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866063" w14:paraId="7B9EA891" w14:textId="77777777" w:rsidTr="008A1499">
        <w:trPr>
          <w:trHeight w:val="850"/>
        </w:trPr>
        <w:tc>
          <w:tcPr>
            <w:tcW w:w="975" w:type="dxa"/>
            <w:vAlign w:val="bottom"/>
          </w:tcPr>
          <w:p w14:paraId="1614F0C4" w14:textId="77777777" w:rsidR="008A1499" w:rsidRPr="00866063" w:rsidRDefault="008A1499" w:rsidP="008A1499">
            <w:pPr>
              <w:pStyle w:val="AASmallLogo"/>
            </w:pPr>
            <w:r>
              <w:rPr>
                <w:noProof/>
              </w:rPr>
              <w:drawing>
                <wp:inline distT="0" distB="0" distL="0" distR="0" wp14:anchorId="6B2BEBE4" wp14:editId="0F056D43">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t xml:space="preserve"> </w:t>
            </w:r>
          </w:p>
          <w:p w14:paraId="3C654680" w14:textId="77777777" w:rsidR="008A1499" w:rsidRPr="00866063" w:rsidRDefault="008A1499" w:rsidP="008A1499">
            <w:pPr>
              <w:pStyle w:val="AASmallLogo"/>
            </w:pPr>
          </w:p>
        </w:tc>
        <w:tc>
          <w:tcPr>
            <w:tcW w:w="1434" w:type="dxa"/>
            <w:noWrap/>
            <w:vAlign w:val="bottom"/>
          </w:tcPr>
          <w:p w14:paraId="144E784A" w14:textId="77777777" w:rsidR="008A1499" w:rsidRPr="00866063" w:rsidRDefault="008A1499" w:rsidP="008A1499">
            <w:pPr>
              <w:pStyle w:val="AASmallLogo"/>
            </w:pPr>
            <w:r>
              <w:rPr>
                <w:noProof/>
              </w:rPr>
              <w:drawing>
                <wp:inline distT="0" distB="0" distL="0" distR="0" wp14:anchorId="5E3D5850" wp14:editId="7271DF02">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t xml:space="preserve"> </w:t>
            </w:r>
          </w:p>
          <w:p w14:paraId="216975EB" w14:textId="77777777" w:rsidR="008A1499" w:rsidRPr="00866063" w:rsidRDefault="008A1499" w:rsidP="008A1499">
            <w:pPr>
              <w:pStyle w:val="AASmallLogo"/>
            </w:pPr>
          </w:p>
        </w:tc>
        <w:tc>
          <w:tcPr>
            <w:tcW w:w="8073" w:type="dxa"/>
            <w:vAlign w:val="bottom"/>
          </w:tcPr>
          <w:p w14:paraId="65DD7356" w14:textId="60B8316A" w:rsidR="008A1499" w:rsidRPr="00866063" w:rsidRDefault="008A1499" w:rsidP="008603A2">
            <w:pPr>
              <w:pStyle w:val="ABSymbol"/>
            </w:pPr>
            <w:r w:rsidRPr="00E86DEE">
              <w:rPr>
                <w:sz w:val="40"/>
              </w:rPr>
              <w:t>CBD</w:t>
            </w:r>
            <w:r w:rsidRPr="00E86DEE">
              <w:t>/SBI/7/3</w:t>
            </w:r>
            <w:r>
              <w:t>/Add.4</w:t>
            </w:r>
          </w:p>
        </w:tc>
      </w:tr>
    </w:tbl>
    <w:p w14:paraId="10B5CC53" w14:textId="77777777" w:rsidR="008A1499" w:rsidRPr="00866063"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866063" w14:paraId="36487554" w14:textId="77777777" w:rsidTr="008A1499">
        <w:trPr>
          <w:trHeight w:val="1814"/>
        </w:trPr>
        <w:tc>
          <w:tcPr>
            <w:tcW w:w="7370" w:type="dxa"/>
          </w:tcPr>
          <w:p w14:paraId="296C3331" w14:textId="77777777" w:rsidR="008A1499" w:rsidRPr="00866063" w:rsidRDefault="008A1499" w:rsidP="008A1499">
            <w:pPr>
              <w:pStyle w:val="ACLargeLogo"/>
            </w:pPr>
            <w:r>
              <w:rPr>
                <w:noProof/>
              </w:rPr>
              <w:drawing>
                <wp:inline distT="0" distB="0" distL="0" distR="0" wp14:anchorId="158549CA" wp14:editId="356C79D0">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t xml:space="preserve"> </w:t>
            </w:r>
          </w:p>
          <w:p w14:paraId="36F4AAA1" w14:textId="77777777" w:rsidR="008A1499" w:rsidRPr="00866063" w:rsidRDefault="008A1499" w:rsidP="008A1499">
            <w:pPr>
              <w:pStyle w:val="ACLargeLogo"/>
            </w:pPr>
          </w:p>
        </w:tc>
        <w:tc>
          <w:tcPr>
            <w:tcW w:w="3112" w:type="dxa"/>
          </w:tcPr>
          <w:p w14:paraId="6342B56F" w14:textId="77777777" w:rsidR="008A1499" w:rsidRPr="00866063" w:rsidRDefault="008A1499" w:rsidP="008A1499">
            <w:pPr>
              <w:pStyle w:val="AEDistrNormal"/>
            </w:pPr>
            <w:r>
              <w:t>Distr.</w:t>
            </w:r>
            <w:r w:rsidRPr="00374057">
              <w:t>: General</w:t>
            </w:r>
            <w:r>
              <w:t xml:space="preserve"> </w:t>
            </w:r>
          </w:p>
          <w:p w14:paraId="11374017" w14:textId="090C3276" w:rsidR="008A1499" w:rsidRPr="00866063" w:rsidRDefault="00B67AD5" w:rsidP="008A1499">
            <w:pPr>
              <w:pStyle w:val="AEDistrNormal"/>
            </w:pPr>
            <w:r w:rsidRPr="008603A2">
              <w:t>3 June</w:t>
            </w:r>
            <w:r>
              <w:t xml:space="preserve"> 2026</w:t>
            </w:r>
          </w:p>
          <w:p w14:paraId="0FA260E4" w14:textId="77777777" w:rsidR="008A1499" w:rsidRPr="00866063" w:rsidRDefault="008A1499" w:rsidP="008A1499">
            <w:pPr>
              <w:pStyle w:val="AEDistrNormal6pt"/>
            </w:pPr>
            <w:r>
              <w:t>Original</w:t>
            </w:r>
            <w:r w:rsidRPr="00374057">
              <w:t>: English</w:t>
            </w:r>
            <w:r>
              <w:t xml:space="preserve"> </w:t>
            </w:r>
          </w:p>
          <w:p w14:paraId="636BB696" w14:textId="77777777" w:rsidR="008A1499" w:rsidRPr="00866063" w:rsidRDefault="008A1499" w:rsidP="008A1499">
            <w:pPr>
              <w:pStyle w:val="AEDistrNormal6pt"/>
            </w:pPr>
          </w:p>
        </w:tc>
      </w:tr>
    </w:tbl>
    <w:p w14:paraId="14C9F361" w14:textId="77777777" w:rsidR="008A1499" w:rsidRPr="00866063"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24760E" w14:paraId="0B262BAB" w14:textId="77777777" w:rsidTr="008A1499">
        <w:trPr>
          <w:trHeight w:val="57"/>
        </w:trPr>
        <w:tc>
          <w:tcPr>
            <w:tcW w:w="6094" w:type="dxa"/>
          </w:tcPr>
          <w:p w14:paraId="228A9E3E" w14:textId="77777777" w:rsidR="008A1499" w:rsidRPr="0024760E" w:rsidRDefault="00C4348A" w:rsidP="008A1499">
            <w:pPr>
              <w:pStyle w:val="AFCorN12Bold"/>
            </w:pPr>
            <w:r w:rsidRPr="0024760E">
              <w:t xml:space="preserve">Subsidiary Body on Implementation </w:t>
            </w:r>
          </w:p>
          <w:p w14:paraId="3AE5675F" w14:textId="77777777" w:rsidR="008A1499" w:rsidRPr="0024760E" w:rsidRDefault="00FB6391" w:rsidP="008A1499">
            <w:pPr>
              <w:pStyle w:val="AFCorNBold"/>
            </w:pPr>
            <w:r w:rsidRPr="0024760E">
              <w:t xml:space="preserve">Seventh meeting </w:t>
            </w:r>
          </w:p>
          <w:p w14:paraId="0DBB7FDB" w14:textId="77777777" w:rsidR="008A1499" w:rsidRPr="0024760E" w:rsidRDefault="00FB6391" w:rsidP="008A1499">
            <w:pPr>
              <w:pStyle w:val="AFCorNNormal"/>
            </w:pPr>
            <w:r w:rsidRPr="0024760E">
              <w:t xml:space="preserve">Nairobi, </w:t>
            </w:r>
            <w:r w:rsidRPr="0024760E">
              <w:rPr>
                <w:snapToGrid w:val="0"/>
                <w:kern w:val="22"/>
              </w:rPr>
              <w:t>4–12 August 2026</w:t>
            </w:r>
          </w:p>
          <w:p w14:paraId="6D24ADF4" w14:textId="0206E0F4" w:rsidR="008A1499" w:rsidRPr="0024760E" w:rsidRDefault="008A1499" w:rsidP="008A1499">
            <w:pPr>
              <w:pStyle w:val="AFCorNNormal"/>
            </w:pPr>
            <w:r w:rsidRPr="0024760E">
              <w:t>Item 4</w:t>
            </w:r>
            <w:r w:rsidR="0091634A" w:rsidRPr="0024760E">
              <w:t> </w:t>
            </w:r>
            <w:r w:rsidRPr="0024760E">
              <w:t>(a) of the provisional agenda</w:t>
            </w:r>
            <w:r w:rsidRPr="0024760E">
              <w:rPr>
                <w:rStyle w:val="FootnoteReference"/>
              </w:rPr>
              <w:footnoteReference w:customMarkFollows="1" w:id="1"/>
              <w:t>*</w:t>
            </w:r>
            <w:r w:rsidRPr="0024760E">
              <w:t xml:space="preserve"> </w:t>
            </w:r>
          </w:p>
          <w:p w14:paraId="333248BA" w14:textId="629FC3F3" w:rsidR="008A1499" w:rsidRPr="0024760E" w:rsidRDefault="0091634A" w:rsidP="008A1499">
            <w:pPr>
              <w:pStyle w:val="AFCorNBold"/>
            </w:pPr>
            <w:r w:rsidRPr="0024760E">
              <w:t xml:space="preserve">Resource mobilization and financial </w:t>
            </w:r>
            <w:r w:rsidRPr="0024760E">
              <w:br/>
              <w:t>mechanism: r</w:t>
            </w:r>
            <w:r w:rsidR="006D5BA6" w:rsidRPr="0024760E">
              <w:t xml:space="preserve">esource </w:t>
            </w:r>
            <w:r w:rsidR="00405E23" w:rsidRPr="0024760E">
              <w:t>m</w:t>
            </w:r>
            <w:r w:rsidR="006D5BA6" w:rsidRPr="0024760E">
              <w:t>obilization</w:t>
            </w:r>
          </w:p>
        </w:tc>
        <w:tc>
          <w:tcPr>
            <w:tcW w:w="4388" w:type="dxa"/>
          </w:tcPr>
          <w:p w14:paraId="2B1CCE61" w14:textId="77777777" w:rsidR="008A1499" w:rsidRPr="0024760E" w:rsidRDefault="008A1499" w:rsidP="008A1499">
            <w:pPr>
              <w:pStyle w:val="CBDNormal"/>
              <w:jc w:val="left"/>
            </w:pPr>
          </w:p>
        </w:tc>
      </w:tr>
    </w:tbl>
    <w:p w14:paraId="5265FD16" w14:textId="66AD28C9" w:rsidR="00C9161D" w:rsidRPr="0024760E" w:rsidRDefault="008B1A85" w:rsidP="00A111D1">
      <w:pPr>
        <w:pStyle w:val="CBDTitle"/>
        <w:rPr>
          <w:caps/>
        </w:rPr>
      </w:pPr>
      <w:sdt>
        <w:sdtPr>
          <w:alias w:val="Title"/>
          <w:tag w:val=""/>
          <w:id w:val="772832786"/>
          <w:placeholder>
            <w:docPart w:val="380082B181E249AF8B819B71E876410C"/>
          </w:placeholder>
          <w:dataBinding w:prefixMappings="xmlns:ns0='http://purl.org/dc/elements/1.1/' xmlns:ns1='http://schemas.openxmlformats.org/package/2006/metadata/core-properties' " w:xpath="/ns1:coreProperties[1]/ns0:title[1]" w:storeItemID="{6C3C8BC8-F283-45AE-878A-BAB7291924A1}"/>
          <w:text/>
        </w:sdtPr>
        <w:sdtEndPr/>
        <w:sdtContent>
          <w:r w:rsidR="00CA1B0C" w:rsidRPr="0024760E">
            <w:t>Impediments to the effectiveness of global biodiversity finance</w:t>
          </w:r>
        </w:sdtContent>
      </w:sdt>
      <w:r w:rsidR="00CA1B0C" w:rsidRPr="0024760E">
        <w:rPr>
          <w:caps/>
        </w:rPr>
        <w:t xml:space="preserve"> </w:t>
      </w:r>
    </w:p>
    <w:p w14:paraId="2DAB1726" w14:textId="77777777" w:rsidR="00F6586C" w:rsidRPr="0024760E" w:rsidRDefault="0030169D" w:rsidP="00A111D1">
      <w:pPr>
        <w:pStyle w:val="CBDSubTitle"/>
      </w:pPr>
      <w:r w:rsidRPr="0024760E">
        <w:t>Note by the Secretariat</w:t>
      </w:r>
    </w:p>
    <w:p w14:paraId="468FCF66" w14:textId="262D2E30" w:rsidR="00B75704" w:rsidRPr="0024760E" w:rsidRDefault="00ED4CD6" w:rsidP="00B75704">
      <w:pPr>
        <w:pStyle w:val="CBDH1"/>
      </w:pPr>
      <w:r w:rsidRPr="0024760E">
        <w:t>I</w:t>
      </w:r>
      <w:r w:rsidR="00B75704" w:rsidRPr="0024760E">
        <w:t>.</w:t>
      </w:r>
      <w:r w:rsidR="00B75704" w:rsidRPr="0024760E">
        <w:tab/>
        <w:t>Introduction</w:t>
      </w:r>
    </w:p>
    <w:p w14:paraId="5FA37DBD" w14:textId="0EA4D2AC" w:rsidR="008C0666" w:rsidRPr="0024760E" w:rsidRDefault="009A5F5B" w:rsidP="008949A9">
      <w:pPr>
        <w:pStyle w:val="CBDNormalNumber"/>
      </w:pPr>
      <w:r>
        <w:t>In</w:t>
      </w:r>
      <w:r w:rsidRPr="0024760E">
        <w:t xml:space="preserve"> </w:t>
      </w:r>
      <w:r w:rsidR="00F24C2E" w:rsidRPr="0024760E">
        <w:t>its decision </w:t>
      </w:r>
      <w:hyperlink r:id="rId15" w:history="1">
        <w:r w:rsidR="00F24C2E" w:rsidRPr="0024760E">
          <w:rPr>
            <w:rStyle w:val="Hyperlink"/>
          </w:rPr>
          <w:t>16/34</w:t>
        </w:r>
      </w:hyperlink>
      <w:r w:rsidR="00F24C2E" w:rsidRPr="0024760E">
        <w:t xml:space="preserve">, the Conference of the Parties </w:t>
      </w:r>
      <w:r w:rsidR="00873C6E">
        <w:t xml:space="preserve">to the Convention on Biological Diversity </w:t>
      </w:r>
      <w:r w:rsidR="00F24C2E" w:rsidRPr="0024760E">
        <w:t>decided to implement Articles 21 and 39 of the Convention and to address the global biodiversity finance gap by 2030</w:t>
      </w:r>
      <w:r w:rsidR="00AE1093">
        <w:t xml:space="preserve"> </w:t>
      </w:r>
      <w:r w:rsidR="00527951">
        <w:t>by</w:t>
      </w:r>
      <w:r w:rsidR="00F24C2E" w:rsidRPr="0024760E">
        <w:t>:</w:t>
      </w:r>
    </w:p>
    <w:p w14:paraId="5F7B1C81" w14:textId="09107780" w:rsidR="008C0666" w:rsidRPr="0024760E" w:rsidRDefault="00527951" w:rsidP="008949A9">
      <w:pPr>
        <w:pStyle w:val="CBDNormalNumber"/>
        <w:numPr>
          <w:ilvl w:val="1"/>
          <w:numId w:val="7"/>
        </w:numPr>
      </w:pPr>
      <w:r>
        <w:t>E</w:t>
      </w:r>
      <w:r w:rsidR="00F24C2E" w:rsidRPr="0024760E">
        <w:t>stablishing the permanent arrangement for the financial mechanism envisioned under Article 21 of the Convention;</w:t>
      </w:r>
    </w:p>
    <w:p w14:paraId="62EDB315" w14:textId="57C52FC8" w:rsidR="00F24C2E" w:rsidRPr="008949A9" w:rsidRDefault="0024760E" w:rsidP="008949A9">
      <w:pPr>
        <w:pStyle w:val="CBDNormalNumber"/>
        <w:numPr>
          <w:ilvl w:val="1"/>
          <w:numId w:val="7"/>
        </w:numPr>
      </w:pPr>
      <w:r w:rsidRPr="00E86DEE">
        <w:t>A</w:t>
      </w:r>
      <w:r w:rsidR="00F24C2E" w:rsidRPr="00E86DEE">
        <w:t>ssess</w:t>
      </w:r>
      <w:r w:rsidR="00F24C2E">
        <w:t>ing and improving the mobilization of finance from all sources.</w:t>
      </w:r>
    </w:p>
    <w:p w14:paraId="11584A14" w14:textId="57F4D5CB" w:rsidR="00214B08" w:rsidRPr="005302D3" w:rsidRDefault="00F24C2E" w:rsidP="00214B08">
      <w:pPr>
        <w:pStyle w:val="CBDNormalNumber"/>
      </w:pPr>
      <w:r>
        <w:t xml:space="preserve">To </w:t>
      </w:r>
      <w:r w:rsidR="00CE5467">
        <w:t>make progress towards</w:t>
      </w:r>
      <w:r w:rsidR="00CE5467" w:rsidRPr="005302D3">
        <w:t xml:space="preserve"> </w:t>
      </w:r>
      <w:r w:rsidRPr="005302D3">
        <w:t>th</w:t>
      </w:r>
      <w:r w:rsidR="00527951">
        <w:t>o</w:t>
      </w:r>
      <w:r w:rsidRPr="005302D3">
        <w:t xml:space="preserve">se objectives, </w:t>
      </w:r>
      <w:r w:rsidR="00675944" w:rsidRPr="005302D3">
        <w:t>in the</w:t>
      </w:r>
      <w:r w:rsidR="00675944">
        <w:t xml:space="preserve"> same</w:t>
      </w:r>
      <w:r w:rsidR="00675944" w:rsidRPr="005302D3">
        <w:t xml:space="preserve"> decision</w:t>
      </w:r>
      <w:r w:rsidR="00675944">
        <w:t>,</w:t>
      </w:r>
      <w:r w:rsidR="00675944" w:rsidRPr="005302D3">
        <w:t xml:space="preserve"> </w:t>
      </w:r>
      <w:r w:rsidRPr="005302D3">
        <w:t xml:space="preserve">the Conference of the Parties </w:t>
      </w:r>
      <w:r w:rsidR="00D10A0C">
        <w:t>established</w:t>
      </w:r>
      <w:r w:rsidRPr="005302D3">
        <w:t xml:space="preserve"> intersessional</w:t>
      </w:r>
      <w:r w:rsidR="00F713D9">
        <w:t xml:space="preserve"> processes </w:t>
      </w:r>
      <w:proofErr w:type="gramStart"/>
      <w:r w:rsidR="00F713D9">
        <w:t>on the basis of</w:t>
      </w:r>
      <w:proofErr w:type="gramEnd"/>
      <w:r w:rsidR="00F713D9">
        <w:t xml:space="preserve"> initial road maps that included the achievement</w:t>
      </w:r>
      <w:r w:rsidR="00F713D9" w:rsidRPr="005302D3">
        <w:t xml:space="preserve"> </w:t>
      </w:r>
      <w:r w:rsidRPr="005302D3">
        <w:t>by the seventeenth meeting of the Conference of the Parties</w:t>
      </w:r>
      <w:r w:rsidR="0009602D">
        <w:t xml:space="preserve"> the following</w:t>
      </w:r>
      <w:r w:rsidRPr="005302D3">
        <w:t xml:space="preserve">: </w:t>
      </w:r>
    </w:p>
    <w:p w14:paraId="772490D9" w14:textId="18530076" w:rsidR="00214B08" w:rsidRPr="0024760E" w:rsidRDefault="00C52ACA" w:rsidP="008949A9">
      <w:pPr>
        <w:pStyle w:val="CBDNormalNumber"/>
        <w:numPr>
          <w:ilvl w:val="1"/>
          <w:numId w:val="7"/>
        </w:numPr>
      </w:pPr>
      <w:r>
        <w:t>T</w:t>
      </w:r>
      <w:r w:rsidR="00F24C2E" w:rsidRPr="005302D3">
        <w:t xml:space="preserve">he further development of </w:t>
      </w:r>
      <w:r w:rsidR="00AB5449">
        <w:t xml:space="preserve">the </w:t>
      </w:r>
      <w:r w:rsidR="00F24C2E" w:rsidRPr="005302D3">
        <w:t>criteria for the institutional structure to operate the financial mechanism, taking into consideration the views compiled in annex </w:t>
      </w:r>
      <w:r w:rsidR="00F24C2E" w:rsidRPr="00374057">
        <w:t>II</w:t>
      </w:r>
      <w:r w:rsidR="00F24C2E" w:rsidRPr="005302D3">
        <w:t xml:space="preserve"> to </w:t>
      </w:r>
      <w:r w:rsidR="00F24C2E" w:rsidRPr="0024760E">
        <w:t>decision</w:t>
      </w:r>
      <w:r w:rsidR="00367CAB">
        <w:t> </w:t>
      </w:r>
      <w:hyperlink r:id="rId16" w:history="1">
        <w:r w:rsidR="00F24C2E" w:rsidRPr="0024760E">
          <w:rPr>
            <w:rStyle w:val="Hyperlink"/>
          </w:rPr>
          <w:t>16/34</w:t>
        </w:r>
      </w:hyperlink>
      <w:r w:rsidR="00F24C2E" w:rsidRPr="0024760E">
        <w:t xml:space="preserve">; </w:t>
      </w:r>
    </w:p>
    <w:p w14:paraId="0C956EA4" w14:textId="43455FA5" w:rsidR="00F24C2E" w:rsidRPr="0024760E" w:rsidRDefault="00C52ACA" w:rsidP="008949A9">
      <w:pPr>
        <w:pStyle w:val="CBDNormalNumber"/>
        <w:numPr>
          <w:ilvl w:val="1"/>
          <w:numId w:val="7"/>
        </w:numPr>
      </w:pPr>
      <w:r w:rsidRPr="0024760E">
        <w:t>T</w:t>
      </w:r>
      <w:r w:rsidR="00F24C2E" w:rsidRPr="0024760E">
        <w:t>he identification of impediments to the effectiveness of global biodiversity finance and, on that basis, the recommendation of elements for its further enhancement.</w:t>
      </w:r>
    </w:p>
    <w:p w14:paraId="5718DA6B" w14:textId="58F70C8A" w:rsidR="00334C47" w:rsidRPr="0024760E" w:rsidRDefault="00F24C2E" w:rsidP="008603A2">
      <w:pPr>
        <w:pStyle w:val="CBDNormalNumber"/>
        <w:rPr>
          <w:b/>
          <w:sz w:val="28"/>
          <w:lang w:val="en-CA"/>
        </w:rPr>
      </w:pPr>
      <w:r w:rsidRPr="0024760E">
        <w:t xml:space="preserve">The present document </w:t>
      </w:r>
      <w:r w:rsidRPr="0024760E">
        <w:rPr>
          <w:lang w:val="en-CA"/>
        </w:rPr>
        <w:t>provide</w:t>
      </w:r>
      <w:r w:rsidR="001A4978">
        <w:rPr>
          <w:lang w:val="en-CA"/>
        </w:rPr>
        <w:t xml:space="preserve">s, in relation to </w:t>
      </w:r>
      <w:r w:rsidR="00261BBA">
        <w:rPr>
          <w:lang w:val="en-CA"/>
        </w:rPr>
        <w:t>subparagraph 2 (b) above,</w:t>
      </w:r>
      <w:r w:rsidRPr="0024760E">
        <w:rPr>
          <w:lang w:val="en-CA"/>
        </w:rPr>
        <w:t xml:space="preserve"> a coherent analytical foundation to support</w:t>
      </w:r>
      <w:r w:rsidR="00261BBA">
        <w:rPr>
          <w:lang w:val="en-CA"/>
        </w:rPr>
        <w:t xml:space="preserve"> the</w:t>
      </w:r>
      <w:r w:rsidRPr="0024760E">
        <w:rPr>
          <w:lang w:val="en-CA"/>
        </w:rPr>
        <w:t xml:space="preserve"> deliberations of </w:t>
      </w:r>
      <w:r w:rsidR="00B91713" w:rsidRPr="0024760E">
        <w:rPr>
          <w:lang w:val="en-CA"/>
        </w:rPr>
        <w:t>the Subsidiary Body on Implementation</w:t>
      </w:r>
      <w:r w:rsidRPr="0024760E">
        <w:rPr>
          <w:lang w:val="en-CA"/>
        </w:rPr>
        <w:t xml:space="preserve"> on th</w:t>
      </w:r>
      <w:r w:rsidR="008541BE">
        <w:rPr>
          <w:lang w:val="en-CA"/>
        </w:rPr>
        <w:t>e</w:t>
      </w:r>
      <w:r w:rsidRPr="0024760E">
        <w:rPr>
          <w:lang w:val="en-CA"/>
        </w:rPr>
        <w:t xml:space="preserve"> matter</w:t>
      </w:r>
      <w:r w:rsidR="00C52ACA" w:rsidRPr="0024760E">
        <w:rPr>
          <w:lang w:val="en-CA"/>
        </w:rPr>
        <w:t xml:space="preserve"> at its seventh meeting</w:t>
      </w:r>
      <w:r w:rsidRPr="0024760E">
        <w:rPr>
          <w:lang w:val="en-CA"/>
        </w:rPr>
        <w:t xml:space="preserve">. </w:t>
      </w:r>
      <w:r w:rsidR="002F530B">
        <w:t>T</w:t>
      </w:r>
      <w:r w:rsidRPr="0024760E">
        <w:t xml:space="preserve">he actions already recognized by Parties in paragraph 20 of decision </w:t>
      </w:r>
      <w:hyperlink r:id="rId17" w:history="1">
        <w:r w:rsidRPr="0024760E">
          <w:rPr>
            <w:rStyle w:val="Hyperlink"/>
          </w:rPr>
          <w:t>16/34</w:t>
        </w:r>
      </w:hyperlink>
      <w:r w:rsidRPr="0024760E">
        <w:t xml:space="preserve"> </w:t>
      </w:r>
      <w:r w:rsidR="006C11A2">
        <w:t>that could further</w:t>
      </w:r>
      <w:r w:rsidRPr="0024760E">
        <w:t xml:space="preserve"> contribute to addressing the global biodiversity finance gap</w:t>
      </w:r>
      <w:r w:rsidR="00551126">
        <w:t xml:space="preserve"> have been considered in the analysis</w:t>
      </w:r>
      <w:r w:rsidRPr="0024760E">
        <w:t xml:space="preserve">. </w:t>
      </w:r>
      <w:r w:rsidR="006A07E0">
        <w:t>The</w:t>
      </w:r>
      <w:r w:rsidRPr="0024760E">
        <w:t xml:space="preserve"> implementation and effectiveness </w:t>
      </w:r>
      <w:r w:rsidR="006A07E0">
        <w:t>of many of those actions are impeded</w:t>
      </w:r>
      <w:r w:rsidR="008F17D6">
        <w:t>,</w:t>
      </w:r>
      <w:r w:rsidR="006A07E0">
        <w:t xml:space="preserve"> </w:t>
      </w:r>
      <w:r w:rsidRPr="0024760E">
        <w:t>and</w:t>
      </w:r>
      <w:r w:rsidR="008F17D6">
        <w:t xml:space="preserve"> those actions</w:t>
      </w:r>
      <w:r w:rsidRPr="0024760E">
        <w:t xml:space="preserve"> are therefore analysed as part of the wider review.</w:t>
      </w:r>
    </w:p>
    <w:p w14:paraId="72EFCA3C" w14:textId="6C382D4A" w:rsidR="009D167F" w:rsidRPr="005302D3" w:rsidRDefault="00D12425" w:rsidP="00334C47">
      <w:pPr>
        <w:pStyle w:val="CBDNormalNumber"/>
        <w:rPr>
          <w:lang w:val="en-CA"/>
        </w:rPr>
      </w:pPr>
      <w:r>
        <w:rPr>
          <w:lang w:val="en-CA"/>
        </w:rPr>
        <w:t>In addition, i</w:t>
      </w:r>
      <w:r w:rsidR="00B75704" w:rsidRPr="0024760E">
        <w:rPr>
          <w:lang w:val="en-CA"/>
        </w:rPr>
        <w:t xml:space="preserve">mpediments </w:t>
      </w:r>
      <w:r>
        <w:rPr>
          <w:lang w:val="en-CA"/>
        </w:rPr>
        <w:t>have been identified</w:t>
      </w:r>
      <w:r w:rsidR="00B75704" w:rsidRPr="0024760E">
        <w:rPr>
          <w:lang w:val="en-CA"/>
        </w:rPr>
        <w:t xml:space="preserve"> from the review of the implementation of the strategy for resource mobilization, provided in document CBD/SBI/7/3/Add.2 and the accompanying information </w:t>
      </w:r>
      <w:r w:rsidR="00F326BF">
        <w:rPr>
          <w:lang w:val="en-CA"/>
        </w:rPr>
        <w:t>document</w:t>
      </w:r>
      <w:r w:rsidR="00B75704" w:rsidRPr="0024760E">
        <w:rPr>
          <w:lang w:val="en-CA"/>
        </w:rPr>
        <w:t xml:space="preserve">, which </w:t>
      </w:r>
      <w:r w:rsidR="00531BAF">
        <w:rPr>
          <w:lang w:val="en-CA"/>
        </w:rPr>
        <w:t xml:space="preserve">was prepared using </w:t>
      </w:r>
      <w:r w:rsidR="00B75704" w:rsidRPr="0024760E">
        <w:rPr>
          <w:lang w:val="en-CA"/>
        </w:rPr>
        <w:t>recently submitted seventh national</w:t>
      </w:r>
      <w:r w:rsidR="00B75704" w:rsidRPr="005302D3">
        <w:rPr>
          <w:lang w:val="en-CA"/>
        </w:rPr>
        <w:t xml:space="preserve"> reports </w:t>
      </w:r>
      <w:r w:rsidR="00B75704" w:rsidRPr="00E86DEE">
        <w:rPr>
          <w:lang w:val="en-CA"/>
        </w:rPr>
        <w:t>and the most recent available</w:t>
      </w:r>
      <w:r w:rsidR="00B75704" w:rsidRPr="005302D3">
        <w:rPr>
          <w:lang w:val="en-CA"/>
        </w:rPr>
        <w:t xml:space="preserve"> data and reporting published since the adoption of decision </w:t>
      </w:r>
      <w:hyperlink r:id="rId18" w:history="1">
        <w:r w:rsidR="00B75704" w:rsidRPr="0024760E">
          <w:rPr>
            <w:rStyle w:val="Hyperlink"/>
            <w:lang w:val="en-CA"/>
          </w:rPr>
          <w:t>16/34</w:t>
        </w:r>
      </w:hyperlink>
      <w:r w:rsidR="00B75704" w:rsidRPr="0024760E">
        <w:rPr>
          <w:lang w:val="en-CA"/>
        </w:rPr>
        <w:t>.</w:t>
      </w:r>
      <w:r w:rsidR="00B75704" w:rsidRPr="005302D3">
        <w:rPr>
          <w:lang w:val="en-CA"/>
        </w:rPr>
        <w:t xml:space="preserve"> </w:t>
      </w:r>
    </w:p>
    <w:p w14:paraId="6F802557" w14:textId="3E991058" w:rsidR="00334C47" w:rsidRPr="005302D3" w:rsidRDefault="00F1588D" w:rsidP="008B2448">
      <w:pPr>
        <w:pStyle w:val="CBDNormalNumber"/>
        <w:rPr>
          <w:lang w:val="en-CA"/>
        </w:rPr>
      </w:pPr>
      <w:r>
        <w:rPr>
          <w:lang w:val="en-CA"/>
        </w:rPr>
        <w:lastRenderedPageBreak/>
        <w:t xml:space="preserve">Furthermore, </w:t>
      </w:r>
      <w:r w:rsidR="006F649E" w:rsidRPr="005302D3">
        <w:rPr>
          <w:lang w:val="en-CA"/>
        </w:rPr>
        <w:t>the analysis</w:t>
      </w:r>
      <w:r>
        <w:rPr>
          <w:lang w:val="en-CA"/>
        </w:rPr>
        <w:t xml:space="preserve"> in the present report</w:t>
      </w:r>
      <w:r w:rsidR="006F649E" w:rsidRPr="005302D3">
        <w:rPr>
          <w:lang w:val="en-CA"/>
        </w:rPr>
        <w:t xml:space="preserve"> was informed by the views and examples </w:t>
      </w:r>
      <w:r w:rsidR="00EB6787">
        <w:rPr>
          <w:lang w:val="en-CA"/>
        </w:rPr>
        <w:t>shared</w:t>
      </w:r>
      <w:r w:rsidR="00EB6787" w:rsidRPr="005302D3">
        <w:rPr>
          <w:lang w:val="en-CA"/>
        </w:rPr>
        <w:t xml:space="preserve"> </w:t>
      </w:r>
      <w:r w:rsidR="006F649E" w:rsidRPr="005302D3">
        <w:rPr>
          <w:lang w:val="en-CA"/>
        </w:rPr>
        <w:t xml:space="preserve">by participants </w:t>
      </w:r>
      <w:r w:rsidR="00EB6787">
        <w:rPr>
          <w:lang w:val="en-CA"/>
        </w:rPr>
        <w:t>in</w:t>
      </w:r>
      <w:r w:rsidR="00EB6787" w:rsidRPr="005302D3">
        <w:rPr>
          <w:lang w:val="en-CA"/>
        </w:rPr>
        <w:t xml:space="preserve"> </w:t>
      </w:r>
      <w:r w:rsidR="006F649E" w:rsidRPr="005302D3">
        <w:rPr>
          <w:lang w:val="en-CA"/>
        </w:rPr>
        <w:t xml:space="preserve">the workshop on resource mobilization that was facilitated by the Secretariat in </w:t>
      </w:r>
      <w:r w:rsidR="006F649E" w:rsidRPr="00E86DEE">
        <w:rPr>
          <w:lang w:val="en-CA"/>
        </w:rPr>
        <w:t>Rome from 10</w:t>
      </w:r>
      <w:r w:rsidR="0024760E" w:rsidRPr="00E86DEE">
        <w:rPr>
          <w:lang w:val="en-CA"/>
        </w:rPr>
        <w:t xml:space="preserve"> to </w:t>
      </w:r>
      <w:r w:rsidR="006F649E" w:rsidRPr="00E86DEE">
        <w:rPr>
          <w:lang w:val="en-CA"/>
        </w:rPr>
        <w:t>13 February</w:t>
      </w:r>
      <w:r w:rsidR="006F649E" w:rsidRPr="005302D3">
        <w:rPr>
          <w:lang w:val="en-CA"/>
        </w:rPr>
        <w:t xml:space="preserve"> 2026. </w:t>
      </w:r>
    </w:p>
    <w:p w14:paraId="22257F15" w14:textId="3C295E92" w:rsidR="00334C47" w:rsidRPr="005302D3" w:rsidRDefault="002E6625" w:rsidP="00334C47">
      <w:pPr>
        <w:pStyle w:val="CBDNormalNumber"/>
        <w:rPr>
          <w:lang w:val="en-CA"/>
        </w:rPr>
      </w:pPr>
      <w:r w:rsidRPr="005302D3">
        <w:rPr>
          <w:lang w:val="en-CA"/>
        </w:rPr>
        <w:t xml:space="preserve">The </w:t>
      </w:r>
      <w:r w:rsidR="0099767F">
        <w:rPr>
          <w:lang w:val="en-CA"/>
        </w:rPr>
        <w:t xml:space="preserve">information provided in the present </w:t>
      </w:r>
      <w:r w:rsidRPr="005302D3">
        <w:rPr>
          <w:lang w:val="en-CA"/>
        </w:rPr>
        <w:t xml:space="preserve">document </w:t>
      </w:r>
      <w:r w:rsidR="0099767F">
        <w:rPr>
          <w:lang w:val="en-CA"/>
        </w:rPr>
        <w:t>is an extension of the</w:t>
      </w:r>
      <w:r w:rsidRPr="005302D3">
        <w:rPr>
          <w:lang w:val="en-CA"/>
        </w:rPr>
        <w:t xml:space="preserve"> analysis of the biodiversity finance landscape that was carried out by the Secretariat </w:t>
      </w:r>
      <w:r w:rsidR="0092480C">
        <w:rPr>
          <w:lang w:val="en-CA"/>
        </w:rPr>
        <w:t>before</w:t>
      </w:r>
      <w:r w:rsidRPr="005302D3">
        <w:rPr>
          <w:lang w:val="en-CA"/>
        </w:rPr>
        <w:t xml:space="preserve"> the sixteenth meeting of the Conference of the Parties</w:t>
      </w:r>
      <w:r w:rsidRPr="005302D3">
        <w:rPr>
          <w:rStyle w:val="FootnoteReference"/>
        </w:rPr>
        <w:footnoteReference w:id="2"/>
      </w:r>
      <w:r w:rsidRPr="005302D3">
        <w:rPr>
          <w:lang w:val="en-CA"/>
        </w:rPr>
        <w:t xml:space="preserve"> and work that has been undertaken by the Secretariat since </w:t>
      </w:r>
      <w:r w:rsidR="0092480C">
        <w:rPr>
          <w:lang w:val="en-CA"/>
        </w:rPr>
        <w:t>that</w:t>
      </w:r>
      <w:r w:rsidR="000A4425">
        <w:rPr>
          <w:lang w:val="en-CA"/>
        </w:rPr>
        <w:t xml:space="preserve"> meeting</w:t>
      </w:r>
      <w:r w:rsidRPr="005302D3">
        <w:rPr>
          <w:lang w:val="en-CA"/>
        </w:rPr>
        <w:t>.</w:t>
      </w:r>
    </w:p>
    <w:p w14:paraId="08F8AD46" w14:textId="54BA9482" w:rsidR="00790D24" w:rsidRPr="005302D3" w:rsidRDefault="00AE4813" w:rsidP="00AE4813">
      <w:pPr>
        <w:pStyle w:val="CBDNormalNumber"/>
        <w:rPr>
          <w:lang w:val="en-CA" w:eastAsia="zh-CN"/>
        </w:rPr>
      </w:pPr>
      <w:r w:rsidRPr="005302D3">
        <w:rPr>
          <w:lang w:val="en-CA" w:eastAsia="zh-CN"/>
        </w:rPr>
        <w:t xml:space="preserve">A core assumption </w:t>
      </w:r>
      <w:r w:rsidR="00994D22">
        <w:rPr>
          <w:lang w:val="en-CA" w:eastAsia="zh-CN"/>
        </w:rPr>
        <w:t xml:space="preserve">that has been </w:t>
      </w:r>
      <w:r w:rsidR="00D7715A">
        <w:rPr>
          <w:lang w:val="en-CA" w:eastAsia="zh-CN"/>
        </w:rPr>
        <w:t>used</w:t>
      </w:r>
      <w:r w:rsidR="00994D22">
        <w:rPr>
          <w:lang w:val="en-CA" w:eastAsia="zh-CN"/>
        </w:rPr>
        <w:t xml:space="preserve"> in the analysis</w:t>
      </w:r>
      <w:r w:rsidRPr="005302D3">
        <w:rPr>
          <w:lang w:val="en-CA" w:eastAsia="zh-CN"/>
        </w:rPr>
        <w:t xml:space="preserve"> is that the effectiveness of biodiversity finance should be assessed in terms of overall biodiversity outcomes, considering both biodiversity</w:t>
      </w:r>
      <w:r w:rsidRPr="005302D3">
        <w:rPr>
          <w:lang w:val="en-CA" w:eastAsia="zh-CN"/>
        </w:rPr>
        <w:noBreakHyphen/>
        <w:t>supportive financial flows and policy measures, as well as the extent to which ongoing economic activities and financial incentives generate biodiversity</w:t>
      </w:r>
      <w:r w:rsidRPr="005302D3">
        <w:rPr>
          <w:lang w:val="en-CA" w:eastAsia="zh-CN"/>
        </w:rPr>
        <w:noBreakHyphen/>
        <w:t xml:space="preserve">negative impacts that may dilute or offset the gains. </w:t>
      </w:r>
    </w:p>
    <w:p w14:paraId="6C888070" w14:textId="5F9418F4" w:rsidR="00FC5C9F" w:rsidRPr="005302D3" w:rsidRDefault="00FC5C9F" w:rsidP="002A1EC2">
      <w:pPr>
        <w:pStyle w:val="CBDH1"/>
        <w:rPr>
          <w:lang w:val="en-CA"/>
        </w:rPr>
      </w:pPr>
      <w:r w:rsidRPr="00374057">
        <w:rPr>
          <w:lang w:val="en-CA"/>
        </w:rPr>
        <w:t>II</w:t>
      </w:r>
      <w:r w:rsidRPr="005302D3">
        <w:rPr>
          <w:lang w:val="en-CA"/>
        </w:rPr>
        <w:t>.</w:t>
      </w:r>
      <w:r w:rsidR="00DC0BC2">
        <w:rPr>
          <w:lang w:val="en-CA"/>
        </w:rPr>
        <w:tab/>
      </w:r>
      <w:r w:rsidRPr="005302D3">
        <w:rPr>
          <w:lang w:val="en-CA"/>
        </w:rPr>
        <w:t xml:space="preserve">Analytical </w:t>
      </w:r>
      <w:r w:rsidR="00DC0BC2">
        <w:rPr>
          <w:lang w:val="en-CA"/>
        </w:rPr>
        <w:t>a</w:t>
      </w:r>
      <w:r w:rsidRPr="005302D3">
        <w:rPr>
          <w:lang w:val="en-CA"/>
        </w:rPr>
        <w:t xml:space="preserve">pproach: </w:t>
      </w:r>
      <w:r w:rsidR="00DC0BC2">
        <w:rPr>
          <w:lang w:val="en-CA"/>
        </w:rPr>
        <w:t>e</w:t>
      </w:r>
      <w:r w:rsidRPr="005302D3">
        <w:rPr>
          <w:lang w:val="en-CA"/>
        </w:rPr>
        <w:t xml:space="preserve">ffectiveness of </w:t>
      </w:r>
      <w:r w:rsidR="00BF12AD">
        <w:rPr>
          <w:lang w:val="en-CA"/>
        </w:rPr>
        <w:t>g</w:t>
      </w:r>
      <w:r w:rsidRPr="005302D3">
        <w:rPr>
          <w:lang w:val="en-CA"/>
        </w:rPr>
        <w:t xml:space="preserve">lobal </w:t>
      </w:r>
      <w:r w:rsidR="00BF12AD">
        <w:rPr>
          <w:lang w:val="en-CA"/>
        </w:rPr>
        <w:t>b</w:t>
      </w:r>
      <w:r w:rsidRPr="005302D3">
        <w:rPr>
          <w:lang w:val="en-CA"/>
        </w:rPr>
        <w:t xml:space="preserve">iodiversity </w:t>
      </w:r>
      <w:r w:rsidR="00BF12AD">
        <w:rPr>
          <w:lang w:val="en-CA"/>
        </w:rPr>
        <w:t>f</w:t>
      </w:r>
      <w:r w:rsidRPr="005302D3">
        <w:rPr>
          <w:lang w:val="en-CA"/>
        </w:rPr>
        <w:t>inance</w:t>
      </w:r>
    </w:p>
    <w:p w14:paraId="4DF889E8" w14:textId="2490A109" w:rsidR="00FC5C9F" w:rsidRPr="005302D3" w:rsidRDefault="00ED4CD6" w:rsidP="0067201F">
      <w:pPr>
        <w:pStyle w:val="CBDH2"/>
        <w:rPr>
          <w:lang w:val="en-CA"/>
        </w:rPr>
      </w:pPr>
      <w:r>
        <w:rPr>
          <w:lang w:val="en-CA"/>
        </w:rPr>
        <w:t>A.</w:t>
      </w:r>
      <w:r>
        <w:rPr>
          <w:lang w:val="en-CA"/>
        </w:rPr>
        <w:tab/>
      </w:r>
      <w:r w:rsidR="00FC5C9F" w:rsidRPr="005302D3">
        <w:rPr>
          <w:lang w:val="en-CA"/>
        </w:rPr>
        <w:t>Defining “effectiveness” in the context of biodiversity finance</w:t>
      </w:r>
    </w:p>
    <w:p w14:paraId="6E730232" w14:textId="1C06EC43" w:rsidR="00B3322A" w:rsidRPr="005302D3" w:rsidRDefault="00B3322A" w:rsidP="00B3322A">
      <w:pPr>
        <w:pStyle w:val="CBDNormalNumber"/>
        <w:rPr>
          <w:lang w:val="en-CA"/>
        </w:rPr>
      </w:pPr>
      <w:r w:rsidRPr="005302D3">
        <w:rPr>
          <w:lang w:val="en-CA"/>
        </w:rPr>
        <w:t>For the purposes of th</w:t>
      </w:r>
      <w:r w:rsidR="00982F06">
        <w:rPr>
          <w:lang w:val="en-CA"/>
        </w:rPr>
        <w:t>e present</w:t>
      </w:r>
      <w:r w:rsidRPr="005302D3">
        <w:rPr>
          <w:lang w:val="en-CA"/>
        </w:rPr>
        <w:t xml:space="preserve"> study, effective global biodiversity finance is defined as public and private international and domestic financial flows that individually and collectively: </w:t>
      </w:r>
    </w:p>
    <w:p w14:paraId="552F3DE1" w14:textId="50A28488" w:rsidR="00B3322A" w:rsidRPr="005302D3" w:rsidRDefault="00E61609" w:rsidP="00B3322A">
      <w:pPr>
        <w:pStyle w:val="CBDNormalNumber"/>
        <w:numPr>
          <w:ilvl w:val="1"/>
          <w:numId w:val="7"/>
        </w:numPr>
        <w:rPr>
          <w:lang w:val="en-CA"/>
        </w:rPr>
      </w:pPr>
      <w:r>
        <w:rPr>
          <w:lang w:val="en-CA"/>
        </w:rPr>
        <w:t>A</w:t>
      </w:r>
      <w:r w:rsidR="00B3322A" w:rsidRPr="005302D3">
        <w:rPr>
          <w:lang w:val="en-CA"/>
        </w:rPr>
        <w:t>re aligned with the objectives of the Convention;</w:t>
      </w:r>
    </w:p>
    <w:p w14:paraId="66E780AB" w14:textId="05C3261C" w:rsidR="00B3322A" w:rsidRPr="00E86DEE" w:rsidRDefault="00E61609" w:rsidP="00B3322A">
      <w:pPr>
        <w:pStyle w:val="CBDNormalNumber"/>
        <w:numPr>
          <w:ilvl w:val="1"/>
          <w:numId w:val="7"/>
        </w:numPr>
        <w:rPr>
          <w:lang w:val="en-CA"/>
        </w:rPr>
      </w:pPr>
      <w:r w:rsidRPr="00E86DEE">
        <w:rPr>
          <w:lang w:val="en-CA"/>
        </w:rPr>
        <w:t>A</w:t>
      </w:r>
      <w:r w:rsidR="00B3322A" w:rsidRPr="00E86DEE">
        <w:rPr>
          <w:lang w:val="en-CA"/>
        </w:rPr>
        <w:t>re aligned with the goals and targets of the Kunming–Montreal Global Biodiversity Framework;</w:t>
      </w:r>
    </w:p>
    <w:p w14:paraId="58065F7C" w14:textId="42752718" w:rsidR="00B3322A" w:rsidRPr="00E86DEE" w:rsidRDefault="00636886" w:rsidP="00B3322A">
      <w:pPr>
        <w:pStyle w:val="CBDNormalNumber"/>
        <w:numPr>
          <w:ilvl w:val="1"/>
          <w:numId w:val="7"/>
        </w:numPr>
        <w:rPr>
          <w:lang w:val="en-CA"/>
        </w:rPr>
      </w:pPr>
      <w:r w:rsidRPr="00E86DEE">
        <w:rPr>
          <w:lang w:val="en-CA"/>
        </w:rPr>
        <w:t>P</w:t>
      </w:r>
      <w:r w:rsidR="00B3322A" w:rsidRPr="00E86DEE">
        <w:rPr>
          <w:lang w:val="en-CA"/>
        </w:rPr>
        <w:t xml:space="preserve">roduce measurable and </w:t>
      </w:r>
      <w:r w:rsidR="00887458">
        <w:rPr>
          <w:lang w:val="en-CA"/>
        </w:rPr>
        <w:t>lasting</w:t>
      </w:r>
      <w:r w:rsidR="00887458" w:rsidRPr="00E86DEE">
        <w:rPr>
          <w:lang w:val="en-CA"/>
        </w:rPr>
        <w:t xml:space="preserve"> </w:t>
      </w:r>
      <w:r w:rsidR="00B3322A" w:rsidRPr="00E86DEE">
        <w:rPr>
          <w:lang w:val="en-CA"/>
        </w:rPr>
        <w:t>biodiversity outcomes;</w:t>
      </w:r>
    </w:p>
    <w:p w14:paraId="67C9BDF3" w14:textId="6A1D428D" w:rsidR="00B3322A" w:rsidRPr="00E86DEE" w:rsidRDefault="00953C0B" w:rsidP="00B3322A">
      <w:pPr>
        <w:pStyle w:val="CBDNormalNumber"/>
        <w:numPr>
          <w:ilvl w:val="1"/>
          <w:numId w:val="7"/>
        </w:numPr>
        <w:rPr>
          <w:lang w:val="en-CA"/>
        </w:rPr>
      </w:pPr>
      <w:r>
        <w:rPr>
          <w:lang w:val="en-CA"/>
        </w:rPr>
        <w:t>Achieve their biodiversity outcomes</w:t>
      </w:r>
      <w:r w:rsidR="00B3322A" w:rsidRPr="00E86DEE">
        <w:rPr>
          <w:lang w:val="en-CA"/>
        </w:rPr>
        <w:t xml:space="preserve"> without generating unintended environmental or social impacts that undermine long‑term results.</w:t>
      </w:r>
    </w:p>
    <w:p w14:paraId="218CE16B" w14:textId="7F0D6661" w:rsidR="00FC5C9F" w:rsidRPr="00E86DEE" w:rsidRDefault="002E6625" w:rsidP="00453303">
      <w:pPr>
        <w:pStyle w:val="CBDNormalNumber"/>
        <w:rPr>
          <w:lang w:val="en-CA"/>
        </w:rPr>
      </w:pPr>
      <w:r w:rsidRPr="00E86DEE">
        <w:rPr>
          <w:lang w:val="en-CA"/>
        </w:rPr>
        <w:t>Thus, the effectiveness of global biodiversity finance is not binary. Financial flows may vary in their effectiveness depending on:</w:t>
      </w:r>
    </w:p>
    <w:p w14:paraId="34B07FF1" w14:textId="7F8F15F4" w:rsidR="00FC5C9F" w:rsidRPr="00E86DEE" w:rsidRDefault="00636886" w:rsidP="00453303">
      <w:pPr>
        <w:pStyle w:val="CBDNormalNumber"/>
        <w:numPr>
          <w:ilvl w:val="1"/>
          <w:numId w:val="7"/>
        </w:numPr>
        <w:rPr>
          <w:lang w:val="en-CA"/>
        </w:rPr>
      </w:pPr>
      <w:r w:rsidRPr="00E86DEE">
        <w:rPr>
          <w:lang w:val="en-CA"/>
        </w:rPr>
        <w:t>T</w:t>
      </w:r>
      <w:r w:rsidR="00FC5C9F" w:rsidRPr="00E86DEE">
        <w:rPr>
          <w:lang w:val="en-CA"/>
        </w:rPr>
        <w:t>he scale and predictability of resources;</w:t>
      </w:r>
    </w:p>
    <w:p w14:paraId="7229119F" w14:textId="2F4A1FB6" w:rsidR="00FC5C9F" w:rsidRPr="00E86DEE" w:rsidRDefault="00636886" w:rsidP="00453303">
      <w:pPr>
        <w:pStyle w:val="CBDNormalNumber"/>
        <w:numPr>
          <w:ilvl w:val="1"/>
          <w:numId w:val="7"/>
        </w:numPr>
        <w:rPr>
          <w:lang w:val="en-CA"/>
        </w:rPr>
      </w:pPr>
      <w:r w:rsidRPr="00E86DEE">
        <w:rPr>
          <w:lang w:val="en-CA"/>
        </w:rPr>
        <w:t>T</w:t>
      </w:r>
      <w:r w:rsidR="002E6625" w:rsidRPr="00E86DEE">
        <w:rPr>
          <w:lang w:val="en-CA"/>
        </w:rPr>
        <w:t>heir alignment with biodiversity strategies and priorities;</w:t>
      </w:r>
    </w:p>
    <w:p w14:paraId="2C95EF22" w14:textId="677CEDCC" w:rsidR="00FC5C9F" w:rsidRPr="00E86DEE" w:rsidRDefault="00636886" w:rsidP="00453303">
      <w:pPr>
        <w:pStyle w:val="CBDNormalNumber"/>
        <w:numPr>
          <w:ilvl w:val="1"/>
          <w:numId w:val="7"/>
        </w:numPr>
        <w:rPr>
          <w:lang w:val="en-CA"/>
        </w:rPr>
      </w:pPr>
      <w:r w:rsidRPr="00E86DEE">
        <w:rPr>
          <w:lang w:val="en-CA"/>
        </w:rPr>
        <w:t>G</w:t>
      </w:r>
      <w:r w:rsidR="00FC5C9F" w:rsidRPr="00E86DEE">
        <w:rPr>
          <w:lang w:val="en-CA"/>
        </w:rPr>
        <w:t>overnance, safeguards and accountability arrangements;</w:t>
      </w:r>
    </w:p>
    <w:p w14:paraId="0F03B443" w14:textId="3C35A0F3" w:rsidR="00FC5C9F" w:rsidRPr="00E86DEE" w:rsidRDefault="00636886" w:rsidP="00453303">
      <w:pPr>
        <w:pStyle w:val="CBDNormalNumber"/>
        <w:numPr>
          <w:ilvl w:val="1"/>
          <w:numId w:val="7"/>
        </w:numPr>
        <w:rPr>
          <w:lang w:val="en-CA"/>
        </w:rPr>
      </w:pPr>
      <w:r w:rsidRPr="00E86DEE">
        <w:rPr>
          <w:lang w:val="en-CA"/>
        </w:rPr>
        <w:t>I</w:t>
      </w:r>
      <w:r w:rsidR="00FC5C9F" w:rsidRPr="00E86DEE">
        <w:rPr>
          <w:lang w:val="en-CA"/>
        </w:rPr>
        <w:t>nstitutional capacity for implementation;</w:t>
      </w:r>
    </w:p>
    <w:p w14:paraId="1C2717B4" w14:textId="069203DF" w:rsidR="00FC5C9F" w:rsidRPr="00E86DEE" w:rsidRDefault="00636886" w:rsidP="00453303">
      <w:pPr>
        <w:pStyle w:val="CBDNormalNumber"/>
        <w:numPr>
          <w:ilvl w:val="1"/>
          <w:numId w:val="7"/>
        </w:numPr>
        <w:rPr>
          <w:lang w:val="en-CA"/>
        </w:rPr>
      </w:pPr>
      <w:r w:rsidRPr="00E86DEE">
        <w:rPr>
          <w:lang w:val="en-CA"/>
        </w:rPr>
        <w:t>T</w:t>
      </w:r>
      <w:r w:rsidR="002E6625" w:rsidRPr="00E86DEE">
        <w:rPr>
          <w:lang w:val="en-CA"/>
        </w:rPr>
        <w:t>heir interaction with incentives, including subsidies and economic activities that are harmful to biodiversity.</w:t>
      </w:r>
    </w:p>
    <w:p w14:paraId="2FD70AE0" w14:textId="4D0D8C19" w:rsidR="00FC5C9F" w:rsidRPr="00E86DEE" w:rsidRDefault="00ED4CD6" w:rsidP="00946ACE">
      <w:pPr>
        <w:pStyle w:val="CBDH2"/>
        <w:rPr>
          <w:lang w:val="en-CA"/>
        </w:rPr>
      </w:pPr>
      <w:r w:rsidRPr="00E86DEE">
        <w:rPr>
          <w:lang w:val="en-CA"/>
        </w:rPr>
        <w:t>B.</w:t>
      </w:r>
      <w:r w:rsidRPr="00E86DEE">
        <w:rPr>
          <w:lang w:val="en-CA"/>
        </w:rPr>
        <w:tab/>
      </w:r>
      <w:r w:rsidR="00FC5C9F" w:rsidRPr="00E86DEE">
        <w:rPr>
          <w:lang w:val="en-CA"/>
        </w:rPr>
        <w:t>Analytical approach to identifying impediments</w:t>
      </w:r>
    </w:p>
    <w:p w14:paraId="5DB9B28B" w14:textId="3A0390AB" w:rsidR="00C56BF3" w:rsidRDefault="00FC5C9F" w:rsidP="002D4362">
      <w:pPr>
        <w:pStyle w:val="CBDNormalNumber"/>
        <w:rPr>
          <w:lang w:val="en-CA"/>
        </w:rPr>
      </w:pPr>
      <w:r w:rsidRPr="00351B36">
        <w:rPr>
          <w:lang w:val="en-CA"/>
        </w:rPr>
        <w:t xml:space="preserve">Impediments are identified through a diagnostic approach that </w:t>
      </w:r>
      <w:r w:rsidR="00897A8C" w:rsidRPr="00351B36">
        <w:rPr>
          <w:lang w:val="en-CA"/>
        </w:rPr>
        <w:t xml:space="preserve">is </w:t>
      </w:r>
      <w:r w:rsidRPr="00351B36">
        <w:rPr>
          <w:lang w:val="en-CA"/>
        </w:rPr>
        <w:t>focuse</w:t>
      </w:r>
      <w:r w:rsidR="00897A8C" w:rsidRPr="00351B36">
        <w:rPr>
          <w:lang w:val="en-CA"/>
        </w:rPr>
        <w:t>d</w:t>
      </w:r>
      <w:r w:rsidRPr="00351B36">
        <w:rPr>
          <w:lang w:val="en-CA"/>
        </w:rPr>
        <w:t xml:space="preserve"> on recurring structural and systemic constraints evidenced across regions, sources of finance and institutional settings. </w:t>
      </w:r>
      <w:r w:rsidR="002E5FF5" w:rsidRPr="00351B36">
        <w:rPr>
          <w:lang w:val="en-CA"/>
        </w:rPr>
        <w:t>In the present study, an</w:t>
      </w:r>
      <w:r w:rsidRPr="00351B36">
        <w:rPr>
          <w:lang w:val="en-CA"/>
        </w:rPr>
        <w:t xml:space="preserve"> impediment is a condition or dynamic that systematically reduces the likelihood that biodiversity finance will deliver intended biodiversity outcomes. </w:t>
      </w:r>
    </w:p>
    <w:p w14:paraId="24AB6412" w14:textId="215F3D27" w:rsidR="00FC5C9F" w:rsidRPr="00351B36" w:rsidRDefault="00FC5C9F" w:rsidP="002D4362">
      <w:pPr>
        <w:pStyle w:val="CBDNormalNumber"/>
        <w:rPr>
          <w:lang w:val="en-CA"/>
        </w:rPr>
      </w:pPr>
      <w:r w:rsidRPr="00351B36">
        <w:rPr>
          <w:lang w:val="en-CA"/>
        </w:rPr>
        <w:t>The analysis is guided by three elements:</w:t>
      </w:r>
    </w:p>
    <w:p w14:paraId="5E2AD73C" w14:textId="0B98FE28" w:rsidR="00FC5C9F" w:rsidRPr="005302D3" w:rsidRDefault="00FC5C9F" w:rsidP="002D4362">
      <w:pPr>
        <w:pStyle w:val="CBDNormalNumber"/>
        <w:numPr>
          <w:ilvl w:val="1"/>
          <w:numId w:val="7"/>
        </w:numPr>
        <w:rPr>
          <w:lang w:val="en-CA"/>
        </w:rPr>
      </w:pPr>
      <w:r w:rsidRPr="008603A2">
        <w:rPr>
          <w:lang w:val="en-CA"/>
        </w:rPr>
        <w:t>Causality</w:t>
      </w:r>
      <w:r w:rsidRPr="005302D3">
        <w:rPr>
          <w:lang w:val="en-CA"/>
        </w:rPr>
        <w:t xml:space="preserve">: impediments are examined in terms of </w:t>
      </w:r>
      <w:r w:rsidR="004C112A">
        <w:rPr>
          <w:lang w:val="en-CA"/>
        </w:rPr>
        <w:t>their potential to</w:t>
      </w:r>
      <w:r w:rsidRPr="005302D3">
        <w:rPr>
          <w:lang w:val="en-CA"/>
        </w:rPr>
        <w:t xml:space="preserve"> constrain outcomes </w:t>
      </w:r>
      <w:r w:rsidR="00C26F73">
        <w:rPr>
          <w:lang w:val="en-CA"/>
        </w:rPr>
        <w:t xml:space="preserve">and </w:t>
      </w:r>
      <w:r w:rsidR="004D61E6">
        <w:rPr>
          <w:lang w:val="en-CA"/>
        </w:rPr>
        <w:t xml:space="preserve">are </w:t>
      </w:r>
      <w:r w:rsidRPr="005302D3">
        <w:rPr>
          <w:lang w:val="en-CA"/>
        </w:rPr>
        <w:t>not</w:t>
      </w:r>
      <w:r w:rsidR="00C26F73">
        <w:rPr>
          <w:lang w:val="en-CA"/>
        </w:rPr>
        <w:t xml:space="preserve"> considered</w:t>
      </w:r>
      <w:r w:rsidRPr="005302D3">
        <w:rPr>
          <w:lang w:val="en-CA"/>
        </w:rPr>
        <w:t xml:space="preserve"> merely as descriptive challenges</w:t>
      </w:r>
      <w:r w:rsidR="004C4B17">
        <w:rPr>
          <w:lang w:val="en-CA"/>
        </w:rPr>
        <w:t>;</w:t>
      </w:r>
    </w:p>
    <w:p w14:paraId="2C900AB0" w14:textId="3B454C83" w:rsidR="00FC5C9F" w:rsidRPr="005302D3" w:rsidRDefault="00FC5C9F" w:rsidP="002D4362">
      <w:pPr>
        <w:pStyle w:val="CBDNormalNumber"/>
        <w:numPr>
          <w:ilvl w:val="1"/>
          <w:numId w:val="7"/>
        </w:numPr>
        <w:rPr>
          <w:lang w:val="en-CA"/>
        </w:rPr>
      </w:pPr>
      <w:r w:rsidRPr="008603A2">
        <w:rPr>
          <w:lang w:val="en-CA"/>
        </w:rPr>
        <w:t>Heterogeneity</w:t>
      </w:r>
      <w:r w:rsidRPr="00E86DEE">
        <w:rPr>
          <w:lang w:val="en-CA"/>
        </w:rPr>
        <w:t xml:space="preserve">: impediments operate </w:t>
      </w:r>
      <w:r w:rsidR="0088143F">
        <w:rPr>
          <w:lang w:val="en-CA"/>
        </w:rPr>
        <w:t>in various ways</w:t>
      </w:r>
      <w:r w:rsidR="0088143F" w:rsidRPr="00E86DEE">
        <w:rPr>
          <w:lang w:val="en-CA"/>
        </w:rPr>
        <w:t xml:space="preserve"> </w:t>
      </w:r>
      <w:r w:rsidRPr="00E86DEE">
        <w:rPr>
          <w:lang w:val="en-CA"/>
        </w:rPr>
        <w:t xml:space="preserve">across countries and contexts, and </w:t>
      </w:r>
      <w:r w:rsidRPr="005302D3">
        <w:rPr>
          <w:lang w:val="en-CA"/>
        </w:rPr>
        <w:t xml:space="preserve">no constraint is universally </w:t>
      </w:r>
      <w:r w:rsidR="000E1965">
        <w:rPr>
          <w:lang w:val="en-CA"/>
        </w:rPr>
        <w:t>applicable</w:t>
      </w:r>
      <w:r w:rsidR="004C4B17">
        <w:rPr>
          <w:lang w:val="en-CA"/>
        </w:rPr>
        <w:t>;</w:t>
      </w:r>
    </w:p>
    <w:p w14:paraId="2CF6DF60" w14:textId="2D073BC6" w:rsidR="00FC5C9F" w:rsidRPr="005302D3" w:rsidRDefault="00BF1F02" w:rsidP="002D4362">
      <w:pPr>
        <w:pStyle w:val="CBDNormalNumber"/>
        <w:numPr>
          <w:ilvl w:val="1"/>
          <w:numId w:val="7"/>
        </w:numPr>
        <w:rPr>
          <w:lang w:val="en-CA"/>
        </w:rPr>
      </w:pPr>
      <w:r w:rsidRPr="008603A2">
        <w:rPr>
          <w:lang w:val="en-CA"/>
        </w:rPr>
        <w:lastRenderedPageBreak/>
        <w:t>Descripti</w:t>
      </w:r>
      <w:r w:rsidR="00C944A8" w:rsidRPr="008603A2">
        <w:rPr>
          <w:lang w:val="en-CA"/>
        </w:rPr>
        <w:t>veness</w:t>
      </w:r>
      <w:r w:rsidR="00FC5C9F" w:rsidRPr="005302D3">
        <w:rPr>
          <w:lang w:val="en-CA"/>
        </w:rPr>
        <w:t xml:space="preserve">: the identification of impediments does not imply a </w:t>
      </w:r>
      <w:r w:rsidR="00C9383D">
        <w:rPr>
          <w:lang w:val="en-CA"/>
        </w:rPr>
        <w:t>prescriptive</w:t>
      </w:r>
      <w:r w:rsidR="00C9383D" w:rsidRPr="005302D3">
        <w:rPr>
          <w:lang w:val="en-CA"/>
        </w:rPr>
        <w:t xml:space="preserve"> </w:t>
      </w:r>
      <w:r w:rsidR="00FC5C9F" w:rsidRPr="005302D3">
        <w:rPr>
          <w:lang w:val="en-CA"/>
        </w:rPr>
        <w:t>hierarchy of solutions or obligations.</w:t>
      </w:r>
    </w:p>
    <w:p w14:paraId="75D15DB5" w14:textId="22D729BD" w:rsidR="00B227B0" w:rsidRPr="005302D3" w:rsidRDefault="00902C00" w:rsidP="002E6625">
      <w:pPr>
        <w:pStyle w:val="CBDH1"/>
        <w:rPr>
          <w:lang w:val="en-CA"/>
        </w:rPr>
      </w:pPr>
      <w:r w:rsidRPr="00374057">
        <w:rPr>
          <w:lang w:val="en-CA"/>
        </w:rPr>
        <w:t>III</w:t>
      </w:r>
      <w:r w:rsidRPr="005302D3">
        <w:rPr>
          <w:lang w:val="en-CA"/>
        </w:rPr>
        <w:t>.</w:t>
      </w:r>
      <w:r w:rsidR="00ED4CD6">
        <w:rPr>
          <w:lang w:val="en-CA"/>
        </w:rPr>
        <w:tab/>
      </w:r>
      <w:r w:rsidRPr="005302D3">
        <w:rPr>
          <w:lang w:val="en-CA"/>
        </w:rPr>
        <w:t xml:space="preserve">Impediments to the </w:t>
      </w:r>
      <w:r w:rsidR="004C4B17">
        <w:rPr>
          <w:lang w:val="en-CA"/>
        </w:rPr>
        <w:t>e</w:t>
      </w:r>
      <w:r w:rsidRPr="005302D3">
        <w:rPr>
          <w:lang w:val="en-CA"/>
        </w:rPr>
        <w:t xml:space="preserve">ffectiveness of </w:t>
      </w:r>
      <w:r w:rsidR="00E64F6A">
        <w:rPr>
          <w:lang w:val="en-CA"/>
        </w:rPr>
        <w:t>g</w:t>
      </w:r>
      <w:r w:rsidRPr="005302D3">
        <w:rPr>
          <w:lang w:val="en-CA"/>
        </w:rPr>
        <w:t xml:space="preserve">lobal </w:t>
      </w:r>
      <w:r w:rsidR="00E64F6A">
        <w:rPr>
          <w:lang w:val="en-CA"/>
        </w:rPr>
        <w:t>b</w:t>
      </w:r>
      <w:r w:rsidRPr="005302D3">
        <w:rPr>
          <w:lang w:val="en-CA"/>
        </w:rPr>
        <w:t xml:space="preserve">iodiversity </w:t>
      </w:r>
      <w:r w:rsidR="00E64F6A">
        <w:rPr>
          <w:lang w:val="en-CA"/>
        </w:rPr>
        <w:t>f</w:t>
      </w:r>
      <w:r w:rsidRPr="005302D3">
        <w:rPr>
          <w:lang w:val="en-CA"/>
        </w:rPr>
        <w:t xml:space="preserve">inance </w:t>
      </w:r>
    </w:p>
    <w:p w14:paraId="0EB311F7" w14:textId="33690284" w:rsidR="000D25AE" w:rsidRPr="005302D3" w:rsidRDefault="00ED4CD6" w:rsidP="000D25AE">
      <w:pPr>
        <w:pStyle w:val="CBDH2"/>
        <w:rPr>
          <w:lang w:val="en-CA"/>
        </w:rPr>
      </w:pPr>
      <w:r w:rsidRPr="0024760E">
        <w:rPr>
          <w:lang w:val="en-CA"/>
        </w:rPr>
        <w:t>A.</w:t>
      </w:r>
      <w:r w:rsidRPr="0024760E">
        <w:rPr>
          <w:lang w:val="en-CA"/>
        </w:rPr>
        <w:tab/>
      </w:r>
      <w:r w:rsidR="000D25AE" w:rsidRPr="0024760E">
        <w:rPr>
          <w:lang w:val="en-CA"/>
        </w:rPr>
        <w:t>Policy misalignment</w:t>
      </w:r>
      <w:r w:rsidR="000D25AE" w:rsidRPr="005302D3">
        <w:rPr>
          <w:lang w:val="en-CA"/>
        </w:rPr>
        <w:t>, poor synergy and mainstreaming challenges</w:t>
      </w:r>
    </w:p>
    <w:p w14:paraId="7CD08D66" w14:textId="19B6045D" w:rsidR="00B84C26" w:rsidRPr="005302D3" w:rsidRDefault="003542BD" w:rsidP="00845E08">
      <w:pPr>
        <w:pStyle w:val="CBDNormalNumber"/>
        <w:rPr>
          <w:lang w:val="en-CA"/>
        </w:rPr>
      </w:pPr>
      <w:r>
        <w:rPr>
          <w:lang w:val="en-CA"/>
        </w:rPr>
        <w:t xml:space="preserve">The </w:t>
      </w:r>
      <w:r w:rsidRPr="005302D3">
        <w:rPr>
          <w:lang w:val="en-CA"/>
        </w:rPr>
        <w:t xml:space="preserve">effectiveness </w:t>
      </w:r>
      <w:r>
        <w:rPr>
          <w:lang w:val="en-CA"/>
        </w:rPr>
        <w:t>of b</w:t>
      </w:r>
      <w:r w:rsidR="000D25AE" w:rsidRPr="005302D3">
        <w:rPr>
          <w:lang w:val="en-CA"/>
        </w:rPr>
        <w:t>iodiversity finance is constrained by</w:t>
      </w:r>
      <w:r>
        <w:rPr>
          <w:lang w:val="en-CA"/>
        </w:rPr>
        <w:t xml:space="preserve"> the</w:t>
      </w:r>
      <w:r w:rsidR="000D25AE" w:rsidRPr="005302D3">
        <w:rPr>
          <w:lang w:val="en-CA"/>
        </w:rPr>
        <w:t xml:space="preserve"> weak integration of biodiversity considerations into</w:t>
      </w:r>
      <w:r w:rsidR="00686585">
        <w:rPr>
          <w:lang w:val="en-CA"/>
        </w:rPr>
        <w:t xml:space="preserve"> both</w:t>
      </w:r>
      <w:r w:rsidR="000D25AE" w:rsidRPr="005302D3">
        <w:rPr>
          <w:lang w:val="en-CA"/>
        </w:rPr>
        <w:t xml:space="preserve"> </w:t>
      </w:r>
      <w:r w:rsidR="00686585" w:rsidRPr="005302D3">
        <w:rPr>
          <w:lang w:val="en-CA"/>
        </w:rPr>
        <w:t xml:space="preserve">the wider finance landscape </w:t>
      </w:r>
      <w:r w:rsidR="00686585">
        <w:rPr>
          <w:lang w:val="en-CA"/>
        </w:rPr>
        <w:t xml:space="preserve">and </w:t>
      </w:r>
      <w:r w:rsidR="000D25AE" w:rsidRPr="005302D3">
        <w:rPr>
          <w:lang w:val="en-CA"/>
        </w:rPr>
        <w:t>broader economic and sectoral policies.</w:t>
      </w:r>
    </w:p>
    <w:p w14:paraId="06C4FA77" w14:textId="59999176" w:rsidR="000D25AE" w:rsidRPr="00E86DEE" w:rsidRDefault="000D25AE" w:rsidP="00845E08">
      <w:pPr>
        <w:pStyle w:val="CBDNormalNumber"/>
        <w:rPr>
          <w:lang w:val="en-CA"/>
        </w:rPr>
      </w:pPr>
      <w:r w:rsidRPr="005302D3">
        <w:rPr>
          <w:lang w:val="en-CA"/>
        </w:rPr>
        <w:t xml:space="preserve">In many cases, biodiversity finance </w:t>
      </w:r>
      <w:r w:rsidR="00883A9B">
        <w:rPr>
          <w:lang w:val="en-CA"/>
        </w:rPr>
        <w:t>is isolated</w:t>
      </w:r>
      <w:r w:rsidRPr="005302D3">
        <w:rPr>
          <w:lang w:val="en-CA"/>
        </w:rPr>
        <w:t xml:space="preserve"> from </w:t>
      </w:r>
      <w:r w:rsidRPr="00E86DEE">
        <w:rPr>
          <w:lang w:val="en-CA"/>
        </w:rPr>
        <w:t>decisions</w:t>
      </w:r>
      <w:r w:rsidR="001440CD">
        <w:rPr>
          <w:lang w:val="en-CA"/>
        </w:rPr>
        <w:t xml:space="preserve"> made</w:t>
      </w:r>
      <w:r w:rsidRPr="00E86DEE">
        <w:rPr>
          <w:lang w:val="en-CA"/>
        </w:rPr>
        <w:t xml:space="preserve"> in </w:t>
      </w:r>
      <w:r w:rsidR="00D56654" w:rsidRPr="00E86DEE">
        <w:rPr>
          <w:lang w:val="en-CA"/>
        </w:rPr>
        <w:t>sectors</w:t>
      </w:r>
      <w:r w:rsidR="00D56654" w:rsidRPr="00E86DEE" w:rsidDel="00323FF4">
        <w:rPr>
          <w:lang w:val="en-CA"/>
        </w:rPr>
        <w:t xml:space="preserve"> </w:t>
      </w:r>
      <w:r w:rsidR="00D56654" w:rsidRPr="00E86DEE">
        <w:rPr>
          <w:lang w:val="en-CA"/>
        </w:rPr>
        <w:t>where the most significant drivers of biodiversity loss originate</w:t>
      </w:r>
      <w:r w:rsidR="00D56654">
        <w:rPr>
          <w:lang w:val="en-CA"/>
        </w:rPr>
        <w:t>, such as</w:t>
      </w:r>
      <w:r w:rsidR="00D56654" w:rsidRPr="00E86DEE" w:rsidDel="00323FF4">
        <w:rPr>
          <w:lang w:val="en-CA"/>
        </w:rPr>
        <w:t xml:space="preserve"> </w:t>
      </w:r>
      <w:r w:rsidRPr="00E86DEE">
        <w:rPr>
          <w:lang w:val="en-CA"/>
        </w:rPr>
        <w:t xml:space="preserve">agriculture, infrastructure, energy, trade </w:t>
      </w:r>
      <w:r w:rsidR="00D56654">
        <w:rPr>
          <w:lang w:val="en-CA"/>
        </w:rPr>
        <w:t xml:space="preserve">and </w:t>
      </w:r>
      <w:r w:rsidRPr="00E86DEE">
        <w:rPr>
          <w:lang w:val="en-CA"/>
        </w:rPr>
        <w:t>development planning.</w:t>
      </w:r>
      <w:r w:rsidRPr="00E86DEE">
        <w:rPr>
          <w:rStyle w:val="FootnoteReference"/>
        </w:rPr>
        <w:footnoteReference w:id="3"/>
      </w:r>
      <w:r w:rsidRPr="00E86DEE">
        <w:rPr>
          <w:lang w:val="en-CA"/>
        </w:rPr>
        <w:t xml:space="preserve"> Similar fragmentation exists across financial instruments within the global biodiversity finance landscape,</w:t>
      </w:r>
      <w:r w:rsidRPr="00E86DEE">
        <w:t xml:space="preserve"> which further </w:t>
      </w:r>
      <w:r w:rsidR="00B33136">
        <w:t>limits</w:t>
      </w:r>
      <w:r w:rsidR="00B33136" w:rsidRPr="00E86DEE">
        <w:t xml:space="preserve"> </w:t>
      </w:r>
      <w:r w:rsidRPr="00E86DEE">
        <w:t>the ability to harness and scale</w:t>
      </w:r>
      <w:r w:rsidR="00D76694">
        <w:t xml:space="preserve"> up</w:t>
      </w:r>
      <w:r w:rsidRPr="00E86DEE">
        <w:t xml:space="preserve"> synergies across donors, domestic financing systems and multilateral development banks.</w:t>
      </w:r>
    </w:p>
    <w:p w14:paraId="4DC95084" w14:textId="736E4D3B" w:rsidR="000D25AE" w:rsidRPr="00E86DEE" w:rsidRDefault="000D25AE" w:rsidP="000D25AE">
      <w:pPr>
        <w:pStyle w:val="CBDNormalNumber"/>
      </w:pPr>
      <w:r w:rsidRPr="00E86DEE">
        <w:t>Th</w:t>
      </w:r>
      <w:r w:rsidR="00D76694">
        <w:t>e</w:t>
      </w:r>
      <w:r w:rsidRPr="00E86DEE">
        <w:t xml:space="preserve"> lack of overall mainstreaming results in: </w:t>
      </w:r>
    </w:p>
    <w:p w14:paraId="3F22B504" w14:textId="6995C9D1" w:rsidR="000D25AE" w:rsidRPr="00E86DEE" w:rsidRDefault="003E1E2C" w:rsidP="000D25AE">
      <w:pPr>
        <w:pStyle w:val="CBDNormalNumber"/>
        <w:numPr>
          <w:ilvl w:val="1"/>
          <w:numId w:val="7"/>
        </w:numPr>
      </w:pPr>
      <w:r w:rsidRPr="00E86DEE">
        <w:t>B</w:t>
      </w:r>
      <w:r w:rsidR="000D25AE" w:rsidRPr="00E86DEE">
        <w:t xml:space="preserve">iodiversity outcomes being undermined by policies and investments in other sectors or funding instruments; </w:t>
      </w:r>
    </w:p>
    <w:p w14:paraId="318724DC" w14:textId="7D130FCD" w:rsidR="000D25AE" w:rsidRPr="00E86DEE" w:rsidRDefault="003E1E2C" w:rsidP="000D25AE">
      <w:pPr>
        <w:pStyle w:val="CBDNormalNumber"/>
        <w:numPr>
          <w:ilvl w:val="1"/>
          <w:numId w:val="7"/>
        </w:numPr>
      </w:pPr>
      <w:r w:rsidRPr="00E86DEE">
        <w:t>F</w:t>
      </w:r>
      <w:r w:rsidR="000D25AE" w:rsidRPr="00E86DEE">
        <w:t>inance being directed toward</w:t>
      </w:r>
      <w:r w:rsidR="0024760E" w:rsidRPr="00E86DEE">
        <w:t>s</w:t>
      </w:r>
      <w:r w:rsidR="000D25AE" w:rsidRPr="00E86DEE">
        <w:t xml:space="preserve"> </w:t>
      </w:r>
      <w:r w:rsidR="00D76694">
        <w:t xml:space="preserve">the </w:t>
      </w:r>
      <w:r w:rsidR="000D25AE" w:rsidRPr="00E86DEE">
        <w:t>mitigation of impacts rather than prevention;</w:t>
      </w:r>
    </w:p>
    <w:p w14:paraId="289DCD90" w14:textId="6D48AA44" w:rsidR="000D25AE" w:rsidRPr="00E86DEE" w:rsidRDefault="003E1E2C" w:rsidP="000D25AE">
      <w:pPr>
        <w:pStyle w:val="CBDNormalNumber"/>
        <w:numPr>
          <w:ilvl w:val="1"/>
          <w:numId w:val="7"/>
        </w:numPr>
      </w:pPr>
      <w:r w:rsidRPr="00E86DEE">
        <w:t>M</w:t>
      </w:r>
      <w:r w:rsidR="000D25AE" w:rsidRPr="00E86DEE">
        <w:t xml:space="preserve">issed opportunities to leverage larger financial flows for biodiversity-beneficial outcomes, </w:t>
      </w:r>
      <w:r w:rsidR="006D7C0B">
        <w:t>such as</w:t>
      </w:r>
      <w:r w:rsidR="000D25AE" w:rsidRPr="00E86DEE">
        <w:t xml:space="preserve"> through improved synergies with climate finance</w:t>
      </w:r>
      <w:r w:rsidR="00FC40D8" w:rsidRPr="00E86DEE">
        <w:t xml:space="preserve"> or the private sector</w:t>
      </w:r>
      <w:r w:rsidR="000D25AE" w:rsidRPr="00E86DEE">
        <w:t>.</w:t>
      </w:r>
    </w:p>
    <w:p w14:paraId="48E3C549" w14:textId="0BE04F90" w:rsidR="000D25AE" w:rsidRPr="005302D3" w:rsidRDefault="006D7C0B" w:rsidP="000D25AE">
      <w:pPr>
        <w:pStyle w:val="CBDNormalNumber"/>
        <w:rPr>
          <w:lang w:val="en-CA"/>
        </w:rPr>
      </w:pPr>
      <w:r>
        <w:rPr>
          <w:lang w:val="en-CA"/>
        </w:rPr>
        <w:t>The l</w:t>
      </w:r>
      <w:r w:rsidR="00131618" w:rsidRPr="00E86DEE">
        <w:rPr>
          <w:lang w:val="en-CA"/>
        </w:rPr>
        <w:t>ack of policy alignment across biodiversity, climate, trade, tax and development</w:t>
      </w:r>
      <w:r w:rsidR="00131618" w:rsidRPr="005302D3">
        <w:rPr>
          <w:lang w:val="en-CA"/>
        </w:rPr>
        <w:t xml:space="preserve"> </w:t>
      </w:r>
      <w:r w:rsidR="00256434">
        <w:rPr>
          <w:lang w:val="en-CA"/>
        </w:rPr>
        <w:t xml:space="preserve">cooperation </w:t>
      </w:r>
      <w:r w:rsidR="00131618" w:rsidRPr="005302D3">
        <w:rPr>
          <w:lang w:val="en-CA"/>
        </w:rPr>
        <w:t xml:space="preserve">reduces the effectiveness of biodiversity finance and reinforces the urgent need to achieve better coherence across policy frameworks. Continued and enhanced efforts towards achieving Target 14 of the </w:t>
      </w:r>
      <w:r w:rsidR="003E1E2C">
        <w:rPr>
          <w:lang w:val="en-CA"/>
        </w:rPr>
        <w:t>Framework</w:t>
      </w:r>
      <w:r w:rsidR="003E1E2C" w:rsidRPr="005302D3">
        <w:rPr>
          <w:lang w:val="en-CA"/>
        </w:rPr>
        <w:t xml:space="preserve"> </w:t>
      </w:r>
      <w:r w:rsidR="00131618" w:rsidRPr="005302D3">
        <w:rPr>
          <w:lang w:val="en-CA"/>
        </w:rPr>
        <w:t>are critical to address</w:t>
      </w:r>
      <w:r w:rsidR="00941826">
        <w:rPr>
          <w:lang w:val="en-CA"/>
        </w:rPr>
        <w:t>ing</w:t>
      </w:r>
      <w:r w:rsidR="00131618" w:rsidRPr="005302D3">
        <w:rPr>
          <w:lang w:val="en-CA"/>
        </w:rPr>
        <w:t xml:space="preserve"> th</w:t>
      </w:r>
      <w:r w:rsidR="00941826">
        <w:rPr>
          <w:lang w:val="en-CA"/>
        </w:rPr>
        <w:t>e matter</w:t>
      </w:r>
      <w:r w:rsidR="00131618" w:rsidRPr="005302D3">
        <w:rPr>
          <w:lang w:val="en-CA"/>
        </w:rPr>
        <w:t xml:space="preserve"> at a systemic level. Upgrading the role of </w:t>
      </w:r>
      <w:r w:rsidR="003E1E2C">
        <w:rPr>
          <w:lang w:val="en-CA"/>
        </w:rPr>
        <w:t>national biodiversity strategies and action plans</w:t>
      </w:r>
      <w:r w:rsidR="003E1E2C" w:rsidRPr="005302D3">
        <w:rPr>
          <w:lang w:val="en-CA"/>
        </w:rPr>
        <w:t xml:space="preserve"> </w:t>
      </w:r>
      <w:r w:rsidR="00131618" w:rsidRPr="005302D3">
        <w:rPr>
          <w:lang w:val="en-CA"/>
        </w:rPr>
        <w:t xml:space="preserve">as whole-of-government and whole-of-society frameworks </w:t>
      </w:r>
      <w:r w:rsidR="00941826">
        <w:rPr>
          <w:lang w:val="en-CA"/>
        </w:rPr>
        <w:t>is</w:t>
      </w:r>
      <w:r w:rsidR="00941826" w:rsidRPr="005302D3">
        <w:rPr>
          <w:lang w:val="en-CA"/>
        </w:rPr>
        <w:t xml:space="preserve"> </w:t>
      </w:r>
      <w:r w:rsidR="00131618" w:rsidRPr="005302D3">
        <w:rPr>
          <w:lang w:val="en-CA"/>
        </w:rPr>
        <w:t xml:space="preserve">a tool for Parties to improve policy alignment for </w:t>
      </w:r>
      <w:r w:rsidR="004C59D2">
        <w:rPr>
          <w:lang w:val="en-CA"/>
        </w:rPr>
        <w:t xml:space="preserve">the </w:t>
      </w:r>
      <w:r w:rsidR="00131618" w:rsidRPr="005302D3">
        <w:rPr>
          <w:lang w:val="en-CA"/>
        </w:rPr>
        <w:t xml:space="preserve">enhanced effectiveness of biodiversity finance. </w:t>
      </w:r>
    </w:p>
    <w:p w14:paraId="65144F4B" w14:textId="76CF0031" w:rsidR="000D25AE" w:rsidRPr="005302D3" w:rsidRDefault="000D25AE" w:rsidP="000D25AE">
      <w:pPr>
        <w:pStyle w:val="CBDNormalNumber"/>
        <w:rPr>
          <w:lang w:val="en-CA"/>
        </w:rPr>
      </w:pPr>
      <w:r w:rsidRPr="005302D3">
        <w:rPr>
          <w:lang w:val="en-CA"/>
        </w:rPr>
        <w:t>Several Parties, through the</w:t>
      </w:r>
      <w:r w:rsidR="008A4D5D">
        <w:rPr>
          <w:lang w:val="en-CA"/>
        </w:rPr>
        <w:t>ir</w:t>
      </w:r>
      <w:r w:rsidRPr="005302D3">
        <w:rPr>
          <w:lang w:val="en-CA"/>
        </w:rPr>
        <w:t xml:space="preserve"> seventh national reports, have reported on ambitions to improve biodiversity mainstreaming in national policy. Sharing lessons learned and emerging good practi</w:t>
      </w:r>
      <w:r w:rsidR="004C59D2">
        <w:rPr>
          <w:lang w:val="en-CA"/>
        </w:rPr>
        <w:t>c</w:t>
      </w:r>
      <w:r w:rsidRPr="005302D3">
        <w:rPr>
          <w:lang w:val="en-CA"/>
        </w:rPr>
        <w:t>es through the clearing</w:t>
      </w:r>
      <w:r w:rsidR="00E86DEE">
        <w:rPr>
          <w:lang w:val="en-CA"/>
        </w:rPr>
        <w:t>-</w:t>
      </w:r>
      <w:r w:rsidRPr="005302D3">
        <w:rPr>
          <w:lang w:val="en-CA"/>
        </w:rPr>
        <w:t>house mechanism of the Convention can support the replication</w:t>
      </w:r>
      <w:r w:rsidR="0007532B">
        <w:rPr>
          <w:lang w:val="en-CA"/>
        </w:rPr>
        <w:t xml:space="preserve"> of those lessons and practices</w:t>
      </w:r>
      <w:r w:rsidRPr="005302D3">
        <w:rPr>
          <w:lang w:val="en-CA"/>
        </w:rPr>
        <w:t>.</w:t>
      </w:r>
    </w:p>
    <w:p w14:paraId="42B327E3" w14:textId="04003672" w:rsidR="00B01B5A" w:rsidRPr="0024760E" w:rsidRDefault="00ED76AE" w:rsidP="008D37A2">
      <w:pPr>
        <w:pStyle w:val="CBDNormalNumber"/>
        <w:rPr>
          <w:lang w:val="en-CA"/>
        </w:rPr>
      </w:pPr>
      <w:r>
        <w:rPr>
          <w:lang w:val="en-CA"/>
        </w:rPr>
        <w:t>The w</w:t>
      </w:r>
      <w:r w:rsidR="00076F1B" w:rsidRPr="005302D3">
        <w:rPr>
          <w:lang w:val="en-CA"/>
        </w:rPr>
        <w:t>eak alignment of biodiversity and climate finance</w:t>
      </w:r>
      <w:r w:rsidR="00DF701D">
        <w:rPr>
          <w:lang w:val="en-CA"/>
        </w:rPr>
        <w:t xml:space="preserve"> can result in</w:t>
      </w:r>
      <w:r w:rsidR="009307B1">
        <w:rPr>
          <w:lang w:val="en-CA"/>
        </w:rPr>
        <w:t xml:space="preserve"> </w:t>
      </w:r>
      <w:r w:rsidR="00DF701D">
        <w:rPr>
          <w:lang w:val="en-CA"/>
        </w:rPr>
        <w:t xml:space="preserve">the </w:t>
      </w:r>
      <w:r w:rsidR="00076F1B" w:rsidRPr="005302D3">
        <w:rPr>
          <w:lang w:val="en-CA"/>
        </w:rPr>
        <w:t>duplicat</w:t>
      </w:r>
      <w:r w:rsidR="00DF701D">
        <w:rPr>
          <w:lang w:val="en-CA"/>
        </w:rPr>
        <w:t>ion</w:t>
      </w:r>
      <w:r w:rsidR="00076F1B" w:rsidRPr="005302D3">
        <w:rPr>
          <w:lang w:val="en-CA"/>
        </w:rPr>
        <w:t xml:space="preserve"> or dilut</w:t>
      </w:r>
      <w:r w:rsidR="00DF701D">
        <w:rPr>
          <w:lang w:val="en-CA"/>
        </w:rPr>
        <w:t>ion of</w:t>
      </w:r>
      <w:r w:rsidR="00076F1B" w:rsidRPr="005302D3">
        <w:rPr>
          <w:lang w:val="en-CA"/>
        </w:rPr>
        <w:t xml:space="preserve"> efforts in both areas; </w:t>
      </w:r>
      <w:r w:rsidR="00C75E0C">
        <w:rPr>
          <w:lang w:val="en-CA"/>
        </w:rPr>
        <w:t>and efforts in one area could even have unintended negative impacts on the other</w:t>
      </w:r>
      <w:r w:rsidR="00076F1B" w:rsidRPr="005302D3">
        <w:rPr>
          <w:lang w:val="en-CA"/>
        </w:rPr>
        <w:t xml:space="preserve">. Overcoming </w:t>
      </w:r>
      <w:r w:rsidR="00B453EE">
        <w:rPr>
          <w:lang w:val="en-CA"/>
        </w:rPr>
        <w:t>weak alignment</w:t>
      </w:r>
      <w:r w:rsidR="00076F1B" w:rsidRPr="005302D3">
        <w:rPr>
          <w:lang w:val="en-CA"/>
        </w:rPr>
        <w:t xml:space="preserve"> require</w:t>
      </w:r>
      <w:r w:rsidR="00517AA7">
        <w:rPr>
          <w:lang w:val="en-CA"/>
        </w:rPr>
        <w:t>s</w:t>
      </w:r>
      <w:r w:rsidR="00076F1B" w:rsidRPr="005302D3">
        <w:rPr>
          <w:lang w:val="en-CA"/>
        </w:rPr>
        <w:t xml:space="preserve"> more intentional efforts to build synergies across both biodiversity and climate finance </w:t>
      </w:r>
      <w:proofErr w:type="gramStart"/>
      <w:r w:rsidR="00CE4DF5">
        <w:rPr>
          <w:lang w:val="en-CA"/>
        </w:rPr>
        <w:t xml:space="preserve">in order </w:t>
      </w:r>
      <w:r w:rsidR="00076F1B" w:rsidRPr="005302D3">
        <w:rPr>
          <w:lang w:val="en-CA"/>
        </w:rPr>
        <w:t>to</w:t>
      </w:r>
      <w:proofErr w:type="gramEnd"/>
      <w:r w:rsidR="00076F1B" w:rsidRPr="005302D3">
        <w:rPr>
          <w:lang w:val="en-CA"/>
        </w:rPr>
        <w:t xml:space="preserve"> enhance their effectiveness and ensure that</w:t>
      </w:r>
      <w:r w:rsidR="00C52795">
        <w:rPr>
          <w:lang w:val="en-CA"/>
        </w:rPr>
        <w:t xml:space="preserve"> there are</w:t>
      </w:r>
      <w:r w:rsidR="00076F1B" w:rsidRPr="005302D3">
        <w:rPr>
          <w:lang w:val="en-CA"/>
        </w:rPr>
        <w:t xml:space="preserve"> no unintended negative consequences. </w:t>
      </w:r>
      <w:r w:rsidR="00B0129A">
        <w:rPr>
          <w:lang w:val="en-CA"/>
        </w:rPr>
        <w:t>A</w:t>
      </w:r>
      <w:r w:rsidR="00DA3DDD" w:rsidRPr="005302D3">
        <w:rPr>
          <w:lang w:val="en-CA"/>
        </w:rPr>
        <w:t xml:space="preserve">ctions to </w:t>
      </w:r>
      <w:r w:rsidR="009F142A">
        <w:rPr>
          <w:lang w:val="en-CA"/>
        </w:rPr>
        <w:t>optimize</w:t>
      </w:r>
      <w:r w:rsidR="00DA3DDD" w:rsidRPr="005302D3">
        <w:rPr>
          <w:lang w:val="en-CA"/>
        </w:rPr>
        <w:t xml:space="preserve"> synergies between biodiversity and climate finance </w:t>
      </w:r>
      <w:r w:rsidR="00DA3DDD" w:rsidRPr="005302D3">
        <w:t>are provided in</w:t>
      </w:r>
      <w:r w:rsidR="00DA3DDD" w:rsidRPr="00374057">
        <w:t xml:space="preserve"> paragraph</w:t>
      </w:r>
      <w:r w:rsidR="0023515B">
        <w:t> </w:t>
      </w:r>
      <w:r w:rsidR="00DA3DDD" w:rsidRPr="00374057">
        <w:t>8 o</w:t>
      </w:r>
      <w:r w:rsidR="00DA3DDD" w:rsidRPr="005302D3">
        <w:t xml:space="preserve">f </w:t>
      </w:r>
      <w:r w:rsidR="00DE51DD">
        <w:t xml:space="preserve">the draft decision contained in </w:t>
      </w:r>
      <w:r w:rsidR="00DA3DDD" w:rsidRPr="0024760E">
        <w:t>recommendation</w:t>
      </w:r>
      <w:r w:rsidR="0023515B">
        <w:t> </w:t>
      </w:r>
      <w:hyperlink r:id="rId19" w:history="1">
        <w:r w:rsidR="00DA3DDD" w:rsidRPr="0024760E">
          <w:rPr>
            <w:rStyle w:val="Hyperlink"/>
          </w:rPr>
          <w:t>6/1</w:t>
        </w:r>
      </w:hyperlink>
      <w:r w:rsidR="00DA3DDD" w:rsidRPr="0024760E">
        <w:t xml:space="preserve"> of the Subsidiary Body</w:t>
      </w:r>
      <w:r w:rsidR="00883541" w:rsidRPr="0024760E">
        <w:t>, and</w:t>
      </w:r>
      <w:r w:rsidR="008D37A2" w:rsidRPr="0024760E">
        <w:t xml:space="preserve"> </w:t>
      </w:r>
      <w:r w:rsidR="006D7644">
        <w:t>steps</w:t>
      </w:r>
      <w:r w:rsidR="008D37A2" w:rsidRPr="0024760E">
        <w:t xml:space="preserve"> to identify </w:t>
      </w:r>
      <w:r w:rsidR="008C25DE">
        <w:t>and operationalize potential biodiversity and climate synergies</w:t>
      </w:r>
      <w:r w:rsidR="008D37A2" w:rsidRPr="0024760E">
        <w:t xml:space="preserve"> </w:t>
      </w:r>
      <w:r w:rsidR="00FF4666">
        <w:t>are</w:t>
      </w:r>
      <w:r w:rsidR="000B6401" w:rsidRPr="0024760E">
        <w:t xml:space="preserve"> provided</w:t>
      </w:r>
      <w:r w:rsidR="00883541" w:rsidRPr="0024760E">
        <w:t xml:space="preserve"> </w:t>
      </w:r>
      <w:r w:rsidR="005A49E3" w:rsidRPr="0024760E">
        <w:t xml:space="preserve">in </w:t>
      </w:r>
      <w:r w:rsidR="00FF4666">
        <w:t>sub</w:t>
      </w:r>
      <w:r w:rsidR="005A49E3" w:rsidRPr="0024760E">
        <w:t>paragraph</w:t>
      </w:r>
      <w:r w:rsidR="0023515B">
        <w:t> </w:t>
      </w:r>
      <w:r w:rsidR="005A49E3" w:rsidRPr="0024760E">
        <w:t>6</w:t>
      </w:r>
      <w:r w:rsidR="0023515B">
        <w:t> </w:t>
      </w:r>
      <w:r w:rsidR="00FF4666">
        <w:t xml:space="preserve">(a) </w:t>
      </w:r>
      <w:r w:rsidR="005A49E3" w:rsidRPr="0024760E">
        <w:t xml:space="preserve">of </w:t>
      </w:r>
      <w:r w:rsidR="00FF4666">
        <w:t xml:space="preserve">the draft decision contained in </w:t>
      </w:r>
      <w:r w:rsidR="005A49E3" w:rsidRPr="0024760E">
        <w:t>recommendation</w:t>
      </w:r>
      <w:r w:rsidR="0023515B">
        <w:t> </w:t>
      </w:r>
      <w:hyperlink r:id="rId20" w:history="1">
        <w:r w:rsidR="003F0578" w:rsidRPr="0024760E">
          <w:rPr>
            <w:rStyle w:val="Hyperlink"/>
          </w:rPr>
          <w:t>27/3</w:t>
        </w:r>
      </w:hyperlink>
      <w:r w:rsidR="003F0578" w:rsidRPr="0024760E">
        <w:t xml:space="preserve"> of the Subsidiary Body on Scientific, Technical and Technological Advice</w:t>
      </w:r>
      <w:r w:rsidR="00DA3DDD" w:rsidRPr="0024760E">
        <w:t>.</w:t>
      </w:r>
      <w:r w:rsidR="00DA3DDD" w:rsidRPr="0024760E">
        <w:rPr>
          <w:lang w:val="en-CA"/>
        </w:rPr>
        <w:t xml:space="preserve"> </w:t>
      </w:r>
    </w:p>
    <w:p w14:paraId="424EE9D5" w14:textId="0DB26D5A" w:rsidR="006A2177" w:rsidRPr="0024760E" w:rsidRDefault="00BC2DC4" w:rsidP="00BC3432">
      <w:pPr>
        <w:pStyle w:val="CBDNormalNumber"/>
        <w:rPr>
          <w:lang w:val="en-CA"/>
        </w:rPr>
      </w:pPr>
      <w:r>
        <w:rPr>
          <w:lang w:val="en-CA"/>
        </w:rPr>
        <w:t>In a</w:t>
      </w:r>
      <w:r w:rsidR="008B4B16" w:rsidRPr="005302D3">
        <w:rPr>
          <w:lang w:val="en-CA"/>
        </w:rPr>
        <w:t xml:space="preserve">ddition, further opportunities </w:t>
      </w:r>
      <w:r w:rsidR="000A743D" w:rsidRPr="005302D3">
        <w:rPr>
          <w:lang w:val="en-CA"/>
        </w:rPr>
        <w:t xml:space="preserve">could be explored </w:t>
      </w:r>
      <w:r w:rsidR="00BA517F">
        <w:rPr>
          <w:lang w:val="en-CA"/>
        </w:rPr>
        <w:t>in relation to</w:t>
      </w:r>
      <w:r w:rsidR="00514C45" w:rsidRPr="005302D3">
        <w:rPr>
          <w:lang w:val="en-CA"/>
        </w:rPr>
        <w:t xml:space="preserve"> </w:t>
      </w:r>
      <w:r w:rsidR="008B4B16" w:rsidRPr="005302D3">
        <w:rPr>
          <w:lang w:val="en-CA"/>
        </w:rPr>
        <w:t xml:space="preserve">dedicated vehicles </w:t>
      </w:r>
      <w:r w:rsidR="00DA28F9">
        <w:rPr>
          <w:lang w:val="en-CA"/>
        </w:rPr>
        <w:t>to assist with</w:t>
      </w:r>
      <w:r w:rsidR="0010502E">
        <w:rPr>
          <w:lang w:val="en-CA"/>
        </w:rPr>
        <w:t xml:space="preserve"> the</w:t>
      </w:r>
      <w:r w:rsidR="008B4B16" w:rsidRPr="005302D3">
        <w:rPr>
          <w:lang w:val="en-CA"/>
        </w:rPr>
        <w:t xml:space="preserve"> development of synergies during project preparation</w:t>
      </w:r>
      <w:r w:rsidR="00CF2F83">
        <w:rPr>
          <w:lang w:val="en-CA"/>
        </w:rPr>
        <w:t>, including, for example, the</w:t>
      </w:r>
      <w:r w:rsidR="008B4B16" w:rsidRPr="005302D3">
        <w:rPr>
          <w:lang w:val="en-CA"/>
        </w:rPr>
        <w:t xml:space="preserve"> further mainstreaming of biodiversity and climate finance considerations into </w:t>
      </w:r>
      <w:r w:rsidR="00DA28F9">
        <w:rPr>
          <w:lang w:val="en-CA"/>
        </w:rPr>
        <w:t xml:space="preserve">the </w:t>
      </w:r>
      <w:r w:rsidR="008B4B16" w:rsidRPr="005302D3">
        <w:rPr>
          <w:lang w:val="en-CA"/>
        </w:rPr>
        <w:t xml:space="preserve">support provided by financial </w:t>
      </w:r>
      <w:r w:rsidR="008B4B16" w:rsidRPr="0024760E">
        <w:rPr>
          <w:lang w:val="en-CA"/>
        </w:rPr>
        <w:t>mechanisms</w:t>
      </w:r>
      <w:r w:rsidR="00B228E7">
        <w:rPr>
          <w:lang w:val="en-CA"/>
        </w:rPr>
        <w:t>.</w:t>
      </w:r>
      <w:r w:rsidR="008B4B16" w:rsidRPr="0024760E">
        <w:rPr>
          <w:lang w:val="en-CA"/>
        </w:rPr>
        <w:t xml:space="preserve"> </w:t>
      </w:r>
    </w:p>
    <w:p w14:paraId="49D762A4" w14:textId="4234C361" w:rsidR="005955E3" w:rsidRPr="0024760E" w:rsidRDefault="0024760E" w:rsidP="00A552E6">
      <w:pPr>
        <w:pStyle w:val="CBDNormalNumber"/>
        <w:rPr>
          <w:lang w:val="en-CA"/>
        </w:rPr>
      </w:pPr>
      <w:r w:rsidRPr="0024760E">
        <w:rPr>
          <w:lang w:val="en-CA"/>
        </w:rPr>
        <w:t>Last</w:t>
      </w:r>
      <w:r w:rsidR="005955E3" w:rsidRPr="0024760E">
        <w:rPr>
          <w:lang w:val="en-CA"/>
        </w:rPr>
        <w:t xml:space="preserve">, </w:t>
      </w:r>
      <w:r w:rsidR="00845A19" w:rsidRPr="0024760E">
        <w:rPr>
          <w:lang w:val="en-CA"/>
        </w:rPr>
        <w:t>improving synergies with</w:t>
      </w:r>
      <w:r w:rsidR="005955E3" w:rsidRPr="0024760E">
        <w:rPr>
          <w:lang w:val="en-CA"/>
        </w:rPr>
        <w:t xml:space="preserve"> the private sector </w:t>
      </w:r>
      <w:r w:rsidR="00845A19" w:rsidRPr="0024760E">
        <w:rPr>
          <w:lang w:val="en-CA"/>
        </w:rPr>
        <w:t>t</w:t>
      </w:r>
      <w:r w:rsidR="00C11E67" w:rsidRPr="0024760E">
        <w:rPr>
          <w:lang w:val="en-CA"/>
        </w:rPr>
        <w:t xml:space="preserve">hrough improved policy signals and incentives (see </w:t>
      </w:r>
      <w:r w:rsidR="00A1108C">
        <w:rPr>
          <w:lang w:val="en-CA"/>
        </w:rPr>
        <w:t xml:space="preserve">the </w:t>
      </w:r>
      <w:r w:rsidR="00C11E67" w:rsidRPr="0024760E">
        <w:rPr>
          <w:lang w:val="en-CA"/>
        </w:rPr>
        <w:t xml:space="preserve">following </w:t>
      </w:r>
      <w:r w:rsidR="00A1108C">
        <w:rPr>
          <w:lang w:val="en-CA"/>
        </w:rPr>
        <w:t>sub</w:t>
      </w:r>
      <w:r w:rsidR="00C11E67" w:rsidRPr="0024760E">
        <w:rPr>
          <w:lang w:val="en-CA"/>
        </w:rPr>
        <w:t>section)</w:t>
      </w:r>
      <w:r w:rsidR="0019696C" w:rsidRPr="0024760E">
        <w:rPr>
          <w:lang w:val="en-CA"/>
        </w:rPr>
        <w:t xml:space="preserve"> is essential to improv</w:t>
      </w:r>
      <w:r w:rsidR="00DB7613">
        <w:rPr>
          <w:lang w:val="en-CA"/>
        </w:rPr>
        <w:t>ing</w:t>
      </w:r>
      <w:r w:rsidR="002C4483" w:rsidRPr="0024760E">
        <w:rPr>
          <w:lang w:val="en-CA"/>
        </w:rPr>
        <w:t xml:space="preserve"> not only </w:t>
      </w:r>
      <w:r w:rsidR="003456F4" w:rsidRPr="0024760E">
        <w:rPr>
          <w:lang w:val="en-CA"/>
        </w:rPr>
        <w:t xml:space="preserve">the volume of </w:t>
      </w:r>
      <w:r w:rsidR="000D1136" w:rsidRPr="0024760E">
        <w:rPr>
          <w:lang w:val="en-CA"/>
        </w:rPr>
        <w:t xml:space="preserve">financial flows, but </w:t>
      </w:r>
      <w:r w:rsidR="003456F4" w:rsidRPr="0024760E">
        <w:rPr>
          <w:lang w:val="en-CA"/>
        </w:rPr>
        <w:t xml:space="preserve">also </w:t>
      </w:r>
      <w:r w:rsidR="000D1136" w:rsidRPr="0024760E">
        <w:rPr>
          <w:lang w:val="en-CA"/>
        </w:rPr>
        <w:t>their effectiveness.</w:t>
      </w:r>
    </w:p>
    <w:p w14:paraId="62B7CBCC" w14:textId="7D382DEF" w:rsidR="000D25AE" w:rsidRPr="0024760E" w:rsidRDefault="00ED4CD6" w:rsidP="000D25AE">
      <w:pPr>
        <w:pStyle w:val="CBDH2"/>
        <w:rPr>
          <w:lang w:val="en-CA"/>
        </w:rPr>
      </w:pPr>
      <w:r w:rsidRPr="0024760E">
        <w:rPr>
          <w:lang w:val="en-CA"/>
        </w:rPr>
        <w:lastRenderedPageBreak/>
        <w:t>B.</w:t>
      </w:r>
      <w:r w:rsidRPr="0024760E">
        <w:rPr>
          <w:lang w:val="en-CA"/>
        </w:rPr>
        <w:tab/>
      </w:r>
      <w:r w:rsidR="00C66789" w:rsidRPr="0024760E">
        <w:rPr>
          <w:lang w:val="en-CA"/>
        </w:rPr>
        <w:t xml:space="preserve">Subsidies and financial flows that are harmful </w:t>
      </w:r>
      <w:r w:rsidR="00A1108C">
        <w:rPr>
          <w:lang w:val="en-CA"/>
        </w:rPr>
        <w:t>to</w:t>
      </w:r>
      <w:r w:rsidR="00A1108C" w:rsidRPr="0024760E">
        <w:rPr>
          <w:lang w:val="en-CA"/>
        </w:rPr>
        <w:t xml:space="preserve"> </w:t>
      </w:r>
      <w:r w:rsidR="00C66789" w:rsidRPr="0024760E">
        <w:rPr>
          <w:lang w:val="en-CA"/>
        </w:rPr>
        <w:t>biodiversity</w:t>
      </w:r>
    </w:p>
    <w:p w14:paraId="401237D6" w14:textId="22EE5096" w:rsidR="000D25AE" w:rsidRPr="0024760E" w:rsidRDefault="00AB735E" w:rsidP="00F70BEA">
      <w:pPr>
        <w:pStyle w:val="CBDNormalNumber"/>
        <w:rPr>
          <w:lang w:val="en-CA"/>
        </w:rPr>
      </w:pPr>
      <w:r>
        <w:rPr>
          <w:lang w:val="en-CA"/>
        </w:rPr>
        <w:t>In its</w:t>
      </w:r>
      <w:r w:rsidRPr="0024760E">
        <w:rPr>
          <w:lang w:val="en-CA"/>
        </w:rPr>
        <w:t xml:space="preserve"> </w:t>
      </w:r>
      <w:r w:rsidR="00EC45D7" w:rsidRPr="0024760E">
        <w:rPr>
          <w:lang w:val="en-CA"/>
        </w:rPr>
        <w:t xml:space="preserve">latest </w:t>
      </w:r>
      <w:r>
        <w:rPr>
          <w:lang w:val="en-CA"/>
        </w:rPr>
        <w:t xml:space="preserve">report on the </w:t>
      </w:r>
      <w:r w:rsidR="00EC45D7" w:rsidRPr="0024760E">
        <w:rPr>
          <w:lang w:val="en-CA"/>
        </w:rPr>
        <w:t xml:space="preserve">state of </w:t>
      </w:r>
      <w:r w:rsidR="000E2426" w:rsidRPr="0024760E">
        <w:rPr>
          <w:lang w:val="en-CA"/>
        </w:rPr>
        <w:t xml:space="preserve">finance </w:t>
      </w:r>
      <w:r w:rsidR="000E2426">
        <w:rPr>
          <w:lang w:val="en-CA"/>
        </w:rPr>
        <w:t xml:space="preserve">for </w:t>
      </w:r>
      <w:r w:rsidR="00EC45D7" w:rsidRPr="0024760E">
        <w:rPr>
          <w:lang w:val="en-CA"/>
        </w:rPr>
        <w:t>nature</w:t>
      </w:r>
      <w:r>
        <w:rPr>
          <w:lang w:val="en-CA"/>
        </w:rPr>
        <w:t>,</w:t>
      </w:r>
      <w:r w:rsidR="00EC45D7" w:rsidRPr="0024760E">
        <w:rPr>
          <w:lang w:val="en-CA"/>
        </w:rPr>
        <w:t xml:space="preserve"> </w:t>
      </w:r>
      <w:r w:rsidR="00574AB4" w:rsidRPr="0024760E">
        <w:rPr>
          <w:lang w:val="en-CA"/>
        </w:rPr>
        <w:t xml:space="preserve">the United Nations Environment Programme </w:t>
      </w:r>
      <w:r w:rsidR="00A21577">
        <w:rPr>
          <w:lang w:val="en-CA"/>
        </w:rPr>
        <w:t>note</w:t>
      </w:r>
      <w:r w:rsidR="00777C17">
        <w:rPr>
          <w:lang w:val="en-CA"/>
        </w:rPr>
        <w:t>d</w:t>
      </w:r>
      <w:r w:rsidRPr="0024760E">
        <w:rPr>
          <w:lang w:val="en-CA"/>
        </w:rPr>
        <w:t xml:space="preserve"> </w:t>
      </w:r>
      <w:r w:rsidR="00EC45D7" w:rsidRPr="0024760E">
        <w:rPr>
          <w:lang w:val="en-CA"/>
        </w:rPr>
        <w:t>that</w:t>
      </w:r>
      <w:r w:rsidR="0034679F">
        <w:rPr>
          <w:lang w:val="en-CA"/>
        </w:rPr>
        <w:t>,</w:t>
      </w:r>
      <w:r w:rsidR="00EC45D7" w:rsidRPr="0024760E">
        <w:rPr>
          <w:lang w:val="en-CA"/>
        </w:rPr>
        <w:t xml:space="preserve"> </w:t>
      </w:r>
      <w:r w:rsidR="00777C17">
        <w:rPr>
          <w:lang w:val="en-CA"/>
        </w:rPr>
        <w:t xml:space="preserve">in 2023, </w:t>
      </w:r>
      <w:r w:rsidR="00BE7B09" w:rsidRPr="0024760E">
        <w:t>$7.3 trillion flowed into activities</w:t>
      </w:r>
      <w:r w:rsidR="00554C74">
        <w:t xml:space="preserve"> that were harmful to nature</w:t>
      </w:r>
      <w:r w:rsidR="00BE7B09">
        <w:t>, including</w:t>
      </w:r>
      <w:r w:rsidR="00BE7B09" w:rsidRPr="0024760E">
        <w:t xml:space="preserve"> fossil fuel subsidies </w:t>
      </w:r>
      <w:r w:rsidR="00BE7B09">
        <w:t>and</w:t>
      </w:r>
      <w:r w:rsidR="00BE7B09" w:rsidRPr="0024760E">
        <w:t xml:space="preserve"> investments in high-impact sectors</w:t>
      </w:r>
      <w:r w:rsidR="00BE7B09">
        <w:t>, such as</w:t>
      </w:r>
      <w:r w:rsidR="00BE7B09" w:rsidRPr="0024760E">
        <w:t xml:space="preserve"> utilities and energy</w:t>
      </w:r>
      <w:r w:rsidR="00554C74">
        <w:t>,</w:t>
      </w:r>
      <w:r w:rsidR="00BE7B09" w:rsidRPr="0024760E">
        <w:rPr>
          <w:lang w:val="en-CA"/>
        </w:rPr>
        <w:t xml:space="preserve"> </w:t>
      </w:r>
      <w:r w:rsidR="00B92B18">
        <w:rPr>
          <w:lang w:val="en-CA"/>
        </w:rPr>
        <w:t xml:space="preserve">which was 30 times the amount </w:t>
      </w:r>
      <w:r w:rsidR="00EC45D7" w:rsidRPr="0024760E">
        <w:t>invested in nature</w:t>
      </w:r>
      <w:r w:rsidR="00777C17">
        <w:t>-based solutions</w:t>
      </w:r>
      <w:r w:rsidR="00B92B18">
        <w:t>.</w:t>
      </w:r>
      <w:r w:rsidR="00EC45D7" w:rsidRPr="0024760E">
        <w:rPr>
          <w:rStyle w:val="FootnoteReference"/>
        </w:rPr>
        <w:footnoteReference w:id="4"/>
      </w:r>
    </w:p>
    <w:p w14:paraId="49A4CD39" w14:textId="3DE475B5" w:rsidR="000D25AE" w:rsidRPr="0024760E" w:rsidRDefault="000D25AE" w:rsidP="000D25AE">
      <w:pPr>
        <w:pStyle w:val="CBDNormalNumber"/>
        <w:rPr>
          <w:lang w:val="en-CA"/>
        </w:rPr>
      </w:pPr>
      <w:r w:rsidRPr="0024760E">
        <w:rPr>
          <w:lang w:val="en-CA"/>
        </w:rPr>
        <w:t xml:space="preserve">Environmentally harmful subsidies, preferential tax treatments and </w:t>
      </w:r>
      <w:r w:rsidR="00A00218">
        <w:rPr>
          <w:lang w:val="en-CA"/>
        </w:rPr>
        <w:t xml:space="preserve">misaligned </w:t>
      </w:r>
      <w:r w:rsidRPr="0024760E">
        <w:rPr>
          <w:lang w:val="en-CA"/>
        </w:rPr>
        <w:t xml:space="preserve">public investment frameworks often </w:t>
      </w:r>
      <w:r w:rsidR="00CC56FD">
        <w:rPr>
          <w:lang w:val="en-CA"/>
        </w:rPr>
        <w:t xml:space="preserve">result in </w:t>
      </w:r>
      <w:r w:rsidR="00BC3452">
        <w:rPr>
          <w:lang w:val="en-CA"/>
        </w:rPr>
        <w:t xml:space="preserve">a </w:t>
      </w:r>
      <w:r w:rsidRPr="0024760E">
        <w:rPr>
          <w:lang w:val="en-CA"/>
        </w:rPr>
        <w:t xml:space="preserve">lower cost </w:t>
      </w:r>
      <w:r w:rsidR="00BC3452">
        <w:rPr>
          <w:lang w:val="en-CA"/>
        </w:rPr>
        <w:t>for</w:t>
      </w:r>
      <w:r w:rsidRPr="0024760E">
        <w:rPr>
          <w:lang w:val="en-CA"/>
        </w:rPr>
        <w:t xml:space="preserve"> </w:t>
      </w:r>
      <w:r w:rsidR="00BC3452" w:rsidRPr="0024760E">
        <w:rPr>
          <w:lang w:val="en-CA"/>
        </w:rPr>
        <w:t xml:space="preserve">activities </w:t>
      </w:r>
      <w:r w:rsidR="00BC3452">
        <w:rPr>
          <w:lang w:val="en-CA"/>
        </w:rPr>
        <w:t xml:space="preserve">that harm </w:t>
      </w:r>
      <w:r w:rsidRPr="0024760E">
        <w:rPr>
          <w:lang w:val="en-CA"/>
        </w:rPr>
        <w:t xml:space="preserve">biodiversity or shield </w:t>
      </w:r>
      <w:r w:rsidR="00356B2E">
        <w:rPr>
          <w:lang w:val="en-CA"/>
        </w:rPr>
        <w:t>activities</w:t>
      </w:r>
      <w:r w:rsidRPr="0024760E">
        <w:rPr>
          <w:lang w:val="en-CA"/>
        </w:rPr>
        <w:t xml:space="preserve"> from market signals that reflect ecological harm. Th</w:t>
      </w:r>
      <w:r w:rsidR="00356B2E">
        <w:rPr>
          <w:lang w:val="en-CA"/>
        </w:rPr>
        <w:t>o</w:t>
      </w:r>
      <w:r w:rsidRPr="0024760E">
        <w:rPr>
          <w:lang w:val="en-CA"/>
        </w:rPr>
        <w:t xml:space="preserve">se incentives can exceed flows that are beneficial for biodiversity by an order of magnitude, effectively neutralizing or reversing the impact of biodiversity finance. Their continued prevalence </w:t>
      </w:r>
      <w:r w:rsidR="005362C5">
        <w:rPr>
          <w:lang w:val="en-CA"/>
        </w:rPr>
        <w:t>is</w:t>
      </w:r>
      <w:r w:rsidR="005362C5" w:rsidRPr="0024760E">
        <w:rPr>
          <w:lang w:val="en-CA"/>
        </w:rPr>
        <w:t xml:space="preserve"> </w:t>
      </w:r>
      <w:r w:rsidRPr="0024760E">
        <w:rPr>
          <w:lang w:val="en-CA"/>
        </w:rPr>
        <w:t xml:space="preserve">a profound structural impediment to </w:t>
      </w:r>
      <w:r w:rsidR="005362C5">
        <w:rPr>
          <w:lang w:val="en-CA"/>
        </w:rPr>
        <w:t xml:space="preserve">the </w:t>
      </w:r>
      <w:r w:rsidR="005362C5" w:rsidRPr="0024760E">
        <w:rPr>
          <w:lang w:val="en-CA"/>
        </w:rPr>
        <w:t xml:space="preserve">effectiveness </w:t>
      </w:r>
      <w:r w:rsidR="005362C5">
        <w:rPr>
          <w:lang w:val="en-CA"/>
        </w:rPr>
        <w:t xml:space="preserve">of </w:t>
      </w:r>
      <w:r w:rsidRPr="0024760E">
        <w:rPr>
          <w:lang w:val="en-CA"/>
        </w:rPr>
        <w:t xml:space="preserve">biodiversity finance. </w:t>
      </w:r>
    </w:p>
    <w:p w14:paraId="5261D78D" w14:textId="4268AB1A" w:rsidR="000D25AE" w:rsidRPr="0024760E" w:rsidRDefault="00125709" w:rsidP="000D25AE">
      <w:pPr>
        <w:pStyle w:val="CBDNormalNumber"/>
        <w:rPr>
          <w:lang w:val="en-CA"/>
        </w:rPr>
      </w:pPr>
      <w:r w:rsidRPr="0024760E">
        <w:rPr>
          <w:lang w:val="en-CA"/>
        </w:rPr>
        <w:t xml:space="preserve">Continued and intensified efforts towards achieving Target 18 </w:t>
      </w:r>
      <w:r w:rsidR="000A2DC6" w:rsidRPr="0024760E">
        <w:rPr>
          <w:lang w:val="en-CA"/>
        </w:rPr>
        <w:t xml:space="preserve">of the Framework </w:t>
      </w:r>
      <w:r w:rsidRPr="0024760E">
        <w:rPr>
          <w:lang w:val="en-CA"/>
        </w:rPr>
        <w:t xml:space="preserve">are </w:t>
      </w:r>
      <w:r w:rsidR="003E5D14">
        <w:rPr>
          <w:lang w:val="en-CA"/>
        </w:rPr>
        <w:t>essential</w:t>
      </w:r>
      <w:r w:rsidR="003E5D14" w:rsidRPr="0024760E">
        <w:rPr>
          <w:lang w:val="en-CA"/>
        </w:rPr>
        <w:t xml:space="preserve"> </w:t>
      </w:r>
      <w:r w:rsidRPr="0024760E">
        <w:rPr>
          <w:lang w:val="en-CA"/>
        </w:rPr>
        <w:t xml:space="preserve">to unlocking potentially substantial biodiversity finance for more secure, long-term investments in biodiversity. </w:t>
      </w:r>
      <w:r w:rsidR="003E502B">
        <w:rPr>
          <w:lang w:val="en-CA"/>
        </w:rPr>
        <w:t>S</w:t>
      </w:r>
      <w:proofErr w:type="spellStart"/>
      <w:r w:rsidR="003E502B" w:rsidRPr="0024760E">
        <w:t>uch</w:t>
      </w:r>
      <w:proofErr w:type="spellEnd"/>
      <w:r w:rsidR="003E502B" w:rsidRPr="0024760E">
        <w:t xml:space="preserve"> </w:t>
      </w:r>
      <w:r w:rsidRPr="0024760E">
        <w:rPr>
          <w:lang w:val="en-CA"/>
        </w:rPr>
        <w:t>t</w:t>
      </w:r>
      <w:proofErr w:type="spellStart"/>
      <w:r w:rsidRPr="0024760E">
        <w:t>ools</w:t>
      </w:r>
      <w:proofErr w:type="spellEnd"/>
      <w:r w:rsidRPr="0024760E">
        <w:t xml:space="preserve"> as the </w:t>
      </w:r>
      <w:r w:rsidR="00ED6475" w:rsidRPr="008603A2">
        <w:rPr>
          <w:i/>
          <w:iCs/>
        </w:rPr>
        <w:t>BIOFIN Workbook</w:t>
      </w:r>
      <w:r w:rsidRPr="0024760E">
        <w:rPr>
          <w:rStyle w:val="FootnoteReference"/>
        </w:rPr>
        <w:footnoteReference w:id="5"/>
      </w:r>
      <w:r w:rsidRPr="0024760E">
        <w:t xml:space="preserve"> and </w:t>
      </w:r>
      <w:r w:rsidR="003E502B" w:rsidRPr="008603A2">
        <w:rPr>
          <w:i/>
          <w:iCs/>
        </w:rPr>
        <w:t>The Nature of Subsidies</w:t>
      </w:r>
      <w:r w:rsidR="00217FC6" w:rsidRPr="008603A2">
        <w:t>,</w:t>
      </w:r>
      <w:r w:rsidR="00240656">
        <w:rPr>
          <w:rStyle w:val="FootnoteReference"/>
        </w:rPr>
        <w:footnoteReference w:id="6"/>
      </w:r>
      <w:r w:rsidR="00217FC6">
        <w:t xml:space="preserve"> in which the inherent complexities are recognized, </w:t>
      </w:r>
      <w:r w:rsidRPr="0024760E">
        <w:t xml:space="preserve">offer </w:t>
      </w:r>
      <w:r w:rsidR="006F6255">
        <w:t>specific</w:t>
      </w:r>
      <w:r w:rsidR="006F6255" w:rsidRPr="0024760E">
        <w:t xml:space="preserve"> </w:t>
      </w:r>
      <w:r w:rsidRPr="0024760E">
        <w:t>pathways to action.</w:t>
      </w:r>
    </w:p>
    <w:p w14:paraId="77B8B4AB" w14:textId="2B3A50EA" w:rsidR="00D75C20" w:rsidRPr="008603A2" w:rsidRDefault="007F2B67" w:rsidP="000D25AE">
      <w:pPr>
        <w:pStyle w:val="CBDNormalNumber"/>
      </w:pPr>
      <w:r w:rsidRPr="0024760E">
        <w:rPr>
          <w:lang w:val="en-CA"/>
        </w:rPr>
        <w:t xml:space="preserve">Illicit financial flows </w:t>
      </w:r>
      <w:r w:rsidR="00EA33F5">
        <w:rPr>
          <w:lang w:val="en-CA"/>
        </w:rPr>
        <w:t>diminish</w:t>
      </w:r>
      <w:r w:rsidR="00285D81" w:rsidRPr="0024760E">
        <w:rPr>
          <w:lang w:val="en-CA"/>
        </w:rPr>
        <w:t xml:space="preserve"> </w:t>
      </w:r>
      <w:r w:rsidRPr="0024760E">
        <w:rPr>
          <w:lang w:val="en-CA"/>
        </w:rPr>
        <w:t xml:space="preserve">fiscal capacity and accountability, </w:t>
      </w:r>
      <w:r w:rsidR="002E435B">
        <w:rPr>
          <w:lang w:val="en-CA"/>
        </w:rPr>
        <w:t xml:space="preserve">which </w:t>
      </w:r>
      <w:r w:rsidRPr="0024760E">
        <w:rPr>
          <w:lang w:val="en-CA"/>
        </w:rPr>
        <w:t>constrain</w:t>
      </w:r>
      <w:r w:rsidR="002E435B">
        <w:rPr>
          <w:lang w:val="en-CA"/>
        </w:rPr>
        <w:t>s</w:t>
      </w:r>
      <w:r w:rsidRPr="0024760E">
        <w:rPr>
          <w:lang w:val="en-CA"/>
        </w:rPr>
        <w:t xml:space="preserve"> </w:t>
      </w:r>
      <w:r w:rsidR="002E435B">
        <w:rPr>
          <w:lang w:val="en-CA"/>
        </w:rPr>
        <w:t>the</w:t>
      </w:r>
      <w:r w:rsidRPr="0024760E">
        <w:rPr>
          <w:lang w:val="en-CA"/>
        </w:rPr>
        <w:t xml:space="preserve"> ability</w:t>
      </w:r>
      <w:r w:rsidR="002E435B">
        <w:rPr>
          <w:lang w:val="en-CA"/>
        </w:rPr>
        <w:t xml:space="preserve"> of governments</w:t>
      </w:r>
      <w:r w:rsidRPr="0024760E">
        <w:rPr>
          <w:lang w:val="en-CA"/>
        </w:rPr>
        <w:t xml:space="preserve"> to finance biodiversity objectives. As outlined in the exploration of the biodiversity finance landscape conducted in 2024</w:t>
      </w:r>
      <w:r w:rsidR="000A2DC6" w:rsidRPr="0024760E">
        <w:rPr>
          <w:lang w:val="en-CA"/>
        </w:rPr>
        <w:t>,</w:t>
      </w:r>
      <w:r w:rsidRPr="0024760E">
        <w:rPr>
          <w:rStyle w:val="FootnoteReference"/>
        </w:rPr>
        <w:footnoteReference w:id="7"/>
      </w:r>
      <w:r w:rsidRPr="0024760E">
        <w:rPr>
          <w:lang w:val="en-CA"/>
        </w:rPr>
        <w:t xml:space="preserve"> t</w:t>
      </w:r>
      <w:r w:rsidRPr="0024760E">
        <w:rPr>
          <w:color w:val="000000" w:themeColor="text1"/>
        </w:rPr>
        <w:t xml:space="preserve">he illicit flow of funds, including </w:t>
      </w:r>
      <w:r w:rsidR="000622E2">
        <w:rPr>
          <w:color w:val="000000" w:themeColor="text1"/>
        </w:rPr>
        <w:t xml:space="preserve">associated </w:t>
      </w:r>
      <w:r w:rsidRPr="0024760E">
        <w:rPr>
          <w:color w:val="000000" w:themeColor="text1"/>
        </w:rPr>
        <w:t xml:space="preserve">issues related to tax justice and tax evasion, may play a detrimental role in securing funds for biodiversity. </w:t>
      </w:r>
    </w:p>
    <w:p w14:paraId="56AEC48B" w14:textId="78B0B20A" w:rsidR="000D25AE" w:rsidRPr="0024760E" w:rsidRDefault="007F2B67" w:rsidP="000D25AE">
      <w:pPr>
        <w:pStyle w:val="CBDNormalNumber"/>
      </w:pPr>
      <w:r w:rsidRPr="0024760E">
        <w:rPr>
          <w:color w:val="000000" w:themeColor="text1"/>
        </w:rPr>
        <w:t>Illicit flows can result from the illegal, unreported and unregulated exploitation of natural resources</w:t>
      </w:r>
      <w:r w:rsidR="0024760E" w:rsidRPr="0024760E">
        <w:rPr>
          <w:color w:val="000000" w:themeColor="text1"/>
        </w:rPr>
        <w:t>,</w:t>
      </w:r>
      <w:r w:rsidRPr="0024760E">
        <w:rPr>
          <w:color w:val="000000" w:themeColor="text1"/>
        </w:rPr>
        <w:t xml:space="preserve"> such as forests or fish stocks</w:t>
      </w:r>
      <w:r w:rsidR="00421435">
        <w:rPr>
          <w:color w:val="000000" w:themeColor="text1"/>
        </w:rPr>
        <w:t>, and a</w:t>
      </w:r>
      <w:r w:rsidRPr="0024760E">
        <w:rPr>
          <w:color w:val="000000" w:themeColor="text1"/>
        </w:rPr>
        <w:t xml:space="preserve">ddressing </w:t>
      </w:r>
      <w:r w:rsidR="00421435">
        <w:rPr>
          <w:color w:val="000000" w:themeColor="text1"/>
        </w:rPr>
        <w:t>those</w:t>
      </w:r>
      <w:r w:rsidRPr="0024760E">
        <w:rPr>
          <w:color w:val="000000" w:themeColor="text1"/>
        </w:rPr>
        <w:t xml:space="preserve"> flows would provide an important indirect lever to </w:t>
      </w:r>
      <w:r w:rsidR="00421435">
        <w:rPr>
          <w:color w:val="000000" w:themeColor="text1"/>
        </w:rPr>
        <w:t>tackling</w:t>
      </w:r>
      <w:r w:rsidR="00421435" w:rsidRPr="0024760E">
        <w:rPr>
          <w:color w:val="000000" w:themeColor="text1"/>
        </w:rPr>
        <w:t xml:space="preserve"> </w:t>
      </w:r>
      <w:r w:rsidRPr="0024760E">
        <w:rPr>
          <w:color w:val="000000" w:themeColor="text1"/>
        </w:rPr>
        <w:t xml:space="preserve">such exploitation. For </w:t>
      </w:r>
      <w:r w:rsidR="00E112C6">
        <w:rPr>
          <w:color w:val="000000" w:themeColor="text1"/>
        </w:rPr>
        <w:t>example</w:t>
      </w:r>
      <w:r w:rsidRPr="0024760E">
        <w:rPr>
          <w:color w:val="000000" w:themeColor="text1"/>
        </w:rPr>
        <w:t>, crime related to forestry</w:t>
      </w:r>
      <w:r w:rsidR="00E112C6">
        <w:rPr>
          <w:color w:val="000000" w:themeColor="text1"/>
        </w:rPr>
        <w:t>,</w:t>
      </w:r>
      <w:r w:rsidRPr="0024760E">
        <w:rPr>
          <w:color w:val="000000" w:themeColor="text1"/>
        </w:rPr>
        <w:t xml:space="preserve"> </w:t>
      </w:r>
      <w:r w:rsidRPr="0024760E">
        <w:t>including illegal logging and illegal land clearing</w:t>
      </w:r>
      <w:r w:rsidR="00E112C6">
        <w:t>,</w:t>
      </w:r>
      <w:r w:rsidRPr="0024760E">
        <w:rPr>
          <w:color w:val="000000" w:themeColor="text1"/>
        </w:rPr>
        <w:t xml:space="preserve"> is</w:t>
      </w:r>
      <w:r w:rsidRPr="005302D3">
        <w:rPr>
          <w:color w:val="000000" w:themeColor="text1"/>
        </w:rPr>
        <w:t xml:space="preserve"> estimated to generate </w:t>
      </w:r>
      <w:r w:rsidR="00A1655A">
        <w:rPr>
          <w:color w:val="000000" w:themeColor="text1"/>
        </w:rPr>
        <w:t xml:space="preserve">between </w:t>
      </w:r>
      <w:r w:rsidRPr="005302D3">
        <w:rPr>
          <w:color w:val="000000" w:themeColor="text1"/>
        </w:rPr>
        <w:t>$51</w:t>
      </w:r>
      <w:r w:rsidR="00A1655A">
        <w:rPr>
          <w:color w:val="000000" w:themeColor="text1"/>
        </w:rPr>
        <w:t> </w:t>
      </w:r>
      <w:r w:rsidR="00771B13">
        <w:rPr>
          <w:color w:val="000000" w:themeColor="text1"/>
        </w:rPr>
        <w:t>billion</w:t>
      </w:r>
      <w:r w:rsidRPr="005302D3">
        <w:rPr>
          <w:color w:val="000000" w:themeColor="text1"/>
        </w:rPr>
        <w:t xml:space="preserve"> </w:t>
      </w:r>
      <w:r w:rsidR="00A1655A">
        <w:rPr>
          <w:color w:val="000000" w:themeColor="text1"/>
        </w:rPr>
        <w:t>and</w:t>
      </w:r>
      <w:r w:rsidRPr="005302D3">
        <w:rPr>
          <w:color w:val="000000" w:themeColor="text1"/>
        </w:rPr>
        <w:t xml:space="preserve"> $152</w:t>
      </w:r>
      <w:r w:rsidR="00A1655A" w:rsidRPr="00A1655A">
        <w:rPr>
          <w:color w:val="000000" w:themeColor="text1"/>
        </w:rPr>
        <w:t xml:space="preserve"> </w:t>
      </w:r>
      <w:r w:rsidR="00A1655A" w:rsidRPr="005302D3">
        <w:rPr>
          <w:color w:val="000000" w:themeColor="text1"/>
        </w:rPr>
        <w:t>billion each year.</w:t>
      </w:r>
      <w:r w:rsidRPr="005302D3">
        <w:rPr>
          <w:rStyle w:val="FootnoteReference"/>
          <w:color w:val="000000" w:themeColor="text1"/>
        </w:rPr>
        <w:footnoteReference w:id="8"/>
      </w:r>
      <w:r w:rsidRPr="005302D3">
        <w:rPr>
          <w:color w:val="000000" w:themeColor="text1"/>
        </w:rPr>
        <w:t xml:space="preserve"> The </w:t>
      </w:r>
      <w:r w:rsidRPr="0024760E">
        <w:rPr>
          <w:color w:val="000000" w:themeColor="text1"/>
        </w:rPr>
        <w:t xml:space="preserve">World Bank </w:t>
      </w:r>
      <w:r w:rsidR="00521CBC">
        <w:rPr>
          <w:color w:val="000000" w:themeColor="text1"/>
        </w:rPr>
        <w:t xml:space="preserve">has </w:t>
      </w:r>
      <w:r w:rsidRPr="0024760E">
        <w:rPr>
          <w:color w:val="000000" w:themeColor="text1"/>
        </w:rPr>
        <w:t>estimate</w:t>
      </w:r>
      <w:r w:rsidR="00521CBC">
        <w:rPr>
          <w:color w:val="000000" w:themeColor="text1"/>
        </w:rPr>
        <w:t>d</w:t>
      </w:r>
      <w:r w:rsidRPr="0024760E">
        <w:rPr>
          <w:color w:val="000000" w:themeColor="text1"/>
        </w:rPr>
        <w:t xml:space="preserve"> that governments lose between $6 </w:t>
      </w:r>
      <w:r w:rsidR="00C557CC">
        <w:rPr>
          <w:color w:val="000000" w:themeColor="text1"/>
        </w:rPr>
        <w:t xml:space="preserve">billion </w:t>
      </w:r>
      <w:r w:rsidRPr="0024760E">
        <w:rPr>
          <w:color w:val="000000" w:themeColor="text1"/>
        </w:rPr>
        <w:t xml:space="preserve">and </w:t>
      </w:r>
      <w:r w:rsidR="00521CBC">
        <w:rPr>
          <w:color w:val="000000" w:themeColor="text1"/>
        </w:rPr>
        <w:t>$</w:t>
      </w:r>
      <w:r w:rsidRPr="0024760E">
        <w:rPr>
          <w:color w:val="000000" w:themeColor="text1"/>
        </w:rPr>
        <w:t>9 billion</w:t>
      </w:r>
      <w:r w:rsidR="00C03CE0" w:rsidRPr="00C03CE0">
        <w:rPr>
          <w:color w:val="000000" w:themeColor="text1"/>
        </w:rPr>
        <w:t xml:space="preserve"> </w:t>
      </w:r>
      <w:r w:rsidR="00C03CE0" w:rsidRPr="0024760E">
        <w:rPr>
          <w:color w:val="000000" w:themeColor="text1"/>
        </w:rPr>
        <w:t>annually in tax revenue from illegal logging</w:t>
      </w:r>
      <w:r w:rsidR="00C03CE0">
        <w:rPr>
          <w:color w:val="000000" w:themeColor="text1"/>
        </w:rPr>
        <w:t>.</w:t>
      </w:r>
      <w:r w:rsidRPr="0024760E">
        <w:rPr>
          <w:rStyle w:val="FootnoteReference"/>
          <w:color w:val="000000" w:themeColor="text1"/>
        </w:rPr>
        <w:footnoteReference w:id="9"/>
      </w:r>
      <w:r w:rsidRPr="0024760E">
        <w:rPr>
          <w:color w:val="000000" w:themeColor="text1"/>
        </w:rPr>
        <w:t xml:space="preserve"> </w:t>
      </w:r>
      <w:r w:rsidR="00C557CC">
        <w:rPr>
          <w:color w:val="000000" w:themeColor="text1"/>
        </w:rPr>
        <w:t>Those sums</w:t>
      </w:r>
      <w:r w:rsidRPr="0024760E">
        <w:rPr>
          <w:color w:val="000000" w:themeColor="text1"/>
        </w:rPr>
        <w:t xml:space="preserve"> could be directed towards biodiversity outcomes</w:t>
      </w:r>
      <w:r w:rsidR="006D2D36">
        <w:rPr>
          <w:color w:val="000000" w:themeColor="text1"/>
        </w:rPr>
        <w:t xml:space="preserve"> and help to </w:t>
      </w:r>
      <w:r w:rsidRPr="0024760E">
        <w:rPr>
          <w:color w:val="000000" w:themeColor="text1"/>
        </w:rPr>
        <w:t>increas</w:t>
      </w:r>
      <w:r w:rsidR="006D2D36">
        <w:rPr>
          <w:color w:val="000000" w:themeColor="text1"/>
        </w:rPr>
        <w:t>e</w:t>
      </w:r>
      <w:r w:rsidRPr="0024760E">
        <w:rPr>
          <w:color w:val="000000" w:themeColor="text1"/>
        </w:rPr>
        <w:t xml:space="preserve"> the effectiveness of funding already being directed at biodiversity-beneficial outcomes. </w:t>
      </w:r>
    </w:p>
    <w:p w14:paraId="01DBF71A" w14:textId="118EF447" w:rsidR="000D25AE" w:rsidRPr="005302D3" w:rsidRDefault="0047352F" w:rsidP="000D25AE">
      <w:pPr>
        <w:pStyle w:val="CBDNormalNumber"/>
        <w:rPr>
          <w:lang w:val="en-CA"/>
        </w:rPr>
      </w:pPr>
      <w:r w:rsidRPr="0024760E">
        <w:rPr>
          <w:color w:val="000000" w:themeColor="text1"/>
        </w:rPr>
        <w:t xml:space="preserve">Addressing issues related to illicit financial flows, promoting tax justice and enhancing transparency in financial systems </w:t>
      </w:r>
      <w:r w:rsidR="001E10A6">
        <w:rPr>
          <w:color w:val="000000" w:themeColor="text1"/>
        </w:rPr>
        <w:t>w</w:t>
      </w:r>
      <w:r w:rsidRPr="0024760E">
        <w:rPr>
          <w:color w:val="000000" w:themeColor="text1"/>
        </w:rPr>
        <w:t>ould contribute to ensuring the adequate funding and protection of biodiversity</w:t>
      </w:r>
      <w:r w:rsidR="0075573C">
        <w:rPr>
          <w:color w:val="000000" w:themeColor="text1"/>
        </w:rPr>
        <w:t xml:space="preserve"> and help to</w:t>
      </w:r>
      <w:r w:rsidRPr="0024760E">
        <w:rPr>
          <w:color w:val="000000" w:themeColor="text1"/>
        </w:rPr>
        <w:t xml:space="preserve"> increase</w:t>
      </w:r>
      <w:r w:rsidR="0075573C">
        <w:rPr>
          <w:color w:val="000000" w:themeColor="text1"/>
        </w:rPr>
        <w:t xml:space="preserve"> the</w:t>
      </w:r>
      <w:r w:rsidRPr="0024760E">
        <w:rPr>
          <w:color w:val="000000" w:themeColor="text1"/>
        </w:rPr>
        <w:t xml:space="preserve"> effectiveness of existing and new biodiversity finance.</w:t>
      </w:r>
      <w:r w:rsidRPr="0024760E">
        <w:t xml:space="preserve"> In th</w:t>
      </w:r>
      <w:r w:rsidR="00593913">
        <w:t>at</w:t>
      </w:r>
      <w:r w:rsidRPr="0024760E">
        <w:t xml:space="preserve"> regard, </w:t>
      </w:r>
      <w:r w:rsidR="006E1476" w:rsidRPr="0024760E">
        <w:t xml:space="preserve">the </w:t>
      </w:r>
      <w:r w:rsidR="006E1476" w:rsidRPr="0024760E">
        <w:rPr>
          <w:lang w:val="en-CA"/>
        </w:rPr>
        <w:t>Organisation for Economic Co</w:t>
      </w:r>
      <w:r w:rsidR="00CD1357">
        <w:rPr>
          <w:lang w:val="en-CA"/>
        </w:rPr>
        <w:t>-</w:t>
      </w:r>
      <w:r w:rsidR="006E1476" w:rsidRPr="0024760E">
        <w:rPr>
          <w:lang w:val="en-CA"/>
        </w:rPr>
        <w:t>operation and Development (</w:t>
      </w:r>
      <w:r w:rsidRPr="0024760E">
        <w:t>OECD</w:t>
      </w:r>
      <w:r w:rsidR="006E1476" w:rsidRPr="0024760E">
        <w:t>)</w:t>
      </w:r>
      <w:r w:rsidRPr="0024760E">
        <w:t xml:space="preserve"> and </w:t>
      </w:r>
      <w:r w:rsidR="004E109C" w:rsidRPr="0024760E">
        <w:t xml:space="preserve">the United Nations Development Programme </w:t>
      </w:r>
      <w:r w:rsidRPr="0024760E">
        <w:t xml:space="preserve">jointly launched </w:t>
      </w:r>
      <w:r w:rsidR="00593913">
        <w:rPr>
          <w:color w:val="000000" w:themeColor="text1"/>
        </w:rPr>
        <w:t>t</w:t>
      </w:r>
      <w:r w:rsidR="00356B87" w:rsidRPr="0024760E">
        <w:rPr>
          <w:color w:val="000000" w:themeColor="text1"/>
        </w:rPr>
        <w:t xml:space="preserve">he </w:t>
      </w:r>
      <w:r w:rsidRPr="0024760E">
        <w:rPr>
          <w:color w:val="000000" w:themeColor="text1"/>
        </w:rPr>
        <w:t xml:space="preserve">Tax Inspectors Without Borders </w:t>
      </w:r>
      <w:r w:rsidR="00002550">
        <w:rPr>
          <w:color w:val="000000" w:themeColor="text1"/>
        </w:rPr>
        <w:t>i</w:t>
      </w:r>
      <w:r w:rsidRPr="0024760E">
        <w:rPr>
          <w:color w:val="000000" w:themeColor="text1"/>
        </w:rPr>
        <w:t>nitiative</w:t>
      </w:r>
      <w:r w:rsidR="00002550">
        <w:rPr>
          <w:color w:val="000000" w:themeColor="text1"/>
        </w:rPr>
        <w:t xml:space="preserve"> to</w:t>
      </w:r>
      <w:r w:rsidRPr="0024760E">
        <w:rPr>
          <w:color w:val="000000" w:themeColor="text1"/>
        </w:rPr>
        <w:t xml:space="preserve"> offer support to national tax</w:t>
      </w:r>
      <w:r w:rsidRPr="005302D3">
        <w:rPr>
          <w:color w:val="000000" w:themeColor="text1"/>
        </w:rPr>
        <w:t xml:space="preserve"> administration authorities, with a focus on auditing. With over 110 program</w:t>
      </w:r>
      <w:r w:rsidR="003B6ACD">
        <w:rPr>
          <w:color w:val="000000" w:themeColor="text1"/>
        </w:rPr>
        <w:t>me</w:t>
      </w:r>
      <w:r w:rsidRPr="005302D3">
        <w:rPr>
          <w:color w:val="000000" w:themeColor="text1"/>
        </w:rPr>
        <w:t xml:space="preserve">s in </w:t>
      </w:r>
      <w:r w:rsidR="007669BB">
        <w:rPr>
          <w:color w:val="000000" w:themeColor="text1"/>
        </w:rPr>
        <w:t>70</w:t>
      </w:r>
      <w:r w:rsidR="000F2E75">
        <w:rPr>
          <w:color w:val="000000" w:themeColor="text1"/>
        </w:rPr>
        <w:t xml:space="preserve"> developing</w:t>
      </w:r>
      <w:r w:rsidRPr="005302D3">
        <w:rPr>
          <w:color w:val="000000" w:themeColor="text1"/>
        </w:rPr>
        <w:t xml:space="preserve"> jurisdictions, </w:t>
      </w:r>
      <w:r w:rsidR="00001704">
        <w:rPr>
          <w:color w:val="000000" w:themeColor="text1"/>
        </w:rPr>
        <w:t>the Initiative</w:t>
      </w:r>
      <w:r w:rsidR="00001704" w:rsidRPr="005302D3">
        <w:rPr>
          <w:color w:val="000000" w:themeColor="text1"/>
        </w:rPr>
        <w:t xml:space="preserve"> </w:t>
      </w:r>
      <w:r w:rsidRPr="005302D3">
        <w:rPr>
          <w:color w:val="000000" w:themeColor="text1"/>
        </w:rPr>
        <w:t xml:space="preserve">has helped countries </w:t>
      </w:r>
      <w:r w:rsidR="00546963">
        <w:rPr>
          <w:color w:val="000000" w:themeColor="text1"/>
        </w:rPr>
        <w:t xml:space="preserve">to </w:t>
      </w:r>
      <w:r w:rsidRPr="005302D3">
        <w:rPr>
          <w:color w:val="000000" w:themeColor="text1"/>
        </w:rPr>
        <w:t>raise $2</w:t>
      </w:r>
      <w:r w:rsidR="000F2E75">
        <w:rPr>
          <w:color w:val="000000" w:themeColor="text1"/>
        </w:rPr>
        <w:t>.4</w:t>
      </w:r>
      <w:r w:rsidRPr="005302D3">
        <w:rPr>
          <w:color w:val="000000" w:themeColor="text1"/>
        </w:rPr>
        <w:t xml:space="preserve"> billion in additional tax revenues</w:t>
      </w:r>
      <w:r w:rsidR="0002437A">
        <w:rPr>
          <w:color w:val="000000" w:themeColor="text1"/>
        </w:rPr>
        <w:t xml:space="preserve"> and</w:t>
      </w:r>
      <w:r w:rsidR="0002437A" w:rsidRPr="0002437A">
        <w:rPr>
          <w:color w:val="000000" w:themeColor="text1"/>
        </w:rPr>
        <w:t xml:space="preserve"> </w:t>
      </w:r>
      <w:r w:rsidR="0002437A">
        <w:rPr>
          <w:color w:val="000000" w:themeColor="text1"/>
        </w:rPr>
        <w:t>$</w:t>
      </w:r>
      <w:r w:rsidR="0002437A" w:rsidRPr="0002437A">
        <w:rPr>
          <w:color w:val="000000" w:themeColor="text1"/>
        </w:rPr>
        <w:t>6.39 billion in tax assessments</w:t>
      </w:r>
      <w:r w:rsidRPr="005302D3">
        <w:rPr>
          <w:color w:val="000000" w:themeColor="text1"/>
        </w:rPr>
        <w:t xml:space="preserve"> since its inception in 2015.</w:t>
      </w:r>
      <w:r w:rsidRPr="005302D3">
        <w:rPr>
          <w:rStyle w:val="FootnoteReference"/>
          <w:color w:val="000000" w:themeColor="text1"/>
        </w:rPr>
        <w:footnoteReference w:id="10"/>
      </w:r>
      <w:r w:rsidRPr="005302D3">
        <w:rPr>
          <w:color w:val="000000" w:themeColor="text1"/>
        </w:rPr>
        <w:t xml:space="preserve"> </w:t>
      </w:r>
      <w:r w:rsidR="00924BD3">
        <w:rPr>
          <w:color w:val="000000" w:themeColor="text1"/>
        </w:rPr>
        <w:t xml:space="preserve">In addition, a </w:t>
      </w:r>
      <w:r w:rsidRPr="005302D3">
        <w:rPr>
          <w:color w:val="000000" w:themeColor="text1"/>
        </w:rPr>
        <w:t>coalition</w:t>
      </w:r>
      <w:r w:rsidR="00924BD3">
        <w:rPr>
          <w:color w:val="000000" w:themeColor="text1"/>
        </w:rPr>
        <w:t xml:space="preserve"> was launched in 2025, at the Fourth International Conference on Financing for Development,</w:t>
      </w:r>
      <w:r w:rsidRPr="005302D3">
        <w:rPr>
          <w:color w:val="000000" w:themeColor="text1"/>
        </w:rPr>
        <w:t xml:space="preserve"> to accelerate </w:t>
      </w:r>
      <w:r w:rsidR="00B95071">
        <w:rPr>
          <w:color w:val="000000" w:themeColor="text1"/>
        </w:rPr>
        <w:t xml:space="preserve">the </w:t>
      </w:r>
      <w:r w:rsidRPr="005302D3">
        <w:rPr>
          <w:color w:val="000000" w:themeColor="text1"/>
        </w:rPr>
        <w:t>reform of tax expenditures</w:t>
      </w:r>
      <w:r w:rsidR="0024760E" w:rsidRPr="0024760E">
        <w:rPr>
          <w:color w:val="000000" w:themeColor="text1"/>
        </w:rPr>
        <w:t>.</w:t>
      </w:r>
    </w:p>
    <w:p w14:paraId="183CB20C" w14:textId="23CDD6D4" w:rsidR="000463D0" w:rsidRPr="0024760E" w:rsidRDefault="000463D0" w:rsidP="000463D0">
      <w:pPr>
        <w:pStyle w:val="CBDNormalNumber"/>
        <w:rPr>
          <w:lang w:val="en-CA"/>
        </w:rPr>
      </w:pPr>
      <w:r w:rsidRPr="005302D3">
        <w:rPr>
          <w:lang w:val="en-CA"/>
        </w:rPr>
        <w:t xml:space="preserve">Pathways to more systemic changes </w:t>
      </w:r>
      <w:r w:rsidR="00F8386D">
        <w:rPr>
          <w:lang w:val="en-CA"/>
        </w:rPr>
        <w:t xml:space="preserve">that are </w:t>
      </w:r>
      <w:r w:rsidRPr="005302D3">
        <w:rPr>
          <w:lang w:val="en-CA"/>
        </w:rPr>
        <w:t xml:space="preserve">needed </w:t>
      </w:r>
      <w:r w:rsidR="00AA4803">
        <w:t>for</w:t>
      </w:r>
      <w:r w:rsidRPr="005302D3">
        <w:t xml:space="preserve"> promoting financial accountability, transparency and integrity </w:t>
      </w:r>
      <w:r w:rsidRPr="005302D3">
        <w:rPr>
          <w:lang w:val="en-CA"/>
        </w:rPr>
        <w:t xml:space="preserve">have been elaborated by the </w:t>
      </w:r>
      <w:r w:rsidRPr="005302D3">
        <w:t>High</w:t>
      </w:r>
      <w:r w:rsidR="00AA4803">
        <w:t>-l</w:t>
      </w:r>
      <w:r w:rsidRPr="005302D3">
        <w:t xml:space="preserve">evel Panel on International Financial </w:t>
      </w:r>
      <w:r w:rsidRPr="005302D3">
        <w:lastRenderedPageBreak/>
        <w:t xml:space="preserve">Accountability, Transparency and Integrity for Achieving </w:t>
      </w:r>
      <w:r w:rsidRPr="0024760E">
        <w:t>the 2030 Agenda</w:t>
      </w:r>
      <w:r w:rsidR="002E6356">
        <w:t>.</w:t>
      </w:r>
      <w:r w:rsidRPr="0024760E">
        <w:rPr>
          <w:rStyle w:val="FootnoteReference"/>
        </w:rPr>
        <w:footnoteReference w:id="11"/>
      </w:r>
      <w:r w:rsidRPr="0024760E">
        <w:t xml:space="preserve"> Such pathways will be critical to enhancing the scale and effectiveness of biodiversity finance to achieve the goals and targets of the </w:t>
      </w:r>
      <w:r w:rsidR="00AD5B2A" w:rsidRPr="0024760E">
        <w:t>Framework</w:t>
      </w:r>
      <w:r w:rsidRPr="0024760E">
        <w:t>.</w:t>
      </w:r>
    </w:p>
    <w:p w14:paraId="5B6717F2" w14:textId="0C9D2062" w:rsidR="00FC5C9F" w:rsidRPr="0024760E" w:rsidRDefault="00ED4CD6" w:rsidP="00C97428">
      <w:pPr>
        <w:pStyle w:val="CBDH2"/>
        <w:rPr>
          <w:lang w:val="en-CA"/>
        </w:rPr>
      </w:pPr>
      <w:r w:rsidRPr="0024760E">
        <w:rPr>
          <w:lang w:val="en-CA"/>
        </w:rPr>
        <w:t>C.</w:t>
      </w:r>
      <w:r w:rsidRPr="0024760E">
        <w:rPr>
          <w:lang w:val="en-CA"/>
        </w:rPr>
        <w:tab/>
      </w:r>
      <w:r w:rsidR="00C97428" w:rsidRPr="0024760E">
        <w:rPr>
          <w:lang w:val="en-CA"/>
        </w:rPr>
        <w:t>Macroeconomic and public</w:t>
      </w:r>
      <w:r w:rsidR="00C97428" w:rsidRPr="0024760E">
        <w:rPr>
          <w:lang w:val="en-CA"/>
        </w:rPr>
        <w:noBreakHyphen/>
        <w:t>finance constraints</w:t>
      </w:r>
    </w:p>
    <w:p w14:paraId="4362F039" w14:textId="7662E093" w:rsidR="00DA0508" w:rsidRPr="0024760E" w:rsidRDefault="00393F56" w:rsidP="00494F1E">
      <w:pPr>
        <w:pStyle w:val="CBDNormalNumber"/>
        <w:rPr>
          <w:lang w:val="en-CA"/>
        </w:rPr>
      </w:pPr>
      <w:r w:rsidRPr="0024760E">
        <w:rPr>
          <w:lang w:val="en-CA"/>
        </w:rPr>
        <w:t>In many countries, biodiversity spending is discretionary and institutionally fragmented, making it especially vulnerable to budget pressures. Even whe</w:t>
      </w:r>
      <w:r w:rsidR="008365AE">
        <w:rPr>
          <w:lang w:val="en-CA"/>
        </w:rPr>
        <w:t>n</w:t>
      </w:r>
      <w:r w:rsidRPr="0024760E">
        <w:rPr>
          <w:lang w:val="en-CA"/>
        </w:rPr>
        <w:t xml:space="preserve"> biodiversity is recognized as a priority in national strategies, budgetary allocations may be reduced, delayed or reallocated in response to macroeconomic shocks</w:t>
      </w:r>
      <w:r w:rsidR="000E1965" w:rsidRPr="0024760E">
        <w:rPr>
          <w:lang w:val="en-CA"/>
        </w:rPr>
        <w:t>, geopolitical developments</w:t>
      </w:r>
      <w:r w:rsidRPr="0024760E">
        <w:rPr>
          <w:lang w:val="en-CA"/>
        </w:rPr>
        <w:t xml:space="preserve"> or</w:t>
      </w:r>
      <w:r w:rsidR="00923E0C">
        <w:rPr>
          <w:lang w:val="en-CA"/>
        </w:rPr>
        <w:t xml:space="preserve"> other needs for</w:t>
      </w:r>
      <w:r w:rsidRPr="0024760E">
        <w:rPr>
          <w:lang w:val="en-CA"/>
        </w:rPr>
        <w:t xml:space="preserve"> adjustment</w:t>
      </w:r>
      <w:r w:rsidR="00923E0C">
        <w:rPr>
          <w:lang w:val="en-CA"/>
        </w:rPr>
        <w:t>s</w:t>
      </w:r>
      <w:r w:rsidRPr="0024760E">
        <w:rPr>
          <w:lang w:val="en-CA"/>
        </w:rPr>
        <w:t xml:space="preserve">. </w:t>
      </w:r>
    </w:p>
    <w:p w14:paraId="63255B87" w14:textId="679B12EB" w:rsidR="000F00A1" w:rsidRDefault="00923E0C" w:rsidP="000E1965">
      <w:pPr>
        <w:pStyle w:val="CBDNormalNumber"/>
        <w:rPr>
          <w:lang w:val="en-CA"/>
        </w:rPr>
      </w:pPr>
      <w:r w:rsidRPr="000F00A1">
        <w:rPr>
          <w:lang w:val="en-CA"/>
        </w:rPr>
        <w:t xml:space="preserve">Such </w:t>
      </w:r>
      <w:r w:rsidR="00DA0508" w:rsidRPr="000F00A1">
        <w:rPr>
          <w:lang w:val="en-CA"/>
        </w:rPr>
        <w:t xml:space="preserve">pressures also affect the predictability of international public finance flows, which is critical to </w:t>
      </w:r>
      <w:r w:rsidR="004E5D95" w:rsidRPr="000F00A1">
        <w:rPr>
          <w:lang w:val="en-CA"/>
        </w:rPr>
        <w:t xml:space="preserve">the </w:t>
      </w:r>
      <w:r w:rsidR="00DA0508" w:rsidRPr="000F00A1">
        <w:rPr>
          <w:lang w:val="en-CA"/>
        </w:rPr>
        <w:t xml:space="preserve">successful implementation of the </w:t>
      </w:r>
      <w:r w:rsidR="00AD5B2A" w:rsidRPr="000F00A1">
        <w:rPr>
          <w:lang w:val="en-CA"/>
        </w:rPr>
        <w:t>Framework</w:t>
      </w:r>
      <w:r w:rsidR="00DA0508" w:rsidRPr="000F00A1">
        <w:rPr>
          <w:lang w:val="en-CA"/>
        </w:rPr>
        <w:t>. Official development assistance and concessional finance may decline or fluctuate in response to fiscal constraints</w:t>
      </w:r>
      <w:r w:rsidR="00B6197C" w:rsidRPr="000F00A1">
        <w:rPr>
          <w:lang w:val="en-CA"/>
        </w:rPr>
        <w:t xml:space="preserve"> in donor countries</w:t>
      </w:r>
      <w:r w:rsidR="00DA0508" w:rsidRPr="000F00A1">
        <w:rPr>
          <w:lang w:val="en-CA"/>
        </w:rPr>
        <w:t xml:space="preserve">, geopolitical shifts or competing priorities. </w:t>
      </w:r>
      <w:r w:rsidR="00762C58" w:rsidRPr="0024760E">
        <w:t xml:space="preserve">Official development assistance </w:t>
      </w:r>
      <w:r w:rsidR="00762C58">
        <w:t>from members and associates of the</w:t>
      </w:r>
      <w:r w:rsidR="00762C58" w:rsidRPr="0024760E">
        <w:t xml:space="preserve"> OECD Development Assistance Committee decreased by 23.1% in 2025 compared </w:t>
      </w:r>
      <w:r w:rsidR="00762C58">
        <w:t>with</w:t>
      </w:r>
      <w:r w:rsidR="00762C58" w:rsidRPr="0024760E">
        <w:t xml:space="preserve"> 2024</w:t>
      </w:r>
      <w:r w:rsidR="00762C58">
        <w:t>, which</w:t>
      </w:r>
      <w:r w:rsidR="00762C58" w:rsidRPr="0024760E">
        <w:t xml:space="preserve"> is the largest annual contraction on record and a second</w:t>
      </w:r>
      <w:r w:rsidR="00762C58" w:rsidRPr="000E1965">
        <w:t xml:space="preserve"> consecutive year of decline.</w:t>
      </w:r>
      <w:r w:rsidR="000E1965" w:rsidRPr="0024760E">
        <w:rPr>
          <w:rStyle w:val="FootnoteReference"/>
        </w:rPr>
        <w:footnoteReference w:id="12"/>
      </w:r>
      <w:r w:rsidR="000E1965" w:rsidRPr="000F00A1">
        <w:rPr>
          <w:lang w:val="en-CA"/>
        </w:rPr>
        <w:t xml:space="preserve"> </w:t>
      </w:r>
      <w:r w:rsidR="000E1965">
        <w:t xml:space="preserve">Similar decreases </w:t>
      </w:r>
      <w:r w:rsidR="00FD0C74">
        <w:t xml:space="preserve">are projected </w:t>
      </w:r>
      <w:r w:rsidR="000E1965">
        <w:t>for biodiversity finance</w:t>
      </w:r>
      <w:r w:rsidR="00F84456">
        <w:t>.</w:t>
      </w:r>
      <w:r w:rsidR="00E96BDB" w:rsidRPr="005302D3">
        <w:rPr>
          <w:rStyle w:val="FootnoteReference"/>
        </w:rPr>
        <w:footnoteReference w:id="13"/>
      </w:r>
      <w:r w:rsidR="00E96BDB" w:rsidRPr="000F00A1">
        <w:rPr>
          <w:lang w:val="en-CA"/>
        </w:rPr>
        <w:t xml:space="preserve"> </w:t>
      </w:r>
    </w:p>
    <w:p w14:paraId="5891A171" w14:textId="4FFF741E" w:rsidR="00892244" w:rsidRPr="000F00A1" w:rsidRDefault="00E96BDB" w:rsidP="000E1965">
      <w:pPr>
        <w:pStyle w:val="CBDNormalNumber"/>
        <w:rPr>
          <w:lang w:val="en-CA"/>
        </w:rPr>
      </w:pPr>
      <w:r w:rsidRPr="000F00A1">
        <w:rPr>
          <w:lang w:val="en-CA"/>
        </w:rPr>
        <w:t>Such constraints reduc</w:t>
      </w:r>
      <w:r w:rsidR="00E77CCC">
        <w:rPr>
          <w:lang w:val="en-CA"/>
        </w:rPr>
        <w:t>e</w:t>
      </w:r>
      <w:r w:rsidRPr="000F00A1">
        <w:rPr>
          <w:lang w:val="en-CA"/>
        </w:rPr>
        <w:t xml:space="preserve"> the pool of </w:t>
      </w:r>
      <w:r w:rsidR="001029F2">
        <w:rPr>
          <w:bCs/>
          <w:lang w:val="en-US"/>
        </w:rPr>
        <w:t xml:space="preserve">international </w:t>
      </w:r>
      <w:r w:rsidR="001029F2">
        <w:rPr>
          <w:lang w:val="en-CA"/>
        </w:rPr>
        <w:t>public donors</w:t>
      </w:r>
      <w:r w:rsidRPr="000F00A1">
        <w:rPr>
          <w:bCs/>
          <w:lang w:val="en-US"/>
        </w:rPr>
        <w:t xml:space="preserve"> contributing to biodiversity finance and the amount of finance being provided in general. Similar trends might also be observed </w:t>
      </w:r>
      <w:r w:rsidR="00090CEE">
        <w:rPr>
          <w:bCs/>
          <w:lang w:val="en-US"/>
        </w:rPr>
        <w:t>among</w:t>
      </w:r>
      <w:r w:rsidR="00090CEE" w:rsidRPr="000F00A1">
        <w:rPr>
          <w:bCs/>
          <w:lang w:val="en-US"/>
        </w:rPr>
        <w:t xml:space="preserve"> </w:t>
      </w:r>
      <w:r w:rsidR="00D51B23">
        <w:rPr>
          <w:bCs/>
          <w:lang w:val="en-US"/>
        </w:rPr>
        <w:t>private donors</w:t>
      </w:r>
      <w:r w:rsidRPr="000F00A1">
        <w:rPr>
          <w:bCs/>
          <w:lang w:val="en-US"/>
        </w:rPr>
        <w:t>, compounding the negative impacts on biodiversity finance.</w:t>
      </w:r>
    </w:p>
    <w:p w14:paraId="217E1D77" w14:textId="4F43E2C4" w:rsidR="00DA0508" w:rsidRPr="0024760E" w:rsidRDefault="00DA0508" w:rsidP="00DA0508">
      <w:pPr>
        <w:pStyle w:val="CBDNormalNumber"/>
        <w:rPr>
          <w:lang w:val="en-CA"/>
        </w:rPr>
      </w:pPr>
      <w:r w:rsidRPr="005302D3">
        <w:rPr>
          <w:lang w:val="en-CA"/>
        </w:rPr>
        <w:t>Th</w:t>
      </w:r>
      <w:r w:rsidR="00C252DD">
        <w:rPr>
          <w:lang w:val="en-CA"/>
        </w:rPr>
        <w:t>e</w:t>
      </w:r>
      <w:r w:rsidRPr="005302D3">
        <w:rPr>
          <w:lang w:val="en-CA"/>
        </w:rPr>
        <w:t xml:space="preserve"> volatility and reduc</w:t>
      </w:r>
      <w:r w:rsidR="00C252DD">
        <w:rPr>
          <w:lang w:val="en-CA"/>
        </w:rPr>
        <w:t>tion of</w:t>
      </w:r>
      <w:r w:rsidRPr="005302D3">
        <w:rPr>
          <w:lang w:val="en-CA"/>
        </w:rPr>
        <w:t xml:space="preserve"> funding undermine medium</w:t>
      </w:r>
      <w:r w:rsidRPr="005302D3">
        <w:rPr>
          <w:lang w:val="en-CA"/>
        </w:rPr>
        <w:noBreakHyphen/>
      </w:r>
      <w:r w:rsidR="00C252DD">
        <w:rPr>
          <w:lang w:val="en-CA"/>
        </w:rPr>
        <w:t>term</w:t>
      </w:r>
      <w:r w:rsidRPr="005302D3">
        <w:rPr>
          <w:lang w:val="en-CA"/>
        </w:rPr>
        <w:t xml:space="preserve"> and long</w:t>
      </w:r>
      <w:r w:rsidRPr="005302D3">
        <w:rPr>
          <w:lang w:val="en-CA"/>
        </w:rPr>
        <w:noBreakHyphen/>
        <w:t>term planning for biodiversity action, which often require</w:t>
      </w:r>
      <w:r w:rsidR="00947CB5">
        <w:rPr>
          <w:lang w:val="en-CA"/>
        </w:rPr>
        <w:t>s</w:t>
      </w:r>
      <w:r w:rsidRPr="005302D3">
        <w:rPr>
          <w:lang w:val="en-CA"/>
        </w:rPr>
        <w:t xml:space="preserve"> sustained investment over extended </w:t>
      </w:r>
      <w:r w:rsidR="00C252DD">
        <w:rPr>
          <w:lang w:val="en-CA"/>
        </w:rPr>
        <w:t>periods</w:t>
      </w:r>
      <w:r w:rsidRPr="0024760E">
        <w:rPr>
          <w:lang w:val="en-CA"/>
        </w:rPr>
        <w:t xml:space="preserve">. The macroeconomic context therefore </w:t>
      </w:r>
      <w:r w:rsidR="00032EF8">
        <w:rPr>
          <w:lang w:val="en-CA"/>
        </w:rPr>
        <w:t>affects</w:t>
      </w:r>
      <w:r w:rsidR="00032EF8" w:rsidRPr="0024760E">
        <w:rPr>
          <w:lang w:val="en-CA"/>
        </w:rPr>
        <w:t xml:space="preserve"> </w:t>
      </w:r>
      <w:r w:rsidRPr="0024760E">
        <w:rPr>
          <w:lang w:val="en-CA"/>
        </w:rPr>
        <w:t xml:space="preserve">not only the availability of biodiversity finance but also </w:t>
      </w:r>
      <w:r w:rsidR="00EC0243">
        <w:rPr>
          <w:lang w:val="en-CA"/>
        </w:rPr>
        <w:t>the</w:t>
      </w:r>
      <w:r w:rsidR="00EC0243" w:rsidRPr="0024760E">
        <w:rPr>
          <w:lang w:val="en-CA"/>
        </w:rPr>
        <w:t xml:space="preserve"> </w:t>
      </w:r>
      <w:r w:rsidRPr="0024760E">
        <w:rPr>
          <w:lang w:val="en-CA"/>
        </w:rPr>
        <w:t xml:space="preserve">stability and effectiveness </w:t>
      </w:r>
      <w:r w:rsidR="00EC0243">
        <w:rPr>
          <w:lang w:val="en-CA"/>
        </w:rPr>
        <w:t xml:space="preserve">of that finance </w:t>
      </w:r>
      <w:r w:rsidRPr="0024760E">
        <w:rPr>
          <w:lang w:val="en-CA"/>
        </w:rPr>
        <w:t xml:space="preserve">over time. </w:t>
      </w:r>
    </w:p>
    <w:p w14:paraId="2812D456" w14:textId="34B6E32F" w:rsidR="002C531C" w:rsidRPr="0024760E" w:rsidRDefault="00675673" w:rsidP="002C531C">
      <w:pPr>
        <w:pStyle w:val="CBDNormalNumber"/>
        <w:rPr>
          <w:lang w:val="en-CA"/>
        </w:rPr>
      </w:pPr>
      <w:r>
        <w:t>E</w:t>
      </w:r>
      <w:r w:rsidR="002C531C" w:rsidRPr="0024760E">
        <w:t xml:space="preserve">nhancing the provision of timely and accessible financial support to developing country Parties, in particular the least developed countries and small island developing States, and Parties with economies in transition, is </w:t>
      </w:r>
      <w:r>
        <w:t>vital</w:t>
      </w:r>
      <w:r w:rsidR="002C531C" w:rsidRPr="0024760E">
        <w:t xml:space="preserve"> to address</w:t>
      </w:r>
      <w:r>
        <w:t>ing</w:t>
      </w:r>
      <w:r w:rsidR="002C531C" w:rsidRPr="0024760E">
        <w:t xml:space="preserve"> the global biodiversity finance gap. </w:t>
      </w:r>
      <w:r w:rsidR="003B737F">
        <w:t>Ways in which that action</w:t>
      </w:r>
      <w:r w:rsidR="002C531C" w:rsidRPr="0024760E">
        <w:t xml:space="preserve"> can also support domestic resource mobilization are elaborated below.</w:t>
      </w:r>
    </w:p>
    <w:p w14:paraId="4E5DFFBE" w14:textId="0111AE13" w:rsidR="00FC5C9F" w:rsidRPr="005302D3" w:rsidRDefault="00875840" w:rsidP="00CD4E0C">
      <w:pPr>
        <w:pStyle w:val="CBDNormalNumber"/>
        <w:rPr>
          <w:lang w:val="en-CA"/>
        </w:rPr>
      </w:pPr>
      <w:r w:rsidRPr="0024760E">
        <w:rPr>
          <w:lang w:val="en-CA"/>
        </w:rPr>
        <w:t>Overreliance on short</w:t>
      </w:r>
      <w:r w:rsidRPr="0024760E">
        <w:rPr>
          <w:lang w:val="en-CA"/>
        </w:rPr>
        <w:noBreakHyphen/>
        <w:t>term, project</w:t>
      </w:r>
      <w:r w:rsidRPr="0024760E">
        <w:rPr>
          <w:lang w:val="en-CA"/>
        </w:rPr>
        <w:noBreakHyphen/>
        <w:t xml:space="preserve">based financing for biodiversity outcomes </w:t>
      </w:r>
      <w:r w:rsidR="00C1337A">
        <w:rPr>
          <w:lang w:val="en-CA"/>
        </w:rPr>
        <w:t xml:space="preserve">is </w:t>
      </w:r>
      <w:r w:rsidRPr="0024760E">
        <w:rPr>
          <w:lang w:val="en-CA"/>
        </w:rPr>
        <w:t>often</w:t>
      </w:r>
      <w:r w:rsidR="009052C9">
        <w:rPr>
          <w:lang w:val="en-CA"/>
        </w:rPr>
        <w:t xml:space="preserve"> a consequence </w:t>
      </w:r>
      <w:r w:rsidR="00FA3F9E">
        <w:rPr>
          <w:lang w:val="en-CA"/>
        </w:rPr>
        <w:t xml:space="preserve">of </w:t>
      </w:r>
      <w:r w:rsidRPr="0024760E">
        <w:rPr>
          <w:lang w:val="en-CA"/>
        </w:rPr>
        <w:t xml:space="preserve">the lack of timely, reliable and accessible financial support for biodiversity. While project finance can support targeted, often smaller-scale, interventions, it is poorly suited to the </w:t>
      </w:r>
      <w:proofErr w:type="gramStart"/>
      <w:r w:rsidRPr="0024760E">
        <w:rPr>
          <w:lang w:val="en-CA"/>
        </w:rPr>
        <w:t>long</w:t>
      </w:r>
      <w:r w:rsidR="00D85CB5">
        <w:rPr>
          <w:lang w:val="en-CA"/>
        </w:rPr>
        <w:t xml:space="preserve"> </w:t>
      </w:r>
      <w:r w:rsidRPr="0024760E">
        <w:rPr>
          <w:lang w:val="en-CA"/>
        </w:rPr>
        <w:t>time</w:t>
      </w:r>
      <w:proofErr w:type="gramEnd"/>
      <w:r w:rsidRPr="0024760E">
        <w:rPr>
          <w:lang w:val="en-CA"/>
        </w:rPr>
        <w:t xml:space="preserve"> </w:t>
      </w:r>
      <w:r w:rsidR="00D85CB5">
        <w:rPr>
          <w:lang w:val="en-CA"/>
        </w:rPr>
        <w:t>frames</w:t>
      </w:r>
      <w:r w:rsidRPr="005302D3">
        <w:rPr>
          <w:lang w:val="en-CA"/>
        </w:rPr>
        <w:t xml:space="preserve"> required for achieving lasting </w:t>
      </w:r>
      <w:r w:rsidR="00435812" w:rsidRPr="005302D3">
        <w:rPr>
          <w:lang w:val="en-CA"/>
        </w:rPr>
        <w:t>outcomes</w:t>
      </w:r>
      <w:r w:rsidR="00435812">
        <w:rPr>
          <w:lang w:val="en-CA"/>
        </w:rPr>
        <w:t xml:space="preserve"> that benefit</w:t>
      </w:r>
      <w:r w:rsidR="00435812" w:rsidRPr="005302D3">
        <w:rPr>
          <w:lang w:val="en-CA"/>
        </w:rPr>
        <w:t xml:space="preserve"> </w:t>
      </w:r>
      <w:r w:rsidRPr="005302D3">
        <w:rPr>
          <w:lang w:val="en-CA"/>
        </w:rPr>
        <w:t xml:space="preserve">biodiversity. Unsustainable funding therefore risks undermining continuity, weakens </w:t>
      </w:r>
      <w:r w:rsidRPr="0024760E">
        <w:rPr>
          <w:lang w:val="en-CA"/>
        </w:rPr>
        <w:t>institutions and increases</w:t>
      </w:r>
      <w:r w:rsidRPr="005302D3">
        <w:rPr>
          <w:lang w:val="en-CA"/>
        </w:rPr>
        <w:t xml:space="preserve"> the risk that gains achieved through individual projects are not sustained. Ways and means to earmark public funds for biodiversity action could be explored as possible solutions.</w:t>
      </w:r>
    </w:p>
    <w:p w14:paraId="0728FFD5" w14:textId="09935E7C" w:rsidR="00FC5C9F" w:rsidRPr="0024760E" w:rsidRDefault="00FC5C9F" w:rsidP="00EF5FAB">
      <w:pPr>
        <w:pStyle w:val="CBDNormalNumber"/>
        <w:rPr>
          <w:lang w:val="en-CA"/>
        </w:rPr>
      </w:pPr>
      <w:r w:rsidRPr="005302D3">
        <w:rPr>
          <w:lang w:val="en-CA"/>
        </w:rPr>
        <w:t>The predominance of project</w:t>
      </w:r>
      <w:r w:rsidRPr="005302D3">
        <w:rPr>
          <w:lang w:val="en-CA"/>
        </w:rPr>
        <w:noBreakHyphen/>
        <w:t xml:space="preserve">based approaches may therefore </w:t>
      </w:r>
      <w:r w:rsidR="00974212" w:rsidRPr="005302D3">
        <w:rPr>
          <w:lang w:val="en-CA"/>
        </w:rPr>
        <w:t xml:space="preserve">reflect </w:t>
      </w:r>
      <w:r w:rsidRPr="005302D3">
        <w:rPr>
          <w:lang w:val="en-CA"/>
        </w:rPr>
        <w:t>not only provider preferences</w:t>
      </w:r>
      <w:r w:rsidR="00435812">
        <w:rPr>
          <w:lang w:val="en-CA"/>
        </w:rPr>
        <w:t xml:space="preserve">, </w:t>
      </w:r>
      <w:r w:rsidRPr="005302D3">
        <w:rPr>
          <w:lang w:val="en-CA"/>
        </w:rPr>
        <w:t xml:space="preserve">which may themselves be a result of impediments </w:t>
      </w:r>
      <w:r w:rsidR="00974212">
        <w:rPr>
          <w:lang w:val="en-CA"/>
        </w:rPr>
        <w:t>in</w:t>
      </w:r>
      <w:r w:rsidR="00974212" w:rsidRPr="005302D3">
        <w:rPr>
          <w:lang w:val="en-CA"/>
        </w:rPr>
        <w:t xml:space="preserve"> </w:t>
      </w:r>
      <w:r w:rsidRPr="005302D3">
        <w:rPr>
          <w:lang w:val="en-CA"/>
        </w:rPr>
        <w:t xml:space="preserve">budgeting rules, but </w:t>
      </w:r>
      <w:r w:rsidR="008D4E59">
        <w:rPr>
          <w:lang w:val="en-CA"/>
        </w:rPr>
        <w:t xml:space="preserve">also </w:t>
      </w:r>
      <w:r w:rsidRPr="005302D3">
        <w:rPr>
          <w:lang w:val="en-CA"/>
        </w:rPr>
        <w:t xml:space="preserve">deeper fiscal and budgetary constraints that impede the transition </w:t>
      </w:r>
      <w:r w:rsidRPr="0024760E">
        <w:rPr>
          <w:lang w:val="en-CA"/>
        </w:rPr>
        <w:t>toward</w:t>
      </w:r>
      <w:r w:rsidR="0024760E" w:rsidRPr="0024760E">
        <w:rPr>
          <w:lang w:val="en-CA"/>
        </w:rPr>
        <w:t>s</w:t>
      </w:r>
      <w:r w:rsidRPr="0024760E">
        <w:rPr>
          <w:lang w:val="en-CA"/>
        </w:rPr>
        <w:t xml:space="preserve"> long</w:t>
      </w:r>
      <w:r w:rsidRPr="0024760E">
        <w:rPr>
          <w:lang w:val="en-CA"/>
        </w:rPr>
        <w:noBreakHyphen/>
        <w:t>term, programmatic and systems</w:t>
      </w:r>
      <w:r w:rsidRPr="0024760E">
        <w:rPr>
          <w:lang w:val="en-CA"/>
        </w:rPr>
        <w:noBreakHyphen/>
        <w:t xml:space="preserve">level financing for biodiversity. </w:t>
      </w:r>
      <w:r w:rsidR="00DD0D44">
        <w:rPr>
          <w:lang w:val="en-CA"/>
        </w:rPr>
        <w:t>International</w:t>
      </w:r>
      <w:r w:rsidR="00EF5FAB" w:rsidRPr="0024760E">
        <w:t xml:space="preserve"> biodiversity finance </w:t>
      </w:r>
      <w:r w:rsidR="008D4E59">
        <w:t>must</w:t>
      </w:r>
      <w:r w:rsidR="003456F4" w:rsidRPr="0024760E">
        <w:t xml:space="preserve"> be better aligned </w:t>
      </w:r>
      <w:r w:rsidR="00EF5FAB" w:rsidRPr="0024760E">
        <w:t xml:space="preserve">with identified </w:t>
      </w:r>
      <w:r w:rsidR="003456F4" w:rsidRPr="0024760E">
        <w:t xml:space="preserve">long-term </w:t>
      </w:r>
      <w:r w:rsidR="00EF5FAB" w:rsidRPr="0024760E">
        <w:t xml:space="preserve">needs </w:t>
      </w:r>
      <w:r w:rsidR="003456F4" w:rsidRPr="0024760E">
        <w:t xml:space="preserve">beyond </w:t>
      </w:r>
      <w:r w:rsidR="00EF5FAB" w:rsidRPr="0024760E">
        <w:t>project funding cycles</w:t>
      </w:r>
      <w:r w:rsidR="00044698" w:rsidRPr="0024760E">
        <w:t>.</w:t>
      </w:r>
    </w:p>
    <w:p w14:paraId="575B67A1" w14:textId="551833ED" w:rsidR="00AA553E" w:rsidRPr="0024760E" w:rsidRDefault="00791C67" w:rsidP="00AA553E">
      <w:pPr>
        <w:pStyle w:val="CBDNormalNumber"/>
        <w:rPr>
          <w:lang w:val="en-CA"/>
        </w:rPr>
      </w:pPr>
      <w:r w:rsidRPr="0024760E">
        <w:rPr>
          <w:lang w:val="en-CA"/>
        </w:rPr>
        <w:t>Last</w:t>
      </w:r>
      <w:r w:rsidR="000A2634" w:rsidRPr="0024760E">
        <w:rPr>
          <w:lang w:val="en-CA"/>
        </w:rPr>
        <w:t>, debt sustainability is considered a major macroeconomic impediment to the availability and effectiveness of biodiversity finance for many countries. Rising debt burdens, higher interest rates, exchange</w:t>
      </w:r>
      <w:r w:rsidR="000A2634" w:rsidRPr="0024760E">
        <w:rPr>
          <w:lang w:val="en-CA"/>
        </w:rPr>
        <w:noBreakHyphen/>
        <w:t xml:space="preserve">rate volatility and constrained fiscal space limit governments’ ability to allocate, </w:t>
      </w:r>
      <w:r w:rsidR="000A2634" w:rsidRPr="0024760E">
        <w:rPr>
          <w:lang w:val="en-CA"/>
        </w:rPr>
        <w:lastRenderedPageBreak/>
        <w:t>protect and sustain biodiversity</w:t>
      </w:r>
      <w:r w:rsidR="000A2634" w:rsidRPr="0024760E">
        <w:rPr>
          <w:lang w:val="en-CA"/>
        </w:rPr>
        <w:noBreakHyphen/>
        <w:t>related expenditure. Possible actions to consider are provided in</w:t>
      </w:r>
      <w:r w:rsidR="00881B03">
        <w:rPr>
          <w:lang w:val="en-CA"/>
        </w:rPr>
        <w:t xml:space="preserve"> </w:t>
      </w:r>
      <w:r w:rsidR="000A2634" w:rsidRPr="0024760E">
        <w:rPr>
          <w:lang w:val="en-CA"/>
        </w:rPr>
        <w:t xml:space="preserve">paragraph 5 of </w:t>
      </w:r>
      <w:r w:rsidR="00881B03">
        <w:rPr>
          <w:lang w:val="en-CA"/>
        </w:rPr>
        <w:t xml:space="preserve">the draft decision contained in </w:t>
      </w:r>
      <w:r w:rsidR="000A2634" w:rsidRPr="0024760E">
        <w:rPr>
          <w:lang w:val="en-CA"/>
        </w:rPr>
        <w:t xml:space="preserve">recommendation </w:t>
      </w:r>
      <w:hyperlink r:id="rId21" w:history="1">
        <w:r w:rsidR="000A2634" w:rsidRPr="0024760E">
          <w:rPr>
            <w:rStyle w:val="Hyperlink"/>
            <w:lang w:val="en-CA"/>
          </w:rPr>
          <w:t>6/1</w:t>
        </w:r>
      </w:hyperlink>
      <w:r w:rsidR="000A2634" w:rsidRPr="0024760E">
        <w:t>.</w:t>
      </w:r>
      <w:r w:rsidR="000A2634" w:rsidRPr="0024760E">
        <w:rPr>
          <w:rStyle w:val="FootnoteReference"/>
        </w:rPr>
        <w:footnoteReference w:id="14"/>
      </w:r>
      <w:r w:rsidR="000A2634" w:rsidRPr="0024760E">
        <w:rPr>
          <w:lang w:val="en-CA"/>
        </w:rPr>
        <w:t xml:space="preserve"> </w:t>
      </w:r>
    </w:p>
    <w:p w14:paraId="4B88E57F" w14:textId="269C5092" w:rsidR="00602520" w:rsidRPr="0024760E" w:rsidRDefault="00ED4CD6" w:rsidP="00602520">
      <w:pPr>
        <w:pStyle w:val="CBDH2"/>
        <w:rPr>
          <w:lang w:val="en-CA"/>
        </w:rPr>
      </w:pPr>
      <w:r w:rsidRPr="0024760E">
        <w:rPr>
          <w:lang w:val="en-CA"/>
        </w:rPr>
        <w:t>D.</w:t>
      </w:r>
      <w:r w:rsidRPr="0024760E">
        <w:rPr>
          <w:lang w:val="en-CA"/>
        </w:rPr>
        <w:tab/>
      </w:r>
      <w:r w:rsidR="00602520" w:rsidRPr="0024760E">
        <w:rPr>
          <w:lang w:val="en-CA"/>
        </w:rPr>
        <w:t>Institutional and absorptive capacity constraints</w:t>
      </w:r>
    </w:p>
    <w:p w14:paraId="5DD91140" w14:textId="39BCC31D" w:rsidR="00602520" w:rsidRPr="0024760E" w:rsidRDefault="00602520" w:rsidP="00845E08">
      <w:pPr>
        <w:pStyle w:val="CBDNormalNumber"/>
        <w:rPr>
          <w:lang w:val="en-CA"/>
        </w:rPr>
      </w:pPr>
      <w:r w:rsidRPr="0024760E">
        <w:rPr>
          <w:lang w:val="en-CA"/>
        </w:rPr>
        <w:t xml:space="preserve">Institutional and absorptive capacity constraints </w:t>
      </w:r>
      <w:r w:rsidR="00A13E3F">
        <w:rPr>
          <w:lang w:val="en-CA"/>
        </w:rPr>
        <w:t xml:space="preserve">have a </w:t>
      </w:r>
      <w:r w:rsidRPr="0024760E">
        <w:rPr>
          <w:lang w:val="en-CA"/>
        </w:rPr>
        <w:t xml:space="preserve">significant </w:t>
      </w:r>
      <w:r w:rsidR="00A13E3F">
        <w:rPr>
          <w:lang w:val="en-CA"/>
        </w:rPr>
        <w:t>impact on</w:t>
      </w:r>
      <w:r w:rsidRPr="0024760E">
        <w:rPr>
          <w:lang w:val="en-CA"/>
        </w:rPr>
        <w:t xml:space="preserve"> the effectiveness of biodiversity finance at all levels. The</w:t>
      </w:r>
      <w:r w:rsidR="005837F7">
        <w:rPr>
          <w:lang w:val="en-CA"/>
        </w:rPr>
        <w:t>y</w:t>
      </w:r>
      <w:r w:rsidRPr="0024760E">
        <w:rPr>
          <w:lang w:val="en-CA"/>
        </w:rPr>
        <w:t xml:space="preserve"> include limited capacity for project preparation and pipeline development, fragmented mandates across institutions, high transaction costs and insufficient technical expertise for implementation and monitoring. </w:t>
      </w:r>
      <w:r w:rsidR="005837F7">
        <w:rPr>
          <w:lang w:val="en-CA"/>
        </w:rPr>
        <w:t>Such</w:t>
      </w:r>
      <w:r w:rsidR="005837F7" w:rsidRPr="0024760E">
        <w:rPr>
          <w:lang w:val="en-CA"/>
        </w:rPr>
        <w:t xml:space="preserve"> </w:t>
      </w:r>
      <w:r w:rsidRPr="0024760E">
        <w:rPr>
          <w:lang w:val="en-CA"/>
        </w:rPr>
        <w:t xml:space="preserve">capacity constraints can also lead to weak policy mainstreaming at a broader level, as described </w:t>
      </w:r>
      <w:r w:rsidR="005837F7">
        <w:rPr>
          <w:lang w:val="en-CA"/>
        </w:rPr>
        <w:t>above</w:t>
      </w:r>
      <w:r w:rsidRPr="0024760E">
        <w:rPr>
          <w:lang w:val="en-CA"/>
        </w:rPr>
        <w:t>.</w:t>
      </w:r>
    </w:p>
    <w:p w14:paraId="6B77B577" w14:textId="0AB0CB48" w:rsidR="00602520" w:rsidRPr="005302D3" w:rsidRDefault="005837F7" w:rsidP="00602520">
      <w:pPr>
        <w:pStyle w:val="CBDNormalNumber"/>
        <w:rPr>
          <w:lang w:val="en-CA"/>
        </w:rPr>
      </w:pPr>
      <w:r>
        <w:rPr>
          <w:lang w:val="en-CA"/>
        </w:rPr>
        <w:t>There are n</w:t>
      </w:r>
      <w:r w:rsidR="00602520" w:rsidRPr="0024760E">
        <w:rPr>
          <w:lang w:val="en-CA"/>
        </w:rPr>
        <w:t xml:space="preserve">umerous examples </w:t>
      </w:r>
      <w:r>
        <w:rPr>
          <w:lang w:val="en-CA"/>
        </w:rPr>
        <w:t>of</w:t>
      </w:r>
      <w:r w:rsidR="00602520" w:rsidRPr="0024760E">
        <w:rPr>
          <w:lang w:val="en-CA"/>
        </w:rPr>
        <w:t xml:space="preserve"> biodiversity project grant funding not </w:t>
      </w:r>
      <w:r>
        <w:rPr>
          <w:lang w:val="en-CA"/>
        </w:rPr>
        <w:t xml:space="preserve">being </w:t>
      </w:r>
      <w:r w:rsidR="005B68CB">
        <w:rPr>
          <w:lang w:val="en-CA"/>
        </w:rPr>
        <w:t>fully used</w:t>
      </w:r>
      <w:r>
        <w:rPr>
          <w:lang w:val="en-CA"/>
        </w:rPr>
        <w:t xml:space="preserve"> owing</w:t>
      </w:r>
      <w:r w:rsidR="00602520" w:rsidRPr="005302D3">
        <w:rPr>
          <w:lang w:val="en-CA"/>
        </w:rPr>
        <w:t xml:space="preserve"> to capacity gaps. </w:t>
      </w:r>
      <w:r w:rsidR="00230AE1">
        <w:rPr>
          <w:lang w:val="en-CA"/>
        </w:rPr>
        <w:t xml:space="preserve">For example, </w:t>
      </w:r>
      <w:r w:rsidR="005B42C2">
        <w:rPr>
          <w:lang w:val="en-CA"/>
        </w:rPr>
        <w:t>insufficient capacity</w:t>
      </w:r>
      <w:r w:rsidR="00602520" w:rsidRPr="005302D3">
        <w:rPr>
          <w:lang w:val="en-CA"/>
        </w:rPr>
        <w:t xml:space="preserve"> </w:t>
      </w:r>
      <w:r w:rsidR="00230AE1">
        <w:rPr>
          <w:lang w:val="en-CA"/>
        </w:rPr>
        <w:t>can mean that</w:t>
      </w:r>
      <w:r w:rsidR="00602520" w:rsidRPr="005302D3">
        <w:rPr>
          <w:lang w:val="en-CA"/>
        </w:rPr>
        <w:t xml:space="preserve"> suitably skilled technical staff </w:t>
      </w:r>
      <w:r w:rsidR="003E20C0">
        <w:rPr>
          <w:lang w:val="en-CA"/>
        </w:rPr>
        <w:t xml:space="preserve">cannot be found </w:t>
      </w:r>
      <w:r w:rsidR="00602520" w:rsidRPr="005302D3">
        <w:rPr>
          <w:lang w:val="en-CA"/>
        </w:rPr>
        <w:t>to undertake work</w:t>
      </w:r>
      <w:r w:rsidR="005B42C2">
        <w:rPr>
          <w:lang w:val="en-CA"/>
        </w:rPr>
        <w:t>, and</w:t>
      </w:r>
      <w:r w:rsidR="00602520" w:rsidRPr="005302D3">
        <w:rPr>
          <w:lang w:val="en-CA"/>
        </w:rPr>
        <w:t xml:space="preserve"> complex procurement procedures that are not fit-for-purpose </w:t>
      </w:r>
      <w:r w:rsidR="003E20C0">
        <w:rPr>
          <w:lang w:val="en-CA"/>
        </w:rPr>
        <w:t xml:space="preserve">can </w:t>
      </w:r>
      <w:r w:rsidR="00602520" w:rsidRPr="005302D3">
        <w:rPr>
          <w:lang w:val="en-CA"/>
        </w:rPr>
        <w:t>delay project implementation beyond available funding windows.</w:t>
      </w:r>
    </w:p>
    <w:p w14:paraId="5270B5F8" w14:textId="7D4F413B" w:rsidR="00602520" w:rsidRPr="0024760E" w:rsidRDefault="00602520" w:rsidP="00602520">
      <w:pPr>
        <w:pStyle w:val="CBDNormalNumber"/>
        <w:rPr>
          <w:lang w:val="en-CA"/>
        </w:rPr>
      </w:pPr>
      <w:r w:rsidRPr="005302D3">
        <w:rPr>
          <w:lang w:val="en-CA"/>
        </w:rPr>
        <w:t>Similar constraints may also inhibit the effective use of innovative and blended finance mechanisms. While blended finance and other innovative approaches are often cited as potential avenues to scal</w:t>
      </w:r>
      <w:r w:rsidR="000D6842">
        <w:rPr>
          <w:lang w:val="en-CA"/>
        </w:rPr>
        <w:t>ing</w:t>
      </w:r>
      <w:r w:rsidRPr="005302D3">
        <w:rPr>
          <w:lang w:val="en-CA"/>
        </w:rPr>
        <w:t xml:space="preserve"> </w:t>
      </w:r>
      <w:r w:rsidR="00AF3E13">
        <w:rPr>
          <w:lang w:val="en-CA"/>
        </w:rPr>
        <w:t xml:space="preserve">up </w:t>
      </w:r>
      <w:r w:rsidRPr="005302D3">
        <w:rPr>
          <w:lang w:val="en-CA"/>
        </w:rPr>
        <w:t>biodiversity finance, their deployment depends on the availability of fundable projects, risk</w:t>
      </w:r>
      <w:r w:rsidRPr="005302D3">
        <w:rPr>
          <w:lang w:val="en-CA"/>
        </w:rPr>
        <w:noBreakHyphen/>
        <w:t xml:space="preserve">sharing </w:t>
      </w:r>
      <w:r w:rsidRPr="0024760E">
        <w:rPr>
          <w:lang w:val="en-CA"/>
        </w:rPr>
        <w:t>mechanisms and institutional capacity to structure and manage complex financial arrangements and monitor compliance. In many contexts, th</w:t>
      </w:r>
      <w:r w:rsidR="00264936">
        <w:rPr>
          <w:lang w:val="en-CA"/>
        </w:rPr>
        <w:t>o</w:t>
      </w:r>
      <w:r w:rsidRPr="0024760E">
        <w:rPr>
          <w:lang w:val="en-CA"/>
        </w:rPr>
        <w:t>se conditions are only partially in place.</w:t>
      </w:r>
    </w:p>
    <w:p w14:paraId="4901C90E" w14:textId="1AB24CCF" w:rsidR="00602520" w:rsidRPr="0024760E" w:rsidRDefault="00264936" w:rsidP="00602520">
      <w:pPr>
        <w:pStyle w:val="CBDNormalNumber"/>
        <w:rPr>
          <w:lang w:val="en-CA"/>
        </w:rPr>
      </w:pPr>
      <w:r>
        <w:rPr>
          <w:lang w:val="en-CA"/>
        </w:rPr>
        <w:t>S</w:t>
      </w:r>
      <w:r w:rsidR="00602520" w:rsidRPr="0024760E">
        <w:rPr>
          <w:lang w:val="en-CA"/>
        </w:rPr>
        <w:t>eed and grant funding, while essential for piloting approaches and supporting early</w:t>
      </w:r>
      <w:r w:rsidR="00602520" w:rsidRPr="0024760E">
        <w:rPr>
          <w:lang w:val="en-CA"/>
        </w:rPr>
        <w:noBreakHyphen/>
        <w:t xml:space="preserve">stage interventions, </w:t>
      </w:r>
      <w:r w:rsidR="00121062">
        <w:rPr>
          <w:lang w:val="en-CA"/>
        </w:rPr>
        <w:t>are</w:t>
      </w:r>
      <w:r w:rsidR="00121062" w:rsidRPr="0024760E">
        <w:rPr>
          <w:lang w:val="en-CA"/>
        </w:rPr>
        <w:t xml:space="preserve"> </w:t>
      </w:r>
      <w:r w:rsidR="00602520" w:rsidRPr="0024760E">
        <w:rPr>
          <w:lang w:val="en-CA"/>
        </w:rPr>
        <w:t xml:space="preserve">often deployed without clear pathways to </w:t>
      </w:r>
      <w:r w:rsidR="00115A2D">
        <w:rPr>
          <w:lang w:val="en-CA"/>
        </w:rPr>
        <w:t xml:space="preserve">the </w:t>
      </w:r>
      <w:r w:rsidR="00500B4D">
        <w:rPr>
          <w:lang w:val="en-CA"/>
        </w:rPr>
        <w:t>expan</w:t>
      </w:r>
      <w:r w:rsidR="00115A2D">
        <w:rPr>
          <w:lang w:val="en-CA"/>
        </w:rPr>
        <w:t>sion</w:t>
      </w:r>
      <w:r w:rsidR="00FA442F" w:rsidRPr="0024760E">
        <w:rPr>
          <w:lang w:val="en-CA"/>
        </w:rPr>
        <w:t xml:space="preserve"> </w:t>
      </w:r>
      <w:r w:rsidR="00602520" w:rsidRPr="0024760E">
        <w:rPr>
          <w:lang w:val="en-CA"/>
        </w:rPr>
        <w:t>or transition into longer</w:t>
      </w:r>
      <w:r w:rsidR="00602520" w:rsidRPr="0024760E">
        <w:rPr>
          <w:lang w:val="en-CA"/>
        </w:rPr>
        <w:noBreakHyphen/>
        <w:t>term financing structures. As a result, grants may generate localized success without contributing to sustained or systemic change.</w:t>
      </w:r>
    </w:p>
    <w:p w14:paraId="43B79777" w14:textId="1CC66C29" w:rsidR="00FA49E9" w:rsidRPr="0024760E" w:rsidRDefault="00F0718C" w:rsidP="00FA49E9">
      <w:pPr>
        <w:pStyle w:val="CBDNormalNumber"/>
        <w:rPr>
          <w:lang w:val="en-CA"/>
        </w:rPr>
      </w:pPr>
      <w:r>
        <w:rPr>
          <w:lang w:val="en-CA"/>
        </w:rPr>
        <w:t>C</w:t>
      </w:r>
      <w:r w:rsidR="00FA49E9" w:rsidRPr="0024760E">
        <w:rPr>
          <w:lang w:val="en-CA"/>
        </w:rPr>
        <w:t xml:space="preserve">onstraints are not </w:t>
      </w:r>
      <w:r>
        <w:rPr>
          <w:lang w:val="en-CA"/>
        </w:rPr>
        <w:t>the same from one context to another</w:t>
      </w:r>
      <w:r w:rsidR="00FA49E9" w:rsidRPr="0024760E">
        <w:rPr>
          <w:lang w:val="en-CA"/>
        </w:rPr>
        <w:t xml:space="preserve">. Some countries and institutions </w:t>
      </w:r>
      <w:r w:rsidR="007E1597">
        <w:rPr>
          <w:lang w:val="en-CA"/>
        </w:rPr>
        <w:t>have a</w:t>
      </w:r>
      <w:r w:rsidR="007E1597" w:rsidRPr="0024760E">
        <w:rPr>
          <w:lang w:val="en-CA"/>
        </w:rPr>
        <w:t xml:space="preserve"> </w:t>
      </w:r>
      <w:r w:rsidR="00FA49E9" w:rsidRPr="0024760E">
        <w:rPr>
          <w:lang w:val="en-CA"/>
        </w:rPr>
        <w:t xml:space="preserve">strong </w:t>
      </w:r>
      <w:r w:rsidR="007E1597" w:rsidRPr="0024760E">
        <w:rPr>
          <w:lang w:val="en-CA"/>
        </w:rPr>
        <w:t>capacity</w:t>
      </w:r>
      <w:r w:rsidR="007E1597">
        <w:rPr>
          <w:lang w:val="en-CA"/>
        </w:rPr>
        <w:t xml:space="preserve"> to</w:t>
      </w:r>
      <w:r w:rsidR="007E1597" w:rsidRPr="0024760E">
        <w:rPr>
          <w:lang w:val="en-CA"/>
        </w:rPr>
        <w:t xml:space="preserve"> </w:t>
      </w:r>
      <w:r w:rsidR="00FA49E9" w:rsidRPr="0024760E">
        <w:rPr>
          <w:lang w:val="en-CA"/>
        </w:rPr>
        <w:t>deliver even under constrained fiscal conditions, while others struggle to absorb available resources. Th</w:t>
      </w:r>
      <w:r w:rsidR="003A7E50">
        <w:rPr>
          <w:lang w:val="en-CA"/>
        </w:rPr>
        <w:t>e</w:t>
      </w:r>
      <w:r w:rsidR="00FA49E9" w:rsidRPr="0024760E">
        <w:rPr>
          <w:lang w:val="en-CA"/>
        </w:rPr>
        <w:t xml:space="preserve"> variability reinforces the importance of distinguishing context</w:t>
      </w:r>
      <w:r w:rsidR="00FA49E9" w:rsidRPr="0024760E">
        <w:rPr>
          <w:lang w:val="en-CA"/>
        </w:rPr>
        <w:noBreakHyphen/>
        <w:t xml:space="preserve">specific impediments from generalized diagnoses and </w:t>
      </w:r>
      <w:r w:rsidR="003A7E50">
        <w:rPr>
          <w:lang w:val="en-CA"/>
        </w:rPr>
        <w:t xml:space="preserve">of </w:t>
      </w:r>
      <w:r w:rsidR="00D13862">
        <w:rPr>
          <w:lang w:val="en-CA"/>
        </w:rPr>
        <w:t>ensuring that</w:t>
      </w:r>
      <w:r w:rsidR="00D13862" w:rsidRPr="0024760E">
        <w:rPr>
          <w:lang w:val="en-CA"/>
        </w:rPr>
        <w:t xml:space="preserve"> </w:t>
      </w:r>
      <w:r w:rsidR="00D13862">
        <w:rPr>
          <w:lang w:val="en-CA"/>
        </w:rPr>
        <w:t>efforts</w:t>
      </w:r>
      <w:r w:rsidR="00D13862" w:rsidRPr="0024760E">
        <w:rPr>
          <w:lang w:val="en-CA"/>
        </w:rPr>
        <w:t xml:space="preserve"> </w:t>
      </w:r>
      <w:r w:rsidR="00FA49E9" w:rsidRPr="0024760E">
        <w:rPr>
          <w:lang w:val="en-CA"/>
        </w:rPr>
        <w:t>to improv</w:t>
      </w:r>
      <w:r w:rsidR="00D13862">
        <w:rPr>
          <w:lang w:val="en-CA"/>
        </w:rPr>
        <w:t>e the</w:t>
      </w:r>
      <w:r w:rsidR="00FA49E9" w:rsidRPr="0024760E">
        <w:rPr>
          <w:lang w:val="en-CA"/>
        </w:rPr>
        <w:t xml:space="preserve"> effectiveness of biodiversity finance </w:t>
      </w:r>
      <w:r w:rsidR="00D13862">
        <w:rPr>
          <w:lang w:val="en-CA"/>
        </w:rPr>
        <w:t xml:space="preserve">are adapted </w:t>
      </w:r>
      <w:r w:rsidR="00FA49E9" w:rsidRPr="0024760E">
        <w:rPr>
          <w:lang w:val="en-CA"/>
        </w:rPr>
        <w:t xml:space="preserve">to </w:t>
      </w:r>
      <w:r w:rsidR="00D13862">
        <w:rPr>
          <w:lang w:val="en-CA"/>
        </w:rPr>
        <w:t>their</w:t>
      </w:r>
      <w:r w:rsidR="00FA49E9" w:rsidRPr="0024760E">
        <w:rPr>
          <w:lang w:val="en-CA"/>
        </w:rPr>
        <w:t xml:space="preserve"> </w:t>
      </w:r>
      <w:r w:rsidR="003D4AD7">
        <w:rPr>
          <w:lang w:val="en-CA"/>
        </w:rPr>
        <w:t xml:space="preserve">own </w:t>
      </w:r>
      <w:r w:rsidR="00FA49E9" w:rsidRPr="0024760E">
        <w:rPr>
          <w:lang w:val="en-CA"/>
        </w:rPr>
        <w:t>contexts.</w:t>
      </w:r>
    </w:p>
    <w:p w14:paraId="410E5F83" w14:textId="7DDD3B5B" w:rsidR="00602520" w:rsidRPr="00572DA5" w:rsidRDefault="00F0718C" w:rsidP="00602520">
      <w:pPr>
        <w:pStyle w:val="CBDNormalNumber"/>
        <w:rPr>
          <w:lang w:val="en-CA"/>
        </w:rPr>
      </w:pPr>
      <w:r w:rsidRPr="00572DA5">
        <w:rPr>
          <w:lang w:val="en-CA"/>
        </w:rPr>
        <w:t>C</w:t>
      </w:r>
      <w:r w:rsidR="00602520" w:rsidRPr="00572DA5">
        <w:rPr>
          <w:lang w:val="en-CA"/>
        </w:rPr>
        <w:t xml:space="preserve">apacity gaps are further </w:t>
      </w:r>
      <w:r w:rsidR="000E1965" w:rsidRPr="00572DA5">
        <w:rPr>
          <w:lang w:val="en-CA"/>
        </w:rPr>
        <w:t>widened</w:t>
      </w:r>
      <w:r w:rsidR="00602520" w:rsidRPr="00572DA5">
        <w:rPr>
          <w:lang w:val="en-CA"/>
        </w:rPr>
        <w:t xml:space="preserve"> in many developing countries by the numerous and varied requirements placed on institutions by </w:t>
      </w:r>
      <w:r w:rsidR="00C83954">
        <w:rPr>
          <w:lang w:val="en-CA"/>
        </w:rPr>
        <w:t>donors</w:t>
      </w:r>
      <w:r w:rsidR="00602520" w:rsidRPr="00572DA5">
        <w:rPr>
          <w:lang w:val="en-CA"/>
        </w:rPr>
        <w:t>. Capacity gaps are often cited as project-level impediments to the effectiveness of biodiversity finance</w:t>
      </w:r>
      <w:r w:rsidR="00D23092">
        <w:rPr>
          <w:lang w:val="en-CA"/>
        </w:rPr>
        <w:t>.</w:t>
      </w:r>
      <w:r w:rsidR="00602520" w:rsidRPr="00572DA5">
        <w:rPr>
          <w:lang w:val="en-CA"/>
        </w:rPr>
        <w:t xml:space="preserve"> </w:t>
      </w:r>
      <w:r w:rsidR="00D23092">
        <w:rPr>
          <w:lang w:val="en-CA"/>
        </w:rPr>
        <w:t>C</w:t>
      </w:r>
      <w:r w:rsidR="00602520" w:rsidRPr="00572DA5">
        <w:rPr>
          <w:lang w:val="en-CA"/>
        </w:rPr>
        <w:t>onsidering them as a broader systemic impediment</w:t>
      </w:r>
      <w:r w:rsidR="00254A31" w:rsidRPr="00572DA5">
        <w:rPr>
          <w:lang w:val="en-CA"/>
        </w:rPr>
        <w:t>, however,</w:t>
      </w:r>
      <w:r w:rsidR="00602520" w:rsidRPr="00572DA5">
        <w:rPr>
          <w:lang w:val="en-CA"/>
        </w:rPr>
        <w:t xml:space="preserve"> could facilitate more effective structural changes</w:t>
      </w:r>
      <w:r w:rsidR="00D23092">
        <w:rPr>
          <w:lang w:val="en-CA"/>
        </w:rPr>
        <w:t>, such as</w:t>
      </w:r>
      <w:r w:rsidR="00602520" w:rsidRPr="00572DA5">
        <w:rPr>
          <w:lang w:val="en-CA"/>
        </w:rPr>
        <w:t xml:space="preserve"> some of the aforementioned shifts in public funding that would create more fiscal space for governments to invest in the requisite capacity needed for more effective biodiversity finance</w:t>
      </w:r>
      <w:r w:rsidR="00D23092">
        <w:rPr>
          <w:lang w:val="en-CA"/>
        </w:rPr>
        <w:t xml:space="preserve">; </w:t>
      </w:r>
      <w:r w:rsidR="00602520" w:rsidRPr="00572DA5">
        <w:rPr>
          <w:lang w:val="en-CA"/>
        </w:rPr>
        <w:t xml:space="preserve">the </w:t>
      </w:r>
      <w:r w:rsidR="0010000E">
        <w:rPr>
          <w:lang w:val="en-CA"/>
        </w:rPr>
        <w:t>re</w:t>
      </w:r>
      <w:r w:rsidR="00602520" w:rsidRPr="00572DA5">
        <w:rPr>
          <w:lang w:val="en-CA"/>
        </w:rPr>
        <w:t xml:space="preserve">structuring of multilateral and bilateral funding for biodiversity projects </w:t>
      </w:r>
      <w:r w:rsidR="0010000E">
        <w:rPr>
          <w:lang w:val="en-CA"/>
        </w:rPr>
        <w:t>in</w:t>
      </w:r>
      <w:r w:rsidR="0010000E" w:rsidRPr="00572DA5">
        <w:rPr>
          <w:lang w:val="en-CA"/>
        </w:rPr>
        <w:t xml:space="preserve"> </w:t>
      </w:r>
      <w:r w:rsidR="00602520" w:rsidRPr="00572DA5">
        <w:rPr>
          <w:lang w:val="en-CA"/>
        </w:rPr>
        <w:t>recogni</w:t>
      </w:r>
      <w:r w:rsidR="0010000E">
        <w:rPr>
          <w:lang w:val="en-CA"/>
        </w:rPr>
        <w:t>tion of</w:t>
      </w:r>
      <w:r w:rsidR="00602520" w:rsidRPr="00572DA5">
        <w:rPr>
          <w:lang w:val="en-CA"/>
        </w:rPr>
        <w:t xml:space="preserve"> the need for sufficient long-term institutional capacity; and enhanc</w:t>
      </w:r>
      <w:r w:rsidR="00D23092">
        <w:rPr>
          <w:lang w:val="en-CA"/>
        </w:rPr>
        <w:t>ements to</w:t>
      </w:r>
      <w:r w:rsidR="00602520" w:rsidRPr="00572DA5">
        <w:rPr>
          <w:lang w:val="en-CA"/>
        </w:rPr>
        <w:t xml:space="preserve"> the overall efficiency and coordination of global biodiversity finance mechanisms and instruments</w:t>
      </w:r>
      <w:r w:rsidR="00121CC1">
        <w:rPr>
          <w:lang w:val="en-CA"/>
        </w:rPr>
        <w:t>, with a view</w:t>
      </w:r>
      <w:r w:rsidR="00602520" w:rsidRPr="00572DA5">
        <w:rPr>
          <w:lang w:val="en-CA"/>
        </w:rPr>
        <w:t xml:space="preserve"> to streamlin</w:t>
      </w:r>
      <w:r w:rsidR="00121CC1">
        <w:rPr>
          <w:lang w:val="en-CA"/>
        </w:rPr>
        <w:t>ing</w:t>
      </w:r>
      <w:r w:rsidR="00602520" w:rsidRPr="00572DA5">
        <w:rPr>
          <w:lang w:val="en-CA"/>
        </w:rPr>
        <w:t xml:space="preserve"> the institutional capacities needed to achieve greater impact.</w:t>
      </w:r>
    </w:p>
    <w:p w14:paraId="17D3A19C" w14:textId="15C2344C" w:rsidR="00940DDA" w:rsidRPr="005302D3" w:rsidRDefault="00EB1272" w:rsidP="00602520">
      <w:pPr>
        <w:pStyle w:val="CBDNormalNumber"/>
        <w:rPr>
          <w:lang w:val="en-CA"/>
        </w:rPr>
      </w:pPr>
      <w:r>
        <w:rPr>
          <w:lang w:val="en-CA"/>
        </w:rPr>
        <w:t>Last</w:t>
      </w:r>
      <w:r w:rsidR="00940DDA" w:rsidRPr="005302D3">
        <w:rPr>
          <w:lang w:val="en-CA"/>
        </w:rPr>
        <w:t xml:space="preserve">, </w:t>
      </w:r>
      <w:r w:rsidR="00FE3A65" w:rsidRPr="005302D3">
        <w:rPr>
          <w:lang w:val="en-CA"/>
        </w:rPr>
        <w:t xml:space="preserve">improved </w:t>
      </w:r>
      <w:r w:rsidR="00610EE9" w:rsidRPr="005302D3">
        <w:rPr>
          <w:lang w:val="en-CA"/>
        </w:rPr>
        <w:t xml:space="preserve">coordination </w:t>
      </w:r>
      <w:r w:rsidR="00FE3A65" w:rsidRPr="005302D3">
        <w:rPr>
          <w:lang w:val="en-CA"/>
        </w:rPr>
        <w:t xml:space="preserve">between relevant entities in ministries of environment and finance could facilitate </w:t>
      </w:r>
      <w:r w:rsidR="008F79E4" w:rsidRPr="005302D3">
        <w:rPr>
          <w:lang w:val="en-CA"/>
        </w:rPr>
        <w:t xml:space="preserve">the </w:t>
      </w:r>
      <w:r w:rsidR="009444D0" w:rsidRPr="005302D3">
        <w:rPr>
          <w:lang w:val="en-CA"/>
        </w:rPr>
        <w:t>more efficient use of resources</w:t>
      </w:r>
      <w:r w:rsidR="009444D0" w:rsidRPr="005302D3">
        <w:t>.</w:t>
      </w:r>
    </w:p>
    <w:p w14:paraId="6D5EE072" w14:textId="565D0580" w:rsidR="00CE76A7" w:rsidRPr="005302D3" w:rsidRDefault="00ED4CD6" w:rsidP="00CE76A7">
      <w:pPr>
        <w:pStyle w:val="CBDH2"/>
        <w:rPr>
          <w:lang w:val="en-CA"/>
        </w:rPr>
      </w:pPr>
      <w:r>
        <w:rPr>
          <w:lang w:val="en-CA"/>
        </w:rPr>
        <w:t>E.</w:t>
      </w:r>
      <w:r>
        <w:rPr>
          <w:lang w:val="en-CA"/>
        </w:rPr>
        <w:tab/>
      </w:r>
      <w:r w:rsidR="00CE76A7" w:rsidRPr="005302D3">
        <w:rPr>
          <w:lang w:val="en-CA"/>
        </w:rPr>
        <w:t>Biodiversity finance tracking and taxonomy fragmentation</w:t>
      </w:r>
    </w:p>
    <w:p w14:paraId="64C0EB0F" w14:textId="2851C451" w:rsidR="008F79C8" w:rsidRDefault="008F79C8" w:rsidP="00845E08">
      <w:pPr>
        <w:pStyle w:val="CBDNormalNumber"/>
        <w:rPr>
          <w:lang w:val="en-CA"/>
        </w:rPr>
      </w:pPr>
      <w:r>
        <w:rPr>
          <w:lang w:val="en-CA"/>
        </w:rPr>
        <w:t>In</w:t>
      </w:r>
      <w:r w:rsidRPr="005302D3">
        <w:rPr>
          <w:lang w:val="en-CA"/>
        </w:rPr>
        <w:t xml:space="preserve"> </w:t>
      </w:r>
      <w:r w:rsidRPr="0024760E">
        <w:rPr>
          <w:lang w:val="en-CA"/>
        </w:rPr>
        <w:t xml:space="preserve">decision </w:t>
      </w:r>
      <w:hyperlink r:id="rId22" w:history="1">
        <w:r w:rsidRPr="0024760E">
          <w:rPr>
            <w:rStyle w:val="Hyperlink"/>
            <w:lang w:val="en-CA"/>
          </w:rPr>
          <w:t>16/34</w:t>
        </w:r>
      </w:hyperlink>
      <w:r w:rsidRPr="0024760E">
        <w:rPr>
          <w:lang w:val="en-CA"/>
        </w:rPr>
        <w:t xml:space="preserve">, the Conference of the Parties </w:t>
      </w:r>
      <w:r w:rsidR="00C46D95">
        <w:rPr>
          <w:lang w:val="en-CA"/>
        </w:rPr>
        <w:t>decided</w:t>
      </w:r>
      <w:r w:rsidRPr="0024760E">
        <w:rPr>
          <w:lang w:val="en-CA"/>
        </w:rPr>
        <w:t xml:space="preserve"> that</w:t>
      </w:r>
      <w:r w:rsidR="00DE5DEE">
        <w:rPr>
          <w:lang w:val="en-CA"/>
        </w:rPr>
        <w:t xml:space="preserve"> </w:t>
      </w:r>
      <w:r w:rsidR="008747DF">
        <w:rPr>
          <w:lang w:val="en-CA"/>
        </w:rPr>
        <w:t>it would</w:t>
      </w:r>
      <w:r w:rsidRPr="0024760E">
        <w:rPr>
          <w:lang w:val="en-CA"/>
        </w:rPr>
        <w:t xml:space="preserve"> </w:t>
      </w:r>
      <w:r w:rsidR="008747DF" w:rsidRPr="0024760E">
        <w:t>address the global biodiversity finance gap</w:t>
      </w:r>
      <w:r w:rsidR="008747DF">
        <w:t xml:space="preserve"> by, among other measures,</w:t>
      </w:r>
      <w:r w:rsidR="008747DF" w:rsidRPr="0024760E">
        <w:t xml:space="preserve"> </w:t>
      </w:r>
      <w:r w:rsidRPr="0024760E">
        <w:t>enhanc</w:t>
      </w:r>
      <w:r>
        <w:t>ing the</w:t>
      </w:r>
      <w:r w:rsidRPr="0024760E">
        <w:t xml:space="preserve"> effectiveness, monitoring and transparency of and accountability for the resources mobilized in the global biodiversity finance landscape</w:t>
      </w:r>
      <w:r w:rsidRPr="0024760E">
        <w:rPr>
          <w:lang w:val="en-CA"/>
        </w:rPr>
        <w:t xml:space="preserve">. </w:t>
      </w:r>
    </w:p>
    <w:p w14:paraId="3D758C3E" w14:textId="22E3964B" w:rsidR="00DA1062" w:rsidRPr="0024760E" w:rsidRDefault="00EB5D85" w:rsidP="00845E08">
      <w:pPr>
        <w:pStyle w:val="CBDNormalNumber"/>
        <w:rPr>
          <w:lang w:val="en-CA"/>
        </w:rPr>
      </w:pPr>
      <w:r w:rsidRPr="005302D3">
        <w:rPr>
          <w:lang w:val="en-CA"/>
        </w:rPr>
        <w:lastRenderedPageBreak/>
        <w:t xml:space="preserve">Effective tracking systems are foundational to </w:t>
      </w:r>
      <w:r w:rsidR="00C36E31">
        <w:rPr>
          <w:lang w:val="en-CA"/>
        </w:rPr>
        <w:t>measuring progress against Target</w:t>
      </w:r>
      <w:r w:rsidR="00A15C1A">
        <w:rPr>
          <w:lang w:val="en-CA"/>
        </w:rPr>
        <w:t> </w:t>
      </w:r>
      <w:r w:rsidR="00C36E31">
        <w:rPr>
          <w:lang w:val="en-CA"/>
        </w:rPr>
        <w:t xml:space="preserve">19 of the </w:t>
      </w:r>
      <w:r w:rsidR="008F79C8">
        <w:rPr>
          <w:lang w:val="en-CA"/>
        </w:rPr>
        <w:t>Framework and</w:t>
      </w:r>
      <w:r w:rsidR="00C36E31">
        <w:rPr>
          <w:lang w:val="en-CA"/>
        </w:rPr>
        <w:t xml:space="preserve"> </w:t>
      </w:r>
      <w:r w:rsidR="00F80458">
        <w:rPr>
          <w:lang w:val="en-CA"/>
        </w:rPr>
        <w:t xml:space="preserve">improving </w:t>
      </w:r>
      <w:r w:rsidRPr="005302D3">
        <w:rPr>
          <w:lang w:val="en-CA"/>
        </w:rPr>
        <w:t>transparency and accountability</w:t>
      </w:r>
      <w:r w:rsidR="00DD08FF">
        <w:rPr>
          <w:lang w:val="en-CA"/>
        </w:rPr>
        <w:t xml:space="preserve"> </w:t>
      </w:r>
      <w:r w:rsidR="006640D1">
        <w:rPr>
          <w:lang w:val="en-CA"/>
        </w:rPr>
        <w:t>in relation to</w:t>
      </w:r>
      <w:r w:rsidR="00DD08FF">
        <w:rPr>
          <w:lang w:val="en-CA"/>
        </w:rPr>
        <w:t xml:space="preserve"> </w:t>
      </w:r>
      <w:r w:rsidR="000D3A46">
        <w:rPr>
          <w:lang w:val="en-CA"/>
        </w:rPr>
        <w:t>mobilized biodiversity finance</w:t>
      </w:r>
      <w:r w:rsidRPr="005302D3">
        <w:rPr>
          <w:lang w:val="en-CA"/>
        </w:rPr>
        <w:t>.</w:t>
      </w:r>
      <w:r w:rsidR="00870A89">
        <w:rPr>
          <w:lang w:val="en-CA"/>
        </w:rPr>
        <w:t xml:space="preserve"> Coherent </w:t>
      </w:r>
      <w:r w:rsidR="000A7EA3">
        <w:rPr>
          <w:lang w:val="en-CA"/>
        </w:rPr>
        <w:t xml:space="preserve">taxonomies play an important role in </w:t>
      </w:r>
      <w:r w:rsidR="00D64BCC">
        <w:rPr>
          <w:lang w:val="en-CA"/>
        </w:rPr>
        <w:t>that regard</w:t>
      </w:r>
      <w:r w:rsidR="00CB5B5F">
        <w:rPr>
          <w:lang w:val="en-CA"/>
        </w:rPr>
        <w:t xml:space="preserve">, </w:t>
      </w:r>
      <w:r w:rsidR="00D64BCC">
        <w:rPr>
          <w:lang w:val="en-CA"/>
        </w:rPr>
        <w:t xml:space="preserve">given that they </w:t>
      </w:r>
      <w:r w:rsidR="00B33F82">
        <w:rPr>
          <w:lang w:val="en-CA"/>
        </w:rPr>
        <w:t>are used in determining the</w:t>
      </w:r>
      <w:r w:rsidR="00CB5B5F">
        <w:rPr>
          <w:lang w:val="en-CA"/>
        </w:rPr>
        <w:t xml:space="preserve"> finance flows </w:t>
      </w:r>
      <w:r w:rsidR="00B33F82">
        <w:rPr>
          <w:lang w:val="en-CA"/>
        </w:rPr>
        <w:t xml:space="preserve">that </w:t>
      </w:r>
      <w:r w:rsidR="00CB5B5F">
        <w:rPr>
          <w:lang w:val="en-CA"/>
        </w:rPr>
        <w:t>are considered as biodiversity finance</w:t>
      </w:r>
      <w:r w:rsidR="00543111">
        <w:rPr>
          <w:lang w:val="en-CA"/>
        </w:rPr>
        <w:t>.</w:t>
      </w:r>
      <w:r w:rsidRPr="005302D3">
        <w:rPr>
          <w:lang w:val="en-CA"/>
        </w:rPr>
        <w:t xml:space="preserve"> </w:t>
      </w:r>
    </w:p>
    <w:p w14:paraId="42275BEA" w14:textId="4302D52A" w:rsidR="003A77A1" w:rsidRDefault="00CE76A7" w:rsidP="00845E08">
      <w:pPr>
        <w:pStyle w:val="CBDNormalNumber"/>
        <w:rPr>
          <w:lang w:val="en-CA"/>
        </w:rPr>
      </w:pPr>
      <w:r w:rsidRPr="0024760E">
        <w:rPr>
          <w:lang w:val="en-CA"/>
        </w:rPr>
        <w:t xml:space="preserve">A study on </w:t>
      </w:r>
      <w:r w:rsidR="0079601A">
        <w:rPr>
          <w:lang w:val="en-CA"/>
        </w:rPr>
        <w:t>opportunities to strengthen</w:t>
      </w:r>
      <w:r w:rsidR="0079601A" w:rsidRPr="0024760E">
        <w:rPr>
          <w:lang w:val="en-CA"/>
        </w:rPr>
        <w:t xml:space="preserve"> </w:t>
      </w:r>
      <w:r w:rsidRPr="008603A2">
        <w:rPr>
          <w:lang w:val="en-CA"/>
        </w:rPr>
        <w:t xml:space="preserve">the tracking of the various sources of biodiversity finance, prepared pursuant to a request in </w:t>
      </w:r>
      <w:r w:rsidR="00B56622" w:rsidRPr="008603A2">
        <w:rPr>
          <w:lang w:val="en-CA"/>
        </w:rPr>
        <w:t>paragraph 25</w:t>
      </w:r>
      <w:r w:rsidR="00C1337A" w:rsidRPr="008603A2">
        <w:rPr>
          <w:lang w:val="en-CA"/>
        </w:rPr>
        <w:t> </w:t>
      </w:r>
      <w:r w:rsidR="00B56622" w:rsidRPr="008603A2">
        <w:rPr>
          <w:lang w:val="en-CA"/>
        </w:rPr>
        <w:t xml:space="preserve">(b) of </w:t>
      </w:r>
      <w:r w:rsidRPr="008603A2">
        <w:rPr>
          <w:lang w:val="en-CA"/>
        </w:rPr>
        <w:t xml:space="preserve">decision </w:t>
      </w:r>
      <w:hyperlink r:id="rId23" w:history="1">
        <w:r w:rsidRPr="008603A2">
          <w:rPr>
            <w:rStyle w:val="Hyperlink"/>
            <w:lang w:val="en-CA"/>
          </w:rPr>
          <w:t>16/34</w:t>
        </w:r>
      </w:hyperlink>
      <w:r w:rsidR="00684A50" w:rsidRPr="008603A2">
        <w:rPr>
          <w:lang w:val="en-CA"/>
        </w:rPr>
        <w:t>,</w:t>
      </w:r>
      <w:r w:rsidRPr="008603A2">
        <w:rPr>
          <w:lang w:val="en-CA"/>
        </w:rPr>
        <w:t xml:space="preserve"> </w:t>
      </w:r>
      <w:r w:rsidR="00684A50" w:rsidRPr="008603A2">
        <w:rPr>
          <w:lang w:val="en-CA"/>
        </w:rPr>
        <w:t>provid</w:t>
      </w:r>
      <w:r w:rsidR="00CD1357" w:rsidRPr="008603A2">
        <w:rPr>
          <w:lang w:val="en-CA"/>
        </w:rPr>
        <w:t>e</w:t>
      </w:r>
      <w:r w:rsidR="006F0BB1" w:rsidRPr="008603A2">
        <w:rPr>
          <w:lang w:val="en-CA"/>
        </w:rPr>
        <w:t>s</w:t>
      </w:r>
      <w:r w:rsidR="00684A50" w:rsidRPr="008603A2">
        <w:rPr>
          <w:lang w:val="en-CA"/>
        </w:rPr>
        <w:t xml:space="preserve"> </w:t>
      </w:r>
      <w:r w:rsidR="00A613F6" w:rsidRPr="008603A2">
        <w:rPr>
          <w:lang w:val="en-CA"/>
        </w:rPr>
        <w:t>additional</w:t>
      </w:r>
      <w:r w:rsidR="00684A50" w:rsidRPr="008603A2">
        <w:rPr>
          <w:lang w:val="en-CA"/>
        </w:rPr>
        <w:t xml:space="preserve"> detail</w:t>
      </w:r>
      <w:r w:rsidR="00A613F6" w:rsidRPr="008603A2">
        <w:rPr>
          <w:lang w:val="en-CA"/>
        </w:rPr>
        <w:t>s</w:t>
      </w:r>
      <w:r w:rsidR="006F0BB1" w:rsidRPr="008603A2">
        <w:rPr>
          <w:lang w:val="en-CA"/>
        </w:rPr>
        <w:t xml:space="preserve"> </w:t>
      </w:r>
      <w:proofErr w:type="gramStart"/>
      <w:r w:rsidR="008F79C8" w:rsidRPr="008603A2">
        <w:rPr>
          <w:lang w:val="en-CA"/>
        </w:rPr>
        <w:t xml:space="preserve">on </w:t>
      </w:r>
      <w:r w:rsidR="002321FC" w:rsidRPr="008603A2">
        <w:rPr>
          <w:lang w:val="en-CA"/>
        </w:rPr>
        <w:t>the subject of tracking</w:t>
      </w:r>
      <w:proofErr w:type="gramEnd"/>
      <w:r w:rsidR="002321FC" w:rsidRPr="008603A2">
        <w:rPr>
          <w:lang w:val="en-CA"/>
        </w:rPr>
        <w:t xml:space="preserve"> and the use of taxonomies and other tools, </w:t>
      </w:r>
      <w:r w:rsidR="006F0BB1" w:rsidRPr="008603A2">
        <w:rPr>
          <w:lang w:val="en-CA"/>
        </w:rPr>
        <w:t xml:space="preserve">and </w:t>
      </w:r>
      <w:r w:rsidR="00BA618F" w:rsidRPr="008603A2">
        <w:rPr>
          <w:lang w:val="en-CA"/>
        </w:rPr>
        <w:t xml:space="preserve">will be </w:t>
      </w:r>
      <w:r w:rsidRPr="008603A2">
        <w:rPr>
          <w:lang w:val="en-CA"/>
        </w:rPr>
        <w:t xml:space="preserve">available </w:t>
      </w:r>
      <w:r w:rsidR="00F562C6" w:rsidRPr="008603A2">
        <w:rPr>
          <w:lang w:val="en-CA"/>
        </w:rPr>
        <w:t xml:space="preserve">in </w:t>
      </w:r>
      <w:r w:rsidRPr="008603A2">
        <w:rPr>
          <w:lang w:val="en-CA"/>
        </w:rPr>
        <w:t xml:space="preserve">an information document. </w:t>
      </w:r>
      <w:r w:rsidR="00A8607C">
        <w:rPr>
          <w:lang w:val="en-CA"/>
        </w:rPr>
        <w:t>The</w:t>
      </w:r>
      <w:r w:rsidR="00CF2AAC">
        <w:rPr>
          <w:lang w:val="en-CA"/>
        </w:rPr>
        <w:t xml:space="preserve"> </w:t>
      </w:r>
      <w:r w:rsidR="008706C2">
        <w:rPr>
          <w:lang w:val="en-CA"/>
        </w:rPr>
        <w:t>main</w:t>
      </w:r>
      <w:r w:rsidR="00BC028D">
        <w:rPr>
          <w:lang w:val="en-CA"/>
        </w:rPr>
        <w:t xml:space="preserve"> findings </w:t>
      </w:r>
      <w:r w:rsidR="00A8607C">
        <w:rPr>
          <w:lang w:val="en-CA"/>
        </w:rPr>
        <w:t xml:space="preserve">in the study are set out </w:t>
      </w:r>
      <w:r w:rsidR="00891DA1">
        <w:rPr>
          <w:lang w:val="en-CA"/>
        </w:rPr>
        <w:t>below</w:t>
      </w:r>
      <w:r w:rsidR="00A8607C">
        <w:rPr>
          <w:lang w:val="en-CA"/>
        </w:rPr>
        <w:t>.</w:t>
      </w:r>
    </w:p>
    <w:p w14:paraId="56F7BAD0" w14:textId="5EB896BB" w:rsidR="003A77A1" w:rsidRDefault="00A8607C" w:rsidP="003A77A1">
      <w:pPr>
        <w:pStyle w:val="CBDNormalNumber"/>
      </w:pPr>
      <w:r>
        <w:t>The i</w:t>
      </w:r>
      <w:r w:rsidR="003A77A1" w:rsidRPr="00731A3B">
        <w:t>mproved tracking of the various sources of biodiversity</w:t>
      </w:r>
      <w:r>
        <w:t xml:space="preserve"> finance</w:t>
      </w:r>
      <w:r w:rsidR="003A77A1" w:rsidRPr="00731A3B">
        <w:t xml:space="preserve"> will support progress on:</w:t>
      </w:r>
      <w:r w:rsidR="003A77A1" w:rsidRPr="005C6ABA">
        <w:t xml:space="preserve"> </w:t>
      </w:r>
    </w:p>
    <w:p w14:paraId="78C695C0" w14:textId="1A6CEDED" w:rsidR="003A77A1" w:rsidRPr="005C6ABA" w:rsidRDefault="003A77A1" w:rsidP="003A77A1">
      <w:pPr>
        <w:pStyle w:val="CBDNormalNumber"/>
        <w:numPr>
          <w:ilvl w:val="1"/>
          <w:numId w:val="7"/>
        </w:numPr>
      </w:pPr>
      <w:r w:rsidRPr="00731A3B">
        <w:t>Closing the biodiversity finance gap</w:t>
      </w:r>
      <w:r w:rsidR="00A74A51">
        <w:t>, given that i</w:t>
      </w:r>
      <w:r w:rsidRPr="00731A3B">
        <w:t xml:space="preserve">mproved tracking clarifies the size </w:t>
      </w:r>
      <w:r w:rsidR="00D56987">
        <w:t xml:space="preserve">of, and possible reasons for, </w:t>
      </w:r>
      <w:r w:rsidRPr="00731A3B">
        <w:t xml:space="preserve">the gap, </w:t>
      </w:r>
      <w:r w:rsidR="00AD0E01">
        <w:t xml:space="preserve">which </w:t>
      </w:r>
      <w:r w:rsidR="001433C1">
        <w:t xml:space="preserve">can </w:t>
      </w:r>
      <w:r w:rsidR="00A74A51">
        <w:t>facilitat</w:t>
      </w:r>
      <w:r w:rsidR="001433C1">
        <w:t>e</w:t>
      </w:r>
      <w:r w:rsidR="00A74A51">
        <w:t xml:space="preserve"> the comparison of</w:t>
      </w:r>
      <w:r w:rsidRPr="00731A3B">
        <w:t xml:space="preserve"> current flows </w:t>
      </w:r>
      <w:r w:rsidR="00A74A51">
        <w:t>with</w:t>
      </w:r>
      <w:r w:rsidRPr="00731A3B">
        <w:t xml:space="preserve"> needs and </w:t>
      </w:r>
      <w:r w:rsidR="00324E86">
        <w:t>the</w:t>
      </w:r>
      <w:r w:rsidRPr="00731A3B">
        <w:t xml:space="preserve"> target</w:t>
      </w:r>
      <w:r w:rsidR="00324E86">
        <w:t>ing of</w:t>
      </w:r>
      <w:r w:rsidRPr="00731A3B">
        <w:t xml:space="preserve"> resource</w:t>
      </w:r>
      <w:r w:rsidR="00324E86">
        <w:t>s</w:t>
      </w:r>
      <w:r w:rsidRPr="00731A3B">
        <w:t xml:space="preserve"> </w:t>
      </w:r>
      <w:r w:rsidR="00324E86">
        <w:t>from</w:t>
      </w:r>
      <w:r w:rsidRPr="00731A3B">
        <w:t xml:space="preserve"> public, private, domestic and international sources</w:t>
      </w:r>
      <w:r w:rsidR="001433C1">
        <w:t>;</w:t>
      </w:r>
    </w:p>
    <w:p w14:paraId="756BDEEF" w14:textId="06B4CDEA" w:rsidR="003A77A1" w:rsidRPr="00731A3B" w:rsidRDefault="00D73653" w:rsidP="003A77A1">
      <w:pPr>
        <w:pStyle w:val="CBDNormalNumber"/>
        <w:numPr>
          <w:ilvl w:val="1"/>
          <w:numId w:val="7"/>
        </w:numPr>
      </w:pPr>
      <w:r>
        <w:t>Enhancing a</w:t>
      </w:r>
      <w:r w:rsidR="003A77A1" w:rsidRPr="00731A3B">
        <w:t>ccountability and transparency</w:t>
      </w:r>
      <w:r w:rsidR="00310526">
        <w:t xml:space="preserve">, owing to </w:t>
      </w:r>
      <w:r w:rsidR="00A80D83">
        <w:t>greater</w:t>
      </w:r>
      <w:r w:rsidR="003A77A1" w:rsidRPr="00731A3B">
        <w:t xml:space="preserve"> visibility o</w:t>
      </w:r>
      <w:r w:rsidR="00A80D83">
        <w:t>f</w:t>
      </w:r>
      <w:r w:rsidR="003A77A1" w:rsidRPr="00731A3B">
        <w:t xml:space="preserve"> </w:t>
      </w:r>
      <w:r w:rsidR="00A80D83">
        <w:t>the</w:t>
      </w:r>
      <w:r w:rsidR="003A77A1" w:rsidRPr="00731A3B">
        <w:t xml:space="preserve"> sources</w:t>
      </w:r>
      <w:r w:rsidR="00A80D83">
        <w:t xml:space="preserve"> and</w:t>
      </w:r>
      <w:r w:rsidR="003A77A1" w:rsidRPr="00731A3B">
        <w:t xml:space="preserve"> uses </w:t>
      </w:r>
      <w:r w:rsidR="00A80D83">
        <w:t xml:space="preserve">of funding </w:t>
      </w:r>
      <w:r w:rsidR="003A77A1" w:rsidRPr="00731A3B">
        <w:t xml:space="preserve">and </w:t>
      </w:r>
      <w:r w:rsidR="00A80D83">
        <w:t xml:space="preserve">its </w:t>
      </w:r>
      <w:r w:rsidR="003A77A1" w:rsidRPr="00731A3B">
        <w:t xml:space="preserve">alignment with biodiversity goals, </w:t>
      </w:r>
      <w:r w:rsidR="00C47C1D">
        <w:t>which</w:t>
      </w:r>
      <w:r w:rsidR="003A77A1" w:rsidRPr="00731A3B">
        <w:t xml:space="preserve"> reduc</w:t>
      </w:r>
      <w:r w:rsidR="00C47C1D">
        <w:t>es</w:t>
      </w:r>
      <w:r w:rsidR="003A77A1" w:rsidRPr="00731A3B">
        <w:t xml:space="preserve"> greenwashing and enabl</w:t>
      </w:r>
      <w:r w:rsidR="00C47C1D">
        <w:t>es the</w:t>
      </w:r>
      <w:r w:rsidR="003A77A1" w:rsidRPr="00731A3B">
        <w:t xml:space="preserve"> verification of commitments</w:t>
      </w:r>
      <w:r w:rsidR="001433C1">
        <w:t>;</w:t>
      </w:r>
    </w:p>
    <w:p w14:paraId="46545E26" w14:textId="0F526035" w:rsidR="003A77A1" w:rsidRDefault="003A77A1" w:rsidP="003A77A1">
      <w:pPr>
        <w:pStyle w:val="CBDNormalNumber"/>
        <w:numPr>
          <w:ilvl w:val="1"/>
          <w:numId w:val="7"/>
        </w:numPr>
      </w:pPr>
      <w:r w:rsidRPr="00731A3B">
        <w:t>Aligning financial flows with biodiversity goals</w:t>
      </w:r>
      <w:r w:rsidR="000C7C25">
        <w:t>, given that</w:t>
      </w:r>
      <w:r w:rsidRPr="00731A3B">
        <w:t xml:space="preserve"> </w:t>
      </w:r>
      <w:r w:rsidR="000C7C25">
        <w:t>s</w:t>
      </w:r>
      <w:r w:rsidRPr="00731A3B">
        <w:t xml:space="preserve">tronger tracking </w:t>
      </w:r>
      <w:r w:rsidR="00B46E5C" w:rsidRPr="00731A3B">
        <w:t>guid</w:t>
      </w:r>
      <w:r w:rsidR="00B46E5C">
        <w:t>es</w:t>
      </w:r>
      <w:r w:rsidR="00B46E5C" w:rsidRPr="00731A3B">
        <w:t xml:space="preserve"> investment decisions and </w:t>
      </w:r>
      <w:r w:rsidR="00B46E5C">
        <w:t>highlights</w:t>
      </w:r>
      <w:r w:rsidR="00B46E5C" w:rsidRPr="00731A3B">
        <w:t xml:space="preserve"> </w:t>
      </w:r>
      <w:r w:rsidR="00B46E5C">
        <w:t>the contribution of</w:t>
      </w:r>
      <w:r w:rsidR="00B46E5C" w:rsidRPr="00731A3B">
        <w:t xml:space="preserve"> broader development finance to biodiversity objectives</w:t>
      </w:r>
      <w:r w:rsidR="00B46E5C">
        <w:t>, thereby</w:t>
      </w:r>
      <w:r w:rsidR="00B46E5C" w:rsidRPr="00731A3B">
        <w:t xml:space="preserve"> </w:t>
      </w:r>
      <w:r w:rsidRPr="00731A3B">
        <w:t>help</w:t>
      </w:r>
      <w:r w:rsidR="00B46E5C">
        <w:t>ing</w:t>
      </w:r>
      <w:r w:rsidRPr="00731A3B">
        <w:t xml:space="preserve"> </w:t>
      </w:r>
      <w:r w:rsidR="000C7C25">
        <w:t>t</w:t>
      </w:r>
      <w:r w:rsidR="000D6BED">
        <w:t>o</w:t>
      </w:r>
      <w:r w:rsidR="000C7C25">
        <w:t xml:space="preserve"> </w:t>
      </w:r>
      <w:r w:rsidRPr="00731A3B">
        <w:t xml:space="preserve">ensure </w:t>
      </w:r>
      <w:r w:rsidR="000D6BED">
        <w:t xml:space="preserve">that </w:t>
      </w:r>
      <w:r w:rsidRPr="00731A3B">
        <w:t>public and private finance supports, rather than harms, biodiversity.</w:t>
      </w:r>
    </w:p>
    <w:p w14:paraId="6BD56521" w14:textId="21C05ABA" w:rsidR="00CE76A7" w:rsidRPr="0024760E" w:rsidRDefault="000D3A46" w:rsidP="00845E08">
      <w:pPr>
        <w:pStyle w:val="CBDNormalNumber"/>
        <w:rPr>
          <w:lang w:val="en-CA"/>
        </w:rPr>
      </w:pPr>
      <w:r>
        <w:rPr>
          <w:lang w:val="en-CA"/>
        </w:rPr>
        <w:t>The p</w:t>
      </w:r>
      <w:r w:rsidR="002B23AF">
        <w:rPr>
          <w:lang w:val="en-CA"/>
        </w:rPr>
        <w:t>rincipal</w:t>
      </w:r>
      <w:r w:rsidR="002B23AF" w:rsidRPr="0024760E">
        <w:rPr>
          <w:lang w:val="en-CA"/>
        </w:rPr>
        <w:t xml:space="preserve"> </w:t>
      </w:r>
      <w:r w:rsidR="00CE76A7" w:rsidRPr="0024760E">
        <w:rPr>
          <w:lang w:val="en-CA"/>
        </w:rPr>
        <w:t xml:space="preserve">impediments </w:t>
      </w:r>
      <w:r w:rsidR="002B23AF" w:rsidRPr="00423B72">
        <w:rPr>
          <w:lang w:val="en-CA"/>
        </w:rPr>
        <w:t xml:space="preserve">to </w:t>
      </w:r>
      <w:r w:rsidR="0081028E" w:rsidRPr="008603A2">
        <w:rPr>
          <w:lang w:val="en-CA"/>
        </w:rPr>
        <w:t>tracking the various sources of biodiversity finance</w:t>
      </w:r>
      <w:r w:rsidR="0081028E" w:rsidDel="0081028E">
        <w:rPr>
          <w:lang w:val="en-CA"/>
        </w:rPr>
        <w:t xml:space="preserve"> </w:t>
      </w:r>
      <w:r w:rsidR="00CE76A7" w:rsidRPr="0024760E">
        <w:rPr>
          <w:lang w:val="en-CA"/>
        </w:rPr>
        <w:t>are</w:t>
      </w:r>
      <w:r w:rsidR="00BB44C7">
        <w:rPr>
          <w:lang w:val="en-CA"/>
        </w:rPr>
        <w:t xml:space="preserve"> fragmentation, data gaps, methodological gaps and capacity limitations.</w:t>
      </w:r>
    </w:p>
    <w:p w14:paraId="30EB2CD0" w14:textId="55A19CA2" w:rsidR="00963E8D" w:rsidRPr="004F08CC" w:rsidRDefault="00963E8D" w:rsidP="00BB44C7">
      <w:pPr>
        <w:pStyle w:val="CBDNormalNumber"/>
        <w:rPr>
          <w:lang w:val="en-CA"/>
        </w:rPr>
      </w:pPr>
      <w:r w:rsidRPr="008603A2">
        <w:rPr>
          <w:b/>
          <w:bCs/>
          <w:lang w:val="en-CA"/>
        </w:rPr>
        <w:t>Fragmentation</w:t>
      </w:r>
      <w:r w:rsidR="00466026">
        <w:rPr>
          <w:lang w:val="en-CA"/>
        </w:rPr>
        <w:t>.</w:t>
      </w:r>
      <w:r w:rsidRPr="004F08CC">
        <w:rPr>
          <w:lang w:val="en-CA"/>
        </w:rPr>
        <w:t xml:space="preserve"> </w:t>
      </w:r>
      <w:r w:rsidR="00466026">
        <w:rPr>
          <w:lang w:val="en-CA"/>
        </w:rPr>
        <w:t>A</w:t>
      </w:r>
      <w:r w:rsidRPr="004F08CC">
        <w:rPr>
          <w:lang w:val="en-CA"/>
        </w:rPr>
        <w:t xml:space="preserve"> highly fragmented landscape of definitions, institutions and reporting systems</w:t>
      </w:r>
      <w:r w:rsidR="00466026">
        <w:rPr>
          <w:lang w:val="en-CA"/>
        </w:rPr>
        <w:t xml:space="preserve"> hinders </w:t>
      </w:r>
      <w:r w:rsidR="00EB2657">
        <w:rPr>
          <w:lang w:val="en-CA"/>
        </w:rPr>
        <w:t xml:space="preserve">the </w:t>
      </w:r>
      <w:r w:rsidR="00466026">
        <w:rPr>
          <w:lang w:val="en-CA"/>
        </w:rPr>
        <w:t>tracking of biodiversity finance</w:t>
      </w:r>
      <w:r w:rsidRPr="004F08CC">
        <w:rPr>
          <w:lang w:val="en-CA"/>
        </w:rPr>
        <w:t>. There is no single agreed definition of biodiversity finance</w:t>
      </w:r>
      <w:r w:rsidR="00466026">
        <w:rPr>
          <w:lang w:val="en-CA"/>
        </w:rPr>
        <w:t>,</w:t>
      </w:r>
      <w:r w:rsidRPr="004F08CC">
        <w:rPr>
          <w:lang w:val="en-CA"/>
        </w:rPr>
        <w:t xml:space="preserve"> and </w:t>
      </w:r>
      <w:r w:rsidR="00466026" w:rsidRPr="004F08CC">
        <w:rPr>
          <w:lang w:val="en-CA"/>
        </w:rPr>
        <w:t xml:space="preserve">boundaries </w:t>
      </w:r>
      <w:r w:rsidR="00466026">
        <w:rPr>
          <w:lang w:val="en-CA"/>
        </w:rPr>
        <w:t xml:space="preserve">are </w:t>
      </w:r>
      <w:r w:rsidR="00466026" w:rsidRPr="004F08CC">
        <w:rPr>
          <w:lang w:val="en-CA"/>
        </w:rPr>
        <w:t>blur</w:t>
      </w:r>
      <w:r w:rsidR="00466026">
        <w:rPr>
          <w:lang w:val="en-CA"/>
        </w:rPr>
        <w:t>red by</w:t>
      </w:r>
      <w:r w:rsidR="00466026" w:rsidRPr="004F08CC">
        <w:rPr>
          <w:lang w:val="en-CA"/>
        </w:rPr>
        <w:t xml:space="preserve"> </w:t>
      </w:r>
      <w:r w:rsidRPr="004F08CC">
        <w:rPr>
          <w:lang w:val="en-CA"/>
        </w:rPr>
        <w:t xml:space="preserve">overlaps with climate finance. </w:t>
      </w:r>
      <w:r w:rsidR="00663A8E">
        <w:rPr>
          <w:lang w:val="en-CA"/>
        </w:rPr>
        <w:t>In m</w:t>
      </w:r>
      <w:r w:rsidRPr="004F08CC">
        <w:rPr>
          <w:lang w:val="en-CA"/>
        </w:rPr>
        <w:t>ultiple data</w:t>
      </w:r>
      <w:r w:rsidR="00663A8E">
        <w:rPr>
          <w:lang w:val="en-CA"/>
        </w:rPr>
        <w:t xml:space="preserve"> </w:t>
      </w:r>
      <w:r w:rsidRPr="004F08CC">
        <w:rPr>
          <w:lang w:val="en-CA"/>
        </w:rPr>
        <w:t>sets and methodologies</w:t>
      </w:r>
      <w:r w:rsidR="00663A8E">
        <w:rPr>
          <w:lang w:val="en-CA"/>
        </w:rPr>
        <w:t>,</w:t>
      </w:r>
      <w:r w:rsidRPr="004F08CC">
        <w:rPr>
          <w:lang w:val="en-CA"/>
        </w:rPr>
        <w:t xml:space="preserve"> </w:t>
      </w:r>
      <w:r w:rsidR="00EB2657">
        <w:rPr>
          <w:lang w:val="en-CA"/>
        </w:rPr>
        <w:t>contrasting</w:t>
      </w:r>
      <w:r w:rsidRPr="004F08CC">
        <w:rPr>
          <w:lang w:val="en-CA"/>
        </w:rPr>
        <w:t xml:space="preserve"> criteria and attribution rules</w:t>
      </w:r>
      <w:r w:rsidR="00663A8E">
        <w:rPr>
          <w:lang w:val="en-CA"/>
        </w:rPr>
        <w:t xml:space="preserve"> are applied</w:t>
      </w:r>
      <w:r w:rsidRPr="004F08CC">
        <w:rPr>
          <w:lang w:val="en-CA"/>
        </w:rPr>
        <w:t xml:space="preserve">, while reporting is scattered across institutions, countries and </w:t>
      </w:r>
      <w:r w:rsidR="00782122">
        <w:rPr>
          <w:lang w:val="en-CA"/>
        </w:rPr>
        <w:t>m</w:t>
      </w:r>
      <w:r>
        <w:rPr>
          <w:lang w:val="en-CA"/>
        </w:rPr>
        <w:t xml:space="preserve">ultilateral </w:t>
      </w:r>
      <w:r w:rsidR="00782122">
        <w:rPr>
          <w:lang w:val="en-CA"/>
        </w:rPr>
        <w:t>e</w:t>
      </w:r>
      <w:r>
        <w:rPr>
          <w:lang w:val="en-CA"/>
        </w:rPr>
        <w:t xml:space="preserve">nvironmental </w:t>
      </w:r>
      <w:r w:rsidR="00782122">
        <w:rPr>
          <w:lang w:val="en-CA"/>
        </w:rPr>
        <w:t>a</w:t>
      </w:r>
      <w:r>
        <w:rPr>
          <w:lang w:val="en-CA"/>
        </w:rPr>
        <w:t>greement</w:t>
      </w:r>
      <w:r w:rsidRPr="004F08CC">
        <w:rPr>
          <w:lang w:val="en-CA"/>
        </w:rPr>
        <w:t>s</w:t>
      </w:r>
      <w:r w:rsidR="00EB2657">
        <w:rPr>
          <w:lang w:val="en-CA"/>
        </w:rPr>
        <w:t>, which</w:t>
      </w:r>
      <w:r w:rsidRPr="004F08CC">
        <w:rPr>
          <w:lang w:val="en-CA"/>
        </w:rPr>
        <w:t xml:space="preserve"> </w:t>
      </w:r>
      <w:r w:rsidR="00111637">
        <w:rPr>
          <w:lang w:val="en-CA"/>
        </w:rPr>
        <w:t xml:space="preserve">can </w:t>
      </w:r>
      <w:r w:rsidRPr="004F08CC">
        <w:rPr>
          <w:lang w:val="en-CA"/>
        </w:rPr>
        <w:t xml:space="preserve">lead to inconsistent estimates, duplication, limited comparability and difficulty </w:t>
      </w:r>
      <w:r w:rsidR="00EB2657">
        <w:rPr>
          <w:lang w:val="en-CA"/>
        </w:rPr>
        <w:t xml:space="preserve">in </w:t>
      </w:r>
      <w:r w:rsidRPr="004F08CC">
        <w:rPr>
          <w:lang w:val="en-CA"/>
        </w:rPr>
        <w:t xml:space="preserve">forming a coherent </w:t>
      </w:r>
      <w:r>
        <w:rPr>
          <w:lang w:val="en-CA"/>
        </w:rPr>
        <w:t>picture of biodiversity finance</w:t>
      </w:r>
      <w:r w:rsidRPr="004F08CC">
        <w:rPr>
          <w:lang w:val="en-CA"/>
        </w:rPr>
        <w:t>.</w:t>
      </w:r>
      <w:r w:rsidR="00111637">
        <w:rPr>
          <w:lang w:val="en-CA"/>
        </w:rPr>
        <w:t xml:space="preserve"> </w:t>
      </w:r>
    </w:p>
    <w:p w14:paraId="492306B9" w14:textId="20450A7E" w:rsidR="00963E8D" w:rsidRPr="004F08CC" w:rsidRDefault="00963E8D" w:rsidP="00F76C7A">
      <w:pPr>
        <w:pStyle w:val="CBDNormalNumber"/>
        <w:rPr>
          <w:lang w:val="en-CA"/>
        </w:rPr>
      </w:pPr>
      <w:r w:rsidRPr="008603A2">
        <w:rPr>
          <w:b/>
          <w:bCs/>
          <w:lang w:val="en-CA"/>
        </w:rPr>
        <w:t>Data gaps</w:t>
      </w:r>
      <w:r w:rsidR="00EB2657">
        <w:rPr>
          <w:lang w:val="en-CA"/>
        </w:rPr>
        <w:t>.</w:t>
      </w:r>
      <w:r w:rsidRPr="004F08CC">
        <w:rPr>
          <w:lang w:val="en-CA"/>
        </w:rPr>
        <w:t xml:space="preserve"> </w:t>
      </w:r>
      <w:r w:rsidR="00EB2657">
        <w:rPr>
          <w:lang w:val="en-CA"/>
        </w:rPr>
        <w:t>Important</w:t>
      </w:r>
      <w:r w:rsidRPr="004F08CC">
        <w:rPr>
          <w:lang w:val="en-CA"/>
        </w:rPr>
        <w:t xml:space="preserve"> </w:t>
      </w:r>
      <w:r>
        <w:rPr>
          <w:lang w:val="en-CA"/>
        </w:rPr>
        <w:t xml:space="preserve">biodiversity finance </w:t>
      </w:r>
      <w:r w:rsidRPr="004F08CC">
        <w:rPr>
          <w:lang w:val="en-CA"/>
        </w:rPr>
        <w:t>flows</w:t>
      </w:r>
      <w:r w:rsidR="00EB2657">
        <w:rPr>
          <w:lang w:val="en-CA"/>
        </w:rPr>
        <w:t>,</w:t>
      </w:r>
      <w:r>
        <w:rPr>
          <w:lang w:val="en-CA"/>
        </w:rPr>
        <w:t xml:space="preserve"> </w:t>
      </w:r>
      <w:r w:rsidRPr="004F08CC">
        <w:rPr>
          <w:lang w:val="en-CA"/>
        </w:rPr>
        <w:t xml:space="preserve">such as </w:t>
      </w:r>
      <w:r>
        <w:rPr>
          <w:lang w:val="en-CA"/>
        </w:rPr>
        <w:t>th</w:t>
      </w:r>
      <w:r w:rsidR="00900C86">
        <w:rPr>
          <w:lang w:val="en-CA"/>
        </w:rPr>
        <w:t>ose</w:t>
      </w:r>
      <w:r>
        <w:rPr>
          <w:lang w:val="en-CA"/>
        </w:rPr>
        <w:t xml:space="preserve"> from multilateral development banks, </w:t>
      </w:r>
      <w:r w:rsidRPr="004F08CC">
        <w:rPr>
          <w:lang w:val="en-CA"/>
        </w:rPr>
        <w:t>subnational spending and private or philanthropic contributions</w:t>
      </w:r>
      <w:r>
        <w:rPr>
          <w:lang w:val="en-CA"/>
        </w:rPr>
        <w:t xml:space="preserve">, </w:t>
      </w:r>
      <w:r w:rsidRPr="004F08CC">
        <w:rPr>
          <w:lang w:val="en-CA"/>
        </w:rPr>
        <w:t xml:space="preserve">are often missing, incomplete or inconsistently reported. Data are frequently fragmented across institutions, outdated </w:t>
      </w:r>
      <w:proofErr w:type="gramStart"/>
      <w:r w:rsidR="00EB2657">
        <w:rPr>
          <w:lang w:val="en-CA"/>
        </w:rPr>
        <w:t>as a result of</w:t>
      </w:r>
      <w:proofErr w:type="gramEnd"/>
      <w:r w:rsidRPr="004F08CC">
        <w:rPr>
          <w:lang w:val="en-CA"/>
        </w:rPr>
        <w:t xml:space="preserve"> </w:t>
      </w:r>
      <w:r w:rsidR="008C768F">
        <w:rPr>
          <w:lang w:val="en-CA"/>
        </w:rPr>
        <w:t>staggered</w:t>
      </w:r>
      <w:r w:rsidR="00E52D22">
        <w:rPr>
          <w:lang w:val="en-CA"/>
        </w:rPr>
        <w:t xml:space="preserve"> </w:t>
      </w:r>
      <w:r w:rsidRPr="004F08CC">
        <w:rPr>
          <w:lang w:val="en-CA"/>
        </w:rPr>
        <w:t>reporting</w:t>
      </w:r>
      <w:r w:rsidR="008C768F">
        <w:rPr>
          <w:lang w:val="en-CA"/>
        </w:rPr>
        <w:t xml:space="preserve"> cycles and long analysis and verification processes</w:t>
      </w:r>
      <w:r w:rsidRPr="004F08CC">
        <w:rPr>
          <w:lang w:val="en-CA"/>
        </w:rPr>
        <w:t xml:space="preserve"> or </w:t>
      </w:r>
      <w:r w:rsidR="00E52D22">
        <w:rPr>
          <w:lang w:val="en-CA"/>
        </w:rPr>
        <w:t xml:space="preserve">entirely </w:t>
      </w:r>
      <w:r w:rsidRPr="004F08CC">
        <w:rPr>
          <w:lang w:val="en-CA"/>
        </w:rPr>
        <w:t>unavailable</w:t>
      </w:r>
      <w:r w:rsidR="00EB6DF8">
        <w:rPr>
          <w:lang w:val="en-CA"/>
        </w:rPr>
        <w:t xml:space="preserve">. </w:t>
      </w:r>
      <w:r w:rsidR="000343D9">
        <w:rPr>
          <w:lang w:val="en-CA"/>
        </w:rPr>
        <w:t>E</w:t>
      </w:r>
      <w:r w:rsidR="008A1126">
        <w:rPr>
          <w:lang w:val="en-CA"/>
        </w:rPr>
        <w:t>ven whe</w:t>
      </w:r>
      <w:r w:rsidR="00477B33">
        <w:rPr>
          <w:lang w:val="en-CA"/>
        </w:rPr>
        <w:t>n</w:t>
      </w:r>
      <w:r w:rsidR="008A1126">
        <w:rPr>
          <w:lang w:val="en-CA"/>
        </w:rPr>
        <w:t xml:space="preserve"> </w:t>
      </w:r>
      <w:r w:rsidR="000343D9">
        <w:t>data related to biodiversity finance</w:t>
      </w:r>
      <w:r w:rsidR="000343D9">
        <w:rPr>
          <w:lang w:val="en-CA"/>
        </w:rPr>
        <w:t xml:space="preserve"> are collected through </w:t>
      </w:r>
      <w:r w:rsidR="008A1126">
        <w:rPr>
          <w:lang w:val="en-CA"/>
        </w:rPr>
        <w:t>well</w:t>
      </w:r>
      <w:r w:rsidR="00477B33">
        <w:rPr>
          <w:lang w:val="en-CA"/>
        </w:rPr>
        <w:t>-</w:t>
      </w:r>
      <w:r w:rsidR="008A1126">
        <w:rPr>
          <w:lang w:val="en-CA"/>
        </w:rPr>
        <w:t>established statistical systems</w:t>
      </w:r>
      <w:r w:rsidR="00477B33">
        <w:rPr>
          <w:lang w:val="en-CA"/>
        </w:rPr>
        <w:t>,</w:t>
      </w:r>
      <w:r w:rsidR="008A1126">
        <w:rPr>
          <w:lang w:val="en-CA"/>
        </w:rPr>
        <w:t xml:space="preserve"> such as the </w:t>
      </w:r>
      <w:r w:rsidR="008A1126" w:rsidRPr="008A1126">
        <w:t>System of Environmental-Economic Accounting</w:t>
      </w:r>
      <w:r w:rsidR="00CE7371">
        <w:t xml:space="preserve">, </w:t>
      </w:r>
      <w:r w:rsidR="000343D9">
        <w:t>those</w:t>
      </w:r>
      <w:r w:rsidR="00CE7371">
        <w:t xml:space="preserve"> sources do not </w:t>
      </w:r>
      <w:r w:rsidR="000343D9">
        <w:t xml:space="preserve">always </w:t>
      </w:r>
      <w:r w:rsidR="00CE7371">
        <w:t xml:space="preserve">contain sufficient granularity </w:t>
      </w:r>
      <w:r w:rsidR="003F70E0">
        <w:t>on biodiversity-specific flows</w:t>
      </w:r>
      <w:r w:rsidR="00960AD3">
        <w:t xml:space="preserve">, private sector flows </w:t>
      </w:r>
      <w:r w:rsidR="003711C6">
        <w:t>can be more difficult</w:t>
      </w:r>
      <w:r w:rsidR="00960AD3">
        <w:t xml:space="preserve"> to </w:t>
      </w:r>
      <w:proofErr w:type="gramStart"/>
      <w:r w:rsidR="00960AD3">
        <w:t>track</w:t>
      </w:r>
      <w:proofErr w:type="gramEnd"/>
      <w:r w:rsidR="00960AD3">
        <w:t xml:space="preserve"> and not all countries </w:t>
      </w:r>
      <w:r w:rsidR="00757D72">
        <w:t>report to the same degree. Such challenges</w:t>
      </w:r>
      <w:r w:rsidRPr="004F08CC">
        <w:rPr>
          <w:lang w:val="en-CA"/>
        </w:rPr>
        <w:t xml:space="preserve"> mak</w:t>
      </w:r>
      <w:r w:rsidR="00757D72">
        <w:rPr>
          <w:lang w:val="en-CA"/>
        </w:rPr>
        <w:t>e</w:t>
      </w:r>
      <w:r w:rsidRPr="004F08CC">
        <w:rPr>
          <w:lang w:val="en-CA"/>
        </w:rPr>
        <w:t xml:space="preserve"> it difficult to assess total finance levels, track progress toward targets </w:t>
      </w:r>
      <w:r w:rsidR="003711C6">
        <w:rPr>
          <w:lang w:val="en-CA"/>
        </w:rPr>
        <w:t>and</w:t>
      </w:r>
      <w:r w:rsidRPr="004F08CC">
        <w:rPr>
          <w:lang w:val="en-CA"/>
        </w:rPr>
        <w:t xml:space="preserve"> estimate the biodiversity finance gap reliably.</w:t>
      </w:r>
      <w:r w:rsidR="00BB361E">
        <w:rPr>
          <w:lang w:val="en-CA"/>
        </w:rPr>
        <w:t xml:space="preserve"> </w:t>
      </w:r>
    </w:p>
    <w:p w14:paraId="5FC5B4E8" w14:textId="456097B7" w:rsidR="00963E8D" w:rsidRPr="004F08CC" w:rsidRDefault="00963E8D" w:rsidP="005B72D8">
      <w:pPr>
        <w:pStyle w:val="CBDNormalNumber"/>
        <w:rPr>
          <w:lang w:val="en-CA"/>
        </w:rPr>
      </w:pPr>
      <w:r w:rsidRPr="008603A2">
        <w:rPr>
          <w:b/>
          <w:bCs/>
          <w:lang w:val="en-CA"/>
        </w:rPr>
        <w:t>Methodological gaps</w:t>
      </w:r>
      <w:r w:rsidR="003711C6">
        <w:rPr>
          <w:lang w:val="en-CA"/>
        </w:rPr>
        <w:t>.</w:t>
      </w:r>
      <w:r w:rsidRPr="004F08CC">
        <w:rPr>
          <w:lang w:val="en-CA"/>
        </w:rPr>
        <w:t xml:space="preserve"> </w:t>
      </w:r>
      <w:r w:rsidR="003711C6">
        <w:rPr>
          <w:lang w:val="en-CA"/>
        </w:rPr>
        <w:t>Variation in the</w:t>
      </w:r>
      <w:r w:rsidRPr="004F08CC">
        <w:rPr>
          <w:lang w:val="en-CA"/>
        </w:rPr>
        <w:t xml:space="preserve"> methodologies </w:t>
      </w:r>
      <w:r w:rsidR="003711C6">
        <w:rPr>
          <w:lang w:val="en-CA"/>
        </w:rPr>
        <w:t>used by</w:t>
      </w:r>
      <w:r>
        <w:rPr>
          <w:lang w:val="en-CA"/>
        </w:rPr>
        <w:t xml:space="preserve"> data custodians </w:t>
      </w:r>
      <w:r w:rsidRPr="004F08CC">
        <w:rPr>
          <w:lang w:val="en-CA"/>
        </w:rPr>
        <w:t>create</w:t>
      </w:r>
      <w:r w:rsidR="003711C6">
        <w:rPr>
          <w:lang w:val="en-CA"/>
        </w:rPr>
        <w:t>s</w:t>
      </w:r>
      <w:r w:rsidRPr="004F08CC">
        <w:rPr>
          <w:lang w:val="en-CA"/>
        </w:rPr>
        <w:t xml:space="preserve"> challenges for aggregation and comparability. </w:t>
      </w:r>
      <w:r w:rsidR="000A321D">
        <w:rPr>
          <w:lang w:val="en-CA"/>
        </w:rPr>
        <w:t>The absence of common</w:t>
      </w:r>
      <w:r w:rsidRPr="004F08CC">
        <w:rPr>
          <w:lang w:val="en-CA"/>
        </w:rPr>
        <w:t xml:space="preserve"> tagging systems, coefficients, indicators and aggregation rules can lead to counting</w:t>
      </w:r>
      <w:r w:rsidR="0018537F">
        <w:rPr>
          <w:lang w:val="en-CA"/>
        </w:rPr>
        <w:t xml:space="preserve"> inaccuracies</w:t>
      </w:r>
      <w:r w:rsidRPr="004F08CC">
        <w:rPr>
          <w:lang w:val="en-CA"/>
        </w:rPr>
        <w:t>, while some instruments (e.g. guarantees or equity) are poorly captured</w:t>
      </w:r>
      <w:r w:rsidR="005B72D8">
        <w:rPr>
          <w:lang w:val="en-CA"/>
        </w:rPr>
        <w:t xml:space="preserve"> </w:t>
      </w:r>
      <w:r w:rsidR="005B72D8" w:rsidRPr="005B72D8">
        <w:t>in various reporting mechanisms</w:t>
      </w:r>
      <w:r w:rsidRPr="004F08CC">
        <w:rPr>
          <w:lang w:val="en-CA"/>
        </w:rPr>
        <w:t xml:space="preserve">. Many systems rely on approximations or self-reported data, and existing indicators </w:t>
      </w:r>
      <w:r w:rsidR="008C768F">
        <w:rPr>
          <w:lang w:val="en-CA"/>
        </w:rPr>
        <w:t xml:space="preserve">do not provide the full </w:t>
      </w:r>
      <w:r w:rsidRPr="004F08CC">
        <w:rPr>
          <w:lang w:val="en-CA"/>
        </w:rPr>
        <w:t>cover</w:t>
      </w:r>
      <w:r w:rsidR="008C768F">
        <w:rPr>
          <w:lang w:val="en-CA"/>
        </w:rPr>
        <w:t xml:space="preserve">age </w:t>
      </w:r>
      <w:r w:rsidRPr="004F08CC">
        <w:rPr>
          <w:lang w:val="en-CA"/>
        </w:rPr>
        <w:t>needed</w:t>
      </w:r>
      <w:r w:rsidR="005B72D8">
        <w:rPr>
          <w:lang w:val="en-CA"/>
        </w:rPr>
        <w:t xml:space="preserve"> to track biodiversity finance</w:t>
      </w:r>
      <w:r w:rsidR="008C768F" w:rsidRPr="008C768F">
        <w:rPr>
          <w:lang w:val="en-CA"/>
        </w:rPr>
        <w:t xml:space="preserve"> </w:t>
      </w:r>
      <w:r w:rsidR="008C768F">
        <w:rPr>
          <w:lang w:val="en-CA"/>
        </w:rPr>
        <w:t>accurately and reliably</w:t>
      </w:r>
      <w:r w:rsidRPr="004F08CC">
        <w:rPr>
          <w:lang w:val="en-CA"/>
        </w:rPr>
        <w:t xml:space="preserve">. </w:t>
      </w:r>
      <w:r w:rsidR="00E74670">
        <w:rPr>
          <w:lang w:val="en-CA"/>
        </w:rPr>
        <w:t xml:space="preserve">Substantial efforts </w:t>
      </w:r>
      <w:r w:rsidR="00731059">
        <w:rPr>
          <w:lang w:val="en-CA"/>
        </w:rPr>
        <w:t xml:space="preserve">to address </w:t>
      </w:r>
      <w:r w:rsidR="003E2C28">
        <w:rPr>
          <w:lang w:val="en-CA"/>
        </w:rPr>
        <w:t>challenges</w:t>
      </w:r>
      <w:r w:rsidR="0030192A">
        <w:rPr>
          <w:lang w:val="en-CA"/>
        </w:rPr>
        <w:t>,</w:t>
      </w:r>
      <w:r w:rsidR="003E2C28">
        <w:rPr>
          <w:lang w:val="en-CA"/>
        </w:rPr>
        <w:t xml:space="preserve"> </w:t>
      </w:r>
      <w:r w:rsidR="0030192A">
        <w:rPr>
          <w:lang w:val="en-CA"/>
        </w:rPr>
        <w:t>however,</w:t>
      </w:r>
      <w:r w:rsidR="0030192A" w:rsidDel="0030192A">
        <w:rPr>
          <w:lang w:val="en-CA"/>
        </w:rPr>
        <w:t xml:space="preserve"> </w:t>
      </w:r>
      <w:r w:rsidR="00E74670">
        <w:rPr>
          <w:lang w:val="en-CA"/>
        </w:rPr>
        <w:t>have been under</w:t>
      </w:r>
      <w:r w:rsidR="00D12038">
        <w:rPr>
          <w:lang w:val="en-CA"/>
        </w:rPr>
        <w:t xml:space="preserve"> </w:t>
      </w:r>
      <w:r w:rsidR="00E74670">
        <w:rPr>
          <w:lang w:val="en-CA"/>
        </w:rPr>
        <w:t>way in recent years</w:t>
      </w:r>
      <w:r w:rsidR="00731059">
        <w:rPr>
          <w:lang w:val="en-CA"/>
        </w:rPr>
        <w:t xml:space="preserve"> at the national and regional level</w:t>
      </w:r>
      <w:r w:rsidR="00D12038">
        <w:rPr>
          <w:lang w:val="en-CA"/>
        </w:rPr>
        <w:t>s,</w:t>
      </w:r>
      <w:r w:rsidR="00D12038" w:rsidRPr="00D12038">
        <w:rPr>
          <w:lang w:val="en-CA"/>
        </w:rPr>
        <w:t xml:space="preserve"> </w:t>
      </w:r>
      <w:r w:rsidR="0030192A">
        <w:rPr>
          <w:lang w:val="en-CA"/>
        </w:rPr>
        <w:t>such as in taxonomies</w:t>
      </w:r>
      <w:r w:rsidR="00731059">
        <w:rPr>
          <w:lang w:val="en-CA"/>
        </w:rPr>
        <w:t>.</w:t>
      </w:r>
      <w:r w:rsidR="00D46D7C">
        <w:rPr>
          <w:lang w:val="en-CA"/>
        </w:rPr>
        <w:t xml:space="preserve"> </w:t>
      </w:r>
      <w:r w:rsidR="00092A33">
        <w:rPr>
          <w:lang w:val="en-CA"/>
        </w:rPr>
        <w:t>Since 2020</w:t>
      </w:r>
      <w:r w:rsidR="00AB49AC">
        <w:rPr>
          <w:lang w:val="en-CA"/>
        </w:rPr>
        <w:t xml:space="preserve">, </w:t>
      </w:r>
      <w:r w:rsidR="006A21FD">
        <w:rPr>
          <w:lang w:val="en-CA"/>
        </w:rPr>
        <w:t xml:space="preserve">several </w:t>
      </w:r>
      <w:r w:rsidR="00DF0884">
        <w:rPr>
          <w:lang w:val="en-CA"/>
        </w:rPr>
        <w:t xml:space="preserve">new and updated </w:t>
      </w:r>
      <w:r w:rsidR="00AB49AC">
        <w:rPr>
          <w:lang w:val="en-CA"/>
        </w:rPr>
        <w:t>taxonomies have been launched</w:t>
      </w:r>
      <w:r w:rsidR="00D76233">
        <w:rPr>
          <w:lang w:val="en-CA"/>
        </w:rPr>
        <w:t>,</w:t>
      </w:r>
      <w:r w:rsidR="00AD74E0">
        <w:rPr>
          <w:lang w:val="en-CA"/>
        </w:rPr>
        <w:t xml:space="preserve"> includ</w:t>
      </w:r>
      <w:r w:rsidR="00D76233">
        <w:rPr>
          <w:lang w:val="en-CA"/>
        </w:rPr>
        <w:t>ing</w:t>
      </w:r>
      <w:r w:rsidR="00AB49AC">
        <w:rPr>
          <w:lang w:val="en-CA"/>
        </w:rPr>
        <w:t xml:space="preserve"> </w:t>
      </w:r>
      <w:r w:rsidR="00347BEB">
        <w:rPr>
          <w:lang w:val="en-CA"/>
        </w:rPr>
        <w:t>by the</w:t>
      </w:r>
      <w:r w:rsidR="00AB49AC">
        <w:rPr>
          <w:lang w:val="en-CA"/>
        </w:rPr>
        <w:t xml:space="preserve"> European </w:t>
      </w:r>
      <w:r w:rsidR="00347BEB">
        <w:rPr>
          <w:lang w:val="en-CA"/>
        </w:rPr>
        <w:t>Union</w:t>
      </w:r>
      <w:r w:rsidR="009E1A7C">
        <w:rPr>
          <w:lang w:val="en-CA"/>
        </w:rPr>
        <w:t>;</w:t>
      </w:r>
      <w:r w:rsidR="00D823F7">
        <w:rPr>
          <w:lang w:val="en-CA"/>
        </w:rPr>
        <w:t xml:space="preserve"> several </w:t>
      </w:r>
      <w:r w:rsidR="00C015A6">
        <w:rPr>
          <w:lang w:val="en-CA"/>
        </w:rPr>
        <w:t xml:space="preserve">countries in Latin America and the Caribbean, including </w:t>
      </w:r>
      <w:r w:rsidR="00452E17">
        <w:rPr>
          <w:lang w:val="en-CA"/>
        </w:rPr>
        <w:t xml:space="preserve">Brazil, Chile, </w:t>
      </w:r>
      <w:r w:rsidR="00C015A6">
        <w:rPr>
          <w:lang w:val="en-CA"/>
        </w:rPr>
        <w:t xml:space="preserve">Colombia, </w:t>
      </w:r>
      <w:r w:rsidR="00452E17">
        <w:rPr>
          <w:lang w:val="en-CA"/>
        </w:rPr>
        <w:t xml:space="preserve">Costa Rica, </w:t>
      </w:r>
      <w:r w:rsidR="00C015A6">
        <w:rPr>
          <w:lang w:val="en-CA"/>
        </w:rPr>
        <w:t xml:space="preserve">Mexico </w:t>
      </w:r>
      <w:r w:rsidR="00452E17">
        <w:rPr>
          <w:lang w:val="en-CA"/>
        </w:rPr>
        <w:t xml:space="preserve">and </w:t>
      </w:r>
      <w:r w:rsidR="00C015A6">
        <w:rPr>
          <w:lang w:val="en-CA"/>
        </w:rPr>
        <w:t>Panama</w:t>
      </w:r>
      <w:r w:rsidR="00452E17">
        <w:rPr>
          <w:lang w:val="en-CA"/>
        </w:rPr>
        <w:t>;</w:t>
      </w:r>
      <w:r w:rsidR="00C015A6">
        <w:rPr>
          <w:lang w:val="en-CA"/>
        </w:rPr>
        <w:t xml:space="preserve"> </w:t>
      </w:r>
      <w:r w:rsidR="00AD74E0">
        <w:rPr>
          <w:lang w:val="en-CA"/>
        </w:rPr>
        <w:t>the African Development Bank</w:t>
      </w:r>
      <w:r w:rsidR="00BE5331">
        <w:t>;</w:t>
      </w:r>
      <w:r w:rsidR="00AD74E0">
        <w:t xml:space="preserve"> </w:t>
      </w:r>
      <w:r w:rsidR="00AD6DB8">
        <w:t xml:space="preserve">and </w:t>
      </w:r>
      <w:r w:rsidR="00AD74E0">
        <w:t>t</w:t>
      </w:r>
      <w:r w:rsidR="00AD74E0" w:rsidRPr="005613DE">
        <w:t xml:space="preserve">he </w:t>
      </w:r>
      <w:r w:rsidR="00AD6DB8">
        <w:t>Association of Southeast Asian Nations,</w:t>
      </w:r>
      <w:r w:rsidR="00AD74E0" w:rsidRPr="005613DE">
        <w:t xml:space="preserve"> </w:t>
      </w:r>
      <w:r w:rsidR="00AD6DB8">
        <w:t>with</w:t>
      </w:r>
      <w:r w:rsidR="00375C91">
        <w:rPr>
          <w:lang w:val="en-CA"/>
        </w:rPr>
        <w:t xml:space="preserve"> </w:t>
      </w:r>
      <w:r w:rsidR="00375C91">
        <w:t xml:space="preserve">subsequent nationally-tailored taxonomies in </w:t>
      </w:r>
      <w:r w:rsidR="00375C91" w:rsidRPr="00E948A8">
        <w:t xml:space="preserve">Indonesia, Malaysia, </w:t>
      </w:r>
      <w:r w:rsidR="006A21FD">
        <w:t xml:space="preserve">the </w:t>
      </w:r>
      <w:r w:rsidR="00375C91" w:rsidRPr="00E948A8">
        <w:t>Philippines, Singapore and Thailand</w:t>
      </w:r>
      <w:r w:rsidR="00375C91">
        <w:t>.</w:t>
      </w:r>
    </w:p>
    <w:p w14:paraId="3EBA0FFB" w14:textId="7068D135" w:rsidR="00963E8D" w:rsidRPr="004F08CC" w:rsidRDefault="00963E8D" w:rsidP="00F76C7A">
      <w:pPr>
        <w:pStyle w:val="CBDNormalNumber"/>
        <w:rPr>
          <w:lang w:val="en-CA"/>
        </w:rPr>
      </w:pPr>
      <w:r w:rsidRPr="008603A2">
        <w:rPr>
          <w:b/>
          <w:bCs/>
          <w:lang w:val="en-CA"/>
        </w:rPr>
        <w:lastRenderedPageBreak/>
        <w:t>Capacity limitations</w:t>
      </w:r>
      <w:r w:rsidR="00EC6C34">
        <w:rPr>
          <w:lang w:val="en-CA"/>
        </w:rPr>
        <w:t>.</w:t>
      </w:r>
      <w:r w:rsidRPr="004F08CC">
        <w:rPr>
          <w:lang w:val="en-CA"/>
        </w:rPr>
        <w:t xml:space="preserve"> Many countries lack the financial, technical and institutional capacity to track biodiversity finance</w:t>
      </w:r>
      <w:r w:rsidR="00EC6C34" w:rsidRPr="00EC6C34">
        <w:rPr>
          <w:lang w:val="en-CA"/>
        </w:rPr>
        <w:t xml:space="preserve"> </w:t>
      </w:r>
      <w:r w:rsidR="00EC6C34" w:rsidRPr="004F08CC">
        <w:rPr>
          <w:lang w:val="en-CA"/>
        </w:rPr>
        <w:t>effectively</w:t>
      </w:r>
      <w:r w:rsidRPr="004F08CC">
        <w:rPr>
          <w:lang w:val="en-CA"/>
        </w:rPr>
        <w:t xml:space="preserve">. </w:t>
      </w:r>
      <w:r w:rsidR="003118CD">
        <w:rPr>
          <w:lang w:val="en-CA"/>
        </w:rPr>
        <w:t>Among the c</w:t>
      </w:r>
      <w:r w:rsidRPr="004F08CC">
        <w:rPr>
          <w:lang w:val="en-CA"/>
        </w:rPr>
        <w:t xml:space="preserve">hallenges </w:t>
      </w:r>
      <w:r w:rsidR="003118CD">
        <w:rPr>
          <w:lang w:val="en-CA"/>
        </w:rPr>
        <w:t>are</w:t>
      </w:r>
      <w:r w:rsidRPr="004F08CC">
        <w:rPr>
          <w:lang w:val="en-CA"/>
        </w:rPr>
        <w:t xml:space="preserve"> insufficient funding, limited staff and expertise, weak statistical systems and </w:t>
      </w:r>
      <w:r w:rsidR="00947583">
        <w:rPr>
          <w:lang w:val="en-CA"/>
        </w:rPr>
        <w:t>an absence</w:t>
      </w:r>
      <w:r w:rsidRPr="004F08CC">
        <w:rPr>
          <w:lang w:val="en-CA"/>
        </w:rPr>
        <w:t xml:space="preserve"> of integrated databases or budget tagging mechanisms. Reporting </w:t>
      </w:r>
      <w:r w:rsidR="003D6F6C">
        <w:rPr>
          <w:lang w:val="en-CA"/>
        </w:rPr>
        <w:t>may not be standardized</w:t>
      </w:r>
      <w:r w:rsidRPr="004F08CC">
        <w:rPr>
          <w:lang w:val="en-CA"/>
        </w:rPr>
        <w:t xml:space="preserve"> and </w:t>
      </w:r>
      <w:r w:rsidR="006F2DA0">
        <w:rPr>
          <w:lang w:val="en-CA"/>
        </w:rPr>
        <w:t xml:space="preserve">is sometimes </w:t>
      </w:r>
      <w:r w:rsidRPr="004F08CC">
        <w:rPr>
          <w:lang w:val="en-CA"/>
        </w:rPr>
        <w:t xml:space="preserve">dependent on external support, which leads to incomplete, inconsistent data and constrains </w:t>
      </w:r>
      <w:r w:rsidR="009213EF">
        <w:rPr>
          <w:lang w:val="en-CA"/>
        </w:rPr>
        <w:t>the</w:t>
      </w:r>
      <w:r w:rsidRPr="004F08CC">
        <w:rPr>
          <w:lang w:val="en-CA"/>
        </w:rPr>
        <w:t xml:space="preserve"> ability to monitor, report and use finance information for decision-making.</w:t>
      </w:r>
      <w:r w:rsidR="00990A94">
        <w:rPr>
          <w:lang w:val="en-CA"/>
        </w:rPr>
        <w:t xml:space="preserve"> </w:t>
      </w:r>
    </w:p>
    <w:p w14:paraId="319FF51A" w14:textId="2D7C6060" w:rsidR="00AA1C6C" w:rsidRPr="00FE4C86" w:rsidRDefault="00C67C9A" w:rsidP="00AA1C6C">
      <w:pPr>
        <w:pStyle w:val="CBDNormalNumber"/>
      </w:pPr>
      <w:r w:rsidRPr="00FE4C86">
        <w:t>There are</w:t>
      </w:r>
      <w:r w:rsidR="001E0AAB" w:rsidRPr="00FE4C86">
        <w:t xml:space="preserve"> opportunities</w:t>
      </w:r>
      <w:r w:rsidR="008A7CDD" w:rsidRPr="00FE4C86">
        <w:t xml:space="preserve"> to address th</w:t>
      </w:r>
      <w:r w:rsidR="006F2DA0" w:rsidRPr="00FE4C86">
        <w:t>o</w:t>
      </w:r>
      <w:r w:rsidR="008A7CDD" w:rsidRPr="00FE4C86">
        <w:t>se challenges</w:t>
      </w:r>
      <w:r w:rsidR="0038780E" w:rsidRPr="008603A2">
        <w:t>,</w:t>
      </w:r>
      <w:r w:rsidR="008A7CDD" w:rsidRPr="00FE4C86">
        <w:t xml:space="preserve"> </w:t>
      </w:r>
      <w:r w:rsidR="0038780E" w:rsidRPr="008603A2">
        <w:t>includin</w:t>
      </w:r>
      <w:r w:rsidRPr="00FE4C86">
        <w:t>g</w:t>
      </w:r>
      <w:r w:rsidR="00AA793F" w:rsidRPr="00FE4C86">
        <w:t xml:space="preserve"> </w:t>
      </w:r>
      <w:r w:rsidR="002B4734">
        <w:t>in</w:t>
      </w:r>
      <w:r w:rsidR="0080332D" w:rsidRPr="00FE4C86">
        <w:t xml:space="preserve"> international and domestic </w:t>
      </w:r>
      <w:r w:rsidR="00AA793F" w:rsidRPr="00FE4C86">
        <w:t xml:space="preserve">public finance and </w:t>
      </w:r>
      <w:r w:rsidR="002B4734">
        <w:t>in</w:t>
      </w:r>
      <w:r w:rsidR="006717D4" w:rsidRPr="008603A2">
        <w:t xml:space="preserve"> private finance </w:t>
      </w:r>
      <w:r w:rsidR="00FF513C" w:rsidRPr="00FE4C86">
        <w:t>more</w:t>
      </w:r>
      <w:r w:rsidR="006717D4" w:rsidRPr="008603A2">
        <w:t xml:space="preserve"> generally</w:t>
      </w:r>
      <w:r w:rsidR="0038780E" w:rsidRPr="008603A2">
        <w:t>, as outlined below.</w:t>
      </w:r>
    </w:p>
    <w:p w14:paraId="6E2DD82C" w14:textId="0920FF86" w:rsidR="008A7CDD" w:rsidRDefault="008706C2" w:rsidP="008603A2">
      <w:pPr>
        <w:pStyle w:val="CBDNormalNumber"/>
      </w:pPr>
      <w:r w:rsidRPr="008603A2">
        <w:rPr>
          <w:b/>
          <w:bCs/>
        </w:rPr>
        <w:t>I</w:t>
      </w:r>
      <w:r w:rsidR="008A7CDD" w:rsidRPr="008603A2">
        <w:rPr>
          <w:b/>
          <w:bCs/>
        </w:rPr>
        <w:t xml:space="preserve">nternational public </w:t>
      </w:r>
      <w:r w:rsidR="003471C3" w:rsidRPr="008603A2">
        <w:rPr>
          <w:b/>
          <w:bCs/>
        </w:rPr>
        <w:t>finance</w:t>
      </w:r>
      <w:r>
        <w:t>.</w:t>
      </w:r>
      <w:r w:rsidR="008A7CDD">
        <w:t xml:space="preserve"> </w:t>
      </w:r>
      <w:r>
        <w:t>H</w:t>
      </w:r>
      <w:r w:rsidR="008A7CDD">
        <w:t>armonizing definitions, coefficients and reporting standards can improve comparability, reduce double counting and strengthen tracking.</w:t>
      </w:r>
      <w:r w:rsidR="00F0610A">
        <w:t xml:space="preserve"> </w:t>
      </w:r>
      <w:r w:rsidR="008A7CDD">
        <w:t xml:space="preserve">In the near term, </w:t>
      </w:r>
      <w:r w:rsidR="006261FE">
        <w:t xml:space="preserve">the </w:t>
      </w:r>
      <w:r w:rsidR="008A7CDD" w:rsidRPr="008603A2">
        <w:rPr>
          <w:lang w:val="en-CA"/>
        </w:rPr>
        <w:t>better</w:t>
      </w:r>
      <w:r w:rsidR="008A7CDD">
        <w:t xml:space="preserve"> use of existing systems and </w:t>
      </w:r>
      <w:r w:rsidR="00F0610A">
        <w:t>increased</w:t>
      </w:r>
      <w:r w:rsidR="006244CE">
        <w:t xml:space="preserve"> reporting </w:t>
      </w:r>
      <w:r w:rsidR="00F47F24">
        <w:t>by</w:t>
      </w:r>
      <w:r w:rsidR="008A7CDD">
        <w:t xml:space="preserve"> </w:t>
      </w:r>
      <w:r w:rsidR="006244CE">
        <w:t>multilateral organi</w:t>
      </w:r>
      <w:r w:rsidR="006261FE">
        <w:t>z</w:t>
      </w:r>
      <w:r w:rsidR="006244CE">
        <w:t>ations</w:t>
      </w:r>
      <w:r w:rsidR="008A7CDD">
        <w:t xml:space="preserve"> can enhance data coverage and consistency.</w:t>
      </w:r>
      <w:r w:rsidR="006244CE">
        <w:t xml:space="preserve"> </w:t>
      </w:r>
      <w:r w:rsidR="0097158D">
        <w:t xml:space="preserve">For example, the </w:t>
      </w:r>
      <w:r w:rsidR="003564A8" w:rsidRPr="003564A8">
        <w:t>System of Environmental-Economic Accounting</w:t>
      </w:r>
      <w:r w:rsidR="003564A8" w:rsidRPr="003564A8" w:rsidDel="003564A8">
        <w:t xml:space="preserve"> </w:t>
      </w:r>
      <w:r w:rsidR="00F26555">
        <w:t xml:space="preserve">and other established statistical systems </w:t>
      </w:r>
      <w:r w:rsidR="00C03B0C">
        <w:t xml:space="preserve">can </w:t>
      </w:r>
      <w:r w:rsidR="00575184">
        <w:t>be</w:t>
      </w:r>
      <w:r w:rsidR="00F26555">
        <w:t xml:space="preserve"> </w:t>
      </w:r>
      <w:r w:rsidR="008A27CA">
        <w:t>the</w:t>
      </w:r>
      <w:r w:rsidR="00F26555">
        <w:t xml:space="preserve"> basis for more standardi</w:t>
      </w:r>
      <w:r w:rsidR="003564A8">
        <w:t>z</w:t>
      </w:r>
      <w:r w:rsidR="00F26555">
        <w:t>ed reporting</w:t>
      </w:r>
      <w:r w:rsidR="008B7A7B">
        <w:t xml:space="preserve"> </w:t>
      </w:r>
      <w:r w:rsidR="00477E51">
        <w:t xml:space="preserve">and </w:t>
      </w:r>
      <w:r w:rsidR="00741F11">
        <w:t xml:space="preserve">for </w:t>
      </w:r>
      <w:r w:rsidR="00477E51">
        <w:t>the development of more</w:t>
      </w:r>
      <w:r w:rsidR="008B7A7B">
        <w:t xml:space="preserve"> tailored approaches that can </w:t>
      </w:r>
      <w:r w:rsidR="00F326B2">
        <w:t xml:space="preserve">provide the </w:t>
      </w:r>
      <w:r w:rsidR="008B7A7B">
        <w:t xml:space="preserve">granularity needed for </w:t>
      </w:r>
      <w:r w:rsidR="00F76693">
        <w:t xml:space="preserve">improved tracking of biodiversity-specific finance. </w:t>
      </w:r>
      <w:r w:rsidR="00F326B2">
        <w:t>In the l</w:t>
      </w:r>
      <w:r w:rsidR="008A7CDD">
        <w:t xml:space="preserve">onger term, </w:t>
      </w:r>
      <w:r w:rsidR="00A86CDE">
        <w:t>the elaboration of a development agenda beyond 2030</w:t>
      </w:r>
      <w:r w:rsidR="008A7CDD">
        <w:t xml:space="preserve"> </w:t>
      </w:r>
      <w:r w:rsidR="00A86CDE">
        <w:t>is</w:t>
      </w:r>
      <w:r w:rsidR="00604D8A">
        <w:t xml:space="preserve"> </w:t>
      </w:r>
      <w:r w:rsidR="008A27CA">
        <w:t>an</w:t>
      </w:r>
      <w:r w:rsidR="00604D8A">
        <w:t xml:space="preserve"> opportunity</w:t>
      </w:r>
      <w:r w:rsidR="008A7CDD">
        <w:t xml:space="preserve"> to align climate–biodiversity tracking, standardize attribution rules and </w:t>
      </w:r>
      <w:r w:rsidR="008C768F">
        <w:t>track</w:t>
      </w:r>
      <w:r w:rsidR="008A7CDD">
        <w:t xml:space="preserve"> multilateral and South‑South flows</w:t>
      </w:r>
      <w:r w:rsidR="008C768F">
        <w:t xml:space="preserve"> better</w:t>
      </w:r>
      <w:r w:rsidR="008A7CDD">
        <w:t>.</w:t>
      </w:r>
      <w:r w:rsidR="0097158D">
        <w:t xml:space="preserve"> </w:t>
      </w:r>
    </w:p>
    <w:p w14:paraId="5EACC494" w14:textId="35645841" w:rsidR="004350FC" w:rsidRDefault="008706C2" w:rsidP="008603A2">
      <w:pPr>
        <w:pStyle w:val="CBDNormalNumber"/>
      </w:pPr>
      <w:r w:rsidRPr="008603A2">
        <w:rPr>
          <w:b/>
          <w:bCs/>
        </w:rPr>
        <w:t>D</w:t>
      </w:r>
      <w:r w:rsidR="004350FC" w:rsidRPr="008603A2">
        <w:rPr>
          <w:b/>
          <w:bCs/>
        </w:rPr>
        <w:t xml:space="preserve">omestic public </w:t>
      </w:r>
      <w:r w:rsidR="008312DA" w:rsidRPr="008603A2">
        <w:rPr>
          <w:b/>
          <w:bCs/>
        </w:rPr>
        <w:t>finance</w:t>
      </w:r>
      <w:r w:rsidRPr="008603A2">
        <w:t>.</w:t>
      </w:r>
      <w:r w:rsidR="004350FC">
        <w:t xml:space="preserve"> </w:t>
      </w:r>
      <w:r w:rsidR="00A46367">
        <w:t>More robust</w:t>
      </w:r>
      <w:r w:rsidR="004350FC">
        <w:t xml:space="preserve"> national reports and national biodiversity </w:t>
      </w:r>
      <w:r w:rsidR="005B0C17">
        <w:t xml:space="preserve">strategies and </w:t>
      </w:r>
      <w:r w:rsidR="00A13D91">
        <w:t>action plans</w:t>
      </w:r>
      <w:r w:rsidR="004350FC">
        <w:t xml:space="preserve">, with embedded monitoring systems, can make </w:t>
      </w:r>
      <w:r w:rsidR="008312DA">
        <w:t xml:space="preserve">tracking </w:t>
      </w:r>
      <w:r w:rsidR="004350FC">
        <w:t>domestic biodiversity finance more systematic and reliable.</w:t>
      </w:r>
      <w:r w:rsidR="005B0C17">
        <w:t xml:space="preserve"> </w:t>
      </w:r>
      <w:r w:rsidR="004350FC">
        <w:t>Improved target setting and reporting supported by capacity</w:t>
      </w:r>
      <w:r w:rsidR="008648C2">
        <w:t>-</w:t>
      </w:r>
      <w:r w:rsidR="004350FC">
        <w:t>building</w:t>
      </w:r>
      <w:r w:rsidR="008648C2">
        <w:t xml:space="preserve"> </w:t>
      </w:r>
      <w:r w:rsidR="004350FC">
        <w:t xml:space="preserve">can enhance </w:t>
      </w:r>
      <w:r w:rsidR="008648C2">
        <w:t xml:space="preserve">the </w:t>
      </w:r>
      <w:r w:rsidR="004350FC">
        <w:t>consistency and relevance of financial data.</w:t>
      </w:r>
      <w:r w:rsidR="00E07B36">
        <w:t xml:space="preserve"> </w:t>
      </w:r>
      <w:r w:rsidR="004350FC">
        <w:t xml:space="preserve">Expanding budget tagging and tracking tools can improve visibility and </w:t>
      </w:r>
      <w:r w:rsidR="008648C2">
        <w:t xml:space="preserve">the </w:t>
      </w:r>
      <w:r w:rsidR="004350FC">
        <w:t>alignment of domestic finance with biodiversity goals.</w:t>
      </w:r>
      <w:r w:rsidR="00073648">
        <w:t xml:space="preserve"> </w:t>
      </w:r>
      <w:r w:rsidR="00A07132">
        <w:t>The c</w:t>
      </w:r>
      <w:r w:rsidR="00073648">
        <w:t xml:space="preserve">ontinued work </w:t>
      </w:r>
      <w:r w:rsidR="00A07132">
        <w:t>to</w:t>
      </w:r>
      <w:r w:rsidR="00073648">
        <w:t xml:space="preserve"> </w:t>
      </w:r>
      <w:r w:rsidR="005E0331">
        <w:t>develop and implement taxonomies</w:t>
      </w:r>
      <w:r w:rsidR="008648C2">
        <w:t>,</w:t>
      </w:r>
      <w:r w:rsidR="005E0331">
        <w:t xml:space="preserve"> as mentioned in paragraph</w:t>
      </w:r>
      <w:r w:rsidR="00EB3E52">
        <w:t> </w:t>
      </w:r>
      <w:r w:rsidR="005E0331">
        <w:t>4</w:t>
      </w:r>
      <w:r w:rsidR="0091498E">
        <w:t>9</w:t>
      </w:r>
      <w:r w:rsidR="00A07132">
        <w:t>,</w:t>
      </w:r>
      <w:r w:rsidR="005E0331">
        <w:t xml:space="preserve"> </w:t>
      </w:r>
      <w:r w:rsidR="00F76693">
        <w:t>is</w:t>
      </w:r>
      <w:r w:rsidR="005E0331">
        <w:t xml:space="preserve"> </w:t>
      </w:r>
      <w:r w:rsidR="00886F63">
        <w:t xml:space="preserve">critical to overcoming </w:t>
      </w:r>
      <w:r w:rsidR="000F49FB">
        <w:t>challenges in domestic public finance</w:t>
      </w:r>
      <w:r w:rsidR="0097158D">
        <w:t>.</w:t>
      </w:r>
    </w:p>
    <w:p w14:paraId="636C2260" w14:textId="13B2B648" w:rsidR="007D45BA" w:rsidRPr="008603A2" w:rsidRDefault="008706C2" w:rsidP="00E96987">
      <w:pPr>
        <w:pStyle w:val="CBDNormalNumber"/>
      </w:pPr>
      <w:r w:rsidRPr="008603A2">
        <w:rPr>
          <w:b/>
          <w:bCs/>
        </w:rPr>
        <w:t>Private finance</w:t>
      </w:r>
      <w:r>
        <w:t xml:space="preserve">. </w:t>
      </w:r>
      <w:r w:rsidR="0005726D">
        <w:t>A</w:t>
      </w:r>
      <w:r w:rsidR="007D45BA">
        <w:t xml:space="preserve"> common framework with standardized definitions and classifications can significantly improve tracking. Harmonized and interoperable taxonomies can enhance comparability and uptake, </w:t>
      </w:r>
      <w:proofErr w:type="gramStart"/>
      <w:r w:rsidR="007D45BA">
        <w:t xml:space="preserve">provided </w:t>
      </w:r>
      <w:r w:rsidR="007E7ACB">
        <w:t>that</w:t>
      </w:r>
      <w:proofErr w:type="gramEnd"/>
      <w:r w:rsidR="007E7ACB">
        <w:t xml:space="preserve"> </w:t>
      </w:r>
      <w:r w:rsidR="007D45BA">
        <w:t xml:space="preserve">they </w:t>
      </w:r>
      <w:r w:rsidR="00987F5A">
        <w:t>are</w:t>
      </w:r>
      <w:r w:rsidR="007D45BA">
        <w:t xml:space="preserve"> practical and supported by guidance. Stronger disclosure</w:t>
      </w:r>
      <w:r w:rsidR="007E7ACB">
        <w:t xml:space="preserve"> requirements</w:t>
      </w:r>
      <w:r w:rsidR="007D45BA">
        <w:t>, clearer attribution rules and better data integration can improve data quality and coverage.</w:t>
      </w:r>
    </w:p>
    <w:p w14:paraId="66D0624E" w14:textId="0C3DFEB8" w:rsidR="00FC5C9F" w:rsidRPr="0024760E" w:rsidRDefault="00ED4CD6" w:rsidP="007C2303">
      <w:pPr>
        <w:pStyle w:val="CBDH2"/>
        <w:rPr>
          <w:lang w:val="en-CA"/>
        </w:rPr>
      </w:pPr>
      <w:r w:rsidRPr="0024760E">
        <w:rPr>
          <w:lang w:val="en-CA"/>
        </w:rPr>
        <w:t>F.</w:t>
      </w:r>
      <w:r w:rsidRPr="0024760E">
        <w:rPr>
          <w:lang w:val="en-CA"/>
        </w:rPr>
        <w:tab/>
      </w:r>
      <w:r w:rsidR="00FC5C9F" w:rsidRPr="0024760E">
        <w:rPr>
          <w:lang w:val="en-CA"/>
        </w:rPr>
        <w:t xml:space="preserve">Safeguards, governance </w:t>
      </w:r>
      <w:r w:rsidR="007E6C01" w:rsidRPr="0024760E">
        <w:rPr>
          <w:lang w:val="en-CA"/>
        </w:rPr>
        <w:t xml:space="preserve">and </w:t>
      </w:r>
      <w:r w:rsidR="00FC5C9F" w:rsidRPr="0024760E">
        <w:rPr>
          <w:lang w:val="en-CA"/>
        </w:rPr>
        <w:t>monitoring</w:t>
      </w:r>
      <w:r w:rsidR="00200EE8" w:rsidRPr="0024760E">
        <w:rPr>
          <w:lang w:val="en-CA"/>
        </w:rPr>
        <w:t xml:space="preserve"> </w:t>
      </w:r>
      <w:r w:rsidR="00FC5C9F" w:rsidRPr="0024760E">
        <w:rPr>
          <w:lang w:val="en-CA"/>
        </w:rPr>
        <w:t>gaps</w:t>
      </w:r>
    </w:p>
    <w:p w14:paraId="3728F7F7" w14:textId="04BDE3DA" w:rsidR="001D2D2F" w:rsidRPr="0024760E" w:rsidRDefault="00FC5C9F" w:rsidP="001D2D2F">
      <w:pPr>
        <w:pStyle w:val="CBDNormalNumber"/>
        <w:rPr>
          <w:lang w:val="en-CA"/>
        </w:rPr>
      </w:pPr>
      <w:r w:rsidRPr="0024760E">
        <w:rPr>
          <w:lang w:val="en-CA"/>
        </w:rPr>
        <w:t xml:space="preserve">Safeguards, governance arrangements and accountability systems are central to biodiversity finance effectiveness, yet gaps remain </w:t>
      </w:r>
      <w:r w:rsidR="00B72658">
        <w:rPr>
          <w:lang w:val="en-CA"/>
        </w:rPr>
        <w:t>in the implementation of</w:t>
      </w:r>
      <w:r w:rsidR="00B72658" w:rsidRPr="0024760E">
        <w:rPr>
          <w:lang w:val="en-CA"/>
        </w:rPr>
        <w:t xml:space="preserve"> </w:t>
      </w:r>
      <w:r w:rsidRPr="0024760E">
        <w:rPr>
          <w:lang w:val="en-CA"/>
        </w:rPr>
        <w:t xml:space="preserve">formal safeguard frameworks. Biodiversity finance often operates in ecologically rich but socially vulnerable areas, including indigenous territories, rural landscapes and low-income regions. Without safeguards, </w:t>
      </w:r>
      <w:r w:rsidR="00375D5D" w:rsidRPr="0024760E">
        <w:rPr>
          <w:lang w:val="en-CA"/>
        </w:rPr>
        <w:t xml:space="preserve">investments </w:t>
      </w:r>
      <w:r w:rsidR="00375D5D">
        <w:rPr>
          <w:lang w:val="en-CA"/>
        </w:rPr>
        <w:t xml:space="preserve">in </w:t>
      </w:r>
      <w:r w:rsidRPr="0024760E">
        <w:rPr>
          <w:lang w:val="en-CA"/>
        </w:rPr>
        <w:t xml:space="preserve">biodiversity can </w:t>
      </w:r>
      <w:r w:rsidR="00375D5D">
        <w:rPr>
          <w:lang w:val="en-CA"/>
        </w:rPr>
        <w:t>cause</w:t>
      </w:r>
      <w:r w:rsidRPr="0024760E">
        <w:rPr>
          <w:lang w:val="en-CA"/>
        </w:rPr>
        <w:t xml:space="preserve"> unintended harm to biodiversity itself</w:t>
      </w:r>
      <w:r w:rsidR="00FB22FF">
        <w:rPr>
          <w:lang w:val="en-CA"/>
        </w:rPr>
        <w:t xml:space="preserve"> and </w:t>
      </w:r>
      <w:r w:rsidRPr="0024760E">
        <w:rPr>
          <w:lang w:val="en-CA"/>
        </w:rPr>
        <w:t>negative social consequences, such as the displacement of communities through protected area expansion</w:t>
      </w:r>
      <w:r w:rsidR="00FB22FF">
        <w:rPr>
          <w:lang w:val="en-CA"/>
        </w:rPr>
        <w:t>, the</w:t>
      </w:r>
      <w:r w:rsidRPr="0024760E">
        <w:rPr>
          <w:lang w:val="en-CA"/>
        </w:rPr>
        <w:t xml:space="preserve"> loss of customary land and resource rights</w:t>
      </w:r>
      <w:r w:rsidR="00FB22FF">
        <w:rPr>
          <w:lang w:val="en-CA"/>
        </w:rPr>
        <w:t xml:space="preserve">, </w:t>
      </w:r>
      <w:r w:rsidR="002C499E" w:rsidRPr="0024760E">
        <w:rPr>
          <w:lang w:val="en-CA"/>
        </w:rPr>
        <w:t>gender-differentiated impacts</w:t>
      </w:r>
      <w:r w:rsidR="002C499E">
        <w:rPr>
          <w:lang w:val="en-CA"/>
        </w:rPr>
        <w:t xml:space="preserve"> </w:t>
      </w:r>
      <w:r w:rsidR="002C499E" w:rsidRPr="0024760E">
        <w:rPr>
          <w:lang w:val="en-CA"/>
        </w:rPr>
        <w:t>and</w:t>
      </w:r>
      <w:r w:rsidR="002C499E">
        <w:rPr>
          <w:lang w:val="en-CA"/>
        </w:rPr>
        <w:t xml:space="preserve"> </w:t>
      </w:r>
      <w:r w:rsidR="00FB22FF">
        <w:rPr>
          <w:lang w:val="en-CA"/>
        </w:rPr>
        <w:t>the</w:t>
      </w:r>
      <w:r w:rsidRPr="0024760E">
        <w:rPr>
          <w:lang w:val="en-CA"/>
        </w:rPr>
        <w:t xml:space="preserve"> restriction of livelihoods dependent on ecosystems.</w:t>
      </w:r>
    </w:p>
    <w:p w14:paraId="4B8CB4B0" w14:textId="18F25BB0" w:rsidR="00FC5C9F" w:rsidRPr="00C259DB" w:rsidRDefault="00B80F37" w:rsidP="00D61559">
      <w:pPr>
        <w:pStyle w:val="CBDNormalNumber"/>
        <w:rPr>
          <w:lang w:val="en-CA"/>
        </w:rPr>
      </w:pPr>
      <w:r w:rsidRPr="00C259DB">
        <w:rPr>
          <w:lang w:val="en-CA"/>
        </w:rPr>
        <w:t xml:space="preserve">Overall, </w:t>
      </w:r>
      <w:r w:rsidR="00D61559" w:rsidRPr="00D61559">
        <w:t>safeguards are increasingly being adopted and applied more effectively</w:t>
      </w:r>
      <w:r w:rsidR="00262D70" w:rsidRPr="00FC7CB8">
        <w:rPr>
          <w:lang w:val="en-CA"/>
        </w:rPr>
        <w:t>. However</w:t>
      </w:r>
      <w:r w:rsidR="00FC5C9F" w:rsidRPr="00C259DB">
        <w:rPr>
          <w:lang w:val="en-CA"/>
        </w:rPr>
        <w:t xml:space="preserve">, </w:t>
      </w:r>
      <w:r w:rsidR="007B2453" w:rsidRPr="00C259DB">
        <w:rPr>
          <w:lang w:val="en-CA"/>
        </w:rPr>
        <w:t>challenges persist</w:t>
      </w:r>
      <w:r w:rsidR="00262D70" w:rsidRPr="00C259DB">
        <w:rPr>
          <w:lang w:val="en-CA"/>
        </w:rPr>
        <w:t xml:space="preserve">. </w:t>
      </w:r>
      <w:r w:rsidR="009842CF">
        <w:rPr>
          <w:lang w:val="en-CA"/>
        </w:rPr>
        <w:t>F</w:t>
      </w:r>
      <w:r w:rsidR="009632B9" w:rsidRPr="00C259DB">
        <w:rPr>
          <w:lang w:val="en-CA"/>
        </w:rPr>
        <w:t xml:space="preserve">or a </w:t>
      </w:r>
      <w:r w:rsidR="00667D88" w:rsidRPr="008603A2">
        <w:t>study</w:t>
      </w:r>
      <w:r w:rsidR="00550703" w:rsidRPr="00C259DB">
        <w:rPr>
          <w:lang w:val="en-CA"/>
        </w:rPr>
        <w:t xml:space="preserve"> on </w:t>
      </w:r>
      <w:r w:rsidR="00E8109A" w:rsidRPr="00C259DB">
        <w:rPr>
          <w:lang w:val="en-CA"/>
        </w:rPr>
        <w:t>how the</w:t>
      </w:r>
      <w:r w:rsidR="00550703" w:rsidRPr="00C259DB">
        <w:rPr>
          <w:lang w:val="en-CA"/>
        </w:rPr>
        <w:t xml:space="preserve"> guidance on safeguards in biodiversity finance </w:t>
      </w:r>
      <w:r w:rsidR="00381FAD" w:rsidRPr="00C259DB">
        <w:rPr>
          <w:lang w:val="en-CA"/>
        </w:rPr>
        <w:t xml:space="preserve">mechanisms adopted in decisions </w:t>
      </w:r>
      <w:hyperlink r:id="rId24" w:history="1">
        <w:r w:rsidR="00381FAD" w:rsidRPr="002E5B70">
          <w:rPr>
            <w:rStyle w:val="Hyperlink"/>
            <w:lang w:val="en-CA"/>
          </w:rPr>
          <w:t>XII/3</w:t>
        </w:r>
      </w:hyperlink>
      <w:r w:rsidR="00381FAD" w:rsidRPr="00C259DB">
        <w:rPr>
          <w:lang w:val="en-CA"/>
        </w:rPr>
        <w:t xml:space="preserve"> and </w:t>
      </w:r>
      <w:hyperlink r:id="rId25" w:history="1">
        <w:r w:rsidR="00381FAD" w:rsidRPr="00B232CD">
          <w:rPr>
            <w:rStyle w:val="Hyperlink"/>
            <w:lang w:val="en-CA"/>
          </w:rPr>
          <w:t>14/15</w:t>
        </w:r>
      </w:hyperlink>
      <w:r w:rsidR="00C259DB">
        <w:rPr>
          <w:lang w:val="en-CA"/>
        </w:rPr>
        <w:t xml:space="preserve"> </w:t>
      </w:r>
      <w:r w:rsidR="00381FAD" w:rsidRPr="00C259DB">
        <w:rPr>
          <w:lang w:val="en-CA"/>
        </w:rPr>
        <w:t>has been implemented</w:t>
      </w:r>
      <w:r w:rsidR="00164DC7">
        <w:rPr>
          <w:lang w:val="en-CA"/>
        </w:rPr>
        <w:t>,</w:t>
      </w:r>
      <w:r w:rsidR="005C4A8C" w:rsidRPr="0024760E">
        <w:rPr>
          <w:rStyle w:val="FootnoteReference"/>
        </w:rPr>
        <w:footnoteReference w:id="15"/>
      </w:r>
      <w:r w:rsidR="009632B9" w:rsidRPr="00C259DB">
        <w:rPr>
          <w:lang w:val="en-CA"/>
        </w:rPr>
        <w:t xml:space="preserve"> </w:t>
      </w:r>
      <w:r w:rsidR="009842CF">
        <w:rPr>
          <w:lang w:val="en-CA"/>
        </w:rPr>
        <w:t>t</w:t>
      </w:r>
      <w:r w:rsidR="009842CF" w:rsidRPr="00C259DB">
        <w:rPr>
          <w:lang w:val="en-CA"/>
        </w:rPr>
        <w:t xml:space="preserve">he Secretariat conducted a </w:t>
      </w:r>
      <w:r w:rsidR="009842CF" w:rsidRPr="00D47F4C">
        <w:t>survey</w:t>
      </w:r>
      <w:r w:rsidR="009842CF" w:rsidRPr="0024760E">
        <w:rPr>
          <w:rStyle w:val="FootnoteReference"/>
        </w:rPr>
        <w:footnoteReference w:id="16"/>
      </w:r>
      <w:r w:rsidR="009842CF" w:rsidRPr="00C259DB">
        <w:rPr>
          <w:lang w:val="en-CA"/>
        </w:rPr>
        <w:t xml:space="preserve"> </w:t>
      </w:r>
      <w:r w:rsidR="00C259DB">
        <w:rPr>
          <w:lang w:val="en-CA"/>
        </w:rPr>
        <w:t>and identified</w:t>
      </w:r>
      <w:r w:rsidR="00CA147B">
        <w:rPr>
          <w:lang w:val="en-CA"/>
        </w:rPr>
        <w:t xml:space="preserve"> the following</w:t>
      </w:r>
      <w:r w:rsidR="0023033C" w:rsidRPr="00C259DB">
        <w:rPr>
          <w:lang w:val="en-CA"/>
        </w:rPr>
        <w:t xml:space="preserve"> recurring challenges</w:t>
      </w:r>
      <w:r w:rsidR="008F7C7C" w:rsidRPr="00C259DB">
        <w:rPr>
          <w:lang w:val="en-CA"/>
        </w:rPr>
        <w:t>, no</w:t>
      </w:r>
      <w:r w:rsidR="00A011CC" w:rsidRPr="00C259DB">
        <w:rPr>
          <w:lang w:val="en-CA"/>
        </w:rPr>
        <w:t>ting that</w:t>
      </w:r>
      <w:r w:rsidR="00CA147B">
        <w:rPr>
          <w:lang w:val="en-CA"/>
        </w:rPr>
        <w:t xml:space="preserve"> </w:t>
      </w:r>
      <w:r w:rsidR="00A011CC" w:rsidRPr="00C259DB">
        <w:rPr>
          <w:lang w:val="en-CA"/>
        </w:rPr>
        <w:t xml:space="preserve">not all challenges </w:t>
      </w:r>
      <w:r w:rsidR="007B7B67" w:rsidRPr="00C259DB">
        <w:rPr>
          <w:lang w:val="en-CA"/>
        </w:rPr>
        <w:t xml:space="preserve">may </w:t>
      </w:r>
      <w:r w:rsidR="00A011CC" w:rsidRPr="00C259DB">
        <w:rPr>
          <w:lang w:val="en-CA"/>
        </w:rPr>
        <w:t>apply in all circumstances</w:t>
      </w:r>
      <w:r w:rsidR="00FC5C9F" w:rsidRPr="00C259DB">
        <w:rPr>
          <w:lang w:val="en-CA"/>
        </w:rPr>
        <w:t>:</w:t>
      </w:r>
    </w:p>
    <w:p w14:paraId="31441756" w14:textId="0FE6E3F5" w:rsidR="003365EC" w:rsidRPr="005302D3" w:rsidRDefault="00EF5669" w:rsidP="00A552E6">
      <w:pPr>
        <w:pStyle w:val="CBDNormalNumber"/>
        <w:numPr>
          <w:ilvl w:val="1"/>
          <w:numId w:val="7"/>
        </w:numPr>
        <w:rPr>
          <w:lang w:val="en-CA" w:eastAsia="zh-CN"/>
        </w:rPr>
      </w:pPr>
      <w:r>
        <w:rPr>
          <w:lang w:val="en-CA" w:eastAsia="zh-CN"/>
        </w:rPr>
        <w:t>L</w:t>
      </w:r>
      <w:r w:rsidR="003365EC" w:rsidRPr="0024760E">
        <w:rPr>
          <w:lang w:val="en-CA" w:eastAsia="zh-CN"/>
        </w:rPr>
        <w:t xml:space="preserve">imited institutional capacity, technical expertise and financial resources across implementing organizations, financial institutions and </w:t>
      </w:r>
      <w:r w:rsidR="003365EC" w:rsidRPr="005302D3">
        <w:rPr>
          <w:lang w:val="en-CA" w:eastAsia="zh-CN"/>
        </w:rPr>
        <w:t>community partners</w:t>
      </w:r>
      <w:r w:rsidR="00374057">
        <w:rPr>
          <w:lang w:val="en-CA" w:eastAsia="zh-CN"/>
        </w:rPr>
        <w:t>;</w:t>
      </w:r>
    </w:p>
    <w:p w14:paraId="1C400294" w14:textId="164A8DCD" w:rsidR="003365EC" w:rsidRPr="0024760E" w:rsidRDefault="00EF5669" w:rsidP="00A552E6">
      <w:pPr>
        <w:pStyle w:val="CBDNormalNumber"/>
        <w:numPr>
          <w:ilvl w:val="1"/>
          <w:numId w:val="7"/>
        </w:numPr>
        <w:rPr>
          <w:lang w:val="en-CA" w:eastAsia="zh-CN"/>
        </w:rPr>
      </w:pPr>
      <w:r>
        <w:rPr>
          <w:lang w:val="en-CA" w:eastAsia="zh-CN"/>
        </w:rPr>
        <w:lastRenderedPageBreak/>
        <w:t>L</w:t>
      </w:r>
      <w:r w:rsidR="003365EC" w:rsidRPr="0024760E">
        <w:rPr>
          <w:lang w:val="en-CA" w:eastAsia="zh-CN"/>
        </w:rPr>
        <w:t>ack of sufficient funds to achieve biodiversity targets</w:t>
      </w:r>
      <w:r>
        <w:rPr>
          <w:lang w:val="en-CA" w:eastAsia="zh-CN"/>
        </w:rPr>
        <w:t xml:space="preserve"> and </w:t>
      </w:r>
      <w:r w:rsidR="003365EC" w:rsidRPr="0024760E">
        <w:rPr>
          <w:lang w:val="en-CA" w:eastAsia="zh-CN"/>
        </w:rPr>
        <w:t>high legal, transaction and verification costs</w:t>
      </w:r>
      <w:r w:rsidR="00374057" w:rsidRPr="0024760E">
        <w:rPr>
          <w:lang w:val="en-CA" w:eastAsia="zh-CN"/>
        </w:rPr>
        <w:t>;</w:t>
      </w:r>
    </w:p>
    <w:p w14:paraId="5EAFB46A" w14:textId="05AA940E" w:rsidR="003365EC" w:rsidRPr="0024760E" w:rsidRDefault="002F1220" w:rsidP="00A552E6">
      <w:pPr>
        <w:pStyle w:val="CBDNormalNumber"/>
        <w:numPr>
          <w:ilvl w:val="1"/>
          <w:numId w:val="7"/>
        </w:numPr>
        <w:rPr>
          <w:lang w:val="en-CA" w:eastAsia="zh-CN"/>
        </w:rPr>
      </w:pPr>
      <w:r>
        <w:rPr>
          <w:lang w:val="en-CA" w:eastAsia="zh-CN"/>
        </w:rPr>
        <w:t>P</w:t>
      </w:r>
      <w:r w:rsidR="003365EC" w:rsidRPr="0024760E">
        <w:rPr>
          <w:lang w:val="en-CA" w:eastAsia="zh-CN"/>
        </w:rPr>
        <w:t xml:space="preserve">oor coordination among stakeholders, </w:t>
      </w:r>
      <w:r>
        <w:rPr>
          <w:lang w:val="en-CA" w:eastAsia="zh-CN"/>
        </w:rPr>
        <w:t xml:space="preserve">an </w:t>
      </w:r>
      <w:r w:rsidR="003365EC" w:rsidRPr="0024760E">
        <w:rPr>
          <w:lang w:val="en-CA" w:eastAsia="zh-CN"/>
        </w:rPr>
        <w:t xml:space="preserve">absence of unified information systems and duplication of interventions due to limited </w:t>
      </w:r>
      <w:r w:rsidRPr="0024760E">
        <w:rPr>
          <w:lang w:val="en-CA" w:eastAsia="zh-CN"/>
        </w:rPr>
        <w:t>data</w:t>
      </w:r>
      <w:r>
        <w:rPr>
          <w:lang w:val="en-CA" w:eastAsia="zh-CN"/>
        </w:rPr>
        <w:t>-</w:t>
      </w:r>
      <w:r w:rsidR="003365EC" w:rsidRPr="0024760E">
        <w:rPr>
          <w:lang w:val="en-CA" w:eastAsia="zh-CN"/>
        </w:rPr>
        <w:t>shar</w:t>
      </w:r>
      <w:r>
        <w:rPr>
          <w:lang w:val="en-CA" w:eastAsia="zh-CN"/>
        </w:rPr>
        <w:t>ing</w:t>
      </w:r>
      <w:r w:rsidR="00374057" w:rsidRPr="0024760E">
        <w:rPr>
          <w:lang w:val="en-CA" w:eastAsia="zh-CN"/>
        </w:rPr>
        <w:t>;</w:t>
      </w:r>
    </w:p>
    <w:p w14:paraId="15A93FBF" w14:textId="6724CC38" w:rsidR="003365EC" w:rsidRPr="0024760E" w:rsidRDefault="002F1220" w:rsidP="00A552E6">
      <w:pPr>
        <w:pStyle w:val="CBDNormalNumber"/>
        <w:numPr>
          <w:ilvl w:val="1"/>
          <w:numId w:val="7"/>
        </w:numPr>
        <w:rPr>
          <w:lang w:val="en-CA" w:eastAsia="zh-CN"/>
        </w:rPr>
      </w:pPr>
      <w:r>
        <w:rPr>
          <w:lang w:val="en-CA" w:eastAsia="zh-CN"/>
        </w:rPr>
        <w:t>I</w:t>
      </w:r>
      <w:r w:rsidR="003365EC" w:rsidRPr="0024760E">
        <w:rPr>
          <w:lang w:val="en-CA" w:eastAsia="zh-CN"/>
        </w:rPr>
        <w:t xml:space="preserve">nadequate monitoring systems, </w:t>
      </w:r>
      <w:r>
        <w:rPr>
          <w:lang w:val="en-CA" w:eastAsia="zh-CN"/>
        </w:rPr>
        <w:t xml:space="preserve">a </w:t>
      </w:r>
      <w:r w:rsidR="003365EC" w:rsidRPr="0024760E">
        <w:rPr>
          <w:lang w:val="en-CA" w:eastAsia="zh-CN"/>
        </w:rPr>
        <w:t xml:space="preserve">lack of standardized infrastructure and indicators, </w:t>
      </w:r>
      <w:r>
        <w:rPr>
          <w:lang w:val="en-CA" w:eastAsia="zh-CN"/>
        </w:rPr>
        <w:t xml:space="preserve">a </w:t>
      </w:r>
      <w:r w:rsidR="003365EC" w:rsidRPr="0024760E">
        <w:rPr>
          <w:lang w:val="en-CA" w:eastAsia="zh-CN"/>
        </w:rPr>
        <w:t xml:space="preserve">reliance on implementing entities for reporting and difficulty translating biodiversity outcomes into measurable </w:t>
      </w:r>
      <w:r w:rsidR="00E16EAB" w:rsidRPr="0024760E">
        <w:rPr>
          <w:lang w:val="en-CA" w:eastAsia="zh-CN"/>
        </w:rPr>
        <w:t>key performance indicators</w:t>
      </w:r>
      <w:r w:rsidR="00374057" w:rsidRPr="0024760E">
        <w:rPr>
          <w:lang w:val="en-CA" w:eastAsia="zh-CN"/>
        </w:rPr>
        <w:t>;</w:t>
      </w:r>
    </w:p>
    <w:p w14:paraId="18FF31D2" w14:textId="5808E8CB" w:rsidR="003365EC" w:rsidRPr="0024760E" w:rsidRDefault="002F1220" w:rsidP="00A552E6">
      <w:pPr>
        <w:pStyle w:val="CBDNormalNumber"/>
        <w:numPr>
          <w:ilvl w:val="1"/>
          <w:numId w:val="7"/>
        </w:numPr>
        <w:rPr>
          <w:lang w:val="en-CA" w:eastAsia="zh-CN"/>
        </w:rPr>
      </w:pPr>
      <w:r>
        <w:rPr>
          <w:lang w:val="en-CA" w:eastAsia="zh-CN"/>
        </w:rPr>
        <w:t>I</w:t>
      </w:r>
      <w:r w:rsidR="003365EC" w:rsidRPr="0024760E">
        <w:rPr>
          <w:lang w:val="en-CA" w:eastAsia="zh-CN"/>
        </w:rPr>
        <w:t xml:space="preserve">nconsistencies between national and international safeguard frameworks, multiple policies across partners, regulatory </w:t>
      </w:r>
      <w:r>
        <w:rPr>
          <w:lang w:val="en-CA" w:eastAsia="zh-CN"/>
        </w:rPr>
        <w:t xml:space="preserve">complexity and </w:t>
      </w:r>
      <w:r w:rsidR="003365EC" w:rsidRPr="0024760E">
        <w:rPr>
          <w:lang w:val="en-CA" w:eastAsia="zh-CN"/>
        </w:rPr>
        <w:t>uncertainty, and challenges translating global frameworks into operational processes</w:t>
      </w:r>
      <w:r w:rsidR="00374057" w:rsidRPr="0024760E">
        <w:rPr>
          <w:lang w:val="en-CA" w:eastAsia="zh-CN"/>
        </w:rPr>
        <w:t>;</w:t>
      </w:r>
    </w:p>
    <w:p w14:paraId="1126F7F2" w14:textId="67D0D687" w:rsidR="003365EC" w:rsidRPr="0024760E" w:rsidRDefault="00C7538D" w:rsidP="00A552E6">
      <w:pPr>
        <w:pStyle w:val="CBDNormalNumber"/>
        <w:numPr>
          <w:ilvl w:val="1"/>
          <w:numId w:val="7"/>
        </w:numPr>
        <w:rPr>
          <w:lang w:val="en-CA" w:eastAsia="zh-CN"/>
        </w:rPr>
      </w:pPr>
      <w:r>
        <w:rPr>
          <w:lang w:val="en-CA" w:eastAsia="zh-CN"/>
        </w:rPr>
        <w:t>C</w:t>
      </w:r>
      <w:r w:rsidR="003365EC" w:rsidRPr="0024760E">
        <w:rPr>
          <w:lang w:val="en-CA" w:eastAsia="zh-CN"/>
        </w:rPr>
        <w:t xml:space="preserve">hallenges </w:t>
      </w:r>
      <w:r>
        <w:rPr>
          <w:lang w:val="en-CA" w:eastAsia="zh-CN"/>
        </w:rPr>
        <w:t xml:space="preserve">in </w:t>
      </w:r>
      <w:r w:rsidR="003365EC" w:rsidRPr="0024760E">
        <w:rPr>
          <w:lang w:val="en-CA" w:eastAsia="zh-CN"/>
        </w:rPr>
        <w:t xml:space="preserve">ensuring </w:t>
      </w:r>
      <w:r>
        <w:rPr>
          <w:lang w:val="en-CA" w:eastAsia="zh-CN"/>
        </w:rPr>
        <w:t xml:space="preserve">the </w:t>
      </w:r>
      <w:r w:rsidR="003365EC" w:rsidRPr="0024760E">
        <w:rPr>
          <w:lang w:val="en-CA" w:eastAsia="zh-CN"/>
        </w:rPr>
        <w:t>meaningful participation</w:t>
      </w:r>
      <w:r>
        <w:rPr>
          <w:lang w:val="en-CA" w:eastAsia="zh-CN"/>
        </w:rPr>
        <w:t xml:space="preserve"> of stakeholders</w:t>
      </w:r>
      <w:r w:rsidR="003365EC" w:rsidRPr="0024760E">
        <w:rPr>
          <w:lang w:val="en-CA" w:eastAsia="zh-CN"/>
        </w:rPr>
        <w:t xml:space="preserve">, including barriers to </w:t>
      </w:r>
      <w:r w:rsidR="007F7DB3">
        <w:rPr>
          <w:lang w:val="en-CA" w:eastAsia="zh-CN"/>
        </w:rPr>
        <w:t>f</w:t>
      </w:r>
      <w:r w:rsidR="003365EC" w:rsidRPr="0024760E">
        <w:rPr>
          <w:lang w:val="en-CA" w:eastAsia="zh-CN"/>
        </w:rPr>
        <w:t xml:space="preserve">ree, </w:t>
      </w:r>
      <w:r w:rsidR="007F7DB3">
        <w:rPr>
          <w:lang w:val="en-CA" w:eastAsia="zh-CN"/>
        </w:rPr>
        <w:t>p</w:t>
      </w:r>
      <w:r w:rsidR="003365EC" w:rsidRPr="0024760E">
        <w:rPr>
          <w:lang w:val="en-CA" w:eastAsia="zh-CN"/>
        </w:rPr>
        <w:t xml:space="preserve">rior and </w:t>
      </w:r>
      <w:r w:rsidR="007F7DB3">
        <w:rPr>
          <w:lang w:val="en-CA" w:eastAsia="zh-CN"/>
        </w:rPr>
        <w:t>i</w:t>
      </w:r>
      <w:r w:rsidR="003365EC" w:rsidRPr="0024760E">
        <w:rPr>
          <w:lang w:val="en-CA" w:eastAsia="zh-CN"/>
        </w:rPr>
        <w:t xml:space="preserve">nformed </w:t>
      </w:r>
      <w:r w:rsidR="007F7DB3">
        <w:rPr>
          <w:lang w:val="en-CA" w:eastAsia="zh-CN"/>
        </w:rPr>
        <w:t>c</w:t>
      </w:r>
      <w:r w:rsidR="003365EC" w:rsidRPr="0024760E">
        <w:rPr>
          <w:lang w:val="en-CA" w:eastAsia="zh-CN"/>
        </w:rPr>
        <w:t xml:space="preserve">onsent, limited access to culturally appropriate information and </w:t>
      </w:r>
      <w:r>
        <w:rPr>
          <w:lang w:val="en-CA" w:eastAsia="zh-CN"/>
        </w:rPr>
        <w:t xml:space="preserve">a </w:t>
      </w:r>
      <w:r w:rsidR="003365EC" w:rsidRPr="0024760E">
        <w:rPr>
          <w:lang w:val="en-CA" w:eastAsia="zh-CN"/>
        </w:rPr>
        <w:t xml:space="preserve">lack of </w:t>
      </w:r>
      <w:r w:rsidR="001D08DC">
        <w:rPr>
          <w:lang w:val="en-CA" w:eastAsia="zh-CN"/>
        </w:rPr>
        <w:t>awareness-raising</w:t>
      </w:r>
      <w:r w:rsidR="001D08DC" w:rsidRPr="0024760E">
        <w:rPr>
          <w:lang w:val="en-CA" w:eastAsia="zh-CN"/>
        </w:rPr>
        <w:t xml:space="preserve"> </w:t>
      </w:r>
      <w:r w:rsidR="005D6475">
        <w:rPr>
          <w:lang w:val="en-CA" w:eastAsia="zh-CN"/>
        </w:rPr>
        <w:t>related to</w:t>
      </w:r>
      <w:r w:rsidR="003365EC" w:rsidRPr="0024760E">
        <w:rPr>
          <w:lang w:val="en-CA" w:eastAsia="zh-CN"/>
        </w:rPr>
        <w:t xml:space="preserve"> safeguard principles among communities</w:t>
      </w:r>
      <w:r w:rsidR="00374057" w:rsidRPr="0024760E">
        <w:rPr>
          <w:lang w:val="en-CA" w:eastAsia="zh-CN"/>
        </w:rPr>
        <w:t>;</w:t>
      </w:r>
    </w:p>
    <w:p w14:paraId="1F02AA4D" w14:textId="615E2892" w:rsidR="003365EC" w:rsidRPr="0024760E" w:rsidRDefault="003365EC" w:rsidP="00A552E6">
      <w:pPr>
        <w:pStyle w:val="CBDNormalNumber"/>
        <w:numPr>
          <w:ilvl w:val="1"/>
          <w:numId w:val="7"/>
        </w:numPr>
        <w:rPr>
          <w:lang w:val="en-CA" w:eastAsia="zh-CN"/>
        </w:rPr>
      </w:pPr>
      <w:r w:rsidRPr="008603A2">
        <w:rPr>
          <w:lang w:val="en-CA" w:eastAsia="zh-CN"/>
        </w:rPr>
        <w:t xml:space="preserve">Governance, legal and institutional </w:t>
      </w:r>
      <w:r w:rsidR="0024760E" w:rsidRPr="0024760E">
        <w:rPr>
          <w:lang w:val="en-CA" w:eastAsia="zh-CN"/>
        </w:rPr>
        <w:t>i</w:t>
      </w:r>
      <w:r w:rsidRPr="0024760E">
        <w:rPr>
          <w:lang w:val="en-CA" w:eastAsia="zh-CN"/>
        </w:rPr>
        <w:t>ssues</w:t>
      </w:r>
      <w:r w:rsidR="0024760E" w:rsidRPr="0024760E">
        <w:rPr>
          <w:lang w:val="en-CA" w:eastAsia="zh-CN"/>
        </w:rPr>
        <w:t>,</w:t>
      </w:r>
      <w:r w:rsidRPr="0024760E">
        <w:rPr>
          <w:lang w:val="en-CA" w:eastAsia="zh-CN"/>
        </w:rPr>
        <w:t xml:space="preserve"> such as insecure land tenure, </w:t>
      </w:r>
      <w:r w:rsidR="00437A59">
        <w:rPr>
          <w:lang w:val="en-CA" w:eastAsia="zh-CN"/>
        </w:rPr>
        <w:t xml:space="preserve">the </w:t>
      </w:r>
      <w:r w:rsidRPr="0024760E">
        <w:rPr>
          <w:lang w:val="en-CA" w:eastAsia="zh-CN"/>
        </w:rPr>
        <w:t>weak rule of law, limited r</w:t>
      </w:r>
      <w:r w:rsidR="00DA1F48" w:rsidRPr="0024760E">
        <w:rPr>
          <w:lang w:val="en-CA" w:eastAsia="zh-CN"/>
        </w:rPr>
        <w:t>epresentati</w:t>
      </w:r>
      <w:r w:rsidR="00DA1F48">
        <w:rPr>
          <w:lang w:val="en-CA" w:eastAsia="zh-CN"/>
        </w:rPr>
        <w:t>on</w:t>
      </w:r>
      <w:r w:rsidRPr="0024760E">
        <w:rPr>
          <w:lang w:val="en-CA" w:eastAsia="zh-CN"/>
        </w:rPr>
        <w:t>, political and economic pressures and insufficient protections, which can hinder compliance and eligibility</w:t>
      </w:r>
      <w:r w:rsidR="00374057" w:rsidRPr="0024760E">
        <w:rPr>
          <w:lang w:val="en-CA" w:eastAsia="zh-CN"/>
        </w:rPr>
        <w:t>;</w:t>
      </w:r>
    </w:p>
    <w:p w14:paraId="444C05F8" w14:textId="343934CA" w:rsidR="003365EC" w:rsidRPr="0024760E" w:rsidRDefault="00A93AF4" w:rsidP="00A552E6">
      <w:pPr>
        <w:pStyle w:val="CBDNormalNumber"/>
        <w:numPr>
          <w:ilvl w:val="1"/>
          <w:numId w:val="7"/>
        </w:numPr>
        <w:rPr>
          <w:lang w:val="en-CA" w:eastAsia="zh-CN"/>
        </w:rPr>
      </w:pPr>
      <w:r>
        <w:rPr>
          <w:lang w:val="en-CA" w:eastAsia="zh-CN"/>
        </w:rPr>
        <w:t>L</w:t>
      </w:r>
      <w:r w:rsidR="003365EC" w:rsidRPr="0024760E">
        <w:rPr>
          <w:lang w:val="en-CA" w:eastAsia="zh-CN"/>
        </w:rPr>
        <w:t xml:space="preserve">imited awareness of safeguards, information </w:t>
      </w:r>
      <w:r>
        <w:rPr>
          <w:lang w:val="en-CA" w:eastAsia="zh-CN"/>
        </w:rPr>
        <w:t>asymmetry</w:t>
      </w:r>
      <w:r w:rsidRPr="0024760E">
        <w:rPr>
          <w:lang w:val="en-CA" w:eastAsia="zh-CN"/>
        </w:rPr>
        <w:t xml:space="preserve"> </w:t>
      </w:r>
      <w:r w:rsidR="003365EC" w:rsidRPr="0024760E">
        <w:rPr>
          <w:lang w:val="en-CA" w:eastAsia="zh-CN"/>
        </w:rPr>
        <w:t>between countries and financial institutions and broader trust deficits affecting implementation.</w:t>
      </w:r>
    </w:p>
    <w:p w14:paraId="6B4579BA" w14:textId="4861D625" w:rsidR="00444E94" w:rsidRPr="00DB576F" w:rsidRDefault="00177E79" w:rsidP="00E858E2">
      <w:pPr>
        <w:pStyle w:val="CBDNormalNumber"/>
        <w:rPr>
          <w:lang w:val="en-CA"/>
        </w:rPr>
      </w:pPr>
      <w:r w:rsidRPr="00DB576F">
        <w:rPr>
          <w:lang w:val="en-CA" w:eastAsia="zh-CN"/>
        </w:rPr>
        <w:t>Whe</w:t>
      </w:r>
      <w:r w:rsidR="00A93AF4" w:rsidRPr="00DB576F">
        <w:rPr>
          <w:lang w:val="en-CA" w:eastAsia="zh-CN"/>
        </w:rPr>
        <w:t>n</w:t>
      </w:r>
      <w:r w:rsidRPr="00DB576F">
        <w:rPr>
          <w:lang w:val="en-CA" w:eastAsia="zh-CN"/>
        </w:rPr>
        <w:t xml:space="preserve"> biodiversity finance interventions are not accompanied by credible mechanisms to ensure accountability for impacts and </w:t>
      </w:r>
      <w:r w:rsidR="00A93AF4" w:rsidRPr="00DB576F">
        <w:rPr>
          <w:lang w:val="en-CA" w:eastAsia="zh-CN"/>
        </w:rPr>
        <w:t xml:space="preserve">the </w:t>
      </w:r>
      <w:r w:rsidRPr="00DB576F">
        <w:rPr>
          <w:lang w:val="en-CA" w:eastAsia="zh-CN"/>
        </w:rPr>
        <w:t>delivery of results, their long</w:t>
      </w:r>
      <w:r w:rsidRPr="00DB576F">
        <w:rPr>
          <w:lang w:val="en-CA" w:eastAsia="zh-CN"/>
        </w:rPr>
        <w:noBreakHyphen/>
        <w:t xml:space="preserve">term effectiveness and legitimacy may be diminished, </w:t>
      </w:r>
      <w:proofErr w:type="gramStart"/>
      <w:r w:rsidR="005E4FF6" w:rsidRPr="00DB576F">
        <w:rPr>
          <w:lang w:val="en-CA" w:eastAsia="zh-CN"/>
        </w:rPr>
        <w:t xml:space="preserve">in </w:t>
      </w:r>
      <w:r w:rsidRPr="00DB576F">
        <w:rPr>
          <w:lang w:val="en-CA" w:eastAsia="zh-CN"/>
        </w:rPr>
        <w:t>particular in</w:t>
      </w:r>
      <w:proofErr w:type="gramEnd"/>
      <w:r w:rsidRPr="00DB576F">
        <w:rPr>
          <w:lang w:val="en-CA" w:eastAsia="zh-CN"/>
        </w:rPr>
        <w:t xml:space="preserve"> contexts where biodiversity loss affects indigenous peoples and local communities.</w:t>
      </w:r>
      <w:r w:rsidR="00031F25">
        <w:rPr>
          <w:lang w:val="en-CA"/>
        </w:rPr>
        <w:t xml:space="preserve"> </w:t>
      </w:r>
      <w:r w:rsidR="008964B4">
        <w:rPr>
          <w:lang w:val="en-CA"/>
        </w:rPr>
        <w:t>T</w:t>
      </w:r>
      <w:r w:rsidR="00E858E2" w:rsidRPr="00DB576F">
        <w:rPr>
          <w:lang w:val="en-CA"/>
        </w:rPr>
        <w:t xml:space="preserve">he </w:t>
      </w:r>
      <w:r w:rsidR="00031F25" w:rsidRPr="008603A2">
        <w:t>study</w:t>
      </w:r>
      <w:r w:rsidR="0015543A" w:rsidRPr="00DB576F">
        <w:rPr>
          <w:lang w:val="en-CA"/>
        </w:rPr>
        <w:t xml:space="preserve"> </w:t>
      </w:r>
      <w:r w:rsidR="00031F25">
        <w:rPr>
          <w:lang w:val="en-CA"/>
        </w:rPr>
        <w:t xml:space="preserve">referred to in paragraph </w:t>
      </w:r>
      <w:r w:rsidR="00485E25">
        <w:rPr>
          <w:lang w:val="en-CA"/>
        </w:rPr>
        <w:t>56</w:t>
      </w:r>
      <w:r w:rsidR="008964B4">
        <w:rPr>
          <w:lang w:val="en-CA"/>
        </w:rPr>
        <w:t xml:space="preserve"> includes </w:t>
      </w:r>
      <w:r w:rsidR="0015543A" w:rsidRPr="0024760E">
        <w:t>good practices</w:t>
      </w:r>
      <w:r w:rsidR="008964B4">
        <w:t>,</w:t>
      </w:r>
      <w:r w:rsidR="0015543A" w:rsidRPr="0024760E">
        <w:t xml:space="preserve"> lessons learned</w:t>
      </w:r>
      <w:r w:rsidR="008964B4">
        <w:t xml:space="preserve"> and </w:t>
      </w:r>
      <w:r w:rsidR="0015543A" w:rsidRPr="0024760E">
        <w:t>opportunities for improv</w:t>
      </w:r>
      <w:r w:rsidR="008964B4">
        <w:t>ement related to</w:t>
      </w:r>
      <w:r w:rsidR="0015543A" w:rsidRPr="0024760E">
        <w:t xml:space="preserve"> </w:t>
      </w:r>
      <w:r w:rsidR="008964B4">
        <w:t xml:space="preserve">the </w:t>
      </w:r>
      <w:r w:rsidR="0015543A" w:rsidRPr="0024760E">
        <w:t>implementation of the guidance</w:t>
      </w:r>
      <w:r w:rsidR="00B95D9B" w:rsidRPr="0024760E">
        <w:t>.</w:t>
      </w:r>
      <w:r w:rsidR="0015543A" w:rsidRPr="0024760E">
        <w:t xml:space="preserve"> </w:t>
      </w:r>
    </w:p>
    <w:p w14:paraId="04475E3E" w14:textId="0B560C8D" w:rsidR="00AB2AF1" w:rsidRPr="0024760E" w:rsidRDefault="004F27EE" w:rsidP="00774873">
      <w:pPr>
        <w:pStyle w:val="CBDNormalNumber"/>
        <w:rPr>
          <w:lang w:val="en-CA"/>
        </w:rPr>
      </w:pPr>
      <w:r w:rsidRPr="0024760E">
        <w:t>Enhanc</w:t>
      </w:r>
      <w:r w:rsidR="00F74770">
        <w:t>ing the</w:t>
      </w:r>
      <w:r w:rsidRPr="0024760E">
        <w:t xml:space="preserve"> </w:t>
      </w:r>
      <w:r w:rsidR="00F74770" w:rsidRPr="0024760E">
        <w:t>effectiveness</w:t>
      </w:r>
      <w:r w:rsidR="00F74770">
        <w:t xml:space="preserve"> of</w:t>
      </w:r>
      <w:r w:rsidR="00F74770" w:rsidRPr="0024760E">
        <w:t xml:space="preserve"> </w:t>
      </w:r>
      <w:r w:rsidRPr="0024760E">
        <w:t xml:space="preserve">biodiversity finance will require more deliberate implementation and enforcement of policy measures, </w:t>
      </w:r>
      <w:proofErr w:type="gramStart"/>
      <w:r w:rsidR="00374057" w:rsidRPr="0024760E">
        <w:t xml:space="preserve">in </w:t>
      </w:r>
      <w:r w:rsidRPr="0024760E">
        <w:t>particular through</w:t>
      </w:r>
      <w:proofErr w:type="gramEnd"/>
      <w:r w:rsidRPr="0024760E">
        <w:t xml:space="preserve"> </w:t>
      </w:r>
      <w:r w:rsidR="00672410" w:rsidRPr="0024760E">
        <w:t>enhanced capacity</w:t>
      </w:r>
      <w:r w:rsidR="00374057" w:rsidRPr="0024760E">
        <w:t>-</w:t>
      </w:r>
      <w:r w:rsidR="00672410" w:rsidRPr="0024760E">
        <w:t xml:space="preserve">building, sufficient resources, improved governance, stakeholder engagement, alignment of policies </w:t>
      </w:r>
      <w:r w:rsidR="00C12F65" w:rsidRPr="0024760E">
        <w:t xml:space="preserve">and safeguards standards, and improved access to information </w:t>
      </w:r>
      <w:r w:rsidRPr="0024760E">
        <w:t>at all levels. Considerations to address impediments related to safeguards</w:t>
      </w:r>
      <w:r w:rsidR="0095760E">
        <w:t>,</w:t>
      </w:r>
      <w:r w:rsidRPr="0024760E">
        <w:t xml:space="preserve"> </w:t>
      </w:r>
      <w:r w:rsidR="0095760E" w:rsidRPr="0024760E">
        <w:t xml:space="preserve">as part of wider ongoing efforts </w:t>
      </w:r>
      <w:r w:rsidR="0095760E">
        <w:t>on the topic,</w:t>
      </w:r>
      <w:r w:rsidR="0095760E" w:rsidRPr="0024760E">
        <w:t xml:space="preserve"> </w:t>
      </w:r>
      <w:r w:rsidRPr="0024760E">
        <w:t>are</w:t>
      </w:r>
      <w:r w:rsidR="00C12F65" w:rsidRPr="0024760E">
        <w:t xml:space="preserve"> also</w:t>
      </w:r>
      <w:r w:rsidRPr="0024760E">
        <w:t xml:space="preserve"> provided in paragraph 7 of </w:t>
      </w:r>
      <w:r w:rsidR="00E060D7">
        <w:t xml:space="preserve">the draft decision contained in </w:t>
      </w:r>
      <w:r w:rsidRPr="0024760E">
        <w:t xml:space="preserve">recommendation </w:t>
      </w:r>
      <w:hyperlink r:id="rId26" w:history="1">
        <w:r w:rsidRPr="0024760E">
          <w:rPr>
            <w:rStyle w:val="Hyperlink"/>
            <w:lang w:val="en-CA"/>
          </w:rPr>
          <w:t>6/1</w:t>
        </w:r>
      </w:hyperlink>
      <w:r w:rsidRPr="0024760E">
        <w:rPr>
          <w:lang w:val="en-CA"/>
        </w:rPr>
        <w:t>.</w:t>
      </w:r>
    </w:p>
    <w:p w14:paraId="4C0DC8E8" w14:textId="7F2C42D4" w:rsidR="00FC5C9F" w:rsidRPr="0024760E" w:rsidRDefault="00ED4CD6" w:rsidP="003B537C">
      <w:pPr>
        <w:pStyle w:val="CBDH2"/>
        <w:rPr>
          <w:lang w:val="en-CA"/>
        </w:rPr>
      </w:pPr>
      <w:r w:rsidRPr="0024760E">
        <w:rPr>
          <w:lang w:val="en-CA"/>
        </w:rPr>
        <w:t>G.</w:t>
      </w:r>
      <w:r w:rsidRPr="0024760E">
        <w:rPr>
          <w:lang w:val="en-CA"/>
        </w:rPr>
        <w:tab/>
      </w:r>
      <w:r w:rsidR="00FC5C9F" w:rsidRPr="0024760E">
        <w:rPr>
          <w:lang w:val="en-CA"/>
        </w:rPr>
        <w:t>Equity, access and power asymmetries in biodiversity finance</w:t>
      </w:r>
    </w:p>
    <w:p w14:paraId="568B955B" w14:textId="600CB567" w:rsidR="00E3741C" w:rsidRPr="0024760E" w:rsidRDefault="00FC5C9F" w:rsidP="003B537C">
      <w:pPr>
        <w:pStyle w:val="CBDNormalNumber"/>
        <w:rPr>
          <w:lang w:val="en-CA"/>
        </w:rPr>
      </w:pPr>
      <w:r w:rsidRPr="0024760E">
        <w:rPr>
          <w:lang w:val="en-CA"/>
        </w:rPr>
        <w:t xml:space="preserve">Equity and access constraints often lead to unequal representation, insufficient funding and mismatches between long-term finance needs and short-term project finance, especially in international biodiversity finance. The resulting negative impacts are often more significant for </w:t>
      </w:r>
      <w:r w:rsidRPr="0024760E">
        <w:t>developing country Parties, in particular the least developed countries and small island developing States, and Parties with economies in transition.</w:t>
      </w:r>
    </w:p>
    <w:p w14:paraId="6B12076E" w14:textId="18F0BD93" w:rsidR="009E7468" w:rsidRPr="0024760E" w:rsidRDefault="00F34AD2" w:rsidP="000D2E92">
      <w:pPr>
        <w:pStyle w:val="CBDNormalNumber"/>
        <w:rPr>
          <w:lang w:val="en-CA"/>
        </w:rPr>
      </w:pPr>
      <w:r>
        <w:t>D</w:t>
      </w:r>
      <w:r w:rsidR="008F3147" w:rsidRPr="0024760E">
        <w:t>omestic resource</w:t>
      </w:r>
      <w:r w:rsidR="00FC0E17">
        <w:t>s are</w:t>
      </w:r>
      <w:r w:rsidR="008F3147" w:rsidRPr="0024760E">
        <w:t xml:space="preserve"> the largest portion of potential biodiversity </w:t>
      </w:r>
      <w:proofErr w:type="gramStart"/>
      <w:r w:rsidR="008F3147" w:rsidRPr="0024760E">
        <w:t>finance</w:t>
      </w:r>
      <w:r w:rsidR="00FC0E17">
        <w:t>, but</w:t>
      </w:r>
      <w:proofErr w:type="gramEnd"/>
      <w:r w:rsidR="00FC0E17">
        <w:t xml:space="preserve"> m</w:t>
      </w:r>
      <w:r w:rsidR="008F3147" w:rsidRPr="0024760E">
        <w:t>obilizing the</w:t>
      </w:r>
      <w:r w:rsidR="00FC0E17">
        <w:t>m</w:t>
      </w:r>
      <w:r w:rsidR="008F3147" w:rsidRPr="0024760E">
        <w:t xml:space="preserve"> depends</w:t>
      </w:r>
      <w:r w:rsidR="008F3147" w:rsidRPr="005302D3">
        <w:t xml:space="preserve"> large</w:t>
      </w:r>
      <w:r w:rsidR="00FC0E17">
        <w:t>ly</w:t>
      </w:r>
      <w:r w:rsidR="008F3147" w:rsidRPr="005302D3">
        <w:t xml:space="preserve"> on access to sufficient international biodiversity finance. </w:t>
      </w:r>
      <w:r w:rsidR="008F3147" w:rsidRPr="005302D3">
        <w:rPr>
          <w:lang w:val="en-CA"/>
        </w:rPr>
        <w:t>The argument for s</w:t>
      </w:r>
      <w:r w:rsidR="000D51E4">
        <w:rPr>
          <w:lang w:val="en-CA"/>
        </w:rPr>
        <w:t>o-called</w:t>
      </w:r>
      <w:r w:rsidR="008F3147" w:rsidRPr="005302D3">
        <w:rPr>
          <w:lang w:val="en-CA"/>
        </w:rPr>
        <w:t xml:space="preserve"> “</w:t>
      </w:r>
      <w:r w:rsidR="002F4FB9" w:rsidRPr="008603A2">
        <w:t>finance for finance</w:t>
      </w:r>
      <w:r w:rsidR="008F3147" w:rsidRPr="005302D3">
        <w:rPr>
          <w:lang w:val="en-CA"/>
        </w:rPr>
        <w:t>” is that biodiversity outcomes require large, sustained</w:t>
      </w:r>
      <w:r w:rsidR="00E87301">
        <w:rPr>
          <w:lang w:val="en-CA"/>
        </w:rPr>
        <w:t>,</w:t>
      </w:r>
      <w:r w:rsidR="008F3147" w:rsidRPr="005302D3">
        <w:rPr>
          <w:lang w:val="en-CA"/>
        </w:rPr>
        <w:t xml:space="preserve"> domestic flows, which </w:t>
      </w:r>
      <w:r w:rsidR="008F3147" w:rsidRPr="0024760E">
        <w:rPr>
          <w:lang w:val="en-CA"/>
        </w:rPr>
        <w:t>cannot be replaced by external funding alone.</w:t>
      </w:r>
      <w:r w:rsidR="002F4FB9">
        <w:rPr>
          <w:rStyle w:val="FootnoteReference"/>
        </w:rPr>
        <w:footnoteReference w:id="17"/>
      </w:r>
      <w:r w:rsidR="008F3147" w:rsidRPr="0024760E">
        <w:rPr>
          <w:lang w:val="en-CA"/>
        </w:rPr>
        <w:t xml:space="preserve"> Therefore, investing in systems that unlock domestic finance</w:t>
      </w:r>
      <w:r w:rsidR="00FC7CB8">
        <w:rPr>
          <w:lang w:val="en-CA"/>
        </w:rPr>
        <w:t xml:space="preserve">, including, crucially, </w:t>
      </w:r>
      <w:r w:rsidR="00FC7CB8" w:rsidRPr="0024760E">
        <w:rPr>
          <w:lang w:val="en-CA"/>
        </w:rPr>
        <w:t>the development of national biodiversity finance plans and the requisite tools to operationalize them</w:t>
      </w:r>
      <w:r w:rsidR="00FC7CB8">
        <w:rPr>
          <w:lang w:val="en-CA"/>
        </w:rPr>
        <w:t>,</w:t>
      </w:r>
      <w:r w:rsidR="00FC7CB8" w:rsidRPr="0024760E">
        <w:rPr>
          <w:lang w:val="en-CA"/>
        </w:rPr>
        <w:t xml:space="preserve"> </w:t>
      </w:r>
      <w:r w:rsidR="008F3147" w:rsidRPr="0024760E">
        <w:rPr>
          <w:lang w:val="en-CA"/>
        </w:rPr>
        <w:t xml:space="preserve">often has </w:t>
      </w:r>
      <w:r w:rsidR="00FC7CB8">
        <w:rPr>
          <w:lang w:val="en-CA"/>
        </w:rPr>
        <w:t xml:space="preserve">a greater return in the </w:t>
      </w:r>
      <w:r w:rsidR="008F3147" w:rsidRPr="0024760E">
        <w:rPr>
          <w:lang w:val="en-CA"/>
        </w:rPr>
        <w:t>long</w:t>
      </w:r>
      <w:r w:rsidR="00FC7CB8">
        <w:rPr>
          <w:lang w:val="en-CA"/>
        </w:rPr>
        <w:t xml:space="preserve"> </w:t>
      </w:r>
      <w:r w:rsidR="008F3147" w:rsidRPr="0024760E">
        <w:rPr>
          <w:lang w:val="en-CA"/>
        </w:rPr>
        <w:t>term.</w:t>
      </w:r>
      <w:r w:rsidR="006C1140">
        <w:rPr>
          <w:lang w:val="en-CA"/>
        </w:rPr>
        <w:t xml:space="preserve"> T</w:t>
      </w:r>
      <w:r w:rsidR="00E10038" w:rsidRPr="0024760E">
        <w:rPr>
          <w:lang w:val="en-CA"/>
        </w:rPr>
        <w:t xml:space="preserve">he impediments </w:t>
      </w:r>
      <w:r w:rsidR="0056344A">
        <w:rPr>
          <w:lang w:val="en-CA"/>
        </w:rPr>
        <w:t>associated with</w:t>
      </w:r>
      <w:r w:rsidR="00E10038" w:rsidRPr="0024760E">
        <w:rPr>
          <w:lang w:val="en-CA"/>
        </w:rPr>
        <w:t xml:space="preserve"> institutional capacity </w:t>
      </w:r>
      <w:r w:rsidR="0056344A">
        <w:rPr>
          <w:lang w:val="en-CA"/>
        </w:rPr>
        <w:t>noted</w:t>
      </w:r>
      <w:r w:rsidR="00E10038" w:rsidRPr="0024760E">
        <w:rPr>
          <w:lang w:val="en-CA"/>
        </w:rPr>
        <w:t xml:space="preserve"> </w:t>
      </w:r>
      <w:r w:rsidR="0056344A">
        <w:rPr>
          <w:lang w:val="en-CA"/>
        </w:rPr>
        <w:t xml:space="preserve">above are therefore relevant </w:t>
      </w:r>
      <w:r w:rsidR="00A0358A">
        <w:rPr>
          <w:lang w:val="en-CA"/>
        </w:rPr>
        <w:t>in th</w:t>
      </w:r>
      <w:r w:rsidR="006C1140">
        <w:rPr>
          <w:lang w:val="en-CA"/>
        </w:rPr>
        <w:t>at</w:t>
      </w:r>
      <w:r w:rsidR="00A0358A">
        <w:rPr>
          <w:lang w:val="en-CA"/>
        </w:rPr>
        <w:t xml:space="preserve"> regard</w:t>
      </w:r>
      <w:r w:rsidR="00E10038" w:rsidRPr="0024760E">
        <w:rPr>
          <w:lang w:val="en-CA"/>
        </w:rPr>
        <w:t>.</w:t>
      </w:r>
    </w:p>
    <w:p w14:paraId="3880F8DE" w14:textId="7B9968E9" w:rsidR="000D2E92" w:rsidRPr="0024760E" w:rsidRDefault="002F72D9" w:rsidP="000D2E92">
      <w:pPr>
        <w:pStyle w:val="CBDNormalNumber"/>
        <w:rPr>
          <w:lang w:val="en-CA"/>
        </w:rPr>
      </w:pPr>
      <w:r>
        <w:rPr>
          <w:lang w:val="en-CA"/>
        </w:rPr>
        <w:t>I</w:t>
      </w:r>
      <w:r w:rsidR="00D844B2" w:rsidRPr="0024760E">
        <w:rPr>
          <w:lang w:val="en-CA"/>
        </w:rPr>
        <w:t xml:space="preserve">nternational biodiversity finance </w:t>
      </w:r>
      <w:r w:rsidR="00D8430E">
        <w:rPr>
          <w:lang w:val="en-CA"/>
        </w:rPr>
        <w:t xml:space="preserve">could therefore be </w:t>
      </w:r>
      <w:r>
        <w:rPr>
          <w:lang w:val="en-CA"/>
        </w:rPr>
        <w:t xml:space="preserve">used </w:t>
      </w:r>
      <w:r w:rsidR="00D844B2" w:rsidRPr="0024760E">
        <w:rPr>
          <w:lang w:val="en-CA"/>
        </w:rPr>
        <w:t xml:space="preserve">to support processes that improve biodiversity finance budget tagging, subsidy reform, improved </w:t>
      </w:r>
      <w:r w:rsidR="00374057" w:rsidRPr="0024760E">
        <w:rPr>
          <w:lang w:val="en-CA"/>
        </w:rPr>
        <w:t xml:space="preserve">national biodiversity strategies and </w:t>
      </w:r>
      <w:r w:rsidR="00374057" w:rsidRPr="0024760E">
        <w:rPr>
          <w:lang w:val="en-CA"/>
        </w:rPr>
        <w:lastRenderedPageBreak/>
        <w:t>action plans</w:t>
      </w:r>
      <w:r w:rsidR="00AE1E7C">
        <w:rPr>
          <w:lang w:val="en-CA"/>
        </w:rPr>
        <w:t>,</w:t>
      </w:r>
      <w:r w:rsidR="00D844B2" w:rsidRPr="0024760E">
        <w:rPr>
          <w:lang w:val="en-CA"/>
        </w:rPr>
        <w:t xml:space="preserve"> and budget mainstreaming. Other </w:t>
      </w:r>
      <w:r>
        <w:rPr>
          <w:lang w:val="en-CA"/>
        </w:rPr>
        <w:t xml:space="preserve">relevant </w:t>
      </w:r>
      <w:r w:rsidR="00D844B2" w:rsidRPr="0024760E">
        <w:rPr>
          <w:lang w:val="en-CA"/>
        </w:rPr>
        <w:t xml:space="preserve">international finance actions </w:t>
      </w:r>
      <w:r>
        <w:rPr>
          <w:lang w:val="en-CA"/>
        </w:rPr>
        <w:t xml:space="preserve">could </w:t>
      </w:r>
      <w:r w:rsidR="00D844B2" w:rsidRPr="0024760E">
        <w:rPr>
          <w:lang w:val="en-CA"/>
        </w:rPr>
        <w:t>include support</w:t>
      </w:r>
      <w:r w:rsidR="00707194">
        <w:rPr>
          <w:lang w:val="en-CA"/>
        </w:rPr>
        <w:t xml:space="preserve"> for</w:t>
      </w:r>
      <w:r w:rsidR="00D844B2" w:rsidRPr="0024760E">
        <w:rPr>
          <w:lang w:val="en-CA"/>
        </w:rPr>
        <w:t xml:space="preserve"> investments in innovative instruments and capacity</w:t>
      </w:r>
      <w:r w:rsidR="0024760E" w:rsidRPr="0024760E">
        <w:rPr>
          <w:lang w:val="en-CA"/>
        </w:rPr>
        <w:t>-</w:t>
      </w:r>
      <w:r w:rsidR="00D844B2" w:rsidRPr="0024760E">
        <w:rPr>
          <w:lang w:val="en-CA"/>
        </w:rPr>
        <w:t>building for project preparation and implementation. Ensuring access to such international biodiversity finance is therefore a</w:t>
      </w:r>
      <w:r w:rsidR="0099417A">
        <w:rPr>
          <w:lang w:val="en-CA"/>
        </w:rPr>
        <w:t>n important</w:t>
      </w:r>
      <w:r w:rsidR="00D844B2" w:rsidRPr="0024760E">
        <w:rPr>
          <w:lang w:val="en-CA"/>
        </w:rPr>
        <w:t xml:space="preserve"> consideration </w:t>
      </w:r>
      <w:r w:rsidR="0099417A">
        <w:rPr>
          <w:lang w:val="en-CA"/>
        </w:rPr>
        <w:t>for improving the</w:t>
      </w:r>
      <w:r w:rsidR="00D844B2" w:rsidRPr="0024760E">
        <w:rPr>
          <w:lang w:val="en-CA"/>
        </w:rPr>
        <w:t xml:space="preserve"> effective</w:t>
      </w:r>
      <w:r w:rsidR="0099417A">
        <w:rPr>
          <w:lang w:val="en-CA"/>
        </w:rPr>
        <w:t>ness of</w:t>
      </w:r>
      <w:r w:rsidR="00D844B2" w:rsidRPr="0024760E">
        <w:rPr>
          <w:lang w:val="en-CA"/>
        </w:rPr>
        <w:t xml:space="preserve"> domestic biodiversity finance.</w:t>
      </w:r>
    </w:p>
    <w:p w14:paraId="47E14958" w14:textId="2E9F7C69" w:rsidR="00FC5C9F" w:rsidRPr="0024760E" w:rsidRDefault="005111DB" w:rsidP="003B537C">
      <w:pPr>
        <w:pStyle w:val="CBDNormalNumber"/>
        <w:rPr>
          <w:lang w:val="en-CA"/>
        </w:rPr>
      </w:pPr>
      <w:r w:rsidRPr="0024760E">
        <w:t xml:space="preserve">Furthermore, </w:t>
      </w:r>
      <w:r w:rsidR="00104317" w:rsidRPr="0024760E">
        <w:t>i</w:t>
      </w:r>
      <w:r w:rsidR="00E10038" w:rsidRPr="0024760E">
        <w:t>ndigenous</w:t>
      </w:r>
      <w:r w:rsidRPr="0024760E">
        <w:rPr>
          <w:lang w:val="en-CA"/>
        </w:rPr>
        <w:t xml:space="preserve"> </w:t>
      </w:r>
      <w:r w:rsidR="004747C3" w:rsidRPr="0024760E">
        <w:rPr>
          <w:lang w:val="en-CA"/>
        </w:rPr>
        <w:t>p</w:t>
      </w:r>
      <w:r w:rsidRPr="0024760E">
        <w:rPr>
          <w:lang w:val="en-CA"/>
        </w:rPr>
        <w:t xml:space="preserve">eoples and local communities, who often play a central role in biodiversity stewardship, face additional and significant barriers </w:t>
      </w:r>
      <w:r w:rsidR="0099417A">
        <w:rPr>
          <w:lang w:val="en-CA"/>
        </w:rPr>
        <w:t>in gaining</w:t>
      </w:r>
      <w:r w:rsidR="0099417A" w:rsidRPr="0024760E">
        <w:rPr>
          <w:lang w:val="en-CA"/>
        </w:rPr>
        <w:t xml:space="preserve"> </w:t>
      </w:r>
      <w:r w:rsidRPr="0024760E">
        <w:rPr>
          <w:lang w:val="en-CA"/>
        </w:rPr>
        <w:t>access</w:t>
      </w:r>
      <w:r w:rsidR="0099417A">
        <w:rPr>
          <w:lang w:val="en-CA"/>
        </w:rPr>
        <w:t xml:space="preserve"> to</w:t>
      </w:r>
      <w:r w:rsidRPr="0024760E">
        <w:rPr>
          <w:lang w:val="en-CA"/>
        </w:rPr>
        <w:t xml:space="preserve"> finance. </w:t>
      </w:r>
      <w:proofErr w:type="gramStart"/>
      <w:r w:rsidRPr="0024760E">
        <w:rPr>
          <w:lang w:val="en-CA"/>
        </w:rPr>
        <w:t>Complex access requirements,</w:t>
      </w:r>
      <w:proofErr w:type="gramEnd"/>
      <w:r w:rsidRPr="0024760E">
        <w:rPr>
          <w:lang w:val="en-CA"/>
        </w:rPr>
        <w:t xml:space="preserve"> limited institutional </w:t>
      </w:r>
      <w:proofErr w:type="gramStart"/>
      <w:r w:rsidRPr="0024760E">
        <w:rPr>
          <w:lang w:val="en-CA"/>
        </w:rPr>
        <w:t>recognition</w:t>
      </w:r>
      <w:proofErr w:type="gramEnd"/>
      <w:r w:rsidRPr="0024760E">
        <w:rPr>
          <w:lang w:val="en-CA"/>
        </w:rPr>
        <w:t xml:space="preserve"> and </w:t>
      </w:r>
      <w:r w:rsidR="0099417A">
        <w:rPr>
          <w:lang w:val="en-CA"/>
        </w:rPr>
        <w:t xml:space="preserve">the </w:t>
      </w:r>
      <w:r w:rsidRPr="0024760E">
        <w:rPr>
          <w:lang w:val="en-CA"/>
        </w:rPr>
        <w:t xml:space="preserve">asymmetrical </w:t>
      </w:r>
      <w:r w:rsidR="0099417A" w:rsidRPr="0024760E">
        <w:rPr>
          <w:lang w:val="en-CA"/>
        </w:rPr>
        <w:t xml:space="preserve">allocation </w:t>
      </w:r>
      <w:r w:rsidR="0099417A">
        <w:rPr>
          <w:lang w:val="en-CA"/>
        </w:rPr>
        <w:t xml:space="preserve">of </w:t>
      </w:r>
      <w:r w:rsidRPr="0024760E">
        <w:rPr>
          <w:lang w:val="en-CA"/>
        </w:rPr>
        <w:t>risk restrict participation by those who in many cases most directly manag</w:t>
      </w:r>
      <w:r w:rsidR="00C84637">
        <w:rPr>
          <w:lang w:val="en-CA"/>
        </w:rPr>
        <w:t>e</w:t>
      </w:r>
      <w:r w:rsidRPr="0024760E">
        <w:rPr>
          <w:lang w:val="en-CA"/>
        </w:rPr>
        <w:t xml:space="preserve"> ecosystems.</w:t>
      </w:r>
    </w:p>
    <w:p w14:paraId="28C77F60" w14:textId="458060D9" w:rsidR="00FC5C9F" w:rsidRPr="0024760E" w:rsidRDefault="008A6488" w:rsidP="003B537C">
      <w:pPr>
        <w:pStyle w:val="CBDNormalNumber"/>
        <w:rPr>
          <w:lang w:val="en-CA"/>
        </w:rPr>
      </w:pPr>
      <w:r>
        <w:rPr>
          <w:lang w:val="en-CA"/>
        </w:rPr>
        <w:t>A</w:t>
      </w:r>
      <w:r w:rsidR="00FC5C9F" w:rsidRPr="0024760E">
        <w:rPr>
          <w:lang w:val="en-CA"/>
        </w:rPr>
        <w:t>symmetries reduce</w:t>
      </w:r>
      <w:r w:rsidR="0033775D">
        <w:rPr>
          <w:lang w:val="en-CA"/>
        </w:rPr>
        <w:t xml:space="preserve"> the</w:t>
      </w:r>
      <w:r w:rsidR="00FC5C9F" w:rsidRPr="0024760E">
        <w:rPr>
          <w:lang w:val="en-CA"/>
        </w:rPr>
        <w:t xml:space="preserve"> effectiveness </w:t>
      </w:r>
      <w:r w:rsidR="0033775D">
        <w:rPr>
          <w:lang w:val="en-CA"/>
        </w:rPr>
        <w:t>of biodiversity finance</w:t>
      </w:r>
      <w:r w:rsidR="00CA2F2F">
        <w:rPr>
          <w:lang w:val="en-CA"/>
        </w:rPr>
        <w:t>,</w:t>
      </w:r>
      <w:r w:rsidR="0033775D">
        <w:rPr>
          <w:lang w:val="en-CA"/>
        </w:rPr>
        <w:t xml:space="preserve"> </w:t>
      </w:r>
      <w:r w:rsidR="00C579C3">
        <w:rPr>
          <w:lang w:val="en-CA"/>
        </w:rPr>
        <w:t xml:space="preserve">given that they result in </w:t>
      </w:r>
      <w:r w:rsidR="00FC5C9F" w:rsidRPr="0024760E">
        <w:rPr>
          <w:lang w:val="en-CA"/>
        </w:rPr>
        <w:t>limit</w:t>
      </w:r>
      <w:r w:rsidR="00C579C3">
        <w:rPr>
          <w:lang w:val="en-CA"/>
        </w:rPr>
        <w:t>ed</w:t>
      </w:r>
      <w:r w:rsidR="00FC5C9F" w:rsidRPr="0024760E">
        <w:rPr>
          <w:lang w:val="en-CA"/>
        </w:rPr>
        <w:t xml:space="preserve"> local ownership, undermin</w:t>
      </w:r>
      <w:r w:rsidR="006B02EC">
        <w:rPr>
          <w:lang w:val="en-CA"/>
        </w:rPr>
        <w:t>ed</w:t>
      </w:r>
      <w:r w:rsidR="00FC5C9F" w:rsidRPr="0024760E">
        <w:rPr>
          <w:lang w:val="en-CA"/>
        </w:rPr>
        <w:t xml:space="preserve"> legitimacy and </w:t>
      </w:r>
      <w:r w:rsidR="006B02EC">
        <w:rPr>
          <w:lang w:val="en-CA"/>
        </w:rPr>
        <w:t>a higher</w:t>
      </w:r>
      <w:r w:rsidR="00FC5C9F" w:rsidRPr="0024760E">
        <w:rPr>
          <w:lang w:val="en-CA"/>
        </w:rPr>
        <w:t xml:space="preserve"> likelihood that biodiversity outcomes will not be sustained. Addressing effectiveness therefore requires </w:t>
      </w:r>
      <w:r w:rsidR="006B02EC">
        <w:rPr>
          <w:lang w:val="en-CA"/>
        </w:rPr>
        <w:t>a focus</w:t>
      </w:r>
      <w:r w:rsidR="006B02EC" w:rsidRPr="0024760E">
        <w:rPr>
          <w:lang w:val="en-CA"/>
        </w:rPr>
        <w:t xml:space="preserve"> </w:t>
      </w:r>
      <w:r w:rsidR="006B02EC">
        <w:rPr>
          <w:lang w:val="en-CA"/>
        </w:rPr>
        <w:t>on</w:t>
      </w:r>
      <w:r w:rsidR="006B02EC" w:rsidRPr="0024760E">
        <w:rPr>
          <w:lang w:val="en-CA"/>
        </w:rPr>
        <w:t xml:space="preserve"> </w:t>
      </w:r>
      <w:r w:rsidR="00FC5C9F" w:rsidRPr="0024760E">
        <w:rPr>
          <w:lang w:val="en-CA"/>
        </w:rPr>
        <w:t xml:space="preserve">not only aggregate finance flows but also </w:t>
      </w:r>
      <w:r w:rsidR="006B02EC">
        <w:rPr>
          <w:lang w:val="en-CA"/>
        </w:rPr>
        <w:t>the ways in which</w:t>
      </w:r>
      <w:r w:rsidR="00FC5C9F" w:rsidRPr="0024760E">
        <w:rPr>
          <w:lang w:val="en-CA"/>
        </w:rPr>
        <w:t xml:space="preserve"> finance is accessed, governed and </w:t>
      </w:r>
      <w:r w:rsidR="002C4F72">
        <w:rPr>
          <w:lang w:val="en-CA"/>
        </w:rPr>
        <w:t>used</w:t>
      </w:r>
      <w:r w:rsidR="002C4F72" w:rsidRPr="0024760E">
        <w:rPr>
          <w:lang w:val="en-CA"/>
        </w:rPr>
        <w:t xml:space="preserve"> </w:t>
      </w:r>
      <w:r w:rsidR="00FC5C9F" w:rsidRPr="0024760E">
        <w:rPr>
          <w:lang w:val="en-CA"/>
        </w:rPr>
        <w:t xml:space="preserve">at </w:t>
      </w:r>
      <w:r w:rsidR="002C4F72">
        <w:rPr>
          <w:lang w:val="en-CA"/>
        </w:rPr>
        <w:t>various</w:t>
      </w:r>
      <w:r w:rsidR="002C4F72" w:rsidRPr="0024760E">
        <w:rPr>
          <w:lang w:val="en-CA"/>
        </w:rPr>
        <w:t xml:space="preserve"> </w:t>
      </w:r>
      <w:r w:rsidR="00FC5C9F" w:rsidRPr="0024760E">
        <w:rPr>
          <w:lang w:val="en-CA"/>
        </w:rPr>
        <w:t>levels.</w:t>
      </w:r>
    </w:p>
    <w:p w14:paraId="2058B4E7" w14:textId="34F76AE1" w:rsidR="00A306DB" w:rsidRPr="0024760E" w:rsidRDefault="00A306DB" w:rsidP="003B537C">
      <w:pPr>
        <w:pStyle w:val="CBDNormalNumber"/>
        <w:rPr>
          <w:lang w:val="en-CA"/>
        </w:rPr>
      </w:pPr>
      <w:r w:rsidRPr="0024760E">
        <w:rPr>
          <w:lang w:val="en-CA"/>
        </w:rPr>
        <w:t xml:space="preserve">Several initiatives on improved access to finance for </w:t>
      </w:r>
      <w:r w:rsidR="00C268CE" w:rsidRPr="0024760E">
        <w:rPr>
          <w:lang w:val="en-CA"/>
        </w:rPr>
        <w:t>i</w:t>
      </w:r>
      <w:r w:rsidRPr="0024760E">
        <w:rPr>
          <w:lang w:val="en-CA"/>
        </w:rPr>
        <w:t xml:space="preserve">ndigenous peoples and local communities have been </w:t>
      </w:r>
      <w:r w:rsidR="00D932FA">
        <w:rPr>
          <w:lang w:val="en-CA"/>
        </w:rPr>
        <w:t>established</w:t>
      </w:r>
      <w:r w:rsidR="00D932FA" w:rsidRPr="0024760E">
        <w:rPr>
          <w:lang w:val="en-CA"/>
        </w:rPr>
        <w:t xml:space="preserve"> </w:t>
      </w:r>
      <w:r w:rsidRPr="0024760E">
        <w:rPr>
          <w:lang w:val="en-CA"/>
        </w:rPr>
        <w:t xml:space="preserve">since the adoption of the </w:t>
      </w:r>
      <w:r w:rsidR="00374057" w:rsidRPr="0024760E">
        <w:rPr>
          <w:lang w:val="en-CA"/>
        </w:rPr>
        <w:t>Framework</w:t>
      </w:r>
      <w:r w:rsidRPr="0024760E">
        <w:rPr>
          <w:lang w:val="en-CA"/>
        </w:rPr>
        <w:t>. Some of the most recent advances in th</w:t>
      </w:r>
      <w:r w:rsidR="007F41B8">
        <w:rPr>
          <w:lang w:val="en-CA"/>
        </w:rPr>
        <w:t>e</w:t>
      </w:r>
      <w:r w:rsidRPr="0024760E">
        <w:rPr>
          <w:lang w:val="en-CA"/>
        </w:rPr>
        <w:t xml:space="preserve"> area are outlined in </w:t>
      </w:r>
      <w:r w:rsidR="00667D88" w:rsidRPr="008603A2">
        <w:t>documentation</w:t>
      </w:r>
      <w:r w:rsidRPr="0024760E">
        <w:rPr>
          <w:lang w:val="en-CA"/>
        </w:rPr>
        <w:t xml:space="preserve"> prepared by the Secretariat.</w:t>
      </w:r>
      <w:r w:rsidRPr="0024760E">
        <w:rPr>
          <w:rStyle w:val="FootnoteReference"/>
        </w:rPr>
        <w:footnoteReference w:id="18"/>
      </w:r>
      <w:r w:rsidRPr="0024760E">
        <w:rPr>
          <w:lang w:val="en-CA"/>
        </w:rPr>
        <w:t xml:space="preserve"> </w:t>
      </w:r>
    </w:p>
    <w:p w14:paraId="41B8B1BA" w14:textId="12CBFF33" w:rsidR="00CD0B40" w:rsidRPr="0024760E" w:rsidRDefault="00ED4CD6" w:rsidP="00CD0B40">
      <w:pPr>
        <w:pStyle w:val="CBDH1"/>
        <w:rPr>
          <w:lang w:val="en-CA"/>
        </w:rPr>
      </w:pPr>
      <w:r w:rsidRPr="0024760E">
        <w:rPr>
          <w:lang w:val="en-CA"/>
        </w:rPr>
        <w:t>I</w:t>
      </w:r>
      <w:r w:rsidR="00CD0B40" w:rsidRPr="0024760E">
        <w:rPr>
          <w:lang w:val="en-CA"/>
        </w:rPr>
        <w:t>V.</w:t>
      </w:r>
      <w:r w:rsidRPr="0024760E">
        <w:rPr>
          <w:lang w:val="en-CA"/>
        </w:rPr>
        <w:tab/>
      </w:r>
      <w:r w:rsidR="00CD0B40" w:rsidRPr="0024760E">
        <w:rPr>
          <w:lang w:val="en-CA"/>
        </w:rPr>
        <w:t>Conclusion</w:t>
      </w:r>
    </w:p>
    <w:p w14:paraId="59174608" w14:textId="278107B0" w:rsidR="00085E34" w:rsidRPr="0024760E" w:rsidRDefault="0094084A" w:rsidP="007835FC">
      <w:pPr>
        <w:pStyle w:val="CBDNormalNumber"/>
        <w:rPr>
          <w:lang w:val="en-CA"/>
        </w:rPr>
      </w:pPr>
      <w:r w:rsidRPr="0024760E">
        <w:rPr>
          <w:lang w:val="en-CA"/>
        </w:rPr>
        <w:t xml:space="preserve">The </w:t>
      </w:r>
      <w:r w:rsidR="00CA4CD9">
        <w:rPr>
          <w:lang w:val="en-CA"/>
        </w:rPr>
        <w:t>main</w:t>
      </w:r>
      <w:r w:rsidR="00CA4CD9" w:rsidRPr="0024760E">
        <w:rPr>
          <w:lang w:val="en-CA"/>
        </w:rPr>
        <w:t xml:space="preserve"> </w:t>
      </w:r>
      <w:r w:rsidRPr="0024760E">
        <w:rPr>
          <w:lang w:val="en-CA"/>
        </w:rPr>
        <w:t>impediments to effective biodiversity finance identified in th</w:t>
      </w:r>
      <w:r w:rsidR="00CA4CD9">
        <w:rPr>
          <w:lang w:val="en-CA"/>
        </w:rPr>
        <w:t>e present</w:t>
      </w:r>
      <w:r w:rsidRPr="0024760E">
        <w:rPr>
          <w:lang w:val="en-CA"/>
        </w:rPr>
        <w:t xml:space="preserve"> document are </w:t>
      </w:r>
      <w:r w:rsidR="004F3F2F">
        <w:rPr>
          <w:lang w:val="en-CA"/>
        </w:rPr>
        <w:t>found</w:t>
      </w:r>
      <w:r w:rsidR="004F3F2F" w:rsidRPr="0024760E">
        <w:rPr>
          <w:lang w:val="en-CA"/>
        </w:rPr>
        <w:t xml:space="preserve"> </w:t>
      </w:r>
      <w:r w:rsidRPr="0024760E">
        <w:rPr>
          <w:lang w:val="en-CA"/>
        </w:rPr>
        <w:t xml:space="preserve">at all levels of biodiversity finance, across countries and from the </w:t>
      </w:r>
      <w:r w:rsidR="00D248C2" w:rsidRPr="0024760E">
        <w:rPr>
          <w:lang w:val="en-CA"/>
        </w:rPr>
        <w:t>international to local</w:t>
      </w:r>
      <w:r w:rsidRPr="0024760E">
        <w:rPr>
          <w:lang w:val="en-CA"/>
        </w:rPr>
        <w:t xml:space="preserve"> project levels. Continued, deliberate action to address them is critical if Parties are to achieve the goals and targets set out in the </w:t>
      </w:r>
      <w:r w:rsidR="00374057" w:rsidRPr="0024760E">
        <w:rPr>
          <w:lang w:val="en-CA"/>
        </w:rPr>
        <w:t>Kunming-Montreal Global Biodiversity Framework</w:t>
      </w:r>
      <w:r w:rsidRPr="0024760E">
        <w:rPr>
          <w:lang w:val="en-CA"/>
        </w:rPr>
        <w:t>.</w:t>
      </w:r>
    </w:p>
    <w:p w14:paraId="240B6C0B" w14:textId="422B6588" w:rsidR="00D2426F" w:rsidRPr="0024760E" w:rsidRDefault="009960A7" w:rsidP="009960A7">
      <w:pPr>
        <w:pStyle w:val="CBDNormalNumber"/>
        <w:rPr>
          <w:lang w:val="en-CA"/>
        </w:rPr>
      </w:pPr>
      <w:r w:rsidRPr="0024760E">
        <w:rPr>
          <w:lang w:val="en-CA"/>
        </w:rPr>
        <w:t>Continued and strengthened efforts to increase the amount of biodiversity finance, in line with Target 19</w:t>
      </w:r>
      <w:r w:rsidR="00374057" w:rsidRPr="0024760E">
        <w:rPr>
          <w:lang w:val="en-CA"/>
        </w:rPr>
        <w:t xml:space="preserve"> of the Framework</w:t>
      </w:r>
      <w:r w:rsidRPr="0024760E">
        <w:rPr>
          <w:lang w:val="en-CA"/>
        </w:rPr>
        <w:t xml:space="preserve">, </w:t>
      </w:r>
      <w:r w:rsidR="006F7984">
        <w:rPr>
          <w:lang w:val="en-CA"/>
        </w:rPr>
        <w:t>are</w:t>
      </w:r>
      <w:r w:rsidR="006F7984" w:rsidRPr="0024760E">
        <w:rPr>
          <w:lang w:val="en-CA"/>
        </w:rPr>
        <w:t xml:space="preserve"> </w:t>
      </w:r>
      <w:r w:rsidRPr="0024760E">
        <w:rPr>
          <w:lang w:val="en-CA"/>
        </w:rPr>
        <w:t>critical to overcom</w:t>
      </w:r>
      <w:r w:rsidR="00CA4CD9">
        <w:rPr>
          <w:lang w:val="en-CA"/>
        </w:rPr>
        <w:t>ing</w:t>
      </w:r>
      <w:r w:rsidRPr="0024760E">
        <w:rPr>
          <w:lang w:val="en-CA"/>
        </w:rPr>
        <w:t xml:space="preserve"> several impediments listed in the present document. </w:t>
      </w:r>
      <w:r w:rsidRPr="00114C49">
        <w:rPr>
          <w:lang w:val="en-CA"/>
        </w:rPr>
        <w:t>Th</w:t>
      </w:r>
      <w:r w:rsidR="00CA4CD9" w:rsidRPr="00114C49">
        <w:rPr>
          <w:lang w:val="en-CA"/>
        </w:rPr>
        <w:t>ose efforts</w:t>
      </w:r>
      <w:r w:rsidRPr="00114C49">
        <w:rPr>
          <w:lang w:val="en-CA"/>
        </w:rPr>
        <w:t xml:space="preserve"> may also include </w:t>
      </w:r>
      <w:r w:rsidR="009825B3" w:rsidRPr="008603A2">
        <w:rPr>
          <w:lang w:val="en-CA"/>
        </w:rPr>
        <w:t>broadening</w:t>
      </w:r>
      <w:r w:rsidR="009825B3" w:rsidRPr="00114C49">
        <w:rPr>
          <w:lang w:val="en-CA"/>
        </w:rPr>
        <w:t xml:space="preserve"> </w:t>
      </w:r>
      <w:r w:rsidRPr="00114C49">
        <w:rPr>
          <w:lang w:val="en-CA"/>
        </w:rPr>
        <w:t>the contributor base</w:t>
      </w:r>
      <w:r w:rsidR="00297B5D" w:rsidRPr="008603A2">
        <w:rPr>
          <w:lang w:val="en-CA"/>
        </w:rPr>
        <w:t>,</w:t>
      </w:r>
      <w:r w:rsidRPr="00114C49">
        <w:rPr>
          <w:lang w:val="en-CA"/>
        </w:rPr>
        <w:t xml:space="preserve"> </w:t>
      </w:r>
      <w:r w:rsidR="002308BA" w:rsidRPr="008603A2">
        <w:rPr>
          <w:lang w:val="en-CA"/>
        </w:rPr>
        <w:t xml:space="preserve">the consideration of </w:t>
      </w:r>
      <w:r w:rsidR="00297B5D" w:rsidRPr="008603A2">
        <w:rPr>
          <w:lang w:val="en-CA"/>
        </w:rPr>
        <w:t>which is the focus of the request set out</w:t>
      </w:r>
      <w:r w:rsidRPr="00114C49">
        <w:rPr>
          <w:lang w:val="en-US"/>
        </w:rPr>
        <w:t xml:space="preserve"> in paragraph</w:t>
      </w:r>
      <w:r w:rsidR="00374057" w:rsidRPr="00114C49">
        <w:rPr>
          <w:lang w:val="en-US"/>
        </w:rPr>
        <w:t> </w:t>
      </w:r>
      <w:r w:rsidRPr="00114C49">
        <w:rPr>
          <w:lang w:val="en-US"/>
        </w:rPr>
        <w:t xml:space="preserve">24 of decision </w:t>
      </w:r>
      <w:hyperlink r:id="rId27" w:history="1">
        <w:r w:rsidRPr="00114C49">
          <w:rPr>
            <w:rStyle w:val="Hyperlink"/>
            <w:lang w:val="en-US"/>
          </w:rPr>
          <w:t>16/34</w:t>
        </w:r>
      </w:hyperlink>
      <w:r w:rsidRPr="00114C49">
        <w:rPr>
          <w:lang w:val="en-US"/>
        </w:rPr>
        <w:t>.</w:t>
      </w:r>
      <w:r w:rsidRPr="0024760E">
        <w:rPr>
          <w:lang w:val="en-CA"/>
        </w:rPr>
        <w:t xml:space="preserve"> </w:t>
      </w:r>
    </w:p>
    <w:p w14:paraId="7F682AB5" w14:textId="32D09593" w:rsidR="008765FB" w:rsidRPr="005302D3" w:rsidRDefault="008765FB" w:rsidP="009960A7">
      <w:pPr>
        <w:pStyle w:val="CBDNormalNumber"/>
        <w:rPr>
          <w:lang w:val="en-CA"/>
        </w:rPr>
      </w:pPr>
      <w:r w:rsidRPr="0024760E">
        <w:t xml:space="preserve">Aligning international biodiversity finance with </w:t>
      </w:r>
      <w:r w:rsidR="00282A17">
        <w:t xml:space="preserve">specific </w:t>
      </w:r>
      <w:r w:rsidRPr="0024760E">
        <w:t>project and country needs beyond project funding cycles</w:t>
      </w:r>
      <w:r w:rsidR="00012996">
        <w:t xml:space="preserve"> and themes</w:t>
      </w:r>
      <w:r w:rsidRPr="0024760E">
        <w:t xml:space="preserve"> and investing </w:t>
      </w:r>
      <w:r w:rsidR="00F402EA">
        <w:t>the</w:t>
      </w:r>
      <w:r w:rsidRPr="0024760E">
        <w:t xml:space="preserve"> finance in capacity</w:t>
      </w:r>
      <w:r w:rsidR="0024760E" w:rsidRPr="0024760E">
        <w:t>-</w:t>
      </w:r>
      <w:r w:rsidRPr="0024760E">
        <w:t>building and</w:t>
      </w:r>
      <w:r w:rsidRPr="005302D3">
        <w:t xml:space="preserve"> de-risking activities to mobilize sustainable domestic resources are </w:t>
      </w:r>
      <w:r w:rsidR="00282A17">
        <w:t>central</w:t>
      </w:r>
      <w:r w:rsidRPr="005302D3">
        <w:t xml:space="preserve"> to overcoming systemic impediments that prevent the full </w:t>
      </w:r>
      <w:r w:rsidR="00282A17">
        <w:t>achievement</w:t>
      </w:r>
      <w:r w:rsidR="00282A17" w:rsidRPr="005302D3">
        <w:t xml:space="preserve"> </w:t>
      </w:r>
      <w:r w:rsidRPr="005302D3">
        <w:t>of intended biodiversity outcomes.</w:t>
      </w:r>
    </w:p>
    <w:p w14:paraId="0DE56D94" w14:textId="6CBD659B" w:rsidR="009960A7" w:rsidRPr="0024760E" w:rsidRDefault="008765FB" w:rsidP="009960A7">
      <w:pPr>
        <w:pStyle w:val="CBDNormalNumber"/>
        <w:rPr>
          <w:lang w:val="en-CA"/>
        </w:rPr>
      </w:pPr>
      <w:r w:rsidRPr="005302D3">
        <w:rPr>
          <w:lang w:val="en-CA"/>
        </w:rPr>
        <w:t>Significant progress on phas</w:t>
      </w:r>
      <w:r w:rsidR="00AB5095">
        <w:rPr>
          <w:lang w:val="en-CA"/>
        </w:rPr>
        <w:t xml:space="preserve">ing </w:t>
      </w:r>
      <w:r w:rsidRPr="005302D3">
        <w:rPr>
          <w:lang w:val="en-CA"/>
        </w:rPr>
        <w:t xml:space="preserve">out or </w:t>
      </w:r>
      <w:r w:rsidRPr="00A552E6">
        <w:rPr>
          <w:lang w:val="en-CA"/>
        </w:rPr>
        <w:t>reform</w:t>
      </w:r>
      <w:r w:rsidR="00AB5095">
        <w:rPr>
          <w:lang w:val="en-CA"/>
        </w:rPr>
        <w:t>ing</w:t>
      </w:r>
      <w:r w:rsidRPr="00A552E6">
        <w:rPr>
          <w:lang w:val="en-CA"/>
        </w:rPr>
        <w:t xml:space="preserve"> incentives, including subsidies</w:t>
      </w:r>
      <w:r w:rsidRPr="005302D3">
        <w:rPr>
          <w:lang w:val="en-CA"/>
        </w:rPr>
        <w:t xml:space="preserve"> harmful for </w:t>
      </w:r>
      <w:r w:rsidRPr="0024760E">
        <w:rPr>
          <w:lang w:val="en-CA"/>
        </w:rPr>
        <w:t>biodiversity, and scaling up positive incentives for biodiversity, in line with Target 18</w:t>
      </w:r>
      <w:r w:rsidR="00AB5095">
        <w:rPr>
          <w:lang w:val="en-CA"/>
        </w:rPr>
        <w:t>,</w:t>
      </w:r>
      <w:r w:rsidRPr="0024760E">
        <w:rPr>
          <w:lang w:val="en-CA"/>
        </w:rPr>
        <w:t xml:space="preserve"> could </w:t>
      </w:r>
      <w:r w:rsidR="00AB5095">
        <w:rPr>
          <w:lang w:val="en-CA"/>
        </w:rPr>
        <w:t>unlock</w:t>
      </w:r>
      <w:r w:rsidR="00AB5095" w:rsidRPr="0024760E">
        <w:rPr>
          <w:lang w:val="en-CA"/>
        </w:rPr>
        <w:t xml:space="preserve"> </w:t>
      </w:r>
      <w:r w:rsidR="00AB5095">
        <w:rPr>
          <w:lang w:val="en-CA"/>
        </w:rPr>
        <w:t>substantial</w:t>
      </w:r>
      <w:r w:rsidR="00AB5095" w:rsidRPr="0024760E">
        <w:rPr>
          <w:lang w:val="en-CA"/>
        </w:rPr>
        <w:t xml:space="preserve"> </w:t>
      </w:r>
      <w:r w:rsidRPr="0024760E">
        <w:rPr>
          <w:lang w:val="en-CA"/>
        </w:rPr>
        <w:t>additional finance, including for biodiversity, and improve the effectiveness of current and future biodiversity finance.</w:t>
      </w:r>
    </w:p>
    <w:p w14:paraId="7C444DAC" w14:textId="6F0BB8C2" w:rsidR="00377077" w:rsidRPr="0024760E" w:rsidRDefault="00AB5095" w:rsidP="000C3297">
      <w:pPr>
        <w:pStyle w:val="CBDNormalNumber"/>
        <w:rPr>
          <w:lang w:val="en-CA"/>
        </w:rPr>
      </w:pPr>
      <w:r>
        <w:rPr>
          <w:lang w:eastAsia="zh-CN"/>
        </w:rPr>
        <w:t>Greater</w:t>
      </w:r>
      <w:r w:rsidRPr="0024760E">
        <w:rPr>
          <w:lang w:eastAsia="zh-CN"/>
        </w:rPr>
        <w:t xml:space="preserve"> </w:t>
      </w:r>
      <w:r w:rsidR="000C3297" w:rsidRPr="0024760E">
        <w:rPr>
          <w:lang w:eastAsia="zh-CN"/>
        </w:rPr>
        <w:t>integration of biodiversity into relevant international</w:t>
      </w:r>
      <w:r>
        <w:rPr>
          <w:lang w:eastAsia="zh-CN"/>
        </w:rPr>
        <w:t xml:space="preserve"> and </w:t>
      </w:r>
      <w:r w:rsidR="000C3297" w:rsidRPr="0024760E">
        <w:rPr>
          <w:lang w:eastAsia="zh-CN"/>
        </w:rPr>
        <w:t>macroeconomic processes, strengthen</w:t>
      </w:r>
      <w:r w:rsidR="0063022F">
        <w:rPr>
          <w:lang w:eastAsia="zh-CN"/>
        </w:rPr>
        <w:t>ed</w:t>
      </w:r>
      <w:r w:rsidR="000C3297" w:rsidRPr="0024760E">
        <w:rPr>
          <w:lang w:eastAsia="zh-CN"/>
        </w:rPr>
        <w:t xml:space="preserve"> </w:t>
      </w:r>
      <w:r w:rsidR="00374057" w:rsidRPr="0024760E">
        <w:rPr>
          <w:lang w:val="en-CA"/>
        </w:rPr>
        <w:t>national biodiversity strategies and action plans</w:t>
      </w:r>
      <w:r w:rsidR="000C3297" w:rsidRPr="0024760E">
        <w:rPr>
          <w:lang w:eastAsia="zh-CN"/>
        </w:rPr>
        <w:t>, ecosystem accounting, biodiversity budget</w:t>
      </w:r>
      <w:r w:rsidR="0063022F">
        <w:rPr>
          <w:lang w:eastAsia="zh-CN"/>
        </w:rPr>
        <w:t xml:space="preserve"> </w:t>
      </w:r>
      <w:r w:rsidR="000C3297" w:rsidRPr="0024760E">
        <w:rPr>
          <w:lang w:eastAsia="zh-CN"/>
        </w:rPr>
        <w:t>tagging and biodiversity</w:t>
      </w:r>
      <w:r w:rsidR="000C3297" w:rsidRPr="005302D3">
        <w:rPr>
          <w:lang w:eastAsia="zh-CN"/>
        </w:rPr>
        <w:t xml:space="preserve"> taxonomies are significant steps towards better reflecting biodiversity in economic decision-making. </w:t>
      </w:r>
      <w:r w:rsidR="000C3297" w:rsidRPr="0024760E">
        <w:rPr>
          <w:lang w:eastAsia="zh-CN"/>
        </w:rPr>
        <w:t xml:space="preserve">Scaling up </w:t>
      </w:r>
      <w:r w:rsidR="00FA4F41" w:rsidRPr="0024760E">
        <w:rPr>
          <w:lang w:eastAsia="zh-CN"/>
        </w:rPr>
        <w:t xml:space="preserve">such </w:t>
      </w:r>
      <w:r w:rsidR="000C3297" w:rsidRPr="0024760E">
        <w:rPr>
          <w:lang w:eastAsia="zh-CN"/>
        </w:rPr>
        <w:t xml:space="preserve">activities as those undertaken with </w:t>
      </w:r>
      <w:r w:rsidR="00E8577C">
        <w:rPr>
          <w:lang w:eastAsia="zh-CN"/>
        </w:rPr>
        <w:t>the Biodiversity Finance Initiative</w:t>
      </w:r>
      <w:r w:rsidR="000C3297" w:rsidRPr="0024760E">
        <w:rPr>
          <w:lang w:eastAsia="zh-CN"/>
        </w:rPr>
        <w:t>, for example, offer</w:t>
      </w:r>
      <w:r w:rsidR="00FA4F41">
        <w:rPr>
          <w:lang w:eastAsia="zh-CN"/>
        </w:rPr>
        <w:t>s a</w:t>
      </w:r>
      <w:r w:rsidR="000C3297" w:rsidRPr="0024760E">
        <w:rPr>
          <w:lang w:eastAsia="zh-CN"/>
        </w:rPr>
        <w:t xml:space="preserve"> </w:t>
      </w:r>
      <w:r w:rsidR="001A38BC">
        <w:rPr>
          <w:lang w:eastAsia="zh-CN"/>
        </w:rPr>
        <w:t>clear</w:t>
      </w:r>
      <w:r w:rsidR="001A38BC" w:rsidRPr="0024760E">
        <w:rPr>
          <w:lang w:eastAsia="zh-CN"/>
        </w:rPr>
        <w:t xml:space="preserve"> </w:t>
      </w:r>
      <w:r w:rsidR="000C3297" w:rsidRPr="0024760E">
        <w:rPr>
          <w:lang w:eastAsia="zh-CN"/>
        </w:rPr>
        <w:t>pathway to achiev</w:t>
      </w:r>
      <w:r w:rsidR="00065F15">
        <w:rPr>
          <w:lang w:eastAsia="zh-CN"/>
        </w:rPr>
        <w:t xml:space="preserve">ing </w:t>
      </w:r>
      <w:r w:rsidR="005101B9">
        <w:rPr>
          <w:lang w:eastAsia="zh-CN"/>
        </w:rPr>
        <w:t xml:space="preserve">such </w:t>
      </w:r>
      <w:r w:rsidR="00065F15">
        <w:rPr>
          <w:lang w:eastAsia="zh-CN"/>
        </w:rPr>
        <w:t>improved mainstreaming</w:t>
      </w:r>
      <w:r w:rsidR="000C3297" w:rsidRPr="0024760E">
        <w:rPr>
          <w:lang w:eastAsia="zh-CN"/>
        </w:rPr>
        <w:t>.</w:t>
      </w:r>
    </w:p>
    <w:p w14:paraId="47D065A3" w14:textId="167EEF27" w:rsidR="00D00349" w:rsidRPr="0024760E" w:rsidRDefault="00B95A07" w:rsidP="000C3297">
      <w:pPr>
        <w:pStyle w:val="CBDNormalNumber"/>
        <w:rPr>
          <w:lang w:val="en-CA"/>
        </w:rPr>
      </w:pPr>
      <w:r w:rsidRPr="0024760E">
        <w:rPr>
          <w:lang w:eastAsia="zh-CN"/>
        </w:rPr>
        <w:t xml:space="preserve">Improving the application and enforcement of existing safeguard systems in biodiversity finance projects can significantly </w:t>
      </w:r>
      <w:r w:rsidR="00FA4F41">
        <w:rPr>
          <w:lang w:eastAsia="zh-CN"/>
        </w:rPr>
        <w:t>boost</w:t>
      </w:r>
      <w:r w:rsidR="00FA4F41" w:rsidRPr="0024760E">
        <w:rPr>
          <w:lang w:eastAsia="zh-CN"/>
        </w:rPr>
        <w:t xml:space="preserve"> </w:t>
      </w:r>
      <w:r w:rsidRPr="0024760E">
        <w:rPr>
          <w:lang w:eastAsia="zh-CN"/>
        </w:rPr>
        <w:t xml:space="preserve">the effectiveness of biodiversity finance at all levels and from all sources. Some recommendations </w:t>
      </w:r>
      <w:r w:rsidR="00703798">
        <w:rPr>
          <w:lang w:eastAsia="zh-CN"/>
        </w:rPr>
        <w:t>in that regard</w:t>
      </w:r>
      <w:r w:rsidRPr="0024760E">
        <w:rPr>
          <w:lang w:eastAsia="zh-CN"/>
        </w:rPr>
        <w:t xml:space="preserve"> are provided in </w:t>
      </w:r>
      <w:r w:rsidRPr="0024760E">
        <w:t>paragraph 7 of</w:t>
      </w:r>
      <w:r w:rsidR="00703798">
        <w:t xml:space="preserve"> the draft decision contained in</w:t>
      </w:r>
      <w:r w:rsidRPr="0024760E">
        <w:t xml:space="preserve"> recommendation </w:t>
      </w:r>
      <w:hyperlink r:id="rId28" w:history="1">
        <w:r w:rsidRPr="0024760E">
          <w:rPr>
            <w:rStyle w:val="Hyperlink"/>
          </w:rPr>
          <w:t>6/1</w:t>
        </w:r>
      </w:hyperlink>
      <w:r w:rsidRPr="0024760E">
        <w:rPr>
          <w:lang w:eastAsia="zh-CN"/>
        </w:rPr>
        <w:t xml:space="preserve">. </w:t>
      </w:r>
    </w:p>
    <w:p w14:paraId="631C15C2" w14:textId="3EC6B78C" w:rsidR="007A010F" w:rsidRPr="0024760E" w:rsidRDefault="002F65D7" w:rsidP="000C3297">
      <w:pPr>
        <w:pStyle w:val="CBDNormalNumber"/>
        <w:rPr>
          <w:lang w:val="en-CA"/>
        </w:rPr>
      </w:pPr>
      <w:r>
        <w:rPr>
          <w:lang w:eastAsia="zh-CN"/>
        </w:rPr>
        <w:t>In addition, i</w:t>
      </w:r>
      <w:r w:rsidR="00D00349" w:rsidRPr="0024760E">
        <w:rPr>
          <w:lang w:eastAsia="zh-CN"/>
        </w:rPr>
        <w:t>mproving equity and access to biodiversity finance for indigenous peoples and local communities, women and you</w:t>
      </w:r>
      <w:r>
        <w:rPr>
          <w:lang w:eastAsia="zh-CN"/>
        </w:rPr>
        <w:t>ng people</w:t>
      </w:r>
      <w:r w:rsidR="00D00349" w:rsidRPr="0024760E">
        <w:rPr>
          <w:lang w:eastAsia="zh-CN"/>
        </w:rPr>
        <w:t xml:space="preserve"> as </w:t>
      </w:r>
      <w:r>
        <w:rPr>
          <w:lang w:eastAsia="zh-CN"/>
        </w:rPr>
        <w:t xml:space="preserve">important </w:t>
      </w:r>
      <w:r w:rsidR="00D00349" w:rsidRPr="0024760E">
        <w:rPr>
          <w:lang w:eastAsia="zh-CN"/>
        </w:rPr>
        <w:t xml:space="preserve">custodians of biodiversity can significantly </w:t>
      </w:r>
      <w:r>
        <w:rPr>
          <w:lang w:eastAsia="zh-CN"/>
        </w:rPr>
        <w:t>boost</w:t>
      </w:r>
      <w:r w:rsidRPr="0024760E">
        <w:rPr>
          <w:lang w:eastAsia="zh-CN"/>
        </w:rPr>
        <w:t xml:space="preserve"> </w:t>
      </w:r>
      <w:r w:rsidR="00D00349" w:rsidRPr="0024760E">
        <w:rPr>
          <w:lang w:eastAsia="zh-CN"/>
        </w:rPr>
        <w:t xml:space="preserve">the effectiveness of biodiversity finance. </w:t>
      </w:r>
      <w:r w:rsidR="000F563E">
        <w:rPr>
          <w:lang w:eastAsia="zh-CN"/>
        </w:rPr>
        <w:t>Relevant improvements</w:t>
      </w:r>
      <w:r w:rsidR="000F563E" w:rsidRPr="0024760E">
        <w:rPr>
          <w:lang w:eastAsia="zh-CN"/>
        </w:rPr>
        <w:t xml:space="preserve"> </w:t>
      </w:r>
      <w:r w:rsidR="00D00349" w:rsidRPr="0024760E">
        <w:rPr>
          <w:lang w:eastAsia="zh-CN"/>
        </w:rPr>
        <w:t xml:space="preserve">may include the </w:t>
      </w:r>
      <w:r w:rsidR="00D00349" w:rsidRPr="0024760E">
        <w:rPr>
          <w:lang w:eastAsia="zh-CN"/>
        </w:rPr>
        <w:lastRenderedPageBreak/>
        <w:t>use of trusted intermediaries</w:t>
      </w:r>
      <w:r w:rsidR="000F563E">
        <w:rPr>
          <w:lang w:eastAsia="zh-CN"/>
        </w:rPr>
        <w:t>, the</w:t>
      </w:r>
      <w:r w:rsidR="00D00349" w:rsidRPr="0024760E">
        <w:rPr>
          <w:lang w:eastAsia="zh-CN"/>
        </w:rPr>
        <w:t xml:space="preserve"> further simplif</w:t>
      </w:r>
      <w:r w:rsidR="000F563E">
        <w:rPr>
          <w:lang w:eastAsia="zh-CN"/>
        </w:rPr>
        <w:t>ication of</w:t>
      </w:r>
      <w:r w:rsidR="00D00349" w:rsidRPr="0024760E">
        <w:rPr>
          <w:lang w:eastAsia="zh-CN"/>
        </w:rPr>
        <w:t xml:space="preserve"> access modalities and tailoring </w:t>
      </w:r>
      <w:r w:rsidR="000F563E">
        <w:rPr>
          <w:lang w:eastAsia="zh-CN"/>
        </w:rPr>
        <w:t xml:space="preserve">of </w:t>
      </w:r>
      <w:r w:rsidR="00D00349" w:rsidRPr="0024760E">
        <w:rPr>
          <w:lang w:eastAsia="zh-CN"/>
        </w:rPr>
        <w:t xml:space="preserve">biodiversity finance initiatives to the needs of </w:t>
      </w:r>
      <w:r w:rsidR="005A4065">
        <w:rPr>
          <w:lang w:eastAsia="zh-CN"/>
        </w:rPr>
        <w:t>those groups</w:t>
      </w:r>
      <w:r w:rsidR="00EA5E74">
        <w:rPr>
          <w:lang w:eastAsia="zh-CN"/>
        </w:rPr>
        <w:t>,</w:t>
      </w:r>
      <w:r w:rsidR="00D00349" w:rsidRPr="0024760E">
        <w:rPr>
          <w:lang w:eastAsia="zh-CN"/>
        </w:rPr>
        <w:t xml:space="preserve"> </w:t>
      </w:r>
      <w:proofErr w:type="gramStart"/>
      <w:r w:rsidR="00D00349" w:rsidRPr="0024760E">
        <w:rPr>
          <w:lang w:eastAsia="zh-CN"/>
        </w:rPr>
        <w:t>in particular through</w:t>
      </w:r>
      <w:proofErr w:type="gramEnd"/>
      <w:r w:rsidR="00D00349" w:rsidRPr="0024760E">
        <w:rPr>
          <w:lang w:eastAsia="zh-CN"/>
        </w:rPr>
        <w:t xml:space="preserve"> flexible, long-term and predictable financing</w:t>
      </w:r>
      <w:r w:rsidR="00EA5E74">
        <w:rPr>
          <w:lang w:eastAsia="zh-CN"/>
        </w:rPr>
        <w:t>,</w:t>
      </w:r>
      <w:r w:rsidR="00D00349" w:rsidRPr="0024760E">
        <w:rPr>
          <w:lang w:eastAsia="zh-CN"/>
        </w:rPr>
        <w:t xml:space="preserve"> and invest</w:t>
      </w:r>
      <w:r w:rsidR="00E43E67">
        <w:rPr>
          <w:lang w:eastAsia="zh-CN"/>
        </w:rPr>
        <w:t>ment</w:t>
      </w:r>
      <w:r w:rsidR="00D00349" w:rsidRPr="0024760E">
        <w:rPr>
          <w:lang w:eastAsia="zh-CN"/>
        </w:rPr>
        <w:t xml:space="preserve"> in capacity</w:t>
      </w:r>
      <w:r w:rsidR="0024760E" w:rsidRPr="0024760E">
        <w:rPr>
          <w:lang w:eastAsia="zh-CN"/>
        </w:rPr>
        <w:t>-</w:t>
      </w:r>
      <w:r w:rsidR="00D00349" w:rsidRPr="0024760E">
        <w:rPr>
          <w:lang w:eastAsia="zh-CN"/>
        </w:rPr>
        <w:t>building.</w:t>
      </w:r>
    </w:p>
    <w:p w14:paraId="0D06307A" w14:textId="6F6BF344" w:rsidR="000C3297" w:rsidRPr="0024760E" w:rsidRDefault="00C4563E" w:rsidP="000C3297">
      <w:pPr>
        <w:pStyle w:val="CBDNormalNumber"/>
        <w:rPr>
          <w:lang w:val="en-CA"/>
        </w:rPr>
      </w:pPr>
      <w:r w:rsidRPr="0024760E">
        <w:rPr>
          <w:lang w:eastAsia="zh-CN"/>
        </w:rPr>
        <w:t xml:space="preserve">Enhancing participation in, and contribution to, initiatives on biodiversity finance tracking and taxonomies can </w:t>
      </w:r>
      <w:r w:rsidR="00D520F7">
        <w:rPr>
          <w:lang w:eastAsia="zh-CN"/>
        </w:rPr>
        <w:t>significantly affect</w:t>
      </w:r>
      <w:r w:rsidRPr="0024760E">
        <w:rPr>
          <w:lang w:eastAsia="zh-CN"/>
        </w:rPr>
        <w:t xml:space="preserve"> decision-making </w:t>
      </w:r>
      <w:r w:rsidR="00D520F7">
        <w:rPr>
          <w:lang w:eastAsia="zh-CN"/>
        </w:rPr>
        <w:t>about</w:t>
      </w:r>
      <w:r w:rsidR="00937E7D">
        <w:rPr>
          <w:lang w:eastAsia="zh-CN"/>
        </w:rPr>
        <w:t xml:space="preserve"> the</w:t>
      </w:r>
      <w:r w:rsidR="00C43C25">
        <w:rPr>
          <w:lang w:eastAsia="zh-CN"/>
        </w:rPr>
        <w:t xml:space="preserve"> scale </w:t>
      </w:r>
      <w:r w:rsidR="00CE0E65">
        <w:rPr>
          <w:lang w:eastAsia="zh-CN"/>
        </w:rPr>
        <w:t xml:space="preserve">and allocation </w:t>
      </w:r>
      <w:r w:rsidR="00C43C25">
        <w:rPr>
          <w:lang w:eastAsia="zh-CN"/>
        </w:rPr>
        <w:t xml:space="preserve">of </w:t>
      </w:r>
      <w:r w:rsidR="00924E3F">
        <w:rPr>
          <w:lang w:eastAsia="zh-CN"/>
        </w:rPr>
        <w:t>finance needed for biodiversity</w:t>
      </w:r>
      <w:r w:rsidRPr="0024760E">
        <w:rPr>
          <w:lang w:eastAsia="zh-CN"/>
        </w:rPr>
        <w:t xml:space="preserve">. </w:t>
      </w:r>
      <w:r w:rsidR="00937E7D">
        <w:t>E</w:t>
      </w:r>
      <w:r w:rsidRPr="0024760E">
        <w:t xml:space="preserve">stablishing dedicated biodiversity finance units </w:t>
      </w:r>
      <w:r w:rsidR="00A079C9">
        <w:t>within</w:t>
      </w:r>
      <w:r w:rsidR="007209DB">
        <w:t xml:space="preserve"> both</w:t>
      </w:r>
      <w:r w:rsidRPr="0024760E">
        <w:t xml:space="preserve"> </w:t>
      </w:r>
      <w:r w:rsidR="00937E7D">
        <w:t>m</w:t>
      </w:r>
      <w:r w:rsidRPr="0024760E">
        <w:t xml:space="preserve">inistries of </w:t>
      </w:r>
      <w:r w:rsidR="00937E7D">
        <w:t>f</w:t>
      </w:r>
      <w:r w:rsidRPr="0024760E">
        <w:t xml:space="preserve">inance and </w:t>
      </w:r>
      <w:r w:rsidR="00937E7D">
        <w:t>e</w:t>
      </w:r>
      <w:r w:rsidRPr="0024760E">
        <w:t xml:space="preserve">nvironment could </w:t>
      </w:r>
      <w:r w:rsidR="006F63C1">
        <w:t>improve coordination between the ministries</w:t>
      </w:r>
      <w:r w:rsidR="006F63C1" w:rsidRPr="0024760E">
        <w:t xml:space="preserve"> </w:t>
      </w:r>
      <w:r w:rsidR="006F63C1">
        <w:t xml:space="preserve">and </w:t>
      </w:r>
      <w:r w:rsidRPr="0024760E">
        <w:t xml:space="preserve">facilitate </w:t>
      </w:r>
      <w:r w:rsidR="00524558">
        <w:t xml:space="preserve">the </w:t>
      </w:r>
      <w:r w:rsidRPr="0024760E">
        <w:t>improved alignment and efficiency of finance for biodiversity.</w:t>
      </w:r>
    </w:p>
    <w:p w14:paraId="2ECBDC83" w14:textId="523EDF20" w:rsidR="007840DA" w:rsidRPr="0024760E" w:rsidRDefault="0024760E" w:rsidP="00D248C2">
      <w:pPr>
        <w:pStyle w:val="CBDNormalNumber"/>
        <w:rPr>
          <w:lang w:val="en-CA"/>
        </w:rPr>
      </w:pPr>
      <w:r w:rsidRPr="0024760E">
        <w:rPr>
          <w:lang w:val="en-CA"/>
        </w:rPr>
        <w:t>Last</w:t>
      </w:r>
      <w:r w:rsidR="00396548" w:rsidRPr="0024760E">
        <w:rPr>
          <w:lang w:val="en-CA"/>
        </w:rPr>
        <w:t xml:space="preserve">, investing in the capacities needed to improve the </w:t>
      </w:r>
      <w:r w:rsidR="00044F49">
        <w:rPr>
          <w:lang w:val="en-CA"/>
        </w:rPr>
        <w:t xml:space="preserve">overall </w:t>
      </w:r>
      <w:r w:rsidR="00396548" w:rsidRPr="0024760E">
        <w:rPr>
          <w:lang w:val="en-CA"/>
        </w:rPr>
        <w:t>effectiveness of biodiversity finance</w:t>
      </w:r>
      <w:r w:rsidR="00324EDF">
        <w:rPr>
          <w:lang w:val="en-CA"/>
        </w:rPr>
        <w:t>,</w:t>
      </w:r>
      <w:r w:rsidR="00396548" w:rsidRPr="0024760E">
        <w:rPr>
          <w:lang w:val="en-CA"/>
        </w:rPr>
        <w:t xml:space="preserve"> </w:t>
      </w:r>
      <w:proofErr w:type="gramStart"/>
      <w:r w:rsidR="00324EDF">
        <w:rPr>
          <w:lang w:val="en-CA"/>
        </w:rPr>
        <w:t>in</w:t>
      </w:r>
      <w:r w:rsidR="00324EDF" w:rsidRPr="0024760E">
        <w:rPr>
          <w:lang w:val="en-CA"/>
        </w:rPr>
        <w:t xml:space="preserve"> particular </w:t>
      </w:r>
      <w:r w:rsidR="00324EDF">
        <w:rPr>
          <w:lang w:val="en-CA"/>
        </w:rPr>
        <w:t>by</w:t>
      </w:r>
      <w:proofErr w:type="gramEnd"/>
      <w:r w:rsidR="00324EDF">
        <w:rPr>
          <w:lang w:val="en-CA"/>
        </w:rPr>
        <w:t xml:space="preserve"> </w:t>
      </w:r>
      <w:r w:rsidR="00324EDF" w:rsidRPr="0024760E">
        <w:rPr>
          <w:lang w:val="en-CA"/>
        </w:rPr>
        <w:t>unlock</w:t>
      </w:r>
      <w:r w:rsidR="00324EDF">
        <w:rPr>
          <w:lang w:val="en-CA"/>
        </w:rPr>
        <w:t>ing</w:t>
      </w:r>
      <w:r w:rsidR="00324EDF" w:rsidRPr="0024760E">
        <w:rPr>
          <w:lang w:val="en-CA"/>
        </w:rPr>
        <w:t xml:space="preserve"> domestic resources and enhanc</w:t>
      </w:r>
      <w:r w:rsidR="00324EDF">
        <w:rPr>
          <w:lang w:val="en-CA"/>
        </w:rPr>
        <w:t>ing</w:t>
      </w:r>
      <w:r w:rsidR="00324EDF" w:rsidRPr="0024760E">
        <w:rPr>
          <w:lang w:val="en-CA"/>
        </w:rPr>
        <w:t xml:space="preserve"> their effectiveness</w:t>
      </w:r>
      <w:r w:rsidR="00327E60">
        <w:rPr>
          <w:lang w:val="en-CA"/>
        </w:rPr>
        <w:t>,</w:t>
      </w:r>
      <w:r w:rsidR="00324EDF" w:rsidRPr="0024760E" w:rsidDel="00524558">
        <w:rPr>
          <w:lang w:val="en-CA"/>
        </w:rPr>
        <w:t xml:space="preserve"> </w:t>
      </w:r>
      <w:r w:rsidR="00524558">
        <w:rPr>
          <w:lang w:val="en-CA"/>
        </w:rPr>
        <w:t>must</w:t>
      </w:r>
      <w:r w:rsidR="00396548" w:rsidRPr="0024760E">
        <w:rPr>
          <w:lang w:val="en-CA"/>
        </w:rPr>
        <w:t xml:space="preserve"> be considered as a systemic </w:t>
      </w:r>
      <w:r w:rsidR="008B09F9" w:rsidRPr="0024760E">
        <w:rPr>
          <w:lang w:val="en-CA"/>
        </w:rPr>
        <w:t>a</w:t>
      </w:r>
      <w:r w:rsidR="004C6045" w:rsidRPr="0024760E">
        <w:rPr>
          <w:lang w:val="en-CA"/>
        </w:rPr>
        <w:t xml:space="preserve">pproach to overcoming the impediments identified </w:t>
      </w:r>
      <w:r w:rsidR="00524558">
        <w:rPr>
          <w:lang w:val="en-CA"/>
        </w:rPr>
        <w:t>in the present report</w:t>
      </w:r>
      <w:r w:rsidR="00D248C2" w:rsidRPr="0024760E">
        <w:rPr>
          <w:lang w:val="en-CA"/>
        </w:rPr>
        <w:t xml:space="preserve">. </w:t>
      </w:r>
      <w:r w:rsidR="00396548" w:rsidRPr="0024760E">
        <w:rPr>
          <w:lang w:val="en-CA"/>
        </w:rPr>
        <w:t xml:space="preserve">Several of the actions listed above can play a role </w:t>
      </w:r>
      <w:r w:rsidR="00661EF7">
        <w:rPr>
          <w:lang w:val="en-CA"/>
        </w:rPr>
        <w:t>in that regard</w:t>
      </w:r>
      <w:r w:rsidR="00396548" w:rsidRPr="0024760E">
        <w:rPr>
          <w:lang w:val="en-CA"/>
        </w:rPr>
        <w:t>.</w:t>
      </w:r>
    </w:p>
    <w:p w14:paraId="0E9BE0A7" w14:textId="7B739C37" w:rsidR="000C3297" w:rsidRDefault="00374057" w:rsidP="005C1CA6">
      <w:pPr>
        <w:pStyle w:val="CBDNormalNumber"/>
        <w:numPr>
          <w:ilvl w:val="0"/>
          <w:numId w:val="0"/>
        </w:numPr>
        <w:ind w:left="567"/>
        <w:jc w:val="center"/>
        <w:rPr>
          <w:lang w:val="en-CA"/>
        </w:rPr>
      </w:pPr>
      <w:r>
        <w:rPr>
          <w:lang w:val="en-CA"/>
        </w:rPr>
        <w:t>__________</w:t>
      </w:r>
    </w:p>
    <w:sectPr w:rsidR="000C3297" w:rsidSect="008603A2">
      <w:headerReference w:type="even" r:id="rId29"/>
      <w:headerReference w:type="default" r:id="rId30"/>
      <w:footerReference w:type="even" r:id="rId31"/>
      <w:footerReference w:type="default" r:id="rId32"/>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FAC75FE" w14:textId="77777777" w:rsidR="008B1A85" w:rsidRPr="00866063" w:rsidRDefault="008B1A85" w:rsidP="00CF1848">
      <w:r w:rsidRPr="00866063">
        <w:separator/>
      </w:r>
    </w:p>
  </w:endnote>
  <w:endnote w:type="continuationSeparator" w:id="0">
    <w:p w14:paraId="2726486F" w14:textId="77777777" w:rsidR="008B1A85" w:rsidRPr="00866063" w:rsidRDefault="008B1A85"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1D4E3A55" w14:textId="77777777" w:rsidR="00D75CA6" w:rsidRPr="00DA148E" w:rsidRDefault="00D75CA6" w:rsidP="00D75CA6">
            <w:pPr>
              <w:pStyle w:val="Footer"/>
              <w:jc w:val="left"/>
            </w:pPr>
            <w:r w:rsidRPr="008603A2">
              <w:rPr>
                <w:szCs w:val="20"/>
              </w:rPr>
              <w:fldChar w:fldCharType="begin"/>
            </w:r>
            <w:r w:rsidRPr="008603A2">
              <w:rPr>
                <w:szCs w:val="20"/>
              </w:rPr>
              <w:instrText xml:space="preserve"> PAGE </w:instrText>
            </w:r>
            <w:r w:rsidRPr="008603A2">
              <w:rPr>
                <w:szCs w:val="20"/>
              </w:rPr>
              <w:fldChar w:fldCharType="separate"/>
            </w:r>
            <w:r w:rsidRPr="008603A2">
              <w:rPr>
                <w:noProof/>
                <w:szCs w:val="20"/>
              </w:rPr>
              <w:t>2</w:t>
            </w:r>
            <w:r w:rsidRPr="008603A2">
              <w:rPr>
                <w:szCs w:val="20"/>
              </w:rPr>
              <w:fldChar w:fldCharType="end"/>
            </w:r>
            <w:r w:rsidRPr="00DA148E">
              <w:rPr>
                <w:szCs w:val="20"/>
              </w:rPr>
              <w:t>/</w:t>
            </w:r>
            <w:r w:rsidRPr="008603A2">
              <w:rPr>
                <w:szCs w:val="20"/>
              </w:rPr>
              <w:fldChar w:fldCharType="begin"/>
            </w:r>
            <w:r w:rsidRPr="008603A2">
              <w:rPr>
                <w:szCs w:val="20"/>
              </w:rPr>
              <w:instrText xml:space="preserve"> NUMPAGES  </w:instrText>
            </w:r>
            <w:r w:rsidRPr="008603A2">
              <w:rPr>
                <w:szCs w:val="20"/>
              </w:rPr>
              <w:fldChar w:fldCharType="separate"/>
            </w:r>
            <w:r w:rsidRPr="008603A2">
              <w:rPr>
                <w:noProof/>
                <w:szCs w:val="20"/>
              </w:rPr>
              <w:t>2</w:t>
            </w:r>
            <w:r w:rsidRPr="008603A2">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4474C060" w14:textId="77777777" w:rsidR="00D75CA6" w:rsidRPr="00DA148E" w:rsidRDefault="00D75CA6" w:rsidP="00D75CA6">
        <w:pPr>
          <w:pStyle w:val="Footer"/>
        </w:pPr>
        <w:r w:rsidRPr="008603A2">
          <w:rPr>
            <w:szCs w:val="20"/>
          </w:rPr>
          <w:fldChar w:fldCharType="begin"/>
        </w:r>
        <w:r w:rsidRPr="008603A2">
          <w:rPr>
            <w:szCs w:val="20"/>
          </w:rPr>
          <w:instrText xml:space="preserve"> PAGE </w:instrText>
        </w:r>
        <w:r w:rsidRPr="008603A2">
          <w:rPr>
            <w:szCs w:val="20"/>
          </w:rPr>
          <w:fldChar w:fldCharType="separate"/>
        </w:r>
        <w:r w:rsidRPr="008603A2">
          <w:rPr>
            <w:szCs w:val="20"/>
          </w:rPr>
          <w:t>2</w:t>
        </w:r>
        <w:r w:rsidRPr="008603A2">
          <w:rPr>
            <w:szCs w:val="20"/>
          </w:rPr>
          <w:fldChar w:fldCharType="end"/>
        </w:r>
        <w:r w:rsidRPr="00DA148E">
          <w:rPr>
            <w:szCs w:val="20"/>
          </w:rPr>
          <w:t>/</w:t>
        </w:r>
        <w:r w:rsidRPr="008603A2">
          <w:rPr>
            <w:szCs w:val="20"/>
          </w:rPr>
          <w:fldChar w:fldCharType="begin"/>
        </w:r>
        <w:r w:rsidRPr="008603A2">
          <w:rPr>
            <w:szCs w:val="20"/>
          </w:rPr>
          <w:instrText xml:space="preserve"> NUMPAGES  </w:instrText>
        </w:r>
        <w:r w:rsidRPr="008603A2">
          <w:rPr>
            <w:szCs w:val="20"/>
          </w:rPr>
          <w:fldChar w:fldCharType="separate"/>
        </w:r>
        <w:r w:rsidRPr="008603A2">
          <w:rPr>
            <w:szCs w:val="20"/>
          </w:rPr>
          <w:t>3</w:t>
        </w:r>
        <w:r w:rsidRPr="008603A2">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90FFD25" w14:textId="77777777" w:rsidR="008B1A85" w:rsidRPr="00866063" w:rsidRDefault="008B1A85" w:rsidP="00CF1848">
      <w:r w:rsidRPr="00866063">
        <w:separator/>
      </w:r>
    </w:p>
  </w:footnote>
  <w:footnote w:type="continuationSeparator" w:id="0">
    <w:p w14:paraId="679CCE89" w14:textId="77777777" w:rsidR="008B1A85" w:rsidRPr="00866063" w:rsidRDefault="008B1A85" w:rsidP="00CF1848">
      <w:r w:rsidRPr="00866063">
        <w:continuationSeparator/>
      </w:r>
    </w:p>
  </w:footnote>
  <w:footnote w:id="1">
    <w:p w14:paraId="1CEEB9F4" w14:textId="5B4485DD" w:rsidR="008A1499" w:rsidRPr="00A552E6" w:rsidRDefault="000F3A77">
      <w:pPr>
        <w:pStyle w:val="FootnoteText"/>
        <w:rPr>
          <w:lang w:val="it-IT"/>
        </w:rPr>
      </w:pPr>
      <w:r w:rsidRPr="008603A2">
        <w:t xml:space="preserve">* </w:t>
      </w:r>
      <w:hyperlink r:id="rId1" w:history="1">
        <w:r w:rsidRPr="000F3A77">
          <w:rPr>
            <w:rStyle w:val="Hyperlink"/>
            <w:lang w:val="it-IT"/>
          </w:rPr>
          <w:t>CBD/SBI/7/1</w:t>
        </w:r>
      </w:hyperlink>
      <w:r w:rsidR="008A1499" w:rsidRPr="0024760E">
        <w:rPr>
          <w:lang w:val="it-IT"/>
        </w:rPr>
        <w:t>.</w:t>
      </w:r>
    </w:p>
  </w:footnote>
  <w:footnote w:id="2">
    <w:p w14:paraId="13890181" w14:textId="4A8BE006" w:rsidR="00334C47" w:rsidRPr="00A81C59" w:rsidRDefault="00334C47" w:rsidP="00334C47">
      <w:pPr>
        <w:pStyle w:val="FootnoteText"/>
        <w:rPr>
          <w:lang w:val="it-IT"/>
        </w:rPr>
      </w:pPr>
      <w:r>
        <w:rPr>
          <w:rStyle w:val="FootnoteReference"/>
        </w:rPr>
        <w:footnoteRef/>
      </w:r>
      <w:r w:rsidR="00D7715A">
        <w:rPr>
          <w:lang w:val="it-IT"/>
        </w:rPr>
        <w:t xml:space="preserve"> </w:t>
      </w:r>
      <w:r w:rsidR="004C4B17">
        <w:rPr>
          <w:lang w:val="it-IT"/>
        </w:rPr>
        <w:t xml:space="preserve">See </w:t>
      </w:r>
      <w:r w:rsidR="00FD7AAE" w:rsidRPr="0024760E">
        <w:rPr>
          <w:lang w:val="it-IT"/>
        </w:rPr>
        <w:fldChar w:fldCharType="begin"/>
      </w:r>
      <w:r w:rsidR="00FD7AAE" w:rsidRPr="0024760E">
        <w:rPr>
          <w:lang w:val="it-IT"/>
        </w:rPr>
        <w:instrText>HYPERLINK "https://www.cbd.int/doc/c/7e9b/b080/848fb223d2f840ec68b2c3ad/cop-16-inf-32-en.pdf"</w:instrText>
      </w:r>
      <w:r w:rsidR="00FD7AAE" w:rsidRPr="0024760E">
        <w:rPr>
          <w:lang w:val="it-IT"/>
        </w:rPr>
      </w:r>
      <w:r w:rsidR="00FD7AAE" w:rsidRPr="0024760E">
        <w:rPr>
          <w:lang w:val="it-IT"/>
        </w:rPr>
        <w:fldChar w:fldCharType="separate"/>
      </w:r>
      <w:r w:rsidR="00FD7AAE" w:rsidRPr="0024760E">
        <w:rPr>
          <w:rStyle w:val="Hyperlink"/>
          <w:lang w:val="it-IT"/>
        </w:rPr>
        <w:t>CBD/COP/16/INF/32</w:t>
      </w:r>
      <w:r w:rsidR="00FD7AAE" w:rsidRPr="0024760E">
        <w:rPr>
          <w:lang w:val="it-IT"/>
        </w:rPr>
        <w:fldChar w:fldCharType="end"/>
      </w:r>
      <w:r w:rsidR="00A81C59" w:rsidRPr="008603A2">
        <w:rPr>
          <w:lang w:val="it-IT"/>
        </w:rPr>
        <w:t>.</w:t>
      </w:r>
    </w:p>
  </w:footnote>
  <w:footnote w:id="3">
    <w:p w14:paraId="6C8E8998" w14:textId="64913CA5" w:rsidR="00DE3D59" w:rsidRPr="00DE3D59" w:rsidRDefault="00DE3D59" w:rsidP="00B204BD">
      <w:pPr>
        <w:pStyle w:val="FootnoteText"/>
      </w:pPr>
      <w:r>
        <w:rPr>
          <w:rStyle w:val="FootnoteReference"/>
        </w:rPr>
        <w:footnoteRef/>
      </w:r>
      <w:r>
        <w:t xml:space="preserve"> </w:t>
      </w:r>
      <w:r w:rsidR="005215EA">
        <w:t xml:space="preserve">See </w:t>
      </w:r>
      <w:r w:rsidR="00B6016D" w:rsidRPr="0024760E">
        <w:t>document</w:t>
      </w:r>
      <w:r w:rsidR="005215EA" w:rsidRPr="0024760E">
        <w:t xml:space="preserve"> </w:t>
      </w:r>
      <w:r w:rsidR="00B204BD" w:rsidRPr="0024760E">
        <w:t>CBD/SBI/7/12</w:t>
      </w:r>
      <w:r w:rsidR="005215EA" w:rsidRPr="0024760E">
        <w:t xml:space="preserve"> for</w:t>
      </w:r>
      <w:r w:rsidR="005215EA">
        <w:t xml:space="preserve"> </w:t>
      </w:r>
      <w:r w:rsidR="00B33136">
        <w:t>a</w:t>
      </w:r>
      <w:r w:rsidR="005215EA">
        <w:t xml:space="preserve"> detailed analysis of impediments related to mainstreaming</w:t>
      </w:r>
      <w:r w:rsidR="00B6016D">
        <w:t>.</w:t>
      </w:r>
    </w:p>
  </w:footnote>
  <w:footnote w:id="4">
    <w:p w14:paraId="2D2980B9" w14:textId="02DCC075" w:rsidR="000D25AE" w:rsidRPr="00E654EC" w:rsidRDefault="000D25AE" w:rsidP="000D25AE">
      <w:pPr>
        <w:pStyle w:val="FootnoteText"/>
        <w:rPr>
          <w:szCs w:val="18"/>
          <w:lang w:val="en-CA"/>
        </w:rPr>
      </w:pPr>
      <w:r w:rsidRPr="00E654EC">
        <w:rPr>
          <w:rStyle w:val="FootnoteReference"/>
          <w:szCs w:val="18"/>
        </w:rPr>
        <w:footnoteRef/>
      </w:r>
      <w:r w:rsidRPr="00E654EC">
        <w:rPr>
          <w:szCs w:val="18"/>
        </w:rPr>
        <w:t xml:space="preserve"> </w:t>
      </w:r>
      <w:r w:rsidR="000664AB" w:rsidRPr="00E654EC">
        <w:rPr>
          <w:szCs w:val="18"/>
        </w:rPr>
        <w:t>U</w:t>
      </w:r>
      <w:r w:rsidR="00D16793" w:rsidRPr="00E654EC">
        <w:rPr>
          <w:szCs w:val="18"/>
        </w:rPr>
        <w:t xml:space="preserve">nited Nations Environment Programme, </w:t>
      </w:r>
      <w:r w:rsidR="00D16793" w:rsidRPr="00E654EC">
        <w:rPr>
          <w:i/>
          <w:iCs/>
          <w:szCs w:val="18"/>
        </w:rPr>
        <w:t xml:space="preserve">State of Finance for Nature 2026: Nature in the Red – Powering the </w:t>
      </w:r>
      <w:r w:rsidR="00B40C25" w:rsidRPr="00E654EC">
        <w:rPr>
          <w:i/>
          <w:iCs/>
          <w:szCs w:val="18"/>
        </w:rPr>
        <w:t xml:space="preserve">Trillion Dollar Nature Transition Economy </w:t>
      </w:r>
      <w:r w:rsidR="00B40C25" w:rsidRPr="00E654EC">
        <w:rPr>
          <w:szCs w:val="18"/>
        </w:rPr>
        <w:t>(Nairobi, 2026).</w:t>
      </w:r>
    </w:p>
  </w:footnote>
  <w:footnote w:id="5">
    <w:p w14:paraId="1697ADE1" w14:textId="69CFF0F7" w:rsidR="000D25AE" w:rsidRPr="00E654EC" w:rsidRDefault="000D25AE" w:rsidP="000D25AE">
      <w:pPr>
        <w:pStyle w:val="FootnoteText"/>
        <w:rPr>
          <w:szCs w:val="18"/>
          <w:lang w:val="en-CA"/>
        </w:rPr>
      </w:pPr>
      <w:r w:rsidRPr="00E654EC">
        <w:rPr>
          <w:rStyle w:val="FootnoteReference"/>
          <w:szCs w:val="18"/>
        </w:rPr>
        <w:footnoteRef/>
      </w:r>
      <w:r w:rsidRPr="00E654EC">
        <w:rPr>
          <w:szCs w:val="18"/>
        </w:rPr>
        <w:t xml:space="preserve"> </w:t>
      </w:r>
      <w:r w:rsidR="00450DE3" w:rsidRPr="00E654EC">
        <w:rPr>
          <w:szCs w:val="18"/>
        </w:rPr>
        <w:t>United Nations Development Programme</w:t>
      </w:r>
      <w:r w:rsidR="00240656" w:rsidRPr="00E654EC">
        <w:rPr>
          <w:szCs w:val="18"/>
        </w:rPr>
        <w:t xml:space="preserve"> (UNDP)</w:t>
      </w:r>
      <w:r w:rsidR="00CD6661" w:rsidRPr="00E654EC">
        <w:rPr>
          <w:szCs w:val="18"/>
        </w:rPr>
        <w:t xml:space="preserve">, </w:t>
      </w:r>
      <w:r w:rsidR="00CD6661" w:rsidRPr="00E654EC">
        <w:rPr>
          <w:i/>
          <w:iCs/>
          <w:szCs w:val="18"/>
        </w:rPr>
        <w:t xml:space="preserve">BIOFIN Workbook 2024: Finance for Nature </w:t>
      </w:r>
      <w:r w:rsidR="00CD6661" w:rsidRPr="00E654EC">
        <w:rPr>
          <w:szCs w:val="18"/>
        </w:rPr>
        <w:t>(</w:t>
      </w:r>
      <w:r w:rsidR="00ED6475" w:rsidRPr="00E654EC">
        <w:rPr>
          <w:szCs w:val="18"/>
        </w:rPr>
        <w:t xml:space="preserve">New York, Biodiversity Finance Initiative and </w:t>
      </w:r>
      <w:r w:rsidR="00240656" w:rsidRPr="00E654EC">
        <w:rPr>
          <w:szCs w:val="18"/>
        </w:rPr>
        <w:t>UNDP</w:t>
      </w:r>
      <w:r w:rsidR="00ED6475" w:rsidRPr="00E654EC">
        <w:rPr>
          <w:szCs w:val="18"/>
        </w:rPr>
        <w:t>, 2024).</w:t>
      </w:r>
    </w:p>
  </w:footnote>
  <w:footnote w:id="6">
    <w:p w14:paraId="76C53B87" w14:textId="6B381BA6" w:rsidR="00240656" w:rsidRPr="00E654EC" w:rsidRDefault="00240656">
      <w:pPr>
        <w:pStyle w:val="FootnoteText"/>
        <w:rPr>
          <w:szCs w:val="18"/>
        </w:rPr>
      </w:pPr>
      <w:r w:rsidRPr="00E654EC">
        <w:rPr>
          <w:rStyle w:val="FootnoteReference"/>
          <w:szCs w:val="18"/>
        </w:rPr>
        <w:footnoteRef/>
      </w:r>
      <w:r w:rsidRPr="00E654EC">
        <w:rPr>
          <w:szCs w:val="18"/>
        </w:rPr>
        <w:t xml:space="preserve"> </w:t>
      </w:r>
      <w:r w:rsidR="00475527" w:rsidRPr="00E654EC">
        <w:rPr>
          <w:szCs w:val="18"/>
        </w:rPr>
        <w:t>UNDP and B</w:t>
      </w:r>
      <w:r w:rsidR="003E502B" w:rsidRPr="00E654EC">
        <w:rPr>
          <w:szCs w:val="18"/>
        </w:rPr>
        <w:t xml:space="preserve">iodiversity Finance Initiative, </w:t>
      </w:r>
      <w:r w:rsidR="003E502B" w:rsidRPr="00E654EC">
        <w:rPr>
          <w:i/>
          <w:iCs/>
          <w:szCs w:val="18"/>
        </w:rPr>
        <w:t xml:space="preserve">The Nature of Species: A Step-by-step Guide to Repurpose Subsidies Harmful to Biodiversity and Improve their Impacts on People and Nature </w:t>
      </w:r>
      <w:r w:rsidR="003E502B" w:rsidRPr="00E654EC">
        <w:rPr>
          <w:szCs w:val="18"/>
        </w:rPr>
        <w:t xml:space="preserve">(New York, UNDP, 2024). </w:t>
      </w:r>
    </w:p>
  </w:footnote>
  <w:footnote w:id="7">
    <w:p w14:paraId="2B1C52B6" w14:textId="267854CF" w:rsidR="000D25AE" w:rsidRPr="00E654EC" w:rsidRDefault="000D25AE" w:rsidP="000D25AE">
      <w:pPr>
        <w:pStyle w:val="FootnoteText"/>
        <w:rPr>
          <w:szCs w:val="18"/>
          <w:lang w:val="en-CA"/>
        </w:rPr>
      </w:pPr>
      <w:r w:rsidRPr="00E654EC">
        <w:rPr>
          <w:rStyle w:val="FootnoteReference"/>
          <w:szCs w:val="18"/>
        </w:rPr>
        <w:footnoteRef/>
      </w:r>
      <w:r w:rsidRPr="00E654EC">
        <w:rPr>
          <w:szCs w:val="18"/>
        </w:rPr>
        <w:t xml:space="preserve"> </w:t>
      </w:r>
      <w:hyperlink r:id="rId2" w:history="1">
        <w:r w:rsidR="00190AC2" w:rsidRPr="00E654EC">
          <w:rPr>
            <w:rStyle w:val="Hyperlink"/>
            <w:szCs w:val="18"/>
          </w:rPr>
          <w:t>CBD/COP/16/INF/32</w:t>
        </w:r>
      </w:hyperlink>
      <w:r w:rsidR="00190AC2" w:rsidRPr="00E654EC">
        <w:rPr>
          <w:szCs w:val="18"/>
        </w:rPr>
        <w:t>.</w:t>
      </w:r>
    </w:p>
  </w:footnote>
  <w:footnote w:id="8">
    <w:p w14:paraId="5CA9933C" w14:textId="4A9C4813" w:rsidR="000D25AE" w:rsidRPr="008603A2" w:rsidRDefault="000D25AE" w:rsidP="000D25AE">
      <w:pPr>
        <w:pStyle w:val="FootnoteText"/>
        <w:rPr>
          <w:szCs w:val="18"/>
          <w:lang w:val="en-US"/>
        </w:rPr>
      </w:pPr>
      <w:r w:rsidRPr="008603A2">
        <w:rPr>
          <w:rStyle w:val="FootnoteReference"/>
          <w:szCs w:val="18"/>
        </w:rPr>
        <w:footnoteRef/>
      </w:r>
      <w:r w:rsidRPr="008603A2">
        <w:rPr>
          <w:szCs w:val="18"/>
        </w:rPr>
        <w:t xml:space="preserve"> </w:t>
      </w:r>
      <w:r w:rsidR="00DF7471" w:rsidRPr="008603A2">
        <w:rPr>
          <w:szCs w:val="18"/>
        </w:rPr>
        <w:t>C. Nellemann and others</w:t>
      </w:r>
      <w:r w:rsidR="006F2B14" w:rsidRPr="008603A2">
        <w:rPr>
          <w:szCs w:val="18"/>
        </w:rPr>
        <w:t>, eds.</w:t>
      </w:r>
      <w:r w:rsidR="00E162D1" w:rsidRPr="008603A2">
        <w:rPr>
          <w:szCs w:val="18"/>
        </w:rPr>
        <w:t xml:space="preserve"> </w:t>
      </w:r>
      <w:r w:rsidRPr="008603A2">
        <w:rPr>
          <w:i/>
          <w:iCs/>
          <w:szCs w:val="18"/>
        </w:rPr>
        <w:t>World Atlas of Illicit Financial Flows</w:t>
      </w:r>
      <w:r w:rsidR="00415358" w:rsidRPr="008603A2">
        <w:rPr>
          <w:szCs w:val="18"/>
        </w:rPr>
        <w:t xml:space="preserve"> (</w:t>
      </w:r>
      <w:r w:rsidR="007A6F2B" w:rsidRPr="008603A2">
        <w:rPr>
          <w:szCs w:val="18"/>
        </w:rPr>
        <w:t xml:space="preserve">RHIPTO Norwegian </w:t>
      </w:r>
      <w:proofErr w:type="spellStart"/>
      <w:r w:rsidR="007A6F2B" w:rsidRPr="008603A2">
        <w:rPr>
          <w:szCs w:val="18"/>
        </w:rPr>
        <w:t>Center</w:t>
      </w:r>
      <w:proofErr w:type="spellEnd"/>
      <w:r w:rsidR="007A6F2B" w:rsidRPr="008603A2">
        <w:rPr>
          <w:szCs w:val="18"/>
        </w:rPr>
        <w:t xml:space="preserve"> for Global Analyses</w:t>
      </w:r>
      <w:r w:rsidR="00E1254C" w:rsidRPr="008603A2">
        <w:rPr>
          <w:szCs w:val="18"/>
        </w:rPr>
        <w:t xml:space="preserve">, </w:t>
      </w:r>
      <w:r w:rsidR="007A6F2B" w:rsidRPr="008603A2">
        <w:rPr>
          <w:szCs w:val="18"/>
        </w:rPr>
        <w:t>International Criminal Police Organization</w:t>
      </w:r>
      <w:r w:rsidR="00E1254C" w:rsidRPr="008603A2">
        <w:rPr>
          <w:szCs w:val="18"/>
        </w:rPr>
        <w:t xml:space="preserve"> and Global Initiative </w:t>
      </w:r>
      <w:r w:rsidR="0073364B" w:rsidRPr="008603A2">
        <w:rPr>
          <w:szCs w:val="18"/>
        </w:rPr>
        <w:t>a</w:t>
      </w:r>
      <w:r w:rsidR="00E1254C" w:rsidRPr="008603A2">
        <w:rPr>
          <w:szCs w:val="18"/>
        </w:rPr>
        <w:t>gainst Transnational Organized Crime, 2018)</w:t>
      </w:r>
      <w:r w:rsidRPr="008603A2">
        <w:rPr>
          <w:szCs w:val="18"/>
        </w:rPr>
        <w:t>.</w:t>
      </w:r>
    </w:p>
  </w:footnote>
  <w:footnote w:id="9">
    <w:p w14:paraId="70825603" w14:textId="1D59C8C2" w:rsidR="000D25AE" w:rsidRPr="008603A2" w:rsidRDefault="000D25AE" w:rsidP="000D25AE">
      <w:pPr>
        <w:pStyle w:val="FootnoteText"/>
        <w:rPr>
          <w:szCs w:val="18"/>
          <w:lang w:val="en-US"/>
        </w:rPr>
      </w:pPr>
      <w:r w:rsidRPr="008603A2">
        <w:rPr>
          <w:rStyle w:val="FootnoteReference"/>
          <w:szCs w:val="18"/>
        </w:rPr>
        <w:footnoteRef/>
      </w:r>
      <w:r w:rsidRPr="008603A2">
        <w:rPr>
          <w:szCs w:val="18"/>
        </w:rPr>
        <w:t xml:space="preserve"> </w:t>
      </w:r>
      <w:r w:rsidR="00001C1E" w:rsidRPr="008603A2">
        <w:rPr>
          <w:szCs w:val="18"/>
        </w:rPr>
        <w:t xml:space="preserve">World Bank, </w:t>
      </w:r>
      <w:r w:rsidR="00001C1E" w:rsidRPr="008603A2">
        <w:rPr>
          <w:i/>
          <w:iCs/>
          <w:szCs w:val="18"/>
        </w:rPr>
        <w:t xml:space="preserve">Illegal Logging, Fishing, and Wildlife Trade: The Costs and How to Combat it </w:t>
      </w:r>
      <w:r w:rsidR="00C03CE0" w:rsidRPr="008603A2">
        <w:rPr>
          <w:szCs w:val="18"/>
        </w:rPr>
        <w:t>(2019).</w:t>
      </w:r>
    </w:p>
  </w:footnote>
  <w:footnote w:id="10">
    <w:p w14:paraId="24C41FE5" w14:textId="7D818316" w:rsidR="000D25AE" w:rsidRPr="002C0FCF" w:rsidRDefault="000D25AE" w:rsidP="001C5760">
      <w:pPr>
        <w:pStyle w:val="FootnoteText"/>
        <w:rPr>
          <w:sz w:val="16"/>
          <w:szCs w:val="16"/>
        </w:rPr>
      </w:pPr>
      <w:r w:rsidRPr="008603A2">
        <w:rPr>
          <w:rStyle w:val="FootnoteReference"/>
          <w:szCs w:val="18"/>
        </w:rPr>
        <w:footnoteRef/>
      </w:r>
      <w:r w:rsidR="000B1B38" w:rsidRPr="008603A2">
        <w:rPr>
          <w:szCs w:val="18"/>
        </w:rPr>
        <w:t xml:space="preserve"> </w:t>
      </w:r>
      <w:r w:rsidR="001C5760" w:rsidRPr="001C5760">
        <w:rPr>
          <w:szCs w:val="18"/>
        </w:rPr>
        <w:t>OECD</w:t>
      </w:r>
      <w:r w:rsidR="002D4CF1">
        <w:rPr>
          <w:szCs w:val="18"/>
        </w:rPr>
        <w:t xml:space="preserve"> and </w:t>
      </w:r>
      <w:r w:rsidR="001C5760" w:rsidRPr="001C5760">
        <w:rPr>
          <w:szCs w:val="18"/>
        </w:rPr>
        <w:t xml:space="preserve">UNDP, </w:t>
      </w:r>
      <w:r w:rsidR="001C5760" w:rsidRPr="008603A2">
        <w:rPr>
          <w:i/>
          <w:iCs/>
          <w:szCs w:val="18"/>
        </w:rPr>
        <w:t>Tax Inspectors Without Borders: Ten Years of Hands-on Assistance in Developing Countries</w:t>
      </w:r>
      <w:r w:rsidR="001C5760" w:rsidRPr="001C5760">
        <w:rPr>
          <w:szCs w:val="18"/>
        </w:rPr>
        <w:t xml:space="preserve"> </w:t>
      </w:r>
      <w:r w:rsidR="002D4CF1">
        <w:rPr>
          <w:szCs w:val="18"/>
        </w:rPr>
        <w:t>(</w:t>
      </w:r>
      <w:r w:rsidR="002D4CF1" w:rsidRPr="001C5760">
        <w:rPr>
          <w:szCs w:val="18"/>
        </w:rPr>
        <w:t>Paris</w:t>
      </w:r>
      <w:r w:rsidR="002D4CF1">
        <w:rPr>
          <w:szCs w:val="18"/>
        </w:rPr>
        <w:t>,</w:t>
      </w:r>
      <w:r w:rsidR="002D4CF1" w:rsidRPr="001C5760">
        <w:rPr>
          <w:szCs w:val="18"/>
        </w:rPr>
        <w:t xml:space="preserve"> </w:t>
      </w:r>
      <w:r w:rsidR="001C5760" w:rsidRPr="001C5760">
        <w:rPr>
          <w:szCs w:val="18"/>
        </w:rPr>
        <w:t xml:space="preserve">OECD Publishing, </w:t>
      </w:r>
      <w:r w:rsidR="002D4CF1">
        <w:rPr>
          <w:szCs w:val="18"/>
        </w:rPr>
        <w:t>2025).</w:t>
      </w:r>
      <w:r w:rsidR="00A8352B" w:rsidRPr="008603A2">
        <w:rPr>
          <w:szCs w:val="18"/>
        </w:rPr>
        <w:t xml:space="preserve"> </w:t>
      </w:r>
    </w:p>
  </w:footnote>
  <w:footnote w:id="11">
    <w:p w14:paraId="6B873F56" w14:textId="406F89C2" w:rsidR="000463D0" w:rsidRPr="0024760E" w:rsidRDefault="000463D0" w:rsidP="000463D0">
      <w:pPr>
        <w:pStyle w:val="FootnoteText"/>
      </w:pPr>
      <w:r>
        <w:rPr>
          <w:rStyle w:val="FootnoteReference"/>
        </w:rPr>
        <w:footnoteRef/>
      </w:r>
      <w:r w:rsidR="006235F6">
        <w:t xml:space="preserve"> See</w:t>
      </w:r>
      <w:r>
        <w:t xml:space="preserve"> </w:t>
      </w:r>
      <w:hyperlink r:id="rId3" w:history="1">
        <w:r w:rsidR="00143C64" w:rsidRPr="008603A2">
          <w:rPr>
            <w:rStyle w:val="Hyperlink"/>
          </w:rPr>
          <w:t>A/75/810/Rev.1</w:t>
        </w:r>
      </w:hyperlink>
      <w:r w:rsidR="00143C64" w:rsidRPr="00143C64">
        <w:t>,</w:t>
      </w:r>
      <w:r w:rsidR="00143C64">
        <w:t xml:space="preserve"> annex.</w:t>
      </w:r>
    </w:p>
  </w:footnote>
  <w:footnote w:id="12">
    <w:p w14:paraId="3A29803B" w14:textId="4EC7FC61" w:rsidR="000E1965" w:rsidRPr="0024760E" w:rsidRDefault="000E1965">
      <w:pPr>
        <w:pStyle w:val="FootnoteText"/>
        <w:rPr>
          <w:lang w:val="en-CA"/>
        </w:rPr>
      </w:pPr>
      <w:r w:rsidRPr="0024760E">
        <w:rPr>
          <w:rStyle w:val="FootnoteReference"/>
        </w:rPr>
        <w:footnoteRef/>
      </w:r>
      <w:r w:rsidRPr="0024760E">
        <w:t xml:space="preserve"> </w:t>
      </w:r>
      <w:r w:rsidR="00762C58">
        <w:t>OECD, “A historic decline in foreign aid: preliminary 2025 ODA data”</w:t>
      </w:r>
      <w:r w:rsidR="00296483">
        <w:t>,</w:t>
      </w:r>
      <w:r w:rsidR="00762C58">
        <w:t xml:space="preserve"> 9 April 2026.</w:t>
      </w:r>
    </w:p>
  </w:footnote>
  <w:footnote w:id="13">
    <w:p w14:paraId="0E092995" w14:textId="43D4EB7E" w:rsidR="00A50873" w:rsidRPr="00A50873" w:rsidRDefault="00A50873" w:rsidP="00531903">
      <w:pPr>
        <w:pStyle w:val="FootnoteText"/>
      </w:pPr>
      <w:r w:rsidRPr="0024760E">
        <w:rPr>
          <w:rStyle w:val="FootnoteReference"/>
        </w:rPr>
        <w:footnoteRef/>
      </w:r>
      <w:r w:rsidRPr="0024760E">
        <w:t xml:space="preserve"> OECD</w:t>
      </w:r>
      <w:r w:rsidR="00EE26CE">
        <w:t>,</w:t>
      </w:r>
      <w:r w:rsidR="00531903" w:rsidRPr="0024760E">
        <w:t xml:space="preserve"> </w:t>
      </w:r>
      <w:r w:rsidR="00EE26CE" w:rsidRPr="008603A2">
        <w:rPr>
          <w:i/>
          <w:iCs/>
        </w:rPr>
        <w:t>Biodiversity and Development Finance 2015–2023</w:t>
      </w:r>
      <w:r w:rsidR="00EE26CE">
        <w:t xml:space="preserve"> (forthcoming)</w:t>
      </w:r>
      <w:r w:rsidR="00F9179F" w:rsidRPr="0024760E">
        <w:t xml:space="preserve">. </w:t>
      </w:r>
    </w:p>
  </w:footnote>
  <w:footnote w:id="14">
    <w:p w14:paraId="63CE6702" w14:textId="761FA7B2" w:rsidR="00AA553E" w:rsidRPr="00B050C6" w:rsidRDefault="00AA553E" w:rsidP="00AA553E">
      <w:pPr>
        <w:pStyle w:val="FootnoteText"/>
        <w:rPr>
          <w:lang w:val="en-CA"/>
        </w:rPr>
      </w:pPr>
      <w:r>
        <w:rPr>
          <w:rStyle w:val="FootnoteReference"/>
        </w:rPr>
        <w:footnoteRef/>
      </w:r>
      <w:r>
        <w:t xml:space="preserve"> </w:t>
      </w:r>
      <w:r w:rsidR="007C2BFC" w:rsidRPr="00DA0508">
        <w:rPr>
          <w:lang w:val="en-CA"/>
        </w:rPr>
        <w:t xml:space="preserve">This topic is reviewed in more depth in the study on the </w:t>
      </w:r>
      <w:r w:rsidR="007C2BFC" w:rsidRPr="00183EE4">
        <w:t>relationship between debt sustainability and the implementation of the Convention</w:t>
      </w:r>
      <w:r w:rsidR="007C2BFC">
        <w:t>, commissioned by the Secretariat</w:t>
      </w:r>
      <w:r w:rsidR="00B475AB">
        <w:t>, contained in</w:t>
      </w:r>
      <w:r w:rsidR="007C2BFC">
        <w:t xml:space="preserve"> </w:t>
      </w:r>
      <w:hyperlink r:id="rId4" w:history="1">
        <w:r w:rsidR="00A929C8">
          <w:rPr>
            <w:rStyle w:val="Hyperlink"/>
          </w:rPr>
          <w:t>CBD/SBI/6/INF/15</w:t>
        </w:r>
      </w:hyperlink>
      <w:r w:rsidR="00BC6EF3">
        <w:t>.</w:t>
      </w:r>
      <w:r w:rsidRPr="0024760E">
        <w:t xml:space="preserve"> </w:t>
      </w:r>
      <w:r w:rsidR="00BC6EF3" w:rsidRPr="008603A2">
        <w:rPr>
          <w:lang w:val="en-CA"/>
        </w:rPr>
        <w:t>The study</w:t>
      </w:r>
      <w:r w:rsidRPr="00BC6EF3">
        <w:rPr>
          <w:lang w:val="en-CA"/>
        </w:rPr>
        <w:t xml:space="preserve"> is </w:t>
      </w:r>
      <w:r w:rsidR="00BC6EF3" w:rsidRPr="008603A2">
        <w:rPr>
          <w:lang w:val="en-CA"/>
        </w:rPr>
        <w:t xml:space="preserve">currently </w:t>
      </w:r>
      <w:r w:rsidRPr="00BC6EF3">
        <w:rPr>
          <w:lang w:val="en-CA"/>
        </w:rPr>
        <w:t>under peer review and will be finali</w:t>
      </w:r>
      <w:r w:rsidR="0024760E" w:rsidRPr="00BC6EF3">
        <w:rPr>
          <w:lang w:val="en-CA"/>
        </w:rPr>
        <w:t>z</w:t>
      </w:r>
      <w:r w:rsidRPr="00BC6EF3">
        <w:rPr>
          <w:lang w:val="en-CA"/>
        </w:rPr>
        <w:t>ed later in 2026</w:t>
      </w:r>
      <w:r w:rsidR="00EB1272" w:rsidRPr="00BC6EF3">
        <w:rPr>
          <w:lang w:val="en-CA"/>
        </w:rPr>
        <w:t>.</w:t>
      </w:r>
    </w:p>
  </w:footnote>
  <w:footnote w:id="15">
    <w:p w14:paraId="673D0AAB" w14:textId="65F4C853" w:rsidR="005C4A8C" w:rsidRPr="005C4A8C" w:rsidRDefault="005C4A8C" w:rsidP="004B6CB8">
      <w:pPr>
        <w:pStyle w:val="FootnoteText"/>
      </w:pPr>
      <w:r w:rsidRPr="0024760E">
        <w:rPr>
          <w:rStyle w:val="FootnoteReference"/>
        </w:rPr>
        <w:footnoteRef/>
      </w:r>
      <w:r w:rsidRPr="0024760E">
        <w:t xml:space="preserve"> </w:t>
      </w:r>
      <w:r w:rsidR="00667D88">
        <w:t>S</w:t>
      </w:r>
      <w:r w:rsidRPr="0024760E">
        <w:t xml:space="preserve">ee </w:t>
      </w:r>
      <w:hyperlink r:id="rId5" w:history="1">
        <w:r w:rsidR="00667D88" w:rsidRPr="00667D88">
          <w:rPr>
            <w:rStyle w:val="Hyperlink"/>
          </w:rPr>
          <w:t>CBD/SBI/6/INF/18</w:t>
        </w:r>
      </w:hyperlink>
      <w:r w:rsidR="00667D88">
        <w:t xml:space="preserve"> </w:t>
      </w:r>
      <w:r w:rsidRPr="0024760E">
        <w:t>for the current version of the draft study</w:t>
      </w:r>
      <w:r w:rsidR="004B6CB8" w:rsidRPr="0024760E">
        <w:t xml:space="preserve">. The final version will be made available for </w:t>
      </w:r>
      <w:r w:rsidR="00374057" w:rsidRPr="0024760E">
        <w:t>consideration by the Conference of the Parties at its seventeenth meeting.</w:t>
      </w:r>
    </w:p>
  </w:footnote>
  <w:footnote w:id="16">
    <w:p w14:paraId="451A41EC" w14:textId="77777777" w:rsidR="009842CF" w:rsidRPr="0024760E" w:rsidRDefault="009842CF" w:rsidP="009842CF">
      <w:pPr>
        <w:pStyle w:val="FootnoteText"/>
      </w:pPr>
      <w:r>
        <w:rPr>
          <w:rStyle w:val="FootnoteReference"/>
        </w:rPr>
        <w:footnoteRef/>
      </w:r>
      <w:r>
        <w:t xml:space="preserve"> See notifications Nos. </w:t>
      </w:r>
      <w:hyperlink r:id="rId6" w:history="1">
        <w:r>
          <w:rPr>
            <w:rStyle w:val="Hyperlink"/>
          </w:rPr>
          <w:t>2025-122</w:t>
        </w:r>
      </w:hyperlink>
      <w:r>
        <w:t xml:space="preserve"> and</w:t>
      </w:r>
      <w:r w:rsidRPr="0024760E">
        <w:t xml:space="preserve"> </w:t>
      </w:r>
      <w:hyperlink r:id="rId7" w:history="1">
        <w:r>
          <w:rPr>
            <w:rStyle w:val="Hyperlink"/>
          </w:rPr>
          <w:t>2025-137</w:t>
        </w:r>
      </w:hyperlink>
      <w:r w:rsidRPr="0024760E">
        <w:t>.</w:t>
      </w:r>
    </w:p>
  </w:footnote>
  <w:footnote w:id="17">
    <w:p w14:paraId="63D4569F" w14:textId="055B7EEA" w:rsidR="002F4FB9" w:rsidRPr="002B1CAC" w:rsidRDefault="002F4FB9" w:rsidP="002F4FB9">
      <w:pPr>
        <w:pStyle w:val="FootnoteText"/>
        <w:rPr>
          <w:lang w:val="en-CA"/>
        </w:rPr>
      </w:pPr>
      <w:r>
        <w:rPr>
          <w:rStyle w:val="FootnoteReference"/>
        </w:rPr>
        <w:footnoteRef/>
      </w:r>
      <w:r>
        <w:t xml:space="preserve"> </w:t>
      </w:r>
      <w:r>
        <w:rPr>
          <w:lang w:val="en-CA"/>
        </w:rPr>
        <w:t xml:space="preserve">For more information see Ines Verleye, </w:t>
      </w:r>
      <w:r w:rsidRPr="00301A1C">
        <w:rPr>
          <w:lang w:val="en-CA"/>
        </w:rPr>
        <w:t>“</w:t>
      </w:r>
      <w:hyperlink r:id="rId8" w:history="1">
        <w:r w:rsidRPr="00720B29">
          <w:rPr>
            <w:rStyle w:val="Hyperlink"/>
          </w:rPr>
          <w:t xml:space="preserve">‘Finance for finance’ approach to </w:t>
        </w:r>
        <w:proofErr w:type="spellStart"/>
        <w:r w:rsidRPr="00720B29">
          <w:rPr>
            <w:rStyle w:val="Hyperlink"/>
          </w:rPr>
          <w:t>catalyze</w:t>
        </w:r>
        <w:proofErr w:type="spellEnd"/>
        <w:r w:rsidRPr="00720B29">
          <w:rPr>
            <w:rStyle w:val="Hyperlink"/>
          </w:rPr>
          <w:t xml:space="preserve"> biodiversity finance</w:t>
        </w:r>
      </w:hyperlink>
      <w:r>
        <w:t>”</w:t>
      </w:r>
      <w:r w:rsidR="006B5E4B">
        <w:t>,</w:t>
      </w:r>
      <w:r>
        <w:t xml:space="preserve"> prepared for the workshop on resource mobilization convened by the Secretariat in Rome from 10 to13 February 2026.</w:t>
      </w:r>
    </w:p>
  </w:footnote>
  <w:footnote w:id="18">
    <w:p w14:paraId="58C5AAD0" w14:textId="33EB8E19" w:rsidR="004A1C5B" w:rsidRPr="004A1C5B" w:rsidRDefault="004A1C5B" w:rsidP="004A1C5B">
      <w:pPr>
        <w:pStyle w:val="FootnoteText"/>
        <w:rPr>
          <w:lang w:val="en-CA"/>
        </w:rPr>
      </w:pPr>
      <w:r>
        <w:rPr>
          <w:rStyle w:val="FootnoteReference"/>
        </w:rPr>
        <w:footnoteRef/>
      </w:r>
      <w:r>
        <w:t xml:space="preserve"> </w:t>
      </w:r>
      <w:r w:rsidR="00667D88">
        <w:t xml:space="preserve">See </w:t>
      </w:r>
      <w:hyperlink r:id="rId9" w:history="1">
        <w:r w:rsidR="00667D88" w:rsidRPr="00667D88">
          <w:rPr>
            <w:rStyle w:val="Hyperlink"/>
          </w:rPr>
          <w:t>CBD/SB8J/1/2</w:t>
        </w:r>
      </w:hyperlink>
      <w:r w:rsidR="00667D88">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2927B9F3" w14:textId="437C0190" w:rsidR="00534681" w:rsidRPr="00866063" w:rsidRDefault="00DA148E" w:rsidP="007C4951">
        <w:pPr>
          <w:pStyle w:val="Header"/>
          <w:spacing w:after="240"/>
          <w:rPr>
            <w:szCs w:val="20"/>
          </w:rPr>
        </w:pPr>
        <w:r w:rsidRPr="00866063">
          <w:rPr>
            <w:szCs w:val="20"/>
          </w:rPr>
          <w:t>CBD/</w:t>
        </w:r>
        <w:r>
          <w:rPr>
            <w:szCs w:val="20"/>
          </w:rPr>
          <w:t>SBI/7/3/Add.4</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7278F7BF" w14:textId="0754CCE1" w:rsidR="009505C9" w:rsidRPr="00866063" w:rsidRDefault="00DA148E" w:rsidP="007C4951">
        <w:pPr>
          <w:pStyle w:val="Header"/>
          <w:spacing w:after="240"/>
          <w:jc w:val="right"/>
        </w:pPr>
        <w:r>
          <w:t>CBD/SBI/7/3/Add.4</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427C8F"/>
    <w:multiLevelType w:val="multilevel"/>
    <w:tmpl w:val="7F320F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6021AB3"/>
    <w:multiLevelType w:val="multilevel"/>
    <w:tmpl w:val="DAA6BC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06A93713"/>
    <w:multiLevelType w:val="multilevel"/>
    <w:tmpl w:val="12BE812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 w15:restartNumberingAfterBreak="0">
    <w:nsid w:val="0A823E86"/>
    <w:multiLevelType w:val="multilevel"/>
    <w:tmpl w:val="BC163B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0CC92CFD"/>
    <w:multiLevelType w:val="multilevel"/>
    <w:tmpl w:val="82C4FC12"/>
    <w:lvl w:ilvl="0">
      <w:start w:val="1"/>
      <w:numFmt w:val="decimal"/>
      <w:lvlText w:val="%1."/>
      <w:lvlJc w:val="left"/>
      <w:pPr>
        <w:tabs>
          <w:tab w:val="num" w:pos="927"/>
        </w:tabs>
        <w:ind w:left="567" w:firstLine="0"/>
      </w:pPr>
      <w:rPr>
        <w:rFonts w:ascii="Times New Roman" w:hAnsi="Times New Roman" w:hint="default"/>
        <w:b w:val="0"/>
        <w:i w:val="0"/>
        <w:color w:val="auto"/>
        <w:sz w:val="22"/>
      </w:rPr>
    </w:lvl>
    <w:lvl w:ilvl="1">
      <w:start w:val="1"/>
      <w:numFmt w:val="lowerLetter"/>
      <w:lvlText w:val="(%2)"/>
      <w:lvlJc w:val="left"/>
      <w:pPr>
        <w:tabs>
          <w:tab w:val="num" w:pos="2007"/>
        </w:tabs>
        <w:ind w:left="567" w:firstLine="720"/>
      </w:pPr>
      <w:rPr>
        <w:rFonts w:hint="default"/>
        <w:b w:val="0"/>
        <w:i w:val="0"/>
      </w:rPr>
    </w:lvl>
    <w:lvl w:ilvl="2">
      <w:start w:val="1"/>
      <w:numFmt w:val="lowerRoman"/>
      <w:lvlText w:val="(%3)"/>
      <w:lvlJc w:val="right"/>
      <w:pPr>
        <w:tabs>
          <w:tab w:val="num" w:pos="2007"/>
        </w:tabs>
        <w:ind w:left="2007" w:hanging="360"/>
      </w:pPr>
      <w:rPr>
        <w:rFonts w:hint="default"/>
      </w:rPr>
    </w:lvl>
    <w:lvl w:ilvl="3">
      <w:start w:val="1"/>
      <w:numFmt w:val="bullet"/>
      <w:lvlText w:val=""/>
      <w:lvlJc w:val="left"/>
      <w:pPr>
        <w:tabs>
          <w:tab w:val="num" w:pos="2727"/>
        </w:tabs>
        <w:ind w:left="2727" w:hanging="720"/>
      </w:pPr>
      <w:rPr>
        <w:rFonts w:ascii="Symbol" w:hAnsi="Symbol" w:hint="default"/>
        <w:color w:val="auto"/>
        <w:sz w:val="28"/>
      </w:rPr>
    </w:lvl>
    <w:lvl w:ilvl="4">
      <w:start w:val="1"/>
      <w:numFmt w:val="lowerLetter"/>
      <w:lvlText w:val="(%5)"/>
      <w:lvlJc w:val="left"/>
      <w:pPr>
        <w:tabs>
          <w:tab w:val="num" w:pos="2367"/>
        </w:tabs>
        <w:ind w:left="2367" w:hanging="360"/>
      </w:pPr>
      <w:rPr>
        <w:rFonts w:hint="default"/>
      </w:rPr>
    </w:lvl>
    <w:lvl w:ilvl="5">
      <w:start w:val="1"/>
      <w:numFmt w:val="lowerRoman"/>
      <w:lvlText w:val="(%6)"/>
      <w:lvlJc w:val="left"/>
      <w:pPr>
        <w:tabs>
          <w:tab w:val="num" w:pos="2727"/>
        </w:tabs>
        <w:ind w:left="2727" w:hanging="360"/>
      </w:pPr>
      <w:rPr>
        <w:rFonts w:hint="default"/>
      </w:rPr>
    </w:lvl>
    <w:lvl w:ilvl="6">
      <w:start w:val="1"/>
      <w:numFmt w:val="lowerLetter"/>
      <w:lvlText w:val="%7."/>
      <w:lvlJc w:val="left"/>
      <w:pPr>
        <w:ind w:left="3087" w:hanging="360"/>
      </w:pPr>
    </w:lvl>
    <w:lvl w:ilvl="7">
      <w:start w:val="1"/>
      <w:numFmt w:val="lowerLetter"/>
      <w:lvlText w:val="%8."/>
      <w:lvlJc w:val="left"/>
      <w:pPr>
        <w:tabs>
          <w:tab w:val="num" w:pos="3447"/>
        </w:tabs>
        <w:ind w:left="3447" w:hanging="360"/>
      </w:pPr>
      <w:rPr>
        <w:rFonts w:hint="default"/>
      </w:rPr>
    </w:lvl>
    <w:lvl w:ilvl="8">
      <w:start w:val="1"/>
      <w:numFmt w:val="lowerRoman"/>
      <w:lvlText w:val="%9."/>
      <w:lvlJc w:val="left"/>
      <w:pPr>
        <w:tabs>
          <w:tab w:val="num" w:pos="3807"/>
        </w:tabs>
        <w:ind w:left="3807" w:hanging="360"/>
      </w:pPr>
      <w:rPr>
        <w:rFonts w:hint="default"/>
      </w:rPr>
    </w:lvl>
  </w:abstractNum>
  <w:abstractNum w:abstractNumId="5" w15:restartNumberingAfterBreak="0">
    <w:nsid w:val="11564A24"/>
    <w:multiLevelType w:val="multilevel"/>
    <w:tmpl w:val="39B8B0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17FF570B"/>
    <w:multiLevelType w:val="multilevel"/>
    <w:tmpl w:val="01F448E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7" w15:restartNumberingAfterBreak="0">
    <w:nsid w:val="1EA137A7"/>
    <w:multiLevelType w:val="multilevel"/>
    <w:tmpl w:val="905CBC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1EFE2A56"/>
    <w:multiLevelType w:val="multilevel"/>
    <w:tmpl w:val="AA40DC4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 w15:restartNumberingAfterBreak="0">
    <w:nsid w:val="1F983B78"/>
    <w:multiLevelType w:val="multilevel"/>
    <w:tmpl w:val="490A62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20FE666C"/>
    <w:multiLevelType w:val="multilevel"/>
    <w:tmpl w:val="12802C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24285DE0"/>
    <w:multiLevelType w:val="multilevel"/>
    <w:tmpl w:val="3FCAA9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25876913"/>
    <w:multiLevelType w:val="multilevel"/>
    <w:tmpl w:val="A71EB4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3E0457C3"/>
    <w:multiLevelType w:val="multilevel"/>
    <w:tmpl w:val="4C9A22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407C069D"/>
    <w:multiLevelType w:val="multilevel"/>
    <w:tmpl w:val="D98C57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45F17C09"/>
    <w:multiLevelType w:val="multilevel"/>
    <w:tmpl w:val="78E2E2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7" w15:restartNumberingAfterBreak="0">
    <w:nsid w:val="499D5F66"/>
    <w:multiLevelType w:val="multilevel"/>
    <w:tmpl w:val="222A08B4"/>
    <w:styleLink w:val="ListCBD"/>
    <w:lvl w:ilvl="0">
      <w:start w:val="1"/>
      <w:numFmt w:val="decimal"/>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18" w15:restartNumberingAfterBreak="0">
    <w:nsid w:val="4A4C0956"/>
    <w:multiLevelType w:val="multilevel"/>
    <w:tmpl w:val="C89A758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9"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0" w15:restartNumberingAfterBreak="0">
    <w:nsid w:val="538E46AE"/>
    <w:multiLevelType w:val="multilevel"/>
    <w:tmpl w:val="7338B1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53B17EE1"/>
    <w:multiLevelType w:val="multilevel"/>
    <w:tmpl w:val="A3800F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5A007229"/>
    <w:multiLevelType w:val="multilevel"/>
    <w:tmpl w:val="D54414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5B105143"/>
    <w:multiLevelType w:val="multilevel"/>
    <w:tmpl w:val="9FE0D5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5BA22B5D"/>
    <w:multiLevelType w:val="multilevel"/>
    <w:tmpl w:val="8B0A8A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 w15:restartNumberingAfterBreak="0">
    <w:nsid w:val="5D943BEE"/>
    <w:multiLevelType w:val="multilevel"/>
    <w:tmpl w:val="BD8424B8"/>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6" w15:restartNumberingAfterBreak="0">
    <w:nsid w:val="67422DBF"/>
    <w:multiLevelType w:val="multilevel"/>
    <w:tmpl w:val="7E5C25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8" w15:restartNumberingAfterBreak="0">
    <w:nsid w:val="6E591EAF"/>
    <w:multiLevelType w:val="multilevel"/>
    <w:tmpl w:val="B42EC4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9"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30"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19"/>
  </w:num>
  <w:num w:numId="2" w16cid:durableId="1858829">
    <w:abstractNumId w:val="16"/>
  </w:num>
  <w:num w:numId="3" w16cid:durableId="1333221471">
    <w:abstractNumId w:val="29"/>
  </w:num>
  <w:num w:numId="4" w16cid:durableId="1072390599">
    <w:abstractNumId w:val="30"/>
  </w:num>
  <w:num w:numId="5" w16cid:durableId="960385107">
    <w:abstractNumId w:val="17"/>
  </w:num>
  <w:num w:numId="6" w16cid:durableId="893932166">
    <w:abstractNumId w:val="27"/>
  </w:num>
  <w:num w:numId="7" w16cid:durableId="323945383">
    <w:abstractNumId w:val="25"/>
  </w:num>
  <w:num w:numId="8" w16cid:durableId="59644196">
    <w:abstractNumId w:val="7"/>
  </w:num>
  <w:num w:numId="9" w16cid:durableId="1924485520">
    <w:abstractNumId w:val="28"/>
  </w:num>
  <w:num w:numId="10" w16cid:durableId="738790159">
    <w:abstractNumId w:val="21"/>
  </w:num>
  <w:num w:numId="11" w16cid:durableId="167789134">
    <w:abstractNumId w:val="14"/>
  </w:num>
  <w:num w:numId="12" w16cid:durableId="97333116">
    <w:abstractNumId w:val="18"/>
  </w:num>
  <w:num w:numId="13" w16cid:durableId="446890659">
    <w:abstractNumId w:val="9"/>
  </w:num>
  <w:num w:numId="14" w16cid:durableId="400521584">
    <w:abstractNumId w:val="26"/>
  </w:num>
  <w:num w:numId="15" w16cid:durableId="13655176">
    <w:abstractNumId w:val="3"/>
  </w:num>
  <w:num w:numId="16" w16cid:durableId="1972977658">
    <w:abstractNumId w:val="2"/>
  </w:num>
  <w:num w:numId="17" w16cid:durableId="145978012">
    <w:abstractNumId w:val="10"/>
  </w:num>
  <w:num w:numId="18" w16cid:durableId="1697653606">
    <w:abstractNumId w:val="11"/>
  </w:num>
  <w:num w:numId="19" w16cid:durableId="929122595">
    <w:abstractNumId w:val="20"/>
  </w:num>
  <w:num w:numId="20" w16cid:durableId="2026397390">
    <w:abstractNumId w:val="0"/>
  </w:num>
  <w:num w:numId="21" w16cid:durableId="1268542800">
    <w:abstractNumId w:val="13"/>
  </w:num>
  <w:num w:numId="22" w16cid:durableId="725493429">
    <w:abstractNumId w:val="6"/>
  </w:num>
  <w:num w:numId="23" w16cid:durableId="715086707">
    <w:abstractNumId w:val="12"/>
  </w:num>
  <w:num w:numId="24" w16cid:durableId="790898802">
    <w:abstractNumId w:val="8"/>
  </w:num>
  <w:num w:numId="25" w16cid:durableId="1649436650">
    <w:abstractNumId w:val="24"/>
  </w:num>
  <w:num w:numId="26" w16cid:durableId="1399481081">
    <w:abstractNumId w:val="22"/>
  </w:num>
  <w:num w:numId="27" w16cid:durableId="1180971244">
    <w:abstractNumId w:val="15"/>
  </w:num>
  <w:num w:numId="28" w16cid:durableId="428163359">
    <w:abstractNumId w:val="1"/>
  </w:num>
  <w:num w:numId="29" w16cid:durableId="1860001138">
    <w:abstractNumId w:val="5"/>
  </w:num>
  <w:num w:numId="30" w16cid:durableId="740104346">
    <w:abstractNumId w:val="25"/>
  </w:num>
  <w:num w:numId="31" w16cid:durableId="273102221">
    <w:abstractNumId w:val="4"/>
  </w:num>
  <w:num w:numId="32" w16cid:durableId="19747381">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677393969">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1081683969">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551042941">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1390686519">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1558975773">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15900573">
    <w:abstractNumId w:val="23"/>
  </w:num>
  <w:num w:numId="39" w16cid:durableId="188030457">
    <w:abstractNumId w:val="25"/>
  </w:num>
  <w:num w:numId="40" w16cid:durableId="1087000132">
    <w:abstractNumId w:val="25"/>
  </w:num>
  <w:num w:numId="41" w16cid:durableId="1080173908">
    <w:abstractNumId w:val="25"/>
  </w:num>
  <w:num w:numId="42" w16cid:durableId="1376853121">
    <w:abstractNumId w:val="25"/>
  </w:num>
  <w:num w:numId="43" w16cid:durableId="1066605338">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4" w16cid:durableId="630981065">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16cid:durableId="265693121">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16cid:durableId="862865662">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7" w16cid:durableId="40789875">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8" w16cid:durableId="1236164095">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9" w16cid:durableId="599678670">
    <w:abstractNumId w:val="25"/>
  </w:num>
  <w:num w:numId="50" w16cid:durableId="2036613575">
    <w:abstractNumId w:val="25"/>
  </w:num>
  <w:num w:numId="51" w16cid:durableId="287782213">
    <w:abstractNumId w:val="25"/>
  </w:num>
  <w:num w:numId="52" w16cid:durableId="333412989">
    <w:abstractNumId w:val="25"/>
  </w:num>
  <w:num w:numId="53" w16cid:durableId="1015574711">
    <w:abstractNumId w:val="25"/>
  </w:num>
  <w:num w:numId="54" w16cid:durableId="1887403808">
    <w:abstractNumId w:val="25"/>
  </w:num>
  <w:num w:numId="55" w16cid:durableId="1902212201">
    <w:abstractNumId w:val="25"/>
  </w:num>
  <w:numIdMacAtCleanup w:val="5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C5C9F"/>
    <w:rsid w:val="00001704"/>
    <w:rsid w:val="00001C1E"/>
    <w:rsid w:val="00002550"/>
    <w:rsid w:val="00002CBB"/>
    <w:rsid w:val="000066DE"/>
    <w:rsid w:val="00006A02"/>
    <w:rsid w:val="00010BC7"/>
    <w:rsid w:val="00012996"/>
    <w:rsid w:val="000132A6"/>
    <w:rsid w:val="000140D0"/>
    <w:rsid w:val="000143D0"/>
    <w:rsid w:val="000147E0"/>
    <w:rsid w:val="00015756"/>
    <w:rsid w:val="000208BA"/>
    <w:rsid w:val="000240CC"/>
    <w:rsid w:val="0002437A"/>
    <w:rsid w:val="00026C65"/>
    <w:rsid w:val="00027119"/>
    <w:rsid w:val="00027419"/>
    <w:rsid w:val="00030424"/>
    <w:rsid w:val="00030A42"/>
    <w:rsid w:val="000314B3"/>
    <w:rsid w:val="00031661"/>
    <w:rsid w:val="00031F25"/>
    <w:rsid w:val="00032EF8"/>
    <w:rsid w:val="00033D00"/>
    <w:rsid w:val="000343D9"/>
    <w:rsid w:val="0004097E"/>
    <w:rsid w:val="00044698"/>
    <w:rsid w:val="00044F49"/>
    <w:rsid w:val="000453D5"/>
    <w:rsid w:val="00045953"/>
    <w:rsid w:val="00045F61"/>
    <w:rsid w:val="000463D0"/>
    <w:rsid w:val="00047318"/>
    <w:rsid w:val="00047E31"/>
    <w:rsid w:val="00051916"/>
    <w:rsid w:val="00051951"/>
    <w:rsid w:val="0005726D"/>
    <w:rsid w:val="00057A0D"/>
    <w:rsid w:val="0006175A"/>
    <w:rsid w:val="000622E2"/>
    <w:rsid w:val="00062311"/>
    <w:rsid w:val="00062634"/>
    <w:rsid w:val="000656D2"/>
    <w:rsid w:val="00065F15"/>
    <w:rsid w:val="000664AB"/>
    <w:rsid w:val="00067ED3"/>
    <w:rsid w:val="000704BE"/>
    <w:rsid w:val="0007171B"/>
    <w:rsid w:val="00073648"/>
    <w:rsid w:val="00073E4F"/>
    <w:rsid w:val="00073EFC"/>
    <w:rsid w:val="00074810"/>
    <w:rsid w:val="0007532B"/>
    <w:rsid w:val="00075771"/>
    <w:rsid w:val="0007636D"/>
    <w:rsid w:val="00076F1B"/>
    <w:rsid w:val="00077981"/>
    <w:rsid w:val="000808C2"/>
    <w:rsid w:val="00080F62"/>
    <w:rsid w:val="00081344"/>
    <w:rsid w:val="00082418"/>
    <w:rsid w:val="000844F6"/>
    <w:rsid w:val="0008485B"/>
    <w:rsid w:val="00085D63"/>
    <w:rsid w:val="00085E34"/>
    <w:rsid w:val="00085FEA"/>
    <w:rsid w:val="00086CAD"/>
    <w:rsid w:val="00090CEE"/>
    <w:rsid w:val="000920D7"/>
    <w:rsid w:val="00092625"/>
    <w:rsid w:val="000926D7"/>
    <w:rsid w:val="00092A33"/>
    <w:rsid w:val="00094993"/>
    <w:rsid w:val="00095221"/>
    <w:rsid w:val="00095821"/>
    <w:rsid w:val="0009602D"/>
    <w:rsid w:val="00096A3D"/>
    <w:rsid w:val="000973A1"/>
    <w:rsid w:val="000976C0"/>
    <w:rsid w:val="000A2634"/>
    <w:rsid w:val="000A2A48"/>
    <w:rsid w:val="000A2DC6"/>
    <w:rsid w:val="000A321D"/>
    <w:rsid w:val="000A4425"/>
    <w:rsid w:val="000A743D"/>
    <w:rsid w:val="000A7A2C"/>
    <w:rsid w:val="000A7EA3"/>
    <w:rsid w:val="000B09EF"/>
    <w:rsid w:val="000B0EFD"/>
    <w:rsid w:val="000B110B"/>
    <w:rsid w:val="000B1815"/>
    <w:rsid w:val="000B1991"/>
    <w:rsid w:val="000B1B38"/>
    <w:rsid w:val="000B424F"/>
    <w:rsid w:val="000B57C1"/>
    <w:rsid w:val="000B6401"/>
    <w:rsid w:val="000B722A"/>
    <w:rsid w:val="000B7E39"/>
    <w:rsid w:val="000C3297"/>
    <w:rsid w:val="000C38F1"/>
    <w:rsid w:val="000C6676"/>
    <w:rsid w:val="000C7C25"/>
    <w:rsid w:val="000D0F68"/>
    <w:rsid w:val="000D1136"/>
    <w:rsid w:val="000D1175"/>
    <w:rsid w:val="000D1FA6"/>
    <w:rsid w:val="000D25AE"/>
    <w:rsid w:val="000D27BF"/>
    <w:rsid w:val="000D2E92"/>
    <w:rsid w:val="000D3533"/>
    <w:rsid w:val="000D3A46"/>
    <w:rsid w:val="000D51E4"/>
    <w:rsid w:val="000D5C5C"/>
    <w:rsid w:val="000D6842"/>
    <w:rsid w:val="000D6BED"/>
    <w:rsid w:val="000E0F0B"/>
    <w:rsid w:val="000E1965"/>
    <w:rsid w:val="000E2426"/>
    <w:rsid w:val="000E2A86"/>
    <w:rsid w:val="000E47B3"/>
    <w:rsid w:val="000E490C"/>
    <w:rsid w:val="000E673A"/>
    <w:rsid w:val="000F00A1"/>
    <w:rsid w:val="000F1BFF"/>
    <w:rsid w:val="000F2E75"/>
    <w:rsid w:val="000F3378"/>
    <w:rsid w:val="000F33C6"/>
    <w:rsid w:val="000F3A77"/>
    <w:rsid w:val="000F49FB"/>
    <w:rsid w:val="000F5289"/>
    <w:rsid w:val="000F563E"/>
    <w:rsid w:val="000F5DBF"/>
    <w:rsid w:val="000F6945"/>
    <w:rsid w:val="000F6BD7"/>
    <w:rsid w:val="000F74F5"/>
    <w:rsid w:val="000F78FC"/>
    <w:rsid w:val="000F7FD0"/>
    <w:rsid w:val="0010000E"/>
    <w:rsid w:val="0010241B"/>
    <w:rsid w:val="001029F2"/>
    <w:rsid w:val="00102E26"/>
    <w:rsid w:val="00103EBA"/>
    <w:rsid w:val="00104317"/>
    <w:rsid w:val="0010502E"/>
    <w:rsid w:val="00105372"/>
    <w:rsid w:val="001054A6"/>
    <w:rsid w:val="00105804"/>
    <w:rsid w:val="00106253"/>
    <w:rsid w:val="00106BFA"/>
    <w:rsid w:val="001078A1"/>
    <w:rsid w:val="00111637"/>
    <w:rsid w:val="001116FD"/>
    <w:rsid w:val="00111BE6"/>
    <w:rsid w:val="001140BA"/>
    <w:rsid w:val="00114C49"/>
    <w:rsid w:val="00115A2D"/>
    <w:rsid w:val="00116BA6"/>
    <w:rsid w:val="001172CF"/>
    <w:rsid w:val="00121062"/>
    <w:rsid w:val="0012118B"/>
    <w:rsid w:val="00121CC1"/>
    <w:rsid w:val="00123FE3"/>
    <w:rsid w:val="00124EB0"/>
    <w:rsid w:val="00125709"/>
    <w:rsid w:val="00126418"/>
    <w:rsid w:val="00126928"/>
    <w:rsid w:val="00126C71"/>
    <w:rsid w:val="00126F5D"/>
    <w:rsid w:val="001277E0"/>
    <w:rsid w:val="001279B8"/>
    <w:rsid w:val="00127C2D"/>
    <w:rsid w:val="00127C98"/>
    <w:rsid w:val="00130733"/>
    <w:rsid w:val="00130F4E"/>
    <w:rsid w:val="001312AD"/>
    <w:rsid w:val="0013150C"/>
    <w:rsid w:val="00131618"/>
    <w:rsid w:val="00131E7A"/>
    <w:rsid w:val="00132A04"/>
    <w:rsid w:val="00132C5E"/>
    <w:rsid w:val="00132F43"/>
    <w:rsid w:val="00133D79"/>
    <w:rsid w:val="00134846"/>
    <w:rsid w:val="001348DF"/>
    <w:rsid w:val="00134AE2"/>
    <w:rsid w:val="00136D26"/>
    <w:rsid w:val="001373DF"/>
    <w:rsid w:val="001417B3"/>
    <w:rsid w:val="00141A26"/>
    <w:rsid w:val="001427A3"/>
    <w:rsid w:val="001433C1"/>
    <w:rsid w:val="00143820"/>
    <w:rsid w:val="00143C64"/>
    <w:rsid w:val="001440CD"/>
    <w:rsid w:val="00150598"/>
    <w:rsid w:val="0015125D"/>
    <w:rsid w:val="00152FFA"/>
    <w:rsid w:val="00153F52"/>
    <w:rsid w:val="001542AD"/>
    <w:rsid w:val="001546FA"/>
    <w:rsid w:val="0015543A"/>
    <w:rsid w:val="001561B2"/>
    <w:rsid w:val="001573A9"/>
    <w:rsid w:val="0016091E"/>
    <w:rsid w:val="00161B15"/>
    <w:rsid w:val="00162D1D"/>
    <w:rsid w:val="00163EA8"/>
    <w:rsid w:val="00164DC7"/>
    <w:rsid w:val="00165768"/>
    <w:rsid w:val="00165CA6"/>
    <w:rsid w:val="00165F6F"/>
    <w:rsid w:val="00167233"/>
    <w:rsid w:val="0017004C"/>
    <w:rsid w:val="00170463"/>
    <w:rsid w:val="00171832"/>
    <w:rsid w:val="001719FD"/>
    <w:rsid w:val="00171C9F"/>
    <w:rsid w:val="00172AF6"/>
    <w:rsid w:val="00172E84"/>
    <w:rsid w:val="001745EF"/>
    <w:rsid w:val="00175D8B"/>
    <w:rsid w:val="00176CEE"/>
    <w:rsid w:val="00177207"/>
    <w:rsid w:val="00177E79"/>
    <w:rsid w:val="00177FD3"/>
    <w:rsid w:val="0018026F"/>
    <w:rsid w:val="00180306"/>
    <w:rsid w:val="001824A7"/>
    <w:rsid w:val="0018284C"/>
    <w:rsid w:val="00182C02"/>
    <w:rsid w:val="00182E2D"/>
    <w:rsid w:val="00183EE4"/>
    <w:rsid w:val="0018537F"/>
    <w:rsid w:val="00186C21"/>
    <w:rsid w:val="00186DD8"/>
    <w:rsid w:val="00190AC2"/>
    <w:rsid w:val="001924D7"/>
    <w:rsid w:val="001925A4"/>
    <w:rsid w:val="001926AC"/>
    <w:rsid w:val="00195975"/>
    <w:rsid w:val="00195B0F"/>
    <w:rsid w:val="0019696C"/>
    <w:rsid w:val="001975BD"/>
    <w:rsid w:val="001A0F3F"/>
    <w:rsid w:val="001A15BF"/>
    <w:rsid w:val="001A2430"/>
    <w:rsid w:val="001A35EC"/>
    <w:rsid w:val="001A38BC"/>
    <w:rsid w:val="001A43F7"/>
    <w:rsid w:val="001A4978"/>
    <w:rsid w:val="001A6117"/>
    <w:rsid w:val="001A75AB"/>
    <w:rsid w:val="001B13FE"/>
    <w:rsid w:val="001B23DD"/>
    <w:rsid w:val="001B2EC8"/>
    <w:rsid w:val="001B4D41"/>
    <w:rsid w:val="001B51E0"/>
    <w:rsid w:val="001B770A"/>
    <w:rsid w:val="001C1389"/>
    <w:rsid w:val="001C1713"/>
    <w:rsid w:val="001C1927"/>
    <w:rsid w:val="001C38D9"/>
    <w:rsid w:val="001C4A14"/>
    <w:rsid w:val="001C4A62"/>
    <w:rsid w:val="001C5544"/>
    <w:rsid w:val="001C5760"/>
    <w:rsid w:val="001C6F0C"/>
    <w:rsid w:val="001D08DC"/>
    <w:rsid w:val="001D0BD4"/>
    <w:rsid w:val="001D15BD"/>
    <w:rsid w:val="001D28C5"/>
    <w:rsid w:val="001D2D2F"/>
    <w:rsid w:val="001D2DE4"/>
    <w:rsid w:val="001D30C5"/>
    <w:rsid w:val="001D40F1"/>
    <w:rsid w:val="001D4419"/>
    <w:rsid w:val="001D4A9A"/>
    <w:rsid w:val="001D4E22"/>
    <w:rsid w:val="001D6836"/>
    <w:rsid w:val="001D73EC"/>
    <w:rsid w:val="001E0AAB"/>
    <w:rsid w:val="001E0C56"/>
    <w:rsid w:val="001E10A6"/>
    <w:rsid w:val="001E1875"/>
    <w:rsid w:val="001E1C74"/>
    <w:rsid w:val="001E7348"/>
    <w:rsid w:val="001F13D9"/>
    <w:rsid w:val="001F445B"/>
    <w:rsid w:val="001F6590"/>
    <w:rsid w:val="001F6D3E"/>
    <w:rsid w:val="00200EE8"/>
    <w:rsid w:val="002039F9"/>
    <w:rsid w:val="0020501B"/>
    <w:rsid w:val="0020785D"/>
    <w:rsid w:val="00210890"/>
    <w:rsid w:val="00211988"/>
    <w:rsid w:val="0021377B"/>
    <w:rsid w:val="002144CF"/>
    <w:rsid w:val="00214B08"/>
    <w:rsid w:val="002151DC"/>
    <w:rsid w:val="002158FD"/>
    <w:rsid w:val="00215A03"/>
    <w:rsid w:val="00217B82"/>
    <w:rsid w:val="00217BA4"/>
    <w:rsid w:val="00217FC6"/>
    <w:rsid w:val="002207D4"/>
    <w:rsid w:val="00220E42"/>
    <w:rsid w:val="00221348"/>
    <w:rsid w:val="00221C91"/>
    <w:rsid w:val="00223450"/>
    <w:rsid w:val="00223967"/>
    <w:rsid w:val="00224EA9"/>
    <w:rsid w:val="00226C38"/>
    <w:rsid w:val="0023033C"/>
    <w:rsid w:val="00230387"/>
    <w:rsid w:val="002308BA"/>
    <w:rsid w:val="00230AE1"/>
    <w:rsid w:val="00230AF0"/>
    <w:rsid w:val="00230DE4"/>
    <w:rsid w:val="002321FC"/>
    <w:rsid w:val="00232ABF"/>
    <w:rsid w:val="0023349B"/>
    <w:rsid w:val="00234D2B"/>
    <w:rsid w:val="00234EEE"/>
    <w:rsid w:val="002350F3"/>
    <w:rsid w:val="0023515B"/>
    <w:rsid w:val="002369EE"/>
    <w:rsid w:val="00237315"/>
    <w:rsid w:val="002376FA"/>
    <w:rsid w:val="00240656"/>
    <w:rsid w:val="00242986"/>
    <w:rsid w:val="0024315B"/>
    <w:rsid w:val="00243E26"/>
    <w:rsid w:val="0024437E"/>
    <w:rsid w:val="00246620"/>
    <w:rsid w:val="00246A75"/>
    <w:rsid w:val="00246FA4"/>
    <w:rsid w:val="0024760E"/>
    <w:rsid w:val="00250EA1"/>
    <w:rsid w:val="00254A31"/>
    <w:rsid w:val="00255748"/>
    <w:rsid w:val="00255A26"/>
    <w:rsid w:val="00256434"/>
    <w:rsid w:val="002609A5"/>
    <w:rsid w:val="00261BBA"/>
    <w:rsid w:val="00262D70"/>
    <w:rsid w:val="002648F7"/>
    <w:rsid w:val="00264936"/>
    <w:rsid w:val="002666A9"/>
    <w:rsid w:val="002666BD"/>
    <w:rsid w:val="002671BB"/>
    <w:rsid w:val="00270118"/>
    <w:rsid w:val="00274E0C"/>
    <w:rsid w:val="0027570E"/>
    <w:rsid w:val="00275A8E"/>
    <w:rsid w:val="002764FA"/>
    <w:rsid w:val="002766CC"/>
    <w:rsid w:val="002807CC"/>
    <w:rsid w:val="00281FDD"/>
    <w:rsid w:val="0028225F"/>
    <w:rsid w:val="00282A17"/>
    <w:rsid w:val="00282F38"/>
    <w:rsid w:val="00284F95"/>
    <w:rsid w:val="00285207"/>
    <w:rsid w:val="00285D81"/>
    <w:rsid w:val="00286A43"/>
    <w:rsid w:val="00291853"/>
    <w:rsid w:val="00294AF5"/>
    <w:rsid w:val="00296483"/>
    <w:rsid w:val="002968E8"/>
    <w:rsid w:val="00296B67"/>
    <w:rsid w:val="002970C5"/>
    <w:rsid w:val="00297B5D"/>
    <w:rsid w:val="002A0D9E"/>
    <w:rsid w:val="002A1EC2"/>
    <w:rsid w:val="002A5009"/>
    <w:rsid w:val="002B0256"/>
    <w:rsid w:val="002B07F7"/>
    <w:rsid w:val="002B23AF"/>
    <w:rsid w:val="002B4734"/>
    <w:rsid w:val="002B4E9F"/>
    <w:rsid w:val="002B54D3"/>
    <w:rsid w:val="002B556D"/>
    <w:rsid w:val="002C00B8"/>
    <w:rsid w:val="002C320D"/>
    <w:rsid w:val="002C3C62"/>
    <w:rsid w:val="002C4483"/>
    <w:rsid w:val="002C499E"/>
    <w:rsid w:val="002C4F72"/>
    <w:rsid w:val="002C531C"/>
    <w:rsid w:val="002C6040"/>
    <w:rsid w:val="002C64F6"/>
    <w:rsid w:val="002C6CD2"/>
    <w:rsid w:val="002D0AFA"/>
    <w:rsid w:val="002D1FE4"/>
    <w:rsid w:val="002D2849"/>
    <w:rsid w:val="002D2866"/>
    <w:rsid w:val="002D3792"/>
    <w:rsid w:val="002D4362"/>
    <w:rsid w:val="002D4CF1"/>
    <w:rsid w:val="002D51C3"/>
    <w:rsid w:val="002D542E"/>
    <w:rsid w:val="002D5696"/>
    <w:rsid w:val="002D5FD8"/>
    <w:rsid w:val="002E2C8A"/>
    <w:rsid w:val="002E41AE"/>
    <w:rsid w:val="002E435B"/>
    <w:rsid w:val="002E4866"/>
    <w:rsid w:val="002E5B70"/>
    <w:rsid w:val="002E5FF5"/>
    <w:rsid w:val="002E6356"/>
    <w:rsid w:val="002E661B"/>
    <w:rsid w:val="002E6625"/>
    <w:rsid w:val="002E7FFD"/>
    <w:rsid w:val="002F1220"/>
    <w:rsid w:val="002F1A42"/>
    <w:rsid w:val="002F3801"/>
    <w:rsid w:val="002F4FB9"/>
    <w:rsid w:val="002F530B"/>
    <w:rsid w:val="002F5EAA"/>
    <w:rsid w:val="002F65D7"/>
    <w:rsid w:val="002F72D9"/>
    <w:rsid w:val="003008FE"/>
    <w:rsid w:val="003009B6"/>
    <w:rsid w:val="00300FAD"/>
    <w:rsid w:val="0030169D"/>
    <w:rsid w:val="0030192A"/>
    <w:rsid w:val="00301A1C"/>
    <w:rsid w:val="00301D4D"/>
    <w:rsid w:val="00304ACA"/>
    <w:rsid w:val="003052C1"/>
    <w:rsid w:val="003054CD"/>
    <w:rsid w:val="003060EB"/>
    <w:rsid w:val="00310526"/>
    <w:rsid w:val="003118CD"/>
    <w:rsid w:val="00314109"/>
    <w:rsid w:val="003153EB"/>
    <w:rsid w:val="003210ED"/>
    <w:rsid w:val="00321985"/>
    <w:rsid w:val="003231D1"/>
    <w:rsid w:val="00323FF4"/>
    <w:rsid w:val="00324E86"/>
    <w:rsid w:val="00324EDF"/>
    <w:rsid w:val="0032611A"/>
    <w:rsid w:val="00326A57"/>
    <w:rsid w:val="00327003"/>
    <w:rsid w:val="00327E60"/>
    <w:rsid w:val="00330132"/>
    <w:rsid w:val="003316CE"/>
    <w:rsid w:val="00332336"/>
    <w:rsid w:val="00333DBD"/>
    <w:rsid w:val="0033457F"/>
    <w:rsid w:val="00334C47"/>
    <w:rsid w:val="00334D60"/>
    <w:rsid w:val="003351BF"/>
    <w:rsid w:val="00335462"/>
    <w:rsid w:val="003360F7"/>
    <w:rsid w:val="003365EC"/>
    <w:rsid w:val="00336E79"/>
    <w:rsid w:val="00337168"/>
    <w:rsid w:val="00337532"/>
    <w:rsid w:val="0033775D"/>
    <w:rsid w:val="003405DA"/>
    <w:rsid w:val="00341AA2"/>
    <w:rsid w:val="00342AE0"/>
    <w:rsid w:val="003442E7"/>
    <w:rsid w:val="0034470C"/>
    <w:rsid w:val="003449AF"/>
    <w:rsid w:val="003456F4"/>
    <w:rsid w:val="0034679F"/>
    <w:rsid w:val="003471C3"/>
    <w:rsid w:val="00347BEB"/>
    <w:rsid w:val="00351205"/>
    <w:rsid w:val="0035122E"/>
    <w:rsid w:val="00351B36"/>
    <w:rsid w:val="00352D4F"/>
    <w:rsid w:val="00352E03"/>
    <w:rsid w:val="00353A8D"/>
    <w:rsid w:val="00353AF8"/>
    <w:rsid w:val="003542BD"/>
    <w:rsid w:val="003545AD"/>
    <w:rsid w:val="00354F0E"/>
    <w:rsid w:val="00354FFE"/>
    <w:rsid w:val="003564A8"/>
    <w:rsid w:val="00356B2E"/>
    <w:rsid w:val="00356B87"/>
    <w:rsid w:val="00356D14"/>
    <w:rsid w:val="00361489"/>
    <w:rsid w:val="0036293B"/>
    <w:rsid w:val="00362AAB"/>
    <w:rsid w:val="003636F7"/>
    <w:rsid w:val="00364183"/>
    <w:rsid w:val="0036657A"/>
    <w:rsid w:val="00366EC0"/>
    <w:rsid w:val="00367895"/>
    <w:rsid w:val="00367CAB"/>
    <w:rsid w:val="003702A2"/>
    <w:rsid w:val="003706A1"/>
    <w:rsid w:val="003711C6"/>
    <w:rsid w:val="003713EC"/>
    <w:rsid w:val="0037174A"/>
    <w:rsid w:val="00372E65"/>
    <w:rsid w:val="00372F21"/>
    <w:rsid w:val="00372F74"/>
    <w:rsid w:val="00374057"/>
    <w:rsid w:val="00374B2B"/>
    <w:rsid w:val="00375C91"/>
    <w:rsid w:val="00375D5D"/>
    <w:rsid w:val="00377077"/>
    <w:rsid w:val="00377F2C"/>
    <w:rsid w:val="003805C1"/>
    <w:rsid w:val="00380F9B"/>
    <w:rsid w:val="0038103C"/>
    <w:rsid w:val="00381FAD"/>
    <w:rsid w:val="00384E6C"/>
    <w:rsid w:val="00386ED0"/>
    <w:rsid w:val="0038780E"/>
    <w:rsid w:val="00387CD3"/>
    <w:rsid w:val="0039054C"/>
    <w:rsid w:val="00392D72"/>
    <w:rsid w:val="00393F56"/>
    <w:rsid w:val="00396548"/>
    <w:rsid w:val="0039691C"/>
    <w:rsid w:val="003A1F01"/>
    <w:rsid w:val="003A2CCE"/>
    <w:rsid w:val="003A302B"/>
    <w:rsid w:val="003A761D"/>
    <w:rsid w:val="003A77A1"/>
    <w:rsid w:val="003A7B4D"/>
    <w:rsid w:val="003A7E50"/>
    <w:rsid w:val="003B022E"/>
    <w:rsid w:val="003B1180"/>
    <w:rsid w:val="003B16C0"/>
    <w:rsid w:val="003B1914"/>
    <w:rsid w:val="003B197E"/>
    <w:rsid w:val="003B3C22"/>
    <w:rsid w:val="003B48EC"/>
    <w:rsid w:val="003B49D5"/>
    <w:rsid w:val="003B537C"/>
    <w:rsid w:val="003B6ACD"/>
    <w:rsid w:val="003B737F"/>
    <w:rsid w:val="003C1427"/>
    <w:rsid w:val="003C584C"/>
    <w:rsid w:val="003C7D65"/>
    <w:rsid w:val="003D17D9"/>
    <w:rsid w:val="003D27AA"/>
    <w:rsid w:val="003D3575"/>
    <w:rsid w:val="003D4AD7"/>
    <w:rsid w:val="003D6F6C"/>
    <w:rsid w:val="003E02A2"/>
    <w:rsid w:val="003E10C6"/>
    <w:rsid w:val="003E19FB"/>
    <w:rsid w:val="003E1E2C"/>
    <w:rsid w:val="003E20C0"/>
    <w:rsid w:val="003E2C28"/>
    <w:rsid w:val="003E2D4A"/>
    <w:rsid w:val="003E482A"/>
    <w:rsid w:val="003E502B"/>
    <w:rsid w:val="003E5D14"/>
    <w:rsid w:val="003E644E"/>
    <w:rsid w:val="003E6F41"/>
    <w:rsid w:val="003E7951"/>
    <w:rsid w:val="003E7EEF"/>
    <w:rsid w:val="003F04E7"/>
    <w:rsid w:val="003F0578"/>
    <w:rsid w:val="003F0F9D"/>
    <w:rsid w:val="003F1D6F"/>
    <w:rsid w:val="003F37A0"/>
    <w:rsid w:val="003F5DC8"/>
    <w:rsid w:val="003F6749"/>
    <w:rsid w:val="003F70E0"/>
    <w:rsid w:val="003F7224"/>
    <w:rsid w:val="003F7FC8"/>
    <w:rsid w:val="004010AD"/>
    <w:rsid w:val="0040169B"/>
    <w:rsid w:val="004029EA"/>
    <w:rsid w:val="00405A86"/>
    <w:rsid w:val="00405E23"/>
    <w:rsid w:val="0040685A"/>
    <w:rsid w:val="00406ABB"/>
    <w:rsid w:val="00411479"/>
    <w:rsid w:val="00412832"/>
    <w:rsid w:val="004129D0"/>
    <w:rsid w:val="00415358"/>
    <w:rsid w:val="00416118"/>
    <w:rsid w:val="00417528"/>
    <w:rsid w:val="0041782C"/>
    <w:rsid w:val="00421435"/>
    <w:rsid w:val="00421DAD"/>
    <w:rsid w:val="0042215F"/>
    <w:rsid w:val="004227BE"/>
    <w:rsid w:val="00423B72"/>
    <w:rsid w:val="00427191"/>
    <w:rsid w:val="00427D21"/>
    <w:rsid w:val="0043049E"/>
    <w:rsid w:val="00433581"/>
    <w:rsid w:val="00433BD0"/>
    <w:rsid w:val="00434D94"/>
    <w:rsid w:val="004350FC"/>
    <w:rsid w:val="00435378"/>
    <w:rsid w:val="00435812"/>
    <w:rsid w:val="00436123"/>
    <w:rsid w:val="00437A59"/>
    <w:rsid w:val="00440939"/>
    <w:rsid w:val="004432D3"/>
    <w:rsid w:val="00444E94"/>
    <w:rsid w:val="004462D1"/>
    <w:rsid w:val="004465AC"/>
    <w:rsid w:val="004471E5"/>
    <w:rsid w:val="00447F4A"/>
    <w:rsid w:val="00450DE3"/>
    <w:rsid w:val="00452285"/>
    <w:rsid w:val="00452E17"/>
    <w:rsid w:val="00453303"/>
    <w:rsid w:val="0045346E"/>
    <w:rsid w:val="004542D9"/>
    <w:rsid w:val="004544BC"/>
    <w:rsid w:val="00455AF2"/>
    <w:rsid w:val="00456889"/>
    <w:rsid w:val="00456F67"/>
    <w:rsid w:val="004613A5"/>
    <w:rsid w:val="00461AD1"/>
    <w:rsid w:val="00461C5B"/>
    <w:rsid w:val="004621DD"/>
    <w:rsid w:val="00462DC2"/>
    <w:rsid w:val="004644C2"/>
    <w:rsid w:val="00466026"/>
    <w:rsid w:val="00466CC3"/>
    <w:rsid w:val="00467AF4"/>
    <w:rsid w:val="00467D55"/>
    <w:rsid w:val="00467F9C"/>
    <w:rsid w:val="004712EA"/>
    <w:rsid w:val="004728E4"/>
    <w:rsid w:val="0047352F"/>
    <w:rsid w:val="004747C3"/>
    <w:rsid w:val="00475527"/>
    <w:rsid w:val="00477369"/>
    <w:rsid w:val="0047772B"/>
    <w:rsid w:val="00477B33"/>
    <w:rsid w:val="00477E51"/>
    <w:rsid w:val="0048020C"/>
    <w:rsid w:val="004807ED"/>
    <w:rsid w:val="00481302"/>
    <w:rsid w:val="004813E8"/>
    <w:rsid w:val="00481B0A"/>
    <w:rsid w:val="00481EE8"/>
    <w:rsid w:val="004834C7"/>
    <w:rsid w:val="00483854"/>
    <w:rsid w:val="00485B78"/>
    <w:rsid w:val="00485E25"/>
    <w:rsid w:val="0048631C"/>
    <w:rsid w:val="00486C3E"/>
    <w:rsid w:val="00490640"/>
    <w:rsid w:val="00490705"/>
    <w:rsid w:val="00490916"/>
    <w:rsid w:val="00490F59"/>
    <w:rsid w:val="004933E9"/>
    <w:rsid w:val="00494F1E"/>
    <w:rsid w:val="0049567F"/>
    <w:rsid w:val="004975B8"/>
    <w:rsid w:val="00497C78"/>
    <w:rsid w:val="004A0669"/>
    <w:rsid w:val="004A1C5B"/>
    <w:rsid w:val="004A23C5"/>
    <w:rsid w:val="004A30E9"/>
    <w:rsid w:val="004A3511"/>
    <w:rsid w:val="004A4443"/>
    <w:rsid w:val="004A46D8"/>
    <w:rsid w:val="004A5C4C"/>
    <w:rsid w:val="004A7041"/>
    <w:rsid w:val="004B1E6C"/>
    <w:rsid w:val="004B23B0"/>
    <w:rsid w:val="004B59E9"/>
    <w:rsid w:val="004B5B9E"/>
    <w:rsid w:val="004B6CB8"/>
    <w:rsid w:val="004C060D"/>
    <w:rsid w:val="004C0AF3"/>
    <w:rsid w:val="004C112A"/>
    <w:rsid w:val="004C329D"/>
    <w:rsid w:val="004C43B9"/>
    <w:rsid w:val="004C4ACF"/>
    <w:rsid w:val="004C4B17"/>
    <w:rsid w:val="004C59D2"/>
    <w:rsid w:val="004C5BBA"/>
    <w:rsid w:val="004C6045"/>
    <w:rsid w:val="004D1D87"/>
    <w:rsid w:val="004D26B2"/>
    <w:rsid w:val="004D273C"/>
    <w:rsid w:val="004D2C3A"/>
    <w:rsid w:val="004D2C8C"/>
    <w:rsid w:val="004D43D4"/>
    <w:rsid w:val="004D43F5"/>
    <w:rsid w:val="004D543B"/>
    <w:rsid w:val="004D5526"/>
    <w:rsid w:val="004D5E3C"/>
    <w:rsid w:val="004D61E6"/>
    <w:rsid w:val="004E105C"/>
    <w:rsid w:val="004E109C"/>
    <w:rsid w:val="004E17C8"/>
    <w:rsid w:val="004E3C68"/>
    <w:rsid w:val="004E5D95"/>
    <w:rsid w:val="004E67B4"/>
    <w:rsid w:val="004E705E"/>
    <w:rsid w:val="004E7184"/>
    <w:rsid w:val="004F27EE"/>
    <w:rsid w:val="004F3F2F"/>
    <w:rsid w:val="004F4352"/>
    <w:rsid w:val="004F6F8F"/>
    <w:rsid w:val="00500B4D"/>
    <w:rsid w:val="00501B27"/>
    <w:rsid w:val="00501C75"/>
    <w:rsid w:val="00506E7E"/>
    <w:rsid w:val="0051006C"/>
    <w:rsid w:val="005101B9"/>
    <w:rsid w:val="005101CA"/>
    <w:rsid w:val="00510D80"/>
    <w:rsid w:val="005111DB"/>
    <w:rsid w:val="00513365"/>
    <w:rsid w:val="00513946"/>
    <w:rsid w:val="00513ACF"/>
    <w:rsid w:val="005145BF"/>
    <w:rsid w:val="00514C45"/>
    <w:rsid w:val="00514C81"/>
    <w:rsid w:val="00514E0D"/>
    <w:rsid w:val="00515926"/>
    <w:rsid w:val="00515F2F"/>
    <w:rsid w:val="00516D92"/>
    <w:rsid w:val="00517AA7"/>
    <w:rsid w:val="005215EA"/>
    <w:rsid w:val="00521CBC"/>
    <w:rsid w:val="005229E3"/>
    <w:rsid w:val="00522A00"/>
    <w:rsid w:val="00524558"/>
    <w:rsid w:val="005254CC"/>
    <w:rsid w:val="0052668E"/>
    <w:rsid w:val="0052700D"/>
    <w:rsid w:val="00527951"/>
    <w:rsid w:val="005302D3"/>
    <w:rsid w:val="00530621"/>
    <w:rsid w:val="00531903"/>
    <w:rsid w:val="00531BAF"/>
    <w:rsid w:val="0053239D"/>
    <w:rsid w:val="00534681"/>
    <w:rsid w:val="005362C5"/>
    <w:rsid w:val="00536AF3"/>
    <w:rsid w:val="005403D4"/>
    <w:rsid w:val="0054070C"/>
    <w:rsid w:val="00540B90"/>
    <w:rsid w:val="00540C8F"/>
    <w:rsid w:val="00543111"/>
    <w:rsid w:val="005434CF"/>
    <w:rsid w:val="00544717"/>
    <w:rsid w:val="005447A1"/>
    <w:rsid w:val="00546963"/>
    <w:rsid w:val="00550703"/>
    <w:rsid w:val="00551126"/>
    <w:rsid w:val="0055170B"/>
    <w:rsid w:val="00554100"/>
    <w:rsid w:val="00554C74"/>
    <w:rsid w:val="00555306"/>
    <w:rsid w:val="005575D4"/>
    <w:rsid w:val="0056068E"/>
    <w:rsid w:val="005627ED"/>
    <w:rsid w:val="00563399"/>
    <w:rsid w:val="00563442"/>
    <w:rsid w:val="0056344A"/>
    <w:rsid w:val="0056348E"/>
    <w:rsid w:val="00565471"/>
    <w:rsid w:val="00565B42"/>
    <w:rsid w:val="005663BF"/>
    <w:rsid w:val="00567519"/>
    <w:rsid w:val="005675E6"/>
    <w:rsid w:val="00567F92"/>
    <w:rsid w:val="005702E5"/>
    <w:rsid w:val="00570C9F"/>
    <w:rsid w:val="005712EB"/>
    <w:rsid w:val="00571303"/>
    <w:rsid w:val="0057214E"/>
    <w:rsid w:val="00572274"/>
    <w:rsid w:val="00572DA5"/>
    <w:rsid w:val="00572E09"/>
    <w:rsid w:val="00574602"/>
    <w:rsid w:val="00574AB4"/>
    <w:rsid w:val="00575184"/>
    <w:rsid w:val="00576C35"/>
    <w:rsid w:val="005837F7"/>
    <w:rsid w:val="00583CDA"/>
    <w:rsid w:val="00583E02"/>
    <w:rsid w:val="005845A1"/>
    <w:rsid w:val="005863E2"/>
    <w:rsid w:val="0058658C"/>
    <w:rsid w:val="00586C09"/>
    <w:rsid w:val="00587586"/>
    <w:rsid w:val="00593210"/>
    <w:rsid w:val="00593292"/>
    <w:rsid w:val="00593564"/>
    <w:rsid w:val="00593913"/>
    <w:rsid w:val="00593BC7"/>
    <w:rsid w:val="005947C7"/>
    <w:rsid w:val="00595399"/>
    <w:rsid w:val="005955E3"/>
    <w:rsid w:val="0059709A"/>
    <w:rsid w:val="005A10AF"/>
    <w:rsid w:val="005A190C"/>
    <w:rsid w:val="005A2E10"/>
    <w:rsid w:val="005A4065"/>
    <w:rsid w:val="005A4463"/>
    <w:rsid w:val="005A4984"/>
    <w:rsid w:val="005A49E3"/>
    <w:rsid w:val="005A6919"/>
    <w:rsid w:val="005A72A5"/>
    <w:rsid w:val="005A7F7C"/>
    <w:rsid w:val="005B0C17"/>
    <w:rsid w:val="005B1075"/>
    <w:rsid w:val="005B35E2"/>
    <w:rsid w:val="005B3DAE"/>
    <w:rsid w:val="005B42C2"/>
    <w:rsid w:val="005B4EA7"/>
    <w:rsid w:val="005B5D95"/>
    <w:rsid w:val="005B5E4B"/>
    <w:rsid w:val="005B5F2B"/>
    <w:rsid w:val="005B68CB"/>
    <w:rsid w:val="005B6A1B"/>
    <w:rsid w:val="005B72D8"/>
    <w:rsid w:val="005B7A41"/>
    <w:rsid w:val="005C0596"/>
    <w:rsid w:val="005C1121"/>
    <w:rsid w:val="005C1CA6"/>
    <w:rsid w:val="005C2598"/>
    <w:rsid w:val="005C2C3C"/>
    <w:rsid w:val="005C2EEF"/>
    <w:rsid w:val="005C4A8C"/>
    <w:rsid w:val="005C4CE6"/>
    <w:rsid w:val="005C65B3"/>
    <w:rsid w:val="005C72B8"/>
    <w:rsid w:val="005C7BCD"/>
    <w:rsid w:val="005D0E76"/>
    <w:rsid w:val="005D5A22"/>
    <w:rsid w:val="005D6475"/>
    <w:rsid w:val="005E0331"/>
    <w:rsid w:val="005E21DE"/>
    <w:rsid w:val="005E3F8B"/>
    <w:rsid w:val="005E4FF6"/>
    <w:rsid w:val="005E789B"/>
    <w:rsid w:val="005F0788"/>
    <w:rsid w:val="005F2DD4"/>
    <w:rsid w:val="005F4D95"/>
    <w:rsid w:val="005F547C"/>
    <w:rsid w:val="005F6A84"/>
    <w:rsid w:val="005F74C5"/>
    <w:rsid w:val="00602520"/>
    <w:rsid w:val="00602749"/>
    <w:rsid w:val="00602BC2"/>
    <w:rsid w:val="00603725"/>
    <w:rsid w:val="0060387D"/>
    <w:rsid w:val="006045D4"/>
    <w:rsid w:val="00604D8A"/>
    <w:rsid w:val="00604E8F"/>
    <w:rsid w:val="00606ED9"/>
    <w:rsid w:val="00607604"/>
    <w:rsid w:val="006107D3"/>
    <w:rsid w:val="00610EE9"/>
    <w:rsid w:val="00611561"/>
    <w:rsid w:val="00611943"/>
    <w:rsid w:val="006122BA"/>
    <w:rsid w:val="00612EC3"/>
    <w:rsid w:val="006136BE"/>
    <w:rsid w:val="00613E5C"/>
    <w:rsid w:val="00616AA5"/>
    <w:rsid w:val="00617C3C"/>
    <w:rsid w:val="006206F4"/>
    <w:rsid w:val="00620CFA"/>
    <w:rsid w:val="00621C00"/>
    <w:rsid w:val="006231DB"/>
    <w:rsid w:val="006235F6"/>
    <w:rsid w:val="006235FE"/>
    <w:rsid w:val="00623A25"/>
    <w:rsid w:val="00624189"/>
    <w:rsid w:val="006244CE"/>
    <w:rsid w:val="00625981"/>
    <w:rsid w:val="00625983"/>
    <w:rsid w:val="006261FE"/>
    <w:rsid w:val="0063022F"/>
    <w:rsid w:val="006315A9"/>
    <w:rsid w:val="00633447"/>
    <w:rsid w:val="0063413C"/>
    <w:rsid w:val="00636886"/>
    <w:rsid w:val="0063763C"/>
    <w:rsid w:val="006431E7"/>
    <w:rsid w:val="00644E60"/>
    <w:rsid w:val="00646090"/>
    <w:rsid w:val="006465CC"/>
    <w:rsid w:val="006473F1"/>
    <w:rsid w:val="006478BF"/>
    <w:rsid w:val="00652787"/>
    <w:rsid w:val="00654C78"/>
    <w:rsid w:val="00660B19"/>
    <w:rsid w:val="00661A42"/>
    <w:rsid w:val="00661A86"/>
    <w:rsid w:val="00661EF7"/>
    <w:rsid w:val="00663956"/>
    <w:rsid w:val="00663A8E"/>
    <w:rsid w:val="006640D1"/>
    <w:rsid w:val="006644D2"/>
    <w:rsid w:val="006652BF"/>
    <w:rsid w:val="00667D88"/>
    <w:rsid w:val="006717D4"/>
    <w:rsid w:val="0067201F"/>
    <w:rsid w:val="00672410"/>
    <w:rsid w:val="00672684"/>
    <w:rsid w:val="00672D2A"/>
    <w:rsid w:val="0067341F"/>
    <w:rsid w:val="00675673"/>
    <w:rsid w:val="00675944"/>
    <w:rsid w:val="006800E9"/>
    <w:rsid w:val="00680846"/>
    <w:rsid w:val="006816DD"/>
    <w:rsid w:val="00682B34"/>
    <w:rsid w:val="0068305E"/>
    <w:rsid w:val="00684A50"/>
    <w:rsid w:val="006851BA"/>
    <w:rsid w:val="0068605B"/>
    <w:rsid w:val="00686585"/>
    <w:rsid w:val="00691288"/>
    <w:rsid w:val="00691403"/>
    <w:rsid w:val="00691E53"/>
    <w:rsid w:val="0069201D"/>
    <w:rsid w:val="006934DC"/>
    <w:rsid w:val="00697110"/>
    <w:rsid w:val="006A07E0"/>
    <w:rsid w:val="006A2177"/>
    <w:rsid w:val="006A21FD"/>
    <w:rsid w:val="006A4664"/>
    <w:rsid w:val="006A73C1"/>
    <w:rsid w:val="006A79BE"/>
    <w:rsid w:val="006B01E5"/>
    <w:rsid w:val="006B02B5"/>
    <w:rsid w:val="006B02EC"/>
    <w:rsid w:val="006B0366"/>
    <w:rsid w:val="006B0DB6"/>
    <w:rsid w:val="006B0E9F"/>
    <w:rsid w:val="006B2290"/>
    <w:rsid w:val="006B27A9"/>
    <w:rsid w:val="006B317A"/>
    <w:rsid w:val="006B472D"/>
    <w:rsid w:val="006B4AD3"/>
    <w:rsid w:val="006B508B"/>
    <w:rsid w:val="006B5E4B"/>
    <w:rsid w:val="006B7CD6"/>
    <w:rsid w:val="006C1140"/>
    <w:rsid w:val="006C11A2"/>
    <w:rsid w:val="006C3AAF"/>
    <w:rsid w:val="006C4503"/>
    <w:rsid w:val="006C4FA2"/>
    <w:rsid w:val="006C6335"/>
    <w:rsid w:val="006D0243"/>
    <w:rsid w:val="006D2D36"/>
    <w:rsid w:val="006D3094"/>
    <w:rsid w:val="006D45A2"/>
    <w:rsid w:val="006D5BA6"/>
    <w:rsid w:val="006D5DAB"/>
    <w:rsid w:val="006D7644"/>
    <w:rsid w:val="006D7C0B"/>
    <w:rsid w:val="006E1476"/>
    <w:rsid w:val="006E2181"/>
    <w:rsid w:val="006E25C4"/>
    <w:rsid w:val="006E25D3"/>
    <w:rsid w:val="006E2A47"/>
    <w:rsid w:val="006E3887"/>
    <w:rsid w:val="006E448F"/>
    <w:rsid w:val="006E4BFF"/>
    <w:rsid w:val="006E65EB"/>
    <w:rsid w:val="006E77AE"/>
    <w:rsid w:val="006E7C05"/>
    <w:rsid w:val="006F0BB1"/>
    <w:rsid w:val="006F1843"/>
    <w:rsid w:val="006F19F8"/>
    <w:rsid w:val="006F233E"/>
    <w:rsid w:val="006F2B14"/>
    <w:rsid w:val="006F2DA0"/>
    <w:rsid w:val="006F3E4C"/>
    <w:rsid w:val="006F4B91"/>
    <w:rsid w:val="006F6255"/>
    <w:rsid w:val="006F63C1"/>
    <w:rsid w:val="006F649E"/>
    <w:rsid w:val="006F7984"/>
    <w:rsid w:val="007007EA"/>
    <w:rsid w:val="007021D5"/>
    <w:rsid w:val="00703798"/>
    <w:rsid w:val="00705AA2"/>
    <w:rsid w:val="007067EF"/>
    <w:rsid w:val="00707194"/>
    <w:rsid w:val="00707778"/>
    <w:rsid w:val="007105CB"/>
    <w:rsid w:val="00711EB9"/>
    <w:rsid w:val="0071200E"/>
    <w:rsid w:val="00712F9D"/>
    <w:rsid w:val="007130C8"/>
    <w:rsid w:val="00713102"/>
    <w:rsid w:val="0071528D"/>
    <w:rsid w:val="0071578A"/>
    <w:rsid w:val="00717D88"/>
    <w:rsid w:val="007209DB"/>
    <w:rsid w:val="00720B29"/>
    <w:rsid w:val="00722A63"/>
    <w:rsid w:val="00726524"/>
    <w:rsid w:val="00726A43"/>
    <w:rsid w:val="00726B70"/>
    <w:rsid w:val="00730146"/>
    <w:rsid w:val="00730FBC"/>
    <w:rsid w:val="00731059"/>
    <w:rsid w:val="00731239"/>
    <w:rsid w:val="00731A3B"/>
    <w:rsid w:val="0073208A"/>
    <w:rsid w:val="0073364B"/>
    <w:rsid w:val="0073488F"/>
    <w:rsid w:val="007359D3"/>
    <w:rsid w:val="007369E3"/>
    <w:rsid w:val="00736E11"/>
    <w:rsid w:val="0074140F"/>
    <w:rsid w:val="00741F11"/>
    <w:rsid w:val="00742783"/>
    <w:rsid w:val="00744F42"/>
    <w:rsid w:val="00745032"/>
    <w:rsid w:val="00745182"/>
    <w:rsid w:val="007453A2"/>
    <w:rsid w:val="00745B0F"/>
    <w:rsid w:val="00745C7B"/>
    <w:rsid w:val="0074616E"/>
    <w:rsid w:val="00746A83"/>
    <w:rsid w:val="00747D99"/>
    <w:rsid w:val="00747F12"/>
    <w:rsid w:val="007503E6"/>
    <w:rsid w:val="007508E3"/>
    <w:rsid w:val="00752E1F"/>
    <w:rsid w:val="0075397F"/>
    <w:rsid w:val="00753B57"/>
    <w:rsid w:val="00753E9B"/>
    <w:rsid w:val="007546C3"/>
    <w:rsid w:val="00754C7F"/>
    <w:rsid w:val="0075573C"/>
    <w:rsid w:val="00757D72"/>
    <w:rsid w:val="0076034A"/>
    <w:rsid w:val="007615AE"/>
    <w:rsid w:val="00762ABD"/>
    <w:rsid w:val="00762B7D"/>
    <w:rsid w:val="00762C58"/>
    <w:rsid w:val="00762F89"/>
    <w:rsid w:val="0076343C"/>
    <w:rsid w:val="0076534F"/>
    <w:rsid w:val="007669BB"/>
    <w:rsid w:val="00767341"/>
    <w:rsid w:val="00771B13"/>
    <w:rsid w:val="00773C5D"/>
    <w:rsid w:val="00774873"/>
    <w:rsid w:val="007756FD"/>
    <w:rsid w:val="00775B9A"/>
    <w:rsid w:val="00776BCF"/>
    <w:rsid w:val="00777631"/>
    <w:rsid w:val="00777C17"/>
    <w:rsid w:val="00781516"/>
    <w:rsid w:val="00782122"/>
    <w:rsid w:val="007835FC"/>
    <w:rsid w:val="007840DA"/>
    <w:rsid w:val="00785A1E"/>
    <w:rsid w:val="00786056"/>
    <w:rsid w:val="00786E8C"/>
    <w:rsid w:val="00787259"/>
    <w:rsid w:val="00790D0F"/>
    <w:rsid w:val="00790D24"/>
    <w:rsid w:val="00791099"/>
    <w:rsid w:val="00791340"/>
    <w:rsid w:val="00791C67"/>
    <w:rsid w:val="00792CB7"/>
    <w:rsid w:val="007942D3"/>
    <w:rsid w:val="0079433A"/>
    <w:rsid w:val="007949D4"/>
    <w:rsid w:val="007955A0"/>
    <w:rsid w:val="0079601A"/>
    <w:rsid w:val="00796A92"/>
    <w:rsid w:val="007973CF"/>
    <w:rsid w:val="00797BA6"/>
    <w:rsid w:val="007A010F"/>
    <w:rsid w:val="007A1B94"/>
    <w:rsid w:val="007A2E7D"/>
    <w:rsid w:val="007A5263"/>
    <w:rsid w:val="007A674E"/>
    <w:rsid w:val="007A6F2B"/>
    <w:rsid w:val="007B0AC6"/>
    <w:rsid w:val="007B2099"/>
    <w:rsid w:val="007B2453"/>
    <w:rsid w:val="007B2519"/>
    <w:rsid w:val="007B2624"/>
    <w:rsid w:val="007B39B9"/>
    <w:rsid w:val="007B3B28"/>
    <w:rsid w:val="007B6548"/>
    <w:rsid w:val="007B6BF5"/>
    <w:rsid w:val="007B6C09"/>
    <w:rsid w:val="007B709A"/>
    <w:rsid w:val="007B7472"/>
    <w:rsid w:val="007B7741"/>
    <w:rsid w:val="007B7B67"/>
    <w:rsid w:val="007C2303"/>
    <w:rsid w:val="007C2BFC"/>
    <w:rsid w:val="007C31F6"/>
    <w:rsid w:val="007C3623"/>
    <w:rsid w:val="007C3A97"/>
    <w:rsid w:val="007C4951"/>
    <w:rsid w:val="007D03E9"/>
    <w:rsid w:val="007D0B18"/>
    <w:rsid w:val="007D0CE8"/>
    <w:rsid w:val="007D0E89"/>
    <w:rsid w:val="007D23E9"/>
    <w:rsid w:val="007D31A1"/>
    <w:rsid w:val="007D3DFC"/>
    <w:rsid w:val="007D45BA"/>
    <w:rsid w:val="007E09DA"/>
    <w:rsid w:val="007E0F8A"/>
    <w:rsid w:val="007E1597"/>
    <w:rsid w:val="007E2B3F"/>
    <w:rsid w:val="007E3F9F"/>
    <w:rsid w:val="007E41D4"/>
    <w:rsid w:val="007E6C01"/>
    <w:rsid w:val="007E7ACB"/>
    <w:rsid w:val="007F282E"/>
    <w:rsid w:val="007F291F"/>
    <w:rsid w:val="007F2B27"/>
    <w:rsid w:val="007F2B67"/>
    <w:rsid w:val="007F41B8"/>
    <w:rsid w:val="007F5C59"/>
    <w:rsid w:val="007F718D"/>
    <w:rsid w:val="007F7DB3"/>
    <w:rsid w:val="008002F3"/>
    <w:rsid w:val="00800CB3"/>
    <w:rsid w:val="00801FAD"/>
    <w:rsid w:val="008031EC"/>
    <w:rsid w:val="0080332D"/>
    <w:rsid w:val="00803F5F"/>
    <w:rsid w:val="00805A2F"/>
    <w:rsid w:val="008069B1"/>
    <w:rsid w:val="0080740C"/>
    <w:rsid w:val="0081028E"/>
    <w:rsid w:val="00811975"/>
    <w:rsid w:val="008151F7"/>
    <w:rsid w:val="0081595C"/>
    <w:rsid w:val="008178B6"/>
    <w:rsid w:val="00821DF0"/>
    <w:rsid w:val="00823AA2"/>
    <w:rsid w:val="008255F7"/>
    <w:rsid w:val="0082622C"/>
    <w:rsid w:val="00827B28"/>
    <w:rsid w:val="00830B29"/>
    <w:rsid w:val="008312DA"/>
    <w:rsid w:val="00832449"/>
    <w:rsid w:val="00832B0A"/>
    <w:rsid w:val="0083592A"/>
    <w:rsid w:val="008361C5"/>
    <w:rsid w:val="008365AE"/>
    <w:rsid w:val="008426E3"/>
    <w:rsid w:val="00842AC6"/>
    <w:rsid w:val="00845A19"/>
    <w:rsid w:val="00845E08"/>
    <w:rsid w:val="008463D1"/>
    <w:rsid w:val="008541BE"/>
    <w:rsid w:val="0085540F"/>
    <w:rsid w:val="00855CC6"/>
    <w:rsid w:val="00857942"/>
    <w:rsid w:val="00857EE7"/>
    <w:rsid w:val="008603A2"/>
    <w:rsid w:val="008614B2"/>
    <w:rsid w:val="00863B82"/>
    <w:rsid w:val="008648C2"/>
    <w:rsid w:val="008657BB"/>
    <w:rsid w:val="00865B74"/>
    <w:rsid w:val="00866063"/>
    <w:rsid w:val="00866C84"/>
    <w:rsid w:val="00867206"/>
    <w:rsid w:val="00867696"/>
    <w:rsid w:val="008706C2"/>
    <w:rsid w:val="00870995"/>
    <w:rsid w:val="00870A89"/>
    <w:rsid w:val="00871451"/>
    <w:rsid w:val="008717D3"/>
    <w:rsid w:val="008725A0"/>
    <w:rsid w:val="00872B1D"/>
    <w:rsid w:val="00873C6E"/>
    <w:rsid w:val="008747DF"/>
    <w:rsid w:val="00875840"/>
    <w:rsid w:val="008765FB"/>
    <w:rsid w:val="0088143F"/>
    <w:rsid w:val="00881AB9"/>
    <w:rsid w:val="00881B03"/>
    <w:rsid w:val="00883541"/>
    <w:rsid w:val="00883A9B"/>
    <w:rsid w:val="0088416F"/>
    <w:rsid w:val="00885277"/>
    <w:rsid w:val="0088595A"/>
    <w:rsid w:val="00886F63"/>
    <w:rsid w:val="0088708A"/>
    <w:rsid w:val="00887458"/>
    <w:rsid w:val="00887E23"/>
    <w:rsid w:val="00891814"/>
    <w:rsid w:val="00891C8B"/>
    <w:rsid w:val="00891DA1"/>
    <w:rsid w:val="00891E58"/>
    <w:rsid w:val="00892136"/>
    <w:rsid w:val="00892244"/>
    <w:rsid w:val="00893936"/>
    <w:rsid w:val="008949A9"/>
    <w:rsid w:val="00895C18"/>
    <w:rsid w:val="00896122"/>
    <w:rsid w:val="008964B4"/>
    <w:rsid w:val="00896506"/>
    <w:rsid w:val="008974F0"/>
    <w:rsid w:val="008975BD"/>
    <w:rsid w:val="00897A8C"/>
    <w:rsid w:val="008A1126"/>
    <w:rsid w:val="008A1499"/>
    <w:rsid w:val="008A27CA"/>
    <w:rsid w:val="008A306F"/>
    <w:rsid w:val="008A4D5D"/>
    <w:rsid w:val="008A4EA2"/>
    <w:rsid w:val="008A4EAE"/>
    <w:rsid w:val="008A5900"/>
    <w:rsid w:val="008A6262"/>
    <w:rsid w:val="008A6429"/>
    <w:rsid w:val="008A6488"/>
    <w:rsid w:val="008A7CDD"/>
    <w:rsid w:val="008B00F7"/>
    <w:rsid w:val="008B012A"/>
    <w:rsid w:val="008B09F9"/>
    <w:rsid w:val="008B1A85"/>
    <w:rsid w:val="008B2448"/>
    <w:rsid w:val="008B41F3"/>
    <w:rsid w:val="008B4B16"/>
    <w:rsid w:val="008B4CF7"/>
    <w:rsid w:val="008B6A54"/>
    <w:rsid w:val="008B754C"/>
    <w:rsid w:val="008B75E5"/>
    <w:rsid w:val="008B7A7B"/>
    <w:rsid w:val="008C0666"/>
    <w:rsid w:val="008C10FD"/>
    <w:rsid w:val="008C25DE"/>
    <w:rsid w:val="008C4DFD"/>
    <w:rsid w:val="008C57E5"/>
    <w:rsid w:val="008C596D"/>
    <w:rsid w:val="008C66C6"/>
    <w:rsid w:val="008C6D1B"/>
    <w:rsid w:val="008C716D"/>
    <w:rsid w:val="008C768F"/>
    <w:rsid w:val="008D0F5C"/>
    <w:rsid w:val="008D1E5B"/>
    <w:rsid w:val="008D2950"/>
    <w:rsid w:val="008D34E2"/>
    <w:rsid w:val="008D37A2"/>
    <w:rsid w:val="008D4E59"/>
    <w:rsid w:val="008D553D"/>
    <w:rsid w:val="008D5A4A"/>
    <w:rsid w:val="008D6D63"/>
    <w:rsid w:val="008E04D5"/>
    <w:rsid w:val="008E293F"/>
    <w:rsid w:val="008E56C6"/>
    <w:rsid w:val="008E775B"/>
    <w:rsid w:val="008E7DBD"/>
    <w:rsid w:val="008F17D6"/>
    <w:rsid w:val="008F19B5"/>
    <w:rsid w:val="008F1A63"/>
    <w:rsid w:val="008F1D40"/>
    <w:rsid w:val="008F2799"/>
    <w:rsid w:val="008F3147"/>
    <w:rsid w:val="008F4313"/>
    <w:rsid w:val="008F47A0"/>
    <w:rsid w:val="008F5342"/>
    <w:rsid w:val="008F79C8"/>
    <w:rsid w:val="008F79E4"/>
    <w:rsid w:val="008F7C7C"/>
    <w:rsid w:val="00900C86"/>
    <w:rsid w:val="00900EDB"/>
    <w:rsid w:val="009011A7"/>
    <w:rsid w:val="0090120B"/>
    <w:rsid w:val="009014D6"/>
    <w:rsid w:val="00901E08"/>
    <w:rsid w:val="00902C00"/>
    <w:rsid w:val="009052C9"/>
    <w:rsid w:val="0090686B"/>
    <w:rsid w:val="00906E17"/>
    <w:rsid w:val="00912E3E"/>
    <w:rsid w:val="00913342"/>
    <w:rsid w:val="009141E6"/>
    <w:rsid w:val="009144AA"/>
    <w:rsid w:val="0091498E"/>
    <w:rsid w:val="00914B7F"/>
    <w:rsid w:val="0091634A"/>
    <w:rsid w:val="00916BA8"/>
    <w:rsid w:val="0091703C"/>
    <w:rsid w:val="009213EF"/>
    <w:rsid w:val="00921AF2"/>
    <w:rsid w:val="00922DC7"/>
    <w:rsid w:val="00923E0C"/>
    <w:rsid w:val="0092480C"/>
    <w:rsid w:val="00924BD3"/>
    <w:rsid w:val="00924E3F"/>
    <w:rsid w:val="00924E58"/>
    <w:rsid w:val="00925091"/>
    <w:rsid w:val="009255BE"/>
    <w:rsid w:val="0092560C"/>
    <w:rsid w:val="0092567C"/>
    <w:rsid w:val="00925CC5"/>
    <w:rsid w:val="00926538"/>
    <w:rsid w:val="009273D2"/>
    <w:rsid w:val="00927F62"/>
    <w:rsid w:val="009307B1"/>
    <w:rsid w:val="00930BA1"/>
    <w:rsid w:val="0093169E"/>
    <w:rsid w:val="00931ECE"/>
    <w:rsid w:val="0093209B"/>
    <w:rsid w:val="00932A7B"/>
    <w:rsid w:val="00933AF7"/>
    <w:rsid w:val="009342DC"/>
    <w:rsid w:val="00934CDF"/>
    <w:rsid w:val="009352DB"/>
    <w:rsid w:val="00935738"/>
    <w:rsid w:val="00935ECA"/>
    <w:rsid w:val="00937E7D"/>
    <w:rsid w:val="0094084A"/>
    <w:rsid w:val="00940DDA"/>
    <w:rsid w:val="00941826"/>
    <w:rsid w:val="00943284"/>
    <w:rsid w:val="009444D0"/>
    <w:rsid w:val="00944FBA"/>
    <w:rsid w:val="00946745"/>
    <w:rsid w:val="00946ACE"/>
    <w:rsid w:val="00946C20"/>
    <w:rsid w:val="00947410"/>
    <w:rsid w:val="00947583"/>
    <w:rsid w:val="00947CB5"/>
    <w:rsid w:val="00947CC8"/>
    <w:rsid w:val="009505C9"/>
    <w:rsid w:val="00950752"/>
    <w:rsid w:val="00952C82"/>
    <w:rsid w:val="00953C0B"/>
    <w:rsid w:val="009561D1"/>
    <w:rsid w:val="0095696E"/>
    <w:rsid w:val="0095760E"/>
    <w:rsid w:val="00960AD3"/>
    <w:rsid w:val="00960F0D"/>
    <w:rsid w:val="00961CE3"/>
    <w:rsid w:val="009632B9"/>
    <w:rsid w:val="00963E8D"/>
    <w:rsid w:val="00964D67"/>
    <w:rsid w:val="00964F37"/>
    <w:rsid w:val="0096545F"/>
    <w:rsid w:val="009657F2"/>
    <w:rsid w:val="00966424"/>
    <w:rsid w:val="009666D2"/>
    <w:rsid w:val="009700E3"/>
    <w:rsid w:val="009709DC"/>
    <w:rsid w:val="0097158D"/>
    <w:rsid w:val="00974212"/>
    <w:rsid w:val="00975B66"/>
    <w:rsid w:val="00977AAE"/>
    <w:rsid w:val="009811BA"/>
    <w:rsid w:val="009825B3"/>
    <w:rsid w:val="009826CD"/>
    <w:rsid w:val="00982F06"/>
    <w:rsid w:val="009842CF"/>
    <w:rsid w:val="009863BA"/>
    <w:rsid w:val="00987F5A"/>
    <w:rsid w:val="009909B0"/>
    <w:rsid w:val="00990A94"/>
    <w:rsid w:val="00991F9B"/>
    <w:rsid w:val="0099417A"/>
    <w:rsid w:val="009948B6"/>
    <w:rsid w:val="00994D22"/>
    <w:rsid w:val="00995676"/>
    <w:rsid w:val="009959F3"/>
    <w:rsid w:val="009960A7"/>
    <w:rsid w:val="00997274"/>
    <w:rsid w:val="0099767F"/>
    <w:rsid w:val="00997F5C"/>
    <w:rsid w:val="009A074D"/>
    <w:rsid w:val="009A1509"/>
    <w:rsid w:val="009A2A7E"/>
    <w:rsid w:val="009A4244"/>
    <w:rsid w:val="009A4F77"/>
    <w:rsid w:val="009A58E8"/>
    <w:rsid w:val="009A5F5B"/>
    <w:rsid w:val="009A638B"/>
    <w:rsid w:val="009A655D"/>
    <w:rsid w:val="009A7109"/>
    <w:rsid w:val="009B1612"/>
    <w:rsid w:val="009B398F"/>
    <w:rsid w:val="009B5DEE"/>
    <w:rsid w:val="009B64AB"/>
    <w:rsid w:val="009C031A"/>
    <w:rsid w:val="009C083C"/>
    <w:rsid w:val="009C0885"/>
    <w:rsid w:val="009C0D2B"/>
    <w:rsid w:val="009C2DE6"/>
    <w:rsid w:val="009C3BBB"/>
    <w:rsid w:val="009D1619"/>
    <w:rsid w:val="009D167F"/>
    <w:rsid w:val="009D2504"/>
    <w:rsid w:val="009D3EE8"/>
    <w:rsid w:val="009D51D2"/>
    <w:rsid w:val="009D57FE"/>
    <w:rsid w:val="009D705D"/>
    <w:rsid w:val="009E1A7C"/>
    <w:rsid w:val="009E369D"/>
    <w:rsid w:val="009E3829"/>
    <w:rsid w:val="009E51ED"/>
    <w:rsid w:val="009E5EE3"/>
    <w:rsid w:val="009E5FD3"/>
    <w:rsid w:val="009E7468"/>
    <w:rsid w:val="009E7628"/>
    <w:rsid w:val="009E7B10"/>
    <w:rsid w:val="009F1063"/>
    <w:rsid w:val="009F13D6"/>
    <w:rsid w:val="009F142A"/>
    <w:rsid w:val="009F318A"/>
    <w:rsid w:val="009F37AB"/>
    <w:rsid w:val="009F40F2"/>
    <w:rsid w:val="009F4152"/>
    <w:rsid w:val="009F6B4F"/>
    <w:rsid w:val="009F786F"/>
    <w:rsid w:val="009F7D22"/>
    <w:rsid w:val="00A00218"/>
    <w:rsid w:val="00A011CC"/>
    <w:rsid w:val="00A022AA"/>
    <w:rsid w:val="00A0358A"/>
    <w:rsid w:val="00A06644"/>
    <w:rsid w:val="00A06D8B"/>
    <w:rsid w:val="00A07132"/>
    <w:rsid w:val="00A079C9"/>
    <w:rsid w:val="00A1108C"/>
    <w:rsid w:val="00A111D1"/>
    <w:rsid w:val="00A11298"/>
    <w:rsid w:val="00A12E30"/>
    <w:rsid w:val="00A133C9"/>
    <w:rsid w:val="00A13D30"/>
    <w:rsid w:val="00A13D91"/>
    <w:rsid w:val="00A13E3F"/>
    <w:rsid w:val="00A15C1A"/>
    <w:rsid w:val="00A1655A"/>
    <w:rsid w:val="00A20B44"/>
    <w:rsid w:val="00A21577"/>
    <w:rsid w:val="00A22536"/>
    <w:rsid w:val="00A23A79"/>
    <w:rsid w:val="00A25504"/>
    <w:rsid w:val="00A2674E"/>
    <w:rsid w:val="00A26BA8"/>
    <w:rsid w:val="00A306DB"/>
    <w:rsid w:val="00A31846"/>
    <w:rsid w:val="00A31F3D"/>
    <w:rsid w:val="00A332AB"/>
    <w:rsid w:val="00A342EE"/>
    <w:rsid w:val="00A362E0"/>
    <w:rsid w:val="00A43708"/>
    <w:rsid w:val="00A46367"/>
    <w:rsid w:val="00A46C56"/>
    <w:rsid w:val="00A4782D"/>
    <w:rsid w:val="00A50873"/>
    <w:rsid w:val="00A51AAA"/>
    <w:rsid w:val="00A5202E"/>
    <w:rsid w:val="00A52496"/>
    <w:rsid w:val="00A552E6"/>
    <w:rsid w:val="00A56189"/>
    <w:rsid w:val="00A56453"/>
    <w:rsid w:val="00A613F6"/>
    <w:rsid w:val="00A62158"/>
    <w:rsid w:val="00A63457"/>
    <w:rsid w:val="00A64926"/>
    <w:rsid w:val="00A67490"/>
    <w:rsid w:val="00A71454"/>
    <w:rsid w:val="00A74A51"/>
    <w:rsid w:val="00A7673E"/>
    <w:rsid w:val="00A76840"/>
    <w:rsid w:val="00A802A1"/>
    <w:rsid w:val="00A80AE6"/>
    <w:rsid w:val="00A80D83"/>
    <w:rsid w:val="00A81C59"/>
    <w:rsid w:val="00A8352B"/>
    <w:rsid w:val="00A8362C"/>
    <w:rsid w:val="00A84BAF"/>
    <w:rsid w:val="00A8607C"/>
    <w:rsid w:val="00A86CDE"/>
    <w:rsid w:val="00A87A67"/>
    <w:rsid w:val="00A903EA"/>
    <w:rsid w:val="00A90CF6"/>
    <w:rsid w:val="00A910BB"/>
    <w:rsid w:val="00A929C8"/>
    <w:rsid w:val="00A92DFC"/>
    <w:rsid w:val="00A93AF4"/>
    <w:rsid w:val="00A95779"/>
    <w:rsid w:val="00A95D63"/>
    <w:rsid w:val="00A967D4"/>
    <w:rsid w:val="00A96B77"/>
    <w:rsid w:val="00A975F4"/>
    <w:rsid w:val="00AA1213"/>
    <w:rsid w:val="00AA1508"/>
    <w:rsid w:val="00AA17E6"/>
    <w:rsid w:val="00AA1C6C"/>
    <w:rsid w:val="00AA40EE"/>
    <w:rsid w:val="00AA4803"/>
    <w:rsid w:val="00AA553E"/>
    <w:rsid w:val="00AA6F92"/>
    <w:rsid w:val="00AA7096"/>
    <w:rsid w:val="00AA72EC"/>
    <w:rsid w:val="00AA793F"/>
    <w:rsid w:val="00AB0782"/>
    <w:rsid w:val="00AB15F4"/>
    <w:rsid w:val="00AB2AF1"/>
    <w:rsid w:val="00AB3738"/>
    <w:rsid w:val="00AB377D"/>
    <w:rsid w:val="00AB44E9"/>
    <w:rsid w:val="00AB49AC"/>
    <w:rsid w:val="00AB5095"/>
    <w:rsid w:val="00AB5449"/>
    <w:rsid w:val="00AB55A6"/>
    <w:rsid w:val="00AB6934"/>
    <w:rsid w:val="00AB6EA3"/>
    <w:rsid w:val="00AB735E"/>
    <w:rsid w:val="00AC1ABA"/>
    <w:rsid w:val="00AC27A8"/>
    <w:rsid w:val="00AC7BFB"/>
    <w:rsid w:val="00AC7CE7"/>
    <w:rsid w:val="00AD00D6"/>
    <w:rsid w:val="00AD0BC5"/>
    <w:rsid w:val="00AD0E01"/>
    <w:rsid w:val="00AD12B7"/>
    <w:rsid w:val="00AD145E"/>
    <w:rsid w:val="00AD1999"/>
    <w:rsid w:val="00AD2360"/>
    <w:rsid w:val="00AD254A"/>
    <w:rsid w:val="00AD2F24"/>
    <w:rsid w:val="00AD38A9"/>
    <w:rsid w:val="00AD3CA7"/>
    <w:rsid w:val="00AD5062"/>
    <w:rsid w:val="00AD5257"/>
    <w:rsid w:val="00AD5B2A"/>
    <w:rsid w:val="00AD6284"/>
    <w:rsid w:val="00AD6A13"/>
    <w:rsid w:val="00AD6DB8"/>
    <w:rsid w:val="00AD74E0"/>
    <w:rsid w:val="00AE1093"/>
    <w:rsid w:val="00AE191D"/>
    <w:rsid w:val="00AE1E7C"/>
    <w:rsid w:val="00AE29DC"/>
    <w:rsid w:val="00AE3496"/>
    <w:rsid w:val="00AE4813"/>
    <w:rsid w:val="00AE6F68"/>
    <w:rsid w:val="00AE7825"/>
    <w:rsid w:val="00AE7F95"/>
    <w:rsid w:val="00AF075D"/>
    <w:rsid w:val="00AF0FA7"/>
    <w:rsid w:val="00AF1831"/>
    <w:rsid w:val="00AF2B05"/>
    <w:rsid w:val="00AF3E13"/>
    <w:rsid w:val="00AF42DE"/>
    <w:rsid w:val="00AF598A"/>
    <w:rsid w:val="00B00AFA"/>
    <w:rsid w:val="00B01291"/>
    <w:rsid w:val="00B0129A"/>
    <w:rsid w:val="00B01B5A"/>
    <w:rsid w:val="00B050C6"/>
    <w:rsid w:val="00B060F5"/>
    <w:rsid w:val="00B10CAB"/>
    <w:rsid w:val="00B11A56"/>
    <w:rsid w:val="00B12AD6"/>
    <w:rsid w:val="00B144C4"/>
    <w:rsid w:val="00B1611E"/>
    <w:rsid w:val="00B164E2"/>
    <w:rsid w:val="00B165D4"/>
    <w:rsid w:val="00B16E41"/>
    <w:rsid w:val="00B204BD"/>
    <w:rsid w:val="00B227B0"/>
    <w:rsid w:val="00B228E7"/>
    <w:rsid w:val="00B23273"/>
    <w:rsid w:val="00B232CD"/>
    <w:rsid w:val="00B23DF7"/>
    <w:rsid w:val="00B267EE"/>
    <w:rsid w:val="00B26B9B"/>
    <w:rsid w:val="00B27E6E"/>
    <w:rsid w:val="00B30998"/>
    <w:rsid w:val="00B30ECA"/>
    <w:rsid w:val="00B32DBF"/>
    <w:rsid w:val="00B33136"/>
    <w:rsid w:val="00B3322A"/>
    <w:rsid w:val="00B3369F"/>
    <w:rsid w:val="00B338B8"/>
    <w:rsid w:val="00B33F82"/>
    <w:rsid w:val="00B34774"/>
    <w:rsid w:val="00B366E3"/>
    <w:rsid w:val="00B40C25"/>
    <w:rsid w:val="00B43E60"/>
    <w:rsid w:val="00B44EFA"/>
    <w:rsid w:val="00B453EE"/>
    <w:rsid w:val="00B465FD"/>
    <w:rsid w:val="00B46AF0"/>
    <w:rsid w:val="00B46E5C"/>
    <w:rsid w:val="00B47485"/>
    <w:rsid w:val="00B475AB"/>
    <w:rsid w:val="00B50011"/>
    <w:rsid w:val="00B519C8"/>
    <w:rsid w:val="00B54C87"/>
    <w:rsid w:val="00B54FD5"/>
    <w:rsid w:val="00B55CB4"/>
    <w:rsid w:val="00B56622"/>
    <w:rsid w:val="00B57702"/>
    <w:rsid w:val="00B57939"/>
    <w:rsid w:val="00B6016D"/>
    <w:rsid w:val="00B61950"/>
    <w:rsid w:val="00B6197C"/>
    <w:rsid w:val="00B61BE7"/>
    <w:rsid w:val="00B65A0A"/>
    <w:rsid w:val="00B66B4C"/>
    <w:rsid w:val="00B66BE8"/>
    <w:rsid w:val="00B67AD5"/>
    <w:rsid w:val="00B70C18"/>
    <w:rsid w:val="00B72658"/>
    <w:rsid w:val="00B72F4C"/>
    <w:rsid w:val="00B73271"/>
    <w:rsid w:val="00B73D39"/>
    <w:rsid w:val="00B747DC"/>
    <w:rsid w:val="00B74D58"/>
    <w:rsid w:val="00B75704"/>
    <w:rsid w:val="00B7669B"/>
    <w:rsid w:val="00B80F37"/>
    <w:rsid w:val="00B828A9"/>
    <w:rsid w:val="00B83464"/>
    <w:rsid w:val="00B837B6"/>
    <w:rsid w:val="00B84C26"/>
    <w:rsid w:val="00B87046"/>
    <w:rsid w:val="00B90D42"/>
    <w:rsid w:val="00B90D5D"/>
    <w:rsid w:val="00B91713"/>
    <w:rsid w:val="00B92B18"/>
    <w:rsid w:val="00B94E6C"/>
    <w:rsid w:val="00B95071"/>
    <w:rsid w:val="00B95A07"/>
    <w:rsid w:val="00B95D9B"/>
    <w:rsid w:val="00B97E96"/>
    <w:rsid w:val="00BA0DF2"/>
    <w:rsid w:val="00BA0EE8"/>
    <w:rsid w:val="00BA26F2"/>
    <w:rsid w:val="00BA517F"/>
    <w:rsid w:val="00BA5349"/>
    <w:rsid w:val="00BA618F"/>
    <w:rsid w:val="00BA6B49"/>
    <w:rsid w:val="00BA79B1"/>
    <w:rsid w:val="00BB361E"/>
    <w:rsid w:val="00BB3AA8"/>
    <w:rsid w:val="00BB44C7"/>
    <w:rsid w:val="00BB4606"/>
    <w:rsid w:val="00BB6176"/>
    <w:rsid w:val="00BB7645"/>
    <w:rsid w:val="00BC015E"/>
    <w:rsid w:val="00BC028D"/>
    <w:rsid w:val="00BC1443"/>
    <w:rsid w:val="00BC2DC4"/>
    <w:rsid w:val="00BC2EAD"/>
    <w:rsid w:val="00BC3432"/>
    <w:rsid w:val="00BC3452"/>
    <w:rsid w:val="00BC3628"/>
    <w:rsid w:val="00BC40FC"/>
    <w:rsid w:val="00BC48F0"/>
    <w:rsid w:val="00BC5440"/>
    <w:rsid w:val="00BC6EF3"/>
    <w:rsid w:val="00BC740C"/>
    <w:rsid w:val="00BC7D32"/>
    <w:rsid w:val="00BC7FC6"/>
    <w:rsid w:val="00BD2152"/>
    <w:rsid w:val="00BD35B1"/>
    <w:rsid w:val="00BD391E"/>
    <w:rsid w:val="00BD3D02"/>
    <w:rsid w:val="00BD4628"/>
    <w:rsid w:val="00BD61AF"/>
    <w:rsid w:val="00BD66D2"/>
    <w:rsid w:val="00BE0BAB"/>
    <w:rsid w:val="00BE1783"/>
    <w:rsid w:val="00BE472B"/>
    <w:rsid w:val="00BE50B2"/>
    <w:rsid w:val="00BE5331"/>
    <w:rsid w:val="00BE7B09"/>
    <w:rsid w:val="00BF12AD"/>
    <w:rsid w:val="00BF1F02"/>
    <w:rsid w:val="00BF248D"/>
    <w:rsid w:val="00BF4074"/>
    <w:rsid w:val="00BF494F"/>
    <w:rsid w:val="00BF5E1D"/>
    <w:rsid w:val="00BF626B"/>
    <w:rsid w:val="00BF6B14"/>
    <w:rsid w:val="00C001F1"/>
    <w:rsid w:val="00C002D9"/>
    <w:rsid w:val="00C015A6"/>
    <w:rsid w:val="00C03B0C"/>
    <w:rsid w:val="00C03CE0"/>
    <w:rsid w:val="00C067E6"/>
    <w:rsid w:val="00C06B8C"/>
    <w:rsid w:val="00C11E67"/>
    <w:rsid w:val="00C12F65"/>
    <w:rsid w:val="00C1337A"/>
    <w:rsid w:val="00C136C2"/>
    <w:rsid w:val="00C14336"/>
    <w:rsid w:val="00C1543C"/>
    <w:rsid w:val="00C17561"/>
    <w:rsid w:val="00C22708"/>
    <w:rsid w:val="00C23A2A"/>
    <w:rsid w:val="00C23D2F"/>
    <w:rsid w:val="00C252DD"/>
    <w:rsid w:val="00C259DB"/>
    <w:rsid w:val="00C268CE"/>
    <w:rsid w:val="00C26F73"/>
    <w:rsid w:val="00C30F3F"/>
    <w:rsid w:val="00C36DA0"/>
    <w:rsid w:val="00C36E31"/>
    <w:rsid w:val="00C37270"/>
    <w:rsid w:val="00C37715"/>
    <w:rsid w:val="00C4142B"/>
    <w:rsid w:val="00C415A7"/>
    <w:rsid w:val="00C41AB5"/>
    <w:rsid w:val="00C4348A"/>
    <w:rsid w:val="00C43C25"/>
    <w:rsid w:val="00C443BD"/>
    <w:rsid w:val="00C451C5"/>
    <w:rsid w:val="00C45616"/>
    <w:rsid w:val="00C4563E"/>
    <w:rsid w:val="00C45C8D"/>
    <w:rsid w:val="00C46518"/>
    <w:rsid w:val="00C46D95"/>
    <w:rsid w:val="00C47C1D"/>
    <w:rsid w:val="00C47FBA"/>
    <w:rsid w:val="00C505F4"/>
    <w:rsid w:val="00C52763"/>
    <w:rsid w:val="00C52795"/>
    <w:rsid w:val="00C52987"/>
    <w:rsid w:val="00C52ACA"/>
    <w:rsid w:val="00C53CD4"/>
    <w:rsid w:val="00C55542"/>
    <w:rsid w:val="00C556B7"/>
    <w:rsid w:val="00C557CC"/>
    <w:rsid w:val="00C56BF3"/>
    <w:rsid w:val="00C579C3"/>
    <w:rsid w:val="00C57CB0"/>
    <w:rsid w:val="00C605DD"/>
    <w:rsid w:val="00C61C42"/>
    <w:rsid w:val="00C620C2"/>
    <w:rsid w:val="00C62EEE"/>
    <w:rsid w:val="00C63916"/>
    <w:rsid w:val="00C6404B"/>
    <w:rsid w:val="00C64427"/>
    <w:rsid w:val="00C644BD"/>
    <w:rsid w:val="00C648CB"/>
    <w:rsid w:val="00C6556B"/>
    <w:rsid w:val="00C666F3"/>
    <w:rsid w:val="00C66789"/>
    <w:rsid w:val="00C66BF8"/>
    <w:rsid w:val="00C67C9A"/>
    <w:rsid w:val="00C732CF"/>
    <w:rsid w:val="00C7538D"/>
    <w:rsid w:val="00C75C59"/>
    <w:rsid w:val="00C75E0C"/>
    <w:rsid w:val="00C779D8"/>
    <w:rsid w:val="00C83855"/>
    <w:rsid w:val="00C83954"/>
    <w:rsid w:val="00C84637"/>
    <w:rsid w:val="00C86257"/>
    <w:rsid w:val="00C90979"/>
    <w:rsid w:val="00C91039"/>
    <w:rsid w:val="00C9161D"/>
    <w:rsid w:val="00C92E0C"/>
    <w:rsid w:val="00C93381"/>
    <w:rsid w:val="00C9383D"/>
    <w:rsid w:val="00C944A8"/>
    <w:rsid w:val="00C94839"/>
    <w:rsid w:val="00C965DF"/>
    <w:rsid w:val="00C96A3E"/>
    <w:rsid w:val="00C97428"/>
    <w:rsid w:val="00CA00E8"/>
    <w:rsid w:val="00CA0C1D"/>
    <w:rsid w:val="00CA147B"/>
    <w:rsid w:val="00CA1B0C"/>
    <w:rsid w:val="00CA2F03"/>
    <w:rsid w:val="00CA2F2F"/>
    <w:rsid w:val="00CA30D5"/>
    <w:rsid w:val="00CA3707"/>
    <w:rsid w:val="00CA4498"/>
    <w:rsid w:val="00CA4CD9"/>
    <w:rsid w:val="00CA4E68"/>
    <w:rsid w:val="00CA6503"/>
    <w:rsid w:val="00CB0440"/>
    <w:rsid w:val="00CB15AA"/>
    <w:rsid w:val="00CB16F0"/>
    <w:rsid w:val="00CB213A"/>
    <w:rsid w:val="00CB2D3D"/>
    <w:rsid w:val="00CB333C"/>
    <w:rsid w:val="00CB415C"/>
    <w:rsid w:val="00CB5B5F"/>
    <w:rsid w:val="00CB62D3"/>
    <w:rsid w:val="00CB6ADD"/>
    <w:rsid w:val="00CB6D35"/>
    <w:rsid w:val="00CB7153"/>
    <w:rsid w:val="00CB740B"/>
    <w:rsid w:val="00CC0068"/>
    <w:rsid w:val="00CC1091"/>
    <w:rsid w:val="00CC4E6D"/>
    <w:rsid w:val="00CC56FD"/>
    <w:rsid w:val="00CC6627"/>
    <w:rsid w:val="00CC7AAB"/>
    <w:rsid w:val="00CD0B40"/>
    <w:rsid w:val="00CD10D4"/>
    <w:rsid w:val="00CD1357"/>
    <w:rsid w:val="00CD21F7"/>
    <w:rsid w:val="00CD26CC"/>
    <w:rsid w:val="00CD4E0C"/>
    <w:rsid w:val="00CD6661"/>
    <w:rsid w:val="00CD7607"/>
    <w:rsid w:val="00CD783D"/>
    <w:rsid w:val="00CE0E65"/>
    <w:rsid w:val="00CE1657"/>
    <w:rsid w:val="00CE4DF5"/>
    <w:rsid w:val="00CE5320"/>
    <w:rsid w:val="00CE5467"/>
    <w:rsid w:val="00CE7371"/>
    <w:rsid w:val="00CE76A7"/>
    <w:rsid w:val="00CE7E94"/>
    <w:rsid w:val="00CF15D2"/>
    <w:rsid w:val="00CF1848"/>
    <w:rsid w:val="00CF220A"/>
    <w:rsid w:val="00CF2AAC"/>
    <w:rsid w:val="00CF2F83"/>
    <w:rsid w:val="00CF6C1F"/>
    <w:rsid w:val="00CF7BB8"/>
    <w:rsid w:val="00D00349"/>
    <w:rsid w:val="00D00AAB"/>
    <w:rsid w:val="00D00BF3"/>
    <w:rsid w:val="00D0144E"/>
    <w:rsid w:val="00D01883"/>
    <w:rsid w:val="00D01917"/>
    <w:rsid w:val="00D04B69"/>
    <w:rsid w:val="00D05312"/>
    <w:rsid w:val="00D103C9"/>
    <w:rsid w:val="00D109EF"/>
    <w:rsid w:val="00D10A0C"/>
    <w:rsid w:val="00D114DE"/>
    <w:rsid w:val="00D12038"/>
    <w:rsid w:val="00D12044"/>
    <w:rsid w:val="00D12425"/>
    <w:rsid w:val="00D12EBF"/>
    <w:rsid w:val="00D132E2"/>
    <w:rsid w:val="00D13862"/>
    <w:rsid w:val="00D14D65"/>
    <w:rsid w:val="00D15F66"/>
    <w:rsid w:val="00D16793"/>
    <w:rsid w:val="00D16A3A"/>
    <w:rsid w:val="00D170D9"/>
    <w:rsid w:val="00D17971"/>
    <w:rsid w:val="00D206D8"/>
    <w:rsid w:val="00D2147B"/>
    <w:rsid w:val="00D23092"/>
    <w:rsid w:val="00D2426F"/>
    <w:rsid w:val="00D248C2"/>
    <w:rsid w:val="00D27B6E"/>
    <w:rsid w:val="00D304E2"/>
    <w:rsid w:val="00D3171B"/>
    <w:rsid w:val="00D32206"/>
    <w:rsid w:val="00D33EFC"/>
    <w:rsid w:val="00D340E1"/>
    <w:rsid w:val="00D40DBC"/>
    <w:rsid w:val="00D41FCA"/>
    <w:rsid w:val="00D42CEC"/>
    <w:rsid w:val="00D43F5A"/>
    <w:rsid w:val="00D44D98"/>
    <w:rsid w:val="00D46D7C"/>
    <w:rsid w:val="00D473CF"/>
    <w:rsid w:val="00D511FB"/>
    <w:rsid w:val="00D51B23"/>
    <w:rsid w:val="00D51E11"/>
    <w:rsid w:val="00D520F7"/>
    <w:rsid w:val="00D53EBA"/>
    <w:rsid w:val="00D55793"/>
    <w:rsid w:val="00D56654"/>
    <w:rsid w:val="00D56987"/>
    <w:rsid w:val="00D60D90"/>
    <w:rsid w:val="00D61559"/>
    <w:rsid w:val="00D61C85"/>
    <w:rsid w:val="00D623C8"/>
    <w:rsid w:val="00D629E1"/>
    <w:rsid w:val="00D62D9A"/>
    <w:rsid w:val="00D640E7"/>
    <w:rsid w:val="00D643E3"/>
    <w:rsid w:val="00D645C7"/>
    <w:rsid w:val="00D64BCC"/>
    <w:rsid w:val="00D70EB5"/>
    <w:rsid w:val="00D71399"/>
    <w:rsid w:val="00D73653"/>
    <w:rsid w:val="00D742BF"/>
    <w:rsid w:val="00D744A5"/>
    <w:rsid w:val="00D75C20"/>
    <w:rsid w:val="00D75CA6"/>
    <w:rsid w:val="00D76233"/>
    <w:rsid w:val="00D76694"/>
    <w:rsid w:val="00D76A18"/>
    <w:rsid w:val="00D7715A"/>
    <w:rsid w:val="00D778D7"/>
    <w:rsid w:val="00D7795A"/>
    <w:rsid w:val="00D80849"/>
    <w:rsid w:val="00D823F7"/>
    <w:rsid w:val="00D82BA1"/>
    <w:rsid w:val="00D82E8F"/>
    <w:rsid w:val="00D836DA"/>
    <w:rsid w:val="00D83CB8"/>
    <w:rsid w:val="00D8430E"/>
    <w:rsid w:val="00D844B2"/>
    <w:rsid w:val="00D85CB5"/>
    <w:rsid w:val="00D85FA1"/>
    <w:rsid w:val="00D90077"/>
    <w:rsid w:val="00D90147"/>
    <w:rsid w:val="00D924E6"/>
    <w:rsid w:val="00D932FA"/>
    <w:rsid w:val="00D94680"/>
    <w:rsid w:val="00D94F68"/>
    <w:rsid w:val="00D95F3B"/>
    <w:rsid w:val="00D96B4F"/>
    <w:rsid w:val="00D975C2"/>
    <w:rsid w:val="00D977C2"/>
    <w:rsid w:val="00D97E35"/>
    <w:rsid w:val="00DA0222"/>
    <w:rsid w:val="00DA0508"/>
    <w:rsid w:val="00DA1062"/>
    <w:rsid w:val="00DA148E"/>
    <w:rsid w:val="00DA1F48"/>
    <w:rsid w:val="00DA28F9"/>
    <w:rsid w:val="00DA3DDD"/>
    <w:rsid w:val="00DA47D0"/>
    <w:rsid w:val="00DA6417"/>
    <w:rsid w:val="00DA7AAE"/>
    <w:rsid w:val="00DB0C8C"/>
    <w:rsid w:val="00DB24F9"/>
    <w:rsid w:val="00DB2F1E"/>
    <w:rsid w:val="00DB576F"/>
    <w:rsid w:val="00DB5E0F"/>
    <w:rsid w:val="00DB6723"/>
    <w:rsid w:val="00DB733C"/>
    <w:rsid w:val="00DB7613"/>
    <w:rsid w:val="00DB7958"/>
    <w:rsid w:val="00DC0BC2"/>
    <w:rsid w:val="00DC1392"/>
    <w:rsid w:val="00DC2375"/>
    <w:rsid w:val="00DC2A5D"/>
    <w:rsid w:val="00DC7DC2"/>
    <w:rsid w:val="00DD01C2"/>
    <w:rsid w:val="00DD08FF"/>
    <w:rsid w:val="00DD0D44"/>
    <w:rsid w:val="00DD118C"/>
    <w:rsid w:val="00DD15A6"/>
    <w:rsid w:val="00DD224E"/>
    <w:rsid w:val="00DD3350"/>
    <w:rsid w:val="00DD7000"/>
    <w:rsid w:val="00DD7CCB"/>
    <w:rsid w:val="00DE0DD2"/>
    <w:rsid w:val="00DE3D59"/>
    <w:rsid w:val="00DE5012"/>
    <w:rsid w:val="00DE51DD"/>
    <w:rsid w:val="00DE5DEE"/>
    <w:rsid w:val="00DE65BD"/>
    <w:rsid w:val="00DE765C"/>
    <w:rsid w:val="00DF0857"/>
    <w:rsid w:val="00DF0884"/>
    <w:rsid w:val="00DF0E87"/>
    <w:rsid w:val="00DF1978"/>
    <w:rsid w:val="00DF1B7D"/>
    <w:rsid w:val="00DF2165"/>
    <w:rsid w:val="00DF2FF0"/>
    <w:rsid w:val="00DF3D0B"/>
    <w:rsid w:val="00DF4736"/>
    <w:rsid w:val="00DF4986"/>
    <w:rsid w:val="00DF5E40"/>
    <w:rsid w:val="00DF701D"/>
    <w:rsid w:val="00DF7471"/>
    <w:rsid w:val="00E00030"/>
    <w:rsid w:val="00E00126"/>
    <w:rsid w:val="00E011B8"/>
    <w:rsid w:val="00E0231E"/>
    <w:rsid w:val="00E02A5A"/>
    <w:rsid w:val="00E0348B"/>
    <w:rsid w:val="00E03EE6"/>
    <w:rsid w:val="00E0443D"/>
    <w:rsid w:val="00E0455F"/>
    <w:rsid w:val="00E060D7"/>
    <w:rsid w:val="00E06A8E"/>
    <w:rsid w:val="00E07B36"/>
    <w:rsid w:val="00E10038"/>
    <w:rsid w:val="00E112C6"/>
    <w:rsid w:val="00E11EC2"/>
    <w:rsid w:val="00E1254C"/>
    <w:rsid w:val="00E12BD1"/>
    <w:rsid w:val="00E132BF"/>
    <w:rsid w:val="00E162D1"/>
    <w:rsid w:val="00E16E64"/>
    <w:rsid w:val="00E16EAB"/>
    <w:rsid w:val="00E20C58"/>
    <w:rsid w:val="00E222F8"/>
    <w:rsid w:val="00E2414C"/>
    <w:rsid w:val="00E2696E"/>
    <w:rsid w:val="00E27515"/>
    <w:rsid w:val="00E27DB6"/>
    <w:rsid w:val="00E30173"/>
    <w:rsid w:val="00E3053B"/>
    <w:rsid w:val="00E3125F"/>
    <w:rsid w:val="00E34D8C"/>
    <w:rsid w:val="00E37177"/>
    <w:rsid w:val="00E3741C"/>
    <w:rsid w:val="00E41E0A"/>
    <w:rsid w:val="00E43E67"/>
    <w:rsid w:val="00E44339"/>
    <w:rsid w:val="00E46873"/>
    <w:rsid w:val="00E52C0D"/>
    <w:rsid w:val="00E52D22"/>
    <w:rsid w:val="00E543B5"/>
    <w:rsid w:val="00E56343"/>
    <w:rsid w:val="00E60993"/>
    <w:rsid w:val="00E61609"/>
    <w:rsid w:val="00E638FE"/>
    <w:rsid w:val="00E64AAC"/>
    <w:rsid w:val="00E64F6A"/>
    <w:rsid w:val="00E6524F"/>
    <w:rsid w:val="00E654EC"/>
    <w:rsid w:val="00E66235"/>
    <w:rsid w:val="00E67E16"/>
    <w:rsid w:val="00E67F6F"/>
    <w:rsid w:val="00E71F29"/>
    <w:rsid w:val="00E7200A"/>
    <w:rsid w:val="00E72BA8"/>
    <w:rsid w:val="00E74670"/>
    <w:rsid w:val="00E74CBE"/>
    <w:rsid w:val="00E7518F"/>
    <w:rsid w:val="00E75BDB"/>
    <w:rsid w:val="00E75C94"/>
    <w:rsid w:val="00E75E8C"/>
    <w:rsid w:val="00E76CC8"/>
    <w:rsid w:val="00E77CCC"/>
    <w:rsid w:val="00E80551"/>
    <w:rsid w:val="00E8109A"/>
    <w:rsid w:val="00E828D4"/>
    <w:rsid w:val="00E83C24"/>
    <w:rsid w:val="00E83F34"/>
    <w:rsid w:val="00E84057"/>
    <w:rsid w:val="00E8577C"/>
    <w:rsid w:val="00E858E2"/>
    <w:rsid w:val="00E86503"/>
    <w:rsid w:val="00E86DEE"/>
    <w:rsid w:val="00E87301"/>
    <w:rsid w:val="00E90D29"/>
    <w:rsid w:val="00E9200F"/>
    <w:rsid w:val="00E9318D"/>
    <w:rsid w:val="00E93F3E"/>
    <w:rsid w:val="00E96987"/>
    <w:rsid w:val="00E96BDB"/>
    <w:rsid w:val="00E970E8"/>
    <w:rsid w:val="00E97239"/>
    <w:rsid w:val="00E97F71"/>
    <w:rsid w:val="00EA020F"/>
    <w:rsid w:val="00EA2CA2"/>
    <w:rsid w:val="00EA33F5"/>
    <w:rsid w:val="00EA37C5"/>
    <w:rsid w:val="00EA3FD8"/>
    <w:rsid w:val="00EA4089"/>
    <w:rsid w:val="00EA4E68"/>
    <w:rsid w:val="00EA5E74"/>
    <w:rsid w:val="00EB0667"/>
    <w:rsid w:val="00EB1272"/>
    <w:rsid w:val="00EB1744"/>
    <w:rsid w:val="00EB1921"/>
    <w:rsid w:val="00EB2657"/>
    <w:rsid w:val="00EB3776"/>
    <w:rsid w:val="00EB3970"/>
    <w:rsid w:val="00EB3E52"/>
    <w:rsid w:val="00EB5A84"/>
    <w:rsid w:val="00EB5D85"/>
    <w:rsid w:val="00EB6787"/>
    <w:rsid w:val="00EB6DF8"/>
    <w:rsid w:val="00EC0243"/>
    <w:rsid w:val="00EC0F7B"/>
    <w:rsid w:val="00EC1790"/>
    <w:rsid w:val="00EC2649"/>
    <w:rsid w:val="00EC3AD2"/>
    <w:rsid w:val="00EC45D7"/>
    <w:rsid w:val="00EC5F8C"/>
    <w:rsid w:val="00EC6443"/>
    <w:rsid w:val="00EC6C34"/>
    <w:rsid w:val="00EC781C"/>
    <w:rsid w:val="00ED00D4"/>
    <w:rsid w:val="00ED10A0"/>
    <w:rsid w:val="00ED1812"/>
    <w:rsid w:val="00ED209B"/>
    <w:rsid w:val="00ED2818"/>
    <w:rsid w:val="00ED4003"/>
    <w:rsid w:val="00ED4384"/>
    <w:rsid w:val="00ED4C4E"/>
    <w:rsid w:val="00ED4CD6"/>
    <w:rsid w:val="00ED58D7"/>
    <w:rsid w:val="00ED61A4"/>
    <w:rsid w:val="00ED6475"/>
    <w:rsid w:val="00ED76AE"/>
    <w:rsid w:val="00ED7C27"/>
    <w:rsid w:val="00EE0F72"/>
    <w:rsid w:val="00EE26CE"/>
    <w:rsid w:val="00EE28E9"/>
    <w:rsid w:val="00EE2E82"/>
    <w:rsid w:val="00EE77DC"/>
    <w:rsid w:val="00EE7D11"/>
    <w:rsid w:val="00EF0821"/>
    <w:rsid w:val="00EF0E4A"/>
    <w:rsid w:val="00EF493A"/>
    <w:rsid w:val="00EF4BDC"/>
    <w:rsid w:val="00EF4C99"/>
    <w:rsid w:val="00EF540B"/>
    <w:rsid w:val="00EF5669"/>
    <w:rsid w:val="00EF5FAB"/>
    <w:rsid w:val="00EF6F7B"/>
    <w:rsid w:val="00F00A2C"/>
    <w:rsid w:val="00F0234E"/>
    <w:rsid w:val="00F0252E"/>
    <w:rsid w:val="00F03CD4"/>
    <w:rsid w:val="00F03D03"/>
    <w:rsid w:val="00F0610A"/>
    <w:rsid w:val="00F063C2"/>
    <w:rsid w:val="00F06A6A"/>
    <w:rsid w:val="00F0718C"/>
    <w:rsid w:val="00F07C7F"/>
    <w:rsid w:val="00F105CB"/>
    <w:rsid w:val="00F1135D"/>
    <w:rsid w:val="00F11D44"/>
    <w:rsid w:val="00F13284"/>
    <w:rsid w:val="00F13C22"/>
    <w:rsid w:val="00F14919"/>
    <w:rsid w:val="00F1546F"/>
    <w:rsid w:val="00F1588D"/>
    <w:rsid w:val="00F22C0E"/>
    <w:rsid w:val="00F23414"/>
    <w:rsid w:val="00F24253"/>
    <w:rsid w:val="00F24C2E"/>
    <w:rsid w:val="00F2542F"/>
    <w:rsid w:val="00F25EE8"/>
    <w:rsid w:val="00F26555"/>
    <w:rsid w:val="00F30C4D"/>
    <w:rsid w:val="00F31129"/>
    <w:rsid w:val="00F315D6"/>
    <w:rsid w:val="00F324EC"/>
    <w:rsid w:val="00F326B2"/>
    <w:rsid w:val="00F326BF"/>
    <w:rsid w:val="00F328DC"/>
    <w:rsid w:val="00F32F2B"/>
    <w:rsid w:val="00F34AD2"/>
    <w:rsid w:val="00F35E35"/>
    <w:rsid w:val="00F37062"/>
    <w:rsid w:val="00F402EA"/>
    <w:rsid w:val="00F40E95"/>
    <w:rsid w:val="00F4178C"/>
    <w:rsid w:val="00F41A55"/>
    <w:rsid w:val="00F421C7"/>
    <w:rsid w:val="00F42608"/>
    <w:rsid w:val="00F4270D"/>
    <w:rsid w:val="00F43BD4"/>
    <w:rsid w:val="00F44593"/>
    <w:rsid w:val="00F44DC8"/>
    <w:rsid w:val="00F45594"/>
    <w:rsid w:val="00F47B61"/>
    <w:rsid w:val="00F47F24"/>
    <w:rsid w:val="00F5137D"/>
    <w:rsid w:val="00F51D83"/>
    <w:rsid w:val="00F53193"/>
    <w:rsid w:val="00F5357E"/>
    <w:rsid w:val="00F562C6"/>
    <w:rsid w:val="00F56C5A"/>
    <w:rsid w:val="00F606E1"/>
    <w:rsid w:val="00F62915"/>
    <w:rsid w:val="00F62A01"/>
    <w:rsid w:val="00F63DF2"/>
    <w:rsid w:val="00F6586C"/>
    <w:rsid w:val="00F66590"/>
    <w:rsid w:val="00F70545"/>
    <w:rsid w:val="00F70BEA"/>
    <w:rsid w:val="00F713D9"/>
    <w:rsid w:val="00F74770"/>
    <w:rsid w:val="00F75904"/>
    <w:rsid w:val="00F76682"/>
    <w:rsid w:val="00F76693"/>
    <w:rsid w:val="00F76C7A"/>
    <w:rsid w:val="00F77F99"/>
    <w:rsid w:val="00F80458"/>
    <w:rsid w:val="00F80A7B"/>
    <w:rsid w:val="00F82A5F"/>
    <w:rsid w:val="00F82E46"/>
    <w:rsid w:val="00F8386D"/>
    <w:rsid w:val="00F842F6"/>
    <w:rsid w:val="00F84456"/>
    <w:rsid w:val="00F8785A"/>
    <w:rsid w:val="00F87B38"/>
    <w:rsid w:val="00F87E0A"/>
    <w:rsid w:val="00F9038B"/>
    <w:rsid w:val="00F91026"/>
    <w:rsid w:val="00F9179F"/>
    <w:rsid w:val="00F922E1"/>
    <w:rsid w:val="00F94774"/>
    <w:rsid w:val="00F949D6"/>
    <w:rsid w:val="00F9571D"/>
    <w:rsid w:val="00FA1FD6"/>
    <w:rsid w:val="00FA3D2B"/>
    <w:rsid w:val="00FA3F9E"/>
    <w:rsid w:val="00FA442F"/>
    <w:rsid w:val="00FA49E9"/>
    <w:rsid w:val="00FA4F41"/>
    <w:rsid w:val="00FA6029"/>
    <w:rsid w:val="00FA663B"/>
    <w:rsid w:val="00FA6F25"/>
    <w:rsid w:val="00FA7935"/>
    <w:rsid w:val="00FB02F2"/>
    <w:rsid w:val="00FB0C21"/>
    <w:rsid w:val="00FB1CE6"/>
    <w:rsid w:val="00FB22FF"/>
    <w:rsid w:val="00FB47B3"/>
    <w:rsid w:val="00FB6305"/>
    <w:rsid w:val="00FB6391"/>
    <w:rsid w:val="00FC0273"/>
    <w:rsid w:val="00FC086F"/>
    <w:rsid w:val="00FC0D9A"/>
    <w:rsid w:val="00FC0E17"/>
    <w:rsid w:val="00FC210A"/>
    <w:rsid w:val="00FC3A73"/>
    <w:rsid w:val="00FC40D8"/>
    <w:rsid w:val="00FC4584"/>
    <w:rsid w:val="00FC4826"/>
    <w:rsid w:val="00FC500B"/>
    <w:rsid w:val="00FC5290"/>
    <w:rsid w:val="00FC53DB"/>
    <w:rsid w:val="00FC5683"/>
    <w:rsid w:val="00FC5C2F"/>
    <w:rsid w:val="00FC5C9F"/>
    <w:rsid w:val="00FC6532"/>
    <w:rsid w:val="00FC7120"/>
    <w:rsid w:val="00FC72C5"/>
    <w:rsid w:val="00FC7CB8"/>
    <w:rsid w:val="00FD0C74"/>
    <w:rsid w:val="00FD0F76"/>
    <w:rsid w:val="00FD113E"/>
    <w:rsid w:val="00FD4150"/>
    <w:rsid w:val="00FD6942"/>
    <w:rsid w:val="00FD7AAE"/>
    <w:rsid w:val="00FE0544"/>
    <w:rsid w:val="00FE2997"/>
    <w:rsid w:val="00FE3679"/>
    <w:rsid w:val="00FE3741"/>
    <w:rsid w:val="00FE3A65"/>
    <w:rsid w:val="00FE4C86"/>
    <w:rsid w:val="00FE7126"/>
    <w:rsid w:val="00FE74CF"/>
    <w:rsid w:val="00FF05F9"/>
    <w:rsid w:val="00FF4666"/>
    <w:rsid w:val="00FF513C"/>
    <w:rsid w:val="00FF598E"/>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1DAABE2"/>
  <w15:docId w15:val="{E317DEEF-9AAD-48D8-BF8F-632400CDADD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semiHidden/>
    <w:rsid w:val="00866063"/>
    <w:rPr>
      <w:sz w:val="20"/>
      <w:szCs w:val="20"/>
    </w:rPr>
  </w:style>
  <w:style w:type="character" w:customStyle="1" w:styleId="CommentTextChar">
    <w:name w:val="Comment Text Char"/>
    <w:basedOn w:val="DefaultParagraphFont"/>
    <w:link w:val="CommentText"/>
    <w:uiPriority w:val="99"/>
    <w:semiHidden/>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qFormat/>
    <w:rsid w:val="00866063"/>
    <w:rPr>
      <w:vertAlign w:val="superscript"/>
      <w:lang w:val="en-GB"/>
    </w:rPr>
  </w:style>
  <w:style w:type="paragraph" w:styleId="FootnoteText">
    <w:name w:val="footnote text"/>
    <w:aliases w:val="fn,Geneva 9,Font: Geneva 9,Boston 10,f,ft,Fotnotstext Char,ft Char,single space,footnote text,FOOTNOTES,ADB,single space1,footnote text1,FOOTNOTES1,fn1,ADB1,single space2,footnote text2,FOOTNOTES2,fn2,ADB2,single space3,fn3,footnote text3"/>
    <w:basedOn w:val="Normal"/>
    <w:link w:val="FootnoteTextChar"/>
    <w:uiPriority w:val="99"/>
    <w:unhideWhenUsed/>
    <w:qFormat/>
    <w:rsid w:val="00866063"/>
    <w:pPr>
      <w:jc w:val="left"/>
    </w:pPr>
    <w:rPr>
      <w:sz w:val="18"/>
      <w:szCs w:val="20"/>
    </w:rPr>
  </w:style>
  <w:style w:type="character" w:customStyle="1" w:styleId="FootnoteTextChar">
    <w:name w:val="Footnote Text Char"/>
    <w:aliases w:val="fn Char,Geneva 9 Char,Font: Geneva 9 Char,Boston 10 Char,f Char,ft Char1,Fotnotstext Char Char,ft Char Char,single space Char,footnote text Char,FOOTNOTES Char,ADB Char,single space1 Char,footnote text1 Char,FOOTNOTES1 Char,fn1 Char"/>
    <w:basedOn w:val="DefaultParagraphFont"/>
    <w:link w:val="FootnoteText"/>
    <w:uiPriority w:val="99"/>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ED4CD6"/>
    <w:pPr>
      <w:keepNext/>
      <w:keepLines/>
      <w:numPr>
        <w:numId w:val="0"/>
      </w:numPr>
      <w:ind w:left="567" w:hanging="567"/>
      <w:outlineLvl w:val="1"/>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rsid w:val="00AB377D"/>
    <w:pPr>
      <w:tabs>
        <w:tab w:val="clear" w:pos="567"/>
        <w:tab w:val="clear" w:pos="1134"/>
        <w:tab w:val="clear" w:pos="1701"/>
        <w:tab w:val="clear" w:pos="2268"/>
      </w:tabs>
      <w:spacing w:line="240" w:lineRule="exact"/>
    </w:pPr>
    <w:rPr>
      <w:rFonts w:asciiTheme="minorHAnsi" w:eastAsiaTheme="minorEastAsia" w:hAnsiTheme="minorHAnsi" w:cstheme="minorBidi"/>
      <w:sz w:val="24"/>
      <w:szCs w:val="24"/>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hyperlink" Target="https://www.cbd.int/decisions/cop/?m=cop-16" TargetMode="External"/><Relationship Id="rId26" Type="http://schemas.openxmlformats.org/officeDocument/2006/relationships/hyperlink" Target="https://www.cbd.int/doc/recommendations/sbi-06/sbi-06-rec-01-en.pdf" TargetMode="External"/><Relationship Id="rId3" Type="http://schemas.openxmlformats.org/officeDocument/2006/relationships/customXml" Target="../customXml/item3.xml"/><Relationship Id="rId21" Type="http://schemas.openxmlformats.org/officeDocument/2006/relationships/hyperlink" Target="https://www.cbd.int/doc/recommendations/sbi-06/sbi-06-rec-01-en.pdf" TargetMode="External"/><Relationship Id="rId34" Type="http://schemas.openxmlformats.org/officeDocument/2006/relationships/glossaryDocument" Target="glossary/document.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cop/?m=cop-16" TargetMode="External"/><Relationship Id="rId25" Type="http://schemas.openxmlformats.org/officeDocument/2006/relationships/hyperlink" Target="https://www.cbd.int/decisions/cop?m=cop-14" TargetMode="External"/><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https://www.cbd.int/decisions/cop/?m=cop-16" TargetMode="External"/><Relationship Id="rId20" Type="http://schemas.openxmlformats.org/officeDocument/2006/relationships/hyperlink" Target="https://www.cbd.int/doc/recommendations/sbstta-27/sbstta-27-rec-03-en.pdf" TargetMode="External"/><Relationship Id="rId29"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cbd.int/decisions/cop?m=cop-12" TargetMode="External"/><Relationship Id="rId32"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hyperlink" Target="https://www.cbd.int/decisions/cop/?m=cop-16" TargetMode="External"/><Relationship Id="rId23" Type="http://schemas.openxmlformats.org/officeDocument/2006/relationships/hyperlink" Target="https://www.cbd.int/decisions/cop/?m=cop-16" TargetMode="External"/><Relationship Id="rId28" Type="http://schemas.openxmlformats.org/officeDocument/2006/relationships/hyperlink" Target="https://www.cbd.int/doc/recommendations/sbi-06/sbi-06-rec-01-en.pdf" TargetMode="External"/><Relationship Id="rId10" Type="http://schemas.openxmlformats.org/officeDocument/2006/relationships/footnotes" Target="footnotes.xml"/><Relationship Id="rId19" Type="http://schemas.openxmlformats.org/officeDocument/2006/relationships/hyperlink" Target="https://www.cbd.int/doc/recommendations/sbi-06/sbi-06-rec-01-en.pdf" TargetMode="External"/><Relationship Id="rId31"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cbd.int/decisions/cop/?m=cop-16" TargetMode="External"/><Relationship Id="rId27" Type="http://schemas.openxmlformats.org/officeDocument/2006/relationships/hyperlink" Target="https://www.cbd.int/decisions/cop/?m=cop-16" TargetMode="External"/><Relationship Id="rId30" Type="http://schemas.openxmlformats.org/officeDocument/2006/relationships/header" Target="header2.xml"/><Relationship Id="rId35" Type="http://schemas.openxmlformats.org/officeDocument/2006/relationships/theme" Target="theme/theme1.xml"/><Relationship Id="rId8" Type="http://schemas.openxmlformats.org/officeDocument/2006/relationships/settings" Target="settings.xml"/></Relationships>
</file>

<file path=word/_rels/footnotes.xml.rels><?xml version="1.0" encoding="UTF-8" standalone="yes"?>
<Relationships xmlns="http://schemas.openxmlformats.org/package/2006/relationships"><Relationship Id="rId8" Type="http://schemas.openxmlformats.org/officeDocument/2006/relationships/hyperlink" Target="https://www.cbd.int/doc/c/0d21/d536/5e2139667b45ce9f035d8c31/rm-ws-2026-01-biodiversityfinanceforfinanceapproach-february2026-en.pdf" TargetMode="External"/><Relationship Id="rId3" Type="http://schemas.openxmlformats.org/officeDocument/2006/relationships/hyperlink" Target="https://docs.un.org/en/A/75/810/Rev.1" TargetMode="External"/><Relationship Id="rId7" Type="http://schemas.openxmlformats.org/officeDocument/2006/relationships/hyperlink" Target="https://www.cbd.int/notifications/2025-137" TargetMode="External"/><Relationship Id="rId2" Type="http://schemas.openxmlformats.org/officeDocument/2006/relationships/hyperlink" Target="https://www.cbd.int/doc/c/7e9b/b080/848fb223d2f840ec68b2c3ad/cop-16-inf-32-en.pdf" TargetMode="External"/><Relationship Id="rId1" Type="http://schemas.openxmlformats.org/officeDocument/2006/relationships/hyperlink" Target="https://www.cbd.int/documents/CBD/SBI/7/1" TargetMode="External"/><Relationship Id="rId6" Type="http://schemas.openxmlformats.org/officeDocument/2006/relationships/hyperlink" Target="https://www.cbd.int/notifications/2025-122" TargetMode="External"/><Relationship Id="rId5" Type="http://schemas.openxmlformats.org/officeDocument/2006/relationships/hyperlink" Target="http://www.cbd.int/doc/c/225b/4fe0/388fd814454a99070a0d392e/sbi-06-inf-18-en.pdf" TargetMode="External"/><Relationship Id="rId4" Type="http://schemas.openxmlformats.org/officeDocument/2006/relationships/hyperlink" Target="https://www.cbd.int/doc/c/e602/e335/870f2359ea03dac2af73d7ce/sbi-06-inf-15-en.pdf" TargetMode="External"/><Relationship Id="rId9" Type="http://schemas.openxmlformats.org/officeDocument/2006/relationships/hyperlink" Target="https://www.cbd.int/documents/CBD/SB8J/1/2"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380082B181E249AF8B819B71E876410C"/>
        <w:category>
          <w:name w:val="General"/>
          <w:gallery w:val="placeholder"/>
        </w:category>
        <w:types>
          <w:type w:val="bbPlcHdr"/>
        </w:types>
        <w:behaviors>
          <w:behavior w:val="content"/>
        </w:behaviors>
        <w:guid w:val="{8D4CF4D5-DF79-4CA5-A30D-3259E7A18470}"/>
      </w:docPartPr>
      <w:docPartBody>
        <w:p w:rsidR="00FF6EEF" w:rsidRDefault="00F2298A">
          <w:pPr>
            <w:pStyle w:val="380082B181E249AF8B819B71E876410C"/>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3665A"/>
    <w:rsid w:val="000B5C83"/>
    <w:rsid w:val="000B722A"/>
    <w:rsid w:val="00127C98"/>
    <w:rsid w:val="00134AE2"/>
    <w:rsid w:val="001373DF"/>
    <w:rsid w:val="00157398"/>
    <w:rsid w:val="00197D1F"/>
    <w:rsid w:val="00212DFE"/>
    <w:rsid w:val="00255F45"/>
    <w:rsid w:val="002830D1"/>
    <w:rsid w:val="00283547"/>
    <w:rsid w:val="00283A63"/>
    <w:rsid w:val="003319EC"/>
    <w:rsid w:val="00337532"/>
    <w:rsid w:val="003442E7"/>
    <w:rsid w:val="00377640"/>
    <w:rsid w:val="0039054C"/>
    <w:rsid w:val="003945F6"/>
    <w:rsid w:val="003A1F01"/>
    <w:rsid w:val="003C7D65"/>
    <w:rsid w:val="003E3A68"/>
    <w:rsid w:val="003E7951"/>
    <w:rsid w:val="003F1D6F"/>
    <w:rsid w:val="003F2045"/>
    <w:rsid w:val="003F34AB"/>
    <w:rsid w:val="0040169B"/>
    <w:rsid w:val="00420350"/>
    <w:rsid w:val="00462D80"/>
    <w:rsid w:val="00477D51"/>
    <w:rsid w:val="00486C3E"/>
    <w:rsid w:val="004E295C"/>
    <w:rsid w:val="004E7184"/>
    <w:rsid w:val="0053665A"/>
    <w:rsid w:val="00540C8F"/>
    <w:rsid w:val="0056376C"/>
    <w:rsid w:val="00570EA4"/>
    <w:rsid w:val="005A7509"/>
    <w:rsid w:val="00611561"/>
    <w:rsid w:val="0063413C"/>
    <w:rsid w:val="006E7C05"/>
    <w:rsid w:val="006F1843"/>
    <w:rsid w:val="00707D7B"/>
    <w:rsid w:val="00742BEB"/>
    <w:rsid w:val="00747AE9"/>
    <w:rsid w:val="00800CB3"/>
    <w:rsid w:val="008361C5"/>
    <w:rsid w:val="008547FC"/>
    <w:rsid w:val="00857942"/>
    <w:rsid w:val="009014D6"/>
    <w:rsid w:val="009D2504"/>
    <w:rsid w:val="009F13D6"/>
    <w:rsid w:val="00A14A4A"/>
    <w:rsid w:val="00A31F3D"/>
    <w:rsid w:val="00A5202E"/>
    <w:rsid w:val="00A67490"/>
    <w:rsid w:val="00A84BAF"/>
    <w:rsid w:val="00AD6A13"/>
    <w:rsid w:val="00AE7825"/>
    <w:rsid w:val="00B55997"/>
    <w:rsid w:val="00B837B6"/>
    <w:rsid w:val="00BA6D1E"/>
    <w:rsid w:val="00C44571"/>
    <w:rsid w:val="00C70736"/>
    <w:rsid w:val="00D43F5A"/>
    <w:rsid w:val="00D55793"/>
    <w:rsid w:val="00DC2F5B"/>
    <w:rsid w:val="00DE2B20"/>
    <w:rsid w:val="00E15E2B"/>
    <w:rsid w:val="00E4302C"/>
    <w:rsid w:val="00EE1F33"/>
    <w:rsid w:val="00EF0E4A"/>
    <w:rsid w:val="00EF493A"/>
    <w:rsid w:val="00F2298A"/>
    <w:rsid w:val="00F64F5E"/>
    <w:rsid w:val="00F7549C"/>
    <w:rsid w:val="00F75CF8"/>
    <w:rsid w:val="00F9571D"/>
    <w:rsid w:val="00FB0C21"/>
    <w:rsid w:val="00FF6EEF"/>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4302C"/>
    <w:rPr>
      <w:color w:val="808080"/>
    </w:rPr>
  </w:style>
  <w:style w:type="paragraph" w:customStyle="1" w:styleId="380082B181E249AF8B819B71E876410C">
    <w:name w:val="380082B181E249AF8B819B71E876410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A425496-D9B8-4DB8-B0C2-7432CC96A4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5.xml><?xml version="1.0" encoding="utf-8"?>
<ds:datastoreItem xmlns:ds="http://schemas.openxmlformats.org/officeDocument/2006/customXml" ds:itemID="{157C228B-262D-4418-9EAD-4DA8699E5020}">
  <ds:schemaRefs>
    <ds:schemaRef ds:uri="http://schemas.microsoft.com/sharepoint/v3/contenttype/forms"/>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0</TotalTime>
  <Pages>11</Pages>
  <Words>5140</Words>
  <Characters>32439</Characters>
  <Application>Microsoft Office Word</Application>
  <DocSecurity>0</DocSecurity>
  <Lines>463</Lines>
  <Paragraphs>150</Paragraphs>
  <ScaleCrop>false</ScaleCrop>
  <HeadingPairs>
    <vt:vector size="2" baseType="variant">
      <vt:variant>
        <vt:lpstr>Title</vt:lpstr>
      </vt:variant>
      <vt:variant>
        <vt:i4>1</vt:i4>
      </vt:variant>
    </vt:vector>
  </HeadingPairs>
  <TitlesOfParts>
    <vt:vector size="1" baseType="lpstr">
      <vt:lpstr>Impediments to the effectiveness of global biodiversity finance</vt:lpstr>
    </vt:vector>
  </TitlesOfParts>
  <Company>SCBD</Company>
  <LinksUpToDate>false</LinksUpToDate>
  <CharactersWithSpaces>37429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Impediments to the effectiveness of global biodiversity finance</dc:title>
  <dc:subject>CBD/SBI/7/3/Add.4</dc:subject>
  <dc:creator>Secretariat of the Convention on Biological Diversity</dc:creator>
  <cp:keywords>Convention on Biological Diversity</cp:keywords>
  <cp:lastModifiedBy>Veronique Lefebvre</cp:lastModifiedBy>
  <cp:revision>2</cp:revision>
  <cp:lastPrinted>2020-01-21T16:56:00Z</cp:lastPrinted>
  <dcterms:created xsi:type="dcterms:W3CDTF">2026-06-18T19:39:00Z</dcterms:created>
  <dcterms:modified xsi:type="dcterms:W3CDTF">2026-06-18T19:39:00Z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y fmtid="{D5CDD505-2E9C-101B-9397-08002B2CF9AE}" pid="10" name="docLang">
    <vt:lpwstr>en</vt:lpwstr>
  </property>
</Properties>
</file>