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0"/>
  </p:notesMasterIdLst>
  <p:handoutMasterIdLst>
    <p:handoutMasterId r:id="rId21"/>
  </p:handoutMasterIdLst>
  <p:sldIdLst>
    <p:sldId id="349" r:id="rId5"/>
    <p:sldId id="350" r:id="rId6"/>
    <p:sldId id="347" r:id="rId7"/>
    <p:sldId id="359" r:id="rId8"/>
    <p:sldId id="363" r:id="rId9"/>
    <p:sldId id="364" r:id="rId10"/>
    <p:sldId id="351" r:id="rId11"/>
    <p:sldId id="352" r:id="rId12"/>
    <p:sldId id="361" r:id="rId13"/>
    <p:sldId id="353" r:id="rId14"/>
    <p:sldId id="362" r:id="rId15"/>
    <p:sldId id="354" r:id="rId16"/>
    <p:sldId id="356" r:id="rId17"/>
    <p:sldId id="358" r:id="rId18"/>
    <p:sldId id="346" r:id="rId19"/>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699D1-FB30-4224-A955-23715ED043FA}">
          <p14:sldIdLst>
            <p14:sldId id="349"/>
            <p14:sldId id="350"/>
            <p14:sldId id="347"/>
            <p14:sldId id="359"/>
            <p14:sldId id="363"/>
            <p14:sldId id="364"/>
            <p14:sldId id="351"/>
            <p14:sldId id="352"/>
            <p14:sldId id="361"/>
            <p14:sldId id="353"/>
            <p14:sldId id="362"/>
            <p14:sldId id="354"/>
            <p14:sldId id="356"/>
            <p14:sldId id="358"/>
            <p14:sldId id="34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C"/>
    <a:srgbClr val="636363"/>
    <a:srgbClr val="009B48"/>
    <a:srgbClr val="6999C9"/>
    <a:srgbClr val="4A6B8D"/>
    <a:srgbClr val="828689"/>
    <a:srgbClr val="FFBC5B"/>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785" autoAdjust="0"/>
  </p:normalViewPr>
  <p:slideViewPr>
    <p:cSldViewPr>
      <p:cViewPr varScale="1">
        <p:scale>
          <a:sx n="116" d="100"/>
          <a:sy n="116" d="100"/>
        </p:scale>
        <p:origin x="672" y="102"/>
      </p:cViewPr>
      <p:guideLst>
        <p:guide orient="horz" pos="1620"/>
        <p:guide pos="2880"/>
      </p:guideLst>
    </p:cSldViewPr>
  </p:slideViewPr>
  <p:outlineViewPr>
    <p:cViewPr>
      <p:scale>
        <a:sx n="33" d="100"/>
        <a:sy n="33" d="100"/>
      </p:scale>
      <p:origin x="0" y="46522"/>
    </p:cViewPr>
  </p:outlineViewPr>
  <p:notesTextViewPr>
    <p:cViewPr>
      <p:scale>
        <a:sx n="1" d="1"/>
        <a:sy n="1" d="1"/>
      </p:scale>
      <p:origin x="0" y="0"/>
    </p:cViewPr>
  </p:notesTextViewPr>
  <p:notesViewPr>
    <p:cSldViewPr>
      <p:cViewPr varScale="1">
        <p:scale>
          <a:sx n="65" d="100"/>
          <a:sy n="65" d="100"/>
        </p:scale>
        <p:origin x="3125" y="53"/>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3172" tIns="46586" rIns="93172" bIns="46586" numCol="1" rtlCol="0"/>
          <a:lstStyle>
            <a:lvl1pPr algn="r">
              <a:defRPr sz="1300"/>
            </a:lvl1pPr>
          </a:lstStyle>
          <a:p>
            <a:fld id="{163ED4EB-593A-4D01-A2D8-D2917BF67A63}" type="datetimeFigureOut">
              <a:rPr lang="en-GB" altLang="en-GB" smtClean="0"/>
              <a:t>27/01/2021</a:t>
            </a:fld>
            <a:endParaRPr lang="en-GB" alt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2754E5B0-FC70-4D41-9F1E-71EBB80EEEAA}" type="slidenum">
              <a:rPr lang="en-GB" altLang="en-GB" smtClean="0"/>
              <a:t>‹#›</a:t>
            </a:fld>
            <a:endParaRPr lang="en-GB" altLang="en-GB"/>
          </a:p>
        </p:txBody>
      </p:sp>
    </p:spTree>
    <p:extLst>
      <p:ext uri="{BB962C8B-B14F-4D97-AF65-F5344CB8AC3E}">
        <p14:creationId xmlns:p14="http://schemas.microsoft.com/office/powerpoint/2010/main" val="234305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idx="1"/>
          </p:nvPr>
        </p:nvSpPr>
        <p:spPr>
          <a:xfrm>
            <a:off x="3850443" y="0"/>
            <a:ext cx="2945659" cy="496332"/>
          </a:xfrm>
          <a:prstGeom prst="rect">
            <a:avLst/>
          </a:prstGeom>
        </p:spPr>
        <p:txBody>
          <a:bodyPr vert="horz" lIns="93172" tIns="46586" rIns="93172" bIns="46586" numCol="1" rtlCol="0"/>
          <a:lstStyle>
            <a:lvl1pPr algn="r">
              <a:defRPr sz="1300"/>
            </a:lvl1pPr>
          </a:lstStyle>
          <a:p>
            <a:fld id="{4DCD4657-FE7A-40EC-A519-6D08E67E6336}" type="datetimeFigureOut">
              <a:rPr lang="en-GB" altLang="en-GB" smtClean="0"/>
              <a:t>27/01/2021</a:t>
            </a:fld>
            <a:endParaRPr lang="en-GB" altLang="en-GB"/>
          </a:p>
        </p:txBody>
      </p:sp>
      <p:sp>
        <p:nvSpPr>
          <p:cNvPr id="4" name="Slide Image Placeholder 3"/>
          <p:cNvSpPr>
            <a:spLocks noGrp="1" noRot="1" noChangeAspect="1"/>
          </p:cNvSpPr>
          <p:nvPr>
            <p:ph type="sldImg" idx="2"/>
          </p:nvPr>
        </p:nvSpPr>
        <p:spPr>
          <a:xfrm>
            <a:off x="90488" y="746125"/>
            <a:ext cx="6616700" cy="3722688"/>
          </a:xfrm>
          <a:prstGeom prst="rect">
            <a:avLst/>
          </a:prstGeom>
          <a:noFill/>
          <a:ln w="12700">
            <a:solidFill>
              <a:prstClr val="black"/>
            </a:solidFill>
          </a:ln>
        </p:spPr>
        <p:txBody>
          <a:bodyPr vert="horz" lIns="93172" tIns="46586" rIns="93172" bIns="46586" numCol="1" rtlCol="0" anchor="ctr"/>
          <a:lstStyle/>
          <a:p>
            <a:endParaRPr lang="en-GB" alt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2" tIns="46586" rIns="93172" bIns="46586"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E52FD4B1-30B5-43B2-9156-2EAE2278D3B0}" type="slidenum">
              <a:rPr lang="en-GB" altLang="en-GB" smtClean="0"/>
              <a:t>‹#›</a:t>
            </a:fld>
            <a:endParaRPr lang="en-GB" altLang="en-GB"/>
          </a:p>
        </p:txBody>
      </p:sp>
    </p:spTree>
    <p:extLst>
      <p:ext uri="{BB962C8B-B14F-4D97-AF65-F5344CB8AC3E}">
        <p14:creationId xmlns:p14="http://schemas.microsoft.com/office/powerpoint/2010/main" val="411296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FD4B1-30B5-43B2-9156-2EAE2278D3B0}" type="slidenum">
              <a:rPr lang="en-GB" altLang="en-GB" smtClean="0"/>
              <a:t>15</a:t>
            </a:fld>
            <a:endParaRPr lang="en-GB" altLang="en-GB"/>
          </a:p>
        </p:txBody>
      </p:sp>
    </p:spTree>
    <p:extLst>
      <p:ext uri="{BB962C8B-B14F-4D97-AF65-F5344CB8AC3E}">
        <p14:creationId xmlns:p14="http://schemas.microsoft.com/office/powerpoint/2010/main" val="113578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97819"/>
            <a:ext cx="7010400" cy="1102519"/>
          </a:xfrm>
        </p:spPr>
        <p:txBody>
          <a:bodyPr numCol="1">
            <a:normAutofit/>
          </a:bodyPr>
          <a:lstStyle>
            <a:lvl1pPr>
              <a:defRPr sz="4000">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Subtitle 2"/>
          <p:cNvSpPr>
            <a:spLocks noGrp="1"/>
          </p:cNvSpPr>
          <p:nvPr>
            <p:ph type="subTitle" idx="1"/>
          </p:nvPr>
        </p:nvSpPr>
        <p:spPr>
          <a:xfrm>
            <a:off x="1447800" y="2914650"/>
            <a:ext cx="6324600" cy="1314450"/>
          </a:xfrm>
        </p:spPr>
        <p:txBody>
          <a:bodyPr numCol="1"/>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ltLang="en-GB"/>
          </a:p>
        </p:txBody>
      </p:sp>
      <p:sp>
        <p:nvSpPr>
          <p:cNvPr id="4" name="Date Placeholder 3"/>
          <p:cNvSpPr>
            <a:spLocks noGrp="1"/>
          </p:cNvSpPr>
          <p:nvPr>
            <p:ph type="dt" sz="half" idx="10"/>
          </p:nvPr>
        </p:nvSpPr>
        <p:spPr/>
        <p:txBody>
          <a:bodyPr numCol="1"/>
          <a:lstStyle>
            <a:lvl1pPr>
              <a:defRPr>
                <a:latin typeface="Arial" panose="020B0604020202020204" pitchFamily="34" charset="0"/>
                <a:cs typeface="Arial" panose="020B0604020202020204" pitchFamily="34" charset="0"/>
              </a:defRPr>
            </a:lvl1pPr>
          </a:lstStyle>
          <a:p>
            <a:fld id="{B346ED8F-BAC6-404A-A183-B9CF09977E87}" type="datetime1">
              <a:rPr lang="en-GB" altLang="en-GB" smtClean="0"/>
              <a:pPr/>
              <a:t>27/01/2021</a:t>
            </a:fld>
            <a:endParaRPr lang="en-GB" altLang="en-GB"/>
          </a:p>
        </p:txBody>
      </p:sp>
      <p:sp>
        <p:nvSpPr>
          <p:cNvPr id="5" name="Footer Placeholder 4"/>
          <p:cNvSpPr>
            <a:spLocks noGrp="1"/>
          </p:cNvSpPr>
          <p:nvPr>
            <p:ph type="ftr" sz="quarter" idx="11"/>
          </p:nvPr>
        </p:nvSpPr>
        <p:spPr/>
        <p:txBody>
          <a:bodyPr numCol="1"/>
          <a:lstStyle>
            <a:lvl1pPr>
              <a:defRPr>
                <a:latin typeface="Arial" panose="020B0604020202020204" pitchFamily="34" charset="0"/>
                <a:cs typeface="Arial" panose="020B0604020202020204" pitchFamily="34" charset="0"/>
              </a:defRPr>
            </a:lvl1pPr>
          </a:lstStyle>
          <a:p>
            <a:endParaRPr lang="en-GB" altLang="en-GB"/>
          </a:p>
        </p:txBody>
      </p:sp>
    </p:spTree>
    <p:extLst>
      <p:ext uri="{BB962C8B-B14F-4D97-AF65-F5344CB8AC3E}">
        <p14:creationId xmlns:p14="http://schemas.microsoft.com/office/powerpoint/2010/main" val="222781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0519" y="166508"/>
            <a:ext cx="7236281" cy="857250"/>
          </a:xfrm>
        </p:spPr>
        <p:txBody>
          <a:bodyPr numCol="1">
            <a:normAutofit/>
          </a:bodyPr>
          <a:lstStyle>
            <a:lvl1pPr>
              <a:defRPr sz="4000">
                <a:solidFill>
                  <a:srgbClr val="009B48"/>
                </a:solidFill>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Content Placeholder 2"/>
          <p:cNvSpPr>
            <a:spLocks noGrp="1"/>
          </p:cNvSpPr>
          <p:nvPr>
            <p:ph idx="1"/>
          </p:nvPr>
        </p:nvSpPr>
        <p:spPr>
          <a:xfrm>
            <a:off x="1450518" y="1237334"/>
            <a:ext cx="7236281" cy="3394472"/>
          </a:xfrm>
        </p:spPr>
        <p:txBody>
          <a:bodyPr numCol="1"/>
          <a:lstStyle>
            <a:lvl1pPr>
              <a:defRPr>
                <a:solidFill>
                  <a:srgbClr val="636363"/>
                </a:solidFill>
                <a:latin typeface="Arial" panose="020B0604020202020204" pitchFamily="34" charset="0"/>
                <a:cs typeface="Arial" panose="020B0604020202020204" pitchFamily="34" charset="0"/>
              </a:defRPr>
            </a:lvl1pPr>
            <a:lvl2pPr>
              <a:defRPr>
                <a:solidFill>
                  <a:srgbClr val="636363"/>
                </a:solidFill>
                <a:latin typeface="Arial" panose="020B0604020202020204" pitchFamily="34" charset="0"/>
                <a:cs typeface="Arial" panose="020B0604020202020204" pitchFamily="34" charset="0"/>
              </a:defRPr>
            </a:lvl2pPr>
            <a:lvl3pPr>
              <a:defRPr>
                <a:solidFill>
                  <a:srgbClr val="636363"/>
                </a:solidFill>
                <a:latin typeface="Arial" panose="020B0604020202020204" pitchFamily="34" charset="0"/>
                <a:cs typeface="Arial" panose="020B0604020202020204" pitchFamily="34" charset="0"/>
              </a:defRPr>
            </a:lvl3pPr>
            <a:lvl4pPr>
              <a:defRPr>
                <a:solidFill>
                  <a:srgbClr val="636363"/>
                </a:solidFill>
                <a:latin typeface="Arial" panose="020B0604020202020204" pitchFamily="34" charset="0"/>
                <a:cs typeface="Arial" panose="020B0604020202020204" pitchFamily="34" charset="0"/>
              </a:defRPr>
            </a:lvl4pPr>
            <a:lvl5pPr>
              <a:defRPr>
                <a:solidFill>
                  <a:srgbClr val="636363"/>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10"/>
          </p:nvPr>
        </p:nvSpPr>
        <p:spPr/>
        <p:txBody>
          <a:bodyPr numCol="1"/>
          <a:lstStyle>
            <a:lvl1pPr>
              <a:defRPr>
                <a:solidFill>
                  <a:srgbClr val="636363"/>
                </a:solidFill>
              </a:defRPr>
            </a:lvl1pPr>
          </a:lstStyle>
          <a:p>
            <a:fld id="{7D41A736-61FC-401E-8520-054DC0DC44D1}" type="datetime1">
              <a:rPr lang="en-GB" altLang="en-GB" smtClean="0"/>
              <a:pPr/>
              <a:t>27/01/2021</a:t>
            </a:fld>
            <a:endParaRPr lang="en-GB" altLang="en-GB"/>
          </a:p>
        </p:txBody>
      </p:sp>
      <p:sp>
        <p:nvSpPr>
          <p:cNvPr id="5" name="Footer Placeholder 4"/>
          <p:cNvSpPr>
            <a:spLocks noGrp="1"/>
          </p:cNvSpPr>
          <p:nvPr>
            <p:ph type="ftr" sz="quarter" idx="11"/>
          </p:nvPr>
        </p:nvSpPr>
        <p:spPr/>
        <p:txBody>
          <a:bodyPr numCol="1"/>
          <a:lstStyle>
            <a:lvl1pPr>
              <a:defRPr>
                <a:solidFill>
                  <a:srgbClr val="636363"/>
                </a:solidFill>
              </a:defRPr>
            </a:lvl1pPr>
          </a:lstStyle>
          <a:p>
            <a:endParaRPr lang="en-GB" altLang="en-GB"/>
          </a:p>
        </p:txBody>
      </p:sp>
    </p:spTree>
    <p:extLst>
      <p:ext uri="{BB962C8B-B14F-4D97-AF65-F5344CB8AC3E}">
        <p14:creationId xmlns:p14="http://schemas.microsoft.com/office/powerpoint/2010/main" val="4019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3305176"/>
            <a:ext cx="7391401" cy="1021556"/>
          </a:xfrm>
        </p:spPr>
        <p:txBody>
          <a:bodyPr numCol="1" anchor="t"/>
          <a:lstStyle>
            <a:lvl1pPr algn="l">
              <a:defRPr sz="4000" b="1" cap="all"/>
            </a:lvl1pPr>
          </a:lstStyle>
          <a:p>
            <a:r>
              <a:rPr lang="en-US"/>
              <a:t>Click to edit Master title style</a:t>
            </a:r>
            <a:endParaRPr lang="en-GB" altLang="en-GB"/>
          </a:p>
        </p:txBody>
      </p:sp>
      <p:sp>
        <p:nvSpPr>
          <p:cNvPr id="3" name="Text Placeholder 2"/>
          <p:cNvSpPr>
            <a:spLocks noGrp="1"/>
          </p:cNvSpPr>
          <p:nvPr>
            <p:ph type="body" idx="1"/>
          </p:nvPr>
        </p:nvSpPr>
        <p:spPr>
          <a:xfrm>
            <a:off x="1523999" y="2180035"/>
            <a:ext cx="7391401" cy="1125140"/>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E0897490-A57E-4381-8B0A-67991651BE34}" type="datetime1">
              <a:rPr lang="en-GB" altLang="en-GB" smtClean="0"/>
              <a:t>27/01/2021</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97349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133350"/>
            <a:ext cx="7236281" cy="857250"/>
          </a:xfrm>
        </p:spPr>
        <p:txBody>
          <a:bodyPr numCol="1"/>
          <a:lstStyle/>
          <a:p>
            <a:r>
              <a:rPr lang="en-US" dirty="0"/>
              <a:t>Click to edit Master title style</a:t>
            </a:r>
            <a:endParaRPr lang="en-GB" altLang="en-GB" dirty="0"/>
          </a:p>
        </p:txBody>
      </p:sp>
      <p:sp>
        <p:nvSpPr>
          <p:cNvPr id="3" name="Content Placeholder 2"/>
          <p:cNvSpPr>
            <a:spLocks noGrp="1"/>
          </p:cNvSpPr>
          <p:nvPr>
            <p:ph sz="half" idx="1"/>
          </p:nvPr>
        </p:nvSpPr>
        <p:spPr>
          <a:xfrm>
            <a:off x="1447800" y="1504950"/>
            <a:ext cx="3505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Content Placeholder 3"/>
          <p:cNvSpPr>
            <a:spLocks noGrp="1"/>
          </p:cNvSpPr>
          <p:nvPr>
            <p:ph sz="half" idx="2"/>
          </p:nvPr>
        </p:nvSpPr>
        <p:spPr>
          <a:xfrm>
            <a:off x="5029200" y="1504950"/>
            <a:ext cx="3886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Date Placeholder 4"/>
          <p:cNvSpPr>
            <a:spLocks noGrp="1"/>
          </p:cNvSpPr>
          <p:nvPr>
            <p:ph type="dt" sz="half" idx="10"/>
          </p:nvPr>
        </p:nvSpPr>
        <p:spPr/>
        <p:txBody>
          <a:bodyPr numCol="1"/>
          <a:lstStyle/>
          <a:p>
            <a:fld id="{5073E8E9-91CE-4BA8-A758-984BFF1E38DB}" type="datetime1">
              <a:rPr lang="en-GB" altLang="en-GB" smtClean="0"/>
              <a:t>27/01/2021</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2858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979"/>
            <a:ext cx="7239000" cy="857250"/>
          </a:xfrm>
        </p:spPr>
        <p:txBody>
          <a:bodyPr numCol="1"/>
          <a:lstStyle>
            <a:lvl1pPr>
              <a:defRPr/>
            </a:lvl1pPr>
          </a:lstStyle>
          <a:p>
            <a:r>
              <a:rPr lang="en-US"/>
              <a:t>Click to edit Master title style</a:t>
            </a:r>
            <a:endParaRPr lang="en-GB" altLang="en-GB"/>
          </a:p>
        </p:txBody>
      </p:sp>
      <p:sp>
        <p:nvSpPr>
          <p:cNvPr id="3" name="Text Placeholder 2"/>
          <p:cNvSpPr>
            <a:spLocks noGrp="1"/>
          </p:cNvSpPr>
          <p:nvPr>
            <p:ph type="body" idx="1"/>
          </p:nvPr>
        </p:nvSpPr>
        <p:spPr>
          <a:xfrm>
            <a:off x="1447800" y="1151335"/>
            <a:ext cx="3352800"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47800" y="1631156"/>
            <a:ext cx="3352800"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Text Placeholder 4"/>
          <p:cNvSpPr>
            <a:spLocks noGrp="1"/>
          </p:cNvSpPr>
          <p:nvPr>
            <p:ph type="body" sz="quarter" idx="3"/>
          </p:nvPr>
        </p:nvSpPr>
        <p:spPr>
          <a:xfrm>
            <a:off x="4953000" y="1151335"/>
            <a:ext cx="3733801"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53000" y="1631156"/>
            <a:ext cx="3733801"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7" name="Date Placeholder 6"/>
          <p:cNvSpPr>
            <a:spLocks noGrp="1"/>
          </p:cNvSpPr>
          <p:nvPr>
            <p:ph type="dt" sz="half" idx="10"/>
          </p:nvPr>
        </p:nvSpPr>
        <p:spPr/>
        <p:txBody>
          <a:bodyPr numCol="1"/>
          <a:lstStyle/>
          <a:p>
            <a:fld id="{AB1032C2-1147-4CF6-AFA2-68C4635FE04E}" type="datetime1">
              <a:rPr lang="en-GB" altLang="en-GB" smtClean="0"/>
              <a:t>27/01/2021</a:t>
            </a:fld>
            <a:endParaRPr lang="en-GB" altLang="en-GB"/>
          </a:p>
        </p:txBody>
      </p:sp>
      <p:sp>
        <p:nvSpPr>
          <p:cNvPr id="8" name="Footer Placeholder 7"/>
          <p:cNvSpPr>
            <a:spLocks noGrp="1"/>
          </p:cNvSpPr>
          <p:nvPr>
            <p:ph type="ftr" sz="quarter" idx="11"/>
          </p:nvPr>
        </p:nvSpPr>
        <p:spPr/>
        <p:txBody>
          <a:bodyPr numCol="1"/>
          <a:lstStyle/>
          <a:p>
            <a:endParaRPr lang="en-GB" altLang="en-GB"/>
          </a:p>
        </p:txBody>
      </p:sp>
      <p:sp>
        <p:nvSpPr>
          <p:cNvPr id="9" name="Slide Number Placeholder 8"/>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258967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Date Placeholder 2"/>
          <p:cNvSpPr>
            <a:spLocks noGrp="1"/>
          </p:cNvSpPr>
          <p:nvPr>
            <p:ph type="dt" sz="half" idx="10"/>
          </p:nvPr>
        </p:nvSpPr>
        <p:spPr/>
        <p:txBody>
          <a:bodyPr numCol="1"/>
          <a:lstStyle/>
          <a:p>
            <a:fld id="{6B30B7F2-1AC8-4F0C-9670-72362980AD78}" type="datetime1">
              <a:rPr lang="en-GB" altLang="en-GB" smtClean="0"/>
              <a:t>27/01/2021</a:t>
            </a:fld>
            <a:endParaRPr lang="en-GB" altLang="en-GB"/>
          </a:p>
        </p:txBody>
      </p:sp>
      <p:sp>
        <p:nvSpPr>
          <p:cNvPr id="4" name="Footer Placeholder 3"/>
          <p:cNvSpPr>
            <a:spLocks noGrp="1"/>
          </p:cNvSpPr>
          <p:nvPr>
            <p:ph type="ftr" sz="quarter" idx="11"/>
          </p:nvPr>
        </p:nvSpPr>
        <p:spPr/>
        <p:txBody>
          <a:bodyPr numCol="1"/>
          <a:lstStyle/>
          <a:p>
            <a:endParaRPr lang="en-GB" altLang="en-GB"/>
          </a:p>
        </p:txBody>
      </p:sp>
      <p:sp>
        <p:nvSpPr>
          <p:cNvPr id="5" name="Slide Number Placeholder 4"/>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31016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A7D3A212-FBE1-423B-83F9-CF5E622873FA}" type="datetime1">
              <a:rPr lang="en-GB" altLang="en-GB" smtClean="0"/>
              <a:t>27/01/2021</a:t>
            </a:fld>
            <a:endParaRPr lang="en-GB" altLang="en-GB"/>
          </a:p>
        </p:txBody>
      </p:sp>
      <p:sp>
        <p:nvSpPr>
          <p:cNvPr id="3" name="Footer Placeholder 2"/>
          <p:cNvSpPr>
            <a:spLocks noGrp="1"/>
          </p:cNvSpPr>
          <p:nvPr>
            <p:ph type="ftr" sz="quarter" idx="11"/>
          </p:nvPr>
        </p:nvSpPr>
        <p:spPr/>
        <p:txBody>
          <a:bodyPr numCol="1"/>
          <a:lstStyle/>
          <a:p>
            <a:endParaRPr lang="en-GB" altLang="en-GB"/>
          </a:p>
        </p:txBody>
      </p:sp>
      <p:sp>
        <p:nvSpPr>
          <p:cNvPr id="4" name="Slide Number Placeholder 3"/>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91620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hyperlink" Target="https://www.cbd.int/"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7AA6AEF-00C9-44B7-B69B-A1E91D45B4D3}"/>
              </a:ext>
            </a:extLst>
          </p:cNvPr>
          <p:cNvPicPr>
            <a:picLocks noChangeAspect="1"/>
          </p:cNvPicPr>
          <p:nvPr userDrawn="1"/>
        </p:nvPicPr>
        <p:blipFill>
          <a:blip r:embed="rId9"/>
          <a:stretch>
            <a:fillRect/>
          </a:stretch>
        </p:blipFill>
        <p:spPr>
          <a:xfrm>
            <a:off x="-19843" y="0"/>
            <a:ext cx="1373981" cy="5143500"/>
          </a:xfrm>
          <a:prstGeom prst="rect">
            <a:avLst/>
          </a:prstGeom>
        </p:spPr>
      </p:pic>
      <p:sp>
        <p:nvSpPr>
          <p:cNvPr id="2" name="Title Placeholder 1"/>
          <p:cNvSpPr>
            <a:spLocks noGrp="1"/>
          </p:cNvSpPr>
          <p:nvPr>
            <p:ph type="title"/>
          </p:nvPr>
        </p:nvSpPr>
        <p:spPr>
          <a:xfrm>
            <a:off x="1450519" y="205979"/>
            <a:ext cx="7236281" cy="857250"/>
          </a:xfrm>
          <a:prstGeom prst="rect">
            <a:avLst/>
          </a:prstGeom>
        </p:spPr>
        <p:txBody>
          <a:bodyPr vert="horz" lIns="91440" tIns="45720" rIns="91440" bIns="45720" numCol="1" rtlCol="0" anchor="ctr">
            <a:normAutofit/>
          </a:bodyPr>
          <a:lstStyle/>
          <a:p>
            <a:r>
              <a:rPr lang="en-US" dirty="0"/>
              <a:t>Click to edit Master title style</a:t>
            </a:r>
            <a:endParaRPr lang="en-GB" altLang="en-GB" dirty="0"/>
          </a:p>
        </p:txBody>
      </p:sp>
      <p:sp>
        <p:nvSpPr>
          <p:cNvPr id="3" name="Text Placeholder 2"/>
          <p:cNvSpPr>
            <a:spLocks noGrp="1"/>
          </p:cNvSpPr>
          <p:nvPr>
            <p:ph type="body" idx="1"/>
          </p:nvPr>
        </p:nvSpPr>
        <p:spPr>
          <a:xfrm>
            <a:off x="1450518" y="1200151"/>
            <a:ext cx="7236281" cy="3394472"/>
          </a:xfrm>
          <a:prstGeom prst="rect">
            <a:avLst/>
          </a:prstGeom>
        </p:spPr>
        <p:txBody>
          <a:bodyPr vert="horz" lIns="91440" tIns="45720" rIns="91440" bIns="45720" numCol="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numCol="1" rtlCol="0" anchor="ctr"/>
          <a:lstStyle>
            <a:lvl1pPr algn="l">
              <a:defRPr sz="1200">
                <a:solidFill>
                  <a:schemeClr val="bg1"/>
                </a:solidFill>
                <a:latin typeface="Arial" panose="020B0604020202020204" pitchFamily="34" charset="0"/>
                <a:cs typeface="Arial" panose="020B0604020202020204" pitchFamily="34" charset="0"/>
              </a:defRPr>
            </a:lvl1pPr>
          </a:lstStyle>
          <a:p>
            <a:fld id="{2C7625F4-4C72-48A6-A47A-C1C0017A8E9A}" type="datetime1">
              <a:rPr lang="en-GB" altLang="en-GB" smtClean="0"/>
              <a:pPr/>
              <a:t>27/01/2021</a:t>
            </a:fld>
            <a:endParaRPr lang="en-GB" alt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numCol="1" rtlCol="0" anchor="ctr"/>
          <a:lstStyle>
            <a:lvl1pPr algn="ctr">
              <a:defRPr sz="1200">
                <a:solidFill>
                  <a:srgbClr val="636363"/>
                </a:solidFill>
                <a:latin typeface="Arial" panose="020B0604020202020204" pitchFamily="34" charset="0"/>
                <a:cs typeface="Arial" panose="020B0604020202020204" pitchFamily="34" charset="0"/>
              </a:defRPr>
            </a:lvl1pPr>
          </a:lstStyle>
          <a:p>
            <a:endParaRPr lang="en-GB" altLang="en-GB"/>
          </a:p>
        </p:txBody>
      </p:sp>
      <p:cxnSp>
        <p:nvCxnSpPr>
          <p:cNvPr id="9" name="Straight Connector 8"/>
          <p:cNvCxnSpPr/>
          <p:nvPr userDrawn="1"/>
        </p:nvCxnSpPr>
        <p:spPr>
          <a:xfrm>
            <a:off x="1450519" y="1123950"/>
            <a:ext cx="7388681" cy="0"/>
          </a:xfrm>
          <a:prstGeom prst="line">
            <a:avLst/>
          </a:prstGeom>
          <a:ln w="12700">
            <a:solidFill>
              <a:srgbClr val="009B48"/>
            </a:solidFill>
          </a:ln>
          <a:scene3d>
            <a:camera prst="orthographicFront"/>
            <a:lightRig rig="threePt" dir="t"/>
          </a:scene3d>
          <a:sp3d>
            <a:bevelT h="127000" prst="slope"/>
          </a:sp3d>
        </p:spPr>
        <p:style>
          <a:lnRef idx="1">
            <a:schemeClr val="accent3"/>
          </a:lnRef>
          <a:fillRef idx="0">
            <a:schemeClr val="accent3"/>
          </a:fillRef>
          <a:effectRef idx="0">
            <a:schemeClr val="accent3"/>
          </a:effectRef>
          <a:fontRef idx="minor">
            <a:schemeClr val="tx1"/>
          </a:fontRef>
        </p:style>
      </p:cxnSp>
      <p:pic>
        <p:nvPicPr>
          <p:cNvPr id="14" name="Picture 13">
            <a:hlinkClick r:id="rId10"/>
            <a:extLst>
              <a:ext uri="{FF2B5EF4-FFF2-40B4-BE49-F238E27FC236}">
                <a16:creationId xmlns:a16="http://schemas.microsoft.com/office/drawing/2014/main" id="{269A40F5-2331-4868-B772-E13B0A929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660" y="386373"/>
            <a:ext cx="1156607" cy="439312"/>
          </a:xfrm>
          <a:prstGeom prst="rect">
            <a:avLst/>
          </a:prstGeom>
        </p:spPr>
      </p:pic>
      <p:pic>
        <p:nvPicPr>
          <p:cNvPr id="12" name="Picture 11">
            <a:extLst>
              <a:ext uri="{FF2B5EF4-FFF2-40B4-BE49-F238E27FC236}">
                <a16:creationId xmlns:a16="http://schemas.microsoft.com/office/drawing/2014/main" id="{5964DEF9-E134-4A9A-B860-B45BB10C1726}"/>
              </a:ext>
            </a:extLst>
          </p:cNvPr>
          <p:cNvPicPr>
            <a:picLocks noChangeAspect="1"/>
          </p:cNvPicPr>
          <p:nvPr userDrawn="1"/>
        </p:nvPicPr>
        <p:blipFill>
          <a:blip r:embed="rId12">
            <a:duotone>
              <a:schemeClr val="bg2">
                <a:shade val="45000"/>
                <a:satMod val="135000"/>
              </a:schemeClr>
              <a:prstClr val="white"/>
            </a:duotone>
          </a:blip>
          <a:stretch>
            <a:fillRect/>
          </a:stretch>
        </p:blipFill>
        <p:spPr>
          <a:xfrm>
            <a:off x="6300216" y="4553712"/>
            <a:ext cx="2595186" cy="457200"/>
          </a:xfrm>
          <a:prstGeom prst="rect">
            <a:avLst/>
          </a:prstGeom>
        </p:spPr>
      </p:pic>
    </p:spTree>
    <p:extLst>
      <p:ext uri="{BB962C8B-B14F-4D97-AF65-F5344CB8AC3E}">
        <p14:creationId xmlns:p14="http://schemas.microsoft.com/office/powerpoint/2010/main" val="3407522739"/>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lvl1pPr algn="ctr" defTabSz="914400" rtl="0" eaLnBrk="1" latinLnBrk="0" hangingPunct="1">
        <a:spcBef>
          <a:spcPct val="0"/>
        </a:spcBef>
        <a:buNone/>
        <a:defRPr sz="4000" kern="1200">
          <a:solidFill>
            <a:srgbClr val="009B48"/>
          </a:solidFill>
          <a:latin typeface="Century Gothic" panose="020B0502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3636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63636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3636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witter.com/UNBiodiversity"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linkedin.com/company/2867020/admin/" TargetMode="External"/><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hyperlink" Target="https://www.instagram.com/unbiodiversity/" TargetMode="External"/><Relationship Id="rId4" Type="http://schemas.openxmlformats.org/officeDocument/2006/relationships/hyperlink" Target="https://www.facebook.com/UNBiodiversity/"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CF8364-C30D-4CCF-87AC-798849E43D28}"/>
              </a:ext>
            </a:extLst>
          </p:cNvPr>
          <p:cNvSpPr txBox="1"/>
          <p:nvPr/>
        </p:nvSpPr>
        <p:spPr>
          <a:xfrm>
            <a:off x="1447800" y="590550"/>
            <a:ext cx="4114800" cy="400110"/>
          </a:xfrm>
          <a:prstGeom prst="rect">
            <a:avLst/>
          </a:prstGeom>
          <a:noFill/>
        </p:spPr>
        <p:txBody>
          <a:bodyPr wrap="square" rtlCol="0">
            <a:spAutoFit/>
          </a:bodyPr>
          <a:lstStyle/>
          <a:p>
            <a:r>
              <a:rPr lang="en-US" sz="2000" b="1" dirty="0">
                <a:solidFill>
                  <a:srgbClr val="636363"/>
                </a:solidFill>
              </a:rPr>
              <a:t>Briefing Webinar – 26 January 2021 </a:t>
            </a:r>
          </a:p>
        </p:txBody>
      </p:sp>
      <p:sp>
        <p:nvSpPr>
          <p:cNvPr id="3" name="TextBox 2">
            <a:extLst>
              <a:ext uri="{FF2B5EF4-FFF2-40B4-BE49-F238E27FC236}">
                <a16:creationId xmlns:a16="http://schemas.microsoft.com/office/drawing/2014/main" id="{0EFD181A-0544-44ED-9C34-0119FF5C2522}"/>
              </a:ext>
            </a:extLst>
          </p:cNvPr>
          <p:cNvSpPr txBox="1"/>
          <p:nvPr/>
        </p:nvSpPr>
        <p:spPr>
          <a:xfrm>
            <a:off x="1981200" y="1885950"/>
            <a:ext cx="6400800" cy="1431161"/>
          </a:xfrm>
          <a:prstGeom prst="rect">
            <a:avLst/>
          </a:prstGeom>
          <a:noFill/>
        </p:spPr>
        <p:txBody>
          <a:bodyPr wrap="square" rtlCol="0">
            <a:spAutoFit/>
          </a:bodyPr>
          <a:lstStyle/>
          <a:p>
            <a:pPr algn="ctr">
              <a:spcBef>
                <a:spcPts val="1800"/>
              </a:spcBef>
              <a:spcAft>
                <a:spcPts val="600"/>
              </a:spcAft>
            </a:pPr>
            <a:r>
              <a:rPr lang="en-CA" altLang="en-US" sz="2400" b="1" dirty="0">
                <a:solidFill>
                  <a:schemeClr val="tx2"/>
                </a:solidFill>
              </a:rPr>
              <a:t> </a:t>
            </a:r>
            <a:r>
              <a:rPr lang="en-GB" altLang="en-US" sz="2400" b="1" dirty="0">
                <a:solidFill>
                  <a:schemeClr val="tx2"/>
                </a:solidFill>
              </a:rPr>
              <a:t>SBSTTA-24 agenda item 3</a:t>
            </a:r>
          </a:p>
          <a:p>
            <a:pPr algn="ctr">
              <a:spcAft>
                <a:spcPts val="1200"/>
              </a:spcAft>
            </a:pPr>
            <a:r>
              <a:rPr lang="en-GB" sz="2400" dirty="0"/>
              <a:t>Post-2020 global biodiversity framework</a:t>
            </a:r>
          </a:p>
          <a:p>
            <a:pPr algn="ctr">
              <a:spcAft>
                <a:spcPts val="1200"/>
              </a:spcAft>
            </a:pPr>
            <a:r>
              <a:rPr lang="en-GB" altLang="en-US" sz="2400" dirty="0"/>
              <a:t>(Monitoring Framework)</a:t>
            </a:r>
          </a:p>
        </p:txBody>
      </p:sp>
    </p:spTree>
    <p:extLst>
      <p:ext uri="{BB962C8B-B14F-4D97-AF65-F5344CB8AC3E}">
        <p14:creationId xmlns:p14="http://schemas.microsoft.com/office/powerpoint/2010/main" val="207278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50519" y="2095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Common indicator criteria (continued)</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47800" y="1158478"/>
            <a:ext cx="7467600" cy="3394472"/>
          </a:xfrm>
        </p:spPr>
        <p:txBody>
          <a:bodyPr>
            <a:noAutofit/>
          </a:bodyPr>
          <a:lstStyle/>
          <a:p>
            <a:pPr>
              <a:spcBef>
                <a:spcPts val="600"/>
              </a:spcBef>
              <a:buFontTx/>
              <a:buChar char="-"/>
              <a:defRPr/>
            </a:pPr>
            <a:r>
              <a:rPr lang="en-US" altLang="en-US" sz="2000" dirty="0">
                <a:latin typeface="+mn-lt"/>
              </a:rPr>
              <a:t>Indicators have been or are likely to be agreed through a scientific or intergovernmental process </a:t>
            </a:r>
          </a:p>
          <a:p>
            <a:pPr lvl="1">
              <a:spcBef>
                <a:spcPts val="600"/>
              </a:spcBef>
              <a:buFontTx/>
              <a:buChar char="-"/>
              <a:defRPr/>
            </a:pPr>
            <a:r>
              <a:rPr lang="en-US" altLang="en-US" sz="1600" dirty="0">
                <a:latin typeface="+mn-lt"/>
              </a:rPr>
              <a:t>Example: Goal B: Gross Ecosystem Product (being developed under the UN System of Environmental Economic Accounting, SEEA)</a:t>
            </a:r>
          </a:p>
          <a:p>
            <a:pPr lvl="1">
              <a:spcBef>
                <a:spcPts val="600"/>
              </a:spcBef>
              <a:buFontTx/>
              <a:buChar char="-"/>
              <a:defRPr/>
            </a:pPr>
            <a:r>
              <a:rPr lang="en-US" altLang="en-US" sz="1600" dirty="0">
                <a:latin typeface="+mn-lt"/>
              </a:rPr>
              <a:t>Example:  Target 1: Percentage of land covered by landscape scale land-use plans for terrestrial, freshwater and marine ecosystems* (existence of plans in SDGs)</a:t>
            </a:r>
          </a:p>
          <a:p>
            <a:pPr lvl="1">
              <a:spcBef>
                <a:spcPts val="600"/>
              </a:spcBef>
              <a:buFontTx/>
              <a:buChar char="-"/>
              <a:defRPr/>
            </a:pPr>
            <a:r>
              <a:rPr lang="en-US" altLang="en-US" sz="1600" dirty="0">
                <a:latin typeface="+mn-lt"/>
              </a:rPr>
              <a:t>Example:  Goal 1: The proportion of populations maintained within species (being developed by GEOBON)</a:t>
            </a:r>
          </a:p>
        </p:txBody>
      </p:sp>
    </p:spTree>
    <p:extLst>
      <p:ext uri="{BB962C8B-B14F-4D97-AF65-F5344CB8AC3E}">
        <p14:creationId xmlns:p14="http://schemas.microsoft.com/office/powerpoint/2010/main" val="278805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50519" y="2095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Headline and Component level additional criteria</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47800" y="1158478"/>
            <a:ext cx="7467600" cy="3394472"/>
          </a:xfrm>
        </p:spPr>
        <p:txBody>
          <a:bodyPr>
            <a:noAutofit/>
          </a:bodyPr>
          <a:lstStyle/>
          <a:p>
            <a:pPr>
              <a:spcBef>
                <a:spcPts val="600"/>
              </a:spcBef>
              <a:buFontTx/>
              <a:buChar char="-"/>
              <a:defRPr/>
            </a:pPr>
            <a:r>
              <a:rPr lang="en-US" altLang="en-US" sz="1800" dirty="0">
                <a:latin typeface="+mn-lt"/>
              </a:rPr>
              <a:t>The indicators are nationally and globally relevant, including the ability of the indicator to be disaggregated and aggregated from global to national and national to global scales without creating bias. </a:t>
            </a:r>
          </a:p>
          <a:p>
            <a:pPr lvl="1">
              <a:spcBef>
                <a:spcPts val="600"/>
              </a:spcBef>
              <a:buFontTx/>
              <a:buChar char="-"/>
              <a:defRPr/>
            </a:pPr>
            <a:r>
              <a:rPr lang="en-US" altLang="en-US" sz="1600" dirty="0">
                <a:latin typeface="+mn-lt"/>
              </a:rPr>
              <a:t>Example:  Red list index (global database and national databases) </a:t>
            </a:r>
          </a:p>
          <a:p>
            <a:pPr lvl="1">
              <a:spcBef>
                <a:spcPts val="600"/>
              </a:spcBef>
              <a:buFontTx/>
              <a:buChar char="-"/>
              <a:defRPr/>
            </a:pPr>
            <a:r>
              <a:rPr lang="en-US" altLang="en-US" sz="1600" dirty="0">
                <a:latin typeface="+mn-lt"/>
              </a:rPr>
              <a:t>Example:   Extent to which legislative, administrative or policy frameworks to ensure fair and equitable sharing of benefits have been adopted (SDG 15.6.1 is the number of countries, this framework has proposed extent as opposed to ‘number’)</a:t>
            </a:r>
          </a:p>
          <a:p>
            <a:pPr marL="457200" lvl="1" indent="0">
              <a:spcBef>
                <a:spcPts val="600"/>
              </a:spcBef>
              <a:buNone/>
              <a:defRPr/>
            </a:pPr>
            <a:endParaRPr lang="en-US" altLang="en-US" sz="1600" dirty="0">
              <a:latin typeface="+mn-lt"/>
            </a:endParaRPr>
          </a:p>
          <a:p>
            <a:pPr marL="457200" lvl="1" indent="0">
              <a:spcBef>
                <a:spcPts val="600"/>
              </a:spcBef>
              <a:buNone/>
              <a:defRPr/>
            </a:pPr>
            <a:endParaRPr lang="en-US" altLang="en-US" sz="1600" dirty="0">
              <a:latin typeface="+mn-lt"/>
            </a:endParaRPr>
          </a:p>
          <a:p>
            <a:pPr marL="457200" lvl="1" indent="0">
              <a:spcBef>
                <a:spcPts val="600"/>
              </a:spcBef>
              <a:buNone/>
              <a:defRPr/>
            </a:pPr>
            <a:r>
              <a:rPr lang="en-US" altLang="en-US" sz="1600" dirty="0"/>
              <a:t>(Note that this criteria is not necessary for the Complementary indicators)</a:t>
            </a:r>
            <a:endParaRPr lang="en-US" altLang="en-US" sz="1600" dirty="0">
              <a:latin typeface="+mn-lt"/>
            </a:endParaRPr>
          </a:p>
        </p:txBody>
      </p:sp>
    </p:spTree>
    <p:extLst>
      <p:ext uri="{BB962C8B-B14F-4D97-AF65-F5344CB8AC3E}">
        <p14:creationId xmlns:p14="http://schemas.microsoft.com/office/powerpoint/2010/main" val="97806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50519" y="1237334"/>
            <a:ext cx="7236280" cy="2401216"/>
          </a:xfrm>
        </p:spPr>
        <p:txBody>
          <a:bodyPr>
            <a:normAutofit/>
          </a:bodyPr>
          <a:lstStyle/>
          <a:p>
            <a:pPr>
              <a:spcAft>
                <a:spcPts val="600"/>
              </a:spcAft>
              <a:defRPr/>
            </a:pPr>
            <a:r>
              <a:rPr lang="en-US" altLang="en-US" sz="1800" dirty="0">
                <a:latin typeface="+mj-lt"/>
              </a:rPr>
              <a:t>Preference was given based on data availability and an existing global </a:t>
            </a:r>
            <a:r>
              <a:rPr lang="en-US" altLang="en-US" sz="1800" dirty="0" err="1">
                <a:latin typeface="+mj-lt"/>
              </a:rPr>
              <a:t>programme</a:t>
            </a:r>
            <a:r>
              <a:rPr lang="en-US" altLang="en-US" sz="1800" dirty="0">
                <a:latin typeface="+mj-lt"/>
              </a:rPr>
              <a:t> or entity working on the indicator (including providing national capacity building activities)</a:t>
            </a:r>
          </a:p>
          <a:p>
            <a:pPr>
              <a:spcAft>
                <a:spcPts val="600"/>
              </a:spcAft>
              <a:defRPr/>
            </a:pPr>
            <a:r>
              <a:rPr lang="en-US" altLang="en-US" sz="1800" dirty="0">
                <a:latin typeface="+mj-lt"/>
              </a:rPr>
              <a:t>Indicators that are already being used by some national governments, ideally where there is an opportunity to work with the UN Statistical Commission </a:t>
            </a:r>
          </a:p>
          <a:p>
            <a:pPr>
              <a:spcAft>
                <a:spcPts val="600"/>
              </a:spcAft>
              <a:defRPr/>
            </a:pPr>
            <a:r>
              <a:rPr lang="en-US" altLang="en-US" sz="1800" dirty="0">
                <a:latin typeface="+mj-lt"/>
              </a:rPr>
              <a:t>Indicators where subnational or geospatial disaggregation is possible. </a:t>
            </a:r>
          </a:p>
          <a:p>
            <a:pPr marL="0" indent="0">
              <a:buNone/>
            </a:pPr>
            <a:endParaRPr lang="en-US" dirty="0">
              <a:latin typeface="+mj-lt"/>
            </a:endParaRPr>
          </a:p>
        </p:txBody>
      </p:sp>
      <p:sp>
        <p:nvSpPr>
          <p:cNvPr id="4" name="Title 1">
            <a:extLst>
              <a:ext uri="{FF2B5EF4-FFF2-40B4-BE49-F238E27FC236}">
                <a16:creationId xmlns:a16="http://schemas.microsoft.com/office/drawing/2014/main" id="{7ADCEC71-39E0-4E3D-8111-03F961BF8E52}"/>
              </a:ext>
            </a:extLst>
          </p:cNvPr>
          <p:cNvSpPr>
            <a:spLocks noGrp="1"/>
          </p:cNvSpPr>
          <p:nvPr>
            <p:ph type="title"/>
          </p:nvPr>
        </p:nvSpPr>
        <p:spPr>
          <a:xfrm>
            <a:off x="1450519" y="2857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Headline and Component level additional criteria (continued)</a:t>
            </a:r>
            <a:endParaRPr lang="en-US" sz="2000" b="1" dirty="0">
              <a:latin typeface="Calibri" panose="020F0502020204030204" pitchFamily="34" charset="0"/>
              <a:ea typeface="DengXian" panose="02010600030101010101" pitchFamily="2" charset="-122"/>
            </a:endParaRPr>
          </a:p>
        </p:txBody>
      </p:sp>
    </p:spTree>
    <p:extLst>
      <p:ext uri="{BB962C8B-B14F-4D97-AF65-F5344CB8AC3E}">
        <p14:creationId xmlns:p14="http://schemas.microsoft.com/office/powerpoint/2010/main" val="156629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F86BD832-EFD5-43B9-9523-46F1ED639A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7690"/>
            <a:ext cx="9144000"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7799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62902" y="1200150"/>
            <a:ext cx="7452498" cy="3943350"/>
          </a:xfrm>
          <a:solidFill>
            <a:schemeClr val="bg1"/>
          </a:solidFill>
        </p:spPr>
        <p:txBody>
          <a:bodyPr>
            <a:noAutofit/>
          </a:bodyPr>
          <a:lstStyle/>
          <a:p>
            <a:pPr>
              <a:spcAft>
                <a:spcPts val="600"/>
              </a:spcAft>
            </a:pPr>
            <a:r>
              <a:rPr lang="en-US" sz="1600" dirty="0">
                <a:solidFill>
                  <a:srgbClr val="3C3C3C"/>
                </a:solidFill>
                <a:latin typeface="+mn-lt"/>
              </a:rPr>
              <a:t>Provide technical advice on the implementation of the indicators and monitoring framework, including definitions, metadata and sharing of best practices</a:t>
            </a:r>
          </a:p>
          <a:p>
            <a:pPr>
              <a:spcAft>
                <a:spcPts val="600"/>
              </a:spcAft>
            </a:pPr>
            <a:r>
              <a:rPr lang="en-US" sz="1600" dirty="0">
                <a:solidFill>
                  <a:srgbClr val="3C3C3C"/>
                </a:solidFill>
                <a:latin typeface="+mn-lt"/>
              </a:rPr>
              <a:t>Gap filling advice for temporal and spatial data gaps, including through the use of big data (citizen science, remote sensing, etc.)</a:t>
            </a:r>
          </a:p>
          <a:p>
            <a:pPr>
              <a:spcAft>
                <a:spcPts val="600"/>
              </a:spcAft>
            </a:pPr>
            <a:r>
              <a:rPr lang="en-US" sz="1600" dirty="0">
                <a:solidFill>
                  <a:srgbClr val="3C3C3C"/>
                </a:solidFill>
                <a:latin typeface="+mn-lt"/>
              </a:rPr>
              <a:t>Advice on capacity-building needs and modalities</a:t>
            </a:r>
          </a:p>
          <a:p>
            <a:pPr>
              <a:spcAft>
                <a:spcPts val="600"/>
              </a:spcAft>
            </a:pPr>
            <a:r>
              <a:rPr lang="en-US" sz="1600" dirty="0">
                <a:solidFill>
                  <a:srgbClr val="3C3C3C"/>
                </a:solidFill>
                <a:latin typeface="+mn-lt"/>
              </a:rPr>
              <a:t>Small group</a:t>
            </a:r>
          </a:p>
          <a:p>
            <a:pPr lvl="1">
              <a:spcAft>
                <a:spcPts val="600"/>
              </a:spcAft>
            </a:pPr>
            <a:r>
              <a:rPr lang="en-US" sz="1600" dirty="0">
                <a:solidFill>
                  <a:srgbClr val="3C3C3C"/>
                </a:solidFill>
                <a:latin typeface="+mn-lt"/>
              </a:rPr>
              <a:t>Composition: mix of Parties (Parties encouraged to nominate technical experts and statisticians from other sectors), NGOs and other stakeholders – based on nominations</a:t>
            </a:r>
          </a:p>
          <a:p>
            <a:pPr lvl="1">
              <a:spcAft>
                <a:spcPts val="600"/>
              </a:spcAft>
            </a:pPr>
            <a:r>
              <a:rPr lang="en-US" sz="1600" dirty="0">
                <a:solidFill>
                  <a:srgbClr val="3C3C3C"/>
                </a:solidFill>
                <a:latin typeface="+mn-lt"/>
              </a:rPr>
              <a:t>Build upon existing biodiversity monitoring initiatives and provide a way to make sure the national relevance and uptake of indicators</a:t>
            </a:r>
          </a:p>
          <a:p>
            <a:pPr>
              <a:spcAft>
                <a:spcPts val="600"/>
              </a:spcAft>
            </a:pPr>
            <a:endParaRPr lang="en-US" sz="1600" dirty="0">
              <a:latin typeface="+mn-lt"/>
            </a:endParaRPr>
          </a:p>
          <a:p>
            <a:pPr>
              <a:spcAft>
                <a:spcPts val="600"/>
              </a:spcAft>
            </a:pPr>
            <a:endParaRPr lang="en-US" sz="1600" dirty="0">
              <a:latin typeface="+mn-lt"/>
            </a:endParaRPr>
          </a:p>
        </p:txBody>
      </p:sp>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Expert Group</a:t>
            </a:r>
            <a:endParaRPr lang="en-US" sz="2000" b="1" dirty="0">
              <a:latin typeface="Calibri" panose="020F0502020204030204" pitchFamily="34" charset="0"/>
              <a:ea typeface="DengXian" panose="02010600030101010101" pitchFamily="2" charset="-122"/>
            </a:endParaRPr>
          </a:p>
        </p:txBody>
      </p:sp>
    </p:spTree>
    <p:extLst>
      <p:ext uri="{BB962C8B-B14F-4D97-AF65-F5344CB8AC3E}">
        <p14:creationId xmlns:p14="http://schemas.microsoft.com/office/powerpoint/2010/main" val="299061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Questions ?</a:t>
            </a:r>
          </a:p>
        </p:txBody>
      </p:sp>
      <p:pic>
        <p:nvPicPr>
          <p:cNvPr id="4" name="Picture 3">
            <a:extLst>
              <a:ext uri="{FF2B5EF4-FFF2-40B4-BE49-F238E27FC236}">
                <a16:creationId xmlns:a16="http://schemas.microsoft.com/office/drawing/2014/main" id="{C562BF7B-2AD7-4CA7-AFA3-1C472BAC385B}"/>
              </a:ext>
            </a:extLst>
          </p:cNvPr>
          <p:cNvPicPr>
            <a:picLocks noChangeAspect="1"/>
          </p:cNvPicPr>
          <p:nvPr/>
        </p:nvPicPr>
        <p:blipFill>
          <a:blip r:embed="rId3"/>
          <a:stretch>
            <a:fillRect/>
          </a:stretch>
        </p:blipFill>
        <p:spPr>
          <a:xfrm>
            <a:off x="6248400" y="4560900"/>
            <a:ext cx="2895600" cy="544029"/>
          </a:xfrm>
          <a:prstGeom prst="rect">
            <a:avLst/>
          </a:prstGeom>
        </p:spPr>
      </p:pic>
      <p:sp>
        <p:nvSpPr>
          <p:cNvPr id="8" name="Rectangle 5">
            <a:extLst>
              <a:ext uri="{FF2B5EF4-FFF2-40B4-BE49-F238E27FC236}">
                <a16:creationId xmlns:a16="http://schemas.microsoft.com/office/drawing/2014/main" id="{A0CC683C-5412-4DDF-9456-AEA76378F48F}"/>
              </a:ext>
            </a:extLst>
          </p:cNvPr>
          <p:cNvSpPr>
            <a:spLocks noChangeArrowheads="1"/>
          </p:cNvSpPr>
          <p:nvPr/>
        </p:nvSpPr>
        <p:spPr bwMode="auto">
          <a:xfrm>
            <a:off x="1573213" y="1809750"/>
            <a:ext cx="3455987" cy="2215991"/>
          </a:xfrm>
          <a:prstGeom prst="rect">
            <a:avLst/>
          </a:prstGeom>
          <a:solidFill>
            <a:schemeClr val="bg1">
              <a:alpha val="7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a:spcBef>
                <a:spcPct val="0"/>
              </a:spcBef>
            </a:pPr>
            <a:r>
              <a:rPr lang="en-US" altLang="ko-KR" sz="1600" dirty="0">
                <a:solidFill>
                  <a:srgbClr val="009B48"/>
                </a:solidFill>
                <a:ea typeface="굴림" panose="020B0600000101010101" pitchFamily="34" charset="-127"/>
              </a:rPr>
              <a:t>Secretariat of the Convention </a:t>
            </a:r>
          </a:p>
          <a:p>
            <a:pPr>
              <a:spcBef>
                <a:spcPct val="0"/>
              </a:spcBef>
            </a:pPr>
            <a:r>
              <a:rPr lang="en-US" altLang="ko-KR" sz="1600" dirty="0">
                <a:solidFill>
                  <a:srgbClr val="009B48"/>
                </a:solidFill>
                <a:ea typeface="굴림" panose="020B0600000101010101" pitchFamily="34" charset="-127"/>
              </a:rPr>
              <a:t>on Biological Diversity</a:t>
            </a:r>
            <a:r>
              <a:rPr lang="en-CA" altLang="ko-KR" sz="1600" dirty="0">
                <a:solidFill>
                  <a:srgbClr val="009B48"/>
                </a:solidFill>
                <a:ea typeface="굴림" panose="020B0600000101010101" pitchFamily="34" charset="-127"/>
              </a:rPr>
              <a:t> </a:t>
            </a:r>
          </a:p>
          <a:p>
            <a:pPr eaLnBrk="1" hangingPunct="1">
              <a:spcBef>
                <a:spcPct val="0"/>
              </a:spcBef>
              <a:buFontTx/>
              <a:buNone/>
            </a:pPr>
            <a:endParaRPr lang="en-CA" altLang="ko-KR" sz="1500" dirty="0">
              <a:solidFill>
                <a:srgbClr val="636363"/>
              </a:solidFill>
              <a:ea typeface="굴림" panose="020B0503020000020004" pitchFamily="34" charset="-127"/>
            </a:endParaRPr>
          </a:p>
          <a:p>
            <a:pPr eaLnBrk="1" hangingPunct="1">
              <a:spcBef>
                <a:spcPct val="0"/>
              </a:spcBef>
              <a:buFontTx/>
              <a:buNone/>
            </a:pPr>
            <a:r>
              <a:rPr lang="en-CA" altLang="ko-KR" sz="1400" dirty="0">
                <a:solidFill>
                  <a:srgbClr val="636363"/>
                </a:solidFill>
                <a:ea typeface="굴림" panose="020B0503020000020004" pitchFamily="34" charset="-127"/>
              </a:rPr>
              <a:t>413 St. Jacques Street, Suite 800</a:t>
            </a:r>
          </a:p>
          <a:p>
            <a:pPr eaLnBrk="1" hangingPunct="1">
              <a:spcBef>
                <a:spcPct val="0"/>
              </a:spcBef>
              <a:buFontTx/>
              <a:buNone/>
            </a:pPr>
            <a:r>
              <a:rPr lang="en-CA" altLang="ko-KR" sz="1400" dirty="0">
                <a:solidFill>
                  <a:srgbClr val="636363"/>
                </a:solidFill>
                <a:ea typeface="굴림" panose="020B0503020000020004" pitchFamily="34" charset="-127"/>
              </a:rPr>
              <a:t>Montreal, Quebec, Canada H2Y 1N9</a:t>
            </a:r>
          </a:p>
          <a:p>
            <a:pPr eaLnBrk="1" hangingPunct="1">
              <a:spcBef>
                <a:spcPct val="0"/>
              </a:spcBef>
              <a:buFontTx/>
              <a:buNone/>
            </a:pPr>
            <a:r>
              <a:rPr lang="en-CA" altLang="ko-KR" sz="1400" dirty="0">
                <a:solidFill>
                  <a:srgbClr val="636363"/>
                </a:solidFill>
                <a:ea typeface="굴림" panose="020B0503020000020004" pitchFamily="34" charset="-127"/>
              </a:rPr>
              <a:t>Tel. +1 514 288 2220</a:t>
            </a:r>
          </a:p>
          <a:p>
            <a:pPr eaLnBrk="1" hangingPunct="1">
              <a:spcBef>
                <a:spcPct val="0"/>
              </a:spcBef>
              <a:buFontTx/>
              <a:buNone/>
            </a:pPr>
            <a:endParaRPr lang="en-CA" altLang="ko-KR" sz="1500" dirty="0">
              <a:solidFill>
                <a:srgbClr val="636363"/>
              </a:solidFill>
              <a:ea typeface="굴림" panose="020B0503020000020004" pitchFamily="34" charset="-127"/>
            </a:endParaRPr>
          </a:p>
          <a:p>
            <a:pPr>
              <a:spcBef>
                <a:spcPct val="0"/>
              </a:spcBef>
            </a:pPr>
            <a:r>
              <a:rPr lang="en-CA" altLang="ko-KR" sz="1700" dirty="0">
                <a:solidFill>
                  <a:srgbClr val="009B48"/>
                </a:solidFill>
                <a:ea typeface="굴림" panose="020B0600000101010101" pitchFamily="34" charset="-127"/>
              </a:rPr>
              <a:t>secretariat@cbd.int </a:t>
            </a:r>
          </a:p>
          <a:p>
            <a:pPr>
              <a:spcBef>
                <a:spcPct val="0"/>
              </a:spcBef>
            </a:pPr>
            <a:r>
              <a:rPr lang="en-CA" altLang="ko-KR" sz="1700" dirty="0">
                <a:solidFill>
                  <a:srgbClr val="009B48"/>
                </a:solidFill>
                <a:ea typeface="굴림" panose="020B0600000101010101" pitchFamily="34" charset="-127"/>
              </a:rPr>
              <a:t>www.cbd.int</a:t>
            </a:r>
            <a:endParaRPr lang="en-US" altLang="ko-KR" sz="1700" dirty="0">
              <a:solidFill>
                <a:srgbClr val="009B48"/>
              </a:solidFill>
              <a:ea typeface="굴림" panose="020B0600000101010101" pitchFamily="34" charset="-127"/>
            </a:endParaRPr>
          </a:p>
        </p:txBody>
      </p:sp>
      <p:pic>
        <p:nvPicPr>
          <p:cNvPr id="9" name="Picture 8">
            <a:hlinkClick r:id="rId4"/>
            <a:extLst>
              <a:ext uri="{FF2B5EF4-FFF2-40B4-BE49-F238E27FC236}">
                <a16:creationId xmlns:a16="http://schemas.microsoft.com/office/drawing/2014/main" id="{5A225EDB-AB2A-41D7-B587-2CDA986001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17335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3">
            <a:extLst>
              <a:ext uri="{FF2B5EF4-FFF2-40B4-BE49-F238E27FC236}">
                <a16:creationId xmlns:a16="http://schemas.microsoft.com/office/drawing/2014/main" id="{305F9F7B-9A9C-4D03-BF4B-B3FE7FF1BD2C}"/>
              </a:ext>
            </a:extLst>
          </p:cNvPr>
          <p:cNvSpPr>
            <a:spLocks noChangeArrowheads="1"/>
          </p:cNvSpPr>
          <p:nvPr/>
        </p:nvSpPr>
        <p:spPr bwMode="auto">
          <a:xfrm>
            <a:off x="5694362" y="1692275"/>
            <a:ext cx="352583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GB" altLang="en-US" sz="1400" dirty="0">
                <a:solidFill>
                  <a:srgbClr val="636363"/>
                </a:solidFill>
              </a:rPr>
              <a:t>facebook.com/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twitter.com/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instagram.com/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linkedin.com/company/</a:t>
            </a:r>
            <a:r>
              <a:rPr lang="en-GB" altLang="en-US" sz="1400" dirty="0" err="1">
                <a:solidFill>
                  <a:srgbClr val="636363"/>
                </a:solidFill>
              </a:rPr>
              <a:t>UNBiodiversity</a:t>
            </a:r>
            <a:endParaRPr lang="en-GB" altLang="en-US" sz="1400" dirty="0">
              <a:solidFill>
                <a:srgbClr val="636363"/>
              </a:solidFill>
            </a:endParaRPr>
          </a:p>
        </p:txBody>
      </p:sp>
      <p:pic>
        <p:nvPicPr>
          <p:cNvPr id="11" name="Picture 12">
            <a:hlinkClick r:id="rId6"/>
            <a:extLst>
              <a:ext uri="{FF2B5EF4-FFF2-40B4-BE49-F238E27FC236}">
                <a16:creationId xmlns:a16="http://schemas.microsoft.com/office/drawing/2014/main" id="{ED13CC6E-9784-4851-9FF9-8E8214991CF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925791"/>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hlinkClick r:id="rId8"/>
            <a:extLst>
              <a:ext uri="{FF2B5EF4-FFF2-40B4-BE49-F238E27FC236}">
                <a16:creationId xmlns:a16="http://schemas.microsoft.com/office/drawing/2014/main" id="{364DDED4-D4CB-46E5-A8A0-85FFB2E8CA6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60975" y="2439988"/>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4">
            <a:hlinkClick r:id="rId10"/>
            <a:extLst>
              <a:ext uri="{FF2B5EF4-FFF2-40B4-BE49-F238E27FC236}">
                <a16:creationId xmlns:a16="http://schemas.microsoft.com/office/drawing/2014/main" id="{FA73FA2C-A791-4411-8C6E-066E123663C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7800" y="3184428"/>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10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4F07-60CA-439B-AB25-7DA04AB82B5A}"/>
              </a:ext>
            </a:extLst>
          </p:cNvPr>
          <p:cNvSpPr>
            <a:spLocks noGrp="1"/>
          </p:cNvSpPr>
          <p:nvPr>
            <p:ph type="title"/>
          </p:nvPr>
        </p:nvSpPr>
        <p:spPr>
          <a:xfrm>
            <a:off x="1480268" y="361950"/>
            <a:ext cx="4996732" cy="685800"/>
          </a:xfrm>
        </p:spPr>
        <p:txBody>
          <a:bodyPr>
            <a:noAutofit/>
          </a:bodyPr>
          <a:lstStyle/>
          <a:p>
            <a:pPr algn="l"/>
            <a:r>
              <a:rPr lang="en-US" altLang="en-US" sz="2000" b="1" dirty="0">
                <a:latin typeface="Calibri" panose="020F0502020204030204" pitchFamily="34" charset="0"/>
                <a:ea typeface="DengXian" panose="02010600030101010101" pitchFamily="2" charset="-122"/>
              </a:rPr>
              <a:t>General comments from the peer review</a:t>
            </a:r>
            <a:endParaRPr lang="en-US" sz="2000" b="1" dirty="0"/>
          </a:p>
        </p:txBody>
      </p:sp>
      <p:sp>
        <p:nvSpPr>
          <p:cNvPr id="8" name="TextBox 7">
            <a:extLst>
              <a:ext uri="{FF2B5EF4-FFF2-40B4-BE49-F238E27FC236}">
                <a16:creationId xmlns:a16="http://schemas.microsoft.com/office/drawing/2014/main" id="{1C860FB1-2A5B-4AE3-85EC-18A345F831F8}"/>
              </a:ext>
            </a:extLst>
          </p:cNvPr>
          <p:cNvSpPr txBox="1"/>
          <p:nvPr/>
        </p:nvSpPr>
        <p:spPr>
          <a:xfrm>
            <a:off x="1480268" y="1200150"/>
            <a:ext cx="7282732" cy="2893100"/>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US" altLang="en-US" sz="1900" b="1" dirty="0"/>
              <a:t>Simplify</a:t>
            </a:r>
            <a:r>
              <a:rPr lang="en-US" altLang="en-US" sz="1900" dirty="0"/>
              <a:t> the framework for use.</a:t>
            </a:r>
          </a:p>
          <a:p>
            <a:pPr marL="285750" indent="-285750">
              <a:spcAft>
                <a:spcPts val="600"/>
              </a:spcAft>
              <a:buClr>
                <a:schemeClr val="tx1"/>
              </a:buClr>
              <a:buFont typeface="Arial" panose="020B0604020202020204" pitchFamily="34" charset="0"/>
              <a:buChar char="•"/>
            </a:pPr>
            <a:r>
              <a:rPr lang="en-US" altLang="en-US" sz="1900" dirty="0"/>
              <a:t>Explain </a:t>
            </a:r>
            <a:r>
              <a:rPr lang="en-US" altLang="en-US" sz="1900" b="1" dirty="0"/>
              <a:t>the logic of the framework and criteria </a:t>
            </a:r>
            <a:r>
              <a:rPr lang="en-US" altLang="en-US" sz="1900" dirty="0"/>
              <a:t>for the Monitoring Framework.</a:t>
            </a:r>
          </a:p>
          <a:p>
            <a:pPr marL="285750" indent="-285750">
              <a:spcAft>
                <a:spcPts val="600"/>
              </a:spcAft>
              <a:buClr>
                <a:schemeClr val="tx1"/>
              </a:buClr>
              <a:buFont typeface="Arial" panose="020B0604020202020204" pitchFamily="34" charset="0"/>
              <a:buChar char="•"/>
            </a:pPr>
            <a:r>
              <a:rPr lang="en-US" altLang="en-US" sz="1900" dirty="0"/>
              <a:t>Engage </a:t>
            </a:r>
            <a:r>
              <a:rPr lang="en-US" altLang="en-US" sz="1900" b="1" dirty="0"/>
              <a:t>national statistical systems </a:t>
            </a:r>
            <a:r>
              <a:rPr lang="en-US" altLang="en-US" sz="1900" dirty="0"/>
              <a:t>in monitoring at the national level.</a:t>
            </a:r>
          </a:p>
          <a:p>
            <a:pPr marL="285750" indent="-285750">
              <a:spcAft>
                <a:spcPts val="600"/>
              </a:spcAft>
              <a:buClr>
                <a:schemeClr val="tx1"/>
              </a:buClr>
              <a:buFont typeface="Arial" panose="020B0604020202020204" pitchFamily="34" charset="0"/>
              <a:buChar char="•"/>
            </a:pPr>
            <a:r>
              <a:rPr lang="en-US" altLang="en-US" sz="1900" dirty="0"/>
              <a:t>Develop </a:t>
            </a:r>
            <a:r>
              <a:rPr lang="en-US" altLang="en-US" sz="1900" b="1" dirty="0"/>
              <a:t>Headline indicators </a:t>
            </a:r>
            <a:r>
              <a:rPr lang="en-US" altLang="en-US" sz="1900" dirty="0"/>
              <a:t>which can be for national and global analysis.</a:t>
            </a:r>
          </a:p>
          <a:p>
            <a:pPr marL="285750" indent="-285750">
              <a:spcBef>
                <a:spcPts val="1200"/>
              </a:spcBef>
              <a:spcAft>
                <a:spcPts val="600"/>
              </a:spcAft>
              <a:buClr>
                <a:schemeClr val="tx1"/>
              </a:buClr>
              <a:buFont typeface="Arial" panose="020B0604020202020204" pitchFamily="34" charset="0"/>
              <a:buChar char="•"/>
            </a:pPr>
            <a:endParaRPr lang="en-US" altLang="en-US" sz="1900" dirty="0"/>
          </a:p>
        </p:txBody>
      </p:sp>
    </p:spTree>
    <p:extLst>
      <p:ext uri="{BB962C8B-B14F-4D97-AF65-F5344CB8AC3E}">
        <p14:creationId xmlns:p14="http://schemas.microsoft.com/office/powerpoint/2010/main" val="26014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371600" y="1276350"/>
            <a:ext cx="7435132" cy="3657600"/>
          </a:xfrm>
        </p:spPr>
        <p:txBody>
          <a:bodyPr>
            <a:normAutofit/>
          </a:bodyPr>
          <a:lstStyle/>
          <a:p>
            <a:pPr marL="0" indent="0">
              <a:buNone/>
            </a:pPr>
            <a:r>
              <a:rPr lang="en-US" sz="2000" b="1" dirty="0">
                <a:latin typeface="+mj-lt"/>
              </a:rPr>
              <a:t>Indicators for Goals and Targets</a:t>
            </a:r>
          </a:p>
          <a:p>
            <a:pPr lvl="1"/>
            <a:r>
              <a:rPr lang="en-US" sz="2000" dirty="0">
                <a:latin typeface="+mj-lt"/>
              </a:rPr>
              <a:t>Goals: State indicators</a:t>
            </a:r>
          </a:p>
          <a:p>
            <a:pPr lvl="2"/>
            <a:r>
              <a:rPr lang="en-US" sz="2000" dirty="0">
                <a:latin typeface="+mj-lt"/>
              </a:rPr>
              <a:t>For example: Ecosystem extent, Gross Ecosystem Product (value of ecosystem services)</a:t>
            </a:r>
          </a:p>
          <a:p>
            <a:pPr lvl="1"/>
            <a:r>
              <a:rPr lang="en-US" sz="2000" dirty="0">
                <a:latin typeface="+mj-lt"/>
              </a:rPr>
              <a:t>Targets: Action indicators </a:t>
            </a:r>
          </a:p>
          <a:p>
            <a:pPr lvl="2"/>
            <a:r>
              <a:rPr lang="en-US" sz="2000" dirty="0">
                <a:latin typeface="+mj-lt"/>
              </a:rPr>
              <a:t>For example: Protected areas (policy indicator), material footprint (consumption indicator)</a:t>
            </a:r>
          </a:p>
          <a:p>
            <a:endParaRPr lang="en-US" sz="1800" dirty="0">
              <a:latin typeface="+mj-lt"/>
            </a:endParaRPr>
          </a:p>
        </p:txBody>
      </p:sp>
      <p:sp>
        <p:nvSpPr>
          <p:cNvPr id="6" name="Title 1">
            <a:extLst>
              <a:ext uri="{FF2B5EF4-FFF2-40B4-BE49-F238E27FC236}">
                <a16:creationId xmlns:a16="http://schemas.microsoft.com/office/drawing/2014/main" id="{26C3520F-4942-484E-8A19-2EAD1C71DD82}"/>
              </a:ext>
            </a:extLst>
          </p:cNvPr>
          <p:cNvSpPr>
            <a:spLocks noGrp="1"/>
          </p:cNvSpPr>
          <p:nvPr>
            <p:ph type="title"/>
          </p:nvPr>
        </p:nvSpPr>
        <p:spPr>
          <a:xfrm>
            <a:off x="1447800" y="361950"/>
            <a:ext cx="4996732" cy="685800"/>
          </a:xfrm>
        </p:spPr>
        <p:txBody>
          <a:bodyPr>
            <a:noAutofit/>
          </a:bodyPr>
          <a:lstStyle/>
          <a:p>
            <a:pPr algn="l"/>
            <a:r>
              <a:rPr lang="en-US" altLang="en-US" sz="2000" b="1" dirty="0">
                <a:latin typeface="Calibri" panose="020F0502020204030204" pitchFamily="34" charset="0"/>
                <a:ea typeface="DengXian" panose="02010600030101010101" pitchFamily="2" charset="-122"/>
              </a:rPr>
              <a:t>Approach</a:t>
            </a:r>
            <a:endParaRPr lang="en-US" sz="2000" b="1" dirty="0"/>
          </a:p>
        </p:txBody>
      </p:sp>
    </p:spTree>
    <p:extLst>
      <p:ext uri="{BB962C8B-B14F-4D97-AF65-F5344CB8AC3E}">
        <p14:creationId xmlns:p14="http://schemas.microsoft.com/office/powerpoint/2010/main" val="9016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371600" y="1200150"/>
            <a:ext cx="7620000" cy="3733800"/>
          </a:xfrm>
        </p:spPr>
        <p:txBody>
          <a:bodyPr>
            <a:noAutofit/>
          </a:bodyPr>
          <a:lstStyle/>
          <a:p>
            <a:pPr marL="0" indent="0">
              <a:buNone/>
            </a:pPr>
            <a:r>
              <a:rPr lang="en-US" sz="2000" b="1" dirty="0">
                <a:latin typeface="+mn-lt"/>
              </a:rPr>
              <a:t>Balance aspiration and feasibility</a:t>
            </a:r>
          </a:p>
          <a:p>
            <a:pPr lvl="1"/>
            <a:r>
              <a:rPr lang="en-US" sz="2000" dirty="0">
                <a:latin typeface="+mn-lt"/>
              </a:rPr>
              <a:t>Preference to existing indicators, but not at the expense of measuring what is important</a:t>
            </a:r>
          </a:p>
          <a:p>
            <a:pPr lvl="2"/>
            <a:r>
              <a:rPr lang="en-US" sz="1600" dirty="0">
                <a:latin typeface="+mn-lt"/>
              </a:rPr>
              <a:t>Selection is based on information available and the peer review. If no indicator exist, but  it could be developed it is included. If  there was no proposal for an indicator then the gap still exist.</a:t>
            </a:r>
          </a:p>
          <a:p>
            <a:r>
              <a:rPr lang="en-US" sz="2000" dirty="0">
                <a:latin typeface="+mn-lt"/>
              </a:rPr>
              <a:t>Preference for existing national methodologies which have been agreed by an intergovernmental body</a:t>
            </a:r>
          </a:p>
          <a:p>
            <a:pPr lvl="2"/>
            <a:r>
              <a:rPr lang="en-US" sz="1600" dirty="0">
                <a:latin typeface="+mn-lt"/>
              </a:rPr>
              <a:t>Framework for the Development of Statistics (FDES) and the System of Environmental Economic Accounting (SEEA) of the UN Statistical Commission (the highest intergovernmental body on statistics and includes representation from 193 Member States)</a:t>
            </a:r>
          </a:p>
          <a:p>
            <a:pPr marL="0" indent="0">
              <a:buNone/>
            </a:pPr>
            <a:endParaRPr lang="en-US" sz="1600" dirty="0">
              <a:latin typeface="+mj-lt"/>
            </a:endParaRPr>
          </a:p>
          <a:p>
            <a:endParaRPr lang="en-US" sz="1800" dirty="0">
              <a:latin typeface="+mj-lt"/>
            </a:endParaRPr>
          </a:p>
        </p:txBody>
      </p:sp>
      <p:sp>
        <p:nvSpPr>
          <p:cNvPr id="6" name="Title 1">
            <a:extLst>
              <a:ext uri="{FF2B5EF4-FFF2-40B4-BE49-F238E27FC236}">
                <a16:creationId xmlns:a16="http://schemas.microsoft.com/office/drawing/2014/main" id="{26C3520F-4942-484E-8A19-2EAD1C71DD82}"/>
              </a:ext>
            </a:extLst>
          </p:cNvPr>
          <p:cNvSpPr>
            <a:spLocks noGrp="1"/>
          </p:cNvSpPr>
          <p:nvPr>
            <p:ph type="title"/>
          </p:nvPr>
        </p:nvSpPr>
        <p:spPr>
          <a:xfrm>
            <a:off x="1447800" y="361950"/>
            <a:ext cx="4996732" cy="685800"/>
          </a:xfrm>
        </p:spPr>
        <p:txBody>
          <a:bodyPr>
            <a:noAutofit/>
          </a:bodyPr>
          <a:lstStyle/>
          <a:p>
            <a:pPr algn="l"/>
            <a:r>
              <a:rPr lang="en-US" altLang="en-US" sz="2000" b="1" dirty="0">
                <a:latin typeface="Calibri" panose="020F0502020204030204" pitchFamily="34" charset="0"/>
                <a:ea typeface="DengXian" panose="02010600030101010101" pitchFamily="2" charset="-122"/>
              </a:rPr>
              <a:t>Approach (continued)</a:t>
            </a:r>
            <a:endParaRPr lang="en-US" sz="2000" b="1" dirty="0"/>
          </a:p>
        </p:txBody>
      </p:sp>
    </p:spTree>
    <p:extLst>
      <p:ext uri="{BB962C8B-B14F-4D97-AF65-F5344CB8AC3E}">
        <p14:creationId xmlns:p14="http://schemas.microsoft.com/office/powerpoint/2010/main" val="199064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47800" y="326500"/>
            <a:ext cx="7236281" cy="857250"/>
          </a:xfrm>
        </p:spPr>
        <p:txBody>
          <a:bodyPr>
            <a:normAutofit/>
          </a:bodyPr>
          <a:lstStyle/>
          <a:p>
            <a:pPr algn="l"/>
            <a:r>
              <a:rPr lang="en-GB" altLang="en-US" sz="2000" b="1" dirty="0">
                <a:latin typeface="Calibri" panose="020F0502020204030204" pitchFamily="34" charset="0"/>
                <a:ea typeface="DengXian" panose="02010600030101010101" pitchFamily="2" charset="-122"/>
              </a:rPr>
              <a:t>Indicator groups</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15332" y="1276350"/>
            <a:ext cx="7423868" cy="3733800"/>
          </a:xfrm>
          <a:solidFill>
            <a:schemeClr val="bg1"/>
          </a:solidFill>
        </p:spPr>
        <p:txBody>
          <a:bodyPr>
            <a:noAutofit/>
          </a:bodyPr>
          <a:lstStyle/>
          <a:p>
            <a:pPr>
              <a:spcAft>
                <a:spcPts val="600"/>
              </a:spcAft>
            </a:pPr>
            <a:r>
              <a:rPr lang="en-US" altLang="en-US" sz="2000" b="1" dirty="0">
                <a:latin typeface="+mj-lt"/>
              </a:rPr>
              <a:t>Group 1 - Headline indicators: </a:t>
            </a:r>
          </a:p>
          <a:p>
            <a:pPr lvl="1">
              <a:spcAft>
                <a:spcPts val="600"/>
              </a:spcAft>
            </a:pPr>
            <a:r>
              <a:rPr lang="en-US" altLang="en-US" sz="1800" dirty="0">
                <a:latin typeface="+mj-lt"/>
              </a:rPr>
              <a:t>A minimum set of high-level indicators </a:t>
            </a:r>
            <a:r>
              <a:rPr lang="en-US" altLang="en-US" sz="1800" b="1" dirty="0">
                <a:latin typeface="+mj-lt"/>
              </a:rPr>
              <a:t>which captures the majority of the overall scope of the goals and targets.</a:t>
            </a:r>
            <a:r>
              <a:rPr lang="en-US" altLang="en-US" sz="1800" dirty="0">
                <a:latin typeface="+mj-lt"/>
              </a:rPr>
              <a:t> For tracking national and global progress.</a:t>
            </a:r>
          </a:p>
          <a:p>
            <a:pPr>
              <a:spcAft>
                <a:spcPts val="600"/>
              </a:spcAft>
            </a:pPr>
            <a:r>
              <a:rPr lang="en-US" altLang="en-US" sz="2000" b="1" dirty="0">
                <a:latin typeface="+mn-lt"/>
              </a:rPr>
              <a:t>Group 2 - Component indicators	</a:t>
            </a:r>
          </a:p>
          <a:p>
            <a:pPr lvl="1">
              <a:spcAft>
                <a:spcPts val="600"/>
              </a:spcAft>
            </a:pPr>
            <a:r>
              <a:rPr lang="en-US" altLang="en-US" sz="1800" dirty="0">
                <a:latin typeface="+mn-lt"/>
              </a:rPr>
              <a:t>For monitoring each component of each goal and target. For tracking national and global progress.</a:t>
            </a:r>
          </a:p>
          <a:p>
            <a:pPr>
              <a:spcAft>
                <a:spcPts val="600"/>
              </a:spcAft>
            </a:pPr>
            <a:r>
              <a:rPr lang="en-US" altLang="en-US" sz="2000" b="1" dirty="0">
                <a:latin typeface="+mn-lt"/>
              </a:rPr>
              <a:t>Group 3 - Complementary indicators </a:t>
            </a:r>
          </a:p>
          <a:p>
            <a:pPr lvl="1">
              <a:spcAft>
                <a:spcPts val="600"/>
              </a:spcAft>
            </a:pPr>
            <a:r>
              <a:rPr lang="en-US" altLang="en-US" sz="1800" dirty="0">
                <a:latin typeface="+mn-lt"/>
              </a:rPr>
              <a:t>For thematic or in-depth analysis, may be less relevant some countries, but may be highly relevant for global analytical products.</a:t>
            </a:r>
          </a:p>
        </p:txBody>
      </p:sp>
    </p:spTree>
    <p:extLst>
      <p:ext uri="{BB962C8B-B14F-4D97-AF65-F5344CB8AC3E}">
        <p14:creationId xmlns:p14="http://schemas.microsoft.com/office/powerpoint/2010/main" val="229060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47800" y="326500"/>
            <a:ext cx="7236281" cy="857250"/>
          </a:xfrm>
        </p:spPr>
        <p:txBody>
          <a:bodyPr>
            <a:normAutofit/>
          </a:bodyPr>
          <a:lstStyle/>
          <a:p>
            <a:pPr algn="l"/>
            <a:r>
              <a:rPr lang="en-GB" altLang="en-US" sz="2000" b="1" dirty="0">
                <a:latin typeface="Calibri" panose="020F0502020204030204" pitchFamily="34" charset="0"/>
                <a:ea typeface="DengXian" panose="02010600030101010101" pitchFamily="2" charset="-122"/>
              </a:rPr>
              <a:t>Indicator groups main differences</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47800" y="1183750"/>
            <a:ext cx="7500068" cy="3394472"/>
          </a:xfrm>
        </p:spPr>
        <p:txBody>
          <a:bodyPr>
            <a:noAutofit/>
          </a:bodyPr>
          <a:lstStyle/>
          <a:p>
            <a:pPr>
              <a:spcAft>
                <a:spcPts val="600"/>
              </a:spcAft>
            </a:pPr>
            <a:r>
              <a:rPr lang="fr-CA" altLang="en-US" sz="2000" dirty="0">
                <a:latin typeface="+mn-lt"/>
              </a:rPr>
              <a:t>The Headline and Component </a:t>
            </a:r>
            <a:r>
              <a:rPr lang="fr-CA" altLang="en-US" sz="2000" dirty="0" err="1">
                <a:latin typeface="+mn-lt"/>
              </a:rPr>
              <a:t>Indicators</a:t>
            </a:r>
            <a:r>
              <a:rPr lang="fr-CA" altLang="en-US" sz="2000" dirty="0">
                <a:latin typeface="+mn-lt"/>
              </a:rPr>
              <a:t> </a:t>
            </a:r>
            <a:r>
              <a:rPr lang="fr-CA" altLang="en-US" sz="2000" dirty="0" err="1">
                <a:latin typeface="+mn-lt"/>
              </a:rPr>
              <a:t>mostly</a:t>
            </a:r>
            <a:r>
              <a:rPr lang="fr-CA" altLang="en-US" sz="2000" dirty="0">
                <a:latin typeface="+mn-lt"/>
              </a:rPr>
              <a:t> </a:t>
            </a:r>
            <a:r>
              <a:rPr lang="fr-CA" altLang="en-US" sz="2000" dirty="0" err="1">
                <a:latin typeface="+mn-lt"/>
              </a:rPr>
              <a:t>differ</a:t>
            </a:r>
            <a:r>
              <a:rPr lang="fr-CA" altLang="en-US" sz="2000" dirty="0">
                <a:latin typeface="+mn-lt"/>
              </a:rPr>
              <a:t> in </a:t>
            </a:r>
            <a:r>
              <a:rPr lang="fr-CA" altLang="en-US" sz="2000" dirty="0" err="1">
                <a:latin typeface="+mn-lt"/>
              </a:rPr>
              <a:t>terms</a:t>
            </a:r>
            <a:r>
              <a:rPr lang="fr-CA" altLang="en-US" sz="2000" dirty="0">
                <a:latin typeface="+mn-lt"/>
              </a:rPr>
              <a:t> of the </a:t>
            </a:r>
            <a:r>
              <a:rPr lang="fr-CA" altLang="en-US" sz="2000" dirty="0" err="1">
                <a:latin typeface="+mn-lt"/>
              </a:rPr>
              <a:t>broadness</a:t>
            </a:r>
            <a:r>
              <a:rPr lang="fr-CA" altLang="en-US" sz="2000" dirty="0">
                <a:latin typeface="+mn-lt"/>
              </a:rPr>
              <a:t> of scope. </a:t>
            </a:r>
          </a:p>
          <a:p>
            <a:pPr>
              <a:spcAft>
                <a:spcPts val="600"/>
              </a:spcAft>
            </a:pPr>
            <a:r>
              <a:rPr lang="en-US" altLang="en-US" sz="2000" dirty="0">
                <a:latin typeface="+mn-lt"/>
              </a:rPr>
              <a:t>The Complementary indicators provide even more detail which can be used for analysis.</a:t>
            </a:r>
          </a:p>
          <a:p>
            <a:pPr lvl="1">
              <a:spcAft>
                <a:spcPts val="600"/>
              </a:spcAft>
            </a:pPr>
            <a:r>
              <a:rPr lang="fr-CA" altLang="en-US" sz="2000" dirty="0">
                <a:latin typeface="+mn-lt"/>
              </a:rPr>
              <a:t>Example 1: Target 2 Headline: </a:t>
            </a:r>
            <a:r>
              <a:rPr lang="en-US" altLang="en-US" sz="2000" dirty="0">
                <a:latin typeface="+mn-lt"/>
              </a:rPr>
              <a:t>Protected area coverage of important biodiversity areas versus Component indicators: PA coverage for Marine, Terrestrial, Freshwater, Mountain. Example of complementary indicator: </a:t>
            </a:r>
            <a:r>
              <a:rPr lang="en-GB" sz="2000" dirty="0">
                <a:latin typeface="+mn-lt"/>
              </a:rPr>
              <a:t>Status of key biodiversity areas</a:t>
            </a:r>
          </a:p>
          <a:p>
            <a:pPr lvl="1">
              <a:spcAft>
                <a:spcPts val="600"/>
              </a:spcAft>
            </a:pPr>
            <a:r>
              <a:rPr lang="en-US" altLang="en-US" sz="2000" dirty="0">
                <a:latin typeface="+mn-lt"/>
              </a:rPr>
              <a:t>Example 2: Pollution indicators Target 6 (there is no one index on pollution, aligned with the SDG process)</a:t>
            </a:r>
          </a:p>
          <a:p>
            <a:pPr lvl="1">
              <a:spcAft>
                <a:spcPts val="600"/>
              </a:spcAft>
            </a:pPr>
            <a:endParaRPr lang="en-US" altLang="en-US" sz="1600" dirty="0">
              <a:latin typeface="+mn-lt"/>
            </a:endParaRPr>
          </a:p>
        </p:txBody>
      </p:sp>
    </p:spTree>
    <p:extLst>
      <p:ext uri="{BB962C8B-B14F-4D97-AF65-F5344CB8AC3E}">
        <p14:creationId xmlns:p14="http://schemas.microsoft.com/office/powerpoint/2010/main" val="119385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47800" y="326500"/>
            <a:ext cx="7236281" cy="857250"/>
          </a:xfrm>
        </p:spPr>
        <p:txBody>
          <a:bodyPr>
            <a:normAutofit/>
          </a:bodyPr>
          <a:lstStyle/>
          <a:p>
            <a:pPr algn="l"/>
            <a:r>
              <a:rPr lang="en-GB" altLang="en-US" sz="2000" b="1" dirty="0">
                <a:latin typeface="Calibri" panose="020F0502020204030204" pitchFamily="34" charset="0"/>
                <a:ea typeface="DengXian" panose="02010600030101010101" pitchFamily="2" charset="-122"/>
              </a:rPr>
              <a:t>Headline indicators</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15332" y="1276350"/>
            <a:ext cx="7423868" cy="3394472"/>
          </a:xfrm>
        </p:spPr>
        <p:txBody>
          <a:bodyPr>
            <a:noAutofit/>
          </a:bodyPr>
          <a:lstStyle/>
          <a:p>
            <a:pPr>
              <a:spcAft>
                <a:spcPts val="600"/>
              </a:spcAft>
            </a:pPr>
            <a:r>
              <a:rPr lang="en-US" altLang="en-US" sz="2200" dirty="0">
                <a:latin typeface="+mj-lt"/>
              </a:rPr>
              <a:t>Suggesting that these indicators are </a:t>
            </a:r>
            <a:r>
              <a:rPr lang="en-US" altLang="en-US" sz="2200" b="1" dirty="0">
                <a:latin typeface="+mj-lt"/>
              </a:rPr>
              <a:t>used by all Parties in National Reports</a:t>
            </a:r>
            <a:r>
              <a:rPr lang="en-US" altLang="en-US" sz="2200" dirty="0">
                <a:latin typeface="+mj-lt"/>
              </a:rPr>
              <a:t> with three proposed reporting options: use globally available data, replace globally available data with national data or report ‘no data’</a:t>
            </a:r>
          </a:p>
          <a:p>
            <a:pPr>
              <a:spcAft>
                <a:spcPts val="600"/>
              </a:spcAft>
            </a:pPr>
            <a:r>
              <a:rPr lang="en-US" altLang="en-US" sz="2200" dirty="0">
                <a:latin typeface="+mj-lt"/>
              </a:rPr>
              <a:t>A subset of the Headline indicators could be selected for </a:t>
            </a:r>
            <a:r>
              <a:rPr lang="en-US" altLang="en-US" sz="2200" b="1" dirty="0">
                <a:latin typeface="+mj-lt"/>
              </a:rPr>
              <a:t>national or global communication products</a:t>
            </a:r>
          </a:p>
          <a:p>
            <a:pPr marL="0" indent="0">
              <a:buNone/>
            </a:pPr>
            <a:endParaRPr lang="en-US" sz="1600" dirty="0">
              <a:latin typeface="+mj-lt"/>
            </a:endParaRPr>
          </a:p>
        </p:txBody>
      </p:sp>
    </p:spTree>
    <p:extLst>
      <p:ext uri="{BB962C8B-B14F-4D97-AF65-F5344CB8AC3E}">
        <p14:creationId xmlns:p14="http://schemas.microsoft.com/office/powerpoint/2010/main" val="254712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524000" y="1352550"/>
            <a:ext cx="7236281" cy="3581400"/>
          </a:xfrm>
        </p:spPr>
        <p:txBody>
          <a:bodyPr>
            <a:noAutofit/>
          </a:bodyPr>
          <a:lstStyle/>
          <a:p>
            <a:pPr marL="457200" lvl="1" indent="0">
              <a:buNone/>
            </a:pPr>
            <a:r>
              <a:rPr lang="en-US" altLang="en-US" sz="1600" b="1" dirty="0"/>
              <a:t>Red List Index</a:t>
            </a:r>
            <a:endParaRPr lang="en-US" altLang="en-US" sz="1600" dirty="0">
              <a:latin typeface="+mj-lt"/>
            </a:endParaRPr>
          </a:p>
          <a:p>
            <a:pPr lvl="1"/>
            <a:r>
              <a:rPr lang="en-US" altLang="en-US" sz="2000" dirty="0">
                <a:latin typeface="+mn-lt"/>
              </a:rPr>
              <a:t>Use global dataset 		OR	use national dataset</a:t>
            </a:r>
          </a:p>
          <a:p>
            <a:pPr lvl="1"/>
            <a:r>
              <a:rPr lang="en-US" altLang="en-US" sz="2000" dirty="0">
                <a:latin typeface="+mn-lt"/>
              </a:rPr>
              <a:t>Or report ‘no data’ (no national data and no agreement with the global data)</a:t>
            </a: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lvl="1"/>
            <a:endParaRPr lang="en-US" altLang="en-US" sz="1600" dirty="0">
              <a:latin typeface="+mj-lt"/>
            </a:endParaRPr>
          </a:p>
          <a:p>
            <a:pPr marL="457200" lvl="1" indent="0">
              <a:buNone/>
            </a:pPr>
            <a:r>
              <a:rPr lang="en-US" altLang="en-US" sz="1600" dirty="0">
                <a:latin typeface="+mj-lt"/>
              </a:rPr>
              <a:t> </a:t>
            </a:r>
          </a:p>
        </p:txBody>
      </p:sp>
      <p:sp>
        <p:nvSpPr>
          <p:cNvPr id="4" name="Title 1">
            <a:extLst>
              <a:ext uri="{FF2B5EF4-FFF2-40B4-BE49-F238E27FC236}">
                <a16:creationId xmlns:a16="http://schemas.microsoft.com/office/drawing/2014/main" id="{2308F896-1CCA-4FD5-AF51-27485FBDF60F}"/>
              </a:ext>
            </a:extLst>
          </p:cNvPr>
          <p:cNvSpPr>
            <a:spLocks noGrp="1"/>
          </p:cNvSpPr>
          <p:nvPr>
            <p:ph type="title"/>
          </p:nvPr>
        </p:nvSpPr>
        <p:spPr>
          <a:xfrm>
            <a:off x="1455819" y="274812"/>
            <a:ext cx="7236281" cy="857250"/>
          </a:xfrm>
        </p:spPr>
        <p:txBody>
          <a:bodyPr>
            <a:normAutofit/>
          </a:bodyPr>
          <a:lstStyle/>
          <a:p>
            <a:pPr algn="l"/>
            <a:r>
              <a:rPr lang="en-US" altLang="en-US" sz="2000" b="1" dirty="0"/>
              <a:t>Example</a:t>
            </a:r>
          </a:p>
        </p:txBody>
      </p:sp>
      <p:pic>
        <p:nvPicPr>
          <p:cNvPr id="2" name="Picture 1">
            <a:extLst>
              <a:ext uri="{FF2B5EF4-FFF2-40B4-BE49-F238E27FC236}">
                <a16:creationId xmlns:a16="http://schemas.microsoft.com/office/drawing/2014/main" id="{C18E699E-5E7F-4E5E-9F0E-7D7649E0022E}"/>
              </a:ext>
            </a:extLst>
          </p:cNvPr>
          <p:cNvPicPr>
            <a:picLocks noChangeAspect="1"/>
          </p:cNvPicPr>
          <p:nvPr/>
        </p:nvPicPr>
        <p:blipFill>
          <a:blip r:embed="rId2"/>
          <a:stretch>
            <a:fillRect/>
          </a:stretch>
        </p:blipFill>
        <p:spPr>
          <a:xfrm>
            <a:off x="2169820" y="2724150"/>
            <a:ext cx="2783180" cy="2309812"/>
          </a:xfrm>
          <a:prstGeom prst="rect">
            <a:avLst/>
          </a:prstGeom>
        </p:spPr>
      </p:pic>
      <p:pic>
        <p:nvPicPr>
          <p:cNvPr id="6" name="Picture 5">
            <a:extLst>
              <a:ext uri="{FF2B5EF4-FFF2-40B4-BE49-F238E27FC236}">
                <a16:creationId xmlns:a16="http://schemas.microsoft.com/office/drawing/2014/main" id="{8705A2F0-9A2E-4E38-B809-4A6118D28422}"/>
              </a:ext>
            </a:extLst>
          </p:cNvPr>
          <p:cNvPicPr>
            <a:picLocks noChangeAspect="1"/>
          </p:cNvPicPr>
          <p:nvPr/>
        </p:nvPicPr>
        <p:blipFill>
          <a:blip r:embed="rId3"/>
          <a:stretch>
            <a:fillRect/>
          </a:stretch>
        </p:blipFill>
        <p:spPr>
          <a:xfrm>
            <a:off x="5333580" y="2725126"/>
            <a:ext cx="2933700" cy="2332532"/>
          </a:xfrm>
          <a:prstGeom prst="rect">
            <a:avLst/>
          </a:prstGeom>
        </p:spPr>
      </p:pic>
      <p:sp>
        <p:nvSpPr>
          <p:cNvPr id="7" name="TextBox 6">
            <a:extLst>
              <a:ext uri="{FF2B5EF4-FFF2-40B4-BE49-F238E27FC236}">
                <a16:creationId xmlns:a16="http://schemas.microsoft.com/office/drawing/2014/main" id="{AAE0E15C-18AB-4B6D-A88C-B33C91075450}"/>
              </a:ext>
            </a:extLst>
          </p:cNvPr>
          <p:cNvSpPr txBox="1"/>
          <p:nvPr/>
        </p:nvSpPr>
        <p:spPr>
          <a:xfrm>
            <a:off x="2438400" y="4381170"/>
            <a:ext cx="2514600" cy="523220"/>
          </a:xfrm>
          <a:prstGeom prst="rect">
            <a:avLst/>
          </a:prstGeom>
          <a:noFill/>
        </p:spPr>
        <p:txBody>
          <a:bodyPr wrap="square" rtlCol="0">
            <a:spAutoFit/>
          </a:bodyPr>
          <a:lstStyle/>
          <a:p>
            <a:r>
              <a:rPr lang="fr-CA" sz="1400" dirty="0"/>
              <a:t>South Africa: Global IUCN Red List (</a:t>
            </a:r>
            <a:r>
              <a:rPr lang="fr-CA" sz="1400" dirty="0" err="1"/>
              <a:t>from</a:t>
            </a:r>
            <a:r>
              <a:rPr lang="fr-CA" sz="1400" dirty="0"/>
              <a:t> 6th National Report)</a:t>
            </a:r>
            <a:endParaRPr lang="en-US" sz="1400" dirty="0"/>
          </a:p>
        </p:txBody>
      </p:sp>
      <p:sp>
        <p:nvSpPr>
          <p:cNvPr id="8" name="TextBox 7">
            <a:extLst>
              <a:ext uri="{FF2B5EF4-FFF2-40B4-BE49-F238E27FC236}">
                <a16:creationId xmlns:a16="http://schemas.microsoft.com/office/drawing/2014/main" id="{123064A6-78F3-47F2-B877-87492DD3FDCC}"/>
              </a:ext>
            </a:extLst>
          </p:cNvPr>
          <p:cNvSpPr txBox="1"/>
          <p:nvPr/>
        </p:nvSpPr>
        <p:spPr>
          <a:xfrm>
            <a:off x="5606703" y="4322834"/>
            <a:ext cx="2514600" cy="523220"/>
          </a:xfrm>
          <a:prstGeom prst="rect">
            <a:avLst/>
          </a:prstGeom>
          <a:noFill/>
        </p:spPr>
        <p:txBody>
          <a:bodyPr wrap="square" rtlCol="0">
            <a:spAutoFit/>
          </a:bodyPr>
          <a:lstStyle/>
          <a:p>
            <a:r>
              <a:rPr lang="fr-CA" sz="1400" dirty="0"/>
              <a:t>South Africa: National Red List (</a:t>
            </a:r>
            <a:r>
              <a:rPr lang="fr-CA" sz="1400" dirty="0" err="1"/>
              <a:t>from</a:t>
            </a:r>
            <a:r>
              <a:rPr lang="fr-CA" sz="1400" dirty="0"/>
              <a:t> 6th National Report)</a:t>
            </a:r>
            <a:endParaRPr lang="en-US" sz="1400" dirty="0"/>
          </a:p>
        </p:txBody>
      </p:sp>
    </p:spTree>
    <p:extLst>
      <p:ext uri="{BB962C8B-B14F-4D97-AF65-F5344CB8AC3E}">
        <p14:creationId xmlns:p14="http://schemas.microsoft.com/office/powerpoint/2010/main" val="263552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50519" y="2095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Common indicator criteria </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47800" y="1158478"/>
            <a:ext cx="7467600" cy="3394472"/>
          </a:xfrm>
        </p:spPr>
        <p:txBody>
          <a:bodyPr>
            <a:noAutofit/>
          </a:bodyPr>
          <a:lstStyle/>
          <a:p>
            <a:pPr>
              <a:spcBef>
                <a:spcPts val="600"/>
              </a:spcBef>
              <a:buFontTx/>
              <a:buChar char="-"/>
              <a:defRPr/>
            </a:pPr>
            <a:r>
              <a:rPr lang="en-US" altLang="en-US" sz="1800" dirty="0">
                <a:latin typeface="+mn-lt"/>
              </a:rPr>
              <a:t>Related to the topic of the Goal or Target (attempted to place in most relevant place with the aim to reduce duplication)</a:t>
            </a:r>
          </a:p>
          <a:p>
            <a:pPr>
              <a:spcBef>
                <a:spcPts val="600"/>
              </a:spcBef>
              <a:buFontTx/>
              <a:buChar char="-"/>
              <a:defRPr/>
            </a:pPr>
            <a:r>
              <a:rPr lang="en-US" altLang="en-US" sz="1800" dirty="0">
                <a:latin typeface="+mn-lt"/>
              </a:rPr>
              <a:t>Indicators currently exist or could be available soon.</a:t>
            </a:r>
            <a:endParaRPr lang="en-US" altLang="en-US" sz="1600" dirty="0">
              <a:latin typeface="+mn-lt"/>
            </a:endParaRPr>
          </a:p>
          <a:p>
            <a:pPr lvl="1">
              <a:spcBef>
                <a:spcPts val="600"/>
              </a:spcBef>
              <a:buFontTx/>
              <a:buChar char="-"/>
              <a:defRPr/>
            </a:pPr>
            <a:r>
              <a:rPr lang="en-US" altLang="en-US" sz="1600" dirty="0">
                <a:latin typeface="+mn-lt"/>
              </a:rPr>
              <a:t>Example: Goal C: Number of research and development results or publications shared as a result of an ABS agreement (non-monetary benefits of ABS are difficult to measure and formulate an indicator)</a:t>
            </a:r>
          </a:p>
          <a:p>
            <a:pPr lvl="1">
              <a:spcBef>
                <a:spcPts val="600"/>
              </a:spcBef>
              <a:buFontTx/>
              <a:buChar char="-"/>
              <a:defRPr/>
            </a:pPr>
            <a:r>
              <a:rPr lang="en-US" altLang="en-US" sz="1600" dirty="0">
                <a:latin typeface="+mn-lt"/>
              </a:rPr>
              <a:t>Example: Target 18: Official development assistance, public expenditure and private expenditure on conservation and sustainable use of biodiversity and ecosystems (can mostly be measured and there is work underway on expenditure)</a:t>
            </a:r>
            <a:endParaRPr lang="en-US" sz="1600" dirty="0">
              <a:latin typeface="+mn-lt"/>
            </a:endParaRPr>
          </a:p>
        </p:txBody>
      </p:sp>
    </p:spTree>
    <p:extLst>
      <p:ext uri="{BB962C8B-B14F-4D97-AF65-F5344CB8AC3E}">
        <p14:creationId xmlns:p14="http://schemas.microsoft.com/office/powerpoint/2010/main" val="1051049710"/>
      </p:ext>
    </p:extLst>
  </p:cSld>
  <p:clrMapOvr>
    <a:masterClrMapping/>
  </p:clrMapOvr>
</p:sld>
</file>

<file path=ppt/theme/theme1.xml><?xml version="1.0" encoding="utf-8"?>
<a:theme xmlns:a="http://schemas.openxmlformats.org/drawingml/2006/main" name="Office Theme">
  <a:themeElements>
    <a:clrScheme name="cbd-custom 1">
      <a:dk1>
        <a:srgbClr val="636363"/>
      </a:dk1>
      <a:lt1>
        <a:sysClr val="window" lastClr="FFFFFF"/>
      </a:lt1>
      <a:dk2>
        <a:srgbClr val="00483A"/>
      </a:dk2>
      <a:lt2>
        <a:srgbClr val="FFFFFF"/>
      </a:lt2>
      <a:accent1>
        <a:srgbClr val="E8C800"/>
      </a:accent1>
      <a:accent2>
        <a:srgbClr val="DA3B01"/>
      </a:accent2>
      <a:accent3>
        <a:srgbClr val="009B48"/>
      </a:accent3>
      <a:accent4>
        <a:srgbClr val="6054BA"/>
      </a:accent4>
      <a:accent5>
        <a:srgbClr val="0086B7"/>
      </a:accent5>
      <a:accent6>
        <a:srgbClr val="A05800"/>
      </a:accent6>
      <a:hlink>
        <a:srgbClr val="009B48"/>
      </a:hlink>
      <a:folHlink>
        <a:srgbClr val="0048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BFACF6D92CD24AA50050CE23F68F74" ma:contentTypeVersion="12" ma:contentTypeDescription="Create a new document." ma:contentTypeScope="" ma:versionID="b2940eda6149edcb6b242f529514f291">
  <xsd:schema xmlns:xsd="http://www.w3.org/2001/XMLSchema" xmlns:xs="http://www.w3.org/2001/XMLSchema" xmlns:p="http://schemas.microsoft.com/office/2006/metadata/properties" xmlns:ns2="358298e0-1b7e-4ebe-8695-94439b74f0d1" xmlns:ns3="13ad741f-c0db-4e29-b5a6-03b4a1bc18ba" targetNamespace="http://schemas.microsoft.com/office/2006/metadata/properties" ma:root="true" ma:fieldsID="22b615662ec7a5f2ba2633737ce3087f" ns2:_="" ns3:_="">
    <xsd:import namespace="358298e0-1b7e-4ebe-8695-94439b74f0d1"/>
    <xsd:import namespace="13ad741f-c0db-4e29-b5a6-03b4a1bc1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298e0-1b7e-4ebe-8695-94439b74f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ad741f-c0db-4e29-b5a6-03b4a1bc1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48679C-B54F-4048-9A4D-F0EFAF9170CC}">
  <ds:schemaRefs>
    <ds:schemaRef ds:uri="http://schemas.microsoft.com/sharepoint/v3/contenttype/forms"/>
  </ds:schemaRefs>
</ds:datastoreItem>
</file>

<file path=customXml/itemProps2.xml><?xml version="1.0" encoding="utf-8"?>
<ds:datastoreItem xmlns:ds="http://schemas.openxmlformats.org/officeDocument/2006/customXml" ds:itemID="{5B6FB10E-E351-47C3-8BF4-A4E4EC61EF90}">
  <ds:schemaRefs>
    <ds:schemaRef ds:uri="13ad741f-c0db-4e29-b5a6-03b4a1bc18ba"/>
    <ds:schemaRef ds:uri="http://purl.org/dc/terms/"/>
    <ds:schemaRef ds:uri="http://schemas.openxmlformats.org/package/2006/metadata/core-properties"/>
    <ds:schemaRef ds:uri="http://purl.org/dc/dcmitype/"/>
    <ds:schemaRef ds:uri="http://schemas.microsoft.com/office/2006/documentManagement/types"/>
    <ds:schemaRef ds:uri="358298e0-1b7e-4ebe-8695-94439b74f0d1"/>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7F56E7F-C6D0-458A-8DBA-27AD40F960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8298e0-1b7e-4ebe-8695-94439b74f0d1"/>
    <ds:schemaRef ds:uri="13ad741f-c0db-4e29-b5a6-03b4a1bc18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30774</TotalTime>
  <Words>1054</Words>
  <Application>Microsoft Office PowerPoint</Application>
  <PresentationFormat>On-screen Show (16:9)</PresentationFormat>
  <Paragraphs>98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Office Theme</vt:lpstr>
      <vt:lpstr>PowerPoint Presentation</vt:lpstr>
      <vt:lpstr>General comments from the peer review</vt:lpstr>
      <vt:lpstr>Approach</vt:lpstr>
      <vt:lpstr>Approach (continued)</vt:lpstr>
      <vt:lpstr>Indicator groups</vt:lpstr>
      <vt:lpstr>Indicator groups main differences</vt:lpstr>
      <vt:lpstr>Headline indicators</vt:lpstr>
      <vt:lpstr>Example</vt:lpstr>
      <vt:lpstr>Common indicator criteria </vt:lpstr>
      <vt:lpstr>Common indicator criteria (continued)</vt:lpstr>
      <vt:lpstr>Headline and Component level additional criteria</vt:lpstr>
      <vt:lpstr>Headline and Component level additional criteria (continued)</vt:lpstr>
      <vt:lpstr>PowerPoint Presentation</vt:lpstr>
      <vt:lpstr>Expert Group</vt:lpstr>
      <vt:lpstr>Questions ?</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Examinations and Tests Section 2015 Projects and Deliverables</dc:title>
  <dc:creator>Chenghui Xu</dc:creator>
  <cp:lastModifiedBy>Veronique Lefebvre</cp:lastModifiedBy>
  <cp:revision>576</cp:revision>
  <cp:lastPrinted>2017-03-13T10:44:30Z</cp:lastPrinted>
  <dcterms:created xsi:type="dcterms:W3CDTF">2015-06-26T14:39:17Z</dcterms:created>
  <dcterms:modified xsi:type="dcterms:W3CDTF">2021-01-27T16:29:16Z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0x01010069BFACF6D92CD24AA50050CE23F68F74</vt:lpwstr>
  </property>
</Properties>
</file>