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4"/>
  </p:notesMasterIdLst>
  <p:handoutMasterIdLst>
    <p:handoutMasterId r:id="rId15"/>
  </p:handoutMasterIdLst>
  <p:sldIdLst>
    <p:sldId id="341" r:id="rId5"/>
    <p:sldId id="359" r:id="rId6"/>
    <p:sldId id="360" r:id="rId7"/>
    <p:sldId id="378" r:id="rId8"/>
    <p:sldId id="361" r:id="rId9"/>
    <p:sldId id="362" r:id="rId10"/>
    <p:sldId id="358" r:id="rId11"/>
    <p:sldId id="346" r:id="rId12"/>
    <p:sldId id="379" r:id="rId13"/>
  </p:sldIdLst>
  <p:sldSz cx="9144000" cy="5143500" type="screen16x9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71699D1-FB30-4224-A955-23715ED043FA}">
          <p14:sldIdLst>
            <p14:sldId id="341"/>
            <p14:sldId id="359"/>
            <p14:sldId id="360"/>
            <p14:sldId id="378"/>
            <p14:sldId id="361"/>
            <p14:sldId id="362"/>
            <p14:sldId id="358"/>
            <p14:sldId id="346"/>
            <p14:sldId id="3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48"/>
    <a:srgbClr val="636363"/>
    <a:srgbClr val="6999C9"/>
    <a:srgbClr val="4A6B8D"/>
    <a:srgbClr val="828689"/>
    <a:srgbClr val="FFBC5B"/>
    <a:srgbClr val="3C3C3C"/>
    <a:srgbClr val="E3E3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A105DC-DAD0-C14A-9D02-813806EB1330}" v="26" dt="2021-01-27T03:16:12.656"/>
    <p1510:client id="{B001A36E-9684-4EBA-BD08-C760078D644E}" v="1" dt="2021-01-28T17:16:22.1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6" autoAdjust="0"/>
    <p:restoredTop sz="89781" autoAdjust="0"/>
  </p:normalViewPr>
  <p:slideViewPr>
    <p:cSldViewPr>
      <p:cViewPr varScale="1">
        <p:scale>
          <a:sx n="80" d="100"/>
          <a:sy n="80" d="100"/>
        </p:scale>
        <p:origin x="880" y="4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652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3125" y="53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4.xml" Id="rId8" /><Relationship Type="http://schemas.openxmlformats.org/officeDocument/2006/relationships/slide" Target="slides/slide9.xml" Id="rId13" /><Relationship Type="http://schemas.openxmlformats.org/officeDocument/2006/relationships/theme" Target="theme/theme1.xml" Id="rId18" /><Relationship Type="http://schemas.openxmlformats.org/officeDocument/2006/relationships/customXml" Target="../customXml/item3.xml" Id="rId3" /><Relationship Type="http://schemas.microsoft.com/office/2015/10/relationships/revisionInfo" Target="revisionInfo.xml" Id="rId21" /><Relationship Type="http://schemas.openxmlformats.org/officeDocument/2006/relationships/slide" Target="slides/slide3.xml" Id="rId7" /><Relationship Type="http://schemas.openxmlformats.org/officeDocument/2006/relationships/slide" Target="slides/slide8.xml" Id="rId12" /><Relationship Type="http://schemas.openxmlformats.org/officeDocument/2006/relationships/viewProps" Target="viewProps.xml" Id="rId17" /><Relationship Type="http://schemas.openxmlformats.org/officeDocument/2006/relationships/customXml" Target="../customXml/item2.xml" Id="rId2" /><Relationship Type="http://schemas.openxmlformats.org/officeDocument/2006/relationships/presProps" Target="presProps.xml" Id="rId16" /><Relationship Type="http://schemas.openxmlformats.org/officeDocument/2006/relationships/customXml" Target="../customXml/item1.xml" Id="rId1" /><Relationship Type="http://schemas.openxmlformats.org/officeDocument/2006/relationships/slide" Target="slides/slide2.xml" Id="rId6" /><Relationship Type="http://schemas.openxmlformats.org/officeDocument/2006/relationships/slide" Target="slides/slide7.xml" Id="rId11" /><Relationship Type="http://schemas.openxmlformats.org/officeDocument/2006/relationships/slide" Target="slides/slide1.xml" Id="rId5" /><Relationship Type="http://schemas.openxmlformats.org/officeDocument/2006/relationships/handoutMaster" Target="handoutMasters/handoutMaster1.xml" Id="rId15" /><Relationship Type="http://schemas.openxmlformats.org/officeDocument/2006/relationships/slide" Target="slides/slide6.xml" Id="rId10" /><Relationship Type="http://schemas.openxmlformats.org/officeDocument/2006/relationships/tableStyles" Target="tableStyles.xml" Id="rId19" /><Relationship Type="http://schemas.openxmlformats.org/officeDocument/2006/relationships/slideMaster" Target="slideMasters/slideMaster1.xml" Id="rId4" /><Relationship Type="http://schemas.openxmlformats.org/officeDocument/2006/relationships/slide" Target="slides/slide5.xml" Id="rId9" /><Relationship Type="http://schemas.openxmlformats.org/officeDocument/2006/relationships/notesMaster" Target="notesMasters/notesMaster1.xml" Id="rId14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163ED4EB-593A-4D01-A2D8-D2917BF67A63}" type="datetimeFigureOut">
              <a:rPr lang="en-GB" altLang="en-GB" smtClean="0"/>
              <a:t>28/01/2021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2754E5B0-FC70-4D41-9F1E-71EBB80EEEAA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343053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/>
          <a:lstStyle>
            <a:lvl1pPr algn="r">
              <a:defRPr sz="1300"/>
            </a:lvl1pPr>
          </a:lstStyle>
          <a:p>
            <a:fld id="{4DCD4657-FE7A-40EC-A519-6D08E67E6336}" type="datetimeFigureOut">
              <a:rPr lang="en-GB" altLang="en-GB" smtClean="0"/>
              <a:t>28/01/2021</a:t>
            </a:fld>
            <a:endParaRPr lang="en-GB" alt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16700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numCol="1" rtlCol="0" anchor="ctr"/>
          <a:lstStyle/>
          <a:p>
            <a:endParaRPr lang="en-GB" alt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72" tIns="46586" rIns="93172" bIns="46586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l">
              <a:defRPr sz="1300"/>
            </a:lvl1pPr>
          </a:lstStyle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2" tIns="46586" rIns="93172" bIns="46586" numCol="1" rtlCol="0" anchor="b"/>
          <a:lstStyle>
            <a:lvl1pPr algn="r">
              <a:defRPr sz="1300"/>
            </a:lvl1pPr>
          </a:lstStyle>
          <a:p>
            <a:fld id="{E52FD4B1-30B5-43B2-9156-2EAE2278D3B0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112969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1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79095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4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86063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5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304082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8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135782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2FD4B1-30B5-43B2-9156-2EAE2278D3B0}" type="slidenum">
              <a:rPr lang="en-GB" altLang="en-GB" smtClean="0"/>
              <a:t>9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503064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597819"/>
            <a:ext cx="7010400" cy="1102519"/>
          </a:xfrm>
        </p:spPr>
        <p:txBody>
          <a:bodyPr numCol="1">
            <a:normAutofit/>
          </a:bodyPr>
          <a:lstStyle>
            <a:lvl1pPr>
              <a:defRPr sz="4000"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914650"/>
            <a:ext cx="6324600" cy="131445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alt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3EA64B-0558-4CE4-BAC1-79DD662C025D}" type="datetime1">
              <a:rPr lang="en-GB" altLang="en-GB" smtClean="0"/>
              <a:t>28/01/2021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227813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519" y="166508"/>
            <a:ext cx="7236281" cy="857250"/>
          </a:xfrm>
        </p:spPr>
        <p:txBody>
          <a:bodyPr numCol="1">
            <a:normAutofit/>
          </a:bodyPr>
          <a:lstStyle>
            <a:lvl1pPr>
              <a:defRPr sz="4000">
                <a:solidFill>
                  <a:srgbClr val="009B48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8" y="1237334"/>
            <a:ext cx="7236281" cy="3394472"/>
          </a:xfrm>
        </p:spPr>
        <p:txBody>
          <a:bodyPr numCol="1"/>
          <a:lstStyle>
            <a:lvl1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fld id="{B89C9123-0A02-4454-B47B-9A825A4BFB86}" type="datetime1">
              <a:rPr lang="en-GB" altLang="en-GB" smtClean="0"/>
              <a:t>28/01/2021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>
                <a:solidFill>
                  <a:srgbClr val="636363"/>
                </a:solidFill>
              </a:defRPr>
            </a:lvl1pPr>
          </a:lstStyle>
          <a:p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401973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9" y="3305176"/>
            <a:ext cx="7391401" cy="1021556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3999" y="2180035"/>
            <a:ext cx="7391401" cy="1125140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D2867E67-5B10-4354-A21C-C16944A94AB9}" type="datetime1">
              <a:rPr lang="en-GB" altLang="en-GB" smtClean="0"/>
              <a:t>28/01/2021</a:t>
            </a:fld>
            <a:endParaRPr lang="en-GB" alt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97349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133350"/>
            <a:ext cx="7236281" cy="857250"/>
          </a:xfrm>
        </p:spPr>
        <p:txBody>
          <a:bodyPr numCol="1"/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1504950"/>
            <a:ext cx="3505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04950"/>
            <a:ext cx="38862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4DEE651-C58F-458B-AD75-EB10E9E5B8DD}" type="datetime1">
              <a:rPr lang="en-GB" altLang="en-GB" smtClean="0"/>
              <a:t>28/01/2021</a:t>
            </a:fld>
            <a:endParaRPr lang="en-GB" alt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128584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05979"/>
            <a:ext cx="7239000" cy="857250"/>
          </a:xfrm>
        </p:spPr>
        <p:txBody>
          <a:bodyPr numCol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151335"/>
            <a:ext cx="3352800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800" y="1631156"/>
            <a:ext cx="3352800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1151335"/>
            <a:ext cx="3733801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1631156"/>
            <a:ext cx="3733801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alt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46B5ACB-62F6-48A7-A44F-AC1E052D793D}" type="datetime1">
              <a:rPr lang="en-GB" altLang="en-GB" smtClean="0"/>
              <a:t>28/01/2021</a:t>
            </a:fld>
            <a:endParaRPr lang="en-GB" alt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2589679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GB" alt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3B9C21D4-1DB7-4D50-B232-17037D85D0A5}" type="datetime1">
              <a:rPr lang="en-GB" altLang="en-GB" smtClean="0"/>
              <a:t>28/01/2021</a:t>
            </a:fld>
            <a:endParaRPr lang="en-GB" alt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31016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EF0A380A-7129-494A-9FCC-9376EFA6992D}" type="datetime1">
              <a:rPr lang="en-GB" altLang="en-GB" smtClean="0"/>
              <a:t>28/01/2021</a:t>
            </a:fld>
            <a:endParaRPr lang="en-GB" alt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GB" alt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numCol="1"/>
          <a:lstStyle/>
          <a:p>
            <a:fld id="{B908C39C-7168-4A13-8129-584DD1307393}" type="slidenum">
              <a:rPr lang="en-GB" altLang="en-GB" smtClean="0"/>
              <a:t>‹#›</a:t>
            </a:fld>
            <a:endParaRPr lang="en-GB" altLang="en-GB"/>
          </a:p>
        </p:txBody>
      </p:sp>
    </p:spTree>
    <p:extLst>
      <p:ext uri="{BB962C8B-B14F-4D97-AF65-F5344CB8AC3E}">
        <p14:creationId xmlns:p14="http://schemas.microsoft.com/office/powerpoint/2010/main" val="3916201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www.cbd.int/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AA6AEF-00C9-44B7-B69B-A1E91D45B4D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19843" y="0"/>
            <a:ext cx="137398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0519" y="205979"/>
            <a:ext cx="7236281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alt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0518" y="1200151"/>
            <a:ext cx="7236281" cy="339447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alt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FE750DD-E569-4DC5-A8AC-89C7520EAA9E}" type="datetime1">
              <a:rPr lang="en-GB" altLang="en-GB" smtClean="0"/>
              <a:t>28/01/2021</a:t>
            </a:fld>
            <a:endParaRPr lang="en-GB" alt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rgbClr val="63636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altLang="en-GB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450519" y="1123950"/>
            <a:ext cx="7388681" cy="0"/>
          </a:xfrm>
          <a:prstGeom prst="line">
            <a:avLst/>
          </a:prstGeom>
          <a:ln w="12700">
            <a:solidFill>
              <a:srgbClr val="009B48"/>
            </a:solidFill>
          </a:ln>
          <a:scene3d>
            <a:camera prst="orthographicFront"/>
            <a:lightRig rig="threePt" dir="t"/>
          </a:scene3d>
          <a:sp3d>
            <a:bevelT h="127000" prst="slope"/>
          </a:sp3d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14" name="Picture 13">
            <a:hlinkClick r:id="rId10"/>
            <a:extLst>
              <a:ext uri="{FF2B5EF4-FFF2-40B4-BE49-F238E27FC236}">
                <a16:creationId xmlns:a16="http://schemas.microsoft.com/office/drawing/2014/main" id="{269A40F5-2331-4868-B772-E13B0A929B4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" y="386373"/>
            <a:ext cx="1156607" cy="43931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64DEF9-E134-4A9A-B860-B45BB10C17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00216" y="4553712"/>
            <a:ext cx="2595186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522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009B48"/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63636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bd.int/" TargetMode="External"/><Relationship Id="rId5" Type="http://schemas.openxmlformats.org/officeDocument/2006/relationships/image" Target="../media/image5.png"/><Relationship Id="rId4" Type="http://schemas.openxmlformats.org/officeDocument/2006/relationships/hyperlink" Target="https://www.decadeonrestoration.org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UNBiodiversity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2867020/admin/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hyperlink" Target="https://www.instagram.com/unbiodiversity/" TargetMode="External"/><Relationship Id="rId4" Type="http://schemas.openxmlformats.org/officeDocument/2006/relationships/hyperlink" Target="https://www.facebook.com/UNBiodiversity/" TargetMode="Externa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UNBiodiversity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2867020/admin/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8.png"/><Relationship Id="rId10" Type="http://schemas.openxmlformats.org/officeDocument/2006/relationships/hyperlink" Target="https://www.instagram.com/unbiodiversity/" TargetMode="External"/><Relationship Id="rId4" Type="http://schemas.openxmlformats.org/officeDocument/2006/relationships/hyperlink" Target="https://www.facebook.com/UNBiodiversity/" TargetMode="External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C367CB-6FA1-4334-92FA-2ECB3C8F621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554B25B-1DFE-4FA2-A33C-8BA4FCCBE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9516"/>
            <a:ext cx="9144000" cy="3863984"/>
          </a:xfrm>
          <a:prstGeom prst="rect">
            <a:avLst/>
          </a:prstGeom>
        </p:spPr>
      </p:pic>
      <p:sp>
        <p:nvSpPr>
          <p:cNvPr id="16" name="Line 18">
            <a:extLst>
              <a:ext uri="{FF2B5EF4-FFF2-40B4-BE49-F238E27FC236}">
                <a16:creationId xmlns:a16="http://schemas.microsoft.com/office/drawing/2014/main" id="{DCD130D2-F962-456C-8948-6A1FD6B05FEE}"/>
              </a:ext>
            </a:extLst>
          </p:cNvPr>
          <p:cNvSpPr>
            <a:spLocks noChangeShapeType="1"/>
          </p:cNvSpPr>
          <p:nvPr/>
        </p:nvSpPr>
        <p:spPr>
          <a:xfrm>
            <a:off x="579120" y="1785386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 dirty="0">
              <a:solidFill>
                <a:srgbClr val="000000"/>
              </a:solidFill>
            </a:endParaRP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CAA1687A-ED91-4B98-A1B9-AEC33944A32F}"/>
              </a:ext>
            </a:extLst>
          </p:cNvPr>
          <p:cNvSpPr>
            <a:spLocks noChangeShapeType="1"/>
          </p:cNvSpPr>
          <p:nvPr/>
        </p:nvSpPr>
        <p:spPr>
          <a:xfrm>
            <a:off x="579120" y="2928386"/>
            <a:ext cx="795528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numCol="1"/>
          <a:lstStyle/>
          <a:p>
            <a:endParaRPr lang="en-GB" altLang="en-GB">
              <a:solidFill>
                <a:srgbClr val="000000"/>
              </a:solidFill>
            </a:endParaRP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C2B3EBDA-5325-467D-8207-5A9C9A22C16B}"/>
              </a:ext>
            </a:extLst>
          </p:cNvPr>
          <p:cNvSpPr txBox="1">
            <a:spLocks noChangeArrowheads="1"/>
          </p:cNvSpPr>
          <p:nvPr/>
        </p:nvSpPr>
        <p:spPr>
          <a:xfrm>
            <a:off x="225424" y="1785386"/>
            <a:ext cx="8689976" cy="1106488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009B4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Risk Assessment</a:t>
            </a:r>
          </a:p>
          <a:p>
            <a:r>
              <a:rPr lang="en-US" sz="2100" kern="0" dirty="0">
                <a:solidFill>
                  <a:srgbClr val="FFFFFF"/>
                </a:solidFill>
                <a:latin typeface="Century Gothic"/>
                <a:ea typeface="MS PGothic" pitchFamily="34" charset="-128"/>
              </a:rPr>
              <a:t>Agenda item 5</a:t>
            </a:r>
            <a:endParaRPr lang="en-US" sz="2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7B3349D2-C9D8-4AF9-ABA1-FBD647F9BF22}"/>
              </a:ext>
            </a:extLst>
          </p:cNvPr>
          <p:cNvSpPr>
            <a:spLocks noChangeArrowheads="1"/>
          </p:cNvSpPr>
          <p:nvPr/>
        </p:nvSpPr>
        <p:spPr>
          <a:xfrm>
            <a:off x="76200" y="3196501"/>
            <a:ext cx="9067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>
            <a:spAutoFit/>
          </a:bodyPr>
          <a:lstStyle/>
          <a:p>
            <a:pPr algn="ctr"/>
            <a:r>
              <a:rPr lang="en-US" sz="900" b="1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Briefing webinar</a:t>
            </a:r>
          </a:p>
          <a:p>
            <a:pPr algn="ctr"/>
            <a:r>
              <a:rPr lang="en-US" sz="900" b="1" dirty="0">
                <a:solidFill>
                  <a:srgbClr val="FFFFFF"/>
                </a:solidFill>
                <a:latin typeface="Century Gothic" pitchFamily="34" charset="0"/>
                <a:ea typeface="MS PGothic" pitchFamily="34" charset="-128"/>
              </a:rPr>
              <a:t>January 2021</a:t>
            </a:r>
            <a:endParaRPr lang="en-US" sz="1600" dirty="0">
              <a:solidFill>
                <a:srgbClr val="FFFFFF"/>
              </a:solidFill>
              <a:latin typeface="Century Gothic" pitchFamily="34" charset="0"/>
              <a:ea typeface="MS PGothic" pitchFamily="34" charset="-128"/>
            </a:endParaRPr>
          </a:p>
        </p:txBody>
      </p:sp>
      <p:pic>
        <p:nvPicPr>
          <p:cNvPr id="30" name="Picture 29">
            <a:hlinkClick r:id="rId4"/>
            <a:extLst>
              <a:ext uri="{FF2B5EF4-FFF2-40B4-BE49-F238E27FC236}">
                <a16:creationId xmlns:a16="http://schemas.microsoft.com/office/drawing/2014/main" id="{9E5826D7-F4AC-4294-8CC6-737BDFB79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0" y="4278199"/>
            <a:ext cx="3505200" cy="579551"/>
          </a:xfrm>
          <a:prstGeom prst="rect">
            <a:avLst/>
          </a:prstGeom>
        </p:spPr>
      </p:pic>
      <p:pic>
        <p:nvPicPr>
          <p:cNvPr id="12" name="Picture 11">
            <a:hlinkClick r:id="rId6"/>
            <a:extLst>
              <a:ext uri="{FF2B5EF4-FFF2-40B4-BE49-F238E27FC236}">
                <a16:creationId xmlns:a16="http://schemas.microsoft.com/office/drawing/2014/main" id="{C9D136A9-FB1F-4241-8EDE-9BAB158856C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048" y="133350"/>
            <a:ext cx="2598352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5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2">
            <a:extLst>
              <a:ext uri="{FF2B5EF4-FFF2-40B4-BE49-F238E27FC236}">
                <a16:creationId xmlns:a16="http://schemas.microsoft.com/office/drawing/2014/main" id="{28C4E5CD-B156-4A0F-97F1-68C82722C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0215" y="1420920"/>
            <a:ext cx="1371600" cy="400050"/>
          </a:xfrm>
          <a:solidFill>
            <a:srgbClr val="009B48"/>
          </a:solidFill>
          <a:ln w="28575">
            <a:solidFill>
              <a:srgbClr val="004822"/>
            </a:solidFill>
            <a:miter lim="800000"/>
            <a:headEnd/>
            <a:tailEnd/>
          </a:ln>
        </p:spPr>
        <p:txBody>
          <a:bodyPr/>
          <a:lstStyle/>
          <a:p>
            <a:pPr marL="0" indent="0" algn="ctr"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Process</a:t>
            </a:r>
          </a:p>
          <a:p>
            <a:endParaRPr lang="en-US" altLang="en-US" sz="1800" dirty="0"/>
          </a:p>
        </p:txBody>
      </p:sp>
      <p:sp>
        <p:nvSpPr>
          <p:cNvPr id="43011" name="TextBox 4">
            <a:extLst>
              <a:ext uri="{FF2B5EF4-FFF2-40B4-BE49-F238E27FC236}">
                <a16:creationId xmlns:a16="http://schemas.microsoft.com/office/drawing/2014/main" id="{ADF405ED-4044-4FE5-8FB2-FD8E13B8F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4981" y="2588419"/>
            <a:ext cx="1233030" cy="113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 dirty="0">
                <a:solidFill>
                  <a:schemeClr val="tx1"/>
                </a:solidFill>
                <a:latin typeface="Arial" panose="020B0604020202020204" pitchFamily="34" charset="0"/>
              </a:rPr>
              <a:t>Submissions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 dirty="0">
                <a:solidFill>
                  <a:schemeClr val="tx1"/>
                </a:solidFill>
                <a:latin typeface="Arial" panose="020B0604020202020204" pitchFamily="34" charset="0"/>
              </a:rPr>
              <a:t>Studies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 dirty="0">
                <a:solidFill>
                  <a:schemeClr val="tx1"/>
                </a:solidFill>
                <a:latin typeface="Arial" panose="020B0604020202020204" pitchFamily="34" charset="0"/>
              </a:rPr>
              <a:t>Online Forum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350" dirty="0">
                <a:solidFill>
                  <a:schemeClr val="tx1"/>
                </a:solidFill>
                <a:latin typeface="Arial" panose="020B0604020202020204" pitchFamily="34" charset="0"/>
              </a:rPr>
              <a:t>AHTEG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35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E42D30-484A-4770-9720-C0156D86CE7D}"/>
              </a:ext>
            </a:extLst>
          </p:cNvPr>
          <p:cNvCxnSpPr>
            <a:cxnSpLocks/>
          </p:cNvCxnSpPr>
          <p:nvPr/>
        </p:nvCxnSpPr>
        <p:spPr>
          <a:xfrm>
            <a:off x="2438400" y="1885950"/>
            <a:ext cx="0" cy="520169"/>
          </a:xfrm>
          <a:prstGeom prst="line">
            <a:avLst/>
          </a:prstGeom>
          <a:ln w="38100">
            <a:solidFill>
              <a:srgbClr val="1785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B610657D-489F-4CE4-97DE-70726BC413D3}"/>
              </a:ext>
            </a:extLst>
          </p:cNvPr>
          <p:cNvSpPr/>
          <p:nvPr/>
        </p:nvSpPr>
        <p:spPr>
          <a:xfrm>
            <a:off x="1320788" y="2415618"/>
            <a:ext cx="2164556" cy="1443038"/>
          </a:xfrm>
          <a:prstGeom prst="ellipse">
            <a:avLst/>
          </a:prstGeom>
          <a:noFill/>
          <a:ln>
            <a:solidFill>
              <a:srgbClr val="0048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40E64DD-5242-4DB7-B536-2EA75454B77D}"/>
              </a:ext>
            </a:extLst>
          </p:cNvPr>
          <p:cNvCxnSpPr>
            <a:cxnSpLocks/>
          </p:cNvCxnSpPr>
          <p:nvPr/>
        </p:nvCxnSpPr>
        <p:spPr>
          <a:xfrm flipV="1">
            <a:off x="2730104" y="1154906"/>
            <a:ext cx="1114425" cy="1209675"/>
          </a:xfrm>
          <a:prstGeom prst="straightConnector1">
            <a:avLst/>
          </a:prstGeom>
          <a:ln w="19050">
            <a:solidFill>
              <a:srgbClr val="1785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017D07-C3C7-4A41-BFAD-B3FEBAAE3DBC}"/>
              </a:ext>
            </a:extLst>
          </p:cNvPr>
          <p:cNvCxnSpPr>
            <a:cxnSpLocks/>
            <a:stCxn id="7" idx="6"/>
          </p:cNvCxnSpPr>
          <p:nvPr/>
        </p:nvCxnSpPr>
        <p:spPr>
          <a:xfrm>
            <a:off x="3485344" y="3137137"/>
            <a:ext cx="1189434" cy="61913"/>
          </a:xfrm>
          <a:prstGeom prst="straightConnector1">
            <a:avLst/>
          </a:prstGeom>
          <a:ln w="19050">
            <a:solidFill>
              <a:srgbClr val="1785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0F89551-DF53-46A8-8BD1-DBFCD867FE94}"/>
              </a:ext>
            </a:extLst>
          </p:cNvPr>
          <p:cNvCxnSpPr>
            <a:cxnSpLocks/>
          </p:cNvCxnSpPr>
          <p:nvPr/>
        </p:nvCxnSpPr>
        <p:spPr>
          <a:xfrm>
            <a:off x="2988011" y="3745096"/>
            <a:ext cx="767221" cy="494721"/>
          </a:xfrm>
          <a:prstGeom prst="straightConnector1">
            <a:avLst/>
          </a:prstGeom>
          <a:ln w="19050">
            <a:solidFill>
              <a:srgbClr val="1785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4AD1246-7E56-4D2C-8B50-258994CEE8B3}"/>
              </a:ext>
            </a:extLst>
          </p:cNvPr>
          <p:cNvGrpSpPr>
            <a:grpSpLocks/>
          </p:cNvGrpSpPr>
          <p:nvPr/>
        </p:nvGrpSpPr>
        <p:grpSpPr bwMode="auto">
          <a:xfrm>
            <a:off x="4094698" y="197111"/>
            <a:ext cx="3817144" cy="1347019"/>
            <a:chOff x="4267199" y="323671"/>
            <a:chExt cx="5089013" cy="1822303"/>
          </a:xfrm>
        </p:grpSpPr>
        <p:sp>
          <p:nvSpPr>
            <p:cNvPr id="43034" name="TextBox 7">
              <a:extLst>
                <a:ext uri="{FF2B5EF4-FFF2-40B4-BE49-F238E27FC236}">
                  <a16:creationId xmlns:a16="http://schemas.microsoft.com/office/drawing/2014/main" id="{1C1071B9-2272-4613-9A70-DB2DA809ED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7199" y="323671"/>
              <a:ext cx="5089013" cy="1124207"/>
            </a:xfrm>
            <a:prstGeom prst="rect">
              <a:avLst/>
            </a:prstGeom>
            <a:noFill/>
            <a:ln w="9525">
              <a:solidFill>
                <a:srgbClr val="009B4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March 2019.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A total of </a:t>
              </a:r>
              <a:r>
                <a:rPr lang="en-US" altLang="en-US" sz="1200" b="1">
                  <a:solidFill>
                    <a:schemeClr val="tx1"/>
                  </a:solidFill>
                  <a:latin typeface="Arial" panose="020B0604020202020204" pitchFamily="34" charset="0"/>
                </a:rPr>
                <a:t>29 submissions were received</a:t>
              </a:r>
              <a:r>
                <a:rPr lang="en-US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. Submissions on topics related to the mandate of the AHTEG.</a:t>
              </a:r>
            </a:p>
          </p:txBody>
        </p:sp>
        <p:sp>
          <p:nvSpPr>
            <p:cNvPr id="43035" name="TextBox 2">
              <a:extLst>
                <a:ext uri="{FF2B5EF4-FFF2-40B4-BE49-F238E27FC236}">
                  <a16:creationId xmlns:a16="http://schemas.microsoft.com/office/drawing/2014/main" id="{C5018774-E7AF-4F19-BF33-95C6B0D472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3555" y="1583871"/>
              <a:ext cx="4419600" cy="562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50" b="1">
                  <a:solidFill>
                    <a:schemeClr val="tx1"/>
                  </a:solidFill>
                  <a:latin typeface="Arial" panose="020B0604020202020204" pitchFamily="34" charset="0"/>
                </a:rPr>
                <a:t>CBD/CP/RA/AHTEG/2020/1/INF/1 </a:t>
              </a:r>
              <a:r>
                <a:rPr lang="en-US" altLang="en-US" sz="1050">
                  <a:solidFill>
                    <a:schemeClr val="tx1"/>
                  </a:solidFill>
                  <a:latin typeface="Arial" panose="020B0604020202020204" pitchFamily="34" charset="0"/>
                </a:rPr>
                <a:t>Synthesis of submissions</a:t>
              </a:r>
            </a:p>
          </p:txBody>
        </p:sp>
        <p:sp>
          <p:nvSpPr>
            <p:cNvPr id="17" name="Arrow: Curved Right 16">
              <a:extLst>
                <a:ext uri="{FF2B5EF4-FFF2-40B4-BE49-F238E27FC236}">
                  <a16:creationId xmlns:a16="http://schemas.microsoft.com/office/drawing/2014/main" id="{043F8964-185D-482A-852E-83E8B125DC77}"/>
                </a:ext>
              </a:extLst>
            </p:cNvPr>
            <p:cNvSpPr/>
            <p:nvPr/>
          </p:nvSpPr>
          <p:spPr>
            <a:xfrm rot="20577203">
              <a:off x="4633874" y="1675071"/>
              <a:ext cx="152385" cy="381742"/>
            </a:xfrm>
            <a:prstGeom prst="curvedRightArrow">
              <a:avLst/>
            </a:prstGeom>
            <a:solidFill>
              <a:srgbClr val="FF0000"/>
            </a:solidFill>
            <a:ln>
              <a:solidFill>
                <a:srgbClr val="1785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A839770-DDD3-4768-B164-AD86B7BA35A0}"/>
              </a:ext>
            </a:extLst>
          </p:cNvPr>
          <p:cNvSpPr/>
          <p:nvPr/>
        </p:nvSpPr>
        <p:spPr>
          <a:xfrm>
            <a:off x="5772150" y="4343401"/>
            <a:ext cx="1943100" cy="6226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3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65A7DA8-C096-4499-A0AF-46C598064F50}"/>
              </a:ext>
            </a:extLst>
          </p:cNvPr>
          <p:cNvGrpSpPr>
            <a:grpSpLocks/>
          </p:cNvGrpSpPr>
          <p:nvPr/>
        </p:nvGrpSpPr>
        <p:grpSpPr bwMode="auto">
          <a:xfrm>
            <a:off x="4672013" y="2799159"/>
            <a:ext cx="3361135" cy="1180168"/>
            <a:chOff x="5116504" y="2475254"/>
            <a:chExt cx="4038598" cy="1572744"/>
          </a:xfrm>
        </p:grpSpPr>
        <p:sp>
          <p:nvSpPr>
            <p:cNvPr id="43031" name="TextBox 27">
              <a:extLst>
                <a:ext uri="{FF2B5EF4-FFF2-40B4-BE49-F238E27FC236}">
                  <a16:creationId xmlns:a16="http://schemas.microsoft.com/office/drawing/2014/main" id="{CEE8454C-EE4E-4198-98F8-66BC44FF13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6504" y="2475254"/>
              <a:ext cx="4038598" cy="861329"/>
            </a:xfrm>
            <a:prstGeom prst="rect">
              <a:avLst/>
            </a:prstGeom>
            <a:noFill/>
            <a:ln w="9525">
              <a:solidFill>
                <a:srgbClr val="009B4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Jan-Feb 2020. A total of </a:t>
              </a:r>
              <a:r>
                <a:rPr lang="en-US" altLang="en-US" sz="1200" b="1">
                  <a:solidFill>
                    <a:schemeClr val="tx1"/>
                  </a:solidFill>
                  <a:latin typeface="Arial" panose="020B0604020202020204" pitchFamily="34" charset="0"/>
                </a:rPr>
                <a:t>199  participants registered, </a:t>
              </a:r>
              <a:r>
                <a:rPr lang="en-US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59 were active in the discussions, and 96 interventions were made. </a:t>
              </a:r>
            </a:p>
          </p:txBody>
        </p:sp>
        <p:sp>
          <p:nvSpPr>
            <p:cNvPr id="43032" name="Rectangle 3">
              <a:extLst>
                <a:ext uri="{FF2B5EF4-FFF2-40B4-BE49-F238E27FC236}">
                  <a16:creationId xmlns:a16="http://schemas.microsoft.com/office/drawing/2014/main" id="{72D55808-036F-4FCF-9934-26C9C1154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3221" y="3494287"/>
              <a:ext cx="3411859" cy="553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50" b="1">
                  <a:solidFill>
                    <a:schemeClr val="tx1"/>
                  </a:solidFill>
                  <a:latin typeface="Arial" panose="020B0604020202020204" pitchFamily="34" charset="0"/>
                </a:rPr>
                <a:t>CBD/CP/RA/AHTEG/2020/1/INF </a:t>
              </a:r>
              <a:r>
                <a:rPr lang="en-US" altLang="en-US" sz="1050">
                  <a:solidFill>
                    <a:schemeClr val="tx1"/>
                  </a:solidFill>
                  <a:latin typeface="Arial" panose="020B0604020202020204" pitchFamily="34" charset="0"/>
                </a:rPr>
                <a:t>Synthesis from the interventions from the OLF</a:t>
              </a:r>
            </a:p>
          </p:txBody>
        </p:sp>
        <p:sp>
          <p:nvSpPr>
            <p:cNvPr id="22" name="Arrow: Curved Right 21">
              <a:extLst>
                <a:ext uri="{FF2B5EF4-FFF2-40B4-BE49-F238E27FC236}">
                  <a16:creationId xmlns:a16="http://schemas.microsoft.com/office/drawing/2014/main" id="{E3579CAC-2F66-4DED-986E-E796D16C0CD8}"/>
                </a:ext>
              </a:extLst>
            </p:cNvPr>
            <p:cNvSpPr/>
            <p:nvPr/>
          </p:nvSpPr>
          <p:spPr>
            <a:xfrm rot="20883652">
              <a:off x="5266718" y="3452648"/>
              <a:ext cx="138768" cy="369696"/>
            </a:xfrm>
            <a:prstGeom prst="curvedRightArrow">
              <a:avLst/>
            </a:prstGeom>
            <a:solidFill>
              <a:srgbClr val="FF0000"/>
            </a:solidFill>
            <a:ln>
              <a:solidFill>
                <a:srgbClr val="1785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0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2CB2D6A-F574-4C7F-955E-6CA99A5F30B6}"/>
              </a:ext>
            </a:extLst>
          </p:cNvPr>
          <p:cNvGrpSpPr>
            <a:grpSpLocks/>
          </p:cNvGrpSpPr>
          <p:nvPr/>
        </p:nvGrpSpPr>
        <p:grpSpPr bwMode="auto">
          <a:xfrm>
            <a:off x="3938588" y="4073131"/>
            <a:ext cx="3107531" cy="1035049"/>
            <a:chOff x="4999671" y="4832590"/>
            <a:chExt cx="4144329" cy="1379919"/>
          </a:xfrm>
        </p:grpSpPr>
        <p:sp>
          <p:nvSpPr>
            <p:cNvPr id="43028" name="Rectangle 6">
              <a:extLst>
                <a:ext uri="{FF2B5EF4-FFF2-40B4-BE49-F238E27FC236}">
                  <a16:creationId xmlns:a16="http://schemas.microsoft.com/office/drawing/2014/main" id="{5B1ED7F9-C77D-49A3-A2DB-C511C78C3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2140" y="5350825"/>
              <a:ext cx="3411860" cy="861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b="1">
                  <a:solidFill>
                    <a:schemeClr val="tx1"/>
                  </a:solidFill>
                  <a:latin typeface="Arial" panose="020B0604020202020204" pitchFamily="34" charset="0"/>
                </a:rPr>
                <a:t>CBD/SYNBIO/AHTEG/2019/1/3- </a:t>
              </a:r>
              <a:r>
                <a:rPr lang="en-US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Report of the AHTEG on Synthetic Biology </a:t>
              </a:r>
            </a:p>
          </p:txBody>
        </p:sp>
        <p:sp>
          <p:nvSpPr>
            <p:cNvPr id="43029" name="TextBox 23">
              <a:extLst>
                <a:ext uri="{FF2B5EF4-FFF2-40B4-BE49-F238E27FC236}">
                  <a16:creationId xmlns:a16="http://schemas.microsoft.com/office/drawing/2014/main" id="{B8C9BB58-2526-4402-96A7-2B99B0CC6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99671" y="4832590"/>
              <a:ext cx="2146742" cy="369293"/>
            </a:xfrm>
            <a:prstGeom prst="rect">
              <a:avLst/>
            </a:prstGeom>
            <a:noFill/>
            <a:ln w="9525">
              <a:solidFill>
                <a:srgbClr val="009B4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>
                  <a:solidFill>
                    <a:schemeClr val="tx1"/>
                  </a:solidFill>
                  <a:latin typeface="Arial" panose="020B0604020202020204" pitchFamily="34" charset="0"/>
                </a:rPr>
                <a:t>Meeting June 2019</a:t>
              </a:r>
            </a:p>
          </p:txBody>
        </p:sp>
        <p:sp>
          <p:nvSpPr>
            <p:cNvPr id="25" name="Arrow: Curved Right 24">
              <a:extLst>
                <a:ext uri="{FF2B5EF4-FFF2-40B4-BE49-F238E27FC236}">
                  <a16:creationId xmlns:a16="http://schemas.microsoft.com/office/drawing/2014/main" id="{82891555-0374-498C-AE3B-B99D20339962}"/>
                </a:ext>
              </a:extLst>
            </p:cNvPr>
            <p:cNvSpPr/>
            <p:nvPr/>
          </p:nvSpPr>
          <p:spPr>
            <a:xfrm rot="20919111">
              <a:off x="5487146" y="5316726"/>
              <a:ext cx="150847" cy="449215"/>
            </a:xfrm>
            <a:prstGeom prst="curvedRightArrow">
              <a:avLst/>
            </a:prstGeom>
            <a:solidFill>
              <a:srgbClr val="FF0000"/>
            </a:solidFill>
            <a:ln>
              <a:solidFill>
                <a:srgbClr val="1785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350">
                <a:solidFill>
                  <a:schemeClr val="tx1"/>
                </a:solidFill>
              </a:endParaRPr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CA1DF98-D4B3-474D-BAB3-4AB7895ECF06}"/>
              </a:ext>
            </a:extLst>
          </p:cNvPr>
          <p:cNvCxnSpPr>
            <a:stCxn id="7" idx="7"/>
          </p:cNvCxnSpPr>
          <p:nvPr/>
        </p:nvCxnSpPr>
        <p:spPr>
          <a:xfrm flipV="1">
            <a:off x="3167447" y="2138204"/>
            <a:ext cx="535781" cy="488156"/>
          </a:xfrm>
          <a:prstGeom prst="straightConnector1">
            <a:avLst/>
          </a:prstGeom>
          <a:ln w="19050">
            <a:solidFill>
              <a:srgbClr val="17853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AD2C6D7-DEA1-4D3C-83D2-EF1F596DD63E}"/>
              </a:ext>
            </a:extLst>
          </p:cNvPr>
          <p:cNvGrpSpPr>
            <a:grpSpLocks/>
          </p:cNvGrpSpPr>
          <p:nvPr/>
        </p:nvGrpSpPr>
        <p:grpSpPr bwMode="auto">
          <a:xfrm>
            <a:off x="3638550" y="1556147"/>
            <a:ext cx="4267200" cy="1124727"/>
            <a:chOff x="3326657" y="2074202"/>
            <a:chExt cx="5691086" cy="1500492"/>
          </a:xfrm>
        </p:grpSpPr>
        <p:grpSp>
          <p:nvGrpSpPr>
            <p:cNvPr id="43024" name="Group 36">
              <a:extLst>
                <a:ext uri="{FF2B5EF4-FFF2-40B4-BE49-F238E27FC236}">
                  <a16:creationId xmlns:a16="http://schemas.microsoft.com/office/drawing/2014/main" id="{C5AE5B8A-AC91-4D3C-9975-F8AE733C29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6657" y="2074202"/>
              <a:ext cx="5691086" cy="1119826"/>
              <a:chOff x="3326657" y="2074202"/>
              <a:chExt cx="5691086" cy="1119826"/>
            </a:xfrm>
          </p:grpSpPr>
          <p:sp>
            <p:nvSpPr>
              <p:cNvPr id="43026" name="TextBox 12">
                <a:extLst>
                  <a:ext uri="{FF2B5EF4-FFF2-40B4-BE49-F238E27FC236}">
                    <a16:creationId xmlns:a16="http://schemas.microsoft.com/office/drawing/2014/main" id="{B3C8EDC8-E2E8-41CC-97C2-5A3870F695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26657" y="2074202"/>
                <a:ext cx="5691086" cy="615905"/>
              </a:xfrm>
              <a:prstGeom prst="rect">
                <a:avLst/>
              </a:prstGeom>
              <a:noFill/>
              <a:ln w="9525">
                <a:solidFill>
                  <a:srgbClr val="009B48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fontAlgn="base">
                  <a:spcBef>
                    <a:spcPts val="100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Wingdings 3" panose="05040102010807070707" pitchFamily="18" charset="2"/>
                  <a:buChar char=""/>
                  <a:defRPr sz="1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1200">
                    <a:solidFill>
                      <a:schemeClr val="tx1"/>
                    </a:solidFill>
                    <a:latin typeface="Arial" panose="020B0604020202020204" pitchFamily="34" charset="0"/>
                  </a:rPr>
                  <a:t>July 2019-Feb 2020. Studies on organisms containing EGD and LMF</a:t>
                </a:r>
              </a:p>
            </p:txBody>
          </p:sp>
          <p:sp>
            <p:nvSpPr>
              <p:cNvPr id="30" name="Arrow: Curved Right 29">
                <a:extLst>
                  <a:ext uri="{FF2B5EF4-FFF2-40B4-BE49-F238E27FC236}">
                    <a16:creationId xmlns:a16="http://schemas.microsoft.com/office/drawing/2014/main" id="{58B49BD8-3131-4F6D-AE83-3D96F57E1B64}"/>
                  </a:ext>
                </a:extLst>
              </p:cNvPr>
              <p:cNvSpPr/>
              <p:nvPr/>
            </p:nvSpPr>
            <p:spPr>
              <a:xfrm rot="20577203">
                <a:off x="3918950" y="2819164"/>
                <a:ext cx="152440" cy="374864"/>
              </a:xfrm>
              <a:prstGeom prst="curvedRightArrow">
                <a:avLst/>
              </a:prstGeom>
              <a:solidFill>
                <a:srgbClr val="FF0000"/>
              </a:solidFill>
              <a:ln>
                <a:solidFill>
                  <a:srgbClr val="1785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2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025" name="TextBox 2">
              <a:extLst>
                <a:ext uri="{FF2B5EF4-FFF2-40B4-BE49-F238E27FC236}">
                  <a16:creationId xmlns:a16="http://schemas.microsoft.com/office/drawing/2014/main" id="{FC495B89-B03A-4BA8-8AAB-0C597C173B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0496" y="2804813"/>
              <a:ext cx="4419599" cy="769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spcBef>
                  <a:spcPts val="1000"/>
                </a:spcBef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fontAlgn="base">
                <a:spcBef>
                  <a:spcPts val="1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3" panose="05040102010807070707" pitchFamily="18" charset="2"/>
                <a:buChar char=""/>
                <a:defRPr sz="12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50" b="1">
                  <a:solidFill>
                    <a:schemeClr val="tx1"/>
                  </a:solidFill>
                  <a:latin typeface="Arial" panose="020B0604020202020204" pitchFamily="34" charset="0"/>
                </a:rPr>
                <a:t>CBD/CP/RA/AHTEG/2020/1/4 </a:t>
              </a:r>
              <a:r>
                <a:rPr lang="en-US" altLang="en-US" sz="1050">
                  <a:solidFill>
                    <a:schemeClr val="tx1"/>
                  </a:solidFill>
                  <a:latin typeface="Arial" panose="020B0604020202020204" pitchFamily="34" charset="0"/>
                </a:rPr>
                <a:t>&amp; </a:t>
              </a:r>
              <a:r>
                <a:rPr lang="en-US" altLang="en-US" sz="1050" b="1">
                  <a:solidFill>
                    <a:schemeClr val="tx1"/>
                  </a:solidFill>
                  <a:latin typeface="Arial" panose="020B0604020202020204" pitchFamily="34" charset="0"/>
                </a:rPr>
                <a:t>CBD/CP/RA/AHTEG/2020/1/3 </a:t>
              </a:r>
              <a:r>
                <a:rPr lang="en-US" altLang="en-US" sz="1050">
                  <a:solidFill>
                    <a:schemeClr val="tx1"/>
                  </a:solidFill>
                  <a:latin typeface="Arial" panose="020B0604020202020204" pitchFamily="34" charset="0"/>
                </a:rPr>
                <a:t>Inf docs on studies on EGD and LMF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856F06B0-160A-4E04-9968-C5372D67A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5467" y="285750"/>
            <a:ext cx="7162800" cy="533400"/>
          </a:xfrm>
        </p:spPr>
        <p:txBody>
          <a:bodyPr rtlCol="0">
            <a:noAutofit/>
          </a:bodyPr>
          <a:lstStyle/>
          <a:p>
            <a:pPr>
              <a:defRPr/>
            </a:pPr>
            <a:br>
              <a:rPr lang="en-US" altLang="ja-JP" sz="3200" b="1" dirty="0">
                <a:latin typeface="Calibri" panose="020F0502020204030204" pitchFamily="34" charset="0"/>
              </a:rPr>
            </a:br>
            <a:r>
              <a:rPr lang="en-US" altLang="ja-JP" sz="3200" b="1" dirty="0">
                <a:solidFill>
                  <a:srgbClr val="005444"/>
                </a:solidFill>
                <a:latin typeface="Calibri" panose="020F0502020204030204" pitchFamily="34" charset="0"/>
              </a:rPr>
              <a:t>DOCUMENT- CBD/SBSTTA/24/5</a:t>
            </a:r>
            <a:br>
              <a:rPr lang="en-CA" altLang="ja-JP" sz="3200" b="1" dirty="0">
                <a:solidFill>
                  <a:srgbClr val="00B050"/>
                </a:solidFill>
              </a:rPr>
            </a:br>
            <a:endParaRPr lang="en-US" altLang="en-US" sz="32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83116C3-6392-4BA0-B444-6562C4CD4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47750"/>
            <a:ext cx="7162800" cy="3546873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The document has the following elements:</a:t>
            </a:r>
          </a:p>
          <a:p>
            <a:pPr marL="0" indent="0">
              <a:buFont typeface="Wingdings 3" charset="2"/>
              <a:buChar char=""/>
              <a:defRPr/>
            </a:pPr>
            <a:endParaRPr lang="en-US" sz="1600" dirty="0">
              <a:solidFill>
                <a:schemeClr val="tx1">
                  <a:lumMod val="50000"/>
                </a:schemeClr>
              </a:solidFill>
            </a:endParaRPr>
          </a:p>
          <a:p>
            <a:pPr marL="428625" indent="-428625">
              <a:buFont typeface="Arial" panose="020B0604020202020204" pitchFamily="34" charset="0"/>
              <a:buAutoNum type="romanUcPeriod"/>
              <a:defRPr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Background……………………………………………………….1-2</a:t>
            </a:r>
          </a:p>
          <a:p>
            <a:pPr marL="428625" indent="-428625">
              <a:buFont typeface="Arial" panose="020B0604020202020204" pitchFamily="34" charset="0"/>
              <a:buAutoNum type="romanUcPeriod"/>
              <a:defRPr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Overview of processes carried out as per decision CP-9/13 (subsections) ……………………………………………………..2-4</a:t>
            </a:r>
          </a:p>
          <a:p>
            <a:pPr marL="428625" indent="-428625">
              <a:buFont typeface="Arial" panose="020B0604020202020204" pitchFamily="34" charset="0"/>
              <a:buAutoNum type="romanUcPeriod"/>
              <a:defRPr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Suggested recommendation (including annex TOR for the AHTEG) …5-6</a:t>
            </a:r>
          </a:p>
          <a:p>
            <a:pPr marL="428625" indent="-428625">
              <a:buFont typeface="Arial" panose="020B0604020202020204" pitchFamily="34" charset="0"/>
              <a:buAutoNum type="romanUcPeriod"/>
              <a:defRPr/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Annex to the pre-sessional document (outcomes of the meeting of the AHTEG)………………………………………………………………….7-15</a:t>
            </a:r>
          </a:p>
          <a:p>
            <a:pPr marL="0" indent="0">
              <a:buFont typeface="Wingdings 3" charset="2"/>
              <a:buChar char="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Font typeface="Wingdings 3" charset="2"/>
              <a:buChar char=""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FE629-0AE0-4087-9D79-60515191E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99154"/>
            <a:ext cx="6934200" cy="424042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5444"/>
                </a:solidFill>
                <a:latin typeface="Calibri" panose="020F0502020204030204" pitchFamily="34" charset="0"/>
              </a:rPr>
              <a:t>SECTION I - BACKGROUND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BD2EAB-FDCA-49E4-AABD-FB6436C14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0975" y="1236663"/>
            <a:ext cx="7235825" cy="3395662"/>
          </a:xfrm>
        </p:spPr>
        <p:txBody>
          <a:bodyPr rtlCol="0">
            <a:normAutofit/>
          </a:bodyPr>
          <a:lstStyle/>
          <a:p>
            <a:pPr algn="just" eaLnBrk="0" hangingPunct="0">
              <a:spcBef>
                <a:spcPct val="0"/>
              </a:spcBef>
              <a:defRPr/>
            </a:pPr>
            <a:r>
              <a:rPr lang="en-US" sz="1900" dirty="0">
                <a:solidFill>
                  <a:schemeClr val="tx1"/>
                </a:solidFill>
              </a:rPr>
              <a:t>Provides information from decision CP-9/13 and sets the basis for the work of the inter-sessional period in support of:</a:t>
            </a:r>
          </a:p>
          <a:p>
            <a:pPr lvl="1" algn="just" eaLnBrk="0" hangingPunct="0">
              <a:spcBef>
                <a:spcPct val="0"/>
              </a:spcBef>
              <a:defRPr/>
            </a:pPr>
            <a:r>
              <a:rPr lang="en-GB" sz="1500" dirty="0"/>
              <a:t>The process established for the identification and prioritization of specific issues regarding risk assessment of living modified organisms (LMOs)</a:t>
            </a:r>
          </a:p>
          <a:p>
            <a:pPr lvl="1" algn="just" eaLnBrk="0" hangingPunct="0">
              <a:spcBef>
                <a:spcPct val="0"/>
              </a:spcBef>
              <a:defRPr/>
            </a:pPr>
            <a:r>
              <a:rPr lang="en-GB" sz="1500" dirty="0"/>
              <a:t> with a view to developing further guidance on risk assessment on the specific issues identified</a:t>
            </a:r>
            <a:r>
              <a:rPr lang="en-ZA" sz="1500" dirty="0"/>
              <a:t> </a:t>
            </a:r>
          </a:p>
          <a:p>
            <a:pPr lvl="1" algn="just" eaLnBrk="0" hangingPunct="0">
              <a:spcBef>
                <a:spcPct val="0"/>
              </a:spcBef>
              <a:defRPr/>
            </a:pPr>
            <a:r>
              <a:rPr lang="en-ZA" sz="1500" dirty="0">
                <a:solidFill>
                  <a:schemeClr val="tx1"/>
                </a:solidFill>
              </a:rPr>
              <a:t>Risk Assessment AHTEG</a:t>
            </a:r>
            <a:endParaRPr lang="en-US" sz="1500" dirty="0">
              <a:solidFill>
                <a:schemeClr val="tx1"/>
              </a:solidFill>
            </a:endParaRPr>
          </a:p>
          <a:p>
            <a:pPr marL="0" indent="0" algn="just" eaLnBrk="0" hangingPunct="0">
              <a:spcBef>
                <a:spcPct val="0"/>
              </a:spcBef>
              <a:buNone/>
              <a:defRPr/>
            </a:pPr>
            <a:endParaRPr lang="en-US" sz="1900" dirty="0">
              <a:solidFill>
                <a:schemeClr val="tx1"/>
              </a:solidFill>
            </a:endParaRPr>
          </a:p>
          <a:p>
            <a:pPr algn="just" eaLnBrk="0" hangingPunct="0">
              <a:spcBef>
                <a:spcPct val="0"/>
              </a:spcBef>
              <a:defRPr/>
            </a:pPr>
            <a:r>
              <a:rPr lang="en-US" sz="2000" dirty="0">
                <a:solidFill>
                  <a:schemeClr val="tx1"/>
                </a:solidFill>
              </a:rPr>
              <a:t>Articulates and provides context for the activities carried out</a:t>
            </a:r>
          </a:p>
          <a:p>
            <a:pPr algn="just" eaLnBrk="0" hangingPunct="0">
              <a:spcBef>
                <a:spcPct val="0"/>
              </a:spcBef>
              <a:defRPr/>
            </a:pPr>
            <a:r>
              <a:rPr lang="en-US" sz="2000" dirty="0">
                <a:solidFill>
                  <a:schemeClr val="tx1"/>
                </a:solidFill>
              </a:rPr>
              <a:t>Outlines expectations for the upcoming deliberations during SBSTTA-24</a:t>
            </a:r>
          </a:p>
          <a:p>
            <a:pPr marL="0" indent="0" algn="just" eaLnBrk="0" hangingPunct="0">
              <a:spcBef>
                <a:spcPct val="0"/>
              </a:spcBef>
              <a:buNone/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 algn="just" eaLnBrk="0" hangingPunct="0">
              <a:spcBef>
                <a:spcPct val="0"/>
              </a:spcBef>
              <a:defRPr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07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Box 3">
            <a:extLst>
              <a:ext uri="{FF2B5EF4-FFF2-40B4-BE49-F238E27FC236}">
                <a16:creationId xmlns:a16="http://schemas.microsoft.com/office/drawing/2014/main" id="{C8A27486-63CF-430B-8AB0-B894D46BC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38150"/>
            <a:ext cx="6629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b="1" dirty="0">
                <a:solidFill>
                  <a:srgbClr val="005444"/>
                </a:solidFill>
                <a:latin typeface="Arial" panose="020B0604020202020204" pitchFamily="34" charset="0"/>
              </a:rPr>
              <a:t>SECTION II. OVERVIEW OF PROCESSES CARRIED OUT AS PER DECISION CP-9/13 (SUBSECTIONS</a:t>
            </a:r>
            <a:r>
              <a:rPr lang="en-US" altLang="en-US" sz="2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45060" name="TextBox 4">
            <a:extLst>
              <a:ext uri="{FF2B5EF4-FFF2-40B4-BE49-F238E27FC236}">
                <a16:creationId xmlns:a16="http://schemas.microsoft.com/office/drawing/2014/main" id="{5E9C6861-A2C7-450B-866B-2B60703B1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382963"/>
            <a:ext cx="66294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</a:rPr>
              <a:t>General information on the various processes undertaken and the outputs developed in support of this agenda item which have been incorporated into Information documents: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A. Submissions of information</a:t>
            </a:r>
          </a:p>
          <a:p>
            <a:pPr lvl="1">
              <a:spcBef>
                <a:spcPct val="0"/>
              </a:spcBef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B. Commissioning of studies and Online Forum on Risk Assessment</a:t>
            </a:r>
          </a:p>
          <a:p>
            <a:pPr lvl="1">
              <a:spcBef>
                <a:spcPct val="0"/>
              </a:spcBef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C. Collection and synthesis of relevant information to facilitate the work of the Online Forum and the AHTEG</a:t>
            </a:r>
          </a:p>
          <a:p>
            <a:pPr lvl="1">
              <a:spcBef>
                <a:spcPct val="0"/>
              </a:spcBef>
              <a:buClrTx/>
              <a:buSzTx/>
              <a:buNone/>
            </a:pPr>
            <a:r>
              <a:rPr lang="en-US" altLang="en-US" sz="1400" dirty="0">
                <a:solidFill>
                  <a:schemeClr val="tx1"/>
                </a:solidFill>
                <a:latin typeface="Arial" panose="020B0604020202020204" pitchFamily="34" charset="0"/>
              </a:rPr>
              <a:t>D. Meeting of the AHTEG</a:t>
            </a:r>
          </a:p>
          <a:p>
            <a:pPr lvl="1">
              <a:spcBef>
                <a:spcPct val="0"/>
              </a:spcBef>
              <a:buClrTx/>
              <a:buSzTx/>
              <a:buNone/>
            </a:pPr>
            <a:endParaRPr lang="en-US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1">
              <a:spcBef>
                <a:spcPct val="0"/>
              </a:spcBef>
              <a:buClrTx/>
              <a:buSzTx/>
              <a:buNone/>
            </a:pPr>
            <a:endParaRPr lang="en-US" altLang="en-US" sz="1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>
            <a:extLst>
              <a:ext uri="{FF2B5EF4-FFF2-40B4-BE49-F238E27FC236}">
                <a16:creationId xmlns:a16="http://schemas.microsoft.com/office/drawing/2014/main" id="{6DA31155-F3C9-4F46-AA47-0BFF3C929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34678"/>
            <a:ext cx="7620000" cy="3394472"/>
          </a:xfrm>
        </p:spPr>
        <p:txBody>
          <a:bodyPr rtlCol="0">
            <a:normAutofit/>
          </a:bodyPr>
          <a:lstStyle/>
          <a:p>
            <a:pPr>
              <a:buFont typeface="Wingdings 3" charset="2"/>
              <a:buChar char=""/>
              <a:defRPr/>
            </a:pPr>
            <a:endParaRPr lang="en-US" altLang="en-US" sz="15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defRPr/>
            </a:pPr>
            <a:r>
              <a:rPr lang="en-US" altLang="en-US" sz="1500" dirty="0">
                <a:solidFill>
                  <a:schemeClr val="tx1"/>
                </a:solidFill>
              </a:rPr>
              <a:t>Draft Recommendation based on elements from the AHTEG report (</a:t>
            </a:r>
            <a:r>
              <a:rPr lang="en-US" altLang="en-US" sz="1500" dirty="0" err="1">
                <a:solidFill>
                  <a:schemeClr val="tx1"/>
                </a:solidFill>
              </a:rPr>
              <a:t>i.e</a:t>
            </a:r>
            <a:r>
              <a:rPr lang="en-US" altLang="en-US" sz="1500" dirty="0">
                <a:solidFill>
                  <a:schemeClr val="tx1"/>
                </a:solidFill>
              </a:rPr>
              <a:t> recommending guidelines for Organisms containing Engineered Gene Drives), as well as on elements intended to facilitate SBSTTA deliberations towards a draft decision.</a:t>
            </a:r>
          </a:p>
          <a:p>
            <a:pPr algn="just">
              <a:defRPr/>
            </a:pPr>
            <a:r>
              <a:rPr lang="en-US" altLang="en-US" sz="1500" dirty="0">
                <a:solidFill>
                  <a:schemeClr val="tx1"/>
                </a:solidFill>
              </a:rPr>
              <a:t>The suggested recommendation has an annex which contains draft Terms of Reference for an AHTEG.</a:t>
            </a:r>
          </a:p>
          <a:p>
            <a:pPr>
              <a:buFont typeface="Wingdings 3" charset="2"/>
              <a:buChar char=""/>
              <a:defRPr/>
            </a:pP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  <a:defRPr/>
            </a:pP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FC744B-582C-460C-9054-165E12810928}"/>
              </a:ext>
            </a:extLst>
          </p:cNvPr>
          <p:cNvSpPr txBox="1"/>
          <p:nvPr/>
        </p:nvSpPr>
        <p:spPr>
          <a:xfrm>
            <a:off x="2667000" y="514350"/>
            <a:ext cx="5613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5444"/>
                </a:solidFill>
                <a:latin typeface="Arial" panose="020B0604020202020204" pitchFamily="34" charset="0"/>
              </a:rPr>
              <a:t>III. SUGGESTED RECOMMENDATION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3">
            <a:extLst>
              <a:ext uri="{FF2B5EF4-FFF2-40B4-BE49-F238E27FC236}">
                <a16:creationId xmlns:a16="http://schemas.microsoft.com/office/drawing/2014/main" id="{89F21041-41E2-43A5-9478-A37B7F7674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0" y="1200150"/>
            <a:ext cx="7334250" cy="600164"/>
          </a:xfrm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en-US" sz="1500" dirty="0">
                <a:solidFill>
                  <a:schemeClr val="tx1">
                    <a:lumMod val="50000"/>
                  </a:schemeClr>
                </a:solidFill>
              </a:rPr>
              <a:t>Annex I. Outcomes of the meeting of the AHTEG.</a:t>
            </a:r>
          </a:p>
          <a:p>
            <a:pPr>
              <a:defRPr/>
            </a:pPr>
            <a:r>
              <a:rPr lang="en-US" altLang="en-US" sz="1500" dirty="0">
                <a:solidFill>
                  <a:schemeClr val="tx1">
                    <a:lumMod val="50000"/>
                  </a:schemeClr>
                </a:solidFill>
              </a:rPr>
              <a:t>The document is complemented by 7 information documents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DEB4FFF-1C1E-4EBE-AD53-2794A4F584DC}"/>
              </a:ext>
            </a:extLst>
          </p:cNvPr>
          <p:cNvSpPr txBox="1">
            <a:spLocks/>
          </p:cNvSpPr>
          <p:nvPr/>
        </p:nvSpPr>
        <p:spPr bwMode="auto">
          <a:xfrm>
            <a:off x="1428751" y="1962150"/>
            <a:ext cx="3981450" cy="1885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rgbClr val="00483A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 kern="1200">
                <a:solidFill>
                  <a:srgbClr val="00483A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483A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rgbClr val="00483A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rgbClr val="00483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b="1" dirty="0"/>
              <a:t>CBD/CP/RA/AHTEG/2020/1/INF/1- </a:t>
            </a:r>
            <a:r>
              <a:rPr lang="en-US" sz="1200" i="1" dirty="0"/>
              <a:t>Synthesis of submissions on experiences, challenges and needs regarding risk assessment of living modified organisms containing engineered gene drives and living modified fish</a:t>
            </a:r>
          </a:p>
          <a:p>
            <a:pPr>
              <a:defRPr/>
            </a:pPr>
            <a:r>
              <a:rPr lang="en-US" sz="1200" b="1" dirty="0"/>
              <a:t>CBD/CP/RA/AHTEG/2020/1/INF/2- </a:t>
            </a:r>
            <a:r>
              <a:rPr lang="en-US" sz="1200" i="1" dirty="0"/>
              <a:t>Synthesis of the interventions from the Open-ended Online Forum</a:t>
            </a:r>
          </a:p>
          <a:p>
            <a:pPr>
              <a:defRPr/>
            </a:pPr>
            <a:r>
              <a:rPr lang="en-US" sz="1200" b="1" dirty="0"/>
              <a:t>CBD/CP/RA/AHTEG/2020/1/3- </a:t>
            </a:r>
            <a:r>
              <a:rPr lang="en-US" sz="1200" i="1" dirty="0"/>
              <a:t>Study on risk assessment: application of annex I of decision CP 9/13 to living modified fish</a:t>
            </a:r>
          </a:p>
          <a:p>
            <a:pPr>
              <a:defRPr/>
            </a:pPr>
            <a:r>
              <a:rPr lang="en-US" sz="1200" b="1" dirty="0"/>
              <a:t>CBD/CP/RA/AHTEG/2020/1/4 -</a:t>
            </a:r>
            <a:r>
              <a:rPr lang="en-US" sz="1200" i="1" dirty="0"/>
              <a:t>Study on risk assessment: application of annex I of decision CP-9/13 to living modified organisms containing engineered gene drives</a:t>
            </a:r>
          </a:p>
          <a:p>
            <a:pPr>
              <a:defRPr/>
            </a:pPr>
            <a:r>
              <a:rPr lang="en-US" sz="1200" b="1" dirty="0"/>
              <a:t>CBD/CP/RA/AHTEG/2020/1/5- </a:t>
            </a:r>
            <a:r>
              <a:rPr lang="en-US" sz="1200" i="1" dirty="0"/>
              <a:t>Report of the Ad Hoc Technical Expert Group on Risk Assessment</a:t>
            </a:r>
          </a:p>
          <a:p>
            <a:pPr marL="0" indent="0">
              <a:defRPr/>
            </a:pPr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0B31A7-09E7-4762-86BA-B560255E9A9A}"/>
              </a:ext>
            </a:extLst>
          </p:cNvPr>
          <p:cNvSpPr txBox="1"/>
          <p:nvPr/>
        </p:nvSpPr>
        <p:spPr>
          <a:xfrm>
            <a:off x="1428750" y="307858"/>
            <a:ext cx="7181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5444"/>
                </a:solidFill>
                <a:latin typeface="Arial" panose="020B0604020202020204" pitchFamily="34" charset="0"/>
              </a:rPr>
              <a:t>ANNEXES AND INFORMATION DOCUMENTS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59BB39-6D50-41A1-9CE6-41E93BFA7008}"/>
              </a:ext>
            </a:extLst>
          </p:cNvPr>
          <p:cNvSpPr txBox="1"/>
          <p:nvPr/>
        </p:nvSpPr>
        <p:spPr>
          <a:xfrm>
            <a:off x="5477703" y="2114550"/>
            <a:ext cx="3557940" cy="72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34290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sz="1200" b="1">
                <a:solidFill>
                  <a:srgbClr val="00483A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dirty="0"/>
              <a:t>CBD/SBSTTA/24/INF/7- </a:t>
            </a:r>
            <a:r>
              <a:rPr lang="en-US" b="0" i="1" dirty="0"/>
              <a:t>List of bibliographic references on engineered gene drives and living modified fish</a:t>
            </a:r>
          </a:p>
          <a:p>
            <a:r>
              <a:rPr lang="en-US" dirty="0"/>
              <a:t>CBD/SBSTTA/24/INF/13- </a:t>
            </a:r>
            <a:r>
              <a:rPr lang="en-US" b="0" i="1" dirty="0"/>
              <a:t>Synthesis of relevant information from the fourth national reports on the implementation of the Cartagena Protocol on Biosafety</a:t>
            </a:r>
          </a:p>
          <a:p>
            <a:r>
              <a:rPr lang="en-US" dirty="0"/>
              <a:t>	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Thank you for your attention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2BF7B-2AD7-4CA7-AFA3-1C472BAC3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60900"/>
            <a:ext cx="2895600" cy="544029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0CC683C-5412-4DDF-9456-AEA76378F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213" y="1809750"/>
            <a:ext cx="3455987" cy="2215991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Secretariat of the Convention </a:t>
            </a:r>
          </a:p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on Biological Diversity</a:t>
            </a:r>
            <a:r>
              <a:rPr lang="en-CA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413 St. Jacques Street, Suite 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Montreal, Quebec, Canada H2Y 1N9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Tel. +1 514 288 2220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secretariat@cbd.int </a:t>
            </a: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www.cbd.int</a:t>
            </a:r>
            <a:endParaRPr lang="en-US" altLang="ko-KR" sz="1700" dirty="0">
              <a:solidFill>
                <a:srgbClr val="009B48"/>
              </a:solidFill>
              <a:ea typeface="굴림" panose="020B0600000101010101" pitchFamily="34" charset="-127"/>
            </a:endParaRPr>
          </a:p>
        </p:txBody>
      </p:sp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5A225EDB-AB2A-41D7-B587-2CDA98600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3355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3">
            <a:extLst>
              <a:ext uri="{FF2B5EF4-FFF2-40B4-BE49-F238E27FC236}">
                <a16:creationId xmlns:a16="http://schemas.microsoft.com/office/drawing/2014/main" id="{305F9F7B-9A9C-4D03-BF4B-B3FE7FF1B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4362" y="1692275"/>
            <a:ext cx="3525838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facebook.com/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twitter.com/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instagram.com/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linkedin.com/company/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</p:txBody>
      </p:sp>
      <p:pic>
        <p:nvPicPr>
          <p:cNvPr id="11" name="Picture 12">
            <a:hlinkClick r:id="rId6"/>
            <a:extLst>
              <a:ext uri="{FF2B5EF4-FFF2-40B4-BE49-F238E27FC236}">
                <a16:creationId xmlns:a16="http://schemas.microsoft.com/office/drawing/2014/main" id="{ED13CC6E-9784-4851-9FF9-8E8214991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25791"/>
            <a:ext cx="3603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>
            <a:hlinkClick r:id="rId8"/>
            <a:extLst>
              <a:ext uri="{FF2B5EF4-FFF2-40B4-BE49-F238E27FC236}">
                <a16:creationId xmlns:a16="http://schemas.microsoft.com/office/drawing/2014/main" id="{364DDED4-D4CB-46E5-A8A0-85FFB2E8C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2439988"/>
            <a:ext cx="3587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>
            <a:hlinkClick r:id="rId10"/>
            <a:extLst>
              <a:ext uri="{FF2B5EF4-FFF2-40B4-BE49-F238E27FC236}">
                <a16:creationId xmlns:a16="http://schemas.microsoft.com/office/drawing/2014/main" id="{FA73FA2C-A791-4411-8C6E-066E12366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84428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102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Thank you for your attention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62BF7B-2AD7-4CA7-AFA3-1C472BAC3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560900"/>
            <a:ext cx="2895600" cy="544029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A0CC683C-5412-4DDF-9456-AEA76378F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3213" y="1809750"/>
            <a:ext cx="3455987" cy="2215991"/>
          </a:xfrm>
          <a:prstGeom prst="rect">
            <a:avLst/>
          </a:prstGeom>
          <a:solidFill>
            <a:schemeClr val="bg1">
              <a:alpha val="7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Secretariat of the Convention </a:t>
            </a:r>
          </a:p>
          <a:p>
            <a:pPr>
              <a:spcBef>
                <a:spcPct val="0"/>
              </a:spcBef>
            </a:pPr>
            <a:r>
              <a:rPr lang="en-US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on Biological Diversity</a:t>
            </a:r>
            <a:r>
              <a:rPr lang="en-CA" altLang="ko-KR" sz="1600" dirty="0">
                <a:solidFill>
                  <a:srgbClr val="009B48"/>
                </a:solidFill>
                <a:ea typeface="굴림" panose="020B0600000101010101" pitchFamily="34" charset="-127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413 St. Jacques Street, Suite 800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Montreal, Quebec, Canada H2Y 1N9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ko-KR" sz="1400" dirty="0">
                <a:solidFill>
                  <a:srgbClr val="636363"/>
                </a:solidFill>
                <a:ea typeface="굴림" panose="020B0503020000020004" pitchFamily="34" charset="-127"/>
              </a:rPr>
              <a:t>Tel. +1 514 288 2220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ko-KR" sz="1500" dirty="0">
              <a:solidFill>
                <a:srgbClr val="636363"/>
              </a:solidFill>
              <a:ea typeface="굴림" panose="020B0503020000020004" pitchFamily="34" charset="-127"/>
            </a:endParaRP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secretariat@cbd.int </a:t>
            </a:r>
          </a:p>
          <a:p>
            <a:pPr>
              <a:spcBef>
                <a:spcPct val="0"/>
              </a:spcBef>
            </a:pPr>
            <a:r>
              <a:rPr lang="en-CA" altLang="ko-KR" sz="1700" dirty="0">
                <a:solidFill>
                  <a:srgbClr val="009B48"/>
                </a:solidFill>
                <a:ea typeface="굴림" panose="020B0600000101010101" pitchFamily="34" charset="-127"/>
              </a:rPr>
              <a:t>www.cbd.int</a:t>
            </a:r>
            <a:endParaRPr lang="en-US" altLang="ko-KR" sz="1700" dirty="0">
              <a:solidFill>
                <a:srgbClr val="009B48"/>
              </a:solidFill>
              <a:ea typeface="굴림" panose="020B0600000101010101" pitchFamily="34" charset="-127"/>
            </a:endParaRPr>
          </a:p>
        </p:txBody>
      </p:sp>
      <p:pic>
        <p:nvPicPr>
          <p:cNvPr id="9" name="Picture 8">
            <a:hlinkClick r:id="rId4"/>
            <a:extLst>
              <a:ext uri="{FF2B5EF4-FFF2-40B4-BE49-F238E27FC236}">
                <a16:creationId xmlns:a16="http://schemas.microsoft.com/office/drawing/2014/main" id="{5A225EDB-AB2A-41D7-B587-2CDA98600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33550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3">
            <a:extLst>
              <a:ext uri="{FF2B5EF4-FFF2-40B4-BE49-F238E27FC236}">
                <a16:creationId xmlns:a16="http://schemas.microsoft.com/office/drawing/2014/main" id="{305F9F7B-9A9C-4D03-BF4B-B3FE7FF1B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4362" y="1692275"/>
            <a:ext cx="3525838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rgbClr val="00483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facebook.com/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twitter.com/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instagram.com/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GB" altLang="en-US" dirty="0">
              <a:solidFill>
                <a:srgbClr val="636363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636363"/>
                </a:solidFill>
              </a:rPr>
              <a:t>linkedin.com/company/</a:t>
            </a:r>
            <a:r>
              <a:rPr lang="en-GB" altLang="en-US" sz="1400" dirty="0" err="1">
                <a:solidFill>
                  <a:srgbClr val="636363"/>
                </a:solidFill>
              </a:rPr>
              <a:t>UNBiodiversity</a:t>
            </a:r>
            <a:endParaRPr lang="en-GB" altLang="en-US" sz="1400" dirty="0">
              <a:solidFill>
                <a:srgbClr val="636363"/>
              </a:solidFill>
            </a:endParaRPr>
          </a:p>
        </p:txBody>
      </p:sp>
      <p:pic>
        <p:nvPicPr>
          <p:cNvPr id="11" name="Picture 12">
            <a:hlinkClick r:id="rId6"/>
            <a:extLst>
              <a:ext uri="{FF2B5EF4-FFF2-40B4-BE49-F238E27FC236}">
                <a16:creationId xmlns:a16="http://schemas.microsoft.com/office/drawing/2014/main" id="{ED13CC6E-9784-4851-9FF9-8E8214991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25791"/>
            <a:ext cx="3603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3">
            <a:hlinkClick r:id="rId8"/>
            <a:extLst>
              <a:ext uri="{FF2B5EF4-FFF2-40B4-BE49-F238E27FC236}">
                <a16:creationId xmlns:a16="http://schemas.microsoft.com/office/drawing/2014/main" id="{364DDED4-D4CB-46E5-A8A0-85FFB2E8C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2439988"/>
            <a:ext cx="358775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4">
            <a:hlinkClick r:id="rId10"/>
            <a:extLst>
              <a:ext uri="{FF2B5EF4-FFF2-40B4-BE49-F238E27FC236}">
                <a16:creationId xmlns:a16="http://schemas.microsoft.com/office/drawing/2014/main" id="{FA73FA2C-A791-4411-8C6E-066E12366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184428"/>
            <a:ext cx="36036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7071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bd-custom 1">
      <a:dk1>
        <a:srgbClr val="636363"/>
      </a:dk1>
      <a:lt1>
        <a:sysClr val="window" lastClr="FFFFFF"/>
      </a:lt1>
      <a:dk2>
        <a:srgbClr val="00483A"/>
      </a:dk2>
      <a:lt2>
        <a:srgbClr val="FFFFFF"/>
      </a:lt2>
      <a:accent1>
        <a:srgbClr val="E8C800"/>
      </a:accent1>
      <a:accent2>
        <a:srgbClr val="DA3B01"/>
      </a:accent2>
      <a:accent3>
        <a:srgbClr val="009B48"/>
      </a:accent3>
      <a:accent4>
        <a:srgbClr val="6054BA"/>
      </a:accent4>
      <a:accent5>
        <a:srgbClr val="0086B7"/>
      </a:accent5>
      <a:accent6>
        <a:srgbClr val="A05800"/>
      </a:accent6>
      <a:hlink>
        <a:srgbClr val="009B48"/>
      </a:hlink>
      <a:folHlink>
        <a:srgbClr val="00483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ad741f-c0db-4e29-b5a6-03b4a1bc18ba">
      <UserInfo>
        <DisplayName>Veronique Lefebvre</DisplayName>
        <AccountId>14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BFACF6D92CD24AA50050CE23F68F74" ma:contentTypeVersion="12" ma:contentTypeDescription="Create a new document." ma:contentTypeScope="" ma:versionID="b2940eda6149edcb6b242f529514f291">
  <xsd:schema xmlns:xsd="http://www.w3.org/2001/XMLSchema" xmlns:xs="http://www.w3.org/2001/XMLSchema" xmlns:p="http://schemas.microsoft.com/office/2006/metadata/properties" xmlns:ns2="358298e0-1b7e-4ebe-8695-94439b74f0d1" xmlns:ns3="13ad741f-c0db-4e29-b5a6-03b4a1bc18ba" targetNamespace="http://schemas.microsoft.com/office/2006/metadata/properties" ma:root="true" ma:fieldsID="22b615662ec7a5f2ba2633737ce3087f" ns2:_="" ns3:_="">
    <xsd:import namespace="358298e0-1b7e-4ebe-8695-94439b74f0d1"/>
    <xsd:import namespace="13ad741f-c0db-4e29-b5a6-03b4a1bc18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8298e0-1b7e-4ebe-8695-94439b74f0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d741f-c0db-4e29-b5a6-03b4a1bc18b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324A7A-73FF-4471-A41B-414F28F467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C09D67-F571-4C00-BF6B-836405F6A21F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567a2647-6c4b-493f-824b-6e54ba8ebb89"/>
    <ds:schemaRef ds:uri="http://schemas.microsoft.com/office/2006/documentManagement/types"/>
    <ds:schemaRef ds:uri="347fbd1b-5dbb-43c4-877f-4e35393ba24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002A99B-51F5-4A27-A82C-DEE08275B63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18720</TotalTime>
  <Words>695</Words>
  <Application>Microsoft Office PowerPoint</Application>
  <PresentationFormat>On-screen Show (16:9)</PresentationFormat>
  <Paragraphs>77</Paragraphs>
  <Slides>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 DOCUMENT- CBD/SBSTTA/24/5 </vt:lpstr>
      <vt:lpstr>SECTION I - BACKGROUND</vt:lpstr>
      <vt:lpstr>PowerPoint Presentation</vt:lpstr>
      <vt:lpstr>PowerPoint Presentation</vt:lpstr>
      <vt:lpstr>PowerPoint Presentation</vt:lpstr>
      <vt:lpstr>Thank you for your attention</vt:lpstr>
      <vt:lpstr>Thank you for your attention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Examinations and Tests Section 2015 Projects and Deliverables</dc:title>
  <dc:creator>Chenghui Xu</dc:creator>
  <cp:lastModifiedBy>Veronique Allain</cp:lastModifiedBy>
  <cp:revision>536</cp:revision>
  <cp:lastPrinted>2017-03-13T10:44:30Z</cp:lastPrinted>
  <dcterms:created xsi:type="dcterms:W3CDTF">2015-06-26T14:39:17Z</dcterms:created>
  <dcterms:modified xsi:type="dcterms:W3CDTF">2021-01-28T17:16:22Z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0x01010069BFACF6D92CD24AA50050CE23F68F74</vt:lpwstr>
  </property>
</Properties>
</file>