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4C5362" w14:paraId="7B155D87" w14:textId="77777777" w:rsidTr="008A1499">
        <w:trPr>
          <w:trHeight w:val="850"/>
        </w:trPr>
        <w:tc>
          <w:tcPr>
            <w:tcW w:w="975" w:type="dxa"/>
            <w:vAlign w:val="bottom"/>
          </w:tcPr>
          <w:p w14:paraId="5EF25B35" w14:textId="77777777" w:rsidR="008A1499" w:rsidRPr="004C5362" w:rsidRDefault="008A1499" w:rsidP="008A1499">
            <w:pPr>
              <w:pStyle w:val="AASmallLogo"/>
            </w:pPr>
            <w:r w:rsidRPr="004C5362">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4C5362">
              <w:t xml:space="preserve"> </w:t>
            </w:r>
          </w:p>
          <w:p w14:paraId="12A1D719" w14:textId="77777777" w:rsidR="008A1499" w:rsidRPr="004C5362" w:rsidRDefault="008A1499" w:rsidP="008A1499">
            <w:pPr>
              <w:pStyle w:val="AASmallLogo"/>
            </w:pPr>
          </w:p>
        </w:tc>
        <w:tc>
          <w:tcPr>
            <w:tcW w:w="1434" w:type="dxa"/>
            <w:noWrap/>
            <w:vAlign w:val="bottom"/>
          </w:tcPr>
          <w:p w14:paraId="65C5A190" w14:textId="77777777" w:rsidR="008A1499" w:rsidRPr="004C5362" w:rsidRDefault="008A1499" w:rsidP="008A1499">
            <w:pPr>
              <w:pStyle w:val="AASmallLogo"/>
            </w:pPr>
            <w:r w:rsidRPr="004C5362">
              <w:rPr>
                <w:noProof/>
              </w:rPr>
              <w:drawing>
                <wp:inline distT="0" distB="0" distL="0" distR="0" wp14:anchorId="48FEC52B" wp14:editId="70DEDE8E">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4C5362">
              <w:t xml:space="preserve"> </w:t>
            </w:r>
          </w:p>
          <w:p w14:paraId="69D3F617" w14:textId="77777777" w:rsidR="008A1499" w:rsidRPr="004C5362" w:rsidRDefault="008A1499" w:rsidP="008A1499">
            <w:pPr>
              <w:pStyle w:val="AASmallLogo"/>
            </w:pPr>
          </w:p>
        </w:tc>
        <w:tc>
          <w:tcPr>
            <w:tcW w:w="8073" w:type="dxa"/>
            <w:vAlign w:val="bottom"/>
          </w:tcPr>
          <w:p w14:paraId="0394B5F6" w14:textId="569FCA29" w:rsidR="008A1499" w:rsidRPr="004C5362" w:rsidRDefault="008A1499" w:rsidP="003F1A75">
            <w:pPr>
              <w:pStyle w:val="ABSymbol"/>
            </w:pPr>
            <w:r w:rsidRPr="00774CFF">
              <w:rPr>
                <w:sz w:val="40"/>
              </w:rPr>
              <w:t>CBD</w:t>
            </w:r>
            <w:r w:rsidRPr="004C5362">
              <w:t>/</w:t>
            </w:r>
            <w:r w:rsidRPr="00774CFF">
              <w:t>COP</w:t>
            </w:r>
            <w:r w:rsidRPr="004C5362">
              <w:t>/17</w:t>
            </w:r>
            <w:r w:rsidR="0061672F" w:rsidRPr="004C5362">
              <w:t>/11</w:t>
            </w:r>
          </w:p>
        </w:tc>
      </w:tr>
    </w:tbl>
    <w:p w14:paraId="7DB208F6" w14:textId="77777777" w:rsidR="008A1499" w:rsidRPr="004C5362"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4C5362" w14:paraId="7BA4533D" w14:textId="77777777" w:rsidTr="008A1499">
        <w:trPr>
          <w:trHeight w:val="1814"/>
        </w:trPr>
        <w:tc>
          <w:tcPr>
            <w:tcW w:w="7370" w:type="dxa"/>
          </w:tcPr>
          <w:p w14:paraId="320ECE90" w14:textId="77777777" w:rsidR="008A1499" w:rsidRPr="004C5362" w:rsidRDefault="008A1499" w:rsidP="008A1499">
            <w:pPr>
              <w:pStyle w:val="ACLargeLogo"/>
            </w:pPr>
            <w:r w:rsidRPr="004C5362">
              <w:rPr>
                <w:noProof/>
              </w:rPr>
              <w:drawing>
                <wp:inline distT="0" distB="0" distL="0" distR="0" wp14:anchorId="310CE8EB" wp14:editId="5750589C">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4C5362">
              <w:t xml:space="preserve"> </w:t>
            </w:r>
          </w:p>
          <w:p w14:paraId="7D173443" w14:textId="77777777" w:rsidR="008A1499" w:rsidRPr="004C5362" w:rsidRDefault="008A1499" w:rsidP="008A1499">
            <w:pPr>
              <w:pStyle w:val="ACLargeLogo"/>
            </w:pPr>
          </w:p>
        </w:tc>
        <w:tc>
          <w:tcPr>
            <w:tcW w:w="3112" w:type="dxa"/>
          </w:tcPr>
          <w:p w14:paraId="7E3CF941" w14:textId="77777777" w:rsidR="008A1499" w:rsidRPr="00774CFF" w:rsidRDefault="008A1499" w:rsidP="008A1499">
            <w:pPr>
              <w:pStyle w:val="AEDistrNormal"/>
            </w:pPr>
            <w:r w:rsidRPr="00774CFF">
              <w:t xml:space="preserve">Distr.: General </w:t>
            </w:r>
          </w:p>
          <w:p w14:paraId="043329D4" w14:textId="4B1B606F" w:rsidR="008A1499" w:rsidRPr="00774CFF" w:rsidRDefault="005B537F" w:rsidP="008A1499">
            <w:pPr>
              <w:pStyle w:val="AEDistrNormal"/>
            </w:pPr>
            <w:r w:rsidRPr="004C5362">
              <w:t>22 September 2026</w:t>
            </w:r>
          </w:p>
          <w:p w14:paraId="39D85D31" w14:textId="77777777" w:rsidR="008A1499" w:rsidRPr="004C5362" w:rsidRDefault="008A1499" w:rsidP="008A1499">
            <w:pPr>
              <w:pStyle w:val="AEDistrNormal6pt"/>
            </w:pPr>
            <w:r w:rsidRPr="004C5362">
              <w:t xml:space="preserve">Original: English </w:t>
            </w:r>
          </w:p>
          <w:p w14:paraId="3C7BFCF7" w14:textId="77777777" w:rsidR="008A1499" w:rsidRPr="004C5362" w:rsidRDefault="008A1499" w:rsidP="008A1499">
            <w:pPr>
              <w:pStyle w:val="AEDistrNormal6pt"/>
            </w:pPr>
          </w:p>
        </w:tc>
      </w:tr>
    </w:tbl>
    <w:p w14:paraId="6A1A3E3F" w14:textId="77777777" w:rsidR="008A1499" w:rsidRPr="004C5362"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C5362" w14:paraId="6F22D97D" w14:textId="77777777" w:rsidTr="008A1499">
        <w:trPr>
          <w:trHeight w:val="57"/>
        </w:trPr>
        <w:tc>
          <w:tcPr>
            <w:tcW w:w="6094" w:type="dxa"/>
          </w:tcPr>
          <w:p w14:paraId="0BD2F718" w14:textId="500B138E" w:rsidR="008A1499" w:rsidRPr="00774CFF" w:rsidRDefault="00240EE6" w:rsidP="0061672F">
            <w:pPr>
              <w:pStyle w:val="AFCorN12Bold"/>
            </w:pPr>
            <w:r w:rsidRPr="00774CFF">
              <w:t xml:space="preserve">Conference of the Parties to the </w:t>
            </w:r>
            <w:r w:rsidRPr="00774CFF">
              <w:br/>
              <w:t xml:space="preserve">Convention on Biological Diversity </w:t>
            </w:r>
          </w:p>
          <w:p w14:paraId="375DFF07" w14:textId="46FC536E" w:rsidR="008A1499" w:rsidRPr="00774CFF" w:rsidRDefault="00240EE6" w:rsidP="008A1499">
            <w:pPr>
              <w:pStyle w:val="AFCorNBold"/>
            </w:pPr>
            <w:r w:rsidRPr="00774CFF">
              <w:t xml:space="preserve">Seventeenth meeting </w:t>
            </w:r>
          </w:p>
          <w:p w14:paraId="2C0D88EF" w14:textId="399E84D6" w:rsidR="008A1499" w:rsidRPr="00774CFF" w:rsidRDefault="00240EE6" w:rsidP="008A1499">
            <w:pPr>
              <w:pStyle w:val="AFCorNNormal"/>
            </w:pPr>
            <w:r w:rsidRPr="00774CFF">
              <w:t xml:space="preserve">Yerevan, </w:t>
            </w:r>
            <w:r w:rsidRPr="00774CFF">
              <w:rPr>
                <w:snapToGrid w:val="0"/>
                <w:kern w:val="22"/>
              </w:rPr>
              <w:t>19–30 October 2026</w:t>
            </w:r>
          </w:p>
          <w:p w14:paraId="1E4B070D" w14:textId="2C3C9D53" w:rsidR="008A1499" w:rsidRPr="00774CFF" w:rsidRDefault="008A1499" w:rsidP="008A1499">
            <w:pPr>
              <w:pStyle w:val="AFCorNNormal"/>
            </w:pPr>
            <w:r w:rsidRPr="00774CFF">
              <w:t>Item 18</w:t>
            </w:r>
            <w:r w:rsidR="00484214" w:rsidRPr="00774CFF">
              <w:t xml:space="preserve"> (</w:t>
            </w:r>
            <w:r w:rsidRPr="00774CFF">
              <w:t>a</w:t>
            </w:r>
            <w:r w:rsidR="00484214" w:rsidRPr="00774CFF">
              <w:t>)</w:t>
            </w:r>
            <w:r w:rsidRPr="00774CFF">
              <w:t xml:space="preserve"> of the provisional agenda</w:t>
            </w:r>
            <w:r w:rsidRPr="00774CFF">
              <w:rPr>
                <w:rStyle w:val="FootnoteReference"/>
              </w:rPr>
              <w:footnoteReference w:customMarkFollows="1" w:id="1"/>
              <w:t>*</w:t>
            </w:r>
            <w:r w:rsidRPr="00774CFF">
              <w:t xml:space="preserve"> </w:t>
            </w:r>
          </w:p>
          <w:p w14:paraId="3F5A497A" w14:textId="744F5E7C" w:rsidR="008A1499" w:rsidRPr="00774CFF" w:rsidRDefault="00484214" w:rsidP="008A1499">
            <w:pPr>
              <w:pStyle w:val="AFCorNBold"/>
            </w:pPr>
            <w:r w:rsidRPr="00774CFF">
              <w:t>Other scientific and technical issues related to the implementation of the Kunming-Montreal Global Biodiversity Framework: b</w:t>
            </w:r>
            <w:r w:rsidR="00D66F92" w:rsidRPr="00774CFF">
              <w:t>iodiversity and climate change</w:t>
            </w:r>
          </w:p>
        </w:tc>
        <w:tc>
          <w:tcPr>
            <w:tcW w:w="4388" w:type="dxa"/>
          </w:tcPr>
          <w:p w14:paraId="05C1994D" w14:textId="77777777" w:rsidR="008A1499" w:rsidRPr="004C5362" w:rsidRDefault="008A1499" w:rsidP="008A1499">
            <w:pPr>
              <w:pStyle w:val="CBDNormal"/>
              <w:jc w:val="left"/>
            </w:pPr>
          </w:p>
        </w:tc>
      </w:tr>
    </w:tbl>
    <w:p w14:paraId="26FE8B4B" w14:textId="2F0BBE8A" w:rsidR="00C9161D" w:rsidRPr="004C5362" w:rsidRDefault="00000000" w:rsidP="00A111D1">
      <w:pPr>
        <w:pStyle w:val="CBDTitle"/>
        <w:rPr>
          <w:caps/>
        </w:rPr>
      </w:pPr>
      <w:sdt>
        <w:sdtPr>
          <w:alias w:val="Title"/>
          <w:tag w:val=""/>
          <w:id w:val="772832786"/>
          <w:placeholder>
            <w:docPart w:val="C689300CA2444A60B12385EE98E4F90F"/>
          </w:placeholder>
          <w:dataBinding w:prefixMappings="xmlns:ns0='http://purl.org/dc/elements/1.1/' xmlns:ns1='http://schemas.openxmlformats.org/package/2006/metadata/core-properties' " w:xpath="/ns1:coreProperties[1]/ns0:title[1]" w:storeItemID="{6C3C8BC8-F283-45AE-878A-BAB7291924A1}"/>
          <w:text/>
        </w:sdtPr>
        <w:sdtContent>
          <w:r w:rsidR="00214B21" w:rsidRPr="004C5362">
            <w:t>Progress report on activities on biodiversity and climate change</w:t>
          </w:r>
        </w:sdtContent>
      </w:sdt>
      <w:r w:rsidR="00777A8A" w:rsidRPr="00774CFF">
        <w:rPr>
          <w:rStyle w:val="FootnoteReference"/>
        </w:rPr>
        <w:footnoteReference w:customMarkFollows="1" w:id="2"/>
        <w:t>**</w:t>
      </w:r>
    </w:p>
    <w:p w14:paraId="0E3291E4" w14:textId="77777777" w:rsidR="00F6586C" w:rsidRPr="004C5362" w:rsidRDefault="0030169D" w:rsidP="00A111D1">
      <w:pPr>
        <w:pStyle w:val="CBDSubTitle"/>
      </w:pPr>
      <w:r w:rsidRPr="004C5362">
        <w:t>Note by the Secretariat</w:t>
      </w:r>
    </w:p>
    <w:p w14:paraId="4513A2E8" w14:textId="0E5E5DF1" w:rsidR="00C9161D" w:rsidRPr="004C5362" w:rsidRDefault="00A111D1" w:rsidP="00A111D1">
      <w:pPr>
        <w:pStyle w:val="CBDH1"/>
      </w:pPr>
      <w:r w:rsidRPr="004C5362">
        <w:t>I.</w:t>
      </w:r>
      <w:r w:rsidRPr="004C5362">
        <w:tab/>
        <w:t>Introduction</w:t>
      </w:r>
    </w:p>
    <w:p w14:paraId="20DC0941" w14:textId="05ABEE60" w:rsidR="008D5385" w:rsidRPr="004C5362" w:rsidRDefault="000E783A" w:rsidP="00F56ED1">
      <w:pPr>
        <w:pStyle w:val="CBDNormalNumber"/>
      </w:pPr>
      <w:r w:rsidRPr="004C5362">
        <w:t>I</w:t>
      </w:r>
      <w:r w:rsidR="008B524E" w:rsidRPr="004C5362">
        <w:t xml:space="preserve">n </w:t>
      </w:r>
      <w:r w:rsidR="008F40C6" w:rsidRPr="004C5362">
        <w:t xml:space="preserve">paragraph 6 of </w:t>
      </w:r>
      <w:r w:rsidR="008B524E" w:rsidRPr="004C5362">
        <w:t xml:space="preserve">its recommendation </w:t>
      </w:r>
      <w:hyperlink r:id="rId15" w:history="1">
        <w:r w:rsidR="008B524E" w:rsidRPr="00774CFF">
          <w:rPr>
            <w:rStyle w:val="Hyperlink"/>
          </w:rPr>
          <w:t>27/3</w:t>
        </w:r>
      </w:hyperlink>
      <w:r w:rsidR="008B524E" w:rsidRPr="004C5362">
        <w:t>,</w:t>
      </w:r>
      <w:r w:rsidRPr="004C5362">
        <w:t xml:space="preserve"> the </w:t>
      </w:r>
      <w:r w:rsidRPr="00774CFF">
        <w:t>Subsidiary Body on Scientific, Technical and Technological Advice</w:t>
      </w:r>
      <w:r w:rsidR="008B524E" w:rsidRPr="004C5362">
        <w:t xml:space="preserve"> requested the Executive Secretary to invite the executive secretaries of the other Rio conventions, together with the current and incoming presidencies of the Conferences of the Parties to the three Rio conventions, to collaborate on the organization of technical information exchanges to further discuss options for enhancing cooperation, policy coherence and synergies across the Rio conventions. The Subsidiary Body further requested the development of a multilevel road map comprising short-, medium- and long-term actions, including a mapping study to assist in identifying concrete actions on the headline options for enhancing policy coherence set out in document </w:t>
      </w:r>
      <w:hyperlink r:id="rId16" w:history="1">
        <w:r w:rsidR="008B524E" w:rsidRPr="00774CFF">
          <w:rPr>
            <w:rStyle w:val="Hyperlink"/>
          </w:rPr>
          <w:t>CBD/SBSTTA/27/4</w:t>
        </w:r>
      </w:hyperlink>
      <w:r w:rsidR="008B524E" w:rsidRPr="004C5362">
        <w:t>, as well as possible gaps and overlaps in existing national and international policies and in existing coordination bodies addressing the implementation of the Rio conventions.</w:t>
      </w:r>
    </w:p>
    <w:p w14:paraId="04D8F853" w14:textId="0035B517" w:rsidR="00BD5C4A" w:rsidRPr="004C5362" w:rsidRDefault="00BD5C4A" w:rsidP="00BD5C4A">
      <w:pPr>
        <w:pStyle w:val="CBDNormalNumber"/>
      </w:pPr>
      <w:r w:rsidRPr="004C5362">
        <w:t xml:space="preserve">Furthermore, </w:t>
      </w:r>
      <w:r w:rsidR="008F40C6" w:rsidRPr="004C5362">
        <w:t>in paragraph 2 of the same recommendation</w:t>
      </w:r>
      <w:r w:rsidR="00462C6A" w:rsidRPr="004C5362">
        <w:t xml:space="preserve">, </w:t>
      </w:r>
      <w:r w:rsidRPr="004C5362">
        <w:t xml:space="preserve">the Subsidiary Body requested the Executive Secretary to invite Parties, other Governments, relevant organizations, </w:t>
      </w:r>
      <w:r w:rsidRPr="00774CFF">
        <w:t>indigenous people</w:t>
      </w:r>
      <w:r w:rsidRPr="004C5362">
        <w:t>s and local communities, women and youth organizations, civil society and other observers to participate in a peer review of an updated expanded supplement to the Voluntary Guidelines for the Design and Effective Implementation of Ecosystem-based Approaches to Climate Change Adaptation and Disaster Risk Reduction</w:t>
      </w:r>
      <w:r w:rsidRPr="00774CFF">
        <w:t xml:space="preserve">, </w:t>
      </w:r>
      <w:r w:rsidR="006B3683" w:rsidRPr="00774CFF">
        <w:t xml:space="preserve">and </w:t>
      </w:r>
      <w:r w:rsidRPr="004C5362">
        <w:t>to make the further revised primer for policymakers available for consideration by the Conference of the Parties at its seventeenth meeting.</w:t>
      </w:r>
    </w:p>
    <w:p w14:paraId="261948AC" w14:textId="4A6E2460" w:rsidR="00F56ED1" w:rsidRPr="004C5362" w:rsidRDefault="00F56ED1" w:rsidP="00D66F92">
      <w:pPr>
        <w:pStyle w:val="CBDNormalNumber"/>
      </w:pPr>
      <w:r w:rsidRPr="004C5362">
        <w:t xml:space="preserve">In response to </w:t>
      </w:r>
      <w:r w:rsidR="00E05033" w:rsidRPr="004C5362">
        <w:t xml:space="preserve">paragraph 6 of recommendation </w:t>
      </w:r>
      <w:hyperlink r:id="rId17" w:history="1">
        <w:r w:rsidR="00543A73" w:rsidRPr="00774CFF">
          <w:rPr>
            <w:rStyle w:val="Hyperlink"/>
          </w:rPr>
          <w:t>27/3</w:t>
        </w:r>
      </w:hyperlink>
      <w:r w:rsidRPr="004C5362">
        <w:t>, the Secretariat organized four technical information exchanges, prepared a mapping study to identify concrete actions for enhancing policy coherence</w:t>
      </w:r>
      <w:r w:rsidRPr="00774CFF">
        <w:t xml:space="preserve"> and </w:t>
      </w:r>
      <w:r w:rsidRPr="004C5362">
        <w:t xml:space="preserve">developed a multilevel road map </w:t>
      </w:r>
      <w:r w:rsidRPr="00774CFF">
        <w:t>comprising</w:t>
      </w:r>
      <w:r w:rsidRPr="004C5362">
        <w:t xml:space="preserve"> short-, medium- and long-term actions. The mapping study reflects the inputs and proposals made by participants in all four exchanges and additional interviews and formed the basis for the </w:t>
      </w:r>
      <w:r w:rsidRPr="00774CFF">
        <w:t>road</w:t>
      </w:r>
      <w:r w:rsidR="000B177E" w:rsidRPr="00774CFF">
        <w:t xml:space="preserve"> </w:t>
      </w:r>
      <w:r w:rsidRPr="00774CFF">
        <w:t>map</w:t>
      </w:r>
      <w:r w:rsidRPr="004C5362">
        <w:t xml:space="preserve">. </w:t>
      </w:r>
      <w:r w:rsidR="00D423C9" w:rsidRPr="004C5362">
        <w:t xml:space="preserve">The multilevel </w:t>
      </w:r>
      <w:r w:rsidR="00D423C9" w:rsidRPr="00774CFF">
        <w:t>road</w:t>
      </w:r>
      <w:r w:rsidR="000B177E" w:rsidRPr="00774CFF">
        <w:t xml:space="preserve"> </w:t>
      </w:r>
      <w:r w:rsidR="00D423C9" w:rsidRPr="00774CFF">
        <w:t>map</w:t>
      </w:r>
      <w:r w:rsidR="00D423C9" w:rsidRPr="004C5362">
        <w:t xml:space="preserve"> </w:t>
      </w:r>
      <w:r w:rsidR="00BF604B" w:rsidRPr="004C5362">
        <w:t>consists of three</w:t>
      </w:r>
      <w:r w:rsidR="00D423C9" w:rsidRPr="004C5362">
        <w:t xml:space="preserve"> tables setting out the consolidated short-, medium- and long-term actions identified on the basis </w:t>
      </w:r>
      <w:r w:rsidR="00D423C9" w:rsidRPr="004C5362">
        <w:lastRenderedPageBreak/>
        <w:t>of the mapping study</w:t>
      </w:r>
      <w:r w:rsidR="00BF604B" w:rsidRPr="004C5362">
        <w:t xml:space="preserve"> which </w:t>
      </w:r>
      <w:r w:rsidR="00A5767F" w:rsidRPr="004C5362">
        <w:t>will be made available</w:t>
      </w:r>
      <w:r w:rsidR="00543A73" w:rsidRPr="004C5362">
        <w:t xml:space="preserve"> in </w:t>
      </w:r>
      <w:r w:rsidR="00A5767F" w:rsidRPr="004C5362">
        <w:t xml:space="preserve">an information </w:t>
      </w:r>
      <w:r w:rsidR="00543A73" w:rsidRPr="004C5362">
        <w:t>document</w:t>
      </w:r>
      <w:r w:rsidR="001C6FC4" w:rsidRPr="004C5362">
        <w:t>.</w:t>
      </w:r>
      <w:r w:rsidR="001C6FC4" w:rsidRPr="004C5362">
        <w:rPr>
          <w:rStyle w:val="FootnoteReference"/>
        </w:rPr>
        <w:footnoteReference w:id="3"/>
      </w:r>
      <w:r w:rsidR="00D423C9" w:rsidRPr="004C5362">
        <w:t xml:space="preserve"> Both documents underwent a brief review period open to all participants and contributors to the above process.</w:t>
      </w:r>
    </w:p>
    <w:p w14:paraId="3DA98622" w14:textId="4496E5F5" w:rsidR="00A03997" w:rsidRPr="004C5362" w:rsidRDefault="002A74BA" w:rsidP="00D66F92">
      <w:pPr>
        <w:pStyle w:val="CBDNormalNumber"/>
      </w:pPr>
      <w:r w:rsidRPr="004C5362">
        <w:t>Pursuant to paragraph 2 of recommendation 27/3</w:t>
      </w:r>
      <w:r w:rsidR="002B36E1" w:rsidRPr="004C5362">
        <w:t xml:space="preserve">, the Secretariat </w:t>
      </w:r>
      <w:r w:rsidR="00CC295E" w:rsidRPr="004C5362">
        <w:t xml:space="preserve">provided the revised </w:t>
      </w:r>
      <w:r w:rsidR="006905DE" w:rsidRPr="004C5362">
        <w:t xml:space="preserve">primer for policymakers and updated expanded supplement for peer review through </w:t>
      </w:r>
      <w:hyperlink r:id="rId18" w:history="1">
        <w:r w:rsidR="006905DE" w:rsidRPr="00774CFF">
          <w:rPr>
            <w:rStyle w:val="Hyperlink"/>
          </w:rPr>
          <w:t xml:space="preserve">notification </w:t>
        </w:r>
        <w:r w:rsidR="00E448E6" w:rsidRPr="00774CFF">
          <w:rPr>
            <w:rStyle w:val="Hyperlink"/>
          </w:rPr>
          <w:t>No.</w:t>
        </w:r>
        <w:r w:rsidR="004D516D" w:rsidRPr="00774CFF">
          <w:rPr>
            <w:rStyle w:val="Hyperlink"/>
          </w:rPr>
          <w:t> </w:t>
        </w:r>
        <w:r w:rsidR="006905DE" w:rsidRPr="00774CFF">
          <w:rPr>
            <w:rStyle w:val="Hyperlink"/>
          </w:rPr>
          <w:t>2026-058</w:t>
        </w:r>
      </w:hyperlink>
      <w:r w:rsidR="00E8408E" w:rsidRPr="004C5362">
        <w:t xml:space="preserve"> on 22 July 2026 </w:t>
      </w:r>
      <w:r w:rsidR="000A40B2" w:rsidRPr="004C5362">
        <w:t xml:space="preserve">with a deadline for submission of comments by 2 September 2026. </w:t>
      </w:r>
      <w:r w:rsidR="001B62B3" w:rsidRPr="004C5362">
        <w:t>The present note proposes revisions to the</w:t>
      </w:r>
      <w:r w:rsidR="00B775B3" w:rsidRPr="004C5362">
        <w:t xml:space="preserve"> </w:t>
      </w:r>
      <w:r w:rsidR="00F51F89" w:rsidRPr="004C5362">
        <w:t xml:space="preserve">table of </w:t>
      </w:r>
      <w:r w:rsidR="00B667B9" w:rsidRPr="004C5362">
        <w:t xml:space="preserve">additional principles and safeguards focused on nature-based solutions </w:t>
      </w:r>
      <w:r w:rsidR="00B667B9" w:rsidRPr="00774CFF">
        <w:t>and/or</w:t>
      </w:r>
      <w:r w:rsidR="00B667B9" w:rsidRPr="004C5362">
        <w:t xml:space="preserve"> ecosystem-based approaches that provide climate change mitigation co-benefits</w:t>
      </w:r>
      <w:r w:rsidR="00FF2C0F" w:rsidRPr="004C5362">
        <w:t xml:space="preserve">, </w:t>
      </w:r>
      <w:r w:rsidR="008A3CC7" w:rsidRPr="004C5362">
        <w:t>as contained in the primer for policymakers</w:t>
      </w:r>
      <w:r w:rsidR="00B667B9" w:rsidRPr="004C5362">
        <w:t>.</w:t>
      </w:r>
      <w:r w:rsidR="008D2E78" w:rsidRPr="004C5362">
        <w:t xml:space="preserve"> The </w:t>
      </w:r>
      <w:r w:rsidR="00FD5346" w:rsidRPr="004C5362">
        <w:t>further revised</w:t>
      </w:r>
      <w:r w:rsidR="008D2E78" w:rsidRPr="004C5362">
        <w:t xml:space="preserve"> </w:t>
      </w:r>
      <w:r w:rsidR="001D753A" w:rsidRPr="004C5362">
        <w:t xml:space="preserve">primer for policymakers and expanded supplement to the Voluntary Guidelines </w:t>
      </w:r>
      <w:r w:rsidR="00E5020F" w:rsidRPr="004C5362">
        <w:t xml:space="preserve">will be made available in an information </w:t>
      </w:r>
      <w:r w:rsidR="001D753A" w:rsidRPr="004C5362">
        <w:t>document.</w:t>
      </w:r>
    </w:p>
    <w:p w14:paraId="5D05E005" w14:textId="050D0513" w:rsidR="0024651A" w:rsidRPr="004C5362" w:rsidRDefault="003521E4" w:rsidP="00D66F92">
      <w:pPr>
        <w:pStyle w:val="CBDNormalNumber"/>
      </w:pPr>
      <w:r w:rsidRPr="004C5362">
        <w:t>The multilevel</w:t>
      </w:r>
      <w:r w:rsidR="003B4760" w:rsidRPr="004C5362">
        <w:t xml:space="preserve"> road map referred to in paragraph 3 above</w:t>
      </w:r>
      <w:r w:rsidR="00974191" w:rsidRPr="004C5362">
        <w:t xml:space="preserve"> is presented in </w:t>
      </w:r>
      <w:r w:rsidR="00E5020F" w:rsidRPr="004C5362">
        <w:t>s</w:t>
      </w:r>
      <w:r w:rsidR="00974191" w:rsidRPr="004C5362">
        <w:t>ection</w:t>
      </w:r>
      <w:r w:rsidR="00BF0F3A">
        <w:t> </w:t>
      </w:r>
      <w:r w:rsidR="00974191" w:rsidRPr="004C5362">
        <w:t>II below.</w:t>
      </w:r>
      <w:r w:rsidR="00513E52" w:rsidRPr="004C5362">
        <w:t xml:space="preserve"> </w:t>
      </w:r>
      <w:r w:rsidR="00B3503A" w:rsidRPr="004C5362">
        <w:t>Section III below contains a report on the peer review process</w:t>
      </w:r>
      <w:r w:rsidR="00284C17" w:rsidRPr="004C5362">
        <w:t xml:space="preserve">, as well as the revised table of additional principles and safeguards focused on nature-based solutions </w:t>
      </w:r>
      <w:r w:rsidR="00284C17" w:rsidRPr="00774CFF">
        <w:t>and/or</w:t>
      </w:r>
      <w:r w:rsidR="00284C17" w:rsidRPr="004C5362">
        <w:t xml:space="preserve"> ecosystem-based approaches that provide climate change mitigation co-benefits referred to in paragraph 4 above.</w:t>
      </w:r>
      <w:r w:rsidR="001B62B3" w:rsidRPr="004C5362">
        <w:t xml:space="preserve"> </w:t>
      </w:r>
      <w:r w:rsidR="00587670" w:rsidRPr="004C5362">
        <w:t xml:space="preserve">Recommendations to the Conference of the Parties are presented in </w:t>
      </w:r>
      <w:r w:rsidR="001867CE" w:rsidRPr="004C5362">
        <w:t>s</w:t>
      </w:r>
      <w:r w:rsidR="00587670" w:rsidRPr="004C5362">
        <w:t>ection</w:t>
      </w:r>
      <w:r w:rsidR="00BF0F3A">
        <w:t> </w:t>
      </w:r>
      <w:r w:rsidR="00587670" w:rsidRPr="004C5362">
        <w:t>IV, below.</w:t>
      </w:r>
    </w:p>
    <w:p w14:paraId="764EEA3A" w14:textId="77777777" w:rsidR="007A0523" w:rsidRPr="004C5362" w:rsidRDefault="00A111D1" w:rsidP="00A111D1">
      <w:pPr>
        <w:pStyle w:val="CBDH1"/>
      </w:pPr>
      <w:r w:rsidRPr="004C5362">
        <w:t>II.</w:t>
      </w:r>
      <w:r w:rsidRPr="004C5362">
        <w:tab/>
      </w:r>
      <w:r w:rsidR="00A03997" w:rsidRPr="004C5362">
        <w:t>Multilevel road map for enhancing cooperation, policy coherence and synergies across the Rio conventions</w:t>
      </w:r>
    </w:p>
    <w:p w14:paraId="0319EB8E" w14:textId="5F885522" w:rsidR="0030079F" w:rsidRPr="004C5362" w:rsidRDefault="0030079F" w:rsidP="00395412">
      <w:pPr>
        <w:pStyle w:val="CBDH2"/>
        <w:tabs>
          <w:tab w:val="clear" w:pos="567"/>
        </w:tabs>
      </w:pPr>
      <w:r w:rsidRPr="004C5362">
        <w:t>A.</w:t>
      </w:r>
      <w:r w:rsidRPr="004C5362">
        <w:tab/>
        <w:t>Background</w:t>
      </w:r>
    </w:p>
    <w:p w14:paraId="02435316" w14:textId="43540B47" w:rsidR="00251ED1" w:rsidRPr="004C5362" w:rsidRDefault="00251ED1" w:rsidP="00251ED1">
      <w:pPr>
        <w:pStyle w:val="CBDNormalNumber"/>
      </w:pPr>
      <w:r w:rsidRPr="004C5362">
        <w:t>The actions set out in the tables below are aimed at enhancing synergies among the Rio conventions in a manner consistent with the mandates of the conventions and their secretariats.</w:t>
      </w:r>
    </w:p>
    <w:p w14:paraId="6BD71468" w14:textId="7C334226" w:rsidR="00251ED1" w:rsidRPr="004C5362" w:rsidRDefault="00251ED1" w:rsidP="00251ED1">
      <w:pPr>
        <w:pStyle w:val="CBDNormalNumber"/>
      </w:pPr>
      <w:r w:rsidRPr="004C5362">
        <w:t>Between 22 April and 13 June 2026, a series of four technical information exchanges – two held online and two in hybrid format</w:t>
      </w:r>
      <w:r w:rsidRPr="004C5362">
        <w:rPr>
          <w:rStyle w:val="FootnoteReference"/>
        </w:rPr>
        <w:footnoteReference w:id="4"/>
      </w:r>
      <w:r w:rsidRPr="004C5362">
        <w:t xml:space="preserve"> – was convened with the broad participation of experts from Parties, observers and other stakeholders, with a view to discussing the identified building blocks for enhancing policy coherence and cooperation and providing inputs to the mapping study and the multilevel road map. The building blocks are structured around eight thematic areas:</w:t>
      </w:r>
    </w:p>
    <w:p w14:paraId="47D2AC39" w14:textId="0C36F224" w:rsidR="00251ED1" w:rsidRPr="004C5362" w:rsidRDefault="00251ED1" w:rsidP="00251ED1">
      <w:pPr>
        <w:pStyle w:val="CBDNormalNumber"/>
        <w:numPr>
          <w:ilvl w:val="1"/>
          <w:numId w:val="7"/>
        </w:numPr>
      </w:pPr>
      <w:r w:rsidRPr="004C5362">
        <w:t xml:space="preserve">Alignment of national strategies: national biodiversity strategies and action plans, </w:t>
      </w:r>
      <w:r w:rsidRPr="00774CFF">
        <w:t>nationally determined contribution</w:t>
      </w:r>
      <w:r w:rsidRPr="004C5362">
        <w:t>s, national adaptation plans</w:t>
      </w:r>
      <w:r w:rsidRPr="00774CFF">
        <w:t xml:space="preserve"> and </w:t>
      </w:r>
      <w:r w:rsidRPr="004C5362">
        <w:t>land degradation neutrality targets;</w:t>
      </w:r>
    </w:p>
    <w:p w14:paraId="7825E5DD" w14:textId="77777777" w:rsidR="00251ED1" w:rsidRPr="004C5362" w:rsidRDefault="00251ED1" w:rsidP="00251ED1">
      <w:pPr>
        <w:pStyle w:val="CBDNormalNumber"/>
        <w:numPr>
          <w:ilvl w:val="1"/>
          <w:numId w:val="7"/>
        </w:numPr>
      </w:pPr>
      <w:r w:rsidRPr="004C5362">
        <w:t xml:space="preserve">Nature-based solutions </w:t>
      </w:r>
      <w:r w:rsidRPr="00774CFF">
        <w:t>and/or</w:t>
      </w:r>
      <w:r w:rsidRPr="004C5362">
        <w:t xml:space="preserve"> ecosystem-based approaches;</w:t>
      </w:r>
    </w:p>
    <w:p w14:paraId="60F04359" w14:textId="77777777" w:rsidR="00251ED1" w:rsidRPr="004C5362" w:rsidRDefault="00251ED1" w:rsidP="00251ED1">
      <w:pPr>
        <w:pStyle w:val="CBDNormalNumber"/>
        <w:numPr>
          <w:ilvl w:val="1"/>
          <w:numId w:val="7"/>
        </w:numPr>
      </w:pPr>
      <w:r w:rsidRPr="004C5362">
        <w:t>Monitoring, reporting and review;</w:t>
      </w:r>
    </w:p>
    <w:p w14:paraId="7C54951B" w14:textId="77777777" w:rsidR="00251ED1" w:rsidRPr="004C5362" w:rsidRDefault="00251ED1" w:rsidP="00251ED1">
      <w:pPr>
        <w:pStyle w:val="CBDNormalNumber"/>
        <w:numPr>
          <w:ilvl w:val="1"/>
          <w:numId w:val="7"/>
        </w:numPr>
      </w:pPr>
      <w:r w:rsidRPr="004C5362">
        <w:t>Role of scientific assessments and evidence-based policy;</w:t>
      </w:r>
    </w:p>
    <w:p w14:paraId="53E91C9A" w14:textId="77777777" w:rsidR="00251ED1" w:rsidRPr="004C5362" w:rsidRDefault="00251ED1" w:rsidP="00251ED1">
      <w:pPr>
        <w:pStyle w:val="CBDNormalNumber"/>
        <w:numPr>
          <w:ilvl w:val="1"/>
          <w:numId w:val="7"/>
        </w:numPr>
      </w:pPr>
      <w:r w:rsidRPr="004C5362">
        <w:t>Knowledge management and capacity-building;</w:t>
      </w:r>
    </w:p>
    <w:p w14:paraId="30FB1A16" w14:textId="77777777" w:rsidR="00251ED1" w:rsidRPr="004C5362" w:rsidRDefault="00251ED1" w:rsidP="00251ED1">
      <w:pPr>
        <w:pStyle w:val="CBDNormalNumber"/>
        <w:numPr>
          <w:ilvl w:val="1"/>
          <w:numId w:val="7"/>
        </w:numPr>
      </w:pPr>
      <w:r w:rsidRPr="004C5362">
        <w:t>Resource mobilization;</w:t>
      </w:r>
    </w:p>
    <w:p w14:paraId="2C24852D" w14:textId="77777777" w:rsidR="00251ED1" w:rsidRPr="004C5362" w:rsidRDefault="00251ED1" w:rsidP="00251ED1">
      <w:pPr>
        <w:pStyle w:val="CBDNormalNumber"/>
        <w:numPr>
          <w:ilvl w:val="1"/>
          <w:numId w:val="7"/>
        </w:numPr>
      </w:pPr>
      <w:r w:rsidRPr="004C5362">
        <w:t>Indigenous peoples and local communities;</w:t>
      </w:r>
    </w:p>
    <w:p w14:paraId="1015D842" w14:textId="77777777" w:rsidR="00251ED1" w:rsidRPr="004C5362" w:rsidRDefault="00251ED1" w:rsidP="00251ED1">
      <w:pPr>
        <w:pStyle w:val="CBDNormalNumber"/>
        <w:numPr>
          <w:ilvl w:val="1"/>
          <w:numId w:val="7"/>
        </w:numPr>
      </w:pPr>
      <w:r w:rsidRPr="004C5362">
        <w:t>Whole-of-society approach.</w:t>
      </w:r>
    </w:p>
    <w:p w14:paraId="4A794D7F" w14:textId="4E98257C" w:rsidR="00251ED1" w:rsidRPr="004C5362" w:rsidRDefault="00251ED1" w:rsidP="00251ED1">
      <w:pPr>
        <w:pStyle w:val="CBDNormalNumber"/>
      </w:pPr>
      <w:r w:rsidRPr="004C5362">
        <w:t>The exchanges were guided by principles that were:</w:t>
      </w:r>
    </w:p>
    <w:p w14:paraId="2A9ED5E2" w14:textId="77777777" w:rsidR="00251ED1" w:rsidRPr="004C5362" w:rsidRDefault="00251ED1" w:rsidP="00251ED1">
      <w:pPr>
        <w:pStyle w:val="CBDNormalNumber"/>
        <w:numPr>
          <w:ilvl w:val="1"/>
          <w:numId w:val="7"/>
        </w:numPr>
      </w:pPr>
      <w:r w:rsidRPr="004C5362">
        <w:t>Party-driven and respectful of the respective mandates of the three conventions;</w:t>
      </w:r>
    </w:p>
    <w:p w14:paraId="2A80034A" w14:textId="77777777" w:rsidR="00251ED1" w:rsidRPr="004C5362" w:rsidRDefault="00251ED1" w:rsidP="00251ED1">
      <w:pPr>
        <w:pStyle w:val="CBDNormalNumber"/>
        <w:numPr>
          <w:ilvl w:val="1"/>
          <w:numId w:val="7"/>
        </w:numPr>
      </w:pPr>
      <w:r w:rsidRPr="004C5362">
        <w:lastRenderedPageBreak/>
        <w:t xml:space="preserve">Science-based and informed by existing assessments, including those of the </w:t>
      </w:r>
      <w:r w:rsidRPr="00774CFF">
        <w:t>Intergovernmental Science-Policy Platform on Biodiversity and Ecosystem Services</w:t>
      </w:r>
      <w:r w:rsidRPr="004C5362">
        <w:t xml:space="preserve">, the </w:t>
      </w:r>
      <w:r w:rsidRPr="00774CFF">
        <w:t>Intergovernmental Panel on Climate Change</w:t>
      </w:r>
      <w:r w:rsidRPr="004C5362">
        <w:t xml:space="preserve"> and others;</w:t>
      </w:r>
    </w:p>
    <w:p w14:paraId="0C0AEC9A" w14:textId="77777777" w:rsidR="00251ED1" w:rsidRPr="004C5362" w:rsidRDefault="00251ED1" w:rsidP="00251ED1">
      <w:pPr>
        <w:pStyle w:val="CBDNormalNumber"/>
        <w:numPr>
          <w:ilvl w:val="1"/>
          <w:numId w:val="7"/>
        </w:numPr>
      </w:pPr>
      <w:r w:rsidRPr="004C5362">
        <w:t>Open to</w:t>
      </w:r>
      <w:r w:rsidRPr="00774CFF">
        <w:t xml:space="preserve">, and </w:t>
      </w:r>
      <w:r w:rsidRPr="004C5362">
        <w:t>respectful of, different perspectives and worldviews;</w:t>
      </w:r>
    </w:p>
    <w:p w14:paraId="1A2384B3" w14:textId="77777777" w:rsidR="00251ED1" w:rsidRPr="004C5362" w:rsidRDefault="00251ED1" w:rsidP="00251ED1">
      <w:pPr>
        <w:pStyle w:val="CBDNormalNumber"/>
        <w:numPr>
          <w:ilvl w:val="1"/>
          <w:numId w:val="7"/>
        </w:numPr>
      </w:pPr>
      <w:r w:rsidRPr="004C5362">
        <w:t>Focused on implementation, coherence and impact rather than on procedural harmonization;</w:t>
      </w:r>
    </w:p>
    <w:p w14:paraId="5FA675B5" w14:textId="77777777" w:rsidR="00251ED1" w:rsidRPr="004C5362" w:rsidRDefault="00251ED1" w:rsidP="00251ED1">
      <w:pPr>
        <w:pStyle w:val="CBDNormalNumber"/>
        <w:numPr>
          <w:ilvl w:val="1"/>
          <w:numId w:val="7"/>
        </w:numPr>
      </w:pPr>
      <w:r w:rsidRPr="004C5362">
        <w:t>Incremental and pragmatic, building on existing mechanisms and decisions;</w:t>
      </w:r>
    </w:p>
    <w:p w14:paraId="0FFE80D1" w14:textId="77777777" w:rsidR="00251ED1" w:rsidRPr="004C5362" w:rsidRDefault="00251ED1" w:rsidP="00251ED1">
      <w:pPr>
        <w:pStyle w:val="CBDNormalNumber"/>
        <w:numPr>
          <w:ilvl w:val="1"/>
          <w:numId w:val="7"/>
        </w:numPr>
      </w:pPr>
      <w:r w:rsidRPr="004C5362">
        <w:t>Cognizant of national, regional and local implementation realities, including capacities and national circumstances.</w:t>
      </w:r>
    </w:p>
    <w:p w14:paraId="55AA531D" w14:textId="32F3FB10" w:rsidR="00251ED1" w:rsidRPr="004C5362" w:rsidRDefault="00251ED1" w:rsidP="00D66F92">
      <w:pPr>
        <w:pStyle w:val="CBDNormalNumber"/>
      </w:pPr>
      <w:r w:rsidRPr="004C5362">
        <w:t xml:space="preserve">The multilevel road map was developed </w:t>
      </w:r>
      <w:proofErr w:type="gramStart"/>
      <w:r w:rsidRPr="004C5362">
        <w:t>on the basis of</w:t>
      </w:r>
      <w:proofErr w:type="gramEnd"/>
      <w:r w:rsidRPr="004C5362">
        <w:t xml:space="preserve"> the mapping study referred to in paragraph 3 above. Whereas the mapping study identified over 400 possible actions across the eight building blocks, the review highlighted that a set of that magnitude would not be feasible for effective consideration by the </w:t>
      </w:r>
      <w:r w:rsidR="00513E52" w:rsidRPr="004C5362">
        <w:t>Conference of the Parties</w:t>
      </w:r>
      <w:r w:rsidRPr="004C5362">
        <w:t xml:space="preserve">. Accordingly, the actions were consolidated and prioritized against the following criteria – namely their potential impact, efficacy, feasibility and strategic importance for enhancing synergies – while seeking to preserve the substance and balance of the options identified through the technical information exchanges. Parties wishing to consult the full range of actions, together with the underlying analysis and supporting detail, are invited to refer to the mapping study presented in document </w:t>
      </w:r>
      <w:r w:rsidRPr="00774CFF">
        <w:t>CBD</w:t>
      </w:r>
      <w:r w:rsidRPr="004C5362">
        <w:t>/</w:t>
      </w:r>
      <w:r w:rsidRPr="00774CFF">
        <w:t>COP</w:t>
      </w:r>
      <w:r w:rsidRPr="004C5362">
        <w:t>/17/</w:t>
      </w:r>
      <w:r w:rsidRPr="00774CFF">
        <w:t>INF</w:t>
      </w:r>
      <w:r w:rsidRPr="004C5362">
        <w:t>/11.</w:t>
      </w:r>
    </w:p>
    <w:p w14:paraId="22F4E350" w14:textId="54F36030" w:rsidR="0030079F" w:rsidRPr="004C5362" w:rsidRDefault="00EE4DF9" w:rsidP="00395412">
      <w:pPr>
        <w:pStyle w:val="CBDH2"/>
        <w:tabs>
          <w:tab w:val="clear" w:pos="567"/>
          <w:tab w:val="left" w:pos="0"/>
        </w:tabs>
      </w:pPr>
      <w:r w:rsidRPr="004C5362">
        <w:t>B</w:t>
      </w:r>
      <w:r w:rsidR="0030079F" w:rsidRPr="004C5362">
        <w:t>.</w:t>
      </w:r>
      <w:r w:rsidR="0030079F" w:rsidRPr="004C5362">
        <w:tab/>
      </w:r>
      <w:r w:rsidRPr="004C5362">
        <w:t>Purpose and scope</w:t>
      </w:r>
    </w:p>
    <w:p w14:paraId="4C6440DF" w14:textId="17BE074D" w:rsidR="00316E14" w:rsidRPr="004C5362" w:rsidRDefault="00316E14" w:rsidP="00316E14">
      <w:pPr>
        <w:pStyle w:val="CBDNormalNumber"/>
      </w:pPr>
      <w:r w:rsidRPr="004C5362">
        <w:t xml:space="preserve">The implementation of the multilevel road map and of the actions contained therein should be to the mutual benefit of the conventions concerned and compatible with their provisions, obligations, mandates and objectives, while respecting their independent nature. It should further respect ongoing efforts to enhance synergies, </w:t>
      </w:r>
      <w:proofErr w:type="gramStart"/>
      <w:r w:rsidRPr="004C5362">
        <w:t>take into account</w:t>
      </w:r>
      <w:proofErr w:type="gramEnd"/>
      <w:r w:rsidRPr="004C5362">
        <w:t xml:space="preserve"> the need to make efficient use of resources</w:t>
      </w:r>
      <w:r w:rsidRPr="00774CFF">
        <w:t xml:space="preserve"> and </w:t>
      </w:r>
      <w:r w:rsidRPr="004C5362">
        <w:t>result in improved implementation of the relevant conventions and in more efficient and streamlined processes.</w:t>
      </w:r>
    </w:p>
    <w:p w14:paraId="3D19878C" w14:textId="702AE418" w:rsidR="00316E14" w:rsidRPr="004C5362" w:rsidRDefault="00316E14" w:rsidP="00316E14">
      <w:pPr>
        <w:pStyle w:val="CBDNormalNumber"/>
      </w:pPr>
      <w:r w:rsidRPr="004C5362">
        <w:t xml:space="preserve">The </w:t>
      </w:r>
      <w:r w:rsidRPr="00774CFF">
        <w:t>road</w:t>
      </w:r>
      <w:r w:rsidR="000B177E" w:rsidRPr="00774CFF">
        <w:t xml:space="preserve"> </w:t>
      </w:r>
      <w:r w:rsidRPr="00774CFF">
        <w:t>map</w:t>
      </w:r>
      <w:r w:rsidRPr="004C5362">
        <w:t xml:space="preserve"> and its associated actions are intended to serve as flexible guidance for enhancing cooperation, policy coherence and synergies in the implementation of the Rio conventions, the </w:t>
      </w:r>
      <w:r w:rsidRPr="00774CFF">
        <w:t>Kunming-Montreal Global Biodiversity Framework</w:t>
      </w:r>
      <w:r w:rsidRPr="004C5362">
        <w:t xml:space="preserve">, the </w:t>
      </w:r>
      <w:r w:rsidRPr="00774CFF">
        <w:t>Paris Agreement</w:t>
      </w:r>
      <w:r w:rsidRPr="004C5362">
        <w:t xml:space="preserve"> and the United Nations Convention to Combat Desertification (</w:t>
      </w:r>
      <w:r w:rsidRPr="00774CFF">
        <w:t>UNCCD</w:t>
      </w:r>
      <w:r w:rsidRPr="004C5362">
        <w:t>) 2018–2030 Strategic Framework, as well as their follow-on processes.</w:t>
      </w:r>
    </w:p>
    <w:p w14:paraId="1771EC37" w14:textId="387D65BB" w:rsidR="00316E14" w:rsidRPr="004C5362" w:rsidRDefault="00316E14" w:rsidP="00316E14">
      <w:pPr>
        <w:pStyle w:val="CBDNormalNumber"/>
      </w:pPr>
      <w:r w:rsidRPr="004C5362">
        <w:t xml:space="preserve">The actions have been categorized as short-term (for delivery by the end of 2028), medium-term (2029–2030) and long-term (2030 </w:t>
      </w:r>
      <w:r w:rsidRPr="00774CFF">
        <w:t>onward</w:t>
      </w:r>
      <w:r w:rsidRPr="004C5362">
        <w:t>). It should be noted that their successful delivery may depend on enabling activities being initiated earlier than the indicated time frames would suggest.</w:t>
      </w:r>
    </w:p>
    <w:p w14:paraId="3D60FA04" w14:textId="25A30556" w:rsidR="00316E14" w:rsidRPr="004C5362" w:rsidRDefault="00316E14" w:rsidP="00D66F92">
      <w:pPr>
        <w:pStyle w:val="CBDNormalNumber"/>
      </w:pPr>
      <w:r w:rsidRPr="004C5362">
        <w:t>Actions should be adapted to national circumstances. Not all actions would be applicable to all countries</w:t>
      </w:r>
      <w:r w:rsidRPr="00774CFF">
        <w:t xml:space="preserve">, and </w:t>
      </w:r>
      <w:r w:rsidRPr="004C5362">
        <w:t xml:space="preserve">countries may also undertake additional actions not included in the </w:t>
      </w:r>
      <w:r w:rsidRPr="00774CFF">
        <w:t>road</w:t>
      </w:r>
      <w:r w:rsidR="000B177E" w:rsidRPr="00774CFF">
        <w:t xml:space="preserve"> </w:t>
      </w:r>
      <w:r w:rsidRPr="00774CFF">
        <w:t>map</w:t>
      </w:r>
      <w:r w:rsidRPr="004C5362">
        <w:t>. Some actions may be relevant to enhancing synergies between only two of the Rio conventions</w:t>
      </w:r>
      <w:r w:rsidRPr="00774CFF">
        <w:t xml:space="preserve">, or </w:t>
      </w:r>
      <w:r w:rsidRPr="004C5362">
        <w:t>among a subset thereof, rather than among all of them. Parties are encouraged to select from among the various actions those best suited to enhancing synergies, in accordance with their national circumstances.</w:t>
      </w:r>
    </w:p>
    <w:p w14:paraId="62CBA340" w14:textId="3DB477E6" w:rsidR="00395412" w:rsidRPr="004C5362" w:rsidRDefault="00395412" w:rsidP="00395412">
      <w:pPr>
        <w:pStyle w:val="CBDH2"/>
      </w:pPr>
      <w:r w:rsidRPr="004C5362">
        <w:t>C.</w:t>
      </w:r>
      <w:r w:rsidRPr="004C5362">
        <w:tab/>
      </w:r>
      <w:r w:rsidRPr="004C5362">
        <w:rPr>
          <w:bCs/>
        </w:rPr>
        <w:t>Multilevel road map for enhancing cooperation, policy coherence and synergies across the Rio conventions</w:t>
      </w:r>
    </w:p>
    <w:p w14:paraId="09E8AE5C" w14:textId="0DA14478" w:rsidR="00C43C8B" w:rsidRPr="004C5362" w:rsidRDefault="00C43C8B" w:rsidP="00C43C8B">
      <w:pPr>
        <w:pStyle w:val="CBDNormalNumber"/>
      </w:pPr>
      <w:r w:rsidRPr="004C5362">
        <w:t>The road map is guided by a shared long-term vision in which the objectives of the three Rio conventions are pursued in a mutually reinforcing manner, so that, by 2030 and beyond, the conservation and sustainable use of biodiversity, the response to climate change and the achievement of land degradation neutrality are planned, financed, implemented and monitored coherently at all levels, to the mutual benefit of the conventions and in support of sustainable development.</w:t>
      </w:r>
    </w:p>
    <w:p w14:paraId="3E75A3EA" w14:textId="4F687889" w:rsidR="00C43C8B" w:rsidRPr="004C5362" w:rsidRDefault="00C43C8B" w:rsidP="00C43C8B">
      <w:pPr>
        <w:pStyle w:val="CBDNormalNumber"/>
      </w:pPr>
      <w:r w:rsidRPr="004C5362">
        <w:lastRenderedPageBreak/>
        <w:t xml:space="preserve">To give effect to this vision, the actions are organized around three time-bound horizons that serve as strategic milestones: by the end of 2028 (short term) as the foundations for coherent planning, monitoring and coordination are established; by 2030 (medium term) as aligned national strategies, reporting and financing become operational; and from 2030 </w:t>
      </w:r>
      <w:r w:rsidRPr="00774CFF">
        <w:t>onward</w:t>
      </w:r>
      <w:r w:rsidRPr="004C5362">
        <w:t xml:space="preserve"> (</w:t>
      </w:r>
      <w:r w:rsidRPr="00774CFF">
        <w:t>long term</w:t>
      </w:r>
      <w:r w:rsidRPr="004C5362">
        <w:t>) where coherent implementation and a mutually supportive international architecture are sustained. Enabling activities for a given milestone may need to commence in advance of the horizon indicated.</w:t>
      </w:r>
    </w:p>
    <w:p w14:paraId="26C111EE" w14:textId="5B7CE5FD" w:rsidR="00F31C0A" w:rsidRPr="004C5362" w:rsidRDefault="00F31C0A" w:rsidP="00C43C8B">
      <w:pPr>
        <w:pStyle w:val="CBDNormalNumber"/>
      </w:pPr>
      <w:r w:rsidRPr="004C5362">
        <w:t xml:space="preserve">Within each </w:t>
      </w:r>
      <w:r w:rsidR="00731D14" w:rsidRPr="004C5362">
        <w:t xml:space="preserve">horizon as they are presented in the </w:t>
      </w:r>
      <w:r w:rsidR="00103942" w:rsidRPr="004C5362">
        <w:t>table</w:t>
      </w:r>
      <w:r w:rsidR="00731D14" w:rsidRPr="004C5362">
        <w:t>s</w:t>
      </w:r>
      <w:r w:rsidR="00103942" w:rsidRPr="004C5362">
        <w:t xml:space="preserve"> below</w:t>
      </w:r>
      <w:r w:rsidRPr="004C5362">
        <w:t xml:space="preserve">, actions have been </w:t>
      </w:r>
      <w:r w:rsidR="00331194" w:rsidRPr="004C5362">
        <w:t>arranged to provide a form of implementation logic. First</w:t>
      </w:r>
      <w:r w:rsidR="007C72CF" w:rsidRPr="004C5362">
        <w:t>ly</w:t>
      </w:r>
      <w:r w:rsidR="00331194" w:rsidRPr="004C5362">
        <w:t xml:space="preserve">, scale </w:t>
      </w:r>
      <w:r w:rsidR="007C72CF" w:rsidRPr="004C5362">
        <w:t xml:space="preserve">with </w:t>
      </w:r>
      <w:r w:rsidR="00077651" w:rsidRPr="004C5362">
        <w:t>global</w:t>
      </w:r>
      <w:r w:rsidR="007C72CF" w:rsidRPr="004C5362">
        <w:t xml:space="preserve"> actions being followed by</w:t>
      </w:r>
      <w:r w:rsidR="00331194" w:rsidRPr="004C5362">
        <w:t xml:space="preserve"> </w:t>
      </w:r>
      <w:r w:rsidR="00077651" w:rsidRPr="004C5362">
        <w:t>r</w:t>
      </w:r>
      <w:r w:rsidR="00331194" w:rsidRPr="004C5362">
        <w:t xml:space="preserve">egional, </w:t>
      </w:r>
      <w:r w:rsidR="00077651" w:rsidRPr="004C5362">
        <w:t>n</w:t>
      </w:r>
      <w:r w:rsidR="00331194" w:rsidRPr="004C5362">
        <w:t>ational</w:t>
      </w:r>
      <w:r w:rsidR="007C72CF" w:rsidRPr="004C5362">
        <w:t xml:space="preserve"> and </w:t>
      </w:r>
      <w:r w:rsidR="00077651" w:rsidRPr="004C5362">
        <w:t>s</w:t>
      </w:r>
      <w:r w:rsidR="00331194" w:rsidRPr="004C5362">
        <w:t>ubnational</w:t>
      </w:r>
      <w:r w:rsidR="007C72CF" w:rsidRPr="004C5362">
        <w:t>.</w:t>
      </w:r>
      <w:r w:rsidR="00331194" w:rsidRPr="004C5362">
        <w:t xml:space="preserve"> Second</w:t>
      </w:r>
      <w:r w:rsidR="007C72CF" w:rsidRPr="004C5362">
        <w:t xml:space="preserve">ly, within each </w:t>
      </w:r>
      <w:r w:rsidR="00F85C1E" w:rsidRPr="00774CFF">
        <w:t>geographic</w:t>
      </w:r>
      <w:r w:rsidR="00CC301C" w:rsidRPr="00774CFF">
        <w:t>al</w:t>
      </w:r>
      <w:r w:rsidR="00F85C1E" w:rsidRPr="00774CFF">
        <w:t xml:space="preserve"> </w:t>
      </w:r>
      <w:r w:rsidR="00F85C1E" w:rsidRPr="004C5362">
        <w:t>scale, actions related to a</w:t>
      </w:r>
      <w:r w:rsidR="00331194" w:rsidRPr="004C5362">
        <w:t>ssessments</w:t>
      </w:r>
      <w:r w:rsidR="00F85C1E" w:rsidRPr="004C5362">
        <w:t xml:space="preserve">, </w:t>
      </w:r>
      <w:r w:rsidR="00331194" w:rsidRPr="004C5362">
        <w:t>analyses</w:t>
      </w:r>
      <w:r w:rsidR="00F85C1E" w:rsidRPr="004C5362">
        <w:t xml:space="preserve"> and </w:t>
      </w:r>
      <w:r w:rsidR="00331194" w:rsidRPr="004C5362">
        <w:t>gathering of information</w:t>
      </w:r>
      <w:r w:rsidR="00F85C1E" w:rsidRPr="004C5362">
        <w:t xml:space="preserve"> are listed first, followed by</w:t>
      </w:r>
      <w:r w:rsidR="00331194" w:rsidRPr="004C5362">
        <w:t xml:space="preserve"> implementation, monitoring</w:t>
      </w:r>
      <w:r w:rsidR="00F85C1E" w:rsidRPr="004C5362">
        <w:t xml:space="preserve"> and finally</w:t>
      </w:r>
      <w:r w:rsidR="00331194" w:rsidRPr="004C5362">
        <w:t xml:space="preserve"> reporting</w:t>
      </w:r>
      <w:r w:rsidR="00F85C1E" w:rsidRPr="004C5362">
        <w:t>.</w:t>
      </w:r>
      <w:r w:rsidR="00331194" w:rsidRPr="004C5362">
        <w:t xml:space="preserve"> </w:t>
      </w:r>
      <w:r w:rsidR="00A26EE5" w:rsidRPr="004C5362">
        <w:t>Finally,</w:t>
      </w:r>
      <w:r w:rsidR="00331194" w:rsidRPr="004C5362">
        <w:t xml:space="preserve"> actions related to means of implementation</w:t>
      </w:r>
      <w:r w:rsidR="00A26EE5" w:rsidRPr="004C5362">
        <w:t>, such as</w:t>
      </w:r>
      <w:r w:rsidR="00331194" w:rsidRPr="004C5362">
        <w:t xml:space="preserve"> capacity-building, finance</w:t>
      </w:r>
      <w:r w:rsidR="00C63E1A" w:rsidRPr="004C5362">
        <w:t xml:space="preserve"> and </w:t>
      </w:r>
      <w:r w:rsidR="00331194" w:rsidRPr="004C5362">
        <w:t>technology needs</w:t>
      </w:r>
      <w:r w:rsidR="00A26EE5" w:rsidRPr="004C5362">
        <w:t>,</w:t>
      </w:r>
      <w:r w:rsidR="00331194" w:rsidRPr="004C5362">
        <w:t xml:space="preserve"> that do not fit in</w:t>
      </w:r>
      <w:r w:rsidR="00C63E1A" w:rsidRPr="004C5362">
        <w:t>to the above</w:t>
      </w:r>
      <w:r w:rsidR="00331194" w:rsidRPr="004C5362">
        <w:t xml:space="preserve"> </w:t>
      </w:r>
      <w:r w:rsidR="00C63E1A" w:rsidRPr="004C5362">
        <w:t>are listed</w:t>
      </w:r>
      <w:r w:rsidR="00331194" w:rsidRPr="004C5362">
        <w:t>.</w:t>
      </w:r>
    </w:p>
    <w:p w14:paraId="637B8DD1" w14:textId="03ABB41C" w:rsidR="00D35459" w:rsidRPr="004C5362" w:rsidRDefault="00D35459" w:rsidP="00C43C8B">
      <w:pPr>
        <w:pStyle w:val="CBDNormalNumber"/>
      </w:pPr>
      <w:r w:rsidRPr="004C5362">
        <w:t>In the tables below, the column “Who is responsible” identifies the actors expected to lead or contribute to each action. Parties are the primary actors responsible for implementation, acting through their national focal points (</w:t>
      </w:r>
      <w:r w:rsidRPr="00774CFF">
        <w:t>NFPs</w:t>
      </w:r>
      <w:r w:rsidRPr="004C5362">
        <w:t>) and relevant line ministries; the secretariats of the Rio conventions and the Joint Liaison Group (</w:t>
      </w:r>
      <w:r w:rsidRPr="00774CFF">
        <w:t>JLG</w:t>
      </w:r>
      <w:r w:rsidRPr="004C5362">
        <w:t xml:space="preserve">) play a facilitating and coordinating role; donors and financial mechanisms provide resources; and other relevant actors </w:t>
      </w:r>
      <w:r w:rsidRPr="00774CFF">
        <w:t>– including</w:t>
      </w:r>
      <w:r w:rsidRPr="004C5362">
        <w:t xml:space="preserve"> </w:t>
      </w:r>
      <w:r w:rsidRPr="00774CFF">
        <w:t>indigenous people</w:t>
      </w:r>
      <w:r w:rsidRPr="004C5362">
        <w:t>s and local communities, civil society organizations, the scientific community and the United Nations system – contribute in supporting roles.</w:t>
      </w:r>
    </w:p>
    <w:p w14:paraId="40589476" w14:textId="75E512A2" w:rsidR="00D66F92" w:rsidRPr="00774CFF" w:rsidRDefault="00551608" w:rsidP="00774CFF">
      <w:pPr>
        <w:pStyle w:val="CBDTableTitle"/>
      </w:pPr>
      <w:r w:rsidRPr="00774CFF">
        <w:rPr>
          <w:b w:val="0"/>
          <w:bCs/>
        </w:rPr>
        <w:t>Table 1</w:t>
      </w:r>
      <w:r w:rsidRPr="00774CFF">
        <w:br/>
        <w:t>Short-term (now to end 2028)</w:t>
      </w:r>
    </w:p>
    <w:tbl>
      <w:tblPr>
        <w:tblW w:w="9214"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497"/>
        <w:gridCol w:w="1615"/>
        <w:gridCol w:w="2277"/>
      </w:tblGrid>
      <w:tr w:rsidR="00D66F92" w:rsidRPr="004C5362" w14:paraId="5ECDAAAD" w14:textId="77777777" w:rsidTr="00774CFF">
        <w:trPr>
          <w:tblHeader/>
        </w:trPr>
        <w:tc>
          <w:tcPr>
            <w:tcW w:w="423" w:type="dxa"/>
          </w:tcPr>
          <w:p w14:paraId="2144449E" w14:textId="77777777" w:rsidR="00D66F92" w:rsidRPr="00774CFF" w:rsidRDefault="00D66F92" w:rsidP="00D56E59">
            <w:pPr>
              <w:rPr>
                <w:i/>
                <w:iCs/>
                <w:sz w:val="20"/>
                <w:szCs w:val="20"/>
              </w:rPr>
            </w:pPr>
          </w:p>
        </w:tc>
        <w:tc>
          <w:tcPr>
            <w:tcW w:w="3402" w:type="dxa"/>
          </w:tcPr>
          <w:p w14:paraId="53091B64" w14:textId="77777777" w:rsidR="00D66F92" w:rsidRPr="004C5362" w:rsidRDefault="00D66F92" w:rsidP="00551608">
            <w:pPr>
              <w:rPr>
                <w:i/>
                <w:iCs/>
                <w:sz w:val="20"/>
                <w:szCs w:val="20"/>
              </w:rPr>
            </w:pPr>
            <w:r w:rsidRPr="004C5362">
              <w:rPr>
                <w:i/>
                <w:iCs/>
                <w:sz w:val="20"/>
                <w:szCs w:val="20"/>
              </w:rPr>
              <w:t>Action</w:t>
            </w:r>
          </w:p>
        </w:tc>
        <w:tc>
          <w:tcPr>
            <w:tcW w:w="1497" w:type="dxa"/>
          </w:tcPr>
          <w:p w14:paraId="1F6CBBCC" w14:textId="77777777" w:rsidR="00D66F92" w:rsidRPr="004C5362" w:rsidRDefault="00D66F92" w:rsidP="00551608">
            <w:pPr>
              <w:rPr>
                <w:i/>
                <w:iCs/>
                <w:sz w:val="20"/>
                <w:szCs w:val="20"/>
              </w:rPr>
            </w:pPr>
            <w:r w:rsidRPr="004C5362">
              <w:rPr>
                <w:i/>
                <w:iCs/>
                <w:sz w:val="20"/>
                <w:szCs w:val="20"/>
              </w:rPr>
              <w:t>Scale</w:t>
            </w:r>
          </w:p>
        </w:tc>
        <w:tc>
          <w:tcPr>
            <w:tcW w:w="1615" w:type="dxa"/>
          </w:tcPr>
          <w:p w14:paraId="296D4D3D" w14:textId="77777777" w:rsidR="00D66F92" w:rsidRPr="004C5362" w:rsidRDefault="00D66F92" w:rsidP="00551608">
            <w:pPr>
              <w:rPr>
                <w:i/>
                <w:iCs/>
                <w:sz w:val="20"/>
                <w:szCs w:val="20"/>
              </w:rPr>
            </w:pPr>
            <w:r w:rsidRPr="004C5362">
              <w:rPr>
                <w:i/>
                <w:iCs/>
                <w:sz w:val="20"/>
                <w:szCs w:val="20"/>
              </w:rPr>
              <w:t>Building block</w:t>
            </w:r>
          </w:p>
        </w:tc>
        <w:tc>
          <w:tcPr>
            <w:tcW w:w="2277" w:type="dxa"/>
          </w:tcPr>
          <w:p w14:paraId="6138E59D" w14:textId="77777777" w:rsidR="00D66F92" w:rsidRPr="004C5362" w:rsidRDefault="00D66F92" w:rsidP="00551608">
            <w:pPr>
              <w:rPr>
                <w:i/>
                <w:iCs/>
                <w:sz w:val="20"/>
                <w:szCs w:val="20"/>
              </w:rPr>
            </w:pPr>
            <w:r w:rsidRPr="004C5362">
              <w:rPr>
                <w:i/>
                <w:iCs/>
                <w:sz w:val="20"/>
                <w:szCs w:val="20"/>
              </w:rPr>
              <w:t>Who is responsible</w:t>
            </w:r>
          </w:p>
        </w:tc>
      </w:tr>
      <w:tr w:rsidR="00D66F92" w:rsidRPr="004C5362" w14:paraId="6370F104" w14:textId="77777777" w:rsidTr="00774CFF">
        <w:tc>
          <w:tcPr>
            <w:tcW w:w="423" w:type="dxa"/>
          </w:tcPr>
          <w:p w14:paraId="51900C7D" w14:textId="77777777" w:rsidR="00D66F92" w:rsidRPr="00774CFF" w:rsidRDefault="00D66F92" w:rsidP="00774CFF">
            <w:pPr>
              <w:jc w:val="left"/>
              <w:rPr>
                <w:sz w:val="20"/>
                <w:szCs w:val="20"/>
              </w:rPr>
            </w:pPr>
            <w:r w:rsidRPr="004C5362">
              <w:rPr>
                <w:sz w:val="20"/>
                <w:szCs w:val="20"/>
              </w:rPr>
              <w:t>i.1</w:t>
            </w:r>
          </w:p>
        </w:tc>
        <w:tc>
          <w:tcPr>
            <w:tcW w:w="3402" w:type="dxa"/>
          </w:tcPr>
          <w:p w14:paraId="1E3C0495" w14:textId="77777777" w:rsidR="00D66F92" w:rsidRPr="00774CFF" w:rsidRDefault="00D66F92" w:rsidP="00774CFF">
            <w:pPr>
              <w:jc w:val="left"/>
              <w:rPr>
                <w:sz w:val="20"/>
                <w:szCs w:val="20"/>
              </w:rPr>
            </w:pPr>
            <w:r w:rsidRPr="00774CFF">
              <w:rPr>
                <w:sz w:val="20"/>
                <w:szCs w:val="20"/>
              </w:rPr>
              <w:t>Undertake a cross-mapping of Convention-level targets across the Rio Conventions and the SDGs to identify areas of alignment and inform the development or revision of coherent national strategies.</w:t>
            </w:r>
          </w:p>
        </w:tc>
        <w:tc>
          <w:tcPr>
            <w:tcW w:w="1497" w:type="dxa"/>
          </w:tcPr>
          <w:p w14:paraId="7F88948D" w14:textId="77777777" w:rsidR="00D66F92" w:rsidRPr="004C5362" w:rsidRDefault="00D66F92" w:rsidP="00774CFF">
            <w:pPr>
              <w:jc w:val="left"/>
              <w:rPr>
                <w:sz w:val="20"/>
                <w:szCs w:val="20"/>
              </w:rPr>
            </w:pPr>
            <w:r w:rsidRPr="004C5362">
              <w:rPr>
                <w:sz w:val="20"/>
                <w:szCs w:val="20"/>
              </w:rPr>
              <w:t>International</w:t>
            </w:r>
          </w:p>
        </w:tc>
        <w:tc>
          <w:tcPr>
            <w:tcW w:w="1615" w:type="dxa"/>
          </w:tcPr>
          <w:p w14:paraId="35B7EFEA" w14:textId="77777777" w:rsidR="00D66F92" w:rsidRPr="00774CFF" w:rsidRDefault="00D66F92" w:rsidP="00774CFF">
            <w:pPr>
              <w:jc w:val="left"/>
              <w:rPr>
                <w:sz w:val="20"/>
                <w:szCs w:val="20"/>
              </w:rPr>
            </w:pPr>
            <w:r w:rsidRPr="00774CFF">
              <w:rPr>
                <w:sz w:val="20"/>
                <w:szCs w:val="20"/>
              </w:rPr>
              <w:t>Alignment of national strategies and plans</w:t>
            </w:r>
          </w:p>
        </w:tc>
        <w:tc>
          <w:tcPr>
            <w:tcW w:w="2277" w:type="dxa"/>
          </w:tcPr>
          <w:p w14:paraId="6C7BC63D" w14:textId="7008BC25" w:rsidR="00D66F92" w:rsidRPr="004C5362" w:rsidRDefault="00D66F92" w:rsidP="00774CFF">
            <w:pPr>
              <w:jc w:val="left"/>
              <w:rPr>
                <w:sz w:val="20"/>
                <w:szCs w:val="20"/>
              </w:rPr>
            </w:pPr>
            <w:r w:rsidRPr="004C5362">
              <w:rPr>
                <w:sz w:val="20"/>
                <w:szCs w:val="20"/>
              </w:rPr>
              <w:t>Parties; Rio secretariats;</w:t>
            </w:r>
            <w:r w:rsidRPr="00774CFF">
              <w:rPr>
                <w:sz w:val="20"/>
                <w:szCs w:val="20"/>
              </w:rPr>
              <w:t xml:space="preserve"> </w:t>
            </w:r>
            <w:r w:rsidR="004C5362" w:rsidRPr="00774CFF">
              <w:rPr>
                <w:sz w:val="20"/>
                <w:szCs w:val="20"/>
              </w:rPr>
              <w:t>United Nations</w:t>
            </w:r>
            <w:r w:rsidRPr="00774CFF">
              <w:rPr>
                <w:sz w:val="20"/>
                <w:szCs w:val="20"/>
              </w:rPr>
              <w:t xml:space="preserve"> </w:t>
            </w:r>
            <w:r w:rsidRPr="004C5362">
              <w:rPr>
                <w:sz w:val="20"/>
                <w:szCs w:val="20"/>
              </w:rPr>
              <w:t>agencies</w:t>
            </w:r>
          </w:p>
        </w:tc>
      </w:tr>
      <w:tr w:rsidR="00D66F92" w:rsidRPr="004C5362" w14:paraId="5E47F352" w14:textId="77777777" w:rsidTr="00774CFF">
        <w:tc>
          <w:tcPr>
            <w:tcW w:w="423" w:type="dxa"/>
          </w:tcPr>
          <w:p w14:paraId="038D05CE" w14:textId="77777777" w:rsidR="00D66F92" w:rsidRPr="004C5362" w:rsidRDefault="00D66F92" w:rsidP="00774CFF">
            <w:pPr>
              <w:spacing w:before="40" w:after="40"/>
              <w:jc w:val="left"/>
              <w:rPr>
                <w:sz w:val="20"/>
                <w:szCs w:val="20"/>
              </w:rPr>
            </w:pPr>
            <w:r w:rsidRPr="004C5362">
              <w:rPr>
                <w:sz w:val="20"/>
                <w:szCs w:val="20"/>
              </w:rPr>
              <w:t>i.2</w:t>
            </w:r>
          </w:p>
        </w:tc>
        <w:tc>
          <w:tcPr>
            <w:tcW w:w="3402" w:type="dxa"/>
          </w:tcPr>
          <w:p w14:paraId="542470AF" w14:textId="77777777" w:rsidR="00D66F92" w:rsidRPr="00774CFF" w:rsidRDefault="00D66F92" w:rsidP="00774CFF">
            <w:pPr>
              <w:spacing w:before="40" w:after="40"/>
              <w:jc w:val="left"/>
              <w:rPr>
                <w:sz w:val="20"/>
                <w:szCs w:val="20"/>
              </w:rPr>
            </w:pPr>
            <w:r w:rsidRPr="00774CFF">
              <w:rPr>
                <w:sz w:val="20"/>
                <w:szCs w:val="20"/>
              </w:rPr>
              <w:t>Assess reporting obligations and identify common monitoring/reporting challenges and gaps and produce recommendations, and task IPBES/IPCC/SPI to advise on approaches to deploy common metrics, standards and cost-effectiveness of synergistic MRR</w:t>
            </w:r>
          </w:p>
        </w:tc>
        <w:tc>
          <w:tcPr>
            <w:tcW w:w="1497" w:type="dxa"/>
          </w:tcPr>
          <w:p w14:paraId="1503DEA7"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50816C35"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277" w:type="dxa"/>
          </w:tcPr>
          <w:p w14:paraId="1021084C" w14:textId="77777777" w:rsidR="00D66F92" w:rsidRPr="00774CFF" w:rsidRDefault="00D66F92" w:rsidP="00774CFF">
            <w:pPr>
              <w:spacing w:before="40" w:after="40"/>
              <w:jc w:val="left"/>
              <w:rPr>
                <w:sz w:val="20"/>
                <w:szCs w:val="20"/>
              </w:rPr>
            </w:pPr>
            <w:r w:rsidRPr="00774CFF">
              <w:rPr>
                <w:sz w:val="20"/>
                <w:szCs w:val="20"/>
              </w:rPr>
              <w:t>Parties; Rio secretariats; Intergovernmental science-policy Platform on Biodiversity and Ecosystem Services (IPBES)/Intergovernmental Panel on Climate Change (IPCC)/UNCCD Science-Policy Interface (SPI)</w:t>
            </w:r>
          </w:p>
        </w:tc>
      </w:tr>
      <w:tr w:rsidR="00D66F92" w:rsidRPr="004C5362" w14:paraId="72D0F937" w14:textId="77777777" w:rsidTr="00774CFF">
        <w:tc>
          <w:tcPr>
            <w:tcW w:w="423" w:type="dxa"/>
          </w:tcPr>
          <w:p w14:paraId="094E74F9" w14:textId="77777777" w:rsidR="00D66F92" w:rsidRPr="004C5362" w:rsidRDefault="00D66F92" w:rsidP="00774CFF">
            <w:pPr>
              <w:spacing w:before="40" w:after="40"/>
              <w:jc w:val="left"/>
              <w:rPr>
                <w:sz w:val="20"/>
                <w:szCs w:val="20"/>
              </w:rPr>
            </w:pPr>
            <w:r w:rsidRPr="004C5362">
              <w:rPr>
                <w:sz w:val="20"/>
                <w:szCs w:val="20"/>
              </w:rPr>
              <w:t>i.3</w:t>
            </w:r>
          </w:p>
        </w:tc>
        <w:tc>
          <w:tcPr>
            <w:tcW w:w="3402" w:type="dxa"/>
          </w:tcPr>
          <w:p w14:paraId="21EA2251" w14:textId="77777777" w:rsidR="00D66F92" w:rsidRPr="00774CFF" w:rsidRDefault="00D66F92" w:rsidP="00774CFF">
            <w:pPr>
              <w:spacing w:before="40" w:after="40"/>
              <w:jc w:val="left"/>
              <w:rPr>
                <w:sz w:val="20"/>
                <w:szCs w:val="20"/>
              </w:rPr>
            </w:pPr>
            <w:r w:rsidRPr="00774CFF">
              <w:rPr>
                <w:sz w:val="20"/>
                <w:szCs w:val="20"/>
              </w:rPr>
              <w:t xml:space="preserve">Build the evidence base and economic case for </w:t>
            </w:r>
            <w:proofErr w:type="spellStart"/>
            <w:r w:rsidRPr="00774CFF">
              <w:rPr>
                <w:sz w:val="20"/>
                <w:szCs w:val="20"/>
              </w:rPr>
              <w:t>NbS</w:t>
            </w:r>
            <w:proofErr w:type="spellEnd"/>
            <w:r w:rsidRPr="00774CFF">
              <w:rPr>
                <w:sz w:val="20"/>
                <w:szCs w:val="20"/>
              </w:rPr>
              <w:t xml:space="preserve"> and/or EBA, including cost-effectiveness metrics, ROI/case-study compilations, health-benefit pilots, and how to identify and manage trade-offs.</w:t>
            </w:r>
          </w:p>
        </w:tc>
        <w:tc>
          <w:tcPr>
            <w:tcW w:w="1497" w:type="dxa"/>
          </w:tcPr>
          <w:p w14:paraId="2E333732"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7DD954B9" w14:textId="77777777" w:rsidR="00D66F92" w:rsidRPr="00774CFF" w:rsidRDefault="00D66F92" w:rsidP="00774CFF">
            <w:pPr>
              <w:spacing w:before="40" w:after="40"/>
              <w:jc w:val="left"/>
              <w:rPr>
                <w:sz w:val="20"/>
                <w:szCs w:val="20"/>
              </w:rPr>
            </w:pPr>
            <w:r w:rsidRPr="00774CFF">
              <w:rPr>
                <w:sz w:val="20"/>
                <w:szCs w:val="20"/>
              </w:rPr>
              <w:t>Nature-based solutions and/or ecosystem-based approaches</w:t>
            </w:r>
          </w:p>
        </w:tc>
        <w:tc>
          <w:tcPr>
            <w:tcW w:w="2277" w:type="dxa"/>
          </w:tcPr>
          <w:p w14:paraId="15943C10" w14:textId="1A26DBD8" w:rsidR="00D66F92" w:rsidRPr="00774CFF" w:rsidRDefault="00D66F92" w:rsidP="00774CFF">
            <w:pPr>
              <w:spacing w:before="40" w:after="40"/>
              <w:jc w:val="left"/>
              <w:rPr>
                <w:sz w:val="20"/>
                <w:szCs w:val="20"/>
              </w:rPr>
            </w:pPr>
            <w:r w:rsidRPr="00774CFF">
              <w:rPr>
                <w:sz w:val="20"/>
                <w:szCs w:val="20"/>
              </w:rPr>
              <w:t>Rio secretariats; IPBES/IPCC/SPI; researchers; sponsoring organi</w:t>
            </w:r>
            <w:r w:rsidR="00CC301C" w:rsidRPr="00774CFF">
              <w:rPr>
                <w:sz w:val="20"/>
                <w:szCs w:val="20"/>
              </w:rPr>
              <w:t>z</w:t>
            </w:r>
            <w:r w:rsidRPr="00774CFF">
              <w:rPr>
                <w:sz w:val="20"/>
                <w:szCs w:val="20"/>
              </w:rPr>
              <w:t>ations</w:t>
            </w:r>
          </w:p>
        </w:tc>
      </w:tr>
      <w:tr w:rsidR="00D66F92" w:rsidRPr="004C5362" w14:paraId="1787358F" w14:textId="77777777" w:rsidTr="00774CFF">
        <w:tc>
          <w:tcPr>
            <w:tcW w:w="423" w:type="dxa"/>
          </w:tcPr>
          <w:p w14:paraId="55F5B727" w14:textId="77777777" w:rsidR="00D66F92" w:rsidRPr="004C5362" w:rsidRDefault="00D66F92" w:rsidP="00774CFF">
            <w:pPr>
              <w:spacing w:before="40" w:after="40"/>
              <w:jc w:val="left"/>
              <w:rPr>
                <w:sz w:val="20"/>
                <w:szCs w:val="20"/>
              </w:rPr>
            </w:pPr>
            <w:r w:rsidRPr="004C5362">
              <w:rPr>
                <w:sz w:val="20"/>
                <w:szCs w:val="20"/>
              </w:rPr>
              <w:t>i.4</w:t>
            </w:r>
          </w:p>
        </w:tc>
        <w:tc>
          <w:tcPr>
            <w:tcW w:w="3402" w:type="dxa"/>
          </w:tcPr>
          <w:p w14:paraId="4E803CE4" w14:textId="0D06796C" w:rsidR="00D66F92" w:rsidRPr="00774CFF" w:rsidRDefault="00D66F92" w:rsidP="00774CFF">
            <w:pPr>
              <w:spacing w:before="40" w:after="40"/>
              <w:jc w:val="left"/>
              <w:rPr>
                <w:sz w:val="20"/>
                <w:szCs w:val="20"/>
              </w:rPr>
            </w:pPr>
            <w:r w:rsidRPr="00774CFF">
              <w:rPr>
                <w:sz w:val="20"/>
                <w:szCs w:val="20"/>
              </w:rPr>
              <w:t xml:space="preserve">Promote uptake of the CBD Voluntary Guidelines on </w:t>
            </w:r>
            <w:proofErr w:type="spellStart"/>
            <w:r w:rsidRPr="00774CFF">
              <w:rPr>
                <w:sz w:val="20"/>
                <w:szCs w:val="20"/>
              </w:rPr>
              <w:t>NbS</w:t>
            </w:r>
            <w:proofErr w:type="spellEnd"/>
            <w:r w:rsidRPr="00774CFF">
              <w:rPr>
                <w:sz w:val="20"/>
                <w:szCs w:val="20"/>
              </w:rPr>
              <w:t xml:space="preserve"> and/or EBA and its supplement across UNFCCC and UNCCD – anchoring them in COP decisions, translating the supplement into an accessible technical series</w:t>
            </w:r>
          </w:p>
        </w:tc>
        <w:tc>
          <w:tcPr>
            <w:tcW w:w="1497" w:type="dxa"/>
          </w:tcPr>
          <w:p w14:paraId="28ACDBFC"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0A800E45" w14:textId="77777777" w:rsidR="00D66F92" w:rsidRPr="00774CFF" w:rsidRDefault="00D66F92" w:rsidP="00774CFF">
            <w:pPr>
              <w:spacing w:before="40" w:after="40"/>
              <w:jc w:val="left"/>
              <w:rPr>
                <w:sz w:val="20"/>
                <w:szCs w:val="20"/>
              </w:rPr>
            </w:pPr>
            <w:r w:rsidRPr="00774CFF">
              <w:rPr>
                <w:sz w:val="20"/>
                <w:szCs w:val="20"/>
              </w:rPr>
              <w:t>Nature-based solutions and/or ecosystem-based approaches</w:t>
            </w:r>
          </w:p>
        </w:tc>
        <w:tc>
          <w:tcPr>
            <w:tcW w:w="2277" w:type="dxa"/>
          </w:tcPr>
          <w:p w14:paraId="6DB017A0" w14:textId="77777777" w:rsidR="00D66F92" w:rsidRPr="004C5362" w:rsidRDefault="00D66F92" w:rsidP="00774CFF">
            <w:pPr>
              <w:spacing w:before="40" w:after="40"/>
              <w:jc w:val="left"/>
              <w:rPr>
                <w:sz w:val="20"/>
                <w:szCs w:val="20"/>
              </w:rPr>
            </w:pPr>
            <w:r w:rsidRPr="004C5362">
              <w:rPr>
                <w:sz w:val="20"/>
                <w:szCs w:val="20"/>
              </w:rPr>
              <w:t xml:space="preserve">Parties; Rio secretariats; </w:t>
            </w:r>
            <w:r w:rsidRPr="00774CFF">
              <w:rPr>
                <w:sz w:val="20"/>
                <w:szCs w:val="20"/>
              </w:rPr>
              <w:t>JLG</w:t>
            </w:r>
          </w:p>
        </w:tc>
      </w:tr>
      <w:tr w:rsidR="00D66F92" w:rsidRPr="004C5362" w14:paraId="200A9EDE" w14:textId="77777777" w:rsidTr="00774CFF">
        <w:tc>
          <w:tcPr>
            <w:tcW w:w="423" w:type="dxa"/>
          </w:tcPr>
          <w:p w14:paraId="391E8019" w14:textId="77777777" w:rsidR="00D66F92" w:rsidRPr="004C5362" w:rsidRDefault="00D66F92" w:rsidP="00774CFF">
            <w:pPr>
              <w:spacing w:before="40" w:after="40"/>
              <w:jc w:val="left"/>
              <w:rPr>
                <w:sz w:val="20"/>
                <w:szCs w:val="20"/>
              </w:rPr>
            </w:pPr>
            <w:r w:rsidRPr="004C5362">
              <w:rPr>
                <w:sz w:val="20"/>
                <w:szCs w:val="20"/>
              </w:rPr>
              <w:t>i.5</w:t>
            </w:r>
          </w:p>
        </w:tc>
        <w:tc>
          <w:tcPr>
            <w:tcW w:w="3402" w:type="dxa"/>
          </w:tcPr>
          <w:p w14:paraId="62250E0E" w14:textId="77777777" w:rsidR="00D66F92" w:rsidRPr="00774CFF" w:rsidRDefault="00D66F92" w:rsidP="00774CFF">
            <w:pPr>
              <w:spacing w:before="40" w:after="40"/>
              <w:jc w:val="left"/>
              <w:rPr>
                <w:sz w:val="20"/>
                <w:szCs w:val="20"/>
              </w:rPr>
            </w:pPr>
            <w:r w:rsidRPr="00774CFF">
              <w:rPr>
                <w:sz w:val="20"/>
                <w:szCs w:val="20"/>
              </w:rPr>
              <w:t xml:space="preserve">Invite collaboration among IPCC, IPBES and the UNCCD SPI (and engage the new ISP-CWP) through joint work, dialogues and assessments, enhancing work on common terminology, and connecting </w:t>
            </w:r>
            <w:r w:rsidRPr="00774CFF">
              <w:rPr>
                <w:sz w:val="20"/>
                <w:szCs w:val="20"/>
              </w:rPr>
              <w:lastRenderedPageBreak/>
              <w:t>their national focal points and supporting technical/expert groups with existing definitions and terminologies across the Conventions, SPIs and IPLC caucuses</w:t>
            </w:r>
          </w:p>
        </w:tc>
        <w:tc>
          <w:tcPr>
            <w:tcW w:w="1497" w:type="dxa"/>
          </w:tcPr>
          <w:p w14:paraId="42991A29" w14:textId="77777777" w:rsidR="00D66F92" w:rsidRPr="004C5362" w:rsidRDefault="00D66F92" w:rsidP="00774CFF">
            <w:pPr>
              <w:spacing w:before="40" w:after="40"/>
              <w:jc w:val="left"/>
              <w:rPr>
                <w:sz w:val="20"/>
                <w:szCs w:val="20"/>
              </w:rPr>
            </w:pPr>
            <w:r w:rsidRPr="004C5362">
              <w:rPr>
                <w:sz w:val="20"/>
                <w:szCs w:val="20"/>
              </w:rPr>
              <w:lastRenderedPageBreak/>
              <w:t>International</w:t>
            </w:r>
          </w:p>
        </w:tc>
        <w:tc>
          <w:tcPr>
            <w:tcW w:w="1615" w:type="dxa"/>
          </w:tcPr>
          <w:p w14:paraId="068D6007" w14:textId="77777777" w:rsidR="00D66F92" w:rsidRPr="00774CFF" w:rsidRDefault="00D66F92" w:rsidP="00774CFF">
            <w:pPr>
              <w:spacing w:before="40" w:after="40"/>
              <w:jc w:val="left"/>
              <w:rPr>
                <w:sz w:val="20"/>
                <w:szCs w:val="20"/>
              </w:rPr>
            </w:pPr>
            <w:r w:rsidRPr="00774CFF">
              <w:rPr>
                <w:sz w:val="20"/>
                <w:szCs w:val="20"/>
              </w:rPr>
              <w:t>Science-policy interface and evidence-based decision-making</w:t>
            </w:r>
          </w:p>
        </w:tc>
        <w:tc>
          <w:tcPr>
            <w:tcW w:w="2277" w:type="dxa"/>
          </w:tcPr>
          <w:p w14:paraId="78A9AACE" w14:textId="77777777" w:rsidR="00D66F92" w:rsidRPr="00774CFF" w:rsidRDefault="00D66F92" w:rsidP="00774CFF">
            <w:pPr>
              <w:spacing w:before="40" w:after="40"/>
              <w:jc w:val="left"/>
              <w:rPr>
                <w:sz w:val="20"/>
                <w:szCs w:val="20"/>
              </w:rPr>
            </w:pPr>
            <w:r w:rsidRPr="00774CFF">
              <w:rPr>
                <w:sz w:val="20"/>
                <w:szCs w:val="20"/>
              </w:rPr>
              <w:t>Parties; IPBES/IPCC/SPI; subsidiary bodies/COPs, IPLC caucuses</w:t>
            </w:r>
          </w:p>
        </w:tc>
      </w:tr>
      <w:tr w:rsidR="00D66F92" w:rsidRPr="00774CFF" w14:paraId="2821AD0D" w14:textId="77777777" w:rsidTr="00774CFF">
        <w:tc>
          <w:tcPr>
            <w:tcW w:w="423" w:type="dxa"/>
          </w:tcPr>
          <w:p w14:paraId="38E7F8C6" w14:textId="77777777" w:rsidR="00D66F92" w:rsidRPr="004C5362" w:rsidRDefault="00D66F92" w:rsidP="00774CFF">
            <w:pPr>
              <w:spacing w:before="40" w:after="40"/>
              <w:jc w:val="left"/>
              <w:rPr>
                <w:sz w:val="20"/>
                <w:szCs w:val="20"/>
              </w:rPr>
            </w:pPr>
            <w:r w:rsidRPr="004C5362">
              <w:rPr>
                <w:sz w:val="20"/>
                <w:szCs w:val="20"/>
              </w:rPr>
              <w:t>i.6</w:t>
            </w:r>
          </w:p>
        </w:tc>
        <w:tc>
          <w:tcPr>
            <w:tcW w:w="3402" w:type="dxa"/>
          </w:tcPr>
          <w:p w14:paraId="363FA3C4" w14:textId="77777777" w:rsidR="00D66F92" w:rsidRPr="00774CFF" w:rsidRDefault="00D66F92" w:rsidP="00774CFF">
            <w:pPr>
              <w:spacing w:before="40" w:after="40"/>
              <w:jc w:val="left"/>
              <w:rPr>
                <w:sz w:val="20"/>
                <w:szCs w:val="20"/>
              </w:rPr>
            </w:pPr>
            <w:r w:rsidRPr="00774CFF">
              <w:rPr>
                <w:sz w:val="20"/>
                <w:szCs w:val="20"/>
              </w:rPr>
              <w:t>Strengthen the collaboration between observer engagement mechanisms (constituencies/caucuses) across the Rio conventions</w:t>
            </w:r>
          </w:p>
        </w:tc>
        <w:tc>
          <w:tcPr>
            <w:tcW w:w="1497" w:type="dxa"/>
          </w:tcPr>
          <w:p w14:paraId="427A55E4"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6A3DF4CD" w14:textId="77777777" w:rsidR="00D66F92" w:rsidRPr="004C5362" w:rsidRDefault="00D66F92" w:rsidP="00774CFF">
            <w:pPr>
              <w:spacing w:before="40" w:after="40"/>
              <w:jc w:val="left"/>
              <w:rPr>
                <w:sz w:val="20"/>
                <w:szCs w:val="20"/>
              </w:rPr>
            </w:pPr>
            <w:r w:rsidRPr="004C5362">
              <w:rPr>
                <w:sz w:val="20"/>
                <w:szCs w:val="20"/>
              </w:rPr>
              <w:t>Whole-of-society approach</w:t>
            </w:r>
          </w:p>
        </w:tc>
        <w:tc>
          <w:tcPr>
            <w:tcW w:w="2277" w:type="dxa"/>
          </w:tcPr>
          <w:p w14:paraId="65E548AB" w14:textId="77777777" w:rsidR="00D66F92" w:rsidRPr="00774CFF" w:rsidRDefault="00D66F92" w:rsidP="00774CFF">
            <w:pPr>
              <w:spacing w:before="40" w:after="40"/>
              <w:jc w:val="left"/>
              <w:rPr>
                <w:sz w:val="20"/>
                <w:szCs w:val="20"/>
                <w:lang w:val="fr-FR"/>
              </w:rPr>
            </w:pPr>
            <w:proofErr w:type="gramStart"/>
            <w:r w:rsidRPr="00774CFF">
              <w:rPr>
                <w:sz w:val="20"/>
                <w:szCs w:val="20"/>
                <w:lang w:val="fr-FR"/>
              </w:rPr>
              <w:t>Parties;</w:t>
            </w:r>
            <w:proofErr w:type="gramEnd"/>
            <w:r w:rsidRPr="00774CFF">
              <w:rPr>
                <w:sz w:val="20"/>
                <w:szCs w:val="20"/>
                <w:lang w:val="fr-FR"/>
              </w:rPr>
              <w:t xml:space="preserve"> </w:t>
            </w:r>
            <w:proofErr w:type="spellStart"/>
            <w:proofErr w:type="gramStart"/>
            <w:r w:rsidRPr="00774CFF">
              <w:rPr>
                <w:sz w:val="20"/>
                <w:szCs w:val="20"/>
                <w:lang w:val="fr-FR"/>
              </w:rPr>
              <w:t>NFPs</w:t>
            </w:r>
            <w:proofErr w:type="spellEnd"/>
            <w:r w:rsidRPr="00774CFF">
              <w:rPr>
                <w:sz w:val="20"/>
                <w:szCs w:val="20"/>
                <w:lang w:val="fr-FR"/>
              </w:rPr>
              <w:t>;</w:t>
            </w:r>
            <w:proofErr w:type="gramEnd"/>
            <w:r w:rsidRPr="00774CFF">
              <w:rPr>
                <w:sz w:val="20"/>
                <w:szCs w:val="20"/>
                <w:lang w:val="fr-FR"/>
              </w:rPr>
              <w:t xml:space="preserve"> Rio </w:t>
            </w:r>
            <w:proofErr w:type="spellStart"/>
            <w:proofErr w:type="gramStart"/>
            <w:r w:rsidRPr="00774CFF">
              <w:rPr>
                <w:sz w:val="20"/>
                <w:szCs w:val="20"/>
                <w:lang w:val="fr-FR"/>
              </w:rPr>
              <w:t>secretariats</w:t>
            </w:r>
            <w:proofErr w:type="spellEnd"/>
            <w:r w:rsidRPr="00774CFF">
              <w:rPr>
                <w:sz w:val="20"/>
                <w:szCs w:val="20"/>
                <w:lang w:val="fr-FR"/>
              </w:rPr>
              <w:t>;</w:t>
            </w:r>
            <w:proofErr w:type="gramEnd"/>
            <w:r w:rsidRPr="00774CFF">
              <w:rPr>
                <w:sz w:val="20"/>
                <w:szCs w:val="20"/>
                <w:lang w:val="fr-FR"/>
              </w:rPr>
              <w:t xml:space="preserve"> </w:t>
            </w:r>
            <w:proofErr w:type="spellStart"/>
            <w:r w:rsidRPr="00774CFF">
              <w:rPr>
                <w:sz w:val="20"/>
                <w:szCs w:val="20"/>
                <w:lang w:val="fr-FR"/>
              </w:rPr>
              <w:t>Constituencies</w:t>
            </w:r>
            <w:proofErr w:type="spellEnd"/>
            <w:r w:rsidRPr="00774CFF">
              <w:rPr>
                <w:sz w:val="20"/>
                <w:szCs w:val="20"/>
                <w:lang w:val="fr-FR"/>
              </w:rPr>
              <w:t>/</w:t>
            </w:r>
            <w:proofErr w:type="spellStart"/>
            <w:r w:rsidRPr="00774CFF">
              <w:rPr>
                <w:sz w:val="20"/>
                <w:szCs w:val="20"/>
                <w:lang w:val="fr-FR"/>
              </w:rPr>
              <w:t>caucuses</w:t>
            </w:r>
            <w:proofErr w:type="spellEnd"/>
          </w:p>
        </w:tc>
      </w:tr>
      <w:tr w:rsidR="00D66F92" w:rsidRPr="004C5362" w14:paraId="0B6D84D1" w14:textId="77777777" w:rsidTr="00774CFF">
        <w:tc>
          <w:tcPr>
            <w:tcW w:w="423" w:type="dxa"/>
          </w:tcPr>
          <w:p w14:paraId="7EDB2527" w14:textId="77777777" w:rsidR="00D66F92" w:rsidRPr="004C5362" w:rsidRDefault="00D66F92" w:rsidP="00774CFF">
            <w:pPr>
              <w:spacing w:before="40" w:after="40"/>
              <w:jc w:val="left"/>
              <w:rPr>
                <w:sz w:val="20"/>
                <w:szCs w:val="20"/>
              </w:rPr>
            </w:pPr>
            <w:r w:rsidRPr="004C5362">
              <w:rPr>
                <w:sz w:val="20"/>
                <w:szCs w:val="20"/>
              </w:rPr>
              <w:t>i.7</w:t>
            </w:r>
          </w:p>
        </w:tc>
        <w:tc>
          <w:tcPr>
            <w:tcW w:w="3402" w:type="dxa"/>
          </w:tcPr>
          <w:p w14:paraId="382D4F4A" w14:textId="72075D34" w:rsidR="00D66F92" w:rsidRPr="00774CFF" w:rsidRDefault="00D66F92" w:rsidP="00774CFF">
            <w:pPr>
              <w:spacing w:before="40" w:after="40"/>
              <w:jc w:val="left"/>
              <w:rPr>
                <w:sz w:val="20"/>
                <w:szCs w:val="20"/>
              </w:rPr>
            </w:pPr>
            <w:r w:rsidRPr="00774CFF">
              <w:rPr>
                <w:sz w:val="20"/>
                <w:szCs w:val="20"/>
              </w:rPr>
              <w:t>Establish shared, interoperable data, monitoring and reporting systems across the Rio Conventions, building on successful collaborations</w:t>
            </w:r>
            <w:r w:rsidR="00FB05D5" w:rsidRPr="00774CFF">
              <w:rPr>
                <w:sz w:val="20"/>
                <w:szCs w:val="20"/>
              </w:rPr>
              <w:t>,</w:t>
            </w:r>
            <w:r w:rsidRPr="00774CFF">
              <w:rPr>
                <w:sz w:val="20"/>
                <w:szCs w:val="20"/>
              </w:rPr>
              <w:t xml:space="preserve"> such as the Framework for Ecosystem Restoration Monitoring (FERM).</w:t>
            </w:r>
          </w:p>
        </w:tc>
        <w:tc>
          <w:tcPr>
            <w:tcW w:w="1497" w:type="dxa"/>
          </w:tcPr>
          <w:p w14:paraId="3D47A91E"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012FB892"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277" w:type="dxa"/>
          </w:tcPr>
          <w:p w14:paraId="1EC87642" w14:textId="77777777" w:rsidR="00D66F92" w:rsidRPr="00774CFF" w:rsidRDefault="00D66F92" w:rsidP="00774CFF">
            <w:pPr>
              <w:spacing w:before="40" w:after="40"/>
              <w:jc w:val="left"/>
              <w:rPr>
                <w:sz w:val="20"/>
                <w:szCs w:val="20"/>
              </w:rPr>
            </w:pPr>
            <w:r w:rsidRPr="00774CFF">
              <w:rPr>
                <w:sz w:val="20"/>
                <w:szCs w:val="20"/>
              </w:rPr>
              <w:t>Parties; relevant ministries; Rio secretariats’ data/IT teams</w:t>
            </w:r>
          </w:p>
        </w:tc>
      </w:tr>
      <w:tr w:rsidR="00D66F92" w:rsidRPr="004C5362" w14:paraId="155AC379" w14:textId="77777777" w:rsidTr="00774CFF">
        <w:tc>
          <w:tcPr>
            <w:tcW w:w="423" w:type="dxa"/>
          </w:tcPr>
          <w:p w14:paraId="7485A9BE" w14:textId="77777777" w:rsidR="00D66F92" w:rsidRPr="004C5362" w:rsidRDefault="00D66F92" w:rsidP="00774CFF">
            <w:pPr>
              <w:spacing w:before="40" w:after="40"/>
              <w:jc w:val="left"/>
              <w:rPr>
                <w:sz w:val="20"/>
                <w:szCs w:val="20"/>
              </w:rPr>
            </w:pPr>
            <w:r w:rsidRPr="004C5362">
              <w:rPr>
                <w:sz w:val="20"/>
                <w:szCs w:val="20"/>
              </w:rPr>
              <w:t>i.8</w:t>
            </w:r>
          </w:p>
        </w:tc>
        <w:tc>
          <w:tcPr>
            <w:tcW w:w="3402" w:type="dxa"/>
          </w:tcPr>
          <w:p w14:paraId="46CDD862" w14:textId="54D7E81E" w:rsidR="00D66F92" w:rsidRPr="00774CFF" w:rsidRDefault="00D66F92" w:rsidP="00774CFF">
            <w:pPr>
              <w:spacing w:before="40" w:after="40"/>
              <w:jc w:val="left"/>
              <w:rPr>
                <w:sz w:val="20"/>
                <w:szCs w:val="20"/>
              </w:rPr>
            </w:pPr>
            <w:r w:rsidRPr="00774CFF">
              <w:rPr>
                <w:sz w:val="20"/>
                <w:szCs w:val="20"/>
              </w:rPr>
              <w:t>Collect and assess case studies, grass</w:t>
            </w:r>
            <w:r w:rsidR="009B768A" w:rsidRPr="00774CFF">
              <w:rPr>
                <w:sz w:val="20"/>
                <w:szCs w:val="20"/>
              </w:rPr>
              <w:t>-</w:t>
            </w:r>
            <w:r w:rsidRPr="00774CFF">
              <w:rPr>
                <w:sz w:val="20"/>
                <w:szCs w:val="20"/>
              </w:rPr>
              <w:t>roots best practices and successful whole-of-society partnerships/platforms to guide strengthening cooperation, policy coherence and synergies between the Conventions.</w:t>
            </w:r>
          </w:p>
        </w:tc>
        <w:tc>
          <w:tcPr>
            <w:tcW w:w="1497" w:type="dxa"/>
          </w:tcPr>
          <w:p w14:paraId="61F2F2E7" w14:textId="77777777" w:rsidR="00D66F92" w:rsidRPr="004C5362" w:rsidRDefault="00D66F92" w:rsidP="00774CFF">
            <w:pPr>
              <w:spacing w:before="40" w:after="40"/>
              <w:jc w:val="left"/>
              <w:rPr>
                <w:sz w:val="20"/>
                <w:szCs w:val="20"/>
              </w:rPr>
            </w:pPr>
            <w:r w:rsidRPr="004C5362">
              <w:rPr>
                <w:sz w:val="20"/>
                <w:szCs w:val="20"/>
              </w:rPr>
              <w:t>National</w:t>
            </w:r>
          </w:p>
        </w:tc>
        <w:tc>
          <w:tcPr>
            <w:tcW w:w="1615" w:type="dxa"/>
          </w:tcPr>
          <w:p w14:paraId="405D76D0" w14:textId="77777777" w:rsidR="00D66F92" w:rsidRPr="004C5362" w:rsidRDefault="00D66F92" w:rsidP="00774CFF">
            <w:pPr>
              <w:spacing w:before="40" w:after="40"/>
              <w:jc w:val="left"/>
              <w:rPr>
                <w:sz w:val="20"/>
                <w:szCs w:val="20"/>
              </w:rPr>
            </w:pPr>
            <w:r w:rsidRPr="004C5362">
              <w:rPr>
                <w:sz w:val="20"/>
                <w:szCs w:val="20"/>
              </w:rPr>
              <w:t>Whole-of-society approach</w:t>
            </w:r>
          </w:p>
        </w:tc>
        <w:tc>
          <w:tcPr>
            <w:tcW w:w="2277" w:type="dxa"/>
          </w:tcPr>
          <w:p w14:paraId="5CA3DCCE" w14:textId="5FCC9F72"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NFPs</w:t>
            </w:r>
            <w:r w:rsidRPr="004C5362">
              <w:rPr>
                <w:sz w:val="20"/>
                <w:szCs w:val="20"/>
              </w:rPr>
              <w:t>;</w:t>
            </w:r>
            <w:r w:rsidRPr="00774CFF">
              <w:rPr>
                <w:sz w:val="20"/>
                <w:szCs w:val="20"/>
              </w:rPr>
              <w:t xml:space="preserve"> </w:t>
            </w:r>
            <w:r w:rsidR="004C5362" w:rsidRPr="00774CFF">
              <w:rPr>
                <w:sz w:val="20"/>
                <w:szCs w:val="20"/>
              </w:rPr>
              <w:t>United Nations</w:t>
            </w:r>
            <w:r w:rsidRPr="00774CFF">
              <w:rPr>
                <w:sz w:val="20"/>
                <w:szCs w:val="20"/>
              </w:rPr>
              <w:t xml:space="preserve"> </w:t>
            </w:r>
            <w:r w:rsidRPr="004C5362">
              <w:rPr>
                <w:sz w:val="20"/>
                <w:szCs w:val="20"/>
              </w:rPr>
              <w:t xml:space="preserve">agencies; </w:t>
            </w:r>
            <w:r w:rsidRPr="00774CFF">
              <w:rPr>
                <w:sz w:val="20"/>
                <w:szCs w:val="20"/>
              </w:rPr>
              <w:t>CSOs</w:t>
            </w:r>
          </w:p>
        </w:tc>
      </w:tr>
      <w:tr w:rsidR="00D66F92" w:rsidRPr="004C5362" w14:paraId="6BAB2C9F" w14:textId="77777777" w:rsidTr="00774CFF">
        <w:tc>
          <w:tcPr>
            <w:tcW w:w="423" w:type="dxa"/>
          </w:tcPr>
          <w:p w14:paraId="5609BD5E" w14:textId="77777777" w:rsidR="00D66F92" w:rsidRPr="004C5362" w:rsidRDefault="00D66F92" w:rsidP="00774CFF">
            <w:pPr>
              <w:spacing w:before="40" w:after="40"/>
              <w:jc w:val="left"/>
              <w:rPr>
                <w:sz w:val="20"/>
                <w:szCs w:val="20"/>
              </w:rPr>
            </w:pPr>
            <w:r w:rsidRPr="004C5362">
              <w:rPr>
                <w:sz w:val="20"/>
                <w:szCs w:val="20"/>
              </w:rPr>
              <w:t>i.9</w:t>
            </w:r>
          </w:p>
        </w:tc>
        <w:tc>
          <w:tcPr>
            <w:tcW w:w="3402" w:type="dxa"/>
          </w:tcPr>
          <w:p w14:paraId="4EB292C5" w14:textId="605DE426" w:rsidR="00D66F92" w:rsidRPr="00774CFF" w:rsidRDefault="00D66F92" w:rsidP="00774CFF">
            <w:pPr>
              <w:spacing w:before="40" w:after="40"/>
              <w:jc w:val="left"/>
              <w:rPr>
                <w:sz w:val="20"/>
                <w:szCs w:val="20"/>
              </w:rPr>
            </w:pPr>
            <w:r w:rsidRPr="00774CFF">
              <w:rPr>
                <w:sz w:val="20"/>
                <w:szCs w:val="20"/>
              </w:rPr>
              <w:t>Convene cross-convention multi-stakeholder dialogues and consultations to assess actions, gaps and synergies, including negotiator briefings to CSOs at COPs</w:t>
            </w:r>
          </w:p>
        </w:tc>
        <w:tc>
          <w:tcPr>
            <w:tcW w:w="1497" w:type="dxa"/>
          </w:tcPr>
          <w:p w14:paraId="33B55E51" w14:textId="77777777" w:rsidR="00D66F92" w:rsidRPr="004C5362" w:rsidRDefault="00D66F92" w:rsidP="00774CFF">
            <w:pPr>
              <w:spacing w:before="40" w:after="40"/>
              <w:jc w:val="left"/>
              <w:rPr>
                <w:sz w:val="20"/>
                <w:szCs w:val="20"/>
              </w:rPr>
            </w:pPr>
            <w:r w:rsidRPr="004C5362">
              <w:rPr>
                <w:sz w:val="20"/>
                <w:szCs w:val="20"/>
              </w:rPr>
              <w:t>National</w:t>
            </w:r>
          </w:p>
        </w:tc>
        <w:tc>
          <w:tcPr>
            <w:tcW w:w="1615" w:type="dxa"/>
          </w:tcPr>
          <w:p w14:paraId="4FF01F98" w14:textId="77777777" w:rsidR="00D66F92" w:rsidRPr="004C5362" w:rsidRDefault="00D66F92" w:rsidP="00774CFF">
            <w:pPr>
              <w:spacing w:before="40" w:after="40"/>
              <w:jc w:val="left"/>
              <w:rPr>
                <w:sz w:val="20"/>
                <w:szCs w:val="20"/>
              </w:rPr>
            </w:pPr>
            <w:r w:rsidRPr="004C5362">
              <w:rPr>
                <w:sz w:val="20"/>
                <w:szCs w:val="20"/>
              </w:rPr>
              <w:t>Whole-of-society approach</w:t>
            </w:r>
          </w:p>
        </w:tc>
        <w:tc>
          <w:tcPr>
            <w:tcW w:w="2277" w:type="dxa"/>
          </w:tcPr>
          <w:p w14:paraId="49F8DFB6" w14:textId="77777777" w:rsidR="00D66F92" w:rsidRPr="00774CFF" w:rsidRDefault="00D66F92" w:rsidP="00774CFF">
            <w:pPr>
              <w:spacing w:before="40" w:after="40"/>
              <w:jc w:val="left"/>
              <w:rPr>
                <w:sz w:val="20"/>
                <w:szCs w:val="20"/>
              </w:rPr>
            </w:pPr>
            <w:r w:rsidRPr="00774CFF">
              <w:rPr>
                <w:sz w:val="20"/>
                <w:szCs w:val="20"/>
              </w:rPr>
              <w:t>Parties; NFPs; CSOs/women/IPLC networks</w:t>
            </w:r>
          </w:p>
        </w:tc>
      </w:tr>
      <w:tr w:rsidR="00D66F92" w:rsidRPr="004C5362" w14:paraId="61A0BA52" w14:textId="77777777" w:rsidTr="00774CFF">
        <w:tc>
          <w:tcPr>
            <w:tcW w:w="423" w:type="dxa"/>
          </w:tcPr>
          <w:p w14:paraId="1319853E" w14:textId="77777777" w:rsidR="00D66F92" w:rsidRPr="004C5362" w:rsidRDefault="00D66F92" w:rsidP="00774CFF">
            <w:pPr>
              <w:spacing w:before="40" w:after="40"/>
              <w:jc w:val="left"/>
              <w:rPr>
                <w:sz w:val="20"/>
                <w:szCs w:val="20"/>
              </w:rPr>
            </w:pPr>
            <w:r w:rsidRPr="004C5362">
              <w:rPr>
                <w:sz w:val="20"/>
                <w:szCs w:val="20"/>
              </w:rPr>
              <w:t>i.10</w:t>
            </w:r>
          </w:p>
        </w:tc>
        <w:tc>
          <w:tcPr>
            <w:tcW w:w="3402" w:type="dxa"/>
          </w:tcPr>
          <w:p w14:paraId="55195F8F" w14:textId="5FA608D0" w:rsidR="00D66F92" w:rsidRPr="00774CFF" w:rsidRDefault="00423C28" w:rsidP="00774CFF">
            <w:pPr>
              <w:spacing w:before="40" w:after="40"/>
              <w:jc w:val="left"/>
              <w:rPr>
                <w:sz w:val="20"/>
                <w:szCs w:val="20"/>
              </w:rPr>
            </w:pPr>
            <w:r w:rsidRPr="00774CFF">
              <w:rPr>
                <w:sz w:val="20"/>
                <w:szCs w:val="20"/>
              </w:rPr>
              <w:t>Develop aligned national plans that collectively advances the goals of the KMGBF, Paris Agreement and land degradation neutrality (LDN) goals using integrated, inclusive and consultative approaches, supported by the most up to date information, while respecting diverse knowledge systems</w:t>
            </w:r>
          </w:p>
        </w:tc>
        <w:tc>
          <w:tcPr>
            <w:tcW w:w="1497" w:type="dxa"/>
          </w:tcPr>
          <w:p w14:paraId="4973C817" w14:textId="77777777" w:rsidR="00D66F92" w:rsidRPr="004C5362" w:rsidRDefault="00D66F92" w:rsidP="00774CFF">
            <w:pPr>
              <w:spacing w:before="40" w:after="40"/>
              <w:jc w:val="left"/>
              <w:rPr>
                <w:sz w:val="20"/>
                <w:szCs w:val="20"/>
              </w:rPr>
            </w:pPr>
            <w:r w:rsidRPr="004C5362">
              <w:rPr>
                <w:sz w:val="20"/>
                <w:szCs w:val="20"/>
              </w:rPr>
              <w:t>National</w:t>
            </w:r>
          </w:p>
        </w:tc>
        <w:tc>
          <w:tcPr>
            <w:tcW w:w="1615" w:type="dxa"/>
          </w:tcPr>
          <w:p w14:paraId="79CFFDB5" w14:textId="77777777" w:rsidR="00D66F92" w:rsidRPr="00774CFF" w:rsidRDefault="00D66F92" w:rsidP="00774CFF">
            <w:pPr>
              <w:spacing w:before="40" w:after="40"/>
              <w:jc w:val="left"/>
              <w:rPr>
                <w:sz w:val="20"/>
                <w:szCs w:val="20"/>
              </w:rPr>
            </w:pPr>
            <w:r w:rsidRPr="00774CFF">
              <w:rPr>
                <w:sz w:val="20"/>
                <w:szCs w:val="20"/>
              </w:rPr>
              <w:t>Alignment of national strategies and plans</w:t>
            </w:r>
          </w:p>
        </w:tc>
        <w:tc>
          <w:tcPr>
            <w:tcW w:w="2277" w:type="dxa"/>
          </w:tcPr>
          <w:p w14:paraId="3B45036A" w14:textId="7FACF4E4" w:rsidR="00D66F92" w:rsidRPr="004C5362" w:rsidRDefault="00D66F92" w:rsidP="00774CFF">
            <w:pPr>
              <w:spacing w:before="40" w:after="40"/>
              <w:jc w:val="left"/>
              <w:rPr>
                <w:sz w:val="20"/>
                <w:szCs w:val="20"/>
              </w:rPr>
            </w:pPr>
            <w:r w:rsidRPr="00774CFF">
              <w:rPr>
                <w:sz w:val="20"/>
                <w:szCs w:val="20"/>
              </w:rPr>
              <w:t xml:space="preserve">Parties through relevant ministries, in cooperation with indigenous peoples and local communities (IPLC), civil society organizations (CSO), academia. </w:t>
            </w:r>
            <w:r w:rsidRPr="004C5362">
              <w:rPr>
                <w:sz w:val="20"/>
                <w:szCs w:val="20"/>
              </w:rPr>
              <w:t>Rio Secretariats and support agencies for guidance</w:t>
            </w:r>
          </w:p>
        </w:tc>
      </w:tr>
      <w:tr w:rsidR="00D66F92" w:rsidRPr="004C5362" w14:paraId="07BC584C" w14:textId="77777777" w:rsidTr="00774CFF">
        <w:tc>
          <w:tcPr>
            <w:tcW w:w="423" w:type="dxa"/>
          </w:tcPr>
          <w:p w14:paraId="6E18BA32" w14:textId="77777777" w:rsidR="00D66F92" w:rsidRPr="004C5362" w:rsidRDefault="00D66F92" w:rsidP="00774CFF">
            <w:pPr>
              <w:spacing w:before="40" w:after="40"/>
              <w:jc w:val="left"/>
              <w:rPr>
                <w:sz w:val="20"/>
                <w:szCs w:val="20"/>
              </w:rPr>
            </w:pPr>
            <w:r w:rsidRPr="004C5362">
              <w:rPr>
                <w:sz w:val="20"/>
                <w:szCs w:val="20"/>
              </w:rPr>
              <w:t>i.11</w:t>
            </w:r>
          </w:p>
        </w:tc>
        <w:tc>
          <w:tcPr>
            <w:tcW w:w="3402" w:type="dxa"/>
          </w:tcPr>
          <w:p w14:paraId="45AC0B45" w14:textId="293BCD29" w:rsidR="00D66F92" w:rsidRPr="00774CFF" w:rsidRDefault="00D66F92" w:rsidP="00774CFF">
            <w:pPr>
              <w:spacing w:before="40" w:after="40"/>
              <w:jc w:val="left"/>
              <w:rPr>
                <w:sz w:val="20"/>
                <w:szCs w:val="20"/>
              </w:rPr>
            </w:pPr>
            <w:r w:rsidRPr="00774CFF">
              <w:rPr>
                <w:sz w:val="20"/>
                <w:szCs w:val="20"/>
              </w:rPr>
              <w:t>Establish national coordination mechanisms/platforms with regular engagement of focal points, line ministries and stakeholders tasked with identifying and managing trade-offs across the Conventions through national planning and providing shared national reporting architecture.</w:t>
            </w:r>
          </w:p>
        </w:tc>
        <w:tc>
          <w:tcPr>
            <w:tcW w:w="1497" w:type="dxa"/>
          </w:tcPr>
          <w:p w14:paraId="743940B0" w14:textId="77777777" w:rsidR="00D66F92" w:rsidRPr="004C5362" w:rsidRDefault="00D66F92" w:rsidP="00774CFF">
            <w:pPr>
              <w:spacing w:before="40" w:after="40"/>
              <w:jc w:val="left"/>
              <w:rPr>
                <w:sz w:val="20"/>
                <w:szCs w:val="20"/>
              </w:rPr>
            </w:pPr>
            <w:r w:rsidRPr="004C5362">
              <w:rPr>
                <w:sz w:val="20"/>
                <w:szCs w:val="20"/>
              </w:rPr>
              <w:t>National</w:t>
            </w:r>
          </w:p>
        </w:tc>
        <w:tc>
          <w:tcPr>
            <w:tcW w:w="1615" w:type="dxa"/>
          </w:tcPr>
          <w:p w14:paraId="53738BFC" w14:textId="77777777" w:rsidR="00D66F92" w:rsidRPr="00774CFF" w:rsidRDefault="00D66F92" w:rsidP="00774CFF">
            <w:pPr>
              <w:spacing w:before="40" w:after="40"/>
              <w:jc w:val="left"/>
              <w:rPr>
                <w:sz w:val="20"/>
                <w:szCs w:val="20"/>
              </w:rPr>
            </w:pPr>
            <w:r w:rsidRPr="00774CFF">
              <w:rPr>
                <w:sz w:val="20"/>
                <w:szCs w:val="20"/>
              </w:rPr>
              <w:t>Alignment of national strategies and plans</w:t>
            </w:r>
          </w:p>
        </w:tc>
        <w:tc>
          <w:tcPr>
            <w:tcW w:w="2277" w:type="dxa"/>
          </w:tcPr>
          <w:p w14:paraId="12CE19B1" w14:textId="77777777"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NFPs</w:t>
            </w:r>
            <w:r w:rsidRPr="004C5362">
              <w:rPr>
                <w:sz w:val="20"/>
                <w:szCs w:val="20"/>
              </w:rPr>
              <w:t>; relevant ministries</w:t>
            </w:r>
          </w:p>
        </w:tc>
      </w:tr>
      <w:tr w:rsidR="00D66F92" w:rsidRPr="004C5362" w14:paraId="7DEC7D08" w14:textId="77777777" w:rsidTr="00774CFF">
        <w:tc>
          <w:tcPr>
            <w:tcW w:w="423" w:type="dxa"/>
          </w:tcPr>
          <w:p w14:paraId="5F94098A" w14:textId="77777777" w:rsidR="00D66F92" w:rsidRPr="004C5362" w:rsidRDefault="00D66F92" w:rsidP="00774CFF">
            <w:pPr>
              <w:spacing w:before="40" w:after="40"/>
              <w:jc w:val="left"/>
              <w:rPr>
                <w:sz w:val="20"/>
                <w:szCs w:val="20"/>
              </w:rPr>
            </w:pPr>
            <w:r w:rsidRPr="004C5362">
              <w:rPr>
                <w:sz w:val="20"/>
                <w:szCs w:val="20"/>
              </w:rPr>
              <w:t>i.12</w:t>
            </w:r>
          </w:p>
        </w:tc>
        <w:tc>
          <w:tcPr>
            <w:tcW w:w="3402" w:type="dxa"/>
          </w:tcPr>
          <w:p w14:paraId="4D3EDA3C" w14:textId="77777777" w:rsidR="00D66F92" w:rsidRPr="00774CFF" w:rsidRDefault="00D66F92" w:rsidP="00774CFF">
            <w:pPr>
              <w:spacing w:before="40" w:after="40"/>
              <w:jc w:val="left"/>
              <w:rPr>
                <w:sz w:val="20"/>
                <w:szCs w:val="20"/>
              </w:rPr>
            </w:pPr>
            <w:r w:rsidRPr="00774CFF">
              <w:rPr>
                <w:sz w:val="20"/>
                <w:szCs w:val="20"/>
              </w:rPr>
              <w:t>Deliver joint capacity-building on integrated planning and harmonized monitoring, including methodologies to inform indicators, data-management systems, and expanded support for transparency (such as the Capacity-Building Initiative for Transparency)</w:t>
            </w:r>
          </w:p>
        </w:tc>
        <w:tc>
          <w:tcPr>
            <w:tcW w:w="1497" w:type="dxa"/>
          </w:tcPr>
          <w:p w14:paraId="7F47073C"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62ED8806"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277" w:type="dxa"/>
          </w:tcPr>
          <w:p w14:paraId="4D883881" w14:textId="763A5AF5" w:rsidR="00D66F92" w:rsidRPr="00774CFF" w:rsidRDefault="00D66F92" w:rsidP="00774CFF">
            <w:pPr>
              <w:spacing w:before="40" w:after="40"/>
              <w:jc w:val="left"/>
              <w:rPr>
                <w:sz w:val="20"/>
                <w:szCs w:val="20"/>
              </w:rPr>
            </w:pPr>
            <w:r w:rsidRPr="00774CFF">
              <w:rPr>
                <w:sz w:val="20"/>
                <w:szCs w:val="20"/>
              </w:rPr>
              <w:t>Parties; donors; (sub)regional capacity-building centres, Rio Secretariats</w:t>
            </w:r>
          </w:p>
        </w:tc>
      </w:tr>
      <w:tr w:rsidR="00D66F92" w:rsidRPr="004C5362" w14:paraId="2D4F2D77" w14:textId="77777777" w:rsidTr="00774CFF">
        <w:tc>
          <w:tcPr>
            <w:tcW w:w="423" w:type="dxa"/>
          </w:tcPr>
          <w:p w14:paraId="20DBB1FF" w14:textId="77777777" w:rsidR="00D66F92" w:rsidRPr="004C5362" w:rsidRDefault="00D66F92" w:rsidP="00774CFF">
            <w:pPr>
              <w:spacing w:before="40" w:after="40"/>
              <w:jc w:val="left"/>
              <w:rPr>
                <w:sz w:val="20"/>
                <w:szCs w:val="20"/>
              </w:rPr>
            </w:pPr>
            <w:r w:rsidRPr="004C5362">
              <w:rPr>
                <w:sz w:val="20"/>
                <w:szCs w:val="20"/>
              </w:rPr>
              <w:t>i.13</w:t>
            </w:r>
          </w:p>
        </w:tc>
        <w:tc>
          <w:tcPr>
            <w:tcW w:w="3402" w:type="dxa"/>
          </w:tcPr>
          <w:p w14:paraId="27483C36" w14:textId="10EBD80E" w:rsidR="00D66F92" w:rsidRPr="00774CFF" w:rsidRDefault="00D66F92" w:rsidP="00774CFF">
            <w:pPr>
              <w:spacing w:before="40" w:after="40"/>
              <w:jc w:val="left"/>
              <w:rPr>
                <w:sz w:val="20"/>
                <w:szCs w:val="20"/>
              </w:rPr>
            </w:pPr>
            <w:r w:rsidRPr="00774CFF">
              <w:rPr>
                <w:sz w:val="20"/>
                <w:szCs w:val="20"/>
              </w:rPr>
              <w:t>Facilitate regular technical exchange and outreach among Rio Convention national focal points on the benefits of alignment and strengthen capacity through peer learning and training.</w:t>
            </w:r>
          </w:p>
        </w:tc>
        <w:tc>
          <w:tcPr>
            <w:tcW w:w="1497" w:type="dxa"/>
          </w:tcPr>
          <w:p w14:paraId="193A9C6A" w14:textId="77777777" w:rsidR="00D66F92" w:rsidRPr="004C5362" w:rsidRDefault="00D66F92" w:rsidP="00774CFF">
            <w:pPr>
              <w:spacing w:before="40" w:after="40"/>
              <w:jc w:val="left"/>
              <w:rPr>
                <w:sz w:val="20"/>
                <w:szCs w:val="20"/>
              </w:rPr>
            </w:pPr>
            <w:r w:rsidRPr="004C5362">
              <w:rPr>
                <w:sz w:val="20"/>
                <w:szCs w:val="20"/>
              </w:rPr>
              <w:t>Regional</w:t>
            </w:r>
          </w:p>
        </w:tc>
        <w:tc>
          <w:tcPr>
            <w:tcW w:w="1615" w:type="dxa"/>
          </w:tcPr>
          <w:p w14:paraId="788F5C35" w14:textId="77777777" w:rsidR="00D66F92" w:rsidRPr="004C5362" w:rsidRDefault="00D66F92" w:rsidP="00774CFF">
            <w:pPr>
              <w:spacing w:before="40" w:after="40"/>
              <w:jc w:val="left"/>
              <w:rPr>
                <w:sz w:val="20"/>
                <w:szCs w:val="20"/>
              </w:rPr>
            </w:pPr>
            <w:r w:rsidRPr="004C5362">
              <w:rPr>
                <w:sz w:val="20"/>
                <w:szCs w:val="20"/>
              </w:rPr>
              <w:t>Cross-cutting/General</w:t>
            </w:r>
          </w:p>
        </w:tc>
        <w:tc>
          <w:tcPr>
            <w:tcW w:w="2277" w:type="dxa"/>
          </w:tcPr>
          <w:p w14:paraId="2ED144F5" w14:textId="480DB82C" w:rsidR="00D66F92" w:rsidRPr="00774CFF" w:rsidRDefault="00D66F92" w:rsidP="00774CFF">
            <w:pPr>
              <w:spacing w:before="40" w:after="40"/>
              <w:jc w:val="left"/>
              <w:rPr>
                <w:sz w:val="20"/>
                <w:szCs w:val="20"/>
              </w:rPr>
            </w:pPr>
            <w:r w:rsidRPr="00774CFF">
              <w:rPr>
                <w:sz w:val="20"/>
                <w:szCs w:val="20"/>
              </w:rPr>
              <w:t xml:space="preserve">Rio secretariats; </w:t>
            </w:r>
            <w:r w:rsidR="004C5362" w:rsidRPr="00774CFF">
              <w:rPr>
                <w:sz w:val="20"/>
                <w:szCs w:val="20"/>
              </w:rPr>
              <w:t>United Nations</w:t>
            </w:r>
            <w:r w:rsidRPr="00774CFF">
              <w:rPr>
                <w:sz w:val="20"/>
                <w:szCs w:val="20"/>
              </w:rPr>
              <w:t xml:space="preserve"> agencies; (sub)regional capacity-building centres</w:t>
            </w:r>
          </w:p>
        </w:tc>
      </w:tr>
      <w:tr w:rsidR="00D66F92" w:rsidRPr="004C5362" w14:paraId="3159A3A2" w14:textId="77777777" w:rsidTr="00774CFF">
        <w:tc>
          <w:tcPr>
            <w:tcW w:w="423" w:type="dxa"/>
          </w:tcPr>
          <w:p w14:paraId="527D7234" w14:textId="77777777" w:rsidR="00D66F92" w:rsidRPr="004C5362" w:rsidRDefault="00D66F92" w:rsidP="00774CFF">
            <w:pPr>
              <w:spacing w:before="40" w:after="40"/>
              <w:jc w:val="left"/>
              <w:rPr>
                <w:sz w:val="20"/>
                <w:szCs w:val="20"/>
              </w:rPr>
            </w:pPr>
            <w:r w:rsidRPr="004C5362">
              <w:rPr>
                <w:sz w:val="20"/>
                <w:szCs w:val="20"/>
              </w:rPr>
              <w:lastRenderedPageBreak/>
              <w:t>i.14</w:t>
            </w:r>
          </w:p>
        </w:tc>
        <w:tc>
          <w:tcPr>
            <w:tcW w:w="3402" w:type="dxa"/>
          </w:tcPr>
          <w:p w14:paraId="319320A4" w14:textId="77777777" w:rsidR="00D66F92" w:rsidRPr="00774CFF" w:rsidRDefault="00D66F92" w:rsidP="00774CFF">
            <w:pPr>
              <w:spacing w:before="40" w:after="40"/>
              <w:jc w:val="left"/>
              <w:rPr>
                <w:sz w:val="20"/>
                <w:szCs w:val="20"/>
              </w:rPr>
            </w:pPr>
            <w:r w:rsidRPr="00774CFF">
              <w:rPr>
                <w:sz w:val="20"/>
                <w:szCs w:val="20"/>
              </w:rPr>
              <w:t>Develop joint guidance and tools for aligned national planning (NBSAPs/NDCs/NAPs/LDN) to enable prioritization of action in high-carbon/high-biodiversity ecosystems – using relevant assessments and guidance from all Conventions –including use of the IPBES Nexus Assessment response options and assessment of the usefulness and uptake of guidance</w:t>
            </w:r>
          </w:p>
        </w:tc>
        <w:tc>
          <w:tcPr>
            <w:tcW w:w="1497" w:type="dxa"/>
          </w:tcPr>
          <w:p w14:paraId="7457EEB2"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6C6D0890"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277" w:type="dxa"/>
          </w:tcPr>
          <w:p w14:paraId="2DEE7DB7" w14:textId="77777777" w:rsidR="00D66F92" w:rsidRPr="004C5362" w:rsidRDefault="00D66F92" w:rsidP="00774CFF">
            <w:pPr>
              <w:spacing w:before="40" w:after="40"/>
              <w:jc w:val="left"/>
              <w:rPr>
                <w:sz w:val="20"/>
                <w:szCs w:val="20"/>
              </w:rPr>
            </w:pPr>
            <w:r w:rsidRPr="004C5362">
              <w:rPr>
                <w:sz w:val="20"/>
                <w:szCs w:val="20"/>
              </w:rPr>
              <w:t xml:space="preserve">Rio secretariats; </w:t>
            </w:r>
            <w:r w:rsidRPr="00774CFF">
              <w:rPr>
                <w:sz w:val="20"/>
                <w:szCs w:val="20"/>
              </w:rPr>
              <w:t>JLG</w:t>
            </w:r>
          </w:p>
        </w:tc>
      </w:tr>
      <w:tr w:rsidR="00D66F92" w:rsidRPr="004C5362" w14:paraId="4AB5EB45" w14:textId="77777777" w:rsidTr="00774CFF">
        <w:tc>
          <w:tcPr>
            <w:tcW w:w="423" w:type="dxa"/>
          </w:tcPr>
          <w:p w14:paraId="56E742A2" w14:textId="77777777" w:rsidR="00D66F92" w:rsidRPr="004C5362" w:rsidRDefault="00D66F92" w:rsidP="00774CFF">
            <w:pPr>
              <w:spacing w:before="40" w:after="40"/>
              <w:jc w:val="left"/>
              <w:rPr>
                <w:sz w:val="20"/>
                <w:szCs w:val="20"/>
              </w:rPr>
            </w:pPr>
            <w:r w:rsidRPr="004C5362">
              <w:rPr>
                <w:sz w:val="20"/>
                <w:szCs w:val="20"/>
              </w:rPr>
              <w:t>i.15</w:t>
            </w:r>
          </w:p>
        </w:tc>
        <w:tc>
          <w:tcPr>
            <w:tcW w:w="3402" w:type="dxa"/>
          </w:tcPr>
          <w:p w14:paraId="00F43751" w14:textId="50692C45" w:rsidR="00D66F92" w:rsidRPr="00774CFF" w:rsidRDefault="00D66F92" w:rsidP="00774CFF">
            <w:pPr>
              <w:spacing w:before="40" w:after="40"/>
              <w:jc w:val="left"/>
              <w:rPr>
                <w:sz w:val="20"/>
                <w:szCs w:val="20"/>
              </w:rPr>
            </w:pPr>
            <w:r w:rsidRPr="00774CFF">
              <w:rPr>
                <w:sz w:val="20"/>
                <w:szCs w:val="20"/>
              </w:rPr>
              <w:t>Strengthen and adequately resource the JLG’s functions (staffing, meeting support, capacity</w:t>
            </w:r>
            <w:r w:rsidR="00FB05D5" w:rsidRPr="00774CFF">
              <w:rPr>
                <w:sz w:val="20"/>
                <w:szCs w:val="20"/>
              </w:rPr>
              <w:t>-</w:t>
            </w:r>
            <w:r w:rsidRPr="00774CFF">
              <w:rPr>
                <w:sz w:val="20"/>
                <w:szCs w:val="20"/>
              </w:rPr>
              <w:t>building through the Joint-Capacity</w:t>
            </w:r>
            <w:r w:rsidR="00FB05D5" w:rsidRPr="00774CFF">
              <w:rPr>
                <w:sz w:val="20"/>
                <w:szCs w:val="20"/>
              </w:rPr>
              <w:t>-</w:t>
            </w:r>
            <w:r w:rsidRPr="00774CFF">
              <w:rPr>
                <w:sz w:val="20"/>
                <w:szCs w:val="20"/>
              </w:rPr>
              <w:t>Building Programme) commensurate with the mandate and responsibilities Parties assign to it.</w:t>
            </w:r>
          </w:p>
        </w:tc>
        <w:tc>
          <w:tcPr>
            <w:tcW w:w="1497" w:type="dxa"/>
          </w:tcPr>
          <w:p w14:paraId="33FAD892"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39533115"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277" w:type="dxa"/>
          </w:tcPr>
          <w:p w14:paraId="478EC204" w14:textId="77777777" w:rsidR="00D66F92" w:rsidRPr="004C5362" w:rsidRDefault="00D66F92" w:rsidP="00774CFF">
            <w:pPr>
              <w:spacing w:before="40" w:after="40"/>
              <w:jc w:val="left"/>
              <w:rPr>
                <w:sz w:val="20"/>
                <w:szCs w:val="20"/>
              </w:rPr>
            </w:pPr>
            <w:r w:rsidRPr="004C5362">
              <w:rPr>
                <w:sz w:val="20"/>
                <w:szCs w:val="20"/>
              </w:rPr>
              <w:t xml:space="preserve">Parties; donors; Rio secretariats; </w:t>
            </w:r>
            <w:r w:rsidRPr="00774CFF">
              <w:rPr>
                <w:sz w:val="20"/>
                <w:szCs w:val="20"/>
              </w:rPr>
              <w:t>JLG</w:t>
            </w:r>
          </w:p>
        </w:tc>
      </w:tr>
      <w:tr w:rsidR="00D66F92" w:rsidRPr="004C5362" w14:paraId="592AE079" w14:textId="77777777" w:rsidTr="00774CFF">
        <w:tc>
          <w:tcPr>
            <w:tcW w:w="423" w:type="dxa"/>
          </w:tcPr>
          <w:p w14:paraId="400F8B69" w14:textId="77777777" w:rsidR="00D66F92" w:rsidRPr="004C5362" w:rsidRDefault="00D66F92" w:rsidP="00774CFF">
            <w:pPr>
              <w:spacing w:before="40" w:after="40"/>
              <w:jc w:val="left"/>
              <w:rPr>
                <w:sz w:val="20"/>
                <w:szCs w:val="20"/>
              </w:rPr>
            </w:pPr>
            <w:r w:rsidRPr="004C5362">
              <w:rPr>
                <w:sz w:val="20"/>
                <w:szCs w:val="20"/>
              </w:rPr>
              <w:t>i.16</w:t>
            </w:r>
          </w:p>
        </w:tc>
        <w:tc>
          <w:tcPr>
            <w:tcW w:w="3402" w:type="dxa"/>
          </w:tcPr>
          <w:p w14:paraId="2F6410B7" w14:textId="6DD43EE3" w:rsidR="00D66F92" w:rsidRPr="00774CFF" w:rsidRDefault="00D66F92" w:rsidP="00774CFF">
            <w:pPr>
              <w:spacing w:before="40" w:after="40"/>
              <w:jc w:val="left"/>
              <w:rPr>
                <w:sz w:val="20"/>
                <w:szCs w:val="20"/>
              </w:rPr>
            </w:pPr>
            <w:r w:rsidRPr="00774CFF">
              <w:rPr>
                <w:sz w:val="20"/>
                <w:szCs w:val="20"/>
              </w:rPr>
              <w:t>Strengthen cross-Convention peer learning and knowledge-exchange mechanisms to support capacity</w:t>
            </w:r>
            <w:r w:rsidR="00FB05D5" w:rsidRPr="00774CFF">
              <w:rPr>
                <w:sz w:val="20"/>
                <w:szCs w:val="20"/>
              </w:rPr>
              <w:t>-</w:t>
            </w:r>
            <w:r w:rsidRPr="00774CFF">
              <w:rPr>
                <w:sz w:val="20"/>
                <w:szCs w:val="20"/>
              </w:rPr>
              <w:t>building, coordination and sharing of good practices among Parties and stakeholders.</w:t>
            </w:r>
          </w:p>
        </w:tc>
        <w:tc>
          <w:tcPr>
            <w:tcW w:w="1497" w:type="dxa"/>
          </w:tcPr>
          <w:p w14:paraId="2CE20097"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753D7EF6"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277" w:type="dxa"/>
          </w:tcPr>
          <w:p w14:paraId="533CA8F7" w14:textId="77777777" w:rsidR="00D66F92" w:rsidRPr="00774CFF" w:rsidRDefault="00D66F92" w:rsidP="00774CFF">
            <w:pPr>
              <w:spacing w:before="40" w:after="40"/>
              <w:jc w:val="left"/>
              <w:rPr>
                <w:sz w:val="20"/>
                <w:szCs w:val="20"/>
              </w:rPr>
            </w:pPr>
            <w:r w:rsidRPr="00774CFF">
              <w:rPr>
                <w:sz w:val="20"/>
                <w:szCs w:val="20"/>
              </w:rPr>
              <w:t>Parties; donors; Rio secretariats; JLG; academic/research observers</w:t>
            </w:r>
          </w:p>
        </w:tc>
      </w:tr>
      <w:tr w:rsidR="00D66F92" w:rsidRPr="004C5362" w14:paraId="26E10901" w14:textId="77777777" w:rsidTr="00774CFF">
        <w:tc>
          <w:tcPr>
            <w:tcW w:w="423" w:type="dxa"/>
          </w:tcPr>
          <w:p w14:paraId="5CF26C81" w14:textId="77777777" w:rsidR="00D66F92" w:rsidRPr="004C5362" w:rsidRDefault="00D66F92" w:rsidP="00774CFF">
            <w:pPr>
              <w:spacing w:before="40" w:after="40"/>
              <w:jc w:val="left"/>
              <w:rPr>
                <w:sz w:val="20"/>
                <w:szCs w:val="20"/>
              </w:rPr>
            </w:pPr>
            <w:r w:rsidRPr="004C5362">
              <w:rPr>
                <w:sz w:val="20"/>
                <w:szCs w:val="20"/>
              </w:rPr>
              <w:t>i.17</w:t>
            </w:r>
          </w:p>
        </w:tc>
        <w:tc>
          <w:tcPr>
            <w:tcW w:w="3402" w:type="dxa"/>
          </w:tcPr>
          <w:p w14:paraId="5B3975F1" w14:textId="778C5AA1" w:rsidR="00D66F92" w:rsidRPr="00774CFF" w:rsidRDefault="00D66F92" w:rsidP="00774CFF">
            <w:pPr>
              <w:spacing w:before="40" w:after="40"/>
              <w:jc w:val="left"/>
              <w:rPr>
                <w:sz w:val="20"/>
                <w:szCs w:val="20"/>
              </w:rPr>
            </w:pPr>
            <w:r w:rsidRPr="00774CFF">
              <w:rPr>
                <w:sz w:val="20"/>
                <w:szCs w:val="20"/>
              </w:rPr>
              <w:t>Promote synergies through funding mechanisms and project design, including using aligned criteria across major funds, incentives for integrated projects delivering co-benefits, and continued GEF support (Integrated Program</w:t>
            </w:r>
            <w:r w:rsidR="00FB05D5" w:rsidRPr="00774CFF">
              <w:rPr>
                <w:sz w:val="20"/>
                <w:szCs w:val="20"/>
              </w:rPr>
              <w:t>me</w:t>
            </w:r>
            <w:r w:rsidRPr="00774CFF">
              <w:rPr>
                <w:sz w:val="20"/>
                <w:szCs w:val="20"/>
              </w:rPr>
              <w:t>s, policy-coherence window)</w:t>
            </w:r>
          </w:p>
        </w:tc>
        <w:tc>
          <w:tcPr>
            <w:tcW w:w="1497" w:type="dxa"/>
          </w:tcPr>
          <w:p w14:paraId="466E79AA"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173E43CE"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277" w:type="dxa"/>
          </w:tcPr>
          <w:p w14:paraId="4ABBEF88" w14:textId="77777777" w:rsidR="00D66F92" w:rsidRPr="004C5362" w:rsidRDefault="00D66F92" w:rsidP="00774CFF">
            <w:pPr>
              <w:spacing w:before="40" w:after="40"/>
              <w:jc w:val="left"/>
              <w:rPr>
                <w:sz w:val="20"/>
                <w:szCs w:val="20"/>
              </w:rPr>
            </w:pPr>
            <w:r w:rsidRPr="004C5362">
              <w:rPr>
                <w:sz w:val="20"/>
                <w:szCs w:val="20"/>
              </w:rPr>
              <w:t>Parties; donors; implementing agencies</w:t>
            </w:r>
          </w:p>
        </w:tc>
      </w:tr>
      <w:tr w:rsidR="00D66F92" w:rsidRPr="004C5362" w14:paraId="466F1196" w14:textId="77777777" w:rsidTr="00774CFF">
        <w:tc>
          <w:tcPr>
            <w:tcW w:w="423" w:type="dxa"/>
          </w:tcPr>
          <w:p w14:paraId="2223219D" w14:textId="77777777" w:rsidR="00D66F92" w:rsidRPr="004C5362" w:rsidRDefault="00D66F92" w:rsidP="00774CFF">
            <w:pPr>
              <w:spacing w:before="40" w:after="40"/>
              <w:jc w:val="left"/>
              <w:rPr>
                <w:sz w:val="20"/>
                <w:szCs w:val="20"/>
              </w:rPr>
            </w:pPr>
            <w:r w:rsidRPr="004C5362">
              <w:rPr>
                <w:sz w:val="20"/>
                <w:szCs w:val="20"/>
              </w:rPr>
              <w:t>i.18</w:t>
            </w:r>
          </w:p>
        </w:tc>
        <w:tc>
          <w:tcPr>
            <w:tcW w:w="3402" w:type="dxa"/>
          </w:tcPr>
          <w:p w14:paraId="38CD4AFE" w14:textId="77777777" w:rsidR="00D66F92" w:rsidRPr="00774CFF" w:rsidRDefault="00D66F92" w:rsidP="00774CFF">
            <w:pPr>
              <w:spacing w:before="40" w:after="40"/>
              <w:jc w:val="left"/>
              <w:rPr>
                <w:sz w:val="20"/>
                <w:szCs w:val="20"/>
              </w:rPr>
            </w:pPr>
            <w:r w:rsidRPr="00774CFF">
              <w:rPr>
                <w:sz w:val="20"/>
                <w:szCs w:val="20"/>
              </w:rPr>
              <w:t>Adopt aligned arrangements, including terms of reference and modus operandi as relevant, across CBD SB8J, UNCCD IP/LC caucuses and UNFCCC LCIPP</w:t>
            </w:r>
          </w:p>
        </w:tc>
        <w:tc>
          <w:tcPr>
            <w:tcW w:w="1497" w:type="dxa"/>
          </w:tcPr>
          <w:p w14:paraId="36C2CCA3"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6A31654D" w14:textId="77777777" w:rsidR="00D66F92" w:rsidRPr="00774CFF" w:rsidRDefault="00D66F92" w:rsidP="00774CFF">
            <w:pPr>
              <w:spacing w:before="40" w:after="40"/>
              <w:jc w:val="left"/>
              <w:rPr>
                <w:sz w:val="20"/>
                <w:szCs w:val="20"/>
              </w:rPr>
            </w:pPr>
            <w:r w:rsidRPr="00774CFF">
              <w:rPr>
                <w:sz w:val="20"/>
                <w:szCs w:val="20"/>
              </w:rPr>
              <w:t>Contributions and rights of indigenous peoples and local communities</w:t>
            </w:r>
          </w:p>
        </w:tc>
        <w:tc>
          <w:tcPr>
            <w:tcW w:w="2277" w:type="dxa"/>
          </w:tcPr>
          <w:p w14:paraId="04081DE2" w14:textId="77777777" w:rsidR="00D66F92" w:rsidRPr="004C5362" w:rsidRDefault="00D66F92" w:rsidP="00774CFF">
            <w:pPr>
              <w:spacing w:before="40" w:after="40"/>
              <w:jc w:val="left"/>
              <w:rPr>
                <w:sz w:val="20"/>
                <w:szCs w:val="20"/>
              </w:rPr>
            </w:pPr>
            <w:r w:rsidRPr="004C5362">
              <w:rPr>
                <w:sz w:val="20"/>
                <w:szCs w:val="20"/>
              </w:rPr>
              <w:t>Parties</w:t>
            </w:r>
          </w:p>
        </w:tc>
      </w:tr>
      <w:tr w:rsidR="00D66F92" w:rsidRPr="004C5362" w14:paraId="5F6ECE2A" w14:textId="77777777" w:rsidTr="00774CFF">
        <w:tc>
          <w:tcPr>
            <w:tcW w:w="423" w:type="dxa"/>
          </w:tcPr>
          <w:p w14:paraId="2E0280F5" w14:textId="77777777" w:rsidR="00D66F92" w:rsidRPr="004C5362" w:rsidRDefault="00D66F92" w:rsidP="00774CFF">
            <w:pPr>
              <w:spacing w:before="40" w:after="40"/>
              <w:jc w:val="left"/>
              <w:rPr>
                <w:sz w:val="20"/>
                <w:szCs w:val="20"/>
              </w:rPr>
            </w:pPr>
            <w:r w:rsidRPr="004C5362">
              <w:rPr>
                <w:sz w:val="20"/>
                <w:szCs w:val="20"/>
              </w:rPr>
              <w:t>i.19</w:t>
            </w:r>
          </w:p>
        </w:tc>
        <w:tc>
          <w:tcPr>
            <w:tcW w:w="3402" w:type="dxa"/>
          </w:tcPr>
          <w:p w14:paraId="311A0C33" w14:textId="4C6CE220" w:rsidR="00D66F92" w:rsidRPr="00774CFF" w:rsidRDefault="00423C28" w:rsidP="00774CFF">
            <w:pPr>
              <w:spacing w:before="40" w:after="40"/>
              <w:jc w:val="left"/>
              <w:rPr>
                <w:sz w:val="20"/>
                <w:szCs w:val="20"/>
              </w:rPr>
            </w:pPr>
            <w:r w:rsidRPr="00774CFF">
              <w:rPr>
                <w:sz w:val="20"/>
                <w:szCs w:val="20"/>
              </w:rPr>
              <w:t xml:space="preserve">Strengthen IPLC participation at the Conventions level in national delegations and positions, through informal joint IPLC meetings across the Conventions, and cooperation between LCIPP, SB8J and UNCCD caucuses </w:t>
            </w:r>
            <w:proofErr w:type="gramStart"/>
            <w:r w:rsidRPr="00774CFF">
              <w:rPr>
                <w:sz w:val="20"/>
                <w:szCs w:val="20"/>
              </w:rPr>
              <w:t>in order to</w:t>
            </w:r>
            <w:proofErr w:type="gramEnd"/>
            <w:r w:rsidRPr="00774CFF">
              <w:rPr>
                <w:sz w:val="20"/>
                <w:szCs w:val="20"/>
              </w:rPr>
              <w:t xml:space="preserve"> ensure synergies in positions across the Conventions</w:t>
            </w:r>
          </w:p>
        </w:tc>
        <w:tc>
          <w:tcPr>
            <w:tcW w:w="1497" w:type="dxa"/>
          </w:tcPr>
          <w:p w14:paraId="4F52C828" w14:textId="77777777" w:rsidR="00D66F92" w:rsidRPr="004C5362" w:rsidRDefault="00D66F92" w:rsidP="00774CFF">
            <w:pPr>
              <w:spacing w:before="40" w:after="40"/>
              <w:jc w:val="left"/>
              <w:rPr>
                <w:sz w:val="20"/>
                <w:szCs w:val="20"/>
              </w:rPr>
            </w:pPr>
            <w:r w:rsidRPr="004C5362">
              <w:rPr>
                <w:sz w:val="20"/>
                <w:szCs w:val="20"/>
              </w:rPr>
              <w:t>International</w:t>
            </w:r>
          </w:p>
        </w:tc>
        <w:tc>
          <w:tcPr>
            <w:tcW w:w="1615" w:type="dxa"/>
          </w:tcPr>
          <w:p w14:paraId="35D5993F" w14:textId="77777777" w:rsidR="00D66F92" w:rsidRPr="00774CFF" w:rsidRDefault="00D66F92" w:rsidP="00774CFF">
            <w:pPr>
              <w:spacing w:before="40" w:after="40"/>
              <w:jc w:val="left"/>
              <w:rPr>
                <w:sz w:val="20"/>
                <w:szCs w:val="20"/>
              </w:rPr>
            </w:pPr>
            <w:r w:rsidRPr="00774CFF">
              <w:rPr>
                <w:sz w:val="20"/>
                <w:szCs w:val="20"/>
              </w:rPr>
              <w:t>Contributions and rights of indigenous peoples and local communities</w:t>
            </w:r>
          </w:p>
        </w:tc>
        <w:tc>
          <w:tcPr>
            <w:tcW w:w="2277" w:type="dxa"/>
          </w:tcPr>
          <w:p w14:paraId="5E64E33F" w14:textId="77777777" w:rsidR="00D66F92" w:rsidRPr="004C5362" w:rsidRDefault="00D66F92" w:rsidP="00774CFF">
            <w:pPr>
              <w:spacing w:before="40" w:after="40"/>
              <w:jc w:val="left"/>
              <w:rPr>
                <w:sz w:val="20"/>
                <w:szCs w:val="20"/>
              </w:rPr>
            </w:pPr>
            <w:r w:rsidRPr="004C5362">
              <w:rPr>
                <w:sz w:val="20"/>
                <w:szCs w:val="20"/>
              </w:rPr>
              <w:t xml:space="preserve">Parties; Rio secretariats; </w:t>
            </w:r>
            <w:r w:rsidRPr="00774CFF">
              <w:rPr>
                <w:sz w:val="20"/>
                <w:szCs w:val="20"/>
              </w:rPr>
              <w:t>IPLC</w:t>
            </w:r>
            <w:r w:rsidRPr="004C5362">
              <w:rPr>
                <w:sz w:val="20"/>
                <w:szCs w:val="20"/>
              </w:rPr>
              <w:t xml:space="preserve"> caucuses</w:t>
            </w:r>
          </w:p>
        </w:tc>
      </w:tr>
    </w:tbl>
    <w:p w14:paraId="2EF898E6" w14:textId="21AE5CF1" w:rsidR="00D66F92" w:rsidRPr="004C5362" w:rsidRDefault="00551608" w:rsidP="00774CFF">
      <w:pPr>
        <w:pStyle w:val="CBDTableTitle"/>
      </w:pPr>
      <w:r w:rsidRPr="00774CFF">
        <w:rPr>
          <w:b w:val="0"/>
          <w:bCs/>
        </w:rPr>
        <w:t>Table 2</w:t>
      </w:r>
      <w:r w:rsidRPr="004C5362">
        <w:br/>
        <w:t>Medium-term (2029 to 2030)</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500"/>
        <w:gridCol w:w="1618"/>
        <w:gridCol w:w="2129"/>
      </w:tblGrid>
      <w:tr w:rsidR="00D66F92" w:rsidRPr="004C5362" w14:paraId="4BBD5934" w14:textId="77777777" w:rsidTr="00774CFF">
        <w:trPr>
          <w:tblHeader/>
        </w:trPr>
        <w:tc>
          <w:tcPr>
            <w:tcW w:w="423" w:type="dxa"/>
          </w:tcPr>
          <w:p w14:paraId="120E8CD8" w14:textId="77777777" w:rsidR="00D66F92" w:rsidRPr="004C5362" w:rsidRDefault="00D66F92" w:rsidP="00774CFF">
            <w:pPr>
              <w:jc w:val="left"/>
              <w:rPr>
                <w:i/>
                <w:iCs/>
                <w:sz w:val="20"/>
                <w:szCs w:val="20"/>
              </w:rPr>
            </w:pPr>
          </w:p>
        </w:tc>
        <w:tc>
          <w:tcPr>
            <w:tcW w:w="3402" w:type="dxa"/>
          </w:tcPr>
          <w:p w14:paraId="533DF36A" w14:textId="77777777" w:rsidR="00D66F92" w:rsidRPr="004C5362" w:rsidRDefault="00D66F92" w:rsidP="00774CFF">
            <w:pPr>
              <w:spacing w:before="40" w:after="40"/>
              <w:jc w:val="left"/>
              <w:rPr>
                <w:i/>
                <w:iCs/>
                <w:sz w:val="20"/>
                <w:szCs w:val="20"/>
              </w:rPr>
            </w:pPr>
            <w:r w:rsidRPr="004C5362">
              <w:rPr>
                <w:i/>
                <w:iCs/>
                <w:sz w:val="20"/>
                <w:szCs w:val="20"/>
              </w:rPr>
              <w:t>Action</w:t>
            </w:r>
          </w:p>
        </w:tc>
        <w:tc>
          <w:tcPr>
            <w:tcW w:w="1500" w:type="dxa"/>
          </w:tcPr>
          <w:p w14:paraId="0AB00526" w14:textId="77777777" w:rsidR="00D66F92" w:rsidRPr="004C5362" w:rsidRDefault="00D66F92" w:rsidP="00774CFF">
            <w:pPr>
              <w:spacing w:before="40" w:after="40"/>
              <w:jc w:val="left"/>
              <w:rPr>
                <w:i/>
                <w:iCs/>
                <w:sz w:val="20"/>
                <w:szCs w:val="20"/>
              </w:rPr>
            </w:pPr>
            <w:r w:rsidRPr="004C5362">
              <w:rPr>
                <w:i/>
                <w:iCs/>
                <w:sz w:val="20"/>
                <w:szCs w:val="20"/>
              </w:rPr>
              <w:t>Scale</w:t>
            </w:r>
          </w:p>
        </w:tc>
        <w:tc>
          <w:tcPr>
            <w:tcW w:w="1618" w:type="dxa"/>
          </w:tcPr>
          <w:p w14:paraId="1DC23BE7" w14:textId="77777777" w:rsidR="00D66F92" w:rsidRPr="004C5362" w:rsidRDefault="00D66F92" w:rsidP="00774CFF">
            <w:pPr>
              <w:spacing w:before="40" w:after="40"/>
              <w:jc w:val="left"/>
              <w:rPr>
                <w:i/>
                <w:iCs/>
                <w:sz w:val="20"/>
                <w:szCs w:val="20"/>
              </w:rPr>
            </w:pPr>
            <w:r w:rsidRPr="004C5362">
              <w:rPr>
                <w:i/>
                <w:iCs/>
                <w:sz w:val="20"/>
                <w:szCs w:val="20"/>
              </w:rPr>
              <w:t>Building block</w:t>
            </w:r>
          </w:p>
        </w:tc>
        <w:tc>
          <w:tcPr>
            <w:tcW w:w="2129" w:type="dxa"/>
          </w:tcPr>
          <w:p w14:paraId="3F80D021" w14:textId="77777777" w:rsidR="00D66F92" w:rsidRPr="004C5362" w:rsidRDefault="00D66F92" w:rsidP="00774CFF">
            <w:pPr>
              <w:spacing w:before="40" w:after="40"/>
              <w:jc w:val="left"/>
              <w:rPr>
                <w:i/>
                <w:iCs/>
                <w:sz w:val="20"/>
                <w:szCs w:val="20"/>
              </w:rPr>
            </w:pPr>
            <w:r w:rsidRPr="004C5362">
              <w:rPr>
                <w:i/>
                <w:iCs/>
                <w:sz w:val="20"/>
                <w:szCs w:val="20"/>
              </w:rPr>
              <w:t>Who is responsible</w:t>
            </w:r>
          </w:p>
        </w:tc>
      </w:tr>
      <w:tr w:rsidR="00D66F92" w:rsidRPr="004C5362" w14:paraId="354E2D6C" w14:textId="77777777" w:rsidTr="00774CFF">
        <w:tc>
          <w:tcPr>
            <w:tcW w:w="423" w:type="dxa"/>
          </w:tcPr>
          <w:p w14:paraId="2C76F155" w14:textId="77777777" w:rsidR="00D66F92" w:rsidRPr="004C5362" w:rsidRDefault="00D66F92" w:rsidP="00774CFF">
            <w:pPr>
              <w:jc w:val="left"/>
              <w:rPr>
                <w:sz w:val="20"/>
                <w:szCs w:val="20"/>
              </w:rPr>
            </w:pPr>
            <w:r w:rsidRPr="004C5362">
              <w:rPr>
                <w:sz w:val="20"/>
                <w:szCs w:val="20"/>
              </w:rPr>
              <w:t>ii.1</w:t>
            </w:r>
          </w:p>
        </w:tc>
        <w:tc>
          <w:tcPr>
            <w:tcW w:w="3402" w:type="dxa"/>
          </w:tcPr>
          <w:p w14:paraId="6A150C43" w14:textId="77777777" w:rsidR="00D66F92" w:rsidRPr="00774CFF" w:rsidRDefault="00D66F92" w:rsidP="00774CFF">
            <w:pPr>
              <w:spacing w:before="40" w:after="40"/>
              <w:jc w:val="left"/>
              <w:rPr>
                <w:sz w:val="20"/>
                <w:szCs w:val="20"/>
              </w:rPr>
            </w:pPr>
            <w:r w:rsidRPr="00774CFF">
              <w:rPr>
                <w:sz w:val="20"/>
                <w:szCs w:val="20"/>
              </w:rPr>
              <w:t>Explore the potential for coordinated, aligned implementation of post-2030 targets and frameworks across the Rio Conventions and the post-2030 development agenda.</w:t>
            </w:r>
          </w:p>
        </w:tc>
        <w:tc>
          <w:tcPr>
            <w:tcW w:w="1500" w:type="dxa"/>
          </w:tcPr>
          <w:p w14:paraId="448463FF"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25FCF891" w14:textId="77777777" w:rsidR="00D66F92" w:rsidRPr="00774CFF" w:rsidRDefault="00D66F92" w:rsidP="00774CFF">
            <w:pPr>
              <w:spacing w:before="40" w:after="40"/>
              <w:jc w:val="left"/>
              <w:rPr>
                <w:sz w:val="20"/>
                <w:szCs w:val="20"/>
              </w:rPr>
            </w:pPr>
            <w:r w:rsidRPr="00774CFF">
              <w:rPr>
                <w:sz w:val="20"/>
                <w:szCs w:val="20"/>
              </w:rPr>
              <w:t>Alignment of national strategies and plans</w:t>
            </w:r>
          </w:p>
        </w:tc>
        <w:tc>
          <w:tcPr>
            <w:tcW w:w="2129" w:type="dxa"/>
          </w:tcPr>
          <w:p w14:paraId="74D89EBA" w14:textId="77777777" w:rsidR="00D66F92" w:rsidRPr="004C5362" w:rsidRDefault="00D66F92" w:rsidP="00774CFF">
            <w:pPr>
              <w:spacing w:before="40" w:after="40"/>
              <w:jc w:val="left"/>
              <w:rPr>
                <w:sz w:val="20"/>
                <w:szCs w:val="20"/>
              </w:rPr>
            </w:pPr>
            <w:r w:rsidRPr="004C5362">
              <w:rPr>
                <w:sz w:val="20"/>
                <w:szCs w:val="20"/>
              </w:rPr>
              <w:t xml:space="preserve">Parties; Rio secretariats; </w:t>
            </w:r>
            <w:r w:rsidRPr="00774CFF">
              <w:rPr>
                <w:sz w:val="20"/>
                <w:szCs w:val="20"/>
              </w:rPr>
              <w:t>IGOs</w:t>
            </w:r>
            <w:r w:rsidRPr="004C5362">
              <w:rPr>
                <w:sz w:val="20"/>
                <w:szCs w:val="20"/>
              </w:rPr>
              <w:t>; non-State actors</w:t>
            </w:r>
          </w:p>
        </w:tc>
      </w:tr>
      <w:tr w:rsidR="00D66F92" w:rsidRPr="004C5362" w14:paraId="1CBC95EA" w14:textId="77777777" w:rsidTr="00774CFF">
        <w:tc>
          <w:tcPr>
            <w:tcW w:w="423" w:type="dxa"/>
          </w:tcPr>
          <w:p w14:paraId="2529D8D2" w14:textId="77777777" w:rsidR="00D66F92" w:rsidRPr="004C5362" w:rsidRDefault="00D66F92" w:rsidP="00774CFF">
            <w:pPr>
              <w:jc w:val="left"/>
              <w:rPr>
                <w:sz w:val="20"/>
                <w:szCs w:val="20"/>
              </w:rPr>
            </w:pPr>
            <w:r w:rsidRPr="004C5362">
              <w:rPr>
                <w:sz w:val="20"/>
                <w:szCs w:val="20"/>
              </w:rPr>
              <w:t>ii.2</w:t>
            </w:r>
          </w:p>
        </w:tc>
        <w:tc>
          <w:tcPr>
            <w:tcW w:w="3402" w:type="dxa"/>
          </w:tcPr>
          <w:p w14:paraId="516FBD64" w14:textId="1B5C8923" w:rsidR="00D66F92" w:rsidRPr="00774CFF" w:rsidRDefault="00423C28" w:rsidP="00774CFF">
            <w:pPr>
              <w:spacing w:before="40" w:after="40"/>
              <w:jc w:val="left"/>
              <w:rPr>
                <w:sz w:val="20"/>
                <w:szCs w:val="20"/>
              </w:rPr>
            </w:pPr>
            <w:r w:rsidRPr="00774CFF">
              <w:rPr>
                <w:sz w:val="20"/>
                <w:szCs w:val="20"/>
              </w:rPr>
              <w:t xml:space="preserve">Strengthen the integration of scientific, traditional knowledge into assessments and decision-making, map its influence in SPI messages, and create a shared </w:t>
            </w:r>
            <w:r w:rsidRPr="00774CFF">
              <w:rPr>
                <w:sz w:val="20"/>
                <w:szCs w:val="20"/>
              </w:rPr>
              <w:lastRenderedPageBreak/>
              <w:t>knowledge base across advisory bodies, SPIs and IPLC bodies toward</w:t>
            </w:r>
            <w:r w:rsidR="00DC5DBE" w:rsidRPr="00774CFF">
              <w:rPr>
                <w:sz w:val="20"/>
                <w:szCs w:val="20"/>
              </w:rPr>
              <w:t>s</w:t>
            </w:r>
            <w:r w:rsidRPr="00774CFF">
              <w:rPr>
                <w:sz w:val="20"/>
                <w:szCs w:val="20"/>
              </w:rPr>
              <w:t xml:space="preserve"> joint assessments</w:t>
            </w:r>
          </w:p>
        </w:tc>
        <w:tc>
          <w:tcPr>
            <w:tcW w:w="1500" w:type="dxa"/>
          </w:tcPr>
          <w:p w14:paraId="46C17BA5" w14:textId="77777777" w:rsidR="00D66F92" w:rsidRPr="004C5362" w:rsidRDefault="00D66F92" w:rsidP="00774CFF">
            <w:pPr>
              <w:spacing w:before="40" w:after="40"/>
              <w:jc w:val="left"/>
              <w:rPr>
                <w:sz w:val="20"/>
                <w:szCs w:val="20"/>
              </w:rPr>
            </w:pPr>
            <w:r w:rsidRPr="004C5362">
              <w:rPr>
                <w:sz w:val="20"/>
                <w:szCs w:val="20"/>
              </w:rPr>
              <w:lastRenderedPageBreak/>
              <w:t>International</w:t>
            </w:r>
          </w:p>
        </w:tc>
        <w:tc>
          <w:tcPr>
            <w:tcW w:w="1618" w:type="dxa"/>
          </w:tcPr>
          <w:p w14:paraId="07B14C60" w14:textId="77777777" w:rsidR="00D66F92" w:rsidRPr="00774CFF" w:rsidRDefault="00D66F92" w:rsidP="00774CFF">
            <w:pPr>
              <w:spacing w:before="40" w:after="40"/>
              <w:jc w:val="left"/>
              <w:rPr>
                <w:sz w:val="20"/>
                <w:szCs w:val="20"/>
              </w:rPr>
            </w:pPr>
            <w:r w:rsidRPr="00774CFF">
              <w:rPr>
                <w:sz w:val="20"/>
                <w:szCs w:val="20"/>
              </w:rPr>
              <w:t>Science-policy interface and evidence-based decision-making</w:t>
            </w:r>
          </w:p>
        </w:tc>
        <w:tc>
          <w:tcPr>
            <w:tcW w:w="2129" w:type="dxa"/>
          </w:tcPr>
          <w:p w14:paraId="37CBB3C6" w14:textId="77777777" w:rsidR="00D66F92" w:rsidRPr="00774CFF" w:rsidRDefault="00D66F92" w:rsidP="00774CFF">
            <w:pPr>
              <w:spacing w:before="40" w:after="40"/>
              <w:jc w:val="left"/>
              <w:rPr>
                <w:sz w:val="20"/>
                <w:szCs w:val="20"/>
              </w:rPr>
            </w:pPr>
            <w:r w:rsidRPr="00774CFF">
              <w:rPr>
                <w:sz w:val="20"/>
                <w:szCs w:val="20"/>
              </w:rPr>
              <w:t xml:space="preserve">Rio secretariats; IPBES/IPCC/SPI; SB8j/Local Communities and Indigenous Peoples </w:t>
            </w:r>
            <w:r w:rsidRPr="00774CFF">
              <w:rPr>
                <w:sz w:val="20"/>
                <w:szCs w:val="20"/>
              </w:rPr>
              <w:lastRenderedPageBreak/>
              <w:t>Platform (LCIPP); academia</w:t>
            </w:r>
          </w:p>
        </w:tc>
      </w:tr>
      <w:tr w:rsidR="00D66F92" w:rsidRPr="004C5362" w14:paraId="6117AC99" w14:textId="77777777" w:rsidTr="00774CFF">
        <w:tc>
          <w:tcPr>
            <w:tcW w:w="423" w:type="dxa"/>
          </w:tcPr>
          <w:p w14:paraId="517F6B68" w14:textId="77777777" w:rsidR="00D66F92" w:rsidRPr="004C5362" w:rsidRDefault="00D66F92" w:rsidP="00774CFF">
            <w:pPr>
              <w:jc w:val="left"/>
              <w:rPr>
                <w:sz w:val="20"/>
                <w:szCs w:val="20"/>
              </w:rPr>
            </w:pPr>
            <w:r w:rsidRPr="004C5362">
              <w:rPr>
                <w:sz w:val="20"/>
                <w:szCs w:val="20"/>
              </w:rPr>
              <w:lastRenderedPageBreak/>
              <w:t>ii.3</w:t>
            </w:r>
          </w:p>
        </w:tc>
        <w:tc>
          <w:tcPr>
            <w:tcW w:w="3402" w:type="dxa"/>
          </w:tcPr>
          <w:p w14:paraId="204853B8" w14:textId="77777777" w:rsidR="00D66F92" w:rsidRPr="00774CFF" w:rsidRDefault="00D66F92" w:rsidP="00774CFF">
            <w:pPr>
              <w:spacing w:before="40" w:after="40"/>
              <w:jc w:val="left"/>
              <w:rPr>
                <w:sz w:val="20"/>
                <w:szCs w:val="20"/>
              </w:rPr>
            </w:pPr>
            <w:r w:rsidRPr="00774CFF">
              <w:rPr>
                <w:sz w:val="20"/>
                <w:szCs w:val="20"/>
              </w:rPr>
              <w:t>Harmonize the implementation of the three Conventions’ gender action plans, engage women’s constituencies consistently across processes, and strengthen the digital literacy and technical capacity of rural women and communities to advance gender-responsiveness</w:t>
            </w:r>
          </w:p>
        </w:tc>
        <w:tc>
          <w:tcPr>
            <w:tcW w:w="1500" w:type="dxa"/>
          </w:tcPr>
          <w:p w14:paraId="11C072A4"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1EFACB48" w14:textId="77777777" w:rsidR="00D66F92" w:rsidRPr="004C5362" w:rsidRDefault="00D66F92" w:rsidP="00774CFF">
            <w:pPr>
              <w:spacing w:before="40" w:after="40"/>
              <w:jc w:val="left"/>
              <w:rPr>
                <w:sz w:val="20"/>
                <w:szCs w:val="20"/>
              </w:rPr>
            </w:pPr>
            <w:r w:rsidRPr="004C5362">
              <w:rPr>
                <w:sz w:val="20"/>
                <w:szCs w:val="20"/>
              </w:rPr>
              <w:t>Cross-cutting/General</w:t>
            </w:r>
          </w:p>
        </w:tc>
        <w:tc>
          <w:tcPr>
            <w:tcW w:w="2129" w:type="dxa"/>
          </w:tcPr>
          <w:p w14:paraId="16554A7F" w14:textId="77777777"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NFPs</w:t>
            </w:r>
            <w:r w:rsidRPr="004C5362">
              <w:rPr>
                <w:sz w:val="20"/>
                <w:szCs w:val="20"/>
              </w:rPr>
              <w:t>; constituencies</w:t>
            </w:r>
          </w:p>
        </w:tc>
      </w:tr>
      <w:tr w:rsidR="00D66F92" w:rsidRPr="004C5362" w14:paraId="675F1A53" w14:textId="77777777" w:rsidTr="00774CFF">
        <w:tc>
          <w:tcPr>
            <w:tcW w:w="423" w:type="dxa"/>
          </w:tcPr>
          <w:p w14:paraId="1AAA947E" w14:textId="77777777" w:rsidR="00D66F92" w:rsidRPr="004C5362" w:rsidRDefault="00D66F92" w:rsidP="00774CFF">
            <w:pPr>
              <w:jc w:val="left"/>
              <w:rPr>
                <w:sz w:val="20"/>
                <w:szCs w:val="20"/>
              </w:rPr>
            </w:pPr>
            <w:r w:rsidRPr="004C5362">
              <w:rPr>
                <w:sz w:val="20"/>
                <w:szCs w:val="20"/>
              </w:rPr>
              <w:t>ii.4</w:t>
            </w:r>
          </w:p>
        </w:tc>
        <w:tc>
          <w:tcPr>
            <w:tcW w:w="3402" w:type="dxa"/>
          </w:tcPr>
          <w:p w14:paraId="1D0F7221" w14:textId="77777777" w:rsidR="00D66F92" w:rsidRPr="00774CFF" w:rsidRDefault="00D66F92" w:rsidP="00774CFF">
            <w:pPr>
              <w:spacing w:before="40" w:after="40"/>
              <w:jc w:val="left"/>
              <w:rPr>
                <w:sz w:val="20"/>
                <w:szCs w:val="20"/>
              </w:rPr>
            </w:pPr>
            <w:r w:rsidRPr="00774CFF">
              <w:rPr>
                <w:sz w:val="20"/>
                <w:szCs w:val="20"/>
              </w:rPr>
              <w:t>Coordinate approaches across shared sectors/themes (e.g. forestry, ocean, wildlife, pollution, water, food systems)</w:t>
            </w:r>
          </w:p>
        </w:tc>
        <w:tc>
          <w:tcPr>
            <w:tcW w:w="1500" w:type="dxa"/>
          </w:tcPr>
          <w:p w14:paraId="749A12FC"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55D733D3" w14:textId="77777777" w:rsidR="00D66F92" w:rsidRPr="00774CFF" w:rsidRDefault="00D66F92" w:rsidP="00774CFF">
            <w:pPr>
              <w:spacing w:before="40" w:after="40"/>
              <w:jc w:val="left"/>
              <w:rPr>
                <w:sz w:val="20"/>
                <w:szCs w:val="20"/>
              </w:rPr>
            </w:pPr>
            <w:r w:rsidRPr="00774CFF">
              <w:rPr>
                <w:sz w:val="20"/>
                <w:szCs w:val="20"/>
              </w:rPr>
              <w:t>Alignment of national strategies and plans</w:t>
            </w:r>
          </w:p>
        </w:tc>
        <w:tc>
          <w:tcPr>
            <w:tcW w:w="2129" w:type="dxa"/>
          </w:tcPr>
          <w:p w14:paraId="3BEBFD3E" w14:textId="77777777" w:rsidR="00D66F92" w:rsidRPr="004C5362" w:rsidRDefault="00D66F92" w:rsidP="00774CFF">
            <w:pPr>
              <w:spacing w:before="40" w:after="40"/>
              <w:jc w:val="left"/>
              <w:rPr>
                <w:sz w:val="20"/>
                <w:szCs w:val="20"/>
              </w:rPr>
            </w:pPr>
            <w:r w:rsidRPr="00774CFF">
              <w:rPr>
                <w:sz w:val="20"/>
                <w:szCs w:val="20"/>
              </w:rPr>
              <w:t>NFPs</w:t>
            </w:r>
            <w:r w:rsidRPr="004C5362">
              <w:rPr>
                <w:sz w:val="20"/>
                <w:szCs w:val="20"/>
              </w:rPr>
              <w:t>; relevant ministries</w:t>
            </w:r>
          </w:p>
        </w:tc>
      </w:tr>
      <w:tr w:rsidR="00D66F92" w:rsidRPr="004C5362" w14:paraId="27942AF1" w14:textId="77777777" w:rsidTr="00774CFF">
        <w:tc>
          <w:tcPr>
            <w:tcW w:w="423" w:type="dxa"/>
          </w:tcPr>
          <w:p w14:paraId="4681C415" w14:textId="77777777" w:rsidR="00D66F92" w:rsidRPr="004C5362" w:rsidRDefault="00D66F92" w:rsidP="00774CFF">
            <w:pPr>
              <w:jc w:val="left"/>
              <w:rPr>
                <w:sz w:val="20"/>
                <w:szCs w:val="20"/>
              </w:rPr>
            </w:pPr>
            <w:r w:rsidRPr="004C5362">
              <w:rPr>
                <w:sz w:val="20"/>
                <w:szCs w:val="20"/>
              </w:rPr>
              <w:t>ii.5</w:t>
            </w:r>
          </w:p>
        </w:tc>
        <w:tc>
          <w:tcPr>
            <w:tcW w:w="3402" w:type="dxa"/>
          </w:tcPr>
          <w:p w14:paraId="7B4C42FA" w14:textId="77777777" w:rsidR="00D66F92" w:rsidRPr="00774CFF" w:rsidRDefault="00D66F92" w:rsidP="00774CFF">
            <w:pPr>
              <w:spacing w:before="40" w:after="40"/>
              <w:jc w:val="left"/>
              <w:rPr>
                <w:sz w:val="20"/>
                <w:szCs w:val="20"/>
              </w:rPr>
            </w:pPr>
            <w:r w:rsidRPr="00774CFF">
              <w:rPr>
                <w:sz w:val="20"/>
                <w:szCs w:val="20"/>
              </w:rPr>
              <w:t>Use ecological resilience, including in freshwater ecosystems, as a lens to review and align national strategies and plans (NBSAPs, NDCs, NAPs, LDN targets and national drought plans)</w:t>
            </w:r>
          </w:p>
        </w:tc>
        <w:tc>
          <w:tcPr>
            <w:tcW w:w="1500" w:type="dxa"/>
          </w:tcPr>
          <w:p w14:paraId="37B2597F"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50202D89" w14:textId="77777777" w:rsidR="00D66F92" w:rsidRPr="00774CFF" w:rsidRDefault="00D66F92" w:rsidP="00774CFF">
            <w:pPr>
              <w:spacing w:before="40" w:after="40"/>
              <w:jc w:val="left"/>
              <w:rPr>
                <w:sz w:val="20"/>
                <w:szCs w:val="20"/>
              </w:rPr>
            </w:pPr>
            <w:r w:rsidRPr="00774CFF">
              <w:rPr>
                <w:sz w:val="20"/>
                <w:szCs w:val="20"/>
              </w:rPr>
              <w:t>Alignment of national strategies and plans</w:t>
            </w:r>
          </w:p>
        </w:tc>
        <w:tc>
          <w:tcPr>
            <w:tcW w:w="2129" w:type="dxa"/>
          </w:tcPr>
          <w:p w14:paraId="7D7FB6C9" w14:textId="77777777"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NFPs</w:t>
            </w:r>
            <w:r w:rsidRPr="004C5362">
              <w:rPr>
                <w:sz w:val="20"/>
                <w:szCs w:val="20"/>
              </w:rPr>
              <w:t>; relevant national authorities</w:t>
            </w:r>
          </w:p>
        </w:tc>
      </w:tr>
      <w:tr w:rsidR="00D66F92" w:rsidRPr="004C5362" w14:paraId="18B0750C" w14:textId="77777777" w:rsidTr="00774CFF">
        <w:tc>
          <w:tcPr>
            <w:tcW w:w="423" w:type="dxa"/>
          </w:tcPr>
          <w:p w14:paraId="46D65C30" w14:textId="77777777" w:rsidR="00D66F92" w:rsidRPr="004C5362" w:rsidRDefault="00D66F92" w:rsidP="00774CFF">
            <w:pPr>
              <w:jc w:val="left"/>
              <w:rPr>
                <w:sz w:val="20"/>
                <w:szCs w:val="20"/>
              </w:rPr>
            </w:pPr>
            <w:r w:rsidRPr="004C5362">
              <w:rPr>
                <w:sz w:val="20"/>
                <w:szCs w:val="20"/>
              </w:rPr>
              <w:t>ii.6</w:t>
            </w:r>
          </w:p>
        </w:tc>
        <w:tc>
          <w:tcPr>
            <w:tcW w:w="3402" w:type="dxa"/>
          </w:tcPr>
          <w:p w14:paraId="289B678B" w14:textId="77777777" w:rsidR="00D66F92" w:rsidRPr="00774CFF" w:rsidRDefault="00D66F92" w:rsidP="00774CFF">
            <w:pPr>
              <w:spacing w:before="40" w:after="40"/>
              <w:jc w:val="left"/>
              <w:rPr>
                <w:sz w:val="20"/>
                <w:szCs w:val="20"/>
              </w:rPr>
            </w:pPr>
            <w:r w:rsidRPr="00774CFF">
              <w:rPr>
                <w:sz w:val="20"/>
                <w:szCs w:val="20"/>
              </w:rPr>
              <w:t xml:space="preserve">Mainstream </w:t>
            </w:r>
            <w:proofErr w:type="spellStart"/>
            <w:r w:rsidRPr="00774CFF">
              <w:rPr>
                <w:sz w:val="20"/>
                <w:szCs w:val="20"/>
              </w:rPr>
              <w:t>NbS</w:t>
            </w:r>
            <w:proofErr w:type="spellEnd"/>
            <w:r w:rsidRPr="00774CFF">
              <w:rPr>
                <w:sz w:val="20"/>
                <w:szCs w:val="20"/>
              </w:rPr>
              <w:t xml:space="preserve"> and/or EBA into national development, sectoral and spatial planning and into NBSAPs/NDCs/NAPs/LDN as a core delivery mechanism, supported by standardised templates and metrics to support ecological conservation, restoration and sustainable management, prioritizing the conservation and restoration of high-carbon, high-biodiversity ecosystems</w:t>
            </w:r>
          </w:p>
        </w:tc>
        <w:tc>
          <w:tcPr>
            <w:tcW w:w="1500" w:type="dxa"/>
          </w:tcPr>
          <w:p w14:paraId="6CE00B9F"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6A2AC194" w14:textId="77777777" w:rsidR="00D66F92" w:rsidRPr="00774CFF" w:rsidRDefault="00D66F92" w:rsidP="00774CFF">
            <w:pPr>
              <w:spacing w:before="40" w:after="40"/>
              <w:jc w:val="left"/>
              <w:rPr>
                <w:sz w:val="20"/>
                <w:szCs w:val="20"/>
              </w:rPr>
            </w:pPr>
            <w:r w:rsidRPr="00774CFF">
              <w:rPr>
                <w:sz w:val="20"/>
                <w:szCs w:val="20"/>
              </w:rPr>
              <w:t>Nature-based solutions and/or ecosystem-based approaches</w:t>
            </w:r>
          </w:p>
        </w:tc>
        <w:tc>
          <w:tcPr>
            <w:tcW w:w="2129" w:type="dxa"/>
          </w:tcPr>
          <w:p w14:paraId="05513D7C" w14:textId="77777777" w:rsidR="00D66F92" w:rsidRPr="004C5362" w:rsidRDefault="00D66F92" w:rsidP="00774CFF">
            <w:pPr>
              <w:spacing w:before="40" w:after="40"/>
              <w:jc w:val="left"/>
              <w:rPr>
                <w:sz w:val="20"/>
                <w:szCs w:val="20"/>
              </w:rPr>
            </w:pPr>
            <w:r w:rsidRPr="004C5362">
              <w:rPr>
                <w:sz w:val="20"/>
                <w:szCs w:val="20"/>
              </w:rPr>
              <w:t>Parties; regulators</w:t>
            </w:r>
          </w:p>
        </w:tc>
      </w:tr>
      <w:tr w:rsidR="00D66F92" w:rsidRPr="004C5362" w14:paraId="4CB84597" w14:textId="77777777" w:rsidTr="00774CFF">
        <w:tc>
          <w:tcPr>
            <w:tcW w:w="423" w:type="dxa"/>
          </w:tcPr>
          <w:p w14:paraId="44870D46" w14:textId="77777777" w:rsidR="00D66F92" w:rsidRPr="004C5362" w:rsidRDefault="00D66F92" w:rsidP="00774CFF">
            <w:pPr>
              <w:jc w:val="left"/>
              <w:rPr>
                <w:sz w:val="20"/>
                <w:szCs w:val="20"/>
              </w:rPr>
            </w:pPr>
            <w:r w:rsidRPr="004C5362">
              <w:rPr>
                <w:sz w:val="20"/>
                <w:szCs w:val="20"/>
              </w:rPr>
              <w:t>ii.7</w:t>
            </w:r>
          </w:p>
        </w:tc>
        <w:tc>
          <w:tcPr>
            <w:tcW w:w="3402" w:type="dxa"/>
          </w:tcPr>
          <w:p w14:paraId="0C150DF3" w14:textId="77777777" w:rsidR="00D66F92" w:rsidRPr="00774CFF" w:rsidRDefault="00D66F92" w:rsidP="00774CFF">
            <w:pPr>
              <w:spacing w:before="40" w:after="40"/>
              <w:jc w:val="left"/>
              <w:rPr>
                <w:sz w:val="20"/>
                <w:szCs w:val="20"/>
              </w:rPr>
            </w:pPr>
            <w:r w:rsidRPr="00774CFF">
              <w:rPr>
                <w:sz w:val="20"/>
                <w:szCs w:val="20"/>
              </w:rPr>
              <w:t xml:space="preserve">Prioritize and resource community-led, women-led and IPLC-led </w:t>
            </w:r>
            <w:proofErr w:type="spellStart"/>
            <w:r w:rsidRPr="00774CFF">
              <w:rPr>
                <w:sz w:val="20"/>
                <w:szCs w:val="20"/>
              </w:rPr>
              <w:t>NbS</w:t>
            </w:r>
            <w:proofErr w:type="spellEnd"/>
            <w:r w:rsidRPr="00774CFF">
              <w:rPr>
                <w:sz w:val="20"/>
                <w:szCs w:val="20"/>
              </w:rPr>
              <w:t xml:space="preserve"> and/or EBA that are inclusive by design</w:t>
            </w:r>
          </w:p>
        </w:tc>
        <w:tc>
          <w:tcPr>
            <w:tcW w:w="1500" w:type="dxa"/>
          </w:tcPr>
          <w:p w14:paraId="1EC4DCC0"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01557171" w14:textId="77777777" w:rsidR="00D66F92" w:rsidRPr="00774CFF" w:rsidRDefault="00D66F92" w:rsidP="00774CFF">
            <w:pPr>
              <w:spacing w:before="40" w:after="40"/>
              <w:jc w:val="left"/>
              <w:rPr>
                <w:sz w:val="20"/>
                <w:szCs w:val="20"/>
              </w:rPr>
            </w:pPr>
            <w:r w:rsidRPr="00774CFF">
              <w:rPr>
                <w:sz w:val="20"/>
                <w:szCs w:val="20"/>
              </w:rPr>
              <w:t>Nature-based solutions and/or ecosystem-based approaches</w:t>
            </w:r>
          </w:p>
        </w:tc>
        <w:tc>
          <w:tcPr>
            <w:tcW w:w="2129" w:type="dxa"/>
          </w:tcPr>
          <w:p w14:paraId="45EDBEA9" w14:textId="77777777" w:rsidR="00D66F92" w:rsidRPr="00774CFF" w:rsidRDefault="00D66F92" w:rsidP="00774CFF">
            <w:pPr>
              <w:spacing w:before="40" w:after="40"/>
              <w:jc w:val="left"/>
              <w:rPr>
                <w:sz w:val="20"/>
                <w:szCs w:val="20"/>
              </w:rPr>
            </w:pPr>
            <w:r w:rsidRPr="00774CFF">
              <w:rPr>
                <w:sz w:val="20"/>
                <w:szCs w:val="20"/>
              </w:rPr>
              <w:t>Parties; donors; women’s and IPLC networks</w:t>
            </w:r>
          </w:p>
        </w:tc>
      </w:tr>
      <w:tr w:rsidR="00D66F92" w:rsidRPr="004C5362" w14:paraId="00C2C1E1" w14:textId="77777777" w:rsidTr="00774CFF">
        <w:tc>
          <w:tcPr>
            <w:tcW w:w="423" w:type="dxa"/>
          </w:tcPr>
          <w:p w14:paraId="2EEDC171" w14:textId="77777777" w:rsidR="00D66F92" w:rsidRPr="004C5362" w:rsidRDefault="00D66F92" w:rsidP="00774CFF">
            <w:pPr>
              <w:jc w:val="left"/>
              <w:rPr>
                <w:sz w:val="20"/>
                <w:szCs w:val="20"/>
              </w:rPr>
            </w:pPr>
            <w:r w:rsidRPr="004C5362">
              <w:rPr>
                <w:sz w:val="20"/>
                <w:szCs w:val="20"/>
              </w:rPr>
              <w:t>ii.8</w:t>
            </w:r>
          </w:p>
        </w:tc>
        <w:tc>
          <w:tcPr>
            <w:tcW w:w="3402" w:type="dxa"/>
          </w:tcPr>
          <w:p w14:paraId="7222D81A" w14:textId="77777777" w:rsidR="00D66F92" w:rsidRPr="00774CFF" w:rsidRDefault="00D66F92" w:rsidP="00774CFF">
            <w:pPr>
              <w:spacing w:before="40" w:after="40"/>
              <w:jc w:val="left"/>
              <w:rPr>
                <w:sz w:val="20"/>
                <w:szCs w:val="20"/>
              </w:rPr>
            </w:pPr>
            <w:r w:rsidRPr="00774CFF">
              <w:rPr>
                <w:sz w:val="20"/>
                <w:szCs w:val="20"/>
              </w:rPr>
              <w:t>Develop practical whole-of-society tools, guidance and thematic entry points (e.g. food-systems communities of practice) and matchmaking platforms connecting governments with whole-of-society actors and funders</w:t>
            </w:r>
          </w:p>
        </w:tc>
        <w:tc>
          <w:tcPr>
            <w:tcW w:w="1500" w:type="dxa"/>
          </w:tcPr>
          <w:p w14:paraId="3DC9454C"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6D744528" w14:textId="77777777" w:rsidR="00D66F92" w:rsidRPr="004C5362" w:rsidRDefault="00D66F92" w:rsidP="00774CFF">
            <w:pPr>
              <w:spacing w:before="40" w:after="40"/>
              <w:jc w:val="left"/>
              <w:rPr>
                <w:sz w:val="20"/>
                <w:szCs w:val="20"/>
              </w:rPr>
            </w:pPr>
            <w:r w:rsidRPr="004C5362">
              <w:rPr>
                <w:sz w:val="20"/>
                <w:szCs w:val="20"/>
              </w:rPr>
              <w:t>Whole-of-society approach</w:t>
            </w:r>
          </w:p>
        </w:tc>
        <w:tc>
          <w:tcPr>
            <w:tcW w:w="2129" w:type="dxa"/>
          </w:tcPr>
          <w:p w14:paraId="208DF37D" w14:textId="39304C8A"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JLG</w:t>
            </w:r>
            <w:r w:rsidRPr="004C5362">
              <w:rPr>
                <w:sz w:val="20"/>
                <w:szCs w:val="20"/>
              </w:rPr>
              <w:t>;</w:t>
            </w:r>
            <w:r w:rsidRPr="00774CFF">
              <w:rPr>
                <w:sz w:val="20"/>
                <w:szCs w:val="20"/>
              </w:rPr>
              <w:t xml:space="preserve"> </w:t>
            </w:r>
            <w:r w:rsidR="004C5362" w:rsidRPr="00774CFF">
              <w:rPr>
                <w:sz w:val="20"/>
                <w:szCs w:val="20"/>
              </w:rPr>
              <w:t>United Nations</w:t>
            </w:r>
            <w:r w:rsidRPr="00774CFF">
              <w:rPr>
                <w:sz w:val="20"/>
                <w:szCs w:val="20"/>
              </w:rPr>
              <w:t xml:space="preserve"> </w:t>
            </w:r>
            <w:r w:rsidRPr="004C5362">
              <w:rPr>
                <w:sz w:val="20"/>
                <w:szCs w:val="20"/>
              </w:rPr>
              <w:t>agencies</w:t>
            </w:r>
          </w:p>
        </w:tc>
      </w:tr>
      <w:tr w:rsidR="00D66F92" w:rsidRPr="004C5362" w14:paraId="34E01070" w14:textId="77777777" w:rsidTr="00774CFF">
        <w:tc>
          <w:tcPr>
            <w:tcW w:w="423" w:type="dxa"/>
          </w:tcPr>
          <w:p w14:paraId="7A402502" w14:textId="77777777" w:rsidR="00D66F92" w:rsidRPr="004C5362" w:rsidRDefault="00D66F92" w:rsidP="00774CFF">
            <w:pPr>
              <w:jc w:val="left"/>
              <w:rPr>
                <w:sz w:val="20"/>
                <w:szCs w:val="20"/>
              </w:rPr>
            </w:pPr>
            <w:r w:rsidRPr="004C5362">
              <w:rPr>
                <w:sz w:val="20"/>
                <w:szCs w:val="20"/>
              </w:rPr>
              <w:t>ii.9</w:t>
            </w:r>
          </w:p>
        </w:tc>
        <w:tc>
          <w:tcPr>
            <w:tcW w:w="3402" w:type="dxa"/>
          </w:tcPr>
          <w:p w14:paraId="09D8A62E" w14:textId="77777777" w:rsidR="00D66F92" w:rsidRPr="00774CFF" w:rsidRDefault="00D66F92" w:rsidP="00774CFF">
            <w:pPr>
              <w:spacing w:before="40" w:after="40"/>
              <w:jc w:val="left"/>
              <w:rPr>
                <w:sz w:val="20"/>
                <w:szCs w:val="20"/>
              </w:rPr>
            </w:pPr>
            <w:r w:rsidRPr="00774CFF">
              <w:rPr>
                <w:sz w:val="20"/>
                <w:szCs w:val="20"/>
              </w:rPr>
              <w:t>Build national integrated environmental information systems that consolidate data collection and use across the three Conventions where possible, and equip national actors to generate, access and use it</w:t>
            </w:r>
          </w:p>
        </w:tc>
        <w:tc>
          <w:tcPr>
            <w:tcW w:w="1500" w:type="dxa"/>
          </w:tcPr>
          <w:p w14:paraId="576BEE47"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62A10324"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129" w:type="dxa"/>
          </w:tcPr>
          <w:p w14:paraId="560264C0" w14:textId="77777777" w:rsidR="00D66F92" w:rsidRPr="004C5362" w:rsidRDefault="00D66F92" w:rsidP="00774CFF">
            <w:pPr>
              <w:spacing w:before="40" w:after="40"/>
              <w:jc w:val="left"/>
              <w:rPr>
                <w:sz w:val="20"/>
                <w:szCs w:val="20"/>
              </w:rPr>
            </w:pPr>
            <w:r w:rsidRPr="004C5362">
              <w:rPr>
                <w:sz w:val="20"/>
                <w:szCs w:val="20"/>
              </w:rPr>
              <w:t>Parties; relevant ministries</w:t>
            </w:r>
          </w:p>
        </w:tc>
      </w:tr>
      <w:tr w:rsidR="00D66F92" w:rsidRPr="004C5362" w14:paraId="47447D75" w14:textId="77777777" w:rsidTr="00774CFF">
        <w:tc>
          <w:tcPr>
            <w:tcW w:w="423" w:type="dxa"/>
          </w:tcPr>
          <w:p w14:paraId="12E367BD" w14:textId="77777777" w:rsidR="00D66F92" w:rsidRPr="004C5362" w:rsidRDefault="00D66F92" w:rsidP="00774CFF">
            <w:pPr>
              <w:jc w:val="left"/>
              <w:rPr>
                <w:sz w:val="20"/>
                <w:szCs w:val="20"/>
              </w:rPr>
            </w:pPr>
            <w:r w:rsidRPr="004C5362">
              <w:rPr>
                <w:sz w:val="20"/>
                <w:szCs w:val="20"/>
              </w:rPr>
              <w:t>ii.10</w:t>
            </w:r>
          </w:p>
        </w:tc>
        <w:tc>
          <w:tcPr>
            <w:tcW w:w="3402" w:type="dxa"/>
          </w:tcPr>
          <w:p w14:paraId="390F8957" w14:textId="77777777" w:rsidR="00D66F92" w:rsidRPr="00774CFF" w:rsidRDefault="00D66F92" w:rsidP="00774CFF">
            <w:pPr>
              <w:spacing w:before="40" w:after="40"/>
              <w:jc w:val="left"/>
              <w:rPr>
                <w:sz w:val="20"/>
                <w:szCs w:val="20"/>
              </w:rPr>
            </w:pPr>
            <w:r w:rsidRPr="00774CFF">
              <w:rPr>
                <w:sz w:val="20"/>
                <w:szCs w:val="20"/>
              </w:rPr>
              <w:t>Develop monitoring, reporting and review (MRR) systems that facilitate interoperability between the Rio Conventions, where possible, anchored in formal national coordination mechanisms</w:t>
            </w:r>
          </w:p>
        </w:tc>
        <w:tc>
          <w:tcPr>
            <w:tcW w:w="1500" w:type="dxa"/>
          </w:tcPr>
          <w:p w14:paraId="2414939E"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446FD30A"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129" w:type="dxa"/>
          </w:tcPr>
          <w:p w14:paraId="10FFFAC8" w14:textId="77777777" w:rsidR="00D66F92" w:rsidRPr="004C5362" w:rsidRDefault="00D66F92" w:rsidP="00774CFF">
            <w:pPr>
              <w:spacing w:before="40" w:after="40"/>
              <w:jc w:val="left"/>
              <w:rPr>
                <w:sz w:val="20"/>
                <w:szCs w:val="20"/>
              </w:rPr>
            </w:pPr>
            <w:r w:rsidRPr="004C5362">
              <w:rPr>
                <w:sz w:val="20"/>
                <w:szCs w:val="20"/>
              </w:rPr>
              <w:t>Parties; Rio secretariats</w:t>
            </w:r>
          </w:p>
        </w:tc>
      </w:tr>
      <w:tr w:rsidR="00D66F92" w:rsidRPr="004C5362" w14:paraId="13EE382E" w14:textId="77777777" w:rsidTr="00774CFF">
        <w:tc>
          <w:tcPr>
            <w:tcW w:w="423" w:type="dxa"/>
          </w:tcPr>
          <w:p w14:paraId="298DD130" w14:textId="77777777" w:rsidR="00D66F92" w:rsidRPr="004C5362" w:rsidRDefault="00D66F92" w:rsidP="00774CFF">
            <w:pPr>
              <w:jc w:val="left"/>
              <w:rPr>
                <w:sz w:val="20"/>
                <w:szCs w:val="20"/>
              </w:rPr>
            </w:pPr>
            <w:r w:rsidRPr="004C5362">
              <w:rPr>
                <w:sz w:val="20"/>
                <w:szCs w:val="20"/>
              </w:rPr>
              <w:t>ii.11</w:t>
            </w:r>
          </w:p>
        </w:tc>
        <w:tc>
          <w:tcPr>
            <w:tcW w:w="3402" w:type="dxa"/>
          </w:tcPr>
          <w:p w14:paraId="409EF68E" w14:textId="335DBA09" w:rsidR="00D66F92" w:rsidRPr="00774CFF" w:rsidRDefault="00D66F92" w:rsidP="00774CFF">
            <w:pPr>
              <w:spacing w:before="40" w:after="40"/>
              <w:jc w:val="left"/>
              <w:rPr>
                <w:sz w:val="20"/>
                <w:szCs w:val="20"/>
              </w:rPr>
            </w:pPr>
            <w:r w:rsidRPr="00774CFF">
              <w:rPr>
                <w:sz w:val="20"/>
                <w:szCs w:val="20"/>
              </w:rPr>
              <w:t xml:space="preserve">Develop metrics to measure policy coherence and synergistic implementation </w:t>
            </w:r>
            <w:r w:rsidRPr="00774CFF">
              <w:rPr>
                <w:sz w:val="20"/>
                <w:szCs w:val="20"/>
              </w:rPr>
              <w:lastRenderedPageBreak/>
              <w:t xml:space="preserve">(a </w:t>
            </w:r>
            <w:r w:rsidR="00DC5DBE" w:rsidRPr="00774CFF">
              <w:rPr>
                <w:sz w:val="20"/>
                <w:szCs w:val="20"/>
              </w:rPr>
              <w:t>“</w:t>
            </w:r>
            <w:r w:rsidRPr="00774CFF">
              <w:rPr>
                <w:sz w:val="20"/>
                <w:szCs w:val="20"/>
              </w:rPr>
              <w:t>National Synergies Stocktake</w:t>
            </w:r>
            <w:r w:rsidR="00DC5DBE" w:rsidRPr="004C5362">
              <w:rPr>
                <w:sz w:val="20"/>
                <w:szCs w:val="20"/>
              </w:rPr>
              <w:t>”</w:t>
            </w:r>
            <w:r w:rsidRPr="00774CFF">
              <w:rPr>
                <w:sz w:val="20"/>
                <w:szCs w:val="20"/>
              </w:rPr>
              <w:t>), cooperation effectiveness, on-the-ground safeguard implementation, and multi-stakeholder participation across the Rio conventions</w:t>
            </w:r>
          </w:p>
        </w:tc>
        <w:tc>
          <w:tcPr>
            <w:tcW w:w="1500" w:type="dxa"/>
          </w:tcPr>
          <w:p w14:paraId="2D657071" w14:textId="77777777" w:rsidR="00D66F92" w:rsidRPr="004C5362" w:rsidRDefault="00D66F92" w:rsidP="00774CFF">
            <w:pPr>
              <w:spacing w:before="40" w:after="40"/>
              <w:jc w:val="left"/>
              <w:rPr>
                <w:sz w:val="20"/>
                <w:szCs w:val="20"/>
              </w:rPr>
            </w:pPr>
            <w:r w:rsidRPr="004C5362">
              <w:rPr>
                <w:sz w:val="20"/>
                <w:szCs w:val="20"/>
              </w:rPr>
              <w:lastRenderedPageBreak/>
              <w:t>National</w:t>
            </w:r>
          </w:p>
        </w:tc>
        <w:tc>
          <w:tcPr>
            <w:tcW w:w="1618" w:type="dxa"/>
          </w:tcPr>
          <w:p w14:paraId="27976423" w14:textId="77777777" w:rsidR="00D66F92" w:rsidRPr="00774CFF" w:rsidRDefault="00D66F92" w:rsidP="00774CFF">
            <w:pPr>
              <w:spacing w:before="40" w:after="40"/>
              <w:jc w:val="left"/>
              <w:rPr>
                <w:sz w:val="20"/>
                <w:szCs w:val="20"/>
              </w:rPr>
            </w:pPr>
            <w:r w:rsidRPr="00774CFF">
              <w:rPr>
                <w:sz w:val="20"/>
                <w:szCs w:val="20"/>
              </w:rPr>
              <w:t xml:space="preserve">Planning, monitoring, </w:t>
            </w:r>
            <w:r w:rsidRPr="00774CFF">
              <w:rPr>
                <w:sz w:val="20"/>
                <w:szCs w:val="20"/>
              </w:rPr>
              <w:lastRenderedPageBreak/>
              <w:t>reporting and review</w:t>
            </w:r>
          </w:p>
        </w:tc>
        <w:tc>
          <w:tcPr>
            <w:tcW w:w="2129" w:type="dxa"/>
          </w:tcPr>
          <w:p w14:paraId="75E95852" w14:textId="77777777" w:rsidR="00D66F92" w:rsidRPr="004C5362" w:rsidRDefault="00D66F92" w:rsidP="00774CFF">
            <w:pPr>
              <w:spacing w:before="40" w:after="40"/>
              <w:jc w:val="left"/>
              <w:rPr>
                <w:sz w:val="20"/>
                <w:szCs w:val="20"/>
              </w:rPr>
            </w:pPr>
            <w:r w:rsidRPr="004C5362">
              <w:rPr>
                <w:sz w:val="20"/>
                <w:szCs w:val="20"/>
              </w:rPr>
              <w:lastRenderedPageBreak/>
              <w:t>Parties</w:t>
            </w:r>
          </w:p>
        </w:tc>
      </w:tr>
      <w:tr w:rsidR="00D66F92" w:rsidRPr="004C5362" w14:paraId="690D85E4" w14:textId="77777777" w:rsidTr="00774CFF">
        <w:tc>
          <w:tcPr>
            <w:tcW w:w="423" w:type="dxa"/>
          </w:tcPr>
          <w:p w14:paraId="34EDEFE3" w14:textId="77777777" w:rsidR="00D66F92" w:rsidRPr="004C5362" w:rsidRDefault="00D66F92" w:rsidP="00774CFF">
            <w:pPr>
              <w:jc w:val="left"/>
              <w:rPr>
                <w:sz w:val="20"/>
                <w:szCs w:val="20"/>
              </w:rPr>
            </w:pPr>
            <w:r w:rsidRPr="004C5362">
              <w:rPr>
                <w:sz w:val="20"/>
                <w:szCs w:val="20"/>
              </w:rPr>
              <w:t>ii.12</w:t>
            </w:r>
          </w:p>
        </w:tc>
        <w:tc>
          <w:tcPr>
            <w:tcW w:w="3402" w:type="dxa"/>
          </w:tcPr>
          <w:p w14:paraId="2718B3A1" w14:textId="77777777" w:rsidR="00D66F92" w:rsidRPr="00774CFF" w:rsidRDefault="00D66F92" w:rsidP="00774CFF">
            <w:pPr>
              <w:spacing w:before="40" w:after="40"/>
              <w:jc w:val="left"/>
              <w:rPr>
                <w:sz w:val="20"/>
                <w:szCs w:val="20"/>
              </w:rPr>
            </w:pPr>
            <w:r w:rsidRPr="00774CFF">
              <w:rPr>
                <w:sz w:val="20"/>
                <w:szCs w:val="20"/>
              </w:rPr>
              <w:t>Progressively align and map national strategies, targets and indicators across the Rio Conventions and the SDGs as the foundation for shared data and streamlined reporting</w:t>
            </w:r>
          </w:p>
        </w:tc>
        <w:tc>
          <w:tcPr>
            <w:tcW w:w="1500" w:type="dxa"/>
          </w:tcPr>
          <w:p w14:paraId="79AFEAFF"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6CD72BB9"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129" w:type="dxa"/>
          </w:tcPr>
          <w:p w14:paraId="15B5586A" w14:textId="692A804E"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NFPs</w:t>
            </w:r>
            <w:r w:rsidRPr="004C5362">
              <w:rPr>
                <w:sz w:val="20"/>
                <w:szCs w:val="20"/>
              </w:rPr>
              <w:t>; technical partner support</w:t>
            </w:r>
          </w:p>
        </w:tc>
      </w:tr>
      <w:tr w:rsidR="00D66F92" w:rsidRPr="004C5362" w14:paraId="3D3AFA8C" w14:textId="77777777" w:rsidTr="00774CFF">
        <w:tc>
          <w:tcPr>
            <w:tcW w:w="423" w:type="dxa"/>
          </w:tcPr>
          <w:p w14:paraId="3A140A37" w14:textId="77777777" w:rsidR="00D66F92" w:rsidRPr="004C5362" w:rsidRDefault="00D66F92" w:rsidP="00774CFF">
            <w:pPr>
              <w:jc w:val="left"/>
              <w:rPr>
                <w:sz w:val="20"/>
                <w:szCs w:val="20"/>
              </w:rPr>
            </w:pPr>
            <w:r w:rsidRPr="004C5362">
              <w:rPr>
                <w:sz w:val="20"/>
                <w:szCs w:val="20"/>
              </w:rPr>
              <w:t>ii.13</w:t>
            </w:r>
          </w:p>
        </w:tc>
        <w:tc>
          <w:tcPr>
            <w:tcW w:w="3402" w:type="dxa"/>
          </w:tcPr>
          <w:p w14:paraId="2DD8B028" w14:textId="082BC0D1" w:rsidR="00D66F92" w:rsidRPr="00774CFF" w:rsidRDefault="00423C28" w:rsidP="00774CFF">
            <w:pPr>
              <w:spacing w:before="40" w:after="40"/>
              <w:jc w:val="left"/>
              <w:rPr>
                <w:sz w:val="20"/>
                <w:szCs w:val="20"/>
              </w:rPr>
            </w:pPr>
            <w:r w:rsidRPr="00774CFF">
              <w:rPr>
                <w:sz w:val="20"/>
                <w:szCs w:val="20"/>
              </w:rPr>
              <w:t>Strengthen synergistic community-based, youth-led and women-led monitoring, integrating traditional knowledge into national reporting with dedicated support and participation channels that supports aligned monitoring across the Rio Conventions</w:t>
            </w:r>
          </w:p>
        </w:tc>
        <w:tc>
          <w:tcPr>
            <w:tcW w:w="1500" w:type="dxa"/>
          </w:tcPr>
          <w:p w14:paraId="6CEAAFA4" w14:textId="77777777" w:rsidR="00D66F92" w:rsidRPr="004C5362" w:rsidRDefault="00D66F92" w:rsidP="00774CFF">
            <w:pPr>
              <w:spacing w:before="40" w:after="40"/>
              <w:jc w:val="left"/>
              <w:rPr>
                <w:sz w:val="20"/>
                <w:szCs w:val="20"/>
              </w:rPr>
            </w:pPr>
            <w:r w:rsidRPr="004C5362">
              <w:rPr>
                <w:sz w:val="20"/>
                <w:szCs w:val="20"/>
              </w:rPr>
              <w:t>Subnational</w:t>
            </w:r>
          </w:p>
        </w:tc>
        <w:tc>
          <w:tcPr>
            <w:tcW w:w="1618" w:type="dxa"/>
          </w:tcPr>
          <w:p w14:paraId="026120DD" w14:textId="77777777" w:rsidR="00D66F92" w:rsidRPr="00774CFF" w:rsidRDefault="00D66F92" w:rsidP="00774CFF">
            <w:pPr>
              <w:spacing w:before="40" w:after="40"/>
              <w:jc w:val="left"/>
              <w:rPr>
                <w:sz w:val="20"/>
                <w:szCs w:val="20"/>
              </w:rPr>
            </w:pPr>
            <w:r w:rsidRPr="00774CFF">
              <w:rPr>
                <w:sz w:val="20"/>
                <w:szCs w:val="20"/>
              </w:rPr>
              <w:t>Planning, monitoring, reporting and review</w:t>
            </w:r>
          </w:p>
        </w:tc>
        <w:tc>
          <w:tcPr>
            <w:tcW w:w="2129" w:type="dxa"/>
          </w:tcPr>
          <w:p w14:paraId="6336828B" w14:textId="77777777" w:rsidR="00D66F92" w:rsidRPr="00774CFF" w:rsidRDefault="00D66F92" w:rsidP="00774CFF">
            <w:pPr>
              <w:spacing w:before="40" w:after="40"/>
              <w:jc w:val="left"/>
              <w:rPr>
                <w:sz w:val="20"/>
                <w:szCs w:val="20"/>
              </w:rPr>
            </w:pPr>
            <w:r w:rsidRPr="00774CFF">
              <w:rPr>
                <w:sz w:val="20"/>
                <w:szCs w:val="20"/>
              </w:rPr>
              <w:t>Parties; Rio secretariats; IPLCs; women’s and youth groups</w:t>
            </w:r>
          </w:p>
        </w:tc>
      </w:tr>
      <w:tr w:rsidR="00D66F92" w:rsidRPr="004C5362" w14:paraId="534E77D8" w14:textId="77777777" w:rsidTr="00774CFF">
        <w:tc>
          <w:tcPr>
            <w:tcW w:w="423" w:type="dxa"/>
          </w:tcPr>
          <w:p w14:paraId="5452A23F" w14:textId="77777777" w:rsidR="00D66F92" w:rsidRPr="004C5362" w:rsidRDefault="00D66F92" w:rsidP="00774CFF">
            <w:pPr>
              <w:jc w:val="left"/>
              <w:rPr>
                <w:sz w:val="20"/>
                <w:szCs w:val="20"/>
              </w:rPr>
            </w:pPr>
            <w:r w:rsidRPr="004C5362">
              <w:rPr>
                <w:sz w:val="20"/>
                <w:szCs w:val="20"/>
              </w:rPr>
              <w:t>ii.14</w:t>
            </w:r>
          </w:p>
        </w:tc>
        <w:tc>
          <w:tcPr>
            <w:tcW w:w="3402" w:type="dxa"/>
          </w:tcPr>
          <w:p w14:paraId="0127366A" w14:textId="77777777" w:rsidR="00D66F92" w:rsidRPr="00774CFF" w:rsidRDefault="00D66F92" w:rsidP="00774CFF">
            <w:pPr>
              <w:spacing w:before="40" w:after="40"/>
              <w:jc w:val="left"/>
              <w:rPr>
                <w:sz w:val="20"/>
                <w:szCs w:val="20"/>
              </w:rPr>
            </w:pPr>
            <w:r w:rsidRPr="00774CFF">
              <w:rPr>
                <w:sz w:val="20"/>
                <w:szCs w:val="20"/>
              </w:rPr>
              <w:t>Develop integrated national finance plans based on national expenditure reviews (e.g. by expanding the BIOFIN methodology across all three Conventions).</w:t>
            </w:r>
          </w:p>
        </w:tc>
        <w:tc>
          <w:tcPr>
            <w:tcW w:w="1500" w:type="dxa"/>
          </w:tcPr>
          <w:p w14:paraId="585F26B8"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555D531C"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784A3E8C" w14:textId="2DB6BB25" w:rsidR="00D66F92" w:rsidRPr="004C5362" w:rsidRDefault="00D66F92" w:rsidP="00774CFF">
            <w:pPr>
              <w:spacing w:before="40" w:after="40"/>
              <w:jc w:val="left"/>
              <w:rPr>
                <w:sz w:val="20"/>
                <w:szCs w:val="20"/>
              </w:rPr>
            </w:pPr>
            <w:r w:rsidRPr="004C5362">
              <w:rPr>
                <w:sz w:val="20"/>
                <w:szCs w:val="20"/>
              </w:rPr>
              <w:t>Parties;</w:t>
            </w:r>
            <w:r w:rsidRPr="00774CFF">
              <w:rPr>
                <w:sz w:val="20"/>
                <w:szCs w:val="20"/>
              </w:rPr>
              <w:t xml:space="preserve"> </w:t>
            </w:r>
            <w:r w:rsidR="004C5362" w:rsidRPr="00774CFF">
              <w:rPr>
                <w:sz w:val="20"/>
                <w:szCs w:val="20"/>
              </w:rPr>
              <w:t>United Nations</w:t>
            </w:r>
            <w:r w:rsidRPr="00774CFF">
              <w:rPr>
                <w:sz w:val="20"/>
                <w:szCs w:val="20"/>
              </w:rPr>
              <w:t xml:space="preserve"> </w:t>
            </w:r>
            <w:r w:rsidRPr="004C5362">
              <w:rPr>
                <w:sz w:val="20"/>
                <w:szCs w:val="20"/>
              </w:rPr>
              <w:t>agencies</w:t>
            </w:r>
          </w:p>
        </w:tc>
      </w:tr>
      <w:tr w:rsidR="00D66F92" w:rsidRPr="004C5362" w14:paraId="41B24FCF" w14:textId="77777777" w:rsidTr="00774CFF">
        <w:tc>
          <w:tcPr>
            <w:tcW w:w="423" w:type="dxa"/>
          </w:tcPr>
          <w:p w14:paraId="04588465" w14:textId="77777777" w:rsidR="00D66F92" w:rsidRPr="004C5362" w:rsidRDefault="00D66F92" w:rsidP="00774CFF">
            <w:pPr>
              <w:jc w:val="left"/>
              <w:rPr>
                <w:sz w:val="20"/>
                <w:szCs w:val="20"/>
              </w:rPr>
            </w:pPr>
            <w:r w:rsidRPr="004C5362">
              <w:rPr>
                <w:sz w:val="20"/>
                <w:szCs w:val="20"/>
              </w:rPr>
              <w:t>ii.15</w:t>
            </w:r>
          </w:p>
        </w:tc>
        <w:tc>
          <w:tcPr>
            <w:tcW w:w="3402" w:type="dxa"/>
          </w:tcPr>
          <w:p w14:paraId="52DBD1E2" w14:textId="77777777" w:rsidR="00D66F92" w:rsidRPr="00774CFF" w:rsidRDefault="00D66F92" w:rsidP="00774CFF">
            <w:pPr>
              <w:spacing w:before="40" w:after="40"/>
              <w:jc w:val="left"/>
              <w:rPr>
                <w:sz w:val="20"/>
                <w:szCs w:val="20"/>
              </w:rPr>
            </w:pPr>
            <w:r w:rsidRPr="00774CFF">
              <w:rPr>
                <w:sz w:val="20"/>
                <w:szCs w:val="20"/>
              </w:rPr>
              <w:t>Coordinate efforts across the Rio Conventions to identify incentives, including subsidies, harmful for biodiversity and eliminate, phase out or reform them to align public spending with the Rio Conventions by 2030 (in line with KMGBF Target 18)</w:t>
            </w:r>
          </w:p>
        </w:tc>
        <w:tc>
          <w:tcPr>
            <w:tcW w:w="1500" w:type="dxa"/>
          </w:tcPr>
          <w:p w14:paraId="560FB7F9"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3411A260"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238F0B54" w14:textId="77777777" w:rsidR="00D66F92" w:rsidRPr="00774CFF" w:rsidRDefault="00D66F92" w:rsidP="00774CFF">
            <w:pPr>
              <w:spacing w:before="40" w:after="40"/>
              <w:jc w:val="left"/>
              <w:rPr>
                <w:sz w:val="20"/>
                <w:szCs w:val="20"/>
              </w:rPr>
            </w:pPr>
            <w:r w:rsidRPr="00774CFF">
              <w:rPr>
                <w:sz w:val="20"/>
                <w:szCs w:val="20"/>
              </w:rPr>
              <w:t>Parties; relevant ministries; (sub)regional capacity-building centres</w:t>
            </w:r>
          </w:p>
        </w:tc>
      </w:tr>
      <w:tr w:rsidR="00D66F92" w:rsidRPr="004C5362" w14:paraId="05E0D71C" w14:textId="77777777" w:rsidTr="00774CFF">
        <w:tc>
          <w:tcPr>
            <w:tcW w:w="423" w:type="dxa"/>
          </w:tcPr>
          <w:p w14:paraId="70AC9E2D" w14:textId="77777777" w:rsidR="00D66F92" w:rsidRPr="004C5362" w:rsidRDefault="00D66F92" w:rsidP="00774CFF">
            <w:pPr>
              <w:jc w:val="left"/>
              <w:rPr>
                <w:sz w:val="20"/>
                <w:szCs w:val="20"/>
              </w:rPr>
            </w:pPr>
            <w:r w:rsidRPr="004C5362">
              <w:rPr>
                <w:sz w:val="20"/>
                <w:szCs w:val="20"/>
              </w:rPr>
              <w:t>ii.16</w:t>
            </w:r>
          </w:p>
        </w:tc>
        <w:tc>
          <w:tcPr>
            <w:tcW w:w="3402" w:type="dxa"/>
          </w:tcPr>
          <w:p w14:paraId="293D065B" w14:textId="77777777" w:rsidR="00D66F92" w:rsidRPr="00774CFF" w:rsidRDefault="00D66F92" w:rsidP="00774CFF">
            <w:pPr>
              <w:spacing w:before="40" w:after="40"/>
              <w:jc w:val="left"/>
              <w:rPr>
                <w:sz w:val="20"/>
                <w:szCs w:val="20"/>
              </w:rPr>
            </w:pPr>
            <w:r w:rsidRPr="00774CFF">
              <w:rPr>
                <w:sz w:val="20"/>
                <w:szCs w:val="20"/>
              </w:rPr>
              <w:t xml:space="preserve">Scale up funding for </w:t>
            </w:r>
            <w:proofErr w:type="spellStart"/>
            <w:r w:rsidRPr="00774CFF">
              <w:rPr>
                <w:sz w:val="20"/>
                <w:szCs w:val="20"/>
              </w:rPr>
              <w:t>NbS</w:t>
            </w:r>
            <w:proofErr w:type="spellEnd"/>
            <w:r w:rsidRPr="00774CFF">
              <w:rPr>
                <w:sz w:val="20"/>
                <w:szCs w:val="20"/>
              </w:rPr>
              <w:t xml:space="preserve"> and/or EBA through national and international funding programmes and mechanisms, engaging finance ministries, joint financing platforms/shared calls, greater project detail, and training national agencies on relevant financing mechanisms</w:t>
            </w:r>
          </w:p>
        </w:tc>
        <w:tc>
          <w:tcPr>
            <w:tcW w:w="1500" w:type="dxa"/>
          </w:tcPr>
          <w:p w14:paraId="25299B04"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482CA6A5"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7401D8A3" w14:textId="77777777" w:rsidR="00D66F92" w:rsidRPr="004C5362" w:rsidRDefault="00D66F92" w:rsidP="00774CFF">
            <w:pPr>
              <w:spacing w:before="40" w:after="40"/>
              <w:jc w:val="left"/>
              <w:rPr>
                <w:sz w:val="20"/>
                <w:szCs w:val="20"/>
              </w:rPr>
            </w:pPr>
            <w:r w:rsidRPr="004C5362">
              <w:rPr>
                <w:sz w:val="20"/>
                <w:szCs w:val="20"/>
              </w:rPr>
              <w:t>relevant ministries; donors</w:t>
            </w:r>
          </w:p>
        </w:tc>
      </w:tr>
      <w:tr w:rsidR="00D66F92" w:rsidRPr="004C5362" w14:paraId="07926C17" w14:textId="77777777" w:rsidTr="00774CFF">
        <w:tc>
          <w:tcPr>
            <w:tcW w:w="423" w:type="dxa"/>
          </w:tcPr>
          <w:p w14:paraId="1DA9043F" w14:textId="77777777" w:rsidR="00D66F92" w:rsidRPr="004C5362" w:rsidRDefault="00D66F92" w:rsidP="00774CFF">
            <w:pPr>
              <w:jc w:val="left"/>
              <w:rPr>
                <w:sz w:val="20"/>
                <w:szCs w:val="20"/>
              </w:rPr>
            </w:pPr>
            <w:r w:rsidRPr="004C5362">
              <w:rPr>
                <w:sz w:val="20"/>
                <w:szCs w:val="20"/>
              </w:rPr>
              <w:t>ii.17</w:t>
            </w:r>
          </w:p>
        </w:tc>
        <w:tc>
          <w:tcPr>
            <w:tcW w:w="3402" w:type="dxa"/>
          </w:tcPr>
          <w:p w14:paraId="7814ABC4" w14:textId="0CFF2112" w:rsidR="00D66F92" w:rsidRPr="00774CFF" w:rsidRDefault="00D66F92" w:rsidP="00774CFF">
            <w:pPr>
              <w:spacing w:before="40" w:after="40"/>
              <w:jc w:val="left"/>
              <w:rPr>
                <w:sz w:val="20"/>
                <w:szCs w:val="20"/>
              </w:rPr>
            </w:pPr>
            <w:r w:rsidRPr="00774CFF">
              <w:rPr>
                <w:sz w:val="20"/>
                <w:szCs w:val="20"/>
              </w:rPr>
              <w:t>Strengthen private sector-community partnerships and scale up prioritization of funding for projects that deliver across the Conventions</w:t>
            </w:r>
          </w:p>
        </w:tc>
        <w:tc>
          <w:tcPr>
            <w:tcW w:w="1500" w:type="dxa"/>
          </w:tcPr>
          <w:p w14:paraId="4C0E77F6"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621CF8A6"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0C7BE1CF" w14:textId="77777777" w:rsidR="00D66F92" w:rsidRPr="004C5362" w:rsidRDefault="00D66F92" w:rsidP="00774CFF">
            <w:pPr>
              <w:spacing w:before="40" w:after="40"/>
              <w:jc w:val="left"/>
              <w:rPr>
                <w:sz w:val="20"/>
                <w:szCs w:val="20"/>
              </w:rPr>
            </w:pPr>
            <w:r w:rsidRPr="004C5362">
              <w:rPr>
                <w:sz w:val="20"/>
                <w:szCs w:val="20"/>
              </w:rPr>
              <w:t xml:space="preserve">Parties; relevant ministries; donors; private sector; </w:t>
            </w:r>
            <w:r w:rsidRPr="00774CFF">
              <w:rPr>
                <w:sz w:val="20"/>
                <w:szCs w:val="20"/>
              </w:rPr>
              <w:t>IPLC</w:t>
            </w:r>
            <w:r w:rsidRPr="004C5362">
              <w:rPr>
                <w:sz w:val="20"/>
                <w:szCs w:val="20"/>
              </w:rPr>
              <w:t>/women’s organizations</w:t>
            </w:r>
          </w:p>
        </w:tc>
      </w:tr>
      <w:tr w:rsidR="00D66F92" w:rsidRPr="004C5362" w14:paraId="5D3E025E" w14:textId="77777777" w:rsidTr="00774CFF">
        <w:tc>
          <w:tcPr>
            <w:tcW w:w="423" w:type="dxa"/>
          </w:tcPr>
          <w:p w14:paraId="17495013" w14:textId="77777777" w:rsidR="00D66F92" w:rsidRPr="004C5362" w:rsidRDefault="00D66F92" w:rsidP="00774CFF">
            <w:pPr>
              <w:jc w:val="left"/>
              <w:rPr>
                <w:sz w:val="20"/>
                <w:szCs w:val="20"/>
              </w:rPr>
            </w:pPr>
            <w:r w:rsidRPr="004C5362">
              <w:rPr>
                <w:sz w:val="20"/>
                <w:szCs w:val="20"/>
              </w:rPr>
              <w:t>ii.18</w:t>
            </w:r>
          </w:p>
        </w:tc>
        <w:tc>
          <w:tcPr>
            <w:tcW w:w="3402" w:type="dxa"/>
          </w:tcPr>
          <w:p w14:paraId="7291B8B3" w14:textId="1190C794" w:rsidR="00D66F92" w:rsidRPr="00774CFF" w:rsidRDefault="00423C28" w:rsidP="00774CFF">
            <w:pPr>
              <w:spacing w:before="40" w:after="40"/>
              <w:jc w:val="left"/>
              <w:rPr>
                <w:sz w:val="20"/>
                <w:szCs w:val="20"/>
              </w:rPr>
            </w:pPr>
            <w:r w:rsidRPr="00774CFF">
              <w:rPr>
                <w:sz w:val="20"/>
                <w:szCs w:val="20"/>
              </w:rPr>
              <w:t>Strengthen IPLC participation in national coordination – permanent advisory councils/platforms with clear mandates and resources – and embed IPLC knowledge and representatives across NBSAPs, NDCs, NAPs, monitoring and implementation, recognizing traditional knowledge alongside science</w:t>
            </w:r>
          </w:p>
        </w:tc>
        <w:tc>
          <w:tcPr>
            <w:tcW w:w="1500" w:type="dxa"/>
          </w:tcPr>
          <w:p w14:paraId="5B679606" w14:textId="77777777" w:rsidR="00D66F92" w:rsidRPr="004C5362" w:rsidRDefault="00D66F92" w:rsidP="00774CFF">
            <w:pPr>
              <w:spacing w:before="40" w:after="40"/>
              <w:jc w:val="left"/>
              <w:rPr>
                <w:sz w:val="20"/>
                <w:szCs w:val="20"/>
              </w:rPr>
            </w:pPr>
            <w:r w:rsidRPr="004C5362">
              <w:rPr>
                <w:sz w:val="20"/>
                <w:szCs w:val="20"/>
              </w:rPr>
              <w:t>National</w:t>
            </w:r>
          </w:p>
        </w:tc>
        <w:tc>
          <w:tcPr>
            <w:tcW w:w="1618" w:type="dxa"/>
          </w:tcPr>
          <w:p w14:paraId="2FF34CB5" w14:textId="77777777" w:rsidR="00D66F92" w:rsidRPr="00774CFF" w:rsidRDefault="00D66F92" w:rsidP="00774CFF">
            <w:pPr>
              <w:spacing w:before="40" w:after="40"/>
              <w:jc w:val="left"/>
              <w:rPr>
                <w:sz w:val="20"/>
                <w:szCs w:val="20"/>
              </w:rPr>
            </w:pPr>
            <w:r w:rsidRPr="00774CFF">
              <w:rPr>
                <w:sz w:val="20"/>
                <w:szCs w:val="20"/>
              </w:rPr>
              <w:t>Contributions and rights of indigenous peoples and local communities</w:t>
            </w:r>
          </w:p>
        </w:tc>
        <w:tc>
          <w:tcPr>
            <w:tcW w:w="2129" w:type="dxa"/>
          </w:tcPr>
          <w:p w14:paraId="23D27E24" w14:textId="77777777" w:rsidR="00D66F92" w:rsidRPr="00774CFF" w:rsidRDefault="00D66F92" w:rsidP="00774CFF">
            <w:pPr>
              <w:spacing w:before="40" w:after="40"/>
              <w:jc w:val="left"/>
              <w:rPr>
                <w:sz w:val="20"/>
                <w:szCs w:val="20"/>
              </w:rPr>
            </w:pPr>
            <w:r w:rsidRPr="00774CFF">
              <w:rPr>
                <w:sz w:val="20"/>
                <w:szCs w:val="20"/>
              </w:rPr>
              <w:t>Parties; NFPs; Rio secretariats; IPLC organizations</w:t>
            </w:r>
          </w:p>
        </w:tc>
      </w:tr>
      <w:tr w:rsidR="00D66F92" w:rsidRPr="004C5362" w14:paraId="3B224327" w14:textId="77777777" w:rsidTr="00774CFF">
        <w:tc>
          <w:tcPr>
            <w:tcW w:w="423" w:type="dxa"/>
          </w:tcPr>
          <w:p w14:paraId="4A948272" w14:textId="77777777" w:rsidR="00D66F92" w:rsidRPr="004C5362" w:rsidRDefault="00D66F92" w:rsidP="00774CFF">
            <w:pPr>
              <w:jc w:val="left"/>
              <w:rPr>
                <w:sz w:val="20"/>
                <w:szCs w:val="20"/>
              </w:rPr>
            </w:pPr>
            <w:r w:rsidRPr="004C5362">
              <w:rPr>
                <w:sz w:val="20"/>
                <w:szCs w:val="20"/>
              </w:rPr>
              <w:t>ii.19</w:t>
            </w:r>
          </w:p>
        </w:tc>
        <w:tc>
          <w:tcPr>
            <w:tcW w:w="3402" w:type="dxa"/>
          </w:tcPr>
          <w:p w14:paraId="3E5D219D" w14:textId="312588A3" w:rsidR="00D66F92" w:rsidRPr="00774CFF" w:rsidRDefault="00D66F92" w:rsidP="00774CFF">
            <w:pPr>
              <w:spacing w:before="40" w:after="40"/>
              <w:jc w:val="left"/>
              <w:rPr>
                <w:sz w:val="20"/>
                <w:szCs w:val="20"/>
              </w:rPr>
            </w:pPr>
            <w:r w:rsidRPr="00774CFF">
              <w:rPr>
                <w:sz w:val="20"/>
                <w:szCs w:val="20"/>
              </w:rPr>
              <w:t>Strengthen and finance the participation of IPLCs, women, youth and grass</w:t>
            </w:r>
            <w:r w:rsidR="009B768A" w:rsidRPr="00774CFF">
              <w:rPr>
                <w:sz w:val="20"/>
                <w:szCs w:val="20"/>
              </w:rPr>
              <w:t>-</w:t>
            </w:r>
            <w:r w:rsidRPr="00774CFF">
              <w:rPr>
                <w:sz w:val="20"/>
                <w:szCs w:val="20"/>
              </w:rPr>
              <w:t>roots actors, including multi</w:t>
            </w:r>
            <w:r w:rsidR="00D77802" w:rsidRPr="00774CFF">
              <w:rPr>
                <w:sz w:val="20"/>
                <w:szCs w:val="20"/>
              </w:rPr>
              <w:t>-</w:t>
            </w:r>
            <w:r w:rsidRPr="00774CFF">
              <w:rPr>
                <w:sz w:val="20"/>
                <w:szCs w:val="20"/>
              </w:rPr>
              <w:t xml:space="preserve">stakeholder partnerships through dedicated participation funding, rights-based </w:t>
            </w:r>
            <w:r w:rsidRPr="00774CFF">
              <w:rPr>
                <w:sz w:val="20"/>
                <w:szCs w:val="20"/>
              </w:rPr>
              <w:lastRenderedPageBreak/>
              <w:t>approaches, community-based funding programmes, and incentives.</w:t>
            </w:r>
          </w:p>
        </w:tc>
        <w:tc>
          <w:tcPr>
            <w:tcW w:w="1500" w:type="dxa"/>
          </w:tcPr>
          <w:p w14:paraId="15DF4CF1" w14:textId="77777777" w:rsidR="00D66F92" w:rsidRPr="004C5362" w:rsidRDefault="00D66F92" w:rsidP="00774CFF">
            <w:pPr>
              <w:spacing w:before="40" w:after="40"/>
              <w:jc w:val="left"/>
              <w:rPr>
                <w:sz w:val="20"/>
                <w:szCs w:val="20"/>
              </w:rPr>
            </w:pPr>
            <w:r w:rsidRPr="004C5362">
              <w:rPr>
                <w:sz w:val="20"/>
                <w:szCs w:val="20"/>
              </w:rPr>
              <w:lastRenderedPageBreak/>
              <w:t>National</w:t>
            </w:r>
          </w:p>
        </w:tc>
        <w:tc>
          <w:tcPr>
            <w:tcW w:w="1618" w:type="dxa"/>
          </w:tcPr>
          <w:p w14:paraId="32978947" w14:textId="77777777" w:rsidR="00D66F92" w:rsidRPr="004C5362" w:rsidRDefault="00D66F92" w:rsidP="00774CFF">
            <w:pPr>
              <w:spacing w:before="40" w:after="40"/>
              <w:jc w:val="left"/>
              <w:rPr>
                <w:sz w:val="20"/>
                <w:szCs w:val="20"/>
              </w:rPr>
            </w:pPr>
            <w:r w:rsidRPr="004C5362">
              <w:rPr>
                <w:sz w:val="20"/>
                <w:szCs w:val="20"/>
              </w:rPr>
              <w:t>Whole-of-society approach</w:t>
            </w:r>
          </w:p>
        </w:tc>
        <w:tc>
          <w:tcPr>
            <w:tcW w:w="2129" w:type="dxa"/>
          </w:tcPr>
          <w:p w14:paraId="7A7A2675" w14:textId="77777777" w:rsidR="00D66F92" w:rsidRPr="00774CFF" w:rsidRDefault="00D66F92" w:rsidP="00774CFF">
            <w:pPr>
              <w:spacing w:before="40" w:after="40"/>
              <w:jc w:val="left"/>
              <w:rPr>
                <w:sz w:val="20"/>
                <w:szCs w:val="20"/>
              </w:rPr>
            </w:pPr>
            <w:r w:rsidRPr="00774CFF">
              <w:rPr>
                <w:sz w:val="20"/>
                <w:szCs w:val="20"/>
              </w:rPr>
              <w:t>Parties; multilateral/bilateral cooperation; funders</w:t>
            </w:r>
          </w:p>
        </w:tc>
      </w:tr>
      <w:tr w:rsidR="00D66F92" w:rsidRPr="004C5362" w14:paraId="507B4C45" w14:textId="77777777" w:rsidTr="00774CFF">
        <w:tc>
          <w:tcPr>
            <w:tcW w:w="423" w:type="dxa"/>
          </w:tcPr>
          <w:p w14:paraId="133158C9" w14:textId="77777777" w:rsidR="00D66F92" w:rsidRPr="004C5362" w:rsidRDefault="00D66F92" w:rsidP="00774CFF">
            <w:pPr>
              <w:jc w:val="left"/>
              <w:rPr>
                <w:sz w:val="20"/>
                <w:szCs w:val="20"/>
              </w:rPr>
            </w:pPr>
            <w:r w:rsidRPr="004C5362">
              <w:rPr>
                <w:sz w:val="20"/>
                <w:szCs w:val="20"/>
              </w:rPr>
              <w:t>ii.20</w:t>
            </w:r>
          </w:p>
        </w:tc>
        <w:tc>
          <w:tcPr>
            <w:tcW w:w="3402" w:type="dxa"/>
          </w:tcPr>
          <w:p w14:paraId="6727D49C" w14:textId="77777777" w:rsidR="00D66F92" w:rsidRPr="00774CFF" w:rsidRDefault="00D66F92" w:rsidP="00774CFF">
            <w:pPr>
              <w:spacing w:before="40" w:after="40"/>
              <w:jc w:val="left"/>
              <w:rPr>
                <w:sz w:val="20"/>
                <w:szCs w:val="20"/>
              </w:rPr>
            </w:pPr>
            <w:r w:rsidRPr="00774CFF">
              <w:rPr>
                <w:sz w:val="20"/>
                <w:szCs w:val="20"/>
              </w:rPr>
              <w:t>Promote science production and uptake in developing countries, and create funding and spaces for transformative, co-created knowledge within the SPIs</w:t>
            </w:r>
          </w:p>
        </w:tc>
        <w:tc>
          <w:tcPr>
            <w:tcW w:w="1500" w:type="dxa"/>
          </w:tcPr>
          <w:p w14:paraId="7E144A59"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6B7524D3" w14:textId="77777777" w:rsidR="00D66F92" w:rsidRPr="00774CFF" w:rsidRDefault="00D66F92" w:rsidP="00774CFF">
            <w:pPr>
              <w:spacing w:before="40" w:after="40"/>
              <w:jc w:val="left"/>
              <w:rPr>
                <w:sz w:val="20"/>
                <w:szCs w:val="20"/>
              </w:rPr>
            </w:pPr>
            <w:r w:rsidRPr="00774CFF">
              <w:rPr>
                <w:sz w:val="20"/>
                <w:szCs w:val="20"/>
              </w:rPr>
              <w:t>Science-policy interface and evidence-based decision-making</w:t>
            </w:r>
          </w:p>
        </w:tc>
        <w:tc>
          <w:tcPr>
            <w:tcW w:w="2129" w:type="dxa"/>
          </w:tcPr>
          <w:p w14:paraId="0812B375" w14:textId="77777777" w:rsidR="00D66F92" w:rsidRPr="004C5362" w:rsidRDefault="00D66F92" w:rsidP="00774CFF">
            <w:pPr>
              <w:spacing w:before="40" w:after="40"/>
              <w:jc w:val="left"/>
              <w:rPr>
                <w:sz w:val="20"/>
                <w:szCs w:val="20"/>
              </w:rPr>
            </w:pPr>
            <w:r w:rsidRPr="004C5362">
              <w:rPr>
                <w:sz w:val="20"/>
                <w:szCs w:val="20"/>
              </w:rPr>
              <w:t xml:space="preserve">Parties; </w:t>
            </w:r>
            <w:r w:rsidRPr="00774CFF">
              <w:rPr>
                <w:sz w:val="20"/>
                <w:szCs w:val="20"/>
              </w:rPr>
              <w:t>IPBES</w:t>
            </w:r>
            <w:r w:rsidRPr="004C5362">
              <w:rPr>
                <w:sz w:val="20"/>
                <w:szCs w:val="20"/>
              </w:rPr>
              <w:t>/</w:t>
            </w:r>
            <w:r w:rsidRPr="00774CFF">
              <w:rPr>
                <w:sz w:val="20"/>
                <w:szCs w:val="20"/>
              </w:rPr>
              <w:t>IPCC</w:t>
            </w:r>
            <w:r w:rsidRPr="004C5362">
              <w:rPr>
                <w:sz w:val="20"/>
                <w:szCs w:val="20"/>
              </w:rPr>
              <w:t>/</w:t>
            </w:r>
            <w:r w:rsidRPr="00774CFF">
              <w:rPr>
                <w:sz w:val="20"/>
                <w:szCs w:val="20"/>
              </w:rPr>
              <w:t>SPI</w:t>
            </w:r>
          </w:p>
        </w:tc>
      </w:tr>
      <w:tr w:rsidR="00D66F92" w:rsidRPr="004C5362" w14:paraId="72D96A53" w14:textId="77777777" w:rsidTr="00774CFF">
        <w:tc>
          <w:tcPr>
            <w:tcW w:w="423" w:type="dxa"/>
          </w:tcPr>
          <w:p w14:paraId="09CFE377" w14:textId="77777777" w:rsidR="00D66F92" w:rsidRPr="004C5362" w:rsidRDefault="00D66F92" w:rsidP="00774CFF">
            <w:pPr>
              <w:jc w:val="left"/>
              <w:rPr>
                <w:sz w:val="20"/>
                <w:szCs w:val="20"/>
              </w:rPr>
            </w:pPr>
            <w:r w:rsidRPr="004C5362">
              <w:rPr>
                <w:sz w:val="20"/>
                <w:szCs w:val="20"/>
              </w:rPr>
              <w:t>ii.21</w:t>
            </w:r>
          </w:p>
        </w:tc>
        <w:tc>
          <w:tcPr>
            <w:tcW w:w="3402" w:type="dxa"/>
          </w:tcPr>
          <w:p w14:paraId="0755FB37" w14:textId="77777777" w:rsidR="00D66F92" w:rsidRPr="00774CFF" w:rsidRDefault="00D66F92" w:rsidP="00774CFF">
            <w:pPr>
              <w:spacing w:before="40" w:after="40"/>
              <w:jc w:val="left"/>
              <w:rPr>
                <w:sz w:val="20"/>
                <w:szCs w:val="20"/>
              </w:rPr>
            </w:pPr>
            <w:r w:rsidRPr="00774CFF">
              <w:rPr>
                <w:sz w:val="20"/>
                <w:szCs w:val="20"/>
              </w:rPr>
              <w:t>Develop guidance to improve reporting coherence – acknowledging links to other Rio frameworks, mapping shared data connection points</w:t>
            </w:r>
          </w:p>
        </w:tc>
        <w:tc>
          <w:tcPr>
            <w:tcW w:w="1500" w:type="dxa"/>
          </w:tcPr>
          <w:p w14:paraId="08931C30"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0EAD218D"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129" w:type="dxa"/>
          </w:tcPr>
          <w:p w14:paraId="22ECD5F9" w14:textId="77777777" w:rsidR="00D66F92" w:rsidRPr="004C5362" w:rsidRDefault="00D66F92" w:rsidP="00774CFF">
            <w:pPr>
              <w:spacing w:before="40" w:after="40"/>
              <w:jc w:val="left"/>
              <w:rPr>
                <w:sz w:val="20"/>
                <w:szCs w:val="20"/>
              </w:rPr>
            </w:pPr>
            <w:r w:rsidRPr="004C5362">
              <w:rPr>
                <w:sz w:val="20"/>
                <w:szCs w:val="20"/>
              </w:rPr>
              <w:t>Parties; Rio secretariats</w:t>
            </w:r>
          </w:p>
        </w:tc>
      </w:tr>
      <w:tr w:rsidR="00D66F92" w:rsidRPr="004C5362" w14:paraId="70DFA139" w14:textId="77777777" w:rsidTr="00774CFF">
        <w:tc>
          <w:tcPr>
            <w:tcW w:w="423" w:type="dxa"/>
          </w:tcPr>
          <w:p w14:paraId="19D0ED30" w14:textId="77777777" w:rsidR="00D66F92" w:rsidRPr="004C5362" w:rsidRDefault="00D66F92" w:rsidP="00774CFF">
            <w:pPr>
              <w:jc w:val="left"/>
              <w:rPr>
                <w:sz w:val="20"/>
                <w:szCs w:val="20"/>
              </w:rPr>
            </w:pPr>
            <w:r w:rsidRPr="004C5362">
              <w:rPr>
                <w:sz w:val="20"/>
                <w:szCs w:val="20"/>
              </w:rPr>
              <w:t>ii.22</w:t>
            </w:r>
          </w:p>
        </w:tc>
        <w:tc>
          <w:tcPr>
            <w:tcW w:w="3402" w:type="dxa"/>
          </w:tcPr>
          <w:p w14:paraId="7F2807CD" w14:textId="5636460B" w:rsidR="00D66F92" w:rsidRPr="00774CFF" w:rsidRDefault="00D66F92" w:rsidP="00774CFF">
            <w:pPr>
              <w:spacing w:before="40" w:after="40"/>
              <w:jc w:val="left"/>
              <w:rPr>
                <w:sz w:val="20"/>
                <w:szCs w:val="20"/>
              </w:rPr>
            </w:pPr>
            <w:r w:rsidRPr="00774CFF">
              <w:rPr>
                <w:sz w:val="20"/>
                <w:szCs w:val="20"/>
              </w:rPr>
              <w:t xml:space="preserve">Develop shared, open, interoperable policy-data infrastructure and joint databases for cross-convention use (a unified </w:t>
            </w:r>
            <w:r w:rsidR="004C5362" w:rsidRPr="00774CFF">
              <w:rPr>
                <w:sz w:val="20"/>
                <w:szCs w:val="20"/>
              </w:rPr>
              <w:t>United Nations</w:t>
            </w:r>
            <w:r w:rsidRPr="00774CFF">
              <w:rPr>
                <w:sz w:val="20"/>
                <w:szCs w:val="20"/>
              </w:rPr>
              <w:t>-level approach), paired with needed capacity-building</w:t>
            </w:r>
          </w:p>
        </w:tc>
        <w:tc>
          <w:tcPr>
            <w:tcW w:w="1500" w:type="dxa"/>
          </w:tcPr>
          <w:p w14:paraId="3DC03A9C"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12954552" w14:textId="77777777" w:rsidR="00D66F92" w:rsidRPr="00774CFF" w:rsidRDefault="00D66F92" w:rsidP="00774CFF">
            <w:pPr>
              <w:spacing w:before="40" w:after="40"/>
              <w:jc w:val="left"/>
              <w:rPr>
                <w:sz w:val="20"/>
                <w:szCs w:val="20"/>
              </w:rPr>
            </w:pPr>
            <w:r w:rsidRPr="00774CFF">
              <w:rPr>
                <w:sz w:val="20"/>
                <w:szCs w:val="20"/>
              </w:rPr>
              <w:t>Knowledge management and capacity-building</w:t>
            </w:r>
          </w:p>
        </w:tc>
        <w:tc>
          <w:tcPr>
            <w:tcW w:w="2129" w:type="dxa"/>
          </w:tcPr>
          <w:p w14:paraId="03911BAE" w14:textId="142B4A2F" w:rsidR="00D66F92" w:rsidRPr="004C5362" w:rsidRDefault="00D66F92" w:rsidP="00774CFF">
            <w:pPr>
              <w:spacing w:before="40" w:after="40"/>
              <w:jc w:val="left"/>
              <w:rPr>
                <w:sz w:val="20"/>
                <w:szCs w:val="20"/>
              </w:rPr>
            </w:pPr>
            <w:r w:rsidRPr="004C5362">
              <w:rPr>
                <w:sz w:val="20"/>
                <w:szCs w:val="20"/>
              </w:rPr>
              <w:t>Parties; Rio secretariats;</w:t>
            </w:r>
            <w:r w:rsidRPr="00774CFF">
              <w:rPr>
                <w:sz w:val="20"/>
                <w:szCs w:val="20"/>
              </w:rPr>
              <w:t xml:space="preserve"> </w:t>
            </w:r>
            <w:r w:rsidR="004C5362" w:rsidRPr="00774CFF">
              <w:rPr>
                <w:sz w:val="20"/>
                <w:szCs w:val="20"/>
              </w:rPr>
              <w:t>United Nations</w:t>
            </w:r>
            <w:r w:rsidRPr="00774CFF">
              <w:rPr>
                <w:sz w:val="20"/>
                <w:szCs w:val="20"/>
              </w:rPr>
              <w:t xml:space="preserve"> </w:t>
            </w:r>
            <w:r w:rsidRPr="004C5362">
              <w:rPr>
                <w:sz w:val="20"/>
                <w:szCs w:val="20"/>
              </w:rPr>
              <w:t xml:space="preserve">agencies; data </w:t>
            </w:r>
            <w:r w:rsidRPr="00774CFF">
              <w:rPr>
                <w:sz w:val="20"/>
                <w:szCs w:val="20"/>
              </w:rPr>
              <w:t>organi</w:t>
            </w:r>
            <w:r w:rsidR="00CC301C" w:rsidRPr="00774CFF">
              <w:rPr>
                <w:sz w:val="20"/>
                <w:szCs w:val="20"/>
              </w:rPr>
              <w:t>z</w:t>
            </w:r>
            <w:r w:rsidRPr="00774CFF">
              <w:rPr>
                <w:sz w:val="20"/>
                <w:szCs w:val="20"/>
              </w:rPr>
              <w:t>ation</w:t>
            </w:r>
            <w:r w:rsidRPr="004C5362">
              <w:rPr>
                <w:sz w:val="20"/>
                <w:szCs w:val="20"/>
              </w:rPr>
              <w:t>s</w:t>
            </w:r>
          </w:p>
        </w:tc>
      </w:tr>
      <w:tr w:rsidR="00D66F92" w:rsidRPr="004C5362" w14:paraId="46C01200" w14:textId="77777777" w:rsidTr="00774CFF">
        <w:tc>
          <w:tcPr>
            <w:tcW w:w="423" w:type="dxa"/>
          </w:tcPr>
          <w:p w14:paraId="4E38FEB1" w14:textId="77777777" w:rsidR="00D66F92" w:rsidRPr="004C5362" w:rsidRDefault="00D66F92" w:rsidP="00774CFF">
            <w:pPr>
              <w:jc w:val="left"/>
              <w:rPr>
                <w:sz w:val="20"/>
                <w:szCs w:val="20"/>
              </w:rPr>
            </w:pPr>
            <w:r w:rsidRPr="004C5362">
              <w:rPr>
                <w:sz w:val="20"/>
                <w:szCs w:val="20"/>
              </w:rPr>
              <w:t>ii.23</w:t>
            </w:r>
          </w:p>
        </w:tc>
        <w:tc>
          <w:tcPr>
            <w:tcW w:w="3402" w:type="dxa"/>
          </w:tcPr>
          <w:p w14:paraId="7B8FB738" w14:textId="6ADF6CDE" w:rsidR="00D66F92" w:rsidRPr="00774CFF" w:rsidRDefault="00D66F92" w:rsidP="00774CFF">
            <w:pPr>
              <w:spacing w:before="40" w:after="40"/>
              <w:jc w:val="left"/>
              <w:rPr>
                <w:sz w:val="20"/>
                <w:szCs w:val="20"/>
              </w:rPr>
            </w:pPr>
            <w:r w:rsidRPr="00774CFF">
              <w:rPr>
                <w:sz w:val="20"/>
                <w:szCs w:val="20"/>
              </w:rPr>
              <w:t>Integrate traditional knowledge indicators across the Conventions – including effective IPLC participation in related bodies and processes, aligning IPLC-related indicators where possible</w:t>
            </w:r>
          </w:p>
        </w:tc>
        <w:tc>
          <w:tcPr>
            <w:tcW w:w="1500" w:type="dxa"/>
          </w:tcPr>
          <w:p w14:paraId="5374E743"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46D8E25C" w14:textId="77777777" w:rsidR="00D66F92" w:rsidRPr="00774CFF" w:rsidRDefault="00D66F92" w:rsidP="00774CFF">
            <w:pPr>
              <w:spacing w:before="40" w:after="40"/>
              <w:jc w:val="left"/>
              <w:rPr>
                <w:sz w:val="20"/>
                <w:szCs w:val="20"/>
              </w:rPr>
            </w:pPr>
            <w:r w:rsidRPr="00774CFF">
              <w:rPr>
                <w:sz w:val="20"/>
                <w:szCs w:val="20"/>
              </w:rPr>
              <w:t>Contributions and rights of indigenous peoples and local communities</w:t>
            </w:r>
          </w:p>
        </w:tc>
        <w:tc>
          <w:tcPr>
            <w:tcW w:w="2129" w:type="dxa"/>
          </w:tcPr>
          <w:p w14:paraId="0970C847" w14:textId="77777777" w:rsidR="00D66F92" w:rsidRPr="004C5362" w:rsidRDefault="00D66F92" w:rsidP="00774CFF">
            <w:pPr>
              <w:spacing w:before="40" w:after="40"/>
              <w:jc w:val="left"/>
              <w:rPr>
                <w:sz w:val="20"/>
                <w:szCs w:val="20"/>
              </w:rPr>
            </w:pPr>
            <w:r w:rsidRPr="004C5362">
              <w:rPr>
                <w:sz w:val="20"/>
                <w:szCs w:val="20"/>
              </w:rPr>
              <w:t xml:space="preserve">Parties; Rio secretariats; </w:t>
            </w:r>
            <w:r w:rsidRPr="00774CFF">
              <w:rPr>
                <w:sz w:val="20"/>
                <w:szCs w:val="20"/>
              </w:rPr>
              <w:t>JLG</w:t>
            </w:r>
            <w:r w:rsidRPr="004C5362">
              <w:rPr>
                <w:sz w:val="20"/>
                <w:szCs w:val="20"/>
              </w:rPr>
              <w:t xml:space="preserve">; </w:t>
            </w:r>
            <w:r w:rsidRPr="00774CFF">
              <w:rPr>
                <w:sz w:val="20"/>
                <w:szCs w:val="20"/>
              </w:rPr>
              <w:t>IPBES</w:t>
            </w:r>
            <w:r w:rsidRPr="004C5362">
              <w:rPr>
                <w:sz w:val="20"/>
                <w:szCs w:val="20"/>
              </w:rPr>
              <w:t>/</w:t>
            </w:r>
            <w:r w:rsidRPr="00774CFF">
              <w:rPr>
                <w:sz w:val="20"/>
                <w:szCs w:val="20"/>
              </w:rPr>
              <w:t>IPCC</w:t>
            </w:r>
            <w:r w:rsidRPr="004C5362">
              <w:rPr>
                <w:sz w:val="20"/>
                <w:szCs w:val="20"/>
              </w:rPr>
              <w:t>/</w:t>
            </w:r>
            <w:r w:rsidRPr="00774CFF">
              <w:rPr>
                <w:sz w:val="20"/>
                <w:szCs w:val="20"/>
              </w:rPr>
              <w:t>SPI</w:t>
            </w:r>
            <w:r w:rsidRPr="004C5362">
              <w:rPr>
                <w:sz w:val="20"/>
                <w:szCs w:val="20"/>
              </w:rPr>
              <w:t xml:space="preserve">; </w:t>
            </w:r>
            <w:r w:rsidRPr="00774CFF">
              <w:rPr>
                <w:sz w:val="20"/>
                <w:szCs w:val="20"/>
              </w:rPr>
              <w:t>SB</w:t>
            </w:r>
            <w:r w:rsidRPr="004C5362">
              <w:rPr>
                <w:sz w:val="20"/>
                <w:szCs w:val="20"/>
              </w:rPr>
              <w:t>8J/</w:t>
            </w:r>
            <w:r w:rsidRPr="00774CFF">
              <w:rPr>
                <w:sz w:val="20"/>
                <w:szCs w:val="20"/>
              </w:rPr>
              <w:t>LCIPP</w:t>
            </w:r>
          </w:p>
        </w:tc>
      </w:tr>
    </w:tbl>
    <w:p w14:paraId="46F520F9" w14:textId="0EE97623" w:rsidR="00D66F92" w:rsidRPr="00774CFF" w:rsidRDefault="00551608" w:rsidP="00774CFF">
      <w:pPr>
        <w:pStyle w:val="CBDTableTitle"/>
        <w:rPr>
          <w:bCs/>
          <w:i/>
          <w:iCs/>
        </w:rPr>
      </w:pPr>
      <w:r w:rsidRPr="00774CFF">
        <w:rPr>
          <w:rFonts w:hint="eastAsia"/>
          <w:b w:val="0"/>
          <w:bCs/>
        </w:rPr>
        <w:t>Table 3</w:t>
      </w:r>
      <w:r w:rsidRPr="00774CFF">
        <w:rPr>
          <w:rFonts w:hint="eastAsia"/>
          <w:b w:val="0"/>
          <w:bCs/>
        </w:rPr>
        <w:br/>
      </w:r>
      <w:r w:rsidRPr="00774CFF">
        <w:rPr>
          <w:rFonts w:hint="eastAsia"/>
          <w:bCs/>
        </w:rPr>
        <w:t>Long-term (end 2030 onward)</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23"/>
        <w:gridCol w:w="3402"/>
        <w:gridCol w:w="1500"/>
        <w:gridCol w:w="1618"/>
        <w:gridCol w:w="2129"/>
      </w:tblGrid>
      <w:tr w:rsidR="00D66F92" w:rsidRPr="004C5362" w14:paraId="3242A6E8" w14:textId="77777777" w:rsidTr="00774CFF">
        <w:trPr>
          <w:tblHeader/>
        </w:trPr>
        <w:tc>
          <w:tcPr>
            <w:tcW w:w="423" w:type="dxa"/>
          </w:tcPr>
          <w:p w14:paraId="50E1F046" w14:textId="77777777" w:rsidR="00D66F92" w:rsidRPr="00774CFF" w:rsidRDefault="00D66F92" w:rsidP="00774CFF">
            <w:pPr>
              <w:spacing w:before="40" w:after="40"/>
              <w:rPr>
                <w:i/>
                <w:iCs/>
                <w:sz w:val="20"/>
                <w:szCs w:val="20"/>
              </w:rPr>
            </w:pPr>
          </w:p>
        </w:tc>
        <w:tc>
          <w:tcPr>
            <w:tcW w:w="3402" w:type="dxa"/>
          </w:tcPr>
          <w:p w14:paraId="06CBA039" w14:textId="77777777" w:rsidR="00D66F92" w:rsidRPr="004C5362" w:rsidRDefault="00D66F92" w:rsidP="00774CFF">
            <w:pPr>
              <w:spacing w:before="40" w:after="40"/>
              <w:jc w:val="left"/>
              <w:rPr>
                <w:i/>
                <w:iCs/>
                <w:sz w:val="20"/>
                <w:szCs w:val="20"/>
              </w:rPr>
            </w:pPr>
            <w:r w:rsidRPr="004C5362">
              <w:rPr>
                <w:i/>
                <w:iCs/>
                <w:sz w:val="20"/>
                <w:szCs w:val="20"/>
              </w:rPr>
              <w:t>Action</w:t>
            </w:r>
          </w:p>
        </w:tc>
        <w:tc>
          <w:tcPr>
            <w:tcW w:w="1500" w:type="dxa"/>
          </w:tcPr>
          <w:p w14:paraId="4CCE68AC" w14:textId="77777777" w:rsidR="00D66F92" w:rsidRPr="004C5362" w:rsidRDefault="00D66F92" w:rsidP="00774CFF">
            <w:pPr>
              <w:spacing w:before="40" w:after="40"/>
              <w:rPr>
                <w:i/>
                <w:iCs/>
                <w:sz w:val="20"/>
                <w:szCs w:val="20"/>
              </w:rPr>
            </w:pPr>
            <w:r w:rsidRPr="004C5362">
              <w:rPr>
                <w:i/>
                <w:iCs/>
                <w:sz w:val="20"/>
                <w:szCs w:val="20"/>
              </w:rPr>
              <w:t>Scale</w:t>
            </w:r>
          </w:p>
        </w:tc>
        <w:tc>
          <w:tcPr>
            <w:tcW w:w="1618" w:type="dxa"/>
          </w:tcPr>
          <w:p w14:paraId="259270A4" w14:textId="77777777" w:rsidR="00D66F92" w:rsidRPr="004C5362" w:rsidRDefault="00D66F92" w:rsidP="00774CFF">
            <w:pPr>
              <w:spacing w:before="40" w:after="40"/>
              <w:rPr>
                <w:i/>
                <w:iCs/>
                <w:sz w:val="20"/>
                <w:szCs w:val="20"/>
              </w:rPr>
            </w:pPr>
            <w:r w:rsidRPr="004C5362">
              <w:rPr>
                <w:i/>
                <w:iCs/>
                <w:sz w:val="20"/>
                <w:szCs w:val="20"/>
              </w:rPr>
              <w:t>Building block</w:t>
            </w:r>
          </w:p>
        </w:tc>
        <w:tc>
          <w:tcPr>
            <w:tcW w:w="2129" w:type="dxa"/>
          </w:tcPr>
          <w:p w14:paraId="7DF81B77" w14:textId="77777777" w:rsidR="00D66F92" w:rsidRPr="004C5362" w:rsidRDefault="00D66F92" w:rsidP="00774CFF">
            <w:pPr>
              <w:spacing w:before="40" w:after="40"/>
              <w:rPr>
                <w:i/>
                <w:iCs/>
                <w:sz w:val="20"/>
                <w:szCs w:val="20"/>
              </w:rPr>
            </w:pPr>
            <w:r w:rsidRPr="004C5362">
              <w:rPr>
                <w:i/>
                <w:iCs/>
                <w:sz w:val="20"/>
                <w:szCs w:val="20"/>
              </w:rPr>
              <w:t>Who is responsible</w:t>
            </w:r>
          </w:p>
        </w:tc>
      </w:tr>
      <w:tr w:rsidR="00D66F92" w:rsidRPr="004C5362" w14:paraId="057FF81B" w14:textId="77777777" w:rsidTr="00774CFF">
        <w:tc>
          <w:tcPr>
            <w:tcW w:w="423" w:type="dxa"/>
          </w:tcPr>
          <w:p w14:paraId="71702B15" w14:textId="77777777" w:rsidR="00D66F92" w:rsidRPr="004C5362" w:rsidRDefault="00D66F92" w:rsidP="00774CFF">
            <w:pPr>
              <w:spacing w:before="40" w:after="40"/>
              <w:rPr>
                <w:sz w:val="20"/>
                <w:szCs w:val="20"/>
              </w:rPr>
            </w:pPr>
            <w:r w:rsidRPr="004C5362">
              <w:rPr>
                <w:sz w:val="20"/>
                <w:szCs w:val="20"/>
              </w:rPr>
              <w:t>iii.1</w:t>
            </w:r>
          </w:p>
        </w:tc>
        <w:tc>
          <w:tcPr>
            <w:tcW w:w="3402" w:type="dxa"/>
          </w:tcPr>
          <w:p w14:paraId="7731B551" w14:textId="77777777" w:rsidR="00D66F92" w:rsidRPr="00774CFF" w:rsidRDefault="00D66F92" w:rsidP="00774CFF">
            <w:pPr>
              <w:spacing w:before="40" w:after="40"/>
              <w:jc w:val="left"/>
              <w:rPr>
                <w:sz w:val="20"/>
                <w:szCs w:val="20"/>
              </w:rPr>
            </w:pPr>
            <w:r w:rsidRPr="00774CFF">
              <w:rPr>
                <w:sz w:val="20"/>
                <w:szCs w:val="20"/>
              </w:rPr>
              <w:t>Align submission and reporting timelines across the Conventions (NDCs, NBSAPs, NAPs, LDN targets, drought plans, national reports and BTRs)</w:t>
            </w:r>
          </w:p>
        </w:tc>
        <w:tc>
          <w:tcPr>
            <w:tcW w:w="1500" w:type="dxa"/>
          </w:tcPr>
          <w:p w14:paraId="4905EBD2"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0334B9D3" w14:textId="77777777" w:rsidR="00D66F92" w:rsidRPr="004C5362" w:rsidRDefault="00D66F92" w:rsidP="00774CFF">
            <w:pPr>
              <w:spacing w:before="40" w:after="40"/>
              <w:jc w:val="left"/>
              <w:rPr>
                <w:sz w:val="20"/>
                <w:szCs w:val="20"/>
              </w:rPr>
            </w:pPr>
            <w:r w:rsidRPr="004C5362">
              <w:rPr>
                <w:sz w:val="20"/>
                <w:szCs w:val="20"/>
              </w:rPr>
              <w:t>Cross-cutting/General</w:t>
            </w:r>
          </w:p>
        </w:tc>
        <w:tc>
          <w:tcPr>
            <w:tcW w:w="2129" w:type="dxa"/>
          </w:tcPr>
          <w:p w14:paraId="18C981A9" w14:textId="77777777" w:rsidR="00D66F92" w:rsidRPr="004C5362" w:rsidRDefault="00D66F92" w:rsidP="00774CFF">
            <w:pPr>
              <w:spacing w:before="40" w:after="40"/>
              <w:jc w:val="left"/>
              <w:rPr>
                <w:sz w:val="20"/>
                <w:szCs w:val="20"/>
              </w:rPr>
            </w:pPr>
            <w:r w:rsidRPr="004C5362">
              <w:rPr>
                <w:sz w:val="20"/>
                <w:szCs w:val="20"/>
              </w:rPr>
              <w:t>Parties</w:t>
            </w:r>
          </w:p>
        </w:tc>
      </w:tr>
      <w:tr w:rsidR="00D66F92" w:rsidRPr="004C5362" w14:paraId="79470C2E" w14:textId="77777777" w:rsidTr="00774CFF">
        <w:tc>
          <w:tcPr>
            <w:tcW w:w="423" w:type="dxa"/>
          </w:tcPr>
          <w:p w14:paraId="4209E3BA" w14:textId="77777777" w:rsidR="00D66F92" w:rsidRPr="004C5362" w:rsidRDefault="00D66F92" w:rsidP="00774CFF">
            <w:pPr>
              <w:spacing w:before="40" w:after="40"/>
              <w:rPr>
                <w:sz w:val="20"/>
                <w:szCs w:val="20"/>
              </w:rPr>
            </w:pPr>
            <w:r w:rsidRPr="004C5362">
              <w:rPr>
                <w:sz w:val="20"/>
                <w:szCs w:val="20"/>
              </w:rPr>
              <w:t>iii.2</w:t>
            </w:r>
          </w:p>
        </w:tc>
        <w:tc>
          <w:tcPr>
            <w:tcW w:w="3402" w:type="dxa"/>
          </w:tcPr>
          <w:p w14:paraId="1072416C" w14:textId="39C7058C" w:rsidR="00D66F92" w:rsidRPr="00774CFF" w:rsidRDefault="00D66F92" w:rsidP="00774CFF">
            <w:pPr>
              <w:spacing w:before="40" w:after="40"/>
              <w:jc w:val="left"/>
              <w:rPr>
                <w:sz w:val="20"/>
                <w:szCs w:val="20"/>
              </w:rPr>
            </w:pPr>
            <w:r w:rsidRPr="00774CFF">
              <w:rPr>
                <w:sz w:val="20"/>
                <w:szCs w:val="20"/>
              </w:rPr>
              <w:t xml:space="preserve">Send political signals urging countries to recognise and </w:t>
            </w:r>
            <w:r w:rsidR="005D09AA" w:rsidRPr="00774CFF">
              <w:rPr>
                <w:sz w:val="20"/>
                <w:szCs w:val="20"/>
              </w:rPr>
              <w:t>strengthen</w:t>
            </w:r>
            <w:r w:rsidRPr="00774CFF">
              <w:rPr>
                <w:sz w:val="20"/>
                <w:szCs w:val="20"/>
              </w:rPr>
              <w:t xml:space="preserve"> IPLCs’ and women’s rights, including land tenure, in law, spatial planning and MRV, including by operationalizing IPBES Nexus F16 and KMGBF Indicator 22.1</w:t>
            </w:r>
          </w:p>
        </w:tc>
        <w:tc>
          <w:tcPr>
            <w:tcW w:w="1500" w:type="dxa"/>
          </w:tcPr>
          <w:p w14:paraId="0A448077" w14:textId="6AF1C2B4" w:rsidR="00D66F92" w:rsidRPr="004C5362" w:rsidRDefault="005D09AA" w:rsidP="00774CFF">
            <w:pPr>
              <w:spacing w:before="40" w:after="40"/>
              <w:jc w:val="left"/>
              <w:rPr>
                <w:sz w:val="20"/>
                <w:szCs w:val="20"/>
              </w:rPr>
            </w:pPr>
            <w:r w:rsidRPr="004C5362">
              <w:rPr>
                <w:sz w:val="20"/>
                <w:szCs w:val="20"/>
              </w:rPr>
              <w:t>N</w:t>
            </w:r>
            <w:r w:rsidR="00D66F92" w:rsidRPr="004C5362">
              <w:rPr>
                <w:sz w:val="20"/>
                <w:szCs w:val="20"/>
              </w:rPr>
              <w:t>ational</w:t>
            </w:r>
          </w:p>
        </w:tc>
        <w:tc>
          <w:tcPr>
            <w:tcW w:w="1618" w:type="dxa"/>
          </w:tcPr>
          <w:p w14:paraId="0100F980" w14:textId="77777777" w:rsidR="00D66F92" w:rsidRPr="00774CFF" w:rsidRDefault="00D66F92" w:rsidP="00774CFF">
            <w:pPr>
              <w:spacing w:before="40" w:after="40"/>
              <w:jc w:val="left"/>
              <w:rPr>
                <w:sz w:val="20"/>
                <w:szCs w:val="20"/>
              </w:rPr>
            </w:pPr>
            <w:r w:rsidRPr="00774CFF">
              <w:rPr>
                <w:sz w:val="20"/>
                <w:szCs w:val="20"/>
              </w:rPr>
              <w:t>Contributions and rights of indigenous peoples and local communities</w:t>
            </w:r>
          </w:p>
        </w:tc>
        <w:tc>
          <w:tcPr>
            <w:tcW w:w="2129" w:type="dxa"/>
          </w:tcPr>
          <w:p w14:paraId="1D7053AE" w14:textId="77777777" w:rsidR="00D66F92" w:rsidRPr="00774CFF" w:rsidRDefault="00D66F92" w:rsidP="00774CFF">
            <w:pPr>
              <w:spacing w:before="40" w:after="40"/>
              <w:jc w:val="left"/>
              <w:rPr>
                <w:sz w:val="20"/>
                <w:szCs w:val="20"/>
              </w:rPr>
            </w:pPr>
            <w:r w:rsidRPr="004C5362">
              <w:rPr>
                <w:sz w:val="20"/>
                <w:szCs w:val="20"/>
              </w:rPr>
              <w:t xml:space="preserve">Parties; </w:t>
            </w:r>
            <w:r w:rsidRPr="00774CFF">
              <w:rPr>
                <w:sz w:val="20"/>
                <w:szCs w:val="20"/>
              </w:rPr>
              <w:t>IPLCs</w:t>
            </w:r>
          </w:p>
        </w:tc>
      </w:tr>
      <w:tr w:rsidR="00D66F92" w:rsidRPr="004C5362" w14:paraId="028F1E7E" w14:textId="77777777" w:rsidTr="00774CFF">
        <w:tc>
          <w:tcPr>
            <w:tcW w:w="423" w:type="dxa"/>
          </w:tcPr>
          <w:p w14:paraId="35AB417A" w14:textId="77777777" w:rsidR="00D66F92" w:rsidRPr="004C5362" w:rsidRDefault="00D66F92" w:rsidP="00774CFF">
            <w:pPr>
              <w:spacing w:before="40" w:after="40"/>
              <w:rPr>
                <w:sz w:val="20"/>
                <w:szCs w:val="20"/>
              </w:rPr>
            </w:pPr>
            <w:r w:rsidRPr="004C5362">
              <w:rPr>
                <w:sz w:val="20"/>
                <w:szCs w:val="20"/>
              </w:rPr>
              <w:t>iii.3</w:t>
            </w:r>
          </w:p>
        </w:tc>
        <w:tc>
          <w:tcPr>
            <w:tcW w:w="3402" w:type="dxa"/>
          </w:tcPr>
          <w:p w14:paraId="05FBB1D3" w14:textId="77777777" w:rsidR="00D66F92" w:rsidRPr="00774CFF" w:rsidRDefault="00D66F92" w:rsidP="00774CFF">
            <w:pPr>
              <w:spacing w:before="40" w:after="40"/>
              <w:jc w:val="left"/>
              <w:rPr>
                <w:sz w:val="20"/>
                <w:szCs w:val="20"/>
              </w:rPr>
            </w:pPr>
            <w:r w:rsidRPr="00774CFF">
              <w:rPr>
                <w:sz w:val="20"/>
                <w:szCs w:val="20"/>
              </w:rPr>
              <w:t>Develop coherent sustainable finance taxonomies covering biodiversity, climate and land</w:t>
            </w:r>
          </w:p>
        </w:tc>
        <w:tc>
          <w:tcPr>
            <w:tcW w:w="1500" w:type="dxa"/>
          </w:tcPr>
          <w:p w14:paraId="23E1B097"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24404887"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512B3B4F" w14:textId="2D65CF4B" w:rsidR="00D66F92" w:rsidRPr="00774CFF" w:rsidRDefault="00D66F92" w:rsidP="00774CFF">
            <w:pPr>
              <w:spacing w:before="40" w:after="40"/>
              <w:jc w:val="left"/>
              <w:rPr>
                <w:sz w:val="20"/>
                <w:szCs w:val="20"/>
              </w:rPr>
            </w:pPr>
            <w:r w:rsidRPr="00774CFF">
              <w:rPr>
                <w:sz w:val="20"/>
                <w:szCs w:val="20"/>
              </w:rPr>
              <w:t xml:space="preserve">Parties; </w:t>
            </w:r>
            <w:r w:rsidR="004C5362" w:rsidRPr="00774CFF">
              <w:rPr>
                <w:sz w:val="20"/>
                <w:szCs w:val="20"/>
              </w:rPr>
              <w:t>United Nations</w:t>
            </w:r>
            <w:r w:rsidRPr="00774CFF">
              <w:rPr>
                <w:sz w:val="20"/>
                <w:szCs w:val="20"/>
              </w:rPr>
              <w:t xml:space="preserve"> agencies; Donors, multilateral development banks and funds</w:t>
            </w:r>
          </w:p>
        </w:tc>
      </w:tr>
      <w:tr w:rsidR="00D66F92" w:rsidRPr="004C5362" w14:paraId="4980E8CF" w14:textId="77777777" w:rsidTr="00774CFF">
        <w:tc>
          <w:tcPr>
            <w:tcW w:w="423" w:type="dxa"/>
          </w:tcPr>
          <w:p w14:paraId="4791849D" w14:textId="77777777" w:rsidR="00D66F92" w:rsidRPr="004C5362" w:rsidRDefault="00D66F92" w:rsidP="00774CFF">
            <w:pPr>
              <w:spacing w:before="40" w:after="40"/>
              <w:rPr>
                <w:sz w:val="20"/>
                <w:szCs w:val="20"/>
              </w:rPr>
            </w:pPr>
            <w:r w:rsidRPr="004C5362">
              <w:rPr>
                <w:sz w:val="20"/>
                <w:szCs w:val="20"/>
              </w:rPr>
              <w:t>iii.4</w:t>
            </w:r>
          </w:p>
        </w:tc>
        <w:tc>
          <w:tcPr>
            <w:tcW w:w="3402" w:type="dxa"/>
          </w:tcPr>
          <w:p w14:paraId="349967C2" w14:textId="1DCF6444" w:rsidR="00D66F92" w:rsidRPr="00774CFF" w:rsidRDefault="00D66F92" w:rsidP="00774CFF">
            <w:pPr>
              <w:spacing w:before="40" w:after="40"/>
              <w:jc w:val="left"/>
              <w:rPr>
                <w:sz w:val="20"/>
                <w:szCs w:val="20"/>
              </w:rPr>
            </w:pPr>
            <w:r w:rsidRPr="00774CFF">
              <w:rPr>
                <w:sz w:val="20"/>
                <w:szCs w:val="20"/>
              </w:rPr>
              <w:t>Align the international financial architecture (MDBs, multilateral funds) to promote synergies</w:t>
            </w:r>
          </w:p>
        </w:tc>
        <w:tc>
          <w:tcPr>
            <w:tcW w:w="1500" w:type="dxa"/>
          </w:tcPr>
          <w:p w14:paraId="7C2E5D75" w14:textId="77777777" w:rsidR="00D66F92" w:rsidRPr="004C5362" w:rsidRDefault="00D66F92" w:rsidP="00774CFF">
            <w:pPr>
              <w:spacing w:before="40" w:after="40"/>
              <w:jc w:val="left"/>
              <w:rPr>
                <w:sz w:val="20"/>
                <w:szCs w:val="20"/>
              </w:rPr>
            </w:pPr>
            <w:r w:rsidRPr="004C5362">
              <w:rPr>
                <w:sz w:val="20"/>
                <w:szCs w:val="20"/>
              </w:rPr>
              <w:t>International</w:t>
            </w:r>
          </w:p>
        </w:tc>
        <w:tc>
          <w:tcPr>
            <w:tcW w:w="1618" w:type="dxa"/>
          </w:tcPr>
          <w:p w14:paraId="19C4457F" w14:textId="77777777" w:rsidR="00D66F92" w:rsidRPr="004C5362" w:rsidRDefault="00D66F92" w:rsidP="00774CFF">
            <w:pPr>
              <w:spacing w:before="40" w:after="40"/>
              <w:jc w:val="left"/>
              <w:rPr>
                <w:sz w:val="20"/>
                <w:szCs w:val="20"/>
              </w:rPr>
            </w:pPr>
            <w:r w:rsidRPr="004C5362">
              <w:rPr>
                <w:sz w:val="20"/>
                <w:szCs w:val="20"/>
              </w:rPr>
              <w:t>Resource mobilization</w:t>
            </w:r>
          </w:p>
        </w:tc>
        <w:tc>
          <w:tcPr>
            <w:tcW w:w="2129" w:type="dxa"/>
          </w:tcPr>
          <w:p w14:paraId="19AAD382" w14:textId="35CE3B07" w:rsidR="00D66F92" w:rsidRPr="00774CFF" w:rsidRDefault="00D66F92" w:rsidP="00774CFF">
            <w:pPr>
              <w:spacing w:before="40" w:after="40"/>
              <w:jc w:val="left"/>
              <w:rPr>
                <w:sz w:val="20"/>
                <w:szCs w:val="20"/>
              </w:rPr>
            </w:pPr>
            <w:r w:rsidRPr="00774CFF">
              <w:rPr>
                <w:sz w:val="20"/>
                <w:szCs w:val="20"/>
              </w:rPr>
              <w:t xml:space="preserve">Parties; </w:t>
            </w:r>
            <w:r w:rsidR="004C5362" w:rsidRPr="00774CFF">
              <w:rPr>
                <w:sz w:val="20"/>
                <w:szCs w:val="20"/>
              </w:rPr>
              <w:t>United Nations</w:t>
            </w:r>
            <w:r w:rsidRPr="00774CFF">
              <w:rPr>
                <w:sz w:val="20"/>
                <w:szCs w:val="20"/>
              </w:rPr>
              <w:t xml:space="preserve"> agencies; Donors, multilateral development banks and funds</w:t>
            </w:r>
          </w:p>
        </w:tc>
      </w:tr>
    </w:tbl>
    <w:p w14:paraId="34BD7D41" w14:textId="70C7F5FC" w:rsidR="00400D2C" w:rsidRPr="004C5362" w:rsidRDefault="00400D2C" w:rsidP="00400D2C">
      <w:pPr>
        <w:pStyle w:val="CBDH1"/>
        <w:rPr>
          <w:bCs/>
        </w:rPr>
      </w:pPr>
      <w:r w:rsidRPr="004C5362">
        <w:t>I</w:t>
      </w:r>
      <w:r w:rsidR="00143C07" w:rsidRPr="004C5362">
        <w:t>I</w:t>
      </w:r>
      <w:r w:rsidRPr="004C5362">
        <w:t>I.</w:t>
      </w:r>
      <w:r w:rsidRPr="004C5362">
        <w:tab/>
        <w:t>Supplement to the Voluntary Guidelines for the Design and Effective Implementation of Ecosystem-based Approaches to Climate Change Adaptation and Disaster Risk Reduction</w:t>
      </w:r>
    </w:p>
    <w:p w14:paraId="4BFF9EB8" w14:textId="598B08AA" w:rsidR="00824809" w:rsidRPr="004C5362" w:rsidRDefault="00824809" w:rsidP="00824809">
      <w:pPr>
        <w:pStyle w:val="CBDNormalNumber"/>
      </w:pPr>
      <w:r w:rsidRPr="004C5362">
        <w:t>Peer-review submissions were received from 14 Parties and</w:t>
      </w:r>
      <w:r w:rsidRPr="00774CFF">
        <w:t xml:space="preserve"> 8 </w:t>
      </w:r>
      <w:r w:rsidR="004739AD" w:rsidRPr="00774CFF">
        <w:t>o</w:t>
      </w:r>
      <w:r w:rsidR="004739AD" w:rsidRPr="004C5362">
        <w:t xml:space="preserve">n behalf of </w:t>
      </w:r>
      <w:r w:rsidRPr="004C5362">
        <w:t>observers</w:t>
      </w:r>
      <w:r w:rsidR="004739AD" w:rsidRPr="004C5362">
        <w:t>.</w:t>
      </w:r>
      <w:r w:rsidR="00435224" w:rsidRPr="004C5362">
        <w:rPr>
          <w:rStyle w:val="FootnoteReference"/>
        </w:rPr>
        <w:footnoteReference w:id="5"/>
      </w:r>
      <w:r w:rsidR="004739AD" w:rsidRPr="004C5362">
        <w:t xml:space="preserve"> </w:t>
      </w:r>
      <w:r w:rsidRPr="004C5362">
        <w:t xml:space="preserve">The comments spanned a broad spectrum of issues, including editorial refinements, comments on the </w:t>
      </w:r>
      <w:r w:rsidRPr="004C5362">
        <w:lastRenderedPageBreak/>
        <w:t>structure and scope of the document, specific technical points, suggestions for additional references and tools</w:t>
      </w:r>
      <w:r w:rsidRPr="00774CFF">
        <w:t xml:space="preserve">, and </w:t>
      </w:r>
      <w:r w:rsidRPr="004C5362">
        <w:t>general observations.</w:t>
      </w:r>
    </w:p>
    <w:p w14:paraId="2878E185" w14:textId="589BA9EF" w:rsidR="00824809" w:rsidRPr="004C5362" w:rsidRDefault="00824809" w:rsidP="00824809">
      <w:pPr>
        <w:pStyle w:val="CBDNormalNumber"/>
      </w:pPr>
      <w:r w:rsidRPr="004C5362">
        <w:t xml:space="preserve">Many submissions were broadly supportive of the supplement and </w:t>
      </w:r>
      <w:r w:rsidR="004739AD" w:rsidRPr="004C5362">
        <w:t>the</w:t>
      </w:r>
      <w:r w:rsidRPr="004C5362">
        <w:t xml:space="preserve"> dual structure </w:t>
      </w:r>
      <w:r w:rsidR="004739AD" w:rsidRPr="004C5362">
        <w:t>of</w:t>
      </w:r>
      <w:r w:rsidRPr="004C5362">
        <w:t xml:space="preserve"> a condensed primer for policymakers </w:t>
      </w:r>
      <w:r w:rsidR="004739AD" w:rsidRPr="004C5362">
        <w:t>and the</w:t>
      </w:r>
      <w:r w:rsidRPr="004C5362">
        <w:t xml:space="preserve"> </w:t>
      </w:r>
      <w:r w:rsidR="004739AD" w:rsidRPr="004C5362">
        <w:t>expanded</w:t>
      </w:r>
      <w:r w:rsidRPr="004C5362">
        <w:t xml:space="preserve"> </w:t>
      </w:r>
      <w:r w:rsidR="004739AD" w:rsidRPr="004C5362">
        <w:t xml:space="preserve">technical </w:t>
      </w:r>
      <w:r w:rsidRPr="004C5362">
        <w:t>supplement</w:t>
      </w:r>
      <w:r w:rsidR="004739AD" w:rsidRPr="004C5362">
        <w:t xml:space="preserve">, </w:t>
      </w:r>
      <w:r w:rsidRPr="004C5362">
        <w:t>while offering suggestions to strengthen clarity, consistency and scientific rigour. A substantial number of comments concerned terminology and scope</w:t>
      </w:r>
      <w:r w:rsidRPr="00774CFF">
        <w:t xml:space="preserve">, and </w:t>
      </w:r>
      <w:r w:rsidRPr="004C5362">
        <w:t xml:space="preserve">the need to apply the chosen terms consistently across the primer, the supplement and the annexes. </w:t>
      </w:r>
      <w:r w:rsidR="002E4729" w:rsidRPr="004C5362">
        <w:t>Many comments</w:t>
      </w:r>
      <w:r w:rsidRPr="004C5362">
        <w:t xml:space="preserve"> also sought clearer articulation of how the supplement relates to</w:t>
      </w:r>
      <w:r w:rsidRPr="00774CFF">
        <w:t xml:space="preserve">, and </w:t>
      </w:r>
      <w:r w:rsidRPr="004C5362">
        <w:t>updates, the original Voluntary Guidelines</w:t>
      </w:r>
      <w:r w:rsidRPr="00774CFF">
        <w:t xml:space="preserve">, and </w:t>
      </w:r>
      <w:r w:rsidRPr="004C5362">
        <w:t xml:space="preserve">closer alignment of the text with the Convention and the </w:t>
      </w:r>
      <w:r w:rsidRPr="00774CFF">
        <w:t>Kunming-Montreal Global Biodiversity Framework</w:t>
      </w:r>
      <w:r w:rsidRPr="004C5362">
        <w:t>.</w:t>
      </w:r>
    </w:p>
    <w:p w14:paraId="40707BA4" w14:textId="4DD738A9" w:rsidR="00824809" w:rsidRPr="004C5362" w:rsidRDefault="00824809" w:rsidP="00824809">
      <w:pPr>
        <w:pStyle w:val="CBDNormalNumber"/>
      </w:pPr>
      <w:r w:rsidRPr="004C5362">
        <w:t xml:space="preserve">The largest thematic </w:t>
      </w:r>
      <w:r w:rsidR="00E877E7" w:rsidRPr="004C5362">
        <w:t>focus</w:t>
      </w:r>
      <w:r w:rsidRPr="004C5362">
        <w:t xml:space="preserve"> concerned the rights and safeguards dimensions</w:t>
      </w:r>
      <w:r w:rsidR="00B02A0E" w:rsidRPr="004C5362">
        <w:t xml:space="preserve">, including concerning </w:t>
      </w:r>
      <w:r w:rsidRPr="004C5362">
        <w:t xml:space="preserve">the rights and role of </w:t>
      </w:r>
      <w:r w:rsidRPr="00774CFF">
        <w:t>indigenous people</w:t>
      </w:r>
      <w:r w:rsidRPr="004C5362">
        <w:t xml:space="preserve">s and local communities. </w:t>
      </w:r>
      <w:r w:rsidR="00DF18C9" w:rsidRPr="004C5362">
        <w:t>M</w:t>
      </w:r>
      <w:r w:rsidR="00B72A52" w:rsidRPr="004C5362">
        <w:t>any</w:t>
      </w:r>
      <w:r w:rsidRPr="004C5362">
        <w:t xml:space="preserve"> </w:t>
      </w:r>
      <w:r w:rsidR="00DF18C9" w:rsidRPr="004C5362">
        <w:t>comments</w:t>
      </w:r>
      <w:r w:rsidRPr="004C5362">
        <w:t xml:space="preserve"> </w:t>
      </w:r>
      <w:r w:rsidR="00B72A52" w:rsidRPr="004C5362">
        <w:t xml:space="preserve">also </w:t>
      </w:r>
      <w:r w:rsidRPr="004C5362">
        <w:t>addressed the mitigation hierarchy, additionality and the risks of offsetting and leakage.</w:t>
      </w:r>
    </w:p>
    <w:p w14:paraId="2E632261" w14:textId="0E4CE547" w:rsidR="00E8228E" w:rsidRPr="004C5362" w:rsidRDefault="006F175E" w:rsidP="00572069">
      <w:pPr>
        <w:pStyle w:val="CBDNormalNumber"/>
      </w:pPr>
      <w:r w:rsidRPr="004C5362">
        <w:t xml:space="preserve">Comments </w:t>
      </w:r>
      <w:r w:rsidR="005A6209" w:rsidRPr="004C5362">
        <w:t xml:space="preserve">received </w:t>
      </w:r>
      <w:r w:rsidR="00DF18C9" w:rsidRPr="004C5362">
        <w:t>on</w:t>
      </w:r>
      <w:r w:rsidR="005A6209" w:rsidRPr="004C5362">
        <w:t xml:space="preserve"> the </w:t>
      </w:r>
      <w:r w:rsidR="00C92100" w:rsidRPr="004C5362">
        <w:t xml:space="preserve">revised primer for policymakers </w:t>
      </w:r>
      <w:r w:rsidR="00EC090E" w:rsidRPr="004C5362">
        <w:t xml:space="preserve">were </w:t>
      </w:r>
      <w:r w:rsidR="006A371D" w:rsidRPr="004C5362">
        <w:t xml:space="preserve">largely repeated in the table on additional principles and safeguards focused on nature-based solutions </w:t>
      </w:r>
      <w:r w:rsidR="006A371D" w:rsidRPr="00774CFF">
        <w:t>and/or</w:t>
      </w:r>
      <w:r w:rsidR="006A371D" w:rsidRPr="004C5362">
        <w:t xml:space="preserve"> ecosystem-based approaches that provide climate change mitigation co-benefits. Therefore, the </w:t>
      </w:r>
      <w:r w:rsidR="007D1931" w:rsidRPr="004C5362">
        <w:t xml:space="preserve">only part of the primer that has been revised is the table on additional principles and safeguards on nature-based solutions </w:t>
      </w:r>
      <w:r w:rsidR="007D1931" w:rsidRPr="00774CFF">
        <w:t>and/or</w:t>
      </w:r>
      <w:r w:rsidR="007D1931" w:rsidRPr="004C5362">
        <w:t xml:space="preserve"> ecosystem-based approaches that provide climate change mitigation co-benefits</w:t>
      </w:r>
      <w:r w:rsidR="004D2658" w:rsidRPr="004C5362">
        <w:t>.</w:t>
      </w:r>
      <w:r w:rsidR="00D343DE" w:rsidRPr="004C5362">
        <w:t xml:space="preserve"> The rest of the primer contained </w:t>
      </w:r>
      <w:r w:rsidR="00E646CA" w:rsidRPr="004C5362">
        <w:t xml:space="preserve">in the annex to recommendation </w:t>
      </w:r>
      <w:hyperlink r:id="rId19" w:history="1">
        <w:r w:rsidR="00E646CA" w:rsidRPr="00774CFF">
          <w:rPr>
            <w:rStyle w:val="Hyperlink"/>
          </w:rPr>
          <w:t>27/3</w:t>
        </w:r>
      </w:hyperlink>
      <w:r w:rsidR="00E646CA" w:rsidRPr="004C5362">
        <w:t xml:space="preserve"> remains unchanged. The revised table is presented below.</w:t>
      </w:r>
    </w:p>
    <w:p w14:paraId="72ABAAE7" w14:textId="6D068188" w:rsidR="00E8228E" w:rsidRPr="00774CFF" w:rsidRDefault="00E8228E" w:rsidP="00774CFF">
      <w:pPr>
        <w:pStyle w:val="CBDTableTitle"/>
      </w:pPr>
      <w:r w:rsidRPr="00774CFF">
        <w:rPr>
          <w:b w:val="0"/>
          <w:bCs/>
        </w:rPr>
        <w:t xml:space="preserve">Table </w:t>
      </w:r>
      <w:r w:rsidR="00B7570A" w:rsidRPr="00774CFF">
        <w:rPr>
          <w:b w:val="0"/>
          <w:bCs/>
        </w:rPr>
        <w:t>4</w:t>
      </w:r>
      <w:r w:rsidRPr="00774CFF">
        <w:t xml:space="preserve"> </w:t>
      </w:r>
      <w:r w:rsidR="00AB3570" w:rsidRPr="004C5362">
        <w:br/>
      </w:r>
      <w:r w:rsidRPr="00774CFF">
        <w:t>Additional principles and safeguards focused on nature-based solutions and/or ecosystem-based approaches that provide climate change mitigation co-benefits</w:t>
      </w:r>
    </w:p>
    <w:tbl>
      <w:tblPr>
        <w:tblStyle w:val="TableGrid"/>
        <w:tblW w:w="9351" w:type="dxa"/>
        <w:tblBorders>
          <w:top w:val="single" w:sz="4" w:space="0" w:color="948A54" w:themeColor="background2" w:themeShade="80"/>
          <w:left w:val="single" w:sz="4" w:space="0" w:color="948A54" w:themeColor="background2" w:themeShade="80"/>
          <w:bottom w:val="single" w:sz="4" w:space="0" w:color="948A54" w:themeColor="background2" w:themeShade="80"/>
          <w:right w:val="single" w:sz="4" w:space="0" w:color="948A54" w:themeColor="background2" w:themeShade="80"/>
          <w:insideH w:val="single" w:sz="4" w:space="0" w:color="948A54" w:themeColor="background2" w:themeShade="80"/>
          <w:insideV w:val="single" w:sz="4" w:space="0" w:color="948A54" w:themeColor="background2" w:themeShade="80"/>
        </w:tblBorders>
        <w:tblLook w:val="04A0" w:firstRow="1" w:lastRow="0" w:firstColumn="1" w:lastColumn="0" w:noHBand="0" w:noVBand="1"/>
      </w:tblPr>
      <w:tblGrid>
        <w:gridCol w:w="1359"/>
        <w:gridCol w:w="3456"/>
        <w:gridCol w:w="4536"/>
      </w:tblGrid>
      <w:tr w:rsidR="00E8228E" w:rsidRPr="004C5362" w14:paraId="3B45B789" w14:textId="77777777" w:rsidTr="00774CFF">
        <w:trPr>
          <w:tblHeader/>
        </w:trPr>
        <w:tc>
          <w:tcPr>
            <w:tcW w:w="1359" w:type="dxa"/>
            <w:shd w:val="clear" w:color="auto" w:fill="FFFFFF" w:themeFill="background1"/>
          </w:tcPr>
          <w:p w14:paraId="3EC8460C" w14:textId="77777777" w:rsidR="00E8228E" w:rsidRPr="004C5362" w:rsidRDefault="00E8228E" w:rsidP="00702702">
            <w:pPr>
              <w:keepNext/>
              <w:keepLines/>
              <w:spacing w:before="60" w:after="60"/>
              <w:rPr>
                <w:i/>
                <w:iCs/>
                <w:sz w:val="20"/>
                <w:szCs w:val="20"/>
              </w:rPr>
            </w:pPr>
            <w:r w:rsidRPr="004C5362">
              <w:rPr>
                <w:i/>
                <w:iCs/>
                <w:sz w:val="20"/>
                <w:szCs w:val="20"/>
              </w:rPr>
              <w:t>Theme</w:t>
            </w:r>
          </w:p>
        </w:tc>
        <w:tc>
          <w:tcPr>
            <w:tcW w:w="3456" w:type="dxa"/>
            <w:shd w:val="clear" w:color="auto" w:fill="FFFFFF" w:themeFill="background1"/>
          </w:tcPr>
          <w:p w14:paraId="24340404" w14:textId="77777777" w:rsidR="00E8228E" w:rsidRPr="004C5362" w:rsidRDefault="00E8228E" w:rsidP="00702702">
            <w:pPr>
              <w:keepNext/>
              <w:keepLines/>
              <w:spacing w:before="60" w:after="60"/>
              <w:rPr>
                <w:i/>
                <w:iCs/>
                <w:sz w:val="20"/>
                <w:szCs w:val="20"/>
              </w:rPr>
            </w:pPr>
            <w:r w:rsidRPr="004C5362">
              <w:rPr>
                <w:i/>
                <w:iCs/>
                <w:sz w:val="20"/>
                <w:szCs w:val="20"/>
              </w:rPr>
              <w:t>Principle</w:t>
            </w:r>
          </w:p>
        </w:tc>
        <w:tc>
          <w:tcPr>
            <w:tcW w:w="4536" w:type="dxa"/>
            <w:shd w:val="clear" w:color="auto" w:fill="FFFFFF" w:themeFill="background1"/>
          </w:tcPr>
          <w:p w14:paraId="7A8AD621" w14:textId="77777777" w:rsidR="00E8228E" w:rsidRPr="004C5362" w:rsidRDefault="00E8228E" w:rsidP="00702702">
            <w:pPr>
              <w:keepNext/>
              <w:keepLines/>
              <w:spacing w:before="60" w:after="60"/>
              <w:rPr>
                <w:i/>
                <w:iCs/>
                <w:sz w:val="20"/>
                <w:szCs w:val="20"/>
              </w:rPr>
            </w:pPr>
            <w:r w:rsidRPr="004C5362">
              <w:rPr>
                <w:i/>
                <w:iCs/>
                <w:sz w:val="20"/>
                <w:szCs w:val="20"/>
              </w:rPr>
              <w:t>Potential safeguard</w:t>
            </w:r>
          </w:p>
        </w:tc>
      </w:tr>
      <w:tr w:rsidR="00E8228E" w:rsidRPr="004C5362" w14:paraId="3A84E3E6" w14:textId="77777777" w:rsidTr="00702702">
        <w:tc>
          <w:tcPr>
            <w:tcW w:w="1359" w:type="dxa"/>
          </w:tcPr>
          <w:p w14:paraId="7C9ECCDF" w14:textId="77777777" w:rsidR="00E8228E" w:rsidRPr="004C5362" w:rsidRDefault="00E8228E" w:rsidP="00774CFF">
            <w:pPr>
              <w:spacing w:before="40" w:after="80"/>
              <w:rPr>
                <w:sz w:val="20"/>
                <w:szCs w:val="20"/>
              </w:rPr>
            </w:pPr>
            <w:r w:rsidRPr="004C5362">
              <w:rPr>
                <w:sz w:val="20"/>
                <w:szCs w:val="20"/>
              </w:rPr>
              <w:t>Multiple benefits</w:t>
            </w:r>
          </w:p>
        </w:tc>
        <w:tc>
          <w:tcPr>
            <w:tcW w:w="3456" w:type="dxa"/>
          </w:tcPr>
          <w:p w14:paraId="53AABB78" w14:textId="77777777" w:rsidR="00E8228E" w:rsidRPr="00774CFF" w:rsidRDefault="00E8228E" w:rsidP="00774CFF">
            <w:pPr>
              <w:spacing w:before="40" w:after="80"/>
              <w:jc w:val="left"/>
              <w:rPr>
                <w:sz w:val="20"/>
                <w:szCs w:val="20"/>
              </w:rPr>
            </w:pPr>
            <w:r w:rsidRPr="00774CFF">
              <w:rPr>
                <w:sz w:val="20"/>
                <w:szCs w:val="20"/>
              </w:rPr>
              <w:t>Prioritize approaches that address multiple social, economic and environmental challenges, seeking benefits for biodiversity, water security, ecosystem services, resilience and human well-being, without undermining the environmental quality of the ecosystems where they are implemented (see also principle 10 of the Voluntary Guidelines).</w:t>
            </w:r>
          </w:p>
          <w:p w14:paraId="73267980" w14:textId="186BB43D" w:rsidR="00E8228E" w:rsidRPr="00774CFF" w:rsidRDefault="00E8228E" w:rsidP="00774CFF">
            <w:pPr>
              <w:spacing w:before="40" w:after="80"/>
              <w:jc w:val="left"/>
              <w:rPr>
                <w:sz w:val="20"/>
                <w:szCs w:val="20"/>
              </w:rPr>
            </w:pPr>
            <w:r w:rsidRPr="00774CFF">
              <w:rPr>
                <w:sz w:val="20"/>
                <w:szCs w:val="20"/>
              </w:rPr>
              <w:t>Prioritize the protection, restoration and management of ecosystems and species important for the full carbon cycle, including wild fauna, and contributing to climate change adaptation, while also placing strong emphasis on safeguarding biodiversity by focusing on vulnerable and climate-sensitive species and ecosystems. Ensure a balanced mix of approaches across communities and diverse ecosystems.</w:t>
            </w:r>
          </w:p>
        </w:tc>
        <w:tc>
          <w:tcPr>
            <w:tcW w:w="4536" w:type="dxa"/>
          </w:tcPr>
          <w:p w14:paraId="26101252" w14:textId="77777777" w:rsidR="00E8228E" w:rsidRPr="00774CFF" w:rsidRDefault="00E8228E" w:rsidP="00774CFF">
            <w:pPr>
              <w:spacing w:before="40" w:after="80"/>
              <w:jc w:val="left"/>
              <w:rPr>
                <w:b/>
                <w:bCs/>
                <w:sz w:val="20"/>
                <w:szCs w:val="20"/>
              </w:rPr>
            </w:pPr>
            <w:r w:rsidRPr="00774CFF">
              <w:rPr>
                <w:b/>
                <w:bCs/>
                <w:sz w:val="20"/>
                <w:szCs w:val="20"/>
              </w:rPr>
              <w:t>Planning for multiple benefits</w:t>
            </w:r>
          </w:p>
          <w:p w14:paraId="519BA024" w14:textId="4D87DF17" w:rsidR="00E8228E" w:rsidRPr="00774CFF" w:rsidRDefault="00E8228E" w:rsidP="00774CFF">
            <w:pPr>
              <w:spacing w:before="40" w:after="80"/>
              <w:jc w:val="left"/>
              <w:rPr>
                <w:sz w:val="20"/>
                <w:szCs w:val="20"/>
              </w:rPr>
            </w:pPr>
            <w:r w:rsidRPr="00774CFF">
              <w:rPr>
                <w:sz w:val="20"/>
                <w:szCs w:val="20"/>
              </w:rPr>
              <w:t xml:space="preserve">Nature-based solutions and/or ecosystem-based approaches that provide climate change mitigation </w:t>
            </w:r>
            <w:r w:rsidR="004E2003" w:rsidRPr="00774CFF">
              <w:rPr>
                <w:sz w:val="20"/>
                <w:szCs w:val="20"/>
              </w:rPr>
              <w:t>co-</w:t>
            </w:r>
            <w:r w:rsidRPr="00774CFF">
              <w:rPr>
                <w:sz w:val="20"/>
                <w:szCs w:val="20"/>
              </w:rPr>
              <w:t>benefits and support Targets 8 and 11 of the Kunming-Montreal Global Biodiversity Framework should be designed taking their ability to deliver multiple benefits into account. This may involve:</w:t>
            </w:r>
          </w:p>
          <w:p w14:paraId="5A5B6270" w14:textId="77777777" w:rsidR="00E8228E" w:rsidRPr="00774CFF" w:rsidRDefault="00E8228E" w:rsidP="00774CFF">
            <w:pPr>
              <w:spacing w:before="40" w:after="80"/>
              <w:jc w:val="left"/>
              <w:rPr>
                <w:sz w:val="20"/>
                <w:szCs w:val="20"/>
              </w:rPr>
            </w:pPr>
            <w:r w:rsidRPr="00774CFF">
              <w:rPr>
                <w:sz w:val="20"/>
                <w:szCs w:val="20"/>
              </w:rPr>
              <w:t>(a) Assessing the benefits, risks and trade-offs of selected actions across multiple social, economic and environmental challenges, considering the vulnerability of ecosystems;</w:t>
            </w:r>
          </w:p>
          <w:p w14:paraId="7EDC48F6" w14:textId="1C30EFAB" w:rsidR="00E8228E" w:rsidRPr="00774CFF" w:rsidRDefault="00E8228E" w:rsidP="00774CFF">
            <w:pPr>
              <w:spacing w:before="40" w:after="80"/>
              <w:jc w:val="left"/>
              <w:rPr>
                <w:sz w:val="20"/>
                <w:szCs w:val="20"/>
              </w:rPr>
            </w:pPr>
            <w:r w:rsidRPr="00774CFF">
              <w:rPr>
                <w:sz w:val="20"/>
                <w:szCs w:val="20"/>
              </w:rPr>
              <w:t>(b) Undertaking spatial prioritization that incorporates an analysis of the social and environmental risks and benefits of the proposed actions, including ecological integrity and ecosystem connectivity;</w:t>
            </w:r>
          </w:p>
          <w:p w14:paraId="63E8033F" w14:textId="77777777" w:rsidR="00E8228E" w:rsidRPr="00774CFF" w:rsidRDefault="00E8228E" w:rsidP="00774CFF">
            <w:pPr>
              <w:spacing w:before="40" w:after="80"/>
              <w:jc w:val="left"/>
              <w:rPr>
                <w:sz w:val="20"/>
                <w:szCs w:val="20"/>
              </w:rPr>
            </w:pPr>
            <w:r w:rsidRPr="00774CFF">
              <w:rPr>
                <w:sz w:val="20"/>
                <w:szCs w:val="20"/>
              </w:rPr>
              <w:t>(c) Over larger areas, aiming to achieve a balance among actions that prioritize several benefits, communities and ecosystems, so that all efforts are not directed to high-carbon ecosystems;</w:t>
            </w:r>
          </w:p>
          <w:p w14:paraId="56D167B8" w14:textId="17507C44" w:rsidR="00E8228E" w:rsidRPr="00774CFF" w:rsidRDefault="00E8228E" w:rsidP="00774CFF">
            <w:pPr>
              <w:spacing w:before="40" w:after="80"/>
              <w:jc w:val="left"/>
              <w:rPr>
                <w:sz w:val="20"/>
                <w:szCs w:val="20"/>
              </w:rPr>
            </w:pPr>
            <w:r w:rsidRPr="00774CFF">
              <w:rPr>
                <w:sz w:val="20"/>
                <w:szCs w:val="20"/>
              </w:rPr>
              <w:t xml:space="preserve">(d) Consulting </w:t>
            </w:r>
            <w:r w:rsidR="00D03C83" w:rsidRPr="00774CFF">
              <w:rPr>
                <w:sz w:val="20"/>
                <w:szCs w:val="20"/>
              </w:rPr>
              <w:t>appropriate actor</w:t>
            </w:r>
            <w:r w:rsidRPr="00774CFF">
              <w:rPr>
                <w:sz w:val="20"/>
                <w:szCs w:val="20"/>
              </w:rPr>
              <w:t>s on the trade-offs among various benefits and the recognized risks when comparing proposed actions, through a consultation process oriented towards free, prior and informed consent, as part of participative decision-making processes.</w:t>
            </w:r>
          </w:p>
        </w:tc>
      </w:tr>
      <w:tr w:rsidR="00E8228E" w:rsidRPr="004C5362" w14:paraId="39CABFC4" w14:textId="77777777" w:rsidTr="00702702">
        <w:tc>
          <w:tcPr>
            <w:tcW w:w="1359" w:type="dxa"/>
          </w:tcPr>
          <w:p w14:paraId="1727B12B" w14:textId="77777777" w:rsidR="00E8228E" w:rsidRPr="004C5362" w:rsidRDefault="00E8228E" w:rsidP="00702702">
            <w:pPr>
              <w:spacing w:before="40" w:after="80"/>
              <w:rPr>
                <w:sz w:val="20"/>
                <w:szCs w:val="20"/>
              </w:rPr>
            </w:pPr>
            <w:r w:rsidRPr="004C5362">
              <w:rPr>
                <w:sz w:val="20"/>
                <w:szCs w:val="20"/>
              </w:rPr>
              <w:lastRenderedPageBreak/>
              <w:t>Urgency</w:t>
            </w:r>
          </w:p>
        </w:tc>
        <w:tc>
          <w:tcPr>
            <w:tcW w:w="3456" w:type="dxa"/>
          </w:tcPr>
          <w:p w14:paraId="68C48474" w14:textId="62544AFD" w:rsidR="00E8228E" w:rsidRPr="00774CFF" w:rsidRDefault="00E8228E" w:rsidP="00774CFF">
            <w:pPr>
              <w:spacing w:before="40" w:after="80"/>
              <w:jc w:val="left"/>
              <w:rPr>
                <w:sz w:val="20"/>
                <w:szCs w:val="20"/>
              </w:rPr>
            </w:pPr>
            <w:r w:rsidRPr="00774CFF">
              <w:rPr>
                <w:sz w:val="20"/>
                <w:szCs w:val="20"/>
              </w:rPr>
              <w:t xml:space="preserve">Consider the pressing urgency of the biodiversity and climate crises, together with the longevity of greenhouse gases in the atmosphere. Actions that reduce emissions or enhance removals and protect or restore biodiversity in the short term with immediate, ongoing and permanent effect are more valuable than those with results that materialize only over a longer or temporary </w:t>
            </w:r>
            <w:r w:rsidR="00C02EEA" w:rsidRPr="00774CFF">
              <w:rPr>
                <w:sz w:val="20"/>
                <w:szCs w:val="20"/>
              </w:rPr>
              <w:t>time frame</w:t>
            </w:r>
            <w:r w:rsidRPr="00774CFF">
              <w:rPr>
                <w:sz w:val="20"/>
                <w:szCs w:val="20"/>
              </w:rPr>
              <w:t>. Avoid the trap of prioritizing speed over resilience (see “permanence and long-term impacts” below).</w:t>
            </w:r>
          </w:p>
        </w:tc>
        <w:tc>
          <w:tcPr>
            <w:tcW w:w="4536" w:type="dxa"/>
          </w:tcPr>
          <w:p w14:paraId="561A3B11" w14:textId="77777777" w:rsidR="00E8228E" w:rsidRPr="00774CFF" w:rsidRDefault="00E8228E" w:rsidP="00774CFF">
            <w:pPr>
              <w:spacing w:before="40" w:after="80"/>
              <w:jc w:val="left"/>
              <w:rPr>
                <w:sz w:val="20"/>
                <w:szCs w:val="20"/>
              </w:rPr>
            </w:pPr>
            <w:r w:rsidRPr="00774CFF">
              <w:rPr>
                <w:b/>
                <w:bCs/>
                <w:sz w:val="20"/>
                <w:szCs w:val="20"/>
              </w:rPr>
              <w:t>Projection of carbon and biodiversity outcomes through time</w:t>
            </w:r>
          </w:p>
          <w:p w14:paraId="4758EEB7" w14:textId="24B7DA9C" w:rsidR="00E8228E" w:rsidRPr="00774CFF" w:rsidRDefault="00E8228E" w:rsidP="00774CFF">
            <w:pPr>
              <w:spacing w:before="40" w:after="80"/>
              <w:jc w:val="left"/>
              <w:rPr>
                <w:sz w:val="20"/>
                <w:szCs w:val="20"/>
              </w:rPr>
            </w:pPr>
            <w:r w:rsidRPr="00774CFF">
              <w:rPr>
                <w:sz w:val="20"/>
                <w:szCs w:val="20"/>
              </w:rPr>
              <w:t xml:space="preserve">Nature-based solutions and/or ecosystem-based approaches that provide climate change mitigation </w:t>
            </w:r>
            <w:r w:rsidR="004E2003" w:rsidRPr="00774CFF">
              <w:rPr>
                <w:sz w:val="20"/>
                <w:szCs w:val="20"/>
              </w:rPr>
              <w:t>co-</w:t>
            </w:r>
            <w:r w:rsidRPr="00774CFF">
              <w:rPr>
                <w:sz w:val="20"/>
                <w:szCs w:val="20"/>
              </w:rPr>
              <w:t xml:space="preserve">benefits should be selected </w:t>
            </w:r>
            <w:proofErr w:type="gramStart"/>
            <w:r w:rsidRPr="00774CFF">
              <w:rPr>
                <w:sz w:val="20"/>
                <w:szCs w:val="20"/>
              </w:rPr>
              <w:t>on the basis of</w:t>
            </w:r>
            <w:proofErr w:type="gramEnd"/>
            <w:r w:rsidRPr="00774CFF">
              <w:rPr>
                <w:sz w:val="20"/>
                <w:szCs w:val="20"/>
              </w:rPr>
              <w:t xml:space="preserve"> an assessment of the expected results, where such information is available. Benefits to biodiversity should be considered and estimated. Cost per ton of carbon dioxide equivalent should be considered and, together with resilience considerations, may, for example, help countries to identify the types of conservation, restoration or management intervention most suitable for a given area. Urgent post-disaster responses may also provide opportunities to enhance benefits for biodiversity.</w:t>
            </w:r>
          </w:p>
        </w:tc>
      </w:tr>
      <w:tr w:rsidR="00E8228E" w:rsidRPr="004C5362" w14:paraId="55F69EE5" w14:textId="77777777" w:rsidTr="00702702">
        <w:tc>
          <w:tcPr>
            <w:tcW w:w="1359" w:type="dxa"/>
          </w:tcPr>
          <w:p w14:paraId="322BA183" w14:textId="77777777" w:rsidR="00E8228E" w:rsidRPr="004C5362" w:rsidRDefault="00E8228E" w:rsidP="00702702">
            <w:pPr>
              <w:spacing w:before="40" w:after="80"/>
              <w:rPr>
                <w:sz w:val="20"/>
                <w:szCs w:val="20"/>
              </w:rPr>
            </w:pPr>
            <w:r w:rsidRPr="004C5362">
              <w:rPr>
                <w:sz w:val="20"/>
                <w:szCs w:val="20"/>
              </w:rPr>
              <w:t>Mitigation hierarchy</w:t>
            </w:r>
          </w:p>
        </w:tc>
        <w:tc>
          <w:tcPr>
            <w:tcW w:w="3456" w:type="dxa"/>
          </w:tcPr>
          <w:p w14:paraId="1345CDDD" w14:textId="42AA553F" w:rsidR="00F37E73" w:rsidRPr="00774CFF" w:rsidRDefault="00F37E73" w:rsidP="00774CFF">
            <w:pPr>
              <w:spacing w:before="40" w:after="80"/>
              <w:jc w:val="left"/>
              <w:rPr>
                <w:sz w:val="20"/>
                <w:szCs w:val="20"/>
              </w:rPr>
            </w:pPr>
            <w:r w:rsidRPr="00774CFF">
              <w:rPr>
                <w:sz w:val="20"/>
                <w:szCs w:val="20"/>
              </w:rPr>
              <w:t>Prioritize the prevention of further loss or degradation of carbon stocks and, in a complementary and simultaneous manner where national circumstances permit</w:t>
            </w:r>
            <w:r w:rsidR="005A2A7A" w:rsidRPr="004C5362">
              <w:rPr>
                <w:sz w:val="20"/>
                <w:szCs w:val="20"/>
              </w:rPr>
              <w:t>,</w:t>
            </w:r>
            <w:r w:rsidRPr="00774CFF">
              <w:rPr>
                <w:sz w:val="20"/>
                <w:szCs w:val="20"/>
              </w:rPr>
              <w:t xml:space="preserve"> promote the restoration of degraded ecosystems and the recovery of their carbon stocks</w:t>
            </w:r>
          </w:p>
          <w:p w14:paraId="018F6288" w14:textId="77777777" w:rsidR="00E8228E" w:rsidRPr="00774CFF" w:rsidRDefault="00E8228E" w:rsidP="00774CFF">
            <w:pPr>
              <w:spacing w:before="40" w:after="80"/>
              <w:jc w:val="left"/>
              <w:rPr>
                <w:sz w:val="20"/>
                <w:szCs w:val="20"/>
              </w:rPr>
            </w:pPr>
            <w:r w:rsidRPr="00774CFF">
              <w:rPr>
                <w:sz w:val="20"/>
                <w:szCs w:val="20"/>
              </w:rPr>
              <w:t xml:space="preserve">This principle is closely connected with the urgency principle and multiple benefit principles above. Emissions from the destruction of a natural ecosystem are near-instantaneous, while the carbon removals resulting from the full restoration of an equivalent area of the same ecosystem will typically take many years. </w:t>
            </w:r>
          </w:p>
        </w:tc>
        <w:tc>
          <w:tcPr>
            <w:tcW w:w="4536" w:type="dxa"/>
          </w:tcPr>
          <w:p w14:paraId="74C3BE9D" w14:textId="77777777" w:rsidR="00E8228E" w:rsidRPr="00774CFF" w:rsidRDefault="00E8228E" w:rsidP="00774CFF">
            <w:pPr>
              <w:spacing w:before="40" w:after="80"/>
              <w:jc w:val="left"/>
              <w:rPr>
                <w:b/>
                <w:bCs/>
                <w:sz w:val="20"/>
                <w:szCs w:val="20"/>
              </w:rPr>
            </w:pPr>
            <w:r w:rsidRPr="00774CFF">
              <w:rPr>
                <w:b/>
                <w:bCs/>
                <w:sz w:val="20"/>
                <w:szCs w:val="20"/>
              </w:rPr>
              <w:t>Following the mitigation hierarchy</w:t>
            </w:r>
          </w:p>
          <w:p w14:paraId="14748A9E" w14:textId="288AD0B0" w:rsidR="00E8228E" w:rsidRPr="00774CFF" w:rsidRDefault="00E8228E" w:rsidP="00774CFF">
            <w:pPr>
              <w:spacing w:before="40" w:after="80"/>
              <w:jc w:val="left"/>
              <w:rPr>
                <w:sz w:val="20"/>
                <w:szCs w:val="20"/>
              </w:rPr>
            </w:pPr>
            <w:r w:rsidRPr="00774CFF">
              <w:rPr>
                <w:sz w:val="20"/>
                <w:szCs w:val="20"/>
              </w:rPr>
              <w:t xml:space="preserve">Mitigation hierarchy should be considered in nature-based solutions and/or ecosystem-based approaches that provide climate change mitigation </w:t>
            </w:r>
            <w:r w:rsidR="00BC3E10" w:rsidRPr="00774CFF">
              <w:rPr>
                <w:sz w:val="20"/>
                <w:szCs w:val="20"/>
              </w:rPr>
              <w:t>co-</w:t>
            </w:r>
            <w:r w:rsidRPr="00774CFF">
              <w:rPr>
                <w:sz w:val="20"/>
                <w:szCs w:val="20"/>
              </w:rPr>
              <w:t>benefits. Where there is a choice between reducing both negative impacts on biodiversity and emissions by preventing the loss or degradation of natural ecosystems (e.g. deforestation) and emissions removals by restoring natural ecosystems, and each option has similar mitigation benefits, the mitigation hierarchy should be followed to avoid further negative impacts before restoring degraded ecosystems. Where comparable benefits can be achieved either by preventing loss or degradation or by restoring degraded ecosystems, avoidance of further biodiversity loss and ecosystem degradation is the preferred approach.</w:t>
            </w:r>
          </w:p>
        </w:tc>
      </w:tr>
      <w:tr w:rsidR="00E8228E" w:rsidRPr="004C5362" w14:paraId="029EA727" w14:textId="77777777" w:rsidTr="00702702">
        <w:tc>
          <w:tcPr>
            <w:tcW w:w="1359" w:type="dxa"/>
          </w:tcPr>
          <w:p w14:paraId="713AACAD" w14:textId="77777777" w:rsidR="00E8228E" w:rsidRPr="004C5362" w:rsidRDefault="00E8228E" w:rsidP="00702702">
            <w:pPr>
              <w:spacing w:before="40" w:after="80"/>
              <w:rPr>
                <w:sz w:val="20"/>
                <w:szCs w:val="20"/>
              </w:rPr>
            </w:pPr>
            <w:r w:rsidRPr="004C5362">
              <w:rPr>
                <w:sz w:val="20"/>
                <w:szCs w:val="20"/>
              </w:rPr>
              <w:t>Additionality</w:t>
            </w:r>
          </w:p>
        </w:tc>
        <w:tc>
          <w:tcPr>
            <w:tcW w:w="3456" w:type="dxa"/>
          </w:tcPr>
          <w:p w14:paraId="72FF61DB" w14:textId="6EDE8E93" w:rsidR="00E8228E" w:rsidRPr="00774CFF" w:rsidRDefault="00E8228E" w:rsidP="00774CFF">
            <w:pPr>
              <w:spacing w:before="40" w:after="80"/>
              <w:jc w:val="left"/>
              <w:rPr>
                <w:sz w:val="20"/>
                <w:szCs w:val="20"/>
              </w:rPr>
            </w:pPr>
            <w:r w:rsidRPr="00774CFF">
              <w:rPr>
                <w:sz w:val="20"/>
                <w:szCs w:val="20"/>
              </w:rPr>
              <w:t>Account only for biodiversity and ecosystem integrity benefits or carbon emission reductions or removals that would not have otherwise occurred (i.e. new benefits resulting from the activity). Additionality is a key requirement where carbon credits are generated, traded or retired; nature-based solutions and/or ecosystem-based approaches that deliver mitigation co-benefits without being part of a carbon-crediting scheme need not treat additionality as a deliverable, provided other co-benefits are secured.</w:t>
            </w:r>
          </w:p>
        </w:tc>
        <w:tc>
          <w:tcPr>
            <w:tcW w:w="4536" w:type="dxa"/>
          </w:tcPr>
          <w:p w14:paraId="4A59F5E2" w14:textId="77777777" w:rsidR="00E8228E" w:rsidRPr="00774CFF" w:rsidRDefault="00E8228E" w:rsidP="00774CFF">
            <w:pPr>
              <w:keepNext/>
              <w:spacing w:before="40" w:after="80"/>
              <w:jc w:val="left"/>
              <w:rPr>
                <w:b/>
                <w:bCs/>
                <w:sz w:val="20"/>
                <w:szCs w:val="20"/>
              </w:rPr>
            </w:pPr>
            <w:r w:rsidRPr="00774CFF">
              <w:rPr>
                <w:b/>
                <w:bCs/>
                <w:sz w:val="20"/>
                <w:szCs w:val="20"/>
              </w:rPr>
              <w:t>Ensuring additionality</w:t>
            </w:r>
          </w:p>
          <w:p w14:paraId="783ACB85" w14:textId="106A7BDA" w:rsidR="00E8228E" w:rsidRPr="00774CFF" w:rsidRDefault="00E8228E" w:rsidP="00774CFF">
            <w:pPr>
              <w:spacing w:before="40" w:after="80"/>
              <w:jc w:val="left"/>
              <w:rPr>
                <w:sz w:val="20"/>
                <w:szCs w:val="20"/>
              </w:rPr>
            </w:pPr>
            <w:r w:rsidRPr="00774CFF">
              <w:rPr>
                <w:sz w:val="20"/>
                <w:szCs w:val="20"/>
              </w:rPr>
              <w:t xml:space="preserve">Nature-based solutions and/or ecosystem-based approaches that provide climate change mitigation </w:t>
            </w:r>
            <w:r w:rsidR="00BC3E10" w:rsidRPr="00774CFF">
              <w:rPr>
                <w:sz w:val="20"/>
                <w:szCs w:val="20"/>
              </w:rPr>
              <w:t xml:space="preserve">co-benefits </w:t>
            </w:r>
            <w:r w:rsidRPr="00774CFF">
              <w:rPr>
                <w:sz w:val="20"/>
                <w:szCs w:val="20"/>
              </w:rPr>
              <w:t xml:space="preserve">should be designed </w:t>
            </w:r>
            <w:proofErr w:type="gramStart"/>
            <w:r w:rsidRPr="00774CFF">
              <w:rPr>
                <w:sz w:val="20"/>
                <w:szCs w:val="20"/>
              </w:rPr>
              <w:t>on the basis of</w:t>
            </w:r>
            <w:proofErr w:type="gramEnd"/>
            <w:r w:rsidRPr="00774CFF">
              <w:rPr>
                <w:sz w:val="20"/>
                <w:szCs w:val="20"/>
              </w:rPr>
              <w:t xml:space="preserve"> a stringent assessment of additionality, following accepted carbon standards, including those agreed under the Paris Agreement. The net reduction of carbon stocks in all organic carbon pools (above and below ground in the case of terrestrial ecosystems, and near-shore and pelagic or deeper-ocean pools in the case of marine ecosystems) should be prevented.</w:t>
            </w:r>
          </w:p>
        </w:tc>
      </w:tr>
      <w:tr w:rsidR="00E8228E" w:rsidRPr="004C5362" w14:paraId="36646661" w14:textId="77777777" w:rsidTr="00702702">
        <w:tc>
          <w:tcPr>
            <w:tcW w:w="1359" w:type="dxa"/>
          </w:tcPr>
          <w:p w14:paraId="1B7F4422" w14:textId="77777777" w:rsidR="00E8228E" w:rsidRPr="00774CFF" w:rsidRDefault="00E8228E" w:rsidP="00702702">
            <w:pPr>
              <w:spacing w:before="40" w:after="80"/>
              <w:rPr>
                <w:sz w:val="20"/>
                <w:szCs w:val="20"/>
              </w:rPr>
            </w:pPr>
            <w:r w:rsidRPr="00774CFF">
              <w:rPr>
                <w:sz w:val="20"/>
                <w:szCs w:val="20"/>
              </w:rPr>
              <w:t>Permanence and long-term impacts</w:t>
            </w:r>
          </w:p>
        </w:tc>
        <w:tc>
          <w:tcPr>
            <w:tcW w:w="3456" w:type="dxa"/>
          </w:tcPr>
          <w:p w14:paraId="7C659255" w14:textId="77777777" w:rsidR="00E8228E" w:rsidRPr="00774CFF" w:rsidRDefault="00E8228E" w:rsidP="00774CFF">
            <w:pPr>
              <w:spacing w:before="40" w:after="80"/>
              <w:jc w:val="left"/>
              <w:rPr>
                <w:sz w:val="20"/>
                <w:szCs w:val="20"/>
              </w:rPr>
            </w:pPr>
            <w:r w:rsidRPr="00774CFF">
              <w:rPr>
                <w:sz w:val="20"/>
                <w:szCs w:val="20"/>
              </w:rPr>
              <w:t>Prioritize activities where the emission reductions or removals and the biodiversity benefits are likely to be long-lasting, taking social and ecological factors into account.</w:t>
            </w:r>
          </w:p>
        </w:tc>
        <w:tc>
          <w:tcPr>
            <w:tcW w:w="4536" w:type="dxa"/>
          </w:tcPr>
          <w:p w14:paraId="5FABD0BF" w14:textId="77777777" w:rsidR="00E8228E" w:rsidRPr="00774CFF" w:rsidRDefault="00E8228E" w:rsidP="00774CFF">
            <w:pPr>
              <w:keepNext/>
              <w:spacing w:before="40" w:after="80"/>
              <w:jc w:val="left"/>
              <w:rPr>
                <w:b/>
                <w:bCs/>
                <w:sz w:val="20"/>
                <w:szCs w:val="20"/>
              </w:rPr>
            </w:pPr>
            <w:r w:rsidRPr="00774CFF">
              <w:rPr>
                <w:b/>
                <w:bCs/>
                <w:sz w:val="20"/>
                <w:szCs w:val="20"/>
              </w:rPr>
              <w:t>Promoting permanence</w:t>
            </w:r>
          </w:p>
          <w:p w14:paraId="5D74119E" w14:textId="65E949E7" w:rsidR="00E8228E" w:rsidRPr="00774CFF" w:rsidRDefault="00E8228E" w:rsidP="00774CFF">
            <w:pPr>
              <w:keepNext/>
              <w:spacing w:before="40" w:after="80"/>
              <w:jc w:val="left"/>
              <w:rPr>
                <w:sz w:val="20"/>
                <w:szCs w:val="20"/>
              </w:rPr>
            </w:pPr>
            <w:r w:rsidRPr="00774CFF">
              <w:rPr>
                <w:sz w:val="20"/>
                <w:szCs w:val="20"/>
              </w:rPr>
              <w:t xml:space="preserve">Nature-based solutions and/or ecosystem-based approaches that provide climate change mitigation </w:t>
            </w:r>
            <w:r w:rsidR="00BC3E10" w:rsidRPr="00774CFF">
              <w:rPr>
                <w:sz w:val="20"/>
                <w:szCs w:val="20"/>
              </w:rPr>
              <w:t>co-</w:t>
            </w:r>
            <w:r w:rsidR="004E2003" w:rsidRPr="00774CFF">
              <w:rPr>
                <w:sz w:val="20"/>
                <w:szCs w:val="20"/>
              </w:rPr>
              <w:t xml:space="preserve">benefits </w:t>
            </w:r>
            <w:r w:rsidRPr="00774CFF">
              <w:rPr>
                <w:sz w:val="20"/>
                <w:szCs w:val="20"/>
              </w:rPr>
              <w:t xml:space="preserve">should have long-lasting results. They should protect, maintain and restore biodiversity and </w:t>
            </w:r>
            <w:r w:rsidRPr="00774CFF">
              <w:rPr>
                <w:sz w:val="20"/>
                <w:szCs w:val="20"/>
              </w:rPr>
              <w:lastRenderedPageBreak/>
              <w:t>ecological integrity (ecosystem condition, composition, structure and function).</w:t>
            </w:r>
          </w:p>
          <w:p w14:paraId="48D4B942" w14:textId="77777777" w:rsidR="00E8228E" w:rsidRPr="00774CFF" w:rsidRDefault="00E8228E" w:rsidP="00774CFF">
            <w:pPr>
              <w:spacing w:before="40" w:after="80"/>
              <w:jc w:val="left"/>
              <w:rPr>
                <w:sz w:val="20"/>
                <w:szCs w:val="20"/>
              </w:rPr>
            </w:pPr>
            <w:r w:rsidRPr="00774CFF">
              <w:rPr>
                <w:sz w:val="20"/>
                <w:szCs w:val="20"/>
              </w:rPr>
              <w:t>Actions should be designed to reduce the risk of reversals (i.e. Cancun safeguard f),</w:t>
            </w:r>
            <w:r w:rsidRPr="004C5362">
              <w:rPr>
                <w:rStyle w:val="FootnoteReference"/>
                <w:sz w:val="20"/>
                <w:szCs w:val="20"/>
              </w:rPr>
              <w:footnoteReference w:id="6"/>
            </w:r>
            <w:r w:rsidRPr="00774CFF">
              <w:rPr>
                <w:sz w:val="20"/>
                <w:szCs w:val="20"/>
              </w:rPr>
              <w:t xml:space="preserve"> which typically means tackling the underlying drivers of ecosystem degradation and barriers to ecosystem restoration or sustainable management.</w:t>
            </w:r>
          </w:p>
          <w:p w14:paraId="23D3F12B" w14:textId="0573E7DE" w:rsidR="00E8228E" w:rsidRPr="00774CFF" w:rsidRDefault="00E8228E" w:rsidP="00774CFF">
            <w:pPr>
              <w:keepNext/>
              <w:spacing w:before="40" w:after="80"/>
              <w:jc w:val="left"/>
              <w:rPr>
                <w:sz w:val="20"/>
                <w:szCs w:val="20"/>
              </w:rPr>
            </w:pPr>
            <w:r w:rsidRPr="00774CFF">
              <w:rPr>
                <w:sz w:val="20"/>
                <w:szCs w:val="20"/>
              </w:rPr>
              <w:t xml:space="preserve">Actions should be designed for climate and ecosystem resilience, prioritizing the use of local, climate-resilient native species in planting and restoration, and supporting the recovery of native flora and fauna and the ecological interactions that sustain long-term resilience. </w:t>
            </w:r>
          </w:p>
          <w:p w14:paraId="14D7D072" w14:textId="15E17DD5" w:rsidR="00E8228E" w:rsidRPr="00774CFF" w:rsidRDefault="00E8228E" w:rsidP="00774CFF">
            <w:pPr>
              <w:spacing w:before="40" w:after="80"/>
              <w:jc w:val="left"/>
              <w:rPr>
                <w:sz w:val="20"/>
                <w:szCs w:val="20"/>
              </w:rPr>
            </w:pPr>
            <w:r w:rsidRPr="00774CFF">
              <w:rPr>
                <w:sz w:val="20"/>
                <w:szCs w:val="20"/>
              </w:rPr>
              <w:t>Monitoring systems should be able to assess any reversals, and carbon and biodiversity accounting or crediting systems should include buffers to cater for the remaining risk of reversals.</w:t>
            </w:r>
          </w:p>
        </w:tc>
      </w:tr>
      <w:tr w:rsidR="00E8228E" w:rsidRPr="004C5362" w14:paraId="297543FB" w14:textId="77777777" w:rsidTr="00702702">
        <w:tc>
          <w:tcPr>
            <w:tcW w:w="1359" w:type="dxa"/>
          </w:tcPr>
          <w:p w14:paraId="44B85D39" w14:textId="77777777" w:rsidR="00E8228E" w:rsidRPr="004C5362" w:rsidRDefault="00E8228E" w:rsidP="00702702">
            <w:pPr>
              <w:spacing w:before="40" w:after="80"/>
              <w:rPr>
                <w:sz w:val="20"/>
                <w:szCs w:val="20"/>
              </w:rPr>
            </w:pPr>
            <w:r w:rsidRPr="004C5362">
              <w:rPr>
                <w:sz w:val="20"/>
                <w:szCs w:val="20"/>
              </w:rPr>
              <w:lastRenderedPageBreak/>
              <w:t>Leakage</w:t>
            </w:r>
          </w:p>
        </w:tc>
        <w:tc>
          <w:tcPr>
            <w:tcW w:w="3456" w:type="dxa"/>
          </w:tcPr>
          <w:p w14:paraId="6FDD2035" w14:textId="77777777" w:rsidR="00E8228E" w:rsidRPr="004C5362" w:rsidRDefault="00E8228E" w:rsidP="00774CFF">
            <w:pPr>
              <w:spacing w:before="40" w:after="80"/>
              <w:jc w:val="left"/>
              <w:rPr>
                <w:i/>
                <w:iCs/>
                <w:sz w:val="20"/>
                <w:szCs w:val="20"/>
              </w:rPr>
            </w:pPr>
            <w:r w:rsidRPr="00774CFF">
              <w:rPr>
                <w:sz w:val="20"/>
                <w:szCs w:val="20"/>
              </w:rPr>
              <w:t xml:space="preserve">Avoid displacement (“leakage”) of emissions to, and negative impacts on biodiversity in, another location. </w:t>
            </w:r>
            <w:r w:rsidRPr="004C5362">
              <w:rPr>
                <w:sz w:val="20"/>
                <w:szCs w:val="20"/>
              </w:rPr>
              <w:t xml:space="preserve">Leakage can include local, national and international leakage. </w:t>
            </w:r>
          </w:p>
        </w:tc>
        <w:tc>
          <w:tcPr>
            <w:tcW w:w="4536" w:type="dxa"/>
          </w:tcPr>
          <w:p w14:paraId="11297C8E" w14:textId="77777777" w:rsidR="00E8228E" w:rsidRPr="00774CFF" w:rsidRDefault="00E8228E" w:rsidP="00774CFF">
            <w:pPr>
              <w:spacing w:before="40" w:after="80"/>
              <w:jc w:val="left"/>
              <w:rPr>
                <w:b/>
                <w:bCs/>
                <w:sz w:val="20"/>
                <w:szCs w:val="20"/>
              </w:rPr>
            </w:pPr>
            <w:r w:rsidRPr="00774CFF">
              <w:rPr>
                <w:b/>
                <w:bCs/>
                <w:sz w:val="20"/>
                <w:szCs w:val="20"/>
              </w:rPr>
              <w:t>Avoiding leakage</w:t>
            </w:r>
          </w:p>
          <w:p w14:paraId="7F9C0B41" w14:textId="5EAE75C7" w:rsidR="00E8228E" w:rsidRPr="00774CFF" w:rsidRDefault="00E8228E" w:rsidP="00774CFF">
            <w:pPr>
              <w:spacing w:before="40" w:after="80"/>
              <w:jc w:val="left"/>
              <w:rPr>
                <w:sz w:val="20"/>
                <w:szCs w:val="20"/>
              </w:rPr>
            </w:pPr>
            <w:r w:rsidRPr="00774CFF">
              <w:rPr>
                <w:sz w:val="20"/>
                <w:szCs w:val="20"/>
              </w:rPr>
              <w:t xml:space="preserve">Nature-based solutions and/or ecosystem-based approaches that provide climate change mitigation </w:t>
            </w:r>
            <w:r w:rsidR="00BC3E10" w:rsidRPr="00774CFF">
              <w:rPr>
                <w:sz w:val="20"/>
                <w:szCs w:val="20"/>
              </w:rPr>
              <w:t>co-</w:t>
            </w:r>
            <w:r w:rsidR="001C09A9" w:rsidRPr="00774CFF">
              <w:rPr>
                <w:sz w:val="20"/>
                <w:szCs w:val="20"/>
              </w:rPr>
              <w:t xml:space="preserve">benefits </w:t>
            </w:r>
            <w:r w:rsidRPr="00774CFF">
              <w:rPr>
                <w:sz w:val="20"/>
                <w:szCs w:val="20"/>
              </w:rPr>
              <w:t xml:space="preserve">should be designed to avoid leakage. Where international carbon markets are used, proponents should follow current and future guidance developed under the Paris Agreement, as appropriate. Solutions include: </w:t>
            </w:r>
          </w:p>
          <w:p w14:paraId="2068BB3F" w14:textId="77777777" w:rsidR="00E8228E" w:rsidRPr="00774CFF" w:rsidRDefault="00E8228E" w:rsidP="00774CFF">
            <w:pPr>
              <w:spacing w:before="40" w:after="80"/>
              <w:jc w:val="left"/>
              <w:rPr>
                <w:sz w:val="20"/>
                <w:szCs w:val="20"/>
              </w:rPr>
            </w:pPr>
            <w:r w:rsidRPr="00774CFF">
              <w:rPr>
                <w:sz w:val="20"/>
                <w:szCs w:val="20"/>
              </w:rPr>
              <w:t>(a) Locating mitigation activities in well-governed landscapes and as part of an integrated spatial plan (see Target 1 of the Kunming-Montreal Global Biodiversity Framework);</w:t>
            </w:r>
          </w:p>
          <w:p w14:paraId="6CE41276" w14:textId="29988D1B" w:rsidR="00E8228E" w:rsidRPr="00774CFF" w:rsidRDefault="00E8228E" w:rsidP="00774CFF">
            <w:pPr>
              <w:spacing w:before="40" w:after="80"/>
              <w:jc w:val="left"/>
              <w:rPr>
                <w:sz w:val="20"/>
                <w:szCs w:val="20"/>
              </w:rPr>
            </w:pPr>
            <w:r w:rsidRPr="00774CFF">
              <w:rPr>
                <w:sz w:val="20"/>
                <w:szCs w:val="20"/>
              </w:rPr>
              <w:t xml:space="preserve">(b) Working in collaboration, through free, prior and informed consent processes, with </w:t>
            </w:r>
            <w:r w:rsidR="00696F15" w:rsidRPr="00774CFF">
              <w:rPr>
                <w:sz w:val="20"/>
                <w:szCs w:val="20"/>
              </w:rPr>
              <w:t>actors</w:t>
            </w:r>
            <w:r w:rsidRPr="00774CFF">
              <w:rPr>
                <w:sz w:val="20"/>
                <w:szCs w:val="20"/>
              </w:rPr>
              <w:t xml:space="preserve"> who depend on land-use change to co-design alternative livelihoods and economic pathways, taking into account national and territorial contexts, that do not lead to leakage or to rebound effects, including by reducing the underlying drivers of ecosystem degradation;</w:t>
            </w:r>
          </w:p>
          <w:p w14:paraId="04A52A03" w14:textId="77777777" w:rsidR="00E8228E" w:rsidRPr="00774CFF" w:rsidRDefault="00E8228E" w:rsidP="00774CFF">
            <w:pPr>
              <w:spacing w:before="40" w:after="80"/>
              <w:jc w:val="left"/>
              <w:rPr>
                <w:sz w:val="20"/>
                <w:szCs w:val="20"/>
              </w:rPr>
            </w:pPr>
            <w:r w:rsidRPr="00774CFF">
              <w:rPr>
                <w:sz w:val="20"/>
                <w:szCs w:val="20"/>
              </w:rPr>
              <w:t>(c) Undertaking biodiversity and carbon accounting on a jurisdictional scale or within a nested scheme, to integrate local and domestic leakage into overall results;</w:t>
            </w:r>
          </w:p>
          <w:p w14:paraId="4F49735B" w14:textId="77777777" w:rsidR="00E8228E" w:rsidRPr="00774CFF" w:rsidRDefault="00E8228E" w:rsidP="00774CFF">
            <w:pPr>
              <w:spacing w:before="40" w:after="80"/>
              <w:jc w:val="left"/>
              <w:rPr>
                <w:sz w:val="20"/>
                <w:szCs w:val="20"/>
              </w:rPr>
            </w:pPr>
            <w:r w:rsidRPr="00774CFF">
              <w:rPr>
                <w:sz w:val="20"/>
                <w:szCs w:val="20"/>
              </w:rPr>
              <w:t>(d) Estimating the remaining risk of leakage on the local, domestic and international scales;</w:t>
            </w:r>
          </w:p>
          <w:p w14:paraId="4FDB41B9" w14:textId="403E370D" w:rsidR="00E8228E" w:rsidRPr="00774CFF" w:rsidRDefault="00E8228E" w:rsidP="00774CFF">
            <w:pPr>
              <w:spacing w:before="40" w:after="80"/>
              <w:jc w:val="left"/>
              <w:rPr>
                <w:sz w:val="20"/>
                <w:szCs w:val="20"/>
              </w:rPr>
            </w:pPr>
            <w:r w:rsidRPr="00774CFF">
              <w:rPr>
                <w:sz w:val="20"/>
                <w:szCs w:val="20"/>
              </w:rPr>
              <w:t xml:space="preserve">(e) Deducting projected remaining leakage from the biodiversity and carbon results in accounting or crediting schemes, while recognizing that biodiversity loss displaced through leakage cannot be </w:t>
            </w:r>
            <w:r w:rsidR="000B0EFF" w:rsidRPr="00774CFF">
              <w:rPr>
                <w:sz w:val="20"/>
                <w:szCs w:val="20"/>
              </w:rPr>
              <w:t xml:space="preserve">directly </w:t>
            </w:r>
            <w:r w:rsidRPr="00774CFF">
              <w:rPr>
                <w:sz w:val="20"/>
                <w:szCs w:val="20"/>
              </w:rPr>
              <w:t>offset elsewhere.</w:t>
            </w:r>
          </w:p>
        </w:tc>
      </w:tr>
      <w:tr w:rsidR="00E8228E" w:rsidRPr="004C5362" w14:paraId="29F524A6" w14:textId="77777777" w:rsidTr="00702702">
        <w:tc>
          <w:tcPr>
            <w:tcW w:w="1359" w:type="dxa"/>
          </w:tcPr>
          <w:p w14:paraId="12BDABA2" w14:textId="77777777" w:rsidR="00E8228E" w:rsidRPr="00774CFF" w:rsidRDefault="00E8228E" w:rsidP="00774CFF">
            <w:pPr>
              <w:spacing w:before="40" w:after="80"/>
              <w:jc w:val="left"/>
              <w:rPr>
                <w:sz w:val="20"/>
                <w:szCs w:val="20"/>
              </w:rPr>
            </w:pPr>
            <w:r w:rsidRPr="00774CFF">
              <w:rPr>
                <w:sz w:val="20"/>
                <w:szCs w:val="20"/>
              </w:rPr>
              <w:t xml:space="preserve">Equity, gender </w:t>
            </w:r>
            <w:r w:rsidRPr="00774CFF">
              <w:rPr>
                <w:sz w:val="20"/>
                <w:szCs w:val="20"/>
              </w:rPr>
              <w:lastRenderedPageBreak/>
              <w:t>equality and human rights</w:t>
            </w:r>
          </w:p>
        </w:tc>
        <w:tc>
          <w:tcPr>
            <w:tcW w:w="3456" w:type="dxa"/>
          </w:tcPr>
          <w:p w14:paraId="116E2937" w14:textId="77777777" w:rsidR="00E8228E" w:rsidRPr="00774CFF" w:rsidRDefault="00E8228E" w:rsidP="00774CFF">
            <w:pPr>
              <w:spacing w:before="40" w:after="80"/>
              <w:jc w:val="left"/>
              <w:rPr>
                <w:sz w:val="20"/>
                <w:szCs w:val="20"/>
              </w:rPr>
            </w:pPr>
            <w:r w:rsidRPr="00774CFF">
              <w:rPr>
                <w:sz w:val="20"/>
                <w:szCs w:val="20"/>
              </w:rPr>
              <w:lastRenderedPageBreak/>
              <w:t xml:space="preserve">Take a human rights-based approach, including by respecting and protecting </w:t>
            </w:r>
            <w:r w:rsidRPr="00774CFF">
              <w:rPr>
                <w:sz w:val="20"/>
                <w:szCs w:val="20"/>
              </w:rPr>
              <w:lastRenderedPageBreak/>
              <w:t xml:space="preserve">the rights and roles of indigenous peoples and local communities, women and youth, who are key actors in both protecting and restoring biodiversity and in implementing climate action. Their traditional knowledge, priorities and needs should be </w:t>
            </w:r>
            <w:proofErr w:type="gramStart"/>
            <w:r w:rsidRPr="00774CFF">
              <w:rPr>
                <w:sz w:val="20"/>
                <w:szCs w:val="20"/>
              </w:rPr>
              <w:t>taken into account</w:t>
            </w:r>
            <w:proofErr w:type="gramEnd"/>
            <w:r w:rsidRPr="00774CFF">
              <w:rPr>
                <w:sz w:val="20"/>
                <w:szCs w:val="20"/>
              </w:rPr>
              <w:t xml:space="preserve"> for biodiversity and climate actions to be equitable, inclusive, effective and </w:t>
            </w:r>
            <w:proofErr w:type="gramStart"/>
            <w:r w:rsidRPr="00774CFF">
              <w:rPr>
                <w:sz w:val="20"/>
                <w:szCs w:val="20"/>
              </w:rPr>
              <w:t>rights-based</w:t>
            </w:r>
            <w:proofErr w:type="gramEnd"/>
            <w:r w:rsidRPr="00774CFF">
              <w:rPr>
                <w:sz w:val="20"/>
                <w:szCs w:val="20"/>
              </w:rPr>
              <w:t>.</w:t>
            </w:r>
          </w:p>
        </w:tc>
        <w:tc>
          <w:tcPr>
            <w:tcW w:w="4536" w:type="dxa"/>
          </w:tcPr>
          <w:p w14:paraId="3B63F73E" w14:textId="52FD68E8" w:rsidR="000002D2" w:rsidRPr="00774CFF" w:rsidRDefault="00E8228E" w:rsidP="00774CFF">
            <w:pPr>
              <w:spacing w:before="40" w:after="80"/>
              <w:jc w:val="left"/>
              <w:rPr>
                <w:sz w:val="20"/>
                <w:szCs w:val="20"/>
              </w:rPr>
            </w:pPr>
            <w:r w:rsidRPr="00774CFF">
              <w:rPr>
                <w:sz w:val="20"/>
                <w:szCs w:val="20"/>
              </w:rPr>
              <w:lastRenderedPageBreak/>
              <w:t xml:space="preserve">Rights-based and gender-responsive </w:t>
            </w:r>
            <w:r w:rsidR="006D44AA" w:rsidRPr="00774CFF">
              <w:rPr>
                <w:sz w:val="20"/>
                <w:szCs w:val="20"/>
              </w:rPr>
              <w:t>considerations</w:t>
            </w:r>
            <w:r w:rsidRPr="00774CFF">
              <w:rPr>
                <w:sz w:val="20"/>
                <w:szCs w:val="20"/>
              </w:rPr>
              <w:t xml:space="preserve"> </w:t>
            </w:r>
            <w:r w:rsidR="001C09A9" w:rsidRPr="00774CFF">
              <w:rPr>
                <w:sz w:val="20"/>
                <w:szCs w:val="20"/>
              </w:rPr>
              <w:t>in</w:t>
            </w:r>
            <w:r w:rsidR="006D44AA" w:rsidRPr="00774CFF">
              <w:rPr>
                <w:sz w:val="20"/>
                <w:szCs w:val="20"/>
              </w:rPr>
              <w:t xml:space="preserve"> the use of</w:t>
            </w:r>
            <w:r w:rsidR="001C09A9" w:rsidRPr="00774CFF">
              <w:rPr>
                <w:sz w:val="20"/>
                <w:szCs w:val="20"/>
              </w:rPr>
              <w:t xml:space="preserve"> nature-based solutions and/or ecosystem-</w:t>
            </w:r>
            <w:r w:rsidR="001C09A9" w:rsidRPr="00774CFF">
              <w:rPr>
                <w:sz w:val="20"/>
                <w:szCs w:val="20"/>
              </w:rPr>
              <w:lastRenderedPageBreak/>
              <w:t xml:space="preserve">based approaches that provide climate change mitigation </w:t>
            </w:r>
            <w:r w:rsidR="00BC3E10" w:rsidRPr="00774CFF">
              <w:rPr>
                <w:sz w:val="20"/>
                <w:szCs w:val="20"/>
              </w:rPr>
              <w:t xml:space="preserve">co-benefits </w:t>
            </w:r>
            <w:r w:rsidRPr="00774CFF">
              <w:rPr>
                <w:sz w:val="20"/>
                <w:szCs w:val="20"/>
              </w:rPr>
              <w:t>should be designed and implemented with the full, effective, inclusive and gender-responsive participation and representation of indigenous peoples and local communities, women and youth. Actions that present risks or imply potential risks of dispossession, undermining rights, failing to consider free, prior and informed consent, or benefit-sharing, among others, should be avoided</w:t>
            </w:r>
            <w:r w:rsidR="000002D2" w:rsidRPr="00774CFF">
              <w:rPr>
                <w:sz w:val="20"/>
                <w:szCs w:val="20"/>
              </w:rPr>
              <w:t>.</w:t>
            </w:r>
          </w:p>
          <w:p w14:paraId="4A2FE1C5" w14:textId="2DA433D2" w:rsidR="00E8228E" w:rsidRPr="00774CFF" w:rsidRDefault="00E8228E" w:rsidP="00774CFF">
            <w:pPr>
              <w:spacing w:before="40" w:after="80"/>
              <w:jc w:val="left"/>
              <w:rPr>
                <w:sz w:val="20"/>
                <w:szCs w:val="20"/>
              </w:rPr>
            </w:pPr>
            <w:r w:rsidRPr="00774CFF">
              <w:rPr>
                <w:sz w:val="20"/>
                <w:szCs w:val="20"/>
              </w:rPr>
              <w:t>When risks to indigenous peoples</w:t>
            </w:r>
            <w:r w:rsidR="0047502B" w:rsidRPr="00774CFF">
              <w:rPr>
                <w:sz w:val="20"/>
                <w:szCs w:val="20"/>
              </w:rPr>
              <w:t xml:space="preserve"> and</w:t>
            </w:r>
            <w:r w:rsidRPr="00774CFF">
              <w:rPr>
                <w:sz w:val="20"/>
                <w:szCs w:val="20"/>
              </w:rPr>
              <w:t xml:space="preserve"> local communities, women or youth cannot be fully avoided, </w:t>
            </w:r>
            <w:r w:rsidR="00953842" w:rsidRPr="00774CFF">
              <w:rPr>
                <w:sz w:val="20"/>
                <w:szCs w:val="20"/>
              </w:rPr>
              <w:t>an</w:t>
            </w:r>
            <w:r w:rsidRPr="00774CFF">
              <w:rPr>
                <w:sz w:val="20"/>
                <w:szCs w:val="20"/>
              </w:rPr>
              <w:t xml:space="preserve"> accessible, </w:t>
            </w:r>
            <w:proofErr w:type="gramStart"/>
            <w:r w:rsidRPr="00774CFF">
              <w:rPr>
                <w:sz w:val="20"/>
                <w:szCs w:val="20"/>
              </w:rPr>
              <w:t>culturally</w:t>
            </w:r>
            <w:r w:rsidR="00455D73" w:rsidRPr="00774CFF">
              <w:rPr>
                <w:sz w:val="20"/>
                <w:szCs w:val="20"/>
              </w:rPr>
              <w:t>-</w:t>
            </w:r>
            <w:r w:rsidRPr="00774CFF">
              <w:rPr>
                <w:sz w:val="20"/>
                <w:szCs w:val="20"/>
              </w:rPr>
              <w:t>appropriate</w:t>
            </w:r>
            <w:proofErr w:type="gramEnd"/>
            <w:r w:rsidRPr="00774CFF">
              <w:rPr>
                <w:sz w:val="20"/>
                <w:szCs w:val="20"/>
              </w:rPr>
              <w:t xml:space="preserve"> grievance and redress mechanism</w:t>
            </w:r>
            <w:r w:rsidR="00953842" w:rsidRPr="00774CFF">
              <w:rPr>
                <w:sz w:val="20"/>
                <w:szCs w:val="20"/>
              </w:rPr>
              <w:t xml:space="preserve"> should be established and maintained to</w:t>
            </w:r>
            <w:r w:rsidRPr="00774CFF">
              <w:rPr>
                <w:sz w:val="20"/>
                <w:szCs w:val="20"/>
              </w:rPr>
              <w:t xml:space="preserve"> enabl</w:t>
            </w:r>
            <w:r w:rsidR="00953842" w:rsidRPr="00774CFF">
              <w:rPr>
                <w:sz w:val="20"/>
                <w:szCs w:val="20"/>
              </w:rPr>
              <w:t>e</w:t>
            </w:r>
            <w:r w:rsidRPr="00774CFF">
              <w:rPr>
                <w:sz w:val="20"/>
                <w:szCs w:val="20"/>
              </w:rPr>
              <w:t xml:space="preserve"> affected rights</w:t>
            </w:r>
            <w:r w:rsidR="001F2F89" w:rsidRPr="00774CFF">
              <w:rPr>
                <w:sz w:val="20"/>
                <w:szCs w:val="20"/>
              </w:rPr>
              <w:t xml:space="preserve"> </w:t>
            </w:r>
            <w:r w:rsidRPr="00774CFF">
              <w:rPr>
                <w:sz w:val="20"/>
                <w:szCs w:val="20"/>
              </w:rPr>
              <w:t>holders to raise concerns and obtain remedy throughout the project cycle.</w:t>
            </w:r>
          </w:p>
        </w:tc>
      </w:tr>
    </w:tbl>
    <w:p w14:paraId="5FC5809B" w14:textId="0F64CB0B" w:rsidR="00143C07" w:rsidRPr="004C5362" w:rsidRDefault="00143C07" w:rsidP="00143C07">
      <w:pPr>
        <w:pStyle w:val="CBDH1"/>
      </w:pPr>
      <w:r w:rsidRPr="004C5362">
        <w:lastRenderedPageBreak/>
        <w:t>IV.</w:t>
      </w:r>
      <w:r w:rsidR="008B09F9" w:rsidRPr="004C5362">
        <w:tab/>
      </w:r>
      <w:r w:rsidRPr="004C5362">
        <w:t xml:space="preserve">Recommendation </w:t>
      </w:r>
    </w:p>
    <w:p w14:paraId="4655AC73" w14:textId="7D9F8C8B" w:rsidR="00143C07" w:rsidRPr="004C5362" w:rsidRDefault="00143C07" w:rsidP="00774CFF">
      <w:pPr>
        <w:pStyle w:val="CBDNormalNumber"/>
      </w:pPr>
      <w:r w:rsidRPr="004C5362">
        <w:t xml:space="preserve">When considering the draft decision contained in recommendation </w:t>
      </w:r>
      <w:hyperlink r:id="rId20" w:history="1">
        <w:r w:rsidRPr="00774CFF">
          <w:rPr>
            <w:rStyle w:val="Hyperlink"/>
          </w:rPr>
          <w:t>27/</w:t>
        </w:r>
        <w:r w:rsidR="00443144" w:rsidRPr="00774CFF">
          <w:rPr>
            <w:rStyle w:val="Hyperlink"/>
          </w:rPr>
          <w:t>3</w:t>
        </w:r>
      </w:hyperlink>
      <w:r w:rsidR="002B76BB" w:rsidRPr="004C5362">
        <w:t xml:space="preserve"> of the </w:t>
      </w:r>
      <w:r w:rsidR="002B76BB" w:rsidRPr="00774CFF">
        <w:t>Subsidiary Body on Scientific, Technical and Technological Advice</w:t>
      </w:r>
      <w:r w:rsidRPr="004C5362">
        <w:t xml:space="preserve">, as reproduced in the compilation of draft decisions, the Conference of the Parties may wish to take into consideration the multilevel road map </w:t>
      </w:r>
      <w:r w:rsidR="00B62CE6" w:rsidRPr="004C5362">
        <w:t>set out</w:t>
      </w:r>
      <w:r w:rsidR="00BF3E1A" w:rsidRPr="004C5362">
        <w:t xml:space="preserve"> </w:t>
      </w:r>
      <w:r w:rsidRPr="004C5362">
        <w:t xml:space="preserve">in </w:t>
      </w:r>
      <w:r w:rsidR="00B25C75" w:rsidRPr="004C5362">
        <w:t>s</w:t>
      </w:r>
      <w:r w:rsidR="00F224EA" w:rsidRPr="004C5362">
        <w:t>ection</w:t>
      </w:r>
      <w:r w:rsidR="00BF0F3A">
        <w:t> </w:t>
      </w:r>
      <w:r w:rsidR="00F224EA" w:rsidRPr="004C5362">
        <w:t>II above</w:t>
      </w:r>
      <w:r w:rsidR="00CB72F7" w:rsidRPr="004C5362">
        <w:t>, as well as the revised table o</w:t>
      </w:r>
      <w:r w:rsidR="008216B5" w:rsidRPr="004C5362">
        <w:t>f</w:t>
      </w:r>
      <w:r w:rsidR="00CB72F7" w:rsidRPr="004C5362">
        <w:t xml:space="preserve"> additional principles and safeguards </w:t>
      </w:r>
      <w:r w:rsidR="003F5BD6" w:rsidRPr="004C5362">
        <w:t xml:space="preserve">focused </w:t>
      </w:r>
      <w:r w:rsidR="00CB72F7" w:rsidRPr="004C5362">
        <w:t xml:space="preserve">on nature-based solutions </w:t>
      </w:r>
      <w:r w:rsidR="00CB72F7" w:rsidRPr="00774CFF">
        <w:t>and/or</w:t>
      </w:r>
      <w:r w:rsidR="00CB72F7" w:rsidRPr="004C5362">
        <w:t xml:space="preserve"> ecosystem-based approaches that provide climate change mitigation co-benefits </w:t>
      </w:r>
      <w:r w:rsidR="008C235B" w:rsidRPr="004C5362">
        <w:t xml:space="preserve">contained </w:t>
      </w:r>
      <w:r w:rsidR="00DA398A" w:rsidRPr="004C5362">
        <w:t xml:space="preserve">in </w:t>
      </w:r>
      <w:r w:rsidR="00190582" w:rsidRPr="004C5362">
        <w:t xml:space="preserve">table 4 </w:t>
      </w:r>
      <w:r w:rsidR="00DA398A" w:rsidRPr="004C5362">
        <w:t>above</w:t>
      </w:r>
      <w:r w:rsidRPr="004C5362">
        <w:t>.</w:t>
      </w:r>
    </w:p>
    <w:p w14:paraId="1087654E" w14:textId="44492D25" w:rsidR="00632C66" w:rsidRPr="00C5159B" w:rsidRDefault="00632C66" w:rsidP="00632C66">
      <w:pPr>
        <w:pStyle w:val="Para1"/>
        <w:numPr>
          <w:ilvl w:val="0"/>
          <w:numId w:val="0"/>
        </w:numPr>
        <w:ind w:left="567"/>
        <w:jc w:val="center"/>
      </w:pPr>
      <w:r w:rsidRPr="004C5362">
        <w:t>__________</w:t>
      </w:r>
    </w:p>
    <w:sectPr w:rsidR="00632C66" w:rsidRPr="00C5159B" w:rsidSect="00774CFF">
      <w:headerReference w:type="even" r:id="rId21"/>
      <w:headerReference w:type="default" r:id="rId22"/>
      <w:footerReference w:type="even" r:id="rId23"/>
      <w:footerReference w:type="default" r:id="rId24"/>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3BC72E" w14:textId="77777777" w:rsidR="00F2708F" w:rsidRPr="0061672F" w:rsidRDefault="00F2708F" w:rsidP="00CF1848">
      <w:r w:rsidRPr="0061672F">
        <w:separator/>
      </w:r>
    </w:p>
  </w:endnote>
  <w:endnote w:type="continuationSeparator" w:id="0">
    <w:p w14:paraId="5202F065" w14:textId="77777777" w:rsidR="00F2708F" w:rsidRPr="0061672F" w:rsidRDefault="00F2708F" w:rsidP="00CF1848">
      <w:r w:rsidRPr="0061672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00"/>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rPr>
            <w:b/>
            <w:bCs/>
          </w:rPr>
          <w:id w:val="-1705238520"/>
          <w:docPartObj>
            <w:docPartGallery w:val="Page Numbers (Top of Page)"/>
            <w:docPartUnique/>
          </w:docPartObj>
        </w:sdtPr>
        <w:sdtEndPr>
          <w:rPr>
            <w:b w:val="0"/>
            <w:bCs w:val="0"/>
          </w:rPr>
        </w:sdtEndPr>
        <w:sdtContent>
          <w:p w14:paraId="5C244D6A" w14:textId="77777777" w:rsidR="00D75CA6" w:rsidRPr="0061672F" w:rsidRDefault="00D75CA6" w:rsidP="00774CFF">
            <w:pPr>
              <w:pStyle w:val="Footer"/>
              <w:jc w:val="left"/>
            </w:pPr>
            <w:r w:rsidRPr="00774CFF">
              <w:rPr>
                <w:szCs w:val="20"/>
              </w:rPr>
              <w:fldChar w:fldCharType="begin"/>
            </w:r>
            <w:r w:rsidRPr="00774CFF">
              <w:rPr>
                <w:szCs w:val="20"/>
              </w:rPr>
              <w:instrText xml:space="preserve"> PAGE </w:instrText>
            </w:r>
            <w:r w:rsidRPr="00774CFF">
              <w:rPr>
                <w:szCs w:val="20"/>
              </w:rPr>
              <w:fldChar w:fldCharType="separate"/>
            </w:r>
            <w:r w:rsidRPr="00774CFF">
              <w:rPr>
                <w:noProof/>
                <w:szCs w:val="20"/>
              </w:rPr>
              <w:t>2</w:t>
            </w:r>
            <w:r w:rsidRPr="00774CFF">
              <w:rPr>
                <w:szCs w:val="20"/>
              </w:rPr>
              <w:fldChar w:fldCharType="end"/>
            </w:r>
            <w:r w:rsidRPr="00774CF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noProof/>
                <w:szCs w:val="20"/>
              </w:rPr>
              <w:t>2</w:t>
            </w:r>
            <w:r w:rsidRPr="00774CFF">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E290F3" w14:textId="77777777" w:rsidR="00D75CA6" w:rsidRPr="004753EF" w:rsidRDefault="00D75CA6" w:rsidP="00774CFF">
        <w:pPr>
          <w:pStyle w:val="Footer"/>
          <w:jc w:val="right"/>
        </w:pPr>
        <w:r w:rsidRPr="00774CFF">
          <w:rPr>
            <w:szCs w:val="20"/>
          </w:rPr>
          <w:fldChar w:fldCharType="begin"/>
        </w:r>
        <w:r w:rsidRPr="00774CFF">
          <w:rPr>
            <w:szCs w:val="20"/>
          </w:rPr>
          <w:instrText xml:space="preserve"> PAGE </w:instrText>
        </w:r>
        <w:r w:rsidRPr="00774CFF">
          <w:rPr>
            <w:szCs w:val="20"/>
          </w:rPr>
          <w:fldChar w:fldCharType="separate"/>
        </w:r>
        <w:r w:rsidRPr="00774CFF">
          <w:rPr>
            <w:szCs w:val="20"/>
          </w:rPr>
          <w:t>2</w:t>
        </w:r>
        <w:r w:rsidRPr="00774CFF">
          <w:rPr>
            <w:szCs w:val="20"/>
          </w:rPr>
          <w:fldChar w:fldCharType="end"/>
        </w:r>
        <w:r w:rsidRPr="004753E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szCs w:val="20"/>
          </w:rPr>
          <w:t>3</w:t>
        </w:r>
        <w:r w:rsidRPr="00774CFF">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D90D93" w14:textId="77777777" w:rsidR="00F2708F" w:rsidRPr="0061672F" w:rsidRDefault="00F2708F" w:rsidP="00CF1848">
      <w:r w:rsidRPr="0061672F">
        <w:separator/>
      </w:r>
    </w:p>
  </w:footnote>
  <w:footnote w:type="continuationSeparator" w:id="0">
    <w:p w14:paraId="354B2A3E" w14:textId="77777777" w:rsidR="00F2708F" w:rsidRPr="0061672F" w:rsidRDefault="00F2708F" w:rsidP="00CF1848">
      <w:r w:rsidRPr="0061672F">
        <w:continuationSeparator/>
      </w:r>
    </w:p>
  </w:footnote>
  <w:footnote w:id="1">
    <w:p w14:paraId="7F35A5FD" w14:textId="20BAED42" w:rsidR="008A1499" w:rsidRPr="00774CFF" w:rsidRDefault="008A1499">
      <w:pPr>
        <w:pStyle w:val="FootnoteText"/>
      </w:pPr>
      <w:r w:rsidRPr="004C5362">
        <w:rPr>
          <w:rStyle w:val="FootnoteReference"/>
        </w:rPr>
        <w:t>*</w:t>
      </w:r>
      <w:r w:rsidRPr="00774CFF">
        <w:t xml:space="preserve"> </w:t>
      </w:r>
      <w:hyperlink r:id="rId1" w:history="1">
        <w:r w:rsidR="00E95367" w:rsidRPr="00774CFF">
          <w:rPr>
            <w:rStyle w:val="Hyperlink"/>
          </w:rPr>
          <w:t>CBD</w:t>
        </w:r>
        <w:r w:rsidR="00E95367" w:rsidRPr="004C5362">
          <w:rPr>
            <w:rStyle w:val="Hyperlink"/>
          </w:rPr>
          <w:t>/</w:t>
        </w:r>
        <w:r w:rsidR="00E95367" w:rsidRPr="00774CFF">
          <w:rPr>
            <w:rStyle w:val="Hyperlink"/>
          </w:rPr>
          <w:t>COP</w:t>
        </w:r>
        <w:r w:rsidR="00E95367" w:rsidRPr="004C5362">
          <w:rPr>
            <w:rStyle w:val="Hyperlink"/>
          </w:rPr>
          <w:t>/17/1/Rev.1</w:t>
        </w:r>
      </w:hyperlink>
      <w:r w:rsidRPr="00774CFF">
        <w:t>.</w:t>
      </w:r>
    </w:p>
  </w:footnote>
  <w:footnote w:id="2">
    <w:p w14:paraId="3CC4C779" w14:textId="778A43B3" w:rsidR="00777A8A" w:rsidRPr="00774CFF" w:rsidRDefault="00777A8A">
      <w:pPr>
        <w:pStyle w:val="FootnoteText"/>
        <w:rPr>
          <w:lang w:val="en-CA"/>
        </w:rPr>
      </w:pPr>
      <w:r w:rsidRPr="004C5362">
        <w:rPr>
          <w:rStyle w:val="FootnoteReference"/>
        </w:rPr>
        <w:t>**</w:t>
      </w:r>
      <w:r w:rsidRPr="004C5362">
        <w:t xml:space="preserve"> </w:t>
      </w:r>
      <w:r w:rsidRPr="004C5362">
        <w:rPr>
          <w:lang w:val="en-CA"/>
        </w:rPr>
        <w:t>The present document is being issued without formal editing.</w:t>
      </w:r>
    </w:p>
  </w:footnote>
  <w:footnote w:id="3">
    <w:p w14:paraId="3F3B80F0" w14:textId="2E32911A" w:rsidR="001C6FC4" w:rsidRPr="00774CFF" w:rsidRDefault="001C6FC4">
      <w:pPr>
        <w:pStyle w:val="FootnoteText"/>
        <w:rPr>
          <w:lang w:val="en-CA"/>
        </w:rPr>
      </w:pPr>
      <w:r w:rsidRPr="004C5362">
        <w:rPr>
          <w:rStyle w:val="FootnoteReference"/>
        </w:rPr>
        <w:footnoteRef/>
      </w:r>
      <w:r w:rsidRPr="004C5362">
        <w:t xml:space="preserve"> </w:t>
      </w:r>
      <w:r w:rsidRPr="00774CFF">
        <w:t>CBD</w:t>
      </w:r>
      <w:r w:rsidRPr="004C5362">
        <w:t>/</w:t>
      </w:r>
      <w:r w:rsidRPr="00774CFF">
        <w:t>COP</w:t>
      </w:r>
      <w:r w:rsidRPr="004C5362">
        <w:t>/17/</w:t>
      </w:r>
      <w:r w:rsidRPr="00774CFF">
        <w:t>INF</w:t>
      </w:r>
      <w:r w:rsidRPr="004C5362">
        <w:t>/11.</w:t>
      </w:r>
    </w:p>
  </w:footnote>
  <w:footnote w:id="4">
    <w:p w14:paraId="557D94A1" w14:textId="0381C4A3" w:rsidR="00820585" w:rsidRPr="00774CFF" w:rsidRDefault="00820585">
      <w:pPr>
        <w:pStyle w:val="FootnoteText"/>
      </w:pPr>
      <w:r w:rsidRPr="004C5362">
        <w:rPr>
          <w:rStyle w:val="FootnoteReference"/>
        </w:rPr>
        <w:footnoteRef/>
      </w:r>
      <w:r w:rsidRPr="00774CFF">
        <w:t xml:space="preserve"> </w:t>
      </w:r>
      <w:r w:rsidR="0025452A" w:rsidRPr="00774CFF">
        <w:t xml:space="preserve">1. </w:t>
      </w:r>
      <w:r w:rsidR="00824832" w:rsidRPr="00774CFF">
        <w:t xml:space="preserve">22 April 2026 </w:t>
      </w:r>
      <w:r w:rsidR="0025452A" w:rsidRPr="00774CFF">
        <w:t xml:space="preserve">(online): </w:t>
      </w:r>
      <w:hyperlink r:id="rId2" w:history="1">
        <w:r w:rsidR="0025452A" w:rsidRPr="00774CFF">
          <w:rPr>
            <w:rStyle w:val="Hyperlink"/>
          </w:rPr>
          <w:t>https://www.cbd.int/meetings/CCB-OM-2026-01</w:t>
        </w:r>
      </w:hyperlink>
      <w:r w:rsidR="0025452A" w:rsidRPr="00774CFF">
        <w:t xml:space="preserve">; 2. 6 May 2026 (online) </w:t>
      </w:r>
      <w:hyperlink r:id="rId3" w:history="1">
        <w:r w:rsidR="0025452A" w:rsidRPr="00774CFF">
          <w:rPr>
            <w:rStyle w:val="Hyperlink"/>
          </w:rPr>
          <w:t>https://www.cbd.int/meetings/CCB-OM-2026-02</w:t>
        </w:r>
      </w:hyperlink>
      <w:r w:rsidR="0025452A" w:rsidRPr="00774CFF">
        <w:t xml:space="preserve">; 3. </w:t>
      </w:r>
      <w:r w:rsidR="00FA2B00" w:rsidRPr="00774CFF">
        <w:t xml:space="preserve">2-5 June 2026 (online and </w:t>
      </w:r>
      <w:proofErr w:type="spellStart"/>
      <w:r w:rsidR="00FA2B00" w:rsidRPr="00774CFF">
        <w:t>Vilm</w:t>
      </w:r>
      <w:proofErr w:type="spellEnd"/>
      <w:r w:rsidR="00FA2B00" w:rsidRPr="00774CFF">
        <w:t xml:space="preserve">, Germany): </w:t>
      </w:r>
      <w:hyperlink r:id="rId4" w:history="1">
        <w:r w:rsidR="00FA2B00" w:rsidRPr="00774CFF">
          <w:rPr>
            <w:rStyle w:val="Hyperlink"/>
          </w:rPr>
          <w:t>https://www.cbd.int/meetings/CCB-OM-2026-03</w:t>
        </w:r>
      </w:hyperlink>
      <w:r w:rsidR="00FA2B00" w:rsidRPr="00774CFF">
        <w:t xml:space="preserve">; 4. 13 June 2026 (online and Bonn, Germany): </w:t>
      </w:r>
      <w:hyperlink r:id="rId5" w:history="1">
        <w:r w:rsidR="007C310F" w:rsidRPr="00774CFF">
          <w:rPr>
            <w:rStyle w:val="Hyperlink"/>
          </w:rPr>
          <w:t>https://www.cbd.int/meetings/CCB-OM-2026-04</w:t>
        </w:r>
      </w:hyperlink>
      <w:r w:rsidR="007C310F" w:rsidRPr="00774CFF">
        <w:t>.</w:t>
      </w:r>
    </w:p>
  </w:footnote>
  <w:footnote w:id="5">
    <w:p w14:paraId="4CBF3911" w14:textId="3B73FD5F" w:rsidR="00435224" w:rsidRPr="004C5362" w:rsidRDefault="00435224" w:rsidP="00435224">
      <w:pPr>
        <w:pStyle w:val="FootnoteText"/>
        <w:rPr>
          <w:lang w:val="en-US"/>
        </w:rPr>
      </w:pPr>
      <w:r w:rsidRPr="004C5362">
        <w:rPr>
          <w:rStyle w:val="FootnoteReference"/>
        </w:rPr>
        <w:footnoteRef/>
      </w:r>
      <w:r w:rsidRPr="004C5362">
        <w:rPr>
          <w:lang w:val="en-US"/>
        </w:rPr>
        <w:t xml:space="preserve"> See </w:t>
      </w:r>
      <w:hyperlink r:id="rId6" w:history="1">
        <w:r w:rsidR="005D4468" w:rsidRPr="00774CFF">
          <w:rPr>
            <w:rStyle w:val="Hyperlink"/>
            <w:lang w:val="en-US"/>
          </w:rPr>
          <w:t>www.cbd.int/notifications/2026-058</w:t>
        </w:r>
      </w:hyperlink>
      <w:r w:rsidR="005D4468" w:rsidRPr="004C5362">
        <w:rPr>
          <w:lang w:val="en-US"/>
        </w:rPr>
        <w:t xml:space="preserve"> for the list of submitters</w:t>
      </w:r>
      <w:r w:rsidR="00C42B75" w:rsidRPr="004C5362">
        <w:rPr>
          <w:lang w:val="en-US"/>
        </w:rPr>
        <w:t>.</w:t>
      </w:r>
    </w:p>
  </w:footnote>
  <w:footnote w:id="6">
    <w:p w14:paraId="591A2280" w14:textId="77777777" w:rsidR="00E8228E" w:rsidRPr="00774CFF" w:rsidRDefault="00E8228E" w:rsidP="00E8228E">
      <w:pPr>
        <w:pStyle w:val="FootnoteText"/>
      </w:pPr>
      <w:r w:rsidRPr="004C5362">
        <w:rPr>
          <w:rStyle w:val="FootnoteReference"/>
          <w:sz w:val="16"/>
          <w:szCs w:val="16"/>
        </w:rPr>
        <w:footnoteRef/>
      </w:r>
      <w:r w:rsidRPr="00774CFF">
        <w:rPr>
          <w:sz w:val="16"/>
          <w:szCs w:val="16"/>
        </w:rPr>
        <w:t xml:space="preserve"> Decision 1/CP.16, appendix I, </w:t>
      </w:r>
      <w:proofErr w:type="spellStart"/>
      <w:r w:rsidRPr="00774CFF">
        <w:rPr>
          <w:sz w:val="16"/>
          <w:szCs w:val="16"/>
        </w:rPr>
        <w:t>subpara</w:t>
      </w:r>
      <w:proofErr w:type="spellEnd"/>
      <w:r w:rsidRPr="00774CFF">
        <w:rPr>
          <w:sz w:val="16"/>
          <w:szCs w:val="16"/>
        </w:rPr>
        <w:t xml:space="preserve">. </w:t>
      </w:r>
      <w:proofErr w:type="gramStart"/>
      <w:r w:rsidRPr="00774CFF">
        <w:rPr>
          <w:sz w:val="16"/>
          <w:szCs w:val="16"/>
        </w:rPr>
        <w:t>2 (f),</w:t>
      </w:r>
      <w:proofErr w:type="gramEnd"/>
      <w:r w:rsidRPr="00774CFF">
        <w:rPr>
          <w:sz w:val="16"/>
          <w:szCs w:val="16"/>
        </w:rPr>
        <w:t xml:space="preserve"> of the Conference of the Parties to the United Nations Framework Convention on Climate Change.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3C88F5C" w14:textId="3E1837C2" w:rsidR="00534681" w:rsidRPr="0061672F" w:rsidRDefault="00DB5F5E" w:rsidP="007C4951">
        <w:pPr>
          <w:pStyle w:val="Header"/>
          <w:spacing w:after="240"/>
          <w:rPr>
            <w:szCs w:val="20"/>
          </w:rPr>
        </w:pPr>
        <w:r>
          <w:rPr>
            <w:szCs w:val="20"/>
          </w:rPr>
          <w:t>CBD/COP/17/11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1D0A7B8" w14:textId="421FEE36" w:rsidR="009505C9" w:rsidRPr="0061672F" w:rsidRDefault="00DB5F5E" w:rsidP="007C4951">
        <w:pPr>
          <w:pStyle w:val="Header"/>
          <w:spacing w:after="240"/>
          <w:jc w:val="right"/>
        </w:pPr>
        <w:r>
          <w:t>CBD/COP/17/11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2"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E5356EC"/>
    <w:multiLevelType w:val="multilevel"/>
    <w:tmpl w:val="07D269C8"/>
    <w:numStyleLink w:val="CBDHeadings"/>
  </w:abstractNum>
  <w:abstractNum w:abstractNumId="24"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6" w15:restartNumberingAfterBreak="0">
    <w:nsid w:val="398E2FF3"/>
    <w:multiLevelType w:val="multilevel"/>
    <w:tmpl w:val="222A08B4"/>
    <w:numStyleLink w:val="ListCBD"/>
  </w:abstractNum>
  <w:abstractNum w:abstractNumId="27"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0"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1"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2" w15:restartNumberingAfterBreak="0">
    <w:nsid w:val="4E880595"/>
    <w:multiLevelType w:val="multilevel"/>
    <w:tmpl w:val="222A08B4"/>
    <w:numStyleLink w:val="ListCBD"/>
  </w:abstractNum>
  <w:abstractNum w:abstractNumId="33" w15:restartNumberingAfterBreak="0">
    <w:nsid w:val="52A66A9D"/>
    <w:multiLevelType w:val="multilevel"/>
    <w:tmpl w:val="222A08B4"/>
    <w:numStyleLink w:val="ListCBD"/>
  </w:abstractNum>
  <w:abstractNum w:abstractNumId="3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7" w15:restartNumberingAfterBreak="0">
    <w:nsid w:val="5D943BEE"/>
    <w:multiLevelType w:val="multilevel"/>
    <w:tmpl w:val="222A08B4"/>
    <w:numStyleLink w:val="ListCBD"/>
  </w:abstractNum>
  <w:abstractNum w:abstractNumId="38" w15:restartNumberingAfterBreak="0">
    <w:nsid w:val="68B70991"/>
    <w:multiLevelType w:val="multilevel"/>
    <w:tmpl w:val="222A08B4"/>
    <w:numStyleLink w:val="ListCBD"/>
  </w:abstractNum>
  <w:abstractNum w:abstractNumId="3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2"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43"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1"/>
  </w:num>
  <w:num w:numId="2" w16cid:durableId="1858829">
    <w:abstractNumId w:val="29"/>
  </w:num>
  <w:num w:numId="3" w16cid:durableId="1333221471">
    <w:abstractNumId w:val="40"/>
  </w:num>
  <w:num w:numId="4" w16cid:durableId="1072390599">
    <w:abstractNumId w:val="41"/>
  </w:num>
  <w:num w:numId="5" w16cid:durableId="960385107">
    <w:abstractNumId w:val="30"/>
  </w:num>
  <w:num w:numId="6" w16cid:durableId="893932166">
    <w:abstractNumId w:val="39"/>
  </w:num>
  <w:num w:numId="7" w16cid:durableId="323945383">
    <w:abstractNumId w:val="37"/>
  </w:num>
  <w:num w:numId="8" w16cid:durableId="119402962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5664453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5285187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62125994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6970768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60672902">
    <w:abstractNumId w:val="14"/>
  </w:num>
  <w:num w:numId="14" w16cid:durableId="1933662228">
    <w:abstractNumId w:val="25"/>
  </w:num>
  <w:num w:numId="15" w16cid:durableId="1991909117">
    <w:abstractNumId w:val="11"/>
  </w:num>
  <w:num w:numId="16" w16cid:durableId="1138956019">
    <w:abstractNumId w:val="18"/>
  </w:num>
  <w:num w:numId="17" w16cid:durableId="607395260">
    <w:abstractNumId w:val="9"/>
  </w:num>
  <w:num w:numId="18" w16cid:durableId="98110136">
    <w:abstractNumId w:val="7"/>
  </w:num>
  <w:num w:numId="19" w16cid:durableId="920676582">
    <w:abstractNumId w:val="6"/>
  </w:num>
  <w:num w:numId="20" w16cid:durableId="447286378">
    <w:abstractNumId w:val="5"/>
  </w:num>
  <w:num w:numId="21" w16cid:durableId="1532258362">
    <w:abstractNumId w:val="4"/>
  </w:num>
  <w:num w:numId="22" w16cid:durableId="1587106058">
    <w:abstractNumId w:val="8"/>
  </w:num>
  <w:num w:numId="23" w16cid:durableId="1646355732">
    <w:abstractNumId w:val="3"/>
  </w:num>
  <w:num w:numId="24" w16cid:durableId="2006930253">
    <w:abstractNumId w:val="2"/>
  </w:num>
  <w:num w:numId="25" w16cid:durableId="1811677887">
    <w:abstractNumId w:val="1"/>
  </w:num>
  <w:num w:numId="26" w16cid:durableId="537353487">
    <w:abstractNumId w:val="0"/>
  </w:num>
  <w:num w:numId="27" w16cid:durableId="2069499237">
    <w:abstractNumId w:val="38"/>
  </w:num>
  <w:num w:numId="28" w16cid:durableId="158270868">
    <w:abstractNumId w:val="42"/>
  </w:num>
  <w:num w:numId="29" w16cid:durableId="159275565">
    <w:abstractNumId w:val="20"/>
  </w:num>
  <w:num w:numId="30" w16cid:durableId="271714945">
    <w:abstractNumId w:val="21"/>
  </w:num>
  <w:num w:numId="31" w16cid:durableId="1638680439">
    <w:abstractNumId w:val="38"/>
    <w:lvlOverride w:ilvl="0">
      <w:startOverride w:val="1"/>
    </w:lvlOverride>
  </w:num>
  <w:num w:numId="32" w16cid:durableId="1865050652">
    <w:abstractNumId w:val="33"/>
  </w:num>
  <w:num w:numId="33" w16cid:durableId="152986975">
    <w:abstractNumId w:val="28"/>
  </w:num>
  <w:num w:numId="34" w16cid:durableId="1295136099">
    <w:abstractNumId w:val="36"/>
  </w:num>
  <w:num w:numId="35" w16cid:durableId="80179172">
    <w:abstractNumId w:val="35"/>
  </w:num>
  <w:num w:numId="36" w16cid:durableId="206798872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771076976">
    <w:abstractNumId w:val="15"/>
  </w:num>
  <w:num w:numId="38" w16cid:durableId="939752621">
    <w:abstractNumId w:val="32"/>
  </w:num>
  <w:num w:numId="39" w16cid:durableId="915044361">
    <w:abstractNumId w:val="26"/>
  </w:num>
  <w:num w:numId="40" w16cid:durableId="855196379">
    <w:abstractNumId w:val="17"/>
  </w:num>
  <w:num w:numId="41" w16cid:durableId="146685333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801917413">
    <w:abstractNumId w:val="19"/>
  </w:num>
  <w:num w:numId="43" w16cid:durableId="708722651">
    <w:abstractNumId w:val="10"/>
  </w:num>
  <w:num w:numId="44" w16cid:durableId="2136412448">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965231287">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48112374">
    <w:abstractNumId w:val="12"/>
  </w:num>
  <w:num w:numId="47" w16cid:durableId="1607615596">
    <w:abstractNumId w:val="22"/>
  </w:num>
  <w:num w:numId="48" w16cid:durableId="643118139">
    <w:abstractNumId w:val="22"/>
    <w:lvlOverride w:ilvl="0">
      <w:startOverride w:val="1"/>
    </w:lvlOverride>
  </w:num>
  <w:num w:numId="49" w16cid:durableId="820851909">
    <w:abstractNumId w:val="22"/>
    <w:lvlOverride w:ilvl="0">
      <w:startOverride w:val="1"/>
    </w:lvlOverride>
  </w:num>
  <w:num w:numId="50" w16cid:durableId="709648587">
    <w:abstractNumId w:val="22"/>
    <w:lvlOverride w:ilvl="0">
      <w:startOverride w:val="1"/>
    </w:lvlOverride>
  </w:num>
  <w:num w:numId="51" w16cid:durableId="1353799543">
    <w:abstractNumId w:val="24"/>
  </w:num>
  <w:num w:numId="52" w16cid:durableId="1570270110">
    <w:abstractNumId w:val="34"/>
  </w:num>
  <w:num w:numId="53" w16cid:durableId="2125995167">
    <w:abstractNumId w:val="27"/>
  </w:num>
  <w:num w:numId="54" w16cid:durableId="1627851340">
    <w:abstractNumId w:val="23"/>
  </w:num>
  <w:num w:numId="55" w16cid:durableId="1945532808">
    <w:abstractNumId w:val="16"/>
  </w:num>
  <w:num w:numId="56" w16cid:durableId="68447852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602764451">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703213624">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906494965">
    <w:abstractNumId w:val="13"/>
  </w:num>
  <w:num w:numId="60"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1884899085">
    <w:abstractNumId w:val="43"/>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40EE6"/>
    <w:rsid w:val="000002D2"/>
    <w:rsid w:val="00004927"/>
    <w:rsid w:val="000248F3"/>
    <w:rsid w:val="00043334"/>
    <w:rsid w:val="000444A4"/>
    <w:rsid w:val="0005091C"/>
    <w:rsid w:val="0007171B"/>
    <w:rsid w:val="00072AA2"/>
    <w:rsid w:val="0007622A"/>
    <w:rsid w:val="00077651"/>
    <w:rsid w:val="000906BE"/>
    <w:rsid w:val="000A237C"/>
    <w:rsid w:val="000A40B2"/>
    <w:rsid w:val="000A4BD3"/>
    <w:rsid w:val="000B0EFF"/>
    <w:rsid w:val="000B10BA"/>
    <w:rsid w:val="000B177E"/>
    <w:rsid w:val="000B4DB2"/>
    <w:rsid w:val="000C19D9"/>
    <w:rsid w:val="000C5820"/>
    <w:rsid w:val="000D0F68"/>
    <w:rsid w:val="000D25A3"/>
    <w:rsid w:val="000E673A"/>
    <w:rsid w:val="000E783A"/>
    <w:rsid w:val="000F5138"/>
    <w:rsid w:val="000F6945"/>
    <w:rsid w:val="000F74F5"/>
    <w:rsid w:val="000F78FC"/>
    <w:rsid w:val="001031DF"/>
    <w:rsid w:val="00103942"/>
    <w:rsid w:val="00105372"/>
    <w:rsid w:val="001054A6"/>
    <w:rsid w:val="00105932"/>
    <w:rsid w:val="001078A1"/>
    <w:rsid w:val="0011570A"/>
    <w:rsid w:val="001312AD"/>
    <w:rsid w:val="00131E7A"/>
    <w:rsid w:val="00134846"/>
    <w:rsid w:val="00143C07"/>
    <w:rsid w:val="001445A2"/>
    <w:rsid w:val="0016445A"/>
    <w:rsid w:val="00172AF6"/>
    <w:rsid w:val="00176CEE"/>
    <w:rsid w:val="001818C5"/>
    <w:rsid w:val="001867CE"/>
    <w:rsid w:val="00186DD8"/>
    <w:rsid w:val="00190582"/>
    <w:rsid w:val="00193882"/>
    <w:rsid w:val="001A35EC"/>
    <w:rsid w:val="001A5178"/>
    <w:rsid w:val="001A5E90"/>
    <w:rsid w:val="001B0F80"/>
    <w:rsid w:val="001B13FE"/>
    <w:rsid w:val="001B62B3"/>
    <w:rsid w:val="001C09A9"/>
    <w:rsid w:val="001C167E"/>
    <w:rsid w:val="001C6FC4"/>
    <w:rsid w:val="001D282B"/>
    <w:rsid w:val="001D753A"/>
    <w:rsid w:val="001F2F89"/>
    <w:rsid w:val="002035CD"/>
    <w:rsid w:val="0020683D"/>
    <w:rsid w:val="00214B21"/>
    <w:rsid w:val="00227D0F"/>
    <w:rsid w:val="00240EE6"/>
    <w:rsid w:val="00244C9D"/>
    <w:rsid w:val="0024651A"/>
    <w:rsid w:val="00251ED1"/>
    <w:rsid w:val="0025412A"/>
    <w:rsid w:val="0025452A"/>
    <w:rsid w:val="00255C22"/>
    <w:rsid w:val="00263291"/>
    <w:rsid w:val="00284C17"/>
    <w:rsid w:val="00284D2B"/>
    <w:rsid w:val="00287AB0"/>
    <w:rsid w:val="00295F97"/>
    <w:rsid w:val="002A559F"/>
    <w:rsid w:val="002A74BA"/>
    <w:rsid w:val="002B36E1"/>
    <w:rsid w:val="002B691D"/>
    <w:rsid w:val="002B76BB"/>
    <w:rsid w:val="002C06D4"/>
    <w:rsid w:val="002D23BE"/>
    <w:rsid w:val="002D7A13"/>
    <w:rsid w:val="002E4729"/>
    <w:rsid w:val="002F20BC"/>
    <w:rsid w:val="002F6E18"/>
    <w:rsid w:val="002F72E1"/>
    <w:rsid w:val="0030079F"/>
    <w:rsid w:val="003008FE"/>
    <w:rsid w:val="0030169D"/>
    <w:rsid w:val="003060EB"/>
    <w:rsid w:val="003153EB"/>
    <w:rsid w:val="00316B94"/>
    <w:rsid w:val="00316E14"/>
    <w:rsid w:val="0032136E"/>
    <w:rsid w:val="00321985"/>
    <w:rsid w:val="0032279C"/>
    <w:rsid w:val="00325806"/>
    <w:rsid w:val="00331194"/>
    <w:rsid w:val="00332F59"/>
    <w:rsid w:val="00340244"/>
    <w:rsid w:val="00344697"/>
    <w:rsid w:val="00351205"/>
    <w:rsid w:val="003521E4"/>
    <w:rsid w:val="00354D3B"/>
    <w:rsid w:val="00372F74"/>
    <w:rsid w:val="00376905"/>
    <w:rsid w:val="00395412"/>
    <w:rsid w:val="003B15D5"/>
    <w:rsid w:val="003B4760"/>
    <w:rsid w:val="003D4020"/>
    <w:rsid w:val="003D7128"/>
    <w:rsid w:val="003F1A75"/>
    <w:rsid w:val="003F29CA"/>
    <w:rsid w:val="003F3E1B"/>
    <w:rsid w:val="003F4D0D"/>
    <w:rsid w:val="003F5ABC"/>
    <w:rsid w:val="003F5BD6"/>
    <w:rsid w:val="003F7224"/>
    <w:rsid w:val="003F72F4"/>
    <w:rsid w:val="00400D2C"/>
    <w:rsid w:val="004157DE"/>
    <w:rsid w:val="00423C28"/>
    <w:rsid w:val="00427D21"/>
    <w:rsid w:val="00435224"/>
    <w:rsid w:val="00441374"/>
    <w:rsid w:val="00443144"/>
    <w:rsid w:val="00447F4A"/>
    <w:rsid w:val="00452649"/>
    <w:rsid w:val="00455D73"/>
    <w:rsid w:val="00456F67"/>
    <w:rsid w:val="00462C36"/>
    <w:rsid w:val="00462C6A"/>
    <w:rsid w:val="004644C2"/>
    <w:rsid w:val="0046656A"/>
    <w:rsid w:val="00467F9C"/>
    <w:rsid w:val="004739AD"/>
    <w:rsid w:val="00474F5E"/>
    <w:rsid w:val="0047502B"/>
    <w:rsid w:val="004753EF"/>
    <w:rsid w:val="004759CE"/>
    <w:rsid w:val="00484214"/>
    <w:rsid w:val="004A6406"/>
    <w:rsid w:val="004C032D"/>
    <w:rsid w:val="004C2279"/>
    <w:rsid w:val="004C5362"/>
    <w:rsid w:val="004C7E44"/>
    <w:rsid w:val="004D2658"/>
    <w:rsid w:val="004D516D"/>
    <w:rsid w:val="004E2003"/>
    <w:rsid w:val="004E5ACE"/>
    <w:rsid w:val="004F2550"/>
    <w:rsid w:val="0051006C"/>
    <w:rsid w:val="00513001"/>
    <w:rsid w:val="00513E52"/>
    <w:rsid w:val="0053006B"/>
    <w:rsid w:val="00534681"/>
    <w:rsid w:val="00543A73"/>
    <w:rsid w:val="00551608"/>
    <w:rsid w:val="0056068E"/>
    <w:rsid w:val="00563442"/>
    <w:rsid w:val="0056348E"/>
    <w:rsid w:val="00565B42"/>
    <w:rsid w:val="00572069"/>
    <w:rsid w:val="00576711"/>
    <w:rsid w:val="00587670"/>
    <w:rsid w:val="00593079"/>
    <w:rsid w:val="005969F6"/>
    <w:rsid w:val="00597DFE"/>
    <w:rsid w:val="005A2A7A"/>
    <w:rsid w:val="005A6209"/>
    <w:rsid w:val="005B0E8B"/>
    <w:rsid w:val="005B35E2"/>
    <w:rsid w:val="005B537F"/>
    <w:rsid w:val="005C4CE6"/>
    <w:rsid w:val="005D09AA"/>
    <w:rsid w:val="005D4468"/>
    <w:rsid w:val="005E079E"/>
    <w:rsid w:val="005E4C64"/>
    <w:rsid w:val="005E708C"/>
    <w:rsid w:val="005F1960"/>
    <w:rsid w:val="005F2CDD"/>
    <w:rsid w:val="005F77CF"/>
    <w:rsid w:val="006122BA"/>
    <w:rsid w:val="00614ADA"/>
    <w:rsid w:val="0061672F"/>
    <w:rsid w:val="006309CE"/>
    <w:rsid w:val="00632C66"/>
    <w:rsid w:val="006478BF"/>
    <w:rsid w:val="00652DBE"/>
    <w:rsid w:val="006567A3"/>
    <w:rsid w:val="006574C6"/>
    <w:rsid w:val="006602F2"/>
    <w:rsid w:val="006905DE"/>
    <w:rsid w:val="00696F15"/>
    <w:rsid w:val="006A355F"/>
    <w:rsid w:val="006A371D"/>
    <w:rsid w:val="006A6A3F"/>
    <w:rsid w:val="006A73C1"/>
    <w:rsid w:val="006B2290"/>
    <w:rsid w:val="006B3683"/>
    <w:rsid w:val="006D44AA"/>
    <w:rsid w:val="006E4626"/>
    <w:rsid w:val="006E7BE2"/>
    <w:rsid w:val="006F175E"/>
    <w:rsid w:val="00710FB0"/>
    <w:rsid w:val="00717D88"/>
    <w:rsid w:val="00726A43"/>
    <w:rsid w:val="00731D14"/>
    <w:rsid w:val="007332B6"/>
    <w:rsid w:val="0073548D"/>
    <w:rsid w:val="007438E0"/>
    <w:rsid w:val="00747FC1"/>
    <w:rsid w:val="00773CC0"/>
    <w:rsid w:val="00774CFF"/>
    <w:rsid w:val="00776A91"/>
    <w:rsid w:val="00776C57"/>
    <w:rsid w:val="00777A8A"/>
    <w:rsid w:val="00785B9C"/>
    <w:rsid w:val="00786056"/>
    <w:rsid w:val="007942D3"/>
    <w:rsid w:val="0079535F"/>
    <w:rsid w:val="007A0523"/>
    <w:rsid w:val="007A26FB"/>
    <w:rsid w:val="007B0EFD"/>
    <w:rsid w:val="007B2099"/>
    <w:rsid w:val="007B6C09"/>
    <w:rsid w:val="007B7741"/>
    <w:rsid w:val="007C310F"/>
    <w:rsid w:val="007C4951"/>
    <w:rsid w:val="007C72CF"/>
    <w:rsid w:val="007D1931"/>
    <w:rsid w:val="007E09DA"/>
    <w:rsid w:val="007E0F8A"/>
    <w:rsid w:val="007F718D"/>
    <w:rsid w:val="00801FAD"/>
    <w:rsid w:val="008178B6"/>
    <w:rsid w:val="00820585"/>
    <w:rsid w:val="00820948"/>
    <w:rsid w:val="008216B5"/>
    <w:rsid w:val="00824809"/>
    <w:rsid w:val="00824832"/>
    <w:rsid w:val="00826FF0"/>
    <w:rsid w:val="00831652"/>
    <w:rsid w:val="008339B9"/>
    <w:rsid w:val="00853B86"/>
    <w:rsid w:val="00865B74"/>
    <w:rsid w:val="00866063"/>
    <w:rsid w:val="008705AD"/>
    <w:rsid w:val="008773E9"/>
    <w:rsid w:val="008862A9"/>
    <w:rsid w:val="00893F2D"/>
    <w:rsid w:val="008974F0"/>
    <w:rsid w:val="008A1499"/>
    <w:rsid w:val="008A3CC7"/>
    <w:rsid w:val="008A612A"/>
    <w:rsid w:val="008B012A"/>
    <w:rsid w:val="008B09F9"/>
    <w:rsid w:val="008B524E"/>
    <w:rsid w:val="008B700B"/>
    <w:rsid w:val="008C235B"/>
    <w:rsid w:val="008D2E78"/>
    <w:rsid w:val="008D5385"/>
    <w:rsid w:val="008E611A"/>
    <w:rsid w:val="008F25E5"/>
    <w:rsid w:val="008F40C6"/>
    <w:rsid w:val="008F52A8"/>
    <w:rsid w:val="00906E17"/>
    <w:rsid w:val="0091004C"/>
    <w:rsid w:val="009162BA"/>
    <w:rsid w:val="00926968"/>
    <w:rsid w:val="009309A5"/>
    <w:rsid w:val="00930BA1"/>
    <w:rsid w:val="0093169E"/>
    <w:rsid w:val="00932725"/>
    <w:rsid w:val="00942B58"/>
    <w:rsid w:val="00944790"/>
    <w:rsid w:val="009505C9"/>
    <w:rsid w:val="00950752"/>
    <w:rsid w:val="00953842"/>
    <w:rsid w:val="00955D0D"/>
    <w:rsid w:val="00962ABD"/>
    <w:rsid w:val="009642A1"/>
    <w:rsid w:val="00966424"/>
    <w:rsid w:val="009717D9"/>
    <w:rsid w:val="00974191"/>
    <w:rsid w:val="009B768A"/>
    <w:rsid w:val="009C2DE6"/>
    <w:rsid w:val="00A03997"/>
    <w:rsid w:val="00A04D47"/>
    <w:rsid w:val="00A1065F"/>
    <w:rsid w:val="00A111D1"/>
    <w:rsid w:val="00A12A99"/>
    <w:rsid w:val="00A26EE5"/>
    <w:rsid w:val="00A37584"/>
    <w:rsid w:val="00A56CB2"/>
    <w:rsid w:val="00A5767F"/>
    <w:rsid w:val="00A65E0E"/>
    <w:rsid w:val="00A7712E"/>
    <w:rsid w:val="00A92946"/>
    <w:rsid w:val="00AA1D30"/>
    <w:rsid w:val="00AA6F92"/>
    <w:rsid w:val="00AB3570"/>
    <w:rsid w:val="00AB4324"/>
    <w:rsid w:val="00AB6934"/>
    <w:rsid w:val="00AC0726"/>
    <w:rsid w:val="00AE6116"/>
    <w:rsid w:val="00AE7A1E"/>
    <w:rsid w:val="00AF42DE"/>
    <w:rsid w:val="00AF4F6F"/>
    <w:rsid w:val="00B02A0E"/>
    <w:rsid w:val="00B25C75"/>
    <w:rsid w:val="00B3369F"/>
    <w:rsid w:val="00B3503A"/>
    <w:rsid w:val="00B37E73"/>
    <w:rsid w:val="00B40F56"/>
    <w:rsid w:val="00B51FC6"/>
    <w:rsid w:val="00B529B8"/>
    <w:rsid w:val="00B62CE6"/>
    <w:rsid w:val="00B667B9"/>
    <w:rsid w:val="00B72A52"/>
    <w:rsid w:val="00B7570A"/>
    <w:rsid w:val="00B775B3"/>
    <w:rsid w:val="00B84998"/>
    <w:rsid w:val="00B94624"/>
    <w:rsid w:val="00B94E6C"/>
    <w:rsid w:val="00B979AA"/>
    <w:rsid w:val="00BB257A"/>
    <w:rsid w:val="00BB4606"/>
    <w:rsid w:val="00BC3E10"/>
    <w:rsid w:val="00BD5C4A"/>
    <w:rsid w:val="00BE31EF"/>
    <w:rsid w:val="00BE760E"/>
    <w:rsid w:val="00BF0F3A"/>
    <w:rsid w:val="00BF2EC8"/>
    <w:rsid w:val="00BF3E1A"/>
    <w:rsid w:val="00BF4639"/>
    <w:rsid w:val="00BF49D7"/>
    <w:rsid w:val="00BF604B"/>
    <w:rsid w:val="00C02EEA"/>
    <w:rsid w:val="00C06CE0"/>
    <w:rsid w:val="00C15F99"/>
    <w:rsid w:val="00C23D2F"/>
    <w:rsid w:val="00C26532"/>
    <w:rsid w:val="00C336A5"/>
    <w:rsid w:val="00C42B75"/>
    <w:rsid w:val="00C43C8B"/>
    <w:rsid w:val="00C443BD"/>
    <w:rsid w:val="00C451C5"/>
    <w:rsid w:val="00C5159B"/>
    <w:rsid w:val="00C63E1A"/>
    <w:rsid w:val="00C646AB"/>
    <w:rsid w:val="00C66F0D"/>
    <w:rsid w:val="00C817BB"/>
    <w:rsid w:val="00C878B8"/>
    <w:rsid w:val="00C9161D"/>
    <w:rsid w:val="00C92100"/>
    <w:rsid w:val="00C95968"/>
    <w:rsid w:val="00C9680D"/>
    <w:rsid w:val="00CA0C1D"/>
    <w:rsid w:val="00CB048A"/>
    <w:rsid w:val="00CB72F7"/>
    <w:rsid w:val="00CC295E"/>
    <w:rsid w:val="00CC301C"/>
    <w:rsid w:val="00CE2FB7"/>
    <w:rsid w:val="00CF1848"/>
    <w:rsid w:val="00CF1E6A"/>
    <w:rsid w:val="00CF79AF"/>
    <w:rsid w:val="00D03C83"/>
    <w:rsid w:val="00D12044"/>
    <w:rsid w:val="00D15359"/>
    <w:rsid w:val="00D170D9"/>
    <w:rsid w:val="00D33EFC"/>
    <w:rsid w:val="00D343DE"/>
    <w:rsid w:val="00D35459"/>
    <w:rsid w:val="00D40DBC"/>
    <w:rsid w:val="00D423C9"/>
    <w:rsid w:val="00D53145"/>
    <w:rsid w:val="00D61C85"/>
    <w:rsid w:val="00D66F92"/>
    <w:rsid w:val="00D723E4"/>
    <w:rsid w:val="00D75CA6"/>
    <w:rsid w:val="00D76A18"/>
    <w:rsid w:val="00D77802"/>
    <w:rsid w:val="00D80849"/>
    <w:rsid w:val="00D82E8F"/>
    <w:rsid w:val="00DA398A"/>
    <w:rsid w:val="00DB5E0F"/>
    <w:rsid w:val="00DB5F5E"/>
    <w:rsid w:val="00DC596C"/>
    <w:rsid w:val="00DC5DBE"/>
    <w:rsid w:val="00DD118C"/>
    <w:rsid w:val="00DE765C"/>
    <w:rsid w:val="00DF18C9"/>
    <w:rsid w:val="00DF73A4"/>
    <w:rsid w:val="00E05033"/>
    <w:rsid w:val="00E23926"/>
    <w:rsid w:val="00E2588E"/>
    <w:rsid w:val="00E343E5"/>
    <w:rsid w:val="00E35846"/>
    <w:rsid w:val="00E448E6"/>
    <w:rsid w:val="00E5020F"/>
    <w:rsid w:val="00E50E75"/>
    <w:rsid w:val="00E646CA"/>
    <w:rsid w:val="00E66235"/>
    <w:rsid w:val="00E8228E"/>
    <w:rsid w:val="00E83C24"/>
    <w:rsid w:val="00E8408E"/>
    <w:rsid w:val="00E877E7"/>
    <w:rsid w:val="00E9318D"/>
    <w:rsid w:val="00E93F3E"/>
    <w:rsid w:val="00E95367"/>
    <w:rsid w:val="00EC090E"/>
    <w:rsid w:val="00EC7382"/>
    <w:rsid w:val="00EE4DF9"/>
    <w:rsid w:val="00F02928"/>
    <w:rsid w:val="00F063C2"/>
    <w:rsid w:val="00F224EA"/>
    <w:rsid w:val="00F25B51"/>
    <w:rsid w:val="00F2708F"/>
    <w:rsid w:val="00F27D35"/>
    <w:rsid w:val="00F31C0A"/>
    <w:rsid w:val="00F37E73"/>
    <w:rsid w:val="00F423AB"/>
    <w:rsid w:val="00F51F89"/>
    <w:rsid w:val="00F53193"/>
    <w:rsid w:val="00F5357E"/>
    <w:rsid w:val="00F56ED1"/>
    <w:rsid w:val="00F6586C"/>
    <w:rsid w:val="00F65D65"/>
    <w:rsid w:val="00F73E3D"/>
    <w:rsid w:val="00F85C1E"/>
    <w:rsid w:val="00F90199"/>
    <w:rsid w:val="00F9038B"/>
    <w:rsid w:val="00F94774"/>
    <w:rsid w:val="00FA25A7"/>
    <w:rsid w:val="00FA2B00"/>
    <w:rsid w:val="00FA663B"/>
    <w:rsid w:val="00FB05D5"/>
    <w:rsid w:val="00FB42A5"/>
    <w:rsid w:val="00FC1A8E"/>
    <w:rsid w:val="00FC29F6"/>
    <w:rsid w:val="00FC53DB"/>
    <w:rsid w:val="00FC77A2"/>
    <w:rsid w:val="00FD5346"/>
    <w:rsid w:val="00FD6610"/>
    <w:rsid w:val="00FD7E00"/>
    <w:rsid w:val="00FF2C0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C3B4990"/>
  <w15:docId w15:val="{E7FA63C0-D37D-4108-BB7F-BE1815F0B6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C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72F"/>
    <w:pPr>
      <w:tabs>
        <w:tab w:val="left" w:pos="567"/>
        <w:tab w:val="left" w:pos="1134"/>
        <w:tab w:val="left" w:pos="1701"/>
        <w:tab w:val="left" w:pos="2268"/>
      </w:tabs>
      <w:spacing w:after="0" w:line="240" w:lineRule="auto"/>
      <w:jc w:val="both"/>
    </w:pPr>
    <w:rPr>
      <w:rFonts w:ascii="Times New Roman" w:eastAsia="SimSun" w:hAnsi="Times New Roman" w:cs="Times New Roman"/>
      <w:lang w:val="en-GB"/>
    </w:rPr>
  </w:style>
  <w:style w:type="paragraph" w:styleId="Heading1">
    <w:name w:val="heading 1"/>
    <w:basedOn w:val="Normal"/>
    <w:next w:val="Heading2"/>
    <w:link w:val="Heading1Char"/>
    <w:uiPriority w:val="9"/>
    <w:qFormat/>
    <w:rsid w:val="0061672F"/>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61672F"/>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61672F"/>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61672F"/>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61672F"/>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61672F"/>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61672F"/>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61672F"/>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61672F"/>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61672F"/>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61672F"/>
    <w:rPr>
      <w:rFonts w:ascii="Times New Roman" w:eastAsia="SimSun" w:hAnsi="Times New Roman" w:cs="Times New Roman"/>
      <w:sz w:val="20"/>
      <w:lang w:val="en-GB"/>
    </w:rPr>
  </w:style>
  <w:style w:type="paragraph" w:styleId="Footer">
    <w:name w:val="footer"/>
    <w:basedOn w:val="Normal"/>
    <w:link w:val="FooterChar"/>
    <w:uiPriority w:val="99"/>
    <w:rsid w:val="0061672F"/>
    <w:pPr>
      <w:tabs>
        <w:tab w:val="center" w:pos="4680"/>
        <w:tab w:val="right" w:pos="9360"/>
      </w:tabs>
    </w:pPr>
    <w:rPr>
      <w:sz w:val="20"/>
    </w:rPr>
  </w:style>
  <w:style w:type="character" w:customStyle="1" w:styleId="FooterChar">
    <w:name w:val="Footer Char"/>
    <w:basedOn w:val="DefaultParagraphFont"/>
    <w:link w:val="Footer"/>
    <w:uiPriority w:val="99"/>
    <w:rsid w:val="0061672F"/>
    <w:rPr>
      <w:rFonts w:ascii="Times New Roman" w:eastAsia="SimSun" w:hAnsi="Times New Roman" w:cs="Times New Roman"/>
      <w:sz w:val="20"/>
      <w:lang w:val="en-GB"/>
    </w:rPr>
  </w:style>
  <w:style w:type="paragraph" w:customStyle="1" w:styleId="meetingname">
    <w:name w:val="meeting name"/>
    <w:basedOn w:val="Normal"/>
    <w:rsid w:val="00534681"/>
    <w:pPr>
      <w:ind w:left="142" w:right="4218" w:hanging="142"/>
    </w:pPr>
    <w:rPr>
      <w:caps/>
    </w:rPr>
  </w:style>
  <w:style w:type="paragraph" w:styleId="Title">
    <w:name w:val="Title"/>
    <w:basedOn w:val="Normal"/>
    <w:next w:val="Normal"/>
    <w:link w:val="TitleChar"/>
    <w:uiPriority w:val="10"/>
    <w:qFormat/>
    <w:rsid w:val="00A12A99"/>
    <w:pPr>
      <w:spacing w:line="204" w:lineRule="auto"/>
      <w:contextualSpacing/>
    </w:pPr>
    <w:rPr>
      <w:rFonts w:asciiTheme="majorHAnsi" w:eastAsiaTheme="majorEastAsia" w:hAnsiTheme="majorHAnsi" w:cstheme="majorBidi"/>
      <w:caps/>
      <w:color w:val="1F497D" w:themeColor="text2"/>
      <w:spacing w:val="-15"/>
      <w:sz w:val="72"/>
      <w:szCs w:val="72"/>
    </w:rPr>
  </w:style>
  <w:style w:type="character" w:customStyle="1" w:styleId="TitleChar">
    <w:name w:val="Title Char"/>
    <w:basedOn w:val="DefaultParagraphFont"/>
    <w:link w:val="Title"/>
    <w:uiPriority w:val="10"/>
    <w:rsid w:val="00A12A99"/>
    <w:rPr>
      <w:rFonts w:asciiTheme="majorHAnsi" w:eastAsiaTheme="majorEastAsia" w:hAnsiTheme="majorHAnsi" w:cstheme="majorBidi"/>
      <w:caps/>
      <w:color w:val="1F497D" w:themeColor="text2"/>
      <w:spacing w:val="-15"/>
      <w:sz w:val="72"/>
      <w:szCs w:val="72"/>
      <w:lang w:val="en-GB"/>
    </w:rPr>
  </w:style>
  <w:style w:type="paragraph" w:styleId="Subtitle">
    <w:name w:val="Subtitle"/>
    <w:basedOn w:val="Normal"/>
    <w:next w:val="Normal"/>
    <w:link w:val="SubtitleChar"/>
    <w:uiPriority w:val="11"/>
    <w:qFormat/>
    <w:rsid w:val="00A12A99"/>
    <w:pPr>
      <w:numPr>
        <w:ilvl w:val="1"/>
      </w:numPr>
      <w:spacing w:after="240"/>
    </w:pPr>
    <w:rPr>
      <w:rFonts w:asciiTheme="majorHAnsi" w:eastAsiaTheme="majorEastAsia" w:hAnsiTheme="majorHAnsi" w:cstheme="majorBidi"/>
      <w:color w:val="4F81BD" w:themeColor="accent1"/>
      <w:sz w:val="28"/>
      <w:szCs w:val="28"/>
    </w:rPr>
  </w:style>
  <w:style w:type="character" w:customStyle="1" w:styleId="SubtitleChar">
    <w:name w:val="Subtitle Char"/>
    <w:basedOn w:val="DefaultParagraphFont"/>
    <w:link w:val="Subtitle"/>
    <w:uiPriority w:val="11"/>
    <w:rsid w:val="00A12A99"/>
    <w:rPr>
      <w:rFonts w:asciiTheme="majorHAnsi" w:eastAsiaTheme="majorEastAsia" w:hAnsiTheme="majorHAnsi" w:cstheme="majorBidi"/>
      <w:color w:val="4F81BD" w:themeColor="accent1"/>
      <w:sz w:val="28"/>
      <w:szCs w:val="28"/>
      <w:lang w:val="en-GB"/>
    </w:rPr>
  </w:style>
  <w:style w:type="character" w:customStyle="1" w:styleId="Heading1Char">
    <w:name w:val="Heading 1 Char"/>
    <w:basedOn w:val="DefaultParagraphFont"/>
    <w:link w:val="Heading1"/>
    <w:uiPriority w:val="9"/>
    <w:rsid w:val="0061672F"/>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61672F"/>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61672F"/>
    <w:rPr>
      <w:rFonts w:eastAsiaTheme="minorHAnsi"/>
      <w:kern w:val="2"/>
      <w:lang w:val="en-GB"/>
      <w14:ligatures w14:val="standardContextual"/>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SimSun" w:hAnsi="Times New Roman" w:cs="Times New Roman"/>
      <w:lang w:val="en-GB"/>
    </w:rPr>
  </w:style>
  <w:style w:type="character" w:styleId="CommentReference">
    <w:name w:val="annotation reference"/>
    <w:basedOn w:val="DefaultParagraphFont"/>
    <w:uiPriority w:val="99"/>
    <w:semiHidden/>
    <w:unhideWhenUsed/>
    <w:rsid w:val="0061672F"/>
    <w:rPr>
      <w:sz w:val="16"/>
      <w:szCs w:val="16"/>
      <w:lang w:val="en-GB"/>
    </w:rPr>
  </w:style>
  <w:style w:type="paragraph" w:styleId="CommentText">
    <w:name w:val="annotation text"/>
    <w:basedOn w:val="Normal"/>
    <w:link w:val="CommentTextChar"/>
    <w:uiPriority w:val="99"/>
    <w:semiHidden/>
    <w:rsid w:val="0061672F"/>
    <w:rPr>
      <w:sz w:val="20"/>
      <w:szCs w:val="20"/>
    </w:rPr>
  </w:style>
  <w:style w:type="character" w:customStyle="1" w:styleId="CommentTextChar">
    <w:name w:val="Comment Text Char"/>
    <w:basedOn w:val="DefaultParagraphFont"/>
    <w:link w:val="CommentText"/>
    <w:uiPriority w:val="99"/>
    <w:semiHidden/>
    <w:rsid w:val="0061672F"/>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lang w:val="en-GB"/>
    </w:rPr>
  </w:style>
  <w:style w:type="character" w:styleId="FollowedHyperlink">
    <w:name w:val="FollowedHyperlink"/>
    <w:rsid w:val="007E09DA"/>
    <w:rPr>
      <w:color w:val="800080"/>
      <w:u w:val="single"/>
      <w:lang w:val="en-GB"/>
    </w:rPr>
  </w:style>
  <w:style w:type="character" w:styleId="FootnoteReference">
    <w:name w:val="footnote reference"/>
    <w:aliases w:val="16 Point,Superscript 6 Point,Referencia nota al pie,EN Footnote Reference,Times 10 Point,Exposant 3 Point,Footnote symbol,Footnote reference number,note TESI,stylish,SUPERS,number,no...,Footnote Reference/,Ref,de nota al pie"/>
    <w:basedOn w:val="DefaultParagraphFont"/>
    <w:link w:val="BVIfnrCarattereCharCharCharCarattereCharCharCharCharCharChar1CharCharCharCarattereChar"/>
    <w:uiPriority w:val="99"/>
    <w:unhideWhenUsed/>
    <w:rsid w:val="0061672F"/>
    <w:rPr>
      <w:vertAlign w:val="superscript"/>
      <w:lang w:val="en-GB"/>
    </w:rPr>
  </w:style>
  <w:style w:type="paragraph" w:styleId="FootnoteText">
    <w:name w:val="footnote text"/>
    <w:aliases w:val="Footnote Text Char Char Char Char Char Char,Footnote Text Char Char Char Char1,Footnote Text Char Char Char Char Char1,Footnote Text Char Char Char Char Char,Footnote Text Char Char Char,Footnote Text Char Char Char Cha,fn,f,ft,ft Car,ft1"/>
    <w:basedOn w:val="Normal"/>
    <w:link w:val="FootnoteTextChar"/>
    <w:uiPriority w:val="99"/>
    <w:unhideWhenUsed/>
    <w:rsid w:val="0061672F"/>
    <w:pPr>
      <w:jc w:val="left"/>
    </w:pPr>
    <w:rPr>
      <w:sz w:val="18"/>
      <w:szCs w:val="20"/>
    </w:rPr>
  </w:style>
  <w:style w:type="character" w:customStyle="1" w:styleId="FootnoteTextChar">
    <w:name w:val="Footnote Text Char"/>
    <w:aliases w:val="Footnote Text Char Char Char Char Char Char Char,Footnote Text Char Char Char Char1 Char,Footnote Text Char Char Char Char Char1 Char,Footnote Text Char Char Char Char Char Char1,Footnote Text Char Char Char Char,fn Char,f Char"/>
    <w:basedOn w:val="DefaultParagraphFont"/>
    <w:link w:val="FootnoteText"/>
    <w:uiPriority w:val="99"/>
    <w:rsid w:val="0061672F"/>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61672F"/>
    <w:rPr>
      <w:rFonts w:ascii="Times New Roman Bold" w:eastAsiaTheme="majorEastAsia" w:hAnsi="Times New Roman Bold" w:cstheme="majorBidi"/>
      <w:b/>
      <w:sz w:val="24"/>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61672F"/>
    <w:rPr>
      <w:rFonts w:ascii="Times New Roman" w:eastAsiaTheme="majorEastAsia" w:hAnsi="Times New Roman" w:cs="Times New Roman"/>
      <w:b/>
      <w:bCs/>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61672F"/>
    <w:rPr>
      <w:rFonts w:ascii="Times New Roman" w:eastAsiaTheme="majorEastAsia" w:hAnsi="Times New Roman" w:cs="Times New Roman"/>
      <w:b/>
      <w:bCs/>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61672F"/>
    <w:rPr>
      <w:rFonts w:ascii="Times New Roman" w:eastAsiaTheme="majorEastAsia" w:hAnsi="Times New Roman" w:cs="Times New Roman"/>
      <w:i/>
      <w:iCs/>
      <w:lang w:val="en-GB"/>
    </w:rPr>
  </w:style>
  <w:style w:type="character" w:customStyle="1" w:styleId="Heading6Char">
    <w:name w:val="Heading 6 Char"/>
    <w:basedOn w:val="DefaultParagraphFont"/>
    <w:link w:val="Heading6"/>
    <w:rsid w:val="0061672F"/>
    <w:rPr>
      <w:rFonts w:ascii="Times New Roman" w:eastAsia="SimSun" w:hAnsi="Times New Roman" w:cs="Times New Roman"/>
      <w:bCs/>
      <w:sz w:val="24"/>
      <w:lang w:val="en-GB"/>
    </w:rPr>
  </w:style>
  <w:style w:type="character" w:customStyle="1" w:styleId="Heading7Char">
    <w:name w:val="Heading 7 Char"/>
    <w:basedOn w:val="DefaultParagraphFont"/>
    <w:link w:val="Heading7"/>
    <w:rsid w:val="0061672F"/>
    <w:rPr>
      <w:rFonts w:ascii="Times New Roman" w:eastAsia="SimSun" w:hAnsi="Times New Roman" w:cs="Times New Roman"/>
      <w:b/>
      <w:snapToGrid w:val="0"/>
      <w:u w:val="single"/>
      <w:lang w:val="en-GB"/>
    </w:rPr>
  </w:style>
  <w:style w:type="character" w:customStyle="1" w:styleId="Heading8Char">
    <w:name w:val="Heading 8 Char"/>
    <w:basedOn w:val="DefaultParagraphFont"/>
    <w:link w:val="Heading8"/>
    <w:rsid w:val="0061672F"/>
    <w:rPr>
      <w:rFonts w:ascii="Times New Roman" w:eastAsia="SimSun" w:hAnsi="Times New Roman" w:cs="Times New Roman"/>
      <w:b/>
      <w:snapToGrid w:val="0"/>
      <w:u w:val="single"/>
      <w:lang w:val="en-GB"/>
    </w:rPr>
  </w:style>
  <w:style w:type="character" w:customStyle="1" w:styleId="Heading9Char">
    <w:name w:val="Heading 9 Char"/>
    <w:basedOn w:val="DefaultParagraphFont"/>
    <w:link w:val="Heading9"/>
    <w:rsid w:val="0061672F"/>
    <w:rPr>
      <w:rFonts w:ascii="Times New Roman" w:eastAsia="SimSun" w:hAnsi="Times New Roman" w:cs="Times New Roman"/>
      <w:snapToGrid w:val="0"/>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rsid w:val="007E09DA"/>
    <w:pPr>
      <w:spacing w:before="120" w:after="120"/>
      <w:ind w:left="720" w:right="720"/>
    </w:pPr>
    <w:rPr>
      <w:bCs/>
    </w:rPr>
  </w:style>
  <w:style w:type="paragraph" w:customStyle="1" w:styleId="recommendationheader">
    <w:name w:val="recommendation header"/>
    <w:basedOn w:val="Heading2"/>
    <w:rsid w:val="007E09DA"/>
  </w:style>
  <w:style w:type="paragraph" w:customStyle="1" w:styleId="recommendationheaderlong">
    <w:name w:val="recommendation header long"/>
    <w:basedOn w:val="Heading2longmultiline"/>
    <w:rsid w:val="007E09DA"/>
  </w:style>
  <w:style w:type="paragraph" w:customStyle="1" w:styleId="reference">
    <w:name w:val="reference"/>
    <w:basedOn w:val="Heading9"/>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61672F"/>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61672F"/>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61672F"/>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61672F"/>
    <w:pPr>
      <w:ind w:left="720"/>
      <w:contextualSpacing/>
    </w:pPr>
  </w:style>
  <w:style w:type="paragraph" w:styleId="Caption">
    <w:name w:val="caption"/>
    <w:basedOn w:val="Normal"/>
    <w:next w:val="Normal"/>
    <w:uiPriority w:val="35"/>
    <w:unhideWhenUsed/>
    <w:qFormat/>
    <w:rsid w:val="00A12A99"/>
    <w:rPr>
      <w:b/>
      <w:bCs/>
      <w:smallCaps/>
      <w:color w:val="1F497D" w:themeColor="text2"/>
    </w:r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61672F"/>
    <w:pPr>
      <w:spacing w:after="0" w:line="240" w:lineRule="auto"/>
    </w:pPr>
    <w:rPr>
      <w:rFonts w:ascii="Simplified Arabic" w:eastAsia="Times New Roman" w:hAnsi="Simplified Arabic" w:cs="Simplified Arabic"/>
      <w:noProof/>
      <w:sz w:val="24"/>
      <w:szCs w:val="24"/>
      <w:lang w:val="en-US"/>
    </w:rPr>
  </w:style>
  <w:style w:type="paragraph" w:customStyle="1" w:styleId="DarkList-Accent31">
    <w:name w:val="Dark List - Accent 31"/>
    <w:hidden/>
    <w:uiPriority w:val="99"/>
    <w:semiHidden/>
    <w:rsid w:val="0061672F"/>
    <w:pPr>
      <w:spacing w:after="0" w:line="240" w:lineRule="auto"/>
    </w:pPr>
    <w:rPr>
      <w:rFonts w:ascii="Times New Roman" w:eastAsia="SimSun" w:hAnsi="Times New Roman" w:cs="Times New Roman"/>
      <w:lang w:val="en-GB" w:eastAsia="en-GB"/>
    </w:rPr>
  </w:style>
  <w:style w:type="paragraph" w:customStyle="1" w:styleId="CBDNormalNoNumber">
    <w:name w:val="CBD_Normal_NoNumber"/>
    <w:basedOn w:val="CBDNormal"/>
    <w:qFormat/>
    <w:rsid w:val="0061672F"/>
    <w:pPr>
      <w:spacing w:after="120"/>
      <w:ind w:left="567"/>
    </w:pPr>
  </w:style>
  <w:style w:type="paragraph" w:customStyle="1" w:styleId="Footnote">
    <w:name w:val="Footnote"/>
    <w:basedOn w:val="FootnoteText"/>
    <w:semiHidden/>
    <w:qFormat/>
    <w:rsid w:val="0061672F"/>
    <w:rPr>
      <w:szCs w:val="18"/>
    </w:rPr>
  </w:style>
  <w:style w:type="paragraph" w:customStyle="1" w:styleId="Annex">
    <w:name w:val="Annex"/>
    <w:basedOn w:val="Normal"/>
    <w:semiHidden/>
    <w:qFormat/>
    <w:rsid w:val="0061672F"/>
    <w:pPr>
      <w:spacing w:after="240"/>
    </w:pPr>
    <w:rPr>
      <w:b/>
      <w:sz w:val="28"/>
    </w:rPr>
  </w:style>
  <w:style w:type="paragraph" w:customStyle="1" w:styleId="ABSymbol">
    <w:name w:val="AB_Symbol"/>
    <w:basedOn w:val="Normal"/>
    <w:qFormat/>
    <w:rsid w:val="0061672F"/>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61672F"/>
    <w:pPr>
      <w:numPr>
        <w:numId w:val="7"/>
      </w:numPr>
      <w:tabs>
        <w:tab w:val="left" w:pos="3969"/>
      </w:tabs>
      <w:spacing w:before="120" w:after="120"/>
    </w:pPr>
  </w:style>
  <w:style w:type="paragraph" w:customStyle="1" w:styleId="AFCorNNormal">
    <w:name w:val="AF_CorNNormal"/>
    <w:basedOn w:val="Normal"/>
    <w:unhideWhenUsed/>
    <w:rsid w:val="0061672F"/>
    <w:pPr>
      <w:jc w:val="left"/>
    </w:pPr>
  </w:style>
  <w:style w:type="paragraph" w:customStyle="1" w:styleId="AEDistrNormal">
    <w:name w:val="AE_DistrNormal"/>
    <w:basedOn w:val="Normal"/>
    <w:unhideWhenUsed/>
    <w:rsid w:val="0061672F"/>
    <w:pPr>
      <w:jc w:val="left"/>
    </w:pPr>
  </w:style>
  <w:style w:type="paragraph" w:customStyle="1" w:styleId="AASmallLogo">
    <w:name w:val="AA_SmallLogo"/>
    <w:basedOn w:val="AEDistrNormal"/>
    <w:unhideWhenUsed/>
    <w:rsid w:val="0061672F"/>
    <w:pPr>
      <w:spacing w:before="40"/>
    </w:pPr>
    <w:rPr>
      <w:sz w:val="4"/>
    </w:rPr>
  </w:style>
  <w:style w:type="paragraph" w:customStyle="1" w:styleId="ACLargeLogo">
    <w:name w:val="AC_LargeLogo"/>
    <w:basedOn w:val="AFCorNNormal"/>
    <w:next w:val="AISpacer"/>
    <w:unhideWhenUsed/>
    <w:rsid w:val="0061672F"/>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61672F"/>
    <w:rPr>
      <w:b/>
      <w:bCs/>
    </w:rPr>
  </w:style>
  <w:style w:type="character" w:customStyle="1" w:styleId="CommentSubjectChar">
    <w:name w:val="Comment Subject Char"/>
    <w:basedOn w:val="CommentTextChar"/>
    <w:link w:val="CommentSubject"/>
    <w:uiPriority w:val="99"/>
    <w:semiHidden/>
    <w:rsid w:val="0061672F"/>
    <w:rPr>
      <w:rFonts w:ascii="Times New Roman" w:eastAsia="SimSun" w:hAnsi="Times New Roman" w:cs="Times New Roman"/>
      <w:b/>
      <w:bCs/>
      <w:sz w:val="20"/>
      <w:szCs w:val="20"/>
      <w:lang w:val="en-GB"/>
    </w:rPr>
  </w:style>
  <w:style w:type="paragraph" w:customStyle="1" w:styleId="Item">
    <w:name w:val="Item"/>
    <w:basedOn w:val="Normal"/>
    <w:semiHidden/>
    <w:qFormat/>
    <w:rsid w:val="0061672F"/>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61672F"/>
    <w:pPr>
      <w:tabs>
        <w:tab w:val="left" w:pos="567"/>
        <w:tab w:val="left" w:pos="1134"/>
        <w:tab w:val="left" w:pos="1701"/>
        <w:tab w:val="left" w:pos="2268"/>
        <w:tab w:val="left" w:pos="2835"/>
        <w:tab w:val="left" w:pos="3402"/>
      </w:tabs>
      <w:spacing w:after="0" w:line="240" w:lineRule="auto"/>
      <w:jc w:val="both"/>
    </w:pPr>
    <w:rPr>
      <w:rFonts w:ascii="Times New Roman" w:eastAsia="SimSun" w:hAnsi="Times New Roman" w:cs="Times New Roman"/>
      <w:lang w:val="en-GB"/>
    </w:rPr>
  </w:style>
  <w:style w:type="paragraph" w:styleId="List">
    <w:name w:val="List"/>
    <w:basedOn w:val="Normal"/>
    <w:semiHidden/>
    <w:rsid w:val="0061672F"/>
    <w:pPr>
      <w:contextualSpacing/>
    </w:pPr>
  </w:style>
  <w:style w:type="numbering" w:customStyle="1" w:styleId="ListCBD">
    <w:name w:val="ListCBD"/>
    <w:basedOn w:val="NoList"/>
    <w:uiPriority w:val="99"/>
    <w:rsid w:val="0061672F"/>
    <w:pPr>
      <w:numPr>
        <w:numId w:val="5"/>
      </w:numPr>
    </w:pPr>
  </w:style>
  <w:style w:type="numbering" w:customStyle="1" w:styleId="CBDHeadings">
    <w:name w:val="CBD_Headings"/>
    <w:basedOn w:val="ListCBD"/>
    <w:uiPriority w:val="99"/>
    <w:rsid w:val="0061672F"/>
    <w:pPr>
      <w:numPr>
        <w:numId w:val="6"/>
      </w:numPr>
    </w:pPr>
  </w:style>
  <w:style w:type="paragraph" w:customStyle="1" w:styleId="AISpacer">
    <w:name w:val="AI_Spacer"/>
    <w:next w:val="Normal"/>
    <w:unhideWhenUsed/>
    <w:qFormat/>
    <w:rsid w:val="0061672F"/>
    <w:pPr>
      <w:spacing w:after="0" w:line="240" w:lineRule="auto"/>
    </w:pPr>
    <w:rPr>
      <w:rFonts w:ascii="Times New Roman" w:eastAsia="SimSun" w:hAnsi="Times New Roman" w:cs="Times New Roman"/>
      <w:sz w:val="2"/>
      <w:lang w:val="en-GB"/>
    </w:rPr>
  </w:style>
  <w:style w:type="paragraph" w:customStyle="1" w:styleId="AEDistrNormal6pt">
    <w:name w:val="AE_DistrNormal6pt"/>
    <w:basedOn w:val="AEDistrNormal"/>
    <w:next w:val="AFCorNNormal"/>
    <w:unhideWhenUsed/>
    <w:qFormat/>
    <w:rsid w:val="0061672F"/>
    <w:pPr>
      <w:spacing w:before="120"/>
    </w:pPr>
  </w:style>
  <w:style w:type="paragraph" w:customStyle="1" w:styleId="AFCorNBold">
    <w:name w:val="AF_CorNBold"/>
    <w:basedOn w:val="AFCorNNormal"/>
    <w:next w:val="AFCorNNormal"/>
    <w:unhideWhenUsed/>
    <w:qFormat/>
    <w:rsid w:val="0061672F"/>
    <w:rPr>
      <w:b/>
    </w:rPr>
  </w:style>
  <w:style w:type="paragraph" w:customStyle="1" w:styleId="AFCorN12Bold">
    <w:name w:val="AF_CorN12Bold"/>
    <w:basedOn w:val="AFCorNNormal"/>
    <w:next w:val="AFCorNNormal"/>
    <w:unhideWhenUsed/>
    <w:qFormat/>
    <w:rsid w:val="0061672F"/>
    <w:rPr>
      <w:b/>
      <w:sz w:val="24"/>
    </w:rPr>
  </w:style>
  <w:style w:type="paragraph" w:customStyle="1" w:styleId="CBDAgendaItem">
    <w:name w:val="CBD_AgendaItem"/>
    <w:basedOn w:val="Normal"/>
    <w:rsid w:val="003F1A75"/>
    <w:pPr>
      <w:keepNext/>
      <w:spacing w:before="240" w:after="120"/>
    </w:pPr>
    <w:rPr>
      <w:rFonts w:ascii="Times New Roman Bold" w:hAnsi="Times New Roman Bold" w:cs="Times New Roman Bold"/>
      <w:b/>
      <w:sz w:val="24"/>
      <w:szCs w:val="24"/>
    </w:rPr>
  </w:style>
  <w:style w:type="paragraph" w:customStyle="1" w:styleId="CBDDesicionText">
    <w:name w:val="CBD_DesicionText"/>
    <w:basedOn w:val="CBDNormal"/>
    <w:qFormat/>
    <w:rsid w:val="0061672F"/>
    <w:pPr>
      <w:spacing w:after="120"/>
      <w:ind w:left="1134" w:firstLine="567"/>
    </w:pPr>
  </w:style>
  <w:style w:type="paragraph" w:customStyle="1" w:styleId="CBDDesicionAnnex">
    <w:name w:val="CBD_DesicionAnnex"/>
    <w:basedOn w:val="CBDNormal"/>
    <w:next w:val="CBDDesicionText"/>
    <w:qFormat/>
    <w:rsid w:val="0061672F"/>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61672F"/>
    <w:pPr>
      <w:keepNext/>
      <w:keepLines/>
      <w:spacing w:after="240"/>
      <w:jc w:val="left"/>
    </w:pPr>
    <w:rPr>
      <w:b/>
      <w:sz w:val="28"/>
      <w:lang w:bidi="ar-SY"/>
    </w:rPr>
  </w:style>
  <w:style w:type="paragraph" w:customStyle="1" w:styleId="CBDSubTitle">
    <w:name w:val="CBD_SubTitle"/>
    <w:basedOn w:val="CBDNormal"/>
    <w:qFormat/>
    <w:rsid w:val="0061672F"/>
    <w:pPr>
      <w:keepNext/>
      <w:keepLines/>
      <w:spacing w:before="240" w:after="240"/>
      <w:ind w:left="567"/>
      <w:jc w:val="left"/>
    </w:pPr>
    <w:rPr>
      <w:b/>
    </w:rPr>
  </w:style>
  <w:style w:type="paragraph" w:customStyle="1" w:styleId="CBDTitle">
    <w:name w:val="CBD_Title"/>
    <w:basedOn w:val="CBDNormal"/>
    <w:next w:val="CBDSubTitle"/>
    <w:qFormat/>
    <w:rsid w:val="0061672F"/>
    <w:pPr>
      <w:keepNext/>
      <w:keepLines/>
      <w:spacing w:before="240" w:after="240"/>
      <w:ind w:left="567"/>
      <w:jc w:val="left"/>
    </w:pPr>
    <w:rPr>
      <w:b/>
      <w:sz w:val="28"/>
    </w:rPr>
  </w:style>
  <w:style w:type="paragraph" w:customStyle="1" w:styleId="AENormal">
    <w:name w:val="AE_Normal"/>
    <w:basedOn w:val="Normal"/>
    <w:rsid w:val="0061672F"/>
  </w:style>
  <w:style w:type="paragraph" w:customStyle="1" w:styleId="CBDH1">
    <w:name w:val="CBD_H1"/>
    <w:basedOn w:val="CBDNormal"/>
    <w:qFormat/>
    <w:rsid w:val="0061672F"/>
    <w:pPr>
      <w:keepNext/>
      <w:keepLines/>
      <w:spacing w:before="240" w:after="120"/>
      <w:ind w:left="567" w:hanging="567"/>
      <w:jc w:val="left"/>
      <w:outlineLvl w:val="0"/>
    </w:pPr>
    <w:rPr>
      <w:b/>
      <w:sz w:val="28"/>
    </w:rPr>
  </w:style>
  <w:style w:type="paragraph" w:customStyle="1" w:styleId="CBDH2">
    <w:name w:val="CBD_H2"/>
    <w:basedOn w:val="CBDNormal"/>
    <w:qFormat/>
    <w:rsid w:val="0061672F"/>
    <w:pPr>
      <w:keepNext/>
      <w:keepLines/>
      <w:ind w:left="567" w:hanging="567"/>
    </w:pPr>
    <w:rPr>
      <w:b/>
      <w:sz w:val="24"/>
    </w:rPr>
  </w:style>
  <w:style w:type="paragraph" w:customStyle="1" w:styleId="CBDFootnoteText">
    <w:name w:val="CBD_Footnote_Text"/>
    <w:basedOn w:val="CBDNormal"/>
    <w:qFormat/>
    <w:rsid w:val="0061672F"/>
    <w:pPr>
      <w:jc w:val="left"/>
    </w:pPr>
    <w:rPr>
      <w:sz w:val="18"/>
    </w:rPr>
  </w:style>
  <w:style w:type="paragraph" w:customStyle="1" w:styleId="CBDFooter">
    <w:name w:val="CBD_Footer"/>
    <w:basedOn w:val="CBDNormal"/>
    <w:qFormat/>
    <w:rsid w:val="0061672F"/>
    <w:rPr>
      <w:sz w:val="20"/>
    </w:rPr>
  </w:style>
  <w:style w:type="paragraph" w:customStyle="1" w:styleId="CBDHeader">
    <w:name w:val="CBD_Header"/>
    <w:basedOn w:val="CBDNormal"/>
    <w:next w:val="CBDFooter"/>
    <w:qFormat/>
    <w:rsid w:val="0061672F"/>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61672F"/>
    <w:pPr>
      <w:keepNext/>
      <w:keepLines/>
      <w:spacing w:before="120" w:after="120"/>
      <w:ind w:left="567" w:hanging="567"/>
      <w:jc w:val="left"/>
    </w:pPr>
    <w:rPr>
      <w:b/>
    </w:rPr>
  </w:style>
  <w:style w:type="paragraph" w:customStyle="1" w:styleId="CBDH4">
    <w:name w:val="CBD_H4"/>
    <w:basedOn w:val="CBDNormal"/>
    <w:rsid w:val="0061672F"/>
    <w:pPr>
      <w:keepNext/>
      <w:keepLines/>
      <w:spacing w:before="120" w:after="120"/>
      <w:ind w:left="567" w:hanging="567"/>
      <w:jc w:val="left"/>
    </w:pPr>
    <w:rPr>
      <w:b/>
    </w:rPr>
  </w:style>
  <w:style w:type="paragraph" w:customStyle="1" w:styleId="CBDH5">
    <w:name w:val="CBD_H5"/>
    <w:basedOn w:val="CBDNormal"/>
    <w:qFormat/>
    <w:rsid w:val="0061672F"/>
    <w:pPr>
      <w:keepNext/>
      <w:keepLines/>
      <w:spacing w:before="120" w:after="120"/>
      <w:ind w:left="567" w:hanging="567"/>
      <w:jc w:val="left"/>
    </w:pPr>
    <w:rPr>
      <w:i/>
    </w:rPr>
  </w:style>
  <w:style w:type="paragraph" w:customStyle="1" w:styleId="CBDTableNormal">
    <w:name w:val="CBD_TableNormal"/>
    <w:basedOn w:val="CBDNormal"/>
    <w:qFormat/>
    <w:rsid w:val="0061672F"/>
    <w:pPr>
      <w:spacing w:before="40" w:after="80"/>
      <w:jc w:val="left"/>
    </w:pPr>
    <w:rPr>
      <w:sz w:val="20"/>
    </w:rPr>
  </w:style>
  <w:style w:type="paragraph" w:customStyle="1" w:styleId="CBDTableTitle">
    <w:name w:val="CBD_TableTitle"/>
    <w:basedOn w:val="CBDNormal"/>
    <w:qFormat/>
    <w:rsid w:val="0061672F"/>
    <w:pPr>
      <w:keepNext/>
      <w:keepLines/>
      <w:spacing w:before="120" w:after="60"/>
      <w:ind w:left="567"/>
      <w:jc w:val="left"/>
    </w:pPr>
    <w:rPr>
      <w:b/>
    </w:rPr>
  </w:style>
  <w:style w:type="paragraph" w:customStyle="1" w:styleId="CBDFigureTitle">
    <w:name w:val="CBD_FigureTitle"/>
    <w:basedOn w:val="CBDNormal"/>
    <w:next w:val="CBDNormalNoNumber"/>
    <w:qFormat/>
    <w:rsid w:val="0061672F"/>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2A99"/>
    <w:rPr>
      <w:b/>
      <w:bCs/>
      <w:smallCaps/>
      <w:spacing w:val="10"/>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lang w:val="en-GB"/>
    </w:rPr>
  </w:style>
  <w:style w:type="character" w:styleId="Emphasis">
    <w:name w:val="Emphasis"/>
    <w:basedOn w:val="DefaultParagraphFont"/>
    <w:uiPriority w:val="20"/>
    <w:qFormat/>
    <w:rsid w:val="00A12A99"/>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ind w:left="220" w:hanging="220"/>
    </w:pPr>
  </w:style>
  <w:style w:type="paragraph" w:styleId="Index2">
    <w:name w:val="index 2"/>
    <w:basedOn w:val="Normal"/>
    <w:next w:val="Normal"/>
    <w:autoRedefine/>
    <w:uiPriority w:val="99"/>
    <w:semiHidden/>
    <w:unhideWhenUsed/>
    <w:rsid w:val="00A111D1"/>
    <w:pPr>
      <w:ind w:left="440" w:hanging="220"/>
    </w:pPr>
  </w:style>
  <w:style w:type="paragraph" w:styleId="Index3">
    <w:name w:val="index 3"/>
    <w:basedOn w:val="Normal"/>
    <w:next w:val="Normal"/>
    <w:autoRedefine/>
    <w:uiPriority w:val="99"/>
    <w:semiHidden/>
    <w:unhideWhenUsed/>
    <w:rsid w:val="00A111D1"/>
    <w:pPr>
      <w:ind w:left="660" w:hanging="220"/>
    </w:pPr>
  </w:style>
  <w:style w:type="paragraph" w:styleId="Index4">
    <w:name w:val="index 4"/>
    <w:basedOn w:val="Normal"/>
    <w:next w:val="Normal"/>
    <w:autoRedefine/>
    <w:uiPriority w:val="99"/>
    <w:semiHidden/>
    <w:unhideWhenUsed/>
    <w:rsid w:val="00A111D1"/>
    <w:pPr>
      <w:ind w:left="880" w:hanging="220"/>
    </w:pPr>
  </w:style>
  <w:style w:type="paragraph" w:styleId="Index5">
    <w:name w:val="index 5"/>
    <w:basedOn w:val="Normal"/>
    <w:next w:val="Normal"/>
    <w:autoRedefine/>
    <w:uiPriority w:val="99"/>
    <w:semiHidden/>
    <w:unhideWhenUsed/>
    <w:rsid w:val="00A111D1"/>
    <w:pPr>
      <w:ind w:left="1100" w:hanging="220"/>
    </w:pPr>
  </w:style>
  <w:style w:type="paragraph" w:styleId="Index6">
    <w:name w:val="index 6"/>
    <w:basedOn w:val="Normal"/>
    <w:next w:val="Normal"/>
    <w:autoRedefine/>
    <w:uiPriority w:val="99"/>
    <w:semiHidden/>
    <w:unhideWhenUsed/>
    <w:rsid w:val="00A111D1"/>
    <w:pPr>
      <w:ind w:left="1320" w:hanging="220"/>
    </w:pPr>
  </w:style>
  <w:style w:type="paragraph" w:styleId="Index7">
    <w:name w:val="index 7"/>
    <w:basedOn w:val="Normal"/>
    <w:next w:val="Normal"/>
    <w:autoRedefine/>
    <w:uiPriority w:val="99"/>
    <w:semiHidden/>
    <w:unhideWhenUsed/>
    <w:rsid w:val="00A111D1"/>
    <w:pPr>
      <w:ind w:left="1540" w:hanging="220"/>
    </w:pPr>
  </w:style>
  <w:style w:type="paragraph" w:styleId="Index8">
    <w:name w:val="index 8"/>
    <w:basedOn w:val="Normal"/>
    <w:next w:val="Normal"/>
    <w:autoRedefine/>
    <w:uiPriority w:val="99"/>
    <w:semiHidden/>
    <w:unhideWhenUsed/>
    <w:rsid w:val="00A111D1"/>
    <w:pPr>
      <w:ind w:left="1760" w:hanging="220"/>
    </w:pPr>
  </w:style>
  <w:style w:type="paragraph" w:styleId="Index9">
    <w:name w:val="index 9"/>
    <w:basedOn w:val="Normal"/>
    <w:next w:val="Normal"/>
    <w:autoRedefine/>
    <w:uiPriority w:val="99"/>
    <w:semiHidden/>
    <w:unhideWhenUsed/>
    <w:rsid w:val="00A111D1"/>
    <w:pPr>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2A99"/>
    <w:rPr>
      <w:b/>
      <w:bCs/>
      <w:i/>
      <w:iCs/>
      <w:lang w:val="en-GB"/>
    </w:rPr>
  </w:style>
  <w:style w:type="paragraph" w:styleId="IntenseQuote">
    <w:name w:val="Intense Quote"/>
    <w:basedOn w:val="Normal"/>
    <w:next w:val="Normal"/>
    <w:link w:val="IntenseQuoteChar"/>
    <w:uiPriority w:val="30"/>
    <w:qFormat/>
    <w:rsid w:val="00A12A99"/>
    <w:pPr>
      <w:spacing w:before="100" w:beforeAutospacing="1" w:after="240"/>
      <w:ind w:left="720"/>
      <w:jc w:val="center"/>
    </w:pPr>
    <w:rPr>
      <w:rFonts w:asciiTheme="majorHAnsi" w:eastAsiaTheme="majorEastAsia" w:hAnsiTheme="majorHAnsi" w:cstheme="majorBidi"/>
      <w:color w:val="1F497D" w:themeColor="text2"/>
      <w:spacing w:val="-6"/>
      <w:sz w:val="32"/>
      <w:szCs w:val="32"/>
    </w:rPr>
  </w:style>
  <w:style w:type="character" w:customStyle="1" w:styleId="IntenseQuoteChar">
    <w:name w:val="Intense Quote Char"/>
    <w:basedOn w:val="DefaultParagraphFont"/>
    <w:link w:val="IntenseQuote"/>
    <w:uiPriority w:val="30"/>
    <w:rsid w:val="00A12A99"/>
    <w:rPr>
      <w:rFonts w:asciiTheme="majorHAnsi" w:eastAsiaTheme="majorEastAsia" w:hAnsiTheme="majorHAnsi" w:cstheme="majorBidi"/>
      <w:color w:val="1F497D" w:themeColor="text2"/>
      <w:spacing w:val="-6"/>
      <w:sz w:val="32"/>
      <w:szCs w:val="32"/>
      <w:lang w:val="en-GB"/>
    </w:rPr>
  </w:style>
  <w:style w:type="character" w:styleId="IntenseReference">
    <w:name w:val="Intense Reference"/>
    <w:basedOn w:val="DefaultParagraphFont"/>
    <w:uiPriority w:val="32"/>
    <w:qFormat/>
    <w:rsid w:val="00A12A99"/>
    <w:rPr>
      <w:b/>
      <w:bCs/>
      <w:smallCaps/>
      <w:color w:val="1F497D" w:themeColor="text2"/>
      <w:u w:val="single"/>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z w:val="24"/>
      <w:szCs w:val="24"/>
      <w:shd w:val="pct20" w:color="auto" w:fill="auto"/>
      <w:lang w:val="en-GB"/>
    </w:rPr>
  </w:style>
  <w:style w:type="paragraph" w:styleId="NoSpacing">
    <w:name w:val="No Spacing"/>
    <w:uiPriority w:val="1"/>
    <w:qFormat/>
    <w:rsid w:val="00A12A99"/>
    <w:pPr>
      <w:spacing w:after="0" w:line="240" w:lineRule="auto"/>
    </w:pPr>
    <w:rPr>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2A99"/>
    <w:pPr>
      <w:spacing w:before="120" w:after="120"/>
      <w:ind w:left="720"/>
    </w:pPr>
    <w:rPr>
      <w:color w:val="1F497D" w:themeColor="text2"/>
      <w:sz w:val="24"/>
      <w:szCs w:val="24"/>
    </w:rPr>
  </w:style>
  <w:style w:type="character" w:customStyle="1" w:styleId="QuoteChar">
    <w:name w:val="Quote Char"/>
    <w:basedOn w:val="DefaultParagraphFont"/>
    <w:link w:val="Quote"/>
    <w:uiPriority w:val="29"/>
    <w:rsid w:val="00A12A99"/>
    <w:rPr>
      <w:rFonts w:ascii="Times New Roman" w:eastAsia="SimSun" w:hAnsi="Times New Roman" w:cs="Times New Roman"/>
      <w:color w:val="1F497D" w:themeColor="text2"/>
      <w:sz w:val="24"/>
      <w:szCs w:val="24"/>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2A99"/>
    <w:rPr>
      <w:b/>
      <w:bCs/>
      <w:lang w:val="en-GB"/>
    </w:rPr>
  </w:style>
  <w:style w:type="character" w:styleId="SubtleEmphasis">
    <w:name w:val="Subtle Emphasis"/>
    <w:basedOn w:val="DefaultParagraphFont"/>
    <w:uiPriority w:val="19"/>
    <w:qFormat/>
    <w:rsid w:val="00A12A99"/>
    <w:rPr>
      <w:i/>
      <w:iCs/>
      <w:color w:val="595959" w:themeColor="text1" w:themeTint="A6"/>
      <w:lang w:val="en-GB"/>
    </w:rPr>
  </w:style>
  <w:style w:type="character" w:styleId="SubtleReference">
    <w:name w:val="Subtle Reference"/>
    <w:basedOn w:val="DefaultParagraphFont"/>
    <w:uiPriority w:val="31"/>
    <w:qFormat/>
    <w:rsid w:val="00A12A99"/>
    <w:rPr>
      <w:smallCaps/>
      <w:color w:val="595959" w:themeColor="text1" w:themeTint="A6"/>
      <w:u w:val="none" w:color="7F7F7F" w:themeColor="text1" w:themeTint="80"/>
      <w:bdr w:val="none" w:sz="0" w:space="0" w:color="auto"/>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ind w:left="220" w:hanging="220"/>
    </w:pPr>
  </w:style>
  <w:style w:type="paragraph" w:styleId="TableofFigures">
    <w:name w:val="table of figures"/>
    <w:basedOn w:val="Normal"/>
    <w:next w:val="Normal"/>
    <w:uiPriority w:val="99"/>
    <w:semiHidden/>
    <w:unhideWhenUsed/>
    <w:rsid w:val="00A111D1"/>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2A99"/>
    <w:pPr>
      <w:outlineLvl w:val="9"/>
    </w:p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61672F"/>
    <w:pPr>
      <w:keepNext/>
      <w:keepLines/>
      <w:spacing w:before="240" w:after="120"/>
      <w:jc w:val="left"/>
    </w:pPr>
    <w:rPr>
      <w:b/>
      <w:sz w:val="24"/>
    </w:rPr>
  </w:style>
  <w:style w:type="paragraph" w:customStyle="1" w:styleId="CBDagendaItem0">
    <w:name w:val="CBD_agenda_Item"/>
    <w:basedOn w:val="CBDNormalNumber"/>
    <w:rsid w:val="003F1A75"/>
  </w:style>
  <w:style w:type="paragraph" w:customStyle="1" w:styleId="CBDpara-item">
    <w:name w:val="CBD_para-item"/>
    <w:basedOn w:val="Normal"/>
    <w:qFormat/>
    <w:rsid w:val="0061672F"/>
    <w:pPr>
      <w:tabs>
        <w:tab w:val="clear" w:pos="567"/>
      </w:tabs>
      <w:spacing w:before="120" w:after="120"/>
      <w:ind w:left="1134" w:hanging="567"/>
      <w:jc w:val="left"/>
    </w:pPr>
  </w:style>
  <w:style w:type="paragraph" w:customStyle="1" w:styleId="CBDsubpara-item">
    <w:name w:val="CBD_subpara-item"/>
    <w:basedOn w:val="CBDpara-item"/>
    <w:qFormat/>
    <w:rsid w:val="0061672F"/>
    <w:pPr>
      <w:tabs>
        <w:tab w:val="clear" w:pos="1134"/>
      </w:tabs>
      <w:ind w:left="1701"/>
    </w:pPr>
  </w:style>
  <w:style w:type="paragraph" w:customStyle="1" w:styleId="CBDRecommendText">
    <w:name w:val="CBD_RecommendText"/>
    <w:basedOn w:val="Normal"/>
    <w:qFormat/>
    <w:rsid w:val="0061672F"/>
    <w:pPr>
      <w:spacing w:after="120"/>
      <w:ind w:left="567"/>
    </w:p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E8228E"/>
    <w:pPr>
      <w:tabs>
        <w:tab w:val="num" w:pos="1800"/>
      </w:tabs>
      <w:spacing w:line="240" w:lineRule="exact"/>
    </w:pPr>
    <w:rPr>
      <w:rFonts w:asciiTheme="minorHAnsi" w:eastAsiaTheme="minorEastAsia" w:hAnsiTheme="minorHAnsi" w:cstheme="minorBidi"/>
      <w:vertAlign w:val="superscript"/>
    </w:rPr>
  </w:style>
  <w:style w:type="character" w:customStyle="1" w:styleId="ListParagraphChar">
    <w:name w:val="List Paragraph Char"/>
    <w:basedOn w:val="DefaultParagraphFont"/>
    <w:link w:val="ListParagraph"/>
    <w:uiPriority w:val="34"/>
    <w:rsid w:val="00E8228E"/>
    <w:rPr>
      <w:rFonts w:ascii="Times New Roman" w:eastAsia="SimSun" w:hAnsi="Times New Roman" w:cs="Times New Roman"/>
      <w:lang w:val="en-GB"/>
    </w:rPr>
  </w:style>
  <w:style w:type="paragraph" w:customStyle="1" w:styleId="CBDprov-agendaItem">
    <w:name w:val="CBD_prov-agenda_Item"/>
    <w:basedOn w:val="CBDNormalNumber"/>
    <w:qFormat/>
    <w:rsid w:val="0061672F"/>
  </w:style>
  <w:style w:type="paragraph" w:customStyle="1" w:styleId="CBDAgendaItem-1">
    <w:name w:val="CBD_AgendaItem-1"/>
    <w:basedOn w:val="Normal"/>
    <w:qFormat/>
    <w:rsid w:val="0061672F"/>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61672F"/>
    <w:pPr>
      <w:ind w:left="567" w:hanging="567"/>
    </w:pPr>
    <w:rPr>
      <w:sz w:val="22"/>
    </w:rPr>
  </w:style>
  <w:style w:type="paragraph" w:customStyle="1" w:styleId="CBDAgendaItem-3">
    <w:name w:val="CBD_AgendaItem-3"/>
    <w:basedOn w:val="CBDAgendaItem-1"/>
    <w:qFormat/>
    <w:rsid w:val="0061672F"/>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notifications/2026-058"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recommendations/sbstta/?m=sbstta-27"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ocuments/CBD/SBSTTA/27/4" TargetMode="External"/><Relationship Id="rId20" Type="http://schemas.openxmlformats.org/officeDocument/2006/relationships/hyperlink" Target="https://www.cbd.int/recommendations/sbstta/?m=sbstta-27"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recommendations/sbstta/?m=sbstta-27" TargetMode="External"/><Relationship Id="rId23"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recommendations/sbstta/?m=sbstta-27"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2.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CCB-OM-2026-02" TargetMode="External"/><Relationship Id="rId2" Type="http://schemas.openxmlformats.org/officeDocument/2006/relationships/hyperlink" Target="https://www.cbd.int/meetings/CCB-OM-2026-01" TargetMode="External"/><Relationship Id="rId1" Type="http://schemas.openxmlformats.org/officeDocument/2006/relationships/hyperlink" Target="https://www.cbd.int/documents/CBD/COP/17/1/REV1" TargetMode="External"/><Relationship Id="rId6" Type="http://schemas.openxmlformats.org/officeDocument/2006/relationships/hyperlink" Target="https://www.cbd.int/notifications/2026-058" TargetMode="External"/><Relationship Id="rId5" Type="http://schemas.openxmlformats.org/officeDocument/2006/relationships/hyperlink" Target="https://www.cbd.int/meetings/CCB-OM-2026-04" TargetMode="External"/><Relationship Id="rId4" Type="http://schemas.openxmlformats.org/officeDocument/2006/relationships/hyperlink" Target="https://www.cbd.int/meetings/CCB-OM-2026-0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89300CA2444A60B12385EE98E4F90F"/>
        <w:category>
          <w:name w:val="General"/>
          <w:gallery w:val="placeholder"/>
        </w:category>
        <w:types>
          <w:type w:val="bbPlcHdr"/>
        </w:types>
        <w:behaviors>
          <w:behavior w:val="content"/>
        </w:behaviors>
        <w:guid w:val="{7AB64240-510C-4A04-AD1F-65B5BCAF9D94}"/>
      </w:docPartPr>
      <w:docPartBody>
        <w:p w:rsidR="00A6312B" w:rsidRDefault="00A6312B">
          <w:pPr>
            <w:pStyle w:val="C689300CA2444A60B12385EE98E4F90F"/>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00"/>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312B"/>
    <w:rsid w:val="0002130C"/>
    <w:rsid w:val="000D25A3"/>
    <w:rsid w:val="001031DF"/>
    <w:rsid w:val="0028278C"/>
    <w:rsid w:val="00296CDF"/>
    <w:rsid w:val="002C2679"/>
    <w:rsid w:val="003F29CA"/>
    <w:rsid w:val="004541F7"/>
    <w:rsid w:val="00462C36"/>
    <w:rsid w:val="0048597D"/>
    <w:rsid w:val="00572450"/>
    <w:rsid w:val="00652DBE"/>
    <w:rsid w:val="007438E0"/>
    <w:rsid w:val="007C35C4"/>
    <w:rsid w:val="00893F2D"/>
    <w:rsid w:val="008A0A32"/>
    <w:rsid w:val="008C6622"/>
    <w:rsid w:val="00932725"/>
    <w:rsid w:val="00962ABD"/>
    <w:rsid w:val="009B48A5"/>
    <w:rsid w:val="00A6312B"/>
    <w:rsid w:val="00A65E0E"/>
    <w:rsid w:val="00B51FC6"/>
    <w:rsid w:val="00BB257A"/>
    <w:rsid w:val="00BC3EE9"/>
    <w:rsid w:val="00C343B4"/>
    <w:rsid w:val="00C9680D"/>
    <w:rsid w:val="00DF73A4"/>
    <w:rsid w:val="00EA27EE"/>
    <w:rsid w:val="00FB6846"/>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C689300CA2444A60B12385EE98E4F90F">
    <w:name w:val="C689300CA2444A60B12385EE98E4F9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36FBA167-C069-4A63-AF1D-2B2F6B6749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4</TotalTime>
  <Pages>13</Pages>
  <Words>5102</Words>
  <Characters>33578</Characters>
  <Application>Microsoft Office Word</Application>
  <DocSecurity>0</DocSecurity>
  <Lines>1119</Lines>
  <Paragraphs>398</Paragraphs>
  <ScaleCrop>false</ScaleCrop>
  <HeadingPairs>
    <vt:vector size="2" baseType="variant">
      <vt:variant>
        <vt:lpstr>Title</vt:lpstr>
      </vt:variant>
      <vt:variant>
        <vt:i4>1</vt:i4>
      </vt:variant>
    </vt:vector>
  </HeadingPairs>
  <TitlesOfParts>
    <vt:vector size="1" baseType="lpstr">
      <vt:lpstr>Multilevel road map for enhancing cooperation, policy coherence and synergies across the Rio conventions</vt:lpstr>
    </vt:vector>
  </TitlesOfParts>
  <Company>SCBD</Company>
  <LinksUpToDate>false</LinksUpToDate>
  <CharactersWithSpaces>38282</CharactersWithSpaces>
  <SharedDoc>false</SharedDoc>
  <HLinks>
    <vt:vector size="72" baseType="variant">
      <vt:variant>
        <vt:i4>3473440</vt:i4>
      </vt:variant>
      <vt:variant>
        <vt:i4>15</vt:i4>
      </vt:variant>
      <vt:variant>
        <vt:i4>0</vt:i4>
      </vt:variant>
      <vt:variant>
        <vt:i4>5</vt:i4>
      </vt:variant>
      <vt:variant>
        <vt:lpwstr>https://www.cbd.int/recommendations/sbstta/?m=sbstta-27</vt:lpwstr>
      </vt:variant>
      <vt:variant>
        <vt:lpwstr/>
      </vt:variant>
      <vt:variant>
        <vt:i4>3473440</vt:i4>
      </vt:variant>
      <vt:variant>
        <vt:i4>12</vt:i4>
      </vt:variant>
      <vt:variant>
        <vt:i4>0</vt:i4>
      </vt:variant>
      <vt:variant>
        <vt:i4>5</vt:i4>
      </vt:variant>
      <vt:variant>
        <vt:lpwstr>https://www.cbd.int/recommendations/sbstta/?m=sbstta-27</vt:lpwstr>
      </vt:variant>
      <vt:variant>
        <vt:lpwstr/>
      </vt:variant>
      <vt:variant>
        <vt:i4>7143477</vt:i4>
      </vt:variant>
      <vt:variant>
        <vt:i4>9</vt:i4>
      </vt:variant>
      <vt:variant>
        <vt:i4>0</vt:i4>
      </vt:variant>
      <vt:variant>
        <vt:i4>5</vt:i4>
      </vt:variant>
      <vt:variant>
        <vt:lpwstr>https://www.cbd.int/notifications/2026-058</vt:lpwstr>
      </vt:variant>
      <vt:variant>
        <vt:lpwstr/>
      </vt:variant>
      <vt:variant>
        <vt:i4>3473440</vt:i4>
      </vt:variant>
      <vt:variant>
        <vt:i4>6</vt:i4>
      </vt:variant>
      <vt:variant>
        <vt:i4>0</vt:i4>
      </vt:variant>
      <vt:variant>
        <vt:i4>5</vt:i4>
      </vt:variant>
      <vt:variant>
        <vt:lpwstr>https://www.cbd.int/recommendations/sbstta/?m=sbstta-27</vt:lpwstr>
      </vt:variant>
      <vt:variant>
        <vt:lpwstr/>
      </vt:variant>
      <vt:variant>
        <vt:i4>4587590</vt:i4>
      </vt:variant>
      <vt:variant>
        <vt:i4>3</vt:i4>
      </vt:variant>
      <vt:variant>
        <vt:i4>0</vt:i4>
      </vt:variant>
      <vt:variant>
        <vt:i4>5</vt:i4>
      </vt:variant>
      <vt:variant>
        <vt:lpwstr>https://www.cbd.int/documents/CBD/SBSTTA/27/4</vt:lpwstr>
      </vt:variant>
      <vt:variant>
        <vt:lpwstr/>
      </vt:variant>
      <vt:variant>
        <vt:i4>3473440</vt:i4>
      </vt:variant>
      <vt:variant>
        <vt:i4>0</vt:i4>
      </vt:variant>
      <vt:variant>
        <vt:i4>0</vt:i4>
      </vt:variant>
      <vt:variant>
        <vt:i4>5</vt:i4>
      </vt:variant>
      <vt:variant>
        <vt:lpwstr>https://www.cbd.int/recommendations/sbstta/?m=sbstta-27</vt:lpwstr>
      </vt:variant>
      <vt:variant>
        <vt:lpwstr/>
      </vt:variant>
      <vt:variant>
        <vt:i4>7143477</vt:i4>
      </vt:variant>
      <vt:variant>
        <vt:i4>15</vt:i4>
      </vt:variant>
      <vt:variant>
        <vt:i4>0</vt:i4>
      </vt:variant>
      <vt:variant>
        <vt:i4>5</vt:i4>
      </vt:variant>
      <vt:variant>
        <vt:lpwstr>https://www.cbd.int/notifications/2026-058</vt:lpwstr>
      </vt:variant>
      <vt:variant>
        <vt:lpwstr/>
      </vt:variant>
      <vt:variant>
        <vt:i4>3932285</vt:i4>
      </vt:variant>
      <vt:variant>
        <vt:i4>12</vt:i4>
      </vt:variant>
      <vt:variant>
        <vt:i4>0</vt:i4>
      </vt:variant>
      <vt:variant>
        <vt:i4>5</vt:i4>
      </vt:variant>
      <vt:variant>
        <vt:lpwstr>https://www.cbd.int/meetings/CCB-OM-2026-04</vt:lpwstr>
      </vt:variant>
      <vt:variant>
        <vt:lpwstr/>
      </vt:variant>
      <vt:variant>
        <vt:i4>3932285</vt:i4>
      </vt:variant>
      <vt:variant>
        <vt:i4>9</vt:i4>
      </vt:variant>
      <vt:variant>
        <vt:i4>0</vt:i4>
      </vt:variant>
      <vt:variant>
        <vt:i4>5</vt:i4>
      </vt:variant>
      <vt:variant>
        <vt:lpwstr>https://www.cbd.int/meetings/CCB-OM-2026-03</vt:lpwstr>
      </vt:variant>
      <vt:variant>
        <vt:lpwstr/>
      </vt:variant>
      <vt:variant>
        <vt:i4>3932285</vt:i4>
      </vt:variant>
      <vt:variant>
        <vt:i4>6</vt:i4>
      </vt:variant>
      <vt:variant>
        <vt:i4>0</vt:i4>
      </vt:variant>
      <vt:variant>
        <vt:i4>5</vt:i4>
      </vt:variant>
      <vt:variant>
        <vt:lpwstr>https://www.cbd.int/meetings/CCB-OM-2026-02</vt:lpwstr>
      </vt:variant>
      <vt:variant>
        <vt:lpwstr/>
      </vt:variant>
      <vt:variant>
        <vt:i4>3932285</vt:i4>
      </vt:variant>
      <vt:variant>
        <vt:i4>3</vt:i4>
      </vt:variant>
      <vt:variant>
        <vt:i4>0</vt:i4>
      </vt:variant>
      <vt:variant>
        <vt:i4>5</vt:i4>
      </vt:variant>
      <vt:variant>
        <vt:lpwstr>https://www.cbd.int/meetings/CCB-OM-2026-01</vt:lpwstr>
      </vt:variant>
      <vt:variant>
        <vt:lpwstr/>
      </vt:variant>
      <vt:variant>
        <vt:i4>7209069</vt:i4>
      </vt:variant>
      <vt:variant>
        <vt:i4>0</vt:i4>
      </vt:variant>
      <vt:variant>
        <vt:i4>0</vt:i4>
      </vt:variant>
      <vt:variant>
        <vt:i4>5</vt:i4>
      </vt:variant>
      <vt:variant>
        <vt:lpwstr>https://www.cbd.int/documents/CBD/COP/17/1/REV1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report on activities on biodiversity and climate change</dc:title>
  <dc:subject>CBD/COP/17/11</dc:subject>
  <dc:creator>Secretariat of the Convention on Biological Diversity</dc:creator>
  <cp:keywords>Convention on Biological Diversity</cp:keywords>
  <cp:lastModifiedBy>Veronique Lefebvre</cp:lastModifiedBy>
  <cp:revision>6</cp:revision>
  <cp:lastPrinted>2026-09-15T19:07:00Z</cp:lastPrinted>
  <dcterms:created xsi:type="dcterms:W3CDTF">2026-09-23T18:15:00Z</dcterms:created>
  <dcterms:modified xsi:type="dcterms:W3CDTF">2026-09-23T18:18:00Z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