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3F1A75" w14:paraId="0E30F934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5A4A9612" w14:textId="77777777" w:rsidR="008A1499" w:rsidRPr="003F1A75" w:rsidRDefault="008A1499" w:rsidP="008A1499">
            <w:pPr>
              <w:pStyle w:val="AASmallLogo"/>
            </w:pPr>
            <w:r w:rsidRPr="003F1A75">
              <w:rPr>
                <w:noProof/>
              </w:rPr>
              <w:drawing>
                <wp:inline distT="0" distB="0" distL="0" distR="0" wp14:anchorId="75B20CD5" wp14:editId="4AA33419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3F1A75">
              <w:t xml:space="preserve"> </w:t>
            </w:r>
          </w:p>
          <w:p w14:paraId="7A6C25E0" w14:textId="77777777" w:rsidR="008A1499" w:rsidRPr="003F1A75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21F5ED73" w14:textId="77777777" w:rsidR="008A1499" w:rsidRPr="003F1A75" w:rsidRDefault="008A1499" w:rsidP="008A1499">
            <w:pPr>
              <w:pStyle w:val="AASmallLogo"/>
            </w:pPr>
            <w:r w:rsidRPr="003F1A75">
              <w:rPr>
                <w:noProof/>
              </w:rPr>
              <w:drawing>
                <wp:inline distT="0" distB="0" distL="0" distR="0" wp14:anchorId="7212927F" wp14:editId="4D8B1629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3F1A75">
              <w:t xml:space="preserve"> </w:t>
            </w:r>
          </w:p>
          <w:p w14:paraId="72A31DFB" w14:textId="77777777" w:rsidR="008A1499" w:rsidRPr="003F1A75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76C211C7" w14:textId="153F0E98" w:rsidR="008A1499" w:rsidRPr="003F1A75" w:rsidRDefault="008A1499" w:rsidP="003F1A75">
            <w:pPr>
              <w:pStyle w:val="ABSymbol"/>
            </w:pPr>
            <w:r w:rsidRPr="003F1A75">
              <w:rPr>
                <w:sz w:val="40"/>
              </w:rPr>
              <w:t>CBD</w:t>
            </w:r>
            <w:r w:rsidRPr="003F1A75">
              <w:t>/</w:t>
            </w:r>
            <w:r w:rsidR="00DE5B09">
              <w:t>RM/WS/2026/1</w:t>
            </w:r>
            <w:r w:rsidRPr="003F1A75">
              <w:t>/</w:t>
            </w:r>
            <w:r w:rsidR="00DE5B09">
              <w:t>1</w:t>
            </w:r>
          </w:p>
        </w:tc>
      </w:tr>
    </w:tbl>
    <w:p w14:paraId="07D507C0" w14:textId="77777777" w:rsidR="008A1499" w:rsidRPr="003F1A75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3F1A75" w14:paraId="3329E134" w14:textId="77777777" w:rsidTr="008A1499">
        <w:trPr>
          <w:trHeight w:val="1814"/>
        </w:trPr>
        <w:tc>
          <w:tcPr>
            <w:tcW w:w="7370" w:type="dxa"/>
          </w:tcPr>
          <w:p w14:paraId="12970BA6" w14:textId="77777777" w:rsidR="008A1499" w:rsidRPr="003F1A75" w:rsidRDefault="008A1499" w:rsidP="008A1499">
            <w:pPr>
              <w:pStyle w:val="ACLargeLogo"/>
            </w:pPr>
            <w:r w:rsidRPr="003F1A75">
              <w:rPr>
                <w:noProof/>
              </w:rPr>
              <w:drawing>
                <wp:inline distT="0" distB="0" distL="0" distR="0" wp14:anchorId="6BDDFED4" wp14:editId="3E860659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3F1A75">
              <w:t xml:space="preserve"> </w:t>
            </w:r>
          </w:p>
          <w:p w14:paraId="47A689F0" w14:textId="77777777" w:rsidR="008A1499" w:rsidRPr="003F1A75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5B06A396" w14:textId="77777777" w:rsidR="008A1499" w:rsidRPr="003F1A75" w:rsidRDefault="008A1499" w:rsidP="008A1499">
            <w:pPr>
              <w:pStyle w:val="AEDistrNormal"/>
            </w:pPr>
            <w:r w:rsidRPr="003F1A75">
              <w:t xml:space="preserve">Distr.: General </w:t>
            </w:r>
          </w:p>
          <w:p w14:paraId="28BEA4CF" w14:textId="045973F6" w:rsidR="008A1499" w:rsidRPr="003F1A75" w:rsidRDefault="00847719" w:rsidP="008A1499">
            <w:pPr>
              <w:pStyle w:val="AEDistrNormal"/>
            </w:pPr>
            <w:r>
              <w:t>27 January 2026</w:t>
            </w:r>
          </w:p>
          <w:p w14:paraId="34C56195" w14:textId="6E9F9221" w:rsidR="008A1499" w:rsidRPr="003F1A75" w:rsidRDefault="008A1499" w:rsidP="008A1499">
            <w:pPr>
              <w:pStyle w:val="AEDistrNormal6pt"/>
            </w:pPr>
            <w:r w:rsidRPr="003F1A75">
              <w:t xml:space="preserve">English </w:t>
            </w:r>
            <w:r w:rsidR="00847719">
              <w:t>only</w:t>
            </w:r>
          </w:p>
          <w:p w14:paraId="133D5671" w14:textId="77777777" w:rsidR="008A1499" w:rsidRPr="003F1A75" w:rsidRDefault="008A1499" w:rsidP="008A1499">
            <w:pPr>
              <w:pStyle w:val="AEDistrNormal6pt"/>
            </w:pPr>
          </w:p>
        </w:tc>
      </w:tr>
    </w:tbl>
    <w:p w14:paraId="68B14B8C" w14:textId="77777777" w:rsidR="008A1499" w:rsidRPr="003F1A75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3F1A75" w14:paraId="3AA6CCE0" w14:textId="77777777" w:rsidTr="008A1499">
        <w:trPr>
          <w:trHeight w:val="57"/>
        </w:trPr>
        <w:tc>
          <w:tcPr>
            <w:tcW w:w="6094" w:type="dxa"/>
          </w:tcPr>
          <w:p w14:paraId="0E5BE811" w14:textId="664BA883" w:rsidR="008A1499" w:rsidRPr="003F1A75" w:rsidRDefault="00CE5DE2" w:rsidP="00847719">
            <w:pPr>
              <w:pStyle w:val="AFCorN12Bold"/>
            </w:pPr>
            <w:r w:rsidRPr="00CE5DE2">
              <w:t>Workshop on resource mobilization</w:t>
            </w:r>
            <w:r w:rsidR="008A1499" w:rsidRPr="003F1A75">
              <w:t xml:space="preserve"> </w:t>
            </w:r>
          </w:p>
          <w:p w14:paraId="2D7BD0B6" w14:textId="2CEF932E" w:rsidR="008A1499" w:rsidRPr="003F1A75" w:rsidRDefault="00CE5DE2" w:rsidP="00834DB3">
            <w:pPr>
              <w:pStyle w:val="AFCorNNormal"/>
              <w:spacing w:after="120"/>
            </w:pPr>
            <w:r>
              <w:t>Rome</w:t>
            </w:r>
            <w:r w:rsidR="008A1499" w:rsidRPr="003F1A75">
              <w:t xml:space="preserve">, </w:t>
            </w:r>
            <w:r>
              <w:rPr>
                <w:snapToGrid w:val="0"/>
                <w:kern w:val="22"/>
              </w:rPr>
              <w:t>10</w:t>
            </w:r>
            <w:r w:rsidR="008A1499" w:rsidRPr="003F1A75">
              <w:rPr>
                <w:snapToGrid w:val="0"/>
                <w:kern w:val="22"/>
              </w:rPr>
              <w:t>–</w:t>
            </w:r>
            <w:r>
              <w:rPr>
                <w:snapToGrid w:val="0"/>
                <w:kern w:val="22"/>
              </w:rPr>
              <w:t>13</w:t>
            </w:r>
            <w:r w:rsidR="008A1499" w:rsidRPr="003F1A75">
              <w:rPr>
                <w:snapToGrid w:val="0"/>
                <w:kern w:val="22"/>
              </w:rPr>
              <w:t xml:space="preserve"> </w:t>
            </w:r>
            <w:r>
              <w:rPr>
                <w:snapToGrid w:val="0"/>
                <w:kern w:val="22"/>
              </w:rPr>
              <w:t>February 2026</w:t>
            </w:r>
            <w:r w:rsidR="008A1499" w:rsidRPr="003F1A75">
              <w:t xml:space="preserve"> </w:t>
            </w:r>
          </w:p>
        </w:tc>
        <w:tc>
          <w:tcPr>
            <w:tcW w:w="4388" w:type="dxa"/>
          </w:tcPr>
          <w:p w14:paraId="0202A5FF" w14:textId="77777777" w:rsidR="008A1499" w:rsidRPr="003F1A75" w:rsidRDefault="008A1499" w:rsidP="008A1499">
            <w:pPr>
              <w:pStyle w:val="CBDNormal"/>
              <w:jc w:val="left"/>
            </w:pPr>
          </w:p>
        </w:tc>
      </w:tr>
    </w:tbl>
    <w:p w14:paraId="2C0E91C8" w14:textId="39C6A4A2" w:rsidR="00C9161D" w:rsidRPr="003F1A75" w:rsidRDefault="00834DB3" w:rsidP="00A111D1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92739BDAE3424061AD27CD0490AE09E8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9218D6">
            <w:t>Provisional a</w:t>
          </w:r>
          <w:r w:rsidR="00DE5B09" w:rsidRPr="000F3960">
            <w:t>genda</w:t>
          </w:r>
        </w:sdtContent>
      </w:sdt>
      <w:r w:rsidR="00105372" w:rsidRPr="003F1A75">
        <w:rPr>
          <w:caps/>
        </w:rPr>
        <w:t xml:space="preserve"> </w:t>
      </w:r>
    </w:p>
    <w:p w14:paraId="7BDEB7FD" w14:textId="77777777" w:rsidR="00676205" w:rsidRPr="00D10CEE" w:rsidRDefault="00676205" w:rsidP="00847719">
      <w:pPr>
        <w:pStyle w:val="CBDagendaItem0"/>
        <w:numPr>
          <w:ilvl w:val="0"/>
          <w:numId w:val="8"/>
        </w:numPr>
        <w:tabs>
          <w:tab w:val="clear" w:pos="567"/>
        </w:tabs>
        <w:ind w:left="1134" w:hanging="567"/>
        <w:jc w:val="left"/>
        <w:rPr>
          <w:kern w:val="2"/>
        </w:rPr>
      </w:pPr>
      <w:r>
        <w:t>Opening of the workshop.</w:t>
      </w:r>
    </w:p>
    <w:p w14:paraId="2A45565A" w14:textId="77777777" w:rsidR="00676205" w:rsidRPr="00D850B2" w:rsidRDefault="00676205" w:rsidP="00847719">
      <w:pPr>
        <w:pStyle w:val="CBDagendaItem0"/>
        <w:numPr>
          <w:ilvl w:val="0"/>
          <w:numId w:val="8"/>
        </w:numPr>
        <w:tabs>
          <w:tab w:val="clear" w:pos="567"/>
        </w:tabs>
        <w:ind w:left="1134" w:hanging="567"/>
        <w:jc w:val="left"/>
        <w:rPr>
          <w:kern w:val="2"/>
        </w:rPr>
      </w:pPr>
      <w:r>
        <w:rPr>
          <w:kern w:val="22"/>
        </w:rPr>
        <w:t>Status and trends in resource mobilization for biodiversity.</w:t>
      </w:r>
    </w:p>
    <w:p w14:paraId="410E94D6" w14:textId="2335E80F" w:rsidR="00676205" w:rsidRPr="00607402" w:rsidRDefault="00676205" w:rsidP="00847719">
      <w:pPr>
        <w:pStyle w:val="CBDagendaItem0"/>
        <w:numPr>
          <w:ilvl w:val="0"/>
          <w:numId w:val="8"/>
        </w:numPr>
        <w:tabs>
          <w:tab w:val="clear" w:pos="567"/>
        </w:tabs>
        <w:ind w:left="1134" w:hanging="567"/>
        <w:jc w:val="left"/>
        <w:rPr>
          <w:kern w:val="2"/>
        </w:rPr>
      </w:pPr>
      <w:r w:rsidRPr="00D850B2">
        <w:rPr>
          <w:bCs/>
          <w:lang w:val="en-US"/>
        </w:rPr>
        <w:t>Establishing the permanent arrangements for the financial mechanism envisioned under Article 21 of the Convention</w:t>
      </w:r>
      <w:r w:rsidRPr="00D850B2">
        <w:rPr>
          <w:kern w:val="22"/>
        </w:rPr>
        <w:t xml:space="preserve"> </w:t>
      </w:r>
      <w:r w:rsidR="00847719">
        <w:rPr>
          <w:kern w:val="22"/>
        </w:rPr>
        <w:t xml:space="preserve">on Biological Diversity </w:t>
      </w:r>
      <w:r w:rsidRPr="00D850B2">
        <w:rPr>
          <w:kern w:val="22"/>
        </w:rPr>
        <w:t>(</w:t>
      </w:r>
      <w:r>
        <w:rPr>
          <w:kern w:val="22"/>
        </w:rPr>
        <w:t>track</w:t>
      </w:r>
      <w:r w:rsidRPr="00D850B2">
        <w:rPr>
          <w:kern w:val="22"/>
        </w:rPr>
        <w:t xml:space="preserve"> A)</w:t>
      </w:r>
      <w:r>
        <w:rPr>
          <w:kern w:val="22"/>
        </w:rPr>
        <w:t>.</w:t>
      </w:r>
    </w:p>
    <w:p w14:paraId="67709CEC" w14:textId="77777777" w:rsidR="00676205" w:rsidRPr="00607402" w:rsidRDefault="00676205" w:rsidP="00847719">
      <w:pPr>
        <w:pStyle w:val="CBDagendaItem0"/>
        <w:numPr>
          <w:ilvl w:val="0"/>
          <w:numId w:val="8"/>
        </w:numPr>
        <w:tabs>
          <w:tab w:val="clear" w:pos="567"/>
        </w:tabs>
        <w:ind w:left="1134" w:hanging="567"/>
        <w:jc w:val="left"/>
        <w:rPr>
          <w:kern w:val="2"/>
        </w:rPr>
      </w:pPr>
      <w:r w:rsidRPr="00607402">
        <w:rPr>
          <w:kern w:val="22"/>
        </w:rPr>
        <w:t xml:space="preserve">Assessing and </w:t>
      </w:r>
      <w:r>
        <w:rPr>
          <w:kern w:val="22"/>
        </w:rPr>
        <w:t>i</w:t>
      </w:r>
      <w:r w:rsidRPr="00607402">
        <w:rPr>
          <w:kern w:val="22"/>
        </w:rPr>
        <w:t xml:space="preserve">mproving the </w:t>
      </w:r>
      <w:r>
        <w:rPr>
          <w:kern w:val="22"/>
        </w:rPr>
        <w:t>m</w:t>
      </w:r>
      <w:r w:rsidRPr="00607402">
        <w:rPr>
          <w:kern w:val="22"/>
        </w:rPr>
        <w:t xml:space="preserve">obilization of </w:t>
      </w:r>
      <w:r>
        <w:rPr>
          <w:kern w:val="22"/>
        </w:rPr>
        <w:t>f</w:t>
      </w:r>
      <w:r w:rsidRPr="00607402">
        <w:rPr>
          <w:kern w:val="22"/>
        </w:rPr>
        <w:t xml:space="preserve">inance from all </w:t>
      </w:r>
      <w:r>
        <w:rPr>
          <w:kern w:val="22"/>
        </w:rPr>
        <w:t>s</w:t>
      </w:r>
      <w:r w:rsidRPr="00607402">
        <w:rPr>
          <w:kern w:val="22"/>
        </w:rPr>
        <w:t>ources (</w:t>
      </w:r>
      <w:r>
        <w:rPr>
          <w:kern w:val="22"/>
        </w:rPr>
        <w:t>t</w:t>
      </w:r>
      <w:r w:rsidRPr="00607402">
        <w:rPr>
          <w:kern w:val="22"/>
        </w:rPr>
        <w:t>rack B)</w:t>
      </w:r>
      <w:r>
        <w:rPr>
          <w:kern w:val="22"/>
        </w:rPr>
        <w:t>.</w:t>
      </w:r>
    </w:p>
    <w:p w14:paraId="6640F900" w14:textId="77777777" w:rsidR="00676205" w:rsidRPr="00607402" w:rsidRDefault="00676205" w:rsidP="00847719">
      <w:pPr>
        <w:pStyle w:val="CBDagendaItem0"/>
        <w:numPr>
          <w:ilvl w:val="0"/>
          <w:numId w:val="8"/>
        </w:numPr>
        <w:tabs>
          <w:tab w:val="clear" w:pos="567"/>
        </w:tabs>
        <w:ind w:left="1134" w:hanging="567"/>
        <w:jc w:val="left"/>
        <w:rPr>
          <w:kern w:val="2"/>
        </w:rPr>
      </w:pPr>
      <w:r w:rsidRPr="00B100D4">
        <w:rPr>
          <w:bCs/>
          <w:kern w:val="22"/>
        </w:rPr>
        <w:t>C</w:t>
      </w:r>
      <w:r>
        <w:rPr>
          <w:bCs/>
          <w:kern w:val="22"/>
        </w:rPr>
        <w:t>onclusions and next steps.</w:t>
      </w:r>
    </w:p>
    <w:p w14:paraId="659D6B16" w14:textId="77777777" w:rsidR="00676205" w:rsidRPr="00D10CEE" w:rsidRDefault="00676205" w:rsidP="00847719">
      <w:pPr>
        <w:pStyle w:val="CBDagendaItem0"/>
        <w:numPr>
          <w:ilvl w:val="0"/>
          <w:numId w:val="8"/>
        </w:numPr>
        <w:tabs>
          <w:tab w:val="clear" w:pos="567"/>
        </w:tabs>
        <w:ind w:left="1134" w:hanging="567"/>
        <w:jc w:val="left"/>
        <w:rPr>
          <w:kern w:val="2"/>
        </w:rPr>
      </w:pPr>
      <w:r>
        <w:rPr>
          <w:kern w:val="22"/>
        </w:rPr>
        <w:t>Closure of the workshop.</w:t>
      </w:r>
    </w:p>
    <w:p w14:paraId="7B57E325" w14:textId="18AFA563" w:rsidR="00A111D1" w:rsidRPr="003F1A75" w:rsidRDefault="00A111D1" w:rsidP="00847719">
      <w:pPr>
        <w:pStyle w:val="Para1"/>
        <w:numPr>
          <w:ilvl w:val="0"/>
          <w:numId w:val="0"/>
        </w:numPr>
        <w:ind w:left="567"/>
        <w:jc w:val="center"/>
      </w:pPr>
      <w:r w:rsidRPr="003F1A75">
        <w:t>__________</w:t>
      </w:r>
      <w:r w:rsidR="00847719">
        <w:t>__</w:t>
      </w:r>
    </w:p>
    <w:sectPr w:rsidR="00A111D1" w:rsidRPr="003F1A75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22531D7" w14:textId="77777777" w:rsidR="00801B43" w:rsidRPr="003F1A75" w:rsidRDefault="00801B43" w:rsidP="00CF1848">
      <w:r w:rsidRPr="003F1A75">
        <w:separator/>
      </w:r>
    </w:p>
  </w:endnote>
  <w:endnote w:type="continuationSeparator" w:id="0">
    <w:p w14:paraId="0D46094C" w14:textId="77777777" w:rsidR="00801B43" w:rsidRPr="003F1A75" w:rsidRDefault="00801B43" w:rsidP="00CF1848">
      <w:r w:rsidRPr="003F1A75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00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314C7DEB" w14:textId="77777777" w:rsidR="00D75CA6" w:rsidRPr="003F1A75" w:rsidRDefault="00D75CA6" w:rsidP="00D75CA6">
            <w:pPr>
              <w:pStyle w:val="Footer"/>
              <w:jc w:val="left"/>
            </w:pPr>
            <w:r w:rsidRPr="003F1A75">
              <w:rPr>
                <w:b/>
                <w:bCs/>
                <w:szCs w:val="20"/>
              </w:rPr>
              <w:fldChar w:fldCharType="begin"/>
            </w:r>
            <w:r w:rsidRPr="003F1A75">
              <w:rPr>
                <w:b/>
                <w:bCs/>
                <w:szCs w:val="20"/>
              </w:rPr>
              <w:instrText xml:space="preserve"> PAGE </w:instrText>
            </w:r>
            <w:r w:rsidRPr="003F1A75">
              <w:rPr>
                <w:b/>
                <w:bCs/>
                <w:szCs w:val="20"/>
              </w:rPr>
              <w:fldChar w:fldCharType="separate"/>
            </w:r>
            <w:r w:rsidRPr="003F1A75">
              <w:rPr>
                <w:b/>
                <w:bCs/>
                <w:noProof/>
                <w:szCs w:val="20"/>
              </w:rPr>
              <w:t>2</w:t>
            </w:r>
            <w:r w:rsidRPr="003F1A75">
              <w:rPr>
                <w:b/>
                <w:bCs/>
                <w:szCs w:val="20"/>
              </w:rPr>
              <w:fldChar w:fldCharType="end"/>
            </w:r>
            <w:r w:rsidRPr="003F1A75">
              <w:rPr>
                <w:szCs w:val="20"/>
              </w:rPr>
              <w:t>/</w:t>
            </w:r>
            <w:r w:rsidRPr="003F1A75">
              <w:rPr>
                <w:b/>
                <w:bCs/>
                <w:szCs w:val="20"/>
              </w:rPr>
              <w:fldChar w:fldCharType="begin"/>
            </w:r>
            <w:r w:rsidRPr="003F1A75">
              <w:rPr>
                <w:b/>
                <w:bCs/>
                <w:szCs w:val="20"/>
              </w:rPr>
              <w:instrText xml:space="preserve"> NUMPAGES  </w:instrText>
            </w:r>
            <w:r w:rsidRPr="003F1A75">
              <w:rPr>
                <w:b/>
                <w:bCs/>
                <w:szCs w:val="20"/>
              </w:rPr>
              <w:fldChar w:fldCharType="separate"/>
            </w:r>
            <w:r w:rsidRPr="003F1A75">
              <w:rPr>
                <w:b/>
                <w:bCs/>
                <w:noProof/>
                <w:szCs w:val="20"/>
              </w:rPr>
              <w:t>2</w:t>
            </w:r>
            <w:r w:rsidRPr="003F1A75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0EC15749" w14:textId="77777777" w:rsidR="00D75CA6" w:rsidRPr="003F1A75" w:rsidRDefault="00D75CA6" w:rsidP="00D75CA6">
        <w:pPr>
          <w:pStyle w:val="Footer"/>
        </w:pPr>
        <w:r w:rsidRPr="003F1A75">
          <w:rPr>
            <w:b/>
            <w:bCs/>
            <w:szCs w:val="20"/>
          </w:rPr>
          <w:fldChar w:fldCharType="begin"/>
        </w:r>
        <w:r w:rsidRPr="003F1A75">
          <w:rPr>
            <w:b/>
            <w:bCs/>
            <w:szCs w:val="20"/>
          </w:rPr>
          <w:instrText xml:space="preserve"> PAGE </w:instrText>
        </w:r>
        <w:r w:rsidRPr="003F1A75">
          <w:rPr>
            <w:b/>
            <w:bCs/>
            <w:szCs w:val="20"/>
          </w:rPr>
          <w:fldChar w:fldCharType="separate"/>
        </w:r>
        <w:r w:rsidRPr="003F1A75">
          <w:rPr>
            <w:b/>
            <w:bCs/>
            <w:szCs w:val="20"/>
          </w:rPr>
          <w:t>2</w:t>
        </w:r>
        <w:r w:rsidRPr="003F1A75">
          <w:rPr>
            <w:b/>
            <w:bCs/>
            <w:szCs w:val="20"/>
          </w:rPr>
          <w:fldChar w:fldCharType="end"/>
        </w:r>
        <w:r w:rsidRPr="003F1A75">
          <w:rPr>
            <w:szCs w:val="20"/>
          </w:rPr>
          <w:t>/</w:t>
        </w:r>
        <w:r w:rsidRPr="003F1A75">
          <w:rPr>
            <w:b/>
            <w:bCs/>
            <w:szCs w:val="20"/>
          </w:rPr>
          <w:fldChar w:fldCharType="begin"/>
        </w:r>
        <w:r w:rsidRPr="003F1A75">
          <w:rPr>
            <w:b/>
            <w:bCs/>
            <w:szCs w:val="20"/>
          </w:rPr>
          <w:instrText xml:space="preserve"> NUMPAGES  </w:instrText>
        </w:r>
        <w:r w:rsidRPr="003F1A75">
          <w:rPr>
            <w:b/>
            <w:bCs/>
            <w:szCs w:val="20"/>
          </w:rPr>
          <w:fldChar w:fldCharType="separate"/>
        </w:r>
        <w:r w:rsidRPr="003F1A75">
          <w:rPr>
            <w:b/>
            <w:bCs/>
            <w:szCs w:val="20"/>
          </w:rPr>
          <w:t>3</w:t>
        </w:r>
        <w:r w:rsidRPr="003F1A75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926C5FF" w14:textId="77777777" w:rsidR="00801B43" w:rsidRPr="003F1A75" w:rsidRDefault="00801B43" w:rsidP="00CF1848">
      <w:r w:rsidRPr="003F1A75">
        <w:separator/>
      </w:r>
    </w:p>
  </w:footnote>
  <w:footnote w:type="continuationSeparator" w:id="0">
    <w:p w14:paraId="6755C060" w14:textId="77777777" w:rsidR="00801B43" w:rsidRPr="003F1A75" w:rsidRDefault="00801B43" w:rsidP="00CF1848">
      <w:r w:rsidRPr="003F1A75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755D3709" w14:textId="301B35B7" w:rsidR="00534681" w:rsidRPr="003F1A75" w:rsidRDefault="00311A9B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CBD/RM/WS/2026/1/1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0E59DA1C" w14:textId="413F2DB2" w:rsidR="009505C9" w:rsidRPr="003F1A75" w:rsidRDefault="00311A9B" w:rsidP="007C4951">
        <w:pPr>
          <w:pStyle w:val="Header"/>
          <w:spacing w:after="240"/>
          <w:jc w:val="right"/>
        </w:pPr>
        <w:r>
          <w:t>CBD/RM/WS/2026/1/1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2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" w15:restartNumberingAfterBreak="0">
    <w:nsid w:val="5D943BEE"/>
    <w:multiLevelType w:val="multilevel"/>
    <w:tmpl w:val="222A08B4"/>
    <w:numStyleLink w:val="ListCBD"/>
  </w:abstractNum>
  <w:abstractNum w:abstractNumId="4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5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830828777">
    <w:abstractNumId w:val="2"/>
  </w:num>
  <w:num w:numId="2" w16cid:durableId="1858829">
    <w:abstractNumId w:val="0"/>
  </w:num>
  <w:num w:numId="3" w16cid:durableId="1333221471">
    <w:abstractNumId w:val="5"/>
  </w:num>
  <w:num w:numId="4" w16cid:durableId="1072390599">
    <w:abstractNumId w:val="6"/>
  </w:num>
  <w:num w:numId="5" w16cid:durableId="960385107">
    <w:abstractNumId w:val="1"/>
  </w:num>
  <w:num w:numId="6" w16cid:durableId="893932166">
    <w:abstractNumId w:val="4"/>
  </w:num>
  <w:num w:numId="7" w16cid:durableId="323945383">
    <w:abstractNumId w:val="3"/>
  </w:num>
  <w:num w:numId="8" w16cid:durableId="1387339508">
    <w:abstractNumId w:val="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676205"/>
    <w:rsid w:val="0007171B"/>
    <w:rsid w:val="000D0F68"/>
    <w:rsid w:val="000E673A"/>
    <w:rsid w:val="000F6945"/>
    <w:rsid w:val="000F74F5"/>
    <w:rsid w:val="000F78FC"/>
    <w:rsid w:val="00105372"/>
    <w:rsid w:val="001054A6"/>
    <w:rsid w:val="001078A1"/>
    <w:rsid w:val="00117082"/>
    <w:rsid w:val="001312AD"/>
    <w:rsid w:val="00131E7A"/>
    <w:rsid w:val="00134846"/>
    <w:rsid w:val="00172AF6"/>
    <w:rsid w:val="00176CEE"/>
    <w:rsid w:val="00186DD8"/>
    <w:rsid w:val="001A35EC"/>
    <w:rsid w:val="001B13FE"/>
    <w:rsid w:val="00227D0F"/>
    <w:rsid w:val="003008FE"/>
    <w:rsid w:val="0030169D"/>
    <w:rsid w:val="003060EB"/>
    <w:rsid w:val="00311A9B"/>
    <w:rsid w:val="003153EB"/>
    <w:rsid w:val="0032136E"/>
    <w:rsid w:val="00321985"/>
    <w:rsid w:val="00351205"/>
    <w:rsid w:val="00372F74"/>
    <w:rsid w:val="003F1A75"/>
    <w:rsid w:val="003F7224"/>
    <w:rsid w:val="00427D21"/>
    <w:rsid w:val="00447F4A"/>
    <w:rsid w:val="00456F67"/>
    <w:rsid w:val="004644C2"/>
    <w:rsid w:val="00467F9C"/>
    <w:rsid w:val="004B5CE9"/>
    <w:rsid w:val="004E5D41"/>
    <w:rsid w:val="0051006C"/>
    <w:rsid w:val="00534681"/>
    <w:rsid w:val="0056068E"/>
    <w:rsid w:val="00563442"/>
    <w:rsid w:val="0056348E"/>
    <w:rsid w:val="00565B42"/>
    <w:rsid w:val="005B35E2"/>
    <w:rsid w:val="005C4CE6"/>
    <w:rsid w:val="006122BA"/>
    <w:rsid w:val="006478BF"/>
    <w:rsid w:val="0066352A"/>
    <w:rsid w:val="00676205"/>
    <w:rsid w:val="006A73C1"/>
    <w:rsid w:val="006B2290"/>
    <w:rsid w:val="00715A46"/>
    <w:rsid w:val="00717D88"/>
    <w:rsid w:val="00726A43"/>
    <w:rsid w:val="00756E37"/>
    <w:rsid w:val="00786056"/>
    <w:rsid w:val="007942D3"/>
    <w:rsid w:val="007B2099"/>
    <w:rsid w:val="007B6C09"/>
    <w:rsid w:val="007B7741"/>
    <w:rsid w:val="007C4951"/>
    <w:rsid w:val="007E09DA"/>
    <w:rsid w:val="007E0F8A"/>
    <w:rsid w:val="007F718D"/>
    <w:rsid w:val="00801B43"/>
    <w:rsid w:val="00801FAD"/>
    <w:rsid w:val="008178B6"/>
    <w:rsid w:val="00834DB3"/>
    <w:rsid w:val="00847719"/>
    <w:rsid w:val="00865B74"/>
    <w:rsid w:val="00866063"/>
    <w:rsid w:val="0088487D"/>
    <w:rsid w:val="008974F0"/>
    <w:rsid w:val="008A1499"/>
    <w:rsid w:val="008B012A"/>
    <w:rsid w:val="00906E17"/>
    <w:rsid w:val="009218D6"/>
    <w:rsid w:val="00930BA1"/>
    <w:rsid w:val="0093169E"/>
    <w:rsid w:val="009505C9"/>
    <w:rsid w:val="00950752"/>
    <w:rsid w:val="00966424"/>
    <w:rsid w:val="009C2DE6"/>
    <w:rsid w:val="00A111D1"/>
    <w:rsid w:val="00A24770"/>
    <w:rsid w:val="00AA6F92"/>
    <w:rsid w:val="00AB6934"/>
    <w:rsid w:val="00AF42DE"/>
    <w:rsid w:val="00B3369F"/>
    <w:rsid w:val="00B65FF2"/>
    <w:rsid w:val="00B94E6C"/>
    <w:rsid w:val="00BB4606"/>
    <w:rsid w:val="00C23D2F"/>
    <w:rsid w:val="00C443BD"/>
    <w:rsid w:val="00C451C5"/>
    <w:rsid w:val="00C9161D"/>
    <w:rsid w:val="00CA0C1D"/>
    <w:rsid w:val="00CE5DE2"/>
    <w:rsid w:val="00CF1848"/>
    <w:rsid w:val="00D12044"/>
    <w:rsid w:val="00D170D9"/>
    <w:rsid w:val="00D33EFC"/>
    <w:rsid w:val="00D40DBC"/>
    <w:rsid w:val="00D61C85"/>
    <w:rsid w:val="00D75CA6"/>
    <w:rsid w:val="00D76A18"/>
    <w:rsid w:val="00D80849"/>
    <w:rsid w:val="00D82E8F"/>
    <w:rsid w:val="00DB5E0F"/>
    <w:rsid w:val="00DD118C"/>
    <w:rsid w:val="00DE5B09"/>
    <w:rsid w:val="00DE765C"/>
    <w:rsid w:val="00E05128"/>
    <w:rsid w:val="00E66235"/>
    <w:rsid w:val="00E83C24"/>
    <w:rsid w:val="00E9318D"/>
    <w:rsid w:val="00E93F3E"/>
    <w:rsid w:val="00F063C2"/>
    <w:rsid w:val="00F451BB"/>
    <w:rsid w:val="00F53193"/>
    <w:rsid w:val="00F5357E"/>
    <w:rsid w:val="00F6586C"/>
    <w:rsid w:val="00F9038B"/>
    <w:rsid w:val="00F94774"/>
    <w:rsid w:val="00FA663B"/>
    <w:rsid w:val="00FC53D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0D44D3C9"/>
  <w15:docId w15:val="{DED70329-5D33-477F-AEE6-6991198E080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F1A75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3F1A75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3F1A75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3F1A75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3F1A75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3F1A75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3F1A75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3F1A75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3F1A75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3F1A75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3F1A75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3F1A75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3F1A75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3F1A75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3F1A75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3F1A75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3F1A75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3F1A75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3F1A75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3F1A75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3F1A75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3F1A75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3F1A75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3F1A75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3F1A7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3F1A7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3F1A75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3F1A75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3F1A7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3F1A7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3F1A75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3F1A75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3F1A75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3F1A75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3F1A75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3F1A75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3F1A75"/>
    <w:rPr>
      <w:szCs w:val="18"/>
    </w:rPr>
  </w:style>
  <w:style w:type="paragraph" w:customStyle="1" w:styleId="Annex">
    <w:name w:val="Annex"/>
    <w:basedOn w:val="Normal"/>
    <w:semiHidden/>
    <w:qFormat/>
    <w:rsid w:val="003F1A75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3F1A75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3F1A75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3F1A75"/>
    <w:pPr>
      <w:jc w:val="left"/>
    </w:pPr>
  </w:style>
  <w:style w:type="paragraph" w:customStyle="1" w:styleId="AEDistrNormal">
    <w:name w:val="AE_DistrNormal"/>
    <w:basedOn w:val="Normal"/>
    <w:unhideWhenUsed/>
    <w:rsid w:val="003F1A75"/>
    <w:pPr>
      <w:jc w:val="left"/>
    </w:pPr>
  </w:style>
  <w:style w:type="paragraph" w:customStyle="1" w:styleId="AASmallLogo">
    <w:name w:val="AA_SmallLogo"/>
    <w:basedOn w:val="AEDistrNormal"/>
    <w:unhideWhenUsed/>
    <w:rsid w:val="003F1A75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3F1A75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3F1A7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3F1A75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3F1A75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3F1A75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3F1A75"/>
    <w:pPr>
      <w:contextualSpacing/>
    </w:pPr>
  </w:style>
  <w:style w:type="numbering" w:customStyle="1" w:styleId="ListCBD">
    <w:name w:val="ListCBD"/>
    <w:basedOn w:val="NoList"/>
    <w:uiPriority w:val="99"/>
    <w:rsid w:val="003F1A75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3F1A75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3F1A75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3F1A75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3F1A75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3F1A75"/>
    <w:rPr>
      <w:b/>
      <w:sz w:val="24"/>
    </w:rPr>
  </w:style>
  <w:style w:type="paragraph" w:customStyle="1" w:styleId="CBDAgendaItem">
    <w:name w:val="CBD_AgendaItem"/>
    <w:basedOn w:val="Normal"/>
    <w:qFormat/>
    <w:rsid w:val="003F1A75"/>
    <w:pPr>
      <w:keepNext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DesicionText">
    <w:name w:val="CBD_DesicionText"/>
    <w:basedOn w:val="CBDNormal"/>
    <w:qFormat/>
    <w:rsid w:val="003F1A75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3F1A75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3F1A75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3F1A75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3F1A75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3F1A75"/>
  </w:style>
  <w:style w:type="paragraph" w:customStyle="1" w:styleId="CBDH1">
    <w:name w:val="CBD_H1"/>
    <w:basedOn w:val="CBDNormal"/>
    <w:qFormat/>
    <w:rsid w:val="003F1A75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3F1A75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3F1A75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3F1A75"/>
    <w:rPr>
      <w:sz w:val="20"/>
    </w:rPr>
  </w:style>
  <w:style w:type="paragraph" w:customStyle="1" w:styleId="CBDHeader">
    <w:name w:val="CBD_Header"/>
    <w:basedOn w:val="CBDNormal"/>
    <w:next w:val="CBDFooter"/>
    <w:qFormat/>
    <w:rsid w:val="003F1A75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3F1A7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3F1A7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3F1A75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3F1A75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3F1A75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3F1A75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3F1A75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3F1A75"/>
  </w:style>
  <w:style w:type="paragraph" w:customStyle="1" w:styleId="CBDpara-item">
    <w:name w:val="CBD_para-item"/>
    <w:basedOn w:val="Normal"/>
    <w:qFormat/>
    <w:rsid w:val="003F1A75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3F1A75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3F1A75"/>
    <w:pPr>
      <w:spacing w:after="120"/>
      <w:ind w:left="567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VLEFEBVR\Downloads\cbd-template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2739BDAE3424061AD27CD0490AE09E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E68879D-8A98-4210-A972-1CABB6EEFB35}"/>
      </w:docPartPr>
      <w:docPartBody>
        <w:p w:rsidR="00E80CD0" w:rsidRDefault="00476880">
          <w:pPr>
            <w:pStyle w:val="92739BDAE3424061AD27CD0490AE09E8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00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115D9"/>
    <w:rsid w:val="00117082"/>
    <w:rsid w:val="002F3FCA"/>
    <w:rsid w:val="00476880"/>
    <w:rsid w:val="004B5CE9"/>
    <w:rsid w:val="00736010"/>
    <w:rsid w:val="0088487D"/>
    <w:rsid w:val="00A24770"/>
    <w:rsid w:val="00D83D1C"/>
    <w:rsid w:val="00E80CD0"/>
    <w:rsid w:val="00F115D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CA" w:eastAsia="en-CA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92739BDAE3424061AD27CD0490AE09E8">
    <w:name w:val="92739BDAE3424061AD27CD0490AE09E8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02df9ec3d1724fd38fbdb31ffb36738f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e4a1d0b9a3a4cf739a6dfd7525babeaa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4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7DD50D4B-B65F-4208-8B76-29939D89F22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8b77875e-5908-45a0-9cb4-dec9ae074618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cbd-template.dotm</Template>
  <TotalTime>2</TotalTime>
  <Pages>1</Pages>
  <Words>78</Words>
  <Characters>471</Characters>
  <Application>Microsoft Office Word</Application>
  <DocSecurity>0</DocSecurity>
  <Lines>26</Lines>
  <Paragraphs>16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TITLE</vt:lpstr>
    </vt:vector>
  </TitlesOfParts>
  <Company>SCBD</Company>
  <LinksUpToDate>false</LinksUpToDate>
  <CharactersWithSpaces>533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CBD/RM/WS/2026/1/1</dc:subject>
  <dc:creator>Secretariat of the Convention on Biological Diversity</dc:creator>
  <cp:keywords>Convention on Biological Diversity</cp:keywords>
  <cp:lastModifiedBy>Veronique Lefebvre</cp:lastModifiedBy>
  <cp:revision>6</cp:revision>
  <cp:lastPrinted>2020-01-21T16:56:00Z</cp:lastPrinted>
  <dcterms:created xsi:type="dcterms:W3CDTF">2026-01-29T19:35:00Z</dcterms:created>
  <dcterms:modified xsi:type="dcterms:W3CDTF">2026-01-29T19:37:00Z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0x01010069BFACF6D92CD24AA50050CE23F68F74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</Properties>
</file>