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3F1A75" w14:paraId="57C8EB84" w14:textId="77777777" w:rsidTr="008A1499">
        <w:trPr>
          <w:trHeight w:val="850"/>
        </w:trPr>
        <w:tc>
          <w:tcPr>
            <w:tcW w:w="975" w:type="dxa"/>
            <w:vAlign w:val="bottom"/>
          </w:tcPr>
          <w:p w14:paraId="7CA8059B" w14:textId="77777777" w:rsidR="008A1499" w:rsidRPr="003F1A75" w:rsidRDefault="008A1499" w:rsidP="008A1499">
            <w:pPr>
              <w:pStyle w:val="AASmallLogo"/>
            </w:pPr>
            <w:r w:rsidRPr="003F1A75">
              <w:rPr>
                <w:noProof/>
              </w:rPr>
              <w:drawing>
                <wp:inline distT="0" distB="0" distL="0" distR="0" wp14:anchorId="1DDAC40C" wp14:editId="6C9FC969">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3F1A75">
              <w:t xml:space="preserve"> </w:t>
            </w:r>
          </w:p>
          <w:p w14:paraId="54EC0870" w14:textId="77777777" w:rsidR="008A1499" w:rsidRPr="003F1A75" w:rsidRDefault="008A1499" w:rsidP="008A1499">
            <w:pPr>
              <w:pStyle w:val="AASmallLogo"/>
            </w:pPr>
          </w:p>
        </w:tc>
        <w:tc>
          <w:tcPr>
            <w:tcW w:w="1434" w:type="dxa"/>
            <w:noWrap/>
            <w:vAlign w:val="bottom"/>
          </w:tcPr>
          <w:p w14:paraId="7E0C9790" w14:textId="77777777" w:rsidR="008A1499" w:rsidRPr="003F1A75" w:rsidRDefault="008A1499" w:rsidP="008A1499">
            <w:pPr>
              <w:pStyle w:val="AASmallLogo"/>
            </w:pPr>
            <w:r w:rsidRPr="003F1A75">
              <w:rPr>
                <w:noProof/>
              </w:rPr>
              <w:drawing>
                <wp:inline distT="0" distB="0" distL="0" distR="0" wp14:anchorId="48FEC52B" wp14:editId="70DEDE8E">
                  <wp:extent cx="498788" cy="357465"/>
                  <wp:effectExtent l="0" t="0" r="0" b="5080"/>
                  <wp:docPr id="1150251483" name="Picture 2"/>
                  <wp:cNvGraphicFramePr/>
                  <a:graphic xmlns:a="http://schemas.openxmlformats.org/drawingml/2006/main">
                    <a:graphicData uri="http://schemas.openxmlformats.org/drawingml/2006/picture">
                      <pic:pic xmlns:pic="http://schemas.openxmlformats.org/drawingml/2006/picture">
                        <pic:nvPicPr>
                          <pic:cNvPr id="1150251483" name=""/>
                          <pic:cNvPicPr/>
                        </pic:nvPicPr>
                        <pic:blipFill>
                          <a:blip r:embed="rId13"/>
                          <a:stretch>
                            <a:fillRect/>
                          </a:stretch>
                        </pic:blipFill>
                        <pic:spPr>
                          <a:xfrm>
                            <a:off x="0" y="0"/>
                            <a:ext cx="498788" cy="357465"/>
                          </a:xfrm>
                          <a:prstGeom prst="rect">
                            <a:avLst/>
                          </a:prstGeom>
                        </pic:spPr>
                      </pic:pic>
                    </a:graphicData>
                  </a:graphic>
                </wp:inline>
              </w:drawing>
            </w:r>
            <w:r w:rsidRPr="003F1A75">
              <w:t xml:space="preserve"> </w:t>
            </w:r>
          </w:p>
          <w:p w14:paraId="441F5836" w14:textId="77777777" w:rsidR="008A1499" w:rsidRPr="003F1A75" w:rsidRDefault="008A1499" w:rsidP="008A1499">
            <w:pPr>
              <w:pStyle w:val="AASmallLogo"/>
            </w:pPr>
          </w:p>
        </w:tc>
        <w:tc>
          <w:tcPr>
            <w:tcW w:w="8073" w:type="dxa"/>
            <w:vAlign w:val="bottom"/>
          </w:tcPr>
          <w:p w14:paraId="0187F4D9" w14:textId="2D5EB8F9" w:rsidR="008A1499" w:rsidRPr="003F1A75" w:rsidRDefault="008A1499" w:rsidP="003F1A75">
            <w:pPr>
              <w:pStyle w:val="ABSymbol"/>
            </w:pPr>
            <w:r w:rsidRPr="003F1A75">
              <w:rPr>
                <w:sz w:val="40"/>
              </w:rPr>
              <w:t>CBD</w:t>
            </w:r>
            <w:r w:rsidRPr="003F1A75">
              <w:t>/</w:t>
            </w:r>
            <w:r w:rsidR="00240EE6">
              <w:t>COP</w:t>
            </w:r>
            <w:r w:rsidRPr="003F1A75">
              <w:t>/</w:t>
            </w:r>
            <w:r w:rsidR="00240EE6">
              <w:t>17/</w:t>
            </w:r>
            <w:r w:rsidR="00E92E74">
              <w:t>INF/23</w:t>
            </w:r>
          </w:p>
        </w:tc>
      </w:tr>
    </w:tbl>
    <w:p w14:paraId="52001A1E" w14:textId="77777777" w:rsidR="008A1499" w:rsidRPr="003F1A75"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3F1A75" w14:paraId="26C80AB3" w14:textId="77777777" w:rsidTr="008A1499">
        <w:trPr>
          <w:trHeight w:val="1814"/>
        </w:trPr>
        <w:tc>
          <w:tcPr>
            <w:tcW w:w="7370" w:type="dxa"/>
          </w:tcPr>
          <w:p w14:paraId="68F6DD2B" w14:textId="77777777" w:rsidR="008A1499" w:rsidRPr="003F1A75" w:rsidRDefault="008A1499" w:rsidP="008A1499">
            <w:pPr>
              <w:pStyle w:val="ACLargeLogo"/>
            </w:pPr>
            <w:r w:rsidRPr="003F1A75">
              <w:rPr>
                <w:noProof/>
              </w:rPr>
              <w:drawing>
                <wp:inline distT="0" distB="0" distL="0" distR="0" wp14:anchorId="310CE8EB" wp14:editId="5750589C">
                  <wp:extent cx="2755631" cy="1030313"/>
                  <wp:effectExtent l="0" t="0" r="0" b="0"/>
                  <wp:docPr id="349570288" name="Picture 3"/>
                  <wp:cNvGraphicFramePr/>
                  <a:graphic xmlns:a="http://schemas.openxmlformats.org/drawingml/2006/main">
                    <a:graphicData uri="http://schemas.openxmlformats.org/drawingml/2006/picture">
                      <pic:pic xmlns:pic="http://schemas.openxmlformats.org/drawingml/2006/picture">
                        <pic:nvPicPr>
                          <pic:cNvPr id="349570288" name=""/>
                          <pic:cNvPicPr/>
                        </pic:nvPicPr>
                        <pic:blipFill>
                          <a:blip r:embed="rId14"/>
                          <a:stretch>
                            <a:fillRect/>
                          </a:stretch>
                        </pic:blipFill>
                        <pic:spPr>
                          <a:xfrm>
                            <a:off x="0" y="0"/>
                            <a:ext cx="2755631" cy="1030313"/>
                          </a:xfrm>
                          <a:prstGeom prst="rect">
                            <a:avLst/>
                          </a:prstGeom>
                        </pic:spPr>
                      </pic:pic>
                    </a:graphicData>
                  </a:graphic>
                </wp:inline>
              </w:drawing>
            </w:r>
            <w:r w:rsidRPr="003F1A75">
              <w:t xml:space="preserve"> </w:t>
            </w:r>
          </w:p>
          <w:p w14:paraId="618FA684" w14:textId="77777777" w:rsidR="008A1499" w:rsidRPr="003F1A75" w:rsidRDefault="008A1499" w:rsidP="008A1499">
            <w:pPr>
              <w:pStyle w:val="ACLargeLogo"/>
            </w:pPr>
          </w:p>
        </w:tc>
        <w:tc>
          <w:tcPr>
            <w:tcW w:w="3112" w:type="dxa"/>
          </w:tcPr>
          <w:p w14:paraId="5EF4055F" w14:textId="77777777" w:rsidR="008A1499" w:rsidRPr="003F1A75" w:rsidRDefault="008A1499" w:rsidP="008A1499">
            <w:pPr>
              <w:pStyle w:val="AEDistrNormal"/>
            </w:pPr>
            <w:r w:rsidRPr="003F1A75">
              <w:t xml:space="preserve">Distr.: General </w:t>
            </w:r>
          </w:p>
          <w:p w14:paraId="527EEB2C" w14:textId="7E2DC919" w:rsidR="008A1499" w:rsidRPr="003F1A75" w:rsidRDefault="00E92E74" w:rsidP="008A1499">
            <w:pPr>
              <w:pStyle w:val="AEDistrNormal"/>
            </w:pPr>
            <w:r>
              <w:t>5 October 2026</w:t>
            </w:r>
          </w:p>
          <w:p w14:paraId="6A10D2C5" w14:textId="6B5D96AE" w:rsidR="008A1499" w:rsidRPr="003F1A75" w:rsidRDefault="008A1499" w:rsidP="008A1499">
            <w:pPr>
              <w:pStyle w:val="AEDistrNormal6pt"/>
            </w:pPr>
            <w:r w:rsidRPr="003F1A75">
              <w:t xml:space="preserve">English </w:t>
            </w:r>
            <w:r w:rsidR="00A97775">
              <w:t>only</w:t>
            </w:r>
          </w:p>
          <w:p w14:paraId="2272BCF7" w14:textId="77777777" w:rsidR="008A1499" w:rsidRPr="003F1A75" w:rsidRDefault="008A1499" w:rsidP="008A1499">
            <w:pPr>
              <w:pStyle w:val="AEDistrNormal6pt"/>
            </w:pPr>
          </w:p>
        </w:tc>
      </w:tr>
    </w:tbl>
    <w:p w14:paraId="634F4CFE" w14:textId="77777777" w:rsidR="008A1499" w:rsidRPr="003F1A75"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3F1A75" w14:paraId="2140448B" w14:textId="77777777" w:rsidTr="008A1499">
        <w:trPr>
          <w:trHeight w:val="57"/>
        </w:trPr>
        <w:tc>
          <w:tcPr>
            <w:tcW w:w="6094" w:type="dxa"/>
          </w:tcPr>
          <w:p w14:paraId="74498F8D" w14:textId="77777777" w:rsidR="008A1499" w:rsidRPr="003F1A75" w:rsidRDefault="00240EE6" w:rsidP="008A1499">
            <w:pPr>
              <w:pStyle w:val="AFCorN12Bold"/>
            </w:pPr>
            <w:r>
              <w:t xml:space="preserve">Conference of the Parties to the </w:t>
            </w:r>
            <w:r w:rsidR="006E7BE2">
              <w:br/>
            </w:r>
            <w:r>
              <w:t>Convention on Biological Diversity</w:t>
            </w:r>
            <w:r w:rsidR="008A1499" w:rsidRPr="003F1A75">
              <w:t xml:space="preserve"> </w:t>
            </w:r>
          </w:p>
          <w:p w14:paraId="451507E9" w14:textId="77777777" w:rsidR="008A1499" w:rsidRPr="003F1A75" w:rsidRDefault="00240EE6" w:rsidP="008A1499">
            <w:pPr>
              <w:pStyle w:val="AFCorNBold"/>
            </w:pPr>
            <w:r>
              <w:t>Seventeen</w:t>
            </w:r>
            <w:r w:rsidR="008A1499" w:rsidRPr="003F1A75">
              <w:t xml:space="preserve">th meeting </w:t>
            </w:r>
          </w:p>
          <w:p w14:paraId="52DD60DE" w14:textId="77777777" w:rsidR="008A1499" w:rsidRPr="003F1A75" w:rsidRDefault="00240EE6" w:rsidP="008A1499">
            <w:pPr>
              <w:pStyle w:val="AFCorNNormal"/>
            </w:pPr>
            <w:r>
              <w:t>Yerevan</w:t>
            </w:r>
            <w:r w:rsidR="008A1499" w:rsidRPr="003F1A75">
              <w:t xml:space="preserve">, </w:t>
            </w:r>
            <w:r>
              <w:rPr>
                <w:snapToGrid w:val="0"/>
                <w:kern w:val="22"/>
              </w:rPr>
              <w:t>19</w:t>
            </w:r>
            <w:r w:rsidR="008A1499" w:rsidRPr="003F1A75">
              <w:rPr>
                <w:snapToGrid w:val="0"/>
                <w:kern w:val="22"/>
              </w:rPr>
              <w:t>–</w:t>
            </w:r>
            <w:r>
              <w:rPr>
                <w:snapToGrid w:val="0"/>
                <w:kern w:val="22"/>
              </w:rPr>
              <w:t>30</w:t>
            </w:r>
            <w:r w:rsidR="008A1499" w:rsidRPr="003F1A75">
              <w:rPr>
                <w:snapToGrid w:val="0"/>
                <w:kern w:val="22"/>
              </w:rPr>
              <w:t xml:space="preserve"> </w:t>
            </w:r>
            <w:r>
              <w:rPr>
                <w:snapToGrid w:val="0"/>
                <w:kern w:val="22"/>
              </w:rPr>
              <w:t>October 2026</w:t>
            </w:r>
          </w:p>
          <w:p w14:paraId="11D9FBB8" w14:textId="257F4357" w:rsidR="008A1499" w:rsidRPr="003F1A75" w:rsidRDefault="008A1499" w:rsidP="008A1499">
            <w:pPr>
              <w:pStyle w:val="AFCorNNormal"/>
            </w:pPr>
            <w:r w:rsidRPr="003F1A75">
              <w:t xml:space="preserve">Item </w:t>
            </w:r>
            <w:r w:rsidR="00A56AC1">
              <w:t>17</w:t>
            </w:r>
            <w:r w:rsidR="00B73A41">
              <w:t xml:space="preserve"> </w:t>
            </w:r>
            <w:r w:rsidR="00A56AC1">
              <w:t>(d)</w:t>
            </w:r>
            <w:r w:rsidRPr="003F1A75">
              <w:t xml:space="preserve"> of the provisional agenda</w:t>
            </w:r>
            <w:r w:rsidRPr="003F1A75">
              <w:rPr>
                <w:rStyle w:val="FootnoteReference"/>
              </w:rPr>
              <w:footnoteReference w:customMarkFollows="1" w:id="1"/>
              <w:t>*</w:t>
            </w:r>
            <w:r w:rsidRPr="003F1A75">
              <w:t xml:space="preserve"> </w:t>
            </w:r>
          </w:p>
          <w:p w14:paraId="729A77DD" w14:textId="105F5212" w:rsidR="008A1499" w:rsidRPr="003F1A75" w:rsidRDefault="00A56AC1" w:rsidP="008A1499">
            <w:pPr>
              <w:pStyle w:val="AFCorNBold"/>
            </w:pPr>
            <w:r w:rsidRPr="00A56AC1">
              <w:t>Areas of potential further work in the context of the Framework</w:t>
            </w:r>
          </w:p>
        </w:tc>
        <w:tc>
          <w:tcPr>
            <w:tcW w:w="4388" w:type="dxa"/>
          </w:tcPr>
          <w:p w14:paraId="2AF55811" w14:textId="77777777" w:rsidR="008A1499" w:rsidRPr="003F1A75" w:rsidRDefault="008A1499" w:rsidP="008A1499">
            <w:pPr>
              <w:pStyle w:val="CBDNormal"/>
              <w:jc w:val="left"/>
            </w:pPr>
          </w:p>
        </w:tc>
      </w:tr>
    </w:tbl>
    <w:p w14:paraId="39923D19" w14:textId="46061538" w:rsidR="00C9161D" w:rsidRPr="003F1A75" w:rsidRDefault="009444C6" w:rsidP="00A111D1">
      <w:pPr>
        <w:pStyle w:val="CBDTitle"/>
        <w:rPr>
          <w:caps/>
        </w:rPr>
      </w:pPr>
      <w:sdt>
        <w:sdtPr>
          <w:alias w:val="Title"/>
          <w:tag w:val=""/>
          <w:id w:val="772832786"/>
          <w:placeholder>
            <w:docPart w:val="94C64A6AE9EEB949880B75197C968C4B"/>
          </w:placeholder>
          <w:dataBinding w:prefixMappings="xmlns:ns0='http://purl.org/dc/elements/1.1/' xmlns:ns1='http://schemas.openxmlformats.org/package/2006/metadata/core-properties' " w:xpath="/ns1:coreProperties[1]/ns0:title[1]" w:storeItemID="{6C3C8BC8-F283-45AE-878A-BAB7291924A1}"/>
          <w:text/>
        </w:sdtPr>
        <w:sdtEndPr/>
        <w:sdtContent>
          <w:r w:rsidR="00657352">
            <w:t>Compilation of information on the activities of multilateral agreements, organizations and processes on the interaction of chemicals and waste, including plastic waste, with biodiversity and ecosystem services</w:t>
          </w:r>
        </w:sdtContent>
      </w:sdt>
      <w:r w:rsidR="00A97775">
        <w:rPr>
          <w:rStyle w:val="FootnoteReference"/>
        </w:rPr>
        <w:footnoteReference w:customMarkFollows="1" w:id="2"/>
        <w:t>**</w:t>
      </w:r>
    </w:p>
    <w:p w14:paraId="11D3ACBE" w14:textId="00250FE6" w:rsidR="00C9161D" w:rsidRPr="003F1A75" w:rsidRDefault="0030169D" w:rsidP="009C67EA">
      <w:pPr>
        <w:pStyle w:val="CBDSubTitle"/>
      </w:pPr>
      <w:r w:rsidRPr="003F1A75">
        <w:t xml:space="preserve">Note by the </w:t>
      </w:r>
      <w:r w:rsidR="007E0F8A" w:rsidRPr="003F1A75">
        <w:t>Secretariat</w:t>
      </w:r>
    </w:p>
    <w:p w14:paraId="0096A282" w14:textId="54675FEE" w:rsidR="00D71035" w:rsidRDefault="00276F18" w:rsidP="00D71035">
      <w:pPr>
        <w:pStyle w:val="CBDNormalNumber"/>
      </w:pPr>
      <w:r>
        <w:t xml:space="preserve">In decision </w:t>
      </w:r>
      <w:hyperlink r:id="rId15" w:history="1">
        <w:r w:rsidRPr="00157EBC">
          <w:rPr>
            <w:rStyle w:val="Hyperlink"/>
          </w:rPr>
          <w:t>16/12</w:t>
        </w:r>
      </w:hyperlink>
      <w:r w:rsidR="00F07A2B">
        <w:t>, the Conference of the Parties</w:t>
      </w:r>
      <w:r w:rsidR="005B35E2" w:rsidRPr="003F1A75">
        <w:t xml:space="preserve"> </w:t>
      </w:r>
      <w:r w:rsidR="000B13C6">
        <w:t>identified pollution and biodiversity as one of the areas that could be advanc</w:t>
      </w:r>
      <w:r w:rsidR="009938FF">
        <w:t>ed to support the implementation of the Kunming-Montreal Global Biodiversity Framework, while avoiding duplication with existing multilateral processes and respecting their mandates.</w:t>
      </w:r>
    </w:p>
    <w:p w14:paraId="2B997288" w14:textId="18D95FAC" w:rsidR="005A6601" w:rsidRDefault="005A6601" w:rsidP="00D71035">
      <w:pPr>
        <w:pStyle w:val="CBDNormalNumber"/>
      </w:pPr>
      <w:r>
        <w:t>In</w:t>
      </w:r>
      <w:r w:rsidR="00B27C48">
        <w:t xml:space="preserve"> paragraph 1 </w:t>
      </w:r>
      <w:r w:rsidR="00D05A2B">
        <w:t>of</w:t>
      </w:r>
      <w:r>
        <w:t xml:space="preserve"> </w:t>
      </w:r>
      <w:hyperlink r:id="rId16" w:history="1">
        <w:r w:rsidRPr="005064F6">
          <w:rPr>
            <w:rStyle w:val="Hyperlink"/>
          </w:rPr>
          <w:t>recommendation 27/6</w:t>
        </w:r>
      </w:hyperlink>
      <w:r>
        <w:t xml:space="preserve">, the Subsidiary Body on Scientific, Technical and Technological Advice requested the Executive Secretary to invite </w:t>
      </w:r>
      <w:r w:rsidR="00772C6D">
        <w:t xml:space="preserve">various </w:t>
      </w:r>
      <w:r w:rsidR="00772C6D" w:rsidRPr="00772C6D">
        <w:t>multilateral agreements, organizations and processes</w:t>
      </w:r>
      <w:r w:rsidR="00946D62">
        <w:t xml:space="preserve"> indicated</w:t>
      </w:r>
      <w:r w:rsidR="00772C6D" w:rsidRPr="00772C6D">
        <w:t xml:space="preserve"> </w:t>
      </w:r>
      <w:r w:rsidR="003D12B6" w:rsidRPr="003D12B6">
        <w:t>to provide information on their activities on the interaction of chemicals and waste, including plastic waste, with biodiversity and ecosystem services, in line with Target 7 of the Kunming-Montreal Global Biodiversity Framework</w:t>
      </w:r>
      <w:r w:rsidR="00D10B43">
        <w:t>.</w:t>
      </w:r>
    </w:p>
    <w:p w14:paraId="67C4A69E" w14:textId="18B06AF9" w:rsidR="007C4951" w:rsidRPr="003F1A75" w:rsidRDefault="00D10B43" w:rsidP="009C67EA">
      <w:pPr>
        <w:pStyle w:val="CBDNormalNumber"/>
      </w:pPr>
      <w:r>
        <w:t xml:space="preserve">Pursuant </w:t>
      </w:r>
      <w:r w:rsidR="00F8396D">
        <w:t xml:space="preserve">to </w:t>
      </w:r>
      <w:r>
        <w:t>th</w:t>
      </w:r>
      <w:r w:rsidR="004B08C8">
        <w:t xml:space="preserve">is </w:t>
      </w:r>
      <w:r>
        <w:t>request, the Executive Secretary</w:t>
      </w:r>
      <w:r w:rsidR="006A5FFD">
        <w:t xml:space="preserve"> invited the multilateral agreements, organizations and processes </w:t>
      </w:r>
      <w:r w:rsidR="00C751CF">
        <w:t xml:space="preserve">listed in the recommendation </w:t>
      </w:r>
      <w:r w:rsidR="006A5FFD">
        <w:t>to submit relevant information on their activities on the interaction of chemicals and waste, including plastic waste, with biodiversity and ecosystem services, in line with Target 7 of the Framewor</w:t>
      </w:r>
      <w:r w:rsidR="00BE4469">
        <w:t>k</w:t>
      </w:r>
      <w:r w:rsidR="00244A61">
        <w:t>, using a template.</w:t>
      </w:r>
    </w:p>
    <w:p w14:paraId="68D92137" w14:textId="486470E6" w:rsidR="00F8396D" w:rsidRPr="003F1A75" w:rsidRDefault="00F8396D" w:rsidP="00F8396D">
      <w:pPr>
        <w:pStyle w:val="CBDNormalNumber"/>
      </w:pPr>
      <w:r>
        <w:t>Submissions were received from</w:t>
      </w:r>
      <w:r w:rsidR="00C37EA4">
        <w:t xml:space="preserve"> the</w:t>
      </w:r>
      <w:r>
        <w:t xml:space="preserve"> </w:t>
      </w:r>
      <w:r w:rsidR="00C37EA4" w:rsidRPr="00C37EA4">
        <w:t xml:space="preserve">Food and Agriculture Organization of the United Nations, General Fisheries Commission for the Mediterranean, International Maritime Organization, Minamata Convention on Mercury, Ministerial Conference on Fisheries Cooperation Among African States Bordering the Atlantic Ocean, North Pacific Fisheries Commission, North Pacific Marine Science Organization, Secretariat of the Pacific Regional Environment Programme, South East Atlantic Fisheries Organisation, </w:t>
      </w:r>
      <w:r w:rsidR="00C37EA4">
        <w:t xml:space="preserve">and </w:t>
      </w:r>
      <w:r w:rsidR="00C37EA4" w:rsidRPr="00C37EA4">
        <w:t>United Nations Environment Programme</w:t>
      </w:r>
      <w:r>
        <w:t xml:space="preserve">. </w:t>
      </w:r>
      <w:r w:rsidR="001C5B45">
        <w:t xml:space="preserve">A compilation of </w:t>
      </w:r>
      <w:r w:rsidR="00C10927">
        <w:t>t</w:t>
      </w:r>
      <w:r>
        <w:t xml:space="preserve">he submissions received </w:t>
      </w:r>
      <w:r w:rsidR="00C10927">
        <w:t xml:space="preserve">is </w:t>
      </w:r>
      <w:r w:rsidR="00947161">
        <w:t>presented</w:t>
      </w:r>
      <w:r>
        <w:t xml:space="preserve"> in the table below.</w:t>
      </w:r>
    </w:p>
    <w:p w14:paraId="67B21BCD" w14:textId="6CDC3616" w:rsidR="0005091C" w:rsidRDefault="0005091C" w:rsidP="006E7BE2">
      <w:pPr>
        <w:pStyle w:val="CBDNormalNumber"/>
        <w:numPr>
          <w:ilvl w:val="0"/>
          <w:numId w:val="0"/>
        </w:numPr>
        <w:ind w:left="567"/>
        <w:jc w:val="center"/>
        <w:sectPr w:rsidR="0005091C" w:rsidSect="00447F4A">
          <w:headerReference w:type="even" r:id="rId17"/>
          <w:headerReference w:type="default" r:id="rId18"/>
          <w:footerReference w:type="even" r:id="rId19"/>
          <w:footerReference w:type="default" r:id="rId20"/>
          <w:pgSz w:w="12240" w:h="15840"/>
          <w:pgMar w:top="567" w:right="1440" w:bottom="1134" w:left="1440" w:header="709" w:footer="709" w:gutter="0"/>
          <w:cols w:space="708"/>
          <w:titlePg/>
          <w:docGrid w:linePitch="360"/>
        </w:sectPr>
      </w:pPr>
    </w:p>
    <w:p w14:paraId="36E175FE" w14:textId="77777777" w:rsidR="0005091C" w:rsidRDefault="0005091C" w:rsidP="0005091C">
      <w:pPr>
        <w:pStyle w:val="CBDAnnex"/>
      </w:pPr>
      <w:r>
        <w:lastRenderedPageBreak/>
        <w:t>Annex</w:t>
      </w:r>
    </w:p>
    <w:p w14:paraId="0E6ADD9D" w14:textId="1AE76637" w:rsidR="00D71035" w:rsidRDefault="00D71035" w:rsidP="0005091C">
      <w:pPr>
        <w:pStyle w:val="CBDNormalNoNumber"/>
        <w:rPr>
          <w:b/>
          <w:sz w:val="28"/>
          <w:lang w:bidi="ar-SY"/>
        </w:rPr>
      </w:pPr>
      <w:r>
        <w:rPr>
          <w:b/>
          <w:sz w:val="28"/>
          <w:lang w:bidi="ar-SY"/>
        </w:rPr>
        <w:t>S</w:t>
      </w:r>
      <w:r w:rsidRPr="00D71035">
        <w:rPr>
          <w:b/>
          <w:sz w:val="28"/>
          <w:lang w:bidi="ar-SY"/>
        </w:rPr>
        <w:t xml:space="preserve">ubmissions </w:t>
      </w:r>
      <w:r>
        <w:rPr>
          <w:b/>
          <w:sz w:val="28"/>
          <w:lang w:bidi="ar-SY"/>
        </w:rPr>
        <w:t>received</w:t>
      </w:r>
      <w:r w:rsidRPr="00D71035">
        <w:rPr>
          <w:b/>
          <w:sz w:val="28"/>
          <w:lang w:bidi="ar-SY"/>
        </w:rPr>
        <w:t xml:space="preserve"> </w:t>
      </w:r>
      <w:r w:rsidR="00066142">
        <w:rPr>
          <w:b/>
          <w:sz w:val="28"/>
          <w:lang w:bidi="ar-SY"/>
        </w:rPr>
        <w:t xml:space="preserve">on </w:t>
      </w:r>
      <w:r w:rsidRPr="00D71035">
        <w:rPr>
          <w:b/>
          <w:sz w:val="28"/>
          <w:lang w:bidi="ar-SY"/>
        </w:rPr>
        <w:t>information on the activities of multilateral agreements, organizations and processes on the interaction of chemicals and waste, including plastic waste, with biodiversity and ecosystem services</w:t>
      </w:r>
      <w:r w:rsidR="007E76B7">
        <w:rPr>
          <w:b/>
          <w:sz w:val="28"/>
          <w:lang w:bidi="ar-SY"/>
        </w:rPr>
        <w:t>, in line with Target 7 of the Kunming-Montreal Global Biodiversity Framework</w:t>
      </w:r>
    </w:p>
    <w:p w14:paraId="5A1B1538" w14:textId="77777777" w:rsidR="00AB16B3" w:rsidRDefault="00AB16B3" w:rsidP="006E7BE2">
      <w:pPr>
        <w:pStyle w:val="Para1"/>
        <w:numPr>
          <w:ilvl w:val="0"/>
          <w:numId w:val="0"/>
        </w:numPr>
        <w:ind w:left="567"/>
        <w:jc w:val="center"/>
      </w:pPr>
    </w:p>
    <w:tbl>
      <w:tblPr>
        <w:tblStyle w:val="TableGrid"/>
        <w:tblW w:w="13608" w:type="dxa"/>
        <w:tblInd w:w="562" w:type="dxa"/>
        <w:tblLook w:val="04A0" w:firstRow="1" w:lastRow="0" w:firstColumn="1" w:lastColumn="0" w:noHBand="0" w:noVBand="1"/>
      </w:tblPr>
      <w:tblGrid>
        <w:gridCol w:w="1506"/>
        <w:gridCol w:w="2550"/>
        <w:gridCol w:w="1628"/>
        <w:gridCol w:w="4664"/>
        <w:gridCol w:w="3260"/>
      </w:tblGrid>
      <w:tr w:rsidR="00AB16B3" w:rsidRPr="00761DCA" w14:paraId="233833C5" w14:textId="77777777" w:rsidTr="00995A8C">
        <w:trPr>
          <w:tblHeader/>
        </w:trPr>
        <w:tc>
          <w:tcPr>
            <w:tcW w:w="1506" w:type="dxa"/>
            <w:shd w:val="clear" w:color="auto" w:fill="F2F2F2" w:themeFill="background1" w:themeFillShade="F2"/>
          </w:tcPr>
          <w:p w14:paraId="0BA003C8" w14:textId="30B720C3" w:rsidR="00AB16B3" w:rsidRPr="00382059" w:rsidRDefault="001056E5" w:rsidP="006E7BE2">
            <w:pPr>
              <w:pStyle w:val="Para1"/>
              <w:numPr>
                <w:ilvl w:val="0"/>
                <w:numId w:val="0"/>
              </w:numPr>
              <w:jc w:val="center"/>
              <w:rPr>
                <w:b/>
                <w:bCs/>
                <w:sz w:val="20"/>
                <w:szCs w:val="20"/>
              </w:rPr>
            </w:pPr>
            <w:r w:rsidRPr="00382059">
              <w:rPr>
                <w:b/>
                <w:bCs/>
                <w:sz w:val="20"/>
                <w:szCs w:val="20"/>
              </w:rPr>
              <w:t>Organization</w:t>
            </w:r>
          </w:p>
        </w:tc>
        <w:tc>
          <w:tcPr>
            <w:tcW w:w="2550" w:type="dxa"/>
            <w:shd w:val="clear" w:color="auto" w:fill="F2F2F2" w:themeFill="background1" w:themeFillShade="F2"/>
          </w:tcPr>
          <w:p w14:paraId="14BDD066" w14:textId="457BD757" w:rsidR="00AB16B3" w:rsidRPr="00761DCA" w:rsidRDefault="000A60E0" w:rsidP="000B4B58">
            <w:pPr>
              <w:pStyle w:val="Para1"/>
              <w:numPr>
                <w:ilvl w:val="0"/>
                <w:numId w:val="0"/>
              </w:numPr>
              <w:jc w:val="center"/>
              <w:rPr>
                <w:b/>
                <w:bCs/>
                <w:sz w:val="20"/>
                <w:szCs w:val="20"/>
              </w:rPr>
            </w:pPr>
            <w:r w:rsidRPr="00761DCA">
              <w:rPr>
                <w:b/>
                <w:bCs/>
                <w:sz w:val="20"/>
                <w:szCs w:val="20"/>
              </w:rPr>
              <w:t xml:space="preserve">Type of activity </w:t>
            </w:r>
          </w:p>
        </w:tc>
        <w:tc>
          <w:tcPr>
            <w:tcW w:w="1628" w:type="dxa"/>
            <w:shd w:val="clear" w:color="auto" w:fill="F2F2F2" w:themeFill="background1" w:themeFillShade="F2"/>
          </w:tcPr>
          <w:p w14:paraId="50F08A22" w14:textId="052861F7" w:rsidR="00AB16B3" w:rsidRPr="00761DCA" w:rsidRDefault="0057677E" w:rsidP="00B3412E">
            <w:pPr>
              <w:pStyle w:val="Para1"/>
              <w:numPr>
                <w:ilvl w:val="0"/>
                <w:numId w:val="0"/>
              </w:numPr>
              <w:jc w:val="center"/>
              <w:rPr>
                <w:sz w:val="20"/>
                <w:szCs w:val="20"/>
              </w:rPr>
            </w:pPr>
            <w:r w:rsidRPr="0057677E">
              <w:rPr>
                <w:b/>
                <w:bCs/>
                <w:sz w:val="20"/>
                <w:szCs w:val="20"/>
              </w:rPr>
              <w:t>Pollution type(s) addressed by the activity</w:t>
            </w:r>
            <w:r w:rsidR="00B3412E">
              <w:rPr>
                <w:rStyle w:val="FootnoteReference"/>
                <w:b/>
                <w:bCs/>
                <w:sz w:val="20"/>
                <w:szCs w:val="20"/>
              </w:rPr>
              <w:footnoteReference w:id="3"/>
            </w:r>
          </w:p>
        </w:tc>
        <w:tc>
          <w:tcPr>
            <w:tcW w:w="4664" w:type="dxa"/>
            <w:shd w:val="clear" w:color="auto" w:fill="F2F2F2" w:themeFill="background1" w:themeFillShade="F2"/>
          </w:tcPr>
          <w:p w14:paraId="36F01338" w14:textId="4EB9EB0C" w:rsidR="00AB16B3" w:rsidRPr="00761DCA" w:rsidRDefault="00761DCA" w:rsidP="006E7BE2">
            <w:pPr>
              <w:pStyle w:val="Para1"/>
              <w:numPr>
                <w:ilvl w:val="0"/>
                <w:numId w:val="0"/>
              </w:numPr>
              <w:jc w:val="center"/>
              <w:rPr>
                <w:sz w:val="20"/>
                <w:szCs w:val="20"/>
              </w:rPr>
            </w:pPr>
            <w:r w:rsidRPr="00687B57">
              <w:rPr>
                <w:b/>
                <w:bCs/>
                <w:sz w:val="20"/>
                <w:szCs w:val="20"/>
              </w:rPr>
              <w:t>Brief description of the activity</w:t>
            </w:r>
            <w:r w:rsidRPr="00761DCA">
              <w:rPr>
                <w:sz w:val="20"/>
                <w:szCs w:val="20"/>
              </w:rPr>
              <w:t xml:space="preserve"> and how it addresses the interaction of the </w:t>
            </w:r>
            <w:proofErr w:type="gramStart"/>
            <w:r w:rsidRPr="00761DCA">
              <w:rPr>
                <w:sz w:val="20"/>
                <w:szCs w:val="20"/>
              </w:rPr>
              <w:t>particular pollution</w:t>
            </w:r>
            <w:proofErr w:type="gramEnd"/>
            <w:r w:rsidRPr="00761DCA">
              <w:rPr>
                <w:sz w:val="20"/>
                <w:szCs w:val="20"/>
              </w:rPr>
              <w:t xml:space="preserve"> type(s) with biodiversity and ecosystem services.</w:t>
            </w:r>
          </w:p>
        </w:tc>
        <w:tc>
          <w:tcPr>
            <w:tcW w:w="3260" w:type="dxa"/>
            <w:shd w:val="clear" w:color="auto" w:fill="F2F2F2" w:themeFill="background1" w:themeFillShade="F2"/>
          </w:tcPr>
          <w:p w14:paraId="331E0F28" w14:textId="0D4E3338" w:rsidR="00AB16B3" w:rsidRPr="00687B57" w:rsidRDefault="0057677E" w:rsidP="006E7BE2">
            <w:pPr>
              <w:pStyle w:val="Para1"/>
              <w:numPr>
                <w:ilvl w:val="0"/>
                <w:numId w:val="0"/>
              </w:numPr>
              <w:jc w:val="center"/>
              <w:rPr>
                <w:b/>
                <w:bCs/>
                <w:sz w:val="20"/>
                <w:szCs w:val="20"/>
              </w:rPr>
            </w:pPr>
            <w:r w:rsidRPr="00687B57">
              <w:rPr>
                <w:b/>
                <w:bCs/>
                <w:sz w:val="20"/>
                <w:szCs w:val="20"/>
              </w:rPr>
              <w:t>A</w:t>
            </w:r>
            <w:r w:rsidR="004424C2" w:rsidRPr="00687B57">
              <w:rPr>
                <w:b/>
                <w:bCs/>
                <w:sz w:val="20"/>
                <w:szCs w:val="20"/>
              </w:rPr>
              <w:t xml:space="preserve">ny gaps, limitations, or needs identified in </w:t>
            </w:r>
            <w:r w:rsidR="00687B57" w:rsidRPr="00687B57">
              <w:rPr>
                <w:b/>
                <w:bCs/>
                <w:sz w:val="20"/>
                <w:szCs w:val="20"/>
              </w:rPr>
              <w:t>the organizations’</w:t>
            </w:r>
            <w:r w:rsidR="004424C2" w:rsidRPr="00687B57">
              <w:rPr>
                <w:b/>
                <w:bCs/>
                <w:sz w:val="20"/>
                <w:szCs w:val="20"/>
              </w:rPr>
              <w:t xml:space="preserve"> work, to be addressed </w:t>
            </w:r>
            <w:proofErr w:type="gramStart"/>
            <w:r w:rsidR="004424C2" w:rsidRPr="00687B57">
              <w:rPr>
                <w:b/>
                <w:bCs/>
                <w:sz w:val="20"/>
                <w:szCs w:val="20"/>
              </w:rPr>
              <w:t>in order to</w:t>
            </w:r>
            <w:proofErr w:type="gramEnd"/>
            <w:r w:rsidR="004424C2" w:rsidRPr="00687B57">
              <w:rPr>
                <w:b/>
                <w:bCs/>
                <w:sz w:val="20"/>
                <w:szCs w:val="20"/>
              </w:rPr>
              <w:t xml:space="preserve"> meet Target 7</w:t>
            </w:r>
          </w:p>
        </w:tc>
      </w:tr>
      <w:tr w:rsidR="00BE4519" w:rsidRPr="00761DCA" w14:paraId="31A88DC3" w14:textId="77777777" w:rsidTr="00995A8C">
        <w:tc>
          <w:tcPr>
            <w:tcW w:w="1506" w:type="dxa"/>
            <w:vMerge w:val="restart"/>
            <w:vAlign w:val="center"/>
          </w:tcPr>
          <w:p w14:paraId="3E26D5EC" w14:textId="418D1EF8" w:rsidR="00BE4519" w:rsidRPr="00382059" w:rsidRDefault="00BE4519" w:rsidP="00BE4519">
            <w:pPr>
              <w:pStyle w:val="Para1"/>
              <w:numPr>
                <w:ilvl w:val="0"/>
                <w:numId w:val="0"/>
              </w:numPr>
              <w:jc w:val="center"/>
              <w:rPr>
                <w:b/>
                <w:bCs/>
                <w:sz w:val="20"/>
                <w:szCs w:val="20"/>
              </w:rPr>
            </w:pPr>
            <w:r w:rsidRPr="00382059">
              <w:rPr>
                <w:b/>
                <w:bCs/>
                <w:sz w:val="20"/>
                <w:szCs w:val="20"/>
              </w:rPr>
              <w:t>Food and Agriculture Organization of the United Nations (FAO)</w:t>
            </w:r>
          </w:p>
        </w:tc>
        <w:tc>
          <w:tcPr>
            <w:tcW w:w="2550" w:type="dxa"/>
          </w:tcPr>
          <w:p w14:paraId="72E991E7" w14:textId="0989945A" w:rsidR="00BE4519" w:rsidRPr="00761DCA" w:rsidRDefault="00BE4519" w:rsidP="00457505">
            <w:pPr>
              <w:pStyle w:val="Para1"/>
              <w:numPr>
                <w:ilvl w:val="0"/>
                <w:numId w:val="0"/>
              </w:numPr>
              <w:jc w:val="left"/>
              <w:rPr>
                <w:sz w:val="20"/>
                <w:szCs w:val="20"/>
              </w:rPr>
            </w:pPr>
            <w:r>
              <w:rPr>
                <w:sz w:val="20"/>
                <w:szCs w:val="20"/>
              </w:rPr>
              <w:t>Guidance</w:t>
            </w:r>
          </w:p>
        </w:tc>
        <w:tc>
          <w:tcPr>
            <w:tcW w:w="1628" w:type="dxa"/>
          </w:tcPr>
          <w:p w14:paraId="6D0A21DF" w14:textId="37773F30" w:rsidR="00BE4519" w:rsidRPr="00457505" w:rsidRDefault="00BE4519" w:rsidP="00457505">
            <w:pPr>
              <w:pStyle w:val="Para1"/>
              <w:numPr>
                <w:ilvl w:val="0"/>
                <w:numId w:val="0"/>
              </w:numPr>
              <w:jc w:val="left"/>
              <w:rPr>
                <w:sz w:val="20"/>
                <w:szCs w:val="20"/>
              </w:rPr>
            </w:pPr>
            <w:r w:rsidRPr="00457505">
              <w:rPr>
                <w:sz w:val="20"/>
                <w:szCs w:val="20"/>
              </w:rPr>
              <w:t>Chemicals,</w:t>
            </w:r>
            <w:r>
              <w:rPr>
                <w:sz w:val="20"/>
                <w:szCs w:val="20"/>
              </w:rPr>
              <w:t xml:space="preserve"> </w:t>
            </w:r>
            <w:r w:rsidRPr="00457505">
              <w:rPr>
                <w:sz w:val="20"/>
                <w:szCs w:val="20"/>
              </w:rPr>
              <w:t>including pesticides and highly hazardous chemicals</w:t>
            </w:r>
          </w:p>
          <w:p w14:paraId="058F3C97" w14:textId="38C259FA" w:rsidR="00BE4519" w:rsidRPr="00761DCA" w:rsidRDefault="00BE4519" w:rsidP="00457505">
            <w:pPr>
              <w:pStyle w:val="Para1"/>
              <w:numPr>
                <w:ilvl w:val="0"/>
                <w:numId w:val="0"/>
              </w:numPr>
              <w:jc w:val="left"/>
              <w:rPr>
                <w:sz w:val="20"/>
                <w:szCs w:val="20"/>
              </w:rPr>
            </w:pPr>
            <w:r w:rsidRPr="00457505">
              <w:rPr>
                <w:sz w:val="20"/>
                <w:szCs w:val="20"/>
              </w:rPr>
              <w:t>Wastes, including plastic waste</w:t>
            </w:r>
          </w:p>
        </w:tc>
        <w:tc>
          <w:tcPr>
            <w:tcW w:w="4664" w:type="dxa"/>
          </w:tcPr>
          <w:p w14:paraId="63140F19" w14:textId="13D9871B" w:rsidR="00BE4519" w:rsidRPr="00761DCA" w:rsidRDefault="00BE4519" w:rsidP="00457505">
            <w:pPr>
              <w:pStyle w:val="Para1"/>
              <w:numPr>
                <w:ilvl w:val="0"/>
                <w:numId w:val="0"/>
              </w:numPr>
              <w:jc w:val="left"/>
              <w:rPr>
                <w:sz w:val="20"/>
                <w:szCs w:val="20"/>
              </w:rPr>
            </w:pPr>
            <w:r w:rsidRPr="00E050F1">
              <w:rPr>
                <w:sz w:val="20"/>
                <w:szCs w:val="20"/>
              </w:rPr>
              <w:t xml:space="preserve">Developed through an inclusive consultation process in 2023 and considered with appreciation by FAO Members in 2024, </w:t>
            </w:r>
            <w:hyperlink r:id="rId21" w:history="1">
              <w:r w:rsidRPr="003739E0">
                <w:rPr>
                  <w:rStyle w:val="Hyperlink"/>
                  <w:sz w:val="20"/>
                  <w:szCs w:val="20"/>
                </w:rPr>
                <w:t>A Provisional Code of Conduct on the Sustainable Use and Management of Plastics in Agriculture</w:t>
              </w:r>
            </w:hyperlink>
            <w:r w:rsidRPr="00E050F1">
              <w:rPr>
                <w:sz w:val="20"/>
                <w:szCs w:val="20"/>
              </w:rPr>
              <w:t xml:space="preserve"> (</w:t>
            </w:r>
            <w:proofErr w:type="spellStart"/>
            <w:r w:rsidRPr="00E050F1">
              <w:rPr>
                <w:sz w:val="20"/>
                <w:szCs w:val="20"/>
              </w:rPr>
              <w:t>VCoC</w:t>
            </w:r>
            <w:proofErr w:type="spellEnd"/>
            <w:r w:rsidRPr="00E050F1">
              <w:rPr>
                <w:sz w:val="20"/>
                <w:szCs w:val="20"/>
              </w:rPr>
              <w:t xml:space="preserve">) provides guiding principles and practical measures for governments, producers, and agrifood stakeholders to reduce pollution from plastics used across all agricultural subsectors. By promoting sustainable management practices, including improved product design, responsible use, and end-of-life handling, the </w:t>
            </w:r>
            <w:proofErr w:type="spellStart"/>
            <w:r w:rsidRPr="00E050F1">
              <w:rPr>
                <w:sz w:val="20"/>
                <w:szCs w:val="20"/>
              </w:rPr>
              <w:t>VCoC</w:t>
            </w:r>
            <w:proofErr w:type="spellEnd"/>
            <w:r w:rsidRPr="00E050F1">
              <w:rPr>
                <w:sz w:val="20"/>
                <w:szCs w:val="20"/>
              </w:rPr>
              <w:t xml:space="preserve"> directly supports efforts to reduce soil contamination, microplastic accumulation, and broader ecosystem impacts associated with agricultural plastics, thereby helping protect biodiversity and ecosystem services.</w:t>
            </w:r>
          </w:p>
        </w:tc>
        <w:tc>
          <w:tcPr>
            <w:tcW w:w="3260" w:type="dxa"/>
          </w:tcPr>
          <w:p w14:paraId="13940C4C" w14:textId="59FEED45" w:rsidR="00BE4519" w:rsidRPr="00761DCA" w:rsidRDefault="00BE4519" w:rsidP="00457505">
            <w:pPr>
              <w:pStyle w:val="Para1"/>
              <w:numPr>
                <w:ilvl w:val="0"/>
                <w:numId w:val="0"/>
              </w:numPr>
              <w:jc w:val="left"/>
              <w:rPr>
                <w:sz w:val="20"/>
                <w:szCs w:val="20"/>
              </w:rPr>
            </w:pPr>
            <w:r w:rsidRPr="003739E0">
              <w:rPr>
                <w:sz w:val="20"/>
                <w:szCs w:val="20"/>
              </w:rPr>
              <w:t>Identified needs include addressing remaining knowledge gaps on the distribution and impacts of plastics, enhancing monitoring capacities, and ensuring alignment with future global legally binding agreements on plastic pollution.</w:t>
            </w:r>
          </w:p>
        </w:tc>
      </w:tr>
      <w:tr w:rsidR="00BE4519" w:rsidRPr="00761DCA" w14:paraId="5E115C61" w14:textId="77777777" w:rsidTr="00995A8C">
        <w:tc>
          <w:tcPr>
            <w:tcW w:w="1506" w:type="dxa"/>
            <w:vMerge/>
          </w:tcPr>
          <w:p w14:paraId="2A5336A0" w14:textId="77777777" w:rsidR="00BE4519" w:rsidRPr="00382059" w:rsidRDefault="00BE4519" w:rsidP="006E7BE2">
            <w:pPr>
              <w:pStyle w:val="Para1"/>
              <w:numPr>
                <w:ilvl w:val="0"/>
                <w:numId w:val="0"/>
              </w:numPr>
              <w:jc w:val="center"/>
              <w:rPr>
                <w:b/>
                <w:bCs/>
                <w:sz w:val="20"/>
                <w:szCs w:val="20"/>
              </w:rPr>
            </w:pPr>
          </w:p>
        </w:tc>
        <w:tc>
          <w:tcPr>
            <w:tcW w:w="2550" w:type="dxa"/>
          </w:tcPr>
          <w:p w14:paraId="55636839" w14:textId="57B884B7" w:rsidR="00BE4519" w:rsidRPr="00761DCA" w:rsidRDefault="00BE4519" w:rsidP="00457505">
            <w:pPr>
              <w:pStyle w:val="Para1"/>
              <w:numPr>
                <w:ilvl w:val="0"/>
                <w:numId w:val="0"/>
              </w:numPr>
              <w:jc w:val="left"/>
              <w:rPr>
                <w:sz w:val="20"/>
                <w:szCs w:val="20"/>
              </w:rPr>
            </w:pPr>
            <w:r>
              <w:rPr>
                <w:sz w:val="20"/>
                <w:szCs w:val="20"/>
              </w:rPr>
              <w:t>Publication</w:t>
            </w:r>
          </w:p>
        </w:tc>
        <w:tc>
          <w:tcPr>
            <w:tcW w:w="1628" w:type="dxa"/>
          </w:tcPr>
          <w:p w14:paraId="294AC65A" w14:textId="77777777" w:rsidR="00BE4519" w:rsidRPr="00591CA6" w:rsidRDefault="00BE4519" w:rsidP="002927DF">
            <w:pPr>
              <w:pStyle w:val="Para1"/>
              <w:numPr>
                <w:ilvl w:val="0"/>
                <w:numId w:val="0"/>
              </w:numPr>
              <w:jc w:val="left"/>
              <w:rPr>
                <w:sz w:val="20"/>
                <w:szCs w:val="20"/>
              </w:rPr>
            </w:pPr>
            <w:r w:rsidRPr="00591CA6">
              <w:rPr>
                <w:sz w:val="20"/>
                <w:szCs w:val="20"/>
              </w:rPr>
              <w:t>Chemicals, including pesticides and highly hazardous chemicals</w:t>
            </w:r>
          </w:p>
          <w:p w14:paraId="61A23337" w14:textId="34A8401D" w:rsidR="00BE4519" w:rsidRPr="00761DCA" w:rsidRDefault="00BE4519" w:rsidP="002927DF">
            <w:pPr>
              <w:pStyle w:val="Para1"/>
              <w:numPr>
                <w:ilvl w:val="0"/>
                <w:numId w:val="0"/>
              </w:numPr>
              <w:jc w:val="left"/>
              <w:rPr>
                <w:sz w:val="20"/>
                <w:szCs w:val="20"/>
              </w:rPr>
            </w:pPr>
            <w:r w:rsidRPr="00591CA6">
              <w:rPr>
                <w:sz w:val="20"/>
                <w:szCs w:val="20"/>
              </w:rPr>
              <w:lastRenderedPageBreak/>
              <w:t>Wastes, including plastic waste</w:t>
            </w:r>
          </w:p>
        </w:tc>
        <w:tc>
          <w:tcPr>
            <w:tcW w:w="4664" w:type="dxa"/>
          </w:tcPr>
          <w:p w14:paraId="26939D06" w14:textId="27D1C2CD" w:rsidR="00BE4519" w:rsidRPr="00761DCA" w:rsidRDefault="00BE4519" w:rsidP="009C63C8">
            <w:pPr>
              <w:pStyle w:val="Para1"/>
              <w:numPr>
                <w:ilvl w:val="0"/>
                <w:numId w:val="0"/>
              </w:numPr>
              <w:jc w:val="left"/>
              <w:rPr>
                <w:sz w:val="20"/>
                <w:szCs w:val="20"/>
              </w:rPr>
            </w:pPr>
            <w:r w:rsidRPr="002927DF">
              <w:rPr>
                <w:sz w:val="20"/>
                <w:szCs w:val="20"/>
              </w:rPr>
              <w:lastRenderedPageBreak/>
              <w:t xml:space="preserve">The publication, </w:t>
            </w:r>
            <w:hyperlink r:id="rId22" w:history="1">
              <w:r w:rsidRPr="00A353B9">
                <w:rPr>
                  <w:rStyle w:val="Hyperlink"/>
                  <w:sz w:val="20"/>
                  <w:szCs w:val="20"/>
                </w:rPr>
                <w:t>State of research on the impacts of plastic pollution on soil health and crops</w:t>
              </w:r>
            </w:hyperlink>
            <w:r w:rsidRPr="002927DF">
              <w:rPr>
                <w:sz w:val="20"/>
                <w:szCs w:val="20"/>
              </w:rPr>
              <w:t xml:space="preserve">, provides a comprehensive synthesis of the scientific evidence on the impacts of plastic pollution on soil health and crop performance. It reviews how agricultural plastics and their degradation products (micro- and </w:t>
            </w:r>
            <w:proofErr w:type="spellStart"/>
            <w:r w:rsidRPr="002927DF">
              <w:rPr>
                <w:sz w:val="20"/>
                <w:szCs w:val="20"/>
              </w:rPr>
              <w:t>nanoplastics</w:t>
            </w:r>
            <w:proofErr w:type="spellEnd"/>
            <w:r w:rsidRPr="002927DF">
              <w:rPr>
                <w:sz w:val="20"/>
                <w:szCs w:val="20"/>
              </w:rPr>
              <w:t>) accumulate in soils, alter soil physical and chemical properties, affect soil biodiversity,</w:t>
            </w:r>
            <w:r>
              <w:rPr>
                <w:sz w:val="20"/>
                <w:szCs w:val="20"/>
              </w:rPr>
              <w:t xml:space="preserve"> </w:t>
            </w:r>
            <w:r w:rsidRPr="00A353B9">
              <w:rPr>
                <w:snapToGrid/>
                <w:sz w:val="20"/>
                <w:szCs w:val="20"/>
              </w:rPr>
              <w:t xml:space="preserve">influence nutrient </w:t>
            </w:r>
            <w:r w:rsidRPr="00A353B9">
              <w:rPr>
                <w:snapToGrid/>
                <w:sz w:val="20"/>
                <w:szCs w:val="20"/>
              </w:rPr>
              <w:lastRenderedPageBreak/>
              <w:t xml:space="preserve">and water dynamics, and potentially disrupt plant growth. The publication directly informs understanding of how plastic pollution threatens biodiversity, soil ecosystem services, and long-term agricultural productivity. </w:t>
            </w:r>
          </w:p>
        </w:tc>
        <w:tc>
          <w:tcPr>
            <w:tcW w:w="3260" w:type="dxa"/>
          </w:tcPr>
          <w:p w14:paraId="07FBB312" w14:textId="4DA824C7" w:rsidR="00BE4519" w:rsidRPr="009C63C8" w:rsidRDefault="00BE4519" w:rsidP="009C63C8">
            <w:pPr>
              <w:pStyle w:val="Para1"/>
              <w:numPr>
                <w:ilvl w:val="0"/>
                <w:numId w:val="0"/>
              </w:numPr>
              <w:jc w:val="left"/>
              <w:rPr>
                <w:sz w:val="20"/>
                <w:szCs w:val="20"/>
              </w:rPr>
            </w:pPr>
            <w:r w:rsidRPr="00BC3A28">
              <w:rPr>
                <w:sz w:val="20"/>
                <w:szCs w:val="20"/>
              </w:rPr>
              <w:lastRenderedPageBreak/>
              <w:t xml:space="preserve">Significant research gaps include limited long-term field studies, insufficient understanding of micro- and </w:t>
            </w:r>
            <w:proofErr w:type="spellStart"/>
            <w:r w:rsidRPr="00BC3A28">
              <w:rPr>
                <w:sz w:val="20"/>
                <w:szCs w:val="20"/>
              </w:rPr>
              <w:t>nanoplastic</w:t>
            </w:r>
            <w:proofErr w:type="spellEnd"/>
            <w:r w:rsidRPr="00BC3A28">
              <w:rPr>
                <w:sz w:val="20"/>
                <w:szCs w:val="20"/>
              </w:rPr>
              <w:t xml:space="preserve"> interactions with soil biota, inadequate risk assessments across different agroecosystems, and lack of harmonized methodologies for measuring soil plastic</w:t>
            </w:r>
            <w:r>
              <w:rPr>
                <w:sz w:val="20"/>
                <w:szCs w:val="20"/>
              </w:rPr>
              <w:t xml:space="preserve"> </w:t>
            </w:r>
            <w:r w:rsidRPr="00BC3A28">
              <w:rPr>
                <w:snapToGrid/>
                <w:sz w:val="20"/>
                <w:szCs w:val="20"/>
              </w:rPr>
              <w:lastRenderedPageBreak/>
              <w:t>contamination. It highlights the need for improved monitoring, standardized protocols, and interdisciplinary research to better evaluate ecological risks and inform mitigation policies</w:t>
            </w:r>
            <w:r>
              <w:rPr>
                <w:sz w:val="18"/>
              </w:rPr>
              <w:t xml:space="preserve">. </w:t>
            </w:r>
          </w:p>
        </w:tc>
      </w:tr>
      <w:tr w:rsidR="00BE4519" w:rsidRPr="00761DCA" w14:paraId="1B322B38" w14:textId="77777777" w:rsidTr="00995A8C">
        <w:tc>
          <w:tcPr>
            <w:tcW w:w="1506" w:type="dxa"/>
            <w:vMerge/>
          </w:tcPr>
          <w:p w14:paraId="5B11E0D5" w14:textId="77777777" w:rsidR="00BE4519" w:rsidRPr="00382059" w:rsidRDefault="00BE4519" w:rsidP="006E7BE2">
            <w:pPr>
              <w:pStyle w:val="Para1"/>
              <w:numPr>
                <w:ilvl w:val="0"/>
                <w:numId w:val="0"/>
              </w:numPr>
              <w:jc w:val="center"/>
              <w:rPr>
                <w:b/>
                <w:bCs/>
                <w:sz w:val="20"/>
                <w:szCs w:val="20"/>
              </w:rPr>
            </w:pPr>
          </w:p>
        </w:tc>
        <w:tc>
          <w:tcPr>
            <w:tcW w:w="2550" w:type="dxa"/>
          </w:tcPr>
          <w:p w14:paraId="57EB4549" w14:textId="2BA6DF30" w:rsidR="00BE4519" w:rsidRPr="00761DCA" w:rsidRDefault="00BE4519" w:rsidP="00457505">
            <w:pPr>
              <w:pStyle w:val="Para1"/>
              <w:numPr>
                <w:ilvl w:val="0"/>
                <w:numId w:val="0"/>
              </w:numPr>
              <w:jc w:val="left"/>
              <w:rPr>
                <w:sz w:val="20"/>
                <w:szCs w:val="20"/>
              </w:rPr>
            </w:pPr>
            <w:r>
              <w:rPr>
                <w:sz w:val="20"/>
                <w:szCs w:val="20"/>
              </w:rPr>
              <w:t>Programme</w:t>
            </w:r>
          </w:p>
        </w:tc>
        <w:tc>
          <w:tcPr>
            <w:tcW w:w="1628" w:type="dxa"/>
          </w:tcPr>
          <w:p w14:paraId="77CDEFA9" w14:textId="3206FFA6" w:rsidR="00BE4519" w:rsidRPr="009C4702" w:rsidRDefault="00BE4519" w:rsidP="009C4702">
            <w:pPr>
              <w:pStyle w:val="Default"/>
              <w:rPr>
                <w:sz w:val="20"/>
                <w:szCs w:val="20"/>
              </w:rPr>
            </w:pPr>
            <w:r w:rsidRPr="009C4702">
              <w:rPr>
                <w:sz w:val="20"/>
                <w:szCs w:val="20"/>
              </w:rPr>
              <w:t xml:space="preserve">Wastes, including plastic waste </w:t>
            </w:r>
          </w:p>
        </w:tc>
        <w:tc>
          <w:tcPr>
            <w:tcW w:w="4664" w:type="dxa"/>
          </w:tcPr>
          <w:p w14:paraId="7E7654C8" w14:textId="05EADCF1" w:rsidR="00BE4519" w:rsidRPr="00FA08AE" w:rsidRDefault="00BE4519" w:rsidP="009C63C8">
            <w:pPr>
              <w:pStyle w:val="Default"/>
              <w:rPr>
                <w:sz w:val="20"/>
                <w:szCs w:val="20"/>
              </w:rPr>
            </w:pPr>
            <w:r w:rsidRPr="00FA08AE">
              <w:rPr>
                <w:sz w:val="20"/>
                <w:szCs w:val="20"/>
              </w:rPr>
              <w:t xml:space="preserve">The International Maritime </w:t>
            </w:r>
            <w:r w:rsidRPr="00FA08AE">
              <w:rPr>
                <w:color w:val="auto"/>
                <w:sz w:val="20"/>
                <w:szCs w:val="20"/>
              </w:rPr>
              <w:t xml:space="preserve">Organization (IMO) </w:t>
            </w:r>
            <w:hyperlink r:id="rId23">
              <w:proofErr w:type="spellStart"/>
              <w:r w:rsidRPr="00FA08AE">
                <w:rPr>
                  <w:rStyle w:val="Hyperlink"/>
                  <w:i/>
                  <w:color w:val="auto"/>
                  <w:sz w:val="20"/>
                  <w:szCs w:val="20"/>
                  <w:lang w:val="en-US"/>
                </w:rPr>
                <w:t>OceanLitter</w:t>
              </w:r>
              <w:proofErr w:type="spellEnd"/>
            </w:hyperlink>
            <w:r w:rsidRPr="00FA08AE">
              <w:rPr>
                <w:i/>
                <w:color w:val="auto"/>
                <w:sz w:val="20"/>
                <w:szCs w:val="20"/>
              </w:rPr>
              <w:t xml:space="preserve"> </w:t>
            </w:r>
            <w:hyperlink r:id="rId24">
              <w:r w:rsidRPr="00FA08AE">
                <w:rPr>
                  <w:rStyle w:val="Hyperlink"/>
                  <w:i/>
                  <w:color w:val="auto"/>
                  <w:sz w:val="20"/>
                  <w:szCs w:val="20"/>
                  <w:lang w:val="en-US"/>
                </w:rPr>
                <w:t>Programme</w:t>
              </w:r>
              <w:r w:rsidRPr="00FA08AE">
                <w:rPr>
                  <w:rStyle w:val="Hyperlink"/>
                  <w:color w:val="auto"/>
                  <w:sz w:val="20"/>
                  <w:szCs w:val="20"/>
                  <w:lang w:val="en-US"/>
                </w:rPr>
                <w:t>,</w:t>
              </w:r>
            </w:hyperlink>
            <w:r w:rsidRPr="00FA08AE">
              <w:rPr>
                <w:color w:val="auto"/>
                <w:sz w:val="20"/>
                <w:szCs w:val="20"/>
              </w:rPr>
              <w:t xml:space="preserve"> </w:t>
            </w:r>
            <w:r w:rsidRPr="00FA08AE">
              <w:rPr>
                <w:sz w:val="20"/>
                <w:szCs w:val="20"/>
              </w:rPr>
              <w:t>jointly implemented with FAO, supports developing countries in preventing, reducing and managing marine plastic litter from fisheries and maritime transport. It explicitly supports implementation</w:t>
            </w:r>
            <w:r w:rsidR="009C63C8">
              <w:rPr>
                <w:sz w:val="20"/>
                <w:szCs w:val="20"/>
              </w:rPr>
              <w:t xml:space="preserve"> </w:t>
            </w:r>
            <w:r w:rsidRPr="00FA08AE">
              <w:rPr>
                <w:sz w:val="20"/>
                <w:szCs w:val="20"/>
              </w:rPr>
              <w:t xml:space="preserve">of relevant IMO instruments, including Annex V to the International Convention for the Prevention of Pollution from Ships (MARPOL), London Convention/London Protocol as well as the </w:t>
            </w:r>
            <w:hyperlink r:id="rId25">
              <w:r w:rsidRPr="00FA08AE">
                <w:rPr>
                  <w:rStyle w:val="Hyperlink"/>
                  <w:sz w:val="20"/>
                  <w:szCs w:val="20"/>
                  <w:lang w:val="en-US"/>
                </w:rPr>
                <w:t>FAO Voluntary</w:t>
              </w:r>
            </w:hyperlink>
            <w:r w:rsidRPr="00FA08AE">
              <w:rPr>
                <w:sz w:val="20"/>
                <w:szCs w:val="20"/>
              </w:rPr>
              <w:t xml:space="preserve"> </w:t>
            </w:r>
            <w:hyperlink r:id="rId26">
              <w:r w:rsidRPr="00FA08AE">
                <w:rPr>
                  <w:rStyle w:val="Hyperlink"/>
                  <w:sz w:val="20"/>
                  <w:szCs w:val="20"/>
                  <w:lang w:val="en-US"/>
                </w:rPr>
                <w:t>Guidelines on the Marking of Fishing Gear.</w:t>
              </w:r>
            </w:hyperlink>
            <w:r w:rsidRPr="00FA08AE">
              <w:rPr>
                <w:sz w:val="20"/>
                <w:szCs w:val="20"/>
              </w:rPr>
              <w:t xml:space="preserve"> The FAO Guidelines can help preventing, reducing and managing abandoned, lost or</w:t>
            </w:r>
          </w:p>
          <w:p w14:paraId="3270270C" w14:textId="1C9F810F" w:rsidR="00BE4519" w:rsidRPr="009C4702" w:rsidRDefault="00BE4519" w:rsidP="00FA08AE">
            <w:pPr>
              <w:pStyle w:val="Default"/>
              <w:rPr>
                <w:sz w:val="20"/>
                <w:szCs w:val="20"/>
              </w:rPr>
            </w:pPr>
            <w:proofErr w:type="gramStart"/>
            <w:r w:rsidRPr="00FA08AE">
              <w:rPr>
                <w:color w:val="auto"/>
                <w:sz w:val="20"/>
                <w:szCs w:val="20"/>
                <w:lang w:val="en-GB"/>
              </w:rPr>
              <w:t>otherwise</w:t>
            </w:r>
            <w:proofErr w:type="gramEnd"/>
            <w:r w:rsidRPr="00FA08AE">
              <w:rPr>
                <w:color w:val="auto"/>
                <w:sz w:val="20"/>
                <w:szCs w:val="20"/>
                <w:lang w:val="en-GB"/>
              </w:rPr>
              <w:t xml:space="preserve"> discarded fishing gear </w:t>
            </w:r>
            <w:hyperlink r:id="rId27">
              <w:r w:rsidRPr="00FA08AE">
                <w:rPr>
                  <w:rStyle w:val="Hyperlink"/>
                  <w:sz w:val="20"/>
                  <w:szCs w:val="20"/>
                </w:rPr>
                <w:t>(ALDFG</w:t>
              </w:r>
            </w:hyperlink>
            <w:r w:rsidRPr="00FA08AE">
              <w:rPr>
                <w:color w:val="auto"/>
                <w:sz w:val="20"/>
                <w:szCs w:val="20"/>
                <w:lang w:val="en-GB"/>
              </w:rPr>
              <w:t>), a significant contributor to biodiversity loss, ghost fishing, and marine ecosystem degradation.</w:t>
            </w:r>
          </w:p>
        </w:tc>
        <w:tc>
          <w:tcPr>
            <w:tcW w:w="3260" w:type="dxa"/>
          </w:tcPr>
          <w:p w14:paraId="1396CC8E" w14:textId="2C500065" w:rsidR="00BE4519" w:rsidRPr="00FF15EA" w:rsidRDefault="00BE4519" w:rsidP="00FF15EA">
            <w:pPr>
              <w:pStyle w:val="Default"/>
              <w:rPr>
                <w:sz w:val="20"/>
                <w:szCs w:val="20"/>
              </w:rPr>
            </w:pPr>
            <w:r w:rsidRPr="00FF15EA">
              <w:rPr>
                <w:sz w:val="20"/>
                <w:szCs w:val="20"/>
              </w:rPr>
              <w:t xml:space="preserve">The </w:t>
            </w:r>
            <w:proofErr w:type="spellStart"/>
            <w:r w:rsidRPr="00FF15EA">
              <w:rPr>
                <w:sz w:val="20"/>
                <w:szCs w:val="20"/>
              </w:rPr>
              <w:t>programme</w:t>
            </w:r>
            <w:proofErr w:type="spellEnd"/>
            <w:r w:rsidRPr="00FF15EA">
              <w:rPr>
                <w:sz w:val="20"/>
                <w:szCs w:val="20"/>
              </w:rPr>
              <w:t xml:space="preserve"> highlights the need for greater policy coherence, improved enforcement capacity, and expanded uptake of best practices. The </w:t>
            </w:r>
            <w:proofErr w:type="spellStart"/>
            <w:r w:rsidRPr="00FF15EA">
              <w:rPr>
                <w:sz w:val="20"/>
                <w:szCs w:val="20"/>
              </w:rPr>
              <w:t>programme</w:t>
            </w:r>
            <w:proofErr w:type="spellEnd"/>
            <w:r w:rsidRPr="00FF15EA">
              <w:rPr>
                <w:sz w:val="20"/>
                <w:szCs w:val="20"/>
              </w:rPr>
              <w:t xml:space="preserve"> also notes the challenge of ensuring durable </w:t>
            </w:r>
            <w:proofErr w:type="spellStart"/>
            <w:r w:rsidRPr="00FF15EA">
              <w:rPr>
                <w:sz w:val="20"/>
                <w:szCs w:val="20"/>
              </w:rPr>
              <w:t>behavioural</w:t>
            </w:r>
            <w:proofErr w:type="spellEnd"/>
            <w:r w:rsidRPr="00FF15EA">
              <w:rPr>
                <w:sz w:val="20"/>
                <w:szCs w:val="20"/>
              </w:rPr>
              <w:t xml:space="preserve"> change among fishers and maritime </w:t>
            </w:r>
            <w:proofErr w:type="gramStart"/>
            <w:r w:rsidRPr="00FF15EA">
              <w:rPr>
                <w:sz w:val="20"/>
                <w:szCs w:val="20"/>
              </w:rPr>
              <w:t>operators, and</w:t>
            </w:r>
            <w:proofErr w:type="gramEnd"/>
            <w:r w:rsidRPr="00FF15EA">
              <w:rPr>
                <w:sz w:val="20"/>
                <w:szCs w:val="20"/>
              </w:rPr>
              <w:t xml:space="preserve"> calls for expanded data collection and monitoring to support effective implementation. </w:t>
            </w:r>
          </w:p>
        </w:tc>
      </w:tr>
      <w:tr w:rsidR="00BE4519" w:rsidRPr="00761DCA" w14:paraId="1692325C" w14:textId="77777777" w:rsidTr="00995A8C">
        <w:tc>
          <w:tcPr>
            <w:tcW w:w="1506" w:type="dxa"/>
            <w:vMerge/>
          </w:tcPr>
          <w:p w14:paraId="6EB0CFB1" w14:textId="77777777" w:rsidR="00BE4519" w:rsidRPr="00382059" w:rsidRDefault="00BE4519" w:rsidP="006E7BE2">
            <w:pPr>
              <w:pStyle w:val="Para1"/>
              <w:numPr>
                <w:ilvl w:val="0"/>
                <w:numId w:val="0"/>
              </w:numPr>
              <w:jc w:val="center"/>
              <w:rPr>
                <w:b/>
                <w:bCs/>
                <w:sz w:val="20"/>
                <w:szCs w:val="20"/>
              </w:rPr>
            </w:pPr>
          </w:p>
        </w:tc>
        <w:tc>
          <w:tcPr>
            <w:tcW w:w="2550" w:type="dxa"/>
          </w:tcPr>
          <w:p w14:paraId="101CBD07" w14:textId="54A94B78" w:rsidR="00BE4519" w:rsidRPr="00761DCA" w:rsidRDefault="00BE4519" w:rsidP="00457505">
            <w:pPr>
              <w:pStyle w:val="Para1"/>
              <w:numPr>
                <w:ilvl w:val="0"/>
                <w:numId w:val="0"/>
              </w:numPr>
              <w:jc w:val="left"/>
              <w:rPr>
                <w:sz w:val="20"/>
                <w:szCs w:val="20"/>
              </w:rPr>
            </w:pPr>
            <w:r>
              <w:rPr>
                <w:sz w:val="20"/>
                <w:szCs w:val="20"/>
              </w:rPr>
              <w:t>Partnership</w:t>
            </w:r>
          </w:p>
        </w:tc>
        <w:tc>
          <w:tcPr>
            <w:tcW w:w="1628" w:type="dxa"/>
          </w:tcPr>
          <w:p w14:paraId="1B564A8D" w14:textId="77777777" w:rsidR="00BE4519" w:rsidRPr="009F17FE" w:rsidRDefault="00BE4519" w:rsidP="009F17FE">
            <w:pPr>
              <w:pStyle w:val="Default"/>
              <w:rPr>
                <w:color w:val="auto"/>
                <w:sz w:val="20"/>
                <w:szCs w:val="20"/>
              </w:rPr>
            </w:pPr>
            <w:r w:rsidRPr="009F17FE">
              <w:rPr>
                <w:color w:val="auto"/>
                <w:sz w:val="20"/>
                <w:szCs w:val="20"/>
              </w:rPr>
              <w:t xml:space="preserve">Chemicals, including pesticides and highly hazardous chemicals </w:t>
            </w:r>
          </w:p>
          <w:p w14:paraId="398C7575" w14:textId="2D95B2E8" w:rsidR="00BE4519" w:rsidRPr="009F17FE" w:rsidRDefault="00BE4519" w:rsidP="009F17FE">
            <w:pPr>
              <w:pStyle w:val="Para1"/>
              <w:numPr>
                <w:ilvl w:val="0"/>
                <w:numId w:val="0"/>
              </w:numPr>
              <w:jc w:val="left"/>
              <w:rPr>
                <w:sz w:val="20"/>
                <w:szCs w:val="20"/>
              </w:rPr>
            </w:pPr>
            <w:r w:rsidRPr="009F17FE">
              <w:rPr>
                <w:sz w:val="20"/>
                <w:szCs w:val="20"/>
              </w:rPr>
              <w:t xml:space="preserve">Wastes, including plastic waste </w:t>
            </w:r>
          </w:p>
        </w:tc>
        <w:tc>
          <w:tcPr>
            <w:tcW w:w="4664" w:type="dxa"/>
          </w:tcPr>
          <w:p w14:paraId="5C82E105" w14:textId="3AE9DDC0" w:rsidR="00BE4519" w:rsidRPr="00B3412E" w:rsidRDefault="00BE4519" w:rsidP="00B3412E">
            <w:pPr>
              <w:pStyle w:val="Default"/>
              <w:rPr>
                <w:sz w:val="20"/>
                <w:szCs w:val="20"/>
              </w:rPr>
            </w:pPr>
            <w:r w:rsidRPr="00CF0BE2">
              <w:rPr>
                <w:i/>
                <w:iCs/>
                <w:sz w:val="20"/>
                <w:szCs w:val="20"/>
              </w:rPr>
              <w:t xml:space="preserve">The </w:t>
            </w:r>
            <w:hyperlink r:id="rId28">
              <w:r w:rsidRPr="00CF0BE2">
                <w:rPr>
                  <w:rStyle w:val="Hyperlink"/>
                  <w:i/>
                  <w:iCs/>
                  <w:sz w:val="20"/>
                  <w:szCs w:val="20"/>
                  <w:lang w:val="en-US"/>
                </w:rPr>
                <w:t>Global Soil Partnership</w:t>
              </w:r>
            </w:hyperlink>
            <w:r w:rsidRPr="00CF0BE2">
              <w:rPr>
                <w:i/>
                <w:iCs/>
                <w:sz w:val="20"/>
                <w:szCs w:val="20"/>
              </w:rPr>
              <w:t xml:space="preserve"> (GSP)</w:t>
            </w:r>
            <w:r w:rsidRPr="00CF0BE2">
              <w:rPr>
                <w:sz w:val="20"/>
                <w:szCs w:val="20"/>
              </w:rPr>
              <w:t xml:space="preserve"> provides a coordinated global mechanism for improving soil governance and promoting sustainable soil management. Through activities such as soil pollution assessments, mapping, national capacity-building, sustainable soil management guidelines, and monitoring frameworks, the GSP addresses the impacts of soil contaminants, including naturally occurring trace</w:t>
            </w:r>
            <w:r w:rsidR="00B3412E">
              <w:rPr>
                <w:sz w:val="20"/>
                <w:szCs w:val="20"/>
              </w:rPr>
              <w:t xml:space="preserve"> </w:t>
            </w:r>
            <w:r w:rsidRPr="00CF0BE2">
              <w:rPr>
                <w:color w:val="auto"/>
                <w:sz w:val="20"/>
                <w:szCs w:val="20"/>
                <w:lang w:val="en-GB"/>
              </w:rPr>
              <w:t xml:space="preserve">elements, agrochemicals, industrial pollutants, toxic remnants of war and land-sourced waste, on soil biodiversity and ecosystem services. Its work helps countries identify pollution sources, implement sustainable management practices, and safeguard soil </w:t>
            </w:r>
            <w:r w:rsidRPr="00CF0BE2">
              <w:rPr>
                <w:color w:val="auto"/>
                <w:sz w:val="20"/>
                <w:szCs w:val="20"/>
                <w:lang w:val="en-GB"/>
              </w:rPr>
              <w:lastRenderedPageBreak/>
              <w:t xml:space="preserve">biota, nutrient cycling, and downstream ecosystems. To strengthen global action on pollution, the GSP launched the </w:t>
            </w:r>
            <w:hyperlink r:id="rId29">
              <w:r w:rsidRPr="00CF0BE2">
                <w:rPr>
                  <w:rStyle w:val="Hyperlink"/>
                  <w:sz w:val="20"/>
                  <w:szCs w:val="20"/>
                </w:rPr>
                <w:t>International Network on Soil Pollution</w:t>
              </w:r>
            </w:hyperlink>
            <w:r w:rsidRPr="00CF0BE2">
              <w:rPr>
                <w:color w:val="auto"/>
                <w:sz w:val="20"/>
                <w:szCs w:val="20"/>
                <w:lang w:val="en-GB"/>
              </w:rPr>
              <w:t xml:space="preserve"> (INSOP) in April 2022, aiming to stop soil pollution and contribute to the global zero-pollution ambition. INSOP works to advance knowledge on the full cycle of soil pollution, from assessment to remediation, its effects on environmental and human health, and its impacts on soil ecosystem functions and services. INSOP promotes the exchange of experiences, technologies, and tools for sustainable soil management and remediation, including nature-based solutions such as the use of soil biodiversity for bioremediation and as indicators of contamination.</w:t>
            </w:r>
          </w:p>
        </w:tc>
        <w:tc>
          <w:tcPr>
            <w:tcW w:w="3260" w:type="dxa"/>
          </w:tcPr>
          <w:p w14:paraId="0710600C" w14:textId="77777777" w:rsidR="00BE4519" w:rsidRPr="009F17FE" w:rsidRDefault="00BE4519" w:rsidP="009F17FE">
            <w:pPr>
              <w:pStyle w:val="Default"/>
              <w:rPr>
                <w:color w:val="auto"/>
                <w:sz w:val="20"/>
                <w:szCs w:val="20"/>
              </w:rPr>
            </w:pPr>
            <w:r w:rsidRPr="009F17FE">
              <w:rPr>
                <w:color w:val="auto"/>
                <w:sz w:val="20"/>
                <w:szCs w:val="20"/>
              </w:rPr>
              <w:lastRenderedPageBreak/>
              <w:t xml:space="preserve">Key gaps include insufficient understanding of pollution mixtures, lack of national soil monitoring systems, limited data on contaminated sites, and inadequate regulatory frameworks for controlling soil pollution. </w:t>
            </w:r>
          </w:p>
          <w:p w14:paraId="23FF5CA7" w14:textId="77777777" w:rsidR="00BE4519" w:rsidRPr="009F17FE" w:rsidRDefault="00BE4519" w:rsidP="00457505">
            <w:pPr>
              <w:pStyle w:val="Para1"/>
              <w:numPr>
                <w:ilvl w:val="0"/>
                <w:numId w:val="0"/>
              </w:numPr>
              <w:jc w:val="left"/>
              <w:rPr>
                <w:sz w:val="20"/>
                <w:szCs w:val="20"/>
                <w:lang w:val="en-US"/>
              </w:rPr>
            </w:pPr>
          </w:p>
        </w:tc>
      </w:tr>
      <w:tr w:rsidR="00BE4519" w:rsidRPr="00761DCA" w14:paraId="329B744F" w14:textId="77777777" w:rsidTr="00995A8C">
        <w:trPr>
          <w:trHeight w:val="323"/>
        </w:trPr>
        <w:tc>
          <w:tcPr>
            <w:tcW w:w="1506" w:type="dxa"/>
            <w:vMerge/>
          </w:tcPr>
          <w:p w14:paraId="01A2B60A" w14:textId="77777777" w:rsidR="00BE4519" w:rsidRPr="00382059" w:rsidRDefault="00BE4519" w:rsidP="006E7BE2">
            <w:pPr>
              <w:pStyle w:val="Para1"/>
              <w:numPr>
                <w:ilvl w:val="0"/>
                <w:numId w:val="0"/>
              </w:numPr>
              <w:jc w:val="center"/>
              <w:rPr>
                <w:b/>
                <w:bCs/>
                <w:sz w:val="20"/>
                <w:szCs w:val="20"/>
              </w:rPr>
            </w:pPr>
          </w:p>
        </w:tc>
        <w:tc>
          <w:tcPr>
            <w:tcW w:w="2550" w:type="dxa"/>
          </w:tcPr>
          <w:p w14:paraId="5A2E3D1A" w14:textId="76C16EBB" w:rsidR="00BE4519" w:rsidRPr="00761DCA" w:rsidRDefault="00BE4519" w:rsidP="00457505">
            <w:pPr>
              <w:pStyle w:val="Para1"/>
              <w:numPr>
                <w:ilvl w:val="0"/>
                <w:numId w:val="0"/>
              </w:numPr>
              <w:jc w:val="left"/>
              <w:rPr>
                <w:sz w:val="20"/>
                <w:szCs w:val="20"/>
              </w:rPr>
            </w:pPr>
            <w:r>
              <w:rPr>
                <w:sz w:val="20"/>
                <w:szCs w:val="20"/>
              </w:rPr>
              <w:t>Publication</w:t>
            </w:r>
          </w:p>
        </w:tc>
        <w:tc>
          <w:tcPr>
            <w:tcW w:w="1628" w:type="dxa"/>
          </w:tcPr>
          <w:p w14:paraId="4ADFD518" w14:textId="77777777" w:rsidR="00BE4519" w:rsidRPr="00F72014" w:rsidRDefault="00BE4519" w:rsidP="00F72014">
            <w:pPr>
              <w:pStyle w:val="Para1"/>
              <w:numPr>
                <w:ilvl w:val="0"/>
                <w:numId w:val="0"/>
              </w:numPr>
              <w:jc w:val="left"/>
              <w:rPr>
                <w:sz w:val="20"/>
                <w:szCs w:val="20"/>
                <w:lang w:val="en-US"/>
              </w:rPr>
            </w:pPr>
            <w:r w:rsidRPr="00F72014">
              <w:rPr>
                <w:sz w:val="20"/>
                <w:szCs w:val="20"/>
                <w:lang w:val="en-US"/>
              </w:rPr>
              <w:t>Chemicals, including pesticides and highly hazardous chemicals</w:t>
            </w:r>
          </w:p>
          <w:p w14:paraId="3AEAF360" w14:textId="07FED942" w:rsidR="00BE4519" w:rsidRPr="00761DCA" w:rsidRDefault="00BE4519" w:rsidP="00F72014">
            <w:pPr>
              <w:pStyle w:val="Para1"/>
              <w:numPr>
                <w:ilvl w:val="0"/>
                <w:numId w:val="0"/>
              </w:numPr>
              <w:jc w:val="left"/>
              <w:rPr>
                <w:sz w:val="20"/>
                <w:szCs w:val="20"/>
              </w:rPr>
            </w:pPr>
            <w:r w:rsidRPr="00F72014">
              <w:rPr>
                <w:sz w:val="20"/>
                <w:szCs w:val="20"/>
                <w:lang w:val="en-US"/>
              </w:rPr>
              <w:t>Wastes, including plastic waste</w:t>
            </w:r>
          </w:p>
        </w:tc>
        <w:tc>
          <w:tcPr>
            <w:tcW w:w="4664" w:type="dxa"/>
          </w:tcPr>
          <w:p w14:paraId="31F95931" w14:textId="77777777" w:rsidR="00BE4519" w:rsidRPr="0015026B" w:rsidRDefault="00BE4519" w:rsidP="00645986">
            <w:pPr>
              <w:pStyle w:val="Para1"/>
              <w:numPr>
                <w:ilvl w:val="0"/>
                <w:numId w:val="0"/>
              </w:numPr>
              <w:rPr>
                <w:sz w:val="20"/>
                <w:szCs w:val="20"/>
                <w:lang w:val="en-US"/>
              </w:rPr>
            </w:pPr>
            <w:r w:rsidRPr="0015026B">
              <w:rPr>
                <w:sz w:val="20"/>
                <w:szCs w:val="20"/>
                <w:lang w:val="en-US"/>
              </w:rPr>
              <w:t>Through INSOP, the GSP is developing a science-based ecological and human health risk-assessment framework to be integrated into</w:t>
            </w:r>
          </w:p>
          <w:p w14:paraId="62878283" w14:textId="45DF6F1D" w:rsidR="00BE4519" w:rsidRPr="00761DCA" w:rsidRDefault="00BE4519" w:rsidP="0015026B">
            <w:pPr>
              <w:pStyle w:val="Para1"/>
              <w:numPr>
                <w:ilvl w:val="0"/>
                <w:numId w:val="0"/>
              </w:numPr>
              <w:jc w:val="left"/>
              <w:rPr>
                <w:sz w:val="20"/>
                <w:szCs w:val="20"/>
              </w:rPr>
            </w:pPr>
            <w:r w:rsidRPr="0015026B">
              <w:rPr>
                <w:sz w:val="20"/>
                <w:szCs w:val="20"/>
                <w:lang w:val="en-US"/>
              </w:rPr>
              <w:t xml:space="preserve">the </w:t>
            </w:r>
            <w:r w:rsidRPr="0015026B">
              <w:rPr>
                <w:i/>
                <w:sz w:val="20"/>
                <w:szCs w:val="20"/>
                <w:lang w:val="en-US"/>
              </w:rPr>
              <w:t xml:space="preserve">Technical Manual on Soil Pollution Assessment, Mapping, Monitoring and Risk Communication </w:t>
            </w:r>
            <w:r w:rsidRPr="0015026B">
              <w:rPr>
                <w:sz w:val="20"/>
                <w:szCs w:val="20"/>
                <w:lang w:val="en-US"/>
              </w:rPr>
              <w:t>to be published in 2026. This framework will provide Parties and projects with practical guidance to conduct risk assessments and implement mitigation and remediation measures that safeguard soil biodiversity and ecosystem services.</w:t>
            </w:r>
          </w:p>
        </w:tc>
        <w:tc>
          <w:tcPr>
            <w:tcW w:w="3260" w:type="dxa"/>
          </w:tcPr>
          <w:p w14:paraId="03A6D73A" w14:textId="4C43528F" w:rsidR="00BE4519" w:rsidRPr="00761DCA" w:rsidRDefault="00BE4519" w:rsidP="00457505">
            <w:pPr>
              <w:pStyle w:val="Para1"/>
              <w:numPr>
                <w:ilvl w:val="0"/>
                <w:numId w:val="0"/>
              </w:numPr>
              <w:jc w:val="left"/>
              <w:rPr>
                <w:sz w:val="20"/>
                <w:szCs w:val="20"/>
              </w:rPr>
            </w:pPr>
            <w:r>
              <w:rPr>
                <w:sz w:val="20"/>
                <w:szCs w:val="20"/>
              </w:rPr>
              <w:t>N/A</w:t>
            </w:r>
          </w:p>
        </w:tc>
      </w:tr>
      <w:tr w:rsidR="00BE4519" w:rsidRPr="00761DCA" w14:paraId="2A37A5C0" w14:textId="77777777" w:rsidTr="00995A8C">
        <w:tc>
          <w:tcPr>
            <w:tcW w:w="1506" w:type="dxa"/>
            <w:vMerge/>
          </w:tcPr>
          <w:p w14:paraId="10C9C2EF" w14:textId="77777777" w:rsidR="00BE4519" w:rsidRPr="00382059" w:rsidRDefault="00BE4519" w:rsidP="006E7BE2">
            <w:pPr>
              <w:pStyle w:val="Para1"/>
              <w:numPr>
                <w:ilvl w:val="0"/>
                <w:numId w:val="0"/>
              </w:numPr>
              <w:jc w:val="center"/>
              <w:rPr>
                <w:b/>
                <w:bCs/>
                <w:sz w:val="20"/>
                <w:szCs w:val="20"/>
              </w:rPr>
            </w:pPr>
          </w:p>
        </w:tc>
        <w:tc>
          <w:tcPr>
            <w:tcW w:w="2550" w:type="dxa"/>
          </w:tcPr>
          <w:p w14:paraId="27480233" w14:textId="6AE2F2FA" w:rsidR="00BE4519" w:rsidRPr="00761DCA" w:rsidRDefault="00BE4519" w:rsidP="00457505">
            <w:pPr>
              <w:pStyle w:val="Para1"/>
              <w:numPr>
                <w:ilvl w:val="0"/>
                <w:numId w:val="0"/>
              </w:numPr>
              <w:jc w:val="left"/>
              <w:rPr>
                <w:sz w:val="20"/>
                <w:szCs w:val="20"/>
              </w:rPr>
            </w:pPr>
            <w:r>
              <w:rPr>
                <w:sz w:val="20"/>
                <w:szCs w:val="20"/>
              </w:rPr>
              <w:t>Publication</w:t>
            </w:r>
          </w:p>
        </w:tc>
        <w:tc>
          <w:tcPr>
            <w:tcW w:w="1628" w:type="dxa"/>
          </w:tcPr>
          <w:p w14:paraId="3F0ACD1C" w14:textId="77777777" w:rsidR="00BE4519" w:rsidRPr="007A0C2A" w:rsidRDefault="00BE4519" w:rsidP="007A0C2A">
            <w:pPr>
              <w:pStyle w:val="Para1"/>
              <w:numPr>
                <w:ilvl w:val="0"/>
                <w:numId w:val="0"/>
              </w:numPr>
              <w:jc w:val="left"/>
              <w:rPr>
                <w:sz w:val="20"/>
                <w:szCs w:val="20"/>
                <w:lang w:val="en-US"/>
              </w:rPr>
            </w:pPr>
            <w:r w:rsidRPr="007A0C2A">
              <w:rPr>
                <w:sz w:val="20"/>
                <w:szCs w:val="20"/>
                <w:lang w:val="en-US"/>
              </w:rPr>
              <w:t>Chemicals, including pesticides and highly hazardous chemicals</w:t>
            </w:r>
          </w:p>
          <w:p w14:paraId="10891AEC" w14:textId="1C6B7D39" w:rsidR="00BE4519" w:rsidRPr="00761DCA" w:rsidRDefault="00BE4519" w:rsidP="007A0C2A">
            <w:pPr>
              <w:pStyle w:val="Para1"/>
              <w:numPr>
                <w:ilvl w:val="0"/>
                <w:numId w:val="0"/>
              </w:numPr>
              <w:jc w:val="left"/>
              <w:rPr>
                <w:sz w:val="20"/>
                <w:szCs w:val="20"/>
              </w:rPr>
            </w:pPr>
            <w:r w:rsidRPr="007A0C2A">
              <w:rPr>
                <w:sz w:val="20"/>
                <w:szCs w:val="20"/>
                <w:lang w:val="en-US"/>
              </w:rPr>
              <w:t>Wastes, including plastic waste</w:t>
            </w:r>
          </w:p>
        </w:tc>
        <w:tc>
          <w:tcPr>
            <w:tcW w:w="4664" w:type="dxa"/>
          </w:tcPr>
          <w:p w14:paraId="76DA92A4" w14:textId="3117BB4E" w:rsidR="00BE4519" w:rsidRPr="00425FD7" w:rsidRDefault="00BE4519" w:rsidP="00425FD7">
            <w:pPr>
              <w:pStyle w:val="Para1"/>
              <w:numPr>
                <w:ilvl w:val="0"/>
                <w:numId w:val="0"/>
              </w:numPr>
              <w:rPr>
                <w:sz w:val="20"/>
                <w:szCs w:val="20"/>
                <w:lang w:val="en-US"/>
              </w:rPr>
            </w:pPr>
            <w:hyperlink r:id="rId30">
              <w:r w:rsidRPr="00425FD7">
                <w:rPr>
                  <w:rStyle w:val="Hyperlink"/>
                  <w:i/>
                  <w:sz w:val="20"/>
                  <w:szCs w:val="20"/>
                  <w:lang w:val="en-US"/>
                </w:rPr>
                <w:t>Food safety in a circular economy</w:t>
              </w:r>
            </w:hyperlink>
            <w:r w:rsidRPr="00425FD7">
              <w:rPr>
                <w:i/>
                <w:sz w:val="20"/>
                <w:szCs w:val="20"/>
                <w:u w:val="single"/>
                <w:lang w:val="en-US"/>
              </w:rPr>
              <w:t xml:space="preserve"> </w:t>
            </w:r>
            <w:r w:rsidRPr="00425FD7">
              <w:rPr>
                <w:sz w:val="20"/>
                <w:szCs w:val="20"/>
                <w:lang w:val="en-US"/>
              </w:rPr>
              <w:t>describes how circular practices (e.g., wastewater reuse, organic waste repurposing, integrated farming systems, food packaging recycling) may unintentionally introduce or concentrate pollutants in the food and feed chain, but also highlighting their</w:t>
            </w:r>
            <w:r>
              <w:rPr>
                <w:sz w:val="20"/>
                <w:szCs w:val="20"/>
                <w:lang w:val="en-US"/>
              </w:rPr>
              <w:t xml:space="preserve"> </w:t>
            </w:r>
            <w:r w:rsidRPr="00425FD7">
              <w:rPr>
                <w:sz w:val="20"/>
                <w:szCs w:val="20"/>
                <w:lang w:val="en-US"/>
              </w:rPr>
              <w:t xml:space="preserve">potential harmful effect on soil biota, ecosystem functions, and biodiversity. It supports safer design of agricultural circularity that protects </w:t>
            </w:r>
            <w:r w:rsidRPr="00425FD7">
              <w:rPr>
                <w:sz w:val="20"/>
                <w:szCs w:val="20"/>
                <w:lang w:val="en-US"/>
              </w:rPr>
              <w:lastRenderedPageBreak/>
              <w:t>ecosystem services while reducing pollution</w:t>
            </w:r>
            <w:r>
              <w:rPr>
                <w:sz w:val="20"/>
                <w:szCs w:val="20"/>
                <w:lang w:val="en-US"/>
              </w:rPr>
              <w:t xml:space="preserve"> </w:t>
            </w:r>
            <w:r w:rsidRPr="00425FD7">
              <w:rPr>
                <w:sz w:val="20"/>
                <w:szCs w:val="20"/>
                <w:lang w:val="en-US"/>
              </w:rPr>
              <w:t>burdens by identifying how pollutants move through circular loops.</w:t>
            </w:r>
          </w:p>
        </w:tc>
        <w:tc>
          <w:tcPr>
            <w:tcW w:w="3260" w:type="dxa"/>
          </w:tcPr>
          <w:p w14:paraId="3A38A5A6" w14:textId="492BAAAC" w:rsidR="00BE4519" w:rsidRPr="00217B64" w:rsidRDefault="00BE4519" w:rsidP="00217B64">
            <w:pPr>
              <w:pStyle w:val="Para1"/>
              <w:numPr>
                <w:ilvl w:val="0"/>
                <w:numId w:val="0"/>
              </w:numPr>
              <w:jc w:val="left"/>
              <w:rPr>
                <w:sz w:val="20"/>
                <w:szCs w:val="20"/>
                <w:lang w:val="en-US"/>
              </w:rPr>
            </w:pPr>
            <w:r w:rsidRPr="00217B64">
              <w:rPr>
                <w:sz w:val="20"/>
                <w:szCs w:val="20"/>
                <w:lang w:val="en-US"/>
              </w:rPr>
              <w:lastRenderedPageBreak/>
              <w:t xml:space="preserve">There are significant data gaps, including fate and amplification of chemical contaminants in circular agrifood systems, insufficient characterization of emerging hazards, including health risks from micro- and </w:t>
            </w:r>
            <w:proofErr w:type="spellStart"/>
            <w:r w:rsidRPr="00217B64">
              <w:rPr>
                <w:sz w:val="20"/>
                <w:szCs w:val="20"/>
                <w:lang w:val="en-US"/>
              </w:rPr>
              <w:t>nanoplastics</w:t>
            </w:r>
            <w:proofErr w:type="spellEnd"/>
            <w:r w:rsidRPr="00217B64">
              <w:rPr>
                <w:sz w:val="20"/>
                <w:szCs w:val="20"/>
                <w:lang w:val="en-US"/>
              </w:rPr>
              <w:t>, and</w:t>
            </w:r>
            <w:r>
              <w:rPr>
                <w:sz w:val="20"/>
                <w:szCs w:val="20"/>
                <w:lang w:val="en-US"/>
              </w:rPr>
              <w:t xml:space="preserve"> </w:t>
            </w:r>
            <w:r w:rsidRPr="00217B64">
              <w:rPr>
                <w:sz w:val="20"/>
                <w:szCs w:val="20"/>
                <w:lang w:val="en-US"/>
              </w:rPr>
              <w:t xml:space="preserve">limited understanding of cumulative and long-term ecological impacts. It </w:t>
            </w:r>
            <w:r w:rsidRPr="00217B64">
              <w:rPr>
                <w:sz w:val="20"/>
                <w:szCs w:val="20"/>
                <w:lang w:val="en-US"/>
              </w:rPr>
              <w:lastRenderedPageBreak/>
              <w:t>stresses the need for adaptation of food safety risk assessment methodologies, standardized testing, improved governance, strengthened research on pollutant pathways.</w:t>
            </w:r>
          </w:p>
        </w:tc>
      </w:tr>
      <w:tr w:rsidR="00BE4519" w:rsidRPr="00761DCA" w14:paraId="4EB3C3BD" w14:textId="77777777" w:rsidTr="00995A8C">
        <w:tc>
          <w:tcPr>
            <w:tcW w:w="1506" w:type="dxa"/>
            <w:vMerge/>
          </w:tcPr>
          <w:p w14:paraId="33DE856D" w14:textId="77777777" w:rsidR="00BE4519" w:rsidRPr="00382059" w:rsidRDefault="00BE4519" w:rsidP="006E7BE2">
            <w:pPr>
              <w:pStyle w:val="Para1"/>
              <w:numPr>
                <w:ilvl w:val="0"/>
                <w:numId w:val="0"/>
              </w:numPr>
              <w:jc w:val="center"/>
              <w:rPr>
                <w:b/>
                <w:bCs/>
                <w:sz w:val="20"/>
                <w:szCs w:val="20"/>
              </w:rPr>
            </w:pPr>
          </w:p>
        </w:tc>
        <w:tc>
          <w:tcPr>
            <w:tcW w:w="2550" w:type="dxa"/>
          </w:tcPr>
          <w:p w14:paraId="7AB175CB" w14:textId="220FE5D6" w:rsidR="00BE4519" w:rsidRPr="00761DCA" w:rsidRDefault="00BE4519" w:rsidP="00457505">
            <w:pPr>
              <w:pStyle w:val="Para1"/>
              <w:numPr>
                <w:ilvl w:val="0"/>
                <w:numId w:val="0"/>
              </w:numPr>
              <w:jc w:val="left"/>
              <w:rPr>
                <w:sz w:val="20"/>
                <w:szCs w:val="20"/>
              </w:rPr>
            </w:pPr>
            <w:r>
              <w:rPr>
                <w:sz w:val="20"/>
                <w:szCs w:val="20"/>
              </w:rPr>
              <w:t>Programme</w:t>
            </w:r>
          </w:p>
        </w:tc>
        <w:tc>
          <w:tcPr>
            <w:tcW w:w="1628" w:type="dxa"/>
          </w:tcPr>
          <w:p w14:paraId="26EFB0F0" w14:textId="77777777" w:rsidR="00BE4519" w:rsidRPr="00233F4D" w:rsidRDefault="00BE4519" w:rsidP="00233F4D">
            <w:pPr>
              <w:pStyle w:val="Para1"/>
              <w:numPr>
                <w:ilvl w:val="0"/>
                <w:numId w:val="0"/>
              </w:numPr>
              <w:jc w:val="left"/>
              <w:rPr>
                <w:sz w:val="20"/>
                <w:szCs w:val="20"/>
                <w:lang w:val="en-US"/>
              </w:rPr>
            </w:pPr>
            <w:r w:rsidRPr="00233F4D">
              <w:rPr>
                <w:sz w:val="20"/>
                <w:szCs w:val="20"/>
                <w:lang w:val="en-US"/>
              </w:rPr>
              <w:t>Chemicals, including pesticides and highly hazardous chemicals</w:t>
            </w:r>
          </w:p>
          <w:p w14:paraId="5463A65A" w14:textId="77777777" w:rsidR="00BE4519" w:rsidRPr="00233F4D" w:rsidRDefault="00BE4519" w:rsidP="00233F4D">
            <w:pPr>
              <w:pStyle w:val="Para1"/>
              <w:numPr>
                <w:ilvl w:val="0"/>
                <w:numId w:val="0"/>
              </w:numPr>
              <w:rPr>
                <w:sz w:val="20"/>
                <w:szCs w:val="20"/>
                <w:lang w:val="en-US"/>
              </w:rPr>
            </w:pPr>
            <w:r w:rsidRPr="00233F4D">
              <w:rPr>
                <w:sz w:val="20"/>
                <w:szCs w:val="20"/>
                <w:lang w:val="en-US"/>
              </w:rPr>
              <w:t>Wastes, including plastic waste</w:t>
            </w:r>
          </w:p>
          <w:p w14:paraId="0500ECBA" w14:textId="0DF1A942" w:rsidR="00BE4519" w:rsidRPr="00761DCA" w:rsidRDefault="00BE4519" w:rsidP="00233F4D">
            <w:pPr>
              <w:pStyle w:val="Para1"/>
              <w:numPr>
                <w:ilvl w:val="0"/>
                <w:numId w:val="0"/>
              </w:numPr>
              <w:jc w:val="left"/>
              <w:rPr>
                <w:sz w:val="20"/>
                <w:szCs w:val="20"/>
              </w:rPr>
            </w:pPr>
            <w:r w:rsidRPr="00233F4D">
              <w:rPr>
                <w:sz w:val="20"/>
                <w:szCs w:val="20"/>
                <w:lang w:val="en-US"/>
              </w:rPr>
              <w:t>Excess nutrients</w:t>
            </w:r>
          </w:p>
        </w:tc>
        <w:tc>
          <w:tcPr>
            <w:tcW w:w="4664" w:type="dxa"/>
          </w:tcPr>
          <w:p w14:paraId="0F865857" w14:textId="6445414F" w:rsidR="00BE4519" w:rsidRPr="00EB0E19" w:rsidRDefault="00BE4519" w:rsidP="00EB0E19">
            <w:pPr>
              <w:pStyle w:val="Para1"/>
              <w:numPr>
                <w:ilvl w:val="0"/>
                <w:numId w:val="0"/>
              </w:numPr>
              <w:rPr>
                <w:sz w:val="20"/>
                <w:szCs w:val="20"/>
                <w:lang w:val="en-US"/>
              </w:rPr>
            </w:pPr>
            <w:hyperlink r:id="rId31">
              <w:r w:rsidRPr="00EB0E19">
                <w:rPr>
                  <w:rStyle w:val="Hyperlink"/>
                  <w:i/>
                  <w:sz w:val="20"/>
                  <w:szCs w:val="20"/>
                  <w:lang w:val="en-US"/>
                </w:rPr>
                <w:t>Food Safety Foresight Programme</w:t>
              </w:r>
            </w:hyperlink>
            <w:r w:rsidRPr="00EB0E19">
              <w:rPr>
                <w:i/>
                <w:sz w:val="20"/>
                <w:szCs w:val="20"/>
                <w:u w:val="single"/>
                <w:lang w:val="en-US"/>
              </w:rPr>
              <w:t xml:space="preserve"> </w:t>
            </w:r>
            <w:r w:rsidRPr="00EB0E19">
              <w:rPr>
                <w:sz w:val="20"/>
                <w:szCs w:val="20"/>
                <w:lang w:val="en-US"/>
              </w:rPr>
              <w:t>helps anticipate and understand how new trends, changes or knowledge gaps may affect food trade, agrifood systems and food safety, addressing both the challenges and opportunities in the medium to long term. Through forward-looking techniques, it involves identification and monitoring of emerging contaminants and issues at the interface between the environment and human health highlighting the importance of One Health approaches in assessing emerging food safety risks and provides evidence-based</w:t>
            </w:r>
            <w:r>
              <w:rPr>
                <w:sz w:val="20"/>
                <w:szCs w:val="20"/>
                <w:lang w:val="en-US"/>
              </w:rPr>
              <w:t xml:space="preserve"> </w:t>
            </w:r>
            <w:r w:rsidRPr="00EB0E19">
              <w:rPr>
                <w:sz w:val="20"/>
                <w:szCs w:val="20"/>
                <w:lang w:val="en-US"/>
              </w:rPr>
              <w:t>insights to support proactive policy decisions and enhance preparedness.</w:t>
            </w:r>
          </w:p>
        </w:tc>
        <w:tc>
          <w:tcPr>
            <w:tcW w:w="3260" w:type="dxa"/>
          </w:tcPr>
          <w:p w14:paraId="2FF7C0FF" w14:textId="46126A21" w:rsidR="00BE4519" w:rsidRPr="00761DCA" w:rsidRDefault="00BE4519" w:rsidP="00451A89">
            <w:pPr>
              <w:pStyle w:val="Para1"/>
              <w:numPr>
                <w:ilvl w:val="0"/>
                <w:numId w:val="0"/>
              </w:numPr>
              <w:jc w:val="left"/>
              <w:rPr>
                <w:sz w:val="20"/>
                <w:szCs w:val="20"/>
              </w:rPr>
            </w:pPr>
            <w:r w:rsidRPr="00451A89">
              <w:rPr>
                <w:sz w:val="20"/>
                <w:szCs w:val="20"/>
                <w:lang w:val="en-US"/>
              </w:rPr>
              <w:t>Knowledge gaps in foresight can arise from limited data, difficulty detecting weak signals, and uncertainty around the drivers of change, all of which make it challenging to anticipate emerging issues. They may also result from barriers to integrating knowledge across disciplines and sectors, especially when linking environmental, human and agrifood system dynamics. As scenarios and contexts evolve, continually refining foresight approaches and methodologies can help reduce these gaps and enhance the quality and relevance of foresight outputs.</w:t>
            </w:r>
          </w:p>
        </w:tc>
      </w:tr>
      <w:tr w:rsidR="00BE4519" w:rsidRPr="00761DCA" w14:paraId="627329D4" w14:textId="77777777" w:rsidTr="00995A8C">
        <w:tc>
          <w:tcPr>
            <w:tcW w:w="1506" w:type="dxa"/>
            <w:vMerge/>
          </w:tcPr>
          <w:p w14:paraId="60EF479F" w14:textId="77777777" w:rsidR="00BE4519" w:rsidRPr="00382059" w:rsidRDefault="00BE4519" w:rsidP="006E7BE2">
            <w:pPr>
              <w:pStyle w:val="Para1"/>
              <w:numPr>
                <w:ilvl w:val="0"/>
                <w:numId w:val="0"/>
              </w:numPr>
              <w:jc w:val="center"/>
              <w:rPr>
                <w:b/>
                <w:bCs/>
                <w:sz w:val="20"/>
                <w:szCs w:val="20"/>
              </w:rPr>
            </w:pPr>
          </w:p>
        </w:tc>
        <w:tc>
          <w:tcPr>
            <w:tcW w:w="2550" w:type="dxa"/>
          </w:tcPr>
          <w:p w14:paraId="569B98F8" w14:textId="2A8A0547" w:rsidR="00BE4519" w:rsidRDefault="00BE4519" w:rsidP="00457505">
            <w:pPr>
              <w:pStyle w:val="Para1"/>
              <w:numPr>
                <w:ilvl w:val="0"/>
                <w:numId w:val="0"/>
              </w:numPr>
              <w:jc w:val="left"/>
              <w:rPr>
                <w:sz w:val="20"/>
                <w:szCs w:val="20"/>
              </w:rPr>
            </w:pPr>
            <w:r>
              <w:rPr>
                <w:sz w:val="20"/>
                <w:szCs w:val="20"/>
              </w:rPr>
              <w:t>Publication</w:t>
            </w:r>
          </w:p>
        </w:tc>
        <w:tc>
          <w:tcPr>
            <w:tcW w:w="1628" w:type="dxa"/>
          </w:tcPr>
          <w:p w14:paraId="2A4845C0" w14:textId="4D32BF98" w:rsidR="00BE4519" w:rsidRPr="00233F4D" w:rsidRDefault="00BE4519" w:rsidP="003F6962">
            <w:pPr>
              <w:pStyle w:val="Para1"/>
              <w:numPr>
                <w:ilvl w:val="0"/>
                <w:numId w:val="0"/>
              </w:numPr>
              <w:jc w:val="left"/>
              <w:rPr>
                <w:sz w:val="20"/>
                <w:szCs w:val="20"/>
                <w:lang w:val="en-US"/>
              </w:rPr>
            </w:pPr>
            <w:r w:rsidRPr="003F6962">
              <w:rPr>
                <w:sz w:val="20"/>
                <w:szCs w:val="20"/>
                <w:lang w:val="en-US"/>
              </w:rPr>
              <w:t>Excess nutrients – nitrogen compounds (i.e., nitrate, ammonia, NOx)</w:t>
            </w:r>
          </w:p>
        </w:tc>
        <w:tc>
          <w:tcPr>
            <w:tcW w:w="4664" w:type="dxa"/>
          </w:tcPr>
          <w:p w14:paraId="31A8A08E" w14:textId="3EE40DB5" w:rsidR="00BE4519" w:rsidRPr="00EB0E19" w:rsidRDefault="00BE4519" w:rsidP="00070CCB">
            <w:pPr>
              <w:pStyle w:val="Para1"/>
              <w:numPr>
                <w:ilvl w:val="0"/>
                <w:numId w:val="0"/>
              </w:numPr>
              <w:rPr>
                <w:sz w:val="20"/>
                <w:szCs w:val="20"/>
                <w:lang w:val="en-US"/>
              </w:rPr>
            </w:pPr>
            <w:r w:rsidRPr="00070CCB">
              <w:rPr>
                <w:sz w:val="20"/>
                <w:szCs w:val="20"/>
                <w:lang w:val="en-US"/>
              </w:rPr>
              <w:t xml:space="preserve">The Report on </w:t>
            </w:r>
            <w:hyperlink r:id="rId32">
              <w:r w:rsidRPr="00070CCB">
                <w:rPr>
                  <w:rStyle w:val="Hyperlink"/>
                  <w:i/>
                  <w:sz w:val="20"/>
                  <w:szCs w:val="20"/>
                  <w:lang w:val="en-US"/>
                </w:rPr>
                <w:t>Sustainable Nitrogen Management in Agrifood Systems</w:t>
              </w:r>
              <w:r w:rsidRPr="00070CCB">
                <w:rPr>
                  <w:rStyle w:val="Hyperlink"/>
                  <w:sz w:val="20"/>
                  <w:szCs w:val="20"/>
                  <w:lang w:val="en-US"/>
                </w:rPr>
                <w:t>,</w:t>
              </w:r>
            </w:hyperlink>
            <w:r w:rsidRPr="00070CCB">
              <w:rPr>
                <w:sz w:val="20"/>
                <w:szCs w:val="20"/>
                <w:lang w:val="en-US"/>
              </w:rPr>
              <w:t xml:space="preserve"> addresses nitrogen losses and pollution from crop and livestock systems and provides innovative solutions and best practices to reduce losses of nitrogen compounds and increase nitrogen recycling in agrifood systems. Nitrogen losses to the environment harm terrestrial and aquatic ecosystems and decrease soil health and biodiversity.</w:t>
            </w:r>
          </w:p>
        </w:tc>
        <w:tc>
          <w:tcPr>
            <w:tcW w:w="3260" w:type="dxa"/>
          </w:tcPr>
          <w:p w14:paraId="2D243E34" w14:textId="013DDF9C" w:rsidR="00BE4519" w:rsidRPr="00451A89" w:rsidRDefault="00BE4519" w:rsidP="00200FBC">
            <w:pPr>
              <w:pStyle w:val="Para1"/>
              <w:numPr>
                <w:ilvl w:val="0"/>
                <w:numId w:val="0"/>
              </w:numPr>
              <w:jc w:val="left"/>
              <w:rPr>
                <w:sz w:val="20"/>
                <w:szCs w:val="20"/>
                <w:lang w:val="en-US"/>
              </w:rPr>
            </w:pPr>
            <w:r w:rsidRPr="00200FBC">
              <w:rPr>
                <w:sz w:val="20"/>
                <w:szCs w:val="20"/>
                <w:lang w:val="en-US"/>
              </w:rPr>
              <w:t>There is a need to increase public and private investment for sustainable nitrogen management, support capacity building among agrifood system stakeholders, and commitment from countries to reduce nitrogen pollution by integrating sustainable nitrogen management in national action plans and policies.</w:t>
            </w:r>
          </w:p>
        </w:tc>
      </w:tr>
      <w:tr w:rsidR="00BE4519" w:rsidRPr="00761DCA" w14:paraId="09A0475F" w14:textId="77777777" w:rsidTr="00995A8C">
        <w:tc>
          <w:tcPr>
            <w:tcW w:w="1506" w:type="dxa"/>
            <w:vMerge/>
          </w:tcPr>
          <w:p w14:paraId="514472DB" w14:textId="77777777" w:rsidR="00BE4519" w:rsidRPr="00382059" w:rsidRDefault="00BE4519" w:rsidP="006E7BE2">
            <w:pPr>
              <w:pStyle w:val="Para1"/>
              <w:numPr>
                <w:ilvl w:val="0"/>
                <w:numId w:val="0"/>
              </w:numPr>
              <w:jc w:val="center"/>
              <w:rPr>
                <w:b/>
                <w:bCs/>
                <w:sz w:val="20"/>
                <w:szCs w:val="20"/>
              </w:rPr>
            </w:pPr>
          </w:p>
        </w:tc>
        <w:tc>
          <w:tcPr>
            <w:tcW w:w="2550" w:type="dxa"/>
          </w:tcPr>
          <w:p w14:paraId="49F7200A" w14:textId="2C6CDA2A" w:rsidR="00BE4519" w:rsidRDefault="00BE4519" w:rsidP="00F376C3">
            <w:pPr>
              <w:pStyle w:val="Para1"/>
              <w:numPr>
                <w:ilvl w:val="0"/>
                <w:numId w:val="0"/>
              </w:numPr>
              <w:jc w:val="left"/>
              <w:rPr>
                <w:sz w:val="20"/>
                <w:szCs w:val="20"/>
              </w:rPr>
            </w:pPr>
            <w:r w:rsidRPr="00F376C3">
              <w:rPr>
                <w:sz w:val="20"/>
                <w:szCs w:val="20"/>
                <w:lang w:val="en-US"/>
              </w:rPr>
              <w:t>International Network on Soil Fertility and Fertilizers (INSOILFER)</w:t>
            </w:r>
          </w:p>
        </w:tc>
        <w:tc>
          <w:tcPr>
            <w:tcW w:w="1628" w:type="dxa"/>
          </w:tcPr>
          <w:p w14:paraId="2894E95D" w14:textId="6CAC03CF" w:rsidR="00BE4519" w:rsidRPr="00233F4D" w:rsidRDefault="00BE4519" w:rsidP="00A5517C">
            <w:pPr>
              <w:pStyle w:val="Para1"/>
              <w:numPr>
                <w:ilvl w:val="0"/>
                <w:numId w:val="0"/>
              </w:numPr>
              <w:jc w:val="left"/>
              <w:rPr>
                <w:sz w:val="20"/>
                <w:szCs w:val="20"/>
                <w:lang w:val="en-US"/>
              </w:rPr>
            </w:pPr>
            <w:r w:rsidRPr="00A5517C">
              <w:rPr>
                <w:sz w:val="20"/>
                <w:szCs w:val="20"/>
                <w:lang w:val="en-US"/>
              </w:rPr>
              <w:t>Excess nutrients; Chemicals (Fertilizers including chemical and organic fertilizers)</w:t>
            </w:r>
          </w:p>
        </w:tc>
        <w:tc>
          <w:tcPr>
            <w:tcW w:w="4664" w:type="dxa"/>
          </w:tcPr>
          <w:p w14:paraId="73C9646E" w14:textId="534F93EE" w:rsidR="00BE4519" w:rsidRPr="00EB0E19" w:rsidRDefault="00BE4519" w:rsidP="007C1C6A">
            <w:pPr>
              <w:pStyle w:val="Para1"/>
              <w:numPr>
                <w:ilvl w:val="0"/>
                <w:numId w:val="0"/>
              </w:numPr>
              <w:rPr>
                <w:sz w:val="20"/>
                <w:szCs w:val="20"/>
                <w:lang w:val="en-US"/>
              </w:rPr>
            </w:pPr>
            <w:r w:rsidRPr="007C1C6A">
              <w:rPr>
                <w:sz w:val="20"/>
                <w:szCs w:val="20"/>
                <w:lang w:val="en-US"/>
              </w:rPr>
              <w:t xml:space="preserve">The </w:t>
            </w:r>
            <w:hyperlink r:id="rId33">
              <w:r w:rsidRPr="007C1C6A">
                <w:rPr>
                  <w:rStyle w:val="Hyperlink"/>
                  <w:sz w:val="20"/>
                  <w:szCs w:val="20"/>
                  <w:lang w:val="en-US"/>
                </w:rPr>
                <w:t>International Network on Soil Fertility and Fertilizers</w:t>
              </w:r>
            </w:hyperlink>
            <w:r w:rsidRPr="007C1C6A">
              <w:rPr>
                <w:sz w:val="20"/>
                <w:szCs w:val="20"/>
                <w:lang w:val="en-US"/>
              </w:rPr>
              <w:t xml:space="preserve"> (INSOILFER), coordinated by the FAO Global Soil Partnership (GSP), is collaborating with multiple partners, including research institutions, farmer associations, governments, and the private sector, to advance sustainable soil fertility and fertilizer management. Specific activities encompass global soil nutrient mapping, development of fertilizer recommendation platforms, and quality assessment of fertility analysis. These initiatives contribute to balanced fertilizer application, thereby mitigating its impacts on soil and aquatic biodiversity.</w:t>
            </w:r>
          </w:p>
        </w:tc>
        <w:tc>
          <w:tcPr>
            <w:tcW w:w="3260" w:type="dxa"/>
          </w:tcPr>
          <w:p w14:paraId="2CBA654D" w14:textId="77777777" w:rsidR="00BE4519" w:rsidRPr="00814AFD" w:rsidRDefault="00BE4519" w:rsidP="00814AFD">
            <w:pPr>
              <w:jc w:val="left"/>
              <w:rPr>
                <w:sz w:val="20"/>
                <w:szCs w:val="20"/>
                <w:lang w:val="en-US"/>
              </w:rPr>
            </w:pPr>
            <w:r w:rsidRPr="00814AFD">
              <w:rPr>
                <w:sz w:val="20"/>
                <w:szCs w:val="20"/>
                <w:lang w:val="en-US"/>
              </w:rPr>
              <w:t>Laboratory capacity for fertilizer analysis in developing countries remains low.</w:t>
            </w:r>
          </w:p>
          <w:p w14:paraId="101ED363" w14:textId="05CCFB31" w:rsidR="00BE4519" w:rsidRPr="00814AFD" w:rsidRDefault="00BE4519" w:rsidP="00814AFD">
            <w:pPr>
              <w:jc w:val="left"/>
              <w:rPr>
                <w:sz w:val="21"/>
                <w:szCs w:val="21"/>
                <w:lang w:val="en-US"/>
              </w:rPr>
            </w:pPr>
            <w:r w:rsidRPr="00814AFD">
              <w:rPr>
                <w:sz w:val="20"/>
                <w:szCs w:val="20"/>
                <w:lang w:val="en-US"/>
              </w:rPr>
              <w:t>Private sector engagement, particularly by fertilizer companies, in promoting sustainable soil and fertilizer management remains low.</w:t>
            </w:r>
          </w:p>
        </w:tc>
      </w:tr>
      <w:tr w:rsidR="00BE4519" w:rsidRPr="00761DCA" w14:paraId="799CD9D7" w14:textId="77777777" w:rsidTr="00995A8C">
        <w:tc>
          <w:tcPr>
            <w:tcW w:w="1506" w:type="dxa"/>
            <w:vMerge/>
          </w:tcPr>
          <w:p w14:paraId="1956428C" w14:textId="77777777" w:rsidR="00BE4519" w:rsidRPr="00382059" w:rsidRDefault="00BE4519" w:rsidP="006E7BE2">
            <w:pPr>
              <w:pStyle w:val="Para1"/>
              <w:numPr>
                <w:ilvl w:val="0"/>
                <w:numId w:val="0"/>
              </w:numPr>
              <w:jc w:val="center"/>
              <w:rPr>
                <w:b/>
                <w:bCs/>
                <w:sz w:val="20"/>
                <w:szCs w:val="20"/>
              </w:rPr>
            </w:pPr>
          </w:p>
        </w:tc>
        <w:tc>
          <w:tcPr>
            <w:tcW w:w="2550" w:type="dxa"/>
          </w:tcPr>
          <w:p w14:paraId="1D43B826" w14:textId="672038F5" w:rsidR="00BE4519" w:rsidRDefault="00BE4519" w:rsidP="00F52C7D">
            <w:pPr>
              <w:pStyle w:val="Para1"/>
              <w:numPr>
                <w:ilvl w:val="0"/>
                <w:numId w:val="0"/>
              </w:numPr>
              <w:jc w:val="left"/>
              <w:rPr>
                <w:sz w:val="20"/>
                <w:szCs w:val="20"/>
              </w:rPr>
            </w:pPr>
            <w:r w:rsidRPr="00F52C7D">
              <w:rPr>
                <w:sz w:val="20"/>
                <w:szCs w:val="20"/>
                <w:lang w:val="en-US"/>
              </w:rPr>
              <w:t>Facilitation of development of headline indicator 7.2 (ATAT) through international expert group</w:t>
            </w:r>
          </w:p>
        </w:tc>
        <w:tc>
          <w:tcPr>
            <w:tcW w:w="1628" w:type="dxa"/>
          </w:tcPr>
          <w:p w14:paraId="49FC41A0" w14:textId="0CCA08EE" w:rsidR="00BE4519" w:rsidRPr="00233F4D" w:rsidRDefault="00BE4519" w:rsidP="00E00129">
            <w:pPr>
              <w:pStyle w:val="Para1"/>
              <w:numPr>
                <w:ilvl w:val="0"/>
                <w:numId w:val="0"/>
              </w:numPr>
              <w:jc w:val="left"/>
              <w:rPr>
                <w:sz w:val="20"/>
                <w:szCs w:val="20"/>
                <w:lang w:val="en-US"/>
              </w:rPr>
            </w:pPr>
            <w:r w:rsidRPr="00E00129">
              <w:rPr>
                <w:sz w:val="20"/>
                <w:szCs w:val="20"/>
                <w:lang w:val="en-US"/>
              </w:rPr>
              <w:t>Pesticides (all pesticides and growth regulators)</w:t>
            </w:r>
          </w:p>
        </w:tc>
        <w:tc>
          <w:tcPr>
            <w:tcW w:w="4664" w:type="dxa"/>
          </w:tcPr>
          <w:p w14:paraId="6D6E7D53" w14:textId="4E7E95D7" w:rsidR="00BE4519" w:rsidRPr="00EB0E19" w:rsidRDefault="00BE4519" w:rsidP="00D34381">
            <w:pPr>
              <w:pStyle w:val="Para1"/>
              <w:numPr>
                <w:ilvl w:val="0"/>
                <w:numId w:val="0"/>
              </w:numPr>
              <w:rPr>
                <w:sz w:val="20"/>
                <w:szCs w:val="20"/>
                <w:lang w:val="en-US"/>
              </w:rPr>
            </w:pPr>
            <w:r w:rsidRPr="00D34381">
              <w:rPr>
                <w:sz w:val="20"/>
                <w:szCs w:val="20"/>
                <w:lang w:val="en-US"/>
              </w:rPr>
              <w:t xml:space="preserve">Since the CBD COP 16, FAO has convened international expert group meetings on a biweekly basis to </w:t>
            </w:r>
            <w:hyperlink r:id="rId34">
              <w:r w:rsidRPr="00D34381">
                <w:rPr>
                  <w:rStyle w:val="Hyperlink"/>
                  <w:sz w:val="20"/>
                  <w:szCs w:val="20"/>
                  <w:lang w:val="en-US"/>
                </w:rPr>
                <w:t>develop a science-based functioning</w:t>
              </w:r>
            </w:hyperlink>
            <w:r w:rsidRPr="00D34381">
              <w:rPr>
                <w:sz w:val="20"/>
                <w:szCs w:val="20"/>
                <w:lang w:val="en-US"/>
              </w:rPr>
              <w:t xml:space="preserve"> </w:t>
            </w:r>
            <w:hyperlink r:id="rId35">
              <w:r w:rsidRPr="00D34381">
                <w:rPr>
                  <w:rStyle w:val="Hyperlink"/>
                  <w:sz w:val="20"/>
                  <w:szCs w:val="20"/>
                  <w:lang w:val="en-US"/>
                </w:rPr>
                <w:t>headline indicator.</w:t>
              </w:r>
            </w:hyperlink>
          </w:p>
        </w:tc>
        <w:tc>
          <w:tcPr>
            <w:tcW w:w="3260" w:type="dxa"/>
          </w:tcPr>
          <w:p w14:paraId="42CAD010" w14:textId="2E90B282" w:rsidR="00BE4519" w:rsidRPr="00451A89" w:rsidRDefault="00BE4519" w:rsidP="00451A89">
            <w:pPr>
              <w:pStyle w:val="Para1"/>
              <w:numPr>
                <w:ilvl w:val="0"/>
                <w:numId w:val="0"/>
              </w:numPr>
              <w:jc w:val="left"/>
              <w:rPr>
                <w:sz w:val="20"/>
                <w:szCs w:val="20"/>
                <w:lang w:val="en-US"/>
              </w:rPr>
            </w:pPr>
            <w:r>
              <w:rPr>
                <w:sz w:val="20"/>
                <w:szCs w:val="20"/>
                <w:lang w:val="en-US"/>
              </w:rPr>
              <w:t>N/A</w:t>
            </w:r>
          </w:p>
        </w:tc>
      </w:tr>
      <w:tr w:rsidR="00BE4519" w:rsidRPr="00761DCA" w14:paraId="6EE201B2" w14:textId="77777777" w:rsidTr="00995A8C">
        <w:tc>
          <w:tcPr>
            <w:tcW w:w="1506" w:type="dxa"/>
            <w:vMerge/>
          </w:tcPr>
          <w:p w14:paraId="4DA6F481" w14:textId="77777777" w:rsidR="00BE4519" w:rsidRPr="00382059" w:rsidRDefault="00BE4519" w:rsidP="0021260A">
            <w:pPr>
              <w:pStyle w:val="Para1"/>
              <w:numPr>
                <w:ilvl w:val="0"/>
                <w:numId w:val="0"/>
              </w:numPr>
              <w:jc w:val="center"/>
              <w:rPr>
                <w:b/>
                <w:bCs/>
                <w:sz w:val="20"/>
                <w:szCs w:val="20"/>
              </w:rPr>
            </w:pPr>
          </w:p>
        </w:tc>
        <w:tc>
          <w:tcPr>
            <w:tcW w:w="2550" w:type="dxa"/>
          </w:tcPr>
          <w:p w14:paraId="18FEE669" w14:textId="781D82E4" w:rsidR="00BE4519" w:rsidRPr="0021260A" w:rsidRDefault="00BE4519" w:rsidP="0021260A">
            <w:pPr>
              <w:pStyle w:val="Para1"/>
              <w:numPr>
                <w:ilvl w:val="0"/>
                <w:numId w:val="0"/>
              </w:numPr>
              <w:jc w:val="left"/>
              <w:rPr>
                <w:sz w:val="20"/>
                <w:szCs w:val="20"/>
              </w:rPr>
            </w:pPr>
            <w:r w:rsidRPr="0021260A">
              <w:rPr>
                <w:sz w:val="20"/>
                <w:szCs w:val="20"/>
              </w:rPr>
              <w:t>Testing</w:t>
            </w:r>
            <w:r w:rsidRPr="0021260A">
              <w:rPr>
                <w:spacing w:val="-11"/>
                <w:sz w:val="20"/>
                <w:szCs w:val="20"/>
              </w:rPr>
              <w:t xml:space="preserve"> </w:t>
            </w:r>
            <w:r w:rsidRPr="0021260A">
              <w:rPr>
                <w:sz w:val="20"/>
                <w:szCs w:val="20"/>
              </w:rPr>
              <w:t>ATAT</w:t>
            </w:r>
            <w:r w:rsidRPr="0021260A">
              <w:rPr>
                <w:spacing w:val="-12"/>
                <w:sz w:val="20"/>
                <w:szCs w:val="20"/>
              </w:rPr>
              <w:t xml:space="preserve"> </w:t>
            </w:r>
            <w:r w:rsidRPr="0021260A">
              <w:rPr>
                <w:sz w:val="20"/>
                <w:szCs w:val="20"/>
              </w:rPr>
              <w:t>indicator</w:t>
            </w:r>
            <w:r w:rsidRPr="0021260A">
              <w:rPr>
                <w:spacing w:val="-10"/>
                <w:sz w:val="20"/>
                <w:szCs w:val="20"/>
              </w:rPr>
              <w:t xml:space="preserve"> </w:t>
            </w:r>
            <w:r w:rsidRPr="0021260A">
              <w:rPr>
                <w:sz w:val="20"/>
                <w:szCs w:val="20"/>
              </w:rPr>
              <w:t>in selected countries to prepare</w:t>
            </w:r>
            <w:r w:rsidRPr="0021260A">
              <w:rPr>
                <w:spacing w:val="-12"/>
                <w:sz w:val="20"/>
                <w:szCs w:val="20"/>
              </w:rPr>
              <w:t xml:space="preserve"> </w:t>
            </w:r>
            <w:r w:rsidRPr="0021260A">
              <w:rPr>
                <w:sz w:val="20"/>
                <w:szCs w:val="20"/>
              </w:rPr>
              <w:t>guidance</w:t>
            </w:r>
            <w:r w:rsidRPr="0021260A">
              <w:rPr>
                <w:spacing w:val="-11"/>
                <w:sz w:val="20"/>
                <w:szCs w:val="20"/>
              </w:rPr>
              <w:t xml:space="preserve"> </w:t>
            </w:r>
            <w:r w:rsidRPr="0021260A">
              <w:rPr>
                <w:sz w:val="20"/>
                <w:szCs w:val="20"/>
              </w:rPr>
              <w:t>materials for reporting.</w:t>
            </w:r>
          </w:p>
        </w:tc>
        <w:tc>
          <w:tcPr>
            <w:tcW w:w="1628" w:type="dxa"/>
          </w:tcPr>
          <w:p w14:paraId="05DA130E" w14:textId="1F336E66" w:rsidR="00BE4519" w:rsidRPr="0021260A" w:rsidRDefault="00BE4519" w:rsidP="0021260A">
            <w:pPr>
              <w:pStyle w:val="Para1"/>
              <w:numPr>
                <w:ilvl w:val="0"/>
                <w:numId w:val="0"/>
              </w:numPr>
              <w:jc w:val="left"/>
              <w:rPr>
                <w:sz w:val="20"/>
                <w:szCs w:val="20"/>
                <w:lang w:val="en-US"/>
              </w:rPr>
            </w:pPr>
            <w:r w:rsidRPr="0021260A">
              <w:rPr>
                <w:sz w:val="20"/>
                <w:szCs w:val="20"/>
              </w:rPr>
              <w:t>Pesticides (all pesticides</w:t>
            </w:r>
            <w:r w:rsidRPr="0021260A">
              <w:rPr>
                <w:spacing w:val="-12"/>
                <w:sz w:val="20"/>
                <w:szCs w:val="20"/>
              </w:rPr>
              <w:t xml:space="preserve"> </w:t>
            </w:r>
            <w:r w:rsidRPr="0021260A">
              <w:rPr>
                <w:sz w:val="20"/>
                <w:szCs w:val="20"/>
              </w:rPr>
              <w:t>and</w:t>
            </w:r>
            <w:r w:rsidRPr="0021260A">
              <w:rPr>
                <w:spacing w:val="-11"/>
                <w:sz w:val="20"/>
                <w:szCs w:val="20"/>
              </w:rPr>
              <w:t xml:space="preserve"> </w:t>
            </w:r>
            <w:r w:rsidRPr="0021260A">
              <w:rPr>
                <w:sz w:val="20"/>
                <w:szCs w:val="20"/>
              </w:rPr>
              <w:t xml:space="preserve">growth </w:t>
            </w:r>
            <w:r w:rsidRPr="0021260A">
              <w:rPr>
                <w:spacing w:val="-2"/>
                <w:sz w:val="20"/>
                <w:szCs w:val="20"/>
              </w:rPr>
              <w:t>regulators)</w:t>
            </w:r>
          </w:p>
        </w:tc>
        <w:tc>
          <w:tcPr>
            <w:tcW w:w="4664" w:type="dxa"/>
          </w:tcPr>
          <w:p w14:paraId="1A19A973" w14:textId="131F056A" w:rsidR="00BE4519" w:rsidRPr="0021260A" w:rsidRDefault="00BE4519" w:rsidP="0021260A">
            <w:pPr>
              <w:pStyle w:val="Para1"/>
              <w:numPr>
                <w:ilvl w:val="0"/>
                <w:numId w:val="0"/>
              </w:numPr>
              <w:jc w:val="left"/>
              <w:rPr>
                <w:sz w:val="20"/>
                <w:szCs w:val="20"/>
                <w:lang w:val="en-US"/>
              </w:rPr>
            </w:pPr>
            <w:r w:rsidRPr="0021260A">
              <w:rPr>
                <w:sz w:val="20"/>
                <w:szCs w:val="20"/>
              </w:rPr>
              <w:t>Preparation</w:t>
            </w:r>
            <w:r w:rsidRPr="0021260A">
              <w:rPr>
                <w:spacing w:val="-6"/>
                <w:sz w:val="20"/>
                <w:szCs w:val="20"/>
              </w:rPr>
              <w:t xml:space="preserve"> </w:t>
            </w:r>
            <w:r w:rsidRPr="0021260A">
              <w:rPr>
                <w:sz w:val="20"/>
                <w:szCs w:val="20"/>
              </w:rPr>
              <w:t>for</w:t>
            </w:r>
            <w:r w:rsidRPr="0021260A">
              <w:rPr>
                <w:spacing w:val="-5"/>
                <w:sz w:val="20"/>
                <w:szCs w:val="20"/>
              </w:rPr>
              <w:t xml:space="preserve"> </w:t>
            </w:r>
            <w:r w:rsidRPr="0021260A">
              <w:rPr>
                <w:sz w:val="20"/>
                <w:szCs w:val="20"/>
              </w:rPr>
              <w:t>the</w:t>
            </w:r>
            <w:r w:rsidRPr="0021260A">
              <w:rPr>
                <w:spacing w:val="-4"/>
                <w:sz w:val="20"/>
                <w:szCs w:val="20"/>
              </w:rPr>
              <w:t xml:space="preserve"> </w:t>
            </w:r>
            <w:r w:rsidRPr="0021260A">
              <w:rPr>
                <w:sz w:val="20"/>
                <w:szCs w:val="20"/>
              </w:rPr>
              <w:t>work</w:t>
            </w:r>
            <w:r w:rsidRPr="0021260A">
              <w:rPr>
                <w:spacing w:val="-4"/>
                <w:sz w:val="20"/>
                <w:szCs w:val="20"/>
              </w:rPr>
              <w:t xml:space="preserve"> </w:t>
            </w:r>
            <w:r w:rsidRPr="0021260A">
              <w:rPr>
                <w:sz w:val="20"/>
                <w:szCs w:val="20"/>
              </w:rPr>
              <w:t>with</w:t>
            </w:r>
            <w:r w:rsidRPr="0021260A">
              <w:rPr>
                <w:spacing w:val="-4"/>
                <w:sz w:val="20"/>
                <w:szCs w:val="20"/>
              </w:rPr>
              <w:t xml:space="preserve"> </w:t>
            </w:r>
            <w:r w:rsidRPr="0021260A">
              <w:rPr>
                <w:sz w:val="20"/>
                <w:szCs w:val="20"/>
              </w:rPr>
              <w:t>relevant</w:t>
            </w:r>
            <w:r w:rsidRPr="0021260A">
              <w:rPr>
                <w:spacing w:val="-5"/>
                <w:sz w:val="20"/>
                <w:szCs w:val="20"/>
              </w:rPr>
              <w:t xml:space="preserve"> </w:t>
            </w:r>
            <w:r w:rsidRPr="0021260A">
              <w:rPr>
                <w:sz w:val="20"/>
                <w:szCs w:val="20"/>
              </w:rPr>
              <w:t>stakeholders</w:t>
            </w:r>
            <w:r w:rsidRPr="0021260A">
              <w:rPr>
                <w:spacing w:val="-6"/>
                <w:sz w:val="20"/>
                <w:szCs w:val="20"/>
              </w:rPr>
              <w:t xml:space="preserve"> </w:t>
            </w:r>
            <w:r w:rsidRPr="0021260A">
              <w:rPr>
                <w:sz w:val="20"/>
                <w:szCs w:val="20"/>
              </w:rPr>
              <w:t>in</w:t>
            </w:r>
            <w:r w:rsidRPr="0021260A">
              <w:rPr>
                <w:spacing w:val="-2"/>
                <w:sz w:val="20"/>
                <w:szCs w:val="20"/>
              </w:rPr>
              <w:t xml:space="preserve"> </w:t>
            </w:r>
            <w:r w:rsidRPr="0021260A">
              <w:rPr>
                <w:sz w:val="20"/>
                <w:szCs w:val="20"/>
              </w:rPr>
              <w:t>seven</w:t>
            </w:r>
            <w:r w:rsidRPr="0021260A">
              <w:rPr>
                <w:spacing w:val="-4"/>
                <w:sz w:val="20"/>
                <w:szCs w:val="20"/>
              </w:rPr>
              <w:t xml:space="preserve"> </w:t>
            </w:r>
            <w:r w:rsidRPr="0021260A">
              <w:rPr>
                <w:sz w:val="20"/>
                <w:szCs w:val="20"/>
              </w:rPr>
              <w:t>countries</w:t>
            </w:r>
            <w:r w:rsidRPr="0021260A">
              <w:rPr>
                <w:spacing w:val="-6"/>
                <w:sz w:val="20"/>
                <w:szCs w:val="20"/>
              </w:rPr>
              <w:t xml:space="preserve"> </w:t>
            </w:r>
            <w:r w:rsidRPr="0021260A">
              <w:rPr>
                <w:sz w:val="20"/>
                <w:szCs w:val="20"/>
              </w:rPr>
              <w:t>to compile data and monitor progress towards Target 7b using the Aggregated Total Applied Toxicity (ATAT) is ongoing. Experience gained will be used to prepare guidance material in all UN languages.</w:t>
            </w:r>
          </w:p>
        </w:tc>
        <w:tc>
          <w:tcPr>
            <w:tcW w:w="3260" w:type="dxa"/>
          </w:tcPr>
          <w:p w14:paraId="281F7C7D" w14:textId="77777777" w:rsidR="00BE4519" w:rsidRPr="0021260A" w:rsidRDefault="00BE4519" w:rsidP="0021260A">
            <w:pPr>
              <w:pStyle w:val="TableParagraph"/>
              <w:ind w:left="0" w:right="119"/>
              <w:rPr>
                <w:sz w:val="20"/>
                <w:szCs w:val="20"/>
              </w:rPr>
            </w:pPr>
            <w:r w:rsidRPr="0021260A">
              <w:rPr>
                <w:sz w:val="20"/>
                <w:szCs w:val="20"/>
              </w:rPr>
              <w:t>Many</w:t>
            </w:r>
            <w:r w:rsidRPr="0021260A">
              <w:rPr>
                <w:spacing w:val="-5"/>
                <w:sz w:val="20"/>
                <w:szCs w:val="20"/>
              </w:rPr>
              <w:t xml:space="preserve"> </w:t>
            </w:r>
            <w:r w:rsidRPr="0021260A">
              <w:rPr>
                <w:sz w:val="20"/>
                <w:szCs w:val="20"/>
              </w:rPr>
              <w:t>countries</w:t>
            </w:r>
            <w:r w:rsidRPr="0021260A">
              <w:rPr>
                <w:spacing w:val="-7"/>
                <w:sz w:val="20"/>
                <w:szCs w:val="20"/>
              </w:rPr>
              <w:t xml:space="preserve"> </w:t>
            </w:r>
            <w:r w:rsidRPr="0021260A">
              <w:rPr>
                <w:sz w:val="20"/>
                <w:szCs w:val="20"/>
              </w:rPr>
              <w:t>have</w:t>
            </w:r>
            <w:r w:rsidRPr="0021260A">
              <w:rPr>
                <w:spacing w:val="-9"/>
                <w:sz w:val="20"/>
                <w:szCs w:val="20"/>
              </w:rPr>
              <w:t xml:space="preserve"> </w:t>
            </w:r>
            <w:r w:rsidRPr="0021260A">
              <w:rPr>
                <w:sz w:val="20"/>
                <w:szCs w:val="20"/>
              </w:rPr>
              <w:t>not</w:t>
            </w:r>
            <w:r w:rsidRPr="0021260A">
              <w:rPr>
                <w:spacing w:val="-6"/>
                <w:sz w:val="20"/>
                <w:szCs w:val="20"/>
              </w:rPr>
              <w:t xml:space="preserve"> </w:t>
            </w:r>
            <w:r w:rsidRPr="0021260A">
              <w:rPr>
                <w:sz w:val="20"/>
                <w:szCs w:val="20"/>
              </w:rPr>
              <w:t>maintained</w:t>
            </w:r>
            <w:r w:rsidRPr="0021260A">
              <w:rPr>
                <w:spacing w:val="-4"/>
                <w:sz w:val="20"/>
                <w:szCs w:val="20"/>
              </w:rPr>
              <w:t xml:space="preserve"> </w:t>
            </w:r>
            <w:r w:rsidRPr="0021260A">
              <w:rPr>
                <w:sz w:val="20"/>
                <w:szCs w:val="20"/>
              </w:rPr>
              <w:t>their</w:t>
            </w:r>
            <w:r w:rsidRPr="0021260A">
              <w:rPr>
                <w:spacing w:val="-6"/>
                <w:sz w:val="20"/>
                <w:szCs w:val="20"/>
              </w:rPr>
              <w:t xml:space="preserve"> </w:t>
            </w:r>
            <w:r w:rsidRPr="0021260A">
              <w:rPr>
                <w:sz w:val="20"/>
                <w:szCs w:val="20"/>
              </w:rPr>
              <w:t>pesticide data in a sufficiently disaggregated manner to</w:t>
            </w:r>
            <w:r w:rsidRPr="0021260A">
              <w:rPr>
                <w:spacing w:val="40"/>
                <w:sz w:val="20"/>
                <w:szCs w:val="20"/>
              </w:rPr>
              <w:t xml:space="preserve"> </w:t>
            </w:r>
            <w:r w:rsidRPr="0021260A">
              <w:rPr>
                <w:sz w:val="20"/>
                <w:szCs w:val="20"/>
              </w:rPr>
              <w:t>allow the immediate application of the ATAT.</w:t>
            </w:r>
          </w:p>
          <w:p w14:paraId="65865E71" w14:textId="5AF79E1A" w:rsidR="00BE4519" w:rsidRPr="0021260A" w:rsidRDefault="00BE4519" w:rsidP="0021260A">
            <w:pPr>
              <w:pStyle w:val="Para1"/>
              <w:numPr>
                <w:ilvl w:val="0"/>
                <w:numId w:val="0"/>
              </w:numPr>
              <w:jc w:val="left"/>
              <w:rPr>
                <w:sz w:val="20"/>
                <w:szCs w:val="20"/>
                <w:lang w:val="en-US"/>
              </w:rPr>
            </w:pPr>
            <w:r w:rsidRPr="0021260A">
              <w:rPr>
                <w:sz w:val="20"/>
                <w:szCs w:val="20"/>
              </w:rPr>
              <w:t>Limited intra-governmental communication in some countries can hinder efficient reporting against</w:t>
            </w:r>
            <w:r w:rsidRPr="0021260A">
              <w:rPr>
                <w:spacing w:val="-7"/>
                <w:sz w:val="20"/>
                <w:szCs w:val="20"/>
              </w:rPr>
              <w:t xml:space="preserve"> </w:t>
            </w:r>
            <w:r w:rsidRPr="0021260A">
              <w:rPr>
                <w:sz w:val="20"/>
                <w:szCs w:val="20"/>
              </w:rPr>
              <w:t>ATAT.</w:t>
            </w:r>
            <w:r w:rsidRPr="0021260A">
              <w:rPr>
                <w:spacing w:val="-7"/>
                <w:sz w:val="20"/>
                <w:szCs w:val="20"/>
              </w:rPr>
              <w:t xml:space="preserve"> </w:t>
            </w:r>
            <w:r w:rsidRPr="0021260A">
              <w:rPr>
                <w:sz w:val="20"/>
                <w:szCs w:val="20"/>
              </w:rPr>
              <w:t>Therefore,</w:t>
            </w:r>
            <w:r w:rsidRPr="0021260A">
              <w:rPr>
                <w:spacing w:val="-7"/>
                <w:sz w:val="20"/>
                <w:szCs w:val="20"/>
              </w:rPr>
              <w:t xml:space="preserve"> </w:t>
            </w:r>
            <w:r w:rsidRPr="0021260A">
              <w:rPr>
                <w:sz w:val="20"/>
                <w:szCs w:val="20"/>
              </w:rPr>
              <w:t>support</w:t>
            </w:r>
            <w:r w:rsidRPr="0021260A">
              <w:rPr>
                <w:spacing w:val="-7"/>
                <w:sz w:val="20"/>
                <w:szCs w:val="20"/>
              </w:rPr>
              <w:t xml:space="preserve"> </w:t>
            </w:r>
            <w:r w:rsidRPr="0021260A">
              <w:rPr>
                <w:sz w:val="20"/>
                <w:szCs w:val="20"/>
              </w:rPr>
              <w:t>to</w:t>
            </w:r>
            <w:r w:rsidRPr="0021260A">
              <w:rPr>
                <w:spacing w:val="-6"/>
                <w:sz w:val="20"/>
                <w:szCs w:val="20"/>
              </w:rPr>
              <w:t xml:space="preserve"> </w:t>
            </w:r>
            <w:r w:rsidRPr="0021260A">
              <w:rPr>
                <w:sz w:val="20"/>
                <w:szCs w:val="20"/>
              </w:rPr>
              <w:t>countries</w:t>
            </w:r>
            <w:r w:rsidRPr="0021260A">
              <w:rPr>
                <w:spacing w:val="-7"/>
                <w:sz w:val="20"/>
                <w:szCs w:val="20"/>
              </w:rPr>
              <w:t xml:space="preserve"> </w:t>
            </w:r>
            <w:r w:rsidRPr="0021260A">
              <w:rPr>
                <w:sz w:val="20"/>
                <w:szCs w:val="20"/>
              </w:rPr>
              <w:t>in data management is required.</w:t>
            </w:r>
          </w:p>
        </w:tc>
      </w:tr>
      <w:tr w:rsidR="00BE4519" w:rsidRPr="00761DCA" w14:paraId="01CFA2A2" w14:textId="77777777" w:rsidTr="00995A8C">
        <w:tc>
          <w:tcPr>
            <w:tcW w:w="1506" w:type="dxa"/>
            <w:vMerge/>
          </w:tcPr>
          <w:p w14:paraId="1928A327" w14:textId="77777777" w:rsidR="00BE4519" w:rsidRPr="00382059" w:rsidRDefault="00BE4519" w:rsidP="00D25858">
            <w:pPr>
              <w:pStyle w:val="Para1"/>
              <w:numPr>
                <w:ilvl w:val="0"/>
                <w:numId w:val="0"/>
              </w:numPr>
              <w:jc w:val="center"/>
              <w:rPr>
                <w:b/>
                <w:bCs/>
                <w:sz w:val="20"/>
                <w:szCs w:val="20"/>
              </w:rPr>
            </w:pPr>
          </w:p>
        </w:tc>
        <w:tc>
          <w:tcPr>
            <w:tcW w:w="2550" w:type="dxa"/>
          </w:tcPr>
          <w:p w14:paraId="4707C484" w14:textId="2D01A65B" w:rsidR="00BE4519" w:rsidRPr="00D25858" w:rsidRDefault="00BE4519" w:rsidP="00D25858">
            <w:pPr>
              <w:pStyle w:val="Para1"/>
              <w:numPr>
                <w:ilvl w:val="0"/>
                <w:numId w:val="0"/>
              </w:numPr>
              <w:jc w:val="left"/>
              <w:rPr>
                <w:sz w:val="20"/>
                <w:szCs w:val="20"/>
              </w:rPr>
            </w:pPr>
            <w:r w:rsidRPr="00D25858">
              <w:rPr>
                <w:sz w:val="20"/>
                <w:szCs w:val="20"/>
              </w:rPr>
              <w:t>Upscale</w:t>
            </w:r>
            <w:r w:rsidRPr="00D25858">
              <w:rPr>
                <w:spacing w:val="-12"/>
                <w:sz w:val="20"/>
                <w:szCs w:val="20"/>
              </w:rPr>
              <w:t xml:space="preserve"> </w:t>
            </w:r>
            <w:r w:rsidRPr="00D25858">
              <w:rPr>
                <w:sz w:val="20"/>
                <w:szCs w:val="20"/>
              </w:rPr>
              <w:t>application</w:t>
            </w:r>
            <w:r w:rsidRPr="00D25858">
              <w:rPr>
                <w:spacing w:val="-11"/>
                <w:sz w:val="20"/>
                <w:szCs w:val="20"/>
              </w:rPr>
              <w:t xml:space="preserve"> </w:t>
            </w:r>
            <w:r w:rsidRPr="00D25858">
              <w:rPr>
                <w:sz w:val="20"/>
                <w:szCs w:val="20"/>
              </w:rPr>
              <w:t>of ATAT</w:t>
            </w:r>
            <w:r w:rsidRPr="00D25858">
              <w:rPr>
                <w:spacing w:val="-12"/>
                <w:sz w:val="20"/>
                <w:szCs w:val="20"/>
              </w:rPr>
              <w:t xml:space="preserve"> </w:t>
            </w:r>
            <w:r w:rsidRPr="00D25858">
              <w:rPr>
                <w:sz w:val="20"/>
                <w:szCs w:val="20"/>
              </w:rPr>
              <w:t>using</w:t>
            </w:r>
            <w:r w:rsidRPr="00D25858">
              <w:rPr>
                <w:spacing w:val="-11"/>
                <w:sz w:val="20"/>
                <w:szCs w:val="20"/>
              </w:rPr>
              <w:t xml:space="preserve"> </w:t>
            </w:r>
            <w:r w:rsidRPr="00D25858">
              <w:rPr>
                <w:sz w:val="20"/>
                <w:szCs w:val="20"/>
              </w:rPr>
              <w:t>guidance documents</w:t>
            </w:r>
            <w:r w:rsidRPr="00D25858">
              <w:rPr>
                <w:spacing w:val="-4"/>
                <w:sz w:val="20"/>
                <w:szCs w:val="20"/>
              </w:rPr>
              <w:t xml:space="preserve"> </w:t>
            </w:r>
            <w:r w:rsidRPr="00D25858">
              <w:rPr>
                <w:sz w:val="20"/>
                <w:szCs w:val="20"/>
              </w:rPr>
              <w:t>at</w:t>
            </w:r>
            <w:r w:rsidRPr="00D25858">
              <w:rPr>
                <w:spacing w:val="-3"/>
                <w:sz w:val="20"/>
                <w:szCs w:val="20"/>
              </w:rPr>
              <w:t xml:space="preserve"> </w:t>
            </w:r>
            <w:r w:rsidRPr="00D25858">
              <w:rPr>
                <w:sz w:val="20"/>
                <w:szCs w:val="20"/>
              </w:rPr>
              <w:t xml:space="preserve">regional </w:t>
            </w:r>
            <w:r w:rsidRPr="00D25858">
              <w:rPr>
                <w:spacing w:val="-2"/>
                <w:sz w:val="20"/>
                <w:szCs w:val="20"/>
              </w:rPr>
              <w:t>level</w:t>
            </w:r>
          </w:p>
        </w:tc>
        <w:tc>
          <w:tcPr>
            <w:tcW w:w="1628" w:type="dxa"/>
          </w:tcPr>
          <w:p w14:paraId="100AE262" w14:textId="3357BEC3" w:rsidR="00BE4519" w:rsidRPr="00D25858" w:rsidRDefault="00BE4519" w:rsidP="00D25858">
            <w:pPr>
              <w:pStyle w:val="Para1"/>
              <w:numPr>
                <w:ilvl w:val="0"/>
                <w:numId w:val="0"/>
              </w:numPr>
              <w:jc w:val="left"/>
              <w:rPr>
                <w:sz w:val="20"/>
                <w:szCs w:val="20"/>
                <w:lang w:val="en-US"/>
              </w:rPr>
            </w:pPr>
            <w:r w:rsidRPr="00D25858">
              <w:rPr>
                <w:sz w:val="20"/>
                <w:szCs w:val="20"/>
              </w:rPr>
              <w:t xml:space="preserve">Pesticides (all pesticides, including selected </w:t>
            </w:r>
            <w:r w:rsidRPr="00D25858">
              <w:rPr>
                <w:sz w:val="20"/>
                <w:szCs w:val="20"/>
              </w:rPr>
              <w:lastRenderedPageBreak/>
              <w:t>biopesticides and</w:t>
            </w:r>
            <w:r w:rsidRPr="00D25858">
              <w:rPr>
                <w:spacing w:val="-12"/>
                <w:sz w:val="20"/>
                <w:szCs w:val="20"/>
              </w:rPr>
              <w:t xml:space="preserve"> </w:t>
            </w:r>
            <w:r w:rsidRPr="00D25858">
              <w:rPr>
                <w:sz w:val="20"/>
                <w:szCs w:val="20"/>
              </w:rPr>
              <w:t>growth</w:t>
            </w:r>
            <w:r w:rsidRPr="00D25858">
              <w:rPr>
                <w:spacing w:val="-11"/>
                <w:sz w:val="20"/>
                <w:szCs w:val="20"/>
              </w:rPr>
              <w:t xml:space="preserve"> </w:t>
            </w:r>
            <w:r w:rsidRPr="00D25858">
              <w:rPr>
                <w:sz w:val="20"/>
                <w:szCs w:val="20"/>
              </w:rPr>
              <w:t>regulators)</w:t>
            </w:r>
          </w:p>
        </w:tc>
        <w:tc>
          <w:tcPr>
            <w:tcW w:w="4664" w:type="dxa"/>
          </w:tcPr>
          <w:p w14:paraId="0C9B88B2" w14:textId="483E002D" w:rsidR="00BE4519" w:rsidRPr="00D25858" w:rsidRDefault="00BE4519" w:rsidP="00D25858">
            <w:pPr>
              <w:pStyle w:val="Para1"/>
              <w:numPr>
                <w:ilvl w:val="0"/>
                <w:numId w:val="0"/>
              </w:numPr>
              <w:jc w:val="left"/>
              <w:rPr>
                <w:sz w:val="20"/>
                <w:szCs w:val="20"/>
                <w:lang w:val="en-US"/>
              </w:rPr>
            </w:pPr>
            <w:r w:rsidRPr="00D25858">
              <w:rPr>
                <w:sz w:val="20"/>
                <w:szCs w:val="20"/>
              </w:rPr>
              <w:lastRenderedPageBreak/>
              <w:t>Preparation</w:t>
            </w:r>
            <w:r w:rsidRPr="00D25858">
              <w:rPr>
                <w:spacing w:val="-7"/>
                <w:sz w:val="20"/>
                <w:szCs w:val="20"/>
              </w:rPr>
              <w:t xml:space="preserve"> </w:t>
            </w:r>
            <w:r w:rsidRPr="00D25858">
              <w:rPr>
                <w:sz w:val="20"/>
                <w:szCs w:val="20"/>
              </w:rPr>
              <w:t>for</w:t>
            </w:r>
            <w:r w:rsidRPr="00D25858">
              <w:rPr>
                <w:spacing w:val="-5"/>
                <w:sz w:val="20"/>
                <w:szCs w:val="20"/>
              </w:rPr>
              <w:t xml:space="preserve"> </w:t>
            </w:r>
            <w:r w:rsidRPr="00D25858">
              <w:rPr>
                <w:sz w:val="20"/>
                <w:szCs w:val="20"/>
              </w:rPr>
              <w:t>convening</w:t>
            </w:r>
            <w:r w:rsidRPr="00D25858">
              <w:rPr>
                <w:spacing w:val="-4"/>
                <w:sz w:val="20"/>
                <w:szCs w:val="20"/>
              </w:rPr>
              <w:t xml:space="preserve"> </w:t>
            </w:r>
            <w:r w:rsidRPr="00D25858">
              <w:rPr>
                <w:sz w:val="20"/>
                <w:szCs w:val="20"/>
              </w:rPr>
              <w:t>webinars</w:t>
            </w:r>
            <w:r w:rsidRPr="00D25858">
              <w:rPr>
                <w:spacing w:val="-7"/>
                <w:sz w:val="20"/>
                <w:szCs w:val="20"/>
              </w:rPr>
              <w:t xml:space="preserve"> </w:t>
            </w:r>
            <w:r w:rsidRPr="00D25858">
              <w:rPr>
                <w:sz w:val="20"/>
                <w:szCs w:val="20"/>
              </w:rPr>
              <w:t>and</w:t>
            </w:r>
            <w:r w:rsidRPr="00D25858">
              <w:rPr>
                <w:spacing w:val="-4"/>
                <w:sz w:val="20"/>
                <w:szCs w:val="20"/>
              </w:rPr>
              <w:t xml:space="preserve"> </w:t>
            </w:r>
            <w:r w:rsidRPr="00D25858">
              <w:rPr>
                <w:sz w:val="20"/>
                <w:szCs w:val="20"/>
              </w:rPr>
              <w:t>in-person</w:t>
            </w:r>
            <w:r w:rsidRPr="00D25858">
              <w:rPr>
                <w:spacing w:val="-4"/>
                <w:sz w:val="20"/>
                <w:szCs w:val="20"/>
              </w:rPr>
              <w:t xml:space="preserve"> </w:t>
            </w:r>
            <w:r w:rsidRPr="00D25858">
              <w:rPr>
                <w:sz w:val="20"/>
                <w:szCs w:val="20"/>
              </w:rPr>
              <w:t>meetings</w:t>
            </w:r>
            <w:r w:rsidRPr="00D25858">
              <w:rPr>
                <w:spacing w:val="-7"/>
                <w:sz w:val="20"/>
                <w:szCs w:val="20"/>
              </w:rPr>
              <w:t xml:space="preserve"> </w:t>
            </w:r>
            <w:r w:rsidRPr="00D25858">
              <w:rPr>
                <w:sz w:val="20"/>
                <w:szCs w:val="20"/>
              </w:rPr>
              <w:t>with</w:t>
            </w:r>
            <w:r w:rsidRPr="00D25858">
              <w:rPr>
                <w:spacing w:val="-5"/>
                <w:sz w:val="20"/>
                <w:szCs w:val="20"/>
              </w:rPr>
              <w:t xml:space="preserve"> </w:t>
            </w:r>
            <w:r w:rsidRPr="00D25858">
              <w:rPr>
                <w:sz w:val="20"/>
                <w:szCs w:val="20"/>
              </w:rPr>
              <w:t>relevant regional representatives to support data access and reporting against ATAT ongoing.</w:t>
            </w:r>
          </w:p>
        </w:tc>
        <w:tc>
          <w:tcPr>
            <w:tcW w:w="3260" w:type="dxa"/>
          </w:tcPr>
          <w:p w14:paraId="0D99A72D" w14:textId="77777777" w:rsidR="00BE4519" w:rsidRPr="00D25858" w:rsidRDefault="00BE4519" w:rsidP="00D25858">
            <w:pPr>
              <w:pStyle w:val="TableParagraph"/>
              <w:ind w:left="0" w:right="119"/>
              <w:rPr>
                <w:sz w:val="20"/>
                <w:szCs w:val="20"/>
              </w:rPr>
            </w:pPr>
            <w:r w:rsidRPr="00D25858">
              <w:rPr>
                <w:sz w:val="20"/>
                <w:szCs w:val="20"/>
              </w:rPr>
              <w:t>Many</w:t>
            </w:r>
            <w:r w:rsidRPr="00D25858">
              <w:rPr>
                <w:spacing w:val="-5"/>
                <w:sz w:val="20"/>
                <w:szCs w:val="20"/>
              </w:rPr>
              <w:t xml:space="preserve"> </w:t>
            </w:r>
            <w:r w:rsidRPr="00D25858">
              <w:rPr>
                <w:sz w:val="20"/>
                <w:szCs w:val="20"/>
              </w:rPr>
              <w:t>countries</w:t>
            </w:r>
            <w:r w:rsidRPr="00D25858">
              <w:rPr>
                <w:spacing w:val="-7"/>
                <w:sz w:val="20"/>
                <w:szCs w:val="20"/>
              </w:rPr>
              <w:t xml:space="preserve"> </w:t>
            </w:r>
            <w:r w:rsidRPr="00D25858">
              <w:rPr>
                <w:sz w:val="20"/>
                <w:szCs w:val="20"/>
              </w:rPr>
              <w:t>have</w:t>
            </w:r>
            <w:r w:rsidRPr="00D25858">
              <w:rPr>
                <w:spacing w:val="-9"/>
                <w:sz w:val="20"/>
                <w:szCs w:val="20"/>
              </w:rPr>
              <w:t xml:space="preserve"> </w:t>
            </w:r>
            <w:r w:rsidRPr="00D25858">
              <w:rPr>
                <w:sz w:val="20"/>
                <w:szCs w:val="20"/>
              </w:rPr>
              <w:t>not</w:t>
            </w:r>
            <w:r w:rsidRPr="00D25858">
              <w:rPr>
                <w:spacing w:val="-6"/>
                <w:sz w:val="20"/>
                <w:szCs w:val="20"/>
              </w:rPr>
              <w:t xml:space="preserve"> </w:t>
            </w:r>
            <w:r w:rsidRPr="00D25858">
              <w:rPr>
                <w:sz w:val="20"/>
                <w:szCs w:val="20"/>
              </w:rPr>
              <w:t>maintained</w:t>
            </w:r>
            <w:r w:rsidRPr="00D25858">
              <w:rPr>
                <w:spacing w:val="-4"/>
                <w:sz w:val="20"/>
                <w:szCs w:val="20"/>
              </w:rPr>
              <w:t xml:space="preserve"> </w:t>
            </w:r>
            <w:r w:rsidRPr="00D25858">
              <w:rPr>
                <w:sz w:val="20"/>
                <w:szCs w:val="20"/>
              </w:rPr>
              <w:t>their</w:t>
            </w:r>
            <w:r w:rsidRPr="00D25858">
              <w:rPr>
                <w:spacing w:val="-6"/>
                <w:sz w:val="20"/>
                <w:szCs w:val="20"/>
              </w:rPr>
              <w:t xml:space="preserve"> </w:t>
            </w:r>
            <w:r w:rsidRPr="00D25858">
              <w:rPr>
                <w:sz w:val="20"/>
                <w:szCs w:val="20"/>
              </w:rPr>
              <w:t>pesticide data in a sufficiently disaggregated manner to</w:t>
            </w:r>
            <w:r w:rsidRPr="00D25858">
              <w:rPr>
                <w:spacing w:val="40"/>
                <w:sz w:val="20"/>
                <w:szCs w:val="20"/>
              </w:rPr>
              <w:t xml:space="preserve"> </w:t>
            </w:r>
            <w:r w:rsidRPr="00D25858">
              <w:rPr>
                <w:sz w:val="20"/>
                <w:szCs w:val="20"/>
              </w:rPr>
              <w:t>allow the immediate application of the ATAT.</w:t>
            </w:r>
          </w:p>
          <w:p w14:paraId="45D7C5E4" w14:textId="5AAF213E" w:rsidR="00BE4519" w:rsidRPr="00D25858" w:rsidRDefault="00BE4519" w:rsidP="00D25858">
            <w:pPr>
              <w:pStyle w:val="Para1"/>
              <w:numPr>
                <w:ilvl w:val="0"/>
                <w:numId w:val="0"/>
              </w:numPr>
              <w:jc w:val="left"/>
              <w:rPr>
                <w:sz w:val="20"/>
                <w:szCs w:val="20"/>
                <w:lang w:val="en-US"/>
              </w:rPr>
            </w:pPr>
            <w:r w:rsidRPr="00D25858">
              <w:rPr>
                <w:sz w:val="20"/>
                <w:szCs w:val="20"/>
              </w:rPr>
              <w:lastRenderedPageBreak/>
              <w:t>Limited intra-governmental communication in some countries can hinder efficient reporting against</w:t>
            </w:r>
            <w:r w:rsidRPr="00D25858">
              <w:rPr>
                <w:spacing w:val="-7"/>
                <w:sz w:val="20"/>
                <w:szCs w:val="20"/>
              </w:rPr>
              <w:t xml:space="preserve"> </w:t>
            </w:r>
            <w:r w:rsidRPr="00D25858">
              <w:rPr>
                <w:sz w:val="20"/>
                <w:szCs w:val="20"/>
              </w:rPr>
              <w:t>ATAT.</w:t>
            </w:r>
            <w:r w:rsidRPr="00D25858">
              <w:rPr>
                <w:spacing w:val="-7"/>
                <w:sz w:val="20"/>
                <w:szCs w:val="20"/>
              </w:rPr>
              <w:t xml:space="preserve"> </w:t>
            </w:r>
            <w:r w:rsidRPr="00D25858">
              <w:rPr>
                <w:sz w:val="20"/>
                <w:szCs w:val="20"/>
              </w:rPr>
              <w:t>Therefore,</w:t>
            </w:r>
            <w:r w:rsidRPr="00D25858">
              <w:rPr>
                <w:spacing w:val="-7"/>
                <w:sz w:val="20"/>
                <w:szCs w:val="20"/>
              </w:rPr>
              <w:t xml:space="preserve"> </w:t>
            </w:r>
            <w:r w:rsidRPr="00D25858">
              <w:rPr>
                <w:sz w:val="20"/>
                <w:szCs w:val="20"/>
              </w:rPr>
              <w:t>support</w:t>
            </w:r>
            <w:r w:rsidRPr="00D25858">
              <w:rPr>
                <w:spacing w:val="-7"/>
                <w:sz w:val="20"/>
                <w:szCs w:val="20"/>
              </w:rPr>
              <w:t xml:space="preserve"> </w:t>
            </w:r>
            <w:r w:rsidRPr="00D25858">
              <w:rPr>
                <w:sz w:val="20"/>
                <w:szCs w:val="20"/>
              </w:rPr>
              <w:t>to</w:t>
            </w:r>
            <w:r w:rsidRPr="00D25858">
              <w:rPr>
                <w:spacing w:val="-6"/>
                <w:sz w:val="20"/>
                <w:szCs w:val="20"/>
              </w:rPr>
              <w:t xml:space="preserve"> </w:t>
            </w:r>
            <w:r w:rsidRPr="00D25858">
              <w:rPr>
                <w:sz w:val="20"/>
                <w:szCs w:val="20"/>
              </w:rPr>
              <w:t>countries</w:t>
            </w:r>
            <w:r w:rsidRPr="00D25858">
              <w:rPr>
                <w:spacing w:val="-7"/>
                <w:sz w:val="20"/>
                <w:szCs w:val="20"/>
              </w:rPr>
              <w:t xml:space="preserve"> </w:t>
            </w:r>
            <w:r w:rsidRPr="00D25858">
              <w:rPr>
                <w:sz w:val="20"/>
                <w:szCs w:val="20"/>
              </w:rPr>
              <w:t>in data management is required.</w:t>
            </w:r>
          </w:p>
        </w:tc>
      </w:tr>
      <w:tr w:rsidR="00BE4519" w:rsidRPr="00761DCA" w14:paraId="4B8BA7C7" w14:textId="77777777" w:rsidTr="00995A8C">
        <w:tc>
          <w:tcPr>
            <w:tcW w:w="1506" w:type="dxa"/>
            <w:vMerge/>
          </w:tcPr>
          <w:p w14:paraId="2A149EEB" w14:textId="77777777" w:rsidR="00BE4519" w:rsidRPr="00382059" w:rsidRDefault="00BE4519" w:rsidP="00371195">
            <w:pPr>
              <w:pStyle w:val="Para1"/>
              <w:numPr>
                <w:ilvl w:val="0"/>
                <w:numId w:val="0"/>
              </w:numPr>
              <w:jc w:val="center"/>
              <w:rPr>
                <w:b/>
                <w:bCs/>
                <w:sz w:val="20"/>
                <w:szCs w:val="20"/>
              </w:rPr>
            </w:pPr>
          </w:p>
        </w:tc>
        <w:tc>
          <w:tcPr>
            <w:tcW w:w="2550" w:type="dxa"/>
          </w:tcPr>
          <w:p w14:paraId="74215B69" w14:textId="1A919C71" w:rsidR="00BE4519" w:rsidRPr="00371195" w:rsidRDefault="00BE4519" w:rsidP="00371195">
            <w:pPr>
              <w:pStyle w:val="Para1"/>
              <w:numPr>
                <w:ilvl w:val="0"/>
                <w:numId w:val="0"/>
              </w:numPr>
              <w:jc w:val="left"/>
              <w:rPr>
                <w:sz w:val="20"/>
                <w:szCs w:val="20"/>
              </w:rPr>
            </w:pPr>
            <w:r w:rsidRPr="00371195">
              <w:rPr>
                <w:sz w:val="20"/>
                <w:szCs w:val="20"/>
              </w:rPr>
              <w:t>Analytical review and legal</w:t>
            </w:r>
            <w:r w:rsidRPr="00371195">
              <w:rPr>
                <w:spacing w:val="-9"/>
                <w:sz w:val="20"/>
                <w:szCs w:val="20"/>
              </w:rPr>
              <w:t xml:space="preserve"> </w:t>
            </w:r>
            <w:r w:rsidRPr="00371195">
              <w:rPr>
                <w:sz w:val="20"/>
                <w:szCs w:val="20"/>
              </w:rPr>
              <w:t>analysis</w:t>
            </w:r>
            <w:r w:rsidRPr="00371195">
              <w:rPr>
                <w:spacing w:val="-11"/>
                <w:sz w:val="20"/>
                <w:szCs w:val="20"/>
              </w:rPr>
              <w:t xml:space="preserve"> </w:t>
            </w:r>
            <w:r w:rsidRPr="00371195">
              <w:rPr>
                <w:sz w:val="20"/>
                <w:szCs w:val="20"/>
              </w:rPr>
              <w:t>on</w:t>
            </w:r>
            <w:r w:rsidRPr="00371195">
              <w:rPr>
                <w:spacing w:val="-10"/>
                <w:sz w:val="20"/>
                <w:szCs w:val="20"/>
              </w:rPr>
              <w:t xml:space="preserve"> </w:t>
            </w:r>
            <w:r w:rsidRPr="00371195">
              <w:rPr>
                <w:sz w:val="20"/>
                <w:szCs w:val="20"/>
              </w:rPr>
              <w:t>FPIC</w:t>
            </w:r>
            <w:r w:rsidRPr="00371195">
              <w:rPr>
                <w:spacing w:val="-9"/>
                <w:sz w:val="20"/>
                <w:szCs w:val="20"/>
              </w:rPr>
              <w:t xml:space="preserve"> </w:t>
            </w:r>
            <w:r w:rsidRPr="00371195">
              <w:rPr>
                <w:sz w:val="20"/>
                <w:szCs w:val="20"/>
              </w:rPr>
              <w:t>and pesticides management.</w:t>
            </w:r>
          </w:p>
        </w:tc>
        <w:tc>
          <w:tcPr>
            <w:tcW w:w="1628" w:type="dxa"/>
          </w:tcPr>
          <w:p w14:paraId="3EBCB445" w14:textId="5F2B5724" w:rsidR="00BE4519" w:rsidRPr="00371195" w:rsidRDefault="00BE4519" w:rsidP="00371195">
            <w:pPr>
              <w:pStyle w:val="Para1"/>
              <w:numPr>
                <w:ilvl w:val="0"/>
                <w:numId w:val="0"/>
              </w:numPr>
              <w:jc w:val="left"/>
              <w:rPr>
                <w:sz w:val="20"/>
                <w:szCs w:val="20"/>
                <w:lang w:val="en-US"/>
              </w:rPr>
            </w:pPr>
            <w:r w:rsidRPr="00371195">
              <w:rPr>
                <w:sz w:val="20"/>
                <w:szCs w:val="20"/>
              </w:rPr>
              <w:t>Chemicals</w:t>
            </w:r>
            <w:r w:rsidRPr="00371195">
              <w:rPr>
                <w:spacing w:val="-12"/>
                <w:sz w:val="20"/>
                <w:szCs w:val="20"/>
              </w:rPr>
              <w:t xml:space="preserve"> </w:t>
            </w:r>
            <w:r w:rsidRPr="00371195">
              <w:rPr>
                <w:sz w:val="20"/>
                <w:szCs w:val="20"/>
              </w:rPr>
              <w:t>–</w:t>
            </w:r>
            <w:r w:rsidRPr="00371195">
              <w:rPr>
                <w:spacing w:val="-11"/>
                <w:sz w:val="20"/>
                <w:szCs w:val="20"/>
              </w:rPr>
              <w:t xml:space="preserve"> </w:t>
            </w:r>
            <w:r w:rsidRPr="00371195">
              <w:rPr>
                <w:sz w:val="20"/>
                <w:szCs w:val="20"/>
              </w:rPr>
              <w:t>including pesticides and highly hazardous</w:t>
            </w:r>
            <w:r w:rsidRPr="00371195">
              <w:rPr>
                <w:spacing w:val="-2"/>
                <w:sz w:val="20"/>
                <w:szCs w:val="20"/>
              </w:rPr>
              <w:t xml:space="preserve"> </w:t>
            </w:r>
            <w:r w:rsidRPr="00371195">
              <w:rPr>
                <w:sz w:val="20"/>
                <w:szCs w:val="20"/>
              </w:rPr>
              <w:t xml:space="preserve">pesticides </w:t>
            </w:r>
            <w:r w:rsidRPr="00371195">
              <w:rPr>
                <w:spacing w:val="-2"/>
                <w:sz w:val="20"/>
                <w:szCs w:val="20"/>
              </w:rPr>
              <w:t>(HHPs).</w:t>
            </w:r>
          </w:p>
        </w:tc>
        <w:tc>
          <w:tcPr>
            <w:tcW w:w="4664" w:type="dxa"/>
          </w:tcPr>
          <w:p w14:paraId="4B29714C" w14:textId="07AE51C9" w:rsidR="00BE4519" w:rsidRPr="00371195" w:rsidRDefault="00BE4519" w:rsidP="009C63C8">
            <w:pPr>
              <w:pStyle w:val="TableParagraph"/>
              <w:ind w:left="0" w:right="137"/>
              <w:rPr>
                <w:sz w:val="20"/>
                <w:szCs w:val="20"/>
              </w:rPr>
            </w:pPr>
            <w:hyperlink r:id="rId36">
              <w:r w:rsidRPr="00371195">
                <w:rPr>
                  <w:color w:val="0000FF"/>
                  <w:sz w:val="20"/>
                  <w:szCs w:val="20"/>
                  <w:u w:val="single" w:color="0000FF"/>
                </w:rPr>
                <w:t>As previously reported to the CBD</w:t>
              </w:r>
              <w:r w:rsidRPr="00371195">
                <w:rPr>
                  <w:sz w:val="20"/>
                  <w:szCs w:val="20"/>
                </w:rPr>
                <w:t>,</w:t>
              </w:r>
            </w:hyperlink>
            <w:r w:rsidRPr="00371195">
              <w:rPr>
                <w:sz w:val="20"/>
                <w:szCs w:val="20"/>
              </w:rPr>
              <w:t xml:space="preserve"> the FAO/WHO Task Force </w:t>
            </w:r>
            <w:hyperlink r:id="rId37">
              <w:r w:rsidRPr="00371195">
                <w:rPr>
                  <w:color w:val="0000FF"/>
                  <w:sz w:val="20"/>
                  <w:szCs w:val="20"/>
                  <w:u w:val="single" w:color="0000FF"/>
                </w:rPr>
                <w:t>conducted</w:t>
              </w:r>
              <w:r w:rsidRPr="00371195">
                <w:rPr>
                  <w:color w:val="0000FF"/>
                  <w:spacing w:val="-3"/>
                  <w:sz w:val="20"/>
                  <w:szCs w:val="20"/>
                  <w:u w:val="single" w:color="0000FF"/>
                </w:rPr>
                <w:t xml:space="preserve"> </w:t>
              </w:r>
              <w:r w:rsidRPr="00371195">
                <w:rPr>
                  <w:color w:val="0000FF"/>
                  <w:sz w:val="20"/>
                  <w:szCs w:val="20"/>
                  <w:u w:val="single" w:color="0000FF"/>
                </w:rPr>
                <w:t>a</w:t>
              </w:r>
              <w:r w:rsidRPr="00371195">
                <w:rPr>
                  <w:color w:val="0000FF"/>
                  <w:spacing w:val="-5"/>
                  <w:sz w:val="20"/>
                  <w:szCs w:val="20"/>
                  <w:u w:val="single" w:color="0000FF"/>
                </w:rPr>
                <w:t xml:space="preserve"> </w:t>
              </w:r>
              <w:r w:rsidRPr="00371195">
                <w:rPr>
                  <w:color w:val="0000FF"/>
                  <w:sz w:val="20"/>
                  <w:szCs w:val="20"/>
                  <w:u w:val="single" w:color="0000FF"/>
                </w:rPr>
                <w:t>comprehensive</w:t>
              </w:r>
              <w:r w:rsidRPr="00371195">
                <w:rPr>
                  <w:color w:val="0000FF"/>
                  <w:spacing w:val="-5"/>
                  <w:sz w:val="20"/>
                  <w:szCs w:val="20"/>
                  <w:u w:val="single" w:color="0000FF"/>
                </w:rPr>
                <w:t xml:space="preserve"> </w:t>
              </w:r>
              <w:r w:rsidRPr="00371195">
                <w:rPr>
                  <w:color w:val="0000FF"/>
                  <w:sz w:val="20"/>
                  <w:szCs w:val="20"/>
                  <w:u w:val="single" w:color="0000FF"/>
                </w:rPr>
                <w:t>review</w:t>
              </w:r>
              <w:r w:rsidRPr="00371195">
                <w:rPr>
                  <w:color w:val="0000FF"/>
                  <w:spacing w:val="-5"/>
                  <w:sz w:val="20"/>
                  <w:szCs w:val="20"/>
                  <w:u w:val="single" w:color="0000FF"/>
                </w:rPr>
                <w:t xml:space="preserve"> </w:t>
              </w:r>
              <w:r w:rsidRPr="00371195">
                <w:rPr>
                  <w:color w:val="0000FF"/>
                  <w:sz w:val="20"/>
                  <w:szCs w:val="20"/>
                  <w:u w:val="single" w:color="0000FF"/>
                </w:rPr>
                <w:t>of</w:t>
              </w:r>
              <w:r w:rsidRPr="00371195">
                <w:rPr>
                  <w:color w:val="0000FF"/>
                  <w:spacing w:val="-4"/>
                  <w:sz w:val="20"/>
                  <w:szCs w:val="20"/>
                  <w:u w:val="single" w:color="0000FF"/>
                </w:rPr>
                <w:t xml:space="preserve"> </w:t>
              </w:r>
              <w:r w:rsidRPr="00371195">
                <w:rPr>
                  <w:color w:val="0000FF"/>
                  <w:sz w:val="20"/>
                  <w:szCs w:val="20"/>
                  <w:u w:val="single" w:color="0000FF"/>
                </w:rPr>
                <w:t>the</w:t>
              </w:r>
              <w:r w:rsidRPr="00371195">
                <w:rPr>
                  <w:color w:val="0000FF"/>
                  <w:spacing w:val="-3"/>
                  <w:sz w:val="20"/>
                  <w:szCs w:val="20"/>
                  <w:u w:val="single" w:color="0000FF"/>
                </w:rPr>
                <w:t xml:space="preserve"> </w:t>
              </w:r>
              <w:r w:rsidRPr="00371195">
                <w:rPr>
                  <w:color w:val="0000FF"/>
                  <w:sz w:val="20"/>
                  <w:szCs w:val="20"/>
                  <w:u w:val="single" w:color="0000FF"/>
                </w:rPr>
                <w:t>International</w:t>
              </w:r>
              <w:r w:rsidRPr="00371195">
                <w:rPr>
                  <w:color w:val="0000FF"/>
                  <w:spacing w:val="-6"/>
                  <w:sz w:val="20"/>
                  <w:szCs w:val="20"/>
                  <w:u w:val="single" w:color="0000FF"/>
                </w:rPr>
                <w:t xml:space="preserve"> </w:t>
              </w:r>
              <w:r w:rsidRPr="00371195">
                <w:rPr>
                  <w:color w:val="0000FF"/>
                  <w:sz w:val="20"/>
                  <w:szCs w:val="20"/>
                  <w:u w:val="single" w:color="0000FF"/>
                </w:rPr>
                <w:t>Code</w:t>
              </w:r>
              <w:r w:rsidRPr="00371195">
                <w:rPr>
                  <w:color w:val="0000FF"/>
                  <w:spacing w:val="-7"/>
                  <w:sz w:val="20"/>
                  <w:szCs w:val="20"/>
                  <w:u w:val="single" w:color="0000FF"/>
                </w:rPr>
                <w:t xml:space="preserve"> </w:t>
              </w:r>
              <w:r w:rsidRPr="00371195">
                <w:rPr>
                  <w:color w:val="0000FF"/>
                  <w:sz w:val="20"/>
                  <w:szCs w:val="20"/>
                  <w:u w:val="single" w:color="0000FF"/>
                </w:rPr>
                <w:t>of</w:t>
              </w:r>
              <w:r w:rsidRPr="00371195">
                <w:rPr>
                  <w:color w:val="0000FF"/>
                  <w:spacing w:val="-4"/>
                  <w:sz w:val="20"/>
                  <w:szCs w:val="20"/>
                  <w:u w:val="single" w:color="0000FF"/>
                </w:rPr>
                <w:t xml:space="preserve"> </w:t>
              </w:r>
              <w:r w:rsidRPr="00371195">
                <w:rPr>
                  <w:color w:val="0000FF"/>
                  <w:sz w:val="20"/>
                  <w:szCs w:val="20"/>
                  <w:u w:val="single" w:color="0000FF"/>
                </w:rPr>
                <w:t>Conduct</w:t>
              </w:r>
            </w:hyperlink>
            <w:r w:rsidRPr="00371195">
              <w:rPr>
                <w:color w:val="0000FF"/>
                <w:sz w:val="20"/>
                <w:szCs w:val="20"/>
              </w:rPr>
              <w:t xml:space="preserve"> </w:t>
            </w:r>
            <w:hyperlink r:id="rId38">
              <w:r w:rsidRPr="00371195">
                <w:rPr>
                  <w:color w:val="0000FF"/>
                  <w:sz w:val="20"/>
                  <w:szCs w:val="20"/>
                  <w:u w:val="single" w:color="0000FF"/>
                </w:rPr>
                <w:t>on Pesticide Management (ICCPM)</w:t>
              </w:r>
            </w:hyperlink>
            <w:r w:rsidRPr="00371195">
              <w:rPr>
                <w:color w:val="0000FF"/>
                <w:sz w:val="20"/>
                <w:szCs w:val="20"/>
              </w:rPr>
              <w:t xml:space="preserve"> </w:t>
            </w:r>
            <w:r w:rsidRPr="00371195">
              <w:rPr>
                <w:sz w:val="20"/>
                <w:szCs w:val="20"/>
              </w:rPr>
              <w:t xml:space="preserve">to assess gaps related to Free, Prior and Informed Consent (FPIC) of Indigenous Peoples in pesticide management </w:t>
            </w:r>
            <w:hyperlink r:id="rId39">
              <w:r w:rsidRPr="00371195">
                <w:rPr>
                  <w:color w:val="0000FF"/>
                  <w:sz w:val="20"/>
                  <w:szCs w:val="20"/>
                  <w:u w:val="single" w:color="0000FF"/>
                </w:rPr>
                <w:t>following a decision made by COAG29 in 2024</w:t>
              </w:r>
            </w:hyperlink>
            <w:r w:rsidRPr="00371195">
              <w:rPr>
                <w:color w:val="0000FF"/>
                <w:sz w:val="20"/>
                <w:szCs w:val="20"/>
              </w:rPr>
              <w:t xml:space="preserve"> </w:t>
            </w:r>
            <w:r w:rsidRPr="00371195">
              <w:rPr>
                <w:sz w:val="20"/>
                <w:szCs w:val="20"/>
              </w:rPr>
              <w:t>based on</w:t>
            </w:r>
            <w:r w:rsidR="009C63C8">
              <w:rPr>
                <w:sz w:val="20"/>
                <w:szCs w:val="20"/>
              </w:rPr>
              <w:t xml:space="preserve"> </w:t>
            </w:r>
            <w:r w:rsidRPr="00371195">
              <w:rPr>
                <w:sz w:val="20"/>
                <w:szCs w:val="20"/>
              </w:rPr>
              <w:t>a</w:t>
            </w:r>
            <w:r w:rsidRPr="00371195">
              <w:rPr>
                <w:spacing w:val="-5"/>
                <w:sz w:val="20"/>
                <w:szCs w:val="20"/>
              </w:rPr>
              <w:t xml:space="preserve"> </w:t>
            </w:r>
            <w:hyperlink r:id="rId40">
              <w:r w:rsidRPr="00371195">
                <w:rPr>
                  <w:color w:val="0000FF"/>
                  <w:sz w:val="20"/>
                  <w:szCs w:val="20"/>
                  <w:u w:val="single" w:color="0000FF"/>
                </w:rPr>
                <w:t>recommendation</w:t>
              </w:r>
              <w:r w:rsidRPr="00371195">
                <w:rPr>
                  <w:color w:val="0000FF"/>
                  <w:spacing w:val="-3"/>
                  <w:sz w:val="20"/>
                  <w:szCs w:val="20"/>
                  <w:u w:val="single" w:color="0000FF"/>
                </w:rPr>
                <w:t xml:space="preserve"> </w:t>
              </w:r>
              <w:r w:rsidRPr="00371195">
                <w:rPr>
                  <w:color w:val="0000FF"/>
                  <w:sz w:val="20"/>
                  <w:szCs w:val="20"/>
                  <w:u w:val="single" w:color="0000FF"/>
                </w:rPr>
                <w:t>from</w:t>
              </w:r>
              <w:r w:rsidRPr="00371195">
                <w:rPr>
                  <w:color w:val="0000FF"/>
                  <w:spacing w:val="-5"/>
                  <w:sz w:val="20"/>
                  <w:szCs w:val="20"/>
                  <w:u w:val="single" w:color="0000FF"/>
                </w:rPr>
                <w:t xml:space="preserve"> </w:t>
              </w:r>
              <w:r w:rsidRPr="00371195">
                <w:rPr>
                  <w:color w:val="0000FF"/>
                  <w:sz w:val="20"/>
                  <w:szCs w:val="20"/>
                  <w:u w:val="single" w:color="0000FF"/>
                </w:rPr>
                <w:t>the</w:t>
              </w:r>
              <w:r w:rsidRPr="00371195">
                <w:rPr>
                  <w:color w:val="0000FF"/>
                  <w:spacing w:val="-5"/>
                  <w:sz w:val="20"/>
                  <w:szCs w:val="20"/>
                  <w:u w:val="single" w:color="0000FF"/>
                </w:rPr>
                <w:t xml:space="preserve"> </w:t>
              </w:r>
              <w:r w:rsidRPr="00371195">
                <w:rPr>
                  <w:color w:val="0000FF"/>
                  <w:sz w:val="20"/>
                  <w:szCs w:val="20"/>
                  <w:u w:val="single" w:color="0000FF"/>
                </w:rPr>
                <w:t>UNPFII</w:t>
              </w:r>
              <w:r w:rsidRPr="00371195">
                <w:rPr>
                  <w:color w:val="0000FF"/>
                  <w:spacing w:val="-2"/>
                  <w:sz w:val="20"/>
                  <w:szCs w:val="20"/>
                  <w:u w:val="single" w:color="0000FF"/>
                </w:rPr>
                <w:t xml:space="preserve"> </w:t>
              </w:r>
              <w:r w:rsidRPr="00371195">
                <w:rPr>
                  <w:color w:val="0000FF"/>
                  <w:sz w:val="20"/>
                  <w:szCs w:val="20"/>
                  <w:u w:val="single" w:color="0000FF"/>
                </w:rPr>
                <w:t>(para.</w:t>
              </w:r>
              <w:r w:rsidRPr="00371195">
                <w:rPr>
                  <w:color w:val="0000FF"/>
                  <w:spacing w:val="-6"/>
                  <w:sz w:val="20"/>
                  <w:szCs w:val="20"/>
                  <w:u w:val="single" w:color="0000FF"/>
                </w:rPr>
                <w:t xml:space="preserve"> </w:t>
              </w:r>
              <w:r w:rsidRPr="00371195">
                <w:rPr>
                  <w:color w:val="0000FF"/>
                  <w:sz w:val="20"/>
                  <w:szCs w:val="20"/>
                  <w:u w:val="single" w:color="0000FF"/>
                </w:rPr>
                <w:t>82</w:t>
              </w:r>
            </w:hyperlink>
            <w:r w:rsidRPr="00371195">
              <w:rPr>
                <w:sz w:val="20"/>
                <w:szCs w:val="20"/>
              </w:rPr>
              <w:t>).</w:t>
            </w:r>
            <w:r w:rsidRPr="00371195">
              <w:rPr>
                <w:spacing w:val="-6"/>
                <w:sz w:val="20"/>
                <w:szCs w:val="20"/>
              </w:rPr>
              <w:t xml:space="preserve"> </w:t>
            </w:r>
            <w:r w:rsidRPr="00371195">
              <w:rPr>
                <w:sz w:val="20"/>
                <w:szCs w:val="20"/>
              </w:rPr>
              <w:t>Within</w:t>
            </w:r>
            <w:r w:rsidRPr="00371195">
              <w:rPr>
                <w:spacing w:val="-5"/>
                <w:sz w:val="20"/>
                <w:szCs w:val="20"/>
              </w:rPr>
              <w:t xml:space="preserve"> </w:t>
            </w:r>
            <w:r w:rsidRPr="00371195">
              <w:rPr>
                <w:sz w:val="20"/>
                <w:szCs w:val="20"/>
              </w:rPr>
              <w:t>FAO,</w:t>
            </w:r>
            <w:r w:rsidRPr="00371195">
              <w:rPr>
                <w:spacing w:val="-4"/>
                <w:sz w:val="20"/>
                <w:szCs w:val="20"/>
              </w:rPr>
              <w:t xml:space="preserve"> </w:t>
            </w:r>
            <w:r w:rsidRPr="00371195">
              <w:rPr>
                <w:sz w:val="20"/>
                <w:szCs w:val="20"/>
              </w:rPr>
              <w:t>the</w:t>
            </w:r>
            <w:r w:rsidRPr="00371195">
              <w:rPr>
                <w:spacing w:val="-4"/>
                <w:sz w:val="20"/>
                <w:szCs w:val="20"/>
              </w:rPr>
              <w:t xml:space="preserve"> </w:t>
            </w:r>
            <w:hyperlink r:id="rId41">
              <w:r w:rsidRPr="00371195">
                <w:rPr>
                  <w:color w:val="0000FF"/>
                  <w:sz w:val="20"/>
                  <w:szCs w:val="20"/>
                  <w:u w:val="single" w:color="0000FF"/>
                </w:rPr>
                <w:t>Task</w:t>
              </w:r>
            </w:hyperlink>
            <w:r w:rsidRPr="00371195">
              <w:rPr>
                <w:color w:val="0000FF"/>
                <w:sz w:val="20"/>
                <w:szCs w:val="20"/>
              </w:rPr>
              <w:t xml:space="preserve"> </w:t>
            </w:r>
            <w:hyperlink r:id="rId42">
              <w:r w:rsidRPr="00371195">
                <w:rPr>
                  <w:color w:val="0000FF"/>
                  <w:sz w:val="20"/>
                  <w:szCs w:val="20"/>
                  <w:u w:val="single" w:color="0000FF"/>
                </w:rPr>
                <w:t>Force involves experts</w:t>
              </w:r>
            </w:hyperlink>
            <w:r w:rsidRPr="00371195">
              <w:rPr>
                <w:color w:val="0000FF"/>
                <w:sz w:val="20"/>
                <w:szCs w:val="20"/>
              </w:rPr>
              <w:t xml:space="preserve"> </w:t>
            </w:r>
            <w:r w:rsidRPr="00371195">
              <w:rPr>
                <w:sz w:val="20"/>
                <w:szCs w:val="20"/>
              </w:rPr>
              <w:t>from the Indigenous Peoples Unit (PSUI), the Legal Office (LEGN), the Plant Production and Protection Division (NSP) and the Right to Food Team.</w:t>
            </w:r>
          </w:p>
          <w:p w14:paraId="0FEC438F" w14:textId="77777777" w:rsidR="00BE4519" w:rsidRPr="00371195" w:rsidRDefault="00BE4519" w:rsidP="009C63C8">
            <w:pPr>
              <w:pStyle w:val="TableParagraph"/>
              <w:spacing w:before="119"/>
              <w:ind w:left="0" w:right="290"/>
              <w:rPr>
                <w:sz w:val="20"/>
                <w:szCs w:val="20"/>
              </w:rPr>
            </w:pPr>
            <w:r w:rsidRPr="00371195">
              <w:rPr>
                <w:sz w:val="20"/>
                <w:szCs w:val="20"/>
              </w:rPr>
              <w:t>This included a legal analysis of international, regional and national FPIC frameworks, and consultations with the UN mechanisms on Indigenous</w:t>
            </w:r>
            <w:r w:rsidRPr="00371195">
              <w:rPr>
                <w:spacing w:val="-6"/>
                <w:sz w:val="20"/>
                <w:szCs w:val="20"/>
              </w:rPr>
              <w:t xml:space="preserve"> </w:t>
            </w:r>
            <w:r w:rsidRPr="00371195">
              <w:rPr>
                <w:sz w:val="20"/>
                <w:szCs w:val="20"/>
              </w:rPr>
              <w:t>Peoples,</w:t>
            </w:r>
            <w:r w:rsidRPr="00371195">
              <w:rPr>
                <w:spacing w:val="-5"/>
                <w:sz w:val="20"/>
                <w:szCs w:val="20"/>
              </w:rPr>
              <w:t xml:space="preserve"> </w:t>
            </w:r>
            <w:r w:rsidRPr="00371195">
              <w:rPr>
                <w:sz w:val="20"/>
                <w:szCs w:val="20"/>
              </w:rPr>
              <w:t>as</w:t>
            </w:r>
            <w:r w:rsidRPr="00371195">
              <w:rPr>
                <w:spacing w:val="-6"/>
                <w:sz w:val="20"/>
                <w:szCs w:val="20"/>
              </w:rPr>
              <w:t xml:space="preserve"> </w:t>
            </w:r>
            <w:r w:rsidRPr="00371195">
              <w:rPr>
                <w:sz w:val="20"/>
                <w:szCs w:val="20"/>
              </w:rPr>
              <w:t>well</w:t>
            </w:r>
            <w:r w:rsidRPr="00371195">
              <w:rPr>
                <w:spacing w:val="-5"/>
                <w:sz w:val="20"/>
                <w:szCs w:val="20"/>
              </w:rPr>
              <w:t xml:space="preserve"> </w:t>
            </w:r>
            <w:r w:rsidRPr="00371195">
              <w:rPr>
                <w:sz w:val="20"/>
                <w:szCs w:val="20"/>
              </w:rPr>
              <w:t>as</w:t>
            </w:r>
            <w:r w:rsidRPr="00371195">
              <w:rPr>
                <w:spacing w:val="-6"/>
                <w:sz w:val="20"/>
                <w:szCs w:val="20"/>
              </w:rPr>
              <w:t xml:space="preserve"> </w:t>
            </w:r>
            <w:r w:rsidRPr="00371195">
              <w:rPr>
                <w:sz w:val="20"/>
                <w:szCs w:val="20"/>
              </w:rPr>
              <w:t>with</w:t>
            </w:r>
            <w:r w:rsidRPr="00371195">
              <w:rPr>
                <w:spacing w:val="-2"/>
                <w:sz w:val="20"/>
                <w:szCs w:val="20"/>
              </w:rPr>
              <w:t xml:space="preserve"> </w:t>
            </w:r>
            <w:r w:rsidRPr="00371195">
              <w:rPr>
                <w:sz w:val="20"/>
                <w:szCs w:val="20"/>
              </w:rPr>
              <w:t>Indigenous</w:t>
            </w:r>
            <w:r w:rsidRPr="00371195">
              <w:rPr>
                <w:spacing w:val="-5"/>
                <w:sz w:val="20"/>
                <w:szCs w:val="20"/>
              </w:rPr>
              <w:t xml:space="preserve"> </w:t>
            </w:r>
            <w:r w:rsidRPr="00371195">
              <w:rPr>
                <w:sz w:val="20"/>
                <w:szCs w:val="20"/>
              </w:rPr>
              <w:t>Peoples</w:t>
            </w:r>
            <w:r w:rsidRPr="00371195">
              <w:rPr>
                <w:spacing w:val="-5"/>
                <w:sz w:val="20"/>
                <w:szCs w:val="20"/>
              </w:rPr>
              <w:t xml:space="preserve"> </w:t>
            </w:r>
            <w:r w:rsidRPr="00371195">
              <w:rPr>
                <w:sz w:val="20"/>
                <w:szCs w:val="20"/>
              </w:rPr>
              <w:t>organizations.</w:t>
            </w:r>
          </w:p>
          <w:p w14:paraId="75E87B58" w14:textId="77777777" w:rsidR="00BE4519" w:rsidRPr="00371195" w:rsidRDefault="00BE4519" w:rsidP="009C63C8">
            <w:pPr>
              <w:pStyle w:val="TableParagraph"/>
              <w:spacing w:before="121"/>
              <w:ind w:left="0"/>
              <w:rPr>
                <w:sz w:val="20"/>
                <w:szCs w:val="20"/>
              </w:rPr>
            </w:pPr>
            <w:r w:rsidRPr="00371195">
              <w:rPr>
                <w:sz w:val="20"/>
                <w:szCs w:val="20"/>
              </w:rPr>
              <w:t>The Task Force identified gaps across the</w:t>
            </w:r>
            <w:r w:rsidRPr="00371195">
              <w:rPr>
                <w:spacing w:val="-1"/>
                <w:sz w:val="20"/>
                <w:szCs w:val="20"/>
              </w:rPr>
              <w:t xml:space="preserve"> </w:t>
            </w:r>
            <w:r w:rsidRPr="00371195">
              <w:rPr>
                <w:sz w:val="20"/>
                <w:szCs w:val="20"/>
              </w:rPr>
              <w:t>pesticide lifecycle (regulation, testing, manufacture, use, distribution, labelling, storage, disposal, and information</w:t>
            </w:r>
            <w:r w:rsidRPr="00371195">
              <w:rPr>
                <w:spacing w:val="-4"/>
                <w:sz w:val="20"/>
                <w:szCs w:val="20"/>
              </w:rPr>
              <w:t xml:space="preserve"> </w:t>
            </w:r>
            <w:r w:rsidRPr="00371195">
              <w:rPr>
                <w:sz w:val="20"/>
                <w:szCs w:val="20"/>
              </w:rPr>
              <w:t>exchange)</w:t>
            </w:r>
            <w:r w:rsidRPr="00371195">
              <w:rPr>
                <w:spacing w:val="-5"/>
                <w:sz w:val="20"/>
                <w:szCs w:val="20"/>
              </w:rPr>
              <w:t xml:space="preserve"> </w:t>
            </w:r>
            <w:r w:rsidRPr="00371195">
              <w:rPr>
                <w:sz w:val="20"/>
                <w:szCs w:val="20"/>
              </w:rPr>
              <w:t>where</w:t>
            </w:r>
            <w:r w:rsidRPr="00371195">
              <w:rPr>
                <w:spacing w:val="-6"/>
                <w:sz w:val="20"/>
                <w:szCs w:val="20"/>
              </w:rPr>
              <w:t xml:space="preserve"> </w:t>
            </w:r>
            <w:r w:rsidRPr="00371195">
              <w:rPr>
                <w:sz w:val="20"/>
                <w:szCs w:val="20"/>
              </w:rPr>
              <w:t>the</w:t>
            </w:r>
            <w:r w:rsidRPr="00371195">
              <w:rPr>
                <w:spacing w:val="-8"/>
                <w:sz w:val="20"/>
                <w:szCs w:val="20"/>
              </w:rPr>
              <w:t xml:space="preserve"> </w:t>
            </w:r>
            <w:r w:rsidRPr="00371195">
              <w:rPr>
                <w:sz w:val="20"/>
                <w:szCs w:val="20"/>
              </w:rPr>
              <w:t>absence</w:t>
            </w:r>
            <w:r w:rsidRPr="00371195">
              <w:rPr>
                <w:spacing w:val="-6"/>
                <w:sz w:val="20"/>
                <w:szCs w:val="20"/>
              </w:rPr>
              <w:t xml:space="preserve"> </w:t>
            </w:r>
            <w:r w:rsidRPr="00371195">
              <w:rPr>
                <w:sz w:val="20"/>
                <w:szCs w:val="20"/>
              </w:rPr>
              <w:t>of</w:t>
            </w:r>
            <w:r w:rsidRPr="00371195">
              <w:rPr>
                <w:spacing w:val="-5"/>
                <w:sz w:val="20"/>
                <w:szCs w:val="20"/>
              </w:rPr>
              <w:t xml:space="preserve"> </w:t>
            </w:r>
            <w:r w:rsidRPr="00371195">
              <w:rPr>
                <w:sz w:val="20"/>
                <w:szCs w:val="20"/>
              </w:rPr>
              <w:t>explicit</w:t>
            </w:r>
            <w:r w:rsidRPr="00371195">
              <w:rPr>
                <w:spacing w:val="-5"/>
                <w:sz w:val="20"/>
                <w:szCs w:val="20"/>
              </w:rPr>
              <w:t xml:space="preserve"> </w:t>
            </w:r>
            <w:r w:rsidRPr="00371195">
              <w:rPr>
                <w:sz w:val="20"/>
                <w:szCs w:val="20"/>
              </w:rPr>
              <w:t>FPIC</w:t>
            </w:r>
            <w:r w:rsidRPr="00371195">
              <w:rPr>
                <w:spacing w:val="-5"/>
                <w:sz w:val="20"/>
                <w:szCs w:val="20"/>
              </w:rPr>
              <w:t xml:space="preserve"> </w:t>
            </w:r>
            <w:r w:rsidRPr="00371195">
              <w:rPr>
                <w:sz w:val="20"/>
                <w:szCs w:val="20"/>
              </w:rPr>
              <w:t>considerations may limit effective protection of Indigenous Peoples.</w:t>
            </w:r>
          </w:p>
          <w:p w14:paraId="685C8EE9" w14:textId="72D0DA39" w:rsidR="00BE4519" w:rsidRPr="00371195" w:rsidRDefault="00BE4519" w:rsidP="00371195">
            <w:pPr>
              <w:pStyle w:val="Para1"/>
              <w:numPr>
                <w:ilvl w:val="0"/>
                <w:numId w:val="0"/>
              </w:numPr>
              <w:jc w:val="left"/>
              <w:rPr>
                <w:sz w:val="20"/>
                <w:szCs w:val="20"/>
                <w:lang w:val="en-US"/>
              </w:rPr>
            </w:pPr>
            <w:r w:rsidRPr="00371195">
              <w:rPr>
                <w:sz w:val="20"/>
                <w:szCs w:val="20"/>
              </w:rPr>
              <w:t>This work contributes to Target 7 by supporting reductions in overall pesticide risks, improving culturally appropriate information exchange, and</w:t>
            </w:r>
            <w:r w:rsidRPr="00371195">
              <w:rPr>
                <w:spacing w:val="-6"/>
                <w:sz w:val="20"/>
                <w:szCs w:val="20"/>
              </w:rPr>
              <w:t xml:space="preserve"> </w:t>
            </w:r>
            <w:r w:rsidRPr="00371195">
              <w:rPr>
                <w:sz w:val="20"/>
                <w:szCs w:val="20"/>
              </w:rPr>
              <w:lastRenderedPageBreak/>
              <w:t>enhancing</w:t>
            </w:r>
            <w:r w:rsidRPr="00371195">
              <w:rPr>
                <w:spacing w:val="-6"/>
                <w:sz w:val="20"/>
                <w:szCs w:val="20"/>
              </w:rPr>
              <w:t xml:space="preserve"> </w:t>
            </w:r>
            <w:r w:rsidRPr="00371195">
              <w:rPr>
                <w:sz w:val="20"/>
                <w:szCs w:val="20"/>
              </w:rPr>
              <w:t>safeguards</w:t>
            </w:r>
            <w:r w:rsidRPr="00371195">
              <w:rPr>
                <w:spacing w:val="-9"/>
                <w:sz w:val="20"/>
                <w:szCs w:val="20"/>
              </w:rPr>
              <w:t xml:space="preserve"> </w:t>
            </w:r>
            <w:r w:rsidRPr="00371195">
              <w:rPr>
                <w:sz w:val="20"/>
                <w:szCs w:val="20"/>
              </w:rPr>
              <w:t>for</w:t>
            </w:r>
            <w:r w:rsidRPr="00371195">
              <w:rPr>
                <w:spacing w:val="-6"/>
                <w:sz w:val="20"/>
                <w:szCs w:val="20"/>
              </w:rPr>
              <w:t xml:space="preserve"> </w:t>
            </w:r>
            <w:r w:rsidRPr="00371195">
              <w:rPr>
                <w:sz w:val="20"/>
                <w:szCs w:val="20"/>
              </w:rPr>
              <w:t>ecosystems</w:t>
            </w:r>
            <w:r w:rsidRPr="00371195">
              <w:rPr>
                <w:spacing w:val="-7"/>
                <w:sz w:val="20"/>
                <w:szCs w:val="20"/>
              </w:rPr>
              <w:t xml:space="preserve"> </w:t>
            </w:r>
            <w:r w:rsidRPr="00371195">
              <w:rPr>
                <w:sz w:val="20"/>
                <w:szCs w:val="20"/>
              </w:rPr>
              <w:t>and</w:t>
            </w:r>
            <w:r w:rsidRPr="00371195">
              <w:rPr>
                <w:spacing w:val="-6"/>
                <w:sz w:val="20"/>
                <w:szCs w:val="20"/>
              </w:rPr>
              <w:t xml:space="preserve"> </w:t>
            </w:r>
            <w:r w:rsidRPr="00371195">
              <w:rPr>
                <w:sz w:val="20"/>
                <w:szCs w:val="20"/>
              </w:rPr>
              <w:t>biodiversity—particularly in Indigenous Peoples’ territories, which are often high in biodiversity.</w:t>
            </w:r>
          </w:p>
        </w:tc>
        <w:tc>
          <w:tcPr>
            <w:tcW w:w="3260" w:type="dxa"/>
          </w:tcPr>
          <w:p w14:paraId="5150B544" w14:textId="77777777" w:rsidR="00BE4519" w:rsidRPr="00371195" w:rsidRDefault="00BE4519" w:rsidP="00371195">
            <w:pPr>
              <w:pStyle w:val="TableParagraph"/>
              <w:ind w:left="0" w:right="277"/>
              <w:rPr>
                <w:sz w:val="20"/>
                <w:szCs w:val="20"/>
              </w:rPr>
            </w:pPr>
            <w:r w:rsidRPr="00371195">
              <w:rPr>
                <w:sz w:val="20"/>
                <w:szCs w:val="20"/>
              </w:rPr>
              <w:lastRenderedPageBreak/>
              <w:t>There is a need to advance on capacity development for a full and effective implementation</w:t>
            </w:r>
            <w:r w:rsidRPr="00371195">
              <w:rPr>
                <w:spacing w:val="-7"/>
                <w:sz w:val="20"/>
                <w:szCs w:val="20"/>
              </w:rPr>
              <w:t xml:space="preserve"> </w:t>
            </w:r>
            <w:r w:rsidRPr="00371195">
              <w:rPr>
                <w:sz w:val="20"/>
                <w:szCs w:val="20"/>
              </w:rPr>
              <w:t>of</w:t>
            </w:r>
            <w:r w:rsidRPr="00371195">
              <w:rPr>
                <w:spacing w:val="-7"/>
                <w:sz w:val="20"/>
                <w:szCs w:val="20"/>
              </w:rPr>
              <w:t xml:space="preserve"> </w:t>
            </w:r>
            <w:r w:rsidRPr="00371195">
              <w:rPr>
                <w:sz w:val="20"/>
                <w:szCs w:val="20"/>
              </w:rPr>
              <w:t>the</w:t>
            </w:r>
            <w:r w:rsidRPr="00371195">
              <w:rPr>
                <w:spacing w:val="-8"/>
                <w:sz w:val="20"/>
                <w:szCs w:val="20"/>
              </w:rPr>
              <w:t xml:space="preserve"> </w:t>
            </w:r>
            <w:r w:rsidRPr="00371195">
              <w:rPr>
                <w:sz w:val="20"/>
                <w:szCs w:val="20"/>
              </w:rPr>
              <w:t>Code</w:t>
            </w:r>
            <w:r w:rsidRPr="00371195">
              <w:rPr>
                <w:spacing w:val="-8"/>
                <w:sz w:val="20"/>
                <w:szCs w:val="20"/>
              </w:rPr>
              <w:t xml:space="preserve"> </w:t>
            </w:r>
            <w:r w:rsidRPr="00371195">
              <w:rPr>
                <w:sz w:val="20"/>
                <w:szCs w:val="20"/>
              </w:rPr>
              <w:t>of</w:t>
            </w:r>
            <w:r w:rsidRPr="00371195">
              <w:rPr>
                <w:spacing w:val="-9"/>
                <w:sz w:val="20"/>
                <w:szCs w:val="20"/>
              </w:rPr>
              <w:t xml:space="preserve"> </w:t>
            </w:r>
            <w:r w:rsidRPr="00371195">
              <w:rPr>
                <w:sz w:val="20"/>
                <w:szCs w:val="20"/>
              </w:rPr>
              <w:t>Conduct:</w:t>
            </w:r>
          </w:p>
          <w:p w14:paraId="4B2601A8" w14:textId="77777777" w:rsidR="00BE4519" w:rsidRPr="00371195" w:rsidRDefault="00BE4519" w:rsidP="00371195">
            <w:pPr>
              <w:pStyle w:val="TableParagraph"/>
              <w:numPr>
                <w:ilvl w:val="0"/>
                <w:numId w:val="9"/>
              </w:numPr>
              <w:tabs>
                <w:tab w:val="left" w:pos="829"/>
              </w:tabs>
              <w:spacing w:before="120"/>
              <w:ind w:right="135" w:firstLine="0"/>
              <w:rPr>
                <w:sz w:val="20"/>
                <w:szCs w:val="20"/>
              </w:rPr>
            </w:pPr>
            <w:r w:rsidRPr="00371195">
              <w:rPr>
                <w:sz w:val="20"/>
                <w:szCs w:val="20"/>
              </w:rPr>
              <w:t>Limited</w:t>
            </w:r>
            <w:r w:rsidRPr="00371195">
              <w:rPr>
                <w:spacing w:val="-7"/>
                <w:sz w:val="20"/>
                <w:szCs w:val="20"/>
              </w:rPr>
              <w:t xml:space="preserve"> </w:t>
            </w:r>
            <w:r w:rsidRPr="00371195">
              <w:rPr>
                <w:sz w:val="20"/>
                <w:szCs w:val="20"/>
              </w:rPr>
              <w:t>understanding</w:t>
            </w:r>
            <w:r w:rsidRPr="00371195">
              <w:rPr>
                <w:spacing w:val="-9"/>
                <w:sz w:val="20"/>
                <w:szCs w:val="20"/>
              </w:rPr>
              <w:t xml:space="preserve"> </w:t>
            </w:r>
            <w:r w:rsidRPr="00371195">
              <w:rPr>
                <w:sz w:val="20"/>
                <w:szCs w:val="20"/>
              </w:rPr>
              <w:t>of</w:t>
            </w:r>
            <w:r w:rsidRPr="00371195">
              <w:rPr>
                <w:spacing w:val="-8"/>
                <w:sz w:val="20"/>
                <w:szCs w:val="20"/>
              </w:rPr>
              <w:t xml:space="preserve"> </w:t>
            </w:r>
            <w:r w:rsidRPr="00371195">
              <w:rPr>
                <w:sz w:val="20"/>
                <w:szCs w:val="20"/>
              </w:rPr>
              <w:t>FPIC</w:t>
            </w:r>
            <w:r w:rsidRPr="00371195">
              <w:rPr>
                <w:spacing w:val="-10"/>
                <w:sz w:val="20"/>
                <w:szCs w:val="20"/>
              </w:rPr>
              <w:t xml:space="preserve"> </w:t>
            </w:r>
            <w:r w:rsidRPr="00371195">
              <w:rPr>
                <w:sz w:val="20"/>
                <w:szCs w:val="20"/>
              </w:rPr>
              <w:t>and</w:t>
            </w:r>
            <w:r w:rsidRPr="00371195">
              <w:rPr>
                <w:spacing w:val="-7"/>
                <w:sz w:val="20"/>
                <w:szCs w:val="20"/>
              </w:rPr>
              <w:t xml:space="preserve"> </w:t>
            </w:r>
            <w:r w:rsidRPr="00371195">
              <w:rPr>
                <w:sz w:val="20"/>
                <w:szCs w:val="20"/>
              </w:rPr>
              <w:t>what it entails and therefore, need for awareness raising and capacity development on FPIC and its implications</w:t>
            </w:r>
            <w:r w:rsidRPr="00371195">
              <w:rPr>
                <w:spacing w:val="-3"/>
                <w:sz w:val="20"/>
                <w:szCs w:val="20"/>
              </w:rPr>
              <w:t xml:space="preserve"> </w:t>
            </w:r>
            <w:r w:rsidRPr="00371195">
              <w:rPr>
                <w:sz w:val="20"/>
                <w:szCs w:val="20"/>
              </w:rPr>
              <w:t>under a</w:t>
            </w:r>
            <w:r w:rsidRPr="00371195">
              <w:rPr>
                <w:spacing w:val="-1"/>
                <w:sz w:val="20"/>
                <w:szCs w:val="20"/>
              </w:rPr>
              <w:t xml:space="preserve"> </w:t>
            </w:r>
            <w:r w:rsidRPr="00371195">
              <w:rPr>
                <w:sz w:val="20"/>
                <w:szCs w:val="20"/>
              </w:rPr>
              <w:t xml:space="preserve">human rights-based approach across experts in pesticide and chemical </w:t>
            </w:r>
            <w:r w:rsidRPr="00371195">
              <w:rPr>
                <w:spacing w:val="-2"/>
                <w:sz w:val="20"/>
                <w:szCs w:val="20"/>
              </w:rPr>
              <w:t>management.</w:t>
            </w:r>
          </w:p>
          <w:p w14:paraId="41E3644D" w14:textId="6BCDA453" w:rsidR="00BE4519" w:rsidRPr="00371195" w:rsidRDefault="00BE4519" w:rsidP="00371195">
            <w:pPr>
              <w:pStyle w:val="TableParagraph"/>
              <w:numPr>
                <w:ilvl w:val="0"/>
                <w:numId w:val="9"/>
              </w:numPr>
              <w:tabs>
                <w:tab w:val="left" w:pos="829"/>
              </w:tabs>
              <w:spacing w:before="120"/>
              <w:ind w:right="135" w:firstLine="0"/>
              <w:rPr>
                <w:sz w:val="20"/>
                <w:szCs w:val="20"/>
              </w:rPr>
            </w:pPr>
            <w:r w:rsidRPr="00371195">
              <w:rPr>
                <w:sz w:val="20"/>
                <w:szCs w:val="20"/>
              </w:rPr>
              <w:t>Art. 1.6 of the Code recognizes that relevant training at all appropriate levels is an essential requirement in implementing and observing its provisions. Therefore, entities addressed</w:t>
            </w:r>
            <w:r w:rsidRPr="00371195">
              <w:rPr>
                <w:spacing w:val="-5"/>
                <w:sz w:val="20"/>
                <w:szCs w:val="20"/>
              </w:rPr>
              <w:t xml:space="preserve"> </w:t>
            </w:r>
            <w:r w:rsidRPr="00371195">
              <w:rPr>
                <w:sz w:val="20"/>
                <w:szCs w:val="20"/>
              </w:rPr>
              <w:t>by</w:t>
            </w:r>
            <w:r w:rsidRPr="00371195">
              <w:rPr>
                <w:spacing w:val="-5"/>
                <w:sz w:val="20"/>
                <w:szCs w:val="20"/>
              </w:rPr>
              <w:t xml:space="preserve"> </w:t>
            </w:r>
            <w:r w:rsidRPr="00371195">
              <w:rPr>
                <w:sz w:val="20"/>
                <w:szCs w:val="20"/>
              </w:rPr>
              <w:t>the</w:t>
            </w:r>
            <w:r w:rsidRPr="00371195">
              <w:rPr>
                <w:spacing w:val="-7"/>
                <w:sz w:val="20"/>
                <w:szCs w:val="20"/>
              </w:rPr>
              <w:t xml:space="preserve"> </w:t>
            </w:r>
            <w:r w:rsidRPr="00371195">
              <w:rPr>
                <w:sz w:val="20"/>
                <w:szCs w:val="20"/>
              </w:rPr>
              <w:t>Code</w:t>
            </w:r>
            <w:r w:rsidRPr="00371195">
              <w:rPr>
                <w:spacing w:val="-7"/>
                <w:sz w:val="20"/>
                <w:szCs w:val="20"/>
              </w:rPr>
              <w:t xml:space="preserve"> </w:t>
            </w:r>
            <w:r w:rsidRPr="00371195">
              <w:rPr>
                <w:sz w:val="20"/>
                <w:szCs w:val="20"/>
              </w:rPr>
              <w:t>should</w:t>
            </w:r>
            <w:r w:rsidRPr="00371195">
              <w:rPr>
                <w:spacing w:val="-7"/>
                <w:sz w:val="20"/>
                <w:szCs w:val="20"/>
              </w:rPr>
              <w:t xml:space="preserve"> </w:t>
            </w:r>
            <w:r w:rsidRPr="00371195">
              <w:rPr>
                <w:sz w:val="20"/>
                <w:szCs w:val="20"/>
              </w:rPr>
              <w:t>give</w:t>
            </w:r>
            <w:r w:rsidRPr="00371195">
              <w:rPr>
                <w:spacing w:val="-7"/>
                <w:sz w:val="20"/>
                <w:szCs w:val="20"/>
              </w:rPr>
              <w:t xml:space="preserve"> </w:t>
            </w:r>
            <w:r w:rsidRPr="00371195">
              <w:rPr>
                <w:sz w:val="20"/>
                <w:szCs w:val="20"/>
              </w:rPr>
              <w:t>high</w:t>
            </w:r>
            <w:r w:rsidRPr="00371195">
              <w:rPr>
                <w:spacing w:val="-5"/>
                <w:sz w:val="20"/>
                <w:szCs w:val="20"/>
              </w:rPr>
              <w:t xml:space="preserve"> </w:t>
            </w:r>
            <w:r w:rsidRPr="00371195">
              <w:rPr>
                <w:sz w:val="20"/>
                <w:szCs w:val="20"/>
              </w:rPr>
              <w:t>priority</w:t>
            </w:r>
            <w:r w:rsidRPr="00371195">
              <w:rPr>
                <w:spacing w:val="-5"/>
                <w:sz w:val="20"/>
                <w:szCs w:val="20"/>
              </w:rPr>
              <w:t xml:space="preserve"> </w:t>
            </w:r>
            <w:r w:rsidRPr="00371195">
              <w:rPr>
                <w:sz w:val="20"/>
                <w:szCs w:val="20"/>
              </w:rPr>
              <w:t>to relevant training and capacity building activities related to each Article of the Code.</w:t>
            </w:r>
          </w:p>
        </w:tc>
      </w:tr>
      <w:tr w:rsidR="00BE4519" w:rsidRPr="00761DCA" w14:paraId="199D6AE1" w14:textId="77777777" w:rsidTr="00995A8C">
        <w:tc>
          <w:tcPr>
            <w:tcW w:w="1506" w:type="dxa"/>
            <w:vMerge/>
          </w:tcPr>
          <w:p w14:paraId="6D8B3A5F" w14:textId="77777777" w:rsidR="00BE4519" w:rsidRPr="00382059" w:rsidRDefault="00BE4519" w:rsidP="007C24CD">
            <w:pPr>
              <w:pStyle w:val="Para1"/>
              <w:numPr>
                <w:ilvl w:val="0"/>
                <w:numId w:val="0"/>
              </w:numPr>
              <w:jc w:val="center"/>
              <w:rPr>
                <w:b/>
                <w:bCs/>
                <w:sz w:val="20"/>
                <w:szCs w:val="20"/>
              </w:rPr>
            </w:pPr>
          </w:p>
        </w:tc>
        <w:tc>
          <w:tcPr>
            <w:tcW w:w="2550" w:type="dxa"/>
          </w:tcPr>
          <w:p w14:paraId="114B4DD1" w14:textId="44B9C6FB" w:rsidR="00BE4519" w:rsidRPr="007C24CD" w:rsidRDefault="00BE4519" w:rsidP="007C24CD">
            <w:pPr>
              <w:pStyle w:val="TableParagraph"/>
              <w:ind w:left="0"/>
              <w:rPr>
                <w:sz w:val="20"/>
                <w:szCs w:val="24"/>
              </w:rPr>
            </w:pPr>
            <w:r w:rsidRPr="007C24CD">
              <w:rPr>
                <w:sz w:val="20"/>
                <w:szCs w:val="24"/>
              </w:rPr>
              <w:t>Participatory</w:t>
            </w:r>
            <w:r w:rsidRPr="007C24CD">
              <w:rPr>
                <w:spacing w:val="-12"/>
                <w:sz w:val="20"/>
                <w:szCs w:val="24"/>
              </w:rPr>
              <w:t xml:space="preserve"> </w:t>
            </w:r>
            <w:r w:rsidRPr="007C24CD">
              <w:rPr>
                <w:sz w:val="20"/>
                <w:szCs w:val="24"/>
              </w:rPr>
              <w:t>process</w:t>
            </w:r>
            <w:r w:rsidRPr="007C24CD">
              <w:rPr>
                <w:spacing w:val="-11"/>
                <w:sz w:val="20"/>
                <w:szCs w:val="24"/>
              </w:rPr>
              <w:t xml:space="preserve"> </w:t>
            </w:r>
            <w:r w:rsidRPr="007C24CD">
              <w:rPr>
                <w:sz w:val="20"/>
                <w:szCs w:val="24"/>
              </w:rPr>
              <w:t>with online consultations,</w:t>
            </w:r>
            <w:r>
              <w:rPr>
                <w:sz w:val="20"/>
                <w:szCs w:val="24"/>
              </w:rPr>
              <w:t xml:space="preserve"> </w:t>
            </w:r>
            <w:r w:rsidRPr="007C24CD">
              <w:rPr>
                <w:sz w:val="20"/>
                <w:szCs w:val="24"/>
              </w:rPr>
              <w:t>side</w:t>
            </w:r>
            <w:r w:rsidRPr="007C24CD">
              <w:rPr>
                <w:spacing w:val="-10"/>
                <w:sz w:val="20"/>
                <w:szCs w:val="24"/>
              </w:rPr>
              <w:t xml:space="preserve"> </w:t>
            </w:r>
            <w:r w:rsidRPr="007C24CD">
              <w:rPr>
                <w:sz w:val="20"/>
                <w:szCs w:val="24"/>
              </w:rPr>
              <w:t>events</w:t>
            </w:r>
            <w:r w:rsidRPr="007C24CD">
              <w:rPr>
                <w:spacing w:val="-9"/>
                <w:sz w:val="20"/>
                <w:szCs w:val="24"/>
              </w:rPr>
              <w:t xml:space="preserve"> </w:t>
            </w:r>
            <w:r w:rsidRPr="007C24CD">
              <w:rPr>
                <w:sz w:val="20"/>
                <w:szCs w:val="24"/>
              </w:rPr>
              <w:t>and</w:t>
            </w:r>
            <w:r w:rsidRPr="007C24CD">
              <w:rPr>
                <w:spacing w:val="-9"/>
                <w:sz w:val="20"/>
                <w:szCs w:val="24"/>
              </w:rPr>
              <w:t xml:space="preserve"> </w:t>
            </w:r>
            <w:r w:rsidRPr="007C24CD">
              <w:rPr>
                <w:sz w:val="20"/>
                <w:szCs w:val="24"/>
              </w:rPr>
              <w:t>a</w:t>
            </w:r>
            <w:r w:rsidRPr="007C24CD">
              <w:rPr>
                <w:spacing w:val="-11"/>
                <w:sz w:val="20"/>
                <w:szCs w:val="24"/>
              </w:rPr>
              <w:t xml:space="preserve"> </w:t>
            </w:r>
            <w:r w:rsidRPr="007C24CD">
              <w:rPr>
                <w:sz w:val="20"/>
                <w:szCs w:val="24"/>
              </w:rPr>
              <w:t>global survey</w:t>
            </w:r>
            <w:r w:rsidRPr="007C24CD">
              <w:rPr>
                <w:spacing w:val="-4"/>
                <w:sz w:val="20"/>
                <w:szCs w:val="24"/>
              </w:rPr>
              <w:t xml:space="preserve"> </w:t>
            </w:r>
            <w:r w:rsidRPr="007C24CD">
              <w:rPr>
                <w:sz w:val="20"/>
                <w:szCs w:val="24"/>
              </w:rPr>
              <w:t>with</w:t>
            </w:r>
            <w:r w:rsidRPr="007C24CD">
              <w:rPr>
                <w:spacing w:val="-4"/>
                <w:sz w:val="20"/>
                <w:szCs w:val="24"/>
              </w:rPr>
              <w:t xml:space="preserve"> </w:t>
            </w:r>
            <w:r w:rsidRPr="007C24CD">
              <w:rPr>
                <w:sz w:val="20"/>
                <w:szCs w:val="24"/>
              </w:rPr>
              <w:t>Indigenous Peoples’ organizations around the world on pesticides management and FPIC</w:t>
            </w:r>
            <w:r w:rsidRPr="007C24CD">
              <w:rPr>
                <w:i/>
                <w:sz w:val="20"/>
                <w:szCs w:val="24"/>
              </w:rPr>
              <w:t>.</w:t>
            </w:r>
          </w:p>
        </w:tc>
        <w:tc>
          <w:tcPr>
            <w:tcW w:w="1628" w:type="dxa"/>
          </w:tcPr>
          <w:p w14:paraId="10F515C8" w14:textId="60576D29" w:rsidR="00BE4519" w:rsidRPr="007C24CD" w:rsidRDefault="00BE4519" w:rsidP="007C24CD">
            <w:pPr>
              <w:pStyle w:val="Para1"/>
              <w:numPr>
                <w:ilvl w:val="0"/>
                <w:numId w:val="0"/>
              </w:numPr>
              <w:jc w:val="left"/>
              <w:rPr>
                <w:sz w:val="20"/>
                <w:szCs w:val="24"/>
                <w:lang w:val="en-US"/>
              </w:rPr>
            </w:pPr>
            <w:r w:rsidRPr="007C24CD">
              <w:rPr>
                <w:sz w:val="20"/>
                <w:szCs w:val="24"/>
              </w:rPr>
              <w:t>Chemicals</w:t>
            </w:r>
            <w:r w:rsidRPr="007C24CD">
              <w:rPr>
                <w:spacing w:val="-12"/>
                <w:sz w:val="20"/>
                <w:szCs w:val="24"/>
              </w:rPr>
              <w:t xml:space="preserve"> </w:t>
            </w:r>
            <w:r w:rsidRPr="007C24CD">
              <w:rPr>
                <w:sz w:val="20"/>
                <w:szCs w:val="24"/>
              </w:rPr>
              <w:t>–</w:t>
            </w:r>
            <w:r w:rsidRPr="007C24CD">
              <w:rPr>
                <w:spacing w:val="-11"/>
                <w:sz w:val="20"/>
                <w:szCs w:val="24"/>
              </w:rPr>
              <w:t xml:space="preserve"> </w:t>
            </w:r>
            <w:r w:rsidRPr="007C24CD">
              <w:rPr>
                <w:sz w:val="20"/>
                <w:szCs w:val="24"/>
              </w:rPr>
              <w:t>including pesticides and highly hazardous</w:t>
            </w:r>
            <w:r w:rsidRPr="007C24CD">
              <w:rPr>
                <w:spacing w:val="-2"/>
                <w:sz w:val="20"/>
                <w:szCs w:val="24"/>
              </w:rPr>
              <w:t xml:space="preserve"> </w:t>
            </w:r>
            <w:r w:rsidRPr="007C24CD">
              <w:rPr>
                <w:sz w:val="20"/>
                <w:szCs w:val="24"/>
              </w:rPr>
              <w:t xml:space="preserve">pesticides </w:t>
            </w:r>
            <w:r w:rsidRPr="007C24CD">
              <w:rPr>
                <w:spacing w:val="-2"/>
                <w:sz w:val="20"/>
                <w:szCs w:val="24"/>
              </w:rPr>
              <w:t>(HHPs).</w:t>
            </w:r>
          </w:p>
        </w:tc>
        <w:tc>
          <w:tcPr>
            <w:tcW w:w="4664" w:type="dxa"/>
          </w:tcPr>
          <w:p w14:paraId="1503AB4B" w14:textId="77777777" w:rsidR="00BE4519" w:rsidRPr="007C24CD" w:rsidRDefault="00BE4519" w:rsidP="00043D67">
            <w:pPr>
              <w:pStyle w:val="TableParagraph"/>
              <w:ind w:left="0"/>
              <w:rPr>
                <w:sz w:val="20"/>
                <w:szCs w:val="24"/>
              </w:rPr>
            </w:pPr>
            <w:r w:rsidRPr="007C24CD">
              <w:rPr>
                <w:sz w:val="20"/>
                <w:szCs w:val="24"/>
              </w:rPr>
              <w:t xml:space="preserve">The FAO/WHO Task Force carried out proactive consultations with Indigenous Peoples, Indigenous youth representatives, </w:t>
            </w:r>
            <w:hyperlink r:id="rId43">
              <w:r w:rsidRPr="007C24CD">
                <w:rPr>
                  <w:color w:val="0000FF"/>
                  <w:sz w:val="20"/>
                  <w:szCs w:val="24"/>
                  <w:u w:val="single" w:color="0000FF"/>
                </w:rPr>
                <w:t>the UNPFII</w:t>
              </w:r>
              <w:r w:rsidRPr="007C24CD">
                <w:rPr>
                  <w:sz w:val="20"/>
                  <w:szCs w:val="24"/>
                </w:rPr>
                <w:t>,</w:t>
              </w:r>
            </w:hyperlink>
            <w:r w:rsidRPr="007C24CD">
              <w:rPr>
                <w:sz w:val="20"/>
                <w:szCs w:val="24"/>
              </w:rPr>
              <w:t xml:space="preserve"> EMRIP,</w:t>
            </w:r>
            <w:r w:rsidRPr="007C24CD">
              <w:rPr>
                <w:spacing w:val="-4"/>
                <w:sz w:val="20"/>
                <w:szCs w:val="24"/>
              </w:rPr>
              <w:t xml:space="preserve"> </w:t>
            </w:r>
            <w:r w:rsidRPr="007C24CD">
              <w:rPr>
                <w:sz w:val="20"/>
                <w:szCs w:val="24"/>
              </w:rPr>
              <w:t>the</w:t>
            </w:r>
            <w:r w:rsidRPr="007C24CD">
              <w:rPr>
                <w:spacing w:val="-5"/>
                <w:sz w:val="20"/>
                <w:szCs w:val="24"/>
              </w:rPr>
              <w:t xml:space="preserve"> </w:t>
            </w:r>
            <w:r w:rsidRPr="007C24CD">
              <w:rPr>
                <w:sz w:val="20"/>
                <w:szCs w:val="24"/>
              </w:rPr>
              <w:t>UN</w:t>
            </w:r>
            <w:r w:rsidRPr="007C24CD">
              <w:rPr>
                <w:spacing w:val="-5"/>
                <w:sz w:val="20"/>
                <w:szCs w:val="24"/>
              </w:rPr>
              <w:t xml:space="preserve"> </w:t>
            </w:r>
            <w:r w:rsidRPr="007C24CD">
              <w:rPr>
                <w:sz w:val="20"/>
                <w:szCs w:val="24"/>
              </w:rPr>
              <w:t>Special</w:t>
            </w:r>
            <w:r w:rsidRPr="007C24CD">
              <w:rPr>
                <w:spacing w:val="-4"/>
                <w:sz w:val="20"/>
                <w:szCs w:val="24"/>
              </w:rPr>
              <w:t xml:space="preserve"> </w:t>
            </w:r>
            <w:r w:rsidRPr="007C24CD">
              <w:rPr>
                <w:sz w:val="20"/>
                <w:szCs w:val="24"/>
              </w:rPr>
              <w:t>Rapporteur</w:t>
            </w:r>
            <w:r w:rsidRPr="007C24CD">
              <w:rPr>
                <w:spacing w:val="-4"/>
                <w:sz w:val="20"/>
                <w:szCs w:val="24"/>
              </w:rPr>
              <w:t xml:space="preserve"> </w:t>
            </w:r>
            <w:r w:rsidRPr="007C24CD">
              <w:rPr>
                <w:sz w:val="20"/>
                <w:szCs w:val="24"/>
              </w:rPr>
              <w:t>on</w:t>
            </w:r>
            <w:r w:rsidRPr="007C24CD">
              <w:rPr>
                <w:spacing w:val="-3"/>
                <w:sz w:val="20"/>
                <w:szCs w:val="24"/>
              </w:rPr>
              <w:t xml:space="preserve"> </w:t>
            </w:r>
            <w:r w:rsidRPr="007C24CD">
              <w:rPr>
                <w:sz w:val="20"/>
                <w:szCs w:val="24"/>
              </w:rPr>
              <w:t>the</w:t>
            </w:r>
            <w:r w:rsidRPr="007C24CD">
              <w:rPr>
                <w:spacing w:val="-5"/>
                <w:sz w:val="20"/>
                <w:szCs w:val="24"/>
              </w:rPr>
              <w:t xml:space="preserve"> </w:t>
            </w:r>
            <w:r w:rsidRPr="007C24CD">
              <w:rPr>
                <w:sz w:val="20"/>
                <w:szCs w:val="24"/>
              </w:rPr>
              <w:t>Rights</w:t>
            </w:r>
            <w:r w:rsidRPr="007C24CD">
              <w:rPr>
                <w:spacing w:val="-5"/>
                <w:sz w:val="20"/>
                <w:szCs w:val="24"/>
              </w:rPr>
              <w:t xml:space="preserve"> </w:t>
            </w:r>
            <w:r w:rsidRPr="007C24CD">
              <w:rPr>
                <w:sz w:val="20"/>
                <w:szCs w:val="24"/>
              </w:rPr>
              <w:t>of</w:t>
            </w:r>
            <w:r w:rsidRPr="007C24CD">
              <w:rPr>
                <w:spacing w:val="-6"/>
                <w:sz w:val="20"/>
                <w:szCs w:val="24"/>
              </w:rPr>
              <w:t xml:space="preserve"> </w:t>
            </w:r>
            <w:r w:rsidRPr="007C24CD">
              <w:rPr>
                <w:sz w:val="20"/>
                <w:szCs w:val="24"/>
              </w:rPr>
              <w:t>Indigenous</w:t>
            </w:r>
            <w:r w:rsidRPr="007C24CD">
              <w:rPr>
                <w:spacing w:val="-5"/>
                <w:sz w:val="20"/>
                <w:szCs w:val="24"/>
              </w:rPr>
              <w:t xml:space="preserve"> </w:t>
            </w:r>
            <w:r w:rsidRPr="007C24CD">
              <w:rPr>
                <w:sz w:val="20"/>
                <w:szCs w:val="24"/>
              </w:rPr>
              <w:t xml:space="preserve">Peoples, the UN Special Rapporteur on toxics and human rights, OHCHR, and Indigenous organizations (e.g., </w:t>
            </w:r>
            <w:hyperlink r:id="rId44">
              <w:r w:rsidRPr="007C24CD">
                <w:rPr>
                  <w:color w:val="0000FF"/>
                  <w:sz w:val="20"/>
                  <w:szCs w:val="24"/>
                  <w:u w:val="single" w:color="0000FF"/>
                </w:rPr>
                <w:t>IITC</w:t>
              </w:r>
            </w:hyperlink>
            <w:r w:rsidRPr="007C24CD">
              <w:rPr>
                <w:sz w:val="20"/>
                <w:szCs w:val="24"/>
              </w:rPr>
              <w:t>).</w:t>
            </w:r>
          </w:p>
          <w:p w14:paraId="48CF1737" w14:textId="77777777" w:rsidR="00BE4519" w:rsidRPr="007C24CD" w:rsidRDefault="00BE4519" w:rsidP="00043D67">
            <w:pPr>
              <w:pStyle w:val="TableParagraph"/>
              <w:spacing w:before="119"/>
              <w:ind w:left="0" w:right="137"/>
              <w:rPr>
                <w:sz w:val="20"/>
                <w:szCs w:val="24"/>
              </w:rPr>
            </w:pPr>
            <w:r w:rsidRPr="007C24CD">
              <w:rPr>
                <w:sz w:val="20"/>
                <w:szCs w:val="24"/>
              </w:rPr>
              <w:t>These</w:t>
            </w:r>
            <w:r w:rsidRPr="007C24CD">
              <w:rPr>
                <w:spacing w:val="-5"/>
                <w:sz w:val="20"/>
                <w:szCs w:val="24"/>
              </w:rPr>
              <w:t xml:space="preserve"> </w:t>
            </w:r>
            <w:r w:rsidRPr="007C24CD">
              <w:rPr>
                <w:sz w:val="20"/>
                <w:szCs w:val="24"/>
              </w:rPr>
              <w:t>inputs</w:t>
            </w:r>
            <w:r w:rsidRPr="007C24CD">
              <w:rPr>
                <w:spacing w:val="-5"/>
                <w:sz w:val="20"/>
                <w:szCs w:val="24"/>
              </w:rPr>
              <w:t xml:space="preserve"> </w:t>
            </w:r>
            <w:r w:rsidRPr="007C24CD">
              <w:rPr>
                <w:sz w:val="20"/>
                <w:szCs w:val="24"/>
              </w:rPr>
              <w:t>informed</w:t>
            </w:r>
            <w:r w:rsidRPr="007C24CD">
              <w:rPr>
                <w:spacing w:val="-5"/>
                <w:sz w:val="20"/>
                <w:szCs w:val="24"/>
              </w:rPr>
              <w:t xml:space="preserve"> </w:t>
            </w:r>
            <w:r w:rsidRPr="007C24CD">
              <w:rPr>
                <w:sz w:val="20"/>
                <w:szCs w:val="24"/>
              </w:rPr>
              <w:t>the</w:t>
            </w:r>
            <w:r w:rsidRPr="007C24CD">
              <w:rPr>
                <w:spacing w:val="-5"/>
                <w:sz w:val="20"/>
                <w:szCs w:val="24"/>
              </w:rPr>
              <w:t xml:space="preserve"> </w:t>
            </w:r>
            <w:r w:rsidRPr="007C24CD">
              <w:rPr>
                <w:sz w:val="20"/>
                <w:szCs w:val="24"/>
              </w:rPr>
              <w:t>identification</w:t>
            </w:r>
            <w:r w:rsidRPr="007C24CD">
              <w:rPr>
                <w:spacing w:val="-4"/>
                <w:sz w:val="20"/>
                <w:szCs w:val="24"/>
              </w:rPr>
              <w:t xml:space="preserve"> </w:t>
            </w:r>
            <w:r w:rsidRPr="007C24CD">
              <w:rPr>
                <w:sz w:val="20"/>
                <w:szCs w:val="24"/>
              </w:rPr>
              <w:t>of</w:t>
            </w:r>
            <w:r w:rsidRPr="007C24CD">
              <w:rPr>
                <w:spacing w:val="-5"/>
                <w:sz w:val="20"/>
                <w:szCs w:val="24"/>
              </w:rPr>
              <w:t xml:space="preserve"> </w:t>
            </w:r>
            <w:r w:rsidRPr="007C24CD">
              <w:rPr>
                <w:sz w:val="20"/>
                <w:szCs w:val="24"/>
              </w:rPr>
              <w:t>gaps</w:t>
            </w:r>
            <w:r w:rsidRPr="007C24CD">
              <w:rPr>
                <w:spacing w:val="-7"/>
                <w:sz w:val="20"/>
                <w:szCs w:val="24"/>
              </w:rPr>
              <w:t xml:space="preserve"> </w:t>
            </w:r>
            <w:r w:rsidRPr="007C24CD">
              <w:rPr>
                <w:sz w:val="20"/>
                <w:szCs w:val="24"/>
              </w:rPr>
              <w:t>and</w:t>
            </w:r>
            <w:r w:rsidRPr="007C24CD">
              <w:rPr>
                <w:spacing w:val="-4"/>
                <w:sz w:val="20"/>
                <w:szCs w:val="24"/>
              </w:rPr>
              <w:t xml:space="preserve"> </w:t>
            </w:r>
            <w:r w:rsidRPr="007C24CD">
              <w:rPr>
                <w:sz w:val="20"/>
                <w:szCs w:val="24"/>
              </w:rPr>
              <w:t>recommendations, ensuring that pollution risk reduction measures reflect Indigenous perspectives and rights.</w:t>
            </w:r>
          </w:p>
          <w:p w14:paraId="2327B4A2" w14:textId="1B8F8B95" w:rsidR="00BE4519" w:rsidRPr="007C24CD" w:rsidRDefault="00BE4519" w:rsidP="00043D67">
            <w:pPr>
              <w:pStyle w:val="TableParagraph"/>
              <w:spacing w:before="121" w:line="207" w:lineRule="exact"/>
              <w:ind w:left="0"/>
              <w:rPr>
                <w:sz w:val="20"/>
                <w:szCs w:val="24"/>
              </w:rPr>
            </w:pPr>
            <w:hyperlink r:id="rId45">
              <w:r w:rsidRPr="007C24CD">
                <w:rPr>
                  <w:color w:val="0000FF"/>
                  <w:sz w:val="20"/>
                  <w:szCs w:val="24"/>
                  <w:u w:val="single" w:color="0000FF"/>
                </w:rPr>
                <w:t>A</w:t>
              </w:r>
              <w:r w:rsidRPr="007C24CD">
                <w:rPr>
                  <w:color w:val="0000FF"/>
                  <w:spacing w:val="-3"/>
                  <w:sz w:val="20"/>
                  <w:szCs w:val="24"/>
                  <w:u w:val="single" w:color="0000FF"/>
                </w:rPr>
                <w:t xml:space="preserve"> </w:t>
              </w:r>
              <w:r w:rsidRPr="007C24CD">
                <w:rPr>
                  <w:color w:val="0000FF"/>
                  <w:sz w:val="20"/>
                  <w:szCs w:val="24"/>
                  <w:u w:val="single" w:color="0000FF"/>
                </w:rPr>
                <w:t>global</w:t>
              </w:r>
              <w:r w:rsidRPr="007C24CD">
                <w:rPr>
                  <w:color w:val="0000FF"/>
                  <w:spacing w:val="-1"/>
                  <w:sz w:val="20"/>
                  <w:szCs w:val="24"/>
                  <w:u w:val="single" w:color="0000FF"/>
                </w:rPr>
                <w:t xml:space="preserve"> </w:t>
              </w:r>
              <w:r w:rsidRPr="007C24CD">
                <w:rPr>
                  <w:color w:val="0000FF"/>
                  <w:sz w:val="20"/>
                  <w:szCs w:val="24"/>
                  <w:u w:val="single" w:color="0000FF"/>
                </w:rPr>
                <w:t>survey</w:t>
              </w:r>
              <w:r w:rsidRPr="007C24CD">
                <w:rPr>
                  <w:color w:val="0000FF"/>
                  <w:spacing w:val="-1"/>
                  <w:sz w:val="20"/>
                  <w:szCs w:val="24"/>
                  <w:u w:val="single" w:color="0000FF"/>
                </w:rPr>
                <w:t xml:space="preserve"> </w:t>
              </w:r>
              <w:r w:rsidRPr="007C24CD">
                <w:rPr>
                  <w:color w:val="0000FF"/>
                  <w:sz w:val="20"/>
                  <w:szCs w:val="24"/>
                  <w:u w:val="single" w:color="0000FF"/>
                </w:rPr>
                <w:t>for</w:t>
              </w:r>
              <w:r w:rsidRPr="007C24CD">
                <w:rPr>
                  <w:color w:val="0000FF"/>
                  <w:spacing w:val="-1"/>
                  <w:sz w:val="20"/>
                  <w:szCs w:val="24"/>
                  <w:u w:val="single" w:color="0000FF"/>
                </w:rPr>
                <w:t xml:space="preserve"> </w:t>
              </w:r>
              <w:r w:rsidRPr="007C24CD">
                <w:rPr>
                  <w:color w:val="0000FF"/>
                  <w:sz w:val="20"/>
                  <w:szCs w:val="24"/>
                  <w:u w:val="single" w:color="0000FF"/>
                </w:rPr>
                <w:t>Indigenous</w:t>
              </w:r>
              <w:r w:rsidRPr="007C24CD">
                <w:rPr>
                  <w:color w:val="0000FF"/>
                  <w:spacing w:val="-3"/>
                  <w:sz w:val="20"/>
                  <w:szCs w:val="24"/>
                  <w:u w:val="single" w:color="0000FF"/>
                </w:rPr>
                <w:t xml:space="preserve"> </w:t>
              </w:r>
              <w:r w:rsidRPr="007C24CD">
                <w:rPr>
                  <w:color w:val="0000FF"/>
                  <w:sz w:val="20"/>
                  <w:szCs w:val="24"/>
                  <w:u w:val="single" w:color="0000FF"/>
                </w:rPr>
                <w:t>Peoples</w:t>
              </w:r>
              <w:r w:rsidRPr="007C24CD">
                <w:rPr>
                  <w:color w:val="0000FF"/>
                  <w:spacing w:val="-2"/>
                  <w:sz w:val="20"/>
                  <w:szCs w:val="24"/>
                  <w:u w:val="single" w:color="0000FF"/>
                </w:rPr>
                <w:t xml:space="preserve"> </w:t>
              </w:r>
              <w:r w:rsidRPr="007C24CD">
                <w:rPr>
                  <w:color w:val="0000FF"/>
                  <w:sz w:val="20"/>
                  <w:szCs w:val="24"/>
                  <w:u w:val="single" w:color="0000FF"/>
                </w:rPr>
                <w:t>on</w:t>
              </w:r>
              <w:r w:rsidRPr="007C24CD">
                <w:rPr>
                  <w:color w:val="0000FF"/>
                  <w:spacing w:val="-1"/>
                  <w:sz w:val="20"/>
                  <w:szCs w:val="24"/>
                  <w:u w:val="single" w:color="0000FF"/>
                </w:rPr>
                <w:t xml:space="preserve"> </w:t>
              </w:r>
              <w:r w:rsidRPr="007C24CD">
                <w:rPr>
                  <w:color w:val="0000FF"/>
                  <w:sz w:val="20"/>
                  <w:szCs w:val="24"/>
                  <w:u w:val="single" w:color="0000FF"/>
                </w:rPr>
                <w:t>FPIC</w:t>
              </w:r>
              <w:r w:rsidRPr="007C24CD">
                <w:rPr>
                  <w:color w:val="0000FF"/>
                  <w:spacing w:val="-3"/>
                  <w:sz w:val="20"/>
                  <w:szCs w:val="24"/>
                  <w:u w:val="single" w:color="0000FF"/>
                </w:rPr>
                <w:t xml:space="preserve"> </w:t>
              </w:r>
              <w:r w:rsidRPr="007C24CD">
                <w:rPr>
                  <w:color w:val="0000FF"/>
                  <w:sz w:val="20"/>
                  <w:szCs w:val="24"/>
                  <w:u w:val="single" w:color="0000FF"/>
                </w:rPr>
                <w:t>and</w:t>
              </w:r>
              <w:r w:rsidRPr="007C24CD">
                <w:rPr>
                  <w:color w:val="0000FF"/>
                  <w:spacing w:val="-2"/>
                  <w:sz w:val="20"/>
                  <w:szCs w:val="24"/>
                  <w:u w:val="single" w:color="0000FF"/>
                </w:rPr>
                <w:t xml:space="preserve"> pesticides</w:t>
              </w:r>
            </w:hyperlink>
            <w:r>
              <w:rPr>
                <w:sz w:val="20"/>
                <w:szCs w:val="24"/>
              </w:rPr>
              <w:t xml:space="preserve"> </w:t>
            </w:r>
            <w:r w:rsidRPr="007C24CD">
              <w:rPr>
                <w:sz w:val="20"/>
                <w:szCs w:val="24"/>
              </w:rPr>
              <w:t>available</w:t>
            </w:r>
            <w:r w:rsidRPr="007C24CD">
              <w:rPr>
                <w:spacing w:val="-4"/>
                <w:sz w:val="20"/>
                <w:szCs w:val="24"/>
              </w:rPr>
              <w:t xml:space="preserve"> </w:t>
            </w:r>
            <w:r w:rsidRPr="007C24CD">
              <w:rPr>
                <w:sz w:val="20"/>
                <w:szCs w:val="24"/>
              </w:rPr>
              <w:t>in</w:t>
            </w:r>
            <w:r w:rsidRPr="007C24CD">
              <w:rPr>
                <w:spacing w:val="-5"/>
                <w:sz w:val="20"/>
                <w:szCs w:val="24"/>
              </w:rPr>
              <w:t xml:space="preserve"> </w:t>
            </w:r>
            <w:r w:rsidRPr="007C24CD">
              <w:rPr>
                <w:sz w:val="20"/>
                <w:szCs w:val="24"/>
              </w:rPr>
              <w:t>the</w:t>
            </w:r>
            <w:r w:rsidRPr="007C24CD">
              <w:rPr>
                <w:spacing w:val="-5"/>
                <w:sz w:val="20"/>
                <w:szCs w:val="24"/>
              </w:rPr>
              <w:t xml:space="preserve"> </w:t>
            </w:r>
            <w:r w:rsidRPr="007C24CD">
              <w:rPr>
                <w:sz w:val="20"/>
                <w:szCs w:val="24"/>
              </w:rPr>
              <w:t>six</w:t>
            </w:r>
            <w:r w:rsidRPr="007C24CD">
              <w:rPr>
                <w:spacing w:val="-3"/>
                <w:sz w:val="20"/>
                <w:szCs w:val="24"/>
              </w:rPr>
              <w:t xml:space="preserve"> </w:t>
            </w:r>
            <w:r w:rsidRPr="007C24CD">
              <w:rPr>
                <w:sz w:val="20"/>
                <w:szCs w:val="24"/>
              </w:rPr>
              <w:t>official</w:t>
            </w:r>
            <w:r w:rsidRPr="007C24CD">
              <w:rPr>
                <w:spacing w:val="-4"/>
                <w:sz w:val="20"/>
                <w:szCs w:val="24"/>
              </w:rPr>
              <w:t xml:space="preserve"> </w:t>
            </w:r>
            <w:r w:rsidRPr="007C24CD">
              <w:rPr>
                <w:sz w:val="20"/>
                <w:szCs w:val="24"/>
              </w:rPr>
              <w:t>UN</w:t>
            </w:r>
            <w:r w:rsidRPr="007C24CD">
              <w:rPr>
                <w:spacing w:val="-5"/>
                <w:sz w:val="20"/>
                <w:szCs w:val="24"/>
              </w:rPr>
              <w:t xml:space="preserve"> </w:t>
            </w:r>
            <w:r w:rsidRPr="007C24CD">
              <w:rPr>
                <w:sz w:val="20"/>
                <w:szCs w:val="24"/>
              </w:rPr>
              <w:t>languages.</w:t>
            </w:r>
            <w:r w:rsidRPr="007C24CD">
              <w:rPr>
                <w:spacing w:val="-4"/>
                <w:sz w:val="20"/>
                <w:szCs w:val="24"/>
              </w:rPr>
              <w:t xml:space="preserve"> </w:t>
            </w:r>
            <w:r w:rsidRPr="007C24CD">
              <w:rPr>
                <w:sz w:val="20"/>
                <w:szCs w:val="24"/>
              </w:rPr>
              <w:t>The</w:t>
            </w:r>
            <w:r w:rsidRPr="007C24CD">
              <w:rPr>
                <w:spacing w:val="-7"/>
                <w:sz w:val="20"/>
                <w:szCs w:val="24"/>
              </w:rPr>
              <w:t xml:space="preserve"> </w:t>
            </w:r>
            <w:r w:rsidRPr="007C24CD">
              <w:rPr>
                <w:sz w:val="20"/>
                <w:szCs w:val="24"/>
              </w:rPr>
              <w:t>questionnaire</w:t>
            </w:r>
            <w:r w:rsidRPr="007C24CD">
              <w:rPr>
                <w:spacing w:val="-4"/>
                <w:sz w:val="20"/>
                <w:szCs w:val="24"/>
              </w:rPr>
              <w:t xml:space="preserve"> </w:t>
            </w:r>
            <w:r w:rsidRPr="007C24CD">
              <w:rPr>
                <w:sz w:val="20"/>
                <w:szCs w:val="24"/>
              </w:rPr>
              <w:t>involved</w:t>
            </w:r>
            <w:r w:rsidRPr="007C24CD">
              <w:rPr>
                <w:spacing w:val="-3"/>
                <w:sz w:val="20"/>
                <w:szCs w:val="24"/>
              </w:rPr>
              <w:t xml:space="preserve"> </w:t>
            </w:r>
            <w:r w:rsidRPr="007C24CD">
              <w:rPr>
                <w:sz w:val="20"/>
                <w:szCs w:val="24"/>
              </w:rPr>
              <w:t>62 questions and 275 answers have been provided from Indigenous</w:t>
            </w:r>
            <w:r>
              <w:rPr>
                <w:sz w:val="20"/>
                <w:szCs w:val="24"/>
              </w:rPr>
              <w:t xml:space="preserve"> </w:t>
            </w:r>
            <w:r w:rsidRPr="007C24CD">
              <w:rPr>
                <w:sz w:val="20"/>
                <w:szCs w:val="24"/>
              </w:rPr>
              <w:t>Peoples</w:t>
            </w:r>
            <w:r w:rsidRPr="007C24CD">
              <w:rPr>
                <w:spacing w:val="-2"/>
                <w:sz w:val="20"/>
                <w:szCs w:val="24"/>
              </w:rPr>
              <w:t xml:space="preserve"> </w:t>
            </w:r>
            <w:r w:rsidRPr="007C24CD">
              <w:rPr>
                <w:sz w:val="20"/>
                <w:szCs w:val="24"/>
              </w:rPr>
              <w:t>with representation</w:t>
            </w:r>
            <w:r w:rsidRPr="007C24CD">
              <w:rPr>
                <w:spacing w:val="-2"/>
                <w:sz w:val="20"/>
                <w:szCs w:val="24"/>
              </w:rPr>
              <w:t xml:space="preserve"> </w:t>
            </w:r>
            <w:r w:rsidRPr="007C24CD">
              <w:rPr>
                <w:sz w:val="20"/>
                <w:szCs w:val="24"/>
              </w:rPr>
              <w:t>of</w:t>
            </w:r>
            <w:r w:rsidRPr="007C24CD">
              <w:rPr>
                <w:spacing w:val="-1"/>
                <w:sz w:val="20"/>
                <w:szCs w:val="24"/>
              </w:rPr>
              <w:t xml:space="preserve"> </w:t>
            </w:r>
            <w:r w:rsidRPr="007C24CD">
              <w:rPr>
                <w:sz w:val="20"/>
                <w:szCs w:val="24"/>
              </w:rPr>
              <w:t>the</w:t>
            </w:r>
            <w:r w:rsidRPr="007C24CD">
              <w:rPr>
                <w:spacing w:val="-2"/>
                <w:sz w:val="20"/>
                <w:szCs w:val="24"/>
              </w:rPr>
              <w:t xml:space="preserve"> </w:t>
            </w:r>
            <w:r w:rsidRPr="007C24CD">
              <w:rPr>
                <w:sz w:val="20"/>
                <w:szCs w:val="24"/>
              </w:rPr>
              <w:t>7 sociocultural</w:t>
            </w:r>
            <w:r w:rsidRPr="007C24CD">
              <w:rPr>
                <w:spacing w:val="-1"/>
                <w:sz w:val="20"/>
                <w:szCs w:val="24"/>
              </w:rPr>
              <w:t xml:space="preserve"> </w:t>
            </w:r>
            <w:r w:rsidRPr="007C24CD">
              <w:rPr>
                <w:sz w:val="20"/>
                <w:szCs w:val="24"/>
              </w:rPr>
              <w:t>regions</w:t>
            </w:r>
            <w:r w:rsidRPr="007C24CD">
              <w:rPr>
                <w:spacing w:val="-4"/>
                <w:sz w:val="20"/>
                <w:szCs w:val="24"/>
              </w:rPr>
              <w:t xml:space="preserve"> </w:t>
            </w:r>
            <w:r w:rsidRPr="007C24CD">
              <w:rPr>
                <w:sz w:val="20"/>
                <w:szCs w:val="24"/>
              </w:rPr>
              <w:t>of</w:t>
            </w:r>
            <w:r w:rsidRPr="007C24CD">
              <w:rPr>
                <w:spacing w:val="-1"/>
                <w:sz w:val="20"/>
                <w:szCs w:val="24"/>
              </w:rPr>
              <w:t xml:space="preserve"> </w:t>
            </w:r>
            <w:r w:rsidRPr="007C24CD">
              <w:rPr>
                <w:spacing w:val="-5"/>
                <w:sz w:val="20"/>
                <w:szCs w:val="24"/>
              </w:rPr>
              <w:t>the</w:t>
            </w:r>
            <w:r>
              <w:rPr>
                <w:spacing w:val="-5"/>
                <w:sz w:val="20"/>
                <w:szCs w:val="24"/>
              </w:rPr>
              <w:t xml:space="preserve"> </w:t>
            </w:r>
            <w:r w:rsidRPr="007C24CD">
              <w:rPr>
                <w:sz w:val="20"/>
                <w:szCs w:val="24"/>
              </w:rPr>
              <w:t>world: Africa; Asia; Central and South America and the Caribbean; The Arctic;</w:t>
            </w:r>
            <w:r w:rsidRPr="007C24CD">
              <w:rPr>
                <w:spacing w:val="-5"/>
                <w:sz w:val="20"/>
                <w:szCs w:val="24"/>
              </w:rPr>
              <w:t xml:space="preserve"> </w:t>
            </w:r>
            <w:r w:rsidRPr="007C24CD">
              <w:rPr>
                <w:sz w:val="20"/>
                <w:szCs w:val="24"/>
              </w:rPr>
              <w:t>Central</w:t>
            </w:r>
            <w:r w:rsidRPr="007C24CD">
              <w:rPr>
                <w:spacing w:val="-5"/>
                <w:sz w:val="20"/>
                <w:szCs w:val="24"/>
              </w:rPr>
              <w:t xml:space="preserve"> </w:t>
            </w:r>
            <w:r w:rsidRPr="007C24CD">
              <w:rPr>
                <w:sz w:val="20"/>
                <w:szCs w:val="24"/>
              </w:rPr>
              <w:t>and</w:t>
            </w:r>
            <w:r w:rsidRPr="007C24CD">
              <w:rPr>
                <w:spacing w:val="-6"/>
                <w:sz w:val="20"/>
                <w:szCs w:val="24"/>
              </w:rPr>
              <w:t xml:space="preserve"> </w:t>
            </w:r>
            <w:r w:rsidRPr="007C24CD">
              <w:rPr>
                <w:sz w:val="20"/>
                <w:szCs w:val="24"/>
              </w:rPr>
              <w:t>Eastern</w:t>
            </w:r>
            <w:r w:rsidRPr="007C24CD">
              <w:rPr>
                <w:spacing w:val="-4"/>
                <w:sz w:val="20"/>
                <w:szCs w:val="24"/>
              </w:rPr>
              <w:t xml:space="preserve"> </w:t>
            </w:r>
            <w:r w:rsidRPr="007C24CD">
              <w:rPr>
                <w:sz w:val="20"/>
                <w:szCs w:val="24"/>
              </w:rPr>
              <w:t>Europe,</w:t>
            </w:r>
            <w:r w:rsidRPr="007C24CD">
              <w:rPr>
                <w:spacing w:val="-5"/>
                <w:sz w:val="20"/>
                <w:szCs w:val="24"/>
              </w:rPr>
              <w:t xml:space="preserve"> </w:t>
            </w:r>
            <w:r w:rsidRPr="007C24CD">
              <w:rPr>
                <w:sz w:val="20"/>
                <w:szCs w:val="24"/>
              </w:rPr>
              <w:t>Russian</w:t>
            </w:r>
            <w:r w:rsidRPr="007C24CD">
              <w:rPr>
                <w:spacing w:val="-4"/>
                <w:sz w:val="20"/>
                <w:szCs w:val="24"/>
              </w:rPr>
              <w:t xml:space="preserve"> </w:t>
            </w:r>
            <w:r w:rsidRPr="007C24CD">
              <w:rPr>
                <w:sz w:val="20"/>
                <w:szCs w:val="24"/>
              </w:rPr>
              <w:t>Federation,</w:t>
            </w:r>
            <w:r w:rsidRPr="007C24CD">
              <w:rPr>
                <w:spacing w:val="-7"/>
                <w:sz w:val="20"/>
                <w:szCs w:val="24"/>
              </w:rPr>
              <w:t xml:space="preserve"> </w:t>
            </w:r>
            <w:r w:rsidRPr="007C24CD">
              <w:rPr>
                <w:sz w:val="20"/>
                <w:szCs w:val="24"/>
              </w:rPr>
              <w:t>Central</w:t>
            </w:r>
            <w:r w:rsidRPr="007C24CD">
              <w:rPr>
                <w:spacing w:val="-5"/>
                <w:sz w:val="20"/>
                <w:szCs w:val="24"/>
              </w:rPr>
              <w:t xml:space="preserve"> </w:t>
            </w:r>
            <w:r w:rsidRPr="007C24CD">
              <w:rPr>
                <w:sz w:val="20"/>
                <w:szCs w:val="24"/>
              </w:rPr>
              <w:t>Asia</w:t>
            </w:r>
            <w:r w:rsidRPr="007C24CD">
              <w:rPr>
                <w:spacing w:val="-5"/>
                <w:sz w:val="20"/>
                <w:szCs w:val="24"/>
              </w:rPr>
              <w:t xml:space="preserve"> </w:t>
            </w:r>
            <w:r w:rsidRPr="007C24CD">
              <w:rPr>
                <w:sz w:val="20"/>
                <w:szCs w:val="24"/>
              </w:rPr>
              <w:t>and Transcaucasia; North America; and the Pacific.</w:t>
            </w:r>
          </w:p>
          <w:p w14:paraId="454981FE" w14:textId="77777777" w:rsidR="00BE4519" w:rsidRPr="007C24CD" w:rsidRDefault="00BE4519" w:rsidP="00043D67">
            <w:pPr>
              <w:pStyle w:val="TableParagraph"/>
              <w:spacing w:before="120"/>
              <w:ind w:left="0" w:right="290"/>
              <w:rPr>
                <w:sz w:val="20"/>
                <w:szCs w:val="24"/>
              </w:rPr>
            </w:pPr>
            <w:r w:rsidRPr="007C24CD">
              <w:rPr>
                <w:sz w:val="20"/>
                <w:szCs w:val="24"/>
              </w:rPr>
              <w:t>Additionally, a side event took place during the 18th session of the Expert</w:t>
            </w:r>
            <w:r w:rsidRPr="007C24CD">
              <w:rPr>
                <w:spacing w:val="-6"/>
                <w:sz w:val="20"/>
                <w:szCs w:val="24"/>
              </w:rPr>
              <w:t xml:space="preserve"> </w:t>
            </w:r>
            <w:r w:rsidRPr="007C24CD">
              <w:rPr>
                <w:sz w:val="20"/>
                <w:szCs w:val="24"/>
              </w:rPr>
              <w:t>Mechanism</w:t>
            </w:r>
            <w:r w:rsidRPr="007C24CD">
              <w:rPr>
                <w:spacing w:val="-5"/>
                <w:sz w:val="20"/>
                <w:szCs w:val="24"/>
              </w:rPr>
              <w:t xml:space="preserve"> </w:t>
            </w:r>
            <w:r w:rsidRPr="007C24CD">
              <w:rPr>
                <w:sz w:val="20"/>
                <w:szCs w:val="24"/>
              </w:rPr>
              <w:t>on</w:t>
            </w:r>
            <w:r w:rsidRPr="007C24CD">
              <w:rPr>
                <w:spacing w:val="-3"/>
                <w:sz w:val="20"/>
                <w:szCs w:val="24"/>
              </w:rPr>
              <w:t xml:space="preserve"> </w:t>
            </w:r>
            <w:r w:rsidRPr="007C24CD">
              <w:rPr>
                <w:sz w:val="20"/>
                <w:szCs w:val="24"/>
              </w:rPr>
              <w:t>the</w:t>
            </w:r>
            <w:r w:rsidRPr="007C24CD">
              <w:rPr>
                <w:spacing w:val="-5"/>
                <w:sz w:val="20"/>
                <w:szCs w:val="24"/>
              </w:rPr>
              <w:t xml:space="preserve"> </w:t>
            </w:r>
            <w:r w:rsidRPr="007C24CD">
              <w:rPr>
                <w:sz w:val="20"/>
                <w:szCs w:val="24"/>
              </w:rPr>
              <w:t>rights</w:t>
            </w:r>
            <w:r w:rsidRPr="007C24CD">
              <w:rPr>
                <w:spacing w:val="-5"/>
                <w:sz w:val="20"/>
                <w:szCs w:val="24"/>
              </w:rPr>
              <w:t xml:space="preserve"> </w:t>
            </w:r>
            <w:r w:rsidRPr="007C24CD">
              <w:rPr>
                <w:sz w:val="20"/>
                <w:szCs w:val="24"/>
              </w:rPr>
              <w:t>of</w:t>
            </w:r>
            <w:r w:rsidRPr="007C24CD">
              <w:rPr>
                <w:spacing w:val="-4"/>
                <w:sz w:val="20"/>
                <w:szCs w:val="24"/>
              </w:rPr>
              <w:t xml:space="preserve"> </w:t>
            </w:r>
            <w:r w:rsidRPr="007C24CD">
              <w:rPr>
                <w:sz w:val="20"/>
                <w:szCs w:val="24"/>
              </w:rPr>
              <w:t>Indigenous</w:t>
            </w:r>
            <w:r w:rsidRPr="007C24CD">
              <w:rPr>
                <w:spacing w:val="-5"/>
                <w:sz w:val="20"/>
                <w:szCs w:val="24"/>
              </w:rPr>
              <w:t xml:space="preserve"> </w:t>
            </w:r>
            <w:r w:rsidRPr="007C24CD">
              <w:rPr>
                <w:sz w:val="20"/>
                <w:szCs w:val="24"/>
              </w:rPr>
              <w:t>Peoples</w:t>
            </w:r>
            <w:r w:rsidRPr="007C24CD">
              <w:rPr>
                <w:spacing w:val="-1"/>
                <w:sz w:val="20"/>
                <w:szCs w:val="24"/>
              </w:rPr>
              <w:t xml:space="preserve"> </w:t>
            </w:r>
            <w:r w:rsidRPr="007C24CD">
              <w:rPr>
                <w:sz w:val="20"/>
                <w:szCs w:val="24"/>
              </w:rPr>
              <w:t>in</w:t>
            </w:r>
            <w:r w:rsidRPr="007C24CD">
              <w:rPr>
                <w:spacing w:val="-3"/>
                <w:sz w:val="20"/>
                <w:szCs w:val="24"/>
              </w:rPr>
              <w:t xml:space="preserve"> </w:t>
            </w:r>
            <w:r w:rsidRPr="007C24CD">
              <w:rPr>
                <w:sz w:val="20"/>
                <w:szCs w:val="24"/>
              </w:rPr>
              <w:t>Geneva,</w:t>
            </w:r>
            <w:r w:rsidRPr="007C24CD">
              <w:rPr>
                <w:spacing w:val="-4"/>
                <w:sz w:val="20"/>
                <w:szCs w:val="24"/>
              </w:rPr>
              <w:t xml:space="preserve"> </w:t>
            </w:r>
            <w:r w:rsidRPr="007C24CD">
              <w:rPr>
                <w:sz w:val="20"/>
                <w:szCs w:val="24"/>
              </w:rPr>
              <w:t>co-organized by the FAO Indigenous Peoples Unit and the International Indian Treaty Council (IITC).</w:t>
            </w:r>
          </w:p>
          <w:p w14:paraId="76AC84C8" w14:textId="6AECF7EF" w:rsidR="00BE4519" w:rsidRPr="007C24CD" w:rsidRDefault="00BE4519" w:rsidP="00043D67">
            <w:pPr>
              <w:pStyle w:val="TableParagraph"/>
              <w:spacing w:before="121"/>
              <w:ind w:left="0" w:right="290"/>
              <w:rPr>
                <w:sz w:val="20"/>
                <w:szCs w:val="24"/>
              </w:rPr>
            </w:pPr>
            <w:r w:rsidRPr="007C24CD">
              <w:rPr>
                <w:sz w:val="20"/>
                <w:szCs w:val="24"/>
              </w:rPr>
              <w:t>Two</w:t>
            </w:r>
            <w:r w:rsidRPr="007C24CD">
              <w:rPr>
                <w:spacing w:val="-5"/>
                <w:sz w:val="20"/>
                <w:szCs w:val="24"/>
              </w:rPr>
              <w:t xml:space="preserve"> </w:t>
            </w:r>
            <w:r w:rsidRPr="007C24CD">
              <w:rPr>
                <w:sz w:val="20"/>
                <w:szCs w:val="24"/>
              </w:rPr>
              <w:t>online</w:t>
            </w:r>
            <w:r w:rsidRPr="007C24CD">
              <w:rPr>
                <w:spacing w:val="-6"/>
                <w:sz w:val="20"/>
                <w:szCs w:val="24"/>
              </w:rPr>
              <w:t xml:space="preserve"> </w:t>
            </w:r>
            <w:r w:rsidRPr="007C24CD">
              <w:rPr>
                <w:sz w:val="20"/>
                <w:szCs w:val="24"/>
              </w:rPr>
              <w:t>consultations</w:t>
            </w:r>
            <w:r w:rsidRPr="007C24CD">
              <w:rPr>
                <w:spacing w:val="-4"/>
                <w:sz w:val="20"/>
                <w:szCs w:val="24"/>
              </w:rPr>
              <w:t xml:space="preserve"> </w:t>
            </w:r>
            <w:r w:rsidRPr="007C24CD">
              <w:rPr>
                <w:sz w:val="20"/>
                <w:szCs w:val="24"/>
              </w:rPr>
              <w:t>also</w:t>
            </w:r>
            <w:r w:rsidRPr="007C24CD">
              <w:rPr>
                <w:spacing w:val="-6"/>
                <w:sz w:val="20"/>
                <w:szCs w:val="24"/>
              </w:rPr>
              <w:t xml:space="preserve"> </w:t>
            </w:r>
            <w:r w:rsidRPr="007C24CD">
              <w:rPr>
                <w:sz w:val="20"/>
                <w:szCs w:val="24"/>
              </w:rPr>
              <w:t>took</w:t>
            </w:r>
            <w:r w:rsidRPr="007C24CD">
              <w:rPr>
                <w:spacing w:val="-5"/>
                <w:sz w:val="20"/>
                <w:szCs w:val="24"/>
              </w:rPr>
              <w:t xml:space="preserve"> </w:t>
            </w:r>
            <w:r w:rsidRPr="007C24CD">
              <w:rPr>
                <w:sz w:val="20"/>
                <w:szCs w:val="24"/>
              </w:rPr>
              <w:t>place</w:t>
            </w:r>
            <w:r w:rsidRPr="007C24CD">
              <w:rPr>
                <w:spacing w:val="-5"/>
                <w:sz w:val="20"/>
                <w:szCs w:val="24"/>
              </w:rPr>
              <w:t xml:space="preserve"> </w:t>
            </w:r>
            <w:r w:rsidRPr="007C24CD">
              <w:rPr>
                <w:sz w:val="20"/>
                <w:szCs w:val="24"/>
              </w:rPr>
              <w:t>with</w:t>
            </w:r>
            <w:r w:rsidRPr="007C24CD">
              <w:rPr>
                <w:spacing w:val="-5"/>
                <w:sz w:val="20"/>
                <w:szCs w:val="24"/>
              </w:rPr>
              <w:t xml:space="preserve"> </w:t>
            </w:r>
            <w:r w:rsidRPr="007C24CD">
              <w:rPr>
                <w:sz w:val="20"/>
                <w:szCs w:val="24"/>
              </w:rPr>
              <w:t>participation</w:t>
            </w:r>
            <w:r w:rsidRPr="007C24CD">
              <w:rPr>
                <w:spacing w:val="-4"/>
                <w:sz w:val="20"/>
                <w:szCs w:val="24"/>
              </w:rPr>
              <w:t xml:space="preserve"> </w:t>
            </w:r>
            <w:r w:rsidRPr="007C24CD">
              <w:rPr>
                <w:sz w:val="20"/>
                <w:szCs w:val="24"/>
              </w:rPr>
              <w:t>Indigenous Peoples, Indigenous youth representatives and the UN Special Rapporteur on toxics and human rights, OHCHR, including</w:t>
            </w:r>
            <w:r>
              <w:rPr>
                <w:sz w:val="20"/>
                <w:szCs w:val="24"/>
              </w:rPr>
              <w:t xml:space="preserve"> </w:t>
            </w:r>
            <w:r w:rsidRPr="007C24CD">
              <w:rPr>
                <w:sz w:val="20"/>
                <w:szCs w:val="24"/>
              </w:rPr>
              <w:t>also</w:t>
            </w:r>
            <w:r w:rsidRPr="007C24CD">
              <w:rPr>
                <w:spacing w:val="-2"/>
                <w:sz w:val="20"/>
                <w:szCs w:val="24"/>
              </w:rPr>
              <w:t xml:space="preserve"> </w:t>
            </w:r>
            <w:r w:rsidRPr="007C24CD">
              <w:rPr>
                <w:sz w:val="20"/>
                <w:szCs w:val="24"/>
              </w:rPr>
              <w:t>Indigenous</w:t>
            </w:r>
            <w:r w:rsidRPr="007C24CD">
              <w:rPr>
                <w:spacing w:val="-3"/>
                <w:sz w:val="20"/>
                <w:szCs w:val="24"/>
              </w:rPr>
              <w:t xml:space="preserve"> </w:t>
            </w:r>
            <w:r w:rsidRPr="007C24CD">
              <w:rPr>
                <w:sz w:val="20"/>
                <w:szCs w:val="24"/>
              </w:rPr>
              <w:t>Peoples</w:t>
            </w:r>
            <w:r w:rsidRPr="007C24CD">
              <w:rPr>
                <w:spacing w:val="-2"/>
                <w:sz w:val="20"/>
                <w:szCs w:val="24"/>
              </w:rPr>
              <w:t xml:space="preserve"> organizations.</w:t>
            </w:r>
          </w:p>
          <w:p w14:paraId="536ED3C2" w14:textId="77777777" w:rsidR="00BE4519" w:rsidRPr="007C24CD" w:rsidRDefault="00BE4519" w:rsidP="00043D67">
            <w:pPr>
              <w:pStyle w:val="TableParagraph"/>
              <w:spacing w:before="121"/>
              <w:ind w:left="0" w:right="137"/>
              <w:rPr>
                <w:sz w:val="20"/>
                <w:szCs w:val="24"/>
              </w:rPr>
            </w:pPr>
            <w:r w:rsidRPr="007C24CD">
              <w:rPr>
                <w:sz w:val="20"/>
                <w:szCs w:val="24"/>
              </w:rPr>
              <w:lastRenderedPageBreak/>
              <w:t>Finally,</w:t>
            </w:r>
            <w:r w:rsidRPr="007C24CD">
              <w:rPr>
                <w:spacing w:val="-4"/>
                <w:sz w:val="20"/>
                <w:szCs w:val="24"/>
              </w:rPr>
              <w:t xml:space="preserve"> </w:t>
            </w:r>
            <w:r w:rsidRPr="007C24CD">
              <w:rPr>
                <w:sz w:val="20"/>
                <w:szCs w:val="24"/>
              </w:rPr>
              <w:t>written</w:t>
            </w:r>
            <w:r w:rsidRPr="007C24CD">
              <w:rPr>
                <w:spacing w:val="-3"/>
                <w:sz w:val="20"/>
                <w:szCs w:val="24"/>
              </w:rPr>
              <w:t xml:space="preserve"> </w:t>
            </w:r>
            <w:r w:rsidRPr="007C24CD">
              <w:rPr>
                <w:sz w:val="20"/>
                <w:szCs w:val="24"/>
              </w:rPr>
              <w:t>consultations</w:t>
            </w:r>
            <w:r w:rsidRPr="007C24CD">
              <w:rPr>
                <w:spacing w:val="-5"/>
                <w:sz w:val="20"/>
                <w:szCs w:val="24"/>
              </w:rPr>
              <w:t xml:space="preserve"> </w:t>
            </w:r>
            <w:r w:rsidRPr="007C24CD">
              <w:rPr>
                <w:sz w:val="20"/>
                <w:szCs w:val="24"/>
              </w:rPr>
              <w:t>with</w:t>
            </w:r>
            <w:r w:rsidRPr="007C24CD">
              <w:rPr>
                <w:spacing w:val="-3"/>
                <w:sz w:val="20"/>
                <w:szCs w:val="24"/>
              </w:rPr>
              <w:t xml:space="preserve"> </w:t>
            </w:r>
            <w:r w:rsidRPr="007C24CD">
              <w:rPr>
                <w:sz w:val="20"/>
                <w:szCs w:val="24"/>
              </w:rPr>
              <w:t>member</w:t>
            </w:r>
            <w:r w:rsidRPr="007C24CD">
              <w:rPr>
                <w:spacing w:val="-4"/>
                <w:sz w:val="20"/>
                <w:szCs w:val="24"/>
              </w:rPr>
              <w:t xml:space="preserve"> </w:t>
            </w:r>
            <w:r w:rsidRPr="007C24CD">
              <w:rPr>
                <w:sz w:val="20"/>
                <w:szCs w:val="24"/>
              </w:rPr>
              <w:t>states</w:t>
            </w:r>
            <w:r w:rsidRPr="007C24CD">
              <w:rPr>
                <w:spacing w:val="-2"/>
                <w:sz w:val="20"/>
                <w:szCs w:val="24"/>
              </w:rPr>
              <w:t xml:space="preserve"> </w:t>
            </w:r>
            <w:r w:rsidRPr="007C24CD">
              <w:rPr>
                <w:sz w:val="20"/>
                <w:szCs w:val="24"/>
              </w:rPr>
              <w:t>are</w:t>
            </w:r>
            <w:r w:rsidRPr="007C24CD">
              <w:rPr>
                <w:spacing w:val="-5"/>
                <w:sz w:val="20"/>
                <w:szCs w:val="24"/>
              </w:rPr>
              <w:t xml:space="preserve"> </w:t>
            </w:r>
            <w:r w:rsidRPr="007C24CD">
              <w:rPr>
                <w:sz w:val="20"/>
                <w:szCs w:val="24"/>
              </w:rPr>
              <w:t>ongoing,</w:t>
            </w:r>
            <w:r w:rsidRPr="007C24CD">
              <w:rPr>
                <w:spacing w:val="-4"/>
                <w:sz w:val="20"/>
                <w:szCs w:val="24"/>
              </w:rPr>
              <w:t xml:space="preserve"> </w:t>
            </w:r>
            <w:r w:rsidRPr="007C24CD">
              <w:rPr>
                <w:sz w:val="20"/>
                <w:szCs w:val="24"/>
              </w:rPr>
              <w:t>led</w:t>
            </w:r>
            <w:r w:rsidRPr="007C24CD">
              <w:rPr>
                <w:spacing w:val="-5"/>
                <w:sz w:val="20"/>
                <w:szCs w:val="24"/>
              </w:rPr>
              <w:t xml:space="preserve"> </w:t>
            </w:r>
            <w:r w:rsidRPr="007C24CD">
              <w:rPr>
                <w:sz w:val="20"/>
                <w:szCs w:val="24"/>
              </w:rPr>
              <w:t>by</w:t>
            </w:r>
            <w:r w:rsidRPr="007C24CD">
              <w:rPr>
                <w:spacing w:val="-3"/>
                <w:sz w:val="20"/>
                <w:szCs w:val="24"/>
              </w:rPr>
              <w:t xml:space="preserve"> </w:t>
            </w:r>
            <w:r w:rsidRPr="007C24CD">
              <w:rPr>
                <w:sz w:val="20"/>
                <w:szCs w:val="24"/>
              </w:rPr>
              <w:t>the Committee on Agriculture (COAG).</w:t>
            </w:r>
          </w:p>
          <w:p w14:paraId="25515EBE" w14:textId="5984F5B5" w:rsidR="00BE4519" w:rsidRPr="007C24CD" w:rsidRDefault="00BE4519" w:rsidP="00043D67">
            <w:pPr>
              <w:pStyle w:val="TableParagraph"/>
              <w:spacing w:before="119"/>
              <w:ind w:left="0" w:right="137"/>
              <w:rPr>
                <w:sz w:val="20"/>
                <w:szCs w:val="24"/>
              </w:rPr>
            </w:pPr>
            <w:r w:rsidRPr="007C24CD">
              <w:rPr>
                <w:sz w:val="20"/>
                <w:szCs w:val="24"/>
              </w:rPr>
              <w:t>The work of the FAO/WHO Task Force on integrating FPIC into the International Code of Conduct on Pesticide Management (ICCPM) directly</w:t>
            </w:r>
            <w:r w:rsidRPr="007C24CD">
              <w:rPr>
                <w:spacing w:val="-3"/>
                <w:sz w:val="20"/>
                <w:szCs w:val="24"/>
              </w:rPr>
              <w:t xml:space="preserve"> </w:t>
            </w:r>
            <w:r w:rsidRPr="007C24CD">
              <w:rPr>
                <w:sz w:val="20"/>
                <w:szCs w:val="24"/>
              </w:rPr>
              <w:t>supports</w:t>
            </w:r>
            <w:r w:rsidRPr="007C24CD">
              <w:rPr>
                <w:spacing w:val="-4"/>
                <w:sz w:val="20"/>
                <w:szCs w:val="24"/>
              </w:rPr>
              <w:t xml:space="preserve"> </w:t>
            </w:r>
            <w:r w:rsidRPr="007C24CD">
              <w:rPr>
                <w:sz w:val="20"/>
                <w:szCs w:val="24"/>
              </w:rPr>
              <w:t>Target</w:t>
            </w:r>
            <w:r w:rsidRPr="007C24CD">
              <w:rPr>
                <w:spacing w:val="-4"/>
                <w:sz w:val="20"/>
                <w:szCs w:val="24"/>
              </w:rPr>
              <w:t xml:space="preserve"> </w:t>
            </w:r>
            <w:r w:rsidRPr="007C24CD">
              <w:rPr>
                <w:sz w:val="20"/>
                <w:szCs w:val="24"/>
              </w:rPr>
              <w:t>7</w:t>
            </w:r>
            <w:r w:rsidRPr="007C24CD">
              <w:rPr>
                <w:spacing w:val="-4"/>
                <w:sz w:val="20"/>
                <w:szCs w:val="24"/>
              </w:rPr>
              <w:t xml:space="preserve"> </w:t>
            </w:r>
            <w:r w:rsidRPr="007C24CD">
              <w:rPr>
                <w:sz w:val="20"/>
                <w:szCs w:val="24"/>
              </w:rPr>
              <w:t>of</w:t>
            </w:r>
            <w:r w:rsidRPr="007C24CD">
              <w:rPr>
                <w:spacing w:val="-4"/>
                <w:sz w:val="20"/>
                <w:szCs w:val="24"/>
              </w:rPr>
              <w:t xml:space="preserve"> </w:t>
            </w:r>
            <w:r w:rsidRPr="007C24CD">
              <w:rPr>
                <w:sz w:val="20"/>
                <w:szCs w:val="24"/>
              </w:rPr>
              <w:t>the</w:t>
            </w:r>
            <w:r w:rsidRPr="007C24CD">
              <w:rPr>
                <w:spacing w:val="-6"/>
                <w:sz w:val="20"/>
                <w:szCs w:val="24"/>
              </w:rPr>
              <w:t xml:space="preserve"> </w:t>
            </w:r>
            <w:r w:rsidRPr="007C24CD">
              <w:rPr>
                <w:sz w:val="20"/>
                <w:szCs w:val="24"/>
              </w:rPr>
              <w:t>Kunming–Montreal</w:t>
            </w:r>
            <w:r w:rsidRPr="007C24CD">
              <w:rPr>
                <w:spacing w:val="-4"/>
                <w:sz w:val="20"/>
                <w:szCs w:val="24"/>
              </w:rPr>
              <w:t xml:space="preserve"> </w:t>
            </w:r>
            <w:r w:rsidRPr="007C24CD">
              <w:rPr>
                <w:sz w:val="20"/>
                <w:szCs w:val="24"/>
              </w:rPr>
              <w:t>Global</w:t>
            </w:r>
            <w:r w:rsidRPr="007C24CD">
              <w:rPr>
                <w:spacing w:val="-4"/>
                <w:sz w:val="20"/>
                <w:szCs w:val="24"/>
              </w:rPr>
              <w:t xml:space="preserve"> </w:t>
            </w:r>
            <w:r w:rsidRPr="007C24CD">
              <w:rPr>
                <w:sz w:val="20"/>
                <w:szCs w:val="24"/>
              </w:rPr>
              <w:t>Biodiversity Framework</w:t>
            </w:r>
            <w:r w:rsidRPr="007C24CD">
              <w:rPr>
                <w:spacing w:val="-4"/>
                <w:sz w:val="20"/>
                <w:szCs w:val="24"/>
              </w:rPr>
              <w:t xml:space="preserve"> </w:t>
            </w:r>
            <w:r w:rsidRPr="007C24CD">
              <w:rPr>
                <w:sz w:val="20"/>
                <w:szCs w:val="24"/>
              </w:rPr>
              <w:t>by</w:t>
            </w:r>
            <w:r w:rsidRPr="007C24CD">
              <w:rPr>
                <w:spacing w:val="-5"/>
                <w:sz w:val="20"/>
                <w:szCs w:val="24"/>
              </w:rPr>
              <w:t xml:space="preserve"> </w:t>
            </w:r>
            <w:r w:rsidRPr="007C24CD">
              <w:rPr>
                <w:sz w:val="20"/>
                <w:szCs w:val="24"/>
              </w:rPr>
              <w:t>strengthening</w:t>
            </w:r>
            <w:r w:rsidRPr="007C24CD">
              <w:rPr>
                <w:spacing w:val="-6"/>
                <w:sz w:val="20"/>
                <w:szCs w:val="24"/>
              </w:rPr>
              <w:t xml:space="preserve"> </w:t>
            </w:r>
            <w:r w:rsidRPr="007C24CD">
              <w:rPr>
                <w:sz w:val="20"/>
                <w:szCs w:val="24"/>
              </w:rPr>
              <w:t>governance</w:t>
            </w:r>
            <w:r w:rsidRPr="007C24CD">
              <w:rPr>
                <w:spacing w:val="-6"/>
                <w:sz w:val="20"/>
                <w:szCs w:val="24"/>
              </w:rPr>
              <w:t xml:space="preserve"> </w:t>
            </w:r>
            <w:r w:rsidRPr="007C24CD">
              <w:rPr>
                <w:sz w:val="20"/>
                <w:szCs w:val="24"/>
              </w:rPr>
              <w:t>measures</w:t>
            </w:r>
            <w:r w:rsidRPr="007C24CD">
              <w:rPr>
                <w:spacing w:val="-6"/>
                <w:sz w:val="20"/>
                <w:szCs w:val="24"/>
              </w:rPr>
              <w:t xml:space="preserve"> </w:t>
            </w:r>
            <w:r w:rsidRPr="007C24CD">
              <w:rPr>
                <w:sz w:val="20"/>
                <w:szCs w:val="24"/>
              </w:rPr>
              <w:t>aimed</w:t>
            </w:r>
            <w:r w:rsidRPr="007C24CD">
              <w:rPr>
                <w:spacing w:val="-4"/>
                <w:sz w:val="20"/>
                <w:szCs w:val="24"/>
              </w:rPr>
              <w:t xml:space="preserve"> </w:t>
            </w:r>
            <w:r w:rsidRPr="007C24CD">
              <w:rPr>
                <w:sz w:val="20"/>
                <w:szCs w:val="24"/>
              </w:rPr>
              <w:t>at</w:t>
            </w:r>
            <w:r w:rsidRPr="007C24CD">
              <w:rPr>
                <w:spacing w:val="-5"/>
                <w:sz w:val="20"/>
                <w:szCs w:val="24"/>
              </w:rPr>
              <w:t xml:space="preserve"> </w:t>
            </w:r>
            <w:r w:rsidRPr="007C24CD">
              <w:rPr>
                <w:sz w:val="20"/>
                <w:szCs w:val="24"/>
              </w:rPr>
              <w:t>reducing</w:t>
            </w:r>
            <w:r w:rsidRPr="007C24CD">
              <w:rPr>
                <w:spacing w:val="-4"/>
                <w:sz w:val="20"/>
                <w:szCs w:val="24"/>
              </w:rPr>
              <w:t xml:space="preserve"> </w:t>
            </w:r>
            <w:r w:rsidRPr="007C24CD">
              <w:rPr>
                <w:sz w:val="20"/>
                <w:szCs w:val="24"/>
              </w:rPr>
              <w:t>the overall risk from pesticides, preventing harmful impacts on biodiversity and</w:t>
            </w:r>
            <w:r w:rsidRPr="007C24CD">
              <w:rPr>
                <w:spacing w:val="-2"/>
                <w:sz w:val="20"/>
                <w:szCs w:val="24"/>
              </w:rPr>
              <w:t xml:space="preserve"> </w:t>
            </w:r>
            <w:r w:rsidRPr="007C24CD">
              <w:rPr>
                <w:sz w:val="20"/>
                <w:szCs w:val="24"/>
              </w:rPr>
              <w:t>ecosystem</w:t>
            </w:r>
            <w:r w:rsidRPr="007C24CD">
              <w:rPr>
                <w:spacing w:val="-4"/>
                <w:sz w:val="20"/>
                <w:szCs w:val="24"/>
              </w:rPr>
              <w:t xml:space="preserve"> </w:t>
            </w:r>
            <w:r w:rsidRPr="007C24CD">
              <w:rPr>
                <w:sz w:val="20"/>
                <w:szCs w:val="24"/>
              </w:rPr>
              <w:t>and</w:t>
            </w:r>
            <w:r w:rsidRPr="007C24CD">
              <w:rPr>
                <w:spacing w:val="-4"/>
                <w:sz w:val="20"/>
                <w:szCs w:val="24"/>
              </w:rPr>
              <w:t xml:space="preserve"> </w:t>
            </w:r>
            <w:r w:rsidRPr="007C24CD">
              <w:rPr>
                <w:sz w:val="20"/>
                <w:szCs w:val="24"/>
              </w:rPr>
              <w:t>addressing</w:t>
            </w:r>
            <w:r w:rsidRPr="007C24CD">
              <w:rPr>
                <w:spacing w:val="-2"/>
                <w:sz w:val="20"/>
                <w:szCs w:val="24"/>
              </w:rPr>
              <w:t xml:space="preserve"> </w:t>
            </w:r>
            <w:r w:rsidRPr="007C24CD">
              <w:rPr>
                <w:sz w:val="20"/>
                <w:szCs w:val="24"/>
              </w:rPr>
              <w:t>cumulative</w:t>
            </w:r>
            <w:r w:rsidRPr="007C24CD">
              <w:rPr>
                <w:spacing w:val="-4"/>
                <w:sz w:val="20"/>
                <w:szCs w:val="24"/>
              </w:rPr>
              <w:t xml:space="preserve"> </w:t>
            </w:r>
            <w:r w:rsidRPr="007C24CD">
              <w:rPr>
                <w:sz w:val="20"/>
                <w:szCs w:val="24"/>
              </w:rPr>
              <w:t>pollution</w:t>
            </w:r>
            <w:r w:rsidRPr="007C24CD">
              <w:rPr>
                <w:spacing w:val="-2"/>
                <w:sz w:val="20"/>
                <w:szCs w:val="24"/>
              </w:rPr>
              <w:t xml:space="preserve"> </w:t>
            </w:r>
            <w:r w:rsidRPr="007C24CD">
              <w:rPr>
                <w:sz w:val="20"/>
                <w:szCs w:val="24"/>
              </w:rPr>
              <w:t>effects—particularly in Indigenous Peoples’ lands and territories. By promoting rights-based, participatory and culturally appropriate pesticide management, this</w:t>
            </w:r>
            <w:r w:rsidRPr="007C24CD">
              <w:rPr>
                <w:spacing w:val="-6"/>
                <w:sz w:val="20"/>
                <w:szCs w:val="24"/>
              </w:rPr>
              <w:t xml:space="preserve"> </w:t>
            </w:r>
            <w:r w:rsidRPr="007C24CD">
              <w:rPr>
                <w:sz w:val="20"/>
                <w:szCs w:val="24"/>
              </w:rPr>
              <w:t>work</w:t>
            </w:r>
            <w:r w:rsidRPr="007C24CD">
              <w:rPr>
                <w:spacing w:val="-4"/>
                <w:sz w:val="20"/>
                <w:szCs w:val="24"/>
              </w:rPr>
              <w:t xml:space="preserve"> </w:t>
            </w:r>
            <w:r w:rsidRPr="007C24CD">
              <w:rPr>
                <w:sz w:val="20"/>
                <w:szCs w:val="24"/>
              </w:rPr>
              <w:t>contributes</w:t>
            </w:r>
            <w:r w:rsidRPr="007C24CD">
              <w:rPr>
                <w:spacing w:val="-6"/>
                <w:sz w:val="20"/>
                <w:szCs w:val="24"/>
              </w:rPr>
              <w:t xml:space="preserve"> </w:t>
            </w:r>
            <w:r w:rsidRPr="007C24CD">
              <w:rPr>
                <w:sz w:val="20"/>
                <w:szCs w:val="24"/>
              </w:rPr>
              <w:t>to</w:t>
            </w:r>
            <w:r w:rsidRPr="007C24CD">
              <w:rPr>
                <w:spacing w:val="-4"/>
                <w:sz w:val="20"/>
                <w:szCs w:val="24"/>
              </w:rPr>
              <w:t xml:space="preserve"> </w:t>
            </w:r>
            <w:r w:rsidRPr="007C24CD">
              <w:rPr>
                <w:sz w:val="20"/>
                <w:szCs w:val="24"/>
              </w:rPr>
              <w:t>more</w:t>
            </w:r>
            <w:r w:rsidRPr="007C24CD">
              <w:rPr>
                <w:spacing w:val="-6"/>
                <w:sz w:val="20"/>
                <w:szCs w:val="24"/>
              </w:rPr>
              <w:t xml:space="preserve"> </w:t>
            </w:r>
            <w:r w:rsidRPr="007C24CD">
              <w:rPr>
                <w:sz w:val="20"/>
                <w:szCs w:val="24"/>
              </w:rPr>
              <w:t>effective</w:t>
            </w:r>
            <w:r w:rsidRPr="007C24CD">
              <w:rPr>
                <w:spacing w:val="-6"/>
                <w:sz w:val="20"/>
                <w:szCs w:val="24"/>
              </w:rPr>
              <w:t xml:space="preserve"> </w:t>
            </w:r>
            <w:r w:rsidRPr="007C24CD">
              <w:rPr>
                <w:sz w:val="20"/>
                <w:szCs w:val="24"/>
              </w:rPr>
              <w:t>and</w:t>
            </w:r>
            <w:r w:rsidRPr="007C24CD">
              <w:rPr>
                <w:spacing w:val="-1"/>
                <w:sz w:val="20"/>
                <w:szCs w:val="24"/>
              </w:rPr>
              <w:t xml:space="preserve"> </w:t>
            </w:r>
            <w:r w:rsidRPr="007C24CD">
              <w:rPr>
                <w:sz w:val="20"/>
                <w:szCs w:val="24"/>
              </w:rPr>
              <w:t>equitable</w:t>
            </w:r>
            <w:r w:rsidRPr="007C24CD">
              <w:rPr>
                <w:spacing w:val="-4"/>
                <w:sz w:val="20"/>
                <w:szCs w:val="24"/>
              </w:rPr>
              <w:t xml:space="preserve"> </w:t>
            </w:r>
            <w:r w:rsidRPr="007C24CD">
              <w:rPr>
                <w:sz w:val="20"/>
                <w:szCs w:val="24"/>
              </w:rPr>
              <w:t>pollution</w:t>
            </w:r>
            <w:r w:rsidRPr="007C24CD">
              <w:rPr>
                <w:spacing w:val="-4"/>
                <w:sz w:val="20"/>
                <w:szCs w:val="24"/>
              </w:rPr>
              <w:t xml:space="preserve"> </w:t>
            </w:r>
            <w:r w:rsidRPr="007C24CD">
              <w:rPr>
                <w:sz w:val="20"/>
                <w:szCs w:val="24"/>
              </w:rPr>
              <w:t xml:space="preserve">reduction </w:t>
            </w:r>
            <w:r w:rsidRPr="007C24CD">
              <w:rPr>
                <w:spacing w:val="-2"/>
                <w:sz w:val="20"/>
                <w:szCs w:val="24"/>
              </w:rPr>
              <w:t>outcomes.</w:t>
            </w:r>
          </w:p>
        </w:tc>
        <w:tc>
          <w:tcPr>
            <w:tcW w:w="3260" w:type="dxa"/>
          </w:tcPr>
          <w:p w14:paraId="3DAC64A2" w14:textId="58DAC7F8" w:rsidR="00BE4519" w:rsidRPr="007C24CD" w:rsidRDefault="00BE4519" w:rsidP="007C24CD">
            <w:pPr>
              <w:pStyle w:val="Para1"/>
              <w:numPr>
                <w:ilvl w:val="0"/>
                <w:numId w:val="0"/>
              </w:numPr>
              <w:jc w:val="left"/>
              <w:rPr>
                <w:sz w:val="20"/>
                <w:szCs w:val="24"/>
                <w:lang w:val="en-US"/>
              </w:rPr>
            </w:pPr>
            <w:r w:rsidRPr="007C24CD">
              <w:rPr>
                <w:spacing w:val="-5"/>
                <w:sz w:val="20"/>
                <w:szCs w:val="24"/>
              </w:rPr>
              <w:lastRenderedPageBreak/>
              <w:t>N/A</w:t>
            </w:r>
          </w:p>
        </w:tc>
      </w:tr>
      <w:tr w:rsidR="00BE4519" w:rsidRPr="00761DCA" w14:paraId="2F4E473E" w14:textId="77777777" w:rsidTr="00995A8C">
        <w:tc>
          <w:tcPr>
            <w:tcW w:w="1506" w:type="dxa"/>
            <w:vMerge/>
          </w:tcPr>
          <w:p w14:paraId="4B59E94C" w14:textId="77777777" w:rsidR="00BE4519" w:rsidRPr="00382059" w:rsidRDefault="00BE4519" w:rsidP="006E7BE2">
            <w:pPr>
              <w:pStyle w:val="Para1"/>
              <w:numPr>
                <w:ilvl w:val="0"/>
                <w:numId w:val="0"/>
              </w:numPr>
              <w:jc w:val="center"/>
              <w:rPr>
                <w:b/>
                <w:bCs/>
                <w:sz w:val="20"/>
                <w:szCs w:val="20"/>
              </w:rPr>
            </w:pPr>
          </w:p>
        </w:tc>
        <w:tc>
          <w:tcPr>
            <w:tcW w:w="2550" w:type="dxa"/>
          </w:tcPr>
          <w:p w14:paraId="5357E1FF" w14:textId="680211B8" w:rsidR="00BE4519" w:rsidRDefault="00BE4519" w:rsidP="0010489F">
            <w:pPr>
              <w:pStyle w:val="Para1"/>
              <w:numPr>
                <w:ilvl w:val="0"/>
                <w:numId w:val="0"/>
              </w:numPr>
              <w:jc w:val="left"/>
              <w:rPr>
                <w:sz w:val="20"/>
                <w:szCs w:val="20"/>
              </w:rPr>
            </w:pPr>
            <w:r w:rsidRPr="0010489F">
              <w:rPr>
                <w:sz w:val="20"/>
                <w:szCs w:val="20"/>
                <w:lang w:val="en-US"/>
              </w:rPr>
              <w:t xml:space="preserve">Integrated Pest Management (IPM) </w:t>
            </w:r>
            <w:proofErr w:type="spellStart"/>
            <w:r w:rsidRPr="0010489F">
              <w:rPr>
                <w:sz w:val="20"/>
                <w:szCs w:val="20"/>
                <w:lang w:val="en-US"/>
              </w:rPr>
              <w:t>programme</w:t>
            </w:r>
            <w:proofErr w:type="spellEnd"/>
            <w:r w:rsidRPr="0010489F">
              <w:rPr>
                <w:sz w:val="20"/>
                <w:szCs w:val="20"/>
                <w:lang w:val="en-US"/>
              </w:rPr>
              <w:t>; tools, guidelines, capacity building</w:t>
            </w:r>
          </w:p>
        </w:tc>
        <w:tc>
          <w:tcPr>
            <w:tcW w:w="1628" w:type="dxa"/>
          </w:tcPr>
          <w:p w14:paraId="6D85E839" w14:textId="58B893F6" w:rsidR="00BE4519" w:rsidRPr="00233F4D" w:rsidRDefault="00BE4519" w:rsidP="00AA7FA9">
            <w:pPr>
              <w:pStyle w:val="Para1"/>
              <w:numPr>
                <w:ilvl w:val="0"/>
                <w:numId w:val="0"/>
              </w:numPr>
              <w:jc w:val="left"/>
              <w:rPr>
                <w:sz w:val="20"/>
                <w:szCs w:val="20"/>
                <w:lang w:val="en-US"/>
              </w:rPr>
            </w:pPr>
            <w:r w:rsidRPr="00AA7FA9">
              <w:rPr>
                <w:sz w:val="20"/>
                <w:szCs w:val="20"/>
                <w:lang w:val="en-US"/>
              </w:rPr>
              <w:t>Chemicals and pesticides used in agriculture</w:t>
            </w:r>
          </w:p>
        </w:tc>
        <w:tc>
          <w:tcPr>
            <w:tcW w:w="4664" w:type="dxa"/>
          </w:tcPr>
          <w:p w14:paraId="02C4DCD7" w14:textId="77777777" w:rsidR="00BE4519" w:rsidRPr="000938C7" w:rsidRDefault="00BE4519" w:rsidP="000938C7">
            <w:pPr>
              <w:pStyle w:val="Para1"/>
              <w:numPr>
                <w:ilvl w:val="0"/>
                <w:numId w:val="0"/>
              </w:numPr>
              <w:rPr>
                <w:sz w:val="20"/>
                <w:szCs w:val="20"/>
                <w:lang w:val="en-US"/>
              </w:rPr>
            </w:pPr>
            <w:r w:rsidRPr="000938C7">
              <w:rPr>
                <w:sz w:val="20"/>
                <w:szCs w:val="20"/>
                <w:lang w:val="en-US"/>
              </w:rPr>
              <w:t>Information from the Islamic Republic of Iran:</w:t>
            </w:r>
          </w:p>
          <w:p w14:paraId="452AC4D3" w14:textId="745B6CDD" w:rsidR="00BE4519" w:rsidRPr="00EB0E19" w:rsidRDefault="00BE4519" w:rsidP="005B066A">
            <w:pPr>
              <w:pStyle w:val="Para1"/>
              <w:numPr>
                <w:ilvl w:val="0"/>
                <w:numId w:val="0"/>
              </w:numPr>
              <w:rPr>
                <w:sz w:val="20"/>
                <w:szCs w:val="20"/>
                <w:lang w:val="en-US"/>
              </w:rPr>
            </w:pPr>
            <w:r w:rsidRPr="000938C7">
              <w:rPr>
                <w:sz w:val="20"/>
                <w:szCs w:val="20"/>
                <w:lang w:val="en-US"/>
              </w:rPr>
              <w:t>Under the TCP/IRA/4001 project, FAO is supporting the Government of the Islamic Republic of Iran to strengthen Integrated Pest Management (IPM) for date palm key insect pests and diseases, including Red Palm</w:t>
            </w:r>
            <w:r>
              <w:rPr>
                <w:sz w:val="20"/>
                <w:szCs w:val="20"/>
                <w:lang w:val="en-US"/>
              </w:rPr>
              <w:t xml:space="preserve"> </w:t>
            </w:r>
            <w:r w:rsidRPr="000938C7">
              <w:rPr>
                <w:sz w:val="20"/>
                <w:szCs w:val="20"/>
                <w:lang w:val="en-US"/>
              </w:rPr>
              <w:t>Weevil (RPW), borers, Dubas bug, and date palm fruit bunch wilting</w:t>
            </w:r>
            <w:r>
              <w:rPr>
                <w:sz w:val="20"/>
                <w:szCs w:val="20"/>
                <w:lang w:val="en-US"/>
              </w:rPr>
              <w:t xml:space="preserve"> </w:t>
            </w:r>
            <w:r w:rsidRPr="005B066A">
              <w:rPr>
                <w:sz w:val="20"/>
                <w:szCs w:val="20"/>
                <w:lang w:val="en-US"/>
              </w:rPr>
              <w:t xml:space="preserve">disorder. The project promotes a systematic reduction of reliance on chemical pesticides through prevention, early detection, surveillance, and integrated control measures aligned with FAO/IPPC standards. By strengthening phytosanitary regulations, standardizing GAP- and IPM-based practices, and deploying the FAO </w:t>
            </w:r>
            <w:proofErr w:type="spellStart"/>
            <w:r w:rsidRPr="005B066A">
              <w:rPr>
                <w:sz w:val="20"/>
                <w:szCs w:val="20"/>
                <w:lang w:val="en-US"/>
              </w:rPr>
              <w:t>SusaHamra</w:t>
            </w:r>
            <w:proofErr w:type="spellEnd"/>
            <w:r w:rsidRPr="005B066A">
              <w:rPr>
                <w:sz w:val="20"/>
                <w:szCs w:val="20"/>
                <w:lang w:val="en-US"/>
              </w:rPr>
              <w:t xml:space="preserve"> mobile application and GIS-based monitoring system, the project contributes to minimizing pesticide misuse, reducing environmental contamination, and protecting biodiversity and </w:t>
            </w:r>
            <w:r w:rsidRPr="005B066A">
              <w:rPr>
                <w:sz w:val="20"/>
                <w:szCs w:val="20"/>
                <w:lang w:val="en-US"/>
              </w:rPr>
              <w:lastRenderedPageBreak/>
              <w:t xml:space="preserve">ecosystem services in fragile oasis and </w:t>
            </w:r>
            <w:proofErr w:type="spellStart"/>
            <w:r w:rsidRPr="005B066A">
              <w:rPr>
                <w:sz w:val="20"/>
                <w:szCs w:val="20"/>
                <w:lang w:val="en-US"/>
              </w:rPr>
              <w:t>agro</w:t>
            </w:r>
            <w:proofErr w:type="spellEnd"/>
            <w:r w:rsidRPr="005B066A">
              <w:rPr>
                <w:sz w:val="20"/>
                <w:szCs w:val="20"/>
                <w:lang w:val="en-US"/>
              </w:rPr>
              <w:t>-ecosystems. Capacity development through Farmer Field Schools and technical training enhances farmers’ ability to apply ecosystem-based approaches and targeted interventions, reducing negative impacts of chemicals on soil health, beneficial insects, and surrounding habitats.</w:t>
            </w:r>
          </w:p>
        </w:tc>
        <w:tc>
          <w:tcPr>
            <w:tcW w:w="3260" w:type="dxa"/>
          </w:tcPr>
          <w:p w14:paraId="14CD9EB5" w14:textId="59DBF8BE" w:rsidR="00BE4519" w:rsidRPr="00451A89" w:rsidRDefault="00BE4519" w:rsidP="00D47AF0">
            <w:pPr>
              <w:pStyle w:val="Para1"/>
              <w:numPr>
                <w:ilvl w:val="0"/>
                <w:numId w:val="0"/>
              </w:numPr>
              <w:rPr>
                <w:sz w:val="20"/>
                <w:szCs w:val="20"/>
                <w:lang w:val="en-US"/>
              </w:rPr>
            </w:pPr>
            <w:r w:rsidRPr="005D440C">
              <w:rPr>
                <w:sz w:val="20"/>
                <w:szCs w:val="20"/>
                <w:lang w:val="en-US"/>
              </w:rPr>
              <w:lastRenderedPageBreak/>
              <w:t>Further scaling of IPM approaches beyond pilot provinces, sustained access to environmentally friendly pest control alternatives, and continued investment in digital monitoring systems</w:t>
            </w:r>
            <w:r>
              <w:rPr>
                <w:sz w:val="20"/>
                <w:szCs w:val="20"/>
                <w:lang w:val="en-US"/>
              </w:rPr>
              <w:t xml:space="preserve"> </w:t>
            </w:r>
            <w:r w:rsidRPr="005D440C">
              <w:rPr>
                <w:sz w:val="20"/>
                <w:szCs w:val="20"/>
                <w:lang w:val="en-US"/>
              </w:rPr>
              <w:t>are required to fully replace chemical-intensive</w:t>
            </w:r>
            <w:r>
              <w:rPr>
                <w:sz w:val="20"/>
                <w:szCs w:val="20"/>
                <w:lang w:val="en-US"/>
              </w:rPr>
              <w:t xml:space="preserve"> </w:t>
            </w:r>
            <w:r w:rsidRPr="00D47AF0">
              <w:rPr>
                <w:sz w:val="20"/>
                <w:szCs w:val="20"/>
                <w:lang w:val="en-US"/>
              </w:rPr>
              <w:t>practices and maximize biodiversity benefits at national level.</w:t>
            </w:r>
          </w:p>
        </w:tc>
      </w:tr>
      <w:tr w:rsidR="00BE4519" w:rsidRPr="00761DCA" w14:paraId="4B69398E" w14:textId="77777777" w:rsidTr="00995A8C">
        <w:tc>
          <w:tcPr>
            <w:tcW w:w="1506" w:type="dxa"/>
            <w:vMerge/>
          </w:tcPr>
          <w:p w14:paraId="00C5EBE5" w14:textId="77777777" w:rsidR="00BE4519" w:rsidRPr="00382059" w:rsidRDefault="00BE4519" w:rsidP="006A4A5C">
            <w:pPr>
              <w:pStyle w:val="Para1"/>
              <w:numPr>
                <w:ilvl w:val="0"/>
                <w:numId w:val="0"/>
              </w:numPr>
              <w:jc w:val="center"/>
              <w:rPr>
                <w:b/>
                <w:bCs/>
                <w:sz w:val="20"/>
                <w:szCs w:val="20"/>
              </w:rPr>
            </w:pPr>
          </w:p>
        </w:tc>
        <w:tc>
          <w:tcPr>
            <w:tcW w:w="2550" w:type="dxa"/>
          </w:tcPr>
          <w:p w14:paraId="43F764DE" w14:textId="094E40E8" w:rsidR="00BE4519" w:rsidRPr="006A4A5C" w:rsidRDefault="00BE4519" w:rsidP="006A4A5C">
            <w:pPr>
              <w:pStyle w:val="Para1"/>
              <w:numPr>
                <w:ilvl w:val="0"/>
                <w:numId w:val="0"/>
              </w:numPr>
              <w:jc w:val="left"/>
              <w:rPr>
                <w:sz w:val="20"/>
                <w:szCs w:val="20"/>
              </w:rPr>
            </w:pPr>
            <w:r w:rsidRPr="006A4A5C">
              <w:rPr>
                <w:sz w:val="20"/>
                <w:szCs w:val="20"/>
              </w:rPr>
              <w:t>Development of IPM technical</w:t>
            </w:r>
            <w:r w:rsidRPr="006A4A5C">
              <w:rPr>
                <w:spacing w:val="-12"/>
                <w:sz w:val="20"/>
                <w:szCs w:val="20"/>
              </w:rPr>
              <w:t xml:space="preserve"> </w:t>
            </w:r>
            <w:r w:rsidRPr="006A4A5C">
              <w:rPr>
                <w:sz w:val="20"/>
                <w:szCs w:val="20"/>
              </w:rPr>
              <w:t>guidelines</w:t>
            </w:r>
            <w:r w:rsidRPr="006A4A5C">
              <w:rPr>
                <w:spacing w:val="-11"/>
                <w:sz w:val="20"/>
                <w:szCs w:val="20"/>
              </w:rPr>
              <w:t xml:space="preserve"> </w:t>
            </w:r>
            <w:r w:rsidRPr="006A4A5C">
              <w:rPr>
                <w:sz w:val="20"/>
                <w:szCs w:val="20"/>
              </w:rPr>
              <w:t xml:space="preserve">for </w:t>
            </w:r>
            <w:r w:rsidRPr="006A4A5C">
              <w:rPr>
                <w:spacing w:val="-2"/>
                <w:sz w:val="20"/>
                <w:szCs w:val="20"/>
              </w:rPr>
              <w:t>pistachio</w:t>
            </w:r>
          </w:p>
        </w:tc>
        <w:tc>
          <w:tcPr>
            <w:tcW w:w="1628" w:type="dxa"/>
          </w:tcPr>
          <w:p w14:paraId="04E566BB" w14:textId="1A1CB0B7" w:rsidR="00BE4519" w:rsidRPr="006A4A5C" w:rsidRDefault="00BE4519" w:rsidP="006A4A5C">
            <w:pPr>
              <w:pStyle w:val="Para1"/>
              <w:numPr>
                <w:ilvl w:val="0"/>
                <w:numId w:val="0"/>
              </w:numPr>
              <w:jc w:val="left"/>
              <w:rPr>
                <w:sz w:val="20"/>
                <w:szCs w:val="20"/>
                <w:lang w:val="en-US"/>
              </w:rPr>
            </w:pPr>
            <w:r w:rsidRPr="006A4A5C">
              <w:rPr>
                <w:sz w:val="20"/>
                <w:szCs w:val="20"/>
              </w:rPr>
              <w:t>Chemicals and pesticides</w:t>
            </w:r>
            <w:r w:rsidRPr="006A4A5C">
              <w:rPr>
                <w:spacing w:val="-12"/>
                <w:sz w:val="20"/>
                <w:szCs w:val="20"/>
              </w:rPr>
              <w:t xml:space="preserve"> </w:t>
            </w:r>
            <w:r w:rsidRPr="006A4A5C">
              <w:rPr>
                <w:sz w:val="20"/>
                <w:szCs w:val="20"/>
              </w:rPr>
              <w:t>used</w:t>
            </w:r>
            <w:r w:rsidRPr="006A4A5C">
              <w:rPr>
                <w:spacing w:val="-11"/>
                <w:sz w:val="20"/>
                <w:szCs w:val="20"/>
              </w:rPr>
              <w:t xml:space="preserve"> </w:t>
            </w:r>
            <w:r w:rsidRPr="006A4A5C">
              <w:rPr>
                <w:sz w:val="20"/>
                <w:szCs w:val="20"/>
              </w:rPr>
              <w:t xml:space="preserve">in </w:t>
            </w:r>
            <w:r w:rsidRPr="006A4A5C">
              <w:rPr>
                <w:spacing w:val="-2"/>
                <w:sz w:val="20"/>
                <w:szCs w:val="20"/>
              </w:rPr>
              <w:t>horticulture</w:t>
            </w:r>
          </w:p>
        </w:tc>
        <w:tc>
          <w:tcPr>
            <w:tcW w:w="4664" w:type="dxa"/>
          </w:tcPr>
          <w:p w14:paraId="59B42B4E" w14:textId="77777777" w:rsidR="00BE4519" w:rsidRPr="006A4A5C" w:rsidRDefault="00BE4519" w:rsidP="006A4A5C">
            <w:pPr>
              <w:pStyle w:val="TableParagraph"/>
              <w:spacing w:line="207" w:lineRule="exact"/>
              <w:ind w:left="0"/>
              <w:rPr>
                <w:sz w:val="20"/>
                <w:szCs w:val="20"/>
              </w:rPr>
            </w:pPr>
            <w:r w:rsidRPr="006A4A5C">
              <w:rPr>
                <w:sz w:val="20"/>
                <w:szCs w:val="20"/>
              </w:rPr>
              <w:t>Information from</w:t>
            </w:r>
            <w:r w:rsidRPr="006A4A5C">
              <w:rPr>
                <w:spacing w:val="-1"/>
                <w:sz w:val="20"/>
                <w:szCs w:val="20"/>
              </w:rPr>
              <w:t xml:space="preserve"> </w:t>
            </w:r>
            <w:r w:rsidRPr="006A4A5C">
              <w:rPr>
                <w:sz w:val="20"/>
                <w:szCs w:val="20"/>
              </w:rPr>
              <w:t>the</w:t>
            </w:r>
            <w:r w:rsidRPr="006A4A5C">
              <w:rPr>
                <w:spacing w:val="-2"/>
                <w:sz w:val="20"/>
                <w:szCs w:val="20"/>
              </w:rPr>
              <w:t xml:space="preserve"> </w:t>
            </w:r>
            <w:r w:rsidRPr="006A4A5C">
              <w:rPr>
                <w:sz w:val="20"/>
                <w:szCs w:val="20"/>
              </w:rPr>
              <w:t>Islamic Republic</w:t>
            </w:r>
            <w:r w:rsidRPr="006A4A5C">
              <w:rPr>
                <w:spacing w:val="-4"/>
                <w:sz w:val="20"/>
                <w:szCs w:val="20"/>
              </w:rPr>
              <w:t xml:space="preserve"> </w:t>
            </w:r>
            <w:r w:rsidRPr="006A4A5C">
              <w:rPr>
                <w:sz w:val="20"/>
                <w:szCs w:val="20"/>
              </w:rPr>
              <w:t xml:space="preserve">of </w:t>
            </w:r>
            <w:r w:rsidRPr="006A4A5C">
              <w:rPr>
                <w:spacing w:val="-4"/>
                <w:sz w:val="20"/>
                <w:szCs w:val="20"/>
              </w:rPr>
              <w:t>Iran:</w:t>
            </w:r>
          </w:p>
          <w:p w14:paraId="6FA2B6D9" w14:textId="6FEE2C78" w:rsidR="00BE4519" w:rsidRPr="006A4A5C" w:rsidRDefault="00BE4519" w:rsidP="006A4A5C">
            <w:pPr>
              <w:pStyle w:val="Para1"/>
              <w:numPr>
                <w:ilvl w:val="0"/>
                <w:numId w:val="0"/>
              </w:numPr>
              <w:rPr>
                <w:sz w:val="20"/>
                <w:szCs w:val="20"/>
                <w:lang w:val="en-US"/>
              </w:rPr>
            </w:pPr>
            <w:r w:rsidRPr="006A4A5C">
              <w:rPr>
                <w:sz w:val="20"/>
                <w:szCs w:val="20"/>
              </w:rPr>
              <w:t>Under the TCP/IRA/3901 project FAO supported the development of seven</w:t>
            </w:r>
            <w:r w:rsidRPr="006A4A5C">
              <w:rPr>
                <w:spacing w:val="-4"/>
                <w:sz w:val="20"/>
                <w:szCs w:val="20"/>
              </w:rPr>
              <w:t xml:space="preserve"> </w:t>
            </w:r>
            <w:r w:rsidRPr="006A4A5C">
              <w:rPr>
                <w:sz w:val="20"/>
                <w:szCs w:val="20"/>
              </w:rPr>
              <w:t>national</w:t>
            </w:r>
            <w:r w:rsidRPr="006A4A5C">
              <w:rPr>
                <w:spacing w:val="-5"/>
                <w:sz w:val="20"/>
                <w:szCs w:val="20"/>
              </w:rPr>
              <w:t xml:space="preserve"> </w:t>
            </w:r>
            <w:r w:rsidRPr="006A4A5C">
              <w:rPr>
                <w:sz w:val="20"/>
                <w:szCs w:val="20"/>
              </w:rPr>
              <w:t>technical</w:t>
            </w:r>
            <w:r w:rsidRPr="006A4A5C">
              <w:rPr>
                <w:spacing w:val="-5"/>
                <w:sz w:val="20"/>
                <w:szCs w:val="20"/>
              </w:rPr>
              <w:t xml:space="preserve"> </w:t>
            </w:r>
            <w:r w:rsidRPr="006A4A5C">
              <w:rPr>
                <w:sz w:val="20"/>
                <w:szCs w:val="20"/>
              </w:rPr>
              <w:t>guidelines</w:t>
            </w:r>
            <w:r w:rsidRPr="006A4A5C">
              <w:rPr>
                <w:spacing w:val="-6"/>
                <w:sz w:val="20"/>
                <w:szCs w:val="20"/>
              </w:rPr>
              <w:t xml:space="preserve"> </w:t>
            </w:r>
            <w:r w:rsidRPr="006A4A5C">
              <w:rPr>
                <w:sz w:val="20"/>
                <w:szCs w:val="20"/>
              </w:rPr>
              <w:t>on</w:t>
            </w:r>
            <w:r w:rsidRPr="006A4A5C">
              <w:rPr>
                <w:spacing w:val="-4"/>
                <w:sz w:val="20"/>
                <w:szCs w:val="20"/>
              </w:rPr>
              <w:t xml:space="preserve"> </w:t>
            </w:r>
            <w:r w:rsidRPr="006A4A5C">
              <w:rPr>
                <w:sz w:val="20"/>
                <w:szCs w:val="20"/>
              </w:rPr>
              <w:t>the</w:t>
            </w:r>
            <w:r w:rsidRPr="006A4A5C">
              <w:rPr>
                <w:spacing w:val="-6"/>
                <w:sz w:val="20"/>
                <w:szCs w:val="20"/>
              </w:rPr>
              <w:t xml:space="preserve"> </w:t>
            </w:r>
            <w:r w:rsidRPr="006A4A5C">
              <w:rPr>
                <w:sz w:val="20"/>
                <w:szCs w:val="20"/>
              </w:rPr>
              <w:t>integrated</w:t>
            </w:r>
            <w:r w:rsidRPr="006A4A5C">
              <w:rPr>
                <w:spacing w:val="-4"/>
                <w:sz w:val="20"/>
                <w:szCs w:val="20"/>
              </w:rPr>
              <w:t xml:space="preserve"> </w:t>
            </w:r>
            <w:r w:rsidRPr="006A4A5C">
              <w:rPr>
                <w:sz w:val="20"/>
                <w:szCs w:val="20"/>
              </w:rPr>
              <w:t>management</w:t>
            </w:r>
            <w:r w:rsidRPr="006A4A5C">
              <w:rPr>
                <w:spacing w:val="-7"/>
                <w:sz w:val="20"/>
                <w:szCs w:val="20"/>
              </w:rPr>
              <w:t xml:space="preserve"> </w:t>
            </w:r>
            <w:r w:rsidRPr="006A4A5C">
              <w:rPr>
                <w:sz w:val="20"/>
                <w:szCs w:val="20"/>
              </w:rPr>
              <w:t>of</w:t>
            </w:r>
            <w:r w:rsidRPr="006A4A5C">
              <w:rPr>
                <w:spacing w:val="-5"/>
                <w:sz w:val="20"/>
                <w:szCs w:val="20"/>
              </w:rPr>
              <w:t xml:space="preserve"> </w:t>
            </w:r>
            <w:r w:rsidRPr="006A4A5C">
              <w:rPr>
                <w:sz w:val="20"/>
                <w:szCs w:val="20"/>
              </w:rPr>
              <w:t>key pistachio insect pests and diseases, including psylla,</w:t>
            </w:r>
            <w:r w:rsidRPr="006A4A5C">
              <w:rPr>
                <w:spacing w:val="-1"/>
                <w:sz w:val="20"/>
                <w:szCs w:val="20"/>
              </w:rPr>
              <w:t xml:space="preserve"> </w:t>
            </w:r>
            <w:r w:rsidRPr="006A4A5C">
              <w:rPr>
                <w:sz w:val="20"/>
                <w:szCs w:val="20"/>
              </w:rPr>
              <w:t xml:space="preserve">borers, seed wasps, gummosis, dieback disorder, Armillaria root rot, and root-knot nematodes. These guidelines promote ecosystem-based and preventive IPM approaches, emphasizing biological control, cultural practices, orchard hygiene, and targeted interventions to significantly reduce dependency on chemical pesticides. The guidelines contribute to safeguarding soil biodiversity, beneficial insects, and </w:t>
            </w:r>
            <w:proofErr w:type="spellStart"/>
            <w:r w:rsidRPr="006A4A5C">
              <w:rPr>
                <w:sz w:val="20"/>
                <w:szCs w:val="20"/>
              </w:rPr>
              <w:t>agro</w:t>
            </w:r>
            <w:proofErr w:type="spellEnd"/>
            <w:r w:rsidRPr="006A4A5C">
              <w:rPr>
                <w:sz w:val="20"/>
                <w:szCs w:val="20"/>
              </w:rPr>
              <w:t>-ecosystem services in pistachio orchards while maintaining productivity and quality. Wider dissemination, farmer uptake at scale, and integration of the guidelines into national extension systems are required to maximize biodiversity and pollution-reduction outcomes.</w:t>
            </w:r>
          </w:p>
        </w:tc>
        <w:tc>
          <w:tcPr>
            <w:tcW w:w="3260" w:type="dxa"/>
          </w:tcPr>
          <w:p w14:paraId="504D9566" w14:textId="0D62C1BD" w:rsidR="00BE4519" w:rsidRPr="006A4A5C" w:rsidRDefault="00BE4519" w:rsidP="006A4A5C">
            <w:pPr>
              <w:pStyle w:val="TableParagraph"/>
              <w:ind w:left="0" w:right="37"/>
              <w:rPr>
                <w:sz w:val="20"/>
                <w:szCs w:val="20"/>
              </w:rPr>
            </w:pPr>
            <w:r w:rsidRPr="006A4A5C">
              <w:rPr>
                <w:sz w:val="20"/>
                <w:szCs w:val="20"/>
              </w:rPr>
              <w:t>Further</w:t>
            </w:r>
            <w:r w:rsidRPr="006A4A5C">
              <w:rPr>
                <w:spacing w:val="-6"/>
                <w:sz w:val="20"/>
                <w:szCs w:val="20"/>
              </w:rPr>
              <w:t xml:space="preserve"> </w:t>
            </w:r>
            <w:r w:rsidRPr="006A4A5C">
              <w:rPr>
                <w:sz w:val="20"/>
                <w:szCs w:val="20"/>
              </w:rPr>
              <w:t>scaling</w:t>
            </w:r>
            <w:r w:rsidRPr="006A4A5C">
              <w:rPr>
                <w:spacing w:val="-7"/>
                <w:sz w:val="20"/>
                <w:szCs w:val="20"/>
              </w:rPr>
              <w:t xml:space="preserve"> </w:t>
            </w:r>
            <w:r w:rsidRPr="006A4A5C">
              <w:rPr>
                <w:sz w:val="20"/>
                <w:szCs w:val="20"/>
              </w:rPr>
              <w:t>of</w:t>
            </w:r>
            <w:r w:rsidRPr="006A4A5C">
              <w:rPr>
                <w:spacing w:val="-6"/>
                <w:sz w:val="20"/>
                <w:szCs w:val="20"/>
              </w:rPr>
              <w:t xml:space="preserve"> </w:t>
            </w:r>
            <w:r w:rsidRPr="006A4A5C">
              <w:rPr>
                <w:sz w:val="20"/>
                <w:szCs w:val="20"/>
              </w:rPr>
              <w:t>IPM</w:t>
            </w:r>
            <w:r w:rsidRPr="006A4A5C">
              <w:rPr>
                <w:spacing w:val="-6"/>
                <w:sz w:val="20"/>
                <w:szCs w:val="20"/>
              </w:rPr>
              <w:t xml:space="preserve"> </w:t>
            </w:r>
            <w:r w:rsidRPr="006A4A5C">
              <w:rPr>
                <w:sz w:val="20"/>
                <w:szCs w:val="20"/>
              </w:rPr>
              <w:t>approaches</w:t>
            </w:r>
            <w:r w:rsidRPr="006A4A5C">
              <w:rPr>
                <w:spacing w:val="-7"/>
                <w:sz w:val="20"/>
                <w:szCs w:val="20"/>
              </w:rPr>
              <w:t xml:space="preserve"> </w:t>
            </w:r>
            <w:r w:rsidRPr="006A4A5C">
              <w:rPr>
                <w:sz w:val="20"/>
                <w:szCs w:val="20"/>
              </w:rPr>
              <w:t>beyond</w:t>
            </w:r>
            <w:r w:rsidRPr="006A4A5C">
              <w:rPr>
                <w:spacing w:val="-7"/>
                <w:sz w:val="20"/>
                <w:szCs w:val="20"/>
              </w:rPr>
              <w:t xml:space="preserve"> </w:t>
            </w:r>
            <w:r w:rsidRPr="006A4A5C">
              <w:rPr>
                <w:sz w:val="20"/>
                <w:szCs w:val="20"/>
              </w:rPr>
              <w:t>pilot provinces, sustained access to environmentally friendly</w:t>
            </w:r>
            <w:r w:rsidRPr="006A4A5C">
              <w:rPr>
                <w:spacing w:val="-5"/>
                <w:sz w:val="20"/>
                <w:szCs w:val="20"/>
              </w:rPr>
              <w:t xml:space="preserve"> </w:t>
            </w:r>
            <w:r w:rsidRPr="006A4A5C">
              <w:rPr>
                <w:sz w:val="20"/>
                <w:szCs w:val="20"/>
              </w:rPr>
              <w:t>pest</w:t>
            </w:r>
            <w:r w:rsidRPr="006A4A5C">
              <w:rPr>
                <w:spacing w:val="-6"/>
                <w:sz w:val="20"/>
                <w:szCs w:val="20"/>
              </w:rPr>
              <w:t xml:space="preserve"> </w:t>
            </w:r>
            <w:r w:rsidRPr="006A4A5C">
              <w:rPr>
                <w:sz w:val="20"/>
                <w:szCs w:val="20"/>
              </w:rPr>
              <w:t>control</w:t>
            </w:r>
            <w:r w:rsidRPr="006A4A5C">
              <w:rPr>
                <w:spacing w:val="-6"/>
                <w:sz w:val="20"/>
                <w:szCs w:val="20"/>
              </w:rPr>
              <w:t xml:space="preserve"> </w:t>
            </w:r>
            <w:r w:rsidRPr="006A4A5C">
              <w:rPr>
                <w:sz w:val="20"/>
                <w:szCs w:val="20"/>
              </w:rPr>
              <w:t>alternatives,</w:t>
            </w:r>
            <w:r w:rsidRPr="006A4A5C">
              <w:rPr>
                <w:spacing w:val="-8"/>
                <w:sz w:val="20"/>
                <w:szCs w:val="20"/>
              </w:rPr>
              <w:t xml:space="preserve"> </w:t>
            </w:r>
            <w:r w:rsidRPr="006A4A5C">
              <w:rPr>
                <w:sz w:val="20"/>
                <w:szCs w:val="20"/>
              </w:rPr>
              <w:t>and</w:t>
            </w:r>
            <w:r w:rsidRPr="006A4A5C">
              <w:rPr>
                <w:spacing w:val="-5"/>
                <w:sz w:val="20"/>
                <w:szCs w:val="20"/>
              </w:rPr>
              <w:t xml:space="preserve"> </w:t>
            </w:r>
            <w:r w:rsidRPr="006A4A5C">
              <w:rPr>
                <w:sz w:val="20"/>
                <w:szCs w:val="20"/>
              </w:rPr>
              <w:t>continued investment in digital monitoring systems</w:t>
            </w:r>
            <w:r>
              <w:rPr>
                <w:sz w:val="20"/>
                <w:szCs w:val="20"/>
              </w:rPr>
              <w:t xml:space="preserve"> </w:t>
            </w:r>
            <w:r w:rsidRPr="006A4A5C">
              <w:rPr>
                <w:sz w:val="20"/>
                <w:szCs w:val="20"/>
              </w:rPr>
              <w:t>are</w:t>
            </w:r>
            <w:r w:rsidRPr="006A4A5C">
              <w:rPr>
                <w:spacing w:val="-8"/>
                <w:sz w:val="20"/>
                <w:szCs w:val="20"/>
              </w:rPr>
              <w:t xml:space="preserve"> </w:t>
            </w:r>
            <w:r w:rsidRPr="006A4A5C">
              <w:rPr>
                <w:sz w:val="20"/>
                <w:szCs w:val="20"/>
              </w:rPr>
              <w:t>required</w:t>
            </w:r>
            <w:r w:rsidRPr="006A4A5C">
              <w:rPr>
                <w:spacing w:val="-6"/>
                <w:sz w:val="20"/>
                <w:szCs w:val="20"/>
              </w:rPr>
              <w:t xml:space="preserve"> </w:t>
            </w:r>
            <w:r w:rsidRPr="006A4A5C">
              <w:rPr>
                <w:sz w:val="20"/>
                <w:szCs w:val="20"/>
              </w:rPr>
              <w:t>to</w:t>
            </w:r>
            <w:r w:rsidRPr="006A4A5C">
              <w:rPr>
                <w:spacing w:val="-6"/>
                <w:sz w:val="20"/>
                <w:szCs w:val="20"/>
              </w:rPr>
              <w:t xml:space="preserve"> </w:t>
            </w:r>
            <w:r w:rsidRPr="006A4A5C">
              <w:rPr>
                <w:sz w:val="20"/>
                <w:szCs w:val="20"/>
              </w:rPr>
              <w:t>fully</w:t>
            </w:r>
            <w:r w:rsidRPr="006A4A5C">
              <w:rPr>
                <w:spacing w:val="-8"/>
                <w:sz w:val="20"/>
                <w:szCs w:val="20"/>
              </w:rPr>
              <w:t xml:space="preserve"> </w:t>
            </w:r>
            <w:r w:rsidRPr="006A4A5C">
              <w:rPr>
                <w:sz w:val="20"/>
                <w:szCs w:val="20"/>
              </w:rPr>
              <w:t>replace</w:t>
            </w:r>
            <w:r w:rsidRPr="006A4A5C">
              <w:rPr>
                <w:spacing w:val="-8"/>
                <w:sz w:val="20"/>
                <w:szCs w:val="20"/>
              </w:rPr>
              <w:t xml:space="preserve"> </w:t>
            </w:r>
            <w:r w:rsidRPr="006A4A5C">
              <w:rPr>
                <w:sz w:val="20"/>
                <w:szCs w:val="20"/>
              </w:rPr>
              <w:t>chemical-intensive practices</w:t>
            </w:r>
            <w:r w:rsidRPr="006A4A5C">
              <w:rPr>
                <w:spacing w:val="-6"/>
                <w:sz w:val="20"/>
                <w:szCs w:val="20"/>
              </w:rPr>
              <w:t xml:space="preserve"> </w:t>
            </w:r>
            <w:r w:rsidRPr="006A4A5C">
              <w:rPr>
                <w:sz w:val="20"/>
                <w:szCs w:val="20"/>
              </w:rPr>
              <w:t>and</w:t>
            </w:r>
            <w:r w:rsidRPr="006A4A5C">
              <w:rPr>
                <w:spacing w:val="-4"/>
                <w:sz w:val="20"/>
                <w:szCs w:val="20"/>
              </w:rPr>
              <w:t xml:space="preserve"> </w:t>
            </w:r>
            <w:r w:rsidRPr="006A4A5C">
              <w:rPr>
                <w:sz w:val="20"/>
                <w:szCs w:val="20"/>
              </w:rPr>
              <w:t>maximize</w:t>
            </w:r>
            <w:r w:rsidRPr="006A4A5C">
              <w:rPr>
                <w:spacing w:val="-4"/>
                <w:sz w:val="20"/>
                <w:szCs w:val="20"/>
              </w:rPr>
              <w:t xml:space="preserve"> </w:t>
            </w:r>
            <w:r w:rsidRPr="006A4A5C">
              <w:rPr>
                <w:sz w:val="20"/>
                <w:szCs w:val="20"/>
              </w:rPr>
              <w:t>biodiversity</w:t>
            </w:r>
            <w:r w:rsidRPr="006A4A5C">
              <w:rPr>
                <w:spacing w:val="-6"/>
                <w:sz w:val="20"/>
                <w:szCs w:val="20"/>
              </w:rPr>
              <w:t xml:space="preserve"> </w:t>
            </w:r>
            <w:r w:rsidRPr="006A4A5C">
              <w:rPr>
                <w:sz w:val="20"/>
                <w:szCs w:val="20"/>
              </w:rPr>
              <w:t>benefits</w:t>
            </w:r>
            <w:r w:rsidRPr="006A4A5C">
              <w:rPr>
                <w:spacing w:val="-6"/>
                <w:sz w:val="20"/>
                <w:szCs w:val="20"/>
              </w:rPr>
              <w:t xml:space="preserve"> </w:t>
            </w:r>
            <w:r w:rsidRPr="006A4A5C">
              <w:rPr>
                <w:sz w:val="20"/>
                <w:szCs w:val="20"/>
              </w:rPr>
              <w:t>at national level.</w:t>
            </w:r>
          </w:p>
        </w:tc>
      </w:tr>
      <w:tr w:rsidR="008F5D5B" w:rsidRPr="00761DCA" w14:paraId="03A80D07" w14:textId="77777777" w:rsidTr="00995A8C">
        <w:tc>
          <w:tcPr>
            <w:tcW w:w="1506" w:type="dxa"/>
            <w:vMerge w:val="restart"/>
            <w:vAlign w:val="center"/>
          </w:tcPr>
          <w:p w14:paraId="77B2AA37" w14:textId="77777777" w:rsidR="008F5D5B" w:rsidRDefault="008F5D5B" w:rsidP="008F5D5B">
            <w:pPr>
              <w:pStyle w:val="Para1"/>
              <w:numPr>
                <w:ilvl w:val="0"/>
                <w:numId w:val="0"/>
              </w:numPr>
              <w:jc w:val="center"/>
              <w:rPr>
                <w:b/>
                <w:bCs/>
                <w:sz w:val="20"/>
                <w:szCs w:val="20"/>
              </w:rPr>
            </w:pPr>
            <w:r w:rsidRPr="00BE7308">
              <w:rPr>
                <w:b/>
                <w:bCs/>
                <w:sz w:val="20"/>
                <w:szCs w:val="20"/>
              </w:rPr>
              <w:t>General Fisheries Commission for the Mediterranean</w:t>
            </w:r>
          </w:p>
          <w:p w14:paraId="79110429" w14:textId="3050B563" w:rsidR="008F5D5B" w:rsidRPr="00831396" w:rsidRDefault="008F5D5B" w:rsidP="008F5D5B">
            <w:pPr>
              <w:pStyle w:val="Para1"/>
              <w:numPr>
                <w:ilvl w:val="0"/>
                <w:numId w:val="0"/>
              </w:numPr>
              <w:jc w:val="center"/>
              <w:rPr>
                <w:i/>
                <w:iCs/>
                <w:sz w:val="20"/>
                <w:szCs w:val="20"/>
              </w:rPr>
            </w:pPr>
            <w:r w:rsidRPr="00831396">
              <w:rPr>
                <w:i/>
                <w:iCs/>
                <w:sz w:val="20"/>
                <w:szCs w:val="20"/>
              </w:rPr>
              <w:t xml:space="preserve">(Geographical scope: </w:t>
            </w:r>
            <w:r w:rsidRPr="00831396">
              <w:rPr>
                <w:i/>
                <w:iCs/>
                <w:sz w:val="20"/>
                <w:szCs w:val="20"/>
              </w:rPr>
              <w:lastRenderedPageBreak/>
              <w:t>Mediterranean and Black Sea)</w:t>
            </w:r>
          </w:p>
        </w:tc>
        <w:tc>
          <w:tcPr>
            <w:tcW w:w="2550" w:type="dxa"/>
          </w:tcPr>
          <w:p w14:paraId="3074D57A" w14:textId="77777777" w:rsidR="008F5D5B" w:rsidRPr="00B221E7" w:rsidRDefault="008F5D5B" w:rsidP="00B221E7">
            <w:pPr>
              <w:pStyle w:val="Para1"/>
              <w:numPr>
                <w:ilvl w:val="0"/>
                <w:numId w:val="0"/>
              </w:numPr>
              <w:jc w:val="left"/>
              <w:rPr>
                <w:sz w:val="20"/>
                <w:szCs w:val="20"/>
                <w:lang w:val="en-US"/>
              </w:rPr>
            </w:pPr>
            <w:hyperlink r:id="rId46">
              <w:r w:rsidRPr="00B221E7">
                <w:rPr>
                  <w:rStyle w:val="Hyperlink"/>
                  <w:sz w:val="20"/>
                  <w:szCs w:val="20"/>
                  <w:lang w:val="en-US"/>
                </w:rPr>
                <w:t>GFCM 2030 Strategy</w:t>
              </w:r>
            </w:hyperlink>
            <w:r w:rsidRPr="00B221E7">
              <w:rPr>
                <w:sz w:val="20"/>
                <w:szCs w:val="20"/>
                <w:lang w:val="en-US"/>
              </w:rPr>
              <w:t xml:space="preserve"> (Resolution GFCM/44/2021/12) –</w:t>
            </w:r>
          </w:p>
          <w:p w14:paraId="1CD99CB2" w14:textId="5149252E" w:rsidR="008F5D5B" w:rsidRDefault="008F5D5B" w:rsidP="00505652">
            <w:pPr>
              <w:pStyle w:val="Para1"/>
              <w:numPr>
                <w:ilvl w:val="0"/>
                <w:numId w:val="0"/>
              </w:numPr>
              <w:jc w:val="left"/>
              <w:rPr>
                <w:sz w:val="20"/>
                <w:szCs w:val="20"/>
              </w:rPr>
            </w:pPr>
            <w:r w:rsidRPr="00B221E7">
              <w:rPr>
                <w:sz w:val="20"/>
                <w:szCs w:val="20"/>
                <w:lang w:val="en-US"/>
              </w:rPr>
              <w:t>Output 1.4 on threats to</w:t>
            </w:r>
            <w:r w:rsidRPr="00505652">
              <w:rPr>
                <w:rFonts w:eastAsia="Times New Roman"/>
                <w:snapToGrid/>
                <w:sz w:val="20"/>
                <w:szCs w:val="22"/>
                <w:lang w:val="en-US"/>
              </w:rPr>
              <w:t xml:space="preserve"> </w:t>
            </w:r>
            <w:r w:rsidRPr="00505652">
              <w:rPr>
                <w:sz w:val="20"/>
                <w:szCs w:val="20"/>
                <w:lang w:val="en-US"/>
              </w:rPr>
              <w:t>fisheries and environment including plastic pollution</w:t>
            </w:r>
          </w:p>
        </w:tc>
        <w:tc>
          <w:tcPr>
            <w:tcW w:w="1628" w:type="dxa"/>
          </w:tcPr>
          <w:p w14:paraId="635D1F9F" w14:textId="611C2042" w:rsidR="008F5D5B" w:rsidRPr="00233F4D" w:rsidRDefault="008F5D5B" w:rsidP="00205246">
            <w:pPr>
              <w:pStyle w:val="Para1"/>
              <w:numPr>
                <w:ilvl w:val="0"/>
                <w:numId w:val="0"/>
              </w:numPr>
              <w:jc w:val="left"/>
              <w:rPr>
                <w:sz w:val="20"/>
                <w:szCs w:val="20"/>
                <w:lang w:val="en-US"/>
              </w:rPr>
            </w:pPr>
            <w:r w:rsidRPr="00205246">
              <w:rPr>
                <w:sz w:val="20"/>
                <w:szCs w:val="20"/>
                <w:lang w:val="en-US"/>
              </w:rPr>
              <w:t>Plastic pollution / marine litter</w:t>
            </w:r>
          </w:p>
        </w:tc>
        <w:tc>
          <w:tcPr>
            <w:tcW w:w="4664" w:type="dxa"/>
          </w:tcPr>
          <w:p w14:paraId="591C991D" w14:textId="11BA89D0" w:rsidR="008F5D5B" w:rsidRPr="00420C77" w:rsidRDefault="008F5D5B" w:rsidP="00420C77">
            <w:pPr>
              <w:pStyle w:val="Para1"/>
              <w:numPr>
                <w:ilvl w:val="0"/>
                <w:numId w:val="0"/>
              </w:numPr>
              <w:rPr>
                <w:sz w:val="20"/>
                <w:szCs w:val="20"/>
                <w:lang w:val="en-US"/>
              </w:rPr>
            </w:pPr>
            <w:r w:rsidRPr="00A44B1B">
              <w:rPr>
                <w:sz w:val="20"/>
                <w:szCs w:val="20"/>
                <w:lang w:val="en-US"/>
              </w:rPr>
              <w:t>The Strategy explicitly calls for actions to minimize and mitigate pollution from fisheries and aquaculture sector, including plastics,</w:t>
            </w:r>
            <w:r>
              <w:rPr>
                <w:sz w:val="20"/>
                <w:szCs w:val="20"/>
                <w:lang w:val="en-US"/>
              </w:rPr>
              <w:t xml:space="preserve"> </w:t>
            </w:r>
            <w:r w:rsidRPr="00A44B1B">
              <w:rPr>
                <w:sz w:val="20"/>
                <w:szCs w:val="20"/>
                <w:lang w:val="en-US"/>
              </w:rPr>
              <w:t>ALDFG and waste. It anchors regional action under GBF Target 7 and guides subsidiary</w:t>
            </w:r>
            <w:r>
              <w:rPr>
                <w:sz w:val="20"/>
                <w:szCs w:val="20"/>
                <w:lang w:val="en-US"/>
              </w:rPr>
              <w:t xml:space="preserve"> </w:t>
            </w:r>
            <w:r w:rsidRPr="00420C77">
              <w:rPr>
                <w:sz w:val="20"/>
                <w:szCs w:val="20"/>
                <w:lang w:val="en-US"/>
              </w:rPr>
              <w:t xml:space="preserve">bodies and programmes </w:t>
            </w:r>
            <w:hyperlink r:id="rId47">
              <w:r w:rsidRPr="00420C77">
                <w:rPr>
                  <w:rStyle w:val="Hyperlink"/>
                  <w:sz w:val="20"/>
                  <w:szCs w:val="20"/>
                  <w:lang w:val="en-US"/>
                </w:rPr>
                <w:t>(MedSea4Fish</w:t>
              </w:r>
            </w:hyperlink>
            <w:r w:rsidRPr="00420C77">
              <w:rPr>
                <w:sz w:val="20"/>
                <w:szCs w:val="20"/>
                <w:lang w:val="en-US"/>
              </w:rPr>
              <w:t xml:space="preserve"> and </w:t>
            </w:r>
            <w:hyperlink r:id="rId48">
              <w:r w:rsidRPr="00420C77">
                <w:rPr>
                  <w:rStyle w:val="Hyperlink"/>
                  <w:sz w:val="20"/>
                  <w:szCs w:val="20"/>
                  <w:lang w:val="en-US"/>
                </w:rPr>
                <w:t>BlackSea4Fish)</w:t>
              </w:r>
            </w:hyperlink>
            <w:r w:rsidRPr="00420C77">
              <w:rPr>
                <w:sz w:val="20"/>
                <w:szCs w:val="20"/>
                <w:lang w:val="en-US"/>
              </w:rPr>
              <w:t xml:space="preserve"> to integrate marine litter monitoring and mitigation.-litter monitoring and mitigation.</w:t>
            </w:r>
          </w:p>
          <w:p w14:paraId="3B9F437C" w14:textId="5D7EB744" w:rsidR="008F5D5B" w:rsidRPr="00420C77" w:rsidRDefault="008F5D5B" w:rsidP="00420C77">
            <w:pPr>
              <w:pStyle w:val="Para1"/>
              <w:numPr>
                <w:ilvl w:val="0"/>
                <w:numId w:val="0"/>
              </w:numPr>
              <w:rPr>
                <w:sz w:val="20"/>
                <w:szCs w:val="20"/>
                <w:lang w:val="en-US"/>
              </w:rPr>
            </w:pPr>
            <w:r w:rsidRPr="00420C77">
              <w:rPr>
                <w:sz w:val="20"/>
                <w:szCs w:val="20"/>
                <w:lang w:val="en-US"/>
              </w:rPr>
              <w:lastRenderedPageBreak/>
              <w:t>In particular, Output 1.4 of the GFCM 2030 strategy aims to minimize and mitigate any form of pollution deriving from the activities of the fishing sector, in particular abandoned, lost or otherwise discarded fishing gear, inter alia by involving the sector in testing new technologies to remove litter, in particular plastics, from the marine environment.</w:t>
            </w:r>
          </w:p>
          <w:p w14:paraId="0692F121" w14:textId="635258AD" w:rsidR="008F5D5B" w:rsidRPr="00EB0E19" w:rsidRDefault="008F5D5B" w:rsidP="00420C77">
            <w:pPr>
              <w:pStyle w:val="Para1"/>
              <w:numPr>
                <w:ilvl w:val="0"/>
                <w:numId w:val="0"/>
              </w:numPr>
              <w:rPr>
                <w:sz w:val="20"/>
                <w:szCs w:val="20"/>
                <w:lang w:val="en-US"/>
              </w:rPr>
            </w:pPr>
            <w:r w:rsidRPr="00420C77">
              <w:rPr>
                <w:sz w:val="20"/>
                <w:szCs w:val="20"/>
                <w:lang w:val="en-US"/>
              </w:rPr>
              <w:t>Output 2.2 of the GFCM 2030 Strategy aims to contribute to the prevention of abandoned, lost or otherwise discarded fishing gear and the reduction of their harmful impacts on the marine environment, by establishing a regional framework in line with the FAO Voluntary</w:t>
            </w:r>
            <w:r>
              <w:rPr>
                <w:sz w:val="20"/>
                <w:szCs w:val="20"/>
                <w:lang w:val="en-US"/>
              </w:rPr>
              <w:t xml:space="preserve"> </w:t>
            </w:r>
            <w:r w:rsidRPr="00420C77">
              <w:rPr>
                <w:sz w:val="20"/>
                <w:szCs w:val="20"/>
                <w:lang w:val="en-US"/>
              </w:rPr>
              <w:t>Guidelines on the Marking of Fishing Gear</w:t>
            </w:r>
          </w:p>
        </w:tc>
        <w:tc>
          <w:tcPr>
            <w:tcW w:w="3260" w:type="dxa"/>
          </w:tcPr>
          <w:p w14:paraId="4E3934B6" w14:textId="1501C83F" w:rsidR="008F5D5B" w:rsidRPr="00451A89" w:rsidRDefault="008F5D5B" w:rsidP="009B3A4B">
            <w:pPr>
              <w:pStyle w:val="Para1"/>
              <w:numPr>
                <w:ilvl w:val="0"/>
                <w:numId w:val="0"/>
              </w:numPr>
              <w:jc w:val="left"/>
              <w:rPr>
                <w:sz w:val="20"/>
                <w:szCs w:val="20"/>
                <w:lang w:val="en-US"/>
              </w:rPr>
            </w:pPr>
            <w:r w:rsidRPr="009B3A4B">
              <w:rPr>
                <w:sz w:val="20"/>
                <w:szCs w:val="20"/>
                <w:lang w:val="en-US"/>
              </w:rPr>
              <w:lastRenderedPageBreak/>
              <w:t>long-term funding for sustained implementation</w:t>
            </w:r>
          </w:p>
        </w:tc>
      </w:tr>
      <w:tr w:rsidR="008F5D5B" w:rsidRPr="00761DCA" w14:paraId="611B7267" w14:textId="77777777" w:rsidTr="00995A8C">
        <w:tc>
          <w:tcPr>
            <w:tcW w:w="1506" w:type="dxa"/>
            <w:vMerge/>
          </w:tcPr>
          <w:p w14:paraId="018A4DDD" w14:textId="77777777" w:rsidR="008F5D5B" w:rsidRPr="00382059" w:rsidRDefault="008F5D5B" w:rsidP="00A736E6">
            <w:pPr>
              <w:pStyle w:val="Para1"/>
              <w:numPr>
                <w:ilvl w:val="0"/>
                <w:numId w:val="0"/>
              </w:numPr>
              <w:jc w:val="center"/>
              <w:rPr>
                <w:b/>
                <w:bCs/>
                <w:sz w:val="20"/>
                <w:szCs w:val="20"/>
              </w:rPr>
            </w:pPr>
          </w:p>
        </w:tc>
        <w:tc>
          <w:tcPr>
            <w:tcW w:w="2550" w:type="dxa"/>
          </w:tcPr>
          <w:p w14:paraId="31D9D733" w14:textId="0744E621" w:rsidR="008F5D5B" w:rsidRPr="00A736E6" w:rsidRDefault="008F5D5B" w:rsidP="00A736E6">
            <w:pPr>
              <w:pStyle w:val="TableParagraph"/>
              <w:ind w:left="0" w:right="640"/>
              <w:rPr>
                <w:sz w:val="20"/>
              </w:rPr>
            </w:pPr>
            <w:r>
              <w:rPr>
                <w:spacing w:val="-2"/>
                <w:sz w:val="20"/>
              </w:rPr>
              <w:t xml:space="preserve">Resolution </w:t>
            </w:r>
            <w:r>
              <w:rPr>
                <w:sz w:val="20"/>
              </w:rPr>
              <w:t>GFCM/44/2021/14</w:t>
            </w:r>
            <w:r>
              <w:rPr>
                <w:spacing w:val="-13"/>
                <w:sz w:val="20"/>
              </w:rPr>
              <w:t xml:space="preserve"> </w:t>
            </w:r>
            <w:r>
              <w:rPr>
                <w:sz w:val="20"/>
              </w:rPr>
              <w:t>on Abandoned, Lost or otherwise</w:t>
            </w:r>
            <w:r>
              <w:rPr>
                <w:spacing w:val="-13"/>
                <w:sz w:val="20"/>
              </w:rPr>
              <w:t xml:space="preserve"> </w:t>
            </w:r>
            <w:r>
              <w:rPr>
                <w:sz w:val="20"/>
              </w:rPr>
              <w:t>Discarded</w:t>
            </w:r>
            <w:r>
              <w:rPr>
                <w:spacing w:val="-12"/>
                <w:sz w:val="20"/>
              </w:rPr>
              <w:t xml:space="preserve"> </w:t>
            </w:r>
            <w:r>
              <w:rPr>
                <w:sz w:val="20"/>
              </w:rPr>
              <w:t>Fishing Gear (ALDFG)</w:t>
            </w:r>
          </w:p>
        </w:tc>
        <w:tc>
          <w:tcPr>
            <w:tcW w:w="1628" w:type="dxa"/>
          </w:tcPr>
          <w:p w14:paraId="0D21970C" w14:textId="290C18AE" w:rsidR="008F5D5B" w:rsidRPr="00233F4D" w:rsidRDefault="008F5D5B" w:rsidP="00A736E6">
            <w:pPr>
              <w:pStyle w:val="Para1"/>
              <w:numPr>
                <w:ilvl w:val="0"/>
                <w:numId w:val="0"/>
              </w:numPr>
              <w:jc w:val="left"/>
              <w:rPr>
                <w:sz w:val="20"/>
                <w:szCs w:val="20"/>
                <w:lang w:val="en-US"/>
              </w:rPr>
            </w:pPr>
            <w:r>
              <w:rPr>
                <w:sz w:val="20"/>
              </w:rPr>
              <w:t>Plastic</w:t>
            </w:r>
            <w:r>
              <w:rPr>
                <w:spacing w:val="-3"/>
                <w:sz w:val="20"/>
              </w:rPr>
              <w:t xml:space="preserve"> </w:t>
            </w:r>
            <w:r>
              <w:rPr>
                <w:sz w:val="20"/>
              </w:rPr>
              <w:t>waste</w:t>
            </w:r>
            <w:r>
              <w:rPr>
                <w:spacing w:val="-2"/>
                <w:sz w:val="20"/>
              </w:rPr>
              <w:t xml:space="preserve"> </w:t>
            </w:r>
            <w:r>
              <w:rPr>
                <w:sz w:val="20"/>
              </w:rPr>
              <w:t>/</w:t>
            </w:r>
            <w:r>
              <w:rPr>
                <w:spacing w:val="-4"/>
                <w:sz w:val="20"/>
              </w:rPr>
              <w:t xml:space="preserve"> </w:t>
            </w:r>
            <w:r>
              <w:rPr>
                <w:sz w:val="20"/>
              </w:rPr>
              <w:t>marine</w:t>
            </w:r>
            <w:r>
              <w:rPr>
                <w:spacing w:val="-2"/>
                <w:sz w:val="20"/>
              </w:rPr>
              <w:t xml:space="preserve"> litter</w:t>
            </w:r>
          </w:p>
        </w:tc>
        <w:tc>
          <w:tcPr>
            <w:tcW w:w="4664" w:type="dxa"/>
          </w:tcPr>
          <w:p w14:paraId="5CAC6C54" w14:textId="501B8AAD" w:rsidR="008F5D5B" w:rsidRPr="00EB0E19" w:rsidRDefault="008F5D5B" w:rsidP="00A736E6">
            <w:pPr>
              <w:pStyle w:val="Para1"/>
              <w:numPr>
                <w:ilvl w:val="0"/>
                <w:numId w:val="0"/>
              </w:numPr>
              <w:jc w:val="left"/>
              <w:rPr>
                <w:sz w:val="20"/>
                <w:szCs w:val="20"/>
                <w:lang w:val="en-US"/>
              </w:rPr>
            </w:pPr>
            <w:r>
              <w:rPr>
                <w:sz w:val="20"/>
              </w:rPr>
              <w:t>Regional measures to prevent, retrieve and report ALDFG, addressing ghost gear impacts (entanglement,</w:t>
            </w:r>
            <w:r>
              <w:rPr>
                <w:spacing w:val="-10"/>
                <w:sz w:val="20"/>
              </w:rPr>
              <w:t xml:space="preserve"> </w:t>
            </w:r>
            <w:r>
              <w:rPr>
                <w:sz w:val="20"/>
              </w:rPr>
              <w:t>habitat</w:t>
            </w:r>
            <w:r>
              <w:rPr>
                <w:spacing w:val="-10"/>
                <w:sz w:val="20"/>
              </w:rPr>
              <w:t xml:space="preserve"> </w:t>
            </w:r>
            <w:r>
              <w:rPr>
                <w:sz w:val="20"/>
              </w:rPr>
              <w:t>damage)</w:t>
            </w:r>
            <w:r>
              <w:rPr>
                <w:spacing w:val="-10"/>
                <w:sz w:val="20"/>
              </w:rPr>
              <w:t xml:space="preserve"> </w:t>
            </w:r>
            <w:r>
              <w:rPr>
                <w:sz w:val="20"/>
              </w:rPr>
              <w:t>on</w:t>
            </w:r>
            <w:r>
              <w:rPr>
                <w:spacing w:val="-10"/>
                <w:sz w:val="20"/>
              </w:rPr>
              <w:t xml:space="preserve"> </w:t>
            </w:r>
            <w:r>
              <w:rPr>
                <w:sz w:val="20"/>
              </w:rPr>
              <w:t>biodiversity and</w:t>
            </w:r>
            <w:r>
              <w:rPr>
                <w:spacing w:val="-6"/>
                <w:sz w:val="20"/>
              </w:rPr>
              <w:t xml:space="preserve"> </w:t>
            </w:r>
            <w:r>
              <w:rPr>
                <w:sz w:val="20"/>
              </w:rPr>
              <w:t>vulnerable</w:t>
            </w:r>
            <w:r>
              <w:rPr>
                <w:spacing w:val="-5"/>
                <w:sz w:val="20"/>
              </w:rPr>
              <w:t xml:space="preserve"> </w:t>
            </w:r>
            <w:r>
              <w:rPr>
                <w:sz w:val="20"/>
              </w:rPr>
              <w:t>species;</w:t>
            </w:r>
            <w:r>
              <w:rPr>
                <w:spacing w:val="-6"/>
                <w:sz w:val="20"/>
              </w:rPr>
              <w:t xml:space="preserve"> </w:t>
            </w:r>
            <w:r>
              <w:rPr>
                <w:sz w:val="20"/>
              </w:rPr>
              <w:t>includes</w:t>
            </w:r>
            <w:r>
              <w:rPr>
                <w:spacing w:val="-6"/>
                <w:sz w:val="20"/>
              </w:rPr>
              <w:t xml:space="preserve"> </w:t>
            </w:r>
            <w:r>
              <w:rPr>
                <w:sz w:val="20"/>
              </w:rPr>
              <w:t>obligations</w:t>
            </w:r>
            <w:r>
              <w:rPr>
                <w:spacing w:val="-6"/>
                <w:sz w:val="20"/>
              </w:rPr>
              <w:t xml:space="preserve"> </w:t>
            </w:r>
            <w:r>
              <w:rPr>
                <w:sz w:val="20"/>
              </w:rPr>
              <w:t>on gear retrieval equipment and notifications.</w:t>
            </w:r>
          </w:p>
        </w:tc>
        <w:tc>
          <w:tcPr>
            <w:tcW w:w="3260" w:type="dxa"/>
          </w:tcPr>
          <w:p w14:paraId="5DC4C737" w14:textId="2B3CF75C" w:rsidR="008F5D5B" w:rsidRPr="00A736E6" w:rsidRDefault="008F5D5B" w:rsidP="00A736E6">
            <w:pPr>
              <w:pStyle w:val="TableParagraph"/>
              <w:ind w:left="0" w:right="124"/>
              <w:rPr>
                <w:sz w:val="20"/>
              </w:rPr>
            </w:pPr>
            <w:r>
              <w:rPr>
                <w:sz w:val="20"/>
              </w:rPr>
              <w:t>GFCM</w:t>
            </w:r>
            <w:r>
              <w:rPr>
                <w:spacing w:val="-1"/>
                <w:sz w:val="20"/>
              </w:rPr>
              <w:t xml:space="preserve"> </w:t>
            </w:r>
            <w:r>
              <w:rPr>
                <w:sz w:val="20"/>
              </w:rPr>
              <w:t>is</w:t>
            </w:r>
            <w:r>
              <w:rPr>
                <w:spacing w:val="-1"/>
                <w:sz w:val="20"/>
              </w:rPr>
              <w:t xml:space="preserve"> </w:t>
            </w:r>
            <w:r>
              <w:rPr>
                <w:sz w:val="20"/>
              </w:rPr>
              <w:t>strengthening efforts</w:t>
            </w:r>
            <w:r>
              <w:rPr>
                <w:spacing w:val="-1"/>
                <w:sz w:val="20"/>
              </w:rPr>
              <w:t xml:space="preserve"> </w:t>
            </w:r>
            <w:r>
              <w:rPr>
                <w:sz w:val="20"/>
              </w:rPr>
              <w:t>for harmonized reporting and enforcement; retrieval capacity in some subregions needs reinforcement;</w:t>
            </w:r>
            <w:r>
              <w:rPr>
                <w:spacing w:val="-13"/>
                <w:sz w:val="20"/>
              </w:rPr>
              <w:t xml:space="preserve"> </w:t>
            </w:r>
            <w:r>
              <w:rPr>
                <w:sz w:val="20"/>
              </w:rPr>
              <w:t>additional</w:t>
            </w:r>
            <w:r>
              <w:rPr>
                <w:spacing w:val="-12"/>
                <w:sz w:val="20"/>
              </w:rPr>
              <w:t xml:space="preserve"> </w:t>
            </w:r>
            <w:r>
              <w:rPr>
                <w:sz w:val="20"/>
              </w:rPr>
              <w:t>trainings and</w:t>
            </w:r>
            <w:r>
              <w:rPr>
                <w:spacing w:val="-4"/>
                <w:sz w:val="20"/>
              </w:rPr>
              <w:t xml:space="preserve"> </w:t>
            </w:r>
            <w:r>
              <w:rPr>
                <w:sz w:val="20"/>
              </w:rPr>
              <w:t>funding</w:t>
            </w:r>
            <w:r>
              <w:rPr>
                <w:spacing w:val="-3"/>
                <w:sz w:val="20"/>
              </w:rPr>
              <w:t xml:space="preserve"> </w:t>
            </w:r>
            <w:r>
              <w:rPr>
                <w:sz w:val="20"/>
              </w:rPr>
              <w:t>are</w:t>
            </w:r>
            <w:r>
              <w:rPr>
                <w:spacing w:val="-2"/>
                <w:sz w:val="20"/>
              </w:rPr>
              <w:t xml:space="preserve"> required.</w:t>
            </w:r>
          </w:p>
        </w:tc>
      </w:tr>
      <w:tr w:rsidR="008F5D5B" w:rsidRPr="00761DCA" w14:paraId="4902695D" w14:textId="77777777" w:rsidTr="00995A8C">
        <w:tc>
          <w:tcPr>
            <w:tcW w:w="1506" w:type="dxa"/>
            <w:vMerge/>
          </w:tcPr>
          <w:p w14:paraId="1B0CBF16" w14:textId="77777777" w:rsidR="008F5D5B" w:rsidRPr="00382059" w:rsidRDefault="008F5D5B" w:rsidP="00335C65">
            <w:pPr>
              <w:pStyle w:val="Para1"/>
              <w:numPr>
                <w:ilvl w:val="0"/>
                <w:numId w:val="0"/>
              </w:numPr>
              <w:jc w:val="center"/>
              <w:rPr>
                <w:b/>
                <w:bCs/>
                <w:sz w:val="20"/>
                <w:szCs w:val="20"/>
              </w:rPr>
            </w:pPr>
          </w:p>
        </w:tc>
        <w:tc>
          <w:tcPr>
            <w:tcW w:w="2550" w:type="dxa"/>
          </w:tcPr>
          <w:p w14:paraId="530B6E02" w14:textId="714FFEFE" w:rsidR="008F5D5B" w:rsidRPr="00335C65" w:rsidRDefault="008F5D5B" w:rsidP="00335C65">
            <w:pPr>
              <w:pStyle w:val="TableParagraph"/>
              <w:ind w:left="0" w:right="640"/>
              <w:rPr>
                <w:sz w:val="20"/>
              </w:rPr>
            </w:pPr>
            <w:r>
              <w:rPr>
                <w:spacing w:val="-2"/>
                <w:sz w:val="20"/>
              </w:rPr>
              <w:t xml:space="preserve">Recommendation </w:t>
            </w:r>
            <w:r>
              <w:rPr>
                <w:sz w:val="20"/>
              </w:rPr>
              <w:t>GFCM/42/2018/11</w:t>
            </w:r>
            <w:r>
              <w:rPr>
                <w:spacing w:val="-13"/>
                <w:sz w:val="20"/>
              </w:rPr>
              <w:t xml:space="preserve"> </w:t>
            </w:r>
            <w:r>
              <w:rPr>
                <w:sz w:val="20"/>
              </w:rPr>
              <w:t>on Regional</w:t>
            </w:r>
            <w:r>
              <w:rPr>
                <w:spacing w:val="-13"/>
                <w:sz w:val="20"/>
              </w:rPr>
              <w:t xml:space="preserve"> </w:t>
            </w:r>
            <w:r>
              <w:rPr>
                <w:sz w:val="20"/>
              </w:rPr>
              <w:t>Marking</w:t>
            </w:r>
            <w:r>
              <w:rPr>
                <w:spacing w:val="-12"/>
                <w:sz w:val="20"/>
              </w:rPr>
              <w:t xml:space="preserve"> </w:t>
            </w:r>
            <w:r>
              <w:rPr>
                <w:sz w:val="20"/>
              </w:rPr>
              <w:t>of</w:t>
            </w:r>
            <w:r>
              <w:rPr>
                <w:spacing w:val="-12"/>
                <w:sz w:val="20"/>
              </w:rPr>
              <w:t xml:space="preserve"> </w:t>
            </w:r>
            <w:r>
              <w:rPr>
                <w:sz w:val="20"/>
              </w:rPr>
              <w:t>Fishing Gear (gear marking)</w:t>
            </w:r>
          </w:p>
        </w:tc>
        <w:tc>
          <w:tcPr>
            <w:tcW w:w="1628" w:type="dxa"/>
          </w:tcPr>
          <w:p w14:paraId="78881359" w14:textId="69683DB6" w:rsidR="008F5D5B" w:rsidRPr="00233F4D" w:rsidRDefault="008F5D5B" w:rsidP="00335C65">
            <w:pPr>
              <w:pStyle w:val="Para1"/>
              <w:numPr>
                <w:ilvl w:val="0"/>
                <w:numId w:val="0"/>
              </w:numPr>
              <w:jc w:val="left"/>
              <w:rPr>
                <w:sz w:val="20"/>
                <w:szCs w:val="20"/>
                <w:lang w:val="en-US"/>
              </w:rPr>
            </w:pPr>
            <w:r>
              <w:rPr>
                <w:sz w:val="20"/>
              </w:rPr>
              <w:t>Plastic</w:t>
            </w:r>
            <w:r>
              <w:rPr>
                <w:spacing w:val="-6"/>
                <w:sz w:val="20"/>
              </w:rPr>
              <w:t xml:space="preserve"> </w:t>
            </w:r>
            <w:r>
              <w:rPr>
                <w:spacing w:val="-2"/>
                <w:sz w:val="20"/>
              </w:rPr>
              <w:t>waste</w:t>
            </w:r>
          </w:p>
        </w:tc>
        <w:tc>
          <w:tcPr>
            <w:tcW w:w="4664" w:type="dxa"/>
          </w:tcPr>
          <w:p w14:paraId="175B2842" w14:textId="5F146175" w:rsidR="008F5D5B" w:rsidRPr="00EB0E19" w:rsidRDefault="008F5D5B" w:rsidP="00335C65">
            <w:pPr>
              <w:pStyle w:val="Para1"/>
              <w:numPr>
                <w:ilvl w:val="0"/>
                <w:numId w:val="0"/>
              </w:numPr>
              <w:rPr>
                <w:sz w:val="20"/>
                <w:szCs w:val="20"/>
                <w:lang w:val="en-US"/>
              </w:rPr>
            </w:pPr>
            <w:r>
              <w:rPr>
                <w:sz w:val="20"/>
              </w:rPr>
              <w:t>Gear marking increases traceability and discourages</w:t>
            </w:r>
            <w:r>
              <w:rPr>
                <w:spacing w:val="-13"/>
                <w:sz w:val="20"/>
              </w:rPr>
              <w:t xml:space="preserve"> </w:t>
            </w:r>
            <w:r>
              <w:rPr>
                <w:sz w:val="20"/>
              </w:rPr>
              <w:t>abandonment;</w:t>
            </w:r>
            <w:r>
              <w:rPr>
                <w:spacing w:val="-12"/>
                <w:sz w:val="20"/>
              </w:rPr>
              <w:t xml:space="preserve"> </w:t>
            </w:r>
            <w:r>
              <w:rPr>
                <w:sz w:val="20"/>
              </w:rPr>
              <w:t>supports</w:t>
            </w:r>
            <w:r>
              <w:rPr>
                <w:spacing w:val="-12"/>
                <w:sz w:val="20"/>
              </w:rPr>
              <w:t xml:space="preserve"> </w:t>
            </w:r>
            <w:r>
              <w:rPr>
                <w:sz w:val="20"/>
              </w:rPr>
              <w:t>prevention and retrieval of plastic-based gear debris and facilitates compliance with ALDFG reporting.</w:t>
            </w:r>
          </w:p>
        </w:tc>
        <w:tc>
          <w:tcPr>
            <w:tcW w:w="3260" w:type="dxa"/>
          </w:tcPr>
          <w:p w14:paraId="2BEBA663" w14:textId="77777777" w:rsidR="008F5D5B" w:rsidRDefault="008F5D5B" w:rsidP="00335C65">
            <w:pPr>
              <w:pStyle w:val="TableParagraph"/>
              <w:ind w:left="0" w:right="218"/>
              <w:jc w:val="both"/>
              <w:rPr>
                <w:sz w:val="20"/>
              </w:rPr>
            </w:pPr>
            <w:r>
              <w:rPr>
                <w:sz w:val="20"/>
              </w:rPr>
              <w:t>Further support to the gear marking in small-scale fisheries; technology options</w:t>
            </w:r>
            <w:r>
              <w:rPr>
                <w:spacing w:val="-13"/>
                <w:sz w:val="20"/>
              </w:rPr>
              <w:t xml:space="preserve"> </w:t>
            </w:r>
            <w:r>
              <w:rPr>
                <w:sz w:val="20"/>
              </w:rPr>
              <w:t>and</w:t>
            </w:r>
            <w:r>
              <w:rPr>
                <w:spacing w:val="-12"/>
                <w:sz w:val="20"/>
              </w:rPr>
              <w:t xml:space="preserve"> </w:t>
            </w:r>
            <w:r>
              <w:rPr>
                <w:sz w:val="20"/>
              </w:rPr>
              <w:t>enforcement;</w:t>
            </w:r>
            <w:r>
              <w:rPr>
                <w:spacing w:val="-12"/>
                <w:sz w:val="20"/>
              </w:rPr>
              <w:t xml:space="preserve"> </w:t>
            </w:r>
            <w:r>
              <w:rPr>
                <w:sz w:val="20"/>
              </w:rPr>
              <w:t>awareness and capacity development.</w:t>
            </w:r>
          </w:p>
          <w:p w14:paraId="1F24273F" w14:textId="0A5AF87D" w:rsidR="008F5D5B" w:rsidRPr="00451A89" w:rsidRDefault="008F5D5B" w:rsidP="00335C65">
            <w:pPr>
              <w:pStyle w:val="Para1"/>
              <w:numPr>
                <w:ilvl w:val="0"/>
                <w:numId w:val="0"/>
              </w:numPr>
              <w:jc w:val="left"/>
              <w:rPr>
                <w:sz w:val="20"/>
                <w:szCs w:val="20"/>
                <w:lang w:val="en-US"/>
              </w:rPr>
            </w:pPr>
            <w:r>
              <w:rPr>
                <w:sz w:val="20"/>
              </w:rPr>
              <w:t>The</w:t>
            </w:r>
            <w:r>
              <w:rPr>
                <w:spacing w:val="-7"/>
                <w:sz w:val="20"/>
              </w:rPr>
              <w:t xml:space="preserve"> </w:t>
            </w:r>
            <w:r>
              <w:rPr>
                <w:sz w:val="20"/>
              </w:rPr>
              <w:t>above</w:t>
            </w:r>
            <w:r>
              <w:rPr>
                <w:spacing w:val="-8"/>
                <w:sz w:val="20"/>
              </w:rPr>
              <w:t xml:space="preserve"> </w:t>
            </w:r>
            <w:r>
              <w:rPr>
                <w:sz w:val="20"/>
              </w:rPr>
              <w:t>include</w:t>
            </w:r>
            <w:r>
              <w:rPr>
                <w:spacing w:val="-8"/>
                <w:sz w:val="20"/>
              </w:rPr>
              <w:t xml:space="preserve"> </w:t>
            </w:r>
            <w:r>
              <w:rPr>
                <w:sz w:val="20"/>
              </w:rPr>
              <w:t>also</w:t>
            </w:r>
            <w:r>
              <w:rPr>
                <w:spacing w:val="-8"/>
                <w:sz w:val="20"/>
              </w:rPr>
              <w:t xml:space="preserve"> </w:t>
            </w:r>
            <w:r>
              <w:rPr>
                <w:sz w:val="20"/>
              </w:rPr>
              <w:t>support</w:t>
            </w:r>
            <w:r>
              <w:rPr>
                <w:spacing w:val="-8"/>
                <w:sz w:val="20"/>
              </w:rPr>
              <w:t xml:space="preserve"> </w:t>
            </w:r>
            <w:r>
              <w:rPr>
                <w:sz w:val="20"/>
              </w:rPr>
              <w:t>on the national legal framework</w:t>
            </w:r>
          </w:p>
        </w:tc>
      </w:tr>
      <w:tr w:rsidR="008F5D5B" w:rsidRPr="00761DCA" w14:paraId="79229EDD" w14:textId="77777777" w:rsidTr="00995A8C">
        <w:tc>
          <w:tcPr>
            <w:tcW w:w="1506" w:type="dxa"/>
            <w:vMerge/>
          </w:tcPr>
          <w:p w14:paraId="59F9CDFF" w14:textId="77777777" w:rsidR="008F5D5B" w:rsidRPr="00382059" w:rsidRDefault="008F5D5B" w:rsidP="006E7BE2">
            <w:pPr>
              <w:pStyle w:val="Para1"/>
              <w:numPr>
                <w:ilvl w:val="0"/>
                <w:numId w:val="0"/>
              </w:numPr>
              <w:jc w:val="center"/>
              <w:rPr>
                <w:b/>
                <w:bCs/>
                <w:sz w:val="20"/>
                <w:szCs w:val="20"/>
              </w:rPr>
            </w:pPr>
          </w:p>
        </w:tc>
        <w:tc>
          <w:tcPr>
            <w:tcW w:w="2550" w:type="dxa"/>
          </w:tcPr>
          <w:p w14:paraId="5F60A738" w14:textId="68F5A746" w:rsidR="008F5D5B" w:rsidRPr="00496603" w:rsidRDefault="008F5D5B" w:rsidP="00375E80">
            <w:pPr>
              <w:pStyle w:val="Para1"/>
              <w:numPr>
                <w:ilvl w:val="0"/>
                <w:numId w:val="0"/>
              </w:numPr>
              <w:jc w:val="left"/>
              <w:rPr>
                <w:sz w:val="20"/>
                <w:szCs w:val="20"/>
                <w:lang w:val="en-US"/>
              </w:rPr>
            </w:pPr>
            <w:r w:rsidRPr="00496603">
              <w:rPr>
                <w:sz w:val="20"/>
                <w:szCs w:val="20"/>
                <w:lang w:val="en-US"/>
              </w:rPr>
              <w:t>Recommendation GFCM/46/2023/14</w:t>
            </w:r>
            <w:r>
              <w:rPr>
                <w:sz w:val="20"/>
                <w:szCs w:val="20"/>
                <w:lang w:val="en-US"/>
              </w:rPr>
              <w:t xml:space="preserve"> </w:t>
            </w:r>
            <w:r w:rsidRPr="00496603">
              <w:rPr>
                <w:sz w:val="20"/>
                <w:szCs w:val="20"/>
                <w:lang w:val="en-US"/>
              </w:rPr>
              <w:t>establishing a multiannual management plan for the sustainable exploitation of common dolphinfish in</w:t>
            </w:r>
            <w:r w:rsidRPr="00375E80">
              <w:rPr>
                <w:rFonts w:eastAsia="Times New Roman"/>
                <w:sz w:val="20"/>
                <w:lang w:val="en-US"/>
              </w:rPr>
              <w:t xml:space="preserve"> </w:t>
            </w:r>
            <w:r w:rsidRPr="00375E80">
              <w:rPr>
                <w:sz w:val="20"/>
                <w:szCs w:val="20"/>
                <w:lang w:val="en-US"/>
              </w:rPr>
              <w:t xml:space="preserve">the </w:t>
            </w:r>
            <w:r w:rsidRPr="00375E80">
              <w:rPr>
                <w:sz w:val="20"/>
                <w:szCs w:val="20"/>
                <w:lang w:val="en-US"/>
              </w:rPr>
              <w:lastRenderedPageBreak/>
              <w:t>Mediterranean Sea, repealing Recommendations GFCM/30/2006/2,</w:t>
            </w:r>
            <w:r>
              <w:rPr>
                <w:sz w:val="20"/>
                <w:szCs w:val="20"/>
                <w:lang w:val="en-US"/>
              </w:rPr>
              <w:t xml:space="preserve"> </w:t>
            </w:r>
            <w:r w:rsidRPr="00375E80">
              <w:rPr>
                <w:sz w:val="20"/>
                <w:szCs w:val="20"/>
                <w:lang w:val="en-US"/>
              </w:rPr>
              <w:t>GFCM/43/2019/1 and GFCM/44/2021/11,</w:t>
            </w:r>
          </w:p>
        </w:tc>
        <w:tc>
          <w:tcPr>
            <w:tcW w:w="1628" w:type="dxa"/>
          </w:tcPr>
          <w:p w14:paraId="19FC0BA7" w14:textId="4CE64085" w:rsidR="008F5D5B" w:rsidRPr="00233F4D" w:rsidRDefault="008F5D5B" w:rsidP="00E5610B">
            <w:pPr>
              <w:pStyle w:val="Para1"/>
              <w:numPr>
                <w:ilvl w:val="0"/>
                <w:numId w:val="0"/>
              </w:numPr>
              <w:jc w:val="left"/>
              <w:rPr>
                <w:sz w:val="20"/>
                <w:szCs w:val="20"/>
                <w:lang w:val="en-US"/>
              </w:rPr>
            </w:pPr>
            <w:r w:rsidRPr="00E5610B">
              <w:rPr>
                <w:sz w:val="20"/>
                <w:szCs w:val="20"/>
                <w:lang w:val="en-US"/>
              </w:rPr>
              <w:lastRenderedPageBreak/>
              <w:t>Plastic waste (FAD components)</w:t>
            </w:r>
          </w:p>
        </w:tc>
        <w:tc>
          <w:tcPr>
            <w:tcW w:w="4664" w:type="dxa"/>
          </w:tcPr>
          <w:p w14:paraId="7557C641" w14:textId="40F7B1EB" w:rsidR="008F5D5B" w:rsidRPr="00EB0E19" w:rsidRDefault="008F5D5B" w:rsidP="00773639">
            <w:pPr>
              <w:pStyle w:val="Para1"/>
              <w:numPr>
                <w:ilvl w:val="0"/>
                <w:numId w:val="0"/>
              </w:numPr>
              <w:rPr>
                <w:sz w:val="20"/>
                <w:szCs w:val="20"/>
                <w:lang w:val="en-US"/>
              </w:rPr>
            </w:pPr>
            <w:r w:rsidRPr="007B31F6">
              <w:rPr>
                <w:sz w:val="20"/>
                <w:szCs w:val="20"/>
                <w:lang w:val="en-US"/>
              </w:rPr>
              <w:t>The recommendation notes that FADs have increasingly used non-biodegradable materials with plastic-pollution impacts. It includes, in paragraph 44, a requirement that biodegradable materials be prioritized during the transitional</w:t>
            </w:r>
            <w:r>
              <w:rPr>
                <w:sz w:val="20"/>
                <w:szCs w:val="20"/>
                <w:lang w:val="en-US"/>
              </w:rPr>
              <w:t xml:space="preserve"> </w:t>
            </w:r>
            <w:r w:rsidRPr="007B31F6">
              <w:rPr>
                <w:sz w:val="20"/>
                <w:szCs w:val="20"/>
                <w:lang w:val="en-US"/>
              </w:rPr>
              <w:t>period and that, from the beginning of the 2027 season, FADs be constructed exclusively with</w:t>
            </w:r>
            <w:r w:rsidRPr="00773639">
              <w:rPr>
                <w:rFonts w:eastAsia="Times New Roman"/>
                <w:sz w:val="20"/>
                <w:lang w:val="en-US"/>
              </w:rPr>
              <w:t xml:space="preserve"> </w:t>
            </w:r>
            <w:r w:rsidRPr="00773639">
              <w:rPr>
                <w:sz w:val="20"/>
                <w:szCs w:val="20"/>
                <w:lang w:val="en-US"/>
              </w:rPr>
              <w:lastRenderedPageBreak/>
              <w:t xml:space="preserve">biodegradable materials. Under the dolphinfish research </w:t>
            </w:r>
            <w:proofErr w:type="spellStart"/>
            <w:r w:rsidRPr="00773639">
              <w:rPr>
                <w:sz w:val="20"/>
                <w:szCs w:val="20"/>
                <w:lang w:val="en-US"/>
              </w:rPr>
              <w:t>programme</w:t>
            </w:r>
            <w:proofErr w:type="spellEnd"/>
            <w:r w:rsidRPr="00773639">
              <w:rPr>
                <w:sz w:val="20"/>
                <w:szCs w:val="20"/>
                <w:lang w:val="en-US"/>
              </w:rPr>
              <w:t>, a</w:t>
            </w:r>
            <w:r>
              <w:rPr>
                <w:sz w:val="20"/>
                <w:szCs w:val="20"/>
                <w:lang w:val="en-US"/>
              </w:rPr>
              <w:t xml:space="preserve"> </w:t>
            </w:r>
            <w:r w:rsidRPr="00773639">
              <w:rPr>
                <w:sz w:val="20"/>
                <w:szCs w:val="20"/>
                <w:lang w:val="en-US"/>
              </w:rPr>
              <w:t>MedSea4Fish-supported pilot in Algeria (CNRDPA) produced and deployed 60 biodegradable FADs using locally available</w:t>
            </w:r>
            <w:r>
              <w:rPr>
                <w:sz w:val="20"/>
                <w:szCs w:val="20"/>
                <w:lang w:val="en-US"/>
              </w:rPr>
              <w:t xml:space="preserve"> </w:t>
            </w:r>
            <w:r w:rsidRPr="00773639">
              <w:rPr>
                <w:sz w:val="20"/>
                <w:szCs w:val="20"/>
                <w:lang w:val="en-US"/>
              </w:rPr>
              <w:t>materials to reduce plastic inputs from fishing operations.</w:t>
            </w:r>
          </w:p>
        </w:tc>
        <w:tc>
          <w:tcPr>
            <w:tcW w:w="3260" w:type="dxa"/>
          </w:tcPr>
          <w:p w14:paraId="435D9B7B" w14:textId="5DE5AA41" w:rsidR="008F5D5B" w:rsidRPr="00451A89" w:rsidRDefault="008F5D5B" w:rsidP="000464DD">
            <w:pPr>
              <w:pStyle w:val="Para1"/>
              <w:numPr>
                <w:ilvl w:val="0"/>
                <w:numId w:val="0"/>
              </w:numPr>
              <w:jc w:val="left"/>
              <w:rPr>
                <w:sz w:val="20"/>
                <w:szCs w:val="20"/>
                <w:lang w:val="en-US"/>
              </w:rPr>
            </w:pPr>
            <w:r w:rsidRPr="000464DD">
              <w:rPr>
                <w:sz w:val="20"/>
                <w:szCs w:val="20"/>
                <w:lang w:val="en-US"/>
              </w:rPr>
              <w:lastRenderedPageBreak/>
              <w:t>Performance and durability testing of biodegradable materials; cost–benefit analysis; scaling to additional CPCs; end-of-life logistics.</w:t>
            </w:r>
          </w:p>
        </w:tc>
      </w:tr>
      <w:tr w:rsidR="008F5D5B" w:rsidRPr="00761DCA" w14:paraId="238556B4" w14:textId="77777777" w:rsidTr="00995A8C">
        <w:tc>
          <w:tcPr>
            <w:tcW w:w="1506" w:type="dxa"/>
            <w:vMerge/>
          </w:tcPr>
          <w:p w14:paraId="39E04378" w14:textId="77777777" w:rsidR="008F5D5B" w:rsidRPr="00382059" w:rsidRDefault="008F5D5B" w:rsidP="00F02A3E">
            <w:pPr>
              <w:pStyle w:val="Para1"/>
              <w:numPr>
                <w:ilvl w:val="0"/>
                <w:numId w:val="0"/>
              </w:numPr>
              <w:jc w:val="center"/>
              <w:rPr>
                <w:b/>
                <w:bCs/>
                <w:sz w:val="20"/>
                <w:szCs w:val="20"/>
              </w:rPr>
            </w:pPr>
          </w:p>
        </w:tc>
        <w:tc>
          <w:tcPr>
            <w:tcW w:w="2550" w:type="dxa"/>
          </w:tcPr>
          <w:p w14:paraId="6B8927DC" w14:textId="77AF345C" w:rsidR="008F5D5B" w:rsidRDefault="008F5D5B" w:rsidP="00F02A3E">
            <w:pPr>
              <w:pStyle w:val="Para1"/>
              <w:numPr>
                <w:ilvl w:val="0"/>
                <w:numId w:val="0"/>
              </w:numPr>
              <w:jc w:val="left"/>
              <w:rPr>
                <w:sz w:val="20"/>
                <w:szCs w:val="20"/>
              </w:rPr>
            </w:pPr>
            <w:r>
              <w:rPr>
                <w:sz w:val="20"/>
              </w:rPr>
              <w:t>Marine</w:t>
            </w:r>
            <w:r>
              <w:rPr>
                <w:spacing w:val="-13"/>
                <w:sz w:val="20"/>
              </w:rPr>
              <w:t xml:space="preserve"> </w:t>
            </w:r>
            <w:r>
              <w:rPr>
                <w:sz w:val="20"/>
              </w:rPr>
              <w:t>litter</w:t>
            </w:r>
            <w:r>
              <w:rPr>
                <w:spacing w:val="-12"/>
                <w:sz w:val="20"/>
              </w:rPr>
              <w:t xml:space="preserve"> </w:t>
            </w:r>
            <w:r>
              <w:rPr>
                <w:sz w:val="20"/>
              </w:rPr>
              <w:t>data</w:t>
            </w:r>
            <w:r>
              <w:rPr>
                <w:spacing w:val="-13"/>
                <w:sz w:val="20"/>
              </w:rPr>
              <w:t xml:space="preserve"> </w:t>
            </w:r>
            <w:r>
              <w:rPr>
                <w:sz w:val="20"/>
              </w:rPr>
              <w:t>collection via DCRF &amp; observer protocols;</w:t>
            </w:r>
            <w:r>
              <w:rPr>
                <w:spacing w:val="-5"/>
                <w:sz w:val="20"/>
              </w:rPr>
              <w:t xml:space="preserve"> </w:t>
            </w:r>
            <w:proofErr w:type="spellStart"/>
            <w:r>
              <w:rPr>
                <w:sz w:val="20"/>
              </w:rPr>
              <w:t>SoMFi</w:t>
            </w:r>
            <w:proofErr w:type="spellEnd"/>
            <w:r>
              <w:rPr>
                <w:spacing w:val="-6"/>
                <w:sz w:val="20"/>
              </w:rPr>
              <w:t xml:space="preserve"> </w:t>
            </w:r>
            <w:r>
              <w:rPr>
                <w:sz w:val="20"/>
              </w:rPr>
              <w:t>2025</w:t>
            </w:r>
            <w:r>
              <w:rPr>
                <w:spacing w:val="-5"/>
                <w:sz w:val="20"/>
              </w:rPr>
              <w:t xml:space="preserve"> </w:t>
            </w:r>
            <w:r>
              <w:rPr>
                <w:sz w:val="20"/>
              </w:rPr>
              <w:t>box on marine litter</w:t>
            </w:r>
          </w:p>
        </w:tc>
        <w:tc>
          <w:tcPr>
            <w:tcW w:w="1628" w:type="dxa"/>
          </w:tcPr>
          <w:p w14:paraId="07CB17E4" w14:textId="17789D4B" w:rsidR="008F5D5B" w:rsidRPr="00233F4D" w:rsidRDefault="008F5D5B" w:rsidP="00F02A3E">
            <w:pPr>
              <w:pStyle w:val="Para1"/>
              <w:numPr>
                <w:ilvl w:val="0"/>
                <w:numId w:val="0"/>
              </w:numPr>
              <w:jc w:val="left"/>
              <w:rPr>
                <w:sz w:val="20"/>
                <w:szCs w:val="20"/>
                <w:lang w:val="en-US"/>
              </w:rPr>
            </w:pPr>
            <w:r>
              <w:rPr>
                <w:sz w:val="20"/>
              </w:rPr>
              <w:t>Plastic</w:t>
            </w:r>
            <w:r>
              <w:rPr>
                <w:spacing w:val="-4"/>
                <w:sz w:val="20"/>
              </w:rPr>
              <w:t xml:space="preserve"> </w:t>
            </w:r>
            <w:r>
              <w:rPr>
                <w:sz w:val="20"/>
              </w:rPr>
              <w:t>waste</w:t>
            </w:r>
            <w:r>
              <w:rPr>
                <w:spacing w:val="-4"/>
                <w:sz w:val="20"/>
              </w:rPr>
              <w:t xml:space="preserve"> </w:t>
            </w:r>
            <w:r>
              <w:rPr>
                <w:sz w:val="20"/>
              </w:rPr>
              <w:t>/</w:t>
            </w:r>
            <w:r>
              <w:rPr>
                <w:spacing w:val="-6"/>
                <w:sz w:val="20"/>
              </w:rPr>
              <w:t xml:space="preserve"> </w:t>
            </w:r>
            <w:r>
              <w:rPr>
                <w:sz w:val="20"/>
              </w:rPr>
              <w:t>fishing-related</w:t>
            </w:r>
            <w:r>
              <w:rPr>
                <w:spacing w:val="-5"/>
                <w:sz w:val="20"/>
              </w:rPr>
              <w:t xml:space="preserve"> </w:t>
            </w:r>
            <w:r>
              <w:rPr>
                <w:spacing w:val="-2"/>
                <w:sz w:val="20"/>
              </w:rPr>
              <w:t>debris</w:t>
            </w:r>
          </w:p>
        </w:tc>
        <w:tc>
          <w:tcPr>
            <w:tcW w:w="4664" w:type="dxa"/>
          </w:tcPr>
          <w:p w14:paraId="09370112" w14:textId="77777777" w:rsidR="008F5D5B" w:rsidRDefault="008F5D5B" w:rsidP="00F02A3E">
            <w:pPr>
              <w:pStyle w:val="TableParagraph"/>
              <w:ind w:left="0" w:right="206"/>
              <w:rPr>
                <w:sz w:val="20"/>
              </w:rPr>
            </w:pPr>
            <w:r>
              <w:rPr>
                <w:sz w:val="20"/>
              </w:rPr>
              <w:t xml:space="preserve">Since 2018, marine litter is collected within GFCM supported by MedSea4Fish &amp; BlackSea4Fish programmes. The data on marine litter is collected during all the monitoring activities at sea (on commercial species sampling, discards, bycatch, and scientific surveys). All GFCM protocols/guidelines have the same Marine </w:t>
            </w:r>
            <w:hyperlink r:id="rId49">
              <w:r>
                <w:rPr>
                  <w:color w:val="0000FF"/>
                  <w:sz w:val="20"/>
                  <w:u w:val="single" w:color="0000FF"/>
                </w:rPr>
                <w:t>litter</w:t>
              </w:r>
              <w:r>
                <w:rPr>
                  <w:color w:val="0000FF"/>
                  <w:spacing w:val="-6"/>
                  <w:sz w:val="20"/>
                  <w:u w:val="single" w:color="0000FF"/>
                </w:rPr>
                <w:t xml:space="preserve"> </w:t>
              </w:r>
              <w:r>
                <w:rPr>
                  <w:color w:val="0000FF"/>
                  <w:sz w:val="20"/>
                  <w:u w:val="single" w:color="0000FF"/>
                </w:rPr>
                <w:t>sheet</w:t>
              </w:r>
            </w:hyperlink>
            <w:r>
              <w:rPr>
                <w:color w:val="0000FF"/>
                <w:spacing w:val="-6"/>
                <w:sz w:val="20"/>
              </w:rPr>
              <w:t xml:space="preserve"> </w:t>
            </w:r>
            <w:r>
              <w:rPr>
                <w:sz w:val="20"/>
              </w:rPr>
              <w:t>for</w:t>
            </w:r>
            <w:r>
              <w:rPr>
                <w:spacing w:val="-6"/>
                <w:sz w:val="20"/>
              </w:rPr>
              <w:t xml:space="preserve"> </w:t>
            </w:r>
            <w:r>
              <w:rPr>
                <w:sz w:val="20"/>
              </w:rPr>
              <w:t>the</w:t>
            </w:r>
            <w:r>
              <w:rPr>
                <w:spacing w:val="-6"/>
                <w:sz w:val="20"/>
              </w:rPr>
              <w:t xml:space="preserve"> </w:t>
            </w:r>
            <w:r>
              <w:rPr>
                <w:sz w:val="20"/>
              </w:rPr>
              <w:t>minimum</w:t>
            </w:r>
            <w:r>
              <w:rPr>
                <w:spacing w:val="-6"/>
                <w:sz w:val="20"/>
              </w:rPr>
              <w:t xml:space="preserve"> </w:t>
            </w:r>
            <w:r>
              <w:rPr>
                <w:sz w:val="20"/>
              </w:rPr>
              <w:t>data</w:t>
            </w:r>
            <w:r>
              <w:rPr>
                <w:spacing w:val="-6"/>
                <w:sz w:val="20"/>
              </w:rPr>
              <w:t xml:space="preserve"> </w:t>
            </w:r>
            <w:r>
              <w:rPr>
                <w:sz w:val="20"/>
              </w:rPr>
              <w:t>collection</w:t>
            </w:r>
            <w:r>
              <w:rPr>
                <w:spacing w:val="-5"/>
                <w:sz w:val="20"/>
              </w:rPr>
              <w:t xml:space="preserve"> </w:t>
            </w:r>
            <w:r>
              <w:rPr>
                <w:sz w:val="20"/>
              </w:rPr>
              <w:t>in a standardized and harmonized way.</w:t>
            </w:r>
          </w:p>
          <w:p w14:paraId="1E30B335" w14:textId="77777777" w:rsidR="008F5D5B" w:rsidRDefault="008F5D5B" w:rsidP="00F02A3E">
            <w:pPr>
              <w:pStyle w:val="TableParagraph"/>
              <w:ind w:left="0"/>
              <w:rPr>
                <w:sz w:val="20"/>
              </w:rPr>
            </w:pPr>
          </w:p>
          <w:p w14:paraId="156027C6" w14:textId="46E390B5" w:rsidR="008F5D5B" w:rsidRPr="00F02A3E" w:rsidRDefault="008F5D5B" w:rsidP="00F02A3E">
            <w:pPr>
              <w:pStyle w:val="TableParagraph"/>
              <w:ind w:left="0" w:right="140"/>
              <w:rPr>
                <w:sz w:val="20"/>
              </w:rPr>
            </w:pPr>
            <w:r>
              <w:rPr>
                <w:sz w:val="20"/>
              </w:rPr>
              <w:t>Data include composition (plastics, gear fragments) and frequency by gear/area; An initial</w:t>
            </w:r>
            <w:r>
              <w:rPr>
                <w:spacing w:val="-7"/>
                <w:sz w:val="20"/>
              </w:rPr>
              <w:t xml:space="preserve"> </w:t>
            </w:r>
            <w:r>
              <w:rPr>
                <w:sz w:val="20"/>
              </w:rPr>
              <w:t>data</w:t>
            </w:r>
            <w:r>
              <w:rPr>
                <w:spacing w:val="-6"/>
                <w:sz w:val="20"/>
              </w:rPr>
              <w:t xml:space="preserve"> </w:t>
            </w:r>
            <w:r>
              <w:rPr>
                <w:sz w:val="20"/>
              </w:rPr>
              <w:t>analysis</w:t>
            </w:r>
            <w:r>
              <w:rPr>
                <w:spacing w:val="-6"/>
                <w:sz w:val="20"/>
              </w:rPr>
              <w:t xml:space="preserve"> </w:t>
            </w:r>
            <w:r>
              <w:rPr>
                <w:sz w:val="20"/>
              </w:rPr>
              <w:t>is</w:t>
            </w:r>
            <w:r>
              <w:rPr>
                <w:spacing w:val="-6"/>
                <w:sz w:val="20"/>
              </w:rPr>
              <w:t xml:space="preserve"> </w:t>
            </w:r>
            <w:r>
              <w:rPr>
                <w:sz w:val="20"/>
              </w:rPr>
              <w:t>synthesized</w:t>
            </w:r>
            <w:r>
              <w:rPr>
                <w:spacing w:val="-5"/>
                <w:sz w:val="20"/>
              </w:rPr>
              <w:t xml:space="preserve"> </w:t>
            </w:r>
            <w:r>
              <w:rPr>
                <w:sz w:val="20"/>
              </w:rPr>
              <w:t>in</w:t>
            </w:r>
            <w:r>
              <w:rPr>
                <w:spacing w:val="-7"/>
                <w:sz w:val="20"/>
              </w:rPr>
              <w:t xml:space="preserve"> </w:t>
            </w:r>
            <w:hyperlink r:id="rId50">
              <w:proofErr w:type="spellStart"/>
              <w:r>
                <w:rPr>
                  <w:color w:val="0000FF"/>
                  <w:sz w:val="20"/>
                  <w:u w:val="single" w:color="0000FF"/>
                </w:rPr>
                <w:t>SoMFi</w:t>
              </w:r>
              <w:proofErr w:type="spellEnd"/>
            </w:hyperlink>
            <w:r>
              <w:t xml:space="preserve"> </w:t>
            </w:r>
            <w:hyperlink r:id="rId51">
              <w:r>
                <w:rPr>
                  <w:color w:val="0000FF"/>
                  <w:sz w:val="20"/>
                  <w:u w:val="single" w:color="0000FF"/>
                </w:rPr>
                <w:t>2025</w:t>
              </w:r>
            </w:hyperlink>
            <w:r>
              <w:rPr>
                <w:color w:val="0000FF"/>
                <w:spacing w:val="-2"/>
                <w:sz w:val="20"/>
              </w:rPr>
              <w:t xml:space="preserve"> </w:t>
            </w:r>
            <w:r>
              <w:rPr>
                <w:sz w:val="20"/>
              </w:rPr>
              <w:t>(See</w:t>
            </w:r>
            <w:r>
              <w:rPr>
                <w:spacing w:val="-2"/>
                <w:sz w:val="20"/>
              </w:rPr>
              <w:t xml:space="preserve"> </w:t>
            </w:r>
            <w:r>
              <w:rPr>
                <w:sz w:val="20"/>
              </w:rPr>
              <w:t>Box</w:t>
            </w:r>
            <w:r>
              <w:rPr>
                <w:spacing w:val="-3"/>
                <w:sz w:val="20"/>
              </w:rPr>
              <w:t xml:space="preserve"> </w:t>
            </w:r>
            <w:r>
              <w:rPr>
                <w:sz w:val="20"/>
              </w:rPr>
              <w:t>on</w:t>
            </w:r>
            <w:r>
              <w:rPr>
                <w:spacing w:val="-1"/>
                <w:sz w:val="20"/>
              </w:rPr>
              <w:t xml:space="preserve"> </w:t>
            </w:r>
            <w:r>
              <w:rPr>
                <w:sz w:val="20"/>
              </w:rPr>
              <w:t>marine</w:t>
            </w:r>
            <w:r>
              <w:rPr>
                <w:spacing w:val="-2"/>
                <w:sz w:val="20"/>
              </w:rPr>
              <w:t xml:space="preserve"> litter).</w:t>
            </w:r>
          </w:p>
        </w:tc>
        <w:tc>
          <w:tcPr>
            <w:tcW w:w="3260" w:type="dxa"/>
          </w:tcPr>
          <w:p w14:paraId="24E29546" w14:textId="77777777" w:rsidR="008F5D5B" w:rsidRPr="00451A89" w:rsidRDefault="008F5D5B" w:rsidP="00F02A3E">
            <w:pPr>
              <w:pStyle w:val="Para1"/>
              <w:numPr>
                <w:ilvl w:val="0"/>
                <w:numId w:val="0"/>
              </w:numPr>
              <w:jc w:val="left"/>
              <w:rPr>
                <w:sz w:val="20"/>
                <w:szCs w:val="20"/>
                <w:lang w:val="en-US"/>
              </w:rPr>
            </w:pPr>
          </w:p>
        </w:tc>
      </w:tr>
      <w:tr w:rsidR="008F5D5B" w:rsidRPr="00761DCA" w14:paraId="4C69B630" w14:textId="77777777" w:rsidTr="00995A8C">
        <w:tc>
          <w:tcPr>
            <w:tcW w:w="1506" w:type="dxa"/>
            <w:vMerge/>
          </w:tcPr>
          <w:p w14:paraId="291C91CA" w14:textId="77777777" w:rsidR="008F5D5B" w:rsidRPr="00382059" w:rsidRDefault="008F5D5B" w:rsidP="006A7FDA">
            <w:pPr>
              <w:pStyle w:val="Para1"/>
              <w:numPr>
                <w:ilvl w:val="0"/>
                <w:numId w:val="0"/>
              </w:numPr>
              <w:jc w:val="center"/>
              <w:rPr>
                <w:b/>
                <w:bCs/>
                <w:sz w:val="20"/>
                <w:szCs w:val="20"/>
              </w:rPr>
            </w:pPr>
          </w:p>
        </w:tc>
        <w:tc>
          <w:tcPr>
            <w:tcW w:w="2550" w:type="dxa"/>
          </w:tcPr>
          <w:p w14:paraId="4811B884" w14:textId="7481BFD2" w:rsidR="008F5D5B" w:rsidRPr="006A7FDA" w:rsidRDefault="008F5D5B" w:rsidP="006A7FDA">
            <w:pPr>
              <w:pStyle w:val="TableParagraph"/>
              <w:ind w:left="0" w:right="183"/>
              <w:rPr>
                <w:sz w:val="20"/>
              </w:rPr>
            </w:pPr>
            <w:r>
              <w:rPr>
                <w:sz w:val="20"/>
              </w:rPr>
              <w:t xml:space="preserve">Pilot actions: at-sea </w:t>
            </w:r>
            <w:proofErr w:type="gramStart"/>
            <w:r>
              <w:rPr>
                <w:sz w:val="20"/>
              </w:rPr>
              <w:t>pilots</w:t>
            </w:r>
            <w:proofErr w:type="gramEnd"/>
            <w:r>
              <w:rPr>
                <w:sz w:val="20"/>
              </w:rPr>
              <w:t xml:space="preserve"> trials for</w:t>
            </w:r>
            <w:r>
              <w:rPr>
                <w:spacing w:val="-1"/>
                <w:sz w:val="20"/>
              </w:rPr>
              <w:t xml:space="preserve"> </w:t>
            </w:r>
            <w:r>
              <w:rPr>
                <w:sz w:val="20"/>
              </w:rPr>
              <w:t>removal</w:t>
            </w:r>
            <w:r>
              <w:rPr>
                <w:spacing w:val="-1"/>
                <w:sz w:val="20"/>
              </w:rPr>
              <w:t xml:space="preserve"> </w:t>
            </w:r>
            <w:r>
              <w:rPr>
                <w:sz w:val="20"/>
              </w:rPr>
              <w:t>of</w:t>
            </w:r>
            <w:r>
              <w:rPr>
                <w:spacing w:val="-1"/>
                <w:sz w:val="20"/>
              </w:rPr>
              <w:t xml:space="preserve"> </w:t>
            </w:r>
            <w:r>
              <w:rPr>
                <w:sz w:val="20"/>
              </w:rPr>
              <w:t>marine litter from the seafloor using experimental trawl cod-ends; (within the Programmes:</w:t>
            </w:r>
            <w:r>
              <w:rPr>
                <w:spacing w:val="-9"/>
                <w:sz w:val="20"/>
              </w:rPr>
              <w:t xml:space="preserve"> </w:t>
            </w:r>
            <w:r>
              <w:rPr>
                <w:sz w:val="20"/>
              </w:rPr>
              <w:t>MedSea4Fish &amp;</w:t>
            </w:r>
            <w:r>
              <w:rPr>
                <w:spacing w:val="-3"/>
                <w:sz w:val="20"/>
              </w:rPr>
              <w:t xml:space="preserve"> </w:t>
            </w:r>
            <w:r>
              <w:rPr>
                <w:sz w:val="20"/>
              </w:rPr>
              <w:t>BlackSea4Fish</w:t>
            </w:r>
            <w:r>
              <w:rPr>
                <w:spacing w:val="-2"/>
                <w:sz w:val="20"/>
              </w:rPr>
              <w:t xml:space="preserve"> </w:t>
            </w:r>
            <w:r>
              <w:rPr>
                <w:sz w:val="20"/>
              </w:rPr>
              <w:t>including GEF</w:t>
            </w:r>
            <w:r>
              <w:rPr>
                <w:spacing w:val="-8"/>
                <w:sz w:val="20"/>
              </w:rPr>
              <w:t xml:space="preserve"> </w:t>
            </w:r>
            <w:r>
              <w:rPr>
                <w:sz w:val="20"/>
              </w:rPr>
              <w:t>funded</w:t>
            </w:r>
            <w:r>
              <w:rPr>
                <w:spacing w:val="-3"/>
                <w:sz w:val="20"/>
              </w:rPr>
              <w:t xml:space="preserve"> </w:t>
            </w:r>
            <w:proofErr w:type="spellStart"/>
            <w:r>
              <w:rPr>
                <w:sz w:val="20"/>
              </w:rPr>
              <w:t>FishEBM</w:t>
            </w:r>
            <w:proofErr w:type="spellEnd"/>
            <w:r>
              <w:rPr>
                <w:sz w:val="20"/>
              </w:rPr>
              <w:t>-</w:t>
            </w:r>
            <w:r>
              <w:rPr>
                <w:spacing w:val="-5"/>
                <w:sz w:val="20"/>
              </w:rPr>
              <w:t xml:space="preserve">Med </w:t>
            </w:r>
            <w:r>
              <w:rPr>
                <w:spacing w:val="-2"/>
                <w:sz w:val="20"/>
              </w:rPr>
              <w:t>project)</w:t>
            </w:r>
          </w:p>
        </w:tc>
        <w:tc>
          <w:tcPr>
            <w:tcW w:w="1628" w:type="dxa"/>
          </w:tcPr>
          <w:p w14:paraId="6AE07A64" w14:textId="530A30C1" w:rsidR="008F5D5B" w:rsidRPr="00233F4D" w:rsidRDefault="008F5D5B" w:rsidP="006A7FDA">
            <w:pPr>
              <w:pStyle w:val="Para1"/>
              <w:numPr>
                <w:ilvl w:val="0"/>
                <w:numId w:val="0"/>
              </w:numPr>
              <w:jc w:val="left"/>
              <w:rPr>
                <w:sz w:val="20"/>
                <w:szCs w:val="20"/>
                <w:lang w:val="en-US"/>
              </w:rPr>
            </w:pPr>
            <w:r>
              <w:rPr>
                <w:sz w:val="20"/>
              </w:rPr>
              <w:t>Plastic</w:t>
            </w:r>
            <w:r>
              <w:rPr>
                <w:spacing w:val="-6"/>
                <w:sz w:val="20"/>
              </w:rPr>
              <w:t xml:space="preserve"> </w:t>
            </w:r>
            <w:r>
              <w:rPr>
                <w:spacing w:val="-2"/>
                <w:sz w:val="20"/>
              </w:rPr>
              <w:t>waste</w:t>
            </w:r>
          </w:p>
        </w:tc>
        <w:tc>
          <w:tcPr>
            <w:tcW w:w="4664" w:type="dxa"/>
          </w:tcPr>
          <w:p w14:paraId="40C43162" w14:textId="48FD326E" w:rsidR="008F5D5B" w:rsidRPr="00EB0E19" w:rsidRDefault="008F5D5B" w:rsidP="006A7FDA">
            <w:pPr>
              <w:pStyle w:val="Para1"/>
              <w:numPr>
                <w:ilvl w:val="0"/>
                <w:numId w:val="0"/>
              </w:numPr>
              <w:rPr>
                <w:sz w:val="20"/>
                <w:szCs w:val="20"/>
                <w:lang w:val="en-US"/>
              </w:rPr>
            </w:pPr>
            <w:r>
              <w:rPr>
                <w:sz w:val="20"/>
              </w:rPr>
              <w:t>Pilot trials of modified gear to collect litter from the seabed without catching marine resources</w:t>
            </w:r>
            <w:r>
              <w:rPr>
                <w:spacing w:val="-7"/>
                <w:sz w:val="20"/>
              </w:rPr>
              <w:t xml:space="preserve"> </w:t>
            </w:r>
            <w:r>
              <w:rPr>
                <w:sz w:val="20"/>
              </w:rPr>
              <w:t>or</w:t>
            </w:r>
            <w:r>
              <w:rPr>
                <w:spacing w:val="-7"/>
                <w:sz w:val="20"/>
              </w:rPr>
              <w:t xml:space="preserve"> </w:t>
            </w:r>
            <w:r>
              <w:rPr>
                <w:sz w:val="20"/>
              </w:rPr>
              <w:t>harming</w:t>
            </w:r>
            <w:r>
              <w:rPr>
                <w:spacing w:val="-7"/>
                <w:sz w:val="20"/>
              </w:rPr>
              <w:t xml:space="preserve"> </w:t>
            </w:r>
            <w:r>
              <w:rPr>
                <w:sz w:val="20"/>
              </w:rPr>
              <w:t>habitats;</w:t>
            </w:r>
            <w:r>
              <w:rPr>
                <w:spacing w:val="-6"/>
                <w:sz w:val="20"/>
              </w:rPr>
              <w:t xml:space="preserve"> </w:t>
            </w:r>
            <w:r>
              <w:rPr>
                <w:sz w:val="20"/>
              </w:rPr>
              <w:t>expansion</w:t>
            </w:r>
            <w:r>
              <w:rPr>
                <w:spacing w:val="-6"/>
                <w:sz w:val="20"/>
              </w:rPr>
              <w:t xml:space="preserve"> </w:t>
            </w:r>
            <w:r>
              <w:rPr>
                <w:sz w:val="20"/>
              </w:rPr>
              <w:t>of</w:t>
            </w:r>
            <w:r>
              <w:rPr>
                <w:spacing w:val="-6"/>
                <w:sz w:val="20"/>
              </w:rPr>
              <w:t xml:space="preserve"> </w:t>
            </w:r>
            <w:r>
              <w:rPr>
                <w:sz w:val="20"/>
              </w:rPr>
              <w:t>the trials and results analysis on track.</w:t>
            </w:r>
          </w:p>
        </w:tc>
        <w:tc>
          <w:tcPr>
            <w:tcW w:w="3260" w:type="dxa"/>
          </w:tcPr>
          <w:p w14:paraId="41A75B63" w14:textId="77777777" w:rsidR="008F5D5B" w:rsidRPr="00451A89" w:rsidRDefault="008F5D5B" w:rsidP="006A7FDA">
            <w:pPr>
              <w:pStyle w:val="Para1"/>
              <w:numPr>
                <w:ilvl w:val="0"/>
                <w:numId w:val="0"/>
              </w:numPr>
              <w:jc w:val="left"/>
              <w:rPr>
                <w:sz w:val="20"/>
                <w:szCs w:val="20"/>
                <w:lang w:val="en-US"/>
              </w:rPr>
            </w:pPr>
          </w:p>
        </w:tc>
      </w:tr>
      <w:tr w:rsidR="008F5D5B" w:rsidRPr="00761DCA" w14:paraId="7F93AA8A" w14:textId="77777777" w:rsidTr="00995A8C">
        <w:tc>
          <w:tcPr>
            <w:tcW w:w="1506" w:type="dxa"/>
            <w:vMerge/>
          </w:tcPr>
          <w:p w14:paraId="60DEDA1A" w14:textId="77777777" w:rsidR="008F5D5B" w:rsidRPr="00382059" w:rsidRDefault="008F5D5B" w:rsidP="00E821B7">
            <w:pPr>
              <w:pStyle w:val="Para1"/>
              <w:numPr>
                <w:ilvl w:val="0"/>
                <w:numId w:val="0"/>
              </w:numPr>
              <w:jc w:val="center"/>
              <w:rPr>
                <w:b/>
                <w:bCs/>
                <w:sz w:val="20"/>
                <w:szCs w:val="20"/>
              </w:rPr>
            </w:pPr>
          </w:p>
        </w:tc>
        <w:tc>
          <w:tcPr>
            <w:tcW w:w="2550" w:type="dxa"/>
          </w:tcPr>
          <w:p w14:paraId="6061F601" w14:textId="3E07C672" w:rsidR="008F5D5B" w:rsidRDefault="008F5D5B" w:rsidP="00E821B7">
            <w:pPr>
              <w:pStyle w:val="TableParagraph"/>
              <w:ind w:left="0" w:right="183"/>
              <w:rPr>
                <w:sz w:val="20"/>
              </w:rPr>
            </w:pPr>
            <w:r>
              <w:rPr>
                <w:spacing w:val="-2"/>
                <w:sz w:val="20"/>
              </w:rPr>
              <w:t>Resolution</w:t>
            </w:r>
            <w:r>
              <w:rPr>
                <w:spacing w:val="40"/>
                <w:sz w:val="20"/>
              </w:rPr>
              <w:t xml:space="preserve"> </w:t>
            </w:r>
            <w:r>
              <w:rPr>
                <w:sz w:val="20"/>
              </w:rPr>
              <w:t>GFCM/46/2023/8 on reduction of plastic use and best</w:t>
            </w:r>
            <w:r>
              <w:rPr>
                <w:spacing w:val="-10"/>
                <w:sz w:val="20"/>
              </w:rPr>
              <w:t xml:space="preserve"> </w:t>
            </w:r>
            <w:r>
              <w:rPr>
                <w:sz w:val="20"/>
              </w:rPr>
              <w:t>management</w:t>
            </w:r>
            <w:r>
              <w:rPr>
                <w:spacing w:val="-10"/>
                <w:sz w:val="20"/>
              </w:rPr>
              <w:t xml:space="preserve"> </w:t>
            </w:r>
            <w:r>
              <w:rPr>
                <w:sz w:val="20"/>
              </w:rPr>
              <w:t>of</w:t>
            </w:r>
            <w:r>
              <w:rPr>
                <w:spacing w:val="-10"/>
                <w:sz w:val="20"/>
              </w:rPr>
              <w:t xml:space="preserve"> </w:t>
            </w:r>
            <w:r>
              <w:rPr>
                <w:sz w:val="20"/>
              </w:rPr>
              <w:lastRenderedPageBreak/>
              <w:t>waste</w:t>
            </w:r>
            <w:r>
              <w:rPr>
                <w:spacing w:val="-9"/>
                <w:sz w:val="20"/>
              </w:rPr>
              <w:t xml:space="preserve"> </w:t>
            </w:r>
            <w:r>
              <w:rPr>
                <w:sz w:val="20"/>
              </w:rPr>
              <w:t xml:space="preserve">in </w:t>
            </w:r>
            <w:r>
              <w:rPr>
                <w:spacing w:val="-2"/>
                <w:sz w:val="20"/>
              </w:rPr>
              <w:t>aquaculture</w:t>
            </w:r>
          </w:p>
        </w:tc>
        <w:tc>
          <w:tcPr>
            <w:tcW w:w="1628" w:type="dxa"/>
          </w:tcPr>
          <w:p w14:paraId="2927670C" w14:textId="79FA7264" w:rsidR="008F5D5B" w:rsidRDefault="008F5D5B" w:rsidP="00E821B7">
            <w:pPr>
              <w:pStyle w:val="Para1"/>
              <w:numPr>
                <w:ilvl w:val="0"/>
                <w:numId w:val="0"/>
              </w:numPr>
              <w:jc w:val="left"/>
              <w:rPr>
                <w:sz w:val="20"/>
              </w:rPr>
            </w:pPr>
            <w:r>
              <w:rPr>
                <w:sz w:val="20"/>
              </w:rPr>
              <w:lastRenderedPageBreak/>
              <w:t>Plastic</w:t>
            </w:r>
            <w:r>
              <w:rPr>
                <w:spacing w:val="-6"/>
                <w:sz w:val="20"/>
              </w:rPr>
              <w:t xml:space="preserve"> </w:t>
            </w:r>
            <w:r>
              <w:rPr>
                <w:spacing w:val="-2"/>
                <w:sz w:val="20"/>
              </w:rPr>
              <w:t>waste</w:t>
            </w:r>
          </w:p>
        </w:tc>
        <w:tc>
          <w:tcPr>
            <w:tcW w:w="4664" w:type="dxa"/>
          </w:tcPr>
          <w:p w14:paraId="67A8F34D" w14:textId="1DDA66EC" w:rsidR="008F5D5B" w:rsidRDefault="008F5D5B" w:rsidP="00E821B7">
            <w:pPr>
              <w:pStyle w:val="TableParagraph"/>
              <w:ind w:left="0" w:right="419"/>
              <w:rPr>
                <w:sz w:val="20"/>
              </w:rPr>
            </w:pPr>
            <w:r>
              <w:rPr>
                <w:sz w:val="20"/>
              </w:rPr>
              <w:t>This resolution invites CPCs to minimize single-use plastics, adopt alternatives and improve</w:t>
            </w:r>
            <w:r>
              <w:rPr>
                <w:spacing w:val="-10"/>
                <w:sz w:val="20"/>
              </w:rPr>
              <w:t xml:space="preserve"> </w:t>
            </w:r>
            <w:r>
              <w:rPr>
                <w:sz w:val="20"/>
              </w:rPr>
              <w:t>waste</w:t>
            </w:r>
            <w:r>
              <w:rPr>
                <w:spacing w:val="-10"/>
                <w:sz w:val="20"/>
              </w:rPr>
              <w:t xml:space="preserve"> </w:t>
            </w:r>
            <w:r>
              <w:rPr>
                <w:sz w:val="20"/>
              </w:rPr>
              <w:t>management</w:t>
            </w:r>
            <w:r>
              <w:rPr>
                <w:spacing w:val="-10"/>
                <w:sz w:val="20"/>
              </w:rPr>
              <w:t xml:space="preserve"> </w:t>
            </w:r>
            <w:r>
              <w:rPr>
                <w:sz w:val="20"/>
              </w:rPr>
              <w:t>in</w:t>
            </w:r>
            <w:r>
              <w:rPr>
                <w:spacing w:val="-10"/>
                <w:sz w:val="20"/>
              </w:rPr>
              <w:t xml:space="preserve"> </w:t>
            </w:r>
            <w:r>
              <w:rPr>
                <w:sz w:val="20"/>
              </w:rPr>
              <w:t>aquaculture, reducing</w:t>
            </w:r>
            <w:r>
              <w:rPr>
                <w:spacing w:val="-8"/>
                <w:sz w:val="20"/>
              </w:rPr>
              <w:t xml:space="preserve"> </w:t>
            </w:r>
            <w:r>
              <w:rPr>
                <w:sz w:val="20"/>
              </w:rPr>
              <w:t>leakage</w:t>
            </w:r>
            <w:r>
              <w:rPr>
                <w:spacing w:val="-8"/>
                <w:sz w:val="20"/>
              </w:rPr>
              <w:t xml:space="preserve"> </w:t>
            </w:r>
            <w:r>
              <w:rPr>
                <w:sz w:val="20"/>
              </w:rPr>
              <w:t>to</w:t>
            </w:r>
            <w:r>
              <w:rPr>
                <w:spacing w:val="-8"/>
                <w:sz w:val="20"/>
              </w:rPr>
              <w:t xml:space="preserve"> </w:t>
            </w:r>
            <w:r>
              <w:rPr>
                <w:sz w:val="20"/>
              </w:rPr>
              <w:t>the</w:t>
            </w:r>
            <w:r>
              <w:rPr>
                <w:spacing w:val="-8"/>
                <w:sz w:val="20"/>
              </w:rPr>
              <w:t xml:space="preserve"> </w:t>
            </w:r>
            <w:r>
              <w:rPr>
                <w:sz w:val="20"/>
              </w:rPr>
              <w:t>environment</w:t>
            </w:r>
            <w:r>
              <w:rPr>
                <w:spacing w:val="-8"/>
                <w:sz w:val="20"/>
              </w:rPr>
              <w:t xml:space="preserve"> </w:t>
            </w:r>
            <w:r>
              <w:rPr>
                <w:sz w:val="20"/>
              </w:rPr>
              <w:t xml:space="preserve">and impacts on habitats and </w:t>
            </w:r>
            <w:r>
              <w:rPr>
                <w:sz w:val="20"/>
              </w:rPr>
              <w:lastRenderedPageBreak/>
              <w:t>species.</w:t>
            </w:r>
          </w:p>
        </w:tc>
        <w:tc>
          <w:tcPr>
            <w:tcW w:w="3260" w:type="dxa"/>
          </w:tcPr>
          <w:p w14:paraId="578AB6CD" w14:textId="77777777" w:rsidR="008F5D5B" w:rsidRPr="00451A89" w:rsidRDefault="008F5D5B" w:rsidP="00E821B7">
            <w:pPr>
              <w:pStyle w:val="Para1"/>
              <w:numPr>
                <w:ilvl w:val="0"/>
                <w:numId w:val="0"/>
              </w:numPr>
              <w:jc w:val="left"/>
              <w:rPr>
                <w:sz w:val="20"/>
                <w:szCs w:val="20"/>
                <w:lang w:val="en-US"/>
              </w:rPr>
            </w:pPr>
          </w:p>
        </w:tc>
      </w:tr>
      <w:tr w:rsidR="008F5D5B" w:rsidRPr="00761DCA" w14:paraId="57BB55F5" w14:textId="77777777" w:rsidTr="00995A8C">
        <w:tc>
          <w:tcPr>
            <w:tcW w:w="1506" w:type="dxa"/>
            <w:vMerge/>
          </w:tcPr>
          <w:p w14:paraId="7B734B88" w14:textId="77777777" w:rsidR="008F5D5B" w:rsidRPr="00382059" w:rsidRDefault="008F5D5B" w:rsidP="006A7FDA">
            <w:pPr>
              <w:pStyle w:val="Para1"/>
              <w:numPr>
                <w:ilvl w:val="0"/>
                <w:numId w:val="0"/>
              </w:numPr>
              <w:jc w:val="center"/>
              <w:rPr>
                <w:b/>
                <w:bCs/>
                <w:sz w:val="20"/>
                <w:szCs w:val="20"/>
              </w:rPr>
            </w:pPr>
          </w:p>
        </w:tc>
        <w:tc>
          <w:tcPr>
            <w:tcW w:w="2550" w:type="dxa"/>
          </w:tcPr>
          <w:p w14:paraId="03EB4147" w14:textId="77777777" w:rsidR="008F5D5B" w:rsidRPr="00F659B8" w:rsidRDefault="008F5D5B" w:rsidP="00F659B8">
            <w:pPr>
              <w:pStyle w:val="TableParagraph"/>
              <w:ind w:left="0" w:right="183"/>
              <w:rPr>
                <w:sz w:val="20"/>
              </w:rPr>
            </w:pPr>
            <w:r w:rsidRPr="00F659B8">
              <w:rPr>
                <w:sz w:val="20"/>
              </w:rPr>
              <w:t xml:space="preserve">Working Groups / Terms of Reference </w:t>
            </w:r>
            <w:proofErr w:type="gramStart"/>
            <w:r w:rsidRPr="00F659B8">
              <w:rPr>
                <w:sz w:val="20"/>
              </w:rPr>
              <w:t>where</w:t>
            </w:r>
            <w:proofErr w:type="gramEnd"/>
            <w:r w:rsidRPr="00F659B8">
              <w:rPr>
                <w:sz w:val="20"/>
              </w:rPr>
              <w:t xml:space="preserve"> marine</w:t>
            </w:r>
          </w:p>
          <w:p w14:paraId="112593CD" w14:textId="0C3919AE" w:rsidR="008F5D5B" w:rsidRDefault="008F5D5B" w:rsidP="00F659B8">
            <w:pPr>
              <w:pStyle w:val="TableParagraph"/>
              <w:ind w:left="0" w:right="183"/>
              <w:rPr>
                <w:sz w:val="20"/>
              </w:rPr>
            </w:pPr>
            <w:r w:rsidRPr="00F659B8">
              <w:rPr>
                <w:sz w:val="20"/>
                <w:lang w:val="en-GB"/>
              </w:rPr>
              <w:t>litter/ALDFG appear (SAC/WGBS workplans;</w:t>
            </w:r>
            <w:r>
              <w:rPr>
                <w:sz w:val="20"/>
              </w:rPr>
              <w:t xml:space="preserve"> guidance</w:t>
            </w:r>
            <w:r>
              <w:rPr>
                <w:spacing w:val="-13"/>
                <w:sz w:val="20"/>
              </w:rPr>
              <w:t xml:space="preserve"> </w:t>
            </w:r>
            <w:r>
              <w:rPr>
                <w:sz w:val="20"/>
              </w:rPr>
              <w:t>to</w:t>
            </w:r>
            <w:r>
              <w:rPr>
                <w:spacing w:val="-12"/>
                <w:sz w:val="20"/>
              </w:rPr>
              <w:t xml:space="preserve"> </w:t>
            </w:r>
            <w:r>
              <w:rPr>
                <w:sz w:val="20"/>
              </w:rPr>
              <w:t>gear</w:t>
            </w:r>
            <w:r>
              <w:rPr>
                <w:spacing w:val="-12"/>
                <w:sz w:val="20"/>
              </w:rPr>
              <w:t xml:space="preserve"> </w:t>
            </w:r>
            <w:r>
              <w:rPr>
                <w:sz w:val="20"/>
              </w:rPr>
              <w:t>marking and pilots)</w:t>
            </w:r>
          </w:p>
        </w:tc>
        <w:tc>
          <w:tcPr>
            <w:tcW w:w="1628" w:type="dxa"/>
          </w:tcPr>
          <w:p w14:paraId="69A3C875" w14:textId="6468BC61" w:rsidR="008F5D5B" w:rsidRDefault="008F5D5B" w:rsidP="006A7FDA">
            <w:pPr>
              <w:pStyle w:val="Para1"/>
              <w:numPr>
                <w:ilvl w:val="0"/>
                <w:numId w:val="0"/>
              </w:numPr>
              <w:jc w:val="left"/>
              <w:rPr>
                <w:sz w:val="20"/>
              </w:rPr>
            </w:pPr>
            <w:r>
              <w:rPr>
                <w:sz w:val="20"/>
              </w:rPr>
              <w:t>Marine</w:t>
            </w:r>
            <w:r>
              <w:rPr>
                <w:spacing w:val="-3"/>
                <w:sz w:val="20"/>
              </w:rPr>
              <w:t xml:space="preserve"> </w:t>
            </w:r>
            <w:r>
              <w:rPr>
                <w:spacing w:val="-2"/>
                <w:sz w:val="20"/>
              </w:rPr>
              <w:t>Litter</w:t>
            </w:r>
          </w:p>
        </w:tc>
        <w:tc>
          <w:tcPr>
            <w:tcW w:w="4664" w:type="dxa"/>
          </w:tcPr>
          <w:p w14:paraId="4B4E180E" w14:textId="5763CE72" w:rsidR="008F5D5B" w:rsidRPr="00DE004B" w:rsidRDefault="008F5D5B" w:rsidP="00195DFC">
            <w:pPr>
              <w:pStyle w:val="Para1"/>
              <w:numPr>
                <w:ilvl w:val="0"/>
                <w:numId w:val="0"/>
              </w:numPr>
              <w:rPr>
                <w:sz w:val="20"/>
                <w:lang w:val="en-US"/>
              </w:rPr>
            </w:pPr>
            <w:r w:rsidRPr="00DE004B">
              <w:rPr>
                <w:sz w:val="20"/>
                <w:lang w:val="en-US"/>
              </w:rPr>
              <w:t>Technical GFCM bodies (e.g., SAC/ACBS) and intersessional workplans include tasks on</w:t>
            </w:r>
            <w:r>
              <w:rPr>
                <w:sz w:val="20"/>
                <w:lang w:val="en-US"/>
              </w:rPr>
              <w:t xml:space="preserve"> </w:t>
            </w:r>
            <w:r w:rsidRPr="00DE004B">
              <w:rPr>
                <w:sz w:val="20"/>
                <w:lang w:val="en-US"/>
              </w:rPr>
              <w:t>gear marking, ALDFG prevention/retrieval and litter monitoring/mitigation, feeding advice</w:t>
            </w:r>
            <w:r w:rsidRPr="00195DFC">
              <w:rPr>
                <w:rFonts w:eastAsia="Times New Roman"/>
                <w:sz w:val="20"/>
                <w:lang w:val="en-US"/>
              </w:rPr>
              <w:t xml:space="preserve"> </w:t>
            </w:r>
            <w:r w:rsidRPr="00195DFC">
              <w:rPr>
                <w:sz w:val="20"/>
                <w:lang w:val="en-US"/>
              </w:rPr>
              <w:t xml:space="preserve">into Commission decisions. Marine litter is also addressed within the agendas of some GFCM Working groups such as </w:t>
            </w:r>
            <w:proofErr w:type="spellStart"/>
            <w:r w:rsidRPr="00195DFC">
              <w:rPr>
                <w:sz w:val="20"/>
                <w:lang w:val="en-US"/>
              </w:rPr>
              <w:t>WGFiT</w:t>
            </w:r>
            <w:proofErr w:type="spellEnd"/>
            <w:r w:rsidRPr="00195DFC">
              <w:rPr>
                <w:sz w:val="20"/>
                <w:lang w:val="en-US"/>
              </w:rPr>
              <w:t xml:space="preserve"> and</w:t>
            </w:r>
            <w:r>
              <w:rPr>
                <w:sz w:val="20"/>
                <w:lang w:val="en-US"/>
              </w:rPr>
              <w:t xml:space="preserve"> </w:t>
            </w:r>
            <w:r w:rsidRPr="00195DFC">
              <w:rPr>
                <w:sz w:val="20"/>
                <w:lang w:val="en-US"/>
              </w:rPr>
              <w:t>WGVUL.</w:t>
            </w:r>
          </w:p>
        </w:tc>
        <w:tc>
          <w:tcPr>
            <w:tcW w:w="3260" w:type="dxa"/>
          </w:tcPr>
          <w:p w14:paraId="0DFDABFA" w14:textId="77777777" w:rsidR="008F5D5B" w:rsidRPr="00451A89" w:rsidRDefault="008F5D5B" w:rsidP="006A7FDA">
            <w:pPr>
              <w:pStyle w:val="Para1"/>
              <w:numPr>
                <w:ilvl w:val="0"/>
                <w:numId w:val="0"/>
              </w:numPr>
              <w:jc w:val="left"/>
              <w:rPr>
                <w:sz w:val="20"/>
                <w:szCs w:val="20"/>
                <w:lang w:val="en-US"/>
              </w:rPr>
            </w:pPr>
          </w:p>
        </w:tc>
      </w:tr>
      <w:tr w:rsidR="008F5D5B" w:rsidRPr="00761DCA" w14:paraId="3794EAE1" w14:textId="77777777" w:rsidTr="00995A8C">
        <w:tc>
          <w:tcPr>
            <w:tcW w:w="1506" w:type="dxa"/>
            <w:vMerge/>
          </w:tcPr>
          <w:p w14:paraId="3C2034A9" w14:textId="77777777" w:rsidR="008F5D5B" w:rsidRPr="00382059" w:rsidRDefault="008F5D5B" w:rsidP="009D5316">
            <w:pPr>
              <w:pStyle w:val="Para1"/>
              <w:numPr>
                <w:ilvl w:val="0"/>
                <w:numId w:val="0"/>
              </w:numPr>
              <w:jc w:val="center"/>
              <w:rPr>
                <w:b/>
                <w:bCs/>
                <w:sz w:val="20"/>
                <w:szCs w:val="20"/>
              </w:rPr>
            </w:pPr>
          </w:p>
        </w:tc>
        <w:tc>
          <w:tcPr>
            <w:tcW w:w="2550" w:type="dxa"/>
          </w:tcPr>
          <w:p w14:paraId="161D80A6" w14:textId="77777777" w:rsidR="008F5D5B" w:rsidRDefault="008F5D5B" w:rsidP="009D5316">
            <w:pPr>
              <w:pStyle w:val="TableParagraph"/>
              <w:ind w:left="0" w:right="151"/>
              <w:rPr>
                <w:sz w:val="20"/>
              </w:rPr>
            </w:pPr>
            <w:r>
              <w:rPr>
                <w:sz w:val="20"/>
              </w:rPr>
              <w:t>Compliance</w:t>
            </w:r>
            <w:r>
              <w:rPr>
                <w:spacing w:val="-13"/>
                <w:sz w:val="20"/>
              </w:rPr>
              <w:t xml:space="preserve"> </w:t>
            </w:r>
            <w:r>
              <w:rPr>
                <w:sz w:val="20"/>
              </w:rPr>
              <w:t>aspects</w:t>
            </w:r>
            <w:r>
              <w:rPr>
                <w:spacing w:val="-12"/>
                <w:sz w:val="20"/>
              </w:rPr>
              <w:t xml:space="preserve"> </w:t>
            </w:r>
            <w:r>
              <w:rPr>
                <w:sz w:val="20"/>
              </w:rPr>
              <w:t>linked to ALDFG and</w:t>
            </w:r>
          </w:p>
          <w:p w14:paraId="3A911CD9" w14:textId="04DD1BBA" w:rsidR="008F5D5B" w:rsidRDefault="008F5D5B" w:rsidP="009D5316">
            <w:pPr>
              <w:pStyle w:val="TableParagraph"/>
              <w:ind w:left="0" w:right="183"/>
              <w:rPr>
                <w:sz w:val="20"/>
              </w:rPr>
            </w:pPr>
            <w:r>
              <w:rPr>
                <w:sz w:val="20"/>
              </w:rPr>
              <w:t>gear-marking</w:t>
            </w:r>
            <w:r>
              <w:rPr>
                <w:spacing w:val="-8"/>
                <w:sz w:val="20"/>
              </w:rPr>
              <w:t xml:space="preserve"> </w:t>
            </w:r>
            <w:r>
              <w:rPr>
                <w:spacing w:val="-2"/>
                <w:sz w:val="20"/>
              </w:rPr>
              <w:t>obligations</w:t>
            </w:r>
          </w:p>
        </w:tc>
        <w:tc>
          <w:tcPr>
            <w:tcW w:w="1628" w:type="dxa"/>
          </w:tcPr>
          <w:p w14:paraId="6C0C886C" w14:textId="317D639F" w:rsidR="008F5D5B" w:rsidRDefault="008F5D5B" w:rsidP="009D5316">
            <w:pPr>
              <w:pStyle w:val="Para1"/>
              <w:numPr>
                <w:ilvl w:val="0"/>
                <w:numId w:val="0"/>
              </w:numPr>
              <w:jc w:val="left"/>
              <w:rPr>
                <w:sz w:val="20"/>
              </w:rPr>
            </w:pPr>
            <w:r>
              <w:rPr>
                <w:sz w:val="20"/>
              </w:rPr>
              <w:t>Plastic</w:t>
            </w:r>
            <w:r>
              <w:rPr>
                <w:spacing w:val="-6"/>
                <w:sz w:val="20"/>
              </w:rPr>
              <w:t xml:space="preserve"> </w:t>
            </w:r>
            <w:r>
              <w:rPr>
                <w:spacing w:val="-2"/>
                <w:sz w:val="20"/>
              </w:rPr>
              <w:t>waste</w:t>
            </w:r>
          </w:p>
        </w:tc>
        <w:tc>
          <w:tcPr>
            <w:tcW w:w="4664" w:type="dxa"/>
          </w:tcPr>
          <w:p w14:paraId="37DA7E09" w14:textId="7EB095C7" w:rsidR="008F5D5B" w:rsidRDefault="008F5D5B" w:rsidP="009D5316">
            <w:pPr>
              <w:pStyle w:val="TableParagraph"/>
              <w:ind w:left="0" w:right="140"/>
              <w:rPr>
                <w:sz w:val="20"/>
              </w:rPr>
            </w:pPr>
            <w:r>
              <w:rPr>
                <w:sz w:val="20"/>
              </w:rPr>
              <w:t>Compliance Committee processes review implementation of decisions, including reporting/obligations relevant to gear marking and ALDFG notifications, fostering consistent application</w:t>
            </w:r>
            <w:r>
              <w:rPr>
                <w:spacing w:val="-7"/>
                <w:sz w:val="20"/>
              </w:rPr>
              <w:t xml:space="preserve"> </w:t>
            </w:r>
            <w:r>
              <w:rPr>
                <w:sz w:val="20"/>
              </w:rPr>
              <w:t>by</w:t>
            </w:r>
            <w:r>
              <w:rPr>
                <w:spacing w:val="-8"/>
                <w:sz w:val="20"/>
              </w:rPr>
              <w:t xml:space="preserve"> </w:t>
            </w:r>
            <w:r>
              <w:rPr>
                <w:sz w:val="20"/>
              </w:rPr>
              <w:t>CPCs;</w:t>
            </w:r>
            <w:r>
              <w:rPr>
                <w:spacing w:val="-7"/>
                <w:sz w:val="20"/>
              </w:rPr>
              <w:t xml:space="preserve"> </w:t>
            </w:r>
            <w:r>
              <w:rPr>
                <w:sz w:val="20"/>
              </w:rPr>
              <w:t>Pilot</w:t>
            </w:r>
            <w:r>
              <w:rPr>
                <w:spacing w:val="-7"/>
                <w:sz w:val="20"/>
              </w:rPr>
              <w:t xml:space="preserve"> </w:t>
            </w:r>
            <w:r>
              <w:rPr>
                <w:sz w:val="20"/>
              </w:rPr>
              <w:t>activities</w:t>
            </w:r>
            <w:r>
              <w:rPr>
                <w:spacing w:val="-6"/>
                <w:sz w:val="20"/>
              </w:rPr>
              <w:t xml:space="preserve"> </w:t>
            </w:r>
            <w:r>
              <w:rPr>
                <w:sz w:val="20"/>
              </w:rPr>
              <w:t>to</w:t>
            </w:r>
            <w:r>
              <w:rPr>
                <w:spacing w:val="-5"/>
                <w:sz w:val="20"/>
              </w:rPr>
              <w:t xml:space="preserve"> </w:t>
            </w:r>
            <w:r>
              <w:rPr>
                <w:sz w:val="20"/>
              </w:rPr>
              <w:t>support gear</w:t>
            </w:r>
            <w:r>
              <w:rPr>
                <w:spacing w:val="-8"/>
                <w:sz w:val="20"/>
              </w:rPr>
              <w:t xml:space="preserve"> </w:t>
            </w:r>
            <w:r>
              <w:rPr>
                <w:sz w:val="20"/>
              </w:rPr>
              <w:t>marking</w:t>
            </w:r>
            <w:r>
              <w:rPr>
                <w:spacing w:val="-8"/>
                <w:sz w:val="20"/>
              </w:rPr>
              <w:t xml:space="preserve"> </w:t>
            </w:r>
            <w:r>
              <w:rPr>
                <w:sz w:val="20"/>
              </w:rPr>
              <w:t>for</w:t>
            </w:r>
            <w:r>
              <w:rPr>
                <w:spacing w:val="-8"/>
                <w:sz w:val="20"/>
              </w:rPr>
              <w:t xml:space="preserve"> </w:t>
            </w:r>
            <w:r>
              <w:rPr>
                <w:sz w:val="20"/>
              </w:rPr>
              <w:t>traceability</w:t>
            </w:r>
            <w:r>
              <w:rPr>
                <w:spacing w:val="-8"/>
                <w:sz w:val="20"/>
              </w:rPr>
              <w:t xml:space="preserve"> </w:t>
            </w:r>
            <w:r>
              <w:rPr>
                <w:sz w:val="20"/>
              </w:rPr>
              <w:t>and</w:t>
            </w:r>
            <w:r>
              <w:rPr>
                <w:spacing w:val="-8"/>
                <w:sz w:val="20"/>
              </w:rPr>
              <w:t xml:space="preserve"> </w:t>
            </w:r>
            <w:r>
              <w:rPr>
                <w:sz w:val="20"/>
              </w:rPr>
              <w:t>management including national databases.</w:t>
            </w:r>
          </w:p>
        </w:tc>
        <w:tc>
          <w:tcPr>
            <w:tcW w:w="3260" w:type="dxa"/>
          </w:tcPr>
          <w:p w14:paraId="54220133" w14:textId="67601A17" w:rsidR="008F5D5B" w:rsidRPr="00451A89" w:rsidRDefault="008F5D5B" w:rsidP="009D5316">
            <w:pPr>
              <w:pStyle w:val="Para1"/>
              <w:numPr>
                <w:ilvl w:val="0"/>
                <w:numId w:val="0"/>
              </w:numPr>
              <w:jc w:val="left"/>
              <w:rPr>
                <w:sz w:val="20"/>
                <w:szCs w:val="20"/>
                <w:lang w:val="en-US"/>
              </w:rPr>
            </w:pPr>
            <w:r>
              <w:rPr>
                <w:sz w:val="20"/>
              </w:rPr>
              <w:t>Consistent</w:t>
            </w:r>
            <w:r>
              <w:rPr>
                <w:spacing w:val="-12"/>
                <w:sz w:val="20"/>
              </w:rPr>
              <w:t xml:space="preserve"> </w:t>
            </w:r>
            <w:r>
              <w:rPr>
                <w:sz w:val="20"/>
              </w:rPr>
              <w:t>national</w:t>
            </w:r>
            <w:r>
              <w:rPr>
                <w:spacing w:val="-13"/>
                <w:sz w:val="20"/>
              </w:rPr>
              <w:t xml:space="preserve"> </w:t>
            </w:r>
            <w:r>
              <w:rPr>
                <w:sz w:val="20"/>
              </w:rPr>
              <w:t>reporting;</w:t>
            </w:r>
            <w:r>
              <w:rPr>
                <w:spacing w:val="-12"/>
                <w:sz w:val="20"/>
              </w:rPr>
              <w:t xml:space="preserve"> </w:t>
            </w:r>
            <w:r>
              <w:rPr>
                <w:sz w:val="20"/>
              </w:rPr>
              <w:t xml:space="preserve">digital tools for gear registries; inspection </w:t>
            </w:r>
            <w:r>
              <w:rPr>
                <w:spacing w:val="-2"/>
                <w:sz w:val="20"/>
              </w:rPr>
              <w:t>capacity.</w:t>
            </w:r>
          </w:p>
        </w:tc>
      </w:tr>
      <w:tr w:rsidR="008F5D5B" w:rsidRPr="00761DCA" w14:paraId="5C6172D0" w14:textId="77777777" w:rsidTr="00995A8C">
        <w:tc>
          <w:tcPr>
            <w:tcW w:w="1506" w:type="dxa"/>
            <w:vMerge/>
          </w:tcPr>
          <w:p w14:paraId="71363465" w14:textId="77777777" w:rsidR="008F5D5B" w:rsidRPr="00382059" w:rsidRDefault="008F5D5B" w:rsidP="00183056">
            <w:pPr>
              <w:pStyle w:val="Para1"/>
              <w:numPr>
                <w:ilvl w:val="0"/>
                <w:numId w:val="0"/>
              </w:numPr>
              <w:jc w:val="center"/>
              <w:rPr>
                <w:b/>
                <w:bCs/>
                <w:sz w:val="20"/>
                <w:szCs w:val="20"/>
              </w:rPr>
            </w:pPr>
          </w:p>
        </w:tc>
        <w:tc>
          <w:tcPr>
            <w:tcW w:w="2550" w:type="dxa"/>
          </w:tcPr>
          <w:p w14:paraId="47850133" w14:textId="6A007AE0" w:rsidR="008F5D5B" w:rsidRDefault="008F5D5B" w:rsidP="00183056">
            <w:pPr>
              <w:pStyle w:val="TableParagraph"/>
              <w:ind w:left="0" w:right="183"/>
              <w:rPr>
                <w:sz w:val="20"/>
              </w:rPr>
            </w:pPr>
            <w:r>
              <w:rPr>
                <w:sz w:val="20"/>
              </w:rPr>
              <w:t>GFCM</w:t>
            </w:r>
            <w:r>
              <w:rPr>
                <w:spacing w:val="-13"/>
                <w:sz w:val="20"/>
              </w:rPr>
              <w:t xml:space="preserve"> </w:t>
            </w:r>
            <w:r>
              <w:rPr>
                <w:sz w:val="20"/>
              </w:rPr>
              <w:t>Material</w:t>
            </w:r>
            <w:r>
              <w:rPr>
                <w:spacing w:val="-12"/>
                <w:sz w:val="20"/>
              </w:rPr>
              <w:t xml:space="preserve"> </w:t>
            </w:r>
            <w:r>
              <w:rPr>
                <w:sz w:val="20"/>
              </w:rPr>
              <w:t xml:space="preserve">on </w:t>
            </w:r>
            <w:r>
              <w:rPr>
                <w:spacing w:val="-2"/>
                <w:sz w:val="20"/>
              </w:rPr>
              <w:t xml:space="preserve">ALDFG/Marine </w:t>
            </w:r>
            <w:r>
              <w:rPr>
                <w:sz w:val="20"/>
              </w:rPr>
              <w:t>litter/fishing Gear</w:t>
            </w:r>
          </w:p>
        </w:tc>
        <w:tc>
          <w:tcPr>
            <w:tcW w:w="1628" w:type="dxa"/>
          </w:tcPr>
          <w:p w14:paraId="548BDAC4" w14:textId="2F76C84E" w:rsidR="008F5D5B" w:rsidRDefault="008F5D5B" w:rsidP="00183056">
            <w:pPr>
              <w:pStyle w:val="Para1"/>
              <w:numPr>
                <w:ilvl w:val="0"/>
                <w:numId w:val="0"/>
              </w:numPr>
              <w:jc w:val="left"/>
              <w:rPr>
                <w:sz w:val="20"/>
              </w:rPr>
            </w:pPr>
            <w:r>
              <w:rPr>
                <w:sz w:val="20"/>
              </w:rPr>
              <w:t>ALDFG,</w:t>
            </w:r>
            <w:r>
              <w:rPr>
                <w:spacing w:val="-6"/>
                <w:sz w:val="20"/>
              </w:rPr>
              <w:t xml:space="preserve"> </w:t>
            </w:r>
            <w:r>
              <w:rPr>
                <w:sz w:val="20"/>
              </w:rPr>
              <w:t>Plastic</w:t>
            </w:r>
            <w:r>
              <w:rPr>
                <w:spacing w:val="-4"/>
                <w:sz w:val="20"/>
              </w:rPr>
              <w:t xml:space="preserve"> waste</w:t>
            </w:r>
          </w:p>
        </w:tc>
        <w:tc>
          <w:tcPr>
            <w:tcW w:w="4664" w:type="dxa"/>
          </w:tcPr>
          <w:p w14:paraId="7AEF2582" w14:textId="77777777" w:rsidR="008F5D5B" w:rsidRDefault="008F5D5B" w:rsidP="00183056">
            <w:pPr>
              <w:pStyle w:val="TableParagraph"/>
              <w:numPr>
                <w:ilvl w:val="0"/>
                <w:numId w:val="10"/>
              </w:numPr>
              <w:tabs>
                <w:tab w:val="left" w:pos="826"/>
              </w:tabs>
              <w:ind w:right="157"/>
              <w:rPr>
                <w:sz w:val="20"/>
              </w:rPr>
            </w:pPr>
            <w:hyperlink r:id="rId52">
              <w:r>
                <w:rPr>
                  <w:i/>
                  <w:color w:val="0000FF"/>
                  <w:sz w:val="20"/>
                  <w:u w:val="single" w:color="0000FF"/>
                </w:rPr>
                <w:t>Navigating compliance – Working</w:t>
              </w:r>
            </w:hyperlink>
            <w:r>
              <w:rPr>
                <w:i/>
                <w:color w:val="0000FF"/>
                <w:sz w:val="20"/>
              </w:rPr>
              <w:t xml:space="preserve"> </w:t>
            </w:r>
            <w:hyperlink r:id="rId53">
              <w:r>
                <w:rPr>
                  <w:i/>
                  <w:color w:val="0000FF"/>
                  <w:sz w:val="20"/>
                  <w:u w:val="single" w:color="0000FF"/>
                </w:rPr>
                <w:t>together</w:t>
              </w:r>
              <w:r>
                <w:rPr>
                  <w:i/>
                  <w:color w:val="0000FF"/>
                  <w:spacing w:val="-7"/>
                  <w:sz w:val="20"/>
                  <w:u w:val="single" w:color="0000FF"/>
                </w:rPr>
                <w:t xml:space="preserve"> </w:t>
              </w:r>
              <w:r>
                <w:rPr>
                  <w:i/>
                  <w:color w:val="0000FF"/>
                  <w:sz w:val="20"/>
                  <w:u w:val="single" w:color="0000FF"/>
                </w:rPr>
                <w:t>to</w:t>
              </w:r>
              <w:r>
                <w:rPr>
                  <w:i/>
                  <w:color w:val="0000FF"/>
                  <w:spacing w:val="-7"/>
                  <w:sz w:val="20"/>
                  <w:u w:val="single" w:color="0000FF"/>
                </w:rPr>
                <w:t xml:space="preserve"> </w:t>
              </w:r>
              <w:r>
                <w:rPr>
                  <w:i/>
                  <w:color w:val="0000FF"/>
                  <w:sz w:val="20"/>
                  <w:u w:val="single" w:color="0000FF"/>
                </w:rPr>
                <w:t>reduce</w:t>
              </w:r>
              <w:r>
                <w:rPr>
                  <w:i/>
                  <w:color w:val="0000FF"/>
                  <w:spacing w:val="-7"/>
                  <w:sz w:val="20"/>
                  <w:u w:val="single" w:color="0000FF"/>
                </w:rPr>
                <w:t xml:space="preserve"> </w:t>
              </w:r>
              <w:r>
                <w:rPr>
                  <w:i/>
                  <w:color w:val="0000FF"/>
                  <w:sz w:val="20"/>
                  <w:u w:val="single" w:color="0000FF"/>
                </w:rPr>
                <w:t>abandoned,</w:t>
              </w:r>
              <w:r>
                <w:rPr>
                  <w:i/>
                  <w:color w:val="0000FF"/>
                  <w:spacing w:val="-7"/>
                  <w:sz w:val="20"/>
                  <w:u w:val="single" w:color="0000FF"/>
                </w:rPr>
                <w:t xml:space="preserve"> </w:t>
              </w:r>
              <w:r>
                <w:rPr>
                  <w:i/>
                  <w:color w:val="0000FF"/>
                  <w:sz w:val="20"/>
                  <w:u w:val="single" w:color="0000FF"/>
                </w:rPr>
                <w:t>lost</w:t>
              </w:r>
              <w:r>
                <w:rPr>
                  <w:i/>
                  <w:color w:val="0000FF"/>
                  <w:spacing w:val="-8"/>
                  <w:sz w:val="20"/>
                  <w:u w:val="single" w:color="0000FF"/>
                </w:rPr>
                <w:t xml:space="preserve"> </w:t>
              </w:r>
              <w:r>
                <w:rPr>
                  <w:i/>
                  <w:color w:val="0000FF"/>
                  <w:sz w:val="20"/>
                  <w:u w:val="single" w:color="0000FF"/>
                </w:rPr>
                <w:t>or</w:t>
              </w:r>
            </w:hyperlink>
            <w:r>
              <w:rPr>
                <w:i/>
                <w:color w:val="0000FF"/>
                <w:sz w:val="20"/>
              </w:rPr>
              <w:t xml:space="preserve"> </w:t>
            </w:r>
            <w:hyperlink r:id="rId54">
              <w:r>
                <w:rPr>
                  <w:i/>
                  <w:color w:val="0000FF"/>
                  <w:sz w:val="20"/>
                  <w:u w:val="single" w:color="0000FF"/>
                </w:rPr>
                <w:t>otherwise discarded fishing gear</w:t>
              </w:r>
            </w:hyperlink>
            <w:r>
              <w:rPr>
                <w:i/>
                <w:color w:val="0000FF"/>
                <w:sz w:val="20"/>
              </w:rPr>
              <w:t xml:space="preserve"> </w:t>
            </w:r>
            <w:r>
              <w:rPr>
                <w:sz w:val="20"/>
              </w:rPr>
              <w:t xml:space="preserve">(2024): This factsheet aims at promoting clarity by providing definitions, noting key regulatory aspects and providing context on the </w:t>
            </w:r>
            <w:r>
              <w:rPr>
                <w:spacing w:val="-2"/>
                <w:sz w:val="20"/>
              </w:rPr>
              <w:t>phenomenon.</w:t>
            </w:r>
          </w:p>
          <w:p w14:paraId="437EEFE0" w14:textId="77777777" w:rsidR="008F5D5B" w:rsidRDefault="008F5D5B" w:rsidP="00183056">
            <w:pPr>
              <w:pStyle w:val="TableParagraph"/>
              <w:ind w:left="0"/>
              <w:rPr>
                <w:sz w:val="20"/>
              </w:rPr>
            </w:pPr>
          </w:p>
          <w:p w14:paraId="77C543C1" w14:textId="77777777" w:rsidR="008F5D5B" w:rsidRDefault="008F5D5B" w:rsidP="00183056">
            <w:pPr>
              <w:pStyle w:val="TableParagraph"/>
              <w:numPr>
                <w:ilvl w:val="0"/>
                <w:numId w:val="10"/>
              </w:numPr>
              <w:tabs>
                <w:tab w:val="left" w:pos="826"/>
              </w:tabs>
              <w:spacing w:before="1"/>
              <w:ind w:right="103" w:hanging="361"/>
              <w:rPr>
                <w:sz w:val="20"/>
              </w:rPr>
            </w:pPr>
            <w:hyperlink r:id="rId55">
              <w:r>
                <w:rPr>
                  <w:i/>
                  <w:color w:val="0000FF"/>
                  <w:sz w:val="20"/>
                  <w:u w:val="single" w:color="0000FF"/>
                </w:rPr>
                <w:t>Guardians of the sea – Working</w:t>
              </w:r>
            </w:hyperlink>
            <w:r>
              <w:rPr>
                <w:i/>
                <w:color w:val="0000FF"/>
                <w:sz w:val="20"/>
              </w:rPr>
              <w:t xml:space="preserve"> </w:t>
            </w:r>
            <w:hyperlink r:id="rId56">
              <w:r>
                <w:rPr>
                  <w:i/>
                  <w:color w:val="0000FF"/>
                  <w:sz w:val="20"/>
                  <w:u w:val="single" w:color="0000FF"/>
                </w:rPr>
                <w:t>together to tackle ghost gear</w:t>
              </w:r>
            </w:hyperlink>
            <w:r>
              <w:rPr>
                <w:i/>
                <w:color w:val="0000FF"/>
                <w:sz w:val="20"/>
              </w:rPr>
              <w:t xml:space="preserve"> </w:t>
            </w:r>
            <w:r>
              <w:rPr>
                <w:sz w:val="20"/>
              </w:rPr>
              <w:t>(2025): This graphic novel highlights the efforts of fishers and other stakeholders</w:t>
            </w:r>
            <w:r>
              <w:rPr>
                <w:spacing w:val="-3"/>
                <w:sz w:val="20"/>
              </w:rPr>
              <w:t xml:space="preserve"> </w:t>
            </w:r>
            <w:r>
              <w:rPr>
                <w:sz w:val="20"/>
              </w:rPr>
              <w:t>in</w:t>
            </w:r>
            <w:r>
              <w:rPr>
                <w:spacing w:val="-4"/>
                <w:sz w:val="20"/>
              </w:rPr>
              <w:t xml:space="preserve"> </w:t>
            </w:r>
            <w:r>
              <w:rPr>
                <w:sz w:val="20"/>
              </w:rPr>
              <w:t>the</w:t>
            </w:r>
            <w:r>
              <w:rPr>
                <w:spacing w:val="-4"/>
                <w:sz w:val="20"/>
              </w:rPr>
              <w:t xml:space="preserve"> </w:t>
            </w:r>
            <w:r>
              <w:rPr>
                <w:sz w:val="20"/>
              </w:rPr>
              <w:t>Mediterranean</w:t>
            </w:r>
            <w:r>
              <w:rPr>
                <w:spacing w:val="-4"/>
                <w:sz w:val="20"/>
              </w:rPr>
              <w:t xml:space="preserve"> </w:t>
            </w:r>
            <w:r>
              <w:rPr>
                <w:sz w:val="20"/>
              </w:rPr>
              <w:t>and Black Sea region to tackle the</w:t>
            </w:r>
            <w:r>
              <w:rPr>
                <w:spacing w:val="40"/>
                <w:sz w:val="20"/>
              </w:rPr>
              <w:t xml:space="preserve"> </w:t>
            </w:r>
            <w:r>
              <w:rPr>
                <w:sz w:val="20"/>
              </w:rPr>
              <w:t>ALDFG issue. By sharing their stories,</w:t>
            </w:r>
            <w:r>
              <w:rPr>
                <w:spacing w:val="-2"/>
                <w:sz w:val="20"/>
              </w:rPr>
              <w:t xml:space="preserve"> </w:t>
            </w:r>
            <w:r>
              <w:rPr>
                <w:sz w:val="20"/>
              </w:rPr>
              <w:t>the</w:t>
            </w:r>
            <w:r>
              <w:rPr>
                <w:spacing w:val="-2"/>
                <w:sz w:val="20"/>
              </w:rPr>
              <w:t xml:space="preserve"> </w:t>
            </w:r>
            <w:r>
              <w:rPr>
                <w:sz w:val="20"/>
              </w:rPr>
              <w:t>publication</w:t>
            </w:r>
            <w:r>
              <w:rPr>
                <w:spacing w:val="-1"/>
                <w:sz w:val="20"/>
              </w:rPr>
              <w:t xml:space="preserve"> </w:t>
            </w:r>
            <w:r>
              <w:rPr>
                <w:sz w:val="20"/>
              </w:rPr>
              <w:t>aims</w:t>
            </w:r>
            <w:r>
              <w:rPr>
                <w:spacing w:val="-1"/>
                <w:sz w:val="20"/>
              </w:rPr>
              <w:t xml:space="preserve"> </w:t>
            </w:r>
            <w:r>
              <w:rPr>
                <w:sz w:val="20"/>
              </w:rPr>
              <w:t>to inspire fellow fishers, coastal communities and</w:t>
            </w:r>
            <w:r>
              <w:rPr>
                <w:spacing w:val="-5"/>
                <w:sz w:val="20"/>
              </w:rPr>
              <w:t xml:space="preserve"> </w:t>
            </w:r>
            <w:r>
              <w:rPr>
                <w:sz w:val="20"/>
              </w:rPr>
              <w:t>relevant</w:t>
            </w:r>
            <w:r>
              <w:rPr>
                <w:spacing w:val="-5"/>
                <w:sz w:val="20"/>
              </w:rPr>
              <w:t xml:space="preserve"> </w:t>
            </w:r>
            <w:r>
              <w:rPr>
                <w:sz w:val="20"/>
              </w:rPr>
              <w:t>actors</w:t>
            </w:r>
            <w:r>
              <w:rPr>
                <w:spacing w:val="-4"/>
                <w:sz w:val="20"/>
              </w:rPr>
              <w:t xml:space="preserve"> </w:t>
            </w:r>
            <w:r>
              <w:rPr>
                <w:sz w:val="20"/>
              </w:rPr>
              <w:t>to</w:t>
            </w:r>
            <w:r>
              <w:rPr>
                <w:spacing w:val="-3"/>
                <w:sz w:val="20"/>
              </w:rPr>
              <w:t xml:space="preserve"> </w:t>
            </w:r>
            <w:r>
              <w:rPr>
                <w:sz w:val="20"/>
              </w:rPr>
              <w:t>join</w:t>
            </w:r>
            <w:r>
              <w:rPr>
                <w:spacing w:val="-3"/>
                <w:sz w:val="20"/>
              </w:rPr>
              <w:t xml:space="preserve"> </w:t>
            </w:r>
            <w:r>
              <w:rPr>
                <w:sz w:val="20"/>
              </w:rPr>
              <w:t>and</w:t>
            </w:r>
            <w:r>
              <w:rPr>
                <w:spacing w:val="-5"/>
                <w:sz w:val="20"/>
              </w:rPr>
              <w:t xml:space="preserve"> </w:t>
            </w:r>
            <w:r>
              <w:rPr>
                <w:sz w:val="20"/>
              </w:rPr>
              <w:t xml:space="preserve">support these initiatives. It also contributes to shifting the narrative around ghost gear, placing emphasis on the </w:t>
            </w:r>
            <w:r>
              <w:rPr>
                <w:sz w:val="20"/>
              </w:rPr>
              <w:lastRenderedPageBreak/>
              <w:t>proactive</w:t>
            </w:r>
            <w:r>
              <w:rPr>
                <w:spacing w:val="-9"/>
                <w:sz w:val="20"/>
              </w:rPr>
              <w:t xml:space="preserve"> </w:t>
            </w:r>
            <w:r>
              <w:rPr>
                <w:sz w:val="20"/>
              </w:rPr>
              <w:t>and</w:t>
            </w:r>
            <w:r>
              <w:rPr>
                <w:spacing w:val="-8"/>
                <w:sz w:val="20"/>
              </w:rPr>
              <w:t xml:space="preserve"> </w:t>
            </w:r>
            <w:r>
              <w:rPr>
                <w:sz w:val="20"/>
              </w:rPr>
              <w:t>solution-oriented</w:t>
            </w:r>
            <w:r>
              <w:rPr>
                <w:spacing w:val="-10"/>
                <w:sz w:val="20"/>
              </w:rPr>
              <w:t xml:space="preserve"> </w:t>
            </w:r>
            <w:r>
              <w:rPr>
                <w:sz w:val="20"/>
              </w:rPr>
              <w:t>role</w:t>
            </w:r>
            <w:r>
              <w:rPr>
                <w:spacing w:val="-10"/>
                <w:sz w:val="20"/>
              </w:rPr>
              <w:t xml:space="preserve"> </w:t>
            </w:r>
            <w:r>
              <w:rPr>
                <w:sz w:val="20"/>
              </w:rPr>
              <w:t xml:space="preserve">of </w:t>
            </w:r>
            <w:r>
              <w:rPr>
                <w:spacing w:val="-2"/>
                <w:sz w:val="20"/>
              </w:rPr>
              <w:t>fishers.</w:t>
            </w:r>
          </w:p>
          <w:p w14:paraId="65C54C15" w14:textId="77777777" w:rsidR="008F5D5B" w:rsidRDefault="008F5D5B" w:rsidP="00183056">
            <w:pPr>
              <w:pStyle w:val="TableParagraph"/>
              <w:spacing w:before="1"/>
              <w:ind w:left="0"/>
              <w:rPr>
                <w:sz w:val="20"/>
              </w:rPr>
            </w:pPr>
          </w:p>
          <w:p w14:paraId="145477DC" w14:textId="4A7591CB" w:rsidR="008F5D5B" w:rsidRPr="00183056" w:rsidRDefault="008F5D5B" w:rsidP="006F186B">
            <w:pPr>
              <w:pStyle w:val="TableParagraph"/>
              <w:ind w:left="826" w:right="140"/>
              <w:rPr>
                <w:sz w:val="20"/>
              </w:rPr>
            </w:pPr>
            <w:hyperlink r:id="rId57">
              <w:r>
                <w:rPr>
                  <w:i/>
                  <w:color w:val="0000FF"/>
                  <w:sz w:val="20"/>
                  <w:u w:val="single" w:color="0000FF"/>
                </w:rPr>
                <w:t>Catalogue of fishing gear in the</w:t>
              </w:r>
            </w:hyperlink>
            <w:r>
              <w:rPr>
                <w:i/>
                <w:color w:val="0000FF"/>
                <w:sz w:val="20"/>
              </w:rPr>
              <w:t xml:space="preserve"> </w:t>
            </w:r>
            <w:hyperlink r:id="rId58">
              <w:r>
                <w:rPr>
                  <w:i/>
                  <w:color w:val="0000FF"/>
                  <w:sz w:val="20"/>
                  <w:u w:val="single" w:color="0000FF"/>
                </w:rPr>
                <w:t>Mediterranean and Black Sea region</w:t>
              </w:r>
            </w:hyperlink>
            <w:r>
              <w:rPr>
                <w:i/>
                <w:color w:val="0000FF"/>
                <w:sz w:val="20"/>
              </w:rPr>
              <w:t xml:space="preserve"> </w:t>
            </w:r>
            <w:r>
              <w:rPr>
                <w:sz w:val="20"/>
              </w:rPr>
              <w:t>(2023):</w:t>
            </w:r>
            <w:r>
              <w:rPr>
                <w:spacing w:val="-9"/>
                <w:sz w:val="20"/>
              </w:rPr>
              <w:t xml:space="preserve"> </w:t>
            </w:r>
            <w:r>
              <w:rPr>
                <w:sz w:val="20"/>
              </w:rPr>
              <w:t>A</w:t>
            </w:r>
            <w:r>
              <w:rPr>
                <w:spacing w:val="-10"/>
                <w:sz w:val="20"/>
              </w:rPr>
              <w:t xml:space="preserve"> </w:t>
            </w:r>
            <w:r>
              <w:rPr>
                <w:sz w:val="20"/>
              </w:rPr>
              <w:t>comprehensive</w:t>
            </w:r>
            <w:r>
              <w:rPr>
                <w:spacing w:val="-10"/>
                <w:sz w:val="20"/>
              </w:rPr>
              <w:t xml:space="preserve"> </w:t>
            </w:r>
            <w:r>
              <w:rPr>
                <w:sz w:val="20"/>
              </w:rPr>
              <w:t>overview</w:t>
            </w:r>
            <w:r>
              <w:rPr>
                <w:spacing w:val="-10"/>
                <w:sz w:val="20"/>
              </w:rPr>
              <w:t xml:space="preserve"> </w:t>
            </w:r>
            <w:r>
              <w:rPr>
                <w:sz w:val="20"/>
              </w:rPr>
              <w:t xml:space="preserve">of </w:t>
            </w:r>
            <w:r w:rsidRPr="00183056">
              <w:rPr>
                <w:sz w:val="20"/>
              </w:rPr>
              <w:t>fishing</w:t>
            </w:r>
            <w:r w:rsidRPr="00183056">
              <w:rPr>
                <w:spacing w:val="-4"/>
                <w:sz w:val="20"/>
              </w:rPr>
              <w:t xml:space="preserve"> </w:t>
            </w:r>
            <w:r w:rsidRPr="00183056">
              <w:rPr>
                <w:sz w:val="20"/>
              </w:rPr>
              <w:t>gear</w:t>
            </w:r>
            <w:r w:rsidRPr="00183056">
              <w:rPr>
                <w:spacing w:val="-3"/>
                <w:sz w:val="20"/>
              </w:rPr>
              <w:t xml:space="preserve"> </w:t>
            </w:r>
            <w:r w:rsidRPr="00183056">
              <w:rPr>
                <w:sz w:val="20"/>
              </w:rPr>
              <w:t>and</w:t>
            </w:r>
            <w:r w:rsidRPr="00183056">
              <w:rPr>
                <w:spacing w:val="-2"/>
                <w:sz w:val="20"/>
              </w:rPr>
              <w:t xml:space="preserve"> </w:t>
            </w:r>
            <w:r w:rsidRPr="00183056">
              <w:rPr>
                <w:sz w:val="20"/>
              </w:rPr>
              <w:t>methods</w:t>
            </w:r>
            <w:r w:rsidRPr="00183056">
              <w:rPr>
                <w:spacing w:val="-4"/>
                <w:sz w:val="20"/>
              </w:rPr>
              <w:t xml:space="preserve"> </w:t>
            </w:r>
            <w:r w:rsidRPr="00183056">
              <w:rPr>
                <w:sz w:val="20"/>
              </w:rPr>
              <w:t>used</w:t>
            </w:r>
            <w:r w:rsidRPr="00183056">
              <w:rPr>
                <w:spacing w:val="-2"/>
                <w:sz w:val="20"/>
              </w:rPr>
              <w:t xml:space="preserve"> </w:t>
            </w:r>
            <w:r w:rsidRPr="00183056">
              <w:rPr>
                <w:sz w:val="20"/>
              </w:rPr>
              <w:t>in</w:t>
            </w:r>
            <w:r w:rsidRPr="00183056">
              <w:rPr>
                <w:spacing w:val="-3"/>
                <w:sz w:val="20"/>
              </w:rPr>
              <w:t xml:space="preserve"> </w:t>
            </w:r>
            <w:r w:rsidRPr="00183056">
              <w:rPr>
                <w:spacing w:val="-5"/>
                <w:sz w:val="20"/>
              </w:rPr>
              <w:t>the</w:t>
            </w:r>
            <w:r>
              <w:rPr>
                <w:sz w:val="20"/>
              </w:rPr>
              <w:t xml:space="preserve"> Mediterranean and the Black Sea. Among other key information, the catalogue provides details on the materials</w:t>
            </w:r>
            <w:r>
              <w:rPr>
                <w:spacing w:val="-7"/>
                <w:sz w:val="20"/>
              </w:rPr>
              <w:t xml:space="preserve"> </w:t>
            </w:r>
            <w:r>
              <w:rPr>
                <w:sz w:val="20"/>
              </w:rPr>
              <w:t>used</w:t>
            </w:r>
            <w:r>
              <w:rPr>
                <w:spacing w:val="-8"/>
                <w:sz w:val="20"/>
              </w:rPr>
              <w:t xml:space="preserve"> </w:t>
            </w:r>
            <w:r>
              <w:rPr>
                <w:sz w:val="20"/>
              </w:rPr>
              <w:t>in</w:t>
            </w:r>
            <w:r>
              <w:rPr>
                <w:spacing w:val="-6"/>
                <w:sz w:val="20"/>
              </w:rPr>
              <w:t xml:space="preserve"> </w:t>
            </w:r>
            <w:r>
              <w:rPr>
                <w:sz w:val="20"/>
              </w:rPr>
              <w:t>certain</w:t>
            </w:r>
            <w:r>
              <w:rPr>
                <w:spacing w:val="-8"/>
                <w:sz w:val="20"/>
              </w:rPr>
              <w:t xml:space="preserve"> </w:t>
            </w:r>
            <w:r>
              <w:rPr>
                <w:sz w:val="20"/>
              </w:rPr>
              <w:t>fishing</w:t>
            </w:r>
            <w:r>
              <w:rPr>
                <w:spacing w:val="-8"/>
                <w:sz w:val="20"/>
              </w:rPr>
              <w:t xml:space="preserve"> </w:t>
            </w:r>
            <w:r>
              <w:rPr>
                <w:sz w:val="20"/>
              </w:rPr>
              <w:t>gear components, including plastic.</w:t>
            </w:r>
          </w:p>
        </w:tc>
        <w:tc>
          <w:tcPr>
            <w:tcW w:w="3260" w:type="dxa"/>
          </w:tcPr>
          <w:p w14:paraId="0786E08F" w14:textId="77777777" w:rsidR="008F5D5B" w:rsidRPr="00451A89" w:rsidRDefault="008F5D5B" w:rsidP="00183056">
            <w:pPr>
              <w:pStyle w:val="Para1"/>
              <w:numPr>
                <w:ilvl w:val="0"/>
                <w:numId w:val="0"/>
              </w:numPr>
              <w:jc w:val="left"/>
              <w:rPr>
                <w:sz w:val="20"/>
                <w:szCs w:val="20"/>
                <w:lang w:val="en-US"/>
              </w:rPr>
            </w:pPr>
          </w:p>
        </w:tc>
      </w:tr>
      <w:tr w:rsidR="008F5D5B" w:rsidRPr="00761DCA" w14:paraId="2D1DFE1C" w14:textId="77777777" w:rsidTr="00995A8C">
        <w:tc>
          <w:tcPr>
            <w:tcW w:w="1506" w:type="dxa"/>
            <w:vMerge/>
          </w:tcPr>
          <w:p w14:paraId="4353DDC5" w14:textId="77777777" w:rsidR="008F5D5B" w:rsidRPr="00382059" w:rsidRDefault="008F5D5B" w:rsidP="00250069">
            <w:pPr>
              <w:pStyle w:val="Para1"/>
              <w:numPr>
                <w:ilvl w:val="0"/>
                <w:numId w:val="0"/>
              </w:numPr>
              <w:jc w:val="center"/>
              <w:rPr>
                <w:b/>
                <w:bCs/>
                <w:sz w:val="20"/>
                <w:szCs w:val="20"/>
              </w:rPr>
            </w:pPr>
          </w:p>
        </w:tc>
        <w:tc>
          <w:tcPr>
            <w:tcW w:w="2550" w:type="dxa"/>
          </w:tcPr>
          <w:p w14:paraId="036FB659" w14:textId="03F8B4DA" w:rsidR="008F5D5B" w:rsidRDefault="008F5D5B" w:rsidP="00250069">
            <w:pPr>
              <w:pStyle w:val="TableParagraph"/>
              <w:ind w:left="0" w:right="183"/>
              <w:rPr>
                <w:sz w:val="20"/>
              </w:rPr>
            </w:pPr>
            <w:r>
              <w:rPr>
                <w:sz w:val="20"/>
              </w:rPr>
              <w:t>Regional</w:t>
            </w:r>
            <w:r>
              <w:rPr>
                <w:spacing w:val="-6"/>
                <w:sz w:val="20"/>
              </w:rPr>
              <w:t xml:space="preserve"> </w:t>
            </w:r>
            <w:r>
              <w:rPr>
                <w:spacing w:val="-2"/>
                <w:sz w:val="20"/>
              </w:rPr>
              <w:t>Cooperation</w:t>
            </w:r>
          </w:p>
        </w:tc>
        <w:tc>
          <w:tcPr>
            <w:tcW w:w="1628" w:type="dxa"/>
          </w:tcPr>
          <w:p w14:paraId="6FB31765" w14:textId="773ED207" w:rsidR="008F5D5B" w:rsidRDefault="008F5D5B" w:rsidP="00250069">
            <w:pPr>
              <w:pStyle w:val="Para1"/>
              <w:numPr>
                <w:ilvl w:val="0"/>
                <w:numId w:val="0"/>
              </w:numPr>
              <w:jc w:val="left"/>
              <w:rPr>
                <w:sz w:val="20"/>
              </w:rPr>
            </w:pPr>
            <w:r>
              <w:rPr>
                <w:sz w:val="20"/>
              </w:rPr>
              <w:t>Marine</w:t>
            </w:r>
            <w:r>
              <w:rPr>
                <w:spacing w:val="-9"/>
                <w:sz w:val="20"/>
              </w:rPr>
              <w:t xml:space="preserve"> </w:t>
            </w:r>
            <w:r>
              <w:rPr>
                <w:sz w:val="20"/>
              </w:rPr>
              <w:t>litter-Plastic</w:t>
            </w:r>
            <w:r>
              <w:rPr>
                <w:spacing w:val="-7"/>
                <w:sz w:val="20"/>
              </w:rPr>
              <w:t xml:space="preserve"> </w:t>
            </w:r>
            <w:r>
              <w:rPr>
                <w:spacing w:val="-4"/>
                <w:sz w:val="20"/>
              </w:rPr>
              <w:t>waste</w:t>
            </w:r>
          </w:p>
        </w:tc>
        <w:tc>
          <w:tcPr>
            <w:tcW w:w="4664" w:type="dxa"/>
          </w:tcPr>
          <w:p w14:paraId="400C57A5" w14:textId="77777777" w:rsidR="008F5D5B" w:rsidRDefault="008F5D5B" w:rsidP="00250069">
            <w:pPr>
              <w:pStyle w:val="TableParagraph"/>
              <w:ind w:left="0" w:right="140"/>
              <w:rPr>
                <w:sz w:val="20"/>
              </w:rPr>
            </w:pPr>
            <w:r>
              <w:rPr>
                <w:sz w:val="20"/>
              </w:rPr>
              <w:t>GFCM ensures coordination with FAO on marine</w:t>
            </w:r>
            <w:r>
              <w:rPr>
                <w:spacing w:val="-7"/>
                <w:sz w:val="20"/>
              </w:rPr>
              <w:t xml:space="preserve"> </w:t>
            </w:r>
            <w:r>
              <w:rPr>
                <w:sz w:val="20"/>
              </w:rPr>
              <w:t>litter</w:t>
            </w:r>
            <w:r>
              <w:rPr>
                <w:spacing w:val="-6"/>
                <w:sz w:val="20"/>
              </w:rPr>
              <w:t xml:space="preserve"> </w:t>
            </w:r>
            <w:r>
              <w:rPr>
                <w:sz w:val="20"/>
              </w:rPr>
              <w:t>and</w:t>
            </w:r>
            <w:r>
              <w:rPr>
                <w:spacing w:val="-5"/>
                <w:sz w:val="20"/>
              </w:rPr>
              <w:t xml:space="preserve"> </w:t>
            </w:r>
            <w:r>
              <w:rPr>
                <w:sz w:val="20"/>
              </w:rPr>
              <w:t>cooperates</w:t>
            </w:r>
            <w:r>
              <w:rPr>
                <w:spacing w:val="-6"/>
                <w:sz w:val="20"/>
              </w:rPr>
              <w:t xml:space="preserve"> </w:t>
            </w:r>
            <w:r>
              <w:rPr>
                <w:sz w:val="20"/>
              </w:rPr>
              <w:t>with</w:t>
            </w:r>
            <w:r>
              <w:rPr>
                <w:spacing w:val="-5"/>
                <w:sz w:val="20"/>
              </w:rPr>
              <w:t xml:space="preserve"> </w:t>
            </w:r>
            <w:r>
              <w:rPr>
                <w:sz w:val="20"/>
              </w:rPr>
              <w:t>UNEP/MAP. The</w:t>
            </w:r>
            <w:r>
              <w:rPr>
                <w:spacing w:val="-6"/>
                <w:sz w:val="20"/>
              </w:rPr>
              <w:t xml:space="preserve"> </w:t>
            </w:r>
            <w:r>
              <w:rPr>
                <w:sz w:val="20"/>
              </w:rPr>
              <w:t>CBD</w:t>
            </w:r>
            <w:r>
              <w:rPr>
                <w:spacing w:val="-6"/>
                <w:sz w:val="20"/>
              </w:rPr>
              <w:t xml:space="preserve"> </w:t>
            </w:r>
            <w:r>
              <w:rPr>
                <w:sz w:val="20"/>
              </w:rPr>
              <w:t>SOI</w:t>
            </w:r>
            <w:r>
              <w:rPr>
                <w:spacing w:val="-8"/>
                <w:sz w:val="20"/>
              </w:rPr>
              <w:t xml:space="preserve"> </w:t>
            </w:r>
            <w:r>
              <w:rPr>
                <w:sz w:val="20"/>
              </w:rPr>
              <w:t>Dialogue</w:t>
            </w:r>
            <w:r>
              <w:rPr>
                <w:spacing w:val="-7"/>
                <w:sz w:val="20"/>
              </w:rPr>
              <w:t xml:space="preserve"> </w:t>
            </w:r>
            <w:r>
              <w:rPr>
                <w:sz w:val="20"/>
              </w:rPr>
              <w:t>offers</w:t>
            </w:r>
            <w:r>
              <w:rPr>
                <w:spacing w:val="-6"/>
                <w:sz w:val="20"/>
              </w:rPr>
              <w:t xml:space="preserve"> </w:t>
            </w:r>
            <w:r>
              <w:rPr>
                <w:sz w:val="20"/>
              </w:rPr>
              <w:t>opportunities</w:t>
            </w:r>
            <w:r>
              <w:rPr>
                <w:spacing w:val="-6"/>
                <w:sz w:val="20"/>
              </w:rPr>
              <w:t xml:space="preserve"> </w:t>
            </w:r>
            <w:r>
              <w:rPr>
                <w:sz w:val="20"/>
              </w:rPr>
              <w:t>to explore</w:t>
            </w:r>
            <w:r>
              <w:rPr>
                <w:spacing w:val="-1"/>
                <w:sz w:val="20"/>
              </w:rPr>
              <w:t xml:space="preserve"> </w:t>
            </w:r>
            <w:r>
              <w:rPr>
                <w:sz w:val="20"/>
              </w:rPr>
              <w:t>further</w:t>
            </w:r>
            <w:r>
              <w:rPr>
                <w:spacing w:val="-1"/>
                <w:sz w:val="20"/>
              </w:rPr>
              <w:t xml:space="preserve"> </w:t>
            </w:r>
            <w:r>
              <w:rPr>
                <w:sz w:val="20"/>
              </w:rPr>
              <w:t>synergies</w:t>
            </w:r>
            <w:r>
              <w:rPr>
                <w:spacing w:val="-1"/>
                <w:sz w:val="20"/>
              </w:rPr>
              <w:t xml:space="preserve"> </w:t>
            </w:r>
            <w:r>
              <w:rPr>
                <w:sz w:val="20"/>
              </w:rPr>
              <w:t>within the</w:t>
            </w:r>
            <w:r>
              <w:rPr>
                <w:spacing w:val="-1"/>
                <w:sz w:val="20"/>
              </w:rPr>
              <w:t xml:space="preserve"> </w:t>
            </w:r>
            <w:r>
              <w:rPr>
                <w:sz w:val="20"/>
              </w:rPr>
              <w:t xml:space="preserve">respective </w:t>
            </w:r>
            <w:r>
              <w:rPr>
                <w:spacing w:val="-2"/>
                <w:sz w:val="20"/>
              </w:rPr>
              <w:t>mandates.</w:t>
            </w:r>
          </w:p>
          <w:p w14:paraId="348B2D95" w14:textId="77777777" w:rsidR="008F5D5B" w:rsidRDefault="008F5D5B" w:rsidP="00250069">
            <w:pPr>
              <w:pStyle w:val="TableParagraph"/>
              <w:spacing w:before="229"/>
              <w:ind w:left="0" w:right="140"/>
              <w:rPr>
                <w:sz w:val="20"/>
              </w:rPr>
            </w:pPr>
            <w:r>
              <w:rPr>
                <w:sz w:val="20"/>
              </w:rPr>
              <w:t xml:space="preserve">Within the GEF </w:t>
            </w:r>
            <w:proofErr w:type="spellStart"/>
            <w:r>
              <w:rPr>
                <w:sz w:val="20"/>
              </w:rPr>
              <w:t>FishEBM</w:t>
            </w:r>
            <w:proofErr w:type="spellEnd"/>
            <w:r>
              <w:rPr>
                <w:sz w:val="20"/>
              </w:rPr>
              <w:t>-Med Project (implemented</w:t>
            </w:r>
            <w:r>
              <w:rPr>
                <w:spacing w:val="-7"/>
                <w:sz w:val="20"/>
              </w:rPr>
              <w:t xml:space="preserve"> </w:t>
            </w:r>
            <w:r>
              <w:rPr>
                <w:sz w:val="20"/>
              </w:rPr>
              <w:t>by</w:t>
            </w:r>
            <w:r>
              <w:rPr>
                <w:spacing w:val="-6"/>
                <w:sz w:val="20"/>
              </w:rPr>
              <w:t xml:space="preserve"> </w:t>
            </w:r>
            <w:r>
              <w:rPr>
                <w:sz w:val="20"/>
              </w:rPr>
              <w:t>FAO</w:t>
            </w:r>
            <w:r>
              <w:rPr>
                <w:spacing w:val="-6"/>
                <w:sz w:val="20"/>
              </w:rPr>
              <w:t xml:space="preserve"> </w:t>
            </w:r>
            <w:r>
              <w:rPr>
                <w:sz w:val="20"/>
              </w:rPr>
              <w:t>and</w:t>
            </w:r>
            <w:r>
              <w:rPr>
                <w:spacing w:val="-6"/>
                <w:sz w:val="20"/>
              </w:rPr>
              <w:t xml:space="preserve"> </w:t>
            </w:r>
            <w:r>
              <w:rPr>
                <w:sz w:val="20"/>
              </w:rPr>
              <w:t>UNEP</w:t>
            </w:r>
            <w:r>
              <w:rPr>
                <w:spacing w:val="-6"/>
                <w:sz w:val="20"/>
              </w:rPr>
              <w:t xml:space="preserve"> </w:t>
            </w:r>
            <w:r>
              <w:rPr>
                <w:sz w:val="20"/>
              </w:rPr>
              <w:t>with</w:t>
            </w:r>
            <w:r>
              <w:rPr>
                <w:spacing w:val="-6"/>
                <w:sz w:val="20"/>
              </w:rPr>
              <w:t xml:space="preserve"> </w:t>
            </w:r>
            <w:r>
              <w:rPr>
                <w:sz w:val="20"/>
              </w:rPr>
              <w:t xml:space="preserve">GFCM and SPA/RAC as executing agencies), several activities targeted marine litter and plastic pollution. SPA/RAC published two reports in </w:t>
            </w:r>
            <w:r>
              <w:rPr>
                <w:spacing w:val="-2"/>
                <w:sz w:val="20"/>
              </w:rPr>
              <w:t>2025:</w:t>
            </w:r>
          </w:p>
          <w:p w14:paraId="5A608265" w14:textId="77777777" w:rsidR="008F5D5B" w:rsidRDefault="008F5D5B" w:rsidP="00250069">
            <w:pPr>
              <w:pStyle w:val="TableParagraph"/>
              <w:spacing w:before="1"/>
              <w:ind w:left="0"/>
              <w:rPr>
                <w:sz w:val="20"/>
              </w:rPr>
            </w:pPr>
          </w:p>
          <w:p w14:paraId="437751A8" w14:textId="77777777" w:rsidR="008F5D5B" w:rsidRDefault="008F5D5B" w:rsidP="00250069">
            <w:pPr>
              <w:pStyle w:val="TableParagraph"/>
              <w:numPr>
                <w:ilvl w:val="0"/>
                <w:numId w:val="11"/>
              </w:numPr>
              <w:tabs>
                <w:tab w:val="left" w:pos="826"/>
              </w:tabs>
              <w:ind w:right="151" w:hanging="361"/>
              <w:rPr>
                <w:sz w:val="20"/>
              </w:rPr>
            </w:pPr>
            <w:hyperlink r:id="rId59">
              <w:r>
                <w:rPr>
                  <w:color w:val="0000FF"/>
                  <w:sz w:val="20"/>
                  <w:u w:val="single" w:color="0000FF"/>
                </w:rPr>
                <w:t>State</w:t>
              </w:r>
              <w:r>
                <w:rPr>
                  <w:color w:val="0000FF"/>
                  <w:spacing w:val="-9"/>
                  <w:sz w:val="20"/>
                  <w:u w:val="single" w:color="0000FF"/>
                </w:rPr>
                <w:t xml:space="preserve"> </w:t>
              </w:r>
              <w:r>
                <w:rPr>
                  <w:color w:val="0000FF"/>
                  <w:sz w:val="20"/>
                  <w:u w:val="single" w:color="0000FF"/>
                </w:rPr>
                <w:t>of</w:t>
              </w:r>
              <w:r>
                <w:rPr>
                  <w:color w:val="0000FF"/>
                  <w:spacing w:val="-10"/>
                  <w:sz w:val="20"/>
                  <w:u w:val="single" w:color="0000FF"/>
                </w:rPr>
                <w:t xml:space="preserve"> </w:t>
              </w:r>
              <w:r>
                <w:rPr>
                  <w:color w:val="0000FF"/>
                  <w:sz w:val="20"/>
                  <w:u w:val="single" w:color="0000FF"/>
                </w:rPr>
                <w:t>Waste</w:t>
              </w:r>
              <w:r>
                <w:rPr>
                  <w:color w:val="0000FF"/>
                  <w:spacing w:val="-11"/>
                  <w:sz w:val="20"/>
                  <w:u w:val="single" w:color="0000FF"/>
                </w:rPr>
                <w:t xml:space="preserve"> </w:t>
              </w:r>
              <w:r>
                <w:rPr>
                  <w:color w:val="0000FF"/>
                  <w:sz w:val="20"/>
                  <w:u w:val="single" w:color="0000FF"/>
                </w:rPr>
                <w:t>Management</w:t>
              </w:r>
              <w:r>
                <w:rPr>
                  <w:color w:val="0000FF"/>
                  <w:spacing w:val="-10"/>
                  <w:sz w:val="20"/>
                  <w:u w:val="single" w:color="0000FF"/>
                </w:rPr>
                <w:t xml:space="preserve"> </w:t>
              </w:r>
              <w:r>
                <w:rPr>
                  <w:color w:val="0000FF"/>
                  <w:sz w:val="20"/>
                  <w:u w:val="single" w:color="0000FF"/>
                </w:rPr>
                <w:t>Practices</w:t>
              </w:r>
            </w:hyperlink>
            <w:r>
              <w:rPr>
                <w:color w:val="0000FF"/>
                <w:sz w:val="20"/>
              </w:rPr>
              <w:t xml:space="preserve"> </w:t>
            </w:r>
            <w:hyperlink r:id="rId60">
              <w:r>
                <w:rPr>
                  <w:color w:val="0000FF"/>
                  <w:sz w:val="20"/>
                  <w:u w:val="single" w:color="0000FF"/>
                </w:rPr>
                <w:t>on Fishing Vessels in the</w:t>
              </w:r>
            </w:hyperlink>
            <w:r>
              <w:rPr>
                <w:color w:val="0000FF"/>
                <w:sz w:val="20"/>
              </w:rPr>
              <w:t xml:space="preserve"> </w:t>
            </w:r>
            <w:hyperlink r:id="rId61">
              <w:r>
                <w:rPr>
                  <w:color w:val="0000FF"/>
                  <w:sz w:val="20"/>
                  <w:u w:val="single" w:color="0000FF"/>
                </w:rPr>
                <w:t>Mediterranean Sea: Review of</w:t>
              </w:r>
            </w:hyperlink>
            <w:r>
              <w:rPr>
                <w:color w:val="0000FF"/>
                <w:sz w:val="20"/>
              </w:rPr>
              <w:t xml:space="preserve"> </w:t>
            </w:r>
            <w:hyperlink r:id="rId62">
              <w:r>
                <w:rPr>
                  <w:color w:val="0000FF"/>
                  <w:sz w:val="20"/>
                  <w:u w:val="single" w:color="0000FF"/>
                </w:rPr>
                <w:t>Common Sources, Regulatory</w:t>
              </w:r>
            </w:hyperlink>
            <w:r>
              <w:rPr>
                <w:color w:val="0000FF"/>
                <w:sz w:val="20"/>
              </w:rPr>
              <w:t xml:space="preserve"> </w:t>
            </w:r>
            <w:hyperlink r:id="rId63">
              <w:r>
                <w:rPr>
                  <w:color w:val="0000FF"/>
                  <w:sz w:val="20"/>
                  <w:u w:val="single" w:color="0000FF"/>
                </w:rPr>
                <w:t>Frameworks, and Port Waste</w:t>
              </w:r>
            </w:hyperlink>
            <w:r>
              <w:rPr>
                <w:color w:val="0000FF"/>
                <w:sz w:val="20"/>
              </w:rPr>
              <w:t xml:space="preserve"> </w:t>
            </w:r>
            <w:hyperlink r:id="rId64">
              <w:r>
                <w:rPr>
                  <w:color w:val="0000FF"/>
                  <w:sz w:val="20"/>
                  <w:u w:val="single" w:color="0000FF"/>
                </w:rPr>
                <w:t>Reception Facilities</w:t>
              </w:r>
              <w:r>
                <w:rPr>
                  <w:sz w:val="20"/>
                </w:rPr>
                <w:t>,</w:t>
              </w:r>
            </w:hyperlink>
            <w:r>
              <w:rPr>
                <w:sz w:val="20"/>
              </w:rPr>
              <w:t xml:space="preserve"> (2025)</w:t>
            </w:r>
          </w:p>
          <w:p w14:paraId="44957E32" w14:textId="116EC55D" w:rsidR="008F5D5B" w:rsidRPr="00250069" w:rsidRDefault="008F5D5B" w:rsidP="00250069">
            <w:pPr>
              <w:pStyle w:val="TableParagraph"/>
              <w:numPr>
                <w:ilvl w:val="0"/>
                <w:numId w:val="11"/>
              </w:numPr>
              <w:tabs>
                <w:tab w:val="left" w:pos="826"/>
              </w:tabs>
              <w:ind w:right="160"/>
              <w:rPr>
                <w:sz w:val="20"/>
              </w:rPr>
            </w:pPr>
            <w:hyperlink r:id="rId65">
              <w:r>
                <w:rPr>
                  <w:color w:val="0000FF"/>
                  <w:sz w:val="20"/>
                  <w:u w:val="single" w:color="0000FF"/>
                </w:rPr>
                <w:t>Reducing Solid Waste from Fishing</w:t>
              </w:r>
            </w:hyperlink>
            <w:r>
              <w:rPr>
                <w:color w:val="0000FF"/>
                <w:sz w:val="20"/>
              </w:rPr>
              <w:t xml:space="preserve"> </w:t>
            </w:r>
            <w:hyperlink r:id="rId66">
              <w:r>
                <w:rPr>
                  <w:color w:val="0000FF"/>
                  <w:sz w:val="20"/>
                  <w:u w:val="single" w:color="0000FF"/>
                </w:rPr>
                <w:t>Vessels in the Mediterranean:</w:t>
              </w:r>
            </w:hyperlink>
            <w:r>
              <w:rPr>
                <w:color w:val="0000FF"/>
                <w:sz w:val="20"/>
              </w:rPr>
              <w:t xml:space="preserve"> </w:t>
            </w:r>
            <w:hyperlink r:id="rId67">
              <w:r>
                <w:rPr>
                  <w:color w:val="0000FF"/>
                  <w:sz w:val="20"/>
                  <w:u w:val="single" w:color="0000FF"/>
                </w:rPr>
                <w:t>Guidelines to Support SAPBIO Post-</w:t>
              </w:r>
            </w:hyperlink>
            <w:hyperlink r:id="rId68">
              <w:r>
                <w:rPr>
                  <w:color w:val="0000FF"/>
                  <w:sz w:val="20"/>
                  <w:u w:val="single" w:color="0000FF"/>
                </w:rPr>
                <w:t>2020</w:t>
              </w:r>
              <w:r>
                <w:rPr>
                  <w:color w:val="0000FF"/>
                  <w:spacing w:val="-7"/>
                  <w:sz w:val="20"/>
                  <w:u w:val="single" w:color="0000FF"/>
                </w:rPr>
                <w:t xml:space="preserve"> </w:t>
              </w:r>
              <w:r>
                <w:rPr>
                  <w:color w:val="0000FF"/>
                  <w:sz w:val="20"/>
                  <w:u w:val="single" w:color="0000FF"/>
                </w:rPr>
                <w:t>Action</w:t>
              </w:r>
              <w:r>
                <w:rPr>
                  <w:color w:val="0000FF"/>
                  <w:spacing w:val="-7"/>
                  <w:sz w:val="20"/>
                  <w:u w:val="single" w:color="0000FF"/>
                </w:rPr>
                <w:t xml:space="preserve"> </w:t>
              </w:r>
              <w:r>
                <w:rPr>
                  <w:color w:val="0000FF"/>
                  <w:sz w:val="20"/>
                  <w:u w:val="single" w:color="0000FF"/>
                </w:rPr>
                <w:t>7</w:t>
              </w:r>
              <w:r>
                <w:rPr>
                  <w:color w:val="0000FF"/>
                  <w:spacing w:val="-8"/>
                  <w:sz w:val="20"/>
                  <w:u w:val="single" w:color="0000FF"/>
                </w:rPr>
                <w:t xml:space="preserve"> </w:t>
              </w:r>
              <w:r>
                <w:rPr>
                  <w:color w:val="0000FF"/>
                  <w:sz w:val="20"/>
                  <w:u w:val="single" w:color="0000FF"/>
                </w:rPr>
                <w:t>–</w:t>
              </w:r>
              <w:r>
                <w:rPr>
                  <w:color w:val="0000FF"/>
                  <w:spacing w:val="-6"/>
                  <w:sz w:val="20"/>
                  <w:u w:val="single" w:color="0000FF"/>
                </w:rPr>
                <w:t xml:space="preserve"> </w:t>
              </w:r>
              <w:r>
                <w:rPr>
                  <w:color w:val="0000FF"/>
                  <w:sz w:val="20"/>
                  <w:u w:val="single" w:color="0000FF"/>
                </w:rPr>
                <w:t>Prevent</w:t>
              </w:r>
              <w:r>
                <w:rPr>
                  <w:color w:val="0000FF"/>
                  <w:spacing w:val="-7"/>
                  <w:sz w:val="20"/>
                  <w:u w:val="single" w:color="0000FF"/>
                </w:rPr>
                <w:t xml:space="preserve"> </w:t>
              </w:r>
              <w:r>
                <w:rPr>
                  <w:color w:val="0000FF"/>
                  <w:sz w:val="20"/>
                  <w:u w:val="single" w:color="0000FF"/>
                </w:rPr>
                <w:t>Leakage</w:t>
              </w:r>
              <w:r>
                <w:rPr>
                  <w:color w:val="0000FF"/>
                  <w:spacing w:val="-6"/>
                  <w:sz w:val="20"/>
                  <w:u w:val="single" w:color="0000FF"/>
                </w:rPr>
                <w:t xml:space="preserve"> </w:t>
              </w:r>
              <w:r>
                <w:rPr>
                  <w:color w:val="0000FF"/>
                  <w:sz w:val="20"/>
                  <w:u w:val="single" w:color="0000FF"/>
                </w:rPr>
                <w:t>and</w:t>
              </w:r>
            </w:hyperlink>
            <w:r>
              <w:rPr>
                <w:color w:val="0000FF"/>
                <w:sz w:val="20"/>
              </w:rPr>
              <w:t xml:space="preserve"> </w:t>
            </w:r>
            <w:hyperlink r:id="rId69">
              <w:r>
                <w:rPr>
                  <w:color w:val="0000FF"/>
                  <w:sz w:val="20"/>
                  <w:u w:val="single" w:color="0000FF"/>
                </w:rPr>
                <w:t>Remove Marine Litter to Mitigate Its</w:t>
              </w:r>
            </w:hyperlink>
            <w:r>
              <w:t xml:space="preserve"> </w:t>
            </w:r>
            <w:hyperlink r:id="rId70">
              <w:r w:rsidRPr="00250069">
                <w:rPr>
                  <w:color w:val="0000FF"/>
                  <w:sz w:val="20"/>
                  <w:u w:val="single" w:color="0000FF"/>
                </w:rPr>
                <w:t>Impact</w:t>
              </w:r>
              <w:r w:rsidRPr="00250069">
                <w:rPr>
                  <w:color w:val="0000FF"/>
                  <w:spacing w:val="-4"/>
                  <w:sz w:val="20"/>
                  <w:u w:val="single" w:color="0000FF"/>
                </w:rPr>
                <w:t xml:space="preserve"> </w:t>
              </w:r>
              <w:r w:rsidRPr="00250069">
                <w:rPr>
                  <w:color w:val="0000FF"/>
                  <w:sz w:val="20"/>
                  <w:u w:val="single" w:color="0000FF"/>
                </w:rPr>
                <w:t>on</w:t>
              </w:r>
              <w:r w:rsidRPr="00250069">
                <w:rPr>
                  <w:color w:val="0000FF"/>
                  <w:spacing w:val="-3"/>
                  <w:sz w:val="20"/>
                  <w:u w:val="single" w:color="0000FF"/>
                </w:rPr>
                <w:t xml:space="preserve"> </w:t>
              </w:r>
              <w:r w:rsidRPr="00250069">
                <w:rPr>
                  <w:color w:val="0000FF"/>
                  <w:sz w:val="20"/>
                  <w:u w:val="single" w:color="0000FF"/>
                </w:rPr>
                <w:t>the</w:t>
              </w:r>
              <w:r w:rsidRPr="00250069">
                <w:rPr>
                  <w:color w:val="0000FF"/>
                  <w:spacing w:val="-4"/>
                  <w:sz w:val="20"/>
                  <w:u w:val="single" w:color="0000FF"/>
                </w:rPr>
                <w:t xml:space="preserve"> </w:t>
              </w:r>
              <w:r w:rsidRPr="00250069">
                <w:rPr>
                  <w:color w:val="0000FF"/>
                  <w:sz w:val="20"/>
                  <w:u w:val="single" w:color="0000FF"/>
                </w:rPr>
                <w:t>Ecosystem</w:t>
              </w:r>
              <w:r w:rsidRPr="00250069">
                <w:rPr>
                  <w:sz w:val="20"/>
                </w:rPr>
                <w:t>,</w:t>
              </w:r>
            </w:hyperlink>
            <w:r w:rsidRPr="00250069">
              <w:rPr>
                <w:spacing w:val="-3"/>
                <w:sz w:val="20"/>
              </w:rPr>
              <w:t xml:space="preserve"> </w:t>
            </w:r>
            <w:r w:rsidRPr="00250069">
              <w:rPr>
                <w:spacing w:val="-2"/>
                <w:sz w:val="20"/>
              </w:rPr>
              <w:t>(2025)</w:t>
            </w:r>
          </w:p>
        </w:tc>
        <w:tc>
          <w:tcPr>
            <w:tcW w:w="3260" w:type="dxa"/>
          </w:tcPr>
          <w:p w14:paraId="36170B6C" w14:textId="77777777" w:rsidR="008F5D5B" w:rsidRPr="00451A89" w:rsidRDefault="008F5D5B" w:rsidP="00250069">
            <w:pPr>
              <w:pStyle w:val="Para1"/>
              <w:numPr>
                <w:ilvl w:val="0"/>
                <w:numId w:val="0"/>
              </w:numPr>
              <w:jc w:val="left"/>
              <w:rPr>
                <w:sz w:val="20"/>
                <w:szCs w:val="20"/>
                <w:lang w:val="en-US"/>
              </w:rPr>
            </w:pPr>
          </w:p>
        </w:tc>
      </w:tr>
      <w:tr w:rsidR="008F5D5B" w:rsidRPr="00761DCA" w14:paraId="21A5F441" w14:textId="77777777" w:rsidTr="00995A8C">
        <w:tc>
          <w:tcPr>
            <w:tcW w:w="1506" w:type="dxa"/>
            <w:vMerge/>
          </w:tcPr>
          <w:p w14:paraId="5E68848F" w14:textId="77777777" w:rsidR="008F5D5B" w:rsidRPr="00382059" w:rsidRDefault="008F5D5B" w:rsidP="00241C44">
            <w:pPr>
              <w:pStyle w:val="Para1"/>
              <w:numPr>
                <w:ilvl w:val="0"/>
                <w:numId w:val="0"/>
              </w:numPr>
              <w:jc w:val="center"/>
              <w:rPr>
                <w:b/>
                <w:bCs/>
                <w:sz w:val="20"/>
                <w:szCs w:val="20"/>
              </w:rPr>
            </w:pPr>
          </w:p>
        </w:tc>
        <w:tc>
          <w:tcPr>
            <w:tcW w:w="2550" w:type="dxa"/>
          </w:tcPr>
          <w:p w14:paraId="6AB2557D" w14:textId="00F67127" w:rsidR="008F5D5B" w:rsidRPr="00441CCA" w:rsidRDefault="008F5D5B" w:rsidP="00241C44">
            <w:pPr>
              <w:pStyle w:val="TableParagraph"/>
              <w:ind w:left="0" w:right="183"/>
              <w:rPr>
                <w:iCs/>
                <w:sz w:val="20"/>
              </w:rPr>
            </w:pPr>
            <w:r w:rsidRPr="00441CCA">
              <w:rPr>
                <w:iCs/>
                <w:spacing w:val="-5"/>
                <w:sz w:val="20"/>
              </w:rPr>
              <w:t>N/A</w:t>
            </w:r>
          </w:p>
        </w:tc>
        <w:tc>
          <w:tcPr>
            <w:tcW w:w="1628" w:type="dxa"/>
          </w:tcPr>
          <w:p w14:paraId="568679B2" w14:textId="095FA7C9" w:rsidR="008F5D5B" w:rsidRDefault="008F5D5B" w:rsidP="00241C44">
            <w:pPr>
              <w:pStyle w:val="Para1"/>
              <w:numPr>
                <w:ilvl w:val="0"/>
                <w:numId w:val="0"/>
              </w:numPr>
              <w:jc w:val="left"/>
              <w:rPr>
                <w:sz w:val="20"/>
              </w:rPr>
            </w:pPr>
            <w:r>
              <w:rPr>
                <w:sz w:val="20"/>
              </w:rPr>
              <w:t>Chemicals</w:t>
            </w:r>
            <w:r>
              <w:rPr>
                <w:spacing w:val="-9"/>
                <w:sz w:val="20"/>
              </w:rPr>
              <w:t xml:space="preserve"> </w:t>
            </w:r>
            <w:r>
              <w:rPr>
                <w:sz w:val="20"/>
              </w:rPr>
              <w:t>/</w:t>
            </w:r>
            <w:r>
              <w:rPr>
                <w:spacing w:val="-11"/>
                <w:sz w:val="20"/>
              </w:rPr>
              <w:t xml:space="preserve"> </w:t>
            </w:r>
            <w:r>
              <w:rPr>
                <w:sz w:val="20"/>
              </w:rPr>
              <w:t>hazardous</w:t>
            </w:r>
            <w:r>
              <w:rPr>
                <w:spacing w:val="-9"/>
                <w:sz w:val="20"/>
              </w:rPr>
              <w:t xml:space="preserve"> </w:t>
            </w:r>
            <w:r>
              <w:rPr>
                <w:sz w:val="20"/>
              </w:rPr>
              <w:t>chemicals,</w:t>
            </w:r>
            <w:r>
              <w:rPr>
                <w:spacing w:val="-9"/>
                <w:sz w:val="20"/>
              </w:rPr>
              <w:t xml:space="preserve"> </w:t>
            </w:r>
            <w:r>
              <w:rPr>
                <w:sz w:val="20"/>
              </w:rPr>
              <w:t xml:space="preserve">Excess </w:t>
            </w:r>
            <w:r>
              <w:rPr>
                <w:spacing w:val="-2"/>
                <w:sz w:val="20"/>
              </w:rPr>
              <w:t>nutrients</w:t>
            </w:r>
          </w:p>
        </w:tc>
        <w:tc>
          <w:tcPr>
            <w:tcW w:w="4664" w:type="dxa"/>
          </w:tcPr>
          <w:p w14:paraId="7FF780F8" w14:textId="35B474FD" w:rsidR="008F5D5B" w:rsidRPr="00241C44" w:rsidRDefault="008F5D5B" w:rsidP="00241C44">
            <w:pPr>
              <w:pStyle w:val="Para1"/>
              <w:numPr>
                <w:ilvl w:val="0"/>
                <w:numId w:val="0"/>
              </w:numPr>
              <w:rPr>
                <w:sz w:val="20"/>
                <w:lang w:val="pt-BR"/>
              </w:rPr>
            </w:pPr>
            <w:r w:rsidRPr="00E84074">
              <w:rPr>
                <w:sz w:val="20"/>
                <w:lang w:val="pt-BR"/>
              </w:rPr>
              <w:t>N/A</w:t>
            </w:r>
            <w:r w:rsidRPr="00E84074">
              <w:rPr>
                <w:spacing w:val="-3"/>
                <w:sz w:val="20"/>
                <w:lang w:val="pt-BR"/>
              </w:rPr>
              <w:t xml:space="preserve"> </w:t>
            </w:r>
            <w:r w:rsidRPr="00E84074">
              <w:rPr>
                <w:sz w:val="20"/>
                <w:lang w:val="pt-BR"/>
              </w:rPr>
              <w:t>–</w:t>
            </w:r>
            <w:r w:rsidRPr="00E84074">
              <w:rPr>
                <w:spacing w:val="-2"/>
                <w:sz w:val="20"/>
                <w:lang w:val="pt-BR"/>
              </w:rPr>
              <w:t xml:space="preserve"> </w:t>
            </w:r>
            <w:proofErr w:type="spellStart"/>
            <w:proofErr w:type="gramStart"/>
            <w:r w:rsidRPr="00E84074">
              <w:rPr>
                <w:sz w:val="20"/>
                <w:lang w:val="pt-BR"/>
              </w:rPr>
              <w:t>outside</w:t>
            </w:r>
            <w:proofErr w:type="spellEnd"/>
            <w:proofErr w:type="gramEnd"/>
            <w:r w:rsidRPr="00E84074">
              <w:rPr>
                <w:spacing w:val="-3"/>
                <w:sz w:val="20"/>
                <w:lang w:val="pt-BR"/>
              </w:rPr>
              <w:t xml:space="preserve"> </w:t>
            </w:r>
            <w:r w:rsidRPr="00E84074">
              <w:rPr>
                <w:sz w:val="20"/>
                <w:lang w:val="pt-BR"/>
              </w:rPr>
              <w:t>GFCM</w:t>
            </w:r>
            <w:r w:rsidRPr="00E84074">
              <w:rPr>
                <w:spacing w:val="-1"/>
                <w:sz w:val="20"/>
                <w:lang w:val="pt-BR"/>
              </w:rPr>
              <w:t xml:space="preserve"> </w:t>
            </w:r>
            <w:r w:rsidRPr="00E84074">
              <w:rPr>
                <w:spacing w:val="-2"/>
                <w:sz w:val="20"/>
                <w:lang w:val="pt-BR"/>
              </w:rPr>
              <w:t>mandate.</w:t>
            </w:r>
          </w:p>
        </w:tc>
        <w:tc>
          <w:tcPr>
            <w:tcW w:w="3260" w:type="dxa"/>
          </w:tcPr>
          <w:p w14:paraId="551BAC18" w14:textId="66F8EA7E" w:rsidR="008F5D5B" w:rsidRPr="00451A89" w:rsidRDefault="008F5D5B" w:rsidP="00241C44">
            <w:pPr>
              <w:pStyle w:val="Para1"/>
              <w:numPr>
                <w:ilvl w:val="0"/>
                <w:numId w:val="0"/>
              </w:numPr>
              <w:jc w:val="left"/>
              <w:rPr>
                <w:sz w:val="20"/>
                <w:szCs w:val="20"/>
                <w:lang w:val="en-US"/>
              </w:rPr>
            </w:pPr>
            <w:r>
              <w:rPr>
                <w:spacing w:val="-5"/>
                <w:sz w:val="20"/>
              </w:rPr>
              <w:t>N/A</w:t>
            </w:r>
          </w:p>
        </w:tc>
      </w:tr>
      <w:tr w:rsidR="008F5D5B" w:rsidRPr="00761DCA" w14:paraId="51D404EE" w14:textId="77777777" w:rsidTr="006A2B1A">
        <w:tc>
          <w:tcPr>
            <w:tcW w:w="1506" w:type="dxa"/>
          </w:tcPr>
          <w:p w14:paraId="389BE027" w14:textId="77777777" w:rsidR="008F5D5B" w:rsidRPr="00382059" w:rsidRDefault="008F5D5B" w:rsidP="006A7FDA">
            <w:pPr>
              <w:pStyle w:val="Para1"/>
              <w:numPr>
                <w:ilvl w:val="0"/>
                <w:numId w:val="0"/>
              </w:numPr>
              <w:jc w:val="center"/>
              <w:rPr>
                <w:b/>
                <w:bCs/>
                <w:sz w:val="20"/>
                <w:szCs w:val="20"/>
              </w:rPr>
            </w:pPr>
          </w:p>
        </w:tc>
        <w:tc>
          <w:tcPr>
            <w:tcW w:w="12102" w:type="dxa"/>
            <w:gridSpan w:val="4"/>
          </w:tcPr>
          <w:p w14:paraId="613A0D7D" w14:textId="77777777" w:rsidR="008F5D5B" w:rsidRPr="008F5D5B" w:rsidRDefault="008F5D5B" w:rsidP="008F5D5B">
            <w:pPr>
              <w:pStyle w:val="Para1"/>
              <w:numPr>
                <w:ilvl w:val="0"/>
                <w:numId w:val="0"/>
              </w:numPr>
              <w:rPr>
                <w:sz w:val="20"/>
                <w:szCs w:val="20"/>
                <w:lang w:val="en-US"/>
              </w:rPr>
            </w:pPr>
            <w:r w:rsidRPr="008F5D5B">
              <w:rPr>
                <w:sz w:val="20"/>
                <w:szCs w:val="20"/>
                <w:lang w:val="en-US"/>
              </w:rPr>
              <w:t>SAC: Scientific Advisory Committee on Fisheries (GFCM)</w:t>
            </w:r>
          </w:p>
          <w:p w14:paraId="0B24693A" w14:textId="77777777" w:rsidR="008F5D5B" w:rsidRPr="008F5D5B" w:rsidRDefault="008F5D5B" w:rsidP="008F5D5B">
            <w:pPr>
              <w:pStyle w:val="Para1"/>
              <w:numPr>
                <w:ilvl w:val="0"/>
                <w:numId w:val="0"/>
              </w:numPr>
              <w:rPr>
                <w:sz w:val="20"/>
                <w:szCs w:val="20"/>
                <w:lang w:val="en-US"/>
              </w:rPr>
            </w:pPr>
            <w:r w:rsidRPr="008F5D5B">
              <w:rPr>
                <w:sz w:val="20"/>
                <w:szCs w:val="20"/>
                <w:lang w:val="en-US"/>
              </w:rPr>
              <w:t>ACBS: Scientific Advisory Committee for the Black Sea (formerly WGBS) WGVUL: Working Group on Vulnerable Species</w:t>
            </w:r>
          </w:p>
          <w:p w14:paraId="0EE5905E" w14:textId="77777777" w:rsidR="008F5D5B" w:rsidRPr="008F5D5B" w:rsidRDefault="008F5D5B" w:rsidP="008F5D5B">
            <w:pPr>
              <w:pStyle w:val="Para1"/>
              <w:numPr>
                <w:ilvl w:val="0"/>
                <w:numId w:val="0"/>
              </w:numPr>
              <w:rPr>
                <w:sz w:val="20"/>
                <w:szCs w:val="20"/>
                <w:lang w:val="en-US"/>
              </w:rPr>
            </w:pPr>
            <w:proofErr w:type="spellStart"/>
            <w:r w:rsidRPr="008F5D5B">
              <w:rPr>
                <w:sz w:val="20"/>
                <w:szCs w:val="20"/>
                <w:lang w:val="en-US"/>
              </w:rPr>
              <w:t>WGFiT</w:t>
            </w:r>
            <w:proofErr w:type="spellEnd"/>
            <w:r w:rsidRPr="008F5D5B">
              <w:rPr>
                <w:sz w:val="20"/>
                <w:szCs w:val="20"/>
                <w:lang w:val="en-US"/>
              </w:rPr>
              <w:t>: Working Group on Fishing Technology</w:t>
            </w:r>
          </w:p>
          <w:p w14:paraId="17E025C4" w14:textId="77777777" w:rsidR="008F5D5B" w:rsidRPr="008F5D5B" w:rsidRDefault="008F5D5B" w:rsidP="008F5D5B">
            <w:pPr>
              <w:pStyle w:val="Para1"/>
              <w:numPr>
                <w:ilvl w:val="0"/>
                <w:numId w:val="0"/>
              </w:numPr>
              <w:rPr>
                <w:sz w:val="20"/>
                <w:szCs w:val="20"/>
                <w:lang w:val="en-US"/>
              </w:rPr>
            </w:pPr>
            <w:proofErr w:type="spellStart"/>
            <w:r w:rsidRPr="008F5D5B">
              <w:rPr>
                <w:sz w:val="20"/>
                <w:szCs w:val="20"/>
                <w:lang w:val="en-US"/>
              </w:rPr>
              <w:t>SoMFi</w:t>
            </w:r>
            <w:proofErr w:type="spellEnd"/>
            <w:r w:rsidRPr="008F5D5B">
              <w:rPr>
                <w:sz w:val="20"/>
                <w:szCs w:val="20"/>
                <w:lang w:val="en-US"/>
              </w:rPr>
              <w:t>: The State of Mediterranean and Black Sea Fisheries DCRF: Data Collection Reference Framework</w:t>
            </w:r>
          </w:p>
          <w:p w14:paraId="7759F9E0" w14:textId="43E79E88" w:rsidR="008F5D5B" w:rsidRPr="008F5D5B" w:rsidRDefault="008F5D5B" w:rsidP="008F5D5B">
            <w:pPr>
              <w:pStyle w:val="Para1"/>
              <w:numPr>
                <w:ilvl w:val="0"/>
                <w:numId w:val="0"/>
              </w:numPr>
              <w:rPr>
                <w:sz w:val="20"/>
                <w:szCs w:val="20"/>
                <w:lang w:val="en-US"/>
              </w:rPr>
            </w:pPr>
            <w:r w:rsidRPr="008F5D5B">
              <w:rPr>
                <w:sz w:val="20"/>
                <w:szCs w:val="20"/>
                <w:lang w:val="en-US"/>
              </w:rPr>
              <w:t>CPCs: Contracting Parties and cooperating non-Contracting Parties</w:t>
            </w:r>
          </w:p>
        </w:tc>
      </w:tr>
      <w:tr w:rsidR="00DD5070" w:rsidRPr="00C63359" w14:paraId="51540BC4" w14:textId="77777777" w:rsidTr="00FD53B0">
        <w:tc>
          <w:tcPr>
            <w:tcW w:w="1506" w:type="dxa"/>
            <w:vAlign w:val="center"/>
          </w:tcPr>
          <w:p w14:paraId="6CA81618" w14:textId="5C04F297" w:rsidR="00DD5070" w:rsidRPr="00382059" w:rsidRDefault="00DD5070" w:rsidP="00FD53B0">
            <w:pPr>
              <w:pStyle w:val="Para1"/>
              <w:numPr>
                <w:ilvl w:val="0"/>
                <w:numId w:val="0"/>
              </w:numPr>
              <w:jc w:val="center"/>
              <w:rPr>
                <w:b/>
                <w:bCs/>
                <w:sz w:val="20"/>
                <w:szCs w:val="20"/>
              </w:rPr>
            </w:pPr>
            <w:r w:rsidRPr="004E0EDF">
              <w:rPr>
                <w:b/>
                <w:bCs/>
                <w:sz w:val="20"/>
                <w:szCs w:val="20"/>
              </w:rPr>
              <w:t>International Maritime Organization</w:t>
            </w:r>
          </w:p>
        </w:tc>
        <w:tc>
          <w:tcPr>
            <w:tcW w:w="12102" w:type="dxa"/>
            <w:gridSpan w:val="4"/>
          </w:tcPr>
          <w:p w14:paraId="267BA4BB" w14:textId="77777777" w:rsidR="00DD5070" w:rsidRPr="00441CCA" w:rsidRDefault="00DD5070" w:rsidP="00DD5070">
            <w:pPr>
              <w:pStyle w:val="Default"/>
              <w:rPr>
                <w:sz w:val="20"/>
                <w:szCs w:val="20"/>
              </w:rPr>
            </w:pPr>
            <w:r w:rsidRPr="00441CCA">
              <w:rPr>
                <w:sz w:val="20"/>
                <w:szCs w:val="20"/>
              </w:rPr>
              <w:t xml:space="preserve">IMO directly contributes to reducing pollution in the marine environment through various legally binding treaties such as the MARPOL Convention (all six Annexes), the London Convention/Protocol, the Hong Kong Convention, the AFS Convention, and the OPRC Convention. </w:t>
            </w:r>
          </w:p>
          <w:p w14:paraId="34EC7A4B" w14:textId="25EE6A71" w:rsidR="00CC5DE8" w:rsidRPr="00441CCA" w:rsidRDefault="00DD5070" w:rsidP="00CC5DE8">
            <w:pPr>
              <w:pStyle w:val="Para1"/>
              <w:numPr>
                <w:ilvl w:val="0"/>
                <w:numId w:val="0"/>
              </w:numPr>
              <w:jc w:val="left"/>
              <w:rPr>
                <w:sz w:val="20"/>
                <w:szCs w:val="20"/>
                <w:lang w:val="en-US"/>
              </w:rPr>
            </w:pPr>
            <w:r w:rsidRPr="00441CCA">
              <w:rPr>
                <w:sz w:val="20"/>
                <w:szCs w:val="20"/>
              </w:rPr>
              <w:t xml:space="preserve">The </w:t>
            </w:r>
            <w:r w:rsidRPr="00441CCA">
              <w:rPr>
                <w:i/>
                <w:iCs/>
                <w:sz w:val="20"/>
                <w:szCs w:val="20"/>
              </w:rPr>
              <w:t xml:space="preserve">International Convention for the Prevention of Pollution from Ships </w:t>
            </w:r>
            <w:r w:rsidRPr="00441CCA">
              <w:rPr>
                <w:sz w:val="20"/>
                <w:szCs w:val="20"/>
              </w:rPr>
              <w:t xml:space="preserve">(MARPOL Convention) contains six Annexes (I-VI) addressing the prevention of pollution from ships by, respectively, oil; noxious liquid substances carried </w:t>
            </w:r>
            <w:r w:rsidR="00CC5DE8" w:rsidRPr="00441CCA">
              <w:rPr>
                <w:sz w:val="20"/>
                <w:szCs w:val="20"/>
              </w:rPr>
              <w:t xml:space="preserve">in bulk; harmful substances carried by sea in packaged form; sewage; garbage; and air pollution. MARPOL Annexes are acceded to separately and they have been in force since 1983 (I&amp;II), 1992 (III), 2003 (IV), 1988 (V) and 2005 (VI), respectively, with varying current numbers of Parties ranging from 108 to 161 representing from 97.09% to 98.47% of world shipping. </w:t>
            </w:r>
          </w:p>
          <w:p w14:paraId="6F1C6257" w14:textId="77777777" w:rsidR="00CC5DE8" w:rsidRPr="00441CCA" w:rsidRDefault="00CC5DE8" w:rsidP="00CC5DE8">
            <w:pPr>
              <w:pStyle w:val="Default"/>
              <w:rPr>
                <w:sz w:val="20"/>
                <w:szCs w:val="20"/>
              </w:rPr>
            </w:pPr>
            <w:r w:rsidRPr="00441CCA">
              <w:rPr>
                <w:sz w:val="20"/>
                <w:szCs w:val="20"/>
              </w:rPr>
              <w:t xml:space="preserve">The </w:t>
            </w:r>
            <w:r w:rsidRPr="00441CCA">
              <w:rPr>
                <w:i/>
                <w:iCs/>
                <w:sz w:val="20"/>
                <w:szCs w:val="20"/>
              </w:rPr>
              <w:t xml:space="preserve">Convention on the Prevention of Marine Pollution by Dumping of Wastes and Other Matter </w:t>
            </w:r>
            <w:r w:rsidRPr="00441CCA">
              <w:rPr>
                <w:sz w:val="20"/>
                <w:szCs w:val="20"/>
              </w:rPr>
              <w:t xml:space="preserve">(London Convention and Protocol) addresses pollution from dumping of wastes and other matter at sea. The London Protocol is the more modern, stand-alone and precautionary/restrictive treaty that is eventually intended to replace the Convention. Until such time, the two treaties operate together. The Convention and Protocol are in force since 1975 and 2006, respectively, with 101 Parties currently in total. </w:t>
            </w:r>
          </w:p>
          <w:p w14:paraId="762CC033" w14:textId="77777777" w:rsidR="00CC5DE8" w:rsidRPr="00441CCA" w:rsidRDefault="00CC5DE8" w:rsidP="00CC5DE8">
            <w:pPr>
              <w:pStyle w:val="Default"/>
              <w:rPr>
                <w:sz w:val="20"/>
                <w:szCs w:val="20"/>
              </w:rPr>
            </w:pPr>
          </w:p>
          <w:p w14:paraId="2EF58E4E" w14:textId="77777777" w:rsidR="00CC5DE8" w:rsidRPr="00441CCA" w:rsidRDefault="00CC5DE8" w:rsidP="00CC5DE8">
            <w:pPr>
              <w:pStyle w:val="Default"/>
              <w:rPr>
                <w:sz w:val="20"/>
                <w:szCs w:val="20"/>
              </w:rPr>
            </w:pPr>
            <w:r w:rsidRPr="00441CCA">
              <w:rPr>
                <w:sz w:val="20"/>
                <w:szCs w:val="20"/>
              </w:rPr>
              <w:t xml:space="preserve">The </w:t>
            </w:r>
            <w:r w:rsidRPr="00441CCA">
              <w:rPr>
                <w:i/>
                <w:iCs/>
                <w:sz w:val="20"/>
                <w:szCs w:val="20"/>
              </w:rPr>
              <w:t xml:space="preserve">Hong Kong International Convention for the Safe and Environmentally Sound Recycling of Ships </w:t>
            </w:r>
            <w:r w:rsidRPr="00441CCA">
              <w:rPr>
                <w:sz w:val="20"/>
                <w:szCs w:val="20"/>
              </w:rPr>
              <w:t xml:space="preserve">(the Hong Kong Convention) is aimed at ensuring that ships, when being recycled after reaching the end of their operational lives, do not pose any unnecessary risks to human health, safety and to the environment. The Hong Kong Convention entered into force in June 2025; it currently has 26 Parties representing 57.91% of world shipping and, as it is the most recent IMO treaty to enter into force, it is expected that its ratification figures may increase substantially over the next few years. </w:t>
            </w:r>
          </w:p>
          <w:p w14:paraId="4286315D" w14:textId="15F952C7" w:rsidR="00BE19C7" w:rsidRPr="00441CCA" w:rsidRDefault="00CC5DE8" w:rsidP="00BE19C7">
            <w:pPr>
              <w:pStyle w:val="Para1"/>
              <w:numPr>
                <w:ilvl w:val="0"/>
                <w:numId w:val="0"/>
              </w:numPr>
              <w:jc w:val="left"/>
              <w:rPr>
                <w:sz w:val="20"/>
                <w:szCs w:val="20"/>
                <w:lang w:val="en-US"/>
              </w:rPr>
            </w:pPr>
            <w:r w:rsidRPr="00441CCA">
              <w:rPr>
                <w:sz w:val="20"/>
                <w:szCs w:val="20"/>
              </w:rPr>
              <w:t xml:space="preserve">The </w:t>
            </w:r>
            <w:r w:rsidRPr="00441CCA">
              <w:rPr>
                <w:i/>
                <w:iCs/>
                <w:sz w:val="20"/>
                <w:szCs w:val="20"/>
              </w:rPr>
              <w:t xml:space="preserve">International Convention on Oil Pollution Preparedness, Response and Co-operation </w:t>
            </w:r>
            <w:r w:rsidRPr="00441CCA">
              <w:rPr>
                <w:sz w:val="20"/>
                <w:szCs w:val="20"/>
              </w:rPr>
              <w:t xml:space="preserve">(OPRC Convention) and its </w:t>
            </w:r>
            <w:r w:rsidRPr="00441CCA">
              <w:rPr>
                <w:i/>
                <w:iCs/>
                <w:sz w:val="20"/>
                <w:szCs w:val="20"/>
              </w:rPr>
              <w:t xml:space="preserve">Protocol on Preparedness, Response and Co-operation to Pollution Incidents by Hazardous and Noxious Substances </w:t>
            </w:r>
            <w:r w:rsidRPr="00441CCA">
              <w:rPr>
                <w:sz w:val="20"/>
                <w:szCs w:val="20"/>
              </w:rPr>
              <w:t>(OPRC-HNS Protocol) facilitate international co-</w:t>
            </w:r>
            <w:r w:rsidRPr="00441CCA">
              <w:rPr>
                <w:sz w:val="20"/>
                <w:szCs w:val="20"/>
              </w:rPr>
              <w:lastRenderedPageBreak/>
              <w:t xml:space="preserve">operation and mutual assistance in preparing for and responding to pollution incidents </w:t>
            </w:r>
            <w:r w:rsidR="00BE19C7" w:rsidRPr="00441CCA">
              <w:rPr>
                <w:sz w:val="20"/>
                <w:szCs w:val="20"/>
              </w:rPr>
              <w:t xml:space="preserve">involving oil and hazardous and noxious substances. They have been in force since 1995 and 2007, respectively, with 118 and 43 respective Parties. </w:t>
            </w:r>
          </w:p>
          <w:p w14:paraId="3120A6E3" w14:textId="77777777" w:rsidR="00BE19C7" w:rsidRPr="00441CCA" w:rsidRDefault="00BE19C7" w:rsidP="00BE19C7">
            <w:pPr>
              <w:pStyle w:val="Default"/>
              <w:rPr>
                <w:sz w:val="20"/>
                <w:szCs w:val="20"/>
              </w:rPr>
            </w:pPr>
            <w:r w:rsidRPr="00441CCA">
              <w:rPr>
                <w:sz w:val="20"/>
                <w:szCs w:val="20"/>
              </w:rPr>
              <w:t xml:space="preserve">The </w:t>
            </w:r>
            <w:r w:rsidRPr="00441CCA">
              <w:rPr>
                <w:i/>
                <w:iCs/>
                <w:sz w:val="20"/>
                <w:szCs w:val="20"/>
              </w:rPr>
              <w:t xml:space="preserve">International Convention on the Control of Harmful Anti-fouling Systems on Ships </w:t>
            </w:r>
            <w:r w:rsidRPr="00441CCA">
              <w:rPr>
                <w:sz w:val="20"/>
                <w:szCs w:val="20"/>
              </w:rPr>
              <w:t xml:space="preserve">(AFS Convention) prohibits the use of harmful substances in anti-fouling paints used on ships’ underwater hulls. The AFS Convention is in force since 2008 (currently 99 Parties representing 95.77% of world shipping). </w:t>
            </w:r>
          </w:p>
          <w:p w14:paraId="6DA0BCC2" w14:textId="77777777" w:rsidR="00DD5070" w:rsidRPr="00441CCA" w:rsidRDefault="00BE19C7" w:rsidP="00BE19C7">
            <w:pPr>
              <w:pStyle w:val="Para1"/>
              <w:numPr>
                <w:ilvl w:val="0"/>
                <w:numId w:val="0"/>
              </w:numPr>
              <w:jc w:val="left"/>
              <w:rPr>
                <w:sz w:val="20"/>
                <w:szCs w:val="20"/>
              </w:rPr>
            </w:pPr>
            <w:r w:rsidRPr="00441CCA">
              <w:rPr>
                <w:sz w:val="20"/>
                <w:szCs w:val="20"/>
              </w:rPr>
              <w:t xml:space="preserve">In addition to the above legally binding treaties, the </w:t>
            </w:r>
            <w:r w:rsidRPr="00441CCA">
              <w:rPr>
                <w:i/>
                <w:iCs/>
                <w:sz w:val="20"/>
                <w:szCs w:val="20"/>
              </w:rPr>
              <w:t xml:space="preserve">Guidelines for the Reduction of Underwater Noise from Commercial Shipping to Address Adverse Impacts on Marine Life </w:t>
            </w:r>
            <w:r w:rsidRPr="00441CCA">
              <w:rPr>
                <w:sz w:val="20"/>
                <w:szCs w:val="20"/>
              </w:rPr>
              <w:t xml:space="preserve">(non-mandatory) address the adverse effects of underwater radiated noise (URN) on critical life functions for a wide range of marine life. </w:t>
            </w:r>
          </w:p>
          <w:p w14:paraId="18DB1D3A" w14:textId="087A849D" w:rsidR="00D5010B" w:rsidRPr="00441CCA" w:rsidRDefault="00D5010B" w:rsidP="00D5010B">
            <w:pPr>
              <w:pStyle w:val="Default"/>
              <w:rPr>
                <w:sz w:val="20"/>
                <w:szCs w:val="20"/>
              </w:rPr>
            </w:pPr>
            <w:r w:rsidRPr="00441CCA">
              <w:rPr>
                <w:sz w:val="20"/>
                <w:szCs w:val="20"/>
              </w:rPr>
              <w:t xml:space="preserve">IMO is one of the four permanent members (together with UNEP, FAO and GESAMP) of the Steering Committee of the Global Partnership on Plastic Pollution and Marine Litter (GPML) and is co-chairing the Committee with Canada since 2020. </w:t>
            </w:r>
          </w:p>
          <w:p w14:paraId="4FB56A99" w14:textId="77777777" w:rsidR="00D5010B" w:rsidRPr="00441CCA" w:rsidRDefault="00D5010B" w:rsidP="00D5010B">
            <w:pPr>
              <w:pStyle w:val="Default"/>
              <w:rPr>
                <w:sz w:val="20"/>
                <w:szCs w:val="20"/>
              </w:rPr>
            </w:pPr>
          </w:p>
          <w:p w14:paraId="45EF832C" w14:textId="29BD9B2D" w:rsidR="003E57A7" w:rsidRPr="00441CCA" w:rsidRDefault="00441CCA" w:rsidP="003E57A7">
            <w:pPr>
              <w:pStyle w:val="Default"/>
              <w:rPr>
                <w:sz w:val="20"/>
                <w:szCs w:val="20"/>
                <w:lang w:val="fr-FR"/>
              </w:rPr>
            </w:pPr>
            <w:hyperlink r:id="rId71" w:history="1">
              <w:r w:rsidRPr="005C3AA7">
                <w:rPr>
                  <w:rStyle w:val="Hyperlink"/>
                  <w:sz w:val="20"/>
                  <w:szCs w:val="20"/>
                  <w:lang w:val="fr-FR"/>
                </w:rPr>
                <w:t>https://www.imo.org/en/OurWork/Environment/Pages/Pollution-Prevention.aspx</w:t>
              </w:r>
            </w:hyperlink>
            <w:r>
              <w:rPr>
                <w:color w:val="467885"/>
                <w:sz w:val="20"/>
                <w:szCs w:val="20"/>
                <w:lang w:val="fr-FR"/>
              </w:rPr>
              <w:t xml:space="preserve"> </w:t>
            </w:r>
            <w:r w:rsidR="003E57A7" w:rsidRPr="00441CCA">
              <w:rPr>
                <w:sz w:val="20"/>
                <w:szCs w:val="20"/>
                <w:lang w:val="fr-FR"/>
              </w:rPr>
              <w:t xml:space="preserve">(information on pollution </w:t>
            </w:r>
            <w:proofErr w:type="spellStart"/>
            <w:r w:rsidR="003E57A7" w:rsidRPr="00441CCA">
              <w:rPr>
                <w:sz w:val="20"/>
                <w:szCs w:val="20"/>
                <w:lang w:val="fr-FR"/>
              </w:rPr>
              <w:t>prevention</w:t>
            </w:r>
            <w:proofErr w:type="spellEnd"/>
            <w:r w:rsidR="003E57A7" w:rsidRPr="00441CCA">
              <w:rPr>
                <w:sz w:val="20"/>
                <w:szCs w:val="20"/>
                <w:lang w:val="fr-FR"/>
              </w:rPr>
              <w:t xml:space="preserve">) </w:t>
            </w:r>
          </w:p>
          <w:p w14:paraId="10881437" w14:textId="26EC5BDD" w:rsidR="003E57A7" w:rsidRPr="00441CCA" w:rsidRDefault="00441CCA" w:rsidP="003E57A7">
            <w:pPr>
              <w:pStyle w:val="Default"/>
              <w:rPr>
                <w:sz w:val="20"/>
                <w:szCs w:val="20"/>
              </w:rPr>
            </w:pPr>
            <w:hyperlink r:id="rId72" w:history="1">
              <w:r w:rsidRPr="005C3AA7">
                <w:rPr>
                  <w:rStyle w:val="Hyperlink"/>
                  <w:sz w:val="20"/>
                  <w:szCs w:val="20"/>
                  <w:lang w:val="en-US"/>
                </w:rPr>
                <w:t>https://www.imo.org/en/MediaCentre/HotTopics/Pages/marinelitter-default.aspx</w:t>
              </w:r>
            </w:hyperlink>
            <w:r>
              <w:rPr>
                <w:color w:val="467885"/>
                <w:sz w:val="20"/>
                <w:szCs w:val="20"/>
              </w:rPr>
              <w:t xml:space="preserve"> </w:t>
            </w:r>
            <w:r w:rsidR="003E57A7" w:rsidRPr="00441CCA">
              <w:rPr>
                <w:sz w:val="20"/>
                <w:szCs w:val="20"/>
              </w:rPr>
              <w:t xml:space="preserve">(information on regulation of marine litter including plastics) </w:t>
            </w:r>
          </w:p>
          <w:p w14:paraId="3CAFD3A5" w14:textId="5BC6049E" w:rsidR="003E57A7" w:rsidRPr="00441CCA" w:rsidRDefault="00441CCA" w:rsidP="003E57A7">
            <w:pPr>
              <w:pStyle w:val="Para1"/>
              <w:numPr>
                <w:ilvl w:val="0"/>
                <w:numId w:val="0"/>
              </w:numPr>
              <w:jc w:val="left"/>
              <w:rPr>
                <w:sz w:val="20"/>
                <w:szCs w:val="20"/>
              </w:rPr>
            </w:pPr>
            <w:hyperlink r:id="rId73" w:history="1">
              <w:r w:rsidRPr="005C3AA7">
                <w:rPr>
                  <w:rStyle w:val="Hyperlink"/>
                  <w:sz w:val="20"/>
                  <w:szCs w:val="20"/>
                </w:rPr>
                <w:t>https://www.imo.org/en/About/Conventions/Pages/International-Convention-for-the-Prevention-of-Pollution-from-Ships-(MARPOL).aspx</w:t>
              </w:r>
            </w:hyperlink>
            <w:r>
              <w:rPr>
                <w:color w:val="467885"/>
                <w:sz w:val="20"/>
                <w:szCs w:val="20"/>
              </w:rPr>
              <w:t xml:space="preserve"> </w:t>
            </w:r>
            <w:r w:rsidR="003E57A7" w:rsidRPr="00441CCA">
              <w:rPr>
                <w:sz w:val="20"/>
                <w:szCs w:val="20"/>
              </w:rPr>
              <w:t xml:space="preserve">(information on the MARPOL Convention) </w:t>
            </w:r>
          </w:p>
          <w:p w14:paraId="3CE3B4E9" w14:textId="6443BC49" w:rsidR="003E57A7" w:rsidRPr="00441CCA" w:rsidRDefault="00DA2B1B" w:rsidP="003E57A7">
            <w:pPr>
              <w:pStyle w:val="Default"/>
              <w:rPr>
                <w:sz w:val="20"/>
                <w:szCs w:val="20"/>
              </w:rPr>
            </w:pPr>
            <w:hyperlink r:id="rId74" w:history="1">
              <w:r w:rsidRPr="005C3AA7">
                <w:rPr>
                  <w:rStyle w:val="Hyperlink"/>
                  <w:sz w:val="20"/>
                  <w:szCs w:val="20"/>
                  <w:lang w:val="en-US"/>
                </w:rPr>
                <w:t>https://docs.imo.org/Category.aspx?cid=663</w:t>
              </w:r>
            </w:hyperlink>
            <w:r>
              <w:rPr>
                <w:color w:val="467885"/>
                <w:sz w:val="20"/>
                <w:szCs w:val="20"/>
              </w:rPr>
              <w:t xml:space="preserve"> </w:t>
            </w:r>
            <w:r w:rsidR="003E57A7" w:rsidRPr="00441CCA">
              <w:rPr>
                <w:sz w:val="20"/>
                <w:szCs w:val="20"/>
              </w:rPr>
              <w:t xml:space="preserve">(authentic text of MARPOL Annexes I-V) </w:t>
            </w:r>
          </w:p>
          <w:p w14:paraId="06A02EC8" w14:textId="5450C3D4" w:rsidR="003E57A7" w:rsidRPr="00441CCA" w:rsidRDefault="00DA2B1B" w:rsidP="003E57A7">
            <w:pPr>
              <w:pStyle w:val="Default"/>
              <w:rPr>
                <w:sz w:val="20"/>
                <w:szCs w:val="20"/>
              </w:rPr>
            </w:pPr>
            <w:hyperlink r:id="rId75" w:history="1">
              <w:r w:rsidRPr="005C3AA7">
                <w:rPr>
                  <w:rStyle w:val="Hyperlink"/>
                  <w:sz w:val="20"/>
                  <w:szCs w:val="20"/>
                  <w:lang w:val="en-US"/>
                </w:rPr>
                <w:t>https://docs.imo.org/Category.aspx?cid=667</w:t>
              </w:r>
            </w:hyperlink>
            <w:r>
              <w:rPr>
                <w:color w:val="467885"/>
                <w:sz w:val="20"/>
                <w:szCs w:val="20"/>
              </w:rPr>
              <w:t xml:space="preserve"> </w:t>
            </w:r>
            <w:r w:rsidR="003E57A7" w:rsidRPr="00441CCA">
              <w:rPr>
                <w:sz w:val="20"/>
                <w:szCs w:val="20"/>
              </w:rPr>
              <w:t xml:space="preserve">(authentic text of MARPOL Annex VI) </w:t>
            </w:r>
          </w:p>
          <w:p w14:paraId="4A2F63DB" w14:textId="0DC5FAA6" w:rsidR="003E57A7" w:rsidRPr="00441CCA" w:rsidRDefault="00DA2B1B" w:rsidP="003E57A7">
            <w:pPr>
              <w:pStyle w:val="Default"/>
              <w:rPr>
                <w:sz w:val="20"/>
                <w:szCs w:val="20"/>
              </w:rPr>
            </w:pPr>
            <w:hyperlink r:id="rId76" w:history="1">
              <w:r w:rsidRPr="005C3AA7">
                <w:rPr>
                  <w:rStyle w:val="Hyperlink"/>
                  <w:sz w:val="20"/>
                  <w:szCs w:val="20"/>
                  <w:lang w:val="en-US"/>
                </w:rPr>
                <w:t>https://www.imo.org/en/OurWork/Environment/Pages/London-Convention-Protocol.aspx</w:t>
              </w:r>
            </w:hyperlink>
            <w:r>
              <w:rPr>
                <w:color w:val="467885"/>
                <w:sz w:val="20"/>
                <w:szCs w:val="20"/>
              </w:rPr>
              <w:t xml:space="preserve"> </w:t>
            </w:r>
            <w:r w:rsidR="003E57A7" w:rsidRPr="00441CCA">
              <w:rPr>
                <w:sz w:val="20"/>
                <w:szCs w:val="20"/>
              </w:rPr>
              <w:t xml:space="preserve">(information on the London Convention and Protocol) </w:t>
            </w:r>
          </w:p>
          <w:p w14:paraId="1716A10D" w14:textId="6F1CA0CB" w:rsidR="003E57A7" w:rsidRPr="00441CCA" w:rsidRDefault="00DA2B1B" w:rsidP="003E57A7">
            <w:pPr>
              <w:pStyle w:val="Default"/>
              <w:rPr>
                <w:sz w:val="20"/>
                <w:szCs w:val="20"/>
              </w:rPr>
            </w:pPr>
            <w:hyperlink r:id="rId77" w:history="1">
              <w:r w:rsidRPr="005C3AA7">
                <w:rPr>
                  <w:rStyle w:val="Hyperlink"/>
                  <w:sz w:val="20"/>
                  <w:szCs w:val="20"/>
                  <w:lang w:val="en-US"/>
                </w:rPr>
                <w:t>https://docs.imo.org/Category.aspx?cid=661</w:t>
              </w:r>
            </w:hyperlink>
            <w:r>
              <w:rPr>
                <w:color w:val="467885"/>
                <w:sz w:val="20"/>
                <w:szCs w:val="20"/>
              </w:rPr>
              <w:t xml:space="preserve"> </w:t>
            </w:r>
            <w:r w:rsidR="003E57A7" w:rsidRPr="00441CCA">
              <w:rPr>
                <w:sz w:val="20"/>
                <w:szCs w:val="20"/>
              </w:rPr>
              <w:t xml:space="preserve">(authentic text of the London Convention) </w:t>
            </w:r>
          </w:p>
          <w:p w14:paraId="5A2D370E" w14:textId="6D3C9250" w:rsidR="003E57A7" w:rsidRPr="00441CCA" w:rsidRDefault="00AC68A4" w:rsidP="003E57A7">
            <w:pPr>
              <w:pStyle w:val="Default"/>
              <w:rPr>
                <w:sz w:val="20"/>
                <w:szCs w:val="20"/>
              </w:rPr>
            </w:pPr>
            <w:hyperlink r:id="rId78" w:history="1">
              <w:r w:rsidRPr="005C3AA7">
                <w:rPr>
                  <w:rStyle w:val="Hyperlink"/>
                  <w:sz w:val="20"/>
                  <w:szCs w:val="20"/>
                  <w:lang w:val="en-US"/>
                </w:rPr>
                <w:t>https://docs.imo.org/Category.aspx?cid=662</w:t>
              </w:r>
            </w:hyperlink>
            <w:r>
              <w:rPr>
                <w:color w:val="467885"/>
                <w:sz w:val="20"/>
                <w:szCs w:val="20"/>
              </w:rPr>
              <w:t xml:space="preserve"> </w:t>
            </w:r>
            <w:r w:rsidR="003E57A7" w:rsidRPr="00441CCA">
              <w:rPr>
                <w:sz w:val="20"/>
                <w:szCs w:val="20"/>
              </w:rPr>
              <w:t xml:space="preserve">(authentic text of the London Protocol) </w:t>
            </w:r>
          </w:p>
          <w:p w14:paraId="13A5EAEE" w14:textId="41C0094C" w:rsidR="003E57A7" w:rsidRPr="00441CCA" w:rsidRDefault="00AC68A4" w:rsidP="003E57A7">
            <w:pPr>
              <w:pStyle w:val="Default"/>
              <w:rPr>
                <w:sz w:val="20"/>
                <w:szCs w:val="20"/>
              </w:rPr>
            </w:pPr>
            <w:hyperlink r:id="rId79" w:history="1">
              <w:r w:rsidRPr="005C3AA7">
                <w:rPr>
                  <w:rStyle w:val="Hyperlink"/>
                  <w:sz w:val="20"/>
                  <w:szCs w:val="20"/>
                  <w:lang w:val="en-US"/>
                </w:rPr>
                <w:t>https://www.imo.org/en/ourwork/environment/pages/ship-recycling.aspx</w:t>
              </w:r>
            </w:hyperlink>
            <w:r>
              <w:rPr>
                <w:color w:val="467885"/>
                <w:sz w:val="20"/>
                <w:szCs w:val="20"/>
              </w:rPr>
              <w:t xml:space="preserve"> </w:t>
            </w:r>
            <w:r w:rsidR="003E57A7" w:rsidRPr="00441CCA">
              <w:rPr>
                <w:sz w:val="20"/>
                <w:szCs w:val="20"/>
              </w:rPr>
              <w:t xml:space="preserve">(information on ship recycling) </w:t>
            </w:r>
          </w:p>
          <w:p w14:paraId="5F3273F1" w14:textId="7E7D26DF" w:rsidR="003E57A7" w:rsidRPr="00441CCA" w:rsidRDefault="00AC68A4" w:rsidP="003E57A7">
            <w:pPr>
              <w:pStyle w:val="Default"/>
              <w:rPr>
                <w:sz w:val="20"/>
                <w:szCs w:val="20"/>
              </w:rPr>
            </w:pPr>
            <w:hyperlink r:id="rId80" w:history="1">
              <w:r w:rsidRPr="005C3AA7">
                <w:rPr>
                  <w:rStyle w:val="Hyperlink"/>
                  <w:sz w:val="20"/>
                  <w:szCs w:val="20"/>
                  <w:lang w:val="en-US"/>
                </w:rPr>
                <w:t>https://www.imo.org/en/about/conventions/pages/the-hong-kong-international-convention-for-the-safe-and-environmentally-sound-recycling-of-ships.aspx</w:t>
              </w:r>
            </w:hyperlink>
            <w:r>
              <w:rPr>
                <w:color w:val="467885"/>
                <w:sz w:val="20"/>
                <w:szCs w:val="20"/>
              </w:rPr>
              <w:t xml:space="preserve"> </w:t>
            </w:r>
            <w:r w:rsidR="003E57A7" w:rsidRPr="00441CCA">
              <w:rPr>
                <w:sz w:val="20"/>
                <w:szCs w:val="20"/>
              </w:rPr>
              <w:t xml:space="preserve">(information on the Hong Kong Convention) </w:t>
            </w:r>
          </w:p>
          <w:p w14:paraId="2D96C955" w14:textId="4C0DC2DF" w:rsidR="003E57A7" w:rsidRPr="00441CCA" w:rsidRDefault="00AC68A4" w:rsidP="003E57A7">
            <w:pPr>
              <w:pStyle w:val="Default"/>
              <w:rPr>
                <w:sz w:val="20"/>
                <w:szCs w:val="20"/>
              </w:rPr>
            </w:pPr>
            <w:hyperlink r:id="rId81" w:history="1">
              <w:r w:rsidRPr="005C3AA7">
                <w:rPr>
                  <w:rStyle w:val="Hyperlink"/>
                  <w:sz w:val="20"/>
                  <w:szCs w:val="20"/>
                  <w:lang w:val="en-US"/>
                </w:rPr>
                <w:t>https://docs.imo.org/Category.aspx?cid=658</w:t>
              </w:r>
            </w:hyperlink>
            <w:r>
              <w:rPr>
                <w:color w:val="467885"/>
                <w:sz w:val="20"/>
                <w:szCs w:val="20"/>
              </w:rPr>
              <w:t xml:space="preserve"> </w:t>
            </w:r>
            <w:r w:rsidR="003E57A7" w:rsidRPr="00441CCA">
              <w:rPr>
                <w:sz w:val="20"/>
                <w:szCs w:val="20"/>
              </w:rPr>
              <w:t xml:space="preserve">(authentic text of the Hong Kong Convention) </w:t>
            </w:r>
          </w:p>
          <w:p w14:paraId="0CB6811F" w14:textId="0C07A862" w:rsidR="003E57A7" w:rsidRPr="00441CCA" w:rsidRDefault="00AC68A4" w:rsidP="003E57A7">
            <w:pPr>
              <w:pStyle w:val="Default"/>
              <w:rPr>
                <w:sz w:val="20"/>
                <w:szCs w:val="20"/>
                <w:lang w:val="fr-FR"/>
              </w:rPr>
            </w:pPr>
            <w:hyperlink r:id="rId82" w:history="1">
              <w:r w:rsidRPr="005C3AA7">
                <w:rPr>
                  <w:rStyle w:val="Hyperlink"/>
                  <w:sz w:val="20"/>
                  <w:szCs w:val="20"/>
                  <w:lang w:val="fr-FR"/>
                </w:rPr>
                <w:t>https://www.imo.org/en/OurWork/Environment/Pages/Pollution-Response.aspx</w:t>
              </w:r>
            </w:hyperlink>
            <w:r>
              <w:rPr>
                <w:color w:val="467885"/>
                <w:sz w:val="20"/>
                <w:szCs w:val="20"/>
                <w:lang w:val="fr-FR"/>
              </w:rPr>
              <w:t xml:space="preserve"> </w:t>
            </w:r>
            <w:r w:rsidR="003E57A7" w:rsidRPr="00441CCA">
              <w:rPr>
                <w:sz w:val="20"/>
                <w:szCs w:val="20"/>
                <w:lang w:val="fr-FR"/>
              </w:rPr>
              <w:t xml:space="preserve">(information on pollution </w:t>
            </w:r>
            <w:proofErr w:type="spellStart"/>
            <w:r w:rsidR="003E57A7" w:rsidRPr="00441CCA">
              <w:rPr>
                <w:sz w:val="20"/>
                <w:szCs w:val="20"/>
                <w:lang w:val="fr-FR"/>
              </w:rPr>
              <w:t>response</w:t>
            </w:r>
            <w:proofErr w:type="spellEnd"/>
            <w:r w:rsidR="003E57A7" w:rsidRPr="00441CCA">
              <w:rPr>
                <w:sz w:val="20"/>
                <w:szCs w:val="20"/>
                <w:lang w:val="fr-FR"/>
              </w:rPr>
              <w:t xml:space="preserve">) </w:t>
            </w:r>
          </w:p>
          <w:p w14:paraId="5084416D" w14:textId="4CF64704" w:rsidR="003E57A7" w:rsidRPr="00441CCA" w:rsidRDefault="00AC68A4" w:rsidP="003E57A7">
            <w:pPr>
              <w:pStyle w:val="Default"/>
              <w:rPr>
                <w:sz w:val="20"/>
                <w:szCs w:val="20"/>
                <w:lang w:val="fr-FR"/>
              </w:rPr>
            </w:pPr>
            <w:hyperlink r:id="rId83" w:history="1">
              <w:r w:rsidRPr="005C3AA7">
                <w:rPr>
                  <w:rStyle w:val="Hyperlink"/>
                  <w:sz w:val="20"/>
                  <w:szCs w:val="20"/>
                  <w:lang w:val="fr-FR"/>
                </w:rPr>
                <w:t>https://www.imo.org/en/About/Conventions/Pages/International-Convention-on-Oil-Pollution-Preparedness,-Response-and-Co-operation-(OPRC).aspx</w:t>
              </w:r>
            </w:hyperlink>
            <w:r>
              <w:rPr>
                <w:color w:val="467885"/>
                <w:sz w:val="20"/>
                <w:szCs w:val="20"/>
                <w:lang w:val="fr-FR"/>
              </w:rPr>
              <w:t xml:space="preserve"> </w:t>
            </w:r>
            <w:r w:rsidR="003E57A7" w:rsidRPr="00441CCA">
              <w:rPr>
                <w:sz w:val="20"/>
                <w:szCs w:val="20"/>
                <w:lang w:val="fr-FR"/>
              </w:rPr>
              <w:t xml:space="preserve">(information on the OPRC Convention) </w:t>
            </w:r>
          </w:p>
          <w:p w14:paraId="0681766D" w14:textId="7E5DF721" w:rsidR="003E57A7" w:rsidRPr="00441CCA" w:rsidRDefault="002C4736" w:rsidP="003E57A7">
            <w:pPr>
              <w:pStyle w:val="Para1"/>
              <w:numPr>
                <w:ilvl w:val="0"/>
                <w:numId w:val="0"/>
              </w:numPr>
              <w:jc w:val="left"/>
              <w:rPr>
                <w:color w:val="467885"/>
                <w:sz w:val="20"/>
                <w:szCs w:val="20"/>
                <w:lang w:val="en-CA"/>
              </w:rPr>
            </w:pPr>
            <w:hyperlink r:id="rId84" w:history="1">
              <w:r w:rsidRPr="005C3AA7">
                <w:rPr>
                  <w:rStyle w:val="Hyperlink"/>
                  <w:sz w:val="20"/>
                  <w:szCs w:val="20"/>
                  <w:lang w:val="en-CA"/>
                </w:rPr>
                <w:t>https://www.imo.org/en/About/Conventions/Pages/Protocol-on-Preparedness,-Response-and-Co-operation-to-pollution-Incidents-by-Hazardous-and-Noxious-Substances-(OPRC-</w:t>
              </w:r>
              <w:r w:rsidRPr="005C3AA7">
                <w:rPr>
                  <w:rStyle w:val="Hyperlink"/>
                  <w:sz w:val="20"/>
                  <w:szCs w:val="20"/>
                </w:rPr>
                <w:t>HNS-Pr.aspx</w:t>
              </w:r>
            </w:hyperlink>
            <w:r>
              <w:rPr>
                <w:color w:val="467885"/>
                <w:sz w:val="20"/>
                <w:szCs w:val="20"/>
              </w:rPr>
              <w:t xml:space="preserve"> </w:t>
            </w:r>
            <w:r w:rsidR="003E57A7" w:rsidRPr="00441CCA">
              <w:rPr>
                <w:sz w:val="20"/>
                <w:szCs w:val="20"/>
              </w:rPr>
              <w:t xml:space="preserve">(information on the OPRC-HNS Protocol) </w:t>
            </w:r>
          </w:p>
          <w:p w14:paraId="3975E81E" w14:textId="13614F7F" w:rsidR="00C63359" w:rsidRPr="00441CCA" w:rsidRDefault="002C4736" w:rsidP="00C63359">
            <w:pPr>
              <w:pStyle w:val="Default"/>
              <w:rPr>
                <w:sz w:val="20"/>
                <w:szCs w:val="20"/>
              </w:rPr>
            </w:pPr>
            <w:hyperlink r:id="rId85" w:history="1">
              <w:r w:rsidRPr="005C3AA7">
                <w:rPr>
                  <w:rStyle w:val="Hyperlink"/>
                  <w:sz w:val="20"/>
                  <w:szCs w:val="20"/>
                  <w:lang w:val="en-US"/>
                </w:rPr>
                <w:t>https://docs.imo.org/Category.aspx?cid=668</w:t>
              </w:r>
            </w:hyperlink>
            <w:r>
              <w:rPr>
                <w:color w:val="467885"/>
                <w:sz w:val="20"/>
                <w:szCs w:val="20"/>
              </w:rPr>
              <w:t xml:space="preserve"> </w:t>
            </w:r>
            <w:r w:rsidR="00C63359" w:rsidRPr="00441CCA">
              <w:rPr>
                <w:sz w:val="20"/>
                <w:szCs w:val="20"/>
              </w:rPr>
              <w:t xml:space="preserve">(authentic text of the OPRC Convention) </w:t>
            </w:r>
          </w:p>
          <w:p w14:paraId="7B569E69" w14:textId="3EDD255A" w:rsidR="00C63359" w:rsidRPr="00441CCA" w:rsidRDefault="002C4736" w:rsidP="00C63359">
            <w:pPr>
              <w:pStyle w:val="Default"/>
              <w:rPr>
                <w:sz w:val="20"/>
                <w:szCs w:val="20"/>
              </w:rPr>
            </w:pPr>
            <w:hyperlink r:id="rId86" w:history="1">
              <w:r w:rsidRPr="005C3AA7">
                <w:rPr>
                  <w:rStyle w:val="Hyperlink"/>
                  <w:sz w:val="20"/>
                  <w:szCs w:val="20"/>
                  <w:lang w:val="en-US"/>
                </w:rPr>
                <w:t>https://docs.imo.org/Category.aspx?cid=669</w:t>
              </w:r>
            </w:hyperlink>
            <w:r>
              <w:rPr>
                <w:color w:val="467885"/>
                <w:sz w:val="20"/>
                <w:szCs w:val="20"/>
              </w:rPr>
              <w:t xml:space="preserve"> </w:t>
            </w:r>
            <w:r w:rsidR="00C63359" w:rsidRPr="00441CCA">
              <w:rPr>
                <w:sz w:val="20"/>
                <w:szCs w:val="20"/>
              </w:rPr>
              <w:t xml:space="preserve">(authentic text of the OPRC-HNS Protocol) </w:t>
            </w:r>
          </w:p>
          <w:p w14:paraId="45082857" w14:textId="6EFC6189" w:rsidR="00C63359" w:rsidRPr="00441CCA" w:rsidRDefault="002C4736" w:rsidP="00C63359">
            <w:pPr>
              <w:pStyle w:val="Default"/>
              <w:rPr>
                <w:sz w:val="20"/>
                <w:szCs w:val="20"/>
              </w:rPr>
            </w:pPr>
            <w:hyperlink r:id="rId87" w:history="1">
              <w:r w:rsidRPr="005C3AA7">
                <w:rPr>
                  <w:rStyle w:val="Hyperlink"/>
                  <w:sz w:val="20"/>
                  <w:szCs w:val="20"/>
                  <w:lang w:val="en-US"/>
                </w:rPr>
                <w:t>https://www.imo.org/en/OurWork/Environment/Pages/Anti-fouling.aspx</w:t>
              </w:r>
            </w:hyperlink>
            <w:r>
              <w:rPr>
                <w:color w:val="467885"/>
                <w:sz w:val="20"/>
                <w:szCs w:val="20"/>
              </w:rPr>
              <w:t xml:space="preserve"> </w:t>
            </w:r>
            <w:r w:rsidR="00C63359" w:rsidRPr="00441CCA">
              <w:rPr>
                <w:sz w:val="20"/>
                <w:szCs w:val="20"/>
              </w:rPr>
              <w:t xml:space="preserve">(information on anti-fouling systems control) </w:t>
            </w:r>
          </w:p>
          <w:p w14:paraId="650077BB" w14:textId="3F99C9D2" w:rsidR="00C63359" w:rsidRPr="00441CCA" w:rsidRDefault="002C4736" w:rsidP="00C63359">
            <w:pPr>
              <w:pStyle w:val="Default"/>
              <w:rPr>
                <w:sz w:val="20"/>
                <w:szCs w:val="20"/>
              </w:rPr>
            </w:pPr>
            <w:hyperlink r:id="rId88" w:history="1">
              <w:r w:rsidRPr="005C3AA7">
                <w:rPr>
                  <w:rStyle w:val="Hyperlink"/>
                  <w:sz w:val="20"/>
                  <w:szCs w:val="20"/>
                  <w:lang w:val="en-US"/>
                </w:rPr>
                <w:t>https://www.imo.org/en/About/Conventions/Pages/International-Convention-on-the-Control-of-Harmful-Anti-fouling-Systems-on-Ships-(AFS).aspx</w:t>
              </w:r>
            </w:hyperlink>
            <w:r>
              <w:rPr>
                <w:color w:val="467885"/>
                <w:sz w:val="20"/>
                <w:szCs w:val="20"/>
              </w:rPr>
              <w:t xml:space="preserve"> </w:t>
            </w:r>
            <w:r w:rsidR="00C63359" w:rsidRPr="00441CCA">
              <w:rPr>
                <w:sz w:val="20"/>
                <w:szCs w:val="20"/>
              </w:rPr>
              <w:t xml:space="preserve">(information on the AFS Convention) </w:t>
            </w:r>
          </w:p>
          <w:p w14:paraId="5DFE30E0" w14:textId="562513D8" w:rsidR="00C63359" w:rsidRPr="00441CCA" w:rsidRDefault="002C4736" w:rsidP="00C63359">
            <w:pPr>
              <w:pStyle w:val="Default"/>
              <w:rPr>
                <w:sz w:val="20"/>
                <w:szCs w:val="20"/>
              </w:rPr>
            </w:pPr>
            <w:hyperlink r:id="rId89" w:history="1">
              <w:r w:rsidRPr="005C3AA7">
                <w:rPr>
                  <w:rStyle w:val="Hyperlink"/>
                  <w:sz w:val="20"/>
                  <w:szCs w:val="20"/>
                  <w:lang w:val="en-US"/>
                </w:rPr>
                <w:t>https://docs.imo.org/Category.aspx?cid=656</w:t>
              </w:r>
            </w:hyperlink>
            <w:r>
              <w:rPr>
                <w:color w:val="467885"/>
                <w:sz w:val="20"/>
                <w:szCs w:val="20"/>
              </w:rPr>
              <w:t xml:space="preserve"> </w:t>
            </w:r>
            <w:r w:rsidR="00C63359" w:rsidRPr="00441CCA">
              <w:rPr>
                <w:sz w:val="20"/>
                <w:szCs w:val="20"/>
              </w:rPr>
              <w:t xml:space="preserve">(authentic text of the AFS Convention) </w:t>
            </w:r>
          </w:p>
          <w:p w14:paraId="233F6009" w14:textId="5704ADCF" w:rsidR="003E57A7" w:rsidRPr="00441CCA" w:rsidRDefault="002C4736" w:rsidP="00C63359">
            <w:pPr>
              <w:pStyle w:val="Para1"/>
              <w:numPr>
                <w:ilvl w:val="0"/>
                <w:numId w:val="0"/>
              </w:numPr>
              <w:jc w:val="left"/>
              <w:rPr>
                <w:color w:val="467885"/>
                <w:sz w:val="20"/>
                <w:szCs w:val="20"/>
                <w:lang w:val="fr-FR"/>
              </w:rPr>
            </w:pPr>
            <w:hyperlink r:id="rId90" w:history="1">
              <w:r w:rsidRPr="005C3AA7">
                <w:rPr>
                  <w:rStyle w:val="Hyperlink"/>
                  <w:sz w:val="20"/>
                  <w:szCs w:val="20"/>
                  <w:lang w:val="fr-FR"/>
                </w:rPr>
                <w:t>https://www.imo.org/en/MediaCentre/HotTopics/Pages/Noise.aspx</w:t>
              </w:r>
            </w:hyperlink>
            <w:r>
              <w:rPr>
                <w:color w:val="467885"/>
                <w:sz w:val="20"/>
                <w:szCs w:val="20"/>
                <w:lang w:val="fr-FR"/>
              </w:rPr>
              <w:t xml:space="preserve"> </w:t>
            </w:r>
            <w:r w:rsidR="00C63359" w:rsidRPr="00441CCA">
              <w:rPr>
                <w:sz w:val="20"/>
                <w:szCs w:val="20"/>
                <w:lang w:val="fr-FR"/>
              </w:rPr>
              <w:t xml:space="preserve">(information on noise </w:t>
            </w:r>
            <w:proofErr w:type="spellStart"/>
            <w:r w:rsidR="00C63359" w:rsidRPr="00441CCA">
              <w:rPr>
                <w:sz w:val="20"/>
                <w:szCs w:val="20"/>
                <w:lang w:val="fr-FR"/>
              </w:rPr>
              <w:t>reduction</w:t>
            </w:r>
            <w:proofErr w:type="spellEnd"/>
            <w:r w:rsidR="00C63359" w:rsidRPr="00441CCA">
              <w:rPr>
                <w:sz w:val="20"/>
                <w:szCs w:val="20"/>
                <w:lang w:val="fr-FR"/>
              </w:rPr>
              <w:t xml:space="preserve">) </w:t>
            </w:r>
          </w:p>
        </w:tc>
      </w:tr>
      <w:tr w:rsidR="001D25CA" w:rsidRPr="00761DCA" w14:paraId="21814962" w14:textId="77777777" w:rsidTr="006A2B1A">
        <w:tc>
          <w:tcPr>
            <w:tcW w:w="1506" w:type="dxa"/>
            <w:vMerge w:val="restart"/>
            <w:vAlign w:val="center"/>
          </w:tcPr>
          <w:p w14:paraId="0C2A16D9" w14:textId="05FB4C07" w:rsidR="001D25CA" w:rsidRPr="001A4247" w:rsidRDefault="001D25CA" w:rsidP="001D25CA">
            <w:pPr>
              <w:pStyle w:val="Para1"/>
              <w:numPr>
                <w:ilvl w:val="0"/>
                <w:numId w:val="0"/>
              </w:numPr>
              <w:jc w:val="center"/>
              <w:rPr>
                <w:b/>
                <w:bCs/>
                <w:sz w:val="20"/>
                <w:szCs w:val="20"/>
              </w:rPr>
            </w:pPr>
            <w:r w:rsidRPr="004E0EDF">
              <w:rPr>
                <w:b/>
                <w:bCs/>
                <w:sz w:val="20"/>
                <w:szCs w:val="20"/>
              </w:rPr>
              <w:lastRenderedPageBreak/>
              <w:t>Minamata Convention on Mercury</w:t>
            </w:r>
          </w:p>
        </w:tc>
        <w:tc>
          <w:tcPr>
            <w:tcW w:w="12102" w:type="dxa"/>
            <w:gridSpan w:val="4"/>
          </w:tcPr>
          <w:p w14:paraId="613AA2B8" w14:textId="58B59B49" w:rsidR="001D25CA" w:rsidRPr="00325590" w:rsidRDefault="001D25CA" w:rsidP="006A7FDA">
            <w:pPr>
              <w:pStyle w:val="Para1"/>
              <w:numPr>
                <w:ilvl w:val="0"/>
                <w:numId w:val="0"/>
              </w:numPr>
              <w:jc w:val="left"/>
              <w:rPr>
                <w:b/>
                <w:sz w:val="20"/>
                <w:szCs w:val="20"/>
                <w:lang w:val="en-US"/>
              </w:rPr>
            </w:pPr>
            <w:r w:rsidRPr="00325590">
              <w:rPr>
                <w:b/>
                <w:sz w:val="21"/>
                <w:szCs w:val="16"/>
              </w:rPr>
              <w:t>Minamata</w:t>
            </w:r>
            <w:r w:rsidRPr="00325590">
              <w:rPr>
                <w:b/>
                <w:spacing w:val="-8"/>
                <w:sz w:val="21"/>
                <w:szCs w:val="16"/>
              </w:rPr>
              <w:t xml:space="preserve"> </w:t>
            </w:r>
            <w:r w:rsidRPr="00325590">
              <w:rPr>
                <w:b/>
                <w:sz w:val="21"/>
                <w:szCs w:val="16"/>
              </w:rPr>
              <w:t>Convention</w:t>
            </w:r>
            <w:r w:rsidRPr="00325590">
              <w:rPr>
                <w:b/>
                <w:spacing w:val="-8"/>
                <w:sz w:val="21"/>
                <w:szCs w:val="16"/>
              </w:rPr>
              <w:t xml:space="preserve"> </w:t>
            </w:r>
            <w:r w:rsidRPr="00325590">
              <w:rPr>
                <w:b/>
                <w:sz w:val="21"/>
                <w:szCs w:val="16"/>
              </w:rPr>
              <w:t>activities</w:t>
            </w:r>
            <w:r w:rsidRPr="00325590">
              <w:rPr>
                <w:b/>
                <w:spacing w:val="-8"/>
                <w:sz w:val="21"/>
                <w:szCs w:val="16"/>
              </w:rPr>
              <w:t xml:space="preserve"> </w:t>
            </w:r>
            <w:r w:rsidRPr="00325590">
              <w:rPr>
                <w:b/>
                <w:sz w:val="21"/>
                <w:szCs w:val="16"/>
              </w:rPr>
              <w:t>carried</w:t>
            </w:r>
            <w:r w:rsidRPr="00325590">
              <w:rPr>
                <w:b/>
                <w:spacing w:val="-8"/>
                <w:sz w:val="21"/>
                <w:szCs w:val="16"/>
              </w:rPr>
              <w:t xml:space="preserve"> </w:t>
            </w:r>
            <w:r w:rsidRPr="00325590">
              <w:rPr>
                <w:b/>
                <w:sz w:val="21"/>
                <w:szCs w:val="16"/>
              </w:rPr>
              <w:t>out</w:t>
            </w:r>
            <w:r w:rsidRPr="00325590">
              <w:rPr>
                <w:b/>
                <w:spacing w:val="-7"/>
                <w:sz w:val="21"/>
                <w:szCs w:val="16"/>
              </w:rPr>
              <w:t xml:space="preserve"> </w:t>
            </w:r>
            <w:r w:rsidRPr="00325590">
              <w:rPr>
                <w:b/>
                <w:sz w:val="21"/>
                <w:szCs w:val="16"/>
              </w:rPr>
              <w:t>with</w:t>
            </w:r>
            <w:r w:rsidRPr="00325590">
              <w:rPr>
                <w:b/>
                <w:spacing w:val="-8"/>
                <w:sz w:val="21"/>
                <w:szCs w:val="16"/>
              </w:rPr>
              <w:t xml:space="preserve"> </w:t>
            </w:r>
            <w:r w:rsidRPr="00325590">
              <w:rPr>
                <w:b/>
                <w:sz w:val="21"/>
                <w:szCs w:val="16"/>
              </w:rPr>
              <w:t>the</w:t>
            </w:r>
            <w:r w:rsidRPr="00325590">
              <w:rPr>
                <w:b/>
                <w:spacing w:val="-6"/>
                <w:sz w:val="21"/>
                <w:szCs w:val="16"/>
              </w:rPr>
              <w:t xml:space="preserve"> </w:t>
            </w:r>
            <w:r w:rsidRPr="00325590">
              <w:rPr>
                <w:b/>
                <w:sz w:val="21"/>
                <w:szCs w:val="16"/>
                <w:u w:val="single"/>
              </w:rPr>
              <w:t>main</w:t>
            </w:r>
            <w:r w:rsidRPr="00325590">
              <w:rPr>
                <w:b/>
                <w:spacing w:val="-7"/>
                <w:sz w:val="21"/>
                <w:szCs w:val="16"/>
              </w:rPr>
              <w:t xml:space="preserve"> </w:t>
            </w:r>
            <w:r w:rsidRPr="00325590">
              <w:rPr>
                <w:b/>
                <w:sz w:val="21"/>
                <w:szCs w:val="16"/>
              </w:rPr>
              <w:t>purpose</w:t>
            </w:r>
            <w:r w:rsidRPr="00325590">
              <w:rPr>
                <w:b/>
                <w:spacing w:val="-9"/>
                <w:sz w:val="21"/>
                <w:szCs w:val="16"/>
              </w:rPr>
              <w:t xml:space="preserve"> </w:t>
            </w:r>
            <w:r w:rsidRPr="00325590">
              <w:rPr>
                <w:b/>
                <w:sz w:val="21"/>
                <w:szCs w:val="16"/>
              </w:rPr>
              <w:t>of</w:t>
            </w:r>
            <w:r w:rsidRPr="00325590">
              <w:rPr>
                <w:b/>
                <w:spacing w:val="-7"/>
                <w:sz w:val="21"/>
                <w:szCs w:val="16"/>
              </w:rPr>
              <w:t xml:space="preserve"> </w:t>
            </w:r>
            <w:r w:rsidRPr="00325590">
              <w:rPr>
                <w:b/>
                <w:sz w:val="21"/>
                <w:szCs w:val="16"/>
              </w:rPr>
              <w:t>interaction</w:t>
            </w:r>
            <w:r w:rsidRPr="00325590">
              <w:rPr>
                <w:b/>
                <w:spacing w:val="-8"/>
                <w:sz w:val="21"/>
                <w:szCs w:val="16"/>
              </w:rPr>
              <w:t xml:space="preserve"> </w:t>
            </w:r>
            <w:r w:rsidRPr="00325590">
              <w:rPr>
                <w:b/>
                <w:sz w:val="21"/>
                <w:szCs w:val="16"/>
              </w:rPr>
              <w:t>of</w:t>
            </w:r>
            <w:r w:rsidRPr="00325590">
              <w:rPr>
                <w:b/>
                <w:spacing w:val="-9"/>
                <w:sz w:val="21"/>
                <w:szCs w:val="16"/>
              </w:rPr>
              <w:t xml:space="preserve"> </w:t>
            </w:r>
            <w:r w:rsidRPr="00325590">
              <w:rPr>
                <w:b/>
                <w:sz w:val="21"/>
                <w:szCs w:val="16"/>
              </w:rPr>
              <w:t>mercury</w:t>
            </w:r>
            <w:r w:rsidRPr="00325590">
              <w:rPr>
                <w:b/>
                <w:spacing w:val="-8"/>
                <w:sz w:val="21"/>
                <w:szCs w:val="16"/>
              </w:rPr>
              <w:t xml:space="preserve"> </w:t>
            </w:r>
            <w:r w:rsidRPr="00325590">
              <w:rPr>
                <w:b/>
                <w:sz w:val="21"/>
                <w:szCs w:val="16"/>
              </w:rPr>
              <w:t>with</w:t>
            </w:r>
            <w:r w:rsidRPr="00325590">
              <w:rPr>
                <w:b/>
                <w:spacing w:val="-8"/>
                <w:sz w:val="21"/>
                <w:szCs w:val="16"/>
              </w:rPr>
              <w:t xml:space="preserve"> </w:t>
            </w:r>
            <w:r w:rsidRPr="00325590">
              <w:rPr>
                <w:b/>
                <w:sz w:val="21"/>
                <w:szCs w:val="16"/>
              </w:rPr>
              <w:t>biodiversity</w:t>
            </w:r>
            <w:r w:rsidRPr="00325590">
              <w:rPr>
                <w:b/>
                <w:spacing w:val="-8"/>
                <w:sz w:val="21"/>
                <w:szCs w:val="16"/>
              </w:rPr>
              <w:t xml:space="preserve"> </w:t>
            </w:r>
            <w:r w:rsidRPr="00325590">
              <w:rPr>
                <w:b/>
                <w:sz w:val="21"/>
                <w:szCs w:val="16"/>
              </w:rPr>
              <w:t>and</w:t>
            </w:r>
            <w:r w:rsidRPr="00325590">
              <w:rPr>
                <w:b/>
                <w:spacing w:val="-8"/>
                <w:sz w:val="21"/>
                <w:szCs w:val="16"/>
              </w:rPr>
              <w:t xml:space="preserve"> </w:t>
            </w:r>
            <w:r w:rsidRPr="00325590">
              <w:rPr>
                <w:b/>
                <w:sz w:val="21"/>
                <w:szCs w:val="16"/>
              </w:rPr>
              <w:t>ecosystem</w:t>
            </w:r>
            <w:r w:rsidRPr="00325590">
              <w:rPr>
                <w:b/>
                <w:spacing w:val="-8"/>
                <w:sz w:val="21"/>
                <w:szCs w:val="16"/>
              </w:rPr>
              <w:t xml:space="preserve"> </w:t>
            </w:r>
            <w:r w:rsidRPr="00325590">
              <w:rPr>
                <w:b/>
                <w:spacing w:val="-2"/>
                <w:sz w:val="21"/>
                <w:szCs w:val="16"/>
              </w:rPr>
              <w:t>services</w:t>
            </w:r>
          </w:p>
        </w:tc>
      </w:tr>
      <w:tr w:rsidR="001D25CA" w:rsidRPr="00761DCA" w14:paraId="48A4CF14" w14:textId="77777777" w:rsidTr="00995A8C">
        <w:tc>
          <w:tcPr>
            <w:tcW w:w="1506" w:type="dxa"/>
            <w:vMerge/>
          </w:tcPr>
          <w:p w14:paraId="06B96418" w14:textId="77777777" w:rsidR="001D25CA" w:rsidRPr="00382059" w:rsidRDefault="001D25CA" w:rsidP="009662B6">
            <w:pPr>
              <w:pStyle w:val="Para1"/>
              <w:numPr>
                <w:ilvl w:val="0"/>
                <w:numId w:val="0"/>
              </w:numPr>
              <w:jc w:val="center"/>
              <w:rPr>
                <w:b/>
                <w:bCs/>
                <w:sz w:val="20"/>
                <w:szCs w:val="20"/>
              </w:rPr>
            </w:pPr>
          </w:p>
        </w:tc>
        <w:tc>
          <w:tcPr>
            <w:tcW w:w="2550" w:type="dxa"/>
          </w:tcPr>
          <w:p w14:paraId="11418FDD" w14:textId="66B643BB" w:rsidR="001D25CA" w:rsidRDefault="001D25CA" w:rsidP="009662B6">
            <w:pPr>
              <w:pStyle w:val="TableParagraph"/>
              <w:ind w:left="0" w:right="183"/>
              <w:rPr>
                <w:sz w:val="20"/>
              </w:rPr>
            </w:pPr>
            <w:hyperlink r:id="rId91">
              <w:r>
                <w:rPr>
                  <w:b/>
                  <w:color w:val="0000FF"/>
                  <w:sz w:val="20"/>
                  <w:u w:val="single" w:color="0000FF"/>
                </w:rPr>
                <w:t xml:space="preserve">Decision </w:t>
              </w:r>
              <w:r>
                <w:rPr>
                  <w:color w:val="0000FF"/>
                  <w:sz w:val="20"/>
                  <w:u w:val="single" w:color="0000FF"/>
                </w:rPr>
                <w:t>MC-6/18</w:t>
              </w:r>
            </w:hyperlink>
            <w:r>
              <w:rPr>
                <w:color w:val="0000FF"/>
                <w:sz w:val="20"/>
              </w:rPr>
              <w:t xml:space="preserve"> </w:t>
            </w:r>
            <w:r>
              <w:rPr>
                <w:sz w:val="20"/>
              </w:rPr>
              <w:t>“Road map for enhancing co-benefits from implementation of the Minamata</w:t>
            </w:r>
            <w:r>
              <w:rPr>
                <w:spacing w:val="-13"/>
                <w:sz w:val="20"/>
              </w:rPr>
              <w:t xml:space="preserve"> </w:t>
            </w:r>
            <w:r>
              <w:rPr>
                <w:sz w:val="20"/>
              </w:rPr>
              <w:t>Convention</w:t>
            </w:r>
            <w:r>
              <w:rPr>
                <w:spacing w:val="-12"/>
                <w:sz w:val="20"/>
              </w:rPr>
              <w:t xml:space="preserve"> </w:t>
            </w:r>
            <w:r>
              <w:rPr>
                <w:sz w:val="20"/>
              </w:rPr>
              <w:t>and the Kunming-Montreal Global Biodiversity Framework” (Nov. 2025)</w:t>
            </w:r>
          </w:p>
        </w:tc>
        <w:tc>
          <w:tcPr>
            <w:tcW w:w="1628" w:type="dxa"/>
          </w:tcPr>
          <w:p w14:paraId="1B38CC08" w14:textId="362B7A00" w:rsidR="001D25CA" w:rsidRDefault="001D25CA" w:rsidP="009662B6">
            <w:pPr>
              <w:pStyle w:val="Para1"/>
              <w:numPr>
                <w:ilvl w:val="0"/>
                <w:numId w:val="0"/>
              </w:numPr>
              <w:jc w:val="left"/>
              <w:rPr>
                <w:sz w:val="20"/>
              </w:rPr>
            </w:pPr>
            <w:r>
              <w:rPr>
                <w:spacing w:val="-2"/>
                <w:sz w:val="20"/>
              </w:rPr>
              <w:t>Mercury</w:t>
            </w:r>
          </w:p>
        </w:tc>
        <w:tc>
          <w:tcPr>
            <w:tcW w:w="4664" w:type="dxa"/>
          </w:tcPr>
          <w:p w14:paraId="3BDD1988" w14:textId="77777777" w:rsidR="001D25CA" w:rsidRDefault="001D25CA" w:rsidP="009662B6">
            <w:pPr>
              <w:pStyle w:val="TableParagraph"/>
              <w:ind w:left="0" w:right="181"/>
              <w:rPr>
                <w:sz w:val="20"/>
              </w:rPr>
            </w:pPr>
            <w:r>
              <w:rPr>
                <w:sz w:val="20"/>
              </w:rPr>
              <w:t>Parties and other stakeholders are invited to implement the Road map for enhancing co-benefits from implementation of the Minamata Convention and the KMGBF, which will also support coherence and synergies in the implementation</w:t>
            </w:r>
            <w:r>
              <w:rPr>
                <w:spacing w:val="-8"/>
                <w:sz w:val="20"/>
              </w:rPr>
              <w:t xml:space="preserve"> </w:t>
            </w:r>
            <w:r>
              <w:rPr>
                <w:sz w:val="20"/>
              </w:rPr>
              <w:t>of</w:t>
            </w:r>
            <w:r>
              <w:rPr>
                <w:spacing w:val="-8"/>
                <w:sz w:val="20"/>
              </w:rPr>
              <w:t xml:space="preserve"> </w:t>
            </w:r>
            <w:r>
              <w:rPr>
                <w:sz w:val="20"/>
              </w:rPr>
              <w:t>the</w:t>
            </w:r>
            <w:r>
              <w:rPr>
                <w:spacing w:val="-7"/>
                <w:sz w:val="20"/>
              </w:rPr>
              <w:t xml:space="preserve"> </w:t>
            </w:r>
            <w:r>
              <w:rPr>
                <w:sz w:val="20"/>
              </w:rPr>
              <w:t>Minamata</w:t>
            </w:r>
            <w:r>
              <w:rPr>
                <w:spacing w:val="-8"/>
                <w:sz w:val="20"/>
              </w:rPr>
              <w:t xml:space="preserve"> </w:t>
            </w:r>
            <w:r>
              <w:rPr>
                <w:sz w:val="20"/>
              </w:rPr>
              <w:t>Convention</w:t>
            </w:r>
            <w:r>
              <w:rPr>
                <w:spacing w:val="-8"/>
                <w:sz w:val="20"/>
              </w:rPr>
              <w:t xml:space="preserve"> </w:t>
            </w:r>
            <w:r>
              <w:rPr>
                <w:sz w:val="20"/>
              </w:rPr>
              <w:t xml:space="preserve">and the Convention on Biological Diversity more </w:t>
            </w:r>
            <w:r>
              <w:rPr>
                <w:spacing w:val="-2"/>
                <w:sz w:val="20"/>
              </w:rPr>
              <w:t>generally.</w:t>
            </w:r>
          </w:p>
          <w:p w14:paraId="6CF811F7" w14:textId="3AD76082" w:rsidR="001D25CA" w:rsidRDefault="001D25CA" w:rsidP="009662B6">
            <w:pPr>
              <w:pStyle w:val="TableParagraph"/>
              <w:ind w:left="0" w:right="125"/>
              <w:rPr>
                <w:sz w:val="20"/>
              </w:rPr>
            </w:pPr>
            <w:r>
              <w:rPr>
                <w:sz w:val="20"/>
              </w:rPr>
              <w:t>The three pillars of the road map are: (</w:t>
            </w:r>
            <w:proofErr w:type="spellStart"/>
            <w:r>
              <w:rPr>
                <w:sz w:val="20"/>
              </w:rPr>
              <w:t>i</w:t>
            </w:r>
            <w:proofErr w:type="spellEnd"/>
            <w:r>
              <w:rPr>
                <w:sz w:val="20"/>
              </w:rPr>
              <w:t>) contribution</w:t>
            </w:r>
            <w:r>
              <w:rPr>
                <w:spacing w:val="-4"/>
                <w:sz w:val="20"/>
              </w:rPr>
              <w:t xml:space="preserve"> </w:t>
            </w:r>
            <w:r>
              <w:rPr>
                <w:sz w:val="20"/>
              </w:rPr>
              <w:t>to</w:t>
            </w:r>
            <w:r>
              <w:rPr>
                <w:spacing w:val="-4"/>
                <w:sz w:val="20"/>
              </w:rPr>
              <w:t xml:space="preserve"> </w:t>
            </w:r>
            <w:r>
              <w:rPr>
                <w:sz w:val="20"/>
              </w:rPr>
              <w:t>the</w:t>
            </w:r>
            <w:r>
              <w:rPr>
                <w:spacing w:val="-4"/>
                <w:sz w:val="20"/>
              </w:rPr>
              <w:t xml:space="preserve"> </w:t>
            </w:r>
            <w:r>
              <w:rPr>
                <w:sz w:val="20"/>
              </w:rPr>
              <w:t>monitoring</w:t>
            </w:r>
            <w:r>
              <w:rPr>
                <w:spacing w:val="-5"/>
                <w:sz w:val="20"/>
              </w:rPr>
              <w:t xml:space="preserve"> </w:t>
            </w:r>
            <w:r>
              <w:rPr>
                <w:sz w:val="20"/>
              </w:rPr>
              <w:t>framework</w:t>
            </w:r>
            <w:r>
              <w:rPr>
                <w:spacing w:val="-4"/>
                <w:sz w:val="20"/>
              </w:rPr>
              <w:t xml:space="preserve"> </w:t>
            </w:r>
            <w:r>
              <w:rPr>
                <w:sz w:val="20"/>
              </w:rPr>
              <w:t>of</w:t>
            </w:r>
            <w:r>
              <w:rPr>
                <w:spacing w:val="-4"/>
                <w:sz w:val="20"/>
              </w:rPr>
              <w:t xml:space="preserve"> </w:t>
            </w:r>
            <w:r>
              <w:rPr>
                <w:sz w:val="20"/>
              </w:rPr>
              <w:t>the GBF,</w:t>
            </w:r>
            <w:r>
              <w:rPr>
                <w:spacing w:val="-7"/>
                <w:sz w:val="20"/>
              </w:rPr>
              <w:t xml:space="preserve"> </w:t>
            </w:r>
            <w:r>
              <w:rPr>
                <w:sz w:val="20"/>
              </w:rPr>
              <w:t>(ii)</w:t>
            </w:r>
            <w:r>
              <w:rPr>
                <w:spacing w:val="-7"/>
                <w:sz w:val="20"/>
              </w:rPr>
              <w:t xml:space="preserve"> </w:t>
            </w:r>
            <w:r>
              <w:rPr>
                <w:sz w:val="20"/>
              </w:rPr>
              <w:t>inclusion</w:t>
            </w:r>
            <w:r>
              <w:rPr>
                <w:spacing w:val="-7"/>
                <w:sz w:val="20"/>
              </w:rPr>
              <w:t xml:space="preserve"> </w:t>
            </w:r>
            <w:r>
              <w:rPr>
                <w:sz w:val="20"/>
              </w:rPr>
              <w:t>of</w:t>
            </w:r>
            <w:r>
              <w:rPr>
                <w:spacing w:val="-7"/>
                <w:sz w:val="20"/>
              </w:rPr>
              <w:t xml:space="preserve"> </w:t>
            </w:r>
            <w:r>
              <w:rPr>
                <w:sz w:val="20"/>
              </w:rPr>
              <w:t>mercury</w:t>
            </w:r>
            <w:r>
              <w:rPr>
                <w:spacing w:val="-7"/>
                <w:sz w:val="20"/>
              </w:rPr>
              <w:t xml:space="preserve"> </w:t>
            </w:r>
            <w:r>
              <w:rPr>
                <w:sz w:val="20"/>
              </w:rPr>
              <w:t>reduction</w:t>
            </w:r>
            <w:r>
              <w:rPr>
                <w:spacing w:val="-7"/>
                <w:sz w:val="20"/>
              </w:rPr>
              <w:t xml:space="preserve"> </w:t>
            </w:r>
            <w:r>
              <w:rPr>
                <w:sz w:val="20"/>
              </w:rPr>
              <w:t>actions and targets in NBSAPs and</w:t>
            </w:r>
            <w:r>
              <w:rPr>
                <w:spacing w:val="-7"/>
                <w:sz w:val="20"/>
              </w:rPr>
              <w:t xml:space="preserve"> </w:t>
            </w:r>
            <w:r>
              <w:rPr>
                <w:sz w:val="20"/>
              </w:rPr>
              <w:t>national</w:t>
            </w:r>
            <w:r>
              <w:rPr>
                <w:spacing w:val="-8"/>
                <w:sz w:val="20"/>
              </w:rPr>
              <w:t xml:space="preserve"> </w:t>
            </w:r>
            <w:r>
              <w:rPr>
                <w:sz w:val="20"/>
              </w:rPr>
              <w:t>biodiversity</w:t>
            </w:r>
            <w:r>
              <w:rPr>
                <w:spacing w:val="-7"/>
                <w:sz w:val="20"/>
              </w:rPr>
              <w:t xml:space="preserve"> </w:t>
            </w:r>
            <w:r>
              <w:rPr>
                <w:sz w:val="20"/>
              </w:rPr>
              <w:t>targets;</w:t>
            </w:r>
            <w:r>
              <w:rPr>
                <w:spacing w:val="-8"/>
                <w:sz w:val="20"/>
              </w:rPr>
              <w:t xml:space="preserve"> </w:t>
            </w:r>
            <w:r>
              <w:rPr>
                <w:sz w:val="20"/>
              </w:rPr>
              <w:t>and</w:t>
            </w:r>
            <w:r>
              <w:rPr>
                <w:spacing w:val="-7"/>
                <w:sz w:val="20"/>
              </w:rPr>
              <w:t xml:space="preserve"> </w:t>
            </w:r>
            <w:r>
              <w:rPr>
                <w:sz w:val="20"/>
              </w:rPr>
              <w:t>(iii)</w:t>
            </w:r>
            <w:r>
              <w:rPr>
                <w:spacing w:val="-7"/>
                <w:sz w:val="20"/>
              </w:rPr>
              <w:t xml:space="preserve"> </w:t>
            </w:r>
            <w:r>
              <w:rPr>
                <w:sz w:val="20"/>
              </w:rPr>
              <w:t>creation of an enabling environment for enhance co-benefits, including resource mobilization, capacity-building and cooperation.</w:t>
            </w:r>
          </w:p>
        </w:tc>
        <w:tc>
          <w:tcPr>
            <w:tcW w:w="3260" w:type="dxa"/>
          </w:tcPr>
          <w:p w14:paraId="3148DFC5" w14:textId="77777777" w:rsidR="001D25CA" w:rsidRDefault="001D25CA" w:rsidP="009662B6">
            <w:pPr>
              <w:pStyle w:val="TableParagraph"/>
              <w:ind w:left="0" w:right="159"/>
              <w:rPr>
                <w:sz w:val="20"/>
              </w:rPr>
            </w:pPr>
            <w:r>
              <w:rPr>
                <w:sz w:val="20"/>
              </w:rPr>
              <w:t>As</w:t>
            </w:r>
            <w:r>
              <w:rPr>
                <w:spacing w:val="-5"/>
                <w:sz w:val="20"/>
              </w:rPr>
              <w:t xml:space="preserve"> </w:t>
            </w:r>
            <w:r>
              <w:rPr>
                <w:sz w:val="20"/>
              </w:rPr>
              <w:t>of</w:t>
            </w:r>
            <w:r>
              <w:rPr>
                <w:spacing w:val="-6"/>
                <w:sz w:val="20"/>
              </w:rPr>
              <w:t xml:space="preserve"> </w:t>
            </w:r>
            <w:r>
              <w:rPr>
                <w:sz w:val="20"/>
              </w:rPr>
              <w:t>May</w:t>
            </w:r>
            <w:r>
              <w:rPr>
                <w:spacing w:val="-5"/>
                <w:sz w:val="20"/>
              </w:rPr>
              <w:t xml:space="preserve"> </w:t>
            </w:r>
            <w:r>
              <w:rPr>
                <w:sz w:val="20"/>
              </w:rPr>
              <w:t>2025,</w:t>
            </w:r>
            <w:r>
              <w:rPr>
                <w:spacing w:val="-5"/>
                <w:sz w:val="20"/>
              </w:rPr>
              <w:t xml:space="preserve"> </w:t>
            </w:r>
            <w:r>
              <w:rPr>
                <w:sz w:val="20"/>
              </w:rPr>
              <w:t>of</w:t>
            </w:r>
            <w:r>
              <w:rPr>
                <w:spacing w:val="-5"/>
                <w:sz w:val="20"/>
              </w:rPr>
              <w:t xml:space="preserve"> </w:t>
            </w:r>
            <w:r>
              <w:rPr>
                <w:sz w:val="20"/>
              </w:rPr>
              <w:t>the</w:t>
            </w:r>
            <w:r>
              <w:rPr>
                <w:spacing w:val="-7"/>
                <w:sz w:val="20"/>
              </w:rPr>
              <w:t xml:space="preserve"> </w:t>
            </w:r>
            <w:r>
              <w:rPr>
                <w:sz w:val="20"/>
              </w:rPr>
              <w:t>countries</w:t>
            </w:r>
            <w:r>
              <w:rPr>
                <w:spacing w:val="-5"/>
                <w:sz w:val="20"/>
              </w:rPr>
              <w:t xml:space="preserve"> </w:t>
            </w:r>
            <w:r>
              <w:rPr>
                <w:sz w:val="20"/>
              </w:rPr>
              <w:t>with</w:t>
            </w:r>
            <w:r>
              <w:rPr>
                <w:spacing w:val="-5"/>
                <w:sz w:val="20"/>
              </w:rPr>
              <w:t xml:space="preserve"> </w:t>
            </w:r>
            <w:r>
              <w:rPr>
                <w:sz w:val="20"/>
              </w:rPr>
              <w:t xml:space="preserve">significant artisanal and small-scale gold mining with mercury use that have submitted updated NBSAPs in alignment with KMGBF, a limited number include explicit strategies and actions to </w:t>
            </w:r>
            <w:r>
              <w:rPr>
                <w:spacing w:val="-2"/>
                <w:sz w:val="20"/>
              </w:rPr>
              <w:t xml:space="preserve">reduce </w:t>
            </w:r>
            <w:r>
              <w:rPr>
                <w:sz w:val="20"/>
              </w:rPr>
              <w:t xml:space="preserve">mercury pollution. </w:t>
            </w:r>
          </w:p>
          <w:p w14:paraId="58BD40D0" w14:textId="22DDC7DB" w:rsidR="001D25CA" w:rsidRDefault="001D25CA" w:rsidP="009662B6">
            <w:pPr>
              <w:pStyle w:val="TableParagraph"/>
              <w:ind w:left="0" w:right="159"/>
              <w:rPr>
                <w:sz w:val="20"/>
              </w:rPr>
            </w:pPr>
            <w:r>
              <w:rPr>
                <w:sz w:val="20"/>
                <w:u w:val="single"/>
              </w:rPr>
              <w:t>Furthermore,</w:t>
            </w:r>
            <w:r>
              <w:rPr>
                <w:spacing w:val="-10"/>
                <w:sz w:val="20"/>
                <w:u w:val="single"/>
              </w:rPr>
              <w:t xml:space="preserve"> </w:t>
            </w:r>
            <w:r>
              <w:rPr>
                <w:sz w:val="20"/>
                <w:u w:val="single"/>
              </w:rPr>
              <w:t>there</w:t>
            </w:r>
            <w:r>
              <w:rPr>
                <w:spacing w:val="-10"/>
                <w:sz w:val="20"/>
                <w:u w:val="single"/>
              </w:rPr>
              <w:t xml:space="preserve"> </w:t>
            </w:r>
            <w:r>
              <w:rPr>
                <w:sz w:val="20"/>
                <w:u w:val="single"/>
              </w:rPr>
              <w:t>is</w:t>
            </w:r>
            <w:r>
              <w:rPr>
                <w:spacing w:val="-9"/>
                <w:sz w:val="20"/>
                <w:u w:val="single"/>
              </w:rPr>
              <w:t xml:space="preserve"> </w:t>
            </w:r>
            <w:r>
              <w:rPr>
                <w:sz w:val="20"/>
                <w:u w:val="single"/>
              </w:rPr>
              <w:t>need</w:t>
            </w:r>
            <w:r>
              <w:rPr>
                <w:spacing w:val="-10"/>
                <w:sz w:val="20"/>
                <w:u w:val="single"/>
              </w:rPr>
              <w:t xml:space="preserve"> </w:t>
            </w:r>
            <w:r>
              <w:rPr>
                <w:sz w:val="20"/>
                <w:u w:val="single"/>
              </w:rPr>
              <w:t>for:</w:t>
            </w:r>
          </w:p>
          <w:p w14:paraId="6F6C440D" w14:textId="77777777" w:rsidR="001D25CA" w:rsidRDefault="001D25CA" w:rsidP="009662B6">
            <w:pPr>
              <w:pStyle w:val="TableParagraph"/>
              <w:numPr>
                <w:ilvl w:val="0"/>
                <w:numId w:val="12"/>
              </w:numPr>
              <w:tabs>
                <w:tab w:val="left" w:pos="223"/>
              </w:tabs>
              <w:ind w:right="162" w:firstLine="0"/>
              <w:rPr>
                <w:sz w:val="20"/>
              </w:rPr>
            </w:pPr>
            <w:r>
              <w:rPr>
                <w:sz w:val="20"/>
              </w:rPr>
              <w:t>Synergies between the GEF chemicals and waste and biodiversity focal areas through projects funded through the eighth and ninth replenishments of the GEF trust fund, as well as integration of mercury action into projects developed through the Global Biodiversity Framework</w:t>
            </w:r>
            <w:r>
              <w:rPr>
                <w:spacing w:val="-6"/>
                <w:sz w:val="20"/>
              </w:rPr>
              <w:t xml:space="preserve"> </w:t>
            </w:r>
            <w:r>
              <w:rPr>
                <w:sz w:val="20"/>
              </w:rPr>
              <w:t>Fund</w:t>
            </w:r>
            <w:r>
              <w:rPr>
                <w:spacing w:val="-7"/>
                <w:sz w:val="20"/>
              </w:rPr>
              <w:t xml:space="preserve"> </w:t>
            </w:r>
            <w:r>
              <w:rPr>
                <w:sz w:val="20"/>
              </w:rPr>
              <w:t>(in</w:t>
            </w:r>
            <w:r>
              <w:rPr>
                <w:spacing w:val="-6"/>
                <w:sz w:val="20"/>
              </w:rPr>
              <w:t xml:space="preserve"> </w:t>
            </w:r>
            <w:r>
              <w:rPr>
                <w:sz w:val="20"/>
              </w:rPr>
              <w:t>line</w:t>
            </w:r>
            <w:r>
              <w:rPr>
                <w:spacing w:val="-6"/>
                <w:sz w:val="20"/>
              </w:rPr>
              <w:t xml:space="preserve"> </w:t>
            </w:r>
            <w:r>
              <w:rPr>
                <w:sz w:val="20"/>
              </w:rPr>
              <w:t>with</w:t>
            </w:r>
            <w:r>
              <w:rPr>
                <w:spacing w:val="-6"/>
                <w:sz w:val="20"/>
              </w:rPr>
              <w:t xml:space="preserve"> </w:t>
            </w:r>
            <w:r>
              <w:rPr>
                <w:sz w:val="20"/>
              </w:rPr>
              <w:t>decision</w:t>
            </w:r>
            <w:r>
              <w:rPr>
                <w:spacing w:val="-6"/>
                <w:sz w:val="20"/>
              </w:rPr>
              <w:t xml:space="preserve"> </w:t>
            </w:r>
            <w:r>
              <w:rPr>
                <w:sz w:val="20"/>
              </w:rPr>
              <w:t>MC-5/11, paragraphs 3 and 4 (a), and MC-5/17, paragraph 4,</w:t>
            </w:r>
            <w:r>
              <w:rPr>
                <w:spacing w:val="-1"/>
                <w:sz w:val="20"/>
              </w:rPr>
              <w:t xml:space="preserve"> </w:t>
            </w:r>
            <w:r>
              <w:rPr>
                <w:sz w:val="20"/>
              </w:rPr>
              <w:t>as</w:t>
            </w:r>
            <w:r>
              <w:rPr>
                <w:spacing w:val="-1"/>
                <w:sz w:val="20"/>
              </w:rPr>
              <w:t xml:space="preserve"> </w:t>
            </w:r>
            <w:r>
              <w:rPr>
                <w:sz w:val="20"/>
              </w:rPr>
              <w:t>well</w:t>
            </w:r>
            <w:r>
              <w:rPr>
                <w:spacing w:val="-1"/>
                <w:sz w:val="20"/>
              </w:rPr>
              <w:t xml:space="preserve"> </w:t>
            </w:r>
            <w:r>
              <w:rPr>
                <w:sz w:val="20"/>
              </w:rPr>
              <w:t>as</w:t>
            </w:r>
            <w:r>
              <w:rPr>
                <w:spacing w:val="-1"/>
                <w:sz w:val="20"/>
              </w:rPr>
              <w:t xml:space="preserve"> </w:t>
            </w:r>
            <w:r>
              <w:rPr>
                <w:sz w:val="20"/>
              </w:rPr>
              <w:t>paragraph</w:t>
            </w:r>
            <w:r>
              <w:rPr>
                <w:spacing w:val="-1"/>
                <w:sz w:val="20"/>
              </w:rPr>
              <w:t xml:space="preserve"> </w:t>
            </w:r>
            <w:r>
              <w:rPr>
                <w:sz w:val="20"/>
              </w:rPr>
              <w:t>8</w:t>
            </w:r>
            <w:r>
              <w:rPr>
                <w:spacing w:val="-1"/>
                <w:sz w:val="20"/>
              </w:rPr>
              <w:t xml:space="preserve"> </w:t>
            </w:r>
            <w:r>
              <w:rPr>
                <w:sz w:val="20"/>
              </w:rPr>
              <w:t>of</w:t>
            </w:r>
            <w:r>
              <w:rPr>
                <w:spacing w:val="-1"/>
                <w:sz w:val="20"/>
              </w:rPr>
              <w:t xml:space="preserve"> </w:t>
            </w:r>
            <w:r>
              <w:rPr>
                <w:sz w:val="20"/>
              </w:rPr>
              <w:t>decision</w:t>
            </w:r>
            <w:r>
              <w:rPr>
                <w:spacing w:val="-2"/>
                <w:sz w:val="20"/>
              </w:rPr>
              <w:t xml:space="preserve"> </w:t>
            </w:r>
            <w:r>
              <w:rPr>
                <w:sz w:val="20"/>
              </w:rPr>
              <w:t>16/33</w:t>
            </w:r>
            <w:r>
              <w:rPr>
                <w:spacing w:val="-1"/>
                <w:sz w:val="20"/>
              </w:rPr>
              <w:t xml:space="preserve"> </w:t>
            </w:r>
            <w:r>
              <w:rPr>
                <w:sz w:val="20"/>
              </w:rPr>
              <w:t>of</w:t>
            </w:r>
            <w:r>
              <w:rPr>
                <w:spacing w:val="-1"/>
                <w:sz w:val="20"/>
              </w:rPr>
              <w:t xml:space="preserve"> </w:t>
            </w:r>
            <w:r>
              <w:rPr>
                <w:sz w:val="20"/>
              </w:rPr>
              <w:t xml:space="preserve">the Conference of the Parties to the Convention on </w:t>
            </w:r>
            <w:r>
              <w:rPr>
                <w:spacing w:val="-2"/>
                <w:sz w:val="20"/>
              </w:rPr>
              <w:t>Biological</w:t>
            </w:r>
          </w:p>
          <w:p w14:paraId="277B946B" w14:textId="77777777" w:rsidR="001D25CA" w:rsidRDefault="001D25CA" w:rsidP="009662B6">
            <w:pPr>
              <w:pStyle w:val="TableParagraph"/>
              <w:rPr>
                <w:sz w:val="20"/>
              </w:rPr>
            </w:pPr>
            <w:r>
              <w:rPr>
                <w:spacing w:val="-2"/>
                <w:sz w:val="20"/>
              </w:rPr>
              <w:t>Diversity);</w:t>
            </w:r>
          </w:p>
          <w:p w14:paraId="4AF9A3B6" w14:textId="77777777" w:rsidR="001D25CA" w:rsidRDefault="001D25CA" w:rsidP="009662B6">
            <w:pPr>
              <w:pStyle w:val="TableParagraph"/>
              <w:numPr>
                <w:ilvl w:val="0"/>
                <w:numId w:val="12"/>
              </w:numPr>
              <w:tabs>
                <w:tab w:val="left" w:pos="223"/>
              </w:tabs>
              <w:ind w:right="119" w:firstLine="0"/>
              <w:rPr>
                <w:sz w:val="20"/>
              </w:rPr>
            </w:pPr>
            <w:r>
              <w:rPr>
                <w:sz w:val="20"/>
              </w:rPr>
              <w:t xml:space="preserve">Environmental and socioeconomic research and </w:t>
            </w:r>
            <w:r>
              <w:rPr>
                <w:sz w:val="20"/>
              </w:rPr>
              <w:lastRenderedPageBreak/>
              <w:t>assessments</w:t>
            </w:r>
            <w:r>
              <w:rPr>
                <w:spacing w:val="-2"/>
                <w:sz w:val="20"/>
              </w:rPr>
              <w:t xml:space="preserve"> </w:t>
            </w:r>
            <w:r>
              <w:rPr>
                <w:sz w:val="20"/>
              </w:rPr>
              <w:t>concerning</w:t>
            </w:r>
            <w:r>
              <w:rPr>
                <w:spacing w:val="-2"/>
                <w:sz w:val="20"/>
              </w:rPr>
              <w:t xml:space="preserve"> </w:t>
            </w:r>
            <w:r>
              <w:rPr>
                <w:sz w:val="20"/>
              </w:rPr>
              <w:t>the</w:t>
            </w:r>
            <w:r>
              <w:rPr>
                <w:spacing w:val="-2"/>
                <w:sz w:val="20"/>
              </w:rPr>
              <w:t xml:space="preserve"> </w:t>
            </w:r>
            <w:r>
              <w:rPr>
                <w:sz w:val="20"/>
              </w:rPr>
              <w:t>impact</w:t>
            </w:r>
            <w:r>
              <w:rPr>
                <w:spacing w:val="-2"/>
                <w:sz w:val="20"/>
              </w:rPr>
              <w:t xml:space="preserve"> </w:t>
            </w:r>
            <w:r>
              <w:rPr>
                <w:sz w:val="20"/>
              </w:rPr>
              <w:t>of</w:t>
            </w:r>
            <w:r>
              <w:rPr>
                <w:spacing w:val="-2"/>
                <w:sz w:val="20"/>
              </w:rPr>
              <w:t xml:space="preserve"> </w:t>
            </w:r>
            <w:r>
              <w:rPr>
                <w:sz w:val="20"/>
              </w:rPr>
              <w:t>mercury</w:t>
            </w:r>
            <w:r>
              <w:rPr>
                <w:spacing w:val="-3"/>
                <w:sz w:val="20"/>
              </w:rPr>
              <w:t xml:space="preserve"> </w:t>
            </w:r>
            <w:r>
              <w:rPr>
                <w:sz w:val="20"/>
              </w:rPr>
              <w:t>on biodiversity</w:t>
            </w:r>
            <w:r>
              <w:rPr>
                <w:spacing w:val="-9"/>
                <w:sz w:val="20"/>
              </w:rPr>
              <w:t xml:space="preserve"> </w:t>
            </w:r>
            <w:r>
              <w:rPr>
                <w:sz w:val="20"/>
              </w:rPr>
              <w:t>and</w:t>
            </w:r>
            <w:r>
              <w:rPr>
                <w:spacing w:val="-7"/>
                <w:sz w:val="20"/>
              </w:rPr>
              <w:t xml:space="preserve"> </w:t>
            </w:r>
            <w:r>
              <w:rPr>
                <w:sz w:val="20"/>
              </w:rPr>
              <w:t>ecosystem</w:t>
            </w:r>
            <w:r>
              <w:rPr>
                <w:spacing w:val="-10"/>
                <w:sz w:val="20"/>
              </w:rPr>
              <w:t xml:space="preserve"> </w:t>
            </w:r>
            <w:r>
              <w:rPr>
                <w:sz w:val="20"/>
              </w:rPr>
              <w:t>functions</w:t>
            </w:r>
            <w:r>
              <w:rPr>
                <w:spacing w:val="-7"/>
                <w:sz w:val="20"/>
              </w:rPr>
              <w:t xml:space="preserve"> </w:t>
            </w:r>
            <w:r>
              <w:rPr>
                <w:sz w:val="20"/>
              </w:rPr>
              <w:t>and</w:t>
            </w:r>
            <w:r>
              <w:rPr>
                <w:spacing w:val="-7"/>
                <w:sz w:val="20"/>
              </w:rPr>
              <w:t xml:space="preserve"> </w:t>
            </w:r>
            <w:r>
              <w:rPr>
                <w:sz w:val="20"/>
              </w:rPr>
              <w:t>services and on the livelihoods, culture and health of Indigenous Peoples and of local communities;</w:t>
            </w:r>
          </w:p>
          <w:p w14:paraId="660A6AF6" w14:textId="77777777" w:rsidR="001D25CA" w:rsidRDefault="001D25CA" w:rsidP="009662B6">
            <w:pPr>
              <w:pStyle w:val="TableParagraph"/>
              <w:numPr>
                <w:ilvl w:val="0"/>
                <w:numId w:val="12"/>
              </w:numPr>
              <w:tabs>
                <w:tab w:val="left" w:pos="223"/>
              </w:tabs>
              <w:ind w:right="265" w:firstLine="0"/>
              <w:rPr>
                <w:sz w:val="20"/>
              </w:rPr>
            </w:pPr>
            <w:r>
              <w:rPr>
                <w:sz w:val="20"/>
              </w:rPr>
              <w:t>Building</w:t>
            </w:r>
            <w:r>
              <w:rPr>
                <w:spacing w:val="-6"/>
                <w:sz w:val="20"/>
              </w:rPr>
              <w:t xml:space="preserve"> </w:t>
            </w:r>
            <w:r>
              <w:rPr>
                <w:sz w:val="20"/>
              </w:rPr>
              <w:t>capacity</w:t>
            </w:r>
            <w:r>
              <w:rPr>
                <w:spacing w:val="-8"/>
                <w:sz w:val="20"/>
              </w:rPr>
              <w:t xml:space="preserve"> </w:t>
            </w:r>
            <w:r>
              <w:rPr>
                <w:sz w:val="20"/>
              </w:rPr>
              <w:t>to</w:t>
            </w:r>
            <w:r>
              <w:rPr>
                <w:spacing w:val="-6"/>
                <w:sz w:val="20"/>
              </w:rPr>
              <w:t xml:space="preserve"> </w:t>
            </w:r>
            <w:r>
              <w:rPr>
                <w:sz w:val="20"/>
              </w:rPr>
              <w:t>monitor</w:t>
            </w:r>
            <w:r>
              <w:rPr>
                <w:spacing w:val="-6"/>
                <w:sz w:val="20"/>
              </w:rPr>
              <w:t xml:space="preserve"> </w:t>
            </w:r>
            <w:r>
              <w:rPr>
                <w:sz w:val="20"/>
              </w:rPr>
              <w:t>mercury</w:t>
            </w:r>
            <w:r>
              <w:rPr>
                <w:spacing w:val="-6"/>
                <w:sz w:val="20"/>
              </w:rPr>
              <w:t xml:space="preserve"> </w:t>
            </w:r>
            <w:r>
              <w:rPr>
                <w:sz w:val="20"/>
              </w:rPr>
              <w:t>levels</w:t>
            </w:r>
            <w:r>
              <w:rPr>
                <w:spacing w:val="-6"/>
                <w:sz w:val="20"/>
              </w:rPr>
              <w:t xml:space="preserve"> </w:t>
            </w:r>
            <w:r>
              <w:rPr>
                <w:sz w:val="20"/>
              </w:rPr>
              <w:t>in the environment and in vulnerable populations;</w:t>
            </w:r>
          </w:p>
          <w:p w14:paraId="38B64426" w14:textId="77777777" w:rsidR="001D25CA" w:rsidRDefault="001D25CA" w:rsidP="009662B6">
            <w:pPr>
              <w:pStyle w:val="TableParagraph"/>
              <w:numPr>
                <w:ilvl w:val="0"/>
                <w:numId w:val="12"/>
              </w:numPr>
              <w:tabs>
                <w:tab w:val="left" w:pos="223"/>
              </w:tabs>
              <w:ind w:right="276" w:firstLine="0"/>
              <w:rPr>
                <w:sz w:val="20"/>
              </w:rPr>
            </w:pPr>
            <w:r>
              <w:rPr>
                <w:sz w:val="20"/>
              </w:rPr>
              <w:t>Improving</w:t>
            </w:r>
            <w:r>
              <w:rPr>
                <w:spacing w:val="-6"/>
                <w:sz w:val="20"/>
              </w:rPr>
              <w:t xml:space="preserve"> </w:t>
            </w:r>
            <w:r>
              <w:rPr>
                <w:sz w:val="20"/>
              </w:rPr>
              <w:t>the</w:t>
            </w:r>
            <w:r>
              <w:rPr>
                <w:spacing w:val="-6"/>
                <w:sz w:val="20"/>
              </w:rPr>
              <w:t xml:space="preserve"> </w:t>
            </w:r>
            <w:r>
              <w:rPr>
                <w:sz w:val="20"/>
              </w:rPr>
              <w:t>quality</w:t>
            </w:r>
            <w:r>
              <w:rPr>
                <w:spacing w:val="-8"/>
                <w:sz w:val="20"/>
              </w:rPr>
              <w:t xml:space="preserve"> </w:t>
            </w:r>
            <w:r>
              <w:rPr>
                <w:sz w:val="20"/>
              </w:rPr>
              <w:t>of</w:t>
            </w:r>
            <w:r>
              <w:rPr>
                <w:spacing w:val="-6"/>
                <w:sz w:val="20"/>
              </w:rPr>
              <w:t xml:space="preserve"> </w:t>
            </w:r>
            <w:r>
              <w:rPr>
                <w:sz w:val="20"/>
              </w:rPr>
              <w:t>existing</w:t>
            </w:r>
            <w:r>
              <w:rPr>
                <w:spacing w:val="-6"/>
                <w:sz w:val="20"/>
              </w:rPr>
              <w:t xml:space="preserve"> </w:t>
            </w:r>
            <w:r>
              <w:rPr>
                <w:sz w:val="20"/>
              </w:rPr>
              <w:t>public</w:t>
            </w:r>
            <w:r>
              <w:rPr>
                <w:spacing w:val="-8"/>
                <w:sz w:val="20"/>
              </w:rPr>
              <w:t xml:space="preserve"> </w:t>
            </w:r>
            <w:r>
              <w:rPr>
                <w:sz w:val="20"/>
              </w:rPr>
              <w:t>health and environmental monitoring programmes in relation to mercury and the extent to which mercury concerns are incorporated in such programmes, and promoting appropriate prevention and care services for Indigenous Peoples and local communities affected by exposure to mercury from artisanal and small-scale gold mining;</w:t>
            </w:r>
          </w:p>
          <w:p w14:paraId="43E2CDD1" w14:textId="42206B74" w:rsidR="001D25CA" w:rsidRPr="00D127AB" w:rsidRDefault="001D25CA" w:rsidP="00D127AB">
            <w:pPr>
              <w:pStyle w:val="TableParagraph"/>
              <w:numPr>
                <w:ilvl w:val="0"/>
                <w:numId w:val="12"/>
              </w:numPr>
              <w:tabs>
                <w:tab w:val="left" w:pos="223"/>
              </w:tabs>
              <w:ind w:left="223" w:hanging="116"/>
              <w:rPr>
                <w:sz w:val="20"/>
              </w:rPr>
            </w:pPr>
            <w:r>
              <w:rPr>
                <w:sz w:val="20"/>
              </w:rPr>
              <w:t>Enhancing</w:t>
            </w:r>
            <w:r>
              <w:rPr>
                <w:spacing w:val="-5"/>
                <w:sz w:val="20"/>
              </w:rPr>
              <w:t xml:space="preserve"> </w:t>
            </w:r>
            <w:r>
              <w:rPr>
                <w:sz w:val="20"/>
              </w:rPr>
              <w:t>information-sharing</w:t>
            </w:r>
            <w:r>
              <w:rPr>
                <w:spacing w:val="-5"/>
                <w:sz w:val="20"/>
              </w:rPr>
              <w:t xml:space="preserve"> </w:t>
            </w:r>
            <w:r>
              <w:rPr>
                <w:sz w:val="20"/>
              </w:rPr>
              <w:t>and</w:t>
            </w:r>
            <w:r>
              <w:rPr>
                <w:spacing w:val="-5"/>
                <w:sz w:val="20"/>
              </w:rPr>
              <w:t xml:space="preserve"> </w:t>
            </w:r>
            <w:r>
              <w:rPr>
                <w:spacing w:val="-2"/>
                <w:sz w:val="20"/>
              </w:rPr>
              <w:t xml:space="preserve">promoting </w:t>
            </w:r>
            <w:r w:rsidRPr="009662B6">
              <w:rPr>
                <w:sz w:val="20"/>
              </w:rPr>
              <w:t>understanding</w:t>
            </w:r>
            <w:r w:rsidRPr="009662B6">
              <w:rPr>
                <w:spacing w:val="-9"/>
                <w:sz w:val="20"/>
              </w:rPr>
              <w:t xml:space="preserve"> </w:t>
            </w:r>
            <w:r w:rsidRPr="009662B6">
              <w:rPr>
                <w:sz w:val="20"/>
              </w:rPr>
              <w:t>of</w:t>
            </w:r>
            <w:r w:rsidRPr="009662B6">
              <w:rPr>
                <w:spacing w:val="-8"/>
                <w:sz w:val="20"/>
              </w:rPr>
              <w:t xml:space="preserve"> </w:t>
            </w:r>
            <w:r w:rsidRPr="009662B6">
              <w:rPr>
                <w:sz w:val="20"/>
              </w:rPr>
              <w:t>the</w:t>
            </w:r>
            <w:r w:rsidRPr="009662B6">
              <w:rPr>
                <w:spacing w:val="-8"/>
                <w:sz w:val="20"/>
              </w:rPr>
              <w:t xml:space="preserve"> </w:t>
            </w:r>
            <w:r w:rsidRPr="009662B6">
              <w:rPr>
                <w:sz w:val="20"/>
              </w:rPr>
              <w:t>linkages</w:t>
            </w:r>
            <w:r w:rsidRPr="009662B6">
              <w:rPr>
                <w:spacing w:val="-8"/>
                <w:sz w:val="20"/>
              </w:rPr>
              <w:t xml:space="preserve"> </w:t>
            </w:r>
            <w:r w:rsidRPr="009662B6">
              <w:rPr>
                <w:sz w:val="20"/>
              </w:rPr>
              <w:t>between</w:t>
            </w:r>
            <w:r w:rsidRPr="009662B6">
              <w:rPr>
                <w:spacing w:val="-8"/>
                <w:sz w:val="20"/>
              </w:rPr>
              <w:t xml:space="preserve"> </w:t>
            </w:r>
            <w:r w:rsidRPr="009662B6">
              <w:rPr>
                <w:sz w:val="20"/>
              </w:rPr>
              <w:t>mercury and waste and human health impacts, thereby</w:t>
            </w:r>
            <w:r w:rsidRPr="00D127AB">
              <w:rPr>
                <w:sz w:val="20"/>
              </w:rPr>
              <w:t xml:space="preserve"> contributing to the Global Action Plan on Biodiversity and Health;</w:t>
            </w:r>
          </w:p>
          <w:p w14:paraId="03D62061" w14:textId="4717BBDD" w:rsidR="001D25CA" w:rsidRPr="00D127AB" w:rsidRDefault="001D25CA" w:rsidP="00D127AB">
            <w:pPr>
              <w:pStyle w:val="TableParagraph"/>
              <w:numPr>
                <w:ilvl w:val="0"/>
                <w:numId w:val="12"/>
              </w:numPr>
              <w:tabs>
                <w:tab w:val="left" w:pos="223"/>
              </w:tabs>
              <w:ind w:left="223" w:hanging="116"/>
              <w:rPr>
                <w:sz w:val="20"/>
              </w:rPr>
            </w:pPr>
            <w:r w:rsidRPr="00D127AB">
              <w:rPr>
                <w:sz w:val="20"/>
              </w:rPr>
              <w:t xml:space="preserve">Incorporating mercury into the relevant biodiversity-related outreach, communication and awareness-raising activities, and </w:t>
            </w:r>
            <w:r w:rsidRPr="00D127AB">
              <w:rPr>
                <w:sz w:val="20"/>
              </w:rPr>
              <w:lastRenderedPageBreak/>
              <w:t>biodiversity into mercury-related outreach, communication and</w:t>
            </w:r>
            <w:r>
              <w:rPr>
                <w:sz w:val="20"/>
              </w:rPr>
              <w:t xml:space="preserve"> </w:t>
            </w:r>
            <w:r w:rsidRPr="00D127AB">
              <w:rPr>
                <w:sz w:val="20"/>
                <w:lang w:val="en-GB"/>
              </w:rPr>
              <w:t>awareness-raising activities.</w:t>
            </w:r>
          </w:p>
        </w:tc>
      </w:tr>
      <w:tr w:rsidR="001D25CA" w:rsidRPr="00761DCA" w14:paraId="2D0A21C8" w14:textId="77777777" w:rsidTr="00995A8C">
        <w:tc>
          <w:tcPr>
            <w:tcW w:w="1506" w:type="dxa"/>
            <w:vMerge/>
          </w:tcPr>
          <w:p w14:paraId="2726641A" w14:textId="77777777" w:rsidR="001D25CA" w:rsidRPr="00382059" w:rsidRDefault="001D25CA" w:rsidP="007574BC">
            <w:pPr>
              <w:pStyle w:val="Para1"/>
              <w:numPr>
                <w:ilvl w:val="0"/>
                <w:numId w:val="0"/>
              </w:numPr>
              <w:jc w:val="center"/>
              <w:rPr>
                <w:b/>
                <w:bCs/>
                <w:sz w:val="20"/>
                <w:szCs w:val="20"/>
              </w:rPr>
            </w:pPr>
          </w:p>
        </w:tc>
        <w:tc>
          <w:tcPr>
            <w:tcW w:w="2550" w:type="dxa"/>
          </w:tcPr>
          <w:p w14:paraId="06DAF8FD" w14:textId="46CA1F67" w:rsidR="001D25CA" w:rsidRDefault="001D25CA" w:rsidP="007574BC">
            <w:pPr>
              <w:pStyle w:val="TableParagraph"/>
              <w:ind w:left="0" w:right="183"/>
              <w:rPr>
                <w:sz w:val="20"/>
              </w:rPr>
            </w:pPr>
            <w:hyperlink r:id="rId92">
              <w:r>
                <w:rPr>
                  <w:b/>
                  <w:color w:val="0000FF"/>
                  <w:sz w:val="20"/>
                  <w:u w:val="single" w:color="0000FF"/>
                </w:rPr>
                <w:t xml:space="preserve">Decision </w:t>
              </w:r>
              <w:r>
                <w:rPr>
                  <w:color w:val="0000FF"/>
                  <w:sz w:val="20"/>
                  <w:u w:val="single" w:color="0000FF"/>
                </w:rPr>
                <w:t>MC-5/17</w:t>
              </w:r>
            </w:hyperlink>
            <w:r>
              <w:rPr>
                <w:color w:val="0000FF"/>
                <w:sz w:val="20"/>
              </w:rPr>
              <w:t xml:space="preserve"> </w:t>
            </w:r>
            <w:r>
              <w:rPr>
                <w:sz w:val="20"/>
              </w:rPr>
              <w:t>“Mercury</w:t>
            </w:r>
            <w:r>
              <w:rPr>
                <w:spacing w:val="-12"/>
                <w:sz w:val="20"/>
              </w:rPr>
              <w:t xml:space="preserve"> </w:t>
            </w:r>
            <w:r>
              <w:rPr>
                <w:sz w:val="20"/>
              </w:rPr>
              <w:t>and</w:t>
            </w:r>
            <w:r>
              <w:rPr>
                <w:spacing w:val="-12"/>
                <w:sz w:val="20"/>
              </w:rPr>
              <w:t xml:space="preserve"> </w:t>
            </w:r>
            <w:r>
              <w:rPr>
                <w:sz w:val="20"/>
              </w:rPr>
              <w:t>the</w:t>
            </w:r>
            <w:r>
              <w:rPr>
                <w:spacing w:val="-12"/>
                <w:sz w:val="20"/>
              </w:rPr>
              <w:t xml:space="preserve"> </w:t>
            </w:r>
            <w:r>
              <w:rPr>
                <w:sz w:val="20"/>
              </w:rPr>
              <w:t>Kunming-Montreal Global Biodiversity Framework” (Nov. 2023)</w:t>
            </w:r>
          </w:p>
        </w:tc>
        <w:tc>
          <w:tcPr>
            <w:tcW w:w="1628" w:type="dxa"/>
          </w:tcPr>
          <w:p w14:paraId="198EB696" w14:textId="72AB4F98" w:rsidR="001D25CA" w:rsidRDefault="001D25CA" w:rsidP="007574BC">
            <w:pPr>
              <w:pStyle w:val="Para1"/>
              <w:numPr>
                <w:ilvl w:val="0"/>
                <w:numId w:val="0"/>
              </w:numPr>
              <w:jc w:val="left"/>
              <w:rPr>
                <w:sz w:val="20"/>
              </w:rPr>
            </w:pPr>
            <w:r>
              <w:rPr>
                <w:spacing w:val="-2"/>
                <w:sz w:val="20"/>
              </w:rPr>
              <w:t>Mercury</w:t>
            </w:r>
          </w:p>
        </w:tc>
        <w:tc>
          <w:tcPr>
            <w:tcW w:w="4664" w:type="dxa"/>
          </w:tcPr>
          <w:p w14:paraId="14CE7CE7" w14:textId="77777777" w:rsidR="001D25CA" w:rsidRDefault="001D25CA" w:rsidP="007574BC">
            <w:pPr>
              <w:pStyle w:val="TableParagraph"/>
              <w:ind w:left="0" w:right="181"/>
              <w:rPr>
                <w:sz w:val="20"/>
              </w:rPr>
            </w:pPr>
            <w:r>
              <w:rPr>
                <w:sz w:val="20"/>
              </w:rPr>
              <w:t>The</w:t>
            </w:r>
            <w:r>
              <w:rPr>
                <w:spacing w:val="-6"/>
                <w:sz w:val="20"/>
              </w:rPr>
              <w:t xml:space="preserve"> </w:t>
            </w:r>
            <w:r>
              <w:rPr>
                <w:sz w:val="20"/>
              </w:rPr>
              <w:t>COP</w:t>
            </w:r>
            <w:r>
              <w:rPr>
                <w:spacing w:val="-6"/>
                <w:sz w:val="20"/>
              </w:rPr>
              <w:t xml:space="preserve"> </w:t>
            </w:r>
            <w:r>
              <w:rPr>
                <w:sz w:val="20"/>
              </w:rPr>
              <w:t>encouraged</w:t>
            </w:r>
            <w:r>
              <w:rPr>
                <w:spacing w:val="-6"/>
                <w:sz w:val="20"/>
              </w:rPr>
              <w:t xml:space="preserve"> </w:t>
            </w:r>
            <w:r>
              <w:rPr>
                <w:sz w:val="20"/>
              </w:rPr>
              <w:t>Parties,</w:t>
            </w:r>
            <w:r>
              <w:rPr>
                <w:spacing w:val="-7"/>
                <w:sz w:val="20"/>
              </w:rPr>
              <w:t xml:space="preserve"> </w:t>
            </w:r>
            <w:r>
              <w:rPr>
                <w:sz w:val="20"/>
              </w:rPr>
              <w:t>and</w:t>
            </w:r>
            <w:r>
              <w:rPr>
                <w:spacing w:val="-6"/>
                <w:sz w:val="20"/>
              </w:rPr>
              <w:t xml:space="preserve"> </w:t>
            </w:r>
            <w:r>
              <w:rPr>
                <w:sz w:val="20"/>
              </w:rPr>
              <w:t>invited</w:t>
            </w:r>
            <w:r>
              <w:rPr>
                <w:spacing w:val="-7"/>
                <w:sz w:val="20"/>
              </w:rPr>
              <w:t xml:space="preserve"> </w:t>
            </w:r>
            <w:r>
              <w:rPr>
                <w:sz w:val="20"/>
              </w:rPr>
              <w:t>other Governments and local and subnational governments, as well as</w:t>
            </w:r>
            <w:r>
              <w:rPr>
                <w:spacing w:val="-2"/>
                <w:sz w:val="20"/>
              </w:rPr>
              <w:t xml:space="preserve"> </w:t>
            </w:r>
            <w:r>
              <w:rPr>
                <w:sz w:val="20"/>
              </w:rPr>
              <w:t>relevant organizations and stakeholders, as appropriate, to:</w:t>
            </w:r>
          </w:p>
          <w:p w14:paraId="509A6A35" w14:textId="77777777" w:rsidR="001D25CA" w:rsidRDefault="001D25CA" w:rsidP="007574BC">
            <w:pPr>
              <w:pStyle w:val="TableParagraph"/>
              <w:numPr>
                <w:ilvl w:val="0"/>
                <w:numId w:val="13"/>
              </w:numPr>
              <w:tabs>
                <w:tab w:val="left" w:pos="378"/>
              </w:tabs>
              <w:ind w:left="0" w:right="319" w:firstLine="0"/>
              <w:rPr>
                <w:sz w:val="20"/>
              </w:rPr>
            </w:pPr>
            <w:r>
              <w:rPr>
                <w:sz w:val="20"/>
              </w:rPr>
              <w:t>Promote</w:t>
            </w:r>
            <w:r>
              <w:rPr>
                <w:spacing w:val="-7"/>
                <w:sz w:val="20"/>
              </w:rPr>
              <w:t xml:space="preserve"> </w:t>
            </w:r>
            <w:r>
              <w:rPr>
                <w:sz w:val="20"/>
              </w:rPr>
              <w:t>research</w:t>
            </w:r>
            <w:r>
              <w:rPr>
                <w:spacing w:val="-8"/>
                <w:sz w:val="20"/>
              </w:rPr>
              <w:t xml:space="preserve"> </w:t>
            </w:r>
            <w:r>
              <w:rPr>
                <w:sz w:val="20"/>
              </w:rPr>
              <w:t>on</w:t>
            </w:r>
            <w:r>
              <w:rPr>
                <w:spacing w:val="-7"/>
                <w:sz w:val="20"/>
              </w:rPr>
              <w:t xml:space="preserve"> </w:t>
            </w:r>
            <w:r>
              <w:rPr>
                <w:sz w:val="20"/>
              </w:rPr>
              <w:t>the</w:t>
            </w:r>
            <w:r>
              <w:rPr>
                <w:spacing w:val="-7"/>
                <w:sz w:val="20"/>
              </w:rPr>
              <w:t xml:space="preserve"> </w:t>
            </w:r>
            <w:r>
              <w:rPr>
                <w:sz w:val="20"/>
              </w:rPr>
              <w:t>impacts</w:t>
            </w:r>
            <w:r>
              <w:rPr>
                <w:spacing w:val="-7"/>
                <w:sz w:val="20"/>
              </w:rPr>
              <w:t xml:space="preserve"> </w:t>
            </w:r>
            <w:r>
              <w:rPr>
                <w:sz w:val="20"/>
              </w:rPr>
              <w:t>of</w:t>
            </w:r>
            <w:r>
              <w:rPr>
                <w:spacing w:val="-7"/>
                <w:sz w:val="20"/>
              </w:rPr>
              <w:t xml:space="preserve"> </w:t>
            </w:r>
            <w:r>
              <w:rPr>
                <w:sz w:val="20"/>
              </w:rPr>
              <w:t xml:space="preserve">mercury on biodiversity and ecosystem functions and </w:t>
            </w:r>
            <w:r>
              <w:rPr>
                <w:spacing w:val="-2"/>
                <w:sz w:val="20"/>
              </w:rPr>
              <w:t>services;</w:t>
            </w:r>
          </w:p>
          <w:p w14:paraId="4EE9473F" w14:textId="77777777" w:rsidR="001D25CA" w:rsidRDefault="001D25CA" w:rsidP="007574BC">
            <w:pPr>
              <w:pStyle w:val="TableParagraph"/>
              <w:numPr>
                <w:ilvl w:val="0"/>
                <w:numId w:val="13"/>
              </w:numPr>
              <w:tabs>
                <w:tab w:val="left" w:pos="390"/>
              </w:tabs>
              <w:ind w:left="0" w:right="100" w:firstLine="0"/>
              <w:rPr>
                <w:sz w:val="20"/>
              </w:rPr>
            </w:pPr>
            <w:r>
              <w:rPr>
                <w:sz w:val="20"/>
              </w:rPr>
              <w:t>Reflect</w:t>
            </w:r>
            <w:r>
              <w:rPr>
                <w:spacing w:val="-9"/>
                <w:sz w:val="20"/>
              </w:rPr>
              <w:t xml:space="preserve"> </w:t>
            </w:r>
            <w:r>
              <w:rPr>
                <w:sz w:val="20"/>
              </w:rPr>
              <w:t>national</w:t>
            </w:r>
            <w:r>
              <w:rPr>
                <w:spacing w:val="-7"/>
                <w:sz w:val="20"/>
              </w:rPr>
              <w:t xml:space="preserve"> </w:t>
            </w:r>
            <w:r>
              <w:rPr>
                <w:sz w:val="20"/>
              </w:rPr>
              <w:t>mercury</w:t>
            </w:r>
            <w:r>
              <w:rPr>
                <w:spacing w:val="-8"/>
                <w:sz w:val="20"/>
              </w:rPr>
              <w:t xml:space="preserve"> </w:t>
            </w:r>
            <w:r>
              <w:rPr>
                <w:sz w:val="20"/>
              </w:rPr>
              <w:t>reduction</w:t>
            </w:r>
            <w:r>
              <w:rPr>
                <w:spacing w:val="-7"/>
                <w:sz w:val="20"/>
              </w:rPr>
              <w:t xml:space="preserve"> </w:t>
            </w:r>
            <w:r>
              <w:rPr>
                <w:sz w:val="20"/>
              </w:rPr>
              <w:t>and</w:t>
            </w:r>
            <w:r>
              <w:rPr>
                <w:spacing w:val="-7"/>
                <w:sz w:val="20"/>
              </w:rPr>
              <w:t xml:space="preserve"> </w:t>
            </w:r>
            <w:r>
              <w:rPr>
                <w:sz w:val="20"/>
              </w:rPr>
              <w:t>control targets in their revised or updated</w:t>
            </w:r>
          </w:p>
          <w:p w14:paraId="665F2D7A" w14:textId="77777777" w:rsidR="001D25CA" w:rsidRDefault="001D25CA" w:rsidP="007574BC">
            <w:pPr>
              <w:pStyle w:val="TableParagraph"/>
              <w:ind w:left="0" w:right="115"/>
              <w:rPr>
                <w:sz w:val="20"/>
              </w:rPr>
            </w:pPr>
            <w:r>
              <w:rPr>
                <w:sz w:val="20"/>
              </w:rPr>
              <w:t>national</w:t>
            </w:r>
            <w:r>
              <w:rPr>
                <w:spacing w:val="-7"/>
                <w:sz w:val="20"/>
              </w:rPr>
              <w:t xml:space="preserve"> </w:t>
            </w:r>
            <w:r>
              <w:rPr>
                <w:sz w:val="20"/>
              </w:rPr>
              <w:t>biodiversity</w:t>
            </w:r>
            <w:r>
              <w:rPr>
                <w:spacing w:val="-8"/>
                <w:sz w:val="20"/>
              </w:rPr>
              <w:t xml:space="preserve"> </w:t>
            </w:r>
            <w:r>
              <w:rPr>
                <w:sz w:val="20"/>
              </w:rPr>
              <w:t>strategies</w:t>
            </w:r>
            <w:r>
              <w:rPr>
                <w:spacing w:val="-6"/>
                <w:sz w:val="20"/>
              </w:rPr>
              <w:t xml:space="preserve"> </w:t>
            </w:r>
            <w:r>
              <w:rPr>
                <w:sz w:val="20"/>
              </w:rPr>
              <w:t>and</w:t>
            </w:r>
            <w:r>
              <w:rPr>
                <w:spacing w:val="-6"/>
                <w:sz w:val="20"/>
              </w:rPr>
              <w:t xml:space="preserve"> </w:t>
            </w:r>
            <w:r>
              <w:rPr>
                <w:sz w:val="20"/>
              </w:rPr>
              <w:t>action</w:t>
            </w:r>
            <w:r>
              <w:rPr>
                <w:spacing w:val="-7"/>
                <w:sz w:val="20"/>
              </w:rPr>
              <w:t xml:space="preserve"> </w:t>
            </w:r>
            <w:r>
              <w:rPr>
                <w:sz w:val="20"/>
              </w:rPr>
              <w:t>plans</w:t>
            </w:r>
            <w:r>
              <w:rPr>
                <w:spacing w:val="-6"/>
                <w:sz w:val="20"/>
              </w:rPr>
              <w:t xml:space="preserve"> </w:t>
            </w:r>
            <w:r>
              <w:rPr>
                <w:sz w:val="20"/>
              </w:rPr>
              <w:t>to align with the KMGBF;</w:t>
            </w:r>
          </w:p>
          <w:p w14:paraId="6C60893E" w14:textId="77777777" w:rsidR="001D25CA" w:rsidRDefault="001D25CA" w:rsidP="007574BC">
            <w:pPr>
              <w:pStyle w:val="TableParagraph"/>
              <w:numPr>
                <w:ilvl w:val="0"/>
                <w:numId w:val="13"/>
              </w:numPr>
              <w:tabs>
                <w:tab w:val="left" w:pos="378"/>
              </w:tabs>
              <w:ind w:left="0" w:right="305" w:firstLine="0"/>
              <w:rPr>
                <w:sz w:val="20"/>
              </w:rPr>
            </w:pPr>
            <w:r>
              <w:rPr>
                <w:sz w:val="20"/>
              </w:rPr>
              <w:t>Share the experience gained to promote coordination</w:t>
            </w:r>
            <w:r>
              <w:rPr>
                <w:spacing w:val="-8"/>
                <w:sz w:val="20"/>
              </w:rPr>
              <w:t xml:space="preserve"> </w:t>
            </w:r>
            <w:r>
              <w:rPr>
                <w:sz w:val="20"/>
              </w:rPr>
              <w:t>and</w:t>
            </w:r>
            <w:r>
              <w:rPr>
                <w:spacing w:val="-8"/>
                <w:sz w:val="20"/>
              </w:rPr>
              <w:t xml:space="preserve"> </w:t>
            </w:r>
            <w:r>
              <w:rPr>
                <w:sz w:val="20"/>
              </w:rPr>
              <w:t>integration</w:t>
            </w:r>
            <w:r>
              <w:rPr>
                <w:spacing w:val="-9"/>
                <w:sz w:val="20"/>
              </w:rPr>
              <w:t xml:space="preserve"> </w:t>
            </w:r>
            <w:r>
              <w:rPr>
                <w:sz w:val="20"/>
              </w:rPr>
              <w:t>of</w:t>
            </w:r>
            <w:r>
              <w:rPr>
                <w:spacing w:val="-8"/>
                <w:sz w:val="20"/>
              </w:rPr>
              <w:t xml:space="preserve"> </w:t>
            </w:r>
            <w:r>
              <w:rPr>
                <w:sz w:val="20"/>
              </w:rPr>
              <w:t>biodiversity</w:t>
            </w:r>
            <w:r>
              <w:rPr>
                <w:spacing w:val="-8"/>
                <w:sz w:val="20"/>
              </w:rPr>
              <w:t xml:space="preserve"> </w:t>
            </w:r>
            <w:r>
              <w:rPr>
                <w:sz w:val="20"/>
              </w:rPr>
              <w:t>and mercury-related priorities through policy development and implementation, including lessons learned and challenges faced;</w:t>
            </w:r>
          </w:p>
          <w:p w14:paraId="12FF6692" w14:textId="0D2E1B9D" w:rsidR="001D25CA" w:rsidRPr="007574BC" w:rsidRDefault="001D25CA" w:rsidP="007574BC">
            <w:pPr>
              <w:pStyle w:val="TableParagraph"/>
              <w:numPr>
                <w:ilvl w:val="0"/>
                <w:numId w:val="13"/>
              </w:numPr>
              <w:tabs>
                <w:tab w:val="left" w:pos="390"/>
              </w:tabs>
              <w:ind w:left="283" w:hanging="283"/>
              <w:rPr>
                <w:sz w:val="20"/>
              </w:rPr>
            </w:pPr>
            <w:r>
              <w:rPr>
                <w:sz w:val="20"/>
              </w:rPr>
              <w:t>Disseminate</w:t>
            </w:r>
            <w:r>
              <w:rPr>
                <w:spacing w:val="-3"/>
                <w:sz w:val="20"/>
              </w:rPr>
              <w:t xml:space="preserve"> </w:t>
            </w:r>
            <w:r>
              <w:rPr>
                <w:sz w:val="20"/>
              </w:rPr>
              <w:t>information</w:t>
            </w:r>
            <w:r>
              <w:rPr>
                <w:spacing w:val="-3"/>
                <w:sz w:val="20"/>
              </w:rPr>
              <w:t xml:space="preserve"> </w:t>
            </w:r>
            <w:r>
              <w:rPr>
                <w:sz w:val="20"/>
              </w:rPr>
              <w:t>on</w:t>
            </w:r>
            <w:r>
              <w:rPr>
                <w:spacing w:val="-3"/>
                <w:sz w:val="20"/>
              </w:rPr>
              <w:t xml:space="preserve"> </w:t>
            </w:r>
            <w:r>
              <w:rPr>
                <w:sz w:val="20"/>
              </w:rPr>
              <w:t>actions</w:t>
            </w:r>
            <w:r>
              <w:rPr>
                <w:spacing w:val="-2"/>
                <w:sz w:val="20"/>
              </w:rPr>
              <w:t xml:space="preserve"> </w:t>
            </w:r>
            <w:r>
              <w:rPr>
                <w:sz w:val="20"/>
              </w:rPr>
              <w:t>that</w:t>
            </w:r>
            <w:r>
              <w:rPr>
                <w:spacing w:val="-4"/>
                <w:sz w:val="20"/>
              </w:rPr>
              <w:t xml:space="preserve"> </w:t>
            </w:r>
            <w:r>
              <w:rPr>
                <w:spacing w:val="-5"/>
                <w:sz w:val="20"/>
              </w:rPr>
              <w:t xml:space="preserve">can </w:t>
            </w:r>
            <w:r w:rsidRPr="007574BC">
              <w:rPr>
                <w:sz w:val="20"/>
              </w:rPr>
              <w:t>generate</w:t>
            </w:r>
            <w:r w:rsidRPr="007574BC">
              <w:rPr>
                <w:spacing w:val="-9"/>
                <w:sz w:val="20"/>
              </w:rPr>
              <w:t xml:space="preserve"> </w:t>
            </w:r>
            <w:r w:rsidRPr="007574BC">
              <w:rPr>
                <w:sz w:val="20"/>
              </w:rPr>
              <w:t>co-benefits</w:t>
            </w:r>
            <w:r w:rsidRPr="007574BC">
              <w:rPr>
                <w:spacing w:val="-10"/>
                <w:sz w:val="20"/>
              </w:rPr>
              <w:t xml:space="preserve"> </w:t>
            </w:r>
            <w:r w:rsidRPr="007574BC">
              <w:rPr>
                <w:sz w:val="20"/>
              </w:rPr>
              <w:t>for</w:t>
            </w:r>
            <w:r w:rsidRPr="007574BC">
              <w:rPr>
                <w:spacing w:val="-9"/>
                <w:sz w:val="20"/>
              </w:rPr>
              <w:t xml:space="preserve"> </w:t>
            </w:r>
            <w:r w:rsidRPr="007574BC">
              <w:rPr>
                <w:sz w:val="20"/>
              </w:rPr>
              <w:t>the</w:t>
            </w:r>
            <w:r w:rsidRPr="007574BC">
              <w:rPr>
                <w:spacing w:val="-11"/>
                <w:sz w:val="20"/>
              </w:rPr>
              <w:t xml:space="preserve"> </w:t>
            </w:r>
            <w:r w:rsidRPr="007574BC">
              <w:rPr>
                <w:sz w:val="20"/>
              </w:rPr>
              <w:t>Minamata Convention and the KM-GBF.</w:t>
            </w:r>
          </w:p>
        </w:tc>
        <w:tc>
          <w:tcPr>
            <w:tcW w:w="3260" w:type="dxa"/>
          </w:tcPr>
          <w:p w14:paraId="6B0EACDA" w14:textId="2C5B28E8" w:rsidR="001D25CA" w:rsidRPr="007574BC" w:rsidRDefault="001D25CA" w:rsidP="007574BC">
            <w:pPr>
              <w:pStyle w:val="TableParagraph"/>
              <w:spacing w:line="230" w:lineRule="exact"/>
              <w:ind w:left="0"/>
              <w:rPr>
                <w:sz w:val="20"/>
              </w:rPr>
            </w:pPr>
            <w:r>
              <w:rPr>
                <w:sz w:val="20"/>
              </w:rPr>
              <w:t>The</w:t>
            </w:r>
            <w:r>
              <w:rPr>
                <w:spacing w:val="-2"/>
                <w:sz w:val="20"/>
              </w:rPr>
              <w:t xml:space="preserve"> </w:t>
            </w:r>
            <w:r>
              <w:rPr>
                <w:sz w:val="20"/>
              </w:rPr>
              <w:t>COP</w:t>
            </w:r>
            <w:r>
              <w:rPr>
                <w:spacing w:val="-3"/>
                <w:sz w:val="20"/>
              </w:rPr>
              <w:t xml:space="preserve"> </w:t>
            </w:r>
            <w:r>
              <w:rPr>
                <w:sz w:val="20"/>
              </w:rPr>
              <w:t>noted</w:t>
            </w:r>
            <w:r>
              <w:rPr>
                <w:spacing w:val="-1"/>
                <w:sz w:val="20"/>
              </w:rPr>
              <w:t xml:space="preserve"> </w:t>
            </w:r>
            <w:r>
              <w:rPr>
                <w:spacing w:val="-5"/>
                <w:sz w:val="20"/>
              </w:rPr>
              <w:t xml:space="preserve">the </w:t>
            </w:r>
            <w:r>
              <w:rPr>
                <w:sz w:val="20"/>
              </w:rPr>
              <w:t>absence</w:t>
            </w:r>
            <w:r>
              <w:rPr>
                <w:spacing w:val="-7"/>
                <w:sz w:val="20"/>
              </w:rPr>
              <w:t xml:space="preserve"> </w:t>
            </w:r>
            <w:r>
              <w:rPr>
                <w:sz w:val="20"/>
              </w:rPr>
              <w:t>in</w:t>
            </w:r>
            <w:r>
              <w:rPr>
                <w:spacing w:val="-7"/>
                <w:sz w:val="20"/>
              </w:rPr>
              <w:t xml:space="preserve"> </w:t>
            </w:r>
            <w:r>
              <w:rPr>
                <w:sz w:val="20"/>
              </w:rPr>
              <w:t>the</w:t>
            </w:r>
            <w:r>
              <w:rPr>
                <w:spacing w:val="-7"/>
                <w:sz w:val="20"/>
              </w:rPr>
              <w:t xml:space="preserve"> </w:t>
            </w:r>
            <w:r>
              <w:rPr>
                <w:sz w:val="20"/>
              </w:rPr>
              <w:t>monitoring</w:t>
            </w:r>
            <w:r>
              <w:rPr>
                <w:spacing w:val="-7"/>
                <w:sz w:val="20"/>
              </w:rPr>
              <w:t xml:space="preserve"> </w:t>
            </w:r>
            <w:r>
              <w:rPr>
                <w:sz w:val="20"/>
              </w:rPr>
              <w:t>framework</w:t>
            </w:r>
            <w:r>
              <w:rPr>
                <w:spacing w:val="-7"/>
                <w:sz w:val="20"/>
              </w:rPr>
              <w:t xml:space="preserve"> </w:t>
            </w:r>
            <w:r>
              <w:rPr>
                <w:sz w:val="20"/>
              </w:rPr>
              <w:t>for</w:t>
            </w:r>
            <w:r>
              <w:rPr>
                <w:spacing w:val="-7"/>
                <w:sz w:val="20"/>
              </w:rPr>
              <w:t xml:space="preserve"> </w:t>
            </w:r>
            <w:r>
              <w:rPr>
                <w:sz w:val="20"/>
              </w:rPr>
              <w:t>the KMGBF of indicators</w:t>
            </w:r>
            <w:r>
              <w:rPr>
                <w:spacing w:val="-7"/>
                <w:sz w:val="20"/>
              </w:rPr>
              <w:t xml:space="preserve"> </w:t>
            </w:r>
            <w:r>
              <w:rPr>
                <w:sz w:val="20"/>
              </w:rPr>
              <w:t>regarding</w:t>
            </w:r>
            <w:r>
              <w:rPr>
                <w:spacing w:val="-6"/>
                <w:sz w:val="20"/>
              </w:rPr>
              <w:t xml:space="preserve"> </w:t>
            </w:r>
            <w:r>
              <w:rPr>
                <w:sz w:val="20"/>
              </w:rPr>
              <w:t>the</w:t>
            </w:r>
            <w:r>
              <w:rPr>
                <w:spacing w:val="-7"/>
                <w:sz w:val="20"/>
              </w:rPr>
              <w:t xml:space="preserve"> </w:t>
            </w:r>
            <w:r>
              <w:rPr>
                <w:sz w:val="20"/>
              </w:rPr>
              <w:t>overall</w:t>
            </w:r>
            <w:r>
              <w:rPr>
                <w:spacing w:val="-7"/>
                <w:sz w:val="20"/>
              </w:rPr>
              <w:t xml:space="preserve"> </w:t>
            </w:r>
            <w:r>
              <w:rPr>
                <w:sz w:val="20"/>
              </w:rPr>
              <w:t>risk</w:t>
            </w:r>
            <w:r>
              <w:rPr>
                <w:spacing w:val="-7"/>
                <w:sz w:val="20"/>
              </w:rPr>
              <w:t xml:space="preserve"> </w:t>
            </w:r>
            <w:r>
              <w:rPr>
                <w:sz w:val="20"/>
              </w:rPr>
              <w:t>from</w:t>
            </w:r>
            <w:r>
              <w:rPr>
                <w:spacing w:val="-8"/>
                <w:sz w:val="20"/>
              </w:rPr>
              <w:t xml:space="preserve"> </w:t>
            </w:r>
            <w:r>
              <w:rPr>
                <w:sz w:val="20"/>
              </w:rPr>
              <w:t>highly hazardous chemicals, and it invited the Conference of the Parties to the Convention on Biological Diversity</w:t>
            </w:r>
            <w:r>
              <w:rPr>
                <w:spacing w:val="-9"/>
                <w:sz w:val="20"/>
              </w:rPr>
              <w:t xml:space="preserve"> </w:t>
            </w:r>
            <w:r>
              <w:rPr>
                <w:sz w:val="20"/>
              </w:rPr>
              <w:t>to</w:t>
            </w:r>
            <w:r>
              <w:rPr>
                <w:spacing w:val="-7"/>
                <w:sz w:val="20"/>
              </w:rPr>
              <w:t xml:space="preserve"> </w:t>
            </w:r>
            <w:r>
              <w:rPr>
                <w:sz w:val="20"/>
              </w:rPr>
              <w:t>consider</w:t>
            </w:r>
            <w:r>
              <w:rPr>
                <w:spacing w:val="-7"/>
                <w:sz w:val="20"/>
              </w:rPr>
              <w:t xml:space="preserve"> </w:t>
            </w:r>
            <w:r>
              <w:rPr>
                <w:sz w:val="20"/>
              </w:rPr>
              <w:t>additional</w:t>
            </w:r>
            <w:r>
              <w:rPr>
                <w:spacing w:val="-7"/>
                <w:sz w:val="20"/>
              </w:rPr>
              <w:t xml:space="preserve"> </w:t>
            </w:r>
            <w:r>
              <w:rPr>
                <w:sz w:val="20"/>
              </w:rPr>
              <w:t>indicators,</w:t>
            </w:r>
            <w:r>
              <w:rPr>
                <w:spacing w:val="-8"/>
                <w:sz w:val="20"/>
              </w:rPr>
              <w:t xml:space="preserve"> </w:t>
            </w:r>
            <w:r>
              <w:rPr>
                <w:sz w:val="20"/>
              </w:rPr>
              <w:t>under target 7, to</w:t>
            </w:r>
            <w:r>
              <w:rPr>
                <w:spacing w:val="-5"/>
                <w:sz w:val="20"/>
              </w:rPr>
              <w:t xml:space="preserve"> </w:t>
            </w:r>
            <w:r>
              <w:rPr>
                <w:sz w:val="20"/>
              </w:rPr>
              <w:t>cover</w:t>
            </w:r>
            <w:r>
              <w:rPr>
                <w:spacing w:val="-2"/>
                <w:sz w:val="20"/>
              </w:rPr>
              <w:t xml:space="preserve"> </w:t>
            </w:r>
            <w:r>
              <w:rPr>
                <w:sz w:val="20"/>
              </w:rPr>
              <w:t>highly</w:t>
            </w:r>
            <w:r>
              <w:rPr>
                <w:spacing w:val="-2"/>
                <w:sz w:val="20"/>
              </w:rPr>
              <w:t xml:space="preserve"> </w:t>
            </w:r>
            <w:r>
              <w:rPr>
                <w:sz w:val="20"/>
              </w:rPr>
              <w:t>hazardous</w:t>
            </w:r>
            <w:r>
              <w:rPr>
                <w:spacing w:val="-2"/>
                <w:sz w:val="20"/>
              </w:rPr>
              <w:t xml:space="preserve"> </w:t>
            </w:r>
            <w:r>
              <w:rPr>
                <w:sz w:val="20"/>
              </w:rPr>
              <w:t>chemicals</w:t>
            </w:r>
            <w:r>
              <w:rPr>
                <w:spacing w:val="-2"/>
                <w:sz w:val="20"/>
              </w:rPr>
              <w:t xml:space="preserve"> </w:t>
            </w:r>
            <w:r>
              <w:rPr>
                <w:sz w:val="20"/>
              </w:rPr>
              <w:t>and</w:t>
            </w:r>
            <w:r>
              <w:rPr>
                <w:spacing w:val="-2"/>
                <w:sz w:val="20"/>
              </w:rPr>
              <w:t xml:space="preserve"> mercury.</w:t>
            </w:r>
          </w:p>
        </w:tc>
      </w:tr>
      <w:tr w:rsidR="001D25CA" w:rsidRPr="00761DCA" w14:paraId="32DC20BC" w14:textId="77777777" w:rsidTr="00995A8C">
        <w:tc>
          <w:tcPr>
            <w:tcW w:w="1506" w:type="dxa"/>
            <w:vMerge/>
          </w:tcPr>
          <w:p w14:paraId="02BD75A0" w14:textId="77777777" w:rsidR="001D25CA" w:rsidRPr="00382059" w:rsidRDefault="001D25CA" w:rsidP="00952B20">
            <w:pPr>
              <w:pStyle w:val="Para1"/>
              <w:numPr>
                <w:ilvl w:val="0"/>
                <w:numId w:val="0"/>
              </w:numPr>
              <w:jc w:val="center"/>
              <w:rPr>
                <w:b/>
                <w:bCs/>
                <w:sz w:val="20"/>
                <w:szCs w:val="20"/>
              </w:rPr>
            </w:pPr>
          </w:p>
        </w:tc>
        <w:tc>
          <w:tcPr>
            <w:tcW w:w="2550" w:type="dxa"/>
          </w:tcPr>
          <w:p w14:paraId="3956398A" w14:textId="226D5981" w:rsidR="001D25CA" w:rsidRDefault="001D25CA" w:rsidP="00952B20">
            <w:pPr>
              <w:pStyle w:val="TableParagraph"/>
              <w:ind w:left="0" w:right="183"/>
              <w:rPr>
                <w:sz w:val="20"/>
              </w:rPr>
            </w:pPr>
            <w:hyperlink r:id="rId93">
              <w:r>
                <w:rPr>
                  <w:b/>
                  <w:color w:val="0000FF"/>
                  <w:sz w:val="20"/>
                  <w:u w:val="single" w:color="0000FF"/>
                </w:rPr>
                <w:t>Decision</w:t>
              </w:r>
              <w:r>
                <w:rPr>
                  <w:b/>
                  <w:color w:val="0000FF"/>
                  <w:spacing w:val="-13"/>
                  <w:sz w:val="20"/>
                  <w:u w:val="single" w:color="0000FF"/>
                </w:rPr>
                <w:t xml:space="preserve"> </w:t>
              </w:r>
              <w:r>
                <w:rPr>
                  <w:color w:val="0000FF"/>
                  <w:sz w:val="20"/>
                  <w:u w:val="single" w:color="0000FF"/>
                </w:rPr>
                <w:t>MC-5/11</w:t>
              </w:r>
            </w:hyperlink>
            <w:r>
              <w:rPr>
                <w:color w:val="0000FF"/>
                <w:spacing w:val="-12"/>
                <w:sz w:val="20"/>
              </w:rPr>
              <w:t xml:space="preserve"> </w:t>
            </w:r>
            <w:r>
              <w:rPr>
                <w:sz w:val="20"/>
              </w:rPr>
              <w:t xml:space="preserve">“Review of the financial mechanism of the Minamata </w:t>
            </w:r>
            <w:r>
              <w:rPr>
                <w:spacing w:val="-2"/>
                <w:sz w:val="20"/>
              </w:rPr>
              <w:t>Convention”</w:t>
            </w:r>
          </w:p>
        </w:tc>
        <w:tc>
          <w:tcPr>
            <w:tcW w:w="1628" w:type="dxa"/>
          </w:tcPr>
          <w:p w14:paraId="3BEA48BD" w14:textId="38FEB878" w:rsidR="001D25CA" w:rsidRDefault="001D25CA" w:rsidP="00952B20">
            <w:pPr>
              <w:pStyle w:val="Para1"/>
              <w:numPr>
                <w:ilvl w:val="0"/>
                <w:numId w:val="0"/>
              </w:numPr>
              <w:jc w:val="left"/>
              <w:rPr>
                <w:sz w:val="20"/>
              </w:rPr>
            </w:pPr>
            <w:r>
              <w:rPr>
                <w:spacing w:val="-2"/>
                <w:sz w:val="20"/>
              </w:rPr>
              <w:t>Mercury</w:t>
            </w:r>
          </w:p>
        </w:tc>
        <w:tc>
          <w:tcPr>
            <w:tcW w:w="4664" w:type="dxa"/>
          </w:tcPr>
          <w:p w14:paraId="25F550D4" w14:textId="6476367E" w:rsidR="001D25CA" w:rsidRDefault="001D25CA" w:rsidP="00952B20">
            <w:pPr>
              <w:pStyle w:val="Para1"/>
              <w:numPr>
                <w:ilvl w:val="0"/>
                <w:numId w:val="0"/>
              </w:numPr>
              <w:rPr>
                <w:sz w:val="20"/>
              </w:rPr>
            </w:pPr>
            <w:r>
              <w:rPr>
                <w:sz w:val="20"/>
              </w:rPr>
              <w:t>The</w:t>
            </w:r>
            <w:r>
              <w:rPr>
                <w:spacing w:val="-6"/>
                <w:sz w:val="20"/>
              </w:rPr>
              <w:t xml:space="preserve"> </w:t>
            </w:r>
            <w:r>
              <w:rPr>
                <w:sz w:val="20"/>
              </w:rPr>
              <w:t>decision</w:t>
            </w:r>
            <w:r>
              <w:rPr>
                <w:spacing w:val="-6"/>
                <w:sz w:val="20"/>
              </w:rPr>
              <w:t xml:space="preserve"> </w:t>
            </w:r>
            <w:r>
              <w:rPr>
                <w:sz w:val="20"/>
              </w:rPr>
              <w:t>provides</w:t>
            </w:r>
            <w:r>
              <w:rPr>
                <w:spacing w:val="-7"/>
                <w:sz w:val="20"/>
              </w:rPr>
              <w:t xml:space="preserve"> </w:t>
            </w:r>
            <w:r>
              <w:rPr>
                <w:sz w:val="20"/>
              </w:rPr>
              <w:t>guidance</w:t>
            </w:r>
            <w:r>
              <w:rPr>
                <w:spacing w:val="-6"/>
                <w:sz w:val="20"/>
              </w:rPr>
              <w:t xml:space="preserve"> </w:t>
            </w:r>
            <w:r>
              <w:rPr>
                <w:sz w:val="20"/>
              </w:rPr>
              <w:t>to</w:t>
            </w:r>
            <w:r>
              <w:rPr>
                <w:spacing w:val="-6"/>
                <w:sz w:val="20"/>
              </w:rPr>
              <w:t xml:space="preserve"> </w:t>
            </w:r>
            <w:r>
              <w:rPr>
                <w:sz w:val="20"/>
              </w:rPr>
              <w:t>the</w:t>
            </w:r>
            <w:r>
              <w:rPr>
                <w:spacing w:val="-7"/>
                <w:sz w:val="20"/>
              </w:rPr>
              <w:t xml:space="preserve"> </w:t>
            </w:r>
            <w:r>
              <w:rPr>
                <w:sz w:val="20"/>
              </w:rPr>
              <w:t>GEF</w:t>
            </w:r>
            <w:r>
              <w:rPr>
                <w:spacing w:val="-6"/>
                <w:sz w:val="20"/>
              </w:rPr>
              <w:t xml:space="preserve"> </w:t>
            </w:r>
            <w:r>
              <w:rPr>
                <w:sz w:val="20"/>
              </w:rPr>
              <w:t>to promote synergies with the biodiversity focal area, as it advances work under the KMGBF.</w:t>
            </w:r>
          </w:p>
        </w:tc>
        <w:tc>
          <w:tcPr>
            <w:tcW w:w="3260" w:type="dxa"/>
          </w:tcPr>
          <w:p w14:paraId="4F2AAA82" w14:textId="77777777" w:rsidR="001D25CA" w:rsidRPr="00451A89" w:rsidRDefault="001D25CA" w:rsidP="00952B20">
            <w:pPr>
              <w:pStyle w:val="Para1"/>
              <w:numPr>
                <w:ilvl w:val="0"/>
                <w:numId w:val="0"/>
              </w:numPr>
              <w:jc w:val="left"/>
              <w:rPr>
                <w:sz w:val="20"/>
                <w:szCs w:val="20"/>
                <w:lang w:val="en-US"/>
              </w:rPr>
            </w:pPr>
          </w:p>
        </w:tc>
      </w:tr>
      <w:tr w:rsidR="001D25CA" w:rsidRPr="00761DCA" w14:paraId="090A759C" w14:textId="77777777" w:rsidTr="00995A8C">
        <w:tc>
          <w:tcPr>
            <w:tcW w:w="1506" w:type="dxa"/>
            <w:vMerge/>
          </w:tcPr>
          <w:p w14:paraId="0358ECD6" w14:textId="77777777" w:rsidR="001D25CA" w:rsidRPr="00382059" w:rsidRDefault="001D25CA" w:rsidP="0045747B">
            <w:pPr>
              <w:pStyle w:val="Para1"/>
              <w:numPr>
                <w:ilvl w:val="0"/>
                <w:numId w:val="0"/>
              </w:numPr>
              <w:jc w:val="center"/>
              <w:rPr>
                <w:b/>
                <w:bCs/>
                <w:sz w:val="20"/>
                <w:szCs w:val="20"/>
              </w:rPr>
            </w:pPr>
          </w:p>
        </w:tc>
        <w:tc>
          <w:tcPr>
            <w:tcW w:w="2550" w:type="dxa"/>
          </w:tcPr>
          <w:p w14:paraId="0AA69249" w14:textId="77777777" w:rsidR="001D25CA" w:rsidRDefault="001D25CA" w:rsidP="0045747B">
            <w:pPr>
              <w:pStyle w:val="TableParagraph"/>
              <w:spacing w:line="230" w:lineRule="exact"/>
              <w:ind w:left="0"/>
              <w:rPr>
                <w:b/>
                <w:sz w:val="20"/>
              </w:rPr>
            </w:pPr>
            <w:r>
              <w:rPr>
                <w:b/>
                <w:spacing w:val="-2"/>
                <w:sz w:val="20"/>
              </w:rPr>
              <w:t>Guidance</w:t>
            </w:r>
          </w:p>
          <w:p w14:paraId="3346BA96" w14:textId="77777777" w:rsidR="001D25CA" w:rsidRDefault="001D25CA" w:rsidP="0045747B">
            <w:pPr>
              <w:pStyle w:val="TableParagraph"/>
              <w:ind w:left="0" w:right="134"/>
              <w:rPr>
                <w:sz w:val="20"/>
              </w:rPr>
            </w:pPr>
            <w:r>
              <w:rPr>
                <w:sz w:val="20"/>
              </w:rPr>
              <w:t>“Integrating</w:t>
            </w:r>
            <w:r>
              <w:rPr>
                <w:spacing w:val="-13"/>
                <w:sz w:val="20"/>
              </w:rPr>
              <w:t xml:space="preserve"> </w:t>
            </w:r>
            <w:r>
              <w:rPr>
                <w:sz w:val="20"/>
              </w:rPr>
              <w:t>action</w:t>
            </w:r>
            <w:r>
              <w:rPr>
                <w:spacing w:val="-12"/>
                <w:sz w:val="20"/>
              </w:rPr>
              <w:t xml:space="preserve"> </w:t>
            </w:r>
            <w:r>
              <w:rPr>
                <w:sz w:val="20"/>
              </w:rPr>
              <w:t>to</w:t>
            </w:r>
            <w:r>
              <w:rPr>
                <w:spacing w:val="-12"/>
                <w:sz w:val="20"/>
              </w:rPr>
              <w:t xml:space="preserve"> </w:t>
            </w:r>
            <w:r>
              <w:rPr>
                <w:sz w:val="20"/>
              </w:rPr>
              <w:t>reduce mercury pollution from artisanal and small-scale gold mining into the Kunming-Montréal Global Biodiversity Framework</w:t>
            </w:r>
          </w:p>
          <w:p w14:paraId="058273E2" w14:textId="43B7A749" w:rsidR="001D25CA" w:rsidRDefault="001D25CA" w:rsidP="0045747B">
            <w:pPr>
              <w:pStyle w:val="TableParagraph"/>
              <w:ind w:left="0" w:right="183"/>
              <w:rPr>
                <w:sz w:val="20"/>
              </w:rPr>
            </w:pPr>
            <w:r>
              <w:rPr>
                <w:sz w:val="20"/>
              </w:rPr>
              <w:t>National Biodiversity Strategies</w:t>
            </w:r>
            <w:r>
              <w:rPr>
                <w:spacing w:val="-12"/>
                <w:sz w:val="20"/>
              </w:rPr>
              <w:t xml:space="preserve"> </w:t>
            </w:r>
            <w:r>
              <w:rPr>
                <w:sz w:val="20"/>
              </w:rPr>
              <w:t>and</w:t>
            </w:r>
            <w:r>
              <w:rPr>
                <w:spacing w:val="-13"/>
                <w:sz w:val="20"/>
              </w:rPr>
              <w:t xml:space="preserve"> </w:t>
            </w:r>
            <w:r>
              <w:rPr>
                <w:sz w:val="20"/>
              </w:rPr>
              <w:t>Action</w:t>
            </w:r>
            <w:r>
              <w:rPr>
                <w:spacing w:val="-12"/>
                <w:sz w:val="20"/>
              </w:rPr>
              <w:t xml:space="preserve"> </w:t>
            </w:r>
            <w:r>
              <w:rPr>
                <w:sz w:val="20"/>
              </w:rPr>
              <w:t>Plans:</w:t>
            </w:r>
            <w:r w:rsidRPr="00FC4129">
              <w:rPr>
                <w:sz w:val="20"/>
                <w:lang w:val="fr-FR"/>
              </w:rPr>
              <w:t xml:space="preserve"> </w:t>
            </w:r>
            <w:proofErr w:type="spellStart"/>
            <w:r w:rsidRPr="00FC4129">
              <w:rPr>
                <w:sz w:val="20"/>
                <w:lang w:val="fr-FR"/>
              </w:rPr>
              <w:t>Technical</w:t>
            </w:r>
            <w:proofErr w:type="spellEnd"/>
            <w:r w:rsidRPr="00FC4129">
              <w:rPr>
                <w:sz w:val="20"/>
                <w:lang w:val="fr-FR"/>
              </w:rPr>
              <w:t xml:space="preserve"> support </w:t>
            </w:r>
            <w:r w:rsidRPr="00FC4129">
              <w:rPr>
                <w:sz w:val="20"/>
                <w:lang w:val="fr-FR"/>
              </w:rPr>
              <w:lastRenderedPageBreak/>
              <w:t>document”</w:t>
            </w:r>
            <w:r w:rsidRPr="00FC4129">
              <w:rPr>
                <w:spacing w:val="-13"/>
                <w:sz w:val="20"/>
                <w:lang w:val="fr-FR"/>
              </w:rPr>
              <w:t xml:space="preserve"> </w:t>
            </w:r>
            <w:r w:rsidRPr="00FC4129">
              <w:rPr>
                <w:sz w:val="20"/>
                <w:lang w:val="fr-FR"/>
              </w:rPr>
              <w:t>(Minamata Convention, 2025)</w:t>
            </w:r>
          </w:p>
        </w:tc>
        <w:tc>
          <w:tcPr>
            <w:tcW w:w="1628" w:type="dxa"/>
          </w:tcPr>
          <w:p w14:paraId="78A46A08" w14:textId="6DEF40F6" w:rsidR="001D25CA" w:rsidRDefault="001D25CA" w:rsidP="0045747B">
            <w:pPr>
              <w:pStyle w:val="Para1"/>
              <w:numPr>
                <w:ilvl w:val="0"/>
                <w:numId w:val="0"/>
              </w:numPr>
              <w:jc w:val="left"/>
              <w:rPr>
                <w:sz w:val="20"/>
              </w:rPr>
            </w:pPr>
            <w:r>
              <w:rPr>
                <w:spacing w:val="-2"/>
                <w:sz w:val="20"/>
              </w:rPr>
              <w:lastRenderedPageBreak/>
              <w:t>Mercury</w:t>
            </w:r>
          </w:p>
        </w:tc>
        <w:tc>
          <w:tcPr>
            <w:tcW w:w="4664" w:type="dxa"/>
          </w:tcPr>
          <w:p w14:paraId="15BF7BA6" w14:textId="77777777" w:rsidR="001D25CA" w:rsidRDefault="001D25CA" w:rsidP="0045747B">
            <w:pPr>
              <w:pStyle w:val="TableParagraph"/>
              <w:ind w:left="0" w:right="115"/>
              <w:rPr>
                <w:sz w:val="20"/>
              </w:rPr>
            </w:pPr>
            <w:r>
              <w:rPr>
                <w:sz w:val="20"/>
              </w:rPr>
              <w:t>The purpose of this document is to provide support</w:t>
            </w:r>
            <w:r>
              <w:rPr>
                <w:spacing w:val="-5"/>
                <w:sz w:val="20"/>
              </w:rPr>
              <w:t xml:space="preserve"> </w:t>
            </w:r>
            <w:r>
              <w:rPr>
                <w:sz w:val="20"/>
              </w:rPr>
              <w:t>to</w:t>
            </w:r>
            <w:r>
              <w:rPr>
                <w:spacing w:val="-5"/>
                <w:sz w:val="20"/>
              </w:rPr>
              <w:t xml:space="preserve"> </w:t>
            </w:r>
            <w:r>
              <w:rPr>
                <w:sz w:val="20"/>
              </w:rPr>
              <w:t>Parties</w:t>
            </w:r>
            <w:r>
              <w:rPr>
                <w:spacing w:val="-5"/>
                <w:sz w:val="20"/>
              </w:rPr>
              <w:t xml:space="preserve"> </w:t>
            </w:r>
            <w:r>
              <w:rPr>
                <w:sz w:val="20"/>
              </w:rPr>
              <w:t>to</w:t>
            </w:r>
            <w:r>
              <w:rPr>
                <w:spacing w:val="-5"/>
                <w:sz w:val="20"/>
              </w:rPr>
              <w:t xml:space="preserve"> </w:t>
            </w:r>
            <w:r>
              <w:rPr>
                <w:sz w:val="20"/>
              </w:rPr>
              <w:t>the</w:t>
            </w:r>
            <w:r>
              <w:rPr>
                <w:spacing w:val="-7"/>
                <w:sz w:val="20"/>
              </w:rPr>
              <w:t xml:space="preserve"> </w:t>
            </w:r>
            <w:r>
              <w:rPr>
                <w:sz w:val="20"/>
              </w:rPr>
              <w:t>Convention</w:t>
            </w:r>
            <w:r>
              <w:rPr>
                <w:spacing w:val="-5"/>
                <w:sz w:val="20"/>
              </w:rPr>
              <w:t xml:space="preserve"> </w:t>
            </w:r>
            <w:r>
              <w:rPr>
                <w:sz w:val="20"/>
              </w:rPr>
              <w:t>on</w:t>
            </w:r>
            <w:r>
              <w:rPr>
                <w:spacing w:val="-5"/>
                <w:sz w:val="20"/>
              </w:rPr>
              <w:t xml:space="preserve"> </w:t>
            </w:r>
            <w:r>
              <w:rPr>
                <w:sz w:val="20"/>
              </w:rPr>
              <w:t>Biological Diversity</w:t>
            </w:r>
            <w:r>
              <w:rPr>
                <w:spacing w:val="-3"/>
                <w:sz w:val="20"/>
              </w:rPr>
              <w:t xml:space="preserve"> </w:t>
            </w:r>
            <w:r>
              <w:rPr>
                <w:sz w:val="20"/>
              </w:rPr>
              <w:t>in</w:t>
            </w:r>
            <w:r>
              <w:rPr>
                <w:spacing w:val="-1"/>
                <w:sz w:val="20"/>
              </w:rPr>
              <w:t xml:space="preserve"> </w:t>
            </w:r>
            <w:r>
              <w:rPr>
                <w:sz w:val="20"/>
              </w:rPr>
              <w:t>the</w:t>
            </w:r>
            <w:r>
              <w:rPr>
                <w:spacing w:val="-1"/>
                <w:sz w:val="20"/>
              </w:rPr>
              <w:t xml:space="preserve"> </w:t>
            </w:r>
            <w:r>
              <w:rPr>
                <w:sz w:val="20"/>
              </w:rPr>
              <w:t>development</w:t>
            </w:r>
            <w:r>
              <w:rPr>
                <w:spacing w:val="-1"/>
                <w:sz w:val="20"/>
              </w:rPr>
              <w:t xml:space="preserve"> </w:t>
            </w:r>
            <w:r>
              <w:rPr>
                <w:sz w:val="20"/>
              </w:rPr>
              <w:t>of</w:t>
            </w:r>
            <w:r>
              <w:rPr>
                <w:spacing w:val="-2"/>
                <w:sz w:val="20"/>
              </w:rPr>
              <w:t xml:space="preserve"> </w:t>
            </w:r>
            <w:r>
              <w:rPr>
                <w:sz w:val="20"/>
              </w:rPr>
              <w:t>their</w:t>
            </w:r>
            <w:r>
              <w:rPr>
                <w:spacing w:val="-2"/>
                <w:sz w:val="20"/>
              </w:rPr>
              <w:t xml:space="preserve"> </w:t>
            </w:r>
            <w:r>
              <w:rPr>
                <w:sz w:val="20"/>
              </w:rPr>
              <w:t>NBSAPs,</w:t>
            </w:r>
            <w:r>
              <w:rPr>
                <w:spacing w:val="-1"/>
                <w:sz w:val="20"/>
              </w:rPr>
              <w:t xml:space="preserve"> </w:t>
            </w:r>
            <w:r>
              <w:rPr>
                <w:sz w:val="20"/>
              </w:rPr>
              <w:t>in places where artisanal and small-scale gold mining is taking place.</w:t>
            </w:r>
          </w:p>
          <w:p w14:paraId="139C48FB" w14:textId="77777777" w:rsidR="001D25CA" w:rsidRDefault="001D25CA" w:rsidP="0045747B">
            <w:pPr>
              <w:pStyle w:val="TableParagraph"/>
              <w:ind w:left="0" w:right="125"/>
              <w:rPr>
                <w:sz w:val="20"/>
              </w:rPr>
            </w:pPr>
            <w:r>
              <w:rPr>
                <w:sz w:val="20"/>
              </w:rPr>
              <w:t>It has been prepared by the Secretariat of the Minamata Convention in partnership with the Nature</w:t>
            </w:r>
            <w:r>
              <w:rPr>
                <w:spacing w:val="-6"/>
                <w:sz w:val="20"/>
              </w:rPr>
              <w:t xml:space="preserve"> </w:t>
            </w:r>
            <w:r>
              <w:rPr>
                <w:sz w:val="20"/>
              </w:rPr>
              <w:t>Conservancy</w:t>
            </w:r>
            <w:r>
              <w:rPr>
                <w:spacing w:val="-7"/>
                <w:sz w:val="20"/>
              </w:rPr>
              <w:t xml:space="preserve"> </w:t>
            </w:r>
            <w:r>
              <w:rPr>
                <w:sz w:val="20"/>
              </w:rPr>
              <w:t>and</w:t>
            </w:r>
            <w:r>
              <w:rPr>
                <w:spacing w:val="-6"/>
                <w:sz w:val="20"/>
              </w:rPr>
              <w:t xml:space="preserve"> </w:t>
            </w:r>
            <w:r>
              <w:rPr>
                <w:sz w:val="20"/>
              </w:rPr>
              <w:t>made</w:t>
            </w:r>
            <w:r>
              <w:rPr>
                <w:spacing w:val="-6"/>
                <w:sz w:val="20"/>
              </w:rPr>
              <w:t xml:space="preserve"> </w:t>
            </w:r>
            <w:r>
              <w:rPr>
                <w:sz w:val="20"/>
              </w:rPr>
              <w:t>available</w:t>
            </w:r>
            <w:r>
              <w:rPr>
                <w:spacing w:val="-6"/>
                <w:sz w:val="20"/>
              </w:rPr>
              <w:t xml:space="preserve"> </w:t>
            </w:r>
            <w:r>
              <w:rPr>
                <w:sz w:val="20"/>
              </w:rPr>
              <w:t>to</w:t>
            </w:r>
            <w:r>
              <w:rPr>
                <w:spacing w:val="-6"/>
                <w:sz w:val="20"/>
              </w:rPr>
              <w:t xml:space="preserve"> </w:t>
            </w:r>
            <w:r>
              <w:rPr>
                <w:sz w:val="20"/>
              </w:rPr>
              <w:t>COP-6 of the Minamata Convention.</w:t>
            </w:r>
          </w:p>
          <w:p w14:paraId="2A15041C" w14:textId="77777777" w:rsidR="001D25CA" w:rsidRPr="006C7781" w:rsidRDefault="001D25CA" w:rsidP="006C7781">
            <w:pPr>
              <w:pStyle w:val="TableParagraph"/>
              <w:ind w:left="0" w:right="125"/>
              <w:rPr>
                <w:sz w:val="20"/>
              </w:rPr>
            </w:pPr>
            <w:r w:rsidRPr="006C7781">
              <w:rPr>
                <w:sz w:val="20"/>
              </w:rPr>
              <w:t xml:space="preserve">Table 1. of the document includes GBF Targets of relevance to mercury pollution, with sample actions, </w:t>
            </w:r>
            <w:r w:rsidRPr="006C7781">
              <w:rPr>
                <w:sz w:val="20"/>
              </w:rPr>
              <w:lastRenderedPageBreak/>
              <w:t>and a crosswalk to elements of ASGM National Action Plans.</w:t>
            </w:r>
          </w:p>
          <w:p w14:paraId="034B61D2" w14:textId="77777777" w:rsidR="001D25CA" w:rsidRPr="006C7781" w:rsidRDefault="001D25CA" w:rsidP="006C7781">
            <w:pPr>
              <w:pStyle w:val="TableParagraph"/>
              <w:ind w:right="125"/>
              <w:rPr>
                <w:sz w:val="20"/>
              </w:rPr>
            </w:pPr>
          </w:p>
          <w:p w14:paraId="5684B94E" w14:textId="7DF458E0" w:rsidR="001D25CA" w:rsidRDefault="001D25CA" w:rsidP="006C7781">
            <w:pPr>
              <w:pStyle w:val="TableParagraph"/>
              <w:ind w:left="0" w:right="125"/>
              <w:rPr>
                <w:sz w:val="20"/>
              </w:rPr>
            </w:pPr>
            <w:r w:rsidRPr="006C7781">
              <w:rPr>
                <w:sz w:val="20"/>
                <w:lang w:val="en-GB"/>
              </w:rPr>
              <w:t>COP-6 encouraged parties, and invited other Governments to make use of it (decision MC-5/17)</w:t>
            </w:r>
          </w:p>
        </w:tc>
        <w:tc>
          <w:tcPr>
            <w:tcW w:w="3260" w:type="dxa"/>
          </w:tcPr>
          <w:p w14:paraId="7A325018" w14:textId="77777777" w:rsidR="001D25CA" w:rsidRDefault="001D25CA" w:rsidP="0045747B">
            <w:pPr>
              <w:pStyle w:val="TableParagraph"/>
              <w:ind w:left="0" w:right="159"/>
              <w:rPr>
                <w:sz w:val="20"/>
              </w:rPr>
            </w:pPr>
            <w:r>
              <w:rPr>
                <w:sz w:val="20"/>
              </w:rPr>
              <w:lastRenderedPageBreak/>
              <w:t>In</w:t>
            </w:r>
            <w:r>
              <w:rPr>
                <w:spacing w:val="-3"/>
                <w:sz w:val="20"/>
              </w:rPr>
              <w:t xml:space="preserve"> </w:t>
            </w:r>
            <w:r>
              <w:rPr>
                <w:sz w:val="20"/>
              </w:rPr>
              <w:t>general,</w:t>
            </w:r>
            <w:r>
              <w:rPr>
                <w:spacing w:val="-4"/>
                <w:sz w:val="20"/>
              </w:rPr>
              <w:t xml:space="preserve"> </w:t>
            </w:r>
            <w:r>
              <w:rPr>
                <w:sz w:val="20"/>
              </w:rPr>
              <w:t>the</w:t>
            </w:r>
            <w:r>
              <w:rPr>
                <w:spacing w:val="-5"/>
                <w:sz w:val="20"/>
              </w:rPr>
              <w:t xml:space="preserve"> </w:t>
            </w:r>
            <w:r>
              <w:rPr>
                <w:sz w:val="20"/>
              </w:rPr>
              <w:t>information</w:t>
            </w:r>
            <w:r>
              <w:rPr>
                <w:spacing w:val="-3"/>
                <w:sz w:val="20"/>
              </w:rPr>
              <w:t xml:space="preserve"> </w:t>
            </w:r>
            <w:r>
              <w:rPr>
                <w:sz w:val="20"/>
              </w:rPr>
              <w:t>related</w:t>
            </w:r>
            <w:r>
              <w:rPr>
                <w:spacing w:val="-3"/>
                <w:sz w:val="20"/>
              </w:rPr>
              <w:t xml:space="preserve"> </w:t>
            </w:r>
            <w:r>
              <w:rPr>
                <w:sz w:val="20"/>
              </w:rPr>
              <w:t>to</w:t>
            </w:r>
            <w:r>
              <w:rPr>
                <w:spacing w:val="-4"/>
                <w:sz w:val="20"/>
              </w:rPr>
              <w:t xml:space="preserve"> </w:t>
            </w:r>
            <w:r>
              <w:rPr>
                <w:sz w:val="20"/>
              </w:rPr>
              <w:t>biodiversity in national action plans on artisanal and small-scale</w:t>
            </w:r>
            <w:r>
              <w:rPr>
                <w:spacing w:val="-7"/>
                <w:sz w:val="20"/>
              </w:rPr>
              <w:t xml:space="preserve"> </w:t>
            </w:r>
            <w:r>
              <w:rPr>
                <w:sz w:val="20"/>
              </w:rPr>
              <w:t>mining</w:t>
            </w:r>
            <w:r>
              <w:rPr>
                <w:spacing w:val="-7"/>
                <w:sz w:val="20"/>
              </w:rPr>
              <w:t xml:space="preserve"> </w:t>
            </w:r>
            <w:r>
              <w:rPr>
                <w:sz w:val="20"/>
              </w:rPr>
              <w:t>(ASGM)</w:t>
            </w:r>
            <w:r>
              <w:rPr>
                <w:spacing w:val="-7"/>
                <w:sz w:val="20"/>
              </w:rPr>
              <w:t xml:space="preserve"> </w:t>
            </w:r>
            <w:r>
              <w:rPr>
                <w:sz w:val="20"/>
              </w:rPr>
              <w:t>submitted</w:t>
            </w:r>
            <w:r>
              <w:rPr>
                <w:spacing w:val="-7"/>
                <w:sz w:val="20"/>
              </w:rPr>
              <w:t xml:space="preserve"> </w:t>
            </w:r>
            <w:r>
              <w:rPr>
                <w:sz w:val="20"/>
              </w:rPr>
              <w:t>by</w:t>
            </w:r>
            <w:r>
              <w:rPr>
                <w:spacing w:val="-7"/>
                <w:sz w:val="20"/>
              </w:rPr>
              <w:t xml:space="preserve"> </w:t>
            </w:r>
            <w:r>
              <w:rPr>
                <w:sz w:val="20"/>
              </w:rPr>
              <w:t>Parties</w:t>
            </w:r>
            <w:r>
              <w:rPr>
                <w:spacing w:val="-7"/>
                <w:sz w:val="20"/>
              </w:rPr>
              <w:t xml:space="preserve"> </w:t>
            </w:r>
            <w:r>
              <w:rPr>
                <w:sz w:val="20"/>
              </w:rPr>
              <w:t>under Article 7 of the Minamata Convention is somewhat weak, with a greater focus on human health impacts, except for two countries.</w:t>
            </w:r>
          </w:p>
          <w:p w14:paraId="3C9C802A" w14:textId="19E57C3B" w:rsidR="001D25CA" w:rsidRDefault="001D25CA" w:rsidP="005D0B78">
            <w:pPr>
              <w:pStyle w:val="TableParagraph"/>
              <w:ind w:left="0"/>
              <w:rPr>
                <w:spacing w:val="-2"/>
                <w:sz w:val="20"/>
              </w:rPr>
            </w:pPr>
            <w:r>
              <w:rPr>
                <w:sz w:val="20"/>
              </w:rPr>
              <w:t>Regarding</w:t>
            </w:r>
            <w:r>
              <w:rPr>
                <w:spacing w:val="-8"/>
                <w:sz w:val="20"/>
              </w:rPr>
              <w:t xml:space="preserve"> </w:t>
            </w:r>
            <w:r>
              <w:rPr>
                <w:sz w:val="20"/>
              </w:rPr>
              <w:t>monitoring</w:t>
            </w:r>
            <w:r>
              <w:rPr>
                <w:spacing w:val="-8"/>
                <w:sz w:val="20"/>
              </w:rPr>
              <w:t xml:space="preserve"> </w:t>
            </w:r>
            <w:r>
              <w:rPr>
                <w:sz w:val="20"/>
              </w:rPr>
              <w:t>and</w:t>
            </w:r>
            <w:r>
              <w:rPr>
                <w:spacing w:val="-8"/>
                <w:sz w:val="20"/>
              </w:rPr>
              <w:t xml:space="preserve"> </w:t>
            </w:r>
            <w:r>
              <w:rPr>
                <w:sz w:val="20"/>
              </w:rPr>
              <w:t>testing</w:t>
            </w:r>
            <w:r>
              <w:rPr>
                <w:spacing w:val="-7"/>
                <w:sz w:val="20"/>
              </w:rPr>
              <w:t xml:space="preserve"> </w:t>
            </w:r>
            <w:r>
              <w:rPr>
                <w:sz w:val="20"/>
              </w:rPr>
              <w:lastRenderedPageBreak/>
              <w:t>mercury</w:t>
            </w:r>
            <w:r>
              <w:rPr>
                <w:spacing w:val="-8"/>
                <w:sz w:val="20"/>
              </w:rPr>
              <w:t xml:space="preserve"> </w:t>
            </w:r>
            <w:r>
              <w:rPr>
                <w:sz w:val="20"/>
              </w:rPr>
              <w:t>levels, not all national action plans explicitly mention testing</w:t>
            </w:r>
            <w:r>
              <w:rPr>
                <w:spacing w:val="-2"/>
                <w:sz w:val="20"/>
              </w:rPr>
              <w:t xml:space="preserve"> </w:t>
            </w:r>
            <w:r>
              <w:rPr>
                <w:sz w:val="20"/>
              </w:rPr>
              <w:t>mercury</w:t>
            </w:r>
            <w:r>
              <w:rPr>
                <w:spacing w:val="-3"/>
                <w:sz w:val="20"/>
              </w:rPr>
              <w:t xml:space="preserve"> </w:t>
            </w:r>
            <w:r>
              <w:rPr>
                <w:sz w:val="20"/>
              </w:rPr>
              <w:t>concentrations</w:t>
            </w:r>
            <w:r>
              <w:rPr>
                <w:spacing w:val="-3"/>
                <w:sz w:val="20"/>
              </w:rPr>
              <w:t xml:space="preserve"> </w:t>
            </w:r>
            <w:r>
              <w:rPr>
                <w:sz w:val="20"/>
              </w:rPr>
              <w:t>in</w:t>
            </w:r>
            <w:r>
              <w:rPr>
                <w:spacing w:val="-2"/>
                <w:sz w:val="20"/>
              </w:rPr>
              <w:t xml:space="preserve"> </w:t>
            </w:r>
            <w:r>
              <w:rPr>
                <w:sz w:val="20"/>
              </w:rPr>
              <w:t>fish</w:t>
            </w:r>
            <w:r>
              <w:rPr>
                <w:spacing w:val="-3"/>
                <w:sz w:val="20"/>
              </w:rPr>
              <w:t xml:space="preserve"> </w:t>
            </w:r>
            <w:r>
              <w:rPr>
                <w:sz w:val="20"/>
              </w:rPr>
              <w:t>or</w:t>
            </w:r>
            <w:r>
              <w:rPr>
                <w:spacing w:val="-2"/>
                <w:sz w:val="20"/>
              </w:rPr>
              <w:t xml:space="preserve"> other</w:t>
            </w:r>
            <w:r w:rsidRPr="005D0B78">
              <w:rPr>
                <w:sz w:val="20"/>
              </w:rPr>
              <w:t xml:space="preserve"> </w:t>
            </w:r>
            <w:r w:rsidRPr="005D0B78">
              <w:rPr>
                <w:spacing w:val="-2"/>
                <w:sz w:val="20"/>
              </w:rPr>
              <w:t>high-trophic level species, and/or developing standards for consumption thresholds for mercury concentrations in fish.</w:t>
            </w:r>
          </w:p>
          <w:p w14:paraId="6ADA6FE5" w14:textId="77777777" w:rsidR="001D25CA" w:rsidRPr="005D0B78" w:rsidRDefault="001D25CA" w:rsidP="005D0B78">
            <w:pPr>
              <w:pStyle w:val="TableParagraph"/>
              <w:ind w:left="0"/>
              <w:rPr>
                <w:spacing w:val="-2"/>
                <w:sz w:val="20"/>
              </w:rPr>
            </w:pPr>
          </w:p>
          <w:p w14:paraId="5AEDB26F" w14:textId="77777777" w:rsidR="001D25CA" w:rsidRPr="005D0B78" w:rsidRDefault="001D25CA" w:rsidP="005D0B78">
            <w:pPr>
              <w:pStyle w:val="TableParagraph"/>
              <w:ind w:left="0"/>
              <w:rPr>
                <w:spacing w:val="-2"/>
                <w:sz w:val="20"/>
              </w:rPr>
            </w:pPr>
            <w:r w:rsidRPr="005D0B78">
              <w:rPr>
                <w:spacing w:val="-2"/>
                <w:sz w:val="20"/>
              </w:rPr>
              <w:t>As of May 2025, of the countries with significant mercury emissions from ASGM that have submitted updated NBSAPs in alignment with KMGBF, a limited number include explicit strategies and actions to reduce mercury pollution.</w:t>
            </w:r>
          </w:p>
          <w:p w14:paraId="6BE32ABB" w14:textId="77777777" w:rsidR="001D25CA" w:rsidRPr="005D0B78" w:rsidRDefault="001D25CA" w:rsidP="005D0B78">
            <w:pPr>
              <w:pStyle w:val="TableParagraph"/>
              <w:rPr>
                <w:spacing w:val="-2"/>
                <w:sz w:val="20"/>
              </w:rPr>
            </w:pPr>
          </w:p>
          <w:p w14:paraId="04EB430B" w14:textId="77777777" w:rsidR="001D25CA" w:rsidRPr="005D0B78" w:rsidRDefault="001D25CA" w:rsidP="005D0B78">
            <w:pPr>
              <w:pStyle w:val="TableParagraph"/>
              <w:ind w:left="0"/>
              <w:rPr>
                <w:spacing w:val="-2"/>
                <w:sz w:val="20"/>
              </w:rPr>
            </w:pPr>
            <w:r w:rsidRPr="005D0B78">
              <w:rPr>
                <w:spacing w:val="-2"/>
                <w:sz w:val="20"/>
              </w:rPr>
              <w:t xml:space="preserve">The environmental </w:t>
            </w:r>
            <w:proofErr w:type="spellStart"/>
            <w:r w:rsidRPr="005D0B78">
              <w:rPr>
                <w:spacing w:val="-2"/>
                <w:sz w:val="20"/>
              </w:rPr>
              <w:t>behaviour</w:t>
            </w:r>
            <w:proofErr w:type="spellEnd"/>
            <w:r w:rsidRPr="005D0B78">
              <w:rPr>
                <w:spacing w:val="-2"/>
                <w:sz w:val="20"/>
              </w:rPr>
              <w:t xml:space="preserve"> of mercury in tropical ecosystems, where most of the ASGM occurs, remains insufficiently understood.</w:t>
            </w:r>
          </w:p>
          <w:p w14:paraId="5077C141" w14:textId="77777777" w:rsidR="001D25CA" w:rsidRPr="005D0B78" w:rsidRDefault="001D25CA" w:rsidP="005D0B78">
            <w:pPr>
              <w:pStyle w:val="TableParagraph"/>
              <w:ind w:left="0"/>
              <w:rPr>
                <w:spacing w:val="-2"/>
                <w:sz w:val="20"/>
              </w:rPr>
            </w:pPr>
            <w:r w:rsidRPr="005D0B78">
              <w:rPr>
                <w:spacing w:val="-2"/>
                <w:sz w:val="20"/>
              </w:rPr>
              <w:t>Improving the understanding of the dynamics and environmental fate of mercury from ASGM is of significant concern to human and environmental health.</w:t>
            </w:r>
          </w:p>
          <w:p w14:paraId="1D3DC6AA" w14:textId="77777777" w:rsidR="001D25CA" w:rsidRPr="005D0B78" w:rsidRDefault="001D25CA" w:rsidP="005D0B78">
            <w:pPr>
              <w:pStyle w:val="TableParagraph"/>
              <w:rPr>
                <w:spacing w:val="-2"/>
                <w:sz w:val="20"/>
              </w:rPr>
            </w:pPr>
          </w:p>
          <w:p w14:paraId="65FB1862" w14:textId="77777777" w:rsidR="001D25CA" w:rsidRPr="005D0B78" w:rsidRDefault="001D25CA" w:rsidP="005D0B78">
            <w:pPr>
              <w:pStyle w:val="TableParagraph"/>
              <w:ind w:left="0"/>
              <w:rPr>
                <w:spacing w:val="-2"/>
                <w:sz w:val="20"/>
              </w:rPr>
            </w:pPr>
            <w:r w:rsidRPr="005D0B78">
              <w:rPr>
                <w:spacing w:val="-2"/>
                <w:sz w:val="20"/>
              </w:rPr>
              <w:t>In the current KMGBF monitoring framework, indicators (across headline, binary, component and complementary) regarding the overall risk</w:t>
            </w:r>
          </w:p>
          <w:p w14:paraId="3CC5BDAD" w14:textId="6CE36361" w:rsidR="001D25CA" w:rsidRPr="0045747B" w:rsidRDefault="001D25CA" w:rsidP="005D0B78">
            <w:pPr>
              <w:pStyle w:val="TableParagraph"/>
              <w:ind w:left="0"/>
              <w:rPr>
                <w:sz w:val="20"/>
              </w:rPr>
            </w:pPr>
            <w:r w:rsidRPr="005D0B78">
              <w:rPr>
                <w:spacing w:val="-2"/>
                <w:sz w:val="20"/>
                <w:lang w:val="en-GB"/>
              </w:rPr>
              <w:t>from highly hazardous chemicals are absent.</w:t>
            </w:r>
          </w:p>
        </w:tc>
      </w:tr>
      <w:tr w:rsidR="001D25CA" w:rsidRPr="00761DCA" w14:paraId="24304CEF" w14:textId="77777777" w:rsidTr="00995A8C">
        <w:tc>
          <w:tcPr>
            <w:tcW w:w="1506" w:type="dxa"/>
            <w:vMerge/>
          </w:tcPr>
          <w:p w14:paraId="38B78666" w14:textId="77777777" w:rsidR="001D25CA" w:rsidRPr="00382059" w:rsidRDefault="001D25CA" w:rsidP="0004042D">
            <w:pPr>
              <w:pStyle w:val="Para1"/>
              <w:numPr>
                <w:ilvl w:val="0"/>
                <w:numId w:val="0"/>
              </w:numPr>
              <w:jc w:val="center"/>
              <w:rPr>
                <w:b/>
                <w:bCs/>
                <w:sz w:val="20"/>
                <w:szCs w:val="20"/>
              </w:rPr>
            </w:pPr>
          </w:p>
        </w:tc>
        <w:tc>
          <w:tcPr>
            <w:tcW w:w="2550" w:type="dxa"/>
          </w:tcPr>
          <w:p w14:paraId="729C6177" w14:textId="77777777" w:rsidR="001D25CA" w:rsidRDefault="001D25CA" w:rsidP="0004042D">
            <w:pPr>
              <w:pStyle w:val="TableParagraph"/>
              <w:ind w:left="0"/>
              <w:rPr>
                <w:b/>
                <w:sz w:val="20"/>
              </w:rPr>
            </w:pPr>
            <w:r>
              <w:rPr>
                <w:b/>
                <w:spacing w:val="-2"/>
                <w:sz w:val="20"/>
              </w:rPr>
              <w:t>Study</w:t>
            </w:r>
          </w:p>
          <w:p w14:paraId="745416ED" w14:textId="77777777" w:rsidR="001D25CA" w:rsidRDefault="001D25CA" w:rsidP="0004042D">
            <w:pPr>
              <w:pStyle w:val="TableParagraph"/>
              <w:ind w:left="0" w:right="127"/>
              <w:rPr>
                <w:sz w:val="20"/>
              </w:rPr>
            </w:pPr>
            <w:hyperlink r:id="rId94">
              <w:r>
                <w:rPr>
                  <w:color w:val="0000FF"/>
                  <w:sz w:val="20"/>
                  <w:u w:val="single" w:color="0000FF"/>
                </w:rPr>
                <w:t>Mercury and Biodiversity –</w:t>
              </w:r>
            </w:hyperlink>
            <w:r>
              <w:rPr>
                <w:color w:val="0000FF"/>
                <w:sz w:val="20"/>
              </w:rPr>
              <w:t xml:space="preserve"> </w:t>
            </w:r>
            <w:hyperlink r:id="rId95">
              <w:r>
                <w:rPr>
                  <w:color w:val="0000FF"/>
                  <w:sz w:val="20"/>
                  <w:u w:val="single" w:color="0000FF"/>
                </w:rPr>
                <w:t>Opportunities</w:t>
              </w:r>
              <w:r>
                <w:rPr>
                  <w:color w:val="0000FF"/>
                  <w:spacing w:val="-7"/>
                  <w:sz w:val="20"/>
                  <w:u w:val="single" w:color="0000FF"/>
                </w:rPr>
                <w:t xml:space="preserve"> </w:t>
              </w:r>
              <w:r>
                <w:rPr>
                  <w:color w:val="0000FF"/>
                  <w:sz w:val="20"/>
                  <w:u w:val="single" w:color="0000FF"/>
                </w:rPr>
                <w:t>for</w:t>
              </w:r>
              <w:r>
                <w:rPr>
                  <w:color w:val="0000FF"/>
                  <w:spacing w:val="-7"/>
                  <w:sz w:val="20"/>
                  <w:u w:val="single" w:color="0000FF"/>
                </w:rPr>
                <w:t xml:space="preserve"> </w:t>
              </w:r>
              <w:r>
                <w:rPr>
                  <w:color w:val="0000FF"/>
                  <w:sz w:val="20"/>
                  <w:u w:val="single" w:color="0000FF"/>
                </w:rPr>
                <w:t>generating</w:t>
              </w:r>
            </w:hyperlink>
            <w:r>
              <w:rPr>
                <w:color w:val="0000FF"/>
                <w:sz w:val="20"/>
              </w:rPr>
              <w:t xml:space="preserve"> </w:t>
            </w:r>
            <w:hyperlink r:id="rId96">
              <w:r>
                <w:rPr>
                  <w:color w:val="0000FF"/>
                  <w:sz w:val="20"/>
                  <w:u w:val="single" w:color="0000FF"/>
                </w:rPr>
                <w:t>co-benefits</w:t>
              </w:r>
              <w:r>
                <w:rPr>
                  <w:color w:val="0000FF"/>
                  <w:spacing w:val="-13"/>
                  <w:sz w:val="20"/>
                  <w:u w:val="single" w:color="0000FF"/>
                </w:rPr>
                <w:t xml:space="preserve"> </w:t>
              </w:r>
              <w:r>
                <w:rPr>
                  <w:color w:val="0000FF"/>
                  <w:sz w:val="20"/>
                  <w:u w:val="single" w:color="0000FF"/>
                </w:rPr>
                <w:t>through</w:t>
              </w:r>
              <w:r>
                <w:rPr>
                  <w:color w:val="0000FF"/>
                  <w:spacing w:val="-12"/>
                  <w:sz w:val="20"/>
                  <w:u w:val="single" w:color="0000FF"/>
                </w:rPr>
                <w:t xml:space="preserve"> </w:t>
              </w:r>
              <w:r>
                <w:rPr>
                  <w:color w:val="0000FF"/>
                  <w:sz w:val="20"/>
                  <w:u w:val="single" w:color="0000FF"/>
                </w:rPr>
                <w:t>coherent</w:t>
              </w:r>
            </w:hyperlink>
            <w:r>
              <w:rPr>
                <w:color w:val="0000FF"/>
                <w:sz w:val="20"/>
              </w:rPr>
              <w:t xml:space="preserve"> </w:t>
            </w:r>
            <w:hyperlink r:id="rId97">
              <w:r>
                <w:rPr>
                  <w:color w:val="0000FF"/>
                  <w:sz w:val="20"/>
                  <w:u w:val="single" w:color="0000FF"/>
                </w:rPr>
                <w:t>implementation of the</w:t>
              </w:r>
            </w:hyperlink>
            <w:r>
              <w:rPr>
                <w:color w:val="0000FF"/>
                <w:sz w:val="20"/>
              </w:rPr>
              <w:t xml:space="preserve"> </w:t>
            </w:r>
            <w:hyperlink r:id="rId98">
              <w:r>
                <w:rPr>
                  <w:color w:val="0000FF"/>
                  <w:sz w:val="20"/>
                  <w:u w:val="single" w:color="0000FF"/>
                </w:rPr>
                <w:t>Minamata Convention on</w:t>
              </w:r>
            </w:hyperlink>
            <w:r>
              <w:rPr>
                <w:color w:val="0000FF"/>
                <w:sz w:val="20"/>
              </w:rPr>
              <w:t xml:space="preserve"> </w:t>
            </w:r>
            <w:hyperlink r:id="rId99">
              <w:r>
                <w:rPr>
                  <w:color w:val="0000FF"/>
                  <w:sz w:val="20"/>
                  <w:u w:val="single" w:color="0000FF"/>
                </w:rPr>
                <w:t>Mercury and the Kunming-</w:t>
              </w:r>
            </w:hyperlink>
            <w:hyperlink r:id="rId100">
              <w:r>
                <w:rPr>
                  <w:color w:val="0000FF"/>
                  <w:sz w:val="20"/>
                  <w:u w:val="single" w:color="0000FF"/>
                </w:rPr>
                <w:t>Montreal Global</w:t>
              </w:r>
            </w:hyperlink>
            <w:r>
              <w:rPr>
                <w:color w:val="0000FF"/>
                <w:sz w:val="20"/>
              </w:rPr>
              <w:t xml:space="preserve"> </w:t>
            </w:r>
            <w:hyperlink r:id="rId101">
              <w:r>
                <w:rPr>
                  <w:color w:val="0000FF"/>
                  <w:sz w:val="20"/>
                  <w:u w:val="single" w:color="0000FF"/>
                </w:rPr>
                <w:t>Biodiversity</w:t>
              </w:r>
              <w:r>
                <w:rPr>
                  <w:color w:val="0000FF"/>
                  <w:spacing w:val="-13"/>
                  <w:sz w:val="20"/>
                  <w:u w:val="single" w:color="0000FF"/>
                </w:rPr>
                <w:t xml:space="preserve"> </w:t>
              </w:r>
              <w:r>
                <w:rPr>
                  <w:color w:val="0000FF"/>
                  <w:sz w:val="20"/>
                  <w:u w:val="single" w:color="0000FF"/>
                </w:rPr>
                <w:t>Framework</w:t>
              </w:r>
            </w:hyperlink>
            <w:r>
              <w:rPr>
                <w:color w:val="0000FF"/>
                <w:spacing w:val="-12"/>
                <w:sz w:val="20"/>
              </w:rPr>
              <w:t xml:space="preserve"> </w:t>
            </w:r>
            <w:r>
              <w:rPr>
                <w:sz w:val="20"/>
              </w:rPr>
              <w:t xml:space="preserve">and full analysis in </w:t>
            </w:r>
            <w:hyperlink r:id="rId102">
              <w:r>
                <w:rPr>
                  <w:color w:val="0000FF"/>
                  <w:spacing w:val="-2"/>
                  <w:sz w:val="20"/>
                  <w:u w:val="single" w:color="0000FF"/>
                </w:rPr>
                <w:t>UNEP/MC/COP.5/INF/27</w:t>
              </w:r>
            </w:hyperlink>
          </w:p>
          <w:p w14:paraId="73ABBDDC" w14:textId="5900764F" w:rsidR="001D25CA" w:rsidRDefault="001D25CA" w:rsidP="0004042D">
            <w:pPr>
              <w:pStyle w:val="TableParagraph"/>
              <w:ind w:left="0" w:right="183"/>
              <w:rPr>
                <w:sz w:val="20"/>
              </w:rPr>
            </w:pPr>
            <w:r>
              <w:rPr>
                <w:sz w:val="20"/>
              </w:rPr>
              <w:t>(Minamata</w:t>
            </w:r>
            <w:r>
              <w:rPr>
                <w:spacing w:val="-13"/>
                <w:sz w:val="20"/>
              </w:rPr>
              <w:t xml:space="preserve"> </w:t>
            </w:r>
            <w:r>
              <w:rPr>
                <w:sz w:val="20"/>
              </w:rPr>
              <w:t xml:space="preserve">Convention, </w:t>
            </w:r>
            <w:r>
              <w:rPr>
                <w:spacing w:val="-2"/>
                <w:sz w:val="20"/>
              </w:rPr>
              <w:t>2024)</w:t>
            </w:r>
          </w:p>
        </w:tc>
        <w:tc>
          <w:tcPr>
            <w:tcW w:w="1628" w:type="dxa"/>
          </w:tcPr>
          <w:p w14:paraId="1E9F93B7" w14:textId="71F297DC" w:rsidR="001D25CA" w:rsidRDefault="001D25CA" w:rsidP="0004042D">
            <w:pPr>
              <w:pStyle w:val="Para1"/>
              <w:numPr>
                <w:ilvl w:val="0"/>
                <w:numId w:val="0"/>
              </w:numPr>
              <w:jc w:val="left"/>
              <w:rPr>
                <w:sz w:val="20"/>
              </w:rPr>
            </w:pPr>
            <w:r>
              <w:rPr>
                <w:spacing w:val="-2"/>
                <w:sz w:val="20"/>
              </w:rPr>
              <w:t>Mercury</w:t>
            </w:r>
          </w:p>
        </w:tc>
        <w:tc>
          <w:tcPr>
            <w:tcW w:w="4664" w:type="dxa"/>
          </w:tcPr>
          <w:p w14:paraId="6AF29172" w14:textId="63E165B2" w:rsidR="001D25CA" w:rsidRDefault="001D25CA" w:rsidP="0004042D">
            <w:pPr>
              <w:pStyle w:val="Para1"/>
              <w:numPr>
                <w:ilvl w:val="0"/>
                <w:numId w:val="0"/>
              </w:numPr>
              <w:rPr>
                <w:sz w:val="20"/>
              </w:rPr>
            </w:pPr>
            <w:r>
              <w:rPr>
                <w:sz w:val="20"/>
              </w:rPr>
              <w:t>This publication maps the linkages between mercury pollution and biodiversity loss and provides</w:t>
            </w:r>
            <w:r>
              <w:rPr>
                <w:spacing w:val="-8"/>
                <w:sz w:val="20"/>
              </w:rPr>
              <w:t xml:space="preserve"> </w:t>
            </w:r>
            <w:r>
              <w:rPr>
                <w:sz w:val="20"/>
              </w:rPr>
              <w:t>examples</w:t>
            </w:r>
            <w:r>
              <w:rPr>
                <w:spacing w:val="-9"/>
                <w:sz w:val="20"/>
              </w:rPr>
              <w:t xml:space="preserve"> </w:t>
            </w:r>
            <w:r>
              <w:rPr>
                <w:sz w:val="20"/>
              </w:rPr>
              <w:t>of</w:t>
            </w:r>
            <w:r>
              <w:rPr>
                <w:spacing w:val="-8"/>
                <w:sz w:val="20"/>
              </w:rPr>
              <w:t xml:space="preserve"> </w:t>
            </w:r>
            <w:r>
              <w:rPr>
                <w:sz w:val="20"/>
              </w:rPr>
              <w:t>opportunities</w:t>
            </w:r>
            <w:r>
              <w:rPr>
                <w:spacing w:val="-8"/>
                <w:sz w:val="20"/>
              </w:rPr>
              <w:t xml:space="preserve"> </w:t>
            </w:r>
            <w:r>
              <w:rPr>
                <w:sz w:val="20"/>
              </w:rPr>
              <w:t>to</w:t>
            </w:r>
            <w:r>
              <w:rPr>
                <w:spacing w:val="-9"/>
                <w:sz w:val="20"/>
              </w:rPr>
              <w:t xml:space="preserve"> </w:t>
            </w:r>
            <w:r>
              <w:rPr>
                <w:sz w:val="20"/>
              </w:rPr>
              <w:t xml:space="preserve">generate co-benefits from the implementation of the Minamata Convention on Mercury and the Kunming-Montreal Global Biodiversity </w:t>
            </w:r>
            <w:r>
              <w:rPr>
                <w:spacing w:val="-2"/>
                <w:sz w:val="20"/>
              </w:rPr>
              <w:t>Framework</w:t>
            </w:r>
          </w:p>
        </w:tc>
        <w:tc>
          <w:tcPr>
            <w:tcW w:w="3260" w:type="dxa"/>
          </w:tcPr>
          <w:p w14:paraId="76C2A491" w14:textId="77777777" w:rsidR="001D25CA" w:rsidRPr="00451A89" w:rsidRDefault="001D25CA" w:rsidP="0004042D">
            <w:pPr>
              <w:pStyle w:val="Para1"/>
              <w:numPr>
                <w:ilvl w:val="0"/>
                <w:numId w:val="0"/>
              </w:numPr>
              <w:jc w:val="left"/>
              <w:rPr>
                <w:sz w:val="20"/>
                <w:szCs w:val="20"/>
                <w:lang w:val="en-US"/>
              </w:rPr>
            </w:pPr>
          </w:p>
        </w:tc>
      </w:tr>
      <w:tr w:rsidR="001D25CA" w:rsidRPr="00761DCA" w14:paraId="4DB2DD11" w14:textId="77777777" w:rsidTr="00995A8C">
        <w:tc>
          <w:tcPr>
            <w:tcW w:w="1506" w:type="dxa"/>
            <w:vMerge/>
          </w:tcPr>
          <w:p w14:paraId="721A94DE" w14:textId="77777777" w:rsidR="001D25CA" w:rsidRPr="00382059" w:rsidRDefault="001D25CA" w:rsidP="008C3117">
            <w:pPr>
              <w:pStyle w:val="Para1"/>
              <w:numPr>
                <w:ilvl w:val="0"/>
                <w:numId w:val="0"/>
              </w:numPr>
              <w:jc w:val="center"/>
              <w:rPr>
                <w:b/>
                <w:bCs/>
                <w:sz w:val="20"/>
                <w:szCs w:val="20"/>
              </w:rPr>
            </w:pPr>
          </w:p>
        </w:tc>
        <w:tc>
          <w:tcPr>
            <w:tcW w:w="2550" w:type="dxa"/>
          </w:tcPr>
          <w:p w14:paraId="7C4BA889" w14:textId="77777777" w:rsidR="001D25CA" w:rsidRDefault="001D25CA" w:rsidP="008C3117">
            <w:pPr>
              <w:pStyle w:val="TableParagraph"/>
              <w:spacing w:line="230" w:lineRule="exact"/>
              <w:ind w:left="0"/>
              <w:rPr>
                <w:b/>
                <w:sz w:val="20"/>
              </w:rPr>
            </w:pPr>
            <w:r>
              <w:rPr>
                <w:b/>
                <w:spacing w:val="-2"/>
                <w:sz w:val="20"/>
              </w:rPr>
              <w:t>Study</w:t>
            </w:r>
          </w:p>
          <w:p w14:paraId="00CDFF1D" w14:textId="4345E5CF" w:rsidR="001D25CA" w:rsidRDefault="001D25CA" w:rsidP="008C3117">
            <w:pPr>
              <w:pStyle w:val="TableParagraph"/>
              <w:ind w:left="0" w:right="183"/>
              <w:rPr>
                <w:sz w:val="20"/>
              </w:rPr>
            </w:pPr>
            <w:hyperlink r:id="rId103">
              <w:r>
                <w:rPr>
                  <w:color w:val="0000FF"/>
                  <w:sz w:val="20"/>
                  <w:u w:val="single" w:color="0000FF"/>
                </w:rPr>
                <w:t>The</w:t>
              </w:r>
              <w:r>
                <w:rPr>
                  <w:color w:val="0000FF"/>
                  <w:spacing w:val="-13"/>
                  <w:sz w:val="20"/>
                  <w:u w:val="single" w:color="0000FF"/>
                </w:rPr>
                <w:t xml:space="preserve"> </w:t>
              </w:r>
              <w:r>
                <w:rPr>
                  <w:color w:val="0000FF"/>
                  <w:sz w:val="20"/>
                  <w:u w:val="single" w:color="0000FF"/>
                </w:rPr>
                <w:t>socio-economic</w:t>
              </w:r>
              <w:r>
                <w:rPr>
                  <w:color w:val="0000FF"/>
                  <w:spacing w:val="-12"/>
                  <w:sz w:val="20"/>
                  <w:u w:val="single" w:color="0000FF"/>
                </w:rPr>
                <w:t xml:space="preserve"> </w:t>
              </w:r>
              <w:r>
                <w:rPr>
                  <w:color w:val="0000FF"/>
                  <w:sz w:val="20"/>
                  <w:u w:val="single" w:color="0000FF"/>
                </w:rPr>
                <w:t>impacts</w:t>
              </w:r>
            </w:hyperlink>
            <w:r>
              <w:rPr>
                <w:color w:val="0000FF"/>
                <w:sz w:val="20"/>
              </w:rPr>
              <w:t xml:space="preserve"> </w:t>
            </w:r>
            <w:hyperlink r:id="rId104">
              <w:r>
                <w:rPr>
                  <w:color w:val="0000FF"/>
                  <w:sz w:val="20"/>
                  <w:u w:val="single" w:color="0000FF"/>
                </w:rPr>
                <w:t>of mercury pollution on</w:t>
              </w:r>
            </w:hyperlink>
            <w:r>
              <w:rPr>
                <w:color w:val="0000FF"/>
                <w:sz w:val="20"/>
              </w:rPr>
              <w:t xml:space="preserve"> </w:t>
            </w:r>
            <w:hyperlink r:id="rId105">
              <w:r>
                <w:rPr>
                  <w:color w:val="0000FF"/>
                  <w:sz w:val="20"/>
                  <w:u w:val="single" w:color="0000FF"/>
                </w:rPr>
                <w:t>fisheries and livelihoods</w:t>
              </w:r>
            </w:hyperlink>
            <w:r>
              <w:t xml:space="preserve"> </w:t>
            </w:r>
            <w:r>
              <w:rPr>
                <w:sz w:val="20"/>
              </w:rPr>
              <w:t>(Minamata</w:t>
            </w:r>
            <w:r>
              <w:rPr>
                <w:spacing w:val="-13"/>
                <w:sz w:val="20"/>
              </w:rPr>
              <w:t xml:space="preserve"> </w:t>
            </w:r>
            <w:r>
              <w:rPr>
                <w:sz w:val="20"/>
              </w:rPr>
              <w:t xml:space="preserve">Convention, </w:t>
            </w:r>
            <w:r>
              <w:rPr>
                <w:spacing w:val="-2"/>
                <w:sz w:val="20"/>
              </w:rPr>
              <w:t>2023)</w:t>
            </w:r>
          </w:p>
        </w:tc>
        <w:tc>
          <w:tcPr>
            <w:tcW w:w="1628" w:type="dxa"/>
          </w:tcPr>
          <w:p w14:paraId="79C0B5C0" w14:textId="2AFD6C35" w:rsidR="001D25CA" w:rsidRDefault="001D25CA" w:rsidP="008C3117">
            <w:pPr>
              <w:pStyle w:val="Para1"/>
              <w:numPr>
                <w:ilvl w:val="0"/>
                <w:numId w:val="0"/>
              </w:numPr>
              <w:jc w:val="left"/>
              <w:rPr>
                <w:sz w:val="20"/>
              </w:rPr>
            </w:pPr>
            <w:r>
              <w:rPr>
                <w:spacing w:val="-2"/>
                <w:sz w:val="20"/>
              </w:rPr>
              <w:t>Mercury</w:t>
            </w:r>
          </w:p>
        </w:tc>
        <w:tc>
          <w:tcPr>
            <w:tcW w:w="4664" w:type="dxa"/>
          </w:tcPr>
          <w:p w14:paraId="71098C1F" w14:textId="0F418C1D" w:rsidR="001D25CA" w:rsidRPr="008836AE" w:rsidRDefault="001D25CA" w:rsidP="008836AE">
            <w:pPr>
              <w:pStyle w:val="TableParagraph"/>
              <w:ind w:left="0"/>
              <w:rPr>
                <w:spacing w:val="-2"/>
                <w:sz w:val="20"/>
              </w:rPr>
            </w:pPr>
            <w:r>
              <w:rPr>
                <w:sz w:val="20"/>
              </w:rPr>
              <w:t>This</w:t>
            </w:r>
            <w:r>
              <w:rPr>
                <w:spacing w:val="-6"/>
                <w:sz w:val="20"/>
              </w:rPr>
              <w:t xml:space="preserve"> </w:t>
            </w:r>
            <w:r>
              <w:rPr>
                <w:sz w:val="20"/>
              </w:rPr>
              <w:t>study</w:t>
            </w:r>
            <w:r>
              <w:rPr>
                <w:spacing w:val="-6"/>
                <w:sz w:val="20"/>
              </w:rPr>
              <w:t xml:space="preserve"> </w:t>
            </w:r>
            <w:r>
              <w:rPr>
                <w:sz w:val="20"/>
              </w:rPr>
              <w:t>consists</w:t>
            </w:r>
            <w:r>
              <w:rPr>
                <w:spacing w:val="-6"/>
                <w:sz w:val="20"/>
              </w:rPr>
              <w:t xml:space="preserve"> </w:t>
            </w:r>
            <w:r>
              <w:rPr>
                <w:sz w:val="20"/>
              </w:rPr>
              <w:t>of</w:t>
            </w:r>
            <w:r>
              <w:rPr>
                <w:spacing w:val="-7"/>
                <w:sz w:val="20"/>
              </w:rPr>
              <w:t xml:space="preserve"> </w:t>
            </w:r>
            <w:r>
              <w:rPr>
                <w:sz w:val="20"/>
              </w:rPr>
              <w:t>an</w:t>
            </w:r>
            <w:r>
              <w:rPr>
                <w:spacing w:val="-6"/>
                <w:sz w:val="20"/>
              </w:rPr>
              <w:t xml:space="preserve"> </w:t>
            </w:r>
            <w:r>
              <w:rPr>
                <w:sz w:val="20"/>
              </w:rPr>
              <w:t>exploratory</w:t>
            </w:r>
            <w:r>
              <w:rPr>
                <w:spacing w:val="-6"/>
                <w:sz w:val="20"/>
              </w:rPr>
              <w:t xml:space="preserve"> </w:t>
            </w:r>
            <w:r>
              <w:rPr>
                <w:sz w:val="20"/>
              </w:rPr>
              <w:t>analysis</w:t>
            </w:r>
            <w:r>
              <w:rPr>
                <w:spacing w:val="-6"/>
                <w:sz w:val="20"/>
              </w:rPr>
              <w:t xml:space="preserve"> </w:t>
            </w:r>
            <w:r>
              <w:rPr>
                <w:sz w:val="20"/>
              </w:rPr>
              <w:t>of the linkages between mercury pollution and fisheries,</w:t>
            </w:r>
            <w:r>
              <w:rPr>
                <w:spacing w:val="-5"/>
                <w:sz w:val="20"/>
              </w:rPr>
              <w:t xml:space="preserve"> </w:t>
            </w:r>
            <w:r>
              <w:rPr>
                <w:sz w:val="20"/>
              </w:rPr>
              <w:t>as</w:t>
            </w:r>
            <w:r>
              <w:rPr>
                <w:spacing w:val="-6"/>
                <w:sz w:val="20"/>
              </w:rPr>
              <w:t xml:space="preserve"> </w:t>
            </w:r>
            <w:r>
              <w:rPr>
                <w:sz w:val="20"/>
              </w:rPr>
              <w:t>well</w:t>
            </w:r>
            <w:r>
              <w:rPr>
                <w:spacing w:val="-6"/>
                <w:sz w:val="20"/>
              </w:rPr>
              <w:t xml:space="preserve"> </w:t>
            </w:r>
            <w:r>
              <w:rPr>
                <w:sz w:val="20"/>
              </w:rPr>
              <w:t>as</w:t>
            </w:r>
            <w:r>
              <w:rPr>
                <w:spacing w:val="-5"/>
                <w:sz w:val="20"/>
              </w:rPr>
              <w:t xml:space="preserve"> </w:t>
            </w:r>
            <w:r>
              <w:rPr>
                <w:sz w:val="20"/>
              </w:rPr>
              <w:t>the</w:t>
            </w:r>
            <w:r>
              <w:rPr>
                <w:spacing w:val="-5"/>
                <w:sz w:val="20"/>
              </w:rPr>
              <w:t xml:space="preserve"> </w:t>
            </w:r>
            <w:r>
              <w:rPr>
                <w:sz w:val="20"/>
              </w:rPr>
              <w:t>resulting</w:t>
            </w:r>
            <w:r>
              <w:rPr>
                <w:spacing w:val="-4"/>
                <w:sz w:val="20"/>
              </w:rPr>
              <w:t xml:space="preserve"> </w:t>
            </w:r>
            <w:r>
              <w:rPr>
                <w:sz w:val="20"/>
              </w:rPr>
              <w:t>socioeconomic and</w:t>
            </w:r>
            <w:r>
              <w:rPr>
                <w:spacing w:val="-2"/>
                <w:sz w:val="20"/>
              </w:rPr>
              <w:t xml:space="preserve"> </w:t>
            </w:r>
            <w:r>
              <w:rPr>
                <w:sz w:val="20"/>
              </w:rPr>
              <w:t>environmental</w:t>
            </w:r>
            <w:r>
              <w:rPr>
                <w:spacing w:val="-2"/>
                <w:sz w:val="20"/>
              </w:rPr>
              <w:t xml:space="preserve"> </w:t>
            </w:r>
            <w:r>
              <w:rPr>
                <w:sz w:val="20"/>
              </w:rPr>
              <w:t>impacts,</w:t>
            </w:r>
            <w:r>
              <w:rPr>
                <w:spacing w:val="-1"/>
                <w:sz w:val="20"/>
              </w:rPr>
              <w:t xml:space="preserve"> </w:t>
            </w:r>
            <w:r>
              <w:rPr>
                <w:sz w:val="20"/>
              </w:rPr>
              <w:t>and</w:t>
            </w:r>
            <w:r>
              <w:rPr>
                <w:spacing w:val="-2"/>
                <w:sz w:val="20"/>
              </w:rPr>
              <w:t xml:space="preserve"> </w:t>
            </w:r>
            <w:r>
              <w:rPr>
                <w:sz w:val="20"/>
              </w:rPr>
              <w:t>how</w:t>
            </w:r>
            <w:r>
              <w:rPr>
                <w:spacing w:val="-1"/>
                <w:sz w:val="20"/>
              </w:rPr>
              <w:t xml:space="preserve"> </w:t>
            </w:r>
            <w:r>
              <w:rPr>
                <w:sz w:val="20"/>
              </w:rPr>
              <w:t>a</w:t>
            </w:r>
            <w:r>
              <w:rPr>
                <w:spacing w:val="-2"/>
                <w:sz w:val="20"/>
              </w:rPr>
              <w:t xml:space="preserve"> natural</w:t>
            </w:r>
            <w:r w:rsidRPr="00DF2E2B">
              <w:rPr>
                <w:sz w:val="20"/>
              </w:rPr>
              <w:t xml:space="preserve"> </w:t>
            </w:r>
            <w:r w:rsidRPr="00DF2E2B">
              <w:rPr>
                <w:spacing w:val="-2"/>
                <w:sz w:val="20"/>
              </w:rPr>
              <w:t>capital approach could be used to assess the economic impact of mercury pollution on</w:t>
            </w:r>
            <w:r w:rsidR="008836AE">
              <w:rPr>
                <w:spacing w:val="-2"/>
                <w:sz w:val="20"/>
              </w:rPr>
              <w:t xml:space="preserve"> </w:t>
            </w:r>
            <w:r w:rsidRPr="00DF2E2B">
              <w:rPr>
                <w:spacing w:val="-2"/>
                <w:sz w:val="20"/>
                <w:lang w:val="en-GB"/>
              </w:rPr>
              <w:t>fisheries and coastal livelihoods.</w:t>
            </w:r>
          </w:p>
        </w:tc>
        <w:tc>
          <w:tcPr>
            <w:tcW w:w="3260" w:type="dxa"/>
          </w:tcPr>
          <w:p w14:paraId="165172EE" w14:textId="7C20D60B" w:rsidR="001D25CA" w:rsidRPr="00451A89" w:rsidRDefault="001D25CA" w:rsidP="00554964">
            <w:pPr>
              <w:pStyle w:val="Para1"/>
              <w:numPr>
                <w:ilvl w:val="0"/>
                <w:numId w:val="0"/>
              </w:numPr>
              <w:jc w:val="left"/>
              <w:rPr>
                <w:sz w:val="20"/>
                <w:szCs w:val="20"/>
                <w:lang w:val="en-US"/>
              </w:rPr>
            </w:pPr>
            <w:r>
              <w:rPr>
                <w:sz w:val="20"/>
              </w:rPr>
              <w:t>The study emphasizes the importance of understanding</w:t>
            </w:r>
            <w:r>
              <w:rPr>
                <w:spacing w:val="-7"/>
                <w:sz w:val="20"/>
              </w:rPr>
              <w:t xml:space="preserve"> </w:t>
            </w:r>
            <w:r>
              <w:rPr>
                <w:sz w:val="20"/>
              </w:rPr>
              <w:t>the</w:t>
            </w:r>
            <w:r>
              <w:rPr>
                <w:spacing w:val="-6"/>
                <w:sz w:val="20"/>
              </w:rPr>
              <w:t xml:space="preserve"> </w:t>
            </w:r>
            <w:r>
              <w:rPr>
                <w:sz w:val="20"/>
              </w:rPr>
              <w:t>effects</w:t>
            </w:r>
            <w:r>
              <w:rPr>
                <w:spacing w:val="-8"/>
                <w:sz w:val="20"/>
              </w:rPr>
              <w:t xml:space="preserve"> </w:t>
            </w:r>
            <w:r>
              <w:rPr>
                <w:sz w:val="20"/>
              </w:rPr>
              <w:t>of</w:t>
            </w:r>
            <w:r>
              <w:rPr>
                <w:spacing w:val="-6"/>
                <w:sz w:val="20"/>
              </w:rPr>
              <w:t xml:space="preserve"> </w:t>
            </w:r>
            <w:r>
              <w:rPr>
                <w:sz w:val="20"/>
              </w:rPr>
              <w:t>mercury</w:t>
            </w:r>
            <w:r>
              <w:rPr>
                <w:spacing w:val="-7"/>
                <w:sz w:val="20"/>
              </w:rPr>
              <w:t xml:space="preserve"> </w:t>
            </w:r>
            <w:r>
              <w:rPr>
                <w:sz w:val="20"/>
              </w:rPr>
              <w:t>on</w:t>
            </w:r>
            <w:r>
              <w:rPr>
                <w:spacing w:val="-6"/>
                <w:sz w:val="20"/>
              </w:rPr>
              <w:t xml:space="preserve"> </w:t>
            </w:r>
            <w:r>
              <w:rPr>
                <w:sz w:val="20"/>
              </w:rPr>
              <w:t>fish populations,</w:t>
            </w:r>
            <w:r>
              <w:rPr>
                <w:spacing w:val="-2"/>
                <w:sz w:val="20"/>
              </w:rPr>
              <w:t xml:space="preserve"> </w:t>
            </w:r>
            <w:r>
              <w:rPr>
                <w:sz w:val="20"/>
              </w:rPr>
              <w:t>as</w:t>
            </w:r>
            <w:r>
              <w:rPr>
                <w:spacing w:val="-3"/>
                <w:sz w:val="20"/>
              </w:rPr>
              <w:t xml:space="preserve"> </w:t>
            </w:r>
            <w:r>
              <w:rPr>
                <w:sz w:val="20"/>
              </w:rPr>
              <w:t>well</w:t>
            </w:r>
            <w:r>
              <w:rPr>
                <w:spacing w:val="-1"/>
                <w:sz w:val="20"/>
              </w:rPr>
              <w:t xml:space="preserve"> </w:t>
            </w:r>
            <w:r>
              <w:rPr>
                <w:sz w:val="20"/>
              </w:rPr>
              <w:t>as</w:t>
            </w:r>
            <w:r>
              <w:rPr>
                <w:spacing w:val="-2"/>
                <w:sz w:val="20"/>
              </w:rPr>
              <w:t xml:space="preserve"> </w:t>
            </w:r>
            <w:r>
              <w:rPr>
                <w:sz w:val="20"/>
              </w:rPr>
              <w:t>the</w:t>
            </w:r>
            <w:r>
              <w:rPr>
                <w:spacing w:val="-2"/>
                <w:sz w:val="20"/>
              </w:rPr>
              <w:t xml:space="preserve"> </w:t>
            </w:r>
            <w:r>
              <w:rPr>
                <w:sz w:val="20"/>
              </w:rPr>
              <w:t>often</w:t>
            </w:r>
            <w:r>
              <w:rPr>
                <w:spacing w:val="-1"/>
                <w:sz w:val="20"/>
              </w:rPr>
              <w:t xml:space="preserve"> </w:t>
            </w:r>
            <w:r>
              <w:rPr>
                <w:spacing w:val="-2"/>
                <w:sz w:val="20"/>
              </w:rPr>
              <w:t>overlooked</w:t>
            </w:r>
            <w:r w:rsidRPr="00554964">
              <w:rPr>
                <w:rFonts w:eastAsia="Times New Roman"/>
                <w:snapToGrid/>
                <w:sz w:val="20"/>
                <w:szCs w:val="22"/>
                <w:lang w:val="en-US"/>
              </w:rPr>
              <w:t xml:space="preserve"> </w:t>
            </w:r>
            <w:r w:rsidRPr="00554964">
              <w:rPr>
                <w:spacing w:val="-2"/>
                <w:sz w:val="20"/>
                <w:lang w:val="en-US"/>
              </w:rPr>
              <w:t>social, environmental and economic costs associated with mercury pollution</w:t>
            </w:r>
          </w:p>
        </w:tc>
      </w:tr>
      <w:tr w:rsidR="001D25CA" w:rsidRPr="00761DCA" w14:paraId="31E20666" w14:textId="77777777" w:rsidTr="00995A8C">
        <w:tc>
          <w:tcPr>
            <w:tcW w:w="1506" w:type="dxa"/>
            <w:vMerge/>
          </w:tcPr>
          <w:p w14:paraId="39473A3E" w14:textId="77777777" w:rsidR="001D25CA" w:rsidRPr="00382059" w:rsidRDefault="001D25CA" w:rsidP="008147B5">
            <w:pPr>
              <w:pStyle w:val="Para1"/>
              <w:numPr>
                <w:ilvl w:val="0"/>
                <w:numId w:val="0"/>
              </w:numPr>
              <w:jc w:val="center"/>
              <w:rPr>
                <w:b/>
                <w:bCs/>
                <w:sz w:val="20"/>
                <w:szCs w:val="20"/>
              </w:rPr>
            </w:pPr>
          </w:p>
        </w:tc>
        <w:tc>
          <w:tcPr>
            <w:tcW w:w="2550" w:type="dxa"/>
          </w:tcPr>
          <w:p w14:paraId="72E241C6" w14:textId="77777777" w:rsidR="001D25CA" w:rsidRDefault="001D25CA" w:rsidP="008147B5">
            <w:pPr>
              <w:pStyle w:val="TableParagraph"/>
              <w:ind w:left="0"/>
              <w:rPr>
                <w:b/>
                <w:sz w:val="20"/>
              </w:rPr>
            </w:pPr>
            <w:r>
              <w:rPr>
                <w:b/>
                <w:spacing w:val="-2"/>
                <w:sz w:val="20"/>
              </w:rPr>
              <w:t>Study</w:t>
            </w:r>
          </w:p>
          <w:p w14:paraId="6D022E88" w14:textId="77777777" w:rsidR="001D25CA" w:rsidRDefault="001D25CA" w:rsidP="008147B5">
            <w:pPr>
              <w:pStyle w:val="TableParagraph"/>
              <w:ind w:left="0"/>
              <w:rPr>
                <w:sz w:val="20"/>
              </w:rPr>
            </w:pPr>
            <w:hyperlink r:id="rId106">
              <w:r>
                <w:rPr>
                  <w:color w:val="0000FF"/>
                  <w:sz w:val="20"/>
                  <w:u w:val="single" w:color="0000FF"/>
                </w:rPr>
                <w:t>Interlinkages between the</w:t>
              </w:r>
            </w:hyperlink>
            <w:r>
              <w:rPr>
                <w:color w:val="0000FF"/>
                <w:sz w:val="20"/>
              </w:rPr>
              <w:t xml:space="preserve"> </w:t>
            </w:r>
            <w:hyperlink r:id="rId107">
              <w:r>
                <w:rPr>
                  <w:color w:val="0000FF"/>
                  <w:sz w:val="20"/>
                  <w:u w:val="single" w:color="0000FF"/>
                </w:rPr>
                <w:t>chemicals and waste</w:t>
              </w:r>
            </w:hyperlink>
            <w:r>
              <w:rPr>
                <w:color w:val="0000FF"/>
                <w:sz w:val="20"/>
              </w:rPr>
              <w:t xml:space="preserve"> </w:t>
            </w:r>
            <w:hyperlink r:id="rId108">
              <w:r>
                <w:rPr>
                  <w:color w:val="0000FF"/>
                  <w:sz w:val="20"/>
                  <w:u w:val="single" w:color="0000FF"/>
                </w:rPr>
                <w:t>multilateral environmental</w:t>
              </w:r>
            </w:hyperlink>
            <w:r>
              <w:rPr>
                <w:color w:val="0000FF"/>
                <w:sz w:val="20"/>
              </w:rPr>
              <w:t xml:space="preserve"> </w:t>
            </w:r>
            <w:hyperlink r:id="rId109">
              <w:r>
                <w:rPr>
                  <w:color w:val="0000FF"/>
                  <w:sz w:val="20"/>
                  <w:u w:val="single" w:color="0000FF"/>
                </w:rPr>
                <w:t>agreements</w:t>
              </w:r>
              <w:r>
                <w:rPr>
                  <w:color w:val="0000FF"/>
                  <w:spacing w:val="-13"/>
                  <w:sz w:val="20"/>
                  <w:u w:val="single" w:color="0000FF"/>
                </w:rPr>
                <w:t xml:space="preserve"> </w:t>
              </w:r>
              <w:r>
                <w:rPr>
                  <w:color w:val="0000FF"/>
                  <w:sz w:val="20"/>
                  <w:u w:val="single" w:color="0000FF"/>
                </w:rPr>
                <w:t>and</w:t>
              </w:r>
              <w:r>
                <w:rPr>
                  <w:color w:val="0000FF"/>
                  <w:spacing w:val="-12"/>
                  <w:sz w:val="20"/>
                  <w:u w:val="single" w:color="0000FF"/>
                </w:rPr>
                <w:t xml:space="preserve"> </w:t>
              </w:r>
              <w:r>
                <w:rPr>
                  <w:color w:val="0000FF"/>
                  <w:sz w:val="20"/>
                  <w:u w:val="single" w:color="0000FF"/>
                </w:rPr>
                <w:t>biodiversity:</w:t>
              </w:r>
            </w:hyperlink>
            <w:r>
              <w:rPr>
                <w:color w:val="0000FF"/>
                <w:sz w:val="20"/>
              </w:rPr>
              <w:t xml:space="preserve"> </w:t>
            </w:r>
            <w:hyperlink r:id="rId110">
              <w:r>
                <w:rPr>
                  <w:color w:val="0000FF"/>
                  <w:sz w:val="20"/>
                  <w:u w:val="single" w:color="0000FF"/>
                </w:rPr>
                <w:t>Key Insights.</w:t>
              </w:r>
            </w:hyperlink>
            <w:r>
              <w:rPr>
                <w:color w:val="0000FF"/>
                <w:sz w:val="20"/>
              </w:rPr>
              <w:t xml:space="preserve"> </w:t>
            </w:r>
            <w:r>
              <w:rPr>
                <w:sz w:val="20"/>
              </w:rPr>
              <w:t xml:space="preserve">Full study in </w:t>
            </w:r>
            <w:hyperlink r:id="rId111">
              <w:r>
                <w:rPr>
                  <w:color w:val="0000FF"/>
                  <w:spacing w:val="-2"/>
                  <w:sz w:val="20"/>
                  <w:u w:val="single" w:color="0000FF"/>
                </w:rPr>
                <w:t>UNEP/MC/COP.4/INF/13</w:t>
              </w:r>
            </w:hyperlink>
          </w:p>
          <w:p w14:paraId="7C922068" w14:textId="07BFFCF0" w:rsidR="001D25CA" w:rsidRDefault="001D25CA" w:rsidP="008147B5">
            <w:pPr>
              <w:pStyle w:val="TableParagraph"/>
              <w:ind w:left="0" w:right="183"/>
              <w:rPr>
                <w:sz w:val="20"/>
              </w:rPr>
            </w:pPr>
            <w:r>
              <w:rPr>
                <w:sz w:val="20"/>
              </w:rPr>
              <w:t>(Basel, Rotterdam and Stockholm</w:t>
            </w:r>
            <w:r>
              <w:rPr>
                <w:spacing w:val="-13"/>
                <w:sz w:val="20"/>
              </w:rPr>
              <w:t xml:space="preserve"> </w:t>
            </w:r>
            <w:r>
              <w:rPr>
                <w:sz w:val="20"/>
              </w:rPr>
              <w:t>Conventions,</w:t>
            </w:r>
            <w:r>
              <w:rPr>
                <w:spacing w:val="-12"/>
                <w:sz w:val="20"/>
              </w:rPr>
              <w:t xml:space="preserve"> </w:t>
            </w:r>
            <w:r>
              <w:rPr>
                <w:sz w:val="20"/>
              </w:rPr>
              <w:t>and Minamata Convention,</w:t>
            </w:r>
            <w:r>
              <w:rPr>
                <w:spacing w:val="40"/>
                <w:sz w:val="20"/>
              </w:rPr>
              <w:t xml:space="preserve"> </w:t>
            </w:r>
            <w:r>
              <w:rPr>
                <w:spacing w:val="-2"/>
                <w:sz w:val="20"/>
              </w:rPr>
              <w:t>2022)</w:t>
            </w:r>
          </w:p>
        </w:tc>
        <w:tc>
          <w:tcPr>
            <w:tcW w:w="1628" w:type="dxa"/>
          </w:tcPr>
          <w:p w14:paraId="0CF2255A" w14:textId="4066B9C9" w:rsidR="001D25CA" w:rsidRDefault="001D25CA" w:rsidP="008147B5">
            <w:pPr>
              <w:pStyle w:val="Para1"/>
              <w:numPr>
                <w:ilvl w:val="0"/>
                <w:numId w:val="0"/>
              </w:numPr>
              <w:jc w:val="left"/>
              <w:rPr>
                <w:sz w:val="20"/>
              </w:rPr>
            </w:pPr>
            <w:r>
              <w:rPr>
                <w:spacing w:val="-2"/>
                <w:sz w:val="20"/>
              </w:rPr>
              <w:t>Mercury</w:t>
            </w:r>
          </w:p>
        </w:tc>
        <w:tc>
          <w:tcPr>
            <w:tcW w:w="4664" w:type="dxa"/>
          </w:tcPr>
          <w:p w14:paraId="408FB301" w14:textId="0C90E128" w:rsidR="001D25CA" w:rsidRDefault="001D25CA" w:rsidP="008147B5">
            <w:pPr>
              <w:pStyle w:val="Para1"/>
              <w:numPr>
                <w:ilvl w:val="0"/>
                <w:numId w:val="0"/>
              </w:numPr>
              <w:rPr>
                <w:sz w:val="20"/>
              </w:rPr>
            </w:pPr>
            <w:r>
              <w:rPr>
                <w:sz w:val="20"/>
              </w:rPr>
              <w:t>This exploratory study was inspired by the discussions of a post-2020 global biodiversity framework.</w:t>
            </w:r>
            <w:r>
              <w:rPr>
                <w:spacing w:val="-9"/>
                <w:sz w:val="20"/>
              </w:rPr>
              <w:t xml:space="preserve"> </w:t>
            </w:r>
            <w:r>
              <w:rPr>
                <w:sz w:val="20"/>
              </w:rPr>
              <w:t>It</w:t>
            </w:r>
            <w:r>
              <w:rPr>
                <w:spacing w:val="-8"/>
                <w:sz w:val="20"/>
              </w:rPr>
              <w:t xml:space="preserve"> </w:t>
            </w:r>
            <w:r>
              <w:rPr>
                <w:sz w:val="20"/>
              </w:rPr>
              <w:t>illustrates</w:t>
            </w:r>
            <w:r>
              <w:rPr>
                <w:spacing w:val="-8"/>
                <w:sz w:val="20"/>
              </w:rPr>
              <w:t xml:space="preserve"> </w:t>
            </w:r>
            <w:r>
              <w:rPr>
                <w:sz w:val="20"/>
              </w:rPr>
              <w:t>the</w:t>
            </w:r>
            <w:r>
              <w:rPr>
                <w:spacing w:val="-8"/>
                <w:sz w:val="20"/>
              </w:rPr>
              <w:t xml:space="preserve"> </w:t>
            </w:r>
            <w:r>
              <w:rPr>
                <w:sz w:val="20"/>
              </w:rPr>
              <w:t>interlinkages</w:t>
            </w:r>
            <w:r>
              <w:rPr>
                <w:spacing w:val="-8"/>
                <w:sz w:val="20"/>
              </w:rPr>
              <w:t xml:space="preserve"> </w:t>
            </w:r>
            <w:r>
              <w:rPr>
                <w:sz w:val="20"/>
              </w:rPr>
              <w:t xml:space="preserve">between the work of the four global chemicals and wastes conventions (BRS Conventions and Minamata Convention) and the Convention on Biological Diversity and other biodiversity-related </w:t>
            </w:r>
            <w:r>
              <w:rPr>
                <w:spacing w:val="-2"/>
                <w:sz w:val="20"/>
              </w:rPr>
              <w:t>conventions.</w:t>
            </w:r>
          </w:p>
        </w:tc>
        <w:tc>
          <w:tcPr>
            <w:tcW w:w="3260" w:type="dxa"/>
          </w:tcPr>
          <w:p w14:paraId="63D307E0" w14:textId="40B28956" w:rsidR="001D25CA" w:rsidRPr="008147B5" w:rsidRDefault="001D25CA" w:rsidP="008147B5">
            <w:pPr>
              <w:pStyle w:val="TableParagraph"/>
              <w:ind w:left="0" w:right="402"/>
              <w:rPr>
                <w:sz w:val="20"/>
              </w:rPr>
            </w:pPr>
            <w:r>
              <w:rPr>
                <w:sz w:val="20"/>
              </w:rPr>
              <w:t>The study concluded that “as the international community</w:t>
            </w:r>
            <w:r>
              <w:rPr>
                <w:spacing w:val="-4"/>
                <w:sz w:val="20"/>
              </w:rPr>
              <w:t xml:space="preserve"> </w:t>
            </w:r>
            <w:r>
              <w:rPr>
                <w:sz w:val="20"/>
              </w:rPr>
              <w:t>finalizes</w:t>
            </w:r>
            <w:r>
              <w:rPr>
                <w:spacing w:val="-4"/>
                <w:sz w:val="20"/>
              </w:rPr>
              <w:t xml:space="preserve"> </w:t>
            </w:r>
            <w:r>
              <w:rPr>
                <w:sz w:val="20"/>
              </w:rPr>
              <w:t>and</w:t>
            </w:r>
            <w:r>
              <w:rPr>
                <w:spacing w:val="-4"/>
                <w:sz w:val="20"/>
              </w:rPr>
              <w:t xml:space="preserve"> </w:t>
            </w:r>
            <w:r>
              <w:rPr>
                <w:sz w:val="20"/>
              </w:rPr>
              <w:t>implements</w:t>
            </w:r>
            <w:r>
              <w:rPr>
                <w:spacing w:val="-4"/>
                <w:sz w:val="20"/>
              </w:rPr>
              <w:t xml:space="preserve"> </w:t>
            </w:r>
            <w:r>
              <w:rPr>
                <w:sz w:val="20"/>
              </w:rPr>
              <w:t>the</w:t>
            </w:r>
            <w:r>
              <w:rPr>
                <w:spacing w:val="-5"/>
                <w:sz w:val="20"/>
              </w:rPr>
              <w:t xml:space="preserve"> </w:t>
            </w:r>
            <w:r>
              <w:rPr>
                <w:sz w:val="20"/>
              </w:rPr>
              <w:t>post-2020 global biodiversity framework, collaboration between the four chemicals and waste</w:t>
            </w:r>
            <w:r>
              <w:rPr>
                <w:spacing w:val="-9"/>
                <w:sz w:val="20"/>
              </w:rPr>
              <w:t xml:space="preserve"> </w:t>
            </w:r>
            <w:r>
              <w:rPr>
                <w:sz w:val="20"/>
              </w:rPr>
              <w:t>conventions</w:t>
            </w:r>
            <w:r>
              <w:rPr>
                <w:spacing w:val="-11"/>
                <w:sz w:val="20"/>
              </w:rPr>
              <w:t xml:space="preserve"> </w:t>
            </w:r>
            <w:r>
              <w:rPr>
                <w:sz w:val="20"/>
              </w:rPr>
              <w:t>and</w:t>
            </w:r>
            <w:r>
              <w:rPr>
                <w:spacing w:val="-9"/>
                <w:sz w:val="20"/>
              </w:rPr>
              <w:t xml:space="preserve"> </w:t>
            </w:r>
            <w:r>
              <w:rPr>
                <w:sz w:val="20"/>
              </w:rPr>
              <w:t>the</w:t>
            </w:r>
            <w:r>
              <w:rPr>
                <w:spacing w:val="-10"/>
                <w:sz w:val="20"/>
              </w:rPr>
              <w:t xml:space="preserve"> </w:t>
            </w:r>
            <w:r>
              <w:rPr>
                <w:sz w:val="20"/>
              </w:rPr>
              <w:t xml:space="preserve">biodiversity-related </w:t>
            </w:r>
            <w:r>
              <w:rPr>
                <w:spacing w:val="-2"/>
                <w:sz w:val="20"/>
              </w:rPr>
              <w:t xml:space="preserve">conventions </w:t>
            </w:r>
            <w:r>
              <w:rPr>
                <w:sz w:val="20"/>
              </w:rPr>
              <w:t>can</w:t>
            </w:r>
            <w:r>
              <w:rPr>
                <w:spacing w:val="-7"/>
                <w:sz w:val="20"/>
              </w:rPr>
              <w:t xml:space="preserve"> </w:t>
            </w:r>
            <w:r>
              <w:rPr>
                <w:sz w:val="20"/>
              </w:rPr>
              <w:t>provide</w:t>
            </w:r>
            <w:r>
              <w:rPr>
                <w:spacing w:val="-7"/>
                <w:sz w:val="20"/>
              </w:rPr>
              <w:t xml:space="preserve"> </w:t>
            </w:r>
            <w:r>
              <w:rPr>
                <w:sz w:val="20"/>
              </w:rPr>
              <w:t>ongoing</w:t>
            </w:r>
            <w:r>
              <w:rPr>
                <w:spacing w:val="-7"/>
                <w:sz w:val="20"/>
              </w:rPr>
              <w:t xml:space="preserve"> </w:t>
            </w:r>
            <w:r>
              <w:rPr>
                <w:sz w:val="20"/>
              </w:rPr>
              <w:t>refinements</w:t>
            </w:r>
            <w:r>
              <w:rPr>
                <w:spacing w:val="-7"/>
                <w:sz w:val="20"/>
              </w:rPr>
              <w:t xml:space="preserve"> </w:t>
            </w:r>
            <w:r>
              <w:rPr>
                <w:sz w:val="20"/>
              </w:rPr>
              <w:t>to</w:t>
            </w:r>
            <w:r>
              <w:rPr>
                <w:spacing w:val="-7"/>
                <w:sz w:val="20"/>
              </w:rPr>
              <w:t xml:space="preserve"> </w:t>
            </w:r>
            <w:r>
              <w:rPr>
                <w:sz w:val="20"/>
              </w:rPr>
              <w:t>the</w:t>
            </w:r>
            <w:r>
              <w:rPr>
                <w:spacing w:val="-7"/>
                <w:sz w:val="20"/>
              </w:rPr>
              <w:t xml:space="preserve"> </w:t>
            </w:r>
            <w:r>
              <w:rPr>
                <w:sz w:val="20"/>
              </w:rPr>
              <w:t xml:space="preserve">targets and indicators on pollution as they relate to </w:t>
            </w:r>
            <w:r>
              <w:rPr>
                <w:spacing w:val="-2"/>
                <w:sz w:val="20"/>
              </w:rPr>
              <w:t xml:space="preserve">mercury, </w:t>
            </w:r>
            <w:r>
              <w:rPr>
                <w:sz w:val="20"/>
              </w:rPr>
              <w:t>POPs,</w:t>
            </w:r>
            <w:r>
              <w:rPr>
                <w:spacing w:val="-4"/>
                <w:sz w:val="20"/>
              </w:rPr>
              <w:t xml:space="preserve"> </w:t>
            </w:r>
            <w:r>
              <w:rPr>
                <w:sz w:val="20"/>
              </w:rPr>
              <w:t>pesticides</w:t>
            </w:r>
            <w:r>
              <w:rPr>
                <w:spacing w:val="-4"/>
                <w:sz w:val="20"/>
              </w:rPr>
              <w:t xml:space="preserve"> </w:t>
            </w:r>
            <w:r>
              <w:rPr>
                <w:sz w:val="20"/>
              </w:rPr>
              <w:t>and</w:t>
            </w:r>
            <w:r>
              <w:rPr>
                <w:spacing w:val="-4"/>
                <w:sz w:val="20"/>
              </w:rPr>
              <w:t xml:space="preserve"> </w:t>
            </w:r>
            <w:r>
              <w:rPr>
                <w:sz w:val="20"/>
              </w:rPr>
              <w:t>hazardous</w:t>
            </w:r>
            <w:r>
              <w:rPr>
                <w:spacing w:val="-4"/>
                <w:sz w:val="20"/>
              </w:rPr>
              <w:t xml:space="preserve"> </w:t>
            </w:r>
            <w:r>
              <w:rPr>
                <w:sz w:val="20"/>
              </w:rPr>
              <w:t>and</w:t>
            </w:r>
            <w:r>
              <w:rPr>
                <w:spacing w:val="-5"/>
                <w:sz w:val="20"/>
              </w:rPr>
              <w:t xml:space="preserve"> </w:t>
            </w:r>
            <w:r>
              <w:rPr>
                <w:sz w:val="20"/>
              </w:rPr>
              <w:t>other</w:t>
            </w:r>
            <w:r>
              <w:rPr>
                <w:spacing w:val="-5"/>
                <w:sz w:val="20"/>
              </w:rPr>
              <w:t xml:space="preserve"> </w:t>
            </w:r>
            <w:r>
              <w:rPr>
                <w:sz w:val="20"/>
              </w:rPr>
              <w:t xml:space="preserve">wastes. This is particularly important as the </w:t>
            </w:r>
            <w:r>
              <w:rPr>
                <w:sz w:val="20"/>
              </w:rPr>
              <w:lastRenderedPageBreak/>
              <w:t>2020 GBO-5 concluded</w:t>
            </w:r>
            <w:r>
              <w:rPr>
                <w:spacing w:val="-4"/>
                <w:sz w:val="20"/>
              </w:rPr>
              <w:t xml:space="preserve"> </w:t>
            </w:r>
            <w:r>
              <w:rPr>
                <w:sz w:val="20"/>
              </w:rPr>
              <w:t>that</w:t>
            </w:r>
            <w:r>
              <w:rPr>
                <w:spacing w:val="-3"/>
                <w:sz w:val="20"/>
              </w:rPr>
              <w:t xml:space="preserve"> </w:t>
            </w:r>
            <w:r>
              <w:rPr>
                <w:sz w:val="20"/>
              </w:rPr>
              <w:t>CBD</w:t>
            </w:r>
            <w:r>
              <w:rPr>
                <w:spacing w:val="-2"/>
                <w:sz w:val="20"/>
              </w:rPr>
              <w:t xml:space="preserve"> </w:t>
            </w:r>
            <w:r>
              <w:rPr>
                <w:sz w:val="20"/>
              </w:rPr>
              <w:t>Aichi</w:t>
            </w:r>
            <w:r>
              <w:rPr>
                <w:spacing w:val="-1"/>
                <w:sz w:val="20"/>
              </w:rPr>
              <w:t xml:space="preserve"> </w:t>
            </w:r>
            <w:r>
              <w:rPr>
                <w:sz w:val="20"/>
              </w:rPr>
              <w:t>pollution</w:t>
            </w:r>
            <w:r>
              <w:rPr>
                <w:spacing w:val="-2"/>
                <w:sz w:val="20"/>
              </w:rPr>
              <w:t xml:space="preserve"> </w:t>
            </w:r>
            <w:r>
              <w:rPr>
                <w:sz w:val="20"/>
              </w:rPr>
              <w:t>Target</w:t>
            </w:r>
            <w:r>
              <w:rPr>
                <w:spacing w:val="-3"/>
                <w:sz w:val="20"/>
              </w:rPr>
              <w:t xml:space="preserve"> </w:t>
            </w:r>
            <w:r>
              <w:rPr>
                <w:sz w:val="20"/>
              </w:rPr>
              <w:t>8</w:t>
            </w:r>
            <w:r>
              <w:rPr>
                <w:spacing w:val="-1"/>
                <w:sz w:val="20"/>
              </w:rPr>
              <w:t xml:space="preserve"> </w:t>
            </w:r>
            <w:r>
              <w:rPr>
                <w:spacing w:val="-5"/>
                <w:sz w:val="20"/>
              </w:rPr>
              <w:t xml:space="preserve">was </w:t>
            </w:r>
            <w:r>
              <w:rPr>
                <w:sz w:val="20"/>
              </w:rPr>
              <w:t>not</w:t>
            </w:r>
            <w:r>
              <w:rPr>
                <w:spacing w:val="1"/>
                <w:sz w:val="20"/>
              </w:rPr>
              <w:t xml:space="preserve"> </w:t>
            </w:r>
            <w:r>
              <w:rPr>
                <w:spacing w:val="-2"/>
                <w:sz w:val="20"/>
              </w:rPr>
              <w:t>achieved.”</w:t>
            </w:r>
          </w:p>
        </w:tc>
      </w:tr>
      <w:tr w:rsidR="001D25CA" w:rsidRPr="00761DCA" w14:paraId="407D14B9" w14:textId="77777777" w:rsidTr="006A2B1A">
        <w:tc>
          <w:tcPr>
            <w:tcW w:w="1506" w:type="dxa"/>
            <w:vMerge/>
          </w:tcPr>
          <w:p w14:paraId="3B05E4FB" w14:textId="77777777" w:rsidR="001D25CA" w:rsidRPr="00382059" w:rsidRDefault="001D25CA" w:rsidP="0067044B">
            <w:pPr>
              <w:pStyle w:val="Para1"/>
              <w:numPr>
                <w:ilvl w:val="0"/>
                <w:numId w:val="0"/>
              </w:numPr>
              <w:jc w:val="center"/>
              <w:rPr>
                <w:b/>
                <w:bCs/>
                <w:sz w:val="20"/>
                <w:szCs w:val="20"/>
              </w:rPr>
            </w:pPr>
          </w:p>
        </w:tc>
        <w:tc>
          <w:tcPr>
            <w:tcW w:w="12102" w:type="dxa"/>
            <w:gridSpan w:val="4"/>
          </w:tcPr>
          <w:p w14:paraId="64057597" w14:textId="0AF84385" w:rsidR="001D25CA" w:rsidRPr="0067044B" w:rsidRDefault="001D25CA" w:rsidP="0067044B">
            <w:pPr>
              <w:pStyle w:val="Para1"/>
              <w:numPr>
                <w:ilvl w:val="0"/>
                <w:numId w:val="0"/>
              </w:numPr>
              <w:jc w:val="left"/>
              <w:rPr>
                <w:sz w:val="21"/>
                <w:szCs w:val="16"/>
                <w:lang w:val="en-US"/>
              </w:rPr>
            </w:pPr>
            <w:r w:rsidRPr="0067044B">
              <w:rPr>
                <w:b/>
                <w:sz w:val="21"/>
                <w:szCs w:val="16"/>
              </w:rPr>
              <w:t>Examples</w:t>
            </w:r>
            <w:r w:rsidRPr="0067044B">
              <w:rPr>
                <w:b/>
                <w:spacing w:val="-9"/>
                <w:sz w:val="21"/>
                <w:szCs w:val="16"/>
              </w:rPr>
              <w:t xml:space="preserve"> </w:t>
            </w:r>
            <w:r w:rsidRPr="0067044B">
              <w:rPr>
                <w:b/>
                <w:sz w:val="21"/>
                <w:szCs w:val="16"/>
              </w:rPr>
              <w:t>of</w:t>
            </w:r>
            <w:r w:rsidRPr="0067044B">
              <w:rPr>
                <w:b/>
                <w:spacing w:val="-7"/>
                <w:sz w:val="21"/>
                <w:szCs w:val="16"/>
              </w:rPr>
              <w:t xml:space="preserve"> </w:t>
            </w:r>
            <w:r w:rsidRPr="0067044B">
              <w:rPr>
                <w:b/>
                <w:sz w:val="21"/>
                <w:szCs w:val="16"/>
              </w:rPr>
              <w:t>other</w:t>
            </w:r>
            <w:r w:rsidRPr="0067044B">
              <w:rPr>
                <w:b/>
                <w:spacing w:val="-6"/>
                <w:sz w:val="21"/>
                <w:szCs w:val="16"/>
              </w:rPr>
              <w:t xml:space="preserve"> </w:t>
            </w:r>
            <w:r w:rsidRPr="0067044B">
              <w:rPr>
                <w:b/>
                <w:sz w:val="21"/>
                <w:szCs w:val="16"/>
              </w:rPr>
              <w:t>Minamata</w:t>
            </w:r>
            <w:r w:rsidRPr="0067044B">
              <w:rPr>
                <w:b/>
                <w:spacing w:val="-7"/>
                <w:sz w:val="21"/>
                <w:szCs w:val="16"/>
              </w:rPr>
              <w:t xml:space="preserve"> </w:t>
            </w:r>
            <w:r w:rsidRPr="0067044B">
              <w:rPr>
                <w:b/>
                <w:sz w:val="21"/>
                <w:szCs w:val="16"/>
              </w:rPr>
              <w:t>Convention</w:t>
            </w:r>
            <w:r w:rsidRPr="0067044B">
              <w:rPr>
                <w:b/>
                <w:spacing w:val="-8"/>
                <w:sz w:val="21"/>
                <w:szCs w:val="16"/>
              </w:rPr>
              <w:t xml:space="preserve"> </w:t>
            </w:r>
            <w:r w:rsidRPr="0067044B">
              <w:rPr>
                <w:b/>
                <w:sz w:val="21"/>
                <w:szCs w:val="16"/>
              </w:rPr>
              <w:t>activities</w:t>
            </w:r>
            <w:r w:rsidRPr="0067044B">
              <w:rPr>
                <w:b/>
                <w:spacing w:val="-7"/>
                <w:sz w:val="21"/>
                <w:szCs w:val="16"/>
              </w:rPr>
              <w:t xml:space="preserve"> </w:t>
            </w:r>
            <w:r w:rsidRPr="0067044B">
              <w:rPr>
                <w:b/>
                <w:sz w:val="21"/>
                <w:szCs w:val="16"/>
              </w:rPr>
              <w:t>that</w:t>
            </w:r>
            <w:r w:rsidRPr="0067044B">
              <w:rPr>
                <w:b/>
                <w:spacing w:val="-8"/>
                <w:sz w:val="21"/>
                <w:szCs w:val="16"/>
              </w:rPr>
              <w:t xml:space="preserve"> </w:t>
            </w:r>
            <w:r w:rsidRPr="0067044B">
              <w:rPr>
                <w:b/>
                <w:sz w:val="21"/>
                <w:szCs w:val="16"/>
              </w:rPr>
              <w:t>also</w:t>
            </w:r>
            <w:r w:rsidRPr="0067044B">
              <w:rPr>
                <w:b/>
                <w:spacing w:val="-7"/>
                <w:sz w:val="21"/>
                <w:szCs w:val="16"/>
              </w:rPr>
              <w:t xml:space="preserve"> </w:t>
            </w:r>
            <w:r w:rsidRPr="0067044B">
              <w:rPr>
                <w:b/>
                <w:sz w:val="21"/>
                <w:szCs w:val="16"/>
              </w:rPr>
              <w:t>relate</w:t>
            </w:r>
            <w:r w:rsidRPr="0067044B">
              <w:rPr>
                <w:b/>
                <w:spacing w:val="-8"/>
                <w:sz w:val="21"/>
                <w:szCs w:val="16"/>
              </w:rPr>
              <w:t xml:space="preserve"> </w:t>
            </w:r>
            <w:r w:rsidRPr="0067044B">
              <w:rPr>
                <w:b/>
                <w:sz w:val="21"/>
                <w:szCs w:val="16"/>
              </w:rPr>
              <w:t>to</w:t>
            </w:r>
            <w:r w:rsidRPr="0067044B">
              <w:rPr>
                <w:b/>
                <w:spacing w:val="-6"/>
                <w:sz w:val="21"/>
                <w:szCs w:val="16"/>
              </w:rPr>
              <w:t xml:space="preserve"> </w:t>
            </w:r>
            <w:r w:rsidRPr="0067044B">
              <w:rPr>
                <w:b/>
                <w:sz w:val="21"/>
                <w:szCs w:val="16"/>
              </w:rPr>
              <w:t>interaction</w:t>
            </w:r>
            <w:r w:rsidRPr="0067044B">
              <w:rPr>
                <w:b/>
                <w:spacing w:val="-8"/>
                <w:sz w:val="21"/>
                <w:szCs w:val="16"/>
              </w:rPr>
              <w:t xml:space="preserve"> </w:t>
            </w:r>
            <w:r w:rsidRPr="0067044B">
              <w:rPr>
                <w:b/>
                <w:sz w:val="21"/>
                <w:szCs w:val="16"/>
              </w:rPr>
              <w:t>of</w:t>
            </w:r>
            <w:r w:rsidRPr="0067044B">
              <w:rPr>
                <w:b/>
                <w:spacing w:val="-8"/>
                <w:sz w:val="21"/>
                <w:szCs w:val="16"/>
              </w:rPr>
              <w:t xml:space="preserve"> </w:t>
            </w:r>
            <w:r w:rsidRPr="0067044B">
              <w:rPr>
                <w:b/>
                <w:sz w:val="21"/>
                <w:szCs w:val="16"/>
              </w:rPr>
              <w:t>mercury</w:t>
            </w:r>
            <w:r w:rsidRPr="0067044B">
              <w:rPr>
                <w:b/>
                <w:spacing w:val="-8"/>
                <w:sz w:val="21"/>
                <w:szCs w:val="16"/>
              </w:rPr>
              <w:t xml:space="preserve"> </w:t>
            </w:r>
            <w:r w:rsidRPr="0067044B">
              <w:rPr>
                <w:b/>
                <w:sz w:val="21"/>
                <w:szCs w:val="16"/>
              </w:rPr>
              <w:t>with</w:t>
            </w:r>
            <w:r w:rsidRPr="0067044B">
              <w:rPr>
                <w:b/>
                <w:spacing w:val="-8"/>
                <w:sz w:val="21"/>
                <w:szCs w:val="16"/>
              </w:rPr>
              <w:t xml:space="preserve"> </w:t>
            </w:r>
            <w:r w:rsidRPr="0067044B">
              <w:rPr>
                <w:b/>
                <w:sz w:val="21"/>
                <w:szCs w:val="16"/>
              </w:rPr>
              <w:t>biodiversity</w:t>
            </w:r>
            <w:r w:rsidRPr="0067044B">
              <w:rPr>
                <w:b/>
                <w:spacing w:val="-7"/>
                <w:sz w:val="21"/>
                <w:szCs w:val="16"/>
              </w:rPr>
              <w:t xml:space="preserve"> </w:t>
            </w:r>
            <w:r w:rsidRPr="0067044B">
              <w:rPr>
                <w:b/>
                <w:sz w:val="21"/>
                <w:szCs w:val="16"/>
              </w:rPr>
              <w:t>and</w:t>
            </w:r>
            <w:r w:rsidRPr="0067044B">
              <w:rPr>
                <w:b/>
                <w:spacing w:val="-8"/>
                <w:sz w:val="21"/>
                <w:szCs w:val="16"/>
              </w:rPr>
              <w:t xml:space="preserve"> </w:t>
            </w:r>
            <w:r w:rsidRPr="0067044B">
              <w:rPr>
                <w:b/>
                <w:sz w:val="21"/>
                <w:szCs w:val="16"/>
              </w:rPr>
              <w:t>ecosystem</w:t>
            </w:r>
            <w:r w:rsidRPr="0067044B">
              <w:rPr>
                <w:b/>
                <w:spacing w:val="-9"/>
                <w:sz w:val="21"/>
                <w:szCs w:val="16"/>
              </w:rPr>
              <w:t xml:space="preserve"> </w:t>
            </w:r>
            <w:r w:rsidRPr="0067044B">
              <w:rPr>
                <w:b/>
                <w:spacing w:val="-2"/>
                <w:sz w:val="21"/>
                <w:szCs w:val="16"/>
              </w:rPr>
              <w:t>services</w:t>
            </w:r>
          </w:p>
        </w:tc>
      </w:tr>
      <w:tr w:rsidR="001D25CA" w:rsidRPr="00761DCA" w14:paraId="4FE8CC0C" w14:textId="77777777" w:rsidTr="00995A8C">
        <w:tc>
          <w:tcPr>
            <w:tcW w:w="1506" w:type="dxa"/>
            <w:vMerge/>
          </w:tcPr>
          <w:p w14:paraId="329A962F" w14:textId="77777777" w:rsidR="001D25CA" w:rsidRPr="00382059" w:rsidRDefault="001D25CA" w:rsidP="00B9748A">
            <w:pPr>
              <w:pStyle w:val="Para1"/>
              <w:numPr>
                <w:ilvl w:val="0"/>
                <w:numId w:val="0"/>
              </w:numPr>
              <w:jc w:val="center"/>
              <w:rPr>
                <w:b/>
                <w:bCs/>
                <w:sz w:val="20"/>
                <w:szCs w:val="20"/>
              </w:rPr>
            </w:pPr>
          </w:p>
        </w:tc>
        <w:tc>
          <w:tcPr>
            <w:tcW w:w="2550" w:type="dxa"/>
          </w:tcPr>
          <w:p w14:paraId="6F806229" w14:textId="2711EC36" w:rsidR="001D25CA" w:rsidRDefault="001D25CA" w:rsidP="00B9748A">
            <w:pPr>
              <w:pStyle w:val="TableParagraph"/>
              <w:ind w:left="0" w:right="183"/>
              <w:rPr>
                <w:sz w:val="20"/>
              </w:rPr>
            </w:pPr>
            <w:r>
              <w:rPr>
                <w:b/>
                <w:sz w:val="20"/>
              </w:rPr>
              <w:t xml:space="preserve">Decision </w:t>
            </w:r>
            <w:r>
              <w:rPr>
                <w:sz w:val="20"/>
              </w:rPr>
              <w:t>MC-5/14 “First effectiveness evaluation of the Minamata Convention” on</w:t>
            </w:r>
            <w:r>
              <w:rPr>
                <w:spacing w:val="-9"/>
                <w:sz w:val="20"/>
              </w:rPr>
              <w:t xml:space="preserve"> </w:t>
            </w:r>
            <w:r>
              <w:rPr>
                <w:sz w:val="20"/>
              </w:rPr>
              <w:t>Mercury</w:t>
            </w:r>
            <w:r>
              <w:rPr>
                <w:spacing w:val="-10"/>
                <w:sz w:val="20"/>
              </w:rPr>
              <w:t xml:space="preserve"> </w:t>
            </w:r>
            <w:r>
              <w:rPr>
                <w:sz w:val="20"/>
              </w:rPr>
              <w:t>(Nov.</w:t>
            </w:r>
            <w:r>
              <w:rPr>
                <w:spacing w:val="-10"/>
                <w:sz w:val="20"/>
              </w:rPr>
              <w:t xml:space="preserve"> </w:t>
            </w:r>
            <w:r>
              <w:rPr>
                <w:sz w:val="20"/>
              </w:rPr>
              <w:t>2023)</w:t>
            </w:r>
            <w:r>
              <w:rPr>
                <w:spacing w:val="-10"/>
                <w:sz w:val="20"/>
              </w:rPr>
              <w:t xml:space="preserve"> </w:t>
            </w:r>
            <w:r>
              <w:rPr>
                <w:sz w:val="20"/>
              </w:rPr>
              <w:t>link</w:t>
            </w:r>
          </w:p>
        </w:tc>
        <w:tc>
          <w:tcPr>
            <w:tcW w:w="1628" w:type="dxa"/>
          </w:tcPr>
          <w:p w14:paraId="2B42BDF9" w14:textId="404D9D38" w:rsidR="001D25CA" w:rsidRDefault="001D25CA" w:rsidP="00B9748A">
            <w:pPr>
              <w:pStyle w:val="Para1"/>
              <w:numPr>
                <w:ilvl w:val="0"/>
                <w:numId w:val="0"/>
              </w:numPr>
              <w:jc w:val="left"/>
              <w:rPr>
                <w:sz w:val="20"/>
              </w:rPr>
            </w:pPr>
            <w:r>
              <w:rPr>
                <w:spacing w:val="-2"/>
                <w:sz w:val="20"/>
              </w:rPr>
              <w:t>Mercury</w:t>
            </w:r>
          </w:p>
        </w:tc>
        <w:tc>
          <w:tcPr>
            <w:tcW w:w="4664" w:type="dxa"/>
          </w:tcPr>
          <w:p w14:paraId="3A7ED5B2" w14:textId="793ADFA3" w:rsidR="001D25CA" w:rsidRDefault="001D25CA" w:rsidP="00B9748A">
            <w:pPr>
              <w:pStyle w:val="TableParagraph"/>
              <w:ind w:left="0" w:right="125"/>
              <w:rPr>
                <w:sz w:val="20"/>
              </w:rPr>
            </w:pPr>
            <w:r>
              <w:rPr>
                <w:sz w:val="20"/>
              </w:rPr>
              <w:t xml:space="preserve">The COP adopted indicators to support the evaluation of the effectiveness of the Minamata Convention, including </w:t>
            </w:r>
            <w:r>
              <w:rPr>
                <w:sz w:val="20"/>
                <w:u w:val="single"/>
              </w:rPr>
              <w:t>indicator 1</w:t>
            </w:r>
            <w:r>
              <w:rPr>
                <w:sz w:val="20"/>
              </w:rPr>
              <w:t>, levels and trends</w:t>
            </w:r>
            <w:r>
              <w:rPr>
                <w:spacing w:val="-3"/>
                <w:sz w:val="20"/>
              </w:rPr>
              <w:t xml:space="preserve"> </w:t>
            </w:r>
            <w:r>
              <w:rPr>
                <w:sz w:val="20"/>
              </w:rPr>
              <w:t>of</w:t>
            </w:r>
            <w:r>
              <w:rPr>
                <w:spacing w:val="-2"/>
                <w:sz w:val="20"/>
              </w:rPr>
              <w:t xml:space="preserve"> </w:t>
            </w:r>
            <w:r>
              <w:rPr>
                <w:sz w:val="20"/>
              </w:rPr>
              <w:t>mercury</w:t>
            </w:r>
            <w:r>
              <w:rPr>
                <w:spacing w:val="-2"/>
                <w:sz w:val="20"/>
              </w:rPr>
              <w:t xml:space="preserve"> </w:t>
            </w:r>
            <w:r>
              <w:rPr>
                <w:sz w:val="20"/>
              </w:rPr>
              <w:t>and</w:t>
            </w:r>
            <w:r>
              <w:rPr>
                <w:spacing w:val="-2"/>
                <w:sz w:val="20"/>
              </w:rPr>
              <w:t xml:space="preserve"> </w:t>
            </w:r>
            <w:r>
              <w:rPr>
                <w:sz w:val="20"/>
              </w:rPr>
              <w:t>mercury</w:t>
            </w:r>
            <w:r>
              <w:rPr>
                <w:spacing w:val="-2"/>
                <w:sz w:val="20"/>
              </w:rPr>
              <w:t xml:space="preserve"> </w:t>
            </w:r>
            <w:r>
              <w:rPr>
                <w:sz w:val="20"/>
              </w:rPr>
              <w:t>compounds</w:t>
            </w:r>
            <w:r>
              <w:rPr>
                <w:spacing w:val="-2"/>
                <w:sz w:val="20"/>
              </w:rPr>
              <w:t xml:space="preserve"> </w:t>
            </w:r>
            <w:r>
              <w:rPr>
                <w:sz w:val="20"/>
              </w:rPr>
              <w:t>in</w:t>
            </w:r>
            <w:r>
              <w:rPr>
                <w:spacing w:val="-2"/>
                <w:sz w:val="20"/>
              </w:rPr>
              <w:t xml:space="preserve"> </w:t>
            </w:r>
            <w:r>
              <w:rPr>
                <w:sz w:val="20"/>
              </w:rPr>
              <w:t>the environment</w:t>
            </w:r>
            <w:r>
              <w:rPr>
                <w:spacing w:val="-5"/>
                <w:sz w:val="20"/>
              </w:rPr>
              <w:t xml:space="preserve"> </w:t>
            </w:r>
            <w:r>
              <w:rPr>
                <w:sz w:val="20"/>
              </w:rPr>
              <w:t>and</w:t>
            </w:r>
            <w:r>
              <w:rPr>
                <w:spacing w:val="-5"/>
                <w:sz w:val="20"/>
              </w:rPr>
              <w:t xml:space="preserve"> </w:t>
            </w:r>
            <w:r>
              <w:rPr>
                <w:sz w:val="20"/>
              </w:rPr>
              <w:t>in</w:t>
            </w:r>
            <w:r>
              <w:rPr>
                <w:spacing w:val="-5"/>
                <w:sz w:val="20"/>
              </w:rPr>
              <w:t xml:space="preserve"> </w:t>
            </w:r>
            <w:r>
              <w:rPr>
                <w:sz w:val="20"/>
              </w:rPr>
              <w:t>humans</w:t>
            </w:r>
            <w:r>
              <w:rPr>
                <w:spacing w:val="-5"/>
                <w:sz w:val="20"/>
              </w:rPr>
              <w:t xml:space="preserve"> </w:t>
            </w:r>
            <w:r>
              <w:rPr>
                <w:sz w:val="20"/>
              </w:rPr>
              <w:t>due</w:t>
            </w:r>
            <w:r>
              <w:rPr>
                <w:spacing w:val="-5"/>
                <w:sz w:val="20"/>
              </w:rPr>
              <w:t xml:space="preserve"> </w:t>
            </w:r>
            <w:r>
              <w:rPr>
                <w:sz w:val="20"/>
              </w:rPr>
              <w:t>to</w:t>
            </w:r>
            <w:r>
              <w:rPr>
                <w:spacing w:val="-6"/>
                <w:sz w:val="20"/>
              </w:rPr>
              <w:t xml:space="preserve"> </w:t>
            </w:r>
            <w:r>
              <w:rPr>
                <w:sz w:val="20"/>
              </w:rPr>
              <w:t>anthropogenic emissions</w:t>
            </w:r>
            <w:r>
              <w:rPr>
                <w:spacing w:val="-2"/>
                <w:sz w:val="20"/>
              </w:rPr>
              <w:t xml:space="preserve"> </w:t>
            </w:r>
            <w:r>
              <w:rPr>
                <w:sz w:val="20"/>
              </w:rPr>
              <w:t>and</w:t>
            </w:r>
            <w:r>
              <w:rPr>
                <w:spacing w:val="-3"/>
                <w:sz w:val="20"/>
              </w:rPr>
              <w:t xml:space="preserve"> </w:t>
            </w:r>
            <w:r>
              <w:rPr>
                <w:sz w:val="20"/>
              </w:rPr>
              <w:t>releases,</w:t>
            </w:r>
            <w:r>
              <w:rPr>
                <w:spacing w:val="-1"/>
                <w:sz w:val="20"/>
              </w:rPr>
              <w:t xml:space="preserve"> </w:t>
            </w:r>
            <w:r>
              <w:rPr>
                <w:sz w:val="20"/>
              </w:rPr>
              <w:t>and</w:t>
            </w:r>
            <w:r>
              <w:rPr>
                <w:spacing w:val="-1"/>
                <w:sz w:val="20"/>
              </w:rPr>
              <w:t xml:space="preserve"> </w:t>
            </w:r>
            <w:r>
              <w:rPr>
                <w:sz w:val="20"/>
                <w:u w:val="single"/>
              </w:rPr>
              <w:t>indicator</w:t>
            </w:r>
            <w:r>
              <w:rPr>
                <w:spacing w:val="-2"/>
                <w:sz w:val="20"/>
                <w:u w:val="single"/>
              </w:rPr>
              <w:t xml:space="preserve"> </w:t>
            </w:r>
            <w:r>
              <w:rPr>
                <w:sz w:val="20"/>
                <w:u w:val="single"/>
              </w:rPr>
              <w:t>29</w:t>
            </w:r>
            <w:r>
              <w:rPr>
                <w:sz w:val="20"/>
              </w:rPr>
              <w:t>,</w:t>
            </w:r>
            <w:r>
              <w:rPr>
                <w:spacing w:val="-2"/>
                <w:sz w:val="20"/>
              </w:rPr>
              <w:t xml:space="preserve"> mercury </w:t>
            </w:r>
            <w:r>
              <w:rPr>
                <w:sz w:val="20"/>
              </w:rPr>
              <w:t>levels</w:t>
            </w:r>
            <w:r>
              <w:rPr>
                <w:spacing w:val="-3"/>
                <w:sz w:val="20"/>
              </w:rPr>
              <w:t xml:space="preserve"> </w:t>
            </w:r>
            <w:r>
              <w:rPr>
                <w:sz w:val="20"/>
              </w:rPr>
              <w:t>in</w:t>
            </w:r>
            <w:r>
              <w:rPr>
                <w:spacing w:val="-3"/>
                <w:sz w:val="20"/>
              </w:rPr>
              <w:t xml:space="preserve"> </w:t>
            </w:r>
            <w:r>
              <w:rPr>
                <w:sz w:val="20"/>
              </w:rPr>
              <w:t>vulnerable</w:t>
            </w:r>
            <w:r>
              <w:rPr>
                <w:spacing w:val="-5"/>
                <w:sz w:val="20"/>
              </w:rPr>
              <w:t xml:space="preserve"> </w:t>
            </w:r>
            <w:r>
              <w:rPr>
                <w:sz w:val="20"/>
              </w:rPr>
              <w:t>human</w:t>
            </w:r>
            <w:r>
              <w:rPr>
                <w:spacing w:val="-2"/>
                <w:sz w:val="20"/>
              </w:rPr>
              <w:t xml:space="preserve"> populations</w:t>
            </w:r>
          </w:p>
        </w:tc>
        <w:tc>
          <w:tcPr>
            <w:tcW w:w="3260" w:type="dxa"/>
          </w:tcPr>
          <w:p w14:paraId="2ED8D825" w14:textId="77777777" w:rsidR="001D25CA" w:rsidRPr="00451A89" w:rsidRDefault="001D25CA" w:rsidP="00B9748A">
            <w:pPr>
              <w:pStyle w:val="Para1"/>
              <w:numPr>
                <w:ilvl w:val="0"/>
                <w:numId w:val="0"/>
              </w:numPr>
              <w:jc w:val="left"/>
              <w:rPr>
                <w:sz w:val="20"/>
                <w:szCs w:val="20"/>
                <w:lang w:val="en-US"/>
              </w:rPr>
            </w:pPr>
          </w:p>
        </w:tc>
      </w:tr>
      <w:tr w:rsidR="001D25CA" w:rsidRPr="00761DCA" w14:paraId="6FCF2686" w14:textId="77777777" w:rsidTr="00995A8C">
        <w:tc>
          <w:tcPr>
            <w:tcW w:w="1506" w:type="dxa"/>
            <w:vMerge/>
          </w:tcPr>
          <w:p w14:paraId="6F1E80C0" w14:textId="77777777" w:rsidR="001D25CA" w:rsidRPr="00382059" w:rsidRDefault="001D25CA" w:rsidP="00F166E6">
            <w:pPr>
              <w:pStyle w:val="Para1"/>
              <w:numPr>
                <w:ilvl w:val="0"/>
                <w:numId w:val="0"/>
              </w:numPr>
              <w:jc w:val="center"/>
              <w:rPr>
                <w:b/>
                <w:bCs/>
                <w:sz w:val="20"/>
                <w:szCs w:val="20"/>
              </w:rPr>
            </w:pPr>
          </w:p>
        </w:tc>
        <w:tc>
          <w:tcPr>
            <w:tcW w:w="2550" w:type="dxa"/>
          </w:tcPr>
          <w:p w14:paraId="57D01A71" w14:textId="77777777" w:rsidR="001D25CA" w:rsidRDefault="001D25CA" w:rsidP="00F166E6">
            <w:pPr>
              <w:pStyle w:val="TableParagraph"/>
              <w:ind w:left="0"/>
              <w:rPr>
                <w:b/>
                <w:sz w:val="20"/>
              </w:rPr>
            </w:pPr>
            <w:r>
              <w:rPr>
                <w:b/>
                <w:sz w:val="20"/>
              </w:rPr>
              <w:t>Expert</w:t>
            </w:r>
            <w:r>
              <w:rPr>
                <w:b/>
                <w:spacing w:val="-1"/>
                <w:sz w:val="20"/>
              </w:rPr>
              <w:t xml:space="preserve"> </w:t>
            </w:r>
            <w:r>
              <w:rPr>
                <w:b/>
                <w:spacing w:val="-2"/>
                <w:sz w:val="20"/>
              </w:rPr>
              <w:t>group</w:t>
            </w:r>
          </w:p>
          <w:p w14:paraId="003E3014" w14:textId="65934AC6" w:rsidR="001D25CA" w:rsidRDefault="001D25CA" w:rsidP="00F166E6">
            <w:pPr>
              <w:pStyle w:val="TableParagraph"/>
              <w:ind w:left="0" w:right="183"/>
              <w:rPr>
                <w:sz w:val="20"/>
              </w:rPr>
            </w:pPr>
            <w:hyperlink r:id="rId112" w:anchor="sec3477">
              <w:r>
                <w:rPr>
                  <w:color w:val="0000FF"/>
                  <w:sz w:val="20"/>
                  <w:u w:val="single" w:color="0000FF"/>
                </w:rPr>
                <w:t>Open-ended</w:t>
              </w:r>
              <w:r>
                <w:rPr>
                  <w:color w:val="0000FF"/>
                  <w:spacing w:val="-13"/>
                  <w:sz w:val="20"/>
                  <w:u w:val="single" w:color="0000FF"/>
                </w:rPr>
                <w:t xml:space="preserve"> </w:t>
              </w:r>
              <w:r>
                <w:rPr>
                  <w:color w:val="0000FF"/>
                  <w:sz w:val="20"/>
                  <w:u w:val="single" w:color="0000FF"/>
                </w:rPr>
                <w:t>Scientific</w:t>
              </w:r>
            </w:hyperlink>
            <w:r>
              <w:rPr>
                <w:color w:val="0000FF"/>
                <w:sz w:val="20"/>
              </w:rPr>
              <w:t xml:space="preserve"> </w:t>
            </w:r>
            <w:hyperlink r:id="rId113" w:anchor="sec3477">
              <w:r>
                <w:rPr>
                  <w:color w:val="0000FF"/>
                  <w:sz w:val="20"/>
                  <w:u w:val="single" w:color="0000FF"/>
                </w:rPr>
                <w:t>Working Group</w:t>
              </w:r>
            </w:hyperlink>
          </w:p>
        </w:tc>
        <w:tc>
          <w:tcPr>
            <w:tcW w:w="1628" w:type="dxa"/>
          </w:tcPr>
          <w:p w14:paraId="6CC71926" w14:textId="6B920882" w:rsidR="001D25CA" w:rsidRDefault="001D25CA" w:rsidP="00F166E6">
            <w:pPr>
              <w:pStyle w:val="Para1"/>
              <w:numPr>
                <w:ilvl w:val="0"/>
                <w:numId w:val="0"/>
              </w:numPr>
              <w:jc w:val="left"/>
              <w:rPr>
                <w:sz w:val="20"/>
              </w:rPr>
            </w:pPr>
            <w:r>
              <w:rPr>
                <w:spacing w:val="-2"/>
                <w:sz w:val="20"/>
              </w:rPr>
              <w:t>Mercury</w:t>
            </w:r>
          </w:p>
        </w:tc>
        <w:tc>
          <w:tcPr>
            <w:tcW w:w="4664" w:type="dxa"/>
          </w:tcPr>
          <w:p w14:paraId="2D1CB540" w14:textId="73A5528D" w:rsidR="001D25CA" w:rsidRDefault="001D25CA" w:rsidP="003F74FC">
            <w:pPr>
              <w:pStyle w:val="TableParagraph"/>
              <w:ind w:left="0" w:right="125"/>
              <w:rPr>
                <w:sz w:val="20"/>
              </w:rPr>
            </w:pPr>
            <w:r>
              <w:rPr>
                <w:sz w:val="20"/>
              </w:rPr>
              <w:t xml:space="preserve">The Open-ended Scientific Group established in decision MC-4/11 is responsible for </w:t>
            </w:r>
            <w:proofErr w:type="spellStart"/>
            <w:r>
              <w:rPr>
                <w:sz w:val="20"/>
              </w:rPr>
              <w:t>analysing</w:t>
            </w:r>
            <w:proofErr w:type="spellEnd"/>
            <w:r>
              <w:rPr>
                <w:sz w:val="20"/>
              </w:rPr>
              <w:t xml:space="preserve"> effectiveness evaluation indicators 1 and 29 (mentioned above) and developing a scientific report synthesizing the available data on mercury monitoring, emissions and releases, to address scientific questions regarding the levels of mercury in the environment and humans, its temporal trends and spatial patterns, its adverse impact</w:t>
            </w:r>
            <w:r>
              <w:rPr>
                <w:spacing w:val="-6"/>
                <w:sz w:val="20"/>
              </w:rPr>
              <w:t xml:space="preserve"> </w:t>
            </w:r>
            <w:r>
              <w:rPr>
                <w:sz w:val="20"/>
              </w:rPr>
              <w:t>and</w:t>
            </w:r>
            <w:r>
              <w:rPr>
                <w:spacing w:val="-6"/>
                <w:sz w:val="20"/>
              </w:rPr>
              <w:t xml:space="preserve"> </w:t>
            </w:r>
            <w:r>
              <w:rPr>
                <w:sz w:val="20"/>
              </w:rPr>
              <w:t>cause-effect</w:t>
            </w:r>
            <w:r>
              <w:rPr>
                <w:spacing w:val="-6"/>
                <w:sz w:val="20"/>
              </w:rPr>
              <w:t xml:space="preserve"> </w:t>
            </w:r>
            <w:r>
              <w:rPr>
                <w:sz w:val="20"/>
              </w:rPr>
              <w:t>relationships.</w:t>
            </w:r>
            <w:r>
              <w:rPr>
                <w:spacing w:val="-6"/>
                <w:sz w:val="20"/>
              </w:rPr>
              <w:t xml:space="preserve"> </w:t>
            </w:r>
            <w:r>
              <w:rPr>
                <w:sz w:val="20"/>
              </w:rPr>
              <w:t>The</w:t>
            </w:r>
            <w:r>
              <w:rPr>
                <w:spacing w:val="-7"/>
                <w:sz w:val="20"/>
              </w:rPr>
              <w:t xml:space="preserve"> </w:t>
            </w:r>
            <w:r>
              <w:rPr>
                <w:sz w:val="20"/>
              </w:rPr>
              <w:t>COP</w:t>
            </w:r>
            <w:r>
              <w:rPr>
                <w:spacing w:val="-6"/>
                <w:sz w:val="20"/>
              </w:rPr>
              <w:t xml:space="preserve"> </w:t>
            </w:r>
            <w:r>
              <w:rPr>
                <w:sz w:val="20"/>
              </w:rPr>
              <w:t xml:space="preserve">is to consider the scientific report when it evaluates the effectiveness of the Convention for the first time at its seventh meeting in 2027, </w:t>
            </w:r>
            <w:proofErr w:type="gramStart"/>
            <w:r>
              <w:rPr>
                <w:sz w:val="20"/>
              </w:rPr>
              <w:t>and also</w:t>
            </w:r>
            <w:proofErr w:type="gramEnd"/>
            <w:r>
              <w:rPr>
                <w:sz w:val="20"/>
              </w:rPr>
              <w:t xml:space="preserve"> when</w:t>
            </w:r>
            <w:r>
              <w:rPr>
                <w:spacing w:val="-2"/>
                <w:sz w:val="20"/>
              </w:rPr>
              <w:t xml:space="preserve"> </w:t>
            </w:r>
            <w:r>
              <w:rPr>
                <w:sz w:val="20"/>
              </w:rPr>
              <w:t>it</w:t>
            </w:r>
            <w:r>
              <w:rPr>
                <w:spacing w:val="-3"/>
                <w:sz w:val="20"/>
              </w:rPr>
              <w:t xml:space="preserve"> </w:t>
            </w:r>
            <w:r>
              <w:rPr>
                <w:sz w:val="20"/>
              </w:rPr>
              <w:t>evaluates</w:t>
            </w:r>
            <w:r>
              <w:rPr>
                <w:spacing w:val="-2"/>
                <w:sz w:val="20"/>
              </w:rPr>
              <w:t xml:space="preserve"> </w:t>
            </w:r>
            <w:r>
              <w:rPr>
                <w:sz w:val="20"/>
              </w:rPr>
              <w:t>the</w:t>
            </w:r>
            <w:r>
              <w:rPr>
                <w:spacing w:val="-2"/>
                <w:sz w:val="20"/>
              </w:rPr>
              <w:t xml:space="preserve"> </w:t>
            </w:r>
            <w:r>
              <w:rPr>
                <w:sz w:val="20"/>
              </w:rPr>
              <w:t>effectiveness</w:t>
            </w:r>
            <w:r>
              <w:rPr>
                <w:spacing w:val="-3"/>
                <w:sz w:val="20"/>
              </w:rPr>
              <w:t xml:space="preserve"> </w:t>
            </w:r>
            <w:r>
              <w:rPr>
                <w:sz w:val="20"/>
              </w:rPr>
              <w:t>of</w:t>
            </w:r>
            <w:r>
              <w:rPr>
                <w:spacing w:val="-1"/>
                <w:sz w:val="20"/>
              </w:rPr>
              <w:t xml:space="preserve"> </w:t>
            </w:r>
            <w:r>
              <w:rPr>
                <w:spacing w:val="-5"/>
                <w:sz w:val="20"/>
              </w:rPr>
              <w:t>the</w:t>
            </w:r>
            <w:r w:rsidRPr="003F74FC">
              <w:rPr>
                <w:sz w:val="20"/>
              </w:rPr>
              <w:t xml:space="preserve"> </w:t>
            </w:r>
            <w:r w:rsidRPr="003F74FC">
              <w:rPr>
                <w:spacing w:val="-5"/>
                <w:sz w:val="20"/>
                <w:lang w:val="en-GB"/>
              </w:rPr>
              <w:t xml:space="preserve">Convention </w:t>
            </w:r>
            <w:proofErr w:type="gramStart"/>
            <w:r w:rsidRPr="003F74FC">
              <w:rPr>
                <w:spacing w:val="-5"/>
                <w:sz w:val="20"/>
                <w:lang w:val="en-GB"/>
              </w:rPr>
              <w:t>periodically</w:t>
            </w:r>
            <w:proofErr w:type="gramEnd"/>
            <w:r w:rsidRPr="003F74FC">
              <w:rPr>
                <w:spacing w:val="-5"/>
                <w:sz w:val="20"/>
                <w:lang w:val="en-GB"/>
              </w:rPr>
              <w:t xml:space="preserve"> thereafter, considering available monitoring data.</w:t>
            </w:r>
          </w:p>
        </w:tc>
        <w:tc>
          <w:tcPr>
            <w:tcW w:w="3260" w:type="dxa"/>
          </w:tcPr>
          <w:p w14:paraId="4162366F" w14:textId="6A6FA751" w:rsidR="001D25CA" w:rsidRPr="00451A89" w:rsidRDefault="001D25CA" w:rsidP="00F166E6">
            <w:pPr>
              <w:pStyle w:val="Para1"/>
              <w:numPr>
                <w:ilvl w:val="0"/>
                <w:numId w:val="0"/>
              </w:numPr>
              <w:jc w:val="left"/>
              <w:rPr>
                <w:sz w:val="20"/>
                <w:szCs w:val="20"/>
                <w:lang w:val="en-US"/>
              </w:rPr>
            </w:pPr>
            <w:r>
              <w:rPr>
                <w:sz w:val="20"/>
              </w:rPr>
              <w:t>Regarding the levels of mercury in the environment and humans, the Open-Ended Scientific Group focuses on atmosphere, biota and humans. Most of the monitoring data are from developed countries, and there is a significant data gap in developing countries. A GEF</w:t>
            </w:r>
            <w:r>
              <w:rPr>
                <w:spacing w:val="-5"/>
                <w:sz w:val="20"/>
              </w:rPr>
              <w:t xml:space="preserve"> </w:t>
            </w:r>
            <w:r>
              <w:rPr>
                <w:sz w:val="20"/>
              </w:rPr>
              <w:t>project</w:t>
            </w:r>
            <w:r>
              <w:rPr>
                <w:spacing w:val="-5"/>
                <w:sz w:val="20"/>
              </w:rPr>
              <w:t xml:space="preserve"> </w:t>
            </w:r>
            <w:r>
              <w:rPr>
                <w:sz w:val="20"/>
              </w:rPr>
              <w:t>started</w:t>
            </w:r>
            <w:r>
              <w:rPr>
                <w:spacing w:val="-4"/>
                <w:sz w:val="20"/>
              </w:rPr>
              <w:t xml:space="preserve"> </w:t>
            </w:r>
            <w:r>
              <w:rPr>
                <w:sz w:val="20"/>
              </w:rPr>
              <w:t>to</w:t>
            </w:r>
            <w:r>
              <w:rPr>
                <w:spacing w:val="-4"/>
                <w:sz w:val="20"/>
              </w:rPr>
              <w:t xml:space="preserve"> </w:t>
            </w:r>
            <w:r>
              <w:rPr>
                <w:sz w:val="20"/>
              </w:rPr>
              <w:t>fill</w:t>
            </w:r>
            <w:r>
              <w:rPr>
                <w:spacing w:val="-5"/>
                <w:sz w:val="20"/>
              </w:rPr>
              <w:t xml:space="preserve"> </w:t>
            </w:r>
            <w:r>
              <w:rPr>
                <w:sz w:val="20"/>
              </w:rPr>
              <w:t>the</w:t>
            </w:r>
            <w:r>
              <w:rPr>
                <w:spacing w:val="-5"/>
                <w:sz w:val="20"/>
              </w:rPr>
              <w:t xml:space="preserve"> </w:t>
            </w:r>
            <w:r>
              <w:rPr>
                <w:sz w:val="20"/>
              </w:rPr>
              <w:t>gap</w:t>
            </w:r>
            <w:r>
              <w:rPr>
                <w:spacing w:val="-4"/>
                <w:sz w:val="20"/>
              </w:rPr>
              <w:t xml:space="preserve"> </w:t>
            </w:r>
            <w:r>
              <w:rPr>
                <w:sz w:val="20"/>
              </w:rPr>
              <w:t>in</w:t>
            </w:r>
            <w:r>
              <w:rPr>
                <w:spacing w:val="-6"/>
                <w:sz w:val="20"/>
              </w:rPr>
              <w:t xml:space="preserve"> </w:t>
            </w:r>
            <w:r>
              <w:rPr>
                <w:sz w:val="20"/>
              </w:rPr>
              <w:t>atmospheric monitoring, but biota and human monitoring remain challenging.</w:t>
            </w:r>
          </w:p>
        </w:tc>
      </w:tr>
      <w:tr w:rsidR="001D25CA" w:rsidRPr="00761DCA" w14:paraId="6017E21F" w14:textId="77777777" w:rsidTr="00995A8C">
        <w:tc>
          <w:tcPr>
            <w:tcW w:w="1506" w:type="dxa"/>
            <w:vMerge/>
          </w:tcPr>
          <w:p w14:paraId="38B7012B" w14:textId="77777777" w:rsidR="001D25CA" w:rsidRPr="00382059" w:rsidRDefault="001D25CA" w:rsidP="008D10D2">
            <w:pPr>
              <w:pStyle w:val="Para1"/>
              <w:numPr>
                <w:ilvl w:val="0"/>
                <w:numId w:val="0"/>
              </w:numPr>
              <w:jc w:val="center"/>
              <w:rPr>
                <w:b/>
                <w:bCs/>
                <w:sz w:val="20"/>
                <w:szCs w:val="20"/>
              </w:rPr>
            </w:pPr>
          </w:p>
        </w:tc>
        <w:tc>
          <w:tcPr>
            <w:tcW w:w="2550" w:type="dxa"/>
          </w:tcPr>
          <w:p w14:paraId="5FB49188" w14:textId="63319E9D" w:rsidR="001D25CA" w:rsidRDefault="001D25CA" w:rsidP="008D10D2">
            <w:pPr>
              <w:pStyle w:val="TableParagraph"/>
              <w:ind w:left="0" w:right="183"/>
              <w:rPr>
                <w:sz w:val="20"/>
              </w:rPr>
            </w:pPr>
            <w:hyperlink r:id="rId114">
              <w:r>
                <w:rPr>
                  <w:b/>
                  <w:color w:val="0000FF"/>
                  <w:sz w:val="20"/>
                  <w:u w:val="single" w:color="0000FF"/>
                </w:rPr>
                <w:t>Guidance</w:t>
              </w:r>
              <w:r>
                <w:rPr>
                  <w:b/>
                  <w:color w:val="0000FF"/>
                  <w:spacing w:val="-13"/>
                  <w:sz w:val="20"/>
                  <w:u w:val="single" w:color="0000FF"/>
                </w:rPr>
                <w:t xml:space="preserve"> </w:t>
              </w:r>
              <w:r>
                <w:rPr>
                  <w:color w:val="0000FF"/>
                  <w:sz w:val="20"/>
                  <w:u w:val="single" w:color="0000FF"/>
                </w:rPr>
                <w:t>on</w:t>
              </w:r>
              <w:r>
                <w:rPr>
                  <w:color w:val="0000FF"/>
                  <w:spacing w:val="-12"/>
                  <w:sz w:val="20"/>
                  <w:u w:val="single" w:color="0000FF"/>
                </w:rPr>
                <w:t xml:space="preserve"> </w:t>
              </w:r>
              <w:r>
                <w:rPr>
                  <w:color w:val="0000FF"/>
                  <w:sz w:val="20"/>
                  <w:u w:val="single" w:color="0000FF"/>
                </w:rPr>
                <w:t>monitoring</w:t>
              </w:r>
            </w:hyperlink>
            <w:r>
              <w:rPr>
                <w:color w:val="0000FF"/>
                <w:sz w:val="20"/>
              </w:rPr>
              <w:t xml:space="preserve"> </w:t>
            </w:r>
            <w:hyperlink r:id="rId115">
              <w:r>
                <w:rPr>
                  <w:color w:val="0000FF"/>
                  <w:sz w:val="20"/>
                  <w:u w:val="single" w:color="0000FF"/>
                </w:rPr>
                <w:t>mercury and mercury</w:t>
              </w:r>
            </w:hyperlink>
            <w:r>
              <w:rPr>
                <w:color w:val="0000FF"/>
                <w:sz w:val="20"/>
              </w:rPr>
              <w:t xml:space="preserve"> </w:t>
            </w:r>
            <w:hyperlink r:id="rId116">
              <w:r>
                <w:rPr>
                  <w:color w:val="0000FF"/>
                  <w:spacing w:val="-2"/>
                  <w:sz w:val="20"/>
                  <w:u w:val="single" w:color="0000FF"/>
                </w:rPr>
                <w:t>compounds</w:t>
              </w:r>
            </w:hyperlink>
          </w:p>
        </w:tc>
        <w:tc>
          <w:tcPr>
            <w:tcW w:w="1628" w:type="dxa"/>
          </w:tcPr>
          <w:p w14:paraId="2D3FF01D" w14:textId="102373F7" w:rsidR="001D25CA" w:rsidRDefault="001D25CA" w:rsidP="008D10D2">
            <w:pPr>
              <w:pStyle w:val="Para1"/>
              <w:numPr>
                <w:ilvl w:val="0"/>
                <w:numId w:val="0"/>
              </w:numPr>
              <w:jc w:val="left"/>
              <w:rPr>
                <w:sz w:val="20"/>
              </w:rPr>
            </w:pPr>
            <w:r>
              <w:rPr>
                <w:spacing w:val="-2"/>
                <w:sz w:val="20"/>
              </w:rPr>
              <w:t>Mercury</w:t>
            </w:r>
          </w:p>
        </w:tc>
        <w:tc>
          <w:tcPr>
            <w:tcW w:w="4664" w:type="dxa"/>
          </w:tcPr>
          <w:p w14:paraId="08EB5CFC" w14:textId="242AFD95" w:rsidR="001D25CA" w:rsidRDefault="001D25CA" w:rsidP="008D10D2">
            <w:pPr>
              <w:pStyle w:val="TableParagraph"/>
              <w:ind w:left="0" w:right="121"/>
              <w:rPr>
                <w:sz w:val="20"/>
              </w:rPr>
            </w:pPr>
            <w:r>
              <w:rPr>
                <w:sz w:val="20"/>
              </w:rPr>
              <w:t>The guidance describes the scientific and technical processes and guiding principles for compiling and/or generating comparable data to establish</w:t>
            </w:r>
            <w:r>
              <w:rPr>
                <w:spacing w:val="-7"/>
                <w:sz w:val="20"/>
              </w:rPr>
              <w:t xml:space="preserve"> </w:t>
            </w:r>
            <w:r>
              <w:rPr>
                <w:sz w:val="20"/>
              </w:rPr>
              <w:t>mercury</w:t>
            </w:r>
            <w:r>
              <w:rPr>
                <w:spacing w:val="-7"/>
                <w:sz w:val="20"/>
              </w:rPr>
              <w:t xml:space="preserve"> </w:t>
            </w:r>
            <w:r>
              <w:rPr>
                <w:sz w:val="20"/>
              </w:rPr>
              <w:t>concentrations</w:t>
            </w:r>
            <w:r>
              <w:rPr>
                <w:spacing w:val="-9"/>
                <w:sz w:val="20"/>
              </w:rPr>
              <w:t xml:space="preserve"> </w:t>
            </w:r>
            <w:r>
              <w:rPr>
                <w:sz w:val="20"/>
              </w:rPr>
              <w:t>in</w:t>
            </w:r>
            <w:r>
              <w:rPr>
                <w:spacing w:val="-8"/>
                <w:sz w:val="20"/>
              </w:rPr>
              <w:t xml:space="preserve"> </w:t>
            </w:r>
            <w:r>
              <w:rPr>
                <w:sz w:val="20"/>
              </w:rPr>
              <w:t>humans,</w:t>
            </w:r>
            <w:r>
              <w:rPr>
                <w:spacing w:val="-7"/>
                <w:sz w:val="20"/>
              </w:rPr>
              <w:t xml:space="preserve"> </w:t>
            </w:r>
            <w:r>
              <w:rPr>
                <w:sz w:val="20"/>
              </w:rPr>
              <w:t>biota and</w:t>
            </w:r>
            <w:r>
              <w:rPr>
                <w:spacing w:val="-3"/>
                <w:sz w:val="20"/>
              </w:rPr>
              <w:t xml:space="preserve"> </w:t>
            </w:r>
            <w:r>
              <w:rPr>
                <w:sz w:val="20"/>
              </w:rPr>
              <w:t>abiotic</w:t>
            </w:r>
            <w:r>
              <w:rPr>
                <w:spacing w:val="-2"/>
                <w:sz w:val="20"/>
              </w:rPr>
              <w:t xml:space="preserve"> </w:t>
            </w:r>
            <w:r>
              <w:rPr>
                <w:sz w:val="20"/>
              </w:rPr>
              <w:t>media</w:t>
            </w:r>
            <w:r>
              <w:rPr>
                <w:spacing w:val="-2"/>
                <w:sz w:val="20"/>
              </w:rPr>
              <w:t xml:space="preserve"> </w:t>
            </w:r>
            <w:r>
              <w:rPr>
                <w:sz w:val="20"/>
              </w:rPr>
              <w:t>(Minamata</w:t>
            </w:r>
            <w:r>
              <w:rPr>
                <w:spacing w:val="-2"/>
                <w:sz w:val="20"/>
              </w:rPr>
              <w:t xml:space="preserve"> </w:t>
            </w:r>
            <w:r>
              <w:rPr>
                <w:sz w:val="20"/>
              </w:rPr>
              <w:t>Convention,</w:t>
            </w:r>
            <w:r>
              <w:rPr>
                <w:spacing w:val="-3"/>
                <w:sz w:val="20"/>
              </w:rPr>
              <w:t xml:space="preserve"> </w:t>
            </w:r>
            <w:r>
              <w:rPr>
                <w:spacing w:val="-2"/>
                <w:sz w:val="20"/>
              </w:rPr>
              <w:t>2021)</w:t>
            </w:r>
          </w:p>
        </w:tc>
        <w:tc>
          <w:tcPr>
            <w:tcW w:w="3260" w:type="dxa"/>
          </w:tcPr>
          <w:p w14:paraId="485AD7DC" w14:textId="7D8F5AEE" w:rsidR="001D25CA" w:rsidRPr="00451A89" w:rsidRDefault="001D25CA" w:rsidP="008D10D2">
            <w:pPr>
              <w:pStyle w:val="Para1"/>
              <w:numPr>
                <w:ilvl w:val="0"/>
                <w:numId w:val="0"/>
              </w:numPr>
              <w:jc w:val="left"/>
              <w:rPr>
                <w:sz w:val="20"/>
                <w:szCs w:val="20"/>
                <w:lang w:val="en-US"/>
              </w:rPr>
            </w:pPr>
            <w:r>
              <w:rPr>
                <w:sz w:val="20"/>
              </w:rPr>
              <w:t>Analysing</w:t>
            </w:r>
            <w:r>
              <w:rPr>
                <w:spacing w:val="-8"/>
                <w:sz w:val="20"/>
              </w:rPr>
              <w:t xml:space="preserve"> </w:t>
            </w:r>
            <w:r>
              <w:rPr>
                <w:sz w:val="20"/>
              </w:rPr>
              <w:t>the</w:t>
            </w:r>
            <w:r>
              <w:rPr>
                <w:spacing w:val="-8"/>
                <w:sz w:val="20"/>
              </w:rPr>
              <w:t xml:space="preserve"> </w:t>
            </w:r>
            <w:r>
              <w:rPr>
                <w:sz w:val="20"/>
              </w:rPr>
              <w:t>data</w:t>
            </w:r>
            <w:r>
              <w:rPr>
                <w:spacing w:val="-8"/>
                <w:sz w:val="20"/>
              </w:rPr>
              <w:t xml:space="preserve"> </w:t>
            </w:r>
            <w:r>
              <w:rPr>
                <w:sz w:val="20"/>
              </w:rPr>
              <w:t>from</w:t>
            </w:r>
            <w:r>
              <w:rPr>
                <w:spacing w:val="-10"/>
                <w:sz w:val="20"/>
              </w:rPr>
              <w:t xml:space="preserve"> </w:t>
            </w:r>
            <w:r>
              <w:rPr>
                <w:sz w:val="20"/>
              </w:rPr>
              <w:t>different</w:t>
            </w:r>
            <w:r>
              <w:rPr>
                <w:spacing w:val="-8"/>
                <w:sz w:val="20"/>
              </w:rPr>
              <w:t xml:space="preserve"> </w:t>
            </w:r>
            <w:r>
              <w:rPr>
                <w:sz w:val="20"/>
              </w:rPr>
              <w:t>monitoring programmes remains a challenge.</w:t>
            </w:r>
          </w:p>
        </w:tc>
      </w:tr>
      <w:tr w:rsidR="001D25CA" w:rsidRPr="00761DCA" w14:paraId="7965B97B" w14:textId="77777777" w:rsidTr="00995A8C">
        <w:tc>
          <w:tcPr>
            <w:tcW w:w="1506" w:type="dxa"/>
            <w:vMerge/>
          </w:tcPr>
          <w:p w14:paraId="1E54015C" w14:textId="77777777" w:rsidR="001D25CA" w:rsidRPr="00382059" w:rsidRDefault="001D25CA" w:rsidP="00B6042F">
            <w:pPr>
              <w:pStyle w:val="Para1"/>
              <w:numPr>
                <w:ilvl w:val="0"/>
                <w:numId w:val="0"/>
              </w:numPr>
              <w:jc w:val="center"/>
              <w:rPr>
                <w:b/>
                <w:bCs/>
                <w:sz w:val="20"/>
                <w:szCs w:val="20"/>
              </w:rPr>
            </w:pPr>
          </w:p>
        </w:tc>
        <w:tc>
          <w:tcPr>
            <w:tcW w:w="2550" w:type="dxa"/>
          </w:tcPr>
          <w:p w14:paraId="5836EFBA" w14:textId="77777777" w:rsidR="001D25CA" w:rsidRDefault="001D25CA" w:rsidP="00B6042F">
            <w:pPr>
              <w:pStyle w:val="TableParagraph"/>
              <w:ind w:left="0"/>
              <w:rPr>
                <w:b/>
                <w:sz w:val="20"/>
              </w:rPr>
            </w:pPr>
            <w:r>
              <w:rPr>
                <w:b/>
                <w:spacing w:val="-2"/>
                <w:sz w:val="20"/>
              </w:rPr>
              <w:t>Guidance</w:t>
            </w:r>
          </w:p>
          <w:p w14:paraId="17C4DB53" w14:textId="4A43A24A" w:rsidR="001D25CA" w:rsidRDefault="001D25CA" w:rsidP="00B6042F">
            <w:pPr>
              <w:pStyle w:val="TableParagraph"/>
              <w:ind w:left="0" w:right="134"/>
              <w:rPr>
                <w:sz w:val="20"/>
              </w:rPr>
            </w:pPr>
            <w:hyperlink r:id="rId117">
              <w:r>
                <w:rPr>
                  <w:color w:val="0000FF"/>
                  <w:sz w:val="20"/>
                  <w:u w:val="single" w:color="0000FF"/>
                </w:rPr>
                <w:t>Monitoring of mercury in</w:t>
              </w:r>
            </w:hyperlink>
            <w:r>
              <w:rPr>
                <w:color w:val="0000FF"/>
                <w:sz w:val="20"/>
              </w:rPr>
              <w:t xml:space="preserve"> </w:t>
            </w:r>
            <w:hyperlink r:id="rId118">
              <w:r>
                <w:rPr>
                  <w:color w:val="0000FF"/>
                  <w:sz w:val="20"/>
                  <w:u w:val="single" w:color="0000FF"/>
                </w:rPr>
                <w:t>and</w:t>
              </w:r>
              <w:r>
                <w:rPr>
                  <w:color w:val="0000FF"/>
                  <w:spacing w:val="-5"/>
                  <w:sz w:val="20"/>
                  <w:u w:val="single" w:color="0000FF"/>
                </w:rPr>
                <w:t xml:space="preserve"> </w:t>
              </w:r>
              <w:r>
                <w:rPr>
                  <w:color w:val="0000FF"/>
                  <w:sz w:val="20"/>
                  <w:u w:val="single" w:color="0000FF"/>
                </w:rPr>
                <w:t>around</w:t>
              </w:r>
              <w:r>
                <w:rPr>
                  <w:color w:val="0000FF"/>
                  <w:spacing w:val="-5"/>
                  <w:sz w:val="20"/>
                  <w:u w:val="single" w:color="0000FF"/>
                </w:rPr>
                <w:t xml:space="preserve"> </w:t>
              </w:r>
              <w:r>
                <w:rPr>
                  <w:color w:val="0000FF"/>
                  <w:sz w:val="20"/>
                  <w:u w:val="single" w:color="0000FF"/>
                </w:rPr>
                <w:t>sites</w:t>
              </w:r>
              <w:r>
                <w:rPr>
                  <w:color w:val="0000FF"/>
                  <w:spacing w:val="-5"/>
                  <w:sz w:val="20"/>
                  <w:u w:val="single" w:color="0000FF"/>
                </w:rPr>
                <w:t xml:space="preserve"> </w:t>
              </w:r>
              <w:r>
                <w:rPr>
                  <w:color w:val="0000FF"/>
                  <w:sz w:val="20"/>
                  <w:u w:val="single" w:color="0000FF"/>
                </w:rPr>
                <w:t>of</w:t>
              </w:r>
              <w:r>
                <w:rPr>
                  <w:color w:val="0000FF"/>
                  <w:spacing w:val="-5"/>
                  <w:sz w:val="20"/>
                  <w:u w:val="single" w:color="0000FF"/>
                </w:rPr>
                <w:t xml:space="preserve"> </w:t>
              </w:r>
              <w:r>
                <w:rPr>
                  <w:color w:val="0000FF"/>
                  <w:sz w:val="20"/>
                  <w:u w:val="single" w:color="0000FF"/>
                </w:rPr>
                <w:lastRenderedPageBreak/>
                <w:t>artisanal</w:t>
              </w:r>
            </w:hyperlink>
            <w:r>
              <w:rPr>
                <w:color w:val="0000FF"/>
                <w:sz w:val="20"/>
              </w:rPr>
              <w:t xml:space="preserve"> </w:t>
            </w:r>
            <w:hyperlink r:id="rId119">
              <w:r>
                <w:rPr>
                  <w:color w:val="0000FF"/>
                  <w:sz w:val="20"/>
                  <w:u w:val="single" w:color="0000FF"/>
                </w:rPr>
                <w:t>and</w:t>
              </w:r>
              <w:r>
                <w:rPr>
                  <w:color w:val="0000FF"/>
                  <w:spacing w:val="-13"/>
                  <w:sz w:val="20"/>
                  <w:u w:val="single" w:color="0000FF"/>
                </w:rPr>
                <w:t xml:space="preserve"> </w:t>
              </w:r>
              <w:r>
                <w:rPr>
                  <w:color w:val="0000FF"/>
                  <w:sz w:val="20"/>
                  <w:u w:val="single" w:color="0000FF"/>
                </w:rPr>
                <w:t>small-scale</w:t>
              </w:r>
              <w:r>
                <w:rPr>
                  <w:color w:val="0000FF"/>
                  <w:spacing w:val="-12"/>
                  <w:sz w:val="20"/>
                  <w:u w:val="single" w:color="0000FF"/>
                </w:rPr>
                <w:t xml:space="preserve"> </w:t>
              </w:r>
              <w:r>
                <w:rPr>
                  <w:color w:val="0000FF"/>
                  <w:sz w:val="20"/>
                  <w:u w:val="single" w:color="0000FF"/>
                </w:rPr>
                <w:t>gold</w:t>
              </w:r>
              <w:r>
                <w:rPr>
                  <w:color w:val="0000FF"/>
                  <w:spacing w:val="-13"/>
                  <w:sz w:val="20"/>
                  <w:u w:val="single" w:color="0000FF"/>
                </w:rPr>
                <w:t xml:space="preserve"> </w:t>
              </w:r>
              <w:r>
                <w:rPr>
                  <w:color w:val="0000FF"/>
                  <w:sz w:val="20"/>
                  <w:u w:val="single" w:color="0000FF"/>
                </w:rPr>
                <w:t>mining</w:t>
              </w:r>
            </w:hyperlink>
            <w:r>
              <w:rPr>
                <w:color w:val="0000FF"/>
                <w:sz w:val="20"/>
              </w:rPr>
              <w:t xml:space="preserve"> </w:t>
            </w:r>
            <w:hyperlink r:id="rId120">
              <w:r>
                <w:rPr>
                  <w:color w:val="0000FF"/>
                  <w:sz w:val="20"/>
                  <w:u w:val="single" w:color="0000FF"/>
                </w:rPr>
                <w:t>(ASGM)</w:t>
              </w:r>
            </w:hyperlink>
            <w:r>
              <w:rPr>
                <w:color w:val="0000FF"/>
                <w:spacing w:val="40"/>
                <w:sz w:val="20"/>
              </w:rPr>
              <w:t xml:space="preserve"> </w:t>
            </w:r>
            <w:r>
              <w:rPr>
                <w:sz w:val="20"/>
              </w:rPr>
              <w:t>– technical background</w:t>
            </w:r>
            <w:r>
              <w:rPr>
                <w:spacing w:val="-2"/>
                <w:sz w:val="20"/>
              </w:rPr>
              <w:t xml:space="preserve"> document</w:t>
            </w:r>
          </w:p>
        </w:tc>
        <w:tc>
          <w:tcPr>
            <w:tcW w:w="1628" w:type="dxa"/>
          </w:tcPr>
          <w:p w14:paraId="761EBBC4" w14:textId="1C378C7E" w:rsidR="001D25CA" w:rsidRDefault="001D25CA" w:rsidP="00B6042F">
            <w:pPr>
              <w:pStyle w:val="Para1"/>
              <w:numPr>
                <w:ilvl w:val="0"/>
                <w:numId w:val="0"/>
              </w:numPr>
              <w:jc w:val="left"/>
              <w:rPr>
                <w:sz w:val="20"/>
              </w:rPr>
            </w:pPr>
            <w:r>
              <w:rPr>
                <w:spacing w:val="-2"/>
                <w:sz w:val="20"/>
              </w:rPr>
              <w:lastRenderedPageBreak/>
              <w:t>Mercury</w:t>
            </w:r>
          </w:p>
        </w:tc>
        <w:tc>
          <w:tcPr>
            <w:tcW w:w="4664" w:type="dxa"/>
          </w:tcPr>
          <w:p w14:paraId="14164C63" w14:textId="557946FE" w:rsidR="001D25CA" w:rsidRDefault="001D25CA" w:rsidP="00B6042F">
            <w:pPr>
              <w:pStyle w:val="TableParagraph"/>
              <w:ind w:left="0" w:right="152"/>
              <w:rPr>
                <w:sz w:val="20"/>
              </w:rPr>
            </w:pPr>
            <w:r>
              <w:rPr>
                <w:sz w:val="20"/>
              </w:rPr>
              <w:t>Guidance on monitoring of mercury in and around sites of artisanal and small-scale gold mining (ASGM) through in-situ and remote sensing</w:t>
            </w:r>
            <w:r>
              <w:rPr>
                <w:spacing w:val="-6"/>
                <w:sz w:val="20"/>
              </w:rPr>
              <w:t xml:space="preserve"> </w:t>
            </w:r>
            <w:r>
              <w:rPr>
                <w:sz w:val="20"/>
              </w:rPr>
              <w:lastRenderedPageBreak/>
              <w:t>methods.</w:t>
            </w:r>
            <w:r>
              <w:rPr>
                <w:spacing w:val="-6"/>
                <w:sz w:val="20"/>
              </w:rPr>
              <w:t xml:space="preserve"> </w:t>
            </w:r>
            <w:r>
              <w:rPr>
                <w:sz w:val="20"/>
              </w:rPr>
              <w:t>The</w:t>
            </w:r>
            <w:r>
              <w:rPr>
                <w:spacing w:val="-7"/>
                <w:sz w:val="20"/>
              </w:rPr>
              <w:t xml:space="preserve"> </w:t>
            </w:r>
            <w:r>
              <w:rPr>
                <w:sz w:val="20"/>
              </w:rPr>
              <w:t>technical</w:t>
            </w:r>
            <w:r>
              <w:rPr>
                <w:spacing w:val="-7"/>
                <w:sz w:val="20"/>
              </w:rPr>
              <w:t xml:space="preserve"> </w:t>
            </w:r>
            <w:r>
              <w:rPr>
                <w:sz w:val="20"/>
              </w:rPr>
              <w:t>documents</w:t>
            </w:r>
            <w:r>
              <w:rPr>
                <w:spacing w:val="-6"/>
                <w:sz w:val="20"/>
              </w:rPr>
              <w:t xml:space="preserve"> </w:t>
            </w:r>
            <w:r>
              <w:rPr>
                <w:sz w:val="20"/>
              </w:rPr>
              <w:t>aim</w:t>
            </w:r>
            <w:r>
              <w:rPr>
                <w:spacing w:val="-9"/>
                <w:sz w:val="20"/>
              </w:rPr>
              <w:t xml:space="preserve"> </w:t>
            </w:r>
            <w:r>
              <w:rPr>
                <w:sz w:val="20"/>
              </w:rPr>
              <w:t>to support monitoring efforts by Parties and other stakeholders</w:t>
            </w:r>
            <w:r>
              <w:rPr>
                <w:spacing w:val="-4"/>
                <w:sz w:val="20"/>
              </w:rPr>
              <w:t xml:space="preserve"> </w:t>
            </w:r>
            <w:r>
              <w:rPr>
                <w:sz w:val="20"/>
              </w:rPr>
              <w:t>(Minamata</w:t>
            </w:r>
            <w:r>
              <w:rPr>
                <w:spacing w:val="-4"/>
                <w:sz w:val="20"/>
              </w:rPr>
              <w:t xml:space="preserve"> </w:t>
            </w:r>
            <w:r>
              <w:rPr>
                <w:sz w:val="20"/>
              </w:rPr>
              <w:t>Convention,</w:t>
            </w:r>
            <w:r>
              <w:rPr>
                <w:spacing w:val="-3"/>
                <w:sz w:val="20"/>
              </w:rPr>
              <w:t xml:space="preserve"> </w:t>
            </w:r>
            <w:r>
              <w:rPr>
                <w:spacing w:val="-2"/>
                <w:sz w:val="20"/>
              </w:rPr>
              <w:t>2023.)</w:t>
            </w:r>
          </w:p>
        </w:tc>
        <w:tc>
          <w:tcPr>
            <w:tcW w:w="3260" w:type="dxa"/>
          </w:tcPr>
          <w:p w14:paraId="367D20F2" w14:textId="22EC98CA" w:rsidR="001D25CA" w:rsidRPr="00451A89" w:rsidRDefault="001D25CA" w:rsidP="00B6042F">
            <w:pPr>
              <w:pStyle w:val="Para1"/>
              <w:numPr>
                <w:ilvl w:val="0"/>
                <w:numId w:val="0"/>
              </w:numPr>
              <w:jc w:val="left"/>
              <w:rPr>
                <w:sz w:val="20"/>
                <w:szCs w:val="20"/>
                <w:lang w:val="en-US"/>
              </w:rPr>
            </w:pPr>
            <w:r>
              <w:rPr>
                <w:sz w:val="20"/>
              </w:rPr>
              <w:lastRenderedPageBreak/>
              <w:t>The</w:t>
            </w:r>
            <w:r>
              <w:rPr>
                <w:spacing w:val="-5"/>
                <w:sz w:val="20"/>
              </w:rPr>
              <w:t xml:space="preserve"> </w:t>
            </w:r>
            <w:r>
              <w:rPr>
                <w:sz w:val="20"/>
              </w:rPr>
              <w:t>document</w:t>
            </w:r>
            <w:r>
              <w:rPr>
                <w:spacing w:val="-5"/>
                <w:sz w:val="20"/>
              </w:rPr>
              <w:t xml:space="preserve"> </w:t>
            </w:r>
            <w:r>
              <w:rPr>
                <w:sz w:val="20"/>
              </w:rPr>
              <w:t>provides</w:t>
            </w:r>
            <w:r>
              <w:rPr>
                <w:spacing w:val="-5"/>
                <w:sz w:val="20"/>
              </w:rPr>
              <w:t xml:space="preserve"> </w:t>
            </w:r>
            <w:r>
              <w:rPr>
                <w:sz w:val="20"/>
              </w:rPr>
              <w:t>a</w:t>
            </w:r>
            <w:r>
              <w:rPr>
                <w:spacing w:val="-7"/>
                <w:sz w:val="20"/>
              </w:rPr>
              <w:t xml:space="preserve"> </w:t>
            </w:r>
            <w:r>
              <w:rPr>
                <w:sz w:val="20"/>
              </w:rPr>
              <w:t>case</w:t>
            </w:r>
            <w:r>
              <w:rPr>
                <w:spacing w:val="-7"/>
                <w:sz w:val="20"/>
              </w:rPr>
              <w:t xml:space="preserve"> </w:t>
            </w:r>
            <w:r>
              <w:rPr>
                <w:sz w:val="20"/>
              </w:rPr>
              <w:t>study</w:t>
            </w:r>
            <w:r>
              <w:rPr>
                <w:spacing w:val="-4"/>
                <w:sz w:val="20"/>
              </w:rPr>
              <w:t xml:space="preserve"> </w:t>
            </w:r>
            <w:r>
              <w:rPr>
                <w:sz w:val="20"/>
              </w:rPr>
              <w:t>of</w:t>
            </w:r>
            <w:r>
              <w:rPr>
                <w:spacing w:val="-5"/>
                <w:sz w:val="20"/>
              </w:rPr>
              <w:t xml:space="preserve"> </w:t>
            </w:r>
            <w:r>
              <w:rPr>
                <w:sz w:val="20"/>
              </w:rPr>
              <w:t xml:space="preserve">mercury monitoring in Peruvian </w:t>
            </w:r>
            <w:r>
              <w:rPr>
                <w:sz w:val="20"/>
              </w:rPr>
              <w:lastRenderedPageBreak/>
              <w:t xml:space="preserve">Amazon, but the monitoring data in other ASGM areas are still </w:t>
            </w:r>
            <w:r>
              <w:rPr>
                <w:spacing w:val="-2"/>
                <w:sz w:val="20"/>
              </w:rPr>
              <w:t>scarce.</w:t>
            </w:r>
          </w:p>
        </w:tc>
      </w:tr>
      <w:tr w:rsidR="001D25CA" w:rsidRPr="00761DCA" w14:paraId="0920F4A4" w14:textId="77777777" w:rsidTr="00995A8C">
        <w:tc>
          <w:tcPr>
            <w:tcW w:w="1506" w:type="dxa"/>
            <w:vMerge/>
          </w:tcPr>
          <w:p w14:paraId="31366EA9" w14:textId="77777777" w:rsidR="001D25CA" w:rsidRPr="00382059" w:rsidRDefault="001D25CA" w:rsidP="003F4E42">
            <w:pPr>
              <w:pStyle w:val="Para1"/>
              <w:numPr>
                <w:ilvl w:val="0"/>
                <w:numId w:val="0"/>
              </w:numPr>
              <w:jc w:val="center"/>
              <w:rPr>
                <w:b/>
                <w:bCs/>
                <w:sz w:val="20"/>
                <w:szCs w:val="20"/>
              </w:rPr>
            </w:pPr>
          </w:p>
        </w:tc>
        <w:tc>
          <w:tcPr>
            <w:tcW w:w="2550" w:type="dxa"/>
          </w:tcPr>
          <w:p w14:paraId="6550E1FB" w14:textId="77777777" w:rsidR="001D25CA" w:rsidRDefault="001D25CA" w:rsidP="003F4E42">
            <w:pPr>
              <w:pStyle w:val="TableParagraph"/>
              <w:spacing w:before="120"/>
              <w:ind w:left="0"/>
              <w:rPr>
                <w:sz w:val="20"/>
              </w:rPr>
            </w:pPr>
            <w:hyperlink r:id="rId121">
              <w:r>
                <w:rPr>
                  <w:b/>
                  <w:color w:val="0000FF"/>
                  <w:sz w:val="20"/>
                  <w:u w:val="single" w:color="0000FF"/>
                </w:rPr>
                <w:t xml:space="preserve">Decision </w:t>
              </w:r>
              <w:r>
                <w:rPr>
                  <w:color w:val="0000FF"/>
                  <w:sz w:val="20"/>
                  <w:u w:val="single" w:color="0000FF"/>
                </w:rPr>
                <w:t>MC-6/15</w:t>
              </w:r>
            </w:hyperlink>
            <w:r>
              <w:rPr>
                <w:color w:val="0000FF"/>
                <w:sz w:val="20"/>
              </w:rPr>
              <w:t xml:space="preserve"> </w:t>
            </w:r>
            <w:r>
              <w:rPr>
                <w:sz w:val="20"/>
              </w:rPr>
              <w:t>“Strengthening effective engagement</w:t>
            </w:r>
            <w:r>
              <w:rPr>
                <w:spacing w:val="-13"/>
                <w:sz w:val="20"/>
              </w:rPr>
              <w:t xml:space="preserve"> </w:t>
            </w:r>
            <w:r>
              <w:rPr>
                <w:sz w:val="20"/>
              </w:rPr>
              <w:t>with</w:t>
            </w:r>
            <w:r>
              <w:rPr>
                <w:spacing w:val="-12"/>
                <w:sz w:val="20"/>
              </w:rPr>
              <w:t xml:space="preserve"> </w:t>
            </w:r>
            <w:r>
              <w:rPr>
                <w:sz w:val="20"/>
              </w:rPr>
              <w:t>Indigenous Peoples, as well as local communities” (2025)</w:t>
            </w:r>
          </w:p>
          <w:p w14:paraId="10400F88" w14:textId="6AFA52E4" w:rsidR="001D25CA" w:rsidRDefault="001D25CA" w:rsidP="003F4E42">
            <w:pPr>
              <w:pStyle w:val="TableParagraph"/>
              <w:ind w:left="0" w:right="183"/>
              <w:rPr>
                <w:sz w:val="20"/>
              </w:rPr>
            </w:pPr>
            <w:hyperlink r:id="rId122">
              <w:r>
                <w:rPr>
                  <w:b/>
                  <w:color w:val="0000FF"/>
                  <w:sz w:val="20"/>
                  <w:u w:val="single" w:color="0000FF"/>
                </w:rPr>
                <w:t xml:space="preserve">Decision </w:t>
              </w:r>
              <w:r>
                <w:rPr>
                  <w:color w:val="0000FF"/>
                  <w:sz w:val="20"/>
                  <w:u w:val="single" w:color="0000FF"/>
                </w:rPr>
                <w:t>MC-5/1</w:t>
              </w:r>
            </w:hyperlink>
            <w:r>
              <w:rPr>
                <w:color w:val="0000FF"/>
                <w:sz w:val="20"/>
              </w:rPr>
              <w:t xml:space="preserve"> </w:t>
            </w:r>
            <w:r>
              <w:rPr>
                <w:sz w:val="20"/>
              </w:rPr>
              <w:t>“The effects</w:t>
            </w:r>
            <w:r>
              <w:rPr>
                <w:spacing w:val="-13"/>
                <w:sz w:val="20"/>
              </w:rPr>
              <w:t xml:space="preserve"> </w:t>
            </w:r>
            <w:r>
              <w:rPr>
                <w:sz w:val="20"/>
              </w:rPr>
              <w:t>of</w:t>
            </w:r>
            <w:r>
              <w:rPr>
                <w:spacing w:val="-12"/>
                <w:sz w:val="20"/>
              </w:rPr>
              <w:t xml:space="preserve"> </w:t>
            </w:r>
            <w:r>
              <w:rPr>
                <w:sz w:val="20"/>
              </w:rPr>
              <w:t>mercury</w:t>
            </w:r>
            <w:r>
              <w:rPr>
                <w:spacing w:val="-13"/>
                <w:sz w:val="20"/>
              </w:rPr>
              <w:t xml:space="preserve"> </w:t>
            </w:r>
            <w:r>
              <w:rPr>
                <w:sz w:val="20"/>
              </w:rPr>
              <w:t xml:space="preserve">pollution on Indigenous Peoples and on local communities” </w:t>
            </w:r>
            <w:r>
              <w:rPr>
                <w:spacing w:val="-2"/>
                <w:sz w:val="20"/>
              </w:rPr>
              <w:t>(2023)</w:t>
            </w:r>
          </w:p>
        </w:tc>
        <w:tc>
          <w:tcPr>
            <w:tcW w:w="1628" w:type="dxa"/>
          </w:tcPr>
          <w:p w14:paraId="04A0887C" w14:textId="5A8ECFB8" w:rsidR="001D25CA" w:rsidRDefault="001D25CA" w:rsidP="003F4E42">
            <w:pPr>
              <w:pStyle w:val="Para1"/>
              <w:numPr>
                <w:ilvl w:val="0"/>
                <w:numId w:val="0"/>
              </w:numPr>
              <w:jc w:val="left"/>
              <w:rPr>
                <w:sz w:val="20"/>
              </w:rPr>
            </w:pPr>
            <w:r>
              <w:rPr>
                <w:spacing w:val="-2"/>
                <w:sz w:val="20"/>
              </w:rPr>
              <w:t>Mercury</w:t>
            </w:r>
          </w:p>
        </w:tc>
        <w:tc>
          <w:tcPr>
            <w:tcW w:w="4664" w:type="dxa"/>
          </w:tcPr>
          <w:p w14:paraId="747C3E89" w14:textId="77777777" w:rsidR="001D25CA" w:rsidRDefault="001D25CA" w:rsidP="003F4E42">
            <w:pPr>
              <w:pStyle w:val="TableParagraph"/>
              <w:ind w:left="0" w:right="181"/>
              <w:rPr>
                <w:sz w:val="20"/>
              </w:rPr>
            </w:pPr>
            <w:r>
              <w:rPr>
                <w:sz w:val="20"/>
              </w:rPr>
              <w:t xml:space="preserve">The Minamata Convention on Mercury recognizes the </w:t>
            </w:r>
            <w:proofErr w:type="gramStart"/>
            <w:r>
              <w:rPr>
                <w:sz w:val="20"/>
              </w:rPr>
              <w:t>particular vulnerabilities</w:t>
            </w:r>
            <w:proofErr w:type="gramEnd"/>
            <w:r>
              <w:rPr>
                <w:sz w:val="20"/>
              </w:rPr>
              <w:t xml:space="preserve"> of Indigenous</w:t>
            </w:r>
            <w:r>
              <w:rPr>
                <w:spacing w:val="-10"/>
                <w:sz w:val="20"/>
              </w:rPr>
              <w:t xml:space="preserve"> </w:t>
            </w:r>
            <w:r>
              <w:rPr>
                <w:sz w:val="20"/>
              </w:rPr>
              <w:t>Peoples,</w:t>
            </w:r>
            <w:r>
              <w:rPr>
                <w:spacing w:val="-10"/>
                <w:sz w:val="20"/>
              </w:rPr>
              <w:t xml:space="preserve"> </w:t>
            </w:r>
            <w:r>
              <w:rPr>
                <w:sz w:val="20"/>
              </w:rPr>
              <w:t>local</w:t>
            </w:r>
            <w:r>
              <w:rPr>
                <w:spacing w:val="-11"/>
                <w:sz w:val="20"/>
              </w:rPr>
              <w:t xml:space="preserve"> </w:t>
            </w:r>
            <w:r>
              <w:rPr>
                <w:sz w:val="20"/>
              </w:rPr>
              <w:t>communities,</w:t>
            </w:r>
            <w:r>
              <w:rPr>
                <w:spacing w:val="-10"/>
                <w:sz w:val="20"/>
              </w:rPr>
              <w:t xml:space="preserve"> </w:t>
            </w:r>
            <w:r>
              <w:rPr>
                <w:sz w:val="20"/>
              </w:rPr>
              <w:t>women and children because of their exposure to mercury, biomagnification of mercury and contamination of traditional foods.</w:t>
            </w:r>
          </w:p>
          <w:p w14:paraId="1DA0B9BE" w14:textId="743BBF5A" w:rsidR="001D25CA" w:rsidRDefault="001D25CA" w:rsidP="003F4E42">
            <w:pPr>
              <w:pStyle w:val="TableParagraph"/>
              <w:ind w:left="0" w:right="125"/>
              <w:rPr>
                <w:sz w:val="20"/>
              </w:rPr>
            </w:pPr>
            <w:r>
              <w:rPr>
                <w:sz w:val="20"/>
              </w:rPr>
              <w:t>COP of the Minamata Convention has taken several decisions and steps to broaden participation of Indigenous Peoples, as well as local communities, in the implementation of projects</w:t>
            </w:r>
            <w:r>
              <w:rPr>
                <w:spacing w:val="-8"/>
                <w:sz w:val="20"/>
              </w:rPr>
              <w:t xml:space="preserve"> </w:t>
            </w:r>
            <w:r>
              <w:rPr>
                <w:sz w:val="20"/>
              </w:rPr>
              <w:t>and</w:t>
            </w:r>
            <w:r>
              <w:rPr>
                <w:spacing w:val="-9"/>
                <w:sz w:val="20"/>
              </w:rPr>
              <w:t xml:space="preserve"> </w:t>
            </w:r>
            <w:r>
              <w:rPr>
                <w:sz w:val="20"/>
              </w:rPr>
              <w:t>programmes</w:t>
            </w:r>
            <w:r>
              <w:rPr>
                <w:spacing w:val="-8"/>
                <w:sz w:val="20"/>
              </w:rPr>
              <w:t xml:space="preserve"> </w:t>
            </w:r>
            <w:r>
              <w:rPr>
                <w:sz w:val="20"/>
              </w:rPr>
              <w:t>undertaken</w:t>
            </w:r>
            <w:r>
              <w:rPr>
                <w:spacing w:val="-8"/>
                <w:sz w:val="20"/>
              </w:rPr>
              <w:t xml:space="preserve"> </w:t>
            </w:r>
            <w:r>
              <w:rPr>
                <w:sz w:val="20"/>
              </w:rPr>
              <w:t>under</w:t>
            </w:r>
            <w:r>
              <w:rPr>
                <w:spacing w:val="-9"/>
                <w:sz w:val="20"/>
              </w:rPr>
              <w:t xml:space="preserve"> </w:t>
            </w:r>
            <w:r>
              <w:rPr>
                <w:sz w:val="20"/>
              </w:rPr>
              <w:t>the Minamata Convention.</w:t>
            </w:r>
          </w:p>
        </w:tc>
        <w:tc>
          <w:tcPr>
            <w:tcW w:w="3260" w:type="dxa"/>
          </w:tcPr>
          <w:p w14:paraId="3A026672" w14:textId="0BDA3404" w:rsidR="001D25CA" w:rsidRPr="00451A89" w:rsidRDefault="001D25CA" w:rsidP="003F4E42">
            <w:pPr>
              <w:pStyle w:val="Para1"/>
              <w:numPr>
                <w:ilvl w:val="0"/>
                <w:numId w:val="0"/>
              </w:numPr>
              <w:jc w:val="left"/>
              <w:rPr>
                <w:sz w:val="20"/>
                <w:szCs w:val="20"/>
                <w:lang w:val="en-US"/>
              </w:rPr>
            </w:pPr>
            <w:r>
              <w:rPr>
                <w:sz w:val="20"/>
              </w:rPr>
              <w:t>The identified need to broaden participation of Indigenous</w:t>
            </w:r>
            <w:r>
              <w:rPr>
                <w:spacing w:val="-7"/>
                <w:sz w:val="20"/>
              </w:rPr>
              <w:t xml:space="preserve"> </w:t>
            </w:r>
            <w:r>
              <w:rPr>
                <w:sz w:val="20"/>
              </w:rPr>
              <w:t>Peoples,</w:t>
            </w:r>
            <w:r>
              <w:rPr>
                <w:spacing w:val="-7"/>
                <w:sz w:val="20"/>
              </w:rPr>
              <w:t xml:space="preserve"> </w:t>
            </w:r>
            <w:r>
              <w:rPr>
                <w:sz w:val="20"/>
              </w:rPr>
              <w:t>as</w:t>
            </w:r>
            <w:r>
              <w:rPr>
                <w:spacing w:val="-7"/>
                <w:sz w:val="20"/>
              </w:rPr>
              <w:t xml:space="preserve"> </w:t>
            </w:r>
            <w:r>
              <w:rPr>
                <w:sz w:val="20"/>
              </w:rPr>
              <w:t>well</w:t>
            </w:r>
            <w:r>
              <w:rPr>
                <w:spacing w:val="-7"/>
                <w:sz w:val="20"/>
              </w:rPr>
              <w:t xml:space="preserve"> </w:t>
            </w:r>
            <w:r>
              <w:rPr>
                <w:sz w:val="20"/>
              </w:rPr>
              <w:t>as</w:t>
            </w:r>
            <w:r>
              <w:rPr>
                <w:spacing w:val="-7"/>
                <w:sz w:val="20"/>
              </w:rPr>
              <w:t xml:space="preserve"> </w:t>
            </w:r>
            <w:r>
              <w:rPr>
                <w:sz w:val="20"/>
              </w:rPr>
              <w:t>local</w:t>
            </w:r>
            <w:r>
              <w:rPr>
                <w:spacing w:val="-7"/>
                <w:sz w:val="20"/>
              </w:rPr>
              <w:t xml:space="preserve"> </w:t>
            </w:r>
            <w:r>
              <w:rPr>
                <w:sz w:val="20"/>
              </w:rPr>
              <w:t>communities, in the implementation of projects and</w:t>
            </w:r>
            <w:r>
              <w:rPr>
                <w:spacing w:val="40"/>
                <w:sz w:val="20"/>
              </w:rPr>
              <w:t xml:space="preserve"> </w:t>
            </w:r>
            <w:r>
              <w:rPr>
                <w:sz w:val="20"/>
              </w:rPr>
              <w:t xml:space="preserve">programmes undertaken under the Minamata </w:t>
            </w:r>
            <w:r>
              <w:rPr>
                <w:spacing w:val="-2"/>
                <w:sz w:val="20"/>
              </w:rPr>
              <w:t>Convention.</w:t>
            </w:r>
          </w:p>
        </w:tc>
      </w:tr>
      <w:tr w:rsidR="001D25CA" w:rsidRPr="00761DCA" w14:paraId="7D2D3975" w14:textId="77777777" w:rsidTr="00995A8C">
        <w:tc>
          <w:tcPr>
            <w:tcW w:w="1506" w:type="dxa"/>
            <w:vMerge/>
          </w:tcPr>
          <w:p w14:paraId="724341D4" w14:textId="77777777" w:rsidR="001D25CA" w:rsidRPr="00382059" w:rsidRDefault="001D25CA" w:rsidP="00B82FC3">
            <w:pPr>
              <w:pStyle w:val="Para1"/>
              <w:numPr>
                <w:ilvl w:val="0"/>
                <w:numId w:val="0"/>
              </w:numPr>
              <w:jc w:val="center"/>
              <w:rPr>
                <w:b/>
                <w:bCs/>
                <w:sz w:val="20"/>
                <w:szCs w:val="20"/>
              </w:rPr>
            </w:pPr>
          </w:p>
        </w:tc>
        <w:tc>
          <w:tcPr>
            <w:tcW w:w="2550" w:type="dxa"/>
          </w:tcPr>
          <w:p w14:paraId="19415495" w14:textId="0B88DEF3" w:rsidR="001D25CA" w:rsidRDefault="001D25CA" w:rsidP="00B82FC3">
            <w:pPr>
              <w:pStyle w:val="TableParagraph"/>
              <w:ind w:left="0" w:right="183"/>
              <w:rPr>
                <w:sz w:val="20"/>
              </w:rPr>
            </w:pPr>
            <w:r>
              <w:rPr>
                <w:b/>
                <w:sz w:val="20"/>
              </w:rPr>
              <w:t xml:space="preserve">Survey </w:t>
            </w:r>
            <w:r>
              <w:rPr>
                <w:sz w:val="20"/>
              </w:rPr>
              <w:t>on the needs and priorities of Indigenous Peoples, as well as local communities,</w:t>
            </w:r>
            <w:r>
              <w:rPr>
                <w:spacing w:val="-5"/>
                <w:sz w:val="20"/>
              </w:rPr>
              <w:t xml:space="preserve"> </w:t>
            </w:r>
            <w:proofErr w:type="gramStart"/>
            <w:r>
              <w:rPr>
                <w:sz w:val="20"/>
              </w:rPr>
              <w:t>with</w:t>
            </w:r>
            <w:r>
              <w:rPr>
                <w:spacing w:val="-6"/>
                <w:sz w:val="20"/>
              </w:rPr>
              <w:t xml:space="preserve"> </w:t>
            </w:r>
            <w:r>
              <w:rPr>
                <w:sz w:val="20"/>
              </w:rPr>
              <w:t>regard</w:t>
            </w:r>
            <w:r>
              <w:rPr>
                <w:spacing w:val="-5"/>
                <w:sz w:val="20"/>
              </w:rPr>
              <w:t xml:space="preserve"> </w:t>
            </w:r>
            <w:r>
              <w:rPr>
                <w:sz w:val="20"/>
              </w:rPr>
              <w:t>to</w:t>
            </w:r>
            <w:proofErr w:type="gramEnd"/>
            <w:r>
              <w:rPr>
                <w:sz w:val="20"/>
              </w:rPr>
              <w:t xml:space="preserve"> the effects of mercury on their health, livelihoods, culture</w:t>
            </w:r>
            <w:r>
              <w:rPr>
                <w:spacing w:val="-13"/>
                <w:sz w:val="20"/>
              </w:rPr>
              <w:t xml:space="preserve"> </w:t>
            </w:r>
            <w:r>
              <w:rPr>
                <w:sz w:val="20"/>
              </w:rPr>
              <w:t>and</w:t>
            </w:r>
            <w:r>
              <w:rPr>
                <w:spacing w:val="-12"/>
                <w:sz w:val="20"/>
              </w:rPr>
              <w:t xml:space="preserve"> </w:t>
            </w:r>
            <w:r>
              <w:rPr>
                <w:sz w:val="20"/>
              </w:rPr>
              <w:t>knowledge,</w:t>
            </w:r>
            <w:r>
              <w:rPr>
                <w:spacing w:val="-13"/>
                <w:sz w:val="20"/>
              </w:rPr>
              <w:t xml:space="preserve"> </w:t>
            </w:r>
            <w:r>
              <w:rPr>
                <w:sz w:val="20"/>
              </w:rPr>
              <w:t xml:space="preserve">with a view to future work on identifying possible </w:t>
            </w:r>
            <w:r>
              <w:rPr>
                <w:spacing w:val="-2"/>
                <w:sz w:val="20"/>
              </w:rPr>
              <w:t xml:space="preserve">solutions </w:t>
            </w:r>
            <w:hyperlink r:id="rId123">
              <w:r>
                <w:rPr>
                  <w:color w:val="0000FF"/>
                  <w:spacing w:val="-2"/>
                  <w:sz w:val="20"/>
                  <w:u w:val="single" w:color="0000FF"/>
                </w:rPr>
                <w:t>UNEP/MC/COP.6/INF/24</w:t>
              </w:r>
            </w:hyperlink>
            <w:r>
              <w:rPr>
                <w:color w:val="0000FF"/>
                <w:spacing w:val="-2"/>
                <w:sz w:val="20"/>
              </w:rPr>
              <w:t xml:space="preserve"> </w:t>
            </w:r>
            <w:r>
              <w:rPr>
                <w:spacing w:val="-2"/>
                <w:sz w:val="20"/>
              </w:rPr>
              <w:t>(2025)</w:t>
            </w:r>
          </w:p>
        </w:tc>
        <w:tc>
          <w:tcPr>
            <w:tcW w:w="1628" w:type="dxa"/>
          </w:tcPr>
          <w:p w14:paraId="7A56A7A0" w14:textId="4311E40E" w:rsidR="001D25CA" w:rsidRDefault="001D25CA" w:rsidP="00B82FC3">
            <w:pPr>
              <w:pStyle w:val="Para1"/>
              <w:numPr>
                <w:ilvl w:val="0"/>
                <w:numId w:val="0"/>
              </w:numPr>
              <w:jc w:val="left"/>
              <w:rPr>
                <w:sz w:val="20"/>
              </w:rPr>
            </w:pPr>
            <w:r>
              <w:rPr>
                <w:spacing w:val="-2"/>
                <w:sz w:val="20"/>
              </w:rPr>
              <w:t>Mercury</w:t>
            </w:r>
          </w:p>
        </w:tc>
        <w:tc>
          <w:tcPr>
            <w:tcW w:w="4664" w:type="dxa"/>
          </w:tcPr>
          <w:p w14:paraId="69699A9C" w14:textId="05B9719D" w:rsidR="001D25CA" w:rsidRDefault="001D25CA" w:rsidP="00B82FC3">
            <w:pPr>
              <w:pStyle w:val="Para1"/>
              <w:numPr>
                <w:ilvl w:val="0"/>
                <w:numId w:val="0"/>
              </w:numPr>
              <w:rPr>
                <w:sz w:val="20"/>
              </w:rPr>
            </w:pPr>
            <w:r>
              <w:rPr>
                <w:sz w:val="20"/>
              </w:rPr>
              <w:t>Report on the results of the survey was prepared the</w:t>
            </w:r>
            <w:r>
              <w:rPr>
                <w:spacing w:val="-6"/>
                <w:sz w:val="20"/>
              </w:rPr>
              <w:t xml:space="preserve"> </w:t>
            </w:r>
            <w:r>
              <w:rPr>
                <w:sz w:val="20"/>
              </w:rPr>
              <w:t>Secretariat</w:t>
            </w:r>
            <w:r>
              <w:rPr>
                <w:spacing w:val="-8"/>
                <w:sz w:val="20"/>
              </w:rPr>
              <w:t xml:space="preserve"> </w:t>
            </w:r>
            <w:r>
              <w:rPr>
                <w:sz w:val="20"/>
              </w:rPr>
              <w:t>pursuant</w:t>
            </w:r>
            <w:r>
              <w:rPr>
                <w:spacing w:val="-6"/>
                <w:sz w:val="20"/>
              </w:rPr>
              <w:t xml:space="preserve"> </w:t>
            </w:r>
            <w:r>
              <w:rPr>
                <w:sz w:val="20"/>
              </w:rPr>
              <w:t>to</w:t>
            </w:r>
            <w:r>
              <w:rPr>
                <w:spacing w:val="-6"/>
                <w:sz w:val="20"/>
              </w:rPr>
              <w:t xml:space="preserve"> </w:t>
            </w:r>
            <w:r>
              <w:rPr>
                <w:sz w:val="20"/>
              </w:rPr>
              <w:t>COP</w:t>
            </w:r>
            <w:r>
              <w:rPr>
                <w:spacing w:val="-6"/>
                <w:sz w:val="20"/>
              </w:rPr>
              <w:t xml:space="preserve"> </w:t>
            </w:r>
            <w:r>
              <w:rPr>
                <w:sz w:val="20"/>
              </w:rPr>
              <w:t>Decision</w:t>
            </w:r>
            <w:r>
              <w:rPr>
                <w:spacing w:val="-6"/>
                <w:sz w:val="20"/>
              </w:rPr>
              <w:t xml:space="preserve"> </w:t>
            </w:r>
            <w:r>
              <w:rPr>
                <w:sz w:val="20"/>
              </w:rPr>
              <w:t>MC-5/1.</w:t>
            </w:r>
          </w:p>
        </w:tc>
        <w:tc>
          <w:tcPr>
            <w:tcW w:w="3260" w:type="dxa"/>
          </w:tcPr>
          <w:p w14:paraId="135D4BAF" w14:textId="36483EAC" w:rsidR="001D25CA" w:rsidRPr="00451A89" w:rsidRDefault="001D25CA" w:rsidP="00B82FC3">
            <w:pPr>
              <w:pStyle w:val="Para1"/>
              <w:numPr>
                <w:ilvl w:val="0"/>
                <w:numId w:val="0"/>
              </w:numPr>
              <w:jc w:val="left"/>
              <w:rPr>
                <w:sz w:val="20"/>
                <w:szCs w:val="20"/>
                <w:lang w:val="en-US"/>
              </w:rPr>
            </w:pPr>
            <w:r>
              <w:rPr>
                <w:sz w:val="20"/>
              </w:rPr>
              <w:t>The survey listed a total of 35 Indigenous and community</w:t>
            </w:r>
            <w:r>
              <w:rPr>
                <w:spacing w:val="-1"/>
                <w:sz w:val="20"/>
              </w:rPr>
              <w:t xml:space="preserve"> </w:t>
            </w:r>
            <w:r>
              <w:rPr>
                <w:sz w:val="20"/>
              </w:rPr>
              <w:t>needs</w:t>
            </w:r>
            <w:r>
              <w:rPr>
                <w:spacing w:val="-1"/>
                <w:sz w:val="20"/>
              </w:rPr>
              <w:t xml:space="preserve"> </w:t>
            </w:r>
            <w:r>
              <w:rPr>
                <w:sz w:val="20"/>
              </w:rPr>
              <w:t>in</w:t>
            </w:r>
            <w:r>
              <w:rPr>
                <w:spacing w:val="-1"/>
                <w:sz w:val="20"/>
              </w:rPr>
              <w:t xml:space="preserve"> </w:t>
            </w:r>
            <w:r>
              <w:rPr>
                <w:sz w:val="20"/>
              </w:rPr>
              <w:t>relation</w:t>
            </w:r>
            <w:r>
              <w:rPr>
                <w:spacing w:val="-1"/>
                <w:sz w:val="20"/>
              </w:rPr>
              <w:t xml:space="preserve"> </w:t>
            </w:r>
            <w:r>
              <w:rPr>
                <w:sz w:val="20"/>
              </w:rPr>
              <w:t>to</w:t>
            </w:r>
            <w:r>
              <w:rPr>
                <w:spacing w:val="-1"/>
                <w:sz w:val="20"/>
              </w:rPr>
              <w:t xml:space="preserve"> </w:t>
            </w:r>
            <w:r>
              <w:rPr>
                <w:sz w:val="20"/>
              </w:rPr>
              <w:t>mercury</w:t>
            </w:r>
            <w:r>
              <w:rPr>
                <w:spacing w:val="-1"/>
                <w:sz w:val="20"/>
              </w:rPr>
              <w:t xml:space="preserve"> </w:t>
            </w:r>
            <w:r>
              <w:rPr>
                <w:sz w:val="20"/>
              </w:rPr>
              <w:t>pollution in</w:t>
            </w:r>
            <w:r>
              <w:rPr>
                <w:spacing w:val="-5"/>
                <w:sz w:val="20"/>
              </w:rPr>
              <w:t xml:space="preserve"> </w:t>
            </w:r>
            <w:r>
              <w:rPr>
                <w:sz w:val="20"/>
              </w:rPr>
              <w:t>the</w:t>
            </w:r>
            <w:r>
              <w:rPr>
                <w:spacing w:val="-5"/>
                <w:sz w:val="20"/>
              </w:rPr>
              <w:t xml:space="preserve"> </w:t>
            </w:r>
            <w:r>
              <w:rPr>
                <w:sz w:val="20"/>
              </w:rPr>
              <w:t>following</w:t>
            </w:r>
            <w:r>
              <w:rPr>
                <w:spacing w:val="-6"/>
                <w:sz w:val="20"/>
              </w:rPr>
              <w:t xml:space="preserve"> </w:t>
            </w:r>
            <w:r>
              <w:rPr>
                <w:sz w:val="20"/>
              </w:rPr>
              <w:t>10</w:t>
            </w:r>
            <w:r>
              <w:rPr>
                <w:spacing w:val="-5"/>
                <w:sz w:val="20"/>
              </w:rPr>
              <w:t xml:space="preserve"> </w:t>
            </w:r>
            <w:r>
              <w:rPr>
                <w:sz w:val="20"/>
              </w:rPr>
              <w:t>categories:</w:t>
            </w:r>
            <w:r>
              <w:rPr>
                <w:spacing w:val="-5"/>
                <w:sz w:val="20"/>
              </w:rPr>
              <w:t xml:space="preserve"> </w:t>
            </w:r>
            <w:r>
              <w:rPr>
                <w:sz w:val="20"/>
              </w:rPr>
              <w:t>(a)</w:t>
            </w:r>
            <w:r>
              <w:rPr>
                <w:spacing w:val="-5"/>
                <w:sz w:val="20"/>
              </w:rPr>
              <w:t xml:space="preserve"> </w:t>
            </w:r>
            <w:r>
              <w:rPr>
                <w:sz w:val="20"/>
              </w:rPr>
              <w:t>Food</w:t>
            </w:r>
            <w:r>
              <w:rPr>
                <w:spacing w:val="-5"/>
                <w:sz w:val="20"/>
              </w:rPr>
              <w:t xml:space="preserve"> </w:t>
            </w:r>
            <w:r>
              <w:rPr>
                <w:sz w:val="20"/>
              </w:rPr>
              <w:t>and</w:t>
            </w:r>
            <w:r>
              <w:rPr>
                <w:spacing w:val="-6"/>
                <w:sz w:val="20"/>
              </w:rPr>
              <w:t xml:space="preserve"> </w:t>
            </w:r>
            <w:r>
              <w:rPr>
                <w:sz w:val="20"/>
              </w:rPr>
              <w:t>water security; (b) Environmental protection and restoration; (c) Awareness-raising among community members, especially women of child-bearing age; (d) Medical and social services; (e) Income generation and livelihoods; (f) Law enforcement; (g) Human rights; (h) Knowledge and spiritual and cultural identity; (</w:t>
            </w:r>
            <w:proofErr w:type="spellStart"/>
            <w:r>
              <w:rPr>
                <w:sz w:val="20"/>
              </w:rPr>
              <w:t>i</w:t>
            </w:r>
            <w:proofErr w:type="spellEnd"/>
            <w:r>
              <w:rPr>
                <w:sz w:val="20"/>
              </w:rPr>
              <w:t>) Effective participation and engagement in work under the Minamata Convention on Mercury; (j) Others.</w:t>
            </w:r>
          </w:p>
        </w:tc>
      </w:tr>
      <w:tr w:rsidR="001D25CA" w:rsidRPr="00761DCA" w14:paraId="6E9F2A62" w14:textId="77777777" w:rsidTr="00995A8C">
        <w:tc>
          <w:tcPr>
            <w:tcW w:w="1506" w:type="dxa"/>
            <w:vMerge/>
          </w:tcPr>
          <w:p w14:paraId="6DEB1888" w14:textId="77777777" w:rsidR="001D25CA" w:rsidRPr="00382059" w:rsidRDefault="001D25CA" w:rsidP="006B6A34">
            <w:pPr>
              <w:pStyle w:val="Para1"/>
              <w:numPr>
                <w:ilvl w:val="0"/>
                <w:numId w:val="0"/>
              </w:numPr>
              <w:jc w:val="center"/>
              <w:rPr>
                <w:b/>
                <w:bCs/>
                <w:sz w:val="20"/>
                <w:szCs w:val="20"/>
              </w:rPr>
            </w:pPr>
          </w:p>
        </w:tc>
        <w:tc>
          <w:tcPr>
            <w:tcW w:w="2550" w:type="dxa"/>
          </w:tcPr>
          <w:p w14:paraId="6F18F99D" w14:textId="05369BE6" w:rsidR="001D25CA" w:rsidRDefault="001D25CA" w:rsidP="00CA4C2D">
            <w:pPr>
              <w:pStyle w:val="TableParagraph"/>
              <w:ind w:left="0" w:right="183"/>
              <w:rPr>
                <w:sz w:val="20"/>
              </w:rPr>
            </w:pPr>
            <w:r>
              <w:rPr>
                <w:b/>
                <w:sz w:val="20"/>
              </w:rPr>
              <w:t xml:space="preserve">Report </w:t>
            </w:r>
            <w:r>
              <w:rPr>
                <w:sz w:val="20"/>
              </w:rPr>
              <w:t>on needs and priorities</w:t>
            </w:r>
            <w:r>
              <w:rPr>
                <w:spacing w:val="-13"/>
                <w:sz w:val="20"/>
              </w:rPr>
              <w:t xml:space="preserve"> </w:t>
            </w:r>
            <w:r>
              <w:rPr>
                <w:sz w:val="20"/>
              </w:rPr>
              <w:t>of</w:t>
            </w:r>
            <w:r>
              <w:rPr>
                <w:spacing w:val="-12"/>
                <w:sz w:val="20"/>
              </w:rPr>
              <w:t xml:space="preserve"> </w:t>
            </w:r>
            <w:r>
              <w:rPr>
                <w:sz w:val="20"/>
              </w:rPr>
              <w:t>Indigenous</w:t>
            </w:r>
            <w:r w:rsidRPr="00CA4C2D">
              <w:rPr>
                <w:sz w:val="20"/>
              </w:rPr>
              <w:t xml:space="preserve"> </w:t>
            </w:r>
            <w:r w:rsidRPr="00CA4C2D">
              <w:rPr>
                <w:sz w:val="20"/>
                <w:lang w:val="en-GB"/>
              </w:rPr>
              <w:lastRenderedPageBreak/>
              <w:t xml:space="preserve">Peoples and local communities </w:t>
            </w:r>
            <w:proofErr w:type="gramStart"/>
            <w:r w:rsidRPr="00CA4C2D">
              <w:rPr>
                <w:sz w:val="20"/>
                <w:lang w:val="en-GB"/>
              </w:rPr>
              <w:t>with regard to</w:t>
            </w:r>
            <w:proofErr w:type="gramEnd"/>
            <w:r w:rsidRPr="00CA4C2D">
              <w:rPr>
                <w:sz w:val="20"/>
                <w:lang w:val="en-GB"/>
              </w:rPr>
              <w:t xml:space="preserve"> the use of mercury in artisanal and small-scale gold mining </w:t>
            </w:r>
            <w:hyperlink r:id="rId124">
              <w:r w:rsidRPr="00CA4C2D">
                <w:rPr>
                  <w:rStyle w:val="Hyperlink"/>
                  <w:sz w:val="20"/>
                </w:rPr>
                <w:t>(UNEP/MC/COP.5/INF/8)</w:t>
              </w:r>
            </w:hyperlink>
            <w:r w:rsidRPr="00CA4C2D">
              <w:rPr>
                <w:sz w:val="20"/>
                <w:lang w:val="en-GB"/>
              </w:rPr>
              <w:t xml:space="preserve"> (2023)</w:t>
            </w:r>
          </w:p>
        </w:tc>
        <w:tc>
          <w:tcPr>
            <w:tcW w:w="1628" w:type="dxa"/>
          </w:tcPr>
          <w:p w14:paraId="2C2CDE91" w14:textId="21E1A429" w:rsidR="001D25CA" w:rsidRDefault="001D25CA" w:rsidP="006B6A34">
            <w:pPr>
              <w:pStyle w:val="Para1"/>
              <w:numPr>
                <w:ilvl w:val="0"/>
                <w:numId w:val="0"/>
              </w:numPr>
              <w:jc w:val="left"/>
              <w:rPr>
                <w:sz w:val="20"/>
              </w:rPr>
            </w:pPr>
            <w:r>
              <w:rPr>
                <w:spacing w:val="-2"/>
                <w:sz w:val="20"/>
              </w:rPr>
              <w:lastRenderedPageBreak/>
              <w:t>Mercury</w:t>
            </w:r>
          </w:p>
        </w:tc>
        <w:tc>
          <w:tcPr>
            <w:tcW w:w="4664" w:type="dxa"/>
          </w:tcPr>
          <w:p w14:paraId="5063351F" w14:textId="4CEBD360" w:rsidR="001D25CA" w:rsidRDefault="001D25CA" w:rsidP="003B69C0">
            <w:pPr>
              <w:pStyle w:val="Para1"/>
              <w:numPr>
                <w:ilvl w:val="0"/>
                <w:numId w:val="0"/>
              </w:numPr>
              <w:rPr>
                <w:sz w:val="20"/>
              </w:rPr>
            </w:pPr>
            <w:r>
              <w:rPr>
                <w:sz w:val="20"/>
              </w:rPr>
              <w:t>The report explores the intricate and complex relationships</w:t>
            </w:r>
            <w:r>
              <w:rPr>
                <w:spacing w:val="-10"/>
                <w:sz w:val="20"/>
              </w:rPr>
              <w:t xml:space="preserve"> </w:t>
            </w:r>
            <w:r>
              <w:rPr>
                <w:sz w:val="20"/>
              </w:rPr>
              <w:t>between</w:t>
            </w:r>
            <w:r>
              <w:rPr>
                <w:spacing w:val="-10"/>
                <w:sz w:val="20"/>
              </w:rPr>
              <w:t xml:space="preserve"> </w:t>
            </w:r>
            <w:r>
              <w:rPr>
                <w:sz w:val="20"/>
              </w:rPr>
              <w:t>Indigenous</w:t>
            </w:r>
            <w:r>
              <w:rPr>
                <w:spacing w:val="-10"/>
                <w:sz w:val="20"/>
              </w:rPr>
              <w:t xml:space="preserve"> </w:t>
            </w:r>
            <w:r>
              <w:rPr>
                <w:sz w:val="20"/>
              </w:rPr>
              <w:t>Peoples,</w:t>
            </w:r>
            <w:r>
              <w:rPr>
                <w:spacing w:val="-9"/>
                <w:sz w:val="20"/>
              </w:rPr>
              <w:t xml:space="preserve"> </w:t>
            </w:r>
            <w:r>
              <w:rPr>
                <w:sz w:val="20"/>
              </w:rPr>
              <w:t>local</w:t>
            </w:r>
            <w:r w:rsidRPr="003B69C0">
              <w:rPr>
                <w:rFonts w:eastAsia="Times New Roman"/>
                <w:snapToGrid/>
                <w:sz w:val="20"/>
                <w:szCs w:val="22"/>
                <w:lang w:val="en-US"/>
              </w:rPr>
              <w:t xml:space="preserve"> </w:t>
            </w:r>
            <w:r w:rsidRPr="003B69C0">
              <w:rPr>
                <w:sz w:val="20"/>
                <w:lang w:val="en-US"/>
              </w:rPr>
              <w:lastRenderedPageBreak/>
              <w:t>communities, ASGM and mercury pollution and identify the priorities of Indigenous Peoples and local communities across geographical regions and socio-economic contexts. The report was prepared by the Secretariat pursuant to COP Decision 4/4, paragraph 3.</w:t>
            </w:r>
          </w:p>
        </w:tc>
        <w:tc>
          <w:tcPr>
            <w:tcW w:w="3260" w:type="dxa"/>
          </w:tcPr>
          <w:p w14:paraId="08F9B4F1" w14:textId="0F413C34" w:rsidR="001D25CA" w:rsidRPr="00451A89" w:rsidRDefault="001D25CA" w:rsidP="00875ADC">
            <w:pPr>
              <w:pStyle w:val="Para1"/>
              <w:numPr>
                <w:ilvl w:val="0"/>
                <w:numId w:val="0"/>
              </w:numPr>
              <w:jc w:val="left"/>
              <w:rPr>
                <w:sz w:val="20"/>
                <w:szCs w:val="20"/>
                <w:lang w:val="en-US"/>
              </w:rPr>
            </w:pPr>
            <w:r>
              <w:rPr>
                <w:sz w:val="20"/>
              </w:rPr>
              <w:lastRenderedPageBreak/>
              <w:t>The</w:t>
            </w:r>
            <w:r>
              <w:rPr>
                <w:spacing w:val="-2"/>
                <w:sz w:val="20"/>
              </w:rPr>
              <w:t xml:space="preserve"> </w:t>
            </w:r>
            <w:r>
              <w:rPr>
                <w:sz w:val="20"/>
              </w:rPr>
              <w:t>report</w:t>
            </w:r>
            <w:r>
              <w:rPr>
                <w:spacing w:val="-3"/>
                <w:sz w:val="20"/>
              </w:rPr>
              <w:t xml:space="preserve"> </w:t>
            </w:r>
            <w:r>
              <w:rPr>
                <w:sz w:val="20"/>
              </w:rPr>
              <w:t>identifies</w:t>
            </w:r>
            <w:r>
              <w:rPr>
                <w:spacing w:val="-2"/>
                <w:sz w:val="20"/>
              </w:rPr>
              <w:t xml:space="preserve"> </w:t>
            </w:r>
            <w:r>
              <w:rPr>
                <w:sz w:val="20"/>
              </w:rPr>
              <w:t>(section</w:t>
            </w:r>
            <w:r>
              <w:rPr>
                <w:spacing w:val="-2"/>
                <w:sz w:val="20"/>
              </w:rPr>
              <w:t xml:space="preserve"> </w:t>
            </w:r>
            <w:r>
              <w:rPr>
                <w:sz w:val="20"/>
              </w:rPr>
              <w:t>5.3)</w:t>
            </w:r>
            <w:r>
              <w:rPr>
                <w:spacing w:val="-2"/>
                <w:sz w:val="20"/>
              </w:rPr>
              <w:t xml:space="preserve"> </w:t>
            </w:r>
            <w:r>
              <w:rPr>
                <w:sz w:val="20"/>
              </w:rPr>
              <w:t>interventions</w:t>
            </w:r>
            <w:r>
              <w:rPr>
                <w:spacing w:val="-4"/>
                <w:sz w:val="20"/>
              </w:rPr>
              <w:t xml:space="preserve"> </w:t>
            </w:r>
            <w:r>
              <w:rPr>
                <w:sz w:val="20"/>
              </w:rPr>
              <w:t>to minimize</w:t>
            </w:r>
            <w:r>
              <w:rPr>
                <w:spacing w:val="-5"/>
                <w:sz w:val="20"/>
              </w:rPr>
              <w:t xml:space="preserve"> </w:t>
            </w:r>
            <w:r>
              <w:rPr>
                <w:sz w:val="20"/>
              </w:rPr>
              <w:t>and</w:t>
            </w:r>
            <w:r>
              <w:rPr>
                <w:spacing w:val="-3"/>
                <w:sz w:val="20"/>
              </w:rPr>
              <w:t xml:space="preserve"> </w:t>
            </w:r>
            <w:r>
              <w:rPr>
                <w:sz w:val="20"/>
              </w:rPr>
              <w:t>avoid</w:t>
            </w:r>
            <w:r>
              <w:rPr>
                <w:spacing w:val="-2"/>
                <w:sz w:val="20"/>
              </w:rPr>
              <w:t xml:space="preserve"> </w:t>
            </w:r>
            <w:r>
              <w:rPr>
                <w:sz w:val="20"/>
              </w:rPr>
              <w:lastRenderedPageBreak/>
              <w:t>the</w:t>
            </w:r>
            <w:r>
              <w:rPr>
                <w:spacing w:val="-4"/>
                <w:sz w:val="20"/>
              </w:rPr>
              <w:t xml:space="preserve"> </w:t>
            </w:r>
            <w:r>
              <w:rPr>
                <w:sz w:val="20"/>
              </w:rPr>
              <w:t>impacts</w:t>
            </w:r>
            <w:r>
              <w:rPr>
                <w:spacing w:val="-2"/>
                <w:sz w:val="20"/>
              </w:rPr>
              <w:t xml:space="preserve"> </w:t>
            </w:r>
            <w:r>
              <w:rPr>
                <w:sz w:val="20"/>
              </w:rPr>
              <w:t>of</w:t>
            </w:r>
            <w:r>
              <w:rPr>
                <w:spacing w:val="-3"/>
                <w:sz w:val="20"/>
              </w:rPr>
              <w:t xml:space="preserve"> </w:t>
            </w:r>
            <w:r>
              <w:rPr>
                <w:sz w:val="20"/>
              </w:rPr>
              <w:t>mercury</w:t>
            </w:r>
            <w:r>
              <w:rPr>
                <w:spacing w:val="-3"/>
                <w:sz w:val="20"/>
              </w:rPr>
              <w:t xml:space="preserve"> </w:t>
            </w:r>
            <w:r>
              <w:rPr>
                <w:sz w:val="20"/>
              </w:rPr>
              <w:t>use</w:t>
            </w:r>
            <w:r>
              <w:rPr>
                <w:spacing w:val="-2"/>
                <w:sz w:val="20"/>
              </w:rPr>
              <w:t xml:space="preserve"> </w:t>
            </w:r>
            <w:r>
              <w:rPr>
                <w:spacing w:val="-5"/>
                <w:sz w:val="20"/>
              </w:rPr>
              <w:t>in</w:t>
            </w:r>
            <w:r w:rsidRPr="00875ADC">
              <w:rPr>
                <w:rFonts w:eastAsia="Times New Roman"/>
                <w:snapToGrid/>
                <w:sz w:val="20"/>
                <w:szCs w:val="22"/>
                <w:lang w:val="en-US"/>
              </w:rPr>
              <w:t xml:space="preserve"> </w:t>
            </w:r>
            <w:r w:rsidRPr="00875ADC">
              <w:rPr>
                <w:spacing w:val="-5"/>
                <w:sz w:val="20"/>
                <w:lang w:val="en-US"/>
              </w:rPr>
              <w:t>ASGM on Indigenous Peoples and local communities.</w:t>
            </w:r>
          </w:p>
        </w:tc>
      </w:tr>
      <w:tr w:rsidR="00D4124C" w:rsidRPr="00761DCA" w14:paraId="1870DD1C" w14:textId="77777777" w:rsidTr="00995A8C">
        <w:tc>
          <w:tcPr>
            <w:tcW w:w="1506" w:type="dxa"/>
            <w:vMerge w:val="restart"/>
            <w:vAlign w:val="center"/>
          </w:tcPr>
          <w:p w14:paraId="338A3B9E" w14:textId="77777777" w:rsidR="00D4124C" w:rsidRDefault="00D4124C" w:rsidP="009A232A">
            <w:pPr>
              <w:pStyle w:val="Para1"/>
              <w:numPr>
                <w:ilvl w:val="0"/>
                <w:numId w:val="0"/>
              </w:numPr>
              <w:jc w:val="center"/>
              <w:rPr>
                <w:b/>
                <w:bCs/>
                <w:sz w:val="20"/>
                <w:szCs w:val="20"/>
              </w:rPr>
            </w:pPr>
            <w:r w:rsidRPr="009070F4">
              <w:rPr>
                <w:b/>
                <w:bCs/>
                <w:sz w:val="20"/>
                <w:szCs w:val="20"/>
              </w:rPr>
              <w:lastRenderedPageBreak/>
              <w:t>Ministerial Conference on Fisheries Cooperation Among African States Bordering the Atlantic Ocean</w:t>
            </w:r>
          </w:p>
          <w:p w14:paraId="32E1A033" w14:textId="65ED33A6" w:rsidR="00D4124C" w:rsidRPr="00393320" w:rsidRDefault="00D4124C" w:rsidP="009A232A">
            <w:pPr>
              <w:pStyle w:val="Para1"/>
              <w:numPr>
                <w:ilvl w:val="0"/>
                <w:numId w:val="0"/>
              </w:numPr>
              <w:jc w:val="center"/>
              <w:rPr>
                <w:i/>
                <w:iCs/>
                <w:sz w:val="20"/>
                <w:szCs w:val="20"/>
              </w:rPr>
            </w:pPr>
            <w:r w:rsidRPr="00393320">
              <w:rPr>
                <w:i/>
                <w:iCs/>
                <w:sz w:val="20"/>
                <w:szCs w:val="20"/>
              </w:rPr>
              <w:t xml:space="preserve">(Geographical scope: The zone extends from Cape </w:t>
            </w:r>
            <w:proofErr w:type="spellStart"/>
            <w:r w:rsidRPr="00393320">
              <w:rPr>
                <w:i/>
                <w:iCs/>
                <w:sz w:val="20"/>
                <w:szCs w:val="20"/>
              </w:rPr>
              <w:t>Spartel</w:t>
            </w:r>
            <w:proofErr w:type="spellEnd"/>
            <w:r w:rsidRPr="00393320">
              <w:rPr>
                <w:i/>
                <w:iCs/>
                <w:sz w:val="20"/>
                <w:szCs w:val="20"/>
              </w:rPr>
              <w:t xml:space="preserve"> (Morocco) in the north to the mouth of the Orange River (Namibia) in the south.)</w:t>
            </w:r>
          </w:p>
        </w:tc>
        <w:tc>
          <w:tcPr>
            <w:tcW w:w="2550" w:type="dxa"/>
          </w:tcPr>
          <w:p w14:paraId="14CB9C45" w14:textId="22595D6A" w:rsidR="00D4124C" w:rsidRPr="00B558D7" w:rsidRDefault="00D4124C" w:rsidP="00B558D7">
            <w:pPr>
              <w:pStyle w:val="TableParagraph"/>
              <w:ind w:left="0" w:right="183"/>
              <w:rPr>
                <w:sz w:val="20"/>
                <w:szCs w:val="20"/>
              </w:rPr>
            </w:pPr>
            <w:r w:rsidRPr="00B558D7">
              <w:rPr>
                <w:sz w:val="20"/>
                <w:szCs w:val="20"/>
                <w:lang w:val="en-CA"/>
              </w:rPr>
              <w:t>ATLAFCO (COMHAFAT), as an intergovernmental organization dedicated to fisheries cooperation in Africa, addresses the issue of chemical and plastic waste from the perspective of marine environmental protection and resource sustainability.</w:t>
            </w:r>
          </w:p>
        </w:tc>
        <w:tc>
          <w:tcPr>
            <w:tcW w:w="1628" w:type="dxa"/>
          </w:tcPr>
          <w:p w14:paraId="6236D171" w14:textId="59617337" w:rsidR="00D4124C" w:rsidRPr="00B558D7" w:rsidRDefault="00D4124C" w:rsidP="00B558D7">
            <w:pPr>
              <w:pStyle w:val="Para1"/>
              <w:numPr>
                <w:ilvl w:val="0"/>
                <w:numId w:val="0"/>
              </w:numPr>
              <w:jc w:val="left"/>
              <w:rPr>
                <w:sz w:val="20"/>
                <w:szCs w:val="20"/>
              </w:rPr>
            </w:pPr>
            <w:r w:rsidRPr="00B558D7">
              <w:rPr>
                <w:sz w:val="20"/>
                <w:szCs w:val="20"/>
                <w:lang w:val="en-CA"/>
              </w:rPr>
              <w:t>“N/A”</w:t>
            </w:r>
          </w:p>
        </w:tc>
        <w:tc>
          <w:tcPr>
            <w:tcW w:w="4664" w:type="dxa"/>
          </w:tcPr>
          <w:p w14:paraId="6C0DB5BD" w14:textId="76CDADD9" w:rsidR="00D4124C" w:rsidRPr="00B558D7" w:rsidRDefault="00D4124C" w:rsidP="00B558D7">
            <w:pPr>
              <w:pStyle w:val="Para1"/>
              <w:numPr>
                <w:ilvl w:val="0"/>
                <w:numId w:val="0"/>
              </w:numPr>
              <w:rPr>
                <w:sz w:val="20"/>
                <w:szCs w:val="20"/>
              </w:rPr>
            </w:pPr>
            <w:r w:rsidRPr="00B558D7">
              <w:rPr>
                <w:sz w:val="20"/>
                <w:szCs w:val="20"/>
              </w:rPr>
              <w:t>Support for ecosystem survey campaigns (e.g. in Benin and Liberia) and collaboration with the Network of Fisheries and Marine Science Research Institutes (RAFISMER) for the study of</w:t>
            </w:r>
            <w:r w:rsidRPr="00B558D7">
              <w:rPr>
                <w:sz w:val="20"/>
                <w:szCs w:val="20"/>
                <w:lang w:val="en-CA"/>
              </w:rPr>
              <w:t xml:space="preserve"> marine biodiversity in the face of </w:t>
            </w:r>
            <w:r w:rsidRPr="00B558D7">
              <w:rPr>
                <w:sz w:val="20"/>
                <w:szCs w:val="20"/>
              </w:rPr>
              <w:t>anthropogenic pressures, including Plastic pollution.</w:t>
            </w:r>
          </w:p>
        </w:tc>
        <w:tc>
          <w:tcPr>
            <w:tcW w:w="3260" w:type="dxa"/>
          </w:tcPr>
          <w:p w14:paraId="7EAFDB35" w14:textId="77777777" w:rsidR="00D4124C" w:rsidRDefault="00D4124C" w:rsidP="00B558D7">
            <w:pPr>
              <w:rPr>
                <w:sz w:val="20"/>
                <w:szCs w:val="20"/>
              </w:rPr>
            </w:pPr>
            <w:r w:rsidRPr="00B558D7">
              <w:rPr>
                <w:sz w:val="20"/>
                <w:szCs w:val="20"/>
              </w:rPr>
              <w:t xml:space="preserve">Strengthening regional and national regulations: </w:t>
            </w:r>
          </w:p>
          <w:p w14:paraId="6E719DB0" w14:textId="77777777" w:rsidR="00D4124C" w:rsidRPr="00B558D7" w:rsidRDefault="00D4124C" w:rsidP="00B558D7">
            <w:pPr>
              <w:rPr>
                <w:sz w:val="20"/>
                <w:szCs w:val="20"/>
              </w:rPr>
            </w:pPr>
          </w:p>
          <w:p w14:paraId="3B798D45" w14:textId="77777777" w:rsidR="00D4124C" w:rsidRPr="00B558D7" w:rsidRDefault="00D4124C" w:rsidP="00B558D7">
            <w:pPr>
              <w:rPr>
                <w:sz w:val="20"/>
                <w:szCs w:val="20"/>
              </w:rPr>
            </w:pPr>
            <w:r w:rsidRPr="00B558D7">
              <w:rPr>
                <w:sz w:val="20"/>
                <w:szCs w:val="20"/>
              </w:rPr>
              <w:t xml:space="preserve">-Strengthen regulations to reduce the production, distribution and use of plastic. </w:t>
            </w:r>
          </w:p>
          <w:p w14:paraId="6501FDC2" w14:textId="412D6410" w:rsidR="00D4124C" w:rsidRPr="00B558D7" w:rsidRDefault="00D4124C" w:rsidP="00B558D7">
            <w:pPr>
              <w:pStyle w:val="Para1"/>
              <w:numPr>
                <w:ilvl w:val="0"/>
                <w:numId w:val="0"/>
              </w:numPr>
              <w:jc w:val="left"/>
              <w:rPr>
                <w:sz w:val="20"/>
                <w:szCs w:val="20"/>
                <w:lang w:val="en-US"/>
              </w:rPr>
            </w:pPr>
            <w:r w:rsidRPr="00B558D7">
              <w:rPr>
                <w:sz w:val="20"/>
                <w:szCs w:val="20"/>
              </w:rPr>
              <w:t>-Regulations must also provide for plastic traceability measures as well as appropriate sanctions for companies that do not comply with environmental standards.</w:t>
            </w:r>
          </w:p>
        </w:tc>
      </w:tr>
      <w:tr w:rsidR="00D4124C" w:rsidRPr="00761DCA" w14:paraId="1951DBE7" w14:textId="77777777" w:rsidTr="00995A8C">
        <w:tc>
          <w:tcPr>
            <w:tcW w:w="1506" w:type="dxa"/>
            <w:vMerge/>
          </w:tcPr>
          <w:p w14:paraId="6F83467D" w14:textId="77777777" w:rsidR="00D4124C" w:rsidRPr="00382059" w:rsidRDefault="00D4124C" w:rsidP="004837AD">
            <w:pPr>
              <w:pStyle w:val="Para1"/>
              <w:numPr>
                <w:ilvl w:val="0"/>
                <w:numId w:val="0"/>
              </w:numPr>
              <w:jc w:val="center"/>
              <w:rPr>
                <w:b/>
                <w:bCs/>
                <w:sz w:val="20"/>
                <w:szCs w:val="20"/>
              </w:rPr>
            </w:pPr>
          </w:p>
        </w:tc>
        <w:tc>
          <w:tcPr>
            <w:tcW w:w="2550" w:type="dxa"/>
          </w:tcPr>
          <w:p w14:paraId="1A341C34" w14:textId="5EADD24A" w:rsidR="00D4124C" w:rsidRPr="004837AD" w:rsidRDefault="00D4124C" w:rsidP="004837AD">
            <w:pPr>
              <w:pStyle w:val="TableParagraph"/>
              <w:ind w:left="0" w:right="183"/>
              <w:rPr>
                <w:sz w:val="20"/>
              </w:rPr>
            </w:pPr>
            <w:r>
              <w:rPr>
                <w:sz w:val="20"/>
                <w:szCs w:val="20"/>
                <w:lang w:val="en-CA"/>
              </w:rPr>
              <w:t>A</w:t>
            </w:r>
            <w:r w:rsidRPr="004837AD">
              <w:rPr>
                <w:sz w:val="20"/>
                <w:szCs w:val="20"/>
                <w:lang w:val="en-CA"/>
              </w:rPr>
              <w:t>ctively participated in the fifth session of the Intergovernmental Negotiating Committee (INC-5) for the development of a global treaty on plastic pollution</w:t>
            </w:r>
          </w:p>
        </w:tc>
        <w:tc>
          <w:tcPr>
            <w:tcW w:w="1628" w:type="dxa"/>
          </w:tcPr>
          <w:p w14:paraId="5C2AB4DB" w14:textId="77777777" w:rsidR="00D4124C" w:rsidRPr="004837AD" w:rsidRDefault="00D4124C" w:rsidP="004837AD">
            <w:pPr>
              <w:pStyle w:val="Para1"/>
              <w:numPr>
                <w:ilvl w:val="0"/>
                <w:numId w:val="0"/>
              </w:numPr>
              <w:jc w:val="left"/>
              <w:rPr>
                <w:sz w:val="20"/>
              </w:rPr>
            </w:pPr>
          </w:p>
        </w:tc>
        <w:tc>
          <w:tcPr>
            <w:tcW w:w="4664" w:type="dxa"/>
          </w:tcPr>
          <w:p w14:paraId="6D6917B6" w14:textId="4D695BEA" w:rsidR="00D4124C" w:rsidRPr="004837AD" w:rsidRDefault="00D4124C" w:rsidP="004837AD">
            <w:pPr>
              <w:pStyle w:val="Para1"/>
              <w:numPr>
                <w:ilvl w:val="0"/>
                <w:numId w:val="0"/>
              </w:numPr>
              <w:rPr>
                <w:sz w:val="20"/>
              </w:rPr>
            </w:pPr>
            <w:r w:rsidRPr="004837AD">
              <w:rPr>
                <w:sz w:val="20"/>
                <w:szCs w:val="20"/>
                <w:lang w:val="en-CA"/>
              </w:rPr>
              <w:t>Awareness-raising: Organizing workshops on resilience to climate change and the preservation of the marine environment, recognizing that healthy oceans are essential for vital ecosystem services.</w:t>
            </w:r>
          </w:p>
        </w:tc>
        <w:tc>
          <w:tcPr>
            <w:tcW w:w="3260" w:type="dxa"/>
          </w:tcPr>
          <w:p w14:paraId="73BF9F5E" w14:textId="011F3C1D" w:rsidR="00D4124C" w:rsidRPr="004837AD" w:rsidRDefault="00D4124C" w:rsidP="004837AD">
            <w:pPr>
              <w:pStyle w:val="Para1"/>
              <w:numPr>
                <w:ilvl w:val="0"/>
                <w:numId w:val="0"/>
              </w:numPr>
              <w:jc w:val="left"/>
              <w:rPr>
                <w:sz w:val="20"/>
                <w:szCs w:val="20"/>
                <w:lang w:val="en-US"/>
              </w:rPr>
            </w:pPr>
            <w:r w:rsidRPr="004837AD">
              <w:rPr>
                <w:sz w:val="20"/>
                <w:szCs w:val="20"/>
              </w:rPr>
              <w:t>Strengthening scientific research: Fund more research into the assessments and impacts of plastic pollution on the marine ecosystem and into technological solutions to combat this scourge.</w:t>
            </w:r>
          </w:p>
        </w:tc>
      </w:tr>
      <w:tr w:rsidR="00D4124C" w:rsidRPr="00761DCA" w14:paraId="69B22D6D" w14:textId="77777777" w:rsidTr="00995A8C">
        <w:tc>
          <w:tcPr>
            <w:tcW w:w="1506" w:type="dxa"/>
            <w:vMerge/>
          </w:tcPr>
          <w:p w14:paraId="6A544131" w14:textId="77777777" w:rsidR="00D4124C" w:rsidRPr="00382059" w:rsidRDefault="00D4124C" w:rsidP="00D4124C">
            <w:pPr>
              <w:pStyle w:val="Para1"/>
              <w:numPr>
                <w:ilvl w:val="0"/>
                <w:numId w:val="0"/>
              </w:numPr>
              <w:jc w:val="center"/>
              <w:rPr>
                <w:b/>
                <w:bCs/>
                <w:sz w:val="20"/>
                <w:szCs w:val="20"/>
              </w:rPr>
            </w:pPr>
          </w:p>
        </w:tc>
        <w:tc>
          <w:tcPr>
            <w:tcW w:w="2550" w:type="dxa"/>
          </w:tcPr>
          <w:p w14:paraId="578E73B3" w14:textId="77777777" w:rsidR="00D4124C" w:rsidRPr="00D4124C" w:rsidRDefault="00D4124C" w:rsidP="00D4124C">
            <w:pPr>
              <w:pStyle w:val="ListParagraph"/>
              <w:numPr>
                <w:ilvl w:val="0"/>
                <w:numId w:val="14"/>
              </w:numPr>
              <w:tabs>
                <w:tab w:val="clear" w:pos="567"/>
                <w:tab w:val="clear" w:pos="1134"/>
                <w:tab w:val="clear" w:pos="1701"/>
                <w:tab w:val="clear" w:pos="2268"/>
              </w:tabs>
              <w:ind w:left="22"/>
              <w:jc w:val="left"/>
              <w:rPr>
                <w:rFonts w:eastAsia="Times New Roman"/>
                <w:sz w:val="20"/>
                <w:szCs w:val="20"/>
                <w:lang w:val="en-CA" w:eastAsia="en-CA"/>
              </w:rPr>
            </w:pPr>
            <w:r w:rsidRPr="00D4124C">
              <w:rPr>
                <w:rFonts w:eastAsia="Times New Roman"/>
                <w:sz w:val="20"/>
                <w:szCs w:val="20"/>
                <w:lang w:val="en-CA" w:eastAsia="en-CA"/>
              </w:rPr>
              <w:t xml:space="preserve">Key 2025 activities include: </w:t>
            </w:r>
          </w:p>
          <w:p w14:paraId="0EF97106" w14:textId="77777777" w:rsidR="00D4124C" w:rsidRPr="00D4124C" w:rsidRDefault="00D4124C" w:rsidP="00D4124C">
            <w:pPr>
              <w:pStyle w:val="ListParagraph"/>
              <w:numPr>
                <w:ilvl w:val="0"/>
                <w:numId w:val="14"/>
              </w:numPr>
              <w:tabs>
                <w:tab w:val="clear" w:pos="567"/>
                <w:tab w:val="clear" w:pos="1134"/>
                <w:tab w:val="clear" w:pos="1701"/>
                <w:tab w:val="clear" w:pos="2268"/>
              </w:tabs>
              <w:ind w:left="22"/>
              <w:jc w:val="left"/>
              <w:rPr>
                <w:rFonts w:eastAsia="Times New Roman"/>
                <w:sz w:val="20"/>
                <w:szCs w:val="20"/>
                <w:lang w:val="en-CA" w:eastAsia="en-CA"/>
              </w:rPr>
            </w:pPr>
            <w:r w:rsidRPr="00D4124C">
              <w:rPr>
                <w:rFonts w:eastAsia="Times New Roman"/>
                <w:sz w:val="20"/>
                <w:szCs w:val="20"/>
                <w:lang w:val="en-CA" w:eastAsia="en-CA"/>
              </w:rPr>
              <w:t xml:space="preserve"> - 11th Ordinary Session of ATLAFCO Minsters Conference in Abidjan (April) with action plan that has a special focusing on strengthening regional ocean governance, tackling marine pollution, and protecting </w:t>
            </w:r>
            <w:r w:rsidRPr="00D4124C">
              <w:rPr>
                <w:rFonts w:eastAsia="Times New Roman"/>
                <w:sz w:val="20"/>
                <w:szCs w:val="20"/>
                <w:lang w:val="en-CA" w:eastAsia="en-CA"/>
              </w:rPr>
              <w:lastRenderedPageBreak/>
              <w:t>biodiversity to ensure sustainable fisheries</w:t>
            </w:r>
          </w:p>
          <w:p w14:paraId="1271A23D" w14:textId="77777777" w:rsidR="00D4124C" w:rsidRPr="00D4124C" w:rsidRDefault="00D4124C" w:rsidP="00D4124C">
            <w:pPr>
              <w:pStyle w:val="ListParagraph"/>
              <w:numPr>
                <w:ilvl w:val="0"/>
                <w:numId w:val="14"/>
              </w:numPr>
              <w:tabs>
                <w:tab w:val="clear" w:pos="567"/>
                <w:tab w:val="clear" w:pos="1134"/>
                <w:tab w:val="clear" w:pos="1701"/>
                <w:tab w:val="clear" w:pos="2268"/>
              </w:tabs>
              <w:ind w:left="22"/>
              <w:jc w:val="left"/>
              <w:rPr>
                <w:rFonts w:eastAsia="Times New Roman"/>
                <w:sz w:val="20"/>
                <w:szCs w:val="20"/>
                <w:lang w:val="en-CA" w:eastAsia="en-CA"/>
              </w:rPr>
            </w:pPr>
            <w:r w:rsidRPr="00D4124C">
              <w:rPr>
                <w:rFonts w:eastAsia="Times New Roman"/>
                <w:sz w:val="20"/>
                <w:szCs w:val="20"/>
                <w:lang w:val="en-CA" w:eastAsia="en-CA"/>
              </w:rPr>
              <w:t>- Participation in the 10th Our Ocean Conference</w:t>
            </w:r>
          </w:p>
          <w:p w14:paraId="3D55F7A0" w14:textId="5B1FE971" w:rsidR="00D4124C" w:rsidRPr="009A232A" w:rsidRDefault="00D4124C" w:rsidP="009A232A">
            <w:pPr>
              <w:pStyle w:val="ListParagraph"/>
              <w:ind w:left="22"/>
              <w:rPr>
                <w:rFonts w:eastAsia="Times New Roman"/>
                <w:sz w:val="20"/>
                <w:szCs w:val="20"/>
                <w:lang w:val="en-CA" w:eastAsia="en-CA"/>
              </w:rPr>
            </w:pPr>
            <w:r w:rsidRPr="00D4124C">
              <w:rPr>
                <w:rFonts w:eastAsia="Times New Roman"/>
                <w:sz w:val="20"/>
                <w:szCs w:val="20"/>
                <w:lang w:val="en-CA" w:eastAsia="en-CA"/>
              </w:rPr>
              <w:t>- Projects concentrating on marine diversity under climate change, such as PROJECT SENTINE</w:t>
            </w:r>
          </w:p>
        </w:tc>
        <w:tc>
          <w:tcPr>
            <w:tcW w:w="1628" w:type="dxa"/>
          </w:tcPr>
          <w:p w14:paraId="26099483" w14:textId="77777777" w:rsidR="00D4124C" w:rsidRPr="00D4124C" w:rsidRDefault="00D4124C" w:rsidP="00D4124C">
            <w:pPr>
              <w:pStyle w:val="Para1"/>
              <w:numPr>
                <w:ilvl w:val="0"/>
                <w:numId w:val="0"/>
              </w:numPr>
              <w:jc w:val="left"/>
              <w:rPr>
                <w:sz w:val="20"/>
              </w:rPr>
            </w:pPr>
          </w:p>
        </w:tc>
        <w:tc>
          <w:tcPr>
            <w:tcW w:w="4664" w:type="dxa"/>
          </w:tcPr>
          <w:p w14:paraId="589321D5" w14:textId="77777777" w:rsidR="00D4124C" w:rsidRPr="00D4124C" w:rsidRDefault="00D4124C" w:rsidP="00D4124C">
            <w:pPr>
              <w:pStyle w:val="Para1"/>
              <w:numPr>
                <w:ilvl w:val="0"/>
                <w:numId w:val="0"/>
              </w:numPr>
              <w:rPr>
                <w:sz w:val="20"/>
              </w:rPr>
            </w:pPr>
          </w:p>
        </w:tc>
        <w:tc>
          <w:tcPr>
            <w:tcW w:w="3260" w:type="dxa"/>
          </w:tcPr>
          <w:p w14:paraId="6E38073A" w14:textId="77777777" w:rsidR="00D4124C" w:rsidRPr="00D4124C" w:rsidRDefault="00D4124C" w:rsidP="00D4124C">
            <w:pPr>
              <w:rPr>
                <w:sz w:val="20"/>
                <w:szCs w:val="20"/>
              </w:rPr>
            </w:pPr>
            <w:r w:rsidRPr="00D4124C">
              <w:rPr>
                <w:sz w:val="20"/>
                <w:szCs w:val="20"/>
              </w:rPr>
              <w:t xml:space="preserve">Implementation of massive awareness campaigns: </w:t>
            </w:r>
          </w:p>
          <w:p w14:paraId="1F85C3B8" w14:textId="767A40EA" w:rsidR="00D4124C" w:rsidRPr="00D4124C" w:rsidRDefault="00D4124C" w:rsidP="00D4124C">
            <w:pPr>
              <w:pStyle w:val="Para1"/>
              <w:numPr>
                <w:ilvl w:val="0"/>
                <w:numId w:val="0"/>
              </w:numPr>
              <w:jc w:val="left"/>
              <w:rPr>
                <w:sz w:val="20"/>
                <w:szCs w:val="20"/>
                <w:lang w:val="en-US"/>
              </w:rPr>
            </w:pPr>
            <w:r w:rsidRPr="00D4124C">
              <w:rPr>
                <w:sz w:val="20"/>
                <w:szCs w:val="20"/>
              </w:rPr>
              <w:t>Launch large-scale awareness campaigns to educate the public about the dangers of plastic pollution and ways to reduce it.</w:t>
            </w:r>
          </w:p>
        </w:tc>
      </w:tr>
      <w:tr w:rsidR="001F4212" w:rsidRPr="00761DCA" w14:paraId="69AA116A" w14:textId="77777777" w:rsidTr="00995A8C">
        <w:tc>
          <w:tcPr>
            <w:tcW w:w="1506" w:type="dxa"/>
          </w:tcPr>
          <w:p w14:paraId="5E13EB03" w14:textId="77777777" w:rsidR="001F4212" w:rsidRDefault="001F4212" w:rsidP="001F4212">
            <w:pPr>
              <w:pStyle w:val="Para1"/>
              <w:numPr>
                <w:ilvl w:val="0"/>
                <w:numId w:val="0"/>
              </w:numPr>
              <w:jc w:val="center"/>
              <w:rPr>
                <w:b/>
                <w:bCs/>
                <w:sz w:val="20"/>
                <w:szCs w:val="20"/>
              </w:rPr>
            </w:pPr>
            <w:r w:rsidRPr="0048108D">
              <w:rPr>
                <w:b/>
                <w:bCs/>
                <w:sz w:val="20"/>
                <w:szCs w:val="20"/>
              </w:rPr>
              <w:t>North Pacific Fisheries Commission</w:t>
            </w:r>
          </w:p>
          <w:p w14:paraId="2811E677" w14:textId="3AF4854C" w:rsidR="001F4212" w:rsidRPr="00DF59CB" w:rsidRDefault="001F4212" w:rsidP="001F4212">
            <w:pPr>
              <w:pStyle w:val="Para1"/>
              <w:numPr>
                <w:ilvl w:val="0"/>
                <w:numId w:val="0"/>
              </w:numPr>
              <w:jc w:val="center"/>
              <w:rPr>
                <w:i/>
                <w:iCs/>
                <w:sz w:val="20"/>
                <w:szCs w:val="20"/>
              </w:rPr>
            </w:pPr>
            <w:r w:rsidRPr="00DF59CB">
              <w:rPr>
                <w:i/>
                <w:iCs/>
                <w:sz w:val="20"/>
                <w:szCs w:val="20"/>
              </w:rPr>
              <w:t xml:space="preserve">(Geographical scope: See </w:t>
            </w:r>
            <w:hyperlink r:id="rId125" w:history="1">
              <w:r w:rsidRPr="00DF59CB">
                <w:rPr>
                  <w:rStyle w:val="Hyperlink"/>
                  <w:i/>
                  <w:iCs/>
                  <w:sz w:val="20"/>
                  <w:szCs w:val="20"/>
                </w:rPr>
                <w:t>convention area</w:t>
              </w:r>
            </w:hyperlink>
            <w:r w:rsidRPr="00DF59CB">
              <w:rPr>
                <w:i/>
                <w:iCs/>
                <w:sz w:val="20"/>
                <w:szCs w:val="20"/>
              </w:rPr>
              <w:t>)</w:t>
            </w:r>
          </w:p>
        </w:tc>
        <w:tc>
          <w:tcPr>
            <w:tcW w:w="2550" w:type="dxa"/>
          </w:tcPr>
          <w:p w14:paraId="51C31D99" w14:textId="27174EA1" w:rsidR="001F4212" w:rsidRPr="001F4212" w:rsidRDefault="001F4212" w:rsidP="001F4212">
            <w:pPr>
              <w:pStyle w:val="TableParagraph"/>
              <w:ind w:left="0" w:right="183"/>
              <w:rPr>
                <w:sz w:val="20"/>
              </w:rPr>
            </w:pPr>
            <w:r w:rsidRPr="001F4212">
              <w:rPr>
                <w:sz w:val="20"/>
                <w:szCs w:val="20"/>
              </w:rPr>
              <w:t>Conservation and management measure on the prevention, reduction, and elimination of marine pollution</w:t>
            </w:r>
          </w:p>
        </w:tc>
        <w:tc>
          <w:tcPr>
            <w:tcW w:w="1628" w:type="dxa"/>
          </w:tcPr>
          <w:p w14:paraId="383873EE" w14:textId="77777777" w:rsidR="001F4212" w:rsidRDefault="001F4212" w:rsidP="001F4212">
            <w:pPr>
              <w:jc w:val="left"/>
              <w:rPr>
                <w:sz w:val="20"/>
                <w:szCs w:val="20"/>
                <w:lang w:val="en-CA"/>
              </w:rPr>
            </w:pPr>
            <w:r>
              <w:rPr>
                <w:sz w:val="20"/>
                <w:szCs w:val="20"/>
                <w:lang w:val="en-CA"/>
              </w:rPr>
              <w:t>Fishing gear, plastics, garbage, sewage, oil, fuel products, oily residues</w:t>
            </w:r>
          </w:p>
          <w:p w14:paraId="68C430EC" w14:textId="77777777" w:rsidR="001F4212" w:rsidRDefault="001F4212" w:rsidP="001F4212">
            <w:pPr>
              <w:jc w:val="left"/>
              <w:rPr>
                <w:sz w:val="20"/>
                <w:szCs w:val="20"/>
                <w:lang w:val="en-CA"/>
              </w:rPr>
            </w:pPr>
          </w:p>
          <w:p w14:paraId="45536387" w14:textId="4995C82B" w:rsidR="001F4212" w:rsidRDefault="001F4212" w:rsidP="001F4212">
            <w:pPr>
              <w:pStyle w:val="Para1"/>
              <w:numPr>
                <w:ilvl w:val="0"/>
                <w:numId w:val="0"/>
              </w:numPr>
              <w:jc w:val="left"/>
              <w:rPr>
                <w:sz w:val="20"/>
              </w:rPr>
            </w:pPr>
            <w:r>
              <w:rPr>
                <w:sz w:val="20"/>
                <w:szCs w:val="20"/>
                <w:lang w:val="en-CA"/>
              </w:rPr>
              <w:t>Prevention of losing fishing gear and waste release</w:t>
            </w:r>
          </w:p>
        </w:tc>
        <w:tc>
          <w:tcPr>
            <w:tcW w:w="4664" w:type="dxa"/>
          </w:tcPr>
          <w:p w14:paraId="2B1E0FEE" w14:textId="122CEBD2" w:rsidR="001F4212" w:rsidRDefault="001F4212" w:rsidP="001F4212">
            <w:pPr>
              <w:pStyle w:val="Para1"/>
              <w:numPr>
                <w:ilvl w:val="0"/>
                <w:numId w:val="0"/>
              </w:numPr>
              <w:jc w:val="left"/>
              <w:rPr>
                <w:sz w:val="20"/>
              </w:rPr>
            </w:pPr>
            <w:r>
              <w:rPr>
                <w:sz w:val="20"/>
                <w:szCs w:val="20"/>
              </w:rPr>
              <w:t>Goal is “</w:t>
            </w:r>
            <w:r w:rsidRPr="000E027A">
              <w:rPr>
                <w:sz w:val="20"/>
                <w:szCs w:val="20"/>
              </w:rPr>
              <w:t>preventing, reducing, and eliminating marine pollution, including the potential for reporting requirements</w:t>
            </w:r>
            <w:r>
              <w:rPr>
                <w:sz w:val="20"/>
                <w:szCs w:val="20"/>
              </w:rPr>
              <w:t>”</w:t>
            </w:r>
          </w:p>
        </w:tc>
        <w:tc>
          <w:tcPr>
            <w:tcW w:w="3260" w:type="dxa"/>
          </w:tcPr>
          <w:p w14:paraId="3B55E7CA" w14:textId="77777777" w:rsidR="001F4212" w:rsidRPr="00451A89" w:rsidRDefault="001F4212" w:rsidP="001F4212">
            <w:pPr>
              <w:pStyle w:val="Para1"/>
              <w:numPr>
                <w:ilvl w:val="0"/>
                <w:numId w:val="0"/>
              </w:numPr>
              <w:jc w:val="left"/>
              <w:rPr>
                <w:sz w:val="20"/>
                <w:szCs w:val="20"/>
                <w:lang w:val="en-US"/>
              </w:rPr>
            </w:pPr>
          </w:p>
        </w:tc>
      </w:tr>
      <w:tr w:rsidR="009A232A" w:rsidRPr="00761DCA" w14:paraId="67E5771F" w14:textId="77777777" w:rsidTr="00995A8C">
        <w:tc>
          <w:tcPr>
            <w:tcW w:w="1506" w:type="dxa"/>
            <w:vMerge w:val="restart"/>
          </w:tcPr>
          <w:p w14:paraId="2AB9E455" w14:textId="77777777" w:rsidR="009A232A" w:rsidRDefault="009A232A" w:rsidP="00DB2227">
            <w:pPr>
              <w:pStyle w:val="Para1"/>
              <w:numPr>
                <w:ilvl w:val="0"/>
                <w:numId w:val="0"/>
              </w:numPr>
              <w:jc w:val="center"/>
              <w:rPr>
                <w:b/>
                <w:bCs/>
                <w:sz w:val="20"/>
                <w:szCs w:val="20"/>
              </w:rPr>
            </w:pPr>
            <w:r w:rsidRPr="001F4212">
              <w:rPr>
                <w:b/>
                <w:bCs/>
                <w:sz w:val="20"/>
                <w:szCs w:val="20"/>
              </w:rPr>
              <w:t>North Pacific Marine Science Organization</w:t>
            </w:r>
          </w:p>
          <w:p w14:paraId="092166A5" w14:textId="2F9EDBAC" w:rsidR="009A232A" w:rsidRPr="00B465A1" w:rsidRDefault="009A232A" w:rsidP="00DB2227">
            <w:pPr>
              <w:pStyle w:val="Para1"/>
              <w:numPr>
                <w:ilvl w:val="0"/>
                <w:numId w:val="0"/>
              </w:numPr>
              <w:jc w:val="center"/>
              <w:rPr>
                <w:i/>
                <w:iCs/>
                <w:sz w:val="20"/>
                <w:szCs w:val="20"/>
              </w:rPr>
            </w:pPr>
            <w:r w:rsidRPr="00B465A1">
              <w:rPr>
                <w:i/>
                <w:iCs/>
                <w:sz w:val="20"/>
                <w:szCs w:val="20"/>
              </w:rPr>
              <w:t>(Geographical scope: North Pacific Ocean)</w:t>
            </w:r>
          </w:p>
        </w:tc>
        <w:tc>
          <w:tcPr>
            <w:tcW w:w="2550" w:type="dxa"/>
          </w:tcPr>
          <w:p w14:paraId="616B73B3" w14:textId="2BED1A67" w:rsidR="009A232A" w:rsidRDefault="009A232A" w:rsidP="00DB2227">
            <w:pPr>
              <w:pStyle w:val="TableParagraph"/>
              <w:ind w:left="0" w:right="183"/>
              <w:rPr>
                <w:sz w:val="20"/>
              </w:rPr>
            </w:pPr>
            <w:r w:rsidRPr="00893817">
              <w:rPr>
                <w:sz w:val="20"/>
                <w:szCs w:val="20"/>
                <w:lang w:val="en-CA"/>
              </w:rPr>
              <w:t>Expert Group – Section on Marine Plastic Pollution</w:t>
            </w:r>
            <w:r>
              <w:rPr>
                <w:sz w:val="20"/>
                <w:szCs w:val="20"/>
                <w:lang w:val="en-CA"/>
              </w:rPr>
              <w:t xml:space="preserve"> </w:t>
            </w:r>
            <w:hyperlink r:id="rId126" w:history="1">
              <w:r>
                <w:rPr>
                  <w:rStyle w:val="Hyperlink"/>
                  <w:sz w:val="20"/>
                  <w:szCs w:val="20"/>
                </w:rPr>
                <w:t>PICES_SMPP</w:t>
              </w:r>
            </w:hyperlink>
          </w:p>
        </w:tc>
        <w:tc>
          <w:tcPr>
            <w:tcW w:w="1628" w:type="dxa"/>
          </w:tcPr>
          <w:p w14:paraId="724276DC" w14:textId="421AB45E" w:rsidR="009A232A" w:rsidRDefault="009A232A" w:rsidP="00DB2227">
            <w:pPr>
              <w:pStyle w:val="Para1"/>
              <w:numPr>
                <w:ilvl w:val="0"/>
                <w:numId w:val="0"/>
              </w:numPr>
              <w:jc w:val="left"/>
              <w:rPr>
                <w:sz w:val="20"/>
              </w:rPr>
            </w:pPr>
            <w:r w:rsidRPr="00893817">
              <w:rPr>
                <w:sz w:val="20"/>
                <w:szCs w:val="20"/>
                <w:lang w:val="en-CA"/>
              </w:rPr>
              <w:t>Plastic waste</w:t>
            </w:r>
          </w:p>
        </w:tc>
        <w:tc>
          <w:tcPr>
            <w:tcW w:w="4664" w:type="dxa"/>
          </w:tcPr>
          <w:p w14:paraId="7AD6D825" w14:textId="1586478D" w:rsidR="009A232A" w:rsidRDefault="009A232A" w:rsidP="00DB2227">
            <w:pPr>
              <w:pStyle w:val="Para1"/>
              <w:numPr>
                <w:ilvl w:val="0"/>
                <w:numId w:val="0"/>
              </w:numPr>
              <w:rPr>
                <w:sz w:val="20"/>
              </w:rPr>
            </w:pPr>
            <w:r w:rsidRPr="005E30F7">
              <w:rPr>
                <w:sz w:val="20"/>
                <w:szCs w:val="20"/>
              </w:rPr>
              <w:t>Work collaboratively to characterize and understand the flow and impacts of plastic pollutants within the PICES region</w:t>
            </w:r>
            <w:r>
              <w:rPr>
                <w:sz w:val="20"/>
                <w:szCs w:val="20"/>
              </w:rPr>
              <w:t xml:space="preserve">, </w:t>
            </w:r>
            <w:r w:rsidRPr="0023312F">
              <w:rPr>
                <w:sz w:val="20"/>
                <w:szCs w:val="20"/>
              </w:rPr>
              <w:t>Continue to develop abiotic and biotic indicators of plastic debris and pollutants in the PICES region and develop monitoring plans to assess temporal trends in plastic pollutants as new legislation takes effect</w:t>
            </w:r>
            <w:r>
              <w:rPr>
                <w:sz w:val="20"/>
                <w:szCs w:val="20"/>
              </w:rPr>
              <w:t xml:space="preserve">. </w:t>
            </w:r>
            <w:r w:rsidRPr="007F00AE">
              <w:rPr>
                <w:sz w:val="20"/>
                <w:szCs w:val="20"/>
              </w:rPr>
              <w:t>Engage with other intergovernmental science organizations, International Projects, and entities (e.g., </w:t>
            </w:r>
            <w:hyperlink r:id="rId127" w:tgtFrame="_blank" w:history="1">
              <w:r w:rsidRPr="007F00AE">
                <w:rPr>
                  <w:rStyle w:val="Hyperlink"/>
                  <w:sz w:val="20"/>
                  <w:szCs w:val="20"/>
                </w:rPr>
                <w:t>SCOR</w:t>
              </w:r>
            </w:hyperlink>
            <w:r w:rsidRPr="007F00AE">
              <w:rPr>
                <w:sz w:val="20"/>
                <w:szCs w:val="20"/>
              </w:rPr>
              <w:t>, </w:t>
            </w:r>
            <w:hyperlink r:id="rId128" w:tgtFrame="_blank" w:history="1">
              <w:r w:rsidRPr="007F00AE">
                <w:rPr>
                  <w:rStyle w:val="Hyperlink"/>
                  <w:sz w:val="20"/>
                  <w:szCs w:val="20"/>
                </w:rPr>
                <w:t>GESAMP</w:t>
              </w:r>
            </w:hyperlink>
            <w:r w:rsidRPr="007F00AE">
              <w:rPr>
                <w:sz w:val="20"/>
                <w:szCs w:val="20"/>
              </w:rPr>
              <w:t>)</w:t>
            </w:r>
          </w:p>
        </w:tc>
        <w:tc>
          <w:tcPr>
            <w:tcW w:w="3260" w:type="dxa"/>
          </w:tcPr>
          <w:p w14:paraId="1F2EF7CF" w14:textId="77777777" w:rsidR="009A232A" w:rsidRPr="00451A89" w:rsidRDefault="009A232A" w:rsidP="00DB2227">
            <w:pPr>
              <w:pStyle w:val="Para1"/>
              <w:numPr>
                <w:ilvl w:val="0"/>
                <w:numId w:val="0"/>
              </w:numPr>
              <w:jc w:val="left"/>
              <w:rPr>
                <w:sz w:val="20"/>
                <w:szCs w:val="20"/>
                <w:lang w:val="en-US"/>
              </w:rPr>
            </w:pPr>
          </w:p>
        </w:tc>
      </w:tr>
      <w:tr w:rsidR="009A232A" w:rsidRPr="00761DCA" w14:paraId="4019AEF3" w14:textId="77777777" w:rsidTr="00995A8C">
        <w:tc>
          <w:tcPr>
            <w:tcW w:w="1506" w:type="dxa"/>
            <w:vMerge/>
          </w:tcPr>
          <w:p w14:paraId="51D36B3F" w14:textId="77777777" w:rsidR="009A232A" w:rsidRPr="00382059" w:rsidRDefault="009A232A" w:rsidP="003E5DEC">
            <w:pPr>
              <w:pStyle w:val="Para1"/>
              <w:numPr>
                <w:ilvl w:val="0"/>
                <w:numId w:val="0"/>
              </w:numPr>
              <w:jc w:val="center"/>
              <w:rPr>
                <w:b/>
                <w:bCs/>
                <w:sz w:val="20"/>
                <w:szCs w:val="20"/>
              </w:rPr>
            </w:pPr>
          </w:p>
        </w:tc>
        <w:tc>
          <w:tcPr>
            <w:tcW w:w="2550" w:type="dxa"/>
          </w:tcPr>
          <w:p w14:paraId="36C62010" w14:textId="4E643AF9" w:rsidR="009A232A" w:rsidRPr="009B0BC6" w:rsidRDefault="009A232A" w:rsidP="003E5DEC">
            <w:pPr>
              <w:pStyle w:val="TableParagraph"/>
              <w:ind w:left="0" w:right="183"/>
              <w:rPr>
                <w:sz w:val="20"/>
              </w:rPr>
            </w:pPr>
            <w:r w:rsidRPr="009B0BC6">
              <w:rPr>
                <w:sz w:val="20"/>
                <w:szCs w:val="20"/>
                <w:lang w:val="en-CA"/>
              </w:rPr>
              <w:t xml:space="preserve">PICES S-MPP member </w:t>
            </w:r>
            <w:proofErr w:type="gramStart"/>
            <w:r w:rsidRPr="009B0BC6">
              <w:rPr>
                <w:sz w:val="20"/>
                <w:szCs w:val="20"/>
                <w:lang w:val="en-CA"/>
              </w:rPr>
              <w:t xml:space="preserve">- </w:t>
            </w:r>
            <w:r w:rsidRPr="009B0BC6">
              <w:rPr>
                <w:sz w:val="20"/>
                <w:szCs w:val="20"/>
              </w:rPr>
              <w:t xml:space="preserve"> Research</w:t>
            </w:r>
            <w:proofErr w:type="gramEnd"/>
          </w:p>
        </w:tc>
        <w:tc>
          <w:tcPr>
            <w:tcW w:w="1628" w:type="dxa"/>
          </w:tcPr>
          <w:p w14:paraId="69C8C6EC" w14:textId="763733C0" w:rsidR="009A232A" w:rsidRDefault="009A232A" w:rsidP="003E5DEC">
            <w:pPr>
              <w:pStyle w:val="Para1"/>
              <w:numPr>
                <w:ilvl w:val="0"/>
                <w:numId w:val="0"/>
              </w:numPr>
              <w:jc w:val="left"/>
              <w:rPr>
                <w:sz w:val="20"/>
              </w:rPr>
            </w:pPr>
            <w:r>
              <w:rPr>
                <w:sz w:val="20"/>
                <w:szCs w:val="20"/>
                <w:lang w:val="en-CA"/>
              </w:rPr>
              <w:t>Marine debris, microplastics</w:t>
            </w:r>
          </w:p>
        </w:tc>
        <w:tc>
          <w:tcPr>
            <w:tcW w:w="4664" w:type="dxa"/>
          </w:tcPr>
          <w:p w14:paraId="3EC95006" w14:textId="77777777" w:rsidR="009A232A" w:rsidRDefault="009A232A" w:rsidP="003E5DEC">
            <w:pPr>
              <w:tabs>
                <w:tab w:val="left" w:pos="972"/>
              </w:tabs>
              <w:rPr>
                <w:sz w:val="20"/>
                <w:szCs w:val="20"/>
                <w:lang w:val="en-CA"/>
              </w:rPr>
            </w:pPr>
            <w:r>
              <w:rPr>
                <w:sz w:val="20"/>
                <w:szCs w:val="20"/>
                <w:lang w:val="en-CA"/>
              </w:rPr>
              <w:t xml:space="preserve">1.Marine debris and biodiversity surveys – we (DFO, Canada) conduct surveys across the West coast of Canada focusing on areas of conservation priority and/or protection. This data is contributing to spatial data sets to identify areas where plastic pollution may </w:t>
            </w:r>
            <w:r>
              <w:rPr>
                <w:sz w:val="20"/>
                <w:szCs w:val="20"/>
                <w:lang w:val="en-CA"/>
              </w:rPr>
              <w:lastRenderedPageBreak/>
              <w:t>pose the greatest risk to biodiversity and conservation goals.</w:t>
            </w:r>
          </w:p>
          <w:p w14:paraId="4C0FD902" w14:textId="77777777" w:rsidR="009A232A" w:rsidRDefault="009A232A" w:rsidP="003E5DEC">
            <w:pPr>
              <w:tabs>
                <w:tab w:val="left" w:pos="972"/>
              </w:tabs>
              <w:rPr>
                <w:sz w:val="20"/>
                <w:szCs w:val="20"/>
                <w:lang w:val="en-CA"/>
              </w:rPr>
            </w:pPr>
            <w:r>
              <w:rPr>
                <w:sz w:val="20"/>
                <w:szCs w:val="20"/>
                <w:lang w:val="en-CA"/>
              </w:rPr>
              <w:t>2. Opportunistic microplastic sampling – we survey microplastics across the West coast of Canada to assess the abundance and distribution of microplastics. The goal of this work is to assess areas where microplastics are most abundant and the risk they pose to ecosystems.</w:t>
            </w:r>
          </w:p>
          <w:p w14:paraId="56844604" w14:textId="170511F9" w:rsidR="009A232A" w:rsidRDefault="009A232A" w:rsidP="003E5DEC">
            <w:pPr>
              <w:pStyle w:val="Para1"/>
              <w:numPr>
                <w:ilvl w:val="0"/>
                <w:numId w:val="0"/>
              </w:numPr>
              <w:rPr>
                <w:sz w:val="20"/>
              </w:rPr>
            </w:pPr>
            <w:r>
              <w:rPr>
                <w:sz w:val="20"/>
                <w:szCs w:val="20"/>
                <w:lang w:val="en-CA"/>
              </w:rPr>
              <w:t xml:space="preserve">3. Mapping marine debris and microplastics – we are developing and compiling spatial datasets in British Columbia to determine the spatial distribution of marine debris, microplastics and ghost gear and their relation to potential sources, oceanography, ecological conservation priorities and conservations areas. Although we do not currently engage with the Convention on Biological </w:t>
            </w:r>
            <w:proofErr w:type="gramStart"/>
            <w:r>
              <w:rPr>
                <w:sz w:val="20"/>
                <w:szCs w:val="20"/>
                <w:lang w:val="en-CA"/>
              </w:rPr>
              <w:t>Diversity</w:t>
            </w:r>
            <w:proofErr w:type="gramEnd"/>
            <w:r>
              <w:rPr>
                <w:sz w:val="20"/>
                <w:szCs w:val="20"/>
                <w:lang w:val="en-CA"/>
              </w:rPr>
              <w:t xml:space="preserve"> we would appreciate the opportunity to do so.</w:t>
            </w:r>
          </w:p>
        </w:tc>
        <w:tc>
          <w:tcPr>
            <w:tcW w:w="3260" w:type="dxa"/>
          </w:tcPr>
          <w:p w14:paraId="2B7EF214" w14:textId="388F34AE" w:rsidR="009A232A" w:rsidRPr="00451A89" w:rsidRDefault="009A232A" w:rsidP="003E5DEC">
            <w:pPr>
              <w:pStyle w:val="Para1"/>
              <w:numPr>
                <w:ilvl w:val="0"/>
                <w:numId w:val="0"/>
              </w:numPr>
              <w:jc w:val="left"/>
              <w:rPr>
                <w:sz w:val="20"/>
                <w:szCs w:val="20"/>
                <w:lang w:val="en-US"/>
              </w:rPr>
            </w:pPr>
            <w:proofErr w:type="gramStart"/>
            <w:r>
              <w:rPr>
                <w:sz w:val="20"/>
                <w:szCs w:val="20"/>
                <w:lang w:val="en-CA"/>
              </w:rPr>
              <w:lastRenderedPageBreak/>
              <w:t>In order to</w:t>
            </w:r>
            <w:proofErr w:type="gramEnd"/>
            <w:r>
              <w:rPr>
                <w:sz w:val="20"/>
                <w:szCs w:val="20"/>
                <w:lang w:val="en-CA"/>
              </w:rPr>
              <w:t xml:space="preserve"> ensure that pollution levels are reduced to levels that are not harmful to biodiversity we must first know what the levels are. This gap needs to be addressed to meet </w:t>
            </w:r>
            <w:r>
              <w:rPr>
                <w:sz w:val="20"/>
                <w:szCs w:val="20"/>
                <w:lang w:val="en-CA"/>
              </w:rPr>
              <w:lastRenderedPageBreak/>
              <w:t>this target and the work being done here will help meet that need.</w:t>
            </w:r>
          </w:p>
        </w:tc>
      </w:tr>
      <w:tr w:rsidR="009A232A" w:rsidRPr="00761DCA" w14:paraId="667484C7" w14:textId="77777777" w:rsidTr="00995A8C">
        <w:tc>
          <w:tcPr>
            <w:tcW w:w="1506" w:type="dxa"/>
            <w:vMerge/>
          </w:tcPr>
          <w:p w14:paraId="69161C55" w14:textId="77777777" w:rsidR="009A232A" w:rsidRPr="00382059" w:rsidRDefault="009A232A" w:rsidP="009B0BC6">
            <w:pPr>
              <w:pStyle w:val="Para1"/>
              <w:numPr>
                <w:ilvl w:val="0"/>
                <w:numId w:val="0"/>
              </w:numPr>
              <w:jc w:val="center"/>
              <w:rPr>
                <w:b/>
                <w:bCs/>
                <w:sz w:val="20"/>
                <w:szCs w:val="20"/>
              </w:rPr>
            </w:pPr>
          </w:p>
        </w:tc>
        <w:tc>
          <w:tcPr>
            <w:tcW w:w="2550" w:type="dxa"/>
          </w:tcPr>
          <w:p w14:paraId="1049CF4F" w14:textId="20F50AE9" w:rsidR="009A232A" w:rsidRPr="009B0BC6" w:rsidRDefault="009A232A" w:rsidP="009B0BC6">
            <w:pPr>
              <w:pStyle w:val="TableParagraph"/>
              <w:ind w:left="0" w:right="183"/>
              <w:rPr>
                <w:sz w:val="20"/>
              </w:rPr>
            </w:pPr>
            <w:r w:rsidRPr="009B0BC6">
              <w:rPr>
                <w:sz w:val="20"/>
                <w:szCs w:val="20"/>
                <w:lang w:val="en-CA"/>
              </w:rPr>
              <w:t>PICES S-MPP member - Research and tool</w:t>
            </w:r>
          </w:p>
        </w:tc>
        <w:tc>
          <w:tcPr>
            <w:tcW w:w="1628" w:type="dxa"/>
          </w:tcPr>
          <w:p w14:paraId="7AA2C8C9" w14:textId="73B03E65" w:rsidR="009A232A" w:rsidRDefault="009A232A" w:rsidP="009B0BC6">
            <w:pPr>
              <w:pStyle w:val="Para1"/>
              <w:numPr>
                <w:ilvl w:val="0"/>
                <w:numId w:val="0"/>
              </w:numPr>
              <w:jc w:val="left"/>
              <w:rPr>
                <w:sz w:val="20"/>
              </w:rPr>
            </w:pPr>
            <w:r>
              <w:rPr>
                <w:sz w:val="20"/>
                <w:szCs w:val="20"/>
                <w:lang w:val="en-CA"/>
              </w:rPr>
              <w:t>Plastic pollution</w:t>
            </w:r>
          </w:p>
        </w:tc>
        <w:tc>
          <w:tcPr>
            <w:tcW w:w="4664" w:type="dxa"/>
          </w:tcPr>
          <w:p w14:paraId="51FDC4F9" w14:textId="4B5699E8" w:rsidR="009A232A" w:rsidRDefault="009A232A" w:rsidP="009B0BC6">
            <w:pPr>
              <w:pStyle w:val="Para1"/>
              <w:numPr>
                <w:ilvl w:val="0"/>
                <w:numId w:val="0"/>
              </w:numPr>
              <w:rPr>
                <w:sz w:val="20"/>
              </w:rPr>
            </w:pPr>
            <w:r>
              <w:rPr>
                <w:sz w:val="20"/>
                <w:szCs w:val="20"/>
                <w:lang w:val="en-CA"/>
              </w:rPr>
              <w:t xml:space="preserve">Ocean Conservancy recently published a framework for quantifying the relationship between plastic ingestion and likelihood of mortality for marine species, and identified risk thresholds for marine mammals, sea turtles, and seabirds. This framework and these thresholds can be used to inform risk assessment frameworks across geographies and species </w:t>
            </w:r>
            <w:proofErr w:type="gramStart"/>
            <w:r>
              <w:rPr>
                <w:sz w:val="20"/>
                <w:szCs w:val="20"/>
                <w:lang w:val="en-CA"/>
              </w:rPr>
              <w:t>in an effort to</w:t>
            </w:r>
            <w:proofErr w:type="gramEnd"/>
            <w:r>
              <w:rPr>
                <w:sz w:val="20"/>
                <w:szCs w:val="20"/>
                <w:lang w:val="en-CA"/>
              </w:rPr>
              <w:t xml:space="preserve"> determine science-based targets for protecting marine biodiversity.</w:t>
            </w:r>
          </w:p>
        </w:tc>
        <w:tc>
          <w:tcPr>
            <w:tcW w:w="3260" w:type="dxa"/>
          </w:tcPr>
          <w:p w14:paraId="0F7A6B56" w14:textId="545B44CD" w:rsidR="009A232A" w:rsidRPr="00451A89" w:rsidRDefault="009A232A" w:rsidP="009B0BC6">
            <w:pPr>
              <w:pStyle w:val="Para1"/>
              <w:numPr>
                <w:ilvl w:val="0"/>
                <w:numId w:val="0"/>
              </w:numPr>
              <w:jc w:val="left"/>
              <w:rPr>
                <w:sz w:val="20"/>
                <w:szCs w:val="20"/>
                <w:lang w:val="en-US"/>
              </w:rPr>
            </w:pPr>
            <w:proofErr w:type="gramStart"/>
            <w:r>
              <w:rPr>
                <w:sz w:val="20"/>
                <w:szCs w:val="20"/>
                <w:lang w:val="en-CA"/>
              </w:rPr>
              <w:t>In order to</w:t>
            </w:r>
            <w:proofErr w:type="gramEnd"/>
            <w:r>
              <w:rPr>
                <w:sz w:val="20"/>
                <w:szCs w:val="20"/>
                <w:lang w:val="en-CA"/>
              </w:rPr>
              <w:t xml:space="preserve"> implement risk assessments of this nature and inform science-based targets, higher quality data on plastic pollution by material type, plastic ingestion and entanglement, and mortality across species is necessary. </w:t>
            </w:r>
          </w:p>
        </w:tc>
      </w:tr>
      <w:tr w:rsidR="009A232A" w:rsidRPr="00761DCA" w14:paraId="3F9AF796" w14:textId="77777777" w:rsidTr="00995A8C">
        <w:tc>
          <w:tcPr>
            <w:tcW w:w="1506" w:type="dxa"/>
            <w:vMerge/>
          </w:tcPr>
          <w:p w14:paraId="38BAE643" w14:textId="77777777" w:rsidR="009A232A" w:rsidRPr="00382059" w:rsidRDefault="009A232A" w:rsidP="00764007">
            <w:pPr>
              <w:pStyle w:val="Para1"/>
              <w:numPr>
                <w:ilvl w:val="0"/>
                <w:numId w:val="0"/>
              </w:numPr>
              <w:jc w:val="center"/>
              <w:rPr>
                <w:b/>
                <w:bCs/>
                <w:sz w:val="20"/>
                <w:szCs w:val="20"/>
              </w:rPr>
            </w:pPr>
          </w:p>
        </w:tc>
        <w:tc>
          <w:tcPr>
            <w:tcW w:w="2550" w:type="dxa"/>
          </w:tcPr>
          <w:p w14:paraId="7520630A" w14:textId="4DED1D96" w:rsidR="009A232A" w:rsidRPr="00963F35" w:rsidRDefault="009A232A" w:rsidP="00764007">
            <w:pPr>
              <w:pStyle w:val="TableParagraph"/>
              <w:ind w:left="0" w:right="183"/>
              <w:rPr>
                <w:sz w:val="20"/>
              </w:rPr>
            </w:pPr>
            <w:r w:rsidRPr="00963F35">
              <w:rPr>
                <w:sz w:val="20"/>
                <w:szCs w:val="20"/>
                <w:lang w:val="en-CA"/>
              </w:rPr>
              <w:t xml:space="preserve">PICES S-MPP member - </w:t>
            </w:r>
            <w:r w:rsidRPr="00963F35">
              <w:rPr>
                <w:sz w:val="20"/>
                <w:szCs w:val="20"/>
              </w:rPr>
              <w:t>International Coastal cleanup</w:t>
            </w:r>
          </w:p>
        </w:tc>
        <w:tc>
          <w:tcPr>
            <w:tcW w:w="1628" w:type="dxa"/>
          </w:tcPr>
          <w:p w14:paraId="76847A81" w14:textId="1C94DA69" w:rsidR="009A232A" w:rsidRDefault="009A232A" w:rsidP="00764007">
            <w:pPr>
              <w:pStyle w:val="Para1"/>
              <w:numPr>
                <w:ilvl w:val="0"/>
                <w:numId w:val="0"/>
              </w:numPr>
              <w:jc w:val="left"/>
              <w:rPr>
                <w:sz w:val="20"/>
              </w:rPr>
            </w:pPr>
            <w:r>
              <w:rPr>
                <w:sz w:val="20"/>
                <w:szCs w:val="20"/>
                <w:lang w:val="en-CA"/>
              </w:rPr>
              <w:t>Plastic pollution</w:t>
            </w:r>
          </w:p>
        </w:tc>
        <w:tc>
          <w:tcPr>
            <w:tcW w:w="4664" w:type="dxa"/>
          </w:tcPr>
          <w:p w14:paraId="535C9B14" w14:textId="158BBC99" w:rsidR="009A232A" w:rsidRDefault="009A232A" w:rsidP="00764007">
            <w:pPr>
              <w:pStyle w:val="Para1"/>
              <w:numPr>
                <w:ilvl w:val="0"/>
                <w:numId w:val="0"/>
              </w:numPr>
              <w:rPr>
                <w:sz w:val="20"/>
              </w:rPr>
            </w:pPr>
            <w:r>
              <w:rPr>
                <w:sz w:val="20"/>
                <w:szCs w:val="20"/>
                <w:lang w:val="en-CA"/>
              </w:rPr>
              <w:t>In the last 40 years, Ocean Conservancy has hosted the International Coastal Cleanup supporting partners in removing millions of tons of marine debris from coastlines around the world. In last years report on 2024 cleanup data, they noted nearly half a million volunteers worked together to remove 17.8 million items of marine debris along 15 thousand miles of coastline.</w:t>
            </w:r>
          </w:p>
        </w:tc>
        <w:tc>
          <w:tcPr>
            <w:tcW w:w="3260" w:type="dxa"/>
          </w:tcPr>
          <w:p w14:paraId="22B61D9E" w14:textId="2CCEF3E1" w:rsidR="009A232A" w:rsidRPr="00451A89" w:rsidRDefault="009A232A" w:rsidP="00764007">
            <w:pPr>
              <w:pStyle w:val="Para1"/>
              <w:numPr>
                <w:ilvl w:val="0"/>
                <w:numId w:val="0"/>
              </w:numPr>
              <w:jc w:val="left"/>
              <w:rPr>
                <w:sz w:val="20"/>
                <w:szCs w:val="20"/>
                <w:lang w:val="en-US"/>
              </w:rPr>
            </w:pPr>
            <w:r>
              <w:rPr>
                <w:sz w:val="20"/>
                <w:szCs w:val="20"/>
                <w:lang w:val="en-CA"/>
              </w:rPr>
              <w:t xml:space="preserve">This work emphasizes the importance of ongoing coastal cleanups in managing plastic pollution </w:t>
            </w:r>
            <w:proofErr w:type="gramStart"/>
            <w:r>
              <w:rPr>
                <w:sz w:val="20"/>
                <w:szCs w:val="20"/>
                <w:lang w:val="en-CA"/>
              </w:rPr>
              <w:t>in order to</w:t>
            </w:r>
            <w:proofErr w:type="gramEnd"/>
            <w:r>
              <w:rPr>
                <w:sz w:val="20"/>
                <w:szCs w:val="20"/>
                <w:lang w:val="en-CA"/>
              </w:rPr>
              <w:t xml:space="preserve"> meet Target 7. </w:t>
            </w:r>
          </w:p>
        </w:tc>
      </w:tr>
      <w:tr w:rsidR="009A232A" w:rsidRPr="00761DCA" w14:paraId="27B36436" w14:textId="77777777" w:rsidTr="00995A8C">
        <w:tc>
          <w:tcPr>
            <w:tcW w:w="1506" w:type="dxa"/>
            <w:vMerge/>
          </w:tcPr>
          <w:p w14:paraId="1BAF9D18" w14:textId="77777777" w:rsidR="009A232A" w:rsidRPr="00382059" w:rsidRDefault="009A232A" w:rsidP="00963F35">
            <w:pPr>
              <w:pStyle w:val="Para1"/>
              <w:numPr>
                <w:ilvl w:val="0"/>
                <w:numId w:val="0"/>
              </w:numPr>
              <w:jc w:val="center"/>
              <w:rPr>
                <w:b/>
                <w:bCs/>
                <w:sz w:val="20"/>
                <w:szCs w:val="20"/>
              </w:rPr>
            </w:pPr>
          </w:p>
        </w:tc>
        <w:tc>
          <w:tcPr>
            <w:tcW w:w="2550" w:type="dxa"/>
          </w:tcPr>
          <w:p w14:paraId="3B2A55F2" w14:textId="7A3E3195" w:rsidR="009A232A" w:rsidRPr="00963F35" w:rsidRDefault="009A232A" w:rsidP="00963F35">
            <w:pPr>
              <w:pStyle w:val="TableParagraph"/>
              <w:ind w:left="0" w:right="183"/>
              <w:rPr>
                <w:sz w:val="20"/>
              </w:rPr>
            </w:pPr>
            <w:r w:rsidRPr="00963F35">
              <w:rPr>
                <w:sz w:val="20"/>
                <w:szCs w:val="20"/>
                <w:lang w:val="en-CA"/>
              </w:rPr>
              <w:t xml:space="preserve"> PICES S-MPP member - Research </w:t>
            </w:r>
          </w:p>
        </w:tc>
        <w:tc>
          <w:tcPr>
            <w:tcW w:w="1628" w:type="dxa"/>
          </w:tcPr>
          <w:p w14:paraId="622FEF8A" w14:textId="0A94308E" w:rsidR="009A232A" w:rsidRDefault="009A232A" w:rsidP="00963F35">
            <w:pPr>
              <w:pStyle w:val="Para1"/>
              <w:numPr>
                <w:ilvl w:val="0"/>
                <w:numId w:val="0"/>
              </w:numPr>
              <w:jc w:val="left"/>
              <w:rPr>
                <w:sz w:val="20"/>
              </w:rPr>
            </w:pPr>
            <w:r>
              <w:rPr>
                <w:sz w:val="20"/>
                <w:szCs w:val="20"/>
                <w:lang w:val="en-CA"/>
              </w:rPr>
              <w:t>Microplastics</w:t>
            </w:r>
          </w:p>
        </w:tc>
        <w:tc>
          <w:tcPr>
            <w:tcW w:w="4664" w:type="dxa"/>
          </w:tcPr>
          <w:p w14:paraId="2607527B" w14:textId="77777777" w:rsidR="009A232A" w:rsidRDefault="009A232A" w:rsidP="00963F35">
            <w:pPr>
              <w:rPr>
                <w:sz w:val="20"/>
                <w:szCs w:val="20"/>
                <w:lang w:val="en-CA"/>
              </w:rPr>
            </w:pPr>
            <w:r>
              <w:rPr>
                <w:sz w:val="20"/>
                <w:szCs w:val="20"/>
                <w:lang w:val="en-CA"/>
              </w:rPr>
              <w:t xml:space="preserve">In our </w:t>
            </w:r>
            <w:hyperlink r:id="rId129" w:history="1">
              <w:r w:rsidRPr="00444A4D">
                <w:rPr>
                  <w:rStyle w:val="Hyperlink"/>
                  <w:sz w:val="20"/>
                  <w:szCs w:val="20"/>
                  <w:lang w:val="en-CA"/>
                </w:rPr>
                <w:t>Watershed to Whales project</w:t>
              </w:r>
            </w:hyperlink>
            <w:r>
              <w:rPr>
                <w:sz w:val="20"/>
                <w:szCs w:val="20"/>
                <w:lang w:val="en-CA"/>
              </w:rPr>
              <w:t xml:space="preserve">, we are studying how microplastics move from land to see, enter the marine food web, and pose risks to the local biodiversity. </w:t>
            </w:r>
          </w:p>
          <w:p w14:paraId="64057E09" w14:textId="01F3F887" w:rsidR="009A232A" w:rsidRDefault="009A232A" w:rsidP="00963F35">
            <w:pPr>
              <w:pStyle w:val="Para1"/>
              <w:numPr>
                <w:ilvl w:val="0"/>
                <w:numId w:val="0"/>
              </w:numPr>
              <w:rPr>
                <w:sz w:val="20"/>
              </w:rPr>
            </w:pPr>
            <w:r>
              <w:rPr>
                <w:sz w:val="20"/>
                <w:szCs w:val="20"/>
                <w:lang w:val="en-CA"/>
              </w:rPr>
              <w:t xml:space="preserve">Most relevant to this, we will be taking microplastic concentrations, as well as size, </w:t>
            </w:r>
            <w:r w:rsidRPr="007C5B6A">
              <w:rPr>
                <w:sz w:val="20"/>
                <w:szCs w:val="20"/>
                <w:lang w:val="en-CA"/>
              </w:rPr>
              <w:t>shape, polymer type and other factors from our field data</w:t>
            </w:r>
            <w:r w:rsidRPr="007C5B6A">
              <w:rPr>
                <w:rStyle w:val="apple-converted-space"/>
                <w:color w:val="000000"/>
                <w:sz w:val="20"/>
                <w:szCs w:val="20"/>
                <w:shd w:val="clear" w:color="auto" w:fill="FFFFFF"/>
              </w:rPr>
              <w:t> </w:t>
            </w:r>
            <w:hyperlink r:id="rId130" w:tgtFrame="_blank" w:tooltip="https://www.sciencedirect.com/science/article/pii/S0304389425039421" w:history="1">
              <w:r w:rsidRPr="007C5B6A">
                <w:rPr>
                  <w:rStyle w:val="Hyperlink"/>
                  <w:sz w:val="20"/>
                  <w:szCs w:val="20"/>
                  <w:bdr w:val="none" w:sz="0" w:space="0" w:color="auto" w:frame="1"/>
                </w:rPr>
                <w:t xml:space="preserve"> to establish risk thresholds</w:t>
              </w:r>
            </w:hyperlink>
            <w:r w:rsidRPr="007C5B6A">
              <w:rPr>
                <w:color w:val="000000"/>
                <w:sz w:val="20"/>
                <w:szCs w:val="20"/>
                <w:shd w:val="clear" w:color="auto" w:fill="FFFFFF"/>
              </w:rPr>
              <w:t> to aquatic wildlife. When a similar method was applied to the SF Bay in</w:t>
            </w:r>
            <w:r w:rsidRPr="007C5B6A">
              <w:rPr>
                <w:rStyle w:val="apple-converted-space"/>
                <w:color w:val="000000"/>
                <w:sz w:val="20"/>
                <w:szCs w:val="20"/>
                <w:shd w:val="clear" w:color="auto" w:fill="FFFFFF"/>
              </w:rPr>
              <w:t> </w:t>
            </w:r>
            <w:hyperlink r:id="rId131" w:tgtFrame="_blank" w:tooltip="https://link.springer.com/article/10.1186/s43591-022-00037-z" w:history="1">
              <w:r w:rsidRPr="007C5B6A">
                <w:rPr>
                  <w:rStyle w:val="Hyperlink"/>
                  <w:sz w:val="20"/>
                  <w:szCs w:val="20"/>
                  <w:bdr w:val="none" w:sz="0" w:space="0" w:color="auto" w:frame="1"/>
                </w:rPr>
                <w:t>a 2022 study</w:t>
              </w:r>
            </w:hyperlink>
            <w:r w:rsidRPr="007C5B6A">
              <w:rPr>
                <w:color w:val="000000"/>
                <w:sz w:val="20"/>
                <w:szCs w:val="20"/>
                <w:shd w:val="clear" w:color="auto" w:fill="FFFFFF"/>
              </w:rPr>
              <w:t>, it led to a 305(b) listing under the Clean Water Act. Our current assessment will be more comprehensive in the multidimensionality of plastic risk to aquatic life than this earlier work.</w:t>
            </w:r>
          </w:p>
        </w:tc>
        <w:tc>
          <w:tcPr>
            <w:tcW w:w="3260" w:type="dxa"/>
          </w:tcPr>
          <w:p w14:paraId="0791FD3B" w14:textId="77777777" w:rsidR="009A232A" w:rsidRDefault="009A232A" w:rsidP="00963F35">
            <w:pPr>
              <w:pStyle w:val="NormalWeb"/>
              <w:rPr>
                <w:sz w:val="20"/>
                <w:szCs w:val="20"/>
              </w:rPr>
            </w:pPr>
            <w:r>
              <w:rPr>
                <w:sz w:val="20"/>
                <w:szCs w:val="20"/>
              </w:rPr>
              <w:t xml:space="preserve">To mitigate the effects of microplastics on biodiversity, we need to better understand where these particles come from, specifically what products or sectors are most closely linked to the particles in the environment. </w:t>
            </w:r>
          </w:p>
          <w:p w14:paraId="41C1179B" w14:textId="06AC7E08" w:rsidR="009A232A" w:rsidRPr="00451A89" w:rsidRDefault="009A232A" w:rsidP="00963F35">
            <w:pPr>
              <w:pStyle w:val="Para1"/>
              <w:numPr>
                <w:ilvl w:val="0"/>
                <w:numId w:val="0"/>
              </w:numPr>
              <w:jc w:val="left"/>
              <w:rPr>
                <w:sz w:val="20"/>
                <w:szCs w:val="20"/>
                <w:lang w:val="en-US"/>
              </w:rPr>
            </w:pPr>
            <w:r>
              <w:rPr>
                <w:sz w:val="20"/>
                <w:szCs w:val="20"/>
              </w:rPr>
              <w:t>Also, there are few, if any, studies showing negative effects of microplastics beyond the individual level. If we are to understand if, and under what conditions/concentrations, microplastics may affect biodiversity methods such as those described here – linking environmental concentrations to food web incorporation, to individual and ultimately population-level effects will be vital.</w:t>
            </w:r>
          </w:p>
        </w:tc>
      </w:tr>
      <w:tr w:rsidR="009A232A" w:rsidRPr="00761DCA" w14:paraId="3F3BC7A7" w14:textId="77777777" w:rsidTr="00995A8C">
        <w:tc>
          <w:tcPr>
            <w:tcW w:w="1506" w:type="dxa"/>
            <w:vMerge/>
          </w:tcPr>
          <w:p w14:paraId="4FB165A2" w14:textId="77777777" w:rsidR="009A232A" w:rsidRPr="00382059" w:rsidRDefault="009A232A" w:rsidP="00247DC4">
            <w:pPr>
              <w:pStyle w:val="Para1"/>
              <w:numPr>
                <w:ilvl w:val="0"/>
                <w:numId w:val="0"/>
              </w:numPr>
              <w:jc w:val="center"/>
              <w:rPr>
                <w:b/>
                <w:bCs/>
                <w:sz w:val="20"/>
                <w:szCs w:val="20"/>
              </w:rPr>
            </w:pPr>
          </w:p>
        </w:tc>
        <w:tc>
          <w:tcPr>
            <w:tcW w:w="2550" w:type="dxa"/>
          </w:tcPr>
          <w:p w14:paraId="2FA15F0D" w14:textId="77777777" w:rsidR="009A232A" w:rsidRPr="00247DC4" w:rsidRDefault="009A232A" w:rsidP="00247DC4">
            <w:pPr>
              <w:jc w:val="left"/>
              <w:rPr>
                <w:sz w:val="20"/>
                <w:szCs w:val="20"/>
                <w:lang w:val="en-CA"/>
              </w:rPr>
            </w:pPr>
            <w:r w:rsidRPr="00247DC4">
              <w:rPr>
                <w:sz w:val="20"/>
                <w:szCs w:val="20"/>
                <w:lang w:val="en-CA"/>
              </w:rPr>
              <w:t>S-MPP member - Global Plastic Ingestion Bioindicators Project, part of SmartNet (PICES/ICES UN Ocean Decade Program)</w:t>
            </w:r>
          </w:p>
          <w:p w14:paraId="6394D56F" w14:textId="5CC851F5" w:rsidR="009A232A" w:rsidRPr="00247DC4" w:rsidRDefault="009A232A" w:rsidP="00247DC4">
            <w:pPr>
              <w:pStyle w:val="TableParagraph"/>
              <w:ind w:left="0" w:right="183"/>
              <w:rPr>
                <w:sz w:val="20"/>
              </w:rPr>
            </w:pPr>
            <w:r w:rsidRPr="00247DC4">
              <w:rPr>
                <w:sz w:val="20"/>
                <w:szCs w:val="20"/>
                <w:lang w:val="en-CA"/>
              </w:rPr>
              <w:t>Expert group, research</w:t>
            </w:r>
          </w:p>
        </w:tc>
        <w:tc>
          <w:tcPr>
            <w:tcW w:w="1628" w:type="dxa"/>
          </w:tcPr>
          <w:p w14:paraId="5FCCFE81" w14:textId="0BFD14D9" w:rsidR="009A232A" w:rsidRDefault="009A232A" w:rsidP="00247DC4">
            <w:pPr>
              <w:pStyle w:val="Para1"/>
              <w:numPr>
                <w:ilvl w:val="0"/>
                <w:numId w:val="0"/>
              </w:numPr>
              <w:jc w:val="left"/>
              <w:rPr>
                <w:sz w:val="20"/>
              </w:rPr>
            </w:pPr>
            <w:r>
              <w:rPr>
                <w:sz w:val="20"/>
                <w:szCs w:val="20"/>
                <w:lang w:val="en-CA"/>
              </w:rPr>
              <w:t>Plastic waste (all sizes)</w:t>
            </w:r>
          </w:p>
        </w:tc>
        <w:tc>
          <w:tcPr>
            <w:tcW w:w="4664" w:type="dxa"/>
          </w:tcPr>
          <w:p w14:paraId="07159171" w14:textId="77777777" w:rsidR="009A232A" w:rsidRPr="00933736" w:rsidRDefault="009A232A" w:rsidP="00247DC4">
            <w:pPr>
              <w:rPr>
                <w:sz w:val="20"/>
                <w:szCs w:val="20"/>
                <w:lang w:val="en-CA"/>
              </w:rPr>
            </w:pPr>
            <w:r w:rsidRPr="00933736">
              <w:rPr>
                <w:sz w:val="20"/>
                <w:szCs w:val="20"/>
                <w:lang w:val="en-CA"/>
              </w:rPr>
              <w:t xml:space="preserve">We are a global (60+ members from 26 countries and six continents) community that has formed to achieve the following from 2023-2028: </w:t>
            </w:r>
          </w:p>
          <w:p w14:paraId="61794FE6" w14:textId="77777777" w:rsidR="009A232A" w:rsidRPr="00933736" w:rsidRDefault="009A232A" w:rsidP="00247DC4">
            <w:pPr>
              <w:pStyle w:val="ListParagraph"/>
              <w:numPr>
                <w:ilvl w:val="0"/>
                <w:numId w:val="16"/>
              </w:numPr>
              <w:tabs>
                <w:tab w:val="clear" w:pos="567"/>
                <w:tab w:val="clear" w:pos="1134"/>
                <w:tab w:val="clear" w:pos="1701"/>
                <w:tab w:val="clear" w:pos="2268"/>
              </w:tabs>
              <w:jc w:val="left"/>
              <w:rPr>
                <w:sz w:val="20"/>
                <w:szCs w:val="20"/>
              </w:rPr>
            </w:pPr>
            <w:r w:rsidRPr="00933736">
              <w:rPr>
                <w:rStyle w:val="citation-321"/>
                <w:sz w:val="20"/>
                <w:szCs w:val="20"/>
              </w:rPr>
              <w:t>Global review and evaluation of plastic pollution monitoring programs – We have conducted an exhaustive review of global monitoring plans that utilize bioindicators to track plastic ingestion</w:t>
            </w:r>
            <w:r w:rsidRPr="00933736">
              <w:rPr>
                <w:sz w:val="20"/>
                <w:szCs w:val="20"/>
              </w:rPr>
              <w:t xml:space="preserve">. </w:t>
            </w:r>
            <w:hyperlink r:id="rId132" w:history="1">
              <w:r w:rsidRPr="00933736">
                <w:rPr>
                  <w:rStyle w:val="Hyperlink"/>
                  <w:sz w:val="20"/>
                  <w:szCs w:val="20"/>
                </w:rPr>
                <w:t>This work</w:t>
              </w:r>
            </w:hyperlink>
            <w:r w:rsidRPr="00933736">
              <w:rPr>
                <w:rStyle w:val="citation-320"/>
                <w:sz w:val="20"/>
                <w:szCs w:val="20"/>
              </w:rPr>
              <w:t>, completed last year, establishes the baseline for how different nations and organizations currently assess the risk and impacts of plastic waste on marine biodiversity</w:t>
            </w:r>
            <w:r w:rsidRPr="00933736">
              <w:rPr>
                <w:sz w:val="20"/>
                <w:szCs w:val="20"/>
              </w:rPr>
              <w:t>.</w:t>
            </w:r>
          </w:p>
          <w:p w14:paraId="05FB1F12" w14:textId="77777777" w:rsidR="009A232A" w:rsidRPr="00933736" w:rsidRDefault="009A232A" w:rsidP="00247DC4">
            <w:pPr>
              <w:pStyle w:val="ListParagraph"/>
              <w:numPr>
                <w:ilvl w:val="0"/>
                <w:numId w:val="16"/>
              </w:numPr>
              <w:tabs>
                <w:tab w:val="clear" w:pos="567"/>
                <w:tab w:val="clear" w:pos="1134"/>
                <w:tab w:val="clear" w:pos="1701"/>
                <w:tab w:val="clear" w:pos="2268"/>
              </w:tabs>
              <w:jc w:val="left"/>
              <w:rPr>
                <w:rStyle w:val="citation-318"/>
                <w:sz w:val="20"/>
                <w:szCs w:val="20"/>
                <w:lang w:val="en-CA"/>
              </w:rPr>
            </w:pPr>
            <w:r w:rsidRPr="00933736">
              <w:rPr>
                <w:rStyle w:val="citation-319"/>
                <w:sz w:val="20"/>
                <w:szCs w:val="20"/>
              </w:rPr>
              <w:t xml:space="preserve">Inventory plastic ingestion across all </w:t>
            </w:r>
            <w:proofErr w:type="gramStart"/>
            <w:r w:rsidRPr="00933736">
              <w:rPr>
                <w:rStyle w:val="citation-319"/>
                <w:sz w:val="20"/>
                <w:szCs w:val="20"/>
              </w:rPr>
              <w:t>fauna</w:t>
            </w:r>
            <w:proofErr w:type="gramEnd"/>
            <w:r w:rsidRPr="00933736">
              <w:rPr>
                <w:rStyle w:val="citation-319"/>
                <w:sz w:val="20"/>
                <w:szCs w:val="20"/>
              </w:rPr>
              <w:t xml:space="preserve"> – Building upon existing datasets like, we are </w:t>
            </w:r>
            <w:r w:rsidRPr="00933736">
              <w:rPr>
                <w:rStyle w:val="citation-319"/>
                <w:sz w:val="20"/>
                <w:szCs w:val="20"/>
              </w:rPr>
              <w:lastRenderedPageBreak/>
              <w:t>currently inventorying plastic ingestion records for all known marine fauna</w:t>
            </w:r>
            <w:r w:rsidRPr="00933736">
              <w:rPr>
                <w:sz w:val="20"/>
                <w:szCs w:val="20"/>
              </w:rPr>
              <w:t xml:space="preserve">. </w:t>
            </w:r>
          </w:p>
          <w:p w14:paraId="0DE3BA54" w14:textId="77777777" w:rsidR="009A232A" w:rsidRPr="00933736" w:rsidRDefault="009A232A" w:rsidP="00247DC4">
            <w:pPr>
              <w:pStyle w:val="ListParagraph"/>
              <w:numPr>
                <w:ilvl w:val="0"/>
                <w:numId w:val="16"/>
              </w:numPr>
              <w:tabs>
                <w:tab w:val="clear" w:pos="567"/>
                <w:tab w:val="clear" w:pos="1134"/>
                <w:tab w:val="clear" w:pos="1701"/>
                <w:tab w:val="clear" w:pos="2268"/>
              </w:tabs>
              <w:jc w:val="left"/>
              <w:rPr>
                <w:sz w:val="20"/>
                <w:szCs w:val="20"/>
                <w:lang w:val="en-CA"/>
              </w:rPr>
            </w:pPr>
            <w:r w:rsidRPr="00933736">
              <w:rPr>
                <w:rStyle w:val="citation-317"/>
                <w:sz w:val="20"/>
                <w:szCs w:val="20"/>
              </w:rPr>
              <w:t>Assessment of plastic pollution effects on biodiversity – We are actively assessing known pathways of harm and identifying critical knowledge gaps regarding how plastic ingestion impacts biodiversity</w:t>
            </w:r>
            <w:r w:rsidRPr="00933736">
              <w:rPr>
                <w:sz w:val="20"/>
                <w:szCs w:val="20"/>
              </w:rPr>
              <w:t>. We have a paper in press on this topic now.</w:t>
            </w:r>
          </w:p>
          <w:p w14:paraId="564C8C61" w14:textId="746FD23F" w:rsidR="009A232A" w:rsidRDefault="009A232A" w:rsidP="00247DC4">
            <w:pPr>
              <w:pStyle w:val="Para1"/>
              <w:numPr>
                <w:ilvl w:val="0"/>
                <w:numId w:val="0"/>
              </w:numPr>
              <w:rPr>
                <w:sz w:val="20"/>
              </w:rPr>
            </w:pPr>
            <w:r w:rsidRPr="00933736">
              <w:rPr>
                <w:rStyle w:val="citation-315"/>
                <w:sz w:val="20"/>
                <w:szCs w:val="20"/>
              </w:rPr>
              <w:t>Development of the “Global Top 10” bioindicator rubric – We are developing and applying a standardized rubric to identify the most effective sentinel species or genera for tracking plastic debris</w:t>
            </w:r>
            <w:r w:rsidRPr="00933736">
              <w:rPr>
                <w:sz w:val="20"/>
                <w:szCs w:val="20"/>
              </w:rPr>
              <w:t xml:space="preserve">. </w:t>
            </w:r>
            <w:r w:rsidRPr="00933736">
              <w:rPr>
                <w:rStyle w:val="citation-314"/>
                <w:sz w:val="20"/>
                <w:szCs w:val="20"/>
              </w:rPr>
              <w:t>By promoting standardized methodologies and harmonized reporting guidelines for these top indicators, we facilitate global knowledge exchange and more robust monitoring of plastic impacts on marine wildlife</w:t>
            </w:r>
            <w:r w:rsidRPr="00933736">
              <w:rPr>
                <w:sz w:val="20"/>
                <w:szCs w:val="20"/>
              </w:rPr>
              <w:t>.</w:t>
            </w:r>
          </w:p>
        </w:tc>
        <w:tc>
          <w:tcPr>
            <w:tcW w:w="3260" w:type="dxa"/>
          </w:tcPr>
          <w:p w14:paraId="00E1C1C3" w14:textId="77777777" w:rsidR="009A232A" w:rsidRPr="00933736" w:rsidRDefault="009A232A" w:rsidP="00247DC4">
            <w:pPr>
              <w:pStyle w:val="NormalWeb"/>
              <w:rPr>
                <w:sz w:val="20"/>
                <w:szCs w:val="20"/>
              </w:rPr>
            </w:pPr>
            <w:r w:rsidRPr="00933736">
              <w:rPr>
                <w:sz w:val="20"/>
                <w:szCs w:val="20"/>
              </w:rPr>
              <w:lastRenderedPageBreak/>
              <w:t>To meet the objectives of Target 7, it is imperative to bridge the gap between fragmented research and sustained, long-term monitoring infrastructure. The primary constraint is a systemic lack of dedicated funding for the high-volume in</w:t>
            </w:r>
            <w:r>
              <w:rPr>
                <w:sz w:val="20"/>
                <w:szCs w:val="20"/>
              </w:rPr>
              <w:t>corporation</w:t>
            </w:r>
            <w:r w:rsidRPr="00933736">
              <w:rPr>
                <w:sz w:val="20"/>
                <w:szCs w:val="20"/>
              </w:rPr>
              <w:t xml:space="preserve"> and synthesis of data from disparate global field and laboratory studies. While the GPIB project has established essential baseline assessments, transitioning to an evaluative framework for multi-decadal trends requires consistent financial support for the </w:t>
            </w:r>
            <w:r w:rsidRPr="00933736">
              <w:rPr>
                <w:sz w:val="20"/>
                <w:szCs w:val="20"/>
              </w:rPr>
              <w:lastRenderedPageBreak/>
              <w:t xml:space="preserve">administrative and technical </w:t>
            </w:r>
            <w:proofErr w:type="spellStart"/>
            <w:r w:rsidRPr="00933736">
              <w:rPr>
                <w:sz w:val="20"/>
                <w:szCs w:val="20"/>
              </w:rPr>
              <w:t>labor</w:t>
            </w:r>
            <w:proofErr w:type="spellEnd"/>
            <w:r w:rsidRPr="00933736">
              <w:rPr>
                <w:sz w:val="20"/>
                <w:szCs w:val="20"/>
              </w:rPr>
              <w:t xml:space="preserve"> required to maintain a global data portal.</w:t>
            </w:r>
          </w:p>
          <w:p w14:paraId="6FD30784" w14:textId="77777777" w:rsidR="009A232A" w:rsidRPr="00933736" w:rsidRDefault="009A232A" w:rsidP="00247DC4">
            <w:pPr>
              <w:pStyle w:val="NormalWeb"/>
              <w:rPr>
                <w:sz w:val="20"/>
                <w:szCs w:val="20"/>
              </w:rPr>
            </w:pPr>
            <w:r w:rsidRPr="00933736">
              <w:rPr>
                <w:sz w:val="20"/>
                <w:szCs w:val="20"/>
              </w:rPr>
              <w:t>Without prioritizing these fundamental operational requirements, the international community lacks the high-resolution data necessary to accurately quantify and mitigate the long-term impacts of plastic pollution on biodiversity.</w:t>
            </w:r>
          </w:p>
          <w:p w14:paraId="51B24632" w14:textId="77777777" w:rsidR="009A232A" w:rsidRPr="00451A89" w:rsidRDefault="009A232A" w:rsidP="00247DC4">
            <w:pPr>
              <w:pStyle w:val="Para1"/>
              <w:numPr>
                <w:ilvl w:val="0"/>
                <w:numId w:val="0"/>
              </w:numPr>
              <w:jc w:val="left"/>
              <w:rPr>
                <w:sz w:val="20"/>
                <w:szCs w:val="20"/>
                <w:lang w:val="en-US"/>
              </w:rPr>
            </w:pPr>
          </w:p>
        </w:tc>
      </w:tr>
      <w:tr w:rsidR="00BC0728" w:rsidRPr="00761DCA" w14:paraId="7C8CB724" w14:textId="77777777" w:rsidTr="00995A8C">
        <w:tc>
          <w:tcPr>
            <w:tcW w:w="1506" w:type="dxa"/>
            <w:vMerge w:val="restart"/>
          </w:tcPr>
          <w:p w14:paraId="273DED8C" w14:textId="77777777" w:rsidR="00BC0728" w:rsidRDefault="00BC0728" w:rsidP="00FA5B6E">
            <w:pPr>
              <w:pStyle w:val="Para1"/>
              <w:numPr>
                <w:ilvl w:val="0"/>
                <w:numId w:val="0"/>
              </w:numPr>
              <w:jc w:val="center"/>
              <w:rPr>
                <w:b/>
                <w:bCs/>
                <w:sz w:val="20"/>
                <w:szCs w:val="20"/>
              </w:rPr>
            </w:pPr>
            <w:r w:rsidRPr="005631E2">
              <w:rPr>
                <w:b/>
                <w:bCs/>
                <w:sz w:val="20"/>
                <w:szCs w:val="20"/>
              </w:rPr>
              <w:lastRenderedPageBreak/>
              <w:t>Secretariat of the Pacific Regional Environment Programme</w:t>
            </w:r>
          </w:p>
          <w:p w14:paraId="2B2401F2" w14:textId="3A6611E8" w:rsidR="00BC0728" w:rsidRPr="00B81111" w:rsidRDefault="00BC0728" w:rsidP="00FA5B6E">
            <w:pPr>
              <w:pStyle w:val="Para1"/>
              <w:numPr>
                <w:ilvl w:val="0"/>
                <w:numId w:val="0"/>
              </w:numPr>
              <w:jc w:val="center"/>
              <w:rPr>
                <w:i/>
                <w:iCs/>
                <w:sz w:val="20"/>
                <w:szCs w:val="20"/>
              </w:rPr>
            </w:pPr>
            <w:r w:rsidRPr="00B81111">
              <w:rPr>
                <w:i/>
                <w:iCs/>
                <w:sz w:val="20"/>
                <w:szCs w:val="20"/>
              </w:rPr>
              <w:t xml:space="preserve">(Geographical scope: </w:t>
            </w:r>
            <w:r w:rsidRPr="00B81111">
              <w:rPr>
                <w:i/>
                <w:iCs/>
                <w:sz w:val="20"/>
                <w:szCs w:val="20"/>
                <w:lang w:val="en-CA"/>
              </w:rPr>
              <w:t>Pacific Island Countries and Territories (PICTs) – Regional)</w:t>
            </w:r>
          </w:p>
        </w:tc>
        <w:tc>
          <w:tcPr>
            <w:tcW w:w="2550" w:type="dxa"/>
          </w:tcPr>
          <w:p w14:paraId="1F6B6E2B" w14:textId="308AB155" w:rsidR="00BC0728" w:rsidRPr="00BC0728" w:rsidRDefault="00BC0728" w:rsidP="00FA5B6E">
            <w:pPr>
              <w:pStyle w:val="TableParagraph"/>
              <w:ind w:left="0" w:right="183"/>
              <w:rPr>
                <w:sz w:val="20"/>
              </w:rPr>
            </w:pPr>
            <w:r w:rsidRPr="00BC610E">
              <w:rPr>
                <w:b/>
                <w:bCs/>
                <w:sz w:val="20"/>
                <w:szCs w:val="20"/>
                <w:lang w:val="en-CA"/>
              </w:rPr>
              <w:t>Regional Strategy Development &amp; Implementation</w:t>
            </w:r>
            <w:r w:rsidRPr="00BC0728">
              <w:rPr>
                <w:sz w:val="20"/>
                <w:szCs w:val="20"/>
                <w:lang w:val="en-CA"/>
              </w:rPr>
              <w:t xml:space="preserve"> (Cleaner Pacific 2025 &amp; 2036 Strategies)</w:t>
            </w:r>
          </w:p>
        </w:tc>
        <w:tc>
          <w:tcPr>
            <w:tcW w:w="1628" w:type="dxa"/>
          </w:tcPr>
          <w:p w14:paraId="776E2582" w14:textId="53C1E943" w:rsidR="00BC0728" w:rsidRDefault="00BC0728" w:rsidP="00FA5B6E">
            <w:pPr>
              <w:pStyle w:val="Para1"/>
              <w:numPr>
                <w:ilvl w:val="0"/>
                <w:numId w:val="0"/>
              </w:numPr>
              <w:jc w:val="left"/>
              <w:rPr>
                <w:sz w:val="20"/>
              </w:rPr>
            </w:pPr>
            <w:r>
              <w:rPr>
                <w:sz w:val="20"/>
                <w:szCs w:val="20"/>
                <w:lang w:val="en-CA"/>
              </w:rPr>
              <w:t>Chemicals, hazardous waste, plastic waste, excess nutrients (via wastewater and organic waste).</w:t>
            </w:r>
          </w:p>
        </w:tc>
        <w:tc>
          <w:tcPr>
            <w:tcW w:w="4664" w:type="dxa"/>
          </w:tcPr>
          <w:p w14:paraId="57A1EDC7" w14:textId="511E91F2" w:rsidR="00BC0728" w:rsidRDefault="00BC0728" w:rsidP="00FA5B6E">
            <w:pPr>
              <w:pStyle w:val="Para1"/>
              <w:numPr>
                <w:ilvl w:val="0"/>
                <w:numId w:val="0"/>
              </w:numPr>
              <w:rPr>
                <w:sz w:val="20"/>
              </w:rPr>
            </w:pPr>
            <w:r w:rsidRPr="00204591">
              <w:rPr>
                <w:b/>
                <w:bCs/>
                <w:sz w:val="20"/>
                <w:szCs w:val="20"/>
                <w:lang w:val="en-CA"/>
              </w:rPr>
              <w:t>The Cleaner Pacific 2025: Pacific Regional Waste and Pollution Management Strategy</w:t>
            </w:r>
            <w:r>
              <w:rPr>
                <w:sz w:val="20"/>
                <w:szCs w:val="20"/>
                <w:lang w:val="en-CA"/>
              </w:rPr>
              <w:t xml:space="preserve"> (and its successor 2036) provides the overarching framework for integrated pollution prevention and control. It sets measurable targets (e.g., recycling rate to 75% by 2025, reduction of asbestos and used oil stockpiles) to reduce land-based sources of pollution that degrade terrestrial, freshwater, and marine ecosystems (coral reefs, mangroves, lagoons). The strategy explicitly links pollution management to protecting ecosystem services vital for PICTs (fisheries, tourism, coastal protection). SPREP engages with CBD processes (COPs, SBSTTA) to align regional action with KMGBF goals. </w:t>
            </w:r>
          </w:p>
        </w:tc>
        <w:tc>
          <w:tcPr>
            <w:tcW w:w="3260" w:type="dxa"/>
          </w:tcPr>
          <w:p w14:paraId="7A2BC760" w14:textId="1CD1CC41" w:rsidR="00BC0728" w:rsidRPr="00451A89" w:rsidRDefault="00BC0728" w:rsidP="00FA5B6E">
            <w:pPr>
              <w:pStyle w:val="Para1"/>
              <w:numPr>
                <w:ilvl w:val="0"/>
                <w:numId w:val="0"/>
              </w:numPr>
              <w:jc w:val="left"/>
              <w:rPr>
                <w:sz w:val="20"/>
                <w:szCs w:val="20"/>
                <w:lang w:val="en-US"/>
              </w:rPr>
            </w:pPr>
            <w:r>
              <w:rPr>
                <w:sz w:val="20"/>
                <w:szCs w:val="20"/>
                <w:lang w:val="en-CA"/>
              </w:rPr>
              <w:t>Implementation requires</w:t>
            </w:r>
            <w:r w:rsidRPr="006031AC">
              <w:rPr>
                <w:b/>
                <w:bCs/>
                <w:sz w:val="20"/>
                <w:szCs w:val="20"/>
                <w:lang w:val="en-CA"/>
              </w:rPr>
              <w:t xml:space="preserve"> significant, sustained funding and technical resources</w:t>
            </w:r>
            <w:r>
              <w:rPr>
                <w:sz w:val="20"/>
                <w:szCs w:val="20"/>
                <w:lang w:val="en-CA"/>
              </w:rPr>
              <w:t>. Greater integration is needed between pollution, climate change adaptation, and biodiversity conservation planning and budgets at national levels.</w:t>
            </w:r>
          </w:p>
        </w:tc>
      </w:tr>
      <w:tr w:rsidR="00BC0728" w:rsidRPr="00761DCA" w14:paraId="1E9E1E00" w14:textId="77777777" w:rsidTr="00995A8C">
        <w:tc>
          <w:tcPr>
            <w:tcW w:w="1506" w:type="dxa"/>
            <w:vMerge/>
          </w:tcPr>
          <w:p w14:paraId="36D3F242" w14:textId="77777777" w:rsidR="00BC0728" w:rsidRPr="00382059" w:rsidRDefault="00BC0728" w:rsidP="00CF08CE">
            <w:pPr>
              <w:pStyle w:val="Para1"/>
              <w:numPr>
                <w:ilvl w:val="0"/>
                <w:numId w:val="0"/>
              </w:numPr>
              <w:jc w:val="center"/>
              <w:rPr>
                <w:b/>
                <w:bCs/>
                <w:sz w:val="20"/>
                <w:szCs w:val="20"/>
              </w:rPr>
            </w:pPr>
          </w:p>
        </w:tc>
        <w:tc>
          <w:tcPr>
            <w:tcW w:w="2550" w:type="dxa"/>
          </w:tcPr>
          <w:p w14:paraId="7C019FA5" w14:textId="791A1242" w:rsidR="00BC0728" w:rsidRPr="00BC0728" w:rsidRDefault="00BC0728" w:rsidP="00CF08CE">
            <w:pPr>
              <w:pStyle w:val="TableParagraph"/>
              <w:ind w:left="0" w:right="183"/>
              <w:rPr>
                <w:sz w:val="20"/>
              </w:rPr>
            </w:pPr>
            <w:r w:rsidRPr="00BC610E">
              <w:rPr>
                <w:b/>
                <w:bCs/>
                <w:sz w:val="20"/>
                <w:szCs w:val="20"/>
              </w:rPr>
              <w:t>Project Implementation</w:t>
            </w:r>
            <w:r w:rsidRPr="00BC0728">
              <w:rPr>
                <w:sz w:val="20"/>
                <w:szCs w:val="20"/>
              </w:rPr>
              <w:t xml:space="preserve"> (e.g., J-PRISM, </w:t>
            </w:r>
            <w:proofErr w:type="spellStart"/>
            <w:r w:rsidRPr="00BC0728">
              <w:rPr>
                <w:sz w:val="20"/>
                <w:szCs w:val="20"/>
              </w:rPr>
              <w:t>PacWaste</w:t>
            </w:r>
            <w:proofErr w:type="spellEnd"/>
            <w:r w:rsidRPr="00BC0728">
              <w:rPr>
                <w:sz w:val="20"/>
                <w:szCs w:val="20"/>
              </w:rPr>
              <w:t xml:space="preserve">, ISLANDS Programme, Pollution Control </w:t>
            </w:r>
            <w:r w:rsidRPr="00BC0728">
              <w:rPr>
                <w:sz w:val="20"/>
                <w:szCs w:val="20"/>
              </w:rPr>
              <w:lastRenderedPageBreak/>
              <w:t>Outcomes Fund – PCOF)</w:t>
            </w:r>
          </w:p>
        </w:tc>
        <w:tc>
          <w:tcPr>
            <w:tcW w:w="1628" w:type="dxa"/>
          </w:tcPr>
          <w:p w14:paraId="65567CB1" w14:textId="783B5D8B" w:rsidR="00BC0728" w:rsidRDefault="00BC0728" w:rsidP="00CF08CE">
            <w:pPr>
              <w:pStyle w:val="Para1"/>
              <w:numPr>
                <w:ilvl w:val="0"/>
                <w:numId w:val="0"/>
              </w:numPr>
              <w:jc w:val="left"/>
              <w:rPr>
                <w:sz w:val="20"/>
              </w:rPr>
            </w:pPr>
            <w:r>
              <w:rPr>
                <w:sz w:val="20"/>
                <w:szCs w:val="20"/>
                <w:lang w:val="en-CA"/>
              </w:rPr>
              <w:lastRenderedPageBreak/>
              <w:t xml:space="preserve">Plastic waste, hazardous chemicals </w:t>
            </w:r>
            <w:r>
              <w:rPr>
                <w:sz w:val="20"/>
                <w:szCs w:val="20"/>
                <w:lang w:val="en-CA"/>
              </w:rPr>
              <w:lastRenderedPageBreak/>
              <w:t xml:space="preserve">(asbestos, mercury, POPs, used oil, healthcare waste), general waste, excess nutrients. </w:t>
            </w:r>
          </w:p>
        </w:tc>
        <w:tc>
          <w:tcPr>
            <w:tcW w:w="4664" w:type="dxa"/>
          </w:tcPr>
          <w:p w14:paraId="1880A019" w14:textId="77777777" w:rsidR="00BC0728" w:rsidRDefault="00BC0728" w:rsidP="00CF08CE">
            <w:pPr>
              <w:rPr>
                <w:sz w:val="20"/>
                <w:szCs w:val="20"/>
                <w:lang w:val="en-CA"/>
              </w:rPr>
            </w:pPr>
            <w:r>
              <w:rPr>
                <w:sz w:val="20"/>
                <w:szCs w:val="20"/>
                <w:lang w:val="en-CA"/>
              </w:rPr>
              <w:lastRenderedPageBreak/>
              <w:t xml:space="preserve">These projects directly mitigate pollution sources harming biodiversity: </w:t>
            </w:r>
          </w:p>
          <w:p w14:paraId="198AA9A3" w14:textId="77777777" w:rsidR="00BC0728" w:rsidRDefault="00BC0728" w:rsidP="00CF08CE">
            <w:pPr>
              <w:pStyle w:val="ListParagraph"/>
              <w:numPr>
                <w:ilvl w:val="0"/>
                <w:numId w:val="17"/>
              </w:numPr>
              <w:tabs>
                <w:tab w:val="clear" w:pos="567"/>
                <w:tab w:val="clear" w:pos="1134"/>
                <w:tab w:val="clear" w:pos="1701"/>
                <w:tab w:val="clear" w:pos="2268"/>
              </w:tabs>
              <w:jc w:val="left"/>
              <w:rPr>
                <w:sz w:val="20"/>
                <w:szCs w:val="20"/>
                <w:lang w:val="en-CA"/>
              </w:rPr>
            </w:pPr>
            <w:r w:rsidRPr="00D05E5F">
              <w:rPr>
                <w:b/>
                <w:bCs/>
                <w:sz w:val="20"/>
                <w:szCs w:val="20"/>
                <w:lang w:val="en-CA"/>
              </w:rPr>
              <w:t>J-PRISM (JICA)</w:t>
            </w:r>
            <w:r w:rsidRPr="00D05E5F">
              <w:rPr>
                <w:sz w:val="20"/>
                <w:szCs w:val="20"/>
                <w:lang w:val="en-CA"/>
              </w:rPr>
              <w:t xml:space="preserve">: Promotes </w:t>
            </w:r>
            <w:r w:rsidRPr="00204591">
              <w:rPr>
                <w:b/>
                <w:bCs/>
                <w:sz w:val="20"/>
                <w:szCs w:val="20"/>
                <w:lang w:val="en-CA"/>
              </w:rPr>
              <w:t>3R+Return</w:t>
            </w:r>
            <w:r w:rsidRPr="00D05E5F">
              <w:rPr>
                <w:sz w:val="20"/>
                <w:szCs w:val="20"/>
                <w:lang w:val="en-CA"/>
              </w:rPr>
              <w:t xml:space="preserve"> and </w:t>
            </w:r>
            <w:r w:rsidRPr="00204591">
              <w:rPr>
                <w:b/>
                <w:bCs/>
                <w:sz w:val="20"/>
                <w:szCs w:val="20"/>
                <w:lang w:val="en-CA"/>
              </w:rPr>
              <w:t>organic waste composting</w:t>
            </w:r>
            <w:r w:rsidRPr="00D05E5F">
              <w:rPr>
                <w:sz w:val="20"/>
                <w:szCs w:val="20"/>
                <w:lang w:val="en-CA"/>
              </w:rPr>
              <w:t xml:space="preserve"> across 11 PICTs, </w:t>
            </w:r>
            <w:r w:rsidRPr="00D05E5F">
              <w:rPr>
                <w:sz w:val="20"/>
                <w:szCs w:val="20"/>
                <w:lang w:val="en-CA"/>
              </w:rPr>
              <w:lastRenderedPageBreak/>
              <w:t>reducing</w:t>
            </w:r>
            <w:r>
              <w:rPr>
                <w:sz w:val="20"/>
                <w:szCs w:val="20"/>
                <w:lang w:val="en-CA"/>
              </w:rPr>
              <w:t xml:space="preserve"> landfill leachate and nutrient runoff into coastal waters, protecting coral reefs and seagrass beds.</w:t>
            </w:r>
            <w:r w:rsidRPr="00D05E5F">
              <w:rPr>
                <w:sz w:val="20"/>
                <w:szCs w:val="20"/>
                <w:lang w:val="en-CA"/>
              </w:rPr>
              <w:t xml:space="preserve"> </w:t>
            </w:r>
          </w:p>
          <w:p w14:paraId="779AA1C9" w14:textId="77777777" w:rsidR="00BC0728" w:rsidRDefault="00BC0728" w:rsidP="00CF08CE">
            <w:pPr>
              <w:pStyle w:val="ListParagraph"/>
              <w:numPr>
                <w:ilvl w:val="0"/>
                <w:numId w:val="17"/>
              </w:numPr>
              <w:tabs>
                <w:tab w:val="clear" w:pos="567"/>
                <w:tab w:val="clear" w:pos="1134"/>
                <w:tab w:val="clear" w:pos="1701"/>
                <w:tab w:val="clear" w:pos="2268"/>
              </w:tabs>
              <w:jc w:val="left"/>
              <w:rPr>
                <w:sz w:val="20"/>
                <w:szCs w:val="20"/>
                <w:lang w:val="en-CA"/>
              </w:rPr>
            </w:pPr>
            <w:proofErr w:type="spellStart"/>
            <w:r w:rsidRPr="00D05E5F">
              <w:rPr>
                <w:b/>
                <w:bCs/>
                <w:sz w:val="20"/>
                <w:szCs w:val="20"/>
                <w:lang w:val="en-CA"/>
              </w:rPr>
              <w:t>PacWaste</w:t>
            </w:r>
            <w:proofErr w:type="spellEnd"/>
            <w:r w:rsidRPr="00D05E5F">
              <w:rPr>
                <w:b/>
                <w:bCs/>
                <w:sz w:val="20"/>
                <w:szCs w:val="20"/>
                <w:lang w:val="en-CA"/>
              </w:rPr>
              <w:t xml:space="preserve"> (EU)</w:t>
            </w:r>
            <w:r>
              <w:rPr>
                <w:sz w:val="20"/>
                <w:szCs w:val="20"/>
                <w:lang w:val="en-CA"/>
              </w:rPr>
              <w:t xml:space="preserve">: Manages </w:t>
            </w:r>
            <w:r w:rsidRPr="00204591">
              <w:rPr>
                <w:b/>
                <w:bCs/>
                <w:sz w:val="20"/>
                <w:szCs w:val="20"/>
                <w:lang w:val="en-CA"/>
              </w:rPr>
              <w:t>asbestos, healthcare waste, and e-waste</w:t>
            </w:r>
            <w:r>
              <w:rPr>
                <w:sz w:val="20"/>
                <w:szCs w:val="20"/>
                <w:lang w:val="en-CA"/>
              </w:rPr>
              <w:t xml:space="preserve"> in 14 PICTs, preventing soil and groundwater contamination that affects ecosystem function and human health.</w:t>
            </w:r>
          </w:p>
          <w:p w14:paraId="023D987B" w14:textId="77777777" w:rsidR="00BC0728" w:rsidRDefault="00BC0728" w:rsidP="00CF08CE">
            <w:pPr>
              <w:pStyle w:val="ListParagraph"/>
              <w:numPr>
                <w:ilvl w:val="0"/>
                <w:numId w:val="17"/>
              </w:numPr>
              <w:tabs>
                <w:tab w:val="clear" w:pos="567"/>
                <w:tab w:val="clear" w:pos="1134"/>
                <w:tab w:val="clear" w:pos="1701"/>
                <w:tab w:val="clear" w:pos="2268"/>
              </w:tabs>
              <w:jc w:val="left"/>
              <w:rPr>
                <w:sz w:val="20"/>
                <w:szCs w:val="20"/>
                <w:lang w:val="en-CA"/>
              </w:rPr>
            </w:pPr>
            <w:r w:rsidRPr="00D05E5F">
              <w:rPr>
                <w:b/>
                <w:bCs/>
                <w:sz w:val="20"/>
                <w:szCs w:val="20"/>
                <w:lang w:val="en-CA"/>
              </w:rPr>
              <w:t>ISLANDS/PCOF</w:t>
            </w:r>
            <w:r>
              <w:rPr>
                <w:sz w:val="20"/>
                <w:szCs w:val="20"/>
                <w:lang w:val="en-CA"/>
              </w:rPr>
              <w:t xml:space="preserve">: Supports national actions to reduce </w:t>
            </w:r>
            <w:r w:rsidRPr="00204591">
              <w:rPr>
                <w:b/>
                <w:bCs/>
                <w:sz w:val="20"/>
                <w:szCs w:val="20"/>
                <w:lang w:val="en-CA"/>
              </w:rPr>
              <w:t>plastic pollution and mercury use</w:t>
            </w:r>
            <w:r>
              <w:rPr>
                <w:sz w:val="20"/>
                <w:szCs w:val="20"/>
                <w:lang w:val="en-CA"/>
              </w:rPr>
              <w:t>, directly decreasing ingestion and entanglement risks for marine species (turtles, seabirds, marine mammals).</w:t>
            </w:r>
          </w:p>
          <w:p w14:paraId="41FA86F7" w14:textId="100F4EEC" w:rsidR="00BC0728" w:rsidRDefault="00BC0728" w:rsidP="00CF08CE">
            <w:pPr>
              <w:pStyle w:val="Para1"/>
              <w:numPr>
                <w:ilvl w:val="0"/>
                <w:numId w:val="0"/>
              </w:numPr>
              <w:rPr>
                <w:sz w:val="20"/>
              </w:rPr>
            </w:pPr>
            <w:r w:rsidRPr="005E3DED">
              <w:rPr>
                <w:b/>
                <w:bCs/>
                <w:sz w:val="20"/>
                <w:szCs w:val="20"/>
                <w:lang w:val="en-CA"/>
              </w:rPr>
              <w:t>POLP (AU)</w:t>
            </w:r>
            <w:r>
              <w:rPr>
                <w:sz w:val="20"/>
                <w:szCs w:val="20"/>
                <w:lang w:val="en-CA"/>
              </w:rPr>
              <w:t xml:space="preserve">: </w:t>
            </w:r>
            <w:r w:rsidRPr="000662BA">
              <w:rPr>
                <w:sz w:val="20"/>
                <w:szCs w:val="20"/>
                <w:lang w:val="en-CA"/>
              </w:rPr>
              <w:t>support</w:t>
            </w:r>
            <w:r>
              <w:rPr>
                <w:sz w:val="20"/>
                <w:szCs w:val="20"/>
                <w:lang w:val="en-CA"/>
              </w:rPr>
              <w:t>s</w:t>
            </w:r>
            <w:r w:rsidRPr="000662BA">
              <w:rPr>
                <w:sz w:val="20"/>
                <w:szCs w:val="20"/>
                <w:lang w:val="en-CA"/>
              </w:rPr>
              <w:t xml:space="preserve"> </w:t>
            </w:r>
            <w:proofErr w:type="gramStart"/>
            <w:r w:rsidRPr="000662BA">
              <w:rPr>
                <w:sz w:val="20"/>
                <w:szCs w:val="20"/>
                <w:lang w:val="en-CA"/>
              </w:rPr>
              <w:t>Pacific island</w:t>
            </w:r>
            <w:proofErr w:type="gramEnd"/>
            <w:r w:rsidRPr="000662BA">
              <w:rPr>
                <w:sz w:val="20"/>
                <w:szCs w:val="20"/>
                <w:lang w:val="en-CA"/>
              </w:rPr>
              <w:t xml:space="preserve"> countries through an integrated approach addressing legislation, policy and planning, increasing consumer awareness and changing behaviour, working closely with industry groups and small businesses and by identifying and providing information about sustainable alternative products and practices.</w:t>
            </w:r>
          </w:p>
        </w:tc>
        <w:tc>
          <w:tcPr>
            <w:tcW w:w="3260" w:type="dxa"/>
          </w:tcPr>
          <w:p w14:paraId="43188474" w14:textId="36537BF8" w:rsidR="00BC0728" w:rsidRPr="00451A89" w:rsidRDefault="00BC0728" w:rsidP="00CF08CE">
            <w:pPr>
              <w:pStyle w:val="Para1"/>
              <w:numPr>
                <w:ilvl w:val="0"/>
                <w:numId w:val="0"/>
              </w:numPr>
              <w:jc w:val="left"/>
              <w:rPr>
                <w:sz w:val="20"/>
                <w:szCs w:val="20"/>
                <w:lang w:val="en-US"/>
              </w:rPr>
            </w:pPr>
            <w:r w:rsidRPr="006031AC">
              <w:rPr>
                <w:b/>
                <w:bCs/>
                <w:sz w:val="20"/>
                <w:szCs w:val="20"/>
                <w:lang w:val="en-CA"/>
              </w:rPr>
              <w:lastRenderedPageBreak/>
              <w:t>Sustainable long-term funding is critical</w:t>
            </w:r>
            <w:r>
              <w:rPr>
                <w:sz w:val="20"/>
                <w:szCs w:val="20"/>
                <w:lang w:val="en-CA"/>
              </w:rPr>
              <w:t xml:space="preserve">. Current project-based funding is not guaranteed post-project </w:t>
            </w:r>
            <w:r>
              <w:rPr>
                <w:sz w:val="20"/>
                <w:szCs w:val="20"/>
                <w:lang w:val="en-CA"/>
              </w:rPr>
              <w:lastRenderedPageBreak/>
              <w:t xml:space="preserve">cycles (~60% drop anticipated post-2026), threatening continuity of pollution reduction activities vital for biodiversity outcomes. Scaling successful pilots remains a challenge. </w:t>
            </w:r>
          </w:p>
        </w:tc>
      </w:tr>
      <w:tr w:rsidR="00BC0728" w:rsidRPr="00761DCA" w14:paraId="03FBE161" w14:textId="77777777" w:rsidTr="00995A8C">
        <w:tc>
          <w:tcPr>
            <w:tcW w:w="1506" w:type="dxa"/>
            <w:vMerge/>
          </w:tcPr>
          <w:p w14:paraId="3E3482B0" w14:textId="77777777" w:rsidR="00BC0728" w:rsidRPr="00382059" w:rsidRDefault="00BC0728" w:rsidP="00B62F1D">
            <w:pPr>
              <w:pStyle w:val="Para1"/>
              <w:numPr>
                <w:ilvl w:val="0"/>
                <w:numId w:val="0"/>
              </w:numPr>
              <w:jc w:val="center"/>
              <w:rPr>
                <w:b/>
                <w:bCs/>
                <w:sz w:val="20"/>
                <w:szCs w:val="20"/>
              </w:rPr>
            </w:pPr>
          </w:p>
        </w:tc>
        <w:tc>
          <w:tcPr>
            <w:tcW w:w="2550" w:type="dxa"/>
          </w:tcPr>
          <w:p w14:paraId="7F867473" w14:textId="73AF0118" w:rsidR="00BC0728" w:rsidRPr="00BC0728" w:rsidRDefault="00BC0728" w:rsidP="00B62F1D">
            <w:pPr>
              <w:pStyle w:val="TableParagraph"/>
              <w:ind w:left="0" w:right="183"/>
              <w:rPr>
                <w:sz w:val="20"/>
              </w:rPr>
            </w:pPr>
            <w:r w:rsidRPr="00BC0728">
              <w:rPr>
                <w:sz w:val="20"/>
                <w:szCs w:val="20"/>
                <w:lang w:val="en-CA"/>
              </w:rPr>
              <w:t>Policy &amp; Legislative Support for PICTs</w:t>
            </w:r>
          </w:p>
        </w:tc>
        <w:tc>
          <w:tcPr>
            <w:tcW w:w="1628" w:type="dxa"/>
          </w:tcPr>
          <w:p w14:paraId="642E49CD" w14:textId="1BC9F16E" w:rsidR="00BC0728" w:rsidRDefault="00BC0728" w:rsidP="00B62F1D">
            <w:pPr>
              <w:pStyle w:val="Para1"/>
              <w:numPr>
                <w:ilvl w:val="0"/>
                <w:numId w:val="0"/>
              </w:numPr>
              <w:jc w:val="left"/>
              <w:rPr>
                <w:sz w:val="20"/>
              </w:rPr>
            </w:pPr>
            <w:r>
              <w:rPr>
                <w:sz w:val="20"/>
                <w:szCs w:val="20"/>
                <w:lang w:val="en-CA"/>
              </w:rPr>
              <w:t>Plastic waste, hazardous chemicals, hazardous waste.</w:t>
            </w:r>
          </w:p>
        </w:tc>
        <w:tc>
          <w:tcPr>
            <w:tcW w:w="4664" w:type="dxa"/>
          </w:tcPr>
          <w:p w14:paraId="5ED21836" w14:textId="2D3FB83E" w:rsidR="00BC0728" w:rsidRDefault="00BC0728" w:rsidP="00B62F1D">
            <w:pPr>
              <w:pStyle w:val="Para1"/>
              <w:numPr>
                <w:ilvl w:val="0"/>
                <w:numId w:val="0"/>
              </w:numPr>
              <w:rPr>
                <w:sz w:val="20"/>
              </w:rPr>
            </w:pPr>
            <w:r>
              <w:rPr>
                <w:sz w:val="20"/>
                <w:szCs w:val="20"/>
                <w:lang w:val="en-CA"/>
              </w:rPr>
              <w:t xml:space="preserve">SPREP assists PICTs to develop and implement </w:t>
            </w:r>
            <w:r w:rsidRPr="00204591">
              <w:rPr>
                <w:b/>
                <w:bCs/>
                <w:sz w:val="20"/>
                <w:szCs w:val="20"/>
                <w:lang w:val="en-CA"/>
              </w:rPr>
              <w:t>bans on single-use plastics, hazardous waste management plans</w:t>
            </w:r>
            <w:r>
              <w:rPr>
                <w:sz w:val="20"/>
                <w:szCs w:val="20"/>
                <w:lang w:val="en-CA"/>
              </w:rPr>
              <w:t xml:space="preserve">, and </w:t>
            </w:r>
            <w:r w:rsidRPr="00204591">
              <w:rPr>
                <w:b/>
                <w:bCs/>
                <w:sz w:val="20"/>
                <w:szCs w:val="20"/>
                <w:lang w:val="en-CA"/>
              </w:rPr>
              <w:t>mercury action plans</w:t>
            </w:r>
            <w:r>
              <w:rPr>
                <w:sz w:val="20"/>
                <w:szCs w:val="20"/>
                <w:lang w:val="en-CA"/>
              </w:rPr>
              <w:t xml:space="preserve">. This prevents pollutants from entering ecosystems, safeguarding biodiversity hotspots. For example, supporting the </w:t>
            </w:r>
            <w:proofErr w:type="spellStart"/>
            <w:r w:rsidRPr="00204591">
              <w:rPr>
                <w:b/>
                <w:bCs/>
                <w:sz w:val="20"/>
                <w:szCs w:val="20"/>
                <w:lang w:val="en-CA"/>
              </w:rPr>
              <w:t>Waigani</w:t>
            </w:r>
            <w:proofErr w:type="spellEnd"/>
            <w:r w:rsidRPr="00204591">
              <w:rPr>
                <w:b/>
                <w:bCs/>
                <w:sz w:val="20"/>
                <w:szCs w:val="20"/>
                <w:lang w:val="en-CA"/>
              </w:rPr>
              <w:t xml:space="preserve"> Convention</w:t>
            </w:r>
            <w:r>
              <w:rPr>
                <w:sz w:val="20"/>
                <w:szCs w:val="20"/>
                <w:lang w:val="en-CA"/>
              </w:rPr>
              <w:t xml:space="preserve"> (regional Basel Convention) controls transboundary movements of hazardous waste to prevent ecological damage in the Pacific.</w:t>
            </w:r>
          </w:p>
        </w:tc>
        <w:tc>
          <w:tcPr>
            <w:tcW w:w="3260" w:type="dxa"/>
          </w:tcPr>
          <w:p w14:paraId="3CF7A82F" w14:textId="008BED9B" w:rsidR="00BC0728" w:rsidRPr="00451A89" w:rsidRDefault="00BC0728" w:rsidP="00B62F1D">
            <w:pPr>
              <w:pStyle w:val="Para1"/>
              <w:numPr>
                <w:ilvl w:val="0"/>
                <w:numId w:val="0"/>
              </w:numPr>
              <w:jc w:val="left"/>
              <w:rPr>
                <w:sz w:val="20"/>
                <w:szCs w:val="20"/>
                <w:lang w:val="en-US"/>
              </w:rPr>
            </w:pPr>
            <w:r w:rsidRPr="006031AC">
              <w:rPr>
                <w:b/>
                <w:bCs/>
                <w:sz w:val="20"/>
                <w:szCs w:val="20"/>
                <w:lang w:val="en-CA"/>
              </w:rPr>
              <w:t>Capacity and resource constraints</w:t>
            </w:r>
            <w:r>
              <w:rPr>
                <w:sz w:val="20"/>
                <w:szCs w:val="20"/>
                <w:lang w:val="en-CA"/>
              </w:rPr>
              <w:t xml:space="preserve"> in PICTs slow the adoption, enforcement, and monitoring of robust policies. Need for simplified legislative templates, continuous technical backstopping, and support for compliance with multilateral environmental agreements (MEAs).</w:t>
            </w:r>
          </w:p>
        </w:tc>
      </w:tr>
      <w:tr w:rsidR="00BC0728" w:rsidRPr="00761DCA" w14:paraId="7E96B72F" w14:textId="77777777" w:rsidTr="00995A8C">
        <w:tc>
          <w:tcPr>
            <w:tcW w:w="1506" w:type="dxa"/>
            <w:vMerge/>
          </w:tcPr>
          <w:p w14:paraId="34974D47" w14:textId="77777777" w:rsidR="00BC0728" w:rsidRPr="00382059" w:rsidRDefault="00BC0728" w:rsidP="00C90874">
            <w:pPr>
              <w:pStyle w:val="Para1"/>
              <w:numPr>
                <w:ilvl w:val="0"/>
                <w:numId w:val="0"/>
              </w:numPr>
              <w:jc w:val="center"/>
              <w:rPr>
                <w:b/>
                <w:bCs/>
                <w:sz w:val="20"/>
                <w:szCs w:val="20"/>
              </w:rPr>
            </w:pPr>
          </w:p>
        </w:tc>
        <w:tc>
          <w:tcPr>
            <w:tcW w:w="2550" w:type="dxa"/>
          </w:tcPr>
          <w:p w14:paraId="2B7C5DE8" w14:textId="0059F3D9" w:rsidR="00BC0728" w:rsidRPr="00BC0728" w:rsidRDefault="00BC0728" w:rsidP="00C90874">
            <w:pPr>
              <w:pStyle w:val="TableParagraph"/>
              <w:ind w:left="0" w:right="183"/>
              <w:rPr>
                <w:sz w:val="20"/>
              </w:rPr>
            </w:pPr>
            <w:r w:rsidRPr="00AE7639">
              <w:rPr>
                <w:b/>
                <w:bCs/>
                <w:sz w:val="20"/>
                <w:szCs w:val="20"/>
                <w:lang w:val="en-CA"/>
              </w:rPr>
              <w:t>Waste Minimization &amp; Resource Recovery</w:t>
            </w:r>
            <w:r w:rsidRPr="00BC0728">
              <w:rPr>
                <w:sz w:val="20"/>
                <w:szCs w:val="20"/>
                <w:lang w:val="en-CA"/>
              </w:rPr>
              <w:t xml:space="preserve"> (3R+Return, Circular Economy)</w:t>
            </w:r>
          </w:p>
        </w:tc>
        <w:tc>
          <w:tcPr>
            <w:tcW w:w="1628" w:type="dxa"/>
          </w:tcPr>
          <w:p w14:paraId="5D2B6133" w14:textId="15EC85D4" w:rsidR="00BC0728" w:rsidRDefault="00BC0728" w:rsidP="00C90874">
            <w:pPr>
              <w:pStyle w:val="Para1"/>
              <w:numPr>
                <w:ilvl w:val="0"/>
                <w:numId w:val="0"/>
              </w:numPr>
              <w:jc w:val="left"/>
              <w:rPr>
                <w:sz w:val="20"/>
              </w:rPr>
            </w:pPr>
            <w:r>
              <w:rPr>
                <w:sz w:val="20"/>
                <w:szCs w:val="20"/>
                <w:lang w:val="en-CA"/>
              </w:rPr>
              <w:t xml:space="preserve">Plastic waste, organic waste, hazardous waste </w:t>
            </w:r>
            <w:r>
              <w:rPr>
                <w:sz w:val="20"/>
                <w:szCs w:val="20"/>
                <w:lang w:val="en-CA"/>
              </w:rPr>
              <w:lastRenderedPageBreak/>
              <w:t>(batteries, used oil).</w:t>
            </w:r>
          </w:p>
        </w:tc>
        <w:tc>
          <w:tcPr>
            <w:tcW w:w="4664" w:type="dxa"/>
          </w:tcPr>
          <w:p w14:paraId="643CCC26" w14:textId="2DD6E01F" w:rsidR="00BC0728" w:rsidRDefault="00BC0728" w:rsidP="00C90874">
            <w:pPr>
              <w:pStyle w:val="Para1"/>
              <w:numPr>
                <w:ilvl w:val="0"/>
                <w:numId w:val="0"/>
              </w:numPr>
              <w:rPr>
                <w:sz w:val="20"/>
              </w:rPr>
            </w:pPr>
            <w:r>
              <w:rPr>
                <w:sz w:val="20"/>
                <w:szCs w:val="20"/>
                <w:lang w:val="en-CA"/>
              </w:rPr>
              <w:lastRenderedPageBreak/>
              <w:t xml:space="preserve">Activities promote </w:t>
            </w:r>
            <w:r w:rsidRPr="006031AC">
              <w:rPr>
                <w:b/>
                <w:bCs/>
                <w:sz w:val="20"/>
                <w:szCs w:val="20"/>
                <w:lang w:val="en-CA"/>
              </w:rPr>
              <w:t>recycling, composting, and material recovery</w:t>
            </w:r>
            <w:r>
              <w:rPr>
                <w:sz w:val="20"/>
                <w:szCs w:val="20"/>
                <w:lang w:val="en-CA"/>
              </w:rPr>
              <w:t xml:space="preserve"> to divert waste from landfills and the environment. The </w:t>
            </w:r>
            <w:r w:rsidRPr="00F9457A">
              <w:rPr>
                <w:b/>
                <w:bCs/>
                <w:sz w:val="20"/>
                <w:szCs w:val="20"/>
                <w:lang w:val="en-CA"/>
              </w:rPr>
              <w:t>Moana Taka Partnership (MTP)</w:t>
            </w:r>
            <w:r>
              <w:rPr>
                <w:sz w:val="20"/>
                <w:szCs w:val="20"/>
                <w:lang w:val="en-CA"/>
              </w:rPr>
              <w:t xml:space="preserve"> facilitates shipping of waste from Pacific to </w:t>
            </w:r>
            <w:r w:rsidRPr="00F9186C">
              <w:rPr>
                <w:sz w:val="20"/>
                <w:szCs w:val="20"/>
                <w:lang w:val="en-CA"/>
              </w:rPr>
              <w:t xml:space="preserve">other </w:t>
            </w:r>
            <w:r w:rsidRPr="00F9186C">
              <w:rPr>
                <w:sz w:val="20"/>
                <w:szCs w:val="20"/>
                <w:lang w:val="en-CA"/>
              </w:rPr>
              <w:lastRenderedPageBreak/>
              <w:t>countries with proper waste disposal facilitie</w:t>
            </w:r>
            <w:r>
              <w:rPr>
                <w:sz w:val="20"/>
                <w:szCs w:val="20"/>
                <w:lang w:val="en-CA"/>
              </w:rPr>
              <w:t xml:space="preserve">s. </w:t>
            </w:r>
            <w:r w:rsidRPr="00F9457A">
              <w:rPr>
                <w:b/>
                <w:bCs/>
                <w:sz w:val="20"/>
                <w:szCs w:val="20"/>
                <w:lang w:val="en-CA"/>
              </w:rPr>
              <w:t>Container Deposit Legislatio</w:t>
            </w:r>
            <w:r>
              <w:rPr>
                <w:sz w:val="20"/>
                <w:szCs w:val="20"/>
                <w:lang w:val="en-CA"/>
              </w:rPr>
              <w:t xml:space="preserve">n (e.g., in Kiribati, Palau) reduces beverage container litter. </w:t>
            </w:r>
            <w:r w:rsidRPr="006031AC">
              <w:rPr>
                <w:b/>
                <w:bCs/>
                <w:sz w:val="20"/>
                <w:szCs w:val="20"/>
                <w:lang w:val="en-CA"/>
              </w:rPr>
              <w:t>27 organic waste composting programmes</w:t>
            </w:r>
            <w:r>
              <w:rPr>
                <w:sz w:val="20"/>
                <w:szCs w:val="20"/>
                <w:lang w:val="en-CA"/>
              </w:rPr>
              <w:t xml:space="preserve"> (per Cleaner Pacific 2025) cut methane emissions and leachate, improving soil health and reducing nutrient pollution to waterways. This reduces pressure on waste reception ecosystems.</w:t>
            </w:r>
          </w:p>
        </w:tc>
        <w:tc>
          <w:tcPr>
            <w:tcW w:w="3260" w:type="dxa"/>
          </w:tcPr>
          <w:p w14:paraId="0B70B9DB" w14:textId="2760DFC2" w:rsidR="00BC0728" w:rsidRPr="00451A89" w:rsidRDefault="00BC0728" w:rsidP="00C90874">
            <w:pPr>
              <w:pStyle w:val="Para1"/>
              <w:numPr>
                <w:ilvl w:val="0"/>
                <w:numId w:val="0"/>
              </w:numPr>
              <w:jc w:val="left"/>
              <w:rPr>
                <w:sz w:val="20"/>
                <w:szCs w:val="20"/>
                <w:lang w:val="en-US"/>
              </w:rPr>
            </w:pPr>
            <w:r w:rsidRPr="00DD0CFF">
              <w:rPr>
                <w:b/>
                <w:bCs/>
                <w:sz w:val="20"/>
                <w:szCs w:val="20"/>
                <w:lang w:val="en-CA"/>
              </w:rPr>
              <w:lastRenderedPageBreak/>
              <w:t>Limited markets and high logistics costs</w:t>
            </w:r>
            <w:r>
              <w:rPr>
                <w:sz w:val="20"/>
                <w:szCs w:val="20"/>
                <w:lang w:val="en-CA"/>
              </w:rPr>
              <w:t xml:space="preserve"> for recyclables in the Pacific hinder circular economy growth. Need for strong </w:t>
            </w:r>
            <w:r w:rsidRPr="00DD0CFF">
              <w:rPr>
                <w:b/>
                <w:bCs/>
                <w:sz w:val="20"/>
                <w:szCs w:val="20"/>
                <w:lang w:val="en-CA"/>
              </w:rPr>
              <w:t xml:space="preserve">public-private </w:t>
            </w:r>
            <w:r w:rsidRPr="00DD0CFF">
              <w:rPr>
                <w:b/>
                <w:bCs/>
                <w:sz w:val="20"/>
                <w:szCs w:val="20"/>
                <w:lang w:val="en-CA"/>
              </w:rPr>
              <w:lastRenderedPageBreak/>
              <w:t>partnerships</w:t>
            </w:r>
            <w:r>
              <w:rPr>
                <w:sz w:val="20"/>
                <w:szCs w:val="20"/>
                <w:lang w:val="en-CA"/>
              </w:rPr>
              <w:t>, investment in local recycling infrastructure, and regional economies of scale for waste-to-resource initiatives.</w:t>
            </w:r>
          </w:p>
        </w:tc>
      </w:tr>
      <w:tr w:rsidR="00BC0728" w:rsidRPr="00761DCA" w14:paraId="4F2D2564" w14:textId="77777777" w:rsidTr="00995A8C">
        <w:tc>
          <w:tcPr>
            <w:tcW w:w="1506" w:type="dxa"/>
            <w:vMerge/>
          </w:tcPr>
          <w:p w14:paraId="10974D76" w14:textId="77777777" w:rsidR="00BC0728" w:rsidRPr="00382059" w:rsidRDefault="00BC0728" w:rsidP="00281290">
            <w:pPr>
              <w:pStyle w:val="Para1"/>
              <w:numPr>
                <w:ilvl w:val="0"/>
                <w:numId w:val="0"/>
              </w:numPr>
              <w:jc w:val="center"/>
              <w:rPr>
                <w:b/>
                <w:bCs/>
                <w:sz w:val="20"/>
                <w:szCs w:val="20"/>
              </w:rPr>
            </w:pPr>
          </w:p>
        </w:tc>
        <w:tc>
          <w:tcPr>
            <w:tcW w:w="2550" w:type="dxa"/>
          </w:tcPr>
          <w:p w14:paraId="17836370" w14:textId="4F2A06A0" w:rsidR="00BC0728" w:rsidRPr="00BC0728" w:rsidRDefault="00BC0728" w:rsidP="00281290">
            <w:pPr>
              <w:pStyle w:val="TableParagraph"/>
              <w:ind w:left="0" w:right="183"/>
              <w:rPr>
                <w:sz w:val="20"/>
              </w:rPr>
            </w:pPr>
            <w:r w:rsidRPr="00BC0728">
              <w:rPr>
                <w:sz w:val="20"/>
                <w:szCs w:val="20"/>
                <w:lang w:val="en-CA"/>
              </w:rPr>
              <w:t>Capacity Building &amp; Development of Technical Guidelines</w:t>
            </w:r>
          </w:p>
        </w:tc>
        <w:tc>
          <w:tcPr>
            <w:tcW w:w="1628" w:type="dxa"/>
          </w:tcPr>
          <w:p w14:paraId="268A82AD" w14:textId="1A4D111A" w:rsidR="00BC0728" w:rsidRDefault="00BC0728" w:rsidP="00281290">
            <w:pPr>
              <w:pStyle w:val="Para1"/>
              <w:numPr>
                <w:ilvl w:val="0"/>
                <w:numId w:val="0"/>
              </w:numPr>
              <w:jc w:val="left"/>
              <w:rPr>
                <w:sz w:val="20"/>
              </w:rPr>
            </w:pPr>
            <w:r>
              <w:rPr>
                <w:sz w:val="20"/>
                <w:szCs w:val="20"/>
                <w:lang w:val="en-CA"/>
              </w:rPr>
              <w:t>Hazardous chemicals, hazardous waste, plastic waste.</w:t>
            </w:r>
          </w:p>
        </w:tc>
        <w:tc>
          <w:tcPr>
            <w:tcW w:w="4664" w:type="dxa"/>
          </w:tcPr>
          <w:p w14:paraId="2AC3E929" w14:textId="1995D848" w:rsidR="00BC0728" w:rsidRDefault="00BC0728" w:rsidP="00281290">
            <w:pPr>
              <w:pStyle w:val="Para1"/>
              <w:numPr>
                <w:ilvl w:val="0"/>
                <w:numId w:val="0"/>
              </w:numPr>
              <w:rPr>
                <w:sz w:val="20"/>
              </w:rPr>
            </w:pPr>
            <w:r>
              <w:rPr>
                <w:sz w:val="20"/>
                <w:szCs w:val="20"/>
                <w:lang w:val="en-CA"/>
              </w:rPr>
              <w:t xml:space="preserve">SPREP develops </w:t>
            </w:r>
            <w:r w:rsidRPr="00083547">
              <w:rPr>
                <w:b/>
                <w:bCs/>
                <w:sz w:val="20"/>
                <w:szCs w:val="20"/>
                <w:lang w:val="en-CA"/>
              </w:rPr>
              <w:t>Regional Codes of Practice</w:t>
            </w:r>
            <w:r>
              <w:rPr>
                <w:sz w:val="20"/>
                <w:szCs w:val="20"/>
                <w:lang w:val="en-CA"/>
              </w:rPr>
              <w:t xml:space="preserve"> (e.g. for hazardous waste storage, mercury-added products) and delivers </w:t>
            </w:r>
            <w:r w:rsidRPr="00083547">
              <w:rPr>
                <w:b/>
                <w:bCs/>
                <w:sz w:val="20"/>
                <w:szCs w:val="20"/>
                <w:lang w:val="en-CA"/>
              </w:rPr>
              <w:t>national and sub-regional training</w:t>
            </w:r>
            <w:r>
              <w:rPr>
                <w:sz w:val="20"/>
                <w:szCs w:val="20"/>
                <w:lang w:val="en-CA"/>
              </w:rPr>
              <w:t>. This empowers PICTs to manage pollutants safely, preventing ecosystem contamination. Training on marine litter monitoring (e.g., using NOAA/MARPOL guidelines) helps build evidence on impacts to biodiversity. Activities are informed by biodiversity considerations, such as protecting receiving environments during waste facility siting and operation.</w:t>
            </w:r>
          </w:p>
        </w:tc>
        <w:tc>
          <w:tcPr>
            <w:tcW w:w="3260" w:type="dxa"/>
          </w:tcPr>
          <w:p w14:paraId="38D49A38" w14:textId="249700B9" w:rsidR="00BC0728" w:rsidRPr="00451A89" w:rsidRDefault="00BC0728" w:rsidP="00281290">
            <w:pPr>
              <w:pStyle w:val="Para1"/>
              <w:numPr>
                <w:ilvl w:val="0"/>
                <w:numId w:val="0"/>
              </w:numPr>
              <w:jc w:val="left"/>
              <w:rPr>
                <w:sz w:val="20"/>
                <w:szCs w:val="20"/>
                <w:lang w:val="en-US"/>
              </w:rPr>
            </w:pPr>
            <w:r>
              <w:rPr>
                <w:sz w:val="20"/>
                <w:szCs w:val="20"/>
                <w:lang w:val="en-CA"/>
              </w:rPr>
              <w:t xml:space="preserve">Need to </w:t>
            </w:r>
            <w:r w:rsidRPr="00083547">
              <w:rPr>
                <w:b/>
                <w:bCs/>
                <w:sz w:val="20"/>
                <w:szCs w:val="20"/>
                <w:lang w:val="en-CA"/>
              </w:rPr>
              <w:t>expand the reach and frequency</w:t>
            </w:r>
            <w:r>
              <w:rPr>
                <w:sz w:val="20"/>
                <w:szCs w:val="20"/>
                <w:lang w:val="en-CA"/>
              </w:rPr>
              <w:t xml:space="preserve"> of training to address high staff turnover. Guidelines require regular updating for </w:t>
            </w:r>
            <w:r w:rsidRPr="00083547">
              <w:rPr>
                <w:b/>
                <w:bCs/>
                <w:sz w:val="20"/>
                <w:szCs w:val="20"/>
                <w:lang w:val="en-CA"/>
              </w:rPr>
              <w:t>emerging waste streams</w:t>
            </w:r>
            <w:r>
              <w:rPr>
                <w:sz w:val="20"/>
                <w:szCs w:val="20"/>
                <w:lang w:val="en-CA"/>
              </w:rPr>
              <w:t xml:space="preserve"> (e.g., lithium-ion batteries, solar panel waste) and need tailoring to specific </w:t>
            </w:r>
            <w:r w:rsidRPr="00083547">
              <w:rPr>
                <w:b/>
                <w:bCs/>
                <w:sz w:val="20"/>
                <w:szCs w:val="20"/>
                <w:lang w:val="en-CA"/>
              </w:rPr>
              <w:t>atoll and SIDS contexts</w:t>
            </w:r>
            <w:r>
              <w:rPr>
                <w:sz w:val="20"/>
                <w:szCs w:val="20"/>
                <w:lang w:val="en-CA"/>
              </w:rPr>
              <w:t>.</w:t>
            </w:r>
          </w:p>
        </w:tc>
      </w:tr>
      <w:tr w:rsidR="00BC0728" w:rsidRPr="00761DCA" w14:paraId="769F9974" w14:textId="77777777" w:rsidTr="00995A8C">
        <w:tc>
          <w:tcPr>
            <w:tcW w:w="1506" w:type="dxa"/>
            <w:vMerge/>
          </w:tcPr>
          <w:p w14:paraId="5F21D698" w14:textId="77777777" w:rsidR="00BC0728" w:rsidRPr="00382059" w:rsidRDefault="00BC0728" w:rsidP="006201FF">
            <w:pPr>
              <w:pStyle w:val="Para1"/>
              <w:numPr>
                <w:ilvl w:val="0"/>
                <w:numId w:val="0"/>
              </w:numPr>
              <w:jc w:val="center"/>
              <w:rPr>
                <w:b/>
                <w:bCs/>
                <w:sz w:val="20"/>
                <w:szCs w:val="20"/>
              </w:rPr>
            </w:pPr>
          </w:p>
        </w:tc>
        <w:tc>
          <w:tcPr>
            <w:tcW w:w="2550" w:type="dxa"/>
          </w:tcPr>
          <w:p w14:paraId="30325D56" w14:textId="10461CB0" w:rsidR="00BC0728" w:rsidRPr="00BC0728" w:rsidRDefault="00BC0728" w:rsidP="006201FF">
            <w:pPr>
              <w:pStyle w:val="TableParagraph"/>
              <w:ind w:left="0" w:right="183"/>
              <w:rPr>
                <w:sz w:val="20"/>
              </w:rPr>
            </w:pPr>
            <w:r w:rsidRPr="00BC0728">
              <w:rPr>
                <w:sz w:val="20"/>
                <w:szCs w:val="20"/>
                <w:lang w:val="en-CA"/>
              </w:rPr>
              <w:t>Monitoring, Reporting &amp; Data Integration</w:t>
            </w:r>
          </w:p>
        </w:tc>
        <w:tc>
          <w:tcPr>
            <w:tcW w:w="1628" w:type="dxa"/>
          </w:tcPr>
          <w:p w14:paraId="17337719" w14:textId="6CC74BC6" w:rsidR="00BC0728" w:rsidRDefault="00BC0728" w:rsidP="006201FF">
            <w:pPr>
              <w:pStyle w:val="Para1"/>
              <w:numPr>
                <w:ilvl w:val="0"/>
                <w:numId w:val="0"/>
              </w:numPr>
              <w:jc w:val="left"/>
              <w:rPr>
                <w:sz w:val="20"/>
              </w:rPr>
            </w:pPr>
            <w:r>
              <w:rPr>
                <w:sz w:val="20"/>
                <w:szCs w:val="20"/>
                <w:lang w:val="en-CA"/>
              </w:rPr>
              <w:t>All pollution types (chemicals, waste, plastics, nutrients).</w:t>
            </w:r>
          </w:p>
        </w:tc>
        <w:tc>
          <w:tcPr>
            <w:tcW w:w="4664" w:type="dxa"/>
          </w:tcPr>
          <w:p w14:paraId="2C6CBF2B" w14:textId="34B2E1D8" w:rsidR="00BC0728" w:rsidRDefault="00BC0728" w:rsidP="006201FF">
            <w:pPr>
              <w:pStyle w:val="Para1"/>
              <w:numPr>
                <w:ilvl w:val="0"/>
                <w:numId w:val="0"/>
              </w:numPr>
              <w:rPr>
                <w:sz w:val="20"/>
              </w:rPr>
            </w:pPr>
            <w:r>
              <w:rPr>
                <w:sz w:val="20"/>
                <w:szCs w:val="20"/>
                <w:lang w:val="en-CA"/>
              </w:rPr>
              <w:t xml:space="preserve">SPREP is implementing a </w:t>
            </w:r>
            <w:r w:rsidRPr="007419B7">
              <w:rPr>
                <w:b/>
                <w:bCs/>
                <w:sz w:val="20"/>
                <w:szCs w:val="20"/>
                <w:lang w:val="en-CA"/>
              </w:rPr>
              <w:t>Regional Waste Monitoring System</w:t>
            </w:r>
            <w:r>
              <w:rPr>
                <w:sz w:val="20"/>
                <w:szCs w:val="20"/>
                <w:lang w:val="en-CA"/>
              </w:rPr>
              <w:t xml:space="preserve"> and mandates </w:t>
            </w:r>
            <w:r w:rsidRPr="007419B7">
              <w:rPr>
                <w:b/>
                <w:bCs/>
                <w:sz w:val="20"/>
                <w:szCs w:val="20"/>
                <w:lang w:val="en-CA"/>
              </w:rPr>
              <w:t>annual national reporting</w:t>
            </w:r>
            <w:r>
              <w:rPr>
                <w:sz w:val="20"/>
                <w:szCs w:val="20"/>
                <w:lang w:val="en-CA"/>
              </w:rPr>
              <w:t xml:space="preserve"> against Cleaner Pacific 2025’s 15 performance indicators (e.g., waste recycling rates, stockpile quantities, number of water quality monitoring programmes). This evidence-based approach is crucial for measuring progress toward Target 7. The proposed </w:t>
            </w:r>
            <w:r w:rsidRPr="007419B7">
              <w:rPr>
                <w:b/>
                <w:bCs/>
                <w:sz w:val="20"/>
                <w:szCs w:val="20"/>
                <w:lang w:val="en-CA"/>
              </w:rPr>
              <w:t>Clean Pacific Roundtable</w:t>
            </w:r>
            <w:r>
              <w:rPr>
                <w:sz w:val="20"/>
                <w:szCs w:val="20"/>
                <w:lang w:val="en-CA"/>
              </w:rPr>
              <w:t xml:space="preserve"> will enhance data sharing between pollution, climate, and biodiversity sectors. SPREP is exploring linkages between the </w:t>
            </w:r>
            <w:r w:rsidRPr="007419B7">
              <w:rPr>
                <w:b/>
                <w:bCs/>
                <w:sz w:val="20"/>
                <w:szCs w:val="20"/>
                <w:lang w:val="en-CA"/>
              </w:rPr>
              <w:t>Pacific Environmental Data Portal</w:t>
            </w:r>
            <w:r>
              <w:rPr>
                <w:sz w:val="20"/>
                <w:szCs w:val="20"/>
                <w:lang w:val="en-CA"/>
              </w:rPr>
              <w:t xml:space="preserve"> and biodiversity monitoring systems.</w:t>
            </w:r>
          </w:p>
        </w:tc>
        <w:tc>
          <w:tcPr>
            <w:tcW w:w="3260" w:type="dxa"/>
          </w:tcPr>
          <w:p w14:paraId="62EE9A3A" w14:textId="4D8ED922" w:rsidR="00BC0728" w:rsidRPr="00451A89" w:rsidRDefault="00BC0728" w:rsidP="006201FF">
            <w:pPr>
              <w:pStyle w:val="Para1"/>
              <w:numPr>
                <w:ilvl w:val="0"/>
                <w:numId w:val="0"/>
              </w:numPr>
              <w:jc w:val="left"/>
              <w:rPr>
                <w:sz w:val="20"/>
                <w:szCs w:val="20"/>
                <w:lang w:val="en-US"/>
              </w:rPr>
            </w:pPr>
            <w:r w:rsidRPr="00D275A3">
              <w:rPr>
                <w:b/>
                <w:bCs/>
                <w:sz w:val="20"/>
                <w:szCs w:val="20"/>
                <w:lang w:val="en-CA"/>
              </w:rPr>
              <w:t>Significant data gaps</w:t>
            </w:r>
            <w:r>
              <w:rPr>
                <w:sz w:val="20"/>
                <w:szCs w:val="20"/>
                <w:lang w:val="en-CA"/>
              </w:rPr>
              <w:t xml:space="preserve"> persist in baseline pollution levels, especially for chemicals and marine plastics. Need to </w:t>
            </w:r>
            <w:r w:rsidRPr="00836DD9">
              <w:rPr>
                <w:b/>
                <w:bCs/>
                <w:sz w:val="20"/>
                <w:szCs w:val="20"/>
                <w:lang w:val="en-CA"/>
              </w:rPr>
              <w:t>strengthen integration</w:t>
            </w:r>
            <w:r>
              <w:rPr>
                <w:sz w:val="20"/>
                <w:szCs w:val="20"/>
                <w:lang w:val="en-CA"/>
              </w:rPr>
              <w:t xml:space="preserve"> between waste/pollution data streams and biodiversity/ecosystem health indicators (e.g., coral reef condition, fish biomass) to assess the effectiveness of pollution controls.</w:t>
            </w:r>
          </w:p>
        </w:tc>
      </w:tr>
      <w:tr w:rsidR="00BC0728" w:rsidRPr="00761DCA" w14:paraId="1275D480" w14:textId="77777777" w:rsidTr="00995A8C">
        <w:tc>
          <w:tcPr>
            <w:tcW w:w="1506" w:type="dxa"/>
            <w:vMerge/>
          </w:tcPr>
          <w:p w14:paraId="1469D0FF" w14:textId="77777777" w:rsidR="00BC0728" w:rsidRPr="00382059" w:rsidRDefault="00BC0728" w:rsidP="00BC0728">
            <w:pPr>
              <w:pStyle w:val="Para1"/>
              <w:numPr>
                <w:ilvl w:val="0"/>
                <w:numId w:val="0"/>
              </w:numPr>
              <w:jc w:val="center"/>
              <w:rPr>
                <w:b/>
                <w:bCs/>
                <w:sz w:val="20"/>
                <w:szCs w:val="20"/>
              </w:rPr>
            </w:pPr>
          </w:p>
        </w:tc>
        <w:tc>
          <w:tcPr>
            <w:tcW w:w="2550" w:type="dxa"/>
          </w:tcPr>
          <w:p w14:paraId="3A83837B" w14:textId="1E73D7FB" w:rsidR="00BC0728" w:rsidRPr="00BC0728" w:rsidRDefault="00BC0728" w:rsidP="00BC0728">
            <w:pPr>
              <w:pStyle w:val="TableParagraph"/>
              <w:ind w:left="0" w:right="183"/>
              <w:rPr>
                <w:sz w:val="20"/>
              </w:rPr>
            </w:pPr>
            <w:r w:rsidRPr="00BC0728">
              <w:rPr>
                <w:sz w:val="20"/>
                <w:szCs w:val="20"/>
                <w:lang w:val="en-CA"/>
              </w:rPr>
              <w:t>Governance &amp; International Convention Support</w:t>
            </w:r>
          </w:p>
        </w:tc>
        <w:tc>
          <w:tcPr>
            <w:tcW w:w="1628" w:type="dxa"/>
          </w:tcPr>
          <w:p w14:paraId="6257CC0A" w14:textId="5D3177CC" w:rsidR="00BC0728" w:rsidRDefault="00BC0728" w:rsidP="00BC0728">
            <w:pPr>
              <w:pStyle w:val="Para1"/>
              <w:numPr>
                <w:ilvl w:val="0"/>
                <w:numId w:val="0"/>
              </w:numPr>
              <w:jc w:val="left"/>
              <w:rPr>
                <w:sz w:val="20"/>
              </w:rPr>
            </w:pPr>
            <w:r>
              <w:rPr>
                <w:sz w:val="20"/>
                <w:szCs w:val="20"/>
                <w:lang w:val="en-CA"/>
              </w:rPr>
              <w:t>Hazardous chemicals, hazardous waste.</w:t>
            </w:r>
          </w:p>
        </w:tc>
        <w:tc>
          <w:tcPr>
            <w:tcW w:w="4664" w:type="dxa"/>
          </w:tcPr>
          <w:p w14:paraId="5D3B8AFA" w14:textId="4DCDAF1D" w:rsidR="00BC0728" w:rsidRDefault="00BC0728" w:rsidP="00BC0728">
            <w:pPr>
              <w:pStyle w:val="Para1"/>
              <w:numPr>
                <w:ilvl w:val="0"/>
                <w:numId w:val="0"/>
              </w:numPr>
              <w:rPr>
                <w:sz w:val="20"/>
              </w:rPr>
            </w:pPr>
            <w:r>
              <w:rPr>
                <w:sz w:val="20"/>
                <w:szCs w:val="20"/>
                <w:lang w:val="en-CA"/>
              </w:rPr>
              <w:t xml:space="preserve">SPREP supports PICTs in implementing the </w:t>
            </w:r>
            <w:r w:rsidRPr="00A9365E">
              <w:rPr>
                <w:b/>
                <w:bCs/>
                <w:sz w:val="20"/>
                <w:szCs w:val="20"/>
                <w:lang w:val="en-CA"/>
              </w:rPr>
              <w:t xml:space="preserve">Basel, Stockholm, Minamata, and </w:t>
            </w:r>
            <w:proofErr w:type="spellStart"/>
            <w:r w:rsidRPr="00A9365E">
              <w:rPr>
                <w:b/>
                <w:bCs/>
                <w:sz w:val="20"/>
                <w:szCs w:val="20"/>
                <w:lang w:val="en-CA"/>
              </w:rPr>
              <w:t>Waigani</w:t>
            </w:r>
            <w:proofErr w:type="spellEnd"/>
            <w:r w:rsidRPr="00A9365E">
              <w:rPr>
                <w:b/>
                <w:bCs/>
                <w:sz w:val="20"/>
                <w:szCs w:val="20"/>
                <w:lang w:val="en-CA"/>
              </w:rPr>
              <w:t xml:space="preserve"> Conventions</w:t>
            </w:r>
            <w:r>
              <w:rPr>
                <w:sz w:val="20"/>
                <w:szCs w:val="20"/>
                <w:lang w:val="en-CA"/>
              </w:rPr>
              <w:t xml:space="preserve">, including work to </w:t>
            </w:r>
            <w:r w:rsidRPr="00A9365E">
              <w:rPr>
                <w:b/>
                <w:bCs/>
                <w:sz w:val="20"/>
                <w:szCs w:val="20"/>
                <w:lang w:val="en-CA"/>
              </w:rPr>
              <w:t xml:space="preserve">amend the </w:t>
            </w:r>
            <w:proofErr w:type="spellStart"/>
            <w:r w:rsidRPr="00A9365E">
              <w:rPr>
                <w:b/>
                <w:bCs/>
                <w:sz w:val="20"/>
                <w:szCs w:val="20"/>
                <w:lang w:val="en-CA"/>
              </w:rPr>
              <w:t>Waigani</w:t>
            </w:r>
            <w:proofErr w:type="spellEnd"/>
            <w:r w:rsidRPr="00A9365E">
              <w:rPr>
                <w:b/>
                <w:bCs/>
                <w:sz w:val="20"/>
                <w:szCs w:val="20"/>
                <w:lang w:val="en-CA"/>
              </w:rPr>
              <w:t xml:space="preserve"> Convention</w:t>
            </w:r>
            <w:r>
              <w:rPr>
                <w:sz w:val="20"/>
                <w:szCs w:val="20"/>
                <w:lang w:val="en-CA"/>
              </w:rPr>
              <w:t xml:space="preserve"> for better alignment with the Basel Convention. This enhances control on transboundary movements of hazardous waste and chemicals that could impact regional ecosystems. SPREP also facilitates regional positions and participation in CBD SBSTTA and COP discussions related to pollution and biodiversity.</w:t>
            </w:r>
          </w:p>
        </w:tc>
        <w:tc>
          <w:tcPr>
            <w:tcW w:w="3260" w:type="dxa"/>
          </w:tcPr>
          <w:p w14:paraId="504F6F83" w14:textId="66C3DBDA" w:rsidR="00BC0728" w:rsidRPr="00451A89" w:rsidRDefault="00BC0728" w:rsidP="00BC0728">
            <w:pPr>
              <w:pStyle w:val="Para1"/>
              <w:numPr>
                <w:ilvl w:val="0"/>
                <w:numId w:val="0"/>
              </w:numPr>
              <w:jc w:val="left"/>
              <w:rPr>
                <w:sz w:val="20"/>
                <w:szCs w:val="20"/>
                <w:lang w:val="en-US"/>
              </w:rPr>
            </w:pPr>
            <w:r w:rsidRPr="006031AC">
              <w:rPr>
                <w:b/>
                <w:bCs/>
                <w:sz w:val="20"/>
                <w:szCs w:val="20"/>
                <w:lang w:val="en-CA"/>
              </w:rPr>
              <w:t>Reporting compliance</w:t>
            </w:r>
            <w:r>
              <w:rPr>
                <w:sz w:val="20"/>
                <w:szCs w:val="20"/>
                <w:lang w:val="en-CA"/>
              </w:rPr>
              <w:t xml:space="preserve"> by Parties to MEAs is often low due to capacity constraints. Need for </w:t>
            </w:r>
            <w:r w:rsidRPr="006031AC">
              <w:rPr>
                <w:b/>
                <w:bCs/>
                <w:sz w:val="20"/>
                <w:szCs w:val="20"/>
                <w:lang w:val="en-CA"/>
              </w:rPr>
              <w:t>streamlined, integrated national reporting systems</w:t>
            </w:r>
            <w:r>
              <w:rPr>
                <w:sz w:val="20"/>
                <w:szCs w:val="20"/>
                <w:lang w:val="en-CA"/>
              </w:rPr>
              <w:t xml:space="preserve"> across chemical/waste and biodiversity conventions, and dedicated secretariat resources to support parties effectively.</w:t>
            </w:r>
          </w:p>
        </w:tc>
      </w:tr>
      <w:tr w:rsidR="0092087D" w:rsidRPr="00761DCA" w14:paraId="4A83EDF3" w14:textId="77777777" w:rsidTr="00995A8C">
        <w:tc>
          <w:tcPr>
            <w:tcW w:w="1506" w:type="dxa"/>
          </w:tcPr>
          <w:p w14:paraId="7295D1AD" w14:textId="77777777" w:rsidR="0092087D" w:rsidRDefault="0092087D" w:rsidP="0092087D">
            <w:pPr>
              <w:pStyle w:val="Para1"/>
              <w:numPr>
                <w:ilvl w:val="0"/>
                <w:numId w:val="0"/>
              </w:numPr>
              <w:jc w:val="center"/>
              <w:rPr>
                <w:b/>
                <w:bCs/>
                <w:sz w:val="20"/>
                <w:szCs w:val="20"/>
              </w:rPr>
            </w:pPr>
            <w:proofErr w:type="gramStart"/>
            <w:r w:rsidRPr="00A80C73">
              <w:rPr>
                <w:b/>
                <w:bCs/>
                <w:sz w:val="20"/>
                <w:szCs w:val="20"/>
              </w:rPr>
              <w:t>South East</w:t>
            </w:r>
            <w:proofErr w:type="gramEnd"/>
            <w:r w:rsidRPr="00A80C73">
              <w:rPr>
                <w:b/>
                <w:bCs/>
                <w:sz w:val="20"/>
                <w:szCs w:val="20"/>
              </w:rPr>
              <w:t xml:space="preserve"> Atlantic Fisheries Organisation</w:t>
            </w:r>
          </w:p>
          <w:p w14:paraId="09C45D81" w14:textId="2E43C92F" w:rsidR="0092087D" w:rsidRPr="00B85132" w:rsidRDefault="0092087D" w:rsidP="0092087D">
            <w:pPr>
              <w:pStyle w:val="Para1"/>
              <w:numPr>
                <w:ilvl w:val="0"/>
                <w:numId w:val="0"/>
              </w:numPr>
              <w:jc w:val="center"/>
              <w:rPr>
                <w:i/>
                <w:iCs/>
                <w:sz w:val="20"/>
                <w:szCs w:val="20"/>
              </w:rPr>
            </w:pPr>
            <w:r w:rsidRPr="00B85132">
              <w:rPr>
                <w:i/>
                <w:iCs/>
                <w:sz w:val="20"/>
                <w:szCs w:val="20"/>
              </w:rPr>
              <w:t xml:space="preserve">(Geographical scope: </w:t>
            </w:r>
            <w:proofErr w:type="gramStart"/>
            <w:r w:rsidRPr="00B85132">
              <w:rPr>
                <w:i/>
                <w:iCs/>
                <w:sz w:val="20"/>
                <w:szCs w:val="20"/>
              </w:rPr>
              <w:t>South East</w:t>
            </w:r>
            <w:proofErr w:type="gramEnd"/>
            <w:r w:rsidRPr="00B85132">
              <w:rPr>
                <w:i/>
                <w:iCs/>
                <w:sz w:val="20"/>
                <w:szCs w:val="20"/>
              </w:rPr>
              <w:t xml:space="preserve"> Atlantic)</w:t>
            </w:r>
          </w:p>
        </w:tc>
        <w:tc>
          <w:tcPr>
            <w:tcW w:w="2550" w:type="dxa"/>
          </w:tcPr>
          <w:p w14:paraId="4D43C533" w14:textId="5424A91E" w:rsidR="0092087D" w:rsidRPr="0092087D" w:rsidRDefault="0092087D" w:rsidP="0092087D">
            <w:pPr>
              <w:pStyle w:val="TableParagraph"/>
              <w:ind w:left="0" w:right="183"/>
              <w:rPr>
                <w:iCs/>
                <w:sz w:val="20"/>
                <w:szCs w:val="20"/>
              </w:rPr>
            </w:pPr>
            <w:r w:rsidRPr="0092087D">
              <w:rPr>
                <w:iCs/>
                <w:color w:val="000000" w:themeColor="text1"/>
                <w:sz w:val="20"/>
                <w:szCs w:val="20"/>
              </w:rPr>
              <w:t>System of observation, inspection, compliance and enforcement</w:t>
            </w:r>
          </w:p>
        </w:tc>
        <w:tc>
          <w:tcPr>
            <w:tcW w:w="1628" w:type="dxa"/>
          </w:tcPr>
          <w:p w14:paraId="3BF11D3B" w14:textId="0CE9280C" w:rsidR="0092087D" w:rsidRPr="0092087D" w:rsidRDefault="0092087D" w:rsidP="0092087D">
            <w:pPr>
              <w:pStyle w:val="Para1"/>
              <w:numPr>
                <w:ilvl w:val="0"/>
                <w:numId w:val="0"/>
              </w:numPr>
              <w:jc w:val="left"/>
              <w:rPr>
                <w:sz w:val="20"/>
                <w:szCs w:val="20"/>
              </w:rPr>
            </w:pPr>
            <w:r w:rsidRPr="0092087D">
              <w:rPr>
                <w:sz w:val="20"/>
                <w:szCs w:val="20"/>
                <w:lang w:val="en-CA"/>
              </w:rPr>
              <w:t>Abandoned Gear</w:t>
            </w:r>
          </w:p>
        </w:tc>
        <w:tc>
          <w:tcPr>
            <w:tcW w:w="4664" w:type="dxa"/>
          </w:tcPr>
          <w:p w14:paraId="67B21518" w14:textId="77777777" w:rsidR="0092087D" w:rsidRPr="0092087D" w:rsidRDefault="0092087D" w:rsidP="0092087D">
            <w:pPr>
              <w:pStyle w:val="Heading2"/>
              <w:numPr>
                <w:ilvl w:val="0"/>
                <w:numId w:val="0"/>
              </w:numPr>
              <w:rPr>
                <w:rFonts w:ascii="Times New Roman" w:hAnsi="Times New Roman" w:cs="Times New Roman"/>
                <w:b w:val="0"/>
                <w:color w:val="000000" w:themeColor="text1"/>
                <w:sz w:val="20"/>
                <w:szCs w:val="20"/>
              </w:rPr>
            </w:pPr>
            <w:r w:rsidRPr="0092087D">
              <w:rPr>
                <w:rFonts w:ascii="Times New Roman" w:hAnsi="Times New Roman" w:cs="Times New Roman"/>
                <w:b w:val="0"/>
                <w:color w:val="000000" w:themeColor="text1"/>
                <w:sz w:val="20"/>
                <w:szCs w:val="20"/>
              </w:rPr>
              <w:t xml:space="preserve">Article </w:t>
            </w:r>
            <w:r w:rsidRPr="0092087D">
              <w:rPr>
                <w:rFonts w:ascii="Times New Roman" w:hAnsi="Times New Roman" w:cs="Times New Roman"/>
                <w:b w:val="0"/>
                <w:color w:val="000000" w:themeColor="text1"/>
                <w:sz w:val="20"/>
                <w:szCs w:val="20"/>
                <w:lang w:eastAsia="ko-KR"/>
              </w:rPr>
              <w:t>8</w:t>
            </w:r>
            <w:r w:rsidRPr="0092087D">
              <w:rPr>
                <w:rFonts w:ascii="Times New Roman" w:hAnsi="Times New Roman" w:cs="Times New Roman"/>
                <w:b w:val="0"/>
                <w:color w:val="000000" w:themeColor="text1"/>
                <w:sz w:val="20"/>
                <w:szCs w:val="20"/>
              </w:rPr>
              <w:t xml:space="preserve"> – Retrieval of lost </w:t>
            </w:r>
            <w:r w:rsidRPr="0092087D">
              <w:rPr>
                <w:rFonts w:ascii="Times New Roman" w:hAnsi="Times New Roman" w:cs="Times New Roman"/>
                <w:b w:val="0"/>
                <w:color w:val="000000" w:themeColor="text1"/>
                <w:sz w:val="20"/>
                <w:szCs w:val="20"/>
                <w:lang w:eastAsia="ko-KR"/>
              </w:rPr>
              <w:t xml:space="preserve">or abandoned fishing </w:t>
            </w:r>
            <w:r w:rsidRPr="0092087D">
              <w:rPr>
                <w:rFonts w:ascii="Times New Roman" w:hAnsi="Times New Roman" w:cs="Times New Roman"/>
                <w:b w:val="0"/>
                <w:color w:val="000000" w:themeColor="text1"/>
                <w:sz w:val="20"/>
                <w:szCs w:val="20"/>
              </w:rPr>
              <w:t>gear</w:t>
            </w:r>
          </w:p>
          <w:p w14:paraId="2BFB22E6" w14:textId="77777777" w:rsidR="0092087D" w:rsidRPr="0092087D" w:rsidRDefault="0092087D" w:rsidP="0092087D">
            <w:pPr>
              <w:pStyle w:val="Para1"/>
              <w:numPr>
                <w:ilvl w:val="0"/>
                <w:numId w:val="0"/>
              </w:numPr>
              <w:rPr>
                <w:sz w:val="20"/>
                <w:szCs w:val="20"/>
              </w:rPr>
            </w:pPr>
          </w:p>
        </w:tc>
        <w:tc>
          <w:tcPr>
            <w:tcW w:w="3260" w:type="dxa"/>
          </w:tcPr>
          <w:p w14:paraId="5C768973" w14:textId="77777777" w:rsidR="0092087D" w:rsidRPr="00451A89" w:rsidRDefault="0092087D" w:rsidP="0092087D">
            <w:pPr>
              <w:pStyle w:val="Para1"/>
              <w:numPr>
                <w:ilvl w:val="0"/>
                <w:numId w:val="0"/>
              </w:numPr>
              <w:jc w:val="left"/>
              <w:rPr>
                <w:sz w:val="20"/>
                <w:szCs w:val="20"/>
                <w:lang w:val="en-US"/>
              </w:rPr>
            </w:pPr>
          </w:p>
        </w:tc>
      </w:tr>
      <w:tr w:rsidR="00843FAA" w:rsidRPr="00761DCA" w14:paraId="5D41BA0A" w14:textId="77777777" w:rsidTr="006A2B1A">
        <w:tc>
          <w:tcPr>
            <w:tcW w:w="1506" w:type="dxa"/>
            <w:vMerge w:val="restart"/>
          </w:tcPr>
          <w:p w14:paraId="1B536987" w14:textId="02A5EB9C" w:rsidR="00843FAA" w:rsidRPr="00382059" w:rsidRDefault="00843FAA" w:rsidP="0092087D">
            <w:pPr>
              <w:pStyle w:val="Para1"/>
              <w:numPr>
                <w:ilvl w:val="0"/>
                <w:numId w:val="0"/>
              </w:numPr>
              <w:jc w:val="center"/>
              <w:rPr>
                <w:b/>
                <w:bCs/>
                <w:sz w:val="20"/>
                <w:szCs w:val="20"/>
              </w:rPr>
            </w:pPr>
            <w:r w:rsidRPr="0092087D">
              <w:rPr>
                <w:b/>
                <w:bCs/>
                <w:sz w:val="20"/>
                <w:szCs w:val="20"/>
              </w:rPr>
              <w:t>United Nations Environment Programme</w:t>
            </w:r>
          </w:p>
        </w:tc>
        <w:tc>
          <w:tcPr>
            <w:tcW w:w="12102" w:type="dxa"/>
            <w:gridSpan w:val="4"/>
            <w:vAlign w:val="center"/>
          </w:tcPr>
          <w:p w14:paraId="56CBA33A" w14:textId="7AD9E5B2" w:rsidR="00843FAA" w:rsidRPr="00550B90" w:rsidRDefault="00843FAA" w:rsidP="00550B90">
            <w:pPr>
              <w:pStyle w:val="Para1"/>
              <w:numPr>
                <w:ilvl w:val="0"/>
                <w:numId w:val="0"/>
              </w:numPr>
              <w:jc w:val="center"/>
              <w:rPr>
                <w:b/>
                <w:bCs/>
                <w:sz w:val="20"/>
                <w:szCs w:val="20"/>
                <w:lang w:val="en-US"/>
              </w:rPr>
            </w:pPr>
            <w:r w:rsidRPr="00550B90">
              <w:rPr>
                <w:b/>
                <w:bCs/>
                <w:sz w:val="20"/>
                <w:szCs w:val="20"/>
                <w:lang w:val="en-US"/>
              </w:rPr>
              <w:t>UNEP-wide Plastics Initiative</w:t>
            </w:r>
          </w:p>
        </w:tc>
      </w:tr>
      <w:tr w:rsidR="00843FAA" w:rsidRPr="00761DCA" w14:paraId="5262FAB6" w14:textId="77777777" w:rsidTr="00995A8C">
        <w:tc>
          <w:tcPr>
            <w:tcW w:w="1506" w:type="dxa"/>
            <w:vMerge/>
          </w:tcPr>
          <w:p w14:paraId="235677C9" w14:textId="77777777" w:rsidR="00843FAA" w:rsidRPr="00382059" w:rsidRDefault="00843FAA" w:rsidP="009913CF">
            <w:pPr>
              <w:pStyle w:val="Para1"/>
              <w:numPr>
                <w:ilvl w:val="0"/>
                <w:numId w:val="0"/>
              </w:numPr>
              <w:jc w:val="center"/>
              <w:rPr>
                <w:b/>
                <w:bCs/>
                <w:sz w:val="20"/>
                <w:szCs w:val="20"/>
              </w:rPr>
            </w:pPr>
          </w:p>
        </w:tc>
        <w:tc>
          <w:tcPr>
            <w:tcW w:w="2550" w:type="dxa"/>
          </w:tcPr>
          <w:p w14:paraId="473E0F98" w14:textId="55763A22" w:rsidR="00843FAA" w:rsidRDefault="00843FAA" w:rsidP="009913CF">
            <w:pPr>
              <w:pStyle w:val="TableParagraph"/>
              <w:ind w:left="0" w:right="183"/>
              <w:rPr>
                <w:sz w:val="20"/>
              </w:rPr>
            </w:pPr>
            <w:r w:rsidRPr="009E240F">
              <w:rPr>
                <w:b/>
                <w:bCs/>
                <w:sz w:val="20"/>
                <w:szCs w:val="20"/>
                <w:lang w:val="en-CA"/>
              </w:rPr>
              <w:t>Capacity building and national technical assistance:</w:t>
            </w:r>
            <w:r w:rsidRPr="154DE888">
              <w:rPr>
                <w:sz w:val="20"/>
                <w:szCs w:val="20"/>
                <w:lang w:val="en-CA"/>
              </w:rPr>
              <w:t xml:space="preserve"> </w:t>
            </w:r>
            <w:hyperlink r:id="rId133">
              <w:r w:rsidRPr="154DE888">
                <w:rPr>
                  <w:rStyle w:val="Hyperlink"/>
                  <w:sz w:val="20"/>
                  <w:szCs w:val="20"/>
                  <w:lang w:val="en-CA"/>
                </w:rPr>
                <w:t>UNEP Plastics Initiative</w:t>
              </w:r>
            </w:hyperlink>
          </w:p>
        </w:tc>
        <w:tc>
          <w:tcPr>
            <w:tcW w:w="1628" w:type="dxa"/>
          </w:tcPr>
          <w:p w14:paraId="32E90F30" w14:textId="33A113C7" w:rsidR="00843FAA" w:rsidRDefault="00843FAA" w:rsidP="009913CF">
            <w:pPr>
              <w:pStyle w:val="Para1"/>
              <w:numPr>
                <w:ilvl w:val="0"/>
                <w:numId w:val="0"/>
              </w:numPr>
              <w:jc w:val="left"/>
              <w:rPr>
                <w:sz w:val="20"/>
              </w:rPr>
            </w:pPr>
            <w:r w:rsidRPr="00865527">
              <w:rPr>
                <w:sz w:val="20"/>
                <w:szCs w:val="20"/>
                <w:lang w:val="en-CA"/>
              </w:rPr>
              <w:t>Plastic pollution and circular economy</w:t>
            </w:r>
          </w:p>
        </w:tc>
        <w:tc>
          <w:tcPr>
            <w:tcW w:w="4664" w:type="dxa"/>
          </w:tcPr>
          <w:p w14:paraId="45808293" w14:textId="77777777" w:rsidR="00843FAA" w:rsidRPr="00865527" w:rsidRDefault="00843FAA" w:rsidP="009913CF">
            <w:pPr>
              <w:rPr>
                <w:sz w:val="20"/>
                <w:szCs w:val="20"/>
                <w:lang w:val="en-CA"/>
              </w:rPr>
            </w:pPr>
            <w:r w:rsidRPr="00865527">
              <w:rPr>
                <w:sz w:val="20"/>
                <w:szCs w:val="20"/>
                <w:lang w:val="en-CA"/>
              </w:rPr>
              <w:t xml:space="preserve">The </w:t>
            </w:r>
            <w:r w:rsidRPr="00FE2EB0">
              <w:rPr>
                <w:sz w:val="20"/>
                <w:szCs w:val="20"/>
                <w:lang w:val="en-CA"/>
              </w:rPr>
              <w:t xml:space="preserve">UNEP Plastics Initiative </w:t>
            </w:r>
            <w:r w:rsidRPr="00865527">
              <w:rPr>
                <w:sz w:val="20"/>
                <w:szCs w:val="20"/>
                <w:lang w:val="en-CA"/>
              </w:rPr>
              <w:t xml:space="preserve">consolidates all UNEP's plastic-related projects, activities, actions, and results into a unified programme that leads and implements a system-wide transformation towards a safe circular economy of plastics. </w:t>
            </w:r>
          </w:p>
          <w:p w14:paraId="6E1E0D9A" w14:textId="77777777" w:rsidR="00843FAA" w:rsidRPr="00FE2EB0" w:rsidRDefault="00843FAA" w:rsidP="009913CF">
            <w:pPr>
              <w:rPr>
                <w:i/>
                <w:iCs/>
                <w:sz w:val="20"/>
                <w:szCs w:val="20"/>
                <w:lang w:val="en-CA"/>
              </w:rPr>
            </w:pPr>
          </w:p>
          <w:p w14:paraId="11FCC2BC" w14:textId="77777777" w:rsidR="00843FAA" w:rsidRPr="009E240F" w:rsidRDefault="00843FAA" w:rsidP="009913CF">
            <w:pPr>
              <w:rPr>
                <w:sz w:val="20"/>
                <w:szCs w:val="20"/>
              </w:rPr>
            </w:pPr>
            <w:r w:rsidRPr="00CD69D2">
              <w:rPr>
                <w:sz w:val="20"/>
                <w:szCs w:val="20"/>
              </w:rPr>
              <w:t>Activities include technical assistance for policy and regulatory development, business engagement and innovation, data and planning support, finance and investment mobilization, communication and behaviour</w:t>
            </w:r>
            <w:r>
              <w:rPr>
                <w:sz w:val="20"/>
                <w:szCs w:val="20"/>
              </w:rPr>
              <w:t xml:space="preserve"> c</w:t>
            </w:r>
            <w:r w:rsidRPr="009E240F">
              <w:rPr>
                <w:sz w:val="20"/>
                <w:szCs w:val="20"/>
              </w:rPr>
              <w:t>hange efforts, and capacity</w:t>
            </w:r>
            <w:r w:rsidRPr="009E240F">
              <w:rPr>
                <w:sz w:val="20"/>
                <w:szCs w:val="20"/>
              </w:rPr>
              <w:noBreakHyphen/>
              <w:t>building across the plastic value chain—from upstream reduction and circular design to midstream reuse and downstream recycling and disposal.</w:t>
            </w:r>
          </w:p>
          <w:p w14:paraId="31F87D87" w14:textId="28C76E74" w:rsidR="00843FAA" w:rsidRDefault="00843FAA" w:rsidP="009913CF">
            <w:pPr>
              <w:pStyle w:val="Para1"/>
              <w:numPr>
                <w:ilvl w:val="0"/>
                <w:numId w:val="0"/>
              </w:numPr>
              <w:rPr>
                <w:sz w:val="20"/>
              </w:rPr>
            </w:pPr>
            <w:r w:rsidRPr="009E240F">
              <w:rPr>
                <w:sz w:val="20"/>
                <w:szCs w:val="20"/>
              </w:rPr>
              <w:lastRenderedPageBreak/>
              <w:t>Major initiatives under this programme include the GEF</w:t>
            </w:r>
            <w:r w:rsidRPr="009E240F">
              <w:rPr>
                <w:sz w:val="20"/>
                <w:szCs w:val="20"/>
              </w:rPr>
              <w:noBreakHyphen/>
              <w:t>8 Circular Solutions to Plastic Pollution Integrated Program (Plastic Reboot), GEF</w:t>
            </w:r>
            <w:r w:rsidRPr="009E240F">
              <w:rPr>
                <w:sz w:val="20"/>
                <w:szCs w:val="20"/>
              </w:rPr>
              <w:noBreakHyphen/>
              <w:t>8 Circular and POPs</w:t>
            </w:r>
            <w:r w:rsidRPr="009E240F">
              <w:rPr>
                <w:sz w:val="20"/>
                <w:szCs w:val="20"/>
              </w:rPr>
              <w:noBreakHyphen/>
              <w:t>free Plastics in Africa, and the GEF</w:t>
            </w:r>
            <w:r w:rsidRPr="009E240F">
              <w:rPr>
                <w:sz w:val="20"/>
                <w:szCs w:val="20"/>
              </w:rPr>
              <w:noBreakHyphen/>
              <w:t>7 circular economy project in Latin America and the Caribbean. The UNEP Finance Initiative contributes by strengthening readiness in the finance sector through awareness</w:t>
            </w:r>
            <w:r w:rsidRPr="009E240F">
              <w:rPr>
                <w:sz w:val="20"/>
                <w:szCs w:val="20"/>
              </w:rPr>
              <w:noBreakHyphen/>
              <w:t>raising, capacity</w:t>
            </w:r>
            <w:r w:rsidRPr="009E240F">
              <w:rPr>
                <w:sz w:val="20"/>
                <w:szCs w:val="20"/>
              </w:rPr>
              <w:noBreakHyphen/>
              <w:t>building, and guidance on actions to reduce pollution across the plastics value chain.</w:t>
            </w:r>
          </w:p>
        </w:tc>
        <w:tc>
          <w:tcPr>
            <w:tcW w:w="3260" w:type="dxa"/>
          </w:tcPr>
          <w:p w14:paraId="24F47CC3" w14:textId="77777777" w:rsidR="00843FAA" w:rsidRPr="00451A89" w:rsidRDefault="00843FAA" w:rsidP="009913CF">
            <w:pPr>
              <w:pStyle w:val="Para1"/>
              <w:numPr>
                <w:ilvl w:val="0"/>
                <w:numId w:val="0"/>
              </w:numPr>
              <w:jc w:val="left"/>
              <w:rPr>
                <w:sz w:val="20"/>
                <w:szCs w:val="20"/>
                <w:lang w:val="en-US"/>
              </w:rPr>
            </w:pPr>
          </w:p>
        </w:tc>
      </w:tr>
      <w:tr w:rsidR="00843FAA" w:rsidRPr="00761DCA" w14:paraId="1AB5D437" w14:textId="77777777" w:rsidTr="00995A8C">
        <w:tc>
          <w:tcPr>
            <w:tcW w:w="1506" w:type="dxa"/>
            <w:vMerge/>
          </w:tcPr>
          <w:p w14:paraId="11EC1D1A" w14:textId="77777777" w:rsidR="00843FAA" w:rsidRPr="00382059" w:rsidRDefault="00843FAA" w:rsidP="003F5678">
            <w:pPr>
              <w:pStyle w:val="Para1"/>
              <w:numPr>
                <w:ilvl w:val="0"/>
                <w:numId w:val="0"/>
              </w:numPr>
              <w:jc w:val="center"/>
              <w:rPr>
                <w:b/>
                <w:bCs/>
                <w:sz w:val="20"/>
                <w:szCs w:val="20"/>
              </w:rPr>
            </w:pPr>
          </w:p>
        </w:tc>
        <w:tc>
          <w:tcPr>
            <w:tcW w:w="2550" w:type="dxa"/>
          </w:tcPr>
          <w:p w14:paraId="1CE8D22E" w14:textId="77777777" w:rsidR="00843FAA" w:rsidRDefault="00843FAA" w:rsidP="003F5678">
            <w:pPr>
              <w:rPr>
                <w:sz w:val="20"/>
                <w:szCs w:val="20"/>
                <w:lang w:val="en-CA"/>
              </w:rPr>
            </w:pPr>
            <w:r w:rsidRPr="009E240F">
              <w:rPr>
                <w:b/>
                <w:bCs/>
                <w:sz w:val="20"/>
                <w:szCs w:val="20"/>
                <w:lang w:val="en-CA"/>
              </w:rPr>
              <w:t xml:space="preserve">Data, knowledge platforms, collaboration support: </w:t>
            </w:r>
            <w:hyperlink r:id="rId134">
              <w:r w:rsidRPr="37279B11">
                <w:rPr>
                  <w:rStyle w:val="Hyperlink"/>
                  <w:sz w:val="20"/>
                  <w:szCs w:val="20"/>
                  <w:lang w:val="en-CA"/>
                </w:rPr>
                <w:t>Global Plastics Hub</w:t>
              </w:r>
            </w:hyperlink>
            <w:r w:rsidRPr="37279B11">
              <w:rPr>
                <w:sz w:val="20"/>
                <w:szCs w:val="20"/>
                <w:lang w:val="en-CA"/>
              </w:rPr>
              <w:t xml:space="preserve"> </w:t>
            </w:r>
          </w:p>
          <w:p w14:paraId="2AD3F66B" w14:textId="77777777" w:rsidR="00843FAA" w:rsidRDefault="00843FAA" w:rsidP="003F5678">
            <w:pPr>
              <w:rPr>
                <w:sz w:val="20"/>
                <w:szCs w:val="20"/>
                <w:lang w:val="en-CA"/>
              </w:rPr>
            </w:pPr>
          </w:p>
          <w:p w14:paraId="20A13A32" w14:textId="77777777" w:rsidR="00843FAA" w:rsidRDefault="00843FAA" w:rsidP="003F5678">
            <w:pPr>
              <w:rPr>
                <w:sz w:val="20"/>
                <w:szCs w:val="20"/>
                <w:lang w:val="en-CA"/>
              </w:rPr>
            </w:pPr>
          </w:p>
          <w:p w14:paraId="6442430A" w14:textId="77777777" w:rsidR="00843FAA" w:rsidRPr="006103F1" w:rsidRDefault="00843FAA" w:rsidP="003F5678">
            <w:pPr>
              <w:rPr>
                <w:sz w:val="20"/>
                <w:szCs w:val="20"/>
                <w:lang w:val="en-CA"/>
              </w:rPr>
            </w:pPr>
          </w:p>
          <w:p w14:paraId="2A252897" w14:textId="77777777" w:rsidR="00843FAA" w:rsidRDefault="00843FAA" w:rsidP="003F5678">
            <w:pPr>
              <w:pStyle w:val="TableParagraph"/>
              <w:ind w:left="0" w:right="183"/>
              <w:rPr>
                <w:sz w:val="20"/>
              </w:rPr>
            </w:pPr>
          </w:p>
        </w:tc>
        <w:tc>
          <w:tcPr>
            <w:tcW w:w="1628" w:type="dxa"/>
          </w:tcPr>
          <w:p w14:paraId="6E9300E5" w14:textId="5D12BD48" w:rsidR="00843FAA" w:rsidRDefault="00843FAA" w:rsidP="003F5678">
            <w:pPr>
              <w:pStyle w:val="Para1"/>
              <w:numPr>
                <w:ilvl w:val="0"/>
                <w:numId w:val="0"/>
              </w:numPr>
              <w:jc w:val="left"/>
              <w:rPr>
                <w:sz w:val="20"/>
              </w:rPr>
            </w:pPr>
            <w:r w:rsidRPr="78222310">
              <w:rPr>
                <w:sz w:val="20"/>
                <w:szCs w:val="20"/>
                <w:lang w:val="en-CA"/>
              </w:rPr>
              <w:t>Plastic pollution</w:t>
            </w:r>
          </w:p>
        </w:tc>
        <w:tc>
          <w:tcPr>
            <w:tcW w:w="4664" w:type="dxa"/>
          </w:tcPr>
          <w:p w14:paraId="32F46D84" w14:textId="77777777" w:rsidR="00843FAA" w:rsidRDefault="00843FAA" w:rsidP="003F5678">
            <w:pPr>
              <w:rPr>
                <w:sz w:val="20"/>
                <w:szCs w:val="20"/>
              </w:rPr>
            </w:pPr>
            <w:r>
              <w:rPr>
                <w:sz w:val="20"/>
                <w:szCs w:val="20"/>
                <w:lang w:val="en-CA"/>
              </w:rPr>
              <w:t>T</w:t>
            </w:r>
            <w:r w:rsidRPr="37279B11">
              <w:rPr>
                <w:sz w:val="20"/>
                <w:szCs w:val="20"/>
                <w:lang w:val="en-CA"/>
              </w:rPr>
              <w:t xml:space="preserve">he </w:t>
            </w:r>
            <w:hyperlink r:id="rId135">
              <w:r w:rsidRPr="37279B11">
                <w:rPr>
                  <w:rStyle w:val="Hyperlink"/>
                  <w:sz w:val="20"/>
                  <w:szCs w:val="20"/>
                  <w:lang w:val="en-CA"/>
                </w:rPr>
                <w:t>Global Plastics Hub</w:t>
              </w:r>
            </w:hyperlink>
            <w:r w:rsidRPr="37279B11">
              <w:rPr>
                <w:sz w:val="20"/>
                <w:szCs w:val="20"/>
                <w:lang w:val="en-CA"/>
              </w:rPr>
              <w:t xml:space="preserve">, </w:t>
            </w:r>
            <w:r>
              <w:rPr>
                <w:sz w:val="20"/>
                <w:szCs w:val="20"/>
                <w:lang w:val="en-CA"/>
              </w:rPr>
              <w:t xml:space="preserve">provides </w:t>
            </w:r>
            <w:r w:rsidRPr="37279B11">
              <w:rPr>
                <w:sz w:val="20"/>
                <w:szCs w:val="20"/>
                <w:lang w:val="en-CA"/>
              </w:rPr>
              <w:t xml:space="preserve">a one-stop platform for data, knowledge, and collaboration to end plastic </w:t>
            </w:r>
            <w:proofErr w:type="gramStart"/>
            <w:r w:rsidRPr="37279B11">
              <w:rPr>
                <w:sz w:val="20"/>
                <w:szCs w:val="20"/>
                <w:lang w:val="en-CA"/>
              </w:rPr>
              <w:t>pollution.</w:t>
            </w:r>
            <w:r w:rsidRPr="78222310">
              <w:rPr>
                <w:sz w:val="20"/>
                <w:szCs w:val="20"/>
              </w:rPr>
              <w:t>The</w:t>
            </w:r>
            <w:proofErr w:type="gramEnd"/>
            <w:r w:rsidRPr="78222310">
              <w:rPr>
                <w:sz w:val="20"/>
                <w:szCs w:val="20"/>
              </w:rPr>
              <w:t xml:space="preserve"> Global Plastics Hub bring</w:t>
            </w:r>
            <w:r>
              <w:rPr>
                <w:sz w:val="20"/>
                <w:szCs w:val="20"/>
              </w:rPr>
              <w:t>s</w:t>
            </w:r>
            <w:r w:rsidRPr="78222310">
              <w:rPr>
                <w:sz w:val="20"/>
                <w:szCs w:val="20"/>
              </w:rPr>
              <w:t xml:space="preserve"> </w:t>
            </w:r>
            <w:r>
              <w:rPr>
                <w:sz w:val="20"/>
                <w:szCs w:val="20"/>
              </w:rPr>
              <w:t xml:space="preserve">together key </w:t>
            </w:r>
            <w:r w:rsidRPr="78222310">
              <w:rPr>
                <w:sz w:val="20"/>
                <w:szCs w:val="20"/>
              </w:rPr>
              <w:t xml:space="preserve">resources and data to support countries in </w:t>
            </w:r>
            <w:r>
              <w:rPr>
                <w:sz w:val="20"/>
                <w:szCs w:val="20"/>
              </w:rPr>
              <w:t xml:space="preserve">development of </w:t>
            </w:r>
            <w:r w:rsidRPr="78222310">
              <w:rPr>
                <w:sz w:val="20"/>
                <w:szCs w:val="20"/>
              </w:rPr>
              <w:t>evidence-based national action plan</w:t>
            </w:r>
            <w:r>
              <w:rPr>
                <w:sz w:val="20"/>
                <w:szCs w:val="20"/>
              </w:rPr>
              <w:t xml:space="preserve">s </w:t>
            </w:r>
            <w:r w:rsidRPr="78222310">
              <w:rPr>
                <w:sz w:val="20"/>
                <w:szCs w:val="20"/>
              </w:rPr>
              <w:t xml:space="preserve">to address plastic pollution effectively. </w:t>
            </w:r>
          </w:p>
          <w:p w14:paraId="18963B71" w14:textId="661A2C2E" w:rsidR="00843FAA" w:rsidRDefault="00843FAA" w:rsidP="003F5678">
            <w:pPr>
              <w:pStyle w:val="Para1"/>
              <w:numPr>
                <w:ilvl w:val="0"/>
                <w:numId w:val="0"/>
              </w:numPr>
              <w:rPr>
                <w:sz w:val="20"/>
              </w:rPr>
            </w:pPr>
            <w:r>
              <w:rPr>
                <w:sz w:val="20"/>
                <w:szCs w:val="20"/>
              </w:rPr>
              <w:t xml:space="preserve">Its </w:t>
            </w:r>
            <w:r w:rsidRPr="78222310">
              <w:rPr>
                <w:sz w:val="20"/>
                <w:szCs w:val="20"/>
              </w:rPr>
              <w:t>‘</w:t>
            </w:r>
            <w:hyperlink r:id="rId136">
              <w:r w:rsidRPr="78222310">
                <w:rPr>
                  <w:rStyle w:val="Hyperlink"/>
                  <w:sz w:val="20"/>
                  <w:szCs w:val="20"/>
                </w:rPr>
                <w:t>Plastics in the Environment’</w:t>
              </w:r>
            </w:hyperlink>
            <w:r w:rsidRPr="78222310">
              <w:rPr>
                <w:sz w:val="20"/>
                <w:szCs w:val="20"/>
              </w:rPr>
              <w:t xml:space="preserve"> </w:t>
            </w:r>
            <w:r>
              <w:rPr>
                <w:sz w:val="20"/>
                <w:szCs w:val="20"/>
              </w:rPr>
              <w:t xml:space="preserve">data hub integrates several databases- </w:t>
            </w:r>
            <w:r w:rsidRPr="78222310">
              <w:rPr>
                <w:sz w:val="20"/>
                <w:szCs w:val="20"/>
              </w:rPr>
              <w:t xml:space="preserve">including microplastic density, beach litter and interaction with biodiversity, </w:t>
            </w:r>
            <w:r>
              <w:rPr>
                <w:sz w:val="20"/>
                <w:szCs w:val="20"/>
              </w:rPr>
              <w:t xml:space="preserve">helping </w:t>
            </w:r>
            <w:proofErr w:type="gramStart"/>
            <w:r w:rsidRPr="78222310">
              <w:rPr>
                <w:sz w:val="20"/>
                <w:szCs w:val="20"/>
              </w:rPr>
              <w:t>visualizing</w:t>
            </w:r>
            <w:proofErr w:type="gramEnd"/>
            <w:r w:rsidRPr="78222310">
              <w:rPr>
                <w:sz w:val="20"/>
                <w:szCs w:val="20"/>
              </w:rPr>
              <w:t xml:space="preserve"> potential threat of plastic pollution in different marine ecosystems. These data can</w:t>
            </w:r>
            <w:r>
              <w:rPr>
                <w:sz w:val="20"/>
                <w:szCs w:val="20"/>
              </w:rPr>
              <w:t xml:space="preserve"> guide </w:t>
            </w:r>
            <w:r w:rsidRPr="78222310">
              <w:rPr>
                <w:sz w:val="20"/>
                <w:szCs w:val="20"/>
              </w:rPr>
              <w:t xml:space="preserve">countries in </w:t>
            </w:r>
            <w:r>
              <w:rPr>
                <w:sz w:val="20"/>
                <w:szCs w:val="20"/>
              </w:rPr>
              <w:t xml:space="preserve">identifying </w:t>
            </w:r>
            <w:r w:rsidRPr="78222310">
              <w:rPr>
                <w:sz w:val="20"/>
                <w:szCs w:val="20"/>
              </w:rPr>
              <w:t xml:space="preserve">priority intervention (e.g. </w:t>
            </w:r>
            <w:r>
              <w:rPr>
                <w:sz w:val="20"/>
                <w:szCs w:val="20"/>
              </w:rPr>
              <w:t xml:space="preserve">improved </w:t>
            </w:r>
            <w:r w:rsidRPr="78222310">
              <w:rPr>
                <w:sz w:val="20"/>
                <w:szCs w:val="20"/>
              </w:rPr>
              <w:t xml:space="preserve">waste management system) to protect important marine ecosystems. The hub’s </w:t>
            </w:r>
            <w:hyperlink r:id="rId137">
              <w:r w:rsidRPr="78222310">
                <w:rPr>
                  <w:rStyle w:val="Hyperlink"/>
                  <w:sz w:val="20"/>
                  <w:szCs w:val="20"/>
                </w:rPr>
                <w:t>Action Planning Tool</w:t>
              </w:r>
            </w:hyperlink>
            <w:r w:rsidRPr="78222310">
              <w:rPr>
                <w:sz w:val="20"/>
                <w:szCs w:val="20"/>
              </w:rPr>
              <w:t xml:space="preserve"> </w:t>
            </w:r>
            <w:r>
              <w:rPr>
                <w:sz w:val="20"/>
                <w:szCs w:val="20"/>
              </w:rPr>
              <w:t xml:space="preserve">serves as </w:t>
            </w:r>
            <w:r w:rsidRPr="78222310">
              <w:rPr>
                <w:sz w:val="20"/>
                <w:szCs w:val="20"/>
              </w:rPr>
              <w:t>a capacity development tool</w:t>
            </w:r>
            <w:r>
              <w:rPr>
                <w:sz w:val="20"/>
                <w:szCs w:val="20"/>
              </w:rPr>
              <w:t xml:space="preserve">, offering a </w:t>
            </w:r>
            <w:r w:rsidRPr="78222310">
              <w:rPr>
                <w:sz w:val="20"/>
                <w:szCs w:val="20"/>
              </w:rPr>
              <w:t xml:space="preserve">step-by-step guide </w:t>
            </w:r>
            <w:r>
              <w:rPr>
                <w:sz w:val="20"/>
                <w:szCs w:val="20"/>
              </w:rPr>
              <w:t xml:space="preserve">enriched </w:t>
            </w:r>
            <w:r w:rsidRPr="78222310">
              <w:rPr>
                <w:sz w:val="20"/>
                <w:szCs w:val="20"/>
              </w:rPr>
              <w:t xml:space="preserve">with case studies, success stories and </w:t>
            </w:r>
            <w:r>
              <w:rPr>
                <w:sz w:val="20"/>
                <w:szCs w:val="20"/>
              </w:rPr>
              <w:t xml:space="preserve">relevant </w:t>
            </w:r>
            <w:r w:rsidRPr="78222310">
              <w:rPr>
                <w:sz w:val="20"/>
                <w:szCs w:val="20"/>
              </w:rPr>
              <w:t>data to inspire</w:t>
            </w:r>
            <w:r>
              <w:rPr>
                <w:sz w:val="20"/>
                <w:szCs w:val="20"/>
              </w:rPr>
              <w:t xml:space="preserve"> and inform </w:t>
            </w:r>
            <w:r w:rsidRPr="78222310">
              <w:rPr>
                <w:sz w:val="20"/>
                <w:szCs w:val="20"/>
              </w:rPr>
              <w:t xml:space="preserve">national action planning process. </w:t>
            </w:r>
          </w:p>
        </w:tc>
        <w:tc>
          <w:tcPr>
            <w:tcW w:w="3260" w:type="dxa"/>
          </w:tcPr>
          <w:p w14:paraId="56732741" w14:textId="151DC8A4" w:rsidR="00843FAA" w:rsidRPr="00451A89" w:rsidRDefault="00843FAA" w:rsidP="003F5678">
            <w:pPr>
              <w:pStyle w:val="Para1"/>
              <w:numPr>
                <w:ilvl w:val="0"/>
                <w:numId w:val="0"/>
              </w:numPr>
              <w:jc w:val="left"/>
              <w:rPr>
                <w:sz w:val="20"/>
                <w:szCs w:val="20"/>
                <w:lang w:val="en-US"/>
              </w:rPr>
            </w:pPr>
            <w:r w:rsidRPr="78222310">
              <w:rPr>
                <w:sz w:val="20"/>
                <w:szCs w:val="20"/>
              </w:rPr>
              <w:t xml:space="preserve">Providing data on required interventions is </w:t>
            </w:r>
            <w:r w:rsidRPr="74AE7952">
              <w:rPr>
                <w:sz w:val="20"/>
                <w:szCs w:val="20"/>
              </w:rPr>
              <w:t>important but</w:t>
            </w:r>
            <w:r w:rsidRPr="78222310">
              <w:rPr>
                <w:sz w:val="20"/>
                <w:szCs w:val="20"/>
              </w:rPr>
              <w:t xml:space="preserve"> not</w:t>
            </w:r>
            <w:r w:rsidRPr="74AE7952">
              <w:rPr>
                <w:sz w:val="20"/>
                <w:szCs w:val="20"/>
              </w:rPr>
              <w:t xml:space="preserve"> </w:t>
            </w:r>
            <w:r>
              <w:rPr>
                <w:sz w:val="20"/>
                <w:szCs w:val="20"/>
              </w:rPr>
              <w:t xml:space="preserve">sufficient </w:t>
            </w:r>
            <w:r w:rsidRPr="74AE7952">
              <w:rPr>
                <w:sz w:val="20"/>
                <w:szCs w:val="20"/>
              </w:rPr>
              <w:t xml:space="preserve">to </w:t>
            </w:r>
            <w:r w:rsidRPr="78222310">
              <w:rPr>
                <w:sz w:val="20"/>
                <w:szCs w:val="20"/>
              </w:rPr>
              <w:t xml:space="preserve">reduce plastic pollution and protect biodiversity.  </w:t>
            </w:r>
            <w:r w:rsidRPr="74AE7952">
              <w:rPr>
                <w:sz w:val="20"/>
                <w:szCs w:val="20"/>
              </w:rPr>
              <w:t xml:space="preserve">Turning recommendations into action requires strong institutions and reliable financing. </w:t>
            </w:r>
            <w:r w:rsidRPr="78222310">
              <w:rPr>
                <w:sz w:val="20"/>
                <w:szCs w:val="20"/>
              </w:rPr>
              <w:t>For example, establishing a sustainable waste‑management system depends on consistent, locally sourced operational funding</w:t>
            </w:r>
            <w:r w:rsidRPr="74AE7952">
              <w:rPr>
                <w:sz w:val="20"/>
                <w:szCs w:val="20"/>
              </w:rPr>
              <w:t>,</w:t>
            </w:r>
            <w:r w:rsidRPr="78222310">
              <w:rPr>
                <w:sz w:val="20"/>
                <w:szCs w:val="20"/>
              </w:rPr>
              <w:t xml:space="preserve"> </w:t>
            </w:r>
            <w:r>
              <w:rPr>
                <w:sz w:val="20"/>
                <w:szCs w:val="20"/>
              </w:rPr>
              <w:t xml:space="preserve">something </w:t>
            </w:r>
            <w:r w:rsidRPr="78222310">
              <w:rPr>
                <w:sz w:val="20"/>
                <w:szCs w:val="20"/>
              </w:rPr>
              <w:t>often lacking in developing‑countr</w:t>
            </w:r>
            <w:r>
              <w:rPr>
                <w:sz w:val="20"/>
                <w:szCs w:val="20"/>
              </w:rPr>
              <w:t>ies</w:t>
            </w:r>
            <w:r w:rsidRPr="78222310">
              <w:rPr>
                <w:sz w:val="20"/>
                <w:szCs w:val="20"/>
              </w:rPr>
              <w:t xml:space="preserve"> contexts. Similarly, enforc</w:t>
            </w:r>
            <w:r>
              <w:rPr>
                <w:sz w:val="20"/>
                <w:szCs w:val="20"/>
              </w:rPr>
              <w:t xml:space="preserve">ing </w:t>
            </w:r>
            <w:r w:rsidRPr="78222310">
              <w:rPr>
                <w:sz w:val="20"/>
                <w:szCs w:val="20"/>
              </w:rPr>
              <w:t>Single‑Use Plastic (SUP) bans remains</w:t>
            </w:r>
            <w:r w:rsidRPr="74AE7952">
              <w:rPr>
                <w:sz w:val="20"/>
                <w:szCs w:val="20"/>
              </w:rPr>
              <w:t xml:space="preserve"> challenging </w:t>
            </w:r>
            <w:r w:rsidRPr="78222310">
              <w:rPr>
                <w:sz w:val="20"/>
                <w:szCs w:val="20"/>
              </w:rPr>
              <w:t>due to limited financial and institutional capacities. These gaps highlight the need for long‑term financing mechanisms, capacity‑building, and strengthened governance structures to ensure that policy measures result in real environmental outcomes.</w:t>
            </w:r>
          </w:p>
        </w:tc>
      </w:tr>
      <w:tr w:rsidR="00843FAA" w:rsidRPr="00761DCA" w14:paraId="1C24E920" w14:textId="77777777" w:rsidTr="00995A8C">
        <w:tc>
          <w:tcPr>
            <w:tcW w:w="1506" w:type="dxa"/>
            <w:vMerge/>
          </w:tcPr>
          <w:p w14:paraId="4C519412" w14:textId="77777777" w:rsidR="00843FAA" w:rsidRPr="00382059" w:rsidRDefault="00843FAA" w:rsidP="002458BC">
            <w:pPr>
              <w:pStyle w:val="Para1"/>
              <w:numPr>
                <w:ilvl w:val="0"/>
                <w:numId w:val="0"/>
              </w:numPr>
              <w:jc w:val="center"/>
              <w:rPr>
                <w:b/>
                <w:bCs/>
                <w:sz w:val="20"/>
                <w:szCs w:val="20"/>
              </w:rPr>
            </w:pPr>
          </w:p>
        </w:tc>
        <w:tc>
          <w:tcPr>
            <w:tcW w:w="2550" w:type="dxa"/>
          </w:tcPr>
          <w:p w14:paraId="70AA53E6" w14:textId="73D2045E" w:rsidR="00843FAA" w:rsidRDefault="00843FAA" w:rsidP="002458BC">
            <w:pPr>
              <w:pStyle w:val="TableParagraph"/>
              <w:ind w:left="0" w:right="183"/>
              <w:rPr>
                <w:sz w:val="20"/>
              </w:rPr>
            </w:pPr>
            <w:r w:rsidRPr="00CD69D2">
              <w:rPr>
                <w:b/>
                <w:bCs/>
                <w:sz w:val="20"/>
                <w:szCs w:val="20"/>
                <w:lang w:val="en-CA"/>
              </w:rPr>
              <w:t>Financing:</w:t>
            </w:r>
            <w:r w:rsidRPr="37279B11">
              <w:rPr>
                <w:sz w:val="20"/>
                <w:szCs w:val="20"/>
                <w:lang w:val="en-CA"/>
              </w:rPr>
              <w:t xml:space="preserve"> Plastics Transition Investment Facility</w:t>
            </w:r>
          </w:p>
        </w:tc>
        <w:tc>
          <w:tcPr>
            <w:tcW w:w="1628" w:type="dxa"/>
          </w:tcPr>
          <w:p w14:paraId="516184D5" w14:textId="5AFE718C" w:rsidR="00843FAA" w:rsidRDefault="00843FAA" w:rsidP="002458BC">
            <w:pPr>
              <w:pStyle w:val="Para1"/>
              <w:numPr>
                <w:ilvl w:val="0"/>
                <w:numId w:val="0"/>
              </w:numPr>
              <w:jc w:val="left"/>
              <w:rPr>
                <w:sz w:val="20"/>
              </w:rPr>
            </w:pPr>
            <w:r w:rsidRPr="00865527">
              <w:rPr>
                <w:sz w:val="20"/>
                <w:szCs w:val="20"/>
                <w:lang w:val="en-CA"/>
              </w:rPr>
              <w:t>Plastic pollution</w:t>
            </w:r>
          </w:p>
        </w:tc>
        <w:tc>
          <w:tcPr>
            <w:tcW w:w="4664" w:type="dxa"/>
          </w:tcPr>
          <w:p w14:paraId="2531B6F9" w14:textId="6E56FB2C" w:rsidR="00843FAA" w:rsidRDefault="00843FAA" w:rsidP="002458BC">
            <w:pPr>
              <w:pStyle w:val="Para1"/>
              <w:numPr>
                <w:ilvl w:val="0"/>
                <w:numId w:val="0"/>
              </w:numPr>
              <w:rPr>
                <w:sz w:val="20"/>
              </w:rPr>
            </w:pPr>
            <w:r w:rsidRPr="00865527">
              <w:rPr>
                <w:sz w:val="20"/>
                <w:szCs w:val="20"/>
                <w:lang w:val="en-CA"/>
              </w:rPr>
              <w:t>As the first global investment platform dedicated to mobilising public and private capital to reduce plastic pollution and accelerate the transition to a circular economy, it aims to unlock investment at scale in emerging markets and deliver impact across the plastics value chain – from upstream innovation and design, through midstream reuse systems, to downstream waste infrastructure and inclusive circular solutions.</w:t>
            </w:r>
          </w:p>
        </w:tc>
        <w:tc>
          <w:tcPr>
            <w:tcW w:w="3260" w:type="dxa"/>
          </w:tcPr>
          <w:p w14:paraId="7F452EE4" w14:textId="77777777" w:rsidR="00843FAA" w:rsidRPr="00451A89" w:rsidRDefault="00843FAA" w:rsidP="002458BC">
            <w:pPr>
              <w:pStyle w:val="Para1"/>
              <w:numPr>
                <w:ilvl w:val="0"/>
                <w:numId w:val="0"/>
              </w:numPr>
              <w:jc w:val="left"/>
              <w:rPr>
                <w:sz w:val="20"/>
                <w:szCs w:val="20"/>
                <w:lang w:val="en-US"/>
              </w:rPr>
            </w:pPr>
          </w:p>
        </w:tc>
      </w:tr>
      <w:tr w:rsidR="00843FAA" w:rsidRPr="00761DCA" w14:paraId="7BAF18C6" w14:textId="77777777" w:rsidTr="006A2B1A">
        <w:tc>
          <w:tcPr>
            <w:tcW w:w="1506" w:type="dxa"/>
            <w:vMerge/>
          </w:tcPr>
          <w:p w14:paraId="6092D59D" w14:textId="77777777" w:rsidR="00843FAA" w:rsidRPr="00382059" w:rsidRDefault="00843FAA" w:rsidP="0067044B">
            <w:pPr>
              <w:pStyle w:val="Para1"/>
              <w:numPr>
                <w:ilvl w:val="0"/>
                <w:numId w:val="0"/>
              </w:numPr>
              <w:jc w:val="center"/>
              <w:rPr>
                <w:b/>
                <w:bCs/>
                <w:sz w:val="20"/>
                <w:szCs w:val="20"/>
              </w:rPr>
            </w:pPr>
          </w:p>
        </w:tc>
        <w:tc>
          <w:tcPr>
            <w:tcW w:w="12102" w:type="dxa"/>
            <w:gridSpan w:val="4"/>
            <w:vAlign w:val="center"/>
          </w:tcPr>
          <w:p w14:paraId="6BA38841" w14:textId="483B2CE8" w:rsidR="00843FAA" w:rsidRPr="002458BC" w:rsidRDefault="00843FAA" w:rsidP="002458BC">
            <w:pPr>
              <w:pStyle w:val="Para1"/>
              <w:numPr>
                <w:ilvl w:val="0"/>
                <w:numId w:val="0"/>
              </w:numPr>
              <w:jc w:val="center"/>
              <w:rPr>
                <w:b/>
                <w:bCs/>
                <w:sz w:val="20"/>
                <w:szCs w:val="20"/>
                <w:lang w:val="en-US"/>
              </w:rPr>
            </w:pPr>
            <w:r w:rsidRPr="002458BC">
              <w:rPr>
                <w:b/>
                <w:bCs/>
                <w:sz w:val="20"/>
                <w:szCs w:val="20"/>
                <w:lang w:val="en-US"/>
              </w:rPr>
              <w:t>Wastewater and Excess Nutrients</w:t>
            </w:r>
          </w:p>
        </w:tc>
      </w:tr>
      <w:tr w:rsidR="00843FAA" w:rsidRPr="00761DCA" w14:paraId="4CC67585" w14:textId="77777777" w:rsidTr="00995A8C">
        <w:tc>
          <w:tcPr>
            <w:tcW w:w="1506" w:type="dxa"/>
            <w:vMerge/>
          </w:tcPr>
          <w:p w14:paraId="2B902C68" w14:textId="3C76CD1F" w:rsidR="00843FAA" w:rsidRPr="00382059" w:rsidRDefault="00843FAA" w:rsidP="0023371D">
            <w:pPr>
              <w:pStyle w:val="Para1"/>
              <w:numPr>
                <w:ilvl w:val="0"/>
                <w:numId w:val="0"/>
              </w:numPr>
              <w:jc w:val="center"/>
              <w:rPr>
                <w:b/>
                <w:bCs/>
                <w:sz w:val="20"/>
                <w:szCs w:val="20"/>
              </w:rPr>
            </w:pPr>
          </w:p>
        </w:tc>
        <w:tc>
          <w:tcPr>
            <w:tcW w:w="2550" w:type="dxa"/>
          </w:tcPr>
          <w:p w14:paraId="550466C0" w14:textId="69E0D132" w:rsidR="00843FAA" w:rsidRDefault="00843FAA" w:rsidP="0023371D">
            <w:pPr>
              <w:pStyle w:val="TableParagraph"/>
              <w:ind w:left="0" w:right="183"/>
              <w:rPr>
                <w:sz w:val="20"/>
              </w:rPr>
            </w:pPr>
            <w:r w:rsidRPr="00CD69D2">
              <w:rPr>
                <w:b/>
                <w:bCs/>
                <w:sz w:val="20"/>
                <w:szCs w:val="20"/>
              </w:rPr>
              <w:t>Capacity Building, Guidelines and Data:</w:t>
            </w:r>
            <w:r w:rsidRPr="37279B11">
              <w:rPr>
                <w:sz w:val="20"/>
                <w:szCs w:val="20"/>
              </w:rPr>
              <w:t xml:space="preserve"> Wastewater and Nutrients Management </w:t>
            </w:r>
            <w:hyperlink r:id="rId138" w:history="1"/>
            <w:hyperlink r:id="rId139" w:history="1"/>
            <w:hyperlink r:id="rId140" w:history="1"/>
            <w:hyperlink r:id="rId141" w:history="1"/>
            <w:hyperlink r:id="rId142" w:history="1"/>
            <w:hyperlink r:id="rId143" w:history="1"/>
            <w:hyperlink r:id="rId144" w:history="1"/>
          </w:p>
        </w:tc>
        <w:tc>
          <w:tcPr>
            <w:tcW w:w="1628" w:type="dxa"/>
          </w:tcPr>
          <w:p w14:paraId="24E6ACD7" w14:textId="7F067854" w:rsidR="00843FAA" w:rsidRDefault="00843FAA" w:rsidP="0023371D">
            <w:pPr>
              <w:pStyle w:val="Para1"/>
              <w:numPr>
                <w:ilvl w:val="0"/>
                <w:numId w:val="0"/>
              </w:numPr>
              <w:jc w:val="left"/>
              <w:rPr>
                <w:sz w:val="20"/>
              </w:rPr>
            </w:pPr>
            <w:r w:rsidRPr="006559FF">
              <w:rPr>
                <w:sz w:val="20"/>
                <w:szCs w:val="20"/>
                <w:lang w:val="en-CA"/>
              </w:rPr>
              <w:t>Wastewater and excess nutrients</w:t>
            </w:r>
            <w:r>
              <w:rPr>
                <w:sz w:val="20"/>
                <w:szCs w:val="20"/>
                <w:lang w:val="en-CA"/>
              </w:rPr>
              <w:t xml:space="preserve"> </w:t>
            </w:r>
          </w:p>
        </w:tc>
        <w:tc>
          <w:tcPr>
            <w:tcW w:w="4664" w:type="dxa"/>
          </w:tcPr>
          <w:p w14:paraId="36432667" w14:textId="77777777" w:rsidR="00843FAA" w:rsidRPr="003733D1" w:rsidRDefault="00843FAA" w:rsidP="0023371D">
            <w:pPr>
              <w:pStyle w:val="ListParagraph"/>
              <w:ind w:left="104"/>
              <w:rPr>
                <w:sz w:val="20"/>
                <w:szCs w:val="20"/>
              </w:rPr>
            </w:pPr>
            <w:r w:rsidRPr="003733D1">
              <w:rPr>
                <w:sz w:val="20"/>
                <w:szCs w:val="20"/>
              </w:rPr>
              <w:t xml:space="preserve">Four capacity building regional workshops held for </w:t>
            </w:r>
            <w:hyperlink r:id="rId145" w:history="1">
              <w:r w:rsidRPr="003733D1">
                <w:rPr>
                  <w:rStyle w:val="Hyperlink"/>
                  <w:sz w:val="20"/>
                  <w:szCs w:val="20"/>
                </w:rPr>
                <w:t>Southern</w:t>
              </w:r>
            </w:hyperlink>
            <w:r w:rsidRPr="003733D1">
              <w:rPr>
                <w:sz w:val="20"/>
                <w:szCs w:val="20"/>
              </w:rPr>
              <w:t xml:space="preserve">, </w:t>
            </w:r>
            <w:hyperlink r:id="rId146" w:history="1">
              <w:r w:rsidRPr="003733D1">
                <w:rPr>
                  <w:rStyle w:val="Hyperlink"/>
                  <w:sz w:val="20"/>
                  <w:szCs w:val="20"/>
                </w:rPr>
                <w:t>Eastern</w:t>
              </w:r>
            </w:hyperlink>
            <w:r w:rsidRPr="003733D1">
              <w:rPr>
                <w:sz w:val="20"/>
                <w:szCs w:val="20"/>
              </w:rPr>
              <w:t xml:space="preserve">, </w:t>
            </w:r>
            <w:hyperlink r:id="rId147" w:history="1">
              <w:r w:rsidRPr="003733D1">
                <w:rPr>
                  <w:rStyle w:val="Hyperlink"/>
                  <w:sz w:val="20"/>
                  <w:szCs w:val="20"/>
                </w:rPr>
                <w:t>Northern</w:t>
              </w:r>
            </w:hyperlink>
            <w:r w:rsidRPr="003733D1">
              <w:rPr>
                <w:sz w:val="20"/>
                <w:szCs w:val="20"/>
              </w:rPr>
              <w:t xml:space="preserve"> and </w:t>
            </w:r>
            <w:hyperlink r:id="rId148" w:history="1">
              <w:r w:rsidRPr="003733D1">
                <w:rPr>
                  <w:rStyle w:val="Hyperlink"/>
                  <w:sz w:val="20"/>
                  <w:szCs w:val="20"/>
                </w:rPr>
                <w:t>Western and central Africa</w:t>
              </w:r>
            </w:hyperlink>
            <w:r w:rsidRPr="003733D1">
              <w:rPr>
                <w:sz w:val="20"/>
                <w:szCs w:val="20"/>
              </w:rPr>
              <w:t xml:space="preserve">  under Wastewater Surveillance for Africa Initiative, as part of  “</w:t>
            </w:r>
            <w:hyperlink r:id="rId149" w:history="1">
              <w:r w:rsidRPr="003733D1">
                <w:rPr>
                  <w:rStyle w:val="Hyperlink"/>
                  <w:sz w:val="20"/>
                  <w:szCs w:val="20"/>
                </w:rPr>
                <w:t>Preventing and addressing the degradation of freshwater and marine ecosystems from source-to-sea</w:t>
              </w:r>
            </w:hyperlink>
            <w:r w:rsidRPr="003733D1">
              <w:rPr>
                <w:sz w:val="20"/>
                <w:szCs w:val="20"/>
              </w:rPr>
              <w:t xml:space="preserve">” project. The objective of the workshops was to strengthen capacity for wastewater and environmental surveillance (WES) across Africa by bringing together public health and environmental experts from across the region. The events included presentations, site visits, and networking opportunities aimed at fostering collaboration between the health and environment sectors. The importance of wastewater surveillance for early detection, tracking, and response to health threats, particularly in resource limited settings, was also emphasized. </w:t>
            </w:r>
          </w:p>
          <w:p w14:paraId="492508DF" w14:textId="77777777" w:rsidR="00843FAA" w:rsidRDefault="00843FAA" w:rsidP="0023371D">
            <w:pPr>
              <w:pStyle w:val="ListParagraph"/>
              <w:numPr>
                <w:ilvl w:val="0"/>
                <w:numId w:val="19"/>
              </w:numPr>
              <w:tabs>
                <w:tab w:val="clear" w:pos="567"/>
                <w:tab w:val="clear" w:pos="1134"/>
                <w:tab w:val="clear" w:pos="1701"/>
                <w:tab w:val="clear" w:pos="2268"/>
              </w:tabs>
              <w:ind w:left="387" w:hanging="283"/>
              <w:jc w:val="left"/>
              <w:rPr>
                <w:sz w:val="20"/>
                <w:szCs w:val="20"/>
              </w:rPr>
            </w:pPr>
            <w:r w:rsidRPr="003733D1">
              <w:rPr>
                <w:sz w:val="20"/>
                <w:szCs w:val="20"/>
              </w:rPr>
              <w:t>Action plans on Sustainable Nitrogen Management were developed in implementation of UNEA resolution 5/2 and previous related resolutions on sustainable nitrogen management.</w:t>
            </w:r>
          </w:p>
          <w:p w14:paraId="2CD2297B" w14:textId="77777777" w:rsidR="00843FAA" w:rsidRPr="003733D1" w:rsidRDefault="00843FAA" w:rsidP="0023371D">
            <w:pPr>
              <w:pStyle w:val="ListParagraph"/>
              <w:ind w:left="387"/>
              <w:rPr>
                <w:sz w:val="20"/>
                <w:szCs w:val="20"/>
              </w:rPr>
            </w:pPr>
          </w:p>
          <w:p w14:paraId="158E1EB1" w14:textId="77777777" w:rsidR="00843FAA" w:rsidRPr="003733D1" w:rsidRDefault="00843FAA" w:rsidP="0023371D">
            <w:pPr>
              <w:pStyle w:val="ListParagraph"/>
              <w:numPr>
                <w:ilvl w:val="0"/>
                <w:numId w:val="19"/>
              </w:numPr>
              <w:tabs>
                <w:tab w:val="clear" w:pos="567"/>
                <w:tab w:val="clear" w:pos="1134"/>
                <w:tab w:val="clear" w:pos="1701"/>
                <w:tab w:val="clear" w:pos="2268"/>
              </w:tabs>
              <w:ind w:left="387" w:hanging="283"/>
              <w:jc w:val="left"/>
              <w:rPr>
                <w:sz w:val="20"/>
                <w:szCs w:val="20"/>
              </w:rPr>
            </w:pPr>
            <w:r w:rsidRPr="003733D1">
              <w:rPr>
                <w:sz w:val="20"/>
                <w:szCs w:val="20"/>
              </w:rPr>
              <w:t>Three publications under development with technical support provided by UNEP via the UNEP Working Group on Nitrogen:</w:t>
            </w:r>
          </w:p>
          <w:p w14:paraId="083C18F6" w14:textId="77777777" w:rsidR="00843FAA" w:rsidRDefault="00843FAA" w:rsidP="0023371D">
            <w:pPr>
              <w:rPr>
                <w:sz w:val="20"/>
                <w:szCs w:val="20"/>
              </w:rPr>
            </w:pPr>
            <w:r w:rsidRPr="37279B11">
              <w:rPr>
                <w:sz w:val="20"/>
                <w:szCs w:val="20"/>
              </w:rPr>
              <w:lastRenderedPageBreak/>
              <w:t xml:space="preserve"> </w:t>
            </w:r>
          </w:p>
          <w:p w14:paraId="049652BD" w14:textId="77777777" w:rsidR="00843FAA" w:rsidRDefault="00843FAA" w:rsidP="0023371D">
            <w:pPr>
              <w:pStyle w:val="ListParagraph"/>
              <w:numPr>
                <w:ilvl w:val="0"/>
                <w:numId w:val="18"/>
              </w:numPr>
              <w:tabs>
                <w:tab w:val="clear" w:pos="567"/>
                <w:tab w:val="clear" w:pos="1134"/>
                <w:tab w:val="clear" w:pos="1701"/>
                <w:tab w:val="clear" w:pos="2268"/>
              </w:tabs>
              <w:ind w:left="387" w:hanging="142"/>
              <w:jc w:val="left"/>
              <w:rPr>
                <w:sz w:val="20"/>
                <w:szCs w:val="20"/>
              </w:rPr>
            </w:pPr>
            <w:r w:rsidRPr="37279B11">
              <w:rPr>
                <w:sz w:val="20"/>
                <w:szCs w:val="20"/>
              </w:rPr>
              <w:t>Harmonization of WES in Africa: Opportunities for synergies and proposal of universal guidance</w:t>
            </w:r>
            <w:r>
              <w:rPr>
                <w:sz w:val="20"/>
                <w:szCs w:val="20"/>
              </w:rPr>
              <w:t>.</w:t>
            </w:r>
          </w:p>
          <w:p w14:paraId="15F0C713" w14:textId="77777777" w:rsidR="00843FAA" w:rsidRDefault="00843FAA" w:rsidP="0023371D">
            <w:pPr>
              <w:pStyle w:val="ListParagraph"/>
              <w:numPr>
                <w:ilvl w:val="0"/>
                <w:numId w:val="18"/>
              </w:numPr>
              <w:tabs>
                <w:tab w:val="clear" w:pos="567"/>
                <w:tab w:val="clear" w:pos="1134"/>
                <w:tab w:val="clear" w:pos="1701"/>
                <w:tab w:val="clear" w:pos="2268"/>
              </w:tabs>
              <w:ind w:left="387" w:hanging="142"/>
              <w:jc w:val="left"/>
              <w:rPr>
                <w:sz w:val="20"/>
                <w:szCs w:val="20"/>
              </w:rPr>
            </w:pPr>
            <w:r w:rsidRPr="37279B11">
              <w:rPr>
                <w:sz w:val="20"/>
                <w:szCs w:val="20"/>
              </w:rPr>
              <w:t>A roadmap for establishment and scaling up of a wastewater surveillance programme for Africa</w:t>
            </w:r>
            <w:r>
              <w:rPr>
                <w:sz w:val="20"/>
                <w:szCs w:val="20"/>
              </w:rPr>
              <w:t>.</w:t>
            </w:r>
          </w:p>
          <w:p w14:paraId="5111D009" w14:textId="77777777" w:rsidR="00843FAA" w:rsidRDefault="00843FAA" w:rsidP="0023371D">
            <w:pPr>
              <w:pStyle w:val="ListParagraph"/>
              <w:numPr>
                <w:ilvl w:val="0"/>
                <w:numId w:val="18"/>
              </w:numPr>
              <w:tabs>
                <w:tab w:val="clear" w:pos="567"/>
                <w:tab w:val="clear" w:pos="1134"/>
                <w:tab w:val="clear" w:pos="1701"/>
                <w:tab w:val="clear" w:pos="2268"/>
              </w:tabs>
              <w:ind w:left="387" w:hanging="142"/>
              <w:jc w:val="left"/>
              <w:rPr>
                <w:sz w:val="20"/>
                <w:szCs w:val="20"/>
              </w:rPr>
            </w:pPr>
            <w:r w:rsidRPr="37279B11">
              <w:rPr>
                <w:sz w:val="20"/>
                <w:szCs w:val="20"/>
              </w:rPr>
              <w:t xml:space="preserve">Compendium on best practices and lessons learned on WES at airports and ports. </w:t>
            </w:r>
          </w:p>
          <w:p w14:paraId="40818CD2" w14:textId="3366C296" w:rsidR="00843FAA" w:rsidRDefault="00843FAA" w:rsidP="0023371D">
            <w:pPr>
              <w:pStyle w:val="Para1"/>
              <w:numPr>
                <w:ilvl w:val="0"/>
                <w:numId w:val="0"/>
              </w:numPr>
              <w:rPr>
                <w:sz w:val="20"/>
              </w:rPr>
            </w:pPr>
            <w:r w:rsidRPr="008B3242">
              <w:rPr>
                <w:sz w:val="20"/>
                <w:szCs w:val="20"/>
              </w:rPr>
              <w:t xml:space="preserve">Draft national action plans on Sustainable Nitrogen Management developed in </w:t>
            </w:r>
            <w:hyperlink r:id="rId150" w:history="1">
              <w:r w:rsidRPr="008B3242">
                <w:rPr>
                  <w:rStyle w:val="Hyperlink"/>
                  <w:sz w:val="20"/>
                  <w:szCs w:val="20"/>
                </w:rPr>
                <w:t>Sri Lanka</w:t>
              </w:r>
            </w:hyperlink>
            <w:r w:rsidRPr="008B3242">
              <w:rPr>
                <w:sz w:val="20"/>
                <w:szCs w:val="20"/>
              </w:rPr>
              <w:t xml:space="preserve"> and </w:t>
            </w:r>
            <w:hyperlink r:id="rId151" w:history="1">
              <w:r w:rsidRPr="008B3242">
                <w:rPr>
                  <w:rStyle w:val="Hyperlink"/>
                  <w:sz w:val="20"/>
                  <w:szCs w:val="20"/>
                </w:rPr>
                <w:t>Trinidad and Tobago</w:t>
              </w:r>
            </w:hyperlink>
          </w:p>
        </w:tc>
        <w:tc>
          <w:tcPr>
            <w:tcW w:w="3260" w:type="dxa"/>
          </w:tcPr>
          <w:p w14:paraId="0843BBC1" w14:textId="77777777" w:rsidR="00843FAA" w:rsidRDefault="00843FAA" w:rsidP="0023371D">
            <w:pPr>
              <w:spacing w:line="259" w:lineRule="auto"/>
              <w:rPr>
                <w:sz w:val="20"/>
                <w:szCs w:val="20"/>
              </w:rPr>
            </w:pPr>
            <w:r w:rsidRPr="00E17B08">
              <w:rPr>
                <w:sz w:val="20"/>
                <w:szCs w:val="20"/>
              </w:rPr>
              <w:lastRenderedPageBreak/>
              <w:t>Strengthening collaboration between health and environment authorities remains essential to fully operationalize WES and ensure that surveillance data leads to timely public</w:t>
            </w:r>
            <w:r w:rsidRPr="00E17B08">
              <w:rPr>
                <w:sz w:val="20"/>
                <w:szCs w:val="20"/>
              </w:rPr>
              <w:noBreakHyphen/>
              <w:t>health action</w:t>
            </w:r>
            <w:r>
              <w:rPr>
                <w:sz w:val="20"/>
                <w:szCs w:val="20"/>
              </w:rPr>
              <w:t>.</w:t>
            </w:r>
          </w:p>
          <w:p w14:paraId="45043087" w14:textId="298684A0" w:rsidR="00843FAA" w:rsidRPr="00451A89" w:rsidRDefault="00843FAA" w:rsidP="0023371D">
            <w:pPr>
              <w:pStyle w:val="Para1"/>
              <w:numPr>
                <w:ilvl w:val="0"/>
                <w:numId w:val="0"/>
              </w:numPr>
              <w:jc w:val="left"/>
              <w:rPr>
                <w:sz w:val="20"/>
                <w:szCs w:val="20"/>
                <w:lang w:val="en-US"/>
              </w:rPr>
            </w:pPr>
            <w:r w:rsidRPr="00A0299E">
              <w:rPr>
                <w:sz w:val="20"/>
                <w:szCs w:val="20"/>
              </w:rPr>
              <w:t>Limited technical capacity, insufficient laboratory infrastructure, and weak data</w:t>
            </w:r>
            <w:r w:rsidRPr="00A0299E">
              <w:rPr>
                <w:sz w:val="20"/>
                <w:szCs w:val="20"/>
              </w:rPr>
              <w:noBreakHyphen/>
              <w:t xml:space="preserve">management systems </w:t>
            </w:r>
            <w:r>
              <w:rPr>
                <w:sz w:val="20"/>
                <w:szCs w:val="20"/>
              </w:rPr>
              <w:t xml:space="preserve">are </w:t>
            </w:r>
            <w:r w:rsidRPr="00A0299E">
              <w:rPr>
                <w:sz w:val="20"/>
                <w:szCs w:val="20"/>
              </w:rPr>
              <w:t>major barriers to effective WES implementation</w:t>
            </w:r>
            <w:r>
              <w:rPr>
                <w:sz w:val="20"/>
                <w:szCs w:val="20"/>
              </w:rPr>
              <w:t>.</w:t>
            </w:r>
            <w:r w:rsidRPr="00A0299E">
              <w:rPr>
                <w:sz w:val="20"/>
                <w:szCs w:val="20"/>
              </w:rPr>
              <w:t xml:space="preserve"> </w:t>
            </w:r>
            <w:r>
              <w:rPr>
                <w:sz w:val="20"/>
                <w:szCs w:val="20"/>
              </w:rPr>
              <w:t xml:space="preserve">There is a need </w:t>
            </w:r>
            <w:r w:rsidRPr="00A0299E">
              <w:rPr>
                <w:sz w:val="20"/>
                <w:szCs w:val="20"/>
              </w:rPr>
              <w:t>for clearer regional guidance, standardized methodologies, and long</w:t>
            </w:r>
            <w:r w:rsidRPr="00A0299E">
              <w:rPr>
                <w:sz w:val="20"/>
                <w:szCs w:val="20"/>
              </w:rPr>
              <w:noBreakHyphen/>
              <w:t>term financing to sustain surveillance efforts</w:t>
            </w:r>
            <w:r>
              <w:rPr>
                <w:sz w:val="20"/>
                <w:szCs w:val="20"/>
              </w:rPr>
              <w:t>.</w:t>
            </w:r>
          </w:p>
        </w:tc>
      </w:tr>
      <w:tr w:rsidR="00843FAA" w:rsidRPr="00761DCA" w14:paraId="24025E63" w14:textId="77777777" w:rsidTr="006A2B1A">
        <w:tc>
          <w:tcPr>
            <w:tcW w:w="1506" w:type="dxa"/>
            <w:vMerge/>
          </w:tcPr>
          <w:p w14:paraId="251E9F87" w14:textId="77777777" w:rsidR="00843FAA" w:rsidRPr="00382059" w:rsidRDefault="00843FAA" w:rsidP="0067044B">
            <w:pPr>
              <w:pStyle w:val="Para1"/>
              <w:numPr>
                <w:ilvl w:val="0"/>
                <w:numId w:val="0"/>
              </w:numPr>
              <w:jc w:val="center"/>
              <w:rPr>
                <w:b/>
                <w:bCs/>
                <w:sz w:val="20"/>
                <w:szCs w:val="20"/>
              </w:rPr>
            </w:pPr>
          </w:p>
        </w:tc>
        <w:tc>
          <w:tcPr>
            <w:tcW w:w="12102" w:type="dxa"/>
            <w:gridSpan w:val="4"/>
            <w:vAlign w:val="center"/>
          </w:tcPr>
          <w:p w14:paraId="3CC9C7CA" w14:textId="0FB13101" w:rsidR="00843FAA" w:rsidRPr="00451A89" w:rsidRDefault="00843FAA" w:rsidP="00583A07">
            <w:pPr>
              <w:pStyle w:val="Para1"/>
              <w:numPr>
                <w:ilvl w:val="0"/>
                <w:numId w:val="0"/>
              </w:numPr>
              <w:jc w:val="center"/>
              <w:rPr>
                <w:sz w:val="20"/>
                <w:szCs w:val="20"/>
                <w:lang w:val="en-US"/>
              </w:rPr>
            </w:pPr>
            <w:r w:rsidRPr="00583A07">
              <w:rPr>
                <w:b/>
                <w:sz w:val="20"/>
                <w:szCs w:val="20"/>
              </w:rPr>
              <w:t xml:space="preserve">Synergies among MEAs </w:t>
            </w:r>
            <w:r w:rsidRPr="00583A07">
              <w:rPr>
                <w:b/>
                <w:bCs/>
                <w:sz w:val="20"/>
                <w:szCs w:val="20"/>
              </w:rPr>
              <w:t>A</w:t>
            </w:r>
            <w:r w:rsidRPr="00583A07">
              <w:rPr>
                <w:b/>
                <w:sz w:val="20"/>
                <w:szCs w:val="20"/>
              </w:rPr>
              <w:t xml:space="preserve">cross the Chemicals and Waste and Biodiversity </w:t>
            </w:r>
            <w:r w:rsidRPr="00583A07">
              <w:rPr>
                <w:b/>
                <w:bCs/>
                <w:sz w:val="20"/>
                <w:szCs w:val="20"/>
              </w:rPr>
              <w:t>C</w:t>
            </w:r>
            <w:r w:rsidRPr="00583A07">
              <w:rPr>
                <w:b/>
                <w:sz w:val="20"/>
                <w:szCs w:val="20"/>
              </w:rPr>
              <w:t>lusters</w:t>
            </w:r>
          </w:p>
        </w:tc>
      </w:tr>
      <w:tr w:rsidR="00843FAA" w:rsidRPr="00761DCA" w14:paraId="0295FFD5" w14:textId="77777777" w:rsidTr="00995A8C">
        <w:tc>
          <w:tcPr>
            <w:tcW w:w="1506" w:type="dxa"/>
            <w:vMerge/>
          </w:tcPr>
          <w:p w14:paraId="4B2C1F68" w14:textId="77777777" w:rsidR="00843FAA" w:rsidRPr="00382059" w:rsidRDefault="00843FAA" w:rsidP="004272A1">
            <w:pPr>
              <w:pStyle w:val="Para1"/>
              <w:numPr>
                <w:ilvl w:val="0"/>
                <w:numId w:val="0"/>
              </w:numPr>
              <w:jc w:val="center"/>
              <w:rPr>
                <w:b/>
                <w:bCs/>
                <w:sz w:val="20"/>
                <w:szCs w:val="20"/>
              </w:rPr>
            </w:pPr>
          </w:p>
        </w:tc>
        <w:tc>
          <w:tcPr>
            <w:tcW w:w="2550" w:type="dxa"/>
          </w:tcPr>
          <w:p w14:paraId="440E4AAF" w14:textId="77777777" w:rsidR="00843FAA" w:rsidRDefault="00843FAA" w:rsidP="004272A1">
            <w:pPr>
              <w:spacing w:line="259" w:lineRule="auto"/>
              <w:jc w:val="left"/>
              <w:rPr>
                <w:sz w:val="20"/>
                <w:szCs w:val="20"/>
                <w:lang w:val="en-US"/>
              </w:rPr>
            </w:pPr>
            <w:r w:rsidRPr="00CD69D2">
              <w:rPr>
                <w:b/>
                <w:bCs/>
                <w:sz w:val="20"/>
                <w:szCs w:val="20"/>
                <w:lang w:val="en-US"/>
              </w:rPr>
              <w:t>Capacity building:</w:t>
            </w:r>
            <w:r w:rsidRPr="37279B11">
              <w:rPr>
                <w:sz w:val="20"/>
                <w:szCs w:val="20"/>
                <w:lang w:val="en-US"/>
              </w:rPr>
              <w:t xml:space="preserve"> Alignment with Biodiversity and Chemicals and Waste MEAs</w:t>
            </w:r>
          </w:p>
          <w:p w14:paraId="76BDC14E" w14:textId="77777777" w:rsidR="00843FAA" w:rsidRDefault="00843FAA" w:rsidP="004272A1">
            <w:pPr>
              <w:pStyle w:val="TableParagraph"/>
              <w:ind w:left="0" w:right="183"/>
              <w:rPr>
                <w:sz w:val="20"/>
              </w:rPr>
            </w:pPr>
          </w:p>
        </w:tc>
        <w:tc>
          <w:tcPr>
            <w:tcW w:w="1628" w:type="dxa"/>
          </w:tcPr>
          <w:p w14:paraId="68ADB615" w14:textId="7353F4A9" w:rsidR="00843FAA" w:rsidRDefault="00843FAA" w:rsidP="004272A1">
            <w:pPr>
              <w:pStyle w:val="Para1"/>
              <w:numPr>
                <w:ilvl w:val="0"/>
                <w:numId w:val="0"/>
              </w:numPr>
              <w:jc w:val="left"/>
              <w:rPr>
                <w:sz w:val="20"/>
              </w:rPr>
            </w:pPr>
            <w:r w:rsidRPr="1DE63285">
              <w:rPr>
                <w:sz w:val="20"/>
                <w:szCs w:val="20"/>
                <w:lang w:val="en-US"/>
              </w:rPr>
              <w:t>Mitigation of pollution impacts on ecosystems and species</w:t>
            </w:r>
          </w:p>
        </w:tc>
        <w:tc>
          <w:tcPr>
            <w:tcW w:w="4664" w:type="dxa"/>
          </w:tcPr>
          <w:p w14:paraId="76DDF678" w14:textId="77777777" w:rsidR="00843FAA" w:rsidRDefault="00843FAA" w:rsidP="004272A1">
            <w:pPr>
              <w:jc w:val="left"/>
              <w:rPr>
                <w:sz w:val="20"/>
                <w:szCs w:val="20"/>
              </w:rPr>
            </w:pPr>
            <w:hyperlink r:id="rId152" w:history="1">
              <w:r w:rsidRPr="00CD69D2">
                <w:rPr>
                  <w:rStyle w:val="Hyperlink"/>
                  <w:sz w:val="20"/>
                  <w:szCs w:val="20"/>
                </w:rPr>
                <w:t>The four workshops</w:t>
              </w:r>
            </w:hyperlink>
            <w:r w:rsidRPr="37279B11">
              <w:rPr>
                <w:sz w:val="20"/>
                <w:szCs w:val="20"/>
              </w:rPr>
              <w:t xml:space="preserve"> raised awareness of concrete nexus areas and entry points for cooperation in implementing the GBF and the Global Framework on Chemicals. Countries were guided in promoting coordinated implementation of MEAs related to chemicals, waste, biodiversity, and ecosystems at the national level. This helped deepen understanding of how pollution—particularly chemicals and waste pollution—affects biodiversity and ecosystem services, and how strengthened governance, harmonized national frameworks, and improved cooperation across MEAs can enable countries to identify pollution–biodiversity linkages, reduce regulatory fragmentation, and design more integrated responses to pollution pressures on ecosystems.</w:t>
            </w:r>
          </w:p>
          <w:p w14:paraId="3C455C32" w14:textId="77777777" w:rsidR="00843FAA" w:rsidRPr="006103F1" w:rsidRDefault="00843FAA" w:rsidP="004272A1">
            <w:pPr>
              <w:jc w:val="left"/>
              <w:rPr>
                <w:sz w:val="20"/>
                <w:szCs w:val="20"/>
                <w:lang w:val="en-US"/>
              </w:rPr>
            </w:pPr>
            <w:r>
              <w:rPr>
                <w:sz w:val="20"/>
                <w:szCs w:val="20"/>
              </w:rPr>
              <w:t xml:space="preserve">The workshops were </w:t>
            </w:r>
            <w:r>
              <w:rPr>
                <w:sz w:val="20"/>
                <w:szCs w:val="20"/>
                <w:lang w:val="en-US"/>
              </w:rPr>
              <w:t xml:space="preserve">organized in alignment with various UNEA </w:t>
            </w:r>
          </w:p>
          <w:p w14:paraId="4BEEB4B8" w14:textId="77777777" w:rsidR="00843FAA" w:rsidRDefault="00843FAA" w:rsidP="004272A1">
            <w:pPr>
              <w:spacing w:line="259" w:lineRule="auto"/>
              <w:jc w:val="left"/>
              <w:rPr>
                <w:sz w:val="20"/>
                <w:szCs w:val="20"/>
                <w:lang w:val="en-US"/>
              </w:rPr>
            </w:pPr>
            <w:r w:rsidRPr="54AD4A1F">
              <w:rPr>
                <w:sz w:val="20"/>
                <w:szCs w:val="20"/>
                <w:lang w:val="en-US"/>
              </w:rPr>
              <w:t xml:space="preserve">Resolutions (UNEA </w:t>
            </w:r>
            <w:hyperlink r:id="rId153" w:history="1">
              <w:r w:rsidRPr="005B5881">
                <w:rPr>
                  <w:rStyle w:val="Hyperlink"/>
                  <w:sz w:val="20"/>
                  <w:szCs w:val="20"/>
                  <w:lang w:val="en-US"/>
                </w:rPr>
                <w:t>6/4;</w:t>
              </w:r>
            </w:hyperlink>
            <w:r w:rsidRPr="54AD4A1F">
              <w:rPr>
                <w:sz w:val="20"/>
                <w:szCs w:val="20"/>
                <w:lang w:val="en-US"/>
              </w:rPr>
              <w:t xml:space="preserve"> </w:t>
            </w:r>
            <w:hyperlink r:id="rId154" w:history="1">
              <w:r w:rsidRPr="005B5881">
                <w:rPr>
                  <w:rStyle w:val="Hyperlink"/>
                  <w:sz w:val="20"/>
                  <w:szCs w:val="20"/>
                  <w:lang w:val="en-US"/>
                </w:rPr>
                <w:t>6/6;</w:t>
              </w:r>
            </w:hyperlink>
            <w:r w:rsidRPr="54AD4A1F">
              <w:rPr>
                <w:sz w:val="20"/>
                <w:szCs w:val="20"/>
                <w:lang w:val="en-US"/>
              </w:rPr>
              <w:t xml:space="preserve"> </w:t>
            </w:r>
            <w:hyperlink r:id="rId155" w:anchor="Six" w:history="1">
              <w:r w:rsidRPr="007D5B77">
                <w:rPr>
                  <w:rStyle w:val="Hyperlink"/>
                  <w:sz w:val="20"/>
                  <w:szCs w:val="20"/>
                  <w:lang w:val="en-US"/>
                </w:rPr>
                <w:t>G</w:t>
              </w:r>
              <w:r>
                <w:rPr>
                  <w:rStyle w:val="Hyperlink"/>
                  <w:sz w:val="20"/>
                  <w:szCs w:val="20"/>
                  <w:lang w:val="en-US"/>
                </w:rPr>
                <w:t xml:space="preserve">lobal </w:t>
              </w:r>
              <w:r w:rsidRPr="007D5B77">
                <w:rPr>
                  <w:rStyle w:val="Hyperlink"/>
                  <w:sz w:val="20"/>
                  <w:szCs w:val="20"/>
                  <w:lang w:val="en-US"/>
                </w:rPr>
                <w:t>F</w:t>
              </w:r>
              <w:r>
                <w:rPr>
                  <w:rStyle w:val="Hyperlink"/>
                  <w:sz w:val="20"/>
                  <w:szCs w:val="20"/>
                  <w:lang w:val="en-US"/>
                </w:rPr>
                <w:t xml:space="preserve">ramework on </w:t>
              </w:r>
              <w:r w:rsidRPr="007D5B77">
                <w:rPr>
                  <w:rStyle w:val="Hyperlink"/>
                  <w:sz w:val="20"/>
                  <w:szCs w:val="20"/>
                  <w:lang w:val="en-US"/>
                </w:rPr>
                <w:t>C</w:t>
              </w:r>
              <w:r>
                <w:rPr>
                  <w:rStyle w:val="Hyperlink"/>
                  <w:sz w:val="20"/>
                  <w:szCs w:val="20"/>
                  <w:lang w:val="en-US"/>
                </w:rPr>
                <w:t>hemicals</w:t>
              </w:r>
              <w:r w:rsidRPr="007D5B77">
                <w:rPr>
                  <w:rStyle w:val="Hyperlink"/>
                  <w:sz w:val="20"/>
                  <w:szCs w:val="20"/>
                  <w:lang w:val="en-US"/>
                </w:rPr>
                <w:t xml:space="preserve"> Resolution 6</w:t>
              </w:r>
            </w:hyperlink>
            <w:r>
              <w:rPr>
                <w:sz w:val="20"/>
                <w:szCs w:val="20"/>
                <w:lang w:val="en-US"/>
              </w:rPr>
              <w:t>);</w:t>
            </w:r>
            <w:r w:rsidRPr="54AD4A1F">
              <w:rPr>
                <w:sz w:val="20"/>
                <w:szCs w:val="20"/>
                <w:lang w:val="en-US"/>
              </w:rPr>
              <w:t xml:space="preserve"> COPs Decisions- </w:t>
            </w:r>
            <w:hyperlink r:id="rId156" w:history="1">
              <w:r w:rsidRPr="00BA4527">
                <w:rPr>
                  <w:rStyle w:val="Hyperlink"/>
                  <w:sz w:val="20"/>
                  <w:szCs w:val="20"/>
                  <w:lang w:val="en-US"/>
                </w:rPr>
                <w:t>CBD</w:t>
              </w:r>
            </w:hyperlink>
            <w:r w:rsidRPr="54AD4A1F">
              <w:rPr>
                <w:sz w:val="20"/>
                <w:szCs w:val="20"/>
                <w:lang w:val="en-US"/>
              </w:rPr>
              <w:t>, CMS, BRS, Minamata Convention</w:t>
            </w:r>
            <w:r>
              <w:rPr>
                <w:sz w:val="20"/>
                <w:szCs w:val="20"/>
                <w:lang w:val="en-US"/>
              </w:rPr>
              <w:t>:</w:t>
            </w:r>
          </w:p>
          <w:p w14:paraId="1F97C66B" w14:textId="77777777" w:rsidR="00843FAA" w:rsidRDefault="00843FAA" w:rsidP="004272A1">
            <w:pPr>
              <w:spacing w:line="259" w:lineRule="auto"/>
              <w:jc w:val="left"/>
              <w:rPr>
                <w:sz w:val="20"/>
                <w:szCs w:val="20"/>
                <w:lang w:val="en-US"/>
              </w:rPr>
            </w:pPr>
          </w:p>
          <w:p w14:paraId="1CA3CCF7" w14:textId="77777777" w:rsidR="00843FAA" w:rsidRDefault="00843FAA" w:rsidP="004272A1">
            <w:pPr>
              <w:pStyle w:val="ListParagraph"/>
              <w:numPr>
                <w:ilvl w:val="0"/>
                <w:numId w:val="19"/>
              </w:numPr>
              <w:tabs>
                <w:tab w:val="clear" w:pos="567"/>
                <w:tab w:val="clear" w:pos="1134"/>
                <w:tab w:val="clear" w:pos="1701"/>
                <w:tab w:val="clear" w:pos="2268"/>
              </w:tabs>
              <w:spacing w:line="259" w:lineRule="auto"/>
              <w:ind w:left="338" w:hanging="283"/>
              <w:jc w:val="left"/>
              <w:rPr>
                <w:sz w:val="20"/>
                <w:szCs w:val="20"/>
              </w:rPr>
            </w:pPr>
            <w:r w:rsidRPr="00C462EC">
              <w:rPr>
                <w:sz w:val="20"/>
                <w:szCs w:val="20"/>
              </w:rPr>
              <w:lastRenderedPageBreak/>
              <w:t xml:space="preserve">CMS </w:t>
            </w:r>
            <w:hyperlink r:id="rId157" w:history="1">
              <w:r w:rsidRPr="003112B1">
                <w:rPr>
                  <w:rStyle w:val="Hyperlink"/>
                  <w:sz w:val="20"/>
                  <w:szCs w:val="20"/>
                </w:rPr>
                <w:t>Resolution 11.10 (Rev.COP14) Synergies and Partnerships</w:t>
              </w:r>
            </w:hyperlink>
            <w:r>
              <w:rPr>
                <w:sz w:val="20"/>
                <w:szCs w:val="20"/>
              </w:rPr>
              <w:t>.</w:t>
            </w:r>
          </w:p>
          <w:p w14:paraId="52FAEE41" w14:textId="77777777" w:rsidR="00843FAA" w:rsidRPr="00B74306" w:rsidRDefault="00843FAA" w:rsidP="004272A1">
            <w:pPr>
              <w:pStyle w:val="ListParagraph"/>
              <w:numPr>
                <w:ilvl w:val="0"/>
                <w:numId w:val="19"/>
              </w:numPr>
              <w:tabs>
                <w:tab w:val="clear" w:pos="567"/>
                <w:tab w:val="clear" w:pos="1134"/>
                <w:tab w:val="clear" w:pos="1701"/>
                <w:tab w:val="clear" w:pos="2268"/>
              </w:tabs>
              <w:spacing w:line="259" w:lineRule="auto"/>
              <w:ind w:left="338" w:hanging="283"/>
              <w:jc w:val="left"/>
              <w:rPr>
                <w:sz w:val="20"/>
                <w:szCs w:val="20"/>
              </w:rPr>
            </w:pPr>
            <w:hyperlink r:id="rId158" w:history="1">
              <w:r w:rsidRPr="00B74306">
                <w:rPr>
                  <w:rStyle w:val="Hyperlink"/>
                  <w:sz w:val="20"/>
                  <w:szCs w:val="20"/>
                </w:rPr>
                <w:t>UNEP/CMS/COP15/Doc.18.1Synergies and Partnerships</w:t>
              </w:r>
            </w:hyperlink>
            <w:r>
              <w:rPr>
                <w:sz w:val="20"/>
                <w:szCs w:val="20"/>
              </w:rPr>
              <w:t>.</w:t>
            </w:r>
          </w:p>
          <w:p w14:paraId="790F124D" w14:textId="77777777" w:rsidR="00ED564C" w:rsidRDefault="00843FAA" w:rsidP="00ED564C">
            <w:pPr>
              <w:pStyle w:val="ListParagraph"/>
              <w:numPr>
                <w:ilvl w:val="0"/>
                <w:numId w:val="19"/>
              </w:numPr>
              <w:tabs>
                <w:tab w:val="clear" w:pos="567"/>
                <w:tab w:val="clear" w:pos="1134"/>
                <w:tab w:val="clear" w:pos="1701"/>
                <w:tab w:val="clear" w:pos="2268"/>
              </w:tabs>
              <w:spacing w:line="259" w:lineRule="auto"/>
              <w:ind w:left="338" w:hanging="283"/>
              <w:jc w:val="left"/>
              <w:rPr>
                <w:sz w:val="20"/>
                <w:szCs w:val="20"/>
              </w:rPr>
            </w:pPr>
            <w:r>
              <w:rPr>
                <w:sz w:val="20"/>
                <w:szCs w:val="20"/>
              </w:rPr>
              <w:t xml:space="preserve"> </w:t>
            </w:r>
            <w:hyperlink r:id="rId159" w:history="1">
              <w:r w:rsidRPr="00F4128B">
                <w:rPr>
                  <w:rStyle w:val="Hyperlink"/>
                  <w:sz w:val="20"/>
                  <w:szCs w:val="20"/>
                </w:rPr>
                <w:t>BC-17/23</w:t>
              </w:r>
            </w:hyperlink>
            <w:r>
              <w:rPr>
                <w:rFonts w:ascii="Roboto" w:hAnsi="Roboto"/>
                <w:color w:val="000000"/>
                <w:shd w:val="clear" w:color="auto" w:fill="ECF4FF"/>
              </w:rPr>
              <w:t xml:space="preserve"> </w:t>
            </w:r>
            <w:r w:rsidRPr="00F4128B">
              <w:rPr>
                <w:color w:val="000000"/>
                <w:sz w:val="20"/>
                <w:szCs w:val="20"/>
              </w:rPr>
              <w:t>International cooperation and coordination with other organizations</w:t>
            </w:r>
            <w:r w:rsidRPr="00C462EC">
              <w:rPr>
                <w:sz w:val="20"/>
                <w:szCs w:val="20"/>
              </w:rPr>
              <w:t>.</w:t>
            </w:r>
          </w:p>
          <w:p w14:paraId="6B2F4148" w14:textId="361C5C56" w:rsidR="00843FAA" w:rsidRPr="00ED564C" w:rsidRDefault="00843FAA" w:rsidP="00ED564C">
            <w:pPr>
              <w:pStyle w:val="ListParagraph"/>
              <w:numPr>
                <w:ilvl w:val="0"/>
                <w:numId w:val="19"/>
              </w:numPr>
              <w:tabs>
                <w:tab w:val="clear" w:pos="567"/>
                <w:tab w:val="clear" w:pos="1134"/>
                <w:tab w:val="clear" w:pos="1701"/>
                <w:tab w:val="clear" w:pos="2268"/>
              </w:tabs>
              <w:spacing w:line="259" w:lineRule="auto"/>
              <w:ind w:left="338" w:hanging="283"/>
              <w:jc w:val="left"/>
              <w:rPr>
                <w:sz w:val="20"/>
                <w:szCs w:val="20"/>
              </w:rPr>
            </w:pPr>
            <w:hyperlink r:id="rId160" w:history="1">
              <w:r w:rsidRPr="00ED564C">
                <w:rPr>
                  <w:rStyle w:val="Hyperlink"/>
                  <w:sz w:val="20"/>
                  <w:szCs w:val="20"/>
                </w:rPr>
                <w:t>UNEP/MC/COP.6/19: International cooperation and coordination</w:t>
              </w:r>
            </w:hyperlink>
          </w:p>
        </w:tc>
        <w:tc>
          <w:tcPr>
            <w:tcW w:w="3260" w:type="dxa"/>
          </w:tcPr>
          <w:p w14:paraId="2160DCD6" w14:textId="77777777" w:rsidR="00843FAA" w:rsidRPr="009D7F38" w:rsidRDefault="00843FAA" w:rsidP="004272A1">
            <w:pPr>
              <w:pStyle w:val="NormalWeb"/>
              <w:jc w:val="left"/>
              <w:rPr>
                <w:sz w:val="20"/>
                <w:szCs w:val="20"/>
              </w:rPr>
            </w:pPr>
            <w:r w:rsidRPr="009D7F38">
              <w:rPr>
                <w:sz w:val="20"/>
                <w:szCs w:val="20"/>
              </w:rPr>
              <w:lastRenderedPageBreak/>
              <w:t>A key gap identified in the work is the lack of coherent and synergistic implementation of MEAs at the national level, largely due to the absence of a whole</w:t>
            </w:r>
            <w:r w:rsidRPr="009D7F38">
              <w:rPr>
                <w:sz w:val="20"/>
                <w:szCs w:val="20"/>
              </w:rPr>
              <w:noBreakHyphen/>
              <w:t>of</w:t>
            </w:r>
            <w:r w:rsidRPr="009D7F38">
              <w:rPr>
                <w:sz w:val="20"/>
                <w:szCs w:val="20"/>
              </w:rPr>
              <w:noBreakHyphen/>
              <w:t>government approach and weak coordination mechanisms. There is also a need for more systematic integration of chemicals and waste considerations into biodiversity planning. Countries still need clearer guidance, stronger institutional coordination, and practical tools to translate these interlinkages into national implementation.</w:t>
            </w:r>
          </w:p>
          <w:p w14:paraId="1C04C42D" w14:textId="77777777" w:rsidR="00843FAA" w:rsidRDefault="00843FAA" w:rsidP="004272A1">
            <w:pPr>
              <w:jc w:val="left"/>
              <w:rPr>
                <w:sz w:val="20"/>
                <w:szCs w:val="20"/>
                <w:lang w:val="en-CA"/>
              </w:rPr>
            </w:pPr>
          </w:p>
          <w:p w14:paraId="7DE6C24B" w14:textId="77777777" w:rsidR="00843FAA" w:rsidRDefault="00843FAA" w:rsidP="004272A1">
            <w:pPr>
              <w:spacing w:line="259" w:lineRule="auto"/>
              <w:jc w:val="left"/>
              <w:rPr>
                <w:sz w:val="20"/>
                <w:szCs w:val="20"/>
                <w:lang w:val="en-US"/>
              </w:rPr>
            </w:pPr>
          </w:p>
          <w:p w14:paraId="0EE85873" w14:textId="77777777" w:rsidR="00843FAA" w:rsidRPr="00451A89" w:rsidRDefault="00843FAA" w:rsidP="004272A1">
            <w:pPr>
              <w:pStyle w:val="Para1"/>
              <w:numPr>
                <w:ilvl w:val="0"/>
                <w:numId w:val="0"/>
              </w:numPr>
              <w:jc w:val="left"/>
              <w:rPr>
                <w:sz w:val="20"/>
                <w:szCs w:val="20"/>
                <w:lang w:val="en-US"/>
              </w:rPr>
            </w:pPr>
          </w:p>
        </w:tc>
      </w:tr>
      <w:tr w:rsidR="00843FAA" w:rsidRPr="00761DCA" w14:paraId="0556C6BF" w14:textId="77777777" w:rsidTr="00995A8C">
        <w:tc>
          <w:tcPr>
            <w:tcW w:w="1506" w:type="dxa"/>
            <w:vMerge/>
          </w:tcPr>
          <w:p w14:paraId="503ACE81" w14:textId="77777777" w:rsidR="00843FAA" w:rsidRPr="00382059" w:rsidRDefault="00843FAA" w:rsidP="009D4D7A">
            <w:pPr>
              <w:pStyle w:val="Para1"/>
              <w:numPr>
                <w:ilvl w:val="0"/>
                <w:numId w:val="0"/>
              </w:numPr>
              <w:jc w:val="center"/>
              <w:rPr>
                <w:b/>
                <w:bCs/>
                <w:sz w:val="20"/>
                <w:szCs w:val="20"/>
              </w:rPr>
            </w:pPr>
          </w:p>
        </w:tc>
        <w:tc>
          <w:tcPr>
            <w:tcW w:w="2550" w:type="dxa"/>
          </w:tcPr>
          <w:p w14:paraId="37C47C13" w14:textId="555C8BAB" w:rsidR="00843FAA" w:rsidRPr="006559FF" w:rsidRDefault="00843FAA" w:rsidP="009D4D7A">
            <w:pPr>
              <w:shd w:val="clear" w:color="auto" w:fill="FFFFFF" w:themeFill="background1"/>
              <w:jc w:val="left"/>
              <w:rPr>
                <w:rFonts w:eastAsia="Aptos"/>
                <w:b/>
                <w:bCs/>
                <w:color w:val="000000" w:themeColor="text1"/>
                <w:sz w:val="20"/>
                <w:szCs w:val="20"/>
              </w:rPr>
            </w:pPr>
            <w:r w:rsidRPr="006559FF">
              <w:rPr>
                <w:rFonts w:eastAsia="Aptos"/>
                <w:b/>
                <w:bCs/>
                <w:color w:val="000000" w:themeColor="text1"/>
                <w:sz w:val="20"/>
                <w:szCs w:val="20"/>
              </w:rPr>
              <w:t>Tool</w:t>
            </w:r>
            <w:r w:rsidR="00ED564C">
              <w:rPr>
                <w:rFonts w:eastAsia="Aptos"/>
                <w:b/>
                <w:bCs/>
                <w:color w:val="000000" w:themeColor="text1"/>
                <w:sz w:val="20"/>
                <w:szCs w:val="20"/>
              </w:rPr>
              <w:t xml:space="preserve">s </w:t>
            </w:r>
            <w:r w:rsidRPr="006559FF">
              <w:rPr>
                <w:rFonts w:eastAsia="Aptos"/>
                <w:b/>
                <w:bCs/>
                <w:color w:val="000000" w:themeColor="text1"/>
                <w:sz w:val="20"/>
                <w:szCs w:val="20"/>
              </w:rPr>
              <w:t xml:space="preserve">and knowledge platforms: </w:t>
            </w:r>
          </w:p>
          <w:p w14:paraId="07D8A7AB" w14:textId="77777777" w:rsidR="00843FAA" w:rsidRPr="00E978D8" w:rsidRDefault="00843FAA" w:rsidP="009D4D7A">
            <w:pPr>
              <w:shd w:val="clear" w:color="auto" w:fill="FFFFFF" w:themeFill="background1"/>
              <w:jc w:val="left"/>
            </w:pPr>
            <w:r w:rsidRPr="006559FF">
              <w:rPr>
                <w:rFonts w:eastAsia="Aptos"/>
                <w:color w:val="000000" w:themeColor="text1"/>
                <w:sz w:val="20"/>
                <w:szCs w:val="20"/>
              </w:rPr>
              <w:t xml:space="preserve">Practical one-stop tool and virtual knowledge hub on integrating chemical pollution into NBSAPs (under development) </w:t>
            </w:r>
          </w:p>
          <w:p w14:paraId="7B1109CB" w14:textId="77777777" w:rsidR="00843FAA" w:rsidRDefault="00843FAA" w:rsidP="009D4D7A">
            <w:pPr>
              <w:pStyle w:val="TableParagraph"/>
              <w:ind w:left="0" w:right="183"/>
              <w:rPr>
                <w:sz w:val="20"/>
              </w:rPr>
            </w:pPr>
          </w:p>
        </w:tc>
        <w:tc>
          <w:tcPr>
            <w:tcW w:w="1628" w:type="dxa"/>
          </w:tcPr>
          <w:p w14:paraId="57B1B644" w14:textId="1DA4F888" w:rsidR="00843FAA" w:rsidRDefault="00843FAA" w:rsidP="009D4D7A">
            <w:pPr>
              <w:pStyle w:val="Para1"/>
              <w:numPr>
                <w:ilvl w:val="0"/>
                <w:numId w:val="0"/>
              </w:numPr>
              <w:jc w:val="left"/>
              <w:rPr>
                <w:sz w:val="20"/>
              </w:rPr>
            </w:pPr>
            <w:proofErr w:type="gramStart"/>
            <w:r w:rsidRPr="006559FF">
              <w:rPr>
                <w:rFonts w:eastAsia="Aptos"/>
                <w:color w:val="000000" w:themeColor="text1"/>
                <w:sz w:val="20"/>
                <w:szCs w:val="20"/>
              </w:rPr>
              <w:t>Cross-cutting</w:t>
            </w:r>
            <w:proofErr w:type="gramEnd"/>
            <w:r w:rsidRPr="006559FF">
              <w:rPr>
                <w:rFonts w:eastAsia="Aptos"/>
                <w:color w:val="000000" w:themeColor="text1"/>
                <w:sz w:val="20"/>
                <w:szCs w:val="20"/>
              </w:rPr>
              <w:t>: chemicals listed under MEAs and the Global Framework on Chemicals</w:t>
            </w:r>
          </w:p>
        </w:tc>
        <w:tc>
          <w:tcPr>
            <w:tcW w:w="4664" w:type="dxa"/>
          </w:tcPr>
          <w:p w14:paraId="57AA42C4" w14:textId="5CDF2FBA" w:rsidR="00843FAA" w:rsidRDefault="00843FAA" w:rsidP="009D4D7A">
            <w:pPr>
              <w:pStyle w:val="Para1"/>
              <w:numPr>
                <w:ilvl w:val="0"/>
                <w:numId w:val="0"/>
              </w:numPr>
              <w:jc w:val="left"/>
              <w:rPr>
                <w:sz w:val="20"/>
              </w:rPr>
            </w:pPr>
            <w:r w:rsidRPr="006559FF">
              <w:rPr>
                <w:rFonts w:eastAsia="Aptos"/>
                <w:color w:val="000000" w:themeColor="text1"/>
                <w:sz w:val="20"/>
                <w:szCs w:val="20"/>
              </w:rPr>
              <w:t>UNEP, in consultation with MEAs, including the CBD, is curating a comprehensive visual and practical quick start guide to support the integration of pollution considerations into NBSAP implementation. The guide will serve as a one-stop resource for methodologies and guidance produced by multiple MEAs and will offer sector-specific lenses to strengthen work on synergies. The approach was piloted at the national level in Uganda in December 2025, and the materials will be made publicly available in Q2 2026</w:t>
            </w:r>
          </w:p>
        </w:tc>
        <w:tc>
          <w:tcPr>
            <w:tcW w:w="3260" w:type="dxa"/>
          </w:tcPr>
          <w:p w14:paraId="39D040E8" w14:textId="7936E6DB" w:rsidR="00843FAA" w:rsidRPr="00451A89" w:rsidRDefault="00843FAA" w:rsidP="009D4D7A">
            <w:pPr>
              <w:pStyle w:val="Para1"/>
              <w:numPr>
                <w:ilvl w:val="0"/>
                <w:numId w:val="0"/>
              </w:numPr>
              <w:jc w:val="left"/>
              <w:rPr>
                <w:sz w:val="20"/>
                <w:szCs w:val="20"/>
                <w:lang w:val="en-US"/>
              </w:rPr>
            </w:pPr>
            <w:r w:rsidRPr="006559FF">
              <w:rPr>
                <w:rFonts w:eastAsia="Aptos"/>
                <w:color w:val="000000" w:themeColor="text1"/>
                <w:sz w:val="20"/>
                <w:szCs w:val="20"/>
              </w:rPr>
              <w:t>There is a need for further dissemination and piloting of the approach at the country level, including strengthening national coordination and adopting a more integrated, cross-sectoral approach to address biodiversity and pollution jointly. This could be achieved through additional workshops at the country or region level and a virtual community of practice to advance learning and knowledge sharing.</w:t>
            </w:r>
          </w:p>
        </w:tc>
      </w:tr>
      <w:tr w:rsidR="00843FAA" w:rsidRPr="00761DCA" w14:paraId="7F8515A3" w14:textId="77777777" w:rsidTr="006A2B1A">
        <w:tc>
          <w:tcPr>
            <w:tcW w:w="1506" w:type="dxa"/>
            <w:vMerge/>
          </w:tcPr>
          <w:p w14:paraId="61E50949" w14:textId="77777777" w:rsidR="00843FAA" w:rsidRPr="00382059" w:rsidRDefault="00843FAA" w:rsidP="0067044B">
            <w:pPr>
              <w:pStyle w:val="Para1"/>
              <w:numPr>
                <w:ilvl w:val="0"/>
                <w:numId w:val="0"/>
              </w:numPr>
              <w:jc w:val="center"/>
              <w:rPr>
                <w:b/>
                <w:bCs/>
                <w:sz w:val="20"/>
                <w:szCs w:val="20"/>
              </w:rPr>
            </w:pPr>
          </w:p>
        </w:tc>
        <w:tc>
          <w:tcPr>
            <w:tcW w:w="12102" w:type="dxa"/>
            <w:gridSpan w:val="4"/>
          </w:tcPr>
          <w:p w14:paraId="11FF0590" w14:textId="06E2B9B0" w:rsidR="00843FAA" w:rsidRPr="00ED564C" w:rsidRDefault="00843FAA" w:rsidP="009D4D7A">
            <w:pPr>
              <w:pStyle w:val="Para1"/>
              <w:numPr>
                <w:ilvl w:val="0"/>
                <w:numId w:val="0"/>
              </w:numPr>
              <w:jc w:val="center"/>
              <w:rPr>
                <w:b/>
                <w:bCs/>
                <w:sz w:val="21"/>
                <w:szCs w:val="21"/>
                <w:lang w:val="en-US"/>
              </w:rPr>
            </w:pPr>
            <w:r w:rsidRPr="00ED564C">
              <w:rPr>
                <w:b/>
                <w:bCs/>
                <w:sz w:val="21"/>
                <w:szCs w:val="21"/>
                <w:lang w:val="en-US"/>
              </w:rPr>
              <w:t>Regional Seas and Action Plans</w:t>
            </w:r>
          </w:p>
        </w:tc>
      </w:tr>
      <w:tr w:rsidR="00843FAA" w:rsidRPr="00761DCA" w14:paraId="03092DCD" w14:textId="77777777" w:rsidTr="006A2B1A">
        <w:tc>
          <w:tcPr>
            <w:tcW w:w="1506" w:type="dxa"/>
            <w:vMerge/>
          </w:tcPr>
          <w:p w14:paraId="6B810D7C" w14:textId="77777777" w:rsidR="00843FAA" w:rsidRPr="00382059" w:rsidRDefault="00843FAA" w:rsidP="0067044B">
            <w:pPr>
              <w:pStyle w:val="Para1"/>
              <w:numPr>
                <w:ilvl w:val="0"/>
                <w:numId w:val="0"/>
              </w:numPr>
              <w:jc w:val="center"/>
              <w:rPr>
                <w:b/>
                <w:bCs/>
                <w:sz w:val="20"/>
                <w:szCs w:val="20"/>
              </w:rPr>
            </w:pPr>
          </w:p>
        </w:tc>
        <w:tc>
          <w:tcPr>
            <w:tcW w:w="12102" w:type="dxa"/>
            <w:gridSpan w:val="4"/>
            <w:vAlign w:val="center"/>
          </w:tcPr>
          <w:p w14:paraId="21D85387" w14:textId="62EE1EFC" w:rsidR="00843FAA" w:rsidRPr="009D4D7A" w:rsidRDefault="00843FAA" w:rsidP="009D4D7A">
            <w:pPr>
              <w:pStyle w:val="Para1"/>
              <w:numPr>
                <w:ilvl w:val="0"/>
                <w:numId w:val="0"/>
              </w:numPr>
              <w:jc w:val="center"/>
              <w:rPr>
                <w:sz w:val="20"/>
                <w:szCs w:val="20"/>
              </w:rPr>
            </w:pPr>
            <w:hyperlink r:id="rId161" w:history="1">
              <w:r w:rsidRPr="00900C84">
                <w:rPr>
                  <w:rStyle w:val="Hyperlink"/>
                  <w:b/>
                </w:rPr>
                <w:t>Baltic Sea Action Plan</w:t>
              </w:r>
            </w:hyperlink>
          </w:p>
        </w:tc>
      </w:tr>
      <w:tr w:rsidR="00843FAA" w:rsidRPr="00761DCA" w14:paraId="3F58FD4D" w14:textId="77777777" w:rsidTr="00995A8C">
        <w:tc>
          <w:tcPr>
            <w:tcW w:w="1506" w:type="dxa"/>
            <w:vMerge/>
          </w:tcPr>
          <w:p w14:paraId="3E129287" w14:textId="77777777" w:rsidR="00843FAA" w:rsidRPr="00382059" w:rsidRDefault="00843FAA" w:rsidP="00D91DB3">
            <w:pPr>
              <w:pStyle w:val="Para1"/>
              <w:numPr>
                <w:ilvl w:val="0"/>
                <w:numId w:val="0"/>
              </w:numPr>
              <w:jc w:val="center"/>
              <w:rPr>
                <w:b/>
                <w:bCs/>
                <w:sz w:val="20"/>
                <w:szCs w:val="20"/>
              </w:rPr>
            </w:pPr>
          </w:p>
        </w:tc>
        <w:tc>
          <w:tcPr>
            <w:tcW w:w="2550" w:type="dxa"/>
          </w:tcPr>
          <w:p w14:paraId="37D8F178" w14:textId="77777777" w:rsidR="00843FAA" w:rsidRPr="00D66C3E" w:rsidRDefault="00843FAA" w:rsidP="00D91DB3">
            <w:pPr>
              <w:rPr>
                <w:b/>
                <w:bCs/>
                <w:sz w:val="20"/>
                <w:szCs w:val="20"/>
              </w:rPr>
            </w:pPr>
            <w:r w:rsidRPr="00F4128B">
              <w:rPr>
                <w:b/>
                <w:bCs/>
                <w:sz w:val="20"/>
                <w:szCs w:val="20"/>
              </w:rPr>
              <w:t>Policy framework:</w:t>
            </w:r>
            <w:r w:rsidRPr="37279B11">
              <w:rPr>
                <w:sz w:val="20"/>
                <w:szCs w:val="20"/>
              </w:rPr>
              <w:t xml:space="preserve"> </w:t>
            </w:r>
            <w:hyperlink r:id="rId162">
              <w:r w:rsidRPr="37279B11">
                <w:rPr>
                  <w:rStyle w:val="Hyperlink"/>
                  <w:sz w:val="20"/>
                  <w:szCs w:val="20"/>
                </w:rPr>
                <w:t>The Baltic Sea Action Plan</w:t>
              </w:r>
            </w:hyperlink>
            <w:r w:rsidRPr="37279B11">
              <w:rPr>
                <w:sz w:val="20"/>
                <w:szCs w:val="20"/>
              </w:rPr>
              <w:t xml:space="preserve"> (BSAP)</w:t>
            </w:r>
          </w:p>
          <w:p w14:paraId="18B4594B" w14:textId="77777777" w:rsidR="00843FAA" w:rsidRDefault="00843FAA" w:rsidP="00D91DB3">
            <w:pPr>
              <w:rPr>
                <w:sz w:val="20"/>
                <w:szCs w:val="20"/>
              </w:rPr>
            </w:pPr>
          </w:p>
          <w:p w14:paraId="698C1DAE" w14:textId="77777777" w:rsidR="00843FAA" w:rsidRDefault="00843FAA" w:rsidP="00D91DB3">
            <w:pPr>
              <w:pStyle w:val="TableParagraph"/>
              <w:ind w:left="0" w:right="183"/>
              <w:rPr>
                <w:sz w:val="20"/>
              </w:rPr>
            </w:pPr>
          </w:p>
        </w:tc>
        <w:tc>
          <w:tcPr>
            <w:tcW w:w="1628" w:type="dxa"/>
          </w:tcPr>
          <w:p w14:paraId="3F5B97D8" w14:textId="59D25DC6" w:rsidR="00843FAA" w:rsidRDefault="00843FAA" w:rsidP="00D91DB3">
            <w:pPr>
              <w:pStyle w:val="Para1"/>
              <w:numPr>
                <w:ilvl w:val="0"/>
                <w:numId w:val="0"/>
              </w:numPr>
              <w:jc w:val="left"/>
              <w:rPr>
                <w:sz w:val="20"/>
              </w:rPr>
            </w:pPr>
            <w:r w:rsidRPr="006559FF">
              <w:rPr>
                <w:sz w:val="20"/>
                <w:szCs w:val="20"/>
              </w:rPr>
              <w:t xml:space="preserve">All types of pollution affecting the Baltic Sea, including pesticides and hazardous substances, </w:t>
            </w:r>
            <w:r w:rsidRPr="006559FF">
              <w:rPr>
                <w:sz w:val="20"/>
                <w:szCs w:val="20"/>
              </w:rPr>
              <w:lastRenderedPageBreak/>
              <w:t>nutrients and marine litter.</w:t>
            </w:r>
          </w:p>
        </w:tc>
        <w:tc>
          <w:tcPr>
            <w:tcW w:w="4664" w:type="dxa"/>
          </w:tcPr>
          <w:p w14:paraId="7664525D" w14:textId="77777777" w:rsidR="00843FAA" w:rsidRPr="007B20BC" w:rsidRDefault="00843FAA" w:rsidP="00D91DB3">
            <w:pPr>
              <w:rPr>
                <w:sz w:val="20"/>
                <w:szCs w:val="20"/>
              </w:rPr>
            </w:pPr>
            <w:r w:rsidRPr="54AD4A1F">
              <w:rPr>
                <w:sz w:val="20"/>
                <w:szCs w:val="20"/>
              </w:rPr>
              <w:lastRenderedPageBreak/>
              <w:t xml:space="preserve">Adopted by the HELCOM Contracting Parties in 2007 and updated in 2021, the BSAP is HELCOM’s strategic programme of measures and actions for achieving good environmental status of the </w:t>
            </w:r>
            <w:proofErr w:type="gramStart"/>
            <w:r>
              <w:rPr>
                <w:sz w:val="20"/>
                <w:szCs w:val="20"/>
              </w:rPr>
              <w:t>Baltic  S</w:t>
            </w:r>
            <w:r w:rsidRPr="54AD4A1F">
              <w:rPr>
                <w:sz w:val="20"/>
                <w:szCs w:val="20"/>
              </w:rPr>
              <w:t xml:space="preserve">ea, </w:t>
            </w:r>
            <w:r>
              <w:rPr>
                <w:sz w:val="20"/>
                <w:szCs w:val="20"/>
              </w:rPr>
              <w:t xml:space="preserve"> and</w:t>
            </w:r>
            <w:proofErr w:type="gramEnd"/>
            <w:r>
              <w:rPr>
                <w:sz w:val="20"/>
                <w:szCs w:val="20"/>
              </w:rPr>
              <w:t xml:space="preserve"> ensuring a heathy and resilient marine environment </w:t>
            </w:r>
            <w:r w:rsidRPr="54AD4A1F">
              <w:rPr>
                <w:sz w:val="20"/>
                <w:szCs w:val="20"/>
              </w:rPr>
              <w:t xml:space="preserve">The BSAP is </w:t>
            </w:r>
            <w:r>
              <w:rPr>
                <w:sz w:val="20"/>
                <w:szCs w:val="20"/>
              </w:rPr>
              <w:t xml:space="preserve">organised </w:t>
            </w:r>
            <w:r w:rsidRPr="54AD4A1F">
              <w:rPr>
                <w:sz w:val="20"/>
                <w:szCs w:val="20"/>
              </w:rPr>
              <w:t xml:space="preserve">into four segments </w:t>
            </w:r>
            <w:r>
              <w:rPr>
                <w:sz w:val="20"/>
                <w:szCs w:val="20"/>
              </w:rPr>
              <w:t xml:space="preserve">each </w:t>
            </w:r>
            <w:r w:rsidRPr="54AD4A1F">
              <w:rPr>
                <w:sz w:val="20"/>
                <w:szCs w:val="20"/>
              </w:rPr>
              <w:t>with specific goals</w:t>
            </w:r>
            <w:r>
              <w:t xml:space="preserve"> </w:t>
            </w:r>
            <w:r w:rsidRPr="001B0E86">
              <w:rPr>
                <w:sz w:val="20"/>
                <w:szCs w:val="20"/>
              </w:rPr>
              <w:t xml:space="preserve">calling for reducing </w:t>
            </w:r>
            <w:r w:rsidRPr="008F3F93">
              <w:rPr>
                <w:sz w:val="20"/>
                <w:szCs w:val="20"/>
              </w:rPr>
              <w:t xml:space="preserve">pollution to levels that are not harmful to </w:t>
            </w:r>
            <w:r w:rsidRPr="001B0E86">
              <w:rPr>
                <w:sz w:val="20"/>
                <w:szCs w:val="20"/>
              </w:rPr>
              <w:t>biodiversity and ecosystem services</w:t>
            </w:r>
            <w:r w:rsidRPr="54AD4A1F">
              <w:rPr>
                <w:sz w:val="20"/>
                <w:szCs w:val="20"/>
              </w:rPr>
              <w:t>:</w:t>
            </w:r>
          </w:p>
          <w:p w14:paraId="70E03582" w14:textId="77777777" w:rsidR="00843FAA" w:rsidRPr="00D91DB3" w:rsidRDefault="00843FAA" w:rsidP="00D91DB3">
            <w:pPr>
              <w:numPr>
                <w:ilvl w:val="0"/>
                <w:numId w:val="21"/>
              </w:numPr>
              <w:tabs>
                <w:tab w:val="clear" w:pos="567"/>
                <w:tab w:val="clear" w:pos="720"/>
                <w:tab w:val="clear" w:pos="1134"/>
                <w:tab w:val="clear" w:pos="1701"/>
                <w:tab w:val="clear" w:pos="2268"/>
                <w:tab w:val="num" w:pos="338"/>
              </w:tabs>
              <w:ind w:left="338" w:hanging="338"/>
              <w:jc w:val="left"/>
            </w:pPr>
            <w:r w:rsidRPr="001B0E86">
              <w:rPr>
                <w:b/>
                <w:sz w:val="20"/>
                <w:szCs w:val="20"/>
              </w:rPr>
              <w:lastRenderedPageBreak/>
              <w:t>Biodiversity</w:t>
            </w:r>
            <w:r>
              <w:rPr>
                <w:sz w:val="20"/>
                <w:szCs w:val="20"/>
              </w:rPr>
              <w:t>:</w:t>
            </w:r>
            <w:r>
              <w:t xml:space="preserve"> </w:t>
            </w:r>
            <w:r w:rsidRPr="001B0E86">
              <w:rPr>
                <w:sz w:val="20"/>
                <w:szCs w:val="20"/>
              </w:rPr>
              <w:t>A Baltic Sea ecosystem that is healthy and resilient</w:t>
            </w:r>
            <w:r w:rsidRPr="54AD4A1F">
              <w:rPr>
                <w:sz w:val="20"/>
                <w:szCs w:val="20"/>
              </w:rPr>
              <w:t xml:space="preserve"> </w:t>
            </w:r>
          </w:p>
          <w:p w14:paraId="23ECB14E" w14:textId="6C055C97" w:rsidR="00843FAA" w:rsidRPr="00D91DB3" w:rsidRDefault="00843FAA" w:rsidP="00D91DB3">
            <w:pPr>
              <w:numPr>
                <w:ilvl w:val="0"/>
                <w:numId w:val="21"/>
              </w:numPr>
              <w:tabs>
                <w:tab w:val="clear" w:pos="567"/>
                <w:tab w:val="clear" w:pos="720"/>
                <w:tab w:val="clear" w:pos="1134"/>
                <w:tab w:val="clear" w:pos="1701"/>
                <w:tab w:val="clear" w:pos="2268"/>
                <w:tab w:val="num" w:pos="338"/>
              </w:tabs>
              <w:ind w:left="338" w:hanging="338"/>
              <w:jc w:val="left"/>
            </w:pPr>
            <w:r w:rsidRPr="001B0E86">
              <w:rPr>
                <w:b/>
                <w:bCs/>
                <w:sz w:val="20"/>
                <w:szCs w:val="20"/>
              </w:rPr>
              <w:t>Eutrophication</w:t>
            </w:r>
            <w:r w:rsidRPr="00B818EA">
              <w:rPr>
                <w:sz w:val="20"/>
                <w:szCs w:val="20"/>
              </w:rPr>
              <w:t>:</w:t>
            </w:r>
            <w:r>
              <w:t xml:space="preserve"> </w:t>
            </w:r>
            <w:r w:rsidRPr="00B818EA">
              <w:rPr>
                <w:sz w:val="20"/>
                <w:szCs w:val="20"/>
              </w:rPr>
              <w:t xml:space="preserve"> </w:t>
            </w:r>
            <w:r w:rsidRPr="001B0E86">
              <w:rPr>
                <w:sz w:val="20"/>
                <w:szCs w:val="20"/>
              </w:rPr>
              <w:t>A Baltic Sea unaffected by eutrophication</w:t>
            </w:r>
          </w:p>
          <w:p w14:paraId="4A5AB72F" w14:textId="77777777" w:rsidR="00843FAA" w:rsidRPr="007B20BC" w:rsidRDefault="00843FAA" w:rsidP="00D91DB3">
            <w:pPr>
              <w:numPr>
                <w:ilvl w:val="0"/>
                <w:numId w:val="20"/>
              </w:numPr>
              <w:tabs>
                <w:tab w:val="clear" w:pos="567"/>
                <w:tab w:val="clear" w:pos="720"/>
                <w:tab w:val="clear" w:pos="1134"/>
                <w:tab w:val="clear" w:pos="1701"/>
                <w:tab w:val="clear" w:pos="2268"/>
              </w:tabs>
              <w:ind w:left="338" w:hanging="338"/>
              <w:jc w:val="left"/>
              <w:rPr>
                <w:sz w:val="20"/>
                <w:szCs w:val="20"/>
              </w:rPr>
            </w:pPr>
            <w:r w:rsidRPr="001B0E86">
              <w:rPr>
                <w:b/>
                <w:sz w:val="20"/>
                <w:szCs w:val="20"/>
              </w:rPr>
              <w:t>Hazardous substances and litter</w:t>
            </w:r>
            <w:r w:rsidRPr="001B0E86">
              <w:rPr>
                <w:b/>
                <w:bCs/>
                <w:sz w:val="20"/>
                <w:szCs w:val="20"/>
              </w:rPr>
              <w:t>:</w:t>
            </w:r>
            <w:r w:rsidRPr="54AD4A1F">
              <w:rPr>
                <w:sz w:val="20"/>
                <w:szCs w:val="20"/>
              </w:rPr>
              <w:t xml:space="preserve"> “Baltic Sea unaffected by hazardous substances and litter”, and</w:t>
            </w:r>
          </w:p>
          <w:p w14:paraId="1532593F" w14:textId="77777777" w:rsidR="00843FAA" w:rsidRPr="007B20BC" w:rsidRDefault="00843FAA" w:rsidP="00D91DB3">
            <w:pPr>
              <w:numPr>
                <w:ilvl w:val="0"/>
                <w:numId w:val="20"/>
              </w:numPr>
              <w:tabs>
                <w:tab w:val="clear" w:pos="567"/>
                <w:tab w:val="clear" w:pos="720"/>
                <w:tab w:val="clear" w:pos="1134"/>
                <w:tab w:val="clear" w:pos="1701"/>
                <w:tab w:val="clear" w:pos="2268"/>
              </w:tabs>
              <w:ind w:left="338" w:hanging="284"/>
              <w:jc w:val="left"/>
              <w:rPr>
                <w:sz w:val="20"/>
                <w:szCs w:val="20"/>
              </w:rPr>
            </w:pPr>
            <w:r w:rsidRPr="001B0E86">
              <w:rPr>
                <w:b/>
                <w:sz w:val="20"/>
                <w:szCs w:val="20"/>
              </w:rPr>
              <w:t>Sea-based activities</w:t>
            </w:r>
            <w:r w:rsidRPr="001B0E86">
              <w:rPr>
                <w:b/>
                <w:bCs/>
                <w:sz w:val="20"/>
                <w:szCs w:val="20"/>
              </w:rPr>
              <w:t>:</w:t>
            </w:r>
            <w:r w:rsidRPr="54AD4A1F">
              <w:rPr>
                <w:sz w:val="20"/>
                <w:szCs w:val="20"/>
              </w:rPr>
              <w:t xml:space="preserve"> of “Environmentally sustainable sea-based activities”.</w:t>
            </w:r>
          </w:p>
          <w:p w14:paraId="37DD0812" w14:textId="77777777" w:rsidR="00843FAA" w:rsidRDefault="00843FAA" w:rsidP="00D91DB3">
            <w:pPr>
              <w:pStyle w:val="Para1"/>
              <w:numPr>
                <w:ilvl w:val="0"/>
                <w:numId w:val="0"/>
              </w:numPr>
              <w:rPr>
                <w:sz w:val="20"/>
              </w:rPr>
            </w:pPr>
          </w:p>
        </w:tc>
        <w:tc>
          <w:tcPr>
            <w:tcW w:w="3260" w:type="dxa"/>
          </w:tcPr>
          <w:p w14:paraId="358B62C5" w14:textId="77777777" w:rsidR="00843FAA" w:rsidRPr="00451A89" w:rsidRDefault="00843FAA" w:rsidP="00D91DB3">
            <w:pPr>
              <w:pStyle w:val="Para1"/>
              <w:numPr>
                <w:ilvl w:val="0"/>
                <w:numId w:val="0"/>
              </w:numPr>
              <w:jc w:val="left"/>
              <w:rPr>
                <w:sz w:val="20"/>
                <w:szCs w:val="20"/>
                <w:lang w:val="en-US"/>
              </w:rPr>
            </w:pPr>
          </w:p>
        </w:tc>
      </w:tr>
      <w:tr w:rsidR="00843FAA" w:rsidRPr="00761DCA" w14:paraId="7035733F" w14:textId="77777777" w:rsidTr="00995A8C">
        <w:tc>
          <w:tcPr>
            <w:tcW w:w="1506" w:type="dxa"/>
            <w:vMerge/>
          </w:tcPr>
          <w:p w14:paraId="1966EB70" w14:textId="77777777" w:rsidR="00843FAA" w:rsidRPr="00382059" w:rsidRDefault="00843FAA" w:rsidP="0078165A">
            <w:pPr>
              <w:pStyle w:val="Para1"/>
              <w:numPr>
                <w:ilvl w:val="0"/>
                <w:numId w:val="0"/>
              </w:numPr>
              <w:jc w:val="center"/>
              <w:rPr>
                <w:b/>
                <w:bCs/>
                <w:sz w:val="20"/>
                <w:szCs w:val="20"/>
              </w:rPr>
            </w:pPr>
          </w:p>
        </w:tc>
        <w:tc>
          <w:tcPr>
            <w:tcW w:w="2550" w:type="dxa"/>
          </w:tcPr>
          <w:p w14:paraId="1C62DB04" w14:textId="78635027" w:rsidR="00843FAA" w:rsidRDefault="00843FAA" w:rsidP="0078165A">
            <w:pPr>
              <w:pStyle w:val="TableParagraph"/>
              <w:ind w:left="0" w:right="183"/>
              <w:rPr>
                <w:sz w:val="20"/>
              </w:rPr>
            </w:pPr>
            <w:r w:rsidRPr="008B3242">
              <w:rPr>
                <w:b/>
                <w:bCs/>
                <w:sz w:val="20"/>
                <w:szCs w:val="20"/>
              </w:rPr>
              <w:t>Policy framework/guidance:</w:t>
            </w:r>
            <w:r w:rsidRPr="37279B11">
              <w:rPr>
                <w:sz w:val="20"/>
                <w:szCs w:val="20"/>
              </w:rPr>
              <w:t xml:space="preserve">  </w:t>
            </w:r>
            <w:hyperlink r:id="rId163">
              <w:r w:rsidRPr="37279B11">
                <w:rPr>
                  <w:rStyle w:val="Hyperlink"/>
                  <w:sz w:val="20"/>
                  <w:szCs w:val="20"/>
                </w:rPr>
                <w:t>HELCOM Regional Action Plan on Marine Litter</w:t>
              </w:r>
            </w:hyperlink>
            <w:r w:rsidRPr="37279B11">
              <w:rPr>
                <w:sz w:val="20"/>
                <w:szCs w:val="20"/>
              </w:rPr>
              <w:t xml:space="preserve"> (RAP ML) of the Baltic Marine Environment Protection Commission (Helsinki Commission, HELCOM)</w:t>
            </w:r>
          </w:p>
        </w:tc>
        <w:tc>
          <w:tcPr>
            <w:tcW w:w="1628" w:type="dxa"/>
          </w:tcPr>
          <w:p w14:paraId="1778EC31" w14:textId="1506E740" w:rsidR="00843FAA" w:rsidRDefault="00843FAA" w:rsidP="0078165A">
            <w:pPr>
              <w:pStyle w:val="Para1"/>
              <w:numPr>
                <w:ilvl w:val="0"/>
                <w:numId w:val="0"/>
              </w:numPr>
              <w:jc w:val="left"/>
              <w:rPr>
                <w:sz w:val="20"/>
              </w:rPr>
            </w:pPr>
            <w:r>
              <w:rPr>
                <w:sz w:val="20"/>
                <w:szCs w:val="20"/>
                <w:lang w:val="en-CA"/>
              </w:rPr>
              <w:t>Marine litter, including plastic litter.</w:t>
            </w:r>
          </w:p>
        </w:tc>
        <w:tc>
          <w:tcPr>
            <w:tcW w:w="4664" w:type="dxa"/>
          </w:tcPr>
          <w:p w14:paraId="1509CF12" w14:textId="44E23820" w:rsidR="00843FAA" w:rsidRDefault="00843FAA" w:rsidP="0078165A">
            <w:pPr>
              <w:pStyle w:val="Para1"/>
              <w:numPr>
                <w:ilvl w:val="0"/>
                <w:numId w:val="0"/>
              </w:numPr>
              <w:rPr>
                <w:sz w:val="20"/>
              </w:rPr>
            </w:pPr>
            <w:r w:rsidRPr="004A176A">
              <w:rPr>
                <w:sz w:val="20"/>
                <w:szCs w:val="20"/>
              </w:rPr>
              <w:t>The revised 2021 RAP ML outlines targeted measures to address both land</w:t>
            </w:r>
            <w:r w:rsidRPr="004A176A">
              <w:rPr>
                <w:sz w:val="20"/>
                <w:szCs w:val="20"/>
              </w:rPr>
              <w:noBreakHyphen/>
              <w:t>based and sea</w:t>
            </w:r>
            <w:r w:rsidRPr="004A176A">
              <w:rPr>
                <w:sz w:val="20"/>
                <w:szCs w:val="20"/>
              </w:rPr>
              <w:noBreakHyphen/>
              <w:t>based sources of marine litter, including plastics. It includes thirteen actions for land</w:t>
            </w:r>
            <w:r w:rsidRPr="004A176A">
              <w:rPr>
                <w:sz w:val="20"/>
                <w:szCs w:val="20"/>
              </w:rPr>
              <w:noBreakHyphen/>
              <w:t>based sources and fifteen for sea</w:t>
            </w:r>
            <w:r w:rsidRPr="004A176A">
              <w:rPr>
                <w:sz w:val="20"/>
                <w:szCs w:val="20"/>
              </w:rPr>
              <w:noBreakHyphen/>
              <w:t>based sources,</w:t>
            </w:r>
            <w:r>
              <w:t xml:space="preserve"> </w:t>
            </w:r>
            <w:r w:rsidRPr="004A176A">
              <w:rPr>
                <w:sz w:val="20"/>
                <w:szCs w:val="20"/>
              </w:rPr>
              <w:t>covering interventions such as improved waste management, smarter and more sustainable production, and education and outreach.</w:t>
            </w:r>
            <w:r>
              <w:rPr>
                <w:sz w:val="20"/>
                <w:szCs w:val="20"/>
              </w:rPr>
              <w:t xml:space="preserve"> </w:t>
            </w:r>
            <w:r w:rsidRPr="004A176A">
              <w:rPr>
                <w:sz w:val="20"/>
                <w:szCs w:val="20"/>
              </w:rPr>
              <w:t xml:space="preserve">By </w:t>
            </w:r>
            <w:r>
              <w:rPr>
                <w:sz w:val="20"/>
                <w:szCs w:val="20"/>
              </w:rPr>
              <w:t xml:space="preserve">promoting </w:t>
            </w:r>
            <w:r w:rsidRPr="004A176A">
              <w:rPr>
                <w:sz w:val="20"/>
                <w:szCs w:val="20"/>
              </w:rPr>
              <w:t>reducing the input of litter into coastal and marine environments, these actions directly address the impacts of plastic pollution on biodiversity and ecosystem services. The RAP ML supports countries in identifying and mitigating these pressures through coordinated, evidence</w:t>
            </w:r>
            <w:r w:rsidRPr="004A176A">
              <w:rPr>
                <w:sz w:val="20"/>
                <w:szCs w:val="20"/>
              </w:rPr>
              <w:noBreakHyphen/>
              <w:t>based measures</w:t>
            </w:r>
          </w:p>
        </w:tc>
        <w:tc>
          <w:tcPr>
            <w:tcW w:w="3260" w:type="dxa"/>
          </w:tcPr>
          <w:p w14:paraId="3459B304" w14:textId="77777777" w:rsidR="00843FAA" w:rsidRPr="00451A89" w:rsidRDefault="00843FAA" w:rsidP="0078165A">
            <w:pPr>
              <w:pStyle w:val="Para1"/>
              <w:numPr>
                <w:ilvl w:val="0"/>
                <w:numId w:val="0"/>
              </w:numPr>
              <w:jc w:val="left"/>
              <w:rPr>
                <w:sz w:val="20"/>
                <w:szCs w:val="20"/>
                <w:lang w:val="en-US"/>
              </w:rPr>
            </w:pPr>
          </w:p>
        </w:tc>
      </w:tr>
      <w:tr w:rsidR="00843FAA" w:rsidRPr="00761DCA" w14:paraId="286F055E" w14:textId="77777777" w:rsidTr="00995A8C">
        <w:tc>
          <w:tcPr>
            <w:tcW w:w="1506" w:type="dxa"/>
            <w:vMerge/>
          </w:tcPr>
          <w:p w14:paraId="2FC15B0D" w14:textId="77777777" w:rsidR="00843FAA" w:rsidRPr="00382059" w:rsidRDefault="00843FAA" w:rsidP="0032211B">
            <w:pPr>
              <w:pStyle w:val="Para1"/>
              <w:numPr>
                <w:ilvl w:val="0"/>
                <w:numId w:val="0"/>
              </w:numPr>
              <w:jc w:val="center"/>
              <w:rPr>
                <w:b/>
                <w:bCs/>
                <w:sz w:val="20"/>
                <w:szCs w:val="20"/>
              </w:rPr>
            </w:pPr>
          </w:p>
        </w:tc>
        <w:tc>
          <w:tcPr>
            <w:tcW w:w="2550" w:type="dxa"/>
          </w:tcPr>
          <w:p w14:paraId="27CEDBCA" w14:textId="031E6270" w:rsidR="00843FAA" w:rsidRDefault="00843FAA" w:rsidP="0032211B">
            <w:pPr>
              <w:pStyle w:val="TableParagraph"/>
              <w:ind w:left="0" w:right="183"/>
              <w:rPr>
                <w:sz w:val="20"/>
              </w:rPr>
            </w:pPr>
            <w:r w:rsidRPr="37279B11">
              <w:rPr>
                <w:sz w:val="20"/>
                <w:szCs w:val="20"/>
                <w:lang w:val="en-CA"/>
              </w:rPr>
              <w:t xml:space="preserve">Policy framework/guidance: The </w:t>
            </w:r>
            <w:hyperlink r:id="rId164">
              <w:r w:rsidRPr="37279B11">
                <w:rPr>
                  <w:rStyle w:val="Hyperlink"/>
                  <w:sz w:val="20"/>
                  <w:szCs w:val="20"/>
                  <w:lang w:val="en-CA"/>
                </w:rPr>
                <w:t>HELCOM Regional Action Plan on Underwater</w:t>
              </w:r>
            </w:hyperlink>
            <w:r w:rsidRPr="37279B11">
              <w:rPr>
                <w:sz w:val="20"/>
                <w:szCs w:val="20"/>
                <w:lang w:val="en-CA"/>
              </w:rPr>
              <w:t xml:space="preserve"> Noise (RAP Noise)</w:t>
            </w:r>
          </w:p>
        </w:tc>
        <w:tc>
          <w:tcPr>
            <w:tcW w:w="1628" w:type="dxa"/>
          </w:tcPr>
          <w:p w14:paraId="45D29499" w14:textId="3FB31231" w:rsidR="00843FAA" w:rsidRDefault="00843FAA" w:rsidP="0032211B">
            <w:pPr>
              <w:pStyle w:val="Para1"/>
              <w:numPr>
                <w:ilvl w:val="0"/>
                <w:numId w:val="0"/>
              </w:numPr>
              <w:jc w:val="left"/>
              <w:rPr>
                <w:sz w:val="20"/>
              </w:rPr>
            </w:pPr>
            <w:r>
              <w:rPr>
                <w:sz w:val="20"/>
                <w:szCs w:val="20"/>
              </w:rPr>
              <w:t xml:space="preserve">Underwater noise pollution. </w:t>
            </w:r>
          </w:p>
        </w:tc>
        <w:tc>
          <w:tcPr>
            <w:tcW w:w="4664" w:type="dxa"/>
          </w:tcPr>
          <w:p w14:paraId="3A9B7E9C" w14:textId="53CDC1C9" w:rsidR="00843FAA" w:rsidRDefault="00843FAA" w:rsidP="0032211B">
            <w:pPr>
              <w:pStyle w:val="Para1"/>
              <w:numPr>
                <w:ilvl w:val="0"/>
                <w:numId w:val="0"/>
              </w:numPr>
              <w:rPr>
                <w:sz w:val="20"/>
              </w:rPr>
            </w:pPr>
            <w:r w:rsidRPr="00284D89">
              <w:rPr>
                <w:sz w:val="20"/>
                <w:szCs w:val="20"/>
              </w:rPr>
              <w:t xml:space="preserve">The </w:t>
            </w:r>
            <w:r>
              <w:rPr>
                <w:sz w:val="20"/>
                <w:szCs w:val="20"/>
              </w:rPr>
              <w:t xml:space="preserve">2021 RAP Noise </w:t>
            </w:r>
            <w:r w:rsidRPr="00284D89">
              <w:rPr>
                <w:sz w:val="20"/>
                <w:szCs w:val="20"/>
              </w:rPr>
              <w:t>contains both regional and national actions that focus on the reduction of pressures and impacts from underwater noise sources of different types</w:t>
            </w:r>
            <w:r>
              <w:rPr>
                <w:sz w:val="20"/>
                <w:szCs w:val="20"/>
              </w:rPr>
              <w:t xml:space="preserve"> affecting the Baltic Sea.</w:t>
            </w:r>
          </w:p>
        </w:tc>
        <w:tc>
          <w:tcPr>
            <w:tcW w:w="3260" w:type="dxa"/>
          </w:tcPr>
          <w:p w14:paraId="7A54F605" w14:textId="77777777" w:rsidR="00843FAA" w:rsidRPr="00451A89" w:rsidRDefault="00843FAA" w:rsidP="0032211B">
            <w:pPr>
              <w:pStyle w:val="Para1"/>
              <w:numPr>
                <w:ilvl w:val="0"/>
                <w:numId w:val="0"/>
              </w:numPr>
              <w:jc w:val="left"/>
              <w:rPr>
                <w:sz w:val="20"/>
                <w:szCs w:val="20"/>
                <w:lang w:val="en-US"/>
              </w:rPr>
            </w:pPr>
          </w:p>
        </w:tc>
      </w:tr>
      <w:tr w:rsidR="00843FAA" w:rsidRPr="00761DCA" w14:paraId="299E77B2" w14:textId="77777777" w:rsidTr="00995A8C">
        <w:tc>
          <w:tcPr>
            <w:tcW w:w="1506" w:type="dxa"/>
            <w:vMerge/>
          </w:tcPr>
          <w:p w14:paraId="4DFF13EB" w14:textId="77777777" w:rsidR="00843FAA" w:rsidRPr="00382059" w:rsidRDefault="00843FAA" w:rsidP="00C423FF">
            <w:pPr>
              <w:pStyle w:val="Para1"/>
              <w:numPr>
                <w:ilvl w:val="0"/>
                <w:numId w:val="0"/>
              </w:numPr>
              <w:jc w:val="center"/>
              <w:rPr>
                <w:b/>
                <w:bCs/>
                <w:sz w:val="20"/>
                <w:szCs w:val="20"/>
              </w:rPr>
            </w:pPr>
          </w:p>
        </w:tc>
        <w:tc>
          <w:tcPr>
            <w:tcW w:w="2550" w:type="dxa"/>
          </w:tcPr>
          <w:p w14:paraId="1CD6E7A9" w14:textId="77777777" w:rsidR="00843FAA" w:rsidRDefault="00843FAA" w:rsidP="00C423FF">
            <w:r w:rsidRPr="008B3242">
              <w:rPr>
                <w:b/>
                <w:bCs/>
                <w:sz w:val="20"/>
                <w:szCs w:val="20"/>
              </w:rPr>
              <w:t xml:space="preserve">Assessment: </w:t>
            </w:r>
            <w:hyperlink r:id="rId165">
              <w:r w:rsidRPr="37279B11">
                <w:rPr>
                  <w:rStyle w:val="Hyperlink"/>
                  <w:sz w:val="20"/>
                  <w:szCs w:val="20"/>
                </w:rPr>
                <w:t xml:space="preserve">HELCOM Thematic assessment of hazardous substances, marine litter, underwater </w:t>
              </w:r>
              <w:r w:rsidRPr="37279B11">
                <w:rPr>
                  <w:rStyle w:val="Hyperlink"/>
                  <w:sz w:val="20"/>
                  <w:szCs w:val="20"/>
                </w:rPr>
                <w:lastRenderedPageBreak/>
                <w:t>noise and non-indigenous species 2016-2021.</w:t>
              </w:r>
            </w:hyperlink>
          </w:p>
          <w:p w14:paraId="7B8212FC" w14:textId="77777777" w:rsidR="00843FAA" w:rsidRDefault="00843FAA" w:rsidP="00C423FF"/>
          <w:p w14:paraId="4DABF31D" w14:textId="77777777" w:rsidR="00843FAA" w:rsidRDefault="00843FAA" w:rsidP="00C423FF">
            <w:pPr>
              <w:pStyle w:val="TableParagraph"/>
              <w:ind w:left="0" w:right="183"/>
              <w:rPr>
                <w:sz w:val="20"/>
              </w:rPr>
            </w:pPr>
          </w:p>
        </w:tc>
        <w:tc>
          <w:tcPr>
            <w:tcW w:w="1628" w:type="dxa"/>
          </w:tcPr>
          <w:p w14:paraId="589A8A15" w14:textId="481F5085" w:rsidR="00843FAA" w:rsidRDefault="00843FAA" w:rsidP="00C423FF">
            <w:pPr>
              <w:pStyle w:val="Para1"/>
              <w:numPr>
                <w:ilvl w:val="0"/>
                <w:numId w:val="0"/>
              </w:numPr>
              <w:jc w:val="left"/>
              <w:rPr>
                <w:sz w:val="20"/>
              </w:rPr>
            </w:pPr>
            <w:r>
              <w:rPr>
                <w:sz w:val="20"/>
                <w:szCs w:val="20"/>
                <w:lang w:val="en-CA"/>
              </w:rPr>
              <w:lastRenderedPageBreak/>
              <w:t xml:space="preserve">Hazardous substances, underwater noise and marine litter, </w:t>
            </w:r>
            <w:r>
              <w:rPr>
                <w:sz w:val="20"/>
                <w:szCs w:val="20"/>
                <w:lang w:val="en-CA"/>
              </w:rPr>
              <w:lastRenderedPageBreak/>
              <w:t>including plastic litter</w:t>
            </w:r>
          </w:p>
        </w:tc>
        <w:tc>
          <w:tcPr>
            <w:tcW w:w="4664" w:type="dxa"/>
          </w:tcPr>
          <w:p w14:paraId="3BB02CB5" w14:textId="7460EBA2" w:rsidR="00843FAA" w:rsidRDefault="00843FAA" w:rsidP="00C423FF">
            <w:pPr>
              <w:pStyle w:val="Para1"/>
              <w:numPr>
                <w:ilvl w:val="0"/>
                <w:numId w:val="0"/>
              </w:numPr>
              <w:rPr>
                <w:sz w:val="20"/>
              </w:rPr>
            </w:pPr>
            <w:r>
              <w:rPr>
                <w:sz w:val="20"/>
                <w:szCs w:val="20"/>
              </w:rPr>
              <w:lastRenderedPageBreak/>
              <w:t>The published in 2022, thematic assessment provides an integrated overview of</w:t>
            </w:r>
            <w:r w:rsidRPr="00E845D8">
              <w:rPr>
                <w:sz w:val="20"/>
                <w:szCs w:val="20"/>
              </w:rPr>
              <w:t xml:space="preserve"> the </w:t>
            </w:r>
            <w:r>
              <w:rPr>
                <w:sz w:val="20"/>
                <w:szCs w:val="20"/>
              </w:rPr>
              <w:t xml:space="preserve">state of Baltic Sea </w:t>
            </w:r>
            <w:r w:rsidRPr="00E845D8">
              <w:rPr>
                <w:sz w:val="20"/>
                <w:szCs w:val="20"/>
              </w:rPr>
              <w:t xml:space="preserve">ecosystem, </w:t>
            </w:r>
            <w:r>
              <w:rPr>
                <w:sz w:val="20"/>
                <w:szCs w:val="20"/>
              </w:rPr>
              <w:t>key</w:t>
            </w:r>
            <w:r w:rsidRPr="00E845D8">
              <w:rPr>
                <w:sz w:val="20"/>
                <w:szCs w:val="20"/>
              </w:rPr>
              <w:t xml:space="preserve"> environmental pressures, and </w:t>
            </w:r>
            <w:r>
              <w:rPr>
                <w:sz w:val="20"/>
                <w:szCs w:val="20"/>
              </w:rPr>
              <w:t xml:space="preserve">implications for </w:t>
            </w:r>
            <w:r w:rsidRPr="00E845D8">
              <w:rPr>
                <w:sz w:val="20"/>
                <w:szCs w:val="20"/>
              </w:rPr>
              <w:t>human well-being</w:t>
            </w:r>
            <w:r>
              <w:rPr>
                <w:sz w:val="20"/>
                <w:szCs w:val="20"/>
              </w:rPr>
              <w:t xml:space="preserve"> in the Baltic Sea. The assessment </w:t>
            </w:r>
            <w:r>
              <w:rPr>
                <w:sz w:val="20"/>
                <w:szCs w:val="20"/>
              </w:rPr>
              <w:lastRenderedPageBreak/>
              <w:t xml:space="preserve">serves as an important tool for tracking progress towards goals </w:t>
            </w:r>
            <w:r w:rsidRPr="00E845D8">
              <w:rPr>
                <w:sz w:val="20"/>
                <w:szCs w:val="20"/>
              </w:rPr>
              <w:t>of the </w:t>
            </w:r>
            <w:r>
              <w:rPr>
                <w:sz w:val="20"/>
                <w:szCs w:val="20"/>
              </w:rPr>
              <w:t xml:space="preserve">BSAP and evaluating the effectiveness of related instruments, including the </w:t>
            </w:r>
            <w:r w:rsidRPr="004C4168">
              <w:rPr>
                <w:sz w:val="20"/>
                <w:szCs w:val="20"/>
              </w:rPr>
              <w:t xml:space="preserve">Regional Action Plan on Marine Litter </w:t>
            </w:r>
            <w:r w:rsidRPr="00725E18">
              <w:rPr>
                <w:sz w:val="20"/>
                <w:szCs w:val="20"/>
              </w:rPr>
              <w:t xml:space="preserve">and </w:t>
            </w:r>
            <w:r w:rsidRPr="004C4168">
              <w:rPr>
                <w:sz w:val="20"/>
                <w:szCs w:val="20"/>
              </w:rPr>
              <w:t>the Regional Action Plan on Underwater Noise.</w:t>
            </w:r>
            <w:r>
              <w:t xml:space="preserve"> </w:t>
            </w:r>
          </w:p>
        </w:tc>
        <w:tc>
          <w:tcPr>
            <w:tcW w:w="3260" w:type="dxa"/>
          </w:tcPr>
          <w:p w14:paraId="70AFF6DD" w14:textId="453CA694" w:rsidR="00843FAA" w:rsidRPr="00451A89" w:rsidRDefault="00843FAA" w:rsidP="00C423FF">
            <w:pPr>
              <w:pStyle w:val="Para1"/>
              <w:numPr>
                <w:ilvl w:val="0"/>
                <w:numId w:val="0"/>
              </w:numPr>
              <w:jc w:val="left"/>
              <w:rPr>
                <w:sz w:val="20"/>
                <w:szCs w:val="20"/>
                <w:lang w:val="en-US"/>
              </w:rPr>
            </w:pPr>
            <w:r>
              <w:rPr>
                <w:sz w:val="20"/>
                <w:szCs w:val="20"/>
                <w:lang w:val="en-CA"/>
              </w:rPr>
              <w:lastRenderedPageBreak/>
              <w:t>T</w:t>
            </w:r>
            <w:r w:rsidRPr="002D4028">
              <w:rPr>
                <w:sz w:val="20"/>
                <w:szCs w:val="20"/>
              </w:rPr>
              <w:t xml:space="preserve">the lack of progress on the component indicator under GBF Target 7 related to marine litter—specifically, </w:t>
            </w:r>
            <w:r w:rsidRPr="002D4028">
              <w:rPr>
                <w:rStyle w:val="Emphasis"/>
                <w:sz w:val="20"/>
                <w:szCs w:val="20"/>
              </w:rPr>
              <w:t xml:space="preserve">“floating plastic debris </w:t>
            </w:r>
            <w:r w:rsidRPr="002D4028">
              <w:rPr>
                <w:rStyle w:val="Emphasis"/>
                <w:sz w:val="20"/>
                <w:szCs w:val="20"/>
              </w:rPr>
              <w:lastRenderedPageBreak/>
              <w:t>density (micro</w:t>
            </w:r>
            <w:r w:rsidRPr="002D4028">
              <w:rPr>
                <w:rStyle w:val="Emphasis"/>
                <w:sz w:val="20"/>
                <w:szCs w:val="20"/>
              </w:rPr>
              <w:noBreakHyphen/>
              <w:t xml:space="preserve"> and microplastics).”</w:t>
            </w:r>
            <w:r w:rsidRPr="002D4028">
              <w:rPr>
                <w:sz w:val="20"/>
                <w:szCs w:val="20"/>
              </w:rPr>
              <w:t xml:space="preserve"> Although this indicator is directly connected to HELCOM’s mandate and ongoing work on marine litter, no substantive advances have been made within the HELCOM forum to operationalize or report against it. This gap limits the region’s ability to monitor pollution pressures on biodiversity and to demonstrate progress toward Target 7.</w:t>
            </w:r>
          </w:p>
        </w:tc>
      </w:tr>
      <w:tr w:rsidR="00843FAA" w:rsidRPr="00761DCA" w14:paraId="1CCA9AC0" w14:textId="77777777" w:rsidTr="00995A8C">
        <w:tc>
          <w:tcPr>
            <w:tcW w:w="1506" w:type="dxa"/>
            <w:vMerge/>
          </w:tcPr>
          <w:p w14:paraId="735DAD88" w14:textId="77777777" w:rsidR="00843FAA" w:rsidRPr="00382059" w:rsidRDefault="00843FAA" w:rsidP="00E82B6D">
            <w:pPr>
              <w:pStyle w:val="Para1"/>
              <w:numPr>
                <w:ilvl w:val="0"/>
                <w:numId w:val="0"/>
              </w:numPr>
              <w:jc w:val="center"/>
              <w:rPr>
                <w:b/>
                <w:bCs/>
                <w:sz w:val="20"/>
                <w:szCs w:val="20"/>
              </w:rPr>
            </w:pPr>
          </w:p>
        </w:tc>
        <w:tc>
          <w:tcPr>
            <w:tcW w:w="2550" w:type="dxa"/>
          </w:tcPr>
          <w:p w14:paraId="2A4C2C07" w14:textId="77777777" w:rsidR="00843FAA" w:rsidRDefault="00843FAA" w:rsidP="00E82B6D">
            <w:r w:rsidRPr="008B3242">
              <w:rPr>
                <w:b/>
                <w:bCs/>
                <w:sz w:val="20"/>
                <w:szCs w:val="20"/>
              </w:rPr>
              <w:t>Policy frameworks/guidance:</w:t>
            </w:r>
            <w:r w:rsidRPr="37279B11">
              <w:rPr>
                <w:sz w:val="20"/>
                <w:szCs w:val="20"/>
              </w:rPr>
              <w:t xml:space="preserve"> </w:t>
            </w:r>
            <w:hyperlink r:id="rId166">
              <w:r w:rsidRPr="37279B11">
                <w:rPr>
                  <w:rStyle w:val="Hyperlink"/>
                  <w:sz w:val="20"/>
                  <w:szCs w:val="20"/>
                </w:rPr>
                <w:t>HELCOM nutrient input reduction scheme</w:t>
              </w:r>
            </w:hyperlink>
          </w:p>
          <w:p w14:paraId="4741C383" w14:textId="77777777" w:rsidR="00843FAA" w:rsidRDefault="00843FAA" w:rsidP="00E82B6D"/>
          <w:p w14:paraId="40F6508E" w14:textId="77777777" w:rsidR="00843FAA" w:rsidRDefault="00843FAA" w:rsidP="00E82B6D"/>
          <w:p w14:paraId="447D3ADE" w14:textId="77777777" w:rsidR="00843FAA" w:rsidRDefault="00843FAA" w:rsidP="00E82B6D">
            <w:pPr>
              <w:pStyle w:val="NormalWeb"/>
            </w:pPr>
          </w:p>
          <w:p w14:paraId="134823FA" w14:textId="77777777" w:rsidR="00843FAA" w:rsidRDefault="00843FAA" w:rsidP="00E82B6D">
            <w:pPr>
              <w:pStyle w:val="NormalWeb"/>
            </w:pPr>
          </w:p>
          <w:p w14:paraId="5198F2AE" w14:textId="77777777" w:rsidR="00843FAA" w:rsidRDefault="00843FAA" w:rsidP="00E82B6D">
            <w:pPr>
              <w:pStyle w:val="NormalWeb"/>
            </w:pPr>
          </w:p>
          <w:p w14:paraId="73A2D446" w14:textId="77777777" w:rsidR="00843FAA" w:rsidRDefault="00843FAA" w:rsidP="00E82B6D">
            <w:pPr>
              <w:pStyle w:val="NormalWeb"/>
            </w:pPr>
          </w:p>
          <w:p w14:paraId="48B6842E" w14:textId="77777777" w:rsidR="00843FAA" w:rsidRDefault="00843FAA" w:rsidP="00E82B6D">
            <w:pPr>
              <w:pStyle w:val="NormalWeb"/>
            </w:pPr>
          </w:p>
          <w:p w14:paraId="1CF9B134" w14:textId="77777777" w:rsidR="00843FAA" w:rsidRDefault="00843FAA" w:rsidP="00E82B6D">
            <w:pPr>
              <w:pStyle w:val="NormalWeb"/>
            </w:pPr>
          </w:p>
          <w:p w14:paraId="320FDF39" w14:textId="77777777" w:rsidR="00843FAA" w:rsidRDefault="00843FAA" w:rsidP="00E82B6D">
            <w:pPr>
              <w:pStyle w:val="NormalWeb"/>
            </w:pPr>
          </w:p>
          <w:p w14:paraId="25F3648D" w14:textId="77777777" w:rsidR="00843FAA" w:rsidRDefault="00843FAA" w:rsidP="00E82B6D">
            <w:pPr>
              <w:pStyle w:val="NormalWeb"/>
            </w:pPr>
          </w:p>
          <w:p w14:paraId="6BD73549" w14:textId="77777777" w:rsidR="00843FAA" w:rsidRDefault="00843FAA" w:rsidP="00E82B6D">
            <w:pPr>
              <w:pStyle w:val="TableParagraph"/>
              <w:ind w:left="0" w:right="183"/>
              <w:rPr>
                <w:sz w:val="20"/>
              </w:rPr>
            </w:pPr>
          </w:p>
        </w:tc>
        <w:tc>
          <w:tcPr>
            <w:tcW w:w="1628" w:type="dxa"/>
          </w:tcPr>
          <w:p w14:paraId="3A242D87" w14:textId="05653CB5" w:rsidR="00843FAA" w:rsidRDefault="00843FAA" w:rsidP="00E82B6D">
            <w:pPr>
              <w:pStyle w:val="Para1"/>
              <w:numPr>
                <w:ilvl w:val="0"/>
                <w:numId w:val="0"/>
              </w:numPr>
              <w:jc w:val="left"/>
              <w:rPr>
                <w:sz w:val="20"/>
              </w:rPr>
            </w:pPr>
            <w:r w:rsidRPr="006559FF">
              <w:rPr>
                <w:sz w:val="20"/>
                <w:szCs w:val="20"/>
              </w:rPr>
              <w:t>Nitrogen and phosphorus inputs to the sea directly, from the catchment and atmospheric deposition</w:t>
            </w:r>
            <w:r>
              <w:rPr>
                <w:sz w:val="20"/>
                <w:szCs w:val="20"/>
              </w:rPr>
              <w:t xml:space="preserve"> </w:t>
            </w:r>
          </w:p>
        </w:tc>
        <w:tc>
          <w:tcPr>
            <w:tcW w:w="4664" w:type="dxa"/>
          </w:tcPr>
          <w:p w14:paraId="17D6AA2C" w14:textId="77777777" w:rsidR="00843FAA" w:rsidRDefault="00843FAA" w:rsidP="00E82B6D">
            <w:pPr>
              <w:rPr>
                <w:sz w:val="20"/>
                <w:szCs w:val="20"/>
              </w:rPr>
            </w:pPr>
            <w:r w:rsidRPr="005B5925">
              <w:rPr>
                <w:sz w:val="20"/>
                <w:szCs w:val="20"/>
              </w:rPr>
              <w:t xml:space="preserve">The HELCOM nutrient input reduction scheme is a regional </w:t>
            </w:r>
            <w:r>
              <w:rPr>
                <w:sz w:val="20"/>
                <w:szCs w:val="20"/>
              </w:rPr>
              <w:t xml:space="preserve">mechanism </w:t>
            </w:r>
            <w:proofErr w:type="gramStart"/>
            <w:r>
              <w:rPr>
                <w:sz w:val="20"/>
                <w:szCs w:val="20"/>
              </w:rPr>
              <w:t xml:space="preserve">for </w:t>
            </w:r>
            <w:r w:rsidRPr="005B5925">
              <w:rPr>
                <w:sz w:val="20"/>
                <w:szCs w:val="20"/>
              </w:rPr>
              <w:t xml:space="preserve"> sharing</w:t>
            </w:r>
            <w:proofErr w:type="gramEnd"/>
            <w:r w:rsidRPr="005B5925">
              <w:rPr>
                <w:sz w:val="20"/>
                <w:szCs w:val="20"/>
              </w:rPr>
              <w:t xml:space="preserve"> the </w:t>
            </w:r>
            <w:r>
              <w:rPr>
                <w:sz w:val="20"/>
                <w:szCs w:val="20"/>
              </w:rPr>
              <w:t xml:space="preserve">responsibility of </w:t>
            </w:r>
            <w:r w:rsidRPr="005B5925">
              <w:rPr>
                <w:sz w:val="20"/>
                <w:szCs w:val="20"/>
              </w:rPr>
              <w:t xml:space="preserve">nutrient reductions </w:t>
            </w:r>
            <w:r>
              <w:rPr>
                <w:sz w:val="20"/>
                <w:szCs w:val="20"/>
              </w:rPr>
              <w:t xml:space="preserve">needed </w:t>
            </w:r>
            <w:r w:rsidRPr="005B5925">
              <w:rPr>
                <w:sz w:val="20"/>
                <w:szCs w:val="20"/>
              </w:rPr>
              <w:t>to achieve the goal of a Baltic Sea unaffected by eutrophication</w:t>
            </w:r>
            <w:r>
              <w:rPr>
                <w:sz w:val="20"/>
                <w:szCs w:val="20"/>
              </w:rPr>
              <w:t>.</w:t>
            </w:r>
            <w:r w:rsidRPr="005B5925">
              <w:rPr>
                <w:sz w:val="20"/>
                <w:szCs w:val="20"/>
              </w:rPr>
              <w:t xml:space="preserve"> </w:t>
            </w:r>
            <w:r>
              <w:rPr>
                <w:sz w:val="20"/>
                <w:szCs w:val="20"/>
              </w:rPr>
              <w:t xml:space="preserve">It builds around two core elements: </w:t>
            </w:r>
          </w:p>
          <w:p w14:paraId="214B193A" w14:textId="77777777" w:rsidR="00843FAA" w:rsidRDefault="00843FAA" w:rsidP="00E82B6D">
            <w:pPr>
              <w:rPr>
                <w:sz w:val="20"/>
                <w:szCs w:val="20"/>
              </w:rPr>
            </w:pPr>
          </w:p>
          <w:p w14:paraId="5913853C" w14:textId="77777777" w:rsidR="00843FAA" w:rsidRPr="0043385D" w:rsidRDefault="00843FAA" w:rsidP="00E82B6D">
            <w:pPr>
              <w:pStyle w:val="ListParagraph"/>
              <w:numPr>
                <w:ilvl w:val="0"/>
                <w:numId w:val="22"/>
              </w:numPr>
              <w:tabs>
                <w:tab w:val="clear" w:pos="567"/>
                <w:tab w:val="clear" w:pos="1134"/>
                <w:tab w:val="clear" w:pos="1701"/>
                <w:tab w:val="clear" w:pos="2268"/>
              </w:tabs>
              <w:ind w:left="178" w:hanging="178"/>
              <w:rPr>
                <w:sz w:val="20"/>
                <w:szCs w:val="20"/>
              </w:rPr>
            </w:pPr>
            <w:r w:rsidRPr="00241202">
              <w:rPr>
                <w:b/>
                <w:sz w:val="20"/>
                <w:szCs w:val="20"/>
              </w:rPr>
              <w:t>Maximum allowable inputs (MAI)</w:t>
            </w:r>
            <w:r w:rsidRPr="0043385D">
              <w:rPr>
                <w:sz w:val="20"/>
                <w:szCs w:val="20"/>
              </w:rPr>
              <w:t xml:space="preserve"> </w:t>
            </w:r>
            <w:r>
              <w:rPr>
                <w:sz w:val="20"/>
                <w:szCs w:val="20"/>
              </w:rPr>
              <w:t xml:space="preserve">The </w:t>
            </w:r>
            <w:r w:rsidRPr="0043385D">
              <w:rPr>
                <w:sz w:val="20"/>
                <w:szCs w:val="20"/>
              </w:rPr>
              <w:t xml:space="preserve">maximum level of inputs of </w:t>
            </w:r>
            <w:r>
              <w:t xml:space="preserve">waterborne </w:t>
            </w:r>
            <w:r w:rsidRPr="00241202">
              <w:rPr>
                <w:sz w:val="20"/>
                <w:szCs w:val="20"/>
              </w:rPr>
              <w:t>and airborne nitrogen and phosphorus that each Baltic Sea sub-basins can receive while still achieving good environmental status of the</w:t>
            </w:r>
            <w:r w:rsidRPr="0043385D">
              <w:rPr>
                <w:sz w:val="20"/>
                <w:szCs w:val="20"/>
              </w:rPr>
              <w:t xml:space="preserve"> Baltic Sea</w:t>
            </w:r>
            <w:r>
              <w:rPr>
                <w:sz w:val="20"/>
                <w:szCs w:val="20"/>
              </w:rPr>
              <w:t>.</w:t>
            </w:r>
          </w:p>
          <w:p w14:paraId="5CEB2D5B" w14:textId="77777777" w:rsidR="00843FAA" w:rsidRPr="00241202" w:rsidRDefault="00843FAA" w:rsidP="00E82B6D">
            <w:pPr>
              <w:pStyle w:val="ListParagraph"/>
              <w:numPr>
                <w:ilvl w:val="0"/>
                <w:numId w:val="22"/>
              </w:numPr>
              <w:tabs>
                <w:tab w:val="clear" w:pos="567"/>
                <w:tab w:val="clear" w:pos="1134"/>
                <w:tab w:val="clear" w:pos="1701"/>
                <w:tab w:val="clear" w:pos="2268"/>
              </w:tabs>
              <w:ind w:left="146" w:hanging="142"/>
              <w:rPr>
                <w:color w:val="0000FF"/>
                <w:sz w:val="20"/>
                <w:szCs w:val="20"/>
                <w:u w:val="single"/>
              </w:rPr>
            </w:pPr>
            <w:hyperlink r:id="rId167" w:history="1">
              <w:r w:rsidRPr="00002804">
                <w:rPr>
                  <w:rStyle w:val="Hyperlink"/>
                  <w:sz w:val="20"/>
                  <w:szCs w:val="20"/>
                </w:rPr>
                <w:t>Nutrient Input Ceilings (NIC</w:t>
              </w:r>
              <w:r w:rsidRPr="0007421E">
                <w:rPr>
                  <w:rStyle w:val="Hyperlink"/>
                  <w:sz w:val="20"/>
                  <w:szCs w:val="20"/>
                </w:rPr>
                <w:t>)</w:t>
              </w:r>
              <w:r>
                <w:rPr>
                  <w:rStyle w:val="Hyperlink"/>
                  <w:sz w:val="20"/>
                  <w:szCs w:val="20"/>
                </w:rPr>
                <w:t>:</w:t>
              </w:r>
              <w:r w:rsidRPr="00002804">
                <w:rPr>
                  <w:rStyle w:val="Hyperlink"/>
                  <w:sz w:val="20"/>
                  <w:szCs w:val="20"/>
                </w:rPr>
                <w:t xml:space="preserve"> </w:t>
              </w:r>
            </w:hyperlink>
            <w:r>
              <w:rPr>
                <w:sz w:val="20"/>
                <w:szCs w:val="20"/>
              </w:rPr>
              <w:t>Country-specific</w:t>
            </w:r>
            <w:r w:rsidRPr="0043385D">
              <w:rPr>
                <w:sz w:val="20"/>
                <w:szCs w:val="20"/>
              </w:rPr>
              <w:t xml:space="preserve"> maximum inputs via water and air </w:t>
            </w:r>
            <w:r>
              <w:rPr>
                <w:sz w:val="20"/>
                <w:szCs w:val="20"/>
              </w:rPr>
              <w:t xml:space="preserve">required to meet </w:t>
            </w:r>
            <w:r w:rsidRPr="0043385D">
              <w:rPr>
                <w:sz w:val="20"/>
                <w:szCs w:val="20"/>
              </w:rPr>
              <w:t xml:space="preserve">eutrophication </w:t>
            </w:r>
            <w:r>
              <w:rPr>
                <w:sz w:val="20"/>
                <w:szCs w:val="20"/>
              </w:rPr>
              <w:t xml:space="preserve">targets in each </w:t>
            </w:r>
            <w:r w:rsidRPr="0043385D">
              <w:rPr>
                <w:sz w:val="20"/>
                <w:szCs w:val="20"/>
              </w:rPr>
              <w:t>for sub-</w:t>
            </w:r>
            <w:r>
              <w:rPr>
                <w:sz w:val="20"/>
                <w:szCs w:val="20"/>
              </w:rPr>
              <w:t xml:space="preserve">region </w:t>
            </w:r>
          </w:p>
          <w:p w14:paraId="4537DEBD" w14:textId="77777777" w:rsidR="00843FAA" w:rsidRDefault="00843FAA" w:rsidP="00E82B6D">
            <w:pPr>
              <w:rPr>
                <w:sz w:val="20"/>
                <w:szCs w:val="20"/>
              </w:rPr>
            </w:pPr>
          </w:p>
          <w:p w14:paraId="0B68DAF8" w14:textId="77777777" w:rsidR="00843FAA" w:rsidRPr="004006CB" w:rsidRDefault="00843FAA" w:rsidP="00E82B6D">
            <w:pPr>
              <w:rPr>
                <w:rStyle w:val="Hyperlink"/>
                <w:sz w:val="20"/>
                <w:szCs w:val="20"/>
              </w:rPr>
            </w:pPr>
            <w:r w:rsidRPr="00241202">
              <w:rPr>
                <w:sz w:val="20"/>
                <w:szCs w:val="20"/>
              </w:rPr>
              <w:t>Regional work under the scheme is guided by</w:t>
            </w:r>
            <w:r>
              <w:t xml:space="preserve"> </w:t>
            </w:r>
            <w:r w:rsidRPr="0043385D">
              <w:rPr>
                <w:sz w:val="20"/>
                <w:szCs w:val="20"/>
              </w:rPr>
              <w:t xml:space="preserve"> </w:t>
            </w:r>
            <w:hyperlink r:id="rId168" w:history="1">
              <w:r w:rsidRPr="00F12C13">
                <w:rPr>
                  <w:rStyle w:val="Hyperlink"/>
                  <w:sz w:val="20"/>
                  <w:szCs w:val="20"/>
                </w:rPr>
                <w:t>Recommendations 37-38/1-Rev.1 Waterborne pollution input assessment (PLC-WATER)</w:t>
              </w:r>
            </w:hyperlink>
            <w:r w:rsidRPr="0043385D">
              <w:rPr>
                <w:sz w:val="20"/>
                <w:szCs w:val="20"/>
              </w:rPr>
              <w:t xml:space="preserve"> and </w:t>
            </w:r>
            <w:r>
              <w:rPr>
                <w:sz w:val="20"/>
                <w:szCs w:val="20"/>
              </w:rPr>
              <w:fldChar w:fldCharType="begin"/>
            </w:r>
            <w:r w:rsidRPr="0043385D">
              <w:rPr>
                <w:sz w:val="20"/>
                <w:szCs w:val="20"/>
              </w:rPr>
              <w:instrText>HYPERLINK "https://helcom.fi/wp-content/uploads/2022/08/Rec-37-38-2-Rev.1.pdf"</w:instrText>
            </w:r>
            <w:r>
              <w:rPr>
                <w:sz w:val="20"/>
                <w:szCs w:val="20"/>
              </w:rPr>
            </w:r>
            <w:r>
              <w:rPr>
                <w:sz w:val="20"/>
                <w:szCs w:val="20"/>
              </w:rPr>
              <w:fldChar w:fldCharType="separate"/>
            </w:r>
            <w:r w:rsidRPr="004006CB">
              <w:rPr>
                <w:rStyle w:val="Hyperlink"/>
                <w:sz w:val="20"/>
                <w:szCs w:val="20"/>
              </w:rPr>
              <w:t>Recommendation 37-38/2-Rev.1</w:t>
            </w:r>
          </w:p>
          <w:p w14:paraId="18F35F33" w14:textId="50A51B8F" w:rsidR="00843FAA" w:rsidRDefault="00843FAA" w:rsidP="00E82B6D">
            <w:pPr>
              <w:pStyle w:val="Para1"/>
              <w:numPr>
                <w:ilvl w:val="0"/>
                <w:numId w:val="0"/>
              </w:numPr>
              <w:rPr>
                <w:sz w:val="20"/>
              </w:rPr>
            </w:pPr>
            <w:r w:rsidRPr="004006CB">
              <w:rPr>
                <w:rStyle w:val="Hyperlink"/>
                <w:sz w:val="20"/>
                <w:szCs w:val="20"/>
              </w:rPr>
              <w:t>Monitoring of airborne pollution input</w:t>
            </w:r>
            <w:r>
              <w:rPr>
                <w:sz w:val="20"/>
                <w:szCs w:val="20"/>
              </w:rPr>
              <w:fldChar w:fldCharType="end"/>
            </w:r>
            <w:r>
              <w:rPr>
                <w:sz w:val="20"/>
                <w:szCs w:val="20"/>
              </w:rPr>
              <w:t xml:space="preserve"> </w:t>
            </w:r>
          </w:p>
        </w:tc>
        <w:tc>
          <w:tcPr>
            <w:tcW w:w="3260" w:type="dxa"/>
          </w:tcPr>
          <w:p w14:paraId="4B97E21F" w14:textId="691F1104" w:rsidR="00843FAA" w:rsidRPr="00451A89" w:rsidRDefault="00843FAA" w:rsidP="00E82B6D">
            <w:pPr>
              <w:pStyle w:val="Para1"/>
              <w:numPr>
                <w:ilvl w:val="0"/>
                <w:numId w:val="0"/>
              </w:numPr>
              <w:jc w:val="left"/>
              <w:rPr>
                <w:sz w:val="20"/>
                <w:szCs w:val="20"/>
                <w:lang w:val="en-US"/>
              </w:rPr>
            </w:pPr>
            <w:r>
              <w:rPr>
                <w:sz w:val="20"/>
                <w:szCs w:val="20"/>
              </w:rPr>
              <w:t xml:space="preserve">According to the </w:t>
            </w:r>
            <w:hyperlink r:id="rId169" w:history="1">
              <w:r w:rsidRPr="009D42FB">
                <w:rPr>
                  <w:rStyle w:val="Hyperlink"/>
                  <w:sz w:val="20"/>
                  <w:szCs w:val="20"/>
                </w:rPr>
                <w:t>Assessment of achieving NICs in 2030 and the effectiveness of measures - based on the reporting for BSAP Action E1</w:t>
              </w:r>
            </w:hyperlink>
            <w:r>
              <w:rPr>
                <w:sz w:val="20"/>
                <w:szCs w:val="20"/>
              </w:rPr>
              <w:t xml:space="preserve"> (2025), the nutrient input reductions will continue but the targets will not be met by 2030 and further work is needed to curb eutrophication of the Baltic Sea. The main findings were summarized in a </w:t>
            </w:r>
            <w:hyperlink r:id="rId170" w:history="1">
              <w:r w:rsidRPr="00706DF5">
                <w:rPr>
                  <w:rStyle w:val="Hyperlink"/>
                  <w:sz w:val="20"/>
                  <w:szCs w:val="20"/>
                </w:rPr>
                <w:t>brochure</w:t>
              </w:r>
            </w:hyperlink>
            <w:r>
              <w:rPr>
                <w:sz w:val="20"/>
                <w:szCs w:val="20"/>
              </w:rPr>
              <w:t xml:space="preserve"> published in late 2025. </w:t>
            </w:r>
          </w:p>
        </w:tc>
      </w:tr>
      <w:tr w:rsidR="00843FAA" w:rsidRPr="00761DCA" w14:paraId="53ACBF16" w14:textId="77777777" w:rsidTr="00995A8C">
        <w:tc>
          <w:tcPr>
            <w:tcW w:w="1506" w:type="dxa"/>
            <w:vMerge/>
          </w:tcPr>
          <w:p w14:paraId="6E4B9F2E" w14:textId="77777777" w:rsidR="00843FAA" w:rsidRPr="00382059" w:rsidRDefault="00843FAA" w:rsidP="005E28E7">
            <w:pPr>
              <w:pStyle w:val="Para1"/>
              <w:numPr>
                <w:ilvl w:val="0"/>
                <w:numId w:val="0"/>
              </w:numPr>
              <w:jc w:val="center"/>
              <w:rPr>
                <w:b/>
                <w:bCs/>
                <w:sz w:val="20"/>
                <w:szCs w:val="20"/>
              </w:rPr>
            </w:pPr>
          </w:p>
        </w:tc>
        <w:tc>
          <w:tcPr>
            <w:tcW w:w="2550" w:type="dxa"/>
          </w:tcPr>
          <w:p w14:paraId="1181D84B" w14:textId="77777777" w:rsidR="00843FAA" w:rsidRPr="008B3242" w:rsidRDefault="00843FAA" w:rsidP="005E28E7">
            <w:pPr>
              <w:rPr>
                <w:rStyle w:val="Hyperlink"/>
                <w:color w:val="000000" w:themeColor="text1"/>
                <w:sz w:val="20"/>
                <w:szCs w:val="20"/>
              </w:rPr>
            </w:pPr>
            <w:r w:rsidRPr="008B3242">
              <w:rPr>
                <w:rStyle w:val="Hyperlink"/>
                <w:b/>
                <w:bCs/>
                <w:color w:val="000000" w:themeColor="text1"/>
                <w:sz w:val="20"/>
                <w:szCs w:val="20"/>
              </w:rPr>
              <w:t>Policy frameworks/guidance:</w:t>
            </w:r>
            <w:r w:rsidRPr="008B3242">
              <w:rPr>
                <w:rStyle w:val="Hyperlink"/>
                <w:color w:val="000000" w:themeColor="text1"/>
                <w:sz w:val="20"/>
                <w:szCs w:val="20"/>
              </w:rPr>
              <w:t xml:space="preserve"> </w:t>
            </w:r>
          </w:p>
          <w:p w14:paraId="66269ED8" w14:textId="3D53620E" w:rsidR="00843FAA" w:rsidRDefault="00843FAA" w:rsidP="005E28E7">
            <w:pPr>
              <w:pStyle w:val="TableParagraph"/>
              <w:ind w:left="0" w:right="183"/>
              <w:rPr>
                <w:sz w:val="20"/>
              </w:rPr>
            </w:pPr>
            <w:hyperlink r:id="rId171">
              <w:r w:rsidRPr="37279B11">
                <w:rPr>
                  <w:rStyle w:val="Hyperlink"/>
                  <w:sz w:val="20"/>
                  <w:szCs w:val="20"/>
                </w:rPr>
                <w:t>Regional strategic approach – HELCOM’s management framework for hazardous substances and HELCOM priority substances</w:t>
              </w:r>
            </w:hyperlink>
          </w:p>
        </w:tc>
        <w:tc>
          <w:tcPr>
            <w:tcW w:w="1628" w:type="dxa"/>
          </w:tcPr>
          <w:p w14:paraId="72A8BD53" w14:textId="42E57E64" w:rsidR="00843FAA" w:rsidRDefault="00843FAA" w:rsidP="005E28E7">
            <w:pPr>
              <w:pStyle w:val="Para1"/>
              <w:numPr>
                <w:ilvl w:val="0"/>
                <w:numId w:val="0"/>
              </w:numPr>
              <w:jc w:val="left"/>
              <w:rPr>
                <w:sz w:val="20"/>
              </w:rPr>
            </w:pPr>
            <w:r>
              <w:rPr>
                <w:sz w:val="20"/>
                <w:szCs w:val="20"/>
              </w:rPr>
              <w:lastRenderedPageBreak/>
              <w:t>S</w:t>
            </w:r>
            <w:r w:rsidRPr="009F64AC">
              <w:rPr>
                <w:sz w:val="20"/>
                <w:szCs w:val="20"/>
              </w:rPr>
              <w:t xml:space="preserve">ubstances and groups of </w:t>
            </w:r>
            <w:r w:rsidRPr="009F64AC">
              <w:rPr>
                <w:sz w:val="20"/>
                <w:szCs w:val="20"/>
              </w:rPr>
              <w:lastRenderedPageBreak/>
              <w:t xml:space="preserve">substances that pose the highest anticipated risk to the Baltic Sea, </w:t>
            </w:r>
          </w:p>
        </w:tc>
        <w:tc>
          <w:tcPr>
            <w:tcW w:w="4664" w:type="dxa"/>
          </w:tcPr>
          <w:p w14:paraId="792E8ADB" w14:textId="77777777" w:rsidR="00843FAA" w:rsidRDefault="00843FAA" w:rsidP="005E28E7">
            <w:pPr>
              <w:rPr>
                <w:sz w:val="20"/>
                <w:szCs w:val="20"/>
              </w:rPr>
            </w:pPr>
            <w:r w:rsidRPr="009F64AC">
              <w:rPr>
                <w:sz w:val="20"/>
                <w:szCs w:val="20"/>
              </w:rPr>
              <w:lastRenderedPageBreak/>
              <w:t xml:space="preserve">The substances </w:t>
            </w:r>
            <w:r>
              <w:rPr>
                <w:sz w:val="20"/>
                <w:szCs w:val="20"/>
              </w:rPr>
              <w:t xml:space="preserve">were </w:t>
            </w:r>
            <w:r w:rsidRPr="009F64AC">
              <w:rPr>
                <w:sz w:val="20"/>
                <w:szCs w:val="20"/>
              </w:rPr>
              <w:t xml:space="preserve">prioritized </w:t>
            </w:r>
            <w:r>
              <w:rPr>
                <w:sz w:val="20"/>
                <w:szCs w:val="20"/>
              </w:rPr>
              <w:t xml:space="preserve">using </w:t>
            </w:r>
            <w:proofErr w:type="gramStart"/>
            <w:r>
              <w:rPr>
                <w:sz w:val="20"/>
                <w:szCs w:val="20"/>
              </w:rPr>
              <w:t xml:space="preserve">the </w:t>
            </w:r>
            <w:r w:rsidRPr="009F64AC">
              <w:rPr>
                <w:sz w:val="20"/>
                <w:szCs w:val="20"/>
              </w:rPr>
              <w:t xml:space="preserve"> assessment</w:t>
            </w:r>
            <w:proofErr w:type="gramEnd"/>
            <w:r w:rsidRPr="009F64AC">
              <w:rPr>
                <w:sz w:val="20"/>
                <w:szCs w:val="20"/>
              </w:rPr>
              <w:t xml:space="preserve"> </w:t>
            </w:r>
            <w:r>
              <w:rPr>
                <w:sz w:val="20"/>
                <w:szCs w:val="20"/>
              </w:rPr>
              <w:t>scheme outlined</w:t>
            </w:r>
            <w:r w:rsidRPr="009F64AC">
              <w:rPr>
                <w:sz w:val="20"/>
                <w:szCs w:val="20"/>
              </w:rPr>
              <w:t xml:space="preserve"> in the </w:t>
            </w:r>
            <w:hyperlink r:id="rId172" w:history="1">
              <w:r w:rsidRPr="009F64AC">
                <w:rPr>
                  <w:rStyle w:val="Hyperlink"/>
                  <w:sz w:val="20"/>
                  <w:szCs w:val="20"/>
                </w:rPr>
                <w:t>regional strategic approach</w:t>
              </w:r>
            </w:hyperlink>
            <w:r w:rsidRPr="009F64AC">
              <w:rPr>
                <w:sz w:val="20"/>
                <w:szCs w:val="20"/>
              </w:rPr>
              <w:t xml:space="preserve">. </w:t>
            </w:r>
            <w:r w:rsidRPr="009F64AC">
              <w:rPr>
                <w:sz w:val="20"/>
                <w:szCs w:val="20"/>
              </w:rPr>
              <w:lastRenderedPageBreak/>
              <w:t xml:space="preserve">Summary information </w:t>
            </w:r>
            <w:r>
              <w:rPr>
                <w:sz w:val="20"/>
                <w:szCs w:val="20"/>
              </w:rPr>
              <w:t xml:space="preserve">on </w:t>
            </w:r>
            <w:r w:rsidRPr="009F64AC">
              <w:rPr>
                <w:sz w:val="20"/>
                <w:szCs w:val="20"/>
              </w:rPr>
              <w:t xml:space="preserve">the prioritization process and the </w:t>
            </w:r>
            <w:r>
              <w:rPr>
                <w:sz w:val="20"/>
                <w:szCs w:val="20"/>
              </w:rPr>
              <w:t xml:space="preserve">specific </w:t>
            </w:r>
            <w:r w:rsidRPr="009F64AC">
              <w:rPr>
                <w:sz w:val="20"/>
                <w:szCs w:val="20"/>
              </w:rPr>
              <w:t xml:space="preserve">concerns </w:t>
            </w:r>
            <w:r>
              <w:rPr>
                <w:sz w:val="20"/>
                <w:szCs w:val="20"/>
              </w:rPr>
              <w:t xml:space="preserve">associated with </w:t>
            </w:r>
            <w:r w:rsidRPr="009F64AC">
              <w:rPr>
                <w:sz w:val="20"/>
                <w:szCs w:val="20"/>
              </w:rPr>
              <w:t xml:space="preserve">each substance </w:t>
            </w:r>
            <w:r>
              <w:rPr>
                <w:sz w:val="20"/>
                <w:szCs w:val="20"/>
              </w:rPr>
              <w:t>is</w:t>
            </w:r>
            <w:r w:rsidRPr="009F64AC">
              <w:rPr>
                <w:sz w:val="20"/>
                <w:szCs w:val="20"/>
              </w:rPr>
              <w:t xml:space="preserve"> provided in Annex I of </w:t>
            </w:r>
            <w:hyperlink r:id="rId173" w:history="1">
              <w:r w:rsidRPr="009F64AC">
                <w:rPr>
                  <w:rStyle w:val="Hyperlink"/>
                  <w:sz w:val="20"/>
                  <w:szCs w:val="20"/>
                </w:rPr>
                <w:t>HELCOM Recommendation 42-43/6</w:t>
              </w:r>
            </w:hyperlink>
            <w:r w:rsidRPr="009F64AC">
              <w:rPr>
                <w:sz w:val="20"/>
                <w:szCs w:val="20"/>
              </w:rPr>
              <w:t>.</w:t>
            </w:r>
          </w:p>
          <w:p w14:paraId="0991ED2C" w14:textId="77777777" w:rsidR="00843FAA" w:rsidRDefault="00843FAA" w:rsidP="005E28E7">
            <w:pPr>
              <w:rPr>
                <w:sz w:val="20"/>
                <w:szCs w:val="20"/>
              </w:rPr>
            </w:pPr>
          </w:p>
          <w:p w14:paraId="4E7418D4" w14:textId="77777777" w:rsidR="00843FAA" w:rsidRDefault="00843FAA" w:rsidP="005E28E7">
            <w:pPr>
              <w:pStyle w:val="Para1"/>
              <w:numPr>
                <w:ilvl w:val="0"/>
                <w:numId w:val="0"/>
              </w:numPr>
              <w:rPr>
                <w:sz w:val="20"/>
              </w:rPr>
            </w:pPr>
          </w:p>
        </w:tc>
        <w:tc>
          <w:tcPr>
            <w:tcW w:w="3260" w:type="dxa"/>
          </w:tcPr>
          <w:p w14:paraId="3E445CF8" w14:textId="77777777" w:rsidR="00843FAA" w:rsidRPr="001917FD" w:rsidRDefault="00843FAA" w:rsidP="005E28E7">
            <w:pPr>
              <w:rPr>
                <w:sz w:val="20"/>
                <w:szCs w:val="20"/>
              </w:rPr>
            </w:pPr>
            <w:r w:rsidRPr="001917FD">
              <w:rPr>
                <w:sz w:val="20"/>
                <w:szCs w:val="20"/>
              </w:rPr>
              <w:lastRenderedPageBreak/>
              <w:t xml:space="preserve">A significant gap identified is the limited progress in managing both </w:t>
            </w:r>
            <w:r w:rsidRPr="001917FD">
              <w:rPr>
                <w:sz w:val="20"/>
                <w:szCs w:val="20"/>
              </w:rPr>
              <w:lastRenderedPageBreak/>
              <w:t>HELCOM priority substances and substances of concern. Although the HELCOM list of substances of concern is defined similarly to the list of priority substances, the actual risk posed by many of these chemicals remains uncertain. This uncertainty, combined with persistent management and information gaps across both categories, hampers effective regional action. These shortcomings underscore the need for a more coherent and comprehensive approach, which the forthcoming Regional Action Plan on Hazardous Substances—expected to be adopted in 2026—is intended to address.</w:t>
            </w:r>
          </w:p>
          <w:p w14:paraId="56E96AA2" w14:textId="77777777" w:rsidR="00843FAA" w:rsidRPr="00451A89" w:rsidRDefault="00843FAA" w:rsidP="005E28E7">
            <w:pPr>
              <w:pStyle w:val="Para1"/>
              <w:numPr>
                <w:ilvl w:val="0"/>
                <w:numId w:val="0"/>
              </w:numPr>
              <w:jc w:val="left"/>
              <w:rPr>
                <w:sz w:val="20"/>
                <w:szCs w:val="20"/>
                <w:lang w:val="en-US"/>
              </w:rPr>
            </w:pPr>
          </w:p>
        </w:tc>
      </w:tr>
      <w:tr w:rsidR="00843FAA" w:rsidRPr="00761DCA" w14:paraId="06D4D016" w14:textId="77777777" w:rsidTr="006A2B1A">
        <w:tc>
          <w:tcPr>
            <w:tcW w:w="1506" w:type="dxa"/>
            <w:vMerge/>
          </w:tcPr>
          <w:p w14:paraId="658C3625" w14:textId="77777777" w:rsidR="00843FAA" w:rsidRPr="00382059" w:rsidRDefault="00843FAA" w:rsidP="0067044B">
            <w:pPr>
              <w:pStyle w:val="Para1"/>
              <w:numPr>
                <w:ilvl w:val="0"/>
                <w:numId w:val="0"/>
              </w:numPr>
              <w:jc w:val="center"/>
              <w:rPr>
                <w:b/>
                <w:bCs/>
                <w:sz w:val="20"/>
                <w:szCs w:val="20"/>
              </w:rPr>
            </w:pPr>
          </w:p>
        </w:tc>
        <w:tc>
          <w:tcPr>
            <w:tcW w:w="12102" w:type="dxa"/>
            <w:gridSpan w:val="4"/>
          </w:tcPr>
          <w:p w14:paraId="3C9DA522" w14:textId="260ED4AC" w:rsidR="00843FAA" w:rsidRPr="00ED564C" w:rsidRDefault="00843FAA" w:rsidP="001E7982">
            <w:pPr>
              <w:pStyle w:val="Para1"/>
              <w:numPr>
                <w:ilvl w:val="0"/>
                <w:numId w:val="0"/>
              </w:numPr>
              <w:jc w:val="center"/>
              <w:rPr>
                <w:sz w:val="20"/>
                <w:szCs w:val="20"/>
                <w:u w:val="single"/>
                <w:lang w:val="en-US"/>
              </w:rPr>
            </w:pPr>
            <w:hyperlink r:id="rId174">
              <w:r w:rsidRPr="00ED564C">
                <w:rPr>
                  <w:rStyle w:val="Hyperlink"/>
                  <w:b/>
                  <w:szCs w:val="22"/>
                  <w:lang w:val="en-CA"/>
                </w:rPr>
                <w:t>Cartagena Convention</w:t>
              </w:r>
            </w:hyperlink>
          </w:p>
        </w:tc>
      </w:tr>
      <w:tr w:rsidR="00843FAA" w:rsidRPr="00761DCA" w14:paraId="43572974" w14:textId="77777777" w:rsidTr="00995A8C">
        <w:tc>
          <w:tcPr>
            <w:tcW w:w="1506" w:type="dxa"/>
            <w:vMerge/>
          </w:tcPr>
          <w:p w14:paraId="38450A89" w14:textId="77777777" w:rsidR="00843FAA" w:rsidRPr="00382059" w:rsidRDefault="00843FAA" w:rsidP="00A666D9">
            <w:pPr>
              <w:pStyle w:val="Para1"/>
              <w:numPr>
                <w:ilvl w:val="0"/>
                <w:numId w:val="0"/>
              </w:numPr>
              <w:jc w:val="center"/>
              <w:rPr>
                <w:b/>
                <w:bCs/>
                <w:sz w:val="20"/>
                <w:szCs w:val="20"/>
              </w:rPr>
            </w:pPr>
          </w:p>
        </w:tc>
        <w:tc>
          <w:tcPr>
            <w:tcW w:w="2550" w:type="dxa"/>
          </w:tcPr>
          <w:p w14:paraId="4BB2003D" w14:textId="73E7AFE2" w:rsidR="00843FAA" w:rsidRDefault="00843FAA" w:rsidP="00A666D9">
            <w:pPr>
              <w:pStyle w:val="TableParagraph"/>
              <w:ind w:left="0" w:right="183"/>
              <w:rPr>
                <w:sz w:val="20"/>
              </w:rPr>
            </w:pPr>
            <w:r w:rsidRPr="00CF1787">
              <w:rPr>
                <w:b/>
                <w:bCs/>
                <w:sz w:val="20"/>
                <w:szCs w:val="20"/>
                <w:lang w:val="en-CA"/>
              </w:rPr>
              <w:t>Policy Frameworks/guidance:</w:t>
            </w:r>
            <w:r w:rsidRPr="37279B11">
              <w:rPr>
                <w:sz w:val="20"/>
                <w:szCs w:val="20"/>
                <w:lang w:val="en-CA"/>
              </w:rPr>
              <w:t xml:space="preserve"> Regional Nutrient Reduction Strategy and Action Plan </w:t>
            </w:r>
          </w:p>
        </w:tc>
        <w:tc>
          <w:tcPr>
            <w:tcW w:w="1628" w:type="dxa"/>
          </w:tcPr>
          <w:p w14:paraId="06BFEF2B" w14:textId="1A5365FE" w:rsidR="00843FAA" w:rsidRDefault="00843FAA" w:rsidP="00A666D9">
            <w:pPr>
              <w:pStyle w:val="Para1"/>
              <w:numPr>
                <w:ilvl w:val="0"/>
                <w:numId w:val="0"/>
              </w:numPr>
              <w:jc w:val="left"/>
              <w:rPr>
                <w:sz w:val="20"/>
              </w:rPr>
            </w:pPr>
            <w:r w:rsidRPr="006559FF">
              <w:rPr>
                <w:sz w:val="20"/>
                <w:szCs w:val="20"/>
                <w:lang w:val="en-CA"/>
              </w:rPr>
              <w:t>Nutrients and Wastewater</w:t>
            </w:r>
            <w:r>
              <w:rPr>
                <w:sz w:val="20"/>
                <w:szCs w:val="20"/>
                <w:lang w:val="en-CA"/>
              </w:rPr>
              <w:t xml:space="preserve"> </w:t>
            </w:r>
          </w:p>
        </w:tc>
        <w:tc>
          <w:tcPr>
            <w:tcW w:w="4664" w:type="dxa"/>
          </w:tcPr>
          <w:p w14:paraId="0C46F148" w14:textId="0C7C828A" w:rsidR="00843FAA" w:rsidRDefault="00843FAA" w:rsidP="00A666D9">
            <w:pPr>
              <w:pStyle w:val="Para1"/>
              <w:numPr>
                <w:ilvl w:val="0"/>
                <w:numId w:val="0"/>
              </w:numPr>
              <w:rPr>
                <w:sz w:val="20"/>
              </w:rPr>
            </w:pPr>
            <w:r w:rsidRPr="736905A2">
              <w:rPr>
                <w:sz w:val="20"/>
                <w:szCs w:val="20"/>
                <w:lang w:val="en-US"/>
              </w:rPr>
              <w:t xml:space="preserve">The </w:t>
            </w:r>
            <w:hyperlink r:id="rId175">
              <w:r w:rsidRPr="736905A2">
                <w:rPr>
                  <w:rStyle w:val="Hyperlink"/>
                  <w:sz w:val="20"/>
                  <w:szCs w:val="20"/>
                  <w:lang w:val="en-US"/>
                </w:rPr>
                <w:t>Regional Nutrient Reduction Strategy and Action Plan</w:t>
              </w:r>
            </w:hyperlink>
            <w:r w:rsidRPr="736905A2">
              <w:rPr>
                <w:sz w:val="20"/>
                <w:szCs w:val="20"/>
                <w:lang w:val="en-US"/>
              </w:rPr>
              <w:t xml:space="preserve"> </w:t>
            </w:r>
            <w:r>
              <w:rPr>
                <w:sz w:val="20"/>
                <w:szCs w:val="20"/>
                <w:lang w:val="en-US"/>
              </w:rPr>
              <w:t xml:space="preserve">provides </w:t>
            </w:r>
            <w:r w:rsidRPr="736905A2">
              <w:rPr>
                <w:sz w:val="20"/>
                <w:szCs w:val="20"/>
                <w:lang w:val="en-US"/>
              </w:rPr>
              <w:t>a collaborative framework for the progressive reduction of impacts from excess nutrient loads on priority coastal and marine ecosystems in the WCR.</w:t>
            </w:r>
          </w:p>
        </w:tc>
        <w:tc>
          <w:tcPr>
            <w:tcW w:w="3260" w:type="dxa"/>
          </w:tcPr>
          <w:p w14:paraId="18A31486" w14:textId="1FA8A3A1" w:rsidR="00843FAA" w:rsidRPr="00451A89" w:rsidRDefault="00843FAA" w:rsidP="00A666D9">
            <w:pPr>
              <w:pStyle w:val="Para1"/>
              <w:numPr>
                <w:ilvl w:val="0"/>
                <w:numId w:val="0"/>
              </w:numPr>
              <w:jc w:val="left"/>
              <w:rPr>
                <w:sz w:val="20"/>
                <w:szCs w:val="20"/>
                <w:lang w:val="en-US"/>
              </w:rPr>
            </w:pPr>
            <w:r>
              <w:rPr>
                <w:sz w:val="20"/>
                <w:szCs w:val="20"/>
                <w:lang w:val="en-CA"/>
              </w:rPr>
              <w:t>A</w:t>
            </w:r>
            <w:r w:rsidRPr="736905A2">
              <w:rPr>
                <w:sz w:val="20"/>
                <w:szCs w:val="20"/>
                <w:lang w:val="en-CA"/>
              </w:rPr>
              <w:t>dditional resources are required to assist countries develop National Reduction Strategies and Action Plans.</w:t>
            </w:r>
          </w:p>
        </w:tc>
      </w:tr>
      <w:tr w:rsidR="00843FAA" w:rsidRPr="00761DCA" w14:paraId="7E395F93" w14:textId="77777777" w:rsidTr="00995A8C">
        <w:tc>
          <w:tcPr>
            <w:tcW w:w="1506" w:type="dxa"/>
            <w:vMerge/>
          </w:tcPr>
          <w:p w14:paraId="651E30FA" w14:textId="77777777" w:rsidR="00843FAA" w:rsidRPr="00382059" w:rsidRDefault="00843FAA" w:rsidP="00206772">
            <w:pPr>
              <w:pStyle w:val="Para1"/>
              <w:numPr>
                <w:ilvl w:val="0"/>
                <w:numId w:val="0"/>
              </w:numPr>
              <w:jc w:val="center"/>
              <w:rPr>
                <w:b/>
                <w:bCs/>
                <w:sz w:val="20"/>
                <w:szCs w:val="20"/>
              </w:rPr>
            </w:pPr>
          </w:p>
        </w:tc>
        <w:tc>
          <w:tcPr>
            <w:tcW w:w="2550" w:type="dxa"/>
          </w:tcPr>
          <w:p w14:paraId="7907DA18" w14:textId="77777777" w:rsidR="00843FAA" w:rsidRPr="00352E6E" w:rsidRDefault="00843FAA" w:rsidP="00ED564C">
            <w:pPr>
              <w:jc w:val="left"/>
              <w:rPr>
                <w:rFonts w:ascii="Calibri" w:eastAsia="Calibri" w:hAnsi="Calibri"/>
                <w:sz w:val="20"/>
                <w:szCs w:val="20"/>
                <w:lang w:val="en-CA"/>
              </w:rPr>
            </w:pPr>
            <w:r w:rsidRPr="008B3242">
              <w:rPr>
                <w:b/>
                <w:bCs/>
                <w:sz w:val="20"/>
                <w:szCs w:val="20"/>
                <w:lang w:val="en-CA"/>
              </w:rPr>
              <w:t>Expert Working Group:</w:t>
            </w:r>
            <w:r w:rsidRPr="37279B11">
              <w:rPr>
                <w:sz w:val="20"/>
                <w:szCs w:val="20"/>
                <w:lang w:val="en-CA"/>
              </w:rPr>
              <w:t xml:space="preserve"> Open Ended Working Group on Monitoring and Assessment and Subgroups/LBS Scientific Technical Advisory Committee</w:t>
            </w:r>
          </w:p>
          <w:p w14:paraId="3D46D1D1" w14:textId="77777777" w:rsidR="00843FAA" w:rsidRDefault="00843FAA" w:rsidP="00206772">
            <w:pPr>
              <w:rPr>
                <w:sz w:val="20"/>
                <w:szCs w:val="20"/>
                <w:lang w:val="en-CA"/>
              </w:rPr>
            </w:pPr>
          </w:p>
          <w:p w14:paraId="60EC0595" w14:textId="77777777" w:rsidR="00843FAA" w:rsidRDefault="00843FAA" w:rsidP="00206772">
            <w:pPr>
              <w:rPr>
                <w:sz w:val="20"/>
                <w:szCs w:val="20"/>
                <w:lang w:val="en-CA"/>
              </w:rPr>
            </w:pPr>
          </w:p>
          <w:p w14:paraId="5249CFDE" w14:textId="77777777" w:rsidR="00843FAA" w:rsidRDefault="00843FAA" w:rsidP="00206772">
            <w:pPr>
              <w:pStyle w:val="TableParagraph"/>
              <w:ind w:left="0" w:right="183"/>
              <w:rPr>
                <w:sz w:val="20"/>
              </w:rPr>
            </w:pPr>
          </w:p>
        </w:tc>
        <w:tc>
          <w:tcPr>
            <w:tcW w:w="1628" w:type="dxa"/>
          </w:tcPr>
          <w:p w14:paraId="74B86ACF" w14:textId="599F09FB" w:rsidR="00843FAA" w:rsidRDefault="00843FAA" w:rsidP="00206772">
            <w:pPr>
              <w:pStyle w:val="Para1"/>
              <w:numPr>
                <w:ilvl w:val="0"/>
                <w:numId w:val="0"/>
              </w:numPr>
              <w:jc w:val="left"/>
              <w:rPr>
                <w:sz w:val="20"/>
              </w:rPr>
            </w:pPr>
            <w:r w:rsidRPr="006559FF">
              <w:rPr>
                <w:sz w:val="20"/>
                <w:szCs w:val="20"/>
                <w:lang w:val="en-CA"/>
              </w:rPr>
              <w:lastRenderedPageBreak/>
              <w:t>Nutrients and Wastewater</w:t>
            </w:r>
          </w:p>
        </w:tc>
        <w:tc>
          <w:tcPr>
            <w:tcW w:w="4664" w:type="dxa"/>
          </w:tcPr>
          <w:p w14:paraId="61E68E5E" w14:textId="454ECEC1" w:rsidR="00843FAA" w:rsidRDefault="00843FAA" w:rsidP="00206772">
            <w:pPr>
              <w:pStyle w:val="Para1"/>
              <w:numPr>
                <w:ilvl w:val="0"/>
                <w:numId w:val="0"/>
              </w:numPr>
              <w:rPr>
                <w:sz w:val="20"/>
              </w:rPr>
            </w:pPr>
            <w:r w:rsidRPr="736905A2">
              <w:rPr>
                <w:sz w:val="20"/>
                <w:szCs w:val="20"/>
                <w:lang w:val="en-CA"/>
              </w:rPr>
              <w:t xml:space="preserve">The Working Group supported the development of </w:t>
            </w:r>
            <w:hyperlink r:id="rId176">
              <w:r w:rsidRPr="736905A2">
                <w:rPr>
                  <w:rStyle w:val="Hyperlink"/>
                  <w:sz w:val="20"/>
                  <w:szCs w:val="20"/>
                  <w:lang w:val="en-CA"/>
                </w:rPr>
                <w:t>Guidelines for the Classification of coastal Waters according to the Land Based Sources of Marine Pollution (LBS) Protocol.</w:t>
              </w:r>
            </w:hyperlink>
            <w:r w:rsidRPr="736905A2">
              <w:rPr>
                <w:sz w:val="20"/>
                <w:szCs w:val="20"/>
                <w:lang w:val="en-CA"/>
              </w:rPr>
              <w:t xml:space="preserve"> </w:t>
            </w:r>
            <w:r>
              <w:rPr>
                <w:sz w:val="20"/>
                <w:szCs w:val="20"/>
              </w:rPr>
              <w:t xml:space="preserve">under </w:t>
            </w:r>
            <w:r w:rsidRPr="736905A2">
              <w:rPr>
                <w:sz w:val="20"/>
                <w:szCs w:val="20"/>
              </w:rPr>
              <w:t>the LBS Protocol</w:t>
            </w:r>
            <w:r>
              <w:rPr>
                <w:sz w:val="20"/>
                <w:szCs w:val="20"/>
              </w:rPr>
              <w:t xml:space="preserve">. Annex III of the Protocol </w:t>
            </w:r>
            <w:r w:rsidRPr="736905A2">
              <w:rPr>
                <w:sz w:val="20"/>
                <w:szCs w:val="20"/>
              </w:rPr>
              <w:t>establishes</w:t>
            </w:r>
            <w:r>
              <w:rPr>
                <w:sz w:val="20"/>
                <w:szCs w:val="20"/>
              </w:rPr>
              <w:t xml:space="preserve"> </w:t>
            </w:r>
            <w:r w:rsidRPr="736905A2">
              <w:rPr>
                <w:sz w:val="20"/>
                <w:szCs w:val="20"/>
              </w:rPr>
              <w:t xml:space="preserve">Class I and Class II </w:t>
            </w:r>
            <w:r>
              <w:rPr>
                <w:sz w:val="20"/>
                <w:szCs w:val="20"/>
              </w:rPr>
              <w:t xml:space="preserve">waters </w:t>
            </w:r>
            <w:r w:rsidRPr="736905A2">
              <w:rPr>
                <w:sz w:val="20"/>
                <w:szCs w:val="20"/>
              </w:rPr>
              <w:t xml:space="preserve">based on the use of the water body and the need </w:t>
            </w:r>
            <w:r>
              <w:rPr>
                <w:sz w:val="20"/>
                <w:szCs w:val="20"/>
              </w:rPr>
              <w:t xml:space="preserve">to </w:t>
            </w:r>
            <w:r w:rsidRPr="736905A2">
              <w:rPr>
                <w:sz w:val="20"/>
                <w:szCs w:val="20"/>
              </w:rPr>
              <w:t xml:space="preserve">protect of sensitive ecosystems </w:t>
            </w:r>
            <w:r>
              <w:rPr>
                <w:sz w:val="20"/>
                <w:szCs w:val="20"/>
              </w:rPr>
              <w:t>such as c</w:t>
            </w:r>
            <w:r w:rsidRPr="736905A2">
              <w:rPr>
                <w:sz w:val="20"/>
                <w:szCs w:val="20"/>
              </w:rPr>
              <w:t xml:space="preserve">orals reefs, </w:t>
            </w:r>
            <w:r w:rsidRPr="736905A2">
              <w:rPr>
                <w:sz w:val="20"/>
                <w:szCs w:val="20"/>
              </w:rPr>
              <w:lastRenderedPageBreak/>
              <w:t xml:space="preserve">mangroves, </w:t>
            </w:r>
            <w:r>
              <w:rPr>
                <w:sz w:val="20"/>
                <w:szCs w:val="20"/>
              </w:rPr>
              <w:t xml:space="preserve">and </w:t>
            </w:r>
            <w:r w:rsidRPr="736905A2">
              <w:rPr>
                <w:sz w:val="20"/>
                <w:szCs w:val="20"/>
              </w:rPr>
              <w:t>seagrass</w:t>
            </w:r>
            <w:r>
              <w:rPr>
                <w:sz w:val="20"/>
                <w:szCs w:val="20"/>
              </w:rPr>
              <w:t xml:space="preserve"> beds</w:t>
            </w:r>
            <w:r w:rsidRPr="736905A2">
              <w:rPr>
                <w:sz w:val="20"/>
                <w:szCs w:val="20"/>
              </w:rPr>
              <w:t>.</w:t>
            </w:r>
            <w:r w:rsidRPr="736905A2">
              <w:rPr>
                <w:sz w:val="20"/>
                <w:szCs w:val="20"/>
                <w:lang w:val="en-CA"/>
              </w:rPr>
              <w:t xml:space="preserve"> This </w:t>
            </w:r>
            <w:r>
              <w:t xml:space="preserve">classification </w:t>
            </w:r>
            <w:r w:rsidRPr="736905A2">
              <w:rPr>
                <w:sz w:val="20"/>
                <w:szCs w:val="20"/>
                <w:lang w:val="en-CA"/>
              </w:rPr>
              <w:t xml:space="preserve">approach is </w:t>
            </w:r>
            <w:r>
              <w:rPr>
                <w:sz w:val="20"/>
                <w:szCs w:val="20"/>
                <w:lang w:val="en-CA"/>
              </w:rPr>
              <w:t xml:space="preserve">directly </w:t>
            </w:r>
            <w:r w:rsidRPr="736905A2">
              <w:rPr>
                <w:sz w:val="20"/>
                <w:szCs w:val="20"/>
                <w:lang w:val="en-CA"/>
              </w:rPr>
              <w:t xml:space="preserve">linked to marine biodiversity and ecosystem services as coastal waters containing </w:t>
            </w:r>
            <w:r>
              <w:rPr>
                <w:sz w:val="20"/>
                <w:szCs w:val="20"/>
                <w:lang w:val="en-CA"/>
              </w:rPr>
              <w:t xml:space="preserve">these </w:t>
            </w:r>
            <w:r w:rsidRPr="736905A2">
              <w:rPr>
                <w:sz w:val="20"/>
                <w:szCs w:val="20"/>
                <w:lang w:val="en-CA"/>
              </w:rPr>
              <w:t>ecosystems are recommended</w:t>
            </w:r>
            <w:r>
              <w:rPr>
                <w:sz w:val="20"/>
                <w:szCs w:val="20"/>
                <w:lang w:val="en-CA"/>
              </w:rPr>
              <w:t xml:space="preserve"> for designation </w:t>
            </w:r>
            <w:r w:rsidRPr="736905A2">
              <w:rPr>
                <w:sz w:val="20"/>
                <w:szCs w:val="20"/>
                <w:lang w:val="en-CA"/>
              </w:rPr>
              <w:t>as Class 1 waters.</w:t>
            </w:r>
          </w:p>
        </w:tc>
        <w:tc>
          <w:tcPr>
            <w:tcW w:w="3260" w:type="dxa"/>
          </w:tcPr>
          <w:p w14:paraId="64F0A010" w14:textId="7B5EA384" w:rsidR="00843FAA" w:rsidRPr="00451A89" w:rsidRDefault="00843FAA" w:rsidP="00206772">
            <w:pPr>
              <w:pStyle w:val="Para1"/>
              <w:numPr>
                <w:ilvl w:val="0"/>
                <w:numId w:val="0"/>
              </w:numPr>
              <w:jc w:val="left"/>
              <w:rPr>
                <w:sz w:val="20"/>
                <w:szCs w:val="20"/>
                <w:lang w:val="en-US"/>
              </w:rPr>
            </w:pPr>
            <w:r w:rsidRPr="00352E6E">
              <w:rPr>
                <w:sz w:val="20"/>
                <w:szCs w:val="20"/>
              </w:rPr>
              <w:lastRenderedPageBreak/>
              <w:t xml:space="preserve">A notable gap is the limited understanding of how effectively regulatory measures are being implemented in coastal waters. Although some countries have already classified their coastal waters, there is insufficient information on </w:t>
            </w:r>
            <w:r w:rsidRPr="00352E6E">
              <w:rPr>
                <w:sz w:val="20"/>
                <w:szCs w:val="20"/>
              </w:rPr>
              <w:lastRenderedPageBreak/>
              <w:t xml:space="preserve">whether these regulations are being applied consistently or achieving their intended outcomes. This lack of implementation data constrains the region’s ability to assess </w:t>
            </w:r>
            <w:proofErr w:type="gramStart"/>
            <w:r w:rsidRPr="00352E6E">
              <w:rPr>
                <w:sz w:val="20"/>
                <w:szCs w:val="20"/>
              </w:rPr>
              <w:t>progress</w:t>
            </w:r>
            <w:proofErr w:type="gramEnd"/>
            <w:r w:rsidRPr="00352E6E">
              <w:rPr>
                <w:sz w:val="20"/>
                <w:szCs w:val="20"/>
              </w:rPr>
              <w:t xml:space="preserve"> and address pollution impacts on biodiversity and ecosystem services.</w:t>
            </w:r>
          </w:p>
        </w:tc>
      </w:tr>
      <w:tr w:rsidR="00843FAA" w:rsidRPr="00761DCA" w14:paraId="2A80B909" w14:textId="77777777" w:rsidTr="00995A8C">
        <w:tc>
          <w:tcPr>
            <w:tcW w:w="1506" w:type="dxa"/>
            <w:vMerge/>
          </w:tcPr>
          <w:p w14:paraId="6006E0DC" w14:textId="77777777" w:rsidR="00843FAA" w:rsidRPr="00382059" w:rsidRDefault="00843FAA" w:rsidP="00D60E22">
            <w:pPr>
              <w:pStyle w:val="Para1"/>
              <w:numPr>
                <w:ilvl w:val="0"/>
                <w:numId w:val="0"/>
              </w:numPr>
              <w:jc w:val="center"/>
              <w:rPr>
                <w:b/>
                <w:bCs/>
                <w:sz w:val="20"/>
                <w:szCs w:val="20"/>
              </w:rPr>
            </w:pPr>
          </w:p>
        </w:tc>
        <w:tc>
          <w:tcPr>
            <w:tcW w:w="2550" w:type="dxa"/>
          </w:tcPr>
          <w:p w14:paraId="6D7F78C0" w14:textId="77777777" w:rsidR="00843FAA" w:rsidRPr="00352E6E" w:rsidRDefault="00843FAA" w:rsidP="00ED564C">
            <w:pPr>
              <w:jc w:val="left"/>
              <w:rPr>
                <w:rFonts w:eastAsia="Calibri"/>
                <w:sz w:val="20"/>
                <w:szCs w:val="20"/>
                <w:lang w:val="en-CA"/>
              </w:rPr>
            </w:pPr>
            <w:r w:rsidRPr="008B3242">
              <w:rPr>
                <w:b/>
                <w:bCs/>
                <w:sz w:val="20"/>
                <w:szCs w:val="20"/>
                <w:lang w:val="en-CA"/>
              </w:rPr>
              <w:t>Expert working group:</w:t>
            </w:r>
            <w:r w:rsidRPr="37279B11">
              <w:rPr>
                <w:sz w:val="20"/>
                <w:szCs w:val="20"/>
                <w:lang w:val="en-CA"/>
              </w:rPr>
              <w:t xml:space="preserve"> Open Ended Working Group on Monitoring and Assessment and Subgroups/LBS Scientific Technical Advisory Committee</w:t>
            </w:r>
          </w:p>
          <w:p w14:paraId="02ED4CBD" w14:textId="4E484321" w:rsidR="00843FAA" w:rsidRDefault="00843FAA" w:rsidP="00D60E22">
            <w:pPr>
              <w:pStyle w:val="TableParagraph"/>
              <w:ind w:left="0" w:right="183"/>
              <w:rPr>
                <w:sz w:val="20"/>
              </w:rPr>
            </w:pPr>
            <w:r w:rsidRPr="00352E6E">
              <w:rPr>
                <w:sz w:val="20"/>
                <w:szCs w:val="20"/>
              </w:rPr>
              <w:t xml:space="preserve"> </w:t>
            </w:r>
          </w:p>
        </w:tc>
        <w:tc>
          <w:tcPr>
            <w:tcW w:w="1628" w:type="dxa"/>
          </w:tcPr>
          <w:p w14:paraId="64A5A8F4" w14:textId="454419B0" w:rsidR="00843FAA" w:rsidRDefault="00843FAA" w:rsidP="00D60E22">
            <w:pPr>
              <w:pStyle w:val="Para1"/>
              <w:numPr>
                <w:ilvl w:val="0"/>
                <w:numId w:val="0"/>
              </w:numPr>
              <w:jc w:val="left"/>
              <w:rPr>
                <w:sz w:val="20"/>
              </w:rPr>
            </w:pPr>
            <w:r w:rsidRPr="006559FF">
              <w:rPr>
                <w:sz w:val="20"/>
                <w:szCs w:val="20"/>
                <w:lang w:val="en-CA"/>
              </w:rPr>
              <w:t>Nutrients and Wastewater</w:t>
            </w:r>
          </w:p>
        </w:tc>
        <w:tc>
          <w:tcPr>
            <w:tcW w:w="4664" w:type="dxa"/>
          </w:tcPr>
          <w:p w14:paraId="424F7E9F" w14:textId="609A4077" w:rsidR="00843FAA" w:rsidRDefault="00843FAA" w:rsidP="00D60E22">
            <w:pPr>
              <w:pStyle w:val="Para1"/>
              <w:numPr>
                <w:ilvl w:val="0"/>
                <w:numId w:val="0"/>
              </w:numPr>
              <w:rPr>
                <w:sz w:val="20"/>
              </w:rPr>
            </w:pPr>
            <w:r w:rsidRPr="00352E6E">
              <w:rPr>
                <w:sz w:val="20"/>
                <w:szCs w:val="20"/>
              </w:rPr>
              <w:t xml:space="preserve">The Working Group </w:t>
            </w:r>
            <w:r w:rsidRPr="00352E6E">
              <w:rPr>
                <w:sz w:val="20"/>
                <w:szCs w:val="20"/>
                <w:lang w:val="en-CA"/>
              </w:rPr>
              <w:t xml:space="preserve">supported the development of a </w:t>
            </w:r>
            <w:hyperlink r:id="rId177">
              <w:r w:rsidRPr="00352E6E">
                <w:rPr>
                  <w:rStyle w:val="Hyperlink"/>
                  <w:sz w:val="20"/>
                  <w:szCs w:val="20"/>
                  <w:lang w:val="en-CA"/>
                </w:rPr>
                <w:t>document</w:t>
              </w:r>
            </w:hyperlink>
            <w:r w:rsidRPr="00352E6E">
              <w:rPr>
                <w:sz w:val="20"/>
                <w:szCs w:val="20"/>
                <w:lang w:val="en-CA"/>
              </w:rPr>
              <w:t xml:space="preserve"> proposing discharge limits for nitrogen and phosphorous compounds from domestic wastewater. The proposal was </w:t>
            </w:r>
            <w:r w:rsidRPr="00352E6E">
              <w:rPr>
                <w:sz w:val="20"/>
                <w:szCs w:val="20"/>
              </w:rPr>
              <w:t>subsequently</w:t>
            </w:r>
            <w:r w:rsidRPr="00352E6E">
              <w:rPr>
                <w:sz w:val="20"/>
                <w:szCs w:val="20"/>
                <w:lang w:val="en-CA"/>
              </w:rPr>
              <w:t xml:space="preserve"> discussed at the 7 LBS STAC where Contracting Parties to the LBS Protocol agreed to </w:t>
            </w:r>
            <w:r w:rsidRPr="00352E6E">
              <w:rPr>
                <w:sz w:val="20"/>
                <w:szCs w:val="20"/>
              </w:rPr>
              <w:t xml:space="preserve">continue deliberations on nutrient parameters and discharge limits of.  </w:t>
            </w:r>
          </w:p>
        </w:tc>
        <w:tc>
          <w:tcPr>
            <w:tcW w:w="3260" w:type="dxa"/>
          </w:tcPr>
          <w:p w14:paraId="18A7F2AB" w14:textId="77777777" w:rsidR="00843FAA" w:rsidRPr="00352E6E" w:rsidRDefault="00843FAA" w:rsidP="00D60E22">
            <w:pPr>
              <w:rPr>
                <w:sz w:val="20"/>
                <w:szCs w:val="20"/>
                <w:lang w:val="en-CA"/>
              </w:rPr>
            </w:pPr>
            <w:r w:rsidRPr="00352E6E">
              <w:rPr>
                <w:sz w:val="20"/>
                <w:szCs w:val="20"/>
              </w:rPr>
              <w:t>Untreated wastewater remains a significant pressure in the Wider Caribbean Region, contributing to eutrophication and negatively affecting economically important habitats such as coral reefs and seagrass beds.</w:t>
            </w:r>
          </w:p>
          <w:p w14:paraId="7E155100" w14:textId="77777777" w:rsidR="00843FAA" w:rsidRPr="00352E6E" w:rsidRDefault="00843FAA" w:rsidP="00D60E22">
            <w:pPr>
              <w:rPr>
                <w:sz w:val="20"/>
                <w:szCs w:val="20"/>
                <w:lang w:val="en-CA"/>
              </w:rPr>
            </w:pPr>
          </w:p>
          <w:p w14:paraId="7EB96C67" w14:textId="12D166C3" w:rsidR="00843FAA" w:rsidRPr="00451A89" w:rsidRDefault="00843FAA" w:rsidP="00D60E22">
            <w:pPr>
              <w:pStyle w:val="Para1"/>
              <w:numPr>
                <w:ilvl w:val="0"/>
                <w:numId w:val="0"/>
              </w:numPr>
              <w:jc w:val="left"/>
              <w:rPr>
                <w:sz w:val="20"/>
                <w:szCs w:val="20"/>
                <w:lang w:val="en-US"/>
              </w:rPr>
            </w:pPr>
            <w:r w:rsidRPr="00352E6E">
              <w:rPr>
                <w:sz w:val="20"/>
                <w:szCs w:val="20"/>
                <w:lang w:val="en-CA"/>
              </w:rPr>
              <w:t>A key gap is the absence of comprehensive national coastal monitoring programmes in many countries, particularly for tracking total nitrogen (TN) and total phosphorus (TP). The limited availability of consistent monitoring data undermines the ability to assess nutrient loads, evaluate regulatory effectiveness, and understand the impacts of nutrient pollution on sensitive coastal ecosystems.</w:t>
            </w:r>
          </w:p>
        </w:tc>
      </w:tr>
      <w:tr w:rsidR="00843FAA" w:rsidRPr="00761DCA" w14:paraId="0EA0C70C" w14:textId="77777777" w:rsidTr="00995A8C">
        <w:tc>
          <w:tcPr>
            <w:tcW w:w="1506" w:type="dxa"/>
            <w:vMerge/>
          </w:tcPr>
          <w:p w14:paraId="3938C050" w14:textId="77777777" w:rsidR="00843FAA" w:rsidRPr="00382059" w:rsidRDefault="00843FAA" w:rsidP="005A37E6">
            <w:pPr>
              <w:pStyle w:val="Para1"/>
              <w:numPr>
                <w:ilvl w:val="0"/>
                <w:numId w:val="0"/>
              </w:numPr>
              <w:jc w:val="center"/>
              <w:rPr>
                <w:b/>
                <w:bCs/>
                <w:sz w:val="20"/>
                <w:szCs w:val="20"/>
              </w:rPr>
            </w:pPr>
          </w:p>
        </w:tc>
        <w:tc>
          <w:tcPr>
            <w:tcW w:w="2550" w:type="dxa"/>
          </w:tcPr>
          <w:p w14:paraId="6BD63E46" w14:textId="77777777" w:rsidR="00843FAA" w:rsidRPr="00352E6E" w:rsidRDefault="00843FAA" w:rsidP="005A37E6">
            <w:pPr>
              <w:rPr>
                <w:rFonts w:ascii="Calibri" w:eastAsia="Calibri" w:hAnsi="Calibri"/>
                <w:sz w:val="20"/>
                <w:szCs w:val="20"/>
                <w:lang w:val="en-CA"/>
              </w:rPr>
            </w:pPr>
            <w:r w:rsidRPr="008B3242">
              <w:rPr>
                <w:b/>
                <w:bCs/>
                <w:sz w:val="20"/>
                <w:szCs w:val="20"/>
                <w:lang w:val="en-CA"/>
              </w:rPr>
              <w:t>Expert Working Group:</w:t>
            </w:r>
            <w:r w:rsidRPr="37279B11">
              <w:rPr>
                <w:sz w:val="20"/>
                <w:szCs w:val="20"/>
                <w:lang w:val="en-CA"/>
              </w:rPr>
              <w:t xml:space="preserve"> Sargassum Working Group</w:t>
            </w:r>
          </w:p>
          <w:p w14:paraId="1520019D" w14:textId="77777777" w:rsidR="00843FAA" w:rsidRDefault="00843FAA" w:rsidP="005A37E6">
            <w:pPr>
              <w:rPr>
                <w:sz w:val="20"/>
                <w:szCs w:val="20"/>
                <w:lang w:val="en-CA"/>
              </w:rPr>
            </w:pPr>
          </w:p>
          <w:p w14:paraId="51368BE3" w14:textId="77777777" w:rsidR="00843FAA" w:rsidRDefault="00843FAA" w:rsidP="005A37E6">
            <w:pPr>
              <w:pStyle w:val="TableParagraph"/>
              <w:ind w:left="0" w:right="183"/>
              <w:rPr>
                <w:sz w:val="20"/>
              </w:rPr>
            </w:pPr>
          </w:p>
        </w:tc>
        <w:tc>
          <w:tcPr>
            <w:tcW w:w="1628" w:type="dxa"/>
          </w:tcPr>
          <w:p w14:paraId="34A1609A" w14:textId="07EA9305" w:rsidR="00843FAA" w:rsidRDefault="00843FAA" w:rsidP="005A37E6">
            <w:pPr>
              <w:pStyle w:val="Para1"/>
              <w:numPr>
                <w:ilvl w:val="0"/>
                <w:numId w:val="0"/>
              </w:numPr>
              <w:jc w:val="left"/>
              <w:rPr>
                <w:sz w:val="20"/>
              </w:rPr>
            </w:pPr>
            <w:r w:rsidRPr="006559FF">
              <w:rPr>
                <w:sz w:val="20"/>
                <w:szCs w:val="20"/>
                <w:lang w:val="en-CA"/>
              </w:rPr>
              <w:t>Nutrients</w:t>
            </w:r>
          </w:p>
        </w:tc>
        <w:tc>
          <w:tcPr>
            <w:tcW w:w="4664" w:type="dxa"/>
          </w:tcPr>
          <w:p w14:paraId="2E03C552" w14:textId="4D16D605" w:rsidR="00843FAA" w:rsidRDefault="00843FAA" w:rsidP="005A37E6">
            <w:pPr>
              <w:pStyle w:val="Para1"/>
              <w:numPr>
                <w:ilvl w:val="0"/>
                <w:numId w:val="0"/>
              </w:numPr>
              <w:rPr>
                <w:sz w:val="20"/>
              </w:rPr>
            </w:pPr>
            <w:r>
              <w:t xml:space="preserve">The programme </w:t>
            </w:r>
            <w:r>
              <w:rPr>
                <w:sz w:val="20"/>
                <w:szCs w:val="20"/>
                <w:lang w:val="en-CA"/>
              </w:rPr>
              <w:t>s</w:t>
            </w:r>
            <w:r w:rsidRPr="736905A2">
              <w:rPr>
                <w:sz w:val="20"/>
                <w:szCs w:val="20"/>
                <w:lang w:val="en-CA"/>
              </w:rPr>
              <w:t xml:space="preserve">upports the implementation of the </w:t>
            </w:r>
            <w:hyperlink r:id="rId178">
              <w:r w:rsidRPr="736905A2">
                <w:rPr>
                  <w:rStyle w:val="Hyperlink"/>
                  <w:sz w:val="20"/>
                  <w:szCs w:val="20"/>
                  <w:lang w:val="en-CA"/>
                </w:rPr>
                <w:t>Cartagena Convention Action Plan on Sargassum Inundation</w:t>
              </w:r>
            </w:hyperlink>
            <w:r w:rsidRPr="736905A2">
              <w:rPr>
                <w:sz w:val="20"/>
                <w:szCs w:val="20"/>
                <w:lang w:val="en-CA"/>
              </w:rPr>
              <w:t>,</w:t>
            </w:r>
            <w:r w:rsidRPr="736905A2">
              <w:rPr>
                <w:sz w:val="20"/>
                <w:szCs w:val="20"/>
              </w:rPr>
              <w:t xml:space="preserve"> </w:t>
            </w:r>
            <w:r w:rsidRPr="007E1F65">
              <w:rPr>
                <w:sz w:val="20"/>
                <w:szCs w:val="20"/>
              </w:rPr>
              <w:t xml:space="preserve">while also </w:t>
            </w:r>
            <w:r w:rsidRPr="00352E6E">
              <w:rPr>
                <w:sz w:val="20"/>
                <w:szCs w:val="20"/>
              </w:rPr>
              <w:t>examining</w:t>
            </w:r>
            <w:r w:rsidRPr="736905A2">
              <w:rPr>
                <w:sz w:val="20"/>
                <w:szCs w:val="20"/>
              </w:rPr>
              <w:t xml:space="preserve"> the potential link between </w:t>
            </w:r>
            <w:r w:rsidRPr="007E1F65">
              <w:rPr>
                <w:sz w:val="20"/>
                <w:szCs w:val="20"/>
              </w:rPr>
              <w:t xml:space="preserve">nutrient </w:t>
            </w:r>
            <w:proofErr w:type="gramStart"/>
            <w:r w:rsidRPr="007E1F65">
              <w:rPr>
                <w:sz w:val="20"/>
                <w:szCs w:val="20"/>
              </w:rPr>
              <w:t xml:space="preserve">pollution </w:t>
            </w:r>
            <w:r w:rsidRPr="736905A2">
              <w:rPr>
                <w:sz w:val="20"/>
                <w:szCs w:val="20"/>
              </w:rPr>
              <w:t xml:space="preserve"> and</w:t>
            </w:r>
            <w:proofErr w:type="gramEnd"/>
            <w:r w:rsidRPr="00352E6E">
              <w:rPr>
                <w:sz w:val="20"/>
                <w:szCs w:val="20"/>
              </w:rPr>
              <w:t xml:space="preserve"> Sargassum influx events</w:t>
            </w:r>
            <w:r w:rsidRPr="00E24923">
              <w:rPr>
                <w:sz w:val="20"/>
                <w:szCs w:val="20"/>
              </w:rPr>
              <w:t xml:space="preserve">.  The work includes assessing how </w:t>
            </w:r>
            <w:r w:rsidRPr="00352E6E">
              <w:rPr>
                <w:sz w:val="20"/>
                <w:szCs w:val="20"/>
              </w:rPr>
              <w:t xml:space="preserve">nutrient enrichment </w:t>
            </w:r>
            <w:r w:rsidRPr="00E24923">
              <w:rPr>
                <w:sz w:val="20"/>
                <w:szCs w:val="20"/>
              </w:rPr>
              <w:t xml:space="preserve">may influence </w:t>
            </w:r>
            <w:r w:rsidRPr="00352E6E">
              <w:rPr>
                <w:sz w:val="20"/>
                <w:szCs w:val="20"/>
              </w:rPr>
              <w:t xml:space="preserve">bloom dynamics and </w:t>
            </w:r>
            <w:r w:rsidRPr="00352E6E">
              <w:rPr>
                <w:sz w:val="20"/>
                <w:szCs w:val="20"/>
              </w:rPr>
              <w:lastRenderedPageBreak/>
              <w:t>recognizing that large</w:t>
            </w:r>
            <w:r w:rsidRPr="00352E6E">
              <w:rPr>
                <w:sz w:val="20"/>
                <w:szCs w:val="20"/>
              </w:rPr>
              <w:noBreakHyphen/>
              <w:t>scale inundations can trigger eutrophication in sheltered bays, with negative impacts on key habitats and fisheries.</w:t>
            </w:r>
          </w:p>
        </w:tc>
        <w:tc>
          <w:tcPr>
            <w:tcW w:w="3260" w:type="dxa"/>
          </w:tcPr>
          <w:p w14:paraId="61B5984E" w14:textId="001D684B" w:rsidR="00843FAA" w:rsidRPr="00451A89" w:rsidRDefault="00843FAA" w:rsidP="005A37E6">
            <w:pPr>
              <w:pStyle w:val="Para1"/>
              <w:numPr>
                <w:ilvl w:val="0"/>
                <w:numId w:val="0"/>
              </w:numPr>
              <w:jc w:val="left"/>
              <w:rPr>
                <w:sz w:val="20"/>
                <w:szCs w:val="20"/>
                <w:lang w:val="en-US"/>
              </w:rPr>
            </w:pPr>
            <w:r w:rsidRPr="00352E6E">
              <w:rPr>
                <w:sz w:val="20"/>
                <w:szCs w:val="20"/>
              </w:rPr>
              <w:lastRenderedPageBreak/>
              <w:t xml:space="preserve">Lack of dedicated resources to support Contracting Parties in implementing the Cartagena Convention Action Plan on Sargassum. Without additional financial and technical support, </w:t>
            </w:r>
            <w:r w:rsidRPr="00352E6E">
              <w:rPr>
                <w:sz w:val="20"/>
                <w:szCs w:val="20"/>
              </w:rPr>
              <w:lastRenderedPageBreak/>
              <w:t>countries will face challenges in operationalizing the plan’s measures and responding effectively to the ecological and socio</w:t>
            </w:r>
            <w:r w:rsidRPr="00352E6E">
              <w:rPr>
                <w:sz w:val="20"/>
                <w:szCs w:val="20"/>
              </w:rPr>
              <w:noBreakHyphen/>
              <w:t>economic impacts of Sargassum influxes.</w:t>
            </w:r>
          </w:p>
        </w:tc>
      </w:tr>
      <w:tr w:rsidR="00843FAA" w:rsidRPr="00761DCA" w14:paraId="776B96C1" w14:textId="77777777" w:rsidTr="006A2B1A">
        <w:tc>
          <w:tcPr>
            <w:tcW w:w="1506" w:type="dxa"/>
            <w:vMerge/>
          </w:tcPr>
          <w:p w14:paraId="34F058AF" w14:textId="77777777" w:rsidR="00843FAA" w:rsidRPr="00382059" w:rsidRDefault="00843FAA" w:rsidP="0067044B">
            <w:pPr>
              <w:pStyle w:val="Para1"/>
              <w:numPr>
                <w:ilvl w:val="0"/>
                <w:numId w:val="0"/>
              </w:numPr>
              <w:jc w:val="center"/>
              <w:rPr>
                <w:b/>
                <w:bCs/>
                <w:sz w:val="20"/>
                <w:szCs w:val="20"/>
              </w:rPr>
            </w:pPr>
          </w:p>
        </w:tc>
        <w:tc>
          <w:tcPr>
            <w:tcW w:w="12102" w:type="dxa"/>
            <w:gridSpan w:val="4"/>
            <w:vAlign w:val="center"/>
          </w:tcPr>
          <w:p w14:paraId="53296DF1" w14:textId="0018E485" w:rsidR="00843FAA" w:rsidRPr="00451A89" w:rsidRDefault="00843FAA" w:rsidP="00941140">
            <w:pPr>
              <w:pStyle w:val="Para1"/>
              <w:numPr>
                <w:ilvl w:val="0"/>
                <w:numId w:val="0"/>
              </w:numPr>
              <w:jc w:val="center"/>
              <w:rPr>
                <w:sz w:val="20"/>
                <w:szCs w:val="20"/>
                <w:lang w:val="en-US"/>
              </w:rPr>
            </w:pPr>
            <w:hyperlink r:id="rId179" w:history="1">
              <w:r w:rsidRPr="00E17B08">
                <w:rPr>
                  <w:rStyle w:val="Hyperlink"/>
                  <w:b/>
                  <w:szCs w:val="22"/>
                </w:rPr>
                <w:t>COBSEA</w:t>
              </w:r>
            </w:hyperlink>
          </w:p>
        </w:tc>
      </w:tr>
      <w:tr w:rsidR="00843FAA" w:rsidRPr="00761DCA" w14:paraId="4C209624" w14:textId="77777777" w:rsidTr="00995A8C">
        <w:tc>
          <w:tcPr>
            <w:tcW w:w="1506" w:type="dxa"/>
            <w:vMerge/>
          </w:tcPr>
          <w:p w14:paraId="61E939E7" w14:textId="77777777" w:rsidR="00843FAA" w:rsidRPr="00382059" w:rsidRDefault="00843FAA" w:rsidP="00FE1AA4">
            <w:pPr>
              <w:pStyle w:val="Para1"/>
              <w:numPr>
                <w:ilvl w:val="0"/>
                <w:numId w:val="0"/>
              </w:numPr>
              <w:jc w:val="center"/>
              <w:rPr>
                <w:b/>
                <w:bCs/>
                <w:sz w:val="20"/>
                <w:szCs w:val="20"/>
              </w:rPr>
            </w:pPr>
          </w:p>
        </w:tc>
        <w:tc>
          <w:tcPr>
            <w:tcW w:w="2550" w:type="dxa"/>
          </w:tcPr>
          <w:p w14:paraId="1D0E0C4B" w14:textId="77777777" w:rsidR="00843FAA" w:rsidRPr="00E26440" w:rsidRDefault="00843FAA" w:rsidP="00FE1AA4">
            <w:pPr>
              <w:rPr>
                <w:b/>
                <w:bCs/>
                <w:sz w:val="20"/>
                <w:szCs w:val="20"/>
              </w:rPr>
            </w:pPr>
            <w:r w:rsidRPr="008B3242">
              <w:rPr>
                <w:b/>
                <w:bCs/>
                <w:sz w:val="20"/>
                <w:szCs w:val="20"/>
              </w:rPr>
              <w:t>Policy Framework/guidance:</w:t>
            </w:r>
            <w:r w:rsidRPr="37279B11">
              <w:rPr>
                <w:sz w:val="20"/>
                <w:szCs w:val="20"/>
              </w:rPr>
              <w:t xml:space="preserve"> Implementation of the </w:t>
            </w:r>
            <w:r w:rsidRPr="37279B11">
              <w:rPr>
                <w:b/>
                <w:bCs/>
                <w:sz w:val="20"/>
                <w:szCs w:val="20"/>
              </w:rPr>
              <w:t>Regional Action Plan on Marine Litter (</w:t>
            </w:r>
            <w:hyperlink r:id="rId180">
              <w:r w:rsidRPr="37279B11">
                <w:rPr>
                  <w:rStyle w:val="Hyperlink"/>
                  <w:b/>
                  <w:bCs/>
                  <w:sz w:val="20"/>
                  <w:szCs w:val="20"/>
                </w:rPr>
                <w:t>RAP MALI</w:t>
              </w:r>
            </w:hyperlink>
            <w:r w:rsidRPr="37279B11">
              <w:rPr>
                <w:b/>
                <w:bCs/>
                <w:sz w:val="20"/>
                <w:szCs w:val="20"/>
              </w:rPr>
              <w:t>)</w:t>
            </w:r>
          </w:p>
          <w:p w14:paraId="3EFA5185" w14:textId="77777777" w:rsidR="00843FAA" w:rsidRDefault="00843FAA" w:rsidP="00FE1AA4">
            <w:pPr>
              <w:rPr>
                <w:b/>
                <w:bCs/>
              </w:rPr>
            </w:pPr>
          </w:p>
          <w:p w14:paraId="24161E9B" w14:textId="77777777" w:rsidR="00843FAA" w:rsidRDefault="00843FAA" w:rsidP="00FE1AA4"/>
          <w:p w14:paraId="7FA0D820" w14:textId="77777777" w:rsidR="00843FAA" w:rsidRDefault="00843FAA" w:rsidP="00FE1AA4"/>
          <w:p w14:paraId="4B5F31A1" w14:textId="77777777" w:rsidR="00843FAA" w:rsidRDefault="00843FAA" w:rsidP="00FE1AA4">
            <w:pPr>
              <w:pStyle w:val="TableParagraph"/>
              <w:ind w:left="0" w:right="183"/>
              <w:rPr>
                <w:sz w:val="20"/>
              </w:rPr>
            </w:pPr>
          </w:p>
        </w:tc>
        <w:tc>
          <w:tcPr>
            <w:tcW w:w="1628" w:type="dxa"/>
          </w:tcPr>
          <w:p w14:paraId="1DFFB7BF" w14:textId="58905030" w:rsidR="00843FAA" w:rsidRDefault="00843FAA" w:rsidP="00FE1AA4">
            <w:pPr>
              <w:pStyle w:val="Para1"/>
              <w:numPr>
                <w:ilvl w:val="0"/>
                <w:numId w:val="0"/>
              </w:numPr>
              <w:jc w:val="left"/>
              <w:rPr>
                <w:sz w:val="20"/>
              </w:rPr>
            </w:pPr>
            <w:r w:rsidRPr="006559FF">
              <w:rPr>
                <w:sz w:val="20"/>
                <w:szCs w:val="20"/>
                <w:lang w:val="en-CA" w:eastAsia="ko-KR"/>
              </w:rPr>
              <w:t>W</w:t>
            </w:r>
            <w:r w:rsidRPr="006559FF">
              <w:rPr>
                <w:rFonts w:hint="eastAsia"/>
                <w:sz w:val="20"/>
                <w:szCs w:val="20"/>
                <w:lang w:val="en-CA" w:eastAsia="ko-KR"/>
              </w:rPr>
              <w:t>aste, including plastic waste</w:t>
            </w:r>
          </w:p>
        </w:tc>
        <w:tc>
          <w:tcPr>
            <w:tcW w:w="4664" w:type="dxa"/>
          </w:tcPr>
          <w:p w14:paraId="7638CE16" w14:textId="3361385A" w:rsidR="00843FAA" w:rsidRDefault="00843FAA" w:rsidP="00FE1AA4">
            <w:pPr>
              <w:pStyle w:val="Para1"/>
              <w:numPr>
                <w:ilvl w:val="0"/>
                <w:numId w:val="0"/>
              </w:numPr>
              <w:rPr>
                <w:sz w:val="20"/>
              </w:rPr>
            </w:pPr>
            <w:r w:rsidRPr="00E26440">
              <w:rPr>
                <w:sz w:val="20"/>
                <w:szCs w:val="20"/>
              </w:rPr>
              <w:t xml:space="preserve">Implementation of the </w:t>
            </w:r>
            <w:r w:rsidRPr="00E26440">
              <w:rPr>
                <w:b/>
                <w:bCs/>
                <w:sz w:val="20"/>
                <w:szCs w:val="20"/>
              </w:rPr>
              <w:t>(</w:t>
            </w:r>
            <w:r w:rsidRPr="003D3BF8">
              <w:rPr>
                <w:sz w:val="20"/>
                <w:szCs w:val="20"/>
              </w:rPr>
              <w:t>RAP MALI</w:t>
            </w:r>
            <w:r w:rsidRPr="00E26440">
              <w:rPr>
                <w:sz w:val="20"/>
                <w:szCs w:val="20"/>
              </w:rPr>
              <w:t>, provide</w:t>
            </w:r>
            <w:r w:rsidRPr="003D3BF8">
              <w:rPr>
                <w:sz w:val="20"/>
                <w:szCs w:val="20"/>
              </w:rPr>
              <w:t>s</w:t>
            </w:r>
            <w:r w:rsidRPr="00E26440">
              <w:rPr>
                <w:sz w:val="20"/>
                <w:szCs w:val="20"/>
              </w:rPr>
              <w:t xml:space="preserve"> a regional framework to prevent and reduce marine litter and plastic pollution. Activities focused on reducing leakage into marine and coastal environments, improving the management of land-based and sea-based sources, and</w:t>
            </w:r>
            <w:r w:rsidRPr="00204A17">
              <w:rPr>
                <w:sz w:val="20"/>
                <w:szCs w:val="20"/>
              </w:rPr>
              <w:t xml:space="preserve"> </w:t>
            </w:r>
            <w:r w:rsidRPr="00E26440">
              <w:rPr>
                <w:sz w:val="20"/>
                <w:szCs w:val="20"/>
              </w:rPr>
              <w:t xml:space="preserve">strengthening </w:t>
            </w:r>
            <w:r w:rsidRPr="00204A17">
              <w:rPr>
                <w:sz w:val="20"/>
                <w:szCs w:val="20"/>
              </w:rPr>
              <w:t>regional coordination</w:t>
            </w:r>
            <w:r>
              <w:rPr>
                <w:sz w:val="20"/>
                <w:szCs w:val="20"/>
                <w:lang w:val="en-CA"/>
              </w:rPr>
              <w:t xml:space="preserve"> </w:t>
            </w:r>
            <w:r w:rsidRPr="00E26440">
              <w:rPr>
                <w:sz w:val="20"/>
                <w:szCs w:val="20"/>
              </w:rPr>
              <w:t>to address associated pressures on marine and coastal ecosystems.</w:t>
            </w:r>
          </w:p>
        </w:tc>
        <w:tc>
          <w:tcPr>
            <w:tcW w:w="3260" w:type="dxa"/>
          </w:tcPr>
          <w:p w14:paraId="7C470891" w14:textId="33BB924A" w:rsidR="00843FAA" w:rsidRPr="00451A89" w:rsidRDefault="00843FAA" w:rsidP="00FE1AA4">
            <w:pPr>
              <w:pStyle w:val="Para1"/>
              <w:numPr>
                <w:ilvl w:val="0"/>
                <w:numId w:val="0"/>
              </w:numPr>
              <w:jc w:val="left"/>
              <w:rPr>
                <w:sz w:val="20"/>
                <w:szCs w:val="20"/>
                <w:lang w:val="en-US"/>
              </w:rPr>
            </w:pPr>
            <w:r w:rsidRPr="00E26440">
              <w:rPr>
                <w:sz w:val="20"/>
                <w:szCs w:val="20"/>
              </w:rPr>
              <w:t>A significant gap is the need for additional resources to strengthen the implementation of existing measures and improve the tracking of pollution</w:t>
            </w:r>
            <w:r w:rsidRPr="00E26440">
              <w:rPr>
                <w:sz w:val="20"/>
                <w:szCs w:val="20"/>
              </w:rPr>
              <w:noBreakHyphen/>
              <w:t>pressure trends. Without sustained financial and technical support, countries face challenges in monitoring progress, identifying emerging pressures, and effectively reducing impacts on marine and coastal ecosystems.</w:t>
            </w:r>
          </w:p>
        </w:tc>
      </w:tr>
      <w:tr w:rsidR="00843FAA" w:rsidRPr="00761DCA" w14:paraId="449DD9F1" w14:textId="77777777" w:rsidTr="00995A8C">
        <w:tc>
          <w:tcPr>
            <w:tcW w:w="1506" w:type="dxa"/>
            <w:vMerge/>
          </w:tcPr>
          <w:p w14:paraId="16DD68DF" w14:textId="77777777" w:rsidR="00843FAA" w:rsidRPr="00382059" w:rsidRDefault="00843FAA" w:rsidP="00603821">
            <w:pPr>
              <w:pStyle w:val="Para1"/>
              <w:numPr>
                <w:ilvl w:val="0"/>
                <w:numId w:val="0"/>
              </w:numPr>
              <w:jc w:val="center"/>
              <w:rPr>
                <w:b/>
                <w:bCs/>
                <w:sz w:val="20"/>
                <w:szCs w:val="20"/>
              </w:rPr>
            </w:pPr>
          </w:p>
        </w:tc>
        <w:tc>
          <w:tcPr>
            <w:tcW w:w="2550" w:type="dxa"/>
          </w:tcPr>
          <w:p w14:paraId="704E5B37" w14:textId="77777777" w:rsidR="00843FAA" w:rsidRPr="003D3BF8" w:rsidRDefault="00843FAA" w:rsidP="00603821">
            <w:pPr>
              <w:rPr>
                <w:sz w:val="20"/>
                <w:szCs w:val="20"/>
              </w:rPr>
            </w:pPr>
            <w:r w:rsidRPr="008B3242">
              <w:rPr>
                <w:b/>
                <w:bCs/>
                <w:sz w:val="20"/>
                <w:szCs w:val="20"/>
              </w:rPr>
              <w:t xml:space="preserve">Meeting: </w:t>
            </w:r>
            <w:hyperlink r:id="rId181">
              <w:r w:rsidRPr="37279B11">
                <w:rPr>
                  <w:rStyle w:val="Hyperlink"/>
                  <w:sz w:val="20"/>
                  <w:szCs w:val="20"/>
                </w:rPr>
                <w:t>The 7</w:t>
              </w:r>
              <w:r w:rsidRPr="37279B11">
                <w:rPr>
                  <w:rStyle w:val="Hyperlink"/>
                  <w:sz w:val="20"/>
                  <w:szCs w:val="20"/>
                  <w:vertAlign w:val="superscript"/>
                </w:rPr>
                <w:t>th</w:t>
              </w:r>
              <w:r w:rsidRPr="37279B11">
                <w:rPr>
                  <w:rStyle w:val="Hyperlink"/>
                  <w:sz w:val="20"/>
                  <w:szCs w:val="20"/>
                </w:rPr>
                <w:t xml:space="preserve"> Meeting of the Working Group on Marine Litter (WGML-7) held on 19 June 2025</w:t>
              </w:r>
            </w:hyperlink>
            <w:r w:rsidRPr="37279B11">
              <w:rPr>
                <w:color w:val="000000" w:themeColor="text1"/>
                <w:sz w:val="20"/>
                <w:szCs w:val="20"/>
              </w:rPr>
              <w:t xml:space="preserve">. </w:t>
            </w:r>
            <w:r w:rsidRPr="37279B11">
              <w:rPr>
                <w:sz w:val="20"/>
                <w:szCs w:val="20"/>
              </w:rPr>
              <w:t xml:space="preserve"> </w:t>
            </w:r>
          </w:p>
          <w:p w14:paraId="090E4BFD" w14:textId="77777777" w:rsidR="00843FAA" w:rsidRDefault="00843FAA" w:rsidP="00603821">
            <w:pPr>
              <w:rPr>
                <w:sz w:val="20"/>
                <w:szCs w:val="20"/>
                <w:lang w:eastAsia="ko-KR"/>
              </w:rPr>
            </w:pPr>
          </w:p>
          <w:p w14:paraId="0485D7E5" w14:textId="77777777" w:rsidR="00843FAA" w:rsidRDefault="00843FAA" w:rsidP="00603821">
            <w:pPr>
              <w:rPr>
                <w:sz w:val="20"/>
                <w:szCs w:val="20"/>
                <w:lang w:eastAsia="ko-KR"/>
              </w:rPr>
            </w:pPr>
          </w:p>
          <w:p w14:paraId="1DB81B66" w14:textId="77777777" w:rsidR="00843FAA" w:rsidRDefault="00843FAA" w:rsidP="00603821">
            <w:pPr>
              <w:rPr>
                <w:sz w:val="20"/>
                <w:szCs w:val="20"/>
                <w:lang w:eastAsia="ko-KR"/>
              </w:rPr>
            </w:pPr>
          </w:p>
          <w:p w14:paraId="3AFFDC2A" w14:textId="77777777" w:rsidR="00843FAA" w:rsidRDefault="00843FAA" w:rsidP="00603821"/>
          <w:p w14:paraId="04AE155F" w14:textId="77777777" w:rsidR="00843FAA" w:rsidRDefault="00843FAA" w:rsidP="00603821"/>
          <w:p w14:paraId="25769662" w14:textId="77777777" w:rsidR="00843FAA" w:rsidRDefault="00843FAA" w:rsidP="00603821"/>
          <w:p w14:paraId="51740245" w14:textId="77777777" w:rsidR="00843FAA" w:rsidRDefault="00843FAA" w:rsidP="00603821"/>
          <w:p w14:paraId="470CE417" w14:textId="77777777" w:rsidR="00843FAA" w:rsidRDefault="00843FAA" w:rsidP="00603821">
            <w:pPr>
              <w:pStyle w:val="TableParagraph"/>
              <w:ind w:left="0" w:right="183"/>
              <w:rPr>
                <w:sz w:val="20"/>
              </w:rPr>
            </w:pPr>
          </w:p>
        </w:tc>
        <w:tc>
          <w:tcPr>
            <w:tcW w:w="1628" w:type="dxa"/>
          </w:tcPr>
          <w:p w14:paraId="54971F38" w14:textId="6A87F4A5" w:rsidR="00843FAA" w:rsidRDefault="00843FAA" w:rsidP="00603821">
            <w:pPr>
              <w:pStyle w:val="Para1"/>
              <w:numPr>
                <w:ilvl w:val="0"/>
                <w:numId w:val="0"/>
              </w:numPr>
              <w:jc w:val="left"/>
              <w:rPr>
                <w:sz w:val="20"/>
              </w:rPr>
            </w:pPr>
            <w:r w:rsidRPr="00955762">
              <w:rPr>
                <w:sz w:val="20"/>
                <w:szCs w:val="20"/>
              </w:rPr>
              <w:t>Waste, including plastic waste</w:t>
            </w:r>
          </w:p>
        </w:tc>
        <w:tc>
          <w:tcPr>
            <w:tcW w:w="4664" w:type="dxa"/>
          </w:tcPr>
          <w:p w14:paraId="7CC14723" w14:textId="77777777" w:rsidR="00843FAA" w:rsidRPr="003D3BF8" w:rsidRDefault="00843FAA" w:rsidP="00603821">
            <w:pPr>
              <w:rPr>
                <w:sz w:val="20"/>
                <w:szCs w:val="20"/>
                <w:lang w:eastAsia="ko-KR"/>
              </w:rPr>
            </w:pPr>
            <w:r w:rsidRPr="003D3BF8">
              <w:rPr>
                <w:sz w:val="20"/>
                <w:szCs w:val="20"/>
                <w:lang w:eastAsia="ko-KR"/>
              </w:rPr>
              <w:t xml:space="preserve">The meeting discussed progress on the biennial workplan of the </w:t>
            </w:r>
            <w:r w:rsidRPr="00900C84">
              <w:rPr>
                <w:sz w:val="20"/>
                <w:szCs w:val="20"/>
              </w:rPr>
              <w:t xml:space="preserve">Regional Action Plan on Marine </w:t>
            </w:r>
            <w:r w:rsidRPr="00AD7F36">
              <w:rPr>
                <w:sz w:val="20"/>
                <w:szCs w:val="20"/>
              </w:rPr>
              <w:t>Litter</w:t>
            </w:r>
            <w:r w:rsidRPr="003D3BF8">
              <w:rPr>
                <w:sz w:val="20"/>
                <w:szCs w:val="20"/>
                <w:lang w:eastAsia="ko-KR"/>
              </w:rPr>
              <w:t>, including</w:t>
            </w:r>
          </w:p>
          <w:p w14:paraId="44959184" w14:textId="1DD30AD2" w:rsidR="00843FAA" w:rsidRDefault="00843FAA" w:rsidP="00603821">
            <w:pPr>
              <w:pStyle w:val="Para1"/>
              <w:numPr>
                <w:ilvl w:val="0"/>
                <w:numId w:val="0"/>
              </w:numPr>
              <w:rPr>
                <w:sz w:val="20"/>
              </w:rPr>
            </w:pPr>
            <w:r w:rsidRPr="003D3BF8">
              <w:rPr>
                <w:sz w:val="20"/>
                <w:szCs w:val="20"/>
                <w:lang w:eastAsia="ko-KR"/>
              </w:rPr>
              <w:t xml:space="preserve"> COBSEA's first Regional Activity Centre (RAC) for Marine Litter, the Regional Capacity Centre for Clean Seas (RC3S), and ongoing initiatives to </w:t>
            </w:r>
            <w:r w:rsidRPr="003D3BF8">
              <w:rPr>
                <w:sz w:val="20"/>
                <w:szCs w:val="20"/>
              </w:rPr>
              <w:t xml:space="preserve">strengthen and harmonize marine litter monitoring </w:t>
            </w:r>
            <w:r w:rsidRPr="003D3BF8">
              <w:rPr>
                <w:sz w:val="20"/>
                <w:szCs w:val="20"/>
                <w:lang w:eastAsia="ko-KR"/>
              </w:rPr>
              <w:t xml:space="preserve">marine litter monitoring </w:t>
            </w:r>
            <w:r w:rsidRPr="003D3BF8">
              <w:rPr>
                <w:sz w:val="20"/>
                <w:szCs w:val="20"/>
              </w:rPr>
              <w:t>across the region</w:t>
            </w:r>
          </w:p>
        </w:tc>
        <w:tc>
          <w:tcPr>
            <w:tcW w:w="3260" w:type="dxa"/>
          </w:tcPr>
          <w:p w14:paraId="38FC5D8E" w14:textId="77777777" w:rsidR="00843FAA" w:rsidRPr="00451A89" w:rsidRDefault="00843FAA" w:rsidP="00603821">
            <w:pPr>
              <w:pStyle w:val="Para1"/>
              <w:numPr>
                <w:ilvl w:val="0"/>
                <w:numId w:val="0"/>
              </w:numPr>
              <w:jc w:val="left"/>
              <w:rPr>
                <w:sz w:val="20"/>
                <w:szCs w:val="20"/>
                <w:lang w:val="en-US"/>
              </w:rPr>
            </w:pPr>
          </w:p>
        </w:tc>
      </w:tr>
      <w:tr w:rsidR="00843FAA" w:rsidRPr="00761DCA" w14:paraId="7BCB001A" w14:textId="77777777" w:rsidTr="00995A8C">
        <w:tc>
          <w:tcPr>
            <w:tcW w:w="1506" w:type="dxa"/>
            <w:vMerge/>
          </w:tcPr>
          <w:p w14:paraId="11CFAB1E" w14:textId="77777777" w:rsidR="00843FAA" w:rsidRPr="00382059" w:rsidRDefault="00843FAA" w:rsidP="00B803AF">
            <w:pPr>
              <w:pStyle w:val="Para1"/>
              <w:numPr>
                <w:ilvl w:val="0"/>
                <w:numId w:val="0"/>
              </w:numPr>
              <w:jc w:val="center"/>
              <w:rPr>
                <w:b/>
                <w:bCs/>
                <w:sz w:val="20"/>
                <w:szCs w:val="20"/>
              </w:rPr>
            </w:pPr>
          </w:p>
        </w:tc>
        <w:tc>
          <w:tcPr>
            <w:tcW w:w="2550" w:type="dxa"/>
          </w:tcPr>
          <w:p w14:paraId="435FD303" w14:textId="77777777" w:rsidR="00843FAA" w:rsidRPr="003D3BF8" w:rsidRDefault="00843FAA" w:rsidP="00B803AF">
            <w:pPr>
              <w:rPr>
                <w:sz w:val="20"/>
                <w:szCs w:val="20"/>
                <w:lang w:val="en-CA" w:eastAsia="ko-KR"/>
              </w:rPr>
            </w:pPr>
            <w:r w:rsidRPr="37279B11">
              <w:rPr>
                <w:b/>
                <w:bCs/>
                <w:sz w:val="20"/>
                <w:szCs w:val="20"/>
              </w:rPr>
              <w:t xml:space="preserve">Guidance: </w:t>
            </w:r>
            <w:hyperlink r:id="rId182">
              <w:r w:rsidRPr="008B3242">
                <w:rPr>
                  <w:rStyle w:val="Hyperlink"/>
                  <w:sz w:val="20"/>
                  <w:szCs w:val="20"/>
                </w:rPr>
                <w:t>Regional</w:t>
              </w:r>
              <w:r w:rsidRPr="37279B11">
                <w:rPr>
                  <w:rStyle w:val="Hyperlink"/>
                  <w:b/>
                  <w:bCs/>
                  <w:sz w:val="20"/>
                  <w:szCs w:val="20"/>
                </w:rPr>
                <w:t xml:space="preserve"> guidance on harmonized marine litter monitoring</w:t>
              </w:r>
            </w:hyperlink>
          </w:p>
          <w:p w14:paraId="4E2EF653" w14:textId="77777777" w:rsidR="00843FAA" w:rsidRDefault="00843FAA" w:rsidP="00B803AF">
            <w:pPr>
              <w:rPr>
                <w:sz w:val="20"/>
                <w:szCs w:val="20"/>
                <w:lang w:eastAsia="ko-KR"/>
              </w:rPr>
            </w:pPr>
          </w:p>
          <w:p w14:paraId="66E447A2" w14:textId="77777777" w:rsidR="00843FAA" w:rsidRDefault="00843FAA" w:rsidP="00B803AF">
            <w:pPr>
              <w:pStyle w:val="TableParagraph"/>
              <w:ind w:left="0" w:right="183"/>
              <w:rPr>
                <w:sz w:val="20"/>
              </w:rPr>
            </w:pPr>
          </w:p>
        </w:tc>
        <w:tc>
          <w:tcPr>
            <w:tcW w:w="1628" w:type="dxa"/>
          </w:tcPr>
          <w:p w14:paraId="5E9CF25C" w14:textId="7AACBEFE" w:rsidR="00843FAA" w:rsidRDefault="00843FAA" w:rsidP="00B803AF">
            <w:pPr>
              <w:pStyle w:val="Para1"/>
              <w:numPr>
                <w:ilvl w:val="0"/>
                <w:numId w:val="0"/>
              </w:numPr>
              <w:jc w:val="left"/>
              <w:rPr>
                <w:sz w:val="20"/>
              </w:rPr>
            </w:pPr>
            <w:r w:rsidRPr="00955762">
              <w:rPr>
                <w:sz w:val="20"/>
                <w:szCs w:val="20"/>
              </w:rPr>
              <w:lastRenderedPageBreak/>
              <w:t>Waste, including plastic waste</w:t>
            </w:r>
          </w:p>
        </w:tc>
        <w:tc>
          <w:tcPr>
            <w:tcW w:w="4664" w:type="dxa"/>
          </w:tcPr>
          <w:p w14:paraId="460A8B76" w14:textId="5028053E" w:rsidR="00843FAA" w:rsidRDefault="00843FAA" w:rsidP="00B803AF">
            <w:pPr>
              <w:pStyle w:val="Para1"/>
              <w:numPr>
                <w:ilvl w:val="0"/>
                <w:numId w:val="0"/>
              </w:numPr>
              <w:rPr>
                <w:sz w:val="20"/>
              </w:rPr>
            </w:pPr>
            <w:r w:rsidRPr="00AD7F36">
              <w:rPr>
                <w:color w:val="000000" w:themeColor="text1"/>
                <w:sz w:val="20"/>
                <w:szCs w:val="20"/>
              </w:rPr>
              <w:t xml:space="preserve">Adopted </w:t>
            </w:r>
            <w:r w:rsidRPr="00900C84">
              <w:rPr>
                <w:sz w:val="20"/>
                <w:szCs w:val="20"/>
              </w:rPr>
              <w:t>regional guidance on harmonized marine litter monitoring</w:t>
            </w:r>
            <w:r w:rsidRPr="00AD7F36">
              <w:rPr>
                <w:color w:val="000000" w:themeColor="text1"/>
                <w:sz w:val="20"/>
                <w:szCs w:val="20"/>
              </w:rPr>
              <w:t>,</w:t>
            </w:r>
            <w:r w:rsidRPr="00AD7F36">
              <w:rPr>
                <w:b/>
                <w:bCs/>
                <w:sz w:val="20"/>
                <w:szCs w:val="20"/>
              </w:rPr>
              <w:t xml:space="preserve"> </w:t>
            </w:r>
            <w:r w:rsidRPr="00900C84">
              <w:rPr>
                <w:sz w:val="20"/>
                <w:szCs w:val="20"/>
              </w:rPr>
              <w:t>accompanied</w:t>
            </w:r>
            <w:r w:rsidRPr="00AD7F36">
              <w:rPr>
                <w:sz w:val="20"/>
                <w:szCs w:val="20"/>
              </w:rPr>
              <w:t xml:space="preserve"> b</w:t>
            </w:r>
            <w:r w:rsidRPr="00900C84">
              <w:rPr>
                <w:sz w:val="20"/>
                <w:szCs w:val="20"/>
              </w:rPr>
              <w:t xml:space="preserve">y </w:t>
            </w:r>
            <w:r w:rsidRPr="00AD7F36">
              <w:rPr>
                <w:sz w:val="20"/>
                <w:szCs w:val="20"/>
              </w:rPr>
              <w:t xml:space="preserve">training activities, to </w:t>
            </w:r>
            <w:r w:rsidRPr="00AD7F36">
              <w:rPr>
                <w:sz w:val="20"/>
                <w:szCs w:val="20"/>
              </w:rPr>
              <w:lastRenderedPageBreak/>
              <w:t xml:space="preserve">improve consistency and comparability of data </w:t>
            </w:r>
            <w:r w:rsidRPr="00AD7F36">
              <w:rPr>
                <w:sz w:val="20"/>
                <w:szCs w:val="20"/>
                <w:lang w:eastAsia="ko-KR"/>
              </w:rPr>
              <w:t>and s</w:t>
            </w:r>
            <w:r w:rsidRPr="00900C84">
              <w:rPr>
                <w:sz w:val="20"/>
                <w:szCs w:val="20"/>
              </w:rPr>
              <w:t xml:space="preserve">trengthen </w:t>
            </w:r>
            <w:r w:rsidRPr="00AD7F36">
              <w:rPr>
                <w:sz w:val="20"/>
                <w:szCs w:val="20"/>
                <w:lang w:eastAsia="ko-KR"/>
              </w:rPr>
              <w:t>understanding of pollution pressures in marine and coastal environments.</w:t>
            </w:r>
          </w:p>
        </w:tc>
        <w:tc>
          <w:tcPr>
            <w:tcW w:w="3260" w:type="dxa"/>
          </w:tcPr>
          <w:p w14:paraId="1D95181E" w14:textId="2A5DF5D0" w:rsidR="00843FAA" w:rsidRPr="00451A89" w:rsidRDefault="00843FAA" w:rsidP="00B803AF">
            <w:pPr>
              <w:pStyle w:val="Para1"/>
              <w:numPr>
                <w:ilvl w:val="0"/>
                <w:numId w:val="0"/>
              </w:numPr>
              <w:jc w:val="left"/>
              <w:rPr>
                <w:sz w:val="20"/>
                <w:szCs w:val="20"/>
                <w:lang w:val="en-US"/>
              </w:rPr>
            </w:pPr>
            <w:r w:rsidRPr="007D7227">
              <w:rPr>
                <w:sz w:val="20"/>
                <w:szCs w:val="20"/>
                <w:lang w:eastAsia="ko-KR"/>
              </w:rPr>
              <w:lastRenderedPageBreak/>
              <w:t>T</w:t>
            </w:r>
            <w:r w:rsidRPr="00900C84">
              <w:rPr>
                <w:sz w:val="20"/>
                <w:szCs w:val="20"/>
                <w:lang w:eastAsia="ko-KR"/>
              </w:rPr>
              <w:t xml:space="preserve">here is a need for </w:t>
            </w:r>
            <w:r w:rsidRPr="007D7227">
              <w:rPr>
                <w:sz w:val="20"/>
                <w:szCs w:val="20"/>
                <w:lang w:eastAsia="ko-KR"/>
              </w:rPr>
              <w:t>s</w:t>
            </w:r>
            <w:r w:rsidRPr="007D7227">
              <w:rPr>
                <w:sz w:val="20"/>
                <w:szCs w:val="20"/>
              </w:rPr>
              <w:t xml:space="preserve">ustained capacity-building </w:t>
            </w:r>
            <w:r w:rsidRPr="00900C84">
              <w:rPr>
                <w:sz w:val="20"/>
                <w:szCs w:val="20"/>
              </w:rPr>
              <w:t xml:space="preserve">to ensure countries </w:t>
            </w:r>
            <w:r w:rsidRPr="00900C84">
              <w:rPr>
                <w:sz w:val="20"/>
                <w:szCs w:val="20"/>
              </w:rPr>
              <w:lastRenderedPageBreak/>
              <w:t>can effectively implement pollution</w:t>
            </w:r>
            <w:r w:rsidRPr="00900C84">
              <w:rPr>
                <w:sz w:val="20"/>
                <w:szCs w:val="20"/>
              </w:rPr>
              <w:noBreakHyphen/>
              <w:t>reduction measures and meet regional commitments. Without ongoing support, technical skills and institutional capabilities remain uneven, limiting long</w:t>
            </w:r>
            <w:r w:rsidRPr="00900C84">
              <w:rPr>
                <w:sz w:val="20"/>
                <w:szCs w:val="20"/>
              </w:rPr>
              <w:noBreakHyphen/>
              <w:t>term progress in addressing pollution pressures on marine and coastal ecosystems.</w:t>
            </w:r>
          </w:p>
        </w:tc>
      </w:tr>
      <w:tr w:rsidR="00843FAA" w:rsidRPr="00761DCA" w14:paraId="1F70CA66" w14:textId="77777777" w:rsidTr="00995A8C">
        <w:tc>
          <w:tcPr>
            <w:tcW w:w="1506" w:type="dxa"/>
            <w:vMerge/>
          </w:tcPr>
          <w:p w14:paraId="542CD499" w14:textId="77777777" w:rsidR="00843FAA" w:rsidRPr="00382059" w:rsidRDefault="00843FAA" w:rsidP="00CD7FD9">
            <w:pPr>
              <w:pStyle w:val="Para1"/>
              <w:numPr>
                <w:ilvl w:val="0"/>
                <w:numId w:val="0"/>
              </w:numPr>
              <w:jc w:val="center"/>
              <w:rPr>
                <w:b/>
                <w:bCs/>
                <w:sz w:val="20"/>
                <w:szCs w:val="20"/>
              </w:rPr>
            </w:pPr>
          </w:p>
        </w:tc>
        <w:tc>
          <w:tcPr>
            <w:tcW w:w="2550" w:type="dxa"/>
          </w:tcPr>
          <w:p w14:paraId="56E4D922" w14:textId="4DBCEA30" w:rsidR="00843FAA" w:rsidRDefault="00843FAA" w:rsidP="00CD7FD9">
            <w:pPr>
              <w:pStyle w:val="TableParagraph"/>
              <w:ind w:left="0" w:right="183"/>
              <w:rPr>
                <w:sz w:val="20"/>
              </w:rPr>
            </w:pPr>
            <w:r w:rsidRPr="002519D8">
              <w:rPr>
                <w:b/>
                <w:bCs/>
                <w:sz w:val="20"/>
                <w:szCs w:val="20"/>
                <w:lang w:val="en-CA" w:eastAsia="ko-KR"/>
              </w:rPr>
              <w:t>Guidance:</w:t>
            </w:r>
            <w:r w:rsidRPr="37279B11">
              <w:rPr>
                <w:sz w:val="20"/>
                <w:szCs w:val="20"/>
                <w:lang w:val="en-CA" w:eastAsia="ko-KR"/>
              </w:rPr>
              <w:t xml:space="preserve">  waste management</w:t>
            </w:r>
          </w:p>
        </w:tc>
        <w:tc>
          <w:tcPr>
            <w:tcW w:w="1628" w:type="dxa"/>
          </w:tcPr>
          <w:p w14:paraId="246AC83E" w14:textId="63711524" w:rsidR="00843FAA" w:rsidRDefault="00843FAA" w:rsidP="00CD7FD9">
            <w:pPr>
              <w:pStyle w:val="Para1"/>
              <w:numPr>
                <w:ilvl w:val="0"/>
                <w:numId w:val="0"/>
              </w:numPr>
              <w:jc w:val="left"/>
              <w:rPr>
                <w:sz w:val="20"/>
              </w:rPr>
            </w:pPr>
            <w:r w:rsidRPr="2BBD17B1">
              <w:rPr>
                <w:sz w:val="20"/>
                <w:szCs w:val="20"/>
              </w:rPr>
              <w:t xml:space="preserve">Plastic pollution </w:t>
            </w:r>
          </w:p>
        </w:tc>
        <w:tc>
          <w:tcPr>
            <w:tcW w:w="4664" w:type="dxa"/>
          </w:tcPr>
          <w:p w14:paraId="2F90B2AA" w14:textId="044500E4" w:rsidR="00843FAA" w:rsidRDefault="00843FAA" w:rsidP="00CD7FD9">
            <w:pPr>
              <w:pStyle w:val="Para1"/>
              <w:numPr>
                <w:ilvl w:val="0"/>
                <w:numId w:val="0"/>
              </w:numPr>
              <w:rPr>
                <w:sz w:val="20"/>
              </w:rPr>
            </w:pPr>
            <w:r w:rsidRPr="2BBD17B1">
              <w:rPr>
                <w:sz w:val="20"/>
                <w:szCs w:val="20"/>
                <w:lang w:eastAsia="ko-KR"/>
              </w:rPr>
              <w:t xml:space="preserve">Development of sectoral </w:t>
            </w:r>
            <w:hyperlink r:id="rId183" w:history="1">
              <w:r w:rsidRPr="002519D8">
                <w:rPr>
                  <w:rStyle w:val="Hyperlink"/>
                  <w:sz w:val="20"/>
                  <w:szCs w:val="20"/>
                  <w:lang w:eastAsia="ko-KR"/>
                </w:rPr>
                <w:t>guidance</w:t>
              </w:r>
            </w:hyperlink>
            <w:r w:rsidRPr="002519D8">
              <w:rPr>
                <w:sz w:val="20"/>
                <w:szCs w:val="20"/>
                <w:lang w:eastAsia="ko-KR"/>
              </w:rPr>
              <w:t xml:space="preserve"> on plastic-waste free schools</w:t>
            </w:r>
            <w:r w:rsidRPr="2BBD17B1">
              <w:rPr>
                <w:sz w:val="20"/>
                <w:szCs w:val="20"/>
                <w:lang w:eastAsia="ko-KR"/>
              </w:rPr>
              <w:t xml:space="preserve">, aiming to support various stakeholders including governmental agencies, NGOs, educators and youth to reduce plastic waste from schools. </w:t>
            </w:r>
          </w:p>
        </w:tc>
        <w:tc>
          <w:tcPr>
            <w:tcW w:w="3260" w:type="dxa"/>
          </w:tcPr>
          <w:p w14:paraId="5D22E9D0" w14:textId="663FD323" w:rsidR="00843FAA" w:rsidRPr="00451A89" w:rsidRDefault="00843FAA" w:rsidP="00CD7FD9">
            <w:pPr>
              <w:pStyle w:val="Para1"/>
              <w:numPr>
                <w:ilvl w:val="0"/>
                <w:numId w:val="0"/>
              </w:numPr>
              <w:jc w:val="left"/>
              <w:rPr>
                <w:sz w:val="20"/>
                <w:szCs w:val="20"/>
                <w:lang w:val="en-US"/>
              </w:rPr>
            </w:pPr>
            <w:r w:rsidRPr="00FD5CF9">
              <w:rPr>
                <w:sz w:val="20"/>
                <w:szCs w:val="20"/>
              </w:rPr>
              <w:t>A notable gap is the limited engagement of youth in efforts to reduce plastic pollution. Despite growing interest and potential for meaningful contribution, structured opportunities, targeted outreach, and</w:t>
            </w:r>
            <w:r>
              <w:t xml:space="preserve"> </w:t>
            </w:r>
            <w:r w:rsidRPr="00FD5CF9">
              <w:rPr>
                <w:sz w:val="20"/>
                <w:szCs w:val="20"/>
              </w:rPr>
              <w:t>youth</w:t>
            </w:r>
            <w:r w:rsidRPr="00FD5CF9">
              <w:rPr>
                <w:sz w:val="20"/>
                <w:szCs w:val="20"/>
              </w:rPr>
              <w:noBreakHyphen/>
              <w:t>focused programmes remain insufficient, constraining the region’s ability to mobilize this key demographic in support of pollution</w:t>
            </w:r>
            <w:r w:rsidRPr="00FD5CF9">
              <w:rPr>
                <w:sz w:val="20"/>
                <w:szCs w:val="20"/>
              </w:rPr>
              <w:noBreakHyphen/>
              <w:t>reduction goals.</w:t>
            </w:r>
          </w:p>
        </w:tc>
      </w:tr>
      <w:tr w:rsidR="00843FAA" w:rsidRPr="00761DCA" w14:paraId="47F20BB6" w14:textId="77777777" w:rsidTr="00995A8C">
        <w:tc>
          <w:tcPr>
            <w:tcW w:w="1506" w:type="dxa"/>
            <w:vMerge/>
          </w:tcPr>
          <w:p w14:paraId="2F66DE42" w14:textId="77777777" w:rsidR="00843FAA" w:rsidRPr="00382059" w:rsidRDefault="00843FAA" w:rsidP="009F7BFE">
            <w:pPr>
              <w:pStyle w:val="Para1"/>
              <w:numPr>
                <w:ilvl w:val="0"/>
                <w:numId w:val="0"/>
              </w:numPr>
              <w:jc w:val="center"/>
              <w:rPr>
                <w:b/>
                <w:bCs/>
                <w:sz w:val="20"/>
                <w:szCs w:val="20"/>
              </w:rPr>
            </w:pPr>
          </w:p>
        </w:tc>
        <w:tc>
          <w:tcPr>
            <w:tcW w:w="2550" w:type="dxa"/>
          </w:tcPr>
          <w:p w14:paraId="07A457A8" w14:textId="77777777" w:rsidR="00843FAA" w:rsidRPr="002519D8" w:rsidRDefault="00843FAA" w:rsidP="009F7BFE">
            <w:pPr>
              <w:rPr>
                <w:b/>
                <w:bCs/>
                <w:sz w:val="20"/>
                <w:szCs w:val="20"/>
              </w:rPr>
            </w:pPr>
            <w:r w:rsidRPr="002519D8">
              <w:rPr>
                <w:b/>
                <w:bCs/>
                <w:sz w:val="20"/>
                <w:szCs w:val="20"/>
              </w:rPr>
              <w:t>Knowledge platform and multi-stakeholder networking</w:t>
            </w:r>
          </w:p>
          <w:p w14:paraId="46C36BEC" w14:textId="77777777" w:rsidR="00843FAA" w:rsidRDefault="00843FAA" w:rsidP="009F7BFE">
            <w:pPr>
              <w:rPr>
                <w:sz w:val="20"/>
                <w:szCs w:val="20"/>
                <w:lang w:eastAsia="ko-KR"/>
              </w:rPr>
            </w:pPr>
          </w:p>
          <w:p w14:paraId="521016CC" w14:textId="77777777" w:rsidR="00843FAA" w:rsidRDefault="00843FAA" w:rsidP="009F7BFE">
            <w:pPr>
              <w:rPr>
                <w:sz w:val="20"/>
                <w:szCs w:val="20"/>
                <w:lang w:eastAsia="ko-KR"/>
              </w:rPr>
            </w:pPr>
          </w:p>
          <w:p w14:paraId="4E4776B0" w14:textId="77777777" w:rsidR="00843FAA" w:rsidRDefault="00843FAA" w:rsidP="009F7BFE">
            <w:pPr>
              <w:rPr>
                <w:sz w:val="20"/>
                <w:szCs w:val="20"/>
                <w:lang w:eastAsia="ko-KR"/>
              </w:rPr>
            </w:pPr>
          </w:p>
          <w:p w14:paraId="26A10AF7" w14:textId="77777777" w:rsidR="00843FAA" w:rsidRDefault="00843FAA" w:rsidP="009F7BFE"/>
          <w:p w14:paraId="0B2E7515" w14:textId="77777777" w:rsidR="00843FAA" w:rsidRDefault="00843FAA" w:rsidP="009F7BFE"/>
          <w:p w14:paraId="18695F06" w14:textId="77777777" w:rsidR="00843FAA" w:rsidRDefault="00843FAA" w:rsidP="009F7BFE">
            <w:pPr>
              <w:pStyle w:val="TableParagraph"/>
              <w:ind w:left="0" w:right="183"/>
              <w:rPr>
                <w:sz w:val="20"/>
              </w:rPr>
            </w:pPr>
          </w:p>
        </w:tc>
        <w:tc>
          <w:tcPr>
            <w:tcW w:w="1628" w:type="dxa"/>
          </w:tcPr>
          <w:p w14:paraId="1D6F22E0" w14:textId="104E67D2" w:rsidR="00843FAA" w:rsidRDefault="00843FAA" w:rsidP="009F7BFE">
            <w:pPr>
              <w:pStyle w:val="Para1"/>
              <w:numPr>
                <w:ilvl w:val="0"/>
                <w:numId w:val="0"/>
              </w:numPr>
              <w:jc w:val="left"/>
              <w:rPr>
                <w:sz w:val="20"/>
              </w:rPr>
            </w:pPr>
            <w:r w:rsidRPr="007C6591">
              <w:rPr>
                <w:sz w:val="20"/>
                <w:szCs w:val="20"/>
              </w:rPr>
              <w:t>Waste, including plastic waste</w:t>
            </w:r>
          </w:p>
        </w:tc>
        <w:tc>
          <w:tcPr>
            <w:tcW w:w="4664" w:type="dxa"/>
          </w:tcPr>
          <w:p w14:paraId="4B99BFF8" w14:textId="2AF197D1" w:rsidR="00843FAA" w:rsidRDefault="00843FAA" w:rsidP="009F7BFE">
            <w:pPr>
              <w:pStyle w:val="Para1"/>
              <w:numPr>
                <w:ilvl w:val="0"/>
                <w:numId w:val="0"/>
              </w:numPr>
              <w:rPr>
                <w:sz w:val="20"/>
              </w:rPr>
            </w:pPr>
            <w:hyperlink r:id="rId184">
              <w:r w:rsidRPr="002519D8">
                <w:rPr>
                  <w:rStyle w:val="Hyperlink"/>
                  <w:sz w:val="20"/>
                  <w:szCs w:val="20"/>
                </w:rPr>
                <w:t>East Asian Seas Regional Node of the Global Partnership on Plastic Pollution and Marine Litter</w:t>
              </w:r>
            </w:hyperlink>
            <w:r w:rsidRPr="002519D8">
              <w:rPr>
                <w:sz w:val="20"/>
                <w:szCs w:val="20"/>
              </w:rPr>
              <w:t xml:space="preserve"> (GPML) </w:t>
            </w:r>
            <w:r>
              <w:rPr>
                <w:sz w:val="20"/>
                <w:szCs w:val="20"/>
              </w:rPr>
              <w:t>is operated as</w:t>
            </w:r>
            <w:r w:rsidRPr="2BBD17B1">
              <w:rPr>
                <w:sz w:val="20"/>
                <w:szCs w:val="20"/>
              </w:rPr>
              <w:t xml:space="preserve"> a regional knowledge management and networking platform</w:t>
            </w:r>
            <w:r>
              <w:rPr>
                <w:sz w:val="20"/>
                <w:szCs w:val="20"/>
              </w:rPr>
              <w:t>.</w:t>
            </w:r>
            <w:r w:rsidRPr="2BBD17B1">
              <w:rPr>
                <w:sz w:val="20"/>
                <w:szCs w:val="20"/>
                <w:lang w:eastAsia="ko-KR"/>
              </w:rPr>
              <w:t xml:space="preserve"> </w:t>
            </w:r>
            <w:r>
              <w:rPr>
                <w:sz w:val="20"/>
                <w:szCs w:val="20"/>
                <w:lang w:eastAsia="ko-KR"/>
              </w:rPr>
              <w:t xml:space="preserve">It </w:t>
            </w:r>
            <w:r w:rsidRPr="2BBD17B1">
              <w:rPr>
                <w:sz w:val="20"/>
                <w:szCs w:val="20"/>
                <w:lang w:eastAsia="ko-KR"/>
              </w:rPr>
              <w:t>support</w:t>
            </w:r>
            <w:r>
              <w:rPr>
                <w:sz w:val="20"/>
                <w:szCs w:val="20"/>
                <w:lang w:eastAsia="ko-KR"/>
              </w:rPr>
              <w:t xml:space="preserve">s </w:t>
            </w:r>
            <w:r w:rsidRPr="2BBD17B1">
              <w:rPr>
                <w:sz w:val="20"/>
                <w:szCs w:val="20"/>
                <w:lang w:eastAsia="ko-KR"/>
              </w:rPr>
              <w:t>countries</w:t>
            </w:r>
            <w:r>
              <w:rPr>
                <w:sz w:val="20"/>
                <w:szCs w:val="20"/>
                <w:lang w:eastAsia="ko-KR"/>
              </w:rPr>
              <w:t xml:space="preserve"> by facilitating</w:t>
            </w:r>
            <w:r w:rsidRPr="2BBD17B1">
              <w:rPr>
                <w:sz w:val="20"/>
                <w:szCs w:val="20"/>
                <w:lang w:eastAsia="ko-KR"/>
              </w:rPr>
              <w:t xml:space="preserve"> access to technical resources, good practices, and scientific information relevant to addressing pollution </w:t>
            </w:r>
            <w:r>
              <w:rPr>
                <w:sz w:val="20"/>
                <w:szCs w:val="20"/>
                <w:lang w:eastAsia="ko-KR"/>
              </w:rPr>
              <w:t xml:space="preserve">and impacts </w:t>
            </w:r>
            <w:r w:rsidRPr="2BBD17B1">
              <w:rPr>
                <w:sz w:val="20"/>
                <w:szCs w:val="20"/>
                <w:lang w:eastAsia="ko-KR"/>
              </w:rPr>
              <w:t xml:space="preserve">on marine and coastal ecosystems. The </w:t>
            </w:r>
            <w:r>
              <w:rPr>
                <w:sz w:val="20"/>
                <w:szCs w:val="20"/>
                <w:lang w:eastAsia="ko-KR"/>
              </w:rPr>
              <w:t xml:space="preserve">platform </w:t>
            </w:r>
            <w:r w:rsidRPr="2BBD17B1">
              <w:rPr>
                <w:sz w:val="20"/>
                <w:szCs w:val="20"/>
                <w:lang w:eastAsia="ko-KR"/>
              </w:rPr>
              <w:t xml:space="preserve">has </w:t>
            </w:r>
            <w:r>
              <w:rPr>
                <w:sz w:val="20"/>
                <w:szCs w:val="20"/>
                <w:lang w:eastAsia="ko-KR"/>
              </w:rPr>
              <w:t xml:space="preserve">been developed in a </w:t>
            </w:r>
            <w:r w:rsidRPr="2BBD17B1">
              <w:rPr>
                <w:sz w:val="20"/>
                <w:szCs w:val="20"/>
                <w:lang w:eastAsia="ko-KR"/>
              </w:rPr>
              <w:t>phase</w:t>
            </w:r>
            <w:r>
              <w:rPr>
                <w:sz w:val="20"/>
                <w:szCs w:val="20"/>
                <w:lang w:eastAsia="ko-KR"/>
              </w:rPr>
              <w:t>s</w:t>
            </w:r>
            <w:r w:rsidRPr="2BBD17B1">
              <w:rPr>
                <w:sz w:val="20"/>
                <w:szCs w:val="20"/>
                <w:lang w:eastAsia="ko-KR"/>
              </w:rPr>
              <w:t xml:space="preserve"> t through the MA-RE-DESIGN project funded by the Government of Germany</w:t>
            </w:r>
            <w:r>
              <w:rPr>
                <w:sz w:val="20"/>
                <w:szCs w:val="20"/>
                <w:lang w:eastAsia="ko-KR"/>
              </w:rPr>
              <w:t>,</w:t>
            </w:r>
            <w:r w:rsidRPr="002A6AF3">
              <w:rPr>
                <w:sz w:val="20"/>
                <w:szCs w:val="20"/>
                <w:lang w:eastAsia="ko-KR"/>
              </w:rPr>
              <w:t xml:space="preserve"> </w:t>
            </w:r>
            <w:r w:rsidRPr="00FD5CF9">
              <w:rPr>
                <w:sz w:val="20"/>
                <w:szCs w:val="20"/>
              </w:rPr>
              <w:t>enhancing regional capacity to respond to pollution pressures through improved information sharing and collaboration</w:t>
            </w:r>
          </w:p>
        </w:tc>
        <w:tc>
          <w:tcPr>
            <w:tcW w:w="3260" w:type="dxa"/>
          </w:tcPr>
          <w:p w14:paraId="1159ED11" w14:textId="77777777" w:rsidR="00843FAA" w:rsidRDefault="00843FAA" w:rsidP="009F7BFE">
            <w:pPr>
              <w:pStyle w:val="NormalWeb"/>
            </w:pPr>
            <w:r w:rsidRPr="00FD5CF9">
              <w:rPr>
                <w:sz w:val="20"/>
                <w:szCs w:val="20"/>
              </w:rPr>
              <w:t>A key gap is the insufficient technical and financial support needed to maintain and further expand the functionality of the East Asian Seas GPML Regional Node. Without sustained resources, the platform’s ability to serve as an effective regional hub for knowledge exchange, capacity</w:t>
            </w:r>
            <w:r w:rsidRPr="00FD5CF9">
              <w:rPr>
                <w:sz w:val="20"/>
                <w:szCs w:val="20"/>
              </w:rPr>
              <w:noBreakHyphen/>
              <w:t>building, and coordination on plastic pollution remains constrained.</w:t>
            </w:r>
          </w:p>
          <w:p w14:paraId="646669B4" w14:textId="77777777" w:rsidR="00843FAA" w:rsidRPr="00451A89" w:rsidRDefault="00843FAA" w:rsidP="009F7BFE">
            <w:pPr>
              <w:pStyle w:val="Para1"/>
              <w:numPr>
                <w:ilvl w:val="0"/>
                <w:numId w:val="0"/>
              </w:numPr>
              <w:jc w:val="left"/>
              <w:rPr>
                <w:sz w:val="20"/>
                <w:szCs w:val="20"/>
                <w:lang w:val="en-US"/>
              </w:rPr>
            </w:pPr>
          </w:p>
        </w:tc>
      </w:tr>
      <w:tr w:rsidR="00843FAA" w:rsidRPr="00761DCA" w14:paraId="227EBB86" w14:textId="77777777" w:rsidTr="00995A8C">
        <w:tc>
          <w:tcPr>
            <w:tcW w:w="1506" w:type="dxa"/>
            <w:vMerge/>
          </w:tcPr>
          <w:p w14:paraId="47E13E09" w14:textId="77777777" w:rsidR="00843FAA" w:rsidRPr="00382059" w:rsidRDefault="00843FAA" w:rsidP="00AB7D1B">
            <w:pPr>
              <w:pStyle w:val="Para1"/>
              <w:numPr>
                <w:ilvl w:val="0"/>
                <w:numId w:val="0"/>
              </w:numPr>
              <w:jc w:val="center"/>
              <w:rPr>
                <w:b/>
                <w:bCs/>
                <w:sz w:val="20"/>
                <w:szCs w:val="20"/>
              </w:rPr>
            </w:pPr>
          </w:p>
        </w:tc>
        <w:tc>
          <w:tcPr>
            <w:tcW w:w="2550" w:type="dxa"/>
          </w:tcPr>
          <w:p w14:paraId="2715C925" w14:textId="38A63686" w:rsidR="00843FAA" w:rsidRDefault="00843FAA" w:rsidP="00AB7D1B">
            <w:pPr>
              <w:pStyle w:val="TableParagraph"/>
              <w:ind w:left="0" w:right="183"/>
              <w:rPr>
                <w:sz w:val="20"/>
              </w:rPr>
            </w:pPr>
            <w:r w:rsidRPr="002519D8">
              <w:rPr>
                <w:b/>
                <w:bCs/>
                <w:sz w:val="20"/>
                <w:szCs w:val="20"/>
                <w:lang w:val="en-CA" w:eastAsia="ko-KR"/>
              </w:rPr>
              <w:t>Publication:</w:t>
            </w:r>
            <w:r w:rsidRPr="37279B11">
              <w:rPr>
                <w:sz w:val="20"/>
                <w:szCs w:val="20"/>
                <w:lang w:val="en-CA" w:eastAsia="ko-KR"/>
              </w:rPr>
              <w:t xml:space="preserve"> Demonstration and replication of good practices waste management</w:t>
            </w:r>
          </w:p>
        </w:tc>
        <w:tc>
          <w:tcPr>
            <w:tcW w:w="1628" w:type="dxa"/>
          </w:tcPr>
          <w:p w14:paraId="09D25D2C" w14:textId="5B868241" w:rsidR="00843FAA" w:rsidRDefault="00843FAA" w:rsidP="00AB7D1B">
            <w:pPr>
              <w:pStyle w:val="Para1"/>
              <w:numPr>
                <w:ilvl w:val="0"/>
                <w:numId w:val="0"/>
              </w:numPr>
              <w:jc w:val="left"/>
              <w:rPr>
                <w:sz w:val="20"/>
              </w:rPr>
            </w:pPr>
            <w:r w:rsidRPr="007C6591">
              <w:rPr>
                <w:sz w:val="20"/>
                <w:szCs w:val="20"/>
              </w:rPr>
              <w:t>Waste, including plastic waste</w:t>
            </w:r>
          </w:p>
        </w:tc>
        <w:tc>
          <w:tcPr>
            <w:tcW w:w="4664" w:type="dxa"/>
          </w:tcPr>
          <w:p w14:paraId="664D1475" w14:textId="523FCDB5" w:rsidR="00843FAA" w:rsidRDefault="00843FAA" w:rsidP="00AB7D1B">
            <w:pPr>
              <w:pStyle w:val="Para1"/>
              <w:numPr>
                <w:ilvl w:val="0"/>
                <w:numId w:val="0"/>
              </w:numPr>
              <w:rPr>
                <w:sz w:val="20"/>
              </w:rPr>
            </w:pPr>
            <w:r w:rsidRPr="736905A2">
              <w:rPr>
                <w:sz w:val="20"/>
                <w:szCs w:val="20"/>
              </w:rPr>
              <w:t xml:space="preserve">Dissemination and replication of </w:t>
            </w:r>
            <w:hyperlink r:id="rId185">
              <w:r w:rsidRPr="736905A2">
                <w:rPr>
                  <w:rStyle w:val="Hyperlink"/>
                  <w:sz w:val="20"/>
                  <w:szCs w:val="20"/>
                </w:rPr>
                <w:t>good practices to reduce plastic leakage into marine and coastal environments, including in remote and island communities</w:t>
              </w:r>
            </w:hyperlink>
            <w:r w:rsidRPr="736905A2">
              <w:rPr>
                <w:sz w:val="20"/>
                <w:szCs w:val="20"/>
              </w:rPr>
              <w:t>. New good practice case studies are currently in development on behaviour change and plastic circularity.</w:t>
            </w:r>
          </w:p>
        </w:tc>
        <w:tc>
          <w:tcPr>
            <w:tcW w:w="3260" w:type="dxa"/>
          </w:tcPr>
          <w:p w14:paraId="3616C48A" w14:textId="74C36747" w:rsidR="00843FAA" w:rsidRPr="00451A89" w:rsidRDefault="00843FAA" w:rsidP="00AB7D1B">
            <w:pPr>
              <w:pStyle w:val="Para1"/>
              <w:numPr>
                <w:ilvl w:val="0"/>
                <w:numId w:val="0"/>
              </w:numPr>
              <w:jc w:val="left"/>
              <w:rPr>
                <w:sz w:val="20"/>
                <w:szCs w:val="20"/>
                <w:lang w:val="en-US"/>
              </w:rPr>
            </w:pPr>
            <w:r w:rsidRPr="00FD5CF9">
              <w:rPr>
                <w:sz w:val="20"/>
                <w:szCs w:val="20"/>
              </w:rPr>
              <w:t>A persistent gap is the limited ability to scale up existing efforts due to insufficient financing and weak integration of pollution</w:t>
            </w:r>
            <w:r w:rsidRPr="00FD5CF9">
              <w:rPr>
                <w:sz w:val="20"/>
                <w:szCs w:val="20"/>
              </w:rPr>
              <w:noBreakHyphen/>
              <w:t>related measures into national and regional policy frameworks. These constraints hinder the expansion of effective interventions and slow progress toward reducing pollution impacts on biodiversity and ecosystem services</w:t>
            </w:r>
            <w:r>
              <w:t>.</w:t>
            </w:r>
          </w:p>
        </w:tc>
      </w:tr>
      <w:tr w:rsidR="00843FAA" w:rsidRPr="00761DCA" w14:paraId="540CAFEA" w14:textId="77777777" w:rsidTr="00995A8C">
        <w:tc>
          <w:tcPr>
            <w:tcW w:w="1506" w:type="dxa"/>
            <w:vMerge/>
          </w:tcPr>
          <w:p w14:paraId="566A56B6" w14:textId="77777777" w:rsidR="00843FAA" w:rsidRPr="00382059" w:rsidRDefault="00843FAA" w:rsidP="000A5E95">
            <w:pPr>
              <w:pStyle w:val="Para1"/>
              <w:numPr>
                <w:ilvl w:val="0"/>
                <w:numId w:val="0"/>
              </w:numPr>
              <w:jc w:val="center"/>
              <w:rPr>
                <w:b/>
                <w:bCs/>
                <w:sz w:val="20"/>
                <w:szCs w:val="20"/>
              </w:rPr>
            </w:pPr>
          </w:p>
        </w:tc>
        <w:tc>
          <w:tcPr>
            <w:tcW w:w="2550" w:type="dxa"/>
          </w:tcPr>
          <w:p w14:paraId="488D6659" w14:textId="4EF0ABFB" w:rsidR="00843FAA" w:rsidRDefault="00843FAA" w:rsidP="000A5E95">
            <w:pPr>
              <w:pStyle w:val="TableParagraph"/>
              <w:ind w:left="0" w:right="183"/>
              <w:rPr>
                <w:sz w:val="20"/>
              </w:rPr>
            </w:pPr>
            <w:r w:rsidRPr="002519D8">
              <w:rPr>
                <w:b/>
                <w:bCs/>
                <w:sz w:val="20"/>
                <w:szCs w:val="20"/>
              </w:rPr>
              <w:t>Guidance and tools:</w:t>
            </w:r>
            <w:r w:rsidRPr="37279B11">
              <w:rPr>
                <w:sz w:val="20"/>
                <w:szCs w:val="20"/>
              </w:rPr>
              <w:t xml:space="preserve"> Waste management</w:t>
            </w:r>
          </w:p>
        </w:tc>
        <w:tc>
          <w:tcPr>
            <w:tcW w:w="1628" w:type="dxa"/>
          </w:tcPr>
          <w:p w14:paraId="739C4330" w14:textId="0202AE14" w:rsidR="00843FAA" w:rsidRDefault="00843FAA" w:rsidP="000A5E95">
            <w:pPr>
              <w:pStyle w:val="Para1"/>
              <w:numPr>
                <w:ilvl w:val="0"/>
                <w:numId w:val="0"/>
              </w:numPr>
              <w:jc w:val="left"/>
              <w:rPr>
                <w:sz w:val="20"/>
              </w:rPr>
            </w:pPr>
            <w:r w:rsidRPr="007C6591">
              <w:rPr>
                <w:sz w:val="20"/>
                <w:szCs w:val="20"/>
              </w:rPr>
              <w:t>Waste, including plastic waste (ALDFG)</w:t>
            </w:r>
          </w:p>
        </w:tc>
        <w:tc>
          <w:tcPr>
            <w:tcW w:w="4664" w:type="dxa"/>
          </w:tcPr>
          <w:p w14:paraId="4CCA86FE" w14:textId="3BDCEC57" w:rsidR="00843FAA" w:rsidRDefault="00843FAA" w:rsidP="000A5E95">
            <w:pPr>
              <w:pStyle w:val="Para1"/>
              <w:numPr>
                <w:ilvl w:val="0"/>
                <w:numId w:val="0"/>
              </w:numPr>
              <w:rPr>
                <w:sz w:val="20"/>
              </w:rPr>
            </w:pPr>
            <w:r w:rsidRPr="004F6CFA">
              <w:rPr>
                <w:sz w:val="20"/>
                <w:szCs w:val="20"/>
              </w:rPr>
              <w:t>Development of regional tools and guidance</w:t>
            </w:r>
            <w:r>
              <w:rPr>
                <w:rFonts w:hint="eastAsia"/>
                <w:sz w:val="20"/>
                <w:szCs w:val="20"/>
                <w:lang w:eastAsia="ko-KR"/>
              </w:rPr>
              <w:t xml:space="preserve"> (e.g., </w:t>
            </w:r>
            <w:hyperlink r:id="rId186" w:history="1">
              <w:r w:rsidRPr="00695855">
                <w:rPr>
                  <w:rStyle w:val="Hyperlink"/>
                  <w:rFonts w:hint="eastAsia"/>
                  <w:sz w:val="20"/>
                  <w:szCs w:val="20"/>
                  <w:lang w:eastAsia="ko-KR"/>
                </w:rPr>
                <w:t>Ghost Gear Toolbox</w:t>
              </w:r>
            </w:hyperlink>
            <w:r>
              <w:rPr>
                <w:rFonts w:hint="eastAsia"/>
                <w:sz w:val="20"/>
                <w:szCs w:val="20"/>
                <w:lang w:eastAsia="ko-KR"/>
              </w:rPr>
              <w:t>)</w:t>
            </w:r>
            <w:r w:rsidRPr="004F6CFA">
              <w:rPr>
                <w:sz w:val="20"/>
                <w:szCs w:val="20"/>
              </w:rPr>
              <w:t xml:space="preserve"> addressing </w:t>
            </w:r>
            <w:r w:rsidRPr="004F6CFA">
              <w:rPr>
                <w:b/>
                <w:bCs/>
                <w:sz w:val="20"/>
                <w:szCs w:val="20"/>
              </w:rPr>
              <w:t>abandoned, lost and discarded fishing gear (ALDFG)</w:t>
            </w:r>
            <w:r w:rsidRPr="004F6CFA">
              <w:rPr>
                <w:sz w:val="20"/>
                <w:szCs w:val="20"/>
              </w:rPr>
              <w:t>, a significant source of marine pollution pressure, focusing on prevention, responsible recovery, and improved gear management.</w:t>
            </w:r>
          </w:p>
        </w:tc>
        <w:tc>
          <w:tcPr>
            <w:tcW w:w="3260" w:type="dxa"/>
          </w:tcPr>
          <w:p w14:paraId="10A9902C" w14:textId="25638C7E" w:rsidR="00843FAA" w:rsidRPr="00451A89" w:rsidRDefault="00843FAA" w:rsidP="000A5E95">
            <w:pPr>
              <w:pStyle w:val="Para1"/>
              <w:numPr>
                <w:ilvl w:val="0"/>
                <w:numId w:val="0"/>
              </w:numPr>
              <w:jc w:val="left"/>
              <w:rPr>
                <w:sz w:val="20"/>
                <w:szCs w:val="20"/>
                <w:lang w:val="en-US"/>
              </w:rPr>
            </w:pPr>
            <w:r w:rsidRPr="00AB6AAC">
              <w:rPr>
                <w:sz w:val="20"/>
                <w:szCs w:val="20"/>
              </w:rPr>
              <w:t>A significant gap remains in addressing abandoned, lost or otherwise discarded fishing gear (ALDFG). The region lacks harmonized monitoring systems,</w:t>
            </w:r>
            <w:r>
              <w:t xml:space="preserve"> </w:t>
            </w:r>
            <w:r w:rsidRPr="00AB6AAC">
              <w:rPr>
                <w:sz w:val="20"/>
                <w:szCs w:val="20"/>
              </w:rPr>
              <w:t>lifecycle</w:t>
            </w:r>
            <w:r w:rsidRPr="00AB6AAC">
              <w:rPr>
                <w:sz w:val="20"/>
                <w:szCs w:val="20"/>
              </w:rPr>
              <w:noBreakHyphen/>
              <w:t>based management approaches, and sufficient recycling capacity for end</w:t>
            </w:r>
            <w:r w:rsidRPr="00AB6AAC">
              <w:rPr>
                <w:sz w:val="20"/>
                <w:szCs w:val="20"/>
              </w:rPr>
              <w:noBreakHyphen/>
              <w:t>of</w:t>
            </w:r>
            <w:r w:rsidRPr="00AB6AAC">
              <w:rPr>
                <w:sz w:val="20"/>
                <w:szCs w:val="20"/>
              </w:rPr>
              <w:noBreakHyphen/>
              <w:t>life gear. These shortcomings limit the ability to prevent ALDFG, track its occurrence, and manage its impacts on marine biodiversity and ecosystem services.</w:t>
            </w:r>
          </w:p>
        </w:tc>
      </w:tr>
      <w:tr w:rsidR="00843FAA" w:rsidRPr="00761DCA" w14:paraId="042C7B97" w14:textId="77777777" w:rsidTr="00995A8C">
        <w:tc>
          <w:tcPr>
            <w:tcW w:w="1506" w:type="dxa"/>
            <w:vMerge/>
          </w:tcPr>
          <w:p w14:paraId="19F9D0A0" w14:textId="77777777" w:rsidR="00843FAA" w:rsidRPr="00382059" w:rsidRDefault="00843FAA" w:rsidP="000A6034">
            <w:pPr>
              <w:pStyle w:val="Para1"/>
              <w:numPr>
                <w:ilvl w:val="0"/>
                <w:numId w:val="0"/>
              </w:numPr>
              <w:jc w:val="center"/>
              <w:rPr>
                <w:b/>
                <w:bCs/>
                <w:sz w:val="20"/>
                <w:szCs w:val="20"/>
              </w:rPr>
            </w:pPr>
          </w:p>
        </w:tc>
        <w:tc>
          <w:tcPr>
            <w:tcW w:w="2550" w:type="dxa"/>
          </w:tcPr>
          <w:p w14:paraId="1FC53E0D" w14:textId="399C05D4" w:rsidR="00843FAA" w:rsidRPr="002519D8" w:rsidRDefault="00843FAA" w:rsidP="000A6034">
            <w:pPr>
              <w:pStyle w:val="TableParagraph"/>
              <w:ind w:left="0" w:right="183"/>
              <w:rPr>
                <w:b/>
                <w:bCs/>
                <w:sz w:val="20"/>
                <w:szCs w:val="20"/>
              </w:rPr>
            </w:pPr>
            <w:r w:rsidRPr="002519D8">
              <w:rPr>
                <w:b/>
                <w:bCs/>
                <w:sz w:val="20"/>
                <w:szCs w:val="20"/>
              </w:rPr>
              <w:t>Capacity-building:</w:t>
            </w:r>
            <w:r w:rsidRPr="37279B11">
              <w:rPr>
                <w:sz w:val="20"/>
                <w:szCs w:val="20"/>
              </w:rPr>
              <w:t xml:space="preserve"> regional support to global processes</w:t>
            </w:r>
          </w:p>
        </w:tc>
        <w:tc>
          <w:tcPr>
            <w:tcW w:w="1628" w:type="dxa"/>
          </w:tcPr>
          <w:p w14:paraId="6CEA4DD7" w14:textId="3198704E" w:rsidR="00843FAA" w:rsidRPr="007C6591" w:rsidRDefault="00843FAA" w:rsidP="000A6034">
            <w:pPr>
              <w:pStyle w:val="Para1"/>
              <w:numPr>
                <w:ilvl w:val="0"/>
                <w:numId w:val="0"/>
              </w:numPr>
              <w:jc w:val="left"/>
              <w:rPr>
                <w:sz w:val="20"/>
                <w:szCs w:val="20"/>
              </w:rPr>
            </w:pPr>
            <w:r w:rsidRPr="007C6591">
              <w:rPr>
                <w:sz w:val="20"/>
                <w:szCs w:val="20"/>
              </w:rPr>
              <w:t>Waste, including plastic waste</w:t>
            </w:r>
          </w:p>
        </w:tc>
        <w:tc>
          <w:tcPr>
            <w:tcW w:w="4664" w:type="dxa"/>
          </w:tcPr>
          <w:p w14:paraId="73B91821" w14:textId="40193574" w:rsidR="00843FAA" w:rsidRPr="004F6CFA" w:rsidRDefault="00843FAA" w:rsidP="000A6034">
            <w:pPr>
              <w:pStyle w:val="Para1"/>
              <w:numPr>
                <w:ilvl w:val="0"/>
                <w:numId w:val="0"/>
              </w:numPr>
              <w:rPr>
                <w:sz w:val="20"/>
                <w:szCs w:val="20"/>
              </w:rPr>
            </w:pPr>
            <w:r w:rsidRPr="736905A2">
              <w:rPr>
                <w:color w:val="000000" w:themeColor="text1"/>
                <w:sz w:val="20"/>
                <w:szCs w:val="20"/>
              </w:rPr>
              <w:t xml:space="preserve">Support to countries through regional coordination and knowledge sharing on global plastic pollution processes, including the development and delivery of COBSEA regional statements to </w:t>
            </w:r>
            <w:hyperlink r:id="rId187">
              <w:r w:rsidRPr="736905A2">
                <w:rPr>
                  <w:rStyle w:val="Hyperlink"/>
                  <w:sz w:val="20"/>
                  <w:szCs w:val="20"/>
                </w:rPr>
                <w:t>INC-2</w:t>
              </w:r>
            </w:hyperlink>
            <w:r w:rsidRPr="736905A2">
              <w:rPr>
                <w:color w:val="000000" w:themeColor="text1"/>
                <w:sz w:val="20"/>
                <w:szCs w:val="20"/>
              </w:rPr>
              <w:t xml:space="preserve">, </w:t>
            </w:r>
            <w:hyperlink r:id="rId188">
              <w:r w:rsidRPr="736905A2">
                <w:rPr>
                  <w:rStyle w:val="Hyperlink"/>
                  <w:sz w:val="20"/>
                  <w:szCs w:val="20"/>
                </w:rPr>
                <w:t>INC-3</w:t>
              </w:r>
            </w:hyperlink>
            <w:r w:rsidRPr="736905A2">
              <w:rPr>
                <w:color w:val="000000" w:themeColor="text1"/>
                <w:sz w:val="20"/>
                <w:szCs w:val="20"/>
              </w:rPr>
              <w:t xml:space="preserve">, </w:t>
            </w:r>
            <w:hyperlink r:id="rId189">
              <w:r w:rsidRPr="736905A2">
                <w:rPr>
                  <w:rStyle w:val="Hyperlink"/>
                  <w:sz w:val="20"/>
                  <w:szCs w:val="20"/>
                </w:rPr>
                <w:t>INC-4</w:t>
              </w:r>
            </w:hyperlink>
            <w:r w:rsidRPr="736905A2">
              <w:rPr>
                <w:color w:val="000000" w:themeColor="text1"/>
                <w:sz w:val="20"/>
                <w:szCs w:val="20"/>
              </w:rPr>
              <w:t xml:space="preserve">, </w:t>
            </w:r>
            <w:hyperlink r:id="rId190">
              <w:r w:rsidRPr="736905A2">
                <w:rPr>
                  <w:rStyle w:val="Hyperlink"/>
                  <w:sz w:val="20"/>
                  <w:szCs w:val="20"/>
                </w:rPr>
                <w:t>INC-5.1</w:t>
              </w:r>
            </w:hyperlink>
            <w:r w:rsidRPr="736905A2">
              <w:rPr>
                <w:color w:val="000000" w:themeColor="text1"/>
                <w:sz w:val="20"/>
                <w:szCs w:val="20"/>
              </w:rPr>
              <w:t xml:space="preserve"> and </w:t>
            </w:r>
            <w:hyperlink r:id="rId191">
              <w:r w:rsidRPr="736905A2">
                <w:rPr>
                  <w:rStyle w:val="Hyperlink"/>
                  <w:sz w:val="20"/>
                  <w:szCs w:val="20"/>
                </w:rPr>
                <w:t>INC-5.2</w:t>
              </w:r>
            </w:hyperlink>
            <w:r w:rsidRPr="736905A2">
              <w:rPr>
                <w:color w:val="000000" w:themeColor="text1"/>
                <w:sz w:val="20"/>
                <w:szCs w:val="20"/>
              </w:rPr>
              <w:t>.</w:t>
            </w:r>
          </w:p>
        </w:tc>
        <w:tc>
          <w:tcPr>
            <w:tcW w:w="3260" w:type="dxa"/>
          </w:tcPr>
          <w:p w14:paraId="1EDFA0E7" w14:textId="22248A2B" w:rsidR="00843FAA" w:rsidRPr="00AB6AAC" w:rsidRDefault="00843FAA" w:rsidP="000A6034">
            <w:pPr>
              <w:pStyle w:val="Para1"/>
              <w:numPr>
                <w:ilvl w:val="0"/>
                <w:numId w:val="0"/>
              </w:numPr>
              <w:jc w:val="left"/>
              <w:rPr>
                <w:sz w:val="20"/>
                <w:szCs w:val="20"/>
              </w:rPr>
            </w:pPr>
            <w:r w:rsidRPr="007C6591">
              <w:rPr>
                <w:sz w:val="20"/>
                <w:szCs w:val="20"/>
              </w:rPr>
              <w:t>Continued support is needed to assist countries in translating global commitments into coordinated regional and national actions.</w:t>
            </w:r>
          </w:p>
        </w:tc>
      </w:tr>
      <w:tr w:rsidR="00843FAA" w:rsidRPr="00761DCA" w14:paraId="0B2A991A" w14:textId="77777777" w:rsidTr="00995A8C">
        <w:tc>
          <w:tcPr>
            <w:tcW w:w="1506" w:type="dxa"/>
            <w:vMerge/>
          </w:tcPr>
          <w:p w14:paraId="78CB401D" w14:textId="77777777" w:rsidR="00843FAA" w:rsidRPr="00382059" w:rsidRDefault="00843FAA" w:rsidP="009018F0">
            <w:pPr>
              <w:pStyle w:val="Para1"/>
              <w:numPr>
                <w:ilvl w:val="0"/>
                <w:numId w:val="0"/>
              </w:numPr>
              <w:jc w:val="center"/>
              <w:rPr>
                <w:b/>
                <w:bCs/>
                <w:sz w:val="20"/>
                <w:szCs w:val="20"/>
              </w:rPr>
            </w:pPr>
          </w:p>
        </w:tc>
        <w:tc>
          <w:tcPr>
            <w:tcW w:w="2550" w:type="dxa"/>
          </w:tcPr>
          <w:p w14:paraId="2867833C" w14:textId="60F425AF" w:rsidR="00843FAA" w:rsidRPr="002519D8" w:rsidRDefault="00843FAA" w:rsidP="009018F0">
            <w:pPr>
              <w:pStyle w:val="TableParagraph"/>
              <w:ind w:left="0" w:right="183"/>
              <w:rPr>
                <w:b/>
                <w:bCs/>
                <w:sz w:val="20"/>
                <w:szCs w:val="20"/>
              </w:rPr>
            </w:pPr>
            <w:r w:rsidRPr="002519D8">
              <w:rPr>
                <w:b/>
                <w:bCs/>
                <w:sz w:val="20"/>
                <w:szCs w:val="20"/>
              </w:rPr>
              <w:t>Meeting</w:t>
            </w:r>
            <w:r>
              <w:t xml:space="preserve">: </w:t>
            </w:r>
            <w:hyperlink r:id="rId192">
              <w:r w:rsidRPr="37279B11">
                <w:rPr>
                  <w:rStyle w:val="Hyperlink"/>
                  <w:sz w:val="20"/>
                  <w:szCs w:val="20"/>
                </w:rPr>
                <w:t>6</w:t>
              </w:r>
              <w:r w:rsidRPr="37279B11">
                <w:rPr>
                  <w:rStyle w:val="Hyperlink"/>
                  <w:sz w:val="20"/>
                  <w:szCs w:val="20"/>
                  <w:vertAlign w:val="superscript"/>
                </w:rPr>
                <w:t>th</w:t>
              </w:r>
              <w:r w:rsidRPr="37279B11">
                <w:rPr>
                  <w:rStyle w:val="Hyperlink"/>
                  <w:sz w:val="20"/>
                  <w:szCs w:val="20"/>
                </w:rPr>
                <w:t xml:space="preserve"> SEA of Solutions Forum, 16 – 17 December, 2025</w:t>
              </w:r>
            </w:hyperlink>
          </w:p>
        </w:tc>
        <w:tc>
          <w:tcPr>
            <w:tcW w:w="1628" w:type="dxa"/>
          </w:tcPr>
          <w:p w14:paraId="26226173" w14:textId="1156822B" w:rsidR="00843FAA" w:rsidRPr="007C6591" w:rsidRDefault="00843FAA" w:rsidP="009018F0">
            <w:pPr>
              <w:pStyle w:val="Para1"/>
              <w:numPr>
                <w:ilvl w:val="0"/>
                <w:numId w:val="0"/>
              </w:numPr>
              <w:jc w:val="left"/>
              <w:rPr>
                <w:sz w:val="20"/>
                <w:szCs w:val="20"/>
              </w:rPr>
            </w:pPr>
            <w:r>
              <w:rPr>
                <w:sz w:val="20"/>
                <w:szCs w:val="20"/>
              </w:rPr>
              <w:t>Waste, including plastic waste</w:t>
            </w:r>
          </w:p>
        </w:tc>
        <w:tc>
          <w:tcPr>
            <w:tcW w:w="4664" w:type="dxa"/>
          </w:tcPr>
          <w:p w14:paraId="10014BA7" w14:textId="3ECC6C0F" w:rsidR="00843FAA" w:rsidRPr="004F6CFA" w:rsidRDefault="00843FAA" w:rsidP="009018F0">
            <w:pPr>
              <w:pStyle w:val="Para1"/>
              <w:numPr>
                <w:ilvl w:val="0"/>
                <w:numId w:val="0"/>
              </w:numPr>
              <w:rPr>
                <w:sz w:val="20"/>
                <w:szCs w:val="20"/>
              </w:rPr>
            </w:pPr>
            <w:hyperlink r:id="rId193">
              <w:r w:rsidRPr="736905A2">
                <w:rPr>
                  <w:rStyle w:val="Hyperlink"/>
                  <w:sz w:val="20"/>
                  <w:szCs w:val="20"/>
                </w:rPr>
                <w:t>The annual forum brought together more than 150 participants from more than 15 government agencies, and 45 organisations</w:t>
              </w:r>
            </w:hyperlink>
            <w:r w:rsidRPr="736905A2">
              <w:rPr>
                <w:color w:val="000000" w:themeColor="text1"/>
                <w:sz w:val="20"/>
                <w:szCs w:val="20"/>
              </w:rPr>
              <w:t xml:space="preserve">. </w:t>
            </w:r>
            <w:r w:rsidRPr="736905A2">
              <w:rPr>
                <w:sz w:val="20"/>
                <w:szCs w:val="20"/>
              </w:rPr>
              <w:t xml:space="preserve"> It provided a discussion platform </w:t>
            </w:r>
            <w:r w:rsidRPr="736905A2">
              <w:rPr>
                <w:sz w:val="20"/>
                <w:szCs w:val="20"/>
              </w:rPr>
              <w:lastRenderedPageBreak/>
              <w:t xml:space="preserve">on creating partnerships and solutions for plastic pollution in the East Asian Region. </w:t>
            </w:r>
          </w:p>
        </w:tc>
        <w:tc>
          <w:tcPr>
            <w:tcW w:w="3260" w:type="dxa"/>
          </w:tcPr>
          <w:p w14:paraId="1CBFF51A" w14:textId="77777777" w:rsidR="00843FAA" w:rsidRPr="00AB6AAC" w:rsidRDefault="00843FAA" w:rsidP="009018F0">
            <w:pPr>
              <w:pStyle w:val="Para1"/>
              <w:numPr>
                <w:ilvl w:val="0"/>
                <w:numId w:val="0"/>
              </w:numPr>
              <w:jc w:val="left"/>
              <w:rPr>
                <w:sz w:val="20"/>
                <w:szCs w:val="20"/>
              </w:rPr>
            </w:pPr>
          </w:p>
        </w:tc>
      </w:tr>
      <w:tr w:rsidR="00843FAA" w:rsidRPr="00761DCA" w14:paraId="7C0AB23E" w14:textId="77777777" w:rsidTr="00995A8C">
        <w:tc>
          <w:tcPr>
            <w:tcW w:w="1506" w:type="dxa"/>
            <w:vMerge/>
          </w:tcPr>
          <w:p w14:paraId="1DC38EAC" w14:textId="77777777" w:rsidR="00843FAA" w:rsidRPr="00382059" w:rsidRDefault="00843FAA" w:rsidP="008F4ED9">
            <w:pPr>
              <w:pStyle w:val="Para1"/>
              <w:numPr>
                <w:ilvl w:val="0"/>
                <w:numId w:val="0"/>
              </w:numPr>
              <w:jc w:val="center"/>
              <w:rPr>
                <w:b/>
                <w:bCs/>
                <w:sz w:val="20"/>
                <w:szCs w:val="20"/>
              </w:rPr>
            </w:pPr>
          </w:p>
        </w:tc>
        <w:tc>
          <w:tcPr>
            <w:tcW w:w="2550" w:type="dxa"/>
          </w:tcPr>
          <w:p w14:paraId="25B5EBE0" w14:textId="77777777" w:rsidR="00843FAA" w:rsidRPr="00AB6AAC" w:rsidRDefault="00843FAA" w:rsidP="008F4ED9">
            <w:pPr>
              <w:rPr>
                <w:sz w:val="20"/>
                <w:szCs w:val="20"/>
              </w:rPr>
            </w:pPr>
            <w:r w:rsidRPr="002519D8">
              <w:rPr>
                <w:b/>
                <w:bCs/>
                <w:sz w:val="20"/>
                <w:szCs w:val="20"/>
              </w:rPr>
              <w:t>Capacity building</w:t>
            </w:r>
            <w:r w:rsidRPr="37279B11">
              <w:rPr>
                <w:sz w:val="20"/>
                <w:szCs w:val="20"/>
              </w:rPr>
              <w:t xml:space="preserve">: </w:t>
            </w:r>
            <w:hyperlink r:id="rId194">
              <w:r w:rsidRPr="37279B11">
                <w:rPr>
                  <w:rStyle w:val="Hyperlink"/>
                  <w:sz w:val="20"/>
                  <w:szCs w:val="20"/>
                </w:rPr>
                <w:t>COBSEA and CSIRO Webinar on Marine Litter Monitoring Tools, 7 August 2025</w:t>
              </w:r>
            </w:hyperlink>
          </w:p>
          <w:p w14:paraId="7245138E" w14:textId="77777777" w:rsidR="00843FAA" w:rsidRPr="002519D8" w:rsidRDefault="00843FAA" w:rsidP="008F4ED9">
            <w:pPr>
              <w:pStyle w:val="TableParagraph"/>
              <w:ind w:left="0" w:right="183"/>
              <w:rPr>
                <w:b/>
                <w:bCs/>
                <w:sz w:val="20"/>
                <w:szCs w:val="20"/>
              </w:rPr>
            </w:pPr>
          </w:p>
        </w:tc>
        <w:tc>
          <w:tcPr>
            <w:tcW w:w="1628" w:type="dxa"/>
          </w:tcPr>
          <w:p w14:paraId="5F0C1BD4" w14:textId="4F26C100" w:rsidR="00843FAA" w:rsidRPr="007C6591" w:rsidRDefault="00843FAA" w:rsidP="008F4ED9">
            <w:pPr>
              <w:pStyle w:val="Para1"/>
              <w:numPr>
                <w:ilvl w:val="0"/>
                <w:numId w:val="0"/>
              </w:numPr>
              <w:jc w:val="left"/>
              <w:rPr>
                <w:sz w:val="20"/>
                <w:szCs w:val="20"/>
              </w:rPr>
            </w:pPr>
            <w:r>
              <w:rPr>
                <w:sz w:val="20"/>
                <w:szCs w:val="20"/>
              </w:rPr>
              <w:t>Waste, including plastic waste</w:t>
            </w:r>
          </w:p>
        </w:tc>
        <w:tc>
          <w:tcPr>
            <w:tcW w:w="4664" w:type="dxa"/>
          </w:tcPr>
          <w:p w14:paraId="6E948DC6" w14:textId="1CC6ED10" w:rsidR="00843FAA" w:rsidRPr="004F6CFA" w:rsidRDefault="00843FAA" w:rsidP="008F4ED9">
            <w:pPr>
              <w:pStyle w:val="Para1"/>
              <w:numPr>
                <w:ilvl w:val="0"/>
                <w:numId w:val="0"/>
              </w:numPr>
              <w:rPr>
                <w:sz w:val="20"/>
                <w:szCs w:val="20"/>
              </w:rPr>
            </w:pPr>
            <w:hyperlink r:id="rId195">
              <w:r w:rsidRPr="736905A2">
                <w:rPr>
                  <w:rStyle w:val="Hyperlink"/>
                  <w:sz w:val="20"/>
                  <w:szCs w:val="20"/>
                </w:rPr>
                <w:t>In partnership with CSIRO, COBSEA hosted a regional webinar to introduce two new tools developed by CSIRO</w:t>
              </w:r>
            </w:hyperlink>
            <w:r w:rsidRPr="736905A2">
              <w:rPr>
                <w:sz w:val="20"/>
                <w:szCs w:val="20"/>
              </w:rPr>
              <w:t>, including a new tool, a beta Site Selection Tool, which supports the design of effective plastic waste surveys, and the Data Visualization Tool, which enables countries to securely interpret baseline survey data.</w:t>
            </w:r>
          </w:p>
        </w:tc>
        <w:tc>
          <w:tcPr>
            <w:tcW w:w="3260" w:type="dxa"/>
          </w:tcPr>
          <w:p w14:paraId="540FC523" w14:textId="77777777" w:rsidR="00843FAA" w:rsidRPr="00AB6AAC" w:rsidRDefault="00843FAA" w:rsidP="008F4ED9">
            <w:pPr>
              <w:pStyle w:val="Para1"/>
              <w:numPr>
                <w:ilvl w:val="0"/>
                <w:numId w:val="0"/>
              </w:numPr>
              <w:jc w:val="left"/>
              <w:rPr>
                <w:sz w:val="20"/>
                <w:szCs w:val="20"/>
              </w:rPr>
            </w:pPr>
          </w:p>
        </w:tc>
      </w:tr>
      <w:tr w:rsidR="00843FAA" w:rsidRPr="00761DCA" w14:paraId="5D9EDAD0" w14:textId="77777777" w:rsidTr="00995A8C">
        <w:tc>
          <w:tcPr>
            <w:tcW w:w="1506" w:type="dxa"/>
            <w:vMerge/>
          </w:tcPr>
          <w:p w14:paraId="76D0E8F9" w14:textId="77777777" w:rsidR="00843FAA" w:rsidRPr="00382059" w:rsidRDefault="00843FAA" w:rsidP="00C13724">
            <w:pPr>
              <w:pStyle w:val="Para1"/>
              <w:numPr>
                <w:ilvl w:val="0"/>
                <w:numId w:val="0"/>
              </w:numPr>
              <w:jc w:val="center"/>
              <w:rPr>
                <w:b/>
                <w:bCs/>
                <w:sz w:val="20"/>
                <w:szCs w:val="20"/>
              </w:rPr>
            </w:pPr>
          </w:p>
        </w:tc>
        <w:tc>
          <w:tcPr>
            <w:tcW w:w="2550" w:type="dxa"/>
          </w:tcPr>
          <w:p w14:paraId="47868CE5" w14:textId="5BAEF1F2" w:rsidR="00843FAA" w:rsidRPr="002519D8" w:rsidRDefault="00843FAA" w:rsidP="00C13724">
            <w:pPr>
              <w:pStyle w:val="TableParagraph"/>
              <w:ind w:left="0" w:right="183"/>
              <w:rPr>
                <w:b/>
                <w:bCs/>
                <w:sz w:val="20"/>
                <w:szCs w:val="20"/>
              </w:rPr>
            </w:pPr>
            <w:r w:rsidRPr="00CF1787">
              <w:rPr>
                <w:b/>
                <w:bCs/>
                <w:sz w:val="20"/>
                <w:szCs w:val="20"/>
              </w:rPr>
              <w:t xml:space="preserve">Data and monitoring: </w:t>
            </w:r>
            <w:r w:rsidRPr="37279B11">
              <w:rPr>
                <w:sz w:val="20"/>
                <w:szCs w:val="20"/>
              </w:rPr>
              <w:t xml:space="preserve">collection for indicator 14.1.1. (a) Index of coastal eutrophication; and (b) plastic debris density </w:t>
            </w:r>
          </w:p>
        </w:tc>
        <w:tc>
          <w:tcPr>
            <w:tcW w:w="1628" w:type="dxa"/>
          </w:tcPr>
          <w:p w14:paraId="0FD81160" w14:textId="6184C114" w:rsidR="00843FAA" w:rsidRPr="007C6591" w:rsidRDefault="00843FAA" w:rsidP="00C13724">
            <w:pPr>
              <w:pStyle w:val="Para1"/>
              <w:numPr>
                <w:ilvl w:val="0"/>
                <w:numId w:val="0"/>
              </w:numPr>
              <w:jc w:val="left"/>
              <w:rPr>
                <w:sz w:val="20"/>
                <w:szCs w:val="20"/>
              </w:rPr>
            </w:pPr>
            <w:r w:rsidRPr="006559FF">
              <w:rPr>
                <w:sz w:val="20"/>
                <w:szCs w:val="20"/>
              </w:rPr>
              <w:t>Plastic pollution and excess nutrients</w:t>
            </w:r>
          </w:p>
        </w:tc>
        <w:tc>
          <w:tcPr>
            <w:tcW w:w="4664" w:type="dxa"/>
          </w:tcPr>
          <w:p w14:paraId="3CF0193F" w14:textId="77777777" w:rsidR="00843FAA" w:rsidRDefault="00843FAA" w:rsidP="00C13724">
            <w:pPr>
              <w:rPr>
                <w:sz w:val="20"/>
                <w:szCs w:val="20"/>
              </w:rPr>
            </w:pPr>
            <w:r w:rsidRPr="288B00A8">
              <w:rPr>
                <w:sz w:val="20"/>
                <w:szCs w:val="20"/>
              </w:rPr>
              <w:t xml:space="preserve">Under the monitoring of the 2030 Agenda and the Sustainable Development Goals implementation, UNEP </w:t>
            </w:r>
            <w:r>
              <w:rPr>
                <w:sz w:val="20"/>
                <w:szCs w:val="20"/>
              </w:rPr>
              <w:t xml:space="preserve">is </w:t>
            </w:r>
            <w:r w:rsidRPr="288B00A8">
              <w:rPr>
                <w:sz w:val="20"/>
                <w:szCs w:val="20"/>
              </w:rPr>
              <w:t>a collecti</w:t>
            </w:r>
            <w:r>
              <w:rPr>
                <w:sz w:val="20"/>
                <w:szCs w:val="20"/>
              </w:rPr>
              <w:t xml:space="preserve">ng </w:t>
            </w:r>
            <w:r w:rsidRPr="288B00A8">
              <w:rPr>
                <w:sz w:val="20"/>
                <w:szCs w:val="20"/>
              </w:rPr>
              <w:t xml:space="preserve">data </w:t>
            </w:r>
            <w:r>
              <w:rPr>
                <w:sz w:val="20"/>
                <w:szCs w:val="20"/>
              </w:rPr>
              <w:t xml:space="preserve">on </w:t>
            </w:r>
            <w:r w:rsidRPr="288B00A8">
              <w:rPr>
                <w:sz w:val="20"/>
                <w:szCs w:val="20"/>
              </w:rPr>
              <w:t>exercise for SDG Indicator 14.1.1(a) Index of coastal eutrophication; and (b) plastic debris density from countries through Regional Seas for countries that are member and directly from countries that are not member of any Regional Seas</w:t>
            </w:r>
            <w:r>
              <w:rPr>
                <w:sz w:val="20"/>
                <w:szCs w:val="20"/>
              </w:rPr>
              <w:t>.</w:t>
            </w:r>
          </w:p>
          <w:p w14:paraId="62055ED3" w14:textId="77777777" w:rsidR="00843FAA" w:rsidRDefault="00843FAA" w:rsidP="00C13724">
            <w:pPr>
              <w:rPr>
                <w:sz w:val="20"/>
                <w:szCs w:val="20"/>
              </w:rPr>
            </w:pPr>
            <w:r w:rsidRPr="4E046F4C">
              <w:rPr>
                <w:sz w:val="20"/>
                <w:szCs w:val="20"/>
              </w:rPr>
              <w:t>The collected data will be reported under the SDG indicator 14.1.1 and under Kunming Montreal Global Biodiversity Framework Target 7, Headline indicator</w:t>
            </w:r>
          </w:p>
          <w:p w14:paraId="0313B5CC" w14:textId="77777777" w:rsidR="00843FAA" w:rsidRDefault="00843FAA" w:rsidP="00C13724">
            <w:pPr>
              <w:rPr>
                <w:sz w:val="20"/>
                <w:szCs w:val="20"/>
              </w:rPr>
            </w:pPr>
            <w:r w:rsidRPr="4E046F4C">
              <w:rPr>
                <w:sz w:val="20"/>
                <w:szCs w:val="20"/>
              </w:rPr>
              <w:t>7.1 Index of coastal eutrophication potential. The data will also feed into the Target Tracker.</w:t>
            </w:r>
          </w:p>
          <w:p w14:paraId="6F1F3DBB" w14:textId="77777777" w:rsidR="00843FAA" w:rsidRPr="004F6CFA" w:rsidRDefault="00843FAA" w:rsidP="00C13724">
            <w:pPr>
              <w:pStyle w:val="Para1"/>
              <w:numPr>
                <w:ilvl w:val="0"/>
                <w:numId w:val="0"/>
              </w:numPr>
              <w:rPr>
                <w:sz w:val="20"/>
                <w:szCs w:val="20"/>
              </w:rPr>
            </w:pPr>
          </w:p>
        </w:tc>
        <w:tc>
          <w:tcPr>
            <w:tcW w:w="3260" w:type="dxa"/>
          </w:tcPr>
          <w:p w14:paraId="2632113A" w14:textId="77777777" w:rsidR="00843FAA" w:rsidRDefault="00843FAA" w:rsidP="00C13724">
            <w:pPr>
              <w:rPr>
                <w:sz w:val="20"/>
                <w:szCs w:val="20"/>
              </w:rPr>
            </w:pPr>
            <w:r w:rsidRPr="4E046F4C">
              <w:rPr>
                <w:sz w:val="20"/>
                <w:szCs w:val="20"/>
              </w:rPr>
              <w:t xml:space="preserve">The </w:t>
            </w:r>
            <w:r w:rsidRPr="00BA5C74">
              <w:rPr>
                <w:sz w:val="20"/>
                <w:szCs w:val="20"/>
              </w:rPr>
              <w:t xml:space="preserve">limited availability </w:t>
            </w:r>
            <w:r w:rsidRPr="4E046F4C">
              <w:rPr>
                <w:sz w:val="20"/>
                <w:szCs w:val="20"/>
              </w:rPr>
              <w:t xml:space="preserve">of data </w:t>
            </w:r>
            <w:r>
              <w:rPr>
                <w:sz w:val="20"/>
                <w:szCs w:val="20"/>
              </w:rPr>
              <w:t xml:space="preserve">across </w:t>
            </w:r>
            <w:r w:rsidRPr="4E046F4C">
              <w:rPr>
                <w:sz w:val="20"/>
                <w:szCs w:val="20"/>
              </w:rPr>
              <w:t xml:space="preserve">many countries </w:t>
            </w:r>
            <w:proofErr w:type="gramStart"/>
            <w:r>
              <w:rPr>
                <w:sz w:val="20"/>
                <w:szCs w:val="20"/>
              </w:rPr>
              <w:t xml:space="preserve">often </w:t>
            </w:r>
            <w:r w:rsidRPr="4E046F4C">
              <w:rPr>
                <w:sz w:val="20"/>
                <w:szCs w:val="20"/>
              </w:rPr>
              <w:t xml:space="preserve"> due</w:t>
            </w:r>
            <w:proofErr w:type="gramEnd"/>
            <w:r w:rsidRPr="4E046F4C">
              <w:rPr>
                <w:sz w:val="20"/>
                <w:szCs w:val="20"/>
              </w:rPr>
              <w:t xml:space="preserve"> to </w:t>
            </w:r>
            <w:r>
              <w:rPr>
                <w:sz w:val="20"/>
                <w:szCs w:val="20"/>
              </w:rPr>
              <w:t xml:space="preserve">insufficient </w:t>
            </w:r>
            <w:r w:rsidRPr="4E046F4C">
              <w:rPr>
                <w:sz w:val="20"/>
                <w:szCs w:val="20"/>
              </w:rPr>
              <w:t>resources and technical expertise</w:t>
            </w:r>
            <w:r>
              <w:rPr>
                <w:sz w:val="20"/>
                <w:szCs w:val="20"/>
              </w:rPr>
              <w:t xml:space="preserve"> to support sustained monitoring efforts. </w:t>
            </w:r>
          </w:p>
          <w:p w14:paraId="69CBA7CD" w14:textId="77777777" w:rsidR="00843FAA" w:rsidRDefault="00843FAA" w:rsidP="00C13724">
            <w:pPr>
              <w:rPr>
                <w:sz w:val="20"/>
                <w:szCs w:val="20"/>
              </w:rPr>
            </w:pPr>
          </w:p>
          <w:p w14:paraId="1C900F12" w14:textId="44F14A20" w:rsidR="00843FAA" w:rsidRPr="00AB6AAC" w:rsidRDefault="00843FAA" w:rsidP="00C13724">
            <w:pPr>
              <w:pStyle w:val="Para1"/>
              <w:numPr>
                <w:ilvl w:val="0"/>
                <w:numId w:val="0"/>
              </w:numPr>
              <w:jc w:val="left"/>
              <w:rPr>
                <w:sz w:val="20"/>
                <w:szCs w:val="20"/>
              </w:rPr>
            </w:pPr>
            <w:r w:rsidRPr="000835CD">
              <w:rPr>
                <w:sz w:val="20"/>
                <w:szCs w:val="20"/>
              </w:rPr>
              <w:t>This challenge is compounded by uneven levels of activity and capacity among Regional Seas programmes, resulting in inconsistent data generation and reduced comparability across the region.</w:t>
            </w:r>
          </w:p>
        </w:tc>
      </w:tr>
      <w:tr w:rsidR="00843FAA" w:rsidRPr="00761DCA" w14:paraId="1C29B3EA" w14:textId="77777777" w:rsidTr="00995A8C">
        <w:tc>
          <w:tcPr>
            <w:tcW w:w="1506" w:type="dxa"/>
            <w:vMerge/>
          </w:tcPr>
          <w:p w14:paraId="59AF7D58" w14:textId="77777777" w:rsidR="00843FAA" w:rsidRPr="00382059" w:rsidRDefault="00843FAA" w:rsidP="0098769D">
            <w:pPr>
              <w:pStyle w:val="Para1"/>
              <w:numPr>
                <w:ilvl w:val="0"/>
                <w:numId w:val="0"/>
              </w:numPr>
              <w:jc w:val="center"/>
              <w:rPr>
                <w:b/>
                <w:bCs/>
                <w:sz w:val="20"/>
                <w:szCs w:val="20"/>
              </w:rPr>
            </w:pPr>
          </w:p>
        </w:tc>
        <w:tc>
          <w:tcPr>
            <w:tcW w:w="2550" w:type="dxa"/>
          </w:tcPr>
          <w:p w14:paraId="5E437672" w14:textId="77777777" w:rsidR="00843FAA" w:rsidRDefault="00843FAA" w:rsidP="0098769D">
            <w:pPr>
              <w:rPr>
                <w:sz w:val="20"/>
                <w:szCs w:val="20"/>
              </w:rPr>
            </w:pPr>
            <w:r w:rsidRPr="00CF1787">
              <w:rPr>
                <w:b/>
                <w:bCs/>
                <w:sz w:val="20"/>
                <w:szCs w:val="20"/>
              </w:rPr>
              <w:t>Guidance:</w:t>
            </w:r>
            <w:r w:rsidRPr="37279B11">
              <w:rPr>
                <w:sz w:val="20"/>
                <w:szCs w:val="20"/>
              </w:rPr>
              <w:t xml:space="preserve"> measuring flows of plastics </w:t>
            </w:r>
            <w:hyperlink r:id="rId196" w:history="1"/>
          </w:p>
          <w:p w14:paraId="3C686CF7" w14:textId="77777777" w:rsidR="00843FAA" w:rsidRPr="002519D8" w:rsidRDefault="00843FAA" w:rsidP="0098769D">
            <w:pPr>
              <w:pStyle w:val="TableParagraph"/>
              <w:ind w:left="0" w:right="183"/>
              <w:rPr>
                <w:b/>
                <w:bCs/>
                <w:sz w:val="20"/>
                <w:szCs w:val="20"/>
              </w:rPr>
            </w:pPr>
          </w:p>
        </w:tc>
        <w:tc>
          <w:tcPr>
            <w:tcW w:w="1628" w:type="dxa"/>
          </w:tcPr>
          <w:p w14:paraId="0D290AF6" w14:textId="5D23DD70" w:rsidR="00843FAA" w:rsidRPr="007C6591" w:rsidRDefault="00843FAA" w:rsidP="0098769D">
            <w:pPr>
              <w:pStyle w:val="Para1"/>
              <w:numPr>
                <w:ilvl w:val="0"/>
                <w:numId w:val="0"/>
              </w:numPr>
              <w:jc w:val="left"/>
              <w:rPr>
                <w:sz w:val="20"/>
                <w:szCs w:val="20"/>
              </w:rPr>
            </w:pPr>
            <w:r w:rsidRPr="4E046F4C">
              <w:rPr>
                <w:sz w:val="20"/>
                <w:szCs w:val="20"/>
              </w:rPr>
              <w:t>Plastic pollution, chemicals and waste</w:t>
            </w:r>
          </w:p>
        </w:tc>
        <w:tc>
          <w:tcPr>
            <w:tcW w:w="4664" w:type="dxa"/>
          </w:tcPr>
          <w:p w14:paraId="7A9640ED" w14:textId="43F3035B" w:rsidR="00843FAA" w:rsidRPr="004F6CFA" w:rsidRDefault="00843FAA" w:rsidP="0098769D">
            <w:pPr>
              <w:pStyle w:val="Para1"/>
              <w:numPr>
                <w:ilvl w:val="0"/>
                <w:numId w:val="0"/>
              </w:numPr>
              <w:rPr>
                <w:sz w:val="20"/>
                <w:szCs w:val="20"/>
              </w:rPr>
            </w:pPr>
            <w:r w:rsidRPr="736905A2">
              <w:rPr>
                <w:sz w:val="20"/>
                <w:szCs w:val="20"/>
              </w:rPr>
              <w:t xml:space="preserve">The Statistical Guideline represents a first step in addressing the absence of a detailed, globally agreed methodology for measuring plastic flows at the national, regional, and global levels. The guideline provides guidance to practitioners on producing high-quality national-level statistics on plastics that are comparable across countries. With the continued increase in the production and consumption of plastics in recent decades, combined with a predominantly linear plastic economy and insufficient waste management, plastic </w:t>
            </w:r>
            <w:r w:rsidRPr="736905A2">
              <w:rPr>
                <w:sz w:val="20"/>
                <w:szCs w:val="20"/>
              </w:rPr>
              <w:lastRenderedPageBreak/>
              <w:t xml:space="preserve">pollution has become a global concern. Monitoring this issue is therefore essential.  </w:t>
            </w:r>
          </w:p>
        </w:tc>
        <w:tc>
          <w:tcPr>
            <w:tcW w:w="3260" w:type="dxa"/>
          </w:tcPr>
          <w:p w14:paraId="7145C1D3" w14:textId="5CD48296" w:rsidR="00843FAA" w:rsidRPr="00AB6AAC" w:rsidRDefault="00843FAA" w:rsidP="0098769D">
            <w:pPr>
              <w:pStyle w:val="Para1"/>
              <w:numPr>
                <w:ilvl w:val="0"/>
                <w:numId w:val="0"/>
              </w:numPr>
              <w:jc w:val="left"/>
              <w:rPr>
                <w:sz w:val="20"/>
                <w:szCs w:val="20"/>
              </w:rPr>
            </w:pPr>
            <w:r w:rsidRPr="736905A2">
              <w:rPr>
                <w:sz w:val="20"/>
                <w:szCs w:val="20"/>
              </w:rPr>
              <w:lastRenderedPageBreak/>
              <w:t xml:space="preserve">Data gap for measuring flows of plastic throughout the life cycle. Some aspects of the guideline may require further discussion and refinement in future versions </w:t>
            </w:r>
          </w:p>
        </w:tc>
      </w:tr>
      <w:tr w:rsidR="00843FAA" w:rsidRPr="00761DCA" w14:paraId="2271B861" w14:textId="77777777" w:rsidTr="006A2B1A">
        <w:tc>
          <w:tcPr>
            <w:tcW w:w="1506" w:type="dxa"/>
            <w:vMerge/>
          </w:tcPr>
          <w:p w14:paraId="431E032B" w14:textId="77777777" w:rsidR="00843FAA" w:rsidRPr="00382059" w:rsidRDefault="00843FAA" w:rsidP="000A5E95">
            <w:pPr>
              <w:pStyle w:val="Para1"/>
              <w:numPr>
                <w:ilvl w:val="0"/>
                <w:numId w:val="0"/>
              </w:numPr>
              <w:jc w:val="center"/>
              <w:rPr>
                <w:b/>
                <w:bCs/>
                <w:sz w:val="20"/>
                <w:szCs w:val="20"/>
              </w:rPr>
            </w:pPr>
          </w:p>
        </w:tc>
        <w:tc>
          <w:tcPr>
            <w:tcW w:w="12102" w:type="dxa"/>
            <w:gridSpan w:val="4"/>
            <w:vAlign w:val="center"/>
          </w:tcPr>
          <w:p w14:paraId="06B32A7D" w14:textId="36FC5E93" w:rsidR="00843FAA" w:rsidRPr="00572751" w:rsidRDefault="00843FAA" w:rsidP="0098769D">
            <w:pPr>
              <w:pStyle w:val="Para1"/>
              <w:numPr>
                <w:ilvl w:val="0"/>
                <w:numId w:val="0"/>
              </w:numPr>
              <w:jc w:val="center"/>
              <w:rPr>
                <w:b/>
                <w:bCs/>
                <w:sz w:val="21"/>
                <w:szCs w:val="21"/>
              </w:rPr>
            </w:pPr>
            <w:r w:rsidRPr="00572751">
              <w:rPr>
                <w:b/>
                <w:bCs/>
                <w:sz w:val="21"/>
                <w:szCs w:val="21"/>
              </w:rPr>
              <w:t>Extractive sector</w:t>
            </w:r>
          </w:p>
        </w:tc>
      </w:tr>
      <w:tr w:rsidR="00843FAA" w:rsidRPr="00761DCA" w14:paraId="1DBBB6B0" w14:textId="77777777" w:rsidTr="00995A8C">
        <w:tc>
          <w:tcPr>
            <w:tcW w:w="1506" w:type="dxa"/>
            <w:vMerge/>
          </w:tcPr>
          <w:p w14:paraId="49FC1E10" w14:textId="77777777" w:rsidR="00843FAA" w:rsidRPr="00382059" w:rsidRDefault="00843FAA" w:rsidP="00C64D86">
            <w:pPr>
              <w:pStyle w:val="Para1"/>
              <w:numPr>
                <w:ilvl w:val="0"/>
                <w:numId w:val="0"/>
              </w:numPr>
              <w:jc w:val="center"/>
              <w:rPr>
                <w:b/>
                <w:bCs/>
                <w:sz w:val="20"/>
                <w:szCs w:val="20"/>
              </w:rPr>
            </w:pPr>
          </w:p>
        </w:tc>
        <w:tc>
          <w:tcPr>
            <w:tcW w:w="2550" w:type="dxa"/>
          </w:tcPr>
          <w:p w14:paraId="618C87AC" w14:textId="77777777" w:rsidR="00843FAA" w:rsidRDefault="00843FAA" w:rsidP="00C64D86">
            <w:pPr>
              <w:shd w:val="clear" w:color="auto" w:fill="FFFFFF" w:themeFill="background1"/>
              <w:rPr>
                <w:rFonts w:eastAsia="Aptos"/>
                <w:color w:val="000000" w:themeColor="text1"/>
                <w:sz w:val="20"/>
                <w:szCs w:val="20"/>
              </w:rPr>
            </w:pPr>
            <w:r w:rsidRPr="00CF1787">
              <w:rPr>
                <w:rFonts w:eastAsia="Aptos"/>
                <w:b/>
                <w:bCs/>
                <w:color w:val="000000" w:themeColor="text1"/>
                <w:sz w:val="20"/>
                <w:szCs w:val="20"/>
              </w:rPr>
              <w:t>Technical support:</w:t>
            </w:r>
            <w:r w:rsidRPr="37279B11">
              <w:rPr>
                <w:rFonts w:eastAsia="Aptos"/>
                <w:color w:val="000000" w:themeColor="text1"/>
                <w:sz w:val="20"/>
                <w:szCs w:val="20"/>
              </w:rPr>
              <w:t xml:space="preserve"> On the ground technical work in over 20 countries, transforming the artisanal and small-scale gold mining (</w:t>
            </w:r>
            <w:proofErr w:type="gramStart"/>
            <w:r w:rsidRPr="37279B11">
              <w:rPr>
                <w:rFonts w:eastAsia="Aptos"/>
                <w:color w:val="000000" w:themeColor="text1"/>
                <w:sz w:val="20"/>
                <w:szCs w:val="20"/>
              </w:rPr>
              <w:t>ASGM)  sector</w:t>
            </w:r>
            <w:proofErr w:type="gramEnd"/>
            <w:r w:rsidRPr="37279B11">
              <w:rPr>
                <w:rFonts w:eastAsia="Aptos"/>
                <w:color w:val="000000" w:themeColor="text1"/>
                <w:sz w:val="20"/>
                <w:szCs w:val="20"/>
              </w:rPr>
              <w:t xml:space="preserve"> to minimize impacts on the biodiversity and ecosystems, through the flagship programme: </w:t>
            </w:r>
            <w:hyperlink r:id="rId197" w:history="1">
              <w:proofErr w:type="spellStart"/>
              <w:r w:rsidRPr="00CF1787">
                <w:rPr>
                  <w:rStyle w:val="Hyperlink"/>
                  <w:rFonts w:eastAsia="Aptos"/>
                  <w:b/>
                  <w:bCs/>
                  <w:sz w:val="20"/>
                  <w:szCs w:val="20"/>
                </w:rPr>
                <w:t>planetGOLD</w:t>
              </w:r>
              <w:proofErr w:type="spellEnd"/>
            </w:hyperlink>
            <w:r w:rsidRPr="37279B11">
              <w:rPr>
                <w:rFonts w:eastAsia="Aptos"/>
                <w:color w:val="000000" w:themeColor="text1"/>
                <w:sz w:val="20"/>
                <w:szCs w:val="20"/>
              </w:rPr>
              <w:t xml:space="preserve"> </w:t>
            </w:r>
          </w:p>
          <w:p w14:paraId="673DB955" w14:textId="77777777" w:rsidR="00843FAA" w:rsidRDefault="00843FAA" w:rsidP="00C64D86">
            <w:pPr>
              <w:shd w:val="clear" w:color="auto" w:fill="FFFFFF" w:themeFill="background1"/>
            </w:pPr>
            <w:r w:rsidRPr="37279B11">
              <w:rPr>
                <w:rFonts w:eastAsia="Aptos"/>
                <w:color w:val="000000" w:themeColor="text1"/>
                <w:sz w:val="20"/>
                <w:szCs w:val="20"/>
              </w:rPr>
              <w:t xml:space="preserve">and </w:t>
            </w:r>
            <w:r w:rsidRPr="00CF1787">
              <w:rPr>
                <w:rFonts w:eastAsia="Aptos"/>
                <w:color w:val="000000" w:themeColor="text1"/>
                <w:sz w:val="20"/>
                <w:szCs w:val="20"/>
              </w:rPr>
              <w:t xml:space="preserve">Mapping of the ASGM overlap with </w:t>
            </w:r>
            <w:hyperlink r:id="rId198" w:history="1">
              <w:r w:rsidRPr="00CF1787">
                <w:rPr>
                  <w:rStyle w:val="Hyperlink"/>
                  <w:rFonts w:eastAsia="Aptos"/>
                  <w:sz w:val="20"/>
                  <w:szCs w:val="20"/>
                </w:rPr>
                <w:t>key biodiversity areas and protected areas</w:t>
              </w:r>
            </w:hyperlink>
            <w:r w:rsidRPr="00CF1787">
              <w:rPr>
                <w:rFonts w:eastAsia="Aptos"/>
                <w:color w:val="000000" w:themeColor="text1"/>
                <w:sz w:val="20"/>
                <w:szCs w:val="20"/>
              </w:rPr>
              <w:t xml:space="preserve">: </w:t>
            </w:r>
          </w:p>
          <w:p w14:paraId="45FBE8A4" w14:textId="77777777" w:rsidR="00843FAA" w:rsidRDefault="00843FAA" w:rsidP="00C64D86">
            <w:pPr>
              <w:shd w:val="clear" w:color="auto" w:fill="FFFFFF" w:themeFill="background1"/>
            </w:pPr>
          </w:p>
          <w:p w14:paraId="6C18B198" w14:textId="77777777" w:rsidR="00843FAA" w:rsidRPr="00CF1787" w:rsidRDefault="00843FAA" w:rsidP="00C64D86">
            <w:pPr>
              <w:shd w:val="clear" w:color="auto" w:fill="FFFFFF" w:themeFill="background1"/>
              <w:rPr>
                <w:rFonts w:eastAsia="Aptos"/>
                <w:color w:val="000000" w:themeColor="text1"/>
                <w:sz w:val="20"/>
                <w:szCs w:val="20"/>
              </w:rPr>
            </w:pPr>
            <w:r w:rsidRPr="00CF1787">
              <w:rPr>
                <w:rFonts w:eastAsia="Aptos"/>
                <w:color w:val="000000" w:themeColor="text1"/>
                <w:sz w:val="20"/>
                <w:szCs w:val="20"/>
              </w:rPr>
              <w:t xml:space="preserve"> </w:t>
            </w:r>
          </w:p>
          <w:p w14:paraId="681A20B4" w14:textId="77777777" w:rsidR="00843FAA" w:rsidRPr="002519D8" w:rsidRDefault="00843FAA" w:rsidP="00C64D86">
            <w:pPr>
              <w:pStyle w:val="TableParagraph"/>
              <w:ind w:left="0" w:right="183"/>
              <w:rPr>
                <w:b/>
                <w:bCs/>
                <w:sz w:val="20"/>
                <w:szCs w:val="20"/>
              </w:rPr>
            </w:pPr>
          </w:p>
        </w:tc>
        <w:tc>
          <w:tcPr>
            <w:tcW w:w="1628" w:type="dxa"/>
          </w:tcPr>
          <w:p w14:paraId="4D6591E0" w14:textId="0A620224" w:rsidR="00843FAA" w:rsidRPr="007C6591" w:rsidRDefault="00843FAA" w:rsidP="00C64D86">
            <w:pPr>
              <w:pStyle w:val="Para1"/>
              <w:numPr>
                <w:ilvl w:val="0"/>
                <w:numId w:val="0"/>
              </w:numPr>
              <w:jc w:val="left"/>
              <w:rPr>
                <w:sz w:val="20"/>
                <w:szCs w:val="20"/>
              </w:rPr>
            </w:pPr>
            <w:r w:rsidRPr="00090201">
              <w:rPr>
                <w:rFonts w:eastAsia="Aptos"/>
                <w:color w:val="000000" w:themeColor="text1"/>
                <w:sz w:val="20"/>
                <w:szCs w:val="20"/>
              </w:rPr>
              <w:t xml:space="preserve">Highly hazardous chemicals (Mercury and other heavy metals) </w:t>
            </w:r>
            <w:r w:rsidRPr="74AE7952">
              <w:rPr>
                <w:sz w:val="20"/>
                <w:szCs w:val="20"/>
              </w:rPr>
              <w:t xml:space="preserve"> </w:t>
            </w:r>
          </w:p>
        </w:tc>
        <w:tc>
          <w:tcPr>
            <w:tcW w:w="4664" w:type="dxa"/>
          </w:tcPr>
          <w:p w14:paraId="4C9A1B36" w14:textId="6CF8E489" w:rsidR="00843FAA" w:rsidRPr="004F6CFA" w:rsidRDefault="00843FAA" w:rsidP="00C64D86">
            <w:pPr>
              <w:pStyle w:val="Para1"/>
              <w:numPr>
                <w:ilvl w:val="0"/>
                <w:numId w:val="0"/>
              </w:numPr>
              <w:rPr>
                <w:sz w:val="20"/>
                <w:szCs w:val="20"/>
              </w:rPr>
            </w:pPr>
            <w:r w:rsidRPr="00CF1787">
              <w:rPr>
                <w:rFonts w:eastAsia="Aptos"/>
                <w:color w:val="000000" w:themeColor="text1"/>
                <w:sz w:val="20"/>
                <w:szCs w:val="20"/>
              </w:rPr>
              <w:t xml:space="preserve">UNEP is leading efforts to transform artisanal and small-scale gold mining (ASGM) into more responsible practices by leveraging local and community knowledge and priorities. This includes initiatives such as the GEF-funded </w:t>
            </w:r>
            <w:proofErr w:type="spellStart"/>
            <w:r w:rsidRPr="00CF1787">
              <w:rPr>
                <w:rFonts w:eastAsia="Aptos"/>
                <w:color w:val="000000" w:themeColor="text1"/>
                <w:sz w:val="20"/>
                <w:szCs w:val="20"/>
              </w:rPr>
              <w:t>planetGOLD</w:t>
            </w:r>
            <w:proofErr w:type="spellEnd"/>
            <w:r w:rsidRPr="00CF1787">
              <w:rPr>
                <w:rFonts w:eastAsia="Aptos"/>
                <w:color w:val="000000" w:themeColor="text1"/>
                <w:sz w:val="20"/>
                <w:szCs w:val="20"/>
              </w:rPr>
              <w:t xml:space="preserve"> programme, as well as evidence-based data collection and trend analysis on impacts and possible solutions. These efforts aim to ease the burden of the sector, particularly in addressing chemical pollution and land degradation, and to reduce risks to surrounding ecosystems and biodiversity.</w:t>
            </w:r>
          </w:p>
        </w:tc>
        <w:tc>
          <w:tcPr>
            <w:tcW w:w="3260" w:type="dxa"/>
          </w:tcPr>
          <w:p w14:paraId="4F12C27B" w14:textId="23644439" w:rsidR="00843FAA" w:rsidRPr="00AB6AAC" w:rsidRDefault="00843FAA" w:rsidP="00C64D86">
            <w:pPr>
              <w:pStyle w:val="Para1"/>
              <w:numPr>
                <w:ilvl w:val="0"/>
                <w:numId w:val="0"/>
              </w:numPr>
              <w:jc w:val="left"/>
              <w:rPr>
                <w:sz w:val="20"/>
                <w:szCs w:val="20"/>
              </w:rPr>
            </w:pPr>
            <w:r w:rsidRPr="00CF1787">
              <w:rPr>
                <w:rFonts w:eastAsia="Aptos"/>
                <w:color w:val="000000" w:themeColor="text1"/>
                <w:sz w:val="20"/>
                <w:szCs w:val="20"/>
              </w:rPr>
              <w:t xml:space="preserve">An opportunity for leveraging funding and expertise across biodiversity and pollution </w:t>
            </w:r>
            <w:r w:rsidRPr="2D4FE1C3">
              <w:rPr>
                <w:color w:val="000000" w:themeColor="text1"/>
                <w:sz w:val="20"/>
                <w:szCs w:val="20"/>
              </w:rPr>
              <w:t>for innovative</w:t>
            </w:r>
            <w:r w:rsidRPr="00CF1787">
              <w:rPr>
                <w:rFonts w:eastAsia="Aptos"/>
                <w:color w:val="000000" w:themeColor="text1"/>
                <w:sz w:val="20"/>
                <w:szCs w:val="20"/>
              </w:rPr>
              <w:t>, sustainable solutions, including financing models that empower local communities, restore land, and transform ASGM into safe revenue streams, to jointly deliver on-the-ground land restoration and ecosystem protection.</w:t>
            </w:r>
          </w:p>
        </w:tc>
      </w:tr>
      <w:tr w:rsidR="00843FAA" w:rsidRPr="00761DCA" w14:paraId="11C2CF07" w14:textId="77777777" w:rsidTr="006A2B1A">
        <w:tc>
          <w:tcPr>
            <w:tcW w:w="1506" w:type="dxa"/>
            <w:vMerge/>
          </w:tcPr>
          <w:p w14:paraId="02054EEE" w14:textId="77777777" w:rsidR="00843FAA" w:rsidRPr="00382059" w:rsidRDefault="00843FAA" w:rsidP="000A5E95">
            <w:pPr>
              <w:pStyle w:val="Para1"/>
              <w:numPr>
                <w:ilvl w:val="0"/>
                <w:numId w:val="0"/>
              </w:numPr>
              <w:jc w:val="center"/>
              <w:rPr>
                <w:b/>
                <w:bCs/>
                <w:sz w:val="20"/>
                <w:szCs w:val="20"/>
              </w:rPr>
            </w:pPr>
          </w:p>
        </w:tc>
        <w:tc>
          <w:tcPr>
            <w:tcW w:w="12102" w:type="dxa"/>
            <w:gridSpan w:val="4"/>
            <w:vAlign w:val="center"/>
          </w:tcPr>
          <w:p w14:paraId="639CCF1F" w14:textId="7E25A0E3" w:rsidR="00843FAA" w:rsidRPr="00AB6AAC" w:rsidRDefault="00843FAA" w:rsidP="00572751">
            <w:pPr>
              <w:pStyle w:val="Para1"/>
              <w:numPr>
                <w:ilvl w:val="0"/>
                <w:numId w:val="0"/>
              </w:numPr>
              <w:jc w:val="center"/>
              <w:rPr>
                <w:sz w:val="20"/>
                <w:szCs w:val="20"/>
              </w:rPr>
            </w:pPr>
            <w:r w:rsidRPr="00CF1787">
              <w:rPr>
                <w:b/>
                <w:bCs/>
                <w:szCs w:val="22"/>
                <w:lang w:val="en-CA"/>
              </w:rPr>
              <w:t>Environmental dimensions of antimicrobial resistance</w:t>
            </w:r>
          </w:p>
        </w:tc>
      </w:tr>
      <w:tr w:rsidR="00843FAA" w:rsidRPr="00761DCA" w14:paraId="2C873194" w14:textId="77777777" w:rsidTr="00995A8C">
        <w:tc>
          <w:tcPr>
            <w:tcW w:w="1506" w:type="dxa"/>
            <w:vMerge/>
          </w:tcPr>
          <w:p w14:paraId="70A3989B" w14:textId="77777777" w:rsidR="00843FAA" w:rsidRPr="00382059" w:rsidRDefault="00843FAA" w:rsidP="00381890">
            <w:pPr>
              <w:pStyle w:val="Para1"/>
              <w:numPr>
                <w:ilvl w:val="0"/>
                <w:numId w:val="0"/>
              </w:numPr>
              <w:jc w:val="center"/>
              <w:rPr>
                <w:b/>
                <w:bCs/>
                <w:sz w:val="20"/>
                <w:szCs w:val="20"/>
              </w:rPr>
            </w:pPr>
          </w:p>
        </w:tc>
        <w:tc>
          <w:tcPr>
            <w:tcW w:w="2550" w:type="dxa"/>
          </w:tcPr>
          <w:p w14:paraId="4F22633A" w14:textId="213701F2" w:rsidR="00843FAA" w:rsidRPr="002519D8" w:rsidRDefault="00843FAA" w:rsidP="00381890">
            <w:pPr>
              <w:pStyle w:val="TableParagraph"/>
              <w:ind w:left="0" w:right="183"/>
              <w:rPr>
                <w:b/>
                <w:bCs/>
                <w:sz w:val="20"/>
                <w:szCs w:val="20"/>
              </w:rPr>
            </w:pPr>
            <w:r w:rsidRPr="37279B11">
              <w:rPr>
                <w:b/>
                <w:bCs/>
                <w:sz w:val="20"/>
                <w:szCs w:val="20"/>
              </w:rPr>
              <w:t xml:space="preserve">Resolution implementation: </w:t>
            </w:r>
            <w:r w:rsidRPr="00CF1787">
              <w:rPr>
                <w:sz w:val="20"/>
                <w:szCs w:val="20"/>
              </w:rPr>
              <w:t>Addressing the environmental dimensions of antimicrobial resistance</w:t>
            </w:r>
          </w:p>
        </w:tc>
        <w:tc>
          <w:tcPr>
            <w:tcW w:w="1628" w:type="dxa"/>
          </w:tcPr>
          <w:p w14:paraId="754577B7" w14:textId="56525776" w:rsidR="00843FAA" w:rsidRPr="007C6591" w:rsidRDefault="00843FAA" w:rsidP="00381890">
            <w:pPr>
              <w:pStyle w:val="Para1"/>
              <w:numPr>
                <w:ilvl w:val="0"/>
                <w:numId w:val="0"/>
              </w:numPr>
              <w:jc w:val="left"/>
              <w:rPr>
                <w:sz w:val="20"/>
                <w:szCs w:val="20"/>
              </w:rPr>
            </w:pPr>
            <w:r w:rsidRPr="74AE7952">
              <w:rPr>
                <w:sz w:val="20"/>
                <w:szCs w:val="20"/>
              </w:rPr>
              <w:t xml:space="preserve">Antimicrobials; </w:t>
            </w:r>
            <w:proofErr w:type="gramStart"/>
            <w:r w:rsidRPr="74AE7952">
              <w:rPr>
                <w:sz w:val="20"/>
                <w:szCs w:val="20"/>
              </w:rPr>
              <w:t>cross-cutting</w:t>
            </w:r>
            <w:proofErr w:type="gramEnd"/>
          </w:p>
        </w:tc>
        <w:tc>
          <w:tcPr>
            <w:tcW w:w="4664" w:type="dxa"/>
          </w:tcPr>
          <w:p w14:paraId="2FF22CB3" w14:textId="77777777" w:rsidR="00843FAA" w:rsidRDefault="00843FAA" w:rsidP="00381890">
            <w:pPr>
              <w:rPr>
                <w:sz w:val="20"/>
                <w:szCs w:val="20"/>
              </w:rPr>
            </w:pPr>
            <w:r w:rsidRPr="74AE7952">
              <w:rPr>
                <w:sz w:val="20"/>
                <w:szCs w:val="20"/>
              </w:rPr>
              <w:t xml:space="preserve">UNEP, as the leading organization on the environment, has </w:t>
            </w:r>
            <w:r>
              <w:rPr>
                <w:sz w:val="20"/>
                <w:szCs w:val="20"/>
              </w:rPr>
              <w:t xml:space="preserve">been working in to ensure </w:t>
            </w:r>
            <w:r w:rsidRPr="74AE7952">
              <w:rPr>
                <w:sz w:val="20"/>
                <w:szCs w:val="20"/>
              </w:rPr>
              <w:t xml:space="preserve">that environmental considerations are systematically integrated into all multisectoral interventions, documents and processes to tackle AMR coordinated and produced by the Quadripartite (FAO, UNEP, WHO and WOAH). </w:t>
            </w:r>
          </w:p>
          <w:p w14:paraId="78A998E7" w14:textId="77777777" w:rsidR="00843FAA" w:rsidRDefault="00843FAA" w:rsidP="00381890">
            <w:pPr>
              <w:rPr>
                <w:sz w:val="20"/>
                <w:szCs w:val="20"/>
              </w:rPr>
            </w:pPr>
            <w:r w:rsidRPr="74AE7952">
              <w:rPr>
                <w:sz w:val="20"/>
                <w:szCs w:val="20"/>
              </w:rPr>
              <w:t>The environment is now recognized as a core pillar of the AMR agenda</w:t>
            </w:r>
            <w:r>
              <w:rPr>
                <w:sz w:val="20"/>
                <w:szCs w:val="20"/>
              </w:rPr>
              <w:t xml:space="preserve"> as recognized in the recently adopted UNEA Resolution </w:t>
            </w:r>
            <w:hyperlink r:id="rId199" w:history="1">
              <w:r w:rsidRPr="00204A17">
                <w:rPr>
                  <w:rStyle w:val="Hyperlink"/>
                  <w:sz w:val="20"/>
                  <w:szCs w:val="20"/>
                </w:rPr>
                <w:t>7/11</w:t>
              </w:r>
            </w:hyperlink>
            <w:r>
              <w:rPr>
                <w:sz w:val="20"/>
                <w:szCs w:val="20"/>
              </w:rPr>
              <w:t>.</w:t>
            </w:r>
          </w:p>
          <w:p w14:paraId="050EAAE9" w14:textId="77777777" w:rsidR="00843FAA" w:rsidRPr="004F6CFA" w:rsidRDefault="00843FAA" w:rsidP="00381890">
            <w:pPr>
              <w:pStyle w:val="Para1"/>
              <w:numPr>
                <w:ilvl w:val="0"/>
                <w:numId w:val="0"/>
              </w:numPr>
              <w:rPr>
                <w:sz w:val="20"/>
                <w:szCs w:val="20"/>
              </w:rPr>
            </w:pPr>
          </w:p>
        </w:tc>
        <w:tc>
          <w:tcPr>
            <w:tcW w:w="3260" w:type="dxa"/>
          </w:tcPr>
          <w:p w14:paraId="1EBF50B0" w14:textId="1D5BD9DE" w:rsidR="00843FAA" w:rsidRPr="00AB6AAC" w:rsidRDefault="00843FAA" w:rsidP="00381890">
            <w:pPr>
              <w:pStyle w:val="Para1"/>
              <w:numPr>
                <w:ilvl w:val="0"/>
                <w:numId w:val="0"/>
              </w:numPr>
              <w:jc w:val="left"/>
              <w:rPr>
                <w:sz w:val="20"/>
                <w:szCs w:val="20"/>
              </w:rPr>
            </w:pPr>
            <w:r w:rsidRPr="74AE7952">
              <w:rPr>
                <w:sz w:val="20"/>
                <w:szCs w:val="20"/>
              </w:rPr>
              <w:t>There is a need for further, sustained financing to tackle the multidimensional problem of AMR, and especially the environmental dimensions of AMR. While UNEP has received a strong mandate to address the environmental dimensions of AMR, increased research, awareness raising and coordination is needed across the board.</w:t>
            </w:r>
          </w:p>
        </w:tc>
      </w:tr>
      <w:tr w:rsidR="00843FAA" w:rsidRPr="00761DCA" w14:paraId="3AC5258F" w14:textId="77777777" w:rsidTr="00995A8C">
        <w:tc>
          <w:tcPr>
            <w:tcW w:w="1506" w:type="dxa"/>
            <w:vMerge/>
          </w:tcPr>
          <w:p w14:paraId="7C75E4AD" w14:textId="77777777" w:rsidR="00843FAA" w:rsidRPr="00382059" w:rsidRDefault="00843FAA" w:rsidP="008D09DB">
            <w:pPr>
              <w:pStyle w:val="Para1"/>
              <w:numPr>
                <w:ilvl w:val="0"/>
                <w:numId w:val="0"/>
              </w:numPr>
              <w:jc w:val="center"/>
              <w:rPr>
                <w:b/>
                <w:bCs/>
                <w:sz w:val="20"/>
                <w:szCs w:val="20"/>
              </w:rPr>
            </w:pPr>
          </w:p>
        </w:tc>
        <w:tc>
          <w:tcPr>
            <w:tcW w:w="2550" w:type="dxa"/>
          </w:tcPr>
          <w:p w14:paraId="51D2C5C5" w14:textId="16F529BE" w:rsidR="00843FAA" w:rsidRPr="002519D8" w:rsidRDefault="00843FAA" w:rsidP="008D09DB">
            <w:pPr>
              <w:pStyle w:val="TableParagraph"/>
              <w:ind w:left="0" w:right="183"/>
              <w:rPr>
                <w:b/>
                <w:bCs/>
                <w:sz w:val="20"/>
                <w:szCs w:val="20"/>
              </w:rPr>
            </w:pPr>
            <w:r w:rsidRPr="00CF1787">
              <w:rPr>
                <w:rFonts w:eastAsia="Helvetica"/>
                <w:b/>
                <w:bCs/>
                <w:sz w:val="20"/>
                <w:szCs w:val="20"/>
                <w:lang w:val="en-CA"/>
              </w:rPr>
              <w:t>Resolution implementation:</w:t>
            </w:r>
            <w:r w:rsidRPr="37279B11">
              <w:rPr>
                <w:rFonts w:eastAsia="Helvetica"/>
                <w:sz w:val="20"/>
                <w:szCs w:val="20"/>
                <w:lang w:val="en-CA"/>
              </w:rPr>
              <w:t xml:space="preserve"> </w:t>
            </w:r>
            <w:hyperlink r:id="rId200">
              <w:r w:rsidRPr="37279B11">
                <w:rPr>
                  <w:rStyle w:val="Hyperlink"/>
                  <w:rFonts w:eastAsia="Helvetica"/>
                  <w:sz w:val="20"/>
                  <w:szCs w:val="20"/>
                  <w:u w:val="none"/>
                  <w:lang w:val="en-CA"/>
                </w:rPr>
                <w:t>UNEP/EA.7/Res.11</w:t>
              </w:r>
            </w:hyperlink>
            <w:r w:rsidRPr="37279B11">
              <w:rPr>
                <w:rFonts w:eastAsia="Helvetica"/>
                <w:color w:val="000000" w:themeColor="text1"/>
                <w:sz w:val="20"/>
                <w:szCs w:val="20"/>
                <w:lang w:val="en-CA"/>
              </w:rPr>
              <w:t xml:space="preserve"> - Resolution on environmental dimensions of antimicrobial resistance</w:t>
            </w:r>
          </w:p>
        </w:tc>
        <w:tc>
          <w:tcPr>
            <w:tcW w:w="1628" w:type="dxa"/>
          </w:tcPr>
          <w:p w14:paraId="1DF9F940" w14:textId="564F1BB0" w:rsidR="00843FAA" w:rsidRPr="007C6591" w:rsidRDefault="00843FAA" w:rsidP="008D09DB">
            <w:pPr>
              <w:pStyle w:val="Para1"/>
              <w:numPr>
                <w:ilvl w:val="0"/>
                <w:numId w:val="0"/>
              </w:numPr>
              <w:jc w:val="left"/>
              <w:rPr>
                <w:sz w:val="20"/>
                <w:szCs w:val="20"/>
              </w:rPr>
            </w:pPr>
            <w:r w:rsidRPr="00DE63CE">
              <w:rPr>
                <w:sz w:val="20"/>
                <w:szCs w:val="20"/>
                <w:lang w:val="en-CA"/>
              </w:rPr>
              <w:t>Antimicrobial resistance</w:t>
            </w:r>
          </w:p>
        </w:tc>
        <w:tc>
          <w:tcPr>
            <w:tcW w:w="4664" w:type="dxa"/>
          </w:tcPr>
          <w:p w14:paraId="19DBC832" w14:textId="33E61B96" w:rsidR="00843FAA" w:rsidRPr="004F6CFA" w:rsidRDefault="00843FAA" w:rsidP="008D09DB">
            <w:pPr>
              <w:pStyle w:val="Para1"/>
              <w:numPr>
                <w:ilvl w:val="0"/>
                <w:numId w:val="0"/>
              </w:numPr>
              <w:rPr>
                <w:sz w:val="20"/>
                <w:szCs w:val="20"/>
              </w:rPr>
            </w:pPr>
            <w:r w:rsidRPr="00DE63CE">
              <w:rPr>
                <w:sz w:val="20"/>
                <w:szCs w:val="20"/>
                <w:lang w:val="en-CA"/>
              </w:rPr>
              <w:t xml:space="preserve">The activity supports Member States in addressing the environmental dimensions of antimicrobial resistance (AMR). It focuses on strengthening science- and risk-based environmental surveillance, preventing and reducing antimicrobial discharges into the environment, </w:t>
            </w:r>
            <w:r w:rsidRPr="46DFA23E">
              <w:rPr>
                <w:sz w:val="20"/>
                <w:szCs w:val="20"/>
                <w:lang w:val="en-CA"/>
              </w:rPr>
              <w:t xml:space="preserve">facilitating </w:t>
            </w:r>
            <w:r w:rsidRPr="00DE63CE">
              <w:rPr>
                <w:sz w:val="20"/>
                <w:szCs w:val="20"/>
                <w:lang w:val="en-CA"/>
              </w:rPr>
              <w:t>research and knowledge-sharing, mobilizing resources, and enhancing the environmental components of national AMR action plans.</w:t>
            </w:r>
          </w:p>
        </w:tc>
        <w:tc>
          <w:tcPr>
            <w:tcW w:w="3260" w:type="dxa"/>
          </w:tcPr>
          <w:p w14:paraId="1F9BE5A1" w14:textId="1DBD0B82" w:rsidR="00843FAA" w:rsidRPr="00AB6AAC" w:rsidRDefault="00843FAA" w:rsidP="008D09DB">
            <w:pPr>
              <w:pStyle w:val="Para1"/>
              <w:numPr>
                <w:ilvl w:val="0"/>
                <w:numId w:val="0"/>
              </w:numPr>
              <w:jc w:val="left"/>
              <w:rPr>
                <w:sz w:val="20"/>
                <w:szCs w:val="20"/>
              </w:rPr>
            </w:pPr>
            <w:r w:rsidRPr="00DE63CE">
              <w:rPr>
                <w:sz w:val="20"/>
                <w:szCs w:val="20"/>
                <w:lang w:val="en-CA"/>
              </w:rPr>
              <w:t>N/A</w:t>
            </w:r>
          </w:p>
        </w:tc>
      </w:tr>
      <w:tr w:rsidR="00843FAA" w:rsidRPr="00761DCA" w14:paraId="773F5D0F" w14:textId="77777777" w:rsidTr="006A2B1A">
        <w:tc>
          <w:tcPr>
            <w:tcW w:w="1506" w:type="dxa"/>
            <w:vMerge/>
          </w:tcPr>
          <w:p w14:paraId="09AEB78F" w14:textId="77777777" w:rsidR="00843FAA" w:rsidRPr="00382059" w:rsidRDefault="00843FAA" w:rsidP="000A5E95">
            <w:pPr>
              <w:pStyle w:val="Para1"/>
              <w:numPr>
                <w:ilvl w:val="0"/>
                <w:numId w:val="0"/>
              </w:numPr>
              <w:jc w:val="center"/>
              <w:rPr>
                <w:b/>
                <w:bCs/>
                <w:sz w:val="20"/>
                <w:szCs w:val="20"/>
              </w:rPr>
            </w:pPr>
          </w:p>
        </w:tc>
        <w:tc>
          <w:tcPr>
            <w:tcW w:w="12102" w:type="dxa"/>
            <w:gridSpan w:val="4"/>
            <w:vAlign w:val="center"/>
          </w:tcPr>
          <w:p w14:paraId="1B1106D2" w14:textId="0EE92F77" w:rsidR="00843FAA" w:rsidRPr="00AB6AAC" w:rsidRDefault="00843FAA" w:rsidP="00C01516">
            <w:pPr>
              <w:pStyle w:val="Para1"/>
              <w:numPr>
                <w:ilvl w:val="0"/>
                <w:numId w:val="0"/>
              </w:numPr>
              <w:jc w:val="center"/>
              <w:rPr>
                <w:sz w:val="20"/>
                <w:szCs w:val="20"/>
              </w:rPr>
            </w:pPr>
            <w:r w:rsidRPr="00CF1787">
              <w:rPr>
                <w:b/>
                <w:bCs/>
                <w:szCs w:val="22"/>
                <w:lang w:val="en-CA"/>
              </w:rPr>
              <w:t>Chemicals and waste, including pesticides</w:t>
            </w:r>
          </w:p>
        </w:tc>
      </w:tr>
      <w:tr w:rsidR="00843FAA" w:rsidRPr="00761DCA" w14:paraId="1A0A18C0" w14:textId="77777777" w:rsidTr="00995A8C">
        <w:tc>
          <w:tcPr>
            <w:tcW w:w="1506" w:type="dxa"/>
            <w:vMerge/>
          </w:tcPr>
          <w:p w14:paraId="1206EF05" w14:textId="77777777" w:rsidR="00843FAA" w:rsidRPr="00382059" w:rsidRDefault="00843FAA" w:rsidP="009E1546">
            <w:pPr>
              <w:pStyle w:val="Para1"/>
              <w:numPr>
                <w:ilvl w:val="0"/>
                <w:numId w:val="0"/>
              </w:numPr>
              <w:jc w:val="center"/>
              <w:rPr>
                <w:b/>
                <w:bCs/>
                <w:sz w:val="20"/>
                <w:szCs w:val="20"/>
              </w:rPr>
            </w:pPr>
          </w:p>
        </w:tc>
        <w:tc>
          <w:tcPr>
            <w:tcW w:w="2550" w:type="dxa"/>
          </w:tcPr>
          <w:p w14:paraId="2F0C5820" w14:textId="447286CA" w:rsidR="00843FAA" w:rsidRPr="002519D8" w:rsidRDefault="00843FAA" w:rsidP="009E1546">
            <w:pPr>
              <w:pStyle w:val="TableParagraph"/>
              <w:ind w:left="0" w:right="183"/>
              <w:rPr>
                <w:b/>
                <w:bCs/>
                <w:sz w:val="20"/>
                <w:szCs w:val="20"/>
              </w:rPr>
            </w:pPr>
            <w:r w:rsidRPr="00CF1787">
              <w:rPr>
                <w:b/>
                <w:bCs/>
                <w:sz w:val="20"/>
                <w:szCs w:val="20"/>
              </w:rPr>
              <w:t>Policy Frameworks:</w:t>
            </w:r>
            <w:r w:rsidRPr="37279B11">
              <w:rPr>
                <w:sz w:val="20"/>
                <w:szCs w:val="20"/>
              </w:rPr>
              <w:t xml:space="preserve"> Implementation of the Global Framework on Chemicals</w:t>
            </w:r>
          </w:p>
        </w:tc>
        <w:tc>
          <w:tcPr>
            <w:tcW w:w="1628" w:type="dxa"/>
          </w:tcPr>
          <w:p w14:paraId="079D9E24" w14:textId="78A9D7EF" w:rsidR="00843FAA" w:rsidRPr="007C6591" w:rsidRDefault="00843FAA" w:rsidP="009E1546">
            <w:pPr>
              <w:pStyle w:val="Para1"/>
              <w:numPr>
                <w:ilvl w:val="0"/>
                <w:numId w:val="0"/>
              </w:numPr>
              <w:jc w:val="left"/>
              <w:rPr>
                <w:sz w:val="20"/>
                <w:szCs w:val="20"/>
              </w:rPr>
            </w:pPr>
            <w:r w:rsidRPr="00CF1787">
              <w:rPr>
                <w:sz w:val="20"/>
                <w:szCs w:val="20"/>
                <w:lang w:val="en-CA"/>
              </w:rPr>
              <w:t>Chemicals and waste</w:t>
            </w:r>
          </w:p>
        </w:tc>
        <w:tc>
          <w:tcPr>
            <w:tcW w:w="4664" w:type="dxa"/>
          </w:tcPr>
          <w:p w14:paraId="26CDE2E3" w14:textId="77777777" w:rsidR="00843FAA" w:rsidRDefault="00843FAA" w:rsidP="009E1546">
            <w:pPr>
              <w:spacing w:line="259" w:lineRule="auto"/>
              <w:rPr>
                <w:sz w:val="20"/>
                <w:szCs w:val="20"/>
              </w:rPr>
            </w:pPr>
            <w:r>
              <w:rPr>
                <w:sz w:val="20"/>
                <w:szCs w:val="20"/>
              </w:rPr>
              <w:t xml:space="preserve">The </w:t>
            </w:r>
            <w:hyperlink r:id="rId201" w:history="1">
              <w:r w:rsidRPr="00891340">
                <w:rPr>
                  <w:rStyle w:val="Hyperlink"/>
                  <w:sz w:val="20"/>
                  <w:szCs w:val="20"/>
                </w:rPr>
                <w:t>Global Framework on Chemicals</w:t>
              </w:r>
            </w:hyperlink>
            <w:r w:rsidRPr="00AA1562">
              <w:rPr>
                <w:sz w:val="20"/>
                <w:szCs w:val="20"/>
              </w:rPr>
              <w:t xml:space="preserve"> </w:t>
            </w:r>
            <w:r>
              <w:rPr>
                <w:sz w:val="20"/>
                <w:szCs w:val="20"/>
              </w:rPr>
              <w:t xml:space="preserve">for a Planet Free of Harm from Chemicals and Waste was adopted </w:t>
            </w:r>
            <w:r w:rsidRPr="00EC7014">
              <w:rPr>
                <w:sz w:val="20"/>
                <w:szCs w:val="20"/>
              </w:rPr>
              <w:t xml:space="preserve">on 30 September 2023. </w:t>
            </w:r>
          </w:p>
          <w:p w14:paraId="4385EA11" w14:textId="77777777" w:rsidR="00843FAA" w:rsidRDefault="00843FAA" w:rsidP="009E1546">
            <w:pPr>
              <w:spacing w:line="259" w:lineRule="auto"/>
              <w:rPr>
                <w:sz w:val="20"/>
                <w:szCs w:val="20"/>
              </w:rPr>
            </w:pPr>
            <w:r w:rsidRPr="00EC7014">
              <w:rPr>
                <w:sz w:val="20"/>
                <w:szCs w:val="20"/>
              </w:rPr>
              <w:t>Core elements of the Framework are five strategic objectives and 28 targets to be reached by 2030 or 2035. These guide stakeholders at all levels to take measurable actions to address the sound management of chemicals and waste.</w:t>
            </w:r>
          </w:p>
          <w:p w14:paraId="03717295" w14:textId="77777777" w:rsidR="00843FAA" w:rsidRDefault="00843FAA" w:rsidP="009E1546">
            <w:pPr>
              <w:spacing w:line="259" w:lineRule="auto"/>
              <w:rPr>
                <w:sz w:val="20"/>
                <w:szCs w:val="20"/>
              </w:rPr>
            </w:pPr>
            <w:r>
              <w:rPr>
                <w:sz w:val="20"/>
                <w:szCs w:val="20"/>
              </w:rPr>
              <w:t xml:space="preserve">These include Target </w:t>
            </w:r>
            <w:r w:rsidRPr="006B2EA0">
              <w:rPr>
                <w:sz w:val="20"/>
                <w:szCs w:val="20"/>
              </w:rPr>
              <w:t xml:space="preserve">A7 By 2035, </w:t>
            </w:r>
            <w:r>
              <w:rPr>
                <w:sz w:val="20"/>
                <w:szCs w:val="20"/>
              </w:rPr>
              <w:t>“s</w:t>
            </w:r>
            <w:r w:rsidRPr="006B2EA0">
              <w:rPr>
                <w:sz w:val="20"/>
                <w:szCs w:val="20"/>
              </w:rPr>
              <w:t>takeholders have taken effective measures to phase out highly hazardous pesticides in agriculture where the risks have not been managed and where safer and affordable alternatives are available, and to promote transition to and make available those alternatives</w:t>
            </w:r>
            <w:r>
              <w:rPr>
                <w:sz w:val="20"/>
                <w:szCs w:val="20"/>
              </w:rPr>
              <w:t>”, and Target E6 “</w:t>
            </w:r>
            <w:r w:rsidRPr="005E3DFD">
              <w:rPr>
                <w:sz w:val="20"/>
                <w:szCs w:val="20"/>
              </w:rPr>
              <w:t>By 2030, stakeholders identify and strengthen, as appropriate, synergies and linkages between chemicals and waste management and other key environmental, health and labour policies, such as those related to climate change solutions, biodiversity conservation, human rights protection, universal health coverage or primary health care</w:t>
            </w:r>
            <w:r>
              <w:rPr>
                <w:sz w:val="20"/>
                <w:szCs w:val="20"/>
              </w:rPr>
              <w:t>”</w:t>
            </w:r>
            <w:r w:rsidRPr="005E3DFD">
              <w:rPr>
                <w:sz w:val="20"/>
                <w:szCs w:val="20"/>
              </w:rPr>
              <w:t>. </w:t>
            </w:r>
            <w:r>
              <w:rPr>
                <w:sz w:val="20"/>
                <w:szCs w:val="20"/>
              </w:rPr>
              <w:t xml:space="preserve"> </w:t>
            </w:r>
          </w:p>
          <w:p w14:paraId="324580E4" w14:textId="77777777" w:rsidR="00843FAA" w:rsidRDefault="00843FAA" w:rsidP="009E1546">
            <w:pPr>
              <w:rPr>
                <w:sz w:val="20"/>
                <w:szCs w:val="20"/>
              </w:rPr>
            </w:pPr>
            <w:r w:rsidRPr="002519D8">
              <w:rPr>
                <w:sz w:val="20"/>
                <w:szCs w:val="20"/>
              </w:rPr>
              <w:lastRenderedPageBreak/>
              <w:t>Several aspects of the Framework, and specific Resolutions such as Resolution V/6</w:t>
            </w:r>
            <w:r w:rsidRPr="00CF1787">
              <w:rPr>
                <w:sz w:val="20"/>
                <w:szCs w:val="20"/>
              </w:rPr>
              <w:t xml:space="preserve"> on International Cooperation and Coordination</w:t>
            </w:r>
            <w:r w:rsidRPr="002519D8">
              <w:rPr>
                <w:sz w:val="20"/>
                <w:szCs w:val="20"/>
              </w:rPr>
              <w:t xml:space="preserve"> recognize the importance of the linkages with Biodiversity</w:t>
            </w:r>
            <w:r>
              <w:rPr>
                <w:sz w:val="20"/>
                <w:szCs w:val="20"/>
              </w:rPr>
              <w:t>.</w:t>
            </w:r>
          </w:p>
          <w:p w14:paraId="44C88EBD" w14:textId="2F6E7E99" w:rsidR="00843FAA" w:rsidRPr="004F6CFA" w:rsidRDefault="00843FAA" w:rsidP="009E1546">
            <w:pPr>
              <w:pStyle w:val="Para1"/>
              <w:numPr>
                <w:ilvl w:val="0"/>
                <w:numId w:val="0"/>
              </w:numPr>
              <w:rPr>
                <w:sz w:val="20"/>
                <w:szCs w:val="20"/>
              </w:rPr>
            </w:pPr>
            <w:r w:rsidRPr="00967C93">
              <w:rPr>
                <w:rStyle w:val="xnormaltextrun"/>
                <w:color w:val="000000"/>
                <w:sz w:val="20"/>
                <w:szCs w:val="20"/>
              </w:rPr>
              <w:t xml:space="preserve">A document presented at the first meeting of the Open-ended Working Group of the Global Framework on Chemicals – for a Planet Free of Harm from Chemicals and Waste (Punta del Este, Uruguay, 24–27 June 2025) highlights the </w:t>
            </w:r>
            <w:hyperlink r:id="rId202" w:history="1">
              <w:r w:rsidRPr="00967C93">
                <w:rPr>
                  <w:rStyle w:val="Hyperlink"/>
                  <w:color w:val="000000"/>
                  <w:sz w:val="20"/>
                  <w:szCs w:val="20"/>
                </w:rPr>
                <w:t>Contributions of the chemicals and waste international agreements and frameworks to the Kunming-Montreal Global Biodiversity Framework</w:t>
              </w:r>
            </w:hyperlink>
            <w:r w:rsidRPr="00967C93">
              <w:rPr>
                <w:rStyle w:val="xnormaltextrun"/>
                <w:color w:val="000000"/>
                <w:sz w:val="20"/>
                <w:szCs w:val="20"/>
              </w:rPr>
              <w:t>. It provides an overview of the contributions from the Framework and the chemicals and waste international agreements.</w:t>
            </w:r>
          </w:p>
        </w:tc>
        <w:tc>
          <w:tcPr>
            <w:tcW w:w="3260" w:type="dxa"/>
          </w:tcPr>
          <w:p w14:paraId="5D18C352" w14:textId="3CFB9045" w:rsidR="00843FAA" w:rsidRPr="00AB6AAC" w:rsidRDefault="00843FAA" w:rsidP="009E1546">
            <w:pPr>
              <w:pStyle w:val="Para1"/>
              <w:numPr>
                <w:ilvl w:val="0"/>
                <w:numId w:val="0"/>
              </w:numPr>
              <w:jc w:val="left"/>
              <w:rPr>
                <w:sz w:val="20"/>
                <w:szCs w:val="20"/>
              </w:rPr>
            </w:pPr>
            <w:r>
              <w:rPr>
                <w:sz w:val="20"/>
                <w:szCs w:val="20"/>
              </w:rPr>
              <w:lastRenderedPageBreak/>
              <w:t>Implementation of the Framework is underway. The First International Conference will be held in November 2025.</w:t>
            </w:r>
          </w:p>
        </w:tc>
      </w:tr>
      <w:tr w:rsidR="00843FAA" w:rsidRPr="00761DCA" w14:paraId="19D0E152" w14:textId="77777777" w:rsidTr="00995A8C">
        <w:tc>
          <w:tcPr>
            <w:tcW w:w="1506" w:type="dxa"/>
            <w:vMerge/>
          </w:tcPr>
          <w:p w14:paraId="1AACEFEF" w14:textId="77777777" w:rsidR="00843FAA" w:rsidRPr="00382059" w:rsidRDefault="00843FAA" w:rsidP="004B11E6">
            <w:pPr>
              <w:pStyle w:val="Para1"/>
              <w:numPr>
                <w:ilvl w:val="0"/>
                <w:numId w:val="0"/>
              </w:numPr>
              <w:jc w:val="center"/>
              <w:rPr>
                <w:b/>
                <w:bCs/>
                <w:sz w:val="20"/>
                <w:szCs w:val="20"/>
              </w:rPr>
            </w:pPr>
          </w:p>
        </w:tc>
        <w:tc>
          <w:tcPr>
            <w:tcW w:w="2550" w:type="dxa"/>
          </w:tcPr>
          <w:p w14:paraId="777D6097" w14:textId="35B697D7" w:rsidR="00843FAA" w:rsidRPr="002519D8" w:rsidRDefault="00843FAA" w:rsidP="004B11E6">
            <w:pPr>
              <w:pStyle w:val="TableParagraph"/>
              <w:ind w:left="0" w:right="183"/>
              <w:rPr>
                <w:b/>
                <w:bCs/>
                <w:sz w:val="20"/>
                <w:szCs w:val="20"/>
              </w:rPr>
            </w:pPr>
            <w:r w:rsidRPr="002519D8">
              <w:rPr>
                <w:b/>
                <w:bCs/>
                <w:sz w:val="20"/>
                <w:szCs w:val="20"/>
              </w:rPr>
              <w:t>Guidelines and best practice:</w:t>
            </w:r>
            <w:r w:rsidRPr="37279B11">
              <w:rPr>
                <w:sz w:val="20"/>
                <w:szCs w:val="20"/>
              </w:rPr>
              <w:t xml:space="preserve"> Support to Global Framework on Chemicals (GFC)</w:t>
            </w:r>
          </w:p>
        </w:tc>
        <w:tc>
          <w:tcPr>
            <w:tcW w:w="1628" w:type="dxa"/>
          </w:tcPr>
          <w:p w14:paraId="1FEF669C" w14:textId="38EBDD49" w:rsidR="00843FAA" w:rsidRPr="007C6591" w:rsidRDefault="00843FAA" w:rsidP="004B11E6">
            <w:pPr>
              <w:pStyle w:val="Para1"/>
              <w:numPr>
                <w:ilvl w:val="0"/>
                <w:numId w:val="0"/>
              </w:numPr>
              <w:jc w:val="left"/>
              <w:rPr>
                <w:sz w:val="20"/>
                <w:szCs w:val="20"/>
              </w:rPr>
            </w:pPr>
            <w:r w:rsidRPr="002519D8">
              <w:rPr>
                <w:sz w:val="20"/>
                <w:szCs w:val="20"/>
                <w:lang w:val="en-CA"/>
              </w:rPr>
              <w:t>Chemicals, including pesticides and highly hazardous chemicals</w:t>
            </w:r>
          </w:p>
        </w:tc>
        <w:tc>
          <w:tcPr>
            <w:tcW w:w="4664" w:type="dxa"/>
          </w:tcPr>
          <w:p w14:paraId="4B950C9D" w14:textId="77777777" w:rsidR="00843FAA" w:rsidRDefault="00843FAA" w:rsidP="004B11E6">
            <w:pPr>
              <w:spacing w:line="259" w:lineRule="auto"/>
              <w:rPr>
                <w:sz w:val="20"/>
                <w:szCs w:val="20"/>
              </w:rPr>
            </w:pPr>
            <w:r w:rsidRPr="74AE7952">
              <w:rPr>
                <w:sz w:val="20"/>
                <w:szCs w:val="20"/>
              </w:rPr>
              <w:t xml:space="preserve">Bringing to bear experience from the biodiversity processes, the project drafted, conducted a global review process, and delivered a </w:t>
            </w:r>
            <w:r w:rsidRPr="1F85D0E7">
              <w:rPr>
                <w:sz w:val="20"/>
                <w:szCs w:val="20"/>
              </w:rPr>
              <w:t xml:space="preserve">global </w:t>
            </w:r>
            <w:r w:rsidRPr="74AE7952">
              <w:rPr>
                <w:sz w:val="20"/>
                <w:szCs w:val="20"/>
              </w:rPr>
              <w:t xml:space="preserve">strategy for capacity-building </w:t>
            </w:r>
            <w:r w:rsidRPr="1F85D0E7">
              <w:rPr>
                <w:sz w:val="20"/>
                <w:szCs w:val="20"/>
              </w:rPr>
              <w:t>as well as</w:t>
            </w:r>
            <w:r w:rsidRPr="74AE7952">
              <w:rPr>
                <w:sz w:val="20"/>
                <w:szCs w:val="20"/>
              </w:rPr>
              <w:t xml:space="preserve"> guidance for the development of capacities of focal points for the </w:t>
            </w:r>
            <w:r w:rsidRPr="1F85D0E7">
              <w:rPr>
                <w:sz w:val="20"/>
                <w:szCs w:val="20"/>
              </w:rPr>
              <w:t>GFC</w:t>
            </w:r>
            <w:r w:rsidRPr="74AE7952">
              <w:rPr>
                <w:sz w:val="20"/>
                <w:szCs w:val="20"/>
              </w:rPr>
              <w:t>.</w:t>
            </w:r>
          </w:p>
          <w:p w14:paraId="3011CDBC" w14:textId="77777777" w:rsidR="00843FAA" w:rsidRDefault="00843FAA" w:rsidP="004B11E6">
            <w:pPr>
              <w:rPr>
                <w:sz w:val="20"/>
                <w:szCs w:val="20"/>
              </w:rPr>
            </w:pPr>
          </w:p>
          <w:p w14:paraId="360E71F3" w14:textId="77777777" w:rsidR="00843FAA" w:rsidRDefault="00843FAA" w:rsidP="004B11E6">
            <w:pPr>
              <w:rPr>
                <w:sz w:val="20"/>
                <w:szCs w:val="20"/>
              </w:rPr>
            </w:pPr>
            <w:r w:rsidRPr="74AE7952">
              <w:rPr>
                <w:sz w:val="20"/>
                <w:szCs w:val="20"/>
              </w:rPr>
              <w:t>Draft guidelines for focal points and a supporting roadmap have been completed and circulated to clarify the roles, responsibilities and practical steps required for effective national implementation ahead of the first International Conference.</w:t>
            </w:r>
          </w:p>
          <w:p w14:paraId="63364A25" w14:textId="77777777" w:rsidR="00843FAA" w:rsidRDefault="00843FAA" w:rsidP="004B11E6">
            <w:pPr>
              <w:rPr>
                <w:sz w:val="20"/>
                <w:szCs w:val="20"/>
              </w:rPr>
            </w:pPr>
          </w:p>
          <w:p w14:paraId="3E403BC6" w14:textId="43606F87" w:rsidR="00843FAA" w:rsidRPr="004F6CFA" w:rsidRDefault="00843FAA" w:rsidP="00674D4E">
            <w:pPr>
              <w:rPr>
                <w:sz w:val="20"/>
                <w:szCs w:val="20"/>
              </w:rPr>
            </w:pPr>
            <w:r w:rsidRPr="74AE7952">
              <w:rPr>
                <w:sz w:val="20"/>
                <w:szCs w:val="20"/>
              </w:rPr>
              <w:t xml:space="preserve">Six online global expert meetings were hosted to develop and review the strategy, guidance and roadmap. </w:t>
            </w:r>
          </w:p>
        </w:tc>
        <w:tc>
          <w:tcPr>
            <w:tcW w:w="3260" w:type="dxa"/>
          </w:tcPr>
          <w:p w14:paraId="4141F13F" w14:textId="77777777" w:rsidR="00843FAA" w:rsidRPr="00AB6AAC" w:rsidRDefault="00843FAA" w:rsidP="004B11E6">
            <w:pPr>
              <w:pStyle w:val="Para1"/>
              <w:numPr>
                <w:ilvl w:val="0"/>
                <w:numId w:val="0"/>
              </w:numPr>
              <w:jc w:val="left"/>
              <w:rPr>
                <w:sz w:val="20"/>
                <w:szCs w:val="20"/>
              </w:rPr>
            </w:pPr>
          </w:p>
        </w:tc>
      </w:tr>
      <w:tr w:rsidR="00843FAA" w:rsidRPr="00761DCA" w14:paraId="698D2D0F" w14:textId="77777777" w:rsidTr="00995A8C">
        <w:tc>
          <w:tcPr>
            <w:tcW w:w="1506" w:type="dxa"/>
            <w:vMerge/>
          </w:tcPr>
          <w:p w14:paraId="3D4015AE" w14:textId="77777777" w:rsidR="00843FAA" w:rsidRPr="00382059" w:rsidRDefault="00843FAA" w:rsidP="000979EA">
            <w:pPr>
              <w:pStyle w:val="Para1"/>
              <w:numPr>
                <w:ilvl w:val="0"/>
                <w:numId w:val="0"/>
              </w:numPr>
              <w:jc w:val="center"/>
              <w:rPr>
                <w:b/>
                <w:bCs/>
                <w:sz w:val="20"/>
                <w:szCs w:val="20"/>
              </w:rPr>
            </w:pPr>
          </w:p>
        </w:tc>
        <w:tc>
          <w:tcPr>
            <w:tcW w:w="2550" w:type="dxa"/>
          </w:tcPr>
          <w:p w14:paraId="16BBAE04" w14:textId="77777777" w:rsidR="00843FAA" w:rsidRPr="000E7C72" w:rsidRDefault="00843FAA" w:rsidP="000979EA">
            <w:pPr>
              <w:rPr>
                <w:sz w:val="20"/>
                <w:szCs w:val="20"/>
              </w:rPr>
            </w:pPr>
            <w:r w:rsidRPr="002519D8">
              <w:rPr>
                <w:b/>
                <w:bCs/>
                <w:sz w:val="20"/>
                <w:szCs w:val="20"/>
              </w:rPr>
              <w:t>Resolution Implementation:</w:t>
            </w:r>
            <w:r w:rsidRPr="37279B11">
              <w:rPr>
                <w:sz w:val="20"/>
                <w:szCs w:val="20"/>
              </w:rPr>
              <w:t xml:space="preserve"> </w:t>
            </w:r>
            <w:hyperlink r:id="rId203">
              <w:r w:rsidRPr="37279B11">
                <w:rPr>
                  <w:rStyle w:val="Hyperlink"/>
                  <w:sz w:val="20"/>
                  <w:szCs w:val="20"/>
                </w:rPr>
                <w:t>UNEA Resolution 6/11 on Highly Hazardous Pesticides</w:t>
              </w:r>
            </w:hyperlink>
          </w:p>
          <w:p w14:paraId="390F9DAE" w14:textId="77777777" w:rsidR="00843FAA" w:rsidRPr="000E7C72" w:rsidRDefault="00843FAA" w:rsidP="000979EA">
            <w:pPr>
              <w:rPr>
                <w:sz w:val="20"/>
                <w:szCs w:val="20"/>
              </w:rPr>
            </w:pPr>
          </w:p>
          <w:p w14:paraId="2720E7F7" w14:textId="77777777" w:rsidR="00843FAA" w:rsidRPr="000E7C72" w:rsidRDefault="00843FAA" w:rsidP="000979EA">
            <w:pPr>
              <w:rPr>
                <w:sz w:val="20"/>
                <w:szCs w:val="20"/>
              </w:rPr>
            </w:pPr>
          </w:p>
          <w:p w14:paraId="346FBAB5" w14:textId="77777777" w:rsidR="00843FAA" w:rsidRPr="000E7C72" w:rsidRDefault="00843FAA" w:rsidP="000979EA">
            <w:pPr>
              <w:rPr>
                <w:sz w:val="20"/>
                <w:szCs w:val="20"/>
              </w:rPr>
            </w:pPr>
          </w:p>
          <w:p w14:paraId="5E8C8F9F" w14:textId="77777777" w:rsidR="00843FAA" w:rsidRPr="002519D8" w:rsidRDefault="00843FAA" w:rsidP="000979EA">
            <w:pPr>
              <w:pStyle w:val="TableParagraph"/>
              <w:ind w:left="0" w:right="183"/>
              <w:rPr>
                <w:b/>
                <w:bCs/>
                <w:sz w:val="20"/>
                <w:szCs w:val="20"/>
              </w:rPr>
            </w:pPr>
          </w:p>
        </w:tc>
        <w:tc>
          <w:tcPr>
            <w:tcW w:w="1628" w:type="dxa"/>
          </w:tcPr>
          <w:p w14:paraId="516EB7AE" w14:textId="3D5A92A3" w:rsidR="00843FAA" w:rsidRPr="007C6591" w:rsidRDefault="00843FAA" w:rsidP="000979EA">
            <w:pPr>
              <w:pStyle w:val="Para1"/>
              <w:numPr>
                <w:ilvl w:val="0"/>
                <w:numId w:val="0"/>
              </w:numPr>
              <w:jc w:val="left"/>
              <w:rPr>
                <w:sz w:val="20"/>
                <w:szCs w:val="20"/>
              </w:rPr>
            </w:pPr>
            <w:r w:rsidRPr="000E7C72">
              <w:rPr>
                <w:sz w:val="20"/>
                <w:szCs w:val="20"/>
              </w:rPr>
              <w:lastRenderedPageBreak/>
              <w:t>Highly hazardous pesticides</w:t>
            </w:r>
          </w:p>
        </w:tc>
        <w:tc>
          <w:tcPr>
            <w:tcW w:w="4664" w:type="dxa"/>
          </w:tcPr>
          <w:p w14:paraId="56B84BBC" w14:textId="77777777" w:rsidR="00843FAA" w:rsidRPr="000E7C72" w:rsidRDefault="00843FAA" w:rsidP="000979EA">
            <w:pPr>
              <w:rPr>
                <w:sz w:val="20"/>
                <w:szCs w:val="20"/>
              </w:rPr>
            </w:pPr>
            <w:r w:rsidRPr="000E7C72">
              <w:rPr>
                <w:sz w:val="20"/>
                <w:szCs w:val="20"/>
              </w:rPr>
              <w:t xml:space="preserve">The resolution is encouraging stakeholders, including Member States, in accordance with target A7 of the voluntary, multi-stakeholder and multisectoral Global Framework on Chemicals – For a Planet Free of Harm from Chemicals and Waste (GFC), to take effective </w:t>
            </w:r>
            <w:r w:rsidRPr="000E7C72">
              <w:rPr>
                <w:sz w:val="20"/>
                <w:szCs w:val="20"/>
              </w:rPr>
              <w:lastRenderedPageBreak/>
              <w:t xml:space="preserve">measures to phase out highly hazardous pesticides in agriculture where the risks have not been managed and where safer and affordable alternatives are available, and to promote transition to and make available those alternatives. </w:t>
            </w:r>
          </w:p>
          <w:p w14:paraId="773E40F0" w14:textId="77777777" w:rsidR="00843FAA" w:rsidRPr="000E7C72" w:rsidRDefault="00843FAA" w:rsidP="000979EA">
            <w:pPr>
              <w:rPr>
                <w:sz w:val="20"/>
                <w:szCs w:val="20"/>
              </w:rPr>
            </w:pPr>
            <w:r w:rsidRPr="000E7C72">
              <w:rPr>
                <w:sz w:val="20"/>
                <w:szCs w:val="20"/>
              </w:rPr>
              <w:t xml:space="preserve">Also, it invites Member States to continue to cooperate and coordinate in efforts to prevent illegal trafficking in highly hazardous pesticides, including, where relevant, as highlighted in decisions BC-16/24 of 12 May 2023, RC-11/11 of 12 May 2023 and SC-11/23 of 12 May 2023, adopted by the conferences of the parties to the Basel, Rotterdam, and Stockholm Conventions, respectively, on synergies in preventing and combating illegal traffic and trade in hazardous chemicals and wastes. </w:t>
            </w:r>
          </w:p>
          <w:p w14:paraId="2A4E28A1" w14:textId="77777777" w:rsidR="00843FAA" w:rsidRPr="000E7C72" w:rsidRDefault="00843FAA" w:rsidP="000979EA">
            <w:pPr>
              <w:rPr>
                <w:sz w:val="20"/>
                <w:szCs w:val="20"/>
              </w:rPr>
            </w:pPr>
            <w:r w:rsidRPr="000E7C72">
              <w:rPr>
                <w:sz w:val="20"/>
                <w:szCs w:val="20"/>
              </w:rPr>
              <w:t xml:space="preserve">Additionally, it invites Member States and all other relevant stakeholders to become members of the voluntary, multi-stakeholder global alliance on highly hazardous pesticides, to be established under the GFC.  </w:t>
            </w:r>
          </w:p>
          <w:p w14:paraId="1379827B" w14:textId="77777777" w:rsidR="00843FAA" w:rsidRPr="000E7C72" w:rsidRDefault="00843FAA" w:rsidP="000979EA">
            <w:pPr>
              <w:rPr>
                <w:sz w:val="20"/>
                <w:szCs w:val="20"/>
              </w:rPr>
            </w:pPr>
            <w:r w:rsidRPr="000E7C72">
              <w:rPr>
                <w:sz w:val="20"/>
                <w:szCs w:val="20"/>
              </w:rPr>
              <w:t xml:space="preserve">Moreover, it encourages Member States and other relevant stakeholders that </w:t>
            </w:r>
            <w:proofErr w:type="gramStart"/>
            <w:r w:rsidRPr="000E7C72">
              <w:rPr>
                <w:sz w:val="20"/>
                <w:szCs w:val="20"/>
              </w:rPr>
              <w:t>are in a position to</w:t>
            </w:r>
            <w:proofErr w:type="gramEnd"/>
            <w:r w:rsidRPr="000E7C72">
              <w:rPr>
                <w:sz w:val="20"/>
                <w:szCs w:val="20"/>
              </w:rPr>
              <w:t xml:space="preserve"> do so to carry out further research on safer and affordable alternatives to highly hazardous pesticides, as appropriate. </w:t>
            </w:r>
          </w:p>
          <w:p w14:paraId="378F61EE" w14:textId="77777777" w:rsidR="00843FAA" w:rsidRPr="000E7C72" w:rsidRDefault="00843FAA" w:rsidP="000979EA">
            <w:pPr>
              <w:rPr>
                <w:sz w:val="20"/>
                <w:szCs w:val="20"/>
              </w:rPr>
            </w:pPr>
            <w:r w:rsidRPr="000E7C72">
              <w:rPr>
                <w:sz w:val="20"/>
                <w:szCs w:val="20"/>
              </w:rPr>
              <w:t>Not least, the Resolution requests the Executive Director of the United Nations Environment Programme to support the work of the global alliance on highly hazardous pesticides.</w:t>
            </w:r>
          </w:p>
          <w:p w14:paraId="12ACB89D" w14:textId="77777777" w:rsidR="00843FAA" w:rsidRPr="000E7C72" w:rsidRDefault="00843FAA" w:rsidP="000979EA">
            <w:pPr>
              <w:rPr>
                <w:sz w:val="20"/>
                <w:szCs w:val="20"/>
              </w:rPr>
            </w:pPr>
          </w:p>
          <w:p w14:paraId="1F895DC9" w14:textId="055C39AE" w:rsidR="00843FAA" w:rsidRPr="004F6CFA" w:rsidRDefault="00843FAA" w:rsidP="00674D4E">
            <w:pPr>
              <w:rPr>
                <w:sz w:val="20"/>
                <w:szCs w:val="20"/>
              </w:rPr>
            </w:pPr>
            <w:r w:rsidRPr="000E7C72">
              <w:rPr>
                <w:sz w:val="20"/>
                <w:szCs w:val="20"/>
              </w:rPr>
              <w:t xml:space="preserve">UNEP developed the UNEA-7 report: </w:t>
            </w:r>
            <w:hyperlink r:id="rId204">
              <w:r w:rsidRPr="000E7C72">
                <w:rPr>
                  <w:rStyle w:val="Hyperlink"/>
                  <w:sz w:val="20"/>
                  <w:szCs w:val="20"/>
                </w:rPr>
                <w:t>UNEP/EA.7/16 - Progress in the implementation of resolution 6/11 on highly hazardous pesticides</w:t>
              </w:r>
            </w:hyperlink>
            <w:r w:rsidRPr="000E7C72">
              <w:rPr>
                <w:sz w:val="20"/>
                <w:szCs w:val="20"/>
              </w:rPr>
              <w:t>.</w:t>
            </w:r>
          </w:p>
        </w:tc>
        <w:tc>
          <w:tcPr>
            <w:tcW w:w="3260" w:type="dxa"/>
          </w:tcPr>
          <w:p w14:paraId="73DFBE1C" w14:textId="4BB93003" w:rsidR="00843FAA" w:rsidRPr="00AB6AAC" w:rsidRDefault="00843FAA" w:rsidP="000979EA">
            <w:pPr>
              <w:pStyle w:val="Para1"/>
              <w:numPr>
                <w:ilvl w:val="0"/>
                <w:numId w:val="0"/>
              </w:numPr>
              <w:jc w:val="left"/>
              <w:rPr>
                <w:sz w:val="20"/>
                <w:szCs w:val="20"/>
              </w:rPr>
            </w:pPr>
            <w:r w:rsidRPr="000E7C72">
              <w:rPr>
                <w:sz w:val="20"/>
                <w:szCs w:val="20"/>
              </w:rPr>
              <w:lastRenderedPageBreak/>
              <w:t xml:space="preserve">Significant challenges persist, especially in securing sustainable funding to strengthen regulatory enforcement, ensure long-term </w:t>
            </w:r>
            <w:r w:rsidRPr="000E7C72">
              <w:rPr>
                <w:sz w:val="20"/>
                <w:szCs w:val="20"/>
              </w:rPr>
              <w:lastRenderedPageBreak/>
              <w:t>monitoring and scale up locally adapted alternatives.</w:t>
            </w:r>
          </w:p>
        </w:tc>
      </w:tr>
      <w:tr w:rsidR="00843FAA" w:rsidRPr="00761DCA" w14:paraId="5D02A53A" w14:textId="77777777" w:rsidTr="00995A8C">
        <w:tc>
          <w:tcPr>
            <w:tcW w:w="1506" w:type="dxa"/>
            <w:vMerge/>
          </w:tcPr>
          <w:p w14:paraId="690E325F" w14:textId="77777777" w:rsidR="00843FAA" w:rsidRPr="00382059" w:rsidRDefault="00843FAA" w:rsidP="00505CFA">
            <w:pPr>
              <w:pStyle w:val="Para1"/>
              <w:numPr>
                <w:ilvl w:val="0"/>
                <w:numId w:val="0"/>
              </w:numPr>
              <w:jc w:val="center"/>
              <w:rPr>
                <w:b/>
                <w:bCs/>
                <w:sz w:val="20"/>
                <w:szCs w:val="20"/>
              </w:rPr>
            </w:pPr>
          </w:p>
        </w:tc>
        <w:tc>
          <w:tcPr>
            <w:tcW w:w="2550" w:type="dxa"/>
          </w:tcPr>
          <w:p w14:paraId="60AF4DC3" w14:textId="510F0AAA" w:rsidR="00843FAA" w:rsidRPr="002519D8" w:rsidRDefault="00843FAA" w:rsidP="00505CFA">
            <w:pPr>
              <w:pStyle w:val="TableParagraph"/>
              <w:ind w:left="0" w:right="183"/>
              <w:rPr>
                <w:b/>
                <w:bCs/>
                <w:sz w:val="20"/>
                <w:szCs w:val="20"/>
              </w:rPr>
            </w:pPr>
            <w:r w:rsidRPr="00CF1787">
              <w:rPr>
                <w:b/>
                <w:bCs/>
                <w:sz w:val="20"/>
                <w:szCs w:val="20"/>
              </w:rPr>
              <w:t>Expert working group:</w:t>
            </w:r>
            <w:r w:rsidRPr="37279B11">
              <w:rPr>
                <w:sz w:val="20"/>
                <w:szCs w:val="20"/>
              </w:rPr>
              <w:t xml:space="preserve"> UNEP contribution to the work of the </w:t>
            </w:r>
            <w:hyperlink r:id="rId205">
              <w:r w:rsidRPr="37279B11">
                <w:rPr>
                  <w:rStyle w:val="Hyperlink"/>
                  <w:sz w:val="20"/>
                  <w:szCs w:val="20"/>
                </w:rPr>
                <w:t>FAO/WHO Joint Meeting on Pesticide Management</w:t>
              </w:r>
            </w:hyperlink>
          </w:p>
        </w:tc>
        <w:tc>
          <w:tcPr>
            <w:tcW w:w="1628" w:type="dxa"/>
          </w:tcPr>
          <w:p w14:paraId="40471738" w14:textId="49190CAD" w:rsidR="00843FAA" w:rsidRPr="007C6591" w:rsidRDefault="00843FAA" w:rsidP="00505CFA">
            <w:pPr>
              <w:pStyle w:val="Para1"/>
              <w:numPr>
                <w:ilvl w:val="0"/>
                <w:numId w:val="0"/>
              </w:numPr>
              <w:jc w:val="left"/>
              <w:rPr>
                <w:sz w:val="20"/>
                <w:szCs w:val="20"/>
              </w:rPr>
            </w:pPr>
            <w:r w:rsidRPr="23AE1201">
              <w:rPr>
                <w:sz w:val="20"/>
                <w:szCs w:val="20"/>
              </w:rPr>
              <w:t>Pesticides/Highly Hazardous Pesticides</w:t>
            </w:r>
          </w:p>
        </w:tc>
        <w:tc>
          <w:tcPr>
            <w:tcW w:w="4664" w:type="dxa"/>
          </w:tcPr>
          <w:p w14:paraId="02528FF8" w14:textId="6108186B" w:rsidR="00843FAA" w:rsidRPr="004F6CFA" w:rsidRDefault="00843FAA" w:rsidP="00505CFA">
            <w:pPr>
              <w:pStyle w:val="Para1"/>
              <w:numPr>
                <w:ilvl w:val="0"/>
                <w:numId w:val="0"/>
              </w:numPr>
              <w:rPr>
                <w:sz w:val="20"/>
                <w:szCs w:val="20"/>
              </w:rPr>
            </w:pPr>
            <w:r w:rsidRPr="23AE1201">
              <w:rPr>
                <w:sz w:val="20"/>
                <w:szCs w:val="20"/>
              </w:rPr>
              <w:t>UNEP contributes to the work of the FAO-WHO Joint Meeting on Pesticide Management, as an Observer, ensuring that environmental dimensions are captured in the development of guidelines facilitating the implementation of individual articles of the International Code of Conduct on Pesticide Management.</w:t>
            </w:r>
          </w:p>
        </w:tc>
        <w:tc>
          <w:tcPr>
            <w:tcW w:w="3260" w:type="dxa"/>
          </w:tcPr>
          <w:p w14:paraId="3469E1A7" w14:textId="0E9DBD55" w:rsidR="00843FAA" w:rsidRPr="00AB6AAC" w:rsidRDefault="00843FAA" w:rsidP="00505CFA">
            <w:pPr>
              <w:pStyle w:val="Para1"/>
              <w:numPr>
                <w:ilvl w:val="0"/>
                <w:numId w:val="0"/>
              </w:numPr>
              <w:jc w:val="left"/>
              <w:rPr>
                <w:sz w:val="20"/>
                <w:szCs w:val="20"/>
              </w:rPr>
            </w:pPr>
            <w:r w:rsidRPr="23AE1201">
              <w:rPr>
                <w:sz w:val="20"/>
                <w:szCs w:val="20"/>
              </w:rPr>
              <w:t>Additional financial support is needed to carry out this work.</w:t>
            </w:r>
          </w:p>
        </w:tc>
      </w:tr>
      <w:tr w:rsidR="00843FAA" w:rsidRPr="00761DCA" w14:paraId="28D151B5" w14:textId="77777777" w:rsidTr="00995A8C">
        <w:tc>
          <w:tcPr>
            <w:tcW w:w="1506" w:type="dxa"/>
            <w:vMerge/>
          </w:tcPr>
          <w:p w14:paraId="25939621" w14:textId="77777777" w:rsidR="00843FAA" w:rsidRPr="00382059" w:rsidRDefault="00843FAA" w:rsidP="006A2B1A">
            <w:pPr>
              <w:pStyle w:val="Para1"/>
              <w:numPr>
                <w:ilvl w:val="0"/>
                <w:numId w:val="0"/>
              </w:numPr>
              <w:jc w:val="center"/>
              <w:rPr>
                <w:b/>
                <w:bCs/>
                <w:sz w:val="20"/>
                <w:szCs w:val="20"/>
              </w:rPr>
            </w:pPr>
          </w:p>
        </w:tc>
        <w:tc>
          <w:tcPr>
            <w:tcW w:w="2550" w:type="dxa"/>
          </w:tcPr>
          <w:p w14:paraId="29F33992" w14:textId="57D1DC32" w:rsidR="00843FAA" w:rsidRPr="002519D8" w:rsidRDefault="00843FAA" w:rsidP="006A2B1A">
            <w:pPr>
              <w:pStyle w:val="TableParagraph"/>
              <w:ind w:left="0" w:right="183"/>
              <w:rPr>
                <w:b/>
                <w:bCs/>
                <w:sz w:val="20"/>
                <w:szCs w:val="20"/>
              </w:rPr>
            </w:pPr>
            <w:r w:rsidRPr="00CF1787">
              <w:rPr>
                <w:b/>
                <w:bCs/>
                <w:sz w:val="20"/>
                <w:szCs w:val="20"/>
              </w:rPr>
              <w:t>Technical Assistance</w:t>
            </w:r>
            <w:r w:rsidRPr="002519D8">
              <w:rPr>
                <w:sz w:val="20"/>
                <w:szCs w:val="20"/>
              </w:rPr>
              <w:t xml:space="preserve">: </w:t>
            </w:r>
            <w:hyperlink r:id="rId206" w:history="1">
              <w:r w:rsidRPr="00E978D8">
                <w:rPr>
                  <w:rStyle w:val="Hyperlink"/>
                  <w:sz w:val="20"/>
                  <w:szCs w:val="20"/>
                </w:rPr>
                <w:t>GEF CW FARM Programme (Agriculture) (Global project &amp; country projects in Kenya &amp; Uruguay)</w:t>
              </w:r>
            </w:hyperlink>
          </w:p>
        </w:tc>
        <w:tc>
          <w:tcPr>
            <w:tcW w:w="1628" w:type="dxa"/>
          </w:tcPr>
          <w:p w14:paraId="72F457C0" w14:textId="28F95144" w:rsidR="00843FAA" w:rsidRPr="007C6591" w:rsidRDefault="00843FAA" w:rsidP="006A2B1A">
            <w:pPr>
              <w:pStyle w:val="Para1"/>
              <w:numPr>
                <w:ilvl w:val="0"/>
                <w:numId w:val="0"/>
              </w:numPr>
              <w:jc w:val="left"/>
              <w:rPr>
                <w:sz w:val="20"/>
                <w:szCs w:val="20"/>
              </w:rPr>
            </w:pPr>
            <w:r>
              <w:rPr>
                <w:sz w:val="20"/>
              </w:rPr>
              <w:t>HHP, agricultural plastics</w:t>
            </w:r>
          </w:p>
        </w:tc>
        <w:tc>
          <w:tcPr>
            <w:tcW w:w="4664" w:type="dxa"/>
          </w:tcPr>
          <w:p w14:paraId="22D7460E" w14:textId="7FAF7524" w:rsidR="00843FAA" w:rsidRPr="004F6CFA" w:rsidRDefault="00843FAA" w:rsidP="006A2B1A">
            <w:pPr>
              <w:pStyle w:val="Para1"/>
              <w:numPr>
                <w:ilvl w:val="0"/>
                <w:numId w:val="0"/>
              </w:numPr>
              <w:rPr>
                <w:sz w:val="20"/>
                <w:szCs w:val="20"/>
              </w:rPr>
            </w:pPr>
            <w:r w:rsidRPr="004B03A2">
              <w:rPr>
                <w:sz w:val="20"/>
              </w:rPr>
              <w:t xml:space="preserve">FARM is building the financial and knowledge foundations needed to incentivize investment in </w:t>
            </w:r>
            <w:r>
              <w:rPr>
                <w:sz w:val="20"/>
              </w:rPr>
              <w:t xml:space="preserve">reducing the use of harmful HHPs, agricultural plastics and boosting </w:t>
            </w:r>
            <w:r w:rsidRPr="004B03A2">
              <w:rPr>
                <w:sz w:val="20"/>
              </w:rPr>
              <w:t>biocontrol alternatives and no- and low-chemical production. Its work focuses on strengthening weak policy and regulatory systems, improving the level of sustainable financial support for alternatives, and sharing relevant knowledge required to adopt effective, less harmful practices</w:t>
            </w:r>
            <w:r>
              <w:rPr>
                <w:sz w:val="20"/>
              </w:rPr>
              <w:t xml:space="preserve"> that in turn support biodiversity conservation</w:t>
            </w:r>
            <w:r w:rsidRPr="004B03A2">
              <w:rPr>
                <w:sz w:val="20"/>
              </w:rPr>
              <w:t>.</w:t>
            </w:r>
            <w:r>
              <w:rPr>
                <w:sz w:val="20"/>
              </w:rPr>
              <w:t xml:space="preserve"> FARM has started discussions with CBD representatives, and child projects to contribute to the targets GBF7 and GBF 19. FARM is interested in participating in CBD working groups around defining the measurements and indicators for these countries. </w:t>
            </w:r>
          </w:p>
        </w:tc>
        <w:tc>
          <w:tcPr>
            <w:tcW w:w="3260" w:type="dxa"/>
          </w:tcPr>
          <w:p w14:paraId="37A750BE" w14:textId="092DE54F" w:rsidR="00843FAA" w:rsidRPr="00AB6AAC" w:rsidRDefault="00843FAA" w:rsidP="006A2B1A">
            <w:pPr>
              <w:pStyle w:val="Para1"/>
              <w:numPr>
                <w:ilvl w:val="0"/>
                <w:numId w:val="0"/>
              </w:numPr>
              <w:jc w:val="left"/>
              <w:rPr>
                <w:sz w:val="20"/>
                <w:szCs w:val="20"/>
              </w:rPr>
            </w:pPr>
            <w:r>
              <w:rPr>
                <w:sz w:val="20"/>
              </w:rPr>
              <w:t xml:space="preserve">The business case, and incentives for policy makers and regulators to meet target 7 do not cover comprehensively the associated environmental and health costs. FARM is working with 7 countries to bridge this gap, but data availability is still a barrier in most of FARM countries. </w:t>
            </w:r>
          </w:p>
        </w:tc>
      </w:tr>
      <w:tr w:rsidR="00843FAA" w:rsidRPr="00761DCA" w14:paraId="765CE73D" w14:textId="77777777" w:rsidTr="00995A8C">
        <w:tc>
          <w:tcPr>
            <w:tcW w:w="1506" w:type="dxa"/>
            <w:vMerge/>
          </w:tcPr>
          <w:p w14:paraId="0FEFA5BB" w14:textId="77777777" w:rsidR="00843FAA" w:rsidRPr="00382059" w:rsidRDefault="00843FAA" w:rsidP="00860B61">
            <w:pPr>
              <w:pStyle w:val="Para1"/>
              <w:numPr>
                <w:ilvl w:val="0"/>
                <w:numId w:val="0"/>
              </w:numPr>
              <w:jc w:val="center"/>
              <w:rPr>
                <w:b/>
                <w:bCs/>
                <w:sz w:val="20"/>
                <w:szCs w:val="20"/>
              </w:rPr>
            </w:pPr>
          </w:p>
        </w:tc>
        <w:tc>
          <w:tcPr>
            <w:tcW w:w="2550" w:type="dxa"/>
          </w:tcPr>
          <w:p w14:paraId="77B5BC3D" w14:textId="4BF93BD0" w:rsidR="00843FAA" w:rsidRPr="002519D8" w:rsidRDefault="00843FAA" w:rsidP="00860B61">
            <w:pPr>
              <w:pStyle w:val="TableParagraph"/>
              <w:ind w:left="0" w:right="183"/>
              <w:rPr>
                <w:b/>
                <w:bCs/>
                <w:sz w:val="20"/>
                <w:szCs w:val="20"/>
              </w:rPr>
            </w:pPr>
            <w:r w:rsidRPr="00CF1787">
              <w:rPr>
                <w:b/>
                <w:bCs/>
                <w:sz w:val="20"/>
                <w:szCs w:val="20"/>
              </w:rPr>
              <w:t>Technical Assistance:</w:t>
            </w:r>
            <w:r w:rsidRPr="00CF1787">
              <w:rPr>
                <w:sz w:val="20"/>
                <w:szCs w:val="20"/>
              </w:rPr>
              <w:t xml:space="preserve"> </w:t>
            </w:r>
            <w:hyperlink r:id="rId207" w:history="1">
              <w:r w:rsidRPr="00E978D8">
                <w:rPr>
                  <w:rStyle w:val="Hyperlink"/>
                  <w:sz w:val="20"/>
                  <w:szCs w:val="20"/>
                </w:rPr>
                <w:t>UNEP GEF CW/IW/LD FARM+ Benin (Agriculture, textiles/cotton)</w:t>
              </w:r>
            </w:hyperlink>
            <w:r w:rsidRPr="37279B11">
              <w:rPr>
                <w:i/>
                <w:iCs/>
                <w:sz w:val="20"/>
                <w:szCs w:val="20"/>
              </w:rPr>
              <w:t xml:space="preserve"> </w:t>
            </w:r>
          </w:p>
        </w:tc>
        <w:tc>
          <w:tcPr>
            <w:tcW w:w="1628" w:type="dxa"/>
          </w:tcPr>
          <w:p w14:paraId="1203710A" w14:textId="337884D0" w:rsidR="00843FAA" w:rsidRPr="007C6591" w:rsidRDefault="00843FAA" w:rsidP="00860B61">
            <w:pPr>
              <w:pStyle w:val="Para1"/>
              <w:numPr>
                <w:ilvl w:val="0"/>
                <w:numId w:val="0"/>
              </w:numPr>
              <w:jc w:val="left"/>
              <w:rPr>
                <w:sz w:val="20"/>
                <w:szCs w:val="20"/>
              </w:rPr>
            </w:pPr>
            <w:r>
              <w:rPr>
                <w:sz w:val="20"/>
              </w:rPr>
              <w:t>HHP, POPs pesticides, nutrients</w:t>
            </w:r>
          </w:p>
        </w:tc>
        <w:tc>
          <w:tcPr>
            <w:tcW w:w="4664" w:type="dxa"/>
          </w:tcPr>
          <w:p w14:paraId="2914504B" w14:textId="318BE8C5" w:rsidR="00843FAA" w:rsidRPr="004F6CFA" w:rsidRDefault="00843FAA" w:rsidP="00860B61">
            <w:pPr>
              <w:pStyle w:val="Para1"/>
              <w:numPr>
                <w:ilvl w:val="0"/>
                <w:numId w:val="0"/>
              </w:numPr>
              <w:rPr>
                <w:sz w:val="20"/>
                <w:szCs w:val="20"/>
              </w:rPr>
            </w:pPr>
            <w:r w:rsidRPr="1EE4B513">
              <w:rPr>
                <w:sz w:val="20"/>
                <w:szCs w:val="20"/>
              </w:rPr>
              <w:t>Phasing out use of POPs (chlorpyrifos) and HHPs in cotton production; strengthening nutrient and water management through improved agricultural practices and accessing certified value chains. Monitoring soil and water contamination; reporting to the Abidjan Convention protocol on land-based sources of pollution.</w:t>
            </w:r>
            <w:r>
              <w:rPr>
                <w:sz w:val="20"/>
                <w:szCs w:val="20"/>
              </w:rPr>
              <w:t xml:space="preserve"> It has a policy coherence component to align cotton sector reports on chemicals with NBSAP and reporting. </w:t>
            </w:r>
          </w:p>
        </w:tc>
        <w:tc>
          <w:tcPr>
            <w:tcW w:w="3260" w:type="dxa"/>
          </w:tcPr>
          <w:p w14:paraId="0B5927EA" w14:textId="77777777" w:rsidR="00843FAA" w:rsidRPr="00AB6AAC" w:rsidRDefault="00843FAA" w:rsidP="00860B61">
            <w:pPr>
              <w:pStyle w:val="Para1"/>
              <w:numPr>
                <w:ilvl w:val="0"/>
                <w:numId w:val="0"/>
              </w:numPr>
              <w:jc w:val="left"/>
              <w:rPr>
                <w:sz w:val="20"/>
                <w:szCs w:val="20"/>
              </w:rPr>
            </w:pPr>
          </w:p>
        </w:tc>
      </w:tr>
      <w:tr w:rsidR="00843FAA" w:rsidRPr="00761DCA" w14:paraId="36BB7360" w14:textId="77777777" w:rsidTr="00995A8C">
        <w:tc>
          <w:tcPr>
            <w:tcW w:w="1506" w:type="dxa"/>
            <w:vMerge/>
          </w:tcPr>
          <w:p w14:paraId="15FC9A5E" w14:textId="77777777" w:rsidR="00843FAA" w:rsidRPr="00382059" w:rsidRDefault="00843FAA" w:rsidP="005F26A5">
            <w:pPr>
              <w:pStyle w:val="Para1"/>
              <w:numPr>
                <w:ilvl w:val="0"/>
                <w:numId w:val="0"/>
              </w:numPr>
              <w:jc w:val="center"/>
              <w:rPr>
                <w:b/>
                <w:bCs/>
                <w:sz w:val="20"/>
                <w:szCs w:val="20"/>
              </w:rPr>
            </w:pPr>
          </w:p>
        </w:tc>
        <w:tc>
          <w:tcPr>
            <w:tcW w:w="2550" w:type="dxa"/>
          </w:tcPr>
          <w:p w14:paraId="7054BCD0" w14:textId="77777777" w:rsidR="00843FAA" w:rsidRPr="00E978D8" w:rsidRDefault="00843FAA" w:rsidP="005F26A5">
            <w:pPr>
              <w:spacing w:line="259" w:lineRule="auto"/>
              <w:rPr>
                <w:rStyle w:val="Hyperlink"/>
                <w:sz w:val="20"/>
                <w:szCs w:val="20"/>
              </w:rPr>
            </w:pPr>
            <w:r w:rsidRPr="00CF1787">
              <w:rPr>
                <w:b/>
                <w:bCs/>
                <w:sz w:val="20"/>
                <w:szCs w:val="20"/>
              </w:rPr>
              <w:t>Technical Assistance:</w:t>
            </w:r>
            <w:r w:rsidRPr="37279B11">
              <w:rPr>
                <w:i/>
                <w:iCs/>
                <w:sz w:val="20"/>
                <w:szCs w:val="20"/>
              </w:rPr>
              <w:t xml:space="preserve"> </w:t>
            </w:r>
            <w:r>
              <w:rPr>
                <w:sz w:val="20"/>
                <w:szCs w:val="20"/>
              </w:rPr>
              <w:fldChar w:fldCharType="begin"/>
            </w:r>
            <w:r>
              <w:rPr>
                <w:sz w:val="20"/>
                <w:szCs w:val="20"/>
              </w:rPr>
              <w:instrText>HYPERLINK "https://www.bing.com/ck/a?!&amp;&amp;p=ca212aca7900dc118a8db0299d0c6837747b95ae0a292e72b7ae009e7a308746JmltdHM9MTc3MTQ1OTIwMA&amp;ptn=3&amp;ver=2&amp;hsh=4&amp;fclid=3819f566-5863-6634-11c4-e02559e467dc&amp;psq=GEF+8+IP+Supply+Chains+(Textiles%2c+Construction)+Global%2c+Trinidad%2c+Cambodia&amp;u=a1aHR0cHM6Ly93d3cuY2lyY3VsYXJpbm5vdmF0aW9ubGFiLmNvbS9nZWYvdW5lcC1nZWYtOC1pcC1zdXBwbHktY2hhaW5zLShpdGVtKQ"</w:instrText>
            </w:r>
            <w:r>
              <w:rPr>
                <w:sz w:val="20"/>
                <w:szCs w:val="20"/>
              </w:rPr>
            </w:r>
            <w:r>
              <w:rPr>
                <w:sz w:val="20"/>
                <w:szCs w:val="20"/>
              </w:rPr>
              <w:fldChar w:fldCharType="separate"/>
            </w:r>
            <w:r w:rsidRPr="00E978D8">
              <w:rPr>
                <w:rStyle w:val="Hyperlink"/>
                <w:sz w:val="20"/>
                <w:szCs w:val="20"/>
              </w:rPr>
              <w:t>GEF 8 IP Supply Chains (Textiles, Construction)</w:t>
            </w:r>
          </w:p>
          <w:p w14:paraId="16BAC90A" w14:textId="7DDC67F4" w:rsidR="00843FAA" w:rsidRPr="002519D8" w:rsidRDefault="00843FAA" w:rsidP="005F26A5">
            <w:pPr>
              <w:pStyle w:val="TableParagraph"/>
              <w:ind w:left="0" w:right="183"/>
              <w:rPr>
                <w:b/>
                <w:bCs/>
                <w:sz w:val="20"/>
                <w:szCs w:val="20"/>
              </w:rPr>
            </w:pPr>
            <w:r w:rsidRPr="00E978D8">
              <w:rPr>
                <w:rStyle w:val="Hyperlink"/>
                <w:iCs/>
                <w:sz w:val="20"/>
              </w:rPr>
              <w:lastRenderedPageBreak/>
              <w:t>Global, Trinidad, Cambodia</w:t>
            </w:r>
            <w:r>
              <w:rPr>
                <w:sz w:val="20"/>
                <w:szCs w:val="20"/>
              </w:rPr>
              <w:fldChar w:fldCharType="end"/>
            </w:r>
          </w:p>
        </w:tc>
        <w:tc>
          <w:tcPr>
            <w:tcW w:w="1628" w:type="dxa"/>
          </w:tcPr>
          <w:p w14:paraId="16BF43A6" w14:textId="0B8CE72B" w:rsidR="00843FAA" w:rsidRPr="007C6591" w:rsidRDefault="00843FAA" w:rsidP="005F26A5">
            <w:pPr>
              <w:pStyle w:val="Para1"/>
              <w:numPr>
                <w:ilvl w:val="0"/>
                <w:numId w:val="0"/>
              </w:numPr>
              <w:jc w:val="left"/>
              <w:rPr>
                <w:sz w:val="20"/>
                <w:szCs w:val="20"/>
              </w:rPr>
            </w:pPr>
            <w:r w:rsidRPr="00AA7141">
              <w:rPr>
                <w:iCs/>
                <w:sz w:val="20"/>
              </w:rPr>
              <w:lastRenderedPageBreak/>
              <w:t xml:space="preserve">Plastic, mercury and hazardous </w:t>
            </w:r>
            <w:r w:rsidRPr="00AA7141">
              <w:rPr>
                <w:iCs/>
                <w:sz w:val="20"/>
              </w:rPr>
              <w:lastRenderedPageBreak/>
              <w:t>waste in construction sector, PFAS and hazardous chemicals in textiles (dyes, finishing</w:t>
            </w:r>
            <w:r>
              <w:rPr>
                <w:i/>
                <w:sz w:val="20"/>
              </w:rPr>
              <w:t>)</w:t>
            </w:r>
          </w:p>
        </w:tc>
        <w:tc>
          <w:tcPr>
            <w:tcW w:w="4664" w:type="dxa"/>
          </w:tcPr>
          <w:p w14:paraId="378D02E9" w14:textId="77777777" w:rsidR="00843FAA" w:rsidRDefault="00843FAA" w:rsidP="005F26A5">
            <w:pPr>
              <w:spacing w:line="259" w:lineRule="auto"/>
              <w:ind w:left="2"/>
              <w:rPr>
                <w:sz w:val="20"/>
                <w:szCs w:val="20"/>
              </w:rPr>
            </w:pPr>
            <w:r w:rsidRPr="00370FAF">
              <w:rPr>
                <w:sz w:val="20"/>
                <w:szCs w:val="20"/>
              </w:rPr>
              <w:lastRenderedPageBreak/>
              <w:t xml:space="preserve">The multi-focal area GEF program includes contribution to biodiversity due to reduced pollution e.g. in effluent from textile production, hazardous </w:t>
            </w:r>
            <w:r w:rsidRPr="00370FAF">
              <w:rPr>
                <w:sz w:val="20"/>
                <w:szCs w:val="20"/>
              </w:rPr>
              <w:lastRenderedPageBreak/>
              <w:t xml:space="preserve">construction waste disposal. The programme includes making explicit links to pollution/ chemicals via private sector corporate nature target reports and strategies; and bringing fashion &amp; construction impacts into NBSAP reporting. </w:t>
            </w:r>
          </w:p>
          <w:p w14:paraId="429307ED" w14:textId="37B57784" w:rsidR="00843FAA" w:rsidRPr="004F6CFA" w:rsidRDefault="00843FAA" w:rsidP="005F26A5">
            <w:pPr>
              <w:pStyle w:val="Para1"/>
              <w:numPr>
                <w:ilvl w:val="0"/>
                <w:numId w:val="0"/>
              </w:numPr>
              <w:rPr>
                <w:sz w:val="20"/>
                <w:szCs w:val="20"/>
              </w:rPr>
            </w:pPr>
            <w:r>
              <w:rPr>
                <w:sz w:val="20"/>
                <w:szCs w:val="20"/>
              </w:rPr>
              <w:t xml:space="preserve">The Cambodia project includes work on sand mining for construction. </w:t>
            </w:r>
          </w:p>
        </w:tc>
        <w:tc>
          <w:tcPr>
            <w:tcW w:w="3260" w:type="dxa"/>
          </w:tcPr>
          <w:p w14:paraId="1DA3FA06" w14:textId="47B6D8BF" w:rsidR="00843FAA" w:rsidRPr="00AB6AAC" w:rsidRDefault="00843FAA" w:rsidP="005F26A5">
            <w:pPr>
              <w:pStyle w:val="Para1"/>
              <w:numPr>
                <w:ilvl w:val="0"/>
                <w:numId w:val="0"/>
              </w:numPr>
              <w:jc w:val="left"/>
              <w:rPr>
                <w:sz w:val="20"/>
                <w:szCs w:val="20"/>
              </w:rPr>
            </w:pPr>
            <w:r w:rsidRPr="00370FAF">
              <w:rPr>
                <w:sz w:val="20"/>
                <w:szCs w:val="20"/>
              </w:rPr>
              <w:lastRenderedPageBreak/>
              <w:t xml:space="preserve"> Support on pollution and chemicals impacts being included in NBSAP </w:t>
            </w:r>
            <w:r w:rsidRPr="00370FAF">
              <w:rPr>
                <w:sz w:val="20"/>
                <w:szCs w:val="20"/>
              </w:rPr>
              <w:lastRenderedPageBreak/>
              <w:t xml:space="preserve">and corporate nature-related disclosure / ESG. </w:t>
            </w:r>
          </w:p>
        </w:tc>
      </w:tr>
      <w:tr w:rsidR="00843FAA" w:rsidRPr="00761DCA" w14:paraId="669157E2" w14:textId="77777777" w:rsidTr="00995A8C">
        <w:tc>
          <w:tcPr>
            <w:tcW w:w="1506" w:type="dxa"/>
            <w:vMerge/>
          </w:tcPr>
          <w:p w14:paraId="4457132F" w14:textId="77777777" w:rsidR="00843FAA" w:rsidRPr="00382059" w:rsidRDefault="00843FAA" w:rsidP="008363F2">
            <w:pPr>
              <w:pStyle w:val="Para1"/>
              <w:numPr>
                <w:ilvl w:val="0"/>
                <w:numId w:val="0"/>
              </w:numPr>
              <w:jc w:val="center"/>
              <w:rPr>
                <w:b/>
                <w:bCs/>
                <w:sz w:val="20"/>
                <w:szCs w:val="20"/>
              </w:rPr>
            </w:pPr>
          </w:p>
        </w:tc>
        <w:tc>
          <w:tcPr>
            <w:tcW w:w="2550" w:type="dxa"/>
          </w:tcPr>
          <w:p w14:paraId="5B87BF1A" w14:textId="264194E8" w:rsidR="00843FAA" w:rsidRPr="002519D8" w:rsidRDefault="00843FAA" w:rsidP="008363F2">
            <w:pPr>
              <w:pStyle w:val="TableParagraph"/>
              <w:ind w:left="0" w:right="183"/>
              <w:rPr>
                <w:b/>
                <w:bCs/>
                <w:sz w:val="20"/>
                <w:szCs w:val="20"/>
              </w:rPr>
            </w:pPr>
            <w:r w:rsidRPr="00606CD7">
              <w:rPr>
                <w:b/>
                <w:bCs/>
                <w:sz w:val="20"/>
                <w:szCs w:val="20"/>
              </w:rPr>
              <w:t>Technical Assistance:</w:t>
            </w:r>
            <w:r w:rsidRPr="37279B11">
              <w:rPr>
                <w:sz w:val="20"/>
                <w:szCs w:val="20"/>
              </w:rPr>
              <w:t xml:space="preserve"> </w:t>
            </w:r>
            <w:hyperlink r:id="rId208" w:history="1">
              <w:r w:rsidRPr="00CF1787">
                <w:rPr>
                  <w:rStyle w:val="Hyperlink"/>
                  <w:sz w:val="20"/>
                  <w:szCs w:val="20"/>
                </w:rPr>
                <w:t>UNEP GEF 11110 FIRE (PFAS in firefighting foams in airports)</w:t>
              </w:r>
            </w:hyperlink>
          </w:p>
        </w:tc>
        <w:tc>
          <w:tcPr>
            <w:tcW w:w="1628" w:type="dxa"/>
          </w:tcPr>
          <w:p w14:paraId="01BB2ECD" w14:textId="3CFA55D5" w:rsidR="00843FAA" w:rsidRPr="007C6591" w:rsidRDefault="00843FAA" w:rsidP="008363F2">
            <w:pPr>
              <w:pStyle w:val="Para1"/>
              <w:numPr>
                <w:ilvl w:val="0"/>
                <w:numId w:val="0"/>
              </w:numPr>
              <w:jc w:val="left"/>
              <w:rPr>
                <w:sz w:val="20"/>
                <w:szCs w:val="20"/>
              </w:rPr>
            </w:pPr>
            <w:r w:rsidRPr="00E978D8">
              <w:rPr>
                <w:iCs/>
                <w:sz w:val="20"/>
              </w:rPr>
              <w:t>POPs /PFAS</w:t>
            </w:r>
          </w:p>
        </w:tc>
        <w:tc>
          <w:tcPr>
            <w:tcW w:w="4664" w:type="dxa"/>
          </w:tcPr>
          <w:p w14:paraId="04FF2699" w14:textId="6ABBA624" w:rsidR="00843FAA" w:rsidRPr="004F6CFA" w:rsidRDefault="00843FAA" w:rsidP="008363F2">
            <w:pPr>
              <w:pStyle w:val="Para1"/>
              <w:numPr>
                <w:ilvl w:val="0"/>
                <w:numId w:val="0"/>
              </w:numPr>
              <w:rPr>
                <w:sz w:val="20"/>
                <w:szCs w:val="20"/>
              </w:rPr>
            </w:pPr>
            <w:r w:rsidRPr="00370FAF">
              <w:rPr>
                <w:color w:val="000000"/>
                <w:sz w:val="20"/>
                <w:szCs w:val="20"/>
              </w:rPr>
              <w:t>The project aims to help select airports in participating countries replace firefighting foams that contain PFAS. Over time, this action will decrease environmental pollution and lessen negative effects on biodiversity.</w:t>
            </w:r>
          </w:p>
        </w:tc>
        <w:tc>
          <w:tcPr>
            <w:tcW w:w="3260" w:type="dxa"/>
          </w:tcPr>
          <w:p w14:paraId="4B7870EF" w14:textId="77777777" w:rsidR="00843FAA" w:rsidRPr="00AB6AAC" w:rsidRDefault="00843FAA" w:rsidP="008363F2">
            <w:pPr>
              <w:pStyle w:val="Para1"/>
              <w:numPr>
                <w:ilvl w:val="0"/>
                <w:numId w:val="0"/>
              </w:numPr>
              <w:jc w:val="left"/>
              <w:rPr>
                <w:sz w:val="20"/>
                <w:szCs w:val="20"/>
              </w:rPr>
            </w:pPr>
          </w:p>
        </w:tc>
      </w:tr>
      <w:tr w:rsidR="00843FAA" w:rsidRPr="00761DCA" w14:paraId="5554257F" w14:textId="77777777" w:rsidTr="00995A8C">
        <w:tc>
          <w:tcPr>
            <w:tcW w:w="1506" w:type="dxa"/>
            <w:vMerge/>
          </w:tcPr>
          <w:p w14:paraId="644A6E3C" w14:textId="77777777" w:rsidR="00843FAA" w:rsidRPr="00382059" w:rsidRDefault="00843FAA" w:rsidP="00843FAA">
            <w:pPr>
              <w:pStyle w:val="Para1"/>
              <w:numPr>
                <w:ilvl w:val="0"/>
                <w:numId w:val="0"/>
              </w:numPr>
              <w:jc w:val="center"/>
              <w:rPr>
                <w:b/>
                <w:bCs/>
                <w:sz w:val="20"/>
                <w:szCs w:val="20"/>
              </w:rPr>
            </w:pPr>
          </w:p>
        </w:tc>
        <w:tc>
          <w:tcPr>
            <w:tcW w:w="2550" w:type="dxa"/>
          </w:tcPr>
          <w:p w14:paraId="1673F1C1" w14:textId="29B53068" w:rsidR="00843FAA" w:rsidRPr="00606CD7" w:rsidRDefault="00843FAA" w:rsidP="00843FAA">
            <w:pPr>
              <w:pStyle w:val="TableParagraph"/>
              <w:ind w:left="0" w:right="183"/>
              <w:rPr>
                <w:b/>
                <w:bCs/>
                <w:sz w:val="20"/>
                <w:szCs w:val="20"/>
              </w:rPr>
            </w:pPr>
            <w:r w:rsidRPr="00606CD7">
              <w:rPr>
                <w:b/>
                <w:bCs/>
                <w:sz w:val="20"/>
                <w:szCs w:val="20"/>
              </w:rPr>
              <w:t>Technical Assistance:</w:t>
            </w:r>
            <w:r w:rsidRPr="37279B11">
              <w:rPr>
                <w:sz w:val="20"/>
                <w:szCs w:val="20"/>
              </w:rPr>
              <w:t xml:space="preserve"> </w:t>
            </w:r>
            <w:hyperlink r:id="rId209" w:history="1">
              <w:r w:rsidRPr="00CF1787">
                <w:rPr>
                  <w:rStyle w:val="Hyperlink"/>
                  <w:sz w:val="20"/>
                  <w:szCs w:val="20"/>
                </w:rPr>
                <w:t>UNEP GEF CW ISLANDS programme</w:t>
              </w:r>
            </w:hyperlink>
          </w:p>
        </w:tc>
        <w:tc>
          <w:tcPr>
            <w:tcW w:w="1628" w:type="dxa"/>
          </w:tcPr>
          <w:p w14:paraId="790E398C" w14:textId="270ECEFD" w:rsidR="00843FAA" w:rsidRPr="00E978D8" w:rsidRDefault="00843FAA" w:rsidP="00843FAA">
            <w:pPr>
              <w:pStyle w:val="Para1"/>
              <w:numPr>
                <w:ilvl w:val="0"/>
                <w:numId w:val="0"/>
              </w:numPr>
              <w:jc w:val="left"/>
              <w:rPr>
                <w:iCs/>
                <w:sz w:val="20"/>
              </w:rPr>
            </w:pPr>
            <w:r>
              <w:rPr>
                <w:sz w:val="20"/>
                <w:szCs w:val="20"/>
                <w:lang w:val="en-US"/>
              </w:rPr>
              <w:t>Marine litter, plastic, pesticides</w:t>
            </w:r>
          </w:p>
        </w:tc>
        <w:tc>
          <w:tcPr>
            <w:tcW w:w="4664" w:type="dxa"/>
          </w:tcPr>
          <w:p w14:paraId="7E278524" w14:textId="77777777" w:rsidR="00843FAA" w:rsidRPr="00AE1F2B" w:rsidRDefault="00843FAA" w:rsidP="00843FAA">
            <w:pPr>
              <w:rPr>
                <w:sz w:val="20"/>
                <w:szCs w:val="20"/>
                <w:lang w:val="en-US"/>
              </w:rPr>
            </w:pPr>
            <w:r w:rsidRPr="00AE1F2B">
              <w:rPr>
                <w:sz w:val="20"/>
                <w:szCs w:val="20"/>
                <w:lang w:val="en-US"/>
              </w:rPr>
              <w:t>GEF ISLANDS aims to strengthen Small Island Developing States’ (SIDS) systems for managing chemicals and hazardous waste. These efforts directly reduce the risks posed by harmful chemicals in line with the</w:t>
            </w:r>
            <w:r>
              <w:rPr>
                <w:sz w:val="20"/>
                <w:szCs w:val="20"/>
                <w:lang w:val="en-US"/>
              </w:rPr>
              <w:t xml:space="preserve"> </w:t>
            </w:r>
            <w:r w:rsidRPr="00AE1F2B">
              <w:rPr>
                <w:sz w:val="20"/>
                <w:szCs w:val="20"/>
                <w:lang w:val="en-US"/>
              </w:rPr>
              <w:t>objectives</w:t>
            </w:r>
            <w:r>
              <w:rPr>
                <w:sz w:val="20"/>
                <w:szCs w:val="20"/>
                <w:lang w:val="en-US"/>
              </w:rPr>
              <w:t xml:space="preserve"> </w:t>
            </w:r>
            <w:r w:rsidRPr="00AE1F2B">
              <w:rPr>
                <w:sz w:val="20"/>
                <w:szCs w:val="20"/>
                <w:lang w:val="en-US"/>
              </w:rPr>
              <w:t>of Target 7. </w:t>
            </w:r>
          </w:p>
          <w:p w14:paraId="4D2BAFFC" w14:textId="77777777" w:rsidR="00843FAA" w:rsidRPr="00AE1F2B" w:rsidRDefault="00843FAA" w:rsidP="00843FAA">
            <w:pPr>
              <w:rPr>
                <w:sz w:val="20"/>
                <w:szCs w:val="20"/>
                <w:lang w:val="en-US"/>
              </w:rPr>
            </w:pPr>
            <w:r w:rsidRPr="00AE1F2B">
              <w:rPr>
                <w:sz w:val="20"/>
                <w:szCs w:val="20"/>
                <w:lang w:val="en-US"/>
              </w:rPr>
              <w:t xml:space="preserve">The </w:t>
            </w:r>
            <w:proofErr w:type="spellStart"/>
            <w:r w:rsidRPr="00AE1F2B">
              <w:rPr>
                <w:sz w:val="20"/>
                <w:szCs w:val="20"/>
                <w:lang w:val="en-US"/>
              </w:rPr>
              <w:t>programme</w:t>
            </w:r>
            <w:proofErr w:type="spellEnd"/>
            <w:r w:rsidRPr="00AE1F2B">
              <w:rPr>
                <w:sz w:val="20"/>
                <w:szCs w:val="20"/>
                <w:lang w:val="en-US"/>
              </w:rPr>
              <w:t xml:space="preserve"> also works to prevent marine litter and plastic pollution through partnerships with key sectors such as tourism and shipping</w:t>
            </w:r>
          </w:p>
          <w:p w14:paraId="31C2B828" w14:textId="77777777" w:rsidR="00843FAA" w:rsidRPr="00370FAF" w:rsidRDefault="00843FAA" w:rsidP="00843FAA">
            <w:pPr>
              <w:pStyle w:val="Para1"/>
              <w:numPr>
                <w:ilvl w:val="0"/>
                <w:numId w:val="0"/>
              </w:numPr>
              <w:rPr>
                <w:color w:val="000000"/>
                <w:sz w:val="20"/>
                <w:szCs w:val="20"/>
              </w:rPr>
            </w:pPr>
          </w:p>
        </w:tc>
        <w:tc>
          <w:tcPr>
            <w:tcW w:w="3260" w:type="dxa"/>
          </w:tcPr>
          <w:p w14:paraId="161F9998" w14:textId="200B44C5" w:rsidR="00843FAA" w:rsidRPr="00AB6AAC" w:rsidRDefault="00843FAA" w:rsidP="00843FAA">
            <w:pPr>
              <w:pStyle w:val="Para1"/>
              <w:numPr>
                <w:ilvl w:val="0"/>
                <w:numId w:val="0"/>
              </w:numPr>
              <w:jc w:val="left"/>
              <w:rPr>
                <w:sz w:val="20"/>
                <w:szCs w:val="20"/>
              </w:rPr>
            </w:pPr>
            <w:r w:rsidRPr="004E6E07">
              <w:rPr>
                <w:sz w:val="20"/>
                <w:szCs w:val="20"/>
              </w:rPr>
              <w:t>Funding for upgrading infrastructure and enforcement of environmental regulations remains a challenge for countries. Further work to operationalize policies, strengthen capacity development, as well as support for investment opportunities is required. </w:t>
            </w:r>
          </w:p>
        </w:tc>
      </w:tr>
    </w:tbl>
    <w:p w14:paraId="45C3D95E" w14:textId="5A1B0852" w:rsidR="00A111D1" w:rsidRPr="003F1A75" w:rsidRDefault="00A111D1" w:rsidP="006E7BE2">
      <w:pPr>
        <w:pStyle w:val="Para1"/>
        <w:numPr>
          <w:ilvl w:val="0"/>
          <w:numId w:val="0"/>
        </w:numPr>
        <w:ind w:left="567"/>
        <w:jc w:val="center"/>
      </w:pPr>
      <w:r w:rsidRPr="003F1A75">
        <w:t>__________</w:t>
      </w:r>
    </w:p>
    <w:sectPr w:rsidR="00A111D1" w:rsidRPr="003F1A75" w:rsidSect="001146D6">
      <w:pgSz w:w="15840" w:h="12240" w:orient="landscape"/>
      <w:pgMar w:top="1440" w:right="1134" w:bottom="1440" w:left="567"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9AAE73E" w14:textId="77777777" w:rsidR="009444C6" w:rsidRPr="003F1A75" w:rsidRDefault="009444C6" w:rsidP="00CF1848">
      <w:r w:rsidRPr="003F1A75">
        <w:separator/>
      </w:r>
    </w:p>
  </w:endnote>
  <w:endnote w:type="continuationSeparator" w:id="0">
    <w:p w14:paraId="391B4A3E" w14:textId="77777777" w:rsidR="009444C6" w:rsidRPr="003F1A75" w:rsidRDefault="009444C6" w:rsidP="00CF1848">
      <w:r w:rsidRPr="003F1A75">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Times New Roman Bold">
    <w:altName w:val="Times New Roman"/>
    <w:panose1 w:val="02020803070505020304"/>
    <w:charset w:val="00"/>
    <w:family w:val="roman"/>
    <w:pitch w:val="default"/>
  </w:font>
  <w:font w:name="MS Mincho">
    <w:panose1 w:val="020206090402050803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ourier">
    <w:panose1 w:val="02070409020205020404"/>
    <w:charset w:val="00"/>
    <w:family w:val="modern"/>
    <w:pitch w:val="fixed"/>
    <w:sig w:usb0="E0002AFF" w:usb1="C0007843" w:usb2="00000009" w:usb3="00000000" w:csb0="000001FF"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 w:name="Roboto">
    <w:charset w:val="00"/>
    <w:family w:val="auto"/>
    <w:pitch w:val="variable"/>
    <w:sig w:usb0="E0000AFF" w:usb1="5000217F" w:usb2="00000021" w:usb3="00000000" w:csb0="0000019F" w:csb1="00000000"/>
  </w:font>
  <w:font w:name="Aptos">
    <w:charset w:val="00"/>
    <w:family w:val="swiss"/>
    <w:pitch w:val="variable"/>
    <w:sig w:usb0="20000287" w:usb1="00000003" w:usb2="00000000" w:usb3="00000000" w:csb0="0000019F" w:csb1="00000000"/>
  </w:font>
  <w:font w:name="Helvetica">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7A54FDE1" w14:textId="77777777" w:rsidR="00D75CA6" w:rsidRPr="003F1A75" w:rsidRDefault="00D75CA6" w:rsidP="00D75CA6">
            <w:pPr>
              <w:pStyle w:val="Footer"/>
              <w:jc w:val="left"/>
            </w:pPr>
            <w:r w:rsidRPr="00A97775">
              <w:rPr>
                <w:szCs w:val="20"/>
              </w:rPr>
              <w:fldChar w:fldCharType="begin"/>
            </w:r>
            <w:r w:rsidRPr="00A97775">
              <w:rPr>
                <w:szCs w:val="20"/>
              </w:rPr>
              <w:instrText xml:space="preserve"> PAGE </w:instrText>
            </w:r>
            <w:r w:rsidRPr="00A97775">
              <w:rPr>
                <w:szCs w:val="20"/>
              </w:rPr>
              <w:fldChar w:fldCharType="separate"/>
            </w:r>
            <w:r w:rsidRPr="00A97775">
              <w:rPr>
                <w:noProof/>
                <w:szCs w:val="20"/>
              </w:rPr>
              <w:t>2</w:t>
            </w:r>
            <w:r w:rsidRPr="00A97775">
              <w:rPr>
                <w:szCs w:val="20"/>
              </w:rPr>
              <w:fldChar w:fldCharType="end"/>
            </w:r>
            <w:r w:rsidRPr="00A97775">
              <w:rPr>
                <w:szCs w:val="20"/>
              </w:rPr>
              <w:t>/</w:t>
            </w:r>
            <w:r w:rsidRPr="00A97775">
              <w:rPr>
                <w:szCs w:val="20"/>
              </w:rPr>
              <w:fldChar w:fldCharType="begin"/>
            </w:r>
            <w:r w:rsidRPr="00A97775">
              <w:rPr>
                <w:szCs w:val="20"/>
              </w:rPr>
              <w:instrText xml:space="preserve"> NUMPAGES  </w:instrText>
            </w:r>
            <w:r w:rsidRPr="00A97775">
              <w:rPr>
                <w:szCs w:val="20"/>
              </w:rPr>
              <w:fldChar w:fldCharType="separate"/>
            </w:r>
            <w:r w:rsidRPr="00A97775">
              <w:rPr>
                <w:noProof/>
                <w:szCs w:val="20"/>
              </w:rPr>
              <w:t>2</w:t>
            </w:r>
            <w:r w:rsidRPr="00A97775">
              <w:rPr>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779DBD51" w14:textId="77777777" w:rsidR="00D75CA6" w:rsidRPr="00A97775" w:rsidRDefault="00D75CA6" w:rsidP="00A97775">
        <w:pPr>
          <w:pStyle w:val="Footer"/>
          <w:jc w:val="right"/>
        </w:pPr>
        <w:r w:rsidRPr="00A97775">
          <w:rPr>
            <w:szCs w:val="20"/>
          </w:rPr>
          <w:fldChar w:fldCharType="begin"/>
        </w:r>
        <w:r w:rsidRPr="00A97775">
          <w:rPr>
            <w:szCs w:val="20"/>
          </w:rPr>
          <w:instrText xml:space="preserve"> PAGE </w:instrText>
        </w:r>
        <w:r w:rsidRPr="00A97775">
          <w:rPr>
            <w:szCs w:val="20"/>
          </w:rPr>
          <w:fldChar w:fldCharType="separate"/>
        </w:r>
        <w:r w:rsidRPr="00A97775">
          <w:rPr>
            <w:szCs w:val="20"/>
          </w:rPr>
          <w:t>2</w:t>
        </w:r>
        <w:r w:rsidRPr="00A97775">
          <w:rPr>
            <w:szCs w:val="20"/>
          </w:rPr>
          <w:fldChar w:fldCharType="end"/>
        </w:r>
        <w:r w:rsidRPr="00A97775">
          <w:rPr>
            <w:szCs w:val="20"/>
          </w:rPr>
          <w:t>/</w:t>
        </w:r>
        <w:r w:rsidRPr="00A97775">
          <w:rPr>
            <w:szCs w:val="20"/>
          </w:rPr>
          <w:fldChar w:fldCharType="begin"/>
        </w:r>
        <w:r w:rsidRPr="00A97775">
          <w:rPr>
            <w:szCs w:val="20"/>
          </w:rPr>
          <w:instrText xml:space="preserve"> NUMPAGES  </w:instrText>
        </w:r>
        <w:r w:rsidRPr="00A97775">
          <w:rPr>
            <w:szCs w:val="20"/>
          </w:rPr>
          <w:fldChar w:fldCharType="separate"/>
        </w:r>
        <w:r w:rsidRPr="00A97775">
          <w:rPr>
            <w:szCs w:val="20"/>
          </w:rPr>
          <w:t>3</w:t>
        </w:r>
        <w:r w:rsidRPr="00A97775">
          <w:rPr>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8FDE378" w14:textId="77777777" w:rsidR="009444C6" w:rsidRPr="003F1A75" w:rsidRDefault="009444C6" w:rsidP="00CF1848">
      <w:r w:rsidRPr="003F1A75">
        <w:separator/>
      </w:r>
    </w:p>
  </w:footnote>
  <w:footnote w:type="continuationSeparator" w:id="0">
    <w:p w14:paraId="062AAC82" w14:textId="77777777" w:rsidR="009444C6" w:rsidRPr="003F1A75" w:rsidRDefault="009444C6" w:rsidP="00CF1848">
      <w:r w:rsidRPr="003F1A75">
        <w:continuationSeparator/>
      </w:r>
    </w:p>
  </w:footnote>
  <w:footnote w:id="1">
    <w:p w14:paraId="7A18F74E" w14:textId="77777777" w:rsidR="008A1499" w:rsidRPr="003F1A75" w:rsidRDefault="008A1499">
      <w:pPr>
        <w:pStyle w:val="FootnoteText"/>
      </w:pPr>
      <w:r w:rsidRPr="003F1A75">
        <w:rPr>
          <w:rStyle w:val="FootnoteReference"/>
        </w:rPr>
        <w:t>*</w:t>
      </w:r>
      <w:r w:rsidRPr="003F1A75">
        <w:t xml:space="preserve"> </w:t>
      </w:r>
      <w:hyperlink r:id="rId1" w:history="1">
        <w:r w:rsidRPr="00DB553F">
          <w:rPr>
            <w:rStyle w:val="Hyperlink"/>
          </w:rPr>
          <w:t>CBD/</w:t>
        </w:r>
        <w:r w:rsidR="00240EE6" w:rsidRPr="00DB553F">
          <w:rPr>
            <w:rStyle w:val="Hyperlink"/>
          </w:rPr>
          <w:t>COP</w:t>
        </w:r>
        <w:r w:rsidRPr="00DB553F">
          <w:rPr>
            <w:rStyle w:val="Hyperlink"/>
          </w:rPr>
          <w:t>/</w:t>
        </w:r>
        <w:r w:rsidR="00240EE6" w:rsidRPr="00DB553F">
          <w:rPr>
            <w:rStyle w:val="Hyperlink"/>
          </w:rPr>
          <w:t>17/</w:t>
        </w:r>
        <w:r w:rsidRPr="00DB553F">
          <w:rPr>
            <w:rStyle w:val="Hyperlink"/>
          </w:rPr>
          <w:t>1</w:t>
        </w:r>
        <w:r w:rsidR="00DB553F" w:rsidRPr="00DB553F">
          <w:rPr>
            <w:rStyle w:val="Hyperlink"/>
          </w:rPr>
          <w:t>/Rev.1</w:t>
        </w:r>
      </w:hyperlink>
      <w:r w:rsidRPr="003F1A75">
        <w:t>.</w:t>
      </w:r>
    </w:p>
  </w:footnote>
  <w:footnote w:id="2">
    <w:p w14:paraId="7268D969" w14:textId="6719FDA3" w:rsidR="00A97775" w:rsidRPr="00A97775" w:rsidRDefault="00A97775">
      <w:pPr>
        <w:pStyle w:val="FootnoteText"/>
        <w:rPr>
          <w:lang w:val="en-US"/>
        </w:rPr>
      </w:pPr>
      <w:r>
        <w:rPr>
          <w:rStyle w:val="FootnoteReference"/>
        </w:rPr>
        <w:t>**</w:t>
      </w:r>
      <w:r>
        <w:t xml:space="preserve"> </w:t>
      </w:r>
      <w:r>
        <w:rPr>
          <w:lang w:val="en-US"/>
        </w:rPr>
        <w:t>The present document is being issued without formal editing.</w:t>
      </w:r>
    </w:p>
  </w:footnote>
  <w:footnote w:id="3">
    <w:p w14:paraId="7942EBF6" w14:textId="05BECCF2" w:rsidR="00B3412E" w:rsidRPr="00B3412E" w:rsidRDefault="00B3412E" w:rsidP="00B3412E">
      <w:pPr>
        <w:pStyle w:val="FootnoteText"/>
        <w:rPr>
          <w:lang w:val="en-CA"/>
        </w:rPr>
      </w:pPr>
      <w:r>
        <w:rPr>
          <w:rStyle w:val="FootnoteReference"/>
        </w:rPr>
        <w:footnoteRef/>
      </w:r>
      <w:r>
        <w:t xml:space="preserve"> C</w:t>
      </w:r>
      <w:r w:rsidRPr="00B3412E">
        <w:t>hemicals, including pesticides and highly hazardous chemicals, waste, including plastic waste, or excess nutrients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EndPr/>
    <w:sdtContent>
      <w:p w14:paraId="6654C429" w14:textId="4E20208E" w:rsidR="00534681" w:rsidRPr="003F1A75" w:rsidRDefault="00447F4A" w:rsidP="007C4951">
        <w:pPr>
          <w:pStyle w:val="Header"/>
          <w:spacing w:after="240"/>
          <w:rPr>
            <w:szCs w:val="20"/>
          </w:rPr>
        </w:pPr>
        <w:r w:rsidRPr="003F1A75">
          <w:rPr>
            <w:szCs w:val="20"/>
          </w:rPr>
          <w:t>CBD/</w:t>
        </w:r>
        <w:r w:rsidR="0005091C">
          <w:rPr>
            <w:szCs w:val="20"/>
          </w:rPr>
          <w:t>COP/17/</w:t>
        </w:r>
        <w:r w:rsidR="00A97775">
          <w:rPr>
            <w:szCs w:val="20"/>
          </w:rPr>
          <w:t>INF/23</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6FD0BC41" w14:textId="0BBCBC9D" w:rsidR="009505C9" w:rsidRPr="003F1A75" w:rsidRDefault="00A97775" w:rsidP="007C4951">
        <w:pPr>
          <w:pStyle w:val="Header"/>
          <w:spacing w:after="240"/>
          <w:jc w:val="right"/>
        </w:pPr>
        <w:r>
          <w:t>CBD/COP/17/INF/23</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AC7E99"/>
    <w:multiLevelType w:val="hybridMultilevel"/>
    <w:tmpl w:val="2200D3C6"/>
    <w:lvl w:ilvl="0" w:tplc="0152EDF4">
      <w:start w:val="17"/>
      <w:numFmt w:val="bullet"/>
      <w:lvlText w:val="-"/>
      <w:lvlJc w:val="left"/>
      <w:pPr>
        <w:ind w:left="360" w:hanging="360"/>
      </w:pPr>
      <w:rPr>
        <w:rFonts w:ascii="Calibri" w:eastAsiaTheme="minorHAnsi" w:hAnsi="Calibri" w:cstheme="minorBidi" w:hint="default"/>
      </w:rPr>
    </w:lvl>
    <w:lvl w:ilvl="1" w:tplc="040C0003" w:tentative="1">
      <w:start w:val="1"/>
      <w:numFmt w:val="bullet"/>
      <w:lvlText w:val="o"/>
      <w:lvlJc w:val="left"/>
      <w:pPr>
        <w:ind w:left="1080" w:hanging="360"/>
      </w:pPr>
      <w:rPr>
        <w:rFonts w:ascii="Courier New" w:hAnsi="Courier New" w:cs="Courier New" w:hint="default"/>
      </w:rPr>
    </w:lvl>
    <w:lvl w:ilvl="2" w:tplc="040C0005" w:tentative="1">
      <w:start w:val="1"/>
      <w:numFmt w:val="bullet"/>
      <w:lvlText w:val=""/>
      <w:lvlJc w:val="left"/>
      <w:pPr>
        <w:ind w:left="1800" w:hanging="360"/>
      </w:pPr>
      <w:rPr>
        <w:rFonts w:ascii="Wingdings" w:hAnsi="Wingdings" w:hint="default"/>
      </w:rPr>
    </w:lvl>
    <w:lvl w:ilvl="3" w:tplc="040C0001" w:tentative="1">
      <w:start w:val="1"/>
      <w:numFmt w:val="bullet"/>
      <w:lvlText w:val=""/>
      <w:lvlJc w:val="left"/>
      <w:pPr>
        <w:ind w:left="2520" w:hanging="360"/>
      </w:pPr>
      <w:rPr>
        <w:rFonts w:ascii="Symbol" w:hAnsi="Symbol" w:hint="default"/>
      </w:rPr>
    </w:lvl>
    <w:lvl w:ilvl="4" w:tplc="040C0003" w:tentative="1">
      <w:start w:val="1"/>
      <w:numFmt w:val="bullet"/>
      <w:lvlText w:val="o"/>
      <w:lvlJc w:val="left"/>
      <w:pPr>
        <w:ind w:left="3240" w:hanging="360"/>
      </w:pPr>
      <w:rPr>
        <w:rFonts w:ascii="Courier New" w:hAnsi="Courier New" w:cs="Courier New" w:hint="default"/>
      </w:rPr>
    </w:lvl>
    <w:lvl w:ilvl="5" w:tplc="040C0005" w:tentative="1">
      <w:start w:val="1"/>
      <w:numFmt w:val="bullet"/>
      <w:lvlText w:val=""/>
      <w:lvlJc w:val="left"/>
      <w:pPr>
        <w:ind w:left="3960" w:hanging="360"/>
      </w:pPr>
      <w:rPr>
        <w:rFonts w:ascii="Wingdings" w:hAnsi="Wingdings" w:hint="default"/>
      </w:rPr>
    </w:lvl>
    <w:lvl w:ilvl="6" w:tplc="040C0001" w:tentative="1">
      <w:start w:val="1"/>
      <w:numFmt w:val="bullet"/>
      <w:lvlText w:val=""/>
      <w:lvlJc w:val="left"/>
      <w:pPr>
        <w:ind w:left="4680" w:hanging="360"/>
      </w:pPr>
      <w:rPr>
        <w:rFonts w:ascii="Symbol" w:hAnsi="Symbol" w:hint="default"/>
      </w:rPr>
    </w:lvl>
    <w:lvl w:ilvl="7" w:tplc="040C0003" w:tentative="1">
      <w:start w:val="1"/>
      <w:numFmt w:val="bullet"/>
      <w:lvlText w:val="o"/>
      <w:lvlJc w:val="left"/>
      <w:pPr>
        <w:ind w:left="5400" w:hanging="360"/>
      </w:pPr>
      <w:rPr>
        <w:rFonts w:ascii="Courier New" w:hAnsi="Courier New" w:cs="Courier New" w:hint="default"/>
      </w:rPr>
    </w:lvl>
    <w:lvl w:ilvl="8" w:tplc="040C0005" w:tentative="1">
      <w:start w:val="1"/>
      <w:numFmt w:val="bullet"/>
      <w:lvlText w:val=""/>
      <w:lvlJc w:val="left"/>
      <w:pPr>
        <w:ind w:left="6120" w:hanging="360"/>
      </w:pPr>
      <w:rPr>
        <w:rFonts w:ascii="Wingdings" w:hAnsi="Wingdings" w:hint="default"/>
      </w:rPr>
    </w:lvl>
  </w:abstractNum>
  <w:abstractNum w:abstractNumId="1" w15:restartNumberingAfterBreak="0">
    <w:nsid w:val="0CF30793"/>
    <w:multiLevelType w:val="hybridMultilevel"/>
    <w:tmpl w:val="0684460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0EF157F2"/>
    <w:multiLevelType w:val="multilevel"/>
    <w:tmpl w:val="559A74A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 w15:restartNumberingAfterBreak="0">
    <w:nsid w:val="0F2817EA"/>
    <w:multiLevelType w:val="multilevel"/>
    <w:tmpl w:val="49B0740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1D0E55CE"/>
    <w:multiLevelType w:val="hybridMultilevel"/>
    <w:tmpl w:val="2AECE34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2ACC14A9"/>
    <w:multiLevelType w:val="hybridMultilevel"/>
    <w:tmpl w:val="BC9A1934"/>
    <w:lvl w:ilvl="0" w:tplc="48DA494E">
      <w:numFmt w:val="bullet"/>
      <w:lvlText w:val="-"/>
      <w:lvlJc w:val="left"/>
      <w:pPr>
        <w:ind w:left="826" w:hanging="360"/>
      </w:pPr>
      <w:rPr>
        <w:rFonts w:ascii="Times New Roman" w:eastAsia="Times New Roman" w:hAnsi="Times New Roman" w:cs="Times New Roman" w:hint="default"/>
        <w:b w:val="0"/>
        <w:bCs w:val="0"/>
        <w:i w:val="0"/>
        <w:iCs w:val="0"/>
        <w:spacing w:val="0"/>
        <w:w w:val="100"/>
        <w:sz w:val="20"/>
        <w:szCs w:val="20"/>
        <w:lang w:val="en-US" w:eastAsia="en-US" w:bidi="ar-SA"/>
      </w:rPr>
    </w:lvl>
    <w:lvl w:ilvl="1" w:tplc="8D7415C0">
      <w:numFmt w:val="bullet"/>
      <w:lvlText w:val="•"/>
      <w:lvlJc w:val="left"/>
      <w:pPr>
        <w:ind w:left="1139" w:hanging="360"/>
      </w:pPr>
      <w:rPr>
        <w:rFonts w:hint="default"/>
        <w:lang w:val="en-US" w:eastAsia="en-US" w:bidi="ar-SA"/>
      </w:rPr>
    </w:lvl>
    <w:lvl w:ilvl="2" w:tplc="B6C8CB74">
      <w:numFmt w:val="bullet"/>
      <w:lvlText w:val="•"/>
      <w:lvlJc w:val="left"/>
      <w:pPr>
        <w:ind w:left="1458" w:hanging="360"/>
      </w:pPr>
      <w:rPr>
        <w:rFonts w:hint="default"/>
        <w:lang w:val="en-US" w:eastAsia="en-US" w:bidi="ar-SA"/>
      </w:rPr>
    </w:lvl>
    <w:lvl w:ilvl="3" w:tplc="B218B0AA">
      <w:numFmt w:val="bullet"/>
      <w:lvlText w:val="•"/>
      <w:lvlJc w:val="left"/>
      <w:pPr>
        <w:ind w:left="1777" w:hanging="360"/>
      </w:pPr>
      <w:rPr>
        <w:rFonts w:hint="default"/>
        <w:lang w:val="en-US" w:eastAsia="en-US" w:bidi="ar-SA"/>
      </w:rPr>
    </w:lvl>
    <w:lvl w:ilvl="4" w:tplc="1378634E">
      <w:numFmt w:val="bullet"/>
      <w:lvlText w:val="•"/>
      <w:lvlJc w:val="left"/>
      <w:pPr>
        <w:ind w:left="2096" w:hanging="360"/>
      </w:pPr>
      <w:rPr>
        <w:rFonts w:hint="default"/>
        <w:lang w:val="en-US" w:eastAsia="en-US" w:bidi="ar-SA"/>
      </w:rPr>
    </w:lvl>
    <w:lvl w:ilvl="5" w:tplc="361ADEFA">
      <w:numFmt w:val="bullet"/>
      <w:lvlText w:val="•"/>
      <w:lvlJc w:val="left"/>
      <w:pPr>
        <w:ind w:left="2415" w:hanging="360"/>
      </w:pPr>
      <w:rPr>
        <w:rFonts w:hint="default"/>
        <w:lang w:val="en-US" w:eastAsia="en-US" w:bidi="ar-SA"/>
      </w:rPr>
    </w:lvl>
    <w:lvl w:ilvl="6" w:tplc="D554922A">
      <w:numFmt w:val="bullet"/>
      <w:lvlText w:val="•"/>
      <w:lvlJc w:val="left"/>
      <w:pPr>
        <w:ind w:left="2734" w:hanging="360"/>
      </w:pPr>
      <w:rPr>
        <w:rFonts w:hint="default"/>
        <w:lang w:val="en-US" w:eastAsia="en-US" w:bidi="ar-SA"/>
      </w:rPr>
    </w:lvl>
    <w:lvl w:ilvl="7" w:tplc="DAF0E686">
      <w:numFmt w:val="bullet"/>
      <w:lvlText w:val="•"/>
      <w:lvlJc w:val="left"/>
      <w:pPr>
        <w:ind w:left="3053" w:hanging="360"/>
      </w:pPr>
      <w:rPr>
        <w:rFonts w:hint="default"/>
        <w:lang w:val="en-US" w:eastAsia="en-US" w:bidi="ar-SA"/>
      </w:rPr>
    </w:lvl>
    <w:lvl w:ilvl="8" w:tplc="5BC29F84">
      <w:numFmt w:val="bullet"/>
      <w:lvlText w:val="•"/>
      <w:lvlJc w:val="left"/>
      <w:pPr>
        <w:ind w:left="3372" w:hanging="360"/>
      </w:pPr>
      <w:rPr>
        <w:rFonts w:hint="default"/>
        <w:lang w:val="en-US" w:eastAsia="en-US" w:bidi="ar-SA"/>
      </w:rPr>
    </w:lvl>
  </w:abstractNum>
  <w:abstractNum w:abstractNumId="6"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7"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8" w15:restartNumberingAfterBreak="0">
    <w:nsid w:val="4A3F12AA"/>
    <w:multiLevelType w:val="hybridMultilevel"/>
    <w:tmpl w:val="71EAB442"/>
    <w:lvl w:ilvl="0" w:tplc="E87EE7A0">
      <w:numFmt w:val="bullet"/>
      <w:lvlText w:val="-"/>
      <w:lvlJc w:val="left"/>
      <w:pPr>
        <w:ind w:left="107" w:hanging="118"/>
      </w:pPr>
      <w:rPr>
        <w:rFonts w:ascii="Times New Roman" w:eastAsia="Times New Roman" w:hAnsi="Times New Roman" w:cs="Times New Roman" w:hint="default"/>
        <w:b w:val="0"/>
        <w:bCs w:val="0"/>
        <w:i w:val="0"/>
        <w:iCs w:val="0"/>
        <w:spacing w:val="0"/>
        <w:w w:val="100"/>
        <w:sz w:val="20"/>
        <w:szCs w:val="20"/>
        <w:lang w:val="en-US" w:eastAsia="en-US" w:bidi="ar-SA"/>
      </w:rPr>
    </w:lvl>
    <w:lvl w:ilvl="1" w:tplc="7D2EB4E2">
      <w:numFmt w:val="bullet"/>
      <w:lvlText w:val="•"/>
      <w:lvlJc w:val="left"/>
      <w:pPr>
        <w:ind w:left="513" w:hanging="118"/>
      </w:pPr>
      <w:rPr>
        <w:rFonts w:hint="default"/>
        <w:lang w:val="en-US" w:eastAsia="en-US" w:bidi="ar-SA"/>
      </w:rPr>
    </w:lvl>
    <w:lvl w:ilvl="2" w:tplc="D68E9CA2">
      <w:numFmt w:val="bullet"/>
      <w:lvlText w:val="•"/>
      <w:lvlJc w:val="left"/>
      <w:pPr>
        <w:ind w:left="926" w:hanging="118"/>
      </w:pPr>
      <w:rPr>
        <w:rFonts w:hint="default"/>
        <w:lang w:val="en-US" w:eastAsia="en-US" w:bidi="ar-SA"/>
      </w:rPr>
    </w:lvl>
    <w:lvl w:ilvl="3" w:tplc="72B85F46">
      <w:numFmt w:val="bullet"/>
      <w:lvlText w:val="•"/>
      <w:lvlJc w:val="left"/>
      <w:pPr>
        <w:ind w:left="1340" w:hanging="118"/>
      </w:pPr>
      <w:rPr>
        <w:rFonts w:hint="default"/>
        <w:lang w:val="en-US" w:eastAsia="en-US" w:bidi="ar-SA"/>
      </w:rPr>
    </w:lvl>
    <w:lvl w:ilvl="4" w:tplc="71703AFE">
      <w:numFmt w:val="bullet"/>
      <w:lvlText w:val="•"/>
      <w:lvlJc w:val="left"/>
      <w:pPr>
        <w:ind w:left="1753" w:hanging="118"/>
      </w:pPr>
      <w:rPr>
        <w:rFonts w:hint="default"/>
        <w:lang w:val="en-US" w:eastAsia="en-US" w:bidi="ar-SA"/>
      </w:rPr>
    </w:lvl>
    <w:lvl w:ilvl="5" w:tplc="6F1ABC3E">
      <w:numFmt w:val="bullet"/>
      <w:lvlText w:val="•"/>
      <w:lvlJc w:val="left"/>
      <w:pPr>
        <w:ind w:left="2167" w:hanging="118"/>
      </w:pPr>
      <w:rPr>
        <w:rFonts w:hint="default"/>
        <w:lang w:val="en-US" w:eastAsia="en-US" w:bidi="ar-SA"/>
      </w:rPr>
    </w:lvl>
    <w:lvl w:ilvl="6" w:tplc="3B721838">
      <w:numFmt w:val="bullet"/>
      <w:lvlText w:val="•"/>
      <w:lvlJc w:val="left"/>
      <w:pPr>
        <w:ind w:left="2580" w:hanging="118"/>
      </w:pPr>
      <w:rPr>
        <w:rFonts w:hint="default"/>
        <w:lang w:val="en-US" w:eastAsia="en-US" w:bidi="ar-SA"/>
      </w:rPr>
    </w:lvl>
    <w:lvl w:ilvl="7" w:tplc="79AC3FA6">
      <w:numFmt w:val="bullet"/>
      <w:lvlText w:val="•"/>
      <w:lvlJc w:val="left"/>
      <w:pPr>
        <w:ind w:left="2993" w:hanging="118"/>
      </w:pPr>
      <w:rPr>
        <w:rFonts w:hint="default"/>
        <w:lang w:val="en-US" w:eastAsia="en-US" w:bidi="ar-SA"/>
      </w:rPr>
    </w:lvl>
    <w:lvl w:ilvl="8" w:tplc="2A102A7A">
      <w:numFmt w:val="bullet"/>
      <w:lvlText w:val="•"/>
      <w:lvlJc w:val="left"/>
      <w:pPr>
        <w:ind w:left="3407" w:hanging="118"/>
      </w:pPr>
      <w:rPr>
        <w:rFonts w:hint="default"/>
        <w:lang w:val="en-US" w:eastAsia="en-US" w:bidi="ar-SA"/>
      </w:rPr>
    </w:lvl>
  </w:abstractNum>
  <w:abstractNum w:abstractNumId="9"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0" w15:restartNumberingAfterBreak="0">
    <w:nsid w:val="4EFC63D4"/>
    <w:multiLevelType w:val="hybridMultilevel"/>
    <w:tmpl w:val="1D10538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 w15:restartNumberingAfterBreak="0">
    <w:nsid w:val="57AD4AE4"/>
    <w:multiLevelType w:val="hybridMultilevel"/>
    <w:tmpl w:val="7F6A65DC"/>
    <w:lvl w:ilvl="0" w:tplc="02C6A5B0">
      <w:start w:val="1"/>
      <w:numFmt w:val="lowerLetter"/>
      <w:lvlText w:val="(%1)"/>
      <w:lvlJc w:val="left"/>
      <w:pPr>
        <w:ind w:left="107" w:hanging="273"/>
        <w:jc w:val="left"/>
      </w:pPr>
      <w:rPr>
        <w:rFonts w:ascii="Times New Roman" w:eastAsia="Times New Roman" w:hAnsi="Times New Roman" w:cs="Times New Roman" w:hint="default"/>
        <w:b w:val="0"/>
        <w:bCs w:val="0"/>
        <w:i w:val="0"/>
        <w:iCs w:val="0"/>
        <w:spacing w:val="0"/>
        <w:w w:val="100"/>
        <w:sz w:val="20"/>
        <w:szCs w:val="20"/>
        <w:lang w:val="en-US" w:eastAsia="en-US" w:bidi="ar-SA"/>
      </w:rPr>
    </w:lvl>
    <w:lvl w:ilvl="1" w:tplc="EFD42848">
      <w:numFmt w:val="bullet"/>
      <w:lvlText w:val="•"/>
      <w:lvlJc w:val="left"/>
      <w:pPr>
        <w:ind w:left="514" w:hanging="273"/>
      </w:pPr>
      <w:rPr>
        <w:rFonts w:hint="default"/>
        <w:lang w:val="en-US" w:eastAsia="en-US" w:bidi="ar-SA"/>
      </w:rPr>
    </w:lvl>
    <w:lvl w:ilvl="2" w:tplc="C0309BF6">
      <w:numFmt w:val="bullet"/>
      <w:lvlText w:val="•"/>
      <w:lvlJc w:val="left"/>
      <w:pPr>
        <w:ind w:left="928" w:hanging="273"/>
      </w:pPr>
      <w:rPr>
        <w:rFonts w:hint="default"/>
        <w:lang w:val="en-US" w:eastAsia="en-US" w:bidi="ar-SA"/>
      </w:rPr>
    </w:lvl>
    <w:lvl w:ilvl="3" w:tplc="DCB251A4">
      <w:numFmt w:val="bullet"/>
      <w:lvlText w:val="•"/>
      <w:lvlJc w:val="left"/>
      <w:pPr>
        <w:ind w:left="1342" w:hanging="273"/>
      </w:pPr>
      <w:rPr>
        <w:rFonts w:hint="default"/>
        <w:lang w:val="en-US" w:eastAsia="en-US" w:bidi="ar-SA"/>
      </w:rPr>
    </w:lvl>
    <w:lvl w:ilvl="4" w:tplc="946C7678">
      <w:numFmt w:val="bullet"/>
      <w:lvlText w:val="•"/>
      <w:lvlJc w:val="left"/>
      <w:pPr>
        <w:ind w:left="1756" w:hanging="273"/>
      </w:pPr>
      <w:rPr>
        <w:rFonts w:hint="default"/>
        <w:lang w:val="en-US" w:eastAsia="en-US" w:bidi="ar-SA"/>
      </w:rPr>
    </w:lvl>
    <w:lvl w:ilvl="5" w:tplc="68AC101C">
      <w:numFmt w:val="bullet"/>
      <w:lvlText w:val="•"/>
      <w:lvlJc w:val="left"/>
      <w:pPr>
        <w:ind w:left="2171" w:hanging="273"/>
      </w:pPr>
      <w:rPr>
        <w:rFonts w:hint="default"/>
        <w:lang w:val="en-US" w:eastAsia="en-US" w:bidi="ar-SA"/>
      </w:rPr>
    </w:lvl>
    <w:lvl w:ilvl="6" w:tplc="75E4275A">
      <w:numFmt w:val="bullet"/>
      <w:lvlText w:val="•"/>
      <w:lvlJc w:val="left"/>
      <w:pPr>
        <w:ind w:left="2585" w:hanging="273"/>
      </w:pPr>
      <w:rPr>
        <w:rFonts w:hint="default"/>
        <w:lang w:val="en-US" w:eastAsia="en-US" w:bidi="ar-SA"/>
      </w:rPr>
    </w:lvl>
    <w:lvl w:ilvl="7" w:tplc="342E5336">
      <w:numFmt w:val="bullet"/>
      <w:lvlText w:val="•"/>
      <w:lvlJc w:val="left"/>
      <w:pPr>
        <w:ind w:left="2999" w:hanging="273"/>
      </w:pPr>
      <w:rPr>
        <w:rFonts w:hint="default"/>
        <w:lang w:val="en-US" w:eastAsia="en-US" w:bidi="ar-SA"/>
      </w:rPr>
    </w:lvl>
    <w:lvl w:ilvl="8" w:tplc="CBB68FDE">
      <w:numFmt w:val="bullet"/>
      <w:lvlText w:val="•"/>
      <w:lvlJc w:val="left"/>
      <w:pPr>
        <w:ind w:left="3413" w:hanging="273"/>
      </w:pPr>
      <w:rPr>
        <w:rFonts w:hint="default"/>
        <w:lang w:val="en-US" w:eastAsia="en-US" w:bidi="ar-SA"/>
      </w:rPr>
    </w:lvl>
  </w:abstractNum>
  <w:abstractNum w:abstractNumId="12" w15:restartNumberingAfterBreak="0">
    <w:nsid w:val="5AB775DA"/>
    <w:multiLevelType w:val="hybridMultilevel"/>
    <w:tmpl w:val="7E866E0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5D445232"/>
    <w:multiLevelType w:val="hybridMultilevel"/>
    <w:tmpl w:val="1644711C"/>
    <w:lvl w:ilvl="0" w:tplc="2EEEB804">
      <w:start w:val="1"/>
      <w:numFmt w:val="bullet"/>
      <w:lvlText w:val="-"/>
      <w:lvlJc w:val="left"/>
      <w:pPr>
        <w:ind w:left="720" w:hanging="360"/>
      </w:pPr>
      <w:rPr>
        <w:rFonts w:ascii="Times New Roman" w:eastAsia="Times New Roman" w:hAnsi="Times New Roman" w:cs="Times New Roman"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4" w15:restartNumberingAfterBreak="0">
    <w:nsid w:val="5D943BEE"/>
    <w:multiLevelType w:val="multilevel"/>
    <w:tmpl w:val="222A08B4"/>
    <w:numStyleLink w:val="ListCBD"/>
  </w:abstractNum>
  <w:abstractNum w:abstractNumId="15" w15:restartNumberingAfterBreak="0">
    <w:nsid w:val="6858505D"/>
    <w:multiLevelType w:val="hybridMultilevel"/>
    <w:tmpl w:val="9D5E985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6" w15:restartNumberingAfterBreak="0">
    <w:nsid w:val="6B626744"/>
    <w:multiLevelType w:val="hybridMultilevel"/>
    <w:tmpl w:val="F7200AD2"/>
    <w:lvl w:ilvl="0" w:tplc="5FA0E0F0">
      <w:numFmt w:val="bullet"/>
      <w:lvlText w:val=""/>
      <w:lvlJc w:val="left"/>
      <w:pPr>
        <w:ind w:left="109" w:hanging="720"/>
      </w:pPr>
      <w:rPr>
        <w:rFonts w:ascii="Symbol" w:eastAsia="Symbol" w:hAnsi="Symbol" w:cs="Symbol" w:hint="default"/>
        <w:b w:val="0"/>
        <w:bCs w:val="0"/>
        <w:i w:val="0"/>
        <w:iCs w:val="0"/>
        <w:spacing w:val="0"/>
        <w:w w:val="100"/>
        <w:sz w:val="18"/>
        <w:szCs w:val="18"/>
        <w:lang w:val="en-US" w:eastAsia="en-US" w:bidi="ar-SA"/>
      </w:rPr>
    </w:lvl>
    <w:lvl w:ilvl="1" w:tplc="F83241F8">
      <w:numFmt w:val="bullet"/>
      <w:lvlText w:val="•"/>
      <w:lvlJc w:val="left"/>
      <w:pPr>
        <w:ind w:left="482" w:hanging="720"/>
      </w:pPr>
      <w:rPr>
        <w:rFonts w:hint="default"/>
        <w:lang w:val="en-US" w:eastAsia="en-US" w:bidi="ar-SA"/>
      </w:rPr>
    </w:lvl>
    <w:lvl w:ilvl="2" w:tplc="328C7352">
      <w:numFmt w:val="bullet"/>
      <w:lvlText w:val="•"/>
      <w:lvlJc w:val="left"/>
      <w:pPr>
        <w:ind w:left="864" w:hanging="720"/>
      </w:pPr>
      <w:rPr>
        <w:rFonts w:hint="default"/>
        <w:lang w:val="en-US" w:eastAsia="en-US" w:bidi="ar-SA"/>
      </w:rPr>
    </w:lvl>
    <w:lvl w:ilvl="3" w:tplc="6CB26A40">
      <w:numFmt w:val="bullet"/>
      <w:lvlText w:val="•"/>
      <w:lvlJc w:val="left"/>
      <w:pPr>
        <w:ind w:left="1246" w:hanging="720"/>
      </w:pPr>
      <w:rPr>
        <w:rFonts w:hint="default"/>
        <w:lang w:val="en-US" w:eastAsia="en-US" w:bidi="ar-SA"/>
      </w:rPr>
    </w:lvl>
    <w:lvl w:ilvl="4" w:tplc="8E84F3F4">
      <w:numFmt w:val="bullet"/>
      <w:lvlText w:val="•"/>
      <w:lvlJc w:val="left"/>
      <w:pPr>
        <w:ind w:left="1628" w:hanging="720"/>
      </w:pPr>
      <w:rPr>
        <w:rFonts w:hint="default"/>
        <w:lang w:val="en-US" w:eastAsia="en-US" w:bidi="ar-SA"/>
      </w:rPr>
    </w:lvl>
    <w:lvl w:ilvl="5" w:tplc="83606972">
      <w:numFmt w:val="bullet"/>
      <w:lvlText w:val="•"/>
      <w:lvlJc w:val="left"/>
      <w:pPr>
        <w:ind w:left="2010" w:hanging="720"/>
      </w:pPr>
      <w:rPr>
        <w:rFonts w:hint="default"/>
        <w:lang w:val="en-US" w:eastAsia="en-US" w:bidi="ar-SA"/>
      </w:rPr>
    </w:lvl>
    <w:lvl w:ilvl="6" w:tplc="978C70B4">
      <w:numFmt w:val="bullet"/>
      <w:lvlText w:val="•"/>
      <w:lvlJc w:val="left"/>
      <w:pPr>
        <w:ind w:left="2392" w:hanging="720"/>
      </w:pPr>
      <w:rPr>
        <w:rFonts w:hint="default"/>
        <w:lang w:val="en-US" w:eastAsia="en-US" w:bidi="ar-SA"/>
      </w:rPr>
    </w:lvl>
    <w:lvl w:ilvl="7" w:tplc="247400C6">
      <w:numFmt w:val="bullet"/>
      <w:lvlText w:val="•"/>
      <w:lvlJc w:val="left"/>
      <w:pPr>
        <w:ind w:left="2774" w:hanging="720"/>
      </w:pPr>
      <w:rPr>
        <w:rFonts w:hint="default"/>
        <w:lang w:val="en-US" w:eastAsia="en-US" w:bidi="ar-SA"/>
      </w:rPr>
    </w:lvl>
    <w:lvl w:ilvl="8" w:tplc="19B22520">
      <w:numFmt w:val="bullet"/>
      <w:lvlText w:val="•"/>
      <w:lvlJc w:val="left"/>
      <w:pPr>
        <w:ind w:left="3156" w:hanging="720"/>
      </w:pPr>
      <w:rPr>
        <w:rFonts w:hint="default"/>
        <w:lang w:val="en-US" w:eastAsia="en-US" w:bidi="ar-SA"/>
      </w:rPr>
    </w:lvl>
  </w:abstractNum>
  <w:abstractNum w:abstractNumId="17"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8"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19"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abstractNum w:abstractNumId="20" w15:restartNumberingAfterBreak="0">
    <w:nsid w:val="7EB07410"/>
    <w:multiLevelType w:val="hybridMultilevel"/>
    <w:tmpl w:val="BAD6345C"/>
    <w:lvl w:ilvl="0" w:tplc="12D604FE">
      <w:numFmt w:val="bullet"/>
      <w:lvlText w:val="-"/>
      <w:lvlJc w:val="left"/>
      <w:pPr>
        <w:ind w:left="826" w:hanging="360"/>
      </w:pPr>
      <w:rPr>
        <w:rFonts w:ascii="Times New Roman" w:eastAsia="Times New Roman" w:hAnsi="Times New Roman" w:cs="Times New Roman" w:hint="default"/>
        <w:b w:val="0"/>
        <w:bCs w:val="0"/>
        <w:i w:val="0"/>
        <w:iCs w:val="0"/>
        <w:spacing w:val="0"/>
        <w:w w:val="100"/>
        <w:sz w:val="20"/>
        <w:szCs w:val="20"/>
        <w:lang w:val="en-US" w:eastAsia="en-US" w:bidi="ar-SA"/>
      </w:rPr>
    </w:lvl>
    <w:lvl w:ilvl="1" w:tplc="03FE663A">
      <w:numFmt w:val="bullet"/>
      <w:lvlText w:val="•"/>
      <w:lvlJc w:val="left"/>
      <w:pPr>
        <w:ind w:left="1139" w:hanging="360"/>
      </w:pPr>
      <w:rPr>
        <w:rFonts w:hint="default"/>
        <w:lang w:val="en-US" w:eastAsia="en-US" w:bidi="ar-SA"/>
      </w:rPr>
    </w:lvl>
    <w:lvl w:ilvl="2" w:tplc="53E622D6">
      <w:numFmt w:val="bullet"/>
      <w:lvlText w:val="•"/>
      <w:lvlJc w:val="left"/>
      <w:pPr>
        <w:ind w:left="1458" w:hanging="360"/>
      </w:pPr>
      <w:rPr>
        <w:rFonts w:hint="default"/>
        <w:lang w:val="en-US" w:eastAsia="en-US" w:bidi="ar-SA"/>
      </w:rPr>
    </w:lvl>
    <w:lvl w:ilvl="3" w:tplc="B394A886">
      <w:numFmt w:val="bullet"/>
      <w:lvlText w:val="•"/>
      <w:lvlJc w:val="left"/>
      <w:pPr>
        <w:ind w:left="1777" w:hanging="360"/>
      </w:pPr>
      <w:rPr>
        <w:rFonts w:hint="default"/>
        <w:lang w:val="en-US" w:eastAsia="en-US" w:bidi="ar-SA"/>
      </w:rPr>
    </w:lvl>
    <w:lvl w:ilvl="4" w:tplc="9CEC7A84">
      <w:numFmt w:val="bullet"/>
      <w:lvlText w:val="•"/>
      <w:lvlJc w:val="left"/>
      <w:pPr>
        <w:ind w:left="2096" w:hanging="360"/>
      </w:pPr>
      <w:rPr>
        <w:rFonts w:hint="default"/>
        <w:lang w:val="en-US" w:eastAsia="en-US" w:bidi="ar-SA"/>
      </w:rPr>
    </w:lvl>
    <w:lvl w:ilvl="5" w:tplc="A43ABFB6">
      <w:numFmt w:val="bullet"/>
      <w:lvlText w:val="•"/>
      <w:lvlJc w:val="left"/>
      <w:pPr>
        <w:ind w:left="2415" w:hanging="360"/>
      </w:pPr>
      <w:rPr>
        <w:rFonts w:hint="default"/>
        <w:lang w:val="en-US" w:eastAsia="en-US" w:bidi="ar-SA"/>
      </w:rPr>
    </w:lvl>
    <w:lvl w:ilvl="6" w:tplc="4E42AFFA">
      <w:numFmt w:val="bullet"/>
      <w:lvlText w:val="•"/>
      <w:lvlJc w:val="left"/>
      <w:pPr>
        <w:ind w:left="2734" w:hanging="360"/>
      </w:pPr>
      <w:rPr>
        <w:rFonts w:hint="default"/>
        <w:lang w:val="en-US" w:eastAsia="en-US" w:bidi="ar-SA"/>
      </w:rPr>
    </w:lvl>
    <w:lvl w:ilvl="7" w:tplc="BAF61CB4">
      <w:numFmt w:val="bullet"/>
      <w:lvlText w:val="•"/>
      <w:lvlJc w:val="left"/>
      <w:pPr>
        <w:ind w:left="3053" w:hanging="360"/>
      </w:pPr>
      <w:rPr>
        <w:rFonts w:hint="default"/>
        <w:lang w:val="en-US" w:eastAsia="en-US" w:bidi="ar-SA"/>
      </w:rPr>
    </w:lvl>
    <w:lvl w:ilvl="8" w:tplc="A6B2896A">
      <w:numFmt w:val="bullet"/>
      <w:lvlText w:val="•"/>
      <w:lvlJc w:val="left"/>
      <w:pPr>
        <w:ind w:left="3372" w:hanging="360"/>
      </w:pPr>
      <w:rPr>
        <w:rFonts w:hint="default"/>
        <w:lang w:val="en-US" w:eastAsia="en-US" w:bidi="ar-SA"/>
      </w:rPr>
    </w:lvl>
  </w:abstractNum>
  <w:num w:numId="1" w16cid:durableId="830828777">
    <w:abstractNumId w:val="9"/>
  </w:num>
  <w:num w:numId="2" w16cid:durableId="1858829">
    <w:abstractNumId w:val="6"/>
  </w:num>
  <w:num w:numId="3" w16cid:durableId="1333221471">
    <w:abstractNumId w:val="18"/>
  </w:num>
  <w:num w:numId="4" w16cid:durableId="1072390599">
    <w:abstractNumId w:val="19"/>
  </w:num>
  <w:num w:numId="5" w16cid:durableId="960385107">
    <w:abstractNumId w:val="7"/>
  </w:num>
  <w:num w:numId="6" w16cid:durableId="893932166">
    <w:abstractNumId w:val="17"/>
  </w:num>
  <w:num w:numId="7" w16cid:durableId="323945383">
    <w:abstractNumId w:val="14"/>
  </w:num>
  <w:num w:numId="8" w16cid:durableId="1250502493">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1221212423">
    <w:abstractNumId w:val="16"/>
  </w:num>
  <w:num w:numId="10" w16cid:durableId="1282104923">
    <w:abstractNumId w:val="5"/>
  </w:num>
  <w:num w:numId="11" w16cid:durableId="192770733">
    <w:abstractNumId w:val="20"/>
  </w:num>
  <w:num w:numId="12" w16cid:durableId="778992042">
    <w:abstractNumId w:val="8"/>
  </w:num>
  <w:num w:numId="13" w16cid:durableId="111286545">
    <w:abstractNumId w:val="11"/>
  </w:num>
  <w:num w:numId="14" w16cid:durableId="1701080998">
    <w:abstractNumId w:val="0"/>
  </w:num>
  <w:num w:numId="15" w16cid:durableId="330989087">
    <w:abstractNumId w:val="10"/>
  </w:num>
  <w:num w:numId="16" w16cid:durableId="1016267073">
    <w:abstractNumId w:val="12"/>
  </w:num>
  <w:num w:numId="17" w16cid:durableId="297882131">
    <w:abstractNumId w:val="15"/>
  </w:num>
  <w:num w:numId="18" w16cid:durableId="1572740948">
    <w:abstractNumId w:val="13"/>
  </w:num>
  <w:num w:numId="19" w16cid:durableId="1280138620">
    <w:abstractNumId w:val="4"/>
  </w:num>
  <w:num w:numId="20" w16cid:durableId="1440107101">
    <w:abstractNumId w:val="2"/>
  </w:num>
  <w:num w:numId="21" w16cid:durableId="1301576273">
    <w:abstractNumId w:val="3"/>
  </w:num>
  <w:num w:numId="22" w16cid:durableId="1644194576">
    <w:abstractNumId w:val="1"/>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evenAndOddHeaders/>
  <w:characterSpacingControl w:val="doNotCompress"/>
  <w:hdrShapeDefaults>
    <o:shapedefaults v:ext="edit" spidmax="2050"/>
  </w:hdrShapeDefaults>
  <w:footnotePr>
    <w:footnote w:id="-1"/>
    <w:footnote w:id="0"/>
  </w:footnotePr>
  <w:endnotePr>
    <w:endnote w:id="-1"/>
    <w:endnote w:id="0"/>
  </w:endnotePr>
  <w:compat>
    <w:applyBreakingRules/>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56AC1"/>
    <w:rsid w:val="00002DE2"/>
    <w:rsid w:val="00012219"/>
    <w:rsid w:val="000314DA"/>
    <w:rsid w:val="0004042D"/>
    <w:rsid w:val="00043D67"/>
    <w:rsid w:val="000464DD"/>
    <w:rsid w:val="0005091C"/>
    <w:rsid w:val="00066142"/>
    <w:rsid w:val="00070CCB"/>
    <w:rsid w:val="0007171B"/>
    <w:rsid w:val="0009280B"/>
    <w:rsid w:val="000938C7"/>
    <w:rsid w:val="000979EA"/>
    <w:rsid w:val="000A5E95"/>
    <w:rsid w:val="000A6034"/>
    <w:rsid w:val="000A60E0"/>
    <w:rsid w:val="000B13C6"/>
    <w:rsid w:val="000B4B58"/>
    <w:rsid w:val="000D0F68"/>
    <w:rsid w:val="000E673A"/>
    <w:rsid w:val="000F3651"/>
    <w:rsid w:val="000F6945"/>
    <w:rsid w:val="000F6A60"/>
    <w:rsid w:val="000F74F5"/>
    <w:rsid w:val="000F78FC"/>
    <w:rsid w:val="001031DF"/>
    <w:rsid w:val="00104863"/>
    <w:rsid w:val="0010489F"/>
    <w:rsid w:val="00105372"/>
    <w:rsid w:val="001054A6"/>
    <w:rsid w:val="001056E5"/>
    <w:rsid w:val="001078A1"/>
    <w:rsid w:val="001146D6"/>
    <w:rsid w:val="001312AD"/>
    <w:rsid w:val="00131E7A"/>
    <w:rsid w:val="00134846"/>
    <w:rsid w:val="00146C0E"/>
    <w:rsid w:val="0015026B"/>
    <w:rsid w:val="00157EBC"/>
    <w:rsid w:val="00172AF6"/>
    <w:rsid w:val="00176CEE"/>
    <w:rsid w:val="00183056"/>
    <w:rsid w:val="00186DD8"/>
    <w:rsid w:val="00195DFC"/>
    <w:rsid w:val="001A34DE"/>
    <w:rsid w:val="001A35EC"/>
    <w:rsid w:val="001A4247"/>
    <w:rsid w:val="001B13FE"/>
    <w:rsid w:val="001C5B45"/>
    <w:rsid w:val="001D25CA"/>
    <w:rsid w:val="001E7982"/>
    <w:rsid w:val="001F0C32"/>
    <w:rsid w:val="001F4212"/>
    <w:rsid w:val="001F7A06"/>
    <w:rsid w:val="00200FBC"/>
    <w:rsid w:val="00205246"/>
    <w:rsid w:val="00206772"/>
    <w:rsid w:val="0021260A"/>
    <w:rsid w:val="00213BB8"/>
    <w:rsid w:val="002164ED"/>
    <w:rsid w:val="00217B64"/>
    <w:rsid w:val="00220FDE"/>
    <w:rsid w:val="00227D0F"/>
    <w:rsid w:val="0023304A"/>
    <w:rsid w:val="0023371D"/>
    <w:rsid w:val="00233F4D"/>
    <w:rsid w:val="00240EE6"/>
    <w:rsid w:val="00241C44"/>
    <w:rsid w:val="00244A61"/>
    <w:rsid w:val="002458BC"/>
    <w:rsid w:val="00247DC4"/>
    <w:rsid w:val="00250069"/>
    <w:rsid w:val="00254EB5"/>
    <w:rsid w:val="00276F18"/>
    <w:rsid w:val="00281290"/>
    <w:rsid w:val="002927DF"/>
    <w:rsid w:val="002C4736"/>
    <w:rsid w:val="002D7F8F"/>
    <w:rsid w:val="002F6E18"/>
    <w:rsid w:val="002F71B2"/>
    <w:rsid w:val="003008FE"/>
    <w:rsid w:val="0030169D"/>
    <w:rsid w:val="003060EB"/>
    <w:rsid w:val="003153EB"/>
    <w:rsid w:val="0032136E"/>
    <w:rsid w:val="00321985"/>
    <w:rsid w:val="0032211B"/>
    <w:rsid w:val="00325590"/>
    <w:rsid w:val="00335C65"/>
    <w:rsid w:val="00351205"/>
    <w:rsid w:val="003573B8"/>
    <w:rsid w:val="00371195"/>
    <w:rsid w:val="00372F74"/>
    <w:rsid w:val="003739E0"/>
    <w:rsid w:val="00373F5F"/>
    <w:rsid w:val="00375E80"/>
    <w:rsid w:val="00381890"/>
    <w:rsid w:val="00382059"/>
    <w:rsid w:val="00393269"/>
    <w:rsid w:val="00393320"/>
    <w:rsid w:val="003B69C0"/>
    <w:rsid w:val="003D12B6"/>
    <w:rsid w:val="003E57A7"/>
    <w:rsid w:val="003E5DEC"/>
    <w:rsid w:val="003F1A75"/>
    <w:rsid w:val="003F4E42"/>
    <w:rsid w:val="003F5678"/>
    <w:rsid w:val="003F6962"/>
    <w:rsid w:val="003F7224"/>
    <w:rsid w:val="003F74FC"/>
    <w:rsid w:val="00420C77"/>
    <w:rsid w:val="00425FD7"/>
    <w:rsid w:val="004272A1"/>
    <w:rsid w:val="00427D21"/>
    <w:rsid w:val="00441CCA"/>
    <w:rsid w:val="004424C2"/>
    <w:rsid w:val="00447F4A"/>
    <w:rsid w:val="00451A89"/>
    <w:rsid w:val="00456F67"/>
    <w:rsid w:val="0045747B"/>
    <w:rsid w:val="00457505"/>
    <w:rsid w:val="004644C2"/>
    <w:rsid w:val="00467F9C"/>
    <w:rsid w:val="0048108D"/>
    <w:rsid w:val="004837AD"/>
    <w:rsid w:val="00496603"/>
    <w:rsid w:val="004B08C8"/>
    <w:rsid w:val="004B11E6"/>
    <w:rsid w:val="004C18AD"/>
    <w:rsid w:val="004D0AC8"/>
    <w:rsid w:val="004E0EDF"/>
    <w:rsid w:val="005000C5"/>
    <w:rsid w:val="00505652"/>
    <w:rsid w:val="00505CFA"/>
    <w:rsid w:val="005064F6"/>
    <w:rsid w:val="0051006C"/>
    <w:rsid w:val="00534681"/>
    <w:rsid w:val="00550B90"/>
    <w:rsid w:val="00554964"/>
    <w:rsid w:val="0056068E"/>
    <w:rsid w:val="005631E2"/>
    <w:rsid w:val="00563442"/>
    <w:rsid w:val="0056348E"/>
    <w:rsid w:val="00565B42"/>
    <w:rsid w:val="00572039"/>
    <w:rsid w:val="00572751"/>
    <w:rsid w:val="0057677E"/>
    <w:rsid w:val="00583A07"/>
    <w:rsid w:val="005919EA"/>
    <w:rsid w:val="00591CA6"/>
    <w:rsid w:val="005A37E6"/>
    <w:rsid w:val="005A6601"/>
    <w:rsid w:val="005B066A"/>
    <w:rsid w:val="005B35E2"/>
    <w:rsid w:val="005C4CE6"/>
    <w:rsid w:val="005D0B78"/>
    <w:rsid w:val="005D440C"/>
    <w:rsid w:val="005E28E7"/>
    <w:rsid w:val="005E4092"/>
    <w:rsid w:val="005F26A5"/>
    <w:rsid w:val="005F706A"/>
    <w:rsid w:val="00603821"/>
    <w:rsid w:val="006122BA"/>
    <w:rsid w:val="006201FF"/>
    <w:rsid w:val="0063216B"/>
    <w:rsid w:val="00645986"/>
    <w:rsid w:val="006478BF"/>
    <w:rsid w:val="00657352"/>
    <w:rsid w:val="0067044B"/>
    <w:rsid w:val="00674D4E"/>
    <w:rsid w:val="00687B57"/>
    <w:rsid w:val="006A2B1A"/>
    <w:rsid w:val="006A4A5C"/>
    <w:rsid w:val="006A5FFD"/>
    <w:rsid w:val="006A73C1"/>
    <w:rsid w:val="006A7FDA"/>
    <w:rsid w:val="006B2290"/>
    <w:rsid w:val="006B6A34"/>
    <w:rsid w:val="006C7781"/>
    <w:rsid w:val="006E5E52"/>
    <w:rsid w:val="006E7BE2"/>
    <w:rsid w:val="006F186B"/>
    <w:rsid w:val="00717D88"/>
    <w:rsid w:val="00726A43"/>
    <w:rsid w:val="007574BC"/>
    <w:rsid w:val="00761DCA"/>
    <w:rsid w:val="00764007"/>
    <w:rsid w:val="00771588"/>
    <w:rsid w:val="00772C6D"/>
    <w:rsid w:val="00773639"/>
    <w:rsid w:val="0078165A"/>
    <w:rsid w:val="00786056"/>
    <w:rsid w:val="007942D3"/>
    <w:rsid w:val="007A0C2A"/>
    <w:rsid w:val="007B2099"/>
    <w:rsid w:val="007B31F6"/>
    <w:rsid w:val="007B6C09"/>
    <w:rsid w:val="007B7741"/>
    <w:rsid w:val="007C1C6A"/>
    <w:rsid w:val="007C24CD"/>
    <w:rsid w:val="007C4951"/>
    <w:rsid w:val="007C65A7"/>
    <w:rsid w:val="007D601D"/>
    <w:rsid w:val="007E09DA"/>
    <w:rsid w:val="007E0F8A"/>
    <w:rsid w:val="007E76B7"/>
    <w:rsid w:val="007F718D"/>
    <w:rsid w:val="00801FAD"/>
    <w:rsid w:val="008147B5"/>
    <w:rsid w:val="00814AFD"/>
    <w:rsid w:val="00814EF2"/>
    <w:rsid w:val="008178B6"/>
    <w:rsid w:val="00831396"/>
    <w:rsid w:val="008363F2"/>
    <w:rsid w:val="00843FAA"/>
    <w:rsid w:val="00860B61"/>
    <w:rsid w:val="00865B74"/>
    <w:rsid w:val="00866063"/>
    <w:rsid w:val="008705AD"/>
    <w:rsid w:val="00875ADC"/>
    <w:rsid w:val="008836AE"/>
    <w:rsid w:val="00892DCA"/>
    <w:rsid w:val="008974F0"/>
    <w:rsid w:val="008A1499"/>
    <w:rsid w:val="008B012A"/>
    <w:rsid w:val="008C3117"/>
    <w:rsid w:val="008D09DB"/>
    <w:rsid w:val="008D10D2"/>
    <w:rsid w:val="008E2072"/>
    <w:rsid w:val="008E3CC5"/>
    <w:rsid w:val="008F4ED9"/>
    <w:rsid w:val="008F5D5B"/>
    <w:rsid w:val="009018F0"/>
    <w:rsid w:val="00906E17"/>
    <w:rsid w:val="009070F4"/>
    <w:rsid w:val="00912E0D"/>
    <w:rsid w:val="0092087D"/>
    <w:rsid w:val="00930BA1"/>
    <w:rsid w:val="0093169E"/>
    <w:rsid w:val="00941140"/>
    <w:rsid w:val="009444C6"/>
    <w:rsid w:val="00946D62"/>
    <w:rsid w:val="00947161"/>
    <w:rsid w:val="009505C9"/>
    <w:rsid w:val="00950752"/>
    <w:rsid w:val="00952B20"/>
    <w:rsid w:val="00963F35"/>
    <w:rsid w:val="009662B6"/>
    <w:rsid w:val="00966424"/>
    <w:rsid w:val="00980477"/>
    <w:rsid w:val="00983AF5"/>
    <w:rsid w:val="0098769D"/>
    <w:rsid w:val="009913CF"/>
    <w:rsid w:val="009938FF"/>
    <w:rsid w:val="00995A8C"/>
    <w:rsid w:val="009A232A"/>
    <w:rsid w:val="009B0BC6"/>
    <w:rsid w:val="009B3A4B"/>
    <w:rsid w:val="009C2DE6"/>
    <w:rsid w:val="009C4702"/>
    <w:rsid w:val="009C63C8"/>
    <w:rsid w:val="009C67EA"/>
    <w:rsid w:val="009D4D7A"/>
    <w:rsid w:val="009D5316"/>
    <w:rsid w:val="009E1546"/>
    <w:rsid w:val="009F17FE"/>
    <w:rsid w:val="009F7BFE"/>
    <w:rsid w:val="00A111D1"/>
    <w:rsid w:val="00A26FE3"/>
    <w:rsid w:val="00A353B9"/>
    <w:rsid w:val="00A44B1B"/>
    <w:rsid w:val="00A5517C"/>
    <w:rsid w:val="00A56AC1"/>
    <w:rsid w:val="00A666D9"/>
    <w:rsid w:val="00A736E6"/>
    <w:rsid w:val="00A80C73"/>
    <w:rsid w:val="00A97775"/>
    <w:rsid w:val="00AA6F92"/>
    <w:rsid w:val="00AA7FA9"/>
    <w:rsid w:val="00AB16B3"/>
    <w:rsid w:val="00AB6934"/>
    <w:rsid w:val="00AB7D1B"/>
    <w:rsid w:val="00AB7FB3"/>
    <w:rsid w:val="00AC68A4"/>
    <w:rsid w:val="00AE7639"/>
    <w:rsid w:val="00AF42DE"/>
    <w:rsid w:val="00B119EA"/>
    <w:rsid w:val="00B15184"/>
    <w:rsid w:val="00B221E7"/>
    <w:rsid w:val="00B259C2"/>
    <w:rsid w:val="00B27C48"/>
    <w:rsid w:val="00B3369F"/>
    <w:rsid w:val="00B3412E"/>
    <w:rsid w:val="00B34E31"/>
    <w:rsid w:val="00B465A1"/>
    <w:rsid w:val="00B51FC6"/>
    <w:rsid w:val="00B558D7"/>
    <w:rsid w:val="00B6042F"/>
    <w:rsid w:val="00B611A2"/>
    <w:rsid w:val="00B62F1D"/>
    <w:rsid w:val="00B72DC4"/>
    <w:rsid w:val="00B73A41"/>
    <w:rsid w:val="00B77D1E"/>
    <w:rsid w:val="00B803AF"/>
    <w:rsid w:val="00B81111"/>
    <w:rsid w:val="00B82FC3"/>
    <w:rsid w:val="00B85132"/>
    <w:rsid w:val="00B94E6C"/>
    <w:rsid w:val="00B9748A"/>
    <w:rsid w:val="00BB4606"/>
    <w:rsid w:val="00BC0728"/>
    <w:rsid w:val="00BC3A28"/>
    <w:rsid w:val="00BC610E"/>
    <w:rsid w:val="00BE153D"/>
    <w:rsid w:val="00BE19C7"/>
    <w:rsid w:val="00BE4469"/>
    <w:rsid w:val="00BE4519"/>
    <w:rsid w:val="00BE7308"/>
    <w:rsid w:val="00C01516"/>
    <w:rsid w:val="00C10927"/>
    <w:rsid w:val="00C13724"/>
    <w:rsid w:val="00C23D2F"/>
    <w:rsid w:val="00C37EA4"/>
    <w:rsid w:val="00C423FF"/>
    <w:rsid w:val="00C443BD"/>
    <w:rsid w:val="00C451C5"/>
    <w:rsid w:val="00C63359"/>
    <w:rsid w:val="00C64129"/>
    <w:rsid w:val="00C64D86"/>
    <w:rsid w:val="00C751CF"/>
    <w:rsid w:val="00C86196"/>
    <w:rsid w:val="00C90874"/>
    <w:rsid w:val="00C9161D"/>
    <w:rsid w:val="00CA0C1D"/>
    <w:rsid w:val="00CA4C2D"/>
    <w:rsid w:val="00CB048A"/>
    <w:rsid w:val="00CC5DE8"/>
    <w:rsid w:val="00CD5376"/>
    <w:rsid w:val="00CD7FD9"/>
    <w:rsid w:val="00CF08CE"/>
    <w:rsid w:val="00CF0BE2"/>
    <w:rsid w:val="00CF1848"/>
    <w:rsid w:val="00D05A2B"/>
    <w:rsid w:val="00D10B43"/>
    <w:rsid w:val="00D12044"/>
    <w:rsid w:val="00D127AB"/>
    <w:rsid w:val="00D12DB4"/>
    <w:rsid w:val="00D170D9"/>
    <w:rsid w:val="00D24A98"/>
    <w:rsid w:val="00D25858"/>
    <w:rsid w:val="00D33EFC"/>
    <w:rsid w:val="00D34381"/>
    <w:rsid w:val="00D40DBC"/>
    <w:rsid w:val="00D4124C"/>
    <w:rsid w:val="00D47AF0"/>
    <w:rsid w:val="00D5010B"/>
    <w:rsid w:val="00D60E22"/>
    <w:rsid w:val="00D61C85"/>
    <w:rsid w:val="00D71035"/>
    <w:rsid w:val="00D75CA6"/>
    <w:rsid w:val="00D76A18"/>
    <w:rsid w:val="00D80849"/>
    <w:rsid w:val="00D82E8F"/>
    <w:rsid w:val="00D91DB3"/>
    <w:rsid w:val="00DA2B1B"/>
    <w:rsid w:val="00DA5AEC"/>
    <w:rsid w:val="00DB2227"/>
    <w:rsid w:val="00DB553F"/>
    <w:rsid w:val="00DB5E0F"/>
    <w:rsid w:val="00DD118C"/>
    <w:rsid w:val="00DD5070"/>
    <w:rsid w:val="00DE004B"/>
    <w:rsid w:val="00DE765C"/>
    <w:rsid w:val="00DF2E2B"/>
    <w:rsid w:val="00DF59CB"/>
    <w:rsid w:val="00E00129"/>
    <w:rsid w:val="00E050F1"/>
    <w:rsid w:val="00E53B2B"/>
    <w:rsid w:val="00E5610B"/>
    <w:rsid w:val="00E66235"/>
    <w:rsid w:val="00E821B7"/>
    <w:rsid w:val="00E82B6D"/>
    <w:rsid w:val="00E83C24"/>
    <w:rsid w:val="00E92E74"/>
    <w:rsid w:val="00E9318D"/>
    <w:rsid w:val="00E93F3E"/>
    <w:rsid w:val="00EA3AA4"/>
    <w:rsid w:val="00EB0E19"/>
    <w:rsid w:val="00ED564C"/>
    <w:rsid w:val="00F02A3E"/>
    <w:rsid w:val="00F063C2"/>
    <w:rsid w:val="00F07A2B"/>
    <w:rsid w:val="00F12EF5"/>
    <w:rsid w:val="00F166E6"/>
    <w:rsid w:val="00F26D26"/>
    <w:rsid w:val="00F376C3"/>
    <w:rsid w:val="00F40897"/>
    <w:rsid w:val="00F52C7D"/>
    <w:rsid w:val="00F53193"/>
    <w:rsid w:val="00F5357E"/>
    <w:rsid w:val="00F6586C"/>
    <w:rsid w:val="00F659B8"/>
    <w:rsid w:val="00F72014"/>
    <w:rsid w:val="00F8237C"/>
    <w:rsid w:val="00F8396D"/>
    <w:rsid w:val="00F9038B"/>
    <w:rsid w:val="00F94774"/>
    <w:rsid w:val="00FA08AE"/>
    <w:rsid w:val="00FA5B6E"/>
    <w:rsid w:val="00FA663B"/>
    <w:rsid w:val="00FC51B0"/>
    <w:rsid w:val="00FC53DB"/>
    <w:rsid w:val="00FD53B0"/>
    <w:rsid w:val="00FE1AA4"/>
    <w:rsid w:val="00FF15EA"/>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7EA60DB7"/>
  <w15:docId w15:val="{BC26EFAC-966F-2E43-A175-566703BC26D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F1A75"/>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3F1A75"/>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9"/>
    <w:qFormat/>
    <w:rsid w:val="003F1A75"/>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3F1A75"/>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3F1A75"/>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3F1A75"/>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3F1A75"/>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3F1A75"/>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3F1A75"/>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3F1A75"/>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3F1A75"/>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3F1A75"/>
    <w:rPr>
      <w:rFonts w:ascii="Times New Roman" w:eastAsia="SimSun" w:hAnsi="Times New Roman" w:cs="Times New Roman"/>
      <w:sz w:val="20"/>
      <w:szCs w:val="22"/>
      <w:lang w:val="en-GB"/>
    </w:rPr>
  </w:style>
  <w:style w:type="paragraph" w:styleId="Footer">
    <w:name w:val="footer"/>
    <w:basedOn w:val="Normal"/>
    <w:link w:val="FooterChar"/>
    <w:uiPriority w:val="99"/>
    <w:rsid w:val="003F1A75"/>
    <w:pPr>
      <w:tabs>
        <w:tab w:val="center" w:pos="4680"/>
        <w:tab w:val="right" w:pos="9360"/>
      </w:tabs>
    </w:pPr>
    <w:rPr>
      <w:sz w:val="20"/>
    </w:rPr>
  </w:style>
  <w:style w:type="character" w:customStyle="1" w:styleId="FooterChar">
    <w:name w:val="Footer Char"/>
    <w:basedOn w:val="DefaultParagraphFont"/>
    <w:link w:val="Footer"/>
    <w:uiPriority w:val="99"/>
    <w:rsid w:val="003F1A75"/>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3F1A75"/>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3F1A75"/>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3F1A75"/>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3F1A75"/>
    <w:rPr>
      <w:sz w:val="16"/>
      <w:szCs w:val="16"/>
      <w:lang w:val="en-GB"/>
    </w:rPr>
  </w:style>
  <w:style w:type="paragraph" w:styleId="CommentText">
    <w:name w:val="annotation text"/>
    <w:basedOn w:val="Normal"/>
    <w:link w:val="CommentTextChar"/>
    <w:uiPriority w:val="99"/>
    <w:semiHidden/>
    <w:rsid w:val="003F1A75"/>
    <w:rPr>
      <w:sz w:val="20"/>
      <w:szCs w:val="20"/>
    </w:rPr>
  </w:style>
  <w:style w:type="character" w:customStyle="1" w:styleId="CommentTextChar">
    <w:name w:val="Comment Text Char"/>
    <w:basedOn w:val="DefaultParagraphFont"/>
    <w:link w:val="CommentText"/>
    <w:uiPriority w:val="99"/>
    <w:semiHidden/>
    <w:rsid w:val="003F1A75"/>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basedOn w:val="DefaultParagraphFont"/>
    <w:uiPriority w:val="99"/>
    <w:semiHidden/>
    <w:unhideWhenUsed/>
    <w:rsid w:val="003F1A75"/>
    <w:rPr>
      <w:vertAlign w:val="superscript"/>
      <w:lang w:val="en-GB"/>
    </w:rPr>
  </w:style>
  <w:style w:type="paragraph" w:styleId="FootnoteText">
    <w:name w:val="footnote text"/>
    <w:basedOn w:val="Normal"/>
    <w:link w:val="FootnoteTextChar"/>
    <w:uiPriority w:val="99"/>
    <w:semiHidden/>
    <w:unhideWhenUsed/>
    <w:rsid w:val="003F1A75"/>
    <w:pPr>
      <w:jc w:val="left"/>
    </w:pPr>
    <w:rPr>
      <w:sz w:val="18"/>
      <w:szCs w:val="20"/>
    </w:rPr>
  </w:style>
  <w:style w:type="character" w:customStyle="1" w:styleId="FootnoteTextChar">
    <w:name w:val="Footnote Text Char"/>
    <w:basedOn w:val="DefaultParagraphFont"/>
    <w:link w:val="FootnoteText"/>
    <w:uiPriority w:val="99"/>
    <w:semiHidden/>
    <w:rsid w:val="003F1A75"/>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9"/>
    <w:rsid w:val="003F1A75"/>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3F1A75"/>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3F1A75"/>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3F1A75"/>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3F1A75"/>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3F1A75"/>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3F1A75"/>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3F1A75"/>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3F1A75"/>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3F1A75"/>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3F1A75"/>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link w:val="ListParagraphChar"/>
    <w:uiPriority w:val="34"/>
    <w:qFormat/>
    <w:rsid w:val="003F1A75"/>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3F1A75"/>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3F1A75"/>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3F1A75"/>
    <w:pPr>
      <w:spacing w:after="120"/>
      <w:ind w:left="567"/>
    </w:pPr>
  </w:style>
  <w:style w:type="paragraph" w:customStyle="1" w:styleId="Footnote">
    <w:name w:val="Footnote"/>
    <w:basedOn w:val="FootnoteText"/>
    <w:semiHidden/>
    <w:qFormat/>
    <w:rsid w:val="003F1A75"/>
    <w:rPr>
      <w:szCs w:val="18"/>
    </w:rPr>
  </w:style>
  <w:style w:type="paragraph" w:customStyle="1" w:styleId="Annex">
    <w:name w:val="Annex"/>
    <w:basedOn w:val="Normal"/>
    <w:semiHidden/>
    <w:qFormat/>
    <w:rsid w:val="003F1A75"/>
    <w:pPr>
      <w:spacing w:after="240"/>
    </w:pPr>
    <w:rPr>
      <w:b/>
      <w:sz w:val="28"/>
    </w:rPr>
  </w:style>
  <w:style w:type="paragraph" w:customStyle="1" w:styleId="ABSymbol">
    <w:name w:val="AB_Symbol"/>
    <w:basedOn w:val="Normal"/>
    <w:qFormat/>
    <w:rsid w:val="003F1A75"/>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3F1A75"/>
    <w:pPr>
      <w:numPr>
        <w:numId w:val="7"/>
      </w:numPr>
      <w:tabs>
        <w:tab w:val="left" w:pos="3969"/>
      </w:tabs>
      <w:spacing w:before="120" w:after="120"/>
    </w:pPr>
  </w:style>
  <w:style w:type="paragraph" w:customStyle="1" w:styleId="AFCorNNormal">
    <w:name w:val="AF_CorNNormal"/>
    <w:basedOn w:val="Normal"/>
    <w:unhideWhenUsed/>
    <w:rsid w:val="003F1A75"/>
    <w:pPr>
      <w:jc w:val="left"/>
    </w:pPr>
  </w:style>
  <w:style w:type="paragraph" w:customStyle="1" w:styleId="AEDistrNormal">
    <w:name w:val="AE_DistrNormal"/>
    <w:basedOn w:val="Normal"/>
    <w:unhideWhenUsed/>
    <w:rsid w:val="003F1A75"/>
    <w:pPr>
      <w:jc w:val="left"/>
    </w:pPr>
  </w:style>
  <w:style w:type="paragraph" w:customStyle="1" w:styleId="AASmallLogo">
    <w:name w:val="AA_SmallLogo"/>
    <w:basedOn w:val="AEDistrNormal"/>
    <w:unhideWhenUsed/>
    <w:rsid w:val="003F1A75"/>
    <w:pPr>
      <w:spacing w:before="40"/>
    </w:pPr>
    <w:rPr>
      <w:sz w:val="4"/>
    </w:rPr>
  </w:style>
  <w:style w:type="paragraph" w:customStyle="1" w:styleId="ACLargeLogo">
    <w:name w:val="AC_LargeLogo"/>
    <w:basedOn w:val="AFCorNNormal"/>
    <w:next w:val="AISpacer"/>
    <w:unhideWhenUsed/>
    <w:rsid w:val="003F1A75"/>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3F1A75"/>
    <w:rPr>
      <w:b/>
      <w:bCs/>
    </w:rPr>
  </w:style>
  <w:style w:type="character" w:customStyle="1" w:styleId="CommentSubjectChar">
    <w:name w:val="Comment Subject Char"/>
    <w:basedOn w:val="CommentTextChar"/>
    <w:link w:val="CommentSubject"/>
    <w:uiPriority w:val="99"/>
    <w:semiHidden/>
    <w:rsid w:val="003F1A75"/>
    <w:rPr>
      <w:rFonts w:ascii="Times New Roman" w:eastAsia="SimSun" w:hAnsi="Times New Roman" w:cs="Times New Roman"/>
      <w:b/>
      <w:bCs/>
      <w:sz w:val="20"/>
      <w:szCs w:val="20"/>
      <w:lang w:val="en-GB"/>
    </w:rPr>
  </w:style>
  <w:style w:type="paragraph" w:customStyle="1" w:styleId="Item">
    <w:name w:val="Item"/>
    <w:basedOn w:val="Normal"/>
    <w:semiHidden/>
    <w:qFormat/>
    <w:rsid w:val="003F1A75"/>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3F1A75"/>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3F1A75"/>
    <w:pPr>
      <w:contextualSpacing/>
    </w:pPr>
  </w:style>
  <w:style w:type="numbering" w:customStyle="1" w:styleId="ListCBD">
    <w:name w:val="ListCBD"/>
    <w:basedOn w:val="NoList"/>
    <w:uiPriority w:val="99"/>
    <w:rsid w:val="003F1A75"/>
    <w:pPr>
      <w:numPr>
        <w:numId w:val="5"/>
      </w:numPr>
    </w:pPr>
  </w:style>
  <w:style w:type="numbering" w:customStyle="1" w:styleId="CBDHeadings">
    <w:name w:val="CBD_Headings"/>
    <w:basedOn w:val="ListCBD"/>
    <w:uiPriority w:val="99"/>
    <w:rsid w:val="003F1A75"/>
    <w:pPr>
      <w:numPr>
        <w:numId w:val="6"/>
      </w:numPr>
    </w:pPr>
  </w:style>
  <w:style w:type="paragraph" w:customStyle="1" w:styleId="AISpacer">
    <w:name w:val="AI_Spacer"/>
    <w:next w:val="Normal"/>
    <w:unhideWhenUsed/>
    <w:qFormat/>
    <w:rsid w:val="003F1A75"/>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3F1A75"/>
    <w:pPr>
      <w:spacing w:before="120"/>
    </w:pPr>
  </w:style>
  <w:style w:type="paragraph" w:customStyle="1" w:styleId="AFCorNBold">
    <w:name w:val="AF_CorNBold"/>
    <w:basedOn w:val="AFCorNNormal"/>
    <w:next w:val="AFCorNNormal"/>
    <w:unhideWhenUsed/>
    <w:qFormat/>
    <w:rsid w:val="003F1A75"/>
    <w:rPr>
      <w:b/>
    </w:rPr>
  </w:style>
  <w:style w:type="paragraph" w:customStyle="1" w:styleId="AFCorN12Bold">
    <w:name w:val="AF_CorN12Bold"/>
    <w:basedOn w:val="AFCorNNormal"/>
    <w:next w:val="AFCorNNormal"/>
    <w:unhideWhenUsed/>
    <w:qFormat/>
    <w:rsid w:val="003F1A75"/>
    <w:rPr>
      <w:b/>
      <w:sz w:val="24"/>
    </w:rPr>
  </w:style>
  <w:style w:type="paragraph" w:customStyle="1" w:styleId="CBDAgendaItem">
    <w:name w:val="CBD_AgendaItem"/>
    <w:basedOn w:val="Normal"/>
    <w:qFormat/>
    <w:rsid w:val="003F1A75"/>
    <w:pPr>
      <w:keepNext/>
      <w:spacing w:before="240" w:after="120"/>
      <w:jc w:val="left"/>
    </w:pPr>
    <w:rPr>
      <w:rFonts w:ascii="Times New Roman Bold" w:hAnsi="Times New Roman Bold" w:cs="Times New Roman Bold"/>
      <w:b/>
      <w:sz w:val="24"/>
      <w:szCs w:val="24"/>
    </w:rPr>
  </w:style>
  <w:style w:type="paragraph" w:customStyle="1" w:styleId="CBDDesicionText">
    <w:name w:val="CBD_DesicionText"/>
    <w:basedOn w:val="CBDNormal"/>
    <w:qFormat/>
    <w:rsid w:val="003F1A75"/>
    <w:pPr>
      <w:spacing w:after="120"/>
      <w:ind w:left="1134" w:firstLine="567"/>
    </w:pPr>
  </w:style>
  <w:style w:type="paragraph" w:customStyle="1" w:styleId="CBDDesicionAnnex">
    <w:name w:val="CBD_DesicionAnnex"/>
    <w:basedOn w:val="CBDNormal"/>
    <w:next w:val="CBDDesicionText"/>
    <w:qFormat/>
    <w:rsid w:val="003F1A75"/>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3F1A75"/>
    <w:pPr>
      <w:keepNext/>
      <w:keepLines/>
      <w:spacing w:after="240"/>
      <w:jc w:val="left"/>
    </w:pPr>
    <w:rPr>
      <w:b/>
      <w:sz w:val="28"/>
      <w:lang w:bidi="ar-SY"/>
    </w:rPr>
  </w:style>
  <w:style w:type="paragraph" w:customStyle="1" w:styleId="CBDSubTitle">
    <w:name w:val="CBD_SubTitle"/>
    <w:basedOn w:val="CBDNormal"/>
    <w:qFormat/>
    <w:rsid w:val="003F1A75"/>
    <w:pPr>
      <w:keepNext/>
      <w:keepLines/>
      <w:spacing w:before="240" w:after="240"/>
      <w:ind w:left="567"/>
      <w:jc w:val="left"/>
    </w:pPr>
    <w:rPr>
      <w:b/>
    </w:rPr>
  </w:style>
  <w:style w:type="paragraph" w:customStyle="1" w:styleId="CBDTitle">
    <w:name w:val="CBD_Title"/>
    <w:basedOn w:val="CBDNormal"/>
    <w:next w:val="CBDSubTitle"/>
    <w:qFormat/>
    <w:rsid w:val="003F1A75"/>
    <w:pPr>
      <w:keepNext/>
      <w:keepLines/>
      <w:spacing w:before="240" w:after="240"/>
      <w:ind w:left="567"/>
      <w:jc w:val="left"/>
    </w:pPr>
    <w:rPr>
      <w:b/>
      <w:sz w:val="28"/>
    </w:rPr>
  </w:style>
  <w:style w:type="paragraph" w:customStyle="1" w:styleId="AENormal">
    <w:name w:val="AE_Normal"/>
    <w:basedOn w:val="Normal"/>
    <w:rsid w:val="003F1A75"/>
  </w:style>
  <w:style w:type="paragraph" w:customStyle="1" w:styleId="CBDH1">
    <w:name w:val="CBD_H1"/>
    <w:basedOn w:val="CBDNormal"/>
    <w:qFormat/>
    <w:rsid w:val="003F1A75"/>
    <w:pPr>
      <w:keepNext/>
      <w:keepLines/>
      <w:spacing w:before="240" w:after="120"/>
      <w:ind w:left="567" w:hanging="567"/>
      <w:jc w:val="left"/>
      <w:outlineLvl w:val="0"/>
    </w:pPr>
    <w:rPr>
      <w:b/>
      <w:sz w:val="28"/>
    </w:rPr>
  </w:style>
  <w:style w:type="paragraph" w:customStyle="1" w:styleId="CBDH2">
    <w:name w:val="CBD_H2"/>
    <w:basedOn w:val="CBDNormal"/>
    <w:qFormat/>
    <w:rsid w:val="003F1A75"/>
    <w:pPr>
      <w:keepNext/>
      <w:keepLines/>
      <w:ind w:left="567" w:hanging="567"/>
    </w:pPr>
    <w:rPr>
      <w:b/>
      <w:sz w:val="24"/>
    </w:rPr>
  </w:style>
  <w:style w:type="paragraph" w:customStyle="1" w:styleId="CBDFootnoteText">
    <w:name w:val="CBD_Footnote_Text"/>
    <w:basedOn w:val="CBDNormal"/>
    <w:qFormat/>
    <w:rsid w:val="003F1A75"/>
    <w:pPr>
      <w:jc w:val="left"/>
    </w:pPr>
    <w:rPr>
      <w:sz w:val="18"/>
    </w:rPr>
  </w:style>
  <w:style w:type="paragraph" w:customStyle="1" w:styleId="CBDFooter">
    <w:name w:val="CBD_Footer"/>
    <w:basedOn w:val="CBDNormal"/>
    <w:qFormat/>
    <w:rsid w:val="003F1A75"/>
    <w:rPr>
      <w:sz w:val="20"/>
    </w:rPr>
  </w:style>
  <w:style w:type="paragraph" w:customStyle="1" w:styleId="CBDHeader">
    <w:name w:val="CBD_Header"/>
    <w:basedOn w:val="CBDNormal"/>
    <w:next w:val="CBDFooter"/>
    <w:qFormat/>
    <w:rsid w:val="003F1A75"/>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3F1A75"/>
    <w:pPr>
      <w:keepNext/>
      <w:keepLines/>
      <w:spacing w:before="120" w:after="120"/>
      <w:ind w:left="567" w:hanging="567"/>
      <w:jc w:val="left"/>
    </w:pPr>
    <w:rPr>
      <w:b/>
    </w:rPr>
  </w:style>
  <w:style w:type="paragraph" w:customStyle="1" w:styleId="CBDH4">
    <w:name w:val="CBD_H4"/>
    <w:basedOn w:val="CBDNormal"/>
    <w:rsid w:val="003F1A75"/>
    <w:pPr>
      <w:keepNext/>
      <w:keepLines/>
      <w:spacing w:before="120" w:after="120"/>
      <w:ind w:left="567" w:hanging="567"/>
      <w:jc w:val="left"/>
    </w:pPr>
    <w:rPr>
      <w:b/>
    </w:rPr>
  </w:style>
  <w:style w:type="paragraph" w:customStyle="1" w:styleId="CBDH5">
    <w:name w:val="CBD_H5"/>
    <w:basedOn w:val="CBDNormal"/>
    <w:qFormat/>
    <w:rsid w:val="003F1A75"/>
    <w:pPr>
      <w:keepNext/>
      <w:keepLines/>
      <w:spacing w:before="120" w:after="120"/>
      <w:ind w:left="567" w:hanging="567"/>
      <w:jc w:val="left"/>
    </w:pPr>
    <w:rPr>
      <w:i/>
    </w:rPr>
  </w:style>
  <w:style w:type="paragraph" w:customStyle="1" w:styleId="CBDTableNormal">
    <w:name w:val="CBD_TableNormal"/>
    <w:basedOn w:val="CBDNormal"/>
    <w:qFormat/>
    <w:rsid w:val="003F1A75"/>
    <w:pPr>
      <w:spacing w:before="40" w:after="80"/>
      <w:jc w:val="left"/>
    </w:pPr>
    <w:rPr>
      <w:sz w:val="20"/>
    </w:rPr>
  </w:style>
  <w:style w:type="paragraph" w:customStyle="1" w:styleId="CBDTableTitle">
    <w:name w:val="CBD_TableTitle"/>
    <w:basedOn w:val="CBDNormal"/>
    <w:qFormat/>
    <w:rsid w:val="003F1A75"/>
    <w:pPr>
      <w:keepNext/>
      <w:keepLines/>
      <w:spacing w:before="120" w:after="60"/>
      <w:ind w:left="567"/>
      <w:jc w:val="left"/>
    </w:pPr>
    <w:rPr>
      <w:b/>
    </w:rPr>
  </w:style>
  <w:style w:type="paragraph" w:customStyle="1" w:styleId="CBDFigureTitle">
    <w:name w:val="CBD_FigureTitle"/>
    <w:basedOn w:val="CBDNormal"/>
    <w:next w:val="CBDNormalNoNumber"/>
    <w:qFormat/>
    <w:rsid w:val="003F1A75"/>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3F1A75"/>
    <w:pPr>
      <w:keepNext/>
      <w:keepLines/>
      <w:spacing w:before="240" w:after="120"/>
      <w:jc w:val="left"/>
    </w:pPr>
    <w:rPr>
      <w:b/>
      <w:sz w:val="24"/>
    </w:rPr>
  </w:style>
  <w:style w:type="paragraph" w:customStyle="1" w:styleId="CBDagendaItem0">
    <w:name w:val="CBD_agenda_Item"/>
    <w:basedOn w:val="CBDNormalNumber"/>
    <w:qFormat/>
    <w:rsid w:val="003F1A75"/>
  </w:style>
  <w:style w:type="paragraph" w:customStyle="1" w:styleId="CBDpara-item">
    <w:name w:val="CBD_para-item"/>
    <w:basedOn w:val="Normal"/>
    <w:qFormat/>
    <w:rsid w:val="003F1A75"/>
    <w:pPr>
      <w:tabs>
        <w:tab w:val="clear" w:pos="567"/>
      </w:tabs>
      <w:spacing w:before="120" w:after="120"/>
      <w:ind w:left="1134" w:hanging="567"/>
      <w:jc w:val="left"/>
    </w:pPr>
  </w:style>
  <w:style w:type="paragraph" w:customStyle="1" w:styleId="CBDsubpara-item">
    <w:name w:val="CBD_subpara-item"/>
    <w:basedOn w:val="CBDpara-item"/>
    <w:qFormat/>
    <w:rsid w:val="003F1A75"/>
    <w:pPr>
      <w:tabs>
        <w:tab w:val="clear" w:pos="1134"/>
      </w:tabs>
      <w:ind w:left="1701"/>
    </w:pPr>
  </w:style>
  <w:style w:type="paragraph" w:customStyle="1" w:styleId="CBDRecommendText">
    <w:name w:val="CBD_RecommendText"/>
    <w:basedOn w:val="Normal"/>
    <w:qFormat/>
    <w:rsid w:val="003F1A75"/>
    <w:pPr>
      <w:spacing w:after="120"/>
      <w:ind w:left="567"/>
    </w:pPr>
  </w:style>
  <w:style w:type="paragraph" w:customStyle="1" w:styleId="Default">
    <w:name w:val="Default"/>
    <w:rsid w:val="00A353B9"/>
    <w:pPr>
      <w:autoSpaceDE w:val="0"/>
      <w:autoSpaceDN w:val="0"/>
      <w:adjustRightInd w:val="0"/>
    </w:pPr>
    <w:rPr>
      <w:rFonts w:ascii="Times New Roman" w:hAnsi="Times New Roman" w:cs="Times New Roman"/>
      <w:color w:val="000000"/>
      <w:lang w:val="en-US"/>
    </w:rPr>
  </w:style>
  <w:style w:type="paragraph" w:customStyle="1" w:styleId="TableParagraph">
    <w:name w:val="Table Paragraph"/>
    <w:basedOn w:val="Normal"/>
    <w:uiPriority w:val="1"/>
    <w:qFormat/>
    <w:rsid w:val="0021260A"/>
    <w:pPr>
      <w:widowControl w:val="0"/>
      <w:tabs>
        <w:tab w:val="clear" w:pos="567"/>
        <w:tab w:val="clear" w:pos="1134"/>
        <w:tab w:val="clear" w:pos="1701"/>
        <w:tab w:val="clear" w:pos="2268"/>
      </w:tabs>
      <w:autoSpaceDE w:val="0"/>
      <w:autoSpaceDN w:val="0"/>
      <w:ind w:left="107"/>
      <w:jc w:val="left"/>
    </w:pPr>
    <w:rPr>
      <w:rFonts w:eastAsia="Times New Roman"/>
      <w:lang w:val="en-US"/>
    </w:rPr>
  </w:style>
  <w:style w:type="character" w:customStyle="1" w:styleId="ListParagraphChar">
    <w:name w:val="List Paragraph Char"/>
    <w:link w:val="ListParagraph"/>
    <w:uiPriority w:val="34"/>
    <w:qFormat/>
    <w:locked/>
    <w:rsid w:val="00D4124C"/>
    <w:rPr>
      <w:rFonts w:ascii="Times New Roman" w:eastAsia="SimSun" w:hAnsi="Times New Roman" w:cs="Times New Roman"/>
      <w:sz w:val="22"/>
      <w:szCs w:val="22"/>
      <w:lang w:val="en-GB"/>
    </w:rPr>
  </w:style>
  <w:style w:type="character" w:customStyle="1" w:styleId="apple-converted-space">
    <w:name w:val="apple-converted-space"/>
    <w:basedOn w:val="DefaultParagraphFont"/>
    <w:rsid w:val="00963F35"/>
  </w:style>
  <w:style w:type="character" w:customStyle="1" w:styleId="citation-321">
    <w:name w:val="citation-321"/>
    <w:basedOn w:val="DefaultParagraphFont"/>
    <w:rsid w:val="00247DC4"/>
  </w:style>
  <w:style w:type="character" w:customStyle="1" w:styleId="citation-320">
    <w:name w:val="citation-320"/>
    <w:basedOn w:val="DefaultParagraphFont"/>
    <w:rsid w:val="00247DC4"/>
  </w:style>
  <w:style w:type="character" w:customStyle="1" w:styleId="citation-319">
    <w:name w:val="citation-319"/>
    <w:basedOn w:val="DefaultParagraphFont"/>
    <w:rsid w:val="00247DC4"/>
  </w:style>
  <w:style w:type="character" w:customStyle="1" w:styleId="citation-318">
    <w:name w:val="citation-318"/>
    <w:basedOn w:val="DefaultParagraphFont"/>
    <w:rsid w:val="00247DC4"/>
  </w:style>
  <w:style w:type="character" w:customStyle="1" w:styleId="citation-317">
    <w:name w:val="citation-317"/>
    <w:basedOn w:val="DefaultParagraphFont"/>
    <w:rsid w:val="00247DC4"/>
  </w:style>
  <w:style w:type="character" w:customStyle="1" w:styleId="citation-315">
    <w:name w:val="citation-315"/>
    <w:basedOn w:val="DefaultParagraphFont"/>
    <w:rsid w:val="00247DC4"/>
  </w:style>
  <w:style w:type="character" w:customStyle="1" w:styleId="citation-314">
    <w:name w:val="citation-314"/>
    <w:basedOn w:val="DefaultParagraphFont"/>
    <w:rsid w:val="00247DC4"/>
  </w:style>
  <w:style w:type="character" w:customStyle="1" w:styleId="xnormaltextrun">
    <w:name w:val="x_normaltextrun"/>
    <w:basedOn w:val="DefaultParagraphFont"/>
    <w:rsid w:val="009E1546"/>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117" Type="http://schemas.openxmlformats.org/officeDocument/2006/relationships/hyperlink" Target="https://minamataconvention.org/en/documents/monitoring-mercury-and-mercury-compounds-and-around-artisanal-and-small-scale-gold-mining" TargetMode="External"/><Relationship Id="rId21" Type="http://schemas.openxmlformats.org/officeDocument/2006/relationships/hyperlink" Target="https://openknowledge.fao.org/handle/20.500.14283/cd3004en" TargetMode="External"/><Relationship Id="rId42" Type="http://schemas.openxmlformats.org/officeDocument/2006/relationships/hyperlink" Target="https://www.fao.org/pest-and-pesticide-management/news/detail/en/c/1733850/" TargetMode="External"/><Relationship Id="rId63" Type="http://schemas.openxmlformats.org/officeDocument/2006/relationships/hyperlink" Target="https://legacy.spa-rac.org/en/publications/2/publications" TargetMode="External"/><Relationship Id="rId84" Type="http://schemas.openxmlformats.org/officeDocument/2006/relationships/hyperlink" Target="https://www.imo.org/en/About/Conventions/Pages/Protocol-on-Preparedness,-Response-and-Co-operation-to-pollution-Incidents-by-Hazardous-and-Noxious-Substances-(OPRC-HNS-Pr.aspx" TargetMode="External"/><Relationship Id="rId138" Type="http://schemas.openxmlformats.org/officeDocument/2006/relationships/hyperlink" Target="https://www.unep.org/events/workshop/southern-africa-regional-workshop-wastewater-surveillance-environmental-and-public" TargetMode="External"/><Relationship Id="rId159" Type="http://schemas.openxmlformats.org/officeDocument/2006/relationships/hyperlink" Target="https://www.basel.int/TheConvention/ConferenceoftheParties/Meetings/COP17/tabid/9743/ItemId/3595/Default.aspx" TargetMode="External"/><Relationship Id="rId170" Type="http://schemas.openxmlformats.org/officeDocument/2006/relationships/hyperlink" Target="https://helcom.fi/wp-content/uploads/2025/11/Reducing-nutrient-inputs-to-the-Baltic-Sea_2025.pdf" TargetMode="External"/><Relationship Id="rId191" Type="http://schemas.openxmlformats.org/officeDocument/2006/relationships/hyperlink" Target="https://resolutions.unep.org/incres/uploads/250731_-_cobsea_joint_regional_statement_to_inc-5.2.pdf" TargetMode="External"/><Relationship Id="rId205" Type="http://schemas.openxmlformats.org/officeDocument/2006/relationships/hyperlink" Target="https://www.fao.org/pest-and-pesticide-management/guidelines-standards/faowho-joint-meeting-on-pesticide-management-jmpm/meetings/en/" TargetMode="External"/><Relationship Id="rId107" Type="http://schemas.openxmlformats.org/officeDocument/2006/relationships/hyperlink" Target="https://minamataconvention.org/en/resources/interlinkages-between-chemicals-and-waste-multilateral-environmental-agreements-and" TargetMode="External"/><Relationship Id="rId11" Type="http://schemas.openxmlformats.org/officeDocument/2006/relationships/endnotes" Target="endnotes.xml"/><Relationship Id="rId32" Type="http://schemas.openxmlformats.org/officeDocument/2006/relationships/hyperlink" Target="https://doi.org/10.4060/cd3388en" TargetMode="External"/><Relationship Id="rId53" Type="http://schemas.openxmlformats.org/officeDocument/2006/relationships/hyperlink" Target="https://openknowledge.fao.org/handle/20.500.14283/cd1592en" TargetMode="External"/><Relationship Id="rId74" Type="http://schemas.openxmlformats.org/officeDocument/2006/relationships/hyperlink" Target="https://docs.imo.org/Category.aspx?cid=663" TargetMode="External"/><Relationship Id="rId128" Type="http://schemas.openxmlformats.org/officeDocument/2006/relationships/hyperlink" Target="http://www.gesamp.org/" TargetMode="External"/><Relationship Id="rId149" Type="http://schemas.openxmlformats.org/officeDocument/2006/relationships/hyperlink" Target="https://unitednations.sharepoint.com/:b:/s/MarineFreshWaterBranch-Pollution-FreeUNIT/IQCUzfh3ZSy8Sq9auFH0rMwSAfoPg3G1IWIrfu-CJ6fuwZk?e=wmbElC" TargetMode="External"/><Relationship Id="rId5" Type="http://schemas.openxmlformats.org/officeDocument/2006/relationships/customXml" Target="../customXml/item5.xml"/><Relationship Id="rId95" Type="http://schemas.openxmlformats.org/officeDocument/2006/relationships/hyperlink" Target="https://minamataconvention.org/en/resources/mercury-and-biodiversity" TargetMode="External"/><Relationship Id="rId160" Type="http://schemas.openxmlformats.org/officeDocument/2006/relationships/hyperlink" Target="https://www.bing.com/ck/a?!&amp;&amp;p=5c9cd034b396ba54858ff049c738beaf5ba600aa17b71e6e490f6656b94ec703JmltdHM9MTc3MTM3MjgwMA&amp;ptn=3&amp;ver=2&amp;hsh=4&amp;fclid=3819f566-5863-6634-11c4-e02559e467dc&amp;u=a1aHR0cHM6Ly93ZWRvY3MudW5lcC5vcmcveG1sdWkvaGFuZGxlLzIwLjUwMC4xMTgyMi80NjkyOQ&amp;ntb=1" TargetMode="External"/><Relationship Id="rId181" Type="http://schemas.openxmlformats.org/officeDocument/2006/relationships/hyperlink" Target="https://www.unep.org/cobsea/events/working-group-meeting/seventh-meeting-working-group-marine-litter-wgml-7" TargetMode="External"/><Relationship Id="rId22" Type="http://schemas.openxmlformats.org/officeDocument/2006/relationships/hyperlink" Target="https://openknowledge.fao.org/handle/20.500.14283/cd6407en" TargetMode="External"/><Relationship Id="rId43" Type="http://schemas.openxmlformats.org/officeDocument/2006/relationships/hyperlink" Target="https://www.fao.org/indigenous-peoples/news/detail/fao-at-the-2025-un-permanent-forum-on-indigenous-issues-(UNPFII)/en" TargetMode="External"/><Relationship Id="rId64" Type="http://schemas.openxmlformats.org/officeDocument/2006/relationships/hyperlink" Target="https://legacy.spa-rac.org/en/publications/2/publications" TargetMode="External"/><Relationship Id="rId118" Type="http://schemas.openxmlformats.org/officeDocument/2006/relationships/hyperlink" Target="https://minamataconvention.org/en/documents/monitoring-mercury-and-mercury-compounds-and-around-artisanal-and-small-scale-gold-mining" TargetMode="External"/><Relationship Id="rId139" Type="http://schemas.openxmlformats.org/officeDocument/2006/relationships/hyperlink" Target="https://www.unep.org/events/workshop/eastern-africa-regional-workshop-wastewater-surveillance-environmental-and-public" TargetMode="External"/><Relationship Id="rId85" Type="http://schemas.openxmlformats.org/officeDocument/2006/relationships/hyperlink" Target="https://docs.imo.org/Category.aspx?cid=668" TargetMode="External"/><Relationship Id="rId150" Type="http://schemas.openxmlformats.org/officeDocument/2006/relationships/hyperlink" Target="https://digitallibrary.un.org/record/3993903" TargetMode="External"/><Relationship Id="rId171" Type="http://schemas.openxmlformats.org/officeDocument/2006/relationships/hyperlink" Target="https://helcom.fi/baltic-sea-trends/hazardous-subtances/helcom-list-of-priority-substances-and-substances-of-concern/" TargetMode="External"/><Relationship Id="rId192" Type="http://schemas.openxmlformats.org/officeDocument/2006/relationships/hyperlink" Target="https://www.canva.com/design/DAG8Nqj45WY/lUJSrnpapA1o5i-461adew/view?utm_content=DAG8Nqj45WY&amp;utm_campaign=designshare&amp;utm_medium=link2&amp;utm_source=uniquelinks&amp;utlId=hefeb67fab3" TargetMode="External"/><Relationship Id="rId206" Type="http://schemas.openxmlformats.org/officeDocument/2006/relationships/hyperlink" Target="https://www.bing.com/ck/a?!&amp;&amp;p=c656b08b5e460b0604afabdcf77c927207f55495d15515e58421ac8f22bb5af0JmltdHM9MTc3MTQ1OTIwMA&amp;ptn=3&amp;ver=2&amp;hsh=4&amp;fclid=3819f566-5863-6634-11c4-e02559e467dc&amp;psq=GEF+CW+FARM+Programme+(Agriculture)+(Global+project+%26+country+projects+in+Kenya+%26+Uruguay)&amp;u=a1aHR0cHM6Ly93d3cudW5lcC5vcmcvZ2VmL3Byb2plY3RzL2Zhcm0tc3RyZW5ndGhlbmluZy1pbnZlc3RtZW50LWFkb3B0aW9uLWFsdGVybmF0aXZlcy1hbmQtc3VzdGFpbmFibGUtbWFuYWdlbWVudA" TargetMode="External"/><Relationship Id="rId12" Type="http://schemas.openxmlformats.org/officeDocument/2006/relationships/image" Target="media/image1.png"/><Relationship Id="rId33" Type="http://schemas.openxmlformats.org/officeDocument/2006/relationships/hyperlink" Target="https://www.fao.org/global-soil-partnership/global-soil-partnershipinsoilferen/en" TargetMode="External"/><Relationship Id="rId108" Type="http://schemas.openxmlformats.org/officeDocument/2006/relationships/hyperlink" Target="https://minamataconvention.org/en/resources/interlinkages-between-chemicals-and-waste-multilateral-environmental-agreements-and" TargetMode="External"/><Relationship Id="rId129" Type="http://schemas.openxmlformats.org/officeDocument/2006/relationships/hyperlink" Target="https://caseagrant.ucsd.edu/our-work/research-projects/watershed-whales-tracking-source-and-transport-microplastics-greater" TargetMode="External"/><Relationship Id="rId54" Type="http://schemas.openxmlformats.org/officeDocument/2006/relationships/hyperlink" Target="https://openknowledge.fao.org/handle/20.500.14283/cd1592en" TargetMode="External"/><Relationship Id="rId75" Type="http://schemas.openxmlformats.org/officeDocument/2006/relationships/hyperlink" Target="https://docs.imo.org/Category.aspx?cid=667" TargetMode="External"/><Relationship Id="rId96" Type="http://schemas.openxmlformats.org/officeDocument/2006/relationships/hyperlink" Target="https://minamataconvention.org/en/resources/mercury-and-biodiversity" TargetMode="External"/><Relationship Id="rId140" Type="http://schemas.openxmlformats.org/officeDocument/2006/relationships/hyperlink" Target="https://www.unep.org/events/workshop/northern-africa-regional-workshop-wastewater-surveillance-environmental-and-public" TargetMode="External"/><Relationship Id="rId161" Type="http://schemas.openxmlformats.org/officeDocument/2006/relationships/hyperlink" Target="https://www.bing.com/ck/a?!&amp;&amp;p=081a8b34ade720fe5be4b02f22fd656b2a9f24d248497f1ae35e98caa16fd4ddJmltdHM9MTc3MTM3MjgwMA&amp;ptn=3&amp;ver=2&amp;hsh=4&amp;fclid=3819f566-5863-6634-11c4-e02559e467dc&amp;psq=baltic+sea+action+plan&amp;u=a1aHR0cHM6Ly9oZWxjb20uZmkvd3AtY29udGVudC91cGxvYWRzLzIwMjEvMTAvQmFsdGljLVNlYS1BY3Rpb24tUGxhbi0yMDIxLXVwZGF0ZS5wZGY" TargetMode="External"/><Relationship Id="rId182" Type="http://schemas.openxmlformats.org/officeDocument/2006/relationships/hyperlink" Target="https://wedocs.unep.org/bitstream/handle/20.500.11822/38130/monitoring_inventory.xlsx?sequence=3&amp;isAllowed=y" TargetMode="External"/><Relationship Id="rId6" Type="http://schemas.openxmlformats.org/officeDocument/2006/relationships/numbering" Target="numbering.xml"/><Relationship Id="rId23" Type="http://schemas.openxmlformats.org/officeDocument/2006/relationships/hyperlink" Target="https://oceanlitter.imo.org/" TargetMode="External"/><Relationship Id="rId119" Type="http://schemas.openxmlformats.org/officeDocument/2006/relationships/hyperlink" Target="https://minamataconvention.org/en/documents/monitoring-mercury-and-mercury-compounds-and-around-artisanal-and-small-scale-gold-mining" TargetMode="External"/><Relationship Id="rId44" Type="http://schemas.openxmlformats.org/officeDocument/2006/relationships/hyperlink" Target="https://www.iitc.org/es/indigenous-peoples-questionnaire-on-pesticides-and-the-right-to-free-prior-and-informed-consent-fpic-launched/" TargetMode="External"/><Relationship Id="rId65" Type="http://schemas.openxmlformats.org/officeDocument/2006/relationships/hyperlink" Target="https://legacy.spa-rac.org/en/publications/2/publications" TargetMode="External"/><Relationship Id="rId86" Type="http://schemas.openxmlformats.org/officeDocument/2006/relationships/hyperlink" Target="https://docs.imo.org/Category.aspx?cid=669" TargetMode="External"/><Relationship Id="rId130" Type="http://schemas.openxmlformats.org/officeDocument/2006/relationships/hyperlink" Target="https://www.sciencedirect.com/science/article/pii/S0304389425039421" TargetMode="External"/><Relationship Id="rId151" Type="http://schemas.openxmlformats.org/officeDocument/2006/relationships/hyperlink" Target="https://www.unep.org/events/webinar/development-national-action-plan-sustainable-nitrogen-management-lessons-learned" TargetMode="External"/><Relationship Id="rId172" Type="http://schemas.openxmlformats.org/officeDocument/2006/relationships/hyperlink" Target="https://helcom.fi/wp-content/uploads/2025/03/Regional-strategic-approach_HELCOM-management-framework-for-hazardous-substances.pdf" TargetMode="External"/><Relationship Id="rId193" Type="http://schemas.openxmlformats.org/officeDocument/2006/relationships/hyperlink" Target="https://www.unep.org/cobsea/events/conference/sea-solutions-2025" TargetMode="External"/><Relationship Id="rId207" Type="http://schemas.openxmlformats.org/officeDocument/2006/relationships/hyperlink" Target="https://www.bing.com/ck/a?!&amp;&amp;p=3177e1bbc42f627ecdf8eb7626c7f3acb4789c5b4b024ce64b9b4783728bf72fJmltdHM9MTc3MTQ1OTIwMA&amp;ptn=3&amp;ver=2&amp;hsh=4&amp;fclid=3819f566-5863-6634-11c4-e02559e467dc&amp;psq=UNEP+GEF+CW%2fIW%2fLD+FARM%2b+Benin+(Agriculture%2c+textiles%2fcotton)+&amp;u=a1aHR0cHM6Ly93d3cudGhlZ2VmLm9yZy9wcm9qZWN0cy1vcGVyYXRpb25zL3Byb2plY3RzLzExNjg0" TargetMode="External"/><Relationship Id="rId13" Type="http://schemas.openxmlformats.org/officeDocument/2006/relationships/image" Target="media/image2.png"/><Relationship Id="rId109" Type="http://schemas.openxmlformats.org/officeDocument/2006/relationships/hyperlink" Target="https://minamataconvention.org/en/resources/interlinkages-between-chemicals-and-waste-multilateral-environmental-agreements-and" TargetMode="External"/><Relationship Id="rId34" Type="http://schemas.openxmlformats.org/officeDocument/2006/relationships/hyperlink" Target="https://www.fao.org/in-action/building-capacity-environmental-agreements/global/kunming-montreal-global-biodiversity-framework/en/" TargetMode="External"/><Relationship Id="rId55" Type="http://schemas.openxmlformats.org/officeDocument/2006/relationships/hyperlink" Target="https://openknowledge.fao.org/handle/20.500.14283/cd6255en" TargetMode="External"/><Relationship Id="rId76" Type="http://schemas.openxmlformats.org/officeDocument/2006/relationships/hyperlink" Target="https://www.imo.org/en/OurWork/Environment/Pages/London-Convention-Protocol.aspx" TargetMode="External"/><Relationship Id="rId97" Type="http://schemas.openxmlformats.org/officeDocument/2006/relationships/hyperlink" Target="https://minamataconvention.org/en/resources/mercury-and-biodiversity" TargetMode="External"/><Relationship Id="rId120" Type="http://schemas.openxmlformats.org/officeDocument/2006/relationships/hyperlink" Target="https://minamataconvention.org/en/documents/monitoring-mercury-and-mercury-compounds-and-around-artisanal-and-small-scale-gold-mining" TargetMode="External"/><Relationship Id="rId141" Type="http://schemas.openxmlformats.org/officeDocument/2006/relationships/hyperlink" Target="https://www.unep.org/events/workshop/west-central-africa-regional-workshop-wastewater-surveillance-environment-and" TargetMode="External"/><Relationship Id="rId7" Type="http://schemas.openxmlformats.org/officeDocument/2006/relationships/styles" Target="styles.xml"/><Relationship Id="rId162" Type="http://schemas.openxmlformats.org/officeDocument/2006/relationships/hyperlink" Target="https://helcom.fi/baltic-sea-action-plan/bsap-update-2021/" TargetMode="External"/><Relationship Id="rId183" Type="http://schemas.openxmlformats.org/officeDocument/2006/relationships/hyperlink" Target="https://www.bing.com/ck/a?!&amp;&amp;p=25bb50b21e903ddffc790d883fa1fbd0feb4c906950fc45a9671981a7088c13bJmltdHM9MTc3MTQ1OTIwMA&amp;ptn=3&amp;ver=2&amp;hsh=4&amp;fclid=3819f566-5863-6634-11c4-e02559e467dc&amp;psq=guidance+on+plastic-waste+free+schools&amp;u=a1aHR0cHM6Ly9pbnRlcnJlZy1iYWx0aWMuZXUvcHJvamVjdC1wb3N0cy9iYWx0aXBsYXN0L3RyYW5zZm9ybWluZy1zY2hvb2xzLWludG8tcGxhc3RpYy1mcmVlLWVudmlyb25tZW50cy8" TargetMode="External"/><Relationship Id="rId24" Type="http://schemas.openxmlformats.org/officeDocument/2006/relationships/hyperlink" Target="https://oceanlitter.imo.org/" TargetMode="External"/><Relationship Id="rId45" Type="http://schemas.openxmlformats.org/officeDocument/2006/relationships/hyperlink" Target="https://www.fao.org/indigenous-peoples/news/detail/indigenous-peoples--questionnaire-on-pesticides-and-the-right-to-free--prior-and-informed-consent-(fpic)-has-been-officially-launched/en" TargetMode="External"/><Relationship Id="rId66" Type="http://schemas.openxmlformats.org/officeDocument/2006/relationships/hyperlink" Target="https://legacy.spa-rac.org/en/publications/2/publications" TargetMode="External"/><Relationship Id="rId87" Type="http://schemas.openxmlformats.org/officeDocument/2006/relationships/hyperlink" Target="https://www.imo.org/en/OurWork/Environment/Pages/Anti-fouling.aspx" TargetMode="External"/><Relationship Id="rId110" Type="http://schemas.openxmlformats.org/officeDocument/2006/relationships/hyperlink" Target="https://minamataconvention.org/en/resources/interlinkages-between-chemicals-and-waste-multilateral-environmental-agreements-and" TargetMode="External"/><Relationship Id="rId131" Type="http://schemas.openxmlformats.org/officeDocument/2006/relationships/hyperlink" Target="https://link.springer.com/article/10.1186/s43591-022-00037-z" TargetMode="External"/><Relationship Id="rId61" Type="http://schemas.openxmlformats.org/officeDocument/2006/relationships/hyperlink" Target="https://legacy.spa-rac.org/en/publications/2/publications" TargetMode="External"/><Relationship Id="rId82" Type="http://schemas.openxmlformats.org/officeDocument/2006/relationships/hyperlink" Target="https://www.imo.org/en/OurWork/Environment/Pages/Pollution-Response.aspx" TargetMode="External"/><Relationship Id="rId152" Type="http://schemas.openxmlformats.org/officeDocument/2006/relationships/hyperlink" Target="https://www.unep.org/events/workshop/workshop-integrated-implementation-biodiversity-and-chemicals-or-waste-meas" TargetMode="External"/><Relationship Id="rId173" Type="http://schemas.openxmlformats.org/officeDocument/2006/relationships/hyperlink" Target="https://helcom.fi/wp-content/uploads/2025/03/Rec-42-43-6.pdf" TargetMode="External"/><Relationship Id="rId194" Type="http://schemas.openxmlformats.org/officeDocument/2006/relationships/hyperlink" Target="https://www.canva.com/design/DAG8Nqj45WY/lUJSrnpapA1o5i-461adew/view?utm_content=DAG8Nqj45WY&amp;utm_campaign=designshare&amp;utm_medium=link2&amp;utm_source=uniquelinks&amp;utlId=hefeb67fab3" TargetMode="External"/><Relationship Id="rId199" Type="http://schemas.openxmlformats.org/officeDocument/2006/relationships/hyperlink" Target="https://docs.un.org/UNEP/EA.7/L.16" TargetMode="External"/><Relationship Id="rId203" Type="http://schemas.openxmlformats.org/officeDocument/2006/relationships/hyperlink" Target="https://docs.un.org/en/UNEP/EA.6/Res.11" TargetMode="External"/><Relationship Id="rId208" Type="http://schemas.openxmlformats.org/officeDocument/2006/relationships/hyperlink" Target="https://www.bing.com/ck/a?!&amp;&amp;p=8ef0ee5ab456d36426a978a15a702845c0c2d8c3d8c02ab7dddb8bbc77d3fc54JmltdHM9MTc3MTQ1OTIwMA&amp;ptn=3&amp;ver=2&amp;hsh=4&amp;fclid=3819f566-5863-6634-11c4-e02559e467dc&amp;psq=UNEP+GEF+11110+FIRE+(PFAS+in+firefighting+foams+in+airports)&amp;u=a1aHR0cHM6Ly93d3cudGhlZ2VmLm9yZy9wcm9qZWN0cy1vcGVyYXRpb25zL3Byb2plY3RzLzExMTEw" TargetMode="External"/><Relationship Id="rId19" Type="http://schemas.openxmlformats.org/officeDocument/2006/relationships/footer" Target="footer1.xml"/><Relationship Id="rId14" Type="http://schemas.openxmlformats.org/officeDocument/2006/relationships/image" Target="media/image3.png"/><Relationship Id="rId30" Type="http://schemas.openxmlformats.org/officeDocument/2006/relationships/hyperlink" Target="https://doi.org/10.4060/cd1789en" TargetMode="External"/><Relationship Id="rId35" Type="http://schemas.openxmlformats.org/officeDocument/2006/relationships/hyperlink" Target="https://www.fao.org/in-action/building-capacity-environmental-agreements/global/kunming-montreal-global-biodiversity-framework/en/" TargetMode="External"/><Relationship Id="rId56" Type="http://schemas.openxmlformats.org/officeDocument/2006/relationships/hyperlink" Target="https://openknowledge.fao.org/handle/20.500.14283/cd6255en" TargetMode="External"/><Relationship Id="rId77" Type="http://schemas.openxmlformats.org/officeDocument/2006/relationships/hyperlink" Target="https://docs.imo.org/Category.aspx?cid=661" TargetMode="External"/><Relationship Id="rId100" Type="http://schemas.openxmlformats.org/officeDocument/2006/relationships/hyperlink" Target="https://minamataconvention.org/en/resources/mercury-and-biodiversity" TargetMode="External"/><Relationship Id="rId105" Type="http://schemas.openxmlformats.org/officeDocument/2006/relationships/hyperlink" Target="https://minamataconvention.org/en/resources/socio-economic-impacts-mercury-pollution-fisheries-and-livelihoods" TargetMode="External"/><Relationship Id="rId126" Type="http://schemas.openxmlformats.org/officeDocument/2006/relationships/hyperlink" Target="https://meetings.pices.int/members/sections/S-MPP" TargetMode="External"/><Relationship Id="rId147" Type="http://schemas.openxmlformats.org/officeDocument/2006/relationships/hyperlink" Target="https://www.unep.org/events/workshop/northern-africa-regional-workshop-wastewater-surveillance-environmental-and-public" TargetMode="External"/><Relationship Id="rId168" Type="http://schemas.openxmlformats.org/officeDocument/2006/relationships/hyperlink" Target="https://helcom.fi/wp-content/uploads/2022/08/Rec-37-38-1-Rev.1.pdf" TargetMode="External"/><Relationship Id="rId8" Type="http://schemas.openxmlformats.org/officeDocument/2006/relationships/settings" Target="settings.xml"/><Relationship Id="rId51" Type="http://schemas.openxmlformats.org/officeDocument/2006/relationships/hyperlink" Target="https://www.fao.org/gfcm/publications/somfi/state-of-the-mediterranean-and-black-sea-fisheries-2025/en/" TargetMode="External"/><Relationship Id="rId72" Type="http://schemas.openxmlformats.org/officeDocument/2006/relationships/hyperlink" Target="https://www.imo.org/en/MediaCentre/HotTopics/Pages/marinelitter-default.aspx" TargetMode="External"/><Relationship Id="rId93" Type="http://schemas.openxmlformats.org/officeDocument/2006/relationships/hyperlink" Target="https://minamataconvention.org/en/documents/review-financial-mechanism-minamata-convention-mercury" TargetMode="External"/><Relationship Id="rId98" Type="http://schemas.openxmlformats.org/officeDocument/2006/relationships/hyperlink" Target="https://minamataconvention.org/en/resources/mercury-and-biodiversity" TargetMode="External"/><Relationship Id="rId121" Type="http://schemas.openxmlformats.org/officeDocument/2006/relationships/hyperlink" Target="https://minamataconvention.org/en/documents/unep-mc-cop-6-25-add-1-decisions-adopted-conference-parties-minamata-convention-mercury" TargetMode="External"/><Relationship Id="rId142" Type="http://schemas.openxmlformats.org/officeDocument/2006/relationships/hyperlink" Target="https://unitednations.sharepoint.com/:b:/s/MarineFreshWaterBranch-Pollution-FreeUNIT/IQCUzfh3ZSy8Sq9auFH0rMwSAfoPg3G1IWIrfu-CJ6fuwZk?e=wmbElC" TargetMode="External"/><Relationship Id="rId163" Type="http://schemas.openxmlformats.org/officeDocument/2006/relationships/hyperlink" Target="https://helcom.fi/wp-content/uploads/2021/10/HELCOM-Recommendation-42-43-3.pdf" TargetMode="External"/><Relationship Id="rId184" Type="http://schemas.openxmlformats.org/officeDocument/2006/relationships/hyperlink" Target="https://cobsea.globalplasticshub.org/" TargetMode="External"/><Relationship Id="rId189" Type="http://schemas.openxmlformats.org/officeDocument/2006/relationships/hyperlink" Target="https://resolutions.unep.org/incres/uploads/cobsea_joint_regional_statement_to_inc-4_on_behalf_of_wgml_final_draft.pdf" TargetMode="External"/><Relationship Id="rId3" Type="http://schemas.openxmlformats.org/officeDocument/2006/relationships/customXml" Target="../customXml/item3.xml"/><Relationship Id="rId25" Type="http://schemas.openxmlformats.org/officeDocument/2006/relationships/hyperlink" Target="https://openknowledge.fao.org/items/1652dd68-6ae1-488d-81c1-dbef581c54ff" TargetMode="External"/><Relationship Id="rId46" Type="http://schemas.openxmlformats.org/officeDocument/2006/relationships/hyperlink" Target="https://www.fao.org/gfcm/2030strategy/en/" TargetMode="External"/><Relationship Id="rId67" Type="http://schemas.openxmlformats.org/officeDocument/2006/relationships/hyperlink" Target="https://legacy.spa-rac.org/en/publications/2/publications" TargetMode="External"/><Relationship Id="rId116" Type="http://schemas.openxmlformats.org/officeDocument/2006/relationships/hyperlink" Target="https://minamataconvention.org/en/documents/guidance-monitoring-mercury-and-mercury-compounds-support-effectiveness-evaluation-0" TargetMode="External"/><Relationship Id="rId137" Type="http://schemas.openxmlformats.org/officeDocument/2006/relationships/hyperlink" Target="https://globalplasticshub.org/post/25-post-4" TargetMode="External"/><Relationship Id="rId158" Type="http://schemas.openxmlformats.org/officeDocument/2006/relationships/hyperlink" Target="https://www.bing.com/ck/a?!&amp;&amp;p=c29389e0ab368eefb22ca84e8b1bf024df685a3ece6088fc98e4d2aae4d382a1JmltdHM9MTc3MTM3MjgwMA&amp;ptn=3&amp;ver=2&amp;hsh=4&amp;fclid=3819f566-5863-6634-11c4-e02559e467dc&amp;psq=UNEP%2fCMS%2fCOP15%2fDoc.18.1.+Synergies+and+Partnerships&amp;u=a1aHR0cHM6Ly93d3cuY21zLmludC9zaXRlcy9kZWZhdWx0L2ZpbGVzL2RvY3VtZW50LzIwMjYtMDEvY21zX2NvcDE1X2RvYy4xOC4xX3N5bmVyZ2llcy1hbmQtcGFydG5lcnNoaXBzX2UucGRm" TargetMode="External"/><Relationship Id="rId20" Type="http://schemas.openxmlformats.org/officeDocument/2006/relationships/footer" Target="footer2.xml"/><Relationship Id="rId41" Type="http://schemas.openxmlformats.org/officeDocument/2006/relationships/hyperlink" Target="https://www.fao.org/pest-and-pesticide-management/news/detail/en/c/1733850/" TargetMode="External"/><Relationship Id="rId62" Type="http://schemas.openxmlformats.org/officeDocument/2006/relationships/hyperlink" Target="https://legacy.spa-rac.org/en/publications/2/publications" TargetMode="External"/><Relationship Id="rId83" Type="http://schemas.openxmlformats.org/officeDocument/2006/relationships/hyperlink" Target="https://www.imo.org/en/About/Conventions/Pages/International-Convention-on-Oil-Pollution-Preparedness,-Response-and-Co-operation-(OPRC).aspx" TargetMode="External"/><Relationship Id="rId88" Type="http://schemas.openxmlformats.org/officeDocument/2006/relationships/hyperlink" Target="https://www.imo.org/en/About/Conventions/Pages/International-Convention-on-the-Control-of-Harmful-Anti-fouling-Systems-on-Ships-(AFS).aspx" TargetMode="External"/><Relationship Id="rId111" Type="http://schemas.openxmlformats.org/officeDocument/2006/relationships/hyperlink" Target="https://minamataconvention.org/en/documents/joint-study-secretariats-minamata-convention-mercury-and-basel-rotterdam-and-stockholm" TargetMode="External"/><Relationship Id="rId132" Type="http://schemas.openxmlformats.org/officeDocument/2006/relationships/hyperlink" Target="http://pubs.rsc.org/en/content/articlehtml/2024/va/d4va00174e" TargetMode="External"/><Relationship Id="rId153" Type="http://schemas.openxmlformats.org/officeDocument/2006/relationships/hyperlink" Target="https://docs.un.org/en/UNEP/EA.6/RES.4" TargetMode="External"/><Relationship Id="rId174" Type="http://schemas.openxmlformats.org/officeDocument/2006/relationships/hyperlink" Target="https://www.bing.com/ck/a?!&amp;&amp;p=b44c28a795a8e9ae1951aa65a7ad4d9f5f9ed4021b8d7543e3041195332a917eJmltdHM9MTc3MTM3MjgwMA&amp;ptn=3&amp;ver=2&amp;hsh=4&amp;fclid=3819f566-5863-6634-11c4-e02559e467dc&amp;psq=Cartagena+Convention&amp;u=a1aHR0cHM6Ly93d3cudW5lcC5vcmcvY2VwL3doby13ZS1hcmUvY2FydGFnZW5hLWNvbnZlbnRpb24" TargetMode="External"/><Relationship Id="rId179" Type="http://schemas.openxmlformats.org/officeDocument/2006/relationships/hyperlink" Target="https://www.bing.com/ck/a?!&amp;&amp;p=53e7a000bf25248e3020906ba22ed7abfc81253b84b979c0e12b2bd390aa2bcbJmltdHM9MTc3MTM3MjgwMA&amp;ptn=3&amp;ver=2&amp;hsh=4&amp;fclid=3819f566-5863-6634-11c4-e02559e467dc&amp;psq=COBSEA&amp;u=a1aHR0cHM6Ly93d3cudW5lcC5vcmcvY29ic2VhLw" TargetMode="External"/><Relationship Id="rId195" Type="http://schemas.openxmlformats.org/officeDocument/2006/relationships/hyperlink" Target="https://www.unep.org/cobsea/events/webinar/regional-webinar-marine-litter-monitoring-tools-site-selection-and-visualizing-data" TargetMode="External"/><Relationship Id="rId209" Type="http://schemas.openxmlformats.org/officeDocument/2006/relationships/hyperlink" Target="https://www.bing.com/ck/a?!&amp;&amp;p=4b57778d28eb5bfa1e13bc56f2bc84dc0931a3a130094df781015327fd269809JmltdHM9MTc3MTQ1OTIwMA&amp;ptn=3&amp;ver=2&amp;hsh=4&amp;fclid=3819f566-5863-6634-11c4-e02559e467dc&amp;psq=UNEP+GEF+CW+ISLANDS+programme&amp;u=a1aHR0cHM6Ly93d3cuZ2VmaXNsYW5kcy5vcmcv" TargetMode="External"/><Relationship Id="rId190" Type="http://schemas.openxmlformats.org/officeDocument/2006/relationships/hyperlink" Target="https://resolutions.unep.org/incres/uploads/cobsea_joint_regional_statement_to_inc5_0.pdf" TargetMode="External"/><Relationship Id="rId204" Type="http://schemas.openxmlformats.org/officeDocument/2006/relationships/hyperlink" Target="https://docs.un.org/UNEP/EA.7/16" TargetMode="External"/><Relationship Id="rId15" Type="http://schemas.openxmlformats.org/officeDocument/2006/relationships/hyperlink" Target="https://www.cbd.int/doc/decisions/cop-16/cop-16-dec-12-en.pdf" TargetMode="External"/><Relationship Id="rId36" Type="http://schemas.openxmlformats.org/officeDocument/2006/relationships/hyperlink" Target="https://www.cbd.int/api/v2013/documents/B7C463E6-7E7C-146D-6514-E408428B5EB0/attachments/619436/FAO%20submission%20to%20CBD%20ntf%202025-131.pdf" TargetMode="External"/><Relationship Id="rId57" Type="http://schemas.openxmlformats.org/officeDocument/2006/relationships/hyperlink" Target="https://openknowledge.fao.org/items/6e60100b-0ba6-4584-8ec8-3753897d06b0" TargetMode="External"/><Relationship Id="rId106" Type="http://schemas.openxmlformats.org/officeDocument/2006/relationships/hyperlink" Target="https://minamataconvention.org/en/resources/interlinkages-between-chemicals-and-waste-multilateral-environmental-agreements-and" TargetMode="External"/><Relationship Id="rId127" Type="http://schemas.openxmlformats.org/officeDocument/2006/relationships/hyperlink" Target="http://www.scor-int.org/" TargetMode="External"/><Relationship Id="rId10" Type="http://schemas.openxmlformats.org/officeDocument/2006/relationships/footnotes" Target="footnotes.xml"/><Relationship Id="rId31" Type="http://schemas.openxmlformats.org/officeDocument/2006/relationships/hyperlink" Target="https://www.fao.org/food-safety/scientific-advice/foresight/en" TargetMode="External"/><Relationship Id="rId52" Type="http://schemas.openxmlformats.org/officeDocument/2006/relationships/hyperlink" Target="https://openknowledge.fao.org/handle/20.500.14283/cd1592en" TargetMode="External"/><Relationship Id="rId73" Type="http://schemas.openxmlformats.org/officeDocument/2006/relationships/hyperlink" Target="https://www.imo.org/en/About/Conventions/Pages/International-Convention-for-the-Prevention-of-Pollution-from-Ships-(MARPOL).aspx" TargetMode="External"/><Relationship Id="rId78" Type="http://schemas.openxmlformats.org/officeDocument/2006/relationships/hyperlink" Target="https://docs.imo.org/Category.aspx?cid=662" TargetMode="External"/><Relationship Id="rId94" Type="http://schemas.openxmlformats.org/officeDocument/2006/relationships/hyperlink" Target="https://minamataconvention.org/en/resources/mercury-and-biodiversity" TargetMode="External"/><Relationship Id="rId99" Type="http://schemas.openxmlformats.org/officeDocument/2006/relationships/hyperlink" Target="https://minamataconvention.org/en/resources/mercury-and-biodiversity" TargetMode="External"/><Relationship Id="rId101" Type="http://schemas.openxmlformats.org/officeDocument/2006/relationships/hyperlink" Target="https://minamataconvention.org/en/resources/mercury-and-biodiversity" TargetMode="External"/><Relationship Id="rId122" Type="http://schemas.openxmlformats.org/officeDocument/2006/relationships/hyperlink" Target="https://minamataconvention.org/en/documents/effects-mercury-pollution-indigenous-peoples-and-local-communities" TargetMode="External"/><Relationship Id="rId143" Type="http://schemas.openxmlformats.org/officeDocument/2006/relationships/hyperlink" Target="https://digitallibrary.un.org/record/3993903" TargetMode="External"/><Relationship Id="rId148" Type="http://schemas.openxmlformats.org/officeDocument/2006/relationships/hyperlink" Target="https://www.unep.org/events/workshop/west-central-africa-regional-workshop-wastewater-surveillance-environment-and" TargetMode="External"/><Relationship Id="rId164" Type="http://schemas.openxmlformats.org/officeDocument/2006/relationships/hyperlink" Target="https://helcom.fi/wp-content/uploads/2021/10/Att.-HELCOM-Recommendation-42-43-1.pdf" TargetMode="External"/><Relationship Id="rId169" Type="http://schemas.openxmlformats.org/officeDocument/2006/relationships/hyperlink" Target="https://helcom.fi/wp-content/uploads/2025/09/Assessment-of-achieving-NICs-in-2030-and-the-effectiveness-of-measures.pdf" TargetMode="External"/><Relationship Id="rId185" Type="http://schemas.openxmlformats.org/officeDocument/2006/relationships/hyperlink" Target="https://www.unep.org/cobsea/resources/publication/integrated-solid-waste-management-good-practices-prevent-plastic-marine" TargetMode="External"/><Relationship Id="rId4" Type="http://schemas.openxmlformats.org/officeDocument/2006/relationships/customXml" Target="../customXml/item4.xml"/><Relationship Id="rId9" Type="http://schemas.openxmlformats.org/officeDocument/2006/relationships/webSettings" Target="webSettings.xml"/><Relationship Id="rId180" Type="http://schemas.openxmlformats.org/officeDocument/2006/relationships/hyperlink" Target="https://www.unep.org/cobsea/resources/policy-and-strategy/cobsea-regional-action-plan-marine-litter-2019-rap-mali" TargetMode="External"/><Relationship Id="rId210" Type="http://schemas.openxmlformats.org/officeDocument/2006/relationships/fontTable" Target="fontTable.xml"/><Relationship Id="rId26" Type="http://schemas.openxmlformats.org/officeDocument/2006/relationships/hyperlink" Target="https://openknowledge.fao.org/items/1652dd68-6ae1-488d-81c1-dbef581c54ff" TargetMode="External"/><Relationship Id="rId47" Type="http://schemas.openxmlformats.org/officeDocument/2006/relationships/hyperlink" Target="https://www.fao.org/gfcm/activities/fisheries/cooperation/medsea4fish/how-we-work/en/" TargetMode="External"/><Relationship Id="rId68" Type="http://schemas.openxmlformats.org/officeDocument/2006/relationships/hyperlink" Target="https://legacy.spa-rac.org/en/publications/2/publications" TargetMode="External"/><Relationship Id="rId89" Type="http://schemas.openxmlformats.org/officeDocument/2006/relationships/hyperlink" Target="https://docs.imo.org/Category.aspx?cid=656" TargetMode="External"/><Relationship Id="rId112" Type="http://schemas.openxmlformats.org/officeDocument/2006/relationships/hyperlink" Target="https://minamataconvention.org/en/intersessional-work-and-submissions-cop-7" TargetMode="External"/><Relationship Id="rId133" Type="http://schemas.openxmlformats.org/officeDocument/2006/relationships/hyperlink" Target="https://www.unep.org/topics/chemicals-and-pollution-action/plastic-pollution/one-plastics-initiative/about-unep-plastics" TargetMode="External"/><Relationship Id="rId154" Type="http://schemas.openxmlformats.org/officeDocument/2006/relationships/hyperlink" Target="https://docs.un.org/en/UNEP/EA.6/Res.6" TargetMode="External"/><Relationship Id="rId175" Type="http://schemas.openxmlformats.org/officeDocument/2006/relationships/hyperlink" Target="https://gefcrew.org/carrcu/19IGM/LBSCOP5/Info-Docs/WG.41INF.10Rev.1-en.pdf" TargetMode="External"/><Relationship Id="rId196" Type="http://schemas.openxmlformats.org/officeDocument/2006/relationships/hyperlink" Target="https://www.unep.org/resources/report/statistical-guideline-measuring-flows-plastic-throughout-life-cycle" TargetMode="External"/><Relationship Id="rId200" Type="http://schemas.openxmlformats.org/officeDocument/2006/relationships/hyperlink" Target="https://undocs.org/UNEP/EA.7/L.16" TargetMode="External"/><Relationship Id="rId16" Type="http://schemas.openxmlformats.org/officeDocument/2006/relationships/hyperlink" Target="https://www.cbd.int/doc/recommendations/sbstta-27/sbstta-27-rec-06-en.pdf" TargetMode="External"/><Relationship Id="rId37" Type="http://schemas.openxmlformats.org/officeDocument/2006/relationships/hyperlink" Target="https://www.fao.org/pest-and-pesticide-management/news/detail/en/c/1744791/" TargetMode="External"/><Relationship Id="rId58" Type="http://schemas.openxmlformats.org/officeDocument/2006/relationships/hyperlink" Target="https://openknowledge.fao.org/items/6e60100b-0ba6-4584-8ec8-3753897d06b0" TargetMode="External"/><Relationship Id="rId79" Type="http://schemas.openxmlformats.org/officeDocument/2006/relationships/hyperlink" Target="https://www.imo.org/en/ourwork/environment/pages/ship-recycling.aspx" TargetMode="External"/><Relationship Id="rId102" Type="http://schemas.openxmlformats.org/officeDocument/2006/relationships/hyperlink" Target="https://minamataconvention.org/en/documents/analysis-mutually-supportive-implementation-minamata-convention-mercury-and-kunming" TargetMode="External"/><Relationship Id="rId123" Type="http://schemas.openxmlformats.org/officeDocument/2006/relationships/hyperlink" Target="https://minamataconvention.org/en/documents/unep-mc-cop-6-inf-24-report-results-survey-needs-and-priorities-indigenous-peoples-well" TargetMode="External"/><Relationship Id="rId144" Type="http://schemas.openxmlformats.org/officeDocument/2006/relationships/hyperlink" Target="https://www.unep.org/events/webinar/development-national-action-plan-sustainable-nitrogen-management-lessons-learned" TargetMode="External"/><Relationship Id="rId90" Type="http://schemas.openxmlformats.org/officeDocument/2006/relationships/hyperlink" Target="https://www.imo.org/en/MediaCentre/HotTopics/Pages/Noise.aspx" TargetMode="External"/><Relationship Id="rId165" Type="http://schemas.openxmlformats.org/officeDocument/2006/relationships/hyperlink" Target="https://helcom.fi/wp-content/uploads/2023/03/HELCOM-Thematic-assessment-of-hazardous-substances-marine-litter-underwater-noise-and-non-indigenous-species-2016-2021.pdf" TargetMode="External"/><Relationship Id="rId186" Type="http://schemas.openxmlformats.org/officeDocument/2006/relationships/hyperlink" Target="https://www.unep.org/cobsea/resources/publication/cobsea-ghost-gear-toolbox-case-studies-and-videos" TargetMode="External"/><Relationship Id="rId211" Type="http://schemas.openxmlformats.org/officeDocument/2006/relationships/glossaryDocument" Target="glossary/document.xml"/><Relationship Id="rId27" Type="http://schemas.openxmlformats.org/officeDocument/2006/relationships/hyperlink" Target="https://www.fao.org/responsible-fishing/marking-of-fishing-gear/aldfg/en/" TargetMode="External"/><Relationship Id="rId48" Type="http://schemas.openxmlformats.org/officeDocument/2006/relationships/hyperlink" Target="https://www.google.com/url?sa=t&amp;rct=j&amp;q&amp;esrc=s&amp;source=web&amp;cd&amp;ved=2ahUKEwjEhZaazNGSAxWxhf0HHbm9BlQQFnoECA4QAQ&amp;url=https%3A%2F%2Fwww.fao.org%2Fgfcm%2Factivities%2Ffisheries%2Fcooperation%2Fblacksea4fish%2Fen%2F&amp;usg=AOvVaw26VY5vEcqqy8uZEjyKz6NO&amp;opi=89978449" TargetMode="External"/><Relationship Id="rId69" Type="http://schemas.openxmlformats.org/officeDocument/2006/relationships/hyperlink" Target="https://legacy.spa-rac.org/en/publications/2/publications" TargetMode="External"/><Relationship Id="rId113" Type="http://schemas.openxmlformats.org/officeDocument/2006/relationships/hyperlink" Target="https://minamataconvention.org/en/intersessional-work-and-submissions-cop-7" TargetMode="External"/><Relationship Id="rId134" Type="http://schemas.openxmlformats.org/officeDocument/2006/relationships/hyperlink" Target="https://globalplasticshub.org/" TargetMode="External"/><Relationship Id="rId80" Type="http://schemas.openxmlformats.org/officeDocument/2006/relationships/hyperlink" Target="https://www.imo.org/en/about/conventions/pages/the-hong-kong-international-convention-for-the-safe-and-environmentally-sound-recycling-of-ships.aspx" TargetMode="External"/><Relationship Id="rId155" Type="http://schemas.openxmlformats.org/officeDocument/2006/relationships/hyperlink" Target="https://www.unep.org/global-framework-chemicals/resolutions" TargetMode="External"/><Relationship Id="rId176" Type="http://schemas.openxmlformats.org/officeDocument/2006/relationships/hyperlink" Target="https://gefcrew.org/carrcu/LBS%20STAC%207/WG.46.INF.16%20Rev.1_Guidelines%20for%20classification%20of%20waters_EN.pdf" TargetMode="External"/><Relationship Id="rId197" Type="http://schemas.openxmlformats.org/officeDocument/2006/relationships/hyperlink" Target="https://www.planetgold.org/" TargetMode="External"/><Relationship Id="rId201" Type="http://schemas.openxmlformats.org/officeDocument/2006/relationships/hyperlink" Target="https://www.unep.org/global-framework-chemicals/framework" TargetMode="External"/><Relationship Id="rId17" Type="http://schemas.openxmlformats.org/officeDocument/2006/relationships/header" Target="header1.xml"/><Relationship Id="rId38" Type="http://schemas.openxmlformats.org/officeDocument/2006/relationships/hyperlink" Target="https://www.fao.org/pest-and-pesticide-management/news/detail/en/c/1744791/" TargetMode="External"/><Relationship Id="rId59" Type="http://schemas.openxmlformats.org/officeDocument/2006/relationships/hyperlink" Target="https://legacy.spa-rac.org/en/publications/2/publications" TargetMode="External"/><Relationship Id="rId103" Type="http://schemas.openxmlformats.org/officeDocument/2006/relationships/hyperlink" Target="https://minamataconvention.org/en/resources/socio-economic-impacts-mercury-pollution-fisheries-and-livelihoods" TargetMode="External"/><Relationship Id="rId124" Type="http://schemas.openxmlformats.org/officeDocument/2006/relationships/hyperlink" Target="https://minamataconvention.org/en/documents/needs-and-priorities-indigenous-peoples-and-local-communities-regard-use-mercury" TargetMode="External"/><Relationship Id="rId70" Type="http://schemas.openxmlformats.org/officeDocument/2006/relationships/hyperlink" Target="https://legacy.spa-rac.org/en/publications/2/publications" TargetMode="External"/><Relationship Id="rId91" Type="http://schemas.openxmlformats.org/officeDocument/2006/relationships/hyperlink" Target="https://minamataconvention.org/en/documents/unep-mc-cop-6-25-add-1-decisions-adopted-conference-parties-minamata-convention-mercury" TargetMode="External"/><Relationship Id="rId145" Type="http://schemas.openxmlformats.org/officeDocument/2006/relationships/hyperlink" Target="https://www.unep.org/events/workshop/southern-africa-regional-workshop-wastewater-surveillance-environmental-and-public" TargetMode="External"/><Relationship Id="rId166" Type="http://schemas.openxmlformats.org/officeDocument/2006/relationships/hyperlink" Target="https://helcom.fi/baltic-sea-action-plan/nutrient-reduction-scheme/" TargetMode="External"/><Relationship Id="rId187" Type="http://schemas.openxmlformats.org/officeDocument/2006/relationships/hyperlink" Target="https://apps1.unep.org/resolutions/uploads/cobsea_2.pdf" TargetMode="External"/><Relationship Id="rId1" Type="http://schemas.openxmlformats.org/officeDocument/2006/relationships/customXml" Target="../customXml/item1.xml"/><Relationship Id="rId212" Type="http://schemas.openxmlformats.org/officeDocument/2006/relationships/theme" Target="theme/theme1.xml"/><Relationship Id="rId28" Type="http://schemas.openxmlformats.org/officeDocument/2006/relationships/hyperlink" Target="https://www.fao.org/global-soil-partnership/global-soil-partnershipinsopen/en/" TargetMode="External"/><Relationship Id="rId49" Type="http://schemas.openxmlformats.org/officeDocument/2006/relationships/hyperlink" Target="https://gfcm.sharepoint.com/sites/DCRF/DCRFTemplates/Forms/AllItems.aspx?id=%2Fsites%2FDCRF%2FDCRFTemplates%2FDiscards%2FAppendix%2012%2E%20Template%20for%20marine%20macro%2Dlitter%2Ezip&amp;parent=%2Fsites%2FDCRF%2FDCRFTemplates%2FDiscards&amp;p=true&amp;originalPath=aHR0cHM6Ly9nZmNtLnNoYXJlcG9pbnQuY29tLzp1Oi9zL0RDUkYvRVNldkcxbEhScXBGaFdQcnlMMnY0ZFFCbkQyU0ktdkZ2Q2o1MURwb2JpUk1yZz9ydGltZT10WlV1ZkJ1UDJVZw" TargetMode="External"/><Relationship Id="rId114" Type="http://schemas.openxmlformats.org/officeDocument/2006/relationships/hyperlink" Target="https://minamataconvention.org/en/documents/guidance-monitoring-mercury-and-mercury-compounds-support-effectiveness-evaluation-0" TargetMode="External"/><Relationship Id="rId60" Type="http://schemas.openxmlformats.org/officeDocument/2006/relationships/hyperlink" Target="https://legacy.spa-rac.org/en/publications/2/publications" TargetMode="External"/><Relationship Id="rId81" Type="http://schemas.openxmlformats.org/officeDocument/2006/relationships/hyperlink" Target="https://docs.imo.org/Category.aspx?cid=658" TargetMode="External"/><Relationship Id="rId135" Type="http://schemas.openxmlformats.org/officeDocument/2006/relationships/hyperlink" Target="https://globalplasticshub.org/" TargetMode="External"/><Relationship Id="rId156" Type="http://schemas.openxmlformats.org/officeDocument/2006/relationships/hyperlink" Target="https://www.cbd.int/doc/decisions/cop-16/cop-16-dec-35-en.pdf" TargetMode="External"/><Relationship Id="rId177" Type="http://schemas.openxmlformats.org/officeDocument/2006/relationships/hyperlink" Target="https://gefcrew.org/carrcu/LBS%20STAC%207/FINAL%20N%20and%20P%20Standards%20Integrated%20Report.pdf" TargetMode="External"/><Relationship Id="rId198" Type="http://schemas.openxmlformats.org/officeDocument/2006/relationships/hyperlink" Target="https://wedocs.unep.org/bitstream/handle/20.500.11822/45632/Biodiversity-ASGM-Sites.pdf?sequence=1&amp;isAllowed=y" TargetMode="External"/><Relationship Id="rId202" Type="http://schemas.openxmlformats.org/officeDocument/2006/relationships/hyperlink" Target="https://wedocs.unep.org/items/f3cfaee7-c65d-4448-909d-19aaabcb62e1" TargetMode="External"/><Relationship Id="rId18" Type="http://schemas.openxmlformats.org/officeDocument/2006/relationships/header" Target="header2.xml"/><Relationship Id="rId39" Type="http://schemas.openxmlformats.org/officeDocument/2006/relationships/hyperlink" Target="https://openknowledge.fao.org/server/api/core/bitstreams/6a819c57-9c5e-4d85-b287-a22ccb085124/content" TargetMode="External"/><Relationship Id="rId50" Type="http://schemas.openxmlformats.org/officeDocument/2006/relationships/hyperlink" Target="https://www.fao.org/gfcm/publications/somfi/state-of-the-mediterranean-and-black-sea-fisheries-2025/en/" TargetMode="External"/><Relationship Id="rId104" Type="http://schemas.openxmlformats.org/officeDocument/2006/relationships/hyperlink" Target="https://minamataconvention.org/en/resources/socio-economic-impacts-mercury-pollution-fisheries-and-livelihoods" TargetMode="External"/><Relationship Id="rId125" Type="http://schemas.openxmlformats.org/officeDocument/2006/relationships/hyperlink" Target="https://www.npfc.int/about_npfc/convention_and_npfc_area_of_application" TargetMode="External"/><Relationship Id="rId146" Type="http://schemas.openxmlformats.org/officeDocument/2006/relationships/hyperlink" Target="https://www.unep.org/events/workshop/eastern-africa-regional-workshop-wastewater-surveillance-environmental-and-public" TargetMode="External"/><Relationship Id="rId167" Type="http://schemas.openxmlformats.org/officeDocument/2006/relationships/hyperlink" Target="https://helcom.fi/baltic-sea-action-plan/nutrient-reduction-scheme/national-nutrient-input-ceilings/" TargetMode="External"/><Relationship Id="rId188" Type="http://schemas.openxmlformats.org/officeDocument/2006/relationships/hyperlink" Target="https://resolutions.unep.org/resolutions/uploads/cobsea.pdf" TargetMode="External"/><Relationship Id="rId71" Type="http://schemas.openxmlformats.org/officeDocument/2006/relationships/hyperlink" Target="https://www.imo.org/en/OurWork/Environment/Pages/Pollution-Prevention.aspx" TargetMode="External"/><Relationship Id="rId92" Type="http://schemas.openxmlformats.org/officeDocument/2006/relationships/hyperlink" Target="https://minamataconvention.org/en/documents/mercury-and-kunming-montreal-global-biodiversity-framework" TargetMode="External"/><Relationship Id="rId2" Type="http://schemas.openxmlformats.org/officeDocument/2006/relationships/customXml" Target="../customXml/item2.xml"/><Relationship Id="rId29" Type="http://schemas.openxmlformats.org/officeDocument/2006/relationships/hyperlink" Target="https://www.fao.org/global-soil-partnership/global-soil-partnershipinsopen/en/" TargetMode="External"/><Relationship Id="rId40" Type="http://schemas.openxmlformats.org/officeDocument/2006/relationships/hyperlink" Target="https://docs.un.org/en/E/2022/43" TargetMode="External"/><Relationship Id="rId115" Type="http://schemas.openxmlformats.org/officeDocument/2006/relationships/hyperlink" Target="https://minamataconvention.org/en/documents/guidance-monitoring-mercury-and-mercury-compounds-support-effectiveness-evaluation-0" TargetMode="External"/><Relationship Id="rId136" Type="http://schemas.openxmlformats.org/officeDocument/2006/relationships/hyperlink" Target="https://globalplasticshub.org/data/maps?categoryId=environmental-impact&amp;subcategoryId=&amp;layer=" TargetMode="External"/><Relationship Id="rId157" Type="http://schemas.openxmlformats.org/officeDocument/2006/relationships/hyperlink" Target="https://www.cms.int/sites/default/files/document/cms_cop14_res.11.10_rev.cop14_synergies-and-partnerships_e.pdf" TargetMode="External"/><Relationship Id="rId178" Type="http://schemas.openxmlformats.org/officeDocument/2006/relationships/hyperlink" Target="https://gefcrew.org/carrcu/SPAWCOP13/UNEP(DEPI)CARWG.45INF_27_Rev.3_Action_plan_Sargassum_Working_Group_EN.pdf" TargetMode="External"/></Relationships>
</file>

<file path=word/_rels/footnotes.xml.rels><?xml version="1.0" encoding="UTF-8" standalone="yes"?>
<Relationships xmlns="http://schemas.openxmlformats.org/package/2006/relationships"><Relationship Id="rId1" Type="http://schemas.openxmlformats.org/officeDocument/2006/relationships/hyperlink" Target="https://www.cbd.int/documents/CBD/COP/17/1/REV1"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4C64A6AE9EEB949880B75197C968C4B"/>
        <w:category>
          <w:name w:val="General"/>
          <w:gallery w:val="placeholder"/>
        </w:category>
        <w:types>
          <w:type w:val="bbPlcHdr"/>
        </w:types>
        <w:behaviors>
          <w:behavior w:val="content"/>
        </w:behaviors>
        <w:guid w:val="{D9D0A944-93A9-594F-93EF-88C9A3187520}"/>
      </w:docPartPr>
      <w:docPartBody>
        <w:p w:rsidR="00DB0BAD" w:rsidRDefault="00DB0BAD">
          <w:pPr>
            <w:pStyle w:val="94C64A6AE9EEB949880B75197C968C4B"/>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Times New Roman Bold">
    <w:altName w:val="Times New Roman"/>
    <w:panose1 w:val="02020803070505020304"/>
    <w:charset w:val="00"/>
    <w:family w:val="roman"/>
    <w:pitch w:val="default"/>
  </w:font>
  <w:font w:name="MS Mincho">
    <w:panose1 w:val="020206090402050803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ourier">
    <w:panose1 w:val="02070409020205020404"/>
    <w:charset w:val="00"/>
    <w:family w:val="modern"/>
    <w:pitch w:val="fixed"/>
    <w:sig w:usb0="E0002AFF" w:usb1="C0007843" w:usb2="00000009" w:usb3="00000000" w:csb0="000001FF"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 w:name="Roboto">
    <w:charset w:val="00"/>
    <w:family w:val="auto"/>
    <w:pitch w:val="variable"/>
    <w:sig w:usb0="E0000AFF" w:usb1="5000217F" w:usb2="00000021" w:usb3="00000000" w:csb0="0000019F" w:csb1="00000000"/>
  </w:font>
  <w:font w:name="Aptos">
    <w:charset w:val="00"/>
    <w:family w:val="swiss"/>
    <w:pitch w:val="variable"/>
    <w:sig w:usb0="20000287" w:usb1="00000003" w:usb2="00000000" w:usb3="00000000" w:csb0="0000019F" w:csb1="00000000"/>
  </w:font>
  <w:font w:name="Helvetica">
    <w:panose1 w:val="020B0604020202020204"/>
    <w:charset w:val="00"/>
    <w:family w:val="swiss"/>
    <w:pitch w:val="variable"/>
    <w:sig w:usb0="E0002EFF" w:usb1="C000785B" w:usb2="00000009" w:usb3="00000000" w:csb0="000001F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applyBreakingRules/>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B0BAD"/>
    <w:rsid w:val="00145247"/>
    <w:rsid w:val="001A34DE"/>
    <w:rsid w:val="00254EB5"/>
    <w:rsid w:val="00280533"/>
    <w:rsid w:val="00890784"/>
    <w:rsid w:val="00912E0D"/>
    <w:rsid w:val="00B119EA"/>
    <w:rsid w:val="00DB0BAD"/>
  </w:rsids>
  <m:mathPr>
    <m:mathFont m:val="Cambria Math"/>
    <m:brkBin m:val="before"/>
    <m:brkBinSub m:val="--"/>
    <m:smallFrac m:val="0"/>
    <m:dispDef/>
    <m:lMargin m:val="0"/>
    <m:rMargin m:val="0"/>
    <m:defJc m:val="centerGroup"/>
    <m:wrapIndent m:val="1440"/>
    <m:intLim m:val="subSup"/>
    <m:naryLim m:val="undOvr"/>
  </m:mathPr>
  <w:themeFontLang w:val="en-CA"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CA" w:eastAsia="zh-CN"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94C64A6AE9EEB949880B75197C968C4B">
    <w:name w:val="94C64A6AE9EEB949880B75197C968C4B"/>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5.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8" ma:contentTypeDescription="Create a new document." ma:contentTypeScope="" ma:versionID="02df9ec3d1724fd38fbdb31ffb36738f">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e4a1d0b9a3a4cf739a6dfd7525babeaa"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3.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4.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customXml/itemProps5.xml><?xml version="1.0" encoding="utf-8"?>
<ds:datastoreItem xmlns:ds="http://schemas.openxmlformats.org/officeDocument/2006/customXml" ds:itemID="{EBE1B426-03D1-49D5-BC17-F2214B3391E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606bed3f-efae-4d70-a15b-866bb27c918d}"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Normal.dotm</Template>
  <TotalTime>3</TotalTime>
  <Pages>49</Pages>
  <Words>17956</Words>
  <Characters>109533</Characters>
  <Application>Microsoft Office Word</Application>
  <DocSecurity>0</DocSecurity>
  <Lines>1888</Lines>
  <Paragraphs>634</Paragraphs>
  <ScaleCrop>false</ScaleCrop>
  <HeadingPairs>
    <vt:vector size="2" baseType="variant">
      <vt:variant>
        <vt:lpstr>Title</vt:lpstr>
      </vt:variant>
      <vt:variant>
        <vt:i4>1</vt:i4>
      </vt:variant>
    </vt:vector>
  </HeadingPairs>
  <TitlesOfParts>
    <vt:vector size="1" baseType="lpstr">
      <vt:lpstr>Title</vt:lpstr>
    </vt:vector>
  </TitlesOfParts>
  <Company>SCBD</Company>
  <LinksUpToDate>false</LinksUpToDate>
  <CharactersWithSpaces>126855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Compilation of information on the activities of multilateral agreements, organizations and processes on the interaction of chemicals and waste, including plastic waste, with biodiversity and ecosystem services</dc:title>
  <dc:subject>CBD/COP/17/INF/23</dc:subject>
  <dc:creator>Marketa Zackova</dc:creator>
  <cp:keywords>Convention on Biological Diversity</cp:keywords>
  <cp:lastModifiedBy>Veronique Lefebvre</cp:lastModifiedBy>
  <cp:revision>5</cp:revision>
  <cp:lastPrinted>2020-01-21T16:56:00Z</cp:lastPrinted>
  <dcterms:created xsi:type="dcterms:W3CDTF">2026-10-05T20:18:00Z</dcterms:created>
  <dcterms:modified xsi:type="dcterms:W3CDTF">2026-10-05T20:21:00Z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CBD-NoSymbol">
    <vt:lpwstr>1</vt:lpwstr>
  </property>
  <property fmtid="{D5CDD505-2E9C-101B-9397-08002B2CF9AE}" pid="7" name="CBD-LangDistr">
    <vt:lpwstr/>
  </property>
  <property fmtid="{D5CDD505-2E9C-101B-9397-08002B2CF9AE}" pid="8" name="CBD-Distr">
    <vt:lpwstr>Distr</vt:lpwstr>
  </property>
  <property fmtid="{D5CDD505-2E9C-101B-9397-08002B2CF9AE}" pid="9" name="MediaServiceImageTags">
    <vt:lpwstr/>
  </property>
</Properties>
</file>