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A84774" w14:paraId="2494A353" w14:textId="77777777" w:rsidTr="008A1499">
        <w:trPr>
          <w:trHeight w:val="850"/>
        </w:trPr>
        <w:tc>
          <w:tcPr>
            <w:tcW w:w="975" w:type="dxa"/>
            <w:vAlign w:val="bottom"/>
          </w:tcPr>
          <w:p w14:paraId="34FB5A2C" w14:textId="77777777" w:rsidR="008A1499" w:rsidRPr="00A84774" w:rsidRDefault="008A1499" w:rsidP="008A1499">
            <w:pPr>
              <w:pStyle w:val="AASmallLogo"/>
              <w:rPr>
                <w:lang w:val="fr-FR"/>
              </w:rPr>
            </w:pPr>
            <w:r w:rsidRPr="00A84774">
              <w:rPr>
                <w:noProof/>
                <w:lang w:val="fr-FR"/>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A84774">
              <w:rPr>
                <w:lang w:val="fr-FR"/>
              </w:rPr>
              <w:t xml:space="preserve"> </w:t>
            </w:r>
          </w:p>
          <w:p w14:paraId="29BF1C2F" w14:textId="77777777" w:rsidR="008A1499" w:rsidRPr="00A84774" w:rsidRDefault="008A1499" w:rsidP="008A1499">
            <w:pPr>
              <w:pStyle w:val="AASmallLogo"/>
              <w:rPr>
                <w:lang w:val="fr-FR"/>
              </w:rPr>
            </w:pPr>
          </w:p>
        </w:tc>
        <w:tc>
          <w:tcPr>
            <w:tcW w:w="1434" w:type="dxa"/>
            <w:noWrap/>
            <w:vAlign w:val="bottom"/>
          </w:tcPr>
          <w:p w14:paraId="23A8F484" w14:textId="0285F41A" w:rsidR="008A1499" w:rsidRPr="00A84774" w:rsidRDefault="00A84774" w:rsidP="008A1499">
            <w:pPr>
              <w:pStyle w:val="AASmallLogo"/>
              <w:rPr>
                <w:lang w:val="fr-FR"/>
              </w:rPr>
            </w:pPr>
            <w:r w:rsidRPr="00E05C9A">
              <w:rPr>
                <w:noProof/>
                <w:color w:val="000000" w:themeColor="text1"/>
                <w:lang w:val="fr-FR" w:eastAsia="fr-FR"/>
              </w:rPr>
              <w:drawing>
                <wp:inline distT="0" distB="0" distL="0" distR="0" wp14:anchorId="67F24084" wp14:editId="53A1F533">
                  <wp:extent cx="590550" cy="361950"/>
                  <wp:effectExtent l="0" t="0" r="0" b="0"/>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008A1499" w:rsidRPr="00A84774">
              <w:rPr>
                <w:lang w:val="fr-FR"/>
              </w:rPr>
              <w:t xml:space="preserve"> </w:t>
            </w:r>
          </w:p>
          <w:p w14:paraId="23B943B2" w14:textId="77777777" w:rsidR="008A1499" w:rsidRPr="00A84774" w:rsidRDefault="008A1499" w:rsidP="008A1499">
            <w:pPr>
              <w:pStyle w:val="AASmallLogo"/>
              <w:rPr>
                <w:lang w:val="fr-FR"/>
              </w:rPr>
            </w:pPr>
          </w:p>
        </w:tc>
        <w:tc>
          <w:tcPr>
            <w:tcW w:w="8073" w:type="dxa"/>
            <w:vAlign w:val="bottom"/>
          </w:tcPr>
          <w:p w14:paraId="1566D20B" w14:textId="4438D29C" w:rsidR="008A1499" w:rsidRPr="00A84774" w:rsidRDefault="008A1499" w:rsidP="003F1A75">
            <w:pPr>
              <w:pStyle w:val="ABSymbol"/>
              <w:rPr>
                <w:lang w:val="fr-FR"/>
              </w:rPr>
            </w:pPr>
            <w:r w:rsidRPr="00A84774">
              <w:rPr>
                <w:sz w:val="40"/>
                <w:lang w:val="fr-FR"/>
              </w:rPr>
              <w:t>CBD</w:t>
            </w:r>
            <w:r w:rsidRPr="00A84774">
              <w:rPr>
                <w:lang w:val="fr-FR"/>
              </w:rPr>
              <w:t>/</w:t>
            </w:r>
            <w:r w:rsidR="00975047" w:rsidRPr="00A84774">
              <w:rPr>
                <w:lang w:val="fr-FR"/>
              </w:rPr>
              <w:t>NP</w:t>
            </w:r>
            <w:r w:rsidRPr="00A84774">
              <w:rPr>
                <w:lang w:val="fr-FR"/>
              </w:rPr>
              <w:t>/</w:t>
            </w:r>
            <w:r w:rsidR="00975047" w:rsidRPr="00A84774">
              <w:rPr>
                <w:lang w:val="fr-FR"/>
              </w:rPr>
              <w:t>MOP/6/</w:t>
            </w:r>
            <w:r w:rsidR="008046E7">
              <w:rPr>
                <w:lang w:val="fr-FR"/>
              </w:rPr>
              <w:t>L.10</w:t>
            </w:r>
          </w:p>
        </w:tc>
      </w:tr>
    </w:tbl>
    <w:p w14:paraId="754A6AE2" w14:textId="77777777" w:rsidR="008A1499" w:rsidRPr="00A84774"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A84774" w14:paraId="6D3122D5" w14:textId="77777777" w:rsidTr="008A1499">
        <w:trPr>
          <w:trHeight w:val="1814"/>
        </w:trPr>
        <w:tc>
          <w:tcPr>
            <w:tcW w:w="7370" w:type="dxa"/>
          </w:tcPr>
          <w:p w14:paraId="42F36819" w14:textId="4B225152" w:rsidR="008A1499" w:rsidRPr="00A84774" w:rsidRDefault="00A84774" w:rsidP="008A1499">
            <w:pPr>
              <w:pStyle w:val="ACLargeLogo"/>
              <w:rPr>
                <w:lang w:val="fr-FR"/>
              </w:rPr>
            </w:pPr>
            <w:r w:rsidRPr="00E05C9A">
              <w:rPr>
                <w:noProof/>
                <w:color w:val="000000" w:themeColor="text1"/>
                <w:lang w:val="fr-FR" w:eastAsia="fr-FR"/>
              </w:rPr>
              <w:drawing>
                <wp:inline distT="0" distB="0" distL="0" distR="0" wp14:anchorId="7E968FA7" wp14:editId="7111E3D7">
                  <wp:extent cx="2857500" cy="1076325"/>
                  <wp:effectExtent l="0" t="0" r="0" b="9525"/>
                  <wp:docPr id="1" name="Image 1"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8"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A84774">
              <w:rPr>
                <w:lang w:val="fr-FR"/>
              </w:rPr>
              <w:t xml:space="preserve"> </w:t>
            </w:r>
          </w:p>
          <w:p w14:paraId="0EED54A3" w14:textId="77777777" w:rsidR="008A1499" w:rsidRPr="00A84774" w:rsidRDefault="008A1499" w:rsidP="008A1499">
            <w:pPr>
              <w:pStyle w:val="ACLargeLogo"/>
              <w:rPr>
                <w:lang w:val="fr-FR"/>
              </w:rPr>
            </w:pPr>
          </w:p>
        </w:tc>
        <w:tc>
          <w:tcPr>
            <w:tcW w:w="3112" w:type="dxa"/>
          </w:tcPr>
          <w:p w14:paraId="41D4A49E" w14:textId="73A8CE06" w:rsidR="008A1499" w:rsidRPr="00A84774" w:rsidRDefault="008A1499" w:rsidP="008A1499">
            <w:pPr>
              <w:pStyle w:val="AEDistrNormal"/>
              <w:rPr>
                <w:lang w:val="fr-FR"/>
              </w:rPr>
            </w:pPr>
            <w:r w:rsidRPr="00A84774">
              <w:rPr>
                <w:lang w:val="fr-FR"/>
              </w:rPr>
              <w:t>Distr.</w:t>
            </w:r>
            <w:r w:rsidR="00A84774" w:rsidRPr="00A84774">
              <w:rPr>
                <w:lang w:val="fr-FR"/>
              </w:rPr>
              <w:t xml:space="preserve"> limitée</w:t>
            </w:r>
          </w:p>
          <w:p w14:paraId="2A7ECBCD" w14:textId="498E93E7" w:rsidR="00A84774" w:rsidRDefault="000B1F9D" w:rsidP="00A84774">
            <w:pPr>
              <w:pStyle w:val="AEDistrNormal"/>
              <w:rPr>
                <w:lang w:val="fr-FR"/>
              </w:rPr>
            </w:pPr>
            <w:r w:rsidRPr="00A84774">
              <w:rPr>
                <w:lang w:val="fr-FR"/>
              </w:rPr>
              <w:t>30</w:t>
            </w:r>
            <w:r w:rsidR="0076496A">
              <w:rPr>
                <w:lang w:val="fr-FR"/>
              </w:rPr>
              <w:t> </w:t>
            </w:r>
            <w:r w:rsidR="00A84774" w:rsidRPr="00A84774">
              <w:rPr>
                <w:lang w:val="fr-FR"/>
              </w:rPr>
              <w:t>octobre</w:t>
            </w:r>
            <w:r w:rsidR="0076496A">
              <w:rPr>
                <w:lang w:val="fr-FR"/>
              </w:rPr>
              <w:t> </w:t>
            </w:r>
            <w:r w:rsidR="0087796A" w:rsidRPr="00A84774">
              <w:rPr>
                <w:lang w:val="fr-FR"/>
              </w:rPr>
              <w:t>2026</w:t>
            </w:r>
          </w:p>
          <w:p w14:paraId="4CB1740D" w14:textId="77777777" w:rsidR="00A84774" w:rsidRDefault="00A84774" w:rsidP="00A84774">
            <w:pPr>
              <w:pStyle w:val="AEDistrNormal"/>
              <w:rPr>
                <w:lang w:val="fr-FR"/>
              </w:rPr>
            </w:pPr>
            <w:r>
              <w:rPr>
                <w:lang w:val="fr-FR"/>
              </w:rPr>
              <w:t>Français</w:t>
            </w:r>
          </w:p>
          <w:p w14:paraId="6A291EF4" w14:textId="7907337E" w:rsidR="008A1499" w:rsidRPr="00A84774" w:rsidRDefault="008A1499" w:rsidP="00A84774">
            <w:pPr>
              <w:pStyle w:val="AEDistrNormal"/>
              <w:rPr>
                <w:lang w:val="fr-FR"/>
              </w:rPr>
            </w:pPr>
            <w:r w:rsidRPr="00A84774">
              <w:rPr>
                <w:lang w:val="fr-FR"/>
              </w:rPr>
              <w:t>Original</w:t>
            </w:r>
            <w:r w:rsidR="00A84774">
              <w:rPr>
                <w:lang w:val="fr-FR"/>
              </w:rPr>
              <w:t> </w:t>
            </w:r>
            <w:r w:rsidRPr="00A84774">
              <w:rPr>
                <w:lang w:val="fr-FR"/>
              </w:rPr>
              <w:t xml:space="preserve">: </w:t>
            </w:r>
            <w:r w:rsidR="00A84774">
              <w:rPr>
                <w:lang w:val="fr-FR"/>
              </w:rPr>
              <w:t>anglais</w:t>
            </w:r>
            <w:r w:rsidRPr="00A84774">
              <w:rPr>
                <w:lang w:val="fr-FR"/>
              </w:rPr>
              <w:t xml:space="preserve"> </w:t>
            </w:r>
          </w:p>
          <w:p w14:paraId="46956ADB" w14:textId="77777777" w:rsidR="008A1499" w:rsidRPr="00A84774" w:rsidRDefault="008A1499" w:rsidP="008A1499">
            <w:pPr>
              <w:pStyle w:val="AEDistrNormal6pt"/>
              <w:rPr>
                <w:lang w:val="fr-FR"/>
              </w:rPr>
            </w:pPr>
          </w:p>
        </w:tc>
      </w:tr>
    </w:tbl>
    <w:p w14:paraId="111225F7" w14:textId="77777777" w:rsidR="008A1499" w:rsidRPr="00A84774"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A84774" w14:paraId="43E59709" w14:textId="77777777" w:rsidTr="00CE2B1E">
        <w:trPr>
          <w:trHeight w:val="2739"/>
        </w:trPr>
        <w:tc>
          <w:tcPr>
            <w:tcW w:w="6094" w:type="dxa"/>
          </w:tcPr>
          <w:p w14:paraId="57677A5F" w14:textId="4B0AA38E" w:rsidR="00A84774" w:rsidRPr="00D554E9" w:rsidRDefault="00A84774" w:rsidP="00A84774">
            <w:pPr>
              <w:tabs>
                <w:tab w:val="clear" w:pos="567"/>
                <w:tab w:val="clear" w:pos="1134"/>
                <w:tab w:val="clear" w:pos="1701"/>
                <w:tab w:val="clear" w:pos="2268"/>
              </w:tabs>
              <w:jc w:val="left"/>
              <w:rPr>
                <w:rFonts w:asciiTheme="majorBidi" w:eastAsia="Times New Roman" w:hAnsiTheme="majorBidi" w:cstheme="majorBidi"/>
                <w:color w:val="212529"/>
                <w:sz w:val="24"/>
                <w:szCs w:val="24"/>
                <w:lang w:val="fr-FR"/>
              </w:rPr>
            </w:pPr>
            <w:r w:rsidRPr="00D554E9">
              <w:rPr>
                <w:rStyle w:val="Title1"/>
                <w:rFonts w:asciiTheme="majorBidi" w:hAnsiTheme="majorBidi" w:cstheme="majorBidi"/>
                <w:b/>
                <w:bCs/>
                <w:color w:val="212529"/>
                <w:sz w:val="24"/>
                <w:szCs w:val="24"/>
                <w:lang w:val="fr-FR"/>
              </w:rPr>
              <w:t>Conférence des Parties à la Convention sur la diversité biologique siégeant en tant que réunion des Parties au Protocole de Nagoya sur l</w:t>
            </w:r>
            <w:r w:rsidR="0076496A">
              <w:rPr>
                <w:rStyle w:val="Title1"/>
                <w:rFonts w:asciiTheme="majorBidi" w:hAnsiTheme="majorBidi" w:cstheme="majorBidi"/>
                <w:b/>
                <w:bCs/>
                <w:color w:val="212529"/>
                <w:sz w:val="24"/>
                <w:szCs w:val="24"/>
                <w:lang w:val="fr-FR"/>
              </w:rPr>
              <w:t>’</w:t>
            </w:r>
            <w:r w:rsidRPr="00D554E9">
              <w:rPr>
                <w:rStyle w:val="Title1"/>
                <w:rFonts w:asciiTheme="majorBidi" w:hAnsiTheme="majorBidi" w:cstheme="majorBidi"/>
                <w:b/>
                <w:bCs/>
                <w:color w:val="212529"/>
                <w:sz w:val="24"/>
                <w:szCs w:val="24"/>
                <w:lang w:val="fr-FR"/>
              </w:rPr>
              <w:t>accès aux ressources génétiques et le partage juste et équitable des avantages découlant de leur utilisation</w:t>
            </w:r>
          </w:p>
          <w:p w14:paraId="37CE85B9" w14:textId="77777777" w:rsidR="00A84774" w:rsidRPr="00CC1444" w:rsidRDefault="00A84774" w:rsidP="00A84774">
            <w:pPr>
              <w:pStyle w:val="AFCorNBold"/>
              <w:rPr>
                <w:lang w:val="fr-FR"/>
              </w:rPr>
            </w:pPr>
            <w:r w:rsidRPr="00CC1444">
              <w:rPr>
                <w:lang w:val="fr-FR"/>
              </w:rPr>
              <w:t>Six</w:t>
            </w:r>
            <w:r>
              <w:rPr>
                <w:lang w:val="fr-FR"/>
              </w:rPr>
              <w:t>ième réunion</w:t>
            </w:r>
            <w:r w:rsidRPr="00CC1444">
              <w:rPr>
                <w:lang w:val="fr-FR"/>
              </w:rPr>
              <w:t xml:space="preserve"> </w:t>
            </w:r>
          </w:p>
          <w:p w14:paraId="08ECE3AD" w14:textId="35F81C41" w:rsidR="00A84774" w:rsidRPr="00CC1444" w:rsidRDefault="00A84774" w:rsidP="00A84774">
            <w:pPr>
              <w:pStyle w:val="AFCorNNormal"/>
              <w:rPr>
                <w:lang w:val="fr-FR"/>
              </w:rPr>
            </w:pPr>
            <w:r w:rsidRPr="00CC1444">
              <w:rPr>
                <w:lang w:val="fr-FR"/>
              </w:rPr>
              <w:t>Erevan, 19–30</w:t>
            </w:r>
            <w:r w:rsidR="0076496A">
              <w:rPr>
                <w:lang w:val="fr-FR"/>
              </w:rPr>
              <w:t> </w:t>
            </w:r>
            <w:r w:rsidRPr="00CC1444">
              <w:rPr>
                <w:lang w:val="fr-FR"/>
              </w:rPr>
              <w:t>octobre</w:t>
            </w:r>
            <w:r w:rsidR="0076496A">
              <w:rPr>
                <w:lang w:val="fr-FR"/>
              </w:rPr>
              <w:t> </w:t>
            </w:r>
            <w:r w:rsidRPr="00CC1444">
              <w:rPr>
                <w:lang w:val="fr-FR"/>
              </w:rPr>
              <w:t>2026</w:t>
            </w:r>
          </w:p>
          <w:p w14:paraId="75876936" w14:textId="0F319070" w:rsidR="008A1499" w:rsidRPr="00A84774" w:rsidRDefault="00A84774" w:rsidP="008A1499">
            <w:pPr>
              <w:pStyle w:val="AFCorNNormal"/>
              <w:rPr>
                <w:lang w:val="fr-FR"/>
              </w:rPr>
            </w:pPr>
            <w:r>
              <w:rPr>
                <w:lang w:val="fr-FR"/>
              </w:rPr>
              <w:t>Point</w:t>
            </w:r>
            <w:r w:rsidR="0076496A">
              <w:rPr>
                <w:lang w:val="fr-FR"/>
              </w:rPr>
              <w:t> </w:t>
            </w:r>
            <w:r>
              <w:rPr>
                <w:lang w:val="fr-FR"/>
              </w:rPr>
              <w:t>15 de l’ordre du jour</w:t>
            </w:r>
            <w:r w:rsidR="008A1499" w:rsidRPr="00A84774">
              <w:rPr>
                <w:lang w:val="fr-FR"/>
              </w:rPr>
              <w:t xml:space="preserve"> </w:t>
            </w:r>
          </w:p>
          <w:p w14:paraId="66DC3FF7" w14:textId="3A4482BB" w:rsidR="005649FD" w:rsidRPr="00A84774" w:rsidRDefault="00A84774" w:rsidP="008046E7">
            <w:pPr>
              <w:pStyle w:val="AFCorNBold"/>
              <w:rPr>
                <w:lang w:val="fr-FR"/>
              </w:rPr>
            </w:pPr>
            <w:r>
              <w:rPr>
                <w:lang w:val="fr-FR"/>
              </w:rPr>
              <w:t xml:space="preserve">Information de séquençage numérique </w:t>
            </w:r>
            <w:r w:rsidR="00F508E9">
              <w:rPr>
                <w:lang w:val="fr-FR"/>
              </w:rPr>
              <w:br/>
            </w:r>
            <w:r>
              <w:rPr>
                <w:lang w:val="fr-FR"/>
              </w:rPr>
              <w:t>sur les ressources génétiques</w:t>
            </w:r>
          </w:p>
        </w:tc>
        <w:tc>
          <w:tcPr>
            <w:tcW w:w="4388" w:type="dxa"/>
          </w:tcPr>
          <w:p w14:paraId="2A8ED09B" w14:textId="77777777" w:rsidR="008A1499" w:rsidRPr="00A84774" w:rsidRDefault="008A1499" w:rsidP="008A1499">
            <w:pPr>
              <w:pStyle w:val="CBDNormal"/>
              <w:jc w:val="left"/>
              <w:rPr>
                <w:lang w:val="fr-FR"/>
              </w:rPr>
            </w:pPr>
          </w:p>
        </w:tc>
      </w:tr>
    </w:tbl>
    <w:p w14:paraId="59E00E1B" w14:textId="0613CFF0" w:rsidR="00C9161D" w:rsidRPr="00A84774" w:rsidRDefault="00297388" w:rsidP="00A111D1">
      <w:pPr>
        <w:pStyle w:val="CBDTitle"/>
        <w:rPr>
          <w:caps/>
          <w:lang w:val="fr-FR"/>
        </w:rPr>
      </w:pPr>
      <w:sdt>
        <w:sdtPr>
          <w:rPr>
            <w:lang w:val="fr-FR"/>
          </w:rPr>
          <w:alias w:val="Title"/>
          <w:tag w:val=""/>
          <w:id w:val="772832786"/>
          <w:placeholder>
            <w:docPart w:val="231655F7C16F4CD6AA12DCC7F4399906"/>
          </w:placeholder>
          <w:dataBinding w:prefixMappings="xmlns:ns0='http://purl.org/dc/elements/1.1/' xmlns:ns1='http://schemas.openxmlformats.org/package/2006/metadata/core-properties' " w:xpath="/ns1:coreProperties[1]/ns0:title[1]" w:storeItemID="{6C3C8BC8-F283-45AE-878A-BAB7291924A1}"/>
          <w:text/>
        </w:sdtPr>
        <w:sdtEndPr/>
        <w:sdtContent>
          <w:r w:rsidR="00A84774">
            <w:rPr>
              <w:lang w:val="fr-FR"/>
            </w:rPr>
            <w:t>Information de séquençage numérique sur les ressources génétiques</w:t>
          </w:r>
        </w:sdtContent>
      </w:sdt>
      <w:r w:rsidR="00105372" w:rsidRPr="00A84774">
        <w:rPr>
          <w:caps/>
          <w:lang w:val="fr-FR"/>
        </w:rPr>
        <w:t xml:space="preserve"> </w:t>
      </w:r>
    </w:p>
    <w:p w14:paraId="3A0D7AF2" w14:textId="7F8737CA" w:rsidR="00D07AA4" w:rsidRPr="00A84774" w:rsidRDefault="00A84774" w:rsidP="00D07AA4">
      <w:pPr>
        <w:pStyle w:val="CBDSubTitle"/>
        <w:rPr>
          <w:lang w:val="fr-FR"/>
        </w:rPr>
      </w:pPr>
      <w:r>
        <w:rPr>
          <w:lang w:val="fr-FR"/>
        </w:rPr>
        <w:t xml:space="preserve">Projet de décision présenté par </w:t>
      </w:r>
      <w:r w:rsidR="001448D6">
        <w:rPr>
          <w:lang w:val="fr-FR"/>
        </w:rPr>
        <w:t>le Président</w:t>
      </w:r>
      <w:r>
        <w:rPr>
          <w:lang w:val="fr-FR"/>
        </w:rPr>
        <w:t xml:space="preserve"> du Groupe de travail I</w:t>
      </w:r>
    </w:p>
    <w:p w14:paraId="32325F0C" w14:textId="45AAC70B" w:rsidR="00D07AA4" w:rsidRPr="00A84774" w:rsidRDefault="002F4585" w:rsidP="00C24345">
      <w:pPr>
        <w:pStyle w:val="CBDDesicionText"/>
        <w:rPr>
          <w:i/>
          <w:iCs/>
          <w:lang w:val="fr-FR"/>
        </w:rPr>
      </w:pPr>
      <w:r>
        <w:rPr>
          <w:lang w:val="fr-FR"/>
        </w:rPr>
        <w:t>[</w:t>
      </w:r>
      <w:r w:rsidR="002454D7">
        <w:rPr>
          <w:i/>
          <w:iCs/>
          <w:lang w:val="fr-FR"/>
        </w:rPr>
        <w:t>La Conférence des Parties siégeant en tant que réunion des Parties au Protocole de Nagoya,</w:t>
      </w:r>
    </w:p>
    <w:p w14:paraId="10FC96FB" w14:textId="5E9C18AB" w:rsidR="00D07AA4" w:rsidRPr="00A84774" w:rsidRDefault="002454D7" w:rsidP="00220E5C">
      <w:pPr>
        <w:pStyle w:val="CBDDesicionText"/>
        <w:rPr>
          <w:lang w:val="fr-FR"/>
        </w:rPr>
      </w:pPr>
      <w:r>
        <w:rPr>
          <w:i/>
          <w:iCs/>
          <w:lang w:val="fr-FR"/>
        </w:rPr>
        <w:t>Rappelant</w:t>
      </w:r>
      <w:r w:rsidR="00D07AA4" w:rsidRPr="00A84774">
        <w:rPr>
          <w:i/>
          <w:iCs/>
          <w:lang w:val="fr-FR"/>
        </w:rPr>
        <w:t xml:space="preserve"> </w:t>
      </w:r>
      <w:r>
        <w:rPr>
          <w:lang w:val="fr-FR"/>
        </w:rPr>
        <w:t>ses décisions</w:t>
      </w:r>
      <w:r w:rsidR="0076496A">
        <w:rPr>
          <w:lang w:val="fr-FR"/>
        </w:rPr>
        <w:t> </w:t>
      </w:r>
      <w:hyperlink r:id="rId15" w:history="1">
        <w:r w:rsidR="00BA02B6" w:rsidRPr="00A84774">
          <w:rPr>
            <w:rStyle w:val="Lienhypertexte"/>
            <w:lang w:val="fr-FR"/>
          </w:rPr>
          <w:t>NP-3/12</w:t>
        </w:r>
      </w:hyperlink>
      <w:r w:rsidR="004D3B6B" w:rsidRPr="00A84774">
        <w:rPr>
          <w:lang w:val="fr-FR"/>
        </w:rPr>
        <w:t xml:space="preserve"> </w:t>
      </w:r>
      <w:r>
        <w:rPr>
          <w:lang w:val="fr-FR"/>
        </w:rPr>
        <w:t>du</w:t>
      </w:r>
      <w:r w:rsidR="004D3B6B" w:rsidRPr="00A84774">
        <w:rPr>
          <w:lang w:val="fr-FR"/>
        </w:rPr>
        <w:t xml:space="preserve"> 29</w:t>
      </w:r>
      <w:r w:rsidR="009F5469" w:rsidRPr="00A84774">
        <w:rPr>
          <w:lang w:val="fr-FR"/>
        </w:rPr>
        <w:t> </w:t>
      </w:r>
      <w:r>
        <w:rPr>
          <w:lang w:val="fr-FR"/>
        </w:rPr>
        <w:t>novembre</w:t>
      </w:r>
      <w:r w:rsidR="0076496A">
        <w:rPr>
          <w:lang w:val="fr-FR"/>
        </w:rPr>
        <w:t> </w:t>
      </w:r>
      <w:r w:rsidR="004D3B6B" w:rsidRPr="00A84774">
        <w:rPr>
          <w:lang w:val="fr-FR"/>
        </w:rPr>
        <w:t>2018</w:t>
      </w:r>
      <w:r w:rsidR="00BA02B6" w:rsidRPr="00A84774">
        <w:rPr>
          <w:lang w:val="fr-FR"/>
        </w:rPr>
        <w:t xml:space="preserve">, </w:t>
      </w:r>
      <w:hyperlink r:id="rId16" w:history="1">
        <w:r w:rsidR="00BA02B6" w:rsidRPr="00A84774">
          <w:rPr>
            <w:rStyle w:val="Lienhypertexte"/>
            <w:lang w:val="fr-FR"/>
          </w:rPr>
          <w:t>NP-4/6</w:t>
        </w:r>
      </w:hyperlink>
      <w:r w:rsidR="00BA02B6" w:rsidRPr="00A84774">
        <w:rPr>
          <w:lang w:val="fr-FR"/>
        </w:rPr>
        <w:t xml:space="preserve"> </w:t>
      </w:r>
      <w:r>
        <w:rPr>
          <w:lang w:val="fr-FR"/>
        </w:rPr>
        <w:t>du</w:t>
      </w:r>
      <w:r w:rsidR="00062E89" w:rsidRPr="00A84774">
        <w:rPr>
          <w:lang w:val="fr-FR"/>
        </w:rPr>
        <w:t xml:space="preserve"> 19</w:t>
      </w:r>
      <w:r w:rsidR="00220E5C" w:rsidRPr="00A84774">
        <w:rPr>
          <w:lang w:val="fr-FR"/>
        </w:rPr>
        <w:t> </w:t>
      </w:r>
      <w:r>
        <w:rPr>
          <w:lang w:val="fr-FR"/>
        </w:rPr>
        <w:t>décembre</w:t>
      </w:r>
      <w:r w:rsidR="0076496A">
        <w:rPr>
          <w:lang w:val="fr-FR"/>
        </w:rPr>
        <w:t> </w:t>
      </w:r>
      <w:r w:rsidR="00062E89" w:rsidRPr="00A84774">
        <w:rPr>
          <w:lang w:val="fr-FR"/>
        </w:rPr>
        <w:t xml:space="preserve">2022 </w:t>
      </w:r>
      <w:r>
        <w:rPr>
          <w:lang w:val="fr-FR"/>
        </w:rPr>
        <w:t>et</w:t>
      </w:r>
      <w:r w:rsidR="00BA02B6" w:rsidRPr="00A84774">
        <w:rPr>
          <w:lang w:val="fr-FR"/>
        </w:rPr>
        <w:t xml:space="preserve"> </w:t>
      </w:r>
      <w:hyperlink r:id="rId17" w:history="1">
        <w:r w:rsidR="00BA02B6" w:rsidRPr="00A84774">
          <w:rPr>
            <w:rStyle w:val="Lienhypertexte"/>
            <w:lang w:val="fr-FR"/>
          </w:rPr>
          <w:t>NP-5/14</w:t>
        </w:r>
      </w:hyperlink>
      <w:r w:rsidR="00062E89" w:rsidRPr="00A84774">
        <w:rPr>
          <w:lang w:val="fr-FR"/>
        </w:rPr>
        <w:t xml:space="preserve"> </w:t>
      </w:r>
      <w:r>
        <w:rPr>
          <w:lang w:val="fr-FR"/>
        </w:rPr>
        <w:t>du</w:t>
      </w:r>
      <w:r w:rsidR="00062E89" w:rsidRPr="00A84774">
        <w:rPr>
          <w:lang w:val="fr-FR"/>
        </w:rPr>
        <w:t xml:space="preserve"> 27</w:t>
      </w:r>
      <w:r w:rsidR="00220E5C" w:rsidRPr="00A84774">
        <w:rPr>
          <w:lang w:val="fr-FR"/>
        </w:rPr>
        <w:t> </w:t>
      </w:r>
      <w:r>
        <w:rPr>
          <w:lang w:val="fr-FR"/>
        </w:rPr>
        <w:t>février</w:t>
      </w:r>
      <w:r w:rsidR="0076496A">
        <w:rPr>
          <w:lang w:val="fr-FR"/>
        </w:rPr>
        <w:t> </w:t>
      </w:r>
      <w:r w:rsidR="00062E89" w:rsidRPr="00A84774">
        <w:rPr>
          <w:lang w:val="fr-FR"/>
        </w:rPr>
        <w:t>2025</w:t>
      </w:r>
      <w:r w:rsidR="00BA02B6" w:rsidRPr="00A84774">
        <w:rPr>
          <w:lang w:val="fr-FR"/>
        </w:rPr>
        <w:t>,</w:t>
      </w:r>
    </w:p>
    <w:p w14:paraId="5C35DC50" w14:textId="48C1CC12" w:rsidR="00C04917" w:rsidRPr="00A84774" w:rsidRDefault="009C276D" w:rsidP="00C04917">
      <w:pPr>
        <w:pStyle w:val="CBDDesicionText"/>
        <w:rPr>
          <w:lang w:val="fr-FR"/>
        </w:rPr>
      </w:pPr>
      <w:r w:rsidRPr="00A84774">
        <w:rPr>
          <w:lang w:val="fr-FR"/>
        </w:rPr>
        <w:t>1.</w:t>
      </w:r>
      <w:r w:rsidR="00C04917" w:rsidRPr="00A84774">
        <w:rPr>
          <w:lang w:val="fr-FR"/>
        </w:rPr>
        <w:tab/>
      </w:r>
      <w:r w:rsidR="00194EE2">
        <w:rPr>
          <w:i/>
          <w:iCs/>
          <w:lang w:val="fr-FR"/>
        </w:rPr>
        <w:t>Prend note</w:t>
      </w:r>
      <w:r w:rsidR="00C04917" w:rsidRPr="00A84774">
        <w:rPr>
          <w:lang w:val="fr-FR"/>
        </w:rPr>
        <w:t xml:space="preserve"> </w:t>
      </w:r>
      <w:r w:rsidR="00194EE2">
        <w:rPr>
          <w:lang w:val="fr-FR"/>
        </w:rPr>
        <w:t>de la décision</w:t>
      </w:r>
      <w:r w:rsidR="0076496A">
        <w:rPr>
          <w:lang w:val="fr-FR"/>
        </w:rPr>
        <w:t> </w:t>
      </w:r>
      <w:r w:rsidR="00C04917" w:rsidRPr="00A84774">
        <w:rPr>
          <w:lang w:val="fr-FR"/>
        </w:rPr>
        <w:t>17/</w:t>
      </w:r>
      <w:r w:rsidR="00062E89" w:rsidRPr="00A84774">
        <w:rPr>
          <w:lang w:val="fr-FR"/>
        </w:rPr>
        <w:t>--</w:t>
      </w:r>
      <w:r w:rsidR="00C04917" w:rsidRPr="00A84774">
        <w:rPr>
          <w:lang w:val="fr-FR"/>
        </w:rPr>
        <w:t xml:space="preserve"> </w:t>
      </w:r>
      <w:r w:rsidR="00194EE2">
        <w:rPr>
          <w:lang w:val="fr-FR"/>
        </w:rPr>
        <w:t>de la Conférence des Parties à la Convention sur la diversité biologiqu</w:t>
      </w:r>
      <w:r w:rsidR="00850E46">
        <w:rPr>
          <w:lang w:val="fr-FR"/>
        </w:rPr>
        <w:t>e</w:t>
      </w:r>
      <w:r w:rsidR="0015279F" w:rsidRPr="00A84774">
        <w:rPr>
          <w:rStyle w:val="Appelnotedebasdep"/>
          <w:lang w:val="fr-FR"/>
        </w:rPr>
        <w:footnoteReference w:id="1"/>
      </w:r>
      <w:r w:rsidR="00C04917" w:rsidRPr="00A84774">
        <w:rPr>
          <w:lang w:val="fr-FR"/>
        </w:rPr>
        <w:t xml:space="preserve"> </w:t>
      </w:r>
      <w:r w:rsidR="00850E46">
        <w:rPr>
          <w:lang w:val="fr-FR"/>
        </w:rPr>
        <w:t>relative à</w:t>
      </w:r>
      <w:r w:rsidR="00194EE2">
        <w:rPr>
          <w:lang w:val="fr-FR"/>
        </w:rPr>
        <w:t xml:space="preserve"> l’information de séquençage numérique sur les ressources génétiques ;</w:t>
      </w:r>
    </w:p>
    <w:p w14:paraId="1951D57D" w14:textId="25AD6A28" w:rsidR="00C04917" w:rsidRPr="00A84774" w:rsidRDefault="009C276D" w:rsidP="00C04917">
      <w:pPr>
        <w:pStyle w:val="CBDDesicionText"/>
        <w:rPr>
          <w:lang w:val="fr-FR"/>
        </w:rPr>
      </w:pPr>
      <w:r w:rsidRPr="00A84774">
        <w:rPr>
          <w:lang w:val="fr-FR"/>
        </w:rPr>
        <w:t>2</w:t>
      </w:r>
      <w:r w:rsidR="00C04917" w:rsidRPr="00A84774">
        <w:rPr>
          <w:lang w:val="fr-FR"/>
        </w:rPr>
        <w:t>.</w:t>
      </w:r>
      <w:r w:rsidR="00C04917" w:rsidRPr="00A84774">
        <w:rPr>
          <w:lang w:val="fr-FR"/>
        </w:rPr>
        <w:tab/>
      </w:r>
      <w:r w:rsidR="00194EE2">
        <w:rPr>
          <w:i/>
          <w:iCs/>
          <w:lang w:val="fr-FR"/>
        </w:rPr>
        <w:t>Se félicite</w:t>
      </w:r>
      <w:r w:rsidR="00C04917" w:rsidRPr="00A84774">
        <w:rPr>
          <w:lang w:val="fr-FR"/>
        </w:rPr>
        <w:t xml:space="preserve"> </w:t>
      </w:r>
      <w:r w:rsidR="00194EE2">
        <w:rPr>
          <w:lang w:val="fr-FR"/>
        </w:rPr>
        <w:t>de la création</w:t>
      </w:r>
      <w:r w:rsidR="00850E46">
        <w:rPr>
          <w:lang w:val="fr-FR"/>
        </w:rPr>
        <w:t>,</w:t>
      </w:r>
      <w:r w:rsidR="00194EE2">
        <w:rPr>
          <w:lang w:val="fr-FR"/>
        </w:rPr>
        <w:t xml:space="preserve"> au titre de la décision</w:t>
      </w:r>
      <w:r w:rsidR="0076496A">
        <w:rPr>
          <w:lang w:val="fr-FR"/>
        </w:rPr>
        <w:t> </w:t>
      </w:r>
      <w:r w:rsidR="00194EE2">
        <w:rPr>
          <w:lang w:val="fr-FR"/>
        </w:rPr>
        <w:t>17/--</w:t>
      </w:r>
      <w:r w:rsidR="00850E46">
        <w:rPr>
          <w:lang w:val="fr-FR"/>
        </w:rPr>
        <w:t>,</w:t>
      </w:r>
      <w:r w:rsidR="00194EE2">
        <w:rPr>
          <w:lang w:val="fr-FR"/>
        </w:rPr>
        <w:t> du Groupe de travail spécial à composition non limitée sur le partage des avantages découlant de l’utilisation de l’information de séquençage numérique sur les ressources génétiques ;</w:t>
      </w:r>
    </w:p>
    <w:p w14:paraId="557AB421" w14:textId="14B84C42" w:rsidR="00C04917" w:rsidRPr="00A84774" w:rsidRDefault="009C276D" w:rsidP="00C04917">
      <w:pPr>
        <w:pStyle w:val="CBDDesicionText"/>
        <w:rPr>
          <w:lang w:val="fr-FR"/>
        </w:rPr>
      </w:pPr>
      <w:r w:rsidRPr="00A84774">
        <w:rPr>
          <w:lang w:val="fr-FR"/>
        </w:rPr>
        <w:t>3</w:t>
      </w:r>
      <w:r w:rsidR="00C04917" w:rsidRPr="00A84774">
        <w:rPr>
          <w:lang w:val="fr-FR"/>
        </w:rPr>
        <w:t>.</w:t>
      </w:r>
      <w:r w:rsidR="00C04917" w:rsidRPr="00A84774">
        <w:rPr>
          <w:lang w:val="fr-FR"/>
        </w:rPr>
        <w:tab/>
      </w:r>
      <w:r w:rsidR="00194EE2">
        <w:rPr>
          <w:i/>
          <w:iCs/>
          <w:lang w:val="fr-FR"/>
        </w:rPr>
        <w:t>Demande</w:t>
      </w:r>
      <w:r w:rsidR="00C04917" w:rsidRPr="00A84774">
        <w:rPr>
          <w:lang w:val="fr-FR"/>
        </w:rPr>
        <w:t xml:space="preserve"> </w:t>
      </w:r>
      <w:r w:rsidR="00194EE2">
        <w:rPr>
          <w:lang w:val="fr-FR"/>
        </w:rPr>
        <w:t>à ce que les résultats des travaux entrepris en réponse à la décision</w:t>
      </w:r>
      <w:r w:rsidR="0076496A">
        <w:rPr>
          <w:lang w:val="fr-FR"/>
        </w:rPr>
        <w:t> </w:t>
      </w:r>
      <w:r w:rsidR="00194EE2">
        <w:rPr>
          <w:lang w:val="fr-FR"/>
        </w:rPr>
        <w:t>17/-</w:t>
      </w:r>
      <w:r w:rsidR="001A55CF">
        <w:rPr>
          <w:lang w:val="fr-FR"/>
        </w:rPr>
        <w:noBreakHyphen/>
      </w:r>
      <w:r w:rsidR="00194EE2">
        <w:rPr>
          <w:lang w:val="fr-FR"/>
        </w:rPr>
        <w:t>, y compris les recommandations du Groupe de travail spécial à composition non limitée, soient mis à disposition de la Conférence des Parties siégeant en tant que réunion des Parties au Protocole de Nagoya à sa septième réunion.</w:t>
      </w:r>
      <w:r w:rsidR="002F4585">
        <w:rPr>
          <w:lang w:val="fr-FR"/>
        </w:rPr>
        <w:t>]</w:t>
      </w:r>
    </w:p>
    <w:p w14:paraId="5F2B403A" w14:textId="791488F9" w:rsidR="00A111D1" w:rsidRPr="00A84774" w:rsidRDefault="00A111D1" w:rsidP="005649FD">
      <w:pPr>
        <w:pStyle w:val="CBDNormalNoNumber"/>
        <w:jc w:val="center"/>
        <w:rPr>
          <w:lang w:val="fr-FR"/>
        </w:rPr>
      </w:pPr>
      <w:r w:rsidRPr="00A84774">
        <w:rPr>
          <w:lang w:val="fr-FR"/>
        </w:rPr>
        <w:t>__________</w:t>
      </w:r>
    </w:p>
    <w:sectPr w:rsidR="00A111D1" w:rsidRPr="00A84774" w:rsidSect="005649FD">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BFB007" w14:textId="77777777" w:rsidR="00297388" w:rsidRPr="003F1A75" w:rsidRDefault="00297388" w:rsidP="00CF1848">
      <w:r w:rsidRPr="003F1A75">
        <w:separator/>
      </w:r>
    </w:p>
  </w:endnote>
  <w:endnote w:type="continuationSeparator" w:id="0">
    <w:p w14:paraId="051E785A" w14:textId="77777777" w:rsidR="00297388" w:rsidRPr="003F1A75" w:rsidRDefault="00297388"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8495F4E" w14:textId="77777777" w:rsidR="00D75CA6" w:rsidRPr="003F1A75" w:rsidRDefault="00D75CA6" w:rsidP="00D75CA6">
            <w:pPr>
              <w:pStyle w:val="Pieddepage"/>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52D40491" w14:textId="77777777" w:rsidR="00D75CA6" w:rsidRPr="003F1A75" w:rsidRDefault="00D75CA6" w:rsidP="00D75CA6">
        <w:pPr>
          <w:pStyle w:val="Pieddepage"/>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216A36" w14:textId="77777777" w:rsidR="00297388" w:rsidRPr="003F1A75" w:rsidRDefault="00297388" w:rsidP="00CF1848">
      <w:r w:rsidRPr="003F1A75">
        <w:separator/>
      </w:r>
    </w:p>
  </w:footnote>
  <w:footnote w:type="continuationSeparator" w:id="0">
    <w:p w14:paraId="48D58C0B" w14:textId="77777777" w:rsidR="00297388" w:rsidRPr="003F1A75" w:rsidRDefault="00297388" w:rsidP="00CF1848">
      <w:r w:rsidRPr="003F1A75">
        <w:continuationSeparator/>
      </w:r>
    </w:p>
  </w:footnote>
  <w:footnote w:id="1">
    <w:p w14:paraId="2CE03E4E" w14:textId="1714700C" w:rsidR="0015279F" w:rsidRPr="00BD3E98" w:rsidRDefault="0015279F">
      <w:pPr>
        <w:pStyle w:val="Notedebasdepage"/>
        <w:rPr>
          <w:lang w:val="fr-FR"/>
        </w:rPr>
      </w:pPr>
      <w:r w:rsidRPr="00BD3E98">
        <w:rPr>
          <w:rStyle w:val="Appelnotedebasdep"/>
          <w:lang w:val="fr-FR"/>
        </w:rPr>
        <w:footnoteRef/>
      </w:r>
      <w:r w:rsidRPr="00BD3E98">
        <w:rPr>
          <w:lang w:val="fr-FR"/>
        </w:rPr>
        <w:t xml:space="preserve"> </w:t>
      </w:r>
      <w:r w:rsidR="00BD3E98" w:rsidRPr="00BD3E98">
        <w:rPr>
          <w:lang w:val="fr-FR"/>
        </w:rPr>
        <w:t>Nations Unies</w:t>
      </w:r>
      <w:r w:rsidRPr="00BD3E98">
        <w:rPr>
          <w:lang w:val="fr-FR"/>
        </w:rPr>
        <w:t xml:space="preserve">, </w:t>
      </w:r>
      <w:r w:rsidR="00BD3E98">
        <w:rPr>
          <w:i/>
          <w:iCs/>
          <w:lang w:val="fr-FR"/>
        </w:rPr>
        <w:t>Recueil des Traités</w:t>
      </w:r>
      <w:r w:rsidRPr="00BD3E98">
        <w:rPr>
          <w:lang w:val="fr-FR"/>
        </w:rPr>
        <w:t>, vol.</w:t>
      </w:r>
      <w:r w:rsidR="0076496A">
        <w:rPr>
          <w:lang w:val="fr-FR"/>
        </w:rPr>
        <w:t> </w:t>
      </w:r>
      <w:r w:rsidRPr="00BD3E98">
        <w:rPr>
          <w:lang w:val="fr-FR"/>
        </w:rPr>
        <w:t xml:space="preserve">1760, </w:t>
      </w:r>
      <w:r w:rsidR="00BD3E98">
        <w:rPr>
          <w:lang w:val="fr-FR"/>
        </w:rPr>
        <w:t>n</w:t>
      </w:r>
      <w:r w:rsidR="00BD3E98">
        <w:rPr>
          <w:vertAlign w:val="superscript"/>
          <w:lang w:val="fr-FR"/>
        </w:rPr>
        <w:t>o</w:t>
      </w:r>
      <w:r w:rsidR="00BD3E98">
        <w:rPr>
          <w:lang w:val="fr-FR"/>
        </w:rPr>
        <w:t> </w:t>
      </w:r>
      <w:r w:rsidRPr="00BD3E98">
        <w:rPr>
          <w:lang w:val="fr-FR"/>
        </w:rPr>
        <w:t>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BC2194B" w14:textId="77777777" w:rsidR="00534681" w:rsidRPr="003F1A75" w:rsidRDefault="00975047" w:rsidP="007C4951">
        <w:pPr>
          <w:pStyle w:val="En-tte"/>
          <w:spacing w:after="240"/>
          <w:rPr>
            <w:szCs w:val="20"/>
          </w:rPr>
        </w:pPr>
        <w:r>
          <w:rPr>
            <w:szCs w:val="20"/>
          </w:rPr>
          <w:t>CBD/NP/MOP/6/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5D2D135" w14:textId="77777777" w:rsidR="009505C9" w:rsidRPr="003F1A75" w:rsidRDefault="00975047" w:rsidP="007C4951">
        <w:pPr>
          <w:pStyle w:val="En-tte"/>
          <w:spacing w:after="240"/>
          <w:jc w:val="right"/>
        </w:pPr>
        <w:r>
          <w:t>CBD/NP/MOP/6/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0C13"/>
    <w:rsid w:val="00006308"/>
    <w:rsid w:val="00062E89"/>
    <w:rsid w:val="0007171B"/>
    <w:rsid w:val="000B1F9D"/>
    <w:rsid w:val="000D0F68"/>
    <w:rsid w:val="000E673A"/>
    <w:rsid w:val="000F6945"/>
    <w:rsid w:val="000F74F5"/>
    <w:rsid w:val="000F78FC"/>
    <w:rsid w:val="001031DF"/>
    <w:rsid w:val="00105372"/>
    <w:rsid w:val="001054A6"/>
    <w:rsid w:val="00105649"/>
    <w:rsid w:val="001078A1"/>
    <w:rsid w:val="001312AD"/>
    <w:rsid w:val="00131E7A"/>
    <w:rsid w:val="0013452D"/>
    <w:rsid w:val="00134846"/>
    <w:rsid w:val="001448D6"/>
    <w:rsid w:val="0015279F"/>
    <w:rsid w:val="0016191E"/>
    <w:rsid w:val="00172AF6"/>
    <w:rsid w:val="00176CEE"/>
    <w:rsid w:val="001847AD"/>
    <w:rsid w:val="00186DD8"/>
    <w:rsid w:val="00194EE2"/>
    <w:rsid w:val="001A35EC"/>
    <w:rsid w:val="001A55CF"/>
    <w:rsid w:val="001B13FE"/>
    <w:rsid w:val="00212197"/>
    <w:rsid w:val="00220E5C"/>
    <w:rsid w:val="0022591F"/>
    <w:rsid w:val="00227D0F"/>
    <w:rsid w:val="00227D4E"/>
    <w:rsid w:val="002454D7"/>
    <w:rsid w:val="00264358"/>
    <w:rsid w:val="00297388"/>
    <w:rsid w:val="002A3E85"/>
    <w:rsid w:val="002B0C13"/>
    <w:rsid w:val="002F4585"/>
    <w:rsid w:val="003008FE"/>
    <w:rsid w:val="00301239"/>
    <w:rsid w:val="0030169D"/>
    <w:rsid w:val="003020C9"/>
    <w:rsid w:val="003060EB"/>
    <w:rsid w:val="003079A2"/>
    <w:rsid w:val="003153EB"/>
    <w:rsid w:val="0032136E"/>
    <w:rsid w:val="00321985"/>
    <w:rsid w:val="0032458E"/>
    <w:rsid w:val="00346B38"/>
    <w:rsid w:val="00351205"/>
    <w:rsid w:val="00362E96"/>
    <w:rsid w:val="00372F74"/>
    <w:rsid w:val="003A3A15"/>
    <w:rsid w:val="003F1A75"/>
    <w:rsid w:val="003F7224"/>
    <w:rsid w:val="00427D21"/>
    <w:rsid w:val="004406C2"/>
    <w:rsid w:val="00447F4A"/>
    <w:rsid w:val="00456F67"/>
    <w:rsid w:val="004644C2"/>
    <w:rsid w:val="00464C31"/>
    <w:rsid w:val="00467F9C"/>
    <w:rsid w:val="00483338"/>
    <w:rsid w:val="004D1E9B"/>
    <w:rsid w:val="004D3B6B"/>
    <w:rsid w:val="004D7D6E"/>
    <w:rsid w:val="0051006C"/>
    <w:rsid w:val="00534681"/>
    <w:rsid w:val="0056068E"/>
    <w:rsid w:val="00563442"/>
    <w:rsid w:val="0056348E"/>
    <w:rsid w:val="005649FD"/>
    <w:rsid w:val="00565B42"/>
    <w:rsid w:val="005914FB"/>
    <w:rsid w:val="005A3806"/>
    <w:rsid w:val="005B35E2"/>
    <w:rsid w:val="005C0493"/>
    <w:rsid w:val="005C4CE6"/>
    <w:rsid w:val="005D65F8"/>
    <w:rsid w:val="005F17FF"/>
    <w:rsid w:val="006033B2"/>
    <w:rsid w:val="006122BA"/>
    <w:rsid w:val="006478BF"/>
    <w:rsid w:val="006A73C1"/>
    <w:rsid w:val="006B2290"/>
    <w:rsid w:val="00717D88"/>
    <w:rsid w:val="00720E54"/>
    <w:rsid w:val="00726A43"/>
    <w:rsid w:val="00735206"/>
    <w:rsid w:val="00761A81"/>
    <w:rsid w:val="0076496A"/>
    <w:rsid w:val="00786056"/>
    <w:rsid w:val="007907AC"/>
    <w:rsid w:val="007942D3"/>
    <w:rsid w:val="007B2099"/>
    <w:rsid w:val="007B6C09"/>
    <w:rsid w:val="007B7741"/>
    <w:rsid w:val="007C4951"/>
    <w:rsid w:val="007D4654"/>
    <w:rsid w:val="007D4BC3"/>
    <w:rsid w:val="007D5E36"/>
    <w:rsid w:val="007E09DA"/>
    <w:rsid w:val="007E0F8A"/>
    <w:rsid w:val="007F718D"/>
    <w:rsid w:val="00801FAD"/>
    <w:rsid w:val="008046E7"/>
    <w:rsid w:val="00804AEE"/>
    <w:rsid w:val="0081700C"/>
    <w:rsid w:val="00817443"/>
    <w:rsid w:val="008178B6"/>
    <w:rsid w:val="0084076E"/>
    <w:rsid w:val="00843C35"/>
    <w:rsid w:val="00850E46"/>
    <w:rsid w:val="00865B74"/>
    <w:rsid w:val="00866063"/>
    <w:rsid w:val="008743CE"/>
    <w:rsid w:val="0087796A"/>
    <w:rsid w:val="008974F0"/>
    <w:rsid w:val="008A1499"/>
    <w:rsid w:val="008B012A"/>
    <w:rsid w:val="008E5323"/>
    <w:rsid w:val="00906E17"/>
    <w:rsid w:val="00930BA1"/>
    <w:rsid w:val="0093169E"/>
    <w:rsid w:val="009505C9"/>
    <w:rsid w:val="00950752"/>
    <w:rsid w:val="00966424"/>
    <w:rsid w:val="00975047"/>
    <w:rsid w:val="009B02B2"/>
    <w:rsid w:val="009C276D"/>
    <w:rsid w:val="009C2DE6"/>
    <w:rsid w:val="009D3A8A"/>
    <w:rsid w:val="009F5469"/>
    <w:rsid w:val="00A111D1"/>
    <w:rsid w:val="00A84774"/>
    <w:rsid w:val="00AA6F92"/>
    <w:rsid w:val="00AB3299"/>
    <w:rsid w:val="00AB6934"/>
    <w:rsid w:val="00AC4763"/>
    <w:rsid w:val="00AD38EF"/>
    <w:rsid w:val="00AF42DE"/>
    <w:rsid w:val="00B07CB2"/>
    <w:rsid w:val="00B11E5D"/>
    <w:rsid w:val="00B3369F"/>
    <w:rsid w:val="00B51FC6"/>
    <w:rsid w:val="00B66895"/>
    <w:rsid w:val="00B66B6E"/>
    <w:rsid w:val="00B84E7D"/>
    <w:rsid w:val="00B94E6C"/>
    <w:rsid w:val="00BA02B6"/>
    <w:rsid w:val="00BB4606"/>
    <w:rsid w:val="00BD1372"/>
    <w:rsid w:val="00BD3E98"/>
    <w:rsid w:val="00BF1A97"/>
    <w:rsid w:val="00C04917"/>
    <w:rsid w:val="00C2044E"/>
    <w:rsid w:val="00C23D2F"/>
    <w:rsid w:val="00C24345"/>
    <w:rsid w:val="00C443BD"/>
    <w:rsid w:val="00C451C5"/>
    <w:rsid w:val="00C478E5"/>
    <w:rsid w:val="00C70250"/>
    <w:rsid w:val="00C9161D"/>
    <w:rsid w:val="00CA0C1D"/>
    <w:rsid w:val="00CD7C07"/>
    <w:rsid w:val="00CE2B1E"/>
    <w:rsid w:val="00CF1848"/>
    <w:rsid w:val="00D07AA4"/>
    <w:rsid w:val="00D12044"/>
    <w:rsid w:val="00D12AF1"/>
    <w:rsid w:val="00D170D9"/>
    <w:rsid w:val="00D33EFC"/>
    <w:rsid w:val="00D40DBC"/>
    <w:rsid w:val="00D61C85"/>
    <w:rsid w:val="00D75CA6"/>
    <w:rsid w:val="00D76A18"/>
    <w:rsid w:val="00D80849"/>
    <w:rsid w:val="00D82E8F"/>
    <w:rsid w:val="00D94E20"/>
    <w:rsid w:val="00DB1EFB"/>
    <w:rsid w:val="00DB5E0F"/>
    <w:rsid w:val="00DD118C"/>
    <w:rsid w:val="00DD48A8"/>
    <w:rsid w:val="00DE765C"/>
    <w:rsid w:val="00DF0E88"/>
    <w:rsid w:val="00DF664A"/>
    <w:rsid w:val="00E054C6"/>
    <w:rsid w:val="00E1261C"/>
    <w:rsid w:val="00E66235"/>
    <w:rsid w:val="00E83C24"/>
    <w:rsid w:val="00E9318D"/>
    <w:rsid w:val="00E93F3E"/>
    <w:rsid w:val="00F063C2"/>
    <w:rsid w:val="00F46534"/>
    <w:rsid w:val="00F508E9"/>
    <w:rsid w:val="00F53193"/>
    <w:rsid w:val="00F5357E"/>
    <w:rsid w:val="00F53CD0"/>
    <w:rsid w:val="00F6586C"/>
    <w:rsid w:val="00F9038B"/>
    <w:rsid w:val="00F94774"/>
    <w:rsid w:val="00FA663B"/>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C9F2292"/>
  <w15:docId w15:val="{A2FB6C9F-EF4D-4888-8DFB-EA669258DC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Titre1">
    <w:name w:val="heading 1"/>
    <w:basedOn w:val="Normal"/>
    <w:next w:val="Titre2"/>
    <w:link w:val="Titre1C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3F1A75"/>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3F1A75"/>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3F1A75"/>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3F1A75"/>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3F1A75"/>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3F1A75"/>
    <w:rPr>
      <w:rFonts w:ascii="Times New Roman" w:eastAsia="SimSun" w:hAnsi="Times New Roman" w:cs="Times New Roman"/>
      <w:sz w:val="20"/>
      <w:szCs w:val="22"/>
      <w:lang w:val="en-GB"/>
    </w:rPr>
  </w:style>
  <w:style w:type="paragraph" w:styleId="Pieddepage">
    <w:name w:val="footer"/>
    <w:basedOn w:val="Normal"/>
    <w:link w:val="PieddepageCar"/>
    <w:uiPriority w:val="99"/>
    <w:rsid w:val="003F1A75"/>
    <w:pPr>
      <w:tabs>
        <w:tab w:val="center" w:pos="4680"/>
        <w:tab w:val="right" w:pos="9360"/>
      </w:tabs>
    </w:pPr>
    <w:rPr>
      <w:sz w:val="20"/>
    </w:rPr>
  </w:style>
  <w:style w:type="character" w:customStyle="1" w:styleId="PieddepageCar">
    <w:name w:val="Pied de page Car"/>
    <w:basedOn w:val="Policepardfaut"/>
    <w:link w:val="Pieddepage"/>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3F1A75"/>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3F1A75"/>
    <w:rPr>
      <w:sz w:val="16"/>
      <w:szCs w:val="16"/>
      <w:lang w:val="en-GB"/>
    </w:rPr>
  </w:style>
  <w:style w:type="paragraph" w:styleId="Commentaire">
    <w:name w:val="annotation text"/>
    <w:basedOn w:val="Normal"/>
    <w:link w:val="CommentaireCar"/>
    <w:uiPriority w:val="99"/>
    <w:semiHidden/>
    <w:rsid w:val="003F1A75"/>
    <w:rPr>
      <w:sz w:val="20"/>
      <w:szCs w:val="20"/>
    </w:rPr>
  </w:style>
  <w:style w:type="character" w:customStyle="1" w:styleId="CommentaireCar">
    <w:name w:val="Commentaire Car"/>
    <w:basedOn w:val="Policepardfaut"/>
    <w:link w:val="Commentaire"/>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hypertextesuivivisit">
    <w:name w:val="FollowedHyperlink"/>
    <w:rsid w:val="007E09DA"/>
    <w:rPr>
      <w:color w:val="800080"/>
      <w:u w:val="single"/>
      <w:lang w:val="en-GB"/>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qFormat/>
    <w:rsid w:val="003F1A75"/>
    <w:rPr>
      <w:vertAlign w:val="superscript"/>
      <w:lang w:val="en-GB"/>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ootnote text3"/>
    <w:basedOn w:val="Normal"/>
    <w:link w:val="NotedebasdepageCar"/>
    <w:uiPriority w:val="99"/>
    <w:semiHidden/>
    <w:unhideWhenUsed/>
    <w:qFormat/>
    <w:rsid w:val="003F1A75"/>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semiHidden/>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3F1A75"/>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3F1A75"/>
    <w:rPr>
      <w:rFonts w:ascii="Times New Roman" w:eastAsia="SimSun" w:hAnsi="Times New Roman" w:cs="Times New Roman"/>
      <w:bCs/>
      <w:szCs w:val="22"/>
      <w:lang w:val="en-GB"/>
    </w:rPr>
  </w:style>
  <w:style w:type="character" w:customStyle="1" w:styleId="Titre7Car">
    <w:name w:val="Titre 7 Car"/>
    <w:basedOn w:val="Policepardfaut"/>
    <w:link w:val="Titre7"/>
    <w:rsid w:val="003F1A75"/>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3F1A75"/>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3F1A75"/>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3F1A75"/>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Notedebasdepage"/>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3F1A75"/>
    <w:rPr>
      <w:b/>
      <w:bCs/>
    </w:rPr>
  </w:style>
  <w:style w:type="character" w:customStyle="1" w:styleId="ObjetducommentaireCar">
    <w:name w:val="Objet du commentaire Car"/>
    <w:basedOn w:val="CommentaireCar"/>
    <w:link w:val="Objetducommentaire"/>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3F1A75"/>
    <w:pPr>
      <w:contextualSpacing/>
    </w:pPr>
  </w:style>
  <w:style w:type="numbering" w:customStyle="1" w:styleId="ListCBD">
    <w:name w:val="ListCBD"/>
    <w:basedOn w:val="Aucuneliste"/>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Appelnotedebasdep"/>
    <w:uiPriority w:val="99"/>
    <w:qFormat/>
    <w:rsid w:val="00D07AA4"/>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character" w:customStyle="1" w:styleId="Title1">
    <w:name w:val="Title1"/>
    <w:basedOn w:val="Policepardfaut"/>
    <w:rsid w:val="00A8477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 Type="http://schemas.openxmlformats.org/officeDocument/2006/relationships/customXml" Target="../customXml/item2.xml"/><Relationship Id="rId16" Type="http://schemas.openxmlformats.org/officeDocument/2006/relationships/hyperlink" Target="https://www.cbd.int/decisions/np-mop?m=np-mop-04"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np-mop?m=np-mop-03"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LEFEBVR\OneDrive%20-%20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1655F7C16F4CD6AA12DCC7F4399906"/>
        <w:category>
          <w:name w:val="General"/>
          <w:gallery w:val="placeholder"/>
        </w:category>
        <w:types>
          <w:type w:val="bbPlcHdr"/>
        </w:types>
        <w:behaviors>
          <w:behavior w:val="content"/>
        </w:behaviors>
        <w:guid w:val="{5AEF3F26-B1AC-41A7-B96F-6620C1F5144F}"/>
      </w:docPartPr>
      <w:docPartBody>
        <w:p w:rsidR="00B26A57" w:rsidRDefault="00D734FA">
          <w:pPr>
            <w:pStyle w:val="231655F7C16F4CD6AA12DCC7F4399906"/>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7993"/>
    <w:rsid w:val="000C4317"/>
    <w:rsid w:val="00264358"/>
    <w:rsid w:val="002C466D"/>
    <w:rsid w:val="00362E96"/>
    <w:rsid w:val="005864D9"/>
    <w:rsid w:val="005914FB"/>
    <w:rsid w:val="005A3806"/>
    <w:rsid w:val="00761A81"/>
    <w:rsid w:val="00802FF8"/>
    <w:rsid w:val="00811CF7"/>
    <w:rsid w:val="00953896"/>
    <w:rsid w:val="00B26A57"/>
    <w:rsid w:val="00B619F5"/>
    <w:rsid w:val="00B66B6E"/>
    <w:rsid w:val="00D734FA"/>
    <w:rsid w:val="00DF664A"/>
    <w:rsid w:val="00E054C6"/>
    <w:rsid w:val="00E367E0"/>
    <w:rsid w:val="00E46AE5"/>
    <w:rsid w:val="00EB7993"/>
    <w:rsid w:val="00F43565"/>
  </w:rsids>
  <m:mathPr>
    <m:mathFont m:val="Cambria Math"/>
    <m:brkBin m:val="before"/>
    <m:brkBinSub m:val="--"/>
    <m:smallFrac m:val="0"/>
    <m:dispDef/>
    <m:lMargin m:val="0"/>
    <m:rMargin m:val="0"/>
    <m:defJc m:val="centerGroup"/>
    <m:wrapIndent m:val="1440"/>
    <m:intLim m:val="subSup"/>
    <m:naryLim m:val="undOvr"/>
  </m:mathPr>
  <w:themeFontLang w:val="en-CA"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808080"/>
    </w:rPr>
  </w:style>
  <w:style w:type="paragraph" w:customStyle="1" w:styleId="231655F7C16F4CD6AA12DCC7F4399906">
    <w:name w:val="231655F7C16F4CD6AA12DCC7F439990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5A1E5D28-9122-4451-9225-298C56C7EE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np-mop-06-template-en.dotm</Template>
  <TotalTime>16</TotalTime>
  <Pages>1</Pages>
  <Words>273</Words>
  <Characters>1505</Characters>
  <Application>Microsoft Office Word</Application>
  <DocSecurity>0</DocSecurity>
  <Lines>12</Lines>
  <Paragraphs>3</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Digital sequence information on genetic resources</vt:lpstr>
      <vt:lpstr>Digital sequence information on genetic resources</vt:lpstr>
    </vt:vector>
  </TitlesOfParts>
  <Company>SCBD</Company>
  <LinksUpToDate>false</LinksUpToDate>
  <CharactersWithSpaces>1775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de séquençage numérique sur les ressources génétiques</dc:title>
  <dc:subject>CBD/NP/MOP/6/</dc:subject>
  <dc:creator>Veronique Lefebvre</dc:creator>
  <cp:keywords>Convention on Biological Diversity</cp:keywords>
  <cp:lastModifiedBy>Lucas MAGDALENA</cp:lastModifiedBy>
  <cp:revision>20</cp:revision>
  <cp:lastPrinted>2020-01-21T16:56:00Z</cp:lastPrinted>
  <dcterms:created xsi:type="dcterms:W3CDTF">2026-10-30T10:17:00Z</dcterms:created>
  <dcterms:modified xsi:type="dcterms:W3CDTF">2026-10-30T17:35:00Z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