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C5016C" w14:paraId="07F6750D" w14:textId="77777777" w:rsidTr="00DE24F6">
        <w:trPr>
          <w:trHeight w:val="844"/>
        </w:trPr>
        <w:tc>
          <w:tcPr>
            <w:tcW w:w="976" w:type="dxa"/>
            <w:tcBorders>
              <w:bottom w:val="single" w:sz="12" w:space="0" w:color="auto"/>
            </w:tcBorders>
          </w:tcPr>
          <w:p w14:paraId="1DEFF495" w14:textId="77777777" w:rsidR="00C9161D" w:rsidRPr="00C5016C" w:rsidRDefault="00C9161D" w:rsidP="00EF2DE5">
            <w:pPr>
              <w:suppressLineNumbers/>
              <w:suppressAutoHyphens/>
              <w:rPr>
                <w:kern w:val="22"/>
              </w:rPr>
            </w:pPr>
            <w:r w:rsidRPr="00C5016C">
              <w:rPr>
                <w:noProof/>
                <w:kern w:val="22"/>
              </w:rPr>
              <w:drawing>
                <wp:anchor distT="0" distB="0" distL="114300" distR="114300" simplePos="0" relativeHeight="251658241" behindDoc="0" locked="0" layoutInCell="1" allowOverlap="1" wp14:anchorId="33099486" wp14:editId="523A0092">
                  <wp:simplePos x="0" y="0"/>
                  <wp:positionH relativeFrom="column">
                    <wp:posOffset>365</wp:posOffset>
                  </wp:positionH>
                  <wp:positionV relativeFrom="page">
                    <wp:posOffset>-122</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1986B63F" w14:textId="5BB9FBAD" w:rsidR="00FA663B" w:rsidRPr="00C5016C" w:rsidRDefault="00C737BD" w:rsidP="00EF2DE5">
            <w:pPr>
              <w:suppressLineNumbers/>
              <w:suppressAutoHyphens/>
              <w:rPr>
                <w:kern w:val="22"/>
              </w:rPr>
            </w:pPr>
            <w:r w:rsidRPr="00C5016C">
              <w:rPr>
                <w:noProof/>
              </w:rPr>
              <w:drawing>
                <wp:anchor distT="0" distB="0" distL="114300" distR="114300" simplePos="0" relativeHeight="251658240" behindDoc="0" locked="0" layoutInCell="1" allowOverlap="1" wp14:anchorId="155B53A2" wp14:editId="66485CFC">
                  <wp:simplePos x="0" y="0"/>
                  <wp:positionH relativeFrom="column">
                    <wp:posOffset>-121303</wp:posOffset>
                  </wp:positionH>
                  <wp:positionV relativeFrom="page">
                    <wp:posOffset>-77403</wp:posOffset>
                  </wp:positionV>
                  <wp:extent cx="941011" cy="59338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941011" cy="593387"/>
                          </a:xfrm>
                          <a:prstGeom prst="rect">
                            <a:avLst/>
                          </a:prstGeom>
                        </pic:spPr>
                      </pic:pic>
                    </a:graphicData>
                  </a:graphic>
                  <wp14:sizeRelH relativeFrom="margin">
                    <wp14:pctWidth>0</wp14:pctWidth>
                  </wp14:sizeRelH>
                  <wp14:sizeRelV relativeFrom="margin">
                    <wp14:pctHeight>0</wp14:pctHeight>
                  </wp14:sizeRelV>
                </wp:anchor>
              </w:drawing>
            </w:r>
          </w:p>
        </w:tc>
        <w:tc>
          <w:tcPr>
            <w:tcW w:w="4090" w:type="dxa"/>
            <w:tcBorders>
              <w:bottom w:val="single" w:sz="12" w:space="0" w:color="auto"/>
            </w:tcBorders>
          </w:tcPr>
          <w:p w14:paraId="600A589D" w14:textId="77777777" w:rsidR="00C9161D" w:rsidRPr="00C5016C" w:rsidRDefault="00C9161D" w:rsidP="00EF2DE5">
            <w:pPr>
              <w:suppressLineNumbers/>
              <w:suppressAutoHyphens/>
              <w:jc w:val="right"/>
              <w:rPr>
                <w:rFonts w:ascii="Arial" w:hAnsi="Arial" w:cs="Arial"/>
                <w:b/>
                <w:kern w:val="22"/>
                <w:sz w:val="32"/>
                <w:szCs w:val="32"/>
              </w:rPr>
            </w:pPr>
            <w:r w:rsidRPr="00C5016C">
              <w:rPr>
                <w:rFonts w:ascii="Arial" w:hAnsi="Arial" w:cs="Arial"/>
                <w:b/>
                <w:kern w:val="22"/>
                <w:sz w:val="32"/>
                <w:szCs w:val="32"/>
              </w:rPr>
              <w:t>CBD</w:t>
            </w:r>
          </w:p>
        </w:tc>
      </w:tr>
      <w:tr w:rsidR="00C9161D" w:rsidRPr="00C5016C"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C5016C" w:rsidRDefault="00C9161D" w:rsidP="00EF2DE5">
            <w:pPr>
              <w:suppressLineNumbers/>
              <w:suppressAutoHyphens/>
              <w:rPr>
                <w:kern w:val="22"/>
              </w:rPr>
            </w:pPr>
            <w:r w:rsidRPr="00C5016C">
              <w:rPr>
                <w:noProof/>
                <w:kern w:val="22"/>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C5016C" w:rsidRDefault="00C9161D" w:rsidP="00185AEB">
            <w:pPr>
              <w:suppressLineNumbers/>
              <w:suppressAutoHyphens/>
              <w:ind w:left="1213"/>
              <w:jc w:val="left"/>
              <w:rPr>
                <w:kern w:val="22"/>
                <w:szCs w:val="22"/>
              </w:rPr>
            </w:pPr>
            <w:r w:rsidRPr="00C5016C">
              <w:rPr>
                <w:kern w:val="22"/>
                <w:szCs w:val="22"/>
              </w:rPr>
              <w:t>Distr.</w:t>
            </w:r>
          </w:p>
          <w:p w14:paraId="35000EB4" w14:textId="34102BF8" w:rsidR="005B5F5F" w:rsidRPr="00C5016C" w:rsidRDefault="00B3223A" w:rsidP="00185AEB">
            <w:pPr>
              <w:suppressLineNumbers/>
              <w:suppressAutoHyphens/>
              <w:ind w:left="1213"/>
              <w:jc w:val="left"/>
              <w:rPr>
                <w:kern w:val="22"/>
                <w:szCs w:val="22"/>
              </w:rPr>
            </w:pPr>
            <w:sdt>
              <w:sdtPr>
                <w:rPr>
                  <w:kern w:val="22"/>
                  <w:szCs w:val="22"/>
                </w:rPr>
                <w:alias w:val="Status"/>
                <w:tag w:val=""/>
                <w:id w:val="307985777"/>
                <w:placeholder>
                  <w:docPart w:val="7918E102A29243ECBA584FC9B9D3220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B5F5F" w:rsidRPr="00C5016C">
                  <w:rPr>
                    <w:kern w:val="22"/>
                    <w:szCs w:val="22"/>
                  </w:rPr>
                  <w:t>GENERAL</w:t>
                </w:r>
              </w:sdtContent>
            </w:sdt>
          </w:p>
          <w:p w14:paraId="06715052" w14:textId="77777777" w:rsidR="00C9161D" w:rsidRPr="00C5016C" w:rsidRDefault="00C9161D" w:rsidP="00185AEB">
            <w:pPr>
              <w:suppressLineNumbers/>
              <w:suppressAutoHyphens/>
              <w:ind w:left="1213"/>
              <w:jc w:val="left"/>
              <w:rPr>
                <w:kern w:val="22"/>
                <w:szCs w:val="22"/>
              </w:rPr>
            </w:pPr>
          </w:p>
          <w:p w14:paraId="44230134" w14:textId="17C3D95C" w:rsidR="00C9161D" w:rsidRPr="00C5016C" w:rsidRDefault="00B3223A" w:rsidP="00185AEB">
            <w:pPr>
              <w:suppressLineNumbers/>
              <w:suppressAutoHyphens/>
              <w:ind w:left="1213"/>
              <w:jc w:val="left"/>
              <w:rPr>
                <w:kern w:val="22"/>
                <w:szCs w:val="22"/>
              </w:rPr>
            </w:pPr>
            <w:sdt>
              <w:sdtPr>
                <w:rPr>
                  <w:kern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BB517D" w:rsidRPr="00C5016C">
                  <w:rPr>
                    <w:kern w:val="22"/>
                  </w:rPr>
                  <w:t>CBD/</w:t>
                </w:r>
                <w:r w:rsidR="00B46F83" w:rsidRPr="00C5016C">
                  <w:rPr>
                    <w:kern w:val="22"/>
                  </w:rPr>
                  <w:t>CHM/IAC/2020/1/3</w:t>
                </w:r>
              </w:sdtContent>
            </w:sdt>
          </w:p>
          <w:p w14:paraId="55B9DF90" w14:textId="19474DF5" w:rsidR="00BB517D" w:rsidRPr="00C5016C" w:rsidRDefault="00B3223A" w:rsidP="00185AEB">
            <w:pPr>
              <w:suppressLineNumbers/>
              <w:suppressAutoHyphens/>
              <w:ind w:left="1213"/>
              <w:jc w:val="left"/>
              <w:rPr>
                <w:kern w:val="22"/>
                <w:szCs w:val="22"/>
              </w:rPr>
            </w:pPr>
            <w:sdt>
              <w:sdtPr>
                <w:rPr>
                  <w:kern w:val="22"/>
                  <w:szCs w:val="22"/>
                </w:rPr>
                <w:alias w:val="Publish Date"/>
                <w:tag w:val=""/>
                <w:id w:val="276757068"/>
                <w:placeholder>
                  <w:docPart w:val="996A8EFF0BE541A39B77D102FCF996AD"/>
                </w:placeholder>
                <w:dataBinding w:prefixMappings="xmlns:ns0='http://schemas.microsoft.com/office/2006/coverPageProps' " w:xpath="/ns0:CoverPageProperties[1]/ns0:PublishDate[1]" w:storeItemID="{55AF091B-3C7A-41E3-B477-F2FDAA23CFDA}"/>
                <w:date w:fullDate="2020-07-23T00:00:00Z">
                  <w:dateFormat w:val="d MMMM yyyy"/>
                  <w:lid w:val="en-US"/>
                  <w:storeMappedDataAs w:val="dateTime"/>
                  <w:calendar w:val="gregorian"/>
                </w:date>
              </w:sdtPr>
              <w:sdtEndPr/>
              <w:sdtContent>
                <w:r w:rsidR="00CB35C7" w:rsidRPr="00C5016C">
                  <w:rPr>
                    <w:kern w:val="22"/>
                    <w:szCs w:val="22"/>
                  </w:rPr>
                  <w:t>23 July 2020</w:t>
                </w:r>
              </w:sdtContent>
            </w:sdt>
          </w:p>
          <w:p w14:paraId="159892DF" w14:textId="77777777" w:rsidR="00C9161D" w:rsidRPr="00C5016C" w:rsidRDefault="00C9161D" w:rsidP="00185AEB">
            <w:pPr>
              <w:suppressLineNumbers/>
              <w:suppressAutoHyphens/>
              <w:ind w:left="1213"/>
              <w:jc w:val="left"/>
              <w:rPr>
                <w:kern w:val="22"/>
                <w:szCs w:val="22"/>
              </w:rPr>
            </w:pPr>
          </w:p>
          <w:p w14:paraId="19472D49" w14:textId="2A31EE68" w:rsidR="00C9161D" w:rsidRPr="00C5016C" w:rsidRDefault="00C9161D" w:rsidP="00185AEB">
            <w:pPr>
              <w:suppressLineNumbers/>
              <w:suppressAutoHyphens/>
              <w:ind w:left="1213"/>
              <w:jc w:val="left"/>
              <w:rPr>
                <w:kern w:val="22"/>
                <w:szCs w:val="22"/>
              </w:rPr>
            </w:pPr>
            <w:r w:rsidRPr="00C5016C">
              <w:rPr>
                <w:kern w:val="22"/>
                <w:szCs w:val="22"/>
              </w:rPr>
              <w:t>ENGLISH</w:t>
            </w:r>
            <w:r w:rsidR="006E2037" w:rsidRPr="00C5016C">
              <w:rPr>
                <w:kern w:val="22"/>
                <w:szCs w:val="22"/>
              </w:rPr>
              <w:t xml:space="preserve"> ONLY</w:t>
            </w:r>
          </w:p>
          <w:p w14:paraId="5AA10CCE" w14:textId="77777777" w:rsidR="00C9161D" w:rsidRPr="00C5016C" w:rsidRDefault="00C9161D" w:rsidP="00185AEB">
            <w:pPr>
              <w:suppressLineNumbers/>
              <w:suppressAutoHyphens/>
              <w:ind w:left="1213"/>
              <w:jc w:val="left"/>
              <w:rPr>
                <w:kern w:val="22"/>
              </w:rPr>
            </w:pPr>
          </w:p>
        </w:tc>
      </w:tr>
    </w:tbl>
    <w:p w14:paraId="4AF2122A" w14:textId="77777777" w:rsidR="00B46F83" w:rsidRPr="00B033EA" w:rsidRDefault="00B46F83">
      <w:pPr>
        <w:pStyle w:val="meetingname"/>
        <w:suppressLineNumbers/>
        <w:suppressAutoHyphens/>
        <w:jc w:val="left"/>
        <w:rPr>
          <w:kern w:val="22"/>
        </w:rPr>
      </w:pPr>
      <w:r w:rsidRPr="00B033EA">
        <w:rPr>
          <w:kern w:val="22"/>
        </w:rPr>
        <w:t>MEETING OF THE INFORMAL ADVISORY COMMITTEE TO THE CLEARING-HOUSE MECHANISM OF THE CONVENTION ON BIOLOGICAL DIVERSITY</w:t>
      </w:r>
    </w:p>
    <w:p w14:paraId="43AFBDDC" w14:textId="31D89301" w:rsidR="00B46F83" w:rsidRPr="00B033EA" w:rsidRDefault="001D13EC">
      <w:pPr>
        <w:suppressLineNumbers/>
        <w:suppressAutoHyphens/>
        <w:rPr>
          <w:kern w:val="22"/>
          <w:szCs w:val="22"/>
        </w:rPr>
      </w:pPr>
      <w:r w:rsidRPr="00B033EA">
        <w:rPr>
          <w:kern w:val="22"/>
          <w:szCs w:val="22"/>
        </w:rPr>
        <w:t>Online</w:t>
      </w:r>
      <w:r w:rsidR="00020604" w:rsidRPr="00B033EA">
        <w:rPr>
          <w:kern w:val="22"/>
          <w:szCs w:val="22"/>
        </w:rPr>
        <w:t>,</w:t>
      </w:r>
      <w:r w:rsidR="00B46F83" w:rsidRPr="00B033EA">
        <w:rPr>
          <w:kern w:val="22"/>
          <w:szCs w:val="22"/>
        </w:rPr>
        <w:t xml:space="preserve"> 9 July 2020</w:t>
      </w:r>
    </w:p>
    <w:p w14:paraId="44F8D70F" w14:textId="01F97FD7" w:rsidR="00725CCB" w:rsidRPr="00B033EA" w:rsidRDefault="00B3223A" w:rsidP="00EF2DE5">
      <w:pPr>
        <w:pStyle w:val="Style1"/>
        <w:suppressLineNumbers/>
        <w:tabs>
          <w:tab w:val="clear" w:pos="720"/>
        </w:tabs>
        <w:suppressAutoHyphens/>
        <w:spacing w:before="240"/>
        <w:outlineLvl w:val="9"/>
        <w:rPr>
          <w:b w:val="0"/>
          <w:i w:val="0"/>
          <w:caps/>
          <w:spacing w:val="-8"/>
          <w:kern w:val="22"/>
          <w:szCs w:val="22"/>
        </w:rPr>
      </w:pPr>
      <w:sdt>
        <w:sdtPr>
          <w:rPr>
            <w:b w:val="0"/>
            <w:i w:val="0"/>
            <w:caps/>
            <w:spacing w:val="-8"/>
            <w:kern w:val="22"/>
            <w:szCs w:val="22"/>
          </w:rPr>
          <w:alias w:val="Title"/>
          <w:tag w:val=""/>
          <w:id w:val="501471663"/>
          <w:placeholder>
            <w:docPart w:val="A6C9F27172B640D0A60A988CDB261BE1"/>
          </w:placeholder>
          <w:dataBinding w:prefixMappings="xmlns:ns0='http://purl.org/dc/elements/1.1/' xmlns:ns1='http://schemas.openxmlformats.org/package/2006/metadata/core-properties' " w:xpath="/ns1:coreProperties[1]/ns0:title[1]" w:storeItemID="{6C3C8BC8-F283-45AE-878A-BAB7291924A1}"/>
          <w:text/>
        </w:sdtPr>
        <w:sdtEndPr/>
        <w:sdtContent>
          <w:r w:rsidR="00173045" w:rsidRPr="00B033EA">
            <w:rPr>
              <w:i w:val="0"/>
              <w:caps/>
              <w:spacing w:val="-8"/>
              <w:kern w:val="22"/>
              <w:szCs w:val="22"/>
            </w:rPr>
            <w:t>R</w:t>
          </w:r>
          <w:r w:rsidR="0088764D" w:rsidRPr="00B033EA">
            <w:rPr>
              <w:i w:val="0"/>
              <w:caps/>
              <w:spacing w:val="-8"/>
              <w:kern w:val="22"/>
              <w:szCs w:val="22"/>
            </w:rPr>
            <w:t xml:space="preserve">eport </w:t>
          </w:r>
          <w:r w:rsidR="00173045" w:rsidRPr="00B033EA">
            <w:rPr>
              <w:i w:val="0"/>
              <w:caps/>
              <w:spacing w:val="-8"/>
              <w:kern w:val="22"/>
              <w:szCs w:val="22"/>
            </w:rPr>
            <w:t>on</w:t>
          </w:r>
          <w:r w:rsidR="0088764D" w:rsidRPr="00B033EA">
            <w:rPr>
              <w:i w:val="0"/>
              <w:caps/>
              <w:spacing w:val="-8"/>
              <w:kern w:val="22"/>
              <w:szCs w:val="22"/>
            </w:rPr>
            <w:t xml:space="preserve"> the meeting of the</w:t>
          </w:r>
          <w:r w:rsidR="00173045" w:rsidRPr="00B033EA">
            <w:rPr>
              <w:i w:val="0"/>
              <w:caps/>
              <w:spacing w:val="-8"/>
              <w:kern w:val="22"/>
              <w:szCs w:val="22"/>
            </w:rPr>
            <w:t xml:space="preserve"> I</w:t>
          </w:r>
          <w:r w:rsidR="0088764D" w:rsidRPr="00B033EA">
            <w:rPr>
              <w:i w:val="0"/>
              <w:caps/>
              <w:spacing w:val="-8"/>
              <w:kern w:val="22"/>
              <w:szCs w:val="22"/>
            </w:rPr>
            <w:t>nformal</w:t>
          </w:r>
          <w:r w:rsidR="009B1E44" w:rsidRPr="00B033EA">
            <w:rPr>
              <w:i w:val="0"/>
              <w:caps/>
              <w:spacing w:val="-8"/>
              <w:kern w:val="22"/>
              <w:szCs w:val="22"/>
            </w:rPr>
            <w:t xml:space="preserve"> A</w:t>
          </w:r>
          <w:r w:rsidR="0088764D" w:rsidRPr="00B033EA">
            <w:rPr>
              <w:i w:val="0"/>
              <w:caps/>
              <w:spacing w:val="-8"/>
              <w:kern w:val="22"/>
              <w:szCs w:val="22"/>
            </w:rPr>
            <w:t>dvisory</w:t>
          </w:r>
          <w:r w:rsidR="009B1E44" w:rsidRPr="00B033EA">
            <w:rPr>
              <w:i w:val="0"/>
              <w:caps/>
              <w:spacing w:val="-8"/>
              <w:kern w:val="22"/>
              <w:szCs w:val="22"/>
            </w:rPr>
            <w:t xml:space="preserve"> C</w:t>
          </w:r>
          <w:r w:rsidR="0088764D" w:rsidRPr="00B033EA">
            <w:rPr>
              <w:i w:val="0"/>
              <w:caps/>
              <w:spacing w:val="-8"/>
              <w:kern w:val="22"/>
              <w:szCs w:val="22"/>
            </w:rPr>
            <w:t>ommittee to the</w:t>
          </w:r>
          <w:r w:rsidR="009B1E44" w:rsidRPr="00B033EA">
            <w:rPr>
              <w:i w:val="0"/>
              <w:caps/>
              <w:spacing w:val="-8"/>
              <w:kern w:val="22"/>
              <w:szCs w:val="22"/>
            </w:rPr>
            <w:t xml:space="preserve"> C</w:t>
          </w:r>
          <w:r w:rsidR="0088764D" w:rsidRPr="00B033EA">
            <w:rPr>
              <w:i w:val="0"/>
              <w:caps/>
              <w:spacing w:val="-8"/>
              <w:kern w:val="22"/>
              <w:szCs w:val="22"/>
            </w:rPr>
            <w:t>lea</w:t>
          </w:r>
          <w:r w:rsidR="009B1E44" w:rsidRPr="00B033EA">
            <w:rPr>
              <w:i w:val="0"/>
              <w:caps/>
              <w:spacing w:val="-8"/>
              <w:kern w:val="22"/>
              <w:szCs w:val="22"/>
            </w:rPr>
            <w:t>ri</w:t>
          </w:r>
          <w:r w:rsidR="0088764D" w:rsidRPr="00B033EA">
            <w:rPr>
              <w:i w:val="0"/>
              <w:caps/>
              <w:spacing w:val="-8"/>
              <w:kern w:val="22"/>
              <w:szCs w:val="22"/>
            </w:rPr>
            <w:t>ng-house</w:t>
          </w:r>
          <w:r w:rsidR="00A168DD" w:rsidRPr="00B033EA">
            <w:rPr>
              <w:i w:val="0"/>
              <w:caps/>
              <w:spacing w:val="-8"/>
              <w:kern w:val="22"/>
              <w:szCs w:val="22"/>
            </w:rPr>
            <w:t xml:space="preserve"> M</w:t>
          </w:r>
          <w:r w:rsidR="0088764D" w:rsidRPr="00B033EA">
            <w:rPr>
              <w:i w:val="0"/>
              <w:caps/>
              <w:spacing w:val="-8"/>
              <w:kern w:val="22"/>
              <w:szCs w:val="22"/>
            </w:rPr>
            <w:t xml:space="preserve">echanism </w:t>
          </w:r>
          <w:r w:rsidR="00A168DD" w:rsidRPr="00B033EA">
            <w:rPr>
              <w:i w:val="0"/>
              <w:caps/>
              <w:spacing w:val="-8"/>
              <w:kern w:val="22"/>
              <w:szCs w:val="22"/>
            </w:rPr>
            <w:t xml:space="preserve">of the Convention </w:t>
          </w:r>
          <w:r w:rsidR="0088764D" w:rsidRPr="00B033EA">
            <w:rPr>
              <w:i w:val="0"/>
              <w:caps/>
              <w:spacing w:val="-8"/>
              <w:kern w:val="22"/>
              <w:szCs w:val="22"/>
            </w:rPr>
            <w:t>on</w:t>
          </w:r>
          <w:r w:rsidR="00A168DD" w:rsidRPr="00B033EA">
            <w:rPr>
              <w:i w:val="0"/>
              <w:caps/>
              <w:spacing w:val="-8"/>
              <w:kern w:val="22"/>
              <w:szCs w:val="22"/>
            </w:rPr>
            <w:t xml:space="preserve"> B</w:t>
          </w:r>
          <w:r w:rsidR="0088764D" w:rsidRPr="00B033EA">
            <w:rPr>
              <w:i w:val="0"/>
              <w:caps/>
              <w:spacing w:val="-8"/>
              <w:kern w:val="22"/>
              <w:szCs w:val="22"/>
            </w:rPr>
            <w:t>iological</w:t>
          </w:r>
          <w:r w:rsidR="00A168DD" w:rsidRPr="00B033EA">
            <w:rPr>
              <w:i w:val="0"/>
              <w:caps/>
              <w:spacing w:val="-8"/>
              <w:kern w:val="22"/>
              <w:szCs w:val="22"/>
            </w:rPr>
            <w:t xml:space="preserve"> D</w:t>
          </w:r>
          <w:r w:rsidR="0088764D" w:rsidRPr="00B033EA">
            <w:rPr>
              <w:i w:val="0"/>
              <w:caps/>
              <w:spacing w:val="-8"/>
              <w:kern w:val="22"/>
              <w:szCs w:val="22"/>
            </w:rPr>
            <w:t>iversity</w:t>
          </w:r>
          <w:r w:rsidR="00A315DE" w:rsidRPr="00B033EA">
            <w:rPr>
              <w:i w:val="0"/>
              <w:caps/>
              <w:spacing w:val="-8"/>
              <w:kern w:val="22"/>
              <w:szCs w:val="22"/>
            </w:rPr>
            <w:t>, 9 July 2020</w:t>
          </w:r>
        </w:sdtContent>
      </w:sdt>
    </w:p>
    <w:p w14:paraId="1E099F53" w14:textId="77777777" w:rsidR="001E79FA" w:rsidRPr="00B033EA" w:rsidRDefault="001E79FA" w:rsidP="00EF2DE5">
      <w:pPr>
        <w:suppressLineNumbers/>
        <w:pBdr>
          <w:top w:val="single" w:sz="4" w:space="1" w:color="auto"/>
          <w:left w:val="single" w:sz="4" w:space="4" w:color="auto"/>
          <w:bottom w:val="single" w:sz="4" w:space="5" w:color="auto"/>
          <w:right w:val="single" w:sz="4" w:space="4" w:color="auto"/>
        </w:pBdr>
        <w:suppressAutoHyphens/>
        <w:spacing w:before="120" w:after="120"/>
        <w:jc w:val="center"/>
        <w:rPr>
          <w:i/>
          <w:kern w:val="22"/>
          <w:szCs w:val="22"/>
        </w:rPr>
      </w:pPr>
      <w:r w:rsidRPr="00B033EA">
        <w:rPr>
          <w:i/>
          <w:kern w:val="22"/>
          <w:szCs w:val="22"/>
        </w:rPr>
        <w:t>Summary</w:t>
      </w:r>
    </w:p>
    <w:p w14:paraId="7231FADB" w14:textId="6758B929" w:rsidR="001E79FA" w:rsidRPr="00B033EA" w:rsidRDefault="001E79FA" w:rsidP="00EF2DE5">
      <w:pPr>
        <w:suppressLineNumbers/>
        <w:pBdr>
          <w:top w:val="single" w:sz="4" w:space="1" w:color="auto"/>
          <w:left w:val="single" w:sz="4" w:space="4" w:color="auto"/>
          <w:bottom w:val="single" w:sz="4" w:space="5" w:color="auto"/>
          <w:right w:val="single" w:sz="4" w:space="4" w:color="auto"/>
        </w:pBdr>
        <w:suppressAutoHyphens/>
        <w:spacing w:before="120" w:after="120"/>
        <w:ind w:firstLine="709"/>
        <w:rPr>
          <w:kern w:val="22"/>
          <w:szCs w:val="22"/>
        </w:rPr>
      </w:pPr>
      <w:r w:rsidRPr="00B033EA">
        <w:rPr>
          <w:kern w:val="22"/>
          <w:szCs w:val="22"/>
        </w:rPr>
        <w:t xml:space="preserve">The Informal Advisory Committee to the Clearing-House Mechanism met </w:t>
      </w:r>
      <w:r w:rsidR="00AD700B" w:rsidRPr="00B033EA">
        <w:rPr>
          <w:kern w:val="22"/>
          <w:szCs w:val="22"/>
        </w:rPr>
        <w:t xml:space="preserve">virtually on 9 July 2020. </w:t>
      </w:r>
      <w:r w:rsidRPr="00B033EA">
        <w:rPr>
          <w:kern w:val="22"/>
          <w:szCs w:val="22"/>
        </w:rPr>
        <w:t xml:space="preserve">It provided </w:t>
      </w:r>
      <w:r w:rsidR="009D5E61" w:rsidRPr="00B033EA">
        <w:rPr>
          <w:kern w:val="22"/>
          <w:szCs w:val="22"/>
        </w:rPr>
        <w:t xml:space="preserve">the Executive Secretary with </w:t>
      </w:r>
      <w:r w:rsidR="00462BE7" w:rsidRPr="00B033EA">
        <w:rPr>
          <w:kern w:val="22"/>
          <w:szCs w:val="22"/>
        </w:rPr>
        <w:t xml:space="preserve">views and </w:t>
      </w:r>
      <w:r w:rsidRPr="00B033EA">
        <w:rPr>
          <w:kern w:val="22"/>
          <w:szCs w:val="22"/>
        </w:rPr>
        <w:t xml:space="preserve">recommendations concerning: (a) award for national clearing-house mechanisms (CHM Award); (b) </w:t>
      </w:r>
      <w:r w:rsidR="00B65EB3" w:rsidRPr="00B033EA">
        <w:rPr>
          <w:kern w:val="22"/>
          <w:szCs w:val="22"/>
        </w:rPr>
        <w:t xml:space="preserve">knowledge </w:t>
      </w:r>
      <w:r w:rsidR="009D5E61" w:rsidRPr="00B033EA">
        <w:rPr>
          <w:kern w:val="22"/>
          <w:szCs w:val="22"/>
        </w:rPr>
        <w:t>m</w:t>
      </w:r>
      <w:r w:rsidR="00B65EB3" w:rsidRPr="00B033EA">
        <w:rPr>
          <w:kern w:val="22"/>
          <w:szCs w:val="22"/>
        </w:rPr>
        <w:t>anagement</w:t>
      </w:r>
      <w:r w:rsidRPr="00B033EA">
        <w:rPr>
          <w:kern w:val="22"/>
          <w:szCs w:val="22"/>
        </w:rPr>
        <w:t xml:space="preserve">; </w:t>
      </w:r>
      <w:r w:rsidR="00834F5C" w:rsidRPr="00B033EA">
        <w:rPr>
          <w:kern w:val="22"/>
          <w:szCs w:val="22"/>
        </w:rPr>
        <w:t xml:space="preserve">and </w:t>
      </w:r>
      <w:r w:rsidRPr="00B033EA">
        <w:rPr>
          <w:kern w:val="22"/>
          <w:szCs w:val="22"/>
        </w:rPr>
        <w:t>(c) support to national clearing</w:t>
      </w:r>
      <w:r w:rsidR="00834F5C" w:rsidRPr="00B033EA">
        <w:rPr>
          <w:kern w:val="22"/>
          <w:szCs w:val="22"/>
        </w:rPr>
        <w:noBreakHyphen/>
      </w:r>
      <w:r w:rsidRPr="00B033EA">
        <w:rPr>
          <w:kern w:val="22"/>
          <w:szCs w:val="22"/>
        </w:rPr>
        <w:t>house mechanisms</w:t>
      </w:r>
      <w:r w:rsidR="00A62C32" w:rsidRPr="00B033EA">
        <w:rPr>
          <w:kern w:val="22"/>
          <w:szCs w:val="22"/>
        </w:rPr>
        <w:t xml:space="preserve"> (see</w:t>
      </w:r>
      <w:r w:rsidRPr="00B033EA">
        <w:rPr>
          <w:kern w:val="22"/>
          <w:szCs w:val="22"/>
        </w:rPr>
        <w:t xml:space="preserve"> section I of the report</w:t>
      </w:r>
      <w:r w:rsidR="00A62C32" w:rsidRPr="00B033EA">
        <w:rPr>
          <w:kern w:val="22"/>
          <w:szCs w:val="22"/>
        </w:rPr>
        <w:t>)</w:t>
      </w:r>
      <w:r w:rsidRPr="00B033EA">
        <w:rPr>
          <w:kern w:val="22"/>
          <w:szCs w:val="22"/>
        </w:rPr>
        <w:t>.</w:t>
      </w:r>
    </w:p>
    <w:p w14:paraId="02719D3F" w14:textId="5D6E61F2" w:rsidR="001E79FA" w:rsidRPr="00B033EA" w:rsidRDefault="001E79FA" w:rsidP="00EF2DE5">
      <w:pPr>
        <w:suppressLineNumbers/>
        <w:pBdr>
          <w:top w:val="single" w:sz="4" w:space="1" w:color="auto"/>
          <w:left w:val="single" w:sz="4" w:space="4" w:color="auto"/>
          <w:bottom w:val="single" w:sz="4" w:space="5" w:color="auto"/>
          <w:right w:val="single" w:sz="4" w:space="4" w:color="auto"/>
        </w:pBdr>
        <w:suppressAutoHyphens/>
        <w:spacing w:before="120" w:after="120"/>
        <w:ind w:firstLine="709"/>
        <w:rPr>
          <w:kern w:val="22"/>
          <w:szCs w:val="22"/>
        </w:rPr>
      </w:pPr>
      <w:r w:rsidRPr="00B033EA">
        <w:rPr>
          <w:kern w:val="22"/>
          <w:szCs w:val="22"/>
        </w:rPr>
        <w:t xml:space="preserve">The Informal Advisory Committee </w:t>
      </w:r>
      <w:r w:rsidR="00CB2821" w:rsidRPr="00B033EA">
        <w:rPr>
          <w:kern w:val="22"/>
          <w:szCs w:val="22"/>
        </w:rPr>
        <w:t xml:space="preserve">considered </w:t>
      </w:r>
      <w:r w:rsidR="00181B6E" w:rsidRPr="00B033EA">
        <w:rPr>
          <w:kern w:val="22"/>
          <w:szCs w:val="22"/>
        </w:rPr>
        <w:t xml:space="preserve">the </w:t>
      </w:r>
      <w:r w:rsidR="00CB2821" w:rsidRPr="00B033EA">
        <w:rPr>
          <w:kern w:val="22"/>
          <w:szCs w:val="22"/>
        </w:rPr>
        <w:t xml:space="preserve">drafts of the documents under preparation for the third meeting of the Subsidiary Body on Implementation related to </w:t>
      </w:r>
      <w:r w:rsidR="00F074C4" w:rsidRPr="00B033EA">
        <w:rPr>
          <w:kern w:val="22"/>
          <w:szCs w:val="22"/>
        </w:rPr>
        <w:t>k</w:t>
      </w:r>
      <w:r w:rsidR="00CB2821" w:rsidRPr="00B033EA">
        <w:rPr>
          <w:kern w:val="22"/>
          <w:szCs w:val="22"/>
        </w:rPr>
        <w:t xml:space="preserve">nowledge </w:t>
      </w:r>
      <w:r w:rsidR="00F074C4" w:rsidRPr="00B033EA">
        <w:rPr>
          <w:kern w:val="22"/>
          <w:szCs w:val="22"/>
        </w:rPr>
        <w:t>m</w:t>
      </w:r>
      <w:r w:rsidR="00CB2821" w:rsidRPr="00B033EA">
        <w:rPr>
          <w:kern w:val="22"/>
          <w:szCs w:val="22"/>
        </w:rPr>
        <w:t xml:space="preserve">anagement and </w:t>
      </w:r>
      <w:r w:rsidR="00F074C4" w:rsidRPr="00B033EA">
        <w:rPr>
          <w:kern w:val="22"/>
          <w:szCs w:val="22"/>
        </w:rPr>
        <w:t>t</w:t>
      </w:r>
      <w:r w:rsidR="00CB2821" w:rsidRPr="00B033EA">
        <w:rPr>
          <w:kern w:val="22"/>
          <w:szCs w:val="22"/>
        </w:rPr>
        <w:t>ech</w:t>
      </w:r>
      <w:r w:rsidR="00F6669B" w:rsidRPr="00B033EA">
        <w:rPr>
          <w:kern w:val="22"/>
          <w:szCs w:val="22"/>
        </w:rPr>
        <w:t>nical</w:t>
      </w:r>
      <w:r w:rsidR="00CB5BF5" w:rsidRPr="00B033EA">
        <w:rPr>
          <w:kern w:val="22"/>
          <w:szCs w:val="22"/>
        </w:rPr>
        <w:t xml:space="preserve"> and </w:t>
      </w:r>
      <w:r w:rsidR="00F074C4" w:rsidRPr="00B033EA">
        <w:rPr>
          <w:kern w:val="22"/>
          <w:szCs w:val="22"/>
        </w:rPr>
        <w:t>s</w:t>
      </w:r>
      <w:r w:rsidR="00CB5BF5" w:rsidRPr="00B033EA">
        <w:rPr>
          <w:kern w:val="22"/>
          <w:szCs w:val="22"/>
        </w:rPr>
        <w:t xml:space="preserve">cientific </w:t>
      </w:r>
      <w:r w:rsidR="00F074C4" w:rsidRPr="00B033EA">
        <w:rPr>
          <w:kern w:val="22"/>
          <w:szCs w:val="22"/>
        </w:rPr>
        <w:t>c</w:t>
      </w:r>
      <w:r w:rsidR="00CB5BF5" w:rsidRPr="00B033EA">
        <w:rPr>
          <w:kern w:val="22"/>
          <w:szCs w:val="22"/>
        </w:rPr>
        <w:t>ooperation</w:t>
      </w:r>
      <w:r w:rsidRPr="00B033EA">
        <w:rPr>
          <w:kern w:val="22"/>
          <w:szCs w:val="22"/>
        </w:rPr>
        <w:t>.</w:t>
      </w:r>
    </w:p>
    <w:p w14:paraId="40B61068" w14:textId="49ACA1A0" w:rsidR="00C9161D" w:rsidRPr="00B033EA" w:rsidRDefault="00774B06" w:rsidP="00EF2DE5">
      <w:pPr>
        <w:pStyle w:val="Heading1"/>
        <w:numPr>
          <w:ilvl w:val="0"/>
          <w:numId w:val="14"/>
        </w:numPr>
        <w:suppressLineNumbers/>
        <w:tabs>
          <w:tab w:val="clear" w:pos="720"/>
          <w:tab w:val="left" w:pos="284"/>
        </w:tabs>
        <w:suppressAutoHyphens/>
        <w:ind w:left="0" w:firstLine="0"/>
        <w:rPr>
          <w:kern w:val="22"/>
          <w:szCs w:val="22"/>
        </w:rPr>
      </w:pPr>
      <w:r w:rsidRPr="00B033EA">
        <w:rPr>
          <w:kern w:val="22"/>
          <w:szCs w:val="22"/>
        </w:rPr>
        <w:t>R</w:t>
      </w:r>
      <w:r w:rsidR="000F47AD" w:rsidRPr="00B033EA">
        <w:rPr>
          <w:kern w:val="22"/>
          <w:szCs w:val="22"/>
        </w:rPr>
        <w:t xml:space="preserve">ecommendations to the </w:t>
      </w:r>
      <w:r w:rsidRPr="00B033EA">
        <w:rPr>
          <w:kern w:val="22"/>
          <w:szCs w:val="22"/>
        </w:rPr>
        <w:t>E</w:t>
      </w:r>
      <w:r w:rsidR="000F47AD" w:rsidRPr="00B033EA">
        <w:rPr>
          <w:kern w:val="22"/>
          <w:szCs w:val="22"/>
        </w:rPr>
        <w:t xml:space="preserve">xecutive </w:t>
      </w:r>
      <w:r w:rsidRPr="00B033EA">
        <w:rPr>
          <w:kern w:val="22"/>
          <w:szCs w:val="22"/>
        </w:rPr>
        <w:t>S</w:t>
      </w:r>
      <w:r w:rsidR="000F47AD" w:rsidRPr="00B033EA">
        <w:rPr>
          <w:kern w:val="22"/>
          <w:szCs w:val="22"/>
        </w:rPr>
        <w:t>ecretary</w:t>
      </w:r>
    </w:p>
    <w:p w14:paraId="78B6B206" w14:textId="6658C0AE" w:rsidR="00030A00" w:rsidRPr="00B033EA" w:rsidRDefault="004907D4" w:rsidP="00EF2DE5">
      <w:pPr>
        <w:pStyle w:val="Heading2"/>
        <w:numPr>
          <w:ilvl w:val="0"/>
          <w:numId w:val="18"/>
        </w:numPr>
        <w:suppressLineNumbers/>
        <w:tabs>
          <w:tab w:val="clear" w:pos="720"/>
          <w:tab w:val="left" w:pos="284"/>
        </w:tabs>
        <w:suppressAutoHyphens/>
        <w:ind w:left="0" w:firstLine="0"/>
        <w:rPr>
          <w:kern w:val="22"/>
          <w:szCs w:val="22"/>
        </w:rPr>
      </w:pPr>
      <w:r w:rsidRPr="00B033EA">
        <w:rPr>
          <w:kern w:val="22"/>
          <w:szCs w:val="22"/>
        </w:rPr>
        <w:t xml:space="preserve">Knowledge </w:t>
      </w:r>
      <w:r w:rsidR="00AF1C70" w:rsidRPr="00B033EA">
        <w:rPr>
          <w:kern w:val="22"/>
          <w:szCs w:val="22"/>
        </w:rPr>
        <w:t>m</w:t>
      </w:r>
      <w:r w:rsidRPr="00B033EA">
        <w:rPr>
          <w:kern w:val="22"/>
          <w:szCs w:val="22"/>
        </w:rPr>
        <w:t>anagement</w:t>
      </w:r>
      <w:r w:rsidR="00CD0647" w:rsidRPr="00B033EA">
        <w:rPr>
          <w:kern w:val="22"/>
          <w:szCs w:val="22"/>
        </w:rPr>
        <w:t xml:space="preserve"> and </w:t>
      </w:r>
      <w:r w:rsidR="00AF1C70" w:rsidRPr="00B033EA">
        <w:rPr>
          <w:kern w:val="22"/>
          <w:szCs w:val="22"/>
        </w:rPr>
        <w:t>t</w:t>
      </w:r>
      <w:r w:rsidR="00CD0647" w:rsidRPr="00B033EA">
        <w:rPr>
          <w:kern w:val="22"/>
          <w:szCs w:val="22"/>
        </w:rPr>
        <w:t xml:space="preserve">echnical and </w:t>
      </w:r>
      <w:r w:rsidR="00AF1C70" w:rsidRPr="00B033EA">
        <w:rPr>
          <w:kern w:val="22"/>
          <w:szCs w:val="22"/>
        </w:rPr>
        <w:t>s</w:t>
      </w:r>
      <w:r w:rsidR="00CD0647" w:rsidRPr="00B033EA">
        <w:rPr>
          <w:kern w:val="22"/>
          <w:szCs w:val="22"/>
        </w:rPr>
        <w:t xml:space="preserve">cientific </w:t>
      </w:r>
      <w:r w:rsidR="00AF1C70" w:rsidRPr="00B033EA">
        <w:rPr>
          <w:kern w:val="22"/>
          <w:szCs w:val="22"/>
        </w:rPr>
        <w:t>c</w:t>
      </w:r>
      <w:r w:rsidR="00414B91" w:rsidRPr="00B033EA">
        <w:rPr>
          <w:kern w:val="22"/>
          <w:szCs w:val="22"/>
        </w:rPr>
        <w:t>ooperation</w:t>
      </w:r>
    </w:p>
    <w:p w14:paraId="433E094C" w14:textId="3BDDBB4B" w:rsidR="00840C1F" w:rsidRPr="00B033EA" w:rsidRDefault="006A6E7A" w:rsidP="00EF2DE5">
      <w:pPr>
        <w:pStyle w:val="ListParagraph"/>
        <w:numPr>
          <w:ilvl w:val="0"/>
          <w:numId w:val="29"/>
        </w:numPr>
        <w:suppressLineNumbers/>
        <w:suppressAutoHyphens/>
        <w:spacing w:before="120" w:after="120"/>
        <w:ind w:left="0" w:firstLine="720"/>
        <w:contextualSpacing w:val="0"/>
        <w:rPr>
          <w:kern w:val="22"/>
          <w:szCs w:val="22"/>
        </w:rPr>
      </w:pPr>
      <w:r w:rsidRPr="00B033EA">
        <w:rPr>
          <w:kern w:val="22"/>
          <w:szCs w:val="22"/>
        </w:rPr>
        <w:t xml:space="preserve">Based on </w:t>
      </w:r>
      <w:r w:rsidR="002B5C08" w:rsidRPr="00B033EA">
        <w:rPr>
          <w:kern w:val="22"/>
          <w:szCs w:val="22"/>
        </w:rPr>
        <w:t xml:space="preserve">the </w:t>
      </w:r>
      <w:r w:rsidRPr="00B033EA">
        <w:rPr>
          <w:kern w:val="22"/>
          <w:szCs w:val="22"/>
        </w:rPr>
        <w:t xml:space="preserve">review of the draft documents on knowledge management and </w:t>
      </w:r>
      <w:r w:rsidR="002B5C08" w:rsidRPr="00B033EA">
        <w:rPr>
          <w:kern w:val="22"/>
          <w:szCs w:val="22"/>
        </w:rPr>
        <w:t xml:space="preserve">on </w:t>
      </w:r>
      <w:r w:rsidRPr="00B033EA">
        <w:rPr>
          <w:kern w:val="22"/>
          <w:szCs w:val="22"/>
        </w:rPr>
        <w:t xml:space="preserve">technical and scientific cooperation under preparation for the third meeting of the Subsidiary </w:t>
      </w:r>
      <w:r w:rsidR="002B5C08" w:rsidRPr="00B033EA">
        <w:rPr>
          <w:kern w:val="22"/>
          <w:szCs w:val="22"/>
        </w:rPr>
        <w:t xml:space="preserve">Body </w:t>
      </w:r>
      <w:r w:rsidRPr="00B033EA">
        <w:rPr>
          <w:kern w:val="22"/>
          <w:szCs w:val="22"/>
        </w:rPr>
        <w:t>on Implementation, the Committee recommends that the Executive Secretary describe clearly the cross-linkages between knowledge management, capacity</w:t>
      </w:r>
      <w:r w:rsidR="00454C48" w:rsidRPr="00B033EA">
        <w:rPr>
          <w:kern w:val="22"/>
          <w:szCs w:val="22"/>
        </w:rPr>
        <w:t>-</w:t>
      </w:r>
      <w:r w:rsidRPr="00B033EA">
        <w:rPr>
          <w:kern w:val="22"/>
          <w:szCs w:val="22"/>
        </w:rPr>
        <w:t>building</w:t>
      </w:r>
      <w:r w:rsidR="0079035C" w:rsidRPr="00B033EA">
        <w:rPr>
          <w:kern w:val="22"/>
          <w:szCs w:val="22"/>
        </w:rPr>
        <w:t>,</w:t>
      </w:r>
      <w:r w:rsidRPr="00B033EA">
        <w:rPr>
          <w:kern w:val="22"/>
          <w:szCs w:val="22"/>
        </w:rPr>
        <w:t xml:space="preserve"> technical and scientific cooperation and other related </w:t>
      </w:r>
      <w:r w:rsidR="00402FCA" w:rsidRPr="00B033EA">
        <w:rPr>
          <w:kern w:val="22"/>
          <w:szCs w:val="22"/>
        </w:rPr>
        <w:t xml:space="preserve">subjects in the documents </w:t>
      </w:r>
      <w:r w:rsidRPr="00B033EA">
        <w:rPr>
          <w:kern w:val="22"/>
          <w:szCs w:val="22"/>
        </w:rPr>
        <w:t xml:space="preserve">being prepared for consideration by </w:t>
      </w:r>
      <w:r w:rsidR="00454C48" w:rsidRPr="00B033EA">
        <w:rPr>
          <w:kern w:val="22"/>
          <w:szCs w:val="22"/>
        </w:rPr>
        <w:t>the Subsidiary Body on Implementation at its third meeting and the Conference of the Parties to the Convention at its fifteenth meeting</w:t>
      </w:r>
      <w:r w:rsidRPr="00B033EA">
        <w:rPr>
          <w:kern w:val="22"/>
          <w:szCs w:val="22"/>
        </w:rPr>
        <w:t xml:space="preserve"> to ensure consistency and avoid duplication.</w:t>
      </w:r>
      <w:r w:rsidR="00EF2DE5" w:rsidRPr="00B033EA" w:rsidDel="00EF2DE5">
        <w:rPr>
          <w:kern w:val="22"/>
          <w:szCs w:val="22"/>
        </w:rPr>
        <w:t xml:space="preserve"> </w:t>
      </w:r>
      <w:r w:rsidR="00037A0E" w:rsidRPr="00B033EA">
        <w:rPr>
          <w:kern w:val="22"/>
          <w:szCs w:val="22"/>
        </w:rPr>
        <w:t>n</w:t>
      </w:r>
      <w:r w:rsidR="0032616C" w:rsidRPr="00B033EA">
        <w:rPr>
          <w:kern w:val="22"/>
          <w:szCs w:val="22"/>
        </w:rPr>
        <w:t>otification should be</w:t>
      </w:r>
      <w:r w:rsidR="00462BE7" w:rsidRPr="00B033EA">
        <w:rPr>
          <w:kern w:val="22"/>
          <w:szCs w:val="22"/>
        </w:rPr>
        <w:t xml:space="preserve"> issue</w:t>
      </w:r>
      <w:r w:rsidR="0032616C" w:rsidRPr="00B033EA">
        <w:rPr>
          <w:kern w:val="22"/>
          <w:szCs w:val="22"/>
        </w:rPr>
        <w:t xml:space="preserve">d </w:t>
      </w:r>
      <w:r w:rsidR="00462BE7" w:rsidRPr="00B033EA">
        <w:rPr>
          <w:kern w:val="22"/>
          <w:szCs w:val="22"/>
        </w:rPr>
        <w:t>in this regard</w:t>
      </w:r>
      <w:r w:rsidR="002A5570" w:rsidRPr="00B033EA">
        <w:rPr>
          <w:kern w:val="22"/>
          <w:szCs w:val="22"/>
        </w:rPr>
        <w:t>;</w:t>
      </w:r>
    </w:p>
    <w:p w14:paraId="74713365" w14:textId="2CC3948F" w:rsidR="00462BE7" w:rsidRPr="00B033EA" w:rsidRDefault="00840C1F" w:rsidP="00EF2DE5">
      <w:pPr>
        <w:pStyle w:val="ListParagraph"/>
        <w:numPr>
          <w:ilvl w:val="0"/>
          <w:numId w:val="29"/>
        </w:numPr>
        <w:suppressLineNumbers/>
        <w:suppressAutoHyphens/>
        <w:spacing w:before="120" w:after="120"/>
        <w:ind w:left="0" w:firstLine="720"/>
        <w:contextualSpacing w:val="0"/>
        <w:rPr>
          <w:spacing w:val="-4"/>
          <w:kern w:val="22"/>
          <w:szCs w:val="22"/>
        </w:rPr>
      </w:pPr>
      <w:r w:rsidRPr="00B033EA">
        <w:rPr>
          <w:spacing w:val="-4"/>
          <w:kern w:val="22"/>
          <w:szCs w:val="22"/>
        </w:rPr>
        <w:t>T</w:t>
      </w:r>
      <w:r w:rsidR="00462BE7" w:rsidRPr="00B033EA">
        <w:rPr>
          <w:spacing w:val="-4"/>
          <w:kern w:val="22"/>
          <w:szCs w:val="22"/>
        </w:rPr>
        <w:t xml:space="preserve">he award </w:t>
      </w:r>
      <w:r w:rsidR="0032616C" w:rsidRPr="00B033EA">
        <w:rPr>
          <w:spacing w:val="-4"/>
          <w:kern w:val="22"/>
          <w:szCs w:val="22"/>
        </w:rPr>
        <w:t>should</w:t>
      </w:r>
      <w:r w:rsidR="00462BE7" w:rsidRPr="00B033EA">
        <w:rPr>
          <w:spacing w:val="-4"/>
          <w:kern w:val="22"/>
          <w:szCs w:val="22"/>
        </w:rPr>
        <w:t xml:space="preserve"> continue for the next 10 years </w:t>
      </w:r>
      <w:r w:rsidRPr="00B033EA">
        <w:rPr>
          <w:spacing w:val="-4"/>
          <w:kern w:val="22"/>
          <w:szCs w:val="22"/>
        </w:rPr>
        <w:t>in view of</w:t>
      </w:r>
      <w:r w:rsidR="00462BE7" w:rsidRPr="00B033EA">
        <w:rPr>
          <w:spacing w:val="-4"/>
          <w:kern w:val="22"/>
          <w:szCs w:val="22"/>
        </w:rPr>
        <w:t xml:space="preserve"> </w:t>
      </w:r>
      <w:r w:rsidR="002A5570" w:rsidRPr="00B033EA">
        <w:rPr>
          <w:spacing w:val="-4"/>
          <w:kern w:val="22"/>
          <w:szCs w:val="22"/>
        </w:rPr>
        <w:t xml:space="preserve">its </w:t>
      </w:r>
      <w:r w:rsidR="00462BE7" w:rsidRPr="00B033EA">
        <w:rPr>
          <w:spacing w:val="-4"/>
          <w:kern w:val="22"/>
          <w:szCs w:val="22"/>
        </w:rPr>
        <w:t xml:space="preserve">popularity and the renewed interest by Parties both in </w:t>
      </w:r>
      <w:r w:rsidR="00D158A9" w:rsidRPr="00B033EA">
        <w:rPr>
          <w:spacing w:val="-4"/>
          <w:kern w:val="22"/>
          <w:szCs w:val="22"/>
        </w:rPr>
        <w:t xml:space="preserve">terms of </w:t>
      </w:r>
      <w:r w:rsidR="00462BE7" w:rsidRPr="00B033EA">
        <w:rPr>
          <w:spacing w:val="-4"/>
          <w:kern w:val="22"/>
          <w:szCs w:val="22"/>
        </w:rPr>
        <w:t xml:space="preserve">establishing </w:t>
      </w:r>
      <w:r w:rsidR="00D158A9" w:rsidRPr="00B033EA">
        <w:rPr>
          <w:spacing w:val="-4"/>
          <w:kern w:val="22"/>
          <w:szCs w:val="22"/>
        </w:rPr>
        <w:t xml:space="preserve">and improving </w:t>
      </w:r>
      <w:r w:rsidR="00462BE7" w:rsidRPr="00B033EA">
        <w:rPr>
          <w:spacing w:val="-4"/>
          <w:kern w:val="22"/>
          <w:szCs w:val="22"/>
        </w:rPr>
        <w:t xml:space="preserve">their national </w:t>
      </w:r>
      <w:r w:rsidR="00434AE6" w:rsidRPr="00B033EA">
        <w:rPr>
          <w:spacing w:val="-4"/>
          <w:kern w:val="22"/>
          <w:szCs w:val="22"/>
        </w:rPr>
        <w:t>c</w:t>
      </w:r>
      <w:r w:rsidR="00462BE7" w:rsidRPr="00B033EA">
        <w:rPr>
          <w:spacing w:val="-4"/>
          <w:kern w:val="22"/>
          <w:szCs w:val="22"/>
        </w:rPr>
        <w:t>learing-</w:t>
      </w:r>
      <w:r w:rsidR="00434AE6" w:rsidRPr="00B033EA">
        <w:rPr>
          <w:spacing w:val="-4"/>
          <w:kern w:val="22"/>
          <w:szCs w:val="22"/>
        </w:rPr>
        <w:t>h</w:t>
      </w:r>
      <w:r w:rsidR="00462BE7" w:rsidRPr="00B033EA">
        <w:rPr>
          <w:spacing w:val="-4"/>
          <w:kern w:val="22"/>
          <w:szCs w:val="22"/>
        </w:rPr>
        <w:t xml:space="preserve">ouse </w:t>
      </w:r>
      <w:r w:rsidR="00434AE6" w:rsidRPr="00B033EA">
        <w:rPr>
          <w:spacing w:val="-4"/>
          <w:kern w:val="22"/>
          <w:szCs w:val="22"/>
        </w:rPr>
        <w:t>m</w:t>
      </w:r>
      <w:r w:rsidR="00462BE7" w:rsidRPr="00B033EA">
        <w:rPr>
          <w:spacing w:val="-4"/>
          <w:kern w:val="22"/>
          <w:szCs w:val="22"/>
        </w:rPr>
        <w:t>echanism</w:t>
      </w:r>
      <w:r w:rsidR="00D158A9" w:rsidRPr="00B033EA">
        <w:rPr>
          <w:spacing w:val="-4"/>
          <w:kern w:val="22"/>
          <w:szCs w:val="22"/>
        </w:rPr>
        <w:t xml:space="preserve"> platforms</w:t>
      </w:r>
      <w:r w:rsidR="00462BE7" w:rsidRPr="00B033EA">
        <w:rPr>
          <w:spacing w:val="-4"/>
          <w:kern w:val="22"/>
          <w:szCs w:val="22"/>
        </w:rPr>
        <w:t>.</w:t>
      </w:r>
    </w:p>
    <w:p w14:paraId="32836924" w14:textId="16F1FFE1" w:rsidR="004907D4" w:rsidRPr="00B033EA" w:rsidRDefault="00BF6ED7" w:rsidP="00EF2DE5">
      <w:pPr>
        <w:pStyle w:val="Heading2"/>
        <w:numPr>
          <w:ilvl w:val="0"/>
          <w:numId w:val="18"/>
        </w:numPr>
        <w:suppressLineNumbers/>
        <w:tabs>
          <w:tab w:val="clear" w:pos="720"/>
          <w:tab w:val="left" w:pos="284"/>
        </w:tabs>
        <w:suppressAutoHyphens/>
        <w:ind w:left="0" w:firstLine="0"/>
        <w:rPr>
          <w:kern w:val="22"/>
          <w:szCs w:val="22"/>
        </w:rPr>
      </w:pPr>
      <w:r w:rsidRPr="00B033EA">
        <w:rPr>
          <w:kern w:val="22"/>
          <w:szCs w:val="22"/>
        </w:rPr>
        <w:t xml:space="preserve">Support to </w:t>
      </w:r>
      <w:r w:rsidR="00434AE6" w:rsidRPr="00B033EA">
        <w:rPr>
          <w:kern w:val="22"/>
          <w:szCs w:val="22"/>
        </w:rPr>
        <w:t>n</w:t>
      </w:r>
      <w:r w:rsidRPr="00B033EA">
        <w:rPr>
          <w:kern w:val="22"/>
          <w:szCs w:val="22"/>
        </w:rPr>
        <w:t xml:space="preserve">ational </w:t>
      </w:r>
      <w:r w:rsidR="00434AE6" w:rsidRPr="00B033EA">
        <w:rPr>
          <w:kern w:val="22"/>
          <w:szCs w:val="22"/>
        </w:rPr>
        <w:t>c</w:t>
      </w:r>
      <w:r w:rsidRPr="00B033EA">
        <w:rPr>
          <w:kern w:val="22"/>
          <w:szCs w:val="22"/>
        </w:rPr>
        <w:t>learing-</w:t>
      </w:r>
      <w:r w:rsidR="00434AE6" w:rsidRPr="00B033EA">
        <w:rPr>
          <w:kern w:val="22"/>
          <w:szCs w:val="22"/>
        </w:rPr>
        <w:t>h</w:t>
      </w:r>
      <w:r w:rsidRPr="00B033EA">
        <w:rPr>
          <w:kern w:val="22"/>
          <w:szCs w:val="22"/>
        </w:rPr>
        <w:t xml:space="preserve">ouse </w:t>
      </w:r>
      <w:r w:rsidR="00434AE6" w:rsidRPr="00B033EA">
        <w:rPr>
          <w:kern w:val="22"/>
          <w:szCs w:val="22"/>
        </w:rPr>
        <w:t>m</w:t>
      </w:r>
      <w:r w:rsidRPr="00B033EA">
        <w:rPr>
          <w:kern w:val="22"/>
          <w:szCs w:val="22"/>
        </w:rPr>
        <w:t>echanisms</w:t>
      </w:r>
    </w:p>
    <w:p w14:paraId="5ADC1F6C" w14:textId="45A6D622" w:rsidR="00D77DAC" w:rsidRPr="00B033EA" w:rsidRDefault="00C364F2" w:rsidP="00EF2DE5">
      <w:pPr>
        <w:pStyle w:val="ListParagraph"/>
        <w:numPr>
          <w:ilvl w:val="0"/>
          <w:numId w:val="31"/>
        </w:numPr>
        <w:suppressLineNumbers/>
        <w:suppressAutoHyphens/>
        <w:spacing w:before="120" w:after="120"/>
        <w:ind w:left="0" w:firstLine="0"/>
        <w:contextualSpacing w:val="0"/>
        <w:rPr>
          <w:spacing w:val="-2"/>
          <w:kern w:val="22"/>
          <w:szCs w:val="22"/>
        </w:rPr>
      </w:pPr>
      <w:r w:rsidRPr="00B033EA">
        <w:rPr>
          <w:spacing w:val="-2"/>
          <w:kern w:val="22"/>
          <w:szCs w:val="22"/>
        </w:rPr>
        <w:t xml:space="preserve">With respect to support to </w:t>
      </w:r>
      <w:r w:rsidR="00434AE6" w:rsidRPr="00B033EA">
        <w:rPr>
          <w:spacing w:val="-2"/>
          <w:kern w:val="22"/>
          <w:szCs w:val="22"/>
        </w:rPr>
        <w:t>n</w:t>
      </w:r>
      <w:r w:rsidRPr="00B033EA">
        <w:rPr>
          <w:spacing w:val="-2"/>
          <w:kern w:val="22"/>
          <w:szCs w:val="22"/>
        </w:rPr>
        <w:t xml:space="preserve">ational </w:t>
      </w:r>
      <w:r w:rsidR="00434AE6" w:rsidRPr="00B033EA">
        <w:rPr>
          <w:spacing w:val="-2"/>
          <w:kern w:val="22"/>
          <w:szCs w:val="22"/>
        </w:rPr>
        <w:t>c</w:t>
      </w:r>
      <w:r w:rsidRPr="00B033EA">
        <w:rPr>
          <w:spacing w:val="-2"/>
          <w:kern w:val="22"/>
          <w:szCs w:val="22"/>
        </w:rPr>
        <w:t>learing-</w:t>
      </w:r>
      <w:r w:rsidR="00434AE6" w:rsidRPr="00B033EA">
        <w:rPr>
          <w:spacing w:val="-2"/>
          <w:kern w:val="22"/>
          <w:szCs w:val="22"/>
        </w:rPr>
        <w:t>h</w:t>
      </w:r>
      <w:r w:rsidRPr="00B033EA">
        <w:rPr>
          <w:spacing w:val="-2"/>
          <w:kern w:val="22"/>
          <w:szCs w:val="22"/>
        </w:rPr>
        <w:t xml:space="preserve">ouse </w:t>
      </w:r>
      <w:r w:rsidR="00434AE6" w:rsidRPr="00B033EA">
        <w:rPr>
          <w:spacing w:val="-2"/>
          <w:kern w:val="22"/>
          <w:szCs w:val="22"/>
        </w:rPr>
        <w:t>m</w:t>
      </w:r>
      <w:r w:rsidRPr="00B033EA">
        <w:rPr>
          <w:spacing w:val="-2"/>
          <w:kern w:val="22"/>
          <w:szCs w:val="22"/>
        </w:rPr>
        <w:t>echanisms</w:t>
      </w:r>
      <w:r w:rsidR="006A6E7A" w:rsidRPr="00B033EA">
        <w:rPr>
          <w:spacing w:val="-2"/>
          <w:kern w:val="22"/>
          <w:szCs w:val="22"/>
        </w:rPr>
        <w:t>,</w:t>
      </w:r>
      <w:r w:rsidRPr="00B033EA">
        <w:rPr>
          <w:spacing w:val="-2"/>
          <w:kern w:val="22"/>
          <w:szCs w:val="22"/>
        </w:rPr>
        <w:t xml:space="preserve"> the Committee reiterate</w:t>
      </w:r>
      <w:r w:rsidR="006A6E7A" w:rsidRPr="00B033EA">
        <w:rPr>
          <w:spacing w:val="-2"/>
          <w:kern w:val="22"/>
          <w:szCs w:val="22"/>
        </w:rPr>
        <w:t>s</w:t>
      </w:r>
      <w:r w:rsidRPr="00B033EA">
        <w:rPr>
          <w:spacing w:val="-2"/>
          <w:kern w:val="22"/>
          <w:szCs w:val="22"/>
        </w:rPr>
        <w:t xml:space="preserve"> its recommendation to increase the interoperability of the Bioland Tool </w:t>
      </w:r>
      <w:r w:rsidR="003C24F2" w:rsidRPr="00B033EA">
        <w:rPr>
          <w:spacing w:val="-2"/>
          <w:kern w:val="22"/>
          <w:szCs w:val="22"/>
        </w:rPr>
        <w:t xml:space="preserve">and other existing tools, in order </w:t>
      </w:r>
      <w:r w:rsidRPr="00B033EA">
        <w:rPr>
          <w:spacing w:val="-2"/>
          <w:kern w:val="22"/>
          <w:szCs w:val="22"/>
        </w:rPr>
        <w:t xml:space="preserve">to </w:t>
      </w:r>
      <w:r w:rsidR="005843A7" w:rsidRPr="00B033EA">
        <w:rPr>
          <w:spacing w:val="-2"/>
          <w:kern w:val="22"/>
          <w:szCs w:val="22"/>
        </w:rPr>
        <w:t xml:space="preserve">provide </w:t>
      </w:r>
      <w:r w:rsidR="006A6E7A" w:rsidRPr="00B033EA">
        <w:rPr>
          <w:spacing w:val="-2"/>
          <w:kern w:val="22"/>
          <w:szCs w:val="22"/>
        </w:rPr>
        <w:t xml:space="preserve">easy </w:t>
      </w:r>
      <w:r w:rsidR="005843A7" w:rsidRPr="00B033EA">
        <w:rPr>
          <w:spacing w:val="-2"/>
          <w:kern w:val="22"/>
          <w:szCs w:val="22"/>
        </w:rPr>
        <w:t>access to</w:t>
      </w:r>
      <w:r w:rsidR="006A6E7A" w:rsidRPr="00B033EA">
        <w:rPr>
          <w:spacing w:val="-2"/>
          <w:kern w:val="22"/>
          <w:szCs w:val="22"/>
        </w:rPr>
        <w:t>, and exchange of,</w:t>
      </w:r>
      <w:r w:rsidR="005843A7" w:rsidRPr="00B033EA">
        <w:rPr>
          <w:spacing w:val="-2"/>
          <w:kern w:val="22"/>
          <w:szCs w:val="22"/>
        </w:rPr>
        <w:t xml:space="preserve"> </w:t>
      </w:r>
      <w:r w:rsidR="006A6E7A" w:rsidRPr="00B033EA">
        <w:rPr>
          <w:spacing w:val="-2"/>
          <w:kern w:val="22"/>
          <w:szCs w:val="22"/>
        </w:rPr>
        <w:t xml:space="preserve">relevant </w:t>
      </w:r>
      <w:r w:rsidR="005843A7" w:rsidRPr="00B033EA">
        <w:rPr>
          <w:spacing w:val="-2"/>
          <w:kern w:val="22"/>
          <w:szCs w:val="22"/>
        </w:rPr>
        <w:t>national data</w:t>
      </w:r>
      <w:r w:rsidR="006A6E7A" w:rsidRPr="00B033EA">
        <w:rPr>
          <w:spacing w:val="-2"/>
          <w:kern w:val="22"/>
          <w:szCs w:val="22"/>
        </w:rPr>
        <w:t xml:space="preserve"> and information,</w:t>
      </w:r>
      <w:r w:rsidR="005843A7" w:rsidRPr="00B033EA">
        <w:rPr>
          <w:spacing w:val="-2"/>
          <w:kern w:val="22"/>
          <w:szCs w:val="22"/>
        </w:rPr>
        <w:t xml:space="preserve"> such as </w:t>
      </w:r>
      <w:r w:rsidR="006A6E7A" w:rsidRPr="00B033EA">
        <w:rPr>
          <w:spacing w:val="-2"/>
          <w:kern w:val="22"/>
          <w:szCs w:val="22"/>
        </w:rPr>
        <w:t xml:space="preserve">details of </w:t>
      </w:r>
      <w:r w:rsidR="005843A7" w:rsidRPr="00B033EA">
        <w:rPr>
          <w:spacing w:val="-2"/>
          <w:kern w:val="22"/>
          <w:szCs w:val="22"/>
        </w:rPr>
        <w:t>national focal points</w:t>
      </w:r>
      <w:r w:rsidR="006A6E7A" w:rsidRPr="00B033EA">
        <w:rPr>
          <w:spacing w:val="-2"/>
          <w:kern w:val="22"/>
          <w:szCs w:val="22"/>
        </w:rPr>
        <w:t>.</w:t>
      </w:r>
    </w:p>
    <w:p w14:paraId="6C392E72" w14:textId="37AAD5CA" w:rsidR="00283A99" w:rsidRPr="00B033EA" w:rsidRDefault="00283A99" w:rsidP="00E6385C">
      <w:pPr>
        <w:pStyle w:val="CBD-Title"/>
        <w:keepNext/>
        <w:suppressLineNumbers/>
        <w:tabs>
          <w:tab w:val="left" w:pos="360"/>
        </w:tabs>
        <w:suppressAutoHyphens/>
        <w:spacing w:before="120"/>
        <w:outlineLvl w:val="0"/>
        <w:rPr>
          <w:rFonts w:cs="Times New Roman"/>
          <w:snapToGrid w:val="0"/>
          <w:kern w:val="22"/>
          <w:szCs w:val="22"/>
        </w:rPr>
      </w:pPr>
      <w:r w:rsidRPr="00B033EA">
        <w:rPr>
          <w:rFonts w:cs="Times New Roman"/>
          <w:snapToGrid w:val="0"/>
          <w:kern w:val="22"/>
          <w:szCs w:val="22"/>
        </w:rPr>
        <w:t>II.</w:t>
      </w:r>
      <w:r w:rsidRPr="00B033EA">
        <w:rPr>
          <w:rFonts w:cs="Times New Roman"/>
          <w:snapToGrid w:val="0"/>
          <w:kern w:val="22"/>
          <w:szCs w:val="22"/>
        </w:rPr>
        <w:tab/>
        <w:t>ACCOUNT OF PROCEEDINGS</w:t>
      </w:r>
    </w:p>
    <w:p w14:paraId="1781EE97" w14:textId="77777777" w:rsidR="00EA60D6" w:rsidRPr="00B033EA" w:rsidRDefault="00EA60D6" w:rsidP="00E6385C">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t>ITEM 1.</w:t>
      </w:r>
      <w:r w:rsidRPr="00B033EA">
        <w:rPr>
          <w:b/>
          <w:snapToGrid w:val="0"/>
          <w:kern w:val="22"/>
          <w:szCs w:val="22"/>
        </w:rPr>
        <w:tab/>
        <w:t>OPENING OF THE MEETING</w:t>
      </w:r>
    </w:p>
    <w:p w14:paraId="1C878EE7" w14:textId="46CEBD53" w:rsidR="00EA60D6" w:rsidRPr="00B033EA" w:rsidRDefault="00A84EF6" w:rsidP="00E6385C">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meeting was opened by the Chair </w:t>
      </w:r>
      <w:r w:rsidR="00075B3F" w:rsidRPr="00B033EA">
        <w:rPr>
          <w:kern w:val="22"/>
          <w:szCs w:val="22"/>
        </w:rPr>
        <w:t xml:space="preserve">shortly after </w:t>
      </w:r>
      <w:r w:rsidR="00E94F74" w:rsidRPr="00B033EA">
        <w:rPr>
          <w:kern w:val="22"/>
          <w:szCs w:val="22"/>
        </w:rPr>
        <w:t>5</w:t>
      </w:r>
      <w:r w:rsidR="00E51DDE" w:rsidRPr="00B033EA">
        <w:rPr>
          <w:kern w:val="22"/>
          <w:szCs w:val="22"/>
        </w:rPr>
        <w:t xml:space="preserve"> </w:t>
      </w:r>
      <w:r w:rsidR="00075B3F" w:rsidRPr="00B033EA">
        <w:rPr>
          <w:kern w:val="22"/>
          <w:szCs w:val="22"/>
        </w:rPr>
        <w:t>a.</w:t>
      </w:r>
      <w:r w:rsidR="007713AD" w:rsidRPr="00B033EA">
        <w:rPr>
          <w:kern w:val="22"/>
          <w:szCs w:val="22"/>
        </w:rPr>
        <w:t>m. (EDT) on 7 July 2020. He made a brief opening statement</w:t>
      </w:r>
      <w:r w:rsidR="00034410" w:rsidRPr="00B033EA">
        <w:rPr>
          <w:kern w:val="22"/>
          <w:szCs w:val="22"/>
        </w:rPr>
        <w:t>,</w:t>
      </w:r>
      <w:r w:rsidR="007713AD" w:rsidRPr="00B033EA">
        <w:rPr>
          <w:kern w:val="22"/>
          <w:szCs w:val="22"/>
        </w:rPr>
        <w:t xml:space="preserve"> </w:t>
      </w:r>
      <w:r w:rsidR="00306F61" w:rsidRPr="00B033EA">
        <w:rPr>
          <w:kern w:val="22"/>
          <w:szCs w:val="22"/>
        </w:rPr>
        <w:t>welcoming participant</w:t>
      </w:r>
      <w:r w:rsidR="008B3B24" w:rsidRPr="00B033EA">
        <w:rPr>
          <w:kern w:val="22"/>
          <w:szCs w:val="22"/>
        </w:rPr>
        <w:t>s</w:t>
      </w:r>
      <w:r w:rsidR="00B464AD" w:rsidRPr="00B033EA">
        <w:rPr>
          <w:kern w:val="22"/>
          <w:szCs w:val="22"/>
        </w:rPr>
        <w:t xml:space="preserve">. </w:t>
      </w:r>
      <w:r w:rsidR="00FF4B07" w:rsidRPr="00B033EA">
        <w:rPr>
          <w:kern w:val="22"/>
          <w:szCs w:val="22"/>
        </w:rPr>
        <w:t>Welcom</w:t>
      </w:r>
      <w:r w:rsidR="008B3B24" w:rsidRPr="00B033EA">
        <w:rPr>
          <w:kern w:val="22"/>
          <w:szCs w:val="22"/>
        </w:rPr>
        <w:t>e</w:t>
      </w:r>
      <w:r w:rsidR="00FF4B07" w:rsidRPr="00B033EA">
        <w:rPr>
          <w:kern w:val="22"/>
          <w:szCs w:val="22"/>
        </w:rPr>
        <w:t xml:space="preserve"> remarks on behalf of the Executive Secretary </w:t>
      </w:r>
      <w:r w:rsidR="0087628C" w:rsidRPr="00B033EA">
        <w:rPr>
          <w:kern w:val="22"/>
          <w:szCs w:val="22"/>
        </w:rPr>
        <w:t xml:space="preserve">were read </w:t>
      </w:r>
      <w:r w:rsidR="00A85C0C" w:rsidRPr="00B033EA">
        <w:rPr>
          <w:kern w:val="22"/>
          <w:szCs w:val="22"/>
        </w:rPr>
        <w:t xml:space="preserve">out </w:t>
      </w:r>
      <w:r w:rsidR="0087628C" w:rsidRPr="00B033EA">
        <w:rPr>
          <w:kern w:val="22"/>
          <w:szCs w:val="22"/>
        </w:rPr>
        <w:t xml:space="preserve">by </w:t>
      </w:r>
      <w:r w:rsidR="00FC2065" w:rsidRPr="00B033EA">
        <w:rPr>
          <w:kern w:val="22"/>
          <w:szCs w:val="22"/>
        </w:rPr>
        <w:t>Mr. Erie Tamale</w:t>
      </w:r>
      <w:r w:rsidR="000C2CB0" w:rsidRPr="00B033EA">
        <w:rPr>
          <w:kern w:val="22"/>
          <w:szCs w:val="22"/>
        </w:rPr>
        <w:t xml:space="preserve"> of the Secretariat</w:t>
      </w:r>
      <w:r w:rsidR="0087628C" w:rsidRPr="00B033EA">
        <w:rPr>
          <w:kern w:val="22"/>
          <w:szCs w:val="22"/>
        </w:rPr>
        <w:t>.</w:t>
      </w:r>
    </w:p>
    <w:p w14:paraId="6C8F03FD" w14:textId="50994A52" w:rsidR="006F6344" w:rsidRPr="00B033EA" w:rsidRDefault="006F6344" w:rsidP="00E6385C">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lastRenderedPageBreak/>
        <w:t>ITEM 2</w:t>
      </w:r>
      <w:r w:rsidR="00993545" w:rsidRPr="00B033EA">
        <w:rPr>
          <w:b/>
          <w:snapToGrid w:val="0"/>
          <w:kern w:val="22"/>
          <w:szCs w:val="22"/>
        </w:rPr>
        <w:t>.</w:t>
      </w:r>
      <w:r w:rsidRPr="00B033EA">
        <w:rPr>
          <w:b/>
          <w:snapToGrid w:val="0"/>
          <w:kern w:val="22"/>
          <w:szCs w:val="22"/>
        </w:rPr>
        <w:tab/>
      </w:r>
      <w:r w:rsidR="00306F61" w:rsidRPr="00B033EA">
        <w:rPr>
          <w:b/>
          <w:snapToGrid w:val="0"/>
          <w:kern w:val="22"/>
          <w:szCs w:val="22"/>
        </w:rPr>
        <w:t>ORGANIZATIONAL MATTERS</w:t>
      </w:r>
    </w:p>
    <w:p w14:paraId="5514D16A" w14:textId="498F8302" w:rsidR="00306F61" w:rsidRPr="00B033EA" w:rsidRDefault="00306F61" w:rsidP="00E6385C">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w:t>
      </w:r>
      <w:r w:rsidR="00E2103C" w:rsidRPr="00B033EA">
        <w:rPr>
          <w:kern w:val="22"/>
          <w:szCs w:val="22"/>
        </w:rPr>
        <w:t xml:space="preserve">participants </w:t>
      </w:r>
      <w:r w:rsidR="00202551" w:rsidRPr="00B033EA">
        <w:rPr>
          <w:kern w:val="22"/>
          <w:szCs w:val="22"/>
        </w:rPr>
        <w:t xml:space="preserve">agreed on the </w:t>
      </w:r>
      <w:r w:rsidR="00F75C35" w:rsidRPr="00B033EA">
        <w:rPr>
          <w:kern w:val="22"/>
          <w:szCs w:val="22"/>
        </w:rPr>
        <w:t>a</w:t>
      </w:r>
      <w:r w:rsidR="00202551" w:rsidRPr="00B033EA">
        <w:rPr>
          <w:kern w:val="22"/>
          <w:szCs w:val="22"/>
        </w:rPr>
        <w:t>genda and organization of work</w:t>
      </w:r>
      <w:r w:rsidR="00F75C35" w:rsidRPr="00B033EA">
        <w:rPr>
          <w:kern w:val="22"/>
          <w:szCs w:val="22"/>
        </w:rPr>
        <w:t>,</w:t>
      </w:r>
      <w:r w:rsidR="00202551" w:rsidRPr="00B033EA">
        <w:rPr>
          <w:kern w:val="22"/>
          <w:szCs w:val="22"/>
        </w:rPr>
        <w:t xml:space="preserve"> noting the </w:t>
      </w:r>
      <w:r w:rsidR="00B23FD7" w:rsidRPr="00B033EA">
        <w:rPr>
          <w:kern w:val="22"/>
          <w:szCs w:val="22"/>
        </w:rPr>
        <w:t xml:space="preserve">limited time </w:t>
      </w:r>
      <w:r w:rsidR="008932BE" w:rsidRPr="00B033EA">
        <w:rPr>
          <w:kern w:val="22"/>
          <w:szCs w:val="22"/>
        </w:rPr>
        <w:t>available</w:t>
      </w:r>
      <w:r w:rsidR="00B23FD7" w:rsidRPr="00B033EA">
        <w:rPr>
          <w:kern w:val="22"/>
          <w:szCs w:val="22"/>
        </w:rPr>
        <w:t>.</w:t>
      </w:r>
    </w:p>
    <w:p w14:paraId="0194D545" w14:textId="62E892FD" w:rsidR="000006F0" w:rsidRPr="00B033EA" w:rsidRDefault="000006F0" w:rsidP="00E6385C">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t>ITEM 3.</w:t>
      </w:r>
      <w:r w:rsidRPr="00B033EA">
        <w:rPr>
          <w:b/>
          <w:snapToGrid w:val="0"/>
          <w:kern w:val="22"/>
          <w:szCs w:val="22"/>
        </w:rPr>
        <w:tab/>
        <w:t>ISSUES FOR IN-DEPTH CONSIDERATION</w:t>
      </w:r>
    </w:p>
    <w:p w14:paraId="70C6C356" w14:textId="4B4A42ED" w:rsidR="00B23FD7" w:rsidRPr="00B033EA" w:rsidRDefault="00554B7E" w:rsidP="00E6385C">
      <w:pPr>
        <w:pStyle w:val="Heading2"/>
        <w:suppressLineNumbers/>
        <w:tabs>
          <w:tab w:val="clear" w:pos="720"/>
          <w:tab w:val="left" w:pos="993"/>
        </w:tabs>
        <w:suppressAutoHyphens/>
        <w:rPr>
          <w:b w:val="0"/>
          <w:snapToGrid w:val="0"/>
          <w:kern w:val="22"/>
          <w:szCs w:val="22"/>
        </w:rPr>
      </w:pPr>
      <w:r w:rsidRPr="00B033EA">
        <w:rPr>
          <w:snapToGrid w:val="0"/>
          <w:kern w:val="22"/>
          <w:szCs w:val="22"/>
        </w:rPr>
        <w:t>Item 3.1</w:t>
      </w:r>
      <w:r w:rsidR="005665ED" w:rsidRPr="00B033EA">
        <w:rPr>
          <w:snapToGrid w:val="0"/>
          <w:kern w:val="22"/>
          <w:szCs w:val="22"/>
        </w:rPr>
        <w:t>.</w:t>
      </w:r>
      <w:r w:rsidRPr="00B033EA">
        <w:rPr>
          <w:snapToGrid w:val="0"/>
          <w:kern w:val="22"/>
          <w:szCs w:val="22"/>
        </w:rPr>
        <w:tab/>
      </w:r>
      <w:r w:rsidR="005665ED" w:rsidRPr="00B033EA">
        <w:rPr>
          <w:snapToGrid w:val="0"/>
          <w:kern w:val="22"/>
          <w:szCs w:val="22"/>
        </w:rPr>
        <w:t>K</w:t>
      </w:r>
      <w:r w:rsidRPr="00B033EA">
        <w:rPr>
          <w:snapToGrid w:val="0"/>
          <w:kern w:val="22"/>
          <w:szCs w:val="22"/>
        </w:rPr>
        <w:t xml:space="preserve">nowledge management under the </w:t>
      </w:r>
      <w:r w:rsidR="005665ED" w:rsidRPr="00B033EA">
        <w:rPr>
          <w:snapToGrid w:val="0"/>
          <w:kern w:val="22"/>
          <w:szCs w:val="22"/>
        </w:rPr>
        <w:t>C</w:t>
      </w:r>
      <w:r w:rsidRPr="00B033EA">
        <w:rPr>
          <w:snapToGrid w:val="0"/>
          <w:kern w:val="22"/>
          <w:szCs w:val="22"/>
        </w:rPr>
        <w:t>onvention an</w:t>
      </w:r>
      <w:r w:rsidR="005665ED" w:rsidRPr="00B033EA">
        <w:rPr>
          <w:snapToGrid w:val="0"/>
          <w:kern w:val="22"/>
          <w:szCs w:val="22"/>
        </w:rPr>
        <w:t>d</w:t>
      </w:r>
      <w:r w:rsidRPr="00B033EA">
        <w:rPr>
          <w:snapToGrid w:val="0"/>
          <w:kern w:val="22"/>
          <w:szCs w:val="22"/>
        </w:rPr>
        <w:t xml:space="preserve"> its </w:t>
      </w:r>
      <w:r w:rsidR="005665ED" w:rsidRPr="00B033EA">
        <w:rPr>
          <w:snapToGrid w:val="0"/>
          <w:kern w:val="22"/>
          <w:szCs w:val="22"/>
        </w:rPr>
        <w:t>P</w:t>
      </w:r>
      <w:r w:rsidRPr="00B033EA">
        <w:rPr>
          <w:snapToGrid w:val="0"/>
          <w:kern w:val="22"/>
          <w:szCs w:val="22"/>
        </w:rPr>
        <w:t>rotocols</w:t>
      </w:r>
    </w:p>
    <w:p w14:paraId="17DD2D17" w14:textId="7C012A23" w:rsidR="00B23FD7" w:rsidRPr="00B033EA" w:rsidRDefault="0036307E" w:rsidP="00E6385C">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In advance of the meeting, t</w:t>
      </w:r>
      <w:r w:rsidR="00B23FD7" w:rsidRPr="00B033EA">
        <w:rPr>
          <w:kern w:val="22"/>
          <w:szCs w:val="22"/>
        </w:rPr>
        <w:t xml:space="preserve">he </w:t>
      </w:r>
      <w:r w:rsidR="00365D5B" w:rsidRPr="00B033EA">
        <w:rPr>
          <w:kern w:val="22"/>
          <w:szCs w:val="22"/>
        </w:rPr>
        <w:t xml:space="preserve">members of the Committee had </w:t>
      </w:r>
      <w:r w:rsidRPr="00B033EA">
        <w:rPr>
          <w:kern w:val="22"/>
          <w:szCs w:val="22"/>
        </w:rPr>
        <w:t xml:space="preserve">been sent </w:t>
      </w:r>
      <w:r w:rsidR="00DB7EBD" w:rsidRPr="00B033EA">
        <w:rPr>
          <w:kern w:val="22"/>
          <w:szCs w:val="22"/>
        </w:rPr>
        <w:t>a copy o</w:t>
      </w:r>
      <w:r w:rsidRPr="00B033EA">
        <w:rPr>
          <w:kern w:val="22"/>
          <w:szCs w:val="22"/>
        </w:rPr>
        <w:t>f</w:t>
      </w:r>
      <w:r w:rsidR="00AF00C7" w:rsidRPr="00B033EA">
        <w:rPr>
          <w:kern w:val="22"/>
          <w:szCs w:val="22"/>
        </w:rPr>
        <w:t xml:space="preserve"> the draft document </w:t>
      </w:r>
      <w:r w:rsidR="00DB7EBD" w:rsidRPr="00B033EA">
        <w:rPr>
          <w:kern w:val="22"/>
          <w:szCs w:val="22"/>
        </w:rPr>
        <w:t xml:space="preserve">elaborating a </w:t>
      </w:r>
      <w:r w:rsidR="00271D5A" w:rsidRPr="00B033EA">
        <w:rPr>
          <w:kern w:val="22"/>
          <w:szCs w:val="22"/>
        </w:rPr>
        <w:t>k</w:t>
      </w:r>
      <w:r w:rsidR="00F42F2C" w:rsidRPr="00B033EA">
        <w:rPr>
          <w:kern w:val="22"/>
          <w:szCs w:val="22"/>
        </w:rPr>
        <w:t>nowledg</w:t>
      </w:r>
      <w:r w:rsidR="000543E2" w:rsidRPr="00B033EA">
        <w:rPr>
          <w:kern w:val="22"/>
          <w:szCs w:val="22"/>
        </w:rPr>
        <w:t xml:space="preserve">e </w:t>
      </w:r>
      <w:r w:rsidR="00271D5A" w:rsidRPr="00B033EA">
        <w:rPr>
          <w:kern w:val="22"/>
          <w:szCs w:val="22"/>
        </w:rPr>
        <w:t>m</w:t>
      </w:r>
      <w:r w:rsidR="000543E2" w:rsidRPr="00B033EA">
        <w:rPr>
          <w:kern w:val="22"/>
          <w:szCs w:val="22"/>
        </w:rPr>
        <w:t xml:space="preserve">anagement </w:t>
      </w:r>
      <w:r w:rsidR="00271D5A" w:rsidRPr="00B033EA">
        <w:rPr>
          <w:kern w:val="22"/>
          <w:szCs w:val="22"/>
        </w:rPr>
        <w:t>c</w:t>
      </w:r>
      <w:r w:rsidR="000543E2" w:rsidRPr="00B033EA">
        <w:rPr>
          <w:kern w:val="22"/>
          <w:szCs w:val="22"/>
        </w:rPr>
        <w:t xml:space="preserve">omponent </w:t>
      </w:r>
      <w:r w:rsidR="00CC56A4" w:rsidRPr="00B033EA">
        <w:rPr>
          <w:kern w:val="22"/>
          <w:szCs w:val="22"/>
        </w:rPr>
        <w:t>for consider</w:t>
      </w:r>
      <w:r w:rsidR="00BD1126" w:rsidRPr="00B033EA">
        <w:rPr>
          <w:kern w:val="22"/>
          <w:szCs w:val="22"/>
        </w:rPr>
        <w:t>ation</w:t>
      </w:r>
      <w:r w:rsidR="00CC56A4" w:rsidRPr="00B033EA">
        <w:rPr>
          <w:kern w:val="22"/>
          <w:szCs w:val="22"/>
        </w:rPr>
        <w:t xml:space="preserve"> in support of the </w:t>
      </w:r>
      <w:r w:rsidR="00464690" w:rsidRPr="00B033EA">
        <w:rPr>
          <w:kern w:val="22"/>
          <w:szCs w:val="22"/>
        </w:rPr>
        <w:t>p</w:t>
      </w:r>
      <w:r w:rsidR="00CC56A4" w:rsidRPr="00B033EA">
        <w:rPr>
          <w:kern w:val="22"/>
          <w:szCs w:val="22"/>
        </w:rPr>
        <w:t>ost</w:t>
      </w:r>
      <w:r w:rsidR="00271D5A" w:rsidRPr="00B033EA">
        <w:rPr>
          <w:kern w:val="22"/>
          <w:szCs w:val="22"/>
        </w:rPr>
        <w:noBreakHyphen/>
      </w:r>
      <w:r w:rsidR="00CC56A4" w:rsidRPr="00B033EA">
        <w:rPr>
          <w:kern w:val="22"/>
          <w:szCs w:val="22"/>
        </w:rPr>
        <w:t xml:space="preserve">2020 </w:t>
      </w:r>
      <w:r w:rsidR="00464690" w:rsidRPr="00B033EA">
        <w:rPr>
          <w:kern w:val="22"/>
          <w:szCs w:val="22"/>
        </w:rPr>
        <w:t>g</w:t>
      </w:r>
      <w:r w:rsidR="00CC56A4" w:rsidRPr="00B033EA">
        <w:rPr>
          <w:kern w:val="22"/>
          <w:szCs w:val="22"/>
        </w:rPr>
        <w:t xml:space="preserve">lobal </w:t>
      </w:r>
      <w:r w:rsidR="00464690" w:rsidRPr="00B033EA">
        <w:rPr>
          <w:kern w:val="22"/>
          <w:szCs w:val="22"/>
        </w:rPr>
        <w:t>b</w:t>
      </w:r>
      <w:r w:rsidR="00CC56A4" w:rsidRPr="00B033EA">
        <w:rPr>
          <w:kern w:val="22"/>
          <w:szCs w:val="22"/>
        </w:rPr>
        <w:t xml:space="preserve">iodiversity </w:t>
      </w:r>
      <w:r w:rsidR="00464690" w:rsidRPr="00B033EA">
        <w:rPr>
          <w:kern w:val="22"/>
          <w:szCs w:val="22"/>
        </w:rPr>
        <w:t>f</w:t>
      </w:r>
      <w:r w:rsidR="00CC56A4" w:rsidRPr="00B033EA">
        <w:rPr>
          <w:kern w:val="22"/>
          <w:szCs w:val="22"/>
        </w:rPr>
        <w:t xml:space="preserve">ramework. </w:t>
      </w:r>
      <w:r w:rsidR="0087774E" w:rsidRPr="00B033EA">
        <w:rPr>
          <w:kern w:val="22"/>
          <w:szCs w:val="22"/>
        </w:rPr>
        <w:t>While a</w:t>
      </w:r>
      <w:r w:rsidR="00C34D48" w:rsidRPr="00B033EA">
        <w:rPr>
          <w:kern w:val="22"/>
          <w:szCs w:val="22"/>
        </w:rPr>
        <w:t xml:space="preserve"> few Committee members had submitted comments in writing to the Secretariat in advance of the meeting</w:t>
      </w:r>
      <w:r w:rsidR="008256DA" w:rsidRPr="00B033EA">
        <w:rPr>
          <w:kern w:val="22"/>
          <w:szCs w:val="22"/>
        </w:rPr>
        <w:t>,</w:t>
      </w:r>
      <w:r w:rsidR="00C34D48" w:rsidRPr="00B033EA">
        <w:rPr>
          <w:kern w:val="22"/>
          <w:szCs w:val="22"/>
        </w:rPr>
        <w:t xml:space="preserve"> it was agreed that a</w:t>
      </w:r>
      <w:r w:rsidR="0087774E" w:rsidRPr="00B033EA">
        <w:rPr>
          <w:kern w:val="22"/>
          <w:szCs w:val="22"/>
        </w:rPr>
        <w:t xml:space="preserve">dditional written comments </w:t>
      </w:r>
      <w:r w:rsidR="00AE4601" w:rsidRPr="00B033EA">
        <w:rPr>
          <w:kern w:val="22"/>
          <w:szCs w:val="22"/>
        </w:rPr>
        <w:t xml:space="preserve">could </w:t>
      </w:r>
      <w:r w:rsidR="00E609D1" w:rsidRPr="00B033EA">
        <w:rPr>
          <w:kern w:val="22"/>
          <w:szCs w:val="22"/>
        </w:rPr>
        <w:t xml:space="preserve">be submitted to the Secretariat for </w:t>
      </w:r>
      <w:r w:rsidR="00610644" w:rsidRPr="00B033EA">
        <w:rPr>
          <w:kern w:val="22"/>
          <w:szCs w:val="22"/>
        </w:rPr>
        <w:t xml:space="preserve">the following </w:t>
      </w:r>
      <w:r w:rsidR="00E609D1" w:rsidRPr="00B033EA">
        <w:rPr>
          <w:kern w:val="22"/>
          <w:szCs w:val="22"/>
        </w:rPr>
        <w:t>week</w:t>
      </w:r>
      <w:r w:rsidR="00C34D48" w:rsidRPr="00B033EA">
        <w:rPr>
          <w:kern w:val="22"/>
          <w:szCs w:val="22"/>
        </w:rPr>
        <w:t xml:space="preserve">. </w:t>
      </w:r>
      <w:r w:rsidR="00D838FE" w:rsidRPr="00B033EA">
        <w:rPr>
          <w:kern w:val="22"/>
          <w:szCs w:val="22"/>
        </w:rPr>
        <w:t xml:space="preserve">The Secretariat outlined the </w:t>
      </w:r>
      <w:r w:rsidR="004655DE" w:rsidRPr="00B033EA">
        <w:rPr>
          <w:kern w:val="22"/>
          <w:szCs w:val="22"/>
        </w:rPr>
        <w:t xml:space="preserve">steps </w:t>
      </w:r>
      <w:r w:rsidR="00806944" w:rsidRPr="00B033EA">
        <w:rPr>
          <w:kern w:val="22"/>
          <w:szCs w:val="22"/>
        </w:rPr>
        <w:t>for</w:t>
      </w:r>
      <w:r w:rsidR="00D838FE" w:rsidRPr="00B033EA">
        <w:rPr>
          <w:kern w:val="22"/>
          <w:szCs w:val="22"/>
        </w:rPr>
        <w:t xml:space="preserve"> </w:t>
      </w:r>
      <w:r w:rsidR="004655DE" w:rsidRPr="00B033EA">
        <w:rPr>
          <w:kern w:val="22"/>
          <w:szCs w:val="22"/>
        </w:rPr>
        <w:t>incorporat</w:t>
      </w:r>
      <w:r w:rsidR="00806944" w:rsidRPr="00B033EA">
        <w:rPr>
          <w:kern w:val="22"/>
          <w:szCs w:val="22"/>
        </w:rPr>
        <w:t>ing</w:t>
      </w:r>
      <w:r w:rsidR="004655DE" w:rsidRPr="00B033EA">
        <w:rPr>
          <w:kern w:val="22"/>
          <w:szCs w:val="22"/>
        </w:rPr>
        <w:t xml:space="preserve"> comments from this meeting. </w:t>
      </w:r>
      <w:r w:rsidR="003500EB" w:rsidRPr="00B033EA">
        <w:rPr>
          <w:kern w:val="22"/>
          <w:szCs w:val="22"/>
        </w:rPr>
        <w:t xml:space="preserve">Members considered specific sections of the draft and made suggestions to enhance </w:t>
      </w:r>
      <w:r w:rsidR="0030190B" w:rsidRPr="00B033EA">
        <w:rPr>
          <w:kern w:val="22"/>
          <w:szCs w:val="22"/>
        </w:rPr>
        <w:t>it</w:t>
      </w:r>
      <w:r w:rsidR="003500EB" w:rsidRPr="00B033EA">
        <w:rPr>
          <w:kern w:val="22"/>
          <w:szCs w:val="22"/>
        </w:rPr>
        <w:t>.</w:t>
      </w:r>
    </w:p>
    <w:p w14:paraId="6695117B" w14:textId="5095DCE2" w:rsidR="00C3346B" w:rsidRPr="00B033EA" w:rsidRDefault="00FE380C" w:rsidP="00E6385C">
      <w:pPr>
        <w:pStyle w:val="Heading2"/>
        <w:suppressLineNumbers/>
        <w:tabs>
          <w:tab w:val="clear" w:pos="720"/>
          <w:tab w:val="left" w:pos="993"/>
        </w:tabs>
        <w:suppressAutoHyphens/>
        <w:rPr>
          <w:b w:val="0"/>
          <w:snapToGrid w:val="0"/>
          <w:kern w:val="22"/>
          <w:szCs w:val="22"/>
        </w:rPr>
      </w:pPr>
      <w:r w:rsidRPr="00B033EA">
        <w:rPr>
          <w:snapToGrid w:val="0"/>
          <w:kern w:val="22"/>
          <w:szCs w:val="22"/>
        </w:rPr>
        <w:t>Item 3.2</w:t>
      </w:r>
      <w:r w:rsidR="00993545" w:rsidRPr="00B033EA">
        <w:rPr>
          <w:snapToGrid w:val="0"/>
          <w:kern w:val="22"/>
          <w:szCs w:val="22"/>
        </w:rPr>
        <w:t>.</w:t>
      </w:r>
      <w:r w:rsidRPr="00B033EA">
        <w:rPr>
          <w:snapToGrid w:val="0"/>
          <w:kern w:val="22"/>
          <w:szCs w:val="22"/>
        </w:rPr>
        <w:tab/>
        <w:t>Technical and scientific cooperation</w:t>
      </w:r>
    </w:p>
    <w:p w14:paraId="0EC930C4" w14:textId="4A5226A7" w:rsidR="00C3346B" w:rsidRPr="00B033EA" w:rsidRDefault="00A93FC2" w:rsidP="00E6385C">
      <w:pPr>
        <w:pStyle w:val="ListParagraph"/>
        <w:numPr>
          <w:ilvl w:val="0"/>
          <w:numId w:val="31"/>
        </w:numPr>
        <w:suppressLineNumbers/>
        <w:suppressAutoHyphens/>
        <w:spacing w:before="120" w:after="120"/>
        <w:ind w:left="0" w:firstLine="0"/>
        <w:contextualSpacing w:val="0"/>
        <w:rPr>
          <w:bCs/>
          <w:caps/>
          <w:snapToGrid w:val="0"/>
          <w:kern w:val="22"/>
          <w:szCs w:val="22"/>
        </w:rPr>
      </w:pPr>
      <w:r w:rsidRPr="00B033EA">
        <w:rPr>
          <w:kern w:val="22"/>
          <w:szCs w:val="22"/>
        </w:rPr>
        <w:t>A</w:t>
      </w:r>
      <w:r w:rsidR="00C3346B" w:rsidRPr="00B033EA">
        <w:rPr>
          <w:kern w:val="22"/>
          <w:szCs w:val="22"/>
        </w:rPr>
        <w:t xml:space="preserve"> copy o</w:t>
      </w:r>
      <w:r w:rsidRPr="00B033EA">
        <w:rPr>
          <w:kern w:val="22"/>
          <w:szCs w:val="22"/>
        </w:rPr>
        <w:t>f</w:t>
      </w:r>
      <w:r w:rsidR="00C3346B" w:rsidRPr="00B033EA">
        <w:rPr>
          <w:kern w:val="22"/>
          <w:szCs w:val="22"/>
        </w:rPr>
        <w:t xml:space="preserve"> the draft document under preparation related to </w:t>
      </w:r>
      <w:r w:rsidR="000B758D" w:rsidRPr="00B033EA">
        <w:rPr>
          <w:kern w:val="22"/>
          <w:szCs w:val="22"/>
        </w:rPr>
        <w:t>t</w:t>
      </w:r>
      <w:r w:rsidR="00C3346B" w:rsidRPr="00B033EA">
        <w:rPr>
          <w:kern w:val="22"/>
          <w:szCs w:val="22"/>
        </w:rPr>
        <w:t>echnic</w:t>
      </w:r>
      <w:r w:rsidR="0029220B" w:rsidRPr="00B033EA">
        <w:rPr>
          <w:kern w:val="22"/>
          <w:szCs w:val="22"/>
        </w:rPr>
        <w:t>a</w:t>
      </w:r>
      <w:r w:rsidR="00C3346B" w:rsidRPr="00B033EA">
        <w:rPr>
          <w:kern w:val="22"/>
          <w:szCs w:val="22"/>
        </w:rPr>
        <w:t xml:space="preserve">l and </w:t>
      </w:r>
      <w:r w:rsidR="000B758D" w:rsidRPr="00B033EA">
        <w:rPr>
          <w:kern w:val="22"/>
          <w:szCs w:val="22"/>
        </w:rPr>
        <w:t>s</w:t>
      </w:r>
      <w:r w:rsidR="00C3346B" w:rsidRPr="00B033EA">
        <w:rPr>
          <w:kern w:val="22"/>
          <w:szCs w:val="22"/>
        </w:rPr>
        <w:t xml:space="preserve">cientific </w:t>
      </w:r>
      <w:r w:rsidR="000B758D" w:rsidRPr="00B033EA">
        <w:rPr>
          <w:kern w:val="22"/>
          <w:szCs w:val="22"/>
        </w:rPr>
        <w:t>c</w:t>
      </w:r>
      <w:r w:rsidR="00C3346B" w:rsidRPr="00B033EA">
        <w:rPr>
          <w:kern w:val="22"/>
          <w:szCs w:val="22"/>
        </w:rPr>
        <w:t>ooperation</w:t>
      </w:r>
      <w:r w:rsidR="00357512" w:rsidRPr="00B033EA">
        <w:rPr>
          <w:kern w:val="22"/>
          <w:szCs w:val="22"/>
        </w:rPr>
        <w:t xml:space="preserve"> </w:t>
      </w:r>
      <w:r w:rsidR="00C67677" w:rsidRPr="00B033EA">
        <w:rPr>
          <w:kern w:val="22"/>
          <w:szCs w:val="22"/>
        </w:rPr>
        <w:t>had been</w:t>
      </w:r>
      <w:r w:rsidR="00357512" w:rsidRPr="00B033EA">
        <w:rPr>
          <w:kern w:val="22"/>
          <w:szCs w:val="22"/>
        </w:rPr>
        <w:t xml:space="preserve"> sent </w:t>
      </w:r>
      <w:r w:rsidRPr="00B033EA">
        <w:rPr>
          <w:kern w:val="22"/>
          <w:szCs w:val="22"/>
        </w:rPr>
        <w:t>in advance of the meeting to t</w:t>
      </w:r>
      <w:r w:rsidR="00357512" w:rsidRPr="00B033EA">
        <w:rPr>
          <w:kern w:val="22"/>
          <w:szCs w:val="22"/>
        </w:rPr>
        <w:t>he members of the Committee</w:t>
      </w:r>
      <w:r w:rsidR="00C3346B" w:rsidRPr="00B033EA">
        <w:rPr>
          <w:kern w:val="22"/>
          <w:szCs w:val="22"/>
        </w:rPr>
        <w:t xml:space="preserve">. </w:t>
      </w:r>
      <w:r w:rsidR="007E20CE" w:rsidRPr="00B033EA">
        <w:rPr>
          <w:kern w:val="22"/>
          <w:szCs w:val="22"/>
        </w:rPr>
        <w:t xml:space="preserve">The Secretariat introduced the current draft and updated the </w:t>
      </w:r>
      <w:r w:rsidR="007B2C5B" w:rsidRPr="00B033EA">
        <w:rPr>
          <w:kern w:val="22"/>
          <w:szCs w:val="22"/>
        </w:rPr>
        <w:t xml:space="preserve">various review processes to date towards updating it. </w:t>
      </w:r>
      <w:r w:rsidR="0029220B" w:rsidRPr="00B033EA">
        <w:rPr>
          <w:kern w:val="22"/>
          <w:szCs w:val="22"/>
        </w:rPr>
        <w:t xml:space="preserve">In </w:t>
      </w:r>
      <w:r w:rsidR="006B3026" w:rsidRPr="00B033EA">
        <w:rPr>
          <w:kern w:val="22"/>
          <w:szCs w:val="22"/>
        </w:rPr>
        <w:t xml:space="preserve">their </w:t>
      </w:r>
      <w:r w:rsidR="0029220B" w:rsidRPr="00B033EA">
        <w:rPr>
          <w:kern w:val="22"/>
          <w:szCs w:val="22"/>
        </w:rPr>
        <w:t>deliberations</w:t>
      </w:r>
      <w:r w:rsidR="006B3026" w:rsidRPr="00B033EA">
        <w:rPr>
          <w:kern w:val="22"/>
          <w:szCs w:val="22"/>
        </w:rPr>
        <w:t>,</w:t>
      </w:r>
      <w:r w:rsidR="0029220B" w:rsidRPr="00B033EA">
        <w:rPr>
          <w:kern w:val="22"/>
          <w:szCs w:val="22"/>
        </w:rPr>
        <w:t xml:space="preserve"> members </w:t>
      </w:r>
      <w:r w:rsidR="00216336" w:rsidRPr="00B033EA">
        <w:rPr>
          <w:kern w:val="22"/>
          <w:szCs w:val="22"/>
        </w:rPr>
        <w:t xml:space="preserve">indicated </w:t>
      </w:r>
      <w:r w:rsidR="00B53BC7" w:rsidRPr="00B033EA">
        <w:rPr>
          <w:kern w:val="22"/>
          <w:szCs w:val="22"/>
        </w:rPr>
        <w:t>th</w:t>
      </w:r>
      <w:r w:rsidR="00FF5300" w:rsidRPr="00B033EA">
        <w:rPr>
          <w:kern w:val="22"/>
          <w:szCs w:val="22"/>
        </w:rPr>
        <w:t xml:space="preserve">eir concern at the proliferation of </w:t>
      </w:r>
      <w:r w:rsidR="00E44A9C" w:rsidRPr="00B033EA">
        <w:rPr>
          <w:kern w:val="22"/>
          <w:szCs w:val="22"/>
        </w:rPr>
        <w:t>new structures</w:t>
      </w:r>
      <w:r w:rsidR="006B3026" w:rsidRPr="00B033EA">
        <w:rPr>
          <w:kern w:val="22"/>
          <w:szCs w:val="22"/>
        </w:rPr>
        <w:t>,</w:t>
      </w:r>
      <w:r w:rsidR="00030BBD" w:rsidRPr="00B033EA">
        <w:rPr>
          <w:kern w:val="22"/>
          <w:szCs w:val="22"/>
        </w:rPr>
        <w:t xml:space="preserve"> such as bodies and </w:t>
      </w:r>
      <w:r w:rsidR="00C04009" w:rsidRPr="00B033EA">
        <w:rPr>
          <w:kern w:val="22"/>
          <w:szCs w:val="22"/>
        </w:rPr>
        <w:t>committees</w:t>
      </w:r>
      <w:r w:rsidR="006B3026" w:rsidRPr="00B033EA">
        <w:rPr>
          <w:kern w:val="22"/>
          <w:szCs w:val="22"/>
        </w:rPr>
        <w:t>,</w:t>
      </w:r>
      <w:r w:rsidR="00030BBD" w:rsidRPr="00B033EA">
        <w:rPr>
          <w:kern w:val="22"/>
          <w:szCs w:val="22"/>
        </w:rPr>
        <w:t xml:space="preserve"> as part of the post</w:t>
      </w:r>
      <w:r w:rsidR="006B3026" w:rsidRPr="00B033EA">
        <w:rPr>
          <w:kern w:val="22"/>
          <w:szCs w:val="22"/>
        </w:rPr>
        <w:noBreakHyphen/>
      </w:r>
      <w:r w:rsidR="00030BBD" w:rsidRPr="00B033EA">
        <w:rPr>
          <w:kern w:val="22"/>
          <w:szCs w:val="22"/>
        </w:rPr>
        <w:t xml:space="preserve">2020 process. </w:t>
      </w:r>
      <w:r w:rsidR="00D27156" w:rsidRPr="00B033EA">
        <w:rPr>
          <w:kern w:val="22"/>
          <w:szCs w:val="22"/>
        </w:rPr>
        <w:t xml:space="preserve">Other </w:t>
      </w:r>
      <w:r w:rsidR="003204BD" w:rsidRPr="00B033EA">
        <w:rPr>
          <w:kern w:val="22"/>
          <w:szCs w:val="22"/>
        </w:rPr>
        <w:t>comments</w:t>
      </w:r>
      <w:r w:rsidR="00D27156" w:rsidRPr="00B033EA">
        <w:rPr>
          <w:kern w:val="22"/>
          <w:szCs w:val="22"/>
        </w:rPr>
        <w:t xml:space="preserve"> received </w:t>
      </w:r>
      <w:r w:rsidR="00436B20" w:rsidRPr="00B033EA">
        <w:rPr>
          <w:kern w:val="22"/>
          <w:szCs w:val="22"/>
        </w:rPr>
        <w:t xml:space="preserve">were </w:t>
      </w:r>
      <w:r w:rsidR="00D27156" w:rsidRPr="00B033EA">
        <w:rPr>
          <w:kern w:val="22"/>
          <w:szCs w:val="22"/>
        </w:rPr>
        <w:t xml:space="preserve">related to </w:t>
      </w:r>
      <w:r w:rsidR="006200A5" w:rsidRPr="00B033EA">
        <w:rPr>
          <w:kern w:val="22"/>
          <w:szCs w:val="22"/>
        </w:rPr>
        <w:t xml:space="preserve">terminology and the need to </w:t>
      </w:r>
      <w:r w:rsidR="00245BB1" w:rsidRPr="00B033EA">
        <w:rPr>
          <w:kern w:val="22"/>
          <w:szCs w:val="22"/>
        </w:rPr>
        <w:t xml:space="preserve">ensure </w:t>
      </w:r>
      <w:r w:rsidR="006200A5" w:rsidRPr="00B033EA">
        <w:rPr>
          <w:kern w:val="22"/>
          <w:szCs w:val="22"/>
        </w:rPr>
        <w:t>consisten</w:t>
      </w:r>
      <w:r w:rsidR="00245BB1" w:rsidRPr="00B033EA">
        <w:rPr>
          <w:kern w:val="22"/>
          <w:szCs w:val="22"/>
        </w:rPr>
        <w:t>cy</w:t>
      </w:r>
      <w:r w:rsidR="006200A5" w:rsidRPr="00B033EA">
        <w:rPr>
          <w:kern w:val="22"/>
          <w:szCs w:val="22"/>
        </w:rPr>
        <w:t xml:space="preserve"> throughout the </w:t>
      </w:r>
      <w:r w:rsidR="003204BD" w:rsidRPr="00B033EA">
        <w:rPr>
          <w:kern w:val="22"/>
          <w:szCs w:val="22"/>
        </w:rPr>
        <w:t>documents</w:t>
      </w:r>
      <w:r w:rsidR="006200A5" w:rsidRPr="00B033EA">
        <w:rPr>
          <w:kern w:val="22"/>
          <w:szCs w:val="22"/>
        </w:rPr>
        <w:t>. In response, the Secretariat refer</w:t>
      </w:r>
      <w:r w:rsidR="002769F0" w:rsidRPr="00B033EA">
        <w:rPr>
          <w:kern w:val="22"/>
          <w:szCs w:val="22"/>
        </w:rPr>
        <w:t>r</w:t>
      </w:r>
      <w:r w:rsidR="006200A5" w:rsidRPr="00B033EA">
        <w:rPr>
          <w:kern w:val="22"/>
          <w:szCs w:val="22"/>
        </w:rPr>
        <w:t xml:space="preserve">ed </w:t>
      </w:r>
      <w:r w:rsidR="00A16CBA" w:rsidRPr="00B033EA">
        <w:rPr>
          <w:kern w:val="22"/>
          <w:szCs w:val="22"/>
        </w:rPr>
        <w:t>to another chapeau document under prepar</w:t>
      </w:r>
      <w:r w:rsidR="003204BD" w:rsidRPr="00B033EA">
        <w:rPr>
          <w:kern w:val="22"/>
          <w:szCs w:val="22"/>
        </w:rPr>
        <w:t>at</w:t>
      </w:r>
      <w:r w:rsidR="00A16CBA" w:rsidRPr="00B033EA">
        <w:rPr>
          <w:kern w:val="22"/>
          <w:szCs w:val="22"/>
        </w:rPr>
        <w:t xml:space="preserve">ion to bring together </w:t>
      </w:r>
      <w:r w:rsidR="003204BD" w:rsidRPr="00B033EA">
        <w:rPr>
          <w:kern w:val="22"/>
          <w:szCs w:val="22"/>
        </w:rPr>
        <w:t xml:space="preserve">proposals on related issues and include draft </w:t>
      </w:r>
      <w:r w:rsidR="004B54D2" w:rsidRPr="00B033EA">
        <w:rPr>
          <w:kern w:val="22"/>
          <w:szCs w:val="22"/>
        </w:rPr>
        <w:t>recommendations</w:t>
      </w:r>
      <w:r w:rsidR="003204BD" w:rsidRPr="00B033EA">
        <w:rPr>
          <w:kern w:val="22"/>
          <w:szCs w:val="22"/>
        </w:rPr>
        <w:t xml:space="preserve">/decisions on cross-cutting issues for consideration by the Subsidiary Body </w:t>
      </w:r>
      <w:r w:rsidR="004B54D2" w:rsidRPr="00B033EA">
        <w:rPr>
          <w:kern w:val="22"/>
          <w:szCs w:val="22"/>
        </w:rPr>
        <w:t>on</w:t>
      </w:r>
      <w:r w:rsidR="003204BD" w:rsidRPr="00B033EA">
        <w:rPr>
          <w:kern w:val="22"/>
          <w:szCs w:val="22"/>
        </w:rPr>
        <w:t xml:space="preserve"> Implementation</w:t>
      </w:r>
      <w:r w:rsidR="008C139F" w:rsidRPr="00B033EA">
        <w:rPr>
          <w:kern w:val="22"/>
          <w:szCs w:val="22"/>
        </w:rPr>
        <w:t xml:space="preserve"> at its third meeting</w:t>
      </w:r>
      <w:r w:rsidR="003204BD" w:rsidRPr="00B033EA">
        <w:rPr>
          <w:kern w:val="22"/>
          <w:szCs w:val="22"/>
        </w:rPr>
        <w:t>.</w:t>
      </w:r>
      <w:r w:rsidR="00C3346B" w:rsidRPr="00B033EA">
        <w:rPr>
          <w:kern w:val="22"/>
          <w:szCs w:val="22"/>
        </w:rPr>
        <w:t xml:space="preserve"> Members </w:t>
      </w:r>
      <w:r w:rsidR="005E5B9B" w:rsidRPr="00B033EA">
        <w:rPr>
          <w:kern w:val="22"/>
          <w:szCs w:val="22"/>
        </w:rPr>
        <w:t xml:space="preserve">noted </w:t>
      </w:r>
      <w:r w:rsidR="00DE5B8C" w:rsidRPr="00B033EA">
        <w:rPr>
          <w:kern w:val="22"/>
          <w:szCs w:val="22"/>
        </w:rPr>
        <w:t xml:space="preserve">that more coherence was needed among all documents </w:t>
      </w:r>
      <w:r w:rsidR="00E322FB" w:rsidRPr="00B033EA">
        <w:rPr>
          <w:kern w:val="22"/>
          <w:szCs w:val="22"/>
        </w:rPr>
        <w:t xml:space="preserve">requiring </w:t>
      </w:r>
      <w:r w:rsidR="00DE5B8C" w:rsidRPr="00B033EA">
        <w:rPr>
          <w:kern w:val="22"/>
          <w:szCs w:val="22"/>
        </w:rPr>
        <w:t>cross</w:t>
      </w:r>
      <w:r w:rsidR="00B16A38" w:rsidRPr="00B033EA">
        <w:rPr>
          <w:kern w:val="22"/>
          <w:szCs w:val="22"/>
        </w:rPr>
        <w:t>-</w:t>
      </w:r>
      <w:r w:rsidR="00DE5B8C" w:rsidRPr="00B033EA">
        <w:rPr>
          <w:kern w:val="22"/>
          <w:szCs w:val="22"/>
        </w:rPr>
        <w:t>referencing and to avoid duplication of work</w:t>
      </w:r>
      <w:r w:rsidR="005B6AAE" w:rsidRPr="00B033EA">
        <w:rPr>
          <w:kern w:val="22"/>
          <w:szCs w:val="22"/>
        </w:rPr>
        <w:t>.</w:t>
      </w:r>
    </w:p>
    <w:p w14:paraId="72CB882E" w14:textId="242E6F1E" w:rsidR="00245BB1" w:rsidRPr="00B033EA" w:rsidRDefault="001F635D" w:rsidP="00BA6722">
      <w:pPr>
        <w:keepNext/>
        <w:suppressLineNumbers/>
        <w:tabs>
          <w:tab w:val="left" w:pos="993"/>
        </w:tabs>
        <w:suppressAutoHyphens/>
        <w:spacing w:before="120" w:after="120"/>
        <w:jc w:val="center"/>
        <w:outlineLvl w:val="0"/>
        <w:rPr>
          <w:b/>
          <w:caps/>
          <w:snapToGrid w:val="0"/>
          <w:kern w:val="22"/>
          <w:szCs w:val="22"/>
        </w:rPr>
      </w:pPr>
      <w:r w:rsidRPr="00B033EA">
        <w:rPr>
          <w:b/>
          <w:caps/>
          <w:snapToGrid w:val="0"/>
          <w:kern w:val="22"/>
          <w:szCs w:val="22"/>
        </w:rPr>
        <w:t>Item 4.</w:t>
      </w:r>
      <w:r w:rsidR="00F95D19" w:rsidRPr="00B033EA">
        <w:rPr>
          <w:b/>
          <w:caps/>
          <w:snapToGrid w:val="0"/>
          <w:kern w:val="22"/>
          <w:szCs w:val="22"/>
        </w:rPr>
        <w:tab/>
      </w:r>
      <w:r w:rsidRPr="00B033EA">
        <w:rPr>
          <w:b/>
          <w:caps/>
          <w:snapToGrid w:val="0"/>
          <w:kern w:val="22"/>
          <w:szCs w:val="22"/>
        </w:rPr>
        <w:t>Updates on standing items</w:t>
      </w:r>
    </w:p>
    <w:p w14:paraId="731C619C" w14:textId="24699736" w:rsidR="00DE5B8C" w:rsidRPr="00B033EA" w:rsidRDefault="00DE5B8C" w:rsidP="00BA6722">
      <w:pPr>
        <w:pStyle w:val="Heading2"/>
        <w:suppressLineNumbers/>
        <w:tabs>
          <w:tab w:val="clear" w:pos="720"/>
          <w:tab w:val="left" w:pos="993"/>
        </w:tabs>
        <w:suppressAutoHyphens/>
        <w:rPr>
          <w:b w:val="0"/>
          <w:snapToGrid w:val="0"/>
          <w:kern w:val="22"/>
          <w:szCs w:val="22"/>
        </w:rPr>
      </w:pPr>
      <w:r w:rsidRPr="00B033EA">
        <w:rPr>
          <w:snapToGrid w:val="0"/>
          <w:kern w:val="22"/>
          <w:szCs w:val="22"/>
        </w:rPr>
        <w:t>I</w:t>
      </w:r>
      <w:r w:rsidR="004B72AE" w:rsidRPr="00B033EA">
        <w:rPr>
          <w:snapToGrid w:val="0"/>
          <w:kern w:val="22"/>
          <w:szCs w:val="22"/>
        </w:rPr>
        <w:t>tem 4.1</w:t>
      </w:r>
      <w:r w:rsidR="00993545" w:rsidRPr="00B033EA">
        <w:rPr>
          <w:snapToGrid w:val="0"/>
          <w:kern w:val="22"/>
          <w:szCs w:val="22"/>
        </w:rPr>
        <w:t>.</w:t>
      </w:r>
      <w:r w:rsidR="004B72AE" w:rsidRPr="00B033EA">
        <w:rPr>
          <w:snapToGrid w:val="0"/>
          <w:kern w:val="22"/>
          <w:szCs w:val="22"/>
        </w:rPr>
        <w:tab/>
        <w:t>Award for clearing</w:t>
      </w:r>
      <w:r w:rsidR="007065FC" w:rsidRPr="00B033EA">
        <w:rPr>
          <w:snapToGrid w:val="0"/>
          <w:kern w:val="22"/>
          <w:szCs w:val="22"/>
        </w:rPr>
        <w:t>-</w:t>
      </w:r>
      <w:r w:rsidR="004B72AE" w:rsidRPr="00B033EA">
        <w:rPr>
          <w:snapToGrid w:val="0"/>
          <w:kern w:val="22"/>
          <w:szCs w:val="22"/>
        </w:rPr>
        <w:t>house mechanisms</w:t>
      </w:r>
    </w:p>
    <w:p w14:paraId="0E09E303" w14:textId="7A33DECC" w:rsidR="00DE5B8C" w:rsidRPr="00B033EA" w:rsidRDefault="00DE5B8C"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The Secretariat provided a brief update on activities related to the process</w:t>
      </w:r>
      <w:r w:rsidR="002A02C8" w:rsidRPr="00B033EA">
        <w:rPr>
          <w:kern w:val="22"/>
          <w:szCs w:val="22"/>
        </w:rPr>
        <w:t>,</w:t>
      </w:r>
      <w:r w:rsidRPr="00B033EA">
        <w:rPr>
          <w:kern w:val="22"/>
          <w:szCs w:val="22"/>
        </w:rPr>
        <w:t xml:space="preserve"> noting that few submissions had been received. It was a</w:t>
      </w:r>
      <w:r w:rsidR="00BA1FD2" w:rsidRPr="00B033EA">
        <w:rPr>
          <w:kern w:val="22"/>
          <w:szCs w:val="22"/>
        </w:rPr>
        <w:t>cknowledged</w:t>
      </w:r>
      <w:r w:rsidRPr="00B033EA">
        <w:rPr>
          <w:kern w:val="22"/>
          <w:szCs w:val="22"/>
        </w:rPr>
        <w:t xml:space="preserve"> that the global pandemic related to C</w:t>
      </w:r>
      <w:r w:rsidR="00DC48D6" w:rsidRPr="00B033EA">
        <w:rPr>
          <w:kern w:val="22"/>
          <w:szCs w:val="22"/>
        </w:rPr>
        <w:t>OVID</w:t>
      </w:r>
      <w:r w:rsidRPr="00B033EA">
        <w:rPr>
          <w:kern w:val="22"/>
          <w:szCs w:val="22"/>
        </w:rPr>
        <w:t>-19 ha</w:t>
      </w:r>
      <w:r w:rsidR="00DC48D6" w:rsidRPr="00B033EA">
        <w:rPr>
          <w:kern w:val="22"/>
          <w:szCs w:val="22"/>
        </w:rPr>
        <w:t>d</w:t>
      </w:r>
      <w:r w:rsidRPr="00B033EA">
        <w:rPr>
          <w:kern w:val="22"/>
          <w:szCs w:val="22"/>
        </w:rPr>
        <w:t xml:space="preserve"> interrupted </w:t>
      </w:r>
      <w:r w:rsidR="00E259E7" w:rsidRPr="00B033EA">
        <w:rPr>
          <w:kern w:val="22"/>
          <w:szCs w:val="22"/>
        </w:rPr>
        <w:t>most activities at international level</w:t>
      </w:r>
      <w:r w:rsidR="00C03DAD" w:rsidRPr="00B033EA">
        <w:rPr>
          <w:kern w:val="22"/>
          <w:szCs w:val="22"/>
        </w:rPr>
        <w:t>. T</w:t>
      </w:r>
      <w:r w:rsidR="00E259E7" w:rsidRPr="00B033EA">
        <w:rPr>
          <w:kern w:val="22"/>
          <w:szCs w:val="22"/>
        </w:rPr>
        <w:t xml:space="preserve">he postponement of </w:t>
      </w:r>
      <w:r w:rsidR="00B75587" w:rsidRPr="00B033EA">
        <w:rPr>
          <w:kern w:val="22"/>
          <w:szCs w:val="22"/>
        </w:rPr>
        <w:t>the fifteenth meeting of the Conference of the Parties</w:t>
      </w:r>
      <w:r w:rsidR="00E259E7" w:rsidRPr="00B033EA">
        <w:rPr>
          <w:kern w:val="22"/>
          <w:szCs w:val="22"/>
        </w:rPr>
        <w:t xml:space="preserve"> would provide an opportunity to extend the deadline</w:t>
      </w:r>
      <w:r w:rsidR="00AA652C" w:rsidRPr="00B033EA">
        <w:rPr>
          <w:kern w:val="22"/>
          <w:szCs w:val="22"/>
        </w:rPr>
        <w:t xml:space="preserve"> for Parties to complete their submission for an award. Additionally, the</w:t>
      </w:r>
      <w:r w:rsidR="001E42AF" w:rsidRPr="00B033EA">
        <w:rPr>
          <w:kern w:val="22"/>
          <w:szCs w:val="22"/>
        </w:rPr>
        <w:t xml:space="preserve"> delay would provide more time for Parties to complete the migration of their national clearing</w:t>
      </w:r>
      <w:r w:rsidR="001219E7" w:rsidRPr="00B033EA">
        <w:rPr>
          <w:kern w:val="22"/>
          <w:szCs w:val="22"/>
        </w:rPr>
        <w:t>-</w:t>
      </w:r>
      <w:r w:rsidR="001E42AF" w:rsidRPr="00B033EA">
        <w:rPr>
          <w:kern w:val="22"/>
          <w:szCs w:val="22"/>
        </w:rPr>
        <w:t xml:space="preserve">house mechanisms to </w:t>
      </w:r>
      <w:r w:rsidR="004360B2" w:rsidRPr="00B033EA">
        <w:rPr>
          <w:kern w:val="22"/>
          <w:szCs w:val="22"/>
        </w:rPr>
        <w:t xml:space="preserve">the Bioland Tool. </w:t>
      </w:r>
      <w:r w:rsidR="007065FC" w:rsidRPr="00B033EA">
        <w:rPr>
          <w:kern w:val="22"/>
          <w:szCs w:val="22"/>
        </w:rPr>
        <w:t xml:space="preserve">The impact of the situation on the process by which the jury would convene was also discussed. </w:t>
      </w:r>
      <w:r w:rsidR="00CA09F4" w:rsidRPr="00B033EA">
        <w:rPr>
          <w:kern w:val="22"/>
          <w:szCs w:val="22"/>
        </w:rPr>
        <w:t>The Committee recom</w:t>
      </w:r>
      <w:r w:rsidR="00BD727B" w:rsidRPr="00B033EA">
        <w:rPr>
          <w:kern w:val="22"/>
          <w:szCs w:val="22"/>
        </w:rPr>
        <w:t xml:space="preserve">mended that the Executive Secretary prepare a notification in this regard once new dates for the fifteenth meeting of the Conference of the Parties </w:t>
      </w:r>
      <w:r w:rsidR="00854D80" w:rsidRPr="00B033EA">
        <w:rPr>
          <w:kern w:val="22"/>
          <w:szCs w:val="22"/>
        </w:rPr>
        <w:t>were</w:t>
      </w:r>
      <w:r w:rsidR="00967C1D" w:rsidRPr="00B033EA">
        <w:rPr>
          <w:kern w:val="22"/>
          <w:szCs w:val="22"/>
        </w:rPr>
        <w:t xml:space="preserve"> </w:t>
      </w:r>
      <w:r w:rsidR="00BD727B" w:rsidRPr="00B033EA">
        <w:rPr>
          <w:kern w:val="22"/>
          <w:szCs w:val="22"/>
        </w:rPr>
        <w:t xml:space="preserve">announced. </w:t>
      </w:r>
      <w:r w:rsidR="007065FC" w:rsidRPr="00B033EA">
        <w:rPr>
          <w:kern w:val="22"/>
          <w:szCs w:val="22"/>
        </w:rPr>
        <w:t xml:space="preserve">The Committee </w:t>
      </w:r>
      <w:r w:rsidR="00741CA8" w:rsidRPr="00B033EA">
        <w:rPr>
          <w:kern w:val="22"/>
          <w:szCs w:val="22"/>
        </w:rPr>
        <w:t xml:space="preserve">would </w:t>
      </w:r>
      <w:r w:rsidR="007065FC" w:rsidRPr="00B033EA">
        <w:rPr>
          <w:kern w:val="22"/>
          <w:szCs w:val="22"/>
        </w:rPr>
        <w:t>defer discussion on the jury process to its next meeting.</w:t>
      </w:r>
    </w:p>
    <w:p w14:paraId="0A3F9463" w14:textId="6A681948" w:rsidR="00CB35C7" w:rsidRPr="00B033EA" w:rsidRDefault="007065FC"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One </w:t>
      </w:r>
      <w:r w:rsidR="007B0AC3" w:rsidRPr="00B033EA">
        <w:rPr>
          <w:kern w:val="22"/>
          <w:szCs w:val="22"/>
        </w:rPr>
        <w:t xml:space="preserve">member raised the issue of the continuation of the Awards beyond </w:t>
      </w:r>
      <w:r w:rsidR="005A41DE" w:rsidRPr="00B033EA">
        <w:rPr>
          <w:kern w:val="22"/>
          <w:szCs w:val="22"/>
        </w:rPr>
        <w:t>the fifteenth meeting of the Conference of the Parties</w:t>
      </w:r>
      <w:r w:rsidR="006E0262" w:rsidRPr="00B033EA">
        <w:rPr>
          <w:kern w:val="22"/>
          <w:szCs w:val="22"/>
        </w:rPr>
        <w:t>,</w:t>
      </w:r>
      <w:r w:rsidR="007B0AC3" w:rsidRPr="00B033EA">
        <w:rPr>
          <w:kern w:val="22"/>
          <w:szCs w:val="22"/>
        </w:rPr>
        <w:t xml:space="preserve"> as the </w:t>
      </w:r>
      <w:r w:rsidR="00142B06" w:rsidRPr="00B033EA">
        <w:rPr>
          <w:kern w:val="22"/>
          <w:szCs w:val="22"/>
        </w:rPr>
        <w:t xml:space="preserve">initial </w:t>
      </w:r>
      <w:r w:rsidR="007B0AC3" w:rsidRPr="00B033EA">
        <w:rPr>
          <w:kern w:val="22"/>
          <w:szCs w:val="22"/>
        </w:rPr>
        <w:t>decision</w:t>
      </w:r>
      <w:r w:rsidR="00536A86" w:rsidRPr="00B033EA">
        <w:rPr>
          <w:rStyle w:val="FootnoteReference"/>
          <w:kern w:val="22"/>
          <w:szCs w:val="22"/>
        </w:rPr>
        <w:footnoteReference w:id="2"/>
      </w:r>
      <w:r w:rsidR="007B0AC3" w:rsidRPr="00B033EA">
        <w:rPr>
          <w:kern w:val="22"/>
          <w:szCs w:val="22"/>
        </w:rPr>
        <w:t xml:space="preserve"> </w:t>
      </w:r>
      <w:r w:rsidR="005F7F6B" w:rsidRPr="00B033EA">
        <w:rPr>
          <w:kern w:val="22"/>
          <w:szCs w:val="22"/>
        </w:rPr>
        <w:t xml:space="preserve">had been </w:t>
      </w:r>
      <w:r w:rsidR="007B0AC3" w:rsidRPr="00B033EA">
        <w:rPr>
          <w:kern w:val="22"/>
          <w:szCs w:val="22"/>
        </w:rPr>
        <w:t xml:space="preserve">to provide awards at </w:t>
      </w:r>
      <w:r w:rsidR="009C60C6" w:rsidRPr="00B033EA">
        <w:rPr>
          <w:kern w:val="22"/>
          <w:szCs w:val="22"/>
        </w:rPr>
        <w:t>the thirteenth, fourteenth and fifteenth meetings of the Conference of the Parties</w:t>
      </w:r>
      <w:r w:rsidR="007B0AC3" w:rsidRPr="00B033EA">
        <w:rPr>
          <w:kern w:val="22"/>
          <w:szCs w:val="22"/>
        </w:rPr>
        <w:t xml:space="preserve">. The Committee considered the effectiveness of the awards in raising awareness of the </w:t>
      </w:r>
      <w:r w:rsidR="00066C31" w:rsidRPr="00B033EA">
        <w:rPr>
          <w:kern w:val="22"/>
          <w:szCs w:val="22"/>
        </w:rPr>
        <w:t>need to establish and maintain effecti</w:t>
      </w:r>
      <w:r w:rsidR="00600240" w:rsidRPr="00B033EA">
        <w:rPr>
          <w:kern w:val="22"/>
          <w:szCs w:val="22"/>
        </w:rPr>
        <w:t>ve</w:t>
      </w:r>
      <w:r w:rsidR="00066C31" w:rsidRPr="00B033EA">
        <w:rPr>
          <w:kern w:val="22"/>
          <w:szCs w:val="22"/>
        </w:rPr>
        <w:t xml:space="preserve"> national clearing</w:t>
      </w:r>
      <w:r w:rsidR="000A6BDB" w:rsidRPr="00B033EA">
        <w:rPr>
          <w:kern w:val="22"/>
          <w:szCs w:val="22"/>
        </w:rPr>
        <w:t>-</w:t>
      </w:r>
      <w:r w:rsidR="00066C31" w:rsidRPr="00B033EA">
        <w:rPr>
          <w:kern w:val="22"/>
          <w:szCs w:val="22"/>
        </w:rPr>
        <w:t>house mechanisms</w:t>
      </w:r>
      <w:r w:rsidR="005C5A71" w:rsidRPr="00B033EA">
        <w:rPr>
          <w:kern w:val="22"/>
          <w:szCs w:val="22"/>
        </w:rPr>
        <w:t xml:space="preserve">. It concluded that the popularity of the awards contributed to the </w:t>
      </w:r>
      <w:r w:rsidR="00DD63A1" w:rsidRPr="00B033EA">
        <w:rPr>
          <w:kern w:val="22"/>
          <w:szCs w:val="22"/>
        </w:rPr>
        <w:t xml:space="preserve">creation and popularity of the Bioland Tool and therefore would subsequently recommend </w:t>
      </w:r>
      <w:r w:rsidR="00705162" w:rsidRPr="00B033EA">
        <w:rPr>
          <w:kern w:val="22"/>
          <w:szCs w:val="22"/>
        </w:rPr>
        <w:t>continuing</w:t>
      </w:r>
      <w:r w:rsidR="00FE2491" w:rsidRPr="00B033EA">
        <w:rPr>
          <w:kern w:val="22"/>
          <w:szCs w:val="22"/>
        </w:rPr>
        <w:t xml:space="preserve"> the Award beyond </w:t>
      </w:r>
      <w:r w:rsidR="000A6BDB" w:rsidRPr="00B033EA">
        <w:rPr>
          <w:kern w:val="22"/>
          <w:szCs w:val="22"/>
        </w:rPr>
        <w:t>the fifteenth meeting of the Conference of the Parties</w:t>
      </w:r>
      <w:r w:rsidR="00FE2491" w:rsidRPr="00B033EA">
        <w:rPr>
          <w:kern w:val="22"/>
          <w:szCs w:val="22"/>
        </w:rPr>
        <w:t>.</w:t>
      </w:r>
    </w:p>
    <w:p w14:paraId="081D33E7" w14:textId="369ED445" w:rsidR="007065FC" w:rsidRPr="00B033EA" w:rsidRDefault="003955FC" w:rsidP="00BA6722">
      <w:pPr>
        <w:pStyle w:val="Heading2"/>
        <w:suppressLineNumbers/>
        <w:tabs>
          <w:tab w:val="clear" w:pos="720"/>
          <w:tab w:val="left" w:pos="993"/>
        </w:tabs>
        <w:suppressAutoHyphens/>
        <w:rPr>
          <w:b w:val="0"/>
          <w:snapToGrid w:val="0"/>
          <w:kern w:val="22"/>
          <w:szCs w:val="22"/>
        </w:rPr>
      </w:pPr>
      <w:r w:rsidRPr="00B033EA">
        <w:rPr>
          <w:snapToGrid w:val="0"/>
          <w:kern w:val="22"/>
          <w:szCs w:val="22"/>
        </w:rPr>
        <w:t>Item 4.2</w:t>
      </w:r>
      <w:r w:rsidRPr="00B033EA">
        <w:rPr>
          <w:snapToGrid w:val="0"/>
          <w:kern w:val="22"/>
          <w:szCs w:val="22"/>
        </w:rPr>
        <w:tab/>
        <w:t>Support to</w:t>
      </w:r>
      <w:r w:rsidR="00F03B47" w:rsidRPr="00B033EA">
        <w:rPr>
          <w:snapToGrid w:val="0"/>
          <w:kern w:val="22"/>
          <w:szCs w:val="22"/>
        </w:rPr>
        <w:t xml:space="preserve"> </w:t>
      </w:r>
      <w:r w:rsidRPr="00B033EA">
        <w:rPr>
          <w:snapToGrid w:val="0"/>
          <w:kern w:val="22"/>
          <w:szCs w:val="22"/>
        </w:rPr>
        <w:t>national clearing-house mechanisms</w:t>
      </w:r>
    </w:p>
    <w:p w14:paraId="3793CF36" w14:textId="5AB0F058" w:rsidR="007065FC" w:rsidRPr="00B033EA" w:rsidRDefault="007065FC"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The Secretariat provided a brief update on activities related to supporting the development and maintenance of national clearing</w:t>
      </w:r>
      <w:r w:rsidR="004952B8" w:rsidRPr="00B033EA">
        <w:rPr>
          <w:kern w:val="22"/>
          <w:szCs w:val="22"/>
        </w:rPr>
        <w:t xml:space="preserve">-house mechanisms. Most of the activities related to the </w:t>
      </w:r>
      <w:r w:rsidR="00A85A90" w:rsidRPr="00B033EA">
        <w:rPr>
          <w:kern w:val="22"/>
          <w:szCs w:val="22"/>
        </w:rPr>
        <w:t xml:space="preserve">support provided to assist </w:t>
      </w:r>
      <w:r w:rsidR="004952B8" w:rsidRPr="00B033EA">
        <w:rPr>
          <w:kern w:val="22"/>
          <w:szCs w:val="22"/>
        </w:rPr>
        <w:t>Parties in est</w:t>
      </w:r>
      <w:r w:rsidR="00955CC2" w:rsidRPr="00B033EA">
        <w:rPr>
          <w:kern w:val="22"/>
          <w:szCs w:val="22"/>
        </w:rPr>
        <w:t xml:space="preserve">ablishing and/or migrating their </w:t>
      </w:r>
      <w:r w:rsidR="00C74EA0" w:rsidRPr="00B033EA">
        <w:rPr>
          <w:kern w:val="22"/>
          <w:szCs w:val="22"/>
        </w:rPr>
        <w:t>national clearing-house mechani</w:t>
      </w:r>
      <w:r w:rsidR="008A77D9" w:rsidRPr="00B033EA">
        <w:rPr>
          <w:kern w:val="22"/>
          <w:szCs w:val="22"/>
        </w:rPr>
        <w:t xml:space="preserve">sms </w:t>
      </w:r>
      <w:r w:rsidR="00A85A90" w:rsidRPr="00B033EA">
        <w:rPr>
          <w:kern w:val="22"/>
          <w:szCs w:val="22"/>
        </w:rPr>
        <w:t xml:space="preserve">using </w:t>
      </w:r>
      <w:r w:rsidR="003B4F59" w:rsidRPr="00B033EA">
        <w:rPr>
          <w:kern w:val="22"/>
          <w:szCs w:val="22"/>
        </w:rPr>
        <w:t>the Bioland</w:t>
      </w:r>
      <w:r w:rsidR="00A85A90" w:rsidRPr="00B033EA">
        <w:rPr>
          <w:kern w:val="22"/>
          <w:szCs w:val="22"/>
        </w:rPr>
        <w:t xml:space="preserve"> tool</w:t>
      </w:r>
      <w:r w:rsidR="008A77D9" w:rsidRPr="00B033EA">
        <w:rPr>
          <w:kern w:val="22"/>
          <w:szCs w:val="22"/>
        </w:rPr>
        <w:t xml:space="preserve">. </w:t>
      </w:r>
      <w:r w:rsidR="000656A8" w:rsidRPr="00B033EA">
        <w:rPr>
          <w:kern w:val="22"/>
          <w:szCs w:val="22"/>
        </w:rPr>
        <w:t>The Secretariat participated in a virtual w</w:t>
      </w:r>
      <w:r w:rsidR="00642DE8" w:rsidRPr="00B033EA">
        <w:rPr>
          <w:kern w:val="22"/>
          <w:szCs w:val="22"/>
        </w:rPr>
        <w:t xml:space="preserve">orkshop for member </w:t>
      </w:r>
      <w:r w:rsidR="00BF5A25" w:rsidRPr="00B033EA">
        <w:rPr>
          <w:kern w:val="22"/>
          <w:szCs w:val="22"/>
        </w:rPr>
        <w:t>S</w:t>
      </w:r>
      <w:r w:rsidR="00642DE8" w:rsidRPr="00B033EA">
        <w:rPr>
          <w:kern w:val="22"/>
          <w:szCs w:val="22"/>
        </w:rPr>
        <w:t xml:space="preserve">tates </w:t>
      </w:r>
      <w:r w:rsidR="005D2709" w:rsidRPr="00B033EA">
        <w:rPr>
          <w:kern w:val="22"/>
          <w:szCs w:val="22"/>
        </w:rPr>
        <w:t xml:space="preserve">of the Association of Southeast </w:t>
      </w:r>
      <w:r w:rsidR="005D2709" w:rsidRPr="00B033EA">
        <w:rPr>
          <w:kern w:val="22"/>
          <w:szCs w:val="22"/>
        </w:rPr>
        <w:lastRenderedPageBreak/>
        <w:t xml:space="preserve">Asian Nations (ASEAN) </w:t>
      </w:r>
      <w:r w:rsidR="00642DE8" w:rsidRPr="00B033EA">
        <w:rPr>
          <w:kern w:val="22"/>
          <w:szCs w:val="22"/>
        </w:rPr>
        <w:t xml:space="preserve">with </w:t>
      </w:r>
      <w:r w:rsidR="0077657F" w:rsidRPr="00B033EA">
        <w:rPr>
          <w:kern w:val="22"/>
          <w:szCs w:val="22"/>
        </w:rPr>
        <w:t>the</w:t>
      </w:r>
      <w:r w:rsidR="0077657F" w:rsidRPr="00B033EA">
        <w:rPr>
          <w:szCs w:val="22"/>
        </w:rPr>
        <w:t xml:space="preserve"> ASEAN Centre for Biodiversity</w:t>
      </w:r>
      <w:r w:rsidR="0049209B" w:rsidRPr="00B033EA">
        <w:rPr>
          <w:kern w:val="22"/>
          <w:szCs w:val="22"/>
        </w:rPr>
        <w:t xml:space="preserve">. </w:t>
      </w:r>
      <w:r w:rsidR="00662281" w:rsidRPr="00B033EA">
        <w:rPr>
          <w:kern w:val="22"/>
          <w:szCs w:val="22"/>
        </w:rPr>
        <w:t>This workshop focused on t</w:t>
      </w:r>
      <w:r w:rsidR="0049209B" w:rsidRPr="00B033EA">
        <w:rPr>
          <w:kern w:val="22"/>
          <w:szCs w:val="22"/>
        </w:rPr>
        <w:t xml:space="preserve">raining Parties and trainers. </w:t>
      </w:r>
      <w:r w:rsidR="00662281" w:rsidRPr="00B033EA">
        <w:rPr>
          <w:kern w:val="22"/>
          <w:szCs w:val="22"/>
        </w:rPr>
        <w:t>Update</w:t>
      </w:r>
      <w:r w:rsidR="006839F6" w:rsidRPr="00B033EA">
        <w:rPr>
          <w:kern w:val="22"/>
          <w:szCs w:val="22"/>
        </w:rPr>
        <w:t>s</w:t>
      </w:r>
      <w:r w:rsidR="00662281" w:rsidRPr="00B033EA">
        <w:rPr>
          <w:kern w:val="22"/>
          <w:szCs w:val="22"/>
        </w:rPr>
        <w:t xml:space="preserve"> to the </w:t>
      </w:r>
      <w:r w:rsidR="00BB3B69" w:rsidRPr="00B033EA">
        <w:rPr>
          <w:kern w:val="22"/>
          <w:szCs w:val="22"/>
        </w:rPr>
        <w:t xml:space="preserve">Bioland </w:t>
      </w:r>
      <w:r w:rsidR="00662281" w:rsidRPr="00B033EA">
        <w:rPr>
          <w:kern w:val="22"/>
          <w:szCs w:val="22"/>
        </w:rPr>
        <w:t>Tool include enhanced</w:t>
      </w:r>
      <w:r w:rsidR="009F7830" w:rsidRPr="00B033EA">
        <w:rPr>
          <w:kern w:val="22"/>
          <w:szCs w:val="22"/>
        </w:rPr>
        <w:t xml:space="preserve"> API support</w:t>
      </w:r>
      <w:r w:rsidR="009F4F57" w:rsidRPr="00B033EA">
        <w:rPr>
          <w:kern w:val="22"/>
          <w:szCs w:val="22"/>
        </w:rPr>
        <w:t xml:space="preserve"> and</w:t>
      </w:r>
      <w:r w:rsidR="009F7830" w:rsidRPr="00B033EA">
        <w:rPr>
          <w:kern w:val="22"/>
          <w:szCs w:val="22"/>
        </w:rPr>
        <w:t>, documents i</w:t>
      </w:r>
      <w:r w:rsidR="009F4F57" w:rsidRPr="00B033EA">
        <w:rPr>
          <w:kern w:val="22"/>
          <w:szCs w:val="22"/>
        </w:rPr>
        <w:t>m</w:t>
      </w:r>
      <w:r w:rsidR="009F7830" w:rsidRPr="00B033EA">
        <w:rPr>
          <w:kern w:val="22"/>
          <w:szCs w:val="22"/>
        </w:rPr>
        <w:t>port</w:t>
      </w:r>
      <w:r w:rsidR="009F4F57" w:rsidRPr="00B033EA">
        <w:rPr>
          <w:kern w:val="22"/>
          <w:szCs w:val="22"/>
        </w:rPr>
        <w:t xml:space="preserve"> capabilities</w:t>
      </w:r>
      <w:r w:rsidR="009F7830" w:rsidRPr="00B033EA">
        <w:rPr>
          <w:kern w:val="22"/>
          <w:szCs w:val="22"/>
        </w:rPr>
        <w:t>. E-learning material</w:t>
      </w:r>
      <w:r w:rsidR="009F4F57" w:rsidRPr="00B033EA">
        <w:rPr>
          <w:kern w:val="22"/>
          <w:szCs w:val="22"/>
        </w:rPr>
        <w:t>s</w:t>
      </w:r>
      <w:r w:rsidR="009F7830" w:rsidRPr="00B033EA">
        <w:rPr>
          <w:kern w:val="22"/>
          <w:szCs w:val="22"/>
        </w:rPr>
        <w:t xml:space="preserve"> </w:t>
      </w:r>
      <w:r w:rsidR="009F4F57" w:rsidRPr="00B033EA">
        <w:rPr>
          <w:kern w:val="22"/>
          <w:szCs w:val="22"/>
        </w:rPr>
        <w:t xml:space="preserve">are </w:t>
      </w:r>
      <w:r w:rsidR="009F7830" w:rsidRPr="00B033EA">
        <w:rPr>
          <w:kern w:val="22"/>
          <w:szCs w:val="22"/>
        </w:rPr>
        <w:t xml:space="preserve">under </w:t>
      </w:r>
      <w:r w:rsidR="009F4F57" w:rsidRPr="00B033EA">
        <w:rPr>
          <w:kern w:val="22"/>
          <w:szCs w:val="22"/>
        </w:rPr>
        <w:t>preparation</w:t>
      </w:r>
      <w:r w:rsidR="009F7830" w:rsidRPr="00B033EA">
        <w:rPr>
          <w:kern w:val="22"/>
          <w:szCs w:val="22"/>
        </w:rPr>
        <w:t xml:space="preserve">. </w:t>
      </w:r>
      <w:r w:rsidR="009F4F57" w:rsidRPr="00B033EA">
        <w:rPr>
          <w:kern w:val="22"/>
          <w:szCs w:val="22"/>
        </w:rPr>
        <w:t xml:space="preserve">The </w:t>
      </w:r>
      <w:r w:rsidR="00402146" w:rsidRPr="00B033EA">
        <w:rPr>
          <w:kern w:val="22"/>
          <w:szCs w:val="22"/>
        </w:rPr>
        <w:t xml:space="preserve">CHM help desk </w:t>
      </w:r>
      <w:r w:rsidR="009F4F57" w:rsidRPr="00B033EA">
        <w:rPr>
          <w:kern w:val="22"/>
          <w:szCs w:val="22"/>
        </w:rPr>
        <w:t xml:space="preserve">responds to </w:t>
      </w:r>
      <w:r w:rsidR="00A23433" w:rsidRPr="00B033EA">
        <w:rPr>
          <w:kern w:val="22"/>
          <w:szCs w:val="22"/>
        </w:rPr>
        <w:t>enquir</w:t>
      </w:r>
      <w:r w:rsidR="0047743D" w:rsidRPr="00B033EA">
        <w:rPr>
          <w:kern w:val="22"/>
          <w:szCs w:val="22"/>
        </w:rPr>
        <w:t>i</w:t>
      </w:r>
      <w:r w:rsidR="00A23433" w:rsidRPr="00B033EA">
        <w:rPr>
          <w:kern w:val="22"/>
          <w:szCs w:val="22"/>
        </w:rPr>
        <w:t>es</w:t>
      </w:r>
      <w:r w:rsidR="009F4F57" w:rsidRPr="00B033EA">
        <w:rPr>
          <w:kern w:val="22"/>
          <w:szCs w:val="22"/>
        </w:rPr>
        <w:t xml:space="preserve">. </w:t>
      </w:r>
      <w:r w:rsidR="0047743D" w:rsidRPr="00B033EA">
        <w:rPr>
          <w:kern w:val="22"/>
          <w:szCs w:val="22"/>
        </w:rPr>
        <w:t>Introduction</w:t>
      </w:r>
      <w:r w:rsidR="0040700D" w:rsidRPr="00B033EA">
        <w:rPr>
          <w:kern w:val="22"/>
          <w:szCs w:val="22"/>
        </w:rPr>
        <w:t xml:space="preserve"> </w:t>
      </w:r>
      <w:r w:rsidR="0047743D" w:rsidRPr="00B033EA">
        <w:rPr>
          <w:kern w:val="22"/>
          <w:szCs w:val="22"/>
        </w:rPr>
        <w:t>of</w:t>
      </w:r>
      <w:r w:rsidR="0040700D" w:rsidRPr="00B033EA">
        <w:rPr>
          <w:kern w:val="22"/>
          <w:szCs w:val="22"/>
        </w:rPr>
        <w:t xml:space="preserve"> a </w:t>
      </w:r>
      <w:r w:rsidR="0063607E" w:rsidRPr="00B033EA">
        <w:rPr>
          <w:kern w:val="22"/>
          <w:szCs w:val="22"/>
        </w:rPr>
        <w:t xml:space="preserve">Global Biodiversity Information Facility </w:t>
      </w:r>
      <w:r w:rsidR="00C47A1E" w:rsidRPr="00B033EA">
        <w:rPr>
          <w:kern w:val="22"/>
          <w:szCs w:val="22"/>
        </w:rPr>
        <w:t>(</w:t>
      </w:r>
      <w:r w:rsidR="008E01E0" w:rsidRPr="00B033EA">
        <w:rPr>
          <w:kern w:val="22"/>
          <w:szCs w:val="22"/>
        </w:rPr>
        <w:t>GBIF</w:t>
      </w:r>
      <w:r w:rsidR="00C47A1E" w:rsidRPr="00B033EA">
        <w:rPr>
          <w:kern w:val="22"/>
          <w:szCs w:val="22"/>
        </w:rPr>
        <w:t>)</w:t>
      </w:r>
      <w:r w:rsidR="008E01E0" w:rsidRPr="00B033EA">
        <w:rPr>
          <w:kern w:val="22"/>
          <w:szCs w:val="22"/>
        </w:rPr>
        <w:t xml:space="preserve"> integration plug i</w:t>
      </w:r>
      <w:r w:rsidR="0040700D" w:rsidRPr="00B033EA">
        <w:rPr>
          <w:kern w:val="22"/>
          <w:szCs w:val="22"/>
        </w:rPr>
        <w:t>s</w:t>
      </w:r>
      <w:r w:rsidR="008E01E0" w:rsidRPr="00B033EA">
        <w:rPr>
          <w:kern w:val="22"/>
          <w:szCs w:val="22"/>
        </w:rPr>
        <w:t xml:space="preserve"> in progress.</w:t>
      </w:r>
    </w:p>
    <w:p w14:paraId="7EAE7643" w14:textId="629F2096" w:rsidR="008274B2" w:rsidRPr="00B033EA" w:rsidRDefault="008274B2"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w:t>
      </w:r>
      <w:r w:rsidR="00C47A1E" w:rsidRPr="00B033EA">
        <w:rPr>
          <w:kern w:val="22"/>
          <w:szCs w:val="22"/>
        </w:rPr>
        <w:t>C</w:t>
      </w:r>
      <w:r w:rsidRPr="00B033EA">
        <w:rPr>
          <w:kern w:val="22"/>
          <w:szCs w:val="22"/>
        </w:rPr>
        <w:t xml:space="preserve">ommittee reminded the Secretariat of the request to allow for the </w:t>
      </w:r>
      <w:r w:rsidR="00C82267" w:rsidRPr="00B033EA">
        <w:rPr>
          <w:kern w:val="22"/>
          <w:szCs w:val="22"/>
        </w:rPr>
        <w:t xml:space="preserve">ability </w:t>
      </w:r>
      <w:r w:rsidR="00652CB4" w:rsidRPr="00B033EA">
        <w:rPr>
          <w:kern w:val="22"/>
          <w:szCs w:val="22"/>
        </w:rPr>
        <w:t xml:space="preserve">of </w:t>
      </w:r>
      <w:r w:rsidR="00C82267" w:rsidRPr="00B033EA">
        <w:rPr>
          <w:kern w:val="22"/>
          <w:szCs w:val="22"/>
        </w:rPr>
        <w:t xml:space="preserve">national focal point </w:t>
      </w:r>
      <w:r w:rsidR="00471EBA" w:rsidRPr="00B033EA">
        <w:rPr>
          <w:kern w:val="22"/>
          <w:szCs w:val="22"/>
        </w:rPr>
        <w:t>data</w:t>
      </w:r>
      <w:r w:rsidR="006303A8" w:rsidRPr="00B033EA">
        <w:rPr>
          <w:kern w:val="22"/>
          <w:szCs w:val="22"/>
        </w:rPr>
        <w:t xml:space="preserve"> and</w:t>
      </w:r>
      <w:r w:rsidR="00471EBA" w:rsidRPr="00B033EA">
        <w:rPr>
          <w:kern w:val="22"/>
          <w:szCs w:val="22"/>
        </w:rPr>
        <w:t xml:space="preserve"> </w:t>
      </w:r>
      <w:r w:rsidR="00C255FB" w:rsidRPr="00B033EA">
        <w:rPr>
          <w:kern w:val="22"/>
          <w:szCs w:val="22"/>
        </w:rPr>
        <w:t xml:space="preserve">access and benefit-sharing </w:t>
      </w:r>
      <w:r w:rsidR="00533FDF" w:rsidRPr="00B033EA">
        <w:rPr>
          <w:kern w:val="22"/>
          <w:szCs w:val="22"/>
        </w:rPr>
        <w:t xml:space="preserve">information available on the website </w:t>
      </w:r>
      <w:r w:rsidR="00546BC7" w:rsidRPr="00B033EA">
        <w:rPr>
          <w:kern w:val="22"/>
          <w:szCs w:val="22"/>
        </w:rPr>
        <w:t xml:space="preserve">of the Convention </w:t>
      </w:r>
      <w:r w:rsidR="00533FDF" w:rsidRPr="00B033EA">
        <w:rPr>
          <w:kern w:val="22"/>
          <w:szCs w:val="22"/>
        </w:rPr>
        <w:t xml:space="preserve">and the </w:t>
      </w:r>
      <w:r w:rsidR="00546BC7" w:rsidRPr="00B033EA">
        <w:rPr>
          <w:kern w:val="22"/>
          <w:szCs w:val="22"/>
        </w:rPr>
        <w:t xml:space="preserve">Access and Benefit-sharing Clearing-House </w:t>
      </w:r>
      <w:r w:rsidR="00471EBA" w:rsidRPr="00B033EA">
        <w:rPr>
          <w:kern w:val="22"/>
          <w:szCs w:val="22"/>
        </w:rPr>
        <w:t xml:space="preserve">to </w:t>
      </w:r>
      <w:r w:rsidR="00831631" w:rsidRPr="00B033EA">
        <w:rPr>
          <w:kern w:val="22"/>
          <w:szCs w:val="22"/>
        </w:rPr>
        <w:t xml:space="preserve">also </w:t>
      </w:r>
      <w:r w:rsidR="00471EBA" w:rsidRPr="00B033EA">
        <w:rPr>
          <w:kern w:val="22"/>
          <w:szCs w:val="22"/>
        </w:rPr>
        <w:t>be available through the Bioland Tool.</w:t>
      </w:r>
    </w:p>
    <w:p w14:paraId="2CD47857" w14:textId="0DB214B4" w:rsidR="004D590C" w:rsidRPr="00B033EA" w:rsidRDefault="00A43114" w:rsidP="00BA6722">
      <w:pPr>
        <w:pStyle w:val="Heading2"/>
        <w:suppressLineNumbers/>
        <w:tabs>
          <w:tab w:val="clear" w:pos="720"/>
          <w:tab w:val="left" w:pos="993"/>
        </w:tabs>
        <w:suppressAutoHyphens/>
        <w:rPr>
          <w:b w:val="0"/>
          <w:snapToGrid w:val="0"/>
          <w:kern w:val="22"/>
          <w:szCs w:val="22"/>
        </w:rPr>
      </w:pPr>
      <w:r w:rsidRPr="00B033EA">
        <w:rPr>
          <w:snapToGrid w:val="0"/>
          <w:kern w:val="22"/>
          <w:szCs w:val="22"/>
        </w:rPr>
        <w:t>Item 4.3</w:t>
      </w:r>
      <w:r w:rsidRPr="00B033EA">
        <w:rPr>
          <w:snapToGrid w:val="0"/>
          <w:kern w:val="22"/>
          <w:szCs w:val="22"/>
        </w:rPr>
        <w:tab/>
        <w:t>Partners’ contributions to the clearing-house mechanisms</w:t>
      </w:r>
    </w:p>
    <w:p w14:paraId="0079A5E5" w14:textId="7B58AF91" w:rsidR="00283A99" w:rsidRPr="00B033EA" w:rsidRDefault="002725D4"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Under this agenda item</w:t>
      </w:r>
      <w:r w:rsidR="00353A0D" w:rsidRPr="00B033EA">
        <w:rPr>
          <w:kern w:val="22"/>
          <w:szCs w:val="22"/>
        </w:rPr>
        <w:t>,</w:t>
      </w:r>
      <w:r w:rsidRPr="00B033EA">
        <w:rPr>
          <w:kern w:val="22"/>
          <w:szCs w:val="22"/>
        </w:rPr>
        <w:t xml:space="preserve"> the Chair of the Committee invited the three partner organizations and the observer</w:t>
      </w:r>
      <w:r w:rsidR="007921C0" w:rsidRPr="00B033EA">
        <w:rPr>
          <w:kern w:val="22"/>
          <w:szCs w:val="22"/>
        </w:rPr>
        <w:t xml:space="preserve"> from </w:t>
      </w:r>
      <w:r w:rsidR="00895944" w:rsidRPr="00B033EA">
        <w:rPr>
          <w:kern w:val="22"/>
          <w:szCs w:val="22"/>
        </w:rPr>
        <w:t>GBIF</w:t>
      </w:r>
      <w:r w:rsidR="00895944" w:rsidRPr="00B033EA" w:rsidDel="00895944">
        <w:rPr>
          <w:kern w:val="22"/>
          <w:szCs w:val="22"/>
        </w:rPr>
        <w:t xml:space="preserve"> </w:t>
      </w:r>
      <w:r w:rsidR="007921C0" w:rsidRPr="00B033EA">
        <w:rPr>
          <w:kern w:val="22"/>
          <w:szCs w:val="22"/>
        </w:rPr>
        <w:t xml:space="preserve">to provide an update on their recent work in support of </w:t>
      </w:r>
      <w:r w:rsidR="007124AC" w:rsidRPr="00B033EA">
        <w:rPr>
          <w:kern w:val="22"/>
          <w:szCs w:val="22"/>
        </w:rPr>
        <w:t xml:space="preserve">the work of the </w:t>
      </w:r>
      <w:r w:rsidR="00895944" w:rsidRPr="00B033EA">
        <w:rPr>
          <w:kern w:val="22"/>
          <w:szCs w:val="22"/>
        </w:rPr>
        <w:t>C</w:t>
      </w:r>
      <w:r w:rsidR="007124AC" w:rsidRPr="00B033EA">
        <w:rPr>
          <w:kern w:val="22"/>
          <w:szCs w:val="22"/>
        </w:rPr>
        <w:t>ommittee.</w:t>
      </w:r>
    </w:p>
    <w:p w14:paraId="336A7793" w14:textId="23B03706" w:rsidR="00155811" w:rsidRPr="00B033EA" w:rsidRDefault="00FF75CC"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member from ASEAN </w:t>
      </w:r>
      <w:r w:rsidR="00CC751F" w:rsidRPr="00B033EA">
        <w:rPr>
          <w:kern w:val="22"/>
          <w:szCs w:val="22"/>
        </w:rPr>
        <w:t xml:space="preserve">presented on the workshop to assist member </w:t>
      </w:r>
      <w:r w:rsidR="00D82823" w:rsidRPr="00B033EA">
        <w:rPr>
          <w:kern w:val="22"/>
          <w:szCs w:val="22"/>
        </w:rPr>
        <w:t>S</w:t>
      </w:r>
      <w:r w:rsidR="00CC751F" w:rsidRPr="00B033EA">
        <w:rPr>
          <w:kern w:val="22"/>
          <w:szCs w:val="22"/>
        </w:rPr>
        <w:t>tates on their Bioland set</w:t>
      </w:r>
      <w:r w:rsidR="00677CF2" w:rsidRPr="00B033EA">
        <w:rPr>
          <w:kern w:val="22"/>
          <w:szCs w:val="22"/>
        </w:rPr>
        <w:t>-</w:t>
      </w:r>
      <w:r w:rsidR="00CC751F" w:rsidRPr="00B033EA">
        <w:rPr>
          <w:kern w:val="22"/>
          <w:szCs w:val="22"/>
        </w:rPr>
        <w:t>up.</w:t>
      </w:r>
      <w:r w:rsidR="00155811" w:rsidRPr="00B033EA">
        <w:rPr>
          <w:rStyle w:val="FootnoteReference"/>
          <w:kern w:val="22"/>
          <w:szCs w:val="22"/>
        </w:rPr>
        <w:footnoteReference w:id="3"/>
      </w:r>
      <w:r w:rsidR="00CC751F" w:rsidRPr="00B033EA">
        <w:rPr>
          <w:kern w:val="22"/>
          <w:szCs w:val="22"/>
        </w:rPr>
        <w:t xml:space="preserve">  </w:t>
      </w:r>
      <w:r w:rsidR="00F94B35" w:rsidRPr="00B033EA">
        <w:rPr>
          <w:kern w:val="22"/>
          <w:szCs w:val="22"/>
        </w:rPr>
        <w:t xml:space="preserve">This workshop focused both on training </w:t>
      </w:r>
      <w:r w:rsidR="00A16AD0" w:rsidRPr="00B033EA">
        <w:rPr>
          <w:kern w:val="22"/>
          <w:szCs w:val="22"/>
        </w:rPr>
        <w:t>P</w:t>
      </w:r>
      <w:r w:rsidR="00F94B35" w:rsidRPr="00B033EA">
        <w:rPr>
          <w:kern w:val="22"/>
          <w:szCs w:val="22"/>
        </w:rPr>
        <w:t>arties a</w:t>
      </w:r>
      <w:r w:rsidR="00A16AD0" w:rsidRPr="00B033EA">
        <w:rPr>
          <w:kern w:val="22"/>
          <w:szCs w:val="22"/>
        </w:rPr>
        <w:t xml:space="preserve">nd trainers in the use of the Bioland Tool. </w:t>
      </w:r>
      <w:r w:rsidR="0022184C" w:rsidRPr="00B033EA">
        <w:rPr>
          <w:kern w:val="22"/>
          <w:szCs w:val="22"/>
        </w:rPr>
        <w:t xml:space="preserve">She updated members on the ASEAN contribution to the CHM Awards </w:t>
      </w:r>
      <w:r w:rsidR="00467E49" w:rsidRPr="00B033EA">
        <w:rPr>
          <w:kern w:val="22"/>
          <w:szCs w:val="22"/>
        </w:rPr>
        <w:t xml:space="preserve">process by way of donation of the trophies that </w:t>
      </w:r>
      <w:r w:rsidR="00677CF2" w:rsidRPr="00B033EA">
        <w:rPr>
          <w:kern w:val="22"/>
          <w:szCs w:val="22"/>
        </w:rPr>
        <w:t xml:space="preserve">would </w:t>
      </w:r>
      <w:r w:rsidR="00467E49" w:rsidRPr="00B033EA">
        <w:rPr>
          <w:kern w:val="22"/>
          <w:szCs w:val="22"/>
        </w:rPr>
        <w:t xml:space="preserve">be given out at </w:t>
      </w:r>
      <w:r w:rsidR="001E6EC4" w:rsidRPr="00B033EA">
        <w:rPr>
          <w:kern w:val="22"/>
          <w:szCs w:val="22"/>
        </w:rPr>
        <w:t>the fifteenth meeting of the Conference of the Parties</w:t>
      </w:r>
      <w:r w:rsidR="00467E49" w:rsidRPr="00B033EA">
        <w:rPr>
          <w:kern w:val="22"/>
          <w:szCs w:val="22"/>
        </w:rPr>
        <w:t>.</w:t>
      </w:r>
    </w:p>
    <w:p w14:paraId="70488002" w14:textId="71E1A697" w:rsidR="00155811" w:rsidRPr="00B033EA" w:rsidRDefault="002725D4"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w:t>
      </w:r>
      <w:r w:rsidR="00993119" w:rsidRPr="00B033EA">
        <w:rPr>
          <w:kern w:val="22"/>
          <w:szCs w:val="22"/>
        </w:rPr>
        <w:t xml:space="preserve">member </w:t>
      </w:r>
      <w:r w:rsidR="00C919EC" w:rsidRPr="00B033EA">
        <w:rPr>
          <w:kern w:val="22"/>
          <w:szCs w:val="22"/>
        </w:rPr>
        <w:t>from the United Nations Environment Programme–</w:t>
      </w:r>
      <w:r w:rsidR="00075DDD" w:rsidRPr="00B033EA">
        <w:rPr>
          <w:kern w:val="22"/>
          <w:szCs w:val="22"/>
        </w:rPr>
        <w:t>World Conservation Monitoring Cent</w:t>
      </w:r>
      <w:r w:rsidR="002B5501" w:rsidRPr="00B033EA">
        <w:rPr>
          <w:kern w:val="22"/>
          <w:szCs w:val="22"/>
        </w:rPr>
        <w:t>re</w:t>
      </w:r>
      <w:r w:rsidR="00075DDD" w:rsidRPr="00B033EA">
        <w:rPr>
          <w:kern w:val="22"/>
          <w:szCs w:val="22"/>
        </w:rPr>
        <w:t xml:space="preserve"> (</w:t>
      </w:r>
      <w:r w:rsidR="00C919EC" w:rsidRPr="00B033EA">
        <w:rPr>
          <w:kern w:val="22"/>
          <w:szCs w:val="22"/>
        </w:rPr>
        <w:t>UNEP</w:t>
      </w:r>
      <w:r w:rsidR="00677CF2" w:rsidRPr="00B033EA">
        <w:rPr>
          <w:kern w:val="22"/>
          <w:szCs w:val="22"/>
        </w:rPr>
        <w:t>-</w:t>
      </w:r>
      <w:r w:rsidR="00C919EC" w:rsidRPr="00B033EA">
        <w:rPr>
          <w:kern w:val="22"/>
          <w:szCs w:val="22"/>
        </w:rPr>
        <w:t>WCMC</w:t>
      </w:r>
      <w:r w:rsidR="00075DDD" w:rsidRPr="00B033EA">
        <w:rPr>
          <w:kern w:val="22"/>
          <w:szCs w:val="22"/>
        </w:rPr>
        <w:t>)</w:t>
      </w:r>
      <w:r w:rsidR="00C919EC" w:rsidRPr="00B033EA">
        <w:rPr>
          <w:kern w:val="22"/>
          <w:szCs w:val="22"/>
        </w:rPr>
        <w:t xml:space="preserve"> provided a verbal update on </w:t>
      </w:r>
      <w:r w:rsidR="007971F1" w:rsidRPr="00B033EA">
        <w:rPr>
          <w:kern w:val="22"/>
          <w:szCs w:val="22"/>
        </w:rPr>
        <w:t xml:space="preserve">current work.  </w:t>
      </w:r>
      <w:r w:rsidR="0009061F" w:rsidRPr="00B033EA">
        <w:rPr>
          <w:kern w:val="22"/>
          <w:szCs w:val="22"/>
        </w:rPr>
        <w:t>He referred to</w:t>
      </w:r>
      <w:r w:rsidR="00A16AD0" w:rsidRPr="00B033EA">
        <w:rPr>
          <w:kern w:val="22"/>
          <w:szCs w:val="22"/>
        </w:rPr>
        <w:t xml:space="preserve"> a </w:t>
      </w:r>
      <w:r w:rsidR="0009061F" w:rsidRPr="00B033EA">
        <w:rPr>
          <w:kern w:val="22"/>
          <w:szCs w:val="22"/>
        </w:rPr>
        <w:t>compendium of guidance prepared with the Secretariat in relation to key data sets</w:t>
      </w:r>
      <w:r w:rsidR="003B2FC7" w:rsidRPr="00B033EA">
        <w:rPr>
          <w:kern w:val="22"/>
          <w:szCs w:val="22"/>
        </w:rPr>
        <w:t>, data manageme</w:t>
      </w:r>
      <w:r w:rsidR="002A4F0B" w:rsidRPr="00B033EA">
        <w:rPr>
          <w:kern w:val="22"/>
          <w:szCs w:val="22"/>
        </w:rPr>
        <w:t xml:space="preserve">nt and </w:t>
      </w:r>
      <w:r w:rsidR="007D50BD" w:rsidRPr="00B033EA">
        <w:rPr>
          <w:kern w:val="22"/>
          <w:szCs w:val="22"/>
        </w:rPr>
        <w:t>synergies</w:t>
      </w:r>
      <w:r w:rsidR="002A4F0B" w:rsidRPr="00B033EA">
        <w:rPr>
          <w:kern w:val="22"/>
          <w:szCs w:val="22"/>
        </w:rPr>
        <w:t xml:space="preserve">. He </w:t>
      </w:r>
      <w:r w:rsidR="00BD6436" w:rsidRPr="00B033EA">
        <w:rPr>
          <w:kern w:val="22"/>
          <w:szCs w:val="22"/>
        </w:rPr>
        <w:t xml:space="preserve">indicated </w:t>
      </w:r>
      <w:r w:rsidR="002A4F0B" w:rsidRPr="00B033EA">
        <w:rPr>
          <w:kern w:val="22"/>
          <w:szCs w:val="22"/>
        </w:rPr>
        <w:t>that this was now available in langua</w:t>
      </w:r>
      <w:r w:rsidR="00C912E4" w:rsidRPr="00B033EA">
        <w:rPr>
          <w:kern w:val="22"/>
          <w:szCs w:val="22"/>
        </w:rPr>
        <w:t>ges and that resources had been allocated to make this a living entity</w:t>
      </w:r>
      <w:r w:rsidR="00045431" w:rsidRPr="00B033EA">
        <w:rPr>
          <w:kern w:val="22"/>
          <w:szCs w:val="22"/>
        </w:rPr>
        <w:t xml:space="preserve">. </w:t>
      </w:r>
      <w:r w:rsidR="00806944" w:rsidRPr="00B033EA">
        <w:rPr>
          <w:kern w:val="22"/>
          <w:szCs w:val="22"/>
        </w:rPr>
        <w:t>UNEP-</w:t>
      </w:r>
      <w:proofErr w:type="spellStart"/>
      <w:r w:rsidR="00806944" w:rsidRPr="00B033EA">
        <w:rPr>
          <w:kern w:val="22"/>
          <w:szCs w:val="22"/>
        </w:rPr>
        <w:t>WCMC</w:t>
      </w:r>
      <w:proofErr w:type="spellEnd"/>
      <w:r w:rsidR="001F14C5" w:rsidRPr="00B033EA">
        <w:rPr>
          <w:kern w:val="22"/>
          <w:szCs w:val="22"/>
        </w:rPr>
        <w:t xml:space="preserve"> </w:t>
      </w:r>
      <w:r w:rsidR="00806944" w:rsidRPr="00B033EA">
        <w:rPr>
          <w:kern w:val="22"/>
          <w:szCs w:val="22"/>
        </w:rPr>
        <w:t xml:space="preserve">was </w:t>
      </w:r>
      <w:r w:rsidR="001F14C5" w:rsidRPr="00B033EA">
        <w:rPr>
          <w:kern w:val="22"/>
          <w:szCs w:val="22"/>
        </w:rPr>
        <w:t>promoting the</w:t>
      </w:r>
      <w:r w:rsidR="00AD181F" w:rsidRPr="00B033EA">
        <w:rPr>
          <w:kern w:val="22"/>
          <w:szCs w:val="22"/>
        </w:rPr>
        <w:t xml:space="preserve"> Biodiversity Indicators Partners</w:t>
      </w:r>
      <w:r w:rsidR="00A31704" w:rsidRPr="00B033EA">
        <w:rPr>
          <w:kern w:val="22"/>
          <w:szCs w:val="22"/>
        </w:rPr>
        <w:t>hip</w:t>
      </w:r>
      <w:r w:rsidR="001F14C5" w:rsidRPr="00B033EA">
        <w:rPr>
          <w:kern w:val="22"/>
          <w:szCs w:val="22"/>
        </w:rPr>
        <w:t xml:space="preserve"> and </w:t>
      </w:r>
      <w:r w:rsidR="00806944" w:rsidRPr="00B033EA">
        <w:rPr>
          <w:kern w:val="22"/>
          <w:szCs w:val="22"/>
        </w:rPr>
        <w:t xml:space="preserve">was </w:t>
      </w:r>
      <w:r w:rsidR="001F14C5" w:rsidRPr="00B033EA">
        <w:rPr>
          <w:kern w:val="22"/>
          <w:szCs w:val="22"/>
        </w:rPr>
        <w:t>working</w:t>
      </w:r>
      <w:r w:rsidR="00025FD1" w:rsidRPr="00B033EA">
        <w:rPr>
          <w:kern w:val="22"/>
          <w:szCs w:val="22"/>
        </w:rPr>
        <w:t xml:space="preserve"> </w:t>
      </w:r>
      <w:r w:rsidR="00A31704" w:rsidRPr="00B033EA">
        <w:rPr>
          <w:kern w:val="22"/>
          <w:szCs w:val="22"/>
        </w:rPr>
        <w:t xml:space="preserve">with </w:t>
      </w:r>
      <w:r w:rsidR="00482DB5" w:rsidRPr="00B033EA">
        <w:rPr>
          <w:kern w:val="22"/>
          <w:szCs w:val="22"/>
        </w:rPr>
        <w:t xml:space="preserve">the </w:t>
      </w:r>
      <w:r w:rsidR="00A31704" w:rsidRPr="00B033EA">
        <w:rPr>
          <w:kern w:val="22"/>
          <w:szCs w:val="22"/>
        </w:rPr>
        <w:t xml:space="preserve">Secretariat on </w:t>
      </w:r>
      <w:r w:rsidR="00482DB5" w:rsidRPr="00B033EA">
        <w:rPr>
          <w:kern w:val="22"/>
          <w:szCs w:val="22"/>
        </w:rPr>
        <w:t xml:space="preserve">developing a </w:t>
      </w:r>
      <w:r w:rsidR="007C43A8" w:rsidRPr="00B033EA">
        <w:rPr>
          <w:kern w:val="22"/>
          <w:szCs w:val="22"/>
        </w:rPr>
        <w:t xml:space="preserve">document on a monitoring framework and </w:t>
      </w:r>
      <w:r w:rsidR="00A31704" w:rsidRPr="00B033EA">
        <w:rPr>
          <w:kern w:val="22"/>
          <w:szCs w:val="22"/>
        </w:rPr>
        <w:t xml:space="preserve">indicators. </w:t>
      </w:r>
      <w:r w:rsidR="00806944" w:rsidRPr="00B033EA">
        <w:rPr>
          <w:kern w:val="22"/>
          <w:szCs w:val="22"/>
        </w:rPr>
        <w:t>It was</w:t>
      </w:r>
      <w:r w:rsidR="00B60F8D" w:rsidRPr="00B033EA">
        <w:rPr>
          <w:kern w:val="22"/>
          <w:szCs w:val="22"/>
        </w:rPr>
        <w:t xml:space="preserve"> </w:t>
      </w:r>
      <w:r w:rsidR="00482DB5" w:rsidRPr="00B033EA">
        <w:rPr>
          <w:kern w:val="22"/>
          <w:szCs w:val="22"/>
        </w:rPr>
        <w:t xml:space="preserve">seeking </w:t>
      </w:r>
      <w:r w:rsidR="003118BB" w:rsidRPr="00B033EA">
        <w:rPr>
          <w:kern w:val="22"/>
          <w:szCs w:val="22"/>
        </w:rPr>
        <w:t>input on indicators that work</w:t>
      </w:r>
      <w:r w:rsidR="00B60F8D" w:rsidRPr="00B033EA">
        <w:rPr>
          <w:kern w:val="22"/>
          <w:szCs w:val="22"/>
        </w:rPr>
        <w:t>ed</w:t>
      </w:r>
      <w:r w:rsidR="003118BB" w:rsidRPr="00B033EA">
        <w:rPr>
          <w:kern w:val="22"/>
          <w:szCs w:val="22"/>
        </w:rPr>
        <w:t xml:space="preserve"> at </w:t>
      </w:r>
      <w:r w:rsidR="00665BA1" w:rsidRPr="00B033EA">
        <w:rPr>
          <w:kern w:val="22"/>
          <w:szCs w:val="22"/>
        </w:rPr>
        <w:t xml:space="preserve">the </w:t>
      </w:r>
      <w:r w:rsidR="003118BB" w:rsidRPr="00B033EA">
        <w:rPr>
          <w:kern w:val="22"/>
          <w:szCs w:val="22"/>
        </w:rPr>
        <w:t>national and international level</w:t>
      </w:r>
      <w:r w:rsidR="00B60F8D" w:rsidRPr="00B033EA">
        <w:rPr>
          <w:kern w:val="22"/>
          <w:szCs w:val="22"/>
        </w:rPr>
        <w:t>s</w:t>
      </w:r>
      <w:r w:rsidR="003118BB" w:rsidRPr="00B033EA">
        <w:rPr>
          <w:kern w:val="22"/>
          <w:szCs w:val="22"/>
        </w:rPr>
        <w:t xml:space="preserve">. </w:t>
      </w:r>
      <w:r w:rsidR="00482DB5" w:rsidRPr="00B033EA">
        <w:rPr>
          <w:kern w:val="22"/>
          <w:szCs w:val="22"/>
        </w:rPr>
        <w:t xml:space="preserve">He ended his update with a request </w:t>
      </w:r>
      <w:r w:rsidR="00BA55DA" w:rsidRPr="00B033EA">
        <w:rPr>
          <w:kern w:val="22"/>
          <w:szCs w:val="22"/>
        </w:rPr>
        <w:t xml:space="preserve">to </w:t>
      </w:r>
      <w:r w:rsidR="003118BB" w:rsidRPr="00B033EA">
        <w:rPr>
          <w:kern w:val="22"/>
          <w:szCs w:val="22"/>
        </w:rPr>
        <w:t>colleagues to</w:t>
      </w:r>
      <w:r w:rsidR="00E664CD" w:rsidRPr="00B033EA">
        <w:rPr>
          <w:kern w:val="22"/>
          <w:szCs w:val="22"/>
        </w:rPr>
        <w:t xml:space="preserve"> partake in the peer</w:t>
      </w:r>
      <w:r w:rsidR="003118BB" w:rsidRPr="00B033EA">
        <w:rPr>
          <w:kern w:val="22"/>
          <w:szCs w:val="22"/>
        </w:rPr>
        <w:t xml:space="preserve"> review</w:t>
      </w:r>
      <w:r w:rsidR="00E664CD" w:rsidRPr="00B033EA">
        <w:rPr>
          <w:kern w:val="22"/>
          <w:szCs w:val="22"/>
        </w:rPr>
        <w:t xml:space="preserve"> of</w:t>
      </w:r>
      <w:r w:rsidR="003118BB" w:rsidRPr="00B033EA">
        <w:rPr>
          <w:kern w:val="22"/>
          <w:szCs w:val="22"/>
        </w:rPr>
        <w:t xml:space="preserve"> the documents</w:t>
      </w:r>
      <w:r w:rsidR="00B60F8D" w:rsidRPr="00B033EA">
        <w:rPr>
          <w:kern w:val="22"/>
          <w:szCs w:val="22"/>
        </w:rPr>
        <w:t xml:space="preserve"> prepared for the twenty-fourth meeting of the Subsidiary Body on Scientific, Technical and Technological Advice before</w:t>
      </w:r>
      <w:r w:rsidR="003118BB" w:rsidRPr="00B033EA">
        <w:rPr>
          <w:kern w:val="22"/>
          <w:szCs w:val="22"/>
        </w:rPr>
        <w:t xml:space="preserve"> </w:t>
      </w:r>
      <w:r w:rsidR="00B60F8D" w:rsidRPr="00B033EA">
        <w:rPr>
          <w:kern w:val="22"/>
          <w:szCs w:val="22"/>
        </w:rPr>
        <w:t>the</w:t>
      </w:r>
      <w:r w:rsidR="00482DB5" w:rsidRPr="00B033EA">
        <w:rPr>
          <w:kern w:val="22"/>
          <w:szCs w:val="22"/>
        </w:rPr>
        <w:t xml:space="preserve"> deadline</w:t>
      </w:r>
      <w:r w:rsidR="00620C9E" w:rsidRPr="00B033EA">
        <w:rPr>
          <w:kern w:val="22"/>
          <w:szCs w:val="22"/>
        </w:rPr>
        <w:t>,</w:t>
      </w:r>
      <w:r w:rsidR="00482DB5" w:rsidRPr="00B033EA">
        <w:rPr>
          <w:kern w:val="22"/>
          <w:szCs w:val="22"/>
        </w:rPr>
        <w:t xml:space="preserve"> </w:t>
      </w:r>
      <w:r w:rsidR="00B60F8D" w:rsidRPr="00B033EA">
        <w:rPr>
          <w:kern w:val="22"/>
          <w:szCs w:val="22"/>
        </w:rPr>
        <w:t xml:space="preserve">which was set </w:t>
      </w:r>
      <w:r w:rsidR="00620C9E" w:rsidRPr="00B033EA">
        <w:rPr>
          <w:kern w:val="22"/>
          <w:szCs w:val="22"/>
        </w:rPr>
        <w:t>for</w:t>
      </w:r>
      <w:r w:rsidR="00250B30" w:rsidRPr="00B033EA">
        <w:rPr>
          <w:kern w:val="22"/>
          <w:szCs w:val="22"/>
        </w:rPr>
        <w:t xml:space="preserve"> 25 July</w:t>
      </w:r>
      <w:r w:rsidR="00B60F8D" w:rsidRPr="00B033EA">
        <w:rPr>
          <w:kern w:val="22"/>
          <w:szCs w:val="22"/>
        </w:rPr>
        <w:t xml:space="preserve"> 2020</w:t>
      </w:r>
      <w:r w:rsidR="00250B30" w:rsidRPr="00B033EA">
        <w:rPr>
          <w:kern w:val="22"/>
          <w:szCs w:val="22"/>
        </w:rPr>
        <w:t>.</w:t>
      </w:r>
    </w:p>
    <w:p w14:paraId="41205C08" w14:textId="080C5CCD" w:rsidR="00283A99" w:rsidRPr="00B033EA" w:rsidRDefault="00155811"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member from </w:t>
      </w:r>
      <w:r w:rsidR="00B60F8D" w:rsidRPr="00B033EA">
        <w:rPr>
          <w:kern w:val="22"/>
          <w:szCs w:val="22"/>
        </w:rPr>
        <w:t xml:space="preserve">the United Nations Environment Programme </w:t>
      </w:r>
      <w:r w:rsidR="00BD65E4" w:rsidRPr="00B033EA">
        <w:rPr>
          <w:kern w:val="22"/>
          <w:szCs w:val="22"/>
        </w:rPr>
        <w:t xml:space="preserve">made a presentation on the </w:t>
      </w:r>
      <w:r w:rsidRPr="00B033EA">
        <w:rPr>
          <w:kern w:val="22"/>
          <w:szCs w:val="22"/>
        </w:rPr>
        <w:t xml:space="preserve">ongoing work </w:t>
      </w:r>
      <w:r w:rsidR="00BD65E4" w:rsidRPr="00B033EA">
        <w:rPr>
          <w:kern w:val="22"/>
          <w:szCs w:val="22"/>
        </w:rPr>
        <w:t xml:space="preserve">related to </w:t>
      </w:r>
      <w:proofErr w:type="spellStart"/>
      <w:r w:rsidR="000521FF" w:rsidRPr="00B033EA">
        <w:rPr>
          <w:kern w:val="22"/>
          <w:szCs w:val="22"/>
        </w:rPr>
        <w:t>InforMEA</w:t>
      </w:r>
      <w:proofErr w:type="spellEnd"/>
      <w:r w:rsidR="000521FF" w:rsidRPr="00B033EA">
        <w:rPr>
          <w:kern w:val="22"/>
          <w:szCs w:val="22"/>
        </w:rPr>
        <w:t xml:space="preserve"> with a focus on the </w:t>
      </w:r>
      <w:proofErr w:type="spellStart"/>
      <w:r w:rsidR="000521FF" w:rsidRPr="00B033EA">
        <w:rPr>
          <w:kern w:val="22"/>
          <w:szCs w:val="22"/>
        </w:rPr>
        <w:t>Da</w:t>
      </w:r>
      <w:r w:rsidR="00A11339" w:rsidRPr="00B033EA">
        <w:rPr>
          <w:kern w:val="22"/>
          <w:szCs w:val="22"/>
        </w:rPr>
        <w:t>RT</w:t>
      </w:r>
      <w:proofErr w:type="spellEnd"/>
      <w:r w:rsidR="000521FF" w:rsidRPr="00B033EA">
        <w:rPr>
          <w:kern w:val="22"/>
          <w:szCs w:val="22"/>
        </w:rPr>
        <w:t xml:space="preserve"> moving toward</w:t>
      </w:r>
      <w:r w:rsidR="0039230E" w:rsidRPr="00B033EA">
        <w:rPr>
          <w:kern w:val="22"/>
          <w:szCs w:val="22"/>
        </w:rPr>
        <w:t>s</w:t>
      </w:r>
      <w:r w:rsidR="000521FF" w:rsidRPr="00B033EA">
        <w:rPr>
          <w:kern w:val="22"/>
          <w:szCs w:val="22"/>
        </w:rPr>
        <w:t xml:space="preserve"> </w:t>
      </w:r>
      <w:r w:rsidR="00B60F8D" w:rsidRPr="00B033EA">
        <w:rPr>
          <w:kern w:val="22"/>
          <w:szCs w:val="22"/>
        </w:rPr>
        <w:t xml:space="preserve">an </w:t>
      </w:r>
      <w:r w:rsidR="00A11339" w:rsidRPr="00B033EA">
        <w:rPr>
          <w:kern w:val="22"/>
          <w:szCs w:val="22"/>
        </w:rPr>
        <w:t>operational phase since October</w:t>
      </w:r>
      <w:r w:rsidR="00B60F8D" w:rsidRPr="00B033EA">
        <w:rPr>
          <w:kern w:val="22"/>
          <w:szCs w:val="22"/>
        </w:rPr>
        <w:t xml:space="preserve"> 2019</w:t>
      </w:r>
      <w:r w:rsidR="00A11339" w:rsidRPr="00B033EA">
        <w:rPr>
          <w:kern w:val="22"/>
          <w:szCs w:val="22"/>
        </w:rPr>
        <w:t>.</w:t>
      </w:r>
      <w:r w:rsidR="00983FF2" w:rsidRPr="00B033EA">
        <w:rPr>
          <w:rStyle w:val="FootnoteReference"/>
          <w:kern w:val="22"/>
          <w:szCs w:val="22"/>
        </w:rPr>
        <w:footnoteReference w:id="4"/>
      </w:r>
      <w:r w:rsidR="00A11339" w:rsidRPr="00B033EA">
        <w:rPr>
          <w:kern w:val="22"/>
          <w:szCs w:val="22"/>
        </w:rPr>
        <w:t xml:space="preserve"> </w:t>
      </w:r>
      <w:r w:rsidR="00BD65E4" w:rsidRPr="00B033EA">
        <w:rPr>
          <w:kern w:val="22"/>
          <w:szCs w:val="22"/>
        </w:rPr>
        <w:t xml:space="preserve">She summarized the project to date </w:t>
      </w:r>
      <w:r w:rsidR="00326ABA" w:rsidRPr="00B033EA">
        <w:rPr>
          <w:kern w:val="22"/>
          <w:szCs w:val="22"/>
        </w:rPr>
        <w:t xml:space="preserve">and </w:t>
      </w:r>
      <w:r w:rsidR="00FF3045" w:rsidRPr="00B033EA">
        <w:rPr>
          <w:kern w:val="22"/>
          <w:szCs w:val="22"/>
        </w:rPr>
        <w:t xml:space="preserve">indicated </w:t>
      </w:r>
      <w:r w:rsidR="00326ABA" w:rsidRPr="00B033EA">
        <w:rPr>
          <w:kern w:val="22"/>
          <w:szCs w:val="22"/>
        </w:rPr>
        <w:t>the next steps toward</w:t>
      </w:r>
      <w:r w:rsidR="00707D8D" w:rsidRPr="00B033EA">
        <w:rPr>
          <w:kern w:val="22"/>
          <w:szCs w:val="22"/>
        </w:rPr>
        <w:t>s</w:t>
      </w:r>
      <w:r w:rsidR="00326ABA" w:rsidRPr="00B033EA">
        <w:rPr>
          <w:kern w:val="22"/>
          <w:szCs w:val="22"/>
        </w:rPr>
        <w:t xml:space="preserve"> its further implementation</w:t>
      </w:r>
      <w:r w:rsidR="001D10BE" w:rsidRPr="00B033EA">
        <w:rPr>
          <w:kern w:val="22"/>
          <w:szCs w:val="22"/>
        </w:rPr>
        <w:t xml:space="preserve"> and roll</w:t>
      </w:r>
      <w:r w:rsidR="0039230E" w:rsidRPr="00B033EA">
        <w:rPr>
          <w:kern w:val="22"/>
          <w:szCs w:val="22"/>
        </w:rPr>
        <w:t>-</w:t>
      </w:r>
      <w:r w:rsidR="001D10BE" w:rsidRPr="00B033EA">
        <w:rPr>
          <w:kern w:val="22"/>
          <w:szCs w:val="22"/>
        </w:rPr>
        <w:t>out</w:t>
      </w:r>
      <w:r w:rsidR="00326ABA" w:rsidRPr="00B033EA">
        <w:rPr>
          <w:kern w:val="22"/>
          <w:szCs w:val="22"/>
        </w:rPr>
        <w:t>.</w:t>
      </w:r>
    </w:p>
    <w:p w14:paraId="22A26F68" w14:textId="52A8ADF1" w:rsidR="00283A99" w:rsidRPr="00B033EA" w:rsidRDefault="00C919EC" w:rsidP="00BA6722">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w:t>
      </w:r>
      <w:r w:rsidR="00077CC8" w:rsidRPr="00B033EA">
        <w:rPr>
          <w:kern w:val="22"/>
          <w:szCs w:val="22"/>
        </w:rPr>
        <w:t xml:space="preserve">member </w:t>
      </w:r>
      <w:r w:rsidR="007C4BDE" w:rsidRPr="00B033EA">
        <w:rPr>
          <w:kern w:val="22"/>
          <w:szCs w:val="22"/>
        </w:rPr>
        <w:t xml:space="preserve">from GBIF provided a brief </w:t>
      </w:r>
      <w:r w:rsidR="002939CC" w:rsidRPr="00B033EA">
        <w:rPr>
          <w:kern w:val="22"/>
          <w:szCs w:val="22"/>
        </w:rPr>
        <w:t xml:space="preserve">verbal </w:t>
      </w:r>
      <w:r w:rsidR="007C4BDE" w:rsidRPr="00B033EA">
        <w:rPr>
          <w:kern w:val="22"/>
          <w:szCs w:val="22"/>
        </w:rPr>
        <w:t xml:space="preserve">update on </w:t>
      </w:r>
      <w:r w:rsidR="001D10BE" w:rsidRPr="00B033EA">
        <w:rPr>
          <w:kern w:val="22"/>
          <w:szCs w:val="22"/>
        </w:rPr>
        <w:t xml:space="preserve">recent </w:t>
      </w:r>
      <w:r w:rsidR="001A7976" w:rsidRPr="00B033EA">
        <w:rPr>
          <w:kern w:val="22"/>
          <w:szCs w:val="22"/>
        </w:rPr>
        <w:t>activities</w:t>
      </w:r>
      <w:r w:rsidR="001D10BE" w:rsidRPr="00B033EA">
        <w:rPr>
          <w:kern w:val="22"/>
          <w:szCs w:val="22"/>
        </w:rPr>
        <w:t xml:space="preserve"> </w:t>
      </w:r>
      <w:r w:rsidR="000E1210" w:rsidRPr="00B033EA">
        <w:rPr>
          <w:kern w:val="22"/>
          <w:szCs w:val="22"/>
        </w:rPr>
        <w:t>related to</w:t>
      </w:r>
      <w:r w:rsidR="009D555A" w:rsidRPr="00B033EA">
        <w:rPr>
          <w:kern w:val="22"/>
          <w:szCs w:val="22"/>
        </w:rPr>
        <w:t xml:space="preserve"> the GBIF</w:t>
      </w:r>
      <w:r w:rsidR="00D62478" w:rsidRPr="00B033EA">
        <w:rPr>
          <w:kern w:val="22"/>
          <w:szCs w:val="22"/>
        </w:rPr>
        <w:t>-</w:t>
      </w:r>
      <w:r w:rsidR="009D555A" w:rsidRPr="00B033EA">
        <w:rPr>
          <w:kern w:val="22"/>
          <w:szCs w:val="22"/>
        </w:rPr>
        <w:t>funded project</w:t>
      </w:r>
      <w:r w:rsidR="00612AA6" w:rsidRPr="00B033EA">
        <w:rPr>
          <w:kern w:val="22"/>
          <w:szCs w:val="22"/>
        </w:rPr>
        <w:t>,</w:t>
      </w:r>
      <w:r w:rsidR="009D555A" w:rsidRPr="00B033EA">
        <w:rPr>
          <w:kern w:val="22"/>
          <w:szCs w:val="22"/>
        </w:rPr>
        <w:t xml:space="preserve"> led by the Natural History Museum of France</w:t>
      </w:r>
      <w:r w:rsidR="0007756F" w:rsidRPr="00B033EA">
        <w:rPr>
          <w:kern w:val="22"/>
          <w:szCs w:val="22"/>
        </w:rPr>
        <w:t xml:space="preserve"> with support from partners in Belgium and the Secretariat</w:t>
      </w:r>
      <w:r w:rsidR="00612AA6" w:rsidRPr="00B033EA">
        <w:rPr>
          <w:kern w:val="22"/>
          <w:szCs w:val="22"/>
        </w:rPr>
        <w:t>,</w:t>
      </w:r>
      <w:r w:rsidR="0007756F" w:rsidRPr="00B033EA">
        <w:rPr>
          <w:kern w:val="22"/>
          <w:szCs w:val="22"/>
        </w:rPr>
        <w:t xml:space="preserve"> allowing for </w:t>
      </w:r>
      <w:r w:rsidR="00324F53" w:rsidRPr="00B033EA">
        <w:rPr>
          <w:kern w:val="22"/>
          <w:szCs w:val="22"/>
        </w:rPr>
        <w:t xml:space="preserve">eight </w:t>
      </w:r>
      <w:r w:rsidR="0007756F" w:rsidRPr="00B033EA">
        <w:rPr>
          <w:kern w:val="22"/>
          <w:szCs w:val="22"/>
        </w:rPr>
        <w:t xml:space="preserve">francophone African partners to train in the use of the Bioland Tool on ways to link components of data from countries that can go through the GBIF systems </w:t>
      </w:r>
      <w:r w:rsidR="006F5A42" w:rsidRPr="00B033EA">
        <w:rPr>
          <w:kern w:val="22"/>
          <w:szCs w:val="22"/>
        </w:rPr>
        <w:t>to display on Bioland</w:t>
      </w:r>
      <w:r w:rsidR="00B85FBD" w:rsidRPr="00B033EA">
        <w:rPr>
          <w:kern w:val="22"/>
          <w:szCs w:val="22"/>
        </w:rPr>
        <w:t>.</w:t>
      </w:r>
      <w:r w:rsidR="006F5A42" w:rsidRPr="00B033EA">
        <w:rPr>
          <w:kern w:val="22"/>
          <w:szCs w:val="22"/>
        </w:rPr>
        <w:t xml:space="preserve"> Due to </w:t>
      </w:r>
      <w:r w:rsidR="008F7E7B" w:rsidRPr="00B033EA">
        <w:rPr>
          <w:kern w:val="22"/>
          <w:szCs w:val="22"/>
        </w:rPr>
        <w:t xml:space="preserve">the </w:t>
      </w:r>
      <w:r w:rsidR="006F5A42" w:rsidRPr="00B033EA">
        <w:rPr>
          <w:kern w:val="22"/>
          <w:szCs w:val="22"/>
        </w:rPr>
        <w:t>C</w:t>
      </w:r>
      <w:r w:rsidR="004E0E45" w:rsidRPr="00B033EA">
        <w:rPr>
          <w:kern w:val="22"/>
          <w:szCs w:val="22"/>
        </w:rPr>
        <w:t>OVID</w:t>
      </w:r>
      <w:r w:rsidR="00F9577D" w:rsidRPr="00B033EA">
        <w:rPr>
          <w:kern w:val="22"/>
          <w:szCs w:val="22"/>
        </w:rPr>
        <w:t>-19</w:t>
      </w:r>
      <w:r w:rsidR="006F5A42" w:rsidRPr="00B033EA">
        <w:rPr>
          <w:kern w:val="22"/>
          <w:szCs w:val="22"/>
        </w:rPr>
        <w:t xml:space="preserve"> </w:t>
      </w:r>
      <w:r w:rsidR="008F7E7B" w:rsidRPr="00B033EA">
        <w:rPr>
          <w:kern w:val="22"/>
          <w:szCs w:val="22"/>
        </w:rPr>
        <w:t>pandemic</w:t>
      </w:r>
      <w:r w:rsidR="004E0E45" w:rsidRPr="00B033EA">
        <w:rPr>
          <w:kern w:val="22"/>
          <w:szCs w:val="22"/>
        </w:rPr>
        <w:t>,</w:t>
      </w:r>
      <w:r w:rsidR="008F7E7B" w:rsidRPr="00B033EA">
        <w:rPr>
          <w:kern w:val="22"/>
          <w:szCs w:val="22"/>
        </w:rPr>
        <w:t xml:space="preserve"> </w:t>
      </w:r>
      <w:r w:rsidR="006F5A42" w:rsidRPr="00B033EA">
        <w:rPr>
          <w:kern w:val="22"/>
          <w:szCs w:val="22"/>
        </w:rPr>
        <w:t>the Ma</w:t>
      </w:r>
      <w:r w:rsidR="00677B72" w:rsidRPr="00B033EA">
        <w:rPr>
          <w:kern w:val="22"/>
          <w:szCs w:val="22"/>
        </w:rPr>
        <w:t>rch</w:t>
      </w:r>
      <w:r w:rsidR="006F5A42" w:rsidRPr="00B033EA">
        <w:rPr>
          <w:kern w:val="22"/>
          <w:szCs w:val="22"/>
        </w:rPr>
        <w:t xml:space="preserve"> workshop that would have concluded this project had to be postponed. Therefore, the </w:t>
      </w:r>
      <w:r w:rsidR="00F9577D" w:rsidRPr="00B033EA">
        <w:rPr>
          <w:kern w:val="22"/>
          <w:szCs w:val="22"/>
        </w:rPr>
        <w:t xml:space="preserve">deadline </w:t>
      </w:r>
      <w:r w:rsidR="002C4291" w:rsidRPr="00B033EA">
        <w:rPr>
          <w:kern w:val="22"/>
          <w:szCs w:val="22"/>
        </w:rPr>
        <w:t xml:space="preserve">was </w:t>
      </w:r>
      <w:r w:rsidR="00F9577D" w:rsidRPr="00B033EA">
        <w:rPr>
          <w:kern w:val="22"/>
          <w:szCs w:val="22"/>
        </w:rPr>
        <w:t xml:space="preserve">extended to the end of 2020. The Chair </w:t>
      </w:r>
      <w:r w:rsidR="008279EF" w:rsidRPr="00B033EA">
        <w:rPr>
          <w:kern w:val="22"/>
          <w:szCs w:val="22"/>
        </w:rPr>
        <w:t xml:space="preserve">indicated </w:t>
      </w:r>
      <w:r w:rsidR="00F9577D" w:rsidRPr="00B033EA">
        <w:rPr>
          <w:kern w:val="22"/>
          <w:szCs w:val="22"/>
        </w:rPr>
        <w:t xml:space="preserve">that a future project would be considered for Anglophone Parties in </w:t>
      </w:r>
      <w:r w:rsidR="00A32E85" w:rsidRPr="00B033EA">
        <w:rPr>
          <w:kern w:val="22"/>
          <w:szCs w:val="22"/>
        </w:rPr>
        <w:t xml:space="preserve">Africa. </w:t>
      </w:r>
      <w:proofErr w:type="spellStart"/>
      <w:r w:rsidR="00A32E85" w:rsidRPr="00B033EA">
        <w:rPr>
          <w:kern w:val="22"/>
          <w:szCs w:val="22"/>
        </w:rPr>
        <w:t>GBI</w:t>
      </w:r>
      <w:r w:rsidR="0090671F" w:rsidRPr="00B033EA">
        <w:rPr>
          <w:kern w:val="22"/>
          <w:szCs w:val="22"/>
        </w:rPr>
        <w:t>F</w:t>
      </w:r>
      <w:proofErr w:type="spellEnd"/>
      <w:r w:rsidR="00A32E85" w:rsidRPr="00B033EA">
        <w:rPr>
          <w:kern w:val="22"/>
          <w:szCs w:val="22"/>
        </w:rPr>
        <w:t xml:space="preserve"> ha</w:t>
      </w:r>
      <w:r w:rsidR="002836C7" w:rsidRPr="00B033EA">
        <w:rPr>
          <w:kern w:val="22"/>
          <w:szCs w:val="22"/>
        </w:rPr>
        <w:t>d</w:t>
      </w:r>
      <w:r w:rsidR="00A32E85" w:rsidRPr="00B033EA">
        <w:rPr>
          <w:kern w:val="22"/>
          <w:szCs w:val="22"/>
        </w:rPr>
        <w:t xml:space="preserve"> also </w:t>
      </w:r>
      <w:r w:rsidR="002E5171" w:rsidRPr="00B033EA">
        <w:rPr>
          <w:kern w:val="22"/>
          <w:szCs w:val="22"/>
        </w:rPr>
        <w:t xml:space="preserve">included the </w:t>
      </w:r>
      <w:r w:rsidR="00F12748" w:rsidRPr="00B033EA">
        <w:rPr>
          <w:kern w:val="22"/>
          <w:szCs w:val="22"/>
        </w:rPr>
        <w:t xml:space="preserve">publication by </w:t>
      </w:r>
      <w:r w:rsidR="00A7479F" w:rsidRPr="00B033EA">
        <w:rPr>
          <w:kern w:val="22"/>
          <w:szCs w:val="22"/>
        </w:rPr>
        <w:t xml:space="preserve">the Invasive Species </w:t>
      </w:r>
      <w:r w:rsidR="00F12748" w:rsidRPr="00B033EA">
        <w:rPr>
          <w:kern w:val="22"/>
          <w:szCs w:val="22"/>
        </w:rPr>
        <w:t>S</w:t>
      </w:r>
      <w:r w:rsidR="00A7479F" w:rsidRPr="00B033EA">
        <w:rPr>
          <w:kern w:val="22"/>
          <w:szCs w:val="22"/>
        </w:rPr>
        <w:t xml:space="preserve">pecialist Group </w:t>
      </w:r>
      <w:r w:rsidR="003055FD" w:rsidRPr="00B033EA">
        <w:rPr>
          <w:kern w:val="22"/>
          <w:szCs w:val="22"/>
        </w:rPr>
        <w:t xml:space="preserve">of the International Union for Conservation of Nature (IUCN) </w:t>
      </w:r>
      <w:r w:rsidR="00A7479F" w:rsidRPr="00B033EA">
        <w:rPr>
          <w:kern w:val="22"/>
          <w:szCs w:val="22"/>
        </w:rPr>
        <w:t>o</w:t>
      </w:r>
      <w:r w:rsidR="00606F6A" w:rsidRPr="00B033EA">
        <w:rPr>
          <w:kern w:val="22"/>
          <w:szCs w:val="22"/>
        </w:rPr>
        <w:t>f validated checklists</w:t>
      </w:r>
      <w:r w:rsidR="00B80D99" w:rsidRPr="00B033EA">
        <w:rPr>
          <w:kern w:val="22"/>
          <w:szCs w:val="22"/>
        </w:rPr>
        <w:t xml:space="preserve"> from</w:t>
      </w:r>
      <w:r w:rsidR="00A7479F" w:rsidRPr="00B033EA">
        <w:rPr>
          <w:kern w:val="22"/>
          <w:szCs w:val="22"/>
        </w:rPr>
        <w:t xml:space="preserve"> the Global Register of </w:t>
      </w:r>
      <w:r w:rsidR="00B80D99" w:rsidRPr="00B033EA">
        <w:rPr>
          <w:kern w:val="22"/>
          <w:szCs w:val="22"/>
        </w:rPr>
        <w:t>I</w:t>
      </w:r>
      <w:r w:rsidR="00A7479F" w:rsidRPr="00B033EA">
        <w:rPr>
          <w:kern w:val="22"/>
          <w:szCs w:val="22"/>
        </w:rPr>
        <w:t xml:space="preserve">ntroduced and </w:t>
      </w:r>
      <w:r w:rsidR="00B80D99" w:rsidRPr="00B033EA">
        <w:rPr>
          <w:kern w:val="22"/>
          <w:szCs w:val="22"/>
        </w:rPr>
        <w:t>I</w:t>
      </w:r>
      <w:r w:rsidR="00A7479F" w:rsidRPr="00B033EA">
        <w:rPr>
          <w:kern w:val="22"/>
          <w:szCs w:val="22"/>
        </w:rPr>
        <w:t xml:space="preserve">nvasive </w:t>
      </w:r>
      <w:r w:rsidR="00B80D99" w:rsidRPr="00B033EA">
        <w:rPr>
          <w:kern w:val="22"/>
          <w:szCs w:val="22"/>
        </w:rPr>
        <w:t>S</w:t>
      </w:r>
      <w:r w:rsidR="00A7479F" w:rsidRPr="00B033EA">
        <w:rPr>
          <w:kern w:val="22"/>
          <w:szCs w:val="22"/>
        </w:rPr>
        <w:t xml:space="preserve">pecies </w:t>
      </w:r>
      <w:r w:rsidR="00473C57" w:rsidRPr="00B033EA">
        <w:rPr>
          <w:kern w:val="22"/>
          <w:szCs w:val="22"/>
        </w:rPr>
        <w:t>that include</w:t>
      </w:r>
      <w:r w:rsidR="00B34940" w:rsidRPr="00B033EA">
        <w:rPr>
          <w:kern w:val="22"/>
          <w:szCs w:val="22"/>
        </w:rPr>
        <w:t>d</w:t>
      </w:r>
      <w:r w:rsidR="00473C57" w:rsidRPr="00B033EA">
        <w:rPr>
          <w:kern w:val="22"/>
          <w:szCs w:val="22"/>
        </w:rPr>
        <w:t xml:space="preserve"> near universal coverage o</w:t>
      </w:r>
      <w:r w:rsidR="006015F6" w:rsidRPr="00B033EA">
        <w:rPr>
          <w:kern w:val="22"/>
          <w:szCs w:val="22"/>
        </w:rPr>
        <w:t>f</w:t>
      </w:r>
      <w:r w:rsidR="00473C57" w:rsidRPr="00B033EA">
        <w:rPr>
          <w:kern w:val="22"/>
          <w:szCs w:val="22"/>
        </w:rPr>
        <w:t xml:space="preserve"> </w:t>
      </w:r>
      <w:r w:rsidR="006015F6" w:rsidRPr="00B033EA">
        <w:rPr>
          <w:kern w:val="22"/>
          <w:szCs w:val="22"/>
        </w:rPr>
        <w:t xml:space="preserve">national </w:t>
      </w:r>
      <w:r w:rsidR="00473C57" w:rsidRPr="00B033EA">
        <w:rPr>
          <w:kern w:val="22"/>
          <w:szCs w:val="22"/>
        </w:rPr>
        <w:t>lists through GBIF</w:t>
      </w:r>
      <w:r w:rsidR="006015F6" w:rsidRPr="00B033EA">
        <w:rPr>
          <w:kern w:val="22"/>
          <w:szCs w:val="22"/>
        </w:rPr>
        <w:t>, as well as access via the “Invasive Alien Species</w:t>
      </w:r>
      <w:r w:rsidR="00EE19E4" w:rsidRPr="00B033EA">
        <w:rPr>
          <w:kern w:val="22"/>
          <w:szCs w:val="22"/>
        </w:rPr>
        <w:t xml:space="preserve">” link on the country profile pages </w:t>
      </w:r>
      <w:r w:rsidR="0044217C" w:rsidRPr="00B033EA">
        <w:rPr>
          <w:kern w:val="22"/>
          <w:szCs w:val="22"/>
        </w:rPr>
        <w:t xml:space="preserve">of </w:t>
      </w:r>
      <w:r w:rsidR="00EE19E4" w:rsidRPr="00B033EA">
        <w:rPr>
          <w:kern w:val="22"/>
          <w:szCs w:val="22"/>
        </w:rPr>
        <w:t>the website</w:t>
      </w:r>
      <w:r w:rsidR="006B35B6" w:rsidRPr="00B033EA">
        <w:rPr>
          <w:kern w:val="22"/>
          <w:szCs w:val="22"/>
        </w:rPr>
        <w:t xml:space="preserve"> of the Convention</w:t>
      </w:r>
      <w:r w:rsidR="00EE19E4" w:rsidRPr="00B033EA">
        <w:rPr>
          <w:kern w:val="22"/>
          <w:szCs w:val="22"/>
        </w:rPr>
        <w:t>.</w:t>
      </w:r>
    </w:p>
    <w:p w14:paraId="7CB055B1" w14:textId="18CEF4BD" w:rsidR="0029562B" w:rsidRPr="00B033EA" w:rsidRDefault="006B35B6" w:rsidP="002E5171">
      <w:pPr>
        <w:keepNext/>
        <w:suppressLineNumbers/>
        <w:suppressAutoHyphens/>
        <w:spacing w:before="120" w:after="120"/>
        <w:ind w:left="1559" w:hanging="992"/>
        <w:jc w:val="left"/>
        <w:outlineLvl w:val="0"/>
        <w:rPr>
          <w:b/>
          <w:snapToGrid w:val="0"/>
          <w:kern w:val="22"/>
          <w:szCs w:val="22"/>
        </w:rPr>
      </w:pPr>
      <w:r w:rsidRPr="00B033EA">
        <w:rPr>
          <w:b/>
          <w:snapToGrid w:val="0"/>
          <w:kern w:val="22"/>
          <w:szCs w:val="22"/>
        </w:rPr>
        <w:t>Item 4.4.</w:t>
      </w:r>
      <w:r w:rsidRPr="00B033EA">
        <w:rPr>
          <w:b/>
          <w:snapToGrid w:val="0"/>
          <w:kern w:val="22"/>
          <w:szCs w:val="22"/>
        </w:rPr>
        <w:tab/>
        <w:t>Updates on the work of the Informal Advisory Committe</w:t>
      </w:r>
      <w:r w:rsidR="005C6B25" w:rsidRPr="00B033EA">
        <w:rPr>
          <w:b/>
          <w:snapToGrid w:val="0"/>
          <w:kern w:val="22"/>
          <w:szCs w:val="22"/>
        </w:rPr>
        <w:t>e</w:t>
      </w:r>
      <w:r w:rsidR="008538C2" w:rsidRPr="00B033EA">
        <w:rPr>
          <w:b/>
          <w:snapToGrid w:val="0"/>
          <w:kern w:val="22"/>
          <w:szCs w:val="22"/>
        </w:rPr>
        <w:t>s</w:t>
      </w:r>
      <w:r w:rsidRPr="00B033EA">
        <w:rPr>
          <w:b/>
          <w:snapToGrid w:val="0"/>
          <w:kern w:val="22"/>
          <w:szCs w:val="22"/>
        </w:rPr>
        <w:t xml:space="preserve"> </w:t>
      </w:r>
      <w:r w:rsidR="009779B1" w:rsidRPr="00B033EA">
        <w:rPr>
          <w:b/>
          <w:snapToGrid w:val="0"/>
          <w:kern w:val="22"/>
          <w:szCs w:val="22"/>
        </w:rPr>
        <w:t>to</w:t>
      </w:r>
      <w:r w:rsidR="008C0EE6" w:rsidRPr="00B033EA">
        <w:rPr>
          <w:b/>
          <w:snapToGrid w:val="0"/>
          <w:kern w:val="22"/>
          <w:szCs w:val="22"/>
        </w:rPr>
        <w:t xml:space="preserve"> </w:t>
      </w:r>
      <w:r w:rsidRPr="00B033EA">
        <w:rPr>
          <w:b/>
          <w:snapToGrid w:val="0"/>
          <w:kern w:val="22"/>
          <w:szCs w:val="22"/>
        </w:rPr>
        <w:t xml:space="preserve">the </w:t>
      </w:r>
      <w:r w:rsidR="008538C2" w:rsidRPr="00B033EA">
        <w:rPr>
          <w:b/>
          <w:snapToGrid w:val="0"/>
          <w:kern w:val="22"/>
          <w:szCs w:val="22"/>
        </w:rPr>
        <w:t>A</w:t>
      </w:r>
      <w:r w:rsidRPr="00B033EA">
        <w:rPr>
          <w:b/>
          <w:snapToGrid w:val="0"/>
          <w:kern w:val="22"/>
          <w:szCs w:val="22"/>
        </w:rPr>
        <w:t xml:space="preserve">ccess and </w:t>
      </w:r>
      <w:r w:rsidR="008538C2" w:rsidRPr="00B033EA">
        <w:rPr>
          <w:b/>
          <w:snapToGrid w:val="0"/>
          <w:kern w:val="22"/>
          <w:szCs w:val="22"/>
        </w:rPr>
        <w:t>B</w:t>
      </w:r>
      <w:r w:rsidRPr="00B033EA">
        <w:rPr>
          <w:b/>
          <w:snapToGrid w:val="0"/>
          <w:kern w:val="22"/>
          <w:szCs w:val="22"/>
        </w:rPr>
        <w:t>enefit</w:t>
      </w:r>
      <w:r w:rsidR="005C6B25" w:rsidRPr="00B033EA">
        <w:rPr>
          <w:b/>
          <w:snapToGrid w:val="0"/>
          <w:kern w:val="22"/>
          <w:szCs w:val="22"/>
        </w:rPr>
        <w:t>-</w:t>
      </w:r>
      <w:r w:rsidRPr="00B033EA">
        <w:rPr>
          <w:b/>
          <w:snapToGrid w:val="0"/>
          <w:kern w:val="22"/>
          <w:szCs w:val="22"/>
        </w:rPr>
        <w:t xml:space="preserve">sharing </w:t>
      </w:r>
      <w:r w:rsidR="008538C2" w:rsidRPr="00B033EA">
        <w:rPr>
          <w:b/>
          <w:snapToGrid w:val="0"/>
          <w:kern w:val="22"/>
          <w:szCs w:val="22"/>
        </w:rPr>
        <w:t>C</w:t>
      </w:r>
      <w:r w:rsidRPr="00B033EA">
        <w:rPr>
          <w:b/>
          <w:snapToGrid w:val="0"/>
          <w:kern w:val="22"/>
          <w:szCs w:val="22"/>
        </w:rPr>
        <w:t>lear</w:t>
      </w:r>
      <w:r w:rsidR="005C6B25" w:rsidRPr="00B033EA">
        <w:rPr>
          <w:b/>
          <w:snapToGrid w:val="0"/>
          <w:kern w:val="22"/>
          <w:szCs w:val="22"/>
        </w:rPr>
        <w:t>i</w:t>
      </w:r>
      <w:r w:rsidRPr="00B033EA">
        <w:rPr>
          <w:b/>
          <w:snapToGrid w:val="0"/>
          <w:kern w:val="22"/>
          <w:szCs w:val="22"/>
        </w:rPr>
        <w:t>ng-</w:t>
      </w:r>
      <w:r w:rsidR="008538C2" w:rsidRPr="00B033EA">
        <w:rPr>
          <w:b/>
          <w:snapToGrid w:val="0"/>
          <w:kern w:val="22"/>
          <w:szCs w:val="22"/>
        </w:rPr>
        <w:t>H</w:t>
      </w:r>
      <w:r w:rsidRPr="00B033EA">
        <w:rPr>
          <w:b/>
          <w:snapToGrid w:val="0"/>
          <w:kern w:val="22"/>
          <w:szCs w:val="22"/>
        </w:rPr>
        <w:t xml:space="preserve">ouse and the </w:t>
      </w:r>
      <w:r w:rsidR="008538C2" w:rsidRPr="00B033EA">
        <w:rPr>
          <w:b/>
          <w:snapToGrid w:val="0"/>
          <w:kern w:val="22"/>
          <w:szCs w:val="22"/>
        </w:rPr>
        <w:t>B</w:t>
      </w:r>
      <w:r w:rsidRPr="00B033EA">
        <w:rPr>
          <w:b/>
          <w:snapToGrid w:val="0"/>
          <w:kern w:val="22"/>
          <w:szCs w:val="22"/>
        </w:rPr>
        <w:t xml:space="preserve">iosafety </w:t>
      </w:r>
      <w:r w:rsidR="008538C2" w:rsidRPr="00B033EA">
        <w:rPr>
          <w:b/>
          <w:snapToGrid w:val="0"/>
          <w:kern w:val="22"/>
          <w:szCs w:val="22"/>
        </w:rPr>
        <w:t>C</w:t>
      </w:r>
      <w:r w:rsidRPr="00B033EA">
        <w:rPr>
          <w:b/>
          <w:snapToGrid w:val="0"/>
          <w:kern w:val="22"/>
          <w:szCs w:val="22"/>
        </w:rPr>
        <w:t>learing-</w:t>
      </w:r>
      <w:r w:rsidR="008538C2" w:rsidRPr="00B033EA">
        <w:rPr>
          <w:b/>
          <w:snapToGrid w:val="0"/>
          <w:kern w:val="22"/>
          <w:szCs w:val="22"/>
        </w:rPr>
        <w:t>H</w:t>
      </w:r>
      <w:r w:rsidRPr="00B033EA">
        <w:rPr>
          <w:b/>
          <w:snapToGrid w:val="0"/>
          <w:kern w:val="22"/>
          <w:szCs w:val="22"/>
        </w:rPr>
        <w:t>ouse</w:t>
      </w:r>
    </w:p>
    <w:p w14:paraId="681F5D12" w14:textId="52573E8D" w:rsidR="003B4F59" w:rsidRPr="00B033EA" w:rsidRDefault="00613C43"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Updates</w:t>
      </w:r>
      <w:r w:rsidR="00E21B66" w:rsidRPr="00B033EA">
        <w:rPr>
          <w:kern w:val="22"/>
          <w:szCs w:val="22"/>
        </w:rPr>
        <w:t xml:space="preserve"> were </w:t>
      </w:r>
      <w:r w:rsidRPr="00B033EA">
        <w:rPr>
          <w:kern w:val="22"/>
          <w:szCs w:val="22"/>
        </w:rPr>
        <w:t>provided</w:t>
      </w:r>
      <w:r w:rsidR="00983FF2" w:rsidRPr="00B033EA">
        <w:rPr>
          <w:kern w:val="22"/>
          <w:szCs w:val="22"/>
        </w:rPr>
        <w:t xml:space="preserve"> </w:t>
      </w:r>
      <w:r w:rsidR="00E21B66" w:rsidRPr="00B033EA">
        <w:rPr>
          <w:kern w:val="22"/>
          <w:szCs w:val="22"/>
        </w:rPr>
        <w:t>by the Secretariat</w:t>
      </w:r>
      <w:r w:rsidR="00983FF2" w:rsidRPr="00B033EA">
        <w:rPr>
          <w:kern w:val="22"/>
          <w:szCs w:val="22"/>
        </w:rPr>
        <w:t xml:space="preserve"> regarding the </w:t>
      </w:r>
      <w:r w:rsidR="003B4F59" w:rsidRPr="00B033EA">
        <w:rPr>
          <w:kern w:val="22"/>
          <w:szCs w:val="22"/>
        </w:rPr>
        <w:t xml:space="preserve">work of the </w:t>
      </w:r>
      <w:r w:rsidR="009A1B29" w:rsidRPr="00B033EA">
        <w:rPr>
          <w:kern w:val="22"/>
          <w:szCs w:val="22"/>
        </w:rPr>
        <w:t>i</w:t>
      </w:r>
      <w:r w:rsidR="003B4F59" w:rsidRPr="00B033EA">
        <w:rPr>
          <w:kern w:val="22"/>
          <w:szCs w:val="22"/>
        </w:rPr>
        <w:t xml:space="preserve">nformal </w:t>
      </w:r>
      <w:r w:rsidR="009A1B29" w:rsidRPr="00B033EA">
        <w:rPr>
          <w:kern w:val="22"/>
          <w:szCs w:val="22"/>
        </w:rPr>
        <w:t>a</w:t>
      </w:r>
      <w:r w:rsidR="003B4F59" w:rsidRPr="00B033EA">
        <w:rPr>
          <w:kern w:val="22"/>
          <w:szCs w:val="22"/>
        </w:rPr>
        <w:t xml:space="preserve">dvisory </w:t>
      </w:r>
      <w:r w:rsidR="009A1B29" w:rsidRPr="00B033EA">
        <w:rPr>
          <w:kern w:val="22"/>
          <w:szCs w:val="22"/>
        </w:rPr>
        <w:t>c</w:t>
      </w:r>
      <w:r w:rsidR="003B4F59" w:rsidRPr="00B033EA">
        <w:rPr>
          <w:kern w:val="22"/>
          <w:szCs w:val="22"/>
        </w:rPr>
        <w:t>ommittees to the Access and Benefit</w:t>
      </w:r>
      <w:r w:rsidR="003B4F59" w:rsidRPr="00B033EA">
        <w:rPr>
          <w:kern w:val="22"/>
          <w:szCs w:val="22"/>
        </w:rPr>
        <w:noBreakHyphen/>
        <w:t>sharing Clearing-House and to the Biosafety Clearing-House</w:t>
      </w:r>
      <w:r w:rsidR="00E21B66" w:rsidRPr="00B033EA">
        <w:rPr>
          <w:kern w:val="22"/>
          <w:szCs w:val="22"/>
        </w:rPr>
        <w:t>.</w:t>
      </w:r>
    </w:p>
    <w:p w14:paraId="41FD0473" w14:textId="49250E24" w:rsidR="00287CE7" w:rsidRPr="00B033EA" w:rsidRDefault="003B4F59" w:rsidP="002E5171">
      <w:pPr>
        <w:pStyle w:val="ListParagraph"/>
        <w:numPr>
          <w:ilvl w:val="0"/>
          <w:numId w:val="31"/>
        </w:numPr>
        <w:suppressLineNumbers/>
        <w:suppressAutoHyphens/>
        <w:spacing w:before="120" w:after="120"/>
        <w:ind w:left="0" w:firstLine="0"/>
        <w:contextualSpacing w:val="0"/>
        <w:rPr>
          <w:kern w:val="22"/>
          <w:szCs w:val="22"/>
        </w:rPr>
      </w:pPr>
      <w:proofErr w:type="gramStart"/>
      <w:r w:rsidRPr="00B033EA">
        <w:rPr>
          <w:kern w:val="22"/>
          <w:szCs w:val="22"/>
        </w:rPr>
        <w:t>With regard to</w:t>
      </w:r>
      <w:proofErr w:type="gramEnd"/>
      <w:r w:rsidRPr="00B033EA">
        <w:rPr>
          <w:kern w:val="22"/>
          <w:szCs w:val="22"/>
        </w:rPr>
        <w:t xml:space="preserve"> the Biosafety Clearing-House, it was reported </w:t>
      </w:r>
      <w:r w:rsidR="00D628BC" w:rsidRPr="00B033EA">
        <w:rPr>
          <w:kern w:val="22"/>
          <w:szCs w:val="22"/>
        </w:rPr>
        <w:t xml:space="preserve">that </w:t>
      </w:r>
      <w:r w:rsidR="008045E9" w:rsidRPr="00B033EA">
        <w:rPr>
          <w:kern w:val="22"/>
          <w:szCs w:val="22"/>
        </w:rPr>
        <w:t xml:space="preserve">the Informal Advisory Committee on the </w:t>
      </w:r>
      <w:r w:rsidR="00D036CA" w:rsidRPr="00B033EA">
        <w:rPr>
          <w:kern w:val="22"/>
          <w:szCs w:val="22"/>
        </w:rPr>
        <w:t xml:space="preserve">Biosafety Clearing-House </w:t>
      </w:r>
      <w:r w:rsidR="009A1B29" w:rsidRPr="00B033EA">
        <w:rPr>
          <w:kern w:val="22"/>
          <w:szCs w:val="22"/>
        </w:rPr>
        <w:t xml:space="preserve">had </w:t>
      </w:r>
      <w:r w:rsidR="00287CE7" w:rsidRPr="00B033EA">
        <w:rPr>
          <w:kern w:val="22"/>
          <w:szCs w:val="22"/>
        </w:rPr>
        <w:t xml:space="preserve">last met in April 2016. The </w:t>
      </w:r>
      <w:r w:rsidR="00384035" w:rsidRPr="00B033EA">
        <w:rPr>
          <w:kern w:val="22"/>
          <w:szCs w:val="22"/>
        </w:rPr>
        <w:t xml:space="preserve">Committee </w:t>
      </w:r>
      <w:r w:rsidR="00287CE7" w:rsidRPr="00B033EA">
        <w:rPr>
          <w:kern w:val="22"/>
          <w:szCs w:val="22"/>
        </w:rPr>
        <w:t>ha</w:t>
      </w:r>
      <w:r w:rsidR="00384035" w:rsidRPr="00B033EA">
        <w:rPr>
          <w:kern w:val="22"/>
          <w:szCs w:val="22"/>
        </w:rPr>
        <w:t>d</w:t>
      </w:r>
      <w:r w:rsidR="00287CE7" w:rsidRPr="00B033EA">
        <w:rPr>
          <w:kern w:val="22"/>
          <w:szCs w:val="22"/>
        </w:rPr>
        <w:t xml:space="preserve"> recently been reconstituted </w:t>
      </w:r>
      <w:r w:rsidR="00287CE7" w:rsidRPr="00B033EA">
        <w:rPr>
          <w:kern w:val="22"/>
          <w:szCs w:val="22"/>
        </w:rPr>
        <w:lastRenderedPageBreak/>
        <w:t xml:space="preserve">and </w:t>
      </w:r>
      <w:r w:rsidR="00384035" w:rsidRPr="00B033EA">
        <w:rPr>
          <w:kern w:val="22"/>
          <w:szCs w:val="22"/>
        </w:rPr>
        <w:t xml:space="preserve">was </w:t>
      </w:r>
      <w:r w:rsidR="00287CE7" w:rsidRPr="00B033EA">
        <w:rPr>
          <w:kern w:val="22"/>
          <w:szCs w:val="22"/>
        </w:rPr>
        <w:t xml:space="preserve">actively participating in the testing of the new platform for the </w:t>
      </w:r>
      <w:r w:rsidR="008666D3" w:rsidRPr="00B033EA">
        <w:rPr>
          <w:kern w:val="22"/>
          <w:szCs w:val="22"/>
        </w:rPr>
        <w:t>Biosafety Clearing-House</w:t>
      </w:r>
      <w:r w:rsidR="00287CE7" w:rsidRPr="00B033EA">
        <w:rPr>
          <w:kern w:val="22"/>
          <w:szCs w:val="22"/>
        </w:rPr>
        <w:t xml:space="preserve">. Testing of the new platform </w:t>
      </w:r>
      <w:r w:rsidR="008666D3" w:rsidRPr="00B033EA">
        <w:rPr>
          <w:kern w:val="22"/>
          <w:szCs w:val="22"/>
        </w:rPr>
        <w:t>was</w:t>
      </w:r>
      <w:r w:rsidR="00287CE7" w:rsidRPr="00B033EA">
        <w:rPr>
          <w:kern w:val="22"/>
          <w:szCs w:val="22"/>
        </w:rPr>
        <w:t xml:space="preserve"> taking place through the development site </w:t>
      </w:r>
      <w:r w:rsidR="00D628BC" w:rsidRPr="00B033EA">
        <w:rPr>
          <w:kern w:val="22"/>
          <w:szCs w:val="22"/>
        </w:rPr>
        <w:t>(</w:t>
      </w:r>
      <w:hyperlink r:id="rId15" w:history="1">
        <w:r w:rsidR="00D628BC" w:rsidRPr="00B033EA">
          <w:rPr>
            <w:color w:val="0563C1"/>
            <w:kern w:val="22"/>
            <w:szCs w:val="22"/>
            <w:u w:val="single"/>
            <w:lang w:eastAsia="zh-CN"/>
          </w:rPr>
          <w:t>https://bch.cbddev.xyz/</w:t>
        </w:r>
      </w:hyperlink>
      <w:r w:rsidR="00D628BC" w:rsidRPr="00B033EA">
        <w:rPr>
          <w:kern w:val="22"/>
          <w:szCs w:val="22"/>
        </w:rPr>
        <w:t xml:space="preserve">) and the </w:t>
      </w:r>
      <w:r w:rsidR="0071296B" w:rsidRPr="00B033EA">
        <w:rPr>
          <w:kern w:val="22"/>
          <w:szCs w:val="22"/>
        </w:rPr>
        <w:t xml:space="preserve">Biosafety Clearing-House </w:t>
      </w:r>
      <w:r w:rsidR="00D628BC" w:rsidRPr="00B033EA">
        <w:rPr>
          <w:kern w:val="22"/>
          <w:szCs w:val="22"/>
        </w:rPr>
        <w:t xml:space="preserve">on </w:t>
      </w:r>
      <w:hyperlink r:id="rId16" w:history="1">
        <w:r w:rsidR="00D628BC" w:rsidRPr="00B033EA">
          <w:rPr>
            <w:rStyle w:val="Hyperlink"/>
            <w:kern w:val="22"/>
            <w:sz w:val="22"/>
            <w:szCs w:val="22"/>
          </w:rPr>
          <w:t>BCH Forum</w:t>
        </w:r>
      </w:hyperlink>
      <w:r w:rsidR="0022349F" w:rsidRPr="00B033EA">
        <w:rPr>
          <w:kern w:val="22"/>
          <w:szCs w:val="22"/>
        </w:rPr>
        <w:t>.</w:t>
      </w:r>
      <w:r w:rsidR="00D628BC" w:rsidRPr="00B033EA">
        <w:rPr>
          <w:kern w:val="22"/>
          <w:szCs w:val="22"/>
        </w:rPr>
        <w:t xml:space="preserve"> </w:t>
      </w:r>
      <w:r w:rsidR="00287CE7" w:rsidRPr="00B033EA">
        <w:rPr>
          <w:kern w:val="22"/>
          <w:szCs w:val="22"/>
          <w:lang w:eastAsia="zh-CN"/>
        </w:rPr>
        <w:t xml:space="preserve">The </w:t>
      </w:r>
      <w:r w:rsidR="009358FF" w:rsidRPr="00B033EA">
        <w:rPr>
          <w:kern w:val="22"/>
          <w:szCs w:val="22"/>
          <w:lang w:eastAsia="zh-CN"/>
        </w:rPr>
        <w:t xml:space="preserve">Informal Advisory Committee </w:t>
      </w:r>
      <w:r w:rsidR="009779B1" w:rsidRPr="00B033EA">
        <w:rPr>
          <w:kern w:val="22"/>
          <w:szCs w:val="22"/>
          <w:lang w:eastAsia="zh-CN"/>
        </w:rPr>
        <w:t>to</w:t>
      </w:r>
      <w:r w:rsidR="009358FF" w:rsidRPr="00B033EA">
        <w:rPr>
          <w:kern w:val="22"/>
          <w:szCs w:val="22"/>
          <w:lang w:eastAsia="zh-CN"/>
        </w:rPr>
        <w:t xml:space="preserve"> the Biosafety Clearing-House</w:t>
      </w:r>
      <w:r w:rsidR="00287CE7" w:rsidRPr="00B033EA">
        <w:rPr>
          <w:kern w:val="22"/>
          <w:szCs w:val="22"/>
          <w:lang w:eastAsia="zh-CN"/>
        </w:rPr>
        <w:t xml:space="preserve"> </w:t>
      </w:r>
      <w:r w:rsidR="0022349F" w:rsidRPr="00B033EA">
        <w:rPr>
          <w:kern w:val="22"/>
          <w:szCs w:val="22"/>
          <w:lang w:eastAsia="zh-CN"/>
        </w:rPr>
        <w:t>wa</w:t>
      </w:r>
      <w:r w:rsidR="00287CE7" w:rsidRPr="00B033EA">
        <w:rPr>
          <w:kern w:val="22"/>
          <w:szCs w:val="22"/>
          <w:lang w:eastAsia="zh-CN"/>
        </w:rPr>
        <w:t>s tentatively due to meet in October 2020.</w:t>
      </w:r>
    </w:p>
    <w:p w14:paraId="0E1C4A83" w14:textId="4E5CDD17" w:rsidR="003B4F59" w:rsidRPr="00B033EA" w:rsidRDefault="00287CE7"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Due</w:t>
      </w:r>
      <w:r w:rsidR="007C48E2" w:rsidRPr="00B033EA">
        <w:rPr>
          <w:kern w:val="22"/>
          <w:szCs w:val="22"/>
        </w:rPr>
        <w:t xml:space="preserve"> </w:t>
      </w:r>
      <w:r w:rsidR="009E07A7" w:rsidRPr="00B033EA">
        <w:rPr>
          <w:kern w:val="22"/>
          <w:szCs w:val="22"/>
        </w:rPr>
        <w:t xml:space="preserve">to staffing and structural changes in the Secretariat, work on the </w:t>
      </w:r>
      <w:r w:rsidR="009779B1" w:rsidRPr="00B033EA">
        <w:rPr>
          <w:kern w:val="22"/>
          <w:szCs w:val="22"/>
        </w:rPr>
        <w:t xml:space="preserve">Biosafety Clearing-House </w:t>
      </w:r>
      <w:r w:rsidR="00CD58FA" w:rsidRPr="00B033EA">
        <w:rPr>
          <w:kern w:val="22"/>
          <w:szCs w:val="22"/>
        </w:rPr>
        <w:t xml:space="preserve">had been </w:t>
      </w:r>
      <w:r w:rsidR="009E07A7" w:rsidRPr="00B033EA">
        <w:rPr>
          <w:kern w:val="22"/>
          <w:szCs w:val="22"/>
        </w:rPr>
        <w:t xml:space="preserve">largely dormant from mid-2016 to mid-2019. Efforts </w:t>
      </w:r>
      <w:r w:rsidR="009779B1" w:rsidRPr="00B033EA">
        <w:rPr>
          <w:kern w:val="22"/>
          <w:szCs w:val="22"/>
        </w:rPr>
        <w:t xml:space="preserve">were </w:t>
      </w:r>
      <w:r w:rsidR="009E07A7" w:rsidRPr="00B033EA">
        <w:rPr>
          <w:kern w:val="22"/>
          <w:szCs w:val="22"/>
        </w:rPr>
        <w:t>now under</w:t>
      </w:r>
      <w:r w:rsidR="00DF7CFB" w:rsidRPr="00B033EA">
        <w:rPr>
          <w:kern w:val="22"/>
          <w:szCs w:val="22"/>
        </w:rPr>
        <w:t xml:space="preserve"> </w:t>
      </w:r>
      <w:r w:rsidR="009E07A7" w:rsidRPr="00B033EA">
        <w:rPr>
          <w:kern w:val="22"/>
          <w:szCs w:val="22"/>
        </w:rPr>
        <w:t xml:space="preserve">way to resume activities on the </w:t>
      </w:r>
      <w:r w:rsidR="009779B1" w:rsidRPr="00B033EA">
        <w:rPr>
          <w:kern w:val="22"/>
          <w:szCs w:val="22"/>
        </w:rPr>
        <w:t>Biosafety Clearing-House</w:t>
      </w:r>
      <w:r w:rsidR="00DF7CFB" w:rsidRPr="00B033EA">
        <w:rPr>
          <w:kern w:val="22"/>
          <w:szCs w:val="22"/>
        </w:rPr>
        <w:t>,</w:t>
      </w:r>
      <w:r w:rsidR="009779B1" w:rsidRPr="00B033EA">
        <w:rPr>
          <w:kern w:val="22"/>
          <w:szCs w:val="22"/>
        </w:rPr>
        <w:t xml:space="preserve"> </w:t>
      </w:r>
      <w:r w:rsidR="009E07A7" w:rsidRPr="00B033EA">
        <w:rPr>
          <w:kern w:val="22"/>
          <w:szCs w:val="22"/>
        </w:rPr>
        <w:t xml:space="preserve">with the major focus being on the migration of the </w:t>
      </w:r>
      <w:r w:rsidR="00A03559" w:rsidRPr="00B033EA">
        <w:rPr>
          <w:kern w:val="22"/>
          <w:szCs w:val="22"/>
        </w:rPr>
        <w:t xml:space="preserve">Biosafety Clearing-House </w:t>
      </w:r>
      <w:r w:rsidR="009E07A7" w:rsidRPr="00B033EA">
        <w:rPr>
          <w:kern w:val="22"/>
          <w:szCs w:val="22"/>
        </w:rPr>
        <w:t xml:space="preserve">to its new platform as requested by the </w:t>
      </w:r>
      <w:r w:rsidR="00A03559" w:rsidRPr="00B033EA">
        <w:rPr>
          <w:kern w:val="22"/>
          <w:szCs w:val="22"/>
        </w:rPr>
        <w:t>Conference of the Parties serving as the meeting of the Parties</w:t>
      </w:r>
      <w:r w:rsidR="009E07A7" w:rsidRPr="00B033EA">
        <w:rPr>
          <w:kern w:val="22"/>
          <w:szCs w:val="22"/>
        </w:rPr>
        <w:t xml:space="preserve"> to the Cartagena Prot</w:t>
      </w:r>
      <w:r w:rsidR="009E67AE" w:rsidRPr="00B033EA">
        <w:rPr>
          <w:kern w:val="22"/>
          <w:szCs w:val="22"/>
        </w:rPr>
        <w:t>o</w:t>
      </w:r>
      <w:r w:rsidR="009E07A7" w:rsidRPr="00B033EA">
        <w:rPr>
          <w:kern w:val="22"/>
          <w:szCs w:val="22"/>
        </w:rPr>
        <w:t>col</w:t>
      </w:r>
      <w:r w:rsidR="003B4F59" w:rsidRPr="00B033EA">
        <w:rPr>
          <w:kern w:val="22"/>
          <w:szCs w:val="22"/>
        </w:rPr>
        <w:t>.</w:t>
      </w:r>
      <w:r w:rsidR="00160846" w:rsidRPr="00B033EA">
        <w:rPr>
          <w:kern w:val="22"/>
          <w:szCs w:val="22"/>
        </w:rPr>
        <w:t xml:space="preserve"> A</w:t>
      </w:r>
      <w:r w:rsidR="000840E8" w:rsidRPr="00B033EA">
        <w:rPr>
          <w:kern w:val="22"/>
          <w:szCs w:val="22"/>
        </w:rPr>
        <w:t xml:space="preserve"> </w:t>
      </w:r>
      <w:r w:rsidR="00160846" w:rsidRPr="00B033EA">
        <w:rPr>
          <w:kern w:val="22"/>
          <w:szCs w:val="22"/>
        </w:rPr>
        <w:t xml:space="preserve">beta version of the new </w:t>
      </w:r>
      <w:r w:rsidR="00183B65" w:rsidRPr="00B033EA">
        <w:rPr>
          <w:kern w:val="22"/>
          <w:szCs w:val="22"/>
        </w:rPr>
        <w:t xml:space="preserve">Biosafety Clearing-House </w:t>
      </w:r>
      <w:r w:rsidR="009411FC" w:rsidRPr="00B033EA">
        <w:rPr>
          <w:kern w:val="22"/>
          <w:szCs w:val="22"/>
        </w:rPr>
        <w:t>had been</w:t>
      </w:r>
      <w:r w:rsidR="00160846" w:rsidRPr="00B033EA">
        <w:rPr>
          <w:kern w:val="22"/>
          <w:szCs w:val="22"/>
        </w:rPr>
        <w:t xml:space="preserve"> launched to enable Parties to submit their fourth national reports on the implementation of the Protocol, which </w:t>
      </w:r>
      <w:r w:rsidR="00BB65BC" w:rsidRPr="00B033EA">
        <w:rPr>
          <w:kern w:val="22"/>
          <w:szCs w:val="22"/>
        </w:rPr>
        <w:t xml:space="preserve">had been </w:t>
      </w:r>
      <w:r w:rsidR="00160846" w:rsidRPr="00B033EA">
        <w:rPr>
          <w:kern w:val="22"/>
          <w:szCs w:val="22"/>
        </w:rPr>
        <w:t>due in October 2019.</w:t>
      </w:r>
      <w:r w:rsidR="000840E8" w:rsidRPr="00B033EA">
        <w:rPr>
          <w:kern w:val="22"/>
          <w:szCs w:val="22"/>
        </w:rPr>
        <w:t xml:space="preserve"> </w:t>
      </w:r>
      <w:r w:rsidR="006E4F65" w:rsidRPr="00B033EA">
        <w:rPr>
          <w:kern w:val="22"/>
          <w:szCs w:val="22"/>
        </w:rPr>
        <w:t>M</w:t>
      </w:r>
      <w:r w:rsidR="000840E8" w:rsidRPr="00B033EA">
        <w:rPr>
          <w:kern w:val="22"/>
          <w:szCs w:val="22"/>
        </w:rPr>
        <w:t xml:space="preserve">igration </w:t>
      </w:r>
      <w:r w:rsidR="005A55BF" w:rsidRPr="00B033EA">
        <w:rPr>
          <w:kern w:val="22"/>
          <w:szCs w:val="22"/>
        </w:rPr>
        <w:t>wa</w:t>
      </w:r>
      <w:r w:rsidR="000840E8" w:rsidRPr="00B033EA">
        <w:rPr>
          <w:kern w:val="22"/>
          <w:szCs w:val="22"/>
        </w:rPr>
        <w:t xml:space="preserve">s progressing; however, the project </w:t>
      </w:r>
      <w:r w:rsidR="005A55BF" w:rsidRPr="00B033EA">
        <w:rPr>
          <w:kern w:val="22"/>
          <w:szCs w:val="22"/>
        </w:rPr>
        <w:t>wa</w:t>
      </w:r>
      <w:r w:rsidR="000840E8" w:rsidRPr="00B033EA">
        <w:rPr>
          <w:kern w:val="22"/>
          <w:szCs w:val="22"/>
        </w:rPr>
        <w:t>s very large and complex and</w:t>
      </w:r>
      <w:r w:rsidR="0034705A" w:rsidRPr="00B033EA">
        <w:rPr>
          <w:kern w:val="22"/>
          <w:szCs w:val="22"/>
        </w:rPr>
        <w:t>,</w:t>
      </w:r>
      <w:r w:rsidR="000840E8" w:rsidRPr="00B033EA">
        <w:rPr>
          <w:kern w:val="22"/>
          <w:szCs w:val="22"/>
        </w:rPr>
        <w:t xml:space="preserve"> in many instances, involve</w:t>
      </w:r>
      <w:r w:rsidR="00CE0BE6" w:rsidRPr="00B033EA">
        <w:rPr>
          <w:kern w:val="22"/>
          <w:szCs w:val="22"/>
        </w:rPr>
        <w:t>d</w:t>
      </w:r>
      <w:r w:rsidR="000840E8" w:rsidRPr="00B033EA">
        <w:rPr>
          <w:kern w:val="22"/>
          <w:szCs w:val="22"/>
        </w:rPr>
        <w:t xml:space="preserve"> building new infrastructure to host the data</w:t>
      </w:r>
      <w:r w:rsidR="006E4F65" w:rsidRPr="00B033EA">
        <w:rPr>
          <w:kern w:val="22"/>
          <w:szCs w:val="22"/>
        </w:rPr>
        <w:t xml:space="preserve"> while </w:t>
      </w:r>
      <w:r w:rsidR="000840E8" w:rsidRPr="00B033EA">
        <w:rPr>
          <w:kern w:val="22"/>
          <w:szCs w:val="22"/>
        </w:rPr>
        <w:t>ensuring that the new platform maintain</w:t>
      </w:r>
      <w:r w:rsidR="00CE0BE6" w:rsidRPr="00B033EA">
        <w:rPr>
          <w:kern w:val="22"/>
          <w:szCs w:val="22"/>
        </w:rPr>
        <w:t>ed</w:t>
      </w:r>
      <w:r w:rsidR="000840E8" w:rsidRPr="00B033EA">
        <w:rPr>
          <w:kern w:val="22"/>
          <w:szCs w:val="22"/>
        </w:rPr>
        <w:t xml:space="preserve"> and buil</w:t>
      </w:r>
      <w:r w:rsidR="00CE0BE6" w:rsidRPr="00B033EA">
        <w:rPr>
          <w:kern w:val="22"/>
          <w:szCs w:val="22"/>
        </w:rPr>
        <w:t>t</w:t>
      </w:r>
      <w:r w:rsidR="000840E8" w:rsidRPr="00B033EA">
        <w:rPr>
          <w:kern w:val="22"/>
          <w:szCs w:val="22"/>
        </w:rPr>
        <w:t xml:space="preserve"> upon the </w:t>
      </w:r>
      <w:r w:rsidR="00201C15" w:rsidRPr="00B033EA">
        <w:rPr>
          <w:kern w:val="22"/>
          <w:szCs w:val="22"/>
        </w:rPr>
        <w:t xml:space="preserve">current </w:t>
      </w:r>
      <w:r w:rsidR="000840E8" w:rsidRPr="00B033EA">
        <w:rPr>
          <w:kern w:val="22"/>
          <w:szCs w:val="22"/>
        </w:rPr>
        <w:t xml:space="preserve">functionalities </w:t>
      </w:r>
      <w:r w:rsidR="000B7E7C" w:rsidRPr="00B033EA">
        <w:rPr>
          <w:kern w:val="22"/>
          <w:szCs w:val="22"/>
        </w:rPr>
        <w:t xml:space="preserve">of the </w:t>
      </w:r>
      <w:r w:rsidR="007451F0" w:rsidRPr="00B033EA">
        <w:rPr>
          <w:kern w:val="22"/>
          <w:szCs w:val="22"/>
        </w:rPr>
        <w:t xml:space="preserve">Biosafety Clearing-House, </w:t>
      </w:r>
      <w:r w:rsidR="000840E8" w:rsidRPr="00B033EA">
        <w:rPr>
          <w:kern w:val="22"/>
          <w:szCs w:val="22"/>
        </w:rPr>
        <w:t xml:space="preserve">while also making sure </w:t>
      </w:r>
      <w:r w:rsidR="00B10396" w:rsidRPr="00B033EA">
        <w:rPr>
          <w:kern w:val="22"/>
          <w:szCs w:val="22"/>
        </w:rPr>
        <w:t xml:space="preserve">that </w:t>
      </w:r>
      <w:r w:rsidR="000840E8" w:rsidRPr="00B033EA">
        <w:rPr>
          <w:kern w:val="22"/>
          <w:szCs w:val="22"/>
        </w:rPr>
        <w:t xml:space="preserve">the tools developed </w:t>
      </w:r>
      <w:r w:rsidR="007451F0" w:rsidRPr="00B033EA">
        <w:rPr>
          <w:kern w:val="22"/>
          <w:szCs w:val="22"/>
        </w:rPr>
        <w:t xml:space="preserve">could </w:t>
      </w:r>
      <w:r w:rsidR="000840E8" w:rsidRPr="00B033EA">
        <w:rPr>
          <w:kern w:val="22"/>
          <w:szCs w:val="22"/>
        </w:rPr>
        <w:t xml:space="preserve">work across the </w:t>
      </w:r>
      <w:r w:rsidR="007451F0" w:rsidRPr="00B033EA">
        <w:rPr>
          <w:kern w:val="22"/>
          <w:szCs w:val="22"/>
        </w:rPr>
        <w:t>clearing-house mechanism</w:t>
      </w:r>
      <w:r w:rsidR="000840E8" w:rsidRPr="00B033EA">
        <w:rPr>
          <w:kern w:val="22"/>
          <w:szCs w:val="22"/>
        </w:rPr>
        <w:t xml:space="preserve">, the </w:t>
      </w:r>
      <w:r w:rsidR="007451F0" w:rsidRPr="00B033EA">
        <w:rPr>
          <w:kern w:val="22"/>
          <w:szCs w:val="22"/>
        </w:rPr>
        <w:t xml:space="preserve">Access and Benefit-sharing Clearing-House </w:t>
      </w:r>
      <w:r w:rsidR="000840E8" w:rsidRPr="00B033EA">
        <w:rPr>
          <w:kern w:val="22"/>
          <w:szCs w:val="22"/>
        </w:rPr>
        <w:t xml:space="preserve">and the </w:t>
      </w:r>
      <w:r w:rsidR="007451F0" w:rsidRPr="00B033EA">
        <w:rPr>
          <w:kern w:val="22"/>
          <w:szCs w:val="22"/>
        </w:rPr>
        <w:t>Biosafety Clearing-House</w:t>
      </w:r>
      <w:r w:rsidR="000840E8" w:rsidRPr="00B033EA">
        <w:rPr>
          <w:kern w:val="22"/>
          <w:szCs w:val="22"/>
        </w:rPr>
        <w:t>.</w:t>
      </w:r>
    </w:p>
    <w:p w14:paraId="39F37CA9" w14:textId="46BD19A1" w:rsidR="001D0341" w:rsidRPr="00B033EA" w:rsidRDefault="003B4F59" w:rsidP="002E5171">
      <w:pPr>
        <w:pStyle w:val="ListParagraph"/>
        <w:numPr>
          <w:ilvl w:val="0"/>
          <w:numId w:val="31"/>
        </w:numPr>
        <w:suppressLineNumbers/>
        <w:suppressAutoHyphens/>
        <w:spacing w:before="120" w:after="120"/>
        <w:ind w:left="0" w:firstLine="0"/>
        <w:contextualSpacing w:val="0"/>
        <w:rPr>
          <w:kern w:val="22"/>
          <w:szCs w:val="22"/>
        </w:rPr>
      </w:pPr>
      <w:proofErr w:type="gramStart"/>
      <w:r w:rsidRPr="00B033EA">
        <w:rPr>
          <w:kern w:val="22"/>
          <w:szCs w:val="22"/>
        </w:rPr>
        <w:t>With regard to</w:t>
      </w:r>
      <w:proofErr w:type="gramEnd"/>
      <w:r w:rsidRPr="00B033EA">
        <w:rPr>
          <w:kern w:val="22"/>
          <w:szCs w:val="22"/>
        </w:rPr>
        <w:t xml:space="preserve"> the </w:t>
      </w:r>
      <w:r w:rsidR="007451F0" w:rsidRPr="00B033EA">
        <w:rPr>
          <w:kern w:val="22"/>
          <w:szCs w:val="22"/>
        </w:rPr>
        <w:t xml:space="preserve">Access and Benefit-sharing </w:t>
      </w:r>
      <w:r w:rsidRPr="00B033EA">
        <w:rPr>
          <w:kern w:val="22"/>
          <w:szCs w:val="22"/>
        </w:rPr>
        <w:t xml:space="preserve">Clearing-House, it was reported that </w:t>
      </w:r>
      <w:r w:rsidR="008113E9" w:rsidRPr="00B033EA">
        <w:rPr>
          <w:kern w:val="22"/>
          <w:szCs w:val="22"/>
        </w:rPr>
        <w:t xml:space="preserve">country progress and </w:t>
      </w:r>
      <w:r w:rsidR="002F4B48" w:rsidRPr="00B033EA">
        <w:rPr>
          <w:kern w:val="22"/>
          <w:szCs w:val="22"/>
        </w:rPr>
        <w:t xml:space="preserve">the provision of </w:t>
      </w:r>
      <w:r w:rsidR="008113E9" w:rsidRPr="00B033EA">
        <w:rPr>
          <w:kern w:val="22"/>
          <w:szCs w:val="22"/>
        </w:rPr>
        <w:t>proactive outreach to encourage the publication and use of the ABS</w:t>
      </w:r>
      <w:r w:rsidR="00933906" w:rsidRPr="00B033EA">
        <w:rPr>
          <w:kern w:val="22"/>
          <w:szCs w:val="22"/>
        </w:rPr>
        <w:t>-</w:t>
      </w:r>
      <w:r w:rsidR="008113E9" w:rsidRPr="00B033EA">
        <w:rPr>
          <w:kern w:val="22"/>
          <w:szCs w:val="22"/>
        </w:rPr>
        <w:t>CH</w:t>
      </w:r>
      <w:r w:rsidR="00D44D28" w:rsidRPr="00B033EA">
        <w:rPr>
          <w:kern w:val="22"/>
          <w:szCs w:val="22"/>
        </w:rPr>
        <w:t xml:space="preserve"> continue</w:t>
      </w:r>
      <w:r w:rsidR="00F24999" w:rsidRPr="00B033EA">
        <w:rPr>
          <w:kern w:val="22"/>
          <w:szCs w:val="22"/>
        </w:rPr>
        <w:t>d</w:t>
      </w:r>
      <w:r w:rsidR="008113E9" w:rsidRPr="00B033EA">
        <w:rPr>
          <w:kern w:val="22"/>
          <w:szCs w:val="22"/>
        </w:rPr>
        <w:t>. In this regard</w:t>
      </w:r>
      <w:r w:rsidR="00021335" w:rsidRPr="00B033EA">
        <w:rPr>
          <w:kern w:val="22"/>
          <w:szCs w:val="22"/>
        </w:rPr>
        <w:t>,</w:t>
      </w:r>
      <w:r w:rsidR="008113E9" w:rsidRPr="00B033EA">
        <w:rPr>
          <w:kern w:val="22"/>
          <w:szCs w:val="22"/>
        </w:rPr>
        <w:t xml:space="preserve"> Parties ha</w:t>
      </w:r>
      <w:r w:rsidR="00F24999" w:rsidRPr="00B033EA">
        <w:rPr>
          <w:kern w:val="22"/>
          <w:szCs w:val="22"/>
        </w:rPr>
        <w:t>d</w:t>
      </w:r>
      <w:r w:rsidR="008113E9" w:rsidRPr="00B033EA">
        <w:rPr>
          <w:kern w:val="22"/>
          <w:szCs w:val="22"/>
        </w:rPr>
        <w:t xml:space="preserve"> made some progress</w:t>
      </w:r>
      <w:r w:rsidR="00DF21B0" w:rsidRPr="00B033EA">
        <w:rPr>
          <w:kern w:val="22"/>
          <w:szCs w:val="22"/>
        </w:rPr>
        <w:t>, though they</w:t>
      </w:r>
      <w:r w:rsidR="008113E9" w:rsidRPr="00B033EA">
        <w:rPr>
          <w:kern w:val="22"/>
          <w:szCs w:val="22"/>
        </w:rPr>
        <w:t xml:space="preserve"> still ha</w:t>
      </w:r>
      <w:r w:rsidR="006B3814" w:rsidRPr="00B033EA">
        <w:rPr>
          <w:kern w:val="22"/>
          <w:szCs w:val="22"/>
        </w:rPr>
        <w:t>d</w:t>
      </w:r>
      <w:r w:rsidR="008113E9" w:rsidRPr="00B033EA">
        <w:rPr>
          <w:kern w:val="22"/>
          <w:szCs w:val="22"/>
        </w:rPr>
        <w:t xml:space="preserve"> more work to do to meet information</w:t>
      </w:r>
      <w:r w:rsidR="00021335" w:rsidRPr="00B033EA">
        <w:rPr>
          <w:kern w:val="22"/>
          <w:szCs w:val="22"/>
        </w:rPr>
        <w:t>-</w:t>
      </w:r>
      <w:r w:rsidR="008113E9" w:rsidRPr="00B033EA">
        <w:rPr>
          <w:kern w:val="22"/>
          <w:szCs w:val="22"/>
        </w:rPr>
        <w:t xml:space="preserve">sharing obligations. Help and documentation could be improved, and the Secretariat </w:t>
      </w:r>
      <w:r w:rsidR="006A6466" w:rsidRPr="00B033EA">
        <w:rPr>
          <w:kern w:val="22"/>
          <w:szCs w:val="22"/>
        </w:rPr>
        <w:t>wished</w:t>
      </w:r>
      <w:r w:rsidR="008113E9" w:rsidRPr="00B033EA">
        <w:rPr>
          <w:kern w:val="22"/>
          <w:szCs w:val="22"/>
        </w:rPr>
        <w:t xml:space="preserve"> to reduce </w:t>
      </w:r>
      <w:r w:rsidR="006A6466" w:rsidRPr="00B033EA">
        <w:rPr>
          <w:kern w:val="22"/>
          <w:szCs w:val="22"/>
        </w:rPr>
        <w:t xml:space="preserve">the </w:t>
      </w:r>
      <w:r w:rsidR="008113E9" w:rsidRPr="00B033EA">
        <w:rPr>
          <w:kern w:val="22"/>
          <w:szCs w:val="22"/>
        </w:rPr>
        <w:t>need for tech</w:t>
      </w:r>
      <w:r w:rsidR="00DF21B0" w:rsidRPr="00B033EA">
        <w:rPr>
          <w:kern w:val="22"/>
          <w:szCs w:val="22"/>
        </w:rPr>
        <w:t>nical</w:t>
      </w:r>
      <w:r w:rsidR="008113E9" w:rsidRPr="00B033EA">
        <w:rPr>
          <w:kern w:val="22"/>
          <w:szCs w:val="22"/>
        </w:rPr>
        <w:t xml:space="preserve"> support and training as well as encourage </w:t>
      </w:r>
      <w:r w:rsidR="00AA7F79" w:rsidRPr="00B033EA">
        <w:rPr>
          <w:kern w:val="22"/>
          <w:szCs w:val="22"/>
        </w:rPr>
        <w:t xml:space="preserve">the </w:t>
      </w:r>
      <w:r w:rsidR="008113E9" w:rsidRPr="00B033EA">
        <w:rPr>
          <w:kern w:val="22"/>
          <w:szCs w:val="22"/>
        </w:rPr>
        <w:t>submission and updat</w:t>
      </w:r>
      <w:r w:rsidR="00AA7F79" w:rsidRPr="00B033EA">
        <w:rPr>
          <w:kern w:val="22"/>
          <w:szCs w:val="22"/>
        </w:rPr>
        <w:t>ing</w:t>
      </w:r>
      <w:r w:rsidR="008113E9" w:rsidRPr="00B033EA">
        <w:rPr>
          <w:kern w:val="22"/>
          <w:szCs w:val="22"/>
        </w:rPr>
        <w:t xml:space="preserve"> of information in more efficient way</w:t>
      </w:r>
      <w:r w:rsidR="006B3814" w:rsidRPr="00B033EA">
        <w:rPr>
          <w:kern w:val="22"/>
          <w:szCs w:val="22"/>
        </w:rPr>
        <w:t>s.</w:t>
      </w:r>
    </w:p>
    <w:p w14:paraId="2CD86231" w14:textId="4AA525AA" w:rsidR="00EB52C3" w:rsidRPr="00B033EA" w:rsidRDefault="001D0341"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With respect to the Clearing-House UI/UX Project, it was reported that this project </w:t>
      </w:r>
      <w:r w:rsidR="004F311B" w:rsidRPr="00B033EA">
        <w:rPr>
          <w:kern w:val="22"/>
          <w:szCs w:val="22"/>
        </w:rPr>
        <w:t>benefited from the recognition</w:t>
      </w:r>
      <w:r w:rsidRPr="00B033EA">
        <w:rPr>
          <w:kern w:val="22"/>
          <w:szCs w:val="22"/>
        </w:rPr>
        <w:t xml:space="preserve"> that the best websites </w:t>
      </w:r>
      <w:r w:rsidR="00F73700" w:rsidRPr="00B033EA">
        <w:rPr>
          <w:kern w:val="22"/>
          <w:szCs w:val="22"/>
        </w:rPr>
        <w:t xml:space="preserve">were </w:t>
      </w:r>
      <w:r w:rsidRPr="00B033EA">
        <w:rPr>
          <w:kern w:val="22"/>
          <w:szCs w:val="22"/>
        </w:rPr>
        <w:t>the ones that a user d</w:t>
      </w:r>
      <w:r w:rsidR="00F73700" w:rsidRPr="00B033EA">
        <w:rPr>
          <w:kern w:val="22"/>
          <w:szCs w:val="22"/>
        </w:rPr>
        <w:t>id</w:t>
      </w:r>
      <w:r w:rsidRPr="00B033EA">
        <w:rPr>
          <w:kern w:val="22"/>
          <w:szCs w:val="22"/>
        </w:rPr>
        <w:t xml:space="preserve"> not need any help or documentation to use. The goal </w:t>
      </w:r>
      <w:r w:rsidR="00F73700" w:rsidRPr="00B033EA">
        <w:rPr>
          <w:kern w:val="22"/>
          <w:szCs w:val="22"/>
        </w:rPr>
        <w:t>wa</w:t>
      </w:r>
      <w:r w:rsidRPr="00B033EA">
        <w:rPr>
          <w:kern w:val="22"/>
          <w:szCs w:val="22"/>
        </w:rPr>
        <w:t>s to improve the UI/UX and minimize the need for additional help and documentation. A</w:t>
      </w:r>
      <w:r w:rsidR="00EB52C3" w:rsidRPr="00B033EA">
        <w:rPr>
          <w:kern w:val="22"/>
          <w:szCs w:val="22"/>
        </w:rPr>
        <w:t>ny</w:t>
      </w:r>
      <w:r w:rsidRPr="00B033EA">
        <w:rPr>
          <w:kern w:val="22"/>
          <w:szCs w:val="22"/>
        </w:rPr>
        <w:t xml:space="preserve"> help and documentation provide</w:t>
      </w:r>
      <w:r w:rsidR="00EB52C3" w:rsidRPr="00B033EA">
        <w:rPr>
          <w:kern w:val="22"/>
          <w:szCs w:val="22"/>
        </w:rPr>
        <w:t>d</w:t>
      </w:r>
      <w:r w:rsidRPr="00B033EA">
        <w:rPr>
          <w:kern w:val="22"/>
          <w:szCs w:val="22"/>
        </w:rPr>
        <w:t xml:space="preserve"> should be simple for users, provided in an appropriate and effective format, and easily accessed or available at the appropriate time. This project </w:t>
      </w:r>
      <w:r w:rsidR="007511C6" w:rsidRPr="00B033EA">
        <w:rPr>
          <w:kern w:val="22"/>
          <w:szCs w:val="22"/>
        </w:rPr>
        <w:t xml:space="preserve">would </w:t>
      </w:r>
      <w:r w:rsidRPr="00B033EA">
        <w:rPr>
          <w:kern w:val="22"/>
          <w:szCs w:val="22"/>
        </w:rPr>
        <w:t>review</w:t>
      </w:r>
      <w:r w:rsidR="00AF5CB4" w:rsidRPr="00B033EA">
        <w:rPr>
          <w:kern w:val="22"/>
          <w:szCs w:val="22"/>
        </w:rPr>
        <w:t xml:space="preserve"> and</w:t>
      </w:r>
      <w:r w:rsidRPr="00B033EA">
        <w:rPr>
          <w:kern w:val="22"/>
          <w:szCs w:val="22"/>
        </w:rPr>
        <w:t xml:space="preserve"> improve the design of the websites</w:t>
      </w:r>
      <w:r w:rsidR="007511C6" w:rsidRPr="00B033EA">
        <w:rPr>
          <w:kern w:val="22"/>
          <w:szCs w:val="22"/>
        </w:rPr>
        <w:t>,</w:t>
      </w:r>
      <w:r w:rsidRPr="00B033EA">
        <w:rPr>
          <w:kern w:val="22"/>
          <w:szCs w:val="22"/>
        </w:rPr>
        <w:t xml:space="preserve"> primarily focusing on the common or similar internal and external processes and functionality related to the </w:t>
      </w:r>
      <w:r w:rsidR="00AA08A3" w:rsidRPr="00B033EA">
        <w:rPr>
          <w:kern w:val="22"/>
          <w:szCs w:val="22"/>
        </w:rPr>
        <w:t xml:space="preserve">Biosafety Clearing-House, </w:t>
      </w:r>
      <w:r w:rsidR="00BD7816" w:rsidRPr="00B033EA">
        <w:rPr>
          <w:kern w:val="22"/>
          <w:szCs w:val="22"/>
        </w:rPr>
        <w:t xml:space="preserve">the </w:t>
      </w:r>
      <w:r w:rsidR="00AA08A3" w:rsidRPr="00B033EA">
        <w:rPr>
          <w:kern w:val="22"/>
          <w:szCs w:val="22"/>
        </w:rPr>
        <w:t xml:space="preserve">Access and Benefit-sharing Clearing-House and </w:t>
      </w:r>
      <w:r w:rsidR="00BD7816" w:rsidRPr="00B033EA">
        <w:rPr>
          <w:kern w:val="22"/>
          <w:szCs w:val="22"/>
        </w:rPr>
        <w:t xml:space="preserve">the </w:t>
      </w:r>
      <w:r w:rsidR="00AA08A3" w:rsidRPr="00B033EA">
        <w:rPr>
          <w:kern w:val="22"/>
          <w:szCs w:val="22"/>
        </w:rPr>
        <w:t>clearing-house mechanism</w:t>
      </w:r>
      <w:r w:rsidR="00B662D2" w:rsidRPr="00B033EA">
        <w:rPr>
          <w:kern w:val="22"/>
          <w:szCs w:val="22"/>
        </w:rPr>
        <w:t>.</w:t>
      </w:r>
    </w:p>
    <w:p w14:paraId="3E2759EC" w14:textId="3D7D051F" w:rsidR="00C471FF" w:rsidRPr="00B033EA" w:rsidRDefault="00A76D86"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Data included for various reports </w:t>
      </w:r>
      <w:r w:rsidR="00764921" w:rsidRPr="00B033EA">
        <w:rPr>
          <w:kern w:val="22"/>
          <w:szCs w:val="22"/>
        </w:rPr>
        <w:t>is</w:t>
      </w:r>
      <w:r w:rsidRPr="00B033EA">
        <w:rPr>
          <w:kern w:val="22"/>
          <w:szCs w:val="22"/>
        </w:rPr>
        <w:t xml:space="preserve"> found in </w:t>
      </w:r>
      <w:r w:rsidR="00EC138D" w:rsidRPr="00B033EA">
        <w:rPr>
          <w:kern w:val="22"/>
          <w:szCs w:val="22"/>
        </w:rPr>
        <w:t xml:space="preserve">a </w:t>
      </w:r>
      <w:r w:rsidRPr="00B033EA">
        <w:rPr>
          <w:kern w:val="22"/>
          <w:szCs w:val="22"/>
        </w:rPr>
        <w:t>variety of databases and systems</w:t>
      </w:r>
      <w:r w:rsidR="00764921" w:rsidRPr="00B033EA">
        <w:rPr>
          <w:kern w:val="22"/>
          <w:szCs w:val="22"/>
        </w:rPr>
        <w:t>. The Secretariat plans</w:t>
      </w:r>
      <w:r w:rsidRPr="00B033EA">
        <w:rPr>
          <w:kern w:val="22"/>
          <w:szCs w:val="22"/>
        </w:rPr>
        <w:t xml:space="preserve"> to develop an online</w:t>
      </w:r>
      <w:r w:rsidR="00764921" w:rsidRPr="00B033EA">
        <w:rPr>
          <w:kern w:val="22"/>
          <w:szCs w:val="22"/>
        </w:rPr>
        <w:t xml:space="preserve">, </w:t>
      </w:r>
      <w:r w:rsidRPr="00B033EA">
        <w:rPr>
          <w:kern w:val="22"/>
          <w:szCs w:val="22"/>
        </w:rPr>
        <w:t xml:space="preserve">standardized automatic report format and interface </w:t>
      </w:r>
      <w:r w:rsidR="00332B21" w:rsidRPr="00B033EA">
        <w:rPr>
          <w:kern w:val="22"/>
          <w:szCs w:val="22"/>
        </w:rPr>
        <w:t>to allow</w:t>
      </w:r>
      <w:r w:rsidRPr="00B033EA">
        <w:rPr>
          <w:kern w:val="22"/>
          <w:szCs w:val="22"/>
        </w:rPr>
        <w:t xml:space="preserve"> users to explore the information for a specified timeframe. This </w:t>
      </w:r>
      <w:r w:rsidR="00332B21" w:rsidRPr="00B033EA">
        <w:rPr>
          <w:kern w:val="22"/>
          <w:szCs w:val="22"/>
        </w:rPr>
        <w:t>c</w:t>
      </w:r>
      <w:r w:rsidRPr="00B033EA">
        <w:rPr>
          <w:kern w:val="22"/>
          <w:szCs w:val="22"/>
        </w:rPr>
        <w:t xml:space="preserve">ould also </w:t>
      </w:r>
      <w:r w:rsidR="00181B32" w:rsidRPr="00B033EA">
        <w:rPr>
          <w:kern w:val="22"/>
          <w:szCs w:val="22"/>
        </w:rPr>
        <w:t xml:space="preserve">be </w:t>
      </w:r>
      <w:r w:rsidRPr="00B033EA">
        <w:rPr>
          <w:kern w:val="22"/>
          <w:szCs w:val="22"/>
        </w:rPr>
        <w:t xml:space="preserve">used </w:t>
      </w:r>
      <w:r w:rsidR="004F25D5" w:rsidRPr="00B033EA">
        <w:rPr>
          <w:kern w:val="22"/>
          <w:szCs w:val="22"/>
        </w:rPr>
        <w:t xml:space="preserve">to provide information </w:t>
      </w:r>
      <w:r w:rsidRPr="00B033EA">
        <w:rPr>
          <w:kern w:val="22"/>
          <w:szCs w:val="22"/>
        </w:rPr>
        <w:t xml:space="preserve">for </w:t>
      </w:r>
      <w:r w:rsidR="00AE7717" w:rsidRPr="00B033EA">
        <w:rPr>
          <w:kern w:val="22"/>
          <w:szCs w:val="22"/>
        </w:rPr>
        <w:t xml:space="preserve">reports </w:t>
      </w:r>
      <w:r w:rsidR="00FC4E28" w:rsidRPr="00B033EA">
        <w:rPr>
          <w:kern w:val="22"/>
          <w:szCs w:val="22"/>
        </w:rPr>
        <w:t>of</w:t>
      </w:r>
      <w:r w:rsidR="00AE7717" w:rsidRPr="00B033EA">
        <w:rPr>
          <w:kern w:val="22"/>
          <w:szCs w:val="22"/>
        </w:rPr>
        <w:t xml:space="preserve"> the clearing-house mechanism </w:t>
      </w:r>
      <w:r w:rsidRPr="00B033EA">
        <w:rPr>
          <w:kern w:val="22"/>
          <w:szCs w:val="22"/>
        </w:rPr>
        <w:t xml:space="preserve">and </w:t>
      </w:r>
      <w:r w:rsidR="00AE7717" w:rsidRPr="00B033EA">
        <w:rPr>
          <w:kern w:val="22"/>
          <w:szCs w:val="22"/>
        </w:rPr>
        <w:t>the Biosafety Clearing-House.</w:t>
      </w:r>
    </w:p>
    <w:p w14:paraId="753CD124" w14:textId="38013D7B" w:rsidR="00C471FF" w:rsidRPr="00B033EA" w:rsidRDefault="00C471FF"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Improvemen</w:t>
      </w:r>
      <w:r w:rsidR="00935D9A" w:rsidRPr="00B033EA">
        <w:rPr>
          <w:kern w:val="22"/>
          <w:szCs w:val="22"/>
        </w:rPr>
        <w:t>t</w:t>
      </w:r>
      <w:r w:rsidRPr="00B033EA">
        <w:rPr>
          <w:kern w:val="22"/>
          <w:szCs w:val="22"/>
        </w:rPr>
        <w:t>s and new functionality</w:t>
      </w:r>
      <w:r w:rsidR="00935D9A" w:rsidRPr="00B033EA">
        <w:rPr>
          <w:kern w:val="22"/>
          <w:szCs w:val="22"/>
        </w:rPr>
        <w:t xml:space="preserve"> that were included </w:t>
      </w:r>
      <w:r w:rsidR="005B7ADE" w:rsidRPr="00B033EA">
        <w:rPr>
          <w:kern w:val="22"/>
          <w:szCs w:val="22"/>
        </w:rPr>
        <w:t xml:space="preserve">in the latest update </w:t>
      </w:r>
      <w:r w:rsidR="00935D9A" w:rsidRPr="00B033EA">
        <w:rPr>
          <w:kern w:val="22"/>
          <w:szCs w:val="22"/>
        </w:rPr>
        <w:t xml:space="preserve">highlight </w:t>
      </w:r>
      <w:r w:rsidR="00FC4E28" w:rsidRPr="00B033EA">
        <w:rPr>
          <w:kern w:val="22"/>
          <w:szCs w:val="22"/>
        </w:rPr>
        <w:t>s</w:t>
      </w:r>
      <w:r w:rsidR="00A1213D" w:rsidRPr="00B033EA">
        <w:rPr>
          <w:kern w:val="22"/>
          <w:szCs w:val="22"/>
        </w:rPr>
        <w:t xml:space="preserve">earch improvements such as– </w:t>
      </w:r>
      <w:r w:rsidR="009959E5" w:rsidRPr="00B033EA">
        <w:rPr>
          <w:kern w:val="22"/>
          <w:szCs w:val="22"/>
        </w:rPr>
        <w:t>(a) </w:t>
      </w:r>
      <w:r w:rsidR="00A1213D" w:rsidRPr="00B033EA">
        <w:rPr>
          <w:kern w:val="22"/>
          <w:szCs w:val="22"/>
        </w:rPr>
        <w:t xml:space="preserve">new and improved second level filters for record types, improved layout, and matrix search; </w:t>
      </w:r>
      <w:r w:rsidR="009959E5" w:rsidRPr="00B033EA">
        <w:rPr>
          <w:kern w:val="22"/>
          <w:szCs w:val="22"/>
        </w:rPr>
        <w:t>(</w:t>
      </w:r>
      <w:r w:rsidR="00A1213D" w:rsidRPr="00B033EA">
        <w:rPr>
          <w:kern w:val="22"/>
          <w:szCs w:val="22"/>
        </w:rPr>
        <w:t>a</w:t>
      </w:r>
      <w:r w:rsidR="009959E5" w:rsidRPr="00B033EA">
        <w:rPr>
          <w:kern w:val="22"/>
          <w:szCs w:val="22"/>
        </w:rPr>
        <w:t>)</w:t>
      </w:r>
      <w:r w:rsidR="00A1213D" w:rsidRPr="00B033EA">
        <w:rPr>
          <w:kern w:val="22"/>
          <w:szCs w:val="22"/>
        </w:rPr>
        <w:t xml:space="preserve"> new “</w:t>
      </w:r>
      <w:r w:rsidR="009959E5" w:rsidRPr="00B033EA">
        <w:rPr>
          <w:kern w:val="22"/>
          <w:szCs w:val="22"/>
        </w:rPr>
        <w:t>e</w:t>
      </w:r>
      <w:r w:rsidR="00A1213D" w:rsidRPr="00B033EA">
        <w:rPr>
          <w:kern w:val="22"/>
          <w:szCs w:val="22"/>
        </w:rPr>
        <w:t>xplore” section providing a list of individual record</w:t>
      </w:r>
      <w:r w:rsidR="00171054" w:rsidRPr="00B033EA">
        <w:rPr>
          <w:kern w:val="22"/>
          <w:szCs w:val="22"/>
        </w:rPr>
        <w:t>s</w:t>
      </w:r>
      <w:r w:rsidR="00A1213D" w:rsidRPr="00B033EA">
        <w:rPr>
          <w:kern w:val="22"/>
          <w:szCs w:val="22"/>
        </w:rPr>
        <w:t xml:space="preserve"> as search results; </w:t>
      </w:r>
      <w:r w:rsidR="009959E5" w:rsidRPr="00B033EA">
        <w:rPr>
          <w:kern w:val="22"/>
          <w:szCs w:val="22"/>
        </w:rPr>
        <w:t xml:space="preserve">(c) </w:t>
      </w:r>
      <w:r w:rsidR="00AD1DC4" w:rsidRPr="00B033EA">
        <w:rPr>
          <w:kern w:val="22"/>
          <w:szCs w:val="22"/>
        </w:rPr>
        <w:t>a</w:t>
      </w:r>
      <w:r w:rsidR="00A1213D" w:rsidRPr="00B033EA">
        <w:rPr>
          <w:kern w:val="22"/>
          <w:szCs w:val="22"/>
        </w:rPr>
        <w:t xml:space="preserve"> number of common format changes and improvements (Checkpoint, Checkpoint communiqu</w:t>
      </w:r>
      <w:r w:rsidR="00DC00AC" w:rsidRPr="00B033EA">
        <w:rPr>
          <w:kern w:val="22"/>
          <w:szCs w:val="22"/>
        </w:rPr>
        <w:t>é</w:t>
      </w:r>
      <w:r w:rsidR="00A1213D" w:rsidRPr="00B033EA">
        <w:rPr>
          <w:kern w:val="22"/>
          <w:szCs w:val="22"/>
        </w:rPr>
        <w:t xml:space="preserve">, and new Measures status common format); </w:t>
      </w:r>
      <w:r w:rsidR="009959E5" w:rsidRPr="00B033EA">
        <w:rPr>
          <w:kern w:val="22"/>
          <w:szCs w:val="22"/>
        </w:rPr>
        <w:t>(d)</w:t>
      </w:r>
      <w:r w:rsidR="004A70D8" w:rsidRPr="00B033EA">
        <w:rPr>
          <w:kern w:val="22"/>
          <w:szCs w:val="22"/>
        </w:rPr>
        <w:t xml:space="preserve"> </w:t>
      </w:r>
      <w:r w:rsidR="00A1213D" w:rsidRPr="00B033EA">
        <w:rPr>
          <w:kern w:val="22"/>
          <w:szCs w:val="22"/>
        </w:rPr>
        <w:t>an integrated</w:t>
      </w:r>
      <w:r w:rsidR="000516E9" w:rsidRPr="00B033EA">
        <w:rPr>
          <w:kern w:val="22"/>
          <w:szCs w:val="22"/>
        </w:rPr>
        <w:t xml:space="preserve"> </w:t>
      </w:r>
      <w:r w:rsidR="00A1213D" w:rsidRPr="00B033EA">
        <w:rPr>
          <w:kern w:val="22"/>
          <w:szCs w:val="22"/>
        </w:rPr>
        <w:t>issue</w:t>
      </w:r>
      <w:r w:rsidR="004A70D8" w:rsidRPr="00B033EA">
        <w:rPr>
          <w:kern w:val="22"/>
          <w:szCs w:val="22"/>
        </w:rPr>
        <w:t>-</w:t>
      </w:r>
      <w:r w:rsidR="00A1213D" w:rsidRPr="00B033EA">
        <w:rPr>
          <w:kern w:val="22"/>
          <w:szCs w:val="22"/>
        </w:rPr>
        <w:t>tracking system for Parties</w:t>
      </w:r>
      <w:r w:rsidR="00DC00AC" w:rsidRPr="00B033EA">
        <w:rPr>
          <w:kern w:val="22"/>
          <w:szCs w:val="22"/>
        </w:rPr>
        <w:t>,</w:t>
      </w:r>
      <w:r w:rsidR="00A1213D" w:rsidRPr="00B033EA">
        <w:rPr>
          <w:kern w:val="22"/>
          <w:szCs w:val="22"/>
        </w:rPr>
        <w:t xml:space="preserve"> including automated reminders on information</w:t>
      </w:r>
      <w:r w:rsidR="0093326D" w:rsidRPr="00B033EA">
        <w:rPr>
          <w:kern w:val="22"/>
          <w:szCs w:val="22"/>
        </w:rPr>
        <w:t>-</w:t>
      </w:r>
      <w:r w:rsidR="00A1213D" w:rsidRPr="00B033EA">
        <w:rPr>
          <w:kern w:val="22"/>
          <w:szCs w:val="22"/>
        </w:rPr>
        <w:t>sharing obligations or issues with published records (</w:t>
      </w:r>
      <w:r w:rsidR="0093326D" w:rsidRPr="00B033EA">
        <w:rPr>
          <w:kern w:val="22"/>
          <w:szCs w:val="22"/>
        </w:rPr>
        <w:t>e.g.</w:t>
      </w:r>
      <w:r w:rsidR="00A1213D" w:rsidRPr="00B033EA">
        <w:rPr>
          <w:kern w:val="22"/>
          <w:szCs w:val="22"/>
        </w:rPr>
        <w:t xml:space="preserve">, a weekly or monthly report on a Party’s progress for </w:t>
      </w:r>
      <w:r w:rsidR="00EA1410" w:rsidRPr="00B033EA">
        <w:rPr>
          <w:kern w:val="22"/>
          <w:szCs w:val="22"/>
        </w:rPr>
        <w:t>national focal point</w:t>
      </w:r>
      <w:r w:rsidR="00A1213D" w:rsidRPr="00B033EA">
        <w:rPr>
          <w:kern w:val="22"/>
          <w:szCs w:val="22"/>
        </w:rPr>
        <w:t xml:space="preserve">s which would include </w:t>
      </w:r>
      <w:r w:rsidR="004404D5" w:rsidRPr="00B033EA">
        <w:rPr>
          <w:kern w:val="22"/>
          <w:szCs w:val="22"/>
        </w:rPr>
        <w:t xml:space="preserve">a </w:t>
      </w:r>
      <w:r w:rsidR="00A1213D" w:rsidRPr="00B033EA">
        <w:rPr>
          <w:kern w:val="22"/>
          <w:szCs w:val="22"/>
        </w:rPr>
        <w:t>checklist and instructions on how to resolve ABSCH issues or tasks, such as missing or unclear information in a particular record, or the need to designate a publishing authority)</w:t>
      </w:r>
      <w:r w:rsidR="00101AE3" w:rsidRPr="00B033EA">
        <w:rPr>
          <w:kern w:val="22"/>
          <w:szCs w:val="22"/>
        </w:rPr>
        <w:t xml:space="preserve">; </w:t>
      </w:r>
      <w:r w:rsidR="004A70D8" w:rsidRPr="00B033EA">
        <w:rPr>
          <w:kern w:val="22"/>
          <w:szCs w:val="22"/>
        </w:rPr>
        <w:t xml:space="preserve">(e) </w:t>
      </w:r>
      <w:r w:rsidR="00101AE3" w:rsidRPr="00B033EA">
        <w:rPr>
          <w:kern w:val="22"/>
          <w:szCs w:val="22"/>
        </w:rPr>
        <w:t>inclusion of the Bio</w:t>
      </w:r>
      <w:r w:rsidR="00EA62FC" w:rsidRPr="00B033EA">
        <w:rPr>
          <w:kern w:val="22"/>
          <w:szCs w:val="22"/>
        </w:rPr>
        <w:t>-B</w:t>
      </w:r>
      <w:r w:rsidR="005203C3" w:rsidRPr="00B033EA">
        <w:rPr>
          <w:kern w:val="22"/>
          <w:szCs w:val="22"/>
        </w:rPr>
        <w:t xml:space="preserve">ridge information in the </w:t>
      </w:r>
      <w:r w:rsidR="00203762" w:rsidRPr="00B033EA">
        <w:rPr>
          <w:kern w:val="22"/>
          <w:szCs w:val="22"/>
        </w:rPr>
        <w:t>Access and Benefit-sharing Clearing-House</w:t>
      </w:r>
      <w:r w:rsidR="005203C3" w:rsidRPr="00B033EA">
        <w:rPr>
          <w:kern w:val="22"/>
          <w:szCs w:val="22"/>
        </w:rPr>
        <w:t>; and</w:t>
      </w:r>
      <w:r w:rsidR="00EA62FC" w:rsidRPr="00B033EA">
        <w:rPr>
          <w:kern w:val="22"/>
          <w:szCs w:val="22"/>
        </w:rPr>
        <w:t>,</w:t>
      </w:r>
      <w:r w:rsidR="005203C3" w:rsidRPr="00B033EA">
        <w:rPr>
          <w:kern w:val="22"/>
          <w:szCs w:val="22"/>
        </w:rPr>
        <w:t xml:space="preserve"> finally, </w:t>
      </w:r>
      <w:r w:rsidR="00EA62FC" w:rsidRPr="00B033EA">
        <w:rPr>
          <w:kern w:val="22"/>
          <w:szCs w:val="22"/>
        </w:rPr>
        <w:t xml:space="preserve">(f) </w:t>
      </w:r>
      <w:r w:rsidR="0074337F" w:rsidRPr="00B033EA">
        <w:rPr>
          <w:kern w:val="22"/>
          <w:szCs w:val="22"/>
        </w:rPr>
        <w:t>i</w:t>
      </w:r>
      <w:r w:rsidR="005203C3" w:rsidRPr="00B033EA">
        <w:rPr>
          <w:kern w:val="22"/>
          <w:szCs w:val="22"/>
        </w:rPr>
        <w:t xml:space="preserve">ntegration of the </w:t>
      </w:r>
      <w:r w:rsidR="0074337F" w:rsidRPr="00B033EA">
        <w:rPr>
          <w:kern w:val="22"/>
          <w:szCs w:val="22"/>
        </w:rPr>
        <w:t xml:space="preserve">Access and Benefit-sharing Clearing-House </w:t>
      </w:r>
      <w:r w:rsidR="005203C3" w:rsidRPr="00B033EA">
        <w:rPr>
          <w:kern w:val="22"/>
          <w:szCs w:val="22"/>
        </w:rPr>
        <w:t>information into the Bioland Tool.</w:t>
      </w:r>
      <w:r w:rsidR="003B4F59" w:rsidRPr="00B033EA">
        <w:rPr>
          <w:kern w:val="22"/>
          <w:szCs w:val="22"/>
          <w:vertAlign w:val="superscript"/>
        </w:rPr>
        <w:footnoteReference w:id="5"/>
      </w:r>
    </w:p>
    <w:p w14:paraId="3C38AA9B" w14:textId="285B73F8" w:rsidR="00E21B66" w:rsidRPr="00B033EA" w:rsidRDefault="00557D36" w:rsidP="002E5171">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Committee expressed appreciation for </w:t>
      </w:r>
      <w:r w:rsidR="00C5051F" w:rsidRPr="00B033EA">
        <w:rPr>
          <w:kern w:val="22"/>
          <w:szCs w:val="22"/>
        </w:rPr>
        <w:t xml:space="preserve">the </w:t>
      </w:r>
      <w:r w:rsidRPr="00B033EA">
        <w:rPr>
          <w:kern w:val="22"/>
          <w:szCs w:val="22"/>
        </w:rPr>
        <w:t>greater integration among the clearing-houses.</w:t>
      </w:r>
    </w:p>
    <w:p w14:paraId="43B2F807" w14:textId="73701BA3" w:rsidR="00243708" w:rsidRPr="00B033EA" w:rsidRDefault="00E21B66" w:rsidP="005B7ADE">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lastRenderedPageBreak/>
        <w:t>ITEM 5</w:t>
      </w:r>
      <w:r w:rsidR="007241E0" w:rsidRPr="00B033EA">
        <w:rPr>
          <w:b/>
          <w:snapToGrid w:val="0"/>
          <w:kern w:val="22"/>
          <w:szCs w:val="22"/>
        </w:rPr>
        <w:t>.</w:t>
      </w:r>
      <w:r w:rsidRPr="00B033EA">
        <w:rPr>
          <w:b/>
          <w:snapToGrid w:val="0"/>
          <w:kern w:val="22"/>
          <w:szCs w:val="22"/>
        </w:rPr>
        <w:tab/>
      </w:r>
      <w:r w:rsidR="00243708" w:rsidRPr="00B033EA">
        <w:rPr>
          <w:b/>
          <w:snapToGrid w:val="0"/>
          <w:kern w:val="22"/>
          <w:szCs w:val="22"/>
        </w:rPr>
        <w:t>OTHER MATTERS</w:t>
      </w:r>
    </w:p>
    <w:p w14:paraId="18C6AE14" w14:textId="0D11F6FD" w:rsidR="00E21B66" w:rsidRPr="00B033EA" w:rsidRDefault="000A6656" w:rsidP="005B7ADE">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Under this agenda item</w:t>
      </w:r>
      <w:r w:rsidR="00C37728" w:rsidRPr="00B033EA">
        <w:rPr>
          <w:kern w:val="22"/>
          <w:szCs w:val="22"/>
        </w:rPr>
        <w:t>,</w:t>
      </w:r>
      <w:r w:rsidRPr="00B033EA">
        <w:rPr>
          <w:kern w:val="22"/>
          <w:szCs w:val="22"/>
        </w:rPr>
        <w:t xml:space="preserve"> the </w:t>
      </w:r>
      <w:r w:rsidR="00AB4A6C" w:rsidRPr="00B033EA">
        <w:rPr>
          <w:kern w:val="22"/>
          <w:szCs w:val="22"/>
        </w:rPr>
        <w:t xml:space="preserve">Secretariat </w:t>
      </w:r>
      <w:r w:rsidR="003075F6" w:rsidRPr="00B033EA">
        <w:rPr>
          <w:kern w:val="22"/>
          <w:szCs w:val="22"/>
        </w:rPr>
        <w:t>indicated</w:t>
      </w:r>
      <w:r w:rsidR="005D41BF" w:rsidRPr="00B033EA">
        <w:rPr>
          <w:kern w:val="22"/>
          <w:szCs w:val="22"/>
        </w:rPr>
        <w:t xml:space="preserve"> to</w:t>
      </w:r>
      <w:r w:rsidR="00AB4A6C" w:rsidRPr="00B033EA">
        <w:rPr>
          <w:kern w:val="22"/>
          <w:szCs w:val="22"/>
        </w:rPr>
        <w:t xml:space="preserve"> members that the </w:t>
      </w:r>
      <w:r w:rsidR="003075F6" w:rsidRPr="00B033EA">
        <w:rPr>
          <w:kern w:val="22"/>
          <w:szCs w:val="22"/>
        </w:rPr>
        <w:t>c</w:t>
      </w:r>
      <w:r w:rsidR="00AB4A6C" w:rsidRPr="00B033EA">
        <w:rPr>
          <w:kern w:val="22"/>
          <w:szCs w:val="22"/>
        </w:rPr>
        <w:t xml:space="preserve">hapeau document referenced during the meeting </w:t>
      </w:r>
      <w:r w:rsidR="00A614BD" w:rsidRPr="00B033EA">
        <w:rPr>
          <w:kern w:val="22"/>
          <w:szCs w:val="22"/>
        </w:rPr>
        <w:t xml:space="preserve">would require the Committee to </w:t>
      </w:r>
      <w:r w:rsidR="00D726D2" w:rsidRPr="00B033EA">
        <w:rPr>
          <w:kern w:val="22"/>
          <w:szCs w:val="22"/>
        </w:rPr>
        <w:t>consider and provide feedback</w:t>
      </w:r>
      <w:r w:rsidR="00A614BD" w:rsidRPr="00B033EA">
        <w:rPr>
          <w:kern w:val="22"/>
          <w:szCs w:val="22"/>
        </w:rPr>
        <w:t xml:space="preserve">. The </w:t>
      </w:r>
      <w:r w:rsidRPr="00B033EA">
        <w:rPr>
          <w:kern w:val="22"/>
          <w:szCs w:val="22"/>
        </w:rPr>
        <w:t xml:space="preserve">Chair of the Committee </w:t>
      </w:r>
      <w:r w:rsidR="00A614BD" w:rsidRPr="00B033EA">
        <w:rPr>
          <w:kern w:val="22"/>
          <w:szCs w:val="22"/>
        </w:rPr>
        <w:t>agreed an</w:t>
      </w:r>
      <w:r w:rsidR="00A64100" w:rsidRPr="00B033EA">
        <w:rPr>
          <w:kern w:val="22"/>
          <w:szCs w:val="22"/>
        </w:rPr>
        <w:t>d</w:t>
      </w:r>
      <w:r w:rsidR="00A614BD" w:rsidRPr="00B033EA">
        <w:rPr>
          <w:kern w:val="22"/>
          <w:szCs w:val="22"/>
        </w:rPr>
        <w:t xml:space="preserve"> </w:t>
      </w:r>
      <w:r w:rsidR="005D41BF" w:rsidRPr="00B033EA">
        <w:rPr>
          <w:kern w:val="22"/>
          <w:szCs w:val="22"/>
        </w:rPr>
        <w:t xml:space="preserve">expressed the </w:t>
      </w:r>
      <w:r w:rsidR="00A614BD" w:rsidRPr="00B033EA">
        <w:rPr>
          <w:kern w:val="22"/>
          <w:szCs w:val="22"/>
        </w:rPr>
        <w:t>wish</w:t>
      </w:r>
      <w:r w:rsidR="00CB55CD" w:rsidRPr="00B033EA">
        <w:rPr>
          <w:kern w:val="22"/>
          <w:szCs w:val="22"/>
        </w:rPr>
        <w:t xml:space="preserve"> to also review the next version of the </w:t>
      </w:r>
      <w:r w:rsidR="006928A5" w:rsidRPr="00B033EA">
        <w:rPr>
          <w:kern w:val="22"/>
          <w:szCs w:val="22"/>
        </w:rPr>
        <w:t>c</w:t>
      </w:r>
      <w:r w:rsidR="00CB55CD" w:rsidRPr="00B033EA">
        <w:rPr>
          <w:kern w:val="22"/>
          <w:szCs w:val="22"/>
        </w:rPr>
        <w:t xml:space="preserve">apacity </w:t>
      </w:r>
      <w:r w:rsidR="006928A5" w:rsidRPr="00B033EA">
        <w:rPr>
          <w:kern w:val="22"/>
          <w:szCs w:val="22"/>
        </w:rPr>
        <w:t>d</w:t>
      </w:r>
      <w:r w:rsidR="00CB55CD" w:rsidRPr="00B033EA">
        <w:rPr>
          <w:kern w:val="22"/>
          <w:szCs w:val="22"/>
        </w:rPr>
        <w:t xml:space="preserve">evelopment </w:t>
      </w:r>
      <w:r w:rsidR="006928A5" w:rsidRPr="00B033EA">
        <w:rPr>
          <w:kern w:val="22"/>
          <w:szCs w:val="22"/>
        </w:rPr>
        <w:t>d</w:t>
      </w:r>
      <w:r w:rsidR="00CB55CD" w:rsidRPr="00B033EA">
        <w:rPr>
          <w:kern w:val="22"/>
          <w:szCs w:val="22"/>
        </w:rPr>
        <w:t>ocument</w:t>
      </w:r>
      <w:r w:rsidR="00E86311" w:rsidRPr="00B033EA">
        <w:rPr>
          <w:kern w:val="22"/>
          <w:szCs w:val="22"/>
        </w:rPr>
        <w:t>.  I</w:t>
      </w:r>
      <w:r w:rsidR="00A64100" w:rsidRPr="00B033EA">
        <w:rPr>
          <w:kern w:val="22"/>
          <w:szCs w:val="22"/>
        </w:rPr>
        <w:t>t</w:t>
      </w:r>
      <w:r w:rsidR="00E86311" w:rsidRPr="00B033EA">
        <w:rPr>
          <w:kern w:val="22"/>
          <w:szCs w:val="22"/>
        </w:rPr>
        <w:t xml:space="preserve"> </w:t>
      </w:r>
      <w:r w:rsidR="00A64100" w:rsidRPr="00B033EA">
        <w:rPr>
          <w:kern w:val="22"/>
          <w:szCs w:val="22"/>
        </w:rPr>
        <w:t>was suggested that</w:t>
      </w:r>
      <w:r w:rsidR="00E86311" w:rsidRPr="00B033EA">
        <w:rPr>
          <w:kern w:val="22"/>
          <w:szCs w:val="22"/>
        </w:rPr>
        <w:t xml:space="preserve"> the Committee </w:t>
      </w:r>
      <w:r w:rsidR="005956A8" w:rsidRPr="00B033EA">
        <w:rPr>
          <w:kern w:val="22"/>
          <w:szCs w:val="22"/>
        </w:rPr>
        <w:t>sh</w:t>
      </w:r>
      <w:r w:rsidR="00E86311" w:rsidRPr="00B033EA">
        <w:rPr>
          <w:kern w:val="22"/>
          <w:szCs w:val="22"/>
        </w:rPr>
        <w:t xml:space="preserve">ould </w:t>
      </w:r>
      <w:r w:rsidR="00A64100" w:rsidRPr="00B033EA">
        <w:rPr>
          <w:kern w:val="22"/>
          <w:szCs w:val="22"/>
        </w:rPr>
        <w:t xml:space="preserve">try to </w:t>
      </w:r>
      <w:r w:rsidR="00E86311" w:rsidRPr="00B033EA">
        <w:rPr>
          <w:kern w:val="22"/>
          <w:szCs w:val="22"/>
        </w:rPr>
        <w:t>meet again virtually before the end of August 2020</w:t>
      </w:r>
      <w:r w:rsidR="00D726D2" w:rsidRPr="00B033EA">
        <w:rPr>
          <w:kern w:val="22"/>
          <w:szCs w:val="22"/>
        </w:rPr>
        <w:t xml:space="preserve"> with those </w:t>
      </w:r>
      <w:r w:rsidR="00A64100" w:rsidRPr="00B033EA">
        <w:rPr>
          <w:kern w:val="22"/>
          <w:szCs w:val="22"/>
        </w:rPr>
        <w:t xml:space="preserve">members who </w:t>
      </w:r>
      <w:r w:rsidR="005956A8" w:rsidRPr="00B033EA">
        <w:rPr>
          <w:kern w:val="22"/>
          <w:szCs w:val="22"/>
        </w:rPr>
        <w:t xml:space="preserve">might </w:t>
      </w:r>
      <w:r w:rsidR="00A64100" w:rsidRPr="00B033EA">
        <w:rPr>
          <w:kern w:val="22"/>
          <w:szCs w:val="22"/>
        </w:rPr>
        <w:t xml:space="preserve">be </w:t>
      </w:r>
      <w:r w:rsidR="00D726D2" w:rsidRPr="00B033EA">
        <w:rPr>
          <w:kern w:val="22"/>
          <w:szCs w:val="22"/>
        </w:rPr>
        <w:t>available</w:t>
      </w:r>
      <w:r w:rsidR="00E86311" w:rsidRPr="00B033EA">
        <w:rPr>
          <w:kern w:val="22"/>
          <w:szCs w:val="22"/>
        </w:rPr>
        <w:t>.</w:t>
      </w:r>
      <w:r w:rsidR="0067389B" w:rsidRPr="00B033EA">
        <w:rPr>
          <w:kern w:val="22"/>
          <w:szCs w:val="22"/>
        </w:rPr>
        <w:t xml:space="preserve"> The Secretariat </w:t>
      </w:r>
      <w:r w:rsidR="00D726D2" w:rsidRPr="00B033EA">
        <w:rPr>
          <w:kern w:val="22"/>
          <w:szCs w:val="22"/>
        </w:rPr>
        <w:t>reminded the Committee that</w:t>
      </w:r>
      <w:r w:rsidR="00BA1F8C" w:rsidRPr="00B033EA">
        <w:rPr>
          <w:kern w:val="22"/>
          <w:szCs w:val="22"/>
        </w:rPr>
        <w:t>, as</w:t>
      </w:r>
      <w:r w:rsidR="00D726D2" w:rsidRPr="00B033EA">
        <w:rPr>
          <w:kern w:val="22"/>
          <w:szCs w:val="22"/>
        </w:rPr>
        <w:t xml:space="preserve"> all documents </w:t>
      </w:r>
      <w:r w:rsidR="006928A5" w:rsidRPr="00B033EA">
        <w:rPr>
          <w:kern w:val="22"/>
          <w:szCs w:val="22"/>
        </w:rPr>
        <w:t xml:space="preserve">were </w:t>
      </w:r>
      <w:r w:rsidR="00D726D2" w:rsidRPr="00B033EA">
        <w:rPr>
          <w:kern w:val="22"/>
          <w:szCs w:val="22"/>
        </w:rPr>
        <w:t>to be posted in August</w:t>
      </w:r>
      <w:r w:rsidR="00BA1F8C" w:rsidRPr="00B033EA">
        <w:rPr>
          <w:kern w:val="22"/>
          <w:szCs w:val="22"/>
        </w:rPr>
        <w:t>,</w:t>
      </w:r>
      <w:r w:rsidR="000757D2" w:rsidRPr="00B033EA">
        <w:rPr>
          <w:kern w:val="22"/>
          <w:szCs w:val="22"/>
        </w:rPr>
        <w:t xml:space="preserve"> written feedback </w:t>
      </w:r>
      <w:r w:rsidR="00BA1F8C" w:rsidRPr="00B033EA">
        <w:rPr>
          <w:kern w:val="22"/>
          <w:szCs w:val="22"/>
        </w:rPr>
        <w:t xml:space="preserve">would be solicited </w:t>
      </w:r>
      <w:r w:rsidR="000757D2" w:rsidRPr="00B033EA">
        <w:rPr>
          <w:kern w:val="22"/>
          <w:szCs w:val="22"/>
        </w:rPr>
        <w:t>in advance</w:t>
      </w:r>
      <w:r w:rsidR="00D726D2" w:rsidRPr="00B033EA">
        <w:rPr>
          <w:kern w:val="22"/>
          <w:szCs w:val="22"/>
        </w:rPr>
        <w:t>.</w:t>
      </w:r>
    </w:p>
    <w:p w14:paraId="7AF4B745" w14:textId="2EE12CFC" w:rsidR="00E86311" w:rsidRPr="00B033EA" w:rsidRDefault="00E86311" w:rsidP="00CD4BF3">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t>ITEM 6</w:t>
      </w:r>
      <w:r w:rsidR="007241E0" w:rsidRPr="00B033EA">
        <w:rPr>
          <w:b/>
          <w:snapToGrid w:val="0"/>
          <w:kern w:val="22"/>
          <w:szCs w:val="22"/>
        </w:rPr>
        <w:t>.</w:t>
      </w:r>
      <w:r w:rsidRPr="00B033EA">
        <w:rPr>
          <w:b/>
          <w:snapToGrid w:val="0"/>
          <w:kern w:val="22"/>
          <w:szCs w:val="22"/>
        </w:rPr>
        <w:tab/>
        <w:t>CONCLUSIONS AND RECOMMENDATIONS</w:t>
      </w:r>
    </w:p>
    <w:p w14:paraId="457B71F2" w14:textId="244A60A4" w:rsidR="00E86311" w:rsidRPr="00B033EA" w:rsidRDefault="00E86311" w:rsidP="00CD4BF3">
      <w:pPr>
        <w:pStyle w:val="ListParagraph"/>
        <w:numPr>
          <w:ilvl w:val="0"/>
          <w:numId w:val="31"/>
        </w:numPr>
        <w:suppressLineNumbers/>
        <w:suppressAutoHyphens/>
        <w:spacing w:before="120" w:after="120"/>
        <w:ind w:left="0" w:firstLine="0"/>
        <w:contextualSpacing w:val="0"/>
        <w:rPr>
          <w:kern w:val="22"/>
          <w:szCs w:val="22"/>
        </w:rPr>
      </w:pPr>
      <w:r w:rsidRPr="00B033EA">
        <w:rPr>
          <w:kern w:val="22"/>
          <w:szCs w:val="22"/>
        </w:rPr>
        <w:t xml:space="preserve">The recommendations </w:t>
      </w:r>
      <w:r w:rsidR="00C14158" w:rsidRPr="00B033EA">
        <w:rPr>
          <w:kern w:val="22"/>
          <w:szCs w:val="22"/>
        </w:rPr>
        <w:t>resulting from this meeting are</w:t>
      </w:r>
      <w:r w:rsidR="003E7C42" w:rsidRPr="00B033EA">
        <w:rPr>
          <w:kern w:val="22"/>
          <w:szCs w:val="22"/>
        </w:rPr>
        <w:t xml:space="preserve"> indicated </w:t>
      </w:r>
      <w:r w:rsidR="008E33B2" w:rsidRPr="00B033EA">
        <w:rPr>
          <w:kern w:val="22"/>
          <w:szCs w:val="22"/>
        </w:rPr>
        <w:t>in section I above</w:t>
      </w:r>
      <w:r w:rsidR="00CF1664" w:rsidRPr="00B033EA">
        <w:rPr>
          <w:kern w:val="22"/>
          <w:szCs w:val="22"/>
        </w:rPr>
        <w:t xml:space="preserve">. </w:t>
      </w:r>
      <w:r w:rsidR="007C1332" w:rsidRPr="00B033EA">
        <w:rPr>
          <w:kern w:val="22"/>
          <w:szCs w:val="22"/>
        </w:rPr>
        <w:t xml:space="preserve">The </w:t>
      </w:r>
      <w:r w:rsidR="008E33B2" w:rsidRPr="00B033EA">
        <w:rPr>
          <w:kern w:val="22"/>
          <w:szCs w:val="22"/>
        </w:rPr>
        <w:t>C</w:t>
      </w:r>
      <w:r w:rsidR="007C1332" w:rsidRPr="00B033EA">
        <w:rPr>
          <w:kern w:val="22"/>
          <w:szCs w:val="22"/>
        </w:rPr>
        <w:t xml:space="preserve">hair expressed appreciation to the Secretariat </w:t>
      </w:r>
      <w:r w:rsidR="00361571" w:rsidRPr="00B033EA">
        <w:rPr>
          <w:kern w:val="22"/>
          <w:szCs w:val="22"/>
        </w:rPr>
        <w:t>for the good work</w:t>
      </w:r>
      <w:r w:rsidR="006C68B5" w:rsidRPr="00B033EA">
        <w:rPr>
          <w:kern w:val="22"/>
          <w:szCs w:val="22"/>
        </w:rPr>
        <w:t xml:space="preserve"> </w:t>
      </w:r>
      <w:r w:rsidR="008E33B2" w:rsidRPr="00B033EA">
        <w:rPr>
          <w:kern w:val="22"/>
          <w:szCs w:val="22"/>
        </w:rPr>
        <w:t xml:space="preserve">done </w:t>
      </w:r>
      <w:r w:rsidR="006C68B5" w:rsidRPr="00B033EA">
        <w:rPr>
          <w:kern w:val="22"/>
          <w:szCs w:val="22"/>
        </w:rPr>
        <w:t xml:space="preserve">under the </w:t>
      </w:r>
      <w:r w:rsidR="00B7255B" w:rsidRPr="00B033EA">
        <w:rPr>
          <w:kern w:val="22"/>
          <w:szCs w:val="22"/>
        </w:rPr>
        <w:t xml:space="preserve">difficult </w:t>
      </w:r>
      <w:r w:rsidR="00471B5B" w:rsidRPr="00B033EA">
        <w:rPr>
          <w:kern w:val="22"/>
          <w:szCs w:val="22"/>
        </w:rPr>
        <w:t xml:space="preserve">current </w:t>
      </w:r>
      <w:r w:rsidR="006C68B5" w:rsidRPr="00B033EA">
        <w:rPr>
          <w:kern w:val="22"/>
          <w:szCs w:val="22"/>
        </w:rPr>
        <w:t>circumstances</w:t>
      </w:r>
      <w:r w:rsidR="00361571" w:rsidRPr="00B033EA">
        <w:rPr>
          <w:kern w:val="22"/>
          <w:szCs w:val="22"/>
        </w:rPr>
        <w:t xml:space="preserve">.  </w:t>
      </w:r>
      <w:r w:rsidR="00B7255B" w:rsidRPr="00B033EA">
        <w:rPr>
          <w:kern w:val="22"/>
          <w:szCs w:val="22"/>
        </w:rPr>
        <w:t>Ms.</w:t>
      </w:r>
      <w:r w:rsidR="00B7255B" w:rsidRPr="00B033EA">
        <w:rPr>
          <w:szCs w:val="22"/>
        </w:rPr>
        <w:t> </w:t>
      </w:r>
      <w:r w:rsidR="00361571" w:rsidRPr="00B033EA">
        <w:rPr>
          <w:kern w:val="22"/>
          <w:szCs w:val="22"/>
        </w:rPr>
        <w:t xml:space="preserve">Jyoti </w:t>
      </w:r>
      <w:r w:rsidR="006C50F7" w:rsidRPr="00B033EA">
        <w:rPr>
          <w:kern w:val="22"/>
          <w:szCs w:val="22"/>
        </w:rPr>
        <w:t>Mathur-Filipp</w:t>
      </w:r>
      <w:r w:rsidR="00823097" w:rsidRPr="00B033EA">
        <w:rPr>
          <w:kern w:val="22"/>
          <w:szCs w:val="22"/>
        </w:rPr>
        <w:t>, Director, Implementation Support Division,</w:t>
      </w:r>
      <w:r w:rsidR="006C50F7" w:rsidRPr="00B033EA">
        <w:rPr>
          <w:kern w:val="22"/>
          <w:szCs w:val="22"/>
        </w:rPr>
        <w:t xml:space="preserve"> </w:t>
      </w:r>
      <w:r w:rsidR="000935C1" w:rsidRPr="00B033EA">
        <w:rPr>
          <w:kern w:val="22"/>
          <w:szCs w:val="22"/>
        </w:rPr>
        <w:t>thank</w:t>
      </w:r>
      <w:r w:rsidR="006C50F7" w:rsidRPr="00B033EA">
        <w:rPr>
          <w:kern w:val="22"/>
          <w:szCs w:val="22"/>
        </w:rPr>
        <w:t>ed</w:t>
      </w:r>
      <w:r w:rsidR="000935C1" w:rsidRPr="00B033EA">
        <w:rPr>
          <w:kern w:val="22"/>
          <w:szCs w:val="22"/>
        </w:rPr>
        <w:t xml:space="preserve"> everyone </w:t>
      </w:r>
      <w:r w:rsidR="006C50F7" w:rsidRPr="00B033EA">
        <w:rPr>
          <w:kern w:val="22"/>
          <w:szCs w:val="22"/>
        </w:rPr>
        <w:t xml:space="preserve">on behalf of the Executive Secretary </w:t>
      </w:r>
      <w:r w:rsidR="000935C1" w:rsidRPr="00B033EA">
        <w:rPr>
          <w:kern w:val="22"/>
          <w:szCs w:val="22"/>
        </w:rPr>
        <w:t xml:space="preserve">for </w:t>
      </w:r>
      <w:r w:rsidR="006C50F7" w:rsidRPr="00B033EA">
        <w:rPr>
          <w:kern w:val="22"/>
          <w:szCs w:val="22"/>
        </w:rPr>
        <w:t xml:space="preserve">their </w:t>
      </w:r>
      <w:r w:rsidR="000935C1" w:rsidRPr="00B033EA">
        <w:rPr>
          <w:kern w:val="22"/>
          <w:szCs w:val="22"/>
        </w:rPr>
        <w:t>participation</w:t>
      </w:r>
      <w:r w:rsidR="006C50F7" w:rsidRPr="00B033EA">
        <w:rPr>
          <w:kern w:val="22"/>
          <w:szCs w:val="22"/>
        </w:rPr>
        <w:t xml:space="preserve"> and thanked them for their valuable recommendations over the years. She also provided an update on the vacant staff positions</w:t>
      </w:r>
      <w:r w:rsidR="00815586" w:rsidRPr="00B033EA">
        <w:rPr>
          <w:kern w:val="22"/>
          <w:szCs w:val="22"/>
        </w:rPr>
        <w:t xml:space="preserve"> and invited members to share the </w:t>
      </w:r>
      <w:r w:rsidR="004B2802" w:rsidRPr="00B033EA">
        <w:rPr>
          <w:kern w:val="22"/>
          <w:szCs w:val="22"/>
        </w:rPr>
        <w:t>t</w:t>
      </w:r>
      <w:r w:rsidR="00815586" w:rsidRPr="00B033EA">
        <w:rPr>
          <w:kern w:val="22"/>
          <w:szCs w:val="22"/>
        </w:rPr>
        <w:t xml:space="preserve">erms of </w:t>
      </w:r>
      <w:r w:rsidR="004B2802" w:rsidRPr="00B033EA">
        <w:rPr>
          <w:kern w:val="22"/>
          <w:szCs w:val="22"/>
        </w:rPr>
        <w:t>r</w:t>
      </w:r>
      <w:r w:rsidR="00815586" w:rsidRPr="00B033EA">
        <w:rPr>
          <w:kern w:val="22"/>
          <w:szCs w:val="22"/>
        </w:rPr>
        <w:t>eference throughout their respective networks as they bec</w:t>
      </w:r>
      <w:r w:rsidR="000C6B4A" w:rsidRPr="00B033EA">
        <w:rPr>
          <w:kern w:val="22"/>
          <w:szCs w:val="22"/>
        </w:rPr>
        <w:t>a</w:t>
      </w:r>
      <w:r w:rsidR="00815586" w:rsidRPr="00B033EA">
        <w:rPr>
          <w:kern w:val="22"/>
          <w:szCs w:val="22"/>
        </w:rPr>
        <w:t>me available</w:t>
      </w:r>
      <w:r w:rsidR="00361571" w:rsidRPr="00B033EA">
        <w:rPr>
          <w:kern w:val="22"/>
          <w:szCs w:val="22"/>
        </w:rPr>
        <w:t>.</w:t>
      </w:r>
    </w:p>
    <w:p w14:paraId="770AA586" w14:textId="70576FBB" w:rsidR="00E86311" w:rsidRPr="00B033EA" w:rsidRDefault="005F4758" w:rsidP="00CD4BF3">
      <w:pPr>
        <w:keepNext/>
        <w:suppressLineNumbers/>
        <w:tabs>
          <w:tab w:val="left" w:pos="993"/>
        </w:tabs>
        <w:suppressAutoHyphens/>
        <w:spacing w:before="120" w:after="120"/>
        <w:jc w:val="center"/>
        <w:outlineLvl w:val="0"/>
        <w:rPr>
          <w:b/>
          <w:snapToGrid w:val="0"/>
          <w:kern w:val="22"/>
          <w:szCs w:val="22"/>
        </w:rPr>
      </w:pPr>
      <w:r w:rsidRPr="00B033EA">
        <w:rPr>
          <w:b/>
          <w:snapToGrid w:val="0"/>
          <w:kern w:val="22"/>
          <w:szCs w:val="22"/>
        </w:rPr>
        <w:t>ITEM 7</w:t>
      </w:r>
      <w:r w:rsidR="00D80F3E" w:rsidRPr="00B033EA">
        <w:rPr>
          <w:b/>
          <w:snapToGrid w:val="0"/>
          <w:kern w:val="22"/>
          <w:szCs w:val="22"/>
        </w:rPr>
        <w:t>.</w:t>
      </w:r>
      <w:r w:rsidRPr="00B033EA">
        <w:rPr>
          <w:b/>
          <w:snapToGrid w:val="0"/>
          <w:kern w:val="22"/>
          <w:szCs w:val="22"/>
        </w:rPr>
        <w:tab/>
        <w:t>CLOSURE OF THE MEETING</w:t>
      </w:r>
    </w:p>
    <w:p w14:paraId="4E01194B" w14:textId="4F713024" w:rsidR="00E86311" w:rsidRPr="00B033EA" w:rsidRDefault="005F4758" w:rsidP="00CD4BF3">
      <w:pPr>
        <w:pStyle w:val="ListParagraph"/>
        <w:numPr>
          <w:ilvl w:val="0"/>
          <w:numId w:val="31"/>
        </w:numPr>
        <w:suppressLineNumbers/>
        <w:suppressAutoHyphens/>
        <w:spacing w:before="120" w:after="120"/>
        <w:ind w:left="0" w:firstLine="0"/>
        <w:contextualSpacing w:val="0"/>
        <w:rPr>
          <w:b/>
          <w:snapToGrid w:val="0"/>
          <w:kern w:val="22"/>
          <w:szCs w:val="22"/>
        </w:rPr>
      </w:pPr>
      <w:r w:rsidRPr="00B033EA">
        <w:rPr>
          <w:kern w:val="22"/>
          <w:szCs w:val="22"/>
        </w:rPr>
        <w:t xml:space="preserve">The </w:t>
      </w:r>
      <w:r w:rsidR="00144FD9" w:rsidRPr="00B033EA">
        <w:rPr>
          <w:kern w:val="22"/>
          <w:szCs w:val="22"/>
        </w:rPr>
        <w:t>meeting concluded at 7</w:t>
      </w:r>
      <w:r w:rsidR="006E2037" w:rsidRPr="00B033EA">
        <w:rPr>
          <w:kern w:val="22"/>
          <w:szCs w:val="22"/>
        </w:rPr>
        <w:t>.</w:t>
      </w:r>
      <w:r w:rsidR="00144FD9" w:rsidRPr="00B033EA">
        <w:rPr>
          <w:kern w:val="22"/>
          <w:szCs w:val="22"/>
        </w:rPr>
        <w:t>20 a.m. (EDT)</w:t>
      </w:r>
      <w:r w:rsidR="006A4EDF" w:rsidRPr="00B033EA">
        <w:rPr>
          <w:kern w:val="22"/>
          <w:szCs w:val="22"/>
        </w:rPr>
        <w:t>.</w:t>
      </w:r>
    </w:p>
    <w:p w14:paraId="3093D971" w14:textId="1E568C80" w:rsidR="00A370A5" w:rsidRPr="00B033EA" w:rsidRDefault="00A370A5" w:rsidP="00C5016C">
      <w:pPr>
        <w:suppressLineNumbers/>
        <w:suppressAutoHyphens/>
        <w:jc w:val="center"/>
        <w:rPr>
          <w:kern w:val="22"/>
          <w:szCs w:val="22"/>
        </w:rPr>
      </w:pPr>
    </w:p>
    <w:p w14:paraId="29A777E2" w14:textId="77777777" w:rsidR="00A370A5" w:rsidRPr="00B033EA" w:rsidRDefault="00A370A5" w:rsidP="00C5016C">
      <w:pPr>
        <w:suppressLineNumbers/>
        <w:suppressAutoHyphens/>
        <w:jc w:val="left"/>
        <w:rPr>
          <w:kern w:val="22"/>
          <w:szCs w:val="22"/>
        </w:rPr>
      </w:pPr>
      <w:r w:rsidRPr="00B033EA">
        <w:rPr>
          <w:kern w:val="22"/>
          <w:szCs w:val="22"/>
        </w:rPr>
        <w:br w:type="page"/>
      </w:r>
    </w:p>
    <w:p w14:paraId="5E18C1FC" w14:textId="06111A82" w:rsidR="00B3369F" w:rsidRPr="00B033EA" w:rsidRDefault="00A370A5" w:rsidP="00CD4BF3">
      <w:pPr>
        <w:suppressLineNumbers/>
        <w:suppressAutoHyphens/>
        <w:spacing w:after="120"/>
        <w:jc w:val="center"/>
        <w:rPr>
          <w:bCs/>
          <w:i/>
          <w:iCs/>
          <w:snapToGrid w:val="0"/>
          <w:kern w:val="22"/>
          <w:szCs w:val="22"/>
        </w:rPr>
      </w:pPr>
      <w:r w:rsidRPr="00B033EA">
        <w:rPr>
          <w:bCs/>
          <w:i/>
          <w:iCs/>
          <w:snapToGrid w:val="0"/>
          <w:kern w:val="22"/>
          <w:szCs w:val="22"/>
        </w:rPr>
        <w:lastRenderedPageBreak/>
        <w:t>Annex</w:t>
      </w:r>
    </w:p>
    <w:p w14:paraId="4F8679C7" w14:textId="7D2619D8" w:rsidR="00A370A5" w:rsidRPr="00B033EA" w:rsidRDefault="00A370A5" w:rsidP="00CD4BF3">
      <w:pPr>
        <w:suppressLineNumbers/>
        <w:suppressAutoHyphens/>
        <w:jc w:val="center"/>
        <w:rPr>
          <w:b/>
          <w:caps/>
          <w:snapToGrid w:val="0"/>
          <w:kern w:val="22"/>
          <w:szCs w:val="22"/>
        </w:rPr>
      </w:pPr>
      <w:r w:rsidRPr="00B033EA">
        <w:rPr>
          <w:b/>
          <w:caps/>
          <w:snapToGrid w:val="0"/>
          <w:kern w:val="22"/>
          <w:szCs w:val="22"/>
        </w:rPr>
        <w:t xml:space="preserve">List of </w:t>
      </w:r>
      <w:r w:rsidR="00580B3E" w:rsidRPr="00B033EA">
        <w:rPr>
          <w:b/>
          <w:caps/>
          <w:snapToGrid w:val="0"/>
          <w:kern w:val="22"/>
          <w:szCs w:val="22"/>
        </w:rPr>
        <w:t>p</w:t>
      </w:r>
      <w:r w:rsidRPr="00B033EA">
        <w:rPr>
          <w:b/>
          <w:caps/>
          <w:snapToGrid w:val="0"/>
          <w:kern w:val="22"/>
          <w:szCs w:val="22"/>
        </w:rPr>
        <w:t>articipants</w:t>
      </w:r>
    </w:p>
    <w:p w14:paraId="2EFCCD4E" w14:textId="77777777" w:rsidR="008A6841" w:rsidRPr="00B033EA" w:rsidRDefault="008A6841" w:rsidP="00CD4BF3">
      <w:pPr>
        <w:suppressLineNumbers/>
        <w:suppressAutoHyphens/>
        <w:jc w:val="center"/>
        <w:rPr>
          <w:bCs/>
          <w:snapToGrid w:val="0"/>
          <w:kern w:val="22"/>
          <w:szCs w:val="22"/>
        </w:rPr>
      </w:pPr>
    </w:p>
    <w:tbl>
      <w:tblPr>
        <w:tblStyle w:val="TableGrid1"/>
        <w:tblW w:w="0" w:type="auto"/>
        <w:jc w:val="center"/>
        <w:tblCellMar>
          <w:top w:w="57" w:type="dxa"/>
          <w:left w:w="57" w:type="dxa"/>
          <w:bottom w:w="57" w:type="dxa"/>
          <w:right w:w="57" w:type="dxa"/>
        </w:tblCellMar>
        <w:tblLook w:val="04A0" w:firstRow="1" w:lastRow="0" w:firstColumn="1" w:lastColumn="0" w:noHBand="0" w:noVBand="1"/>
      </w:tblPr>
      <w:tblGrid>
        <w:gridCol w:w="846"/>
        <w:gridCol w:w="3294"/>
        <w:gridCol w:w="3333"/>
        <w:gridCol w:w="827"/>
      </w:tblGrid>
      <w:tr w:rsidR="008A6841" w:rsidRPr="00B033EA" w14:paraId="0036EC86" w14:textId="77777777" w:rsidTr="00CD4BF3">
        <w:trPr>
          <w:tblHeader/>
          <w:jc w:val="center"/>
        </w:trPr>
        <w:tc>
          <w:tcPr>
            <w:tcW w:w="846" w:type="dxa"/>
            <w:tcBorders>
              <w:bottom w:val="single" w:sz="4" w:space="0" w:color="auto"/>
            </w:tcBorders>
            <w:shd w:val="clear" w:color="auto" w:fill="auto"/>
          </w:tcPr>
          <w:p w14:paraId="789C1F30" w14:textId="77CC3DDA" w:rsidR="008A6841" w:rsidRPr="00B033EA" w:rsidRDefault="00262A51" w:rsidP="00CD4BF3">
            <w:pPr>
              <w:keepNext/>
              <w:suppressLineNumbers/>
              <w:suppressAutoHyphens/>
              <w:jc w:val="center"/>
              <w:rPr>
                <w:bCs/>
                <w:i/>
                <w:color w:val="000000"/>
                <w:kern w:val="22"/>
                <w:szCs w:val="22"/>
              </w:rPr>
            </w:pPr>
            <w:r w:rsidRPr="00B033EA">
              <w:rPr>
                <w:bCs/>
                <w:i/>
                <w:color w:val="000000"/>
                <w:kern w:val="22"/>
                <w:szCs w:val="22"/>
              </w:rPr>
              <w:t>No.</w:t>
            </w:r>
          </w:p>
        </w:tc>
        <w:tc>
          <w:tcPr>
            <w:tcW w:w="3294" w:type="dxa"/>
            <w:tcBorders>
              <w:bottom w:val="single" w:sz="4" w:space="0" w:color="auto"/>
            </w:tcBorders>
            <w:shd w:val="clear" w:color="auto" w:fill="auto"/>
          </w:tcPr>
          <w:p w14:paraId="18657252" w14:textId="77777777" w:rsidR="008A6841" w:rsidRPr="00B033EA" w:rsidRDefault="008A6841" w:rsidP="00CD4BF3">
            <w:pPr>
              <w:keepNext/>
              <w:suppressLineNumbers/>
              <w:suppressAutoHyphens/>
              <w:jc w:val="center"/>
              <w:rPr>
                <w:bCs/>
                <w:i/>
                <w:color w:val="000000"/>
                <w:kern w:val="22"/>
                <w:szCs w:val="22"/>
              </w:rPr>
            </w:pPr>
            <w:r w:rsidRPr="00B033EA">
              <w:rPr>
                <w:bCs/>
                <w:i/>
                <w:color w:val="000000"/>
                <w:kern w:val="22"/>
                <w:szCs w:val="22"/>
              </w:rPr>
              <w:t>Party</w:t>
            </w:r>
          </w:p>
        </w:tc>
        <w:tc>
          <w:tcPr>
            <w:tcW w:w="3333" w:type="dxa"/>
            <w:tcBorders>
              <w:bottom w:val="single" w:sz="4" w:space="0" w:color="auto"/>
            </w:tcBorders>
            <w:shd w:val="clear" w:color="auto" w:fill="auto"/>
          </w:tcPr>
          <w:p w14:paraId="06DF6D43" w14:textId="77777777" w:rsidR="008A6841" w:rsidRPr="00B033EA" w:rsidRDefault="008A6841" w:rsidP="00CD4BF3">
            <w:pPr>
              <w:keepNext/>
              <w:suppressLineNumbers/>
              <w:suppressAutoHyphens/>
              <w:jc w:val="center"/>
              <w:rPr>
                <w:bCs/>
                <w:i/>
                <w:color w:val="000000"/>
                <w:kern w:val="22"/>
                <w:szCs w:val="22"/>
              </w:rPr>
            </w:pPr>
            <w:r w:rsidRPr="00B033EA">
              <w:rPr>
                <w:bCs/>
                <w:i/>
                <w:color w:val="000000"/>
                <w:kern w:val="22"/>
                <w:szCs w:val="22"/>
              </w:rPr>
              <w:t>Member</w:t>
            </w:r>
          </w:p>
        </w:tc>
        <w:tc>
          <w:tcPr>
            <w:tcW w:w="827" w:type="dxa"/>
            <w:tcBorders>
              <w:bottom w:val="single" w:sz="4" w:space="0" w:color="auto"/>
            </w:tcBorders>
            <w:shd w:val="clear" w:color="auto" w:fill="auto"/>
          </w:tcPr>
          <w:p w14:paraId="446F6307" w14:textId="77777777" w:rsidR="008A6841" w:rsidRPr="00B033EA" w:rsidDel="000A6DCE" w:rsidRDefault="008A6841" w:rsidP="00CD4BF3">
            <w:pPr>
              <w:keepNext/>
              <w:suppressLineNumbers/>
              <w:suppressAutoHyphens/>
              <w:jc w:val="center"/>
              <w:rPr>
                <w:bCs/>
                <w:i/>
                <w:color w:val="000000"/>
                <w:kern w:val="22"/>
                <w:szCs w:val="22"/>
              </w:rPr>
            </w:pPr>
            <w:r w:rsidRPr="00B033EA">
              <w:rPr>
                <w:bCs/>
                <w:i/>
                <w:color w:val="000000"/>
                <w:kern w:val="22"/>
                <w:szCs w:val="22"/>
              </w:rPr>
              <w:t>Gender</w:t>
            </w:r>
          </w:p>
        </w:tc>
      </w:tr>
      <w:tr w:rsidR="008A6841" w:rsidRPr="00B033EA" w14:paraId="0AD716D8" w14:textId="77777777" w:rsidTr="00CD4BF3">
        <w:trPr>
          <w:jc w:val="center"/>
        </w:trPr>
        <w:tc>
          <w:tcPr>
            <w:tcW w:w="846" w:type="dxa"/>
            <w:tcBorders>
              <w:top w:val="single" w:sz="4" w:space="0" w:color="auto"/>
            </w:tcBorders>
          </w:tcPr>
          <w:p w14:paraId="561C7026"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1</w:t>
            </w:r>
          </w:p>
        </w:tc>
        <w:tc>
          <w:tcPr>
            <w:tcW w:w="3294" w:type="dxa"/>
            <w:tcBorders>
              <w:top w:val="single" w:sz="4" w:space="0" w:color="auto"/>
            </w:tcBorders>
          </w:tcPr>
          <w:p w14:paraId="1C0746BD"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Belgium</w:t>
            </w:r>
          </w:p>
        </w:tc>
        <w:tc>
          <w:tcPr>
            <w:tcW w:w="3333" w:type="dxa"/>
            <w:tcBorders>
              <w:top w:val="single" w:sz="4" w:space="0" w:color="auto"/>
            </w:tcBorders>
          </w:tcPr>
          <w:p w14:paraId="5E3175DC" w14:textId="77777777" w:rsidR="008A6841" w:rsidRPr="00B033EA" w:rsidRDefault="008A6841" w:rsidP="00CD4BF3">
            <w:pPr>
              <w:suppressLineNumbers/>
              <w:suppressAutoHyphens/>
              <w:jc w:val="left"/>
              <w:rPr>
                <w:color w:val="000000"/>
                <w:kern w:val="22"/>
                <w:szCs w:val="22"/>
                <w:lang w:val="es-ES"/>
              </w:rPr>
            </w:pPr>
            <w:r w:rsidRPr="00B033EA">
              <w:rPr>
                <w:color w:val="000000"/>
                <w:kern w:val="22"/>
                <w:szCs w:val="22"/>
                <w:lang w:val="es-ES"/>
              </w:rPr>
              <w:t xml:space="preserve">Mr. Han de </w:t>
            </w:r>
            <w:proofErr w:type="spellStart"/>
            <w:r w:rsidRPr="00B033EA">
              <w:rPr>
                <w:color w:val="000000"/>
                <w:kern w:val="22"/>
                <w:szCs w:val="22"/>
                <w:lang w:val="es-ES"/>
              </w:rPr>
              <w:t>Koeijer</w:t>
            </w:r>
            <w:proofErr w:type="spellEnd"/>
            <w:r w:rsidRPr="00B033EA">
              <w:rPr>
                <w:color w:val="000000"/>
                <w:kern w:val="22"/>
                <w:szCs w:val="22"/>
                <w:lang w:val="es-ES"/>
              </w:rPr>
              <w:t xml:space="preserve"> - </w:t>
            </w:r>
            <w:proofErr w:type="spellStart"/>
            <w:r w:rsidRPr="00B033EA">
              <w:rPr>
                <w:color w:val="000000"/>
                <w:kern w:val="22"/>
                <w:szCs w:val="22"/>
                <w:lang w:val="es-ES"/>
              </w:rPr>
              <w:t>Chair</w:t>
            </w:r>
            <w:proofErr w:type="spellEnd"/>
          </w:p>
        </w:tc>
        <w:tc>
          <w:tcPr>
            <w:tcW w:w="827" w:type="dxa"/>
            <w:tcBorders>
              <w:top w:val="single" w:sz="4" w:space="0" w:color="auto"/>
            </w:tcBorders>
          </w:tcPr>
          <w:p w14:paraId="2A83516A"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8A6841" w:rsidRPr="00B033EA" w14:paraId="1E4ADE4B" w14:textId="77777777" w:rsidTr="00CD4BF3">
        <w:trPr>
          <w:jc w:val="center"/>
        </w:trPr>
        <w:tc>
          <w:tcPr>
            <w:tcW w:w="846" w:type="dxa"/>
            <w:tcBorders>
              <w:bottom w:val="single" w:sz="4" w:space="0" w:color="auto"/>
            </w:tcBorders>
          </w:tcPr>
          <w:p w14:paraId="78940CF2"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2</w:t>
            </w:r>
          </w:p>
        </w:tc>
        <w:tc>
          <w:tcPr>
            <w:tcW w:w="3294" w:type="dxa"/>
            <w:tcBorders>
              <w:bottom w:val="single" w:sz="4" w:space="0" w:color="auto"/>
            </w:tcBorders>
          </w:tcPr>
          <w:p w14:paraId="62C18DC2"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Cameroon</w:t>
            </w:r>
          </w:p>
        </w:tc>
        <w:tc>
          <w:tcPr>
            <w:tcW w:w="3333" w:type="dxa"/>
            <w:tcBorders>
              <w:bottom w:val="single" w:sz="4" w:space="0" w:color="auto"/>
            </w:tcBorders>
          </w:tcPr>
          <w:p w14:paraId="36683068"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Mr. Rigobert Ntep</w:t>
            </w:r>
          </w:p>
        </w:tc>
        <w:tc>
          <w:tcPr>
            <w:tcW w:w="827" w:type="dxa"/>
            <w:tcBorders>
              <w:bottom w:val="single" w:sz="4" w:space="0" w:color="auto"/>
            </w:tcBorders>
          </w:tcPr>
          <w:p w14:paraId="5615D2F5"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8A6841" w:rsidRPr="00B033EA" w14:paraId="7A8F34AB" w14:textId="77777777" w:rsidTr="00CD4BF3">
        <w:trPr>
          <w:jc w:val="center"/>
        </w:trPr>
        <w:tc>
          <w:tcPr>
            <w:tcW w:w="846" w:type="dxa"/>
            <w:tcBorders>
              <w:bottom w:val="single" w:sz="4" w:space="0" w:color="auto"/>
            </w:tcBorders>
          </w:tcPr>
          <w:p w14:paraId="393E9C31"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3</w:t>
            </w:r>
          </w:p>
        </w:tc>
        <w:tc>
          <w:tcPr>
            <w:tcW w:w="3294" w:type="dxa"/>
            <w:tcBorders>
              <w:bottom w:val="single" w:sz="4" w:space="0" w:color="auto"/>
            </w:tcBorders>
          </w:tcPr>
          <w:p w14:paraId="31FADF70"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Morocco</w:t>
            </w:r>
          </w:p>
        </w:tc>
        <w:tc>
          <w:tcPr>
            <w:tcW w:w="3333" w:type="dxa"/>
            <w:tcBorders>
              <w:bottom w:val="single" w:sz="4" w:space="0" w:color="auto"/>
            </w:tcBorders>
          </w:tcPr>
          <w:p w14:paraId="005AAB26" w14:textId="0E0441D9" w:rsidR="008A6841" w:rsidRPr="00B033EA" w:rsidRDefault="00262A51" w:rsidP="00CD4BF3">
            <w:pPr>
              <w:suppressLineNumbers/>
              <w:suppressAutoHyphens/>
              <w:jc w:val="left"/>
              <w:rPr>
                <w:color w:val="000000"/>
                <w:kern w:val="22"/>
                <w:szCs w:val="22"/>
              </w:rPr>
            </w:pPr>
            <w:r w:rsidRPr="00B033EA">
              <w:rPr>
                <w:color w:val="000000"/>
                <w:kern w:val="22"/>
                <w:szCs w:val="22"/>
              </w:rPr>
              <w:t>M</w:t>
            </w:r>
            <w:r w:rsidR="008A6841" w:rsidRPr="00B033EA">
              <w:rPr>
                <w:color w:val="000000"/>
                <w:kern w:val="22"/>
                <w:szCs w:val="22"/>
              </w:rPr>
              <w:t>r. Mostafa Madbouhi</w:t>
            </w:r>
          </w:p>
        </w:tc>
        <w:tc>
          <w:tcPr>
            <w:tcW w:w="827" w:type="dxa"/>
            <w:tcBorders>
              <w:bottom w:val="single" w:sz="4" w:space="0" w:color="auto"/>
            </w:tcBorders>
          </w:tcPr>
          <w:p w14:paraId="31649404"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8A6841" w:rsidRPr="00B033EA" w14:paraId="367FAA94" w14:textId="77777777" w:rsidTr="00CD4BF3">
        <w:trPr>
          <w:jc w:val="center"/>
        </w:trPr>
        <w:tc>
          <w:tcPr>
            <w:tcW w:w="846" w:type="dxa"/>
            <w:tcBorders>
              <w:top w:val="single" w:sz="4" w:space="0" w:color="auto"/>
            </w:tcBorders>
          </w:tcPr>
          <w:p w14:paraId="62E47CD4"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4</w:t>
            </w:r>
          </w:p>
        </w:tc>
        <w:tc>
          <w:tcPr>
            <w:tcW w:w="3294" w:type="dxa"/>
            <w:tcBorders>
              <w:top w:val="single" w:sz="4" w:space="0" w:color="auto"/>
            </w:tcBorders>
          </w:tcPr>
          <w:p w14:paraId="7295C2D4"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Serbia</w:t>
            </w:r>
          </w:p>
        </w:tc>
        <w:tc>
          <w:tcPr>
            <w:tcW w:w="3333" w:type="dxa"/>
            <w:tcBorders>
              <w:top w:val="single" w:sz="4" w:space="0" w:color="auto"/>
            </w:tcBorders>
          </w:tcPr>
          <w:p w14:paraId="76603BD8"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 xml:space="preserve">Mr. </w:t>
            </w:r>
            <w:proofErr w:type="spellStart"/>
            <w:r w:rsidRPr="00B033EA">
              <w:rPr>
                <w:color w:val="000000"/>
                <w:kern w:val="22"/>
                <w:szCs w:val="22"/>
              </w:rPr>
              <w:t>Slaviša</w:t>
            </w:r>
            <w:proofErr w:type="spellEnd"/>
            <w:r w:rsidRPr="00B033EA">
              <w:rPr>
                <w:color w:val="000000"/>
                <w:kern w:val="22"/>
                <w:szCs w:val="22"/>
              </w:rPr>
              <w:t xml:space="preserve"> </w:t>
            </w:r>
            <w:proofErr w:type="spellStart"/>
            <w:r w:rsidRPr="00B033EA">
              <w:rPr>
                <w:color w:val="000000"/>
                <w:kern w:val="22"/>
                <w:szCs w:val="22"/>
              </w:rPr>
              <w:t>Popović</w:t>
            </w:r>
            <w:proofErr w:type="spellEnd"/>
          </w:p>
        </w:tc>
        <w:tc>
          <w:tcPr>
            <w:tcW w:w="827" w:type="dxa"/>
            <w:tcBorders>
              <w:top w:val="single" w:sz="4" w:space="0" w:color="auto"/>
            </w:tcBorders>
          </w:tcPr>
          <w:p w14:paraId="64E4BEFC"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8A6841" w:rsidRPr="00B033EA" w14:paraId="642602AC" w14:textId="77777777" w:rsidTr="00CD4BF3">
        <w:trPr>
          <w:jc w:val="center"/>
        </w:trPr>
        <w:tc>
          <w:tcPr>
            <w:tcW w:w="846" w:type="dxa"/>
            <w:tcBorders>
              <w:bottom w:val="single" w:sz="4" w:space="0" w:color="auto"/>
            </w:tcBorders>
          </w:tcPr>
          <w:p w14:paraId="5ABFD238"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5</w:t>
            </w:r>
          </w:p>
        </w:tc>
        <w:tc>
          <w:tcPr>
            <w:tcW w:w="3294" w:type="dxa"/>
            <w:tcBorders>
              <w:bottom w:val="single" w:sz="4" w:space="0" w:color="auto"/>
            </w:tcBorders>
          </w:tcPr>
          <w:p w14:paraId="0BF0A21D"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Sri Lanka</w:t>
            </w:r>
          </w:p>
        </w:tc>
        <w:tc>
          <w:tcPr>
            <w:tcW w:w="3333" w:type="dxa"/>
            <w:tcBorders>
              <w:bottom w:val="single" w:sz="4" w:space="0" w:color="auto"/>
            </w:tcBorders>
          </w:tcPr>
          <w:p w14:paraId="2987D800"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Ms. H. M. H. E. Herath</w:t>
            </w:r>
          </w:p>
        </w:tc>
        <w:tc>
          <w:tcPr>
            <w:tcW w:w="827" w:type="dxa"/>
            <w:tcBorders>
              <w:bottom w:val="single" w:sz="4" w:space="0" w:color="auto"/>
            </w:tcBorders>
          </w:tcPr>
          <w:p w14:paraId="5B764AF2"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F</w:t>
            </w:r>
          </w:p>
        </w:tc>
      </w:tr>
      <w:tr w:rsidR="008A6841" w:rsidRPr="00B033EA" w14:paraId="5A1DA808" w14:textId="77777777" w:rsidTr="00CD4BF3">
        <w:trPr>
          <w:jc w:val="center"/>
        </w:trPr>
        <w:tc>
          <w:tcPr>
            <w:tcW w:w="846" w:type="dxa"/>
            <w:tcBorders>
              <w:top w:val="single" w:sz="4" w:space="0" w:color="auto"/>
            </w:tcBorders>
            <w:shd w:val="clear" w:color="auto" w:fill="auto"/>
          </w:tcPr>
          <w:p w14:paraId="21417BBE" w14:textId="77777777" w:rsidR="008A6841" w:rsidRPr="00B033EA" w:rsidRDefault="008A6841" w:rsidP="00CD4BF3">
            <w:pPr>
              <w:keepNext/>
              <w:suppressLineNumbers/>
              <w:suppressAutoHyphens/>
              <w:jc w:val="center"/>
              <w:rPr>
                <w:bCs/>
                <w:i/>
                <w:color w:val="000000"/>
                <w:kern w:val="22"/>
                <w:szCs w:val="22"/>
              </w:rPr>
            </w:pPr>
          </w:p>
        </w:tc>
        <w:tc>
          <w:tcPr>
            <w:tcW w:w="3294" w:type="dxa"/>
            <w:tcBorders>
              <w:top w:val="single" w:sz="4" w:space="0" w:color="auto"/>
            </w:tcBorders>
            <w:shd w:val="clear" w:color="auto" w:fill="auto"/>
          </w:tcPr>
          <w:p w14:paraId="6834FA25" w14:textId="77777777" w:rsidR="008A6841" w:rsidRPr="00B033EA" w:rsidRDefault="008A6841" w:rsidP="00CD4BF3">
            <w:pPr>
              <w:keepNext/>
              <w:suppressLineNumbers/>
              <w:suppressAutoHyphens/>
              <w:jc w:val="center"/>
              <w:rPr>
                <w:bCs/>
                <w:i/>
                <w:color w:val="000000"/>
                <w:kern w:val="22"/>
                <w:szCs w:val="22"/>
              </w:rPr>
            </w:pPr>
            <w:r w:rsidRPr="00B033EA">
              <w:rPr>
                <w:bCs/>
                <w:i/>
                <w:color w:val="000000"/>
                <w:kern w:val="22"/>
                <w:szCs w:val="22"/>
              </w:rPr>
              <w:t>Partner organization</w:t>
            </w:r>
          </w:p>
        </w:tc>
        <w:tc>
          <w:tcPr>
            <w:tcW w:w="3333" w:type="dxa"/>
            <w:tcBorders>
              <w:top w:val="single" w:sz="4" w:space="0" w:color="auto"/>
            </w:tcBorders>
            <w:shd w:val="clear" w:color="auto" w:fill="auto"/>
          </w:tcPr>
          <w:p w14:paraId="536D3A47" w14:textId="77777777" w:rsidR="008A6841" w:rsidRPr="00B033EA" w:rsidRDefault="008A6841" w:rsidP="00CD4BF3">
            <w:pPr>
              <w:keepNext/>
              <w:suppressLineNumbers/>
              <w:suppressAutoHyphens/>
              <w:jc w:val="center"/>
              <w:rPr>
                <w:bCs/>
                <w:i/>
                <w:color w:val="000000"/>
                <w:kern w:val="22"/>
                <w:szCs w:val="22"/>
              </w:rPr>
            </w:pPr>
            <w:r w:rsidRPr="00B033EA">
              <w:rPr>
                <w:bCs/>
                <w:i/>
                <w:color w:val="000000"/>
                <w:kern w:val="22"/>
                <w:szCs w:val="22"/>
              </w:rPr>
              <w:t>Member</w:t>
            </w:r>
          </w:p>
        </w:tc>
        <w:tc>
          <w:tcPr>
            <w:tcW w:w="827" w:type="dxa"/>
            <w:tcBorders>
              <w:top w:val="single" w:sz="4" w:space="0" w:color="auto"/>
            </w:tcBorders>
            <w:shd w:val="clear" w:color="auto" w:fill="auto"/>
          </w:tcPr>
          <w:p w14:paraId="206191A8" w14:textId="77777777" w:rsidR="008A6841" w:rsidRPr="00B033EA" w:rsidRDefault="008A6841" w:rsidP="00CD4BF3">
            <w:pPr>
              <w:keepNext/>
              <w:suppressLineNumbers/>
              <w:suppressAutoHyphens/>
              <w:jc w:val="center"/>
              <w:rPr>
                <w:bCs/>
                <w:i/>
                <w:color w:val="000000"/>
                <w:kern w:val="22"/>
                <w:szCs w:val="22"/>
              </w:rPr>
            </w:pPr>
            <w:r w:rsidRPr="00B033EA">
              <w:rPr>
                <w:bCs/>
                <w:i/>
                <w:color w:val="000000"/>
                <w:kern w:val="22"/>
                <w:szCs w:val="22"/>
              </w:rPr>
              <w:t>Gender</w:t>
            </w:r>
          </w:p>
        </w:tc>
      </w:tr>
      <w:tr w:rsidR="008A6841" w:rsidRPr="00B033EA" w14:paraId="4C67F350" w14:textId="77777777" w:rsidTr="00CD4BF3">
        <w:trPr>
          <w:jc w:val="center"/>
        </w:trPr>
        <w:tc>
          <w:tcPr>
            <w:tcW w:w="846" w:type="dxa"/>
          </w:tcPr>
          <w:p w14:paraId="3EC4181E"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6</w:t>
            </w:r>
          </w:p>
        </w:tc>
        <w:tc>
          <w:tcPr>
            <w:tcW w:w="3294" w:type="dxa"/>
          </w:tcPr>
          <w:p w14:paraId="03DE0F3E"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ASEAN Centre for Biodiversity</w:t>
            </w:r>
          </w:p>
        </w:tc>
        <w:tc>
          <w:tcPr>
            <w:tcW w:w="3333" w:type="dxa"/>
          </w:tcPr>
          <w:p w14:paraId="78FB76EA" w14:textId="058D713F" w:rsidR="008A6841" w:rsidRPr="00B033EA" w:rsidRDefault="00375ADE" w:rsidP="00CD4BF3">
            <w:pPr>
              <w:suppressLineNumbers/>
              <w:suppressAutoHyphens/>
              <w:jc w:val="left"/>
              <w:rPr>
                <w:color w:val="000000"/>
                <w:kern w:val="22"/>
                <w:szCs w:val="22"/>
              </w:rPr>
            </w:pPr>
            <w:r w:rsidRPr="00B033EA">
              <w:rPr>
                <w:color w:val="000000"/>
                <w:kern w:val="22"/>
                <w:szCs w:val="22"/>
              </w:rPr>
              <w:t>M</w:t>
            </w:r>
            <w:r w:rsidR="00CD4BF3" w:rsidRPr="00B033EA">
              <w:rPr>
                <w:color w:val="000000"/>
                <w:kern w:val="22"/>
                <w:szCs w:val="22"/>
              </w:rPr>
              <w:t>s.</w:t>
            </w:r>
            <w:r w:rsidR="008A6841" w:rsidRPr="00B033EA">
              <w:rPr>
                <w:color w:val="000000"/>
                <w:kern w:val="22"/>
                <w:szCs w:val="22"/>
              </w:rPr>
              <w:t xml:space="preserve"> Sheila Vergara</w:t>
            </w:r>
          </w:p>
        </w:tc>
        <w:tc>
          <w:tcPr>
            <w:tcW w:w="827" w:type="dxa"/>
          </w:tcPr>
          <w:p w14:paraId="620DF474"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F</w:t>
            </w:r>
          </w:p>
        </w:tc>
      </w:tr>
      <w:tr w:rsidR="008A6841" w:rsidRPr="00B033EA" w14:paraId="50AC123D" w14:textId="77777777" w:rsidTr="00CD4BF3">
        <w:trPr>
          <w:jc w:val="center"/>
        </w:trPr>
        <w:tc>
          <w:tcPr>
            <w:tcW w:w="846" w:type="dxa"/>
            <w:tcBorders>
              <w:top w:val="single" w:sz="4" w:space="0" w:color="auto"/>
            </w:tcBorders>
          </w:tcPr>
          <w:p w14:paraId="4AEE107D"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7</w:t>
            </w:r>
          </w:p>
        </w:tc>
        <w:tc>
          <w:tcPr>
            <w:tcW w:w="3294" w:type="dxa"/>
            <w:tcBorders>
              <w:top w:val="single" w:sz="4" w:space="0" w:color="auto"/>
            </w:tcBorders>
          </w:tcPr>
          <w:p w14:paraId="29FB6FBE"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MEA-IKM Initiative</w:t>
            </w:r>
          </w:p>
        </w:tc>
        <w:tc>
          <w:tcPr>
            <w:tcW w:w="3333" w:type="dxa"/>
            <w:tcBorders>
              <w:top w:val="single" w:sz="4" w:space="0" w:color="auto"/>
            </w:tcBorders>
          </w:tcPr>
          <w:p w14:paraId="2DFA87D1"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Ms. Eva Duer</w:t>
            </w:r>
          </w:p>
        </w:tc>
        <w:tc>
          <w:tcPr>
            <w:tcW w:w="827" w:type="dxa"/>
            <w:tcBorders>
              <w:top w:val="single" w:sz="4" w:space="0" w:color="auto"/>
            </w:tcBorders>
          </w:tcPr>
          <w:p w14:paraId="7F3934D0"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F</w:t>
            </w:r>
          </w:p>
        </w:tc>
      </w:tr>
      <w:tr w:rsidR="008A6841" w:rsidRPr="00B033EA" w14:paraId="152E083C" w14:textId="77777777" w:rsidTr="00CD4BF3">
        <w:trPr>
          <w:jc w:val="center"/>
        </w:trPr>
        <w:tc>
          <w:tcPr>
            <w:tcW w:w="846" w:type="dxa"/>
            <w:tcBorders>
              <w:bottom w:val="single" w:sz="4" w:space="0" w:color="auto"/>
            </w:tcBorders>
          </w:tcPr>
          <w:p w14:paraId="74447F9B"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8</w:t>
            </w:r>
          </w:p>
        </w:tc>
        <w:tc>
          <w:tcPr>
            <w:tcW w:w="3294" w:type="dxa"/>
            <w:tcBorders>
              <w:bottom w:val="single" w:sz="4" w:space="0" w:color="auto"/>
            </w:tcBorders>
          </w:tcPr>
          <w:p w14:paraId="02E04829" w14:textId="53B217EC" w:rsidR="008A6841" w:rsidRPr="00B033EA" w:rsidRDefault="008A6841" w:rsidP="00CD4BF3">
            <w:pPr>
              <w:suppressLineNumbers/>
              <w:suppressAutoHyphens/>
              <w:jc w:val="left"/>
              <w:rPr>
                <w:color w:val="000000"/>
                <w:spacing w:val="-2"/>
                <w:kern w:val="22"/>
                <w:szCs w:val="22"/>
              </w:rPr>
            </w:pPr>
            <w:r w:rsidRPr="00B033EA">
              <w:rPr>
                <w:color w:val="000000"/>
                <w:spacing w:val="-2"/>
                <w:kern w:val="22"/>
                <w:szCs w:val="22"/>
              </w:rPr>
              <w:t>U</w:t>
            </w:r>
            <w:r w:rsidR="003A62B5" w:rsidRPr="00B033EA">
              <w:rPr>
                <w:color w:val="000000"/>
                <w:spacing w:val="-2"/>
                <w:kern w:val="22"/>
                <w:szCs w:val="22"/>
              </w:rPr>
              <w:t xml:space="preserve">nited </w:t>
            </w:r>
            <w:r w:rsidRPr="00B033EA">
              <w:rPr>
                <w:color w:val="000000"/>
                <w:spacing w:val="-2"/>
                <w:kern w:val="22"/>
                <w:szCs w:val="22"/>
              </w:rPr>
              <w:t>N</w:t>
            </w:r>
            <w:r w:rsidR="003A62B5" w:rsidRPr="00B033EA">
              <w:rPr>
                <w:color w:val="000000"/>
                <w:spacing w:val="-2"/>
                <w:kern w:val="22"/>
                <w:szCs w:val="22"/>
              </w:rPr>
              <w:t>ations</w:t>
            </w:r>
            <w:r w:rsidRPr="00B033EA">
              <w:rPr>
                <w:color w:val="000000"/>
                <w:spacing w:val="-2"/>
                <w:kern w:val="22"/>
                <w:szCs w:val="22"/>
              </w:rPr>
              <w:t xml:space="preserve"> Environment </w:t>
            </w:r>
            <w:r w:rsidR="003A62B5" w:rsidRPr="00B033EA">
              <w:rPr>
                <w:color w:val="000000"/>
                <w:spacing w:val="-2"/>
                <w:kern w:val="22"/>
                <w:szCs w:val="22"/>
              </w:rPr>
              <w:t>Programme</w:t>
            </w:r>
            <w:r w:rsidR="00684039" w:rsidRPr="00B033EA">
              <w:rPr>
                <w:color w:val="000000"/>
                <w:spacing w:val="-2"/>
                <w:kern w:val="22"/>
                <w:szCs w:val="22"/>
              </w:rPr>
              <w:t xml:space="preserve"> World Conservation Monitoring Centre (UNEP-</w:t>
            </w:r>
            <w:r w:rsidRPr="00B033EA">
              <w:rPr>
                <w:color w:val="000000"/>
                <w:spacing w:val="-2"/>
                <w:kern w:val="22"/>
                <w:szCs w:val="22"/>
              </w:rPr>
              <w:t>WCMC</w:t>
            </w:r>
            <w:r w:rsidR="00684039" w:rsidRPr="00B033EA">
              <w:rPr>
                <w:color w:val="000000"/>
                <w:spacing w:val="-2"/>
                <w:kern w:val="22"/>
                <w:szCs w:val="22"/>
              </w:rPr>
              <w:t>)</w:t>
            </w:r>
          </w:p>
        </w:tc>
        <w:tc>
          <w:tcPr>
            <w:tcW w:w="3333" w:type="dxa"/>
            <w:tcBorders>
              <w:bottom w:val="single" w:sz="4" w:space="0" w:color="auto"/>
            </w:tcBorders>
          </w:tcPr>
          <w:p w14:paraId="713D0144"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Mr. Jerry Harrison</w:t>
            </w:r>
          </w:p>
        </w:tc>
        <w:tc>
          <w:tcPr>
            <w:tcW w:w="827" w:type="dxa"/>
            <w:tcBorders>
              <w:bottom w:val="single" w:sz="4" w:space="0" w:color="auto"/>
            </w:tcBorders>
          </w:tcPr>
          <w:p w14:paraId="4C668CA2"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8A6841" w:rsidRPr="00B033EA" w:rsidDel="000A6DCE" w14:paraId="7D532075" w14:textId="77777777" w:rsidTr="00CD4BF3">
        <w:trPr>
          <w:tblHeader/>
          <w:jc w:val="center"/>
        </w:trPr>
        <w:tc>
          <w:tcPr>
            <w:tcW w:w="846" w:type="dxa"/>
            <w:tcBorders>
              <w:bottom w:val="single" w:sz="4" w:space="0" w:color="auto"/>
            </w:tcBorders>
            <w:shd w:val="clear" w:color="auto" w:fill="auto"/>
          </w:tcPr>
          <w:p w14:paraId="21FE900F" w14:textId="77777777" w:rsidR="008A6841" w:rsidRPr="00B033EA" w:rsidRDefault="008A6841" w:rsidP="00CD4BF3">
            <w:pPr>
              <w:keepNext/>
              <w:suppressLineNumbers/>
              <w:suppressAutoHyphens/>
              <w:jc w:val="center"/>
              <w:rPr>
                <w:bCs/>
                <w:i/>
                <w:color w:val="000000"/>
                <w:kern w:val="22"/>
                <w:szCs w:val="22"/>
              </w:rPr>
            </w:pPr>
          </w:p>
        </w:tc>
        <w:tc>
          <w:tcPr>
            <w:tcW w:w="3294" w:type="dxa"/>
            <w:tcBorders>
              <w:bottom w:val="single" w:sz="4" w:space="0" w:color="auto"/>
            </w:tcBorders>
            <w:shd w:val="clear" w:color="auto" w:fill="auto"/>
          </w:tcPr>
          <w:p w14:paraId="3DE95402" w14:textId="77777777" w:rsidR="008A6841" w:rsidRPr="00B033EA" w:rsidRDefault="008A6841" w:rsidP="00CD4BF3">
            <w:pPr>
              <w:keepNext/>
              <w:suppressLineNumbers/>
              <w:tabs>
                <w:tab w:val="left" w:pos="900"/>
              </w:tabs>
              <w:suppressAutoHyphens/>
              <w:jc w:val="center"/>
              <w:rPr>
                <w:bCs/>
                <w:i/>
                <w:color w:val="000000"/>
                <w:kern w:val="22"/>
                <w:szCs w:val="22"/>
              </w:rPr>
            </w:pPr>
            <w:r w:rsidRPr="00B033EA">
              <w:rPr>
                <w:bCs/>
                <w:i/>
                <w:color w:val="000000"/>
                <w:kern w:val="22"/>
                <w:szCs w:val="22"/>
              </w:rPr>
              <w:t>Observers</w:t>
            </w:r>
          </w:p>
        </w:tc>
        <w:tc>
          <w:tcPr>
            <w:tcW w:w="3333" w:type="dxa"/>
            <w:tcBorders>
              <w:bottom w:val="single" w:sz="4" w:space="0" w:color="auto"/>
            </w:tcBorders>
            <w:shd w:val="clear" w:color="auto" w:fill="auto"/>
          </w:tcPr>
          <w:p w14:paraId="3B48B249" w14:textId="27036026" w:rsidR="008A6841" w:rsidRPr="00B033EA" w:rsidRDefault="008A6841" w:rsidP="00CD4BF3">
            <w:pPr>
              <w:keepNext/>
              <w:suppressLineNumbers/>
              <w:suppressAutoHyphens/>
              <w:jc w:val="center"/>
              <w:rPr>
                <w:bCs/>
                <w:i/>
                <w:color w:val="000000"/>
                <w:kern w:val="22"/>
                <w:szCs w:val="22"/>
              </w:rPr>
            </w:pPr>
          </w:p>
        </w:tc>
        <w:tc>
          <w:tcPr>
            <w:tcW w:w="827" w:type="dxa"/>
            <w:tcBorders>
              <w:bottom w:val="single" w:sz="4" w:space="0" w:color="auto"/>
            </w:tcBorders>
            <w:shd w:val="clear" w:color="auto" w:fill="auto"/>
          </w:tcPr>
          <w:p w14:paraId="6EEC6106" w14:textId="77777777" w:rsidR="008A6841" w:rsidRPr="00B033EA" w:rsidDel="000A6DCE" w:rsidRDefault="008A6841" w:rsidP="00CD4BF3">
            <w:pPr>
              <w:keepNext/>
              <w:suppressLineNumbers/>
              <w:suppressAutoHyphens/>
              <w:jc w:val="center"/>
              <w:rPr>
                <w:bCs/>
                <w:i/>
                <w:color w:val="000000"/>
                <w:kern w:val="22"/>
                <w:szCs w:val="22"/>
              </w:rPr>
            </w:pPr>
            <w:r w:rsidRPr="00B033EA">
              <w:rPr>
                <w:bCs/>
                <w:i/>
                <w:color w:val="000000"/>
                <w:kern w:val="22"/>
                <w:szCs w:val="22"/>
              </w:rPr>
              <w:t>Gender</w:t>
            </w:r>
          </w:p>
        </w:tc>
      </w:tr>
      <w:tr w:rsidR="008A6841" w:rsidRPr="00B033EA" w14:paraId="49EA379F" w14:textId="77777777" w:rsidTr="00EF2DE5">
        <w:trPr>
          <w:jc w:val="center"/>
        </w:trPr>
        <w:tc>
          <w:tcPr>
            <w:tcW w:w="846" w:type="dxa"/>
          </w:tcPr>
          <w:p w14:paraId="79111D50"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9</w:t>
            </w:r>
          </w:p>
        </w:tc>
        <w:tc>
          <w:tcPr>
            <w:tcW w:w="3294" w:type="dxa"/>
          </w:tcPr>
          <w:p w14:paraId="209E8D29" w14:textId="3BF2C890" w:rsidR="008A6841" w:rsidRPr="00B033EA" w:rsidRDefault="008A6841" w:rsidP="00CD4BF3">
            <w:pPr>
              <w:suppressLineNumbers/>
              <w:suppressAutoHyphens/>
              <w:jc w:val="left"/>
              <w:rPr>
                <w:color w:val="000000"/>
                <w:kern w:val="22"/>
                <w:szCs w:val="22"/>
              </w:rPr>
            </w:pPr>
            <w:r w:rsidRPr="00B033EA">
              <w:rPr>
                <w:color w:val="000000"/>
                <w:kern w:val="22"/>
                <w:szCs w:val="22"/>
              </w:rPr>
              <w:t xml:space="preserve">Global Biodiversity Information </w:t>
            </w:r>
            <w:r w:rsidR="00DC2C67" w:rsidRPr="00B033EA">
              <w:rPr>
                <w:color w:val="000000"/>
                <w:kern w:val="22"/>
                <w:szCs w:val="22"/>
              </w:rPr>
              <w:t>Facility (</w:t>
            </w:r>
            <w:r w:rsidRPr="00B033EA">
              <w:rPr>
                <w:color w:val="000000"/>
                <w:kern w:val="22"/>
                <w:szCs w:val="22"/>
              </w:rPr>
              <w:t>GBIF</w:t>
            </w:r>
            <w:r w:rsidR="00DC2C67" w:rsidRPr="00B033EA">
              <w:rPr>
                <w:color w:val="000000"/>
                <w:kern w:val="22"/>
                <w:szCs w:val="22"/>
              </w:rPr>
              <w:t>)</w:t>
            </w:r>
          </w:p>
        </w:tc>
        <w:tc>
          <w:tcPr>
            <w:tcW w:w="3333" w:type="dxa"/>
          </w:tcPr>
          <w:p w14:paraId="7D9A248C" w14:textId="77777777" w:rsidR="008A6841" w:rsidRPr="00B033EA" w:rsidRDefault="008A6841" w:rsidP="00CD4BF3">
            <w:pPr>
              <w:suppressLineNumbers/>
              <w:suppressAutoHyphens/>
              <w:jc w:val="left"/>
              <w:rPr>
                <w:color w:val="000000"/>
                <w:kern w:val="22"/>
                <w:szCs w:val="22"/>
              </w:rPr>
            </w:pPr>
            <w:r w:rsidRPr="00B033EA">
              <w:rPr>
                <w:color w:val="000000"/>
                <w:kern w:val="22"/>
                <w:szCs w:val="22"/>
              </w:rPr>
              <w:t>Mr. Tim Hirsch</w:t>
            </w:r>
          </w:p>
        </w:tc>
        <w:tc>
          <w:tcPr>
            <w:tcW w:w="827" w:type="dxa"/>
          </w:tcPr>
          <w:p w14:paraId="1D791A14" w14:textId="77777777" w:rsidR="008A6841" w:rsidRPr="00B033EA" w:rsidRDefault="008A6841" w:rsidP="00CD4BF3">
            <w:pPr>
              <w:suppressLineNumbers/>
              <w:suppressAutoHyphens/>
              <w:jc w:val="center"/>
              <w:rPr>
                <w:color w:val="000000"/>
                <w:kern w:val="22"/>
                <w:szCs w:val="22"/>
              </w:rPr>
            </w:pPr>
            <w:r w:rsidRPr="00B033EA">
              <w:rPr>
                <w:color w:val="000000"/>
                <w:kern w:val="22"/>
                <w:szCs w:val="22"/>
              </w:rPr>
              <w:t>M</w:t>
            </w:r>
          </w:p>
        </w:tc>
      </w:tr>
      <w:tr w:rsidR="0008568F" w:rsidRPr="00B033EA" w14:paraId="1A31F281" w14:textId="77777777" w:rsidTr="00CD4BF3">
        <w:trPr>
          <w:jc w:val="center"/>
        </w:trPr>
        <w:tc>
          <w:tcPr>
            <w:tcW w:w="846" w:type="dxa"/>
            <w:tcBorders>
              <w:bottom w:val="single" w:sz="4" w:space="0" w:color="auto"/>
            </w:tcBorders>
          </w:tcPr>
          <w:p w14:paraId="3119D1B2" w14:textId="56F3AA09" w:rsidR="0008568F" w:rsidRPr="00B033EA" w:rsidRDefault="0008568F" w:rsidP="00CD4BF3">
            <w:pPr>
              <w:suppressLineNumbers/>
              <w:suppressAutoHyphens/>
              <w:jc w:val="center"/>
              <w:rPr>
                <w:color w:val="000000"/>
                <w:kern w:val="22"/>
                <w:szCs w:val="22"/>
              </w:rPr>
            </w:pPr>
            <w:r w:rsidRPr="00B033EA">
              <w:rPr>
                <w:color w:val="000000"/>
                <w:kern w:val="22"/>
                <w:szCs w:val="22"/>
              </w:rPr>
              <w:t>10.</w:t>
            </w:r>
          </w:p>
        </w:tc>
        <w:tc>
          <w:tcPr>
            <w:tcW w:w="3294" w:type="dxa"/>
            <w:tcBorders>
              <w:bottom w:val="single" w:sz="4" w:space="0" w:color="auto"/>
            </w:tcBorders>
          </w:tcPr>
          <w:p w14:paraId="468E7873" w14:textId="7748FDB5" w:rsidR="0008568F" w:rsidRPr="00B033EA" w:rsidRDefault="00CD4BF3" w:rsidP="00CD4BF3">
            <w:pPr>
              <w:suppressLineNumbers/>
              <w:suppressAutoHyphens/>
              <w:jc w:val="left"/>
              <w:rPr>
                <w:color w:val="000000"/>
                <w:kern w:val="22"/>
                <w:szCs w:val="22"/>
              </w:rPr>
            </w:pPr>
            <w:r w:rsidRPr="00B033EA">
              <w:rPr>
                <w:color w:val="000000"/>
                <w:kern w:val="22"/>
                <w:szCs w:val="22"/>
              </w:rPr>
              <w:t>Consultant</w:t>
            </w:r>
          </w:p>
        </w:tc>
        <w:tc>
          <w:tcPr>
            <w:tcW w:w="3333" w:type="dxa"/>
            <w:tcBorders>
              <w:bottom w:val="single" w:sz="4" w:space="0" w:color="auto"/>
            </w:tcBorders>
          </w:tcPr>
          <w:p w14:paraId="62AFA4FF" w14:textId="4A70FF58" w:rsidR="0008568F" w:rsidRPr="00B033EA" w:rsidRDefault="00CD4BF3" w:rsidP="00CD4BF3">
            <w:pPr>
              <w:suppressLineNumbers/>
              <w:suppressAutoHyphens/>
              <w:jc w:val="left"/>
              <w:rPr>
                <w:color w:val="000000"/>
                <w:kern w:val="22"/>
                <w:szCs w:val="22"/>
              </w:rPr>
            </w:pPr>
            <w:r w:rsidRPr="00B033EA">
              <w:rPr>
                <w:color w:val="000000"/>
                <w:kern w:val="22"/>
                <w:szCs w:val="22"/>
              </w:rPr>
              <w:t>Mr. Chad Carpenter</w:t>
            </w:r>
          </w:p>
        </w:tc>
        <w:tc>
          <w:tcPr>
            <w:tcW w:w="827" w:type="dxa"/>
            <w:tcBorders>
              <w:bottom w:val="single" w:sz="4" w:space="0" w:color="auto"/>
            </w:tcBorders>
          </w:tcPr>
          <w:p w14:paraId="0759C6F2" w14:textId="7D972B51" w:rsidR="0008568F" w:rsidRPr="00B033EA" w:rsidRDefault="0008568F" w:rsidP="00CD4BF3">
            <w:pPr>
              <w:suppressLineNumbers/>
              <w:suppressAutoHyphens/>
              <w:jc w:val="center"/>
              <w:rPr>
                <w:color w:val="000000"/>
                <w:kern w:val="22"/>
                <w:szCs w:val="22"/>
              </w:rPr>
            </w:pPr>
            <w:r w:rsidRPr="00B033EA">
              <w:rPr>
                <w:color w:val="000000"/>
                <w:kern w:val="22"/>
                <w:szCs w:val="22"/>
              </w:rPr>
              <w:t>M</w:t>
            </w:r>
          </w:p>
        </w:tc>
      </w:tr>
      <w:tr w:rsidR="003A5705" w:rsidRPr="00B033EA" w14:paraId="69A6FDAA" w14:textId="77777777" w:rsidTr="00CD4BF3">
        <w:trPr>
          <w:jc w:val="center"/>
        </w:trPr>
        <w:tc>
          <w:tcPr>
            <w:tcW w:w="846" w:type="dxa"/>
            <w:shd w:val="clear" w:color="auto" w:fill="auto"/>
          </w:tcPr>
          <w:p w14:paraId="5CE2A400" w14:textId="77777777" w:rsidR="003A5705" w:rsidRPr="00B033EA" w:rsidRDefault="003A5705" w:rsidP="00CD4BF3">
            <w:pPr>
              <w:suppressLineNumbers/>
              <w:suppressAutoHyphens/>
              <w:jc w:val="center"/>
              <w:rPr>
                <w:bCs/>
                <w:color w:val="000000"/>
                <w:kern w:val="22"/>
                <w:szCs w:val="22"/>
              </w:rPr>
            </w:pPr>
          </w:p>
        </w:tc>
        <w:tc>
          <w:tcPr>
            <w:tcW w:w="3294" w:type="dxa"/>
            <w:shd w:val="clear" w:color="auto" w:fill="auto"/>
          </w:tcPr>
          <w:p w14:paraId="7DBA8164" w14:textId="5C0462A7" w:rsidR="003A5705" w:rsidRPr="00B033EA" w:rsidRDefault="003A5705" w:rsidP="00CD4BF3">
            <w:pPr>
              <w:suppressLineNumbers/>
              <w:suppressAutoHyphens/>
              <w:jc w:val="center"/>
              <w:rPr>
                <w:bCs/>
                <w:color w:val="000000"/>
                <w:kern w:val="22"/>
                <w:szCs w:val="22"/>
              </w:rPr>
            </w:pPr>
            <w:r w:rsidRPr="00B033EA">
              <w:rPr>
                <w:bCs/>
                <w:i/>
                <w:color w:val="000000"/>
                <w:kern w:val="22"/>
                <w:szCs w:val="22"/>
              </w:rPr>
              <w:t>Secretariat</w:t>
            </w:r>
          </w:p>
        </w:tc>
        <w:tc>
          <w:tcPr>
            <w:tcW w:w="3333" w:type="dxa"/>
            <w:shd w:val="clear" w:color="auto" w:fill="auto"/>
          </w:tcPr>
          <w:p w14:paraId="7702E105" w14:textId="40BE4940" w:rsidR="003A5705" w:rsidRPr="00B033EA" w:rsidRDefault="003A5705" w:rsidP="00CD4BF3">
            <w:pPr>
              <w:suppressLineNumbers/>
              <w:suppressAutoHyphens/>
              <w:jc w:val="center"/>
              <w:rPr>
                <w:bCs/>
                <w:i/>
                <w:iCs/>
                <w:color w:val="000000"/>
                <w:kern w:val="22"/>
                <w:szCs w:val="22"/>
              </w:rPr>
            </w:pPr>
          </w:p>
        </w:tc>
        <w:tc>
          <w:tcPr>
            <w:tcW w:w="827" w:type="dxa"/>
            <w:shd w:val="clear" w:color="auto" w:fill="auto"/>
          </w:tcPr>
          <w:p w14:paraId="447F7B38" w14:textId="43EB253D" w:rsidR="003A5705" w:rsidRPr="00B033EA" w:rsidRDefault="003A5705" w:rsidP="00EF2DE5">
            <w:pPr>
              <w:suppressLineNumbers/>
              <w:suppressAutoHyphens/>
              <w:jc w:val="center"/>
              <w:rPr>
                <w:bCs/>
                <w:color w:val="000000"/>
                <w:kern w:val="22"/>
                <w:szCs w:val="22"/>
              </w:rPr>
            </w:pPr>
            <w:r w:rsidRPr="00B033EA">
              <w:rPr>
                <w:bCs/>
                <w:i/>
                <w:color w:val="000000"/>
                <w:kern w:val="22"/>
                <w:szCs w:val="22"/>
              </w:rPr>
              <w:t>Gender</w:t>
            </w:r>
          </w:p>
        </w:tc>
      </w:tr>
      <w:tr w:rsidR="003A5705" w:rsidRPr="00B033EA" w14:paraId="406DC7F6" w14:textId="77777777" w:rsidTr="00EF2DE5">
        <w:trPr>
          <w:jc w:val="center"/>
        </w:trPr>
        <w:tc>
          <w:tcPr>
            <w:tcW w:w="846" w:type="dxa"/>
          </w:tcPr>
          <w:p w14:paraId="7824C905" w14:textId="79F9B6FF" w:rsidR="003A5705" w:rsidRPr="00B033EA" w:rsidRDefault="003A5705" w:rsidP="00EF2DE5">
            <w:pPr>
              <w:suppressLineNumbers/>
              <w:suppressAutoHyphens/>
              <w:jc w:val="center"/>
              <w:rPr>
                <w:color w:val="000000"/>
                <w:kern w:val="22"/>
                <w:szCs w:val="22"/>
              </w:rPr>
            </w:pPr>
            <w:r w:rsidRPr="00B033EA">
              <w:rPr>
                <w:color w:val="000000"/>
                <w:kern w:val="22"/>
                <w:szCs w:val="22"/>
              </w:rPr>
              <w:t>1</w:t>
            </w:r>
            <w:r w:rsidR="0008568F" w:rsidRPr="00B033EA">
              <w:rPr>
                <w:color w:val="000000"/>
                <w:kern w:val="22"/>
                <w:szCs w:val="22"/>
              </w:rPr>
              <w:t>1</w:t>
            </w:r>
            <w:r w:rsidRPr="00B033EA">
              <w:rPr>
                <w:color w:val="000000"/>
                <w:kern w:val="22"/>
                <w:szCs w:val="22"/>
              </w:rPr>
              <w:t>.</w:t>
            </w:r>
          </w:p>
        </w:tc>
        <w:tc>
          <w:tcPr>
            <w:tcW w:w="3294" w:type="dxa"/>
          </w:tcPr>
          <w:p w14:paraId="3640AB9E" w14:textId="40BD47DA" w:rsidR="003A5705" w:rsidRPr="00B033EA" w:rsidRDefault="003A5705" w:rsidP="00EF2DE5">
            <w:pPr>
              <w:suppressLineNumbers/>
              <w:suppressAutoHyphens/>
              <w:jc w:val="left"/>
              <w:rPr>
                <w:color w:val="000000"/>
                <w:kern w:val="22"/>
                <w:szCs w:val="22"/>
              </w:rPr>
            </w:pPr>
            <w:r w:rsidRPr="00B033EA">
              <w:rPr>
                <w:color w:val="000000"/>
                <w:kern w:val="22"/>
                <w:szCs w:val="22"/>
              </w:rPr>
              <w:t>Ms. Jyoti Mathur-Filipp</w:t>
            </w:r>
          </w:p>
        </w:tc>
        <w:tc>
          <w:tcPr>
            <w:tcW w:w="3333" w:type="dxa"/>
          </w:tcPr>
          <w:p w14:paraId="6A04AE54" w14:textId="756A2F30" w:rsidR="003A5705" w:rsidRPr="00B033EA" w:rsidRDefault="003A5705" w:rsidP="00EF2DE5">
            <w:pPr>
              <w:suppressLineNumbers/>
              <w:suppressAutoHyphens/>
              <w:jc w:val="left"/>
              <w:rPr>
                <w:color w:val="000000"/>
                <w:kern w:val="22"/>
                <w:szCs w:val="22"/>
              </w:rPr>
            </w:pPr>
            <w:r w:rsidRPr="00B033EA">
              <w:rPr>
                <w:color w:val="000000"/>
                <w:kern w:val="22"/>
                <w:szCs w:val="22"/>
              </w:rPr>
              <w:t>Director, Implementation Support Division</w:t>
            </w:r>
          </w:p>
        </w:tc>
        <w:tc>
          <w:tcPr>
            <w:tcW w:w="827" w:type="dxa"/>
          </w:tcPr>
          <w:p w14:paraId="50A0B5DD" w14:textId="05A128FF" w:rsidR="003A5705" w:rsidRPr="00B033EA" w:rsidRDefault="003A5705" w:rsidP="00EF2DE5">
            <w:pPr>
              <w:suppressLineNumbers/>
              <w:suppressAutoHyphens/>
              <w:jc w:val="center"/>
              <w:rPr>
                <w:color w:val="000000"/>
                <w:kern w:val="22"/>
                <w:szCs w:val="22"/>
              </w:rPr>
            </w:pPr>
            <w:r w:rsidRPr="00B033EA">
              <w:rPr>
                <w:color w:val="000000"/>
                <w:kern w:val="22"/>
                <w:szCs w:val="22"/>
              </w:rPr>
              <w:t>F</w:t>
            </w:r>
          </w:p>
        </w:tc>
      </w:tr>
      <w:tr w:rsidR="003A5705" w:rsidRPr="00B033EA" w14:paraId="3D9CC537" w14:textId="77777777" w:rsidTr="00EF2DE5">
        <w:trPr>
          <w:jc w:val="center"/>
        </w:trPr>
        <w:tc>
          <w:tcPr>
            <w:tcW w:w="846" w:type="dxa"/>
          </w:tcPr>
          <w:p w14:paraId="1FE78CF0" w14:textId="7E56CF29" w:rsidR="003A5705" w:rsidRPr="00B033EA" w:rsidRDefault="003A5705" w:rsidP="00EF2DE5">
            <w:pPr>
              <w:suppressLineNumbers/>
              <w:suppressAutoHyphens/>
              <w:jc w:val="center"/>
              <w:rPr>
                <w:color w:val="000000"/>
                <w:kern w:val="22"/>
                <w:szCs w:val="22"/>
              </w:rPr>
            </w:pPr>
            <w:r w:rsidRPr="00B033EA">
              <w:rPr>
                <w:color w:val="000000"/>
                <w:kern w:val="22"/>
                <w:szCs w:val="22"/>
              </w:rPr>
              <w:t>1</w:t>
            </w:r>
            <w:r w:rsidR="0008568F" w:rsidRPr="00B033EA">
              <w:rPr>
                <w:color w:val="000000"/>
                <w:kern w:val="22"/>
                <w:szCs w:val="22"/>
              </w:rPr>
              <w:t>2</w:t>
            </w:r>
            <w:r w:rsidRPr="00B033EA">
              <w:rPr>
                <w:color w:val="000000"/>
                <w:kern w:val="22"/>
                <w:szCs w:val="22"/>
              </w:rPr>
              <w:t>.</w:t>
            </w:r>
          </w:p>
        </w:tc>
        <w:tc>
          <w:tcPr>
            <w:tcW w:w="3294" w:type="dxa"/>
          </w:tcPr>
          <w:p w14:paraId="111683D2" w14:textId="747ADCAE" w:rsidR="003A5705" w:rsidRPr="00B033EA" w:rsidRDefault="003A5705" w:rsidP="00EF2DE5">
            <w:pPr>
              <w:suppressLineNumbers/>
              <w:suppressAutoHyphens/>
              <w:jc w:val="left"/>
              <w:rPr>
                <w:color w:val="000000"/>
                <w:kern w:val="22"/>
                <w:szCs w:val="22"/>
              </w:rPr>
            </w:pPr>
            <w:r w:rsidRPr="00B033EA">
              <w:rPr>
                <w:color w:val="000000"/>
                <w:kern w:val="22"/>
                <w:szCs w:val="22"/>
              </w:rPr>
              <w:t>Mr. Erie Tamale</w:t>
            </w:r>
          </w:p>
        </w:tc>
        <w:tc>
          <w:tcPr>
            <w:tcW w:w="3333" w:type="dxa"/>
          </w:tcPr>
          <w:p w14:paraId="27CBBE59" w14:textId="1787A8D5" w:rsidR="003A5705" w:rsidRPr="00B033EA" w:rsidRDefault="003A5705" w:rsidP="00EF2DE5">
            <w:pPr>
              <w:suppressLineNumbers/>
              <w:suppressAutoHyphens/>
              <w:jc w:val="left"/>
              <w:rPr>
                <w:color w:val="000000"/>
                <w:kern w:val="22"/>
                <w:szCs w:val="22"/>
              </w:rPr>
            </w:pPr>
            <w:r w:rsidRPr="00B033EA">
              <w:rPr>
                <w:color w:val="000000"/>
                <w:kern w:val="22"/>
                <w:szCs w:val="22"/>
              </w:rPr>
              <w:t>Senior Programme Officer</w:t>
            </w:r>
          </w:p>
        </w:tc>
        <w:tc>
          <w:tcPr>
            <w:tcW w:w="827" w:type="dxa"/>
          </w:tcPr>
          <w:p w14:paraId="4E521281" w14:textId="4A64B70A" w:rsidR="003A5705" w:rsidRPr="00B033EA" w:rsidRDefault="003A5705" w:rsidP="00EF2DE5">
            <w:pPr>
              <w:suppressLineNumbers/>
              <w:suppressAutoHyphens/>
              <w:jc w:val="center"/>
              <w:rPr>
                <w:color w:val="000000"/>
                <w:kern w:val="22"/>
                <w:szCs w:val="22"/>
              </w:rPr>
            </w:pPr>
            <w:r w:rsidRPr="00B033EA">
              <w:rPr>
                <w:color w:val="000000"/>
                <w:kern w:val="22"/>
                <w:szCs w:val="22"/>
              </w:rPr>
              <w:t>M</w:t>
            </w:r>
          </w:p>
        </w:tc>
      </w:tr>
      <w:tr w:rsidR="003A5705" w:rsidRPr="00B033EA" w14:paraId="1F1433AB" w14:textId="77777777" w:rsidTr="00EF2DE5">
        <w:trPr>
          <w:jc w:val="center"/>
        </w:trPr>
        <w:tc>
          <w:tcPr>
            <w:tcW w:w="846" w:type="dxa"/>
          </w:tcPr>
          <w:p w14:paraId="4135B59E" w14:textId="02450B6B" w:rsidR="003A5705" w:rsidRPr="00B033EA" w:rsidRDefault="003A5705" w:rsidP="00EF2DE5">
            <w:pPr>
              <w:suppressLineNumbers/>
              <w:suppressAutoHyphens/>
              <w:jc w:val="center"/>
              <w:rPr>
                <w:color w:val="000000"/>
                <w:kern w:val="22"/>
                <w:szCs w:val="22"/>
              </w:rPr>
            </w:pPr>
            <w:r w:rsidRPr="00B033EA">
              <w:rPr>
                <w:color w:val="000000"/>
                <w:kern w:val="22"/>
                <w:szCs w:val="22"/>
              </w:rPr>
              <w:t>1</w:t>
            </w:r>
            <w:r w:rsidR="0008568F" w:rsidRPr="00B033EA">
              <w:rPr>
                <w:color w:val="000000"/>
                <w:kern w:val="22"/>
                <w:szCs w:val="22"/>
              </w:rPr>
              <w:t>3</w:t>
            </w:r>
            <w:r w:rsidRPr="00B033EA">
              <w:rPr>
                <w:color w:val="000000"/>
                <w:kern w:val="22"/>
                <w:szCs w:val="22"/>
              </w:rPr>
              <w:t>.</w:t>
            </w:r>
          </w:p>
        </w:tc>
        <w:tc>
          <w:tcPr>
            <w:tcW w:w="3294" w:type="dxa"/>
          </w:tcPr>
          <w:p w14:paraId="448544DE" w14:textId="70599A26" w:rsidR="003A5705" w:rsidRPr="00B033EA" w:rsidRDefault="003A5705" w:rsidP="00EF2DE5">
            <w:pPr>
              <w:suppressLineNumbers/>
              <w:suppressAutoHyphens/>
              <w:jc w:val="left"/>
              <w:rPr>
                <w:color w:val="000000"/>
                <w:kern w:val="22"/>
                <w:szCs w:val="22"/>
              </w:rPr>
            </w:pPr>
            <w:r w:rsidRPr="00B033EA">
              <w:rPr>
                <w:color w:val="000000"/>
                <w:kern w:val="22"/>
                <w:szCs w:val="22"/>
              </w:rPr>
              <w:t>Mr. Alexandre Rafalovitch</w:t>
            </w:r>
          </w:p>
        </w:tc>
        <w:tc>
          <w:tcPr>
            <w:tcW w:w="3333" w:type="dxa"/>
          </w:tcPr>
          <w:p w14:paraId="47AFC3A7" w14:textId="57A196EA" w:rsidR="003A5705" w:rsidRPr="00B033EA" w:rsidRDefault="003A5705" w:rsidP="00EF2DE5">
            <w:pPr>
              <w:suppressLineNumbers/>
              <w:suppressAutoHyphens/>
              <w:jc w:val="left"/>
              <w:rPr>
                <w:color w:val="000000"/>
                <w:kern w:val="22"/>
                <w:szCs w:val="22"/>
              </w:rPr>
            </w:pPr>
            <w:r w:rsidRPr="00B033EA">
              <w:rPr>
                <w:color w:val="000000"/>
                <w:kern w:val="22"/>
                <w:szCs w:val="22"/>
              </w:rPr>
              <w:t>Programme Officer</w:t>
            </w:r>
          </w:p>
        </w:tc>
        <w:tc>
          <w:tcPr>
            <w:tcW w:w="827" w:type="dxa"/>
          </w:tcPr>
          <w:p w14:paraId="3CF1B0B0" w14:textId="186E42DA" w:rsidR="003A5705" w:rsidRPr="00B033EA" w:rsidRDefault="003A5705" w:rsidP="00EF2DE5">
            <w:pPr>
              <w:suppressLineNumbers/>
              <w:suppressAutoHyphens/>
              <w:jc w:val="center"/>
              <w:rPr>
                <w:color w:val="000000"/>
                <w:kern w:val="22"/>
                <w:szCs w:val="22"/>
              </w:rPr>
            </w:pPr>
            <w:r w:rsidRPr="00B033EA">
              <w:rPr>
                <w:color w:val="000000"/>
                <w:kern w:val="22"/>
                <w:szCs w:val="22"/>
              </w:rPr>
              <w:t>M</w:t>
            </w:r>
          </w:p>
        </w:tc>
      </w:tr>
      <w:tr w:rsidR="003A5705" w:rsidRPr="00B033EA" w14:paraId="377445DE" w14:textId="77777777" w:rsidTr="00EF2DE5">
        <w:trPr>
          <w:jc w:val="center"/>
        </w:trPr>
        <w:tc>
          <w:tcPr>
            <w:tcW w:w="846" w:type="dxa"/>
          </w:tcPr>
          <w:p w14:paraId="70CB66C2" w14:textId="309BA1ED" w:rsidR="003A5705" w:rsidRPr="00B033EA" w:rsidRDefault="003A5705" w:rsidP="00EF2DE5">
            <w:pPr>
              <w:suppressLineNumbers/>
              <w:suppressAutoHyphens/>
              <w:jc w:val="center"/>
              <w:rPr>
                <w:color w:val="000000"/>
                <w:kern w:val="22"/>
                <w:szCs w:val="22"/>
              </w:rPr>
            </w:pPr>
            <w:r w:rsidRPr="00B033EA">
              <w:rPr>
                <w:color w:val="000000"/>
                <w:kern w:val="22"/>
                <w:szCs w:val="22"/>
              </w:rPr>
              <w:t>1</w:t>
            </w:r>
            <w:r w:rsidR="0008568F" w:rsidRPr="00B033EA">
              <w:rPr>
                <w:color w:val="000000"/>
                <w:kern w:val="22"/>
                <w:szCs w:val="22"/>
              </w:rPr>
              <w:t>4</w:t>
            </w:r>
            <w:r w:rsidRPr="00B033EA">
              <w:rPr>
                <w:color w:val="000000"/>
                <w:kern w:val="22"/>
                <w:szCs w:val="22"/>
              </w:rPr>
              <w:t>.</w:t>
            </w:r>
          </w:p>
        </w:tc>
        <w:tc>
          <w:tcPr>
            <w:tcW w:w="3294" w:type="dxa"/>
          </w:tcPr>
          <w:p w14:paraId="46322579" w14:textId="0BD7E743" w:rsidR="003A5705" w:rsidRPr="00B033EA" w:rsidRDefault="003A5705" w:rsidP="00EF2DE5">
            <w:pPr>
              <w:suppressLineNumbers/>
              <w:suppressAutoHyphens/>
              <w:jc w:val="left"/>
              <w:rPr>
                <w:color w:val="000000"/>
                <w:kern w:val="22"/>
                <w:szCs w:val="22"/>
              </w:rPr>
            </w:pPr>
            <w:r w:rsidRPr="00B033EA">
              <w:rPr>
                <w:color w:val="000000"/>
                <w:kern w:val="22"/>
                <w:szCs w:val="22"/>
              </w:rPr>
              <w:t>Mr. Frederick Vogel</w:t>
            </w:r>
          </w:p>
        </w:tc>
        <w:tc>
          <w:tcPr>
            <w:tcW w:w="3333" w:type="dxa"/>
          </w:tcPr>
          <w:p w14:paraId="0CD47CAF" w14:textId="30E8C8A5" w:rsidR="003A5705" w:rsidRPr="00B033EA" w:rsidRDefault="003A5705" w:rsidP="00EF2DE5">
            <w:pPr>
              <w:suppressLineNumbers/>
              <w:suppressAutoHyphens/>
              <w:jc w:val="left"/>
              <w:rPr>
                <w:color w:val="000000"/>
                <w:kern w:val="22"/>
                <w:szCs w:val="22"/>
              </w:rPr>
            </w:pPr>
            <w:r w:rsidRPr="00B033EA">
              <w:rPr>
                <w:color w:val="000000"/>
                <w:kern w:val="22"/>
                <w:szCs w:val="22"/>
              </w:rPr>
              <w:t>Programme Officer</w:t>
            </w:r>
          </w:p>
        </w:tc>
        <w:tc>
          <w:tcPr>
            <w:tcW w:w="827" w:type="dxa"/>
          </w:tcPr>
          <w:p w14:paraId="4EC0045D" w14:textId="6D662A65" w:rsidR="003A5705" w:rsidRPr="00B033EA" w:rsidRDefault="003A5705" w:rsidP="00EF2DE5">
            <w:pPr>
              <w:suppressLineNumbers/>
              <w:suppressAutoHyphens/>
              <w:jc w:val="center"/>
              <w:rPr>
                <w:color w:val="000000"/>
                <w:kern w:val="22"/>
                <w:szCs w:val="22"/>
              </w:rPr>
            </w:pPr>
            <w:r w:rsidRPr="00B033EA">
              <w:rPr>
                <w:color w:val="000000"/>
                <w:kern w:val="22"/>
                <w:szCs w:val="22"/>
              </w:rPr>
              <w:t>M</w:t>
            </w:r>
          </w:p>
        </w:tc>
      </w:tr>
      <w:tr w:rsidR="003A5705" w:rsidRPr="00B033EA" w14:paraId="40E75199" w14:textId="77777777" w:rsidTr="00EF2DE5">
        <w:trPr>
          <w:jc w:val="center"/>
        </w:trPr>
        <w:tc>
          <w:tcPr>
            <w:tcW w:w="846" w:type="dxa"/>
          </w:tcPr>
          <w:p w14:paraId="32B145E3" w14:textId="210B2EF1" w:rsidR="003A5705" w:rsidRPr="00B033EA" w:rsidRDefault="0008568F" w:rsidP="00EF2DE5">
            <w:pPr>
              <w:suppressLineNumbers/>
              <w:suppressAutoHyphens/>
              <w:jc w:val="center"/>
              <w:rPr>
                <w:color w:val="000000"/>
                <w:kern w:val="22"/>
                <w:szCs w:val="22"/>
              </w:rPr>
            </w:pPr>
            <w:r w:rsidRPr="00B033EA">
              <w:rPr>
                <w:color w:val="000000"/>
                <w:kern w:val="22"/>
                <w:szCs w:val="22"/>
              </w:rPr>
              <w:t>15.</w:t>
            </w:r>
          </w:p>
        </w:tc>
        <w:tc>
          <w:tcPr>
            <w:tcW w:w="3294" w:type="dxa"/>
          </w:tcPr>
          <w:p w14:paraId="55D2E111" w14:textId="1A5E158E" w:rsidR="003A5705" w:rsidRPr="00B033EA" w:rsidRDefault="0008568F" w:rsidP="00EF2DE5">
            <w:pPr>
              <w:suppressLineNumbers/>
              <w:suppressAutoHyphens/>
              <w:jc w:val="left"/>
              <w:rPr>
                <w:color w:val="000000"/>
                <w:kern w:val="22"/>
                <w:szCs w:val="22"/>
              </w:rPr>
            </w:pPr>
            <w:r w:rsidRPr="00B033EA">
              <w:rPr>
                <w:color w:val="000000"/>
                <w:kern w:val="22"/>
                <w:szCs w:val="22"/>
              </w:rPr>
              <w:t>Ms. Sandra Meehan</w:t>
            </w:r>
          </w:p>
        </w:tc>
        <w:tc>
          <w:tcPr>
            <w:tcW w:w="3333" w:type="dxa"/>
          </w:tcPr>
          <w:p w14:paraId="16112D95" w14:textId="111EEA08" w:rsidR="003A5705" w:rsidRPr="00B033EA" w:rsidRDefault="0008568F" w:rsidP="00EF2DE5">
            <w:pPr>
              <w:suppressLineNumbers/>
              <w:suppressAutoHyphens/>
              <w:jc w:val="left"/>
              <w:rPr>
                <w:color w:val="000000"/>
                <w:kern w:val="22"/>
                <w:szCs w:val="22"/>
              </w:rPr>
            </w:pPr>
            <w:r w:rsidRPr="00B033EA">
              <w:rPr>
                <w:color w:val="000000"/>
                <w:kern w:val="22"/>
                <w:szCs w:val="22"/>
              </w:rPr>
              <w:t>Senior Programme Management Assistant</w:t>
            </w:r>
          </w:p>
        </w:tc>
        <w:tc>
          <w:tcPr>
            <w:tcW w:w="827" w:type="dxa"/>
          </w:tcPr>
          <w:p w14:paraId="2C0E6FE4" w14:textId="6A04F9B0" w:rsidR="003A5705" w:rsidRPr="00B033EA" w:rsidRDefault="0008568F" w:rsidP="00EF2DE5">
            <w:pPr>
              <w:suppressLineNumbers/>
              <w:suppressAutoHyphens/>
              <w:jc w:val="center"/>
              <w:rPr>
                <w:color w:val="000000"/>
                <w:kern w:val="22"/>
                <w:szCs w:val="22"/>
              </w:rPr>
            </w:pPr>
            <w:r w:rsidRPr="00B033EA">
              <w:rPr>
                <w:color w:val="000000"/>
                <w:kern w:val="22"/>
                <w:szCs w:val="22"/>
              </w:rPr>
              <w:t>F</w:t>
            </w:r>
          </w:p>
        </w:tc>
      </w:tr>
      <w:tr w:rsidR="003A5705" w:rsidRPr="00B033EA" w14:paraId="0D4EF813" w14:textId="77777777" w:rsidTr="00EF2DE5">
        <w:trPr>
          <w:jc w:val="center"/>
        </w:trPr>
        <w:tc>
          <w:tcPr>
            <w:tcW w:w="846" w:type="dxa"/>
          </w:tcPr>
          <w:p w14:paraId="0CC42B47" w14:textId="5874B45A" w:rsidR="003A5705" w:rsidRPr="00B033EA" w:rsidRDefault="0008568F" w:rsidP="00EF2DE5">
            <w:pPr>
              <w:suppressLineNumbers/>
              <w:suppressAutoHyphens/>
              <w:jc w:val="center"/>
              <w:rPr>
                <w:color w:val="000000"/>
                <w:kern w:val="22"/>
                <w:szCs w:val="22"/>
              </w:rPr>
            </w:pPr>
            <w:r w:rsidRPr="00B033EA">
              <w:rPr>
                <w:color w:val="000000"/>
                <w:kern w:val="22"/>
                <w:szCs w:val="22"/>
              </w:rPr>
              <w:t>16.</w:t>
            </w:r>
          </w:p>
        </w:tc>
        <w:tc>
          <w:tcPr>
            <w:tcW w:w="3294" w:type="dxa"/>
          </w:tcPr>
          <w:p w14:paraId="5CBCF52E" w14:textId="18232D0C" w:rsidR="003A5705" w:rsidRPr="00B033EA" w:rsidRDefault="0008568F" w:rsidP="00EF2DE5">
            <w:pPr>
              <w:suppressLineNumbers/>
              <w:suppressAutoHyphens/>
              <w:jc w:val="left"/>
              <w:rPr>
                <w:color w:val="000000"/>
                <w:kern w:val="22"/>
                <w:szCs w:val="22"/>
              </w:rPr>
            </w:pPr>
            <w:r w:rsidRPr="00B033EA">
              <w:rPr>
                <w:color w:val="000000"/>
                <w:kern w:val="22"/>
                <w:szCs w:val="22"/>
              </w:rPr>
              <w:t>Mr. Djessy Monnier</w:t>
            </w:r>
          </w:p>
        </w:tc>
        <w:tc>
          <w:tcPr>
            <w:tcW w:w="3333" w:type="dxa"/>
          </w:tcPr>
          <w:p w14:paraId="5816D89D" w14:textId="36281FBC" w:rsidR="003A5705" w:rsidRPr="00B033EA" w:rsidRDefault="0008568F" w:rsidP="00EF2DE5">
            <w:pPr>
              <w:suppressLineNumbers/>
              <w:suppressAutoHyphens/>
              <w:jc w:val="left"/>
              <w:rPr>
                <w:color w:val="000000"/>
                <w:kern w:val="22"/>
                <w:szCs w:val="22"/>
              </w:rPr>
            </w:pPr>
            <w:r w:rsidRPr="00B033EA">
              <w:rPr>
                <w:color w:val="000000"/>
                <w:kern w:val="22"/>
                <w:szCs w:val="22"/>
              </w:rPr>
              <w:t>Senior Programme Management Assistant</w:t>
            </w:r>
          </w:p>
        </w:tc>
        <w:tc>
          <w:tcPr>
            <w:tcW w:w="827" w:type="dxa"/>
          </w:tcPr>
          <w:p w14:paraId="7F80DA98" w14:textId="3C564D7B" w:rsidR="003A5705" w:rsidRPr="00B033EA" w:rsidRDefault="0008568F" w:rsidP="00EF2DE5">
            <w:pPr>
              <w:suppressLineNumbers/>
              <w:suppressAutoHyphens/>
              <w:jc w:val="center"/>
              <w:rPr>
                <w:color w:val="000000"/>
                <w:kern w:val="22"/>
                <w:szCs w:val="22"/>
              </w:rPr>
            </w:pPr>
            <w:r w:rsidRPr="00B033EA">
              <w:rPr>
                <w:color w:val="000000"/>
                <w:kern w:val="22"/>
                <w:szCs w:val="22"/>
              </w:rPr>
              <w:t>M</w:t>
            </w:r>
          </w:p>
        </w:tc>
      </w:tr>
      <w:tr w:rsidR="0008568F" w:rsidRPr="00B033EA" w14:paraId="7AE835CD" w14:textId="77777777" w:rsidTr="00EF2DE5">
        <w:trPr>
          <w:jc w:val="center"/>
        </w:trPr>
        <w:tc>
          <w:tcPr>
            <w:tcW w:w="846" w:type="dxa"/>
          </w:tcPr>
          <w:p w14:paraId="5D3B5BDC" w14:textId="05C47600" w:rsidR="0008568F" w:rsidRPr="00B033EA" w:rsidRDefault="0008568F" w:rsidP="00EF2DE5">
            <w:pPr>
              <w:suppressLineNumbers/>
              <w:suppressAutoHyphens/>
              <w:jc w:val="center"/>
              <w:rPr>
                <w:color w:val="000000"/>
                <w:kern w:val="22"/>
                <w:szCs w:val="22"/>
              </w:rPr>
            </w:pPr>
            <w:r w:rsidRPr="00B033EA">
              <w:rPr>
                <w:color w:val="000000"/>
                <w:kern w:val="22"/>
                <w:szCs w:val="22"/>
              </w:rPr>
              <w:t>17.</w:t>
            </w:r>
          </w:p>
        </w:tc>
        <w:tc>
          <w:tcPr>
            <w:tcW w:w="3294" w:type="dxa"/>
          </w:tcPr>
          <w:p w14:paraId="493FE615" w14:textId="6266403B" w:rsidR="0008568F" w:rsidRPr="00B033EA" w:rsidRDefault="0008568F" w:rsidP="00EF2DE5">
            <w:pPr>
              <w:suppressLineNumbers/>
              <w:suppressAutoHyphens/>
              <w:jc w:val="left"/>
              <w:rPr>
                <w:color w:val="000000"/>
                <w:kern w:val="22"/>
                <w:szCs w:val="22"/>
              </w:rPr>
            </w:pPr>
            <w:r w:rsidRPr="00B033EA">
              <w:rPr>
                <w:color w:val="000000"/>
                <w:kern w:val="22"/>
                <w:szCs w:val="22"/>
              </w:rPr>
              <w:t>Ms. Clair Parois</w:t>
            </w:r>
          </w:p>
        </w:tc>
        <w:tc>
          <w:tcPr>
            <w:tcW w:w="3333" w:type="dxa"/>
          </w:tcPr>
          <w:p w14:paraId="336A8155" w14:textId="118F6F62" w:rsidR="0008568F" w:rsidRPr="00B033EA" w:rsidRDefault="0008568F" w:rsidP="00EF2DE5">
            <w:pPr>
              <w:suppressLineNumbers/>
              <w:suppressAutoHyphens/>
              <w:jc w:val="left"/>
              <w:rPr>
                <w:color w:val="000000"/>
                <w:kern w:val="22"/>
                <w:szCs w:val="22"/>
              </w:rPr>
            </w:pPr>
            <w:r w:rsidRPr="00B033EA">
              <w:rPr>
                <w:color w:val="000000"/>
                <w:kern w:val="22"/>
                <w:szCs w:val="22"/>
              </w:rPr>
              <w:t>Programme Management Assistant</w:t>
            </w:r>
          </w:p>
        </w:tc>
        <w:tc>
          <w:tcPr>
            <w:tcW w:w="827" w:type="dxa"/>
          </w:tcPr>
          <w:p w14:paraId="17F05B38" w14:textId="46B0C224" w:rsidR="0008568F" w:rsidRPr="00B033EA" w:rsidRDefault="0008568F" w:rsidP="00EF2DE5">
            <w:pPr>
              <w:suppressLineNumbers/>
              <w:suppressAutoHyphens/>
              <w:jc w:val="center"/>
              <w:rPr>
                <w:color w:val="000000"/>
                <w:kern w:val="22"/>
                <w:szCs w:val="22"/>
              </w:rPr>
            </w:pPr>
            <w:r w:rsidRPr="00B033EA">
              <w:rPr>
                <w:color w:val="000000"/>
                <w:kern w:val="22"/>
                <w:szCs w:val="22"/>
              </w:rPr>
              <w:t>F</w:t>
            </w:r>
          </w:p>
        </w:tc>
      </w:tr>
    </w:tbl>
    <w:p w14:paraId="119A8F2C" w14:textId="5C6C4781" w:rsidR="0008568F" w:rsidRPr="00B033EA" w:rsidRDefault="0008568F" w:rsidP="00EF2DE5">
      <w:pPr>
        <w:suppressLineNumbers/>
        <w:suppressAutoHyphens/>
        <w:jc w:val="center"/>
        <w:rPr>
          <w:bCs/>
          <w:snapToGrid w:val="0"/>
          <w:kern w:val="22"/>
          <w:szCs w:val="22"/>
        </w:rPr>
      </w:pPr>
    </w:p>
    <w:p w14:paraId="41000910" w14:textId="6ECD04B3" w:rsidR="006D0B42" w:rsidRPr="00B033EA" w:rsidRDefault="00E155CA" w:rsidP="00EF2DE5">
      <w:pPr>
        <w:suppressLineNumbers/>
        <w:suppressAutoHyphens/>
        <w:jc w:val="center"/>
        <w:rPr>
          <w:bCs/>
          <w:snapToGrid w:val="0"/>
          <w:kern w:val="22"/>
          <w:szCs w:val="22"/>
        </w:rPr>
      </w:pPr>
      <w:r w:rsidRPr="00B033EA">
        <w:rPr>
          <w:bCs/>
          <w:snapToGrid w:val="0"/>
          <w:kern w:val="22"/>
          <w:szCs w:val="22"/>
        </w:rPr>
        <w:t>__________</w:t>
      </w:r>
    </w:p>
    <w:p w14:paraId="17CCA4A2" w14:textId="77777777" w:rsidR="000332A5" w:rsidRPr="00B033EA" w:rsidRDefault="000332A5" w:rsidP="00EF2DE5">
      <w:pPr>
        <w:suppressLineNumbers/>
        <w:suppressAutoHyphens/>
        <w:rPr>
          <w:bCs/>
          <w:snapToGrid w:val="0"/>
          <w:kern w:val="22"/>
          <w:szCs w:val="22"/>
        </w:rPr>
      </w:pPr>
    </w:p>
    <w:sectPr w:rsidR="000332A5" w:rsidRPr="00B033EA" w:rsidSect="00FA5583">
      <w:headerReference w:type="even" r:id="rId17"/>
      <w:headerReference w:type="default" r:id="rId18"/>
      <w:pgSz w:w="12240" w:h="15840" w:code="1"/>
      <w:pgMar w:top="562" w:right="1382" w:bottom="1138" w:left="1382"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D0557E5" w14:textId="77777777" w:rsidR="00B3223A" w:rsidRDefault="00B3223A" w:rsidP="00CF1848">
      <w:r>
        <w:separator/>
      </w:r>
    </w:p>
  </w:endnote>
  <w:endnote w:type="continuationSeparator" w:id="0">
    <w:p w14:paraId="3D4A063C" w14:textId="77777777" w:rsidR="00B3223A" w:rsidRDefault="00B3223A" w:rsidP="00CF1848">
      <w:r>
        <w:continuationSeparator/>
      </w:r>
    </w:p>
  </w:endnote>
  <w:endnote w:type="continuationNotice" w:id="1">
    <w:p w14:paraId="715CBAEF" w14:textId="77777777" w:rsidR="00B3223A" w:rsidRDefault="00B3223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E9E2169" w14:textId="77777777" w:rsidR="00B3223A" w:rsidRDefault="00B3223A" w:rsidP="00CF1848">
      <w:r>
        <w:separator/>
      </w:r>
    </w:p>
  </w:footnote>
  <w:footnote w:type="continuationSeparator" w:id="0">
    <w:p w14:paraId="4BF24B4D" w14:textId="77777777" w:rsidR="00B3223A" w:rsidRDefault="00B3223A" w:rsidP="00CF1848">
      <w:r>
        <w:continuationSeparator/>
      </w:r>
    </w:p>
  </w:footnote>
  <w:footnote w:type="continuationNotice" w:id="1">
    <w:p w14:paraId="0BE539C0" w14:textId="77777777" w:rsidR="00B3223A" w:rsidRDefault="00B3223A"/>
  </w:footnote>
  <w:footnote w:id="2">
    <w:p w14:paraId="485B99B3" w14:textId="77739F1F" w:rsidR="002E5171" w:rsidRPr="00C5016C" w:rsidRDefault="002E5171" w:rsidP="00C5016C">
      <w:pPr>
        <w:pStyle w:val="FootnoteText"/>
        <w:suppressLineNumbers/>
        <w:suppressAutoHyphens/>
        <w:ind w:firstLine="0"/>
        <w:jc w:val="left"/>
        <w:rPr>
          <w:kern w:val="18"/>
          <w:szCs w:val="18"/>
        </w:rPr>
      </w:pPr>
      <w:r w:rsidRPr="00C5016C">
        <w:rPr>
          <w:rStyle w:val="FootnoteReference"/>
          <w:kern w:val="18"/>
          <w:sz w:val="18"/>
          <w:szCs w:val="18"/>
        </w:rPr>
        <w:footnoteRef/>
      </w:r>
      <w:r w:rsidRPr="00C5016C">
        <w:rPr>
          <w:kern w:val="18"/>
          <w:szCs w:val="18"/>
        </w:rPr>
        <w:t xml:space="preserve"> Decision XII/2 B.</w:t>
      </w:r>
    </w:p>
  </w:footnote>
  <w:footnote w:id="3">
    <w:p w14:paraId="624F7DE2" w14:textId="5F0D02E6" w:rsidR="002E5171" w:rsidRPr="00C5016C" w:rsidRDefault="002E5171" w:rsidP="00C5016C">
      <w:pPr>
        <w:pStyle w:val="FootnoteText"/>
        <w:suppressLineNumbers/>
        <w:suppressAutoHyphens/>
        <w:ind w:firstLine="0"/>
        <w:jc w:val="left"/>
        <w:rPr>
          <w:kern w:val="18"/>
          <w:szCs w:val="18"/>
        </w:rPr>
      </w:pPr>
      <w:r w:rsidRPr="00C5016C">
        <w:rPr>
          <w:rStyle w:val="FootnoteReference"/>
          <w:kern w:val="18"/>
          <w:sz w:val="18"/>
          <w:szCs w:val="18"/>
        </w:rPr>
        <w:footnoteRef/>
      </w:r>
      <w:r w:rsidRPr="00C5016C">
        <w:rPr>
          <w:kern w:val="18"/>
          <w:szCs w:val="18"/>
        </w:rPr>
        <w:t xml:space="preserve"> A presentation made by </w:t>
      </w:r>
      <w:r>
        <w:rPr>
          <w:kern w:val="18"/>
          <w:szCs w:val="18"/>
        </w:rPr>
        <w:t>the</w:t>
      </w:r>
      <w:r w:rsidRPr="0077657F">
        <w:t xml:space="preserve"> </w:t>
      </w:r>
      <w:r>
        <w:t>ASEAN Centre for Biodiversity</w:t>
      </w:r>
      <w:r w:rsidRPr="00C5016C">
        <w:rPr>
          <w:kern w:val="18"/>
          <w:szCs w:val="18"/>
        </w:rPr>
        <w:t xml:space="preserve"> is available at: </w:t>
      </w:r>
      <w:hyperlink r:id="rId1" w:history="1">
        <w:r w:rsidRPr="00C5016C">
          <w:rPr>
            <w:rStyle w:val="Hyperlink"/>
            <w:kern w:val="18"/>
            <w:szCs w:val="18"/>
          </w:rPr>
          <w:t>https://www.cbd.int/meetings/CHM-IAC-2020-01</w:t>
        </w:r>
      </w:hyperlink>
    </w:p>
  </w:footnote>
  <w:footnote w:id="4">
    <w:p w14:paraId="62D4CBAC" w14:textId="463C8366" w:rsidR="002E5171" w:rsidRPr="00C5016C" w:rsidRDefault="002E5171" w:rsidP="00C5016C">
      <w:pPr>
        <w:pStyle w:val="FootnoteText"/>
        <w:suppressLineNumbers/>
        <w:suppressAutoHyphens/>
        <w:ind w:firstLine="0"/>
        <w:jc w:val="left"/>
        <w:rPr>
          <w:kern w:val="18"/>
          <w:szCs w:val="18"/>
        </w:rPr>
      </w:pPr>
      <w:r w:rsidRPr="00C5016C">
        <w:rPr>
          <w:rStyle w:val="FootnoteReference"/>
          <w:kern w:val="18"/>
          <w:sz w:val="18"/>
          <w:szCs w:val="18"/>
        </w:rPr>
        <w:footnoteRef/>
      </w:r>
      <w:r w:rsidRPr="00C5016C">
        <w:rPr>
          <w:kern w:val="18"/>
          <w:szCs w:val="18"/>
        </w:rPr>
        <w:t xml:space="preserve"> A more detailed presentation is available at: </w:t>
      </w:r>
      <w:hyperlink r:id="rId2" w:history="1">
        <w:r w:rsidRPr="00C5016C">
          <w:rPr>
            <w:rStyle w:val="Hyperlink"/>
            <w:kern w:val="18"/>
            <w:szCs w:val="18"/>
          </w:rPr>
          <w:t>https://www.cbd.int/meetings/CHM-IAC-2020-01</w:t>
        </w:r>
      </w:hyperlink>
    </w:p>
  </w:footnote>
  <w:footnote w:id="5">
    <w:p w14:paraId="1CA48930" w14:textId="3FE27B3C" w:rsidR="002E5171" w:rsidRPr="00C5016C" w:rsidRDefault="002E5171" w:rsidP="00C5016C">
      <w:pPr>
        <w:pStyle w:val="FootnoteText"/>
        <w:suppressLineNumbers/>
        <w:suppressAutoHyphens/>
        <w:ind w:firstLine="0"/>
        <w:jc w:val="left"/>
        <w:rPr>
          <w:kern w:val="18"/>
          <w:szCs w:val="18"/>
        </w:rPr>
      </w:pPr>
      <w:r w:rsidRPr="00C5016C">
        <w:rPr>
          <w:rStyle w:val="FootnoteReference"/>
          <w:kern w:val="18"/>
          <w:sz w:val="18"/>
          <w:szCs w:val="18"/>
        </w:rPr>
        <w:footnoteRef/>
      </w:r>
      <w:r w:rsidRPr="00C5016C">
        <w:rPr>
          <w:kern w:val="18"/>
          <w:szCs w:val="18"/>
        </w:rPr>
        <w:t xml:space="preserve"> The report of the fourth meeting of the Informal Advisory Committee to the Access and Benefit-sharing Clearing-House is available at: </w:t>
      </w:r>
      <w:hyperlink r:id="rId3" w:history="1">
        <w:r w:rsidRPr="00C5016C">
          <w:rPr>
            <w:rStyle w:val="Hyperlink"/>
            <w:kern w:val="18"/>
            <w:szCs w:val="18"/>
          </w:rPr>
          <w:t>https://www.cbd.int/meetings/NP-ABSCH-IAC-2019-01</w:t>
        </w:r>
      </w:hyperlink>
      <w:r w:rsidRPr="00C5016C">
        <w:rPr>
          <w:kern w:val="18"/>
          <w:szCs w:val="18"/>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lang w:val="fr-FR"/>
      </w:rPr>
      <w:alias w:val="Subject"/>
      <w:tag w:val=""/>
      <w:id w:val="14469709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24D7196C" w:rsidR="002E5171" w:rsidRPr="00BE6050" w:rsidRDefault="002E5171" w:rsidP="00534681">
        <w:pPr>
          <w:pStyle w:val="Header"/>
          <w:rPr>
            <w:lang w:val="en-US"/>
          </w:rPr>
        </w:pPr>
        <w:r w:rsidRPr="00414B91">
          <w:rPr>
            <w:lang w:val="fr-FR"/>
          </w:rPr>
          <w:t>CBD/CHM/IAC/2020/1/3</w:t>
        </w:r>
      </w:p>
    </w:sdtContent>
  </w:sdt>
  <w:p w14:paraId="1E0FDE0B" w14:textId="77777777" w:rsidR="002E5171" w:rsidRPr="00134846" w:rsidRDefault="002E517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Pr>
        <w:noProof/>
        <w:lang w:val="fr-FR"/>
      </w:rPr>
      <w:t>2</w:t>
    </w:r>
    <w:r>
      <w:rPr>
        <w:noProof/>
      </w:rPr>
      <w:fldChar w:fldCharType="end"/>
    </w:r>
  </w:p>
  <w:p w14:paraId="61C60697" w14:textId="77777777" w:rsidR="002E5171" w:rsidRPr="00134846" w:rsidRDefault="002E517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lang w:val="fr-FR"/>
      </w:rPr>
      <w:alias w:val="Subject"/>
      <w:tag w:val=""/>
      <w:id w:val="626126085"/>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20BA8515" w:rsidR="002E5171" w:rsidRPr="00BE6050" w:rsidRDefault="002E5171" w:rsidP="009505C9">
        <w:pPr>
          <w:pStyle w:val="Header"/>
          <w:jc w:val="right"/>
          <w:rPr>
            <w:lang w:val="en-US"/>
          </w:rPr>
        </w:pPr>
        <w:r w:rsidRPr="00F03B47">
          <w:rPr>
            <w:lang w:val="fr-FR"/>
          </w:rPr>
          <w:t>CBD/CHM/IAC/2020/1/3</w:t>
        </w:r>
      </w:p>
    </w:sdtContent>
  </w:sdt>
  <w:p w14:paraId="64AE8439" w14:textId="77777777" w:rsidR="002E5171" w:rsidRPr="00134846" w:rsidRDefault="002E5171"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Pr>
        <w:noProof/>
        <w:lang w:val="fr-FR"/>
      </w:rPr>
      <w:t>3</w:t>
    </w:r>
    <w:r>
      <w:rPr>
        <w:noProof/>
      </w:rPr>
      <w:fldChar w:fldCharType="end"/>
    </w:r>
  </w:p>
  <w:p w14:paraId="16137B8A" w14:textId="77777777" w:rsidR="002E5171" w:rsidRPr="00134846" w:rsidRDefault="002E5171" w:rsidP="00454F39">
    <w:pPr>
      <w:pStyle w:val="Header"/>
      <w:jc w:val="right"/>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B237032"/>
    <w:multiLevelType w:val="hybridMultilevel"/>
    <w:tmpl w:val="15748786"/>
    <w:lvl w:ilvl="0" w:tplc="04090001">
      <w:start w:val="1"/>
      <w:numFmt w:val="bullet"/>
      <w:lvlText w:val=""/>
      <w:lvlJc w:val="left"/>
      <w:pPr>
        <w:ind w:left="2340" w:hanging="360"/>
      </w:pPr>
      <w:rPr>
        <w:rFonts w:ascii="Symbol" w:hAnsi="Symbol" w:hint="default"/>
      </w:rPr>
    </w:lvl>
    <w:lvl w:ilvl="1" w:tplc="04090003">
      <w:start w:val="1"/>
      <w:numFmt w:val="bullet"/>
      <w:lvlText w:val="o"/>
      <w:lvlJc w:val="left"/>
      <w:pPr>
        <w:ind w:left="3060" w:hanging="360"/>
      </w:pPr>
      <w:rPr>
        <w:rFonts w:ascii="Courier New" w:hAnsi="Courier New" w:cs="Courier New" w:hint="default"/>
      </w:rPr>
    </w:lvl>
    <w:lvl w:ilvl="2" w:tplc="04090005">
      <w:start w:val="1"/>
      <w:numFmt w:val="bullet"/>
      <w:lvlText w:val=""/>
      <w:lvlJc w:val="left"/>
      <w:pPr>
        <w:ind w:left="3780" w:hanging="360"/>
      </w:pPr>
      <w:rPr>
        <w:rFonts w:ascii="Wingdings" w:hAnsi="Wingdings" w:hint="default"/>
      </w:rPr>
    </w:lvl>
    <w:lvl w:ilvl="3" w:tplc="04090001">
      <w:start w:val="1"/>
      <w:numFmt w:val="bullet"/>
      <w:lvlText w:val=""/>
      <w:lvlJc w:val="left"/>
      <w:pPr>
        <w:ind w:left="4500" w:hanging="360"/>
      </w:pPr>
      <w:rPr>
        <w:rFonts w:ascii="Symbol" w:hAnsi="Symbol" w:hint="default"/>
      </w:rPr>
    </w:lvl>
    <w:lvl w:ilvl="4" w:tplc="04090003">
      <w:start w:val="1"/>
      <w:numFmt w:val="bullet"/>
      <w:lvlText w:val="o"/>
      <w:lvlJc w:val="left"/>
      <w:pPr>
        <w:ind w:left="5220" w:hanging="360"/>
      </w:pPr>
      <w:rPr>
        <w:rFonts w:ascii="Courier New" w:hAnsi="Courier New" w:cs="Courier New" w:hint="default"/>
      </w:rPr>
    </w:lvl>
    <w:lvl w:ilvl="5" w:tplc="04090005">
      <w:start w:val="1"/>
      <w:numFmt w:val="bullet"/>
      <w:lvlText w:val=""/>
      <w:lvlJc w:val="left"/>
      <w:pPr>
        <w:ind w:left="5940" w:hanging="360"/>
      </w:pPr>
      <w:rPr>
        <w:rFonts w:ascii="Wingdings" w:hAnsi="Wingdings" w:hint="default"/>
      </w:rPr>
    </w:lvl>
    <w:lvl w:ilvl="6" w:tplc="04090001">
      <w:start w:val="1"/>
      <w:numFmt w:val="bullet"/>
      <w:lvlText w:val=""/>
      <w:lvlJc w:val="left"/>
      <w:pPr>
        <w:ind w:left="6660" w:hanging="360"/>
      </w:pPr>
      <w:rPr>
        <w:rFonts w:ascii="Symbol" w:hAnsi="Symbol" w:hint="default"/>
      </w:rPr>
    </w:lvl>
    <w:lvl w:ilvl="7" w:tplc="04090003">
      <w:start w:val="1"/>
      <w:numFmt w:val="bullet"/>
      <w:lvlText w:val="o"/>
      <w:lvlJc w:val="left"/>
      <w:pPr>
        <w:ind w:left="7380" w:hanging="360"/>
      </w:pPr>
      <w:rPr>
        <w:rFonts w:ascii="Courier New" w:hAnsi="Courier New" w:cs="Courier New" w:hint="default"/>
      </w:rPr>
    </w:lvl>
    <w:lvl w:ilvl="8" w:tplc="04090005">
      <w:start w:val="1"/>
      <w:numFmt w:val="bullet"/>
      <w:lvlText w:val=""/>
      <w:lvlJc w:val="left"/>
      <w:pPr>
        <w:ind w:left="8100" w:hanging="360"/>
      </w:pPr>
      <w:rPr>
        <w:rFonts w:ascii="Wingdings" w:hAnsi="Wingdings" w:hint="default"/>
      </w:rPr>
    </w:lvl>
  </w:abstractNum>
  <w:abstractNum w:abstractNumId="1"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EE17DF3"/>
    <w:multiLevelType w:val="hybridMultilevel"/>
    <w:tmpl w:val="2DDE129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4"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5"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6" w15:restartNumberingAfterBreak="0">
    <w:nsid w:val="2FF80517"/>
    <w:multiLevelType w:val="hybridMultilevel"/>
    <w:tmpl w:val="065C40A0"/>
    <w:lvl w:ilvl="0" w:tplc="10090015">
      <w:start w:val="1"/>
      <w:numFmt w:val="upperLetter"/>
      <w:lvlText w:val="%1."/>
      <w:lvlJc w:val="left"/>
      <w:pPr>
        <w:ind w:left="720" w:hanging="360"/>
      </w:pPr>
      <w:rPr>
        <w:rFonts w:hint="default"/>
      </w:rPr>
    </w:lvl>
    <w:lvl w:ilvl="1" w:tplc="A490A1B0">
      <w:start w:val="1"/>
      <w:numFmt w:val="lowerLetter"/>
      <w:lvlText w:val="%2."/>
      <w:lvlJc w:val="left"/>
      <w:pPr>
        <w:ind w:left="1800" w:hanging="720"/>
      </w:pPr>
      <w:rPr>
        <w:rFonts w:cs="Times New Roman" w:hint="default"/>
      </w:r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7" w15:restartNumberingAfterBreak="0">
    <w:nsid w:val="32EC3A00"/>
    <w:multiLevelType w:val="hybridMultilevel"/>
    <w:tmpl w:val="1F30CF3A"/>
    <w:lvl w:ilvl="0" w:tplc="A36E254C">
      <w:start w:val="11"/>
      <w:numFmt w:val="bullet"/>
      <w:lvlText w:val="-"/>
      <w:lvlJc w:val="left"/>
      <w:pPr>
        <w:ind w:left="720" w:hanging="360"/>
      </w:pPr>
      <w:rPr>
        <w:rFonts w:ascii="Calibri" w:eastAsia="Calibri" w:hAnsi="Calibri" w:cs="Calibri" w:hint="default"/>
      </w:rPr>
    </w:lvl>
    <w:lvl w:ilvl="1" w:tplc="10090003">
      <w:start w:val="1"/>
      <w:numFmt w:val="bullet"/>
      <w:lvlText w:val="o"/>
      <w:lvlJc w:val="left"/>
      <w:pPr>
        <w:ind w:left="1440" w:hanging="360"/>
      </w:pPr>
      <w:rPr>
        <w:rFonts w:ascii="Courier New" w:hAnsi="Courier New" w:cs="Courier New" w:hint="default"/>
      </w:rPr>
    </w:lvl>
    <w:lvl w:ilvl="2" w:tplc="10090005">
      <w:start w:val="1"/>
      <w:numFmt w:val="bullet"/>
      <w:lvlText w:val=""/>
      <w:lvlJc w:val="left"/>
      <w:pPr>
        <w:ind w:left="2160" w:hanging="360"/>
      </w:pPr>
      <w:rPr>
        <w:rFonts w:ascii="Wingdings" w:hAnsi="Wingdings" w:hint="default"/>
      </w:rPr>
    </w:lvl>
    <w:lvl w:ilvl="3" w:tplc="10090001">
      <w:start w:val="1"/>
      <w:numFmt w:val="bullet"/>
      <w:lvlText w:val=""/>
      <w:lvlJc w:val="left"/>
      <w:pPr>
        <w:ind w:left="2880" w:hanging="360"/>
      </w:pPr>
      <w:rPr>
        <w:rFonts w:ascii="Symbol" w:hAnsi="Symbol" w:hint="default"/>
      </w:rPr>
    </w:lvl>
    <w:lvl w:ilvl="4" w:tplc="10090003">
      <w:start w:val="1"/>
      <w:numFmt w:val="bullet"/>
      <w:lvlText w:val="o"/>
      <w:lvlJc w:val="left"/>
      <w:pPr>
        <w:ind w:left="3600" w:hanging="360"/>
      </w:pPr>
      <w:rPr>
        <w:rFonts w:ascii="Courier New" w:hAnsi="Courier New" w:cs="Courier New" w:hint="default"/>
      </w:rPr>
    </w:lvl>
    <w:lvl w:ilvl="5" w:tplc="10090005">
      <w:start w:val="1"/>
      <w:numFmt w:val="bullet"/>
      <w:lvlText w:val=""/>
      <w:lvlJc w:val="left"/>
      <w:pPr>
        <w:ind w:left="4320" w:hanging="360"/>
      </w:pPr>
      <w:rPr>
        <w:rFonts w:ascii="Wingdings" w:hAnsi="Wingdings" w:hint="default"/>
      </w:rPr>
    </w:lvl>
    <w:lvl w:ilvl="6" w:tplc="10090001">
      <w:start w:val="1"/>
      <w:numFmt w:val="bullet"/>
      <w:lvlText w:val=""/>
      <w:lvlJc w:val="left"/>
      <w:pPr>
        <w:ind w:left="5040" w:hanging="360"/>
      </w:pPr>
      <w:rPr>
        <w:rFonts w:ascii="Symbol" w:hAnsi="Symbol" w:hint="default"/>
      </w:rPr>
    </w:lvl>
    <w:lvl w:ilvl="7" w:tplc="10090003">
      <w:start w:val="1"/>
      <w:numFmt w:val="bullet"/>
      <w:lvlText w:val="o"/>
      <w:lvlJc w:val="left"/>
      <w:pPr>
        <w:ind w:left="5760" w:hanging="360"/>
      </w:pPr>
      <w:rPr>
        <w:rFonts w:ascii="Courier New" w:hAnsi="Courier New" w:cs="Courier New" w:hint="default"/>
      </w:rPr>
    </w:lvl>
    <w:lvl w:ilvl="8" w:tplc="10090005">
      <w:start w:val="1"/>
      <w:numFmt w:val="bullet"/>
      <w:lvlText w:val=""/>
      <w:lvlJc w:val="left"/>
      <w:pPr>
        <w:ind w:left="6480" w:hanging="360"/>
      </w:pPr>
      <w:rPr>
        <w:rFonts w:ascii="Wingdings" w:hAnsi="Wingdings" w:hint="default"/>
      </w:rPr>
    </w:lvl>
  </w:abstractNum>
  <w:abstractNum w:abstractNumId="8" w15:restartNumberingAfterBreak="0">
    <w:nsid w:val="37D65030"/>
    <w:multiLevelType w:val="hybridMultilevel"/>
    <w:tmpl w:val="B890F594"/>
    <w:lvl w:ilvl="0" w:tplc="4A0E5A5A">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3CA410CD"/>
    <w:multiLevelType w:val="hybridMultilevel"/>
    <w:tmpl w:val="FA427772"/>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0" w15:restartNumberingAfterBreak="0">
    <w:nsid w:val="413674D7"/>
    <w:multiLevelType w:val="hybridMultilevel"/>
    <w:tmpl w:val="88943A56"/>
    <w:lvl w:ilvl="0" w:tplc="1BFAC2AA">
      <w:start w:val="1"/>
      <w:numFmt w:val="decimal"/>
      <w:lvlText w:val="%1."/>
      <w:lvlJc w:val="left"/>
      <w:pPr>
        <w:ind w:left="360" w:hanging="360"/>
      </w:pPr>
      <w:rPr>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2" w15:restartNumberingAfterBreak="0">
    <w:nsid w:val="45B61A11"/>
    <w:multiLevelType w:val="hybridMultilevel"/>
    <w:tmpl w:val="7A72D4DA"/>
    <w:lvl w:ilvl="0" w:tplc="442EEA8C">
      <w:start w:val="1"/>
      <w:numFmt w:val="low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47A41DF3"/>
    <w:multiLevelType w:val="hybridMultilevel"/>
    <w:tmpl w:val="BD20055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5" w15:restartNumberingAfterBreak="0">
    <w:nsid w:val="4E0442B4"/>
    <w:multiLevelType w:val="multilevel"/>
    <w:tmpl w:val="4FF01174"/>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E3C07F4"/>
    <w:multiLevelType w:val="hybridMultilevel"/>
    <w:tmpl w:val="EB92FDEE"/>
    <w:lvl w:ilvl="0" w:tplc="0809000F">
      <w:start w:val="1"/>
      <w:numFmt w:val="decimal"/>
      <w:lvlText w:val="%1."/>
      <w:lvlJc w:val="left"/>
      <w:pPr>
        <w:ind w:left="720" w:hanging="360"/>
      </w:pPr>
    </w:lvl>
    <w:lvl w:ilvl="1" w:tplc="3EBAD948">
      <w:start w:val="1"/>
      <w:numFmt w:val="lowerLetter"/>
      <w:lvlText w:val="(%2)"/>
      <w:lvlJc w:val="left"/>
      <w:pPr>
        <w:tabs>
          <w:tab w:val="num" w:pos="1800"/>
        </w:tabs>
        <w:ind w:left="1800" w:hanging="720"/>
      </w:pPr>
      <w:rPr>
        <w:color w:val="auto"/>
        <w:sz w:val="22"/>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7" w15:restartNumberingAfterBreak="0">
    <w:nsid w:val="5603078A"/>
    <w:multiLevelType w:val="hybridMultilevel"/>
    <w:tmpl w:val="9B5CB722"/>
    <w:lvl w:ilvl="0" w:tplc="37A4127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5BE06C5F"/>
    <w:multiLevelType w:val="hybridMultilevel"/>
    <w:tmpl w:val="8D36EDE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0" w15:restartNumberingAfterBreak="0">
    <w:nsid w:val="5C975246"/>
    <w:multiLevelType w:val="hybridMultilevel"/>
    <w:tmpl w:val="C6D67CE2"/>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0265376"/>
    <w:multiLevelType w:val="hybridMultilevel"/>
    <w:tmpl w:val="8766BC96"/>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tentative="1">
      <w:start w:val="1"/>
      <w:numFmt w:val="lowerRoman"/>
      <w:lvlText w:val="%3."/>
      <w:lvlJc w:val="right"/>
      <w:pPr>
        <w:ind w:left="2084" w:hanging="180"/>
      </w:pPr>
    </w:lvl>
    <w:lvl w:ilvl="3" w:tplc="1009000F" w:tentative="1">
      <w:start w:val="1"/>
      <w:numFmt w:val="decimal"/>
      <w:lvlText w:val="%4."/>
      <w:lvlJc w:val="left"/>
      <w:pPr>
        <w:ind w:left="2804" w:hanging="360"/>
      </w:pPr>
    </w:lvl>
    <w:lvl w:ilvl="4" w:tplc="10090019" w:tentative="1">
      <w:start w:val="1"/>
      <w:numFmt w:val="lowerLetter"/>
      <w:lvlText w:val="%5."/>
      <w:lvlJc w:val="left"/>
      <w:pPr>
        <w:ind w:left="3524" w:hanging="360"/>
      </w:pPr>
    </w:lvl>
    <w:lvl w:ilvl="5" w:tplc="1009001B" w:tentative="1">
      <w:start w:val="1"/>
      <w:numFmt w:val="lowerRoman"/>
      <w:lvlText w:val="%6."/>
      <w:lvlJc w:val="right"/>
      <w:pPr>
        <w:ind w:left="4244" w:hanging="180"/>
      </w:pPr>
    </w:lvl>
    <w:lvl w:ilvl="6" w:tplc="1009000F" w:tentative="1">
      <w:start w:val="1"/>
      <w:numFmt w:val="decimal"/>
      <w:lvlText w:val="%7."/>
      <w:lvlJc w:val="left"/>
      <w:pPr>
        <w:ind w:left="4964" w:hanging="360"/>
      </w:pPr>
    </w:lvl>
    <w:lvl w:ilvl="7" w:tplc="10090019" w:tentative="1">
      <w:start w:val="1"/>
      <w:numFmt w:val="lowerLetter"/>
      <w:lvlText w:val="%8."/>
      <w:lvlJc w:val="left"/>
      <w:pPr>
        <w:ind w:left="5684" w:hanging="360"/>
      </w:pPr>
    </w:lvl>
    <w:lvl w:ilvl="8" w:tplc="1009001B" w:tentative="1">
      <w:start w:val="1"/>
      <w:numFmt w:val="lowerRoman"/>
      <w:lvlText w:val="%9."/>
      <w:lvlJc w:val="right"/>
      <w:pPr>
        <w:ind w:left="6404" w:hanging="180"/>
      </w:pPr>
    </w:lvl>
  </w:abstractNum>
  <w:abstractNum w:abstractNumId="2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700C4E94"/>
    <w:multiLevelType w:val="hybridMultilevel"/>
    <w:tmpl w:val="9454F4C8"/>
    <w:lvl w:ilvl="0" w:tplc="ED101B84">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5"/>
  </w:num>
  <w:num w:numId="2">
    <w:abstractNumId w:val="15"/>
  </w:num>
  <w:num w:numId="3">
    <w:abstractNumId w:val="11"/>
  </w:num>
  <w:num w:numId="4">
    <w:abstractNumId w:val="15"/>
  </w:num>
  <w:num w:numId="5">
    <w:abstractNumId w:val="14"/>
  </w:num>
  <w:num w:numId="6">
    <w:abstractNumId w:val="1"/>
  </w:num>
  <w:num w:numId="7">
    <w:abstractNumId w:val="4"/>
  </w:num>
  <w:num w:numId="8">
    <w:abstractNumId w:val="11"/>
    <w:lvlOverride w:ilvl="0">
      <w:startOverride w:val="1"/>
    </w:lvlOverride>
  </w:num>
  <w:num w:numId="9">
    <w:abstractNumId w:val="22"/>
  </w:num>
  <w:num w:numId="10">
    <w:abstractNumId w:val="11"/>
    <w:lvlOverride w:ilvl="0">
      <w:startOverride w:val="1"/>
    </w:lvlOverride>
  </w:num>
  <w:num w:numId="11">
    <w:abstractNumId w:val="11"/>
    <w:lvlOverride w:ilvl="0">
      <w:startOverride w:val="1"/>
    </w:lvlOverride>
  </w:num>
  <w:num w:numId="12">
    <w:abstractNumId w:val="11"/>
    <w:lvlOverride w:ilvl="0">
      <w:startOverride w:val="1"/>
    </w:lvlOverride>
  </w:num>
  <w:num w:numId="13">
    <w:abstractNumId w:val="11"/>
    <w:lvlOverride w:ilvl="0">
      <w:startOverride w:val="1"/>
    </w:lvlOverride>
  </w:num>
  <w:num w:numId="14">
    <w:abstractNumId w:val="20"/>
  </w:num>
  <w:num w:numId="15">
    <w:abstractNumId w:val="18"/>
  </w:num>
  <w:num w:numId="16">
    <w:abstractNumId w:val="2"/>
  </w:num>
  <w:num w:numId="17">
    <w:abstractNumId w:val="24"/>
  </w:num>
  <w:num w:numId="18">
    <w:abstractNumId w:val="25"/>
  </w:num>
  <w:num w:numId="19">
    <w:abstractNumId w:val="21"/>
  </w:num>
  <w:num w:numId="20">
    <w:abstractNumId w:val="12"/>
  </w:num>
  <w:num w:numId="21">
    <w:abstractNumId w:val="9"/>
  </w:num>
  <w:num w:numId="22">
    <w:abstractNumId w:val="17"/>
  </w:num>
  <w:num w:numId="23">
    <w:abstractNumId w:val="23"/>
  </w:num>
  <w:num w:numId="2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9"/>
  </w:num>
  <w:num w:numId="26">
    <w:abstractNumId w:val="3"/>
  </w:num>
  <w:num w:numId="27">
    <w:abstractNumId w:val="0"/>
  </w:num>
  <w:num w:numId="28">
    <w:abstractNumId w:val="7"/>
  </w:num>
  <w:num w:numId="29">
    <w:abstractNumId w:val="8"/>
  </w:num>
  <w:num w:numId="30">
    <w:abstractNumId w:val="6"/>
  </w:num>
  <w:num w:numId="31">
    <w:abstractNumId w:val="10"/>
  </w:num>
  <w:num w:numId="32">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16"/>
    <w:lvlOverride w:ilvl="0">
      <w:startOverride w:val="1"/>
    </w:lvlOverride>
    <w:lvlOverride w:ilvl="1">
      <w:startOverride w:val="1"/>
    </w:lvlOverride>
    <w:lvlOverride w:ilvl="2"/>
    <w:lvlOverride w:ilvl="3"/>
    <w:lvlOverride w:ilvl="4"/>
    <w:lvlOverride w:ilvl="5"/>
    <w:lvlOverride w:ilvl="6"/>
    <w:lvlOverride w:ilvl="7"/>
    <w:lvlOverride w:ilv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val="bestFit" w:percent="144"/>
  <w:proofState w:spelling="clean" w:grammar="clean"/>
  <w:defaultTabStop w:val="720"/>
  <w:evenAndOddHeaders/>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161D"/>
    <w:rsid w:val="000006F0"/>
    <w:rsid w:val="000050FC"/>
    <w:rsid w:val="000147A1"/>
    <w:rsid w:val="00017AE7"/>
    <w:rsid w:val="00017E21"/>
    <w:rsid w:val="00020604"/>
    <w:rsid w:val="00020B8F"/>
    <w:rsid w:val="00021335"/>
    <w:rsid w:val="00025FD1"/>
    <w:rsid w:val="000300EF"/>
    <w:rsid w:val="00030A00"/>
    <w:rsid w:val="00030BBD"/>
    <w:rsid w:val="00031D0F"/>
    <w:rsid w:val="000332A5"/>
    <w:rsid w:val="00034410"/>
    <w:rsid w:val="000360FB"/>
    <w:rsid w:val="00036E4C"/>
    <w:rsid w:val="0003717B"/>
    <w:rsid w:val="00037A0E"/>
    <w:rsid w:val="000409B0"/>
    <w:rsid w:val="000420E6"/>
    <w:rsid w:val="00045431"/>
    <w:rsid w:val="000516E9"/>
    <w:rsid w:val="000521FF"/>
    <w:rsid w:val="00053F67"/>
    <w:rsid w:val="0005410E"/>
    <w:rsid w:val="000543E2"/>
    <w:rsid w:val="00054B61"/>
    <w:rsid w:val="000606BF"/>
    <w:rsid w:val="0006162E"/>
    <w:rsid w:val="00061E1D"/>
    <w:rsid w:val="000656A8"/>
    <w:rsid w:val="00066C31"/>
    <w:rsid w:val="0007171B"/>
    <w:rsid w:val="000735A0"/>
    <w:rsid w:val="000757D2"/>
    <w:rsid w:val="00075B3F"/>
    <w:rsid w:val="00075DDD"/>
    <w:rsid w:val="0007756F"/>
    <w:rsid w:val="00077CC8"/>
    <w:rsid w:val="000840E8"/>
    <w:rsid w:val="0008568F"/>
    <w:rsid w:val="0009061F"/>
    <w:rsid w:val="00092E93"/>
    <w:rsid w:val="000935C1"/>
    <w:rsid w:val="000A2B81"/>
    <w:rsid w:val="000A3F2F"/>
    <w:rsid w:val="000A41F5"/>
    <w:rsid w:val="000A6656"/>
    <w:rsid w:val="000A667F"/>
    <w:rsid w:val="000A6BDB"/>
    <w:rsid w:val="000A7649"/>
    <w:rsid w:val="000B1223"/>
    <w:rsid w:val="000B1885"/>
    <w:rsid w:val="000B4585"/>
    <w:rsid w:val="000B758D"/>
    <w:rsid w:val="000B7ACB"/>
    <w:rsid w:val="000B7E7C"/>
    <w:rsid w:val="000C0170"/>
    <w:rsid w:val="000C2CB0"/>
    <w:rsid w:val="000C435D"/>
    <w:rsid w:val="000C6B4A"/>
    <w:rsid w:val="000D4088"/>
    <w:rsid w:val="000D4A3C"/>
    <w:rsid w:val="000D7467"/>
    <w:rsid w:val="000E07CF"/>
    <w:rsid w:val="000E1210"/>
    <w:rsid w:val="000E673A"/>
    <w:rsid w:val="000F47AD"/>
    <w:rsid w:val="000F539E"/>
    <w:rsid w:val="000F74F5"/>
    <w:rsid w:val="001003AF"/>
    <w:rsid w:val="00101AE3"/>
    <w:rsid w:val="00105372"/>
    <w:rsid w:val="00105845"/>
    <w:rsid w:val="0010617D"/>
    <w:rsid w:val="00110D13"/>
    <w:rsid w:val="00111475"/>
    <w:rsid w:val="00113C70"/>
    <w:rsid w:val="0011470E"/>
    <w:rsid w:val="001163BF"/>
    <w:rsid w:val="001174CE"/>
    <w:rsid w:val="001219E7"/>
    <w:rsid w:val="001312AD"/>
    <w:rsid w:val="00131E7A"/>
    <w:rsid w:val="00132B55"/>
    <w:rsid w:val="00134846"/>
    <w:rsid w:val="00142B06"/>
    <w:rsid w:val="00142D5B"/>
    <w:rsid w:val="00143199"/>
    <w:rsid w:val="00144E8D"/>
    <w:rsid w:val="00144FD9"/>
    <w:rsid w:val="00145BD8"/>
    <w:rsid w:val="00151937"/>
    <w:rsid w:val="00152F03"/>
    <w:rsid w:val="00155811"/>
    <w:rsid w:val="0015614B"/>
    <w:rsid w:val="00160846"/>
    <w:rsid w:val="001659BD"/>
    <w:rsid w:val="001669F7"/>
    <w:rsid w:val="00166D79"/>
    <w:rsid w:val="00171054"/>
    <w:rsid w:val="00172AF6"/>
    <w:rsid w:val="00173045"/>
    <w:rsid w:val="00176CEE"/>
    <w:rsid w:val="00181B32"/>
    <w:rsid w:val="00181B6E"/>
    <w:rsid w:val="0018373B"/>
    <w:rsid w:val="00183B65"/>
    <w:rsid w:val="00185AEB"/>
    <w:rsid w:val="00186DD8"/>
    <w:rsid w:val="001947B9"/>
    <w:rsid w:val="00194E4E"/>
    <w:rsid w:val="00194FDC"/>
    <w:rsid w:val="00195955"/>
    <w:rsid w:val="001A4278"/>
    <w:rsid w:val="001A5E3D"/>
    <w:rsid w:val="001A7976"/>
    <w:rsid w:val="001B13FE"/>
    <w:rsid w:val="001B18C4"/>
    <w:rsid w:val="001B3FB4"/>
    <w:rsid w:val="001C2014"/>
    <w:rsid w:val="001C245B"/>
    <w:rsid w:val="001C5818"/>
    <w:rsid w:val="001D0341"/>
    <w:rsid w:val="001D10BE"/>
    <w:rsid w:val="001D13EC"/>
    <w:rsid w:val="001D1738"/>
    <w:rsid w:val="001E1464"/>
    <w:rsid w:val="001E1A8C"/>
    <w:rsid w:val="001E1F50"/>
    <w:rsid w:val="001E42AF"/>
    <w:rsid w:val="001E6EC4"/>
    <w:rsid w:val="001E79FA"/>
    <w:rsid w:val="001E7C97"/>
    <w:rsid w:val="001F14C5"/>
    <w:rsid w:val="001F4C57"/>
    <w:rsid w:val="001F635D"/>
    <w:rsid w:val="0020042F"/>
    <w:rsid w:val="00201C15"/>
    <w:rsid w:val="00202551"/>
    <w:rsid w:val="0020274D"/>
    <w:rsid w:val="00203762"/>
    <w:rsid w:val="00204CBA"/>
    <w:rsid w:val="00204D0A"/>
    <w:rsid w:val="00206B75"/>
    <w:rsid w:val="002072F7"/>
    <w:rsid w:val="00211CC9"/>
    <w:rsid w:val="002150DF"/>
    <w:rsid w:val="00216336"/>
    <w:rsid w:val="0022184C"/>
    <w:rsid w:val="0022349F"/>
    <w:rsid w:val="00223C87"/>
    <w:rsid w:val="0022410B"/>
    <w:rsid w:val="002303FC"/>
    <w:rsid w:val="00232FAC"/>
    <w:rsid w:val="002337FA"/>
    <w:rsid w:val="00234274"/>
    <w:rsid w:val="002405EC"/>
    <w:rsid w:val="00243694"/>
    <w:rsid w:val="00243708"/>
    <w:rsid w:val="00245BB1"/>
    <w:rsid w:val="00250B30"/>
    <w:rsid w:val="002523D8"/>
    <w:rsid w:val="002548AE"/>
    <w:rsid w:val="00262A51"/>
    <w:rsid w:val="00265119"/>
    <w:rsid w:val="00266CA2"/>
    <w:rsid w:val="00267087"/>
    <w:rsid w:val="00271D5A"/>
    <w:rsid w:val="00272036"/>
    <w:rsid w:val="002725D4"/>
    <w:rsid w:val="002725ED"/>
    <w:rsid w:val="002769F0"/>
    <w:rsid w:val="00277DC1"/>
    <w:rsid w:val="00277EBD"/>
    <w:rsid w:val="002836C7"/>
    <w:rsid w:val="00283A99"/>
    <w:rsid w:val="002841D8"/>
    <w:rsid w:val="00285CC9"/>
    <w:rsid w:val="00287AA0"/>
    <w:rsid w:val="00287CE7"/>
    <w:rsid w:val="0029220B"/>
    <w:rsid w:val="00292E0E"/>
    <w:rsid w:val="00293757"/>
    <w:rsid w:val="002939CC"/>
    <w:rsid w:val="00293A40"/>
    <w:rsid w:val="00294779"/>
    <w:rsid w:val="0029562B"/>
    <w:rsid w:val="00296261"/>
    <w:rsid w:val="00297F7D"/>
    <w:rsid w:val="002A02C8"/>
    <w:rsid w:val="002A1D9B"/>
    <w:rsid w:val="002A4CC1"/>
    <w:rsid w:val="002A4F0B"/>
    <w:rsid w:val="002A5345"/>
    <w:rsid w:val="002A5570"/>
    <w:rsid w:val="002A695D"/>
    <w:rsid w:val="002B05C9"/>
    <w:rsid w:val="002B4D05"/>
    <w:rsid w:val="002B50C0"/>
    <w:rsid w:val="002B53FF"/>
    <w:rsid w:val="002B5501"/>
    <w:rsid w:val="002B5C08"/>
    <w:rsid w:val="002C4291"/>
    <w:rsid w:val="002D38F0"/>
    <w:rsid w:val="002D3AD3"/>
    <w:rsid w:val="002D597E"/>
    <w:rsid w:val="002D5F1F"/>
    <w:rsid w:val="002D6AA5"/>
    <w:rsid w:val="002E30D5"/>
    <w:rsid w:val="002E3E82"/>
    <w:rsid w:val="002E5171"/>
    <w:rsid w:val="002E58A5"/>
    <w:rsid w:val="002E5D89"/>
    <w:rsid w:val="002E6EA3"/>
    <w:rsid w:val="002F1A91"/>
    <w:rsid w:val="002F36ED"/>
    <w:rsid w:val="002F4B48"/>
    <w:rsid w:val="002F65E9"/>
    <w:rsid w:val="0030169D"/>
    <w:rsid w:val="0030190B"/>
    <w:rsid w:val="00301ED0"/>
    <w:rsid w:val="003055FD"/>
    <w:rsid w:val="003060EB"/>
    <w:rsid w:val="00306F61"/>
    <w:rsid w:val="003075F6"/>
    <w:rsid w:val="00307C0F"/>
    <w:rsid w:val="003106B4"/>
    <w:rsid w:val="003118BB"/>
    <w:rsid w:val="003133AF"/>
    <w:rsid w:val="003153EB"/>
    <w:rsid w:val="003204BD"/>
    <w:rsid w:val="00321985"/>
    <w:rsid w:val="00324F53"/>
    <w:rsid w:val="0032616C"/>
    <w:rsid w:val="00326ABA"/>
    <w:rsid w:val="00330714"/>
    <w:rsid w:val="00331238"/>
    <w:rsid w:val="0033262F"/>
    <w:rsid w:val="00332B21"/>
    <w:rsid w:val="0033306B"/>
    <w:rsid w:val="00337A92"/>
    <w:rsid w:val="00343A13"/>
    <w:rsid w:val="00344526"/>
    <w:rsid w:val="0034705A"/>
    <w:rsid w:val="003500EB"/>
    <w:rsid w:val="00351205"/>
    <w:rsid w:val="00352183"/>
    <w:rsid w:val="00353A0D"/>
    <w:rsid w:val="00355BBD"/>
    <w:rsid w:val="00356344"/>
    <w:rsid w:val="00356453"/>
    <w:rsid w:val="00357512"/>
    <w:rsid w:val="00361571"/>
    <w:rsid w:val="00361C45"/>
    <w:rsid w:val="003629A8"/>
    <w:rsid w:val="0036307E"/>
    <w:rsid w:val="0036329C"/>
    <w:rsid w:val="0036407D"/>
    <w:rsid w:val="00365D5B"/>
    <w:rsid w:val="00372F74"/>
    <w:rsid w:val="00375ADE"/>
    <w:rsid w:val="00380534"/>
    <w:rsid w:val="00384035"/>
    <w:rsid w:val="0038605F"/>
    <w:rsid w:val="00386160"/>
    <w:rsid w:val="0038766A"/>
    <w:rsid w:val="0039230E"/>
    <w:rsid w:val="00394435"/>
    <w:rsid w:val="003955FC"/>
    <w:rsid w:val="003A0911"/>
    <w:rsid w:val="003A2E08"/>
    <w:rsid w:val="003A5705"/>
    <w:rsid w:val="003A62B5"/>
    <w:rsid w:val="003B01F8"/>
    <w:rsid w:val="003B0E1F"/>
    <w:rsid w:val="003B1D56"/>
    <w:rsid w:val="003B2FC7"/>
    <w:rsid w:val="003B4177"/>
    <w:rsid w:val="003B4F59"/>
    <w:rsid w:val="003C034F"/>
    <w:rsid w:val="003C24F2"/>
    <w:rsid w:val="003C564D"/>
    <w:rsid w:val="003C6438"/>
    <w:rsid w:val="003D7AF1"/>
    <w:rsid w:val="003E7C42"/>
    <w:rsid w:val="003F3AC1"/>
    <w:rsid w:val="003F3BAC"/>
    <w:rsid w:val="003F417A"/>
    <w:rsid w:val="003F4F82"/>
    <w:rsid w:val="003F63F9"/>
    <w:rsid w:val="003F6AB5"/>
    <w:rsid w:val="003F7224"/>
    <w:rsid w:val="00402146"/>
    <w:rsid w:val="00402402"/>
    <w:rsid w:val="00402B49"/>
    <w:rsid w:val="00402FCA"/>
    <w:rsid w:val="0040700D"/>
    <w:rsid w:val="004103C9"/>
    <w:rsid w:val="00413858"/>
    <w:rsid w:val="00414B91"/>
    <w:rsid w:val="004201BD"/>
    <w:rsid w:val="00422280"/>
    <w:rsid w:val="00427D21"/>
    <w:rsid w:val="004315AA"/>
    <w:rsid w:val="00432916"/>
    <w:rsid w:val="00434AE6"/>
    <w:rsid w:val="004360B2"/>
    <w:rsid w:val="004362DB"/>
    <w:rsid w:val="00436B20"/>
    <w:rsid w:val="004404D5"/>
    <w:rsid w:val="004415E8"/>
    <w:rsid w:val="0044217C"/>
    <w:rsid w:val="00442462"/>
    <w:rsid w:val="00442525"/>
    <w:rsid w:val="00444E82"/>
    <w:rsid w:val="004469EF"/>
    <w:rsid w:val="00450AD0"/>
    <w:rsid w:val="00450D6F"/>
    <w:rsid w:val="00451958"/>
    <w:rsid w:val="00454C48"/>
    <w:rsid w:val="00454F39"/>
    <w:rsid w:val="00462BE7"/>
    <w:rsid w:val="00464312"/>
    <w:rsid w:val="004644C2"/>
    <w:rsid w:val="00464690"/>
    <w:rsid w:val="00465162"/>
    <w:rsid w:val="004655DE"/>
    <w:rsid w:val="00466409"/>
    <w:rsid w:val="004664C1"/>
    <w:rsid w:val="00467E49"/>
    <w:rsid w:val="00467F9C"/>
    <w:rsid w:val="00470EE5"/>
    <w:rsid w:val="00471B5B"/>
    <w:rsid w:val="00471EBA"/>
    <w:rsid w:val="00473C57"/>
    <w:rsid w:val="00474D5D"/>
    <w:rsid w:val="004761B8"/>
    <w:rsid w:val="0047633D"/>
    <w:rsid w:val="0047743D"/>
    <w:rsid w:val="00480BB0"/>
    <w:rsid w:val="00482DB5"/>
    <w:rsid w:val="0048332B"/>
    <w:rsid w:val="00484EC1"/>
    <w:rsid w:val="00485171"/>
    <w:rsid w:val="0048637B"/>
    <w:rsid w:val="00487456"/>
    <w:rsid w:val="004907D4"/>
    <w:rsid w:val="0049209B"/>
    <w:rsid w:val="004952B8"/>
    <w:rsid w:val="00495301"/>
    <w:rsid w:val="00496EC7"/>
    <w:rsid w:val="004A1F25"/>
    <w:rsid w:val="004A538E"/>
    <w:rsid w:val="004A70D8"/>
    <w:rsid w:val="004B006B"/>
    <w:rsid w:val="004B07DC"/>
    <w:rsid w:val="004B2802"/>
    <w:rsid w:val="004B54D2"/>
    <w:rsid w:val="004B72AE"/>
    <w:rsid w:val="004C322F"/>
    <w:rsid w:val="004C6BF9"/>
    <w:rsid w:val="004D270A"/>
    <w:rsid w:val="004D590C"/>
    <w:rsid w:val="004D7415"/>
    <w:rsid w:val="004E075A"/>
    <w:rsid w:val="004E0E45"/>
    <w:rsid w:val="004E0EBD"/>
    <w:rsid w:val="004E320A"/>
    <w:rsid w:val="004E54B0"/>
    <w:rsid w:val="004E7984"/>
    <w:rsid w:val="004F11A4"/>
    <w:rsid w:val="004F25D5"/>
    <w:rsid w:val="004F311B"/>
    <w:rsid w:val="004F5B4D"/>
    <w:rsid w:val="004F61CA"/>
    <w:rsid w:val="004F7F42"/>
    <w:rsid w:val="00513413"/>
    <w:rsid w:val="0051464F"/>
    <w:rsid w:val="005203C3"/>
    <w:rsid w:val="005212D4"/>
    <w:rsid w:val="00522042"/>
    <w:rsid w:val="005227FD"/>
    <w:rsid w:val="00523917"/>
    <w:rsid w:val="00524965"/>
    <w:rsid w:val="00526495"/>
    <w:rsid w:val="00533FDF"/>
    <w:rsid w:val="00534681"/>
    <w:rsid w:val="00536A86"/>
    <w:rsid w:val="005446DF"/>
    <w:rsid w:val="00546BC7"/>
    <w:rsid w:val="00552B34"/>
    <w:rsid w:val="00554B7E"/>
    <w:rsid w:val="00557D36"/>
    <w:rsid w:val="00560271"/>
    <w:rsid w:val="00563442"/>
    <w:rsid w:val="00565B42"/>
    <w:rsid w:val="005665ED"/>
    <w:rsid w:val="005766C9"/>
    <w:rsid w:val="00580B3E"/>
    <w:rsid w:val="00581560"/>
    <w:rsid w:val="005843A7"/>
    <w:rsid w:val="00586E25"/>
    <w:rsid w:val="00591101"/>
    <w:rsid w:val="0059156D"/>
    <w:rsid w:val="00594577"/>
    <w:rsid w:val="005956A8"/>
    <w:rsid w:val="005A1CAF"/>
    <w:rsid w:val="005A27A7"/>
    <w:rsid w:val="005A41DE"/>
    <w:rsid w:val="005A4CFA"/>
    <w:rsid w:val="005A55BF"/>
    <w:rsid w:val="005B0B1C"/>
    <w:rsid w:val="005B43E2"/>
    <w:rsid w:val="005B591E"/>
    <w:rsid w:val="005B5F5F"/>
    <w:rsid w:val="005B6AAE"/>
    <w:rsid w:val="005B6AD7"/>
    <w:rsid w:val="005B7ADE"/>
    <w:rsid w:val="005C255A"/>
    <w:rsid w:val="005C4CE6"/>
    <w:rsid w:val="005C59AD"/>
    <w:rsid w:val="005C5A71"/>
    <w:rsid w:val="005C6B25"/>
    <w:rsid w:val="005D0114"/>
    <w:rsid w:val="005D0399"/>
    <w:rsid w:val="005D08D5"/>
    <w:rsid w:val="005D2709"/>
    <w:rsid w:val="005D41BF"/>
    <w:rsid w:val="005D73A3"/>
    <w:rsid w:val="005E4628"/>
    <w:rsid w:val="005E5B9B"/>
    <w:rsid w:val="005F024D"/>
    <w:rsid w:val="005F4758"/>
    <w:rsid w:val="005F7F6B"/>
    <w:rsid w:val="00600240"/>
    <w:rsid w:val="006015F6"/>
    <w:rsid w:val="00601CDB"/>
    <w:rsid w:val="006041B4"/>
    <w:rsid w:val="00606F6A"/>
    <w:rsid w:val="00610644"/>
    <w:rsid w:val="006113BA"/>
    <w:rsid w:val="006122BA"/>
    <w:rsid w:val="00612976"/>
    <w:rsid w:val="00612AA6"/>
    <w:rsid w:val="00613C43"/>
    <w:rsid w:val="0061689C"/>
    <w:rsid w:val="006200A5"/>
    <w:rsid w:val="00620C9E"/>
    <w:rsid w:val="0062632A"/>
    <w:rsid w:val="006303A8"/>
    <w:rsid w:val="00633734"/>
    <w:rsid w:val="00635733"/>
    <w:rsid w:val="0063607E"/>
    <w:rsid w:val="00642DE8"/>
    <w:rsid w:val="00643980"/>
    <w:rsid w:val="00644B89"/>
    <w:rsid w:val="00646021"/>
    <w:rsid w:val="006471AD"/>
    <w:rsid w:val="00652CB4"/>
    <w:rsid w:val="00652FF5"/>
    <w:rsid w:val="006531AB"/>
    <w:rsid w:val="0065491B"/>
    <w:rsid w:val="00656344"/>
    <w:rsid w:val="00656B2C"/>
    <w:rsid w:val="00662281"/>
    <w:rsid w:val="00665BA1"/>
    <w:rsid w:val="006717C5"/>
    <w:rsid w:val="0067389B"/>
    <w:rsid w:val="00676239"/>
    <w:rsid w:val="00677ABE"/>
    <w:rsid w:val="00677B72"/>
    <w:rsid w:val="00677CF2"/>
    <w:rsid w:val="00682500"/>
    <w:rsid w:val="006839F6"/>
    <w:rsid w:val="00684039"/>
    <w:rsid w:val="00686687"/>
    <w:rsid w:val="006928A5"/>
    <w:rsid w:val="00696272"/>
    <w:rsid w:val="00696FA5"/>
    <w:rsid w:val="006A0C95"/>
    <w:rsid w:val="006A0F86"/>
    <w:rsid w:val="006A3878"/>
    <w:rsid w:val="006A4EDF"/>
    <w:rsid w:val="006A6466"/>
    <w:rsid w:val="006A65FA"/>
    <w:rsid w:val="006A6E7A"/>
    <w:rsid w:val="006B097C"/>
    <w:rsid w:val="006B2290"/>
    <w:rsid w:val="006B2DAB"/>
    <w:rsid w:val="006B3026"/>
    <w:rsid w:val="006B34CF"/>
    <w:rsid w:val="006B35B6"/>
    <w:rsid w:val="006B3814"/>
    <w:rsid w:val="006B52DC"/>
    <w:rsid w:val="006B5E5D"/>
    <w:rsid w:val="006C2353"/>
    <w:rsid w:val="006C50F7"/>
    <w:rsid w:val="006C68B5"/>
    <w:rsid w:val="006D0B42"/>
    <w:rsid w:val="006D2F0A"/>
    <w:rsid w:val="006D5270"/>
    <w:rsid w:val="006D614E"/>
    <w:rsid w:val="006E0262"/>
    <w:rsid w:val="006E0D3B"/>
    <w:rsid w:val="006E13B3"/>
    <w:rsid w:val="006E2037"/>
    <w:rsid w:val="006E3533"/>
    <w:rsid w:val="006E3729"/>
    <w:rsid w:val="006E4111"/>
    <w:rsid w:val="006E4F65"/>
    <w:rsid w:val="006E5B7D"/>
    <w:rsid w:val="006F1026"/>
    <w:rsid w:val="006F346D"/>
    <w:rsid w:val="006F5496"/>
    <w:rsid w:val="006F5A42"/>
    <w:rsid w:val="006F5EC2"/>
    <w:rsid w:val="006F6344"/>
    <w:rsid w:val="00700673"/>
    <w:rsid w:val="00702D85"/>
    <w:rsid w:val="00703C66"/>
    <w:rsid w:val="00705162"/>
    <w:rsid w:val="00705387"/>
    <w:rsid w:val="00705967"/>
    <w:rsid w:val="00705ACF"/>
    <w:rsid w:val="007065FC"/>
    <w:rsid w:val="00707D8D"/>
    <w:rsid w:val="00711BD4"/>
    <w:rsid w:val="007124AC"/>
    <w:rsid w:val="0071296B"/>
    <w:rsid w:val="00712C63"/>
    <w:rsid w:val="0071360E"/>
    <w:rsid w:val="0071452F"/>
    <w:rsid w:val="00717D88"/>
    <w:rsid w:val="007241E0"/>
    <w:rsid w:val="00725CCB"/>
    <w:rsid w:val="0072671E"/>
    <w:rsid w:val="0073510C"/>
    <w:rsid w:val="00741CA8"/>
    <w:rsid w:val="0074337F"/>
    <w:rsid w:val="007451F0"/>
    <w:rsid w:val="007479D2"/>
    <w:rsid w:val="007511C6"/>
    <w:rsid w:val="00751F2E"/>
    <w:rsid w:val="007533A3"/>
    <w:rsid w:val="00755A01"/>
    <w:rsid w:val="00756359"/>
    <w:rsid w:val="00757A59"/>
    <w:rsid w:val="00760139"/>
    <w:rsid w:val="00762C5F"/>
    <w:rsid w:val="00763C09"/>
    <w:rsid w:val="00764921"/>
    <w:rsid w:val="00766372"/>
    <w:rsid w:val="007713AD"/>
    <w:rsid w:val="00771493"/>
    <w:rsid w:val="0077234D"/>
    <w:rsid w:val="00774B06"/>
    <w:rsid w:val="00775CC2"/>
    <w:rsid w:val="007760A8"/>
    <w:rsid w:val="0077657F"/>
    <w:rsid w:val="00784EB8"/>
    <w:rsid w:val="007852B6"/>
    <w:rsid w:val="0078586B"/>
    <w:rsid w:val="00786056"/>
    <w:rsid w:val="0079035C"/>
    <w:rsid w:val="007921C0"/>
    <w:rsid w:val="00792A77"/>
    <w:rsid w:val="00792E2C"/>
    <w:rsid w:val="007942D3"/>
    <w:rsid w:val="00795538"/>
    <w:rsid w:val="00795C7D"/>
    <w:rsid w:val="00796335"/>
    <w:rsid w:val="0079677A"/>
    <w:rsid w:val="007971F1"/>
    <w:rsid w:val="007A4B8E"/>
    <w:rsid w:val="007B0947"/>
    <w:rsid w:val="007B0AC3"/>
    <w:rsid w:val="007B2099"/>
    <w:rsid w:val="007B2239"/>
    <w:rsid w:val="007B2C5B"/>
    <w:rsid w:val="007B32E9"/>
    <w:rsid w:val="007B6C09"/>
    <w:rsid w:val="007B7741"/>
    <w:rsid w:val="007B7A5B"/>
    <w:rsid w:val="007B7CC2"/>
    <w:rsid w:val="007C1332"/>
    <w:rsid w:val="007C43A8"/>
    <w:rsid w:val="007C4686"/>
    <w:rsid w:val="007C48E2"/>
    <w:rsid w:val="007C4BDE"/>
    <w:rsid w:val="007C5144"/>
    <w:rsid w:val="007C693D"/>
    <w:rsid w:val="007C7965"/>
    <w:rsid w:val="007D1C30"/>
    <w:rsid w:val="007D3F6D"/>
    <w:rsid w:val="007D50BD"/>
    <w:rsid w:val="007D5CB3"/>
    <w:rsid w:val="007E09DA"/>
    <w:rsid w:val="007E1B69"/>
    <w:rsid w:val="007E20CE"/>
    <w:rsid w:val="007E27E3"/>
    <w:rsid w:val="007E2EF4"/>
    <w:rsid w:val="007E4A4F"/>
    <w:rsid w:val="007E509F"/>
    <w:rsid w:val="007E628C"/>
    <w:rsid w:val="007F572B"/>
    <w:rsid w:val="008045E9"/>
    <w:rsid w:val="008064AD"/>
    <w:rsid w:val="00806944"/>
    <w:rsid w:val="00807289"/>
    <w:rsid w:val="008072F2"/>
    <w:rsid w:val="00810071"/>
    <w:rsid w:val="008113E9"/>
    <w:rsid w:val="00815586"/>
    <w:rsid w:val="00816D1A"/>
    <w:rsid w:val="008178B6"/>
    <w:rsid w:val="00823097"/>
    <w:rsid w:val="00823DC9"/>
    <w:rsid w:val="00824506"/>
    <w:rsid w:val="008248E3"/>
    <w:rsid w:val="0082520D"/>
    <w:rsid w:val="008256DA"/>
    <w:rsid w:val="00825D8A"/>
    <w:rsid w:val="00826A3E"/>
    <w:rsid w:val="008274B2"/>
    <w:rsid w:val="008279EF"/>
    <w:rsid w:val="00827D6F"/>
    <w:rsid w:val="00830832"/>
    <w:rsid w:val="00831631"/>
    <w:rsid w:val="008319AC"/>
    <w:rsid w:val="0083299F"/>
    <w:rsid w:val="00834F5C"/>
    <w:rsid w:val="00840C1F"/>
    <w:rsid w:val="008421A5"/>
    <w:rsid w:val="0084766D"/>
    <w:rsid w:val="0085216E"/>
    <w:rsid w:val="00852CA8"/>
    <w:rsid w:val="008538C2"/>
    <w:rsid w:val="008549FF"/>
    <w:rsid w:val="00854C9D"/>
    <w:rsid w:val="00854D80"/>
    <w:rsid w:val="00857F17"/>
    <w:rsid w:val="00863583"/>
    <w:rsid w:val="00863B78"/>
    <w:rsid w:val="00865B74"/>
    <w:rsid w:val="00866328"/>
    <w:rsid w:val="008666D3"/>
    <w:rsid w:val="00867140"/>
    <w:rsid w:val="00871432"/>
    <w:rsid w:val="00871CA8"/>
    <w:rsid w:val="008739C8"/>
    <w:rsid w:val="0087497C"/>
    <w:rsid w:val="0087628C"/>
    <w:rsid w:val="0087774E"/>
    <w:rsid w:val="00877BE2"/>
    <w:rsid w:val="00877D62"/>
    <w:rsid w:val="00880F0A"/>
    <w:rsid w:val="00881E07"/>
    <w:rsid w:val="00885B54"/>
    <w:rsid w:val="0088764D"/>
    <w:rsid w:val="008932BE"/>
    <w:rsid w:val="00895944"/>
    <w:rsid w:val="008974F0"/>
    <w:rsid w:val="008A1D0F"/>
    <w:rsid w:val="008A6841"/>
    <w:rsid w:val="008A77D9"/>
    <w:rsid w:val="008B012A"/>
    <w:rsid w:val="008B3B24"/>
    <w:rsid w:val="008C0EE6"/>
    <w:rsid w:val="008C139F"/>
    <w:rsid w:val="008D099C"/>
    <w:rsid w:val="008D0E8D"/>
    <w:rsid w:val="008D2C1C"/>
    <w:rsid w:val="008D3626"/>
    <w:rsid w:val="008D4229"/>
    <w:rsid w:val="008D49C7"/>
    <w:rsid w:val="008D78BB"/>
    <w:rsid w:val="008E01E0"/>
    <w:rsid w:val="008E106F"/>
    <w:rsid w:val="008E14BE"/>
    <w:rsid w:val="008E2B73"/>
    <w:rsid w:val="008E33B2"/>
    <w:rsid w:val="008F01B0"/>
    <w:rsid w:val="008F058D"/>
    <w:rsid w:val="008F2D68"/>
    <w:rsid w:val="008F439F"/>
    <w:rsid w:val="008F6DFF"/>
    <w:rsid w:val="008F78D9"/>
    <w:rsid w:val="008F7E7B"/>
    <w:rsid w:val="009001A5"/>
    <w:rsid w:val="009026E1"/>
    <w:rsid w:val="0090310E"/>
    <w:rsid w:val="00904054"/>
    <w:rsid w:val="009046AD"/>
    <w:rsid w:val="00904982"/>
    <w:rsid w:val="0090671F"/>
    <w:rsid w:val="00906E17"/>
    <w:rsid w:val="00910544"/>
    <w:rsid w:val="00915099"/>
    <w:rsid w:val="00917EFA"/>
    <w:rsid w:val="009222D2"/>
    <w:rsid w:val="00922639"/>
    <w:rsid w:val="0092673B"/>
    <w:rsid w:val="00930BA1"/>
    <w:rsid w:val="0093169E"/>
    <w:rsid w:val="0093326D"/>
    <w:rsid w:val="00933906"/>
    <w:rsid w:val="0093461D"/>
    <w:rsid w:val="009358FF"/>
    <w:rsid w:val="00935D9A"/>
    <w:rsid w:val="009411FC"/>
    <w:rsid w:val="0094660D"/>
    <w:rsid w:val="009505C9"/>
    <w:rsid w:val="00950752"/>
    <w:rsid w:val="00952401"/>
    <w:rsid w:val="00954D33"/>
    <w:rsid w:val="009554C6"/>
    <w:rsid w:val="00955CC2"/>
    <w:rsid w:val="009577B0"/>
    <w:rsid w:val="00966424"/>
    <w:rsid w:val="00967C1D"/>
    <w:rsid w:val="00967DE3"/>
    <w:rsid w:val="0097223C"/>
    <w:rsid w:val="009743CD"/>
    <w:rsid w:val="00974C69"/>
    <w:rsid w:val="009779B1"/>
    <w:rsid w:val="00977DD6"/>
    <w:rsid w:val="00980886"/>
    <w:rsid w:val="0098168C"/>
    <w:rsid w:val="00983FF2"/>
    <w:rsid w:val="009871CC"/>
    <w:rsid w:val="009903D0"/>
    <w:rsid w:val="00993119"/>
    <w:rsid w:val="00993545"/>
    <w:rsid w:val="009955C5"/>
    <w:rsid w:val="009959E5"/>
    <w:rsid w:val="009A1B29"/>
    <w:rsid w:val="009A3F46"/>
    <w:rsid w:val="009A61F6"/>
    <w:rsid w:val="009B0825"/>
    <w:rsid w:val="009B0D0B"/>
    <w:rsid w:val="009B1E44"/>
    <w:rsid w:val="009B2A2C"/>
    <w:rsid w:val="009B4A38"/>
    <w:rsid w:val="009B6B01"/>
    <w:rsid w:val="009B7E97"/>
    <w:rsid w:val="009C2DE6"/>
    <w:rsid w:val="009C3C0B"/>
    <w:rsid w:val="009C60C6"/>
    <w:rsid w:val="009C69E7"/>
    <w:rsid w:val="009D24AF"/>
    <w:rsid w:val="009D555A"/>
    <w:rsid w:val="009D5E61"/>
    <w:rsid w:val="009D687B"/>
    <w:rsid w:val="009E07A7"/>
    <w:rsid w:val="009E67AE"/>
    <w:rsid w:val="009E6E92"/>
    <w:rsid w:val="009F2223"/>
    <w:rsid w:val="009F2887"/>
    <w:rsid w:val="009F348C"/>
    <w:rsid w:val="009F4F57"/>
    <w:rsid w:val="009F564F"/>
    <w:rsid w:val="009F6E62"/>
    <w:rsid w:val="009F7830"/>
    <w:rsid w:val="00A02BEE"/>
    <w:rsid w:val="00A03559"/>
    <w:rsid w:val="00A0436E"/>
    <w:rsid w:val="00A11339"/>
    <w:rsid w:val="00A1213D"/>
    <w:rsid w:val="00A168DD"/>
    <w:rsid w:val="00A16AD0"/>
    <w:rsid w:val="00A16CBA"/>
    <w:rsid w:val="00A16D75"/>
    <w:rsid w:val="00A22172"/>
    <w:rsid w:val="00A23433"/>
    <w:rsid w:val="00A2584B"/>
    <w:rsid w:val="00A315DE"/>
    <w:rsid w:val="00A31704"/>
    <w:rsid w:val="00A32E85"/>
    <w:rsid w:val="00A32EBD"/>
    <w:rsid w:val="00A370A5"/>
    <w:rsid w:val="00A37645"/>
    <w:rsid w:val="00A40366"/>
    <w:rsid w:val="00A40419"/>
    <w:rsid w:val="00A421EE"/>
    <w:rsid w:val="00A43114"/>
    <w:rsid w:val="00A43DE6"/>
    <w:rsid w:val="00A45C9B"/>
    <w:rsid w:val="00A528E2"/>
    <w:rsid w:val="00A614BD"/>
    <w:rsid w:val="00A62C32"/>
    <w:rsid w:val="00A63791"/>
    <w:rsid w:val="00A64100"/>
    <w:rsid w:val="00A65C52"/>
    <w:rsid w:val="00A65D8D"/>
    <w:rsid w:val="00A70B3D"/>
    <w:rsid w:val="00A7479F"/>
    <w:rsid w:val="00A76D86"/>
    <w:rsid w:val="00A82EB3"/>
    <w:rsid w:val="00A83B6A"/>
    <w:rsid w:val="00A84EF6"/>
    <w:rsid w:val="00A85A90"/>
    <w:rsid w:val="00A85C0C"/>
    <w:rsid w:val="00A85F94"/>
    <w:rsid w:val="00A915AC"/>
    <w:rsid w:val="00A935D0"/>
    <w:rsid w:val="00A93FC2"/>
    <w:rsid w:val="00A95018"/>
    <w:rsid w:val="00AA08A3"/>
    <w:rsid w:val="00AA21D6"/>
    <w:rsid w:val="00AA5215"/>
    <w:rsid w:val="00AA57BF"/>
    <w:rsid w:val="00AA652C"/>
    <w:rsid w:val="00AA6F92"/>
    <w:rsid w:val="00AA7F79"/>
    <w:rsid w:val="00AB4A6C"/>
    <w:rsid w:val="00AB6934"/>
    <w:rsid w:val="00AB7ECE"/>
    <w:rsid w:val="00AC278F"/>
    <w:rsid w:val="00AC4C55"/>
    <w:rsid w:val="00AC63B9"/>
    <w:rsid w:val="00AC7314"/>
    <w:rsid w:val="00AC74C4"/>
    <w:rsid w:val="00AD181F"/>
    <w:rsid w:val="00AD1DC4"/>
    <w:rsid w:val="00AD530A"/>
    <w:rsid w:val="00AD700B"/>
    <w:rsid w:val="00AE0976"/>
    <w:rsid w:val="00AE0F10"/>
    <w:rsid w:val="00AE4601"/>
    <w:rsid w:val="00AE4A44"/>
    <w:rsid w:val="00AE5717"/>
    <w:rsid w:val="00AE7717"/>
    <w:rsid w:val="00AF00C7"/>
    <w:rsid w:val="00AF1C70"/>
    <w:rsid w:val="00AF20D0"/>
    <w:rsid w:val="00AF42DE"/>
    <w:rsid w:val="00AF5CB4"/>
    <w:rsid w:val="00AF708D"/>
    <w:rsid w:val="00AF7142"/>
    <w:rsid w:val="00B033EA"/>
    <w:rsid w:val="00B06936"/>
    <w:rsid w:val="00B06F9F"/>
    <w:rsid w:val="00B10396"/>
    <w:rsid w:val="00B1101E"/>
    <w:rsid w:val="00B15C15"/>
    <w:rsid w:val="00B16A38"/>
    <w:rsid w:val="00B16B9A"/>
    <w:rsid w:val="00B2193A"/>
    <w:rsid w:val="00B22118"/>
    <w:rsid w:val="00B23FD7"/>
    <w:rsid w:val="00B24408"/>
    <w:rsid w:val="00B24885"/>
    <w:rsid w:val="00B3223A"/>
    <w:rsid w:val="00B3369F"/>
    <w:rsid w:val="00B34940"/>
    <w:rsid w:val="00B365A9"/>
    <w:rsid w:val="00B37072"/>
    <w:rsid w:val="00B464AD"/>
    <w:rsid w:val="00B46896"/>
    <w:rsid w:val="00B46F83"/>
    <w:rsid w:val="00B53BC7"/>
    <w:rsid w:val="00B53D93"/>
    <w:rsid w:val="00B5408C"/>
    <w:rsid w:val="00B603D3"/>
    <w:rsid w:val="00B60F8D"/>
    <w:rsid w:val="00B64B45"/>
    <w:rsid w:val="00B65EB3"/>
    <w:rsid w:val="00B662D2"/>
    <w:rsid w:val="00B67D66"/>
    <w:rsid w:val="00B7255B"/>
    <w:rsid w:val="00B73D13"/>
    <w:rsid w:val="00B75587"/>
    <w:rsid w:val="00B77807"/>
    <w:rsid w:val="00B80D99"/>
    <w:rsid w:val="00B85FBD"/>
    <w:rsid w:val="00B9479B"/>
    <w:rsid w:val="00B94E6C"/>
    <w:rsid w:val="00B95ED6"/>
    <w:rsid w:val="00BA1D88"/>
    <w:rsid w:val="00BA1F8C"/>
    <w:rsid w:val="00BA1FD2"/>
    <w:rsid w:val="00BA4BCE"/>
    <w:rsid w:val="00BA4E49"/>
    <w:rsid w:val="00BA55DA"/>
    <w:rsid w:val="00BA6722"/>
    <w:rsid w:val="00BB108D"/>
    <w:rsid w:val="00BB3B69"/>
    <w:rsid w:val="00BB4606"/>
    <w:rsid w:val="00BB4E8F"/>
    <w:rsid w:val="00BB517D"/>
    <w:rsid w:val="00BB65BC"/>
    <w:rsid w:val="00BC498E"/>
    <w:rsid w:val="00BC638A"/>
    <w:rsid w:val="00BD0338"/>
    <w:rsid w:val="00BD1126"/>
    <w:rsid w:val="00BD6436"/>
    <w:rsid w:val="00BD65E4"/>
    <w:rsid w:val="00BD727B"/>
    <w:rsid w:val="00BD7816"/>
    <w:rsid w:val="00BD7BE7"/>
    <w:rsid w:val="00BE1C83"/>
    <w:rsid w:val="00BE328C"/>
    <w:rsid w:val="00BE4129"/>
    <w:rsid w:val="00BE50E4"/>
    <w:rsid w:val="00BE6050"/>
    <w:rsid w:val="00BF5A25"/>
    <w:rsid w:val="00BF6B9E"/>
    <w:rsid w:val="00BF6CF0"/>
    <w:rsid w:val="00BF6ED7"/>
    <w:rsid w:val="00C03B9F"/>
    <w:rsid w:val="00C03DAD"/>
    <w:rsid w:val="00C04009"/>
    <w:rsid w:val="00C06DBB"/>
    <w:rsid w:val="00C115A9"/>
    <w:rsid w:val="00C12222"/>
    <w:rsid w:val="00C13D2B"/>
    <w:rsid w:val="00C14158"/>
    <w:rsid w:val="00C23D2F"/>
    <w:rsid w:val="00C255FB"/>
    <w:rsid w:val="00C2769D"/>
    <w:rsid w:val="00C31BF6"/>
    <w:rsid w:val="00C3346B"/>
    <w:rsid w:val="00C34D48"/>
    <w:rsid w:val="00C35A21"/>
    <w:rsid w:val="00C364F2"/>
    <w:rsid w:val="00C37728"/>
    <w:rsid w:val="00C42BB4"/>
    <w:rsid w:val="00C443BD"/>
    <w:rsid w:val="00C451C5"/>
    <w:rsid w:val="00C471FF"/>
    <w:rsid w:val="00C47A1E"/>
    <w:rsid w:val="00C5016C"/>
    <w:rsid w:val="00C5051F"/>
    <w:rsid w:val="00C50625"/>
    <w:rsid w:val="00C530FF"/>
    <w:rsid w:val="00C5471B"/>
    <w:rsid w:val="00C56EFE"/>
    <w:rsid w:val="00C63BDF"/>
    <w:rsid w:val="00C63DC4"/>
    <w:rsid w:val="00C6457E"/>
    <w:rsid w:val="00C66D1E"/>
    <w:rsid w:val="00C67677"/>
    <w:rsid w:val="00C737BD"/>
    <w:rsid w:val="00C74DCB"/>
    <w:rsid w:val="00C74EA0"/>
    <w:rsid w:val="00C82267"/>
    <w:rsid w:val="00C846C2"/>
    <w:rsid w:val="00C8514E"/>
    <w:rsid w:val="00C912E4"/>
    <w:rsid w:val="00C9161D"/>
    <w:rsid w:val="00C919EC"/>
    <w:rsid w:val="00C97D1E"/>
    <w:rsid w:val="00CA09F4"/>
    <w:rsid w:val="00CA0C1D"/>
    <w:rsid w:val="00CA2A4B"/>
    <w:rsid w:val="00CA3013"/>
    <w:rsid w:val="00CA361C"/>
    <w:rsid w:val="00CA3DC8"/>
    <w:rsid w:val="00CB2821"/>
    <w:rsid w:val="00CB35C7"/>
    <w:rsid w:val="00CB3754"/>
    <w:rsid w:val="00CB55CD"/>
    <w:rsid w:val="00CB5BF5"/>
    <w:rsid w:val="00CC56A4"/>
    <w:rsid w:val="00CC751F"/>
    <w:rsid w:val="00CD0647"/>
    <w:rsid w:val="00CD16C9"/>
    <w:rsid w:val="00CD1ADD"/>
    <w:rsid w:val="00CD2AA8"/>
    <w:rsid w:val="00CD4BF3"/>
    <w:rsid w:val="00CD58FA"/>
    <w:rsid w:val="00CE0BE6"/>
    <w:rsid w:val="00CE1FFC"/>
    <w:rsid w:val="00CE5F2A"/>
    <w:rsid w:val="00CE7602"/>
    <w:rsid w:val="00CF1664"/>
    <w:rsid w:val="00CF1848"/>
    <w:rsid w:val="00CF27C5"/>
    <w:rsid w:val="00CF2E23"/>
    <w:rsid w:val="00CF60DE"/>
    <w:rsid w:val="00CF61CC"/>
    <w:rsid w:val="00D017A5"/>
    <w:rsid w:val="00D034B6"/>
    <w:rsid w:val="00D036CA"/>
    <w:rsid w:val="00D03AC5"/>
    <w:rsid w:val="00D11A8B"/>
    <w:rsid w:val="00D12044"/>
    <w:rsid w:val="00D14524"/>
    <w:rsid w:val="00D158A9"/>
    <w:rsid w:val="00D211A0"/>
    <w:rsid w:val="00D23B46"/>
    <w:rsid w:val="00D2606E"/>
    <w:rsid w:val="00D27156"/>
    <w:rsid w:val="00D2744D"/>
    <w:rsid w:val="00D33EFC"/>
    <w:rsid w:val="00D37657"/>
    <w:rsid w:val="00D40DBC"/>
    <w:rsid w:val="00D44D28"/>
    <w:rsid w:val="00D45462"/>
    <w:rsid w:val="00D476F6"/>
    <w:rsid w:val="00D53AF9"/>
    <w:rsid w:val="00D62478"/>
    <w:rsid w:val="00D628BC"/>
    <w:rsid w:val="00D63909"/>
    <w:rsid w:val="00D65EDA"/>
    <w:rsid w:val="00D6684E"/>
    <w:rsid w:val="00D70920"/>
    <w:rsid w:val="00D70C6F"/>
    <w:rsid w:val="00D726D2"/>
    <w:rsid w:val="00D72FCE"/>
    <w:rsid w:val="00D7447A"/>
    <w:rsid w:val="00D7533D"/>
    <w:rsid w:val="00D76A18"/>
    <w:rsid w:val="00D77DAC"/>
    <w:rsid w:val="00D80849"/>
    <w:rsid w:val="00D80F3E"/>
    <w:rsid w:val="00D82823"/>
    <w:rsid w:val="00D82E8F"/>
    <w:rsid w:val="00D838FE"/>
    <w:rsid w:val="00D84136"/>
    <w:rsid w:val="00D84AE7"/>
    <w:rsid w:val="00D95C4F"/>
    <w:rsid w:val="00D96DB0"/>
    <w:rsid w:val="00DA660C"/>
    <w:rsid w:val="00DB1722"/>
    <w:rsid w:val="00DB2F0A"/>
    <w:rsid w:val="00DB5AEB"/>
    <w:rsid w:val="00DB5C60"/>
    <w:rsid w:val="00DB7EBD"/>
    <w:rsid w:val="00DC00AC"/>
    <w:rsid w:val="00DC0502"/>
    <w:rsid w:val="00DC0F3D"/>
    <w:rsid w:val="00DC2C67"/>
    <w:rsid w:val="00DC48D6"/>
    <w:rsid w:val="00DD118C"/>
    <w:rsid w:val="00DD22D5"/>
    <w:rsid w:val="00DD63A1"/>
    <w:rsid w:val="00DD70AF"/>
    <w:rsid w:val="00DE24F6"/>
    <w:rsid w:val="00DE3C24"/>
    <w:rsid w:val="00DE5B8C"/>
    <w:rsid w:val="00DE69D2"/>
    <w:rsid w:val="00DF21B0"/>
    <w:rsid w:val="00DF309C"/>
    <w:rsid w:val="00DF7CFB"/>
    <w:rsid w:val="00E11D52"/>
    <w:rsid w:val="00E155CA"/>
    <w:rsid w:val="00E2103C"/>
    <w:rsid w:val="00E21B66"/>
    <w:rsid w:val="00E259E7"/>
    <w:rsid w:val="00E27E70"/>
    <w:rsid w:val="00E322FB"/>
    <w:rsid w:val="00E36DD0"/>
    <w:rsid w:val="00E377A4"/>
    <w:rsid w:val="00E404BE"/>
    <w:rsid w:val="00E41CBF"/>
    <w:rsid w:val="00E442A1"/>
    <w:rsid w:val="00E44A9C"/>
    <w:rsid w:val="00E46E34"/>
    <w:rsid w:val="00E51BA2"/>
    <w:rsid w:val="00E51DDE"/>
    <w:rsid w:val="00E571A3"/>
    <w:rsid w:val="00E6008B"/>
    <w:rsid w:val="00E609D1"/>
    <w:rsid w:val="00E61AB6"/>
    <w:rsid w:val="00E6385C"/>
    <w:rsid w:val="00E63E51"/>
    <w:rsid w:val="00E658FF"/>
    <w:rsid w:val="00E66235"/>
    <w:rsid w:val="00E664CD"/>
    <w:rsid w:val="00E704DA"/>
    <w:rsid w:val="00E77878"/>
    <w:rsid w:val="00E7796B"/>
    <w:rsid w:val="00E77B76"/>
    <w:rsid w:val="00E829AA"/>
    <w:rsid w:val="00E83C24"/>
    <w:rsid w:val="00E848AD"/>
    <w:rsid w:val="00E84A2A"/>
    <w:rsid w:val="00E86311"/>
    <w:rsid w:val="00E91317"/>
    <w:rsid w:val="00E917C5"/>
    <w:rsid w:val="00E92405"/>
    <w:rsid w:val="00E926F3"/>
    <w:rsid w:val="00E9318D"/>
    <w:rsid w:val="00E94F74"/>
    <w:rsid w:val="00E96659"/>
    <w:rsid w:val="00E97F32"/>
    <w:rsid w:val="00EA063A"/>
    <w:rsid w:val="00EA1410"/>
    <w:rsid w:val="00EA397A"/>
    <w:rsid w:val="00EA60D6"/>
    <w:rsid w:val="00EA62FC"/>
    <w:rsid w:val="00EA78CB"/>
    <w:rsid w:val="00EB2310"/>
    <w:rsid w:val="00EB2CC4"/>
    <w:rsid w:val="00EB52C3"/>
    <w:rsid w:val="00EB6322"/>
    <w:rsid w:val="00EC138D"/>
    <w:rsid w:val="00EC32B4"/>
    <w:rsid w:val="00EC4765"/>
    <w:rsid w:val="00EC6CD7"/>
    <w:rsid w:val="00EC7A61"/>
    <w:rsid w:val="00ED428F"/>
    <w:rsid w:val="00ED5CB0"/>
    <w:rsid w:val="00ED7C63"/>
    <w:rsid w:val="00EE0315"/>
    <w:rsid w:val="00EE19E4"/>
    <w:rsid w:val="00EE1D00"/>
    <w:rsid w:val="00EE1EC2"/>
    <w:rsid w:val="00EE40C5"/>
    <w:rsid w:val="00EE6A9E"/>
    <w:rsid w:val="00EF06D8"/>
    <w:rsid w:val="00EF2DE5"/>
    <w:rsid w:val="00EF5426"/>
    <w:rsid w:val="00F02AF4"/>
    <w:rsid w:val="00F03B47"/>
    <w:rsid w:val="00F047DD"/>
    <w:rsid w:val="00F04A99"/>
    <w:rsid w:val="00F074C4"/>
    <w:rsid w:val="00F1141D"/>
    <w:rsid w:val="00F12748"/>
    <w:rsid w:val="00F137C7"/>
    <w:rsid w:val="00F17369"/>
    <w:rsid w:val="00F212F7"/>
    <w:rsid w:val="00F24999"/>
    <w:rsid w:val="00F25BD5"/>
    <w:rsid w:val="00F25C43"/>
    <w:rsid w:val="00F266FF"/>
    <w:rsid w:val="00F274A6"/>
    <w:rsid w:val="00F307F8"/>
    <w:rsid w:val="00F31AD6"/>
    <w:rsid w:val="00F322D9"/>
    <w:rsid w:val="00F33EB0"/>
    <w:rsid w:val="00F34805"/>
    <w:rsid w:val="00F353D0"/>
    <w:rsid w:val="00F375A4"/>
    <w:rsid w:val="00F37EEE"/>
    <w:rsid w:val="00F42F2C"/>
    <w:rsid w:val="00F53193"/>
    <w:rsid w:val="00F53D72"/>
    <w:rsid w:val="00F55C61"/>
    <w:rsid w:val="00F56C5E"/>
    <w:rsid w:val="00F60EF7"/>
    <w:rsid w:val="00F62662"/>
    <w:rsid w:val="00F6586C"/>
    <w:rsid w:val="00F6669B"/>
    <w:rsid w:val="00F72704"/>
    <w:rsid w:val="00F72FAA"/>
    <w:rsid w:val="00F73700"/>
    <w:rsid w:val="00F742D2"/>
    <w:rsid w:val="00F75C35"/>
    <w:rsid w:val="00F833D1"/>
    <w:rsid w:val="00F83AC7"/>
    <w:rsid w:val="00F853D1"/>
    <w:rsid w:val="00F87F00"/>
    <w:rsid w:val="00F91C70"/>
    <w:rsid w:val="00F94774"/>
    <w:rsid w:val="00F94B35"/>
    <w:rsid w:val="00F9577D"/>
    <w:rsid w:val="00F95D19"/>
    <w:rsid w:val="00F979CB"/>
    <w:rsid w:val="00FA4CAC"/>
    <w:rsid w:val="00FA5583"/>
    <w:rsid w:val="00FA5D5B"/>
    <w:rsid w:val="00FA663B"/>
    <w:rsid w:val="00FB2A00"/>
    <w:rsid w:val="00FB3913"/>
    <w:rsid w:val="00FB7596"/>
    <w:rsid w:val="00FC2065"/>
    <w:rsid w:val="00FC4E28"/>
    <w:rsid w:val="00FC53DB"/>
    <w:rsid w:val="00FD0525"/>
    <w:rsid w:val="00FD1DE4"/>
    <w:rsid w:val="00FD4F0F"/>
    <w:rsid w:val="00FD77A9"/>
    <w:rsid w:val="00FE17E2"/>
    <w:rsid w:val="00FE2491"/>
    <w:rsid w:val="00FE33D8"/>
    <w:rsid w:val="00FE380C"/>
    <w:rsid w:val="00FE3D97"/>
    <w:rsid w:val="00FE468A"/>
    <w:rsid w:val="00FF3045"/>
    <w:rsid w:val="00FF4B07"/>
    <w:rsid w:val="00FF5300"/>
    <w:rsid w:val="00FF75C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2344B5DE"/>
  <w15:docId w15:val="{5DF0B562-0860-4304-AE54-214C9FAEDC9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link w:val="FootnoteReference"/>
    <w:uiPriority w:val="99"/>
    <w:rsid w:val="00F83AC7"/>
    <w:pPr>
      <w:spacing w:after="160" w:line="240" w:lineRule="exact"/>
      <w:jc w:val="left"/>
    </w:pPr>
    <w:rPr>
      <w:rFonts w:asciiTheme="minorHAnsi" w:eastAsiaTheme="minorEastAsia" w:hAnsiTheme="minorHAnsi" w:cstheme="minorBidi"/>
      <w:vertAlign w:val="superscript"/>
      <w:lang w:val="fr-CA"/>
    </w:rPr>
  </w:style>
  <w:style w:type="paragraph" w:customStyle="1" w:styleId="CBD-Para">
    <w:name w:val="CBD-Para"/>
    <w:basedOn w:val="Normal"/>
    <w:link w:val="CBD-ParaCharChar"/>
    <w:rsid w:val="00BA4E49"/>
    <w:pPr>
      <w:keepLines/>
      <w:numPr>
        <w:numId w:val="21"/>
      </w:numPr>
      <w:spacing w:before="120" w:after="120"/>
    </w:pPr>
    <w:rPr>
      <w:szCs w:val="22"/>
      <w:lang w:val="en-US"/>
    </w:rPr>
  </w:style>
  <w:style w:type="character" w:customStyle="1" w:styleId="CBD-ParaCharChar">
    <w:name w:val="CBD-Para Char Char"/>
    <w:link w:val="CBD-Para"/>
    <w:locked/>
    <w:rsid w:val="00BA4E49"/>
    <w:rPr>
      <w:rFonts w:ascii="Times New Roman" w:eastAsia="Times New Roman" w:hAnsi="Times New Roman" w:cs="Times New Roman"/>
      <w:sz w:val="22"/>
      <w:szCs w:val="22"/>
      <w:lang w:val="en-US"/>
    </w:rPr>
  </w:style>
  <w:style w:type="table" w:customStyle="1" w:styleId="TableGrid1">
    <w:name w:val="Table Grid1"/>
    <w:basedOn w:val="TableNormal"/>
    <w:next w:val="TableGrid"/>
    <w:rsid w:val="008A6841"/>
    <w:rPr>
      <w:rFonts w:ascii="Times New Roman" w:eastAsia="Times New Roman" w:hAnsi="Times New Roman" w:cs="Times New Roman"/>
      <w:sz w:val="20"/>
      <w:szCs w:val="20"/>
      <w:lang w:val="en-CA" w:eastAsia="en-C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rsid w:val="00462BE7"/>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462BE7"/>
    <w:rPr>
      <w:rFonts w:ascii="Times New Roman" w:eastAsia="Times New Roman" w:hAnsi="Times New Roman" w:cs="Times New Roman"/>
      <w:b/>
      <w:bCs/>
      <w:sz w:val="20"/>
      <w:szCs w:val="20"/>
      <w:lang w:val="en-GB"/>
    </w:rPr>
  </w:style>
  <w:style w:type="paragraph" w:customStyle="1" w:styleId="CBD-Sub-Item">
    <w:name w:val="CBD-Sub-Item"/>
    <w:basedOn w:val="Normal"/>
    <w:rsid w:val="006A6E7A"/>
    <w:pPr>
      <w:keepNext/>
      <w:spacing w:before="240" w:after="120"/>
      <w:jc w:val="center"/>
    </w:pPr>
    <w:rPr>
      <w:b/>
      <w:szCs w:val="22"/>
      <w:lang w:val="en-US"/>
    </w:rPr>
  </w:style>
  <w:style w:type="paragraph" w:customStyle="1" w:styleId="CBD-Para-a">
    <w:name w:val="CBD-Para-a"/>
    <w:basedOn w:val="CBD-Para"/>
    <w:rsid w:val="00283A99"/>
    <w:pPr>
      <w:numPr>
        <w:numId w:val="0"/>
      </w:numPr>
      <w:tabs>
        <w:tab w:val="num" w:pos="360"/>
      </w:tabs>
      <w:spacing w:before="60" w:after="60"/>
      <w:ind w:left="1080" w:hanging="360"/>
    </w:pPr>
  </w:style>
  <w:style w:type="character" w:customStyle="1" w:styleId="CBD-ItemChar">
    <w:name w:val="CBD-Item Char"/>
    <w:link w:val="CBD-Item"/>
    <w:locked/>
    <w:rsid w:val="00283A99"/>
    <w:rPr>
      <w:rFonts w:ascii="Times New Roman Bold" w:eastAsia="Times New Roman" w:hAnsi="Times New Roman Bold" w:cs="Times New Roman"/>
      <w:b/>
      <w:caps/>
      <w:sz w:val="22"/>
      <w:szCs w:val="22"/>
      <w:lang w:val="en-US"/>
    </w:rPr>
  </w:style>
  <w:style w:type="paragraph" w:customStyle="1" w:styleId="CBD-Item">
    <w:name w:val="CBD-Item"/>
    <w:basedOn w:val="Normal"/>
    <w:link w:val="CBD-ItemChar"/>
    <w:rsid w:val="00283A99"/>
    <w:pPr>
      <w:keepNext/>
      <w:spacing w:before="240" w:after="120"/>
      <w:jc w:val="center"/>
    </w:pPr>
    <w:rPr>
      <w:rFonts w:ascii="Times New Roman Bold" w:hAnsi="Times New Roman Bold"/>
      <w:b/>
      <w:caps/>
      <w:szCs w:val="22"/>
      <w:lang w:val="en-US"/>
    </w:rPr>
  </w:style>
  <w:style w:type="paragraph" w:customStyle="1" w:styleId="CBD-Title">
    <w:name w:val="CBD-Title"/>
    <w:basedOn w:val="Normal"/>
    <w:rsid w:val="00283A99"/>
    <w:pPr>
      <w:spacing w:before="240" w:after="120"/>
      <w:jc w:val="center"/>
    </w:pPr>
    <w:rPr>
      <w:rFonts w:cs="Angsana New"/>
      <w:b/>
    </w:rPr>
  </w:style>
  <w:style w:type="character" w:styleId="UnresolvedMention">
    <w:name w:val="Unresolved Mention"/>
    <w:basedOn w:val="DefaultParagraphFont"/>
    <w:uiPriority w:val="99"/>
    <w:semiHidden/>
    <w:unhideWhenUsed/>
    <w:rsid w:val="003B4F59"/>
    <w:rPr>
      <w:color w:val="605E5C"/>
      <w:shd w:val="clear" w:color="auto" w:fill="E1DFDD"/>
    </w:rPr>
  </w:style>
  <w:style w:type="paragraph" w:styleId="Revision">
    <w:name w:val="Revision"/>
    <w:hidden/>
    <w:uiPriority w:val="99"/>
    <w:semiHidden/>
    <w:rsid w:val="006F5496"/>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66275946">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bch.cbd.int/onlineconferences/portal_art20/nfps/newBCHforum.shtml" TargetMode="Externa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bch.cbddev.xyz/"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NP-ABSCH-IAC-2019-01" TargetMode="External"/><Relationship Id="rId2" Type="http://schemas.openxmlformats.org/officeDocument/2006/relationships/hyperlink" Target="https://www.cbd.int/meetings/CHM-IAC-2020-01" TargetMode="External"/><Relationship Id="rId1" Type="http://schemas.openxmlformats.org/officeDocument/2006/relationships/hyperlink" Target="https://www.cbd.int/meetings/CHM-IAC-2020-0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996A8EFF0BE541A39B77D102FCF996AD"/>
        <w:category>
          <w:name w:val="General"/>
          <w:gallery w:val="placeholder"/>
        </w:category>
        <w:types>
          <w:type w:val="bbPlcHdr"/>
        </w:types>
        <w:behaviors>
          <w:behavior w:val="content"/>
        </w:behaviors>
        <w:guid w:val="{0833F3B9-89CC-40D1-873C-8F0499452C17}"/>
      </w:docPartPr>
      <w:docPartBody>
        <w:p w:rsidR="0079200D" w:rsidRDefault="00CB1475" w:rsidP="00CB1475">
          <w:pPr>
            <w:pStyle w:val="996A8EFF0BE541A39B77D102FCF996AD"/>
          </w:pPr>
          <w:r w:rsidRPr="007E02EB">
            <w:rPr>
              <w:rStyle w:val="PlaceholderText"/>
            </w:rPr>
            <w:t>[Publish Date]</w:t>
          </w:r>
        </w:p>
      </w:docPartBody>
    </w:docPart>
    <w:docPart>
      <w:docPartPr>
        <w:name w:val="7918E102A29243ECBA584FC9B9D3220E"/>
        <w:category>
          <w:name w:val="General"/>
          <w:gallery w:val="placeholder"/>
        </w:category>
        <w:types>
          <w:type w:val="bbPlcHdr"/>
        </w:types>
        <w:behaviors>
          <w:behavior w:val="content"/>
        </w:behaviors>
        <w:guid w:val="{5EBCD2A3-2AA6-4723-BF5A-4774AB7093C5}"/>
      </w:docPartPr>
      <w:docPartBody>
        <w:p w:rsidR="0079200D" w:rsidRDefault="00CB1475" w:rsidP="00CB1475">
          <w:pPr>
            <w:pStyle w:val="7918E102A29243ECBA584FC9B9D3220E"/>
          </w:pPr>
          <w:r w:rsidRPr="007E02EB">
            <w:rPr>
              <w:rStyle w:val="PlaceholderText"/>
            </w:rPr>
            <w:t>[Status]</w:t>
          </w:r>
        </w:p>
      </w:docPartBody>
    </w:docPart>
    <w:docPart>
      <w:docPartPr>
        <w:name w:val="A6C9F27172B640D0A60A988CDB261BE1"/>
        <w:category>
          <w:name w:val="General"/>
          <w:gallery w:val="placeholder"/>
        </w:category>
        <w:types>
          <w:type w:val="bbPlcHdr"/>
        </w:types>
        <w:behaviors>
          <w:behavior w:val="content"/>
        </w:behaviors>
        <w:guid w:val="{8CF04C9F-389C-4FBC-BA84-C44911F121BB}"/>
      </w:docPartPr>
      <w:docPartBody>
        <w:p w:rsidR="004E0A62" w:rsidRDefault="00B07844" w:rsidP="00B07844">
          <w:pPr>
            <w:pStyle w:val="A6C9F27172B640D0A60A988CDB261BE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1769A"/>
    <w:rsid w:val="00245ECD"/>
    <w:rsid w:val="003506CB"/>
    <w:rsid w:val="0046422C"/>
    <w:rsid w:val="004760CF"/>
    <w:rsid w:val="004E092F"/>
    <w:rsid w:val="004E0A62"/>
    <w:rsid w:val="00500A2B"/>
    <w:rsid w:val="0058288D"/>
    <w:rsid w:val="00665C6B"/>
    <w:rsid w:val="006801B3"/>
    <w:rsid w:val="0079200D"/>
    <w:rsid w:val="007E4098"/>
    <w:rsid w:val="00810A55"/>
    <w:rsid w:val="008C6619"/>
    <w:rsid w:val="008D420E"/>
    <w:rsid w:val="008D7485"/>
    <w:rsid w:val="0098642F"/>
    <w:rsid w:val="009B2CEE"/>
    <w:rsid w:val="00A60802"/>
    <w:rsid w:val="00B07844"/>
    <w:rsid w:val="00B43F5A"/>
    <w:rsid w:val="00B8069E"/>
    <w:rsid w:val="00BC18BF"/>
    <w:rsid w:val="00C8104B"/>
    <w:rsid w:val="00CB1475"/>
    <w:rsid w:val="00D31D12"/>
    <w:rsid w:val="00D5380D"/>
    <w:rsid w:val="00D87D6C"/>
    <w:rsid w:val="00F74B8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A60802"/>
    <w:rPr>
      <w:color w:val="808080"/>
    </w:rPr>
  </w:style>
  <w:style w:type="paragraph" w:customStyle="1" w:styleId="B0BC6958BF87464E9253B5F06843757E">
    <w:name w:val="B0BC6958BF87464E9253B5F06843757E"/>
    <w:rsid w:val="00665C6B"/>
    <w:pPr>
      <w:spacing w:after="160" w:line="259" w:lineRule="auto"/>
    </w:pPr>
    <w:rPr>
      <w:lang w:val="en-CA" w:eastAsia="en-CA"/>
    </w:rPr>
  </w:style>
  <w:style w:type="paragraph" w:customStyle="1" w:styleId="0CBC121DCF91495284B6849155725E64">
    <w:name w:val="0CBC121DCF91495284B6849155725E64"/>
    <w:rsid w:val="00CB1475"/>
  </w:style>
  <w:style w:type="paragraph" w:customStyle="1" w:styleId="D4E31B9ED4D547E7A266DB13BBC82BBE">
    <w:name w:val="D4E31B9ED4D547E7A266DB13BBC82BBE"/>
    <w:rsid w:val="00CB1475"/>
  </w:style>
  <w:style w:type="paragraph" w:customStyle="1" w:styleId="00E2BAA29080449BBAF72B923266021D">
    <w:name w:val="00E2BAA29080449BBAF72B923266021D"/>
    <w:rsid w:val="00CB1475"/>
  </w:style>
  <w:style w:type="paragraph" w:customStyle="1" w:styleId="996A8EFF0BE541A39B77D102FCF996AD">
    <w:name w:val="996A8EFF0BE541A39B77D102FCF996AD"/>
    <w:rsid w:val="00CB1475"/>
  </w:style>
  <w:style w:type="paragraph" w:customStyle="1" w:styleId="99DBB631B469468F87CF3CFC6FF82DAB">
    <w:name w:val="99DBB631B469468F87CF3CFC6FF82DAB"/>
    <w:rsid w:val="00CB1475"/>
  </w:style>
  <w:style w:type="paragraph" w:customStyle="1" w:styleId="7918E102A29243ECBA584FC9B9D3220E">
    <w:name w:val="7918E102A29243ECBA584FC9B9D3220E"/>
    <w:rsid w:val="00CB1475"/>
  </w:style>
  <w:style w:type="paragraph" w:customStyle="1" w:styleId="30646B78DFAD407D8DE4FEDCEC94CA4A">
    <w:name w:val="30646B78DFAD407D8DE4FEDCEC94CA4A"/>
    <w:rsid w:val="00CB1475"/>
  </w:style>
  <w:style w:type="paragraph" w:customStyle="1" w:styleId="3BD698D01AFD472E9ECD4E682DC9B08D">
    <w:name w:val="3BD698D01AFD472E9ECD4E682DC9B08D"/>
    <w:rsid w:val="00CB1475"/>
  </w:style>
  <w:style w:type="paragraph" w:customStyle="1" w:styleId="10BCE7C24BCF4FB994973AEE3B27D288">
    <w:name w:val="10BCE7C24BCF4FB994973AEE3B27D288"/>
    <w:rsid w:val="00CB1475"/>
  </w:style>
  <w:style w:type="paragraph" w:customStyle="1" w:styleId="5D61547035EC4EFCA8FEF75327ED935E">
    <w:name w:val="5D61547035EC4EFCA8FEF75327ED935E"/>
    <w:rsid w:val="00CB1475"/>
  </w:style>
  <w:style w:type="paragraph" w:customStyle="1" w:styleId="5C4DD72DC4B2473C8D5F67AF94E92605">
    <w:name w:val="5C4DD72DC4B2473C8D5F67AF94E92605"/>
    <w:rsid w:val="00B07844"/>
  </w:style>
  <w:style w:type="paragraph" w:customStyle="1" w:styleId="A6C9F27172B640D0A60A988CDB261BE1">
    <w:name w:val="A6C9F27172B640D0A60A988CDB261BE1"/>
    <w:rsid w:val="00B07844"/>
  </w:style>
  <w:style w:type="paragraph" w:customStyle="1" w:styleId="B64886793CAF4161A46AB5AD06CF3B68">
    <w:name w:val="B64886793CAF4161A46AB5AD06CF3B68"/>
    <w:rsid w:val="00A60802"/>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2020-07-23T00:00:00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DD01759A-EEB4-4579-9B6F-2D6D80F83C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0DEA14D5-2ED8-44CF-82FA-39C41BA563C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30</TotalTime>
  <Pages>6</Pages>
  <Words>2618</Words>
  <Characters>14929</Characters>
  <Application>Microsoft Office Word</Application>
  <DocSecurity>0</DocSecurity>
  <Lines>124</Lines>
  <Paragraphs>35</Paragraphs>
  <ScaleCrop>false</ScaleCrop>
  <HeadingPairs>
    <vt:vector size="2" baseType="variant">
      <vt:variant>
        <vt:lpstr>Title</vt:lpstr>
      </vt:variant>
      <vt:variant>
        <vt:i4>1</vt:i4>
      </vt:variant>
    </vt:vector>
  </HeadingPairs>
  <TitlesOfParts>
    <vt:vector size="1" baseType="lpstr">
      <vt:lpstr>Report on the meeting of the Informal Advisory Committee to the Clearing-house Mechanism of the Convention on Biological Diversity, 9 July 2020</vt:lpstr>
    </vt:vector>
  </TitlesOfParts>
  <Company>SCBD</Company>
  <LinksUpToDate>false</LinksUpToDate>
  <CharactersWithSpaces>17512</CharactersWithSpaces>
  <SharedDoc>false</SharedDoc>
  <HLinks>
    <vt:vector size="30" baseType="variant">
      <vt:variant>
        <vt:i4>6619209</vt:i4>
      </vt:variant>
      <vt:variant>
        <vt:i4>3</vt:i4>
      </vt:variant>
      <vt:variant>
        <vt:i4>0</vt:i4>
      </vt:variant>
      <vt:variant>
        <vt:i4>5</vt:i4>
      </vt:variant>
      <vt:variant>
        <vt:lpwstr>http://bch.cbd.int/onlineconferences/portal_art20/nfps/newBCHforum.shtml</vt:lpwstr>
      </vt:variant>
      <vt:variant>
        <vt:lpwstr/>
      </vt:variant>
      <vt:variant>
        <vt:i4>3014783</vt:i4>
      </vt:variant>
      <vt:variant>
        <vt:i4>0</vt:i4>
      </vt:variant>
      <vt:variant>
        <vt:i4>0</vt:i4>
      </vt:variant>
      <vt:variant>
        <vt:i4>5</vt:i4>
      </vt:variant>
      <vt:variant>
        <vt:lpwstr>https://bch.cbddev.xyz/</vt:lpwstr>
      </vt:variant>
      <vt:variant>
        <vt:lpwstr/>
      </vt:variant>
      <vt:variant>
        <vt:i4>5439581</vt:i4>
      </vt:variant>
      <vt:variant>
        <vt:i4>6</vt:i4>
      </vt:variant>
      <vt:variant>
        <vt:i4>0</vt:i4>
      </vt:variant>
      <vt:variant>
        <vt:i4>5</vt:i4>
      </vt:variant>
      <vt:variant>
        <vt:lpwstr>https://www.cbd.int/meetings/NP-ABSCH-IAC-2019-01</vt:lpwstr>
      </vt:variant>
      <vt:variant>
        <vt:lpwstr/>
      </vt:variant>
      <vt:variant>
        <vt:i4>5308490</vt:i4>
      </vt:variant>
      <vt:variant>
        <vt:i4>3</vt:i4>
      </vt:variant>
      <vt:variant>
        <vt:i4>0</vt:i4>
      </vt:variant>
      <vt:variant>
        <vt:i4>5</vt:i4>
      </vt:variant>
      <vt:variant>
        <vt:lpwstr>https://www.cbd.int/meetings/CHM-IAC-2020-01</vt:lpwstr>
      </vt:variant>
      <vt:variant>
        <vt:lpwstr/>
      </vt:variant>
      <vt:variant>
        <vt:i4>5308490</vt:i4>
      </vt:variant>
      <vt:variant>
        <vt:i4>0</vt:i4>
      </vt:variant>
      <vt:variant>
        <vt:i4>0</vt:i4>
      </vt:variant>
      <vt:variant>
        <vt:i4>5</vt:i4>
      </vt:variant>
      <vt:variant>
        <vt:lpwstr>https://www.cbd.int/meetings/CHM-IAC-2020-01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on the meeting of the Informal Advisory Committee to the Clearing-house Mechanism of the Convention on Biological Diversity, 9 July 2020</dc:title>
  <dc:subject>CBD/CHM/IAC/2020/1/3</dc:subject>
  <dc:creator>SCBD</dc:creator>
  <cp:keywords>Convention on Biological Diversity, clearing-house mechanism</cp:keywords>
  <cp:lastModifiedBy>Orestes Plasencia</cp:lastModifiedBy>
  <cp:revision>9</cp:revision>
  <cp:lastPrinted>2020-01-21T19:30:00Z</cp:lastPrinted>
  <dcterms:created xsi:type="dcterms:W3CDTF">2020-10-19T15:58:00Z</dcterms:created>
  <dcterms:modified xsi:type="dcterms:W3CDTF">2020-10-20T17:33:00Z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