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DF1B77" w14:paraId="2EEA0756" w14:textId="77777777">
        <w:trPr>
          <w:trHeight w:val="850"/>
        </w:trPr>
        <w:tc>
          <w:tcPr>
            <w:tcW w:w="975" w:type="dxa"/>
            <w:vAlign w:val="bottom"/>
          </w:tcPr>
          <w:p w14:paraId="47496712" w14:textId="0EC07BF6" w:rsidR="00FD2482" w:rsidRPr="00A64582" w:rsidRDefault="00FD2482" w:rsidP="00503F81">
            <w:pPr>
              <w:pStyle w:val="AASmallLogo"/>
              <w:tabs>
                <w:tab w:val="clear" w:pos="567"/>
                <w:tab w:val="clear" w:pos="1134"/>
                <w:tab w:val="clear" w:pos="1701"/>
                <w:tab w:val="clear" w:pos="2268"/>
              </w:tabs>
            </w:pPr>
            <w:r w:rsidRPr="00A64582">
              <w:rPr>
                <w:noProof/>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A64582">
              <w:t xml:space="preserve"> </w:t>
            </w:r>
          </w:p>
          <w:p w14:paraId="6604016B" w14:textId="77777777" w:rsidR="00FD2482" w:rsidRPr="00A64582" w:rsidRDefault="00FD2482" w:rsidP="00503F81">
            <w:pPr>
              <w:pStyle w:val="AASmallLogo"/>
              <w:tabs>
                <w:tab w:val="clear" w:pos="567"/>
                <w:tab w:val="clear" w:pos="1134"/>
                <w:tab w:val="clear" w:pos="1701"/>
                <w:tab w:val="clear" w:pos="2268"/>
              </w:tabs>
            </w:pPr>
          </w:p>
        </w:tc>
        <w:tc>
          <w:tcPr>
            <w:tcW w:w="1434" w:type="dxa"/>
            <w:noWrap/>
            <w:vAlign w:val="bottom"/>
          </w:tcPr>
          <w:p w14:paraId="439C6BB7" w14:textId="7EE28163" w:rsidR="00DF1B77" w:rsidRPr="00DF1B77" w:rsidRDefault="00DF1B77" w:rsidP="00503F81">
            <w:pPr>
              <w:tabs>
                <w:tab w:val="clear" w:pos="567"/>
                <w:tab w:val="clear" w:pos="1134"/>
                <w:tab w:val="clear" w:pos="1701"/>
                <w:tab w:val="clear" w:pos="2268"/>
              </w:tabs>
              <w:spacing w:before="60"/>
              <w:rPr>
                <w:rFonts w:eastAsia="SimHei"/>
                <w:sz w:val="20"/>
                <w:szCs w:val="20"/>
                <w:lang w:eastAsia="zh-CN"/>
              </w:rPr>
            </w:pPr>
            <w:r w:rsidRPr="00DF1B77">
              <w:rPr>
                <w:rFonts w:eastAsia="SimHei"/>
                <w:noProof/>
                <w:sz w:val="20"/>
                <w:szCs w:val="20"/>
                <w:lang w:eastAsia="zh-CN"/>
              </w:rPr>
              <w:drawing>
                <wp:anchor distT="0" distB="0" distL="114300" distR="114300" simplePos="0" relativeHeight="251659264" behindDoc="0" locked="0" layoutInCell="1" allowOverlap="1" wp14:anchorId="565E29F2" wp14:editId="757C152F">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DF1B77">
              <w:rPr>
                <w:rFonts w:eastAsia="SimHei" w:hint="eastAsia"/>
                <w:sz w:val="20"/>
                <w:szCs w:val="20"/>
                <w:lang w:eastAsia="zh-CN"/>
              </w:rPr>
              <w:t>联合国</w:t>
            </w:r>
          </w:p>
          <w:p w14:paraId="42B74495" w14:textId="62DD143C" w:rsidR="00FD2482" w:rsidRPr="00A64582" w:rsidRDefault="00DF1B77" w:rsidP="00503F81">
            <w:pPr>
              <w:pStyle w:val="AASmallLogo"/>
              <w:tabs>
                <w:tab w:val="clear" w:pos="567"/>
                <w:tab w:val="clear" w:pos="1134"/>
                <w:tab w:val="clear" w:pos="1701"/>
                <w:tab w:val="clear" w:pos="2268"/>
              </w:tabs>
            </w:pPr>
            <w:r w:rsidRPr="00DF1B77">
              <w:rPr>
                <w:rFonts w:eastAsia="SimHei" w:hint="eastAsia"/>
                <w:sz w:val="20"/>
                <w:szCs w:val="20"/>
                <w:lang w:eastAsia="zh-CN"/>
              </w:rPr>
              <w:t>环境规划署</w:t>
            </w:r>
          </w:p>
          <w:p w14:paraId="0BCED263" w14:textId="77777777" w:rsidR="00FD2482" w:rsidRPr="00A64582" w:rsidRDefault="00FD2482" w:rsidP="00503F81">
            <w:pPr>
              <w:pStyle w:val="AASmallLogo"/>
              <w:tabs>
                <w:tab w:val="clear" w:pos="567"/>
                <w:tab w:val="clear" w:pos="1134"/>
                <w:tab w:val="clear" w:pos="1701"/>
                <w:tab w:val="clear" w:pos="2268"/>
              </w:tabs>
            </w:pPr>
          </w:p>
        </w:tc>
        <w:tc>
          <w:tcPr>
            <w:tcW w:w="8073" w:type="dxa"/>
            <w:vAlign w:val="bottom"/>
          </w:tcPr>
          <w:p w14:paraId="1869D3AB" w14:textId="09BCAD6A" w:rsidR="00FD2482" w:rsidRPr="00A64582" w:rsidRDefault="00FD2482" w:rsidP="00503F81">
            <w:pPr>
              <w:pStyle w:val="ABSymbol"/>
              <w:tabs>
                <w:tab w:val="clear" w:pos="567"/>
                <w:tab w:val="clear" w:pos="1134"/>
                <w:tab w:val="clear" w:pos="1701"/>
                <w:tab w:val="clear" w:pos="1871"/>
                <w:tab w:val="clear" w:pos="2268"/>
                <w:tab w:val="clear" w:pos="2495"/>
                <w:tab w:val="clear" w:pos="2920"/>
                <w:tab w:val="clear" w:pos="3119"/>
                <w:tab w:val="clear" w:pos="3742"/>
                <w:tab w:val="clear" w:pos="4366"/>
                <w:tab w:val="clear" w:pos="4990"/>
              </w:tabs>
            </w:pPr>
            <w:r w:rsidRPr="00A64582">
              <w:rPr>
                <w:sz w:val="40"/>
              </w:rPr>
              <w:t>CBD</w:t>
            </w:r>
            <w:r w:rsidRPr="00A64582">
              <w:t>/SBI/6/</w:t>
            </w:r>
            <w:r w:rsidR="006C2819" w:rsidRPr="00A64582">
              <w:t>CRP.</w:t>
            </w:r>
            <w:r w:rsidR="00CA4702">
              <w:t>4</w:t>
            </w:r>
          </w:p>
        </w:tc>
      </w:tr>
    </w:tbl>
    <w:p w14:paraId="63283B44" w14:textId="77777777" w:rsidR="00FD2482" w:rsidRPr="00A64582" w:rsidRDefault="00FD2482" w:rsidP="00503F81">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DF1B77" w14:paraId="2016CA60" w14:textId="77777777" w:rsidTr="00DF1B77">
        <w:trPr>
          <w:trHeight w:val="2016"/>
        </w:trPr>
        <w:tc>
          <w:tcPr>
            <w:tcW w:w="7370" w:type="dxa"/>
          </w:tcPr>
          <w:p w14:paraId="1976956B" w14:textId="02540A32" w:rsidR="00FD2482" w:rsidRPr="00A64582" w:rsidRDefault="00FD2482" w:rsidP="00503F81">
            <w:pPr>
              <w:pStyle w:val="ACLargeLogo"/>
              <w:tabs>
                <w:tab w:val="clear" w:pos="567"/>
                <w:tab w:val="clear" w:pos="1134"/>
                <w:tab w:val="clear" w:pos="1701"/>
                <w:tab w:val="clear" w:pos="2268"/>
              </w:tabs>
            </w:pPr>
            <w:r w:rsidRPr="00A64582">
              <w:t xml:space="preserve"> </w:t>
            </w:r>
          </w:p>
          <w:p w14:paraId="754EEB0E" w14:textId="101C72E6" w:rsidR="00FD2482" w:rsidRPr="00A64582" w:rsidRDefault="00DF1B77" w:rsidP="00503F81">
            <w:pPr>
              <w:pStyle w:val="ACLargeLogo"/>
              <w:tabs>
                <w:tab w:val="clear" w:pos="567"/>
                <w:tab w:val="clear" w:pos="1134"/>
                <w:tab w:val="clear" w:pos="1701"/>
                <w:tab w:val="clear" w:pos="2268"/>
              </w:tabs>
            </w:pPr>
            <w:r w:rsidRPr="00DF1B77">
              <w:rPr>
                <w:b/>
                <w:noProof/>
                <w:sz w:val="24"/>
                <w:lang w:val="en-US" w:eastAsia="zh-CN"/>
              </w:rPr>
              <w:drawing>
                <wp:inline distT="0" distB="0" distL="0" distR="0" wp14:anchorId="2E7092B6" wp14:editId="2FB90997">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6F9C7956" w14:textId="723578A9" w:rsidR="00FD2482" w:rsidRPr="00DF1B77" w:rsidRDefault="00FD2482" w:rsidP="00503F81">
            <w:pPr>
              <w:pStyle w:val="AEDistrNormal"/>
              <w:tabs>
                <w:tab w:val="clear" w:pos="567"/>
                <w:tab w:val="clear" w:pos="1134"/>
                <w:tab w:val="clear" w:pos="1701"/>
                <w:tab w:val="clear" w:pos="2268"/>
              </w:tabs>
              <w:rPr>
                <w:sz w:val="24"/>
              </w:rPr>
            </w:pPr>
            <w:r w:rsidRPr="00DF1B77">
              <w:rPr>
                <w:sz w:val="24"/>
              </w:rPr>
              <w:t xml:space="preserve">Distr.: </w:t>
            </w:r>
            <w:r w:rsidR="00F97A80" w:rsidRPr="00DF1B77">
              <w:rPr>
                <w:sz w:val="24"/>
              </w:rPr>
              <w:t>Limited</w:t>
            </w:r>
            <w:r w:rsidRPr="00DF1B77">
              <w:rPr>
                <w:sz w:val="24"/>
              </w:rPr>
              <w:t xml:space="preserve"> </w:t>
            </w:r>
          </w:p>
          <w:p w14:paraId="60E7BED1" w14:textId="5A676BB6" w:rsidR="00FD2482" w:rsidRPr="00DF1B77" w:rsidRDefault="00E368A6" w:rsidP="00503F81">
            <w:pPr>
              <w:pStyle w:val="AEDistrNormal"/>
              <w:tabs>
                <w:tab w:val="clear" w:pos="567"/>
                <w:tab w:val="clear" w:pos="1134"/>
                <w:tab w:val="clear" w:pos="1701"/>
                <w:tab w:val="clear" w:pos="2268"/>
              </w:tabs>
              <w:rPr>
                <w:sz w:val="24"/>
              </w:rPr>
            </w:pPr>
            <w:r w:rsidRPr="00DF1B77">
              <w:rPr>
                <w:sz w:val="24"/>
              </w:rPr>
              <w:t>17</w:t>
            </w:r>
            <w:r w:rsidR="00F97A80" w:rsidRPr="00DF1B77">
              <w:rPr>
                <w:sz w:val="24"/>
              </w:rPr>
              <w:t xml:space="preserve"> February</w:t>
            </w:r>
            <w:r w:rsidR="00E7303A" w:rsidRPr="00DF1B77">
              <w:rPr>
                <w:sz w:val="24"/>
              </w:rPr>
              <w:t xml:space="preserve"> 2026</w:t>
            </w:r>
          </w:p>
          <w:p w14:paraId="2F9D980F" w14:textId="36D5B5DA" w:rsidR="00DF1B77" w:rsidRPr="00DF1B77" w:rsidRDefault="00DF1B77" w:rsidP="00503F81">
            <w:pPr>
              <w:pStyle w:val="AEDistrNormal"/>
              <w:tabs>
                <w:tab w:val="clear" w:pos="567"/>
                <w:tab w:val="clear" w:pos="1134"/>
                <w:tab w:val="clear" w:pos="1701"/>
                <w:tab w:val="clear" w:pos="2268"/>
              </w:tabs>
              <w:rPr>
                <w:sz w:val="24"/>
                <w:lang w:eastAsia="zh-CN"/>
              </w:rPr>
            </w:pPr>
            <w:r w:rsidRPr="00DF1B77">
              <w:rPr>
                <w:rFonts w:hint="eastAsia"/>
                <w:sz w:val="24"/>
                <w:lang w:eastAsia="zh-CN"/>
              </w:rPr>
              <w:t>Chinese</w:t>
            </w:r>
          </w:p>
          <w:p w14:paraId="35904B64" w14:textId="77777777" w:rsidR="00FD2482" w:rsidRPr="00DF1B77" w:rsidRDefault="00FD2482" w:rsidP="00503F81">
            <w:pPr>
              <w:pStyle w:val="AEDistrNormal6pt"/>
              <w:tabs>
                <w:tab w:val="clear" w:pos="567"/>
                <w:tab w:val="clear" w:pos="1134"/>
                <w:tab w:val="clear" w:pos="1701"/>
                <w:tab w:val="clear" w:pos="2268"/>
              </w:tabs>
              <w:spacing w:before="0"/>
              <w:rPr>
                <w:sz w:val="24"/>
              </w:rPr>
            </w:pPr>
            <w:r w:rsidRPr="00DF1B77">
              <w:rPr>
                <w:sz w:val="24"/>
              </w:rPr>
              <w:t xml:space="preserve">Original: English </w:t>
            </w:r>
          </w:p>
          <w:p w14:paraId="7BA911A4" w14:textId="77777777" w:rsidR="00FD2482" w:rsidRPr="00DF1B77" w:rsidRDefault="00FD2482" w:rsidP="00503F81">
            <w:pPr>
              <w:pStyle w:val="AEDistrNormal6pt"/>
              <w:tabs>
                <w:tab w:val="clear" w:pos="567"/>
                <w:tab w:val="clear" w:pos="1134"/>
                <w:tab w:val="clear" w:pos="1701"/>
                <w:tab w:val="clear" w:pos="2268"/>
              </w:tabs>
              <w:spacing w:before="0"/>
              <w:rPr>
                <w:sz w:val="24"/>
              </w:rPr>
            </w:pPr>
          </w:p>
        </w:tc>
      </w:tr>
    </w:tbl>
    <w:p w14:paraId="255E79DA" w14:textId="77777777" w:rsidR="00FD2482" w:rsidRPr="00A64582" w:rsidRDefault="00FD2482" w:rsidP="00503F81">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DF1B77" w14:paraId="060D5541" w14:textId="77777777">
        <w:trPr>
          <w:trHeight w:val="57"/>
        </w:trPr>
        <w:tc>
          <w:tcPr>
            <w:tcW w:w="6094" w:type="dxa"/>
          </w:tcPr>
          <w:p w14:paraId="5CF1F9CE" w14:textId="77777777" w:rsidR="00DF1B77" w:rsidRPr="00DF1B77" w:rsidRDefault="00DF1B77" w:rsidP="00503F81">
            <w:pPr>
              <w:tabs>
                <w:tab w:val="clear" w:pos="567"/>
                <w:tab w:val="clear" w:pos="1134"/>
                <w:tab w:val="clear" w:pos="1701"/>
                <w:tab w:val="clear" w:pos="2268"/>
              </w:tabs>
              <w:jc w:val="left"/>
              <w:rPr>
                <w:b/>
                <w:bCs/>
                <w:noProof/>
                <w:sz w:val="24"/>
                <w:szCs w:val="24"/>
                <w:lang w:val="en-US" w:eastAsia="zh-CN"/>
              </w:rPr>
            </w:pPr>
            <w:r w:rsidRPr="00DF1B77">
              <w:rPr>
                <w:rFonts w:hint="eastAsia"/>
                <w:b/>
                <w:bCs/>
                <w:noProof/>
                <w:sz w:val="24"/>
                <w:szCs w:val="24"/>
                <w:lang w:val="en-CA" w:eastAsia="zh-CN"/>
              </w:rPr>
              <w:t>执行问题附属机构</w:t>
            </w:r>
          </w:p>
          <w:p w14:paraId="4A092BF4" w14:textId="77777777" w:rsidR="00DF1B77" w:rsidRPr="00DF1B77" w:rsidRDefault="00DF1B77" w:rsidP="00503F81">
            <w:pPr>
              <w:tabs>
                <w:tab w:val="clear" w:pos="567"/>
                <w:tab w:val="clear" w:pos="1134"/>
                <w:tab w:val="clear" w:pos="1701"/>
                <w:tab w:val="clear" w:pos="2268"/>
              </w:tabs>
              <w:jc w:val="left"/>
              <w:rPr>
                <w:b/>
                <w:sz w:val="24"/>
                <w:szCs w:val="24"/>
                <w:lang w:eastAsia="zh-CN"/>
              </w:rPr>
            </w:pPr>
            <w:r w:rsidRPr="00DF1B77">
              <w:rPr>
                <w:b/>
                <w:bCs/>
                <w:noProof/>
                <w:sz w:val="24"/>
                <w:szCs w:val="24"/>
                <w:lang w:eastAsia="zh-CN"/>
              </w:rPr>
              <w:t>第</w:t>
            </w:r>
            <w:r w:rsidRPr="00DF1B77">
              <w:rPr>
                <w:rFonts w:hint="eastAsia"/>
                <w:b/>
                <w:bCs/>
                <w:noProof/>
                <w:sz w:val="24"/>
                <w:szCs w:val="24"/>
                <w:lang w:eastAsia="zh-CN"/>
              </w:rPr>
              <w:t>六</w:t>
            </w:r>
            <w:r w:rsidRPr="00DF1B77">
              <w:rPr>
                <w:b/>
                <w:bCs/>
                <w:noProof/>
                <w:sz w:val="24"/>
                <w:szCs w:val="24"/>
                <w:lang w:eastAsia="zh-CN"/>
              </w:rPr>
              <w:t>次会议</w:t>
            </w:r>
          </w:p>
          <w:p w14:paraId="0B30296B" w14:textId="5CE7FA7E" w:rsidR="00FD2482" w:rsidRPr="00DF1B77" w:rsidRDefault="00DF1B77" w:rsidP="00503F81">
            <w:pPr>
              <w:pStyle w:val="AFCorNNormal"/>
              <w:tabs>
                <w:tab w:val="clear" w:pos="567"/>
                <w:tab w:val="clear" w:pos="1134"/>
                <w:tab w:val="clear" w:pos="1701"/>
                <w:tab w:val="clear" w:pos="2268"/>
              </w:tabs>
              <w:rPr>
                <w:sz w:val="24"/>
                <w:lang w:eastAsia="zh-CN"/>
              </w:rPr>
            </w:pPr>
            <w:r w:rsidRPr="00DF1B77">
              <w:rPr>
                <w:noProof/>
                <w:sz w:val="24"/>
                <w:szCs w:val="24"/>
                <w:lang w:val="zh-CN" w:eastAsia="zh-CN"/>
              </w:rPr>
              <w:t>202</w:t>
            </w:r>
            <w:r w:rsidRPr="00DF1B77">
              <w:rPr>
                <w:rFonts w:hint="eastAsia"/>
                <w:noProof/>
                <w:sz w:val="24"/>
                <w:szCs w:val="24"/>
                <w:lang w:val="zh-CN" w:eastAsia="zh-CN"/>
              </w:rPr>
              <w:t>6</w:t>
            </w:r>
            <w:r w:rsidRPr="00DF1B77">
              <w:rPr>
                <w:rFonts w:hint="eastAsia"/>
                <w:noProof/>
                <w:sz w:val="24"/>
                <w:szCs w:val="24"/>
                <w:lang w:val="zh-CN" w:eastAsia="zh-CN"/>
              </w:rPr>
              <w:t>年</w:t>
            </w:r>
            <w:r w:rsidRPr="00DF1B77">
              <w:rPr>
                <w:rFonts w:hint="eastAsia"/>
                <w:noProof/>
                <w:sz w:val="24"/>
                <w:szCs w:val="24"/>
                <w:lang w:val="zh-CN" w:eastAsia="zh-CN"/>
              </w:rPr>
              <w:t>2</w:t>
            </w:r>
            <w:r w:rsidRPr="00DF1B77">
              <w:rPr>
                <w:rFonts w:hint="eastAsia"/>
                <w:noProof/>
                <w:sz w:val="24"/>
                <w:szCs w:val="24"/>
                <w:lang w:val="zh-CN" w:eastAsia="zh-CN"/>
              </w:rPr>
              <w:t>月</w:t>
            </w:r>
            <w:r w:rsidRPr="00DF1B77">
              <w:rPr>
                <w:noProof/>
                <w:sz w:val="24"/>
                <w:szCs w:val="24"/>
                <w:lang w:val="zh-CN" w:eastAsia="zh-CN"/>
              </w:rPr>
              <w:t>16</w:t>
            </w:r>
            <w:r w:rsidRPr="00DF1B77">
              <w:rPr>
                <w:rFonts w:hint="eastAsia"/>
                <w:noProof/>
                <w:sz w:val="24"/>
                <w:szCs w:val="24"/>
                <w:lang w:val="zh-CN" w:eastAsia="zh-CN"/>
              </w:rPr>
              <w:t>日至</w:t>
            </w:r>
            <w:r w:rsidRPr="00DF1B77">
              <w:rPr>
                <w:noProof/>
                <w:sz w:val="24"/>
                <w:szCs w:val="24"/>
                <w:lang w:val="zh-CN" w:eastAsia="zh-CN"/>
              </w:rPr>
              <w:t>1</w:t>
            </w:r>
            <w:r w:rsidRPr="00DF1B77">
              <w:rPr>
                <w:rFonts w:hint="eastAsia"/>
                <w:noProof/>
                <w:sz w:val="24"/>
                <w:szCs w:val="24"/>
                <w:lang w:val="zh-CN" w:eastAsia="zh-CN"/>
              </w:rPr>
              <w:t>9</w:t>
            </w:r>
            <w:r w:rsidRPr="00DF1B77">
              <w:rPr>
                <w:rFonts w:hint="eastAsia"/>
                <w:noProof/>
                <w:sz w:val="24"/>
                <w:szCs w:val="24"/>
                <w:lang w:val="zh-CN" w:eastAsia="zh-CN"/>
              </w:rPr>
              <w:t>日，罗马</w:t>
            </w:r>
          </w:p>
          <w:p w14:paraId="51B1998E" w14:textId="4812BAD2" w:rsidR="00FD2482" w:rsidRPr="00DF1B77" w:rsidRDefault="00DF1B77" w:rsidP="00503F81">
            <w:pPr>
              <w:pStyle w:val="AFCorNNormal"/>
              <w:tabs>
                <w:tab w:val="clear" w:pos="567"/>
                <w:tab w:val="clear" w:pos="1134"/>
                <w:tab w:val="clear" w:pos="1701"/>
                <w:tab w:val="clear" w:pos="2268"/>
              </w:tabs>
              <w:rPr>
                <w:sz w:val="24"/>
                <w:lang w:eastAsia="zh-CN"/>
              </w:rPr>
            </w:pPr>
            <w:r>
              <w:rPr>
                <w:rFonts w:hint="eastAsia"/>
                <w:sz w:val="24"/>
                <w:lang w:eastAsia="zh-CN"/>
              </w:rPr>
              <w:t>议程项目</w:t>
            </w:r>
            <w:r w:rsidR="00FD2482" w:rsidRPr="00DF1B77">
              <w:rPr>
                <w:sz w:val="24"/>
                <w:lang w:eastAsia="zh-CN"/>
              </w:rPr>
              <w:t xml:space="preserve"> 3 (b)</w:t>
            </w:r>
          </w:p>
          <w:p w14:paraId="255CB275" w14:textId="7165F27B" w:rsidR="00FD2482" w:rsidRPr="00503F81" w:rsidRDefault="00DF1B77" w:rsidP="00503F81">
            <w:pPr>
              <w:pStyle w:val="AFCorNBold"/>
              <w:tabs>
                <w:tab w:val="clear" w:pos="567"/>
                <w:tab w:val="clear" w:pos="1134"/>
                <w:tab w:val="clear" w:pos="1701"/>
                <w:tab w:val="clear" w:pos="2268"/>
              </w:tabs>
              <w:rPr>
                <w:sz w:val="24"/>
              </w:rPr>
            </w:pPr>
            <w:proofErr w:type="spellStart"/>
            <w:r w:rsidRPr="00DF1B77">
              <w:rPr>
                <w:sz w:val="24"/>
              </w:rPr>
              <w:t>资源调动和财务机制</w:t>
            </w:r>
            <w:proofErr w:type="spellEnd"/>
            <w:r w:rsidRPr="00DF1B77">
              <w:rPr>
                <w:rFonts w:hint="eastAsia"/>
                <w:sz w:val="24"/>
              </w:rPr>
              <w:t>：</w:t>
            </w:r>
            <w:r>
              <w:rPr>
                <w:rFonts w:hint="eastAsia"/>
                <w:sz w:val="24"/>
                <w:lang w:eastAsia="zh-CN"/>
              </w:rPr>
              <w:t>财务机制</w:t>
            </w:r>
          </w:p>
        </w:tc>
        <w:tc>
          <w:tcPr>
            <w:tcW w:w="4388" w:type="dxa"/>
          </w:tcPr>
          <w:p w14:paraId="7036EC1F" w14:textId="77777777" w:rsidR="00FD2482" w:rsidRPr="00DF1B77" w:rsidRDefault="00FD2482" w:rsidP="00503F81">
            <w:pPr>
              <w:pStyle w:val="CBDNormal"/>
              <w:tabs>
                <w:tab w:val="clear" w:pos="567"/>
                <w:tab w:val="clear" w:pos="1134"/>
                <w:tab w:val="clear" w:pos="1701"/>
                <w:tab w:val="clear" w:pos="2268"/>
                <w:tab w:val="clear" w:pos="2835"/>
                <w:tab w:val="clear" w:pos="3402"/>
              </w:tabs>
              <w:jc w:val="left"/>
              <w:rPr>
                <w:sz w:val="24"/>
              </w:rPr>
            </w:pPr>
          </w:p>
        </w:tc>
      </w:tr>
    </w:tbl>
    <w:sdt>
      <w:sdtPr>
        <w:rPr>
          <w:rFonts w:ascii="SimHei" w:eastAsia="SimHei" w:hAnsi="SimHei" w:hint="eastAsia"/>
          <w:b w:val="0"/>
          <w:bCs/>
          <w:lang w:eastAsia="zh-CN"/>
        </w:r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EndPr/>
      <w:sdtContent>
        <w:p w14:paraId="3E89CB4F" w14:textId="10E24B3D" w:rsidR="00FD2482" w:rsidRPr="005C4BF9" w:rsidRDefault="00DF1B77" w:rsidP="00503F81">
          <w:pPr>
            <w:pStyle w:val="CBDTitle"/>
            <w:tabs>
              <w:tab w:val="clear" w:pos="567"/>
              <w:tab w:val="clear" w:pos="1134"/>
              <w:tab w:val="clear" w:pos="1701"/>
              <w:tab w:val="clear" w:pos="2268"/>
              <w:tab w:val="clear" w:pos="2835"/>
              <w:tab w:val="clear" w:pos="3402"/>
            </w:tabs>
            <w:ind w:left="490"/>
          </w:pPr>
          <w:r w:rsidRPr="00DF1B77">
            <w:rPr>
              <w:rFonts w:ascii="SimHei" w:eastAsia="SimHei" w:hAnsi="SimHei" w:hint="eastAsia"/>
              <w:b w:val="0"/>
              <w:bCs/>
              <w:lang w:eastAsia="zh-CN"/>
            </w:rPr>
            <w:t>财务机制</w:t>
          </w:r>
        </w:p>
      </w:sdtContent>
    </w:sdt>
    <w:p w14:paraId="697E0041" w14:textId="1A1CCC80" w:rsidR="000073D4" w:rsidRPr="00DF1B77" w:rsidRDefault="00DF1B77" w:rsidP="00503F81">
      <w:pPr>
        <w:pStyle w:val="CBDSubTitle"/>
        <w:tabs>
          <w:tab w:val="clear" w:pos="567"/>
          <w:tab w:val="clear" w:pos="1134"/>
          <w:tab w:val="clear" w:pos="1701"/>
          <w:tab w:val="clear" w:pos="2268"/>
          <w:tab w:val="clear" w:pos="2835"/>
          <w:tab w:val="clear" w:pos="3402"/>
        </w:tabs>
        <w:ind w:left="490"/>
        <w:rPr>
          <w:sz w:val="24"/>
        </w:rPr>
      </w:pPr>
      <w:r>
        <w:rPr>
          <w:rFonts w:hint="eastAsia"/>
          <w:sz w:val="24"/>
          <w:lang w:eastAsia="zh-CN"/>
        </w:rPr>
        <w:t>主席提交的建议草案</w:t>
      </w:r>
    </w:p>
    <w:p w14:paraId="0A11A838" w14:textId="77777777" w:rsidR="00DF1B77" w:rsidRPr="00DF1B77" w:rsidRDefault="00DF1B77" w:rsidP="00503F81">
      <w:pPr>
        <w:tabs>
          <w:tab w:val="clear" w:pos="567"/>
          <w:tab w:val="clear" w:pos="1134"/>
          <w:tab w:val="clear" w:pos="1701"/>
          <w:tab w:val="clear" w:pos="2268"/>
        </w:tabs>
        <w:spacing w:before="120" w:after="120" w:line="240" w:lineRule="atLeast"/>
        <w:ind w:left="490" w:firstLine="490"/>
        <w:rPr>
          <w:snapToGrid w:val="0"/>
          <w:sz w:val="24"/>
          <w:szCs w:val="24"/>
          <w:lang w:eastAsia="zh-CN"/>
        </w:rPr>
      </w:pPr>
      <w:r w:rsidRPr="00DF1B77">
        <w:rPr>
          <w:rFonts w:eastAsia="KaiTi"/>
          <w:snapToGrid w:val="0"/>
          <w:sz w:val="24"/>
          <w:szCs w:val="24"/>
          <w:lang w:eastAsia="zh-CN"/>
        </w:rPr>
        <w:t>执行问题附属机构</w:t>
      </w:r>
      <w:r w:rsidRPr="00DF1B77">
        <w:rPr>
          <w:rFonts w:hint="eastAsia"/>
          <w:snapToGrid w:val="0"/>
          <w:sz w:val="24"/>
          <w:szCs w:val="24"/>
          <w:lang w:eastAsia="zh-CN"/>
        </w:rPr>
        <w:t>，</w:t>
      </w:r>
    </w:p>
    <w:p w14:paraId="626F21B1" w14:textId="77777777" w:rsidR="00DF1B77" w:rsidRPr="00DF1B77" w:rsidRDefault="00DF1B77" w:rsidP="00503F81">
      <w:pPr>
        <w:tabs>
          <w:tab w:val="clear" w:pos="567"/>
          <w:tab w:val="clear" w:pos="1134"/>
          <w:tab w:val="clear" w:pos="1701"/>
          <w:tab w:val="clear" w:pos="2268"/>
        </w:tabs>
        <w:spacing w:before="120" w:after="120" w:line="240" w:lineRule="atLeast"/>
        <w:ind w:left="490" w:firstLine="490"/>
        <w:rPr>
          <w:snapToGrid w:val="0"/>
          <w:sz w:val="24"/>
          <w:szCs w:val="24"/>
          <w:lang w:eastAsia="zh-CN"/>
        </w:rPr>
      </w:pPr>
      <w:r w:rsidRPr="00DF1B77">
        <w:rPr>
          <w:rFonts w:eastAsia="KaiTi"/>
          <w:snapToGrid w:val="0"/>
          <w:sz w:val="24"/>
          <w:szCs w:val="24"/>
          <w:lang w:eastAsia="zh-CN"/>
        </w:rPr>
        <w:t>建议</w:t>
      </w:r>
      <w:r w:rsidRPr="00DF1B77">
        <w:rPr>
          <w:snapToGrid w:val="0"/>
          <w:sz w:val="24"/>
          <w:szCs w:val="24"/>
          <w:lang w:eastAsia="zh-CN"/>
        </w:rPr>
        <w:t>缔约方</w:t>
      </w:r>
      <w:r w:rsidRPr="00DF1B77">
        <w:rPr>
          <w:rFonts w:hint="eastAsia"/>
          <w:snapToGrid w:val="0"/>
          <w:sz w:val="24"/>
          <w:szCs w:val="24"/>
          <w:lang w:eastAsia="zh-CN"/>
        </w:rPr>
        <w:t>大会</w:t>
      </w:r>
      <w:r w:rsidRPr="00DF1B77">
        <w:rPr>
          <w:snapToGrid w:val="0"/>
          <w:sz w:val="24"/>
          <w:szCs w:val="24"/>
          <w:lang w:eastAsia="zh-CN"/>
        </w:rPr>
        <w:t>第十七</w:t>
      </w:r>
      <w:r w:rsidRPr="00DF1B77">
        <w:rPr>
          <w:rFonts w:hint="eastAsia"/>
          <w:snapToGrid w:val="0"/>
          <w:sz w:val="24"/>
          <w:szCs w:val="24"/>
          <w:lang w:eastAsia="zh-CN"/>
        </w:rPr>
        <w:t>届</w:t>
      </w:r>
      <w:r w:rsidRPr="00DF1B77">
        <w:rPr>
          <w:snapToGrid w:val="0"/>
          <w:sz w:val="24"/>
          <w:szCs w:val="24"/>
          <w:lang w:eastAsia="zh-CN"/>
        </w:rPr>
        <w:t>会议通过一项</w:t>
      </w:r>
      <w:r w:rsidRPr="00DF1B77">
        <w:rPr>
          <w:rFonts w:hint="eastAsia"/>
          <w:snapToGrid w:val="0"/>
          <w:sz w:val="24"/>
          <w:szCs w:val="24"/>
          <w:lang w:eastAsia="zh-CN"/>
        </w:rPr>
        <w:t>内容</w:t>
      </w:r>
      <w:r w:rsidRPr="00DF1B77">
        <w:rPr>
          <w:snapToGrid w:val="0"/>
          <w:sz w:val="24"/>
          <w:szCs w:val="24"/>
          <w:lang w:eastAsia="zh-CN"/>
        </w:rPr>
        <w:t>大致如下的决定</w:t>
      </w:r>
      <w:r w:rsidRPr="00DF1B77">
        <w:rPr>
          <w:rFonts w:hint="eastAsia"/>
          <w:snapToGrid w:val="0"/>
          <w:sz w:val="24"/>
          <w:szCs w:val="24"/>
          <w:lang w:eastAsia="zh-CN"/>
        </w:rPr>
        <w:t>：</w:t>
      </w:r>
    </w:p>
    <w:p w14:paraId="5C6C69BA" w14:textId="77777777" w:rsidR="00DF1B77" w:rsidRPr="00DF1B77" w:rsidRDefault="00DF1B77" w:rsidP="00503F81">
      <w:pPr>
        <w:tabs>
          <w:tab w:val="clear" w:pos="567"/>
          <w:tab w:val="clear" w:pos="1134"/>
          <w:tab w:val="clear" w:pos="1701"/>
          <w:tab w:val="clear" w:pos="2268"/>
        </w:tabs>
        <w:spacing w:before="120" w:after="120" w:line="240" w:lineRule="atLeast"/>
        <w:ind w:left="979" w:firstLine="490"/>
        <w:rPr>
          <w:snapToGrid w:val="0"/>
          <w:sz w:val="24"/>
          <w:szCs w:val="24"/>
          <w:lang w:eastAsia="zh-CN"/>
        </w:rPr>
      </w:pPr>
      <w:r w:rsidRPr="00DF1B77">
        <w:rPr>
          <w:rFonts w:eastAsia="KaiTi"/>
          <w:snapToGrid w:val="0"/>
          <w:sz w:val="24"/>
          <w:szCs w:val="24"/>
          <w:lang w:eastAsia="zh-CN"/>
        </w:rPr>
        <w:t>缔约方</w:t>
      </w:r>
      <w:r w:rsidRPr="00DF1B77">
        <w:rPr>
          <w:rFonts w:eastAsia="KaiTi" w:hint="eastAsia"/>
          <w:snapToGrid w:val="0"/>
          <w:sz w:val="24"/>
          <w:szCs w:val="24"/>
          <w:lang w:eastAsia="zh-CN"/>
        </w:rPr>
        <w:t>大会</w:t>
      </w:r>
      <w:r w:rsidRPr="00DF1B77">
        <w:rPr>
          <w:snapToGrid w:val="0"/>
          <w:sz w:val="24"/>
          <w:szCs w:val="24"/>
          <w:lang w:eastAsia="zh-CN"/>
        </w:rPr>
        <w:t>，</w:t>
      </w:r>
    </w:p>
    <w:p w14:paraId="4620EA06" w14:textId="5FBA05CC" w:rsidR="00DF1B77" w:rsidRPr="00DF1B77" w:rsidRDefault="00DF1B77" w:rsidP="00503F81">
      <w:pPr>
        <w:tabs>
          <w:tab w:val="clear" w:pos="567"/>
          <w:tab w:val="clear" w:pos="1134"/>
          <w:tab w:val="clear" w:pos="1701"/>
          <w:tab w:val="clear" w:pos="2268"/>
        </w:tabs>
        <w:spacing w:before="120" w:after="120" w:line="240" w:lineRule="atLeast"/>
        <w:ind w:left="979" w:firstLine="490"/>
        <w:rPr>
          <w:snapToGrid w:val="0"/>
          <w:color w:val="EE0000"/>
          <w:sz w:val="24"/>
          <w:szCs w:val="24"/>
          <w:lang w:eastAsia="zh-CN"/>
        </w:rPr>
      </w:pPr>
      <w:r w:rsidRPr="00DF1B77">
        <w:rPr>
          <w:rFonts w:eastAsia="KaiTi"/>
          <w:snapToGrid w:val="0"/>
          <w:sz w:val="24"/>
          <w:szCs w:val="24"/>
          <w:lang w:eastAsia="zh-CN"/>
        </w:rPr>
        <w:t>回顾</w:t>
      </w:r>
      <w:r w:rsidRPr="00DF1B77">
        <w:rPr>
          <w:snapToGrid w:val="0"/>
          <w:sz w:val="24"/>
          <w:szCs w:val="24"/>
          <w:lang w:eastAsia="zh-CN"/>
        </w:rPr>
        <w:t>其</w:t>
      </w:r>
      <w:r w:rsidRPr="00DF1B77">
        <w:rPr>
          <w:snapToGrid w:val="0"/>
          <w:sz w:val="24"/>
          <w:szCs w:val="24"/>
          <w:lang w:eastAsia="zh-CN"/>
        </w:rPr>
        <w:t>2022</w:t>
      </w:r>
      <w:r w:rsidRPr="00DF1B77">
        <w:rPr>
          <w:snapToGrid w:val="0"/>
          <w:sz w:val="24"/>
          <w:szCs w:val="24"/>
          <w:lang w:eastAsia="zh-CN"/>
        </w:rPr>
        <w:t>年</w:t>
      </w:r>
      <w:r w:rsidRPr="00DF1B77">
        <w:rPr>
          <w:snapToGrid w:val="0"/>
          <w:sz w:val="24"/>
          <w:szCs w:val="24"/>
          <w:lang w:eastAsia="zh-CN"/>
        </w:rPr>
        <w:t>12</w:t>
      </w:r>
      <w:r w:rsidRPr="00DF1B77">
        <w:rPr>
          <w:snapToGrid w:val="0"/>
          <w:sz w:val="24"/>
          <w:szCs w:val="24"/>
          <w:lang w:eastAsia="zh-CN"/>
        </w:rPr>
        <w:t>月</w:t>
      </w:r>
      <w:r w:rsidRPr="00DF1B77">
        <w:rPr>
          <w:snapToGrid w:val="0"/>
          <w:sz w:val="24"/>
          <w:szCs w:val="24"/>
          <w:lang w:eastAsia="zh-CN"/>
        </w:rPr>
        <w:t>19</w:t>
      </w:r>
      <w:r w:rsidRPr="00DF1B77">
        <w:rPr>
          <w:snapToGrid w:val="0"/>
          <w:sz w:val="24"/>
          <w:szCs w:val="24"/>
          <w:lang w:eastAsia="zh-CN"/>
        </w:rPr>
        <w:t>日第</w:t>
      </w:r>
      <w:hyperlink r:id="rId15" w:history="1">
        <w:r w:rsidRPr="00DF1B77">
          <w:rPr>
            <w:snapToGrid w:val="0"/>
            <w:color w:val="0000FF"/>
            <w:sz w:val="24"/>
            <w:szCs w:val="24"/>
            <w:u w:val="single"/>
            <w:lang w:eastAsia="zh-CN"/>
          </w:rPr>
          <w:t>15/15</w:t>
        </w:r>
      </w:hyperlink>
      <w:r w:rsidRPr="00DF1B77">
        <w:rPr>
          <w:snapToGrid w:val="0"/>
          <w:sz w:val="24"/>
          <w:szCs w:val="24"/>
          <w:lang w:eastAsia="zh-CN"/>
        </w:rPr>
        <w:t>号决定和</w:t>
      </w:r>
      <w:r w:rsidRPr="00DF1B77">
        <w:rPr>
          <w:snapToGrid w:val="0"/>
          <w:sz w:val="24"/>
          <w:szCs w:val="24"/>
          <w:lang w:eastAsia="zh-CN"/>
        </w:rPr>
        <w:t>2025</w:t>
      </w:r>
      <w:r w:rsidRPr="00DF1B77">
        <w:rPr>
          <w:snapToGrid w:val="0"/>
          <w:sz w:val="24"/>
          <w:szCs w:val="24"/>
          <w:lang w:eastAsia="zh-CN"/>
        </w:rPr>
        <w:t>年</w:t>
      </w:r>
      <w:r w:rsidRPr="00DF1B77">
        <w:rPr>
          <w:snapToGrid w:val="0"/>
          <w:sz w:val="24"/>
          <w:szCs w:val="24"/>
          <w:lang w:eastAsia="zh-CN"/>
        </w:rPr>
        <w:t>2</w:t>
      </w:r>
      <w:r w:rsidRPr="00DF1B77">
        <w:rPr>
          <w:snapToGrid w:val="0"/>
          <w:sz w:val="24"/>
          <w:szCs w:val="24"/>
          <w:lang w:eastAsia="zh-CN"/>
        </w:rPr>
        <w:t>月</w:t>
      </w:r>
      <w:r w:rsidRPr="00DF1B77">
        <w:rPr>
          <w:snapToGrid w:val="0"/>
          <w:sz w:val="24"/>
          <w:szCs w:val="24"/>
          <w:lang w:eastAsia="zh-CN"/>
        </w:rPr>
        <w:t>27</w:t>
      </w:r>
      <w:r w:rsidRPr="00DF1B77">
        <w:rPr>
          <w:snapToGrid w:val="0"/>
          <w:sz w:val="24"/>
          <w:szCs w:val="24"/>
          <w:lang w:eastAsia="zh-CN"/>
        </w:rPr>
        <w:t>日第</w:t>
      </w:r>
      <w:hyperlink r:id="rId16" w:history="1">
        <w:r w:rsidRPr="00DF1B77">
          <w:rPr>
            <w:snapToGrid w:val="0"/>
            <w:color w:val="0000FF"/>
            <w:sz w:val="24"/>
            <w:szCs w:val="24"/>
            <w:u w:val="single"/>
            <w:lang w:eastAsia="zh-CN"/>
          </w:rPr>
          <w:t>16/33</w:t>
        </w:r>
      </w:hyperlink>
      <w:r w:rsidRPr="00DF1B77">
        <w:rPr>
          <w:snapToGrid w:val="0"/>
          <w:sz w:val="24"/>
          <w:szCs w:val="24"/>
          <w:lang w:eastAsia="zh-CN"/>
        </w:rPr>
        <w:t>号决定，</w:t>
      </w:r>
      <w:r w:rsidRPr="00DF1B77">
        <w:rPr>
          <w:rFonts w:hint="eastAsia"/>
          <w:snapToGrid w:val="0"/>
          <w:sz w:val="24"/>
          <w:szCs w:val="24"/>
          <w:lang w:eastAsia="zh-CN"/>
        </w:rPr>
        <w:t>两项</w:t>
      </w:r>
      <w:r w:rsidRPr="00DF1B77">
        <w:rPr>
          <w:snapToGrid w:val="0"/>
          <w:sz w:val="24"/>
          <w:szCs w:val="24"/>
          <w:lang w:eastAsia="zh-CN"/>
        </w:rPr>
        <w:t>决定涉及</w:t>
      </w:r>
      <w:r w:rsidRPr="00DF1B77">
        <w:rPr>
          <w:rFonts w:hint="eastAsia"/>
          <w:snapToGrid w:val="0"/>
          <w:sz w:val="24"/>
          <w:szCs w:val="24"/>
          <w:lang w:eastAsia="zh-CN"/>
        </w:rPr>
        <w:t>评估</w:t>
      </w:r>
      <w:r w:rsidRPr="00DF1B77">
        <w:rPr>
          <w:snapToGrid w:val="0"/>
          <w:sz w:val="24"/>
          <w:szCs w:val="24"/>
          <w:lang w:eastAsia="zh-CN"/>
        </w:rPr>
        <w:t>全球环境基金信托基金第九</w:t>
      </w:r>
      <w:r w:rsidRPr="00DF1B77">
        <w:rPr>
          <w:rFonts w:hint="eastAsia"/>
          <w:snapToGrid w:val="0"/>
          <w:sz w:val="24"/>
          <w:szCs w:val="24"/>
          <w:lang w:eastAsia="zh-CN"/>
        </w:rPr>
        <w:t>增资</w:t>
      </w:r>
      <w:r w:rsidRPr="00DF1B77">
        <w:rPr>
          <w:snapToGrid w:val="0"/>
          <w:sz w:val="24"/>
          <w:szCs w:val="24"/>
          <w:lang w:eastAsia="zh-CN"/>
        </w:rPr>
        <w:t>期（</w:t>
      </w:r>
      <w:r w:rsidRPr="00DF1B77">
        <w:rPr>
          <w:snapToGrid w:val="0"/>
          <w:sz w:val="24"/>
          <w:szCs w:val="24"/>
          <w:lang w:eastAsia="zh-CN"/>
        </w:rPr>
        <w:t>2026</w:t>
      </w:r>
      <w:r w:rsidRPr="00DF1B77">
        <w:rPr>
          <w:snapToGrid w:val="0"/>
          <w:sz w:val="24"/>
          <w:szCs w:val="24"/>
          <w:lang w:eastAsia="zh-CN"/>
        </w:rPr>
        <w:t>年</w:t>
      </w:r>
      <w:r w:rsidRPr="00DF1B77">
        <w:rPr>
          <w:snapToGrid w:val="0"/>
          <w:sz w:val="24"/>
          <w:szCs w:val="24"/>
          <w:lang w:eastAsia="zh-CN"/>
        </w:rPr>
        <w:t>7</w:t>
      </w:r>
      <w:r w:rsidRPr="00DF1B77">
        <w:rPr>
          <w:snapToGrid w:val="0"/>
          <w:sz w:val="24"/>
          <w:szCs w:val="24"/>
          <w:lang w:eastAsia="zh-CN"/>
        </w:rPr>
        <w:t>月至</w:t>
      </w:r>
      <w:r w:rsidRPr="00DF1B77">
        <w:rPr>
          <w:snapToGrid w:val="0"/>
          <w:sz w:val="24"/>
          <w:szCs w:val="24"/>
          <w:lang w:eastAsia="zh-CN"/>
        </w:rPr>
        <w:t>2030</w:t>
      </w:r>
      <w:r w:rsidRPr="00DF1B77">
        <w:rPr>
          <w:snapToGrid w:val="0"/>
          <w:sz w:val="24"/>
          <w:szCs w:val="24"/>
          <w:lang w:eastAsia="zh-CN"/>
        </w:rPr>
        <w:t>年</w:t>
      </w:r>
      <w:r w:rsidRPr="00DF1B77">
        <w:rPr>
          <w:snapToGrid w:val="0"/>
          <w:sz w:val="24"/>
          <w:szCs w:val="24"/>
          <w:lang w:eastAsia="zh-CN"/>
        </w:rPr>
        <w:t>6</w:t>
      </w:r>
      <w:r w:rsidRPr="00DF1B77">
        <w:rPr>
          <w:snapToGrid w:val="0"/>
          <w:sz w:val="24"/>
          <w:szCs w:val="24"/>
          <w:lang w:eastAsia="zh-CN"/>
        </w:rPr>
        <w:t>月）</w:t>
      </w:r>
      <w:r w:rsidRPr="00DF1B77">
        <w:rPr>
          <w:rFonts w:hint="eastAsia"/>
          <w:snapToGrid w:val="0"/>
          <w:sz w:val="24"/>
          <w:szCs w:val="24"/>
          <w:lang w:eastAsia="zh-CN"/>
        </w:rPr>
        <w:t>符合条件的</w:t>
      </w:r>
      <w:r w:rsidRPr="00DF1B77">
        <w:rPr>
          <w:snapToGrid w:val="0"/>
          <w:sz w:val="24"/>
          <w:szCs w:val="24"/>
          <w:lang w:eastAsia="zh-CN"/>
        </w:rPr>
        <w:t>缔约方</w:t>
      </w:r>
      <w:r>
        <w:rPr>
          <w:rFonts w:hint="eastAsia"/>
          <w:snapToGrid w:val="0"/>
          <w:sz w:val="24"/>
          <w:szCs w:val="24"/>
          <w:lang w:eastAsia="zh-CN"/>
        </w:rPr>
        <w:t>为</w:t>
      </w:r>
      <w:r w:rsidRPr="00DF1B77">
        <w:rPr>
          <w:snapToGrid w:val="0"/>
          <w:sz w:val="24"/>
          <w:szCs w:val="24"/>
          <w:lang w:eastAsia="zh-CN"/>
        </w:rPr>
        <w:t>执行《生物多样性公约》</w:t>
      </w:r>
      <w:r w:rsidRPr="00DF1B77">
        <w:rPr>
          <w:snapToGrid w:val="0"/>
          <w:sz w:val="24"/>
          <w:szCs w:val="24"/>
          <w:vertAlign w:val="superscript"/>
          <w:lang w:eastAsia="zh-CN"/>
        </w:rPr>
        <w:footnoteReference w:id="1"/>
      </w:r>
      <w:r w:rsidRPr="00DF1B77">
        <w:rPr>
          <w:snapToGrid w:val="0"/>
          <w:sz w:val="24"/>
          <w:szCs w:val="24"/>
          <w:lang w:eastAsia="zh-CN"/>
        </w:rPr>
        <w:t>及其议定书所需资金，</w:t>
      </w:r>
    </w:p>
    <w:p w14:paraId="77BEBFC5" w14:textId="77777777" w:rsidR="00DF1B77" w:rsidRPr="00DF1B77" w:rsidRDefault="00DF1B77" w:rsidP="00503F81">
      <w:pPr>
        <w:tabs>
          <w:tab w:val="clear" w:pos="567"/>
          <w:tab w:val="clear" w:pos="1134"/>
          <w:tab w:val="clear" w:pos="1701"/>
          <w:tab w:val="clear" w:pos="2268"/>
        </w:tabs>
        <w:spacing w:before="120" w:after="120" w:line="240" w:lineRule="atLeast"/>
        <w:ind w:left="979" w:firstLine="490"/>
        <w:rPr>
          <w:snapToGrid w:val="0"/>
          <w:sz w:val="24"/>
          <w:szCs w:val="24"/>
          <w:lang w:eastAsia="zh-CN"/>
        </w:rPr>
      </w:pPr>
      <w:r w:rsidRPr="00DF1B77">
        <w:rPr>
          <w:rFonts w:eastAsia="KaiTi" w:hint="eastAsia"/>
          <w:snapToGrid w:val="0"/>
          <w:sz w:val="24"/>
          <w:szCs w:val="24"/>
          <w:lang w:eastAsia="zh-CN"/>
        </w:rPr>
        <w:t>又</w:t>
      </w:r>
      <w:r w:rsidRPr="00DF1B77">
        <w:rPr>
          <w:rFonts w:eastAsia="KaiTi"/>
          <w:snapToGrid w:val="0"/>
          <w:sz w:val="24"/>
          <w:szCs w:val="24"/>
          <w:lang w:eastAsia="zh-CN"/>
        </w:rPr>
        <w:t>回顾</w:t>
      </w:r>
      <w:r w:rsidRPr="00DF1B77">
        <w:rPr>
          <w:snapToGrid w:val="0"/>
          <w:sz w:val="24"/>
          <w:szCs w:val="24"/>
          <w:lang w:eastAsia="zh-CN"/>
        </w:rPr>
        <w:t>第</w:t>
      </w:r>
      <w:hyperlink r:id="rId17" w:history="1">
        <w:r w:rsidRPr="00DF1B77">
          <w:rPr>
            <w:snapToGrid w:val="0"/>
            <w:color w:val="0000FF"/>
            <w:sz w:val="24"/>
            <w:szCs w:val="24"/>
            <w:u w:val="single"/>
            <w:lang w:eastAsia="zh-CN"/>
          </w:rPr>
          <w:t>16/33</w:t>
        </w:r>
      </w:hyperlink>
      <w:r w:rsidRPr="00DF1B77">
        <w:rPr>
          <w:snapToGrid w:val="0"/>
          <w:sz w:val="24"/>
          <w:szCs w:val="24"/>
          <w:lang w:eastAsia="zh-CN"/>
        </w:rPr>
        <w:t>号决定附件一</w:t>
      </w:r>
      <w:r w:rsidRPr="00DF1B77">
        <w:rPr>
          <w:rFonts w:hint="eastAsia"/>
          <w:snapToGrid w:val="0"/>
          <w:sz w:val="24"/>
          <w:szCs w:val="24"/>
          <w:lang w:eastAsia="zh-CN"/>
        </w:rPr>
        <w:t>所载全球环境基金信托基金第九增资期（</w:t>
      </w:r>
      <w:r w:rsidRPr="00DF1B77">
        <w:rPr>
          <w:snapToGrid w:val="0"/>
          <w:sz w:val="24"/>
          <w:szCs w:val="24"/>
          <w:lang w:eastAsia="zh-CN"/>
        </w:rPr>
        <w:t>2026-2030</w:t>
      </w:r>
      <w:r w:rsidRPr="00DF1B77">
        <w:rPr>
          <w:rFonts w:hint="eastAsia"/>
          <w:snapToGrid w:val="0"/>
          <w:sz w:val="24"/>
          <w:szCs w:val="24"/>
          <w:lang w:eastAsia="zh-CN"/>
        </w:rPr>
        <w:t>年）《生物多样性公约》及其议定书成果导向四年期生物多样性方案重点框架</w:t>
      </w:r>
      <w:r w:rsidRPr="00DF1B77">
        <w:rPr>
          <w:snapToGrid w:val="0"/>
          <w:sz w:val="24"/>
          <w:szCs w:val="24"/>
          <w:lang w:eastAsia="zh-CN"/>
        </w:rPr>
        <w:t>，</w:t>
      </w:r>
    </w:p>
    <w:p w14:paraId="6BCFCF5E" w14:textId="77777777" w:rsidR="00DF1B77" w:rsidRPr="00DF1B77" w:rsidRDefault="00DF1B77" w:rsidP="00503F81">
      <w:pPr>
        <w:tabs>
          <w:tab w:val="clear" w:pos="567"/>
          <w:tab w:val="clear" w:pos="1134"/>
          <w:tab w:val="clear" w:pos="1701"/>
          <w:tab w:val="clear" w:pos="2268"/>
        </w:tabs>
        <w:spacing w:before="120" w:after="120" w:line="240" w:lineRule="atLeast"/>
        <w:ind w:left="979" w:firstLine="490"/>
        <w:rPr>
          <w:snapToGrid w:val="0"/>
          <w:sz w:val="24"/>
          <w:szCs w:val="24"/>
          <w:lang w:eastAsia="zh-CN"/>
        </w:rPr>
      </w:pPr>
      <w:r w:rsidRPr="00DF1B77">
        <w:rPr>
          <w:rFonts w:eastAsia="KaiTi"/>
          <w:snapToGrid w:val="0"/>
          <w:sz w:val="24"/>
          <w:szCs w:val="24"/>
          <w:lang w:eastAsia="zh-CN"/>
        </w:rPr>
        <w:t>认识到</w:t>
      </w:r>
      <w:r w:rsidRPr="00DF1B77">
        <w:rPr>
          <w:rFonts w:eastAsia="KaiTi" w:hint="eastAsia"/>
          <w:snapToGrid w:val="0"/>
          <w:sz w:val="24"/>
          <w:szCs w:val="24"/>
          <w:lang w:eastAsia="zh-CN"/>
        </w:rPr>
        <w:t>《</w:t>
      </w:r>
      <w:r w:rsidRPr="00DF1B77">
        <w:rPr>
          <w:snapToGrid w:val="0"/>
          <w:sz w:val="24"/>
          <w:szCs w:val="24"/>
          <w:lang w:eastAsia="zh-CN"/>
        </w:rPr>
        <w:t>昆明</w:t>
      </w:r>
      <w:r w:rsidRPr="00DF1B77">
        <w:rPr>
          <w:snapToGrid w:val="0"/>
          <w:sz w:val="24"/>
          <w:szCs w:val="24"/>
          <w:lang w:eastAsia="zh-CN"/>
        </w:rPr>
        <w:t>-</w:t>
      </w:r>
      <w:r w:rsidRPr="00DF1B77">
        <w:rPr>
          <w:snapToGrid w:val="0"/>
          <w:sz w:val="24"/>
          <w:szCs w:val="24"/>
          <w:lang w:eastAsia="zh-CN"/>
        </w:rPr>
        <w:t>蒙特利尔全球生物多样性框架</w:t>
      </w:r>
      <w:r w:rsidRPr="00DF1B77">
        <w:rPr>
          <w:rFonts w:hint="eastAsia"/>
          <w:snapToGrid w:val="0"/>
          <w:sz w:val="24"/>
          <w:szCs w:val="24"/>
          <w:lang w:eastAsia="zh-CN"/>
        </w:rPr>
        <w:t>》</w:t>
      </w:r>
      <w:r w:rsidRPr="00DF1B77">
        <w:rPr>
          <w:snapToGrid w:val="0"/>
          <w:sz w:val="24"/>
          <w:szCs w:val="24"/>
          <w:vertAlign w:val="superscript"/>
          <w:lang w:eastAsia="zh-CN"/>
        </w:rPr>
        <w:footnoteReference w:id="2"/>
      </w:r>
      <w:r w:rsidRPr="00DF1B77">
        <w:rPr>
          <w:snapToGrid w:val="0"/>
          <w:sz w:val="24"/>
          <w:szCs w:val="24"/>
          <w:lang w:eastAsia="zh-CN"/>
        </w:rPr>
        <w:t>与所有生物多样性相关公约和其他多边环境协定以及全球环境基金的任务相关，</w:t>
      </w:r>
    </w:p>
    <w:p w14:paraId="1E532B15" w14:textId="67FABBFF" w:rsidR="00DF1B77" w:rsidRPr="00DF1B77"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rFonts w:eastAsia="KaiTi"/>
          <w:snapToGrid w:val="0"/>
          <w:sz w:val="24"/>
          <w:szCs w:val="24"/>
          <w:lang w:eastAsia="zh-CN"/>
        </w:rPr>
        <w:t>注意到</w:t>
      </w:r>
      <w:r w:rsidRPr="00DF1B77">
        <w:rPr>
          <w:rFonts w:hint="eastAsia"/>
          <w:snapToGrid w:val="0"/>
          <w:sz w:val="24"/>
          <w:szCs w:val="24"/>
          <w:lang w:eastAsia="zh-CN"/>
        </w:rPr>
        <w:t>从</w:t>
      </w:r>
      <w:r w:rsidRPr="00DF1B77">
        <w:rPr>
          <w:rFonts w:hint="eastAsia"/>
          <w:snapToGrid w:val="0"/>
          <w:sz w:val="24"/>
          <w:szCs w:val="24"/>
          <w:lang w:eastAsia="zh-CN"/>
        </w:rPr>
        <w:t>45</w:t>
      </w:r>
      <w:r w:rsidRPr="00DF1B77">
        <w:rPr>
          <w:rFonts w:hint="eastAsia"/>
          <w:snapToGrid w:val="0"/>
          <w:sz w:val="24"/>
          <w:szCs w:val="24"/>
          <w:lang w:eastAsia="zh-CN"/>
        </w:rPr>
        <w:t>个符合条件的发展中国家缔约方</w:t>
      </w:r>
      <w:r>
        <w:rPr>
          <w:rFonts w:hint="eastAsia"/>
          <w:snapToGrid w:val="0"/>
          <w:sz w:val="24"/>
          <w:szCs w:val="24"/>
          <w:lang w:eastAsia="zh-CN"/>
        </w:rPr>
        <w:t>收到</w:t>
      </w:r>
      <w:r w:rsidRPr="00DF1B77">
        <w:rPr>
          <w:rFonts w:hint="eastAsia"/>
          <w:snapToGrid w:val="0"/>
          <w:sz w:val="24"/>
          <w:szCs w:val="24"/>
          <w:lang w:eastAsia="zh-CN"/>
        </w:rPr>
        <w:t>的资金需求信息和生物多样性公约秘书处</w:t>
      </w:r>
      <w:r w:rsidR="002E404F">
        <w:rPr>
          <w:rFonts w:hint="eastAsia"/>
          <w:snapToGrid w:val="0"/>
          <w:sz w:val="24"/>
          <w:szCs w:val="24"/>
          <w:lang w:eastAsia="zh-CN"/>
        </w:rPr>
        <w:t>向全球环境基金转发的</w:t>
      </w:r>
      <w:r w:rsidRPr="00DF1B77">
        <w:rPr>
          <w:rFonts w:hint="eastAsia"/>
          <w:snapToGrid w:val="0"/>
          <w:sz w:val="24"/>
          <w:szCs w:val="24"/>
          <w:lang w:eastAsia="zh-CN"/>
        </w:rPr>
        <w:t>对</w:t>
      </w:r>
      <w:r w:rsidR="002E404F">
        <w:rPr>
          <w:rFonts w:hint="eastAsia"/>
          <w:snapToGrid w:val="0"/>
          <w:sz w:val="24"/>
          <w:szCs w:val="24"/>
          <w:lang w:eastAsia="zh-CN"/>
        </w:rPr>
        <w:t>这些</w:t>
      </w:r>
      <w:r w:rsidRPr="00DF1B77">
        <w:rPr>
          <w:rFonts w:hint="eastAsia"/>
          <w:snapToGrid w:val="0"/>
          <w:sz w:val="24"/>
          <w:szCs w:val="24"/>
          <w:lang w:eastAsia="zh-CN"/>
        </w:rPr>
        <w:t>信息的汇编和分析，</w:t>
      </w:r>
      <w:r w:rsidR="002E404F">
        <w:rPr>
          <w:rFonts w:hint="eastAsia"/>
          <w:snapToGrid w:val="0"/>
          <w:sz w:val="24"/>
          <w:szCs w:val="24"/>
          <w:lang w:eastAsia="zh-CN"/>
        </w:rPr>
        <w:t>其目的是为</w:t>
      </w:r>
      <w:r w:rsidRPr="00DF1B77">
        <w:rPr>
          <w:rFonts w:hint="eastAsia"/>
          <w:snapToGrid w:val="0"/>
          <w:sz w:val="24"/>
          <w:szCs w:val="24"/>
          <w:lang w:eastAsia="zh-CN"/>
        </w:rPr>
        <w:t>全球环境基金信托基金第九增资</w:t>
      </w:r>
      <w:r w:rsidR="00427D3C">
        <w:rPr>
          <w:rFonts w:hint="eastAsia"/>
          <w:snapToGrid w:val="0"/>
          <w:sz w:val="24"/>
          <w:szCs w:val="24"/>
          <w:lang w:eastAsia="zh-CN"/>
        </w:rPr>
        <w:t>期</w:t>
      </w:r>
      <w:r w:rsidRPr="00DF1B77">
        <w:rPr>
          <w:rFonts w:hint="eastAsia"/>
          <w:snapToGrid w:val="0"/>
          <w:sz w:val="24"/>
          <w:szCs w:val="24"/>
          <w:lang w:eastAsia="zh-CN"/>
        </w:rPr>
        <w:t>（</w:t>
      </w:r>
      <w:r w:rsidRPr="00DF1B77">
        <w:rPr>
          <w:snapToGrid w:val="0"/>
          <w:sz w:val="24"/>
          <w:szCs w:val="24"/>
          <w:lang w:eastAsia="zh-CN"/>
        </w:rPr>
        <w:t xml:space="preserve">2026 </w:t>
      </w:r>
      <w:r w:rsidRPr="00DF1B77">
        <w:rPr>
          <w:rFonts w:hint="eastAsia"/>
          <w:snapToGrid w:val="0"/>
          <w:sz w:val="24"/>
          <w:szCs w:val="24"/>
          <w:lang w:eastAsia="zh-CN"/>
        </w:rPr>
        <w:t>年</w:t>
      </w:r>
      <w:r w:rsidRPr="00DF1B77">
        <w:rPr>
          <w:snapToGrid w:val="0"/>
          <w:sz w:val="24"/>
          <w:szCs w:val="24"/>
          <w:lang w:eastAsia="zh-CN"/>
        </w:rPr>
        <w:t xml:space="preserve"> 7 </w:t>
      </w:r>
      <w:r w:rsidRPr="00DF1B77">
        <w:rPr>
          <w:rFonts w:hint="eastAsia"/>
          <w:snapToGrid w:val="0"/>
          <w:sz w:val="24"/>
          <w:szCs w:val="24"/>
          <w:lang w:eastAsia="zh-CN"/>
        </w:rPr>
        <w:t>月至</w:t>
      </w:r>
      <w:r w:rsidRPr="00DF1B77">
        <w:rPr>
          <w:snapToGrid w:val="0"/>
          <w:sz w:val="24"/>
          <w:szCs w:val="24"/>
          <w:lang w:eastAsia="zh-CN"/>
        </w:rPr>
        <w:t xml:space="preserve"> 2030 </w:t>
      </w:r>
      <w:r w:rsidRPr="00DF1B77">
        <w:rPr>
          <w:rFonts w:hint="eastAsia"/>
          <w:snapToGrid w:val="0"/>
          <w:sz w:val="24"/>
          <w:szCs w:val="24"/>
          <w:lang w:eastAsia="zh-CN"/>
        </w:rPr>
        <w:t>年</w:t>
      </w:r>
      <w:r w:rsidRPr="00DF1B77">
        <w:rPr>
          <w:snapToGrid w:val="0"/>
          <w:sz w:val="24"/>
          <w:szCs w:val="24"/>
          <w:lang w:eastAsia="zh-CN"/>
        </w:rPr>
        <w:t xml:space="preserve"> 6 </w:t>
      </w:r>
      <w:r w:rsidRPr="00DF1B77">
        <w:rPr>
          <w:rFonts w:hint="eastAsia"/>
          <w:snapToGrid w:val="0"/>
          <w:sz w:val="24"/>
          <w:szCs w:val="24"/>
          <w:lang w:eastAsia="zh-CN"/>
        </w:rPr>
        <w:t>月）的谈判</w:t>
      </w:r>
      <w:r w:rsidR="002E404F">
        <w:rPr>
          <w:rFonts w:hint="eastAsia"/>
          <w:snapToGrid w:val="0"/>
          <w:sz w:val="24"/>
          <w:szCs w:val="24"/>
          <w:lang w:eastAsia="zh-CN"/>
        </w:rPr>
        <w:t>提供帮助</w:t>
      </w:r>
      <w:r w:rsidRPr="00DF1B77">
        <w:rPr>
          <w:rFonts w:hint="eastAsia"/>
          <w:snapToGrid w:val="0"/>
          <w:sz w:val="24"/>
          <w:szCs w:val="24"/>
          <w:lang w:eastAsia="zh-CN"/>
        </w:rPr>
        <w:t>；</w:t>
      </w:r>
    </w:p>
    <w:p w14:paraId="4C37A881" w14:textId="247F96FD" w:rsidR="002E404F" w:rsidRPr="002E404F" w:rsidRDefault="002E404F" w:rsidP="00503F81">
      <w:pPr>
        <w:numPr>
          <w:ilvl w:val="0"/>
          <w:numId w:val="13"/>
        </w:numPr>
        <w:tabs>
          <w:tab w:val="clear" w:pos="567"/>
          <w:tab w:val="clear" w:pos="1134"/>
          <w:tab w:val="clear" w:pos="1701"/>
          <w:tab w:val="clear" w:pos="2268"/>
        </w:tabs>
        <w:spacing w:before="120" w:after="120" w:line="240" w:lineRule="atLeast"/>
        <w:ind w:left="979" w:firstLine="490"/>
        <w:jc w:val="left"/>
        <w:rPr>
          <w:rFonts w:eastAsia="KaiTi"/>
          <w:snapToGrid w:val="0"/>
          <w:sz w:val="24"/>
          <w:szCs w:val="24"/>
          <w:lang w:eastAsia="zh-CN"/>
        </w:rPr>
      </w:pPr>
      <w:r w:rsidRPr="002E404F">
        <w:rPr>
          <w:rFonts w:eastAsia="KaiTi" w:hint="eastAsia"/>
          <w:snapToGrid w:val="0"/>
          <w:sz w:val="24"/>
          <w:szCs w:val="24"/>
          <w:lang w:eastAsia="zh-CN"/>
        </w:rPr>
        <w:t>注意到</w:t>
      </w:r>
      <w:r w:rsidRPr="002E404F">
        <w:rPr>
          <w:rFonts w:ascii="SimSun" w:hAnsi="SimSun" w:hint="eastAsia"/>
          <w:snapToGrid w:val="0"/>
          <w:sz w:val="24"/>
          <w:szCs w:val="24"/>
          <w:lang w:eastAsia="zh-CN"/>
        </w:rPr>
        <w:t>全球环境基金信托基金第九增资期</w:t>
      </w:r>
      <w:r w:rsidRPr="002E404F">
        <w:rPr>
          <w:snapToGrid w:val="0"/>
          <w:sz w:val="24"/>
          <w:szCs w:val="24"/>
          <w:lang w:eastAsia="zh-CN"/>
        </w:rPr>
        <w:t>（</w:t>
      </w:r>
      <w:r w:rsidRPr="002E404F">
        <w:rPr>
          <w:snapToGrid w:val="0"/>
          <w:sz w:val="24"/>
          <w:szCs w:val="24"/>
          <w:lang w:eastAsia="zh-CN"/>
        </w:rPr>
        <w:t>2026</w:t>
      </w:r>
      <w:r w:rsidRPr="002E404F">
        <w:rPr>
          <w:snapToGrid w:val="0"/>
          <w:sz w:val="24"/>
          <w:szCs w:val="24"/>
          <w:lang w:eastAsia="zh-CN"/>
        </w:rPr>
        <w:t>年</w:t>
      </w:r>
      <w:r w:rsidRPr="002E404F">
        <w:rPr>
          <w:snapToGrid w:val="0"/>
          <w:sz w:val="24"/>
          <w:szCs w:val="24"/>
          <w:lang w:eastAsia="zh-CN"/>
        </w:rPr>
        <w:t>7</w:t>
      </w:r>
      <w:r w:rsidRPr="002E404F">
        <w:rPr>
          <w:snapToGrid w:val="0"/>
          <w:sz w:val="24"/>
          <w:szCs w:val="24"/>
          <w:lang w:eastAsia="zh-CN"/>
        </w:rPr>
        <w:t>月至</w:t>
      </w:r>
      <w:r w:rsidRPr="002E404F">
        <w:rPr>
          <w:snapToGrid w:val="0"/>
          <w:sz w:val="24"/>
          <w:szCs w:val="24"/>
          <w:lang w:eastAsia="zh-CN"/>
        </w:rPr>
        <w:t>2030</w:t>
      </w:r>
      <w:r w:rsidRPr="002E404F">
        <w:rPr>
          <w:snapToGrid w:val="0"/>
          <w:sz w:val="24"/>
          <w:szCs w:val="24"/>
          <w:lang w:eastAsia="zh-CN"/>
        </w:rPr>
        <w:t>年</w:t>
      </w:r>
      <w:r w:rsidRPr="002E404F">
        <w:rPr>
          <w:snapToGrid w:val="0"/>
          <w:sz w:val="24"/>
          <w:szCs w:val="24"/>
          <w:lang w:eastAsia="zh-CN"/>
        </w:rPr>
        <w:t>6</w:t>
      </w:r>
      <w:r w:rsidRPr="002E404F">
        <w:rPr>
          <w:snapToGrid w:val="0"/>
          <w:sz w:val="24"/>
          <w:szCs w:val="24"/>
          <w:lang w:eastAsia="zh-CN"/>
        </w:rPr>
        <w:t>月）</w:t>
      </w:r>
      <w:r>
        <w:rPr>
          <w:rFonts w:hint="eastAsia"/>
          <w:snapToGrid w:val="0"/>
          <w:sz w:val="24"/>
          <w:szCs w:val="24"/>
          <w:lang w:eastAsia="zh-CN"/>
        </w:rPr>
        <w:t>为</w:t>
      </w:r>
      <w:r w:rsidRPr="002E404F">
        <w:rPr>
          <w:rFonts w:ascii="SimSun" w:hAnsi="SimSun" w:hint="eastAsia"/>
          <w:snapToGrid w:val="0"/>
          <w:sz w:val="24"/>
          <w:szCs w:val="24"/>
          <w:lang w:eastAsia="zh-CN"/>
        </w:rPr>
        <w:t>执行《公约》及其议定书所需资金数额评估报告</w:t>
      </w:r>
      <w:r w:rsidRPr="002E404F">
        <w:rPr>
          <w:snapToGrid w:val="0"/>
          <w:sz w:val="24"/>
          <w:szCs w:val="24"/>
          <w:vertAlign w:val="superscript"/>
          <w:lang w:eastAsia="zh-CN"/>
        </w:rPr>
        <w:footnoteReference w:id="3"/>
      </w:r>
      <w:r w:rsidRPr="002E404F">
        <w:rPr>
          <w:rFonts w:ascii="SimSun" w:hAnsi="SimSun" w:hint="eastAsia"/>
          <w:snapToGrid w:val="0"/>
          <w:sz w:val="24"/>
          <w:szCs w:val="24"/>
          <w:lang w:eastAsia="zh-CN"/>
        </w:rPr>
        <w:t>；</w:t>
      </w:r>
    </w:p>
    <w:p w14:paraId="01B83C77" w14:textId="0EFE321B" w:rsidR="002E404F" w:rsidRPr="002E404F" w:rsidRDefault="002E404F" w:rsidP="00503F81">
      <w:pPr>
        <w:numPr>
          <w:ilvl w:val="0"/>
          <w:numId w:val="13"/>
        </w:numPr>
        <w:tabs>
          <w:tab w:val="clear" w:pos="567"/>
          <w:tab w:val="clear" w:pos="1134"/>
          <w:tab w:val="clear" w:pos="1701"/>
          <w:tab w:val="clear" w:pos="2268"/>
        </w:tabs>
        <w:spacing w:before="120" w:after="120" w:line="240" w:lineRule="atLeast"/>
        <w:ind w:left="979" w:firstLine="490"/>
        <w:jc w:val="left"/>
        <w:rPr>
          <w:rFonts w:eastAsia="KaiTi"/>
          <w:snapToGrid w:val="0"/>
          <w:sz w:val="24"/>
          <w:szCs w:val="24"/>
          <w:lang w:eastAsia="zh-CN"/>
        </w:rPr>
      </w:pPr>
      <w:r w:rsidRPr="002E404F">
        <w:rPr>
          <w:rFonts w:eastAsia="KaiTi" w:hint="eastAsia"/>
          <w:snapToGrid w:val="0"/>
          <w:sz w:val="24"/>
          <w:szCs w:val="24"/>
          <w:lang w:eastAsia="zh-CN"/>
        </w:rPr>
        <w:lastRenderedPageBreak/>
        <w:t>注意到</w:t>
      </w:r>
      <w:r w:rsidR="00FC7BB5">
        <w:rPr>
          <w:rFonts w:ascii="SimSun" w:hAnsi="SimSun" w:hint="eastAsia"/>
          <w:snapToGrid w:val="0"/>
          <w:sz w:val="24"/>
          <w:szCs w:val="24"/>
          <w:lang w:eastAsia="zh-CN"/>
        </w:rPr>
        <w:t>符合条件</w:t>
      </w:r>
      <w:r w:rsidRPr="002E404F">
        <w:rPr>
          <w:rFonts w:ascii="SimSun" w:hAnsi="SimSun" w:hint="eastAsia"/>
          <w:snapToGrid w:val="0"/>
          <w:sz w:val="24"/>
          <w:szCs w:val="24"/>
          <w:lang w:eastAsia="zh-CN"/>
        </w:rPr>
        <w:t>的缔约方提交的</w:t>
      </w:r>
      <w:r w:rsidR="00FC7BB5">
        <w:rPr>
          <w:rFonts w:ascii="SimSun" w:hAnsi="SimSun" w:hint="eastAsia"/>
          <w:snapToGrid w:val="0"/>
          <w:sz w:val="24"/>
          <w:szCs w:val="24"/>
          <w:lang w:eastAsia="zh-CN"/>
        </w:rPr>
        <w:t>信息</w:t>
      </w:r>
      <w:r w:rsidRPr="002E404F">
        <w:rPr>
          <w:rFonts w:ascii="SimSun" w:hAnsi="SimSun" w:hint="eastAsia"/>
          <w:snapToGrid w:val="0"/>
          <w:sz w:val="24"/>
          <w:szCs w:val="24"/>
          <w:lang w:eastAsia="zh-CN"/>
        </w:rPr>
        <w:t>报告</w:t>
      </w:r>
      <w:r w:rsidR="00FC7BB5">
        <w:rPr>
          <w:rFonts w:ascii="SimSun" w:hAnsi="SimSun" w:hint="eastAsia"/>
          <w:snapToGrid w:val="0"/>
          <w:sz w:val="24"/>
          <w:szCs w:val="24"/>
          <w:lang w:eastAsia="zh-CN"/>
        </w:rPr>
        <w:t>不多</w:t>
      </w:r>
      <w:r w:rsidRPr="002E404F">
        <w:rPr>
          <w:rFonts w:ascii="SimSun" w:hAnsi="SimSun" w:hint="eastAsia"/>
          <w:snapToGrid w:val="0"/>
          <w:sz w:val="24"/>
          <w:szCs w:val="24"/>
          <w:lang w:eastAsia="zh-CN"/>
        </w:rPr>
        <w:t>，因此可用于评估</w:t>
      </w:r>
      <w:r w:rsidR="00FC7BB5">
        <w:rPr>
          <w:rFonts w:ascii="SimSun" w:hAnsi="SimSun" w:hint="eastAsia"/>
          <w:snapToGrid w:val="0"/>
          <w:sz w:val="24"/>
          <w:szCs w:val="24"/>
          <w:lang w:eastAsia="zh-CN"/>
        </w:rPr>
        <w:t>在</w:t>
      </w:r>
      <w:r w:rsidRPr="002E404F">
        <w:rPr>
          <w:rFonts w:ascii="SimSun" w:hAnsi="SimSun" w:hint="eastAsia"/>
          <w:snapToGrid w:val="0"/>
          <w:sz w:val="24"/>
          <w:szCs w:val="24"/>
          <w:lang w:eastAsia="zh-CN"/>
        </w:rPr>
        <w:t>全球环境基金信托基金第九增资期</w:t>
      </w:r>
      <w:r w:rsidR="00FC7BB5">
        <w:rPr>
          <w:rFonts w:ascii="SimSun" w:hAnsi="SimSun" w:hint="eastAsia"/>
          <w:snapToGrid w:val="0"/>
          <w:sz w:val="24"/>
          <w:szCs w:val="24"/>
          <w:lang w:eastAsia="zh-CN"/>
        </w:rPr>
        <w:t>为</w:t>
      </w:r>
      <w:r w:rsidRPr="002E404F">
        <w:rPr>
          <w:rFonts w:ascii="SimSun" w:hAnsi="SimSun" w:hint="eastAsia"/>
          <w:snapToGrid w:val="0"/>
          <w:sz w:val="24"/>
          <w:szCs w:val="24"/>
          <w:lang w:eastAsia="zh-CN"/>
        </w:rPr>
        <w:t>执行《公约》及其议定书和《昆明-蒙特利尔全球生物多样性框架》所需资金数额的信息有限；</w:t>
      </w:r>
    </w:p>
    <w:p w14:paraId="1FF7EEB5" w14:textId="7B9C2D39" w:rsidR="002E404F" w:rsidRPr="00FC7BB5" w:rsidRDefault="002E404F"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2E404F">
        <w:rPr>
          <w:rFonts w:eastAsia="KaiTi" w:hint="eastAsia"/>
          <w:snapToGrid w:val="0"/>
          <w:sz w:val="24"/>
          <w:szCs w:val="24"/>
          <w:lang w:eastAsia="zh-CN"/>
        </w:rPr>
        <w:t>注意到</w:t>
      </w:r>
      <w:r w:rsidRPr="00FC7BB5">
        <w:rPr>
          <w:snapToGrid w:val="0"/>
          <w:sz w:val="24"/>
          <w:szCs w:val="24"/>
          <w:lang w:eastAsia="zh-CN"/>
        </w:rPr>
        <w:t>对全球环境基金第九增资期</w:t>
      </w:r>
      <w:r w:rsidR="00FC7BB5">
        <w:rPr>
          <w:rFonts w:hint="eastAsia"/>
          <w:snapToGrid w:val="0"/>
          <w:sz w:val="24"/>
          <w:szCs w:val="24"/>
          <w:lang w:eastAsia="zh-CN"/>
        </w:rPr>
        <w:t>为</w:t>
      </w:r>
      <w:r w:rsidRPr="00FC7BB5">
        <w:rPr>
          <w:snapToGrid w:val="0"/>
          <w:sz w:val="24"/>
          <w:szCs w:val="24"/>
          <w:lang w:eastAsia="zh-CN"/>
        </w:rPr>
        <w:t>执行《公约》及其议定书和《</w:t>
      </w:r>
      <w:r w:rsidR="00FC7BB5">
        <w:rPr>
          <w:rFonts w:hint="eastAsia"/>
          <w:snapToGrid w:val="0"/>
          <w:sz w:val="24"/>
          <w:szCs w:val="24"/>
          <w:lang w:eastAsia="zh-CN"/>
        </w:rPr>
        <w:t>昆蒙</w:t>
      </w:r>
      <w:r w:rsidRPr="00FC7BB5">
        <w:rPr>
          <w:snapToGrid w:val="0"/>
          <w:sz w:val="24"/>
          <w:szCs w:val="24"/>
          <w:lang w:eastAsia="zh-CN"/>
        </w:rPr>
        <w:t>框架》所需和可用资金进行切合实际的评估至关重要；</w:t>
      </w:r>
    </w:p>
    <w:p w14:paraId="0E89B59C" w14:textId="2D848A7C" w:rsidR="002E404F" w:rsidRPr="00FC7BB5" w:rsidRDefault="002E404F"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2E404F">
        <w:rPr>
          <w:rFonts w:eastAsia="KaiTi" w:hint="eastAsia"/>
          <w:snapToGrid w:val="0"/>
          <w:sz w:val="24"/>
          <w:szCs w:val="24"/>
          <w:lang w:eastAsia="zh-CN"/>
        </w:rPr>
        <w:t>强调</w:t>
      </w:r>
      <w:r w:rsidRPr="00FC7BB5">
        <w:rPr>
          <w:snapToGrid w:val="0"/>
          <w:sz w:val="24"/>
          <w:szCs w:val="24"/>
          <w:lang w:eastAsia="zh-CN"/>
        </w:rPr>
        <w:t>需要加强对</w:t>
      </w:r>
      <w:r w:rsidR="00FC7BB5">
        <w:rPr>
          <w:snapToGrid w:val="0"/>
          <w:sz w:val="24"/>
          <w:szCs w:val="24"/>
          <w:lang w:eastAsia="zh-CN"/>
        </w:rPr>
        <w:t>符合条件</w:t>
      </w:r>
      <w:r w:rsidRPr="00FC7BB5">
        <w:rPr>
          <w:snapToGrid w:val="0"/>
          <w:sz w:val="24"/>
          <w:szCs w:val="24"/>
          <w:lang w:eastAsia="zh-CN"/>
        </w:rPr>
        <w:t>国家的技术和体制支持，以便其需求在未来的评估中得到充分体现；</w:t>
      </w:r>
    </w:p>
    <w:p w14:paraId="176A5A95" w14:textId="01A866A0" w:rsidR="00DF1B77" w:rsidRPr="007703A2"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rFonts w:eastAsia="Times New Roman"/>
          <w:sz w:val="24"/>
          <w:szCs w:val="24"/>
          <w:lang w:val="en-CA" w:eastAsia="zh-CN"/>
        </w:rPr>
      </w:pPr>
      <w:r w:rsidRPr="00DF1B77">
        <w:rPr>
          <w:rFonts w:eastAsia="KaiTi"/>
          <w:snapToGrid w:val="0"/>
          <w:sz w:val="24"/>
          <w:szCs w:val="24"/>
          <w:lang w:eastAsia="zh-CN"/>
        </w:rPr>
        <w:t>重申</w:t>
      </w:r>
      <w:r w:rsidRPr="00DF1B77">
        <w:rPr>
          <w:rFonts w:ascii="SimSun" w:hAnsi="SimSun" w:cs="SimSun"/>
          <w:sz w:val="24"/>
          <w:szCs w:val="24"/>
          <w:lang w:val="en-CA" w:eastAsia="zh-CN"/>
        </w:rPr>
        <w:t>感谢</w:t>
      </w:r>
      <w:r w:rsidR="00FC7BB5" w:rsidRPr="00DF1B77">
        <w:rPr>
          <w:rFonts w:ascii="SimSun" w:hAnsi="SimSun" w:cs="SimSun"/>
          <w:sz w:val="24"/>
          <w:szCs w:val="24"/>
          <w:lang w:val="en-CA" w:eastAsia="zh-CN"/>
        </w:rPr>
        <w:t>发达国家缔约方、</w:t>
      </w:r>
      <w:r w:rsidR="00FC7BB5" w:rsidRPr="00DF1B77">
        <w:rPr>
          <w:snapToGrid w:val="0"/>
          <w:sz w:val="24"/>
          <w:szCs w:val="24"/>
          <w:lang w:eastAsia="zh-CN"/>
        </w:rPr>
        <w:t>自愿承担发达国家缔约方义务的其他缔约方以及其他</w:t>
      </w:r>
      <w:r w:rsidR="00FC7BB5" w:rsidRPr="007703A2">
        <w:rPr>
          <w:rFonts w:hint="eastAsia"/>
          <w:snapToGrid w:val="0"/>
          <w:sz w:val="24"/>
          <w:szCs w:val="24"/>
          <w:lang w:eastAsia="zh-CN"/>
        </w:rPr>
        <w:t>捐助者</w:t>
      </w:r>
      <w:r w:rsidR="007703A2" w:rsidRPr="007703A2">
        <w:rPr>
          <w:rFonts w:hint="eastAsia"/>
          <w:snapToGrid w:val="0"/>
          <w:sz w:val="24"/>
          <w:szCs w:val="24"/>
          <w:lang w:eastAsia="zh-CN"/>
        </w:rPr>
        <w:t>向全球生物多样性框架基金和全球环境基金信托基金第九增资</w:t>
      </w:r>
      <w:r w:rsidR="00427D3C">
        <w:rPr>
          <w:rFonts w:hint="eastAsia"/>
          <w:snapToGrid w:val="0"/>
          <w:sz w:val="24"/>
          <w:szCs w:val="24"/>
          <w:lang w:eastAsia="zh-CN"/>
        </w:rPr>
        <w:t>期</w:t>
      </w:r>
      <w:r w:rsidR="007703A2" w:rsidRPr="007703A2">
        <w:rPr>
          <w:rFonts w:hint="eastAsia"/>
          <w:snapToGrid w:val="0"/>
          <w:sz w:val="24"/>
          <w:szCs w:val="24"/>
          <w:lang w:eastAsia="zh-CN"/>
        </w:rPr>
        <w:t>积极捐款，以</w:t>
      </w:r>
      <w:r w:rsidRPr="00DF1B77">
        <w:rPr>
          <w:rFonts w:ascii="SimSun" w:hAnsi="SimSun" w:cs="SimSun"/>
          <w:sz w:val="24"/>
          <w:szCs w:val="24"/>
          <w:lang w:val="en-CA" w:eastAsia="zh-CN"/>
        </w:rPr>
        <w:t>支持符合条件的发展中国家缔约方</w:t>
      </w:r>
      <w:r w:rsidR="007703A2">
        <w:rPr>
          <w:rFonts w:ascii="SimSun" w:hAnsi="SimSun" w:cs="SimSun" w:hint="eastAsia"/>
          <w:sz w:val="24"/>
          <w:szCs w:val="24"/>
          <w:lang w:val="en-CA" w:eastAsia="zh-CN"/>
        </w:rPr>
        <w:t>，</w:t>
      </w:r>
      <w:r w:rsidRPr="00DF1B77">
        <w:rPr>
          <w:rFonts w:ascii="SimSun" w:hAnsi="SimSun" w:cs="SimSun"/>
          <w:sz w:val="24"/>
          <w:szCs w:val="24"/>
          <w:lang w:val="en-CA" w:eastAsia="zh-CN"/>
        </w:rPr>
        <w:t>特别是最不发达国家</w:t>
      </w:r>
      <w:r w:rsidR="007703A2">
        <w:rPr>
          <w:rFonts w:ascii="SimSun" w:hAnsi="SimSun" w:cs="SimSun" w:hint="eastAsia"/>
          <w:sz w:val="24"/>
          <w:szCs w:val="24"/>
          <w:lang w:val="en-CA" w:eastAsia="zh-CN"/>
        </w:rPr>
        <w:t>、</w:t>
      </w:r>
      <w:r w:rsidRPr="00DF1B77">
        <w:rPr>
          <w:rFonts w:ascii="SimSun" w:hAnsi="SimSun" w:cs="SimSun"/>
          <w:sz w:val="24"/>
          <w:szCs w:val="24"/>
          <w:lang w:val="en-CA" w:eastAsia="zh-CN"/>
        </w:rPr>
        <w:t>小岛屿发展中国家</w:t>
      </w:r>
      <w:r w:rsidR="007703A2">
        <w:rPr>
          <w:rFonts w:ascii="SimSun" w:hAnsi="SimSun" w:cs="SimSun" w:hint="eastAsia"/>
          <w:sz w:val="24"/>
          <w:szCs w:val="24"/>
          <w:lang w:val="en-CA" w:eastAsia="zh-CN"/>
        </w:rPr>
        <w:t>、环境最为脆弱的国家</w:t>
      </w:r>
      <w:r w:rsidRPr="00DF1B77">
        <w:rPr>
          <w:rFonts w:ascii="SimSun" w:hAnsi="SimSun" w:cs="SimSun"/>
          <w:sz w:val="24"/>
          <w:szCs w:val="24"/>
          <w:lang w:val="en-CA" w:eastAsia="zh-CN"/>
        </w:rPr>
        <w:t>以及经济转型国家缔约方；</w:t>
      </w:r>
    </w:p>
    <w:p w14:paraId="3B30BAEA" w14:textId="26552191" w:rsidR="007703A2" w:rsidRPr="00DF1B77" w:rsidRDefault="007703A2" w:rsidP="00503F81">
      <w:pPr>
        <w:numPr>
          <w:ilvl w:val="0"/>
          <w:numId w:val="13"/>
        </w:numPr>
        <w:tabs>
          <w:tab w:val="clear" w:pos="567"/>
          <w:tab w:val="clear" w:pos="1134"/>
          <w:tab w:val="clear" w:pos="1701"/>
          <w:tab w:val="clear" w:pos="2268"/>
        </w:tabs>
        <w:spacing w:before="120" w:after="120" w:line="240" w:lineRule="atLeast"/>
        <w:ind w:left="979" w:firstLine="490"/>
        <w:jc w:val="left"/>
        <w:rPr>
          <w:rFonts w:eastAsia="Times New Roman"/>
          <w:sz w:val="24"/>
          <w:szCs w:val="24"/>
          <w:lang w:val="en-CA" w:eastAsia="zh-CN"/>
        </w:rPr>
      </w:pPr>
      <w:r w:rsidRPr="007703A2">
        <w:rPr>
          <w:rFonts w:eastAsia="KaiTi" w:hint="eastAsia"/>
          <w:snapToGrid w:val="0"/>
          <w:sz w:val="24"/>
          <w:szCs w:val="24"/>
          <w:lang w:eastAsia="zh-CN"/>
        </w:rPr>
        <w:t>认识到</w:t>
      </w:r>
      <w:r w:rsidRPr="007703A2">
        <w:rPr>
          <w:rFonts w:ascii="SimSun" w:hAnsi="SimSun" w:cs="SimSun" w:hint="eastAsia"/>
          <w:sz w:val="24"/>
          <w:szCs w:val="24"/>
          <w:lang w:val="en-CA" w:eastAsia="zh-CN"/>
        </w:rPr>
        <w:t>全球生物多样性框架基金的价值，该基金通过向符合条件的发展中国家提供</w:t>
      </w:r>
      <w:r>
        <w:rPr>
          <w:rFonts w:ascii="SimSun" w:hAnsi="SimSun" w:cs="SimSun" w:hint="eastAsia"/>
          <w:sz w:val="24"/>
          <w:szCs w:val="24"/>
          <w:lang w:val="en-CA" w:eastAsia="zh-CN"/>
        </w:rPr>
        <w:t>财务</w:t>
      </w:r>
      <w:r w:rsidRPr="007703A2">
        <w:rPr>
          <w:rFonts w:ascii="SimSun" w:hAnsi="SimSun" w:cs="SimSun" w:hint="eastAsia"/>
          <w:sz w:val="24"/>
          <w:szCs w:val="24"/>
          <w:lang w:val="en-CA" w:eastAsia="zh-CN"/>
        </w:rPr>
        <w:t>支持，帮助</w:t>
      </w:r>
      <w:r>
        <w:rPr>
          <w:rFonts w:ascii="SimSun" w:hAnsi="SimSun" w:cs="SimSun" w:hint="eastAsia"/>
          <w:sz w:val="24"/>
          <w:szCs w:val="24"/>
          <w:lang w:val="en-CA" w:eastAsia="zh-CN"/>
        </w:rPr>
        <w:t>其</w:t>
      </w:r>
      <w:r w:rsidRPr="007703A2">
        <w:rPr>
          <w:rFonts w:ascii="SimSun" w:hAnsi="SimSun" w:cs="SimSun" w:hint="eastAsia"/>
          <w:sz w:val="24"/>
          <w:szCs w:val="24"/>
          <w:lang w:val="en-CA" w:eastAsia="zh-CN"/>
        </w:rPr>
        <w:t>实现</w:t>
      </w:r>
      <w:r>
        <w:rPr>
          <w:rFonts w:ascii="SimSun" w:hAnsi="SimSun" w:cs="SimSun" w:hint="eastAsia"/>
          <w:sz w:val="24"/>
          <w:szCs w:val="24"/>
          <w:lang w:val="en-CA" w:eastAsia="zh-CN"/>
        </w:rPr>
        <w:t>《昆蒙</w:t>
      </w:r>
      <w:r w:rsidRPr="007703A2">
        <w:rPr>
          <w:rFonts w:ascii="SimSun" w:hAnsi="SimSun" w:cs="SimSun" w:hint="eastAsia"/>
          <w:sz w:val="24"/>
          <w:szCs w:val="24"/>
          <w:lang w:val="en-CA" w:eastAsia="zh-CN"/>
        </w:rPr>
        <w:t>框架</w:t>
      </w:r>
      <w:r>
        <w:rPr>
          <w:rFonts w:ascii="SimSun" w:hAnsi="SimSun" w:cs="SimSun" w:hint="eastAsia"/>
          <w:sz w:val="24"/>
          <w:szCs w:val="24"/>
          <w:lang w:val="en-CA" w:eastAsia="zh-CN"/>
        </w:rPr>
        <w:t>》</w:t>
      </w:r>
      <w:r w:rsidRPr="007703A2">
        <w:rPr>
          <w:rFonts w:ascii="SimSun" w:hAnsi="SimSun" w:cs="SimSun" w:hint="eastAsia"/>
          <w:sz w:val="24"/>
          <w:szCs w:val="24"/>
          <w:lang w:val="en-CA" w:eastAsia="zh-CN"/>
        </w:rPr>
        <w:t>的</w:t>
      </w:r>
      <w:r>
        <w:rPr>
          <w:rFonts w:ascii="SimSun" w:hAnsi="SimSun" w:cs="SimSun" w:hint="eastAsia"/>
          <w:sz w:val="24"/>
          <w:szCs w:val="24"/>
          <w:lang w:val="en-CA" w:eastAsia="zh-CN"/>
        </w:rPr>
        <w:t>长期</w:t>
      </w:r>
      <w:r w:rsidRPr="007703A2">
        <w:rPr>
          <w:rFonts w:ascii="SimSun" w:hAnsi="SimSun" w:cs="SimSun" w:hint="eastAsia"/>
          <w:sz w:val="24"/>
          <w:szCs w:val="24"/>
          <w:lang w:val="en-CA" w:eastAsia="zh-CN"/>
        </w:rPr>
        <w:t>目标和</w:t>
      </w:r>
      <w:r>
        <w:rPr>
          <w:rFonts w:ascii="SimSun" w:hAnsi="SimSun" w:cs="SimSun" w:hint="eastAsia"/>
          <w:sz w:val="24"/>
          <w:szCs w:val="24"/>
          <w:lang w:val="en-CA" w:eastAsia="zh-CN"/>
        </w:rPr>
        <w:t>行动目标</w:t>
      </w:r>
      <w:r w:rsidRPr="007703A2">
        <w:rPr>
          <w:rFonts w:ascii="SimSun" w:hAnsi="SimSun" w:cs="SimSun" w:hint="eastAsia"/>
          <w:sz w:val="24"/>
          <w:szCs w:val="24"/>
          <w:lang w:val="en-CA" w:eastAsia="zh-CN"/>
        </w:rPr>
        <w:t>，</w:t>
      </w:r>
      <w:r>
        <w:rPr>
          <w:rFonts w:ascii="SimSun" w:hAnsi="SimSun" w:cs="SimSun" w:hint="eastAsia"/>
          <w:sz w:val="24"/>
          <w:szCs w:val="24"/>
          <w:lang w:val="en-CA" w:eastAsia="zh-CN"/>
        </w:rPr>
        <w:t>成为</w:t>
      </w:r>
      <w:r w:rsidRPr="007703A2">
        <w:rPr>
          <w:rFonts w:ascii="SimSun" w:hAnsi="SimSun" w:cs="SimSun" w:hint="eastAsia"/>
          <w:sz w:val="24"/>
          <w:szCs w:val="24"/>
          <w:lang w:val="en-CA" w:eastAsia="zh-CN"/>
        </w:rPr>
        <w:t>全球环境基金信托基金</w:t>
      </w:r>
      <w:r>
        <w:rPr>
          <w:rFonts w:ascii="SimSun" w:hAnsi="SimSun" w:cs="SimSun" w:hint="eastAsia"/>
          <w:sz w:val="24"/>
          <w:szCs w:val="24"/>
          <w:lang w:val="en-CA" w:eastAsia="zh-CN"/>
        </w:rPr>
        <w:t>的补充</w:t>
      </w:r>
      <w:r w:rsidRPr="007703A2">
        <w:rPr>
          <w:rFonts w:ascii="SimSun" w:hAnsi="SimSun" w:cs="SimSun" w:hint="eastAsia"/>
          <w:sz w:val="24"/>
          <w:szCs w:val="24"/>
          <w:lang w:val="en-CA" w:eastAsia="zh-CN"/>
        </w:rPr>
        <w:t>；</w:t>
      </w:r>
    </w:p>
    <w:p w14:paraId="6621D27B" w14:textId="6145F870" w:rsidR="00DF1B77" w:rsidRPr="00426066" w:rsidRDefault="007703A2"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426066">
        <w:rPr>
          <w:rFonts w:eastAsia="KaiTi" w:hint="eastAsia"/>
          <w:snapToGrid w:val="0"/>
          <w:sz w:val="24"/>
          <w:szCs w:val="24"/>
          <w:lang w:eastAsia="zh-CN"/>
        </w:rPr>
        <w:t>邀请</w:t>
      </w:r>
      <w:r w:rsidR="00DF1B77" w:rsidRPr="00426066">
        <w:rPr>
          <w:rFonts w:ascii="Microsoft YaHei" w:hAnsi="Microsoft YaHei" w:cs="Microsoft YaHei" w:hint="eastAsia"/>
          <w:sz w:val="24"/>
          <w:szCs w:val="24"/>
          <w:lang w:val="en-CA" w:eastAsia="zh-CN"/>
        </w:rPr>
        <w:t>发达国家缔约方和自愿承担发达国家缔约方义务的缔约方</w:t>
      </w:r>
      <w:r w:rsidRPr="00426066">
        <w:rPr>
          <w:rFonts w:ascii="Microsoft YaHei" w:hAnsi="Microsoft YaHei" w:cs="Microsoft YaHei" w:hint="eastAsia"/>
          <w:sz w:val="24"/>
          <w:szCs w:val="24"/>
          <w:lang w:val="en-CA" w:eastAsia="zh-CN"/>
        </w:rPr>
        <w:t>、</w:t>
      </w:r>
      <w:r w:rsidR="00DF1B77" w:rsidRPr="00426066">
        <w:rPr>
          <w:rFonts w:ascii="Microsoft YaHei" w:hAnsi="Microsoft YaHei" w:cs="Microsoft YaHei" w:hint="eastAsia"/>
          <w:sz w:val="24"/>
          <w:szCs w:val="24"/>
          <w:lang w:val="en-CA" w:eastAsia="zh-CN"/>
        </w:rPr>
        <w:t>其他</w:t>
      </w:r>
      <w:r w:rsidR="0093532D" w:rsidRPr="00426066">
        <w:rPr>
          <w:rFonts w:ascii="Microsoft YaHei" w:hAnsi="Microsoft YaHei" w:cs="Microsoft YaHei" w:hint="eastAsia"/>
          <w:sz w:val="24"/>
          <w:szCs w:val="24"/>
          <w:lang w:val="en-CA" w:eastAsia="zh-CN"/>
        </w:rPr>
        <w:t>各级</w:t>
      </w:r>
      <w:r w:rsidR="00DF1B77" w:rsidRPr="00426066">
        <w:rPr>
          <w:rFonts w:ascii="Microsoft YaHei" w:hAnsi="Microsoft YaHei" w:cs="Microsoft YaHei" w:hint="eastAsia"/>
          <w:sz w:val="24"/>
          <w:szCs w:val="24"/>
          <w:lang w:val="en-CA" w:eastAsia="zh-CN"/>
        </w:rPr>
        <w:t>政府以及私营部门和慈善组织向全球生物多样性框架基金提供或增加捐款</w:t>
      </w:r>
      <w:r w:rsidR="00DF1B77" w:rsidRPr="00426066">
        <w:rPr>
          <w:snapToGrid w:val="0"/>
          <w:sz w:val="24"/>
          <w:szCs w:val="24"/>
          <w:lang w:eastAsia="zh-CN"/>
        </w:rPr>
        <w:t>；</w:t>
      </w:r>
    </w:p>
    <w:p w14:paraId="6E3FF8F3" w14:textId="21278CE2" w:rsidR="0093532D" w:rsidRPr="00DF1B77" w:rsidRDefault="0093532D"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93532D">
        <w:rPr>
          <w:rFonts w:eastAsia="KaiTi" w:hint="eastAsia"/>
          <w:snapToGrid w:val="0"/>
          <w:sz w:val="24"/>
          <w:szCs w:val="24"/>
          <w:lang w:eastAsia="zh-CN"/>
        </w:rPr>
        <w:t>要求</w:t>
      </w:r>
      <w:r w:rsidR="00427D3C">
        <w:rPr>
          <w:rFonts w:hint="eastAsia"/>
          <w:snapToGrid w:val="0"/>
          <w:sz w:val="24"/>
          <w:szCs w:val="24"/>
          <w:lang w:eastAsia="zh-CN"/>
        </w:rPr>
        <w:t>考虑到</w:t>
      </w:r>
      <w:r w:rsidR="00427D3C" w:rsidRPr="0093532D">
        <w:rPr>
          <w:rFonts w:hint="eastAsia"/>
          <w:snapToGrid w:val="0"/>
          <w:sz w:val="24"/>
          <w:szCs w:val="24"/>
          <w:lang w:eastAsia="zh-CN"/>
        </w:rPr>
        <w:t>前几</w:t>
      </w:r>
      <w:r w:rsidR="00427D3C">
        <w:rPr>
          <w:rFonts w:hint="eastAsia"/>
          <w:snapToGrid w:val="0"/>
          <w:sz w:val="24"/>
          <w:szCs w:val="24"/>
          <w:lang w:eastAsia="zh-CN"/>
        </w:rPr>
        <w:t>次增资所资助的生物安全项目</w:t>
      </w:r>
      <w:r w:rsidR="00427D3C" w:rsidRPr="0093532D">
        <w:rPr>
          <w:rFonts w:hint="eastAsia"/>
          <w:snapToGrid w:val="0"/>
          <w:sz w:val="24"/>
          <w:szCs w:val="24"/>
          <w:lang w:eastAsia="zh-CN"/>
        </w:rPr>
        <w:t>较少</w:t>
      </w:r>
      <w:r w:rsidR="00427D3C">
        <w:rPr>
          <w:rFonts w:hint="eastAsia"/>
          <w:snapToGrid w:val="0"/>
          <w:sz w:val="24"/>
          <w:szCs w:val="24"/>
          <w:lang w:eastAsia="zh-CN"/>
        </w:rPr>
        <w:t>，</w:t>
      </w:r>
      <w:r w:rsidRPr="0093532D">
        <w:rPr>
          <w:rFonts w:hint="eastAsia"/>
          <w:snapToGrid w:val="0"/>
          <w:sz w:val="24"/>
          <w:szCs w:val="24"/>
          <w:lang w:eastAsia="zh-CN"/>
        </w:rPr>
        <w:t>根据《卡塔赫纳生物安全议定书》</w:t>
      </w:r>
      <w:r w:rsidRPr="0093532D">
        <w:rPr>
          <w:snapToGrid w:val="0"/>
          <w:sz w:val="24"/>
          <w:szCs w:val="24"/>
          <w:vertAlign w:val="superscript"/>
          <w:lang w:eastAsia="zh-CN"/>
        </w:rPr>
        <w:footnoteReference w:id="4"/>
      </w:r>
      <w:r w:rsidRPr="0093532D">
        <w:rPr>
          <w:rFonts w:hint="eastAsia"/>
          <w:snapToGrid w:val="0"/>
          <w:sz w:val="24"/>
          <w:szCs w:val="24"/>
          <w:lang w:eastAsia="zh-CN"/>
        </w:rPr>
        <w:t>为生物安全项目</w:t>
      </w:r>
      <w:r>
        <w:rPr>
          <w:rFonts w:hint="eastAsia"/>
          <w:snapToGrid w:val="0"/>
          <w:sz w:val="24"/>
          <w:szCs w:val="24"/>
          <w:lang w:eastAsia="zh-CN"/>
        </w:rPr>
        <w:t>留出专用</w:t>
      </w:r>
      <w:r w:rsidRPr="0093532D">
        <w:rPr>
          <w:rFonts w:hint="eastAsia"/>
          <w:snapToGrid w:val="0"/>
          <w:sz w:val="24"/>
          <w:szCs w:val="24"/>
          <w:lang w:eastAsia="zh-CN"/>
        </w:rPr>
        <w:t>资源；</w:t>
      </w:r>
    </w:p>
    <w:p w14:paraId="3A94960B" w14:textId="64CC97BD" w:rsidR="00DF1B77"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rFonts w:eastAsia="KaiTi"/>
          <w:snapToGrid w:val="0"/>
          <w:sz w:val="24"/>
          <w:szCs w:val="24"/>
          <w:lang w:eastAsia="zh-CN"/>
        </w:rPr>
        <w:t>通过</w:t>
      </w:r>
      <w:r w:rsidRPr="00DF1B77">
        <w:rPr>
          <w:snapToGrid w:val="0"/>
          <w:sz w:val="24"/>
          <w:szCs w:val="24"/>
          <w:lang w:eastAsia="zh-CN"/>
        </w:rPr>
        <w:t>本决定附件一所载</w:t>
      </w:r>
      <w:r w:rsidR="0093532D">
        <w:rPr>
          <w:rFonts w:hint="eastAsia"/>
          <w:snapToGrid w:val="0"/>
          <w:sz w:val="24"/>
          <w:szCs w:val="24"/>
          <w:lang w:eastAsia="zh-CN"/>
        </w:rPr>
        <w:t>全面评估工作的</w:t>
      </w:r>
      <w:r w:rsidRPr="00DF1B77">
        <w:rPr>
          <w:rFonts w:hint="eastAsia"/>
          <w:snapToGrid w:val="0"/>
          <w:sz w:val="24"/>
          <w:szCs w:val="24"/>
          <w:lang w:eastAsia="zh-CN"/>
        </w:rPr>
        <w:t>职权</w:t>
      </w:r>
      <w:r w:rsidRPr="00DF1B77">
        <w:rPr>
          <w:snapToGrid w:val="0"/>
          <w:sz w:val="24"/>
          <w:szCs w:val="24"/>
          <w:lang w:eastAsia="zh-CN"/>
        </w:rPr>
        <w:t>范围，</w:t>
      </w:r>
      <w:r w:rsidR="0093532D">
        <w:rPr>
          <w:rFonts w:hint="eastAsia"/>
          <w:snapToGrid w:val="0"/>
          <w:sz w:val="24"/>
          <w:szCs w:val="24"/>
          <w:lang w:eastAsia="zh-CN"/>
        </w:rPr>
        <w:t>这项工作是</w:t>
      </w:r>
      <w:r w:rsidRPr="00DF1B77">
        <w:rPr>
          <w:snapToGrid w:val="0"/>
          <w:sz w:val="24"/>
          <w:szCs w:val="24"/>
          <w:lang w:eastAsia="zh-CN"/>
        </w:rPr>
        <w:t>根据缔约方大会提供的指导</w:t>
      </w:r>
      <w:r w:rsidRPr="00DF1B77">
        <w:rPr>
          <w:rFonts w:hint="eastAsia"/>
          <w:snapToGrid w:val="0"/>
          <w:sz w:val="24"/>
          <w:szCs w:val="24"/>
          <w:lang w:eastAsia="zh-CN"/>
        </w:rPr>
        <w:t>意见</w:t>
      </w:r>
      <w:r w:rsidRPr="00DF1B77">
        <w:rPr>
          <w:snapToGrid w:val="0"/>
          <w:sz w:val="24"/>
          <w:szCs w:val="24"/>
          <w:lang w:eastAsia="zh-CN"/>
        </w:rPr>
        <w:t>，全面评估</w:t>
      </w:r>
      <w:r w:rsidRPr="00DF1B77">
        <w:rPr>
          <w:rFonts w:hint="eastAsia"/>
          <w:snapToGrid w:val="0"/>
          <w:sz w:val="24"/>
          <w:szCs w:val="24"/>
          <w:lang w:eastAsia="zh-CN"/>
        </w:rPr>
        <w:t>在</w:t>
      </w:r>
      <w:r w:rsidRPr="00DF1B77">
        <w:rPr>
          <w:snapToGrid w:val="0"/>
          <w:sz w:val="24"/>
          <w:szCs w:val="24"/>
          <w:lang w:eastAsia="zh-CN"/>
        </w:rPr>
        <w:t>全球环境基金信托基金第十</w:t>
      </w:r>
      <w:r w:rsidRPr="00DF1B77">
        <w:rPr>
          <w:rFonts w:hint="eastAsia"/>
          <w:snapToGrid w:val="0"/>
          <w:sz w:val="24"/>
          <w:szCs w:val="24"/>
          <w:lang w:eastAsia="zh-CN"/>
        </w:rPr>
        <w:t>增资</w:t>
      </w:r>
      <w:r w:rsidRPr="00DF1B77">
        <w:rPr>
          <w:snapToGrid w:val="0"/>
          <w:sz w:val="24"/>
          <w:szCs w:val="24"/>
          <w:lang w:eastAsia="zh-CN"/>
        </w:rPr>
        <w:t>期（</w:t>
      </w:r>
      <w:r w:rsidRPr="00DF1B77">
        <w:rPr>
          <w:snapToGrid w:val="0"/>
          <w:sz w:val="24"/>
          <w:szCs w:val="24"/>
          <w:lang w:eastAsia="zh-CN"/>
        </w:rPr>
        <w:t>2030</w:t>
      </w:r>
      <w:r w:rsidRPr="00DF1B77">
        <w:rPr>
          <w:snapToGrid w:val="0"/>
          <w:sz w:val="24"/>
          <w:szCs w:val="24"/>
          <w:lang w:eastAsia="zh-CN"/>
        </w:rPr>
        <w:t>年</w:t>
      </w:r>
      <w:r w:rsidRPr="00DF1B77">
        <w:rPr>
          <w:snapToGrid w:val="0"/>
          <w:sz w:val="24"/>
          <w:szCs w:val="24"/>
          <w:lang w:eastAsia="zh-CN"/>
        </w:rPr>
        <w:t>7</w:t>
      </w:r>
      <w:r w:rsidRPr="00DF1B77">
        <w:rPr>
          <w:snapToGrid w:val="0"/>
          <w:sz w:val="24"/>
          <w:szCs w:val="24"/>
          <w:lang w:eastAsia="zh-CN"/>
        </w:rPr>
        <w:t>月至</w:t>
      </w:r>
      <w:r w:rsidRPr="00DF1B77">
        <w:rPr>
          <w:snapToGrid w:val="0"/>
          <w:sz w:val="24"/>
          <w:szCs w:val="24"/>
          <w:lang w:eastAsia="zh-CN"/>
        </w:rPr>
        <w:t>2034</w:t>
      </w:r>
      <w:r w:rsidRPr="00DF1B77">
        <w:rPr>
          <w:snapToGrid w:val="0"/>
          <w:sz w:val="24"/>
          <w:szCs w:val="24"/>
          <w:lang w:eastAsia="zh-CN"/>
        </w:rPr>
        <w:t>年</w:t>
      </w:r>
      <w:r w:rsidRPr="00DF1B77">
        <w:rPr>
          <w:snapToGrid w:val="0"/>
          <w:sz w:val="24"/>
          <w:szCs w:val="24"/>
          <w:lang w:eastAsia="zh-CN"/>
        </w:rPr>
        <w:t>6</w:t>
      </w:r>
      <w:r w:rsidRPr="00DF1B77">
        <w:rPr>
          <w:snapToGrid w:val="0"/>
          <w:sz w:val="24"/>
          <w:szCs w:val="24"/>
          <w:lang w:eastAsia="zh-CN"/>
        </w:rPr>
        <w:t>月）</w:t>
      </w:r>
      <w:r w:rsidR="0093532D">
        <w:rPr>
          <w:rFonts w:hint="eastAsia"/>
          <w:snapToGrid w:val="0"/>
          <w:sz w:val="24"/>
          <w:szCs w:val="24"/>
          <w:lang w:eastAsia="zh-CN"/>
        </w:rPr>
        <w:t>为</w:t>
      </w:r>
      <w:r w:rsidRPr="00DF1B77">
        <w:rPr>
          <w:rFonts w:hint="eastAsia"/>
          <w:snapToGrid w:val="0"/>
          <w:sz w:val="24"/>
          <w:szCs w:val="24"/>
          <w:lang w:eastAsia="zh-CN"/>
        </w:rPr>
        <w:t>协助</w:t>
      </w:r>
      <w:r w:rsidRPr="00DF1B77">
        <w:rPr>
          <w:snapToGrid w:val="0"/>
          <w:sz w:val="24"/>
          <w:szCs w:val="24"/>
          <w:lang w:eastAsia="zh-CN"/>
        </w:rPr>
        <w:t>发展中国家</w:t>
      </w:r>
      <w:r w:rsidR="0093532D">
        <w:rPr>
          <w:rFonts w:hint="eastAsia"/>
          <w:snapToGrid w:val="0"/>
          <w:sz w:val="24"/>
          <w:szCs w:val="24"/>
          <w:lang w:eastAsia="zh-CN"/>
        </w:rPr>
        <w:t>，特别是其中的小岛屿发展中国家和最不发达国家，以及</w:t>
      </w:r>
      <w:r w:rsidRPr="00DF1B77">
        <w:rPr>
          <w:snapToGrid w:val="0"/>
          <w:sz w:val="24"/>
          <w:szCs w:val="24"/>
          <w:lang w:eastAsia="zh-CN"/>
        </w:rPr>
        <w:t>经济转型国家履行</w:t>
      </w:r>
      <w:r w:rsidR="0093532D">
        <w:rPr>
          <w:rFonts w:hint="eastAsia"/>
          <w:snapToGrid w:val="0"/>
          <w:sz w:val="24"/>
          <w:szCs w:val="24"/>
          <w:lang w:eastAsia="zh-CN"/>
        </w:rPr>
        <w:t>根据</w:t>
      </w:r>
      <w:r w:rsidRPr="00DF1B77">
        <w:rPr>
          <w:snapToGrid w:val="0"/>
          <w:sz w:val="24"/>
          <w:szCs w:val="24"/>
          <w:lang w:eastAsia="zh-CN"/>
        </w:rPr>
        <w:t>《公约》</w:t>
      </w:r>
      <w:r w:rsidR="0093532D">
        <w:rPr>
          <w:rFonts w:hint="eastAsia"/>
          <w:snapToGrid w:val="0"/>
          <w:sz w:val="24"/>
          <w:szCs w:val="24"/>
          <w:lang w:eastAsia="zh-CN"/>
        </w:rPr>
        <w:t>做出的</w:t>
      </w:r>
      <w:r w:rsidRPr="00DF1B77">
        <w:rPr>
          <w:snapToGrid w:val="0"/>
          <w:sz w:val="24"/>
          <w:szCs w:val="24"/>
          <w:lang w:eastAsia="zh-CN"/>
        </w:rPr>
        <w:t>承诺所</w:t>
      </w:r>
      <w:r w:rsidR="0093532D">
        <w:rPr>
          <w:rFonts w:hint="eastAsia"/>
          <w:snapToGrid w:val="0"/>
          <w:sz w:val="24"/>
          <w:szCs w:val="24"/>
          <w:lang w:eastAsia="zh-CN"/>
        </w:rPr>
        <w:t>需</w:t>
      </w:r>
      <w:r w:rsidRPr="00DF1B77">
        <w:rPr>
          <w:snapToGrid w:val="0"/>
          <w:sz w:val="24"/>
          <w:szCs w:val="24"/>
          <w:lang w:eastAsia="zh-CN"/>
        </w:rPr>
        <w:t>资金数额</w:t>
      </w:r>
      <w:r w:rsidR="0093532D">
        <w:rPr>
          <w:rFonts w:hint="eastAsia"/>
          <w:snapToGrid w:val="0"/>
          <w:sz w:val="24"/>
          <w:szCs w:val="24"/>
          <w:lang w:eastAsia="zh-CN"/>
        </w:rPr>
        <w:t>，</w:t>
      </w:r>
      <w:r w:rsidR="00A51638">
        <w:rPr>
          <w:rFonts w:hint="eastAsia"/>
          <w:snapToGrid w:val="0"/>
          <w:sz w:val="24"/>
          <w:szCs w:val="24"/>
          <w:lang w:eastAsia="zh-CN"/>
        </w:rPr>
        <w:t>这项工作</w:t>
      </w:r>
      <w:r w:rsidR="0093532D">
        <w:rPr>
          <w:rFonts w:hint="eastAsia"/>
          <w:snapToGrid w:val="0"/>
          <w:sz w:val="24"/>
          <w:szCs w:val="24"/>
          <w:lang w:eastAsia="zh-CN"/>
        </w:rPr>
        <w:t>应避免过重的行政负担，并</w:t>
      </w:r>
      <w:r w:rsidR="00A51638">
        <w:rPr>
          <w:rFonts w:hint="eastAsia"/>
          <w:snapToGrid w:val="0"/>
          <w:sz w:val="24"/>
          <w:szCs w:val="24"/>
          <w:lang w:eastAsia="zh-CN"/>
        </w:rPr>
        <w:t>为</w:t>
      </w:r>
      <w:r w:rsidR="0093532D">
        <w:rPr>
          <w:rFonts w:hint="eastAsia"/>
          <w:snapToGrid w:val="0"/>
          <w:sz w:val="24"/>
          <w:szCs w:val="24"/>
          <w:lang w:eastAsia="zh-CN"/>
        </w:rPr>
        <w:t>在发展中国家缔约方</w:t>
      </w:r>
      <w:r w:rsidR="00A51638">
        <w:rPr>
          <w:rFonts w:hint="eastAsia"/>
          <w:snapToGrid w:val="0"/>
          <w:sz w:val="24"/>
          <w:szCs w:val="24"/>
          <w:lang w:eastAsia="zh-CN"/>
        </w:rPr>
        <w:t>收集数据提供财务和技术支持</w:t>
      </w:r>
      <w:r w:rsidRPr="00DF1B77">
        <w:rPr>
          <w:snapToGrid w:val="0"/>
          <w:sz w:val="24"/>
          <w:szCs w:val="24"/>
          <w:lang w:eastAsia="zh-CN"/>
        </w:rPr>
        <w:t>；</w:t>
      </w:r>
    </w:p>
    <w:p w14:paraId="566D5F52" w14:textId="54142CBB" w:rsidR="00A51638" w:rsidRPr="00DF1B77" w:rsidRDefault="00A51638"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A51638">
        <w:rPr>
          <w:rFonts w:ascii="KaiTi" w:eastAsia="KaiTi" w:hAnsi="KaiTi" w:hint="eastAsia"/>
          <w:snapToGrid w:val="0"/>
          <w:sz w:val="24"/>
          <w:szCs w:val="24"/>
          <w:lang w:eastAsia="zh-CN"/>
        </w:rPr>
        <w:t>鼓励</w:t>
      </w:r>
      <w:r w:rsidRPr="00A51638">
        <w:rPr>
          <w:rFonts w:hint="eastAsia"/>
          <w:snapToGrid w:val="0"/>
          <w:sz w:val="24"/>
          <w:szCs w:val="24"/>
          <w:lang w:eastAsia="zh-CN"/>
        </w:rPr>
        <w:t>各缔约方建立国家生物多样性项目规划和监测平台，定期</w:t>
      </w:r>
      <w:r>
        <w:rPr>
          <w:rFonts w:hint="eastAsia"/>
          <w:snapToGrid w:val="0"/>
          <w:sz w:val="24"/>
          <w:szCs w:val="24"/>
          <w:lang w:eastAsia="zh-CN"/>
        </w:rPr>
        <w:t>对其进行</w:t>
      </w:r>
      <w:r w:rsidRPr="00A51638">
        <w:rPr>
          <w:rFonts w:hint="eastAsia"/>
          <w:snapToGrid w:val="0"/>
          <w:sz w:val="24"/>
          <w:szCs w:val="24"/>
          <w:lang w:eastAsia="zh-CN"/>
        </w:rPr>
        <w:t>更新，供利益攸关方使用；</w:t>
      </w:r>
    </w:p>
    <w:p w14:paraId="714D0A45" w14:textId="2504DF12" w:rsidR="00DF1B77" w:rsidRPr="00DF1B77"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rFonts w:eastAsia="KaiTi"/>
          <w:snapToGrid w:val="0"/>
          <w:sz w:val="24"/>
          <w:szCs w:val="24"/>
          <w:lang w:eastAsia="zh-CN"/>
        </w:rPr>
        <w:t>通过</w:t>
      </w:r>
      <w:r w:rsidRPr="00DF1B77">
        <w:rPr>
          <w:snapToGrid w:val="0"/>
          <w:sz w:val="24"/>
          <w:szCs w:val="24"/>
          <w:lang w:eastAsia="zh-CN"/>
        </w:rPr>
        <w:t>本决定附件二所载第七次财务机制成效四年</w:t>
      </w:r>
      <w:r w:rsidRPr="00DF1B77">
        <w:rPr>
          <w:rFonts w:hint="eastAsia"/>
          <w:snapToGrid w:val="0"/>
          <w:sz w:val="24"/>
          <w:szCs w:val="24"/>
          <w:lang w:eastAsia="zh-CN"/>
        </w:rPr>
        <w:t>度</w:t>
      </w:r>
      <w:r w:rsidRPr="00DF1B77">
        <w:rPr>
          <w:snapToGrid w:val="0"/>
          <w:sz w:val="24"/>
          <w:szCs w:val="24"/>
          <w:lang w:eastAsia="zh-CN"/>
        </w:rPr>
        <w:t>审查的职权范围；</w:t>
      </w:r>
    </w:p>
    <w:p w14:paraId="338FF6F2" w14:textId="46B5BAE7" w:rsidR="00DF1B77"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rFonts w:eastAsia="KaiTi"/>
          <w:snapToGrid w:val="0"/>
          <w:sz w:val="24"/>
          <w:szCs w:val="24"/>
          <w:lang w:eastAsia="zh-CN"/>
        </w:rPr>
        <w:t>请</w:t>
      </w:r>
      <w:r w:rsidRPr="00DF1B77">
        <w:rPr>
          <w:snapToGrid w:val="0"/>
          <w:sz w:val="24"/>
          <w:szCs w:val="24"/>
          <w:lang w:eastAsia="zh-CN"/>
        </w:rPr>
        <w:t>缔约方、其他国家政府和相关组织以及土著人民和地方社区、妇女和青年促进并参与</w:t>
      </w:r>
      <w:r w:rsidR="00A51638">
        <w:rPr>
          <w:rFonts w:hint="eastAsia"/>
          <w:snapToGrid w:val="0"/>
          <w:sz w:val="24"/>
          <w:szCs w:val="24"/>
          <w:lang w:eastAsia="zh-CN"/>
        </w:rPr>
        <w:t>职权范围所述</w:t>
      </w:r>
      <w:r w:rsidRPr="00DF1B77">
        <w:rPr>
          <w:snapToGrid w:val="0"/>
          <w:sz w:val="24"/>
          <w:szCs w:val="24"/>
          <w:lang w:eastAsia="zh-CN"/>
        </w:rPr>
        <w:t>第七次</w:t>
      </w:r>
      <w:r w:rsidRPr="00DF1B77">
        <w:rPr>
          <w:rFonts w:hint="eastAsia"/>
          <w:snapToGrid w:val="0"/>
          <w:sz w:val="24"/>
          <w:szCs w:val="24"/>
          <w:lang w:eastAsia="zh-CN"/>
        </w:rPr>
        <w:t>财务</w:t>
      </w:r>
      <w:r w:rsidRPr="00DF1B77">
        <w:rPr>
          <w:snapToGrid w:val="0"/>
          <w:sz w:val="24"/>
          <w:szCs w:val="24"/>
          <w:lang w:eastAsia="zh-CN"/>
        </w:rPr>
        <w:t>机制</w:t>
      </w:r>
      <w:r w:rsidRPr="00DF1B77">
        <w:rPr>
          <w:rFonts w:hint="eastAsia"/>
          <w:snapToGrid w:val="0"/>
          <w:sz w:val="24"/>
          <w:szCs w:val="24"/>
          <w:lang w:eastAsia="zh-CN"/>
        </w:rPr>
        <w:t>成效</w:t>
      </w:r>
      <w:r w:rsidRPr="00DF1B77">
        <w:rPr>
          <w:snapToGrid w:val="0"/>
          <w:sz w:val="24"/>
          <w:szCs w:val="24"/>
          <w:lang w:eastAsia="zh-CN"/>
        </w:rPr>
        <w:t>四年</w:t>
      </w:r>
      <w:r w:rsidRPr="00DF1B77">
        <w:rPr>
          <w:rFonts w:hint="eastAsia"/>
          <w:snapToGrid w:val="0"/>
          <w:sz w:val="24"/>
          <w:szCs w:val="24"/>
          <w:lang w:eastAsia="zh-CN"/>
        </w:rPr>
        <w:t>度</w:t>
      </w:r>
      <w:r w:rsidRPr="00DF1B77">
        <w:rPr>
          <w:snapToGrid w:val="0"/>
          <w:sz w:val="24"/>
          <w:szCs w:val="24"/>
          <w:lang w:eastAsia="zh-CN"/>
        </w:rPr>
        <w:t>审查；</w:t>
      </w:r>
    </w:p>
    <w:p w14:paraId="7C77C49E" w14:textId="2D94A16C" w:rsidR="00A51638" w:rsidRPr="00DF1B77" w:rsidRDefault="00CC2ECC"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CC2ECC">
        <w:rPr>
          <w:rFonts w:eastAsia="KaiTi" w:hint="eastAsia"/>
          <w:snapToGrid w:val="0"/>
          <w:sz w:val="24"/>
          <w:szCs w:val="24"/>
          <w:lang w:eastAsia="zh-CN"/>
        </w:rPr>
        <w:t>强调</w:t>
      </w:r>
      <w:r>
        <w:rPr>
          <w:rFonts w:hint="eastAsia"/>
          <w:snapToGrid w:val="0"/>
          <w:sz w:val="24"/>
          <w:szCs w:val="24"/>
          <w:lang w:eastAsia="zh-CN"/>
        </w:rPr>
        <w:t>必须</w:t>
      </w:r>
      <w:r w:rsidR="00427D3C">
        <w:rPr>
          <w:rFonts w:hint="eastAsia"/>
          <w:snapToGrid w:val="0"/>
          <w:sz w:val="24"/>
          <w:szCs w:val="24"/>
          <w:lang w:eastAsia="zh-CN"/>
        </w:rPr>
        <w:t>纳入</w:t>
      </w:r>
      <w:r>
        <w:rPr>
          <w:rFonts w:hint="eastAsia"/>
          <w:snapToGrid w:val="0"/>
          <w:sz w:val="24"/>
          <w:szCs w:val="24"/>
          <w:lang w:eastAsia="zh-CN"/>
        </w:rPr>
        <w:t>专门针对</w:t>
      </w:r>
      <w:r w:rsidRPr="00CC2ECC">
        <w:rPr>
          <w:rFonts w:hint="eastAsia"/>
          <w:snapToGrid w:val="0"/>
          <w:sz w:val="24"/>
          <w:szCs w:val="24"/>
          <w:lang w:eastAsia="zh-CN"/>
        </w:rPr>
        <w:t>符合条件的国家的指标，特别是</w:t>
      </w:r>
      <w:r>
        <w:rPr>
          <w:rFonts w:hint="eastAsia"/>
          <w:snapToGrid w:val="0"/>
          <w:sz w:val="24"/>
          <w:szCs w:val="24"/>
          <w:lang w:eastAsia="zh-CN"/>
        </w:rPr>
        <w:t>关于供资的</w:t>
      </w:r>
      <w:r w:rsidRPr="00CC2ECC">
        <w:rPr>
          <w:rFonts w:hint="eastAsia"/>
          <w:snapToGrid w:val="0"/>
          <w:sz w:val="24"/>
          <w:szCs w:val="24"/>
          <w:lang w:eastAsia="zh-CN"/>
        </w:rPr>
        <w:t>项目</w:t>
      </w:r>
      <w:r>
        <w:rPr>
          <w:rFonts w:hint="eastAsia"/>
          <w:snapToGrid w:val="0"/>
          <w:sz w:val="24"/>
          <w:szCs w:val="24"/>
          <w:lang w:eastAsia="zh-CN"/>
        </w:rPr>
        <w:t>数目</w:t>
      </w:r>
      <w:r w:rsidRPr="00CC2ECC">
        <w:rPr>
          <w:rFonts w:hint="eastAsia"/>
          <w:snapToGrid w:val="0"/>
          <w:sz w:val="24"/>
          <w:szCs w:val="24"/>
          <w:lang w:eastAsia="zh-CN"/>
        </w:rPr>
        <w:t>、</w:t>
      </w:r>
      <w:r>
        <w:rPr>
          <w:rFonts w:hint="eastAsia"/>
          <w:snapToGrid w:val="0"/>
          <w:sz w:val="24"/>
          <w:szCs w:val="24"/>
          <w:lang w:eastAsia="zh-CN"/>
        </w:rPr>
        <w:t>资金发放</w:t>
      </w:r>
      <w:r w:rsidRPr="00CC2ECC">
        <w:rPr>
          <w:rFonts w:hint="eastAsia"/>
          <w:snapToGrid w:val="0"/>
          <w:sz w:val="24"/>
          <w:szCs w:val="24"/>
          <w:lang w:eastAsia="zh-CN"/>
        </w:rPr>
        <w:t>时间和对当地社区的影响</w:t>
      </w:r>
      <w:r>
        <w:rPr>
          <w:rFonts w:hint="eastAsia"/>
          <w:snapToGrid w:val="0"/>
          <w:sz w:val="24"/>
          <w:szCs w:val="24"/>
          <w:lang w:eastAsia="zh-CN"/>
        </w:rPr>
        <w:t>的指标</w:t>
      </w:r>
      <w:r w:rsidRPr="00CC2ECC">
        <w:rPr>
          <w:rFonts w:hint="eastAsia"/>
          <w:snapToGrid w:val="0"/>
          <w:sz w:val="24"/>
          <w:szCs w:val="24"/>
          <w:lang w:eastAsia="zh-CN"/>
        </w:rPr>
        <w:t>；</w:t>
      </w:r>
    </w:p>
    <w:p w14:paraId="350181C0" w14:textId="77777777" w:rsidR="00DF1B77" w:rsidRPr="00DF1B77" w:rsidRDefault="00DF1B77" w:rsidP="00503F81">
      <w:pPr>
        <w:numPr>
          <w:ilvl w:val="0"/>
          <w:numId w:val="13"/>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rFonts w:eastAsia="KaiTi"/>
          <w:snapToGrid w:val="0"/>
          <w:sz w:val="24"/>
          <w:szCs w:val="24"/>
          <w:lang w:eastAsia="zh-CN"/>
        </w:rPr>
        <w:t>请</w:t>
      </w:r>
      <w:r w:rsidRPr="00DF1B77">
        <w:rPr>
          <w:snapToGrid w:val="0"/>
          <w:sz w:val="24"/>
          <w:szCs w:val="24"/>
          <w:lang w:eastAsia="zh-CN"/>
        </w:rPr>
        <w:t>执行秘书在资源</w:t>
      </w:r>
      <w:r w:rsidRPr="00DF1B77">
        <w:rPr>
          <w:rFonts w:hint="eastAsia"/>
          <w:snapToGrid w:val="0"/>
          <w:sz w:val="24"/>
          <w:szCs w:val="24"/>
          <w:lang w:eastAsia="zh-CN"/>
        </w:rPr>
        <w:t>允许</w:t>
      </w:r>
      <w:r w:rsidRPr="00DF1B77">
        <w:rPr>
          <w:snapToGrid w:val="0"/>
          <w:sz w:val="24"/>
          <w:szCs w:val="24"/>
          <w:lang w:eastAsia="zh-CN"/>
        </w:rPr>
        <w:t>的情况下</w:t>
      </w:r>
      <w:r w:rsidRPr="00DF1B77">
        <w:rPr>
          <w:rFonts w:hint="eastAsia"/>
          <w:snapToGrid w:val="0"/>
          <w:sz w:val="24"/>
          <w:szCs w:val="24"/>
          <w:lang w:eastAsia="zh-CN"/>
        </w:rPr>
        <w:t>：</w:t>
      </w:r>
    </w:p>
    <w:p w14:paraId="15DB6271" w14:textId="325AA5A2" w:rsidR="00DF1B77" w:rsidRPr="00DF1B77" w:rsidRDefault="00CC2ECC" w:rsidP="00503F81">
      <w:pPr>
        <w:numPr>
          <w:ilvl w:val="0"/>
          <w:numId w:val="14"/>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Pr>
          <w:rFonts w:hint="eastAsia"/>
          <w:snapToGrid w:val="0"/>
          <w:sz w:val="24"/>
          <w:szCs w:val="24"/>
          <w:lang w:eastAsia="zh-CN"/>
        </w:rPr>
        <w:t>委托</w:t>
      </w:r>
      <w:r w:rsidR="00DF1B77" w:rsidRPr="00DF1B77">
        <w:rPr>
          <w:snapToGrid w:val="0"/>
          <w:sz w:val="24"/>
          <w:szCs w:val="24"/>
          <w:lang w:eastAsia="zh-CN"/>
        </w:rPr>
        <w:t>编写一份第七次财务机制成效四年</w:t>
      </w:r>
      <w:r w:rsidR="00DF1B77" w:rsidRPr="00DF1B77">
        <w:rPr>
          <w:rFonts w:hint="eastAsia"/>
          <w:snapToGrid w:val="0"/>
          <w:sz w:val="24"/>
          <w:szCs w:val="24"/>
          <w:lang w:eastAsia="zh-CN"/>
        </w:rPr>
        <w:t>度</w:t>
      </w:r>
      <w:r w:rsidR="00DF1B77" w:rsidRPr="00DF1B77">
        <w:rPr>
          <w:snapToGrid w:val="0"/>
          <w:sz w:val="24"/>
          <w:szCs w:val="24"/>
          <w:lang w:eastAsia="zh-CN"/>
        </w:rPr>
        <w:t>审查报告，</w:t>
      </w:r>
      <w:r>
        <w:rPr>
          <w:rFonts w:hint="eastAsia"/>
          <w:snapToGrid w:val="0"/>
          <w:sz w:val="24"/>
          <w:szCs w:val="24"/>
          <w:lang w:eastAsia="zh-CN"/>
        </w:rPr>
        <w:t>并及时</w:t>
      </w:r>
      <w:r w:rsidR="00DF1B77" w:rsidRPr="00DF1B77">
        <w:rPr>
          <w:snapToGrid w:val="0"/>
          <w:sz w:val="24"/>
          <w:szCs w:val="24"/>
          <w:lang w:eastAsia="zh-CN"/>
        </w:rPr>
        <w:t>提交缔约方大会第十八</w:t>
      </w:r>
      <w:r w:rsidR="00DF1B77" w:rsidRPr="00DF1B77">
        <w:rPr>
          <w:rFonts w:hint="eastAsia"/>
          <w:snapToGrid w:val="0"/>
          <w:sz w:val="24"/>
          <w:szCs w:val="24"/>
          <w:lang w:eastAsia="zh-CN"/>
        </w:rPr>
        <w:t>届</w:t>
      </w:r>
      <w:r w:rsidR="00DF1B77" w:rsidRPr="00DF1B77">
        <w:rPr>
          <w:snapToGrid w:val="0"/>
          <w:sz w:val="24"/>
          <w:szCs w:val="24"/>
          <w:lang w:eastAsia="zh-CN"/>
        </w:rPr>
        <w:t>会议审议；</w:t>
      </w:r>
    </w:p>
    <w:p w14:paraId="1C5C4BAA" w14:textId="77777777" w:rsidR="00DF1B77" w:rsidRPr="00DF1B77" w:rsidRDefault="00DF1B77" w:rsidP="00503F81">
      <w:pPr>
        <w:numPr>
          <w:ilvl w:val="0"/>
          <w:numId w:val="14"/>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DF1B77">
        <w:rPr>
          <w:snapToGrid w:val="0"/>
          <w:sz w:val="24"/>
          <w:szCs w:val="24"/>
          <w:lang w:eastAsia="zh-CN"/>
        </w:rPr>
        <w:lastRenderedPageBreak/>
        <w:t>编写一份全球环境基金信托基金第十</w:t>
      </w:r>
      <w:r w:rsidRPr="00DF1B77">
        <w:rPr>
          <w:rFonts w:hint="eastAsia"/>
          <w:snapToGrid w:val="0"/>
          <w:sz w:val="24"/>
          <w:szCs w:val="24"/>
          <w:lang w:eastAsia="zh-CN"/>
        </w:rPr>
        <w:t>增资</w:t>
      </w:r>
      <w:r w:rsidRPr="00DF1B77">
        <w:rPr>
          <w:snapToGrid w:val="0"/>
          <w:sz w:val="24"/>
          <w:szCs w:val="24"/>
          <w:lang w:eastAsia="zh-CN"/>
        </w:rPr>
        <w:t>期执行《公约》及其议定书所需资金数额</w:t>
      </w:r>
      <w:r w:rsidRPr="00DF1B77">
        <w:rPr>
          <w:rFonts w:hint="eastAsia"/>
          <w:snapToGrid w:val="0"/>
          <w:sz w:val="24"/>
          <w:szCs w:val="24"/>
          <w:lang w:eastAsia="zh-CN"/>
        </w:rPr>
        <w:t>全面评估</w:t>
      </w:r>
      <w:r w:rsidRPr="00DF1B77">
        <w:rPr>
          <w:snapToGrid w:val="0"/>
          <w:sz w:val="24"/>
          <w:szCs w:val="24"/>
          <w:lang w:eastAsia="zh-CN"/>
        </w:rPr>
        <w:t>报告，供执行问题附属机构在缔约方大会第十八</w:t>
      </w:r>
      <w:r w:rsidRPr="00DF1B77">
        <w:rPr>
          <w:rFonts w:hint="eastAsia"/>
          <w:snapToGrid w:val="0"/>
          <w:sz w:val="24"/>
          <w:szCs w:val="24"/>
          <w:lang w:eastAsia="zh-CN"/>
        </w:rPr>
        <w:t>届</w:t>
      </w:r>
      <w:r w:rsidRPr="00DF1B77">
        <w:rPr>
          <w:snapToGrid w:val="0"/>
          <w:sz w:val="24"/>
          <w:szCs w:val="24"/>
          <w:lang w:eastAsia="zh-CN"/>
        </w:rPr>
        <w:t>会议之前审议，</w:t>
      </w:r>
      <w:r w:rsidRPr="00DF1B77">
        <w:rPr>
          <w:rFonts w:hint="eastAsia"/>
          <w:snapToGrid w:val="0"/>
          <w:sz w:val="24"/>
          <w:szCs w:val="24"/>
          <w:lang w:eastAsia="zh-CN"/>
        </w:rPr>
        <w:t>然后</w:t>
      </w:r>
      <w:r w:rsidRPr="00DF1B77">
        <w:rPr>
          <w:snapToGrid w:val="0"/>
          <w:sz w:val="24"/>
          <w:szCs w:val="24"/>
          <w:lang w:eastAsia="zh-CN"/>
        </w:rPr>
        <w:t>供缔约方大会第十八</w:t>
      </w:r>
      <w:r w:rsidRPr="00DF1B77">
        <w:rPr>
          <w:rFonts w:hint="eastAsia"/>
          <w:snapToGrid w:val="0"/>
          <w:sz w:val="24"/>
          <w:szCs w:val="24"/>
          <w:lang w:eastAsia="zh-CN"/>
        </w:rPr>
        <w:t>届</w:t>
      </w:r>
      <w:r w:rsidRPr="00DF1B77">
        <w:rPr>
          <w:snapToGrid w:val="0"/>
          <w:sz w:val="24"/>
          <w:szCs w:val="24"/>
          <w:lang w:eastAsia="zh-CN"/>
        </w:rPr>
        <w:t>会议审议；</w:t>
      </w:r>
    </w:p>
    <w:p w14:paraId="4D1DBB9D" w14:textId="77777777" w:rsidR="008A1C11" w:rsidRPr="008A1C11" w:rsidRDefault="008A1C11" w:rsidP="00503F81">
      <w:pPr>
        <w:numPr>
          <w:ilvl w:val="0"/>
          <w:numId w:val="14"/>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8A1C11">
        <w:rPr>
          <w:snapToGrid w:val="0"/>
          <w:sz w:val="24"/>
          <w:szCs w:val="24"/>
          <w:lang w:eastAsia="zh-CN"/>
        </w:rPr>
        <w:t>进一步加强与金融机构和利益攸关方特别是</w:t>
      </w:r>
      <w:r w:rsidRPr="008A1C11">
        <w:rPr>
          <w:rFonts w:hint="eastAsia"/>
          <w:snapToGrid w:val="0"/>
          <w:sz w:val="24"/>
          <w:szCs w:val="24"/>
          <w:lang w:eastAsia="zh-CN"/>
        </w:rPr>
        <w:t>得到</w:t>
      </w:r>
      <w:r w:rsidRPr="008A1C11">
        <w:rPr>
          <w:snapToGrid w:val="0"/>
          <w:sz w:val="24"/>
          <w:szCs w:val="24"/>
          <w:lang w:eastAsia="zh-CN"/>
        </w:rPr>
        <w:t>全球环境基金、绿色气候基金和经济合作与发展组织认可的金融机构和利益攸关方的合作和接触，以加快</w:t>
      </w:r>
      <w:r w:rsidRPr="008A1C11">
        <w:rPr>
          <w:rFonts w:hint="eastAsia"/>
          <w:snapToGrid w:val="0"/>
          <w:sz w:val="24"/>
          <w:szCs w:val="24"/>
          <w:lang w:eastAsia="zh-CN"/>
        </w:rPr>
        <w:t>《昆蒙</w:t>
      </w:r>
      <w:r w:rsidRPr="008A1C11">
        <w:rPr>
          <w:snapToGrid w:val="0"/>
          <w:sz w:val="24"/>
          <w:szCs w:val="24"/>
          <w:lang w:eastAsia="zh-CN"/>
        </w:rPr>
        <w:t>框架</w:t>
      </w:r>
      <w:r w:rsidRPr="008A1C11">
        <w:rPr>
          <w:rFonts w:hint="eastAsia"/>
          <w:snapToGrid w:val="0"/>
          <w:sz w:val="24"/>
          <w:szCs w:val="24"/>
          <w:lang w:eastAsia="zh-CN"/>
        </w:rPr>
        <w:t>》</w:t>
      </w:r>
      <w:r w:rsidRPr="008A1C11">
        <w:rPr>
          <w:snapToGrid w:val="0"/>
          <w:sz w:val="24"/>
          <w:szCs w:val="24"/>
          <w:lang w:eastAsia="zh-CN"/>
        </w:rPr>
        <w:t>的执行</w:t>
      </w:r>
      <w:r w:rsidRPr="008A1C11">
        <w:rPr>
          <w:rFonts w:hint="eastAsia"/>
          <w:snapToGrid w:val="0"/>
          <w:sz w:val="24"/>
          <w:szCs w:val="24"/>
          <w:lang w:eastAsia="zh-CN"/>
        </w:rPr>
        <w:t>，并强调改进获得模式，包括有利于发展中国家的直接获得和简化的程序，与此同时，确保透明度、问责制和性别平等以及尊重人权；</w:t>
      </w:r>
    </w:p>
    <w:p w14:paraId="08B34EE7" w14:textId="77777777" w:rsidR="008A1C11" w:rsidRPr="008A1C11" w:rsidRDefault="008A1C11" w:rsidP="00503F81">
      <w:pPr>
        <w:numPr>
          <w:ilvl w:val="0"/>
          <w:numId w:val="14"/>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8A1C11">
        <w:rPr>
          <w:rFonts w:hint="eastAsia"/>
          <w:snapToGrid w:val="0"/>
          <w:sz w:val="24"/>
          <w:szCs w:val="24"/>
          <w:lang w:eastAsia="zh-CN"/>
        </w:rPr>
        <w:t>就上文分段所述合作和参与的结果，向缔约方大会第十八届会议之前举行的执行问题附属机构的一次会议作出报告，其中应包括关于此种参与的备选办法；</w:t>
      </w:r>
    </w:p>
    <w:p w14:paraId="61E6B7BA" w14:textId="77777777" w:rsidR="008A1C11" w:rsidRPr="008A1C11" w:rsidRDefault="008A1C11" w:rsidP="00503F81">
      <w:pPr>
        <w:numPr>
          <w:ilvl w:val="0"/>
          <w:numId w:val="14"/>
        </w:numPr>
        <w:tabs>
          <w:tab w:val="clear" w:pos="567"/>
          <w:tab w:val="clear" w:pos="1134"/>
          <w:tab w:val="clear" w:pos="1701"/>
          <w:tab w:val="clear" w:pos="2268"/>
        </w:tabs>
        <w:spacing w:before="120" w:after="120" w:line="240" w:lineRule="atLeast"/>
        <w:ind w:left="979" w:firstLine="490"/>
        <w:jc w:val="left"/>
        <w:rPr>
          <w:snapToGrid w:val="0"/>
          <w:sz w:val="24"/>
          <w:szCs w:val="24"/>
          <w:lang w:eastAsia="zh-CN"/>
        </w:rPr>
      </w:pPr>
      <w:r w:rsidRPr="008A1C11">
        <w:rPr>
          <w:rFonts w:hint="eastAsia"/>
          <w:snapToGrid w:val="0"/>
          <w:sz w:val="24"/>
          <w:szCs w:val="24"/>
          <w:lang w:eastAsia="zh-CN"/>
        </w:rPr>
        <w:t>为土著人民和地方社区、妇女和青年有效参与实施上文</w:t>
      </w:r>
      <w:r w:rsidRPr="008A1C11">
        <w:rPr>
          <w:snapToGrid w:val="0"/>
          <w:sz w:val="24"/>
          <w:szCs w:val="24"/>
          <w:lang w:eastAsia="zh-CN"/>
        </w:rPr>
        <w:t>(a)</w:t>
      </w:r>
      <w:r w:rsidRPr="008A1C11">
        <w:rPr>
          <w:rFonts w:hint="eastAsia"/>
          <w:snapToGrid w:val="0"/>
          <w:sz w:val="24"/>
          <w:szCs w:val="24"/>
          <w:lang w:eastAsia="zh-CN"/>
        </w:rPr>
        <w:t>至</w:t>
      </w:r>
      <w:r w:rsidRPr="008A1C11">
        <w:rPr>
          <w:snapToGrid w:val="0"/>
          <w:sz w:val="24"/>
          <w:szCs w:val="24"/>
          <w:lang w:eastAsia="zh-CN"/>
        </w:rPr>
        <w:t>(d)</w:t>
      </w:r>
      <w:r w:rsidRPr="008A1C11">
        <w:rPr>
          <w:rFonts w:hint="eastAsia"/>
          <w:snapToGrid w:val="0"/>
          <w:sz w:val="24"/>
          <w:szCs w:val="24"/>
          <w:lang w:eastAsia="zh-CN"/>
        </w:rPr>
        <w:t>分段所述各项活动提供便利。</w:t>
      </w:r>
    </w:p>
    <w:p w14:paraId="6B23432B" w14:textId="65001EF5" w:rsidR="008A1C11" w:rsidRPr="008A1C11" w:rsidRDefault="008A1C11" w:rsidP="00503F81">
      <w:pPr>
        <w:tabs>
          <w:tab w:val="clear" w:pos="567"/>
          <w:tab w:val="clear" w:pos="1134"/>
          <w:tab w:val="clear" w:pos="1701"/>
          <w:tab w:val="clear" w:pos="2268"/>
        </w:tabs>
        <w:jc w:val="left"/>
        <w:rPr>
          <w:snapToGrid w:val="0"/>
          <w:sz w:val="24"/>
          <w:szCs w:val="24"/>
          <w:lang w:eastAsia="zh-CN"/>
        </w:rPr>
      </w:pPr>
    </w:p>
    <w:p w14:paraId="42D4B857" w14:textId="77777777" w:rsidR="008A1C11" w:rsidRPr="008A1C11" w:rsidRDefault="008A1C11" w:rsidP="00503F81">
      <w:pPr>
        <w:tabs>
          <w:tab w:val="clear" w:pos="567"/>
          <w:tab w:val="clear" w:pos="1134"/>
          <w:tab w:val="clear" w:pos="1701"/>
          <w:tab w:val="clear" w:pos="2268"/>
        </w:tabs>
        <w:spacing w:before="120" w:after="120" w:line="240" w:lineRule="atLeast"/>
        <w:ind w:left="979"/>
        <w:rPr>
          <w:b/>
          <w:bCs/>
          <w:snapToGrid w:val="0"/>
          <w:sz w:val="24"/>
          <w:szCs w:val="24"/>
          <w:lang w:eastAsia="zh-CN"/>
        </w:rPr>
      </w:pPr>
      <w:r w:rsidRPr="008A1C11">
        <w:rPr>
          <w:b/>
          <w:bCs/>
          <w:snapToGrid w:val="0"/>
          <w:sz w:val="24"/>
          <w:szCs w:val="24"/>
          <w:lang w:eastAsia="zh-CN"/>
        </w:rPr>
        <w:t>附件一</w:t>
      </w:r>
    </w:p>
    <w:p w14:paraId="75B0B4D9" w14:textId="77777777" w:rsidR="008A1C11" w:rsidRPr="008A1C11" w:rsidRDefault="008A1C11" w:rsidP="00503F81">
      <w:pPr>
        <w:tabs>
          <w:tab w:val="clear" w:pos="567"/>
          <w:tab w:val="clear" w:pos="1134"/>
          <w:tab w:val="clear" w:pos="1701"/>
          <w:tab w:val="clear" w:pos="2268"/>
        </w:tabs>
        <w:spacing w:before="120" w:after="120" w:line="240" w:lineRule="atLeast"/>
        <w:ind w:left="979"/>
        <w:rPr>
          <w:snapToGrid w:val="0"/>
          <w:sz w:val="28"/>
          <w:szCs w:val="28"/>
          <w:lang w:eastAsia="zh-CN"/>
        </w:rPr>
      </w:pPr>
      <w:r w:rsidRPr="008A1C11">
        <w:rPr>
          <w:b/>
          <w:bCs/>
          <w:sz w:val="24"/>
          <w:szCs w:val="24"/>
          <w:lang w:val="en-CA" w:eastAsia="zh-CN"/>
        </w:rPr>
        <w:t>对全球环境基金信托基金第</w:t>
      </w:r>
      <w:r w:rsidRPr="008A1C11">
        <w:rPr>
          <w:b/>
          <w:bCs/>
          <w:snapToGrid w:val="0"/>
          <w:sz w:val="24"/>
          <w:szCs w:val="24"/>
          <w:lang w:eastAsia="zh-CN"/>
        </w:rPr>
        <w:t>十</w:t>
      </w:r>
      <w:r w:rsidRPr="008A1C11">
        <w:rPr>
          <w:b/>
          <w:bCs/>
          <w:sz w:val="24"/>
          <w:szCs w:val="24"/>
          <w:lang w:val="en-CA" w:eastAsia="zh-CN"/>
        </w:rPr>
        <w:t>增资期</w:t>
      </w:r>
      <w:r w:rsidRPr="008A1C11">
        <w:rPr>
          <w:b/>
          <w:bCs/>
          <w:snapToGrid w:val="0"/>
          <w:sz w:val="24"/>
          <w:szCs w:val="24"/>
          <w:lang w:eastAsia="zh-CN"/>
        </w:rPr>
        <w:t>（</w:t>
      </w:r>
      <w:r w:rsidRPr="008A1C11">
        <w:rPr>
          <w:b/>
          <w:bCs/>
          <w:snapToGrid w:val="0"/>
          <w:sz w:val="24"/>
          <w:szCs w:val="24"/>
          <w:lang w:eastAsia="zh-CN"/>
        </w:rPr>
        <w:t>2030</w:t>
      </w:r>
      <w:r w:rsidRPr="008A1C11">
        <w:rPr>
          <w:b/>
          <w:bCs/>
          <w:snapToGrid w:val="0"/>
          <w:sz w:val="24"/>
          <w:szCs w:val="24"/>
          <w:lang w:eastAsia="zh-CN"/>
        </w:rPr>
        <w:t>年</w:t>
      </w:r>
      <w:r w:rsidRPr="008A1C11">
        <w:rPr>
          <w:b/>
          <w:bCs/>
          <w:snapToGrid w:val="0"/>
          <w:sz w:val="24"/>
          <w:szCs w:val="24"/>
          <w:lang w:eastAsia="zh-CN"/>
        </w:rPr>
        <w:t>7</w:t>
      </w:r>
      <w:r w:rsidRPr="008A1C11">
        <w:rPr>
          <w:b/>
          <w:bCs/>
          <w:snapToGrid w:val="0"/>
          <w:sz w:val="24"/>
          <w:szCs w:val="24"/>
          <w:lang w:eastAsia="zh-CN"/>
        </w:rPr>
        <w:t>月至</w:t>
      </w:r>
      <w:r w:rsidRPr="008A1C11">
        <w:rPr>
          <w:b/>
          <w:bCs/>
          <w:snapToGrid w:val="0"/>
          <w:sz w:val="24"/>
          <w:szCs w:val="24"/>
          <w:lang w:eastAsia="zh-CN"/>
        </w:rPr>
        <w:t>2034</w:t>
      </w:r>
      <w:r w:rsidRPr="008A1C11">
        <w:rPr>
          <w:b/>
          <w:bCs/>
          <w:snapToGrid w:val="0"/>
          <w:sz w:val="24"/>
          <w:szCs w:val="24"/>
          <w:lang w:eastAsia="zh-CN"/>
        </w:rPr>
        <w:t>年</w:t>
      </w:r>
      <w:r w:rsidRPr="008A1C11">
        <w:rPr>
          <w:b/>
          <w:bCs/>
          <w:snapToGrid w:val="0"/>
          <w:sz w:val="24"/>
          <w:szCs w:val="24"/>
          <w:lang w:eastAsia="zh-CN"/>
        </w:rPr>
        <w:t>6</w:t>
      </w:r>
      <w:r w:rsidRPr="008A1C11">
        <w:rPr>
          <w:b/>
          <w:bCs/>
          <w:snapToGrid w:val="0"/>
          <w:sz w:val="24"/>
          <w:szCs w:val="24"/>
          <w:lang w:eastAsia="zh-CN"/>
        </w:rPr>
        <w:t>月）</w:t>
      </w:r>
      <w:r w:rsidRPr="008A1C11">
        <w:rPr>
          <w:b/>
          <w:bCs/>
          <w:sz w:val="24"/>
          <w:szCs w:val="24"/>
          <w:lang w:val="en-CA" w:eastAsia="zh-CN"/>
        </w:rPr>
        <w:t>执行《</w:t>
      </w:r>
      <w:r w:rsidRPr="008A1C11">
        <w:rPr>
          <w:b/>
          <w:bCs/>
          <w:snapToGrid w:val="0"/>
          <w:sz w:val="24"/>
          <w:szCs w:val="24"/>
          <w:lang w:eastAsia="zh-CN"/>
        </w:rPr>
        <w:t>生物多样性公约</w:t>
      </w:r>
      <w:r w:rsidRPr="008A1C11">
        <w:rPr>
          <w:b/>
          <w:bCs/>
          <w:sz w:val="24"/>
          <w:szCs w:val="24"/>
          <w:lang w:val="en-CA" w:eastAsia="zh-CN"/>
        </w:rPr>
        <w:t>》及其议定书所需资金数额进行全面评估的</w:t>
      </w:r>
      <w:r w:rsidRPr="008A1C11">
        <w:rPr>
          <w:rFonts w:hint="eastAsia"/>
          <w:b/>
          <w:bCs/>
          <w:sz w:val="24"/>
          <w:szCs w:val="24"/>
          <w:lang w:val="en-CA" w:eastAsia="zh-CN"/>
        </w:rPr>
        <w:t>职权</w:t>
      </w:r>
      <w:r w:rsidRPr="008A1C11">
        <w:rPr>
          <w:b/>
          <w:bCs/>
          <w:sz w:val="24"/>
          <w:szCs w:val="24"/>
          <w:lang w:val="en-CA" w:eastAsia="zh-CN"/>
        </w:rPr>
        <w:t>范围</w:t>
      </w:r>
    </w:p>
    <w:p w14:paraId="1716E178" w14:textId="77777777" w:rsidR="008A1C11" w:rsidRPr="008A1C11" w:rsidRDefault="008A1C11" w:rsidP="00503F81">
      <w:pPr>
        <w:tabs>
          <w:tab w:val="clear" w:pos="567"/>
          <w:tab w:val="clear" w:pos="1134"/>
          <w:tab w:val="clear" w:pos="1701"/>
          <w:tab w:val="clear" w:pos="2268"/>
        </w:tabs>
        <w:spacing w:before="120" w:after="120" w:line="240" w:lineRule="atLeast"/>
        <w:ind w:left="490"/>
        <w:rPr>
          <w:b/>
          <w:bCs/>
          <w:snapToGrid w:val="0"/>
          <w:sz w:val="24"/>
          <w:szCs w:val="24"/>
          <w:lang w:eastAsia="zh-CN"/>
        </w:rPr>
      </w:pPr>
      <w:r w:rsidRPr="008A1C11">
        <w:rPr>
          <w:b/>
          <w:bCs/>
          <w:snapToGrid w:val="0"/>
          <w:sz w:val="24"/>
          <w:szCs w:val="24"/>
          <w:lang w:eastAsia="zh-CN"/>
        </w:rPr>
        <w:t>A.</w:t>
      </w:r>
      <w:r w:rsidRPr="008A1C11">
        <w:rPr>
          <w:b/>
          <w:bCs/>
          <w:snapToGrid w:val="0"/>
          <w:sz w:val="24"/>
          <w:szCs w:val="24"/>
          <w:lang w:eastAsia="zh-CN"/>
        </w:rPr>
        <w:tab/>
      </w:r>
      <w:r w:rsidRPr="008A1C11">
        <w:rPr>
          <w:b/>
          <w:bCs/>
          <w:snapToGrid w:val="0"/>
          <w:sz w:val="24"/>
          <w:szCs w:val="24"/>
          <w:lang w:eastAsia="zh-CN"/>
        </w:rPr>
        <w:t>目</w:t>
      </w:r>
      <w:r w:rsidRPr="008A1C11">
        <w:rPr>
          <w:rFonts w:hint="eastAsia"/>
          <w:b/>
          <w:bCs/>
          <w:snapToGrid w:val="0"/>
          <w:sz w:val="24"/>
          <w:szCs w:val="24"/>
          <w:lang w:eastAsia="zh-CN"/>
        </w:rPr>
        <w:t>的</w:t>
      </w:r>
    </w:p>
    <w:p w14:paraId="63D47D27" w14:textId="77777777" w:rsidR="008A1C11" w:rsidRPr="008A1C1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snapToGrid w:val="0"/>
          <w:sz w:val="24"/>
          <w:szCs w:val="24"/>
          <w:lang w:eastAsia="zh-CN"/>
        </w:rPr>
      </w:pPr>
      <w:r w:rsidRPr="008A1C11">
        <w:rPr>
          <w:snapToGrid w:val="0"/>
          <w:sz w:val="24"/>
          <w:szCs w:val="24"/>
          <w:lang w:eastAsia="zh-CN"/>
        </w:rPr>
        <w:t>根据本职权范围开展</w:t>
      </w:r>
      <w:r w:rsidRPr="008A1C11">
        <w:rPr>
          <w:rFonts w:hint="eastAsia"/>
          <w:snapToGrid w:val="0"/>
          <w:sz w:val="24"/>
          <w:szCs w:val="24"/>
          <w:lang w:eastAsia="zh-CN"/>
        </w:rPr>
        <w:t>的</w:t>
      </w:r>
      <w:r w:rsidRPr="008A1C11">
        <w:rPr>
          <w:snapToGrid w:val="0"/>
          <w:sz w:val="24"/>
          <w:szCs w:val="24"/>
          <w:lang w:eastAsia="zh-CN"/>
        </w:rPr>
        <w:t>工作</w:t>
      </w:r>
      <w:r w:rsidRPr="008A1C11">
        <w:rPr>
          <w:rFonts w:hint="eastAsia"/>
          <w:snapToGrid w:val="0"/>
          <w:sz w:val="24"/>
          <w:szCs w:val="24"/>
          <w:lang w:eastAsia="zh-CN"/>
        </w:rPr>
        <w:t>旨在</w:t>
      </w:r>
      <w:r w:rsidRPr="008A1C11">
        <w:rPr>
          <w:snapToGrid w:val="0"/>
          <w:sz w:val="24"/>
          <w:szCs w:val="24"/>
          <w:lang w:eastAsia="zh-CN"/>
        </w:rPr>
        <w:t>使《生物多样性公约》</w:t>
      </w:r>
      <w:r w:rsidRPr="008A1C11">
        <w:rPr>
          <w:snapToGrid w:val="0"/>
          <w:sz w:val="24"/>
          <w:szCs w:val="24"/>
          <w:vertAlign w:val="superscript"/>
          <w:lang w:eastAsia="zh-CN"/>
        </w:rPr>
        <w:footnoteReference w:id="5"/>
      </w:r>
      <w:r w:rsidRPr="008A1C11">
        <w:rPr>
          <w:snapToGrid w:val="0"/>
          <w:sz w:val="24"/>
          <w:szCs w:val="24"/>
          <w:lang w:eastAsia="zh-CN"/>
        </w:rPr>
        <w:t>缔约方大会能够根据缔约方大会提供的指导</w:t>
      </w:r>
      <w:r w:rsidRPr="008A1C11">
        <w:rPr>
          <w:rFonts w:hint="eastAsia"/>
          <w:snapToGrid w:val="0"/>
          <w:sz w:val="24"/>
          <w:szCs w:val="24"/>
          <w:lang w:eastAsia="zh-CN"/>
        </w:rPr>
        <w:t>意见</w:t>
      </w:r>
      <w:r w:rsidRPr="008A1C11">
        <w:rPr>
          <w:snapToGrid w:val="0"/>
          <w:sz w:val="24"/>
          <w:szCs w:val="24"/>
          <w:lang w:eastAsia="zh-CN"/>
        </w:rPr>
        <w:t>，评估协助发展中国家</w:t>
      </w:r>
      <w:r w:rsidRPr="008A1C11">
        <w:rPr>
          <w:rFonts w:hint="eastAsia"/>
          <w:snapToGrid w:val="0"/>
          <w:sz w:val="24"/>
          <w:szCs w:val="24"/>
          <w:lang w:eastAsia="zh-CN"/>
        </w:rPr>
        <w:t>、特别是其中的最不发达国家和小岛屿发展中国家以及</w:t>
      </w:r>
      <w:r w:rsidRPr="008A1C11">
        <w:rPr>
          <w:snapToGrid w:val="0"/>
          <w:sz w:val="24"/>
          <w:szCs w:val="24"/>
          <w:lang w:eastAsia="zh-CN"/>
        </w:rPr>
        <w:t>经济转型国家履行其《公约》及其议定书承诺所需的资金数额，</w:t>
      </w:r>
      <w:r w:rsidRPr="008A1C11">
        <w:rPr>
          <w:snapToGrid w:val="0"/>
          <w:sz w:val="24"/>
          <w:szCs w:val="24"/>
          <w:lang w:eastAsia="zh-CN"/>
        </w:rPr>
        <w:t xml:space="preserve"> </w:t>
      </w:r>
      <w:r w:rsidRPr="008A1C11">
        <w:rPr>
          <w:rFonts w:hint="eastAsia"/>
          <w:snapToGrid w:val="0"/>
          <w:sz w:val="24"/>
          <w:szCs w:val="24"/>
          <w:lang w:eastAsia="zh-CN"/>
        </w:rPr>
        <w:t>特别是在全球环境基金信托基金第十增资期（</w:t>
      </w:r>
      <w:r w:rsidRPr="008A1C11">
        <w:rPr>
          <w:snapToGrid w:val="0"/>
          <w:sz w:val="24"/>
          <w:szCs w:val="24"/>
          <w:lang w:eastAsia="zh-CN"/>
        </w:rPr>
        <w:t xml:space="preserve">2030 </w:t>
      </w:r>
      <w:r w:rsidRPr="008A1C11">
        <w:rPr>
          <w:rFonts w:hint="eastAsia"/>
          <w:snapToGrid w:val="0"/>
          <w:sz w:val="24"/>
          <w:szCs w:val="24"/>
          <w:lang w:eastAsia="zh-CN"/>
        </w:rPr>
        <w:t>年</w:t>
      </w:r>
      <w:r w:rsidRPr="008A1C11">
        <w:rPr>
          <w:snapToGrid w:val="0"/>
          <w:sz w:val="24"/>
          <w:szCs w:val="24"/>
          <w:lang w:eastAsia="zh-CN"/>
        </w:rPr>
        <w:t xml:space="preserve"> 7 </w:t>
      </w:r>
      <w:r w:rsidRPr="008A1C11">
        <w:rPr>
          <w:rFonts w:hint="eastAsia"/>
          <w:snapToGrid w:val="0"/>
          <w:sz w:val="24"/>
          <w:szCs w:val="24"/>
          <w:lang w:eastAsia="zh-CN"/>
        </w:rPr>
        <w:t>月至</w:t>
      </w:r>
      <w:r w:rsidRPr="008A1C11">
        <w:rPr>
          <w:snapToGrid w:val="0"/>
          <w:sz w:val="24"/>
          <w:szCs w:val="24"/>
          <w:lang w:eastAsia="zh-CN"/>
        </w:rPr>
        <w:t xml:space="preserve"> 2034 </w:t>
      </w:r>
      <w:r w:rsidRPr="008A1C11">
        <w:rPr>
          <w:rFonts w:hint="eastAsia"/>
          <w:snapToGrid w:val="0"/>
          <w:sz w:val="24"/>
          <w:szCs w:val="24"/>
          <w:lang w:eastAsia="zh-CN"/>
        </w:rPr>
        <w:t>年</w:t>
      </w:r>
      <w:r w:rsidRPr="008A1C11">
        <w:rPr>
          <w:snapToGrid w:val="0"/>
          <w:sz w:val="24"/>
          <w:szCs w:val="24"/>
          <w:lang w:eastAsia="zh-CN"/>
        </w:rPr>
        <w:t xml:space="preserve"> 6 </w:t>
      </w:r>
      <w:r w:rsidRPr="008A1C11">
        <w:rPr>
          <w:rFonts w:hint="eastAsia"/>
          <w:snapToGrid w:val="0"/>
          <w:sz w:val="24"/>
          <w:szCs w:val="24"/>
          <w:lang w:eastAsia="zh-CN"/>
        </w:rPr>
        <w:t>月）执行《昆明</w:t>
      </w:r>
      <w:r w:rsidRPr="008A1C11">
        <w:rPr>
          <w:snapToGrid w:val="0"/>
          <w:sz w:val="24"/>
          <w:szCs w:val="24"/>
          <w:lang w:eastAsia="zh-CN"/>
        </w:rPr>
        <w:t>-</w:t>
      </w:r>
      <w:r w:rsidRPr="008A1C11">
        <w:rPr>
          <w:rFonts w:hint="eastAsia"/>
          <w:snapToGrid w:val="0"/>
          <w:sz w:val="24"/>
          <w:szCs w:val="24"/>
          <w:lang w:eastAsia="zh-CN"/>
        </w:rPr>
        <w:t>蒙特利尔全球生物多样性框架》</w:t>
      </w:r>
      <w:r w:rsidRPr="008A1C11">
        <w:rPr>
          <w:snapToGrid w:val="0"/>
          <w:sz w:val="24"/>
          <w:szCs w:val="24"/>
          <w:vertAlign w:val="superscript"/>
          <w:lang w:eastAsia="zh-CN"/>
        </w:rPr>
        <w:footnoteReference w:id="6"/>
      </w:r>
      <w:r w:rsidRPr="008A1C11">
        <w:rPr>
          <w:rFonts w:hint="eastAsia"/>
          <w:snapToGrid w:val="0"/>
          <w:sz w:val="24"/>
          <w:szCs w:val="24"/>
          <w:lang w:eastAsia="zh-CN"/>
        </w:rPr>
        <w:t>后续文件的承诺</w:t>
      </w:r>
      <w:r w:rsidRPr="008A1C11">
        <w:rPr>
          <w:snapToGrid w:val="0"/>
          <w:sz w:val="24"/>
          <w:szCs w:val="24"/>
          <w:lang w:eastAsia="zh-CN"/>
        </w:rPr>
        <w:t>，并根据《公约》第</w:t>
      </w:r>
      <w:r w:rsidRPr="008A1C11">
        <w:rPr>
          <w:snapToGrid w:val="0"/>
          <w:sz w:val="24"/>
          <w:szCs w:val="24"/>
          <w:lang w:eastAsia="zh-CN"/>
        </w:rPr>
        <w:t>21</w:t>
      </w:r>
      <w:r w:rsidRPr="008A1C11">
        <w:rPr>
          <w:snapToGrid w:val="0"/>
          <w:sz w:val="24"/>
          <w:szCs w:val="24"/>
          <w:lang w:eastAsia="zh-CN"/>
        </w:rPr>
        <w:t>条第</w:t>
      </w:r>
      <w:r w:rsidRPr="008A1C11">
        <w:rPr>
          <w:snapToGrid w:val="0"/>
          <w:sz w:val="24"/>
          <w:szCs w:val="24"/>
          <w:lang w:eastAsia="zh-CN"/>
        </w:rPr>
        <w:t>1</w:t>
      </w:r>
      <w:r w:rsidRPr="008A1C11">
        <w:rPr>
          <w:snapToGrid w:val="0"/>
          <w:sz w:val="24"/>
          <w:szCs w:val="24"/>
          <w:lang w:eastAsia="zh-CN"/>
        </w:rPr>
        <w:t>款和缔约方大会第</w:t>
      </w:r>
      <w:hyperlink r:id="rId18" w:history="1">
        <w:r w:rsidRPr="008A1C11">
          <w:rPr>
            <w:snapToGrid w:val="0"/>
            <w:color w:val="0000FF"/>
            <w:sz w:val="24"/>
            <w:szCs w:val="24"/>
            <w:u w:val="single"/>
            <w:lang w:eastAsia="zh-CN"/>
          </w:rPr>
          <w:t>III/8</w:t>
        </w:r>
      </w:hyperlink>
      <w:r w:rsidRPr="008A1C11">
        <w:rPr>
          <w:snapToGrid w:val="0"/>
          <w:sz w:val="24"/>
          <w:szCs w:val="24"/>
          <w:lang w:eastAsia="zh-CN"/>
        </w:rPr>
        <w:t>号决定确定所需资源的数量。</w:t>
      </w:r>
    </w:p>
    <w:p w14:paraId="69D222B9" w14:textId="77777777" w:rsidR="008A1C11" w:rsidRPr="008A1C11" w:rsidRDefault="008A1C11" w:rsidP="00503F81">
      <w:pPr>
        <w:pStyle w:val="CBDH3"/>
        <w:tabs>
          <w:tab w:val="clear" w:pos="567"/>
          <w:tab w:val="clear" w:pos="1134"/>
          <w:tab w:val="clear" w:pos="1701"/>
          <w:tab w:val="clear" w:pos="2268"/>
          <w:tab w:val="clear" w:pos="2835"/>
          <w:tab w:val="clear" w:pos="3402"/>
        </w:tabs>
        <w:topLinePunct/>
        <w:ind w:left="490" w:firstLine="0"/>
        <w:rPr>
          <w:snapToGrid w:val="0"/>
          <w:sz w:val="24"/>
          <w:szCs w:val="24"/>
          <w:lang w:eastAsia="zh-CN"/>
        </w:rPr>
      </w:pPr>
      <w:r w:rsidRPr="008A1C11">
        <w:rPr>
          <w:bCs/>
          <w:snapToGrid w:val="0"/>
          <w:sz w:val="24"/>
          <w:szCs w:val="24"/>
          <w:lang w:eastAsia="zh-CN"/>
        </w:rPr>
        <w:t>B.</w:t>
      </w:r>
      <w:r w:rsidRPr="008A1C11">
        <w:rPr>
          <w:bCs/>
          <w:snapToGrid w:val="0"/>
          <w:sz w:val="24"/>
          <w:szCs w:val="24"/>
          <w:lang w:eastAsia="zh-CN"/>
        </w:rPr>
        <w:tab/>
      </w:r>
      <w:r w:rsidRPr="008A1C11">
        <w:rPr>
          <w:noProof/>
          <w:sz w:val="24"/>
          <w:szCs w:val="24"/>
          <w:lang w:eastAsia="zh-CN"/>
        </w:rPr>
        <w:t>范围</w:t>
      </w:r>
    </w:p>
    <w:p w14:paraId="3D8B0014" w14:textId="77777777" w:rsidR="008A1C11" w:rsidRPr="008A1C1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snapToGrid w:val="0"/>
          <w:sz w:val="24"/>
          <w:szCs w:val="24"/>
          <w:lang w:eastAsia="zh-CN"/>
        </w:rPr>
      </w:pPr>
      <w:r w:rsidRPr="008A1C11">
        <w:rPr>
          <w:snapToGrid w:val="0"/>
          <w:sz w:val="24"/>
          <w:szCs w:val="24"/>
          <w:lang w:eastAsia="zh-CN"/>
        </w:rPr>
        <w:t>对执行《公约》及其议定书的资金需求的评估应是全面的，主要</w:t>
      </w:r>
      <w:r w:rsidRPr="008A1C11">
        <w:rPr>
          <w:rFonts w:hint="eastAsia"/>
          <w:snapToGrid w:val="0"/>
          <w:sz w:val="24"/>
          <w:szCs w:val="24"/>
          <w:lang w:eastAsia="zh-CN"/>
        </w:rPr>
        <w:t>是估算</w:t>
      </w:r>
      <w:r w:rsidRPr="008A1C11">
        <w:rPr>
          <w:snapToGrid w:val="0"/>
          <w:sz w:val="24"/>
          <w:szCs w:val="24"/>
          <w:lang w:eastAsia="zh-CN"/>
        </w:rPr>
        <w:t>满足</w:t>
      </w:r>
      <w:r w:rsidRPr="008A1C11">
        <w:rPr>
          <w:rFonts w:hint="eastAsia"/>
          <w:snapToGrid w:val="0"/>
          <w:sz w:val="24"/>
          <w:szCs w:val="24"/>
          <w:lang w:eastAsia="zh-CN"/>
        </w:rPr>
        <w:t>符合</w:t>
      </w:r>
      <w:r w:rsidRPr="008A1C11">
        <w:rPr>
          <w:snapToGrid w:val="0"/>
          <w:sz w:val="24"/>
          <w:szCs w:val="24"/>
          <w:lang w:eastAsia="zh-CN"/>
        </w:rPr>
        <w:t>全球环境基金</w:t>
      </w:r>
      <w:r w:rsidRPr="008A1C11">
        <w:rPr>
          <w:rFonts w:hint="eastAsia"/>
          <w:snapToGrid w:val="0"/>
          <w:sz w:val="24"/>
          <w:szCs w:val="24"/>
          <w:lang w:eastAsia="zh-CN"/>
        </w:rPr>
        <w:t>供资条件</w:t>
      </w:r>
      <w:r w:rsidRPr="008A1C11">
        <w:rPr>
          <w:snapToGrid w:val="0"/>
          <w:sz w:val="24"/>
          <w:szCs w:val="24"/>
          <w:lang w:eastAsia="zh-CN"/>
        </w:rPr>
        <w:t>的发展中国家</w:t>
      </w:r>
      <w:r w:rsidRPr="008A1C11">
        <w:rPr>
          <w:rFonts w:hint="eastAsia"/>
          <w:snapToGrid w:val="0"/>
          <w:sz w:val="24"/>
          <w:szCs w:val="24"/>
          <w:lang w:eastAsia="zh-CN"/>
        </w:rPr>
        <w:t>缔约方、特别是其中的最不发达国家和小岛屿发展中国家以及</w:t>
      </w:r>
      <w:r w:rsidRPr="008A1C11">
        <w:rPr>
          <w:snapToGrid w:val="0"/>
          <w:sz w:val="24"/>
          <w:szCs w:val="24"/>
          <w:lang w:eastAsia="zh-CN"/>
        </w:rPr>
        <w:t>经济转型国家缔约方履行《公约》及其议定书规定的义务，</w:t>
      </w:r>
      <w:r w:rsidRPr="008A1C11">
        <w:rPr>
          <w:snapToGrid w:val="0"/>
          <w:sz w:val="24"/>
          <w:szCs w:val="24"/>
          <w:lang w:eastAsia="zh-CN"/>
        </w:rPr>
        <w:t xml:space="preserve"> </w:t>
      </w:r>
      <w:r w:rsidRPr="008A1C11">
        <w:rPr>
          <w:snapToGrid w:val="0"/>
          <w:sz w:val="24"/>
          <w:szCs w:val="24"/>
          <w:lang w:eastAsia="zh-CN"/>
        </w:rPr>
        <w:t>特别是在</w:t>
      </w:r>
      <w:r w:rsidRPr="008A1C11">
        <w:rPr>
          <w:snapToGrid w:val="0"/>
          <w:sz w:val="24"/>
          <w:szCs w:val="24"/>
          <w:lang w:eastAsia="zh-CN"/>
        </w:rPr>
        <w:t>2030</w:t>
      </w:r>
      <w:r w:rsidRPr="008A1C11">
        <w:rPr>
          <w:snapToGrid w:val="0"/>
          <w:sz w:val="24"/>
          <w:szCs w:val="24"/>
          <w:lang w:eastAsia="zh-CN"/>
        </w:rPr>
        <w:t>年</w:t>
      </w:r>
      <w:r w:rsidRPr="008A1C11">
        <w:rPr>
          <w:snapToGrid w:val="0"/>
          <w:sz w:val="24"/>
          <w:szCs w:val="24"/>
          <w:lang w:eastAsia="zh-CN"/>
        </w:rPr>
        <w:t>7</w:t>
      </w:r>
      <w:r w:rsidRPr="008A1C11">
        <w:rPr>
          <w:snapToGrid w:val="0"/>
          <w:sz w:val="24"/>
          <w:szCs w:val="24"/>
          <w:lang w:eastAsia="zh-CN"/>
        </w:rPr>
        <w:t>月至</w:t>
      </w:r>
      <w:r w:rsidRPr="008A1C11">
        <w:rPr>
          <w:snapToGrid w:val="0"/>
          <w:sz w:val="24"/>
          <w:szCs w:val="24"/>
          <w:lang w:eastAsia="zh-CN"/>
        </w:rPr>
        <w:t>2034</w:t>
      </w:r>
      <w:r w:rsidRPr="008A1C11">
        <w:rPr>
          <w:snapToGrid w:val="0"/>
          <w:sz w:val="24"/>
          <w:szCs w:val="24"/>
          <w:lang w:eastAsia="zh-CN"/>
        </w:rPr>
        <w:t>年</w:t>
      </w:r>
      <w:r w:rsidRPr="008A1C11">
        <w:rPr>
          <w:snapToGrid w:val="0"/>
          <w:sz w:val="24"/>
          <w:szCs w:val="24"/>
          <w:lang w:eastAsia="zh-CN"/>
        </w:rPr>
        <w:t>6</w:t>
      </w:r>
      <w:r w:rsidRPr="008A1C11">
        <w:rPr>
          <w:snapToGrid w:val="0"/>
          <w:sz w:val="24"/>
          <w:szCs w:val="24"/>
          <w:lang w:eastAsia="zh-CN"/>
        </w:rPr>
        <w:t>月期间执行</w:t>
      </w:r>
      <w:r w:rsidRPr="008A1C11">
        <w:rPr>
          <w:rFonts w:hint="eastAsia"/>
          <w:snapToGrid w:val="0"/>
          <w:sz w:val="24"/>
          <w:szCs w:val="24"/>
          <w:lang w:eastAsia="zh-CN"/>
        </w:rPr>
        <w:t>《昆蒙</w:t>
      </w:r>
      <w:r w:rsidRPr="008A1C11">
        <w:rPr>
          <w:snapToGrid w:val="0"/>
          <w:sz w:val="24"/>
          <w:szCs w:val="24"/>
          <w:lang w:eastAsia="zh-CN"/>
        </w:rPr>
        <w:t>框架</w:t>
      </w:r>
      <w:r w:rsidRPr="008A1C11">
        <w:rPr>
          <w:rFonts w:hint="eastAsia"/>
          <w:snapToGrid w:val="0"/>
          <w:sz w:val="24"/>
          <w:szCs w:val="24"/>
          <w:lang w:eastAsia="zh-CN"/>
        </w:rPr>
        <w:t>》</w:t>
      </w:r>
      <w:r w:rsidRPr="008A1C11">
        <w:rPr>
          <w:snapToGrid w:val="0"/>
          <w:sz w:val="24"/>
          <w:szCs w:val="24"/>
          <w:lang w:eastAsia="zh-CN"/>
        </w:rPr>
        <w:t>的任何后续文件的义务而可能实施的措施的全部商定增量成本所需的资金需求总额。</w:t>
      </w:r>
    </w:p>
    <w:p w14:paraId="20B34422" w14:textId="77777777" w:rsidR="008A1C11" w:rsidRPr="00503F81" w:rsidRDefault="008A1C11" w:rsidP="00503F81">
      <w:pPr>
        <w:pStyle w:val="CBDH3"/>
        <w:tabs>
          <w:tab w:val="clear" w:pos="567"/>
          <w:tab w:val="clear" w:pos="1134"/>
          <w:tab w:val="clear" w:pos="1701"/>
          <w:tab w:val="clear" w:pos="2268"/>
          <w:tab w:val="clear" w:pos="2835"/>
          <w:tab w:val="clear" w:pos="3402"/>
        </w:tabs>
        <w:topLinePunct/>
        <w:ind w:left="490" w:firstLine="0"/>
        <w:rPr>
          <w:i/>
          <w:sz w:val="24"/>
          <w:szCs w:val="24"/>
          <w:lang w:eastAsia="zh-CN"/>
        </w:rPr>
      </w:pPr>
      <w:r w:rsidRPr="00503F81">
        <w:rPr>
          <w:noProof/>
          <w:sz w:val="24"/>
          <w:szCs w:val="24"/>
          <w:lang w:eastAsia="zh-CN"/>
        </w:rPr>
        <w:t>C.</w:t>
      </w:r>
      <w:r w:rsidRPr="00503F81">
        <w:rPr>
          <w:i/>
          <w:sz w:val="24"/>
          <w:szCs w:val="24"/>
          <w:lang w:eastAsia="zh-CN"/>
        </w:rPr>
        <w:tab/>
      </w:r>
      <w:r w:rsidRPr="00503F81">
        <w:rPr>
          <w:rFonts w:hint="eastAsia"/>
          <w:noProof/>
          <w:sz w:val="24"/>
          <w:szCs w:val="24"/>
          <w:lang w:eastAsia="zh-CN"/>
        </w:rPr>
        <w:t>方法</w:t>
      </w:r>
    </w:p>
    <w:p w14:paraId="18497DCF" w14:textId="13F87657"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rFonts w:ascii="SimSun"/>
          <w:kern w:val="22"/>
          <w:sz w:val="24"/>
          <w:szCs w:val="24"/>
          <w:lang w:eastAsia="zh-CN"/>
        </w:rPr>
      </w:pPr>
      <w:r w:rsidRPr="00503F81">
        <w:rPr>
          <w:rFonts w:hint="eastAsia"/>
          <w:snapToGrid w:val="0"/>
          <w:sz w:val="24"/>
          <w:szCs w:val="24"/>
          <w:lang w:eastAsia="zh-CN"/>
        </w:rPr>
        <w:t>资金需求评估应考虑到</w:t>
      </w:r>
      <w:r w:rsidRPr="00503F81">
        <w:rPr>
          <w:rFonts w:hint="eastAsia"/>
          <w:sz w:val="24"/>
          <w:szCs w:val="24"/>
          <w:lang w:eastAsia="zh-CN"/>
        </w:rPr>
        <w:t>：</w:t>
      </w:r>
    </w:p>
    <w:p w14:paraId="566C1D2E"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kern w:val="22"/>
          <w:sz w:val="24"/>
          <w:szCs w:val="24"/>
          <w:lang w:eastAsia="zh-CN"/>
        </w:rPr>
      </w:pPr>
      <w:r w:rsidRPr="00503F81">
        <w:rPr>
          <w:noProof/>
          <w:kern w:val="22"/>
          <w:sz w:val="24"/>
          <w:szCs w:val="24"/>
          <w:lang w:eastAsia="zh-CN"/>
        </w:rPr>
        <w:t>(a)</w:t>
      </w:r>
      <w:r w:rsidRPr="00503F81">
        <w:rPr>
          <w:kern w:val="22"/>
          <w:sz w:val="24"/>
          <w:szCs w:val="24"/>
          <w:lang w:eastAsia="zh-CN"/>
        </w:rPr>
        <w:tab/>
      </w:r>
      <w:r w:rsidRPr="00503F81">
        <w:rPr>
          <w:rFonts w:hint="eastAsia"/>
          <w:sz w:val="24"/>
          <w:szCs w:val="24"/>
          <w:lang w:val="zh-CN" w:eastAsia="zh-CN"/>
        </w:rPr>
        <w:t>《公约》第</w:t>
      </w:r>
      <w:r w:rsidRPr="00503F81">
        <w:rPr>
          <w:sz w:val="24"/>
          <w:szCs w:val="24"/>
          <w:lang w:eastAsia="zh-CN"/>
        </w:rPr>
        <w:t>20</w:t>
      </w:r>
      <w:r w:rsidRPr="00503F81">
        <w:rPr>
          <w:rFonts w:hint="eastAsia"/>
          <w:sz w:val="24"/>
          <w:szCs w:val="24"/>
          <w:lang w:val="zh-CN" w:eastAsia="zh-CN"/>
        </w:rPr>
        <w:t>条第</w:t>
      </w:r>
      <w:r w:rsidRPr="00503F81">
        <w:rPr>
          <w:sz w:val="24"/>
          <w:szCs w:val="24"/>
          <w:lang w:eastAsia="zh-CN"/>
        </w:rPr>
        <w:t>2</w:t>
      </w:r>
      <w:r w:rsidRPr="00503F81">
        <w:rPr>
          <w:rFonts w:hint="eastAsia"/>
          <w:sz w:val="24"/>
          <w:szCs w:val="24"/>
          <w:lang w:val="zh-CN" w:eastAsia="zh-CN"/>
        </w:rPr>
        <w:t>款和第</w:t>
      </w:r>
      <w:r w:rsidRPr="00503F81">
        <w:rPr>
          <w:sz w:val="24"/>
          <w:szCs w:val="24"/>
          <w:lang w:eastAsia="zh-CN"/>
        </w:rPr>
        <w:t>3</w:t>
      </w:r>
      <w:r w:rsidRPr="00503F81">
        <w:rPr>
          <w:rFonts w:hint="eastAsia"/>
          <w:sz w:val="24"/>
          <w:szCs w:val="24"/>
          <w:lang w:val="zh-CN" w:eastAsia="zh-CN"/>
        </w:rPr>
        <w:t>款和第</w:t>
      </w:r>
      <w:r w:rsidRPr="00503F81">
        <w:rPr>
          <w:sz w:val="24"/>
          <w:szCs w:val="24"/>
          <w:lang w:eastAsia="zh-CN"/>
        </w:rPr>
        <w:t>21</w:t>
      </w:r>
      <w:r w:rsidRPr="00503F81">
        <w:rPr>
          <w:rFonts w:hint="eastAsia"/>
          <w:sz w:val="24"/>
          <w:szCs w:val="24"/>
          <w:lang w:val="zh-CN" w:eastAsia="zh-CN"/>
        </w:rPr>
        <w:t>条第</w:t>
      </w:r>
      <w:r w:rsidRPr="00503F81">
        <w:rPr>
          <w:sz w:val="24"/>
          <w:szCs w:val="24"/>
          <w:lang w:eastAsia="zh-CN"/>
        </w:rPr>
        <w:t>1</w:t>
      </w:r>
      <w:r w:rsidRPr="00503F81">
        <w:rPr>
          <w:rFonts w:hint="eastAsia"/>
          <w:sz w:val="24"/>
          <w:szCs w:val="24"/>
          <w:lang w:val="zh-CN" w:eastAsia="zh-CN"/>
        </w:rPr>
        <w:t>款以及《昆蒙框架》的任何后续条款</w:t>
      </w:r>
      <w:r w:rsidRPr="00503F81">
        <w:rPr>
          <w:rFonts w:hint="eastAsia"/>
          <w:sz w:val="24"/>
          <w:szCs w:val="24"/>
          <w:lang w:eastAsia="zh-CN"/>
        </w:rPr>
        <w:t>；</w:t>
      </w:r>
    </w:p>
    <w:p w14:paraId="0CA84348"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lastRenderedPageBreak/>
        <w:t>(b)</w:t>
      </w:r>
      <w:r w:rsidRPr="00503F81">
        <w:rPr>
          <w:kern w:val="22"/>
          <w:sz w:val="24"/>
          <w:szCs w:val="24"/>
          <w:lang w:eastAsia="zh-CN"/>
        </w:rPr>
        <w:tab/>
      </w:r>
      <w:r w:rsidRPr="00503F81">
        <w:rPr>
          <w:rFonts w:hint="eastAsia"/>
          <w:noProof/>
          <w:kern w:val="22"/>
          <w:sz w:val="24"/>
          <w:szCs w:val="24"/>
          <w:lang w:eastAsia="zh-CN"/>
        </w:rPr>
        <w:t>缔约方大会为未来可能所需财政资源和扩大捐助者范围向金融机制提出的指导意见；</w:t>
      </w:r>
    </w:p>
    <w:p w14:paraId="2E29E544" w14:textId="1FCD3DB8"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(c)</w:t>
      </w:r>
      <w:r w:rsidR="00D525F8">
        <w:rPr>
          <w:noProof/>
          <w:kern w:val="22"/>
          <w:sz w:val="24"/>
          <w:szCs w:val="24"/>
          <w:lang w:eastAsia="zh-CN"/>
        </w:rPr>
        <w:tab/>
        <w:t xml:space="preserve">   </w:t>
      </w:r>
      <w:r w:rsidRPr="00503F81">
        <w:rPr>
          <w:rFonts w:hint="eastAsia"/>
          <w:noProof/>
          <w:kern w:val="22"/>
          <w:sz w:val="24"/>
          <w:szCs w:val="24"/>
          <w:lang w:eastAsia="zh-CN"/>
        </w:rPr>
        <w:t>《公约》及其议定书和缔约方大会通过的相关决定特别是《昆蒙框架》规定的所有义务；</w:t>
      </w:r>
    </w:p>
    <w:p w14:paraId="184D3FD1" w14:textId="2E3064F8"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(d)</w:t>
      </w:r>
      <w:r w:rsidRPr="00503F81">
        <w:rPr>
          <w:noProof/>
          <w:kern w:val="22"/>
          <w:sz w:val="24"/>
          <w:szCs w:val="24"/>
          <w:lang w:eastAsia="zh-CN"/>
        </w:rPr>
        <w:tab/>
      </w:r>
      <w:r w:rsidR="00D525F8">
        <w:rPr>
          <w:noProof/>
          <w:kern w:val="22"/>
          <w:sz w:val="24"/>
          <w:szCs w:val="24"/>
          <w:lang w:eastAsia="zh-CN"/>
        </w:rPr>
        <w:t xml:space="preserve">   </w:t>
      </w:r>
      <w:r w:rsidRPr="00503F81">
        <w:rPr>
          <w:rFonts w:hint="eastAsia"/>
          <w:noProof/>
          <w:kern w:val="22"/>
          <w:sz w:val="24"/>
          <w:szCs w:val="24"/>
          <w:lang w:eastAsia="zh-CN"/>
        </w:rPr>
        <w:t>国家报告传达给缔约方大会以及缔约方通过财务报告框架提供的信息；</w:t>
      </w:r>
    </w:p>
    <w:p w14:paraId="6695EDCB"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(e)</w:t>
      </w:r>
      <w:r w:rsidRPr="00503F81">
        <w:rPr>
          <w:noProof/>
          <w:kern w:val="22"/>
          <w:sz w:val="24"/>
          <w:szCs w:val="24"/>
          <w:lang w:eastAsia="zh-CN"/>
        </w:rPr>
        <w:tab/>
      </w:r>
      <w:r w:rsidRPr="00503F81">
        <w:rPr>
          <w:rFonts w:hint="eastAsia"/>
          <w:noProof/>
          <w:kern w:val="22"/>
          <w:sz w:val="24"/>
          <w:szCs w:val="24"/>
          <w:lang w:eastAsia="zh-CN"/>
        </w:rPr>
        <w:t>全球环境基金理事会商定的确定项目资助资格的政策和准则，包括全球环境基金信托基金第九增资期的中期审查；</w:t>
      </w:r>
    </w:p>
    <w:p w14:paraId="20D07FC8"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(f)</w:t>
      </w:r>
      <w:r w:rsidRPr="00503F81">
        <w:rPr>
          <w:noProof/>
          <w:kern w:val="22"/>
          <w:sz w:val="24"/>
          <w:szCs w:val="24"/>
          <w:lang w:eastAsia="zh-CN"/>
        </w:rPr>
        <w:tab/>
      </w:r>
      <w:r w:rsidRPr="00503F81">
        <w:rPr>
          <w:rFonts w:hint="eastAsia"/>
          <w:noProof/>
          <w:kern w:val="22"/>
          <w:sz w:val="24"/>
          <w:szCs w:val="24"/>
          <w:lang w:eastAsia="zh-CN"/>
        </w:rPr>
        <w:t>根据《公约》第</w:t>
      </w:r>
      <w:r w:rsidRPr="00503F81">
        <w:rPr>
          <w:noProof/>
          <w:kern w:val="22"/>
          <w:sz w:val="24"/>
          <w:szCs w:val="24"/>
          <w:lang w:eastAsia="zh-CN"/>
        </w:rPr>
        <w:t>6</w:t>
      </w:r>
      <w:r w:rsidRPr="00503F81">
        <w:rPr>
          <w:rFonts w:hint="eastAsia"/>
          <w:noProof/>
          <w:kern w:val="22"/>
          <w:sz w:val="24"/>
          <w:szCs w:val="24"/>
          <w:lang w:eastAsia="zh-CN"/>
        </w:rPr>
        <w:t>条制定的国家战略、计划或方案，以及现有的国家生物多样性融资计划或类似文书；</w:t>
      </w:r>
    </w:p>
    <w:p w14:paraId="79C2D8DF"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(g)</w:t>
      </w:r>
      <w:r w:rsidRPr="00503F81">
        <w:rPr>
          <w:noProof/>
          <w:kern w:val="22"/>
          <w:sz w:val="24"/>
          <w:szCs w:val="24"/>
          <w:lang w:eastAsia="zh-CN"/>
        </w:rPr>
        <w:tab/>
      </w:r>
      <w:r w:rsidRPr="00503F81">
        <w:rPr>
          <w:rFonts w:hint="eastAsia"/>
          <w:noProof/>
          <w:kern w:val="22"/>
          <w:sz w:val="24"/>
          <w:szCs w:val="24"/>
          <w:lang w:eastAsia="zh-CN"/>
        </w:rPr>
        <w:t>与其他生物多样性相关公约和全球环境基金资助的其他多边环境协定的协同增效，包括在运作和影响方面的协同增效；</w:t>
      </w:r>
    </w:p>
    <w:p w14:paraId="4306CC36"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(h)</w:t>
      </w:r>
      <w:r w:rsidRPr="00503F81">
        <w:rPr>
          <w:noProof/>
          <w:kern w:val="22"/>
          <w:sz w:val="24"/>
          <w:szCs w:val="24"/>
          <w:lang w:eastAsia="zh-CN"/>
        </w:rPr>
        <w:tab/>
      </w:r>
      <w:r w:rsidRPr="00503F81">
        <w:rPr>
          <w:rFonts w:hint="eastAsia"/>
          <w:noProof/>
          <w:kern w:val="22"/>
          <w:sz w:val="24"/>
          <w:szCs w:val="24"/>
          <w:lang w:eastAsia="zh-CN"/>
        </w:rPr>
        <w:t>通过混合融资方式调动的其他私有资本，包括通过使用非赠款工具的方式；</w:t>
      </w:r>
    </w:p>
    <w:p w14:paraId="76D50E5A"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noProof/>
          <w:kern w:val="22"/>
          <w:sz w:val="24"/>
          <w:szCs w:val="24"/>
          <w:lang w:eastAsia="zh-CN"/>
        </w:rPr>
      </w:pPr>
      <w:r w:rsidRPr="00503F81">
        <w:rPr>
          <w:noProof/>
          <w:kern w:val="22"/>
          <w:sz w:val="24"/>
          <w:szCs w:val="24"/>
          <w:lang w:eastAsia="zh-CN"/>
        </w:rPr>
        <w:t>(i)</w:t>
      </w:r>
      <w:r w:rsidRPr="00503F81">
        <w:rPr>
          <w:noProof/>
          <w:kern w:val="22"/>
          <w:sz w:val="24"/>
          <w:szCs w:val="24"/>
          <w:lang w:eastAsia="zh-CN"/>
        </w:rPr>
        <w:tab/>
      </w:r>
      <w:r w:rsidRPr="00503F81">
        <w:rPr>
          <w:rFonts w:hint="eastAsia"/>
          <w:noProof/>
          <w:kern w:val="22"/>
          <w:sz w:val="24"/>
          <w:szCs w:val="24"/>
          <w:lang w:eastAsia="zh-CN"/>
        </w:rPr>
        <w:t>政策一致性；</w:t>
      </w:r>
    </w:p>
    <w:p w14:paraId="6694919F"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rFonts w:ascii="SimSun"/>
          <w:kern w:val="22"/>
          <w:sz w:val="24"/>
          <w:szCs w:val="24"/>
          <w:lang w:eastAsia="zh-CN"/>
        </w:rPr>
      </w:pPr>
      <w:r w:rsidRPr="00503F81">
        <w:rPr>
          <w:noProof/>
          <w:kern w:val="22"/>
          <w:sz w:val="24"/>
          <w:szCs w:val="24"/>
          <w:lang w:eastAsia="zh-CN"/>
        </w:rPr>
        <w:t>(j)</w:t>
      </w:r>
      <w:r w:rsidRPr="00503F81">
        <w:rPr>
          <w:noProof/>
          <w:kern w:val="22"/>
          <w:sz w:val="24"/>
          <w:szCs w:val="24"/>
          <w:lang w:eastAsia="zh-CN"/>
        </w:rPr>
        <w:tab/>
      </w:r>
      <w:r w:rsidRPr="00503F81">
        <w:rPr>
          <w:rFonts w:hint="eastAsia"/>
          <w:noProof/>
          <w:kern w:val="22"/>
          <w:sz w:val="24"/>
          <w:szCs w:val="24"/>
          <w:lang w:eastAsia="zh-CN"/>
        </w:rPr>
        <w:t>其他相关估计，包括实施《</w:t>
      </w:r>
      <w:r w:rsidRPr="00503F81">
        <w:rPr>
          <w:noProof/>
          <w:kern w:val="22"/>
          <w:sz w:val="24"/>
          <w:szCs w:val="24"/>
          <w:lang w:eastAsia="zh-CN"/>
        </w:rPr>
        <w:t>2023-2030</w:t>
      </w:r>
      <w:r w:rsidRPr="00503F81">
        <w:rPr>
          <w:rFonts w:hint="eastAsia"/>
          <w:sz w:val="24"/>
          <w:szCs w:val="24"/>
          <w:lang w:val="zh-CN" w:eastAsia="zh-CN"/>
        </w:rPr>
        <w:t>年性别平等行动计划》的费用。</w:t>
      </w:r>
      <w:r w:rsidRPr="00503F81">
        <w:rPr>
          <w:rStyle w:val="FootnoteReference"/>
          <w:rFonts w:ascii="SimSun"/>
          <w:color w:val="000000"/>
          <w:kern w:val="22"/>
          <w:sz w:val="24"/>
          <w:szCs w:val="24"/>
          <w:lang w:val="zh-CN"/>
        </w:rPr>
        <w:footnoteReference w:id="7"/>
      </w:r>
    </w:p>
    <w:p w14:paraId="6CA37593" w14:textId="3824AECA"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kern w:val="22"/>
          <w:sz w:val="24"/>
          <w:szCs w:val="24"/>
          <w:lang w:eastAsia="zh-CN"/>
        </w:rPr>
      </w:pPr>
      <w:r w:rsidRPr="00503F81">
        <w:rPr>
          <w:rFonts w:hint="eastAsia"/>
          <w:snapToGrid w:val="0"/>
          <w:sz w:val="24"/>
          <w:szCs w:val="24"/>
          <w:lang w:eastAsia="zh-CN"/>
        </w:rPr>
        <w:t>在评估过程中</w:t>
      </w:r>
      <w:r w:rsidRPr="00503F81">
        <w:rPr>
          <w:rFonts w:hint="eastAsia"/>
          <w:sz w:val="24"/>
          <w:szCs w:val="24"/>
          <w:lang w:eastAsia="zh-CN"/>
        </w:rPr>
        <w:t>，</w:t>
      </w:r>
      <w:r w:rsidRPr="00503F81">
        <w:rPr>
          <w:rFonts w:hint="eastAsia"/>
          <w:sz w:val="24"/>
          <w:szCs w:val="24"/>
          <w:lang w:val="zh-CN" w:eastAsia="zh-CN"/>
        </w:rPr>
        <w:t>应根据编写报告的需要进行访谈、调查、定量和定性分析以及磋商</w:t>
      </w:r>
      <w:r w:rsidRPr="00503F81">
        <w:rPr>
          <w:rFonts w:hint="eastAsia"/>
          <w:sz w:val="24"/>
          <w:szCs w:val="24"/>
          <w:lang w:eastAsia="zh-CN"/>
        </w:rPr>
        <w:t>，</w:t>
      </w:r>
      <w:r w:rsidRPr="00503F81">
        <w:rPr>
          <w:rFonts w:hint="eastAsia"/>
          <w:sz w:val="24"/>
          <w:szCs w:val="24"/>
          <w:lang w:val="zh-CN" w:eastAsia="zh-CN"/>
        </w:rPr>
        <w:t>包括</w:t>
      </w:r>
      <w:r w:rsidRPr="00503F81">
        <w:rPr>
          <w:rFonts w:hint="eastAsia"/>
          <w:sz w:val="24"/>
          <w:szCs w:val="24"/>
          <w:lang w:eastAsia="zh-CN"/>
        </w:rPr>
        <w:t>：</w:t>
      </w:r>
    </w:p>
    <w:p w14:paraId="55E2690F"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kern w:val="22"/>
          <w:sz w:val="24"/>
          <w:szCs w:val="24"/>
          <w:lang w:eastAsia="zh-CN"/>
        </w:rPr>
      </w:pPr>
      <w:r w:rsidRPr="00503F81">
        <w:rPr>
          <w:noProof/>
          <w:kern w:val="22"/>
          <w:sz w:val="24"/>
          <w:szCs w:val="24"/>
          <w:lang w:eastAsia="zh-CN"/>
        </w:rPr>
        <w:t>(a)</w:t>
      </w:r>
      <w:r w:rsidRPr="00503F81">
        <w:rPr>
          <w:kern w:val="22"/>
          <w:sz w:val="24"/>
          <w:szCs w:val="24"/>
          <w:lang w:eastAsia="zh-CN"/>
        </w:rPr>
        <w:tab/>
      </w:r>
      <w:r w:rsidRPr="00503F81">
        <w:rPr>
          <w:rFonts w:hint="eastAsia"/>
          <w:sz w:val="24"/>
          <w:szCs w:val="24"/>
          <w:lang w:val="zh-CN" w:eastAsia="zh-CN"/>
        </w:rPr>
        <w:t>汇编和分析符合全球环境基金资助条件的缔约方和其他相关缔约方根据《公约》第</w:t>
      </w:r>
      <w:r w:rsidRPr="00503F81">
        <w:rPr>
          <w:sz w:val="24"/>
          <w:szCs w:val="24"/>
          <w:lang w:eastAsia="zh-CN"/>
        </w:rPr>
        <w:t>6</w:t>
      </w:r>
      <w:r w:rsidRPr="00503F81">
        <w:rPr>
          <w:rFonts w:hint="eastAsia"/>
          <w:sz w:val="24"/>
          <w:szCs w:val="24"/>
          <w:lang w:val="zh-CN" w:eastAsia="zh-CN"/>
        </w:rPr>
        <w:t>条制定的国家生物多样性战略和行动计划以及国家生物多样性融资计划包括具体国家资源调动战略中确定的需求</w:t>
      </w:r>
      <w:r w:rsidRPr="00503F81">
        <w:rPr>
          <w:rFonts w:hint="eastAsia"/>
          <w:sz w:val="24"/>
          <w:szCs w:val="24"/>
          <w:lang w:eastAsia="zh-CN"/>
        </w:rPr>
        <w:t>，</w:t>
      </w:r>
      <w:r w:rsidRPr="00503F81">
        <w:rPr>
          <w:rFonts w:hint="eastAsia"/>
          <w:sz w:val="24"/>
          <w:szCs w:val="24"/>
          <w:lang w:val="zh-CN" w:eastAsia="zh-CN"/>
        </w:rPr>
        <w:t>同时考虑到增量成本融资是全球环境基金的基本运作原则</w:t>
      </w:r>
      <w:r w:rsidRPr="00503F81">
        <w:rPr>
          <w:rFonts w:hint="eastAsia"/>
          <w:sz w:val="24"/>
          <w:szCs w:val="24"/>
          <w:lang w:eastAsia="zh-CN"/>
        </w:rPr>
        <w:t>；</w:t>
      </w:r>
    </w:p>
    <w:p w14:paraId="69E54A93" w14:textId="2E7EE72B"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kern w:val="22"/>
          <w:sz w:val="24"/>
          <w:szCs w:val="24"/>
          <w:lang w:eastAsia="zh-CN"/>
        </w:rPr>
      </w:pPr>
      <w:r w:rsidRPr="00503F81">
        <w:rPr>
          <w:noProof/>
          <w:kern w:val="22"/>
          <w:sz w:val="24"/>
          <w:szCs w:val="24"/>
          <w:lang w:eastAsia="zh-CN"/>
        </w:rPr>
        <w:t>(b)</w:t>
      </w:r>
      <w:r w:rsidRPr="00503F81">
        <w:rPr>
          <w:kern w:val="22"/>
          <w:sz w:val="24"/>
          <w:szCs w:val="24"/>
          <w:lang w:eastAsia="zh-CN"/>
        </w:rPr>
        <w:tab/>
      </w:r>
      <w:r w:rsidRPr="00503F81">
        <w:rPr>
          <w:rFonts w:hint="eastAsia"/>
          <w:sz w:val="24"/>
          <w:szCs w:val="24"/>
          <w:lang w:val="zh-CN" w:eastAsia="zh-CN"/>
        </w:rPr>
        <w:t>审查缔约方根据《公约》第</w:t>
      </w:r>
      <w:r w:rsidRPr="00503F81">
        <w:rPr>
          <w:sz w:val="24"/>
          <w:szCs w:val="24"/>
          <w:lang w:eastAsia="zh-CN"/>
        </w:rPr>
        <w:t>6</w:t>
      </w:r>
      <w:r w:rsidRPr="00503F81">
        <w:rPr>
          <w:rFonts w:hint="eastAsia"/>
          <w:sz w:val="24"/>
          <w:szCs w:val="24"/>
          <w:lang w:val="zh-CN" w:eastAsia="zh-CN"/>
        </w:rPr>
        <w:t>条和第</w:t>
      </w:r>
      <w:r w:rsidRPr="00503F81">
        <w:rPr>
          <w:sz w:val="24"/>
          <w:szCs w:val="24"/>
          <w:lang w:eastAsia="zh-CN"/>
        </w:rPr>
        <w:t>26</w:t>
      </w:r>
      <w:r w:rsidRPr="00503F81">
        <w:rPr>
          <w:rFonts w:hint="eastAsia"/>
          <w:sz w:val="24"/>
          <w:szCs w:val="24"/>
          <w:lang w:val="zh-CN" w:eastAsia="zh-CN"/>
        </w:rPr>
        <w:t>条提交的报告</w:t>
      </w:r>
      <w:r w:rsidRPr="00503F81">
        <w:rPr>
          <w:rFonts w:hint="eastAsia"/>
          <w:sz w:val="24"/>
          <w:szCs w:val="24"/>
          <w:lang w:eastAsia="zh-CN"/>
        </w:rPr>
        <w:t>，</w:t>
      </w:r>
      <w:r w:rsidR="00503F81" w:rsidRPr="00503F81">
        <w:rPr>
          <w:rFonts w:hint="eastAsia"/>
          <w:sz w:val="24"/>
          <w:szCs w:val="24"/>
          <w:lang w:val="zh-CN" w:eastAsia="zh-CN"/>
        </w:rPr>
        <w:t>以便</w:t>
      </w:r>
      <w:r w:rsidRPr="00503F81">
        <w:rPr>
          <w:rFonts w:hint="eastAsia"/>
          <w:sz w:val="24"/>
          <w:szCs w:val="24"/>
          <w:lang w:val="zh-CN" w:eastAsia="zh-CN"/>
        </w:rPr>
        <w:t>确定与履行《公约》及其议定书义务相关的资金需求</w:t>
      </w:r>
      <w:r w:rsidRPr="00503F81">
        <w:rPr>
          <w:rFonts w:hint="eastAsia"/>
          <w:sz w:val="24"/>
          <w:szCs w:val="24"/>
          <w:lang w:eastAsia="zh-CN"/>
        </w:rPr>
        <w:t>；</w:t>
      </w:r>
    </w:p>
    <w:p w14:paraId="1C6AD959"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kern w:val="22"/>
          <w:sz w:val="24"/>
          <w:szCs w:val="24"/>
          <w:lang w:eastAsia="zh-CN"/>
        </w:rPr>
        <w:t>(c)</w:t>
      </w:r>
      <w:r w:rsidRPr="00503F81">
        <w:rPr>
          <w:kern w:val="22"/>
          <w:sz w:val="24"/>
          <w:szCs w:val="24"/>
          <w:lang w:eastAsia="zh-CN"/>
        </w:rPr>
        <w:tab/>
      </w:r>
      <w:r w:rsidRPr="00503F81">
        <w:rPr>
          <w:rFonts w:hint="eastAsia"/>
          <w:kern w:val="22"/>
          <w:sz w:val="24"/>
          <w:szCs w:val="24"/>
          <w:lang w:val="zh-CN" w:eastAsia="zh-CN"/>
        </w:rPr>
        <w:t>缔约方大会向财务机制提供的指导意见所涉经费估计</w:t>
      </w:r>
      <w:r w:rsidRPr="00503F81">
        <w:rPr>
          <w:rFonts w:hint="eastAsia"/>
          <w:kern w:val="22"/>
          <w:sz w:val="24"/>
          <w:szCs w:val="24"/>
          <w:lang w:eastAsia="zh-CN"/>
        </w:rPr>
        <w:t>；</w:t>
      </w:r>
    </w:p>
    <w:p w14:paraId="4A20ED0B"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kern w:val="22"/>
          <w:sz w:val="24"/>
          <w:szCs w:val="24"/>
          <w:lang w:eastAsia="zh-CN"/>
        </w:rPr>
      </w:pPr>
      <w:r w:rsidRPr="00503F81">
        <w:rPr>
          <w:noProof/>
          <w:kern w:val="22"/>
          <w:sz w:val="24"/>
          <w:szCs w:val="24"/>
          <w:lang w:eastAsia="zh-CN"/>
        </w:rPr>
        <w:t>(d)</w:t>
      </w:r>
      <w:r w:rsidRPr="00503F81">
        <w:rPr>
          <w:kern w:val="22"/>
          <w:sz w:val="24"/>
          <w:szCs w:val="24"/>
          <w:lang w:eastAsia="zh-CN"/>
        </w:rPr>
        <w:tab/>
      </w:r>
      <w:r w:rsidRPr="00503F81">
        <w:rPr>
          <w:rFonts w:hint="eastAsia"/>
          <w:sz w:val="24"/>
          <w:szCs w:val="24"/>
          <w:lang w:val="zh-CN" w:eastAsia="zh-CN"/>
        </w:rPr>
        <w:t>汇编和分析符合全球环境基金资助条件的缔约方和其他相关缔约方就履行《公</w:t>
      </w:r>
      <w:r w:rsidRPr="00503F81">
        <w:rPr>
          <w:rFonts w:ascii="SimSun"/>
          <w:sz w:val="24"/>
          <w:szCs w:val="24"/>
          <w:lang w:eastAsia="zh-CN"/>
        </w:rPr>
        <w:t xml:space="preserve"> </w:t>
      </w:r>
      <w:r w:rsidRPr="00503F81">
        <w:rPr>
          <w:rFonts w:hint="eastAsia"/>
          <w:sz w:val="24"/>
          <w:szCs w:val="24"/>
          <w:lang w:val="zh-CN" w:eastAsia="zh-CN"/>
        </w:rPr>
        <w:t>约》及其议定书义务的资金需求提供的任何补充信息。</w:t>
      </w:r>
    </w:p>
    <w:p w14:paraId="6C32A44C" w14:textId="77777777" w:rsidR="008A1C11" w:rsidRPr="00503F81" w:rsidRDefault="008A1C11" w:rsidP="00503F81">
      <w:pPr>
        <w:pStyle w:val="CBDH3"/>
        <w:tabs>
          <w:tab w:val="clear" w:pos="567"/>
          <w:tab w:val="clear" w:pos="1134"/>
          <w:tab w:val="clear" w:pos="1701"/>
          <w:tab w:val="clear" w:pos="2268"/>
          <w:tab w:val="clear" w:pos="2835"/>
          <w:tab w:val="clear" w:pos="3402"/>
        </w:tabs>
        <w:topLinePunct/>
        <w:ind w:left="490" w:firstLine="0"/>
        <w:rPr>
          <w:rFonts w:ascii="SimSun"/>
          <w:i/>
          <w:sz w:val="24"/>
          <w:szCs w:val="24"/>
          <w:lang w:eastAsia="zh-CN"/>
        </w:rPr>
      </w:pPr>
      <w:r w:rsidRPr="00503F81">
        <w:rPr>
          <w:noProof/>
          <w:sz w:val="24"/>
          <w:szCs w:val="24"/>
          <w:lang w:eastAsia="zh-CN"/>
        </w:rPr>
        <w:t>D.</w:t>
      </w:r>
      <w:r w:rsidRPr="00503F81">
        <w:rPr>
          <w:i/>
          <w:sz w:val="24"/>
          <w:szCs w:val="24"/>
          <w:lang w:eastAsia="zh-CN"/>
        </w:rPr>
        <w:tab/>
      </w:r>
      <w:r w:rsidRPr="00503F81">
        <w:rPr>
          <w:rFonts w:hint="eastAsia"/>
          <w:sz w:val="24"/>
          <w:szCs w:val="24"/>
          <w:lang w:val="zh-CN" w:eastAsia="zh-CN"/>
        </w:rPr>
        <w:t>执行</w:t>
      </w:r>
    </w:p>
    <w:p w14:paraId="6DD5E7A0" w14:textId="69935091"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kern w:val="22"/>
          <w:sz w:val="24"/>
          <w:szCs w:val="24"/>
          <w:lang w:eastAsia="zh-CN"/>
        </w:rPr>
      </w:pPr>
      <w:r w:rsidRPr="00503F81">
        <w:rPr>
          <w:rFonts w:hint="eastAsia"/>
          <w:sz w:val="24"/>
          <w:szCs w:val="24"/>
          <w:lang w:val="zh-CN" w:eastAsia="zh-CN"/>
        </w:rPr>
        <w:t>《公约》的国家联络点和财务机制的联络点应与相关资金提供方密切合作</w:t>
      </w:r>
      <w:r w:rsidRPr="00503F81">
        <w:rPr>
          <w:rFonts w:hint="eastAsia"/>
          <w:sz w:val="24"/>
          <w:szCs w:val="24"/>
          <w:lang w:eastAsia="zh-CN"/>
        </w:rPr>
        <w:t>，</w:t>
      </w:r>
      <w:r w:rsidRPr="00503F81">
        <w:rPr>
          <w:rFonts w:hint="eastAsia"/>
          <w:sz w:val="24"/>
          <w:szCs w:val="24"/>
          <w:lang w:val="zh-CN" w:eastAsia="zh-CN"/>
        </w:rPr>
        <w:t>并与《公约》</w:t>
      </w:r>
      <w:r w:rsidRPr="00503F81">
        <w:rPr>
          <w:rFonts w:hint="eastAsia"/>
          <w:snapToGrid w:val="0"/>
          <w:sz w:val="24"/>
          <w:szCs w:val="24"/>
          <w:lang w:eastAsia="zh-CN"/>
        </w:rPr>
        <w:t>和相关公约的其他联络点磋商</w:t>
      </w:r>
      <w:r w:rsidRPr="00503F81">
        <w:rPr>
          <w:rFonts w:hint="eastAsia"/>
          <w:sz w:val="24"/>
          <w:szCs w:val="24"/>
          <w:lang w:eastAsia="zh-CN"/>
        </w:rPr>
        <w:t>，</w:t>
      </w:r>
      <w:r w:rsidRPr="00503F81">
        <w:rPr>
          <w:rFonts w:hint="eastAsia"/>
          <w:sz w:val="24"/>
          <w:szCs w:val="24"/>
          <w:lang w:val="zh-CN" w:eastAsia="zh-CN"/>
        </w:rPr>
        <w:t>共同承担协调国家层面增量资金需求评估的主要责任</w:t>
      </w:r>
      <w:r w:rsidRPr="00503F81">
        <w:rPr>
          <w:rFonts w:hint="eastAsia"/>
          <w:sz w:val="24"/>
          <w:szCs w:val="24"/>
          <w:lang w:eastAsia="zh-CN"/>
        </w:rPr>
        <w:t>，</w:t>
      </w:r>
      <w:r w:rsidRPr="00503F81">
        <w:rPr>
          <w:rFonts w:hint="eastAsia"/>
          <w:sz w:val="24"/>
          <w:szCs w:val="24"/>
          <w:lang w:val="zh-CN" w:eastAsia="zh-CN"/>
        </w:rPr>
        <w:t>最好是通过部际协调安排</w:t>
      </w:r>
      <w:r w:rsidRPr="00503F81">
        <w:rPr>
          <w:rFonts w:hint="eastAsia"/>
          <w:sz w:val="24"/>
          <w:szCs w:val="24"/>
          <w:lang w:eastAsia="zh-CN"/>
        </w:rPr>
        <w:t>，</w:t>
      </w:r>
      <w:r w:rsidRPr="00503F81">
        <w:rPr>
          <w:rFonts w:hint="eastAsia"/>
          <w:sz w:val="24"/>
          <w:szCs w:val="24"/>
          <w:lang w:val="zh-CN" w:eastAsia="zh-CN"/>
        </w:rPr>
        <w:t>例如国家平台</w:t>
      </w:r>
      <w:r w:rsidRPr="00503F81">
        <w:rPr>
          <w:rFonts w:hint="eastAsia"/>
          <w:sz w:val="24"/>
          <w:szCs w:val="24"/>
          <w:lang w:eastAsia="zh-CN"/>
        </w:rPr>
        <w:t>，</w:t>
      </w:r>
      <w:r w:rsidRPr="00503F81">
        <w:rPr>
          <w:rFonts w:hint="eastAsia"/>
          <w:sz w:val="24"/>
          <w:szCs w:val="24"/>
          <w:lang w:val="zh-CN" w:eastAsia="zh-CN"/>
        </w:rPr>
        <w:t>以确保采取全政府办法。</w:t>
      </w:r>
    </w:p>
    <w:p w14:paraId="4223D43E" w14:textId="79F93C82"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rFonts w:ascii="SimSun"/>
          <w:kern w:val="22"/>
          <w:sz w:val="24"/>
          <w:szCs w:val="24"/>
          <w:lang w:eastAsia="zh-CN"/>
        </w:rPr>
      </w:pPr>
      <w:r w:rsidRPr="00503F81">
        <w:rPr>
          <w:rFonts w:hint="eastAsia"/>
          <w:sz w:val="24"/>
          <w:szCs w:val="24"/>
          <w:lang w:val="zh-CN" w:eastAsia="zh-CN"/>
        </w:rPr>
        <w:t>国家联络点可依照用于气候的现有平台</w:t>
      </w:r>
      <w:r w:rsidRPr="00503F81">
        <w:rPr>
          <w:rFonts w:hint="eastAsia"/>
          <w:sz w:val="24"/>
          <w:szCs w:val="24"/>
          <w:lang w:eastAsia="zh-CN"/>
        </w:rPr>
        <w:t>，</w:t>
      </w:r>
      <w:r w:rsidRPr="00503F81">
        <w:rPr>
          <w:rFonts w:hint="eastAsia"/>
          <w:sz w:val="24"/>
          <w:szCs w:val="24"/>
          <w:lang w:val="zh-CN" w:eastAsia="zh-CN"/>
        </w:rPr>
        <w:t>为正在进行的生物多样性项目规划建立一个国家平台</w:t>
      </w:r>
      <w:r w:rsidRPr="00503F81">
        <w:rPr>
          <w:rFonts w:hint="eastAsia"/>
          <w:sz w:val="24"/>
          <w:szCs w:val="24"/>
          <w:lang w:eastAsia="zh-CN"/>
        </w:rPr>
        <w:t>，</w:t>
      </w:r>
      <w:r w:rsidRPr="00503F81">
        <w:rPr>
          <w:rFonts w:hint="eastAsia"/>
          <w:sz w:val="24"/>
          <w:szCs w:val="24"/>
          <w:lang w:val="zh-CN" w:eastAsia="zh-CN"/>
        </w:rPr>
        <w:t>作为生物多样性资金需求、差距和优先事项的一站式管理中心。</w:t>
      </w:r>
      <w:r w:rsidRPr="00503F81">
        <w:rPr>
          <w:rFonts w:hint="eastAsia"/>
          <w:kern w:val="22"/>
          <w:sz w:val="24"/>
          <w:szCs w:val="24"/>
          <w:lang w:eastAsia="zh-CN"/>
        </w:rPr>
        <w:t>应在国家平台与相关资金提供者的国家支持举措之间建立密切联系</w:t>
      </w:r>
      <w:r w:rsidRPr="00503F81">
        <w:rPr>
          <w:rFonts w:hint="eastAsia"/>
          <w:sz w:val="24"/>
          <w:szCs w:val="24"/>
          <w:lang w:val="zh-CN" w:eastAsia="zh-CN"/>
        </w:rPr>
        <w:t>，特别是全球环境基金的国家参与战略。</w:t>
      </w:r>
    </w:p>
    <w:p w14:paraId="739236BF" w14:textId="7E436150"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rFonts w:ascii="SimSun"/>
          <w:kern w:val="22"/>
          <w:sz w:val="24"/>
          <w:szCs w:val="24"/>
          <w:lang w:eastAsia="zh-CN"/>
        </w:rPr>
      </w:pPr>
      <w:r w:rsidRPr="00503F81">
        <w:rPr>
          <w:rFonts w:hint="eastAsia"/>
          <w:sz w:val="24"/>
          <w:szCs w:val="24"/>
          <w:lang w:val="zh-CN" w:eastAsia="zh-CN"/>
        </w:rPr>
        <w:lastRenderedPageBreak/>
        <w:t>应根据国家优先事项和增量成本融资状况定期开发、监测、审查和更新国家平台（每年至少两次</w:t>
      </w:r>
      <w:r w:rsidRPr="00503F81">
        <w:rPr>
          <w:rFonts w:hint="eastAsia"/>
          <w:kern w:val="22"/>
          <w:sz w:val="24"/>
          <w:szCs w:val="24"/>
          <w:lang w:eastAsia="zh-CN"/>
        </w:rPr>
        <w:t>），</w:t>
      </w:r>
      <w:r w:rsidRPr="00503F81">
        <w:rPr>
          <w:rFonts w:hint="eastAsia"/>
          <w:sz w:val="24"/>
          <w:szCs w:val="24"/>
          <w:lang w:val="zh-CN" w:eastAsia="zh-CN"/>
        </w:rPr>
        <w:t>明确标注每个生物多样性项目概念的状态和更新、预期目标资金提供者、所需资金数额和预期结果。</w:t>
      </w:r>
    </w:p>
    <w:p w14:paraId="4B4B30A0" w14:textId="0E0E3F33"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sz w:val="24"/>
          <w:szCs w:val="24"/>
          <w:lang w:val="zh-CN" w:eastAsia="zh-CN"/>
        </w:rPr>
      </w:pPr>
      <w:r w:rsidRPr="00503F81">
        <w:rPr>
          <w:rFonts w:hint="eastAsia"/>
          <w:sz w:val="24"/>
          <w:szCs w:val="24"/>
          <w:lang w:val="zh-CN" w:eastAsia="zh-CN"/>
        </w:rPr>
        <w:t>国家平台应通过全政府和全社会办法以及依据人权的方式，建立在各级政府和社会所有行为体包括土著人民和地方社区、妇女和青年组织的行动与合作基础之上。</w:t>
      </w:r>
      <w:r w:rsidRPr="00503F81">
        <w:rPr>
          <w:sz w:val="24"/>
          <w:szCs w:val="24"/>
          <w:lang w:val="zh-CN" w:eastAsia="zh-CN"/>
        </w:rPr>
        <w:t xml:space="preserve"> </w:t>
      </w:r>
    </w:p>
    <w:p w14:paraId="1E95520E" w14:textId="539B3682"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sz w:val="24"/>
          <w:szCs w:val="24"/>
          <w:lang w:val="zh-CN" w:eastAsia="zh-CN"/>
        </w:rPr>
      </w:pPr>
      <w:bookmarkStart w:id="0" w:name="_Hlk215956688"/>
      <w:r w:rsidRPr="00503F81">
        <w:rPr>
          <w:rFonts w:hint="eastAsia"/>
          <w:sz w:val="24"/>
          <w:szCs w:val="24"/>
          <w:lang w:val="zh-CN" w:eastAsia="zh-CN"/>
        </w:rPr>
        <w:t>执行秘书应在资源允许的情况下，通过在线平台提供所收到的资金需求信息，以促进持续了解生物多样性的资金需求、差距和优先事项。</w:t>
      </w:r>
    </w:p>
    <w:bookmarkEnd w:id="0"/>
    <w:p w14:paraId="61799416" w14:textId="0486EECC"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sz w:val="24"/>
          <w:szCs w:val="24"/>
          <w:lang w:val="zh-CN" w:eastAsia="zh-CN"/>
        </w:rPr>
      </w:pPr>
      <w:r w:rsidRPr="00503F81">
        <w:rPr>
          <w:rFonts w:hint="eastAsia"/>
          <w:sz w:val="24"/>
          <w:szCs w:val="24"/>
          <w:lang w:val="zh-CN" w:eastAsia="zh-CN"/>
        </w:rPr>
        <w:t>执行秘书应编写一份报告，全面评估</w:t>
      </w:r>
      <w:r w:rsidRPr="00503F81">
        <w:rPr>
          <w:sz w:val="24"/>
          <w:szCs w:val="24"/>
          <w:lang w:val="zh-CN" w:eastAsia="zh-CN"/>
        </w:rPr>
        <w:t>2030</w:t>
      </w:r>
      <w:r w:rsidRPr="00503F81">
        <w:rPr>
          <w:rFonts w:hint="eastAsia"/>
          <w:sz w:val="24"/>
          <w:szCs w:val="24"/>
          <w:lang w:val="zh-CN" w:eastAsia="zh-CN"/>
        </w:rPr>
        <w:t>年</w:t>
      </w:r>
      <w:r w:rsidRPr="00503F81">
        <w:rPr>
          <w:sz w:val="24"/>
          <w:szCs w:val="24"/>
          <w:lang w:val="zh-CN" w:eastAsia="zh-CN"/>
        </w:rPr>
        <w:t>7</w:t>
      </w:r>
      <w:r w:rsidRPr="00503F81">
        <w:rPr>
          <w:rFonts w:hint="eastAsia"/>
          <w:sz w:val="24"/>
          <w:szCs w:val="24"/>
          <w:lang w:val="zh-CN" w:eastAsia="zh-CN"/>
        </w:rPr>
        <w:t>月至</w:t>
      </w:r>
      <w:r w:rsidRPr="00503F81">
        <w:rPr>
          <w:sz w:val="24"/>
          <w:szCs w:val="24"/>
          <w:lang w:val="zh-CN" w:eastAsia="zh-CN"/>
        </w:rPr>
        <w:t>2034</w:t>
      </w:r>
      <w:r w:rsidRPr="00503F81">
        <w:rPr>
          <w:rFonts w:hint="eastAsia"/>
          <w:sz w:val="24"/>
          <w:szCs w:val="24"/>
          <w:lang w:val="zh-CN" w:eastAsia="zh-CN"/>
        </w:rPr>
        <w:t>年</w:t>
      </w:r>
      <w:r w:rsidRPr="00503F81">
        <w:rPr>
          <w:sz w:val="24"/>
          <w:szCs w:val="24"/>
          <w:lang w:val="zh-CN" w:eastAsia="zh-CN"/>
        </w:rPr>
        <w:t>6</w:t>
      </w:r>
      <w:r w:rsidRPr="00503F81">
        <w:rPr>
          <w:rFonts w:hint="eastAsia"/>
          <w:sz w:val="24"/>
          <w:szCs w:val="24"/>
          <w:lang w:val="zh-CN" w:eastAsia="zh-CN"/>
        </w:rPr>
        <w:t>月执行《公</w:t>
      </w:r>
      <w:r w:rsidRPr="00503F81">
        <w:rPr>
          <w:sz w:val="24"/>
          <w:szCs w:val="24"/>
          <w:lang w:val="zh-CN" w:eastAsia="zh-CN"/>
        </w:rPr>
        <w:t xml:space="preserve"> </w:t>
      </w:r>
      <w:r w:rsidRPr="00503F81">
        <w:rPr>
          <w:rFonts w:hint="eastAsia"/>
          <w:sz w:val="24"/>
          <w:szCs w:val="24"/>
          <w:lang w:val="zh-CN" w:eastAsia="zh-CN"/>
        </w:rPr>
        <w:t>约》及其议定书所需和可用资金。评估报告应分发所有缔约方，供执行问题附属机构在缔约方大会第十八届会议之前举行的一次会议审议，以期提出建议供缔约方大会第十八届审议。</w:t>
      </w:r>
    </w:p>
    <w:p w14:paraId="10330841" w14:textId="4783CC38" w:rsidR="008A1C11" w:rsidRPr="00503F81" w:rsidRDefault="008A1C11" w:rsidP="00503F81">
      <w:pPr>
        <w:numPr>
          <w:ilvl w:val="0"/>
          <w:numId w:val="15"/>
        </w:numPr>
        <w:tabs>
          <w:tab w:val="clear" w:pos="567"/>
          <w:tab w:val="clear" w:pos="1134"/>
          <w:tab w:val="clear" w:pos="1701"/>
          <w:tab w:val="clear" w:pos="2268"/>
        </w:tabs>
        <w:spacing w:before="120" w:after="120" w:line="240" w:lineRule="atLeast"/>
        <w:ind w:left="979" w:firstLine="0"/>
        <w:jc w:val="left"/>
        <w:rPr>
          <w:kern w:val="22"/>
          <w:sz w:val="24"/>
          <w:szCs w:val="24"/>
          <w:lang w:eastAsia="zh-CN"/>
        </w:rPr>
      </w:pPr>
      <w:r w:rsidRPr="00503F81">
        <w:rPr>
          <w:rFonts w:hint="eastAsia"/>
          <w:sz w:val="24"/>
          <w:szCs w:val="24"/>
          <w:lang w:val="zh-CN" w:eastAsia="zh-CN"/>
        </w:rPr>
        <w:t>缔约方大会第十八届会议将注意到为执行《公约》及其议定书全球环境基金信托基金第十增资期所需资金估计数额。</w:t>
      </w:r>
    </w:p>
    <w:p w14:paraId="10D06D8C" w14:textId="77777777" w:rsidR="008A1C11" w:rsidRPr="00143221" w:rsidRDefault="008A1C11" w:rsidP="00503F81">
      <w:pPr>
        <w:pStyle w:val="CBDDesicionAnnex"/>
        <w:tabs>
          <w:tab w:val="clear" w:pos="2835"/>
          <w:tab w:val="clear" w:pos="3402"/>
        </w:tabs>
        <w:topLinePunct/>
        <w:spacing w:before="120"/>
        <w:ind w:left="979"/>
        <w:rPr>
          <w:rFonts w:cs="Times New Roman"/>
          <w:bCs w:val="0"/>
          <w:szCs w:val="24"/>
          <w:lang w:eastAsia="zh-CN"/>
        </w:rPr>
      </w:pPr>
      <w:r w:rsidRPr="00143221">
        <w:rPr>
          <w:rFonts w:cs="Times New Roman" w:hint="eastAsia"/>
          <w:bCs w:val="0"/>
          <w:szCs w:val="24"/>
          <w:lang w:val="zh-CN" w:eastAsia="zh-CN"/>
        </w:rPr>
        <w:t>附件二</w:t>
      </w:r>
    </w:p>
    <w:p w14:paraId="270755B9" w14:textId="77777777" w:rsidR="008A1C11" w:rsidRPr="00143221" w:rsidRDefault="008A1C11" w:rsidP="00503F81">
      <w:pPr>
        <w:pStyle w:val="CBDDesicionAnnex"/>
        <w:tabs>
          <w:tab w:val="clear" w:pos="2835"/>
          <w:tab w:val="clear" w:pos="3402"/>
        </w:tabs>
        <w:topLinePunct/>
        <w:spacing w:before="120"/>
        <w:ind w:left="979"/>
        <w:rPr>
          <w:rFonts w:cs="Times New Roman"/>
          <w:bCs w:val="0"/>
          <w:szCs w:val="24"/>
          <w:lang w:eastAsia="zh-CN"/>
        </w:rPr>
      </w:pPr>
      <w:r w:rsidRPr="00143221">
        <w:rPr>
          <w:rFonts w:cs="Times New Roman" w:hint="eastAsia"/>
          <w:bCs w:val="0"/>
          <w:szCs w:val="24"/>
          <w:lang w:val="zh-CN" w:eastAsia="zh-CN"/>
        </w:rPr>
        <w:t>第七次财务机制成效四年度审查的职权范围</w:t>
      </w:r>
    </w:p>
    <w:p w14:paraId="5F706715" w14:textId="77777777" w:rsidR="008A1C11" w:rsidRPr="00503F81" w:rsidRDefault="008A1C11" w:rsidP="00503F81">
      <w:pPr>
        <w:tabs>
          <w:tab w:val="clear" w:pos="567"/>
          <w:tab w:val="clear" w:pos="1134"/>
          <w:tab w:val="clear" w:pos="1701"/>
          <w:tab w:val="clear" w:pos="2268"/>
        </w:tabs>
        <w:spacing w:before="120" w:after="120" w:line="240" w:lineRule="atLeast"/>
        <w:ind w:left="490"/>
        <w:rPr>
          <w:b/>
          <w:bCs/>
          <w:sz w:val="24"/>
          <w:szCs w:val="24"/>
          <w:lang w:eastAsia="zh-CN"/>
        </w:rPr>
      </w:pPr>
      <w:r w:rsidRPr="00503F81">
        <w:rPr>
          <w:b/>
          <w:bCs/>
          <w:noProof/>
          <w:sz w:val="24"/>
          <w:szCs w:val="24"/>
          <w:lang w:eastAsia="zh-CN"/>
        </w:rPr>
        <w:t>A.</w:t>
      </w:r>
      <w:r w:rsidRPr="00503F81">
        <w:rPr>
          <w:b/>
          <w:bCs/>
          <w:sz w:val="24"/>
          <w:szCs w:val="24"/>
          <w:lang w:eastAsia="zh-CN"/>
        </w:rPr>
        <w:tab/>
      </w:r>
      <w:r w:rsidRPr="00503F81">
        <w:rPr>
          <w:rFonts w:hint="eastAsia"/>
          <w:b/>
          <w:bCs/>
          <w:sz w:val="24"/>
          <w:szCs w:val="24"/>
          <w:lang w:val="zh-CN" w:eastAsia="zh-CN"/>
        </w:rPr>
        <w:t>目的</w:t>
      </w:r>
    </w:p>
    <w:p w14:paraId="762F7867" w14:textId="00836E04" w:rsidR="008A1C11" w:rsidRPr="00503F81" w:rsidRDefault="008A1C1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eastAsia="zh-CN"/>
        </w:rPr>
      </w:pPr>
      <w:r w:rsidRPr="00503F81">
        <w:rPr>
          <w:rFonts w:hint="eastAsia"/>
          <w:sz w:val="24"/>
          <w:szCs w:val="24"/>
          <w:lang w:val="zh-CN" w:eastAsia="zh-CN"/>
        </w:rPr>
        <w:t>根据《生物多样性公约》</w:t>
      </w:r>
      <w:r w:rsidRPr="00503F81">
        <w:rPr>
          <w:rStyle w:val="FootnoteReference"/>
          <w:rFonts w:ascii="SimSun"/>
          <w:sz w:val="24"/>
          <w:szCs w:val="24"/>
          <w:lang w:val="zh-CN"/>
        </w:rPr>
        <w:footnoteReference w:id="8"/>
      </w:r>
      <w:r w:rsidRPr="00503F81">
        <w:rPr>
          <w:rFonts w:hint="eastAsia"/>
          <w:sz w:val="24"/>
          <w:szCs w:val="24"/>
          <w:lang w:val="zh-CN" w:eastAsia="zh-CN"/>
        </w:rPr>
        <w:t>第</w:t>
      </w:r>
      <w:r w:rsidRPr="00503F81">
        <w:rPr>
          <w:sz w:val="24"/>
          <w:szCs w:val="24"/>
          <w:lang w:eastAsia="zh-CN"/>
        </w:rPr>
        <w:t xml:space="preserve"> 21 </w:t>
      </w:r>
      <w:r w:rsidRPr="00503F81">
        <w:rPr>
          <w:rFonts w:hint="eastAsia"/>
          <w:sz w:val="24"/>
          <w:szCs w:val="24"/>
          <w:lang w:val="zh-CN" w:eastAsia="zh-CN"/>
        </w:rPr>
        <w:t>条第</w:t>
      </w:r>
      <w:r w:rsidRPr="00503F81">
        <w:rPr>
          <w:sz w:val="24"/>
          <w:szCs w:val="24"/>
          <w:lang w:eastAsia="zh-CN"/>
        </w:rPr>
        <w:t xml:space="preserve"> 3 </w:t>
      </w:r>
      <w:r w:rsidRPr="00503F81">
        <w:rPr>
          <w:rFonts w:hint="eastAsia"/>
          <w:sz w:val="24"/>
          <w:szCs w:val="24"/>
          <w:lang w:val="zh-CN" w:eastAsia="zh-CN"/>
        </w:rPr>
        <w:t>款</w:t>
      </w:r>
      <w:r w:rsidRPr="00503F81">
        <w:rPr>
          <w:rFonts w:hint="eastAsia"/>
          <w:sz w:val="24"/>
          <w:szCs w:val="24"/>
          <w:lang w:eastAsia="zh-CN"/>
        </w:rPr>
        <w:t>，</w:t>
      </w:r>
      <w:r w:rsidRPr="00503F81">
        <w:rPr>
          <w:rFonts w:hint="eastAsia"/>
          <w:sz w:val="24"/>
          <w:szCs w:val="24"/>
          <w:lang w:val="zh-CN" w:eastAsia="zh-CN"/>
        </w:rPr>
        <w:t>并借鉴过去六次审查财务机制成效的经验</w:t>
      </w:r>
      <w:r w:rsidRPr="00503F81">
        <w:rPr>
          <w:rFonts w:hint="eastAsia"/>
          <w:sz w:val="24"/>
          <w:szCs w:val="24"/>
          <w:lang w:eastAsia="zh-CN"/>
        </w:rPr>
        <w:t>，</w:t>
      </w:r>
      <w:r w:rsidRPr="00503F81">
        <w:rPr>
          <w:rFonts w:hint="eastAsia"/>
          <w:sz w:val="24"/>
          <w:szCs w:val="24"/>
          <w:lang w:val="zh-CN" w:eastAsia="zh-CN"/>
        </w:rPr>
        <w:t>《公约》缔约方大会第十八届会议将进行第七次审查</w:t>
      </w:r>
      <w:r w:rsidRPr="00503F81">
        <w:rPr>
          <w:rFonts w:hint="eastAsia"/>
          <w:sz w:val="24"/>
          <w:szCs w:val="24"/>
          <w:lang w:eastAsia="zh-CN"/>
        </w:rPr>
        <w:t>，</w:t>
      </w:r>
      <w:r w:rsidRPr="00503F81">
        <w:rPr>
          <w:rFonts w:hint="eastAsia"/>
          <w:sz w:val="24"/>
          <w:szCs w:val="24"/>
          <w:lang w:val="zh-CN" w:eastAsia="zh-CN"/>
        </w:rPr>
        <w:t>并将酌情采取适当行动提高财务机制的成效。为此目的，成效将包括：</w:t>
      </w:r>
    </w:p>
    <w:p w14:paraId="162AF737"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(a)</w:t>
      </w:r>
      <w:r w:rsidRPr="00503F81">
        <w:rPr>
          <w:sz w:val="24"/>
          <w:szCs w:val="24"/>
          <w:lang w:eastAsia="zh-CN"/>
        </w:rPr>
        <w:tab/>
      </w:r>
      <w:r w:rsidRPr="00503F81">
        <w:rPr>
          <w:rFonts w:hint="eastAsia"/>
          <w:sz w:val="24"/>
          <w:szCs w:val="24"/>
          <w:lang w:val="zh-CN" w:eastAsia="zh-CN"/>
        </w:rPr>
        <w:t>全球环境基金作为运作财务机制的体制机构</w:t>
      </w:r>
      <w:r w:rsidRPr="00503F81">
        <w:rPr>
          <w:rFonts w:hint="eastAsia"/>
          <w:sz w:val="24"/>
          <w:szCs w:val="24"/>
          <w:lang w:eastAsia="zh-CN"/>
        </w:rPr>
        <w:t>，</w:t>
      </w:r>
      <w:r w:rsidRPr="00503F81">
        <w:rPr>
          <w:rFonts w:hint="eastAsia"/>
          <w:sz w:val="24"/>
          <w:szCs w:val="24"/>
          <w:lang w:val="zh-CN" w:eastAsia="zh-CN"/>
        </w:rPr>
        <w:t>其活动是否符合缔约方大会的指导意见</w:t>
      </w:r>
      <w:r w:rsidRPr="00503F81">
        <w:rPr>
          <w:rFonts w:hint="eastAsia"/>
          <w:sz w:val="24"/>
          <w:szCs w:val="24"/>
          <w:lang w:eastAsia="zh-CN"/>
        </w:rPr>
        <w:t>；</w:t>
      </w:r>
    </w:p>
    <w:p w14:paraId="095AACC2"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(b)</w:t>
      </w:r>
      <w:r w:rsidRPr="00503F81">
        <w:rPr>
          <w:sz w:val="24"/>
          <w:szCs w:val="24"/>
          <w:lang w:eastAsia="zh-CN"/>
        </w:rPr>
        <w:tab/>
      </w:r>
      <w:r w:rsidRPr="00503F81">
        <w:rPr>
          <w:rFonts w:hint="eastAsia"/>
          <w:sz w:val="24"/>
          <w:szCs w:val="24"/>
          <w:lang w:val="zh-CN" w:eastAsia="zh-CN"/>
        </w:rPr>
        <w:t>财务机制在提供财务资源使所有符合条件的缔约方能够支付为履行《公约》及其议定书义务和产生全球环境效益并受益于《公约》及其议定书的条款而采取的措施所产生的全部商定增量成本的成效</w:t>
      </w:r>
      <w:r w:rsidRPr="00503F81">
        <w:rPr>
          <w:rFonts w:hint="eastAsia"/>
          <w:sz w:val="24"/>
          <w:szCs w:val="24"/>
          <w:lang w:eastAsia="zh-CN"/>
        </w:rPr>
        <w:t>，</w:t>
      </w:r>
      <w:r w:rsidRPr="00503F81">
        <w:rPr>
          <w:rFonts w:hint="eastAsia"/>
          <w:sz w:val="24"/>
          <w:szCs w:val="24"/>
          <w:lang w:val="zh-CN" w:eastAsia="zh-CN"/>
        </w:rPr>
        <w:t>同时考虑到资金流的可预测性、充足性和及时性</w:t>
      </w:r>
      <w:r w:rsidRPr="00503F81">
        <w:rPr>
          <w:rFonts w:hint="eastAsia"/>
          <w:sz w:val="24"/>
          <w:szCs w:val="24"/>
          <w:lang w:eastAsia="zh-CN"/>
        </w:rPr>
        <w:t>，</w:t>
      </w:r>
      <w:r w:rsidRPr="00503F81">
        <w:rPr>
          <w:rFonts w:hint="eastAsia"/>
          <w:sz w:val="24"/>
          <w:szCs w:val="24"/>
          <w:lang w:val="zh-CN" w:eastAsia="zh-CN"/>
        </w:rPr>
        <w:t>包括全球环境基金各执行机构的绩效</w:t>
      </w:r>
      <w:r w:rsidRPr="00503F81">
        <w:rPr>
          <w:rFonts w:hint="eastAsia"/>
          <w:sz w:val="24"/>
          <w:szCs w:val="24"/>
          <w:lang w:eastAsia="zh-CN"/>
        </w:rPr>
        <w:t>；</w:t>
      </w:r>
    </w:p>
    <w:p w14:paraId="76A255A8"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(c)</w:t>
      </w:r>
      <w:r w:rsidRPr="00503F81">
        <w:rPr>
          <w:sz w:val="24"/>
          <w:szCs w:val="24"/>
          <w:lang w:eastAsia="zh-CN"/>
        </w:rPr>
        <w:tab/>
      </w:r>
      <w:r w:rsidRPr="00503F81">
        <w:rPr>
          <w:rFonts w:hint="eastAsia"/>
          <w:sz w:val="24"/>
          <w:szCs w:val="24"/>
          <w:lang w:val="zh-CN" w:eastAsia="zh-CN"/>
        </w:rPr>
        <w:t>金融机制在提供财政资源方面的效率</w:t>
      </w:r>
      <w:r w:rsidRPr="00503F81">
        <w:rPr>
          <w:rFonts w:hint="eastAsia"/>
          <w:sz w:val="24"/>
          <w:szCs w:val="24"/>
          <w:lang w:eastAsia="zh-CN"/>
        </w:rPr>
        <w:t>，</w:t>
      </w:r>
      <w:r w:rsidRPr="00503F81">
        <w:rPr>
          <w:rFonts w:hint="eastAsia"/>
          <w:sz w:val="24"/>
          <w:szCs w:val="24"/>
          <w:lang w:val="zh-CN" w:eastAsia="zh-CN"/>
        </w:rPr>
        <w:t>以及根据缔约方大会的指导意见</w:t>
      </w:r>
      <w:r w:rsidRPr="00503F81">
        <w:rPr>
          <w:rFonts w:hint="eastAsia"/>
          <w:sz w:val="24"/>
          <w:szCs w:val="24"/>
          <w:lang w:eastAsia="zh-CN"/>
        </w:rPr>
        <w:t>，</w:t>
      </w:r>
      <w:r w:rsidRPr="00503F81">
        <w:rPr>
          <w:rFonts w:hint="eastAsia"/>
          <w:sz w:val="24"/>
          <w:szCs w:val="24"/>
          <w:lang w:val="zh-CN" w:eastAsia="zh-CN"/>
        </w:rPr>
        <w:t>酌情对由其资源资助的活动的结果进行监督、监测和评估</w:t>
      </w:r>
      <w:r w:rsidRPr="00503F81">
        <w:rPr>
          <w:rFonts w:hint="eastAsia"/>
          <w:sz w:val="24"/>
          <w:szCs w:val="24"/>
          <w:lang w:eastAsia="zh-CN"/>
        </w:rPr>
        <w:t>，</w:t>
      </w:r>
      <w:r w:rsidRPr="00503F81">
        <w:rPr>
          <w:rFonts w:hint="eastAsia"/>
          <w:sz w:val="24"/>
          <w:szCs w:val="24"/>
          <w:lang w:val="zh-CN" w:eastAsia="zh-CN"/>
        </w:rPr>
        <w:t>包括其社会、性别平等和公平相关结果和影响</w:t>
      </w:r>
      <w:r w:rsidRPr="00503F81">
        <w:rPr>
          <w:rFonts w:hint="eastAsia"/>
          <w:sz w:val="24"/>
          <w:szCs w:val="24"/>
          <w:lang w:eastAsia="zh-CN"/>
        </w:rPr>
        <w:t>；</w:t>
      </w:r>
    </w:p>
    <w:p w14:paraId="4CBCFD4D"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(d)</w:t>
      </w:r>
      <w:r w:rsidRPr="00503F81">
        <w:rPr>
          <w:sz w:val="24"/>
          <w:szCs w:val="24"/>
          <w:lang w:eastAsia="zh-CN"/>
        </w:rPr>
        <w:tab/>
      </w:r>
      <w:r w:rsidRPr="00503F81">
        <w:rPr>
          <w:rFonts w:hint="eastAsia"/>
          <w:sz w:val="24"/>
          <w:szCs w:val="24"/>
          <w:lang w:val="zh-CN" w:eastAsia="zh-CN"/>
        </w:rPr>
        <w:t>依照国家优先次序促进和加强国家执行措施以实现全球生物多样性长期目标和行动目标的成效</w:t>
      </w:r>
      <w:r w:rsidRPr="00503F81">
        <w:rPr>
          <w:rFonts w:hint="eastAsia"/>
          <w:sz w:val="24"/>
          <w:szCs w:val="24"/>
          <w:lang w:eastAsia="zh-CN"/>
        </w:rPr>
        <w:t>，</w:t>
      </w:r>
      <w:r w:rsidRPr="00503F81">
        <w:rPr>
          <w:rFonts w:hint="eastAsia"/>
          <w:sz w:val="24"/>
          <w:szCs w:val="24"/>
          <w:lang w:val="zh-CN" w:eastAsia="zh-CN"/>
        </w:rPr>
        <w:t>包括与议定书相关的长期目标和行动目标的成效</w:t>
      </w:r>
      <w:r w:rsidRPr="00503F81">
        <w:rPr>
          <w:rFonts w:hint="eastAsia"/>
          <w:sz w:val="24"/>
          <w:szCs w:val="24"/>
          <w:lang w:eastAsia="zh-CN"/>
        </w:rPr>
        <w:t>；</w:t>
      </w:r>
    </w:p>
    <w:p w14:paraId="094E42C6"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(e)</w:t>
      </w:r>
      <w:r w:rsidRPr="00503F81">
        <w:rPr>
          <w:sz w:val="24"/>
          <w:szCs w:val="24"/>
          <w:lang w:eastAsia="zh-CN"/>
        </w:rPr>
        <w:tab/>
      </w:r>
      <w:r w:rsidRPr="00503F81">
        <w:rPr>
          <w:rFonts w:hint="eastAsia"/>
          <w:sz w:val="24"/>
          <w:szCs w:val="24"/>
          <w:lang w:val="zh-CN" w:eastAsia="zh-CN"/>
        </w:rPr>
        <w:t>全球环境基金和全球生物多样性框架基金为执行《公约》和实现其三个目标以及酌情执行其议定书而资助的活动的效率和效力</w:t>
      </w:r>
      <w:r w:rsidRPr="00503F81">
        <w:rPr>
          <w:rFonts w:hint="eastAsia"/>
          <w:sz w:val="24"/>
          <w:szCs w:val="24"/>
          <w:lang w:eastAsia="zh-CN"/>
        </w:rPr>
        <w:t>，</w:t>
      </w:r>
      <w:r w:rsidRPr="00503F81">
        <w:rPr>
          <w:rFonts w:hint="eastAsia"/>
          <w:sz w:val="24"/>
          <w:szCs w:val="24"/>
          <w:lang w:val="zh-CN" w:eastAsia="zh-CN"/>
        </w:rPr>
        <w:t>同时考虑到缔约方大会提供的指导意见</w:t>
      </w:r>
      <w:r w:rsidRPr="00503F81">
        <w:rPr>
          <w:rFonts w:hint="eastAsia"/>
          <w:sz w:val="24"/>
          <w:szCs w:val="24"/>
          <w:lang w:eastAsia="zh-CN"/>
        </w:rPr>
        <w:t>；</w:t>
      </w:r>
    </w:p>
    <w:p w14:paraId="1A646A91"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(f)</w:t>
      </w:r>
      <w:r w:rsidRPr="00503F81">
        <w:rPr>
          <w:sz w:val="24"/>
          <w:szCs w:val="24"/>
          <w:lang w:eastAsia="zh-CN"/>
        </w:rPr>
        <w:tab/>
      </w:r>
      <w:r w:rsidRPr="00503F81">
        <w:rPr>
          <w:rFonts w:hint="eastAsia"/>
          <w:sz w:val="24"/>
          <w:szCs w:val="24"/>
          <w:lang w:val="zh-CN" w:eastAsia="zh-CN"/>
        </w:rPr>
        <w:t>资源调配过程和程序的效率和效力</w:t>
      </w:r>
      <w:r w:rsidRPr="00503F81">
        <w:rPr>
          <w:rFonts w:hint="eastAsia"/>
          <w:sz w:val="24"/>
          <w:szCs w:val="24"/>
          <w:lang w:eastAsia="zh-CN"/>
        </w:rPr>
        <w:t>；</w:t>
      </w:r>
    </w:p>
    <w:p w14:paraId="1958FED7"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rFonts w:ascii="SimSun"/>
          <w:sz w:val="24"/>
          <w:szCs w:val="24"/>
          <w:lang w:eastAsia="zh-CN"/>
        </w:rPr>
      </w:pPr>
      <w:r w:rsidRPr="00503F81">
        <w:rPr>
          <w:noProof/>
          <w:sz w:val="24"/>
          <w:szCs w:val="24"/>
          <w:lang w:eastAsia="zh-CN"/>
        </w:rPr>
        <w:lastRenderedPageBreak/>
        <w:t>(g)</w:t>
      </w:r>
      <w:r w:rsidRPr="00503F81">
        <w:rPr>
          <w:rFonts w:ascii="SimSun"/>
          <w:color w:val="000000"/>
          <w:sz w:val="24"/>
          <w:szCs w:val="24"/>
          <w:lang w:eastAsia="zh-CN"/>
        </w:rPr>
        <w:tab/>
      </w:r>
      <w:r w:rsidRPr="00503F81">
        <w:rPr>
          <w:rFonts w:hint="eastAsia"/>
          <w:sz w:val="24"/>
          <w:szCs w:val="24"/>
          <w:lang w:val="zh-CN" w:eastAsia="zh-CN"/>
        </w:rPr>
        <w:t>财务机制在实施和确保资助的活动中以人权为基础的方法方面的有效性</w:t>
      </w:r>
      <w:r w:rsidRPr="00503F81">
        <w:rPr>
          <w:rFonts w:hint="eastAsia"/>
          <w:sz w:val="24"/>
          <w:szCs w:val="24"/>
          <w:lang w:eastAsia="zh-CN"/>
        </w:rPr>
        <w:t>，</w:t>
      </w:r>
      <w:r w:rsidRPr="00503F81">
        <w:rPr>
          <w:rFonts w:hint="eastAsia"/>
          <w:sz w:val="24"/>
          <w:szCs w:val="24"/>
          <w:lang w:val="zh-CN" w:eastAsia="zh-CN"/>
        </w:rPr>
        <w:t>包括享有清洁、健康和可持续环境的权利</w:t>
      </w:r>
      <w:r w:rsidRPr="00503F81">
        <w:rPr>
          <w:rFonts w:hint="eastAsia"/>
          <w:sz w:val="24"/>
          <w:szCs w:val="24"/>
          <w:lang w:eastAsia="zh-CN"/>
        </w:rPr>
        <w:t>；</w:t>
      </w:r>
    </w:p>
    <w:p w14:paraId="0635407F"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rFonts w:ascii="SimSun"/>
          <w:sz w:val="24"/>
          <w:szCs w:val="24"/>
          <w:lang w:eastAsia="zh-CN"/>
        </w:rPr>
      </w:pPr>
      <w:r w:rsidRPr="00503F81">
        <w:rPr>
          <w:noProof/>
          <w:sz w:val="24"/>
          <w:szCs w:val="24"/>
          <w:lang w:eastAsia="zh-CN"/>
        </w:rPr>
        <w:t>(h)</w:t>
      </w:r>
      <w:r w:rsidRPr="00503F81">
        <w:rPr>
          <w:sz w:val="24"/>
          <w:szCs w:val="24"/>
          <w:lang w:eastAsia="zh-CN"/>
        </w:rPr>
        <w:tab/>
      </w:r>
      <w:r w:rsidRPr="00503F81">
        <w:rPr>
          <w:rFonts w:hint="eastAsia"/>
          <w:sz w:val="24"/>
          <w:szCs w:val="24"/>
          <w:lang w:val="zh-CN" w:eastAsia="zh-CN"/>
        </w:rPr>
        <w:t>以符合其他多边环境协定任务规定的方式为实现《公约》及其议定书的目标而提供的与各多边环境协定的执行工作协同增效的支持的效力和效率</w:t>
      </w:r>
      <w:r w:rsidRPr="00503F81">
        <w:rPr>
          <w:rFonts w:hint="eastAsia"/>
          <w:sz w:val="24"/>
          <w:szCs w:val="24"/>
          <w:lang w:eastAsia="zh-CN"/>
        </w:rPr>
        <w:t>；</w:t>
      </w:r>
    </w:p>
    <w:p w14:paraId="43F7F911" w14:textId="77777777"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sz w:val="24"/>
          <w:szCs w:val="24"/>
          <w:lang w:eastAsia="zh-CN"/>
        </w:rPr>
      </w:pPr>
      <w:r w:rsidRPr="00503F81">
        <w:rPr>
          <w:noProof/>
          <w:sz w:val="24"/>
          <w:szCs w:val="24"/>
          <w:lang w:eastAsia="zh-CN"/>
        </w:rPr>
        <w:t>(i)</w:t>
      </w:r>
      <w:r w:rsidRPr="00503F81">
        <w:rPr>
          <w:sz w:val="24"/>
          <w:szCs w:val="24"/>
          <w:lang w:eastAsia="zh-CN"/>
        </w:rPr>
        <w:tab/>
      </w:r>
      <w:r w:rsidRPr="00503F81">
        <w:rPr>
          <w:rStyle w:val="rynqvb"/>
          <w:rFonts w:hint="eastAsia"/>
          <w:sz w:val="24"/>
          <w:szCs w:val="24"/>
          <w:lang w:val="zh-CN" w:eastAsia="zh-CN"/>
        </w:rPr>
        <w:t>在改善土著人民和地方社区、妇女和青年获得和增加财政资源方面取得的成效</w:t>
      </w:r>
      <w:r w:rsidRPr="00503F81">
        <w:rPr>
          <w:rStyle w:val="rynqvb"/>
          <w:rFonts w:hint="eastAsia"/>
          <w:sz w:val="24"/>
          <w:szCs w:val="24"/>
          <w:lang w:eastAsia="zh-CN"/>
        </w:rPr>
        <w:t>，</w:t>
      </w:r>
      <w:r w:rsidRPr="00503F81">
        <w:rPr>
          <w:rStyle w:val="rynqvb"/>
          <w:rFonts w:hint="eastAsia"/>
          <w:sz w:val="24"/>
          <w:szCs w:val="24"/>
          <w:lang w:val="zh-CN" w:eastAsia="zh-CN"/>
        </w:rPr>
        <w:t>以支持《公约》及其议定书目标的实施</w:t>
      </w:r>
      <w:r w:rsidRPr="00503F81">
        <w:rPr>
          <w:rStyle w:val="rynqvb"/>
          <w:rFonts w:hint="eastAsia"/>
          <w:sz w:val="24"/>
          <w:szCs w:val="24"/>
          <w:lang w:eastAsia="zh-CN"/>
        </w:rPr>
        <w:t>；</w:t>
      </w:r>
    </w:p>
    <w:p w14:paraId="1B1ACC1B" w14:textId="38F2E963" w:rsidR="008A1C11" w:rsidRPr="00503F81" w:rsidRDefault="008A1C11" w:rsidP="00503F81">
      <w:pPr>
        <w:pStyle w:val="CBDNormalNoNumber"/>
        <w:tabs>
          <w:tab w:val="clear" w:pos="567"/>
          <w:tab w:val="clear" w:pos="1134"/>
          <w:tab w:val="clear" w:pos="1701"/>
          <w:tab w:val="clear" w:pos="2268"/>
          <w:tab w:val="clear" w:pos="2835"/>
          <w:tab w:val="clear" w:pos="3402"/>
        </w:tabs>
        <w:topLinePunct/>
        <w:spacing w:before="120"/>
        <w:ind w:left="979" w:firstLine="490"/>
        <w:rPr>
          <w:rFonts w:ascii="SimSun"/>
          <w:b/>
          <w:sz w:val="24"/>
          <w:szCs w:val="24"/>
          <w:lang w:eastAsia="zh-CN"/>
        </w:rPr>
      </w:pPr>
      <w:r w:rsidRPr="00503F81">
        <w:rPr>
          <w:noProof/>
          <w:sz w:val="24"/>
          <w:szCs w:val="24"/>
          <w:lang w:eastAsia="zh-CN"/>
        </w:rPr>
        <w:t>(j)</w:t>
      </w:r>
      <w:r w:rsidRPr="00503F81">
        <w:rPr>
          <w:sz w:val="24"/>
          <w:szCs w:val="24"/>
          <w:lang w:eastAsia="zh-CN"/>
        </w:rPr>
        <w:tab/>
      </w:r>
      <w:r w:rsidRPr="00503F81">
        <w:rPr>
          <w:rStyle w:val="rynqvb"/>
          <w:rFonts w:hint="eastAsia"/>
          <w:sz w:val="24"/>
          <w:szCs w:val="24"/>
          <w:lang w:val="zh-CN" w:eastAsia="zh-CN"/>
        </w:rPr>
        <w:t>全球环境基金各执行机构在向各国提供支持和服务以实施资助的项目方面的效率</w:t>
      </w:r>
      <w:r w:rsidRPr="00503F81">
        <w:rPr>
          <w:rStyle w:val="rynqvb"/>
          <w:rFonts w:hint="eastAsia"/>
          <w:sz w:val="24"/>
          <w:szCs w:val="24"/>
          <w:lang w:eastAsia="zh-CN"/>
        </w:rPr>
        <w:t>，</w:t>
      </w:r>
      <w:r w:rsidRPr="00503F81">
        <w:rPr>
          <w:rStyle w:val="rynqvb"/>
          <w:rFonts w:hint="eastAsia"/>
          <w:sz w:val="24"/>
          <w:szCs w:val="24"/>
          <w:lang w:val="zh-CN" w:eastAsia="zh-CN"/>
        </w:rPr>
        <w:t>包括资金的及时拨付、运营成本、国际顾问的使用以及支出控制等方面。</w:t>
      </w:r>
    </w:p>
    <w:p w14:paraId="4C8BEB28" w14:textId="77777777" w:rsidR="00503F81" w:rsidRPr="00503F81" w:rsidRDefault="00503F81" w:rsidP="00503F81">
      <w:pPr>
        <w:tabs>
          <w:tab w:val="clear" w:pos="567"/>
          <w:tab w:val="clear" w:pos="1134"/>
          <w:tab w:val="clear" w:pos="1701"/>
          <w:tab w:val="clear" w:pos="2268"/>
        </w:tabs>
        <w:spacing w:before="120" w:after="120" w:line="240" w:lineRule="atLeast"/>
        <w:ind w:left="490"/>
        <w:rPr>
          <w:b/>
          <w:bCs/>
          <w:noProof/>
          <w:sz w:val="24"/>
          <w:szCs w:val="24"/>
          <w:lang w:eastAsia="zh-CN"/>
        </w:rPr>
      </w:pPr>
      <w:r w:rsidRPr="00503F81">
        <w:rPr>
          <w:b/>
          <w:bCs/>
          <w:noProof/>
          <w:sz w:val="24"/>
          <w:szCs w:val="24"/>
          <w:lang w:eastAsia="zh-CN"/>
        </w:rPr>
        <w:t xml:space="preserve">B. </w:t>
      </w:r>
      <w:r w:rsidRPr="00503F81">
        <w:rPr>
          <w:b/>
          <w:bCs/>
          <w:noProof/>
          <w:sz w:val="24"/>
          <w:szCs w:val="24"/>
          <w:lang w:eastAsia="zh-CN"/>
        </w:rPr>
        <w:tab/>
      </w:r>
      <w:r w:rsidRPr="00503F81">
        <w:rPr>
          <w:b/>
          <w:bCs/>
          <w:noProof/>
          <w:sz w:val="24"/>
          <w:szCs w:val="24"/>
          <w:lang w:eastAsia="zh-CN"/>
        </w:rPr>
        <w:t>方法</w:t>
      </w:r>
    </w:p>
    <w:p w14:paraId="2EC94D40"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zh-CN" w:eastAsia="zh-CN"/>
        </w:rPr>
      </w:pPr>
      <w:r w:rsidRPr="00503F81">
        <w:rPr>
          <w:sz w:val="24"/>
          <w:szCs w:val="24"/>
          <w:lang w:val="zh-CN" w:eastAsia="zh-CN"/>
        </w:rPr>
        <w:t>审查将涵盖财务机制运作体制</w:t>
      </w:r>
      <w:r w:rsidRPr="00503F81">
        <w:rPr>
          <w:rFonts w:hint="eastAsia"/>
          <w:sz w:val="24"/>
          <w:szCs w:val="24"/>
          <w:lang w:val="zh-CN" w:eastAsia="zh-CN"/>
        </w:rPr>
        <w:t>机构</w:t>
      </w:r>
      <w:r w:rsidRPr="00503F81">
        <w:rPr>
          <w:sz w:val="24"/>
          <w:szCs w:val="24"/>
          <w:lang w:val="zh-CN" w:eastAsia="zh-CN"/>
        </w:rPr>
        <w:t>的所有活动，特别是</w:t>
      </w:r>
      <w:r w:rsidRPr="00503F81">
        <w:rPr>
          <w:sz w:val="24"/>
          <w:szCs w:val="24"/>
          <w:lang w:val="zh-CN" w:eastAsia="zh-CN"/>
        </w:rPr>
        <w:t xml:space="preserve"> 2022 </w:t>
      </w:r>
      <w:r w:rsidRPr="00503F81">
        <w:rPr>
          <w:sz w:val="24"/>
          <w:szCs w:val="24"/>
          <w:lang w:val="zh-CN" w:eastAsia="zh-CN"/>
        </w:rPr>
        <w:t>年</w:t>
      </w:r>
      <w:r w:rsidRPr="00503F81">
        <w:rPr>
          <w:sz w:val="24"/>
          <w:szCs w:val="24"/>
          <w:lang w:val="zh-CN" w:eastAsia="zh-CN"/>
        </w:rPr>
        <w:t xml:space="preserve"> 7 </w:t>
      </w:r>
      <w:r w:rsidRPr="00503F81">
        <w:rPr>
          <w:sz w:val="24"/>
          <w:szCs w:val="24"/>
          <w:lang w:val="zh-CN" w:eastAsia="zh-CN"/>
        </w:rPr>
        <w:t>月</w:t>
      </w:r>
      <w:r w:rsidRPr="00503F81">
        <w:rPr>
          <w:sz w:val="24"/>
          <w:szCs w:val="24"/>
          <w:lang w:val="zh-CN" w:eastAsia="zh-CN"/>
        </w:rPr>
        <w:t xml:space="preserve"> 1 </w:t>
      </w:r>
      <w:r w:rsidRPr="00503F81">
        <w:rPr>
          <w:sz w:val="24"/>
          <w:szCs w:val="24"/>
          <w:lang w:val="zh-CN" w:eastAsia="zh-CN"/>
        </w:rPr>
        <w:t>日至</w:t>
      </w:r>
      <w:r w:rsidRPr="00503F81">
        <w:rPr>
          <w:sz w:val="24"/>
          <w:szCs w:val="24"/>
          <w:lang w:val="zh-CN" w:eastAsia="zh-CN"/>
        </w:rPr>
        <w:t xml:space="preserve"> 2026 </w:t>
      </w:r>
      <w:r w:rsidRPr="00503F81">
        <w:rPr>
          <w:sz w:val="24"/>
          <w:szCs w:val="24"/>
          <w:lang w:val="zh-CN" w:eastAsia="zh-CN"/>
        </w:rPr>
        <w:t>年</w:t>
      </w:r>
      <w:r w:rsidRPr="00503F81">
        <w:rPr>
          <w:sz w:val="24"/>
          <w:szCs w:val="24"/>
          <w:lang w:val="zh-CN" w:eastAsia="zh-CN"/>
        </w:rPr>
        <w:t xml:space="preserve"> 6 </w:t>
      </w:r>
      <w:r w:rsidRPr="00503F81">
        <w:rPr>
          <w:sz w:val="24"/>
          <w:szCs w:val="24"/>
          <w:lang w:val="zh-CN" w:eastAsia="zh-CN"/>
        </w:rPr>
        <w:t>月</w:t>
      </w:r>
      <w:r w:rsidRPr="00503F81">
        <w:rPr>
          <w:sz w:val="24"/>
          <w:szCs w:val="24"/>
          <w:lang w:val="zh-CN" w:eastAsia="zh-CN"/>
        </w:rPr>
        <w:t xml:space="preserve"> 30 </w:t>
      </w:r>
      <w:r w:rsidRPr="00503F81">
        <w:rPr>
          <w:sz w:val="24"/>
          <w:szCs w:val="24"/>
          <w:lang w:val="zh-CN" w:eastAsia="zh-CN"/>
        </w:rPr>
        <w:t>日期间的活动。</w:t>
      </w:r>
    </w:p>
    <w:p w14:paraId="7BA5636B"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rFonts w:hint="eastAsia"/>
          <w:sz w:val="24"/>
          <w:szCs w:val="24"/>
          <w:lang w:val="zh-CN" w:eastAsia="zh-CN"/>
        </w:rPr>
        <w:t>除其他外，</w:t>
      </w:r>
      <w:r w:rsidRPr="00503F81">
        <w:rPr>
          <w:sz w:val="24"/>
          <w:szCs w:val="24"/>
          <w:lang w:val="zh-CN" w:eastAsia="zh-CN"/>
        </w:rPr>
        <w:t>审查应</w:t>
      </w:r>
      <w:r w:rsidRPr="00503F81">
        <w:rPr>
          <w:rFonts w:hint="eastAsia"/>
          <w:sz w:val="24"/>
          <w:szCs w:val="24"/>
          <w:lang w:val="zh-CN" w:eastAsia="zh-CN"/>
        </w:rPr>
        <w:t>平衡</w:t>
      </w:r>
      <w:r w:rsidRPr="00503F81">
        <w:rPr>
          <w:sz w:val="24"/>
          <w:szCs w:val="24"/>
          <w:lang w:val="zh-CN" w:eastAsia="zh-CN"/>
        </w:rPr>
        <w:t>利用以下信息来源</w:t>
      </w:r>
      <w:r w:rsidRPr="00503F81">
        <w:rPr>
          <w:sz w:val="24"/>
          <w:szCs w:val="24"/>
          <w:lang w:val="en-US" w:eastAsia="zh-CN"/>
        </w:rPr>
        <w:t>：</w:t>
      </w:r>
      <w:r w:rsidRPr="00503F81">
        <w:rPr>
          <w:sz w:val="24"/>
          <w:szCs w:val="24"/>
          <w:lang w:val="en-US" w:eastAsia="zh-CN"/>
        </w:rPr>
        <w:t xml:space="preserve"> </w:t>
      </w:r>
    </w:p>
    <w:p w14:paraId="12E3F18A"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根据</w:t>
      </w:r>
      <w:r w:rsidRPr="00503F81">
        <w:rPr>
          <w:sz w:val="24"/>
          <w:szCs w:val="24"/>
          <w:lang w:val="en-US" w:eastAsia="zh-CN"/>
        </w:rPr>
        <w:t>1996</w:t>
      </w:r>
      <w:r w:rsidRPr="00503F81">
        <w:rPr>
          <w:sz w:val="24"/>
          <w:szCs w:val="24"/>
          <w:lang w:val="en-US" w:eastAsia="zh-CN"/>
        </w:rPr>
        <w:t>年</w:t>
      </w:r>
      <w:r w:rsidRPr="00503F81">
        <w:rPr>
          <w:sz w:val="24"/>
          <w:szCs w:val="24"/>
          <w:lang w:val="en-US" w:eastAsia="zh-CN"/>
        </w:rPr>
        <w:t>11</w:t>
      </w:r>
      <w:r w:rsidRPr="00503F81">
        <w:rPr>
          <w:sz w:val="24"/>
          <w:szCs w:val="24"/>
          <w:lang w:val="en-US" w:eastAsia="zh-CN"/>
        </w:rPr>
        <w:t>月</w:t>
      </w:r>
      <w:r w:rsidRPr="00503F81">
        <w:rPr>
          <w:sz w:val="24"/>
          <w:szCs w:val="24"/>
          <w:lang w:val="en-US" w:eastAsia="zh-CN"/>
        </w:rPr>
        <w:t>15</w:t>
      </w:r>
      <w:r w:rsidRPr="00503F81">
        <w:rPr>
          <w:sz w:val="24"/>
          <w:szCs w:val="24"/>
          <w:lang w:val="en-US" w:eastAsia="zh-CN"/>
        </w:rPr>
        <w:t>日第</w:t>
      </w:r>
      <w:hyperlink r:id="rId19" w:history="1">
        <w:r w:rsidRPr="00503F81">
          <w:rPr>
            <w:color w:val="0000FF"/>
            <w:sz w:val="24"/>
            <w:szCs w:val="24"/>
            <w:u w:val="single"/>
            <w:lang w:val="en-US" w:eastAsia="zh-CN"/>
          </w:rPr>
          <w:t>III/8</w:t>
        </w:r>
      </w:hyperlink>
      <w:r w:rsidRPr="00503F81">
        <w:rPr>
          <w:sz w:val="24"/>
          <w:szCs w:val="24"/>
          <w:lang w:val="en-US" w:eastAsia="zh-CN"/>
        </w:rPr>
        <w:t>号决定附件所载《公约》缔约方大会与全球环境基金理事会谅解备忘录对财务机制在执行《公约》方面的成效进行的审查；</w:t>
      </w:r>
    </w:p>
    <w:p w14:paraId="4DB603BD"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全球环境基金编写的报告，包括</w:t>
      </w:r>
      <w:r w:rsidRPr="00503F81">
        <w:rPr>
          <w:rFonts w:hint="eastAsia"/>
          <w:sz w:val="24"/>
          <w:szCs w:val="24"/>
          <w:lang w:val="en-US" w:eastAsia="zh-CN"/>
        </w:rPr>
        <w:t>向</w:t>
      </w:r>
      <w:r w:rsidRPr="00503F81">
        <w:rPr>
          <w:sz w:val="24"/>
          <w:szCs w:val="24"/>
          <w:lang w:val="en-US" w:eastAsia="zh-CN"/>
        </w:rPr>
        <w:t>缔约方大会会议提交的报告；</w:t>
      </w:r>
    </w:p>
    <w:p w14:paraId="5ABA43DF"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全球环境基金独立评估办公室</w:t>
      </w:r>
      <w:r w:rsidRPr="00503F81">
        <w:rPr>
          <w:rFonts w:hint="eastAsia"/>
          <w:sz w:val="24"/>
          <w:szCs w:val="24"/>
          <w:lang w:val="en-US" w:eastAsia="zh-CN"/>
        </w:rPr>
        <w:t>关于全环基金</w:t>
      </w:r>
      <w:r w:rsidRPr="00503F81">
        <w:rPr>
          <w:sz w:val="24"/>
          <w:szCs w:val="24"/>
          <w:lang w:val="en-US" w:eastAsia="zh-CN"/>
        </w:rPr>
        <w:t>生物多样性活动的报告，包括其第八次全面</w:t>
      </w:r>
      <w:r w:rsidRPr="00503F81">
        <w:rPr>
          <w:rFonts w:hint="eastAsia"/>
          <w:sz w:val="24"/>
          <w:szCs w:val="24"/>
          <w:lang w:val="en-US" w:eastAsia="zh-CN"/>
        </w:rPr>
        <w:t>评价</w:t>
      </w:r>
      <w:r w:rsidRPr="00503F81">
        <w:rPr>
          <w:sz w:val="24"/>
          <w:szCs w:val="24"/>
          <w:lang w:val="en-US" w:eastAsia="zh-CN"/>
        </w:rPr>
        <w:t>报告以及</w:t>
      </w:r>
      <w:r w:rsidRPr="00503F81">
        <w:rPr>
          <w:rFonts w:hint="eastAsia"/>
          <w:sz w:val="24"/>
          <w:szCs w:val="24"/>
          <w:lang w:val="en-US" w:eastAsia="zh-CN"/>
        </w:rPr>
        <w:t>全环</w:t>
      </w:r>
      <w:r w:rsidRPr="00503F81">
        <w:rPr>
          <w:sz w:val="24"/>
          <w:szCs w:val="24"/>
          <w:lang w:val="en-US" w:eastAsia="zh-CN"/>
        </w:rPr>
        <w:t>基金理事会认可的机构和其他合作伙伴的相关评估报告；</w:t>
      </w:r>
    </w:p>
    <w:p w14:paraId="36CAB687"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CA" w:eastAsia="zh-CN"/>
        </w:rPr>
        <w:t>全球环境基金最新多边绩效网评估以及</w:t>
      </w:r>
      <w:r w:rsidRPr="00503F81">
        <w:rPr>
          <w:sz w:val="24"/>
          <w:szCs w:val="24"/>
          <w:lang w:val="en-CA" w:eastAsia="zh-CN"/>
        </w:rPr>
        <w:t>20</w:t>
      </w:r>
      <w:r w:rsidRPr="00503F81">
        <w:rPr>
          <w:sz w:val="24"/>
          <w:szCs w:val="24"/>
          <w:lang w:val="en-CA" w:eastAsia="zh-CN"/>
        </w:rPr>
        <w:t>国集团</w:t>
      </w:r>
      <w:r w:rsidRPr="00503F81">
        <w:rPr>
          <w:rFonts w:hint="eastAsia"/>
          <w:sz w:val="24"/>
          <w:szCs w:val="24"/>
          <w:lang w:val="en-US" w:eastAsia="zh-CN"/>
        </w:rPr>
        <w:t>各</w:t>
      </w:r>
      <w:r w:rsidRPr="00503F81">
        <w:rPr>
          <w:sz w:val="24"/>
          <w:szCs w:val="24"/>
          <w:lang w:val="en-CA" w:eastAsia="zh-CN"/>
        </w:rPr>
        <w:t>垂直气候和环境基金审查</w:t>
      </w:r>
      <w:r w:rsidRPr="00503F81">
        <w:rPr>
          <w:sz w:val="24"/>
          <w:szCs w:val="24"/>
          <w:lang w:val="en-CA" w:eastAsia="zh-CN"/>
        </w:rPr>
        <w:t>;</w:t>
      </w:r>
    </w:p>
    <w:p w14:paraId="19C91DD4"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缔约方通过国家报告和其他</w:t>
      </w:r>
      <w:r w:rsidRPr="00503F81">
        <w:rPr>
          <w:rFonts w:hint="eastAsia"/>
          <w:sz w:val="24"/>
          <w:szCs w:val="24"/>
          <w:lang w:val="en-US" w:eastAsia="zh-CN"/>
        </w:rPr>
        <w:t>呈件以及答复</w:t>
      </w:r>
      <w:r w:rsidRPr="00503F81">
        <w:rPr>
          <w:sz w:val="24"/>
          <w:szCs w:val="24"/>
          <w:lang w:val="en-US" w:eastAsia="zh-CN"/>
        </w:rPr>
        <w:t>调查和访谈</w:t>
      </w:r>
      <w:r w:rsidRPr="00503F81">
        <w:rPr>
          <w:rFonts w:hint="eastAsia"/>
          <w:sz w:val="24"/>
          <w:szCs w:val="24"/>
          <w:lang w:val="en-US" w:eastAsia="zh-CN"/>
        </w:rPr>
        <w:t>而</w:t>
      </w:r>
      <w:r w:rsidRPr="00503F81">
        <w:rPr>
          <w:sz w:val="24"/>
          <w:szCs w:val="24"/>
          <w:lang w:val="en-US" w:eastAsia="zh-CN"/>
        </w:rPr>
        <w:t>提供的</w:t>
      </w:r>
      <w:r w:rsidRPr="00503F81">
        <w:rPr>
          <w:rFonts w:hint="eastAsia"/>
          <w:sz w:val="24"/>
          <w:szCs w:val="24"/>
          <w:lang w:val="en-US" w:eastAsia="zh-CN"/>
        </w:rPr>
        <w:t>财务</w:t>
      </w:r>
      <w:r w:rsidRPr="00503F81">
        <w:rPr>
          <w:sz w:val="24"/>
          <w:szCs w:val="24"/>
          <w:lang w:val="en-US" w:eastAsia="zh-CN"/>
        </w:rPr>
        <w:t>机制</w:t>
      </w:r>
      <w:r w:rsidRPr="00503F81">
        <w:rPr>
          <w:rFonts w:hint="eastAsia"/>
          <w:sz w:val="24"/>
          <w:szCs w:val="24"/>
          <w:lang w:val="en-US" w:eastAsia="zh-CN"/>
        </w:rPr>
        <w:t>相关</w:t>
      </w:r>
      <w:r w:rsidRPr="00503F81">
        <w:rPr>
          <w:sz w:val="24"/>
          <w:szCs w:val="24"/>
          <w:lang w:val="en-US" w:eastAsia="zh-CN"/>
        </w:rPr>
        <w:t>信息；</w:t>
      </w:r>
    </w:p>
    <w:p w14:paraId="538A1E1D"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土著人民和地方社区、妇女和青年以及相关利益攸关方提供的与全球环境基金</w:t>
      </w:r>
      <w:r w:rsidRPr="00503F81">
        <w:rPr>
          <w:rFonts w:hint="eastAsia"/>
          <w:sz w:val="24"/>
          <w:szCs w:val="24"/>
          <w:lang w:val="en-US" w:eastAsia="zh-CN"/>
        </w:rPr>
        <w:t>信托基金和</w:t>
      </w:r>
      <w:r w:rsidRPr="00503F81">
        <w:rPr>
          <w:sz w:val="24"/>
          <w:szCs w:val="24"/>
          <w:lang w:val="en-CA" w:eastAsia="zh-CN"/>
        </w:rPr>
        <w:t>全球生物多样性框架基金</w:t>
      </w:r>
      <w:r w:rsidRPr="00503F81">
        <w:rPr>
          <w:sz w:val="24"/>
          <w:szCs w:val="24"/>
          <w:lang w:val="en-US" w:eastAsia="zh-CN"/>
        </w:rPr>
        <w:t>资助</w:t>
      </w:r>
      <w:r w:rsidRPr="00503F81">
        <w:rPr>
          <w:rFonts w:hint="eastAsia"/>
          <w:sz w:val="24"/>
          <w:szCs w:val="24"/>
          <w:lang w:val="en-US" w:eastAsia="zh-CN"/>
        </w:rPr>
        <w:t>的</w:t>
      </w:r>
      <w:r w:rsidRPr="00503F81">
        <w:rPr>
          <w:sz w:val="24"/>
          <w:szCs w:val="24"/>
          <w:lang w:val="en-US" w:eastAsia="zh-CN"/>
        </w:rPr>
        <w:t>项目有关的信息，</w:t>
      </w:r>
      <w:r w:rsidRPr="00503F81">
        <w:rPr>
          <w:rFonts w:hint="eastAsia"/>
          <w:sz w:val="24"/>
          <w:szCs w:val="24"/>
          <w:lang w:val="en-US" w:eastAsia="zh-CN"/>
        </w:rPr>
        <w:t>包括</w:t>
      </w:r>
      <w:r w:rsidRPr="00503F81">
        <w:rPr>
          <w:sz w:val="24"/>
          <w:szCs w:val="24"/>
          <w:lang w:val="en-US" w:eastAsia="zh-CN"/>
        </w:rPr>
        <w:t>他们对其</w:t>
      </w:r>
      <w:r w:rsidRPr="00503F81">
        <w:rPr>
          <w:rFonts w:hint="eastAsia"/>
          <w:sz w:val="24"/>
          <w:szCs w:val="24"/>
          <w:lang w:val="en-US" w:eastAsia="zh-CN"/>
        </w:rPr>
        <w:t>相关</w:t>
      </w:r>
      <w:r w:rsidRPr="00503F81">
        <w:rPr>
          <w:sz w:val="24"/>
          <w:szCs w:val="24"/>
          <w:lang w:val="en-US" w:eastAsia="zh-CN"/>
        </w:rPr>
        <w:t>权利可能受到的影响的看法</w:t>
      </w:r>
      <w:r w:rsidRPr="00503F81">
        <w:rPr>
          <w:rFonts w:hint="eastAsia"/>
          <w:sz w:val="24"/>
          <w:szCs w:val="24"/>
          <w:lang w:val="en-US" w:eastAsia="zh-CN"/>
        </w:rPr>
        <w:t>，以及关于这些影响、包括按性别分列的影响的有记录的证据和评估</w:t>
      </w:r>
      <w:r w:rsidRPr="00503F81">
        <w:rPr>
          <w:sz w:val="24"/>
          <w:szCs w:val="24"/>
          <w:lang w:val="en-US" w:eastAsia="zh-CN"/>
        </w:rPr>
        <w:t>；</w:t>
      </w:r>
    </w:p>
    <w:p w14:paraId="74B21F0A"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相关国际金融机制的经验和教训。</w:t>
      </w:r>
    </w:p>
    <w:p w14:paraId="705DC109" w14:textId="77777777" w:rsidR="00503F81" w:rsidRPr="00503F81" w:rsidRDefault="00503F81" w:rsidP="00503F81">
      <w:pPr>
        <w:numPr>
          <w:ilvl w:val="1"/>
          <w:numId w:val="23"/>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CA" w:eastAsia="zh-CN"/>
        </w:rPr>
        <w:t>执行秘书</w:t>
      </w:r>
      <w:r w:rsidRPr="00503F81">
        <w:rPr>
          <w:rFonts w:hint="eastAsia"/>
          <w:sz w:val="24"/>
          <w:szCs w:val="24"/>
          <w:lang w:val="en-CA" w:eastAsia="zh-CN"/>
        </w:rPr>
        <w:t>编写的</w:t>
      </w:r>
      <w:r w:rsidRPr="00503F81">
        <w:rPr>
          <w:sz w:val="24"/>
          <w:szCs w:val="24"/>
          <w:lang w:val="en-CA" w:eastAsia="zh-CN"/>
        </w:rPr>
        <w:t>全球环境基金与其他相关多边基金比较</w:t>
      </w:r>
      <w:r w:rsidRPr="00503F81">
        <w:rPr>
          <w:rFonts w:hint="eastAsia"/>
          <w:sz w:val="24"/>
          <w:szCs w:val="24"/>
          <w:lang w:val="en-CA" w:eastAsia="zh-CN"/>
        </w:rPr>
        <w:t>报告</w:t>
      </w:r>
      <w:r w:rsidRPr="00503F81">
        <w:rPr>
          <w:sz w:val="24"/>
          <w:szCs w:val="24"/>
          <w:lang w:val="en-CA" w:eastAsia="zh-CN"/>
        </w:rPr>
        <w:t>。</w:t>
      </w:r>
    </w:p>
    <w:p w14:paraId="57C36097" w14:textId="77777777" w:rsidR="00503F81" w:rsidRPr="00503F81" w:rsidRDefault="00503F81" w:rsidP="00503F81">
      <w:pPr>
        <w:tabs>
          <w:tab w:val="clear" w:pos="567"/>
          <w:tab w:val="clear" w:pos="1134"/>
          <w:tab w:val="clear" w:pos="1701"/>
          <w:tab w:val="clear" w:pos="2268"/>
        </w:tabs>
        <w:spacing w:before="120" w:after="120" w:line="240" w:lineRule="atLeast"/>
        <w:ind w:left="490"/>
        <w:rPr>
          <w:b/>
          <w:bCs/>
          <w:noProof/>
          <w:sz w:val="24"/>
          <w:szCs w:val="24"/>
          <w:lang w:eastAsia="zh-CN"/>
        </w:rPr>
      </w:pPr>
      <w:r w:rsidRPr="00503F81">
        <w:rPr>
          <w:b/>
          <w:bCs/>
          <w:noProof/>
          <w:sz w:val="24"/>
          <w:szCs w:val="24"/>
          <w:lang w:eastAsia="zh-CN"/>
        </w:rPr>
        <w:t xml:space="preserve">C. </w:t>
      </w:r>
      <w:r w:rsidRPr="00503F81">
        <w:rPr>
          <w:b/>
          <w:bCs/>
          <w:noProof/>
          <w:sz w:val="24"/>
          <w:szCs w:val="24"/>
          <w:lang w:eastAsia="zh-CN"/>
        </w:rPr>
        <w:tab/>
      </w:r>
      <w:r w:rsidRPr="00503F81">
        <w:rPr>
          <w:b/>
          <w:bCs/>
          <w:noProof/>
          <w:sz w:val="24"/>
          <w:szCs w:val="24"/>
          <w:lang w:eastAsia="zh-CN"/>
        </w:rPr>
        <w:t>标准</w:t>
      </w:r>
    </w:p>
    <w:p w14:paraId="7D5D7777"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rFonts w:hint="eastAsia"/>
          <w:sz w:val="24"/>
          <w:szCs w:val="24"/>
          <w:lang w:val="en-US" w:eastAsia="zh-CN"/>
        </w:rPr>
        <w:t>除其他外，</w:t>
      </w:r>
      <w:r w:rsidRPr="00503F81">
        <w:rPr>
          <w:sz w:val="24"/>
          <w:szCs w:val="24"/>
          <w:lang w:val="en-US" w:eastAsia="zh-CN"/>
        </w:rPr>
        <w:t>评估</w:t>
      </w:r>
      <w:r w:rsidRPr="00503F81">
        <w:rPr>
          <w:rFonts w:hint="eastAsia"/>
          <w:sz w:val="24"/>
          <w:szCs w:val="24"/>
          <w:lang w:val="en-US" w:eastAsia="zh-CN"/>
        </w:rPr>
        <w:t>财务</w:t>
      </w:r>
      <w:r w:rsidRPr="00503F81">
        <w:rPr>
          <w:sz w:val="24"/>
          <w:szCs w:val="24"/>
          <w:lang w:val="en-US" w:eastAsia="zh-CN"/>
        </w:rPr>
        <w:t>机制的</w:t>
      </w:r>
      <w:r w:rsidRPr="00503F81">
        <w:rPr>
          <w:rFonts w:hint="eastAsia"/>
          <w:sz w:val="24"/>
          <w:szCs w:val="24"/>
          <w:lang w:val="en-US" w:eastAsia="zh-CN"/>
        </w:rPr>
        <w:t>效力</w:t>
      </w:r>
      <w:r w:rsidRPr="00503F81">
        <w:rPr>
          <w:sz w:val="24"/>
          <w:szCs w:val="24"/>
          <w:lang w:val="en-US" w:eastAsia="zh-CN"/>
        </w:rPr>
        <w:t>和效率时应考虑到</w:t>
      </w:r>
      <w:r w:rsidRPr="00503F81">
        <w:rPr>
          <w:rFonts w:hint="eastAsia"/>
          <w:sz w:val="24"/>
          <w:szCs w:val="24"/>
          <w:lang w:val="en-US" w:eastAsia="zh-CN"/>
        </w:rPr>
        <w:t>：</w:t>
      </w:r>
    </w:p>
    <w:p w14:paraId="05BCFEAE"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全球环境基金根据缔约方大会的指导意见</w:t>
      </w:r>
      <w:r w:rsidRPr="00503F81">
        <w:rPr>
          <w:rFonts w:hint="eastAsia"/>
          <w:sz w:val="24"/>
          <w:szCs w:val="24"/>
          <w:lang w:val="en-US" w:eastAsia="zh-CN"/>
        </w:rPr>
        <w:t>和</w:t>
      </w:r>
      <w:r w:rsidRPr="00503F81">
        <w:rPr>
          <w:sz w:val="24"/>
          <w:szCs w:val="24"/>
          <w:lang w:val="en-CA" w:eastAsia="zh-CN"/>
        </w:rPr>
        <w:t>《昆明</w:t>
      </w:r>
      <w:r w:rsidRPr="00503F81">
        <w:rPr>
          <w:sz w:val="24"/>
          <w:szCs w:val="24"/>
          <w:lang w:val="en-CA" w:eastAsia="zh-CN"/>
        </w:rPr>
        <w:t>-</w:t>
      </w:r>
      <w:r w:rsidRPr="00503F81">
        <w:rPr>
          <w:sz w:val="24"/>
          <w:szCs w:val="24"/>
          <w:lang w:val="en-CA" w:eastAsia="zh-CN"/>
        </w:rPr>
        <w:t>蒙特利尔全球生物多样性框架》</w:t>
      </w:r>
      <w:r w:rsidRPr="00503F81">
        <w:rPr>
          <w:sz w:val="24"/>
          <w:szCs w:val="24"/>
          <w:lang w:val="en-US" w:eastAsia="zh-CN"/>
        </w:rPr>
        <w:t>采取的行动</w:t>
      </w:r>
      <w:r w:rsidRPr="00503F81">
        <w:rPr>
          <w:rFonts w:hint="eastAsia"/>
          <w:sz w:val="24"/>
          <w:szCs w:val="24"/>
          <w:lang w:val="en-US" w:eastAsia="zh-CN"/>
        </w:rPr>
        <w:t>，包括通过全球环境基金理事会关于与各公约和国际机构的关系的决定采取的行动</w:t>
      </w:r>
      <w:r w:rsidRPr="00503F81">
        <w:rPr>
          <w:sz w:val="24"/>
          <w:szCs w:val="24"/>
          <w:lang w:val="en-US" w:eastAsia="zh-CN"/>
        </w:rPr>
        <w:t>；</w:t>
      </w:r>
    </w:p>
    <w:p w14:paraId="3E8302CC"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lastRenderedPageBreak/>
        <w:t>符合条件的</w:t>
      </w:r>
      <w:r w:rsidRPr="00503F81">
        <w:rPr>
          <w:rFonts w:hint="eastAsia"/>
          <w:sz w:val="24"/>
          <w:szCs w:val="24"/>
          <w:lang w:val="en-US" w:eastAsia="zh-CN"/>
        </w:rPr>
        <w:t>缔约方</w:t>
      </w:r>
      <w:r w:rsidRPr="00503F81">
        <w:rPr>
          <w:sz w:val="24"/>
          <w:szCs w:val="24"/>
          <w:lang w:val="en-US" w:eastAsia="zh-CN"/>
        </w:rPr>
        <w:t>在多大程度上获得了及时、充足和可预测的资金，使</w:t>
      </w:r>
      <w:r w:rsidRPr="00503F81">
        <w:rPr>
          <w:rFonts w:hint="eastAsia"/>
          <w:sz w:val="24"/>
          <w:szCs w:val="24"/>
          <w:lang w:val="en-US" w:eastAsia="zh-CN"/>
        </w:rPr>
        <w:t>其</w:t>
      </w:r>
      <w:r w:rsidRPr="00503F81">
        <w:rPr>
          <w:sz w:val="24"/>
          <w:szCs w:val="24"/>
          <w:lang w:val="en-US" w:eastAsia="zh-CN"/>
        </w:rPr>
        <w:t>能够支付为履行《公约》及其议定书义务而采取</w:t>
      </w:r>
      <w:r w:rsidRPr="00503F81">
        <w:rPr>
          <w:rFonts w:hint="eastAsia"/>
          <w:sz w:val="24"/>
          <w:szCs w:val="24"/>
          <w:lang w:val="en-US" w:eastAsia="zh-CN"/>
        </w:rPr>
        <w:t>、</w:t>
      </w:r>
      <w:r w:rsidRPr="00503F81">
        <w:rPr>
          <w:sz w:val="24"/>
          <w:szCs w:val="24"/>
          <w:lang w:val="en-US" w:eastAsia="zh-CN"/>
        </w:rPr>
        <w:t>并产生全球环境效益的措施所产生的全部</w:t>
      </w:r>
      <w:r w:rsidRPr="00503F81">
        <w:rPr>
          <w:rFonts w:hint="eastAsia"/>
          <w:sz w:val="24"/>
          <w:szCs w:val="24"/>
          <w:lang w:val="en-US" w:eastAsia="zh-CN"/>
        </w:rPr>
        <w:t>商定增量成本</w:t>
      </w:r>
      <w:r w:rsidRPr="00503F81">
        <w:rPr>
          <w:sz w:val="24"/>
          <w:szCs w:val="24"/>
          <w:lang w:val="en-US" w:eastAsia="zh-CN"/>
        </w:rPr>
        <w:t>；</w:t>
      </w:r>
    </w:p>
    <w:p w14:paraId="430F1EAE"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缔约方提供的</w:t>
      </w:r>
      <w:r w:rsidRPr="00503F81">
        <w:rPr>
          <w:rFonts w:hint="eastAsia"/>
          <w:sz w:val="24"/>
          <w:szCs w:val="24"/>
          <w:lang w:val="en-US" w:eastAsia="zh-CN"/>
        </w:rPr>
        <w:t>关于</w:t>
      </w:r>
      <w:r w:rsidRPr="00503F81">
        <w:rPr>
          <w:sz w:val="24"/>
          <w:szCs w:val="24"/>
          <w:lang w:val="en-US" w:eastAsia="zh-CN"/>
        </w:rPr>
        <w:t>其执行全球环境基金</w:t>
      </w:r>
      <w:r w:rsidRPr="00503F81">
        <w:rPr>
          <w:rFonts w:hint="eastAsia"/>
          <w:sz w:val="24"/>
          <w:szCs w:val="24"/>
          <w:lang w:val="en-US" w:eastAsia="zh-CN"/>
        </w:rPr>
        <w:t>信托基金和全球生物多样性框架基金</w:t>
      </w:r>
      <w:r w:rsidRPr="00503F81">
        <w:rPr>
          <w:sz w:val="24"/>
          <w:szCs w:val="24"/>
          <w:lang w:val="en-US" w:eastAsia="zh-CN"/>
        </w:rPr>
        <w:t>项目绩效的信息，包括</w:t>
      </w:r>
      <w:r w:rsidRPr="00503F81">
        <w:rPr>
          <w:rFonts w:hint="eastAsia"/>
          <w:sz w:val="24"/>
          <w:szCs w:val="24"/>
          <w:lang w:val="en-US" w:eastAsia="zh-CN"/>
        </w:rPr>
        <w:t>关于</w:t>
      </w:r>
      <w:r w:rsidRPr="00503F81">
        <w:rPr>
          <w:sz w:val="24"/>
          <w:szCs w:val="24"/>
          <w:lang w:val="en-US" w:eastAsia="zh-CN"/>
        </w:rPr>
        <w:t>获取模式的</w:t>
      </w:r>
      <w:r w:rsidRPr="00503F81">
        <w:rPr>
          <w:rFonts w:hint="eastAsia"/>
          <w:sz w:val="24"/>
          <w:szCs w:val="24"/>
          <w:lang w:val="en-US" w:eastAsia="zh-CN"/>
        </w:rPr>
        <w:t>效力</w:t>
      </w:r>
      <w:r w:rsidRPr="00503F81">
        <w:rPr>
          <w:sz w:val="24"/>
          <w:szCs w:val="24"/>
          <w:lang w:val="en-US" w:eastAsia="zh-CN"/>
        </w:rPr>
        <w:t>和效率</w:t>
      </w:r>
      <w:r w:rsidRPr="00503F81">
        <w:rPr>
          <w:rFonts w:hint="eastAsia"/>
          <w:sz w:val="24"/>
          <w:szCs w:val="24"/>
          <w:lang w:val="en-US" w:eastAsia="zh-CN"/>
        </w:rPr>
        <w:t>、影响妇女获取资金的限制因素、接受资金缔约方维持</w:t>
      </w:r>
      <w:r w:rsidRPr="00503F81">
        <w:rPr>
          <w:sz w:val="24"/>
          <w:szCs w:val="24"/>
          <w:lang w:val="en-US" w:eastAsia="zh-CN"/>
        </w:rPr>
        <w:t>这些模式</w:t>
      </w:r>
      <w:r w:rsidRPr="00503F81">
        <w:rPr>
          <w:rFonts w:hint="eastAsia"/>
          <w:sz w:val="24"/>
          <w:szCs w:val="24"/>
          <w:lang w:val="en-US" w:eastAsia="zh-CN"/>
        </w:rPr>
        <w:t>的能力和人力以及执行机构绩效</w:t>
      </w:r>
      <w:r w:rsidRPr="00503F81">
        <w:rPr>
          <w:sz w:val="24"/>
          <w:szCs w:val="24"/>
          <w:lang w:val="en-US" w:eastAsia="zh-CN"/>
        </w:rPr>
        <w:t>的信息；</w:t>
      </w:r>
    </w:p>
    <w:p w14:paraId="3618D97F"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从财务机制获得</w:t>
      </w:r>
      <w:r w:rsidRPr="00503F81">
        <w:rPr>
          <w:rFonts w:hint="eastAsia"/>
          <w:sz w:val="24"/>
          <w:szCs w:val="24"/>
          <w:lang w:val="en-US" w:eastAsia="zh-CN"/>
        </w:rPr>
        <w:t>资助用于</w:t>
      </w:r>
      <w:r w:rsidRPr="00503F81">
        <w:rPr>
          <w:sz w:val="24"/>
          <w:szCs w:val="24"/>
          <w:lang w:val="en-US" w:eastAsia="zh-CN"/>
        </w:rPr>
        <w:t>实现全球生物多样性</w:t>
      </w:r>
      <w:r w:rsidRPr="00503F81">
        <w:rPr>
          <w:rFonts w:hint="eastAsia"/>
          <w:sz w:val="24"/>
          <w:szCs w:val="24"/>
          <w:lang w:val="en-US" w:eastAsia="zh-CN"/>
        </w:rPr>
        <w:t>的长期</w:t>
      </w:r>
      <w:r w:rsidRPr="00503F81">
        <w:rPr>
          <w:sz w:val="24"/>
          <w:szCs w:val="24"/>
          <w:lang w:val="en-US" w:eastAsia="zh-CN"/>
        </w:rPr>
        <w:t>目标和</w:t>
      </w:r>
      <w:r w:rsidRPr="00503F81">
        <w:rPr>
          <w:rFonts w:hint="eastAsia"/>
          <w:sz w:val="24"/>
          <w:szCs w:val="24"/>
          <w:lang w:val="en-US" w:eastAsia="zh-CN"/>
        </w:rPr>
        <w:t>行动目标、</w:t>
      </w:r>
      <w:r w:rsidRPr="00503F81">
        <w:rPr>
          <w:sz w:val="24"/>
          <w:szCs w:val="24"/>
          <w:lang w:val="en-US" w:eastAsia="zh-CN"/>
        </w:rPr>
        <w:t>包括与</w:t>
      </w:r>
      <w:r w:rsidRPr="00503F81">
        <w:rPr>
          <w:rFonts w:hint="eastAsia"/>
          <w:sz w:val="24"/>
          <w:szCs w:val="24"/>
          <w:lang w:val="en-US" w:eastAsia="zh-CN"/>
        </w:rPr>
        <w:t>公约和</w:t>
      </w:r>
      <w:r w:rsidRPr="00503F81">
        <w:rPr>
          <w:sz w:val="24"/>
          <w:szCs w:val="24"/>
          <w:lang w:val="en-US" w:eastAsia="zh-CN"/>
        </w:rPr>
        <w:t>议定书有关的</w:t>
      </w:r>
      <w:r w:rsidRPr="00503F81">
        <w:rPr>
          <w:rFonts w:hint="eastAsia"/>
          <w:sz w:val="24"/>
          <w:szCs w:val="24"/>
          <w:lang w:val="en-US" w:eastAsia="zh-CN"/>
        </w:rPr>
        <w:t>长期</w:t>
      </w:r>
      <w:r w:rsidRPr="00503F81">
        <w:rPr>
          <w:sz w:val="24"/>
          <w:szCs w:val="24"/>
          <w:lang w:val="en-US" w:eastAsia="zh-CN"/>
        </w:rPr>
        <w:t>目标和</w:t>
      </w:r>
      <w:r w:rsidRPr="00503F81">
        <w:rPr>
          <w:rFonts w:hint="eastAsia"/>
          <w:sz w:val="24"/>
          <w:szCs w:val="24"/>
          <w:lang w:val="en-US" w:eastAsia="zh-CN"/>
        </w:rPr>
        <w:t>行动目标</w:t>
      </w:r>
      <w:r w:rsidRPr="00503F81">
        <w:rPr>
          <w:sz w:val="24"/>
          <w:szCs w:val="24"/>
          <w:lang w:val="en-US" w:eastAsia="zh-CN"/>
        </w:rPr>
        <w:t>的</w:t>
      </w:r>
      <w:r w:rsidRPr="00503F81">
        <w:rPr>
          <w:rFonts w:hint="eastAsia"/>
          <w:sz w:val="24"/>
          <w:szCs w:val="24"/>
          <w:lang w:val="en-US" w:eastAsia="zh-CN"/>
        </w:rPr>
        <w:t>合格缔约方</w:t>
      </w:r>
      <w:r w:rsidRPr="00503F81">
        <w:rPr>
          <w:sz w:val="24"/>
          <w:szCs w:val="24"/>
          <w:lang w:val="en-US" w:eastAsia="zh-CN"/>
        </w:rPr>
        <w:t>的百分比；</w:t>
      </w:r>
    </w:p>
    <w:p w14:paraId="725CA045"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财务机制</w:t>
      </w:r>
      <w:r w:rsidRPr="00503F81">
        <w:rPr>
          <w:rFonts w:hint="eastAsia"/>
          <w:sz w:val="24"/>
          <w:szCs w:val="24"/>
          <w:lang w:val="en-US" w:eastAsia="zh-CN"/>
        </w:rPr>
        <w:t>提供的</w:t>
      </w:r>
      <w:r w:rsidRPr="00503F81">
        <w:rPr>
          <w:sz w:val="24"/>
          <w:szCs w:val="24"/>
          <w:lang w:val="en-US" w:eastAsia="zh-CN"/>
        </w:rPr>
        <w:t>支持实现全球</w:t>
      </w:r>
      <w:r w:rsidRPr="00503F81">
        <w:rPr>
          <w:rFonts w:hint="eastAsia"/>
          <w:sz w:val="24"/>
          <w:szCs w:val="24"/>
          <w:lang w:val="en-US" w:eastAsia="zh-CN"/>
        </w:rPr>
        <w:t>生物多样性长期</w:t>
      </w:r>
      <w:r w:rsidRPr="00503F81">
        <w:rPr>
          <w:sz w:val="24"/>
          <w:szCs w:val="24"/>
          <w:lang w:val="en-US" w:eastAsia="zh-CN"/>
        </w:rPr>
        <w:t>目标和</w:t>
      </w:r>
      <w:r w:rsidRPr="00503F81">
        <w:rPr>
          <w:rFonts w:hint="eastAsia"/>
          <w:sz w:val="24"/>
          <w:szCs w:val="24"/>
          <w:lang w:val="en-US" w:eastAsia="zh-CN"/>
        </w:rPr>
        <w:t>行动</w:t>
      </w:r>
      <w:r w:rsidRPr="00503F81">
        <w:rPr>
          <w:sz w:val="24"/>
          <w:szCs w:val="24"/>
          <w:lang w:val="en-US" w:eastAsia="zh-CN"/>
        </w:rPr>
        <w:t>目标</w:t>
      </w:r>
      <w:r w:rsidRPr="00503F81">
        <w:rPr>
          <w:rFonts w:hint="eastAsia"/>
          <w:sz w:val="24"/>
          <w:szCs w:val="24"/>
          <w:lang w:val="en-US" w:eastAsia="zh-CN"/>
        </w:rPr>
        <w:t>的</w:t>
      </w:r>
      <w:r w:rsidRPr="00503F81">
        <w:rPr>
          <w:sz w:val="24"/>
          <w:szCs w:val="24"/>
          <w:lang w:val="en-US" w:eastAsia="zh-CN"/>
        </w:rPr>
        <w:t>生物多样性</w:t>
      </w:r>
      <w:r w:rsidRPr="00503F81">
        <w:rPr>
          <w:rFonts w:hint="eastAsia"/>
          <w:sz w:val="24"/>
          <w:szCs w:val="24"/>
          <w:lang w:val="en-US" w:eastAsia="zh-CN"/>
        </w:rPr>
        <w:t>相关</w:t>
      </w:r>
      <w:r w:rsidRPr="00503F81">
        <w:rPr>
          <w:sz w:val="24"/>
          <w:szCs w:val="24"/>
          <w:lang w:val="en-US" w:eastAsia="zh-CN"/>
        </w:rPr>
        <w:t>资金的百分比；</w:t>
      </w:r>
    </w:p>
    <w:p w14:paraId="667D6DAD"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财务机制促成的生物多样性</w:t>
      </w:r>
      <w:r w:rsidRPr="00503F81">
        <w:rPr>
          <w:rFonts w:hint="eastAsia"/>
          <w:sz w:val="24"/>
          <w:szCs w:val="24"/>
          <w:lang w:val="en-US" w:eastAsia="zh-CN"/>
        </w:rPr>
        <w:t>重点</w:t>
      </w:r>
      <w:r w:rsidRPr="00503F81">
        <w:rPr>
          <w:sz w:val="24"/>
          <w:szCs w:val="24"/>
          <w:lang w:val="en-US" w:eastAsia="zh-CN"/>
        </w:rPr>
        <w:t>领域共同</w:t>
      </w:r>
      <w:r w:rsidRPr="00503F81">
        <w:rPr>
          <w:rFonts w:hint="eastAsia"/>
          <w:sz w:val="24"/>
          <w:szCs w:val="24"/>
          <w:lang w:val="en-US" w:eastAsia="zh-CN"/>
        </w:rPr>
        <w:t>融资、特别是私营部门</w:t>
      </w:r>
      <w:r w:rsidRPr="00503F81">
        <w:rPr>
          <w:sz w:val="24"/>
          <w:szCs w:val="24"/>
          <w:lang w:val="en-US" w:eastAsia="zh-CN"/>
        </w:rPr>
        <w:t>和非赠款</w:t>
      </w:r>
      <w:r w:rsidRPr="00503F81">
        <w:rPr>
          <w:rFonts w:hint="eastAsia"/>
          <w:sz w:val="24"/>
          <w:szCs w:val="24"/>
          <w:lang w:val="en-US" w:eastAsia="zh-CN"/>
        </w:rPr>
        <w:t>融资</w:t>
      </w:r>
      <w:r w:rsidRPr="00503F81">
        <w:rPr>
          <w:sz w:val="24"/>
          <w:szCs w:val="24"/>
          <w:lang w:val="en-US" w:eastAsia="zh-CN"/>
        </w:rPr>
        <w:t>的趋势；</w:t>
      </w:r>
    </w:p>
    <w:p w14:paraId="74E5745D"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在财务机制下</w:t>
      </w:r>
      <w:r w:rsidRPr="00503F81">
        <w:rPr>
          <w:rFonts w:hint="eastAsia"/>
          <w:sz w:val="24"/>
          <w:szCs w:val="24"/>
          <w:lang w:val="en-US" w:eastAsia="zh-CN"/>
        </w:rPr>
        <w:t>为</w:t>
      </w:r>
      <w:r w:rsidRPr="00503F81">
        <w:rPr>
          <w:sz w:val="24"/>
          <w:szCs w:val="24"/>
          <w:lang w:val="en-US" w:eastAsia="zh-CN"/>
        </w:rPr>
        <w:t>全球、区域和次区域生物多样性项目</w:t>
      </w:r>
      <w:r w:rsidRPr="00503F81">
        <w:rPr>
          <w:rFonts w:hint="eastAsia"/>
          <w:sz w:val="24"/>
          <w:szCs w:val="24"/>
          <w:lang w:val="en-US" w:eastAsia="zh-CN"/>
        </w:rPr>
        <w:t>融资</w:t>
      </w:r>
      <w:r w:rsidRPr="00503F81">
        <w:rPr>
          <w:sz w:val="24"/>
          <w:szCs w:val="24"/>
          <w:lang w:val="en-US" w:eastAsia="zh-CN"/>
        </w:rPr>
        <w:t>的趋势；</w:t>
      </w:r>
    </w:p>
    <w:p w14:paraId="21AE10EB"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考虑到指定全球环境基金</w:t>
      </w:r>
      <w:r w:rsidRPr="00503F81">
        <w:rPr>
          <w:rFonts w:hint="eastAsia"/>
          <w:sz w:val="24"/>
          <w:szCs w:val="24"/>
          <w:lang w:val="en-US" w:eastAsia="zh-CN"/>
        </w:rPr>
        <w:t>持续和暂时</w:t>
      </w:r>
      <w:r w:rsidRPr="00503F81">
        <w:rPr>
          <w:sz w:val="24"/>
          <w:szCs w:val="24"/>
          <w:lang w:val="en-US" w:eastAsia="zh-CN"/>
        </w:rPr>
        <w:t>运作其财务机制的各公约之间的协同增效作用的</w:t>
      </w:r>
      <w:r w:rsidRPr="00503F81">
        <w:rPr>
          <w:rFonts w:hint="eastAsia"/>
          <w:sz w:val="24"/>
          <w:szCs w:val="24"/>
          <w:lang w:val="en-US" w:eastAsia="zh-CN"/>
        </w:rPr>
        <w:t>融资</w:t>
      </w:r>
      <w:r w:rsidRPr="00503F81">
        <w:rPr>
          <w:sz w:val="24"/>
          <w:szCs w:val="24"/>
          <w:lang w:val="en-US" w:eastAsia="zh-CN"/>
        </w:rPr>
        <w:t>趋势；</w:t>
      </w:r>
    </w:p>
    <w:p w14:paraId="2DCBC809"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考虑到生物多样性</w:t>
      </w:r>
      <w:r w:rsidRPr="00503F81">
        <w:rPr>
          <w:rFonts w:hint="eastAsia"/>
          <w:sz w:val="24"/>
          <w:szCs w:val="24"/>
          <w:lang w:val="en-US" w:eastAsia="zh-CN"/>
        </w:rPr>
        <w:t>相关</w:t>
      </w:r>
      <w:r w:rsidRPr="00503F81">
        <w:rPr>
          <w:sz w:val="24"/>
          <w:szCs w:val="24"/>
          <w:lang w:val="en-US" w:eastAsia="zh-CN"/>
        </w:rPr>
        <w:t>公约和协定之间</w:t>
      </w:r>
      <w:r w:rsidRPr="00503F81">
        <w:rPr>
          <w:rFonts w:hint="eastAsia"/>
          <w:sz w:val="24"/>
          <w:szCs w:val="24"/>
          <w:lang w:val="en-US" w:eastAsia="zh-CN"/>
        </w:rPr>
        <w:t>能够</w:t>
      </w:r>
      <w:r w:rsidRPr="00503F81">
        <w:rPr>
          <w:sz w:val="24"/>
          <w:szCs w:val="24"/>
          <w:lang w:val="en-US" w:eastAsia="zh-CN"/>
        </w:rPr>
        <w:t>协同</w:t>
      </w:r>
      <w:r w:rsidRPr="00503F81">
        <w:rPr>
          <w:rFonts w:hint="eastAsia"/>
          <w:sz w:val="24"/>
          <w:szCs w:val="24"/>
          <w:lang w:val="en-US" w:eastAsia="zh-CN"/>
        </w:rPr>
        <w:t>增效而为</w:t>
      </w:r>
      <w:r w:rsidRPr="00503F81">
        <w:rPr>
          <w:sz w:val="24"/>
          <w:szCs w:val="24"/>
          <w:lang w:val="en-US" w:eastAsia="zh-CN"/>
        </w:rPr>
        <w:t>这些公约和协定融资</w:t>
      </w:r>
      <w:r w:rsidRPr="00503F81">
        <w:rPr>
          <w:rFonts w:hint="eastAsia"/>
          <w:sz w:val="24"/>
          <w:szCs w:val="24"/>
          <w:lang w:val="en-US" w:eastAsia="zh-CN"/>
        </w:rPr>
        <w:t>的</w:t>
      </w:r>
      <w:r w:rsidRPr="00503F81">
        <w:rPr>
          <w:sz w:val="24"/>
          <w:szCs w:val="24"/>
          <w:lang w:val="en-US" w:eastAsia="zh-CN"/>
        </w:rPr>
        <w:t>趋势；</w:t>
      </w:r>
    </w:p>
    <w:p w14:paraId="7DC5D1BD"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US" w:eastAsia="zh-CN"/>
        </w:rPr>
        <w:t>项目</w:t>
      </w:r>
      <w:r w:rsidRPr="00503F81">
        <w:rPr>
          <w:rFonts w:hint="eastAsia"/>
          <w:sz w:val="24"/>
          <w:szCs w:val="24"/>
          <w:lang w:val="en-US" w:eastAsia="zh-CN"/>
        </w:rPr>
        <w:t>制定</w:t>
      </w:r>
      <w:r w:rsidRPr="00503F81">
        <w:rPr>
          <w:sz w:val="24"/>
          <w:szCs w:val="24"/>
          <w:lang w:val="en-US" w:eastAsia="zh-CN"/>
        </w:rPr>
        <w:t>和资源</w:t>
      </w:r>
      <w:r w:rsidRPr="00503F81">
        <w:rPr>
          <w:rFonts w:hint="eastAsia"/>
          <w:sz w:val="24"/>
          <w:szCs w:val="24"/>
          <w:lang w:val="en-US" w:eastAsia="zh-CN"/>
        </w:rPr>
        <w:t>支付</w:t>
      </w:r>
      <w:r w:rsidRPr="00503F81">
        <w:rPr>
          <w:sz w:val="24"/>
          <w:szCs w:val="24"/>
          <w:lang w:val="en-US" w:eastAsia="zh-CN"/>
        </w:rPr>
        <w:t>的</w:t>
      </w:r>
      <w:r w:rsidRPr="00503F81">
        <w:rPr>
          <w:rFonts w:hint="eastAsia"/>
          <w:sz w:val="24"/>
          <w:szCs w:val="24"/>
          <w:lang w:val="en-US" w:eastAsia="zh-CN"/>
        </w:rPr>
        <w:t>时限</w:t>
      </w:r>
      <w:r w:rsidRPr="00503F81">
        <w:rPr>
          <w:sz w:val="24"/>
          <w:szCs w:val="24"/>
          <w:lang w:val="en-US" w:eastAsia="zh-CN"/>
        </w:rPr>
        <w:t>趋势，包括从批准概念说明（或</w:t>
      </w:r>
      <w:r w:rsidRPr="00503F81">
        <w:rPr>
          <w:rFonts w:hint="eastAsia"/>
          <w:sz w:val="24"/>
          <w:szCs w:val="24"/>
          <w:lang w:val="en-US" w:eastAsia="zh-CN"/>
        </w:rPr>
        <w:t>立</w:t>
      </w:r>
      <w:r w:rsidRPr="00503F81">
        <w:rPr>
          <w:sz w:val="24"/>
          <w:szCs w:val="24"/>
          <w:lang w:val="en-US" w:eastAsia="zh-CN"/>
        </w:rPr>
        <w:t>项</w:t>
      </w:r>
      <w:r w:rsidRPr="00503F81">
        <w:rPr>
          <w:rFonts w:hint="eastAsia"/>
          <w:sz w:val="24"/>
          <w:szCs w:val="24"/>
          <w:lang w:val="en-US" w:eastAsia="zh-CN"/>
        </w:rPr>
        <w:t>申请</w:t>
      </w:r>
      <w:r w:rsidRPr="00503F81">
        <w:rPr>
          <w:sz w:val="24"/>
          <w:szCs w:val="24"/>
          <w:lang w:val="en-US" w:eastAsia="zh-CN"/>
        </w:rPr>
        <w:t>表）</w:t>
      </w:r>
      <w:r w:rsidRPr="00503F81">
        <w:rPr>
          <w:sz w:val="24"/>
          <w:szCs w:val="24"/>
          <w:lang w:val="en-US" w:eastAsia="zh-CN"/>
        </w:rPr>
        <w:t xml:space="preserve"> </w:t>
      </w:r>
      <w:r w:rsidRPr="00503F81">
        <w:rPr>
          <w:sz w:val="24"/>
          <w:szCs w:val="24"/>
          <w:lang w:val="en-US" w:eastAsia="zh-CN"/>
        </w:rPr>
        <w:t>到</w:t>
      </w:r>
      <w:r w:rsidRPr="00503F81">
        <w:rPr>
          <w:rFonts w:hint="eastAsia"/>
          <w:sz w:val="24"/>
          <w:szCs w:val="24"/>
          <w:lang w:val="en-US" w:eastAsia="zh-CN"/>
        </w:rPr>
        <w:t>接受资金国收到资金的时刻</w:t>
      </w:r>
      <w:r w:rsidRPr="00503F81">
        <w:rPr>
          <w:sz w:val="24"/>
          <w:szCs w:val="24"/>
          <w:lang w:val="en-US" w:eastAsia="zh-CN"/>
        </w:rPr>
        <w:t>之间的时间；</w:t>
      </w:r>
    </w:p>
    <w:p w14:paraId="290C4303"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CA" w:eastAsia="zh-CN"/>
        </w:rPr>
        <w:t>针对土著人民和地方社区、妇女和青年的和</w:t>
      </w:r>
      <w:r w:rsidRPr="00503F81">
        <w:rPr>
          <w:sz w:val="24"/>
          <w:szCs w:val="24"/>
          <w:lang w:val="en-CA" w:eastAsia="zh-CN"/>
        </w:rPr>
        <w:t>/</w:t>
      </w:r>
      <w:r w:rsidRPr="00503F81">
        <w:rPr>
          <w:sz w:val="24"/>
          <w:szCs w:val="24"/>
          <w:lang w:val="en-CA" w:eastAsia="zh-CN"/>
        </w:rPr>
        <w:t>或</w:t>
      </w:r>
      <w:r w:rsidRPr="00503F81">
        <w:rPr>
          <w:rFonts w:hint="eastAsia"/>
          <w:sz w:val="24"/>
          <w:szCs w:val="24"/>
          <w:lang w:val="en-CA" w:eastAsia="zh-CN"/>
        </w:rPr>
        <w:t>针对由</w:t>
      </w:r>
      <w:r w:rsidRPr="00503F81">
        <w:rPr>
          <w:sz w:val="24"/>
          <w:szCs w:val="24"/>
          <w:lang w:val="en-CA" w:eastAsia="zh-CN"/>
        </w:rPr>
        <w:t>其主导</w:t>
      </w:r>
      <w:r w:rsidRPr="00503F81">
        <w:rPr>
          <w:rFonts w:hint="eastAsia"/>
          <w:sz w:val="24"/>
          <w:szCs w:val="24"/>
          <w:lang w:val="en-CA" w:eastAsia="zh-CN"/>
        </w:rPr>
        <w:t>、尊重、保护和落实直接获取资金权等人权</w:t>
      </w:r>
      <w:r w:rsidRPr="00503F81">
        <w:rPr>
          <w:sz w:val="24"/>
          <w:szCs w:val="24"/>
          <w:lang w:val="en-CA" w:eastAsia="zh-CN"/>
        </w:rPr>
        <w:t>的融资趋势</w:t>
      </w:r>
      <w:r w:rsidRPr="00503F81">
        <w:rPr>
          <w:sz w:val="24"/>
          <w:szCs w:val="24"/>
          <w:lang w:val="en-US" w:eastAsia="zh-CN"/>
        </w:rPr>
        <w:t>；</w:t>
      </w:r>
    </w:p>
    <w:p w14:paraId="56738D99"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CA" w:eastAsia="zh-CN"/>
        </w:rPr>
        <w:t>使缔约方和利益攸关方能够</w:t>
      </w:r>
      <w:r w:rsidRPr="00503F81">
        <w:rPr>
          <w:rFonts w:hint="eastAsia"/>
          <w:sz w:val="24"/>
          <w:szCs w:val="24"/>
          <w:lang w:val="en-CA" w:eastAsia="zh-CN"/>
        </w:rPr>
        <w:t>从</w:t>
      </w:r>
      <w:r w:rsidRPr="00503F81">
        <w:rPr>
          <w:sz w:val="24"/>
          <w:szCs w:val="24"/>
          <w:lang w:val="en-CA" w:eastAsia="zh-CN"/>
        </w:rPr>
        <w:t>全环基金</w:t>
      </w:r>
      <w:r w:rsidRPr="00503F81">
        <w:rPr>
          <w:rFonts w:hint="eastAsia"/>
          <w:sz w:val="24"/>
          <w:szCs w:val="24"/>
          <w:lang w:val="en-CA" w:eastAsia="zh-CN"/>
        </w:rPr>
        <w:t>获得</w:t>
      </w:r>
      <w:r w:rsidRPr="00503F81">
        <w:rPr>
          <w:sz w:val="24"/>
          <w:szCs w:val="24"/>
          <w:lang w:val="en-CA" w:eastAsia="zh-CN"/>
        </w:rPr>
        <w:t>融资的能力建设活动数量</w:t>
      </w:r>
      <w:r w:rsidRPr="00503F81">
        <w:rPr>
          <w:rFonts w:hint="eastAsia"/>
          <w:sz w:val="24"/>
          <w:szCs w:val="24"/>
          <w:lang w:val="en-CA" w:eastAsia="zh-CN"/>
        </w:rPr>
        <w:t>和主题</w:t>
      </w:r>
      <w:r w:rsidRPr="00503F81">
        <w:rPr>
          <w:sz w:val="24"/>
          <w:szCs w:val="24"/>
          <w:lang w:val="en-CA" w:eastAsia="zh-CN"/>
        </w:rPr>
        <w:t>的趋势</w:t>
      </w:r>
      <w:r w:rsidRPr="00503F81">
        <w:rPr>
          <w:sz w:val="24"/>
          <w:szCs w:val="24"/>
          <w:lang w:val="en-US" w:eastAsia="zh-CN"/>
        </w:rPr>
        <w:t>；</w:t>
      </w:r>
    </w:p>
    <w:p w14:paraId="2A0C19AC" w14:textId="77777777"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sz w:val="24"/>
          <w:szCs w:val="24"/>
          <w:lang w:val="en-CA" w:eastAsia="zh-CN"/>
        </w:rPr>
        <w:t>导致高持续性或持久性</w:t>
      </w:r>
      <w:r w:rsidRPr="00503F81">
        <w:rPr>
          <w:rFonts w:hint="eastAsia"/>
          <w:sz w:val="24"/>
          <w:szCs w:val="24"/>
          <w:lang w:val="en-CA" w:eastAsia="zh-CN"/>
        </w:rPr>
        <w:t>评级</w:t>
      </w:r>
      <w:r w:rsidRPr="00503F81">
        <w:rPr>
          <w:sz w:val="24"/>
          <w:szCs w:val="24"/>
          <w:lang w:val="en-CA" w:eastAsia="zh-CN"/>
        </w:rPr>
        <w:t>的项目融资的趋势，以及通过</w:t>
      </w:r>
      <w:r w:rsidRPr="00503F81">
        <w:rPr>
          <w:rFonts w:hint="eastAsia"/>
          <w:sz w:val="24"/>
          <w:szCs w:val="24"/>
          <w:lang w:val="en-CA" w:eastAsia="zh-CN"/>
        </w:rPr>
        <w:t>全球环境</w:t>
      </w:r>
      <w:r w:rsidRPr="00503F81">
        <w:rPr>
          <w:sz w:val="24"/>
          <w:szCs w:val="24"/>
          <w:lang w:val="en-CA" w:eastAsia="zh-CN"/>
        </w:rPr>
        <w:t>基金所资助生物多样性方案</w:t>
      </w:r>
      <w:r w:rsidRPr="00503F81">
        <w:rPr>
          <w:rFonts w:hint="eastAsia"/>
          <w:sz w:val="24"/>
          <w:szCs w:val="24"/>
          <w:lang w:val="en-CA" w:eastAsia="zh-CN"/>
        </w:rPr>
        <w:t>活动</w:t>
      </w:r>
      <w:r w:rsidRPr="00503F81">
        <w:rPr>
          <w:sz w:val="24"/>
          <w:szCs w:val="24"/>
          <w:lang w:val="en-CA" w:eastAsia="zh-CN"/>
        </w:rPr>
        <w:t>实现的</w:t>
      </w:r>
      <w:r w:rsidRPr="00503F81">
        <w:rPr>
          <w:rFonts w:hint="eastAsia"/>
          <w:sz w:val="24"/>
          <w:szCs w:val="24"/>
          <w:lang w:val="en-CA" w:eastAsia="zh-CN"/>
        </w:rPr>
        <w:t>长期</w:t>
      </w:r>
      <w:r w:rsidRPr="00503F81">
        <w:rPr>
          <w:sz w:val="24"/>
          <w:szCs w:val="24"/>
          <w:lang w:val="en-CA" w:eastAsia="zh-CN"/>
        </w:rPr>
        <w:t>成果相较于全环基金通过其方案</w:t>
      </w:r>
      <w:r w:rsidRPr="00503F81">
        <w:rPr>
          <w:rFonts w:hint="eastAsia"/>
          <w:sz w:val="24"/>
          <w:szCs w:val="24"/>
          <w:lang w:val="en-CA" w:eastAsia="zh-CN"/>
        </w:rPr>
        <w:t>活动</w:t>
      </w:r>
      <w:r w:rsidRPr="00503F81">
        <w:rPr>
          <w:sz w:val="24"/>
          <w:szCs w:val="24"/>
          <w:lang w:val="en-CA" w:eastAsia="zh-CN"/>
        </w:rPr>
        <w:t>所规划的预期成果的趋势</w:t>
      </w:r>
      <w:r w:rsidRPr="00503F81">
        <w:rPr>
          <w:rFonts w:hint="eastAsia"/>
          <w:sz w:val="24"/>
          <w:szCs w:val="24"/>
          <w:lang w:val="en-CA" w:eastAsia="zh-CN"/>
        </w:rPr>
        <w:t>；</w:t>
      </w:r>
    </w:p>
    <w:p w14:paraId="2D41B553" w14:textId="02E60A45" w:rsidR="00503F81" w:rsidRPr="00503F81" w:rsidRDefault="00503F81" w:rsidP="00503F81">
      <w:pPr>
        <w:numPr>
          <w:ilvl w:val="0"/>
          <w:numId w:val="22"/>
        </w:numPr>
        <w:tabs>
          <w:tab w:val="clear" w:pos="567"/>
          <w:tab w:val="clear" w:pos="1134"/>
          <w:tab w:val="clear" w:pos="1701"/>
          <w:tab w:val="clear" w:pos="2268"/>
        </w:tabs>
        <w:spacing w:before="120" w:after="120" w:line="240" w:lineRule="atLeast"/>
        <w:ind w:left="979" w:firstLine="490"/>
        <w:jc w:val="left"/>
        <w:rPr>
          <w:sz w:val="24"/>
          <w:szCs w:val="24"/>
          <w:lang w:val="en-US" w:eastAsia="zh-CN"/>
        </w:rPr>
      </w:pPr>
      <w:r w:rsidRPr="00503F81">
        <w:rPr>
          <w:rFonts w:hint="eastAsia"/>
          <w:sz w:val="24"/>
          <w:szCs w:val="24"/>
          <w:lang w:val="en-CA" w:eastAsia="zh-CN"/>
        </w:rPr>
        <w:t>2025</w:t>
      </w:r>
      <w:r w:rsidRPr="00503F81">
        <w:rPr>
          <w:rFonts w:hint="eastAsia"/>
          <w:sz w:val="24"/>
          <w:szCs w:val="24"/>
          <w:lang w:val="en-CA" w:eastAsia="zh-CN"/>
        </w:rPr>
        <w:t>年</w:t>
      </w:r>
      <w:r w:rsidRPr="00503F81">
        <w:rPr>
          <w:rFonts w:hint="eastAsia"/>
          <w:sz w:val="24"/>
          <w:szCs w:val="24"/>
          <w:lang w:val="en-CA" w:eastAsia="zh-CN"/>
        </w:rPr>
        <w:t>2</w:t>
      </w:r>
      <w:r w:rsidRPr="00503F81">
        <w:rPr>
          <w:rFonts w:hint="eastAsia"/>
          <w:sz w:val="24"/>
          <w:szCs w:val="24"/>
          <w:lang w:val="en-CA" w:eastAsia="zh-CN"/>
        </w:rPr>
        <w:t>月</w:t>
      </w:r>
      <w:r w:rsidRPr="00503F81">
        <w:rPr>
          <w:rFonts w:hint="eastAsia"/>
          <w:sz w:val="24"/>
          <w:szCs w:val="24"/>
          <w:lang w:val="en-CA" w:eastAsia="zh-CN"/>
        </w:rPr>
        <w:t>27</w:t>
      </w:r>
      <w:r w:rsidRPr="00503F81">
        <w:rPr>
          <w:rFonts w:hint="eastAsia"/>
          <w:sz w:val="24"/>
          <w:szCs w:val="24"/>
          <w:lang w:val="en-CA" w:eastAsia="zh-CN"/>
        </w:rPr>
        <w:t>日第</w:t>
      </w:r>
      <w:hyperlink r:id="rId20" w:history="1">
        <w:r w:rsidR="00296D97" w:rsidRPr="00296D97">
          <w:rPr>
            <w:rStyle w:val="Hyperlink"/>
            <w:snapToGrid w:val="0"/>
            <w:kern w:val="22"/>
            <w:sz w:val="24"/>
            <w:szCs w:val="24"/>
          </w:rPr>
          <w:t>16/34</w:t>
        </w:r>
      </w:hyperlink>
      <w:r w:rsidRPr="00503F81">
        <w:rPr>
          <w:rFonts w:hint="eastAsia"/>
          <w:sz w:val="24"/>
          <w:szCs w:val="24"/>
          <w:lang w:val="en-CA" w:eastAsia="zh-CN"/>
        </w:rPr>
        <w:t>号决定所列标准</w:t>
      </w:r>
      <w:r w:rsidRPr="00503F81">
        <w:rPr>
          <w:sz w:val="24"/>
          <w:szCs w:val="24"/>
          <w:lang w:val="en-US" w:eastAsia="zh-CN"/>
        </w:rPr>
        <w:t>。</w:t>
      </w:r>
    </w:p>
    <w:p w14:paraId="4CD602D3"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sz w:val="24"/>
          <w:szCs w:val="24"/>
          <w:lang w:val="en-US" w:eastAsia="zh-CN"/>
        </w:rPr>
        <w:t>评估</w:t>
      </w:r>
      <w:r w:rsidRPr="00503F81">
        <w:rPr>
          <w:rFonts w:hint="eastAsia"/>
          <w:sz w:val="24"/>
          <w:szCs w:val="24"/>
          <w:lang w:val="en-US" w:eastAsia="zh-CN"/>
        </w:rPr>
        <w:t>工作应对</w:t>
      </w:r>
      <w:r w:rsidRPr="00503F81">
        <w:rPr>
          <w:sz w:val="24"/>
          <w:szCs w:val="24"/>
          <w:lang w:val="en-US" w:eastAsia="zh-CN"/>
        </w:rPr>
        <w:t>全球环境基金与其他相关多边环境协定的财务机制包括绿色气候基金</w:t>
      </w:r>
      <w:r w:rsidRPr="00503F81">
        <w:rPr>
          <w:rFonts w:hint="eastAsia"/>
          <w:sz w:val="24"/>
          <w:szCs w:val="24"/>
          <w:lang w:val="en-US" w:eastAsia="zh-CN"/>
        </w:rPr>
        <w:t>和</w:t>
      </w:r>
      <w:r w:rsidRPr="00503F81">
        <w:rPr>
          <w:sz w:val="24"/>
          <w:szCs w:val="24"/>
          <w:lang w:val="en-US" w:eastAsia="zh-CN"/>
        </w:rPr>
        <w:t>适应基金进行比较。考虑因素应包括：</w:t>
      </w:r>
      <w:r w:rsidRPr="00503F81">
        <w:rPr>
          <w:rFonts w:hint="eastAsia"/>
          <w:sz w:val="24"/>
          <w:szCs w:val="24"/>
          <w:lang w:val="en-US" w:eastAsia="zh-CN"/>
        </w:rPr>
        <w:t>捐助方</w:t>
      </w:r>
      <w:r w:rsidRPr="00503F81">
        <w:rPr>
          <w:sz w:val="24"/>
          <w:szCs w:val="24"/>
          <w:lang w:val="en-US" w:eastAsia="zh-CN"/>
        </w:rPr>
        <w:t>基础；供资方式和财务业绩；供资标准和程序，包括项目周期考虑因素；获取和支付方式（例如直接分配或基于项目的支付）</w:t>
      </w:r>
      <w:r w:rsidRPr="00503F81">
        <w:rPr>
          <w:rFonts w:hint="eastAsia"/>
          <w:sz w:val="24"/>
          <w:szCs w:val="24"/>
          <w:lang w:val="en-US" w:eastAsia="zh-CN"/>
        </w:rPr>
        <w:t>，包括针对土著人民和地方社区、妇女和青年的获取和支付方式</w:t>
      </w:r>
      <w:r w:rsidRPr="00503F81">
        <w:rPr>
          <w:sz w:val="24"/>
          <w:szCs w:val="24"/>
          <w:lang w:val="en-US" w:eastAsia="zh-CN"/>
        </w:rPr>
        <w:t>；基金理事机构与各多边环境协定缔约方大会之间的关系；透明度、监测、报告和评估；认证程序和执行机构的作用</w:t>
      </w:r>
      <w:r w:rsidRPr="00503F81">
        <w:rPr>
          <w:rFonts w:hint="eastAsia"/>
          <w:sz w:val="24"/>
          <w:szCs w:val="24"/>
          <w:lang w:val="en-US" w:eastAsia="zh-CN"/>
        </w:rPr>
        <w:t>和绩效</w:t>
      </w:r>
      <w:r w:rsidRPr="00503F81">
        <w:rPr>
          <w:sz w:val="24"/>
          <w:szCs w:val="24"/>
          <w:lang w:val="en-US" w:eastAsia="zh-CN"/>
        </w:rPr>
        <w:t>；</w:t>
      </w:r>
      <w:r w:rsidRPr="00503F81">
        <w:rPr>
          <w:rFonts w:hint="eastAsia"/>
          <w:sz w:val="24"/>
          <w:szCs w:val="24"/>
          <w:lang w:val="en-US" w:eastAsia="zh-CN"/>
        </w:rPr>
        <w:t>运作</w:t>
      </w:r>
      <w:r w:rsidRPr="00503F81">
        <w:rPr>
          <w:sz w:val="24"/>
          <w:szCs w:val="24"/>
          <w:lang w:val="en-US" w:eastAsia="zh-CN"/>
        </w:rPr>
        <w:t>的成本效益；</w:t>
      </w:r>
      <w:r w:rsidRPr="00503F81">
        <w:rPr>
          <w:rFonts w:hint="eastAsia"/>
          <w:sz w:val="24"/>
          <w:szCs w:val="24"/>
          <w:lang w:val="en-US" w:eastAsia="zh-CN"/>
        </w:rPr>
        <w:t>是否有能力让资金发挥杠杆作用，为生物多样性调动更多资金；</w:t>
      </w:r>
      <w:r w:rsidRPr="00503F81">
        <w:rPr>
          <w:sz w:val="24"/>
          <w:szCs w:val="24"/>
          <w:lang w:val="en-US" w:eastAsia="zh-CN"/>
        </w:rPr>
        <w:t>建立和运行金融工具的成本</w:t>
      </w:r>
      <w:r w:rsidRPr="00503F81">
        <w:rPr>
          <w:rFonts w:hint="eastAsia"/>
          <w:sz w:val="24"/>
          <w:szCs w:val="24"/>
          <w:lang w:val="en-US" w:eastAsia="zh-CN"/>
        </w:rPr>
        <w:t>；让公共部门和私营部门资金发挥杠杆作用；以及整合各个环境领域</w:t>
      </w:r>
      <w:r w:rsidRPr="00503F81">
        <w:rPr>
          <w:sz w:val="24"/>
          <w:szCs w:val="24"/>
          <w:lang w:val="en-US" w:eastAsia="zh-CN"/>
        </w:rPr>
        <w:t>。</w:t>
      </w:r>
    </w:p>
    <w:p w14:paraId="4937320B" w14:textId="77777777" w:rsidR="00503F81" w:rsidRPr="00503F81" w:rsidRDefault="00503F81" w:rsidP="00503F81">
      <w:pPr>
        <w:tabs>
          <w:tab w:val="clear" w:pos="567"/>
          <w:tab w:val="clear" w:pos="1134"/>
          <w:tab w:val="clear" w:pos="1701"/>
          <w:tab w:val="clear" w:pos="2268"/>
        </w:tabs>
        <w:spacing w:before="120" w:after="120" w:line="240" w:lineRule="atLeast"/>
        <w:ind w:left="490"/>
        <w:rPr>
          <w:b/>
          <w:bCs/>
          <w:noProof/>
          <w:sz w:val="24"/>
          <w:szCs w:val="24"/>
          <w:lang w:eastAsia="zh-CN"/>
        </w:rPr>
      </w:pPr>
      <w:r w:rsidRPr="00503F81">
        <w:rPr>
          <w:b/>
          <w:bCs/>
          <w:noProof/>
          <w:sz w:val="24"/>
          <w:szCs w:val="24"/>
          <w:lang w:eastAsia="zh-CN"/>
        </w:rPr>
        <w:lastRenderedPageBreak/>
        <w:t xml:space="preserve">D. </w:t>
      </w:r>
      <w:r w:rsidRPr="00503F81">
        <w:rPr>
          <w:b/>
          <w:bCs/>
          <w:noProof/>
          <w:sz w:val="24"/>
          <w:szCs w:val="24"/>
          <w:lang w:eastAsia="zh-CN"/>
        </w:rPr>
        <w:tab/>
      </w:r>
      <w:r w:rsidRPr="00503F81">
        <w:rPr>
          <w:rFonts w:hint="eastAsia"/>
          <w:b/>
          <w:bCs/>
          <w:noProof/>
          <w:sz w:val="24"/>
          <w:szCs w:val="24"/>
          <w:lang w:eastAsia="zh-CN"/>
        </w:rPr>
        <w:t>执行</w:t>
      </w:r>
      <w:r w:rsidRPr="00503F81">
        <w:rPr>
          <w:b/>
          <w:bCs/>
          <w:noProof/>
          <w:sz w:val="24"/>
          <w:szCs w:val="24"/>
          <w:lang w:eastAsia="zh-CN"/>
        </w:rPr>
        <w:t>程序</w:t>
      </w:r>
    </w:p>
    <w:p w14:paraId="65879E38"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sz w:val="24"/>
          <w:szCs w:val="24"/>
          <w:lang w:val="en-US" w:eastAsia="zh-CN"/>
        </w:rPr>
        <w:t>执行秘书将与主席团磋商，聘请一</w:t>
      </w:r>
      <w:r w:rsidRPr="00503F81">
        <w:rPr>
          <w:rFonts w:hint="eastAsia"/>
          <w:sz w:val="24"/>
          <w:szCs w:val="24"/>
          <w:lang w:val="en-US" w:eastAsia="zh-CN"/>
        </w:rPr>
        <w:t>位</w:t>
      </w:r>
      <w:r w:rsidRPr="00503F81">
        <w:rPr>
          <w:sz w:val="24"/>
          <w:szCs w:val="24"/>
          <w:lang w:val="en-US" w:eastAsia="zh-CN"/>
        </w:rPr>
        <w:t>经验丰富的独立</w:t>
      </w:r>
      <w:r w:rsidRPr="00503F81">
        <w:rPr>
          <w:rFonts w:hint="eastAsia"/>
          <w:sz w:val="24"/>
          <w:szCs w:val="24"/>
          <w:lang w:val="en-US" w:eastAsia="zh-CN"/>
        </w:rPr>
        <w:t>评估</w:t>
      </w:r>
      <w:r w:rsidRPr="00503F81">
        <w:rPr>
          <w:sz w:val="24"/>
          <w:szCs w:val="24"/>
          <w:lang w:val="en-US" w:eastAsia="zh-CN"/>
        </w:rPr>
        <w:t>人，根据上述目的、方法和标准进行审查。</w:t>
      </w:r>
    </w:p>
    <w:p w14:paraId="1ECDBC76"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rFonts w:hint="eastAsia"/>
          <w:sz w:val="24"/>
          <w:szCs w:val="24"/>
          <w:lang w:val="en-US" w:eastAsia="zh-CN"/>
        </w:rPr>
        <w:t>评估</w:t>
      </w:r>
      <w:r w:rsidRPr="00503F81">
        <w:rPr>
          <w:sz w:val="24"/>
          <w:szCs w:val="24"/>
          <w:lang w:val="en-US" w:eastAsia="zh-CN"/>
        </w:rPr>
        <w:t>人将根据需要进行案头研究、问卷调查、访谈和实地访问，以开展审查工作，必要时将</w:t>
      </w:r>
      <w:r w:rsidRPr="00503F81">
        <w:rPr>
          <w:rFonts w:hint="eastAsia"/>
          <w:sz w:val="24"/>
          <w:szCs w:val="24"/>
          <w:lang w:val="en-US" w:eastAsia="zh-CN"/>
        </w:rPr>
        <w:t>为此</w:t>
      </w:r>
      <w:r w:rsidRPr="00503F81">
        <w:rPr>
          <w:sz w:val="24"/>
          <w:szCs w:val="24"/>
          <w:lang w:val="en-US" w:eastAsia="zh-CN"/>
        </w:rPr>
        <w:t>与</w:t>
      </w:r>
      <w:r w:rsidRPr="00503F81">
        <w:rPr>
          <w:rFonts w:hint="eastAsia"/>
          <w:sz w:val="24"/>
          <w:szCs w:val="24"/>
          <w:lang w:val="en-US" w:eastAsia="zh-CN"/>
        </w:rPr>
        <w:t>全球环境</w:t>
      </w:r>
      <w:r w:rsidRPr="00503F81">
        <w:rPr>
          <w:sz w:val="24"/>
          <w:szCs w:val="24"/>
          <w:lang w:val="en-US" w:eastAsia="zh-CN"/>
        </w:rPr>
        <w:t>基金</w:t>
      </w:r>
      <w:r w:rsidRPr="00503F81">
        <w:rPr>
          <w:rFonts w:hint="eastAsia"/>
          <w:sz w:val="24"/>
          <w:szCs w:val="24"/>
          <w:lang w:val="en-US" w:eastAsia="zh-CN"/>
        </w:rPr>
        <w:t>及</w:t>
      </w:r>
      <w:r w:rsidRPr="00503F81">
        <w:rPr>
          <w:sz w:val="24"/>
          <w:szCs w:val="24"/>
          <w:lang w:val="en-US" w:eastAsia="zh-CN"/>
        </w:rPr>
        <w:t>其独立评估办公室合作</w:t>
      </w:r>
      <w:r w:rsidRPr="00503F81">
        <w:rPr>
          <w:rFonts w:hint="eastAsia"/>
          <w:sz w:val="24"/>
          <w:szCs w:val="24"/>
          <w:lang w:val="en-US" w:eastAsia="zh-CN"/>
        </w:rPr>
        <w:t>，</w:t>
      </w:r>
      <w:r w:rsidRPr="00503F81">
        <w:rPr>
          <w:sz w:val="24"/>
          <w:szCs w:val="24"/>
          <w:lang w:val="en-US" w:eastAsia="zh-CN"/>
        </w:rPr>
        <w:t>并</w:t>
      </w:r>
      <w:r w:rsidRPr="00503F81">
        <w:rPr>
          <w:rFonts w:hint="eastAsia"/>
          <w:sz w:val="24"/>
          <w:szCs w:val="24"/>
          <w:lang w:val="en-US" w:eastAsia="zh-CN"/>
        </w:rPr>
        <w:t>开展其他独立评估，例如多边绩效网的评估，并且</w:t>
      </w:r>
      <w:r w:rsidRPr="00503F81">
        <w:rPr>
          <w:sz w:val="24"/>
          <w:szCs w:val="24"/>
          <w:lang w:val="en-US" w:eastAsia="zh-CN"/>
        </w:rPr>
        <w:t>对收到的信息进行汇编和综合。</w:t>
      </w:r>
    </w:p>
    <w:p w14:paraId="55C3C6D8"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sz w:val="24"/>
          <w:szCs w:val="24"/>
          <w:lang w:val="en-US" w:eastAsia="zh-CN"/>
        </w:rPr>
        <w:t>应特别努力收集</w:t>
      </w:r>
      <w:r w:rsidRPr="00503F81">
        <w:rPr>
          <w:rFonts w:hint="eastAsia"/>
          <w:sz w:val="24"/>
          <w:szCs w:val="24"/>
          <w:lang w:val="en-US" w:eastAsia="zh-CN"/>
        </w:rPr>
        <w:t>缔约方、私营部门、</w:t>
      </w:r>
      <w:r w:rsidRPr="00503F81">
        <w:rPr>
          <w:sz w:val="24"/>
          <w:szCs w:val="24"/>
          <w:lang w:val="en-US" w:eastAsia="zh-CN"/>
        </w:rPr>
        <w:t>土著人民和</w:t>
      </w:r>
      <w:r w:rsidRPr="00503F81">
        <w:rPr>
          <w:rFonts w:hint="eastAsia"/>
          <w:sz w:val="24"/>
          <w:szCs w:val="24"/>
          <w:lang w:val="en-US" w:eastAsia="zh-CN"/>
        </w:rPr>
        <w:t>地方</w:t>
      </w:r>
      <w:r w:rsidRPr="00503F81">
        <w:rPr>
          <w:sz w:val="24"/>
          <w:szCs w:val="24"/>
          <w:lang w:val="en-US" w:eastAsia="zh-CN"/>
        </w:rPr>
        <w:t>社区、妇女和青年的意见</w:t>
      </w:r>
      <w:r w:rsidRPr="00503F81">
        <w:rPr>
          <w:rFonts w:hint="eastAsia"/>
          <w:sz w:val="24"/>
          <w:szCs w:val="24"/>
          <w:lang w:val="en-US" w:eastAsia="zh-CN"/>
        </w:rPr>
        <w:t>，包括关于</w:t>
      </w:r>
      <w:r w:rsidRPr="00503F81">
        <w:rPr>
          <w:sz w:val="24"/>
          <w:szCs w:val="24"/>
          <w:lang w:val="en-US" w:eastAsia="zh-CN"/>
        </w:rPr>
        <w:t>其权</w:t>
      </w:r>
      <w:r w:rsidRPr="00503F81">
        <w:rPr>
          <w:rFonts w:hint="eastAsia"/>
          <w:sz w:val="24"/>
          <w:szCs w:val="24"/>
          <w:lang w:val="en-US" w:eastAsia="zh-CN"/>
        </w:rPr>
        <w:t>利可能受到的</w:t>
      </w:r>
      <w:r w:rsidRPr="00503F81">
        <w:rPr>
          <w:sz w:val="24"/>
          <w:szCs w:val="24"/>
          <w:lang w:val="en-US" w:eastAsia="zh-CN"/>
        </w:rPr>
        <w:t>影响的信息。</w:t>
      </w:r>
    </w:p>
    <w:p w14:paraId="52B02D5A"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rFonts w:hint="eastAsia"/>
          <w:sz w:val="24"/>
          <w:szCs w:val="24"/>
          <w:lang w:val="en-US" w:eastAsia="zh-CN"/>
        </w:rPr>
        <w:t>评估人的综合报告草案和建议将提交全球环境基金审查和评论。这些评论将列入文件，并按来源标明</w:t>
      </w:r>
      <w:r w:rsidRPr="00503F81">
        <w:rPr>
          <w:sz w:val="24"/>
          <w:szCs w:val="24"/>
          <w:lang w:val="en-US" w:eastAsia="zh-CN"/>
        </w:rPr>
        <w:t>。</w:t>
      </w:r>
      <w:r w:rsidRPr="00503F81">
        <w:rPr>
          <w:rFonts w:hint="eastAsia"/>
          <w:sz w:val="24"/>
          <w:szCs w:val="24"/>
          <w:lang w:val="en-US" w:eastAsia="zh-CN"/>
        </w:rPr>
        <w:t xml:space="preserve"> </w:t>
      </w:r>
    </w:p>
    <w:p w14:paraId="4BC8AA37" w14:textId="3A1597EE"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rFonts w:hint="eastAsia"/>
          <w:sz w:val="24"/>
          <w:szCs w:val="24"/>
          <w:lang w:val="en-US" w:eastAsia="zh-CN"/>
        </w:rPr>
        <w:t>报告应包括一项附件，即</w:t>
      </w:r>
      <w:r w:rsidRPr="00503F81">
        <w:rPr>
          <w:rFonts w:hint="eastAsia"/>
          <w:sz w:val="24"/>
          <w:szCs w:val="24"/>
          <w:lang w:val="en-US" w:eastAsia="zh-CN"/>
        </w:rPr>
        <w:t>2025</w:t>
      </w:r>
      <w:r w:rsidRPr="00503F81">
        <w:rPr>
          <w:rFonts w:hint="eastAsia"/>
          <w:sz w:val="24"/>
          <w:szCs w:val="24"/>
          <w:lang w:val="en-US" w:eastAsia="zh-CN"/>
        </w:rPr>
        <w:t>年</w:t>
      </w:r>
      <w:r w:rsidRPr="00503F81">
        <w:rPr>
          <w:rFonts w:hint="eastAsia"/>
          <w:sz w:val="24"/>
          <w:szCs w:val="24"/>
          <w:lang w:val="en-US" w:eastAsia="zh-CN"/>
        </w:rPr>
        <w:t>2</w:t>
      </w:r>
      <w:r w:rsidRPr="00503F81">
        <w:rPr>
          <w:rFonts w:hint="eastAsia"/>
          <w:sz w:val="24"/>
          <w:szCs w:val="24"/>
          <w:lang w:val="en-US" w:eastAsia="zh-CN"/>
        </w:rPr>
        <w:t>月</w:t>
      </w:r>
      <w:r w:rsidRPr="00503F81">
        <w:rPr>
          <w:rFonts w:hint="eastAsia"/>
          <w:sz w:val="24"/>
          <w:szCs w:val="24"/>
          <w:lang w:val="en-US" w:eastAsia="zh-CN"/>
        </w:rPr>
        <w:t>27</w:t>
      </w:r>
      <w:r w:rsidRPr="00503F81">
        <w:rPr>
          <w:rFonts w:hint="eastAsia"/>
          <w:sz w:val="24"/>
          <w:szCs w:val="24"/>
          <w:lang w:val="en-US" w:eastAsia="zh-CN"/>
        </w:rPr>
        <w:t>日第</w:t>
      </w:r>
      <w:hyperlink r:id="rId21" w:history="1">
        <w:r w:rsidR="00B4136A" w:rsidRPr="00B4136A">
          <w:rPr>
            <w:rStyle w:val="Hyperlink"/>
            <w:snapToGrid w:val="0"/>
            <w:sz w:val="24"/>
            <w:szCs w:val="24"/>
          </w:rPr>
          <w:t>16/33</w:t>
        </w:r>
      </w:hyperlink>
      <w:r w:rsidRPr="00503F81">
        <w:rPr>
          <w:rFonts w:hint="eastAsia"/>
          <w:sz w:val="24"/>
          <w:szCs w:val="24"/>
          <w:lang w:val="en-US" w:eastAsia="zh-CN"/>
        </w:rPr>
        <w:t>号决定第</w:t>
      </w:r>
      <w:r w:rsidRPr="00503F81">
        <w:rPr>
          <w:rFonts w:hint="eastAsia"/>
          <w:sz w:val="24"/>
          <w:szCs w:val="24"/>
          <w:lang w:val="en-US" w:eastAsia="zh-CN"/>
        </w:rPr>
        <w:t>41</w:t>
      </w:r>
      <w:r w:rsidRPr="00503F81">
        <w:rPr>
          <w:rFonts w:hint="eastAsia"/>
          <w:sz w:val="24"/>
          <w:szCs w:val="24"/>
          <w:lang w:val="en-US" w:eastAsia="zh-CN"/>
        </w:rPr>
        <w:t>段要求进行的一项研究，将全球环境基金与其他相关多边环境协定的财务机制或类似工具进行比较，比较的内容包括：供资模式和财务绩效、供资标准和程序、获得和支付模式、监测和评价、治理、运作的成本效益及其法律性质以及第</w:t>
      </w:r>
      <w:hyperlink r:id="rId22" w:history="1">
        <w:r w:rsidR="003B231B" w:rsidRPr="003B231B">
          <w:rPr>
            <w:rStyle w:val="Hyperlink"/>
            <w:sz w:val="24"/>
            <w:szCs w:val="24"/>
          </w:rPr>
          <w:t>16/34</w:t>
        </w:r>
      </w:hyperlink>
      <w:r w:rsidRPr="00503F81">
        <w:rPr>
          <w:rFonts w:hint="eastAsia"/>
          <w:sz w:val="24"/>
          <w:szCs w:val="24"/>
          <w:lang w:val="en-US" w:eastAsia="zh-CN"/>
        </w:rPr>
        <w:t>号决定所载其他标准。</w:t>
      </w:r>
    </w:p>
    <w:p w14:paraId="6C36D59F" w14:textId="77777777" w:rsidR="00503F81" w:rsidRPr="00503F81" w:rsidRDefault="00503F81" w:rsidP="00503F81">
      <w:pPr>
        <w:pStyle w:val="CBDNormalNoNumber"/>
        <w:numPr>
          <w:ilvl w:val="1"/>
          <w:numId w:val="21"/>
        </w:numPr>
        <w:tabs>
          <w:tab w:val="clear" w:pos="567"/>
          <w:tab w:val="clear" w:pos="1134"/>
          <w:tab w:val="clear" w:pos="1701"/>
          <w:tab w:val="clear" w:pos="2268"/>
          <w:tab w:val="clear" w:pos="2835"/>
          <w:tab w:val="clear" w:pos="3402"/>
        </w:tabs>
        <w:topLinePunct/>
        <w:spacing w:before="120"/>
        <w:ind w:left="979" w:firstLine="0"/>
        <w:rPr>
          <w:sz w:val="24"/>
          <w:szCs w:val="24"/>
          <w:lang w:val="en-US" w:eastAsia="zh-CN"/>
        </w:rPr>
      </w:pPr>
      <w:r w:rsidRPr="00503F81">
        <w:rPr>
          <w:sz w:val="24"/>
          <w:szCs w:val="24"/>
          <w:lang w:val="en-US" w:eastAsia="zh-CN"/>
        </w:rPr>
        <w:t>执行秘书将根据独立评估人的综合报告和建议，与</w:t>
      </w:r>
      <w:r w:rsidRPr="00503F81">
        <w:rPr>
          <w:rFonts w:hint="eastAsia"/>
          <w:sz w:val="24"/>
          <w:szCs w:val="24"/>
          <w:lang w:val="en-US" w:eastAsia="zh-CN"/>
        </w:rPr>
        <w:t>全球环境</w:t>
      </w:r>
      <w:r w:rsidRPr="00503F81">
        <w:rPr>
          <w:sz w:val="24"/>
          <w:szCs w:val="24"/>
          <w:lang w:val="en-US" w:eastAsia="zh-CN"/>
        </w:rPr>
        <w:t>基金磋商，拟定关于第七次财务机制成效四年度审查的决定草案，包括</w:t>
      </w:r>
      <w:r w:rsidRPr="00503F81">
        <w:rPr>
          <w:rFonts w:hint="eastAsia"/>
          <w:sz w:val="24"/>
          <w:szCs w:val="24"/>
          <w:lang w:val="en-US" w:eastAsia="zh-CN"/>
        </w:rPr>
        <w:t>提出</w:t>
      </w:r>
      <w:r w:rsidRPr="00503F81">
        <w:rPr>
          <w:sz w:val="24"/>
          <w:szCs w:val="24"/>
          <w:lang w:val="en-US" w:eastAsia="zh-CN"/>
        </w:rPr>
        <w:t>提高财务机制成效的具体行动建议，供执行问题附属机构审议，以便向缔约方大会第十八届会议提出建议。</w:t>
      </w:r>
    </w:p>
    <w:p w14:paraId="6E14F3DC" w14:textId="77777777" w:rsidR="008A1C11" w:rsidRPr="00503F81" w:rsidRDefault="008A1C11" w:rsidP="00503F81">
      <w:pPr>
        <w:pStyle w:val="CBDH3"/>
        <w:tabs>
          <w:tab w:val="clear" w:pos="567"/>
          <w:tab w:val="clear" w:pos="1134"/>
          <w:tab w:val="clear" w:pos="1701"/>
          <w:tab w:val="clear" w:pos="2268"/>
          <w:tab w:val="clear" w:pos="2835"/>
          <w:tab w:val="clear" w:pos="3402"/>
        </w:tabs>
        <w:ind w:left="1134"/>
        <w:rPr>
          <w:rFonts w:ascii="SimSun"/>
          <w:kern w:val="22"/>
          <w:sz w:val="24"/>
          <w:szCs w:val="24"/>
          <w:lang w:val="en-US" w:eastAsia="zh-CN"/>
        </w:rPr>
      </w:pPr>
    </w:p>
    <w:p w14:paraId="34B24C7C" w14:textId="39507E13" w:rsidR="00233301" w:rsidRPr="00DF1B77" w:rsidRDefault="00054726" w:rsidP="00503F81">
      <w:pPr>
        <w:pStyle w:val="Para10"/>
        <w:tabs>
          <w:tab w:val="clear" w:pos="567"/>
          <w:tab w:val="clear" w:pos="643"/>
          <w:tab w:val="clear" w:pos="1134"/>
          <w:tab w:val="clear" w:pos="1701"/>
          <w:tab w:val="clear" w:pos="2268"/>
        </w:tabs>
        <w:ind w:left="567" w:firstLine="0"/>
        <w:jc w:val="center"/>
        <w:rPr>
          <w:sz w:val="24"/>
        </w:rPr>
      </w:pPr>
      <w:r w:rsidRPr="00DF1B77">
        <w:rPr>
          <w:sz w:val="24"/>
        </w:rPr>
        <w:t>__________</w:t>
      </w:r>
    </w:p>
    <w:sectPr w:rsidR="00233301" w:rsidRPr="00DF1B77"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05AB2A" w14:textId="77777777" w:rsidR="009D7BC8" w:rsidRPr="005C4BF9" w:rsidRDefault="009D7BC8" w:rsidP="00CF1848">
      <w:r w:rsidRPr="005C4BF9">
        <w:separator/>
      </w:r>
    </w:p>
  </w:endnote>
  <w:endnote w:type="continuationSeparator" w:id="0">
    <w:p w14:paraId="5FF93E7D" w14:textId="77777777" w:rsidR="009D7BC8" w:rsidRPr="005C4BF9" w:rsidRDefault="009D7BC8"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黑体"/>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Microsoft YaHei">
    <w:panose1 w:val="020B0503020204020204"/>
    <w:charset w:val="86"/>
    <w:family w:val="swiss"/>
    <w:pitch w:val="variable"/>
    <w:sig w:usb0="80000287" w:usb1="2ACF3C50" w:usb2="00000016" w:usb3="00000000" w:csb0="0004001F" w:csb1="00000000"/>
  </w:font>
  <w:font w:name="KaiTi_GB2312">
    <w:altName w:val="Microsoft YaHei"/>
    <w:charset w:val="86"/>
    <w:family w:val="modern"/>
    <w:pitch w:val="fixed"/>
    <w:sig w:usb0="00000001" w:usb1="080E0000" w:usb2="00000010" w:usb3="00000000" w:csb0="0004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A421AD" w14:textId="77777777" w:rsidR="009D7BC8" w:rsidRPr="005C4BF9" w:rsidRDefault="009D7BC8" w:rsidP="00CF1848">
      <w:r w:rsidRPr="005C4BF9">
        <w:separator/>
      </w:r>
    </w:p>
  </w:footnote>
  <w:footnote w:type="continuationSeparator" w:id="0">
    <w:p w14:paraId="7F6147B8" w14:textId="77777777" w:rsidR="009D7BC8" w:rsidRPr="005C4BF9" w:rsidRDefault="009D7BC8" w:rsidP="00CF1848">
      <w:r w:rsidRPr="005C4BF9">
        <w:continuationSeparator/>
      </w:r>
    </w:p>
  </w:footnote>
  <w:footnote w:id="1">
    <w:p w14:paraId="44C02B32" w14:textId="77777777" w:rsidR="00DF1B77" w:rsidRPr="00503F81" w:rsidRDefault="00DF1B77" w:rsidP="00DF1B77">
      <w:pPr>
        <w:pStyle w:val="FootnoteText"/>
        <w:rPr>
          <w:sz w:val="20"/>
          <w:lang w:eastAsia="zh-CN"/>
        </w:rPr>
      </w:pPr>
      <w:r w:rsidRPr="00503F81">
        <w:rPr>
          <w:rStyle w:val="FootnoteReference"/>
          <w:sz w:val="20"/>
        </w:rPr>
        <w:footnoteRef/>
      </w:r>
      <w:r w:rsidRPr="00503F81">
        <w:rPr>
          <w:sz w:val="20"/>
          <w:lang w:eastAsia="zh-CN"/>
        </w:rPr>
        <w:t xml:space="preserve"> </w:t>
      </w:r>
      <w:r w:rsidRPr="00503F81">
        <w:rPr>
          <w:sz w:val="20"/>
          <w:lang w:eastAsia="zh-CN"/>
        </w:rPr>
        <w:t>联合国</w:t>
      </w:r>
      <w:r w:rsidRPr="00503F81">
        <w:rPr>
          <w:sz w:val="20"/>
          <w:lang w:eastAsia="zh-CN"/>
        </w:rPr>
        <w:t>,</w:t>
      </w:r>
      <w:r w:rsidRPr="00503F81">
        <w:rPr>
          <w:sz w:val="20"/>
          <w:lang w:eastAsia="zh-CN"/>
        </w:rPr>
        <w:t>《条约汇编》，第</w:t>
      </w:r>
      <w:r w:rsidRPr="00503F81">
        <w:rPr>
          <w:sz w:val="20"/>
          <w:lang w:eastAsia="zh-CN"/>
        </w:rPr>
        <w:t>1760</w:t>
      </w:r>
      <w:r w:rsidRPr="00503F81">
        <w:rPr>
          <w:sz w:val="20"/>
          <w:lang w:eastAsia="zh-CN"/>
        </w:rPr>
        <w:t>卷，第</w:t>
      </w:r>
      <w:r w:rsidRPr="00503F81">
        <w:rPr>
          <w:sz w:val="20"/>
          <w:lang w:eastAsia="zh-CN"/>
        </w:rPr>
        <w:t>30619</w:t>
      </w:r>
      <w:r w:rsidRPr="00503F81">
        <w:rPr>
          <w:sz w:val="20"/>
          <w:lang w:eastAsia="zh-CN"/>
        </w:rPr>
        <w:t>号。</w:t>
      </w:r>
    </w:p>
  </w:footnote>
  <w:footnote w:id="2">
    <w:p w14:paraId="1B45FA74" w14:textId="77777777" w:rsidR="00DF1B77" w:rsidRPr="00503F81" w:rsidRDefault="00DF1B77" w:rsidP="00DF1B77">
      <w:pPr>
        <w:pStyle w:val="FootnoteText"/>
        <w:rPr>
          <w:rFonts w:eastAsia="DengXian"/>
          <w:sz w:val="20"/>
          <w:lang w:eastAsia="zh-CN"/>
        </w:rPr>
      </w:pPr>
      <w:r w:rsidRPr="00503F81">
        <w:rPr>
          <w:rStyle w:val="FootnoteReference"/>
          <w:sz w:val="20"/>
        </w:rPr>
        <w:footnoteRef/>
      </w:r>
      <w:r w:rsidRPr="00503F81">
        <w:rPr>
          <w:sz w:val="20"/>
        </w:rPr>
        <w:t xml:space="preserve"> </w:t>
      </w:r>
      <w:r w:rsidRPr="00503F81">
        <w:rPr>
          <w:sz w:val="20"/>
          <w:lang w:eastAsia="zh-CN"/>
        </w:rPr>
        <w:t>第</w:t>
      </w:r>
      <w:hyperlink r:id="rId1" w:history="1">
        <w:r w:rsidRPr="00503F81">
          <w:rPr>
            <w:rStyle w:val="Hyperlink"/>
            <w:sz w:val="20"/>
          </w:rPr>
          <w:t>15/4</w:t>
        </w:r>
      </w:hyperlink>
      <w:r w:rsidRPr="00503F81">
        <w:rPr>
          <w:sz w:val="20"/>
          <w:lang w:eastAsia="zh-CN"/>
        </w:rPr>
        <w:t>号决定，附件。</w:t>
      </w:r>
    </w:p>
  </w:footnote>
  <w:footnote w:id="3">
    <w:p w14:paraId="4DD030F7" w14:textId="2EAB77BC" w:rsidR="002E404F" w:rsidRPr="00774E15" w:rsidRDefault="002E404F" w:rsidP="002E404F">
      <w:pPr>
        <w:pStyle w:val="FootnoteText"/>
        <w:rPr>
          <w:lang w:val="it-IT" w:eastAsia="zh-CN"/>
        </w:rPr>
      </w:pPr>
      <w:r w:rsidRPr="00503F81">
        <w:rPr>
          <w:rStyle w:val="FootnoteReference"/>
          <w:sz w:val="20"/>
        </w:rPr>
        <w:footnoteRef/>
      </w:r>
      <w:r w:rsidRPr="00503F81">
        <w:rPr>
          <w:sz w:val="20"/>
          <w:lang w:val="it-IT"/>
        </w:rPr>
        <w:t xml:space="preserve"> </w:t>
      </w:r>
      <w:hyperlink r:id="rId2" w:history="1">
        <w:r w:rsidRPr="00503F81">
          <w:rPr>
            <w:rStyle w:val="Hyperlink"/>
            <w:sz w:val="20"/>
            <w:lang w:val="it-IT"/>
          </w:rPr>
          <w:t>CBD/SBI/6/INF/13</w:t>
        </w:r>
      </w:hyperlink>
      <w:r w:rsidR="00503F81" w:rsidRPr="00503F81">
        <w:rPr>
          <w:rFonts w:hint="eastAsia"/>
          <w:sz w:val="20"/>
          <w:lang w:val="it-IT" w:eastAsia="zh-CN"/>
        </w:rPr>
        <w:t>。</w:t>
      </w:r>
    </w:p>
  </w:footnote>
  <w:footnote w:id="4">
    <w:p w14:paraId="240A81A1" w14:textId="4C5A3F59" w:rsidR="0093532D" w:rsidRPr="00503F81" w:rsidRDefault="0093532D" w:rsidP="0093532D">
      <w:pPr>
        <w:pStyle w:val="FootnoteText"/>
        <w:rPr>
          <w:sz w:val="20"/>
        </w:rPr>
      </w:pPr>
      <w:r w:rsidRPr="00503F81">
        <w:rPr>
          <w:rStyle w:val="FootnoteReference"/>
          <w:sz w:val="20"/>
        </w:rPr>
        <w:footnoteRef/>
      </w:r>
      <w:r w:rsidRPr="00503F81">
        <w:rPr>
          <w:sz w:val="20"/>
          <w:lang w:eastAsia="zh-CN"/>
        </w:rPr>
        <w:t xml:space="preserve"> </w:t>
      </w:r>
      <w:r w:rsidR="00503F81" w:rsidRPr="00503F81">
        <w:rPr>
          <w:sz w:val="20"/>
          <w:lang w:eastAsia="zh-CN"/>
        </w:rPr>
        <w:t>联合国</w:t>
      </w:r>
      <w:r w:rsidR="00503F81" w:rsidRPr="00503F81">
        <w:rPr>
          <w:sz w:val="20"/>
          <w:lang w:eastAsia="zh-CN"/>
        </w:rPr>
        <w:t>,</w:t>
      </w:r>
      <w:r w:rsidR="00503F81" w:rsidRPr="00503F81">
        <w:rPr>
          <w:sz w:val="20"/>
          <w:lang w:eastAsia="zh-CN"/>
        </w:rPr>
        <w:t>《条约汇编》，第</w:t>
      </w:r>
      <w:r w:rsidR="00503F81" w:rsidRPr="00503F81">
        <w:rPr>
          <w:rFonts w:hint="eastAsia"/>
          <w:sz w:val="20"/>
          <w:lang w:eastAsia="zh-CN"/>
        </w:rPr>
        <w:t>2226</w:t>
      </w:r>
      <w:r w:rsidR="00503F81" w:rsidRPr="00503F81">
        <w:rPr>
          <w:sz w:val="20"/>
          <w:lang w:eastAsia="zh-CN"/>
        </w:rPr>
        <w:t>卷，第</w:t>
      </w:r>
      <w:r w:rsidR="00503F81" w:rsidRPr="00503F81">
        <w:rPr>
          <w:sz w:val="20"/>
          <w:lang w:eastAsia="zh-CN"/>
        </w:rPr>
        <w:t>30619</w:t>
      </w:r>
      <w:r w:rsidR="00503F81" w:rsidRPr="00503F81">
        <w:rPr>
          <w:sz w:val="20"/>
          <w:lang w:eastAsia="zh-CN"/>
        </w:rPr>
        <w:t>号。</w:t>
      </w:r>
    </w:p>
  </w:footnote>
  <w:footnote w:id="5">
    <w:p w14:paraId="188ED62F" w14:textId="77777777" w:rsidR="008A1C11" w:rsidRPr="00137267" w:rsidRDefault="008A1C11" w:rsidP="008A1C11">
      <w:pPr>
        <w:pStyle w:val="FootnoteText"/>
        <w:rPr>
          <w:sz w:val="20"/>
          <w:lang w:eastAsia="zh-CN"/>
        </w:rPr>
      </w:pPr>
      <w:r w:rsidRPr="00137267">
        <w:rPr>
          <w:rStyle w:val="FootnoteReference"/>
          <w:sz w:val="20"/>
        </w:rPr>
        <w:footnoteRef/>
      </w:r>
      <w:r w:rsidRPr="00137267">
        <w:rPr>
          <w:sz w:val="20"/>
          <w:lang w:eastAsia="zh-CN"/>
        </w:rPr>
        <w:t xml:space="preserve"> </w:t>
      </w:r>
      <w:r w:rsidRPr="00137267">
        <w:rPr>
          <w:sz w:val="20"/>
          <w:lang w:eastAsia="zh-CN"/>
        </w:rPr>
        <w:t>联合国</w:t>
      </w:r>
      <w:r w:rsidRPr="00137267">
        <w:rPr>
          <w:sz w:val="20"/>
          <w:lang w:eastAsia="zh-CN"/>
        </w:rPr>
        <w:t>,</w:t>
      </w:r>
      <w:r w:rsidRPr="00137267">
        <w:rPr>
          <w:sz w:val="20"/>
          <w:lang w:eastAsia="zh-CN"/>
        </w:rPr>
        <w:t>《条约汇编》</w:t>
      </w:r>
      <w:r>
        <w:rPr>
          <w:rFonts w:hint="eastAsia"/>
          <w:sz w:val="20"/>
          <w:lang w:eastAsia="zh-CN"/>
        </w:rPr>
        <w:t>，</w:t>
      </w:r>
      <w:r w:rsidRPr="00137267">
        <w:rPr>
          <w:sz w:val="20"/>
          <w:lang w:eastAsia="zh-CN"/>
        </w:rPr>
        <w:t>第</w:t>
      </w:r>
      <w:r w:rsidRPr="00137267">
        <w:rPr>
          <w:sz w:val="20"/>
          <w:lang w:eastAsia="zh-CN"/>
        </w:rPr>
        <w:t>1760</w:t>
      </w:r>
      <w:r w:rsidRPr="00137267">
        <w:rPr>
          <w:sz w:val="20"/>
          <w:lang w:eastAsia="zh-CN"/>
        </w:rPr>
        <w:t>卷，第</w:t>
      </w:r>
      <w:r w:rsidRPr="00137267">
        <w:rPr>
          <w:sz w:val="20"/>
          <w:lang w:eastAsia="zh-CN"/>
        </w:rPr>
        <w:t>30619</w:t>
      </w:r>
      <w:r w:rsidRPr="00137267">
        <w:rPr>
          <w:sz w:val="20"/>
          <w:lang w:eastAsia="zh-CN"/>
        </w:rPr>
        <w:t>号。</w:t>
      </w:r>
    </w:p>
  </w:footnote>
  <w:footnote w:id="6">
    <w:p w14:paraId="3ABB9786" w14:textId="77777777" w:rsidR="008A1C11" w:rsidRPr="008A1C11" w:rsidRDefault="008A1C11" w:rsidP="008A1C11">
      <w:pPr>
        <w:pStyle w:val="FootnoteText"/>
        <w:rPr>
          <w:rFonts w:eastAsia="DengXian"/>
          <w:lang w:eastAsia="zh-CN"/>
        </w:rPr>
      </w:pPr>
      <w:r w:rsidRPr="00137267">
        <w:rPr>
          <w:rStyle w:val="FootnoteReference"/>
          <w:sz w:val="20"/>
        </w:rPr>
        <w:footnoteRef/>
      </w:r>
      <w:r w:rsidRPr="00137267">
        <w:rPr>
          <w:sz w:val="20"/>
        </w:rPr>
        <w:t xml:space="preserve"> </w:t>
      </w:r>
      <w:r w:rsidRPr="00137267">
        <w:rPr>
          <w:sz w:val="20"/>
          <w:lang w:eastAsia="zh-CN"/>
        </w:rPr>
        <w:t>第</w:t>
      </w:r>
      <w:hyperlink r:id="rId3" w:history="1">
        <w:r w:rsidRPr="00137267">
          <w:rPr>
            <w:rStyle w:val="Hyperlink"/>
            <w:sz w:val="20"/>
          </w:rPr>
          <w:t>15/4</w:t>
        </w:r>
      </w:hyperlink>
      <w:r w:rsidRPr="00137267">
        <w:rPr>
          <w:sz w:val="20"/>
          <w:lang w:eastAsia="zh-CN"/>
        </w:rPr>
        <w:t>号决定，附件。</w:t>
      </w:r>
    </w:p>
  </w:footnote>
  <w:footnote w:id="7">
    <w:p w14:paraId="34DC26C6" w14:textId="77777777" w:rsidR="008A1C11" w:rsidRPr="00503F81" w:rsidRDefault="008A1C11">
      <w:pPr>
        <w:pStyle w:val="FootnoteText"/>
        <w:rPr>
          <w:sz w:val="20"/>
          <w:lang w:eastAsia="zh-CN"/>
        </w:rPr>
      </w:pPr>
      <w:r w:rsidRPr="00503F81">
        <w:rPr>
          <w:rStyle w:val="FootnoteReference"/>
          <w:sz w:val="20"/>
        </w:rPr>
        <w:footnoteRef/>
      </w:r>
      <w:r w:rsidRPr="00503F81">
        <w:rPr>
          <w:sz w:val="20"/>
          <w:lang w:eastAsia="zh-CN"/>
        </w:rPr>
        <w:t xml:space="preserve"> </w:t>
      </w:r>
      <w:r w:rsidRPr="00503F81">
        <w:rPr>
          <w:sz w:val="20"/>
          <w:lang w:val="zh-CN" w:eastAsia="zh-CN"/>
        </w:rPr>
        <w:t>第</w:t>
      </w:r>
      <w:hyperlink r:id="rId4" w:history="1">
        <w:r w:rsidRPr="00503F81">
          <w:rPr>
            <w:rStyle w:val="Hyperlink"/>
            <w:sz w:val="20"/>
            <w:lang w:val="zh-CN" w:eastAsia="zh-CN"/>
          </w:rPr>
          <w:t>15/11</w:t>
        </w:r>
      </w:hyperlink>
      <w:r w:rsidRPr="00503F81">
        <w:rPr>
          <w:kern w:val="22"/>
          <w:sz w:val="20"/>
          <w:lang w:val="zh-CN" w:eastAsia="zh-CN"/>
        </w:rPr>
        <w:t>号决定，附件。</w:t>
      </w:r>
    </w:p>
  </w:footnote>
  <w:footnote w:id="8">
    <w:p w14:paraId="7CC84A79" w14:textId="77777777" w:rsidR="008A1C11" w:rsidRPr="00503F81" w:rsidRDefault="008A1C11">
      <w:pPr>
        <w:pStyle w:val="FootnoteText"/>
        <w:rPr>
          <w:sz w:val="20"/>
          <w:lang w:eastAsia="zh-CN"/>
        </w:rPr>
      </w:pPr>
      <w:r w:rsidRPr="00503F81">
        <w:rPr>
          <w:rStyle w:val="FootnoteReference"/>
          <w:sz w:val="20"/>
        </w:rPr>
        <w:footnoteRef/>
      </w:r>
      <w:r w:rsidRPr="00503F81">
        <w:rPr>
          <w:sz w:val="20"/>
          <w:lang w:eastAsia="zh-CN"/>
        </w:rPr>
        <w:t xml:space="preserve"> </w:t>
      </w:r>
      <w:r w:rsidRPr="00503F81">
        <w:rPr>
          <w:sz w:val="20"/>
          <w:lang w:val="zh-CN" w:eastAsia="zh-CN"/>
        </w:rPr>
        <w:t>联合国，《</w:t>
      </w:r>
      <w:r w:rsidRPr="00503F81">
        <w:rPr>
          <w:rFonts w:eastAsia="KaiTi_GB2312"/>
          <w:sz w:val="20"/>
          <w:lang w:val="zh-CN" w:eastAsia="zh-CN"/>
        </w:rPr>
        <w:t>条约汇编</w:t>
      </w:r>
      <w:r w:rsidRPr="00503F81">
        <w:rPr>
          <w:sz w:val="20"/>
          <w:lang w:val="zh-CN" w:eastAsia="zh-CN"/>
        </w:rPr>
        <w:t>》，第</w:t>
      </w:r>
      <w:r w:rsidRPr="00503F81">
        <w:rPr>
          <w:sz w:val="20"/>
          <w:lang w:val="zh-CN" w:eastAsia="zh-CN"/>
        </w:rPr>
        <w:t>1760</w:t>
      </w:r>
      <w:r w:rsidRPr="00503F81">
        <w:rPr>
          <w:sz w:val="20"/>
          <w:lang w:val="zh-CN" w:eastAsia="zh-CN"/>
        </w:rPr>
        <w:t>卷，第</w:t>
      </w:r>
      <w:r w:rsidRPr="00503F81">
        <w:rPr>
          <w:sz w:val="20"/>
          <w:lang w:val="zh-CN" w:eastAsia="zh-CN"/>
        </w:rPr>
        <w:t>30619</w:t>
      </w:r>
      <w:r w:rsidRPr="00503F81">
        <w:rPr>
          <w:sz w:val="20"/>
          <w:lang w:val="zh-CN" w:eastAsia="zh-CN"/>
        </w:rPr>
        <w:t>号。</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F954BD4" w:rsidR="00534681" w:rsidRPr="005C4BF9" w:rsidRDefault="005D5EF2" w:rsidP="007C4951">
    <w:pPr>
      <w:pStyle w:val="Header"/>
      <w:spacing w:after="240"/>
      <w:rPr>
        <w:szCs w:val="20"/>
      </w:rPr>
    </w:pPr>
    <w:r w:rsidRPr="005C4BF9">
      <w:rPr>
        <w:szCs w:val="20"/>
      </w:rPr>
      <w:t>CBD/SBI/6/</w:t>
    </w:r>
    <w:r w:rsidR="00722E4B">
      <w:rPr>
        <w:szCs w:val="20"/>
      </w:rPr>
      <w:t>CRP.</w:t>
    </w:r>
    <w:r w:rsidR="0066474C">
      <w:rPr>
        <w:szCs w:val="20"/>
      </w:rPr>
      <w:t>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D8ABC82" w:rsidR="009505C9" w:rsidRPr="005C4BF9" w:rsidRDefault="00163EA8" w:rsidP="007C4951">
    <w:pPr>
      <w:pStyle w:val="Header"/>
      <w:spacing w:after="240"/>
      <w:jc w:val="right"/>
    </w:pPr>
    <w:r w:rsidRPr="005C4BF9">
      <w:t>CBD/SBI/6/</w:t>
    </w:r>
    <w:r w:rsidR="00722E4B">
      <w:t>CRP.</w:t>
    </w:r>
    <w:r w:rsidR="0066474C">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D887990"/>
    <w:lvl w:ilvl="0">
      <w:start w:val="1"/>
      <w:numFmt w:val="bullet"/>
      <w:lvlText w:val=""/>
      <w:lvlJc w:val="left"/>
      <w:pPr>
        <w:tabs>
          <w:tab w:val="num" w:pos="2040"/>
        </w:tabs>
        <w:ind w:left="2040" w:hanging="360"/>
      </w:pPr>
      <w:rPr>
        <w:rFonts w:ascii="Wingdings" w:hAnsi="Wingdings" w:hint="default"/>
      </w:rPr>
    </w:lvl>
  </w:abstractNum>
  <w:abstractNum w:abstractNumId="1" w15:restartNumberingAfterBreak="0">
    <w:nsid w:val="07225903"/>
    <w:multiLevelType w:val="hybridMultilevel"/>
    <w:tmpl w:val="4A8683F0"/>
    <w:lvl w:ilvl="0" w:tplc="FFFFFFFF">
      <w:start w:val="1"/>
      <w:numFmt w:val="lowerLetter"/>
      <w:lvlText w:val="（%1）"/>
      <w:lvlJc w:val="left"/>
      <w:pPr>
        <w:ind w:left="1210" w:hanging="360"/>
      </w:pPr>
      <w:rPr>
        <w:rFonts w:hint="default"/>
      </w:rPr>
    </w:lvl>
    <w:lvl w:ilvl="1" w:tplc="579C6FDA">
      <w:start w:val="1"/>
      <w:numFmt w:val="lowerLetter"/>
      <w:lvlText w:val="（%2）"/>
      <w:lvlJc w:val="left"/>
      <w:pPr>
        <w:ind w:left="1210" w:hanging="360"/>
      </w:pPr>
      <w:rPr>
        <w:rFonts w:hint="default"/>
      </w:rPr>
    </w:lvl>
    <w:lvl w:ilvl="2" w:tplc="FFFFFFFF" w:tentative="1">
      <w:start w:val="1"/>
      <w:numFmt w:val="lowerRoman"/>
      <w:lvlText w:val="%3."/>
      <w:lvlJc w:val="right"/>
      <w:pPr>
        <w:ind w:left="2650" w:hanging="180"/>
      </w:pPr>
    </w:lvl>
    <w:lvl w:ilvl="3" w:tplc="FFFFFFFF" w:tentative="1">
      <w:start w:val="1"/>
      <w:numFmt w:val="decimal"/>
      <w:lvlText w:val="%4."/>
      <w:lvlJc w:val="left"/>
      <w:pPr>
        <w:ind w:left="3370" w:hanging="360"/>
      </w:pPr>
    </w:lvl>
    <w:lvl w:ilvl="4" w:tplc="FFFFFFFF" w:tentative="1">
      <w:start w:val="1"/>
      <w:numFmt w:val="lowerLetter"/>
      <w:lvlText w:val="%5."/>
      <w:lvlJc w:val="left"/>
      <w:pPr>
        <w:ind w:left="4090" w:hanging="360"/>
      </w:pPr>
    </w:lvl>
    <w:lvl w:ilvl="5" w:tplc="FFFFFFFF" w:tentative="1">
      <w:start w:val="1"/>
      <w:numFmt w:val="lowerRoman"/>
      <w:lvlText w:val="%6."/>
      <w:lvlJc w:val="right"/>
      <w:pPr>
        <w:ind w:left="4810" w:hanging="180"/>
      </w:pPr>
    </w:lvl>
    <w:lvl w:ilvl="6" w:tplc="FFFFFFFF" w:tentative="1">
      <w:start w:val="1"/>
      <w:numFmt w:val="decimal"/>
      <w:lvlText w:val="%7."/>
      <w:lvlJc w:val="left"/>
      <w:pPr>
        <w:ind w:left="5530" w:hanging="360"/>
      </w:pPr>
    </w:lvl>
    <w:lvl w:ilvl="7" w:tplc="FFFFFFFF" w:tentative="1">
      <w:start w:val="1"/>
      <w:numFmt w:val="lowerLetter"/>
      <w:lvlText w:val="%8."/>
      <w:lvlJc w:val="left"/>
      <w:pPr>
        <w:ind w:left="6250" w:hanging="360"/>
      </w:pPr>
    </w:lvl>
    <w:lvl w:ilvl="8" w:tplc="FFFFFFFF" w:tentative="1">
      <w:start w:val="1"/>
      <w:numFmt w:val="lowerRoman"/>
      <w:lvlText w:val="%9."/>
      <w:lvlJc w:val="right"/>
      <w:pPr>
        <w:ind w:left="6970" w:hanging="180"/>
      </w:pPr>
    </w:lvl>
  </w:abstractNum>
  <w:abstractNum w:abstractNumId="2" w15:restartNumberingAfterBreak="0">
    <w:nsid w:val="0CE566D3"/>
    <w:multiLevelType w:val="hybridMultilevel"/>
    <w:tmpl w:val="14C2B146"/>
    <w:lvl w:ilvl="0" w:tplc="FFFFFFFF">
      <w:start w:val="1"/>
      <w:numFmt w:val="decimal"/>
      <w:lvlText w:val="%1."/>
      <w:lvlJc w:val="left"/>
      <w:pPr>
        <w:ind w:left="1699" w:hanging="360"/>
      </w:pPr>
    </w:lvl>
    <w:lvl w:ilvl="1" w:tplc="73A03074">
      <w:start w:val="1"/>
      <w:numFmt w:val="decimal"/>
      <w:lvlText w:val="%2"/>
      <w:lvlJc w:val="left"/>
      <w:pPr>
        <w:ind w:left="2419" w:hanging="360"/>
      </w:pPr>
      <w:rPr>
        <w:rFonts w:hint="default"/>
        <w:vertAlign w:val="baseline"/>
      </w:rPr>
    </w:lvl>
    <w:lvl w:ilvl="2" w:tplc="FFFFFFFF" w:tentative="1">
      <w:start w:val="1"/>
      <w:numFmt w:val="lowerRoman"/>
      <w:lvlText w:val="%3."/>
      <w:lvlJc w:val="right"/>
      <w:pPr>
        <w:ind w:left="3139" w:hanging="180"/>
      </w:pPr>
    </w:lvl>
    <w:lvl w:ilvl="3" w:tplc="FFFFFFFF" w:tentative="1">
      <w:start w:val="1"/>
      <w:numFmt w:val="decimal"/>
      <w:lvlText w:val="%4."/>
      <w:lvlJc w:val="left"/>
      <w:pPr>
        <w:ind w:left="3859" w:hanging="360"/>
      </w:pPr>
    </w:lvl>
    <w:lvl w:ilvl="4" w:tplc="FFFFFFFF" w:tentative="1">
      <w:start w:val="1"/>
      <w:numFmt w:val="lowerLetter"/>
      <w:lvlText w:val="%5."/>
      <w:lvlJc w:val="left"/>
      <w:pPr>
        <w:ind w:left="4579" w:hanging="360"/>
      </w:pPr>
    </w:lvl>
    <w:lvl w:ilvl="5" w:tplc="FFFFFFFF" w:tentative="1">
      <w:start w:val="1"/>
      <w:numFmt w:val="lowerRoman"/>
      <w:lvlText w:val="%6."/>
      <w:lvlJc w:val="right"/>
      <w:pPr>
        <w:ind w:left="5299" w:hanging="180"/>
      </w:pPr>
    </w:lvl>
    <w:lvl w:ilvl="6" w:tplc="FFFFFFFF" w:tentative="1">
      <w:start w:val="1"/>
      <w:numFmt w:val="decimal"/>
      <w:lvlText w:val="%7."/>
      <w:lvlJc w:val="left"/>
      <w:pPr>
        <w:ind w:left="6019" w:hanging="360"/>
      </w:pPr>
    </w:lvl>
    <w:lvl w:ilvl="7" w:tplc="FFFFFFFF" w:tentative="1">
      <w:start w:val="1"/>
      <w:numFmt w:val="lowerLetter"/>
      <w:lvlText w:val="%8."/>
      <w:lvlJc w:val="left"/>
      <w:pPr>
        <w:ind w:left="6739" w:hanging="360"/>
      </w:pPr>
    </w:lvl>
    <w:lvl w:ilvl="8" w:tplc="FFFFFFFF" w:tentative="1">
      <w:start w:val="1"/>
      <w:numFmt w:val="lowerRoman"/>
      <w:lvlText w:val="%9."/>
      <w:lvlJc w:val="right"/>
      <w:pPr>
        <w:ind w:left="7459" w:hanging="180"/>
      </w:pPr>
    </w:lvl>
  </w:abstractNum>
  <w:abstractNum w:abstractNumId="3" w15:restartNumberingAfterBreak="0">
    <w:nsid w:val="0E074648"/>
    <w:multiLevelType w:val="hybridMultilevel"/>
    <w:tmpl w:val="39ACFCEC"/>
    <w:lvl w:ilvl="0" w:tplc="A4D04F5C">
      <w:start w:val="1"/>
      <w:numFmt w:val="decimal"/>
      <w:lvlText w:val="%1."/>
      <w:lvlJc w:val="left"/>
      <w:pPr>
        <w:ind w:left="1210" w:hanging="360"/>
      </w:pPr>
      <w:rPr>
        <w:rFonts w:hint="default"/>
      </w:rPr>
    </w:lvl>
    <w:lvl w:ilvl="1" w:tplc="9424D03A">
      <w:start w:val="1"/>
      <w:numFmt w:val="lowerLetter"/>
      <w:lvlText w:val="（%2）"/>
      <w:lvlJc w:val="left"/>
      <w:pPr>
        <w:ind w:left="1800" w:hanging="72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24F03AC5"/>
    <w:multiLevelType w:val="hybridMultilevel"/>
    <w:tmpl w:val="0A8E369C"/>
    <w:lvl w:ilvl="0" w:tplc="10B0B2A8">
      <w:start w:val="1"/>
      <w:numFmt w:val="lowerLetter"/>
      <w:lvlText w:val="(%1)"/>
      <w:lvlJc w:val="left"/>
      <w:pPr>
        <w:ind w:left="2070" w:hanging="360"/>
      </w:pPr>
      <w:rPr>
        <w:rFonts w:hint="default"/>
      </w:rPr>
    </w:lvl>
    <w:lvl w:ilvl="1" w:tplc="FFFFFFFF">
      <w:start w:val="1"/>
      <w:numFmt w:val="lowerLetter"/>
      <w:lvlText w:val="（%2）"/>
      <w:lvlJc w:val="left"/>
      <w:pPr>
        <w:ind w:left="850" w:hanging="360"/>
      </w:pPr>
      <w:rPr>
        <w:rFonts w:hint="default"/>
      </w:rPr>
    </w:lvl>
    <w:lvl w:ilvl="2" w:tplc="FFFFFFFF">
      <w:start w:val="1"/>
      <w:numFmt w:val="lowerRoman"/>
      <w:lvlText w:val="%3."/>
      <w:lvlJc w:val="right"/>
      <w:pPr>
        <w:ind w:left="2290" w:hanging="180"/>
      </w:pPr>
    </w:lvl>
    <w:lvl w:ilvl="3" w:tplc="FFFFFFFF" w:tentative="1">
      <w:start w:val="1"/>
      <w:numFmt w:val="decimal"/>
      <w:lvlText w:val="%4."/>
      <w:lvlJc w:val="left"/>
      <w:pPr>
        <w:ind w:left="3010" w:hanging="360"/>
      </w:pPr>
    </w:lvl>
    <w:lvl w:ilvl="4" w:tplc="FFFFFFFF" w:tentative="1">
      <w:start w:val="1"/>
      <w:numFmt w:val="lowerLetter"/>
      <w:lvlText w:val="%5."/>
      <w:lvlJc w:val="left"/>
      <w:pPr>
        <w:ind w:left="3730" w:hanging="360"/>
      </w:pPr>
    </w:lvl>
    <w:lvl w:ilvl="5" w:tplc="FFFFFFFF" w:tentative="1">
      <w:start w:val="1"/>
      <w:numFmt w:val="lowerRoman"/>
      <w:lvlText w:val="%6."/>
      <w:lvlJc w:val="right"/>
      <w:pPr>
        <w:ind w:left="4450" w:hanging="180"/>
      </w:pPr>
    </w:lvl>
    <w:lvl w:ilvl="6" w:tplc="FFFFFFFF" w:tentative="1">
      <w:start w:val="1"/>
      <w:numFmt w:val="decimal"/>
      <w:lvlText w:val="%7."/>
      <w:lvlJc w:val="left"/>
      <w:pPr>
        <w:ind w:left="5170" w:hanging="360"/>
      </w:pPr>
    </w:lvl>
    <w:lvl w:ilvl="7" w:tplc="FFFFFFFF" w:tentative="1">
      <w:start w:val="1"/>
      <w:numFmt w:val="lowerLetter"/>
      <w:lvlText w:val="%8."/>
      <w:lvlJc w:val="left"/>
      <w:pPr>
        <w:ind w:left="5890" w:hanging="360"/>
      </w:pPr>
    </w:lvl>
    <w:lvl w:ilvl="8" w:tplc="FFFFFFFF" w:tentative="1">
      <w:start w:val="1"/>
      <w:numFmt w:val="lowerRoman"/>
      <w:lvlText w:val="%9."/>
      <w:lvlJc w:val="right"/>
      <w:pPr>
        <w:ind w:left="6610" w:hanging="180"/>
      </w:pPr>
    </w:lvl>
  </w:abstractNum>
  <w:abstractNum w:abstractNumId="5" w15:restartNumberingAfterBreak="0">
    <w:nsid w:val="286F6BCF"/>
    <w:multiLevelType w:val="hybridMultilevel"/>
    <w:tmpl w:val="E2382B64"/>
    <w:lvl w:ilvl="0" w:tplc="579C6FDA">
      <w:start w:val="1"/>
      <w:numFmt w:val="lowerLetter"/>
      <w:lvlText w:val="（%1）"/>
      <w:lvlJc w:val="left"/>
      <w:pPr>
        <w:ind w:left="2070" w:hanging="360"/>
      </w:pPr>
      <w:rPr>
        <w:rFonts w:hint="default"/>
      </w:rPr>
    </w:lvl>
    <w:lvl w:ilvl="1" w:tplc="FFFFFFFF">
      <w:start w:val="1"/>
      <w:numFmt w:val="lowerLetter"/>
      <w:lvlText w:val="（%2）"/>
      <w:lvlJc w:val="left"/>
      <w:pPr>
        <w:ind w:left="850" w:hanging="360"/>
      </w:pPr>
      <w:rPr>
        <w:rFonts w:hint="default"/>
      </w:rPr>
    </w:lvl>
    <w:lvl w:ilvl="2" w:tplc="FFFFFFFF">
      <w:start w:val="1"/>
      <w:numFmt w:val="lowerRoman"/>
      <w:lvlText w:val="%3."/>
      <w:lvlJc w:val="right"/>
      <w:pPr>
        <w:ind w:left="2290" w:hanging="180"/>
      </w:pPr>
    </w:lvl>
    <w:lvl w:ilvl="3" w:tplc="FFFFFFFF" w:tentative="1">
      <w:start w:val="1"/>
      <w:numFmt w:val="decimal"/>
      <w:lvlText w:val="%4."/>
      <w:lvlJc w:val="left"/>
      <w:pPr>
        <w:ind w:left="3010" w:hanging="360"/>
      </w:pPr>
    </w:lvl>
    <w:lvl w:ilvl="4" w:tplc="FFFFFFFF" w:tentative="1">
      <w:start w:val="1"/>
      <w:numFmt w:val="lowerLetter"/>
      <w:lvlText w:val="%5."/>
      <w:lvlJc w:val="left"/>
      <w:pPr>
        <w:ind w:left="3730" w:hanging="360"/>
      </w:pPr>
    </w:lvl>
    <w:lvl w:ilvl="5" w:tplc="FFFFFFFF" w:tentative="1">
      <w:start w:val="1"/>
      <w:numFmt w:val="lowerRoman"/>
      <w:lvlText w:val="%6."/>
      <w:lvlJc w:val="right"/>
      <w:pPr>
        <w:ind w:left="4450" w:hanging="180"/>
      </w:pPr>
    </w:lvl>
    <w:lvl w:ilvl="6" w:tplc="FFFFFFFF" w:tentative="1">
      <w:start w:val="1"/>
      <w:numFmt w:val="decimal"/>
      <w:lvlText w:val="%7."/>
      <w:lvlJc w:val="left"/>
      <w:pPr>
        <w:ind w:left="5170" w:hanging="360"/>
      </w:pPr>
    </w:lvl>
    <w:lvl w:ilvl="7" w:tplc="FFFFFFFF" w:tentative="1">
      <w:start w:val="1"/>
      <w:numFmt w:val="lowerLetter"/>
      <w:lvlText w:val="%8."/>
      <w:lvlJc w:val="left"/>
      <w:pPr>
        <w:ind w:left="5890" w:hanging="360"/>
      </w:pPr>
    </w:lvl>
    <w:lvl w:ilvl="8" w:tplc="FFFFFFFF" w:tentative="1">
      <w:start w:val="1"/>
      <w:numFmt w:val="lowerRoman"/>
      <w:lvlText w:val="%9."/>
      <w:lvlJc w:val="right"/>
      <w:pPr>
        <w:ind w:left="6610" w:hanging="180"/>
      </w:pPr>
    </w:lvl>
  </w:abstractNum>
  <w:abstractNum w:abstractNumId="6"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7" w15:restartNumberingAfterBreak="0">
    <w:nsid w:val="31E142EB"/>
    <w:multiLevelType w:val="hybridMultilevel"/>
    <w:tmpl w:val="938E47BC"/>
    <w:lvl w:ilvl="0" w:tplc="FFFFFFFF">
      <w:start w:val="1"/>
      <w:numFmt w:val="lowerLetter"/>
      <w:lvlText w:val="（%1）"/>
      <w:lvlJc w:val="left"/>
      <w:pPr>
        <w:ind w:left="1210" w:hanging="360"/>
      </w:pPr>
      <w:rPr>
        <w:rFonts w:hint="default"/>
      </w:rPr>
    </w:lvl>
    <w:lvl w:ilvl="1" w:tplc="10B0B2A8">
      <w:start w:val="1"/>
      <w:numFmt w:val="lowerLetter"/>
      <w:lvlText w:val="(%2)"/>
      <w:lvlJc w:val="left"/>
      <w:pPr>
        <w:ind w:left="720" w:hanging="360"/>
      </w:pPr>
      <w:rPr>
        <w:rFonts w:hint="default"/>
      </w:rPr>
    </w:lvl>
    <w:lvl w:ilvl="2" w:tplc="FFFFFFFF" w:tentative="1">
      <w:start w:val="1"/>
      <w:numFmt w:val="lowerRoman"/>
      <w:lvlText w:val="%3."/>
      <w:lvlJc w:val="right"/>
      <w:pPr>
        <w:ind w:left="2650" w:hanging="180"/>
      </w:pPr>
    </w:lvl>
    <w:lvl w:ilvl="3" w:tplc="FFFFFFFF" w:tentative="1">
      <w:start w:val="1"/>
      <w:numFmt w:val="decimal"/>
      <w:lvlText w:val="%4."/>
      <w:lvlJc w:val="left"/>
      <w:pPr>
        <w:ind w:left="3370" w:hanging="360"/>
      </w:pPr>
    </w:lvl>
    <w:lvl w:ilvl="4" w:tplc="FFFFFFFF" w:tentative="1">
      <w:start w:val="1"/>
      <w:numFmt w:val="lowerLetter"/>
      <w:lvlText w:val="%5."/>
      <w:lvlJc w:val="left"/>
      <w:pPr>
        <w:ind w:left="4090" w:hanging="360"/>
      </w:pPr>
    </w:lvl>
    <w:lvl w:ilvl="5" w:tplc="FFFFFFFF" w:tentative="1">
      <w:start w:val="1"/>
      <w:numFmt w:val="lowerRoman"/>
      <w:lvlText w:val="%6."/>
      <w:lvlJc w:val="right"/>
      <w:pPr>
        <w:ind w:left="4810" w:hanging="180"/>
      </w:pPr>
    </w:lvl>
    <w:lvl w:ilvl="6" w:tplc="FFFFFFFF" w:tentative="1">
      <w:start w:val="1"/>
      <w:numFmt w:val="decimal"/>
      <w:lvlText w:val="%7."/>
      <w:lvlJc w:val="left"/>
      <w:pPr>
        <w:ind w:left="5530" w:hanging="360"/>
      </w:pPr>
    </w:lvl>
    <w:lvl w:ilvl="7" w:tplc="FFFFFFFF" w:tentative="1">
      <w:start w:val="1"/>
      <w:numFmt w:val="lowerLetter"/>
      <w:lvlText w:val="%8."/>
      <w:lvlJc w:val="left"/>
      <w:pPr>
        <w:ind w:left="6250" w:hanging="360"/>
      </w:pPr>
    </w:lvl>
    <w:lvl w:ilvl="8" w:tplc="FFFFFFFF" w:tentative="1">
      <w:start w:val="1"/>
      <w:numFmt w:val="lowerRoman"/>
      <w:lvlText w:val="%9."/>
      <w:lvlJc w:val="right"/>
      <w:pPr>
        <w:ind w:left="6970" w:hanging="180"/>
      </w:pPr>
    </w:lvl>
  </w:abstractNum>
  <w:abstractNum w:abstractNumId="8" w15:restartNumberingAfterBreak="0">
    <w:nsid w:val="3E214909"/>
    <w:multiLevelType w:val="hybridMultilevel"/>
    <w:tmpl w:val="3F4EFF84"/>
    <w:lvl w:ilvl="0" w:tplc="0409000F">
      <w:start w:val="1"/>
      <w:numFmt w:val="decimal"/>
      <w:lvlText w:val="%1."/>
      <w:lvlJc w:val="left"/>
      <w:pPr>
        <w:ind w:left="1699" w:hanging="360"/>
      </w:pPr>
    </w:lvl>
    <w:lvl w:ilvl="1" w:tplc="04090019">
      <w:start w:val="1"/>
      <w:numFmt w:val="lowerLetter"/>
      <w:lvlText w:val="%2."/>
      <w:lvlJc w:val="left"/>
      <w:pPr>
        <w:ind w:left="2419" w:hanging="360"/>
      </w:pPr>
    </w:lvl>
    <w:lvl w:ilvl="2" w:tplc="0409001B" w:tentative="1">
      <w:start w:val="1"/>
      <w:numFmt w:val="lowerRoman"/>
      <w:lvlText w:val="%3."/>
      <w:lvlJc w:val="right"/>
      <w:pPr>
        <w:ind w:left="3139" w:hanging="180"/>
      </w:pPr>
    </w:lvl>
    <w:lvl w:ilvl="3" w:tplc="0409000F" w:tentative="1">
      <w:start w:val="1"/>
      <w:numFmt w:val="decimal"/>
      <w:lvlText w:val="%4."/>
      <w:lvlJc w:val="left"/>
      <w:pPr>
        <w:ind w:left="3859" w:hanging="360"/>
      </w:pPr>
    </w:lvl>
    <w:lvl w:ilvl="4" w:tplc="04090019" w:tentative="1">
      <w:start w:val="1"/>
      <w:numFmt w:val="lowerLetter"/>
      <w:lvlText w:val="%5."/>
      <w:lvlJc w:val="left"/>
      <w:pPr>
        <w:ind w:left="4579" w:hanging="360"/>
      </w:pPr>
    </w:lvl>
    <w:lvl w:ilvl="5" w:tplc="0409001B" w:tentative="1">
      <w:start w:val="1"/>
      <w:numFmt w:val="lowerRoman"/>
      <w:lvlText w:val="%6."/>
      <w:lvlJc w:val="right"/>
      <w:pPr>
        <w:ind w:left="5299" w:hanging="180"/>
      </w:pPr>
    </w:lvl>
    <w:lvl w:ilvl="6" w:tplc="0409000F" w:tentative="1">
      <w:start w:val="1"/>
      <w:numFmt w:val="decimal"/>
      <w:lvlText w:val="%7."/>
      <w:lvlJc w:val="left"/>
      <w:pPr>
        <w:ind w:left="6019" w:hanging="360"/>
      </w:pPr>
    </w:lvl>
    <w:lvl w:ilvl="7" w:tplc="04090019" w:tentative="1">
      <w:start w:val="1"/>
      <w:numFmt w:val="lowerLetter"/>
      <w:lvlText w:val="%8."/>
      <w:lvlJc w:val="left"/>
      <w:pPr>
        <w:ind w:left="6739" w:hanging="360"/>
      </w:pPr>
    </w:lvl>
    <w:lvl w:ilvl="8" w:tplc="0409001B" w:tentative="1">
      <w:start w:val="1"/>
      <w:numFmt w:val="lowerRoman"/>
      <w:lvlText w:val="%9."/>
      <w:lvlJc w:val="right"/>
      <w:pPr>
        <w:ind w:left="7459" w:hanging="180"/>
      </w:pPr>
    </w:lvl>
  </w:abstractNum>
  <w:abstractNum w:abstractNumId="9"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1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4" w15:restartNumberingAfterBreak="0">
    <w:nsid w:val="52ED1A1B"/>
    <w:multiLevelType w:val="hybridMultilevel"/>
    <w:tmpl w:val="C08415BC"/>
    <w:lvl w:ilvl="0" w:tplc="0F58E28E">
      <w:start w:val="1"/>
      <w:numFmt w:val="decimal"/>
      <w:lvlText w:val="%1."/>
      <w:lvlJc w:val="left"/>
      <w:pPr>
        <w:ind w:left="1210" w:hanging="360"/>
      </w:pPr>
      <w:rPr>
        <w:rFonts w:ascii="Times New Roman" w:hAnsi="Times New Roman" w:cs="Times New Roman" w:hint="default"/>
        <w:sz w:val="24"/>
        <w:szCs w:val="24"/>
      </w:rPr>
    </w:lvl>
    <w:lvl w:ilvl="1" w:tplc="FFFFFFFF">
      <w:start w:val="1"/>
      <w:numFmt w:val="lowerLetter"/>
      <w:lvlText w:val="%2."/>
      <w:lvlJc w:val="left"/>
      <w:pPr>
        <w:ind w:left="1930" w:hanging="360"/>
      </w:pPr>
    </w:lvl>
    <w:lvl w:ilvl="2" w:tplc="FFFFFFFF" w:tentative="1">
      <w:start w:val="1"/>
      <w:numFmt w:val="lowerRoman"/>
      <w:lvlText w:val="%3."/>
      <w:lvlJc w:val="right"/>
      <w:pPr>
        <w:ind w:left="2650" w:hanging="180"/>
      </w:pPr>
    </w:lvl>
    <w:lvl w:ilvl="3" w:tplc="FFFFFFFF" w:tentative="1">
      <w:start w:val="1"/>
      <w:numFmt w:val="decimal"/>
      <w:lvlText w:val="%4."/>
      <w:lvlJc w:val="left"/>
      <w:pPr>
        <w:ind w:left="3370" w:hanging="360"/>
      </w:pPr>
    </w:lvl>
    <w:lvl w:ilvl="4" w:tplc="FFFFFFFF" w:tentative="1">
      <w:start w:val="1"/>
      <w:numFmt w:val="lowerLetter"/>
      <w:lvlText w:val="%5."/>
      <w:lvlJc w:val="left"/>
      <w:pPr>
        <w:ind w:left="4090" w:hanging="360"/>
      </w:pPr>
    </w:lvl>
    <w:lvl w:ilvl="5" w:tplc="FFFFFFFF" w:tentative="1">
      <w:start w:val="1"/>
      <w:numFmt w:val="lowerRoman"/>
      <w:lvlText w:val="%6."/>
      <w:lvlJc w:val="right"/>
      <w:pPr>
        <w:ind w:left="4810" w:hanging="180"/>
      </w:pPr>
    </w:lvl>
    <w:lvl w:ilvl="6" w:tplc="FFFFFFFF" w:tentative="1">
      <w:start w:val="1"/>
      <w:numFmt w:val="decimal"/>
      <w:lvlText w:val="%7."/>
      <w:lvlJc w:val="left"/>
      <w:pPr>
        <w:ind w:left="5530" w:hanging="360"/>
      </w:pPr>
    </w:lvl>
    <w:lvl w:ilvl="7" w:tplc="FFFFFFFF" w:tentative="1">
      <w:start w:val="1"/>
      <w:numFmt w:val="lowerLetter"/>
      <w:lvlText w:val="%8."/>
      <w:lvlJc w:val="left"/>
      <w:pPr>
        <w:ind w:left="6250" w:hanging="360"/>
      </w:pPr>
    </w:lvl>
    <w:lvl w:ilvl="8" w:tplc="FFFFFFFF" w:tentative="1">
      <w:start w:val="1"/>
      <w:numFmt w:val="lowerRoman"/>
      <w:lvlText w:val="%9."/>
      <w:lvlJc w:val="right"/>
      <w:pPr>
        <w:ind w:left="6970" w:hanging="180"/>
      </w:pPr>
    </w:lvl>
  </w:abstractNum>
  <w:abstractNum w:abstractNumId="15" w15:restartNumberingAfterBreak="0">
    <w:nsid w:val="59DD4E3D"/>
    <w:multiLevelType w:val="hybridMultilevel"/>
    <w:tmpl w:val="20689066"/>
    <w:lvl w:ilvl="0" w:tplc="10B0B2A8">
      <w:start w:val="1"/>
      <w:numFmt w:val="lowerLetter"/>
      <w:lvlText w:val="(%1)"/>
      <w:lvlJc w:val="left"/>
      <w:pPr>
        <w:ind w:left="720" w:hanging="360"/>
      </w:pPr>
      <w:rPr>
        <w:rFonts w:hint="default"/>
        <w:b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5D943BEE"/>
    <w:multiLevelType w:val="multilevel"/>
    <w:tmpl w:val="222A08B4"/>
    <w:numStyleLink w:val="ListCBD"/>
  </w:abstractNum>
  <w:abstractNum w:abstractNumId="17"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0" w15:restartNumberingAfterBreak="0">
    <w:nsid w:val="79CC5FA7"/>
    <w:multiLevelType w:val="hybridMultilevel"/>
    <w:tmpl w:val="BE8A2C90"/>
    <w:lvl w:ilvl="0" w:tplc="174AE974">
      <w:start w:val="1"/>
      <w:numFmt w:val="decimal"/>
      <w:lvlText w:val="%1."/>
      <w:lvlJc w:val="left"/>
      <w:pPr>
        <w:ind w:left="720" w:hanging="360"/>
      </w:pPr>
      <w:rPr>
        <w:rFonts w:hint="default"/>
        <w:b w:val="0"/>
      </w:rPr>
    </w:lvl>
    <w:lvl w:ilvl="1" w:tplc="F5B60172">
      <w:start w:val="1"/>
      <w:numFmt w:val="decimal"/>
      <w:lvlText w:val="%2."/>
      <w:lvlJc w:val="left"/>
      <w:pPr>
        <w:ind w:left="1800" w:hanging="72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830828777">
    <w:abstractNumId w:val="12"/>
  </w:num>
  <w:num w:numId="2" w16cid:durableId="1858829">
    <w:abstractNumId w:val="10"/>
  </w:num>
  <w:num w:numId="3" w16cid:durableId="1333221471">
    <w:abstractNumId w:val="18"/>
  </w:num>
  <w:num w:numId="4" w16cid:durableId="1072390599">
    <w:abstractNumId w:val="19"/>
  </w:num>
  <w:num w:numId="5" w16cid:durableId="893932166">
    <w:abstractNumId w:val="17"/>
  </w:num>
  <w:num w:numId="6" w16cid:durableId="11576011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13"/>
  </w:num>
  <w:num w:numId="8" w16cid:durableId="2019427268">
    <w:abstractNumId w:val="9"/>
  </w:num>
  <w:num w:numId="9" w16cid:durableId="73011245">
    <w:abstractNumId w:val="6"/>
  </w:num>
  <w:num w:numId="10" w16cid:durableId="554585200">
    <w:abstractNumId w:val="16"/>
  </w:num>
  <w:num w:numId="11" w16cid:durableId="70321362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11"/>
  </w:num>
  <w:num w:numId="13" w16cid:durableId="1620256260">
    <w:abstractNumId w:val="20"/>
  </w:num>
  <w:num w:numId="14" w16cid:durableId="1030178442">
    <w:abstractNumId w:val="15"/>
  </w:num>
  <w:num w:numId="15" w16cid:durableId="1155954141">
    <w:abstractNumId w:val="14"/>
  </w:num>
  <w:num w:numId="16" w16cid:durableId="1283682901">
    <w:abstractNumId w:val="0"/>
  </w:num>
  <w:num w:numId="17" w16cid:durableId="1821343048">
    <w:abstractNumId w:val="3"/>
  </w:num>
  <w:num w:numId="18" w16cid:durableId="137495729">
    <w:abstractNumId w:val="1"/>
  </w:num>
  <w:num w:numId="19" w16cid:durableId="1142117867">
    <w:abstractNumId w:val="5"/>
  </w:num>
  <w:num w:numId="20" w16cid:durableId="1341615696">
    <w:abstractNumId w:val="8"/>
  </w:num>
  <w:num w:numId="21" w16cid:durableId="102263530">
    <w:abstractNumId w:val="2"/>
  </w:num>
  <w:num w:numId="22" w16cid:durableId="1510409489">
    <w:abstractNumId w:val="4"/>
  </w:num>
  <w:num w:numId="23" w16cid:durableId="83654332">
    <w:abstractNumId w:val="7"/>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hideSpellingErrors/>
  <w:hideGrammaticalErrors/>
  <w:proofState w:spelling="clean" w:grammar="clean"/>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760"/>
    <w:rsid w:val="00011C57"/>
    <w:rsid w:val="00012D91"/>
    <w:rsid w:val="00013A82"/>
    <w:rsid w:val="0001539B"/>
    <w:rsid w:val="000164CC"/>
    <w:rsid w:val="00016C36"/>
    <w:rsid w:val="00020398"/>
    <w:rsid w:val="000210A2"/>
    <w:rsid w:val="00022546"/>
    <w:rsid w:val="00022AF8"/>
    <w:rsid w:val="00023165"/>
    <w:rsid w:val="00023C18"/>
    <w:rsid w:val="00023E8F"/>
    <w:rsid w:val="0002457E"/>
    <w:rsid w:val="00025E9F"/>
    <w:rsid w:val="000261A7"/>
    <w:rsid w:val="00026418"/>
    <w:rsid w:val="00026592"/>
    <w:rsid w:val="0002692A"/>
    <w:rsid w:val="00026A95"/>
    <w:rsid w:val="00027A37"/>
    <w:rsid w:val="00027CF1"/>
    <w:rsid w:val="00031AFC"/>
    <w:rsid w:val="00031D96"/>
    <w:rsid w:val="00031FAC"/>
    <w:rsid w:val="00032110"/>
    <w:rsid w:val="0003237A"/>
    <w:rsid w:val="00032EEE"/>
    <w:rsid w:val="000330C1"/>
    <w:rsid w:val="000335D9"/>
    <w:rsid w:val="00033F23"/>
    <w:rsid w:val="000346BA"/>
    <w:rsid w:val="0003517F"/>
    <w:rsid w:val="00035587"/>
    <w:rsid w:val="00036280"/>
    <w:rsid w:val="00036CB4"/>
    <w:rsid w:val="00036FBE"/>
    <w:rsid w:val="00037372"/>
    <w:rsid w:val="000375F6"/>
    <w:rsid w:val="000376BC"/>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50567"/>
    <w:rsid w:val="00050BD3"/>
    <w:rsid w:val="00050C47"/>
    <w:rsid w:val="00050D26"/>
    <w:rsid w:val="00051503"/>
    <w:rsid w:val="0005194A"/>
    <w:rsid w:val="00051B1B"/>
    <w:rsid w:val="000525C3"/>
    <w:rsid w:val="000529E5"/>
    <w:rsid w:val="00052B08"/>
    <w:rsid w:val="00052D0B"/>
    <w:rsid w:val="00053091"/>
    <w:rsid w:val="00053295"/>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12D9"/>
    <w:rsid w:val="000913FC"/>
    <w:rsid w:val="00091919"/>
    <w:rsid w:val="00091B02"/>
    <w:rsid w:val="00091B93"/>
    <w:rsid w:val="00091F0D"/>
    <w:rsid w:val="00091F8F"/>
    <w:rsid w:val="00092055"/>
    <w:rsid w:val="00092BC1"/>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BFC"/>
    <w:rsid w:val="000B693E"/>
    <w:rsid w:val="000B6F8F"/>
    <w:rsid w:val="000B72C0"/>
    <w:rsid w:val="000B749B"/>
    <w:rsid w:val="000B7850"/>
    <w:rsid w:val="000C0F7A"/>
    <w:rsid w:val="000C1DA4"/>
    <w:rsid w:val="000C3130"/>
    <w:rsid w:val="000C3794"/>
    <w:rsid w:val="000C44D3"/>
    <w:rsid w:val="000C48F8"/>
    <w:rsid w:val="000C4C04"/>
    <w:rsid w:val="000C4CFD"/>
    <w:rsid w:val="000C5161"/>
    <w:rsid w:val="000C53BA"/>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D0D"/>
    <w:rsid w:val="000F2E5D"/>
    <w:rsid w:val="000F327B"/>
    <w:rsid w:val="000F329B"/>
    <w:rsid w:val="000F3359"/>
    <w:rsid w:val="000F3BD7"/>
    <w:rsid w:val="000F3F4D"/>
    <w:rsid w:val="000F65DA"/>
    <w:rsid w:val="000F6945"/>
    <w:rsid w:val="000F74F5"/>
    <w:rsid w:val="000F78FC"/>
    <w:rsid w:val="00100188"/>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8A1"/>
    <w:rsid w:val="00107CA4"/>
    <w:rsid w:val="00110414"/>
    <w:rsid w:val="00110B14"/>
    <w:rsid w:val="001112E9"/>
    <w:rsid w:val="00112302"/>
    <w:rsid w:val="00112755"/>
    <w:rsid w:val="00112942"/>
    <w:rsid w:val="001139FC"/>
    <w:rsid w:val="00113E5E"/>
    <w:rsid w:val="001141C2"/>
    <w:rsid w:val="00114A3B"/>
    <w:rsid w:val="00114A65"/>
    <w:rsid w:val="00116333"/>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C4"/>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38F"/>
    <w:rsid w:val="00171ABE"/>
    <w:rsid w:val="00172AF6"/>
    <w:rsid w:val="00172F44"/>
    <w:rsid w:val="001731B7"/>
    <w:rsid w:val="00173418"/>
    <w:rsid w:val="00173DC2"/>
    <w:rsid w:val="0017421D"/>
    <w:rsid w:val="00174C3E"/>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60F"/>
    <w:rsid w:val="001C6770"/>
    <w:rsid w:val="001C6900"/>
    <w:rsid w:val="001D0A61"/>
    <w:rsid w:val="001D0CAF"/>
    <w:rsid w:val="001D0E1B"/>
    <w:rsid w:val="001D296D"/>
    <w:rsid w:val="001D3615"/>
    <w:rsid w:val="001D37A7"/>
    <w:rsid w:val="001D3ABD"/>
    <w:rsid w:val="001D3D8E"/>
    <w:rsid w:val="001D3F26"/>
    <w:rsid w:val="001D4084"/>
    <w:rsid w:val="001D5BF5"/>
    <w:rsid w:val="001D6814"/>
    <w:rsid w:val="001D6B5E"/>
    <w:rsid w:val="001D7D0B"/>
    <w:rsid w:val="001D7D1C"/>
    <w:rsid w:val="001E0A03"/>
    <w:rsid w:val="001E0C82"/>
    <w:rsid w:val="001E1153"/>
    <w:rsid w:val="001E2B51"/>
    <w:rsid w:val="001E2B73"/>
    <w:rsid w:val="001E2FAD"/>
    <w:rsid w:val="001E37FA"/>
    <w:rsid w:val="001E4236"/>
    <w:rsid w:val="001E4763"/>
    <w:rsid w:val="001E575F"/>
    <w:rsid w:val="001E5A67"/>
    <w:rsid w:val="001E6154"/>
    <w:rsid w:val="001E6DBA"/>
    <w:rsid w:val="001E784C"/>
    <w:rsid w:val="001E786B"/>
    <w:rsid w:val="001E7B36"/>
    <w:rsid w:val="001E7DFF"/>
    <w:rsid w:val="001F0B25"/>
    <w:rsid w:val="001F0F44"/>
    <w:rsid w:val="001F0F47"/>
    <w:rsid w:val="001F2779"/>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9DA"/>
    <w:rsid w:val="00204F51"/>
    <w:rsid w:val="00205331"/>
    <w:rsid w:val="00205DD6"/>
    <w:rsid w:val="00205E2D"/>
    <w:rsid w:val="00205FCA"/>
    <w:rsid w:val="00205FE0"/>
    <w:rsid w:val="002068EA"/>
    <w:rsid w:val="00206C94"/>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391D"/>
    <w:rsid w:val="00253EC2"/>
    <w:rsid w:val="00253F2D"/>
    <w:rsid w:val="00254409"/>
    <w:rsid w:val="00254B54"/>
    <w:rsid w:val="00255CAF"/>
    <w:rsid w:val="002563D8"/>
    <w:rsid w:val="00256860"/>
    <w:rsid w:val="00257502"/>
    <w:rsid w:val="00257547"/>
    <w:rsid w:val="00257963"/>
    <w:rsid w:val="00257B4B"/>
    <w:rsid w:val="002602EB"/>
    <w:rsid w:val="00260AAF"/>
    <w:rsid w:val="002625ED"/>
    <w:rsid w:val="00262DFF"/>
    <w:rsid w:val="0026307C"/>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C0B"/>
    <w:rsid w:val="00287D38"/>
    <w:rsid w:val="002906F3"/>
    <w:rsid w:val="002912F7"/>
    <w:rsid w:val="002926DD"/>
    <w:rsid w:val="00292E63"/>
    <w:rsid w:val="00293376"/>
    <w:rsid w:val="002934A1"/>
    <w:rsid w:val="00293C53"/>
    <w:rsid w:val="00293DA2"/>
    <w:rsid w:val="00293EB4"/>
    <w:rsid w:val="00294FB3"/>
    <w:rsid w:val="00295A87"/>
    <w:rsid w:val="00295C66"/>
    <w:rsid w:val="00295C8C"/>
    <w:rsid w:val="00295E70"/>
    <w:rsid w:val="00295E81"/>
    <w:rsid w:val="00295F79"/>
    <w:rsid w:val="00296D97"/>
    <w:rsid w:val="00296EC2"/>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C5F"/>
    <w:rsid w:val="002C0F22"/>
    <w:rsid w:val="002C2082"/>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B2"/>
    <w:rsid w:val="002D7DD2"/>
    <w:rsid w:val="002E10CF"/>
    <w:rsid w:val="002E14A0"/>
    <w:rsid w:val="002E1E04"/>
    <w:rsid w:val="002E2147"/>
    <w:rsid w:val="002E21F2"/>
    <w:rsid w:val="002E2A3A"/>
    <w:rsid w:val="002E2DB3"/>
    <w:rsid w:val="002E2E14"/>
    <w:rsid w:val="002E3287"/>
    <w:rsid w:val="002E34E7"/>
    <w:rsid w:val="002E3C28"/>
    <w:rsid w:val="002E404F"/>
    <w:rsid w:val="002E4C31"/>
    <w:rsid w:val="002E4F53"/>
    <w:rsid w:val="002E5751"/>
    <w:rsid w:val="002E5B46"/>
    <w:rsid w:val="002E617A"/>
    <w:rsid w:val="002E652A"/>
    <w:rsid w:val="002E726D"/>
    <w:rsid w:val="002E7335"/>
    <w:rsid w:val="002E7D7C"/>
    <w:rsid w:val="002F055B"/>
    <w:rsid w:val="002F0CF1"/>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EDD"/>
    <w:rsid w:val="0030309D"/>
    <w:rsid w:val="0030381C"/>
    <w:rsid w:val="003043C1"/>
    <w:rsid w:val="003045BD"/>
    <w:rsid w:val="00304A9A"/>
    <w:rsid w:val="00304E04"/>
    <w:rsid w:val="00304F8F"/>
    <w:rsid w:val="00305A07"/>
    <w:rsid w:val="00305C1F"/>
    <w:rsid w:val="003060AA"/>
    <w:rsid w:val="003060EB"/>
    <w:rsid w:val="0030641D"/>
    <w:rsid w:val="003066D9"/>
    <w:rsid w:val="003068E0"/>
    <w:rsid w:val="00306D40"/>
    <w:rsid w:val="00310AF8"/>
    <w:rsid w:val="00311755"/>
    <w:rsid w:val="0031182A"/>
    <w:rsid w:val="00311A3B"/>
    <w:rsid w:val="00311B5E"/>
    <w:rsid w:val="0031260C"/>
    <w:rsid w:val="00312E73"/>
    <w:rsid w:val="00313326"/>
    <w:rsid w:val="00313A15"/>
    <w:rsid w:val="00314236"/>
    <w:rsid w:val="003144C4"/>
    <w:rsid w:val="00314BB4"/>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70758"/>
    <w:rsid w:val="00371D0A"/>
    <w:rsid w:val="00371DB6"/>
    <w:rsid w:val="00371E45"/>
    <w:rsid w:val="00372D11"/>
    <w:rsid w:val="00372F74"/>
    <w:rsid w:val="00372F86"/>
    <w:rsid w:val="00374000"/>
    <w:rsid w:val="00374462"/>
    <w:rsid w:val="00374E84"/>
    <w:rsid w:val="003759D9"/>
    <w:rsid w:val="00375B80"/>
    <w:rsid w:val="0037714E"/>
    <w:rsid w:val="00377150"/>
    <w:rsid w:val="00377D13"/>
    <w:rsid w:val="0038024D"/>
    <w:rsid w:val="003806B6"/>
    <w:rsid w:val="00381267"/>
    <w:rsid w:val="00381433"/>
    <w:rsid w:val="00381855"/>
    <w:rsid w:val="00381E72"/>
    <w:rsid w:val="00382155"/>
    <w:rsid w:val="00383517"/>
    <w:rsid w:val="00383B04"/>
    <w:rsid w:val="00383EF0"/>
    <w:rsid w:val="0038468C"/>
    <w:rsid w:val="00385E90"/>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66AA"/>
    <w:rsid w:val="003A6AED"/>
    <w:rsid w:val="003A70F0"/>
    <w:rsid w:val="003A7331"/>
    <w:rsid w:val="003B020E"/>
    <w:rsid w:val="003B03F3"/>
    <w:rsid w:val="003B0E4A"/>
    <w:rsid w:val="003B0F84"/>
    <w:rsid w:val="003B15DD"/>
    <w:rsid w:val="003B18E7"/>
    <w:rsid w:val="003B1E3F"/>
    <w:rsid w:val="003B231B"/>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066"/>
    <w:rsid w:val="004263D2"/>
    <w:rsid w:val="00426D51"/>
    <w:rsid w:val="0042715C"/>
    <w:rsid w:val="0042758C"/>
    <w:rsid w:val="00427D21"/>
    <w:rsid w:val="00427D3C"/>
    <w:rsid w:val="004309F3"/>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2A18"/>
    <w:rsid w:val="00473538"/>
    <w:rsid w:val="004735E2"/>
    <w:rsid w:val="0047375A"/>
    <w:rsid w:val="00473F16"/>
    <w:rsid w:val="0047504E"/>
    <w:rsid w:val="00475C41"/>
    <w:rsid w:val="0047666D"/>
    <w:rsid w:val="0047714A"/>
    <w:rsid w:val="004776F5"/>
    <w:rsid w:val="00477875"/>
    <w:rsid w:val="004812AC"/>
    <w:rsid w:val="0048146C"/>
    <w:rsid w:val="0048147B"/>
    <w:rsid w:val="004816EA"/>
    <w:rsid w:val="004817A6"/>
    <w:rsid w:val="00481CF3"/>
    <w:rsid w:val="00482FBB"/>
    <w:rsid w:val="00483963"/>
    <w:rsid w:val="0048397A"/>
    <w:rsid w:val="00483A51"/>
    <w:rsid w:val="00483FC4"/>
    <w:rsid w:val="004845D9"/>
    <w:rsid w:val="00484DA5"/>
    <w:rsid w:val="00484E5F"/>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66BA"/>
    <w:rsid w:val="00496CEB"/>
    <w:rsid w:val="00496D23"/>
    <w:rsid w:val="00497881"/>
    <w:rsid w:val="004A05AB"/>
    <w:rsid w:val="004A0B2E"/>
    <w:rsid w:val="004A0B71"/>
    <w:rsid w:val="004A0BBC"/>
    <w:rsid w:val="004A121A"/>
    <w:rsid w:val="004A2D43"/>
    <w:rsid w:val="004A31D5"/>
    <w:rsid w:val="004A3DA3"/>
    <w:rsid w:val="004A3E69"/>
    <w:rsid w:val="004A408E"/>
    <w:rsid w:val="004A4DBD"/>
    <w:rsid w:val="004A4F5D"/>
    <w:rsid w:val="004A5314"/>
    <w:rsid w:val="004A5E63"/>
    <w:rsid w:val="004A6454"/>
    <w:rsid w:val="004B0601"/>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C0316"/>
    <w:rsid w:val="004C05A2"/>
    <w:rsid w:val="004C1198"/>
    <w:rsid w:val="004C152A"/>
    <w:rsid w:val="004C1E71"/>
    <w:rsid w:val="004C23FB"/>
    <w:rsid w:val="004C2E6A"/>
    <w:rsid w:val="004C3224"/>
    <w:rsid w:val="004C32B8"/>
    <w:rsid w:val="004C33D4"/>
    <w:rsid w:val="004C3475"/>
    <w:rsid w:val="004C3962"/>
    <w:rsid w:val="004C4005"/>
    <w:rsid w:val="004C49D1"/>
    <w:rsid w:val="004C4EB2"/>
    <w:rsid w:val="004C5084"/>
    <w:rsid w:val="004C5808"/>
    <w:rsid w:val="004C5826"/>
    <w:rsid w:val="004C5C54"/>
    <w:rsid w:val="004C667F"/>
    <w:rsid w:val="004C67D1"/>
    <w:rsid w:val="004C7B2D"/>
    <w:rsid w:val="004C7D2C"/>
    <w:rsid w:val="004D0198"/>
    <w:rsid w:val="004D02B1"/>
    <w:rsid w:val="004D0B24"/>
    <w:rsid w:val="004D0E64"/>
    <w:rsid w:val="004D0FD9"/>
    <w:rsid w:val="004D150C"/>
    <w:rsid w:val="004D3489"/>
    <w:rsid w:val="004D3682"/>
    <w:rsid w:val="004D4050"/>
    <w:rsid w:val="004D442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DAB"/>
    <w:rsid w:val="004E5E61"/>
    <w:rsid w:val="004E63BA"/>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42B3"/>
    <w:rsid w:val="004F430F"/>
    <w:rsid w:val="004F459B"/>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3F81"/>
    <w:rsid w:val="00504119"/>
    <w:rsid w:val="00505170"/>
    <w:rsid w:val="00505283"/>
    <w:rsid w:val="005058F1"/>
    <w:rsid w:val="00506797"/>
    <w:rsid w:val="00506BD7"/>
    <w:rsid w:val="00507048"/>
    <w:rsid w:val="0050790B"/>
    <w:rsid w:val="00507CC8"/>
    <w:rsid w:val="0051006C"/>
    <w:rsid w:val="0051130C"/>
    <w:rsid w:val="0051141F"/>
    <w:rsid w:val="005118F1"/>
    <w:rsid w:val="00511A41"/>
    <w:rsid w:val="00511FB5"/>
    <w:rsid w:val="00512E86"/>
    <w:rsid w:val="0051353F"/>
    <w:rsid w:val="00513890"/>
    <w:rsid w:val="00513F40"/>
    <w:rsid w:val="005141B0"/>
    <w:rsid w:val="00514770"/>
    <w:rsid w:val="00514EC3"/>
    <w:rsid w:val="00515270"/>
    <w:rsid w:val="00515D31"/>
    <w:rsid w:val="00516A52"/>
    <w:rsid w:val="00516BB6"/>
    <w:rsid w:val="00516C6A"/>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75CA"/>
    <w:rsid w:val="00540129"/>
    <w:rsid w:val="005403CC"/>
    <w:rsid w:val="00540B44"/>
    <w:rsid w:val="00540C41"/>
    <w:rsid w:val="00540F11"/>
    <w:rsid w:val="005411CE"/>
    <w:rsid w:val="005416E0"/>
    <w:rsid w:val="00541916"/>
    <w:rsid w:val="00542127"/>
    <w:rsid w:val="0054213F"/>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4FBF"/>
    <w:rsid w:val="005653B9"/>
    <w:rsid w:val="005654EB"/>
    <w:rsid w:val="0056565A"/>
    <w:rsid w:val="005656B8"/>
    <w:rsid w:val="00565907"/>
    <w:rsid w:val="00565B42"/>
    <w:rsid w:val="00566111"/>
    <w:rsid w:val="00566210"/>
    <w:rsid w:val="00566F88"/>
    <w:rsid w:val="0056799E"/>
    <w:rsid w:val="00567D22"/>
    <w:rsid w:val="00567FFC"/>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B16"/>
    <w:rsid w:val="005C4BA2"/>
    <w:rsid w:val="005C4BF9"/>
    <w:rsid w:val="005C4CE6"/>
    <w:rsid w:val="005C5A0C"/>
    <w:rsid w:val="005C5EF3"/>
    <w:rsid w:val="005C64BA"/>
    <w:rsid w:val="005C6644"/>
    <w:rsid w:val="005C6D00"/>
    <w:rsid w:val="005D0052"/>
    <w:rsid w:val="005D0353"/>
    <w:rsid w:val="005D05BC"/>
    <w:rsid w:val="005D0703"/>
    <w:rsid w:val="005D088F"/>
    <w:rsid w:val="005D0B13"/>
    <w:rsid w:val="005D1022"/>
    <w:rsid w:val="005D12BB"/>
    <w:rsid w:val="005D14DA"/>
    <w:rsid w:val="005D31C9"/>
    <w:rsid w:val="005D4C65"/>
    <w:rsid w:val="005D51BB"/>
    <w:rsid w:val="005D573E"/>
    <w:rsid w:val="005D593C"/>
    <w:rsid w:val="005D59A9"/>
    <w:rsid w:val="005D5EF2"/>
    <w:rsid w:val="005D674A"/>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D69"/>
    <w:rsid w:val="005E6EDA"/>
    <w:rsid w:val="005E70C9"/>
    <w:rsid w:val="005E75F3"/>
    <w:rsid w:val="005E78DF"/>
    <w:rsid w:val="005F035C"/>
    <w:rsid w:val="005F04F9"/>
    <w:rsid w:val="005F11D5"/>
    <w:rsid w:val="005F14FD"/>
    <w:rsid w:val="005F1A3E"/>
    <w:rsid w:val="005F1DED"/>
    <w:rsid w:val="005F20CF"/>
    <w:rsid w:val="005F2DFB"/>
    <w:rsid w:val="005F2E95"/>
    <w:rsid w:val="005F3229"/>
    <w:rsid w:val="005F3270"/>
    <w:rsid w:val="005F3A94"/>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D89"/>
    <w:rsid w:val="00622413"/>
    <w:rsid w:val="00622E1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5C3"/>
    <w:rsid w:val="0063641F"/>
    <w:rsid w:val="00636C6B"/>
    <w:rsid w:val="00636FA3"/>
    <w:rsid w:val="00637A52"/>
    <w:rsid w:val="00637D6B"/>
    <w:rsid w:val="006415B8"/>
    <w:rsid w:val="00641A74"/>
    <w:rsid w:val="00641FBE"/>
    <w:rsid w:val="0064231A"/>
    <w:rsid w:val="006423F6"/>
    <w:rsid w:val="0064251F"/>
    <w:rsid w:val="00643AD9"/>
    <w:rsid w:val="00643B0C"/>
    <w:rsid w:val="00643E62"/>
    <w:rsid w:val="00643F4A"/>
    <w:rsid w:val="0064464A"/>
    <w:rsid w:val="006451FC"/>
    <w:rsid w:val="00645390"/>
    <w:rsid w:val="00645AE4"/>
    <w:rsid w:val="006478BF"/>
    <w:rsid w:val="006502E2"/>
    <w:rsid w:val="006509C7"/>
    <w:rsid w:val="0065143A"/>
    <w:rsid w:val="00651C8F"/>
    <w:rsid w:val="00651E96"/>
    <w:rsid w:val="0065255D"/>
    <w:rsid w:val="00652784"/>
    <w:rsid w:val="00652C20"/>
    <w:rsid w:val="00653030"/>
    <w:rsid w:val="00653651"/>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719D"/>
    <w:rsid w:val="0069721C"/>
    <w:rsid w:val="00697D20"/>
    <w:rsid w:val="006A0511"/>
    <w:rsid w:val="006A0F7B"/>
    <w:rsid w:val="006A1544"/>
    <w:rsid w:val="006A21FB"/>
    <w:rsid w:val="006A299C"/>
    <w:rsid w:val="006A2ADC"/>
    <w:rsid w:val="006A2B52"/>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C38"/>
    <w:rsid w:val="006B3DC1"/>
    <w:rsid w:val="006B3E0A"/>
    <w:rsid w:val="006B3F60"/>
    <w:rsid w:val="006B4009"/>
    <w:rsid w:val="006B425E"/>
    <w:rsid w:val="006B4276"/>
    <w:rsid w:val="006B46D5"/>
    <w:rsid w:val="006B4920"/>
    <w:rsid w:val="006B4EC2"/>
    <w:rsid w:val="006B516E"/>
    <w:rsid w:val="006B53DA"/>
    <w:rsid w:val="006B572C"/>
    <w:rsid w:val="006B6749"/>
    <w:rsid w:val="006B68EB"/>
    <w:rsid w:val="006B6DBD"/>
    <w:rsid w:val="006B6F49"/>
    <w:rsid w:val="006B71D8"/>
    <w:rsid w:val="006B73D2"/>
    <w:rsid w:val="006B7537"/>
    <w:rsid w:val="006C03A1"/>
    <w:rsid w:val="006C067F"/>
    <w:rsid w:val="006C075E"/>
    <w:rsid w:val="006C13BF"/>
    <w:rsid w:val="006C14F7"/>
    <w:rsid w:val="006C25F5"/>
    <w:rsid w:val="006C2819"/>
    <w:rsid w:val="006C32BD"/>
    <w:rsid w:val="006C35A4"/>
    <w:rsid w:val="006C3979"/>
    <w:rsid w:val="006C39E8"/>
    <w:rsid w:val="006C3E47"/>
    <w:rsid w:val="006C4854"/>
    <w:rsid w:val="006C4863"/>
    <w:rsid w:val="006C4C4C"/>
    <w:rsid w:val="006C57DD"/>
    <w:rsid w:val="006C601D"/>
    <w:rsid w:val="006C62B2"/>
    <w:rsid w:val="006C672F"/>
    <w:rsid w:val="006C6A4C"/>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83"/>
    <w:rsid w:val="006F38C1"/>
    <w:rsid w:val="006F3C45"/>
    <w:rsid w:val="006F3EB0"/>
    <w:rsid w:val="006F3F2C"/>
    <w:rsid w:val="006F45F3"/>
    <w:rsid w:val="006F4CCC"/>
    <w:rsid w:val="006F536F"/>
    <w:rsid w:val="006F5D44"/>
    <w:rsid w:val="006F6970"/>
    <w:rsid w:val="006F7BD4"/>
    <w:rsid w:val="007002F6"/>
    <w:rsid w:val="00700504"/>
    <w:rsid w:val="00700929"/>
    <w:rsid w:val="00700D5E"/>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72A"/>
    <w:rsid w:val="00711945"/>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378D"/>
    <w:rsid w:val="00733AD4"/>
    <w:rsid w:val="00733D1E"/>
    <w:rsid w:val="00733DA1"/>
    <w:rsid w:val="00733F3F"/>
    <w:rsid w:val="00734A97"/>
    <w:rsid w:val="00735419"/>
    <w:rsid w:val="0073568E"/>
    <w:rsid w:val="00735B19"/>
    <w:rsid w:val="00736D56"/>
    <w:rsid w:val="00736ECD"/>
    <w:rsid w:val="007370E3"/>
    <w:rsid w:val="0073724A"/>
    <w:rsid w:val="00740483"/>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24AE"/>
    <w:rsid w:val="00762686"/>
    <w:rsid w:val="00762889"/>
    <w:rsid w:val="007632AD"/>
    <w:rsid w:val="00764617"/>
    <w:rsid w:val="0076723F"/>
    <w:rsid w:val="00767470"/>
    <w:rsid w:val="007674C7"/>
    <w:rsid w:val="007674C8"/>
    <w:rsid w:val="007701D8"/>
    <w:rsid w:val="007703A2"/>
    <w:rsid w:val="007711D0"/>
    <w:rsid w:val="0077159C"/>
    <w:rsid w:val="0077179D"/>
    <w:rsid w:val="007721DE"/>
    <w:rsid w:val="0077274B"/>
    <w:rsid w:val="007733E0"/>
    <w:rsid w:val="00773727"/>
    <w:rsid w:val="00773D11"/>
    <w:rsid w:val="00774BB0"/>
    <w:rsid w:val="00774CFA"/>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F63"/>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BCD"/>
    <w:rsid w:val="007B410E"/>
    <w:rsid w:val="007B48F1"/>
    <w:rsid w:val="007B51FA"/>
    <w:rsid w:val="007B59E5"/>
    <w:rsid w:val="007B5E46"/>
    <w:rsid w:val="007B6B36"/>
    <w:rsid w:val="007B6C09"/>
    <w:rsid w:val="007B70D1"/>
    <w:rsid w:val="007B72FB"/>
    <w:rsid w:val="007B72FC"/>
    <w:rsid w:val="007B74EA"/>
    <w:rsid w:val="007B7741"/>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5769"/>
    <w:rsid w:val="007D59C8"/>
    <w:rsid w:val="007D6D73"/>
    <w:rsid w:val="007D6E85"/>
    <w:rsid w:val="007E09DA"/>
    <w:rsid w:val="007E0CF5"/>
    <w:rsid w:val="007E0F8A"/>
    <w:rsid w:val="007E1607"/>
    <w:rsid w:val="007E16CD"/>
    <w:rsid w:val="007E1BD4"/>
    <w:rsid w:val="007E1FF1"/>
    <w:rsid w:val="007E39F5"/>
    <w:rsid w:val="007E3DC3"/>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3F4"/>
    <w:rsid w:val="007F4837"/>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2C1"/>
    <w:rsid w:val="0087060D"/>
    <w:rsid w:val="00870C0E"/>
    <w:rsid w:val="00870FDE"/>
    <w:rsid w:val="00871096"/>
    <w:rsid w:val="00871340"/>
    <w:rsid w:val="008714BB"/>
    <w:rsid w:val="00871650"/>
    <w:rsid w:val="00871C14"/>
    <w:rsid w:val="008723EF"/>
    <w:rsid w:val="0087245C"/>
    <w:rsid w:val="00873105"/>
    <w:rsid w:val="00873457"/>
    <w:rsid w:val="008741A5"/>
    <w:rsid w:val="00874EF9"/>
    <w:rsid w:val="0087575B"/>
    <w:rsid w:val="0087598D"/>
    <w:rsid w:val="008760D0"/>
    <w:rsid w:val="00876100"/>
    <w:rsid w:val="0087650D"/>
    <w:rsid w:val="00876C40"/>
    <w:rsid w:val="00877A77"/>
    <w:rsid w:val="008809B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36AA"/>
    <w:rsid w:val="0089397A"/>
    <w:rsid w:val="008939CA"/>
    <w:rsid w:val="0089400C"/>
    <w:rsid w:val="00894707"/>
    <w:rsid w:val="00894AD8"/>
    <w:rsid w:val="00894ED3"/>
    <w:rsid w:val="00896206"/>
    <w:rsid w:val="008963A1"/>
    <w:rsid w:val="00896AA6"/>
    <w:rsid w:val="00896CFA"/>
    <w:rsid w:val="00896EB3"/>
    <w:rsid w:val="008970AE"/>
    <w:rsid w:val="008974F0"/>
    <w:rsid w:val="0089793D"/>
    <w:rsid w:val="008979C9"/>
    <w:rsid w:val="008A08CD"/>
    <w:rsid w:val="008A1499"/>
    <w:rsid w:val="008A1C11"/>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D064C"/>
    <w:rsid w:val="008D29F3"/>
    <w:rsid w:val="008D3041"/>
    <w:rsid w:val="008D396E"/>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F76"/>
    <w:rsid w:val="008E651B"/>
    <w:rsid w:val="008E6A9E"/>
    <w:rsid w:val="008E6D27"/>
    <w:rsid w:val="008E70FA"/>
    <w:rsid w:val="008E7F0F"/>
    <w:rsid w:val="008F0EA0"/>
    <w:rsid w:val="008F17FD"/>
    <w:rsid w:val="008F1835"/>
    <w:rsid w:val="008F187B"/>
    <w:rsid w:val="008F1DB9"/>
    <w:rsid w:val="008F2374"/>
    <w:rsid w:val="008F248F"/>
    <w:rsid w:val="008F59AE"/>
    <w:rsid w:val="008F6A51"/>
    <w:rsid w:val="008F6AA2"/>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32D"/>
    <w:rsid w:val="00935772"/>
    <w:rsid w:val="00935886"/>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1FB5"/>
    <w:rsid w:val="00952A15"/>
    <w:rsid w:val="00952C99"/>
    <w:rsid w:val="0095350D"/>
    <w:rsid w:val="00953CF8"/>
    <w:rsid w:val="009542F9"/>
    <w:rsid w:val="0095473B"/>
    <w:rsid w:val="00954A75"/>
    <w:rsid w:val="00954C5F"/>
    <w:rsid w:val="00954CBC"/>
    <w:rsid w:val="009552E5"/>
    <w:rsid w:val="00955451"/>
    <w:rsid w:val="0095550F"/>
    <w:rsid w:val="00955949"/>
    <w:rsid w:val="0095634A"/>
    <w:rsid w:val="009568CE"/>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B0E"/>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80B"/>
    <w:rsid w:val="00993A9F"/>
    <w:rsid w:val="0099403E"/>
    <w:rsid w:val="009944F5"/>
    <w:rsid w:val="0099457E"/>
    <w:rsid w:val="009955B9"/>
    <w:rsid w:val="009967C2"/>
    <w:rsid w:val="009967E7"/>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872"/>
    <w:rsid w:val="009D792A"/>
    <w:rsid w:val="009D7BC8"/>
    <w:rsid w:val="009D7DDF"/>
    <w:rsid w:val="009E0CC9"/>
    <w:rsid w:val="009E0E52"/>
    <w:rsid w:val="009E10BD"/>
    <w:rsid w:val="009E154D"/>
    <w:rsid w:val="009E1FC2"/>
    <w:rsid w:val="009E22FF"/>
    <w:rsid w:val="009E2B77"/>
    <w:rsid w:val="009E2C3C"/>
    <w:rsid w:val="009E37E9"/>
    <w:rsid w:val="009E400C"/>
    <w:rsid w:val="009E547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539"/>
    <w:rsid w:val="009F7B19"/>
    <w:rsid w:val="00A0012B"/>
    <w:rsid w:val="00A002CF"/>
    <w:rsid w:val="00A007D7"/>
    <w:rsid w:val="00A00A63"/>
    <w:rsid w:val="00A00AFD"/>
    <w:rsid w:val="00A00B36"/>
    <w:rsid w:val="00A00E32"/>
    <w:rsid w:val="00A01A16"/>
    <w:rsid w:val="00A01B01"/>
    <w:rsid w:val="00A025B9"/>
    <w:rsid w:val="00A02F37"/>
    <w:rsid w:val="00A03BD8"/>
    <w:rsid w:val="00A03F34"/>
    <w:rsid w:val="00A042B5"/>
    <w:rsid w:val="00A04655"/>
    <w:rsid w:val="00A04724"/>
    <w:rsid w:val="00A04726"/>
    <w:rsid w:val="00A04CC1"/>
    <w:rsid w:val="00A04D11"/>
    <w:rsid w:val="00A05257"/>
    <w:rsid w:val="00A06F54"/>
    <w:rsid w:val="00A0753E"/>
    <w:rsid w:val="00A07557"/>
    <w:rsid w:val="00A07A95"/>
    <w:rsid w:val="00A07B31"/>
    <w:rsid w:val="00A100CF"/>
    <w:rsid w:val="00A10222"/>
    <w:rsid w:val="00A10F11"/>
    <w:rsid w:val="00A111D1"/>
    <w:rsid w:val="00A111E2"/>
    <w:rsid w:val="00A1182A"/>
    <w:rsid w:val="00A11B0B"/>
    <w:rsid w:val="00A12164"/>
    <w:rsid w:val="00A12165"/>
    <w:rsid w:val="00A12D0E"/>
    <w:rsid w:val="00A14300"/>
    <w:rsid w:val="00A14EAE"/>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638"/>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197C"/>
    <w:rsid w:val="00A620ED"/>
    <w:rsid w:val="00A6212A"/>
    <w:rsid w:val="00A62E40"/>
    <w:rsid w:val="00A63C71"/>
    <w:rsid w:val="00A63EF8"/>
    <w:rsid w:val="00A643D9"/>
    <w:rsid w:val="00A64582"/>
    <w:rsid w:val="00A65012"/>
    <w:rsid w:val="00A6685A"/>
    <w:rsid w:val="00A66A7D"/>
    <w:rsid w:val="00A66FF9"/>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C5E"/>
    <w:rsid w:val="00B36389"/>
    <w:rsid w:val="00B36B25"/>
    <w:rsid w:val="00B36B2F"/>
    <w:rsid w:val="00B36CEE"/>
    <w:rsid w:val="00B37293"/>
    <w:rsid w:val="00B373B7"/>
    <w:rsid w:val="00B37500"/>
    <w:rsid w:val="00B37548"/>
    <w:rsid w:val="00B4018D"/>
    <w:rsid w:val="00B40B6A"/>
    <w:rsid w:val="00B40CE8"/>
    <w:rsid w:val="00B4120B"/>
    <w:rsid w:val="00B4136A"/>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5E95"/>
    <w:rsid w:val="00B66441"/>
    <w:rsid w:val="00B66883"/>
    <w:rsid w:val="00B668B6"/>
    <w:rsid w:val="00B70917"/>
    <w:rsid w:val="00B70F40"/>
    <w:rsid w:val="00B713C0"/>
    <w:rsid w:val="00B71954"/>
    <w:rsid w:val="00B71B4E"/>
    <w:rsid w:val="00B722B2"/>
    <w:rsid w:val="00B7296D"/>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A0289"/>
    <w:rsid w:val="00BA094C"/>
    <w:rsid w:val="00BA09C5"/>
    <w:rsid w:val="00BA12BD"/>
    <w:rsid w:val="00BA14D5"/>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6F7"/>
    <w:rsid w:val="00C1581D"/>
    <w:rsid w:val="00C15CAE"/>
    <w:rsid w:val="00C16495"/>
    <w:rsid w:val="00C1658F"/>
    <w:rsid w:val="00C165FF"/>
    <w:rsid w:val="00C16AE6"/>
    <w:rsid w:val="00C170F5"/>
    <w:rsid w:val="00C173E4"/>
    <w:rsid w:val="00C17667"/>
    <w:rsid w:val="00C1770A"/>
    <w:rsid w:val="00C204E5"/>
    <w:rsid w:val="00C2136B"/>
    <w:rsid w:val="00C21424"/>
    <w:rsid w:val="00C21B99"/>
    <w:rsid w:val="00C22CCC"/>
    <w:rsid w:val="00C234D8"/>
    <w:rsid w:val="00C23C12"/>
    <w:rsid w:val="00C23D1F"/>
    <w:rsid w:val="00C23D2F"/>
    <w:rsid w:val="00C23F81"/>
    <w:rsid w:val="00C2456F"/>
    <w:rsid w:val="00C25330"/>
    <w:rsid w:val="00C2537F"/>
    <w:rsid w:val="00C25CDC"/>
    <w:rsid w:val="00C26236"/>
    <w:rsid w:val="00C2625A"/>
    <w:rsid w:val="00C262C5"/>
    <w:rsid w:val="00C26F6A"/>
    <w:rsid w:val="00C27D14"/>
    <w:rsid w:val="00C30466"/>
    <w:rsid w:val="00C310A4"/>
    <w:rsid w:val="00C310E1"/>
    <w:rsid w:val="00C31D35"/>
    <w:rsid w:val="00C3219E"/>
    <w:rsid w:val="00C32D74"/>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6C4"/>
    <w:rsid w:val="00C50209"/>
    <w:rsid w:val="00C504A1"/>
    <w:rsid w:val="00C5094F"/>
    <w:rsid w:val="00C50C8A"/>
    <w:rsid w:val="00C50F57"/>
    <w:rsid w:val="00C5160E"/>
    <w:rsid w:val="00C5255E"/>
    <w:rsid w:val="00C5420C"/>
    <w:rsid w:val="00C54296"/>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DF6"/>
    <w:rsid w:val="00CA6157"/>
    <w:rsid w:val="00CA67CD"/>
    <w:rsid w:val="00CA6CF0"/>
    <w:rsid w:val="00CA76E7"/>
    <w:rsid w:val="00CA7A20"/>
    <w:rsid w:val="00CA7F8D"/>
    <w:rsid w:val="00CB01DB"/>
    <w:rsid w:val="00CB0A56"/>
    <w:rsid w:val="00CB0D3E"/>
    <w:rsid w:val="00CB0E87"/>
    <w:rsid w:val="00CB0FCC"/>
    <w:rsid w:val="00CB1120"/>
    <w:rsid w:val="00CB14FE"/>
    <w:rsid w:val="00CB180B"/>
    <w:rsid w:val="00CB2700"/>
    <w:rsid w:val="00CB292E"/>
    <w:rsid w:val="00CB3780"/>
    <w:rsid w:val="00CB38C9"/>
    <w:rsid w:val="00CB3E3C"/>
    <w:rsid w:val="00CB3FF2"/>
    <w:rsid w:val="00CB46A9"/>
    <w:rsid w:val="00CB486E"/>
    <w:rsid w:val="00CB4A68"/>
    <w:rsid w:val="00CB4A8F"/>
    <w:rsid w:val="00CB53A9"/>
    <w:rsid w:val="00CB57E7"/>
    <w:rsid w:val="00CB633A"/>
    <w:rsid w:val="00CB66DE"/>
    <w:rsid w:val="00CB6825"/>
    <w:rsid w:val="00CB68F1"/>
    <w:rsid w:val="00CB7C25"/>
    <w:rsid w:val="00CC0F95"/>
    <w:rsid w:val="00CC20F8"/>
    <w:rsid w:val="00CC2B2E"/>
    <w:rsid w:val="00CC2D08"/>
    <w:rsid w:val="00CC2ECC"/>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654D"/>
    <w:rsid w:val="00D16CD4"/>
    <w:rsid w:val="00D170D9"/>
    <w:rsid w:val="00D1799C"/>
    <w:rsid w:val="00D17D77"/>
    <w:rsid w:val="00D17DE7"/>
    <w:rsid w:val="00D20223"/>
    <w:rsid w:val="00D205A5"/>
    <w:rsid w:val="00D20C7B"/>
    <w:rsid w:val="00D21FAB"/>
    <w:rsid w:val="00D222C3"/>
    <w:rsid w:val="00D22B3C"/>
    <w:rsid w:val="00D242FF"/>
    <w:rsid w:val="00D2447E"/>
    <w:rsid w:val="00D24C44"/>
    <w:rsid w:val="00D24E85"/>
    <w:rsid w:val="00D251B3"/>
    <w:rsid w:val="00D25AFC"/>
    <w:rsid w:val="00D26239"/>
    <w:rsid w:val="00D268F7"/>
    <w:rsid w:val="00D26ABD"/>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7E27"/>
    <w:rsid w:val="00D4012E"/>
    <w:rsid w:val="00D40B15"/>
    <w:rsid w:val="00D40DBC"/>
    <w:rsid w:val="00D418F3"/>
    <w:rsid w:val="00D42781"/>
    <w:rsid w:val="00D42C5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25F8"/>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D2D"/>
    <w:rsid w:val="00D63F1C"/>
    <w:rsid w:val="00D64241"/>
    <w:rsid w:val="00D650E7"/>
    <w:rsid w:val="00D655C8"/>
    <w:rsid w:val="00D65A31"/>
    <w:rsid w:val="00D66BB9"/>
    <w:rsid w:val="00D66DC5"/>
    <w:rsid w:val="00D67EDB"/>
    <w:rsid w:val="00D71054"/>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64E7"/>
    <w:rsid w:val="00D86E24"/>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68BA"/>
    <w:rsid w:val="00DA70A5"/>
    <w:rsid w:val="00DA7A99"/>
    <w:rsid w:val="00DB0453"/>
    <w:rsid w:val="00DB07F7"/>
    <w:rsid w:val="00DB08AD"/>
    <w:rsid w:val="00DB0BDD"/>
    <w:rsid w:val="00DB0C64"/>
    <w:rsid w:val="00DB11F6"/>
    <w:rsid w:val="00DB1686"/>
    <w:rsid w:val="00DB1723"/>
    <w:rsid w:val="00DB1E52"/>
    <w:rsid w:val="00DB1F08"/>
    <w:rsid w:val="00DB2C1A"/>
    <w:rsid w:val="00DB34A8"/>
    <w:rsid w:val="00DB3A46"/>
    <w:rsid w:val="00DB3FF2"/>
    <w:rsid w:val="00DB455A"/>
    <w:rsid w:val="00DB5E0F"/>
    <w:rsid w:val="00DB62D4"/>
    <w:rsid w:val="00DB69B9"/>
    <w:rsid w:val="00DB7695"/>
    <w:rsid w:val="00DC03BC"/>
    <w:rsid w:val="00DC059E"/>
    <w:rsid w:val="00DC0AF7"/>
    <w:rsid w:val="00DC0C2F"/>
    <w:rsid w:val="00DC0CF6"/>
    <w:rsid w:val="00DC1436"/>
    <w:rsid w:val="00DC14D7"/>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71A"/>
    <w:rsid w:val="00DE33EC"/>
    <w:rsid w:val="00DE3668"/>
    <w:rsid w:val="00DE6300"/>
    <w:rsid w:val="00DE70CD"/>
    <w:rsid w:val="00DE765C"/>
    <w:rsid w:val="00DF0017"/>
    <w:rsid w:val="00DF0360"/>
    <w:rsid w:val="00DF1B77"/>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4D6"/>
    <w:rsid w:val="00E45E2C"/>
    <w:rsid w:val="00E45E66"/>
    <w:rsid w:val="00E45FF1"/>
    <w:rsid w:val="00E462F1"/>
    <w:rsid w:val="00E46B1F"/>
    <w:rsid w:val="00E46D3F"/>
    <w:rsid w:val="00E47C22"/>
    <w:rsid w:val="00E47D7B"/>
    <w:rsid w:val="00E51821"/>
    <w:rsid w:val="00E52C6E"/>
    <w:rsid w:val="00E5340D"/>
    <w:rsid w:val="00E54075"/>
    <w:rsid w:val="00E54C49"/>
    <w:rsid w:val="00E55206"/>
    <w:rsid w:val="00E55645"/>
    <w:rsid w:val="00E565E0"/>
    <w:rsid w:val="00E57816"/>
    <w:rsid w:val="00E61F57"/>
    <w:rsid w:val="00E628BB"/>
    <w:rsid w:val="00E631E1"/>
    <w:rsid w:val="00E632C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44DD"/>
    <w:rsid w:val="00E74AE4"/>
    <w:rsid w:val="00E74D06"/>
    <w:rsid w:val="00E74E7D"/>
    <w:rsid w:val="00E75170"/>
    <w:rsid w:val="00E75E31"/>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5C9B"/>
    <w:rsid w:val="00EA5F71"/>
    <w:rsid w:val="00EA678D"/>
    <w:rsid w:val="00EA69A0"/>
    <w:rsid w:val="00EA6AB7"/>
    <w:rsid w:val="00EA6E0B"/>
    <w:rsid w:val="00EA7A49"/>
    <w:rsid w:val="00EA7B39"/>
    <w:rsid w:val="00EB065F"/>
    <w:rsid w:val="00EB1173"/>
    <w:rsid w:val="00EB13C3"/>
    <w:rsid w:val="00EB148C"/>
    <w:rsid w:val="00EB1CDB"/>
    <w:rsid w:val="00EB2985"/>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ED"/>
    <w:rsid w:val="00ED42E9"/>
    <w:rsid w:val="00ED43B3"/>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FEC"/>
    <w:rsid w:val="00EE42CA"/>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B4C"/>
    <w:rsid w:val="00F07CE2"/>
    <w:rsid w:val="00F106BA"/>
    <w:rsid w:val="00F10CE6"/>
    <w:rsid w:val="00F119DE"/>
    <w:rsid w:val="00F128C8"/>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20239"/>
    <w:rsid w:val="00F205C2"/>
    <w:rsid w:val="00F20DF5"/>
    <w:rsid w:val="00F218AA"/>
    <w:rsid w:val="00F21AFD"/>
    <w:rsid w:val="00F22894"/>
    <w:rsid w:val="00F22AAE"/>
    <w:rsid w:val="00F22BD9"/>
    <w:rsid w:val="00F23F4E"/>
    <w:rsid w:val="00F2462A"/>
    <w:rsid w:val="00F249F9"/>
    <w:rsid w:val="00F24AC0"/>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CF0"/>
    <w:rsid w:val="00F51377"/>
    <w:rsid w:val="00F51BC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70228"/>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D4F"/>
    <w:rsid w:val="00FC5359"/>
    <w:rsid w:val="00FC53DB"/>
    <w:rsid w:val="00FC54D0"/>
    <w:rsid w:val="00FC5996"/>
    <w:rsid w:val="00FC5A6D"/>
    <w:rsid w:val="00FC63E7"/>
    <w:rsid w:val="00FC6463"/>
    <w:rsid w:val="00FC7161"/>
    <w:rsid w:val="00FC757A"/>
    <w:rsid w:val="00FC7B50"/>
    <w:rsid w:val="00FC7BB5"/>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F51"/>
    <w:rsid w:val="00FD77E9"/>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5C4BF9"/>
    <w:pPr>
      <w:keepNext/>
      <w:keepLines/>
      <w:numPr>
        <w:ilvl w:val="2"/>
        <w:numId w:val="5"/>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5C4BF9"/>
    <w:pPr>
      <w:keepNext/>
      <w:numPr>
        <w:ilvl w:val="3"/>
        <w:numId w:val="5"/>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5C4BF9"/>
    <w:pPr>
      <w:keepNext/>
      <w:numPr>
        <w:ilvl w:val="4"/>
        <w:numId w:val="5"/>
      </w:numPr>
      <w:spacing w:before="120" w:after="120"/>
      <w:jc w:val="left"/>
      <w:outlineLvl w:val="4"/>
    </w:pPr>
    <w:rPr>
      <w:rFonts w:eastAsiaTheme="majorEastAsia"/>
      <w:i/>
      <w:iCs/>
    </w:rPr>
  </w:style>
  <w:style w:type="paragraph" w:styleId="Heading6">
    <w:name w:val="heading 6"/>
    <w:basedOn w:val="Normal"/>
    <w:next w:val="Normal"/>
    <w:link w:val="Heading6Ch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5C4BF9"/>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5C4BF9"/>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5C4BF9"/>
    <w:rPr>
      <w:rFonts w:ascii="Times New Roman" w:eastAsia="SimSun" w:hAnsi="Times New Roman" w:cs="Times New Roman"/>
      <w:sz w:val="20"/>
      <w:szCs w:val="22"/>
      <w:lang w:val="en-GB"/>
    </w:rPr>
  </w:style>
  <w:style w:type="paragraph" w:styleId="Footer">
    <w:name w:val="footer"/>
    <w:basedOn w:val="Normal"/>
    <w:link w:val="FooterChar"/>
    <w:uiPriority w:val="99"/>
    <w:rsid w:val="005C4BF9"/>
    <w:pPr>
      <w:tabs>
        <w:tab w:val="center" w:pos="4680"/>
        <w:tab w:val="right" w:pos="9360"/>
      </w:tabs>
    </w:pPr>
    <w:rPr>
      <w:sz w:val="20"/>
    </w:rPr>
  </w:style>
  <w:style w:type="character" w:customStyle="1" w:styleId="FooterChar">
    <w:name w:val="Footer Char"/>
    <w:basedOn w:val="DefaultParagraphFont"/>
    <w:link w:val="Footer"/>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5C4BF9"/>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5C4BF9"/>
    <w:rPr>
      <w:sz w:val="16"/>
      <w:szCs w:val="16"/>
      <w:lang w:val="en-GB"/>
    </w:rPr>
  </w:style>
  <w:style w:type="paragraph" w:styleId="CommentText">
    <w:name w:val="annotation text"/>
    <w:basedOn w:val="Normal"/>
    <w:link w:val="CommentTextChar"/>
    <w:uiPriority w:val="99"/>
    <w:semiHidden/>
    <w:rsid w:val="005C4BF9"/>
    <w:rPr>
      <w:sz w:val="20"/>
      <w:szCs w:val="20"/>
    </w:rPr>
  </w:style>
  <w:style w:type="character" w:customStyle="1" w:styleId="CommentTextChar">
    <w:name w:val="Comment Text Char"/>
    <w:basedOn w:val="DefaultParagraphFont"/>
    <w:link w:val="CommentText"/>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rsid w:val="005C4BF9"/>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rsid w:val="005C4BF9"/>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5C4BF9"/>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5C4BF9"/>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5C4BF9"/>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5C4BF9"/>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5C4BF9"/>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5C4BF9"/>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uiPriority w:val="99"/>
    <w:qFormat/>
    <w:rsid w:val="005C4BF9"/>
    <w:pPr>
      <w:spacing w:after="120"/>
      <w:ind w:left="567"/>
    </w:pPr>
  </w:style>
  <w:style w:type="paragraph" w:customStyle="1" w:styleId="Footnote">
    <w:name w:val="Footnote"/>
    <w:basedOn w:val="FootnoteText"/>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5C4BF9"/>
    <w:rPr>
      <w:b/>
      <w:bCs/>
    </w:rPr>
  </w:style>
  <w:style w:type="character" w:customStyle="1" w:styleId="CommentSubjectChar">
    <w:name w:val="Comment Subject Char"/>
    <w:basedOn w:val="CommentTextChar"/>
    <w:link w:val="CommentSubject"/>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5C4BF9"/>
    <w:pPr>
      <w:contextualSpacing/>
    </w:pPr>
  </w:style>
  <w:style w:type="numbering" w:customStyle="1" w:styleId="ListCBD">
    <w:name w:val="ListCBD"/>
    <w:basedOn w:val="NoList"/>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uiPriority w:val="99"/>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uiPriority w:val="99"/>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DefaultParagraphFont"/>
    <w:rsid w:val="007C7145"/>
  </w:style>
  <w:style w:type="character" w:customStyle="1" w:styleId="rynqvb">
    <w:name w:val="rynqvb"/>
    <w:uiPriority w:val="99"/>
    <w:rsid w:val="008A1C11"/>
    <w:rPr>
      <w:rFonts w:cs="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cbd.int/decisions/?m=cop-03&amp;n=08"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ecisions/?id=710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INF/13" TargetMode="External"/><Relationship Id="rId1" Type="http://schemas.openxmlformats.org/officeDocument/2006/relationships/hyperlink" Target="https://www.cbd.int/decisions/cop/?m=cop-15"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Hei">
    <w:altName w:val="黑体"/>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Microsoft YaHei">
    <w:panose1 w:val="020B0503020204020204"/>
    <w:charset w:val="86"/>
    <w:family w:val="swiss"/>
    <w:pitch w:val="variable"/>
    <w:sig w:usb0="80000287" w:usb1="2ACF3C50" w:usb2="00000016" w:usb3="00000000" w:csb0="0004001F" w:csb1="00000000"/>
  </w:font>
  <w:font w:name="KaiTi_GB2312">
    <w:altName w:val="Microsoft YaHei"/>
    <w:charset w:val="86"/>
    <w:family w:val="modern"/>
    <w:pitch w:val="fixed"/>
    <w:sig w:usb0="00000001" w:usb1="080E0000" w:usb2="00000010" w:usb3="00000000" w:csb0="00040000" w:csb1="00000000"/>
  </w:font>
  <w:font w:name="Aptos">
    <w:charset w:val="00"/>
    <w:family w:val="swiss"/>
    <w:pitch w:val="variable"/>
    <w:sig w:usb0="20000287" w:usb1="00000003" w:usb2="00000000" w:usb3="00000000" w:csb0="0000019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8498E"/>
    <w:rsid w:val="00183C7F"/>
    <w:rsid w:val="001E694D"/>
    <w:rsid w:val="002012F2"/>
    <w:rsid w:val="00290BF7"/>
    <w:rsid w:val="002C57DD"/>
    <w:rsid w:val="00303684"/>
    <w:rsid w:val="00317273"/>
    <w:rsid w:val="00377150"/>
    <w:rsid w:val="00390FA0"/>
    <w:rsid w:val="005A777B"/>
    <w:rsid w:val="005C7C7C"/>
    <w:rsid w:val="005F3270"/>
    <w:rsid w:val="005F68DD"/>
    <w:rsid w:val="0062440D"/>
    <w:rsid w:val="00636C6B"/>
    <w:rsid w:val="00636E59"/>
    <w:rsid w:val="006634EF"/>
    <w:rsid w:val="0074349B"/>
    <w:rsid w:val="007D540B"/>
    <w:rsid w:val="007E18F5"/>
    <w:rsid w:val="00804EFB"/>
    <w:rsid w:val="0082020F"/>
    <w:rsid w:val="00855BE1"/>
    <w:rsid w:val="00894AD8"/>
    <w:rsid w:val="008B6132"/>
    <w:rsid w:val="00911FA0"/>
    <w:rsid w:val="009455ED"/>
    <w:rsid w:val="00973B0E"/>
    <w:rsid w:val="00974E49"/>
    <w:rsid w:val="00986D50"/>
    <w:rsid w:val="009A042C"/>
    <w:rsid w:val="00A02F37"/>
    <w:rsid w:val="00A048C8"/>
    <w:rsid w:val="00A20E03"/>
    <w:rsid w:val="00A464F6"/>
    <w:rsid w:val="00A67FF3"/>
    <w:rsid w:val="00A71656"/>
    <w:rsid w:val="00A91917"/>
    <w:rsid w:val="00AC4394"/>
    <w:rsid w:val="00B051C2"/>
    <w:rsid w:val="00B249DE"/>
    <w:rsid w:val="00BA7097"/>
    <w:rsid w:val="00C43AF3"/>
    <w:rsid w:val="00C75E12"/>
    <w:rsid w:val="00D11016"/>
    <w:rsid w:val="00D404BB"/>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47AD1AF1-FC72-4E0D-BD3F-2D5F9940F4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E96366-1A12-4C0D-9E65-84880EFE360D}">
  <ds:schemaRefs>
    <ds:schemaRef ds:uri="http://schemas.microsoft.com/sharepoint/v3/contenttype/forms"/>
  </ds:schemaRefs>
</ds:datastoreItem>
</file>

<file path=customXml/itemProps5.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122</TotalTime>
  <Pages>8</Pages>
  <Words>1067</Words>
  <Characters>6087</Characters>
  <Application>Microsoft Office Word</Application>
  <DocSecurity>0</DocSecurity>
  <Lines>50</Lines>
  <Paragraphs>14</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7140</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财务机制</dc:title>
  <dc:subject>CBD/SBI/6/CRP.</dc:subject>
  <dc:creator>Secretariat of the Convention on Biological Diversity</dc:creator>
  <cp:keywords/>
  <cp:lastModifiedBy>Angela Xue He Yan</cp:lastModifiedBy>
  <cp:revision>13</cp:revision>
  <cp:lastPrinted>2026-01-14T03:52:00Z</cp:lastPrinted>
  <dcterms:created xsi:type="dcterms:W3CDTF">2026-02-17T22:49:00Z</dcterms:created>
  <dcterms:modified xsi:type="dcterms:W3CDTF">2026-02-18T02:32:00Z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