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576A2A" w14:paraId="7B155D87" w14:textId="77777777" w:rsidTr="008A1499">
        <w:trPr>
          <w:trHeight w:val="850"/>
        </w:trPr>
        <w:tc>
          <w:tcPr>
            <w:tcW w:w="975" w:type="dxa"/>
            <w:vAlign w:val="bottom"/>
          </w:tcPr>
          <w:p w14:paraId="5EF25B35" w14:textId="77777777" w:rsidR="008A1499" w:rsidRPr="00576A2A" w:rsidRDefault="008A1499" w:rsidP="008A1499">
            <w:pPr>
              <w:pStyle w:val="AASmallLogo"/>
              <w:rPr>
                <w:lang w:val="es-ES_tradnl"/>
              </w:rPr>
            </w:pPr>
            <w:r w:rsidRPr="00576A2A">
              <w:rPr>
                <w:noProof/>
                <w:lang w:val="es-ES_tradnl"/>
              </w:rPr>
              <w:drawing>
                <wp:inline distT="0" distB="0" distL="0" distR="0" wp14:anchorId="1DDAC40C" wp14:editId="6C9FC969">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576A2A">
              <w:rPr>
                <w:lang w:val="es-ES_tradnl"/>
              </w:rPr>
              <w:t xml:space="preserve"> </w:t>
            </w:r>
          </w:p>
          <w:p w14:paraId="12A1D719" w14:textId="77777777" w:rsidR="008A1499" w:rsidRPr="00576A2A" w:rsidRDefault="008A1499" w:rsidP="008A1499">
            <w:pPr>
              <w:pStyle w:val="AASmallLogo"/>
              <w:rPr>
                <w:lang w:val="es-ES_tradnl"/>
              </w:rPr>
            </w:pPr>
          </w:p>
        </w:tc>
        <w:tc>
          <w:tcPr>
            <w:tcW w:w="1434" w:type="dxa"/>
            <w:noWrap/>
            <w:vAlign w:val="bottom"/>
          </w:tcPr>
          <w:p w14:paraId="65C5A190" w14:textId="08E28A9F" w:rsidR="008A1499" w:rsidRPr="00576A2A" w:rsidRDefault="008A1499" w:rsidP="008A1499">
            <w:pPr>
              <w:pStyle w:val="AASmallLogo"/>
              <w:rPr>
                <w:lang w:val="es-ES_tradnl"/>
              </w:rPr>
            </w:pPr>
            <w:r w:rsidRPr="00576A2A">
              <w:rPr>
                <w:lang w:val="es-ES_tradnl"/>
              </w:rPr>
              <w:t xml:space="preserve"> </w:t>
            </w:r>
            <w:r w:rsidR="003A616D" w:rsidRPr="00576A2A">
              <w:rPr>
                <w:noProof/>
                <w:lang w:val="es-ES_tradnl"/>
              </w:rPr>
              <w:drawing>
                <wp:inline distT="0" distB="0" distL="0" distR="0" wp14:anchorId="75ECA03E" wp14:editId="11CC6A5B">
                  <wp:extent cx="498475" cy="284480"/>
                  <wp:effectExtent l="0" t="0" r="0" b="1270"/>
                  <wp:docPr id="186738444" name="Picture 2"/>
                  <wp:cNvGraphicFramePr/>
                  <a:graphic xmlns:a="http://schemas.openxmlformats.org/drawingml/2006/main">
                    <a:graphicData uri="http://schemas.openxmlformats.org/drawingml/2006/picture">
                      <pic:pic xmlns:pic="http://schemas.openxmlformats.org/drawingml/2006/picture">
                        <pic:nvPicPr>
                          <pic:cNvPr id="186738444" name="Picture 2"/>
                          <pic:cNvPicPr/>
                        </pic:nvPicPr>
                        <pic:blipFill>
                          <a:blip r:embed="rId13" cstate="print">
                            <a:extLst>
                              <a:ext uri="{28A0092B-C50C-407E-A947-70E740481C1C}">
                                <a14:useLocalDpi xmlns:a14="http://schemas.microsoft.com/office/drawing/2010/main" val="0"/>
                              </a:ext>
                            </a:extLst>
                          </a:blip>
                          <a:stretch>
                            <a:fillRect/>
                          </a:stretch>
                        </pic:blipFill>
                        <pic:spPr>
                          <a:xfrm>
                            <a:off x="0" y="0"/>
                            <a:ext cx="498475" cy="284480"/>
                          </a:xfrm>
                          <a:prstGeom prst="rect">
                            <a:avLst/>
                          </a:prstGeom>
                        </pic:spPr>
                      </pic:pic>
                    </a:graphicData>
                  </a:graphic>
                </wp:inline>
              </w:drawing>
            </w:r>
          </w:p>
          <w:p w14:paraId="69D3F617" w14:textId="77777777" w:rsidR="008A1499" w:rsidRPr="00576A2A" w:rsidRDefault="008A1499" w:rsidP="008A1499">
            <w:pPr>
              <w:pStyle w:val="AASmallLogo"/>
              <w:rPr>
                <w:lang w:val="es-ES_tradnl"/>
              </w:rPr>
            </w:pPr>
          </w:p>
        </w:tc>
        <w:tc>
          <w:tcPr>
            <w:tcW w:w="8073" w:type="dxa"/>
            <w:vAlign w:val="bottom"/>
          </w:tcPr>
          <w:p w14:paraId="0394B5F6" w14:textId="569FCA29" w:rsidR="008A1499" w:rsidRPr="00576A2A" w:rsidRDefault="008A1499" w:rsidP="003F1A75">
            <w:pPr>
              <w:pStyle w:val="ABSymbol"/>
              <w:rPr>
                <w:lang w:val="es-ES_tradnl"/>
              </w:rPr>
            </w:pPr>
            <w:r w:rsidRPr="00576A2A">
              <w:rPr>
                <w:sz w:val="40"/>
                <w:lang w:val="es-ES_tradnl"/>
              </w:rPr>
              <w:t>CBD</w:t>
            </w:r>
            <w:r w:rsidRPr="00576A2A">
              <w:rPr>
                <w:lang w:val="es-ES_tradnl"/>
              </w:rPr>
              <w:t>/COP/17</w:t>
            </w:r>
            <w:r w:rsidR="0061672F" w:rsidRPr="00576A2A">
              <w:rPr>
                <w:lang w:val="es-ES_tradnl"/>
              </w:rPr>
              <w:t>/11</w:t>
            </w:r>
          </w:p>
        </w:tc>
      </w:tr>
    </w:tbl>
    <w:p w14:paraId="7DB208F6" w14:textId="77777777" w:rsidR="008A1499" w:rsidRPr="00576A2A" w:rsidRDefault="008A1499" w:rsidP="008A1499">
      <w:pPr>
        <w:pStyle w:val="AISpacer"/>
        <w:rPr>
          <w:lang w:val="es-ES_tradnl"/>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576A2A" w14:paraId="7BA4533D" w14:textId="77777777" w:rsidTr="008A1499">
        <w:trPr>
          <w:trHeight w:val="1814"/>
        </w:trPr>
        <w:tc>
          <w:tcPr>
            <w:tcW w:w="7370" w:type="dxa"/>
          </w:tcPr>
          <w:p w14:paraId="320ECE90" w14:textId="33327052" w:rsidR="008A1499" w:rsidRPr="00576A2A" w:rsidRDefault="008A1499" w:rsidP="008A1499">
            <w:pPr>
              <w:pStyle w:val="ACLargeLogo"/>
              <w:rPr>
                <w:lang w:val="es-ES_tradnl"/>
              </w:rPr>
            </w:pPr>
            <w:r w:rsidRPr="00576A2A">
              <w:rPr>
                <w:lang w:val="es-ES_tradnl"/>
              </w:rPr>
              <w:t xml:space="preserve"> </w:t>
            </w:r>
          </w:p>
          <w:p w14:paraId="7D173443" w14:textId="5FBE827C" w:rsidR="008A1499" w:rsidRPr="00576A2A" w:rsidRDefault="00BB5F72" w:rsidP="008A1499">
            <w:pPr>
              <w:pStyle w:val="ACLargeLogo"/>
              <w:rPr>
                <w:lang w:val="es-ES_tradnl"/>
              </w:rPr>
            </w:pPr>
            <w:r w:rsidRPr="00576A2A">
              <w:rPr>
                <w:noProof/>
                <w:lang w:val="es-ES_tradnl"/>
              </w:rPr>
              <w:drawing>
                <wp:inline distT="0" distB="0" distL="0" distR="0" wp14:anchorId="2AA0BA59" wp14:editId="7319A000">
                  <wp:extent cx="2755265" cy="1012825"/>
                  <wp:effectExtent l="0" t="0" r="6985" b="0"/>
                  <wp:docPr id="1745784610" name="Picture 3"/>
                  <wp:cNvGraphicFramePr/>
                  <a:graphic xmlns:a="http://schemas.openxmlformats.org/drawingml/2006/main">
                    <a:graphicData uri="http://schemas.openxmlformats.org/drawingml/2006/picture">
                      <pic:pic xmlns:pic="http://schemas.openxmlformats.org/drawingml/2006/picture">
                        <pic:nvPicPr>
                          <pic:cNvPr id="1745784610" name="Picture 3"/>
                          <pic:cNvPicPr/>
                        </pic:nvPicPr>
                        <pic:blipFill>
                          <a:blip r:embed="rId14">
                            <a:extLst>
                              <a:ext uri="{28A0092B-C50C-407E-A947-70E740481C1C}">
                                <a14:useLocalDpi xmlns:a14="http://schemas.microsoft.com/office/drawing/2010/main" val="0"/>
                              </a:ext>
                            </a:extLst>
                          </a:blip>
                          <a:stretch>
                            <a:fillRect/>
                          </a:stretch>
                        </pic:blipFill>
                        <pic:spPr>
                          <a:xfrm>
                            <a:off x="0" y="0"/>
                            <a:ext cx="2755265" cy="1012825"/>
                          </a:xfrm>
                          <a:prstGeom prst="rect">
                            <a:avLst/>
                          </a:prstGeom>
                        </pic:spPr>
                      </pic:pic>
                    </a:graphicData>
                  </a:graphic>
                </wp:inline>
              </w:drawing>
            </w:r>
          </w:p>
        </w:tc>
        <w:tc>
          <w:tcPr>
            <w:tcW w:w="3112" w:type="dxa"/>
          </w:tcPr>
          <w:p w14:paraId="7E3CF941" w14:textId="249CD8AF" w:rsidR="008A1499" w:rsidRPr="00576A2A" w:rsidRDefault="008A1499" w:rsidP="008A1499">
            <w:pPr>
              <w:pStyle w:val="AEDistrNormal"/>
              <w:rPr>
                <w:lang w:val="es-ES_tradnl"/>
              </w:rPr>
            </w:pPr>
            <w:r w:rsidRPr="00576A2A">
              <w:rPr>
                <w:lang w:val="es-ES_tradnl"/>
              </w:rPr>
              <w:t>Distr.</w:t>
            </w:r>
            <w:r w:rsidR="003A616D" w:rsidRPr="00576A2A">
              <w:rPr>
                <w:lang w:val="es-ES_tradnl"/>
              </w:rPr>
              <w:t xml:space="preserve"> g</w:t>
            </w:r>
            <w:r w:rsidRPr="00576A2A">
              <w:rPr>
                <w:lang w:val="es-ES_tradnl"/>
              </w:rPr>
              <w:t xml:space="preserve">eneral </w:t>
            </w:r>
          </w:p>
          <w:p w14:paraId="60EB1CB6" w14:textId="77777777" w:rsidR="003A616D" w:rsidRPr="00576A2A" w:rsidRDefault="005B537F" w:rsidP="003A616D">
            <w:pPr>
              <w:pStyle w:val="AEDistrNormal"/>
              <w:rPr>
                <w:lang w:val="es-ES_tradnl"/>
              </w:rPr>
            </w:pPr>
            <w:r w:rsidRPr="00576A2A">
              <w:rPr>
                <w:lang w:val="es-ES_tradnl"/>
              </w:rPr>
              <w:t xml:space="preserve">22 </w:t>
            </w:r>
            <w:r w:rsidR="003A616D" w:rsidRPr="00576A2A">
              <w:rPr>
                <w:lang w:val="es-ES_tradnl"/>
              </w:rPr>
              <w:t>de septiembre de 2</w:t>
            </w:r>
            <w:r w:rsidRPr="00576A2A">
              <w:rPr>
                <w:lang w:val="es-ES_tradnl"/>
              </w:rPr>
              <w:t>026</w:t>
            </w:r>
          </w:p>
          <w:p w14:paraId="0AAD002E" w14:textId="29EC9989" w:rsidR="003A616D" w:rsidRPr="00576A2A" w:rsidRDefault="003A616D" w:rsidP="003A616D">
            <w:pPr>
              <w:pStyle w:val="AEDistrNormal"/>
              <w:rPr>
                <w:lang w:val="es-ES_tradnl"/>
              </w:rPr>
            </w:pPr>
            <w:r w:rsidRPr="00576A2A">
              <w:rPr>
                <w:lang w:val="es-ES_tradnl"/>
              </w:rPr>
              <w:t>Español</w:t>
            </w:r>
          </w:p>
          <w:p w14:paraId="39D85D31" w14:textId="1AC174DD" w:rsidR="008A1499" w:rsidRPr="00576A2A" w:rsidRDefault="008A1499" w:rsidP="003A616D">
            <w:pPr>
              <w:pStyle w:val="AEDistrNormal"/>
              <w:rPr>
                <w:lang w:val="es-ES_tradnl"/>
              </w:rPr>
            </w:pPr>
            <w:r w:rsidRPr="00576A2A">
              <w:rPr>
                <w:lang w:val="es-ES_tradnl"/>
              </w:rPr>
              <w:t xml:space="preserve">Original: </w:t>
            </w:r>
            <w:r w:rsidR="003A616D" w:rsidRPr="00576A2A">
              <w:rPr>
                <w:lang w:val="es-ES_tradnl"/>
              </w:rPr>
              <w:t>inglés</w:t>
            </w:r>
            <w:r w:rsidRPr="00576A2A">
              <w:rPr>
                <w:lang w:val="es-ES_tradnl"/>
              </w:rPr>
              <w:t xml:space="preserve"> </w:t>
            </w:r>
          </w:p>
          <w:p w14:paraId="3C7BFCF7" w14:textId="77777777" w:rsidR="008A1499" w:rsidRPr="00576A2A" w:rsidRDefault="008A1499" w:rsidP="008A1499">
            <w:pPr>
              <w:pStyle w:val="AEDistrNormal6pt"/>
              <w:rPr>
                <w:lang w:val="es-ES_tradnl"/>
              </w:rPr>
            </w:pPr>
          </w:p>
        </w:tc>
      </w:tr>
    </w:tbl>
    <w:p w14:paraId="6A1A3E3F" w14:textId="77777777" w:rsidR="008A1499" w:rsidRPr="00576A2A" w:rsidRDefault="008A1499" w:rsidP="008A1499">
      <w:pPr>
        <w:pStyle w:val="AISpacer"/>
        <w:rPr>
          <w:lang w:val="es-ES_tradnl"/>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576A2A" w14:paraId="6F22D97D" w14:textId="77777777" w:rsidTr="008A1499">
        <w:trPr>
          <w:trHeight w:val="57"/>
        </w:trPr>
        <w:tc>
          <w:tcPr>
            <w:tcW w:w="6094" w:type="dxa"/>
          </w:tcPr>
          <w:p w14:paraId="7236A90E" w14:textId="77777777" w:rsidR="00D90D56" w:rsidRPr="00576A2A" w:rsidRDefault="00D90D56" w:rsidP="00D90D56">
            <w:pPr>
              <w:pStyle w:val="AFCorN12Bold"/>
              <w:rPr>
                <w:lang w:val="es-ES_tradnl"/>
              </w:rPr>
            </w:pPr>
            <w:r w:rsidRPr="00576A2A">
              <w:rPr>
                <w:lang w:val="es-ES_tradnl"/>
              </w:rPr>
              <w:t xml:space="preserve">Conferencia de las Partes en el </w:t>
            </w:r>
            <w:r w:rsidRPr="00576A2A">
              <w:rPr>
                <w:lang w:val="es-ES_tradnl"/>
              </w:rPr>
              <w:br/>
              <w:t>Convenio sobre la Diversidad Biológica</w:t>
            </w:r>
          </w:p>
          <w:p w14:paraId="36006C75" w14:textId="77777777" w:rsidR="00D90D56" w:rsidRPr="00576A2A" w:rsidRDefault="00D90D56" w:rsidP="00D90D56">
            <w:pPr>
              <w:pStyle w:val="AFCorNBold"/>
              <w:rPr>
                <w:lang w:val="es-ES_tradnl"/>
              </w:rPr>
            </w:pPr>
            <w:r w:rsidRPr="00576A2A">
              <w:rPr>
                <w:lang w:val="es-ES_tradnl"/>
              </w:rPr>
              <w:t xml:space="preserve">17ª reunión </w:t>
            </w:r>
          </w:p>
          <w:p w14:paraId="0DACD824" w14:textId="77777777" w:rsidR="00D90D56" w:rsidRPr="00576A2A" w:rsidRDefault="00D90D56" w:rsidP="00D90D56">
            <w:pPr>
              <w:pStyle w:val="AFCorN12Bold"/>
              <w:rPr>
                <w:lang w:val="es-ES_tradnl"/>
              </w:rPr>
            </w:pPr>
            <w:r w:rsidRPr="00576A2A">
              <w:rPr>
                <w:b w:val="0"/>
                <w:bCs/>
                <w:sz w:val="22"/>
                <w:lang w:val="es-ES_tradnl"/>
              </w:rPr>
              <w:t xml:space="preserve">Ereván (Armenia), </w:t>
            </w:r>
            <w:r w:rsidRPr="00576A2A">
              <w:rPr>
                <w:b w:val="0"/>
                <w:bCs/>
                <w:snapToGrid w:val="0"/>
                <w:kern w:val="22"/>
                <w:sz w:val="22"/>
                <w:lang w:val="es-ES_tradnl"/>
              </w:rPr>
              <w:t>19 a 30 de octubre de 2026</w:t>
            </w:r>
          </w:p>
          <w:p w14:paraId="1E4B070D" w14:textId="122C9E8F" w:rsidR="008A1499" w:rsidRPr="00576A2A" w:rsidRDefault="00D90D56" w:rsidP="008A1499">
            <w:pPr>
              <w:pStyle w:val="AFCorNNormal"/>
              <w:rPr>
                <w:lang w:val="es-ES_tradnl"/>
              </w:rPr>
            </w:pPr>
            <w:r w:rsidRPr="00576A2A">
              <w:rPr>
                <w:lang w:val="es-ES_tradnl"/>
              </w:rPr>
              <w:t>Tema</w:t>
            </w:r>
            <w:r w:rsidR="008A1499" w:rsidRPr="00576A2A">
              <w:rPr>
                <w:lang w:val="es-ES_tradnl"/>
              </w:rPr>
              <w:t xml:space="preserve"> 18</w:t>
            </w:r>
            <w:r w:rsidR="00484214" w:rsidRPr="00576A2A">
              <w:rPr>
                <w:lang w:val="es-ES_tradnl"/>
              </w:rPr>
              <w:t xml:space="preserve"> </w:t>
            </w:r>
            <w:r w:rsidR="008A1499" w:rsidRPr="00576A2A">
              <w:rPr>
                <w:lang w:val="es-ES_tradnl"/>
              </w:rPr>
              <w:t>a</w:t>
            </w:r>
            <w:r w:rsidR="00484214" w:rsidRPr="00576A2A">
              <w:rPr>
                <w:lang w:val="es-ES_tradnl"/>
              </w:rPr>
              <w:t>)</w:t>
            </w:r>
            <w:r w:rsidR="008A1499" w:rsidRPr="00576A2A">
              <w:rPr>
                <w:lang w:val="es-ES_tradnl"/>
              </w:rPr>
              <w:t xml:space="preserve"> </w:t>
            </w:r>
            <w:r w:rsidR="002735A0" w:rsidRPr="00576A2A">
              <w:rPr>
                <w:lang w:val="es-ES_tradnl"/>
              </w:rPr>
              <w:t xml:space="preserve">del programa </w:t>
            </w:r>
            <w:r w:rsidR="008A1499" w:rsidRPr="00576A2A">
              <w:rPr>
                <w:lang w:val="es-ES_tradnl"/>
              </w:rPr>
              <w:t>provisional</w:t>
            </w:r>
            <w:r w:rsidR="008A1499" w:rsidRPr="00576A2A">
              <w:rPr>
                <w:rStyle w:val="FootnoteReference"/>
                <w:lang w:val="es-ES_tradnl"/>
              </w:rPr>
              <w:footnoteReference w:customMarkFollows="1" w:id="1"/>
              <w:t>*</w:t>
            </w:r>
            <w:r w:rsidR="008A1499" w:rsidRPr="00576A2A">
              <w:rPr>
                <w:lang w:val="es-ES_tradnl"/>
              </w:rPr>
              <w:t xml:space="preserve"> </w:t>
            </w:r>
          </w:p>
          <w:p w14:paraId="3519F1F2" w14:textId="77777777" w:rsidR="00D90D56" w:rsidRPr="00576A2A" w:rsidRDefault="00D90D56" w:rsidP="008A1499">
            <w:pPr>
              <w:pStyle w:val="AFCorNBold"/>
              <w:rPr>
                <w:lang w:val="es-ES_tradnl"/>
              </w:rPr>
            </w:pPr>
          </w:p>
          <w:p w14:paraId="3F5A497A" w14:textId="64DDF8DE" w:rsidR="008A1499" w:rsidRPr="00576A2A" w:rsidRDefault="00484214" w:rsidP="008A1499">
            <w:pPr>
              <w:pStyle w:val="AFCorNBold"/>
              <w:rPr>
                <w:lang w:val="es-ES_tradnl"/>
              </w:rPr>
            </w:pPr>
            <w:r w:rsidRPr="00576A2A">
              <w:rPr>
                <w:lang w:val="es-ES_tradnl"/>
              </w:rPr>
              <w:t>Ot</w:t>
            </w:r>
            <w:r w:rsidR="00D90D56" w:rsidRPr="00576A2A">
              <w:rPr>
                <w:lang w:val="es-ES_tradnl"/>
              </w:rPr>
              <w:t xml:space="preserve">ras cuestiones científicas y técnicas relacionadas con la implementación del Marco Mundial de Biodiversidad de </w:t>
            </w:r>
            <w:r w:rsidRPr="00576A2A">
              <w:rPr>
                <w:lang w:val="es-ES_tradnl"/>
              </w:rPr>
              <w:t xml:space="preserve"> Kunming-Montreal: </w:t>
            </w:r>
            <w:r w:rsidR="00D90D56" w:rsidRPr="00576A2A">
              <w:rPr>
                <w:lang w:val="es-ES_tradnl"/>
              </w:rPr>
              <w:t>diversidad biológica y cambio climático</w:t>
            </w:r>
          </w:p>
        </w:tc>
        <w:tc>
          <w:tcPr>
            <w:tcW w:w="4388" w:type="dxa"/>
          </w:tcPr>
          <w:p w14:paraId="05C1994D" w14:textId="77777777" w:rsidR="008A1499" w:rsidRPr="00576A2A" w:rsidRDefault="008A1499" w:rsidP="008A1499">
            <w:pPr>
              <w:pStyle w:val="CBDNormal"/>
              <w:jc w:val="left"/>
              <w:rPr>
                <w:lang w:val="es-ES_tradnl"/>
              </w:rPr>
            </w:pPr>
          </w:p>
        </w:tc>
      </w:tr>
    </w:tbl>
    <w:p w14:paraId="26FE8B4B" w14:textId="484F463D" w:rsidR="00C9161D" w:rsidRPr="00576A2A" w:rsidRDefault="00000000" w:rsidP="00A111D1">
      <w:pPr>
        <w:pStyle w:val="CBDTitle"/>
        <w:rPr>
          <w:caps/>
          <w:lang w:val="es-ES_tradnl"/>
        </w:rPr>
      </w:pPr>
      <w:sdt>
        <w:sdtPr>
          <w:rPr>
            <w:lang w:val="es-ES_tradnl"/>
          </w:rPr>
          <w:alias w:val="Title"/>
          <w:tag w:val=""/>
          <w:id w:val="772832786"/>
          <w:placeholder>
            <w:docPart w:val="C689300CA2444A60B12385EE98E4F90F"/>
          </w:placeholder>
          <w:dataBinding w:prefixMappings="xmlns:ns0='http://purl.org/dc/elements/1.1/' xmlns:ns1='http://schemas.openxmlformats.org/package/2006/metadata/core-properties' " w:xpath="/ns1:coreProperties[1]/ns0:title[1]" w:storeItemID="{6C3C8BC8-F283-45AE-878A-BAB7291924A1}"/>
          <w:text/>
        </w:sdtPr>
        <w:sdtContent>
          <w:r w:rsidR="00384CBD" w:rsidRPr="00576A2A">
            <w:rPr>
              <w:lang w:val="es-ES_tradnl"/>
            </w:rPr>
            <w:t>Informe sobre los progresos de las actividades relativas a diversidad biológica y cambio climático</w:t>
          </w:r>
        </w:sdtContent>
      </w:sdt>
      <w:r w:rsidR="00777A8A" w:rsidRPr="00576A2A">
        <w:rPr>
          <w:rStyle w:val="FootnoteReference"/>
          <w:lang w:val="es-ES_tradnl"/>
        </w:rPr>
        <w:footnoteReference w:customMarkFollows="1" w:id="2"/>
        <w:t>**</w:t>
      </w:r>
    </w:p>
    <w:p w14:paraId="0E3291E4" w14:textId="7A997544" w:rsidR="00F6586C" w:rsidRPr="00576A2A" w:rsidRDefault="0030169D" w:rsidP="00A111D1">
      <w:pPr>
        <w:pStyle w:val="CBDSubTitle"/>
        <w:rPr>
          <w:lang w:val="es-ES_tradnl"/>
        </w:rPr>
      </w:pPr>
      <w:r w:rsidRPr="00576A2A">
        <w:rPr>
          <w:lang w:val="es-ES_tradnl"/>
        </w:rPr>
        <w:t>Not</w:t>
      </w:r>
      <w:r w:rsidR="00BB5F72" w:rsidRPr="00576A2A">
        <w:rPr>
          <w:lang w:val="es-ES_tradnl"/>
        </w:rPr>
        <w:t>a de la Secretaría</w:t>
      </w:r>
    </w:p>
    <w:p w14:paraId="4513A2E8" w14:textId="502661B8" w:rsidR="00C9161D" w:rsidRPr="00576A2A" w:rsidRDefault="00A111D1" w:rsidP="00A111D1">
      <w:pPr>
        <w:pStyle w:val="CBDH1"/>
        <w:rPr>
          <w:lang w:val="es-ES_tradnl"/>
        </w:rPr>
      </w:pPr>
      <w:r w:rsidRPr="00576A2A">
        <w:rPr>
          <w:lang w:val="es-ES_tradnl"/>
        </w:rPr>
        <w:t>I.</w:t>
      </w:r>
      <w:r w:rsidRPr="00576A2A">
        <w:rPr>
          <w:lang w:val="es-ES_tradnl"/>
        </w:rPr>
        <w:tab/>
        <w:t>Introduc</w:t>
      </w:r>
      <w:r w:rsidR="00BB5F72" w:rsidRPr="00576A2A">
        <w:rPr>
          <w:lang w:val="es-ES_tradnl"/>
        </w:rPr>
        <w:t>ción</w:t>
      </w:r>
    </w:p>
    <w:p w14:paraId="20DC0941" w14:textId="3E9B1500" w:rsidR="008D5385" w:rsidRPr="00576A2A" w:rsidRDefault="005048A7" w:rsidP="00F56ED1">
      <w:pPr>
        <w:pStyle w:val="CBDNormalNumber"/>
        <w:rPr>
          <w:lang w:val="es-ES_tradnl"/>
        </w:rPr>
      </w:pPr>
      <w:r w:rsidRPr="00576A2A">
        <w:rPr>
          <w:lang w:val="es-ES_tradnl"/>
        </w:rPr>
        <w:t xml:space="preserve">En el párrafo </w:t>
      </w:r>
      <w:r w:rsidR="008F40C6" w:rsidRPr="00576A2A">
        <w:rPr>
          <w:lang w:val="es-ES_tradnl"/>
        </w:rPr>
        <w:t xml:space="preserve">6 </w:t>
      </w:r>
      <w:r w:rsidRPr="00576A2A">
        <w:rPr>
          <w:lang w:val="es-ES_tradnl"/>
        </w:rPr>
        <w:t xml:space="preserve">de su recomendación </w:t>
      </w:r>
      <w:hyperlink r:id="rId15" w:history="1">
        <w:r w:rsidR="008B524E" w:rsidRPr="00576A2A">
          <w:rPr>
            <w:rStyle w:val="Hyperlink"/>
            <w:lang w:val="es-ES_tradnl"/>
          </w:rPr>
          <w:t>27/3</w:t>
        </w:r>
      </w:hyperlink>
      <w:r w:rsidR="008B524E" w:rsidRPr="00576A2A">
        <w:rPr>
          <w:lang w:val="es-ES_tradnl"/>
        </w:rPr>
        <w:t>,</w:t>
      </w:r>
      <w:r w:rsidR="000E783A" w:rsidRPr="00576A2A">
        <w:rPr>
          <w:lang w:val="es-ES_tradnl"/>
        </w:rPr>
        <w:t xml:space="preserve"> </w:t>
      </w:r>
      <w:r w:rsidRPr="00576A2A">
        <w:rPr>
          <w:lang w:val="es-ES_tradnl"/>
        </w:rPr>
        <w:t>el Órgano Subsidiario de Asesoramiento Científico, Técnico y Tecnológico</w:t>
      </w:r>
      <w:r w:rsidR="008B524E" w:rsidRPr="00576A2A">
        <w:rPr>
          <w:lang w:val="es-ES_tradnl"/>
        </w:rPr>
        <w:t xml:space="preserve"> </w:t>
      </w:r>
      <w:r w:rsidR="008A5B2E" w:rsidRPr="00576A2A">
        <w:rPr>
          <w:lang w:val="es-ES_tradnl"/>
        </w:rPr>
        <w:t xml:space="preserve">pidió a la Secretaria Ejecutiva que </w:t>
      </w:r>
      <w:r w:rsidR="0049776A" w:rsidRPr="00576A2A">
        <w:rPr>
          <w:lang w:val="es-ES_tradnl"/>
        </w:rPr>
        <w:t xml:space="preserve">invitara a los secretarios ejecutivos de las otras convenciones de </w:t>
      </w:r>
      <w:r w:rsidR="008B524E" w:rsidRPr="00576A2A">
        <w:rPr>
          <w:lang w:val="es-ES_tradnl"/>
        </w:rPr>
        <w:t>R</w:t>
      </w:r>
      <w:r w:rsidR="0049776A" w:rsidRPr="00576A2A">
        <w:rPr>
          <w:lang w:val="es-ES_tradnl"/>
        </w:rPr>
        <w:t>í</w:t>
      </w:r>
      <w:r w:rsidR="008B524E" w:rsidRPr="00576A2A">
        <w:rPr>
          <w:lang w:val="es-ES_tradnl"/>
        </w:rPr>
        <w:t>o</w:t>
      </w:r>
      <w:r w:rsidR="0049776A" w:rsidRPr="00576A2A">
        <w:rPr>
          <w:lang w:val="es-ES_tradnl"/>
        </w:rPr>
        <w:t>, conjuntamente con las presidencias actuales y entrantes de las Conferencias de las Partes en las tres convenciones de Río</w:t>
      </w:r>
      <w:r w:rsidR="008B524E" w:rsidRPr="00576A2A">
        <w:rPr>
          <w:lang w:val="es-ES_tradnl"/>
        </w:rPr>
        <w:t xml:space="preserve">, </w:t>
      </w:r>
      <w:r w:rsidR="0049776A" w:rsidRPr="00576A2A">
        <w:rPr>
          <w:lang w:val="es-ES_tradnl"/>
        </w:rPr>
        <w:t xml:space="preserve">a colaborar en la organización de intercambios de información técnica para seguir examinando opciones que permitan </w:t>
      </w:r>
      <w:r w:rsidR="00896076" w:rsidRPr="00576A2A">
        <w:rPr>
          <w:lang w:val="es-ES_tradnl"/>
        </w:rPr>
        <w:t xml:space="preserve">mejorar la cooperación y la coherencia de políticas, así como las sinergias entre las convenciones de </w:t>
      </w:r>
      <w:r w:rsidR="008B524E" w:rsidRPr="00576A2A">
        <w:rPr>
          <w:lang w:val="es-ES_tradnl"/>
        </w:rPr>
        <w:t>R</w:t>
      </w:r>
      <w:r w:rsidR="00896076" w:rsidRPr="00576A2A">
        <w:rPr>
          <w:lang w:val="es-ES_tradnl"/>
        </w:rPr>
        <w:t>í</w:t>
      </w:r>
      <w:r w:rsidR="008B524E" w:rsidRPr="00576A2A">
        <w:rPr>
          <w:lang w:val="es-ES_tradnl"/>
        </w:rPr>
        <w:t>o</w:t>
      </w:r>
      <w:r w:rsidR="00896076" w:rsidRPr="00576A2A">
        <w:rPr>
          <w:lang w:val="es-ES_tradnl"/>
        </w:rPr>
        <w:t xml:space="preserve">. El Órgano </w:t>
      </w:r>
      <w:r w:rsidR="008B524E" w:rsidRPr="00576A2A">
        <w:rPr>
          <w:lang w:val="es-ES_tradnl"/>
        </w:rPr>
        <w:t>Subsidiar</w:t>
      </w:r>
      <w:r w:rsidR="00896076" w:rsidRPr="00576A2A">
        <w:rPr>
          <w:lang w:val="es-ES_tradnl"/>
        </w:rPr>
        <w:t xml:space="preserve">io </w:t>
      </w:r>
      <w:r w:rsidR="0089495F" w:rsidRPr="00576A2A">
        <w:rPr>
          <w:lang w:val="es-ES_tradnl"/>
        </w:rPr>
        <w:t xml:space="preserve">pidió asimismo la elaboración de una hoja de ruta de varios niveles con medidas a corto, mediano y largo plazo, incluido un estudio de mapeo para ayudar a identificar medidas concretas, sobre las opciones principales para mejorar la coherencia de las políticas presentadas en el documento </w:t>
      </w:r>
      <w:hyperlink r:id="rId16" w:history="1">
        <w:r w:rsidR="008B524E" w:rsidRPr="00576A2A">
          <w:rPr>
            <w:rStyle w:val="Hyperlink"/>
            <w:lang w:val="es-ES_tradnl"/>
          </w:rPr>
          <w:t>CBD/SBSTTA/27/4</w:t>
        </w:r>
      </w:hyperlink>
      <w:r w:rsidR="008B524E" w:rsidRPr="00576A2A">
        <w:rPr>
          <w:lang w:val="es-ES_tradnl"/>
        </w:rPr>
        <w:t>, a</w:t>
      </w:r>
      <w:r w:rsidR="0089495F" w:rsidRPr="00576A2A">
        <w:rPr>
          <w:lang w:val="es-ES_tradnl"/>
        </w:rPr>
        <w:t xml:space="preserve">sí como posibles carencias y solapamientos en políticas nacionales e internacionales existentes y en los órganos de coordinación existentes que se ocupan de la aplicación de las convenciones de Río. </w:t>
      </w:r>
    </w:p>
    <w:p w14:paraId="04D8F853" w14:textId="5B595703" w:rsidR="00BD5C4A" w:rsidRPr="00576A2A" w:rsidRDefault="0089495F" w:rsidP="00BD5C4A">
      <w:pPr>
        <w:pStyle w:val="CBDNormalNumber"/>
        <w:rPr>
          <w:lang w:val="es-ES_tradnl"/>
        </w:rPr>
      </w:pPr>
      <w:r w:rsidRPr="00576A2A">
        <w:rPr>
          <w:lang w:val="es-ES_tradnl"/>
        </w:rPr>
        <w:t xml:space="preserve">Además, en el párrafo </w:t>
      </w:r>
      <w:r w:rsidR="008F40C6" w:rsidRPr="00576A2A">
        <w:rPr>
          <w:lang w:val="es-ES_tradnl"/>
        </w:rPr>
        <w:t xml:space="preserve">2 </w:t>
      </w:r>
      <w:r w:rsidRPr="00576A2A">
        <w:rPr>
          <w:lang w:val="es-ES_tradnl"/>
        </w:rPr>
        <w:t>de la misma recomendación, el Órgano Subsidiario</w:t>
      </w:r>
      <w:r w:rsidR="00BD5C4A" w:rsidRPr="00576A2A">
        <w:rPr>
          <w:lang w:val="es-ES_tradnl"/>
        </w:rPr>
        <w:t xml:space="preserve"> </w:t>
      </w:r>
      <w:r w:rsidRPr="00576A2A">
        <w:rPr>
          <w:lang w:val="es-ES_tradnl"/>
        </w:rPr>
        <w:t xml:space="preserve">pidió a la Secretaria Ejecutiva que invitara a las Partes, otros Gobiernos, organizaciones pertinentes, pueblos indígenas y comunidades locales, organizaciones de mujeres y de la juventud, la sociedad civil y otros observadores a participar en una revisión por pares del </w:t>
      </w:r>
      <w:r w:rsidR="00A25941" w:rsidRPr="00576A2A">
        <w:rPr>
          <w:lang w:val="es-ES_tradnl"/>
        </w:rPr>
        <w:t>suplemento ampliado actualizado de las</w:t>
      </w:r>
      <w:r w:rsidR="00BD5C4A" w:rsidRPr="00576A2A">
        <w:rPr>
          <w:lang w:val="es-ES_tradnl"/>
        </w:rPr>
        <w:t xml:space="preserve"> </w:t>
      </w:r>
      <w:r w:rsidR="002E12A7" w:rsidRPr="00576A2A">
        <w:rPr>
          <w:lang w:val="es-ES_tradnl"/>
        </w:rPr>
        <w:t>Directrices voluntarias para el diseño y la implementación eficaz de enfoques basados en los ecosistemas para la adaptación al cambio climático y la reducción del riesgo de desastres</w:t>
      </w:r>
      <w:r w:rsidR="00BD5C4A" w:rsidRPr="00576A2A">
        <w:rPr>
          <w:lang w:val="es-ES_tradnl"/>
        </w:rPr>
        <w:t xml:space="preserve">, </w:t>
      </w:r>
      <w:r w:rsidR="00255A7C" w:rsidRPr="00576A2A">
        <w:rPr>
          <w:lang w:val="es-ES_tradnl"/>
        </w:rPr>
        <w:t xml:space="preserve">y que pusiera la </w:t>
      </w:r>
      <w:r w:rsidR="00941F91" w:rsidRPr="00576A2A">
        <w:rPr>
          <w:lang w:val="es-ES_tradnl"/>
        </w:rPr>
        <w:t>ulterior versión revisada del manual básico para los encargados de la formulación de políticas a consideración de la Conferencia de las Partes en su 17ª reunión.</w:t>
      </w:r>
    </w:p>
    <w:p w14:paraId="261948AC" w14:textId="187C17B9" w:rsidR="00F56ED1" w:rsidRPr="00576A2A" w:rsidRDefault="00894C15" w:rsidP="00D66F92">
      <w:pPr>
        <w:pStyle w:val="CBDNormalNumber"/>
        <w:rPr>
          <w:lang w:val="es-ES_tradnl"/>
        </w:rPr>
      </w:pPr>
      <w:r w:rsidRPr="00576A2A">
        <w:rPr>
          <w:lang w:val="es-ES_tradnl"/>
        </w:rPr>
        <w:t xml:space="preserve">A modo de respuesta al párrafo </w:t>
      </w:r>
      <w:r w:rsidR="00E05033" w:rsidRPr="00576A2A">
        <w:rPr>
          <w:lang w:val="es-ES_tradnl"/>
        </w:rPr>
        <w:t xml:space="preserve">6 </w:t>
      </w:r>
      <w:r w:rsidRPr="00576A2A">
        <w:rPr>
          <w:lang w:val="es-ES_tradnl"/>
        </w:rPr>
        <w:t xml:space="preserve">de la recomendación </w:t>
      </w:r>
      <w:hyperlink r:id="rId17" w:history="1">
        <w:r w:rsidR="00543A73" w:rsidRPr="00576A2A">
          <w:rPr>
            <w:rStyle w:val="Hyperlink"/>
            <w:lang w:val="es-ES_tradnl"/>
          </w:rPr>
          <w:t>27/3</w:t>
        </w:r>
      </w:hyperlink>
      <w:r w:rsidR="00F56ED1" w:rsidRPr="00576A2A">
        <w:rPr>
          <w:lang w:val="es-ES_tradnl"/>
        </w:rPr>
        <w:t xml:space="preserve">, </w:t>
      </w:r>
      <w:r w:rsidRPr="00576A2A">
        <w:rPr>
          <w:lang w:val="es-ES_tradnl"/>
        </w:rPr>
        <w:t xml:space="preserve">la </w:t>
      </w:r>
      <w:r w:rsidR="00F56ED1" w:rsidRPr="00576A2A">
        <w:rPr>
          <w:lang w:val="es-ES_tradnl"/>
        </w:rPr>
        <w:t>Secretar</w:t>
      </w:r>
      <w:r w:rsidRPr="00576A2A">
        <w:rPr>
          <w:lang w:val="es-ES_tradnl"/>
        </w:rPr>
        <w:t>ía organizó cuatro instancias de intercambio de información técnica, preparó un estudio de mapeo a fin de identificar medidas concretas para mejorar la coherencia de políticas y elaboró un</w:t>
      </w:r>
      <w:r w:rsidR="00061753" w:rsidRPr="00576A2A">
        <w:rPr>
          <w:lang w:val="es-ES_tradnl"/>
        </w:rPr>
        <w:t>a</w:t>
      </w:r>
      <w:r w:rsidRPr="00576A2A">
        <w:rPr>
          <w:lang w:val="es-ES_tradnl"/>
        </w:rPr>
        <w:t xml:space="preserve"> </w:t>
      </w:r>
      <w:r w:rsidR="00061753" w:rsidRPr="00576A2A">
        <w:rPr>
          <w:lang w:val="es-ES_tradnl"/>
        </w:rPr>
        <w:t>hoja de ruta de varios niveles</w:t>
      </w:r>
      <w:r w:rsidR="00F56ED1" w:rsidRPr="00576A2A">
        <w:rPr>
          <w:lang w:val="es-ES_tradnl"/>
        </w:rPr>
        <w:t xml:space="preserve"> </w:t>
      </w:r>
      <w:r w:rsidR="000A27D9" w:rsidRPr="00576A2A">
        <w:rPr>
          <w:lang w:val="es-ES_tradnl"/>
        </w:rPr>
        <w:t xml:space="preserve">que comprende medidas de corto, mediano y largo plazo. </w:t>
      </w:r>
      <w:r w:rsidR="00DB5212" w:rsidRPr="00576A2A">
        <w:rPr>
          <w:lang w:val="es-ES_tradnl"/>
        </w:rPr>
        <w:t xml:space="preserve">El estudio de mapeo refleja las aportaciones </w:t>
      </w:r>
      <w:r w:rsidR="00DB5212" w:rsidRPr="00576A2A">
        <w:rPr>
          <w:lang w:val="es-ES_tradnl"/>
        </w:rPr>
        <w:lastRenderedPageBreak/>
        <w:t xml:space="preserve">y propuestas presentadas por los participantes durante los cuatro intercambios, y en entrevistas adicionales, y constituyó la base de la hoja de ruta. </w:t>
      </w:r>
      <w:r w:rsidR="00061753" w:rsidRPr="00576A2A">
        <w:rPr>
          <w:lang w:val="es-ES_tradnl"/>
        </w:rPr>
        <w:t>La</w:t>
      </w:r>
      <w:r w:rsidR="00D423C9" w:rsidRPr="00576A2A">
        <w:rPr>
          <w:lang w:val="es-ES_tradnl"/>
        </w:rPr>
        <w:t xml:space="preserve"> </w:t>
      </w:r>
      <w:r w:rsidR="00061753" w:rsidRPr="00576A2A">
        <w:rPr>
          <w:lang w:val="es-ES_tradnl"/>
        </w:rPr>
        <w:t>hoja de ruta de varios niveles</w:t>
      </w:r>
      <w:r w:rsidR="00D423C9" w:rsidRPr="00576A2A">
        <w:rPr>
          <w:lang w:val="es-ES_tradnl"/>
        </w:rPr>
        <w:t xml:space="preserve"> </w:t>
      </w:r>
      <w:r w:rsidR="00BF604B" w:rsidRPr="00576A2A">
        <w:rPr>
          <w:lang w:val="es-ES_tradnl"/>
        </w:rPr>
        <w:t>cons</w:t>
      </w:r>
      <w:r w:rsidR="00C566F2" w:rsidRPr="00576A2A">
        <w:rPr>
          <w:lang w:val="es-ES_tradnl"/>
        </w:rPr>
        <w:t xml:space="preserve">ta de tres </w:t>
      </w:r>
      <w:r w:rsidR="00DE7545" w:rsidRPr="00576A2A">
        <w:rPr>
          <w:lang w:val="es-ES_tradnl"/>
        </w:rPr>
        <w:t>cuadros</w:t>
      </w:r>
      <w:r w:rsidR="00C566F2" w:rsidRPr="00576A2A">
        <w:rPr>
          <w:lang w:val="es-ES_tradnl"/>
        </w:rPr>
        <w:t xml:space="preserve"> donde se establecen </w:t>
      </w:r>
      <w:r w:rsidR="000A27D9" w:rsidRPr="00576A2A">
        <w:rPr>
          <w:lang w:val="es-ES_tradnl"/>
        </w:rPr>
        <w:t xml:space="preserve">las medidas consolidadas de corto, mediano y largo plazo identificadas sobre la base del estudio de mapeo </w:t>
      </w:r>
      <w:r w:rsidR="004F39DE" w:rsidRPr="00576A2A">
        <w:rPr>
          <w:lang w:val="es-ES_tradnl"/>
        </w:rPr>
        <w:t>que estarán a disposición en un documento de información</w:t>
      </w:r>
      <w:r w:rsidR="001C6FC4" w:rsidRPr="00576A2A">
        <w:rPr>
          <w:rStyle w:val="FootnoteReference"/>
          <w:lang w:val="es-ES_tradnl"/>
        </w:rPr>
        <w:footnoteReference w:id="3"/>
      </w:r>
      <w:r w:rsidR="00373040" w:rsidRPr="00576A2A">
        <w:rPr>
          <w:lang w:val="es-ES_tradnl"/>
        </w:rPr>
        <w:t>.</w:t>
      </w:r>
      <w:r w:rsidR="00D423C9" w:rsidRPr="00576A2A">
        <w:rPr>
          <w:lang w:val="es-ES_tradnl"/>
        </w:rPr>
        <w:t xml:space="preserve"> </w:t>
      </w:r>
      <w:r w:rsidR="004335B3" w:rsidRPr="00576A2A">
        <w:rPr>
          <w:lang w:val="es-ES_tradnl"/>
        </w:rPr>
        <w:t xml:space="preserve">Ambos documentos pasaron por un breve período de revisión abierto a todos los participantes y aquellos que aportaron sus contribuciones al proceso mencionado. </w:t>
      </w:r>
    </w:p>
    <w:p w14:paraId="3DA98622" w14:textId="29C5063A" w:rsidR="00A03997" w:rsidRPr="00576A2A" w:rsidRDefault="004F494F" w:rsidP="00D66F92">
      <w:pPr>
        <w:pStyle w:val="CBDNormalNumber"/>
        <w:rPr>
          <w:lang w:val="es-ES_tradnl"/>
        </w:rPr>
      </w:pPr>
      <w:r w:rsidRPr="00576A2A">
        <w:rPr>
          <w:lang w:val="es-ES_tradnl"/>
        </w:rPr>
        <w:t xml:space="preserve">De conformidad con el párrafo </w:t>
      </w:r>
      <w:r w:rsidR="002A74BA" w:rsidRPr="00576A2A">
        <w:rPr>
          <w:lang w:val="es-ES_tradnl"/>
        </w:rPr>
        <w:t xml:space="preserve">2 </w:t>
      </w:r>
      <w:r w:rsidRPr="00576A2A">
        <w:rPr>
          <w:lang w:val="es-ES_tradnl"/>
        </w:rPr>
        <w:t xml:space="preserve">de la recomendación </w:t>
      </w:r>
      <w:r w:rsidR="002A74BA" w:rsidRPr="00576A2A">
        <w:rPr>
          <w:lang w:val="es-ES_tradnl"/>
        </w:rPr>
        <w:t>27/3</w:t>
      </w:r>
      <w:r w:rsidR="002B36E1" w:rsidRPr="00576A2A">
        <w:rPr>
          <w:lang w:val="es-ES_tradnl"/>
        </w:rPr>
        <w:t xml:space="preserve">, </w:t>
      </w:r>
      <w:r w:rsidR="00774DA8" w:rsidRPr="00576A2A">
        <w:rPr>
          <w:lang w:val="es-ES_tradnl"/>
        </w:rPr>
        <w:t>la</w:t>
      </w:r>
      <w:r w:rsidR="002B36E1" w:rsidRPr="00576A2A">
        <w:rPr>
          <w:lang w:val="es-ES_tradnl"/>
        </w:rPr>
        <w:t xml:space="preserve"> Secretar</w:t>
      </w:r>
      <w:r w:rsidR="00774DA8" w:rsidRPr="00576A2A">
        <w:rPr>
          <w:lang w:val="es-ES_tradnl"/>
        </w:rPr>
        <w:t xml:space="preserve">ía proporcionó la versión revisada del manual básico para los encargados de la formulación de políticas </w:t>
      </w:r>
      <w:r w:rsidR="00A25941" w:rsidRPr="00576A2A">
        <w:rPr>
          <w:lang w:val="es-ES_tradnl"/>
        </w:rPr>
        <w:t>y el</w:t>
      </w:r>
      <w:r w:rsidR="006905DE" w:rsidRPr="00576A2A">
        <w:rPr>
          <w:lang w:val="es-ES_tradnl"/>
        </w:rPr>
        <w:t xml:space="preserve"> </w:t>
      </w:r>
      <w:r w:rsidR="00A25941" w:rsidRPr="00576A2A">
        <w:rPr>
          <w:lang w:val="es-ES_tradnl"/>
        </w:rPr>
        <w:t>suplemento ampliado actualizado</w:t>
      </w:r>
      <w:r w:rsidR="006905DE" w:rsidRPr="00576A2A">
        <w:rPr>
          <w:lang w:val="es-ES_tradnl"/>
        </w:rPr>
        <w:t xml:space="preserve"> </w:t>
      </w:r>
      <w:r w:rsidR="006A6602" w:rsidRPr="00576A2A">
        <w:rPr>
          <w:lang w:val="es-ES_tradnl"/>
        </w:rPr>
        <w:t xml:space="preserve">para revisión por pares mediante la </w:t>
      </w:r>
      <w:hyperlink r:id="rId18" w:history="1">
        <w:r w:rsidR="006905DE" w:rsidRPr="00576A2A">
          <w:rPr>
            <w:rStyle w:val="Hyperlink"/>
            <w:lang w:val="es-ES_tradnl"/>
          </w:rPr>
          <w:t>notifica</w:t>
        </w:r>
        <w:r w:rsidR="00015114" w:rsidRPr="00576A2A">
          <w:rPr>
            <w:rStyle w:val="Hyperlink"/>
            <w:lang w:val="es-ES_tradnl"/>
          </w:rPr>
          <w:t>ción núm</w:t>
        </w:r>
        <w:r w:rsidR="00E448E6" w:rsidRPr="00576A2A">
          <w:rPr>
            <w:rStyle w:val="Hyperlink"/>
            <w:lang w:val="es-ES_tradnl"/>
          </w:rPr>
          <w:t>.</w:t>
        </w:r>
        <w:r w:rsidR="004D516D" w:rsidRPr="00576A2A">
          <w:rPr>
            <w:rStyle w:val="Hyperlink"/>
            <w:lang w:val="es-ES_tradnl"/>
          </w:rPr>
          <w:t> </w:t>
        </w:r>
        <w:r w:rsidR="006905DE" w:rsidRPr="00576A2A">
          <w:rPr>
            <w:rStyle w:val="Hyperlink"/>
            <w:lang w:val="es-ES_tradnl"/>
          </w:rPr>
          <w:t>2026-058</w:t>
        </w:r>
      </w:hyperlink>
      <w:r w:rsidR="00E8408E" w:rsidRPr="00576A2A">
        <w:rPr>
          <w:lang w:val="es-ES_tradnl"/>
        </w:rPr>
        <w:t xml:space="preserve"> </w:t>
      </w:r>
      <w:r w:rsidR="006A6602" w:rsidRPr="00576A2A">
        <w:rPr>
          <w:lang w:val="es-ES_tradnl"/>
        </w:rPr>
        <w:t xml:space="preserve">el </w:t>
      </w:r>
      <w:r w:rsidR="00E8408E" w:rsidRPr="00576A2A">
        <w:rPr>
          <w:lang w:val="es-ES_tradnl"/>
        </w:rPr>
        <w:t xml:space="preserve">22 </w:t>
      </w:r>
      <w:r w:rsidR="006A6602" w:rsidRPr="00576A2A">
        <w:rPr>
          <w:lang w:val="es-ES_tradnl"/>
        </w:rPr>
        <w:t xml:space="preserve">de julio de </w:t>
      </w:r>
      <w:r w:rsidR="00E8408E" w:rsidRPr="00576A2A">
        <w:rPr>
          <w:lang w:val="es-ES_tradnl"/>
        </w:rPr>
        <w:t>2026</w:t>
      </w:r>
      <w:r w:rsidR="006A6602" w:rsidRPr="00576A2A">
        <w:rPr>
          <w:lang w:val="es-ES_tradnl"/>
        </w:rPr>
        <w:t>, y se estableció el 2 de septiembre de 2026 como fecha límite para presentar comentarios. L</w:t>
      </w:r>
      <w:r w:rsidR="00DE7545" w:rsidRPr="00576A2A">
        <w:rPr>
          <w:lang w:val="es-ES_tradnl"/>
        </w:rPr>
        <w:t xml:space="preserve">a presente nota propone revisiones del cuadro de </w:t>
      </w:r>
      <w:r w:rsidR="00C557B7" w:rsidRPr="00576A2A">
        <w:rPr>
          <w:lang w:val="es-ES_tradnl"/>
        </w:rPr>
        <w:t xml:space="preserve">principios y salvaguardias adicionales </w:t>
      </w:r>
      <w:r w:rsidR="00270B77" w:rsidRPr="00576A2A">
        <w:rPr>
          <w:lang w:val="es-ES_tradnl"/>
        </w:rPr>
        <w:t xml:space="preserve">centrados en </w:t>
      </w:r>
      <w:r w:rsidR="00C2085B" w:rsidRPr="00576A2A">
        <w:rPr>
          <w:lang w:val="es-ES_tradnl"/>
        </w:rPr>
        <w:t xml:space="preserve">las </w:t>
      </w:r>
      <w:r w:rsidR="00270B77" w:rsidRPr="00576A2A">
        <w:rPr>
          <w:lang w:val="es-ES_tradnl"/>
        </w:rPr>
        <w:t xml:space="preserve">soluciones basadas en la naturaleza y/o </w:t>
      </w:r>
      <w:r w:rsidR="00C2085B" w:rsidRPr="00576A2A">
        <w:rPr>
          <w:lang w:val="es-ES_tradnl"/>
        </w:rPr>
        <w:t xml:space="preserve">los </w:t>
      </w:r>
      <w:r w:rsidR="00270B77" w:rsidRPr="00576A2A">
        <w:rPr>
          <w:lang w:val="es-ES_tradnl"/>
        </w:rPr>
        <w:t>enfoques basados en los ecosistemas</w:t>
      </w:r>
      <w:r w:rsidR="00B667B9" w:rsidRPr="00576A2A">
        <w:rPr>
          <w:lang w:val="es-ES_tradnl"/>
        </w:rPr>
        <w:t xml:space="preserve"> </w:t>
      </w:r>
      <w:r w:rsidR="00270B77" w:rsidRPr="00576A2A">
        <w:rPr>
          <w:lang w:val="es-ES_tradnl"/>
        </w:rPr>
        <w:t xml:space="preserve">que proporcionan </w:t>
      </w:r>
      <w:r w:rsidR="00344C68" w:rsidRPr="00576A2A">
        <w:rPr>
          <w:lang w:val="es-ES_tradnl"/>
        </w:rPr>
        <w:t>beneficios secundarios para la mitigación del cambio climático</w:t>
      </w:r>
      <w:r w:rsidR="00FF2C0F" w:rsidRPr="00576A2A">
        <w:rPr>
          <w:lang w:val="es-ES_tradnl"/>
        </w:rPr>
        <w:t xml:space="preserve">, </w:t>
      </w:r>
      <w:r w:rsidR="004335B3" w:rsidRPr="00576A2A">
        <w:rPr>
          <w:lang w:val="es-ES_tradnl"/>
        </w:rPr>
        <w:t xml:space="preserve">contenido </w:t>
      </w:r>
      <w:r w:rsidR="006A6602" w:rsidRPr="00576A2A">
        <w:rPr>
          <w:lang w:val="es-ES_tradnl"/>
        </w:rPr>
        <w:t>en el manual básico para los encargados de la formulación de políticas</w:t>
      </w:r>
      <w:r w:rsidR="00B667B9" w:rsidRPr="00576A2A">
        <w:rPr>
          <w:lang w:val="es-ES_tradnl"/>
        </w:rPr>
        <w:t>.</w:t>
      </w:r>
      <w:r w:rsidR="008D2E78" w:rsidRPr="00576A2A">
        <w:rPr>
          <w:lang w:val="es-ES_tradnl"/>
        </w:rPr>
        <w:t xml:space="preserve"> </w:t>
      </w:r>
      <w:r w:rsidR="00774DA8" w:rsidRPr="00576A2A">
        <w:rPr>
          <w:lang w:val="es-ES_tradnl"/>
        </w:rPr>
        <w:t>La ulterior versión revisada del manual básico para los encargados de la formulación de políticas y el sup</w:t>
      </w:r>
      <w:r w:rsidR="00A25941" w:rsidRPr="00576A2A">
        <w:rPr>
          <w:lang w:val="es-ES_tradnl"/>
        </w:rPr>
        <w:t>lemento ampliado</w:t>
      </w:r>
      <w:r w:rsidR="001D753A" w:rsidRPr="00576A2A">
        <w:rPr>
          <w:lang w:val="es-ES_tradnl"/>
        </w:rPr>
        <w:t xml:space="preserve"> </w:t>
      </w:r>
      <w:r w:rsidR="00A25941" w:rsidRPr="00576A2A">
        <w:rPr>
          <w:lang w:val="es-ES_tradnl"/>
        </w:rPr>
        <w:t xml:space="preserve">de las </w:t>
      </w:r>
      <w:r w:rsidR="002E12A7" w:rsidRPr="00576A2A">
        <w:rPr>
          <w:lang w:val="es-ES_tradnl"/>
        </w:rPr>
        <w:t>Directrices voluntarias</w:t>
      </w:r>
      <w:r w:rsidR="001D753A" w:rsidRPr="00576A2A">
        <w:rPr>
          <w:lang w:val="es-ES_tradnl"/>
        </w:rPr>
        <w:t xml:space="preserve"> </w:t>
      </w:r>
      <w:r w:rsidR="004335B3" w:rsidRPr="00576A2A">
        <w:rPr>
          <w:lang w:val="es-ES_tradnl"/>
        </w:rPr>
        <w:t xml:space="preserve">estarán disponibles en un documento de información. </w:t>
      </w:r>
    </w:p>
    <w:p w14:paraId="5D05E005" w14:textId="37AC5ABC" w:rsidR="0024651A" w:rsidRPr="00576A2A" w:rsidRDefault="00061753" w:rsidP="00D66F92">
      <w:pPr>
        <w:pStyle w:val="CBDNormalNumber"/>
        <w:rPr>
          <w:lang w:val="es-ES_tradnl"/>
        </w:rPr>
      </w:pPr>
      <w:r w:rsidRPr="00576A2A">
        <w:rPr>
          <w:lang w:val="es-ES_tradnl"/>
        </w:rPr>
        <w:t>La</w:t>
      </w:r>
      <w:r w:rsidR="003521E4" w:rsidRPr="00576A2A">
        <w:rPr>
          <w:lang w:val="es-ES_tradnl"/>
        </w:rPr>
        <w:t xml:space="preserve"> </w:t>
      </w:r>
      <w:r w:rsidRPr="00576A2A">
        <w:rPr>
          <w:lang w:val="es-ES_tradnl"/>
        </w:rPr>
        <w:t>hoja de ruta de varios niveles</w:t>
      </w:r>
      <w:r w:rsidR="003B4760" w:rsidRPr="00576A2A">
        <w:rPr>
          <w:lang w:val="es-ES_tradnl"/>
        </w:rPr>
        <w:t xml:space="preserve"> </w:t>
      </w:r>
      <w:r w:rsidR="003B1B8F">
        <w:rPr>
          <w:lang w:val="es-ES_tradnl"/>
        </w:rPr>
        <w:t xml:space="preserve">referida en </w:t>
      </w:r>
      <w:r w:rsidR="00DE7545" w:rsidRPr="00576A2A">
        <w:rPr>
          <w:lang w:val="es-ES_tradnl"/>
        </w:rPr>
        <w:t xml:space="preserve">el anterior párrafo </w:t>
      </w:r>
      <w:r w:rsidR="003B4760" w:rsidRPr="00576A2A">
        <w:rPr>
          <w:lang w:val="es-ES_tradnl"/>
        </w:rPr>
        <w:t xml:space="preserve">3 </w:t>
      </w:r>
      <w:r w:rsidR="00DE7545" w:rsidRPr="00576A2A">
        <w:rPr>
          <w:lang w:val="es-ES_tradnl"/>
        </w:rPr>
        <w:t xml:space="preserve">se presenta en la siguiente sección </w:t>
      </w:r>
      <w:r w:rsidR="00974191" w:rsidRPr="00576A2A">
        <w:rPr>
          <w:lang w:val="es-ES_tradnl"/>
        </w:rPr>
        <w:t>II.</w:t>
      </w:r>
      <w:r w:rsidR="00513E52" w:rsidRPr="00576A2A">
        <w:rPr>
          <w:lang w:val="es-ES_tradnl"/>
        </w:rPr>
        <w:t xml:space="preserve"> </w:t>
      </w:r>
      <w:r w:rsidR="00DE7545" w:rsidRPr="00576A2A">
        <w:rPr>
          <w:lang w:val="es-ES_tradnl"/>
        </w:rPr>
        <w:t xml:space="preserve">La sección </w:t>
      </w:r>
      <w:r w:rsidR="00B3503A" w:rsidRPr="00576A2A">
        <w:rPr>
          <w:lang w:val="es-ES_tradnl"/>
        </w:rPr>
        <w:t xml:space="preserve">III </w:t>
      </w:r>
      <w:r w:rsidR="00DE7545" w:rsidRPr="00576A2A">
        <w:rPr>
          <w:lang w:val="es-ES_tradnl"/>
        </w:rPr>
        <w:t>siguiente contiene un informe sobre el proceso de revisión por pares</w:t>
      </w:r>
      <w:r w:rsidR="00284C17" w:rsidRPr="00576A2A">
        <w:rPr>
          <w:lang w:val="es-ES_tradnl"/>
        </w:rPr>
        <w:t>, a</w:t>
      </w:r>
      <w:r w:rsidR="00DE7545" w:rsidRPr="00576A2A">
        <w:rPr>
          <w:lang w:val="es-ES_tradnl"/>
        </w:rPr>
        <w:t xml:space="preserve">demás del cuadro revisado de </w:t>
      </w:r>
      <w:r w:rsidR="00C557B7" w:rsidRPr="00576A2A">
        <w:rPr>
          <w:lang w:val="es-ES_tradnl"/>
        </w:rPr>
        <w:t>principios y salvaguardias adicionales</w:t>
      </w:r>
      <w:r w:rsidR="00284C17" w:rsidRPr="00576A2A">
        <w:rPr>
          <w:lang w:val="es-ES_tradnl"/>
        </w:rPr>
        <w:t xml:space="preserve"> </w:t>
      </w:r>
      <w:r w:rsidR="00270B77" w:rsidRPr="00576A2A">
        <w:rPr>
          <w:lang w:val="es-ES_tradnl"/>
        </w:rPr>
        <w:t xml:space="preserve">centrados en </w:t>
      </w:r>
      <w:r w:rsidR="00C2085B" w:rsidRPr="00576A2A">
        <w:rPr>
          <w:lang w:val="es-ES_tradnl"/>
        </w:rPr>
        <w:t xml:space="preserve">las </w:t>
      </w:r>
      <w:r w:rsidR="00270B77" w:rsidRPr="00576A2A">
        <w:rPr>
          <w:lang w:val="es-ES_tradnl"/>
        </w:rPr>
        <w:t xml:space="preserve">soluciones basadas en la naturaleza y/o </w:t>
      </w:r>
      <w:r w:rsidR="00C2085B" w:rsidRPr="00576A2A">
        <w:rPr>
          <w:lang w:val="es-ES_tradnl"/>
        </w:rPr>
        <w:t xml:space="preserve">los </w:t>
      </w:r>
      <w:r w:rsidR="00270B77" w:rsidRPr="00576A2A">
        <w:rPr>
          <w:lang w:val="es-ES_tradnl"/>
        </w:rPr>
        <w:t>enfoques basados en los ecosistemas</w:t>
      </w:r>
      <w:r w:rsidR="00284C17" w:rsidRPr="00576A2A">
        <w:rPr>
          <w:lang w:val="es-ES_tradnl"/>
        </w:rPr>
        <w:t xml:space="preserve"> </w:t>
      </w:r>
      <w:r w:rsidR="00270B77" w:rsidRPr="00576A2A">
        <w:rPr>
          <w:lang w:val="es-ES_tradnl"/>
        </w:rPr>
        <w:t>que proporcionan</w:t>
      </w:r>
      <w:r w:rsidR="00284C17" w:rsidRPr="00576A2A">
        <w:rPr>
          <w:lang w:val="es-ES_tradnl"/>
        </w:rPr>
        <w:t xml:space="preserve"> </w:t>
      </w:r>
      <w:r w:rsidR="00344C68" w:rsidRPr="00576A2A">
        <w:rPr>
          <w:lang w:val="es-ES_tradnl"/>
        </w:rPr>
        <w:t>beneficios secundarios para la mitigación del cambio climático</w:t>
      </w:r>
      <w:r w:rsidR="004335B3" w:rsidRPr="00576A2A">
        <w:rPr>
          <w:lang w:val="es-ES_tradnl"/>
        </w:rPr>
        <w:t xml:space="preserve"> al que se hace referencia en el anterior párrafo </w:t>
      </w:r>
      <w:r w:rsidR="00284C17" w:rsidRPr="00576A2A">
        <w:rPr>
          <w:lang w:val="es-ES_tradnl"/>
        </w:rPr>
        <w:t>4.</w:t>
      </w:r>
      <w:r w:rsidR="001B62B3" w:rsidRPr="00576A2A">
        <w:rPr>
          <w:lang w:val="es-ES_tradnl"/>
        </w:rPr>
        <w:t xml:space="preserve"> </w:t>
      </w:r>
      <w:r w:rsidR="004F494F" w:rsidRPr="00576A2A">
        <w:rPr>
          <w:lang w:val="es-ES_tradnl"/>
        </w:rPr>
        <w:t>Las r</w:t>
      </w:r>
      <w:r w:rsidR="00587670" w:rsidRPr="00576A2A">
        <w:rPr>
          <w:lang w:val="es-ES_tradnl"/>
        </w:rPr>
        <w:t>ecomenda</w:t>
      </w:r>
      <w:r w:rsidR="004F494F" w:rsidRPr="00576A2A">
        <w:rPr>
          <w:lang w:val="es-ES_tradnl"/>
        </w:rPr>
        <w:t xml:space="preserve">ciones a la </w:t>
      </w:r>
      <w:r w:rsidR="00E0257C" w:rsidRPr="00576A2A">
        <w:rPr>
          <w:lang w:val="es-ES_tradnl"/>
        </w:rPr>
        <w:t>Conferencia de las Partes</w:t>
      </w:r>
      <w:r w:rsidR="00587670" w:rsidRPr="00576A2A">
        <w:rPr>
          <w:lang w:val="es-ES_tradnl"/>
        </w:rPr>
        <w:t xml:space="preserve"> </w:t>
      </w:r>
      <w:r w:rsidR="00015114" w:rsidRPr="00576A2A">
        <w:rPr>
          <w:lang w:val="es-ES_tradnl"/>
        </w:rPr>
        <w:t xml:space="preserve">se presentan en la siguiente sección </w:t>
      </w:r>
      <w:r w:rsidR="00587670" w:rsidRPr="00576A2A">
        <w:rPr>
          <w:lang w:val="es-ES_tradnl"/>
        </w:rPr>
        <w:t>IV.</w:t>
      </w:r>
    </w:p>
    <w:p w14:paraId="764EEA3A" w14:textId="58215ED7" w:rsidR="007A0523" w:rsidRPr="00576A2A" w:rsidRDefault="00A111D1" w:rsidP="00A111D1">
      <w:pPr>
        <w:pStyle w:val="CBDH1"/>
        <w:rPr>
          <w:lang w:val="es-ES_tradnl"/>
        </w:rPr>
      </w:pPr>
      <w:r w:rsidRPr="00576A2A">
        <w:rPr>
          <w:lang w:val="es-ES_tradnl"/>
        </w:rPr>
        <w:t>II.</w:t>
      </w:r>
      <w:r w:rsidRPr="00576A2A">
        <w:rPr>
          <w:lang w:val="es-ES_tradnl"/>
        </w:rPr>
        <w:tab/>
      </w:r>
      <w:r w:rsidR="00C06D19" w:rsidRPr="00576A2A">
        <w:rPr>
          <w:bCs/>
          <w:lang w:val="es-ES_tradnl"/>
        </w:rPr>
        <w:t>Hoja de ruta de varios niveles para mejorar la cooperación, la coherencia de políticas y las sinergias entre las convenciones de Río</w:t>
      </w:r>
    </w:p>
    <w:p w14:paraId="0319EB8E" w14:textId="2D418A9E" w:rsidR="0030079F" w:rsidRPr="00576A2A" w:rsidRDefault="0030079F" w:rsidP="00395412">
      <w:pPr>
        <w:pStyle w:val="CBDH2"/>
        <w:tabs>
          <w:tab w:val="clear" w:pos="567"/>
        </w:tabs>
        <w:rPr>
          <w:lang w:val="es-ES_tradnl"/>
        </w:rPr>
      </w:pPr>
      <w:r w:rsidRPr="00576A2A">
        <w:rPr>
          <w:lang w:val="es-ES_tradnl"/>
        </w:rPr>
        <w:t>A.</w:t>
      </w:r>
      <w:r w:rsidRPr="00576A2A">
        <w:rPr>
          <w:lang w:val="es-ES_tradnl"/>
        </w:rPr>
        <w:tab/>
      </w:r>
      <w:r w:rsidR="008325B5" w:rsidRPr="00576A2A">
        <w:rPr>
          <w:lang w:val="es-ES_tradnl"/>
        </w:rPr>
        <w:t>Antecedentes</w:t>
      </w:r>
    </w:p>
    <w:p w14:paraId="02435316" w14:textId="457E288D" w:rsidR="00251ED1" w:rsidRPr="00576A2A" w:rsidRDefault="004F494F" w:rsidP="00251ED1">
      <w:pPr>
        <w:pStyle w:val="CBDNormalNumber"/>
        <w:rPr>
          <w:lang w:val="es-ES_tradnl"/>
        </w:rPr>
      </w:pPr>
      <w:r w:rsidRPr="00576A2A">
        <w:rPr>
          <w:lang w:val="es-ES_tradnl"/>
        </w:rPr>
        <w:t>Las medidas establecidas en l</w:t>
      </w:r>
      <w:r w:rsidR="00DE7545" w:rsidRPr="00576A2A">
        <w:rPr>
          <w:lang w:val="es-ES_tradnl"/>
        </w:rPr>
        <w:t xml:space="preserve">os cuadros </w:t>
      </w:r>
      <w:r w:rsidRPr="00576A2A">
        <w:rPr>
          <w:lang w:val="es-ES_tradnl"/>
        </w:rPr>
        <w:t>que figuran a continuación están orientadas a mejorar las sinergias entre las convenciones de Río</w:t>
      </w:r>
      <w:r w:rsidR="00251ED1" w:rsidRPr="00576A2A">
        <w:rPr>
          <w:lang w:val="es-ES_tradnl"/>
        </w:rPr>
        <w:t xml:space="preserve"> </w:t>
      </w:r>
      <w:r w:rsidR="00B25C50" w:rsidRPr="00576A2A">
        <w:rPr>
          <w:lang w:val="es-ES_tradnl"/>
        </w:rPr>
        <w:t xml:space="preserve">de manera </w:t>
      </w:r>
      <w:r w:rsidR="002E5A71" w:rsidRPr="00576A2A">
        <w:rPr>
          <w:lang w:val="es-ES_tradnl"/>
        </w:rPr>
        <w:t>congruente con los mandatos de las convenciones y sus secretarías.</w:t>
      </w:r>
    </w:p>
    <w:p w14:paraId="6BD71468" w14:textId="608494E0" w:rsidR="00251ED1" w:rsidRPr="00576A2A" w:rsidRDefault="002E5A71" w:rsidP="00251ED1">
      <w:pPr>
        <w:pStyle w:val="CBDNormalNumber"/>
        <w:rPr>
          <w:lang w:val="es-ES_tradnl"/>
        </w:rPr>
      </w:pPr>
      <w:r w:rsidRPr="00576A2A">
        <w:rPr>
          <w:lang w:val="es-ES_tradnl"/>
        </w:rPr>
        <w:t xml:space="preserve">Entre el </w:t>
      </w:r>
      <w:r w:rsidR="00251ED1" w:rsidRPr="00576A2A">
        <w:rPr>
          <w:lang w:val="es-ES_tradnl"/>
        </w:rPr>
        <w:t xml:space="preserve">22 </w:t>
      </w:r>
      <w:r w:rsidRPr="00576A2A">
        <w:rPr>
          <w:lang w:val="es-ES_tradnl"/>
        </w:rPr>
        <w:t>de ab</w:t>
      </w:r>
      <w:r w:rsidR="00251ED1" w:rsidRPr="00576A2A">
        <w:rPr>
          <w:lang w:val="es-ES_tradnl"/>
        </w:rPr>
        <w:t xml:space="preserve">ril </w:t>
      </w:r>
      <w:r w:rsidRPr="00576A2A">
        <w:rPr>
          <w:lang w:val="es-ES_tradnl"/>
        </w:rPr>
        <w:t xml:space="preserve">y el </w:t>
      </w:r>
      <w:r w:rsidR="00251ED1" w:rsidRPr="00576A2A">
        <w:rPr>
          <w:lang w:val="es-ES_tradnl"/>
        </w:rPr>
        <w:t xml:space="preserve">13 </w:t>
      </w:r>
      <w:r w:rsidRPr="00576A2A">
        <w:rPr>
          <w:lang w:val="es-ES_tradnl"/>
        </w:rPr>
        <w:t>de j</w:t>
      </w:r>
      <w:r w:rsidR="00251ED1" w:rsidRPr="00576A2A">
        <w:rPr>
          <w:lang w:val="es-ES_tradnl"/>
        </w:rPr>
        <w:t>un</w:t>
      </w:r>
      <w:r w:rsidRPr="00576A2A">
        <w:rPr>
          <w:lang w:val="es-ES_tradnl"/>
        </w:rPr>
        <w:t xml:space="preserve">io de </w:t>
      </w:r>
      <w:r w:rsidR="00251ED1" w:rsidRPr="00576A2A">
        <w:rPr>
          <w:lang w:val="es-ES_tradnl"/>
        </w:rPr>
        <w:t xml:space="preserve">2026, </w:t>
      </w:r>
      <w:r w:rsidR="00F262E0" w:rsidRPr="00576A2A">
        <w:rPr>
          <w:lang w:val="es-ES_tradnl"/>
        </w:rPr>
        <w:t xml:space="preserve">tuvo lugar una serie de cuatro intercambios de información técnica </w:t>
      </w:r>
      <w:r w:rsidR="00251ED1" w:rsidRPr="00576A2A">
        <w:rPr>
          <w:lang w:val="es-ES_tradnl"/>
        </w:rPr>
        <w:t xml:space="preserve">– </w:t>
      </w:r>
      <w:r w:rsidR="00F262E0" w:rsidRPr="00576A2A">
        <w:rPr>
          <w:lang w:val="es-ES_tradnl"/>
        </w:rPr>
        <w:t>dos en línea y dos en formato híbrido</w:t>
      </w:r>
      <w:r w:rsidR="00251ED1" w:rsidRPr="00576A2A">
        <w:rPr>
          <w:rStyle w:val="FootnoteReference"/>
          <w:lang w:val="es-ES_tradnl"/>
        </w:rPr>
        <w:footnoteReference w:id="4"/>
      </w:r>
      <w:r w:rsidR="00251ED1" w:rsidRPr="00576A2A">
        <w:rPr>
          <w:lang w:val="es-ES_tradnl"/>
        </w:rPr>
        <w:t xml:space="preserve"> – </w:t>
      </w:r>
      <w:r w:rsidR="00F262E0" w:rsidRPr="00576A2A">
        <w:rPr>
          <w:lang w:val="es-ES_tradnl"/>
        </w:rPr>
        <w:t xml:space="preserve">con amplia participación de expertos representantes de las </w:t>
      </w:r>
      <w:r w:rsidR="00251ED1" w:rsidRPr="00576A2A">
        <w:rPr>
          <w:lang w:val="es-ES_tradnl"/>
        </w:rPr>
        <w:t>Partes, observ</w:t>
      </w:r>
      <w:r w:rsidR="00F262E0" w:rsidRPr="00576A2A">
        <w:rPr>
          <w:lang w:val="es-ES_tradnl"/>
        </w:rPr>
        <w:t>adores y otros interesados</w:t>
      </w:r>
      <w:r w:rsidR="00251ED1" w:rsidRPr="00576A2A">
        <w:rPr>
          <w:lang w:val="es-ES_tradnl"/>
        </w:rPr>
        <w:t xml:space="preserve">, </w:t>
      </w:r>
      <w:r w:rsidR="00101ED4" w:rsidRPr="00576A2A">
        <w:rPr>
          <w:lang w:val="es-ES_tradnl"/>
        </w:rPr>
        <w:t xml:space="preserve">con miras a debatir sobre los elementos constitutivos identificados </w:t>
      </w:r>
      <w:r w:rsidR="0097260E" w:rsidRPr="00576A2A">
        <w:rPr>
          <w:lang w:val="es-ES_tradnl"/>
        </w:rPr>
        <w:t xml:space="preserve">a fin de mejorar la coherencia de políticas y la cooperación y proporcionar aportaciones al estudio de mapeo y </w:t>
      </w:r>
      <w:r w:rsidR="00061753" w:rsidRPr="00576A2A">
        <w:rPr>
          <w:lang w:val="es-ES_tradnl"/>
        </w:rPr>
        <w:t>la</w:t>
      </w:r>
      <w:r w:rsidR="00251ED1" w:rsidRPr="00576A2A">
        <w:rPr>
          <w:lang w:val="es-ES_tradnl"/>
        </w:rPr>
        <w:t xml:space="preserve"> </w:t>
      </w:r>
      <w:r w:rsidR="00061753" w:rsidRPr="00576A2A">
        <w:rPr>
          <w:lang w:val="es-ES_tradnl"/>
        </w:rPr>
        <w:t>hoja de ruta de varios niveles</w:t>
      </w:r>
      <w:r w:rsidR="00251ED1" w:rsidRPr="00576A2A">
        <w:rPr>
          <w:lang w:val="es-ES_tradnl"/>
        </w:rPr>
        <w:t xml:space="preserve">. </w:t>
      </w:r>
      <w:r w:rsidR="00F262E0" w:rsidRPr="00576A2A">
        <w:rPr>
          <w:lang w:val="es-ES_tradnl"/>
        </w:rPr>
        <w:t>Los elementos constitutivos están estructurados en torno a ocho áreas temáticas</w:t>
      </w:r>
      <w:r w:rsidR="00251ED1" w:rsidRPr="00576A2A">
        <w:rPr>
          <w:lang w:val="es-ES_tradnl"/>
        </w:rPr>
        <w:t>:</w:t>
      </w:r>
    </w:p>
    <w:p w14:paraId="47D2AC39" w14:textId="7B4943F2" w:rsidR="00251ED1" w:rsidRPr="00576A2A" w:rsidRDefault="0044665F" w:rsidP="00D35DD9">
      <w:pPr>
        <w:pStyle w:val="CBDNormalNumber"/>
        <w:numPr>
          <w:ilvl w:val="1"/>
          <w:numId w:val="7"/>
        </w:numPr>
        <w:rPr>
          <w:lang w:val="es-ES_tradnl"/>
        </w:rPr>
      </w:pPr>
      <w:r w:rsidRPr="00576A2A">
        <w:rPr>
          <w:lang w:val="es-ES_tradnl"/>
        </w:rPr>
        <w:t>Consonancia de estrategias nacionales</w:t>
      </w:r>
      <w:r w:rsidR="00251ED1" w:rsidRPr="00576A2A">
        <w:rPr>
          <w:lang w:val="es-ES_tradnl"/>
        </w:rPr>
        <w:t xml:space="preserve">: </w:t>
      </w:r>
      <w:r w:rsidR="00D119C2" w:rsidRPr="00576A2A">
        <w:rPr>
          <w:lang w:val="es-ES_tradnl"/>
        </w:rPr>
        <w:t>estrategias y planes de acción nacionales en materia de biodiversidad</w:t>
      </w:r>
      <w:r w:rsidR="00251ED1" w:rsidRPr="00576A2A">
        <w:rPr>
          <w:lang w:val="es-ES_tradnl"/>
        </w:rPr>
        <w:t xml:space="preserve">, </w:t>
      </w:r>
      <w:r w:rsidR="00200847" w:rsidRPr="00576A2A">
        <w:rPr>
          <w:lang w:val="es-ES_tradnl"/>
        </w:rPr>
        <w:t xml:space="preserve">contribuciones determinadas a nivel </w:t>
      </w:r>
      <w:r w:rsidR="00251ED1" w:rsidRPr="00576A2A">
        <w:rPr>
          <w:lang w:val="es-ES_tradnl"/>
        </w:rPr>
        <w:t>na</w:t>
      </w:r>
      <w:r w:rsidR="00200847" w:rsidRPr="00576A2A">
        <w:rPr>
          <w:lang w:val="es-ES_tradnl"/>
        </w:rPr>
        <w:t>c</w:t>
      </w:r>
      <w:r w:rsidR="00251ED1" w:rsidRPr="00576A2A">
        <w:rPr>
          <w:lang w:val="es-ES_tradnl"/>
        </w:rPr>
        <w:t>ional</w:t>
      </w:r>
      <w:r w:rsidR="00200847" w:rsidRPr="00576A2A">
        <w:rPr>
          <w:lang w:val="es-ES_tradnl"/>
        </w:rPr>
        <w:t xml:space="preserve">, planes nacionales de adaptación y </w:t>
      </w:r>
      <w:r w:rsidR="009B5433" w:rsidRPr="00576A2A">
        <w:rPr>
          <w:lang w:val="es-ES_tradnl"/>
        </w:rPr>
        <w:t>metas de neutralización de la degradación de las tierras</w:t>
      </w:r>
      <w:r w:rsidR="00251ED1" w:rsidRPr="00576A2A">
        <w:rPr>
          <w:lang w:val="es-ES_tradnl"/>
        </w:rPr>
        <w:t>;</w:t>
      </w:r>
    </w:p>
    <w:p w14:paraId="7825E5DD" w14:textId="33033A37" w:rsidR="00251ED1" w:rsidRPr="00576A2A" w:rsidRDefault="005A3B11" w:rsidP="00251ED1">
      <w:pPr>
        <w:pStyle w:val="CBDNormalNumber"/>
        <w:numPr>
          <w:ilvl w:val="1"/>
          <w:numId w:val="7"/>
        </w:numPr>
        <w:rPr>
          <w:lang w:val="es-ES_tradnl"/>
        </w:rPr>
      </w:pPr>
      <w:r w:rsidRPr="00576A2A">
        <w:rPr>
          <w:lang w:val="es-ES_tradnl"/>
        </w:rPr>
        <w:t>Soluciones basadas en la naturaleza y/o enfoques basados en los ecosistemas</w:t>
      </w:r>
      <w:r w:rsidR="00251ED1" w:rsidRPr="00576A2A">
        <w:rPr>
          <w:lang w:val="es-ES_tradnl"/>
        </w:rPr>
        <w:t>;</w:t>
      </w:r>
    </w:p>
    <w:p w14:paraId="60F04359" w14:textId="6721AE76" w:rsidR="00251ED1" w:rsidRPr="00576A2A" w:rsidRDefault="009B5433" w:rsidP="00251ED1">
      <w:pPr>
        <w:pStyle w:val="CBDNormalNumber"/>
        <w:numPr>
          <w:ilvl w:val="1"/>
          <w:numId w:val="7"/>
        </w:numPr>
        <w:rPr>
          <w:lang w:val="es-ES_tradnl"/>
        </w:rPr>
      </w:pPr>
      <w:r w:rsidRPr="00576A2A">
        <w:rPr>
          <w:lang w:val="es-ES_tradnl"/>
        </w:rPr>
        <w:t>Seguimiento, presentación de informes y revisión</w:t>
      </w:r>
      <w:r w:rsidR="00251ED1" w:rsidRPr="00576A2A">
        <w:rPr>
          <w:lang w:val="es-ES_tradnl"/>
        </w:rPr>
        <w:t>;</w:t>
      </w:r>
    </w:p>
    <w:p w14:paraId="7C54951B" w14:textId="4796DC91" w:rsidR="00251ED1" w:rsidRPr="00576A2A" w:rsidRDefault="00A868AC" w:rsidP="00251ED1">
      <w:pPr>
        <w:pStyle w:val="CBDNormalNumber"/>
        <w:numPr>
          <w:ilvl w:val="1"/>
          <w:numId w:val="7"/>
        </w:numPr>
        <w:rPr>
          <w:lang w:val="es-ES_tradnl"/>
        </w:rPr>
      </w:pPr>
      <w:r w:rsidRPr="00576A2A">
        <w:rPr>
          <w:lang w:val="es-ES_tradnl"/>
        </w:rPr>
        <w:t>Función de las evaluaciones científicas y las políticas basadas en pruebas</w:t>
      </w:r>
      <w:r w:rsidR="00251ED1" w:rsidRPr="00576A2A">
        <w:rPr>
          <w:lang w:val="es-ES_tradnl"/>
        </w:rPr>
        <w:t>;</w:t>
      </w:r>
    </w:p>
    <w:p w14:paraId="53E91C9A" w14:textId="01089FA1" w:rsidR="00251ED1" w:rsidRPr="00576A2A" w:rsidRDefault="00CB284D" w:rsidP="00251ED1">
      <w:pPr>
        <w:pStyle w:val="CBDNormalNumber"/>
        <w:numPr>
          <w:ilvl w:val="1"/>
          <w:numId w:val="7"/>
        </w:numPr>
        <w:rPr>
          <w:lang w:val="es-ES_tradnl"/>
        </w:rPr>
      </w:pPr>
      <w:r w:rsidRPr="00576A2A">
        <w:rPr>
          <w:lang w:val="es-ES_tradnl"/>
        </w:rPr>
        <w:t>Gestión de los conocimientos y creación de capacidad</w:t>
      </w:r>
      <w:r w:rsidR="00251ED1" w:rsidRPr="00576A2A">
        <w:rPr>
          <w:lang w:val="es-ES_tradnl"/>
        </w:rPr>
        <w:t>;</w:t>
      </w:r>
    </w:p>
    <w:p w14:paraId="30FB1A16" w14:textId="08A2D23B" w:rsidR="00251ED1" w:rsidRPr="00576A2A" w:rsidRDefault="009B5433" w:rsidP="00251ED1">
      <w:pPr>
        <w:pStyle w:val="CBDNormalNumber"/>
        <w:numPr>
          <w:ilvl w:val="1"/>
          <w:numId w:val="7"/>
        </w:numPr>
        <w:rPr>
          <w:lang w:val="es-ES_tradnl"/>
        </w:rPr>
      </w:pPr>
      <w:r w:rsidRPr="00576A2A">
        <w:rPr>
          <w:lang w:val="es-ES_tradnl"/>
        </w:rPr>
        <w:lastRenderedPageBreak/>
        <w:t>Movilización de recursos</w:t>
      </w:r>
      <w:r w:rsidR="00251ED1" w:rsidRPr="00576A2A">
        <w:rPr>
          <w:lang w:val="es-ES_tradnl"/>
        </w:rPr>
        <w:t>;</w:t>
      </w:r>
    </w:p>
    <w:p w14:paraId="2C24852D" w14:textId="34AD392F" w:rsidR="00251ED1" w:rsidRPr="00576A2A" w:rsidRDefault="009B5433" w:rsidP="00251ED1">
      <w:pPr>
        <w:pStyle w:val="CBDNormalNumber"/>
        <w:numPr>
          <w:ilvl w:val="1"/>
          <w:numId w:val="7"/>
        </w:numPr>
        <w:rPr>
          <w:lang w:val="es-ES_tradnl"/>
        </w:rPr>
      </w:pPr>
      <w:r w:rsidRPr="00576A2A">
        <w:rPr>
          <w:lang w:val="es-ES_tradnl"/>
        </w:rPr>
        <w:t>Pueblos indígenas y comunidades locales</w:t>
      </w:r>
      <w:r w:rsidR="00251ED1" w:rsidRPr="00576A2A">
        <w:rPr>
          <w:lang w:val="es-ES_tradnl"/>
        </w:rPr>
        <w:t>;</w:t>
      </w:r>
    </w:p>
    <w:p w14:paraId="1015D842" w14:textId="1287726A" w:rsidR="00251ED1" w:rsidRPr="00576A2A" w:rsidRDefault="00C77699" w:rsidP="00251ED1">
      <w:pPr>
        <w:pStyle w:val="CBDNormalNumber"/>
        <w:numPr>
          <w:ilvl w:val="1"/>
          <w:numId w:val="7"/>
        </w:numPr>
        <w:rPr>
          <w:lang w:val="es-ES_tradnl"/>
        </w:rPr>
      </w:pPr>
      <w:r w:rsidRPr="00576A2A">
        <w:rPr>
          <w:lang w:val="es-ES_tradnl"/>
        </w:rPr>
        <w:t>Enfoque de toda la sociedad</w:t>
      </w:r>
      <w:r w:rsidR="00251ED1" w:rsidRPr="00576A2A">
        <w:rPr>
          <w:lang w:val="es-ES_tradnl"/>
        </w:rPr>
        <w:t>.</w:t>
      </w:r>
    </w:p>
    <w:p w14:paraId="4A794D7F" w14:textId="40ACD6EF" w:rsidR="00251ED1" w:rsidRPr="00576A2A" w:rsidRDefault="009B5433" w:rsidP="00251ED1">
      <w:pPr>
        <w:pStyle w:val="CBDNormalNumber"/>
        <w:rPr>
          <w:lang w:val="es-ES_tradnl"/>
        </w:rPr>
      </w:pPr>
      <w:r w:rsidRPr="00576A2A">
        <w:rPr>
          <w:lang w:val="es-ES_tradnl"/>
        </w:rPr>
        <w:t>Los intercambios estuvieron orientados por principios con las siguientes características</w:t>
      </w:r>
      <w:r w:rsidR="00251ED1" w:rsidRPr="00576A2A">
        <w:rPr>
          <w:lang w:val="es-ES_tradnl"/>
        </w:rPr>
        <w:t>:</w:t>
      </w:r>
    </w:p>
    <w:p w14:paraId="2A9ED5E2" w14:textId="41E85254" w:rsidR="00251ED1" w:rsidRPr="00576A2A" w:rsidRDefault="00CF7F8B" w:rsidP="00251ED1">
      <w:pPr>
        <w:pStyle w:val="CBDNormalNumber"/>
        <w:numPr>
          <w:ilvl w:val="1"/>
          <w:numId w:val="7"/>
        </w:numPr>
        <w:rPr>
          <w:lang w:val="es-ES_tradnl"/>
        </w:rPr>
      </w:pPr>
      <w:r w:rsidRPr="00576A2A">
        <w:rPr>
          <w:lang w:val="es-ES_tradnl"/>
        </w:rPr>
        <w:t>Impulsados por las Partes y en cumplimiento de los respectivos mandatos de las tres convenciones</w:t>
      </w:r>
      <w:r w:rsidR="00251ED1" w:rsidRPr="00576A2A">
        <w:rPr>
          <w:lang w:val="es-ES_tradnl"/>
        </w:rPr>
        <w:t>;</w:t>
      </w:r>
    </w:p>
    <w:p w14:paraId="2A80034A" w14:textId="735BBE57" w:rsidR="00251ED1" w:rsidRPr="00576A2A" w:rsidRDefault="004C2526" w:rsidP="00251ED1">
      <w:pPr>
        <w:pStyle w:val="CBDNormalNumber"/>
        <w:numPr>
          <w:ilvl w:val="1"/>
          <w:numId w:val="7"/>
        </w:numPr>
        <w:rPr>
          <w:lang w:val="es-ES_tradnl"/>
        </w:rPr>
      </w:pPr>
      <w:r w:rsidRPr="00576A2A">
        <w:rPr>
          <w:lang w:val="es-ES_tradnl"/>
        </w:rPr>
        <w:t>Basados en la ciencia e informados mediante evaluaciones existentes, incluidas las de la Plataforma Intergubernamental Científico-normativa sobre Diversidad Biológica y Servicios de los Ecosistemas</w:t>
      </w:r>
      <w:r w:rsidR="00251ED1" w:rsidRPr="00576A2A">
        <w:rPr>
          <w:lang w:val="es-ES_tradnl"/>
        </w:rPr>
        <w:t xml:space="preserve">, </w:t>
      </w:r>
      <w:r w:rsidR="002674D2" w:rsidRPr="00576A2A">
        <w:rPr>
          <w:lang w:val="es-ES_tradnl"/>
        </w:rPr>
        <w:t>el Grupo Intergubernamental de Expertos sobre el Cambio Climático, y otros</w:t>
      </w:r>
      <w:r w:rsidR="00251ED1" w:rsidRPr="00576A2A">
        <w:rPr>
          <w:lang w:val="es-ES_tradnl"/>
        </w:rPr>
        <w:t>;</w:t>
      </w:r>
    </w:p>
    <w:p w14:paraId="0C0AEC9A" w14:textId="7F733109" w:rsidR="00251ED1" w:rsidRPr="00576A2A" w:rsidRDefault="004C2526" w:rsidP="00251ED1">
      <w:pPr>
        <w:pStyle w:val="CBDNormalNumber"/>
        <w:numPr>
          <w:ilvl w:val="1"/>
          <w:numId w:val="7"/>
        </w:numPr>
        <w:rPr>
          <w:lang w:val="es-ES_tradnl"/>
        </w:rPr>
      </w:pPr>
      <w:r w:rsidRPr="00576A2A">
        <w:rPr>
          <w:lang w:val="es-ES_tradnl"/>
        </w:rPr>
        <w:t>Abiertos a diferentes perspectivas y visiones del mundo y respetuosos de las mismas</w:t>
      </w:r>
      <w:r w:rsidR="00251ED1" w:rsidRPr="00576A2A">
        <w:rPr>
          <w:lang w:val="es-ES_tradnl"/>
        </w:rPr>
        <w:t>;</w:t>
      </w:r>
    </w:p>
    <w:p w14:paraId="1A2384B3" w14:textId="445EFF03" w:rsidR="00251ED1" w:rsidRPr="00576A2A" w:rsidRDefault="004C2526" w:rsidP="00251ED1">
      <w:pPr>
        <w:pStyle w:val="CBDNormalNumber"/>
        <w:numPr>
          <w:ilvl w:val="1"/>
          <w:numId w:val="7"/>
        </w:numPr>
        <w:rPr>
          <w:lang w:val="es-ES_tradnl"/>
        </w:rPr>
      </w:pPr>
      <w:r w:rsidRPr="00576A2A">
        <w:rPr>
          <w:lang w:val="es-ES_tradnl"/>
        </w:rPr>
        <w:t>Centrados en la implementación, la coherencia y el impacto más que en la armonización procedimental</w:t>
      </w:r>
      <w:r w:rsidR="00251ED1" w:rsidRPr="00576A2A">
        <w:rPr>
          <w:lang w:val="es-ES_tradnl"/>
        </w:rPr>
        <w:t>;</w:t>
      </w:r>
    </w:p>
    <w:p w14:paraId="5FA675B5" w14:textId="23356273" w:rsidR="00251ED1" w:rsidRPr="00576A2A" w:rsidRDefault="00251ED1" w:rsidP="00251ED1">
      <w:pPr>
        <w:pStyle w:val="CBDNormalNumber"/>
        <w:numPr>
          <w:ilvl w:val="1"/>
          <w:numId w:val="7"/>
        </w:numPr>
        <w:rPr>
          <w:lang w:val="es-ES_tradnl"/>
        </w:rPr>
      </w:pPr>
      <w:r w:rsidRPr="00576A2A">
        <w:rPr>
          <w:lang w:val="es-ES_tradnl"/>
        </w:rPr>
        <w:t>Incremental</w:t>
      </w:r>
      <w:r w:rsidR="004C2526" w:rsidRPr="00576A2A">
        <w:rPr>
          <w:lang w:val="es-ES_tradnl"/>
        </w:rPr>
        <w:t>es y pragmáticos, para construir sobre los mecanismos y las decisiones existentes</w:t>
      </w:r>
      <w:r w:rsidRPr="00576A2A">
        <w:rPr>
          <w:lang w:val="es-ES_tradnl"/>
        </w:rPr>
        <w:t>;</w:t>
      </w:r>
    </w:p>
    <w:p w14:paraId="0FFE80D1" w14:textId="13402E85" w:rsidR="00251ED1" w:rsidRPr="00576A2A" w:rsidRDefault="004C2526" w:rsidP="00251ED1">
      <w:pPr>
        <w:pStyle w:val="CBDNormalNumber"/>
        <w:numPr>
          <w:ilvl w:val="1"/>
          <w:numId w:val="7"/>
        </w:numPr>
        <w:rPr>
          <w:lang w:val="es-ES_tradnl"/>
        </w:rPr>
      </w:pPr>
      <w:r w:rsidRPr="00576A2A">
        <w:rPr>
          <w:lang w:val="es-ES_tradnl"/>
        </w:rPr>
        <w:t xml:space="preserve">Conscientes de las realidades de implementación nacionales, regionales y locales, incluidas la capacidad y las circunstancias nacionales. </w:t>
      </w:r>
    </w:p>
    <w:p w14:paraId="55AA531D" w14:textId="21CABDE3" w:rsidR="00251ED1" w:rsidRPr="00576A2A" w:rsidRDefault="00061753" w:rsidP="00D66F92">
      <w:pPr>
        <w:pStyle w:val="CBDNormalNumber"/>
        <w:rPr>
          <w:lang w:val="es-ES_tradnl"/>
        </w:rPr>
      </w:pPr>
      <w:r w:rsidRPr="00576A2A">
        <w:rPr>
          <w:lang w:val="es-ES_tradnl"/>
        </w:rPr>
        <w:t>La</w:t>
      </w:r>
      <w:r w:rsidR="00251ED1" w:rsidRPr="00576A2A">
        <w:rPr>
          <w:lang w:val="es-ES_tradnl"/>
        </w:rPr>
        <w:t xml:space="preserve"> </w:t>
      </w:r>
      <w:r w:rsidRPr="00576A2A">
        <w:rPr>
          <w:lang w:val="es-ES_tradnl"/>
        </w:rPr>
        <w:t>hoja de ruta de varios niveles</w:t>
      </w:r>
      <w:r w:rsidR="00251ED1" w:rsidRPr="00576A2A">
        <w:rPr>
          <w:lang w:val="es-ES_tradnl"/>
        </w:rPr>
        <w:t xml:space="preserve"> </w:t>
      </w:r>
      <w:r w:rsidR="00746040" w:rsidRPr="00576A2A">
        <w:rPr>
          <w:lang w:val="es-ES_tradnl"/>
        </w:rPr>
        <w:t xml:space="preserve">fue elaborada sobre la base del estudio de mapeo mencionado en el anterior párrafo </w:t>
      </w:r>
      <w:r w:rsidR="00251ED1" w:rsidRPr="00576A2A">
        <w:rPr>
          <w:lang w:val="es-ES_tradnl"/>
        </w:rPr>
        <w:t xml:space="preserve">3. </w:t>
      </w:r>
      <w:r w:rsidR="005C0ACC" w:rsidRPr="00576A2A">
        <w:rPr>
          <w:lang w:val="es-ES_tradnl"/>
        </w:rPr>
        <w:t xml:space="preserve">En tanto el estudio de mapeo identificó más de 400 medidas posibles entre los ocho elementos constitutivos, la revisión subrayó que la consideración eficaz por parte de la Conferencia de las Partes, de un conjunto de esa magnitud no sería viable. </w:t>
      </w:r>
      <w:r w:rsidR="007066F3" w:rsidRPr="00576A2A">
        <w:rPr>
          <w:lang w:val="es-ES_tradnl"/>
        </w:rPr>
        <w:t xml:space="preserve">Por consiguiente, las medidas fueron consolidadas y priorizadas en relación con los siguientes criterios </w:t>
      </w:r>
      <w:r w:rsidR="00251ED1" w:rsidRPr="00576A2A">
        <w:rPr>
          <w:lang w:val="es-ES_tradnl"/>
        </w:rPr>
        <w:t xml:space="preserve">– </w:t>
      </w:r>
      <w:r w:rsidR="007066F3" w:rsidRPr="00576A2A">
        <w:rPr>
          <w:lang w:val="es-ES_tradnl"/>
        </w:rPr>
        <w:t xml:space="preserve">concretamente su posible impacto, eficacia, viabilidad e importancia estratégica </w:t>
      </w:r>
      <w:r w:rsidR="004F494F" w:rsidRPr="00576A2A">
        <w:rPr>
          <w:lang w:val="es-ES_tradnl"/>
        </w:rPr>
        <w:t>para mejorar las sinergias</w:t>
      </w:r>
      <w:r w:rsidR="00251ED1" w:rsidRPr="00576A2A">
        <w:rPr>
          <w:lang w:val="es-ES_tradnl"/>
        </w:rPr>
        <w:t xml:space="preserve"> – </w:t>
      </w:r>
      <w:r w:rsidR="001C2850" w:rsidRPr="00576A2A">
        <w:rPr>
          <w:lang w:val="es-ES_tradnl"/>
        </w:rPr>
        <w:t xml:space="preserve">buscando, a la vez, preservar la sustancia y el equilibrio de las opciones identificadas mediante los intercambios de información técnica. Las </w:t>
      </w:r>
      <w:r w:rsidR="00251ED1" w:rsidRPr="00576A2A">
        <w:rPr>
          <w:lang w:val="es-ES_tradnl"/>
        </w:rPr>
        <w:t>Partes</w:t>
      </w:r>
      <w:r w:rsidR="00023DD1" w:rsidRPr="00576A2A">
        <w:rPr>
          <w:lang w:val="es-ES_tradnl"/>
        </w:rPr>
        <w:t xml:space="preserve"> que deseen consultar la serie completa de medidas, junto con el análisis y los detalles adicionales podrán encontrarlos en el estudio de mapeo que figura en el documento </w:t>
      </w:r>
      <w:r w:rsidR="00251ED1" w:rsidRPr="00576A2A">
        <w:rPr>
          <w:lang w:val="es-ES_tradnl"/>
        </w:rPr>
        <w:t>CBD/COP/17/INF/11.</w:t>
      </w:r>
    </w:p>
    <w:p w14:paraId="22F4E350" w14:textId="642F9299" w:rsidR="0030079F" w:rsidRPr="00576A2A" w:rsidRDefault="00EE4DF9" w:rsidP="00395412">
      <w:pPr>
        <w:pStyle w:val="CBDH2"/>
        <w:tabs>
          <w:tab w:val="clear" w:pos="567"/>
          <w:tab w:val="left" w:pos="0"/>
        </w:tabs>
        <w:rPr>
          <w:lang w:val="es-ES_tradnl"/>
        </w:rPr>
      </w:pPr>
      <w:r w:rsidRPr="00576A2A">
        <w:rPr>
          <w:lang w:val="es-ES_tradnl"/>
        </w:rPr>
        <w:t>B</w:t>
      </w:r>
      <w:r w:rsidR="0030079F" w:rsidRPr="00576A2A">
        <w:rPr>
          <w:lang w:val="es-ES_tradnl"/>
        </w:rPr>
        <w:t>.</w:t>
      </w:r>
      <w:r w:rsidR="0030079F" w:rsidRPr="00576A2A">
        <w:rPr>
          <w:lang w:val="es-ES_tradnl"/>
        </w:rPr>
        <w:tab/>
      </w:r>
      <w:r w:rsidR="005E62DC" w:rsidRPr="00576A2A">
        <w:rPr>
          <w:lang w:val="es-ES_tradnl"/>
        </w:rPr>
        <w:t>Finalidad y alcance</w:t>
      </w:r>
    </w:p>
    <w:p w14:paraId="4C6440DF" w14:textId="09064926" w:rsidR="00316E14" w:rsidRPr="00576A2A" w:rsidRDefault="00B1316A" w:rsidP="00316E14">
      <w:pPr>
        <w:pStyle w:val="CBDNormalNumber"/>
        <w:rPr>
          <w:lang w:val="es-ES_tradnl"/>
        </w:rPr>
      </w:pPr>
      <w:r w:rsidRPr="00576A2A">
        <w:rPr>
          <w:lang w:val="es-ES_tradnl"/>
        </w:rPr>
        <w:t xml:space="preserve">La implementación </w:t>
      </w:r>
      <w:r w:rsidR="00061753" w:rsidRPr="00576A2A">
        <w:rPr>
          <w:lang w:val="es-ES_tradnl"/>
        </w:rPr>
        <w:t>de la hoja de ruta de varios niveles</w:t>
      </w:r>
      <w:r w:rsidR="00316E14" w:rsidRPr="00576A2A">
        <w:rPr>
          <w:lang w:val="es-ES_tradnl"/>
        </w:rPr>
        <w:t xml:space="preserve"> </w:t>
      </w:r>
      <w:r w:rsidRPr="00576A2A">
        <w:rPr>
          <w:lang w:val="es-ES_tradnl"/>
        </w:rPr>
        <w:t xml:space="preserve">y de las medidas contenidas en la misma debe redundar en el mutuo beneficio de las convenciones implicadas y ser compatible con sus estipulaciones, obligaciones, mandatos y objetivos, y a la vez respetar el carácter independiente de las mismas. También se debe mantener el respeto por los esfuerzos </w:t>
      </w:r>
      <w:r w:rsidR="002526E1" w:rsidRPr="00576A2A">
        <w:rPr>
          <w:lang w:val="es-ES_tradnl"/>
        </w:rPr>
        <w:t xml:space="preserve">que se realizan </w:t>
      </w:r>
      <w:r w:rsidR="004F494F" w:rsidRPr="00576A2A">
        <w:rPr>
          <w:lang w:val="es-ES_tradnl"/>
        </w:rPr>
        <w:t>para mejorar las sinergias</w:t>
      </w:r>
      <w:r w:rsidR="00316E14" w:rsidRPr="00576A2A">
        <w:rPr>
          <w:lang w:val="es-ES_tradnl"/>
        </w:rPr>
        <w:t xml:space="preserve">, </w:t>
      </w:r>
      <w:r w:rsidR="002526E1" w:rsidRPr="00576A2A">
        <w:rPr>
          <w:lang w:val="es-ES_tradnl"/>
        </w:rPr>
        <w:t xml:space="preserve">y tener en cuenta la necesidad de una eficaz utilización de recursos para redundar en la aplicación mejorada de las convenciones pertinentes y en procesos </w:t>
      </w:r>
      <w:r w:rsidR="00966DFE" w:rsidRPr="00576A2A">
        <w:rPr>
          <w:lang w:val="es-ES_tradnl"/>
        </w:rPr>
        <w:t xml:space="preserve">racionalizados más eficaces. </w:t>
      </w:r>
    </w:p>
    <w:p w14:paraId="3D19878C" w14:textId="571D671A" w:rsidR="00316E14" w:rsidRPr="00576A2A" w:rsidRDefault="00966DFE" w:rsidP="00316E14">
      <w:pPr>
        <w:pStyle w:val="CBDNormalNumber"/>
        <w:rPr>
          <w:lang w:val="es-ES_tradnl"/>
        </w:rPr>
      </w:pPr>
      <w:r w:rsidRPr="00576A2A">
        <w:rPr>
          <w:lang w:val="es-ES_tradnl"/>
        </w:rPr>
        <w:t xml:space="preserve">La hoja de ruta y sus medidas conexas </w:t>
      </w:r>
      <w:r w:rsidR="00002D07" w:rsidRPr="00576A2A">
        <w:rPr>
          <w:lang w:val="es-ES_tradnl"/>
        </w:rPr>
        <w:t xml:space="preserve">tienen </w:t>
      </w:r>
      <w:r w:rsidRPr="00576A2A">
        <w:rPr>
          <w:lang w:val="es-ES_tradnl"/>
        </w:rPr>
        <w:t xml:space="preserve">como </w:t>
      </w:r>
      <w:r w:rsidR="00002D07" w:rsidRPr="00576A2A">
        <w:rPr>
          <w:lang w:val="es-ES_tradnl"/>
        </w:rPr>
        <w:t>propósito ser una orientación flexible para mejorar la cooperación, la coherencia de las políticas y las sinergias en la aplicación de las convenciones de Río</w:t>
      </w:r>
      <w:r w:rsidR="00316E14" w:rsidRPr="00576A2A">
        <w:rPr>
          <w:lang w:val="es-ES_tradnl"/>
        </w:rPr>
        <w:t xml:space="preserve">, </w:t>
      </w:r>
      <w:r w:rsidR="0020513F" w:rsidRPr="00576A2A">
        <w:rPr>
          <w:lang w:val="es-ES_tradnl"/>
        </w:rPr>
        <w:t xml:space="preserve">el Marco Mundial de Biodiversidad de </w:t>
      </w:r>
      <w:r w:rsidR="00316E14" w:rsidRPr="00576A2A">
        <w:rPr>
          <w:lang w:val="es-ES_tradnl"/>
        </w:rPr>
        <w:t>Kunming-Montreal</w:t>
      </w:r>
      <w:r w:rsidR="0020513F" w:rsidRPr="00576A2A">
        <w:rPr>
          <w:lang w:val="es-ES_tradnl"/>
        </w:rPr>
        <w:t xml:space="preserve">, </w:t>
      </w:r>
      <w:r w:rsidR="00262D69" w:rsidRPr="00576A2A">
        <w:rPr>
          <w:lang w:val="es-ES_tradnl"/>
        </w:rPr>
        <w:t xml:space="preserve">el Acuerdo de París </w:t>
      </w:r>
      <w:r w:rsidR="00D525C6" w:rsidRPr="00576A2A">
        <w:rPr>
          <w:lang w:val="es-ES_tradnl"/>
        </w:rPr>
        <w:t>y el Marco Estratégico de la Convención de las Naciones Unidas de Lucha contra la Desertificación</w:t>
      </w:r>
      <w:r w:rsidR="00316E14" w:rsidRPr="00576A2A">
        <w:rPr>
          <w:lang w:val="es-ES_tradnl"/>
        </w:rPr>
        <w:t xml:space="preserve"> (</w:t>
      </w:r>
      <w:r w:rsidR="00380285" w:rsidRPr="00576A2A">
        <w:rPr>
          <w:lang w:val="es-ES_tradnl"/>
        </w:rPr>
        <w:t>CNULD</w:t>
      </w:r>
      <w:r w:rsidR="00316E14" w:rsidRPr="00576A2A">
        <w:rPr>
          <w:lang w:val="es-ES_tradnl"/>
        </w:rPr>
        <w:t xml:space="preserve">) </w:t>
      </w:r>
      <w:r w:rsidR="00D525C6" w:rsidRPr="00576A2A">
        <w:rPr>
          <w:lang w:val="es-ES_tradnl"/>
        </w:rPr>
        <w:t xml:space="preserve">para el período </w:t>
      </w:r>
      <w:r w:rsidR="00316E14" w:rsidRPr="00576A2A">
        <w:rPr>
          <w:lang w:val="es-ES_tradnl"/>
        </w:rPr>
        <w:t>2018–2030</w:t>
      </w:r>
      <w:r w:rsidR="00D525C6" w:rsidRPr="00576A2A">
        <w:rPr>
          <w:lang w:val="es-ES_tradnl"/>
        </w:rPr>
        <w:t xml:space="preserve">, </w:t>
      </w:r>
      <w:r w:rsidR="00DE7545" w:rsidRPr="00576A2A">
        <w:rPr>
          <w:lang w:val="es-ES_tradnl"/>
        </w:rPr>
        <w:t xml:space="preserve">además de sus procesos de seguimiento. </w:t>
      </w:r>
    </w:p>
    <w:p w14:paraId="1771EC37" w14:textId="57A09F03" w:rsidR="00316E14" w:rsidRPr="00576A2A" w:rsidRDefault="000A27D9" w:rsidP="00316E14">
      <w:pPr>
        <w:pStyle w:val="CBDNormalNumber"/>
        <w:rPr>
          <w:lang w:val="es-ES_tradnl"/>
        </w:rPr>
      </w:pPr>
      <w:r w:rsidRPr="00576A2A">
        <w:rPr>
          <w:lang w:val="es-ES_tradnl"/>
        </w:rPr>
        <w:t xml:space="preserve">Las medidas han sido clasificadas como de corto plazo </w:t>
      </w:r>
      <w:r w:rsidR="00316E14" w:rsidRPr="00576A2A">
        <w:rPr>
          <w:lang w:val="es-ES_tradnl"/>
        </w:rPr>
        <w:t>(</w:t>
      </w:r>
      <w:r w:rsidR="004335B3" w:rsidRPr="00576A2A">
        <w:rPr>
          <w:lang w:val="es-ES_tradnl"/>
        </w:rPr>
        <w:t xml:space="preserve">a ser cumplidas para el fin de </w:t>
      </w:r>
      <w:r w:rsidR="00316E14" w:rsidRPr="00576A2A">
        <w:rPr>
          <w:lang w:val="es-ES_tradnl"/>
        </w:rPr>
        <w:t xml:space="preserve">2028), </w:t>
      </w:r>
      <w:r w:rsidR="004335B3" w:rsidRPr="00576A2A">
        <w:rPr>
          <w:lang w:val="es-ES_tradnl"/>
        </w:rPr>
        <w:t xml:space="preserve">de </w:t>
      </w:r>
      <w:r w:rsidR="00316E14" w:rsidRPr="00576A2A">
        <w:rPr>
          <w:lang w:val="es-ES_tradnl"/>
        </w:rPr>
        <w:t>medi</w:t>
      </w:r>
      <w:r w:rsidRPr="00576A2A">
        <w:rPr>
          <w:lang w:val="es-ES_tradnl"/>
        </w:rPr>
        <w:t>ano plazo</w:t>
      </w:r>
      <w:r w:rsidR="00316E14" w:rsidRPr="00576A2A">
        <w:rPr>
          <w:lang w:val="es-ES_tradnl"/>
        </w:rPr>
        <w:t xml:space="preserve"> (2029–2030) </w:t>
      </w:r>
      <w:r w:rsidRPr="00576A2A">
        <w:rPr>
          <w:lang w:val="es-ES_tradnl"/>
        </w:rPr>
        <w:t>y</w:t>
      </w:r>
      <w:r w:rsidR="004335B3" w:rsidRPr="00576A2A">
        <w:rPr>
          <w:lang w:val="es-ES_tradnl"/>
        </w:rPr>
        <w:t xml:space="preserve"> de</w:t>
      </w:r>
      <w:r w:rsidRPr="00576A2A">
        <w:rPr>
          <w:lang w:val="es-ES_tradnl"/>
        </w:rPr>
        <w:t xml:space="preserve"> largo plazo </w:t>
      </w:r>
      <w:r w:rsidR="00316E14" w:rsidRPr="00576A2A">
        <w:rPr>
          <w:lang w:val="es-ES_tradnl"/>
        </w:rPr>
        <w:t>(</w:t>
      </w:r>
      <w:r w:rsidR="004335B3" w:rsidRPr="00576A2A">
        <w:rPr>
          <w:lang w:val="es-ES_tradnl"/>
        </w:rPr>
        <w:t xml:space="preserve">a partir de </w:t>
      </w:r>
      <w:r w:rsidR="00316E14" w:rsidRPr="00576A2A">
        <w:rPr>
          <w:lang w:val="es-ES_tradnl"/>
        </w:rPr>
        <w:t xml:space="preserve">2030). </w:t>
      </w:r>
      <w:r w:rsidR="004335B3" w:rsidRPr="00576A2A">
        <w:rPr>
          <w:lang w:val="es-ES_tradnl"/>
        </w:rPr>
        <w:t xml:space="preserve">Cabe señalar que su </w:t>
      </w:r>
      <w:r w:rsidR="00432FC2" w:rsidRPr="00576A2A">
        <w:rPr>
          <w:lang w:val="es-ES_tradnl"/>
        </w:rPr>
        <w:t xml:space="preserve">cumplimiento exitoso podría depender de que las actividades propicias den comienzo con anterioridad a lo que sugieren los marcos temporales indicados. </w:t>
      </w:r>
    </w:p>
    <w:p w14:paraId="3D60FA04" w14:textId="5D51882D" w:rsidR="00316E14" w:rsidRPr="00576A2A" w:rsidRDefault="00D65C50" w:rsidP="00D66F92">
      <w:pPr>
        <w:pStyle w:val="CBDNormalNumber"/>
        <w:rPr>
          <w:lang w:val="es-ES_tradnl"/>
        </w:rPr>
      </w:pPr>
      <w:r w:rsidRPr="00576A2A">
        <w:rPr>
          <w:lang w:val="es-ES_tradnl"/>
        </w:rPr>
        <w:t>Las medidas deben ser adaptadas a las circunstancias nacionales. No todas las medidas se podrán aplicar en todos los países, y los países también podrán llevar a cabo medidas adicionales que no están incluidas en l</w:t>
      </w:r>
      <w:r w:rsidR="00B1316A" w:rsidRPr="00576A2A">
        <w:rPr>
          <w:lang w:val="es-ES_tradnl"/>
        </w:rPr>
        <w:t>a hoja de ruta</w:t>
      </w:r>
      <w:r w:rsidR="00316E14" w:rsidRPr="00576A2A">
        <w:rPr>
          <w:lang w:val="es-ES_tradnl"/>
        </w:rPr>
        <w:t xml:space="preserve">. </w:t>
      </w:r>
      <w:r w:rsidRPr="00576A2A">
        <w:rPr>
          <w:lang w:val="es-ES_tradnl"/>
        </w:rPr>
        <w:t xml:space="preserve">Algunas medidas podrían ser pertinentes para </w:t>
      </w:r>
      <w:r w:rsidR="004F494F" w:rsidRPr="00576A2A">
        <w:rPr>
          <w:lang w:val="es-ES_tradnl"/>
        </w:rPr>
        <w:t xml:space="preserve">mejorar las sinergias solamente entre dos de las convenciones de Río, </w:t>
      </w:r>
      <w:r w:rsidR="00316E14" w:rsidRPr="00576A2A">
        <w:rPr>
          <w:lang w:val="es-ES_tradnl"/>
        </w:rPr>
        <w:t>o</w:t>
      </w:r>
      <w:r w:rsidRPr="00576A2A">
        <w:rPr>
          <w:lang w:val="es-ES_tradnl"/>
        </w:rPr>
        <w:t xml:space="preserve"> entre un subconjunto de las mismas y no </w:t>
      </w:r>
      <w:r w:rsidRPr="00576A2A">
        <w:rPr>
          <w:lang w:val="es-ES_tradnl"/>
        </w:rPr>
        <w:lastRenderedPageBreak/>
        <w:t xml:space="preserve">entre todas ellas. Se alienta a las Partes a que, según sus circunstancias nacionales, seleccionen entre las distintas medidas aquellas que sean las más adecuadas </w:t>
      </w:r>
      <w:r w:rsidR="004F494F" w:rsidRPr="00576A2A">
        <w:rPr>
          <w:lang w:val="es-ES_tradnl"/>
        </w:rPr>
        <w:t>para mejorar las sinergias</w:t>
      </w:r>
      <w:r w:rsidRPr="00576A2A">
        <w:rPr>
          <w:lang w:val="es-ES_tradnl"/>
        </w:rPr>
        <w:t xml:space="preserve">. </w:t>
      </w:r>
      <w:r w:rsidR="004F494F" w:rsidRPr="00576A2A">
        <w:rPr>
          <w:lang w:val="es-ES_tradnl"/>
        </w:rPr>
        <w:t xml:space="preserve"> </w:t>
      </w:r>
    </w:p>
    <w:p w14:paraId="62CBA340" w14:textId="56428ED9" w:rsidR="00395412" w:rsidRPr="00576A2A" w:rsidRDefault="00395412" w:rsidP="00395412">
      <w:pPr>
        <w:pStyle w:val="CBDH2"/>
        <w:rPr>
          <w:lang w:val="es-ES_tradnl"/>
        </w:rPr>
      </w:pPr>
      <w:r w:rsidRPr="00576A2A">
        <w:rPr>
          <w:lang w:val="es-ES_tradnl"/>
        </w:rPr>
        <w:t>C.</w:t>
      </w:r>
      <w:r w:rsidRPr="00576A2A">
        <w:rPr>
          <w:lang w:val="es-ES_tradnl"/>
        </w:rPr>
        <w:tab/>
      </w:r>
      <w:r w:rsidR="00FC3B6B" w:rsidRPr="00576A2A">
        <w:rPr>
          <w:bCs/>
          <w:lang w:val="es-ES_tradnl"/>
        </w:rPr>
        <w:t>Hoja de ruta de varios niveles para mejorar la cooperación, la coherencia de políticas y las sinergias entre las convenciones de Río</w:t>
      </w:r>
    </w:p>
    <w:p w14:paraId="09E8AE5C" w14:textId="3FDA2E21" w:rsidR="00C43C8B" w:rsidRPr="00576A2A" w:rsidRDefault="00B1316A" w:rsidP="00C43C8B">
      <w:pPr>
        <w:pStyle w:val="CBDNormalNumber"/>
        <w:rPr>
          <w:lang w:val="es-ES_tradnl"/>
        </w:rPr>
      </w:pPr>
      <w:r w:rsidRPr="00576A2A">
        <w:rPr>
          <w:lang w:val="es-ES_tradnl"/>
        </w:rPr>
        <w:t>La hoja de ruta</w:t>
      </w:r>
      <w:r w:rsidR="00C43C8B" w:rsidRPr="00576A2A">
        <w:rPr>
          <w:lang w:val="es-ES_tradnl"/>
        </w:rPr>
        <w:t xml:space="preserve"> </w:t>
      </w:r>
      <w:r w:rsidR="00D43FD3" w:rsidRPr="00576A2A">
        <w:rPr>
          <w:lang w:val="es-ES_tradnl"/>
        </w:rPr>
        <w:t xml:space="preserve">se rige </w:t>
      </w:r>
      <w:r w:rsidR="000A27D9" w:rsidRPr="00576A2A">
        <w:rPr>
          <w:lang w:val="es-ES_tradnl"/>
        </w:rPr>
        <w:t xml:space="preserve">por una visión a largo plazo compartida en la que </w:t>
      </w:r>
      <w:r w:rsidR="00D43FD3" w:rsidRPr="00576A2A">
        <w:rPr>
          <w:lang w:val="es-ES_tradnl"/>
        </w:rPr>
        <w:t xml:space="preserve">se procuran </w:t>
      </w:r>
      <w:r w:rsidR="000A27D9" w:rsidRPr="00576A2A">
        <w:rPr>
          <w:lang w:val="es-ES_tradnl"/>
        </w:rPr>
        <w:t xml:space="preserve">los </w:t>
      </w:r>
      <w:r w:rsidR="00C43C8B" w:rsidRPr="00576A2A">
        <w:rPr>
          <w:lang w:val="es-ES_tradnl"/>
        </w:rPr>
        <w:t>objetiv</w:t>
      </w:r>
      <w:r w:rsidR="00D43FD3" w:rsidRPr="00576A2A">
        <w:rPr>
          <w:lang w:val="es-ES_tradnl"/>
        </w:rPr>
        <w:t>o</w:t>
      </w:r>
      <w:r w:rsidR="00C43C8B" w:rsidRPr="00576A2A">
        <w:rPr>
          <w:lang w:val="es-ES_tradnl"/>
        </w:rPr>
        <w:t xml:space="preserve">s </w:t>
      </w:r>
      <w:r w:rsidR="00D43FD3" w:rsidRPr="00576A2A">
        <w:rPr>
          <w:lang w:val="es-ES_tradnl"/>
        </w:rPr>
        <w:t xml:space="preserve">de las tres convenciones de Río de manera mutuamente fortalecida, de modo que, para </w:t>
      </w:r>
      <w:r w:rsidR="00C43C8B" w:rsidRPr="00576A2A">
        <w:rPr>
          <w:lang w:val="es-ES_tradnl"/>
        </w:rPr>
        <w:t>2030</w:t>
      </w:r>
      <w:r w:rsidR="00D43FD3" w:rsidRPr="00576A2A">
        <w:rPr>
          <w:lang w:val="es-ES_tradnl"/>
        </w:rPr>
        <w:t xml:space="preserve"> y a partir de entonces, la conservación y la utilización sostenible de la diversidad biológica, así como las respuestas al cambio climático y </w:t>
      </w:r>
      <w:r w:rsidR="00AF020D" w:rsidRPr="00576A2A">
        <w:rPr>
          <w:lang w:val="es-ES_tradnl"/>
        </w:rPr>
        <w:t xml:space="preserve">el logro de la neutralización de la degradación de las tierras tengan un seguimiento y sean planificados, financiados e implementados de manera coherente en todos los niveles, para el beneficio mutuo de las convenciones y en apoyo al desarrollo sostenible. </w:t>
      </w:r>
    </w:p>
    <w:p w14:paraId="3E75A3EA" w14:textId="3DB61DA3" w:rsidR="00C43C8B" w:rsidRPr="00576A2A" w:rsidRDefault="00AF020D" w:rsidP="00C43C8B">
      <w:pPr>
        <w:pStyle w:val="CBDNormalNumber"/>
        <w:rPr>
          <w:lang w:val="es-ES_tradnl"/>
        </w:rPr>
      </w:pPr>
      <w:r w:rsidRPr="00576A2A">
        <w:rPr>
          <w:lang w:val="es-ES_tradnl"/>
        </w:rPr>
        <w:t>A fin de dar lugar a tal visión</w:t>
      </w:r>
      <w:r w:rsidR="00C43C8B" w:rsidRPr="00576A2A">
        <w:rPr>
          <w:lang w:val="es-ES_tradnl"/>
        </w:rPr>
        <w:t xml:space="preserve">, </w:t>
      </w:r>
      <w:r w:rsidRPr="00576A2A">
        <w:rPr>
          <w:lang w:val="es-ES_tradnl"/>
        </w:rPr>
        <w:t>las medidas están organizadas en torno a tres horizontes de tiempo limitado que sirven de hitos estratégicos</w:t>
      </w:r>
      <w:r w:rsidR="00C43C8B" w:rsidRPr="00576A2A">
        <w:rPr>
          <w:lang w:val="es-ES_tradnl"/>
        </w:rPr>
        <w:t xml:space="preserve">: </w:t>
      </w:r>
      <w:r w:rsidRPr="00576A2A">
        <w:rPr>
          <w:lang w:val="es-ES_tradnl"/>
        </w:rPr>
        <w:t xml:space="preserve">para el fin de </w:t>
      </w:r>
      <w:r w:rsidR="00C43C8B" w:rsidRPr="00576A2A">
        <w:rPr>
          <w:lang w:val="es-ES_tradnl"/>
        </w:rPr>
        <w:t>2028 (</w:t>
      </w:r>
      <w:r w:rsidR="000A27D9" w:rsidRPr="00576A2A">
        <w:rPr>
          <w:lang w:val="es-ES_tradnl"/>
        </w:rPr>
        <w:t>corto plazo)</w:t>
      </w:r>
      <w:r w:rsidR="00C43C8B" w:rsidRPr="00576A2A">
        <w:rPr>
          <w:lang w:val="es-ES_tradnl"/>
        </w:rPr>
        <w:t xml:space="preserve"> </w:t>
      </w:r>
      <w:r w:rsidR="00143CF5" w:rsidRPr="00576A2A">
        <w:rPr>
          <w:lang w:val="es-ES_tradnl"/>
        </w:rPr>
        <w:t xml:space="preserve">con el establecimiento de las bases para </w:t>
      </w:r>
      <w:r w:rsidR="007B5B93" w:rsidRPr="00576A2A">
        <w:rPr>
          <w:lang w:val="es-ES_tradnl"/>
        </w:rPr>
        <w:t>la planificación, el seguimiento y la coordinación coherentes</w:t>
      </w:r>
      <w:r w:rsidR="00C43C8B" w:rsidRPr="00576A2A">
        <w:rPr>
          <w:lang w:val="es-ES_tradnl"/>
        </w:rPr>
        <w:t xml:space="preserve">; </w:t>
      </w:r>
      <w:r w:rsidRPr="00576A2A">
        <w:rPr>
          <w:lang w:val="es-ES_tradnl"/>
        </w:rPr>
        <w:t xml:space="preserve">para </w:t>
      </w:r>
      <w:r w:rsidR="00C43C8B" w:rsidRPr="00576A2A">
        <w:rPr>
          <w:lang w:val="es-ES_tradnl"/>
        </w:rPr>
        <w:t>2030 (medi</w:t>
      </w:r>
      <w:r w:rsidR="000A27D9" w:rsidRPr="00576A2A">
        <w:rPr>
          <w:lang w:val="es-ES_tradnl"/>
        </w:rPr>
        <w:t>ano plazo</w:t>
      </w:r>
      <w:r w:rsidR="00C43C8B" w:rsidRPr="00576A2A">
        <w:rPr>
          <w:lang w:val="es-ES_tradnl"/>
        </w:rPr>
        <w:t xml:space="preserve">) </w:t>
      </w:r>
      <w:r w:rsidR="007B5B93" w:rsidRPr="00576A2A">
        <w:rPr>
          <w:lang w:val="es-ES_tradnl"/>
        </w:rPr>
        <w:t>en la medida que las estrategias, la presentación de informes y la financiación nacionales estén en consonancia y se pongan en marcha</w:t>
      </w:r>
      <w:r w:rsidR="00C43C8B" w:rsidRPr="00576A2A">
        <w:rPr>
          <w:lang w:val="es-ES_tradnl"/>
        </w:rPr>
        <w:t xml:space="preserve">; </w:t>
      </w:r>
      <w:r w:rsidRPr="00576A2A">
        <w:rPr>
          <w:lang w:val="es-ES_tradnl"/>
        </w:rPr>
        <w:t xml:space="preserve">y a partir de </w:t>
      </w:r>
      <w:r w:rsidR="00C43C8B" w:rsidRPr="00576A2A">
        <w:rPr>
          <w:lang w:val="es-ES_tradnl"/>
        </w:rPr>
        <w:t>2030 (l</w:t>
      </w:r>
      <w:r w:rsidR="000A27D9" w:rsidRPr="00576A2A">
        <w:rPr>
          <w:lang w:val="es-ES_tradnl"/>
        </w:rPr>
        <w:t>argo plazo</w:t>
      </w:r>
      <w:r w:rsidR="00C43C8B" w:rsidRPr="00576A2A">
        <w:rPr>
          <w:lang w:val="es-ES_tradnl"/>
        </w:rPr>
        <w:t xml:space="preserve">) </w:t>
      </w:r>
      <w:r w:rsidR="007A5F48" w:rsidRPr="00576A2A">
        <w:rPr>
          <w:lang w:val="es-ES_tradnl"/>
        </w:rPr>
        <w:t xml:space="preserve">para sostener una implementación coherente y una arquitectura internacional de apoyo mutuo. Podría ser necesario que las actividades propicias para un hito dado comenzaran con anticipación al horizonte indicado. </w:t>
      </w:r>
    </w:p>
    <w:p w14:paraId="26C111EE" w14:textId="0208315C" w:rsidR="00F31C0A" w:rsidRPr="00576A2A" w:rsidRDefault="00DE7545" w:rsidP="00C43C8B">
      <w:pPr>
        <w:pStyle w:val="CBDNormalNumber"/>
        <w:rPr>
          <w:lang w:val="es-ES_tradnl"/>
        </w:rPr>
      </w:pPr>
      <w:r w:rsidRPr="00576A2A">
        <w:rPr>
          <w:lang w:val="es-ES_tradnl"/>
        </w:rPr>
        <w:t>Dentro de cada horizonte según están presentadas en los cuadros siguientes, las medidas fueron ordenadas para proporcionar una forma de lógica de implementación. En primer lugar</w:t>
      </w:r>
      <w:r w:rsidR="00100C60" w:rsidRPr="00576A2A">
        <w:rPr>
          <w:lang w:val="es-ES_tradnl"/>
        </w:rPr>
        <w:t xml:space="preserve">, escala con medidas mundiales y a continuación las regionales, las nacionales y las subnacionales. En segundo lugar, dentro de cada escala geográfica, las medidas relativas a evaluaciones, análisis y recopilación de información se enumeran primero, seguidas de la aplicación, el seguimiento y luego la presentación de informes. Y por último, se enumeran las medidas relativas a los medios de aplicación, como por ejemplo la creación de capacidad, la financiación y las necesidades tecnológicas, que no pueden clasificarse en los grupos anteriores. </w:t>
      </w:r>
    </w:p>
    <w:p w14:paraId="637B8DD1" w14:textId="351C0B04" w:rsidR="00D35459" w:rsidRPr="00576A2A" w:rsidRDefault="00100C60" w:rsidP="00C43C8B">
      <w:pPr>
        <w:pStyle w:val="CBDNormalNumber"/>
        <w:rPr>
          <w:lang w:val="es-ES_tradnl"/>
        </w:rPr>
      </w:pPr>
      <w:r w:rsidRPr="00576A2A">
        <w:rPr>
          <w:lang w:val="es-ES_tradnl"/>
        </w:rPr>
        <w:t xml:space="preserve">La columna </w:t>
      </w:r>
      <w:r w:rsidR="00D35459" w:rsidRPr="00576A2A">
        <w:rPr>
          <w:lang w:val="es-ES_tradnl"/>
        </w:rPr>
        <w:t>“</w:t>
      </w:r>
      <w:r w:rsidR="004D4F29" w:rsidRPr="00576A2A">
        <w:rPr>
          <w:lang w:val="es-ES_tradnl"/>
        </w:rPr>
        <w:t>Actores responsables</w:t>
      </w:r>
      <w:r w:rsidR="00D35459" w:rsidRPr="00576A2A">
        <w:rPr>
          <w:lang w:val="es-ES_tradnl"/>
        </w:rPr>
        <w:t xml:space="preserve">” </w:t>
      </w:r>
      <w:r w:rsidRPr="00576A2A">
        <w:rPr>
          <w:lang w:val="es-ES_tradnl"/>
        </w:rPr>
        <w:t xml:space="preserve">de los siguientes cuadros identifica a los actores que se espera que lideren cada medida o que contribuyan con la misma. Las </w:t>
      </w:r>
      <w:r w:rsidR="00D35459" w:rsidRPr="00576A2A">
        <w:rPr>
          <w:lang w:val="es-ES_tradnl"/>
        </w:rPr>
        <w:t xml:space="preserve">Partes </w:t>
      </w:r>
      <w:r w:rsidRPr="00576A2A">
        <w:rPr>
          <w:lang w:val="es-ES_tradnl"/>
        </w:rPr>
        <w:t xml:space="preserve">son los principales actores responsables de la aplicación, actuando a través de sus puntos focales nacionales </w:t>
      </w:r>
      <w:r w:rsidR="00D35459" w:rsidRPr="00576A2A">
        <w:rPr>
          <w:lang w:val="es-ES_tradnl"/>
        </w:rPr>
        <w:t>(</w:t>
      </w:r>
      <w:r w:rsidR="00AD257B" w:rsidRPr="00576A2A">
        <w:rPr>
          <w:lang w:val="es-ES_tradnl"/>
        </w:rPr>
        <w:t>PFN</w:t>
      </w:r>
      <w:r w:rsidR="00D35459" w:rsidRPr="00576A2A">
        <w:rPr>
          <w:lang w:val="es-ES_tradnl"/>
        </w:rPr>
        <w:t>)</w:t>
      </w:r>
      <w:r w:rsidR="00675806" w:rsidRPr="00576A2A">
        <w:rPr>
          <w:lang w:val="es-ES_tradnl"/>
        </w:rPr>
        <w:t xml:space="preserve"> y ministerios del rubro pertinentes</w:t>
      </w:r>
      <w:r w:rsidR="00D35459" w:rsidRPr="00576A2A">
        <w:rPr>
          <w:lang w:val="es-ES_tradnl"/>
        </w:rPr>
        <w:t xml:space="preserve">; </w:t>
      </w:r>
      <w:r w:rsidR="00675806" w:rsidRPr="00576A2A">
        <w:rPr>
          <w:lang w:val="es-ES_tradnl"/>
        </w:rPr>
        <w:t xml:space="preserve">las secretarías de las convenciones de Río y el Grupo de Enlace Mixto </w:t>
      </w:r>
      <w:r w:rsidR="00D35459" w:rsidRPr="00576A2A">
        <w:rPr>
          <w:lang w:val="es-ES_tradnl"/>
        </w:rPr>
        <w:t>(</w:t>
      </w:r>
      <w:r w:rsidR="003A49B7" w:rsidRPr="00576A2A">
        <w:rPr>
          <w:lang w:val="es-ES_tradnl"/>
        </w:rPr>
        <w:t>GEM</w:t>
      </w:r>
      <w:r w:rsidR="00D35459" w:rsidRPr="00576A2A">
        <w:rPr>
          <w:lang w:val="es-ES_tradnl"/>
        </w:rPr>
        <w:t xml:space="preserve">) </w:t>
      </w:r>
      <w:r w:rsidR="00A30305" w:rsidRPr="00576A2A">
        <w:rPr>
          <w:lang w:val="es-ES_tradnl"/>
        </w:rPr>
        <w:t>cumplen una función facilitadora y de coordinación</w:t>
      </w:r>
      <w:r w:rsidR="00D35459" w:rsidRPr="00576A2A">
        <w:rPr>
          <w:lang w:val="es-ES_tradnl"/>
        </w:rPr>
        <w:t>;</w:t>
      </w:r>
      <w:r w:rsidR="00A30305" w:rsidRPr="00576A2A">
        <w:rPr>
          <w:lang w:val="es-ES_tradnl"/>
        </w:rPr>
        <w:t xml:space="preserve"> los donantes y los mecanismos financieros proporcionan recursos</w:t>
      </w:r>
      <w:r w:rsidR="00D35459" w:rsidRPr="00576A2A">
        <w:rPr>
          <w:lang w:val="es-ES_tradnl"/>
        </w:rPr>
        <w:t xml:space="preserve">; </w:t>
      </w:r>
      <w:r w:rsidR="00A30305" w:rsidRPr="00576A2A">
        <w:rPr>
          <w:lang w:val="es-ES_tradnl"/>
        </w:rPr>
        <w:t xml:space="preserve">y otros actores pertinentes </w:t>
      </w:r>
      <w:r w:rsidR="00D35459" w:rsidRPr="00576A2A">
        <w:rPr>
          <w:lang w:val="es-ES_tradnl"/>
        </w:rPr>
        <w:t>– inclu</w:t>
      </w:r>
      <w:r w:rsidR="00A30305" w:rsidRPr="00576A2A">
        <w:rPr>
          <w:lang w:val="es-ES_tradnl"/>
        </w:rPr>
        <w:t>idos los pueblos indígenas y las comunidades locales</w:t>
      </w:r>
      <w:r w:rsidR="00D35459" w:rsidRPr="00576A2A">
        <w:rPr>
          <w:lang w:val="es-ES_tradnl"/>
        </w:rPr>
        <w:t>,</w:t>
      </w:r>
      <w:r w:rsidR="00A30305" w:rsidRPr="00576A2A">
        <w:rPr>
          <w:lang w:val="es-ES_tradnl"/>
        </w:rPr>
        <w:t xml:space="preserve"> las organizaciones de la sociedad </w:t>
      </w:r>
      <w:r w:rsidR="00D35459" w:rsidRPr="00576A2A">
        <w:rPr>
          <w:lang w:val="es-ES_tradnl"/>
        </w:rPr>
        <w:t>civil</w:t>
      </w:r>
      <w:r w:rsidR="00A30305" w:rsidRPr="00576A2A">
        <w:rPr>
          <w:lang w:val="es-ES_tradnl"/>
        </w:rPr>
        <w:t xml:space="preserve">, la comunidad científica y el sistema de las Naciones </w:t>
      </w:r>
      <w:r w:rsidR="00D35459" w:rsidRPr="00576A2A">
        <w:rPr>
          <w:lang w:val="es-ES_tradnl"/>
        </w:rPr>
        <w:t>Uni</w:t>
      </w:r>
      <w:r w:rsidR="00A30305" w:rsidRPr="00576A2A">
        <w:rPr>
          <w:lang w:val="es-ES_tradnl"/>
        </w:rPr>
        <w:t>das</w:t>
      </w:r>
      <w:r w:rsidR="00D35459" w:rsidRPr="00576A2A">
        <w:rPr>
          <w:lang w:val="es-ES_tradnl"/>
        </w:rPr>
        <w:t xml:space="preserve"> – </w:t>
      </w:r>
      <w:r w:rsidR="00A30305" w:rsidRPr="00576A2A">
        <w:rPr>
          <w:lang w:val="es-ES_tradnl"/>
        </w:rPr>
        <w:t>realizan contribuciones desde sus funciones de apoyo</w:t>
      </w:r>
      <w:r w:rsidR="00D35459" w:rsidRPr="00576A2A">
        <w:rPr>
          <w:lang w:val="es-ES_tradnl"/>
        </w:rPr>
        <w:t>.</w:t>
      </w:r>
    </w:p>
    <w:p w14:paraId="40589476" w14:textId="64981033" w:rsidR="00D66F92" w:rsidRPr="00576A2A" w:rsidRDefault="004D4F29" w:rsidP="00774CFF">
      <w:pPr>
        <w:pStyle w:val="CBDTableTitle"/>
        <w:rPr>
          <w:lang w:val="es-ES_tradnl"/>
        </w:rPr>
      </w:pPr>
      <w:r w:rsidRPr="00576A2A">
        <w:rPr>
          <w:b w:val="0"/>
          <w:bCs/>
          <w:lang w:val="es-ES_tradnl"/>
        </w:rPr>
        <w:t xml:space="preserve">Cuadro </w:t>
      </w:r>
      <w:r w:rsidR="00551608" w:rsidRPr="00576A2A">
        <w:rPr>
          <w:b w:val="0"/>
          <w:bCs/>
          <w:lang w:val="es-ES_tradnl"/>
        </w:rPr>
        <w:t>1</w:t>
      </w:r>
      <w:r w:rsidR="00551608" w:rsidRPr="00576A2A">
        <w:rPr>
          <w:lang w:val="es-ES_tradnl"/>
        </w:rPr>
        <w:br/>
      </w:r>
      <w:r w:rsidR="000A27D9" w:rsidRPr="00576A2A">
        <w:rPr>
          <w:lang w:val="es-ES_tradnl"/>
        </w:rPr>
        <w:t xml:space="preserve">Corto plazo </w:t>
      </w:r>
      <w:r w:rsidR="00551608" w:rsidRPr="00576A2A">
        <w:rPr>
          <w:lang w:val="es-ES_tradnl"/>
        </w:rPr>
        <w:t>(</w:t>
      </w:r>
      <w:r w:rsidRPr="00576A2A">
        <w:rPr>
          <w:lang w:val="es-ES_tradnl"/>
        </w:rPr>
        <w:t xml:space="preserve">desde el presente hasta el final de </w:t>
      </w:r>
      <w:r w:rsidR="00551608" w:rsidRPr="00576A2A">
        <w:rPr>
          <w:lang w:val="es-ES_tradnl"/>
        </w:rPr>
        <w:t>2028)</w:t>
      </w:r>
    </w:p>
    <w:tbl>
      <w:tblPr>
        <w:tblW w:w="9214"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14"/>
        <w:gridCol w:w="3309"/>
        <w:gridCol w:w="1460"/>
        <w:gridCol w:w="1764"/>
        <w:gridCol w:w="2267"/>
      </w:tblGrid>
      <w:tr w:rsidR="00D66F92" w:rsidRPr="00576A2A" w14:paraId="5ECDAAAD" w14:textId="77777777" w:rsidTr="00774CFF">
        <w:trPr>
          <w:tblHeader/>
        </w:trPr>
        <w:tc>
          <w:tcPr>
            <w:tcW w:w="423" w:type="dxa"/>
          </w:tcPr>
          <w:p w14:paraId="2144449E" w14:textId="77777777" w:rsidR="00D66F92" w:rsidRPr="00576A2A" w:rsidRDefault="00D66F92" w:rsidP="00D56E59">
            <w:pPr>
              <w:rPr>
                <w:i/>
                <w:iCs/>
                <w:sz w:val="20"/>
                <w:szCs w:val="20"/>
                <w:lang w:val="es-ES_tradnl"/>
              </w:rPr>
            </w:pPr>
          </w:p>
        </w:tc>
        <w:tc>
          <w:tcPr>
            <w:tcW w:w="3402" w:type="dxa"/>
          </w:tcPr>
          <w:p w14:paraId="53091B64" w14:textId="48FCA30D" w:rsidR="00D66F92" w:rsidRPr="00576A2A" w:rsidRDefault="004D4F29" w:rsidP="00551608">
            <w:pPr>
              <w:rPr>
                <w:i/>
                <w:iCs/>
                <w:sz w:val="20"/>
                <w:szCs w:val="20"/>
                <w:lang w:val="es-ES_tradnl"/>
              </w:rPr>
            </w:pPr>
            <w:r w:rsidRPr="00576A2A">
              <w:rPr>
                <w:i/>
                <w:iCs/>
                <w:sz w:val="20"/>
                <w:szCs w:val="20"/>
                <w:lang w:val="es-ES_tradnl"/>
              </w:rPr>
              <w:t>Medida</w:t>
            </w:r>
          </w:p>
        </w:tc>
        <w:tc>
          <w:tcPr>
            <w:tcW w:w="1497" w:type="dxa"/>
          </w:tcPr>
          <w:p w14:paraId="1F6CBBCC" w14:textId="5E596115" w:rsidR="00D66F92" w:rsidRPr="00576A2A" w:rsidRDefault="00CA73FA" w:rsidP="00551608">
            <w:pPr>
              <w:rPr>
                <w:i/>
                <w:iCs/>
                <w:sz w:val="20"/>
                <w:szCs w:val="20"/>
                <w:lang w:val="es-ES_tradnl"/>
              </w:rPr>
            </w:pPr>
            <w:r w:rsidRPr="00576A2A">
              <w:rPr>
                <w:i/>
                <w:iCs/>
                <w:sz w:val="20"/>
                <w:szCs w:val="20"/>
                <w:lang w:val="es-ES_tradnl"/>
              </w:rPr>
              <w:t>Es</w:t>
            </w:r>
            <w:r w:rsidR="00D66F92" w:rsidRPr="00576A2A">
              <w:rPr>
                <w:i/>
                <w:iCs/>
                <w:sz w:val="20"/>
                <w:szCs w:val="20"/>
                <w:lang w:val="es-ES_tradnl"/>
              </w:rPr>
              <w:t>cal</w:t>
            </w:r>
            <w:r w:rsidRPr="00576A2A">
              <w:rPr>
                <w:i/>
                <w:iCs/>
                <w:sz w:val="20"/>
                <w:szCs w:val="20"/>
                <w:lang w:val="es-ES_tradnl"/>
              </w:rPr>
              <w:t>a</w:t>
            </w:r>
          </w:p>
        </w:tc>
        <w:tc>
          <w:tcPr>
            <w:tcW w:w="1615" w:type="dxa"/>
          </w:tcPr>
          <w:p w14:paraId="296D4D3D" w14:textId="66DFF08E" w:rsidR="00D66F92" w:rsidRPr="00576A2A" w:rsidRDefault="004D4F29" w:rsidP="00551608">
            <w:pPr>
              <w:rPr>
                <w:i/>
                <w:iCs/>
                <w:sz w:val="20"/>
                <w:szCs w:val="20"/>
                <w:lang w:val="es-ES_tradnl"/>
              </w:rPr>
            </w:pPr>
            <w:r w:rsidRPr="00576A2A">
              <w:rPr>
                <w:i/>
                <w:iCs/>
                <w:sz w:val="20"/>
                <w:szCs w:val="20"/>
                <w:lang w:val="es-ES_tradnl"/>
              </w:rPr>
              <w:t>Elementos constitutivos</w:t>
            </w:r>
          </w:p>
        </w:tc>
        <w:tc>
          <w:tcPr>
            <w:tcW w:w="2277" w:type="dxa"/>
          </w:tcPr>
          <w:p w14:paraId="6138E59D" w14:textId="30CC8DA9" w:rsidR="00D66F92" w:rsidRPr="00576A2A" w:rsidRDefault="004D4F29" w:rsidP="00551608">
            <w:pPr>
              <w:rPr>
                <w:i/>
                <w:iCs/>
                <w:sz w:val="20"/>
                <w:szCs w:val="20"/>
                <w:lang w:val="es-ES_tradnl"/>
              </w:rPr>
            </w:pPr>
            <w:r w:rsidRPr="00576A2A">
              <w:rPr>
                <w:i/>
                <w:iCs/>
                <w:sz w:val="20"/>
                <w:szCs w:val="20"/>
                <w:lang w:val="es-ES_tradnl"/>
              </w:rPr>
              <w:t>Actores responsables</w:t>
            </w:r>
          </w:p>
        </w:tc>
      </w:tr>
      <w:tr w:rsidR="00D66F92" w:rsidRPr="00576A2A" w14:paraId="6370F104" w14:textId="77777777" w:rsidTr="00774CFF">
        <w:tc>
          <w:tcPr>
            <w:tcW w:w="423" w:type="dxa"/>
          </w:tcPr>
          <w:p w14:paraId="51900C7D" w14:textId="77777777" w:rsidR="00D66F92" w:rsidRPr="00576A2A" w:rsidRDefault="00D66F92" w:rsidP="00774CFF">
            <w:pPr>
              <w:jc w:val="left"/>
              <w:rPr>
                <w:sz w:val="20"/>
                <w:szCs w:val="20"/>
                <w:lang w:val="es-ES_tradnl"/>
              </w:rPr>
            </w:pPr>
            <w:r w:rsidRPr="00576A2A">
              <w:rPr>
                <w:sz w:val="20"/>
                <w:szCs w:val="20"/>
                <w:lang w:val="es-ES_tradnl"/>
              </w:rPr>
              <w:t>i.1</w:t>
            </w:r>
          </w:p>
        </w:tc>
        <w:tc>
          <w:tcPr>
            <w:tcW w:w="3402" w:type="dxa"/>
          </w:tcPr>
          <w:p w14:paraId="1E3C0495" w14:textId="0DA27D12" w:rsidR="00D66F92" w:rsidRPr="00576A2A" w:rsidRDefault="00462E09" w:rsidP="00774CFF">
            <w:pPr>
              <w:jc w:val="left"/>
              <w:rPr>
                <w:sz w:val="20"/>
                <w:szCs w:val="20"/>
                <w:lang w:val="es-ES_tradnl"/>
              </w:rPr>
            </w:pPr>
            <w:r w:rsidRPr="00576A2A">
              <w:rPr>
                <w:sz w:val="20"/>
                <w:szCs w:val="20"/>
                <w:lang w:val="es-ES_tradnl"/>
              </w:rPr>
              <w:t xml:space="preserve">Llevar a cabo un intermapeo de las metas a nivel Convención entre las Convenciones de Río y </w:t>
            </w:r>
            <w:r w:rsidR="00B04B90" w:rsidRPr="00576A2A">
              <w:rPr>
                <w:sz w:val="20"/>
                <w:szCs w:val="20"/>
                <w:lang w:val="es-ES_tradnl"/>
              </w:rPr>
              <w:t>los ODS para identificar áreas de consonancia e informar sobre la elaboración o la revisión de estrategias nacionales coherentes</w:t>
            </w:r>
            <w:r w:rsidR="00C8797A">
              <w:rPr>
                <w:sz w:val="20"/>
                <w:szCs w:val="20"/>
                <w:lang w:val="es-ES_tradnl"/>
              </w:rPr>
              <w:t>.</w:t>
            </w:r>
          </w:p>
        </w:tc>
        <w:tc>
          <w:tcPr>
            <w:tcW w:w="1497" w:type="dxa"/>
          </w:tcPr>
          <w:p w14:paraId="7F88948D" w14:textId="3FE5F584" w:rsidR="00D66F92" w:rsidRPr="00576A2A" w:rsidRDefault="00CA73FA" w:rsidP="00774CFF">
            <w:pPr>
              <w:jc w:val="left"/>
              <w:rPr>
                <w:sz w:val="20"/>
                <w:szCs w:val="20"/>
                <w:lang w:val="es-ES_tradnl"/>
              </w:rPr>
            </w:pPr>
            <w:r w:rsidRPr="00576A2A">
              <w:rPr>
                <w:sz w:val="20"/>
                <w:szCs w:val="20"/>
                <w:lang w:val="es-ES_tradnl"/>
              </w:rPr>
              <w:t>Internacional</w:t>
            </w:r>
          </w:p>
        </w:tc>
        <w:tc>
          <w:tcPr>
            <w:tcW w:w="1615" w:type="dxa"/>
          </w:tcPr>
          <w:p w14:paraId="35B7EFEA" w14:textId="44F6C384" w:rsidR="00D66F92" w:rsidRPr="00576A2A" w:rsidRDefault="004D4F29" w:rsidP="00774CFF">
            <w:pPr>
              <w:jc w:val="left"/>
              <w:rPr>
                <w:sz w:val="20"/>
                <w:szCs w:val="20"/>
                <w:lang w:val="es-ES_tradnl"/>
              </w:rPr>
            </w:pPr>
            <w:r w:rsidRPr="00576A2A">
              <w:rPr>
                <w:sz w:val="20"/>
                <w:szCs w:val="20"/>
                <w:lang w:val="es-ES_tradnl"/>
              </w:rPr>
              <w:t>Consonancia de estrategias y planes nacionales</w:t>
            </w:r>
          </w:p>
        </w:tc>
        <w:tc>
          <w:tcPr>
            <w:tcW w:w="2277" w:type="dxa"/>
          </w:tcPr>
          <w:p w14:paraId="6C7BC63D" w14:textId="1FE85F6B" w:rsidR="00D66F92" w:rsidRPr="00576A2A" w:rsidRDefault="00857A9C" w:rsidP="00774CFF">
            <w:pPr>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12BEC" w:rsidRPr="00576A2A">
              <w:rPr>
                <w:sz w:val="20"/>
                <w:szCs w:val="20"/>
                <w:lang w:val="es-ES_tradnl"/>
              </w:rPr>
              <w:t>Secretarías de Río</w:t>
            </w:r>
            <w:r w:rsidR="00D66F92" w:rsidRPr="00576A2A">
              <w:rPr>
                <w:sz w:val="20"/>
                <w:szCs w:val="20"/>
                <w:lang w:val="es-ES_tradnl"/>
              </w:rPr>
              <w:t xml:space="preserve">; </w:t>
            </w:r>
            <w:r w:rsidRPr="00576A2A">
              <w:rPr>
                <w:sz w:val="20"/>
                <w:szCs w:val="20"/>
                <w:lang w:val="es-ES_tradnl"/>
              </w:rPr>
              <w:t>Organismos de las Naciones Unidas</w:t>
            </w:r>
          </w:p>
        </w:tc>
      </w:tr>
      <w:tr w:rsidR="00D66F92" w:rsidRPr="00576A2A" w14:paraId="5E47F352" w14:textId="77777777" w:rsidTr="00774CFF">
        <w:tc>
          <w:tcPr>
            <w:tcW w:w="423" w:type="dxa"/>
          </w:tcPr>
          <w:p w14:paraId="038D05CE" w14:textId="77777777" w:rsidR="00D66F92" w:rsidRPr="00576A2A" w:rsidRDefault="00D66F92" w:rsidP="00774CFF">
            <w:pPr>
              <w:spacing w:before="40" w:after="40"/>
              <w:jc w:val="left"/>
              <w:rPr>
                <w:sz w:val="20"/>
                <w:szCs w:val="20"/>
                <w:lang w:val="es-ES_tradnl"/>
              </w:rPr>
            </w:pPr>
            <w:r w:rsidRPr="00576A2A">
              <w:rPr>
                <w:sz w:val="20"/>
                <w:szCs w:val="20"/>
                <w:lang w:val="es-ES_tradnl"/>
              </w:rPr>
              <w:t>i.2</w:t>
            </w:r>
          </w:p>
        </w:tc>
        <w:tc>
          <w:tcPr>
            <w:tcW w:w="3402" w:type="dxa"/>
          </w:tcPr>
          <w:p w14:paraId="542470AF" w14:textId="2DA4D7A2" w:rsidR="00D66F92" w:rsidRPr="00576A2A" w:rsidRDefault="00D075A3" w:rsidP="00774CFF">
            <w:pPr>
              <w:spacing w:before="40" w:after="40"/>
              <w:jc w:val="left"/>
              <w:rPr>
                <w:sz w:val="20"/>
                <w:szCs w:val="20"/>
                <w:lang w:val="es-ES_tradnl"/>
              </w:rPr>
            </w:pPr>
            <w:r w:rsidRPr="00576A2A">
              <w:rPr>
                <w:sz w:val="20"/>
                <w:szCs w:val="20"/>
                <w:lang w:val="es-ES_tradnl"/>
              </w:rPr>
              <w:t>Evaluar obligaciones de presentación de informes e identificar dificultades y carencias comunes en el seguimiento</w:t>
            </w:r>
            <w:r w:rsidR="00D66F92" w:rsidRPr="00576A2A">
              <w:rPr>
                <w:sz w:val="20"/>
                <w:szCs w:val="20"/>
                <w:lang w:val="es-ES_tradnl"/>
              </w:rPr>
              <w:t>/</w:t>
            </w:r>
            <w:r w:rsidRPr="00576A2A">
              <w:rPr>
                <w:sz w:val="20"/>
                <w:szCs w:val="20"/>
                <w:lang w:val="es-ES_tradnl"/>
              </w:rPr>
              <w:t xml:space="preserve">presentación de informes y producir recomendaciones, y </w:t>
            </w:r>
            <w:r w:rsidR="00E63ADE" w:rsidRPr="00576A2A">
              <w:rPr>
                <w:sz w:val="20"/>
                <w:szCs w:val="20"/>
                <w:lang w:val="es-ES_tradnl"/>
              </w:rPr>
              <w:t xml:space="preserve">encomendar a </w:t>
            </w:r>
            <w:r w:rsidR="00380285" w:rsidRPr="00576A2A">
              <w:rPr>
                <w:sz w:val="20"/>
                <w:szCs w:val="20"/>
                <w:lang w:val="es-ES_tradnl"/>
              </w:rPr>
              <w:t>“IPBES”</w:t>
            </w:r>
            <w:r w:rsidR="00D66F92" w:rsidRPr="00576A2A">
              <w:rPr>
                <w:sz w:val="20"/>
                <w:szCs w:val="20"/>
                <w:lang w:val="es-ES_tradnl"/>
              </w:rPr>
              <w:t>/</w:t>
            </w:r>
            <w:r w:rsidR="00380285" w:rsidRPr="00576A2A">
              <w:rPr>
                <w:sz w:val="20"/>
                <w:szCs w:val="20"/>
                <w:lang w:val="es-ES_tradnl"/>
              </w:rPr>
              <w:t xml:space="preserve"> “IPCC”</w:t>
            </w:r>
            <w:r w:rsidR="00D66F92" w:rsidRPr="00576A2A">
              <w:rPr>
                <w:sz w:val="20"/>
                <w:szCs w:val="20"/>
                <w:lang w:val="es-ES_tradnl"/>
              </w:rPr>
              <w:t>/</w:t>
            </w:r>
            <w:r w:rsidR="00FB1BE0" w:rsidRPr="00576A2A">
              <w:rPr>
                <w:sz w:val="20"/>
                <w:szCs w:val="20"/>
                <w:lang w:val="es-ES_tradnl"/>
              </w:rPr>
              <w:t>ICP</w:t>
            </w:r>
            <w:r w:rsidR="00D66F92" w:rsidRPr="00576A2A">
              <w:rPr>
                <w:sz w:val="20"/>
                <w:szCs w:val="20"/>
                <w:lang w:val="es-ES_tradnl"/>
              </w:rPr>
              <w:t xml:space="preserve"> </w:t>
            </w:r>
            <w:r w:rsidR="00E63ADE" w:rsidRPr="00576A2A">
              <w:rPr>
                <w:sz w:val="20"/>
                <w:szCs w:val="20"/>
                <w:lang w:val="es-ES_tradnl"/>
              </w:rPr>
              <w:t xml:space="preserve">asesoramientos sobre enfoques para </w:t>
            </w:r>
            <w:r w:rsidR="00E63ADE" w:rsidRPr="00576A2A">
              <w:rPr>
                <w:sz w:val="20"/>
                <w:szCs w:val="20"/>
                <w:lang w:val="es-ES_tradnl"/>
              </w:rPr>
              <w:lastRenderedPageBreak/>
              <w:t>desplegar parámetros de medición</w:t>
            </w:r>
            <w:r w:rsidR="00A47471" w:rsidRPr="00576A2A">
              <w:rPr>
                <w:sz w:val="20"/>
                <w:szCs w:val="20"/>
                <w:lang w:val="es-ES_tradnl"/>
              </w:rPr>
              <w:t xml:space="preserve"> en común</w:t>
            </w:r>
            <w:r w:rsidR="00E63ADE" w:rsidRPr="00576A2A">
              <w:rPr>
                <w:sz w:val="20"/>
                <w:szCs w:val="20"/>
                <w:lang w:val="es-ES_tradnl"/>
              </w:rPr>
              <w:t xml:space="preserve">, normativas y </w:t>
            </w:r>
            <w:r w:rsidR="00A47471" w:rsidRPr="00576A2A">
              <w:rPr>
                <w:sz w:val="20"/>
                <w:szCs w:val="20"/>
                <w:lang w:val="es-ES_tradnl"/>
              </w:rPr>
              <w:t>eficacia en función de los costos del seguimiento, presentación de informes y revisión sinérgicos</w:t>
            </w:r>
            <w:r w:rsidR="00C8797A">
              <w:rPr>
                <w:sz w:val="20"/>
                <w:szCs w:val="20"/>
                <w:lang w:val="es-ES_tradnl"/>
              </w:rPr>
              <w:t>.</w:t>
            </w:r>
          </w:p>
        </w:tc>
        <w:tc>
          <w:tcPr>
            <w:tcW w:w="1497" w:type="dxa"/>
          </w:tcPr>
          <w:p w14:paraId="1503DEA7" w14:textId="099F3FD4" w:rsidR="00D66F92" w:rsidRPr="00576A2A" w:rsidRDefault="00CA73FA" w:rsidP="00774CFF">
            <w:pPr>
              <w:spacing w:before="40" w:after="40"/>
              <w:jc w:val="left"/>
              <w:rPr>
                <w:sz w:val="20"/>
                <w:szCs w:val="20"/>
                <w:lang w:val="es-ES_tradnl"/>
              </w:rPr>
            </w:pPr>
            <w:r w:rsidRPr="00576A2A">
              <w:rPr>
                <w:sz w:val="20"/>
                <w:szCs w:val="20"/>
                <w:lang w:val="es-ES_tradnl"/>
              </w:rPr>
              <w:lastRenderedPageBreak/>
              <w:t>Internacional</w:t>
            </w:r>
          </w:p>
        </w:tc>
        <w:tc>
          <w:tcPr>
            <w:tcW w:w="1615" w:type="dxa"/>
          </w:tcPr>
          <w:p w14:paraId="50816C35" w14:textId="016B6DBD" w:rsidR="00D66F92" w:rsidRPr="00576A2A" w:rsidRDefault="00A04E2B" w:rsidP="00774CFF">
            <w:pPr>
              <w:spacing w:before="40" w:after="40"/>
              <w:jc w:val="left"/>
              <w:rPr>
                <w:sz w:val="20"/>
                <w:szCs w:val="20"/>
                <w:lang w:val="es-ES_tradnl"/>
              </w:rPr>
            </w:pPr>
            <w:r w:rsidRPr="00576A2A">
              <w:rPr>
                <w:sz w:val="20"/>
                <w:szCs w:val="20"/>
                <w:lang w:val="es-ES_tradnl"/>
              </w:rPr>
              <w:t xml:space="preserve">Planificación, seguimiento, presentación de informes y revisión </w:t>
            </w:r>
          </w:p>
        </w:tc>
        <w:tc>
          <w:tcPr>
            <w:tcW w:w="2277" w:type="dxa"/>
          </w:tcPr>
          <w:p w14:paraId="1021084C" w14:textId="2BD4A438"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12BEC" w:rsidRPr="00576A2A">
              <w:rPr>
                <w:sz w:val="20"/>
                <w:szCs w:val="20"/>
                <w:lang w:val="es-ES_tradnl"/>
              </w:rPr>
              <w:t>Secretarías de Río</w:t>
            </w:r>
            <w:r w:rsidR="00D66F92" w:rsidRPr="00576A2A">
              <w:rPr>
                <w:sz w:val="20"/>
                <w:szCs w:val="20"/>
                <w:lang w:val="es-ES_tradnl"/>
              </w:rPr>
              <w:t xml:space="preserve">; </w:t>
            </w:r>
            <w:r w:rsidRPr="00576A2A">
              <w:rPr>
                <w:sz w:val="20"/>
                <w:szCs w:val="20"/>
                <w:lang w:val="es-ES_tradnl"/>
              </w:rPr>
              <w:t xml:space="preserve">Plataforma Intergubernamental Científico-normativa sobre Diversidad Biológica y Servicios de los Ecosistemas </w:t>
            </w:r>
            <w:r w:rsidR="00D66F92" w:rsidRPr="00576A2A">
              <w:rPr>
                <w:sz w:val="20"/>
                <w:szCs w:val="20"/>
                <w:lang w:val="es-ES_tradnl"/>
              </w:rPr>
              <w:t>(</w:t>
            </w:r>
            <w:r w:rsidR="00380285" w:rsidRPr="00576A2A">
              <w:rPr>
                <w:sz w:val="20"/>
                <w:szCs w:val="20"/>
                <w:lang w:val="es-ES_tradnl"/>
              </w:rPr>
              <w:t>“IPBES”</w:t>
            </w:r>
            <w:r w:rsidR="00D66F92" w:rsidRPr="00576A2A">
              <w:rPr>
                <w:sz w:val="20"/>
                <w:szCs w:val="20"/>
                <w:lang w:val="es-ES_tradnl"/>
              </w:rPr>
              <w:t>)/</w:t>
            </w:r>
            <w:r w:rsidRPr="00576A2A">
              <w:rPr>
                <w:sz w:val="20"/>
                <w:szCs w:val="20"/>
                <w:lang w:val="es-ES_tradnl"/>
              </w:rPr>
              <w:t xml:space="preserve"> </w:t>
            </w:r>
            <w:r w:rsidR="00E8269C" w:rsidRPr="00576A2A">
              <w:rPr>
                <w:sz w:val="20"/>
                <w:szCs w:val="20"/>
                <w:lang w:val="es-ES_tradnl"/>
              </w:rPr>
              <w:lastRenderedPageBreak/>
              <w:t>Grupo Intergubernamental de Expertos sobre el Cambio Climático (</w:t>
            </w:r>
            <w:r w:rsidR="00380285" w:rsidRPr="00576A2A">
              <w:rPr>
                <w:sz w:val="20"/>
                <w:szCs w:val="20"/>
                <w:lang w:val="es-ES_tradnl"/>
              </w:rPr>
              <w:t>“IPCC”</w:t>
            </w:r>
            <w:r w:rsidR="00D66F92" w:rsidRPr="00576A2A">
              <w:rPr>
                <w:sz w:val="20"/>
                <w:szCs w:val="20"/>
                <w:lang w:val="es-ES_tradnl"/>
              </w:rPr>
              <w:t>)/</w:t>
            </w:r>
            <w:r w:rsidR="00E8269C" w:rsidRPr="00576A2A">
              <w:rPr>
                <w:sz w:val="20"/>
                <w:szCs w:val="20"/>
                <w:lang w:val="es-ES_tradnl"/>
              </w:rPr>
              <w:t>CN</w:t>
            </w:r>
            <w:r w:rsidR="00D66F92" w:rsidRPr="00576A2A">
              <w:rPr>
                <w:sz w:val="20"/>
                <w:szCs w:val="20"/>
                <w:lang w:val="es-ES_tradnl"/>
              </w:rPr>
              <w:t>U</w:t>
            </w:r>
            <w:r w:rsidR="00E8269C" w:rsidRPr="00576A2A">
              <w:rPr>
                <w:sz w:val="20"/>
                <w:szCs w:val="20"/>
                <w:lang w:val="es-ES_tradnl"/>
              </w:rPr>
              <w:t>L</w:t>
            </w:r>
            <w:r w:rsidR="00D66F92" w:rsidRPr="00576A2A">
              <w:rPr>
                <w:sz w:val="20"/>
                <w:szCs w:val="20"/>
                <w:lang w:val="es-ES_tradnl"/>
              </w:rPr>
              <w:t xml:space="preserve">D </w:t>
            </w:r>
            <w:r w:rsidR="00D60682" w:rsidRPr="00576A2A">
              <w:rPr>
                <w:sz w:val="20"/>
                <w:szCs w:val="20"/>
                <w:lang w:val="es-ES_tradnl"/>
              </w:rPr>
              <w:t>Interfaz Ciencia-Política (ICP)</w:t>
            </w:r>
          </w:p>
        </w:tc>
      </w:tr>
      <w:tr w:rsidR="00D66F92" w:rsidRPr="00576A2A" w14:paraId="72D0F937" w14:textId="77777777" w:rsidTr="00774CFF">
        <w:tc>
          <w:tcPr>
            <w:tcW w:w="423" w:type="dxa"/>
          </w:tcPr>
          <w:p w14:paraId="094E74F9" w14:textId="77777777" w:rsidR="00D66F92" w:rsidRPr="00576A2A" w:rsidRDefault="00D66F92" w:rsidP="00774CFF">
            <w:pPr>
              <w:spacing w:before="40" w:after="40"/>
              <w:jc w:val="left"/>
              <w:rPr>
                <w:sz w:val="20"/>
                <w:szCs w:val="20"/>
                <w:lang w:val="es-ES_tradnl"/>
              </w:rPr>
            </w:pPr>
            <w:r w:rsidRPr="00576A2A">
              <w:rPr>
                <w:sz w:val="20"/>
                <w:szCs w:val="20"/>
                <w:lang w:val="es-ES_tradnl"/>
              </w:rPr>
              <w:lastRenderedPageBreak/>
              <w:t>i.3</w:t>
            </w:r>
          </w:p>
        </w:tc>
        <w:tc>
          <w:tcPr>
            <w:tcW w:w="3402" w:type="dxa"/>
          </w:tcPr>
          <w:p w14:paraId="21EA2251" w14:textId="27F12F41" w:rsidR="00D66F92" w:rsidRPr="00576A2A" w:rsidRDefault="00A30305" w:rsidP="00774CFF">
            <w:pPr>
              <w:spacing w:before="40" w:after="40"/>
              <w:jc w:val="left"/>
              <w:rPr>
                <w:sz w:val="20"/>
                <w:szCs w:val="20"/>
                <w:lang w:val="es-ES_tradnl"/>
              </w:rPr>
            </w:pPr>
            <w:r w:rsidRPr="00576A2A">
              <w:rPr>
                <w:sz w:val="20"/>
                <w:szCs w:val="20"/>
                <w:lang w:val="es-ES_tradnl"/>
              </w:rPr>
              <w:t xml:space="preserve">Construir la base de pruebas y </w:t>
            </w:r>
            <w:r w:rsidR="001F34D9" w:rsidRPr="00576A2A">
              <w:rPr>
                <w:sz w:val="20"/>
                <w:szCs w:val="20"/>
                <w:lang w:val="es-ES_tradnl"/>
              </w:rPr>
              <w:t xml:space="preserve">el caso económico para </w:t>
            </w:r>
            <w:r w:rsidR="00D075A3" w:rsidRPr="00576A2A">
              <w:rPr>
                <w:sz w:val="20"/>
                <w:szCs w:val="20"/>
                <w:lang w:val="es-ES_tradnl"/>
              </w:rPr>
              <w:t>Sb</w:t>
            </w:r>
            <w:r w:rsidR="00D66F92" w:rsidRPr="00576A2A">
              <w:rPr>
                <w:sz w:val="20"/>
                <w:szCs w:val="20"/>
                <w:lang w:val="es-ES_tradnl"/>
              </w:rPr>
              <w:t>N</w:t>
            </w:r>
            <w:r w:rsidR="00D075A3" w:rsidRPr="00576A2A">
              <w:rPr>
                <w:sz w:val="20"/>
                <w:szCs w:val="20"/>
                <w:lang w:val="es-ES_tradnl"/>
              </w:rPr>
              <w:t xml:space="preserve"> y</w:t>
            </w:r>
            <w:r w:rsidR="00D66F92" w:rsidRPr="00576A2A">
              <w:rPr>
                <w:sz w:val="20"/>
                <w:szCs w:val="20"/>
                <w:lang w:val="es-ES_tradnl"/>
              </w:rPr>
              <w:t>/o EB</w:t>
            </w:r>
            <w:r w:rsidR="00D075A3" w:rsidRPr="00576A2A">
              <w:rPr>
                <w:sz w:val="20"/>
                <w:szCs w:val="20"/>
                <w:lang w:val="es-ES_tradnl"/>
              </w:rPr>
              <w:t>E</w:t>
            </w:r>
            <w:r w:rsidR="00D66F92" w:rsidRPr="00576A2A">
              <w:rPr>
                <w:sz w:val="20"/>
                <w:szCs w:val="20"/>
                <w:lang w:val="es-ES_tradnl"/>
              </w:rPr>
              <w:t>, inclu</w:t>
            </w:r>
            <w:r w:rsidR="00A47471" w:rsidRPr="00576A2A">
              <w:rPr>
                <w:sz w:val="20"/>
                <w:szCs w:val="20"/>
                <w:lang w:val="es-ES_tradnl"/>
              </w:rPr>
              <w:t xml:space="preserve">idos parámetros de medición de eficacia en función de los costos, </w:t>
            </w:r>
            <w:r w:rsidR="001F34D9" w:rsidRPr="00576A2A">
              <w:rPr>
                <w:sz w:val="20"/>
                <w:szCs w:val="20"/>
                <w:lang w:val="es-ES_tradnl"/>
              </w:rPr>
              <w:t xml:space="preserve">compilaciones de </w:t>
            </w:r>
            <w:r w:rsidR="00B9622A" w:rsidRPr="00576A2A">
              <w:rPr>
                <w:sz w:val="20"/>
                <w:szCs w:val="20"/>
                <w:lang w:val="es-ES_tradnl"/>
              </w:rPr>
              <w:t>rendimiento de inversión</w:t>
            </w:r>
            <w:r w:rsidR="00D66F92" w:rsidRPr="00576A2A">
              <w:rPr>
                <w:sz w:val="20"/>
                <w:szCs w:val="20"/>
                <w:lang w:val="es-ES_tradnl"/>
              </w:rPr>
              <w:t>/</w:t>
            </w:r>
            <w:r w:rsidR="001F34D9" w:rsidRPr="00576A2A">
              <w:rPr>
                <w:sz w:val="20"/>
                <w:szCs w:val="20"/>
                <w:lang w:val="es-ES_tradnl"/>
              </w:rPr>
              <w:t>estudios de caso</w:t>
            </w:r>
            <w:r w:rsidR="00D66F92" w:rsidRPr="00576A2A">
              <w:rPr>
                <w:sz w:val="20"/>
                <w:szCs w:val="20"/>
                <w:lang w:val="es-ES_tradnl"/>
              </w:rPr>
              <w:t xml:space="preserve">, </w:t>
            </w:r>
            <w:r w:rsidR="00B9622A" w:rsidRPr="00576A2A">
              <w:rPr>
                <w:sz w:val="20"/>
                <w:szCs w:val="20"/>
                <w:lang w:val="es-ES_tradnl"/>
              </w:rPr>
              <w:t>pilotos de subsidios de salud</w:t>
            </w:r>
            <w:r w:rsidR="00D66F92" w:rsidRPr="00576A2A">
              <w:rPr>
                <w:sz w:val="20"/>
                <w:szCs w:val="20"/>
                <w:lang w:val="es-ES_tradnl"/>
              </w:rPr>
              <w:t>,</w:t>
            </w:r>
            <w:r w:rsidR="00B9622A" w:rsidRPr="00576A2A">
              <w:rPr>
                <w:sz w:val="20"/>
                <w:szCs w:val="20"/>
                <w:lang w:val="es-ES_tradnl"/>
              </w:rPr>
              <w:t xml:space="preserve"> y maneras de identificar y gestionar compensaciones</w:t>
            </w:r>
            <w:r w:rsidR="00C8797A">
              <w:rPr>
                <w:sz w:val="20"/>
                <w:szCs w:val="20"/>
                <w:lang w:val="es-ES_tradnl"/>
              </w:rPr>
              <w:t>.</w:t>
            </w:r>
          </w:p>
        </w:tc>
        <w:tc>
          <w:tcPr>
            <w:tcW w:w="1497" w:type="dxa"/>
          </w:tcPr>
          <w:p w14:paraId="2E333732" w14:textId="347A8442"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7DD954B9" w14:textId="7B66EC20" w:rsidR="00D66F92" w:rsidRPr="00576A2A" w:rsidRDefault="00270B77" w:rsidP="00774CFF">
            <w:pPr>
              <w:spacing w:before="40" w:after="40"/>
              <w:jc w:val="left"/>
              <w:rPr>
                <w:sz w:val="20"/>
                <w:szCs w:val="20"/>
                <w:lang w:val="es-ES_tradnl"/>
              </w:rPr>
            </w:pPr>
            <w:r w:rsidRPr="00576A2A">
              <w:rPr>
                <w:sz w:val="20"/>
                <w:szCs w:val="20"/>
                <w:lang w:val="es-ES_tradnl"/>
              </w:rPr>
              <w:t>Soluciones basadas en la naturaleza y/o enfoques basados en los ecosistemas</w:t>
            </w:r>
          </w:p>
        </w:tc>
        <w:tc>
          <w:tcPr>
            <w:tcW w:w="2277" w:type="dxa"/>
          </w:tcPr>
          <w:p w14:paraId="15943C10" w14:textId="4BA4ABFE" w:rsidR="00D66F92" w:rsidRPr="00576A2A" w:rsidRDefault="00F12BEC" w:rsidP="00774CFF">
            <w:pPr>
              <w:spacing w:before="40" w:after="40"/>
              <w:jc w:val="left"/>
              <w:rPr>
                <w:sz w:val="20"/>
                <w:szCs w:val="20"/>
                <w:lang w:val="es-ES_tradnl"/>
              </w:rPr>
            </w:pPr>
            <w:r w:rsidRPr="00576A2A">
              <w:rPr>
                <w:sz w:val="20"/>
                <w:szCs w:val="20"/>
                <w:lang w:val="es-ES_tradnl"/>
              </w:rPr>
              <w:t>Secretarías de Río</w:t>
            </w:r>
            <w:r w:rsidR="00D66F92" w:rsidRPr="00576A2A">
              <w:rPr>
                <w:sz w:val="20"/>
                <w:szCs w:val="20"/>
                <w:lang w:val="es-ES_tradnl"/>
              </w:rPr>
              <w:t xml:space="preserve">; </w:t>
            </w:r>
            <w:r w:rsidR="00380285" w:rsidRPr="00576A2A">
              <w:rPr>
                <w:sz w:val="20"/>
                <w:szCs w:val="20"/>
                <w:lang w:val="es-ES_tradnl"/>
              </w:rPr>
              <w:t>“IPBES”</w:t>
            </w:r>
            <w:r w:rsidR="00D66F92" w:rsidRPr="00576A2A">
              <w:rPr>
                <w:sz w:val="20"/>
                <w:szCs w:val="20"/>
                <w:lang w:val="es-ES_tradnl"/>
              </w:rPr>
              <w:t>/</w:t>
            </w:r>
            <w:r w:rsidR="00380285" w:rsidRPr="00576A2A">
              <w:rPr>
                <w:sz w:val="20"/>
                <w:szCs w:val="20"/>
                <w:lang w:val="es-ES_tradnl"/>
              </w:rPr>
              <w:t xml:space="preserve"> “IPCC”</w:t>
            </w:r>
            <w:r w:rsidR="00D66F92" w:rsidRPr="00576A2A">
              <w:rPr>
                <w:sz w:val="20"/>
                <w:szCs w:val="20"/>
                <w:lang w:val="es-ES_tradnl"/>
              </w:rPr>
              <w:t>/</w:t>
            </w:r>
            <w:r w:rsidR="00FB1BE0" w:rsidRPr="00576A2A">
              <w:rPr>
                <w:sz w:val="20"/>
                <w:szCs w:val="20"/>
                <w:lang w:val="es-ES_tradnl"/>
              </w:rPr>
              <w:t>ICP</w:t>
            </w:r>
            <w:r w:rsidR="00D66F92" w:rsidRPr="00576A2A">
              <w:rPr>
                <w:sz w:val="20"/>
                <w:szCs w:val="20"/>
                <w:lang w:val="es-ES_tradnl"/>
              </w:rPr>
              <w:t xml:space="preserve">; </w:t>
            </w:r>
            <w:r w:rsidR="00FB1BE0" w:rsidRPr="00576A2A">
              <w:rPr>
                <w:sz w:val="20"/>
                <w:szCs w:val="20"/>
                <w:lang w:val="es-ES_tradnl"/>
              </w:rPr>
              <w:t>investigadores</w:t>
            </w:r>
            <w:r w:rsidR="00D66F92" w:rsidRPr="00576A2A">
              <w:rPr>
                <w:sz w:val="20"/>
                <w:szCs w:val="20"/>
                <w:lang w:val="es-ES_tradnl"/>
              </w:rPr>
              <w:t xml:space="preserve">; </w:t>
            </w:r>
            <w:r w:rsidR="00FB1BE0" w:rsidRPr="00576A2A">
              <w:rPr>
                <w:sz w:val="20"/>
                <w:szCs w:val="20"/>
                <w:lang w:val="es-ES_tradnl"/>
              </w:rPr>
              <w:t>organizaciones patrocinadoras</w:t>
            </w:r>
          </w:p>
        </w:tc>
      </w:tr>
      <w:tr w:rsidR="00D66F92" w:rsidRPr="00576A2A" w14:paraId="1787358F" w14:textId="77777777" w:rsidTr="00774CFF">
        <w:tc>
          <w:tcPr>
            <w:tcW w:w="423" w:type="dxa"/>
          </w:tcPr>
          <w:p w14:paraId="55F5B727" w14:textId="77777777" w:rsidR="00D66F92" w:rsidRPr="00576A2A" w:rsidRDefault="00D66F92" w:rsidP="00774CFF">
            <w:pPr>
              <w:spacing w:before="40" w:after="40"/>
              <w:jc w:val="left"/>
              <w:rPr>
                <w:sz w:val="20"/>
                <w:szCs w:val="20"/>
                <w:lang w:val="es-ES_tradnl"/>
              </w:rPr>
            </w:pPr>
            <w:r w:rsidRPr="00576A2A">
              <w:rPr>
                <w:sz w:val="20"/>
                <w:szCs w:val="20"/>
                <w:lang w:val="es-ES_tradnl"/>
              </w:rPr>
              <w:t>i.4</w:t>
            </w:r>
          </w:p>
        </w:tc>
        <w:tc>
          <w:tcPr>
            <w:tcW w:w="3402" w:type="dxa"/>
          </w:tcPr>
          <w:p w14:paraId="4E803CE4" w14:textId="6AAE9C70" w:rsidR="00D66F92" w:rsidRPr="00576A2A" w:rsidRDefault="00277757" w:rsidP="00774CFF">
            <w:pPr>
              <w:spacing w:before="40" w:after="40"/>
              <w:jc w:val="left"/>
              <w:rPr>
                <w:sz w:val="20"/>
                <w:szCs w:val="20"/>
                <w:lang w:val="es-ES_tradnl"/>
              </w:rPr>
            </w:pPr>
            <w:r w:rsidRPr="00576A2A">
              <w:rPr>
                <w:sz w:val="20"/>
                <w:szCs w:val="20"/>
                <w:lang w:val="es-ES_tradnl"/>
              </w:rPr>
              <w:t xml:space="preserve">Promover la adopción </w:t>
            </w:r>
            <w:r w:rsidR="005F1D3B" w:rsidRPr="00576A2A">
              <w:rPr>
                <w:sz w:val="20"/>
                <w:szCs w:val="20"/>
                <w:lang w:val="es-ES_tradnl"/>
              </w:rPr>
              <w:t xml:space="preserve">de las Directrices voluntarias del </w:t>
            </w:r>
            <w:r w:rsidR="00D66F92" w:rsidRPr="00576A2A">
              <w:rPr>
                <w:sz w:val="20"/>
                <w:szCs w:val="20"/>
                <w:lang w:val="es-ES_tradnl"/>
              </w:rPr>
              <w:t>CD</w:t>
            </w:r>
            <w:r w:rsidR="005F1D3B" w:rsidRPr="00576A2A">
              <w:rPr>
                <w:sz w:val="20"/>
                <w:szCs w:val="20"/>
                <w:lang w:val="es-ES_tradnl"/>
              </w:rPr>
              <w:t>B</w:t>
            </w:r>
            <w:r w:rsidR="00D66F92" w:rsidRPr="00576A2A">
              <w:rPr>
                <w:sz w:val="20"/>
                <w:szCs w:val="20"/>
                <w:lang w:val="es-ES_tradnl"/>
              </w:rPr>
              <w:t xml:space="preserve"> </w:t>
            </w:r>
            <w:r w:rsidR="005F1D3B" w:rsidRPr="00576A2A">
              <w:rPr>
                <w:sz w:val="20"/>
                <w:szCs w:val="20"/>
                <w:lang w:val="es-ES_tradnl"/>
              </w:rPr>
              <w:t xml:space="preserve">sobre </w:t>
            </w:r>
            <w:r w:rsidR="00D075A3" w:rsidRPr="00576A2A">
              <w:rPr>
                <w:sz w:val="20"/>
                <w:szCs w:val="20"/>
                <w:lang w:val="es-ES_tradnl"/>
              </w:rPr>
              <w:t xml:space="preserve">SbN y/o EBE </w:t>
            </w:r>
            <w:r w:rsidR="005F1D3B" w:rsidRPr="00576A2A">
              <w:rPr>
                <w:sz w:val="20"/>
                <w:szCs w:val="20"/>
                <w:lang w:val="es-ES_tradnl"/>
              </w:rPr>
              <w:t xml:space="preserve">y su suplemento </w:t>
            </w:r>
            <w:r w:rsidR="003A6399" w:rsidRPr="00576A2A">
              <w:rPr>
                <w:sz w:val="20"/>
                <w:szCs w:val="20"/>
                <w:lang w:val="es-ES_tradnl"/>
              </w:rPr>
              <w:t xml:space="preserve">en la </w:t>
            </w:r>
            <w:r w:rsidR="00FA3FD6" w:rsidRPr="00576A2A">
              <w:rPr>
                <w:sz w:val="20"/>
                <w:szCs w:val="20"/>
                <w:lang w:val="es-ES_tradnl"/>
              </w:rPr>
              <w:t>CMNUCC</w:t>
            </w:r>
            <w:r w:rsidR="00D66F92" w:rsidRPr="00576A2A">
              <w:rPr>
                <w:sz w:val="20"/>
                <w:szCs w:val="20"/>
                <w:lang w:val="es-ES_tradnl"/>
              </w:rPr>
              <w:t xml:space="preserve"> </w:t>
            </w:r>
            <w:r w:rsidR="00380285" w:rsidRPr="00576A2A">
              <w:rPr>
                <w:sz w:val="20"/>
                <w:szCs w:val="20"/>
                <w:lang w:val="es-ES_tradnl"/>
              </w:rPr>
              <w:t xml:space="preserve">y </w:t>
            </w:r>
            <w:r w:rsidR="003A6399" w:rsidRPr="00576A2A">
              <w:rPr>
                <w:sz w:val="20"/>
                <w:szCs w:val="20"/>
                <w:lang w:val="es-ES_tradnl"/>
              </w:rPr>
              <w:t xml:space="preserve">la </w:t>
            </w:r>
            <w:r w:rsidR="00380285" w:rsidRPr="00576A2A">
              <w:rPr>
                <w:sz w:val="20"/>
                <w:szCs w:val="20"/>
                <w:lang w:val="es-ES_tradnl"/>
              </w:rPr>
              <w:t>CNULD</w:t>
            </w:r>
            <w:r w:rsidR="00D66F92" w:rsidRPr="00576A2A">
              <w:rPr>
                <w:sz w:val="20"/>
                <w:szCs w:val="20"/>
                <w:lang w:val="es-ES_tradnl"/>
              </w:rPr>
              <w:t xml:space="preserve"> – </w:t>
            </w:r>
            <w:r w:rsidR="00653986" w:rsidRPr="00576A2A">
              <w:rPr>
                <w:sz w:val="20"/>
                <w:szCs w:val="20"/>
                <w:lang w:val="es-ES_tradnl"/>
              </w:rPr>
              <w:t xml:space="preserve">presentándolas en las decisiones de la </w:t>
            </w:r>
            <w:r w:rsidR="00D66F92" w:rsidRPr="00576A2A">
              <w:rPr>
                <w:sz w:val="20"/>
                <w:szCs w:val="20"/>
                <w:lang w:val="es-ES_tradnl"/>
              </w:rPr>
              <w:t>C</w:t>
            </w:r>
            <w:r w:rsidR="004A43C9" w:rsidRPr="00576A2A">
              <w:rPr>
                <w:sz w:val="20"/>
                <w:szCs w:val="20"/>
                <w:lang w:val="es-ES_tradnl"/>
              </w:rPr>
              <w:t xml:space="preserve">onferencia de las </w:t>
            </w:r>
            <w:r w:rsidR="00D66F92" w:rsidRPr="00576A2A">
              <w:rPr>
                <w:sz w:val="20"/>
                <w:szCs w:val="20"/>
                <w:lang w:val="es-ES_tradnl"/>
              </w:rPr>
              <w:t>P</w:t>
            </w:r>
            <w:r w:rsidR="004A43C9" w:rsidRPr="00576A2A">
              <w:rPr>
                <w:sz w:val="20"/>
                <w:szCs w:val="20"/>
                <w:lang w:val="es-ES_tradnl"/>
              </w:rPr>
              <w:t>artes</w:t>
            </w:r>
            <w:r w:rsidR="00653986" w:rsidRPr="00576A2A">
              <w:rPr>
                <w:sz w:val="20"/>
                <w:szCs w:val="20"/>
                <w:lang w:val="es-ES_tradnl"/>
              </w:rPr>
              <w:t>, y traduciendo el suplemento en una serie técnica accesible</w:t>
            </w:r>
            <w:r w:rsidR="00C8797A">
              <w:rPr>
                <w:sz w:val="20"/>
                <w:szCs w:val="20"/>
                <w:lang w:val="es-ES_tradnl"/>
              </w:rPr>
              <w:t>.</w:t>
            </w:r>
          </w:p>
        </w:tc>
        <w:tc>
          <w:tcPr>
            <w:tcW w:w="1497" w:type="dxa"/>
          </w:tcPr>
          <w:p w14:paraId="28ACDBFC" w14:textId="73371238"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0A800E45" w14:textId="09073F62" w:rsidR="00D66F92" w:rsidRPr="00576A2A" w:rsidRDefault="00270B77" w:rsidP="00774CFF">
            <w:pPr>
              <w:spacing w:before="40" w:after="40"/>
              <w:jc w:val="left"/>
              <w:rPr>
                <w:sz w:val="20"/>
                <w:szCs w:val="20"/>
                <w:lang w:val="es-ES_tradnl"/>
              </w:rPr>
            </w:pPr>
            <w:r w:rsidRPr="00576A2A">
              <w:rPr>
                <w:sz w:val="20"/>
                <w:szCs w:val="20"/>
                <w:lang w:val="es-ES_tradnl"/>
              </w:rPr>
              <w:t>Soluciones basadas en la naturaleza y/o enfoques basados en los ecosistemas</w:t>
            </w:r>
          </w:p>
        </w:tc>
        <w:tc>
          <w:tcPr>
            <w:tcW w:w="2277" w:type="dxa"/>
          </w:tcPr>
          <w:p w14:paraId="6DB017A0" w14:textId="15E69545"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12BEC" w:rsidRPr="00576A2A">
              <w:rPr>
                <w:sz w:val="20"/>
                <w:szCs w:val="20"/>
                <w:lang w:val="es-ES_tradnl"/>
              </w:rPr>
              <w:t>Secretarías de Río</w:t>
            </w:r>
            <w:r w:rsidR="00D66F92" w:rsidRPr="00576A2A">
              <w:rPr>
                <w:sz w:val="20"/>
                <w:szCs w:val="20"/>
                <w:lang w:val="es-ES_tradnl"/>
              </w:rPr>
              <w:t xml:space="preserve">; </w:t>
            </w:r>
            <w:r w:rsidR="003A49B7" w:rsidRPr="00576A2A">
              <w:rPr>
                <w:sz w:val="20"/>
                <w:szCs w:val="20"/>
                <w:lang w:val="es-ES_tradnl"/>
              </w:rPr>
              <w:t>GEM</w:t>
            </w:r>
          </w:p>
        </w:tc>
      </w:tr>
      <w:tr w:rsidR="00D66F92" w:rsidRPr="00576A2A" w14:paraId="200A9EDE" w14:textId="77777777" w:rsidTr="00774CFF">
        <w:tc>
          <w:tcPr>
            <w:tcW w:w="423" w:type="dxa"/>
          </w:tcPr>
          <w:p w14:paraId="391E8019" w14:textId="77777777" w:rsidR="00D66F92" w:rsidRPr="00576A2A" w:rsidRDefault="00D66F92" w:rsidP="00774CFF">
            <w:pPr>
              <w:spacing w:before="40" w:after="40"/>
              <w:jc w:val="left"/>
              <w:rPr>
                <w:sz w:val="20"/>
                <w:szCs w:val="20"/>
                <w:lang w:val="es-ES_tradnl"/>
              </w:rPr>
            </w:pPr>
            <w:r w:rsidRPr="00576A2A">
              <w:rPr>
                <w:sz w:val="20"/>
                <w:szCs w:val="20"/>
                <w:lang w:val="es-ES_tradnl"/>
              </w:rPr>
              <w:t>i.5</w:t>
            </w:r>
          </w:p>
        </w:tc>
        <w:tc>
          <w:tcPr>
            <w:tcW w:w="3402" w:type="dxa"/>
          </w:tcPr>
          <w:p w14:paraId="62250E0E" w14:textId="47B46DFF" w:rsidR="00D66F92" w:rsidRPr="00576A2A" w:rsidRDefault="00D66F92" w:rsidP="00774CFF">
            <w:pPr>
              <w:spacing w:before="40" w:after="40"/>
              <w:jc w:val="left"/>
              <w:rPr>
                <w:sz w:val="20"/>
                <w:szCs w:val="20"/>
                <w:lang w:val="es-ES_tradnl"/>
              </w:rPr>
            </w:pPr>
            <w:r w:rsidRPr="00576A2A">
              <w:rPr>
                <w:sz w:val="20"/>
                <w:szCs w:val="20"/>
                <w:lang w:val="es-ES_tradnl"/>
              </w:rPr>
              <w:t>Invit</w:t>
            </w:r>
            <w:r w:rsidR="00277757" w:rsidRPr="00576A2A">
              <w:rPr>
                <w:sz w:val="20"/>
                <w:szCs w:val="20"/>
                <w:lang w:val="es-ES_tradnl"/>
              </w:rPr>
              <w:t xml:space="preserve">ar a la colaboración entre </w:t>
            </w:r>
            <w:r w:rsidR="00380285" w:rsidRPr="00576A2A">
              <w:rPr>
                <w:sz w:val="20"/>
                <w:szCs w:val="20"/>
                <w:lang w:val="es-ES_tradnl"/>
              </w:rPr>
              <w:t>“IPCC”</w:t>
            </w:r>
            <w:r w:rsidRPr="00576A2A">
              <w:rPr>
                <w:sz w:val="20"/>
                <w:szCs w:val="20"/>
                <w:lang w:val="es-ES_tradnl"/>
              </w:rPr>
              <w:t xml:space="preserve">, </w:t>
            </w:r>
            <w:r w:rsidR="00380285" w:rsidRPr="00576A2A">
              <w:rPr>
                <w:sz w:val="20"/>
                <w:szCs w:val="20"/>
                <w:lang w:val="es-ES_tradnl"/>
              </w:rPr>
              <w:t>“IPBES”</w:t>
            </w:r>
            <w:r w:rsidRPr="00576A2A">
              <w:rPr>
                <w:sz w:val="20"/>
                <w:szCs w:val="20"/>
                <w:lang w:val="es-ES_tradnl"/>
              </w:rPr>
              <w:t xml:space="preserve"> </w:t>
            </w:r>
            <w:r w:rsidR="007968EE" w:rsidRPr="00576A2A">
              <w:rPr>
                <w:sz w:val="20"/>
                <w:szCs w:val="20"/>
                <w:lang w:val="es-ES_tradnl"/>
              </w:rPr>
              <w:t>y la IPC CNULD</w:t>
            </w:r>
            <w:r w:rsidRPr="00576A2A">
              <w:rPr>
                <w:sz w:val="20"/>
                <w:szCs w:val="20"/>
                <w:lang w:val="es-ES_tradnl"/>
              </w:rPr>
              <w:t xml:space="preserve"> (</w:t>
            </w:r>
            <w:r w:rsidR="00277757" w:rsidRPr="00576A2A">
              <w:rPr>
                <w:sz w:val="20"/>
                <w:szCs w:val="20"/>
                <w:lang w:val="es-ES_tradnl"/>
              </w:rPr>
              <w:t xml:space="preserve">y </w:t>
            </w:r>
            <w:r w:rsidR="003A6F1F" w:rsidRPr="00576A2A">
              <w:rPr>
                <w:sz w:val="20"/>
                <w:szCs w:val="20"/>
                <w:lang w:val="es-ES_tradnl"/>
              </w:rPr>
              <w:t xml:space="preserve">captar la participación del </w:t>
            </w:r>
            <w:r w:rsidR="00277757" w:rsidRPr="00576A2A">
              <w:rPr>
                <w:sz w:val="20"/>
                <w:szCs w:val="20"/>
                <w:lang w:val="es-ES_tradnl"/>
              </w:rPr>
              <w:t>nuevo Grupo Intergubernamental Científico-Normativo sobre los Productos Químicos, los Desechos y la Contaminación “</w:t>
            </w:r>
            <w:r w:rsidRPr="00576A2A">
              <w:rPr>
                <w:sz w:val="20"/>
                <w:szCs w:val="20"/>
                <w:lang w:val="es-ES_tradnl"/>
              </w:rPr>
              <w:t>ISP-CWP</w:t>
            </w:r>
            <w:r w:rsidR="00277757" w:rsidRPr="00576A2A">
              <w:rPr>
                <w:sz w:val="20"/>
                <w:szCs w:val="20"/>
                <w:lang w:val="es-ES_tradnl"/>
              </w:rPr>
              <w:t>”</w:t>
            </w:r>
            <w:r w:rsidRPr="00576A2A">
              <w:rPr>
                <w:sz w:val="20"/>
                <w:szCs w:val="20"/>
                <w:lang w:val="es-ES_tradnl"/>
              </w:rPr>
              <w:t xml:space="preserve">) </w:t>
            </w:r>
            <w:r w:rsidR="00277757" w:rsidRPr="00576A2A">
              <w:rPr>
                <w:sz w:val="20"/>
                <w:szCs w:val="20"/>
                <w:lang w:val="es-ES_tradnl"/>
              </w:rPr>
              <w:t>mediante trabajos, diálogos y evaluaciones compartidos, mejorando el trabajo sobre la terminología en común</w:t>
            </w:r>
            <w:r w:rsidR="003A6399" w:rsidRPr="00576A2A">
              <w:rPr>
                <w:sz w:val="20"/>
                <w:szCs w:val="20"/>
                <w:lang w:val="es-ES_tradnl"/>
              </w:rPr>
              <w:t>, c</w:t>
            </w:r>
            <w:r w:rsidR="00277757" w:rsidRPr="00576A2A">
              <w:rPr>
                <w:sz w:val="20"/>
                <w:szCs w:val="20"/>
                <w:lang w:val="es-ES_tradnl"/>
              </w:rPr>
              <w:t xml:space="preserve">onectando </w:t>
            </w:r>
            <w:r w:rsidR="003A6399" w:rsidRPr="00576A2A">
              <w:rPr>
                <w:sz w:val="20"/>
                <w:szCs w:val="20"/>
                <w:lang w:val="es-ES_tradnl"/>
              </w:rPr>
              <w:t>sus puntos focales nacionales y dando apoyo a los grupos de técnicos</w:t>
            </w:r>
            <w:r w:rsidRPr="00576A2A">
              <w:rPr>
                <w:sz w:val="20"/>
                <w:szCs w:val="20"/>
                <w:lang w:val="es-ES_tradnl"/>
              </w:rPr>
              <w:t>/expert</w:t>
            </w:r>
            <w:r w:rsidR="003A6399" w:rsidRPr="00576A2A">
              <w:rPr>
                <w:sz w:val="20"/>
                <w:szCs w:val="20"/>
                <w:lang w:val="es-ES_tradnl"/>
              </w:rPr>
              <w:t xml:space="preserve">os con </w:t>
            </w:r>
            <w:r w:rsidR="005736C1" w:rsidRPr="00576A2A">
              <w:rPr>
                <w:sz w:val="20"/>
                <w:szCs w:val="20"/>
                <w:lang w:val="es-ES_tradnl"/>
              </w:rPr>
              <w:t>terminologías y definiciones existentes en todas las Convenciones, ICP y grupos de PICL</w:t>
            </w:r>
            <w:r w:rsidR="00C8797A">
              <w:rPr>
                <w:sz w:val="20"/>
                <w:szCs w:val="20"/>
                <w:lang w:val="es-ES_tradnl"/>
              </w:rPr>
              <w:t>.</w:t>
            </w:r>
          </w:p>
        </w:tc>
        <w:tc>
          <w:tcPr>
            <w:tcW w:w="1497" w:type="dxa"/>
          </w:tcPr>
          <w:p w14:paraId="42991A29" w14:textId="2ACD880A"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068D6007" w14:textId="2FB51C96" w:rsidR="00D66F92" w:rsidRPr="00576A2A" w:rsidRDefault="00CE7625" w:rsidP="00774CFF">
            <w:pPr>
              <w:spacing w:before="40" w:after="40"/>
              <w:jc w:val="left"/>
              <w:rPr>
                <w:sz w:val="20"/>
                <w:szCs w:val="20"/>
                <w:lang w:val="es-ES_tradnl"/>
              </w:rPr>
            </w:pPr>
            <w:r w:rsidRPr="00576A2A">
              <w:rPr>
                <w:sz w:val="20"/>
                <w:szCs w:val="20"/>
                <w:lang w:val="es-ES_tradnl"/>
              </w:rPr>
              <w:t>Interfaz ciencia-política</w:t>
            </w:r>
            <w:r w:rsidR="00D66F92" w:rsidRPr="00576A2A">
              <w:rPr>
                <w:sz w:val="20"/>
                <w:szCs w:val="20"/>
                <w:lang w:val="es-ES_tradnl"/>
              </w:rPr>
              <w:t xml:space="preserve"> </w:t>
            </w:r>
            <w:r w:rsidR="00A868AC" w:rsidRPr="00576A2A">
              <w:rPr>
                <w:sz w:val="20"/>
                <w:szCs w:val="20"/>
                <w:lang w:val="es-ES_tradnl"/>
              </w:rPr>
              <w:t>y</w:t>
            </w:r>
            <w:r w:rsidR="00D66F92" w:rsidRPr="00576A2A">
              <w:rPr>
                <w:sz w:val="20"/>
                <w:szCs w:val="20"/>
                <w:lang w:val="es-ES_tradnl"/>
              </w:rPr>
              <w:t xml:space="preserve"> </w:t>
            </w:r>
            <w:r w:rsidR="00A868AC" w:rsidRPr="00576A2A">
              <w:rPr>
                <w:sz w:val="20"/>
                <w:szCs w:val="20"/>
                <w:lang w:val="es-ES_tradnl"/>
              </w:rPr>
              <w:t>toma de decisiones basada en pruebas</w:t>
            </w:r>
          </w:p>
        </w:tc>
        <w:tc>
          <w:tcPr>
            <w:tcW w:w="2277" w:type="dxa"/>
          </w:tcPr>
          <w:p w14:paraId="78A9AACE" w14:textId="74E2DA64"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380285" w:rsidRPr="00576A2A">
              <w:rPr>
                <w:sz w:val="20"/>
                <w:szCs w:val="20"/>
                <w:lang w:val="es-ES_tradnl"/>
              </w:rPr>
              <w:t>“IPBES”</w:t>
            </w:r>
            <w:r w:rsidR="00D66F92" w:rsidRPr="00576A2A">
              <w:rPr>
                <w:sz w:val="20"/>
                <w:szCs w:val="20"/>
                <w:lang w:val="es-ES_tradnl"/>
              </w:rPr>
              <w:t>/</w:t>
            </w:r>
            <w:r w:rsidR="00380285" w:rsidRPr="00576A2A">
              <w:rPr>
                <w:sz w:val="20"/>
                <w:szCs w:val="20"/>
                <w:lang w:val="es-ES_tradnl"/>
              </w:rPr>
              <w:t xml:space="preserve"> “IPCC”</w:t>
            </w:r>
            <w:r w:rsidR="00D66F92" w:rsidRPr="00576A2A">
              <w:rPr>
                <w:sz w:val="20"/>
                <w:szCs w:val="20"/>
                <w:lang w:val="es-ES_tradnl"/>
              </w:rPr>
              <w:t>/</w:t>
            </w:r>
            <w:r w:rsidR="00FB1BE0" w:rsidRPr="00576A2A">
              <w:rPr>
                <w:sz w:val="20"/>
                <w:szCs w:val="20"/>
                <w:lang w:val="es-ES_tradnl"/>
              </w:rPr>
              <w:t>ICP</w:t>
            </w:r>
            <w:r w:rsidR="00D66F92" w:rsidRPr="00576A2A">
              <w:rPr>
                <w:sz w:val="20"/>
                <w:szCs w:val="20"/>
                <w:lang w:val="es-ES_tradnl"/>
              </w:rPr>
              <w:t xml:space="preserve">; </w:t>
            </w:r>
            <w:r w:rsidR="00FB1BE0" w:rsidRPr="00576A2A">
              <w:rPr>
                <w:sz w:val="20"/>
                <w:szCs w:val="20"/>
                <w:lang w:val="es-ES_tradnl"/>
              </w:rPr>
              <w:t>órganos subsidiarios</w:t>
            </w:r>
            <w:r w:rsidR="00D66F92" w:rsidRPr="00576A2A">
              <w:rPr>
                <w:sz w:val="20"/>
                <w:szCs w:val="20"/>
                <w:lang w:val="es-ES_tradnl"/>
              </w:rPr>
              <w:t>/C</w:t>
            </w:r>
            <w:r w:rsidR="00433FE1" w:rsidRPr="00576A2A">
              <w:rPr>
                <w:sz w:val="20"/>
                <w:szCs w:val="20"/>
                <w:lang w:val="es-ES_tradnl"/>
              </w:rPr>
              <w:t>onferencias de las Partes,</w:t>
            </w:r>
            <w:r w:rsidR="00D66F92" w:rsidRPr="00576A2A">
              <w:rPr>
                <w:sz w:val="20"/>
                <w:szCs w:val="20"/>
                <w:lang w:val="es-ES_tradnl"/>
              </w:rPr>
              <w:t xml:space="preserve"> </w:t>
            </w:r>
            <w:r w:rsidR="00AC5BE2" w:rsidRPr="00576A2A">
              <w:rPr>
                <w:sz w:val="20"/>
                <w:szCs w:val="20"/>
                <w:lang w:val="es-ES_tradnl"/>
              </w:rPr>
              <w:t>grupos de PICL</w:t>
            </w:r>
          </w:p>
        </w:tc>
      </w:tr>
      <w:tr w:rsidR="00D66F92" w:rsidRPr="00576A2A" w14:paraId="2821AD0D" w14:textId="77777777" w:rsidTr="00774CFF">
        <w:tc>
          <w:tcPr>
            <w:tcW w:w="423" w:type="dxa"/>
          </w:tcPr>
          <w:p w14:paraId="38E7F8C6" w14:textId="77777777" w:rsidR="00D66F92" w:rsidRPr="00576A2A" w:rsidRDefault="00D66F92" w:rsidP="00774CFF">
            <w:pPr>
              <w:spacing w:before="40" w:after="40"/>
              <w:jc w:val="left"/>
              <w:rPr>
                <w:sz w:val="20"/>
                <w:szCs w:val="20"/>
                <w:lang w:val="es-ES_tradnl"/>
              </w:rPr>
            </w:pPr>
            <w:r w:rsidRPr="00576A2A">
              <w:rPr>
                <w:sz w:val="20"/>
                <w:szCs w:val="20"/>
                <w:lang w:val="es-ES_tradnl"/>
              </w:rPr>
              <w:t>i.6</w:t>
            </w:r>
          </w:p>
        </w:tc>
        <w:tc>
          <w:tcPr>
            <w:tcW w:w="3402" w:type="dxa"/>
          </w:tcPr>
          <w:p w14:paraId="363FA3C4" w14:textId="6FECAC65" w:rsidR="00D66F92" w:rsidRPr="00576A2A" w:rsidRDefault="00653986" w:rsidP="00774CFF">
            <w:pPr>
              <w:spacing w:before="40" w:after="40"/>
              <w:jc w:val="left"/>
              <w:rPr>
                <w:sz w:val="20"/>
                <w:szCs w:val="20"/>
                <w:lang w:val="es-ES_tradnl"/>
              </w:rPr>
            </w:pPr>
            <w:r w:rsidRPr="00576A2A">
              <w:rPr>
                <w:sz w:val="20"/>
                <w:szCs w:val="20"/>
                <w:lang w:val="es-ES_tradnl"/>
              </w:rPr>
              <w:t xml:space="preserve">Fortalecer la colaboración entre los mecanismos de participación de observadores </w:t>
            </w:r>
            <w:r w:rsidR="00D66F92" w:rsidRPr="00576A2A">
              <w:rPr>
                <w:sz w:val="20"/>
                <w:szCs w:val="20"/>
                <w:lang w:val="es-ES_tradnl"/>
              </w:rPr>
              <w:t>(c</w:t>
            </w:r>
            <w:r w:rsidRPr="00576A2A">
              <w:rPr>
                <w:sz w:val="20"/>
                <w:szCs w:val="20"/>
                <w:lang w:val="es-ES_tradnl"/>
              </w:rPr>
              <w:t>ircunscripciones</w:t>
            </w:r>
            <w:r w:rsidR="00D66F92" w:rsidRPr="00576A2A">
              <w:rPr>
                <w:sz w:val="20"/>
                <w:szCs w:val="20"/>
                <w:lang w:val="es-ES_tradnl"/>
              </w:rPr>
              <w:t>/</w:t>
            </w:r>
            <w:r w:rsidRPr="00576A2A">
              <w:rPr>
                <w:sz w:val="20"/>
                <w:szCs w:val="20"/>
                <w:lang w:val="es-ES_tradnl"/>
              </w:rPr>
              <w:t>grupos</w:t>
            </w:r>
            <w:r w:rsidR="00D66F92" w:rsidRPr="00576A2A">
              <w:rPr>
                <w:sz w:val="20"/>
                <w:szCs w:val="20"/>
                <w:lang w:val="es-ES_tradnl"/>
              </w:rPr>
              <w:t xml:space="preserve">) </w:t>
            </w:r>
            <w:r w:rsidRPr="00576A2A">
              <w:rPr>
                <w:sz w:val="20"/>
                <w:szCs w:val="20"/>
                <w:lang w:val="es-ES_tradnl"/>
              </w:rPr>
              <w:t>en todas las convenciones de Río</w:t>
            </w:r>
            <w:r w:rsidR="00C8797A">
              <w:rPr>
                <w:sz w:val="20"/>
                <w:szCs w:val="20"/>
                <w:lang w:val="es-ES_tradnl"/>
              </w:rPr>
              <w:t>.</w:t>
            </w:r>
          </w:p>
        </w:tc>
        <w:tc>
          <w:tcPr>
            <w:tcW w:w="1497" w:type="dxa"/>
          </w:tcPr>
          <w:p w14:paraId="427A55E4" w14:textId="5F7E85B5"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6A3DF4CD" w14:textId="6B8DB2AE" w:rsidR="00D66F92" w:rsidRPr="00576A2A" w:rsidRDefault="0044665F" w:rsidP="00774CFF">
            <w:pPr>
              <w:spacing w:before="40" w:after="40"/>
              <w:jc w:val="left"/>
              <w:rPr>
                <w:sz w:val="20"/>
                <w:szCs w:val="20"/>
                <w:lang w:val="es-ES_tradnl"/>
              </w:rPr>
            </w:pPr>
            <w:r w:rsidRPr="00576A2A">
              <w:rPr>
                <w:sz w:val="20"/>
                <w:szCs w:val="20"/>
                <w:lang w:val="es-ES_tradnl"/>
              </w:rPr>
              <w:t>Enfoque de toda la sociedad</w:t>
            </w:r>
          </w:p>
        </w:tc>
        <w:tc>
          <w:tcPr>
            <w:tcW w:w="2277" w:type="dxa"/>
          </w:tcPr>
          <w:p w14:paraId="65E548AB" w14:textId="18D6ADBB"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AD257B" w:rsidRPr="00576A2A">
              <w:rPr>
                <w:sz w:val="20"/>
                <w:szCs w:val="20"/>
                <w:lang w:val="es-ES_tradnl"/>
              </w:rPr>
              <w:t>PF</w:t>
            </w:r>
            <w:r w:rsidR="00D66F92" w:rsidRPr="00576A2A">
              <w:rPr>
                <w:sz w:val="20"/>
                <w:szCs w:val="20"/>
                <w:lang w:val="es-ES_tradnl"/>
              </w:rPr>
              <w:t xml:space="preserve">N; </w:t>
            </w:r>
            <w:r w:rsidR="00F12BEC" w:rsidRPr="00576A2A">
              <w:rPr>
                <w:sz w:val="20"/>
                <w:szCs w:val="20"/>
                <w:lang w:val="es-ES_tradnl"/>
              </w:rPr>
              <w:t>Secretarías de Río</w:t>
            </w:r>
            <w:r w:rsidR="00D66F92" w:rsidRPr="00576A2A">
              <w:rPr>
                <w:sz w:val="20"/>
                <w:szCs w:val="20"/>
                <w:lang w:val="es-ES_tradnl"/>
              </w:rPr>
              <w:t>; C</w:t>
            </w:r>
            <w:r w:rsidR="00653986" w:rsidRPr="00576A2A">
              <w:rPr>
                <w:sz w:val="20"/>
                <w:szCs w:val="20"/>
                <w:lang w:val="es-ES_tradnl"/>
              </w:rPr>
              <w:t>ircunscripciones</w:t>
            </w:r>
            <w:r w:rsidR="00D66F92" w:rsidRPr="00576A2A">
              <w:rPr>
                <w:sz w:val="20"/>
                <w:szCs w:val="20"/>
                <w:lang w:val="es-ES_tradnl"/>
              </w:rPr>
              <w:t>/</w:t>
            </w:r>
            <w:r w:rsidR="00653986" w:rsidRPr="00576A2A">
              <w:rPr>
                <w:sz w:val="20"/>
                <w:szCs w:val="20"/>
                <w:lang w:val="es-ES_tradnl"/>
              </w:rPr>
              <w:t>grupos</w:t>
            </w:r>
          </w:p>
        </w:tc>
      </w:tr>
      <w:tr w:rsidR="00D66F92" w:rsidRPr="00576A2A" w14:paraId="0B6D84D1" w14:textId="77777777" w:rsidTr="00774CFF">
        <w:tc>
          <w:tcPr>
            <w:tcW w:w="423" w:type="dxa"/>
          </w:tcPr>
          <w:p w14:paraId="7EDB2527" w14:textId="77777777" w:rsidR="00D66F92" w:rsidRPr="00576A2A" w:rsidRDefault="00D66F92" w:rsidP="00774CFF">
            <w:pPr>
              <w:spacing w:before="40" w:after="40"/>
              <w:jc w:val="left"/>
              <w:rPr>
                <w:sz w:val="20"/>
                <w:szCs w:val="20"/>
                <w:lang w:val="es-ES_tradnl"/>
              </w:rPr>
            </w:pPr>
            <w:r w:rsidRPr="00576A2A">
              <w:rPr>
                <w:sz w:val="20"/>
                <w:szCs w:val="20"/>
                <w:lang w:val="es-ES_tradnl"/>
              </w:rPr>
              <w:t>i.7</w:t>
            </w:r>
          </w:p>
        </w:tc>
        <w:tc>
          <w:tcPr>
            <w:tcW w:w="3402" w:type="dxa"/>
          </w:tcPr>
          <w:p w14:paraId="382D4F4A" w14:textId="659E99F2" w:rsidR="00D66F92" w:rsidRPr="00576A2A" w:rsidRDefault="00D66F92" w:rsidP="00774CFF">
            <w:pPr>
              <w:spacing w:before="40" w:after="40"/>
              <w:jc w:val="left"/>
              <w:rPr>
                <w:sz w:val="20"/>
                <w:szCs w:val="20"/>
                <w:lang w:val="es-ES_tradnl"/>
              </w:rPr>
            </w:pPr>
            <w:r w:rsidRPr="00576A2A">
              <w:rPr>
                <w:sz w:val="20"/>
                <w:szCs w:val="20"/>
                <w:lang w:val="es-ES_tradnl"/>
              </w:rPr>
              <w:t>Establ</w:t>
            </w:r>
            <w:r w:rsidR="00401C28" w:rsidRPr="00576A2A">
              <w:rPr>
                <w:sz w:val="20"/>
                <w:szCs w:val="20"/>
                <w:lang w:val="es-ES_tradnl"/>
              </w:rPr>
              <w:t>ecer sistemas interoperables de datos, seguimiento y presentación de informes compartidos entre las convenciones de Río</w:t>
            </w:r>
            <w:r w:rsidRPr="00576A2A">
              <w:rPr>
                <w:sz w:val="20"/>
                <w:szCs w:val="20"/>
                <w:lang w:val="es-ES_tradnl"/>
              </w:rPr>
              <w:t xml:space="preserve">, </w:t>
            </w:r>
            <w:r w:rsidR="00401C28" w:rsidRPr="00576A2A">
              <w:rPr>
                <w:sz w:val="20"/>
                <w:szCs w:val="20"/>
                <w:lang w:val="es-ES_tradnl"/>
              </w:rPr>
              <w:t xml:space="preserve">basándose en colaboraciones exitosas, como por ejemplo el Marco para el Monitoreo de la Restauración de los </w:t>
            </w:r>
            <w:r w:rsidRPr="00576A2A">
              <w:rPr>
                <w:sz w:val="20"/>
                <w:szCs w:val="20"/>
                <w:lang w:val="es-ES_tradnl"/>
              </w:rPr>
              <w:t>Ecos</w:t>
            </w:r>
            <w:r w:rsidR="00401C28" w:rsidRPr="00576A2A">
              <w:rPr>
                <w:sz w:val="20"/>
                <w:szCs w:val="20"/>
                <w:lang w:val="es-ES_tradnl"/>
              </w:rPr>
              <w:t>i</w:t>
            </w:r>
            <w:r w:rsidRPr="00576A2A">
              <w:rPr>
                <w:sz w:val="20"/>
                <w:szCs w:val="20"/>
                <w:lang w:val="es-ES_tradnl"/>
              </w:rPr>
              <w:t>stem</w:t>
            </w:r>
            <w:r w:rsidR="00401C28" w:rsidRPr="00576A2A">
              <w:rPr>
                <w:sz w:val="20"/>
                <w:szCs w:val="20"/>
                <w:lang w:val="es-ES_tradnl"/>
              </w:rPr>
              <w:t xml:space="preserve">as </w:t>
            </w:r>
            <w:r w:rsidRPr="00576A2A">
              <w:rPr>
                <w:sz w:val="20"/>
                <w:szCs w:val="20"/>
                <w:lang w:val="es-ES_tradnl"/>
              </w:rPr>
              <w:t>(</w:t>
            </w:r>
            <w:r w:rsidR="00401C28" w:rsidRPr="00576A2A">
              <w:rPr>
                <w:sz w:val="20"/>
                <w:szCs w:val="20"/>
                <w:lang w:val="es-ES_tradnl"/>
              </w:rPr>
              <w:t>“</w:t>
            </w:r>
            <w:r w:rsidRPr="00576A2A">
              <w:rPr>
                <w:sz w:val="20"/>
                <w:szCs w:val="20"/>
                <w:lang w:val="es-ES_tradnl"/>
              </w:rPr>
              <w:t>FERM</w:t>
            </w:r>
            <w:r w:rsidR="00401C28" w:rsidRPr="00576A2A">
              <w:rPr>
                <w:sz w:val="20"/>
                <w:szCs w:val="20"/>
                <w:lang w:val="es-ES_tradnl"/>
              </w:rPr>
              <w:t>”</w:t>
            </w:r>
            <w:r w:rsidRPr="00576A2A">
              <w:rPr>
                <w:sz w:val="20"/>
                <w:szCs w:val="20"/>
                <w:lang w:val="es-ES_tradnl"/>
              </w:rPr>
              <w:t>)</w:t>
            </w:r>
            <w:r w:rsidR="00C8797A">
              <w:rPr>
                <w:sz w:val="20"/>
                <w:szCs w:val="20"/>
                <w:lang w:val="es-ES_tradnl"/>
              </w:rPr>
              <w:t>.</w:t>
            </w:r>
          </w:p>
        </w:tc>
        <w:tc>
          <w:tcPr>
            <w:tcW w:w="1497" w:type="dxa"/>
          </w:tcPr>
          <w:p w14:paraId="3D47A91E" w14:textId="080379EB"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012FB892" w14:textId="3C0312E8" w:rsidR="00D66F92" w:rsidRPr="00576A2A" w:rsidRDefault="00D66F92" w:rsidP="00774CFF">
            <w:pPr>
              <w:spacing w:before="40" w:after="40"/>
              <w:jc w:val="left"/>
              <w:rPr>
                <w:sz w:val="20"/>
                <w:szCs w:val="20"/>
                <w:lang w:val="es-ES_tradnl"/>
              </w:rPr>
            </w:pPr>
            <w:r w:rsidRPr="00576A2A">
              <w:rPr>
                <w:sz w:val="20"/>
                <w:szCs w:val="20"/>
                <w:lang w:val="es-ES_tradnl"/>
              </w:rPr>
              <w:t>Plan</w:t>
            </w:r>
            <w:r w:rsidR="0044665F" w:rsidRPr="00576A2A">
              <w:rPr>
                <w:sz w:val="20"/>
                <w:szCs w:val="20"/>
                <w:lang w:val="es-ES_tradnl"/>
              </w:rPr>
              <w:t>ificación, seguimiento, presentación de informes y revisión</w:t>
            </w:r>
          </w:p>
        </w:tc>
        <w:tc>
          <w:tcPr>
            <w:tcW w:w="2277" w:type="dxa"/>
          </w:tcPr>
          <w:p w14:paraId="1EC87642" w14:textId="2695A5BE"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AD257B" w:rsidRPr="00576A2A">
              <w:rPr>
                <w:sz w:val="20"/>
                <w:szCs w:val="20"/>
                <w:lang w:val="es-ES_tradnl"/>
              </w:rPr>
              <w:t>ministerios pertinentes</w:t>
            </w:r>
            <w:r w:rsidR="00D66F92" w:rsidRPr="00576A2A">
              <w:rPr>
                <w:sz w:val="20"/>
                <w:szCs w:val="20"/>
                <w:lang w:val="es-ES_tradnl"/>
              </w:rPr>
              <w:t>;</w:t>
            </w:r>
            <w:r w:rsidR="00AD257B" w:rsidRPr="00576A2A">
              <w:rPr>
                <w:sz w:val="20"/>
                <w:szCs w:val="20"/>
                <w:lang w:val="es-ES_tradnl"/>
              </w:rPr>
              <w:t xml:space="preserve"> datos/TI de</w:t>
            </w:r>
            <w:r w:rsidR="00D66F92" w:rsidRPr="00576A2A">
              <w:rPr>
                <w:sz w:val="20"/>
                <w:szCs w:val="20"/>
                <w:lang w:val="es-ES_tradnl"/>
              </w:rPr>
              <w:t xml:space="preserve"> </w:t>
            </w:r>
            <w:r w:rsidR="00F12BEC" w:rsidRPr="00576A2A">
              <w:rPr>
                <w:sz w:val="20"/>
                <w:szCs w:val="20"/>
                <w:lang w:val="es-ES_tradnl"/>
              </w:rPr>
              <w:t>Secretarías de Río</w:t>
            </w:r>
          </w:p>
        </w:tc>
      </w:tr>
      <w:tr w:rsidR="00D66F92" w:rsidRPr="00576A2A" w14:paraId="155AC379" w14:textId="77777777" w:rsidTr="00774CFF">
        <w:tc>
          <w:tcPr>
            <w:tcW w:w="423" w:type="dxa"/>
          </w:tcPr>
          <w:p w14:paraId="7485A9BE" w14:textId="77777777" w:rsidR="00D66F92" w:rsidRPr="00576A2A" w:rsidRDefault="00D66F92" w:rsidP="00774CFF">
            <w:pPr>
              <w:spacing w:before="40" w:after="40"/>
              <w:jc w:val="left"/>
              <w:rPr>
                <w:sz w:val="20"/>
                <w:szCs w:val="20"/>
                <w:lang w:val="es-ES_tradnl"/>
              </w:rPr>
            </w:pPr>
            <w:r w:rsidRPr="00576A2A">
              <w:rPr>
                <w:sz w:val="20"/>
                <w:szCs w:val="20"/>
                <w:lang w:val="es-ES_tradnl"/>
              </w:rPr>
              <w:t>i.8</w:t>
            </w:r>
          </w:p>
        </w:tc>
        <w:tc>
          <w:tcPr>
            <w:tcW w:w="3402" w:type="dxa"/>
          </w:tcPr>
          <w:p w14:paraId="46CDD862" w14:textId="67E5C1A7" w:rsidR="00D66F92" w:rsidRPr="00576A2A" w:rsidRDefault="00684639" w:rsidP="00774CFF">
            <w:pPr>
              <w:spacing w:before="40" w:after="40"/>
              <w:jc w:val="left"/>
              <w:rPr>
                <w:sz w:val="20"/>
                <w:szCs w:val="20"/>
                <w:lang w:val="es-ES_tradnl"/>
              </w:rPr>
            </w:pPr>
            <w:r w:rsidRPr="00576A2A">
              <w:rPr>
                <w:sz w:val="20"/>
                <w:szCs w:val="20"/>
                <w:lang w:val="es-ES_tradnl"/>
              </w:rPr>
              <w:t xml:space="preserve">Recopilar y evaluar estudios de caso, </w:t>
            </w:r>
            <w:r w:rsidR="00D66F92" w:rsidRPr="00576A2A">
              <w:rPr>
                <w:sz w:val="20"/>
                <w:szCs w:val="20"/>
                <w:lang w:val="es-ES_tradnl"/>
              </w:rPr>
              <w:t xml:space="preserve"> </w:t>
            </w:r>
            <w:r w:rsidRPr="00576A2A">
              <w:rPr>
                <w:sz w:val="20"/>
                <w:szCs w:val="20"/>
                <w:lang w:val="es-ES_tradnl"/>
              </w:rPr>
              <w:t xml:space="preserve">mejores prácticas comunitarias y </w:t>
            </w:r>
            <w:r w:rsidR="00D66F92" w:rsidRPr="00576A2A">
              <w:rPr>
                <w:sz w:val="20"/>
                <w:szCs w:val="20"/>
                <w:lang w:val="es-ES_tradnl"/>
              </w:rPr>
              <w:t xml:space="preserve"> </w:t>
            </w:r>
            <w:r w:rsidR="00EF278C" w:rsidRPr="00576A2A">
              <w:rPr>
                <w:sz w:val="20"/>
                <w:szCs w:val="20"/>
                <w:lang w:val="es-ES_tradnl"/>
              </w:rPr>
              <w:t xml:space="preserve">asociaciones/plataformas de toda la sociedad exitosas para orientar el fortalecimiento de la cooperación, </w:t>
            </w:r>
            <w:r w:rsidR="00002D07" w:rsidRPr="00576A2A">
              <w:rPr>
                <w:sz w:val="20"/>
                <w:szCs w:val="20"/>
                <w:lang w:val="es-ES_tradnl"/>
              </w:rPr>
              <w:t xml:space="preserve">la coherencia de políticas y las sinergias entre las Convenciones. </w:t>
            </w:r>
          </w:p>
        </w:tc>
        <w:tc>
          <w:tcPr>
            <w:tcW w:w="1497" w:type="dxa"/>
          </w:tcPr>
          <w:p w14:paraId="61F2F2E7" w14:textId="43425BDE"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615" w:type="dxa"/>
          </w:tcPr>
          <w:p w14:paraId="405D76D0" w14:textId="53366462" w:rsidR="00D66F92" w:rsidRPr="00576A2A" w:rsidRDefault="0044665F" w:rsidP="00774CFF">
            <w:pPr>
              <w:spacing w:before="40" w:after="40"/>
              <w:jc w:val="left"/>
              <w:rPr>
                <w:sz w:val="20"/>
                <w:szCs w:val="20"/>
                <w:lang w:val="es-ES_tradnl"/>
              </w:rPr>
            </w:pPr>
            <w:r w:rsidRPr="00576A2A">
              <w:rPr>
                <w:sz w:val="20"/>
                <w:szCs w:val="20"/>
                <w:lang w:val="es-ES_tradnl"/>
              </w:rPr>
              <w:t>Enfoque de toda la sociedad</w:t>
            </w:r>
          </w:p>
        </w:tc>
        <w:tc>
          <w:tcPr>
            <w:tcW w:w="2277" w:type="dxa"/>
          </w:tcPr>
          <w:p w14:paraId="5CA3DCCE" w14:textId="16AEED2F"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AD257B" w:rsidRPr="00576A2A">
              <w:rPr>
                <w:sz w:val="20"/>
                <w:szCs w:val="20"/>
                <w:lang w:val="es-ES_tradnl"/>
              </w:rPr>
              <w:t>PF</w:t>
            </w:r>
            <w:r w:rsidR="00D66F92" w:rsidRPr="00576A2A">
              <w:rPr>
                <w:sz w:val="20"/>
                <w:szCs w:val="20"/>
                <w:lang w:val="es-ES_tradnl"/>
              </w:rPr>
              <w:t xml:space="preserve">N; </w:t>
            </w:r>
            <w:r w:rsidRPr="00576A2A">
              <w:rPr>
                <w:sz w:val="20"/>
                <w:szCs w:val="20"/>
                <w:lang w:val="es-ES_tradnl"/>
              </w:rPr>
              <w:t>Organismos de las Naciones Unidas</w:t>
            </w:r>
            <w:r w:rsidR="00D66F92" w:rsidRPr="00576A2A">
              <w:rPr>
                <w:sz w:val="20"/>
                <w:szCs w:val="20"/>
                <w:lang w:val="es-ES_tradnl"/>
              </w:rPr>
              <w:t xml:space="preserve">; </w:t>
            </w:r>
            <w:r w:rsidR="006B73DB" w:rsidRPr="00576A2A">
              <w:rPr>
                <w:sz w:val="20"/>
                <w:szCs w:val="20"/>
                <w:lang w:val="es-ES_tradnl"/>
              </w:rPr>
              <w:t>organizaciones de la sociedad civil (OSC)</w:t>
            </w:r>
          </w:p>
        </w:tc>
      </w:tr>
      <w:tr w:rsidR="00D66F92" w:rsidRPr="00576A2A" w14:paraId="6BAB2C9F" w14:textId="77777777" w:rsidTr="00774CFF">
        <w:tc>
          <w:tcPr>
            <w:tcW w:w="423" w:type="dxa"/>
          </w:tcPr>
          <w:p w14:paraId="5609BD5E" w14:textId="77777777" w:rsidR="00D66F92" w:rsidRPr="00576A2A" w:rsidRDefault="00D66F92" w:rsidP="00774CFF">
            <w:pPr>
              <w:spacing w:before="40" w:after="40"/>
              <w:jc w:val="left"/>
              <w:rPr>
                <w:sz w:val="20"/>
                <w:szCs w:val="20"/>
                <w:lang w:val="es-ES_tradnl"/>
              </w:rPr>
            </w:pPr>
            <w:r w:rsidRPr="00576A2A">
              <w:rPr>
                <w:sz w:val="20"/>
                <w:szCs w:val="20"/>
                <w:lang w:val="es-ES_tradnl"/>
              </w:rPr>
              <w:lastRenderedPageBreak/>
              <w:t>i.9</w:t>
            </w:r>
          </w:p>
        </w:tc>
        <w:tc>
          <w:tcPr>
            <w:tcW w:w="3402" w:type="dxa"/>
          </w:tcPr>
          <w:p w14:paraId="4EB292C5" w14:textId="1084D17A" w:rsidR="00D66F92" w:rsidRPr="00576A2A" w:rsidRDefault="00D66F92" w:rsidP="00774CFF">
            <w:pPr>
              <w:spacing w:before="40" w:after="40"/>
              <w:jc w:val="left"/>
              <w:rPr>
                <w:sz w:val="20"/>
                <w:szCs w:val="20"/>
                <w:lang w:val="es-ES_tradnl"/>
              </w:rPr>
            </w:pPr>
            <w:r w:rsidRPr="00576A2A">
              <w:rPr>
                <w:sz w:val="20"/>
                <w:szCs w:val="20"/>
                <w:lang w:val="es-ES_tradnl"/>
              </w:rPr>
              <w:t>C</w:t>
            </w:r>
            <w:r w:rsidR="00EF278C" w:rsidRPr="00576A2A">
              <w:rPr>
                <w:sz w:val="20"/>
                <w:szCs w:val="20"/>
                <w:lang w:val="es-ES_tradnl"/>
              </w:rPr>
              <w:t xml:space="preserve">onvocar a diálogos y consultas de múltiples interesados entre las convenciones </w:t>
            </w:r>
            <w:r w:rsidR="00002D07" w:rsidRPr="00576A2A">
              <w:rPr>
                <w:sz w:val="20"/>
                <w:szCs w:val="20"/>
                <w:lang w:val="es-ES_tradnl"/>
              </w:rPr>
              <w:t xml:space="preserve">para evaluar medidas, carencias y sinergias, </w:t>
            </w:r>
            <w:r w:rsidRPr="00576A2A">
              <w:rPr>
                <w:sz w:val="20"/>
                <w:szCs w:val="20"/>
                <w:lang w:val="es-ES_tradnl"/>
              </w:rPr>
              <w:t>inclu</w:t>
            </w:r>
            <w:r w:rsidR="004A43C9" w:rsidRPr="00576A2A">
              <w:rPr>
                <w:sz w:val="20"/>
                <w:szCs w:val="20"/>
                <w:lang w:val="es-ES_tradnl"/>
              </w:rPr>
              <w:t>idas instancias informativas para negociación con las OSC en las Conferencias de las Partes</w:t>
            </w:r>
            <w:r w:rsidR="00C8797A">
              <w:rPr>
                <w:sz w:val="20"/>
                <w:szCs w:val="20"/>
                <w:lang w:val="es-ES_tradnl"/>
              </w:rPr>
              <w:t>.</w:t>
            </w:r>
          </w:p>
        </w:tc>
        <w:tc>
          <w:tcPr>
            <w:tcW w:w="1497" w:type="dxa"/>
          </w:tcPr>
          <w:p w14:paraId="33B55E51" w14:textId="049CE616"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615" w:type="dxa"/>
          </w:tcPr>
          <w:p w14:paraId="4FF01F98" w14:textId="6B2C594A" w:rsidR="00D66F92" w:rsidRPr="00576A2A" w:rsidRDefault="0044665F" w:rsidP="00774CFF">
            <w:pPr>
              <w:spacing w:before="40" w:after="40"/>
              <w:jc w:val="left"/>
              <w:rPr>
                <w:sz w:val="20"/>
                <w:szCs w:val="20"/>
                <w:lang w:val="es-ES_tradnl"/>
              </w:rPr>
            </w:pPr>
            <w:r w:rsidRPr="00576A2A">
              <w:rPr>
                <w:sz w:val="20"/>
                <w:szCs w:val="20"/>
                <w:lang w:val="es-ES_tradnl"/>
              </w:rPr>
              <w:t>Enfoque de toda la sociedad</w:t>
            </w:r>
          </w:p>
        </w:tc>
        <w:tc>
          <w:tcPr>
            <w:tcW w:w="2277" w:type="dxa"/>
          </w:tcPr>
          <w:p w14:paraId="49F8DFB6" w14:textId="5B475B36"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AD257B" w:rsidRPr="00576A2A">
              <w:rPr>
                <w:sz w:val="20"/>
                <w:szCs w:val="20"/>
                <w:lang w:val="es-ES_tradnl"/>
              </w:rPr>
              <w:t>PFN</w:t>
            </w:r>
            <w:r w:rsidR="00D66F92" w:rsidRPr="00576A2A">
              <w:rPr>
                <w:sz w:val="20"/>
                <w:szCs w:val="20"/>
                <w:lang w:val="es-ES_tradnl"/>
              </w:rPr>
              <w:t xml:space="preserve">; </w:t>
            </w:r>
            <w:r w:rsidR="006B73DB" w:rsidRPr="00576A2A">
              <w:rPr>
                <w:sz w:val="20"/>
                <w:szCs w:val="20"/>
                <w:lang w:val="es-ES_tradnl"/>
              </w:rPr>
              <w:t xml:space="preserve">organizaciones de la sociedad civil </w:t>
            </w:r>
            <w:r w:rsidR="00D66F92" w:rsidRPr="00576A2A">
              <w:rPr>
                <w:sz w:val="20"/>
                <w:szCs w:val="20"/>
                <w:lang w:val="es-ES_tradnl"/>
              </w:rPr>
              <w:t>/</w:t>
            </w:r>
            <w:r w:rsidR="006B73DB" w:rsidRPr="00576A2A">
              <w:rPr>
                <w:sz w:val="20"/>
                <w:szCs w:val="20"/>
                <w:lang w:val="es-ES_tradnl"/>
              </w:rPr>
              <w:t>redes de mujeres y de PICL</w:t>
            </w:r>
          </w:p>
        </w:tc>
      </w:tr>
      <w:tr w:rsidR="00D66F92" w:rsidRPr="00576A2A" w14:paraId="61A0BA52" w14:textId="77777777" w:rsidTr="00774CFF">
        <w:tc>
          <w:tcPr>
            <w:tcW w:w="423" w:type="dxa"/>
          </w:tcPr>
          <w:p w14:paraId="1319853E" w14:textId="77777777" w:rsidR="00D66F92" w:rsidRPr="00576A2A" w:rsidRDefault="00D66F92" w:rsidP="00774CFF">
            <w:pPr>
              <w:spacing w:before="40" w:after="40"/>
              <w:jc w:val="left"/>
              <w:rPr>
                <w:sz w:val="20"/>
                <w:szCs w:val="20"/>
                <w:lang w:val="es-ES_tradnl"/>
              </w:rPr>
            </w:pPr>
            <w:r w:rsidRPr="00576A2A">
              <w:rPr>
                <w:sz w:val="20"/>
                <w:szCs w:val="20"/>
                <w:lang w:val="es-ES_tradnl"/>
              </w:rPr>
              <w:t>i.10</w:t>
            </w:r>
          </w:p>
        </w:tc>
        <w:tc>
          <w:tcPr>
            <w:tcW w:w="3402" w:type="dxa"/>
          </w:tcPr>
          <w:p w14:paraId="55195F8F" w14:textId="5264F2C3" w:rsidR="00D66F92" w:rsidRPr="00576A2A" w:rsidRDefault="00EC49DB" w:rsidP="00774CFF">
            <w:pPr>
              <w:spacing w:before="40" w:after="40"/>
              <w:jc w:val="left"/>
              <w:rPr>
                <w:sz w:val="20"/>
                <w:szCs w:val="20"/>
                <w:lang w:val="es-ES_tradnl"/>
              </w:rPr>
            </w:pPr>
            <w:r w:rsidRPr="00576A2A">
              <w:rPr>
                <w:sz w:val="20"/>
                <w:szCs w:val="20"/>
                <w:lang w:val="es-ES_tradnl"/>
              </w:rPr>
              <w:t>Elaborar planes nacionales en consonancia para lograr avances colectivos en los objetivos del MMB</w:t>
            </w:r>
            <w:r w:rsidR="00423C28" w:rsidRPr="00576A2A">
              <w:rPr>
                <w:sz w:val="20"/>
                <w:szCs w:val="20"/>
                <w:lang w:val="es-ES_tradnl"/>
              </w:rPr>
              <w:t xml:space="preserve">KM, </w:t>
            </w:r>
            <w:r w:rsidRPr="00576A2A">
              <w:rPr>
                <w:sz w:val="20"/>
                <w:szCs w:val="20"/>
                <w:lang w:val="es-ES_tradnl"/>
              </w:rPr>
              <w:t xml:space="preserve">el Acuerdo de </w:t>
            </w:r>
            <w:r w:rsidR="0036723C" w:rsidRPr="00576A2A">
              <w:rPr>
                <w:sz w:val="20"/>
                <w:szCs w:val="20"/>
                <w:lang w:val="es-ES_tradnl"/>
              </w:rPr>
              <w:t>P</w:t>
            </w:r>
            <w:r w:rsidRPr="00576A2A">
              <w:rPr>
                <w:sz w:val="20"/>
                <w:szCs w:val="20"/>
                <w:lang w:val="es-ES_tradnl"/>
              </w:rPr>
              <w:t xml:space="preserve">arís y las </w:t>
            </w:r>
            <w:r w:rsidR="00E02F57" w:rsidRPr="00576A2A">
              <w:rPr>
                <w:sz w:val="20"/>
                <w:szCs w:val="20"/>
                <w:lang w:val="es-ES_tradnl"/>
              </w:rPr>
              <w:t xml:space="preserve">metas de neutralización de las degradación de las tierras </w:t>
            </w:r>
            <w:r w:rsidR="00423C28" w:rsidRPr="00576A2A">
              <w:rPr>
                <w:sz w:val="20"/>
                <w:szCs w:val="20"/>
                <w:lang w:val="es-ES_tradnl"/>
              </w:rPr>
              <w:t xml:space="preserve"> (</w:t>
            </w:r>
            <w:r w:rsidR="00E02F57" w:rsidRPr="00576A2A">
              <w:rPr>
                <w:sz w:val="20"/>
                <w:szCs w:val="20"/>
                <w:lang w:val="es-ES_tradnl"/>
              </w:rPr>
              <w:t>NDT</w:t>
            </w:r>
            <w:r w:rsidR="00423C28" w:rsidRPr="00576A2A">
              <w:rPr>
                <w:sz w:val="20"/>
                <w:szCs w:val="20"/>
                <w:lang w:val="es-ES_tradnl"/>
              </w:rPr>
              <w:t>)</w:t>
            </w:r>
            <w:r w:rsidR="00E02F57" w:rsidRPr="00576A2A">
              <w:rPr>
                <w:sz w:val="20"/>
                <w:szCs w:val="20"/>
                <w:lang w:val="es-ES_tradnl"/>
              </w:rPr>
              <w:t xml:space="preserve"> utilizando enfoques</w:t>
            </w:r>
            <w:r w:rsidR="0036723C" w:rsidRPr="00576A2A">
              <w:rPr>
                <w:sz w:val="20"/>
                <w:szCs w:val="20"/>
                <w:lang w:val="es-ES_tradnl"/>
              </w:rPr>
              <w:t xml:space="preserve"> integrados, inclusivos y consultativos, basados en la información más actualizada</w:t>
            </w:r>
            <w:r w:rsidR="00423C28" w:rsidRPr="00576A2A">
              <w:rPr>
                <w:sz w:val="20"/>
                <w:szCs w:val="20"/>
                <w:lang w:val="es-ES_tradnl"/>
              </w:rPr>
              <w:t>,</w:t>
            </w:r>
            <w:r w:rsidR="0036723C" w:rsidRPr="00576A2A">
              <w:rPr>
                <w:sz w:val="20"/>
                <w:szCs w:val="20"/>
                <w:lang w:val="es-ES_tradnl"/>
              </w:rPr>
              <w:t xml:space="preserve"> y respetando a la vez los distintos sistemas de conocimientos</w:t>
            </w:r>
            <w:r w:rsidR="00C8797A">
              <w:rPr>
                <w:sz w:val="20"/>
                <w:szCs w:val="20"/>
                <w:lang w:val="es-ES_tradnl"/>
              </w:rPr>
              <w:t>.</w:t>
            </w:r>
          </w:p>
        </w:tc>
        <w:tc>
          <w:tcPr>
            <w:tcW w:w="1497" w:type="dxa"/>
          </w:tcPr>
          <w:p w14:paraId="4973C817" w14:textId="5EB5C70A"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615" w:type="dxa"/>
          </w:tcPr>
          <w:p w14:paraId="79CFFDB5" w14:textId="6CD5E7DF" w:rsidR="00D66F92" w:rsidRPr="00576A2A" w:rsidRDefault="0044665F" w:rsidP="00774CFF">
            <w:pPr>
              <w:spacing w:before="40" w:after="40"/>
              <w:jc w:val="left"/>
              <w:rPr>
                <w:sz w:val="20"/>
                <w:szCs w:val="20"/>
                <w:lang w:val="es-ES_tradnl"/>
              </w:rPr>
            </w:pPr>
            <w:r w:rsidRPr="00576A2A">
              <w:rPr>
                <w:sz w:val="20"/>
                <w:szCs w:val="20"/>
                <w:lang w:val="es-ES_tradnl"/>
              </w:rPr>
              <w:t>Consonancia de estrategias y planes nacionales</w:t>
            </w:r>
          </w:p>
        </w:tc>
        <w:tc>
          <w:tcPr>
            <w:tcW w:w="2277" w:type="dxa"/>
          </w:tcPr>
          <w:p w14:paraId="3B45036A" w14:textId="363EF7D8" w:rsidR="00D66F92" w:rsidRPr="00576A2A" w:rsidRDefault="00D66F92" w:rsidP="00774CFF">
            <w:pPr>
              <w:spacing w:before="40" w:after="40"/>
              <w:jc w:val="left"/>
              <w:rPr>
                <w:sz w:val="20"/>
                <w:szCs w:val="20"/>
                <w:lang w:val="es-ES_tradnl"/>
              </w:rPr>
            </w:pPr>
            <w:r w:rsidRPr="00576A2A">
              <w:rPr>
                <w:sz w:val="20"/>
                <w:szCs w:val="20"/>
                <w:lang w:val="es-ES_tradnl"/>
              </w:rPr>
              <w:t xml:space="preserve">Partes </w:t>
            </w:r>
            <w:r w:rsidR="00A306C6" w:rsidRPr="00576A2A">
              <w:rPr>
                <w:sz w:val="20"/>
                <w:szCs w:val="20"/>
                <w:lang w:val="es-ES_tradnl"/>
              </w:rPr>
              <w:t xml:space="preserve">a través de los ministerios pertinentes, </w:t>
            </w:r>
            <w:r w:rsidR="006B73DB" w:rsidRPr="00576A2A">
              <w:rPr>
                <w:sz w:val="20"/>
                <w:szCs w:val="20"/>
                <w:lang w:val="es-ES_tradnl"/>
              </w:rPr>
              <w:t xml:space="preserve">en colaboración con pueblos indígenas y comunidades locales </w:t>
            </w:r>
            <w:r w:rsidRPr="00576A2A">
              <w:rPr>
                <w:sz w:val="20"/>
                <w:szCs w:val="20"/>
                <w:lang w:val="es-ES_tradnl"/>
              </w:rPr>
              <w:t>(</w:t>
            </w:r>
            <w:r w:rsidR="00AC5BE2" w:rsidRPr="00576A2A">
              <w:rPr>
                <w:sz w:val="20"/>
                <w:szCs w:val="20"/>
                <w:lang w:val="es-ES_tradnl"/>
              </w:rPr>
              <w:t>PICL</w:t>
            </w:r>
            <w:r w:rsidRPr="00576A2A">
              <w:rPr>
                <w:sz w:val="20"/>
                <w:szCs w:val="20"/>
                <w:lang w:val="es-ES_tradnl"/>
              </w:rPr>
              <w:t xml:space="preserve">), </w:t>
            </w:r>
            <w:r w:rsidR="006B73DB" w:rsidRPr="00576A2A">
              <w:rPr>
                <w:sz w:val="20"/>
                <w:szCs w:val="20"/>
                <w:lang w:val="es-ES_tradnl"/>
              </w:rPr>
              <w:t xml:space="preserve">organizaciones de la sociedad </w:t>
            </w:r>
            <w:r w:rsidRPr="00576A2A">
              <w:rPr>
                <w:sz w:val="20"/>
                <w:szCs w:val="20"/>
                <w:lang w:val="es-ES_tradnl"/>
              </w:rPr>
              <w:t>civil (</w:t>
            </w:r>
            <w:r w:rsidR="006B73DB" w:rsidRPr="00576A2A">
              <w:rPr>
                <w:sz w:val="20"/>
                <w:szCs w:val="20"/>
                <w:lang w:val="es-ES_tradnl"/>
              </w:rPr>
              <w:t>OSC</w:t>
            </w:r>
            <w:r w:rsidRPr="00576A2A">
              <w:rPr>
                <w:sz w:val="20"/>
                <w:szCs w:val="20"/>
                <w:lang w:val="es-ES_tradnl"/>
              </w:rPr>
              <w:t xml:space="preserve">), academia. </w:t>
            </w:r>
            <w:r w:rsidR="00F12BEC" w:rsidRPr="00576A2A">
              <w:rPr>
                <w:sz w:val="20"/>
                <w:szCs w:val="20"/>
                <w:lang w:val="es-ES_tradnl"/>
              </w:rPr>
              <w:t>Secretarías de Río</w:t>
            </w:r>
            <w:r w:rsidRPr="00576A2A">
              <w:rPr>
                <w:sz w:val="20"/>
                <w:szCs w:val="20"/>
                <w:lang w:val="es-ES_tradnl"/>
              </w:rPr>
              <w:t xml:space="preserve"> </w:t>
            </w:r>
            <w:r w:rsidR="006B73DB" w:rsidRPr="00576A2A">
              <w:rPr>
                <w:sz w:val="20"/>
                <w:szCs w:val="20"/>
                <w:lang w:val="es-ES_tradnl"/>
              </w:rPr>
              <w:t>y organismos de apoyo para orientación</w:t>
            </w:r>
          </w:p>
        </w:tc>
      </w:tr>
      <w:tr w:rsidR="00D66F92" w:rsidRPr="00576A2A" w14:paraId="07BC584C" w14:textId="77777777" w:rsidTr="00774CFF">
        <w:tc>
          <w:tcPr>
            <w:tcW w:w="423" w:type="dxa"/>
          </w:tcPr>
          <w:p w14:paraId="6E18BA32" w14:textId="77777777" w:rsidR="00D66F92" w:rsidRPr="00576A2A" w:rsidRDefault="00D66F92" w:rsidP="00774CFF">
            <w:pPr>
              <w:spacing w:before="40" w:after="40"/>
              <w:jc w:val="left"/>
              <w:rPr>
                <w:sz w:val="20"/>
                <w:szCs w:val="20"/>
                <w:lang w:val="es-ES_tradnl"/>
              </w:rPr>
            </w:pPr>
            <w:r w:rsidRPr="00576A2A">
              <w:rPr>
                <w:sz w:val="20"/>
                <w:szCs w:val="20"/>
                <w:lang w:val="es-ES_tradnl"/>
              </w:rPr>
              <w:t>i.11</w:t>
            </w:r>
          </w:p>
        </w:tc>
        <w:tc>
          <w:tcPr>
            <w:tcW w:w="3402" w:type="dxa"/>
          </w:tcPr>
          <w:p w14:paraId="45AC0B45" w14:textId="0F705566" w:rsidR="00D66F92" w:rsidRPr="00576A2A" w:rsidRDefault="00D66F92" w:rsidP="00774CFF">
            <w:pPr>
              <w:spacing w:before="40" w:after="40"/>
              <w:jc w:val="left"/>
              <w:rPr>
                <w:sz w:val="20"/>
                <w:szCs w:val="20"/>
                <w:lang w:val="es-ES_tradnl"/>
              </w:rPr>
            </w:pPr>
            <w:r w:rsidRPr="00576A2A">
              <w:rPr>
                <w:sz w:val="20"/>
                <w:szCs w:val="20"/>
                <w:lang w:val="es-ES_tradnl"/>
              </w:rPr>
              <w:t>Establ</w:t>
            </w:r>
            <w:r w:rsidR="0036723C" w:rsidRPr="00576A2A">
              <w:rPr>
                <w:sz w:val="20"/>
                <w:szCs w:val="20"/>
                <w:lang w:val="es-ES_tradnl"/>
              </w:rPr>
              <w:t xml:space="preserve">ecer mecanismos/plataformas nacionales de coordinación </w:t>
            </w:r>
            <w:r w:rsidR="00675806" w:rsidRPr="00576A2A">
              <w:rPr>
                <w:sz w:val="20"/>
                <w:szCs w:val="20"/>
                <w:lang w:val="es-ES_tradnl"/>
              </w:rPr>
              <w:t xml:space="preserve">con participación regular de puntos focales, ministerios del rubro e interesados </w:t>
            </w:r>
            <w:r w:rsidR="005D194B" w:rsidRPr="00576A2A">
              <w:rPr>
                <w:sz w:val="20"/>
                <w:szCs w:val="20"/>
                <w:lang w:val="es-ES_tradnl"/>
              </w:rPr>
              <w:t>encargados de identificar y gestionar compensaciones entre las Convenciones mediante planificación nacional y proporcionando arquitectura nacional de elaboración de informes compartida</w:t>
            </w:r>
            <w:r w:rsidR="00C8797A">
              <w:rPr>
                <w:sz w:val="20"/>
                <w:szCs w:val="20"/>
                <w:lang w:val="es-ES_tradnl"/>
              </w:rPr>
              <w:t>.</w:t>
            </w:r>
          </w:p>
        </w:tc>
        <w:tc>
          <w:tcPr>
            <w:tcW w:w="1497" w:type="dxa"/>
          </w:tcPr>
          <w:p w14:paraId="743940B0" w14:textId="1DD2DDBB"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615" w:type="dxa"/>
          </w:tcPr>
          <w:p w14:paraId="53738BFC" w14:textId="4843AAA1" w:rsidR="00D66F92" w:rsidRPr="00576A2A" w:rsidRDefault="0044665F" w:rsidP="00774CFF">
            <w:pPr>
              <w:spacing w:before="40" w:after="40"/>
              <w:jc w:val="left"/>
              <w:rPr>
                <w:sz w:val="20"/>
                <w:szCs w:val="20"/>
                <w:lang w:val="es-ES_tradnl"/>
              </w:rPr>
            </w:pPr>
            <w:r w:rsidRPr="00576A2A">
              <w:rPr>
                <w:sz w:val="20"/>
                <w:szCs w:val="20"/>
                <w:lang w:val="es-ES_tradnl"/>
              </w:rPr>
              <w:t xml:space="preserve">Consonancia de estrategias y planes nacionales </w:t>
            </w:r>
          </w:p>
        </w:tc>
        <w:tc>
          <w:tcPr>
            <w:tcW w:w="2277" w:type="dxa"/>
          </w:tcPr>
          <w:p w14:paraId="12CE19B1" w14:textId="222B67FA"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AD257B" w:rsidRPr="00576A2A">
              <w:rPr>
                <w:sz w:val="20"/>
                <w:szCs w:val="20"/>
                <w:lang w:val="es-ES_tradnl"/>
              </w:rPr>
              <w:t>PFN</w:t>
            </w:r>
            <w:r w:rsidR="00D66F92" w:rsidRPr="00576A2A">
              <w:rPr>
                <w:sz w:val="20"/>
                <w:szCs w:val="20"/>
                <w:lang w:val="es-ES_tradnl"/>
              </w:rPr>
              <w:t xml:space="preserve">; </w:t>
            </w:r>
            <w:r w:rsidR="00AD257B" w:rsidRPr="00576A2A">
              <w:rPr>
                <w:sz w:val="20"/>
                <w:szCs w:val="20"/>
                <w:lang w:val="es-ES_tradnl"/>
              </w:rPr>
              <w:t>ministerios pertinentes</w:t>
            </w:r>
          </w:p>
        </w:tc>
      </w:tr>
      <w:tr w:rsidR="00D66F92" w:rsidRPr="00576A2A" w14:paraId="7DEC7D08" w14:textId="77777777" w:rsidTr="00774CFF">
        <w:tc>
          <w:tcPr>
            <w:tcW w:w="423" w:type="dxa"/>
          </w:tcPr>
          <w:p w14:paraId="5F94098A" w14:textId="77777777" w:rsidR="00D66F92" w:rsidRPr="00576A2A" w:rsidRDefault="00D66F92" w:rsidP="00774CFF">
            <w:pPr>
              <w:spacing w:before="40" w:after="40"/>
              <w:jc w:val="left"/>
              <w:rPr>
                <w:sz w:val="20"/>
                <w:szCs w:val="20"/>
                <w:lang w:val="es-ES_tradnl"/>
              </w:rPr>
            </w:pPr>
            <w:r w:rsidRPr="00576A2A">
              <w:rPr>
                <w:sz w:val="20"/>
                <w:szCs w:val="20"/>
                <w:lang w:val="es-ES_tradnl"/>
              </w:rPr>
              <w:t>i.12</w:t>
            </w:r>
          </w:p>
        </w:tc>
        <w:tc>
          <w:tcPr>
            <w:tcW w:w="3402" w:type="dxa"/>
          </w:tcPr>
          <w:p w14:paraId="4D3EDA3C" w14:textId="6388EC5D" w:rsidR="00D66F92" w:rsidRPr="00576A2A" w:rsidRDefault="005D194B" w:rsidP="00774CFF">
            <w:pPr>
              <w:spacing w:before="40" w:after="40"/>
              <w:jc w:val="left"/>
              <w:rPr>
                <w:sz w:val="20"/>
                <w:szCs w:val="20"/>
                <w:lang w:val="es-ES_tradnl"/>
              </w:rPr>
            </w:pPr>
            <w:r w:rsidRPr="00576A2A">
              <w:rPr>
                <w:sz w:val="20"/>
                <w:szCs w:val="20"/>
                <w:lang w:val="es-ES_tradnl"/>
              </w:rPr>
              <w:t xml:space="preserve">Cumplir con creación de capacidad conjunta sobre planificación integrada y seguimiento armonizado, incluidas metodologías para informar indicadores, sistemas de gestión de datos, y apoyo ampliado para la transparencia </w:t>
            </w:r>
            <w:r w:rsidR="00D66F92" w:rsidRPr="00576A2A">
              <w:rPr>
                <w:sz w:val="20"/>
                <w:szCs w:val="20"/>
                <w:lang w:val="es-ES_tradnl"/>
              </w:rPr>
              <w:t>(</w:t>
            </w:r>
            <w:r w:rsidRPr="00576A2A">
              <w:rPr>
                <w:sz w:val="20"/>
                <w:szCs w:val="20"/>
                <w:lang w:val="es-ES_tradnl"/>
              </w:rPr>
              <w:t>como la Iniciativa de Creación de Capacidad para la Transparencia</w:t>
            </w:r>
            <w:r w:rsidR="00D66F92" w:rsidRPr="00576A2A">
              <w:rPr>
                <w:sz w:val="20"/>
                <w:szCs w:val="20"/>
                <w:lang w:val="es-ES_tradnl"/>
              </w:rPr>
              <w:t>)</w:t>
            </w:r>
            <w:r w:rsidR="00C8797A">
              <w:rPr>
                <w:sz w:val="20"/>
                <w:szCs w:val="20"/>
                <w:lang w:val="es-ES_tradnl"/>
              </w:rPr>
              <w:t>.</w:t>
            </w:r>
          </w:p>
        </w:tc>
        <w:tc>
          <w:tcPr>
            <w:tcW w:w="1497" w:type="dxa"/>
          </w:tcPr>
          <w:p w14:paraId="7F47073C" w14:textId="380D5446"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62ED8806" w14:textId="39EA577C" w:rsidR="00D66F92" w:rsidRPr="00576A2A" w:rsidRDefault="00CB284D" w:rsidP="00774CFF">
            <w:pPr>
              <w:spacing w:before="40" w:after="40"/>
              <w:jc w:val="left"/>
              <w:rPr>
                <w:sz w:val="20"/>
                <w:szCs w:val="20"/>
                <w:lang w:val="es-ES_tradnl"/>
              </w:rPr>
            </w:pPr>
            <w:r w:rsidRPr="00576A2A">
              <w:rPr>
                <w:sz w:val="20"/>
                <w:szCs w:val="20"/>
                <w:lang w:val="es-ES_tradnl"/>
              </w:rPr>
              <w:t>Gestión de los conocimientos y creación de capacidad</w:t>
            </w:r>
          </w:p>
        </w:tc>
        <w:tc>
          <w:tcPr>
            <w:tcW w:w="2277" w:type="dxa"/>
          </w:tcPr>
          <w:p w14:paraId="4D883881" w14:textId="046ED393"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8760C" w:rsidRPr="00576A2A">
              <w:rPr>
                <w:sz w:val="20"/>
                <w:szCs w:val="20"/>
                <w:lang w:val="es-ES_tradnl"/>
              </w:rPr>
              <w:t>donantes</w:t>
            </w:r>
            <w:r w:rsidR="00D66F92" w:rsidRPr="00576A2A">
              <w:rPr>
                <w:sz w:val="20"/>
                <w:szCs w:val="20"/>
                <w:lang w:val="es-ES_tradnl"/>
              </w:rPr>
              <w:t xml:space="preserve">; </w:t>
            </w:r>
            <w:r w:rsidR="0038336A" w:rsidRPr="00576A2A">
              <w:rPr>
                <w:sz w:val="20"/>
                <w:szCs w:val="20"/>
                <w:lang w:val="es-ES_tradnl"/>
              </w:rPr>
              <w:t xml:space="preserve">centros </w:t>
            </w:r>
            <w:r w:rsidR="00D66F92" w:rsidRPr="00576A2A">
              <w:rPr>
                <w:sz w:val="20"/>
                <w:szCs w:val="20"/>
                <w:lang w:val="es-ES_tradnl"/>
              </w:rPr>
              <w:t>(sub)regional</w:t>
            </w:r>
            <w:r w:rsidR="0038336A" w:rsidRPr="00576A2A">
              <w:rPr>
                <w:sz w:val="20"/>
                <w:szCs w:val="20"/>
                <w:lang w:val="es-ES_tradnl"/>
              </w:rPr>
              <w:t xml:space="preserve">es de creación de capacidad, </w:t>
            </w:r>
            <w:r w:rsidR="00F12BEC" w:rsidRPr="00576A2A">
              <w:rPr>
                <w:sz w:val="20"/>
                <w:szCs w:val="20"/>
                <w:lang w:val="es-ES_tradnl"/>
              </w:rPr>
              <w:t>Secretarías de Río</w:t>
            </w:r>
          </w:p>
        </w:tc>
      </w:tr>
      <w:tr w:rsidR="00D66F92" w:rsidRPr="00576A2A" w14:paraId="2D4F2D77" w14:textId="77777777" w:rsidTr="00774CFF">
        <w:tc>
          <w:tcPr>
            <w:tcW w:w="423" w:type="dxa"/>
          </w:tcPr>
          <w:p w14:paraId="20DBB1FF" w14:textId="77777777" w:rsidR="00D66F92" w:rsidRPr="00576A2A" w:rsidRDefault="00D66F92" w:rsidP="00774CFF">
            <w:pPr>
              <w:spacing w:before="40" w:after="40"/>
              <w:jc w:val="left"/>
              <w:rPr>
                <w:sz w:val="20"/>
                <w:szCs w:val="20"/>
                <w:lang w:val="es-ES_tradnl"/>
              </w:rPr>
            </w:pPr>
            <w:r w:rsidRPr="00576A2A">
              <w:rPr>
                <w:sz w:val="20"/>
                <w:szCs w:val="20"/>
                <w:lang w:val="es-ES_tradnl"/>
              </w:rPr>
              <w:t>i.13</w:t>
            </w:r>
          </w:p>
        </w:tc>
        <w:tc>
          <w:tcPr>
            <w:tcW w:w="3402" w:type="dxa"/>
          </w:tcPr>
          <w:p w14:paraId="27483C36" w14:textId="16E0A279" w:rsidR="00D66F92" w:rsidRPr="00576A2A" w:rsidRDefault="00D66F92" w:rsidP="00774CFF">
            <w:pPr>
              <w:spacing w:before="40" w:after="40"/>
              <w:jc w:val="left"/>
              <w:rPr>
                <w:sz w:val="20"/>
                <w:szCs w:val="20"/>
                <w:lang w:val="es-ES_tradnl"/>
              </w:rPr>
            </w:pPr>
            <w:r w:rsidRPr="00576A2A">
              <w:rPr>
                <w:sz w:val="20"/>
                <w:szCs w:val="20"/>
                <w:lang w:val="es-ES_tradnl"/>
              </w:rPr>
              <w:t>Facilita</w:t>
            </w:r>
            <w:r w:rsidR="00D941D5" w:rsidRPr="00576A2A">
              <w:rPr>
                <w:sz w:val="20"/>
                <w:szCs w:val="20"/>
                <w:lang w:val="es-ES_tradnl"/>
              </w:rPr>
              <w:t xml:space="preserve">r el intercambio técnico y las actividades de extensión </w:t>
            </w:r>
            <w:r w:rsidRPr="00576A2A">
              <w:rPr>
                <w:sz w:val="20"/>
                <w:szCs w:val="20"/>
                <w:lang w:val="es-ES_tradnl"/>
              </w:rPr>
              <w:t>regular</w:t>
            </w:r>
            <w:r w:rsidR="00D941D5" w:rsidRPr="00576A2A">
              <w:rPr>
                <w:sz w:val="20"/>
                <w:szCs w:val="20"/>
                <w:lang w:val="es-ES_tradnl"/>
              </w:rPr>
              <w:t>es entre los puntos focales nacionales de las convenciones de Río</w:t>
            </w:r>
            <w:r w:rsidRPr="00576A2A">
              <w:rPr>
                <w:sz w:val="20"/>
                <w:szCs w:val="20"/>
                <w:lang w:val="es-ES_tradnl"/>
              </w:rPr>
              <w:t xml:space="preserve"> </w:t>
            </w:r>
            <w:r w:rsidR="00D941D5" w:rsidRPr="00576A2A">
              <w:rPr>
                <w:sz w:val="20"/>
                <w:szCs w:val="20"/>
                <w:lang w:val="es-ES_tradnl"/>
              </w:rPr>
              <w:t>en relación con los beneficios de la consonancia y fortalecer la capacidad mediante el aprendizaje entre pares y la capacitación</w:t>
            </w:r>
            <w:r w:rsidR="00C8797A">
              <w:rPr>
                <w:sz w:val="20"/>
                <w:szCs w:val="20"/>
                <w:lang w:val="es-ES_tradnl"/>
              </w:rPr>
              <w:t>.</w:t>
            </w:r>
          </w:p>
        </w:tc>
        <w:tc>
          <w:tcPr>
            <w:tcW w:w="1497" w:type="dxa"/>
          </w:tcPr>
          <w:p w14:paraId="193A9C6A" w14:textId="77777777" w:rsidR="00D66F92" w:rsidRPr="00576A2A" w:rsidRDefault="00D66F92" w:rsidP="00774CFF">
            <w:pPr>
              <w:spacing w:before="40" w:after="40"/>
              <w:jc w:val="left"/>
              <w:rPr>
                <w:sz w:val="20"/>
                <w:szCs w:val="20"/>
                <w:lang w:val="es-ES_tradnl"/>
              </w:rPr>
            </w:pPr>
            <w:r w:rsidRPr="00576A2A">
              <w:rPr>
                <w:sz w:val="20"/>
                <w:szCs w:val="20"/>
                <w:lang w:val="es-ES_tradnl"/>
              </w:rPr>
              <w:t>Regional</w:t>
            </w:r>
          </w:p>
        </w:tc>
        <w:tc>
          <w:tcPr>
            <w:tcW w:w="1615" w:type="dxa"/>
          </w:tcPr>
          <w:p w14:paraId="788F5C35" w14:textId="1E772842" w:rsidR="00D66F92" w:rsidRPr="00576A2A" w:rsidRDefault="00E7310A" w:rsidP="00774CFF">
            <w:pPr>
              <w:spacing w:before="40" w:after="40"/>
              <w:jc w:val="left"/>
              <w:rPr>
                <w:sz w:val="20"/>
                <w:szCs w:val="20"/>
                <w:lang w:val="es-ES_tradnl"/>
              </w:rPr>
            </w:pPr>
            <w:r w:rsidRPr="00576A2A">
              <w:rPr>
                <w:sz w:val="20"/>
                <w:szCs w:val="20"/>
                <w:lang w:val="es-ES_tradnl"/>
              </w:rPr>
              <w:t>Intersectorial</w:t>
            </w:r>
            <w:r w:rsidR="00D66F92" w:rsidRPr="00576A2A">
              <w:rPr>
                <w:sz w:val="20"/>
                <w:szCs w:val="20"/>
                <w:lang w:val="es-ES_tradnl"/>
              </w:rPr>
              <w:t>/General</w:t>
            </w:r>
          </w:p>
        </w:tc>
        <w:tc>
          <w:tcPr>
            <w:tcW w:w="2277" w:type="dxa"/>
          </w:tcPr>
          <w:p w14:paraId="2ED144F5" w14:textId="33CD7A80" w:rsidR="00D66F92" w:rsidRPr="00576A2A" w:rsidRDefault="00F12BEC" w:rsidP="00774CFF">
            <w:pPr>
              <w:spacing w:before="40" w:after="40"/>
              <w:jc w:val="left"/>
              <w:rPr>
                <w:sz w:val="20"/>
                <w:szCs w:val="20"/>
                <w:lang w:val="es-ES_tradnl"/>
              </w:rPr>
            </w:pPr>
            <w:r w:rsidRPr="00576A2A">
              <w:rPr>
                <w:sz w:val="20"/>
                <w:szCs w:val="20"/>
                <w:lang w:val="es-ES_tradnl"/>
              </w:rPr>
              <w:t>Secretarías de Río</w:t>
            </w:r>
            <w:r w:rsidR="00D66F92" w:rsidRPr="00576A2A">
              <w:rPr>
                <w:sz w:val="20"/>
                <w:szCs w:val="20"/>
                <w:lang w:val="es-ES_tradnl"/>
              </w:rPr>
              <w:t xml:space="preserve">; </w:t>
            </w:r>
            <w:r w:rsidR="00857A9C" w:rsidRPr="00576A2A">
              <w:rPr>
                <w:sz w:val="20"/>
                <w:szCs w:val="20"/>
                <w:lang w:val="es-ES_tradnl"/>
              </w:rPr>
              <w:t>Organismos de las Naciones Unidas</w:t>
            </w:r>
            <w:r w:rsidR="00D66F92" w:rsidRPr="00576A2A">
              <w:rPr>
                <w:sz w:val="20"/>
                <w:szCs w:val="20"/>
                <w:lang w:val="es-ES_tradnl"/>
              </w:rPr>
              <w:t>;</w:t>
            </w:r>
            <w:r w:rsidR="0038336A" w:rsidRPr="00576A2A">
              <w:rPr>
                <w:sz w:val="20"/>
                <w:szCs w:val="20"/>
                <w:lang w:val="es-ES_tradnl"/>
              </w:rPr>
              <w:t xml:space="preserve"> ; centros (sub)regionales de creación de capacidad</w:t>
            </w:r>
          </w:p>
        </w:tc>
      </w:tr>
      <w:tr w:rsidR="00D66F92" w:rsidRPr="00576A2A" w14:paraId="3159A3A2" w14:textId="77777777" w:rsidTr="00774CFF">
        <w:tc>
          <w:tcPr>
            <w:tcW w:w="423" w:type="dxa"/>
          </w:tcPr>
          <w:p w14:paraId="527D7234" w14:textId="77777777" w:rsidR="00D66F92" w:rsidRPr="00576A2A" w:rsidRDefault="00D66F92" w:rsidP="00774CFF">
            <w:pPr>
              <w:spacing w:before="40" w:after="40"/>
              <w:jc w:val="left"/>
              <w:rPr>
                <w:sz w:val="20"/>
                <w:szCs w:val="20"/>
                <w:lang w:val="es-ES_tradnl"/>
              </w:rPr>
            </w:pPr>
            <w:r w:rsidRPr="00576A2A">
              <w:rPr>
                <w:sz w:val="20"/>
                <w:szCs w:val="20"/>
                <w:lang w:val="es-ES_tradnl"/>
              </w:rPr>
              <w:t>i.14</w:t>
            </w:r>
          </w:p>
        </w:tc>
        <w:tc>
          <w:tcPr>
            <w:tcW w:w="3402" w:type="dxa"/>
          </w:tcPr>
          <w:p w14:paraId="319320A4" w14:textId="42C5CB02" w:rsidR="00D66F92" w:rsidRPr="00576A2A" w:rsidRDefault="00D941D5" w:rsidP="00774CFF">
            <w:pPr>
              <w:spacing w:before="40" w:after="40"/>
              <w:jc w:val="left"/>
              <w:rPr>
                <w:sz w:val="20"/>
                <w:szCs w:val="20"/>
                <w:lang w:val="es-ES_tradnl"/>
              </w:rPr>
            </w:pPr>
            <w:r w:rsidRPr="00576A2A">
              <w:rPr>
                <w:sz w:val="20"/>
                <w:szCs w:val="20"/>
                <w:lang w:val="es-ES_tradnl"/>
              </w:rPr>
              <w:t xml:space="preserve">Elaborar conjuntamente orientación y herramientas con miras a la consonancia entre planificaciones nacionales </w:t>
            </w:r>
            <w:r w:rsidR="00D66F92" w:rsidRPr="00576A2A">
              <w:rPr>
                <w:sz w:val="20"/>
                <w:szCs w:val="20"/>
                <w:lang w:val="es-ES_tradnl"/>
              </w:rPr>
              <w:t>(</w:t>
            </w:r>
            <w:r w:rsidR="001F5C53" w:rsidRPr="00576A2A">
              <w:rPr>
                <w:sz w:val="20"/>
                <w:szCs w:val="20"/>
                <w:lang w:val="es-ES_tradnl"/>
              </w:rPr>
              <w:t>EPA</w:t>
            </w:r>
            <w:r w:rsidR="00D66F92" w:rsidRPr="00576A2A">
              <w:rPr>
                <w:sz w:val="20"/>
                <w:szCs w:val="20"/>
                <w:lang w:val="es-ES_tradnl"/>
              </w:rPr>
              <w:t>NB/</w:t>
            </w:r>
            <w:r w:rsidR="000B7B70" w:rsidRPr="00576A2A">
              <w:rPr>
                <w:sz w:val="20"/>
                <w:szCs w:val="20"/>
                <w:lang w:val="es-ES_tradnl"/>
              </w:rPr>
              <w:t>CDN</w:t>
            </w:r>
            <w:r w:rsidR="00D66F92" w:rsidRPr="00576A2A">
              <w:rPr>
                <w:sz w:val="20"/>
                <w:szCs w:val="20"/>
                <w:lang w:val="es-ES_tradnl"/>
              </w:rPr>
              <w:t>/</w:t>
            </w:r>
            <w:r w:rsidR="00C84F60" w:rsidRPr="00576A2A">
              <w:rPr>
                <w:sz w:val="20"/>
                <w:szCs w:val="20"/>
                <w:lang w:val="es-ES_tradnl"/>
              </w:rPr>
              <w:t>P</w:t>
            </w:r>
            <w:r w:rsidR="00D66F92" w:rsidRPr="00576A2A">
              <w:rPr>
                <w:sz w:val="20"/>
                <w:szCs w:val="20"/>
                <w:lang w:val="es-ES_tradnl"/>
              </w:rPr>
              <w:t>NA</w:t>
            </w:r>
            <w:r w:rsidR="00C84F60" w:rsidRPr="00576A2A">
              <w:rPr>
                <w:sz w:val="20"/>
                <w:szCs w:val="20"/>
                <w:lang w:val="es-ES_tradnl"/>
              </w:rPr>
              <w:t>D</w:t>
            </w:r>
            <w:r w:rsidR="00D66F92" w:rsidRPr="00576A2A">
              <w:rPr>
                <w:sz w:val="20"/>
                <w:szCs w:val="20"/>
                <w:lang w:val="es-ES_tradnl"/>
              </w:rPr>
              <w:t>/</w:t>
            </w:r>
            <w:r w:rsidR="00E02F57" w:rsidRPr="00576A2A">
              <w:rPr>
                <w:sz w:val="20"/>
                <w:szCs w:val="20"/>
                <w:lang w:val="es-ES_tradnl"/>
              </w:rPr>
              <w:t>NDT</w:t>
            </w:r>
            <w:r w:rsidR="00D66F92" w:rsidRPr="00576A2A">
              <w:rPr>
                <w:sz w:val="20"/>
                <w:szCs w:val="20"/>
                <w:lang w:val="es-ES_tradnl"/>
              </w:rPr>
              <w:t xml:space="preserve">) </w:t>
            </w:r>
            <w:r w:rsidRPr="00576A2A">
              <w:rPr>
                <w:sz w:val="20"/>
                <w:szCs w:val="20"/>
                <w:lang w:val="es-ES_tradnl"/>
              </w:rPr>
              <w:t>para propiciar la priorización de medidas en ecosistemas con alto contenido de carbono/gran riqueza de diversidad biológica</w:t>
            </w:r>
            <w:r w:rsidR="00BD4A2E" w:rsidRPr="00576A2A">
              <w:rPr>
                <w:sz w:val="20"/>
                <w:szCs w:val="20"/>
                <w:lang w:val="es-ES_tradnl"/>
              </w:rPr>
              <w:t xml:space="preserve">, utilizando evaluaciones pertinentes y orientación de todas las Convenciones, incluidas </w:t>
            </w:r>
            <w:r w:rsidR="00FA33AA" w:rsidRPr="00576A2A">
              <w:rPr>
                <w:sz w:val="20"/>
                <w:szCs w:val="20"/>
                <w:lang w:val="es-ES_tradnl"/>
              </w:rPr>
              <w:t xml:space="preserve">la utilización de las opciones de respuesta de la Evaluación del Nexo de la </w:t>
            </w:r>
            <w:r w:rsidR="00380285" w:rsidRPr="00576A2A">
              <w:rPr>
                <w:sz w:val="20"/>
                <w:szCs w:val="20"/>
                <w:lang w:val="es-ES_tradnl"/>
              </w:rPr>
              <w:t>“IPBES”</w:t>
            </w:r>
            <w:r w:rsidR="00D66F92" w:rsidRPr="00576A2A">
              <w:rPr>
                <w:sz w:val="20"/>
                <w:szCs w:val="20"/>
                <w:lang w:val="es-ES_tradnl"/>
              </w:rPr>
              <w:t xml:space="preserve"> </w:t>
            </w:r>
            <w:r w:rsidR="00FA33AA" w:rsidRPr="00576A2A">
              <w:rPr>
                <w:sz w:val="20"/>
                <w:szCs w:val="20"/>
                <w:lang w:val="es-ES_tradnl"/>
              </w:rPr>
              <w:t xml:space="preserve">y la </w:t>
            </w:r>
            <w:r w:rsidR="00FA33AA" w:rsidRPr="00576A2A">
              <w:rPr>
                <w:sz w:val="20"/>
                <w:szCs w:val="20"/>
                <w:lang w:val="es-ES_tradnl"/>
              </w:rPr>
              <w:lastRenderedPageBreak/>
              <w:t xml:space="preserve">evaluación de la </w:t>
            </w:r>
            <w:r w:rsidR="00F12BEC" w:rsidRPr="00576A2A">
              <w:rPr>
                <w:sz w:val="20"/>
                <w:szCs w:val="20"/>
                <w:lang w:val="es-ES_tradnl"/>
              </w:rPr>
              <w:t>utilidad y la adopción de orientación</w:t>
            </w:r>
            <w:r w:rsidR="00C8797A">
              <w:rPr>
                <w:sz w:val="20"/>
                <w:szCs w:val="20"/>
                <w:lang w:val="es-ES_tradnl"/>
              </w:rPr>
              <w:t>.</w:t>
            </w:r>
          </w:p>
        </w:tc>
        <w:tc>
          <w:tcPr>
            <w:tcW w:w="1497" w:type="dxa"/>
          </w:tcPr>
          <w:p w14:paraId="7457EEB2" w14:textId="704148DD" w:rsidR="00D66F92" w:rsidRPr="00576A2A" w:rsidRDefault="00CA73FA" w:rsidP="00774CFF">
            <w:pPr>
              <w:spacing w:before="40" w:after="40"/>
              <w:jc w:val="left"/>
              <w:rPr>
                <w:sz w:val="20"/>
                <w:szCs w:val="20"/>
                <w:lang w:val="es-ES_tradnl"/>
              </w:rPr>
            </w:pPr>
            <w:r w:rsidRPr="00576A2A">
              <w:rPr>
                <w:sz w:val="20"/>
                <w:szCs w:val="20"/>
                <w:lang w:val="es-ES_tradnl"/>
              </w:rPr>
              <w:lastRenderedPageBreak/>
              <w:t>Internacional</w:t>
            </w:r>
          </w:p>
        </w:tc>
        <w:tc>
          <w:tcPr>
            <w:tcW w:w="1615" w:type="dxa"/>
          </w:tcPr>
          <w:p w14:paraId="6C6D0890" w14:textId="05A28A12" w:rsidR="00D66F92" w:rsidRPr="00576A2A" w:rsidRDefault="00CB284D" w:rsidP="00774CFF">
            <w:pPr>
              <w:spacing w:before="40" w:after="40"/>
              <w:jc w:val="left"/>
              <w:rPr>
                <w:sz w:val="20"/>
                <w:szCs w:val="20"/>
                <w:lang w:val="es-ES_tradnl"/>
              </w:rPr>
            </w:pPr>
            <w:r w:rsidRPr="00576A2A">
              <w:rPr>
                <w:sz w:val="20"/>
                <w:szCs w:val="20"/>
                <w:lang w:val="es-ES_tradnl"/>
              </w:rPr>
              <w:t>Gestión de los conocimientos y creación de capacidad</w:t>
            </w:r>
          </w:p>
        </w:tc>
        <w:tc>
          <w:tcPr>
            <w:tcW w:w="2277" w:type="dxa"/>
          </w:tcPr>
          <w:p w14:paraId="2DEE7DB7" w14:textId="3D389450" w:rsidR="00D66F92" w:rsidRPr="00576A2A" w:rsidRDefault="00F12BEC" w:rsidP="00774CFF">
            <w:pPr>
              <w:spacing w:before="40" w:after="40"/>
              <w:jc w:val="left"/>
              <w:rPr>
                <w:sz w:val="20"/>
                <w:szCs w:val="20"/>
                <w:lang w:val="es-ES_tradnl"/>
              </w:rPr>
            </w:pPr>
            <w:r w:rsidRPr="00576A2A">
              <w:rPr>
                <w:sz w:val="20"/>
                <w:szCs w:val="20"/>
                <w:lang w:val="es-ES_tradnl"/>
              </w:rPr>
              <w:t>Secretarías de Río</w:t>
            </w:r>
            <w:r w:rsidR="00D66F92" w:rsidRPr="00576A2A">
              <w:rPr>
                <w:sz w:val="20"/>
                <w:szCs w:val="20"/>
                <w:lang w:val="es-ES_tradnl"/>
              </w:rPr>
              <w:t xml:space="preserve">; </w:t>
            </w:r>
            <w:r w:rsidR="003A49B7" w:rsidRPr="00576A2A">
              <w:rPr>
                <w:sz w:val="20"/>
                <w:szCs w:val="20"/>
                <w:lang w:val="es-ES_tradnl"/>
              </w:rPr>
              <w:t>GEM</w:t>
            </w:r>
          </w:p>
        </w:tc>
      </w:tr>
      <w:tr w:rsidR="00D66F92" w:rsidRPr="00576A2A" w14:paraId="4AB5EB45" w14:textId="77777777" w:rsidTr="00774CFF">
        <w:tc>
          <w:tcPr>
            <w:tcW w:w="423" w:type="dxa"/>
          </w:tcPr>
          <w:p w14:paraId="56E742A2" w14:textId="77777777" w:rsidR="00D66F92" w:rsidRPr="00576A2A" w:rsidRDefault="00D66F92" w:rsidP="00774CFF">
            <w:pPr>
              <w:spacing w:before="40" w:after="40"/>
              <w:jc w:val="left"/>
              <w:rPr>
                <w:sz w:val="20"/>
                <w:szCs w:val="20"/>
                <w:lang w:val="es-ES_tradnl"/>
              </w:rPr>
            </w:pPr>
            <w:r w:rsidRPr="00576A2A">
              <w:rPr>
                <w:sz w:val="20"/>
                <w:szCs w:val="20"/>
                <w:lang w:val="es-ES_tradnl"/>
              </w:rPr>
              <w:t>i.15</w:t>
            </w:r>
          </w:p>
        </w:tc>
        <w:tc>
          <w:tcPr>
            <w:tcW w:w="3402" w:type="dxa"/>
          </w:tcPr>
          <w:p w14:paraId="00F43751" w14:textId="3909D768" w:rsidR="00D66F92" w:rsidRPr="00576A2A" w:rsidRDefault="00A01073" w:rsidP="00774CFF">
            <w:pPr>
              <w:spacing w:before="40" w:after="40"/>
              <w:jc w:val="left"/>
              <w:rPr>
                <w:sz w:val="20"/>
                <w:szCs w:val="20"/>
                <w:lang w:val="es-ES_tradnl"/>
              </w:rPr>
            </w:pPr>
            <w:r w:rsidRPr="00576A2A">
              <w:rPr>
                <w:sz w:val="20"/>
                <w:szCs w:val="20"/>
                <w:lang w:val="es-ES_tradnl"/>
              </w:rPr>
              <w:t>Fortalecer y dar recursos adecuados a las funciones del GEM</w:t>
            </w:r>
            <w:r w:rsidR="00D66F92" w:rsidRPr="00576A2A">
              <w:rPr>
                <w:sz w:val="20"/>
                <w:szCs w:val="20"/>
                <w:lang w:val="es-ES_tradnl"/>
              </w:rPr>
              <w:t xml:space="preserve"> (</w:t>
            </w:r>
            <w:r w:rsidR="0036723C" w:rsidRPr="00576A2A">
              <w:rPr>
                <w:sz w:val="20"/>
                <w:szCs w:val="20"/>
                <w:lang w:val="es-ES_tradnl"/>
              </w:rPr>
              <w:t>personal, apoyo a reuniones, creación de capacidad a través del Programa Conjunto de Creación de Capacidad</w:t>
            </w:r>
            <w:r w:rsidR="00D66F92" w:rsidRPr="00576A2A">
              <w:rPr>
                <w:sz w:val="20"/>
                <w:szCs w:val="20"/>
                <w:lang w:val="es-ES_tradnl"/>
              </w:rPr>
              <w:t xml:space="preserve">) </w:t>
            </w:r>
            <w:r w:rsidR="0036723C" w:rsidRPr="00576A2A">
              <w:rPr>
                <w:sz w:val="20"/>
                <w:szCs w:val="20"/>
                <w:lang w:val="es-ES_tradnl"/>
              </w:rPr>
              <w:t>proporciona</w:t>
            </w:r>
            <w:r w:rsidR="00871EF4" w:rsidRPr="00576A2A">
              <w:rPr>
                <w:sz w:val="20"/>
                <w:szCs w:val="20"/>
                <w:lang w:val="es-ES_tradnl"/>
              </w:rPr>
              <w:t xml:space="preserve">les al mandato y las responsabilidades que le fueron asignados por las </w:t>
            </w:r>
            <w:r w:rsidR="00D66F92" w:rsidRPr="00576A2A">
              <w:rPr>
                <w:sz w:val="20"/>
                <w:szCs w:val="20"/>
                <w:lang w:val="es-ES_tradnl"/>
              </w:rPr>
              <w:t>Partes</w:t>
            </w:r>
            <w:r w:rsidR="00C8797A">
              <w:rPr>
                <w:sz w:val="20"/>
                <w:szCs w:val="20"/>
                <w:lang w:val="es-ES_tradnl"/>
              </w:rPr>
              <w:t>.</w:t>
            </w:r>
          </w:p>
        </w:tc>
        <w:tc>
          <w:tcPr>
            <w:tcW w:w="1497" w:type="dxa"/>
          </w:tcPr>
          <w:p w14:paraId="33FAD892" w14:textId="5EA75336"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39533115" w14:textId="1A35DF8B" w:rsidR="00D66F92" w:rsidRPr="00576A2A" w:rsidRDefault="00CB284D" w:rsidP="00774CFF">
            <w:pPr>
              <w:spacing w:before="40" w:after="40"/>
              <w:jc w:val="left"/>
              <w:rPr>
                <w:sz w:val="20"/>
                <w:szCs w:val="20"/>
                <w:lang w:val="es-ES_tradnl"/>
              </w:rPr>
            </w:pPr>
            <w:r w:rsidRPr="00576A2A">
              <w:rPr>
                <w:sz w:val="20"/>
                <w:szCs w:val="20"/>
                <w:lang w:val="es-ES_tradnl"/>
              </w:rPr>
              <w:t>Gestión de los conocimientos y creación de capacidad</w:t>
            </w:r>
          </w:p>
        </w:tc>
        <w:tc>
          <w:tcPr>
            <w:tcW w:w="2277" w:type="dxa"/>
          </w:tcPr>
          <w:p w14:paraId="478EC204" w14:textId="75A2D884"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8760C" w:rsidRPr="00576A2A">
              <w:rPr>
                <w:sz w:val="20"/>
                <w:szCs w:val="20"/>
                <w:lang w:val="es-ES_tradnl"/>
              </w:rPr>
              <w:t>donantes</w:t>
            </w:r>
            <w:r w:rsidR="00D66F92" w:rsidRPr="00576A2A">
              <w:rPr>
                <w:sz w:val="20"/>
                <w:szCs w:val="20"/>
                <w:lang w:val="es-ES_tradnl"/>
              </w:rPr>
              <w:t xml:space="preserve">; </w:t>
            </w:r>
            <w:r w:rsidR="00F12BEC" w:rsidRPr="00576A2A">
              <w:rPr>
                <w:sz w:val="20"/>
                <w:szCs w:val="20"/>
                <w:lang w:val="es-ES_tradnl"/>
              </w:rPr>
              <w:t>Secretarías de Río</w:t>
            </w:r>
            <w:r w:rsidR="00D66F92" w:rsidRPr="00576A2A">
              <w:rPr>
                <w:sz w:val="20"/>
                <w:szCs w:val="20"/>
                <w:lang w:val="es-ES_tradnl"/>
              </w:rPr>
              <w:t xml:space="preserve">; </w:t>
            </w:r>
            <w:r w:rsidR="003A49B7" w:rsidRPr="00576A2A">
              <w:rPr>
                <w:sz w:val="20"/>
                <w:szCs w:val="20"/>
                <w:lang w:val="es-ES_tradnl"/>
              </w:rPr>
              <w:t>GEM</w:t>
            </w:r>
          </w:p>
        </w:tc>
      </w:tr>
      <w:tr w:rsidR="00D66F92" w:rsidRPr="00576A2A" w14:paraId="592AE079" w14:textId="77777777" w:rsidTr="00774CFF">
        <w:tc>
          <w:tcPr>
            <w:tcW w:w="423" w:type="dxa"/>
          </w:tcPr>
          <w:p w14:paraId="400F8B69" w14:textId="77777777" w:rsidR="00D66F92" w:rsidRPr="00576A2A" w:rsidRDefault="00D66F92" w:rsidP="00774CFF">
            <w:pPr>
              <w:spacing w:before="40" w:after="40"/>
              <w:jc w:val="left"/>
              <w:rPr>
                <w:sz w:val="20"/>
                <w:szCs w:val="20"/>
                <w:lang w:val="es-ES_tradnl"/>
              </w:rPr>
            </w:pPr>
            <w:r w:rsidRPr="00576A2A">
              <w:rPr>
                <w:sz w:val="20"/>
                <w:szCs w:val="20"/>
                <w:lang w:val="es-ES_tradnl"/>
              </w:rPr>
              <w:t>i.16</w:t>
            </w:r>
          </w:p>
        </w:tc>
        <w:tc>
          <w:tcPr>
            <w:tcW w:w="3402" w:type="dxa"/>
          </w:tcPr>
          <w:p w14:paraId="2F6410B7" w14:textId="499975CA" w:rsidR="00D66F92" w:rsidRPr="00576A2A" w:rsidRDefault="00871EF4" w:rsidP="00774CFF">
            <w:pPr>
              <w:spacing w:before="40" w:after="40"/>
              <w:jc w:val="left"/>
              <w:rPr>
                <w:sz w:val="20"/>
                <w:szCs w:val="20"/>
                <w:lang w:val="es-ES_tradnl"/>
              </w:rPr>
            </w:pPr>
            <w:r w:rsidRPr="00576A2A">
              <w:rPr>
                <w:sz w:val="20"/>
                <w:szCs w:val="20"/>
                <w:lang w:val="es-ES_tradnl"/>
              </w:rPr>
              <w:t>Fortalecer mecanismos de intercambio de conocimientos y aprendizaje entre pares en todas las convenciones en apoyo a la creación de capacidad, la coordinación y el intercambio de buenas prácticas entre las P</w:t>
            </w:r>
            <w:r w:rsidR="00D66F92" w:rsidRPr="00576A2A">
              <w:rPr>
                <w:sz w:val="20"/>
                <w:szCs w:val="20"/>
                <w:lang w:val="es-ES_tradnl"/>
              </w:rPr>
              <w:t>artes</w:t>
            </w:r>
            <w:r w:rsidRPr="00576A2A">
              <w:rPr>
                <w:sz w:val="20"/>
                <w:szCs w:val="20"/>
                <w:lang w:val="es-ES_tradnl"/>
              </w:rPr>
              <w:t xml:space="preserve"> y los interesados</w:t>
            </w:r>
            <w:r w:rsidR="00C8797A">
              <w:rPr>
                <w:sz w:val="20"/>
                <w:szCs w:val="20"/>
                <w:lang w:val="es-ES_tradnl"/>
              </w:rPr>
              <w:t>.</w:t>
            </w:r>
          </w:p>
        </w:tc>
        <w:tc>
          <w:tcPr>
            <w:tcW w:w="1497" w:type="dxa"/>
          </w:tcPr>
          <w:p w14:paraId="2CE20097" w14:textId="55046837"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753D7EF6" w14:textId="2D13F037" w:rsidR="00D66F92" w:rsidRPr="00576A2A" w:rsidRDefault="00CB284D" w:rsidP="00774CFF">
            <w:pPr>
              <w:spacing w:before="40" w:after="40"/>
              <w:jc w:val="left"/>
              <w:rPr>
                <w:sz w:val="20"/>
                <w:szCs w:val="20"/>
                <w:lang w:val="es-ES_tradnl"/>
              </w:rPr>
            </w:pPr>
            <w:r w:rsidRPr="00576A2A">
              <w:rPr>
                <w:sz w:val="20"/>
                <w:szCs w:val="20"/>
                <w:lang w:val="es-ES_tradnl"/>
              </w:rPr>
              <w:t>Gestión de los conocimientos y creación de capacidad</w:t>
            </w:r>
          </w:p>
        </w:tc>
        <w:tc>
          <w:tcPr>
            <w:tcW w:w="2277" w:type="dxa"/>
          </w:tcPr>
          <w:p w14:paraId="533CA8F7" w14:textId="6D297F42"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8760C" w:rsidRPr="00576A2A">
              <w:rPr>
                <w:sz w:val="20"/>
                <w:szCs w:val="20"/>
                <w:lang w:val="es-ES_tradnl"/>
              </w:rPr>
              <w:t>donantes</w:t>
            </w:r>
            <w:r w:rsidR="00D66F92" w:rsidRPr="00576A2A">
              <w:rPr>
                <w:sz w:val="20"/>
                <w:szCs w:val="20"/>
                <w:lang w:val="es-ES_tradnl"/>
              </w:rPr>
              <w:t xml:space="preserve">; </w:t>
            </w:r>
            <w:r w:rsidR="00F12BEC" w:rsidRPr="00576A2A">
              <w:rPr>
                <w:sz w:val="20"/>
                <w:szCs w:val="20"/>
                <w:lang w:val="es-ES_tradnl"/>
              </w:rPr>
              <w:t>Secretarías de Río</w:t>
            </w:r>
            <w:r w:rsidR="00D66F92" w:rsidRPr="00576A2A">
              <w:rPr>
                <w:sz w:val="20"/>
                <w:szCs w:val="20"/>
                <w:lang w:val="es-ES_tradnl"/>
              </w:rPr>
              <w:t xml:space="preserve">; </w:t>
            </w:r>
            <w:r w:rsidR="003A49B7" w:rsidRPr="00576A2A">
              <w:rPr>
                <w:sz w:val="20"/>
                <w:szCs w:val="20"/>
                <w:lang w:val="es-ES_tradnl"/>
              </w:rPr>
              <w:t>GEM</w:t>
            </w:r>
            <w:r w:rsidR="00D66F92" w:rsidRPr="00576A2A">
              <w:rPr>
                <w:sz w:val="20"/>
                <w:szCs w:val="20"/>
                <w:lang w:val="es-ES_tradnl"/>
              </w:rPr>
              <w:t xml:space="preserve">; </w:t>
            </w:r>
            <w:r w:rsidR="002B02E7" w:rsidRPr="00576A2A">
              <w:rPr>
                <w:sz w:val="20"/>
                <w:szCs w:val="20"/>
                <w:lang w:val="es-ES_tradnl"/>
              </w:rPr>
              <w:t>observadores académicos</w:t>
            </w:r>
            <w:r w:rsidR="00D66F92" w:rsidRPr="00576A2A">
              <w:rPr>
                <w:sz w:val="20"/>
                <w:szCs w:val="20"/>
                <w:lang w:val="es-ES_tradnl"/>
              </w:rPr>
              <w:t>/</w:t>
            </w:r>
            <w:r w:rsidR="002B02E7" w:rsidRPr="00576A2A">
              <w:rPr>
                <w:sz w:val="20"/>
                <w:szCs w:val="20"/>
                <w:lang w:val="es-ES_tradnl"/>
              </w:rPr>
              <w:t>investigadores</w:t>
            </w:r>
          </w:p>
        </w:tc>
      </w:tr>
      <w:tr w:rsidR="00D66F92" w:rsidRPr="00576A2A" w14:paraId="26E10901" w14:textId="77777777" w:rsidTr="00774CFF">
        <w:tc>
          <w:tcPr>
            <w:tcW w:w="423" w:type="dxa"/>
          </w:tcPr>
          <w:p w14:paraId="5CF26C81" w14:textId="77777777" w:rsidR="00D66F92" w:rsidRPr="00576A2A" w:rsidRDefault="00D66F92" w:rsidP="00774CFF">
            <w:pPr>
              <w:spacing w:before="40" w:after="40"/>
              <w:jc w:val="left"/>
              <w:rPr>
                <w:sz w:val="20"/>
                <w:szCs w:val="20"/>
                <w:lang w:val="es-ES_tradnl"/>
              </w:rPr>
            </w:pPr>
            <w:r w:rsidRPr="00576A2A">
              <w:rPr>
                <w:sz w:val="20"/>
                <w:szCs w:val="20"/>
                <w:lang w:val="es-ES_tradnl"/>
              </w:rPr>
              <w:t>i.17</w:t>
            </w:r>
          </w:p>
        </w:tc>
        <w:tc>
          <w:tcPr>
            <w:tcW w:w="3402" w:type="dxa"/>
          </w:tcPr>
          <w:p w14:paraId="5B3975F1" w14:textId="1F48AB63" w:rsidR="00D66F92" w:rsidRPr="00576A2A" w:rsidRDefault="00D66F92" w:rsidP="00774CFF">
            <w:pPr>
              <w:spacing w:before="40" w:after="40"/>
              <w:jc w:val="left"/>
              <w:rPr>
                <w:sz w:val="20"/>
                <w:szCs w:val="20"/>
                <w:lang w:val="es-ES_tradnl"/>
              </w:rPr>
            </w:pPr>
            <w:r w:rsidRPr="00576A2A">
              <w:rPr>
                <w:sz w:val="20"/>
                <w:szCs w:val="20"/>
                <w:lang w:val="es-ES_tradnl"/>
              </w:rPr>
              <w:t>Promo</w:t>
            </w:r>
            <w:r w:rsidR="00572B22" w:rsidRPr="00576A2A">
              <w:rPr>
                <w:sz w:val="20"/>
                <w:szCs w:val="20"/>
                <w:lang w:val="es-ES_tradnl"/>
              </w:rPr>
              <w:t>ver sinergias a través de mecanismos de financiación y el diseño de proyectos, entre otras cosas utilizando criterios que estén en consonancia entre los fondos principales, incentivos para proyectos integrados que proporcionan beneficios secundarios, y apoyo sostenido de FMAM</w:t>
            </w:r>
            <w:r w:rsidRPr="00576A2A">
              <w:rPr>
                <w:sz w:val="20"/>
                <w:szCs w:val="20"/>
                <w:lang w:val="es-ES_tradnl"/>
              </w:rPr>
              <w:t xml:space="preserve"> (</w:t>
            </w:r>
            <w:r w:rsidR="00A378B3" w:rsidRPr="00576A2A">
              <w:rPr>
                <w:sz w:val="20"/>
                <w:szCs w:val="20"/>
                <w:lang w:val="es-ES_tradnl"/>
              </w:rPr>
              <w:t>coherencia de políticas, Programas Integrados</w:t>
            </w:r>
            <w:r w:rsidRPr="00576A2A">
              <w:rPr>
                <w:sz w:val="20"/>
                <w:szCs w:val="20"/>
                <w:lang w:val="es-ES_tradnl"/>
              </w:rPr>
              <w:t>)</w:t>
            </w:r>
            <w:r w:rsidR="00C8797A">
              <w:rPr>
                <w:sz w:val="20"/>
                <w:szCs w:val="20"/>
                <w:lang w:val="es-ES_tradnl"/>
              </w:rPr>
              <w:t>.</w:t>
            </w:r>
          </w:p>
        </w:tc>
        <w:tc>
          <w:tcPr>
            <w:tcW w:w="1497" w:type="dxa"/>
          </w:tcPr>
          <w:p w14:paraId="466E79AA" w14:textId="309C3D80"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173E43CE" w14:textId="1F7FCDB9" w:rsidR="00D66F92" w:rsidRPr="00576A2A" w:rsidRDefault="002B02E7" w:rsidP="00774CFF">
            <w:pPr>
              <w:spacing w:before="40" w:after="40"/>
              <w:jc w:val="left"/>
              <w:rPr>
                <w:sz w:val="20"/>
                <w:szCs w:val="20"/>
                <w:lang w:val="es-ES_tradnl"/>
              </w:rPr>
            </w:pPr>
            <w:r w:rsidRPr="00576A2A">
              <w:rPr>
                <w:sz w:val="20"/>
                <w:szCs w:val="20"/>
                <w:lang w:val="es-ES_tradnl"/>
              </w:rPr>
              <w:t>Movilización de recursos</w:t>
            </w:r>
          </w:p>
        </w:tc>
        <w:tc>
          <w:tcPr>
            <w:tcW w:w="2277" w:type="dxa"/>
          </w:tcPr>
          <w:p w14:paraId="4ABBEF88" w14:textId="6B79093E"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8760C" w:rsidRPr="00576A2A">
              <w:rPr>
                <w:sz w:val="20"/>
                <w:szCs w:val="20"/>
                <w:lang w:val="es-ES_tradnl"/>
              </w:rPr>
              <w:t>donantes</w:t>
            </w:r>
            <w:r w:rsidR="00D66F92" w:rsidRPr="00576A2A">
              <w:rPr>
                <w:sz w:val="20"/>
                <w:szCs w:val="20"/>
                <w:lang w:val="es-ES_tradnl"/>
              </w:rPr>
              <w:t xml:space="preserve">; </w:t>
            </w:r>
            <w:r w:rsidR="002B02E7" w:rsidRPr="00576A2A">
              <w:rPr>
                <w:sz w:val="20"/>
                <w:szCs w:val="20"/>
                <w:lang w:val="es-ES_tradnl"/>
              </w:rPr>
              <w:t>organismos implementadores</w:t>
            </w:r>
          </w:p>
        </w:tc>
      </w:tr>
      <w:tr w:rsidR="00D66F92" w:rsidRPr="00576A2A" w14:paraId="466F1196" w14:textId="77777777" w:rsidTr="00774CFF">
        <w:tc>
          <w:tcPr>
            <w:tcW w:w="423" w:type="dxa"/>
          </w:tcPr>
          <w:p w14:paraId="2223219D" w14:textId="77777777" w:rsidR="00D66F92" w:rsidRPr="00576A2A" w:rsidRDefault="00D66F92" w:rsidP="00774CFF">
            <w:pPr>
              <w:spacing w:before="40" w:after="40"/>
              <w:jc w:val="left"/>
              <w:rPr>
                <w:sz w:val="20"/>
                <w:szCs w:val="20"/>
                <w:lang w:val="es-ES_tradnl"/>
              </w:rPr>
            </w:pPr>
            <w:r w:rsidRPr="00576A2A">
              <w:rPr>
                <w:sz w:val="20"/>
                <w:szCs w:val="20"/>
                <w:lang w:val="es-ES_tradnl"/>
              </w:rPr>
              <w:t>i.18</w:t>
            </w:r>
          </w:p>
        </w:tc>
        <w:tc>
          <w:tcPr>
            <w:tcW w:w="3402" w:type="dxa"/>
          </w:tcPr>
          <w:p w14:paraId="38CD4AFE" w14:textId="41E3C91C" w:rsidR="00D66F92" w:rsidRPr="00576A2A" w:rsidRDefault="00D66F92" w:rsidP="00774CFF">
            <w:pPr>
              <w:spacing w:before="40" w:after="40"/>
              <w:jc w:val="left"/>
              <w:rPr>
                <w:sz w:val="20"/>
                <w:szCs w:val="20"/>
                <w:lang w:val="es-ES_tradnl"/>
              </w:rPr>
            </w:pPr>
            <w:r w:rsidRPr="00576A2A">
              <w:rPr>
                <w:sz w:val="20"/>
                <w:szCs w:val="20"/>
                <w:lang w:val="es-ES_tradnl"/>
              </w:rPr>
              <w:t>Adopt</w:t>
            </w:r>
            <w:r w:rsidR="009E2197" w:rsidRPr="00576A2A">
              <w:rPr>
                <w:sz w:val="20"/>
                <w:szCs w:val="20"/>
                <w:lang w:val="es-ES_tradnl"/>
              </w:rPr>
              <w:t xml:space="preserve">ar arreglos que estén en consonancia, </w:t>
            </w:r>
            <w:r w:rsidRPr="00576A2A">
              <w:rPr>
                <w:sz w:val="20"/>
                <w:szCs w:val="20"/>
                <w:lang w:val="es-ES_tradnl"/>
              </w:rPr>
              <w:t>inclu</w:t>
            </w:r>
            <w:r w:rsidR="009E2197" w:rsidRPr="00576A2A">
              <w:rPr>
                <w:sz w:val="20"/>
                <w:szCs w:val="20"/>
                <w:lang w:val="es-ES_tradnl"/>
              </w:rPr>
              <w:t xml:space="preserve">idos mandatos y </w:t>
            </w:r>
            <w:r w:rsidRPr="00576A2A">
              <w:rPr>
                <w:i/>
                <w:iCs/>
                <w:sz w:val="20"/>
                <w:szCs w:val="20"/>
                <w:lang w:val="es-ES_tradnl"/>
              </w:rPr>
              <w:t>modus operandi</w:t>
            </w:r>
            <w:r w:rsidR="009E2197" w:rsidRPr="00576A2A">
              <w:rPr>
                <w:sz w:val="20"/>
                <w:szCs w:val="20"/>
                <w:lang w:val="es-ES_tradnl"/>
              </w:rPr>
              <w:t xml:space="preserve">, según proceda, en </w:t>
            </w:r>
            <w:r w:rsidR="0063484F" w:rsidRPr="00576A2A">
              <w:rPr>
                <w:sz w:val="20"/>
                <w:szCs w:val="20"/>
                <w:lang w:val="es-ES_tradnl"/>
              </w:rPr>
              <w:t xml:space="preserve">OS8j </w:t>
            </w:r>
            <w:r w:rsidRPr="00576A2A">
              <w:rPr>
                <w:sz w:val="20"/>
                <w:szCs w:val="20"/>
                <w:lang w:val="es-ES_tradnl"/>
              </w:rPr>
              <w:t>C</w:t>
            </w:r>
            <w:r w:rsidR="0063484F" w:rsidRPr="00576A2A">
              <w:rPr>
                <w:sz w:val="20"/>
                <w:szCs w:val="20"/>
                <w:lang w:val="es-ES_tradnl"/>
              </w:rPr>
              <w:t>D</w:t>
            </w:r>
            <w:r w:rsidRPr="00576A2A">
              <w:rPr>
                <w:sz w:val="20"/>
                <w:szCs w:val="20"/>
                <w:lang w:val="es-ES_tradnl"/>
              </w:rPr>
              <w:t xml:space="preserve">B, </w:t>
            </w:r>
            <w:r w:rsidR="00380285" w:rsidRPr="00576A2A">
              <w:rPr>
                <w:sz w:val="20"/>
                <w:szCs w:val="20"/>
                <w:lang w:val="es-ES_tradnl"/>
              </w:rPr>
              <w:t>CNULD</w:t>
            </w:r>
            <w:r w:rsidR="009E2197" w:rsidRPr="00576A2A">
              <w:rPr>
                <w:sz w:val="20"/>
                <w:szCs w:val="20"/>
                <w:lang w:val="es-ES_tradnl"/>
              </w:rPr>
              <w:t xml:space="preserve">, grupos de PICL y </w:t>
            </w:r>
            <w:r w:rsidR="00FA3FD6" w:rsidRPr="00576A2A">
              <w:rPr>
                <w:sz w:val="20"/>
                <w:szCs w:val="20"/>
                <w:lang w:val="es-ES_tradnl"/>
              </w:rPr>
              <w:t>la PCLPI del CMNUCC</w:t>
            </w:r>
            <w:r w:rsidR="00C8797A">
              <w:rPr>
                <w:sz w:val="20"/>
                <w:szCs w:val="20"/>
                <w:lang w:val="es-ES_tradnl"/>
              </w:rPr>
              <w:t>.</w:t>
            </w:r>
          </w:p>
        </w:tc>
        <w:tc>
          <w:tcPr>
            <w:tcW w:w="1497" w:type="dxa"/>
          </w:tcPr>
          <w:p w14:paraId="36C2CCA3" w14:textId="3B20A51E"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6A31654D" w14:textId="134C9898" w:rsidR="00D66F92" w:rsidRPr="00576A2A" w:rsidRDefault="00857A9C" w:rsidP="00774CFF">
            <w:pPr>
              <w:spacing w:before="40" w:after="40"/>
              <w:jc w:val="left"/>
              <w:rPr>
                <w:sz w:val="20"/>
                <w:szCs w:val="20"/>
                <w:lang w:val="es-ES_tradnl"/>
              </w:rPr>
            </w:pPr>
            <w:r w:rsidRPr="00576A2A">
              <w:rPr>
                <w:sz w:val="20"/>
                <w:szCs w:val="20"/>
                <w:lang w:val="es-ES_tradnl"/>
              </w:rPr>
              <w:t>Contribuciones y derechos de los pueblos indígenas y las comunidades locales</w:t>
            </w:r>
          </w:p>
        </w:tc>
        <w:tc>
          <w:tcPr>
            <w:tcW w:w="2277" w:type="dxa"/>
          </w:tcPr>
          <w:p w14:paraId="04081DE2" w14:textId="76F1B9C2" w:rsidR="00D66F92" w:rsidRPr="00576A2A" w:rsidRDefault="00D66F92" w:rsidP="00774CFF">
            <w:pPr>
              <w:spacing w:before="40" w:after="40"/>
              <w:jc w:val="left"/>
              <w:rPr>
                <w:sz w:val="20"/>
                <w:szCs w:val="20"/>
                <w:lang w:val="es-ES_tradnl"/>
              </w:rPr>
            </w:pPr>
            <w:r w:rsidRPr="00576A2A">
              <w:rPr>
                <w:sz w:val="20"/>
                <w:szCs w:val="20"/>
                <w:lang w:val="es-ES_tradnl"/>
              </w:rPr>
              <w:t>Partes</w:t>
            </w:r>
          </w:p>
        </w:tc>
      </w:tr>
      <w:tr w:rsidR="00D66F92" w:rsidRPr="00576A2A" w14:paraId="5F6ECE2A" w14:textId="77777777" w:rsidTr="00774CFF">
        <w:tc>
          <w:tcPr>
            <w:tcW w:w="423" w:type="dxa"/>
          </w:tcPr>
          <w:p w14:paraId="2E0280F5" w14:textId="77777777" w:rsidR="00D66F92" w:rsidRPr="00576A2A" w:rsidRDefault="00D66F92" w:rsidP="00774CFF">
            <w:pPr>
              <w:spacing w:before="40" w:after="40"/>
              <w:jc w:val="left"/>
              <w:rPr>
                <w:sz w:val="20"/>
                <w:szCs w:val="20"/>
                <w:lang w:val="es-ES_tradnl"/>
              </w:rPr>
            </w:pPr>
            <w:r w:rsidRPr="00576A2A">
              <w:rPr>
                <w:sz w:val="20"/>
                <w:szCs w:val="20"/>
                <w:lang w:val="es-ES_tradnl"/>
              </w:rPr>
              <w:t>i.19</w:t>
            </w:r>
          </w:p>
        </w:tc>
        <w:tc>
          <w:tcPr>
            <w:tcW w:w="3402" w:type="dxa"/>
          </w:tcPr>
          <w:p w14:paraId="311A0C33" w14:textId="5AA71056" w:rsidR="00D66F92" w:rsidRPr="00576A2A" w:rsidRDefault="00AC5BE2" w:rsidP="00774CFF">
            <w:pPr>
              <w:spacing w:before="40" w:after="40"/>
              <w:jc w:val="left"/>
              <w:rPr>
                <w:sz w:val="20"/>
                <w:szCs w:val="20"/>
                <w:lang w:val="es-ES_tradnl"/>
              </w:rPr>
            </w:pPr>
            <w:r w:rsidRPr="00576A2A">
              <w:rPr>
                <w:sz w:val="20"/>
                <w:szCs w:val="20"/>
                <w:lang w:val="es-ES_tradnl"/>
              </w:rPr>
              <w:t>Fortalecer la participación de PICL a nivel de las Convenciones en las delegaciones y posturas nacionales</w:t>
            </w:r>
            <w:r w:rsidR="00423C28" w:rsidRPr="00576A2A">
              <w:rPr>
                <w:sz w:val="20"/>
                <w:szCs w:val="20"/>
                <w:lang w:val="es-ES_tradnl"/>
              </w:rPr>
              <w:t xml:space="preserve">, </w:t>
            </w:r>
            <w:r w:rsidRPr="00576A2A">
              <w:rPr>
                <w:sz w:val="20"/>
                <w:szCs w:val="20"/>
                <w:lang w:val="es-ES_tradnl"/>
              </w:rPr>
              <w:t>a través de reuniones informales conjuntas de PICL entre las Convenciones</w:t>
            </w:r>
            <w:r w:rsidR="00423C28" w:rsidRPr="00576A2A">
              <w:rPr>
                <w:sz w:val="20"/>
                <w:szCs w:val="20"/>
                <w:lang w:val="es-ES_tradnl"/>
              </w:rPr>
              <w:t xml:space="preserve">, </w:t>
            </w:r>
            <w:r w:rsidR="002F339D" w:rsidRPr="00576A2A">
              <w:rPr>
                <w:sz w:val="20"/>
                <w:szCs w:val="20"/>
                <w:lang w:val="es-ES_tradnl"/>
              </w:rPr>
              <w:t xml:space="preserve">y cooperación entre los grupos de </w:t>
            </w:r>
            <w:r w:rsidR="00FA3FD6" w:rsidRPr="00576A2A">
              <w:rPr>
                <w:sz w:val="20"/>
                <w:szCs w:val="20"/>
                <w:lang w:val="es-ES_tradnl"/>
              </w:rPr>
              <w:t>la PCLPI</w:t>
            </w:r>
            <w:r w:rsidR="00423C28" w:rsidRPr="00576A2A">
              <w:rPr>
                <w:sz w:val="20"/>
                <w:szCs w:val="20"/>
                <w:lang w:val="es-ES_tradnl"/>
              </w:rPr>
              <w:t xml:space="preserve">, </w:t>
            </w:r>
            <w:r w:rsidR="0063484F" w:rsidRPr="00576A2A">
              <w:rPr>
                <w:sz w:val="20"/>
                <w:szCs w:val="20"/>
                <w:lang w:val="es-ES_tradnl"/>
              </w:rPr>
              <w:t>OS8j</w:t>
            </w:r>
            <w:r w:rsidR="00423C28" w:rsidRPr="00576A2A">
              <w:rPr>
                <w:sz w:val="20"/>
                <w:szCs w:val="20"/>
                <w:lang w:val="es-ES_tradnl"/>
              </w:rPr>
              <w:t xml:space="preserve"> </w:t>
            </w:r>
            <w:r w:rsidR="00380285" w:rsidRPr="00576A2A">
              <w:rPr>
                <w:sz w:val="20"/>
                <w:szCs w:val="20"/>
                <w:lang w:val="es-ES_tradnl"/>
              </w:rPr>
              <w:t>y CNULD</w:t>
            </w:r>
            <w:r w:rsidR="00423C28" w:rsidRPr="00576A2A">
              <w:rPr>
                <w:sz w:val="20"/>
                <w:szCs w:val="20"/>
                <w:lang w:val="es-ES_tradnl"/>
              </w:rPr>
              <w:t xml:space="preserve"> </w:t>
            </w:r>
            <w:r w:rsidR="002F339D" w:rsidRPr="00576A2A">
              <w:rPr>
                <w:sz w:val="20"/>
                <w:szCs w:val="20"/>
                <w:lang w:val="es-ES_tradnl"/>
              </w:rPr>
              <w:t>para garantizar sinergias en las posturas de todas las convenciones</w:t>
            </w:r>
            <w:r w:rsidR="00C8797A">
              <w:rPr>
                <w:sz w:val="20"/>
                <w:szCs w:val="20"/>
                <w:lang w:val="es-ES_tradnl"/>
              </w:rPr>
              <w:t>.</w:t>
            </w:r>
          </w:p>
        </w:tc>
        <w:tc>
          <w:tcPr>
            <w:tcW w:w="1497" w:type="dxa"/>
          </w:tcPr>
          <w:p w14:paraId="4F52C828" w14:textId="24A82CF5"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5" w:type="dxa"/>
          </w:tcPr>
          <w:p w14:paraId="35D5993F" w14:textId="57653E1E" w:rsidR="00D66F92" w:rsidRPr="00576A2A" w:rsidRDefault="00857A9C" w:rsidP="00774CFF">
            <w:pPr>
              <w:spacing w:before="40" w:after="40"/>
              <w:jc w:val="left"/>
              <w:rPr>
                <w:sz w:val="20"/>
                <w:szCs w:val="20"/>
                <w:lang w:val="es-ES_tradnl"/>
              </w:rPr>
            </w:pPr>
            <w:r w:rsidRPr="00576A2A">
              <w:rPr>
                <w:sz w:val="20"/>
                <w:szCs w:val="20"/>
                <w:lang w:val="es-ES_tradnl"/>
              </w:rPr>
              <w:t>Contribuciones y derechos de los pueblos indígenas y las comunidades locales</w:t>
            </w:r>
          </w:p>
        </w:tc>
        <w:tc>
          <w:tcPr>
            <w:tcW w:w="2277" w:type="dxa"/>
          </w:tcPr>
          <w:p w14:paraId="5E64E33F" w14:textId="620C90D7"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12BEC" w:rsidRPr="00576A2A">
              <w:rPr>
                <w:sz w:val="20"/>
                <w:szCs w:val="20"/>
                <w:lang w:val="es-ES_tradnl"/>
              </w:rPr>
              <w:t>Secretarías de Río</w:t>
            </w:r>
            <w:r w:rsidR="00D66F92" w:rsidRPr="00576A2A">
              <w:rPr>
                <w:sz w:val="20"/>
                <w:szCs w:val="20"/>
                <w:lang w:val="es-ES_tradnl"/>
              </w:rPr>
              <w:t xml:space="preserve">; </w:t>
            </w:r>
            <w:r w:rsidR="00AC5BE2" w:rsidRPr="00576A2A">
              <w:rPr>
                <w:sz w:val="20"/>
                <w:szCs w:val="20"/>
                <w:lang w:val="es-ES_tradnl"/>
              </w:rPr>
              <w:t>grupos de PICL</w:t>
            </w:r>
          </w:p>
        </w:tc>
      </w:tr>
    </w:tbl>
    <w:p w14:paraId="2EF898E6" w14:textId="6084C44C" w:rsidR="00D66F92" w:rsidRPr="00576A2A" w:rsidRDefault="00AC5BE2" w:rsidP="00774CFF">
      <w:pPr>
        <w:pStyle w:val="CBDTableTitle"/>
        <w:rPr>
          <w:lang w:val="es-ES_tradnl"/>
        </w:rPr>
      </w:pPr>
      <w:r w:rsidRPr="00576A2A">
        <w:rPr>
          <w:b w:val="0"/>
          <w:bCs/>
          <w:lang w:val="es-ES_tradnl"/>
        </w:rPr>
        <w:t xml:space="preserve">Cuadro </w:t>
      </w:r>
      <w:r w:rsidR="00551608" w:rsidRPr="00576A2A">
        <w:rPr>
          <w:b w:val="0"/>
          <w:bCs/>
          <w:lang w:val="es-ES_tradnl"/>
        </w:rPr>
        <w:t>2</w:t>
      </w:r>
      <w:r w:rsidR="00551608" w:rsidRPr="00576A2A">
        <w:rPr>
          <w:lang w:val="es-ES_tradnl"/>
        </w:rPr>
        <w:br/>
        <w:t>Medi</w:t>
      </w:r>
      <w:r w:rsidR="000A27D9" w:rsidRPr="00576A2A">
        <w:rPr>
          <w:lang w:val="es-ES_tradnl"/>
        </w:rPr>
        <w:t xml:space="preserve">ano plazo </w:t>
      </w:r>
      <w:r w:rsidR="00551608" w:rsidRPr="00576A2A">
        <w:rPr>
          <w:lang w:val="es-ES_tradnl"/>
        </w:rPr>
        <w:t xml:space="preserve">(2029 </w:t>
      </w:r>
      <w:r w:rsidR="00771BD9" w:rsidRPr="00576A2A">
        <w:rPr>
          <w:lang w:val="es-ES_tradnl"/>
        </w:rPr>
        <w:t>a</w:t>
      </w:r>
      <w:r w:rsidR="00551608" w:rsidRPr="00576A2A">
        <w:rPr>
          <w:lang w:val="es-ES_tradnl"/>
        </w:rPr>
        <w:t xml:space="preserve"> 2030)</w:t>
      </w:r>
    </w:p>
    <w:tbl>
      <w:tblPr>
        <w:tblW w:w="9072"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19"/>
        <w:gridCol w:w="3315"/>
        <w:gridCol w:w="1469"/>
        <w:gridCol w:w="1764"/>
        <w:gridCol w:w="2105"/>
      </w:tblGrid>
      <w:tr w:rsidR="00D66F92" w:rsidRPr="00576A2A" w14:paraId="4BBD5934" w14:textId="77777777" w:rsidTr="00A2014D">
        <w:trPr>
          <w:tblHeader/>
        </w:trPr>
        <w:tc>
          <w:tcPr>
            <w:tcW w:w="419" w:type="dxa"/>
          </w:tcPr>
          <w:p w14:paraId="120E8CD8" w14:textId="77777777" w:rsidR="00D66F92" w:rsidRPr="00576A2A" w:rsidRDefault="00D66F92" w:rsidP="00774CFF">
            <w:pPr>
              <w:jc w:val="left"/>
              <w:rPr>
                <w:i/>
                <w:iCs/>
                <w:sz w:val="20"/>
                <w:szCs w:val="20"/>
                <w:lang w:val="es-ES_tradnl"/>
              </w:rPr>
            </w:pPr>
          </w:p>
        </w:tc>
        <w:tc>
          <w:tcPr>
            <w:tcW w:w="3315" w:type="dxa"/>
          </w:tcPr>
          <w:p w14:paraId="533DF36A" w14:textId="4F56D3A7" w:rsidR="00D66F92" w:rsidRPr="00576A2A" w:rsidRDefault="00771BD9" w:rsidP="00774CFF">
            <w:pPr>
              <w:spacing w:before="40" w:after="40"/>
              <w:jc w:val="left"/>
              <w:rPr>
                <w:i/>
                <w:iCs/>
                <w:sz w:val="20"/>
                <w:szCs w:val="20"/>
                <w:lang w:val="es-ES_tradnl"/>
              </w:rPr>
            </w:pPr>
            <w:r w:rsidRPr="00576A2A">
              <w:rPr>
                <w:i/>
                <w:iCs/>
                <w:sz w:val="20"/>
                <w:szCs w:val="20"/>
                <w:lang w:val="es-ES_tradnl"/>
              </w:rPr>
              <w:t>Medida</w:t>
            </w:r>
          </w:p>
        </w:tc>
        <w:tc>
          <w:tcPr>
            <w:tcW w:w="1469" w:type="dxa"/>
          </w:tcPr>
          <w:p w14:paraId="0AB00526" w14:textId="3770FA42" w:rsidR="00D66F92" w:rsidRPr="00576A2A" w:rsidRDefault="00CA73FA" w:rsidP="00774CFF">
            <w:pPr>
              <w:spacing w:before="40" w:after="40"/>
              <w:jc w:val="left"/>
              <w:rPr>
                <w:i/>
                <w:iCs/>
                <w:sz w:val="20"/>
                <w:szCs w:val="20"/>
                <w:lang w:val="es-ES_tradnl"/>
              </w:rPr>
            </w:pPr>
            <w:r w:rsidRPr="00576A2A">
              <w:rPr>
                <w:i/>
                <w:iCs/>
                <w:sz w:val="20"/>
                <w:szCs w:val="20"/>
                <w:lang w:val="es-ES_tradnl"/>
              </w:rPr>
              <w:t>Es</w:t>
            </w:r>
            <w:r w:rsidR="00D66F92" w:rsidRPr="00576A2A">
              <w:rPr>
                <w:i/>
                <w:iCs/>
                <w:sz w:val="20"/>
                <w:szCs w:val="20"/>
                <w:lang w:val="es-ES_tradnl"/>
              </w:rPr>
              <w:t>cal</w:t>
            </w:r>
            <w:r w:rsidRPr="00576A2A">
              <w:rPr>
                <w:i/>
                <w:iCs/>
                <w:sz w:val="20"/>
                <w:szCs w:val="20"/>
                <w:lang w:val="es-ES_tradnl"/>
              </w:rPr>
              <w:t>a</w:t>
            </w:r>
          </w:p>
        </w:tc>
        <w:tc>
          <w:tcPr>
            <w:tcW w:w="1764" w:type="dxa"/>
          </w:tcPr>
          <w:p w14:paraId="1DC23BE7" w14:textId="1C57573D" w:rsidR="00D66F92" w:rsidRPr="00576A2A" w:rsidRDefault="00771BD9" w:rsidP="00774CFF">
            <w:pPr>
              <w:spacing w:before="40" w:after="40"/>
              <w:jc w:val="left"/>
              <w:rPr>
                <w:i/>
                <w:iCs/>
                <w:sz w:val="20"/>
                <w:szCs w:val="20"/>
                <w:lang w:val="es-ES_tradnl"/>
              </w:rPr>
            </w:pPr>
            <w:r w:rsidRPr="00576A2A">
              <w:rPr>
                <w:i/>
                <w:iCs/>
                <w:sz w:val="20"/>
                <w:szCs w:val="20"/>
                <w:lang w:val="es-ES_tradnl"/>
              </w:rPr>
              <w:t>Elementos constitutivos</w:t>
            </w:r>
          </w:p>
        </w:tc>
        <w:tc>
          <w:tcPr>
            <w:tcW w:w="2105" w:type="dxa"/>
          </w:tcPr>
          <w:p w14:paraId="3F80D021" w14:textId="2FD8838F" w:rsidR="00D66F92" w:rsidRPr="00576A2A" w:rsidRDefault="00AC5BE2" w:rsidP="00774CFF">
            <w:pPr>
              <w:spacing w:before="40" w:after="40"/>
              <w:jc w:val="left"/>
              <w:rPr>
                <w:i/>
                <w:iCs/>
                <w:sz w:val="20"/>
                <w:szCs w:val="20"/>
                <w:lang w:val="es-ES_tradnl"/>
              </w:rPr>
            </w:pPr>
            <w:r w:rsidRPr="00576A2A">
              <w:rPr>
                <w:i/>
                <w:iCs/>
                <w:sz w:val="20"/>
                <w:szCs w:val="20"/>
                <w:lang w:val="es-ES_tradnl"/>
              </w:rPr>
              <w:t>Actores responsables</w:t>
            </w:r>
          </w:p>
        </w:tc>
      </w:tr>
      <w:tr w:rsidR="00D66F92" w:rsidRPr="00576A2A" w14:paraId="354E2D6C" w14:textId="77777777" w:rsidTr="00A2014D">
        <w:tc>
          <w:tcPr>
            <w:tcW w:w="419" w:type="dxa"/>
          </w:tcPr>
          <w:p w14:paraId="2C76F155" w14:textId="77777777" w:rsidR="00D66F92" w:rsidRPr="00576A2A" w:rsidRDefault="00D66F92" w:rsidP="00774CFF">
            <w:pPr>
              <w:jc w:val="left"/>
              <w:rPr>
                <w:sz w:val="20"/>
                <w:szCs w:val="20"/>
                <w:lang w:val="es-ES_tradnl"/>
              </w:rPr>
            </w:pPr>
            <w:r w:rsidRPr="00576A2A">
              <w:rPr>
                <w:sz w:val="20"/>
                <w:szCs w:val="20"/>
                <w:lang w:val="es-ES_tradnl"/>
              </w:rPr>
              <w:t>ii.1</w:t>
            </w:r>
          </w:p>
        </w:tc>
        <w:tc>
          <w:tcPr>
            <w:tcW w:w="3315" w:type="dxa"/>
          </w:tcPr>
          <w:p w14:paraId="6A150C43" w14:textId="562A92ED" w:rsidR="00D66F92" w:rsidRPr="00576A2A" w:rsidRDefault="00D66F92" w:rsidP="00774CFF">
            <w:pPr>
              <w:spacing w:before="40" w:after="40"/>
              <w:jc w:val="left"/>
              <w:rPr>
                <w:sz w:val="20"/>
                <w:szCs w:val="20"/>
                <w:lang w:val="es-ES_tradnl"/>
              </w:rPr>
            </w:pPr>
            <w:r w:rsidRPr="00576A2A">
              <w:rPr>
                <w:sz w:val="20"/>
                <w:szCs w:val="20"/>
                <w:lang w:val="es-ES_tradnl"/>
              </w:rPr>
              <w:t>E</w:t>
            </w:r>
            <w:r w:rsidR="00C64217" w:rsidRPr="00576A2A">
              <w:rPr>
                <w:sz w:val="20"/>
                <w:szCs w:val="20"/>
                <w:lang w:val="es-ES_tradnl"/>
              </w:rPr>
              <w:t xml:space="preserve">studiar las posibilidades para la aplicación coordinada y en consonancia de las metas posteriores a </w:t>
            </w:r>
            <w:r w:rsidRPr="00576A2A">
              <w:rPr>
                <w:sz w:val="20"/>
                <w:szCs w:val="20"/>
                <w:lang w:val="es-ES_tradnl"/>
              </w:rPr>
              <w:t>2030</w:t>
            </w:r>
            <w:r w:rsidR="00C64217" w:rsidRPr="00576A2A">
              <w:rPr>
                <w:sz w:val="20"/>
                <w:szCs w:val="20"/>
                <w:lang w:val="es-ES_tradnl"/>
              </w:rPr>
              <w:t xml:space="preserve"> y los marcos en todas las convenciones de Río, así como </w:t>
            </w:r>
            <w:r w:rsidR="0096331C" w:rsidRPr="00576A2A">
              <w:rPr>
                <w:sz w:val="20"/>
                <w:szCs w:val="20"/>
                <w:lang w:val="es-ES_tradnl"/>
              </w:rPr>
              <w:t xml:space="preserve">el programa de desarrollo para después de </w:t>
            </w:r>
            <w:r w:rsidRPr="00576A2A">
              <w:rPr>
                <w:sz w:val="20"/>
                <w:szCs w:val="20"/>
                <w:lang w:val="es-ES_tradnl"/>
              </w:rPr>
              <w:t>2030</w:t>
            </w:r>
            <w:r w:rsidR="00C8797A">
              <w:rPr>
                <w:sz w:val="20"/>
                <w:szCs w:val="20"/>
                <w:lang w:val="es-ES_tradnl"/>
              </w:rPr>
              <w:t>.</w:t>
            </w:r>
          </w:p>
        </w:tc>
        <w:tc>
          <w:tcPr>
            <w:tcW w:w="1469" w:type="dxa"/>
          </w:tcPr>
          <w:p w14:paraId="448463FF" w14:textId="16554E5C"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764" w:type="dxa"/>
          </w:tcPr>
          <w:p w14:paraId="25FCF891" w14:textId="4098BB2B" w:rsidR="00D66F92" w:rsidRPr="00576A2A" w:rsidRDefault="0044665F" w:rsidP="00774CFF">
            <w:pPr>
              <w:spacing w:before="40" w:after="40"/>
              <w:jc w:val="left"/>
              <w:rPr>
                <w:sz w:val="20"/>
                <w:szCs w:val="20"/>
                <w:lang w:val="es-ES_tradnl"/>
              </w:rPr>
            </w:pPr>
            <w:r w:rsidRPr="00576A2A">
              <w:rPr>
                <w:sz w:val="20"/>
                <w:szCs w:val="20"/>
                <w:lang w:val="es-ES_tradnl"/>
              </w:rPr>
              <w:t xml:space="preserve">Consonancia de estrategias y planes nacionales </w:t>
            </w:r>
          </w:p>
        </w:tc>
        <w:tc>
          <w:tcPr>
            <w:tcW w:w="2105" w:type="dxa"/>
          </w:tcPr>
          <w:p w14:paraId="74D89EBA" w14:textId="70A8E23D"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12BEC" w:rsidRPr="00576A2A">
              <w:rPr>
                <w:sz w:val="20"/>
                <w:szCs w:val="20"/>
                <w:lang w:val="es-ES_tradnl"/>
              </w:rPr>
              <w:t>Secretarías de Río</w:t>
            </w:r>
            <w:r w:rsidR="00D66F92" w:rsidRPr="00576A2A">
              <w:rPr>
                <w:sz w:val="20"/>
                <w:szCs w:val="20"/>
                <w:lang w:val="es-ES_tradnl"/>
              </w:rPr>
              <w:t xml:space="preserve">; </w:t>
            </w:r>
            <w:r w:rsidR="00F12BEC" w:rsidRPr="00576A2A">
              <w:rPr>
                <w:sz w:val="20"/>
                <w:szCs w:val="20"/>
                <w:lang w:val="es-ES_tradnl"/>
              </w:rPr>
              <w:t>organizaciones intergubernamentales</w:t>
            </w:r>
            <w:r w:rsidR="00D66F92" w:rsidRPr="00576A2A">
              <w:rPr>
                <w:sz w:val="20"/>
                <w:szCs w:val="20"/>
                <w:lang w:val="es-ES_tradnl"/>
              </w:rPr>
              <w:t xml:space="preserve">; </w:t>
            </w:r>
            <w:r w:rsidR="00F12BEC" w:rsidRPr="00576A2A">
              <w:rPr>
                <w:sz w:val="20"/>
                <w:szCs w:val="20"/>
                <w:lang w:val="es-ES_tradnl"/>
              </w:rPr>
              <w:t>actores no estatales</w:t>
            </w:r>
          </w:p>
        </w:tc>
      </w:tr>
      <w:tr w:rsidR="00D66F92" w:rsidRPr="00576A2A" w14:paraId="1CBC95EA" w14:textId="77777777" w:rsidTr="00A2014D">
        <w:tc>
          <w:tcPr>
            <w:tcW w:w="419" w:type="dxa"/>
          </w:tcPr>
          <w:p w14:paraId="2529D8D2" w14:textId="77777777" w:rsidR="00D66F92" w:rsidRPr="00576A2A" w:rsidRDefault="00D66F92" w:rsidP="00774CFF">
            <w:pPr>
              <w:jc w:val="left"/>
              <w:rPr>
                <w:sz w:val="20"/>
                <w:szCs w:val="20"/>
                <w:lang w:val="es-ES_tradnl"/>
              </w:rPr>
            </w:pPr>
            <w:r w:rsidRPr="00576A2A">
              <w:rPr>
                <w:sz w:val="20"/>
                <w:szCs w:val="20"/>
                <w:lang w:val="es-ES_tradnl"/>
              </w:rPr>
              <w:t>ii.2</w:t>
            </w:r>
          </w:p>
        </w:tc>
        <w:tc>
          <w:tcPr>
            <w:tcW w:w="3315" w:type="dxa"/>
          </w:tcPr>
          <w:p w14:paraId="516FBD64" w14:textId="3A536637" w:rsidR="00D66F92" w:rsidRPr="00576A2A" w:rsidRDefault="003A6F1F" w:rsidP="00774CFF">
            <w:pPr>
              <w:spacing w:before="40" w:after="40"/>
              <w:jc w:val="left"/>
              <w:rPr>
                <w:sz w:val="20"/>
                <w:szCs w:val="20"/>
                <w:lang w:val="es-ES_tradnl"/>
              </w:rPr>
            </w:pPr>
            <w:r w:rsidRPr="00576A2A">
              <w:rPr>
                <w:sz w:val="20"/>
                <w:szCs w:val="20"/>
                <w:lang w:val="es-ES_tradnl"/>
              </w:rPr>
              <w:t xml:space="preserve">Fortalecer la integración de conocimientos científicos tradicionales en las evaluaciones y la toma de </w:t>
            </w:r>
            <w:r w:rsidRPr="00576A2A">
              <w:rPr>
                <w:sz w:val="20"/>
                <w:szCs w:val="20"/>
                <w:lang w:val="es-ES_tradnl"/>
              </w:rPr>
              <w:lastRenderedPageBreak/>
              <w:t>decisiones, mapear</w:t>
            </w:r>
            <w:r w:rsidR="007968EE" w:rsidRPr="00576A2A">
              <w:rPr>
                <w:sz w:val="20"/>
                <w:szCs w:val="20"/>
                <w:lang w:val="es-ES_tradnl"/>
              </w:rPr>
              <w:t xml:space="preserve"> su influencia en mensajes de ICP, y crear una base de conocimientos compartidos en todos los organismos asesores, las ICP y los </w:t>
            </w:r>
            <w:r w:rsidR="006B73DB" w:rsidRPr="00576A2A">
              <w:rPr>
                <w:sz w:val="20"/>
                <w:szCs w:val="20"/>
                <w:lang w:val="es-ES_tradnl"/>
              </w:rPr>
              <w:t>organismos de PICL</w:t>
            </w:r>
            <w:r w:rsidR="00423C28" w:rsidRPr="00576A2A">
              <w:rPr>
                <w:sz w:val="20"/>
                <w:szCs w:val="20"/>
                <w:lang w:val="es-ES_tradnl"/>
              </w:rPr>
              <w:t xml:space="preserve"> </w:t>
            </w:r>
            <w:r w:rsidR="007968EE" w:rsidRPr="00576A2A">
              <w:rPr>
                <w:sz w:val="20"/>
                <w:szCs w:val="20"/>
                <w:lang w:val="es-ES_tradnl"/>
              </w:rPr>
              <w:t>con miras a evaluaciones conjuntas</w:t>
            </w:r>
            <w:r w:rsidR="00C8797A">
              <w:rPr>
                <w:sz w:val="20"/>
                <w:szCs w:val="20"/>
                <w:lang w:val="es-ES_tradnl"/>
              </w:rPr>
              <w:t>.</w:t>
            </w:r>
          </w:p>
        </w:tc>
        <w:tc>
          <w:tcPr>
            <w:tcW w:w="1469" w:type="dxa"/>
          </w:tcPr>
          <w:p w14:paraId="46C17BA5" w14:textId="47F716C8" w:rsidR="00D66F92" w:rsidRPr="00576A2A" w:rsidRDefault="00CA73FA" w:rsidP="00774CFF">
            <w:pPr>
              <w:spacing w:before="40" w:after="40"/>
              <w:jc w:val="left"/>
              <w:rPr>
                <w:sz w:val="20"/>
                <w:szCs w:val="20"/>
                <w:lang w:val="es-ES_tradnl"/>
              </w:rPr>
            </w:pPr>
            <w:r w:rsidRPr="00576A2A">
              <w:rPr>
                <w:sz w:val="20"/>
                <w:szCs w:val="20"/>
                <w:lang w:val="es-ES_tradnl"/>
              </w:rPr>
              <w:lastRenderedPageBreak/>
              <w:t>Internacional</w:t>
            </w:r>
          </w:p>
        </w:tc>
        <w:tc>
          <w:tcPr>
            <w:tcW w:w="1764" w:type="dxa"/>
          </w:tcPr>
          <w:p w14:paraId="07B14C60" w14:textId="4306FCE8" w:rsidR="00D66F92" w:rsidRPr="00576A2A" w:rsidRDefault="00CE7625" w:rsidP="00774CFF">
            <w:pPr>
              <w:spacing w:before="40" w:after="40"/>
              <w:jc w:val="left"/>
              <w:rPr>
                <w:sz w:val="20"/>
                <w:szCs w:val="20"/>
                <w:lang w:val="es-ES_tradnl"/>
              </w:rPr>
            </w:pPr>
            <w:r w:rsidRPr="00576A2A">
              <w:rPr>
                <w:sz w:val="20"/>
                <w:szCs w:val="20"/>
                <w:lang w:val="es-ES_tradnl"/>
              </w:rPr>
              <w:t>Interfaz ciencia-política</w:t>
            </w:r>
            <w:r w:rsidR="00D66F92" w:rsidRPr="00576A2A">
              <w:rPr>
                <w:sz w:val="20"/>
                <w:szCs w:val="20"/>
                <w:lang w:val="es-ES_tradnl"/>
              </w:rPr>
              <w:t xml:space="preserve"> </w:t>
            </w:r>
            <w:r w:rsidR="00A868AC" w:rsidRPr="00576A2A">
              <w:rPr>
                <w:sz w:val="20"/>
                <w:szCs w:val="20"/>
                <w:lang w:val="es-ES_tradnl"/>
              </w:rPr>
              <w:t>y</w:t>
            </w:r>
            <w:r w:rsidR="00D66F92" w:rsidRPr="00576A2A">
              <w:rPr>
                <w:sz w:val="20"/>
                <w:szCs w:val="20"/>
                <w:lang w:val="es-ES_tradnl"/>
              </w:rPr>
              <w:t xml:space="preserve"> </w:t>
            </w:r>
            <w:r w:rsidR="00A868AC" w:rsidRPr="00576A2A">
              <w:rPr>
                <w:sz w:val="20"/>
                <w:szCs w:val="20"/>
                <w:lang w:val="es-ES_tradnl"/>
              </w:rPr>
              <w:t xml:space="preserve">toma de </w:t>
            </w:r>
            <w:r w:rsidR="00A868AC" w:rsidRPr="00576A2A">
              <w:rPr>
                <w:sz w:val="20"/>
                <w:szCs w:val="20"/>
                <w:lang w:val="es-ES_tradnl"/>
              </w:rPr>
              <w:lastRenderedPageBreak/>
              <w:t>decisiones basada en pruebas</w:t>
            </w:r>
          </w:p>
        </w:tc>
        <w:tc>
          <w:tcPr>
            <w:tcW w:w="2105" w:type="dxa"/>
          </w:tcPr>
          <w:p w14:paraId="37CBB3C6" w14:textId="0C66ABA4" w:rsidR="00D66F92" w:rsidRPr="00576A2A" w:rsidRDefault="00F12BEC" w:rsidP="00774CFF">
            <w:pPr>
              <w:spacing w:before="40" w:after="40"/>
              <w:jc w:val="left"/>
              <w:rPr>
                <w:sz w:val="20"/>
                <w:szCs w:val="20"/>
                <w:lang w:val="es-ES_tradnl"/>
              </w:rPr>
            </w:pPr>
            <w:r w:rsidRPr="00576A2A">
              <w:rPr>
                <w:sz w:val="20"/>
                <w:szCs w:val="20"/>
                <w:lang w:val="es-ES_tradnl"/>
              </w:rPr>
              <w:lastRenderedPageBreak/>
              <w:t>Secretarías de Río</w:t>
            </w:r>
            <w:r w:rsidR="00D66F92" w:rsidRPr="00576A2A">
              <w:rPr>
                <w:sz w:val="20"/>
                <w:szCs w:val="20"/>
                <w:lang w:val="es-ES_tradnl"/>
              </w:rPr>
              <w:t xml:space="preserve">; </w:t>
            </w:r>
            <w:r w:rsidR="00380285" w:rsidRPr="00576A2A">
              <w:rPr>
                <w:sz w:val="20"/>
                <w:szCs w:val="20"/>
                <w:lang w:val="es-ES_tradnl"/>
              </w:rPr>
              <w:t>“IPBES”</w:t>
            </w:r>
            <w:r w:rsidR="00D66F92" w:rsidRPr="00576A2A">
              <w:rPr>
                <w:sz w:val="20"/>
                <w:szCs w:val="20"/>
                <w:lang w:val="es-ES_tradnl"/>
              </w:rPr>
              <w:t>/</w:t>
            </w:r>
            <w:r w:rsidR="00380285" w:rsidRPr="00576A2A">
              <w:rPr>
                <w:sz w:val="20"/>
                <w:szCs w:val="20"/>
                <w:lang w:val="es-ES_tradnl"/>
              </w:rPr>
              <w:t xml:space="preserve"> “IPCC”</w:t>
            </w:r>
            <w:r w:rsidR="00D66F92" w:rsidRPr="00576A2A">
              <w:rPr>
                <w:sz w:val="20"/>
                <w:szCs w:val="20"/>
                <w:lang w:val="es-ES_tradnl"/>
              </w:rPr>
              <w:t>/</w:t>
            </w:r>
            <w:r w:rsidR="007968EE" w:rsidRPr="00576A2A">
              <w:rPr>
                <w:sz w:val="20"/>
                <w:szCs w:val="20"/>
                <w:lang w:val="es-ES_tradnl"/>
              </w:rPr>
              <w:t xml:space="preserve"> ICP</w:t>
            </w:r>
            <w:r w:rsidR="00D66F92" w:rsidRPr="00576A2A">
              <w:rPr>
                <w:sz w:val="20"/>
                <w:szCs w:val="20"/>
                <w:lang w:val="es-ES_tradnl"/>
              </w:rPr>
              <w:t xml:space="preserve">; </w:t>
            </w:r>
            <w:r w:rsidR="0063484F" w:rsidRPr="00576A2A">
              <w:rPr>
                <w:sz w:val="20"/>
                <w:szCs w:val="20"/>
                <w:lang w:val="es-ES_tradnl"/>
              </w:rPr>
              <w:t>OS</w:t>
            </w:r>
            <w:r w:rsidR="00D66F92" w:rsidRPr="00576A2A">
              <w:rPr>
                <w:sz w:val="20"/>
                <w:szCs w:val="20"/>
                <w:lang w:val="es-ES_tradnl"/>
              </w:rPr>
              <w:t>8j/</w:t>
            </w:r>
            <w:r w:rsidR="00FA5EAD" w:rsidRPr="00576A2A">
              <w:rPr>
                <w:rFonts w:asciiTheme="minorHAnsi" w:eastAsiaTheme="minorHAnsi" w:hAnsiTheme="minorHAnsi" w:cstheme="minorHAnsi"/>
                <w:kern w:val="2"/>
                <w:lang w:val="es-ES_tradnl"/>
                <w14:ligatures w14:val="standardContextual"/>
              </w:rPr>
              <w:t xml:space="preserve"> </w:t>
            </w:r>
            <w:r w:rsidR="00FA5EAD" w:rsidRPr="00576A2A">
              <w:rPr>
                <w:sz w:val="20"/>
                <w:szCs w:val="20"/>
                <w:lang w:val="es-ES_tradnl"/>
              </w:rPr>
              <w:t xml:space="preserve">Plataforma de las </w:t>
            </w:r>
            <w:r w:rsidR="00FA5EAD" w:rsidRPr="00576A2A">
              <w:rPr>
                <w:sz w:val="20"/>
                <w:szCs w:val="20"/>
                <w:lang w:val="es-ES_tradnl"/>
              </w:rPr>
              <w:lastRenderedPageBreak/>
              <w:t xml:space="preserve">Comunidades Locales y los Pueblos Indígenas </w:t>
            </w:r>
            <w:r w:rsidR="00D66F92" w:rsidRPr="00576A2A">
              <w:rPr>
                <w:sz w:val="20"/>
                <w:szCs w:val="20"/>
                <w:lang w:val="es-ES_tradnl"/>
              </w:rPr>
              <w:t>(</w:t>
            </w:r>
            <w:r w:rsidR="00FA5EAD" w:rsidRPr="00576A2A">
              <w:rPr>
                <w:sz w:val="20"/>
                <w:szCs w:val="20"/>
                <w:lang w:val="es-ES_tradnl"/>
              </w:rPr>
              <w:t>PCLPI</w:t>
            </w:r>
            <w:r w:rsidR="00D66F92" w:rsidRPr="00576A2A">
              <w:rPr>
                <w:sz w:val="20"/>
                <w:szCs w:val="20"/>
                <w:lang w:val="es-ES_tradnl"/>
              </w:rPr>
              <w:t>); academia</w:t>
            </w:r>
          </w:p>
        </w:tc>
      </w:tr>
      <w:tr w:rsidR="00D66F92" w:rsidRPr="00576A2A" w14:paraId="6117AC99" w14:textId="77777777" w:rsidTr="00A2014D">
        <w:tc>
          <w:tcPr>
            <w:tcW w:w="419" w:type="dxa"/>
          </w:tcPr>
          <w:p w14:paraId="517F6B68" w14:textId="77777777" w:rsidR="00D66F92" w:rsidRPr="00576A2A" w:rsidRDefault="00D66F92" w:rsidP="00774CFF">
            <w:pPr>
              <w:jc w:val="left"/>
              <w:rPr>
                <w:sz w:val="20"/>
                <w:szCs w:val="20"/>
                <w:lang w:val="es-ES_tradnl"/>
              </w:rPr>
            </w:pPr>
            <w:r w:rsidRPr="00576A2A">
              <w:rPr>
                <w:sz w:val="20"/>
                <w:szCs w:val="20"/>
                <w:lang w:val="es-ES_tradnl"/>
              </w:rPr>
              <w:lastRenderedPageBreak/>
              <w:t>ii.3</w:t>
            </w:r>
          </w:p>
        </w:tc>
        <w:tc>
          <w:tcPr>
            <w:tcW w:w="3315" w:type="dxa"/>
          </w:tcPr>
          <w:p w14:paraId="204853B8" w14:textId="2C8516D6" w:rsidR="00D66F92" w:rsidRPr="00576A2A" w:rsidRDefault="003A6F1F" w:rsidP="00774CFF">
            <w:pPr>
              <w:spacing w:before="40" w:after="40"/>
              <w:jc w:val="left"/>
              <w:rPr>
                <w:sz w:val="20"/>
                <w:szCs w:val="20"/>
                <w:lang w:val="es-ES_tradnl"/>
              </w:rPr>
            </w:pPr>
            <w:r w:rsidRPr="00576A2A">
              <w:rPr>
                <w:sz w:val="20"/>
                <w:szCs w:val="20"/>
                <w:lang w:val="es-ES_tradnl"/>
              </w:rPr>
              <w:t xml:space="preserve">Armonizar la aplicación de los planes de acción con perspectiva de género de las tres Convenciones, captar la participación de grupos de mujeres de manera consistente </w:t>
            </w:r>
            <w:r w:rsidR="00E873AF" w:rsidRPr="00576A2A">
              <w:rPr>
                <w:sz w:val="20"/>
                <w:szCs w:val="20"/>
                <w:lang w:val="es-ES_tradnl"/>
              </w:rPr>
              <w:t xml:space="preserve">en todos los procesos, y </w:t>
            </w:r>
            <w:r w:rsidRPr="00576A2A">
              <w:rPr>
                <w:sz w:val="20"/>
                <w:szCs w:val="20"/>
                <w:lang w:val="es-ES_tradnl"/>
              </w:rPr>
              <w:t xml:space="preserve">fortalecer la alfabetización digital y la capacidad técnica de las mujeres rurales y las comunidades para avanzar en las cuestiones </w:t>
            </w:r>
            <w:r w:rsidR="003D7EBF" w:rsidRPr="00576A2A">
              <w:rPr>
                <w:sz w:val="20"/>
                <w:szCs w:val="20"/>
                <w:lang w:val="es-ES_tradnl"/>
              </w:rPr>
              <w:t>de perspectiva de género</w:t>
            </w:r>
            <w:r w:rsidR="00C8797A">
              <w:rPr>
                <w:sz w:val="20"/>
                <w:szCs w:val="20"/>
                <w:lang w:val="es-ES_tradnl"/>
              </w:rPr>
              <w:t>.</w:t>
            </w:r>
          </w:p>
        </w:tc>
        <w:tc>
          <w:tcPr>
            <w:tcW w:w="1469" w:type="dxa"/>
          </w:tcPr>
          <w:p w14:paraId="11C072A4" w14:textId="2D4610B9"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764" w:type="dxa"/>
          </w:tcPr>
          <w:p w14:paraId="1EFACB48" w14:textId="644243ED" w:rsidR="00D66F92" w:rsidRPr="00576A2A" w:rsidRDefault="00E7310A" w:rsidP="00774CFF">
            <w:pPr>
              <w:spacing w:before="40" w:after="40"/>
              <w:jc w:val="left"/>
              <w:rPr>
                <w:sz w:val="20"/>
                <w:szCs w:val="20"/>
                <w:lang w:val="es-ES_tradnl"/>
              </w:rPr>
            </w:pPr>
            <w:r w:rsidRPr="00576A2A">
              <w:rPr>
                <w:sz w:val="20"/>
                <w:szCs w:val="20"/>
                <w:lang w:val="es-ES_tradnl"/>
              </w:rPr>
              <w:t>Intersectorial</w:t>
            </w:r>
            <w:r w:rsidR="00D66F92" w:rsidRPr="00576A2A">
              <w:rPr>
                <w:sz w:val="20"/>
                <w:szCs w:val="20"/>
                <w:lang w:val="es-ES_tradnl"/>
              </w:rPr>
              <w:t>/General</w:t>
            </w:r>
          </w:p>
        </w:tc>
        <w:tc>
          <w:tcPr>
            <w:tcW w:w="2105" w:type="dxa"/>
          </w:tcPr>
          <w:p w14:paraId="16554A7F" w14:textId="70C14E9A"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AD257B" w:rsidRPr="00576A2A">
              <w:rPr>
                <w:sz w:val="20"/>
                <w:szCs w:val="20"/>
                <w:lang w:val="es-ES_tradnl"/>
              </w:rPr>
              <w:t>PFN</w:t>
            </w:r>
            <w:r w:rsidR="00D66F92" w:rsidRPr="00576A2A">
              <w:rPr>
                <w:sz w:val="20"/>
                <w:szCs w:val="20"/>
                <w:lang w:val="es-ES_tradnl"/>
              </w:rPr>
              <w:t>; c</w:t>
            </w:r>
            <w:r w:rsidR="003A6F1F" w:rsidRPr="00576A2A">
              <w:rPr>
                <w:sz w:val="20"/>
                <w:szCs w:val="20"/>
                <w:lang w:val="es-ES_tradnl"/>
              </w:rPr>
              <w:t>ircunscripciones</w:t>
            </w:r>
          </w:p>
        </w:tc>
      </w:tr>
      <w:tr w:rsidR="00D66F92" w:rsidRPr="00576A2A" w14:paraId="675F1A53" w14:textId="77777777" w:rsidTr="00A2014D">
        <w:tc>
          <w:tcPr>
            <w:tcW w:w="419" w:type="dxa"/>
          </w:tcPr>
          <w:p w14:paraId="1AAA947E" w14:textId="77777777" w:rsidR="00D66F92" w:rsidRPr="00576A2A" w:rsidRDefault="00D66F92" w:rsidP="00774CFF">
            <w:pPr>
              <w:jc w:val="left"/>
              <w:rPr>
                <w:sz w:val="20"/>
                <w:szCs w:val="20"/>
                <w:lang w:val="es-ES_tradnl"/>
              </w:rPr>
            </w:pPr>
            <w:r w:rsidRPr="00576A2A">
              <w:rPr>
                <w:sz w:val="20"/>
                <w:szCs w:val="20"/>
                <w:lang w:val="es-ES_tradnl"/>
              </w:rPr>
              <w:t>ii.4</w:t>
            </w:r>
          </w:p>
        </w:tc>
        <w:tc>
          <w:tcPr>
            <w:tcW w:w="3315" w:type="dxa"/>
          </w:tcPr>
          <w:p w14:paraId="1D0F7221" w14:textId="08C9D4D4" w:rsidR="00D66F92" w:rsidRPr="00576A2A" w:rsidRDefault="00D66F92" w:rsidP="00774CFF">
            <w:pPr>
              <w:spacing w:before="40" w:after="40"/>
              <w:jc w:val="left"/>
              <w:rPr>
                <w:sz w:val="20"/>
                <w:szCs w:val="20"/>
                <w:lang w:val="es-ES_tradnl"/>
              </w:rPr>
            </w:pPr>
            <w:r w:rsidRPr="00576A2A">
              <w:rPr>
                <w:sz w:val="20"/>
                <w:szCs w:val="20"/>
                <w:lang w:val="es-ES_tradnl"/>
              </w:rPr>
              <w:t>Coordina</w:t>
            </w:r>
            <w:r w:rsidR="003D7EBF" w:rsidRPr="00576A2A">
              <w:rPr>
                <w:sz w:val="20"/>
                <w:szCs w:val="20"/>
                <w:lang w:val="es-ES_tradnl"/>
              </w:rPr>
              <w:t xml:space="preserve">r enfoques entre los </w:t>
            </w:r>
            <w:r w:rsidRPr="00576A2A">
              <w:rPr>
                <w:sz w:val="20"/>
                <w:szCs w:val="20"/>
                <w:lang w:val="es-ES_tradnl"/>
              </w:rPr>
              <w:t>sector</w:t>
            </w:r>
            <w:r w:rsidR="003D7EBF" w:rsidRPr="00576A2A">
              <w:rPr>
                <w:sz w:val="20"/>
                <w:szCs w:val="20"/>
                <w:lang w:val="es-ES_tradnl"/>
              </w:rPr>
              <w:t>e</w:t>
            </w:r>
            <w:r w:rsidRPr="00576A2A">
              <w:rPr>
                <w:sz w:val="20"/>
                <w:szCs w:val="20"/>
                <w:lang w:val="es-ES_tradnl"/>
              </w:rPr>
              <w:t>s/tem</w:t>
            </w:r>
            <w:r w:rsidR="003D7EBF" w:rsidRPr="00576A2A">
              <w:rPr>
                <w:sz w:val="20"/>
                <w:szCs w:val="20"/>
                <w:lang w:val="es-ES_tradnl"/>
              </w:rPr>
              <w:t>a</w:t>
            </w:r>
            <w:r w:rsidRPr="00576A2A">
              <w:rPr>
                <w:sz w:val="20"/>
                <w:szCs w:val="20"/>
                <w:lang w:val="es-ES_tradnl"/>
              </w:rPr>
              <w:t>s</w:t>
            </w:r>
            <w:r w:rsidR="003D7EBF" w:rsidRPr="00576A2A">
              <w:rPr>
                <w:sz w:val="20"/>
                <w:szCs w:val="20"/>
                <w:lang w:val="es-ES_tradnl"/>
              </w:rPr>
              <w:t xml:space="preserve"> compartido</w:t>
            </w:r>
            <w:r w:rsidRPr="00576A2A">
              <w:rPr>
                <w:sz w:val="20"/>
                <w:szCs w:val="20"/>
                <w:lang w:val="es-ES_tradnl"/>
              </w:rPr>
              <w:t xml:space="preserve"> (</w:t>
            </w:r>
            <w:r w:rsidR="00D40260" w:rsidRPr="00576A2A">
              <w:rPr>
                <w:sz w:val="20"/>
                <w:szCs w:val="20"/>
                <w:lang w:val="es-ES_tradnl"/>
              </w:rPr>
              <w:t>p. ej.,</w:t>
            </w:r>
            <w:r w:rsidR="003D7EBF" w:rsidRPr="00576A2A">
              <w:rPr>
                <w:sz w:val="20"/>
                <w:szCs w:val="20"/>
                <w:lang w:val="es-ES_tradnl"/>
              </w:rPr>
              <w:t xml:space="preserve"> </w:t>
            </w:r>
            <w:r w:rsidR="00D40260" w:rsidRPr="00576A2A">
              <w:rPr>
                <w:sz w:val="20"/>
                <w:szCs w:val="20"/>
                <w:lang w:val="es-ES_tradnl"/>
              </w:rPr>
              <w:t>s</w:t>
            </w:r>
            <w:r w:rsidR="003D7EBF" w:rsidRPr="00576A2A">
              <w:rPr>
                <w:sz w:val="20"/>
                <w:szCs w:val="20"/>
                <w:lang w:val="es-ES_tradnl"/>
              </w:rPr>
              <w:t>ilvicultura, océanos, fauna y flora silvestres, contaminación, agua, sistemas alimentarios</w:t>
            </w:r>
            <w:r w:rsidRPr="00576A2A">
              <w:rPr>
                <w:sz w:val="20"/>
                <w:szCs w:val="20"/>
                <w:lang w:val="es-ES_tradnl"/>
              </w:rPr>
              <w:t>)</w:t>
            </w:r>
            <w:r w:rsidR="00C8797A">
              <w:rPr>
                <w:sz w:val="20"/>
                <w:szCs w:val="20"/>
                <w:lang w:val="es-ES_tradnl"/>
              </w:rPr>
              <w:t>.</w:t>
            </w:r>
          </w:p>
        </w:tc>
        <w:tc>
          <w:tcPr>
            <w:tcW w:w="1469" w:type="dxa"/>
          </w:tcPr>
          <w:p w14:paraId="749A12FC" w14:textId="002A3B68"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764" w:type="dxa"/>
          </w:tcPr>
          <w:p w14:paraId="55D733D3" w14:textId="2A3E959D" w:rsidR="00D66F92" w:rsidRPr="00576A2A" w:rsidRDefault="0044665F" w:rsidP="00774CFF">
            <w:pPr>
              <w:spacing w:before="40" w:after="40"/>
              <w:jc w:val="left"/>
              <w:rPr>
                <w:sz w:val="20"/>
                <w:szCs w:val="20"/>
                <w:lang w:val="es-ES_tradnl"/>
              </w:rPr>
            </w:pPr>
            <w:r w:rsidRPr="00576A2A">
              <w:rPr>
                <w:sz w:val="20"/>
                <w:szCs w:val="20"/>
                <w:lang w:val="es-ES_tradnl"/>
              </w:rPr>
              <w:t>Consonancia de estrategias y planes nacionales</w:t>
            </w:r>
          </w:p>
        </w:tc>
        <w:tc>
          <w:tcPr>
            <w:tcW w:w="2105" w:type="dxa"/>
          </w:tcPr>
          <w:p w14:paraId="3BEBFD3E" w14:textId="5E4E4C86" w:rsidR="00D66F92" w:rsidRPr="00576A2A" w:rsidRDefault="00AD257B" w:rsidP="00774CFF">
            <w:pPr>
              <w:spacing w:before="40" w:after="40"/>
              <w:jc w:val="left"/>
              <w:rPr>
                <w:sz w:val="20"/>
                <w:szCs w:val="20"/>
                <w:lang w:val="es-ES_tradnl"/>
              </w:rPr>
            </w:pPr>
            <w:r w:rsidRPr="00576A2A">
              <w:rPr>
                <w:sz w:val="20"/>
                <w:szCs w:val="20"/>
                <w:lang w:val="es-ES_tradnl"/>
              </w:rPr>
              <w:t>PFN</w:t>
            </w:r>
            <w:r w:rsidR="00D66F92" w:rsidRPr="00576A2A">
              <w:rPr>
                <w:sz w:val="20"/>
                <w:szCs w:val="20"/>
                <w:lang w:val="es-ES_tradnl"/>
              </w:rPr>
              <w:t xml:space="preserve">; </w:t>
            </w:r>
            <w:r w:rsidR="00A306C6" w:rsidRPr="00576A2A">
              <w:rPr>
                <w:sz w:val="20"/>
                <w:szCs w:val="20"/>
                <w:lang w:val="es-ES_tradnl"/>
              </w:rPr>
              <w:t>ministerios pertinentes</w:t>
            </w:r>
          </w:p>
        </w:tc>
      </w:tr>
      <w:tr w:rsidR="00D66F92" w:rsidRPr="00576A2A" w14:paraId="27942AF1" w14:textId="77777777" w:rsidTr="00A2014D">
        <w:tc>
          <w:tcPr>
            <w:tcW w:w="419" w:type="dxa"/>
          </w:tcPr>
          <w:p w14:paraId="4681C415" w14:textId="77777777" w:rsidR="00D66F92" w:rsidRPr="00576A2A" w:rsidRDefault="00D66F92" w:rsidP="00774CFF">
            <w:pPr>
              <w:jc w:val="left"/>
              <w:rPr>
                <w:sz w:val="20"/>
                <w:szCs w:val="20"/>
                <w:lang w:val="es-ES_tradnl"/>
              </w:rPr>
            </w:pPr>
            <w:r w:rsidRPr="00576A2A">
              <w:rPr>
                <w:sz w:val="20"/>
                <w:szCs w:val="20"/>
                <w:lang w:val="es-ES_tradnl"/>
              </w:rPr>
              <w:t>ii.5</w:t>
            </w:r>
          </w:p>
        </w:tc>
        <w:tc>
          <w:tcPr>
            <w:tcW w:w="3315" w:type="dxa"/>
          </w:tcPr>
          <w:p w14:paraId="7B4C42FA" w14:textId="41F68EA0" w:rsidR="00D66F92" w:rsidRPr="00576A2A" w:rsidRDefault="00D66F92" w:rsidP="00774CFF">
            <w:pPr>
              <w:spacing w:before="40" w:after="40"/>
              <w:jc w:val="left"/>
              <w:rPr>
                <w:sz w:val="20"/>
                <w:szCs w:val="20"/>
                <w:lang w:val="es-ES_tradnl"/>
              </w:rPr>
            </w:pPr>
            <w:r w:rsidRPr="00576A2A">
              <w:rPr>
                <w:sz w:val="20"/>
                <w:szCs w:val="20"/>
                <w:lang w:val="es-ES_tradnl"/>
              </w:rPr>
              <w:t>U</w:t>
            </w:r>
            <w:r w:rsidR="003D7EBF" w:rsidRPr="00576A2A">
              <w:rPr>
                <w:sz w:val="20"/>
                <w:szCs w:val="20"/>
                <w:lang w:val="es-ES_tradnl"/>
              </w:rPr>
              <w:t xml:space="preserve">tilizar resiliencia ecológica, </w:t>
            </w:r>
            <w:r w:rsidRPr="00576A2A">
              <w:rPr>
                <w:sz w:val="20"/>
                <w:szCs w:val="20"/>
                <w:lang w:val="es-ES_tradnl"/>
              </w:rPr>
              <w:t>inclu</w:t>
            </w:r>
            <w:r w:rsidR="003D7EBF" w:rsidRPr="00576A2A">
              <w:rPr>
                <w:sz w:val="20"/>
                <w:szCs w:val="20"/>
                <w:lang w:val="es-ES_tradnl"/>
              </w:rPr>
              <w:t>ido en relación con los ecosistemas de</w:t>
            </w:r>
            <w:r w:rsidR="00C306F4" w:rsidRPr="00576A2A">
              <w:rPr>
                <w:sz w:val="20"/>
                <w:szCs w:val="20"/>
                <w:lang w:val="es-ES_tradnl"/>
              </w:rPr>
              <w:t xml:space="preserve"> agua dulce, como una lente para revisar y poner en consonancia las estrategias y los planes nacionales </w:t>
            </w:r>
            <w:r w:rsidRPr="00576A2A">
              <w:rPr>
                <w:sz w:val="20"/>
                <w:szCs w:val="20"/>
                <w:lang w:val="es-ES_tradnl"/>
              </w:rPr>
              <w:t>(</w:t>
            </w:r>
            <w:r w:rsidR="001F5C53" w:rsidRPr="00576A2A">
              <w:rPr>
                <w:sz w:val="20"/>
                <w:szCs w:val="20"/>
                <w:lang w:val="es-ES_tradnl"/>
              </w:rPr>
              <w:t>EPA</w:t>
            </w:r>
            <w:r w:rsidRPr="00576A2A">
              <w:rPr>
                <w:sz w:val="20"/>
                <w:szCs w:val="20"/>
                <w:lang w:val="es-ES_tradnl"/>
              </w:rPr>
              <w:t xml:space="preserve">NB, </w:t>
            </w:r>
            <w:r w:rsidR="000B7B70" w:rsidRPr="00576A2A">
              <w:rPr>
                <w:sz w:val="20"/>
                <w:szCs w:val="20"/>
                <w:lang w:val="es-ES_tradnl"/>
              </w:rPr>
              <w:t>CDN</w:t>
            </w:r>
            <w:r w:rsidRPr="00576A2A">
              <w:rPr>
                <w:sz w:val="20"/>
                <w:szCs w:val="20"/>
                <w:lang w:val="es-ES_tradnl"/>
              </w:rPr>
              <w:t xml:space="preserve">, </w:t>
            </w:r>
            <w:r w:rsidR="00C84F60" w:rsidRPr="00576A2A">
              <w:rPr>
                <w:sz w:val="20"/>
                <w:szCs w:val="20"/>
                <w:lang w:val="es-ES_tradnl"/>
              </w:rPr>
              <w:t>PNAD</w:t>
            </w:r>
            <w:r w:rsidRPr="00576A2A">
              <w:rPr>
                <w:sz w:val="20"/>
                <w:szCs w:val="20"/>
                <w:lang w:val="es-ES_tradnl"/>
              </w:rPr>
              <w:t xml:space="preserve">, </w:t>
            </w:r>
            <w:r w:rsidR="000B7B70" w:rsidRPr="00576A2A">
              <w:rPr>
                <w:sz w:val="20"/>
                <w:szCs w:val="20"/>
                <w:lang w:val="es-ES_tradnl"/>
              </w:rPr>
              <w:t xml:space="preserve">metas de </w:t>
            </w:r>
            <w:r w:rsidR="00E02F57" w:rsidRPr="00576A2A">
              <w:rPr>
                <w:sz w:val="20"/>
                <w:szCs w:val="20"/>
                <w:lang w:val="es-ES_tradnl"/>
              </w:rPr>
              <w:t>NDT</w:t>
            </w:r>
            <w:r w:rsidRPr="00576A2A">
              <w:rPr>
                <w:sz w:val="20"/>
                <w:szCs w:val="20"/>
                <w:lang w:val="es-ES_tradnl"/>
              </w:rPr>
              <w:t xml:space="preserve"> </w:t>
            </w:r>
            <w:r w:rsidR="000B7B70" w:rsidRPr="00576A2A">
              <w:rPr>
                <w:sz w:val="20"/>
                <w:szCs w:val="20"/>
                <w:lang w:val="es-ES_tradnl"/>
              </w:rPr>
              <w:t>y planes nacionales para la sequía</w:t>
            </w:r>
            <w:r w:rsidRPr="00576A2A">
              <w:rPr>
                <w:sz w:val="20"/>
                <w:szCs w:val="20"/>
                <w:lang w:val="es-ES_tradnl"/>
              </w:rPr>
              <w:t>)</w:t>
            </w:r>
            <w:r w:rsidR="00C8797A">
              <w:rPr>
                <w:sz w:val="20"/>
                <w:szCs w:val="20"/>
                <w:lang w:val="es-ES_tradnl"/>
              </w:rPr>
              <w:t>.</w:t>
            </w:r>
          </w:p>
        </w:tc>
        <w:tc>
          <w:tcPr>
            <w:tcW w:w="1469" w:type="dxa"/>
          </w:tcPr>
          <w:p w14:paraId="37B2597F" w14:textId="790D631D"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764" w:type="dxa"/>
          </w:tcPr>
          <w:p w14:paraId="50202D89" w14:textId="567F710A" w:rsidR="00D66F92" w:rsidRPr="00576A2A" w:rsidRDefault="0044665F" w:rsidP="00774CFF">
            <w:pPr>
              <w:spacing w:before="40" w:after="40"/>
              <w:jc w:val="left"/>
              <w:rPr>
                <w:sz w:val="20"/>
                <w:szCs w:val="20"/>
                <w:lang w:val="es-ES_tradnl"/>
              </w:rPr>
            </w:pPr>
            <w:r w:rsidRPr="00576A2A">
              <w:rPr>
                <w:sz w:val="20"/>
                <w:szCs w:val="20"/>
                <w:lang w:val="es-ES_tradnl"/>
              </w:rPr>
              <w:t>Consonancia de estrategias y planes nacionales</w:t>
            </w:r>
          </w:p>
        </w:tc>
        <w:tc>
          <w:tcPr>
            <w:tcW w:w="2105" w:type="dxa"/>
          </w:tcPr>
          <w:p w14:paraId="7D7FB6C9" w14:textId="5DD58F01"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AD257B" w:rsidRPr="00576A2A">
              <w:rPr>
                <w:sz w:val="20"/>
                <w:szCs w:val="20"/>
                <w:lang w:val="es-ES_tradnl"/>
              </w:rPr>
              <w:t>PFN</w:t>
            </w:r>
            <w:r w:rsidR="00D66F92" w:rsidRPr="00576A2A">
              <w:rPr>
                <w:sz w:val="20"/>
                <w:szCs w:val="20"/>
                <w:lang w:val="es-ES_tradnl"/>
              </w:rPr>
              <w:t xml:space="preserve">; </w:t>
            </w:r>
            <w:r w:rsidR="001A2308" w:rsidRPr="00576A2A">
              <w:rPr>
                <w:sz w:val="20"/>
                <w:szCs w:val="20"/>
                <w:lang w:val="es-ES_tradnl"/>
              </w:rPr>
              <w:t>autoridades nacionales pertinentes</w:t>
            </w:r>
          </w:p>
        </w:tc>
      </w:tr>
      <w:tr w:rsidR="00D66F92" w:rsidRPr="00576A2A" w14:paraId="18B0750C" w14:textId="77777777" w:rsidTr="00A2014D">
        <w:tc>
          <w:tcPr>
            <w:tcW w:w="419" w:type="dxa"/>
          </w:tcPr>
          <w:p w14:paraId="46D65C30" w14:textId="77777777" w:rsidR="00D66F92" w:rsidRPr="00576A2A" w:rsidRDefault="00D66F92" w:rsidP="00774CFF">
            <w:pPr>
              <w:jc w:val="left"/>
              <w:rPr>
                <w:sz w:val="20"/>
                <w:szCs w:val="20"/>
                <w:lang w:val="es-ES_tradnl"/>
              </w:rPr>
            </w:pPr>
            <w:r w:rsidRPr="00576A2A">
              <w:rPr>
                <w:sz w:val="20"/>
                <w:szCs w:val="20"/>
                <w:lang w:val="es-ES_tradnl"/>
              </w:rPr>
              <w:t>ii.6</w:t>
            </w:r>
          </w:p>
        </w:tc>
        <w:tc>
          <w:tcPr>
            <w:tcW w:w="3315" w:type="dxa"/>
          </w:tcPr>
          <w:p w14:paraId="289B678B" w14:textId="2ACA6026" w:rsidR="00D66F92" w:rsidRPr="00576A2A" w:rsidRDefault="008F1B1C" w:rsidP="00774CFF">
            <w:pPr>
              <w:spacing w:before="40" w:after="40"/>
              <w:jc w:val="left"/>
              <w:rPr>
                <w:sz w:val="20"/>
                <w:szCs w:val="20"/>
                <w:lang w:val="es-ES_tradnl"/>
              </w:rPr>
            </w:pPr>
            <w:r w:rsidRPr="00576A2A">
              <w:rPr>
                <w:sz w:val="20"/>
                <w:szCs w:val="20"/>
                <w:lang w:val="es-ES_tradnl"/>
              </w:rPr>
              <w:t xml:space="preserve">Integrar </w:t>
            </w:r>
            <w:r w:rsidR="00D075A3" w:rsidRPr="00576A2A">
              <w:rPr>
                <w:sz w:val="20"/>
                <w:szCs w:val="20"/>
                <w:lang w:val="es-ES_tradnl"/>
              </w:rPr>
              <w:t xml:space="preserve">SbN y/o EBE </w:t>
            </w:r>
            <w:r w:rsidRPr="00576A2A">
              <w:rPr>
                <w:sz w:val="20"/>
                <w:szCs w:val="20"/>
                <w:lang w:val="es-ES_tradnl"/>
              </w:rPr>
              <w:t xml:space="preserve">en el desarrollo nacional y la planificación sectorial y espacial, y en </w:t>
            </w:r>
            <w:r w:rsidR="001F5C53" w:rsidRPr="00576A2A">
              <w:rPr>
                <w:sz w:val="20"/>
                <w:szCs w:val="20"/>
                <w:lang w:val="es-ES_tradnl"/>
              </w:rPr>
              <w:t>EPANB</w:t>
            </w:r>
            <w:r w:rsidR="00D66F92" w:rsidRPr="00576A2A">
              <w:rPr>
                <w:sz w:val="20"/>
                <w:szCs w:val="20"/>
                <w:lang w:val="es-ES_tradnl"/>
              </w:rPr>
              <w:t>/</w:t>
            </w:r>
            <w:r w:rsidR="000B7B70" w:rsidRPr="00576A2A">
              <w:rPr>
                <w:sz w:val="20"/>
                <w:szCs w:val="20"/>
                <w:lang w:val="es-ES_tradnl"/>
              </w:rPr>
              <w:t>CDN</w:t>
            </w:r>
            <w:r w:rsidR="00D66F92" w:rsidRPr="00576A2A">
              <w:rPr>
                <w:sz w:val="20"/>
                <w:szCs w:val="20"/>
                <w:lang w:val="es-ES_tradnl"/>
              </w:rPr>
              <w:t>/</w:t>
            </w:r>
            <w:r w:rsidR="004C0F2D" w:rsidRPr="00576A2A">
              <w:rPr>
                <w:sz w:val="20"/>
                <w:szCs w:val="20"/>
                <w:lang w:val="es-ES_tradnl"/>
              </w:rPr>
              <w:t>P</w:t>
            </w:r>
            <w:r w:rsidR="00D66F92" w:rsidRPr="00576A2A">
              <w:rPr>
                <w:sz w:val="20"/>
                <w:szCs w:val="20"/>
                <w:lang w:val="es-ES_tradnl"/>
              </w:rPr>
              <w:t>NA</w:t>
            </w:r>
            <w:r w:rsidR="004C0F2D" w:rsidRPr="00576A2A">
              <w:rPr>
                <w:sz w:val="20"/>
                <w:szCs w:val="20"/>
                <w:lang w:val="es-ES_tradnl"/>
              </w:rPr>
              <w:t>D</w:t>
            </w:r>
            <w:r w:rsidR="00D66F92" w:rsidRPr="00576A2A">
              <w:rPr>
                <w:sz w:val="20"/>
                <w:szCs w:val="20"/>
                <w:lang w:val="es-ES_tradnl"/>
              </w:rPr>
              <w:t>/</w:t>
            </w:r>
            <w:r w:rsidR="00E02F57" w:rsidRPr="00576A2A">
              <w:rPr>
                <w:sz w:val="20"/>
                <w:szCs w:val="20"/>
                <w:lang w:val="es-ES_tradnl"/>
              </w:rPr>
              <w:t>NDT</w:t>
            </w:r>
            <w:r w:rsidR="00D66F92" w:rsidRPr="00576A2A">
              <w:rPr>
                <w:sz w:val="20"/>
                <w:szCs w:val="20"/>
                <w:lang w:val="es-ES_tradnl"/>
              </w:rPr>
              <w:t xml:space="preserve"> </w:t>
            </w:r>
            <w:r w:rsidRPr="00576A2A">
              <w:rPr>
                <w:sz w:val="20"/>
                <w:szCs w:val="20"/>
                <w:lang w:val="es-ES_tradnl"/>
              </w:rPr>
              <w:t xml:space="preserve">como mecanismo central de </w:t>
            </w:r>
            <w:r w:rsidR="00861BD3" w:rsidRPr="00576A2A">
              <w:rPr>
                <w:sz w:val="20"/>
                <w:szCs w:val="20"/>
                <w:lang w:val="es-ES_tradnl"/>
              </w:rPr>
              <w:t xml:space="preserve">ejecución, </w:t>
            </w:r>
            <w:r w:rsidR="004716EA" w:rsidRPr="00576A2A">
              <w:rPr>
                <w:sz w:val="20"/>
                <w:szCs w:val="20"/>
                <w:lang w:val="es-ES_tradnl"/>
              </w:rPr>
              <w:t xml:space="preserve">basados en </w:t>
            </w:r>
            <w:r w:rsidR="00861BD3" w:rsidRPr="00576A2A">
              <w:rPr>
                <w:sz w:val="20"/>
                <w:szCs w:val="20"/>
                <w:lang w:val="es-ES_tradnl"/>
              </w:rPr>
              <w:t xml:space="preserve">formularios estandarizados y parámetros de medición </w:t>
            </w:r>
            <w:r w:rsidR="004716EA" w:rsidRPr="00576A2A">
              <w:rPr>
                <w:sz w:val="20"/>
                <w:szCs w:val="20"/>
                <w:lang w:val="es-ES_tradnl"/>
              </w:rPr>
              <w:t xml:space="preserve">en apoyo a la conservación ecológica, la restauración y la gestión sostenible, dando prioridad a conservación y restauración de los ecosistemas </w:t>
            </w:r>
            <w:r w:rsidR="00B845AE" w:rsidRPr="00576A2A">
              <w:rPr>
                <w:sz w:val="20"/>
                <w:szCs w:val="20"/>
                <w:lang w:val="es-ES_tradnl"/>
              </w:rPr>
              <w:t>con un alto contenido de carbono y los ecosistemas con una gran riqueza de diversidad biológica</w:t>
            </w:r>
            <w:r w:rsidR="00C8797A">
              <w:rPr>
                <w:sz w:val="20"/>
                <w:szCs w:val="20"/>
                <w:lang w:val="es-ES_tradnl"/>
              </w:rPr>
              <w:t>.</w:t>
            </w:r>
          </w:p>
        </w:tc>
        <w:tc>
          <w:tcPr>
            <w:tcW w:w="1469" w:type="dxa"/>
          </w:tcPr>
          <w:p w14:paraId="6CE00B9F" w14:textId="4F3F4A79"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764" w:type="dxa"/>
          </w:tcPr>
          <w:p w14:paraId="6A2AC194" w14:textId="6CFCC894" w:rsidR="00D66F92" w:rsidRPr="00576A2A" w:rsidRDefault="00C77699" w:rsidP="00774CFF">
            <w:pPr>
              <w:spacing w:before="40" w:after="40"/>
              <w:jc w:val="left"/>
              <w:rPr>
                <w:sz w:val="20"/>
                <w:szCs w:val="20"/>
                <w:lang w:val="es-ES_tradnl"/>
              </w:rPr>
            </w:pPr>
            <w:r w:rsidRPr="00576A2A">
              <w:rPr>
                <w:sz w:val="20"/>
                <w:szCs w:val="20"/>
                <w:lang w:val="es-ES_tradnl"/>
              </w:rPr>
              <w:t xml:space="preserve">Soluciones basadas en la naturaleza y/o enfoques basados en los ecosistemas </w:t>
            </w:r>
          </w:p>
        </w:tc>
        <w:tc>
          <w:tcPr>
            <w:tcW w:w="2105" w:type="dxa"/>
          </w:tcPr>
          <w:p w14:paraId="05513D7C" w14:textId="148F8E6A"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regula</w:t>
            </w:r>
            <w:r w:rsidR="00C77699" w:rsidRPr="00576A2A">
              <w:rPr>
                <w:sz w:val="20"/>
                <w:szCs w:val="20"/>
                <w:lang w:val="es-ES_tradnl"/>
              </w:rPr>
              <w:t>dores</w:t>
            </w:r>
          </w:p>
        </w:tc>
      </w:tr>
      <w:tr w:rsidR="00D66F92" w:rsidRPr="00576A2A" w14:paraId="4CB84597" w14:textId="77777777" w:rsidTr="00A2014D">
        <w:tc>
          <w:tcPr>
            <w:tcW w:w="419" w:type="dxa"/>
          </w:tcPr>
          <w:p w14:paraId="44870D46" w14:textId="77777777" w:rsidR="00D66F92" w:rsidRPr="00576A2A" w:rsidRDefault="00D66F92" w:rsidP="00774CFF">
            <w:pPr>
              <w:jc w:val="left"/>
              <w:rPr>
                <w:sz w:val="20"/>
                <w:szCs w:val="20"/>
                <w:lang w:val="es-ES_tradnl"/>
              </w:rPr>
            </w:pPr>
            <w:r w:rsidRPr="00576A2A">
              <w:rPr>
                <w:sz w:val="20"/>
                <w:szCs w:val="20"/>
                <w:lang w:val="es-ES_tradnl"/>
              </w:rPr>
              <w:t>ii.7</w:t>
            </w:r>
          </w:p>
        </w:tc>
        <w:tc>
          <w:tcPr>
            <w:tcW w:w="3315" w:type="dxa"/>
          </w:tcPr>
          <w:p w14:paraId="0C150DF3" w14:textId="30D76B58" w:rsidR="00D66F92" w:rsidRPr="00576A2A" w:rsidRDefault="00D66F92" w:rsidP="00774CFF">
            <w:pPr>
              <w:spacing w:before="40" w:after="40"/>
              <w:jc w:val="left"/>
              <w:rPr>
                <w:sz w:val="20"/>
                <w:szCs w:val="20"/>
                <w:lang w:val="es-ES_tradnl"/>
              </w:rPr>
            </w:pPr>
            <w:r w:rsidRPr="00576A2A">
              <w:rPr>
                <w:sz w:val="20"/>
                <w:szCs w:val="20"/>
                <w:lang w:val="es-ES_tradnl"/>
              </w:rPr>
              <w:t>Priori</w:t>
            </w:r>
            <w:r w:rsidR="009D0DC2" w:rsidRPr="00576A2A">
              <w:rPr>
                <w:sz w:val="20"/>
                <w:szCs w:val="20"/>
                <w:lang w:val="es-ES_tradnl"/>
              </w:rPr>
              <w:t xml:space="preserve">zar y dotar de recursos a SbN y/o EBE liderados por comunidades, mujeres y </w:t>
            </w:r>
            <w:r w:rsidR="006B73DB" w:rsidRPr="00576A2A">
              <w:rPr>
                <w:sz w:val="20"/>
                <w:szCs w:val="20"/>
                <w:lang w:val="es-ES_tradnl"/>
              </w:rPr>
              <w:t>PICL</w:t>
            </w:r>
            <w:r w:rsidR="009D0DC2" w:rsidRPr="00576A2A">
              <w:rPr>
                <w:sz w:val="20"/>
                <w:szCs w:val="20"/>
                <w:lang w:val="es-ES_tradnl"/>
              </w:rPr>
              <w:t>, cuyo diseño es inclusivo</w:t>
            </w:r>
            <w:r w:rsidR="00C8797A">
              <w:rPr>
                <w:sz w:val="20"/>
                <w:szCs w:val="20"/>
                <w:lang w:val="es-ES_tradnl"/>
              </w:rPr>
              <w:t>.</w:t>
            </w:r>
          </w:p>
        </w:tc>
        <w:tc>
          <w:tcPr>
            <w:tcW w:w="1469" w:type="dxa"/>
          </w:tcPr>
          <w:p w14:paraId="1EC4DCC0" w14:textId="39773076"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764" w:type="dxa"/>
          </w:tcPr>
          <w:p w14:paraId="01557171" w14:textId="77B14A5F" w:rsidR="00D66F92" w:rsidRPr="00576A2A" w:rsidRDefault="00270B77" w:rsidP="00774CFF">
            <w:pPr>
              <w:spacing w:before="40" w:after="40"/>
              <w:jc w:val="left"/>
              <w:rPr>
                <w:sz w:val="20"/>
                <w:szCs w:val="20"/>
                <w:lang w:val="es-ES_tradnl"/>
              </w:rPr>
            </w:pPr>
            <w:r w:rsidRPr="00576A2A">
              <w:rPr>
                <w:sz w:val="20"/>
                <w:szCs w:val="20"/>
                <w:lang w:val="es-ES_tradnl"/>
              </w:rPr>
              <w:t>Soluciones basadas en la naturaleza y/o enfoques basados en los ecosistemas</w:t>
            </w:r>
          </w:p>
        </w:tc>
        <w:tc>
          <w:tcPr>
            <w:tcW w:w="2105" w:type="dxa"/>
          </w:tcPr>
          <w:p w14:paraId="45EDBEA9" w14:textId="009243DD"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8760C" w:rsidRPr="00576A2A">
              <w:rPr>
                <w:sz w:val="20"/>
                <w:szCs w:val="20"/>
                <w:lang w:val="es-ES_tradnl"/>
              </w:rPr>
              <w:t>donantes</w:t>
            </w:r>
            <w:r w:rsidR="00D66F92" w:rsidRPr="00576A2A">
              <w:rPr>
                <w:sz w:val="20"/>
                <w:szCs w:val="20"/>
                <w:lang w:val="es-ES_tradnl"/>
              </w:rPr>
              <w:t xml:space="preserve">; </w:t>
            </w:r>
            <w:r w:rsidR="00AC5BE2" w:rsidRPr="00576A2A">
              <w:rPr>
                <w:sz w:val="20"/>
                <w:szCs w:val="20"/>
                <w:lang w:val="es-ES_tradnl"/>
              </w:rPr>
              <w:t>redes de mujeres y de PICL</w:t>
            </w:r>
          </w:p>
        </w:tc>
      </w:tr>
      <w:tr w:rsidR="00D66F92" w:rsidRPr="00576A2A" w14:paraId="00C2C1E1" w14:textId="77777777" w:rsidTr="00A2014D">
        <w:tc>
          <w:tcPr>
            <w:tcW w:w="419" w:type="dxa"/>
          </w:tcPr>
          <w:p w14:paraId="2EEDC171" w14:textId="77777777" w:rsidR="00D66F92" w:rsidRPr="00576A2A" w:rsidRDefault="00D66F92" w:rsidP="00774CFF">
            <w:pPr>
              <w:jc w:val="left"/>
              <w:rPr>
                <w:sz w:val="20"/>
                <w:szCs w:val="20"/>
                <w:lang w:val="es-ES_tradnl"/>
              </w:rPr>
            </w:pPr>
            <w:r w:rsidRPr="00576A2A">
              <w:rPr>
                <w:sz w:val="20"/>
                <w:szCs w:val="20"/>
                <w:lang w:val="es-ES_tradnl"/>
              </w:rPr>
              <w:t>ii.8</w:t>
            </w:r>
          </w:p>
        </w:tc>
        <w:tc>
          <w:tcPr>
            <w:tcW w:w="3315" w:type="dxa"/>
          </w:tcPr>
          <w:p w14:paraId="7222D81A" w14:textId="533DEB21" w:rsidR="00D66F92" w:rsidRPr="00576A2A" w:rsidRDefault="00C306F4" w:rsidP="00774CFF">
            <w:pPr>
              <w:spacing w:before="40" w:after="40"/>
              <w:jc w:val="left"/>
              <w:rPr>
                <w:sz w:val="20"/>
                <w:szCs w:val="20"/>
                <w:lang w:val="es-ES_tradnl"/>
              </w:rPr>
            </w:pPr>
            <w:r w:rsidRPr="00576A2A">
              <w:rPr>
                <w:sz w:val="20"/>
                <w:szCs w:val="20"/>
                <w:lang w:val="es-ES_tradnl"/>
              </w:rPr>
              <w:t xml:space="preserve">Elaborar herramientas, orientación y puntos de acceso temáticos </w:t>
            </w:r>
            <w:r w:rsidR="00FA7A6C" w:rsidRPr="00576A2A">
              <w:rPr>
                <w:sz w:val="20"/>
                <w:szCs w:val="20"/>
                <w:lang w:val="es-ES_tradnl"/>
              </w:rPr>
              <w:t xml:space="preserve">prácticos </w:t>
            </w:r>
            <w:r w:rsidRPr="00576A2A">
              <w:rPr>
                <w:sz w:val="20"/>
                <w:szCs w:val="20"/>
                <w:lang w:val="es-ES_tradnl"/>
              </w:rPr>
              <w:t xml:space="preserve">de toda la sociedad </w:t>
            </w:r>
            <w:r w:rsidR="00D66F92" w:rsidRPr="00576A2A">
              <w:rPr>
                <w:sz w:val="20"/>
                <w:szCs w:val="20"/>
                <w:lang w:val="es-ES_tradnl"/>
              </w:rPr>
              <w:t>(</w:t>
            </w:r>
            <w:r w:rsidR="00D40260" w:rsidRPr="00576A2A">
              <w:rPr>
                <w:sz w:val="20"/>
                <w:szCs w:val="20"/>
                <w:lang w:val="es-ES_tradnl"/>
              </w:rPr>
              <w:t>p. ej.,</w:t>
            </w:r>
            <w:r w:rsidR="00FA7A6C" w:rsidRPr="00576A2A">
              <w:rPr>
                <w:sz w:val="20"/>
                <w:szCs w:val="20"/>
                <w:lang w:val="es-ES_tradnl"/>
              </w:rPr>
              <w:t xml:space="preserve"> sistemas alimentarios, comunidades de práctica</w:t>
            </w:r>
            <w:r w:rsidR="00D66F92" w:rsidRPr="00576A2A">
              <w:rPr>
                <w:sz w:val="20"/>
                <w:szCs w:val="20"/>
                <w:lang w:val="es-ES_tradnl"/>
              </w:rPr>
              <w:t xml:space="preserve">) </w:t>
            </w:r>
            <w:r w:rsidR="00FA7A6C" w:rsidRPr="00576A2A">
              <w:rPr>
                <w:sz w:val="20"/>
                <w:szCs w:val="20"/>
                <w:lang w:val="es-ES_tradnl"/>
              </w:rPr>
              <w:t xml:space="preserve">y plataformas de emparejamiento que conecten a los gobiernos con </w:t>
            </w:r>
            <w:r w:rsidR="00A07918" w:rsidRPr="00576A2A">
              <w:rPr>
                <w:sz w:val="20"/>
                <w:szCs w:val="20"/>
                <w:lang w:val="es-ES_tradnl"/>
              </w:rPr>
              <w:t>actores y financiadores de toda la sociedad</w:t>
            </w:r>
            <w:r w:rsidR="00C8797A">
              <w:rPr>
                <w:sz w:val="20"/>
                <w:szCs w:val="20"/>
                <w:lang w:val="es-ES_tradnl"/>
              </w:rPr>
              <w:t>.</w:t>
            </w:r>
          </w:p>
        </w:tc>
        <w:tc>
          <w:tcPr>
            <w:tcW w:w="1469" w:type="dxa"/>
          </w:tcPr>
          <w:p w14:paraId="3DC9454C" w14:textId="675D8CFD"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764" w:type="dxa"/>
          </w:tcPr>
          <w:p w14:paraId="6D744528" w14:textId="3F467D7D" w:rsidR="00D66F92" w:rsidRPr="00576A2A" w:rsidRDefault="00C77699" w:rsidP="00774CFF">
            <w:pPr>
              <w:spacing w:before="40" w:after="40"/>
              <w:jc w:val="left"/>
              <w:rPr>
                <w:sz w:val="20"/>
                <w:szCs w:val="20"/>
                <w:lang w:val="es-ES_tradnl"/>
              </w:rPr>
            </w:pPr>
            <w:r w:rsidRPr="00576A2A">
              <w:rPr>
                <w:sz w:val="20"/>
                <w:szCs w:val="20"/>
                <w:lang w:val="es-ES_tradnl"/>
              </w:rPr>
              <w:t xml:space="preserve">Enfoque de toda la sociedad </w:t>
            </w:r>
          </w:p>
        </w:tc>
        <w:tc>
          <w:tcPr>
            <w:tcW w:w="2105" w:type="dxa"/>
          </w:tcPr>
          <w:p w14:paraId="208DF37D" w14:textId="65AD1F39"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3A49B7" w:rsidRPr="00576A2A">
              <w:rPr>
                <w:sz w:val="20"/>
                <w:szCs w:val="20"/>
                <w:lang w:val="es-ES_tradnl"/>
              </w:rPr>
              <w:t>GEM</w:t>
            </w:r>
            <w:r w:rsidR="00D66F92" w:rsidRPr="00576A2A">
              <w:rPr>
                <w:sz w:val="20"/>
                <w:szCs w:val="20"/>
                <w:lang w:val="es-ES_tradnl"/>
              </w:rPr>
              <w:t xml:space="preserve">; </w:t>
            </w:r>
            <w:r w:rsidRPr="00576A2A">
              <w:rPr>
                <w:sz w:val="20"/>
                <w:szCs w:val="20"/>
                <w:lang w:val="es-ES_tradnl"/>
              </w:rPr>
              <w:t>Organismos de las Naciones Unidas</w:t>
            </w:r>
          </w:p>
        </w:tc>
      </w:tr>
      <w:tr w:rsidR="00D66F92" w:rsidRPr="00576A2A" w14:paraId="34E01070" w14:textId="77777777" w:rsidTr="00A2014D">
        <w:tc>
          <w:tcPr>
            <w:tcW w:w="419" w:type="dxa"/>
          </w:tcPr>
          <w:p w14:paraId="7A402502" w14:textId="77777777" w:rsidR="00D66F92" w:rsidRPr="00576A2A" w:rsidRDefault="00D66F92" w:rsidP="00774CFF">
            <w:pPr>
              <w:jc w:val="left"/>
              <w:rPr>
                <w:sz w:val="20"/>
                <w:szCs w:val="20"/>
                <w:lang w:val="es-ES_tradnl"/>
              </w:rPr>
            </w:pPr>
            <w:r w:rsidRPr="00576A2A">
              <w:rPr>
                <w:sz w:val="20"/>
                <w:szCs w:val="20"/>
                <w:lang w:val="es-ES_tradnl"/>
              </w:rPr>
              <w:lastRenderedPageBreak/>
              <w:t>ii.9</w:t>
            </w:r>
          </w:p>
        </w:tc>
        <w:tc>
          <w:tcPr>
            <w:tcW w:w="3315" w:type="dxa"/>
          </w:tcPr>
          <w:p w14:paraId="09D8A62E" w14:textId="09723ADE" w:rsidR="00D66F92" w:rsidRPr="00576A2A" w:rsidRDefault="00FA7A6C" w:rsidP="00774CFF">
            <w:pPr>
              <w:spacing w:before="40" w:after="40"/>
              <w:jc w:val="left"/>
              <w:rPr>
                <w:sz w:val="20"/>
                <w:szCs w:val="20"/>
                <w:lang w:val="es-ES_tradnl"/>
              </w:rPr>
            </w:pPr>
            <w:r w:rsidRPr="00576A2A">
              <w:rPr>
                <w:sz w:val="20"/>
                <w:szCs w:val="20"/>
                <w:lang w:val="es-ES_tradnl"/>
              </w:rPr>
              <w:t>Construir sistemas nacionales integrados de información ambiental que consoliden la recopilación y la utilización de datos entre las tres Convenciones, cuando sea posible, y equipar a los actores nacionales para generarlos, acceder a ellos y utilizarlos</w:t>
            </w:r>
            <w:r w:rsidR="00C8797A">
              <w:rPr>
                <w:sz w:val="20"/>
                <w:szCs w:val="20"/>
                <w:lang w:val="es-ES_tradnl"/>
              </w:rPr>
              <w:t>.</w:t>
            </w:r>
          </w:p>
        </w:tc>
        <w:tc>
          <w:tcPr>
            <w:tcW w:w="1469" w:type="dxa"/>
          </w:tcPr>
          <w:p w14:paraId="576BEE47" w14:textId="35665760"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764" w:type="dxa"/>
          </w:tcPr>
          <w:p w14:paraId="62A10324" w14:textId="320E5C75" w:rsidR="00D66F92" w:rsidRPr="00576A2A" w:rsidRDefault="00384848" w:rsidP="00774CFF">
            <w:pPr>
              <w:spacing w:before="40" w:after="40"/>
              <w:jc w:val="left"/>
              <w:rPr>
                <w:sz w:val="20"/>
                <w:szCs w:val="20"/>
                <w:lang w:val="es-ES_tradnl"/>
              </w:rPr>
            </w:pPr>
            <w:r w:rsidRPr="00576A2A">
              <w:rPr>
                <w:sz w:val="20"/>
                <w:szCs w:val="20"/>
                <w:lang w:val="es-ES_tradnl"/>
              </w:rPr>
              <w:t xml:space="preserve">Planificación, seguimiento, presentación de informes y revisión </w:t>
            </w:r>
          </w:p>
        </w:tc>
        <w:tc>
          <w:tcPr>
            <w:tcW w:w="2105" w:type="dxa"/>
          </w:tcPr>
          <w:p w14:paraId="560264C0" w14:textId="6968B5B8"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A306C6" w:rsidRPr="00576A2A">
              <w:rPr>
                <w:sz w:val="20"/>
                <w:szCs w:val="20"/>
                <w:lang w:val="es-ES_tradnl"/>
              </w:rPr>
              <w:t>ministerios pertinentes</w:t>
            </w:r>
          </w:p>
        </w:tc>
      </w:tr>
      <w:tr w:rsidR="00D66F92" w:rsidRPr="00576A2A" w14:paraId="47447D75" w14:textId="77777777" w:rsidTr="00A2014D">
        <w:tc>
          <w:tcPr>
            <w:tcW w:w="419" w:type="dxa"/>
          </w:tcPr>
          <w:p w14:paraId="12E367BD" w14:textId="77777777" w:rsidR="00D66F92" w:rsidRPr="00576A2A" w:rsidRDefault="00D66F92" w:rsidP="00774CFF">
            <w:pPr>
              <w:jc w:val="left"/>
              <w:rPr>
                <w:sz w:val="20"/>
                <w:szCs w:val="20"/>
                <w:lang w:val="es-ES_tradnl"/>
              </w:rPr>
            </w:pPr>
            <w:r w:rsidRPr="00576A2A">
              <w:rPr>
                <w:sz w:val="20"/>
                <w:szCs w:val="20"/>
                <w:lang w:val="es-ES_tradnl"/>
              </w:rPr>
              <w:t>ii.10</w:t>
            </w:r>
          </w:p>
        </w:tc>
        <w:tc>
          <w:tcPr>
            <w:tcW w:w="3315" w:type="dxa"/>
          </w:tcPr>
          <w:p w14:paraId="390F8957" w14:textId="7E48FD02" w:rsidR="00D66F92" w:rsidRPr="00576A2A" w:rsidRDefault="00FA7A6C" w:rsidP="00774CFF">
            <w:pPr>
              <w:spacing w:before="40" w:after="40"/>
              <w:jc w:val="left"/>
              <w:rPr>
                <w:sz w:val="20"/>
                <w:szCs w:val="20"/>
                <w:lang w:val="es-ES_tradnl"/>
              </w:rPr>
            </w:pPr>
            <w:r w:rsidRPr="00576A2A">
              <w:rPr>
                <w:sz w:val="20"/>
                <w:szCs w:val="20"/>
                <w:lang w:val="es-ES_tradnl"/>
              </w:rPr>
              <w:t xml:space="preserve">Elaborar sistemas de seguimiento, evaluación y presentación de informes </w:t>
            </w:r>
            <w:r w:rsidR="00D66F92" w:rsidRPr="00576A2A">
              <w:rPr>
                <w:sz w:val="20"/>
                <w:szCs w:val="20"/>
                <w:lang w:val="es-ES_tradnl"/>
              </w:rPr>
              <w:t>(MRR)</w:t>
            </w:r>
            <w:r w:rsidRPr="00576A2A">
              <w:rPr>
                <w:sz w:val="20"/>
                <w:szCs w:val="20"/>
                <w:lang w:val="es-ES_tradnl"/>
              </w:rPr>
              <w:t xml:space="preserve"> que faciliten la interoperabilidad entre las convenciones de Río, cuando sea posible, sobre la base de mecanismos nacionales formales</w:t>
            </w:r>
            <w:r w:rsidR="00D66F92" w:rsidRPr="00576A2A">
              <w:rPr>
                <w:sz w:val="20"/>
                <w:szCs w:val="20"/>
                <w:lang w:val="es-ES_tradnl"/>
              </w:rPr>
              <w:t xml:space="preserve"> </w:t>
            </w:r>
            <w:r w:rsidRPr="00576A2A">
              <w:rPr>
                <w:sz w:val="20"/>
                <w:szCs w:val="20"/>
                <w:lang w:val="es-ES_tradnl"/>
              </w:rPr>
              <w:t>de coordinación</w:t>
            </w:r>
            <w:r w:rsidR="00C8797A">
              <w:rPr>
                <w:sz w:val="20"/>
                <w:szCs w:val="20"/>
                <w:lang w:val="es-ES_tradnl"/>
              </w:rPr>
              <w:t>.</w:t>
            </w:r>
          </w:p>
        </w:tc>
        <w:tc>
          <w:tcPr>
            <w:tcW w:w="1469" w:type="dxa"/>
          </w:tcPr>
          <w:p w14:paraId="2414939E" w14:textId="62D5414C"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764" w:type="dxa"/>
          </w:tcPr>
          <w:p w14:paraId="446FD30A" w14:textId="0D4AAF26" w:rsidR="00D66F92" w:rsidRPr="00576A2A" w:rsidRDefault="00384848" w:rsidP="00774CFF">
            <w:pPr>
              <w:spacing w:before="40" w:after="40"/>
              <w:jc w:val="left"/>
              <w:rPr>
                <w:sz w:val="20"/>
                <w:szCs w:val="20"/>
                <w:lang w:val="es-ES_tradnl"/>
              </w:rPr>
            </w:pPr>
            <w:r w:rsidRPr="00576A2A">
              <w:rPr>
                <w:sz w:val="20"/>
                <w:szCs w:val="20"/>
                <w:lang w:val="es-ES_tradnl"/>
              </w:rPr>
              <w:t xml:space="preserve">Planificación, seguimiento, presentación de informes y revisión </w:t>
            </w:r>
          </w:p>
        </w:tc>
        <w:tc>
          <w:tcPr>
            <w:tcW w:w="2105" w:type="dxa"/>
          </w:tcPr>
          <w:p w14:paraId="10FFFAC8" w14:textId="47C267C5"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F12BEC" w:rsidRPr="00576A2A">
              <w:rPr>
                <w:sz w:val="20"/>
                <w:szCs w:val="20"/>
                <w:lang w:val="es-ES_tradnl"/>
              </w:rPr>
              <w:t>Secretarías de Río</w:t>
            </w:r>
          </w:p>
        </w:tc>
      </w:tr>
      <w:tr w:rsidR="00384848" w:rsidRPr="00576A2A" w14:paraId="13EE382E" w14:textId="77777777" w:rsidTr="00A2014D">
        <w:tc>
          <w:tcPr>
            <w:tcW w:w="419" w:type="dxa"/>
          </w:tcPr>
          <w:p w14:paraId="298DD130" w14:textId="77777777" w:rsidR="00384848" w:rsidRPr="00576A2A" w:rsidRDefault="00384848" w:rsidP="00384848">
            <w:pPr>
              <w:jc w:val="left"/>
              <w:rPr>
                <w:sz w:val="20"/>
                <w:szCs w:val="20"/>
                <w:lang w:val="es-ES_tradnl"/>
              </w:rPr>
            </w:pPr>
            <w:r w:rsidRPr="00576A2A">
              <w:rPr>
                <w:sz w:val="20"/>
                <w:szCs w:val="20"/>
                <w:lang w:val="es-ES_tradnl"/>
              </w:rPr>
              <w:t>ii.11</w:t>
            </w:r>
          </w:p>
        </w:tc>
        <w:tc>
          <w:tcPr>
            <w:tcW w:w="3315" w:type="dxa"/>
          </w:tcPr>
          <w:p w14:paraId="409EF68E" w14:textId="511F35EE" w:rsidR="00384848" w:rsidRPr="00576A2A" w:rsidRDefault="00D545A7" w:rsidP="00384848">
            <w:pPr>
              <w:spacing w:before="40" w:after="40"/>
              <w:jc w:val="left"/>
              <w:rPr>
                <w:sz w:val="20"/>
                <w:szCs w:val="20"/>
                <w:lang w:val="es-ES_tradnl"/>
              </w:rPr>
            </w:pPr>
            <w:r w:rsidRPr="00576A2A">
              <w:rPr>
                <w:sz w:val="20"/>
                <w:szCs w:val="20"/>
                <w:lang w:val="es-ES_tradnl"/>
              </w:rPr>
              <w:t xml:space="preserve">Elaborar parámetros de medición para medir la coherencia de políticas y su aplicación sinérgica </w:t>
            </w:r>
            <w:r w:rsidR="00384848" w:rsidRPr="00576A2A">
              <w:rPr>
                <w:sz w:val="20"/>
                <w:szCs w:val="20"/>
                <w:lang w:val="es-ES_tradnl"/>
              </w:rPr>
              <w:t>(</w:t>
            </w:r>
            <w:r w:rsidR="006A1E71" w:rsidRPr="00576A2A">
              <w:rPr>
                <w:sz w:val="20"/>
                <w:szCs w:val="20"/>
                <w:lang w:val="es-ES_tradnl"/>
              </w:rPr>
              <w:t xml:space="preserve">un </w:t>
            </w:r>
            <w:r w:rsidR="00384848" w:rsidRPr="00576A2A">
              <w:rPr>
                <w:sz w:val="20"/>
                <w:szCs w:val="20"/>
                <w:lang w:val="es-ES_tradnl"/>
              </w:rPr>
              <w:t>“</w:t>
            </w:r>
            <w:r w:rsidR="006A1E71" w:rsidRPr="00576A2A">
              <w:rPr>
                <w:sz w:val="20"/>
                <w:szCs w:val="20"/>
                <w:lang w:val="es-ES_tradnl"/>
              </w:rPr>
              <w:t>Balance Nacional de Sinergias</w:t>
            </w:r>
            <w:r w:rsidR="00384848" w:rsidRPr="00576A2A">
              <w:rPr>
                <w:sz w:val="20"/>
                <w:szCs w:val="20"/>
                <w:lang w:val="es-ES_tradnl"/>
              </w:rPr>
              <w:t xml:space="preserve">”), </w:t>
            </w:r>
            <w:r w:rsidR="006A1E71" w:rsidRPr="00576A2A">
              <w:rPr>
                <w:sz w:val="20"/>
                <w:szCs w:val="20"/>
                <w:lang w:val="es-ES_tradnl"/>
              </w:rPr>
              <w:t xml:space="preserve">la eficacia de la </w:t>
            </w:r>
            <w:r w:rsidR="00384848" w:rsidRPr="00576A2A">
              <w:rPr>
                <w:sz w:val="20"/>
                <w:szCs w:val="20"/>
                <w:lang w:val="es-ES_tradnl"/>
              </w:rPr>
              <w:t>coopera</w:t>
            </w:r>
            <w:r w:rsidR="006A1E71" w:rsidRPr="00576A2A">
              <w:rPr>
                <w:sz w:val="20"/>
                <w:szCs w:val="20"/>
                <w:lang w:val="es-ES_tradnl"/>
              </w:rPr>
              <w:t>ción, la implementación de salvaguardias sobre las bases, y la participación de múltiples interesados en todas las convenciones de Río</w:t>
            </w:r>
            <w:r w:rsidR="00C8797A">
              <w:rPr>
                <w:sz w:val="20"/>
                <w:szCs w:val="20"/>
                <w:lang w:val="es-ES_tradnl"/>
              </w:rPr>
              <w:t>.</w:t>
            </w:r>
          </w:p>
        </w:tc>
        <w:tc>
          <w:tcPr>
            <w:tcW w:w="1469" w:type="dxa"/>
          </w:tcPr>
          <w:p w14:paraId="2D657071" w14:textId="19BFAD67" w:rsidR="00384848" w:rsidRPr="00576A2A" w:rsidRDefault="00384848" w:rsidP="00384848">
            <w:pPr>
              <w:spacing w:before="40" w:after="40"/>
              <w:jc w:val="left"/>
              <w:rPr>
                <w:sz w:val="20"/>
                <w:szCs w:val="20"/>
                <w:lang w:val="es-ES_tradnl"/>
              </w:rPr>
            </w:pPr>
            <w:r w:rsidRPr="00576A2A">
              <w:rPr>
                <w:sz w:val="20"/>
                <w:szCs w:val="20"/>
                <w:lang w:val="es-ES_tradnl"/>
              </w:rPr>
              <w:t>Nacional</w:t>
            </w:r>
          </w:p>
        </w:tc>
        <w:tc>
          <w:tcPr>
            <w:tcW w:w="1764" w:type="dxa"/>
          </w:tcPr>
          <w:p w14:paraId="27976423" w14:textId="0C6EDFAE" w:rsidR="00384848" w:rsidRPr="00576A2A" w:rsidRDefault="00384848" w:rsidP="00384848">
            <w:pPr>
              <w:spacing w:before="40" w:after="40"/>
              <w:jc w:val="left"/>
              <w:rPr>
                <w:sz w:val="20"/>
                <w:szCs w:val="20"/>
                <w:lang w:val="es-ES_tradnl"/>
              </w:rPr>
            </w:pPr>
            <w:r w:rsidRPr="00576A2A">
              <w:rPr>
                <w:sz w:val="20"/>
                <w:szCs w:val="20"/>
                <w:lang w:val="es-ES_tradnl"/>
              </w:rPr>
              <w:t xml:space="preserve">Planificación, seguimiento, presentación de informes y revisión </w:t>
            </w:r>
          </w:p>
        </w:tc>
        <w:tc>
          <w:tcPr>
            <w:tcW w:w="2105" w:type="dxa"/>
          </w:tcPr>
          <w:p w14:paraId="75E95852" w14:textId="7E39FB9B" w:rsidR="00384848" w:rsidRPr="00576A2A" w:rsidRDefault="00384848" w:rsidP="00384848">
            <w:pPr>
              <w:spacing w:before="40" w:after="40"/>
              <w:jc w:val="left"/>
              <w:rPr>
                <w:sz w:val="20"/>
                <w:szCs w:val="20"/>
                <w:lang w:val="es-ES_tradnl"/>
              </w:rPr>
            </w:pPr>
            <w:r w:rsidRPr="00576A2A">
              <w:rPr>
                <w:sz w:val="20"/>
                <w:szCs w:val="20"/>
                <w:lang w:val="es-ES_tradnl"/>
              </w:rPr>
              <w:t>Partes</w:t>
            </w:r>
          </w:p>
        </w:tc>
      </w:tr>
      <w:tr w:rsidR="00384848" w:rsidRPr="00576A2A" w14:paraId="690D85E4" w14:textId="77777777" w:rsidTr="00A2014D">
        <w:tc>
          <w:tcPr>
            <w:tcW w:w="419" w:type="dxa"/>
          </w:tcPr>
          <w:p w14:paraId="34EDEFE3" w14:textId="77777777" w:rsidR="00384848" w:rsidRPr="00576A2A" w:rsidRDefault="00384848" w:rsidP="00384848">
            <w:pPr>
              <w:jc w:val="left"/>
              <w:rPr>
                <w:sz w:val="20"/>
                <w:szCs w:val="20"/>
                <w:lang w:val="es-ES_tradnl"/>
              </w:rPr>
            </w:pPr>
            <w:r w:rsidRPr="00576A2A">
              <w:rPr>
                <w:sz w:val="20"/>
                <w:szCs w:val="20"/>
                <w:lang w:val="es-ES_tradnl"/>
              </w:rPr>
              <w:t>ii.12</w:t>
            </w:r>
          </w:p>
        </w:tc>
        <w:tc>
          <w:tcPr>
            <w:tcW w:w="3315" w:type="dxa"/>
          </w:tcPr>
          <w:p w14:paraId="2718B3A1" w14:textId="3564BD35" w:rsidR="00384848" w:rsidRPr="00576A2A" w:rsidRDefault="00863FE6" w:rsidP="00384848">
            <w:pPr>
              <w:spacing w:before="40" w:after="40"/>
              <w:jc w:val="left"/>
              <w:rPr>
                <w:sz w:val="20"/>
                <w:szCs w:val="20"/>
                <w:lang w:val="es-ES_tradnl"/>
              </w:rPr>
            </w:pPr>
            <w:r w:rsidRPr="00576A2A">
              <w:rPr>
                <w:sz w:val="20"/>
                <w:szCs w:val="20"/>
                <w:lang w:val="es-ES_tradnl"/>
              </w:rPr>
              <w:t xml:space="preserve">De manera progresiva, poner en consonancia y mapear las metas, los indicadores y las estrategias nacionales en las convenciones de Río y los ODS como base para datos compartidos </w:t>
            </w:r>
            <w:r w:rsidR="00384848" w:rsidRPr="00576A2A">
              <w:rPr>
                <w:sz w:val="20"/>
                <w:szCs w:val="20"/>
                <w:lang w:val="es-ES_tradnl"/>
              </w:rPr>
              <w:t>y la presentación de informes racionalizada</w:t>
            </w:r>
            <w:r w:rsidR="00C8797A">
              <w:rPr>
                <w:sz w:val="20"/>
                <w:szCs w:val="20"/>
                <w:lang w:val="es-ES_tradnl"/>
              </w:rPr>
              <w:t>.</w:t>
            </w:r>
          </w:p>
        </w:tc>
        <w:tc>
          <w:tcPr>
            <w:tcW w:w="1469" w:type="dxa"/>
          </w:tcPr>
          <w:p w14:paraId="79AFEAFF" w14:textId="710F9650" w:rsidR="00384848" w:rsidRPr="00576A2A" w:rsidRDefault="00384848" w:rsidP="00384848">
            <w:pPr>
              <w:spacing w:before="40" w:after="40"/>
              <w:jc w:val="left"/>
              <w:rPr>
                <w:sz w:val="20"/>
                <w:szCs w:val="20"/>
                <w:lang w:val="es-ES_tradnl"/>
              </w:rPr>
            </w:pPr>
            <w:r w:rsidRPr="00576A2A">
              <w:rPr>
                <w:sz w:val="20"/>
                <w:szCs w:val="20"/>
                <w:lang w:val="es-ES_tradnl"/>
              </w:rPr>
              <w:t>Nacional</w:t>
            </w:r>
          </w:p>
        </w:tc>
        <w:tc>
          <w:tcPr>
            <w:tcW w:w="1764" w:type="dxa"/>
          </w:tcPr>
          <w:p w14:paraId="6CD72BB9" w14:textId="3BBB0F4B" w:rsidR="00384848" w:rsidRPr="00576A2A" w:rsidRDefault="00384848" w:rsidP="00384848">
            <w:pPr>
              <w:spacing w:before="40" w:after="40"/>
              <w:jc w:val="left"/>
              <w:rPr>
                <w:sz w:val="20"/>
                <w:szCs w:val="20"/>
                <w:lang w:val="es-ES_tradnl"/>
              </w:rPr>
            </w:pPr>
            <w:r w:rsidRPr="00576A2A">
              <w:rPr>
                <w:sz w:val="20"/>
                <w:szCs w:val="20"/>
                <w:lang w:val="es-ES_tradnl"/>
              </w:rPr>
              <w:t xml:space="preserve">Planificación, seguimiento, presentación de informes y revisión </w:t>
            </w:r>
          </w:p>
        </w:tc>
        <w:tc>
          <w:tcPr>
            <w:tcW w:w="2105" w:type="dxa"/>
          </w:tcPr>
          <w:p w14:paraId="15B5586A" w14:textId="4586C112" w:rsidR="00384848" w:rsidRPr="00576A2A" w:rsidRDefault="00384848" w:rsidP="00384848">
            <w:pPr>
              <w:spacing w:before="40" w:after="40"/>
              <w:jc w:val="left"/>
              <w:rPr>
                <w:sz w:val="20"/>
                <w:szCs w:val="20"/>
                <w:lang w:val="es-ES_tradnl"/>
              </w:rPr>
            </w:pPr>
            <w:r w:rsidRPr="00576A2A">
              <w:rPr>
                <w:sz w:val="20"/>
                <w:szCs w:val="20"/>
                <w:lang w:val="es-ES_tradnl"/>
              </w:rPr>
              <w:t>Partes; PFN; apoyo de socios técnicos</w:t>
            </w:r>
          </w:p>
        </w:tc>
      </w:tr>
      <w:tr w:rsidR="00384848" w:rsidRPr="00576A2A" w14:paraId="3D3AFA8C" w14:textId="77777777" w:rsidTr="00A2014D">
        <w:tc>
          <w:tcPr>
            <w:tcW w:w="419" w:type="dxa"/>
          </w:tcPr>
          <w:p w14:paraId="3A140A37" w14:textId="77777777" w:rsidR="00384848" w:rsidRPr="00576A2A" w:rsidRDefault="00384848" w:rsidP="00384848">
            <w:pPr>
              <w:jc w:val="left"/>
              <w:rPr>
                <w:sz w:val="20"/>
                <w:szCs w:val="20"/>
                <w:lang w:val="es-ES_tradnl"/>
              </w:rPr>
            </w:pPr>
            <w:r w:rsidRPr="00576A2A">
              <w:rPr>
                <w:sz w:val="20"/>
                <w:szCs w:val="20"/>
                <w:lang w:val="es-ES_tradnl"/>
              </w:rPr>
              <w:t>ii.13</w:t>
            </w:r>
          </w:p>
        </w:tc>
        <w:tc>
          <w:tcPr>
            <w:tcW w:w="3315" w:type="dxa"/>
          </w:tcPr>
          <w:p w14:paraId="2DD8B028" w14:textId="6A109253" w:rsidR="00384848" w:rsidRPr="00576A2A" w:rsidRDefault="00EC1179" w:rsidP="00384848">
            <w:pPr>
              <w:spacing w:before="40" w:after="40"/>
              <w:jc w:val="left"/>
              <w:rPr>
                <w:sz w:val="20"/>
                <w:szCs w:val="20"/>
                <w:lang w:val="es-ES_tradnl"/>
              </w:rPr>
            </w:pPr>
            <w:r w:rsidRPr="00576A2A">
              <w:rPr>
                <w:sz w:val="20"/>
                <w:szCs w:val="20"/>
                <w:lang w:val="es-ES_tradnl"/>
              </w:rPr>
              <w:t xml:space="preserve">Fortalecer el seguimiento sinérgico basado en comunidades y liderado por las mujeres y la juventud, integrando los conocimientos tradicionales en los informes nacionales con apoyo específico y canales de participación que </w:t>
            </w:r>
            <w:r w:rsidR="00C8797A">
              <w:rPr>
                <w:sz w:val="20"/>
                <w:szCs w:val="20"/>
                <w:lang w:val="es-ES_tradnl"/>
              </w:rPr>
              <w:t xml:space="preserve">den </w:t>
            </w:r>
            <w:r w:rsidR="00175369" w:rsidRPr="00576A2A">
              <w:rPr>
                <w:sz w:val="20"/>
                <w:szCs w:val="20"/>
                <w:lang w:val="es-ES_tradnl"/>
              </w:rPr>
              <w:t>apoyo al seguimiento armonizado entre las convenciones de Río</w:t>
            </w:r>
            <w:r w:rsidR="00C8797A">
              <w:rPr>
                <w:sz w:val="20"/>
                <w:szCs w:val="20"/>
                <w:lang w:val="es-ES_tradnl"/>
              </w:rPr>
              <w:t>.</w:t>
            </w:r>
          </w:p>
        </w:tc>
        <w:tc>
          <w:tcPr>
            <w:tcW w:w="1469" w:type="dxa"/>
          </w:tcPr>
          <w:p w14:paraId="6CEAAFA4" w14:textId="379BB2BC" w:rsidR="00384848" w:rsidRPr="00576A2A" w:rsidRDefault="00384848" w:rsidP="00384848">
            <w:pPr>
              <w:spacing w:before="40" w:after="40"/>
              <w:jc w:val="left"/>
              <w:rPr>
                <w:sz w:val="20"/>
                <w:szCs w:val="20"/>
                <w:lang w:val="es-ES_tradnl"/>
              </w:rPr>
            </w:pPr>
            <w:r w:rsidRPr="00576A2A">
              <w:rPr>
                <w:sz w:val="20"/>
                <w:szCs w:val="20"/>
                <w:lang w:val="es-ES_tradnl"/>
              </w:rPr>
              <w:t>Subnacional</w:t>
            </w:r>
          </w:p>
        </w:tc>
        <w:tc>
          <w:tcPr>
            <w:tcW w:w="1764" w:type="dxa"/>
          </w:tcPr>
          <w:p w14:paraId="026120DD" w14:textId="5B2FDABA" w:rsidR="00384848" w:rsidRPr="00576A2A" w:rsidRDefault="00384848" w:rsidP="00384848">
            <w:pPr>
              <w:spacing w:before="40" w:after="40"/>
              <w:jc w:val="left"/>
              <w:rPr>
                <w:sz w:val="20"/>
                <w:szCs w:val="20"/>
                <w:lang w:val="es-ES_tradnl"/>
              </w:rPr>
            </w:pPr>
            <w:r w:rsidRPr="00576A2A">
              <w:rPr>
                <w:sz w:val="20"/>
                <w:szCs w:val="20"/>
                <w:lang w:val="es-ES_tradnl"/>
              </w:rPr>
              <w:t xml:space="preserve">Planificación, seguimiento, presentación de informes y revisión </w:t>
            </w:r>
          </w:p>
        </w:tc>
        <w:tc>
          <w:tcPr>
            <w:tcW w:w="2105" w:type="dxa"/>
          </w:tcPr>
          <w:p w14:paraId="6336828B" w14:textId="387A2D9F" w:rsidR="00384848" w:rsidRPr="00576A2A" w:rsidRDefault="00384848" w:rsidP="00384848">
            <w:pPr>
              <w:spacing w:before="40" w:after="40"/>
              <w:jc w:val="left"/>
              <w:rPr>
                <w:sz w:val="20"/>
                <w:szCs w:val="20"/>
                <w:lang w:val="es-ES_tradnl"/>
              </w:rPr>
            </w:pPr>
            <w:r w:rsidRPr="00576A2A">
              <w:rPr>
                <w:sz w:val="20"/>
                <w:szCs w:val="20"/>
                <w:lang w:val="es-ES_tradnl"/>
              </w:rPr>
              <w:t>Partes; Secretarías de Río; PICL; grupos de mujeres y de la juventud</w:t>
            </w:r>
          </w:p>
        </w:tc>
      </w:tr>
      <w:tr w:rsidR="00A2014D" w:rsidRPr="00576A2A" w14:paraId="534E77D8" w14:textId="77777777" w:rsidTr="00A2014D">
        <w:tc>
          <w:tcPr>
            <w:tcW w:w="419" w:type="dxa"/>
          </w:tcPr>
          <w:p w14:paraId="5452A23F" w14:textId="77777777" w:rsidR="00A2014D" w:rsidRPr="00576A2A" w:rsidRDefault="00A2014D" w:rsidP="00A2014D">
            <w:pPr>
              <w:jc w:val="left"/>
              <w:rPr>
                <w:sz w:val="20"/>
                <w:szCs w:val="20"/>
                <w:lang w:val="es-ES_tradnl"/>
              </w:rPr>
            </w:pPr>
            <w:r w:rsidRPr="00576A2A">
              <w:rPr>
                <w:sz w:val="20"/>
                <w:szCs w:val="20"/>
                <w:lang w:val="es-ES_tradnl"/>
              </w:rPr>
              <w:t>ii.14</w:t>
            </w:r>
          </w:p>
        </w:tc>
        <w:tc>
          <w:tcPr>
            <w:tcW w:w="3315" w:type="dxa"/>
          </w:tcPr>
          <w:p w14:paraId="0127366A" w14:textId="575BA323" w:rsidR="00A2014D" w:rsidRPr="00576A2A" w:rsidRDefault="00175369" w:rsidP="00A2014D">
            <w:pPr>
              <w:spacing w:before="40" w:after="40"/>
              <w:jc w:val="left"/>
              <w:rPr>
                <w:sz w:val="20"/>
                <w:szCs w:val="20"/>
                <w:lang w:val="es-ES_tradnl"/>
              </w:rPr>
            </w:pPr>
            <w:r w:rsidRPr="00576A2A">
              <w:rPr>
                <w:sz w:val="20"/>
                <w:szCs w:val="20"/>
                <w:lang w:val="es-ES_tradnl"/>
              </w:rPr>
              <w:t xml:space="preserve">Elaborar planes nacionales integrados de financiación sobre la base de revisiones de gastos nacionales </w:t>
            </w:r>
            <w:r w:rsidR="00A2014D" w:rsidRPr="00576A2A">
              <w:rPr>
                <w:sz w:val="20"/>
                <w:szCs w:val="20"/>
                <w:lang w:val="es-ES_tradnl"/>
              </w:rPr>
              <w:t>(</w:t>
            </w:r>
            <w:r w:rsidR="00D40260" w:rsidRPr="00576A2A">
              <w:rPr>
                <w:sz w:val="20"/>
                <w:szCs w:val="20"/>
                <w:lang w:val="es-ES_tradnl"/>
              </w:rPr>
              <w:t>p. ej.,</w:t>
            </w:r>
            <w:r w:rsidRPr="00576A2A">
              <w:rPr>
                <w:sz w:val="20"/>
                <w:szCs w:val="20"/>
                <w:lang w:val="es-ES_tradnl"/>
              </w:rPr>
              <w:t xml:space="preserve"> expandiendo la metodología BIOFIN en las tres Convenciones</w:t>
            </w:r>
            <w:r w:rsidR="00A2014D" w:rsidRPr="00576A2A">
              <w:rPr>
                <w:sz w:val="20"/>
                <w:szCs w:val="20"/>
                <w:lang w:val="es-ES_tradnl"/>
              </w:rPr>
              <w:t>)</w:t>
            </w:r>
            <w:r w:rsidR="00C8797A">
              <w:rPr>
                <w:sz w:val="20"/>
                <w:szCs w:val="20"/>
                <w:lang w:val="es-ES_tradnl"/>
              </w:rPr>
              <w:t>.</w:t>
            </w:r>
          </w:p>
        </w:tc>
        <w:tc>
          <w:tcPr>
            <w:tcW w:w="1469" w:type="dxa"/>
          </w:tcPr>
          <w:p w14:paraId="585F26B8" w14:textId="76A061C0" w:rsidR="00A2014D" w:rsidRPr="00576A2A" w:rsidRDefault="00A2014D" w:rsidP="00A2014D">
            <w:pPr>
              <w:spacing w:before="40" w:after="40"/>
              <w:jc w:val="left"/>
              <w:rPr>
                <w:sz w:val="20"/>
                <w:szCs w:val="20"/>
                <w:lang w:val="es-ES_tradnl"/>
              </w:rPr>
            </w:pPr>
            <w:r w:rsidRPr="00576A2A">
              <w:rPr>
                <w:sz w:val="20"/>
                <w:szCs w:val="20"/>
                <w:lang w:val="es-ES_tradnl"/>
              </w:rPr>
              <w:t>Nacional</w:t>
            </w:r>
          </w:p>
        </w:tc>
        <w:tc>
          <w:tcPr>
            <w:tcW w:w="1764" w:type="dxa"/>
          </w:tcPr>
          <w:p w14:paraId="555D531C" w14:textId="73A8C7E0" w:rsidR="00A2014D" w:rsidRPr="00576A2A" w:rsidRDefault="00A2014D" w:rsidP="00A2014D">
            <w:pPr>
              <w:spacing w:before="40" w:after="40"/>
              <w:jc w:val="left"/>
              <w:rPr>
                <w:sz w:val="20"/>
                <w:szCs w:val="20"/>
                <w:lang w:val="es-ES_tradnl"/>
              </w:rPr>
            </w:pPr>
            <w:r w:rsidRPr="00576A2A">
              <w:rPr>
                <w:sz w:val="20"/>
                <w:szCs w:val="20"/>
                <w:lang w:val="es-ES_tradnl"/>
              </w:rPr>
              <w:t>Movilización de recursos</w:t>
            </w:r>
          </w:p>
        </w:tc>
        <w:tc>
          <w:tcPr>
            <w:tcW w:w="2105" w:type="dxa"/>
          </w:tcPr>
          <w:p w14:paraId="784A3E8C" w14:textId="69CE3DEE" w:rsidR="00A2014D" w:rsidRPr="00576A2A" w:rsidRDefault="00A2014D" w:rsidP="00A2014D">
            <w:pPr>
              <w:spacing w:before="40" w:after="40"/>
              <w:jc w:val="left"/>
              <w:rPr>
                <w:sz w:val="20"/>
                <w:szCs w:val="20"/>
                <w:lang w:val="es-ES_tradnl"/>
              </w:rPr>
            </w:pPr>
            <w:r w:rsidRPr="00576A2A">
              <w:rPr>
                <w:sz w:val="20"/>
                <w:szCs w:val="20"/>
                <w:lang w:val="es-ES_tradnl"/>
              </w:rPr>
              <w:t>Partes; Organismos de las Naciones Unidas</w:t>
            </w:r>
          </w:p>
        </w:tc>
      </w:tr>
      <w:tr w:rsidR="00A2014D" w:rsidRPr="00576A2A" w14:paraId="41B24FCF" w14:textId="77777777" w:rsidTr="00A2014D">
        <w:tc>
          <w:tcPr>
            <w:tcW w:w="419" w:type="dxa"/>
          </w:tcPr>
          <w:p w14:paraId="04588465" w14:textId="77777777" w:rsidR="00A2014D" w:rsidRPr="00576A2A" w:rsidRDefault="00A2014D" w:rsidP="00A2014D">
            <w:pPr>
              <w:jc w:val="left"/>
              <w:rPr>
                <w:sz w:val="20"/>
                <w:szCs w:val="20"/>
                <w:lang w:val="es-ES_tradnl"/>
              </w:rPr>
            </w:pPr>
            <w:r w:rsidRPr="00576A2A">
              <w:rPr>
                <w:sz w:val="20"/>
                <w:szCs w:val="20"/>
                <w:lang w:val="es-ES_tradnl"/>
              </w:rPr>
              <w:t>ii.15</w:t>
            </w:r>
          </w:p>
        </w:tc>
        <w:tc>
          <w:tcPr>
            <w:tcW w:w="3315" w:type="dxa"/>
          </w:tcPr>
          <w:p w14:paraId="52DBD1E2" w14:textId="718E6847" w:rsidR="00A2014D" w:rsidRPr="00576A2A" w:rsidRDefault="00A2014D" w:rsidP="00A2014D">
            <w:pPr>
              <w:spacing w:before="40" w:after="40"/>
              <w:jc w:val="left"/>
              <w:rPr>
                <w:sz w:val="20"/>
                <w:szCs w:val="20"/>
                <w:lang w:val="es-ES_tradnl"/>
              </w:rPr>
            </w:pPr>
            <w:r w:rsidRPr="00576A2A">
              <w:rPr>
                <w:sz w:val="20"/>
                <w:szCs w:val="20"/>
                <w:lang w:val="es-ES_tradnl"/>
              </w:rPr>
              <w:t>Coordin</w:t>
            </w:r>
            <w:r w:rsidR="002C7CC7" w:rsidRPr="00576A2A">
              <w:rPr>
                <w:sz w:val="20"/>
                <w:szCs w:val="20"/>
                <w:lang w:val="es-ES_tradnl"/>
              </w:rPr>
              <w:t xml:space="preserve">ar esfuerzos entre las convenciones de Río para identificar incentivos, incluidos los subsidios, perjudiciales para la diversidad biológica y eliminarlos, suprimirlos de manera gradual o reformarlos </w:t>
            </w:r>
            <w:r w:rsidR="00E604CF" w:rsidRPr="00576A2A">
              <w:rPr>
                <w:sz w:val="20"/>
                <w:szCs w:val="20"/>
                <w:lang w:val="es-ES_tradnl"/>
              </w:rPr>
              <w:t xml:space="preserve">para poner en consonancia los gastos públicos con las Convenciones de Río para el año </w:t>
            </w:r>
            <w:r w:rsidRPr="00576A2A">
              <w:rPr>
                <w:sz w:val="20"/>
                <w:szCs w:val="20"/>
                <w:lang w:val="es-ES_tradnl"/>
              </w:rPr>
              <w:t>2030 (en consonancia con la meta 18 del MMBKM)</w:t>
            </w:r>
            <w:r w:rsidR="00C8797A">
              <w:rPr>
                <w:sz w:val="20"/>
                <w:szCs w:val="20"/>
                <w:lang w:val="es-ES_tradnl"/>
              </w:rPr>
              <w:t>.</w:t>
            </w:r>
          </w:p>
        </w:tc>
        <w:tc>
          <w:tcPr>
            <w:tcW w:w="1469" w:type="dxa"/>
          </w:tcPr>
          <w:p w14:paraId="560FB7F9" w14:textId="1570300C" w:rsidR="00A2014D" w:rsidRPr="00576A2A" w:rsidRDefault="00A2014D" w:rsidP="00A2014D">
            <w:pPr>
              <w:spacing w:before="40" w:after="40"/>
              <w:jc w:val="left"/>
              <w:rPr>
                <w:sz w:val="20"/>
                <w:szCs w:val="20"/>
                <w:lang w:val="es-ES_tradnl"/>
              </w:rPr>
            </w:pPr>
            <w:r w:rsidRPr="00576A2A">
              <w:rPr>
                <w:sz w:val="20"/>
                <w:szCs w:val="20"/>
                <w:lang w:val="es-ES_tradnl"/>
              </w:rPr>
              <w:t>Nacional</w:t>
            </w:r>
          </w:p>
        </w:tc>
        <w:tc>
          <w:tcPr>
            <w:tcW w:w="1764" w:type="dxa"/>
          </w:tcPr>
          <w:p w14:paraId="3411A260" w14:textId="49087FD2" w:rsidR="00A2014D" w:rsidRPr="00576A2A" w:rsidRDefault="00A2014D" w:rsidP="00A2014D">
            <w:pPr>
              <w:spacing w:before="40" w:after="40"/>
              <w:jc w:val="left"/>
              <w:rPr>
                <w:sz w:val="20"/>
                <w:szCs w:val="20"/>
                <w:lang w:val="es-ES_tradnl"/>
              </w:rPr>
            </w:pPr>
            <w:r w:rsidRPr="00576A2A">
              <w:rPr>
                <w:sz w:val="20"/>
                <w:szCs w:val="20"/>
                <w:lang w:val="es-ES_tradnl"/>
              </w:rPr>
              <w:t>Movilización de recursos</w:t>
            </w:r>
          </w:p>
        </w:tc>
        <w:tc>
          <w:tcPr>
            <w:tcW w:w="2105" w:type="dxa"/>
          </w:tcPr>
          <w:p w14:paraId="238F0B54" w14:textId="2748BED4" w:rsidR="00A2014D" w:rsidRPr="00576A2A" w:rsidRDefault="00A2014D" w:rsidP="00A2014D">
            <w:pPr>
              <w:spacing w:before="40" w:after="40"/>
              <w:jc w:val="left"/>
              <w:rPr>
                <w:sz w:val="20"/>
                <w:szCs w:val="20"/>
                <w:lang w:val="es-ES_tradnl"/>
              </w:rPr>
            </w:pPr>
            <w:r w:rsidRPr="00576A2A">
              <w:rPr>
                <w:sz w:val="20"/>
                <w:szCs w:val="20"/>
                <w:lang w:val="es-ES_tradnl"/>
              </w:rPr>
              <w:t>Partes; ministerios pertinentes; centros (sub)regionales de creación de capacidad</w:t>
            </w:r>
          </w:p>
        </w:tc>
      </w:tr>
      <w:tr w:rsidR="00A2014D" w:rsidRPr="00576A2A" w14:paraId="05E0D71C" w14:textId="77777777" w:rsidTr="00A2014D">
        <w:tc>
          <w:tcPr>
            <w:tcW w:w="419" w:type="dxa"/>
          </w:tcPr>
          <w:p w14:paraId="70AC9E2D" w14:textId="77777777" w:rsidR="00A2014D" w:rsidRPr="00576A2A" w:rsidRDefault="00A2014D" w:rsidP="00A2014D">
            <w:pPr>
              <w:jc w:val="left"/>
              <w:rPr>
                <w:sz w:val="20"/>
                <w:szCs w:val="20"/>
                <w:lang w:val="es-ES_tradnl"/>
              </w:rPr>
            </w:pPr>
            <w:r w:rsidRPr="00576A2A">
              <w:rPr>
                <w:sz w:val="20"/>
                <w:szCs w:val="20"/>
                <w:lang w:val="es-ES_tradnl"/>
              </w:rPr>
              <w:t>ii.16</w:t>
            </w:r>
          </w:p>
        </w:tc>
        <w:tc>
          <w:tcPr>
            <w:tcW w:w="3315" w:type="dxa"/>
          </w:tcPr>
          <w:p w14:paraId="293D065B" w14:textId="18CA63A7" w:rsidR="00A2014D" w:rsidRPr="00576A2A" w:rsidRDefault="000E107F" w:rsidP="00A2014D">
            <w:pPr>
              <w:spacing w:before="40" w:after="40"/>
              <w:jc w:val="left"/>
              <w:rPr>
                <w:sz w:val="20"/>
                <w:szCs w:val="20"/>
                <w:lang w:val="es-ES_tradnl"/>
              </w:rPr>
            </w:pPr>
            <w:r w:rsidRPr="00576A2A">
              <w:rPr>
                <w:sz w:val="20"/>
                <w:szCs w:val="20"/>
                <w:lang w:val="es-ES_tradnl"/>
              </w:rPr>
              <w:t xml:space="preserve">Aumentar la financiación para </w:t>
            </w:r>
            <w:r w:rsidR="00A2014D" w:rsidRPr="00576A2A">
              <w:rPr>
                <w:sz w:val="20"/>
                <w:szCs w:val="20"/>
                <w:lang w:val="es-ES_tradnl"/>
              </w:rPr>
              <w:t xml:space="preserve">SbN y/o EBE </w:t>
            </w:r>
            <w:r w:rsidR="00DF61EA" w:rsidRPr="00576A2A">
              <w:rPr>
                <w:sz w:val="20"/>
                <w:szCs w:val="20"/>
                <w:lang w:val="es-ES_tradnl"/>
              </w:rPr>
              <w:t xml:space="preserve">mediante programas y mecanismos de financiación nacionales e </w:t>
            </w:r>
            <w:r w:rsidR="00DF61EA" w:rsidRPr="00576A2A">
              <w:rPr>
                <w:sz w:val="20"/>
                <w:szCs w:val="20"/>
                <w:lang w:val="es-ES_tradnl"/>
              </w:rPr>
              <w:lastRenderedPageBreak/>
              <w:t>internacionales</w:t>
            </w:r>
            <w:r w:rsidR="00A2014D" w:rsidRPr="00576A2A">
              <w:rPr>
                <w:sz w:val="20"/>
                <w:szCs w:val="20"/>
                <w:lang w:val="es-ES_tradnl"/>
              </w:rPr>
              <w:t xml:space="preserve">, </w:t>
            </w:r>
            <w:r w:rsidR="00DF61EA" w:rsidRPr="00576A2A">
              <w:rPr>
                <w:sz w:val="20"/>
                <w:szCs w:val="20"/>
                <w:lang w:val="es-ES_tradnl"/>
              </w:rPr>
              <w:t>captando el compromiso de ministerios de finanzas, plataformas</w:t>
            </w:r>
            <w:r w:rsidR="00C62B28" w:rsidRPr="00576A2A">
              <w:rPr>
                <w:sz w:val="20"/>
                <w:szCs w:val="20"/>
                <w:lang w:val="es-ES_tradnl"/>
              </w:rPr>
              <w:t xml:space="preserve"> conjuntas/llamados compartidos de financiación, mayor detalle de los proyectos, y capacitación de organismos nacionales en temas de financiación pertinentes</w:t>
            </w:r>
            <w:r w:rsidR="00C8797A">
              <w:rPr>
                <w:sz w:val="20"/>
                <w:szCs w:val="20"/>
                <w:lang w:val="es-ES_tradnl"/>
              </w:rPr>
              <w:t>.</w:t>
            </w:r>
          </w:p>
        </w:tc>
        <w:tc>
          <w:tcPr>
            <w:tcW w:w="1469" w:type="dxa"/>
          </w:tcPr>
          <w:p w14:paraId="25299B04" w14:textId="11ADCC71" w:rsidR="00A2014D" w:rsidRPr="00576A2A" w:rsidRDefault="00A2014D" w:rsidP="00A2014D">
            <w:pPr>
              <w:spacing w:before="40" w:after="40"/>
              <w:jc w:val="left"/>
              <w:rPr>
                <w:sz w:val="20"/>
                <w:szCs w:val="20"/>
                <w:lang w:val="es-ES_tradnl"/>
              </w:rPr>
            </w:pPr>
            <w:r w:rsidRPr="00576A2A">
              <w:rPr>
                <w:sz w:val="20"/>
                <w:szCs w:val="20"/>
                <w:lang w:val="es-ES_tradnl"/>
              </w:rPr>
              <w:lastRenderedPageBreak/>
              <w:t>Nacional</w:t>
            </w:r>
          </w:p>
        </w:tc>
        <w:tc>
          <w:tcPr>
            <w:tcW w:w="1764" w:type="dxa"/>
          </w:tcPr>
          <w:p w14:paraId="482CA6A5" w14:textId="5F127027" w:rsidR="00A2014D" w:rsidRPr="00576A2A" w:rsidRDefault="00A2014D" w:rsidP="00A2014D">
            <w:pPr>
              <w:spacing w:before="40" w:after="40"/>
              <w:jc w:val="left"/>
              <w:rPr>
                <w:sz w:val="20"/>
                <w:szCs w:val="20"/>
                <w:lang w:val="es-ES_tradnl"/>
              </w:rPr>
            </w:pPr>
            <w:r w:rsidRPr="00576A2A">
              <w:rPr>
                <w:sz w:val="20"/>
                <w:szCs w:val="20"/>
                <w:lang w:val="es-ES_tradnl"/>
              </w:rPr>
              <w:t>Movilización de recursos</w:t>
            </w:r>
          </w:p>
        </w:tc>
        <w:tc>
          <w:tcPr>
            <w:tcW w:w="2105" w:type="dxa"/>
          </w:tcPr>
          <w:p w14:paraId="7401D8A3" w14:textId="0F2C6FE6" w:rsidR="00A2014D" w:rsidRPr="00576A2A" w:rsidRDefault="00A2014D" w:rsidP="00A2014D">
            <w:pPr>
              <w:spacing w:before="40" w:after="40"/>
              <w:jc w:val="left"/>
              <w:rPr>
                <w:sz w:val="20"/>
                <w:szCs w:val="20"/>
                <w:lang w:val="es-ES_tradnl"/>
              </w:rPr>
            </w:pPr>
            <w:r w:rsidRPr="00576A2A">
              <w:rPr>
                <w:sz w:val="20"/>
                <w:szCs w:val="20"/>
                <w:lang w:val="es-ES_tradnl"/>
              </w:rPr>
              <w:t>Ministerios pertinentes; donantes</w:t>
            </w:r>
          </w:p>
        </w:tc>
      </w:tr>
      <w:tr w:rsidR="00A2014D" w:rsidRPr="00576A2A" w14:paraId="07926C17" w14:textId="77777777" w:rsidTr="00A2014D">
        <w:tc>
          <w:tcPr>
            <w:tcW w:w="419" w:type="dxa"/>
          </w:tcPr>
          <w:p w14:paraId="1DA9043F" w14:textId="77777777" w:rsidR="00A2014D" w:rsidRPr="00576A2A" w:rsidRDefault="00A2014D" w:rsidP="00A2014D">
            <w:pPr>
              <w:jc w:val="left"/>
              <w:rPr>
                <w:sz w:val="20"/>
                <w:szCs w:val="20"/>
                <w:lang w:val="es-ES_tradnl"/>
              </w:rPr>
            </w:pPr>
            <w:r w:rsidRPr="00576A2A">
              <w:rPr>
                <w:sz w:val="20"/>
                <w:szCs w:val="20"/>
                <w:lang w:val="es-ES_tradnl"/>
              </w:rPr>
              <w:t>ii.17</w:t>
            </w:r>
          </w:p>
        </w:tc>
        <w:tc>
          <w:tcPr>
            <w:tcW w:w="3315" w:type="dxa"/>
          </w:tcPr>
          <w:p w14:paraId="7814ABC4" w14:textId="275DCDEB" w:rsidR="00A2014D" w:rsidRPr="00576A2A" w:rsidRDefault="000E107F" w:rsidP="00A2014D">
            <w:pPr>
              <w:spacing w:before="40" w:after="40"/>
              <w:jc w:val="left"/>
              <w:rPr>
                <w:sz w:val="20"/>
                <w:szCs w:val="20"/>
                <w:lang w:val="es-ES_tradnl"/>
              </w:rPr>
            </w:pPr>
            <w:r w:rsidRPr="00576A2A">
              <w:rPr>
                <w:sz w:val="20"/>
                <w:szCs w:val="20"/>
                <w:lang w:val="es-ES_tradnl"/>
              </w:rPr>
              <w:t>Fortalecer asociaciones del sector privado con la comunidad y aumentar la priorización de financiación para proyectos que prestan apoyo a las Convenciones</w:t>
            </w:r>
            <w:r w:rsidR="00C8797A">
              <w:rPr>
                <w:sz w:val="20"/>
                <w:szCs w:val="20"/>
                <w:lang w:val="es-ES_tradnl"/>
              </w:rPr>
              <w:t>.</w:t>
            </w:r>
          </w:p>
        </w:tc>
        <w:tc>
          <w:tcPr>
            <w:tcW w:w="1469" w:type="dxa"/>
          </w:tcPr>
          <w:p w14:paraId="4C0E77F6" w14:textId="4212FAEB" w:rsidR="00A2014D" w:rsidRPr="00576A2A" w:rsidRDefault="00A2014D" w:rsidP="00A2014D">
            <w:pPr>
              <w:spacing w:before="40" w:after="40"/>
              <w:jc w:val="left"/>
              <w:rPr>
                <w:sz w:val="20"/>
                <w:szCs w:val="20"/>
                <w:lang w:val="es-ES_tradnl"/>
              </w:rPr>
            </w:pPr>
            <w:r w:rsidRPr="00576A2A">
              <w:rPr>
                <w:sz w:val="20"/>
                <w:szCs w:val="20"/>
                <w:lang w:val="es-ES_tradnl"/>
              </w:rPr>
              <w:t>Nacional</w:t>
            </w:r>
          </w:p>
        </w:tc>
        <w:tc>
          <w:tcPr>
            <w:tcW w:w="1764" w:type="dxa"/>
          </w:tcPr>
          <w:p w14:paraId="621CF8A6" w14:textId="7AB5181E" w:rsidR="00A2014D" w:rsidRPr="00576A2A" w:rsidRDefault="00A2014D" w:rsidP="00A2014D">
            <w:pPr>
              <w:spacing w:before="40" w:after="40"/>
              <w:jc w:val="left"/>
              <w:rPr>
                <w:sz w:val="20"/>
                <w:szCs w:val="20"/>
                <w:lang w:val="es-ES_tradnl"/>
              </w:rPr>
            </w:pPr>
            <w:r w:rsidRPr="00576A2A">
              <w:rPr>
                <w:sz w:val="20"/>
                <w:szCs w:val="20"/>
                <w:lang w:val="es-ES_tradnl"/>
              </w:rPr>
              <w:t>Movilización de recursos</w:t>
            </w:r>
          </w:p>
        </w:tc>
        <w:tc>
          <w:tcPr>
            <w:tcW w:w="2105" w:type="dxa"/>
          </w:tcPr>
          <w:p w14:paraId="0C7BE1CF" w14:textId="0F8561B2" w:rsidR="00A2014D" w:rsidRPr="00576A2A" w:rsidRDefault="00A2014D" w:rsidP="00A2014D">
            <w:pPr>
              <w:spacing w:before="40" w:after="40"/>
              <w:jc w:val="left"/>
              <w:rPr>
                <w:sz w:val="20"/>
                <w:szCs w:val="20"/>
                <w:lang w:val="es-ES_tradnl"/>
              </w:rPr>
            </w:pPr>
            <w:r w:rsidRPr="00576A2A">
              <w:rPr>
                <w:sz w:val="20"/>
                <w:szCs w:val="20"/>
                <w:lang w:val="es-ES_tradnl"/>
              </w:rPr>
              <w:t>Partes; ministerios pertinentes; donantes; sector privado; organizaciones de PICL/mujeres</w:t>
            </w:r>
          </w:p>
        </w:tc>
      </w:tr>
      <w:tr w:rsidR="00A2014D" w:rsidRPr="00576A2A" w14:paraId="5D3E025E" w14:textId="77777777" w:rsidTr="00A2014D">
        <w:tc>
          <w:tcPr>
            <w:tcW w:w="419" w:type="dxa"/>
          </w:tcPr>
          <w:p w14:paraId="17495013" w14:textId="77777777" w:rsidR="00A2014D" w:rsidRPr="00576A2A" w:rsidRDefault="00A2014D" w:rsidP="00A2014D">
            <w:pPr>
              <w:jc w:val="left"/>
              <w:rPr>
                <w:sz w:val="20"/>
                <w:szCs w:val="20"/>
                <w:lang w:val="es-ES_tradnl"/>
              </w:rPr>
            </w:pPr>
            <w:r w:rsidRPr="00576A2A">
              <w:rPr>
                <w:sz w:val="20"/>
                <w:szCs w:val="20"/>
                <w:lang w:val="es-ES_tradnl"/>
              </w:rPr>
              <w:t>ii.18</w:t>
            </w:r>
          </w:p>
        </w:tc>
        <w:tc>
          <w:tcPr>
            <w:tcW w:w="3315" w:type="dxa"/>
          </w:tcPr>
          <w:p w14:paraId="7291B8B3" w14:textId="54B17874" w:rsidR="00A2014D" w:rsidRPr="00576A2A" w:rsidRDefault="00A2014D" w:rsidP="00A2014D">
            <w:pPr>
              <w:spacing w:before="40" w:after="40"/>
              <w:jc w:val="left"/>
              <w:rPr>
                <w:sz w:val="20"/>
                <w:szCs w:val="20"/>
                <w:lang w:val="es-ES_tradnl"/>
              </w:rPr>
            </w:pPr>
            <w:r w:rsidRPr="00576A2A">
              <w:rPr>
                <w:sz w:val="20"/>
                <w:szCs w:val="20"/>
                <w:lang w:val="es-ES_tradnl"/>
              </w:rPr>
              <w:t xml:space="preserve">Fortalecer la participación de PICL en la coordinación nacional – </w:t>
            </w:r>
            <w:r w:rsidR="000E107F" w:rsidRPr="00576A2A">
              <w:rPr>
                <w:sz w:val="20"/>
                <w:szCs w:val="20"/>
                <w:lang w:val="es-ES_tradnl"/>
              </w:rPr>
              <w:t xml:space="preserve">consejos asesores/plataformas </w:t>
            </w:r>
            <w:r w:rsidRPr="00576A2A">
              <w:rPr>
                <w:sz w:val="20"/>
                <w:szCs w:val="20"/>
                <w:lang w:val="es-ES_tradnl"/>
              </w:rPr>
              <w:t>permanent</w:t>
            </w:r>
            <w:r w:rsidR="000E107F" w:rsidRPr="00576A2A">
              <w:rPr>
                <w:sz w:val="20"/>
                <w:szCs w:val="20"/>
                <w:lang w:val="es-ES_tradnl"/>
              </w:rPr>
              <w:t xml:space="preserve">es con mandatos y recursos claros </w:t>
            </w:r>
            <w:r w:rsidRPr="00576A2A">
              <w:rPr>
                <w:sz w:val="20"/>
                <w:szCs w:val="20"/>
                <w:lang w:val="es-ES_tradnl"/>
              </w:rPr>
              <w:t xml:space="preserve">– e incorporar representantes de PICL y sus conocimientos en </w:t>
            </w:r>
            <w:r w:rsidR="000E107F" w:rsidRPr="00576A2A">
              <w:rPr>
                <w:sz w:val="20"/>
                <w:szCs w:val="20"/>
                <w:lang w:val="es-ES_tradnl"/>
              </w:rPr>
              <w:t xml:space="preserve">el seguimiento y aplicación de </w:t>
            </w:r>
            <w:r w:rsidRPr="00576A2A">
              <w:rPr>
                <w:sz w:val="20"/>
                <w:szCs w:val="20"/>
                <w:lang w:val="es-ES_tradnl"/>
              </w:rPr>
              <w:t xml:space="preserve">EPANB, CDN, PNAD, </w:t>
            </w:r>
            <w:r w:rsidR="000E107F" w:rsidRPr="00576A2A">
              <w:rPr>
                <w:sz w:val="20"/>
                <w:szCs w:val="20"/>
                <w:lang w:val="es-ES_tradnl"/>
              </w:rPr>
              <w:t>reconociendo los conocimientos tradicionales conjuntamente con la ciencia</w:t>
            </w:r>
            <w:r w:rsidR="00C8797A">
              <w:rPr>
                <w:sz w:val="20"/>
                <w:szCs w:val="20"/>
                <w:lang w:val="es-ES_tradnl"/>
              </w:rPr>
              <w:t>.</w:t>
            </w:r>
          </w:p>
        </w:tc>
        <w:tc>
          <w:tcPr>
            <w:tcW w:w="1469" w:type="dxa"/>
          </w:tcPr>
          <w:p w14:paraId="5B679606" w14:textId="08D1118D" w:rsidR="00A2014D" w:rsidRPr="00576A2A" w:rsidRDefault="00A2014D" w:rsidP="00A2014D">
            <w:pPr>
              <w:spacing w:before="40" w:after="40"/>
              <w:jc w:val="left"/>
              <w:rPr>
                <w:sz w:val="20"/>
                <w:szCs w:val="20"/>
                <w:lang w:val="es-ES_tradnl"/>
              </w:rPr>
            </w:pPr>
            <w:r w:rsidRPr="00576A2A">
              <w:rPr>
                <w:sz w:val="20"/>
                <w:szCs w:val="20"/>
                <w:lang w:val="es-ES_tradnl"/>
              </w:rPr>
              <w:t>Nacional</w:t>
            </w:r>
          </w:p>
        </w:tc>
        <w:tc>
          <w:tcPr>
            <w:tcW w:w="1764" w:type="dxa"/>
          </w:tcPr>
          <w:p w14:paraId="2FF34CB5" w14:textId="25AF68F8" w:rsidR="00A2014D" w:rsidRPr="00576A2A" w:rsidRDefault="00A2014D" w:rsidP="00A2014D">
            <w:pPr>
              <w:spacing w:before="40" w:after="40"/>
              <w:jc w:val="left"/>
              <w:rPr>
                <w:sz w:val="20"/>
                <w:szCs w:val="20"/>
                <w:lang w:val="es-ES_tradnl"/>
              </w:rPr>
            </w:pPr>
            <w:r w:rsidRPr="00576A2A">
              <w:rPr>
                <w:sz w:val="20"/>
                <w:szCs w:val="20"/>
                <w:lang w:val="es-ES_tradnl"/>
              </w:rPr>
              <w:t>Contribuciones y derechos de los pueblos indígenas y las comunidades locales</w:t>
            </w:r>
          </w:p>
        </w:tc>
        <w:tc>
          <w:tcPr>
            <w:tcW w:w="2105" w:type="dxa"/>
          </w:tcPr>
          <w:p w14:paraId="23D27E24" w14:textId="0C218BB8" w:rsidR="00A2014D" w:rsidRPr="00576A2A" w:rsidRDefault="00A2014D" w:rsidP="00A2014D">
            <w:pPr>
              <w:spacing w:before="40" w:after="40"/>
              <w:jc w:val="left"/>
              <w:rPr>
                <w:sz w:val="20"/>
                <w:szCs w:val="20"/>
                <w:lang w:val="es-ES_tradnl"/>
              </w:rPr>
            </w:pPr>
            <w:r w:rsidRPr="00576A2A">
              <w:rPr>
                <w:sz w:val="20"/>
                <w:szCs w:val="20"/>
                <w:lang w:val="es-ES_tradnl"/>
              </w:rPr>
              <w:t>Partes; PFN; Secretarías de Río; organizaciones de PICL</w:t>
            </w:r>
          </w:p>
        </w:tc>
      </w:tr>
      <w:tr w:rsidR="00A2014D" w:rsidRPr="00576A2A" w14:paraId="3B224327" w14:textId="77777777" w:rsidTr="00A2014D">
        <w:tc>
          <w:tcPr>
            <w:tcW w:w="419" w:type="dxa"/>
          </w:tcPr>
          <w:p w14:paraId="4A948272" w14:textId="77777777" w:rsidR="00A2014D" w:rsidRPr="00576A2A" w:rsidRDefault="00A2014D" w:rsidP="00A2014D">
            <w:pPr>
              <w:jc w:val="left"/>
              <w:rPr>
                <w:sz w:val="20"/>
                <w:szCs w:val="20"/>
                <w:lang w:val="es-ES_tradnl"/>
              </w:rPr>
            </w:pPr>
            <w:r w:rsidRPr="00576A2A">
              <w:rPr>
                <w:sz w:val="20"/>
                <w:szCs w:val="20"/>
                <w:lang w:val="es-ES_tradnl"/>
              </w:rPr>
              <w:t>ii.19</w:t>
            </w:r>
          </w:p>
        </w:tc>
        <w:tc>
          <w:tcPr>
            <w:tcW w:w="3315" w:type="dxa"/>
          </w:tcPr>
          <w:p w14:paraId="3E5D219D" w14:textId="3766C9F1" w:rsidR="00A2014D" w:rsidRPr="00576A2A" w:rsidRDefault="00A2014D" w:rsidP="00A2014D">
            <w:pPr>
              <w:spacing w:before="40" w:after="40"/>
              <w:jc w:val="left"/>
              <w:rPr>
                <w:sz w:val="20"/>
                <w:szCs w:val="20"/>
                <w:lang w:val="es-ES_tradnl"/>
              </w:rPr>
            </w:pPr>
            <w:r w:rsidRPr="00576A2A">
              <w:rPr>
                <w:sz w:val="20"/>
                <w:szCs w:val="20"/>
                <w:lang w:val="es-ES_tradnl"/>
              </w:rPr>
              <w:t>Fortalecer y financiar la participación de PICL, mujeres, la juventud y actores  comunitarios, inclu</w:t>
            </w:r>
            <w:r w:rsidR="009E2197" w:rsidRPr="00576A2A">
              <w:rPr>
                <w:sz w:val="20"/>
                <w:szCs w:val="20"/>
                <w:lang w:val="es-ES_tradnl"/>
              </w:rPr>
              <w:t xml:space="preserve">idas asociaciones de múltiples interesados, mediante </w:t>
            </w:r>
            <w:r w:rsidR="0016585D" w:rsidRPr="00576A2A">
              <w:rPr>
                <w:sz w:val="20"/>
                <w:szCs w:val="20"/>
                <w:lang w:val="es-ES_tradnl"/>
              </w:rPr>
              <w:t>financiación de participación específica, enfoques basados en derechos, programas de financiación e incentivos basados en comunidades</w:t>
            </w:r>
            <w:r w:rsidR="00C8797A">
              <w:rPr>
                <w:sz w:val="20"/>
                <w:szCs w:val="20"/>
                <w:lang w:val="es-ES_tradnl"/>
              </w:rPr>
              <w:t>.</w:t>
            </w:r>
          </w:p>
        </w:tc>
        <w:tc>
          <w:tcPr>
            <w:tcW w:w="1469" w:type="dxa"/>
          </w:tcPr>
          <w:p w14:paraId="15DF4CF1" w14:textId="6F2192C5" w:rsidR="00A2014D" w:rsidRPr="00576A2A" w:rsidRDefault="00A2014D" w:rsidP="00A2014D">
            <w:pPr>
              <w:spacing w:before="40" w:after="40"/>
              <w:jc w:val="left"/>
              <w:rPr>
                <w:sz w:val="20"/>
                <w:szCs w:val="20"/>
                <w:lang w:val="es-ES_tradnl"/>
              </w:rPr>
            </w:pPr>
            <w:r w:rsidRPr="00576A2A">
              <w:rPr>
                <w:sz w:val="20"/>
                <w:szCs w:val="20"/>
                <w:lang w:val="es-ES_tradnl"/>
              </w:rPr>
              <w:t>Nacional</w:t>
            </w:r>
          </w:p>
        </w:tc>
        <w:tc>
          <w:tcPr>
            <w:tcW w:w="1764" w:type="dxa"/>
          </w:tcPr>
          <w:p w14:paraId="32978947" w14:textId="13A8013A" w:rsidR="00A2014D" w:rsidRPr="00576A2A" w:rsidRDefault="00A2014D" w:rsidP="00A2014D">
            <w:pPr>
              <w:spacing w:before="40" w:after="40"/>
              <w:jc w:val="left"/>
              <w:rPr>
                <w:sz w:val="20"/>
                <w:szCs w:val="20"/>
                <w:lang w:val="es-ES_tradnl"/>
              </w:rPr>
            </w:pPr>
            <w:r w:rsidRPr="00576A2A">
              <w:rPr>
                <w:sz w:val="20"/>
                <w:szCs w:val="20"/>
                <w:lang w:val="es-ES_tradnl"/>
              </w:rPr>
              <w:t>Enfoque de toda la sociedad</w:t>
            </w:r>
          </w:p>
        </w:tc>
        <w:tc>
          <w:tcPr>
            <w:tcW w:w="2105" w:type="dxa"/>
          </w:tcPr>
          <w:p w14:paraId="7A7A2675" w14:textId="35F94057" w:rsidR="00A2014D" w:rsidRPr="00576A2A" w:rsidRDefault="00A2014D" w:rsidP="00A2014D">
            <w:pPr>
              <w:spacing w:before="40" w:after="40"/>
              <w:jc w:val="left"/>
              <w:rPr>
                <w:sz w:val="20"/>
                <w:szCs w:val="20"/>
                <w:lang w:val="es-ES_tradnl"/>
              </w:rPr>
            </w:pPr>
            <w:r w:rsidRPr="00576A2A">
              <w:rPr>
                <w:sz w:val="20"/>
                <w:szCs w:val="20"/>
                <w:lang w:val="es-ES_tradnl"/>
              </w:rPr>
              <w:t>Partes; cooperación multilateral/bilateral; financiadores</w:t>
            </w:r>
          </w:p>
        </w:tc>
      </w:tr>
      <w:tr w:rsidR="00A2014D" w:rsidRPr="00576A2A" w14:paraId="507B4C45" w14:textId="77777777" w:rsidTr="00A2014D">
        <w:tc>
          <w:tcPr>
            <w:tcW w:w="419" w:type="dxa"/>
          </w:tcPr>
          <w:p w14:paraId="133158C9" w14:textId="77777777" w:rsidR="00A2014D" w:rsidRPr="00576A2A" w:rsidRDefault="00A2014D" w:rsidP="00A2014D">
            <w:pPr>
              <w:jc w:val="left"/>
              <w:rPr>
                <w:sz w:val="20"/>
                <w:szCs w:val="20"/>
                <w:lang w:val="es-ES_tradnl"/>
              </w:rPr>
            </w:pPr>
            <w:r w:rsidRPr="00576A2A">
              <w:rPr>
                <w:sz w:val="20"/>
                <w:szCs w:val="20"/>
                <w:lang w:val="es-ES_tradnl"/>
              </w:rPr>
              <w:t>ii.20</w:t>
            </w:r>
          </w:p>
        </w:tc>
        <w:tc>
          <w:tcPr>
            <w:tcW w:w="3315" w:type="dxa"/>
          </w:tcPr>
          <w:p w14:paraId="6727D49C" w14:textId="7D5DE72F" w:rsidR="00A2014D" w:rsidRPr="00576A2A" w:rsidRDefault="00A2014D" w:rsidP="00A2014D">
            <w:pPr>
              <w:spacing w:before="40" w:after="40"/>
              <w:jc w:val="left"/>
              <w:rPr>
                <w:sz w:val="20"/>
                <w:szCs w:val="20"/>
                <w:lang w:val="es-ES_tradnl"/>
              </w:rPr>
            </w:pPr>
            <w:r w:rsidRPr="00576A2A">
              <w:rPr>
                <w:sz w:val="20"/>
                <w:szCs w:val="20"/>
                <w:lang w:val="es-ES_tradnl"/>
              </w:rPr>
              <w:t>Promover producción y adopción científica en los países en desarrollo, y crear financiación y espacios para conocimientos cocreados transformadores dentro de las ICP</w:t>
            </w:r>
            <w:r w:rsidR="00C8797A">
              <w:rPr>
                <w:sz w:val="20"/>
                <w:szCs w:val="20"/>
                <w:lang w:val="es-ES_tradnl"/>
              </w:rPr>
              <w:t>.</w:t>
            </w:r>
          </w:p>
        </w:tc>
        <w:tc>
          <w:tcPr>
            <w:tcW w:w="1469" w:type="dxa"/>
          </w:tcPr>
          <w:p w14:paraId="7E144A59" w14:textId="2F8B4D6B" w:rsidR="00A2014D" w:rsidRPr="00576A2A" w:rsidRDefault="00A2014D" w:rsidP="00A2014D">
            <w:pPr>
              <w:spacing w:before="40" w:after="40"/>
              <w:jc w:val="left"/>
              <w:rPr>
                <w:sz w:val="20"/>
                <w:szCs w:val="20"/>
                <w:lang w:val="es-ES_tradnl"/>
              </w:rPr>
            </w:pPr>
            <w:r w:rsidRPr="00576A2A">
              <w:rPr>
                <w:sz w:val="20"/>
                <w:szCs w:val="20"/>
                <w:lang w:val="es-ES_tradnl"/>
              </w:rPr>
              <w:t>Internacional</w:t>
            </w:r>
          </w:p>
        </w:tc>
        <w:tc>
          <w:tcPr>
            <w:tcW w:w="1764" w:type="dxa"/>
          </w:tcPr>
          <w:p w14:paraId="6B7524D3" w14:textId="58D85EC1" w:rsidR="00A2014D" w:rsidRPr="00576A2A" w:rsidRDefault="00A2014D" w:rsidP="00A2014D">
            <w:pPr>
              <w:spacing w:before="40" w:after="40"/>
              <w:jc w:val="left"/>
              <w:rPr>
                <w:sz w:val="20"/>
                <w:szCs w:val="20"/>
                <w:lang w:val="es-ES_tradnl"/>
              </w:rPr>
            </w:pPr>
            <w:r w:rsidRPr="00576A2A">
              <w:rPr>
                <w:sz w:val="20"/>
                <w:szCs w:val="20"/>
                <w:lang w:val="es-ES_tradnl"/>
              </w:rPr>
              <w:t>Interfaz ciencia-política y toma de decisiones basada en pruebas</w:t>
            </w:r>
          </w:p>
        </w:tc>
        <w:tc>
          <w:tcPr>
            <w:tcW w:w="2105" w:type="dxa"/>
          </w:tcPr>
          <w:p w14:paraId="0812B375" w14:textId="121985D9" w:rsidR="00A2014D" w:rsidRPr="00576A2A" w:rsidRDefault="00A2014D" w:rsidP="00A2014D">
            <w:pPr>
              <w:spacing w:before="40" w:after="40"/>
              <w:jc w:val="left"/>
              <w:rPr>
                <w:sz w:val="20"/>
                <w:szCs w:val="20"/>
                <w:lang w:val="es-ES_tradnl"/>
              </w:rPr>
            </w:pPr>
            <w:r w:rsidRPr="00576A2A">
              <w:rPr>
                <w:sz w:val="20"/>
                <w:szCs w:val="20"/>
                <w:lang w:val="es-ES_tradnl"/>
              </w:rPr>
              <w:t>Partes; “IPBES”/ “IPCC”/ICP</w:t>
            </w:r>
          </w:p>
        </w:tc>
      </w:tr>
      <w:tr w:rsidR="00A2014D" w:rsidRPr="00576A2A" w14:paraId="72D96A53" w14:textId="77777777" w:rsidTr="00A2014D">
        <w:tc>
          <w:tcPr>
            <w:tcW w:w="419" w:type="dxa"/>
          </w:tcPr>
          <w:p w14:paraId="09CFE377" w14:textId="77777777" w:rsidR="00A2014D" w:rsidRPr="00576A2A" w:rsidRDefault="00A2014D" w:rsidP="00A2014D">
            <w:pPr>
              <w:jc w:val="left"/>
              <w:rPr>
                <w:sz w:val="20"/>
                <w:szCs w:val="20"/>
                <w:lang w:val="es-ES_tradnl"/>
              </w:rPr>
            </w:pPr>
            <w:r w:rsidRPr="00576A2A">
              <w:rPr>
                <w:sz w:val="20"/>
                <w:szCs w:val="20"/>
                <w:lang w:val="es-ES_tradnl"/>
              </w:rPr>
              <w:t>ii.21</w:t>
            </w:r>
          </w:p>
        </w:tc>
        <w:tc>
          <w:tcPr>
            <w:tcW w:w="3315" w:type="dxa"/>
          </w:tcPr>
          <w:p w14:paraId="0755FB37" w14:textId="167ADE9A" w:rsidR="00A2014D" w:rsidRPr="00576A2A" w:rsidRDefault="00A2014D" w:rsidP="00A2014D">
            <w:pPr>
              <w:spacing w:before="40" w:after="40"/>
              <w:jc w:val="left"/>
              <w:rPr>
                <w:sz w:val="20"/>
                <w:szCs w:val="20"/>
                <w:lang w:val="es-ES_tradnl"/>
              </w:rPr>
            </w:pPr>
            <w:r w:rsidRPr="00576A2A">
              <w:rPr>
                <w:sz w:val="20"/>
                <w:szCs w:val="20"/>
                <w:lang w:val="es-ES_tradnl"/>
              </w:rPr>
              <w:t>Elaborar orientación para mejorar la coherencia de la presentación de informes – reconociendo vínculos con otros marcos de Río, con mapeo de puntos de conexión de datos compartidos</w:t>
            </w:r>
            <w:r w:rsidR="00C8797A">
              <w:rPr>
                <w:sz w:val="20"/>
                <w:szCs w:val="20"/>
                <w:lang w:val="es-ES_tradnl"/>
              </w:rPr>
              <w:t>.</w:t>
            </w:r>
          </w:p>
        </w:tc>
        <w:tc>
          <w:tcPr>
            <w:tcW w:w="1469" w:type="dxa"/>
          </w:tcPr>
          <w:p w14:paraId="08931C30" w14:textId="5C6DB22B" w:rsidR="00A2014D" w:rsidRPr="00576A2A" w:rsidRDefault="00A2014D" w:rsidP="00A2014D">
            <w:pPr>
              <w:spacing w:before="40" w:after="40"/>
              <w:jc w:val="left"/>
              <w:rPr>
                <w:sz w:val="20"/>
                <w:szCs w:val="20"/>
                <w:lang w:val="es-ES_tradnl"/>
              </w:rPr>
            </w:pPr>
            <w:r w:rsidRPr="00576A2A">
              <w:rPr>
                <w:sz w:val="20"/>
                <w:szCs w:val="20"/>
                <w:lang w:val="es-ES_tradnl"/>
              </w:rPr>
              <w:t>Internacional</w:t>
            </w:r>
          </w:p>
        </w:tc>
        <w:tc>
          <w:tcPr>
            <w:tcW w:w="1764" w:type="dxa"/>
          </w:tcPr>
          <w:p w14:paraId="0EAD218D" w14:textId="3CE6B9B1" w:rsidR="00A2014D" w:rsidRPr="00576A2A" w:rsidRDefault="00A2014D" w:rsidP="00A2014D">
            <w:pPr>
              <w:spacing w:before="40" w:after="40"/>
              <w:jc w:val="left"/>
              <w:rPr>
                <w:sz w:val="20"/>
                <w:szCs w:val="20"/>
                <w:lang w:val="es-ES_tradnl"/>
              </w:rPr>
            </w:pPr>
            <w:r w:rsidRPr="00576A2A">
              <w:rPr>
                <w:sz w:val="20"/>
                <w:szCs w:val="20"/>
                <w:lang w:val="es-ES_tradnl"/>
              </w:rPr>
              <w:t>Gestión de los conocimientos y creación de capacidad</w:t>
            </w:r>
          </w:p>
        </w:tc>
        <w:tc>
          <w:tcPr>
            <w:tcW w:w="2105" w:type="dxa"/>
          </w:tcPr>
          <w:p w14:paraId="22ECD5F9" w14:textId="095F5026" w:rsidR="00A2014D" w:rsidRPr="00576A2A" w:rsidRDefault="00A2014D" w:rsidP="00A2014D">
            <w:pPr>
              <w:spacing w:before="40" w:after="40"/>
              <w:jc w:val="left"/>
              <w:rPr>
                <w:sz w:val="20"/>
                <w:szCs w:val="20"/>
                <w:lang w:val="es-ES_tradnl"/>
              </w:rPr>
            </w:pPr>
            <w:r w:rsidRPr="00576A2A">
              <w:rPr>
                <w:sz w:val="20"/>
                <w:szCs w:val="20"/>
                <w:lang w:val="es-ES_tradnl"/>
              </w:rPr>
              <w:t>Partes; Secretarías de Río</w:t>
            </w:r>
          </w:p>
        </w:tc>
      </w:tr>
      <w:tr w:rsidR="00A2014D" w:rsidRPr="00576A2A" w14:paraId="70DFA139" w14:textId="77777777" w:rsidTr="00A2014D">
        <w:tc>
          <w:tcPr>
            <w:tcW w:w="419" w:type="dxa"/>
          </w:tcPr>
          <w:p w14:paraId="19D0ED30" w14:textId="77777777" w:rsidR="00A2014D" w:rsidRPr="00576A2A" w:rsidRDefault="00A2014D" w:rsidP="00A2014D">
            <w:pPr>
              <w:jc w:val="left"/>
              <w:rPr>
                <w:sz w:val="20"/>
                <w:szCs w:val="20"/>
                <w:lang w:val="es-ES_tradnl"/>
              </w:rPr>
            </w:pPr>
            <w:r w:rsidRPr="00576A2A">
              <w:rPr>
                <w:sz w:val="20"/>
                <w:szCs w:val="20"/>
                <w:lang w:val="es-ES_tradnl"/>
              </w:rPr>
              <w:t>ii.22</w:t>
            </w:r>
          </w:p>
        </w:tc>
        <w:tc>
          <w:tcPr>
            <w:tcW w:w="3315" w:type="dxa"/>
          </w:tcPr>
          <w:p w14:paraId="7F2807CD" w14:textId="02BA7C69" w:rsidR="00A2014D" w:rsidRPr="00576A2A" w:rsidRDefault="00A2014D" w:rsidP="00A2014D">
            <w:pPr>
              <w:spacing w:before="40" w:after="40"/>
              <w:jc w:val="left"/>
              <w:rPr>
                <w:sz w:val="20"/>
                <w:szCs w:val="20"/>
                <w:lang w:val="es-ES_tradnl"/>
              </w:rPr>
            </w:pPr>
            <w:r w:rsidRPr="00576A2A">
              <w:rPr>
                <w:sz w:val="20"/>
                <w:szCs w:val="20"/>
                <w:lang w:val="es-ES_tradnl"/>
              </w:rPr>
              <w:t>Elaborar infraestructura de políticas-datos compartida, abierta e interoperable y bases de datos conjuntas para su utilización en todas las convenciones (un enfoque unificado a nivel de las Naciones Unidas), en combinación con la creación de capacidad necesaria</w:t>
            </w:r>
            <w:r w:rsidR="00C8797A">
              <w:rPr>
                <w:sz w:val="20"/>
                <w:szCs w:val="20"/>
                <w:lang w:val="es-ES_tradnl"/>
              </w:rPr>
              <w:t>.</w:t>
            </w:r>
          </w:p>
        </w:tc>
        <w:tc>
          <w:tcPr>
            <w:tcW w:w="1469" w:type="dxa"/>
          </w:tcPr>
          <w:p w14:paraId="3DC03A9C" w14:textId="2D572450" w:rsidR="00A2014D" w:rsidRPr="00576A2A" w:rsidRDefault="00A2014D" w:rsidP="00A2014D">
            <w:pPr>
              <w:spacing w:before="40" w:after="40"/>
              <w:jc w:val="left"/>
              <w:rPr>
                <w:sz w:val="20"/>
                <w:szCs w:val="20"/>
                <w:lang w:val="es-ES_tradnl"/>
              </w:rPr>
            </w:pPr>
            <w:r w:rsidRPr="00576A2A">
              <w:rPr>
                <w:sz w:val="20"/>
                <w:szCs w:val="20"/>
                <w:lang w:val="es-ES_tradnl"/>
              </w:rPr>
              <w:t>Internacional</w:t>
            </w:r>
          </w:p>
        </w:tc>
        <w:tc>
          <w:tcPr>
            <w:tcW w:w="1764" w:type="dxa"/>
          </w:tcPr>
          <w:p w14:paraId="12954552" w14:textId="442D577B" w:rsidR="00A2014D" w:rsidRPr="00576A2A" w:rsidRDefault="00A2014D" w:rsidP="00A2014D">
            <w:pPr>
              <w:spacing w:before="40" w:after="40"/>
              <w:jc w:val="left"/>
              <w:rPr>
                <w:sz w:val="20"/>
                <w:szCs w:val="20"/>
                <w:lang w:val="es-ES_tradnl"/>
              </w:rPr>
            </w:pPr>
            <w:r w:rsidRPr="00576A2A">
              <w:rPr>
                <w:sz w:val="20"/>
                <w:szCs w:val="20"/>
                <w:lang w:val="es-ES_tradnl"/>
              </w:rPr>
              <w:t>Gestión de los conocimientos y creación de capacidad</w:t>
            </w:r>
          </w:p>
        </w:tc>
        <w:tc>
          <w:tcPr>
            <w:tcW w:w="2105" w:type="dxa"/>
          </w:tcPr>
          <w:p w14:paraId="03911BAE" w14:textId="0E558D98" w:rsidR="00A2014D" w:rsidRPr="00576A2A" w:rsidRDefault="00A2014D" w:rsidP="00A2014D">
            <w:pPr>
              <w:spacing w:before="40" w:after="40"/>
              <w:jc w:val="left"/>
              <w:rPr>
                <w:sz w:val="20"/>
                <w:szCs w:val="20"/>
                <w:lang w:val="es-ES_tradnl"/>
              </w:rPr>
            </w:pPr>
            <w:r w:rsidRPr="00576A2A">
              <w:rPr>
                <w:sz w:val="20"/>
                <w:szCs w:val="20"/>
                <w:lang w:val="es-ES_tradnl"/>
              </w:rPr>
              <w:t>Partes; Secretarías de Río; Organismos de las Naciones Unidas; organizaciones de datos</w:t>
            </w:r>
          </w:p>
        </w:tc>
      </w:tr>
      <w:tr w:rsidR="00A2014D" w:rsidRPr="00576A2A" w14:paraId="46C01200" w14:textId="77777777" w:rsidTr="00A2014D">
        <w:tc>
          <w:tcPr>
            <w:tcW w:w="419" w:type="dxa"/>
          </w:tcPr>
          <w:p w14:paraId="4E38FEB1" w14:textId="77777777" w:rsidR="00A2014D" w:rsidRPr="00576A2A" w:rsidRDefault="00A2014D" w:rsidP="00A2014D">
            <w:pPr>
              <w:jc w:val="left"/>
              <w:rPr>
                <w:sz w:val="20"/>
                <w:szCs w:val="20"/>
                <w:lang w:val="es-ES_tradnl"/>
              </w:rPr>
            </w:pPr>
            <w:r w:rsidRPr="00576A2A">
              <w:rPr>
                <w:sz w:val="20"/>
                <w:szCs w:val="20"/>
                <w:lang w:val="es-ES_tradnl"/>
              </w:rPr>
              <w:t>ii.23</w:t>
            </w:r>
          </w:p>
        </w:tc>
        <w:tc>
          <w:tcPr>
            <w:tcW w:w="3315" w:type="dxa"/>
          </w:tcPr>
          <w:p w14:paraId="7B8FB738" w14:textId="4743800A" w:rsidR="00A2014D" w:rsidRPr="00576A2A" w:rsidRDefault="00A2014D" w:rsidP="00A2014D">
            <w:pPr>
              <w:spacing w:before="40" w:after="40"/>
              <w:jc w:val="left"/>
              <w:rPr>
                <w:sz w:val="20"/>
                <w:szCs w:val="20"/>
                <w:lang w:val="es-ES_tradnl"/>
              </w:rPr>
            </w:pPr>
            <w:r w:rsidRPr="00576A2A">
              <w:rPr>
                <w:sz w:val="20"/>
                <w:szCs w:val="20"/>
                <w:lang w:val="es-ES_tradnl"/>
              </w:rPr>
              <w:t xml:space="preserve">Integrar indicadores de conocimientos tradicionales en todas las convenciones – incluida la participación eficaz de PICL en los órganos y procesos conexos, tendientes a la consonancia de los </w:t>
            </w:r>
            <w:r w:rsidRPr="00576A2A">
              <w:rPr>
                <w:sz w:val="20"/>
                <w:szCs w:val="20"/>
                <w:lang w:val="es-ES_tradnl"/>
              </w:rPr>
              <w:lastRenderedPageBreak/>
              <w:t>indicadores relativos a PICL cuando sea posible</w:t>
            </w:r>
            <w:r w:rsidR="00C8797A">
              <w:rPr>
                <w:sz w:val="20"/>
                <w:szCs w:val="20"/>
                <w:lang w:val="es-ES_tradnl"/>
              </w:rPr>
              <w:t>.</w:t>
            </w:r>
          </w:p>
        </w:tc>
        <w:tc>
          <w:tcPr>
            <w:tcW w:w="1469" w:type="dxa"/>
          </w:tcPr>
          <w:p w14:paraId="5374E743" w14:textId="6C4F04BA" w:rsidR="00A2014D" w:rsidRPr="00576A2A" w:rsidRDefault="00A2014D" w:rsidP="00A2014D">
            <w:pPr>
              <w:spacing w:before="40" w:after="40"/>
              <w:jc w:val="left"/>
              <w:rPr>
                <w:sz w:val="20"/>
                <w:szCs w:val="20"/>
                <w:lang w:val="es-ES_tradnl"/>
              </w:rPr>
            </w:pPr>
            <w:r w:rsidRPr="00576A2A">
              <w:rPr>
                <w:sz w:val="20"/>
                <w:szCs w:val="20"/>
                <w:lang w:val="es-ES_tradnl"/>
              </w:rPr>
              <w:lastRenderedPageBreak/>
              <w:t>Internacional</w:t>
            </w:r>
          </w:p>
        </w:tc>
        <w:tc>
          <w:tcPr>
            <w:tcW w:w="1764" w:type="dxa"/>
          </w:tcPr>
          <w:p w14:paraId="46D8E25C" w14:textId="3718FE81" w:rsidR="00A2014D" w:rsidRPr="00576A2A" w:rsidRDefault="00A2014D" w:rsidP="00A2014D">
            <w:pPr>
              <w:spacing w:before="40" w:after="40"/>
              <w:jc w:val="left"/>
              <w:rPr>
                <w:sz w:val="20"/>
                <w:szCs w:val="20"/>
                <w:lang w:val="es-ES_tradnl"/>
              </w:rPr>
            </w:pPr>
            <w:r w:rsidRPr="00576A2A">
              <w:rPr>
                <w:sz w:val="20"/>
                <w:szCs w:val="20"/>
                <w:lang w:val="es-ES_tradnl"/>
              </w:rPr>
              <w:t>Contribuciones y derechos de los pueblos indígenas y las comunidades locales</w:t>
            </w:r>
          </w:p>
        </w:tc>
        <w:tc>
          <w:tcPr>
            <w:tcW w:w="2105" w:type="dxa"/>
          </w:tcPr>
          <w:p w14:paraId="0970C847" w14:textId="1C9F759B" w:rsidR="00A2014D" w:rsidRPr="00576A2A" w:rsidRDefault="00A2014D" w:rsidP="00A2014D">
            <w:pPr>
              <w:spacing w:before="40" w:after="40"/>
              <w:jc w:val="left"/>
              <w:rPr>
                <w:sz w:val="20"/>
                <w:szCs w:val="20"/>
                <w:lang w:val="es-ES_tradnl"/>
              </w:rPr>
            </w:pPr>
            <w:r w:rsidRPr="00576A2A">
              <w:rPr>
                <w:sz w:val="20"/>
                <w:szCs w:val="20"/>
                <w:lang w:val="es-ES_tradnl"/>
              </w:rPr>
              <w:t>Partes; Secretarías de Río; GEM; “IPBES”/ “IPCC”/ ICP; OS8j/PCLPI</w:t>
            </w:r>
          </w:p>
        </w:tc>
      </w:tr>
    </w:tbl>
    <w:p w14:paraId="46F520F9" w14:textId="2708F8FE" w:rsidR="00D66F92" w:rsidRPr="00576A2A" w:rsidRDefault="00D00D95" w:rsidP="00774CFF">
      <w:pPr>
        <w:pStyle w:val="CBDTableTitle"/>
        <w:rPr>
          <w:bCs/>
          <w:i/>
          <w:iCs/>
          <w:lang w:val="es-ES_tradnl"/>
        </w:rPr>
      </w:pPr>
      <w:r w:rsidRPr="00576A2A">
        <w:rPr>
          <w:b w:val="0"/>
          <w:bCs/>
          <w:lang w:val="es-ES_tradnl"/>
        </w:rPr>
        <w:t xml:space="preserve">Cuadro </w:t>
      </w:r>
      <w:r w:rsidR="00551608" w:rsidRPr="00576A2A">
        <w:rPr>
          <w:b w:val="0"/>
          <w:bCs/>
          <w:lang w:val="es-ES_tradnl"/>
        </w:rPr>
        <w:t>3</w:t>
      </w:r>
      <w:r w:rsidR="00551608" w:rsidRPr="00576A2A">
        <w:rPr>
          <w:b w:val="0"/>
          <w:bCs/>
          <w:lang w:val="es-ES_tradnl"/>
        </w:rPr>
        <w:br/>
      </w:r>
      <w:r w:rsidR="00551608" w:rsidRPr="00576A2A">
        <w:rPr>
          <w:bCs/>
          <w:lang w:val="es-ES_tradnl"/>
        </w:rPr>
        <w:t>L</w:t>
      </w:r>
      <w:r w:rsidR="000A27D9" w:rsidRPr="00576A2A">
        <w:rPr>
          <w:bCs/>
          <w:lang w:val="es-ES_tradnl"/>
        </w:rPr>
        <w:t>argo plazo</w:t>
      </w:r>
      <w:r w:rsidR="00551608" w:rsidRPr="00576A2A">
        <w:rPr>
          <w:bCs/>
          <w:lang w:val="es-ES_tradnl"/>
        </w:rPr>
        <w:t xml:space="preserve"> (</w:t>
      </w:r>
      <w:r w:rsidRPr="00576A2A">
        <w:rPr>
          <w:bCs/>
          <w:lang w:val="es-ES_tradnl"/>
        </w:rPr>
        <w:t xml:space="preserve">a partir del fin de </w:t>
      </w:r>
      <w:r w:rsidR="00551608" w:rsidRPr="00576A2A">
        <w:rPr>
          <w:bCs/>
          <w:lang w:val="es-ES_tradnl"/>
        </w:rPr>
        <w:t>2030)</w:t>
      </w:r>
    </w:p>
    <w:tbl>
      <w:tblPr>
        <w:tblW w:w="9072" w:type="dxa"/>
        <w:tblInd w:w="564" w:type="dxa"/>
        <w:tblBorders>
          <w:top w:val="single" w:sz="2" w:space="0" w:color="999999"/>
          <w:left w:val="single" w:sz="2" w:space="0" w:color="999999"/>
          <w:bottom w:val="single" w:sz="2" w:space="0" w:color="999999"/>
          <w:right w:val="single" w:sz="2" w:space="0" w:color="999999"/>
          <w:insideH w:val="single" w:sz="2" w:space="0" w:color="CCCCCC"/>
          <w:insideV w:val="single" w:sz="2" w:space="0" w:color="CCCCCC"/>
        </w:tblBorders>
        <w:tblCellMar>
          <w:left w:w="10" w:type="dxa"/>
          <w:right w:w="10" w:type="dxa"/>
        </w:tblCellMar>
        <w:tblLook w:val="04A0" w:firstRow="1" w:lastRow="0" w:firstColumn="1" w:lastColumn="0" w:noHBand="0" w:noVBand="1"/>
      </w:tblPr>
      <w:tblGrid>
        <w:gridCol w:w="419"/>
        <w:gridCol w:w="3318"/>
        <w:gridCol w:w="1483"/>
        <w:gridCol w:w="1764"/>
        <w:gridCol w:w="2088"/>
      </w:tblGrid>
      <w:tr w:rsidR="00D66F92" w:rsidRPr="00576A2A" w14:paraId="3242A6E8" w14:textId="77777777" w:rsidTr="00774CFF">
        <w:trPr>
          <w:tblHeader/>
        </w:trPr>
        <w:tc>
          <w:tcPr>
            <w:tcW w:w="423" w:type="dxa"/>
          </w:tcPr>
          <w:p w14:paraId="50E1F046" w14:textId="77777777" w:rsidR="00D66F92" w:rsidRPr="00576A2A" w:rsidRDefault="00D66F92" w:rsidP="00774CFF">
            <w:pPr>
              <w:spacing w:before="40" w:after="40"/>
              <w:rPr>
                <w:i/>
                <w:iCs/>
                <w:sz w:val="20"/>
                <w:szCs w:val="20"/>
                <w:lang w:val="es-ES_tradnl"/>
              </w:rPr>
            </w:pPr>
          </w:p>
        </w:tc>
        <w:tc>
          <w:tcPr>
            <w:tcW w:w="3402" w:type="dxa"/>
          </w:tcPr>
          <w:p w14:paraId="06CBA039" w14:textId="1719071B" w:rsidR="00D66F92" w:rsidRPr="00576A2A" w:rsidRDefault="0078071E" w:rsidP="00774CFF">
            <w:pPr>
              <w:spacing w:before="40" w:after="40"/>
              <w:jc w:val="left"/>
              <w:rPr>
                <w:i/>
                <w:iCs/>
                <w:sz w:val="20"/>
                <w:szCs w:val="20"/>
                <w:lang w:val="es-ES_tradnl"/>
              </w:rPr>
            </w:pPr>
            <w:r w:rsidRPr="00576A2A">
              <w:rPr>
                <w:i/>
                <w:iCs/>
                <w:sz w:val="20"/>
                <w:szCs w:val="20"/>
                <w:lang w:val="es-ES_tradnl"/>
              </w:rPr>
              <w:t>Medida</w:t>
            </w:r>
          </w:p>
        </w:tc>
        <w:tc>
          <w:tcPr>
            <w:tcW w:w="1500" w:type="dxa"/>
          </w:tcPr>
          <w:p w14:paraId="4CCE68AC" w14:textId="2FCBA4A5" w:rsidR="00D66F92" w:rsidRPr="00576A2A" w:rsidRDefault="00CA73FA" w:rsidP="00774CFF">
            <w:pPr>
              <w:spacing w:before="40" w:after="40"/>
              <w:rPr>
                <w:i/>
                <w:iCs/>
                <w:sz w:val="20"/>
                <w:szCs w:val="20"/>
                <w:lang w:val="es-ES_tradnl"/>
              </w:rPr>
            </w:pPr>
            <w:r w:rsidRPr="00576A2A">
              <w:rPr>
                <w:i/>
                <w:iCs/>
                <w:sz w:val="20"/>
                <w:szCs w:val="20"/>
                <w:lang w:val="es-ES_tradnl"/>
              </w:rPr>
              <w:t>Es</w:t>
            </w:r>
            <w:r w:rsidR="00D66F92" w:rsidRPr="00576A2A">
              <w:rPr>
                <w:i/>
                <w:iCs/>
                <w:sz w:val="20"/>
                <w:szCs w:val="20"/>
                <w:lang w:val="es-ES_tradnl"/>
              </w:rPr>
              <w:t>cal</w:t>
            </w:r>
            <w:r w:rsidRPr="00576A2A">
              <w:rPr>
                <w:i/>
                <w:iCs/>
                <w:sz w:val="20"/>
                <w:szCs w:val="20"/>
                <w:lang w:val="es-ES_tradnl"/>
              </w:rPr>
              <w:t>a</w:t>
            </w:r>
          </w:p>
        </w:tc>
        <w:tc>
          <w:tcPr>
            <w:tcW w:w="1618" w:type="dxa"/>
          </w:tcPr>
          <w:p w14:paraId="259270A4" w14:textId="248FE099" w:rsidR="00D66F92" w:rsidRPr="00576A2A" w:rsidRDefault="0078071E" w:rsidP="00774CFF">
            <w:pPr>
              <w:spacing w:before="40" w:after="40"/>
              <w:rPr>
                <w:i/>
                <w:iCs/>
                <w:sz w:val="20"/>
                <w:szCs w:val="20"/>
                <w:lang w:val="es-ES_tradnl"/>
              </w:rPr>
            </w:pPr>
            <w:r w:rsidRPr="00576A2A">
              <w:rPr>
                <w:i/>
                <w:iCs/>
                <w:sz w:val="20"/>
                <w:szCs w:val="20"/>
                <w:lang w:val="es-ES_tradnl"/>
              </w:rPr>
              <w:t>Elementos constitutivos</w:t>
            </w:r>
          </w:p>
        </w:tc>
        <w:tc>
          <w:tcPr>
            <w:tcW w:w="2129" w:type="dxa"/>
          </w:tcPr>
          <w:p w14:paraId="7DF81B77" w14:textId="73B4171F" w:rsidR="00D66F92" w:rsidRPr="00576A2A" w:rsidRDefault="0078071E" w:rsidP="00774CFF">
            <w:pPr>
              <w:spacing w:before="40" w:after="40"/>
              <w:rPr>
                <w:i/>
                <w:iCs/>
                <w:sz w:val="20"/>
                <w:szCs w:val="20"/>
                <w:lang w:val="es-ES_tradnl"/>
              </w:rPr>
            </w:pPr>
            <w:r w:rsidRPr="00576A2A">
              <w:rPr>
                <w:i/>
                <w:iCs/>
                <w:sz w:val="20"/>
                <w:szCs w:val="20"/>
                <w:lang w:val="es-ES_tradnl"/>
              </w:rPr>
              <w:t>Actores responsables</w:t>
            </w:r>
          </w:p>
        </w:tc>
      </w:tr>
      <w:tr w:rsidR="00D66F92" w:rsidRPr="00576A2A" w14:paraId="057FF81B" w14:textId="77777777" w:rsidTr="00774CFF">
        <w:tc>
          <w:tcPr>
            <w:tcW w:w="423" w:type="dxa"/>
          </w:tcPr>
          <w:p w14:paraId="71702B15" w14:textId="77777777" w:rsidR="00D66F92" w:rsidRPr="00576A2A" w:rsidRDefault="00D66F92" w:rsidP="00774CFF">
            <w:pPr>
              <w:spacing w:before="40" w:after="40"/>
              <w:rPr>
                <w:sz w:val="20"/>
                <w:szCs w:val="20"/>
                <w:lang w:val="es-ES_tradnl"/>
              </w:rPr>
            </w:pPr>
            <w:r w:rsidRPr="00576A2A">
              <w:rPr>
                <w:sz w:val="20"/>
                <w:szCs w:val="20"/>
                <w:lang w:val="es-ES_tradnl"/>
              </w:rPr>
              <w:t>iii.1</w:t>
            </w:r>
          </w:p>
        </w:tc>
        <w:tc>
          <w:tcPr>
            <w:tcW w:w="3402" w:type="dxa"/>
          </w:tcPr>
          <w:p w14:paraId="7731B551" w14:textId="0393ECCF" w:rsidR="00D66F92" w:rsidRPr="00576A2A" w:rsidRDefault="00E02F57" w:rsidP="00774CFF">
            <w:pPr>
              <w:spacing w:before="40" w:after="40"/>
              <w:jc w:val="left"/>
              <w:rPr>
                <w:sz w:val="20"/>
                <w:szCs w:val="20"/>
                <w:lang w:val="es-ES_tradnl"/>
              </w:rPr>
            </w:pPr>
            <w:r w:rsidRPr="00576A2A">
              <w:rPr>
                <w:sz w:val="20"/>
                <w:szCs w:val="20"/>
                <w:lang w:val="es-ES_tradnl"/>
              </w:rPr>
              <w:t>Poner en c</w:t>
            </w:r>
            <w:r w:rsidR="0078071E" w:rsidRPr="00576A2A">
              <w:rPr>
                <w:sz w:val="20"/>
                <w:szCs w:val="20"/>
                <w:lang w:val="es-ES_tradnl"/>
              </w:rPr>
              <w:t>onsonancia los plaz</w:t>
            </w:r>
            <w:r w:rsidR="0001630E" w:rsidRPr="00576A2A">
              <w:rPr>
                <w:sz w:val="20"/>
                <w:szCs w:val="20"/>
                <w:lang w:val="es-ES_tradnl"/>
              </w:rPr>
              <w:t>o</w:t>
            </w:r>
            <w:r w:rsidR="0078071E" w:rsidRPr="00576A2A">
              <w:rPr>
                <w:sz w:val="20"/>
                <w:szCs w:val="20"/>
                <w:lang w:val="es-ES_tradnl"/>
              </w:rPr>
              <w:t>s para comunicaciones y presentación de informes entre las Convenciones</w:t>
            </w:r>
            <w:r w:rsidR="00D66F92" w:rsidRPr="00576A2A">
              <w:rPr>
                <w:sz w:val="20"/>
                <w:szCs w:val="20"/>
                <w:lang w:val="es-ES_tradnl"/>
              </w:rPr>
              <w:t xml:space="preserve"> (</w:t>
            </w:r>
            <w:r w:rsidR="000B7B70" w:rsidRPr="00576A2A">
              <w:rPr>
                <w:sz w:val="20"/>
                <w:szCs w:val="20"/>
                <w:lang w:val="es-ES_tradnl"/>
              </w:rPr>
              <w:t>CDN</w:t>
            </w:r>
            <w:r w:rsidR="00D66F92" w:rsidRPr="00576A2A">
              <w:rPr>
                <w:sz w:val="20"/>
                <w:szCs w:val="20"/>
                <w:lang w:val="es-ES_tradnl"/>
              </w:rPr>
              <w:t xml:space="preserve">, </w:t>
            </w:r>
            <w:r w:rsidR="001F5C53" w:rsidRPr="00576A2A">
              <w:rPr>
                <w:sz w:val="20"/>
                <w:szCs w:val="20"/>
                <w:lang w:val="es-ES_tradnl"/>
              </w:rPr>
              <w:t>EPA</w:t>
            </w:r>
            <w:r w:rsidR="00D66F92" w:rsidRPr="00576A2A">
              <w:rPr>
                <w:sz w:val="20"/>
                <w:szCs w:val="20"/>
                <w:lang w:val="es-ES_tradnl"/>
              </w:rPr>
              <w:t xml:space="preserve">NB, </w:t>
            </w:r>
            <w:r w:rsidR="004C0F2D" w:rsidRPr="00576A2A">
              <w:rPr>
                <w:sz w:val="20"/>
                <w:szCs w:val="20"/>
                <w:lang w:val="es-ES_tradnl"/>
              </w:rPr>
              <w:t>PNAD</w:t>
            </w:r>
            <w:r w:rsidR="00D66F92" w:rsidRPr="00576A2A">
              <w:rPr>
                <w:sz w:val="20"/>
                <w:szCs w:val="20"/>
                <w:lang w:val="es-ES_tradnl"/>
              </w:rPr>
              <w:t>,</w:t>
            </w:r>
            <w:r w:rsidR="000B7B70" w:rsidRPr="00576A2A">
              <w:rPr>
                <w:sz w:val="20"/>
                <w:szCs w:val="20"/>
                <w:lang w:val="es-ES_tradnl"/>
              </w:rPr>
              <w:t xml:space="preserve"> metas de</w:t>
            </w:r>
            <w:r w:rsidR="00D66F92" w:rsidRPr="00576A2A">
              <w:rPr>
                <w:sz w:val="20"/>
                <w:szCs w:val="20"/>
                <w:lang w:val="es-ES_tradnl"/>
              </w:rPr>
              <w:t xml:space="preserve"> </w:t>
            </w:r>
            <w:r w:rsidRPr="00576A2A">
              <w:rPr>
                <w:sz w:val="20"/>
                <w:szCs w:val="20"/>
                <w:lang w:val="es-ES_tradnl"/>
              </w:rPr>
              <w:t>NDT</w:t>
            </w:r>
            <w:r w:rsidR="00D66F92" w:rsidRPr="00576A2A">
              <w:rPr>
                <w:sz w:val="20"/>
                <w:szCs w:val="20"/>
                <w:lang w:val="es-ES_tradnl"/>
              </w:rPr>
              <w:t xml:space="preserve">, </w:t>
            </w:r>
            <w:r w:rsidR="00802339" w:rsidRPr="00576A2A">
              <w:rPr>
                <w:sz w:val="20"/>
                <w:szCs w:val="20"/>
                <w:lang w:val="es-ES_tradnl"/>
              </w:rPr>
              <w:t xml:space="preserve">planes para la sequía, informes nacionales </w:t>
            </w:r>
            <w:r w:rsidR="00571E16" w:rsidRPr="00576A2A">
              <w:rPr>
                <w:sz w:val="20"/>
                <w:szCs w:val="20"/>
                <w:lang w:val="es-ES_tradnl"/>
              </w:rPr>
              <w:t>e informes bienales de transparencia “</w:t>
            </w:r>
            <w:r w:rsidR="00D66F92" w:rsidRPr="00576A2A">
              <w:rPr>
                <w:sz w:val="20"/>
                <w:szCs w:val="20"/>
                <w:lang w:val="es-ES_tradnl"/>
              </w:rPr>
              <w:t>BTR</w:t>
            </w:r>
            <w:r w:rsidR="00571E16" w:rsidRPr="00576A2A">
              <w:rPr>
                <w:sz w:val="20"/>
                <w:szCs w:val="20"/>
                <w:lang w:val="es-ES_tradnl"/>
              </w:rPr>
              <w:t>”</w:t>
            </w:r>
            <w:r w:rsidR="00D66F92" w:rsidRPr="00576A2A">
              <w:rPr>
                <w:sz w:val="20"/>
                <w:szCs w:val="20"/>
                <w:lang w:val="es-ES_tradnl"/>
              </w:rPr>
              <w:t>)</w:t>
            </w:r>
            <w:r w:rsidR="00C8797A">
              <w:rPr>
                <w:sz w:val="20"/>
                <w:szCs w:val="20"/>
                <w:lang w:val="es-ES_tradnl"/>
              </w:rPr>
              <w:t>.</w:t>
            </w:r>
          </w:p>
        </w:tc>
        <w:tc>
          <w:tcPr>
            <w:tcW w:w="1500" w:type="dxa"/>
          </w:tcPr>
          <w:p w14:paraId="4905EBD2" w14:textId="6575031A" w:rsidR="00D66F92" w:rsidRPr="00576A2A" w:rsidRDefault="00CA73FA" w:rsidP="00774CFF">
            <w:pPr>
              <w:spacing w:before="40" w:after="40"/>
              <w:jc w:val="left"/>
              <w:rPr>
                <w:sz w:val="20"/>
                <w:szCs w:val="20"/>
                <w:lang w:val="es-ES_tradnl"/>
              </w:rPr>
            </w:pPr>
            <w:r w:rsidRPr="00576A2A">
              <w:rPr>
                <w:sz w:val="20"/>
                <w:szCs w:val="20"/>
                <w:lang w:val="es-ES_tradnl"/>
              </w:rPr>
              <w:t>Internacional</w:t>
            </w:r>
          </w:p>
        </w:tc>
        <w:tc>
          <w:tcPr>
            <w:tcW w:w="1618" w:type="dxa"/>
          </w:tcPr>
          <w:p w14:paraId="0334B9D3" w14:textId="50993A30" w:rsidR="00D66F92" w:rsidRPr="00576A2A" w:rsidRDefault="0078071E" w:rsidP="00774CFF">
            <w:pPr>
              <w:spacing w:before="40" w:after="40"/>
              <w:jc w:val="left"/>
              <w:rPr>
                <w:sz w:val="20"/>
                <w:szCs w:val="20"/>
                <w:lang w:val="es-ES_tradnl"/>
              </w:rPr>
            </w:pPr>
            <w:r w:rsidRPr="00576A2A">
              <w:rPr>
                <w:sz w:val="20"/>
                <w:szCs w:val="20"/>
                <w:lang w:val="es-ES_tradnl"/>
              </w:rPr>
              <w:t>Intersectorial</w:t>
            </w:r>
            <w:r w:rsidR="00D66F92" w:rsidRPr="00576A2A">
              <w:rPr>
                <w:sz w:val="20"/>
                <w:szCs w:val="20"/>
                <w:lang w:val="es-ES_tradnl"/>
              </w:rPr>
              <w:t>/General</w:t>
            </w:r>
          </w:p>
        </w:tc>
        <w:tc>
          <w:tcPr>
            <w:tcW w:w="2129" w:type="dxa"/>
          </w:tcPr>
          <w:p w14:paraId="18C981A9" w14:textId="7B43572B" w:rsidR="00D66F92" w:rsidRPr="00576A2A" w:rsidRDefault="00D66F92" w:rsidP="00774CFF">
            <w:pPr>
              <w:spacing w:before="40" w:after="40"/>
              <w:jc w:val="left"/>
              <w:rPr>
                <w:sz w:val="20"/>
                <w:szCs w:val="20"/>
                <w:lang w:val="es-ES_tradnl"/>
              </w:rPr>
            </w:pPr>
            <w:r w:rsidRPr="00576A2A">
              <w:rPr>
                <w:sz w:val="20"/>
                <w:szCs w:val="20"/>
                <w:lang w:val="es-ES_tradnl"/>
              </w:rPr>
              <w:t>Partes</w:t>
            </w:r>
          </w:p>
        </w:tc>
      </w:tr>
      <w:tr w:rsidR="00D66F92" w:rsidRPr="00576A2A" w14:paraId="79470C2E" w14:textId="77777777" w:rsidTr="00774CFF">
        <w:tc>
          <w:tcPr>
            <w:tcW w:w="423" w:type="dxa"/>
          </w:tcPr>
          <w:p w14:paraId="4209E3BA" w14:textId="77777777" w:rsidR="00D66F92" w:rsidRPr="00576A2A" w:rsidRDefault="00D66F92" w:rsidP="00774CFF">
            <w:pPr>
              <w:spacing w:before="40" w:after="40"/>
              <w:rPr>
                <w:sz w:val="20"/>
                <w:szCs w:val="20"/>
                <w:lang w:val="es-ES_tradnl"/>
              </w:rPr>
            </w:pPr>
            <w:r w:rsidRPr="00576A2A">
              <w:rPr>
                <w:sz w:val="20"/>
                <w:szCs w:val="20"/>
                <w:lang w:val="es-ES_tradnl"/>
              </w:rPr>
              <w:t>iii.2</w:t>
            </w:r>
          </w:p>
        </w:tc>
        <w:tc>
          <w:tcPr>
            <w:tcW w:w="3402" w:type="dxa"/>
          </w:tcPr>
          <w:p w14:paraId="1072416C" w14:textId="5CF07E44" w:rsidR="00D66F92" w:rsidRPr="00576A2A" w:rsidRDefault="005D34B4" w:rsidP="00774CFF">
            <w:pPr>
              <w:spacing w:before="40" w:after="40"/>
              <w:jc w:val="left"/>
              <w:rPr>
                <w:sz w:val="20"/>
                <w:szCs w:val="20"/>
                <w:lang w:val="es-ES_tradnl"/>
              </w:rPr>
            </w:pPr>
            <w:r w:rsidRPr="00576A2A">
              <w:rPr>
                <w:sz w:val="20"/>
                <w:szCs w:val="20"/>
                <w:lang w:val="es-ES_tradnl"/>
              </w:rPr>
              <w:t xml:space="preserve">Dar señales políticas que insten a los países a reconocer y fortalecer </w:t>
            </w:r>
            <w:r w:rsidR="00AC5BE2" w:rsidRPr="00576A2A">
              <w:rPr>
                <w:sz w:val="20"/>
                <w:szCs w:val="20"/>
                <w:lang w:val="es-ES_tradnl"/>
              </w:rPr>
              <w:t xml:space="preserve">los derechos de los PICL y las mujeres, </w:t>
            </w:r>
            <w:r w:rsidR="00D66F92" w:rsidRPr="00576A2A">
              <w:rPr>
                <w:sz w:val="20"/>
                <w:szCs w:val="20"/>
                <w:lang w:val="es-ES_tradnl"/>
              </w:rPr>
              <w:t>inclu</w:t>
            </w:r>
            <w:r w:rsidR="00442C7A" w:rsidRPr="00576A2A">
              <w:rPr>
                <w:sz w:val="20"/>
                <w:szCs w:val="20"/>
                <w:lang w:val="es-ES_tradnl"/>
              </w:rPr>
              <w:t xml:space="preserve">idas la tenencia de tierra, legítima, la </w:t>
            </w:r>
            <w:r w:rsidR="00182FD3" w:rsidRPr="00576A2A">
              <w:rPr>
                <w:sz w:val="20"/>
                <w:szCs w:val="20"/>
                <w:lang w:val="es-ES_tradnl"/>
              </w:rPr>
              <w:t xml:space="preserve">planificación espacial y </w:t>
            </w:r>
            <w:r w:rsidR="00442C7A" w:rsidRPr="00576A2A">
              <w:rPr>
                <w:sz w:val="20"/>
                <w:szCs w:val="20"/>
                <w:lang w:val="es-ES_tradnl"/>
              </w:rPr>
              <w:t xml:space="preserve">la </w:t>
            </w:r>
            <w:r w:rsidR="00182FD3" w:rsidRPr="00576A2A">
              <w:rPr>
                <w:sz w:val="20"/>
                <w:szCs w:val="20"/>
                <w:lang w:val="es-ES_tradnl"/>
              </w:rPr>
              <w:t>“</w:t>
            </w:r>
            <w:r w:rsidR="00D66F92" w:rsidRPr="00576A2A">
              <w:rPr>
                <w:sz w:val="20"/>
                <w:szCs w:val="20"/>
                <w:lang w:val="es-ES_tradnl"/>
              </w:rPr>
              <w:t>MRV</w:t>
            </w:r>
            <w:r w:rsidR="00182FD3" w:rsidRPr="00576A2A">
              <w:rPr>
                <w:sz w:val="20"/>
                <w:szCs w:val="20"/>
                <w:lang w:val="es-ES_tradnl"/>
              </w:rPr>
              <w:t>” (medición elaboración de informes y verificación)</w:t>
            </w:r>
            <w:r w:rsidR="00D66F92" w:rsidRPr="00576A2A">
              <w:rPr>
                <w:sz w:val="20"/>
                <w:szCs w:val="20"/>
                <w:lang w:val="es-ES_tradnl"/>
              </w:rPr>
              <w:t>,</w:t>
            </w:r>
            <w:r w:rsidR="00182FD3" w:rsidRPr="00576A2A">
              <w:rPr>
                <w:sz w:val="20"/>
                <w:szCs w:val="20"/>
                <w:lang w:val="es-ES_tradnl"/>
              </w:rPr>
              <w:t xml:space="preserve"> entre otras cosas mediante la puesta en marcha </w:t>
            </w:r>
            <w:r w:rsidR="00D66F92" w:rsidRPr="00576A2A">
              <w:rPr>
                <w:sz w:val="20"/>
                <w:szCs w:val="20"/>
                <w:lang w:val="es-ES_tradnl"/>
              </w:rPr>
              <w:t xml:space="preserve"> </w:t>
            </w:r>
            <w:r w:rsidR="00442C7A" w:rsidRPr="00576A2A">
              <w:rPr>
                <w:sz w:val="20"/>
                <w:szCs w:val="20"/>
                <w:lang w:val="es-ES_tradnl"/>
              </w:rPr>
              <w:t xml:space="preserve">del Nexo F16 de la </w:t>
            </w:r>
            <w:r w:rsidR="00380285" w:rsidRPr="00576A2A">
              <w:rPr>
                <w:sz w:val="20"/>
                <w:szCs w:val="20"/>
                <w:lang w:val="es-ES_tradnl"/>
              </w:rPr>
              <w:t>“IPBES”</w:t>
            </w:r>
            <w:r w:rsidR="00D66F92" w:rsidRPr="00576A2A">
              <w:rPr>
                <w:sz w:val="20"/>
                <w:szCs w:val="20"/>
                <w:lang w:val="es-ES_tradnl"/>
              </w:rPr>
              <w:t xml:space="preserve"> </w:t>
            </w:r>
            <w:r w:rsidR="00442C7A" w:rsidRPr="00576A2A">
              <w:rPr>
                <w:sz w:val="20"/>
                <w:szCs w:val="20"/>
                <w:lang w:val="es-ES_tradnl"/>
              </w:rPr>
              <w:t xml:space="preserve">y el Indicador 22.1 del </w:t>
            </w:r>
            <w:r w:rsidR="00EC49DB" w:rsidRPr="00576A2A">
              <w:rPr>
                <w:sz w:val="20"/>
                <w:szCs w:val="20"/>
                <w:lang w:val="es-ES_tradnl"/>
              </w:rPr>
              <w:t>MMB</w:t>
            </w:r>
            <w:r w:rsidR="00D66F92" w:rsidRPr="00576A2A">
              <w:rPr>
                <w:sz w:val="20"/>
                <w:szCs w:val="20"/>
                <w:lang w:val="es-ES_tradnl"/>
              </w:rPr>
              <w:t>KM</w:t>
            </w:r>
            <w:r w:rsidR="00C8797A">
              <w:rPr>
                <w:sz w:val="20"/>
                <w:szCs w:val="20"/>
                <w:lang w:val="es-ES_tradnl"/>
              </w:rPr>
              <w:t>.</w:t>
            </w:r>
          </w:p>
        </w:tc>
        <w:tc>
          <w:tcPr>
            <w:tcW w:w="1500" w:type="dxa"/>
          </w:tcPr>
          <w:p w14:paraId="0A448077" w14:textId="3CB7C168" w:rsidR="00D66F92" w:rsidRPr="00576A2A" w:rsidRDefault="00CA73FA" w:rsidP="00774CFF">
            <w:pPr>
              <w:spacing w:before="40" w:after="40"/>
              <w:jc w:val="left"/>
              <w:rPr>
                <w:sz w:val="20"/>
                <w:szCs w:val="20"/>
                <w:lang w:val="es-ES_tradnl"/>
              </w:rPr>
            </w:pPr>
            <w:r w:rsidRPr="00576A2A">
              <w:rPr>
                <w:sz w:val="20"/>
                <w:szCs w:val="20"/>
                <w:lang w:val="es-ES_tradnl"/>
              </w:rPr>
              <w:t>Nacional</w:t>
            </w:r>
          </w:p>
        </w:tc>
        <w:tc>
          <w:tcPr>
            <w:tcW w:w="1618" w:type="dxa"/>
          </w:tcPr>
          <w:p w14:paraId="0100F980" w14:textId="751F8B91" w:rsidR="00D66F92" w:rsidRPr="00576A2A" w:rsidRDefault="00857A9C" w:rsidP="00774CFF">
            <w:pPr>
              <w:spacing w:before="40" w:after="40"/>
              <w:jc w:val="left"/>
              <w:rPr>
                <w:sz w:val="20"/>
                <w:szCs w:val="20"/>
                <w:lang w:val="es-ES_tradnl"/>
              </w:rPr>
            </w:pPr>
            <w:r w:rsidRPr="00576A2A">
              <w:rPr>
                <w:sz w:val="20"/>
                <w:szCs w:val="20"/>
                <w:lang w:val="es-ES_tradnl"/>
              </w:rPr>
              <w:t>Contribuciones y derechos de los pueblos indígenas y las comunidades locales</w:t>
            </w:r>
          </w:p>
        </w:tc>
        <w:tc>
          <w:tcPr>
            <w:tcW w:w="2129" w:type="dxa"/>
          </w:tcPr>
          <w:p w14:paraId="1D7053AE" w14:textId="065F1D5C" w:rsidR="00D66F92" w:rsidRPr="00576A2A" w:rsidRDefault="00857A9C" w:rsidP="00774CFF">
            <w:pPr>
              <w:spacing w:before="40" w:after="40"/>
              <w:jc w:val="left"/>
              <w:rPr>
                <w:sz w:val="20"/>
                <w:szCs w:val="20"/>
                <w:lang w:val="es-ES_tradnl"/>
              </w:rPr>
            </w:pPr>
            <w:r w:rsidRPr="00576A2A">
              <w:rPr>
                <w:sz w:val="20"/>
                <w:szCs w:val="20"/>
                <w:lang w:val="es-ES_tradnl"/>
              </w:rPr>
              <w:t>Partes;</w:t>
            </w:r>
            <w:r w:rsidR="00D66F92" w:rsidRPr="00576A2A">
              <w:rPr>
                <w:sz w:val="20"/>
                <w:szCs w:val="20"/>
                <w:lang w:val="es-ES_tradnl"/>
              </w:rPr>
              <w:t xml:space="preserve"> </w:t>
            </w:r>
            <w:r w:rsidR="009470C5" w:rsidRPr="00576A2A">
              <w:rPr>
                <w:sz w:val="20"/>
                <w:szCs w:val="20"/>
                <w:lang w:val="es-ES_tradnl"/>
              </w:rPr>
              <w:t>PICL</w:t>
            </w:r>
          </w:p>
        </w:tc>
      </w:tr>
      <w:tr w:rsidR="0078071E" w:rsidRPr="00576A2A" w14:paraId="028F1E7E" w14:textId="77777777" w:rsidTr="00774CFF">
        <w:tc>
          <w:tcPr>
            <w:tcW w:w="423" w:type="dxa"/>
          </w:tcPr>
          <w:p w14:paraId="35AB417A" w14:textId="77777777" w:rsidR="0078071E" w:rsidRPr="00576A2A" w:rsidRDefault="0078071E" w:rsidP="0078071E">
            <w:pPr>
              <w:spacing w:before="40" w:after="40"/>
              <w:rPr>
                <w:sz w:val="20"/>
                <w:szCs w:val="20"/>
                <w:lang w:val="es-ES_tradnl"/>
              </w:rPr>
            </w:pPr>
            <w:r w:rsidRPr="00576A2A">
              <w:rPr>
                <w:sz w:val="20"/>
                <w:szCs w:val="20"/>
                <w:lang w:val="es-ES_tradnl"/>
              </w:rPr>
              <w:t>iii.3</w:t>
            </w:r>
          </w:p>
        </w:tc>
        <w:tc>
          <w:tcPr>
            <w:tcW w:w="3402" w:type="dxa"/>
          </w:tcPr>
          <w:p w14:paraId="05FBB1D3" w14:textId="1128D1F8" w:rsidR="0078071E" w:rsidRPr="00576A2A" w:rsidRDefault="0078071E" w:rsidP="0078071E">
            <w:pPr>
              <w:spacing w:before="40" w:after="40"/>
              <w:jc w:val="left"/>
              <w:rPr>
                <w:sz w:val="20"/>
                <w:szCs w:val="20"/>
                <w:lang w:val="es-ES_tradnl"/>
              </w:rPr>
            </w:pPr>
            <w:r w:rsidRPr="00576A2A">
              <w:rPr>
                <w:sz w:val="20"/>
                <w:szCs w:val="20"/>
                <w:lang w:val="es-ES_tradnl"/>
              </w:rPr>
              <w:t>Elaboración de taxonomías sostenibles coherentes que cubran la diversidad biológica, el clima y la tierra</w:t>
            </w:r>
            <w:r w:rsidR="00C8797A">
              <w:rPr>
                <w:sz w:val="20"/>
                <w:szCs w:val="20"/>
                <w:lang w:val="es-ES_tradnl"/>
              </w:rPr>
              <w:t>.</w:t>
            </w:r>
          </w:p>
        </w:tc>
        <w:tc>
          <w:tcPr>
            <w:tcW w:w="1500" w:type="dxa"/>
          </w:tcPr>
          <w:p w14:paraId="23E1B097" w14:textId="3B435F24" w:rsidR="0078071E" w:rsidRPr="00576A2A" w:rsidRDefault="0078071E" w:rsidP="0078071E">
            <w:pPr>
              <w:spacing w:before="40" w:after="40"/>
              <w:jc w:val="left"/>
              <w:rPr>
                <w:sz w:val="20"/>
                <w:szCs w:val="20"/>
                <w:lang w:val="es-ES_tradnl"/>
              </w:rPr>
            </w:pPr>
            <w:r w:rsidRPr="00576A2A">
              <w:rPr>
                <w:sz w:val="20"/>
                <w:szCs w:val="20"/>
                <w:lang w:val="es-ES_tradnl"/>
              </w:rPr>
              <w:t>Internacional</w:t>
            </w:r>
          </w:p>
        </w:tc>
        <w:tc>
          <w:tcPr>
            <w:tcW w:w="1618" w:type="dxa"/>
          </w:tcPr>
          <w:p w14:paraId="24404887" w14:textId="606D0510" w:rsidR="0078071E" w:rsidRPr="00576A2A" w:rsidRDefault="0078071E" w:rsidP="0078071E">
            <w:pPr>
              <w:spacing w:before="40" w:after="40"/>
              <w:jc w:val="left"/>
              <w:rPr>
                <w:sz w:val="20"/>
                <w:szCs w:val="20"/>
                <w:lang w:val="es-ES_tradnl"/>
              </w:rPr>
            </w:pPr>
            <w:r w:rsidRPr="00576A2A">
              <w:rPr>
                <w:sz w:val="20"/>
                <w:szCs w:val="20"/>
                <w:lang w:val="es-ES_tradnl"/>
              </w:rPr>
              <w:t>Movilización de recursos</w:t>
            </w:r>
          </w:p>
        </w:tc>
        <w:tc>
          <w:tcPr>
            <w:tcW w:w="2129" w:type="dxa"/>
          </w:tcPr>
          <w:p w14:paraId="512B3B4F" w14:textId="22283343" w:rsidR="0078071E" w:rsidRPr="00576A2A" w:rsidRDefault="0078071E" w:rsidP="0078071E">
            <w:pPr>
              <w:spacing w:before="40" w:after="40"/>
              <w:jc w:val="left"/>
              <w:rPr>
                <w:sz w:val="20"/>
                <w:szCs w:val="20"/>
                <w:lang w:val="es-ES_tradnl"/>
              </w:rPr>
            </w:pPr>
            <w:r w:rsidRPr="00576A2A">
              <w:rPr>
                <w:sz w:val="20"/>
                <w:szCs w:val="20"/>
                <w:lang w:val="es-ES_tradnl"/>
              </w:rPr>
              <w:t>Partes; Organismos de las Naciones Unidas; Donantes, fondos y bancos de desarrollo multilaterales</w:t>
            </w:r>
          </w:p>
        </w:tc>
      </w:tr>
      <w:tr w:rsidR="0078071E" w:rsidRPr="00576A2A" w14:paraId="4980E8CF" w14:textId="77777777" w:rsidTr="00774CFF">
        <w:tc>
          <w:tcPr>
            <w:tcW w:w="423" w:type="dxa"/>
          </w:tcPr>
          <w:p w14:paraId="4791849D" w14:textId="77777777" w:rsidR="0078071E" w:rsidRPr="00576A2A" w:rsidRDefault="0078071E" w:rsidP="0078071E">
            <w:pPr>
              <w:spacing w:before="40" w:after="40"/>
              <w:rPr>
                <w:sz w:val="20"/>
                <w:szCs w:val="20"/>
                <w:lang w:val="es-ES_tradnl"/>
              </w:rPr>
            </w:pPr>
            <w:r w:rsidRPr="00576A2A">
              <w:rPr>
                <w:sz w:val="20"/>
                <w:szCs w:val="20"/>
                <w:lang w:val="es-ES_tradnl"/>
              </w:rPr>
              <w:t>iii.4</w:t>
            </w:r>
          </w:p>
        </w:tc>
        <w:tc>
          <w:tcPr>
            <w:tcW w:w="3402" w:type="dxa"/>
          </w:tcPr>
          <w:p w14:paraId="349967C2" w14:textId="660BD3B5" w:rsidR="0078071E" w:rsidRPr="00576A2A" w:rsidRDefault="00E02F57" w:rsidP="0078071E">
            <w:pPr>
              <w:spacing w:before="40" w:after="40"/>
              <w:jc w:val="left"/>
              <w:rPr>
                <w:sz w:val="20"/>
                <w:szCs w:val="20"/>
                <w:lang w:val="es-ES_tradnl"/>
              </w:rPr>
            </w:pPr>
            <w:r w:rsidRPr="00576A2A">
              <w:rPr>
                <w:sz w:val="20"/>
                <w:szCs w:val="20"/>
                <w:lang w:val="es-ES_tradnl"/>
              </w:rPr>
              <w:t xml:space="preserve">Poner en consonancia la arquitectura financiera </w:t>
            </w:r>
            <w:r w:rsidR="0078071E" w:rsidRPr="00576A2A">
              <w:rPr>
                <w:sz w:val="20"/>
                <w:szCs w:val="20"/>
                <w:lang w:val="es-ES_tradnl"/>
              </w:rPr>
              <w:t>interna</w:t>
            </w:r>
            <w:r w:rsidRPr="00576A2A">
              <w:rPr>
                <w:sz w:val="20"/>
                <w:szCs w:val="20"/>
                <w:lang w:val="es-ES_tradnl"/>
              </w:rPr>
              <w:t>c</w:t>
            </w:r>
            <w:r w:rsidR="0078071E" w:rsidRPr="00576A2A">
              <w:rPr>
                <w:sz w:val="20"/>
                <w:szCs w:val="20"/>
                <w:lang w:val="es-ES_tradnl"/>
              </w:rPr>
              <w:t>ional (</w:t>
            </w:r>
            <w:r w:rsidRPr="00576A2A">
              <w:rPr>
                <w:sz w:val="20"/>
                <w:szCs w:val="20"/>
                <w:lang w:val="es-ES_tradnl"/>
              </w:rPr>
              <w:t>BMD</w:t>
            </w:r>
            <w:r w:rsidR="0078071E" w:rsidRPr="00576A2A">
              <w:rPr>
                <w:sz w:val="20"/>
                <w:szCs w:val="20"/>
                <w:lang w:val="es-ES_tradnl"/>
              </w:rPr>
              <w:t>,</w:t>
            </w:r>
            <w:r w:rsidRPr="00576A2A">
              <w:rPr>
                <w:sz w:val="20"/>
                <w:szCs w:val="20"/>
                <w:lang w:val="es-ES_tradnl"/>
              </w:rPr>
              <w:t xml:space="preserve"> fondos</w:t>
            </w:r>
            <w:r w:rsidR="0078071E" w:rsidRPr="00576A2A">
              <w:rPr>
                <w:sz w:val="20"/>
                <w:szCs w:val="20"/>
                <w:lang w:val="es-ES_tradnl"/>
              </w:rPr>
              <w:t xml:space="preserve"> multilateral</w:t>
            </w:r>
            <w:r w:rsidRPr="00576A2A">
              <w:rPr>
                <w:sz w:val="20"/>
                <w:szCs w:val="20"/>
                <w:lang w:val="es-ES_tradnl"/>
              </w:rPr>
              <w:t>es</w:t>
            </w:r>
            <w:r w:rsidR="0078071E" w:rsidRPr="00576A2A">
              <w:rPr>
                <w:sz w:val="20"/>
                <w:szCs w:val="20"/>
                <w:lang w:val="es-ES_tradnl"/>
              </w:rPr>
              <w:t xml:space="preserve">) </w:t>
            </w:r>
            <w:r w:rsidRPr="00576A2A">
              <w:rPr>
                <w:sz w:val="20"/>
                <w:szCs w:val="20"/>
                <w:lang w:val="es-ES_tradnl"/>
              </w:rPr>
              <w:t>para promover sinergias</w:t>
            </w:r>
            <w:r w:rsidR="00C8797A">
              <w:rPr>
                <w:sz w:val="20"/>
                <w:szCs w:val="20"/>
                <w:lang w:val="es-ES_tradnl"/>
              </w:rPr>
              <w:t>.</w:t>
            </w:r>
          </w:p>
        </w:tc>
        <w:tc>
          <w:tcPr>
            <w:tcW w:w="1500" w:type="dxa"/>
          </w:tcPr>
          <w:p w14:paraId="7C2E5D75" w14:textId="4BCB0904" w:rsidR="0078071E" w:rsidRPr="00576A2A" w:rsidRDefault="0078071E" w:rsidP="0078071E">
            <w:pPr>
              <w:spacing w:before="40" w:after="40"/>
              <w:jc w:val="left"/>
              <w:rPr>
                <w:sz w:val="20"/>
                <w:szCs w:val="20"/>
                <w:lang w:val="es-ES_tradnl"/>
              </w:rPr>
            </w:pPr>
            <w:r w:rsidRPr="00576A2A">
              <w:rPr>
                <w:sz w:val="20"/>
                <w:szCs w:val="20"/>
                <w:lang w:val="es-ES_tradnl"/>
              </w:rPr>
              <w:t>Internacional</w:t>
            </w:r>
          </w:p>
        </w:tc>
        <w:tc>
          <w:tcPr>
            <w:tcW w:w="1618" w:type="dxa"/>
          </w:tcPr>
          <w:p w14:paraId="19C4457F" w14:textId="7B8F4C5C" w:rsidR="0078071E" w:rsidRPr="00576A2A" w:rsidRDefault="0078071E" w:rsidP="0078071E">
            <w:pPr>
              <w:spacing w:before="40" w:after="40"/>
              <w:jc w:val="left"/>
              <w:rPr>
                <w:sz w:val="20"/>
                <w:szCs w:val="20"/>
                <w:lang w:val="es-ES_tradnl"/>
              </w:rPr>
            </w:pPr>
            <w:r w:rsidRPr="00576A2A">
              <w:rPr>
                <w:sz w:val="20"/>
                <w:szCs w:val="20"/>
                <w:lang w:val="es-ES_tradnl"/>
              </w:rPr>
              <w:t>Movilización de recursos</w:t>
            </w:r>
          </w:p>
        </w:tc>
        <w:tc>
          <w:tcPr>
            <w:tcW w:w="2129" w:type="dxa"/>
          </w:tcPr>
          <w:p w14:paraId="19AAD382" w14:textId="5B0E825A" w:rsidR="0078071E" w:rsidRPr="00576A2A" w:rsidRDefault="0078071E" w:rsidP="0078071E">
            <w:pPr>
              <w:spacing w:before="40" w:after="40"/>
              <w:jc w:val="left"/>
              <w:rPr>
                <w:sz w:val="20"/>
                <w:szCs w:val="20"/>
                <w:lang w:val="es-ES_tradnl"/>
              </w:rPr>
            </w:pPr>
            <w:r w:rsidRPr="00576A2A">
              <w:rPr>
                <w:sz w:val="20"/>
                <w:szCs w:val="20"/>
                <w:lang w:val="es-ES_tradnl"/>
              </w:rPr>
              <w:t>Partes; Organismos de las Naciones Unidas; Donantes, fondos y bancos de desarrollo multilaterales</w:t>
            </w:r>
          </w:p>
        </w:tc>
      </w:tr>
    </w:tbl>
    <w:p w14:paraId="34BD7D41" w14:textId="302E18E2" w:rsidR="00400D2C" w:rsidRPr="00576A2A" w:rsidRDefault="00400D2C" w:rsidP="00400D2C">
      <w:pPr>
        <w:pStyle w:val="CBDH1"/>
        <w:rPr>
          <w:bCs/>
          <w:lang w:val="es-ES_tradnl"/>
        </w:rPr>
      </w:pPr>
      <w:r w:rsidRPr="00576A2A">
        <w:rPr>
          <w:lang w:val="es-ES_tradnl"/>
        </w:rPr>
        <w:t>I</w:t>
      </w:r>
      <w:r w:rsidR="00143C07" w:rsidRPr="00576A2A">
        <w:rPr>
          <w:lang w:val="es-ES_tradnl"/>
        </w:rPr>
        <w:t>I</w:t>
      </w:r>
      <w:r w:rsidRPr="00576A2A">
        <w:rPr>
          <w:lang w:val="es-ES_tradnl"/>
        </w:rPr>
        <w:t>I.</w:t>
      </w:r>
      <w:r w:rsidRPr="00576A2A">
        <w:rPr>
          <w:lang w:val="es-ES_tradnl"/>
        </w:rPr>
        <w:tab/>
        <w:t>Sup</w:t>
      </w:r>
      <w:r w:rsidR="005D74D1" w:rsidRPr="00576A2A">
        <w:rPr>
          <w:lang w:val="es-ES_tradnl"/>
        </w:rPr>
        <w:t xml:space="preserve">lemento de las </w:t>
      </w:r>
      <w:r w:rsidR="002E12A7" w:rsidRPr="00576A2A">
        <w:rPr>
          <w:lang w:val="es-ES_tradnl"/>
        </w:rPr>
        <w:t>Directrices voluntarias para el diseño y la implementación eficaz de enfoques basados en los ecosistemas para la adaptación al cambio climático y la reducción del riesgo de desastres</w:t>
      </w:r>
    </w:p>
    <w:p w14:paraId="4BFF9EB8" w14:textId="5C2DADA8" w:rsidR="00824809" w:rsidRPr="00576A2A" w:rsidRDefault="00CC3E5F" w:rsidP="00824809">
      <w:pPr>
        <w:pStyle w:val="CBDNormalNumber"/>
        <w:rPr>
          <w:lang w:val="es-ES_tradnl"/>
        </w:rPr>
      </w:pPr>
      <w:r w:rsidRPr="00576A2A">
        <w:rPr>
          <w:lang w:val="es-ES_tradnl"/>
        </w:rPr>
        <w:t>Se recibieron presentaciones de revisión por pares de 1</w:t>
      </w:r>
      <w:r w:rsidR="00824809" w:rsidRPr="00576A2A">
        <w:rPr>
          <w:lang w:val="es-ES_tradnl"/>
        </w:rPr>
        <w:t xml:space="preserve">4 Partes </w:t>
      </w:r>
      <w:r w:rsidRPr="00576A2A">
        <w:rPr>
          <w:lang w:val="es-ES_tradnl"/>
        </w:rPr>
        <w:t>y</w:t>
      </w:r>
      <w:r w:rsidR="00824809" w:rsidRPr="00576A2A">
        <w:rPr>
          <w:lang w:val="es-ES_tradnl"/>
        </w:rPr>
        <w:t xml:space="preserve"> </w:t>
      </w:r>
      <w:r w:rsidR="008B09B6" w:rsidRPr="00576A2A">
        <w:rPr>
          <w:lang w:val="es-ES_tradnl"/>
        </w:rPr>
        <w:t xml:space="preserve">otras </w:t>
      </w:r>
      <w:r w:rsidR="00824809" w:rsidRPr="00576A2A">
        <w:rPr>
          <w:lang w:val="es-ES_tradnl"/>
        </w:rPr>
        <w:t xml:space="preserve">8 </w:t>
      </w:r>
      <w:r w:rsidR="008B09B6" w:rsidRPr="00576A2A">
        <w:rPr>
          <w:lang w:val="es-ES_tradnl"/>
        </w:rPr>
        <w:t xml:space="preserve">provenientes </w:t>
      </w:r>
      <w:r w:rsidRPr="00576A2A">
        <w:rPr>
          <w:lang w:val="es-ES_tradnl"/>
        </w:rPr>
        <w:t>de observadores</w:t>
      </w:r>
      <w:r w:rsidR="00435224" w:rsidRPr="00576A2A">
        <w:rPr>
          <w:rStyle w:val="FootnoteReference"/>
          <w:lang w:val="es-ES_tradnl"/>
        </w:rPr>
        <w:footnoteReference w:id="5"/>
      </w:r>
      <w:r w:rsidRPr="00576A2A">
        <w:rPr>
          <w:lang w:val="es-ES_tradnl"/>
        </w:rPr>
        <w:t>.</w:t>
      </w:r>
      <w:r w:rsidR="004739AD" w:rsidRPr="00576A2A">
        <w:rPr>
          <w:lang w:val="es-ES_tradnl"/>
        </w:rPr>
        <w:t xml:space="preserve"> </w:t>
      </w:r>
      <w:r w:rsidR="008B09B6" w:rsidRPr="00576A2A">
        <w:rPr>
          <w:lang w:val="es-ES_tradnl"/>
        </w:rPr>
        <w:t xml:space="preserve">Los comentarios abarcaron un amplio espectro de temas, incluidos refinamientos editoriales, comentarios sobre la estructura y el alcance del documento, aspectos técnicos específicos, sugerencias relativas a referencias y herramientas adicionales, y observaciones en general. </w:t>
      </w:r>
    </w:p>
    <w:p w14:paraId="2878E185" w14:textId="2B7BBF2D" w:rsidR="00824809" w:rsidRPr="00576A2A" w:rsidRDefault="00824809" w:rsidP="00824809">
      <w:pPr>
        <w:pStyle w:val="CBDNormalNumber"/>
        <w:rPr>
          <w:lang w:val="es-ES_tradnl"/>
        </w:rPr>
      </w:pPr>
      <w:r w:rsidRPr="00576A2A">
        <w:rPr>
          <w:lang w:val="es-ES_tradnl"/>
        </w:rPr>
        <w:t>M</w:t>
      </w:r>
      <w:r w:rsidR="008B09B6" w:rsidRPr="00576A2A">
        <w:rPr>
          <w:lang w:val="es-ES_tradnl"/>
        </w:rPr>
        <w:t xml:space="preserve">uchas de las comunicaciones fueron ampliamente partidarias del suplemento y la estructura dual </w:t>
      </w:r>
      <w:r w:rsidR="00FB37AE" w:rsidRPr="00576A2A">
        <w:rPr>
          <w:lang w:val="es-ES_tradnl"/>
        </w:rPr>
        <w:t>de un manual básico resumido para los encargados de la formulación de políticas</w:t>
      </w:r>
      <w:r w:rsidRPr="00576A2A">
        <w:rPr>
          <w:lang w:val="es-ES_tradnl"/>
        </w:rPr>
        <w:t xml:space="preserve"> </w:t>
      </w:r>
      <w:r w:rsidR="008B09B6" w:rsidRPr="00576A2A">
        <w:rPr>
          <w:lang w:val="es-ES_tradnl"/>
        </w:rPr>
        <w:t xml:space="preserve">y el suplemento técnico ampliado, </w:t>
      </w:r>
      <w:r w:rsidR="00097CF8" w:rsidRPr="00576A2A">
        <w:rPr>
          <w:lang w:val="es-ES_tradnl"/>
        </w:rPr>
        <w:t xml:space="preserve">e incluyeron sugerencias para fortalecer la claridad, la consistencia y el rigor científico. Un número importante de comentarios estaban referidos a la terminología y el alcance, y a la necesidad de aplicar los términos elegidos de manera consistente </w:t>
      </w:r>
      <w:r w:rsidR="00FB37AE" w:rsidRPr="00576A2A">
        <w:rPr>
          <w:lang w:val="es-ES_tradnl"/>
        </w:rPr>
        <w:t>en todo el manual básico</w:t>
      </w:r>
      <w:r w:rsidRPr="00576A2A">
        <w:rPr>
          <w:lang w:val="es-ES_tradnl"/>
        </w:rPr>
        <w:t xml:space="preserve">, </w:t>
      </w:r>
      <w:r w:rsidR="00FB37AE" w:rsidRPr="00576A2A">
        <w:rPr>
          <w:lang w:val="es-ES_tradnl"/>
        </w:rPr>
        <w:t>todo el suplemento y todos los anexos</w:t>
      </w:r>
      <w:r w:rsidRPr="00576A2A">
        <w:rPr>
          <w:lang w:val="es-ES_tradnl"/>
        </w:rPr>
        <w:t xml:space="preserve">. </w:t>
      </w:r>
      <w:r w:rsidR="002E4729" w:rsidRPr="00576A2A">
        <w:rPr>
          <w:lang w:val="es-ES_tradnl"/>
        </w:rPr>
        <w:t>M</w:t>
      </w:r>
      <w:r w:rsidR="00153561" w:rsidRPr="00576A2A">
        <w:rPr>
          <w:lang w:val="es-ES_tradnl"/>
        </w:rPr>
        <w:t xml:space="preserve">uchos comentarios también procuraban una </w:t>
      </w:r>
      <w:r w:rsidR="00153561" w:rsidRPr="00576A2A">
        <w:rPr>
          <w:lang w:val="es-ES_tradnl"/>
        </w:rPr>
        <w:lastRenderedPageBreak/>
        <w:t xml:space="preserve">articulación más clara de cómo el suplemento se relaciona con las </w:t>
      </w:r>
      <w:r w:rsidR="002E12A7" w:rsidRPr="00576A2A">
        <w:rPr>
          <w:lang w:val="es-ES_tradnl"/>
        </w:rPr>
        <w:t>Directrices voluntarias</w:t>
      </w:r>
      <w:r w:rsidR="00153561" w:rsidRPr="00576A2A">
        <w:rPr>
          <w:lang w:val="es-ES_tradnl"/>
        </w:rPr>
        <w:t xml:space="preserve"> originales y las actualiza</w:t>
      </w:r>
      <w:r w:rsidRPr="00576A2A">
        <w:rPr>
          <w:lang w:val="es-ES_tradnl"/>
        </w:rPr>
        <w:t xml:space="preserve">, </w:t>
      </w:r>
      <w:r w:rsidR="00153561" w:rsidRPr="00576A2A">
        <w:rPr>
          <w:lang w:val="es-ES_tradnl"/>
        </w:rPr>
        <w:t xml:space="preserve">así como una mayor congruencia del texto con el Convenio </w:t>
      </w:r>
      <w:r w:rsidR="0020513F" w:rsidRPr="00576A2A">
        <w:rPr>
          <w:lang w:val="es-ES_tradnl"/>
        </w:rPr>
        <w:t xml:space="preserve">y con el Marco Mundial de Biodiversidad de </w:t>
      </w:r>
      <w:r w:rsidRPr="00576A2A">
        <w:rPr>
          <w:lang w:val="es-ES_tradnl"/>
        </w:rPr>
        <w:t>Kunming-Montreal.</w:t>
      </w:r>
      <w:r w:rsidR="00C8797A">
        <w:rPr>
          <w:lang w:val="es-ES_tradnl"/>
        </w:rPr>
        <w:t xml:space="preserve"> </w:t>
      </w:r>
    </w:p>
    <w:p w14:paraId="5B215B40" w14:textId="5E51919C" w:rsidR="00C8797A" w:rsidRPr="00576A2A" w:rsidRDefault="00C8797A" w:rsidP="00C8797A">
      <w:pPr>
        <w:pStyle w:val="CBDNormalNumber"/>
        <w:rPr>
          <w:lang w:val="es-ES_tradnl"/>
        </w:rPr>
      </w:pPr>
      <w:r>
        <w:rPr>
          <w:lang w:val="es-ES_tradnl"/>
        </w:rPr>
        <w:t xml:space="preserve">El tema </w:t>
      </w:r>
      <w:r w:rsidRPr="00C8797A">
        <w:rPr>
          <w:lang w:val="es-ES_tradnl"/>
        </w:rPr>
        <w:t>que acaparó la mayor atención se refiere a los derechos y la dimensión de las salvaguardias, entre otras cosas en lo concerniente a los derechos y la función de los pueblos indígenas y las comunidades locales. Muchos de los comentarios también hicieron referencia a la jerarquía de mitigación, la adicionalidad y los riesgos de la compensación y la fuga</w:t>
      </w:r>
      <w:r>
        <w:rPr>
          <w:lang w:val="es-ES_tradnl"/>
        </w:rPr>
        <w:t>.</w:t>
      </w:r>
    </w:p>
    <w:p w14:paraId="2E632261" w14:textId="1BBCDCF1" w:rsidR="00E8228E" w:rsidRPr="00576A2A" w:rsidRDefault="00774DA8" w:rsidP="00572069">
      <w:pPr>
        <w:pStyle w:val="CBDNormalNumber"/>
        <w:rPr>
          <w:lang w:val="es-ES_tradnl"/>
        </w:rPr>
      </w:pPr>
      <w:r w:rsidRPr="00576A2A">
        <w:rPr>
          <w:lang w:val="es-ES_tradnl"/>
        </w:rPr>
        <w:t xml:space="preserve">Los comentarios recibidos acerca de la versión revisada del manual básico para los encargados de la formulación de políticas </w:t>
      </w:r>
      <w:r w:rsidR="00764EB1" w:rsidRPr="00576A2A">
        <w:rPr>
          <w:lang w:val="es-ES_tradnl"/>
        </w:rPr>
        <w:t xml:space="preserve">fueron en gran medida repetidos </w:t>
      </w:r>
      <w:r w:rsidR="00D00D95" w:rsidRPr="00576A2A">
        <w:rPr>
          <w:lang w:val="es-ES_tradnl"/>
        </w:rPr>
        <w:t xml:space="preserve">en el cuadro de </w:t>
      </w:r>
      <w:r w:rsidR="00C557B7" w:rsidRPr="00576A2A">
        <w:rPr>
          <w:lang w:val="es-ES_tradnl"/>
        </w:rPr>
        <w:t>principios y salvaguardias adicionales</w:t>
      </w:r>
      <w:r w:rsidR="006A371D" w:rsidRPr="00576A2A">
        <w:rPr>
          <w:lang w:val="es-ES_tradnl"/>
        </w:rPr>
        <w:t xml:space="preserve"> </w:t>
      </w:r>
      <w:r w:rsidR="00270B77" w:rsidRPr="00576A2A">
        <w:rPr>
          <w:lang w:val="es-ES_tradnl"/>
        </w:rPr>
        <w:t xml:space="preserve">centrados en </w:t>
      </w:r>
      <w:r w:rsidR="00C2085B" w:rsidRPr="00576A2A">
        <w:rPr>
          <w:lang w:val="es-ES_tradnl"/>
        </w:rPr>
        <w:t xml:space="preserve">las </w:t>
      </w:r>
      <w:r w:rsidR="00270B77" w:rsidRPr="00576A2A">
        <w:rPr>
          <w:lang w:val="es-ES_tradnl"/>
        </w:rPr>
        <w:t xml:space="preserve">soluciones basadas en la naturaleza y/o </w:t>
      </w:r>
      <w:r w:rsidR="00C2085B" w:rsidRPr="00576A2A">
        <w:rPr>
          <w:lang w:val="es-ES_tradnl"/>
        </w:rPr>
        <w:t xml:space="preserve">los </w:t>
      </w:r>
      <w:r w:rsidR="00270B77" w:rsidRPr="00576A2A">
        <w:rPr>
          <w:lang w:val="es-ES_tradnl"/>
        </w:rPr>
        <w:t>enfoques basados en los ecosistemas</w:t>
      </w:r>
      <w:r w:rsidR="006A371D" w:rsidRPr="00576A2A">
        <w:rPr>
          <w:lang w:val="es-ES_tradnl"/>
        </w:rPr>
        <w:t xml:space="preserve"> </w:t>
      </w:r>
      <w:r w:rsidR="00270B77" w:rsidRPr="00576A2A">
        <w:rPr>
          <w:lang w:val="es-ES_tradnl"/>
        </w:rPr>
        <w:t xml:space="preserve">que proporcionan </w:t>
      </w:r>
      <w:r w:rsidR="00344C68" w:rsidRPr="00576A2A">
        <w:rPr>
          <w:lang w:val="es-ES_tradnl"/>
        </w:rPr>
        <w:t>beneficios secundarios para la mitigación del cambio climático</w:t>
      </w:r>
      <w:r w:rsidR="006A371D" w:rsidRPr="00576A2A">
        <w:rPr>
          <w:lang w:val="es-ES_tradnl"/>
        </w:rPr>
        <w:t xml:space="preserve">. </w:t>
      </w:r>
      <w:r w:rsidR="00A1501C" w:rsidRPr="00576A2A">
        <w:rPr>
          <w:lang w:val="es-ES_tradnl"/>
        </w:rPr>
        <w:t xml:space="preserve">Por lo tanto, </w:t>
      </w:r>
      <w:r w:rsidR="00FB37AE" w:rsidRPr="00576A2A">
        <w:rPr>
          <w:lang w:val="es-ES_tradnl"/>
        </w:rPr>
        <w:t xml:space="preserve">la única parte del manual básico que ha sido revisada </w:t>
      </w:r>
      <w:r w:rsidR="0020513F" w:rsidRPr="00576A2A">
        <w:rPr>
          <w:lang w:val="es-ES_tradnl"/>
        </w:rPr>
        <w:t xml:space="preserve">es </w:t>
      </w:r>
      <w:r w:rsidR="00DE7545" w:rsidRPr="00576A2A">
        <w:rPr>
          <w:lang w:val="es-ES_tradnl"/>
        </w:rPr>
        <w:t xml:space="preserve">el cuadro </w:t>
      </w:r>
      <w:r w:rsidR="0020513F" w:rsidRPr="00576A2A">
        <w:rPr>
          <w:lang w:val="es-ES_tradnl"/>
        </w:rPr>
        <w:t xml:space="preserve">de principios y salvaguardias adicionales centrados en </w:t>
      </w:r>
      <w:r w:rsidR="00C2085B" w:rsidRPr="00576A2A">
        <w:rPr>
          <w:lang w:val="es-ES_tradnl"/>
        </w:rPr>
        <w:t xml:space="preserve">las </w:t>
      </w:r>
      <w:r w:rsidR="0020513F" w:rsidRPr="00576A2A">
        <w:rPr>
          <w:lang w:val="es-ES_tradnl"/>
        </w:rPr>
        <w:t>soluciones basadas en la naturaleza y</w:t>
      </w:r>
      <w:r w:rsidR="007D1931" w:rsidRPr="00576A2A">
        <w:rPr>
          <w:lang w:val="es-ES_tradnl"/>
        </w:rPr>
        <w:t>/o</w:t>
      </w:r>
      <w:r w:rsidR="0020513F" w:rsidRPr="00576A2A">
        <w:rPr>
          <w:lang w:val="es-ES_tradnl"/>
        </w:rPr>
        <w:t xml:space="preserve"> </w:t>
      </w:r>
      <w:r w:rsidR="00C2085B" w:rsidRPr="00576A2A">
        <w:rPr>
          <w:lang w:val="es-ES_tradnl"/>
        </w:rPr>
        <w:t xml:space="preserve">los </w:t>
      </w:r>
      <w:r w:rsidR="0020513F" w:rsidRPr="00576A2A">
        <w:rPr>
          <w:lang w:val="es-ES_tradnl"/>
        </w:rPr>
        <w:t>enfoques basados en los ecosistemas que proporcion</w:t>
      </w:r>
      <w:r w:rsidR="00270B77" w:rsidRPr="00576A2A">
        <w:rPr>
          <w:lang w:val="es-ES_tradnl"/>
        </w:rPr>
        <w:t>an</w:t>
      </w:r>
      <w:r w:rsidR="0020513F" w:rsidRPr="00576A2A">
        <w:rPr>
          <w:lang w:val="es-ES_tradnl"/>
        </w:rPr>
        <w:t xml:space="preserve"> </w:t>
      </w:r>
      <w:r w:rsidR="00344C68" w:rsidRPr="00576A2A">
        <w:rPr>
          <w:lang w:val="es-ES_tradnl"/>
        </w:rPr>
        <w:t>beneficios secundarios para la mitigación del cambio climático</w:t>
      </w:r>
      <w:r w:rsidR="004D2658" w:rsidRPr="00576A2A">
        <w:rPr>
          <w:lang w:val="es-ES_tradnl"/>
        </w:rPr>
        <w:t>.</w:t>
      </w:r>
      <w:r w:rsidR="00D343DE" w:rsidRPr="00576A2A">
        <w:rPr>
          <w:lang w:val="es-ES_tradnl"/>
        </w:rPr>
        <w:t xml:space="preserve"> </w:t>
      </w:r>
      <w:r w:rsidR="00FB37AE" w:rsidRPr="00576A2A">
        <w:rPr>
          <w:lang w:val="es-ES_tradnl"/>
        </w:rPr>
        <w:t xml:space="preserve">El resto del manual básico que figura en el anexo de la recomendación </w:t>
      </w:r>
      <w:hyperlink r:id="rId19" w:history="1">
        <w:r w:rsidR="00E646CA" w:rsidRPr="00576A2A">
          <w:rPr>
            <w:rStyle w:val="Hyperlink"/>
            <w:lang w:val="es-ES_tradnl"/>
          </w:rPr>
          <w:t>27/3</w:t>
        </w:r>
      </w:hyperlink>
      <w:r w:rsidR="00E646CA" w:rsidRPr="00576A2A">
        <w:rPr>
          <w:lang w:val="es-ES_tradnl"/>
        </w:rPr>
        <w:t xml:space="preserve"> </w:t>
      </w:r>
      <w:r w:rsidR="00FB37AE" w:rsidRPr="00576A2A">
        <w:rPr>
          <w:lang w:val="es-ES_tradnl"/>
        </w:rPr>
        <w:t xml:space="preserve">no ha tenido cambios. </w:t>
      </w:r>
      <w:r w:rsidR="00D00D95" w:rsidRPr="00576A2A">
        <w:rPr>
          <w:lang w:val="es-ES_tradnl"/>
        </w:rPr>
        <w:t xml:space="preserve">A continuación se presenta el cuadro revisado. </w:t>
      </w:r>
    </w:p>
    <w:p w14:paraId="1D23184D" w14:textId="12CC1976" w:rsidR="002C6DDB" w:rsidRPr="00576A2A" w:rsidRDefault="00DE7545" w:rsidP="002C6DDB">
      <w:pPr>
        <w:pStyle w:val="CBDTableTitle"/>
        <w:rPr>
          <w:lang w:val="es-ES_tradnl"/>
        </w:rPr>
      </w:pPr>
      <w:r w:rsidRPr="00576A2A">
        <w:rPr>
          <w:b w:val="0"/>
          <w:bCs/>
          <w:lang w:val="es-ES_tradnl"/>
        </w:rPr>
        <w:t xml:space="preserve">Cuadro </w:t>
      </w:r>
      <w:r w:rsidR="00B7570A" w:rsidRPr="00576A2A">
        <w:rPr>
          <w:b w:val="0"/>
          <w:bCs/>
          <w:lang w:val="es-ES_tradnl"/>
        </w:rPr>
        <w:t>4</w:t>
      </w:r>
      <w:r w:rsidR="00E8228E" w:rsidRPr="00576A2A">
        <w:rPr>
          <w:lang w:val="es-ES_tradnl"/>
        </w:rPr>
        <w:t xml:space="preserve"> </w:t>
      </w:r>
      <w:r w:rsidR="00AB3570" w:rsidRPr="00576A2A">
        <w:rPr>
          <w:lang w:val="es-ES_tradnl"/>
        </w:rPr>
        <w:br/>
      </w:r>
      <w:r w:rsidR="002C6DDB" w:rsidRPr="00576A2A">
        <w:rPr>
          <w:lang w:val="es-ES_tradnl"/>
        </w:rPr>
        <w:t>Principios y salvaguardias adicionales centrados en soluciones basadas en la naturaleza y/o enfoques basados en los ecosistemas que proporcion</w:t>
      </w:r>
      <w:r w:rsidR="00270B77" w:rsidRPr="00576A2A">
        <w:rPr>
          <w:lang w:val="es-ES_tradnl"/>
        </w:rPr>
        <w:t>a</w:t>
      </w:r>
      <w:r w:rsidR="002C6DDB" w:rsidRPr="00576A2A">
        <w:rPr>
          <w:lang w:val="es-ES_tradnl"/>
        </w:rPr>
        <w:t>n beneficios secundarios para la mitigación del cambio climático</w:t>
      </w:r>
    </w:p>
    <w:p w14:paraId="72ABAAE7" w14:textId="666806AE" w:rsidR="00E8228E" w:rsidRPr="00576A2A" w:rsidRDefault="00E8228E" w:rsidP="00774CFF">
      <w:pPr>
        <w:pStyle w:val="CBDTableTitle"/>
        <w:rPr>
          <w:lang w:val="es-ES_tradnl"/>
        </w:rPr>
      </w:pPr>
    </w:p>
    <w:tbl>
      <w:tblPr>
        <w:tblStyle w:val="TableGrid"/>
        <w:tblW w:w="9351" w:type="dxa"/>
        <w:tblBorders>
          <w:top w:val="single" w:sz="4" w:space="0" w:color="948A54" w:themeColor="background2" w:themeShade="80"/>
          <w:left w:val="single" w:sz="4" w:space="0" w:color="948A54" w:themeColor="background2" w:themeShade="80"/>
          <w:bottom w:val="single" w:sz="4" w:space="0" w:color="948A54" w:themeColor="background2" w:themeShade="80"/>
          <w:right w:val="single" w:sz="4" w:space="0" w:color="948A54" w:themeColor="background2" w:themeShade="80"/>
          <w:insideH w:val="single" w:sz="4" w:space="0" w:color="948A54" w:themeColor="background2" w:themeShade="80"/>
          <w:insideV w:val="single" w:sz="4" w:space="0" w:color="948A54" w:themeColor="background2" w:themeShade="80"/>
        </w:tblBorders>
        <w:tblLook w:val="04A0" w:firstRow="1" w:lastRow="0" w:firstColumn="1" w:lastColumn="0" w:noHBand="0" w:noVBand="1"/>
      </w:tblPr>
      <w:tblGrid>
        <w:gridCol w:w="1359"/>
        <w:gridCol w:w="3456"/>
        <w:gridCol w:w="4536"/>
      </w:tblGrid>
      <w:tr w:rsidR="002E0BEB" w:rsidRPr="00576A2A" w14:paraId="3B45B789" w14:textId="77777777" w:rsidTr="00774CFF">
        <w:trPr>
          <w:tblHeader/>
        </w:trPr>
        <w:tc>
          <w:tcPr>
            <w:tcW w:w="1359" w:type="dxa"/>
            <w:shd w:val="clear" w:color="auto" w:fill="FFFFFF" w:themeFill="background1"/>
          </w:tcPr>
          <w:p w14:paraId="3EC8460C" w14:textId="6DCE90AE" w:rsidR="002E0BEB" w:rsidRPr="00576A2A" w:rsidRDefault="002E0BEB" w:rsidP="002E0BEB">
            <w:pPr>
              <w:keepNext/>
              <w:keepLines/>
              <w:spacing w:before="60" w:after="60"/>
              <w:rPr>
                <w:i/>
                <w:iCs/>
                <w:sz w:val="20"/>
                <w:szCs w:val="20"/>
                <w:lang w:val="es-ES_tradnl"/>
              </w:rPr>
            </w:pPr>
            <w:r w:rsidRPr="00576A2A">
              <w:rPr>
                <w:i/>
                <w:sz w:val="20"/>
                <w:lang w:val="es-ES_tradnl"/>
              </w:rPr>
              <w:t>Tema</w:t>
            </w:r>
          </w:p>
        </w:tc>
        <w:tc>
          <w:tcPr>
            <w:tcW w:w="3456" w:type="dxa"/>
            <w:shd w:val="clear" w:color="auto" w:fill="FFFFFF" w:themeFill="background1"/>
          </w:tcPr>
          <w:p w14:paraId="24340404" w14:textId="67D72258" w:rsidR="002E0BEB" w:rsidRPr="00576A2A" w:rsidRDefault="002E0BEB" w:rsidP="002E0BEB">
            <w:pPr>
              <w:keepNext/>
              <w:keepLines/>
              <w:spacing w:before="60" w:after="60"/>
              <w:rPr>
                <w:i/>
                <w:iCs/>
                <w:sz w:val="20"/>
                <w:szCs w:val="20"/>
                <w:lang w:val="es-ES_tradnl"/>
              </w:rPr>
            </w:pPr>
            <w:r w:rsidRPr="00576A2A">
              <w:rPr>
                <w:i/>
                <w:sz w:val="20"/>
                <w:lang w:val="es-ES_tradnl"/>
              </w:rPr>
              <w:t>Principio</w:t>
            </w:r>
          </w:p>
        </w:tc>
        <w:tc>
          <w:tcPr>
            <w:tcW w:w="4536" w:type="dxa"/>
            <w:shd w:val="clear" w:color="auto" w:fill="FFFFFF" w:themeFill="background1"/>
          </w:tcPr>
          <w:p w14:paraId="7A8AD621" w14:textId="1055F030" w:rsidR="002E0BEB" w:rsidRPr="00576A2A" w:rsidRDefault="002E0BEB" w:rsidP="002E0BEB">
            <w:pPr>
              <w:keepNext/>
              <w:keepLines/>
              <w:spacing w:before="60" w:after="60"/>
              <w:rPr>
                <w:i/>
                <w:iCs/>
                <w:sz w:val="20"/>
                <w:szCs w:val="20"/>
                <w:lang w:val="es-ES_tradnl"/>
              </w:rPr>
            </w:pPr>
            <w:r w:rsidRPr="00576A2A">
              <w:rPr>
                <w:i/>
                <w:sz w:val="20"/>
                <w:lang w:val="es-ES_tradnl"/>
              </w:rPr>
              <w:t>Posible salvaguardia</w:t>
            </w:r>
          </w:p>
        </w:tc>
      </w:tr>
      <w:tr w:rsidR="002E0BEB" w:rsidRPr="00576A2A" w14:paraId="3A84E3E6" w14:textId="77777777" w:rsidTr="00702702">
        <w:tc>
          <w:tcPr>
            <w:tcW w:w="1359" w:type="dxa"/>
          </w:tcPr>
          <w:p w14:paraId="7C9ECCDF" w14:textId="39CEB6E7" w:rsidR="002E0BEB" w:rsidRPr="00576A2A" w:rsidRDefault="002E0BEB" w:rsidP="002E0BEB">
            <w:pPr>
              <w:spacing w:before="40" w:after="80"/>
              <w:rPr>
                <w:sz w:val="20"/>
                <w:szCs w:val="20"/>
                <w:lang w:val="es-ES_tradnl"/>
              </w:rPr>
            </w:pPr>
            <w:r w:rsidRPr="00576A2A">
              <w:rPr>
                <w:sz w:val="20"/>
                <w:szCs w:val="20"/>
                <w:lang w:val="es-ES_tradnl"/>
              </w:rPr>
              <w:t>M</w:t>
            </w:r>
            <w:r w:rsidR="00C1504D" w:rsidRPr="00576A2A">
              <w:rPr>
                <w:sz w:val="20"/>
                <w:szCs w:val="20"/>
                <w:lang w:val="es-ES_tradnl"/>
              </w:rPr>
              <w:t>ú</w:t>
            </w:r>
            <w:r w:rsidRPr="00576A2A">
              <w:rPr>
                <w:sz w:val="20"/>
                <w:szCs w:val="20"/>
                <w:lang w:val="es-ES_tradnl"/>
              </w:rPr>
              <w:t>ltiple</w:t>
            </w:r>
            <w:r w:rsidR="00C1504D" w:rsidRPr="00576A2A">
              <w:rPr>
                <w:sz w:val="20"/>
                <w:szCs w:val="20"/>
                <w:lang w:val="es-ES_tradnl"/>
              </w:rPr>
              <w:t>s</w:t>
            </w:r>
            <w:r w:rsidRPr="00576A2A">
              <w:rPr>
                <w:sz w:val="20"/>
                <w:szCs w:val="20"/>
                <w:lang w:val="es-ES_tradnl"/>
              </w:rPr>
              <w:t xml:space="preserve"> benefi</w:t>
            </w:r>
            <w:r w:rsidR="00C1504D" w:rsidRPr="00576A2A">
              <w:rPr>
                <w:sz w:val="20"/>
                <w:szCs w:val="20"/>
                <w:lang w:val="es-ES_tradnl"/>
              </w:rPr>
              <w:t>cios</w:t>
            </w:r>
          </w:p>
        </w:tc>
        <w:tc>
          <w:tcPr>
            <w:tcW w:w="3456" w:type="dxa"/>
          </w:tcPr>
          <w:p w14:paraId="5019DA6B" w14:textId="573A33FB" w:rsidR="00C1504D" w:rsidRPr="00576A2A" w:rsidRDefault="00C1504D" w:rsidP="002E0BEB">
            <w:pPr>
              <w:spacing w:before="40" w:after="80"/>
              <w:jc w:val="left"/>
              <w:rPr>
                <w:sz w:val="20"/>
                <w:szCs w:val="20"/>
                <w:lang w:val="es-ES_tradnl"/>
              </w:rPr>
            </w:pPr>
            <w:r w:rsidRPr="00576A2A">
              <w:rPr>
                <w:sz w:val="20"/>
                <w:szCs w:val="20"/>
                <w:lang w:val="es-ES_tradnl"/>
              </w:rPr>
              <w:t>Priorizar los enfoques que aborden varios desafíos sociales, económicos y ambientales y tengan por objeto lograr beneficios para la diversidad biológica, la seguridad hídrica, los servicios de los ecosistemas, la resiliencia y el bienestar humano, sin menoscabar la calidad ambiental de los ecosistemas donde se implementen (véase también el principio 10 de las Directrices voluntarias).</w:t>
            </w:r>
          </w:p>
          <w:p w14:paraId="73267980" w14:textId="48874F18" w:rsidR="002E0BEB" w:rsidRPr="00576A2A" w:rsidRDefault="00F06F01" w:rsidP="002E0BEB">
            <w:pPr>
              <w:spacing w:before="40" w:after="80"/>
              <w:jc w:val="left"/>
              <w:rPr>
                <w:sz w:val="20"/>
                <w:szCs w:val="20"/>
                <w:lang w:val="es-ES_tradnl"/>
              </w:rPr>
            </w:pPr>
            <w:r w:rsidRPr="00576A2A">
              <w:rPr>
                <w:sz w:val="20"/>
                <w:szCs w:val="20"/>
                <w:lang w:val="es-ES_tradnl"/>
              </w:rPr>
              <w:t>Priorizar la protección, la restauración y la gestión de los ecosistemas y las especies que sean importantes para el ciclo completo del carbono, incluida la fauna silvestre, y contribuyan a la adaptación al cambio climático, y a la vez hacer especial hincapié en salvaguardar la diversidad biológica  centrándose en las especies y ecosistemas vulnerables y sensibles al clima. Garantizar una combinación equilibrada de enfoques en todas las comunidades y los ecosistemas diversos.</w:t>
            </w:r>
          </w:p>
        </w:tc>
        <w:tc>
          <w:tcPr>
            <w:tcW w:w="4536" w:type="dxa"/>
          </w:tcPr>
          <w:p w14:paraId="26101252" w14:textId="21393F84" w:rsidR="002E0BEB" w:rsidRPr="00576A2A" w:rsidRDefault="0020513F" w:rsidP="002E0BEB">
            <w:pPr>
              <w:spacing w:before="40" w:after="80"/>
              <w:jc w:val="left"/>
              <w:rPr>
                <w:b/>
                <w:bCs/>
                <w:sz w:val="20"/>
                <w:szCs w:val="20"/>
                <w:lang w:val="es-ES_tradnl"/>
              </w:rPr>
            </w:pPr>
            <w:r w:rsidRPr="00576A2A">
              <w:rPr>
                <w:b/>
                <w:bCs/>
                <w:sz w:val="20"/>
                <w:szCs w:val="20"/>
                <w:lang w:val="es-ES_tradnl"/>
              </w:rPr>
              <w:t>Planificación para lograr múltiples beneficios</w:t>
            </w:r>
          </w:p>
          <w:p w14:paraId="519BA024" w14:textId="0102AE53" w:rsidR="002E0BEB" w:rsidRPr="00576A2A" w:rsidRDefault="0020513F" w:rsidP="002E0BEB">
            <w:pPr>
              <w:spacing w:before="40" w:after="80"/>
              <w:jc w:val="left"/>
              <w:rPr>
                <w:sz w:val="20"/>
                <w:szCs w:val="20"/>
                <w:lang w:val="es-ES_tradnl"/>
              </w:rPr>
            </w:pPr>
            <w:r w:rsidRPr="00576A2A">
              <w:rPr>
                <w:sz w:val="20"/>
                <w:szCs w:val="20"/>
                <w:lang w:val="es-ES_tradnl"/>
              </w:rPr>
              <w:t xml:space="preserve">Las soluciones basadas en la naturaleza y/o los enfoques basados en los ecosistemas que proporcionan </w:t>
            </w:r>
            <w:r w:rsidR="002E0BEB" w:rsidRPr="00576A2A">
              <w:rPr>
                <w:sz w:val="20"/>
                <w:szCs w:val="20"/>
                <w:lang w:val="es-ES_tradnl"/>
              </w:rPr>
              <w:t xml:space="preserve">beneficios secundarios para la mitigación del cambio climático </w:t>
            </w:r>
            <w:r w:rsidRPr="00576A2A">
              <w:rPr>
                <w:sz w:val="20"/>
                <w:szCs w:val="20"/>
                <w:lang w:val="es-ES_tradnl"/>
              </w:rPr>
              <w:t xml:space="preserve">y prestan apoyo a las metas </w:t>
            </w:r>
            <w:r w:rsidR="002E0BEB" w:rsidRPr="00576A2A">
              <w:rPr>
                <w:sz w:val="20"/>
                <w:szCs w:val="20"/>
                <w:lang w:val="es-ES_tradnl"/>
              </w:rPr>
              <w:t xml:space="preserve">8 </w:t>
            </w:r>
            <w:r w:rsidRPr="00576A2A">
              <w:rPr>
                <w:sz w:val="20"/>
                <w:szCs w:val="20"/>
                <w:lang w:val="es-ES_tradnl"/>
              </w:rPr>
              <w:t>y</w:t>
            </w:r>
            <w:r w:rsidR="002E0BEB" w:rsidRPr="00576A2A">
              <w:rPr>
                <w:sz w:val="20"/>
                <w:szCs w:val="20"/>
                <w:lang w:val="es-ES_tradnl"/>
              </w:rPr>
              <w:t xml:space="preserve"> 11 </w:t>
            </w:r>
            <w:r w:rsidRPr="00576A2A">
              <w:rPr>
                <w:sz w:val="20"/>
                <w:szCs w:val="20"/>
                <w:lang w:val="es-ES_tradnl"/>
              </w:rPr>
              <w:t>del</w:t>
            </w:r>
            <w:r w:rsidRPr="00576A2A">
              <w:rPr>
                <w:sz w:val="20"/>
                <w:lang w:val="es-ES_tradnl"/>
              </w:rPr>
              <w:t xml:space="preserve"> </w:t>
            </w:r>
            <w:r w:rsidRPr="00576A2A">
              <w:rPr>
                <w:sz w:val="20"/>
                <w:szCs w:val="20"/>
                <w:lang w:val="es-ES_tradnl"/>
              </w:rPr>
              <w:t>Marco Mundial de Biodiversidad de Kunming-Montreal</w:t>
            </w:r>
            <w:r w:rsidR="002E0BEB" w:rsidRPr="00576A2A">
              <w:rPr>
                <w:sz w:val="20"/>
                <w:szCs w:val="20"/>
                <w:lang w:val="es-ES_tradnl"/>
              </w:rPr>
              <w:t xml:space="preserve"> </w:t>
            </w:r>
            <w:r w:rsidRPr="00576A2A">
              <w:rPr>
                <w:sz w:val="20"/>
                <w:szCs w:val="20"/>
                <w:lang w:val="es-ES_tradnl"/>
              </w:rPr>
              <w:t xml:space="preserve">deberían ser diseñados teniendo en cuenta su capacidad para para producir múltiples beneficios. </w:t>
            </w:r>
            <w:r w:rsidR="00CC076B" w:rsidRPr="00576A2A">
              <w:rPr>
                <w:sz w:val="20"/>
                <w:szCs w:val="20"/>
                <w:lang w:val="es-ES_tradnl"/>
              </w:rPr>
              <w:t>Esto puede implicar</w:t>
            </w:r>
            <w:r w:rsidR="002E0BEB" w:rsidRPr="00576A2A">
              <w:rPr>
                <w:sz w:val="20"/>
                <w:szCs w:val="20"/>
                <w:lang w:val="es-ES_tradnl"/>
              </w:rPr>
              <w:t>:</w:t>
            </w:r>
          </w:p>
          <w:p w14:paraId="5A5B6270" w14:textId="411798C4" w:rsidR="002E0BEB" w:rsidRPr="00576A2A" w:rsidRDefault="002E0BEB" w:rsidP="002E0BEB">
            <w:pPr>
              <w:spacing w:before="40" w:after="80"/>
              <w:jc w:val="left"/>
              <w:rPr>
                <w:sz w:val="20"/>
                <w:szCs w:val="20"/>
                <w:lang w:val="es-ES_tradnl"/>
              </w:rPr>
            </w:pPr>
            <w:r w:rsidRPr="00576A2A">
              <w:rPr>
                <w:sz w:val="20"/>
                <w:szCs w:val="20"/>
                <w:lang w:val="es-ES_tradnl"/>
              </w:rPr>
              <w:t xml:space="preserve">a) </w:t>
            </w:r>
            <w:r w:rsidR="00CC076B" w:rsidRPr="00576A2A">
              <w:rPr>
                <w:sz w:val="20"/>
                <w:szCs w:val="20"/>
                <w:lang w:val="es-ES_tradnl"/>
              </w:rPr>
              <w:t>Evaluar los beneficios, riesgos y compensaciones de medidas seleccionadas con respecto a múltiples desafíos sociales, económicos y ambientales, teniendo en cuenta la vulnerabilidad de los ecosistemas</w:t>
            </w:r>
            <w:r w:rsidRPr="00576A2A">
              <w:rPr>
                <w:sz w:val="20"/>
                <w:szCs w:val="20"/>
                <w:lang w:val="es-ES_tradnl"/>
              </w:rPr>
              <w:t>;</w:t>
            </w:r>
          </w:p>
          <w:p w14:paraId="7EDC48F6" w14:textId="6538C38C" w:rsidR="002E0BEB" w:rsidRPr="00576A2A" w:rsidRDefault="002E0BEB" w:rsidP="002E0BEB">
            <w:pPr>
              <w:spacing w:before="40" w:after="80"/>
              <w:jc w:val="left"/>
              <w:rPr>
                <w:sz w:val="20"/>
                <w:szCs w:val="20"/>
                <w:lang w:val="es-ES_tradnl"/>
              </w:rPr>
            </w:pPr>
            <w:r w:rsidRPr="00576A2A">
              <w:rPr>
                <w:sz w:val="20"/>
                <w:szCs w:val="20"/>
                <w:lang w:val="es-ES_tradnl"/>
              </w:rPr>
              <w:t xml:space="preserve">b) </w:t>
            </w:r>
            <w:r w:rsidR="00CC076B" w:rsidRPr="00576A2A">
              <w:rPr>
                <w:sz w:val="20"/>
                <w:szCs w:val="20"/>
                <w:lang w:val="es-ES_tradnl"/>
              </w:rPr>
              <w:t>Llevar a cabo una priorización espacial que incorpore un análisis de los riesgos y beneficios sociales y ambientales que suponen las medidas propuestas, incluidas la integridad ecológica y la conectividad de los ecosistemas</w:t>
            </w:r>
            <w:r w:rsidRPr="00576A2A">
              <w:rPr>
                <w:sz w:val="20"/>
                <w:szCs w:val="20"/>
                <w:lang w:val="es-ES_tradnl"/>
              </w:rPr>
              <w:t>;</w:t>
            </w:r>
          </w:p>
          <w:p w14:paraId="63E8033F" w14:textId="06AA958C" w:rsidR="002E0BEB" w:rsidRPr="00576A2A" w:rsidRDefault="002E0BEB" w:rsidP="002E0BEB">
            <w:pPr>
              <w:spacing w:before="40" w:after="80"/>
              <w:jc w:val="left"/>
              <w:rPr>
                <w:sz w:val="20"/>
                <w:szCs w:val="20"/>
                <w:lang w:val="es-ES_tradnl"/>
              </w:rPr>
            </w:pPr>
            <w:r w:rsidRPr="00576A2A">
              <w:rPr>
                <w:sz w:val="20"/>
                <w:szCs w:val="20"/>
                <w:lang w:val="es-ES_tradnl"/>
              </w:rPr>
              <w:t xml:space="preserve">c) </w:t>
            </w:r>
            <w:r w:rsidR="00CC076B" w:rsidRPr="00576A2A">
              <w:rPr>
                <w:sz w:val="20"/>
                <w:szCs w:val="20"/>
                <w:lang w:val="es-ES_tradnl"/>
              </w:rPr>
              <w:t>En zonas más extensas, procurar un equilibrio entre las medidas que den prioridad a diversos beneficios, comunidades y ecosistemas, de modo que no todos los esfuerzos estén dirigidos a los ecosistemas con un alto contenido de carbono</w:t>
            </w:r>
            <w:r w:rsidRPr="00576A2A">
              <w:rPr>
                <w:sz w:val="20"/>
                <w:szCs w:val="20"/>
                <w:lang w:val="es-ES_tradnl"/>
              </w:rPr>
              <w:t>;</w:t>
            </w:r>
          </w:p>
          <w:p w14:paraId="56D167B8" w14:textId="1582F6D9" w:rsidR="002E0BEB" w:rsidRPr="00576A2A" w:rsidRDefault="002E0BEB" w:rsidP="002E0BEB">
            <w:pPr>
              <w:spacing w:before="40" w:after="80"/>
              <w:jc w:val="left"/>
              <w:rPr>
                <w:sz w:val="20"/>
                <w:szCs w:val="20"/>
                <w:lang w:val="es-ES_tradnl"/>
              </w:rPr>
            </w:pPr>
            <w:r w:rsidRPr="00576A2A">
              <w:rPr>
                <w:sz w:val="20"/>
                <w:szCs w:val="20"/>
                <w:lang w:val="es-ES_tradnl"/>
              </w:rPr>
              <w:t>d) Consult</w:t>
            </w:r>
            <w:r w:rsidR="00CC076B" w:rsidRPr="00576A2A">
              <w:rPr>
                <w:sz w:val="20"/>
                <w:szCs w:val="20"/>
                <w:lang w:val="es-ES_tradnl"/>
              </w:rPr>
              <w:t xml:space="preserve">ar a los actores adecuados sobre las compensaciones entre diversos beneficios y los riesgos reconocidos al comparar las medidas propuestas, a través de un proceso de consulta orientado </w:t>
            </w:r>
            <w:r w:rsidR="006A5A40" w:rsidRPr="00576A2A">
              <w:rPr>
                <w:sz w:val="20"/>
                <w:szCs w:val="20"/>
                <w:lang w:val="es-ES_tradnl"/>
              </w:rPr>
              <w:t xml:space="preserve">a un consentimiento libre, previo e </w:t>
            </w:r>
            <w:r w:rsidR="006A5A40" w:rsidRPr="00576A2A">
              <w:rPr>
                <w:sz w:val="20"/>
                <w:szCs w:val="20"/>
                <w:lang w:val="es-ES_tradnl"/>
              </w:rPr>
              <w:lastRenderedPageBreak/>
              <w:t xml:space="preserve">informado, como parte de los procesos de toma de decisiones participativa. </w:t>
            </w:r>
          </w:p>
        </w:tc>
      </w:tr>
      <w:tr w:rsidR="002E0BEB" w:rsidRPr="00576A2A" w14:paraId="39CABFC4" w14:textId="77777777" w:rsidTr="00702702">
        <w:tc>
          <w:tcPr>
            <w:tcW w:w="1359" w:type="dxa"/>
          </w:tcPr>
          <w:p w14:paraId="1727B12B" w14:textId="12D18B6B" w:rsidR="002E0BEB" w:rsidRPr="00576A2A" w:rsidRDefault="002E0BEB" w:rsidP="002E0BEB">
            <w:pPr>
              <w:spacing w:before="40" w:after="80"/>
              <w:rPr>
                <w:sz w:val="20"/>
                <w:szCs w:val="20"/>
                <w:lang w:val="es-ES_tradnl"/>
              </w:rPr>
            </w:pPr>
            <w:r w:rsidRPr="00576A2A">
              <w:rPr>
                <w:sz w:val="20"/>
                <w:szCs w:val="20"/>
                <w:lang w:val="es-ES_tradnl"/>
              </w:rPr>
              <w:lastRenderedPageBreak/>
              <w:t>Urgenc</w:t>
            </w:r>
            <w:r w:rsidR="00615E66" w:rsidRPr="00576A2A">
              <w:rPr>
                <w:sz w:val="20"/>
                <w:szCs w:val="20"/>
                <w:lang w:val="es-ES_tradnl"/>
              </w:rPr>
              <w:t>ia</w:t>
            </w:r>
          </w:p>
        </w:tc>
        <w:tc>
          <w:tcPr>
            <w:tcW w:w="3456" w:type="dxa"/>
          </w:tcPr>
          <w:p w14:paraId="68C48474" w14:textId="5564D2A6" w:rsidR="007A7305" w:rsidRPr="00576A2A" w:rsidRDefault="007A7305" w:rsidP="002E0BEB">
            <w:pPr>
              <w:spacing w:before="40" w:after="80"/>
              <w:jc w:val="left"/>
              <w:rPr>
                <w:sz w:val="20"/>
                <w:szCs w:val="20"/>
                <w:lang w:val="es-ES_tradnl"/>
              </w:rPr>
            </w:pPr>
            <w:r w:rsidRPr="00576A2A">
              <w:rPr>
                <w:sz w:val="20"/>
                <w:szCs w:val="20"/>
                <w:lang w:val="es-ES_tradnl"/>
              </w:rPr>
              <w:t>Considerar la apremiante urgencia que revisten las crisis climática y de diversidad biológica, junto con la longevidad de los gases de efecto invernadero en la atmósfera.  Las medidas que reducen las emisiones o aumentan las eliminaciones y protegen o restauran la diversidad biológica a corto plazo con efectos inmediatos, sostenidos y permanentes son más valiosas que aquellas cuyos resultados se materializan en un plazo más largo</w:t>
            </w:r>
            <w:r w:rsidR="00603905" w:rsidRPr="00576A2A">
              <w:rPr>
                <w:sz w:val="20"/>
                <w:szCs w:val="20"/>
                <w:lang w:val="es-ES_tradnl"/>
              </w:rPr>
              <w:t xml:space="preserve"> o temporal. </w:t>
            </w:r>
            <w:r w:rsidRPr="00576A2A">
              <w:rPr>
                <w:sz w:val="20"/>
                <w:szCs w:val="20"/>
                <w:lang w:val="es-ES_tradnl"/>
              </w:rPr>
              <w:t xml:space="preserve">Evitar caer en la trampa de priorizar velocidad sobre </w:t>
            </w:r>
            <w:r w:rsidR="00603905" w:rsidRPr="00576A2A">
              <w:rPr>
                <w:sz w:val="20"/>
                <w:szCs w:val="20"/>
                <w:lang w:val="es-ES_tradnl"/>
              </w:rPr>
              <w:t xml:space="preserve">la </w:t>
            </w:r>
            <w:r w:rsidRPr="00576A2A">
              <w:rPr>
                <w:sz w:val="20"/>
                <w:szCs w:val="20"/>
                <w:lang w:val="es-ES_tradnl"/>
              </w:rPr>
              <w:t>resiliencia (véase “permanencia e impactos a largo plazo” más adelante).</w:t>
            </w:r>
          </w:p>
        </w:tc>
        <w:tc>
          <w:tcPr>
            <w:tcW w:w="4536" w:type="dxa"/>
          </w:tcPr>
          <w:p w14:paraId="561A3B11" w14:textId="0D01C22E" w:rsidR="002E0BEB" w:rsidRPr="00576A2A" w:rsidRDefault="00615E66" w:rsidP="002E0BEB">
            <w:pPr>
              <w:spacing w:before="40" w:after="80"/>
              <w:jc w:val="left"/>
              <w:rPr>
                <w:b/>
                <w:bCs/>
                <w:sz w:val="20"/>
                <w:szCs w:val="20"/>
                <w:lang w:val="es-ES_tradnl"/>
              </w:rPr>
            </w:pPr>
            <w:r w:rsidRPr="00576A2A">
              <w:rPr>
                <w:b/>
                <w:bCs/>
                <w:sz w:val="20"/>
                <w:szCs w:val="20"/>
                <w:lang w:val="es-ES_tradnl"/>
              </w:rPr>
              <w:t>Proyección en el tiempo de los resultados relacionados con el carbono y la diversidad biológica</w:t>
            </w:r>
          </w:p>
          <w:p w14:paraId="4758EEB7" w14:textId="4CB1AFF4" w:rsidR="002E0BEB" w:rsidRPr="00576A2A" w:rsidRDefault="00615E66" w:rsidP="002E0BEB">
            <w:pPr>
              <w:spacing w:before="40" w:after="80"/>
              <w:jc w:val="left"/>
              <w:rPr>
                <w:sz w:val="20"/>
                <w:szCs w:val="20"/>
                <w:lang w:val="es-ES_tradnl"/>
              </w:rPr>
            </w:pPr>
            <w:r w:rsidRPr="00576A2A">
              <w:rPr>
                <w:sz w:val="20"/>
                <w:szCs w:val="20"/>
                <w:lang w:val="es-ES_tradnl"/>
              </w:rPr>
              <w:t xml:space="preserve">Las soluciones basadas en la naturaleza y/o los enfoques basados en los ecosistemas que proporcionan beneficios </w:t>
            </w:r>
            <w:r w:rsidR="00BC75D6" w:rsidRPr="00576A2A">
              <w:rPr>
                <w:sz w:val="20"/>
                <w:szCs w:val="20"/>
                <w:lang w:val="es-ES_tradnl"/>
              </w:rPr>
              <w:t>secundarios para la m</w:t>
            </w:r>
            <w:r w:rsidRPr="00576A2A">
              <w:rPr>
                <w:sz w:val="20"/>
                <w:szCs w:val="20"/>
                <w:lang w:val="es-ES_tradnl"/>
              </w:rPr>
              <w:t xml:space="preserve">itigación del cambio climático deberían ser seleccionados en función de una evaluación de los resultados esperados, cuando se disponga de tal información. </w:t>
            </w:r>
            <w:r w:rsidR="00BC75D6" w:rsidRPr="00576A2A">
              <w:rPr>
                <w:sz w:val="20"/>
                <w:szCs w:val="20"/>
                <w:lang w:val="es-ES_tradnl"/>
              </w:rPr>
              <w:t>Se deberían considerar y estimar los beneficios para la diversidad biológica</w:t>
            </w:r>
            <w:r w:rsidR="002E0BEB" w:rsidRPr="00576A2A">
              <w:rPr>
                <w:sz w:val="20"/>
                <w:szCs w:val="20"/>
                <w:lang w:val="es-ES_tradnl"/>
              </w:rPr>
              <w:t xml:space="preserve">. </w:t>
            </w:r>
            <w:r w:rsidR="00467313" w:rsidRPr="00576A2A">
              <w:rPr>
                <w:sz w:val="20"/>
                <w:szCs w:val="20"/>
                <w:lang w:val="es-ES_tradnl"/>
              </w:rPr>
              <w:t xml:space="preserve">Debería considerarse el costo por tonelada de dióxido de carbono equivalente, que, junto a las consideraciones en materia de resiliencia, podría, por ejemplo, </w:t>
            </w:r>
            <w:r w:rsidR="003E6491" w:rsidRPr="00576A2A">
              <w:rPr>
                <w:sz w:val="20"/>
                <w:szCs w:val="20"/>
                <w:lang w:val="es-ES_tradnl"/>
              </w:rPr>
              <w:t xml:space="preserve">ayudar a los países a determinar los tipos más adecuados de intervención de conservación, restauración o gestión </w:t>
            </w:r>
            <w:r w:rsidR="002E0BEB" w:rsidRPr="00576A2A">
              <w:rPr>
                <w:sz w:val="20"/>
                <w:szCs w:val="20"/>
                <w:lang w:val="es-ES_tradnl"/>
              </w:rPr>
              <w:t>m</w:t>
            </w:r>
            <w:r w:rsidR="003E6491" w:rsidRPr="00576A2A">
              <w:rPr>
                <w:sz w:val="20"/>
                <w:szCs w:val="20"/>
                <w:lang w:val="es-ES_tradnl"/>
              </w:rPr>
              <w:t>ás adecuados para una zona determinada. Las respuestas pos</w:t>
            </w:r>
            <w:r w:rsidR="00576A2A" w:rsidRPr="00576A2A">
              <w:rPr>
                <w:sz w:val="20"/>
                <w:szCs w:val="20"/>
                <w:lang w:val="es-ES_tradnl"/>
              </w:rPr>
              <w:t>t</w:t>
            </w:r>
            <w:r w:rsidR="002E0BEB" w:rsidRPr="00576A2A">
              <w:rPr>
                <w:sz w:val="20"/>
                <w:szCs w:val="20"/>
                <w:lang w:val="es-ES_tradnl"/>
              </w:rPr>
              <w:t>-d</w:t>
            </w:r>
            <w:r w:rsidR="003E6491" w:rsidRPr="00576A2A">
              <w:rPr>
                <w:sz w:val="20"/>
                <w:szCs w:val="20"/>
                <w:lang w:val="es-ES_tradnl"/>
              </w:rPr>
              <w:t xml:space="preserve">esastre urgentes también </w:t>
            </w:r>
            <w:r w:rsidR="00467313" w:rsidRPr="00576A2A">
              <w:rPr>
                <w:sz w:val="20"/>
                <w:szCs w:val="20"/>
                <w:lang w:val="es-ES_tradnl"/>
              </w:rPr>
              <w:t xml:space="preserve">pueden proporcionar oportunidades para mejorar los beneficios para la diversidad biológica. </w:t>
            </w:r>
          </w:p>
        </w:tc>
      </w:tr>
      <w:tr w:rsidR="002E0BEB" w:rsidRPr="00576A2A" w14:paraId="55F69EE5" w14:textId="77777777" w:rsidTr="00702702">
        <w:tc>
          <w:tcPr>
            <w:tcW w:w="1359" w:type="dxa"/>
          </w:tcPr>
          <w:p w14:paraId="322BA183" w14:textId="1A9A2C66" w:rsidR="002E0BEB" w:rsidRPr="00576A2A" w:rsidRDefault="00D40260" w:rsidP="002E0BEB">
            <w:pPr>
              <w:spacing w:before="40" w:after="80"/>
              <w:rPr>
                <w:sz w:val="20"/>
                <w:szCs w:val="20"/>
                <w:lang w:val="es-ES_tradnl"/>
              </w:rPr>
            </w:pPr>
            <w:r w:rsidRPr="00576A2A">
              <w:rPr>
                <w:sz w:val="20"/>
                <w:szCs w:val="20"/>
                <w:lang w:val="es-ES_tradnl"/>
              </w:rPr>
              <w:t>Jerarquía de mitigación</w:t>
            </w:r>
          </w:p>
        </w:tc>
        <w:tc>
          <w:tcPr>
            <w:tcW w:w="3456" w:type="dxa"/>
          </w:tcPr>
          <w:p w14:paraId="7C9D79D0" w14:textId="000FEABA" w:rsidR="00B8458D" w:rsidRPr="00576A2A" w:rsidRDefault="00B8458D" w:rsidP="00B8458D">
            <w:pPr>
              <w:spacing w:before="40" w:after="80"/>
              <w:jc w:val="left"/>
              <w:rPr>
                <w:sz w:val="20"/>
                <w:szCs w:val="20"/>
                <w:lang w:val="es-ES_tradnl"/>
              </w:rPr>
            </w:pPr>
            <w:r w:rsidRPr="00576A2A">
              <w:rPr>
                <w:sz w:val="20"/>
                <w:szCs w:val="20"/>
                <w:lang w:val="es-ES_tradnl"/>
              </w:rPr>
              <w:t xml:space="preserve">Priorizar la prevención de una mayor pérdida o degradación de las reservas de carbono, y de manera complementaria y simultánea, cuando las circunstancias nacionales lo permitan, promover la restauración de ecosistemas degradados y la recuperación de sus reservas de carbono. </w:t>
            </w:r>
          </w:p>
          <w:p w14:paraId="018F6288" w14:textId="4057226A" w:rsidR="00B8458D" w:rsidRPr="00576A2A" w:rsidRDefault="00B8458D" w:rsidP="00B8458D">
            <w:pPr>
              <w:spacing w:before="40" w:after="80"/>
              <w:jc w:val="left"/>
              <w:rPr>
                <w:sz w:val="20"/>
                <w:szCs w:val="20"/>
                <w:lang w:val="es-ES_tradnl"/>
              </w:rPr>
            </w:pPr>
            <w:r w:rsidRPr="00576A2A">
              <w:rPr>
                <w:sz w:val="20"/>
                <w:szCs w:val="20"/>
                <w:lang w:val="es-ES_tradnl"/>
              </w:rPr>
              <w:t>Este principio guarda estrecha relación con los principios de urgencia y de múltiples beneficios ya expuestos. Las emisiones provocadas por la destrucción de un ecosistema natural son casi instantáneas, mientras que las eliminaciones de carbono fruto de la restauración total de una zona equivalente del mismo ecosistema suelen tardar muchos años.</w:t>
            </w:r>
          </w:p>
        </w:tc>
        <w:tc>
          <w:tcPr>
            <w:tcW w:w="4536" w:type="dxa"/>
          </w:tcPr>
          <w:p w14:paraId="74C3BE9D" w14:textId="283C7B26" w:rsidR="002E0BEB" w:rsidRPr="00576A2A" w:rsidRDefault="00D40260" w:rsidP="002E0BEB">
            <w:pPr>
              <w:spacing w:before="40" w:after="80"/>
              <w:jc w:val="left"/>
              <w:rPr>
                <w:b/>
                <w:bCs/>
                <w:sz w:val="20"/>
                <w:szCs w:val="20"/>
                <w:lang w:val="es-ES_tradnl"/>
              </w:rPr>
            </w:pPr>
            <w:r w:rsidRPr="00576A2A">
              <w:rPr>
                <w:b/>
                <w:bCs/>
                <w:sz w:val="20"/>
                <w:szCs w:val="20"/>
                <w:lang w:val="es-ES_tradnl"/>
              </w:rPr>
              <w:t>Seguir la jerarquía de mitigación</w:t>
            </w:r>
          </w:p>
          <w:p w14:paraId="14748A9E" w14:textId="74AC67FA" w:rsidR="002E0BEB" w:rsidRPr="00576A2A" w:rsidRDefault="00D40260" w:rsidP="00604567">
            <w:pPr>
              <w:spacing w:before="40" w:after="80"/>
              <w:jc w:val="left"/>
              <w:rPr>
                <w:sz w:val="20"/>
                <w:szCs w:val="20"/>
                <w:lang w:val="es-ES_tradnl"/>
              </w:rPr>
            </w:pPr>
            <w:r w:rsidRPr="00576A2A">
              <w:rPr>
                <w:sz w:val="20"/>
                <w:szCs w:val="20"/>
                <w:lang w:val="es-ES_tradnl"/>
              </w:rPr>
              <w:t xml:space="preserve">En las </w:t>
            </w:r>
            <w:r w:rsidR="00270B77" w:rsidRPr="00576A2A">
              <w:rPr>
                <w:sz w:val="20"/>
                <w:szCs w:val="20"/>
                <w:lang w:val="es-ES_tradnl"/>
              </w:rPr>
              <w:t xml:space="preserve">soluciones basadas en la naturaleza y/o </w:t>
            </w:r>
            <w:r w:rsidR="00C2085B" w:rsidRPr="00576A2A">
              <w:rPr>
                <w:sz w:val="20"/>
                <w:szCs w:val="20"/>
                <w:lang w:val="es-ES_tradnl"/>
              </w:rPr>
              <w:t xml:space="preserve">los </w:t>
            </w:r>
            <w:r w:rsidR="00270B77" w:rsidRPr="00576A2A">
              <w:rPr>
                <w:sz w:val="20"/>
                <w:szCs w:val="20"/>
                <w:lang w:val="es-ES_tradnl"/>
              </w:rPr>
              <w:t>enfoques basados en los ecosistemas</w:t>
            </w:r>
            <w:r w:rsidR="002E0BEB" w:rsidRPr="00576A2A">
              <w:rPr>
                <w:sz w:val="20"/>
                <w:szCs w:val="20"/>
                <w:lang w:val="es-ES_tradnl"/>
              </w:rPr>
              <w:t xml:space="preserve"> </w:t>
            </w:r>
            <w:r w:rsidR="00270B77" w:rsidRPr="00576A2A">
              <w:rPr>
                <w:sz w:val="20"/>
                <w:szCs w:val="20"/>
                <w:lang w:val="es-ES_tradnl"/>
              </w:rPr>
              <w:t xml:space="preserve">que proporcionan </w:t>
            </w:r>
            <w:r w:rsidR="002E0BEB" w:rsidRPr="00576A2A">
              <w:rPr>
                <w:sz w:val="20"/>
                <w:szCs w:val="20"/>
                <w:lang w:val="es-ES_tradnl"/>
              </w:rPr>
              <w:t>beneficios secundarios para la mitigación del cambio climático</w:t>
            </w:r>
            <w:r w:rsidRPr="00576A2A">
              <w:rPr>
                <w:sz w:val="20"/>
                <w:szCs w:val="20"/>
                <w:lang w:val="es-ES_tradnl"/>
              </w:rPr>
              <w:t xml:space="preserve"> se debería tener en cuenta la jerarquía de mitigación</w:t>
            </w:r>
            <w:r w:rsidR="002E0BEB" w:rsidRPr="00576A2A">
              <w:rPr>
                <w:sz w:val="20"/>
                <w:szCs w:val="20"/>
                <w:lang w:val="es-ES_tradnl"/>
              </w:rPr>
              <w:t xml:space="preserve">. </w:t>
            </w:r>
            <w:r w:rsidRPr="00576A2A">
              <w:rPr>
                <w:sz w:val="20"/>
                <w:szCs w:val="20"/>
                <w:lang w:val="es-ES_tradnl"/>
              </w:rPr>
              <w:t>Cuando se pueda elegir entre reducir tanto los impactos negativos en la diversidad biológica como las emisiones mediante la prevención de la pérdida o degradación de los ecosistemas naturales (p. ej., deforestación)</w:t>
            </w:r>
            <w:r w:rsidR="00BB0B36" w:rsidRPr="00576A2A">
              <w:rPr>
                <w:sz w:val="20"/>
                <w:szCs w:val="20"/>
                <w:lang w:val="es-ES_tradnl"/>
              </w:rPr>
              <w:t xml:space="preserve"> y eliminar las emisiones a través de la restauración de ecosistemas naturales, y todas las opciones tengan beneficios de mitigación similares, se debería seguir la jerarquía de mitigación para evitar más impactos negativos antes de restaurar los ecosistemas degradados</w:t>
            </w:r>
            <w:r w:rsidR="002E0BEB" w:rsidRPr="00576A2A">
              <w:rPr>
                <w:sz w:val="20"/>
                <w:szCs w:val="20"/>
                <w:lang w:val="es-ES_tradnl"/>
              </w:rPr>
              <w:t xml:space="preserve">. </w:t>
            </w:r>
            <w:r w:rsidR="00604567" w:rsidRPr="00576A2A">
              <w:rPr>
                <w:sz w:val="20"/>
                <w:szCs w:val="20"/>
                <w:lang w:val="es-ES_tradnl"/>
              </w:rPr>
              <w:t>Cuando se puedan lograr beneficios comparables ya sea por la prevención de pérdida o degradación o por la restauración de ecosistemas degradados</w:t>
            </w:r>
            <w:r w:rsidR="002E0BEB" w:rsidRPr="00576A2A">
              <w:rPr>
                <w:sz w:val="20"/>
                <w:szCs w:val="20"/>
                <w:lang w:val="es-ES_tradnl"/>
              </w:rPr>
              <w:t xml:space="preserve">, </w:t>
            </w:r>
            <w:r w:rsidR="00604567" w:rsidRPr="00576A2A">
              <w:rPr>
                <w:sz w:val="20"/>
                <w:szCs w:val="20"/>
                <w:lang w:val="es-ES_tradnl"/>
              </w:rPr>
              <w:t xml:space="preserve">se debería optar por el enfoque basado en evitar una mayor pérdida de diversidad biológica o degradación de los ecosistemas. </w:t>
            </w:r>
          </w:p>
        </w:tc>
      </w:tr>
      <w:tr w:rsidR="002E0BEB" w:rsidRPr="00576A2A" w14:paraId="029EA727" w14:textId="77777777" w:rsidTr="00702702">
        <w:tc>
          <w:tcPr>
            <w:tcW w:w="1359" w:type="dxa"/>
          </w:tcPr>
          <w:p w14:paraId="713AACAD" w14:textId="6A5A67F7" w:rsidR="002E0BEB" w:rsidRPr="00576A2A" w:rsidRDefault="002E0BEB" w:rsidP="002E0BEB">
            <w:pPr>
              <w:spacing w:before="40" w:after="80"/>
              <w:rPr>
                <w:sz w:val="20"/>
                <w:szCs w:val="20"/>
                <w:lang w:val="es-ES_tradnl"/>
              </w:rPr>
            </w:pPr>
            <w:r w:rsidRPr="00576A2A">
              <w:rPr>
                <w:sz w:val="20"/>
                <w:szCs w:val="20"/>
                <w:lang w:val="es-ES_tradnl"/>
              </w:rPr>
              <w:t>Ad</w:t>
            </w:r>
            <w:r w:rsidR="00604567" w:rsidRPr="00576A2A">
              <w:rPr>
                <w:sz w:val="20"/>
                <w:szCs w:val="20"/>
                <w:lang w:val="es-ES_tradnl"/>
              </w:rPr>
              <w:t>icionalidad</w:t>
            </w:r>
          </w:p>
        </w:tc>
        <w:tc>
          <w:tcPr>
            <w:tcW w:w="3456" w:type="dxa"/>
          </w:tcPr>
          <w:p w14:paraId="72FF61DB" w14:textId="6EBCE5DC" w:rsidR="00F236A4" w:rsidRPr="00576A2A" w:rsidRDefault="00F236A4" w:rsidP="002E0BEB">
            <w:pPr>
              <w:spacing w:before="40" w:after="80"/>
              <w:jc w:val="left"/>
              <w:rPr>
                <w:sz w:val="20"/>
                <w:szCs w:val="20"/>
                <w:lang w:val="es-ES_tradnl"/>
              </w:rPr>
            </w:pPr>
            <w:r w:rsidRPr="00576A2A">
              <w:rPr>
                <w:sz w:val="20"/>
                <w:szCs w:val="20"/>
                <w:lang w:val="es-ES_tradnl"/>
              </w:rPr>
              <w:t>Se deben contabilizar únicamente los beneficios para la diversidad biológica y la integridad de los ecosistemas o las reducciones o eliminaciones de emisiones de carbono que no se habrían producido de otr</w:t>
            </w:r>
            <w:r w:rsidR="00941E44" w:rsidRPr="00576A2A">
              <w:rPr>
                <w:sz w:val="20"/>
                <w:szCs w:val="20"/>
                <w:lang w:val="es-ES_tradnl"/>
              </w:rPr>
              <w:t>o</w:t>
            </w:r>
            <w:r w:rsidRPr="00576A2A">
              <w:rPr>
                <w:sz w:val="20"/>
                <w:szCs w:val="20"/>
                <w:lang w:val="es-ES_tradnl"/>
              </w:rPr>
              <w:t xml:space="preserve"> modo (es decir, los nuevos beneficios climáticos derivados de la actividad). La adicionalidad es un requisito clave cuando los </w:t>
            </w:r>
            <w:r w:rsidR="00E9322F" w:rsidRPr="00576A2A">
              <w:rPr>
                <w:sz w:val="20"/>
                <w:szCs w:val="20"/>
                <w:lang w:val="es-ES_tradnl"/>
              </w:rPr>
              <w:t>créditos de carbono son generados, comercializados o retirados;</w:t>
            </w:r>
            <w:r w:rsidR="004067E3" w:rsidRPr="00576A2A">
              <w:rPr>
                <w:sz w:val="20"/>
                <w:szCs w:val="20"/>
                <w:lang w:val="es-ES_tradnl"/>
              </w:rPr>
              <w:t xml:space="preserve"> las</w:t>
            </w:r>
            <w:r w:rsidR="00E9322F" w:rsidRPr="00576A2A">
              <w:rPr>
                <w:sz w:val="20"/>
                <w:szCs w:val="20"/>
                <w:lang w:val="es-ES_tradnl"/>
              </w:rPr>
              <w:t xml:space="preserve"> soluciones basadas en la </w:t>
            </w:r>
            <w:r w:rsidR="00E9322F" w:rsidRPr="00576A2A">
              <w:rPr>
                <w:sz w:val="20"/>
                <w:szCs w:val="20"/>
                <w:lang w:val="es-ES_tradnl"/>
              </w:rPr>
              <w:lastRenderedPageBreak/>
              <w:t xml:space="preserve">naturaleza y/o </w:t>
            </w:r>
            <w:r w:rsidR="004067E3" w:rsidRPr="00576A2A">
              <w:rPr>
                <w:sz w:val="20"/>
                <w:szCs w:val="20"/>
                <w:lang w:val="es-ES_tradnl"/>
              </w:rPr>
              <w:t xml:space="preserve">los </w:t>
            </w:r>
            <w:r w:rsidR="00E9322F" w:rsidRPr="00576A2A">
              <w:rPr>
                <w:sz w:val="20"/>
                <w:szCs w:val="20"/>
                <w:lang w:val="es-ES_tradnl"/>
              </w:rPr>
              <w:t>enfoques basados en los ecosistemas</w:t>
            </w:r>
            <w:r w:rsidR="004067E3" w:rsidRPr="00576A2A">
              <w:rPr>
                <w:sz w:val="20"/>
                <w:szCs w:val="20"/>
                <w:lang w:val="es-ES_tradnl"/>
              </w:rPr>
              <w:t xml:space="preserve"> que proporcionan beneficios secundarios para la mitigación sin ser parte</w:t>
            </w:r>
            <w:r w:rsidR="00131498" w:rsidRPr="00576A2A">
              <w:rPr>
                <w:sz w:val="20"/>
                <w:szCs w:val="20"/>
                <w:lang w:val="es-ES_tradnl"/>
              </w:rPr>
              <w:t xml:space="preserve"> de un programa de créditos de carbono no necesitan tratar la adicionalidad como un</w:t>
            </w:r>
            <w:r w:rsidR="00941E44" w:rsidRPr="00576A2A">
              <w:rPr>
                <w:sz w:val="20"/>
                <w:szCs w:val="20"/>
                <w:lang w:val="es-ES_tradnl"/>
              </w:rPr>
              <w:t xml:space="preserve"> resultado esperado, siempre y cuando estén garantizados otros beneficios secundarios</w:t>
            </w:r>
            <w:r w:rsidR="00E9322F" w:rsidRPr="00576A2A">
              <w:rPr>
                <w:sz w:val="20"/>
                <w:szCs w:val="20"/>
                <w:lang w:val="es-ES_tradnl"/>
              </w:rPr>
              <w:t>.</w:t>
            </w:r>
          </w:p>
        </w:tc>
        <w:tc>
          <w:tcPr>
            <w:tcW w:w="4536" w:type="dxa"/>
          </w:tcPr>
          <w:p w14:paraId="4A59F5E2" w14:textId="3476A10F" w:rsidR="002E0BEB" w:rsidRPr="00576A2A" w:rsidRDefault="00604567" w:rsidP="002E0BEB">
            <w:pPr>
              <w:keepNext/>
              <w:spacing w:before="40" w:after="80"/>
              <w:jc w:val="left"/>
              <w:rPr>
                <w:b/>
                <w:bCs/>
                <w:sz w:val="20"/>
                <w:szCs w:val="20"/>
                <w:lang w:val="es-ES_tradnl"/>
              </w:rPr>
            </w:pPr>
            <w:r w:rsidRPr="00576A2A">
              <w:rPr>
                <w:b/>
                <w:bCs/>
                <w:sz w:val="20"/>
                <w:szCs w:val="20"/>
                <w:lang w:val="es-ES_tradnl"/>
              </w:rPr>
              <w:lastRenderedPageBreak/>
              <w:t>Garantías de adicionalidad</w:t>
            </w:r>
          </w:p>
          <w:p w14:paraId="783ACB85" w14:textId="2BE4165E" w:rsidR="002E0BEB" w:rsidRPr="00576A2A" w:rsidRDefault="00C2085B" w:rsidP="002E0BEB">
            <w:pPr>
              <w:spacing w:before="40" w:after="80"/>
              <w:jc w:val="left"/>
              <w:rPr>
                <w:sz w:val="20"/>
                <w:szCs w:val="20"/>
                <w:lang w:val="es-ES_tradnl"/>
              </w:rPr>
            </w:pPr>
            <w:r w:rsidRPr="00576A2A">
              <w:rPr>
                <w:sz w:val="20"/>
                <w:szCs w:val="20"/>
                <w:lang w:val="es-ES_tradnl"/>
              </w:rPr>
              <w:t>Las s</w:t>
            </w:r>
            <w:r w:rsidR="00270B77" w:rsidRPr="00576A2A">
              <w:rPr>
                <w:sz w:val="20"/>
                <w:szCs w:val="20"/>
                <w:lang w:val="es-ES_tradnl"/>
              </w:rPr>
              <w:t xml:space="preserve">oluciones basadas en la naturaleza y/o </w:t>
            </w:r>
            <w:r w:rsidRPr="00576A2A">
              <w:rPr>
                <w:sz w:val="20"/>
                <w:szCs w:val="20"/>
                <w:lang w:val="es-ES_tradnl"/>
              </w:rPr>
              <w:t xml:space="preserve">los </w:t>
            </w:r>
            <w:r w:rsidR="00270B77" w:rsidRPr="00576A2A">
              <w:rPr>
                <w:sz w:val="20"/>
                <w:szCs w:val="20"/>
                <w:lang w:val="es-ES_tradnl"/>
              </w:rPr>
              <w:t>enfoques basados en los ecosistemas</w:t>
            </w:r>
            <w:r w:rsidR="002E0BEB" w:rsidRPr="00576A2A">
              <w:rPr>
                <w:sz w:val="20"/>
                <w:szCs w:val="20"/>
                <w:lang w:val="es-ES_tradnl"/>
              </w:rPr>
              <w:t xml:space="preserve"> </w:t>
            </w:r>
            <w:r w:rsidR="00270B77" w:rsidRPr="00576A2A">
              <w:rPr>
                <w:sz w:val="20"/>
                <w:szCs w:val="20"/>
                <w:lang w:val="es-ES_tradnl"/>
              </w:rPr>
              <w:t xml:space="preserve">que proporcionan </w:t>
            </w:r>
            <w:r w:rsidR="002E0BEB" w:rsidRPr="00576A2A">
              <w:rPr>
                <w:sz w:val="20"/>
                <w:szCs w:val="20"/>
                <w:lang w:val="es-ES_tradnl"/>
              </w:rPr>
              <w:t xml:space="preserve">beneficios secundarios para la mitigación del cambio climático </w:t>
            </w:r>
            <w:r w:rsidR="00CF2305" w:rsidRPr="00576A2A">
              <w:rPr>
                <w:sz w:val="20"/>
                <w:szCs w:val="20"/>
                <w:lang w:val="es-ES_tradnl"/>
              </w:rPr>
              <w:t>deberían ser diseñados sobre la base de una evaluación rigurosa de la adicionalidad, cumpliendo con los estándares aceptados en materia de carbono</w:t>
            </w:r>
            <w:r w:rsidR="002E0BEB" w:rsidRPr="00576A2A">
              <w:rPr>
                <w:sz w:val="20"/>
                <w:szCs w:val="20"/>
                <w:lang w:val="es-ES_tradnl"/>
              </w:rPr>
              <w:t>, inclu</w:t>
            </w:r>
            <w:r w:rsidR="009720B1" w:rsidRPr="00576A2A">
              <w:rPr>
                <w:sz w:val="20"/>
                <w:szCs w:val="20"/>
                <w:lang w:val="es-ES_tradnl"/>
              </w:rPr>
              <w:t>idos los convenidos en el Acuerdo de París</w:t>
            </w:r>
            <w:r w:rsidR="002E0BEB" w:rsidRPr="00576A2A">
              <w:rPr>
                <w:sz w:val="20"/>
                <w:szCs w:val="20"/>
                <w:lang w:val="es-ES_tradnl"/>
              </w:rPr>
              <w:t xml:space="preserve">. </w:t>
            </w:r>
            <w:r w:rsidR="00CF2305" w:rsidRPr="00576A2A">
              <w:rPr>
                <w:sz w:val="20"/>
                <w:szCs w:val="20"/>
                <w:lang w:val="es-ES_tradnl"/>
              </w:rPr>
              <w:t xml:space="preserve">Se debería evitar la reducción neta de las reservas de carbono en todos los depósitos de carbono orgánico </w:t>
            </w:r>
            <w:r w:rsidR="002E0BEB" w:rsidRPr="00576A2A">
              <w:rPr>
                <w:sz w:val="20"/>
                <w:szCs w:val="20"/>
                <w:lang w:val="es-ES_tradnl"/>
              </w:rPr>
              <w:t>(</w:t>
            </w:r>
            <w:r w:rsidR="00CF2305" w:rsidRPr="00576A2A">
              <w:rPr>
                <w:sz w:val="20"/>
                <w:szCs w:val="20"/>
                <w:lang w:val="es-ES_tradnl"/>
              </w:rPr>
              <w:t xml:space="preserve">tanto por encima </w:t>
            </w:r>
            <w:r w:rsidR="00CF2305" w:rsidRPr="00576A2A">
              <w:rPr>
                <w:sz w:val="20"/>
                <w:szCs w:val="20"/>
                <w:lang w:val="es-ES_tradnl"/>
              </w:rPr>
              <w:lastRenderedPageBreak/>
              <w:t>como por debajo del suelo en el caso de los ecosistemas terrestres</w:t>
            </w:r>
            <w:r w:rsidR="002E0BEB" w:rsidRPr="00576A2A">
              <w:rPr>
                <w:sz w:val="20"/>
                <w:szCs w:val="20"/>
                <w:lang w:val="es-ES_tradnl"/>
              </w:rPr>
              <w:t xml:space="preserve">, </w:t>
            </w:r>
            <w:r w:rsidR="00D87084" w:rsidRPr="00576A2A">
              <w:rPr>
                <w:sz w:val="20"/>
                <w:szCs w:val="20"/>
                <w:lang w:val="es-ES_tradnl"/>
              </w:rPr>
              <w:t>y en los casos de los depósitos costeros y pelágicos o del océano profundo cuando se trate de ecosistemas marinos</w:t>
            </w:r>
            <w:r w:rsidR="002E0BEB" w:rsidRPr="00576A2A">
              <w:rPr>
                <w:sz w:val="20"/>
                <w:szCs w:val="20"/>
                <w:lang w:val="es-ES_tradnl"/>
              </w:rPr>
              <w:t>).</w:t>
            </w:r>
          </w:p>
        </w:tc>
      </w:tr>
      <w:tr w:rsidR="002E0BEB" w:rsidRPr="00576A2A" w14:paraId="36646661" w14:textId="77777777" w:rsidTr="00702702">
        <w:tc>
          <w:tcPr>
            <w:tcW w:w="1359" w:type="dxa"/>
          </w:tcPr>
          <w:p w14:paraId="1B7F4422" w14:textId="2333DE3B" w:rsidR="002E0BEB" w:rsidRPr="00576A2A" w:rsidRDefault="002E0BEB" w:rsidP="002E0BEB">
            <w:pPr>
              <w:spacing w:before="40" w:after="80"/>
              <w:rPr>
                <w:sz w:val="20"/>
                <w:szCs w:val="20"/>
                <w:lang w:val="es-ES_tradnl"/>
              </w:rPr>
            </w:pPr>
            <w:r w:rsidRPr="00576A2A">
              <w:rPr>
                <w:sz w:val="20"/>
                <w:szCs w:val="20"/>
                <w:lang w:val="es-ES_tradnl"/>
              </w:rPr>
              <w:lastRenderedPageBreak/>
              <w:t>Permanenc</w:t>
            </w:r>
            <w:r w:rsidR="00D87084" w:rsidRPr="00576A2A">
              <w:rPr>
                <w:sz w:val="20"/>
                <w:szCs w:val="20"/>
                <w:lang w:val="es-ES_tradnl"/>
              </w:rPr>
              <w:t>ia e impactos a largo plazo</w:t>
            </w:r>
          </w:p>
        </w:tc>
        <w:tc>
          <w:tcPr>
            <w:tcW w:w="3456" w:type="dxa"/>
          </w:tcPr>
          <w:p w14:paraId="7C659255" w14:textId="57B7F40A" w:rsidR="00EE7AFA" w:rsidRPr="00576A2A" w:rsidRDefault="00EE7AFA" w:rsidP="002E0BEB">
            <w:pPr>
              <w:spacing w:before="40" w:after="80"/>
              <w:jc w:val="left"/>
              <w:rPr>
                <w:sz w:val="20"/>
                <w:szCs w:val="20"/>
                <w:lang w:val="es-ES_tradnl"/>
              </w:rPr>
            </w:pPr>
            <w:r w:rsidRPr="00576A2A">
              <w:rPr>
                <w:sz w:val="20"/>
                <w:szCs w:val="20"/>
                <w:lang w:val="es-ES_tradnl"/>
              </w:rPr>
              <w:t>Priorizar las actividades en las que haya más probabilidad de que las reducciones o eliminaciones de emisiones y los beneficios para la diversidad biológica sean duraderos, teniendo en cuenta los factores socio</w:t>
            </w:r>
            <w:r w:rsidR="00576A2A" w:rsidRPr="00576A2A">
              <w:rPr>
                <w:sz w:val="20"/>
                <w:szCs w:val="20"/>
                <w:lang w:val="es-ES_tradnl"/>
              </w:rPr>
              <w:t>-</w:t>
            </w:r>
            <w:r w:rsidRPr="00576A2A">
              <w:rPr>
                <w:sz w:val="20"/>
                <w:szCs w:val="20"/>
                <w:lang w:val="es-ES_tradnl"/>
              </w:rPr>
              <w:t>ecológicos</w:t>
            </w:r>
          </w:p>
        </w:tc>
        <w:tc>
          <w:tcPr>
            <w:tcW w:w="4536" w:type="dxa"/>
          </w:tcPr>
          <w:p w14:paraId="6ED31546" w14:textId="77777777" w:rsidR="00D87084" w:rsidRPr="00576A2A" w:rsidRDefault="002E0BEB" w:rsidP="002E0BEB">
            <w:pPr>
              <w:keepNext/>
              <w:spacing w:before="40" w:after="80"/>
              <w:jc w:val="left"/>
              <w:rPr>
                <w:b/>
                <w:bCs/>
                <w:sz w:val="20"/>
                <w:szCs w:val="20"/>
                <w:lang w:val="es-ES_tradnl"/>
              </w:rPr>
            </w:pPr>
            <w:r w:rsidRPr="00576A2A">
              <w:rPr>
                <w:b/>
                <w:bCs/>
                <w:sz w:val="20"/>
                <w:szCs w:val="20"/>
                <w:lang w:val="es-ES_tradnl"/>
              </w:rPr>
              <w:t>Promo</w:t>
            </w:r>
            <w:r w:rsidR="00D87084" w:rsidRPr="00576A2A">
              <w:rPr>
                <w:b/>
                <w:bCs/>
                <w:sz w:val="20"/>
                <w:szCs w:val="20"/>
                <w:lang w:val="es-ES_tradnl"/>
              </w:rPr>
              <w:t>ción de la permanencia</w:t>
            </w:r>
          </w:p>
          <w:p w14:paraId="5D74119E" w14:textId="5D991F6F" w:rsidR="002E0BEB" w:rsidRPr="00576A2A" w:rsidRDefault="00C2085B" w:rsidP="002E0BEB">
            <w:pPr>
              <w:keepNext/>
              <w:spacing w:before="40" w:after="80"/>
              <w:jc w:val="left"/>
              <w:rPr>
                <w:sz w:val="20"/>
                <w:szCs w:val="20"/>
                <w:lang w:val="es-ES_tradnl"/>
              </w:rPr>
            </w:pPr>
            <w:r w:rsidRPr="00576A2A">
              <w:rPr>
                <w:sz w:val="20"/>
                <w:szCs w:val="20"/>
                <w:lang w:val="es-ES_tradnl"/>
              </w:rPr>
              <w:t>Las s</w:t>
            </w:r>
            <w:r w:rsidR="00270B77" w:rsidRPr="00576A2A">
              <w:rPr>
                <w:sz w:val="20"/>
                <w:szCs w:val="20"/>
                <w:lang w:val="es-ES_tradnl"/>
              </w:rPr>
              <w:t xml:space="preserve">oluciones basadas en la naturaleza y/o </w:t>
            </w:r>
            <w:r w:rsidRPr="00576A2A">
              <w:rPr>
                <w:sz w:val="20"/>
                <w:szCs w:val="20"/>
                <w:lang w:val="es-ES_tradnl"/>
              </w:rPr>
              <w:t xml:space="preserve">los </w:t>
            </w:r>
            <w:r w:rsidR="00270B77" w:rsidRPr="00576A2A">
              <w:rPr>
                <w:sz w:val="20"/>
                <w:szCs w:val="20"/>
                <w:lang w:val="es-ES_tradnl"/>
              </w:rPr>
              <w:t>enfoques basados en los ecosistemas</w:t>
            </w:r>
            <w:r w:rsidR="002E0BEB" w:rsidRPr="00576A2A">
              <w:rPr>
                <w:sz w:val="20"/>
                <w:szCs w:val="20"/>
                <w:lang w:val="es-ES_tradnl"/>
              </w:rPr>
              <w:t xml:space="preserve"> </w:t>
            </w:r>
            <w:r w:rsidR="00270B77" w:rsidRPr="00576A2A">
              <w:rPr>
                <w:sz w:val="20"/>
                <w:szCs w:val="20"/>
                <w:lang w:val="es-ES_tradnl"/>
              </w:rPr>
              <w:t xml:space="preserve">que proporcionan </w:t>
            </w:r>
            <w:r w:rsidR="002E0BEB" w:rsidRPr="00576A2A">
              <w:rPr>
                <w:sz w:val="20"/>
                <w:szCs w:val="20"/>
                <w:lang w:val="es-ES_tradnl"/>
              </w:rPr>
              <w:t xml:space="preserve">beneficios secundarios para la mitigación del cambio climático </w:t>
            </w:r>
            <w:r w:rsidR="00D87084" w:rsidRPr="00576A2A">
              <w:rPr>
                <w:sz w:val="20"/>
                <w:szCs w:val="20"/>
                <w:lang w:val="es-ES_tradnl"/>
              </w:rPr>
              <w:t>deberían producir resultados duraderos. Deberían proteger, mantener y restaurar la diversidad biológica y la integridad ecológica (condición, composición, estructura y funcionamiento del ecosistema)</w:t>
            </w:r>
            <w:r w:rsidR="002E0BEB" w:rsidRPr="00576A2A">
              <w:rPr>
                <w:sz w:val="20"/>
                <w:szCs w:val="20"/>
                <w:lang w:val="es-ES_tradnl"/>
              </w:rPr>
              <w:t>.</w:t>
            </w:r>
          </w:p>
          <w:p w14:paraId="48D4B942" w14:textId="2B95793D" w:rsidR="002E0BEB" w:rsidRPr="00576A2A" w:rsidRDefault="00D87084" w:rsidP="002E0BEB">
            <w:pPr>
              <w:spacing w:before="40" w:after="80"/>
              <w:jc w:val="left"/>
              <w:rPr>
                <w:sz w:val="20"/>
                <w:szCs w:val="20"/>
                <w:lang w:val="es-ES_tradnl"/>
              </w:rPr>
            </w:pPr>
            <w:r w:rsidRPr="00576A2A">
              <w:rPr>
                <w:sz w:val="20"/>
                <w:szCs w:val="20"/>
                <w:lang w:val="es-ES_tradnl"/>
              </w:rPr>
              <w:t>Se</w:t>
            </w:r>
            <w:r w:rsidRPr="00576A2A">
              <w:rPr>
                <w:sz w:val="20"/>
                <w:lang w:val="es-ES_tradnl"/>
              </w:rPr>
              <w:t xml:space="preserve"> </w:t>
            </w:r>
            <w:r w:rsidR="0045183C" w:rsidRPr="00576A2A">
              <w:rPr>
                <w:sz w:val="20"/>
                <w:lang w:val="es-ES_tradnl"/>
              </w:rPr>
              <w:t xml:space="preserve">deberían diseñar medidas </w:t>
            </w:r>
            <w:r w:rsidR="00651367" w:rsidRPr="00576A2A">
              <w:rPr>
                <w:sz w:val="20"/>
                <w:lang w:val="es-ES_tradnl"/>
              </w:rPr>
              <w:t xml:space="preserve">para reducir el riesgo de reversión </w:t>
            </w:r>
            <w:r w:rsidR="002E0BEB" w:rsidRPr="00576A2A">
              <w:rPr>
                <w:sz w:val="20"/>
                <w:szCs w:val="20"/>
                <w:lang w:val="es-ES_tradnl"/>
              </w:rPr>
              <w:t>(</w:t>
            </w:r>
            <w:r w:rsidR="00651367" w:rsidRPr="00576A2A">
              <w:rPr>
                <w:sz w:val="20"/>
                <w:szCs w:val="20"/>
                <w:lang w:val="es-ES_tradnl"/>
              </w:rPr>
              <w:t xml:space="preserve">es decir, </w:t>
            </w:r>
            <w:r w:rsidR="006F1F2A" w:rsidRPr="00576A2A">
              <w:rPr>
                <w:sz w:val="20"/>
                <w:szCs w:val="20"/>
                <w:lang w:val="es-ES_tradnl"/>
              </w:rPr>
              <w:t xml:space="preserve">salvaguardia f  de </w:t>
            </w:r>
            <w:r w:rsidR="002E0BEB" w:rsidRPr="00576A2A">
              <w:rPr>
                <w:sz w:val="20"/>
                <w:szCs w:val="20"/>
                <w:lang w:val="es-ES_tradnl"/>
              </w:rPr>
              <w:t>Canc</w:t>
            </w:r>
            <w:r w:rsidR="006F1F2A" w:rsidRPr="00576A2A">
              <w:rPr>
                <w:sz w:val="20"/>
                <w:szCs w:val="20"/>
                <w:lang w:val="es-ES_tradnl"/>
              </w:rPr>
              <w:t>ú</w:t>
            </w:r>
            <w:r w:rsidR="002E0BEB" w:rsidRPr="00576A2A">
              <w:rPr>
                <w:sz w:val="20"/>
                <w:szCs w:val="20"/>
                <w:lang w:val="es-ES_tradnl"/>
              </w:rPr>
              <w:t>n)</w:t>
            </w:r>
            <w:r w:rsidR="002E0BEB" w:rsidRPr="00576A2A">
              <w:rPr>
                <w:rStyle w:val="FootnoteReference"/>
                <w:sz w:val="20"/>
                <w:szCs w:val="20"/>
                <w:lang w:val="es-ES_tradnl"/>
              </w:rPr>
              <w:footnoteReference w:id="6"/>
            </w:r>
            <w:r w:rsidR="00CC3E5F" w:rsidRPr="00576A2A">
              <w:rPr>
                <w:sz w:val="20"/>
                <w:szCs w:val="20"/>
                <w:lang w:val="es-ES_tradnl"/>
              </w:rPr>
              <w:t>,</w:t>
            </w:r>
            <w:r w:rsidR="002E0BEB" w:rsidRPr="00576A2A">
              <w:rPr>
                <w:sz w:val="20"/>
                <w:szCs w:val="20"/>
                <w:lang w:val="es-ES_tradnl"/>
              </w:rPr>
              <w:t xml:space="preserve"> </w:t>
            </w:r>
            <w:r w:rsidR="000569DA" w:rsidRPr="00576A2A">
              <w:rPr>
                <w:sz w:val="20"/>
                <w:szCs w:val="20"/>
                <w:lang w:val="es-ES_tradnl"/>
              </w:rPr>
              <w:t xml:space="preserve">lo cual generalmente significa afrontar los impulsores subyacentes de la degradación de los ecosistemas y las barreras para la restauración de los ecosistemas o la gestión sostenible. </w:t>
            </w:r>
          </w:p>
          <w:p w14:paraId="23D3F12B" w14:textId="38BB19BD" w:rsidR="002E0BEB" w:rsidRPr="00576A2A" w:rsidRDefault="00D87084" w:rsidP="002E0BEB">
            <w:pPr>
              <w:keepNext/>
              <w:spacing w:before="40" w:after="80"/>
              <w:jc w:val="left"/>
              <w:rPr>
                <w:sz w:val="20"/>
                <w:szCs w:val="20"/>
                <w:lang w:val="es-ES_tradnl"/>
              </w:rPr>
            </w:pPr>
            <w:r w:rsidRPr="00576A2A">
              <w:rPr>
                <w:sz w:val="20"/>
                <w:szCs w:val="20"/>
                <w:lang w:val="es-ES_tradnl"/>
              </w:rPr>
              <w:t xml:space="preserve">Se deberían diseñar medidas para promover la resiliencia climática y de los ecosistemas, priorizando la utilización de especies autóctonas locales y resilientes al clima en la plantación y la restauración, </w:t>
            </w:r>
            <w:r w:rsidR="00BD2278" w:rsidRPr="00576A2A">
              <w:rPr>
                <w:sz w:val="20"/>
                <w:szCs w:val="20"/>
                <w:lang w:val="es-ES_tradnl"/>
              </w:rPr>
              <w:t xml:space="preserve">y en el apoyo a la recuperación de la fauna y flora nativas y las interacciones ecológicas que </w:t>
            </w:r>
            <w:r w:rsidR="002B0E30" w:rsidRPr="00576A2A">
              <w:rPr>
                <w:sz w:val="20"/>
                <w:szCs w:val="20"/>
                <w:lang w:val="es-ES_tradnl"/>
              </w:rPr>
              <w:t xml:space="preserve">sostienen la resiliencia a largo plazo. </w:t>
            </w:r>
            <w:r w:rsidR="002E0BEB" w:rsidRPr="00576A2A">
              <w:rPr>
                <w:sz w:val="20"/>
                <w:szCs w:val="20"/>
                <w:lang w:val="es-ES_tradnl"/>
              </w:rPr>
              <w:t xml:space="preserve"> </w:t>
            </w:r>
          </w:p>
          <w:p w14:paraId="14D7D072" w14:textId="093D2AE0" w:rsidR="002E0BEB" w:rsidRPr="00576A2A" w:rsidRDefault="00510444" w:rsidP="002E0BEB">
            <w:pPr>
              <w:spacing w:before="40" w:after="80"/>
              <w:jc w:val="left"/>
              <w:rPr>
                <w:sz w:val="20"/>
                <w:szCs w:val="20"/>
                <w:lang w:val="es-ES_tradnl"/>
              </w:rPr>
            </w:pPr>
            <w:r w:rsidRPr="00576A2A">
              <w:rPr>
                <w:sz w:val="20"/>
                <w:szCs w:val="20"/>
                <w:lang w:val="es-ES_tradnl"/>
              </w:rPr>
              <w:t>Los sistemas de seguimiento deberían permitir evaluar cualquier reversión, y los sistemas de créditos o contabilización del carbono y la diversidad biológica deberían incluir reservas para hacer frente a los riesgos de reversión restantes</w:t>
            </w:r>
            <w:r w:rsidR="002E0BEB" w:rsidRPr="00576A2A">
              <w:rPr>
                <w:sz w:val="20"/>
                <w:szCs w:val="20"/>
                <w:lang w:val="es-ES_tradnl"/>
              </w:rPr>
              <w:t>.</w:t>
            </w:r>
          </w:p>
        </w:tc>
      </w:tr>
      <w:tr w:rsidR="002E0BEB" w:rsidRPr="00576A2A" w14:paraId="297543FB" w14:textId="77777777" w:rsidTr="00702702">
        <w:tc>
          <w:tcPr>
            <w:tcW w:w="1359" w:type="dxa"/>
          </w:tcPr>
          <w:p w14:paraId="44B85D39" w14:textId="70D3B285" w:rsidR="002E0BEB" w:rsidRPr="00576A2A" w:rsidRDefault="003D4DC6" w:rsidP="002E0BEB">
            <w:pPr>
              <w:spacing w:before="40" w:after="80"/>
              <w:rPr>
                <w:sz w:val="20"/>
                <w:szCs w:val="20"/>
                <w:lang w:val="es-ES_tradnl"/>
              </w:rPr>
            </w:pPr>
            <w:r w:rsidRPr="00576A2A">
              <w:rPr>
                <w:sz w:val="20"/>
                <w:szCs w:val="20"/>
                <w:lang w:val="es-ES_tradnl"/>
              </w:rPr>
              <w:t>Fuga</w:t>
            </w:r>
          </w:p>
        </w:tc>
        <w:tc>
          <w:tcPr>
            <w:tcW w:w="3456" w:type="dxa"/>
          </w:tcPr>
          <w:p w14:paraId="6FDD2035" w14:textId="27E2B57F" w:rsidR="002E0BEB" w:rsidRPr="00576A2A" w:rsidRDefault="003D4DC6" w:rsidP="002E0BEB">
            <w:pPr>
              <w:spacing w:before="40" w:after="80"/>
              <w:jc w:val="left"/>
              <w:rPr>
                <w:i/>
                <w:iCs/>
                <w:sz w:val="20"/>
                <w:szCs w:val="20"/>
                <w:lang w:val="es-ES_tradnl"/>
              </w:rPr>
            </w:pPr>
            <w:r w:rsidRPr="00576A2A">
              <w:rPr>
                <w:sz w:val="20"/>
                <w:szCs w:val="20"/>
                <w:lang w:val="es-ES_tradnl"/>
              </w:rPr>
              <w:t xml:space="preserve">Evitar el desplazamiento </w:t>
            </w:r>
            <w:r w:rsidR="002E0BEB" w:rsidRPr="00576A2A">
              <w:rPr>
                <w:sz w:val="20"/>
                <w:szCs w:val="20"/>
                <w:lang w:val="es-ES_tradnl"/>
              </w:rPr>
              <w:t>(</w:t>
            </w:r>
            <w:r w:rsidRPr="00576A2A">
              <w:rPr>
                <w:sz w:val="20"/>
                <w:szCs w:val="20"/>
                <w:lang w:val="es-ES_tradnl"/>
              </w:rPr>
              <w:t xml:space="preserve">la </w:t>
            </w:r>
            <w:r w:rsidR="002E0BEB" w:rsidRPr="00576A2A">
              <w:rPr>
                <w:sz w:val="20"/>
                <w:szCs w:val="20"/>
                <w:lang w:val="es-ES_tradnl"/>
              </w:rPr>
              <w:t>“</w:t>
            </w:r>
            <w:r w:rsidRPr="00576A2A">
              <w:rPr>
                <w:sz w:val="20"/>
                <w:szCs w:val="20"/>
                <w:lang w:val="es-ES_tradnl"/>
              </w:rPr>
              <w:t>fuga</w:t>
            </w:r>
            <w:r w:rsidR="002E0BEB" w:rsidRPr="00576A2A">
              <w:rPr>
                <w:sz w:val="20"/>
                <w:szCs w:val="20"/>
                <w:lang w:val="es-ES_tradnl"/>
              </w:rPr>
              <w:t xml:space="preserve">”) </w:t>
            </w:r>
            <w:r w:rsidRPr="00576A2A">
              <w:rPr>
                <w:sz w:val="20"/>
                <w:szCs w:val="20"/>
                <w:lang w:val="es-ES_tradnl"/>
              </w:rPr>
              <w:t xml:space="preserve">de emisiones a otros lugares y los impactos negativos sobre la diversidad biológica. Las fugas pueden ser locales, nacionales e internacionales. </w:t>
            </w:r>
            <w:r w:rsidR="002E0BEB" w:rsidRPr="00576A2A">
              <w:rPr>
                <w:sz w:val="20"/>
                <w:szCs w:val="20"/>
                <w:lang w:val="es-ES_tradnl"/>
              </w:rPr>
              <w:t xml:space="preserve"> </w:t>
            </w:r>
          </w:p>
        </w:tc>
        <w:tc>
          <w:tcPr>
            <w:tcW w:w="4536" w:type="dxa"/>
          </w:tcPr>
          <w:p w14:paraId="11297C8E" w14:textId="3A9038F5" w:rsidR="002E0BEB" w:rsidRPr="00576A2A" w:rsidRDefault="003D4DC6" w:rsidP="002E0BEB">
            <w:pPr>
              <w:spacing w:before="40" w:after="80"/>
              <w:jc w:val="left"/>
              <w:rPr>
                <w:b/>
                <w:bCs/>
                <w:sz w:val="20"/>
                <w:szCs w:val="20"/>
                <w:lang w:val="es-ES_tradnl"/>
              </w:rPr>
            </w:pPr>
            <w:r w:rsidRPr="00576A2A">
              <w:rPr>
                <w:b/>
                <w:bCs/>
                <w:sz w:val="20"/>
                <w:szCs w:val="20"/>
                <w:lang w:val="es-ES_tradnl"/>
              </w:rPr>
              <w:t>Prevención de fugas</w:t>
            </w:r>
          </w:p>
          <w:p w14:paraId="7F9C0B41" w14:textId="0E45D60A" w:rsidR="002E0BEB" w:rsidRPr="00576A2A" w:rsidRDefault="00C2085B" w:rsidP="002E0BEB">
            <w:pPr>
              <w:spacing w:before="40" w:after="80"/>
              <w:jc w:val="left"/>
              <w:rPr>
                <w:sz w:val="20"/>
                <w:szCs w:val="20"/>
                <w:lang w:val="es-ES_tradnl"/>
              </w:rPr>
            </w:pPr>
            <w:r w:rsidRPr="00576A2A">
              <w:rPr>
                <w:sz w:val="20"/>
                <w:szCs w:val="20"/>
                <w:lang w:val="es-ES_tradnl"/>
              </w:rPr>
              <w:t>Las s</w:t>
            </w:r>
            <w:r w:rsidR="00270B77" w:rsidRPr="00576A2A">
              <w:rPr>
                <w:sz w:val="20"/>
                <w:szCs w:val="20"/>
                <w:lang w:val="es-ES_tradnl"/>
              </w:rPr>
              <w:t xml:space="preserve">oluciones basadas en la naturaleza y/o </w:t>
            </w:r>
            <w:r w:rsidRPr="00576A2A">
              <w:rPr>
                <w:sz w:val="20"/>
                <w:szCs w:val="20"/>
                <w:lang w:val="es-ES_tradnl"/>
              </w:rPr>
              <w:t xml:space="preserve">los </w:t>
            </w:r>
            <w:r w:rsidR="00270B77" w:rsidRPr="00576A2A">
              <w:rPr>
                <w:sz w:val="20"/>
                <w:szCs w:val="20"/>
                <w:lang w:val="es-ES_tradnl"/>
              </w:rPr>
              <w:t>enfoques basados en los ecosistemas</w:t>
            </w:r>
            <w:r w:rsidR="002E0BEB" w:rsidRPr="00576A2A">
              <w:rPr>
                <w:sz w:val="20"/>
                <w:szCs w:val="20"/>
                <w:lang w:val="es-ES_tradnl"/>
              </w:rPr>
              <w:t xml:space="preserve"> </w:t>
            </w:r>
            <w:r w:rsidR="00270B77" w:rsidRPr="00576A2A">
              <w:rPr>
                <w:sz w:val="20"/>
                <w:szCs w:val="20"/>
                <w:lang w:val="es-ES_tradnl"/>
              </w:rPr>
              <w:t>que proporcionan</w:t>
            </w:r>
            <w:r w:rsidR="002E0BEB" w:rsidRPr="00576A2A">
              <w:rPr>
                <w:sz w:val="20"/>
                <w:szCs w:val="20"/>
                <w:lang w:val="es-ES_tradnl"/>
              </w:rPr>
              <w:t xml:space="preserve"> beneficios secundarios para la mitigación del cambio climático </w:t>
            </w:r>
            <w:r w:rsidR="00E21E8B" w:rsidRPr="00576A2A">
              <w:rPr>
                <w:sz w:val="20"/>
                <w:szCs w:val="20"/>
                <w:lang w:val="es-ES_tradnl"/>
              </w:rPr>
              <w:t>deberían ser diseñados de modo tal que eviten fugas. Cuando se utilicen mercados internacionales de carbono, los proponentes deberían seguir las directrices actuales y futuras desarrolladas en el marco del Acuerdo de París, según proceda. Las soluciones incluyen</w:t>
            </w:r>
            <w:r w:rsidR="002E0BEB" w:rsidRPr="00576A2A">
              <w:rPr>
                <w:sz w:val="20"/>
                <w:szCs w:val="20"/>
                <w:lang w:val="es-ES_tradnl"/>
              </w:rPr>
              <w:t xml:space="preserve">: </w:t>
            </w:r>
          </w:p>
          <w:p w14:paraId="2068BB3F" w14:textId="0B7CCAD1" w:rsidR="002E0BEB" w:rsidRPr="00576A2A" w:rsidRDefault="002E0BEB" w:rsidP="002E0BEB">
            <w:pPr>
              <w:spacing w:before="40" w:after="80"/>
              <w:jc w:val="left"/>
              <w:rPr>
                <w:sz w:val="20"/>
                <w:szCs w:val="20"/>
                <w:lang w:val="es-ES_tradnl"/>
              </w:rPr>
            </w:pPr>
            <w:r w:rsidRPr="00576A2A">
              <w:rPr>
                <w:sz w:val="20"/>
                <w:szCs w:val="20"/>
                <w:lang w:val="es-ES_tradnl"/>
              </w:rPr>
              <w:t xml:space="preserve">a) </w:t>
            </w:r>
            <w:r w:rsidR="00E21E8B" w:rsidRPr="00576A2A">
              <w:rPr>
                <w:sz w:val="20"/>
                <w:szCs w:val="20"/>
                <w:lang w:val="es-ES_tradnl"/>
              </w:rPr>
              <w:t xml:space="preserve">Ubicar las actividades de mitigación en paisajes bien gestionados y como parte de una planificación espacial integrada </w:t>
            </w:r>
            <w:r w:rsidRPr="00576A2A">
              <w:rPr>
                <w:sz w:val="20"/>
                <w:szCs w:val="20"/>
                <w:lang w:val="es-ES_tradnl"/>
              </w:rPr>
              <w:t>(</w:t>
            </w:r>
            <w:r w:rsidR="0020513F" w:rsidRPr="00576A2A">
              <w:rPr>
                <w:sz w:val="20"/>
                <w:szCs w:val="20"/>
                <w:lang w:val="es-ES_tradnl"/>
              </w:rPr>
              <w:t xml:space="preserve">véase la meta </w:t>
            </w:r>
            <w:r w:rsidRPr="00576A2A">
              <w:rPr>
                <w:sz w:val="20"/>
                <w:szCs w:val="20"/>
                <w:lang w:val="es-ES_tradnl"/>
              </w:rPr>
              <w:t xml:space="preserve">1 </w:t>
            </w:r>
            <w:r w:rsidR="0020513F" w:rsidRPr="00576A2A">
              <w:rPr>
                <w:sz w:val="20"/>
                <w:szCs w:val="20"/>
                <w:lang w:val="es-ES_tradnl"/>
              </w:rPr>
              <w:t xml:space="preserve">del Marco Mundial de Biodiversidad de </w:t>
            </w:r>
            <w:r w:rsidRPr="00576A2A">
              <w:rPr>
                <w:sz w:val="20"/>
                <w:szCs w:val="20"/>
                <w:lang w:val="es-ES_tradnl"/>
              </w:rPr>
              <w:t>Kunming-Montreal);</w:t>
            </w:r>
          </w:p>
          <w:p w14:paraId="6CE41276" w14:textId="4C4A9C36" w:rsidR="002E0BEB" w:rsidRPr="00576A2A" w:rsidRDefault="002E0BEB" w:rsidP="002E0BEB">
            <w:pPr>
              <w:spacing w:before="40" w:after="80"/>
              <w:jc w:val="left"/>
              <w:rPr>
                <w:sz w:val="20"/>
                <w:szCs w:val="20"/>
                <w:lang w:val="es-ES_tradnl"/>
              </w:rPr>
            </w:pPr>
            <w:r w:rsidRPr="00576A2A">
              <w:rPr>
                <w:sz w:val="20"/>
                <w:szCs w:val="20"/>
                <w:lang w:val="es-ES_tradnl"/>
              </w:rPr>
              <w:lastRenderedPageBreak/>
              <w:t xml:space="preserve">b) </w:t>
            </w:r>
            <w:r w:rsidR="00E21E8B" w:rsidRPr="00576A2A">
              <w:rPr>
                <w:sz w:val="20"/>
                <w:szCs w:val="20"/>
                <w:lang w:val="es-ES_tradnl"/>
              </w:rPr>
              <w:t>Colaborar con los actores</w:t>
            </w:r>
            <w:r w:rsidR="000B4055" w:rsidRPr="00576A2A">
              <w:rPr>
                <w:sz w:val="20"/>
                <w:szCs w:val="20"/>
                <w:lang w:val="es-ES_tradnl"/>
              </w:rPr>
              <w:t xml:space="preserve"> que dependen del cambio en el uso de la tierra para co-diseñar vías económicas y medios de vida alternativos, tomando en cuenta los contextos nacionales y territoriales, que no conduzcan a fugas ni a efectos rebote, entre otras cosas mediante la reducción de los impulsores subyacentes de la degradación de los ecosistemas</w:t>
            </w:r>
            <w:r w:rsidRPr="00576A2A">
              <w:rPr>
                <w:sz w:val="20"/>
                <w:szCs w:val="20"/>
                <w:lang w:val="es-ES_tradnl"/>
              </w:rPr>
              <w:t>;</w:t>
            </w:r>
          </w:p>
          <w:p w14:paraId="04A52A03" w14:textId="23B5482E" w:rsidR="002E0BEB" w:rsidRPr="00576A2A" w:rsidRDefault="002E0BEB" w:rsidP="002E0BEB">
            <w:pPr>
              <w:spacing w:before="40" w:after="80"/>
              <w:jc w:val="left"/>
              <w:rPr>
                <w:sz w:val="20"/>
                <w:szCs w:val="20"/>
                <w:lang w:val="es-ES_tradnl"/>
              </w:rPr>
            </w:pPr>
            <w:r w:rsidRPr="00576A2A">
              <w:rPr>
                <w:sz w:val="20"/>
                <w:szCs w:val="20"/>
                <w:lang w:val="es-ES_tradnl"/>
              </w:rPr>
              <w:t xml:space="preserve">c) </w:t>
            </w:r>
            <w:r w:rsidR="00BD58B2" w:rsidRPr="00576A2A">
              <w:rPr>
                <w:sz w:val="20"/>
                <w:szCs w:val="20"/>
                <w:lang w:val="es-ES_tradnl"/>
              </w:rPr>
              <w:t xml:space="preserve">Llevar a cabo una contabilización de la diversidad biológica y del carbono a escala jurisdiccional, o dentro de un </w:t>
            </w:r>
            <w:r w:rsidR="004A20C5" w:rsidRPr="00576A2A">
              <w:rPr>
                <w:sz w:val="20"/>
                <w:szCs w:val="20"/>
                <w:lang w:val="es-ES_tradnl"/>
              </w:rPr>
              <w:t xml:space="preserve">programa </w:t>
            </w:r>
            <w:r w:rsidR="00BD58B2" w:rsidRPr="00576A2A">
              <w:rPr>
                <w:sz w:val="20"/>
                <w:szCs w:val="20"/>
                <w:lang w:val="es-ES_tradnl"/>
              </w:rPr>
              <w:t>anidado, para integrar las fugas locales y nacionales en los resultados generales</w:t>
            </w:r>
            <w:r w:rsidRPr="00576A2A">
              <w:rPr>
                <w:sz w:val="20"/>
                <w:szCs w:val="20"/>
                <w:lang w:val="es-ES_tradnl"/>
              </w:rPr>
              <w:t>;</w:t>
            </w:r>
          </w:p>
          <w:p w14:paraId="4F49735B" w14:textId="2818C0DE" w:rsidR="002E0BEB" w:rsidRPr="00576A2A" w:rsidRDefault="002E0BEB" w:rsidP="002E0BEB">
            <w:pPr>
              <w:spacing w:before="40" w:after="80"/>
              <w:jc w:val="left"/>
              <w:rPr>
                <w:sz w:val="20"/>
                <w:szCs w:val="20"/>
                <w:lang w:val="es-ES_tradnl"/>
              </w:rPr>
            </w:pPr>
            <w:r w:rsidRPr="00576A2A">
              <w:rPr>
                <w:sz w:val="20"/>
                <w:szCs w:val="20"/>
                <w:lang w:val="es-ES_tradnl"/>
              </w:rPr>
              <w:t>d) Estima</w:t>
            </w:r>
            <w:r w:rsidR="00BD58B2" w:rsidRPr="00576A2A">
              <w:rPr>
                <w:sz w:val="20"/>
                <w:szCs w:val="20"/>
                <w:lang w:val="es-ES_tradnl"/>
              </w:rPr>
              <w:t>r el riesgo de fuga restante a nivel local, nacional e internacional</w:t>
            </w:r>
            <w:r w:rsidRPr="00576A2A">
              <w:rPr>
                <w:sz w:val="20"/>
                <w:szCs w:val="20"/>
                <w:lang w:val="es-ES_tradnl"/>
              </w:rPr>
              <w:t>;</w:t>
            </w:r>
          </w:p>
          <w:p w14:paraId="4FDB41B9" w14:textId="69C51173" w:rsidR="002E0BEB" w:rsidRPr="00576A2A" w:rsidRDefault="002E0BEB" w:rsidP="002E0BEB">
            <w:pPr>
              <w:spacing w:before="40" w:after="80"/>
              <w:jc w:val="left"/>
              <w:rPr>
                <w:sz w:val="20"/>
                <w:szCs w:val="20"/>
                <w:lang w:val="es-ES_tradnl"/>
              </w:rPr>
            </w:pPr>
            <w:r w:rsidRPr="00576A2A">
              <w:rPr>
                <w:sz w:val="20"/>
                <w:szCs w:val="20"/>
                <w:lang w:val="es-ES_tradnl"/>
              </w:rPr>
              <w:t>e) Deduc</w:t>
            </w:r>
            <w:r w:rsidR="00680C19" w:rsidRPr="00576A2A">
              <w:rPr>
                <w:sz w:val="20"/>
                <w:szCs w:val="20"/>
                <w:lang w:val="es-ES_tradnl"/>
              </w:rPr>
              <w:t xml:space="preserve">ir la fuga restante prevista de los resultados de diversidad biológica  carbono en los programas de contabilización o créditos, reconociendo también que la pérdida de diversidad biológica desplazada a través de las fugas no puede ser compensada directamente en otra parte. </w:t>
            </w:r>
          </w:p>
        </w:tc>
      </w:tr>
      <w:tr w:rsidR="002E0BEB" w:rsidRPr="00576A2A" w14:paraId="29F524A6" w14:textId="77777777" w:rsidTr="00702702">
        <w:tc>
          <w:tcPr>
            <w:tcW w:w="1359" w:type="dxa"/>
          </w:tcPr>
          <w:p w14:paraId="12BDABA2" w14:textId="713ED212" w:rsidR="002E0BEB" w:rsidRPr="00576A2A" w:rsidRDefault="00A50D0E" w:rsidP="002E0BEB">
            <w:pPr>
              <w:spacing w:before="40" w:after="80"/>
              <w:jc w:val="left"/>
              <w:rPr>
                <w:sz w:val="20"/>
                <w:szCs w:val="20"/>
                <w:lang w:val="es-ES_tradnl"/>
              </w:rPr>
            </w:pPr>
            <w:r w:rsidRPr="00576A2A">
              <w:rPr>
                <w:sz w:val="20"/>
                <w:szCs w:val="20"/>
                <w:lang w:val="es-ES_tradnl"/>
              </w:rPr>
              <w:lastRenderedPageBreak/>
              <w:t xml:space="preserve">Equidad, igualdad de género y derechos humanos </w:t>
            </w:r>
          </w:p>
        </w:tc>
        <w:tc>
          <w:tcPr>
            <w:tcW w:w="3456" w:type="dxa"/>
          </w:tcPr>
          <w:p w14:paraId="116E2937" w14:textId="6F51E8EE" w:rsidR="002E0BEB" w:rsidRPr="00576A2A" w:rsidRDefault="00156FB3" w:rsidP="002E0BEB">
            <w:pPr>
              <w:spacing w:before="40" w:after="80"/>
              <w:jc w:val="left"/>
              <w:rPr>
                <w:sz w:val="20"/>
                <w:szCs w:val="20"/>
                <w:lang w:val="es-ES_tradnl"/>
              </w:rPr>
            </w:pPr>
            <w:r w:rsidRPr="00576A2A">
              <w:rPr>
                <w:sz w:val="20"/>
                <w:szCs w:val="20"/>
                <w:lang w:val="es-ES_tradnl"/>
              </w:rPr>
              <w:t xml:space="preserve">Adoptar un enfoque basado en los derechos humanos, entre otras cosas mediante el respeto y la protección de los derechos y las funciones de los pueblos indígenas y las comunidades locales, las mujeres y la juventud, que son actores clave tanto en la protección y restauración de la diversidad biológica como en la implementación de acciones climáticas. Se deberían tener en cuenta sus conocimientos tradicionales, prioridades y necesidades a fin de que las medidas </w:t>
            </w:r>
            <w:r w:rsidR="003E1E90" w:rsidRPr="00576A2A">
              <w:rPr>
                <w:sz w:val="20"/>
                <w:szCs w:val="20"/>
                <w:lang w:val="es-ES_tradnl"/>
              </w:rPr>
              <w:t xml:space="preserve">climáticas y </w:t>
            </w:r>
            <w:r w:rsidRPr="00576A2A">
              <w:rPr>
                <w:sz w:val="20"/>
                <w:szCs w:val="20"/>
                <w:lang w:val="es-ES_tradnl"/>
              </w:rPr>
              <w:t xml:space="preserve">de diversidad biológica </w:t>
            </w:r>
            <w:r w:rsidR="003E1E90" w:rsidRPr="00576A2A">
              <w:rPr>
                <w:sz w:val="20"/>
                <w:szCs w:val="20"/>
                <w:lang w:val="es-ES_tradnl"/>
              </w:rPr>
              <w:t>sean e</w:t>
            </w:r>
            <w:r w:rsidRPr="00576A2A">
              <w:rPr>
                <w:sz w:val="20"/>
                <w:szCs w:val="20"/>
                <w:lang w:val="es-ES_tradnl"/>
              </w:rPr>
              <w:t>quitativas, inclusivas, eficaces y basadas en derechos.</w:t>
            </w:r>
          </w:p>
        </w:tc>
        <w:tc>
          <w:tcPr>
            <w:tcW w:w="4536" w:type="dxa"/>
          </w:tcPr>
          <w:p w14:paraId="0A80EF8F" w14:textId="6FB3D35B" w:rsidR="00680C19" w:rsidRPr="00576A2A" w:rsidRDefault="00680C19" w:rsidP="002E0BEB">
            <w:pPr>
              <w:spacing w:before="40" w:after="80"/>
              <w:jc w:val="left"/>
              <w:rPr>
                <w:sz w:val="20"/>
                <w:szCs w:val="20"/>
                <w:lang w:val="es-ES_tradnl"/>
              </w:rPr>
            </w:pPr>
            <w:r w:rsidRPr="00576A2A">
              <w:rPr>
                <w:sz w:val="20"/>
                <w:szCs w:val="20"/>
                <w:lang w:val="es-ES_tradnl"/>
              </w:rPr>
              <w:t xml:space="preserve">Se deberían diseñar y aplicar </w:t>
            </w:r>
            <w:r w:rsidR="00375E23" w:rsidRPr="00576A2A">
              <w:rPr>
                <w:sz w:val="20"/>
                <w:szCs w:val="20"/>
                <w:lang w:val="es-ES_tradnl"/>
              </w:rPr>
              <w:t xml:space="preserve">consideraciones </w:t>
            </w:r>
            <w:r w:rsidRPr="00576A2A">
              <w:rPr>
                <w:sz w:val="20"/>
                <w:szCs w:val="20"/>
                <w:lang w:val="es-ES_tradnl"/>
              </w:rPr>
              <w:t>basad</w:t>
            </w:r>
            <w:r w:rsidR="00375E23" w:rsidRPr="00576A2A">
              <w:rPr>
                <w:sz w:val="20"/>
                <w:szCs w:val="20"/>
                <w:lang w:val="es-ES_tradnl"/>
              </w:rPr>
              <w:t>a</w:t>
            </w:r>
            <w:r w:rsidRPr="00576A2A">
              <w:rPr>
                <w:sz w:val="20"/>
                <w:szCs w:val="20"/>
                <w:lang w:val="es-ES_tradnl"/>
              </w:rPr>
              <w:t>s en derechos y con perspectiva de género</w:t>
            </w:r>
            <w:r w:rsidR="00375E23" w:rsidRPr="00576A2A">
              <w:rPr>
                <w:sz w:val="20"/>
                <w:szCs w:val="20"/>
                <w:lang w:val="es-ES_tradnl"/>
              </w:rPr>
              <w:t xml:space="preserve"> en </w:t>
            </w:r>
            <w:r w:rsidRPr="00576A2A">
              <w:rPr>
                <w:sz w:val="20"/>
                <w:szCs w:val="20"/>
                <w:lang w:val="es-ES_tradnl"/>
              </w:rPr>
              <w:t xml:space="preserve"> </w:t>
            </w:r>
            <w:r w:rsidR="00375E23" w:rsidRPr="00576A2A">
              <w:rPr>
                <w:sz w:val="20"/>
                <w:szCs w:val="20"/>
                <w:lang w:val="es-ES_tradnl"/>
              </w:rPr>
              <w:t xml:space="preserve">la utilización de las soluciones basadas en la naturaleza y/o los enfoques basados en los ecosistemas que proporcionan beneficios secundarios para la mitigación del cambio climático, </w:t>
            </w:r>
            <w:r w:rsidRPr="00576A2A">
              <w:rPr>
                <w:sz w:val="20"/>
                <w:szCs w:val="20"/>
                <w:lang w:val="es-ES_tradnl"/>
              </w:rPr>
              <w:t>con la participación y representación plenas, efectivas, inclusivas y con perspectiva de género de los pueblos indígenas y las comunidades locales, las mujeres y la juventud. Se deberían evitar medidas que planteen riesgos o impliquen posibles riesgos de despojo, menoscaben derechos, no garanticen el consentimiento libre, previo e informado o la participación en los beneficios, entre otras.</w:t>
            </w:r>
          </w:p>
          <w:p w14:paraId="4A2FE1C5" w14:textId="08B22FD9" w:rsidR="002E0BEB" w:rsidRPr="00576A2A" w:rsidRDefault="00507F8F" w:rsidP="002E0BEB">
            <w:pPr>
              <w:spacing w:before="40" w:after="80"/>
              <w:jc w:val="left"/>
              <w:rPr>
                <w:sz w:val="20"/>
                <w:szCs w:val="20"/>
                <w:lang w:val="es-ES_tradnl"/>
              </w:rPr>
            </w:pPr>
            <w:r w:rsidRPr="00576A2A">
              <w:rPr>
                <w:sz w:val="20"/>
                <w:szCs w:val="20"/>
                <w:lang w:val="es-ES_tradnl"/>
              </w:rPr>
              <w:t xml:space="preserve">Cuando no sea posible evitar en su totalidad los riesgos para los pueblos indígenas y las comunicades locales, las mujeres o la juventud, se debería establecer </w:t>
            </w:r>
            <w:r w:rsidR="00EB4360" w:rsidRPr="00576A2A">
              <w:rPr>
                <w:sz w:val="20"/>
                <w:szCs w:val="20"/>
                <w:lang w:val="es-ES_tradnl"/>
              </w:rPr>
              <w:t>y mantener u</w:t>
            </w:r>
            <w:r w:rsidRPr="00576A2A">
              <w:rPr>
                <w:sz w:val="20"/>
                <w:szCs w:val="20"/>
                <w:lang w:val="es-ES_tradnl"/>
              </w:rPr>
              <w:t xml:space="preserve">n mecanismo </w:t>
            </w:r>
            <w:r w:rsidR="00EB4360" w:rsidRPr="00576A2A">
              <w:rPr>
                <w:sz w:val="20"/>
                <w:szCs w:val="20"/>
                <w:lang w:val="es-ES_tradnl"/>
              </w:rPr>
              <w:t xml:space="preserve">de reclamo y reparación accesible y culturalmente apropiado para permitir a los titulares de derechos presentar sus preocupaciones y obtener </w:t>
            </w:r>
            <w:r w:rsidR="00EE7AFA" w:rsidRPr="00576A2A">
              <w:rPr>
                <w:sz w:val="20"/>
                <w:szCs w:val="20"/>
                <w:lang w:val="es-ES_tradnl"/>
              </w:rPr>
              <w:t>una reparación durante el ciclo del proyecto</w:t>
            </w:r>
            <w:r w:rsidR="002E0BEB" w:rsidRPr="00576A2A">
              <w:rPr>
                <w:sz w:val="20"/>
                <w:szCs w:val="20"/>
                <w:lang w:val="es-ES_tradnl"/>
              </w:rPr>
              <w:t>.</w:t>
            </w:r>
          </w:p>
        </w:tc>
      </w:tr>
    </w:tbl>
    <w:p w14:paraId="5FC5809B" w14:textId="0BCA500A" w:rsidR="00143C07" w:rsidRPr="00576A2A" w:rsidRDefault="00143C07" w:rsidP="00143C07">
      <w:pPr>
        <w:pStyle w:val="CBDH1"/>
        <w:rPr>
          <w:lang w:val="es-ES_tradnl"/>
        </w:rPr>
      </w:pPr>
      <w:r w:rsidRPr="00576A2A">
        <w:rPr>
          <w:lang w:val="es-ES_tradnl"/>
        </w:rPr>
        <w:t>IV.</w:t>
      </w:r>
      <w:r w:rsidR="008B09F9" w:rsidRPr="00576A2A">
        <w:rPr>
          <w:lang w:val="es-ES_tradnl"/>
        </w:rPr>
        <w:tab/>
      </w:r>
      <w:r w:rsidRPr="00576A2A">
        <w:rPr>
          <w:lang w:val="es-ES_tradnl"/>
        </w:rPr>
        <w:t>Recom</w:t>
      </w:r>
      <w:r w:rsidR="005048A7" w:rsidRPr="00576A2A">
        <w:rPr>
          <w:lang w:val="es-ES_tradnl"/>
        </w:rPr>
        <w:t>endación</w:t>
      </w:r>
      <w:r w:rsidRPr="00576A2A">
        <w:rPr>
          <w:lang w:val="es-ES_tradnl"/>
        </w:rPr>
        <w:t xml:space="preserve"> </w:t>
      </w:r>
    </w:p>
    <w:p w14:paraId="4655AC73" w14:textId="6B221DBF" w:rsidR="00143C07" w:rsidRPr="00576A2A" w:rsidRDefault="00DB5BE8" w:rsidP="00774CFF">
      <w:pPr>
        <w:pStyle w:val="CBDNormalNumber"/>
        <w:rPr>
          <w:lang w:val="es-ES_tradnl"/>
        </w:rPr>
      </w:pPr>
      <w:r w:rsidRPr="00576A2A">
        <w:rPr>
          <w:lang w:val="es-ES_tradnl"/>
        </w:rPr>
        <w:t xml:space="preserve">Al tomar en consideración el proyecto de decisión contenido en la recomendación </w:t>
      </w:r>
      <w:hyperlink r:id="rId20" w:history="1">
        <w:r w:rsidR="00143C07" w:rsidRPr="00576A2A">
          <w:rPr>
            <w:rStyle w:val="Hyperlink"/>
            <w:lang w:val="es-ES_tradnl"/>
          </w:rPr>
          <w:t>27/</w:t>
        </w:r>
        <w:r w:rsidR="00443144" w:rsidRPr="00576A2A">
          <w:rPr>
            <w:rStyle w:val="Hyperlink"/>
            <w:lang w:val="es-ES_tradnl"/>
          </w:rPr>
          <w:t>3</w:t>
        </w:r>
      </w:hyperlink>
      <w:r w:rsidR="002B76BB" w:rsidRPr="00576A2A">
        <w:rPr>
          <w:lang w:val="es-ES_tradnl"/>
        </w:rPr>
        <w:t xml:space="preserve"> </w:t>
      </w:r>
      <w:r w:rsidR="005048A7" w:rsidRPr="00576A2A">
        <w:rPr>
          <w:lang w:val="es-ES_tradnl"/>
        </w:rPr>
        <w:t>del Órgano Subsidiario de Asesoramiento Científico, Técnico y Tecnológico</w:t>
      </w:r>
      <w:r w:rsidR="00143C07" w:rsidRPr="00576A2A">
        <w:rPr>
          <w:lang w:val="es-ES_tradnl"/>
        </w:rPr>
        <w:t xml:space="preserve">, </w:t>
      </w:r>
      <w:r w:rsidR="00004290" w:rsidRPr="00576A2A">
        <w:rPr>
          <w:lang w:val="es-ES_tradnl"/>
        </w:rPr>
        <w:t>que está reproducido en la recopilación de proyectos de decisiones</w:t>
      </w:r>
      <w:r w:rsidR="00143C07" w:rsidRPr="00576A2A">
        <w:rPr>
          <w:lang w:val="es-ES_tradnl"/>
        </w:rPr>
        <w:t xml:space="preserve">, </w:t>
      </w:r>
      <w:r w:rsidR="00E0257C" w:rsidRPr="00576A2A">
        <w:rPr>
          <w:lang w:val="es-ES_tradnl"/>
        </w:rPr>
        <w:t>la Conferencia de las Partes</w:t>
      </w:r>
      <w:r w:rsidR="00143C07" w:rsidRPr="00576A2A">
        <w:rPr>
          <w:lang w:val="es-ES_tradnl"/>
        </w:rPr>
        <w:t xml:space="preserve"> </w:t>
      </w:r>
      <w:r w:rsidR="00D00D95" w:rsidRPr="00576A2A">
        <w:rPr>
          <w:lang w:val="es-ES_tradnl"/>
        </w:rPr>
        <w:t xml:space="preserve">tal vez desee considerar </w:t>
      </w:r>
      <w:r w:rsidR="00061753" w:rsidRPr="00576A2A">
        <w:rPr>
          <w:lang w:val="es-ES_tradnl"/>
        </w:rPr>
        <w:t>la hoja de ruta de varios niveles</w:t>
      </w:r>
      <w:r w:rsidR="00143C07" w:rsidRPr="00576A2A">
        <w:rPr>
          <w:lang w:val="es-ES_tradnl"/>
        </w:rPr>
        <w:t xml:space="preserve"> </w:t>
      </w:r>
      <w:r w:rsidRPr="00576A2A">
        <w:rPr>
          <w:lang w:val="es-ES_tradnl"/>
        </w:rPr>
        <w:t xml:space="preserve">establecida en la anterior sección </w:t>
      </w:r>
      <w:r w:rsidR="00F224EA" w:rsidRPr="00576A2A">
        <w:rPr>
          <w:lang w:val="es-ES_tradnl"/>
        </w:rPr>
        <w:t>II</w:t>
      </w:r>
      <w:r w:rsidR="00CB72F7" w:rsidRPr="00576A2A">
        <w:rPr>
          <w:lang w:val="es-ES_tradnl"/>
        </w:rPr>
        <w:t>, as</w:t>
      </w:r>
      <w:r w:rsidRPr="00576A2A">
        <w:rPr>
          <w:lang w:val="es-ES_tradnl"/>
        </w:rPr>
        <w:t xml:space="preserve">í como el </w:t>
      </w:r>
      <w:r w:rsidR="00D00D95" w:rsidRPr="00576A2A">
        <w:rPr>
          <w:lang w:val="es-ES_tradnl"/>
        </w:rPr>
        <w:t xml:space="preserve">cuadro revisado de </w:t>
      </w:r>
      <w:r w:rsidR="00C557B7" w:rsidRPr="00576A2A">
        <w:rPr>
          <w:lang w:val="es-ES_tradnl"/>
        </w:rPr>
        <w:t>principios y salvaguardias adicionales</w:t>
      </w:r>
      <w:r w:rsidR="00CB72F7" w:rsidRPr="00576A2A">
        <w:rPr>
          <w:lang w:val="es-ES_tradnl"/>
        </w:rPr>
        <w:t xml:space="preserve"> </w:t>
      </w:r>
      <w:r w:rsidR="0005676D" w:rsidRPr="00576A2A">
        <w:rPr>
          <w:lang w:val="es-ES_tradnl"/>
        </w:rPr>
        <w:t xml:space="preserve">concentrados en </w:t>
      </w:r>
      <w:r w:rsidR="00C2085B" w:rsidRPr="00576A2A">
        <w:rPr>
          <w:lang w:val="es-ES_tradnl"/>
        </w:rPr>
        <w:t>las s</w:t>
      </w:r>
      <w:r w:rsidR="00004290" w:rsidRPr="00576A2A">
        <w:rPr>
          <w:lang w:val="es-ES_tradnl"/>
        </w:rPr>
        <w:t xml:space="preserve">oluciones basadas en la naturaleza y/o </w:t>
      </w:r>
      <w:r w:rsidR="00C2085B" w:rsidRPr="00576A2A">
        <w:rPr>
          <w:lang w:val="es-ES_tradnl"/>
        </w:rPr>
        <w:t xml:space="preserve">los </w:t>
      </w:r>
      <w:r w:rsidR="00004290" w:rsidRPr="00576A2A">
        <w:rPr>
          <w:lang w:val="es-ES_tradnl"/>
        </w:rPr>
        <w:t xml:space="preserve">enfoques basados en los ecosistemas </w:t>
      </w:r>
      <w:r w:rsidR="00D00D95" w:rsidRPr="00576A2A">
        <w:rPr>
          <w:lang w:val="es-ES_tradnl"/>
        </w:rPr>
        <w:t xml:space="preserve">que proporcionan </w:t>
      </w:r>
      <w:r w:rsidR="00344C68" w:rsidRPr="00576A2A">
        <w:rPr>
          <w:lang w:val="es-ES_tradnl"/>
        </w:rPr>
        <w:t>beneficios secundarios para la mitigación del cambio climático</w:t>
      </w:r>
      <w:r w:rsidR="00CB72F7" w:rsidRPr="00576A2A">
        <w:rPr>
          <w:lang w:val="es-ES_tradnl"/>
        </w:rPr>
        <w:t xml:space="preserve"> </w:t>
      </w:r>
      <w:r w:rsidR="0005676D" w:rsidRPr="00576A2A">
        <w:rPr>
          <w:lang w:val="es-ES_tradnl"/>
        </w:rPr>
        <w:t xml:space="preserve">que figuran en el anterior cuadro </w:t>
      </w:r>
      <w:r w:rsidR="00190582" w:rsidRPr="00576A2A">
        <w:rPr>
          <w:lang w:val="es-ES_tradnl"/>
        </w:rPr>
        <w:t>4</w:t>
      </w:r>
      <w:r w:rsidR="00143C07" w:rsidRPr="00576A2A">
        <w:rPr>
          <w:lang w:val="es-ES_tradnl"/>
        </w:rPr>
        <w:t>.</w:t>
      </w:r>
    </w:p>
    <w:p w14:paraId="1087654E" w14:textId="44492D25" w:rsidR="00632C66" w:rsidRPr="00576A2A" w:rsidRDefault="00632C66" w:rsidP="00632C66">
      <w:pPr>
        <w:pStyle w:val="Para1"/>
        <w:numPr>
          <w:ilvl w:val="0"/>
          <w:numId w:val="0"/>
        </w:numPr>
        <w:ind w:left="567"/>
        <w:jc w:val="center"/>
        <w:rPr>
          <w:lang w:val="es-ES_tradnl"/>
        </w:rPr>
      </w:pPr>
      <w:r w:rsidRPr="00576A2A">
        <w:rPr>
          <w:lang w:val="es-ES_tradnl"/>
        </w:rPr>
        <w:t>__________</w:t>
      </w:r>
    </w:p>
    <w:sectPr w:rsidR="00632C66" w:rsidRPr="00576A2A" w:rsidSect="00774CFF">
      <w:headerReference w:type="even" r:id="rId21"/>
      <w:headerReference w:type="default" r:id="rId22"/>
      <w:footerReference w:type="even" r:id="rId23"/>
      <w:footerReference w:type="default" r:id="rId24"/>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AE233F" w14:textId="77777777" w:rsidR="00AE433B" w:rsidRPr="0061672F" w:rsidRDefault="00AE433B" w:rsidP="00CF1848">
      <w:r w:rsidRPr="0061672F">
        <w:separator/>
      </w:r>
    </w:p>
  </w:endnote>
  <w:endnote w:type="continuationSeparator" w:id="0">
    <w:p w14:paraId="22F8D549" w14:textId="77777777" w:rsidR="00AE433B" w:rsidRPr="0061672F" w:rsidRDefault="00AE433B" w:rsidP="00CF1848">
      <w:r w:rsidRPr="0061672F">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rPr>
            <w:b/>
            <w:bCs/>
          </w:rPr>
          <w:id w:val="-1705238520"/>
          <w:docPartObj>
            <w:docPartGallery w:val="Page Numbers (Top of Page)"/>
            <w:docPartUnique/>
          </w:docPartObj>
        </w:sdtPr>
        <w:sdtEndPr>
          <w:rPr>
            <w:b w:val="0"/>
            <w:bCs w:val="0"/>
          </w:rPr>
        </w:sdtEndPr>
        <w:sdtContent>
          <w:p w14:paraId="5C244D6A" w14:textId="77777777" w:rsidR="00D75CA6" w:rsidRPr="0061672F" w:rsidRDefault="00D75CA6" w:rsidP="00774CFF">
            <w:pPr>
              <w:pStyle w:val="Footer"/>
              <w:jc w:val="left"/>
            </w:pPr>
            <w:r w:rsidRPr="00774CFF">
              <w:rPr>
                <w:szCs w:val="20"/>
              </w:rPr>
              <w:fldChar w:fldCharType="begin"/>
            </w:r>
            <w:r w:rsidRPr="00774CFF">
              <w:rPr>
                <w:szCs w:val="20"/>
              </w:rPr>
              <w:instrText xml:space="preserve"> PAGE </w:instrText>
            </w:r>
            <w:r w:rsidRPr="00774CFF">
              <w:rPr>
                <w:szCs w:val="20"/>
              </w:rPr>
              <w:fldChar w:fldCharType="separate"/>
            </w:r>
            <w:r w:rsidRPr="00774CFF">
              <w:rPr>
                <w:noProof/>
                <w:szCs w:val="20"/>
              </w:rPr>
              <w:t>2</w:t>
            </w:r>
            <w:r w:rsidRPr="00774CFF">
              <w:rPr>
                <w:szCs w:val="20"/>
              </w:rPr>
              <w:fldChar w:fldCharType="end"/>
            </w:r>
            <w:r w:rsidRPr="00774CFF">
              <w:rPr>
                <w:szCs w:val="20"/>
              </w:rPr>
              <w:t>/</w:t>
            </w:r>
            <w:r w:rsidRPr="00774CFF">
              <w:rPr>
                <w:szCs w:val="20"/>
              </w:rPr>
              <w:fldChar w:fldCharType="begin"/>
            </w:r>
            <w:r w:rsidRPr="00774CFF">
              <w:rPr>
                <w:szCs w:val="20"/>
              </w:rPr>
              <w:instrText xml:space="preserve"> NUMPAGES  </w:instrText>
            </w:r>
            <w:r w:rsidRPr="00774CFF">
              <w:rPr>
                <w:szCs w:val="20"/>
              </w:rPr>
              <w:fldChar w:fldCharType="separate"/>
            </w:r>
            <w:r w:rsidRPr="00774CFF">
              <w:rPr>
                <w:noProof/>
                <w:szCs w:val="20"/>
              </w:rPr>
              <w:t>2</w:t>
            </w:r>
            <w:r w:rsidRPr="00774CFF">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52E290F3" w14:textId="77777777" w:rsidR="00D75CA6" w:rsidRPr="004753EF" w:rsidRDefault="00D75CA6" w:rsidP="00774CFF">
        <w:pPr>
          <w:pStyle w:val="Footer"/>
          <w:jc w:val="right"/>
        </w:pPr>
        <w:r w:rsidRPr="00774CFF">
          <w:rPr>
            <w:szCs w:val="20"/>
          </w:rPr>
          <w:fldChar w:fldCharType="begin"/>
        </w:r>
        <w:r w:rsidRPr="00774CFF">
          <w:rPr>
            <w:szCs w:val="20"/>
          </w:rPr>
          <w:instrText xml:space="preserve"> PAGE </w:instrText>
        </w:r>
        <w:r w:rsidRPr="00774CFF">
          <w:rPr>
            <w:szCs w:val="20"/>
          </w:rPr>
          <w:fldChar w:fldCharType="separate"/>
        </w:r>
        <w:r w:rsidRPr="00774CFF">
          <w:rPr>
            <w:szCs w:val="20"/>
          </w:rPr>
          <w:t>2</w:t>
        </w:r>
        <w:r w:rsidRPr="00774CFF">
          <w:rPr>
            <w:szCs w:val="20"/>
          </w:rPr>
          <w:fldChar w:fldCharType="end"/>
        </w:r>
        <w:r w:rsidRPr="004753EF">
          <w:rPr>
            <w:szCs w:val="20"/>
          </w:rPr>
          <w:t>/</w:t>
        </w:r>
        <w:r w:rsidRPr="00774CFF">
          <w:rPr>
            <w:szCs w:val="20"/>
          </w:rPr>
          <w:fldChar w:fldCharType="begin"/>
        </w:r>
        <w:r w:rsidRPr="00774CFF">
          <w:rPr>
            <w:szCs w:val="20"/>
          </w:rPr>
          <w:instrText xml:space="preserve"> NUMPAGES  </w:instrText>
        </w:r>
        <w:r w:rsidRPr="00774CFF">
          <w:rPr>
            <w:szCs w:val="20"/>
          </w:rPr>
          <w:fldChar w:fldCharType="separate"/>
        </w:r>
        <w:r w:rsidRPr="00774CFF">
          <w:rPr>
            <w:szCs w:val="20"/>
          </w:rPr>
          <w:t>3</w:t>
        </w:r>
        <w:r w:rsidRPr="00774CFF">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0EDBAF" w14:textId="77777777" w:rsidR="00AE433B" w:rsidRPr="0061672F" w:rsidRDefault="00AE433B" w:rsidP="00CF1848">
      <w:r w:rsidRPr="0061672F">
        <w:separator/>
      </w:r>
    </w:p>
  </w:footnote>
  <w:footnote w:type="continuationSeparator" w:id="0">
    <w:p w14:paraId="2771F3A1" w14:textId="77777777" w:rsidR="00AE433B" w:rsidRPr="0061672F" w:rsidRDefault="00AE433B" w:rsidP="00CF1848">
      <w:r w:rsidRPr="0061672F">
        <w:continuationSeparator/>
      </w:r>
    </w:p>
  </w:footnote>
  <w:footnote w:id="1">
    <w:p w14:paraId="7F35A5FD" w14:textId="20BAED42" w:rsidR="008A1499" w:rsidRPr="001F204C" w:rsidRDefault="008A1499">
      <w:pPr>
        <w:pStyle w:val="FootnoteText"/>
        <w:rPr>
          <w:lang w:val="es-ES_tradnl"/>
        </w:rPr>
      </w:pPr>
      <w:r w:rsidRPr="004C5362">
        <w:rPr>
          <w:rStyle w:val="FootnoteReference"/>
        </w:rPr>
        <w:t>*</w:t>
      </w:r>
      <w:r w:rsidRPr="00774CFF">
        <w:t xml:space="preserve"> </w:t>
      </w:r>
      <w:hyperlink r:id="rId1" w:history="1">
        <w:r w:rsidR="00E95367" w:rsidRPr="001F204C">
          <w:rPr>
            <w:rStyle w:val="Hyperlink"/>
            <w:lang w:val="es-ES_tradnl"/>
          </w:rPr>
          <w:t>CBD/COP/17/1/Rev.1</w:t>
        </w:r>
      </w:hyperlink>
      <w:r w:rsidRPr="001F204C">
        <w:rPr>
          <w:lang w:val="es-ES_tradnl"/>
        </w:rPr>
        <w:t>.</w:t>
      </w:r>
    </w:p>
  </w:footnote>
  <w:footnote w:id="2">
    <w:p w14:paraId="3CC4C779" w14:textId="6430802A" w:rsidR="00777A8A" w:rsidRPr="001F204C" w:rsidRDefault="00777A8A">
      <w:pPr>
        <w:pStyle w:val="FootnoteText"/>
        <w:rPr>
          <w:lang w:val="es-ES_tradnl"/>
        </w:rPr>
      </w:pPr>
      <w:r w:rsidRPr="001F204C">
        <w:rPr>
          <w:rStyle w:val="FootnoteReference"/>
          <w:lang w:val="es-ES_tradnl"/>
        </w:rPr>
        <w:t>**</w:t>
      </w:r>
      <w:r w:rsidRPr="001F204C">
        <w:rPr>
          <w:lang w:val="es-ES_tradnl"/>
        </w:rPr>
        <w:t xml:space="preserve"> </w:t>
      </w:r>
      <w:r w:rsidR="001F204C" w:rsidRPr="001F204C">
        <w:rPr>
          <w:lang w:val="es-ES_tradnl"/>
        </w:rPr>
        <w:t xml:space="preserve">El presente documento se publica sin edición formal. </w:t>
      </w:r>
    </w:p>
  </w:footnote>
  <w:footnote w:id="3">
    <w:p w14:paraId="3F3B80F0" w14:textId="2E32911A" w:rsidR="001C6FC4" w:rsidRPr="00373040" w:rsidRDefault="001C6FC4">
      <w:pPr>
        <w:pStyle w:val="FootnoteText"/>
        <w:rPr>
          <w:lang w:val="es-ES_tradnl"/>
        </w:rPr>
      </w:pPr>
      <w:r w:rsidRPr="004C5362">
        <w:rPr>
          <w:rStyle w:val="FootnoteReference"/>
        </w:rPr>
        <w:footnoteRef/>
      </w:r>
      <w:r w:rsidRPr="004C5362">
        <w:t xml:space="preserve"> </w:t>
      </w:r>
      <w:r w:rsidRPr="00373040">
        <w:rPr>
          <w:lang w:val="es-ES_tradnl"/>
        </w:rPr>
        <w:t>CBD/COP/17/INF/11.</w:t>
      </w:r>
    </w:p>
  </w:footnote>
  <w:footnote w:id="4">
    <w:p w14:paraId="557D94A1" w14:textId="3D2683C4" w:rsidR="00820585" w:rsidRPr="00373040" w:rsidRDefault="00820585">
      <w:pPr>
        <w:pStyle w:val="FootnoteText"/>
        <w:rPr>
          <w:lang w:val="es-ES_tradnl"/>
        </w:rPr>
      </w:pPr>
      <w:r w:rsidRPr="00373040">
        <w:rPr>
          <w:rStyle w:val="FootnoteReference"/>
          <w:lang w:val="es-ES_tradnl"/>
        </w:rPr>
        <w:footnoteRef/>
      </w:r>
      <w:r w:rsidRPr="00373040">
        <w:rPr>
          <w:lang w:val="es-ES_tradnl"/>
        </w:rPr>
        <w:t xml:space="preserve"> </w:t>
      </w:r>
      <w:r w:rsidR="0025452A" w:rsidRPr="00373040">
        <w:rPr>
          <w:lang w:val="es-ES_tradnl"/>
        </w:rPr>
        <w:t xml:space="preserve">1. </w:t>
      </w:r>
      <w:r w:rsidR="00824832" w:rsidRPr="00373040">
        <w:rPr>
          <w:lang w:val="es-ES_tradnl"/>
        </w:rPr>
        <w:t xml:space="preserve">22 </w:t>
      </w:r>
      <w:r w:rsidR="00CC3E5F" w:rsidRPr="00373040">
        <w:rPr>
          <w:lang w:val="es-ES_tradnl"/>
        </w:rPr>
        <w:t xml:space="preserve">de abril de </w:t>
      </w:r>
      <w:r w:rsidR="00824832" w:rsidRPr="00373040">
        <w:rPr>
          <w:lang w:val="es-ES_tradnl"/>
        </w:rPr>
        <w:t xml:space="preserve">2026 </w:t>
      </w:r>
      <w:r w:rsidR="0025452A" w:rsidRPr="00373040">
        <w:rPr>
          <w:lang w:val="es-ES_tradnl"/>
        </w:rPr>
        <w:t>(</w:t>
      </w:r>
      <w:r w:rsidR="00CC3E5F" w:rsidRPr="00373040">
        <w:rPr>
          <w:lang w:val="es-ES_tradnl"/>
        </w:rPr>
        <w:t>en línea</w:t>
      </w:r>
      <w:r w:rsidR="0025452A" w:rsidRPr="00373040">
        <w:rPr>
          <w:lang w:val="es-ES_tradnl"/>
        </w:rPr>
        <w:t xml:space="preserve">): </w:t>
      </w:r>
      <w:hyperlink r:id="rId2" w:history="1">
        <w:r w:rsidR="0025452A" w:rsidRPr="00373040">
          <w:rPr>
            <w:rStyle w:val="Hyperlink"/>
            <w:lang w:val="es-ES_tradnl"/>
          </w:rPr>
          <w:t>https://www.cbd.int/meetings/CCB-OM-2026-01</w:t>
        </w:r>
      </w:hyperlink>
      <w:r w:rsidR="0025452A" w:rsidRPr="00373040">
        <w:rPr>
          <w:lang w:val="es-ES_tradnl"/>
        </w:rPr>
        <w:t xml:space="preserve">; 2. 6 </w:t>
      </w:r>
      <w:r w:rsidR="00373040" w:rsidRPr="00373040">
        <w:rPr>
          <w:lang w:val="es-ES_tradnl"/>
        </w:rPr>
        <w:t>de mayo de</w:t>
      </w:r>
      <w:r w:rsidR="0025452A" w:rsidRPr="00373040">
        <w:rPr>
          <w:lang w:val="es-ES_tradnl"/>
        </w:rPr>
        <w:t xml:space="preserve"> 2026 (</w:t>
      </w:r>
      <w:r w:rsidR="00CC3E5F" w:rsidRPr="00373040">
        <w:rPr>
          <w:lang w:val="es-ES_tradnl"/>
        </w:rPr>
        <w:t>en línea</w:t>
      </w:r>
      <w:r w:rsidR="0025452A" w:rsidRPr="00373040">
        <w:rPr>
          <w:lang w:val="es-ES_tradnl"/>
        </w:rPr>
        <w:t xml:space="preserve">) </w:t>
      </w:r>
      <w:hyperlink r:id="rId3" w:history="1">
        <w:r w:rsidR="0025452A" w:rsidRPr="00373040">
          <w:rPr>
            <w:rStyle w:val="Hyperlink"/>
            <w:lang w:val="es-ES_tradnl"/>
          </w:rPr>
          <w:t>https://www.cbd.int/meetings/CCB-OM-2026-02</w:t>
        </w:r>
      </w:hyperlink>
      <w:r w:rsidR="0025452A" w:rsidRPr="00373040">
        <w:rPr>
          <w:lang w:val="es-ES_tradnl"/>
        </w:rPr>
        <w:t xml:space="preserve">; 3. </w:t>
      </w:r>
      <w:r w:rsidR="00FA2B00" w:rsidRPr="00373040">
        <w:rPr>
          <w:lang w:val="es-ES_tradnl"/>
        </w:rPr>
        <w:t xml:space="preserve">2-5 </w:t>
      </w:r>
      <w:r w:rsidR="00373040" w:rsidRPr="00373040">
        <w:rPr>
          <w:lang w:val="es-ES_tradnl"/>
        </w:rPr>
        <w:t xml:space="preserve">de junio de </w:t>
      </w:r>
      <w:r w:rsidR="00FA2B00" w:rsidRPr="00373040">
        <w:rPr>
          <w:lang w:val="es-ES_tradnl"/>
        </w:rPr>
        <w:t>2026 (</w:t>
      </w:r>
      <w:r w:rsidR="00373040" w:rsidRPr="00373040">
        <w:rPr>
          <w:lang w:val="es-ES_tradnl"/>
        </w:rPr>
        <w:t xml:space="preserve">en línea y </w:t>
      </w:r>
      <w:r w:rsidR="00FA2B00" w:rsidRPr="00373040">
        <w:rPr>
          <w:lang w:val="es-ES_tradnl"/>
        </w:rPr>
        <w:t xml:space="preserve">Vilm, </w:t>
      </w:r>
      <w:r w:rsidR="00373040" w:rsidRPr="00373040">
        <w:rPr>
          <w:lang w:val="es-ES_tradnl"/>
        </w:rPr>
        <w:t>Alemania</w:t>
      </w:r>
      <w:r w:rsidR="00FA2B00" w:rsidRPr="00373040">
        <w:rPr>
          <w:lang w:val="es-ES_tradnl"/>
        </w:rPr>
        <w:t xml:space="preserve">): </w:t>
      </w:r>
      <w:hyperlink r:id="rId4" w:history="1">
        <w:r w:rsidR="00FA2B00" w:rsidRPr="00373040">
          <w:rPr>
            <w:rStyle w:val="Hyperlink"/>
            <w:lang w:val="es-ES_tradnl"/>
          </w:rPr>
          <w:t>https://www.cbd.int/meetings/CCB-OM-2026-03</w:t>
        </w:r>
      </w:hyperlink>
      <w:r w:rsidR="00FA2B00" w:rsidRPr="00373040">
        <w:rPr>
          <w:lang w:val="es-ES_tradnl"/>
        </w:rPr>
        <w:t xml:space="preserve">; 4. 13 </w:t>
      </w:r>
      <w:r w:rsidR="00373040" w:rsidRPr="00373040">
        <w:rPr>
          <w:lang w:val="es-ES_tradnl"/>
        </w:rPr>
        <w:t>de j</w:t>
      </w:r>
      <w:r w:rsidR="00FA2B00" w:rsidRPr="00373040">
        <w:rPr>
          <w:lang w:val="es-ES_tradnl"/>
        </w:rPr>
        <w:t>un</w:t>
      </w:r>
      <w:r w:rsidR="00373040" w:rsidRPr="00373040">
        <w:rPr>
          <w:lang w:val="es-ES_tradnl"/>
        </w:rPr>
        <w:t xml:space="preserve">io de </w:t>
      </w:r>
      <w:r w:rsidR="00FA2B00" w:rsidRPr="00373040">
        <w:rPr>
          <w:lang w:val="es-ES_tradnl"/>
        </w:rPr>
        <w:t>2026 (</w:t>
      </w:r>
      <w:r w:rsidR="00373040" w:rsidRPr="00373040">
        <w:rPr>
          <w:lang w:val="es-ES_tradnl"/>
        </w:rPr>
        <w:t xml:space="preserve">en línea y </w:t>
      </w:r>
      <w:r w:rsidR="00FA2B00" w:rsidRPr="00373040">
        <w:rPr>
          <w:lang w:val="es-ES_tradnl"/>
        </w:rPr>
        <w:t xml:space="preserve">Bonn, </w:t>
      </w:r>
      <w:r w:rsidR="00373040" w:rsidRPr="00373040">
        <w:rPr>
          <w:lang w:val="es-ES_tradnl"/>
        </w:rPr>
        <w:t>Alemania</w:t>
      </w:r>
      <w:r w:rsidR="00FA2B00" w:rsidRPr="00373040">
        <w:rPr>
          <w:lang w:val="es-ES_tradnl"/>
        </w:rPr>
        <w:t xml:space="preserve">): </w:t>
      </w:r>
      <w:hyperlink r:id="rId5" w:history="1">
        <w:r w:rsidR="007C310F" w:rsidRPr="00373040">
          <w:rPr>
            <w:rStyle w:val="Hyperlink"/>
            <w:lang w:val="es-ES_tradnl"/>
          </w:rPr>
          <w:t>https://www.cbd.int/meetings/CCB-OM-2026-04</w:t>
        </w:r>
      </w:hyperlink>
      <w:r w:rsidR="007C310F" w:rsidRPr="00373040">
        <w:rPr>
          <w:lang w:val="es-ES_tradnl"/>
        </w:rPr>
        <w:t>.</w:t>
      </w:r>
    </w:p>
  </w:footnote>
  <w:footnote w:id="5">
    <w:p w14:paraId="4CBF3911" w14:textId="5742F79C" w:rsidR="00435224" w:rsidRPr="00CC3E5F" w:rsidRDefault="00435224" w:rsidP="00435224">
      <w:pPr>
        <w:pStyle w:val="FootnoteText"/>
        <w:rPr>
          <w:lang w:val="es-ES_tradnl"/>
        </w:rPr>
      </w:pPr>
      <w:r w:rsidRPr="004C5362">
        <w:rPr>
          <w:rStyle w:val="FootnoteReference"/>
        </w:rPr>
        <w:footnoteRef/>
      </w:r>
      <w:r w:rsidRPr="004C5362">
        <w:rPr>
          <w:lang w:val="en-US"/>
        </w:rPr>
        <w:t xml:space="preserve"> </w:t>
      </w:r>
      <w:r w:rsidR="00097CF8">
        <w:rPr>
          <w:lang w:val="es-ES_tradnl"/>
        </w:rPr>
        <w:t xml:space="preserve">Véase la lista de remitentes en </w:t>
      </w:r>
      <w:hyperlink r:id="rId6" w:history="1">
        <w:r w:rsidR="005D4468" w:rsidRPr="00CC3E5F">
          <w:rPr>
            <w:rStyle w:val="Hyperlink"/>
            <w:lang w:val="es-ES_tradnl"/>
          </w:rPr>
          <w:t>www.cbd.int/notifications/2026-058</w:t>
        </w:r>
      </w:hyperlink>
      <w:r w:rsidR="00C42B75" w:rsidRPr="00CC3E5F">
        <w:rPr>
          <w:lang w:val="es-ES_tradnl"/>
        </w:rPr>
        <w:t>.</w:t>
      </w:r>
    </w:p>
  </w:footnote>
  <w:footnote w:id="6">
    <w:p w14:paraId="591A2280" w14:textId="494E05FA" w:rsidR="002E0BEB" w:rsidRPr="00774CFF" w:rsidRDefault="002E0BEB" w:rsidP="00E8228E">
      <w:pPr>
        <w:pStyle w:val="FootnoteText"/>
      </w:pPr>
      <w:r w:rsidRPr="004C5362">
        <w:rPr>
          <w:rStyle w:val="FootnoteReference"/>
          <w:sz w:val="16"/>
          <w:szCs w:val="16"/>
        </w:rPr>
        <w:footnoteRef/>
      </w:r>
      <w:r w:rsidRPr="00774CFF">
        <w:rPr>
          <w:sz w:val="16"/>
          <w:szCs w:val="16"/>
        </w:rPr>
        <w:t xml:space="preserve"> </w:t>
      </w:r>
      <w:r w:rsidRPr="00CC3E5F">
        <w:rPr>
          <w:sz w:val="16"/>
          <w:szCs w:val="16"/>
          <w:lang w:val="es-ES_tradnl"/>
        </w:rPr>
        <w:t>Decisi</w:t>
      </w:r>
      <w:r w:rsidR="00CC3E5F" w:rsidRPr="00CC3E5F">
        <w:rPr>
          <w:sz w:val="16"/>
          <w:szCs w:val="16"/>
          <w:lang w:val="es-ES_tradnl"/>
        </w:rPr>
        <w:t>ó</w:t>
      </w:r>
      <w:r w:rsidRPr="00CC3E5F">
        <w:rPr>
          <w:sz w:val="16"/>
          <w:szCs w:val="16"/>
          <w:lang w:val="es-ES_tradnl"/>
        </w:rPr>
        <w:t>n 1/CP.16, ap</w:t>
      </w:r>
      <w:r w:rsidR="00CC3E5F" w:rsidRPr="00CC3E5F">
        <w:rPr>
          <w:sz w:val="16"/>
          <w:szCs w:val="16"/>
          <w:lang w:val="es-ES_tradnl"/>
        </w:rPr>
        <w:t xml:space="preserve">éndice </w:t>
      </w:r>
      <w:r w:rsidRPr="00CC3E5F">
        <w:rPr>
          <w:sz w:val="16"/>
          <w:szCs w:val="16"/>
          <w:lang w:val="es-ES_tradnl"/>
        </w:rPr>
        <w:t>I, subp</w:t>
      </w:r>
      <w:r w:rsidR="00CC3E5F">
        <w:rPr>
          <w:sz w:val="16"/>
          <w:szCs w:val="16"/>
          <w:lang w:val="es-ES_tradnl"/>
        </w:rPr>
        <w:t>árr.</w:t>
      </w:r>
      <w:r w:rsidRPr="00CC3E5F">
        <w:rPr>
          <w:sz w:val="16"/>
          <w:szCs w:val="16"/>
          <w:lang w:val="es-ES_tradnl"/>
        </w:rPr>
        <w:t xml:space="preserve"> 2 f), </w:t>
      </w:r>
      <w:r w:rsidR="00CC3E5F">
        <w:rPr>
          <w:sz w:val="16"/>
          <w:szCs w:val="16"/>
          <w:lang w:val="es-ES_tradnl"/>
        </w:rPr>
        <w:t>de</w:t>
      </w:r>
      <w:r w:rsidRPr="00CC3E5F">
        <w:rPr>
          <w:sz w:val="16"/>
          <w:szCs w:val="16"/>
          <w:lang w:val="es-ES_tradnl"/>
        </w:rPr>
        <w:t xml:space="preserve"> </w:t>
      </w:r>
      <w:r w:rsidR="00E0257C" w:rsidRPr="00CC3E5F">
        <w:rPr>
          <w:sz w:val="16"/>
          <w:szCs w:val="16"/>
          <w:lang w:val="es-ES_tradnl"/>
        </w:rPr>
        <w:t>la Conferencia de las Partes</w:t>
      </w:r>
      <w:r w:rsidR="00CC3E5F">
        <w:rPr>
          <w:sz w:val="16"/>
          <w:szCs w:val="16"/>
          <w:lang w:val="es-ES_tradnl"/>
        </w:rPr>
        <w:t xml:space="preserve"> en la </w:t>
      </w:r>
      <w:r w:rsidR="00CC3E5F" w:rsidRPr="00CC3E5F">
        <w:rPr>
          <w:sz w:val="16"/>
          <w:szCs w:val="16"/>
          <w:lang w:val="es-ES_tradnl"/>
        </w:rPr>
        <w:t xml:space="preserve">Convención Marco de las Naciones Unidas sobre el </w:t>
      </w:r>
      <w:r w:rsidR="006F1F2A">
        <w:rPr>
          <w:sz w:val="16"/>
          <w:szCs w:val="16"/>
          <w:lang w:val="es-ES_tradnl"/>
        </w:rPr>
        <w:t>C</w:t>
      </w:r>
      <w:r w:rsidR="00CC3E5F" w:rsidRPr="00CC3E5F">
        <w:rPr>
          <w:sz w:val="16"/>
          <w:szCs w:val="16"/>
          <w:lang w:val="es-ES_tradnl"/>
        </w:rPr>
        <w:t xml:space="preserve">ambio </w:t>
      </w:r>
      <w:r w:rsidR="006F1F2A">
        <w:rPr>
          <w:sz w:val="16"/>
          <w:szCs w:val="16"/>
          <w:lang w:val="es-ES_tradnl"/>
        </w:rPr>
        <w:t>C</w:t>
      </w:r>
      <w:r w:rsidR="00CC3E5F" w:rsidRPr="00CC3E5F">
        <w:rPr>
          <w:sz w:val="16"/>
          <w:szCs w:val="16"/>
          <w:lang w:val="es-ES_tradnl"/>
        </w:rPr>
        <w:t>limático</w:t>
      </w:r>
      <w:r w:rsidRPr="00CC3E5F">
        <w:rPr>
          <w:sz w:val="16"/>
          <w:szCs w:val="16"/>
          <w:lang w:val="es-ES_tradnl"/>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33C88F5C" w14:textId="3E1837C2" w:rsidR="00534681" w:rsidRPr="0061672F" w:rsidRDefault="00DB5F5E" w:rsidP="007C4951">
        <w:pPr>
          <w:pStyle w:val="Header"/>
          <w:spacing w:after="240"/>
          <w:rPr>
            <w:szCs w:val="20"/>
          </w:rPr>
        </w:pPr>
        <w:r>
          <w:rPr>
            <w:szCs w:val="20"/>
          </w:rPr>
          <w:t>CBD/COP/17/11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51D0A7B8" w14:textId="421FEE36" w:rsidR="009505C9" w:rsidRPr="0061672F" w:rsidRDefault="00DB5F5E" w:rsidP="007C4951">
        <w:pPr>
          <w:pStyle w:val="Header"/>
          <w:spacing w:after="240"/>
          <w:jc w:val="right"/>
        </w:pPr>
        <w:r>
          <w:t>CBD/COP/17/11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19"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1"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2"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2E5356EC"/>
    <w:multiLevelType w:val="multilevel"/>
    <w:tmpl w:val="07D269C8"/>
    <w:numStyleLink w:val="CBDHeadings"/>
  </w:abstractNum>
  <w:abstractNum w:abstractNumId="24"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6" w15:restartNumberingAfterBreak="0">
    <w:nsid w:val="398E2FF3"/>
    <w:multiLevelType w:val="multilevel"/>
    <w:tmpl w:val="222A08B4"/>
    <w:numStyleLink w:val="ListCBD"/>
  </w:abstractNum>
  <w:abstractNum w:abstractNumId="27"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29"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0"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eastAsia="SimSun" w:hAnsi="Times New Roman" w:cs="Times New Roman"/>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1"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2" w15:restartNumberingAfterBreak="0">
    <w:nsid w:val="4E880595"/>
    <w:multiLevelType w:val="multilevel"/>
    <w:tmpl w:val="222A08B4"/>
    <w:numStyleLink w:val="ListCBD"/>
  </w:abstractNum>
  <w:abstractNum w:abstractNumId="33" w15:restartNumberingAfterBreak="0">
    <w:nsid w:val="52A66A9D"/>
    <w:multiLevelType w:val="multilevel"/>
    <w:tmpl w:val="222A08B4"/>
    <w:numStyleLink w:val="ListCBD"/>
  </w:abstractNum>
  <w:abstractNum w:abstractNumId="34"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5"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7" w15:restartNumberingAfterBreak="0">
    <w:nsid w:val="5D943BEE"/>
    <w:multiLevelType w:val="multilevel"/>
    <w:tmpl w:val="222A08B4"/>
    <w:numStyleLink w:val="ListCBD"/>
  </w:abstractNum>
  <w:abstractNum w:abstractNumId="38" w15:restartNumberingAfterBreak="0">
    <w:nsid w:val="68B70991"/>
    <w:multiLevelType w:val="multilevel"/>
    <w:tmpl w:val="222A08B4"/>
    <w:numStyleLink w:val="ListCBD"/>
  </w:abstractNum>
  <w:abstractNum w:abstractNumId="3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2"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43" w15:restartNumberingAfterBreak="0">
    <w:nsid w:val="78C44860"/>
    <w:multiLevelType w:val="hybridMultilevel"/>
    <w:tmpl w:val="4E4AF152"/>
    <w:lvl w:ilvl="0" w:tplc="A0EAE212">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830828777">
    <w:abstractNumId w:val="31"/>
  </w:num>
  <w:num w:numId="2" w16cid:durableId="1858829">
    <w:abstractNumId w:val="29"/>
  </w:num>
  <w:num w:numId="3" w16cid:durableId="1333221471">
    <w:abstractNumId w:val="40"/>
  </w:num>
  <w:num w:numId="4" w16cid:durableId="1072390599">
    <w:abstractNumId w:val="41"/>
  </w:num>
  <w:num w:numId="5" w16cid:durableId="960385107">
    <w:abstractNumId w:val="30"/>
  </w:num>
  <w:num w:numId="6" w16cid:durableId="893932166">
    <w:abstractNumId w:val="39"/>
  </w:num>
  <w:num w:numId="7" w16cid:durableId="323945383">
    <w:abstractNumId w:val="37"/>
  </w:num>
  <w:num w:numId="8" w16cid:durableId="119402962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95664453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05285187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62125994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69707684">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560672902">
    <w:abstractNumId w:val="14"/>
  </w:num>
  <w:num w:numId="14" w16cid:durableId="1933662228">
    <w:abstractNumId w:val="25"/>
  </w:num>
  <w:num w:numId="15" w16cid:durableId="1991909117">
    <w:abstractNumId w:val="11"/>
  </w:num>
  <w:num w:numId="16" w16cid:durableId="1138956019">
    <w:abstractNumId w:val="18"/>
  </w:num>
  <w:num w:numId="17" w16cid:durableId="607395260">
    <w:abstractNumId w:val="9"/>
  </w:num>
  <w:num w:numId="18" w16cid:durableId="98110136">
    <w:abstractNumId w:val="7"/>
  </w:num>
  <w:num w:numId="19" w16cid:durableId="920676582">
    <w:abstractNumId w:val="6"/>
  </w:num>
  <w:num w:numId="20" w16cid:durableId="447286378">
    <w:abstractNumId w:val="5"/>
  </w:num>
  <w:num w:numId="21" w16cid:durableId="1532258362">
    <w:abstractNumId w:val="4"/>
  </w:num>
  <w:num w:numId="22" w16cid:durableId="1587106058">
    <w:abstractNumId w:val="8"/>
  </w:num>
  <w:num w:numId="23" w16cid:durableId="1646355732">
    <w:abstractNumId w:val="3"/>
  </w:num>
  <w:num w:numId="24" w16cid:durableId="2006930253">
    <w:abstractNumId w:val="2"/>
  </w:num>
  <w:num w:numId="25" w16cid:durableId="1811677887">
    <w:abstractNumId w:val="1"/>
  </w:num>
  <w:num w:numId="26" w16cid:durableId="537353487">
    <w:abstractNumId w:val="0"/>
  </w:num>
  <w:num w:numId="27" w16cid:durableId="2069499237">
    <w:abstractNumId w:val="38"/>
  </w:num>
  <w:num w:numId="28" w16cid:durableId="158270868">
    <w:abstractNumId w:val="42"/>
  </w:num>
  <w:num w:numId="29" w16cid:durableId="159275565">
    <w:abstractNumId w:val="20"/>
  </w:num>
  <w:num w:numId="30" w16cid:durableId="271714945">
    <w:abstractNumId w:val="21"/>
  </w:num>
  <w:num w:numId="31" w16cid:durableId="1638680439">
    <w:abstractNumId w:val="38"/>
    <w:lvlOverride w:ilvl="0">
      <w:startOverride w:val="1"/>
    </w:lvlOverride>
  </w:num>
  <w:num w:numId="32" w16cid:durableId="1865050652">
    <w:abstractNumId w:val="33"/>
  </w:num>
  <w:num w:numId="33" w16cid:durableId="152986975">
    <w:abstractNumId w:val="28"/>
  </w:num>
  <w:num w:numId="34" w16cid:durableId="1295136099">
    <w:abstractNumId w:val="36"/>
  </w:num>
  <w:num w:numId="35" w16cid:durableId="80179172">
    <w:abstractNumId w:val="35"/>
  </w:num>
  <w:num w:numId="36" w16cid:durableId="2067988725">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771076976">
    <w:abstractNumId w:val="15"/>
  </w:num>
  <w:num w:numId="38" w16cid:durableId="939752621">
    <w:abstractNumId w:val="32"/>
  </w:num>
  <w:num w:numId="39" w16cid:durableId="915044361">
    <w:abstractNumId w:val="26"/>
  </w:num>
  <w:num w:numId="40" w16cid:durableId="855196379">
    <w:abstractNumId w:val="17"/>
  </w:num>
  <w:num w:numId="41" w16cid:durableId="1466853331">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2" w16cid:durableId="1801917413">
    <w:abstractNumId w:val="19"/>
  </w:num>
  <w:num w:numId="43" w16cid:durableId="708722651">
    <w:abstractNumId w:val="10"/>
  </w:num>
  <w:num w:numId="44" w16cid:durableId="2136412448">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5" w16cid:durableId="965231287">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48112374">
    <w:abstractNumId w:val="12"/>
  </w:num>
  <w:num w:numId="47" w16cid:durableId="1607615596">
    <w:abstractNumId w:val="22"/>
  </w:num>
  <w:num w:numId="48" w16cid:durableId="643118139">
    <w:abstractNumId w:val="22"/>
    <w:lvlOverride w:ilvl="0">
      <w:startOverride w:val="1"/>
    </w:lvlOverride>
  </w:num>
  <w:num w:numId="49" w16cid:durableId="820851909">
    <w:abstractNumId w:val="22"/>
    <w:lvlOverride w:ilvl="0">
      <w:startOverride w:val="1"/>
    </w:lvlOverride>
  </w:num>
  <w:num w:numId="50" w16cid:durableId="709648587">
    <w:abstractNumId w:val="22"/>
    <w:lvlOverride w:ilvl="0">
      <w:startOverride w:val="1"/>
    </w:lvlOverride>
  </w:num>
  <w:num w:numId="51" w16cid:durableId="1353799543">
    <w:abstractNumId w:val="24"/>
  </w:num>
  <w:num w:numId="52" w16cid:durableId="1570270110">
    <w:abstractNumId w:val="34"/>
  </w:num>
  <w:num w:numId="53" w16cid:durableId="2125995167">
    <w:abstractNumId w:val="27"/>
  </w:num>
  <w:num w:numId="54" w16cid:durableId="1627851340">
    <w:abstractNumId w:val="23"/>
  </w:num>
  <w:num w:numId="55" w16cid:durableId="1945532808">
    <w:abstractNumId w:val="16"/>
  </w:num>
  <w:num w:numId="56" w16cid:durableId="684478527">
    <w:abstractNumId w:val="3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602764451">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8" w16cid:durableId="703213624">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9" w16cid:durableId="906494965">
    <w:abstractNumId w:val="13"/>
  </w:num>
  <w:num w:numId="60"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1884899085">
    <w:abstractNumId w:val="43"/>
  </w:num>
  <w:numIdMacAtCleanup w:val="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40EE6"/>
    <w:rsid w:val="000002D2"/>
    <w:rsid w:val="00002D07"/>
    <w:rsid w:val="00004290"/>
    <w:rsid w:val="00004927"/>
    <w:rsid w:val="00015114"/>
    <w:rsid w:val="0001630E"/>
    <w:rsid w:val="00023DD1"/>
    <w:rsid w:val="000248F3"/>
    <w:rsid w:val="00043334"/>
    <w:rsid w:val="000444A4"/>
    <w:rsid w:val="0005091C"/>
    <w:rsid w:val="0005676D"/>
    <w:rsid w:val="000569DA"/>
    <w:rsid w:val="00061753"/>
    <w:rsid w:val="0007171B"/>
    <w:rsid w:val="00072AA2"/>
    <w:rsid w:val="0007622A"/>
    <w:rsid w:val="00077651"/>
    <w:rsid w:val="000906BE"/>
    <w:rsid w:val="00096ABF"/>
    <w:rsid w:val="00097CF8"/>
    <w:rsid w:val="000A237C"/>
    <w:rsid w:val="000A27D9"/>
    <w:rsid w:val="000A40B2"/>
    <w:rsid w:val="000A4BD3"/>
    <w:rsid w:val="000B0EFF"/>
    <w:rsid w:val="000B10BA"/>
    <w:rsid w:val="000B177E"/>
    <w:rsid w:val="000B4055"/>
    <w:rsid w:val="000B4DB2"/>
    <w:rsid w:val="000B7B70"/>
    <w:rsid w:val="000C19D9"/>
    <w:rsid w:val="000C5820"/>
    <w:rsid w:val="000D0F68"/>
    <w:rsid w:val="000D25A3"/>
    <w:rsid w:val="000D2A5E"/>
    <w:rsid w:val="000E107F"/>
    <w:rsid w:val="000E673A"/>
    <w:rsid w:val="000E783A"/>
    <w:rsid w:val="000F5138"/>
    <w:rsid w:val="000F6945"/>
    <w:rsid w:val="000F74F5"/>
    <w:rsid w:val="000F78FC"/>
    <w:rsid w:val="00100C60"/>
    <w:rsid w:val="00101ED4"/>
    <w:rsid w:val="001031DF"/>
    <w:rsid w:val="00103942"/>
    <w:rsid w:val="00105372"/>
    <w:rsid w:val="001054A6"/>
    <w:rsid w:val="00105932"/>
    <w:rsid w:val="001078A1"/>
    <w:rsid w:val="0011570A"/>
    <w:rsid w:val="001312AD"/>
    <w:rsid w:val="00131498"/>
    <w:rsid w:val="00131E7A"/>
    <w:rsid w:val="00134846"/>
    <w:rsid w:val="00134F9E"/>
    <w:rsid w:val="00143C07"/>
    <w:rsid w:val="00143CF5"/>
    <w:rsid w:val="001445A2"/>
    <w:rsid w:val="00153561"/>
    <w:rsid w:val="00156FB3"/>
    <w:rsid w:val="0016445A"/>
    <w:rsid w:val="0016585D"/>
    <w:rsid w:val="00172AF6"/>
    <w:rsid w:val="00175369"/>
    <w:rsid w:val="00176CEE"/>
    <w:rsid w:val="001818C5"/>
    <w:rsid w:val="00182FD3"/>
    <w:rsid w:val="001867CE"/>
    <w:rsid w:val="00186DD8"/>
    <w:rsid w:val="00190582"/>
    <w:rsid w:val="00193882"/>
    <w:rsid w:val="001A2308"/>
    <w:rsid w:val="001A35EC"/>
    <w:rsid w:val="001A5178"/>
    <w:rsid w:val="001A5E90"/>
    <w:rsid w:val="001B0F80"/>
    <w:rsid w:val="001B13FE"/>
    <w:rsid w:val="001B62B3"/>
    <w:rsid w:val="001C09A9"/>
    <w:rsid w:val="001C167E"/>
    <w:rsid w:val="001C2850"/>
    <w:rsid w:val="001C6FC4"/>
    <w:rsid w:val="001D282B"/>
    <w:rsid w:val="001D753A"/>
    <w:rsid w:val="001F204C"/>
    <w:rsid w:val="001F2F89"/>
    <w:rsid w:val="001F34D9"/>
    <w:rsid w:val="001F5C53"/>
    <w:rsid w:val="00200847"/>
    <w:rsid w:val="002035CD"/>
    <w:rsid w:val="0020513F"/>
    <w:rsid w:val="0020683D"/>
    <w:rsid w:val="00214B21"/>
    <w:rsid w:val="00226D67"/>
    <w:rsid w:val="00227D0F"/>
    <w:rsid w:val="00240EE6"/>
    <w:rsid w:val="00244C9D"/>
    <w:rsid w:val="0024651A"/>
    <w:rsid w:val="00251ED1"/>
    <w:rsid w:val="002526E1"/>
    <w:rsid w:val="0025412A"/>
    <w:rsid w:val="0025452A"/>
    <w:rsid w:val="00255A7C"/>
    <w:rsid w:val="00255C22"/>
    <w:rsid w:val="00262D69"/>
    <w:rsid w:val="00263291"/>
    <w:rsid w:val="002674D2"/>
    <w:rsid w:val="00270B77"/>
    <w:rsid w:val="002735A0"/>
    <w:rsid w:val="0027716E"/>
    <w:rsid w:val="00277757"/>
    <w:rsid w:val="00284C17"/>
    <w:rsid w:val="00284D2B"/>
    <w:rsid w:val="00287AB0"/>
    <w:rsid w:val="00295F97"/>
    <w:rsid w:val="002A2DEE"/>
    <w:rsid w:val="002A559F"/>
    <w:rsid w:val="002A74BA"/>
    <w:rsid w:val="002B02E7"/>
    <w:rsid w:val="002B0E30"/>
    <w:rsid w:val="002B36E1"/>
    <w:rsid w:val="002B691D"/>
    <w:rsid w:val="002B76BB"/>
    <w:rsid w:val="002C06D4"/>
    <w:rsid w:val="002C6DDB"/>
    <w:rsid w:val="002C7CC7"/>
    <w:rsid w:val="002D23BE"/>
    <w:rsid w:val="002D7A13"/>
    <w:rsid w:val="002E0BEB"/>
    <w:rsid w:val="002E12A7"/>
    <w:rsid w:val="002E4729"/>
    <w:rsid w:val="002E5A71"/>
    <w:rsid w:val="002F20BC"/>
    <w:rsid w:val="002F339D"/>
    <w:rsid w:val="002F6E18"/>
    <w:rsid w:val="002F72E1"/>
    <w:rsid w:val="0030079F"/>
    <w:rsid w:val="003008FE"/>
    <w:rsid w:val="0030169D"/>
    <w:rsid w:val="003060EB"/>
    <w:rsid w:val="003153EB"/>
    <w:rsid w:val="00316B94"/>
    <w:rsid w:val="00316E14"/>
    <w:rsid w:val="0032136E"/>
    <w:rsid w:val="00321985"/>
    <w:rsid w:val="0032279C"/>
    <w:rsid w:val="00325806"/>
    <w:rsid w:val="00331194"/>
    <w:rsid w:val="00332F59"/>
    <w:rsid w:val="00340244"/>
    <w:rsid w:val="00344697"/>
    <w:rsid w:val="00344C68"/>
    <w:rsid w:val="00351205"/>
    <w:rsid w:val="003521E4"/>
    <w:rsid w:val="00354D3B"/>
    <w:rsid w:val="0036723C"/>
    <w:rsid w:val="00372F74"/>
    <w:rsid w:val="00373040"/>
    <w:rsid w:val="00375E23"/>
    <w:rsid w:val="00376905"/>
    <w:rsid w:val="00380285"/>
    <w:rsid w:val="0038336A"/>
    <w:rsid w:val="00384848"/>
    <w:rsid w:val="00384CBD"/>
    <w:rsid w:val="00395412"/>
    <w:rsid w:val="003A49B7"/>
    <w:rsid w:val="003A616D"/>
    <w:rsid w:val="003A6399"/>
    <w:rsid w:val="003A6F1F"/>
    <w:rsid w:val="003B15D5"/>
    <w:rsid w:val="003B1B8F"/>
    <w:rsid w:val="003B4760"/>
    <w:rsid w:val="003D4020"/>
    <w:rsid w:val="003D4DC6"/>
    <w:rsid w:val="003D7128"/>
    <w:rsid w:val="003D7EBF"/>
    <w:rsid w:val="003E1E90"/>
    <w:rsid w:val="003E6491"/>
    <w:rsid w:val="003F1A75"/>
    <w:rsid w:val="003F29CA"/>
    <w:rsid w:val="003F3E1B"/>
    <w:rsid w:val="003F4D0D"/>
    <w:rsid w:val="003F5ABC"/>
    <w:rsid w:val="003F5BD6"/>
    <w:rsid w:val="003F7224"/>
    <w:rsid w:val="003F72F4"/>
    <w:rsid w:val="00400D2C"/>
    <w:rsid w:val="00401C28"/>
    <w:rsid w:val="004067E3"/>
    <w:rsid w:val="004157DE"/>
    <w:rsid w:val="00423C28"/>
    <w:rsid w:val="00427D21"/>
    <w:rsid w:val="00432FC2"/>
    <w:rsid w:val="004335B3"/>
    <w:rsid w:val="00433FE1"/>
    <w:rsid w:val="00435224"/>
    <w:rsid w:val="00441374"/>
    <w:rsid w:val="00442C7A"/>
    <w:rsid w:val="00443144"/>
    <w:rsid w:val="0044665F"/>
    <w:rsid w:val="00447048"/>
    <w:rsid w:val="00447F4A"/>
    <w:rsid w:val="0045183C"/>
    <w:rsid w:val="00452649"/>
    <w:rsid w:val="00455D73"/>
    <w:rsid w:val="00456F67"/>
    <w:rsid w:val="00462C36"/>
    <w:rsid w:val="00462C6A"/>
    <w:rsid w:val="00462E09"/>
    <w:rsid w:val="004644C2"/>
    <w:rsid w:val="0046656A"/>
    <w:rsid w:val="00467313"/>
    <w:rsid w:val="00467F9C"/>
    <w:rsid w:val="004716EA"/>
    <w:rsid w:val="004739AD"/>
    <w:rsid w:val="0047422F"/>
    <w:rsid w:val="00474F5E"/>
    <w:rsid w:val="0047502B"/>
    <w:rsid w:val="004753EF"/>
    <w:rsid w:val="004759CE"/>
    <w:rsid w:val="00484214"/>
    <w:rsid w:val="004938AD"/>
    <w:rsid w:val="0049776A"/>
    <w:rsid w:val="004A20C5"/>
    <w:rsid w:val="004A43C9"/>
    <w:rsid w:val="004A6406"/>
    <w:rsid w:val="004C032D"/>
    <w:rsid w:val="004C0F2D"/>
    <w:rsid w:val="004C2279"/>
    <w:rsid w:val="004C2526"/>
    <w:rsid w:val="004C5362"/>
    <w:rsid w:val="004C7E44"/>
    <w:rsid w:val="004D2658"/>
    <w:rsid w:val="004D4F29"/>
    <w:rsid w:val="004D516D"/>
    <w:rsid w:val="004E2003"/>
    <w:rsid w:val="004E5ACE"/>
    <w:rsid w:val="004F2138"/>
    <w:rsid w:val="004F2550"/>
    <w:rsid w:val="004F39DE"/>
    <w:rsid w:val="004F494F"/>
    <w:rsid w:val="004F4D85"/>
    <w:rsid w:val="005048A7"/>
    <w:rsid w:val="00507F8F"/>
    <w:rsid w:val="0051006C"/>
    <w:rsid w:val="00510444"/>
    <w:rsid w:val="0051235D"/>
    <w:rsid w:val="00513001"/>
    <w:rsid w:val="00513E52"/>
    <w:rsid w:val="00527FAB"/>
    <w:rsid w:val="0053006B"/>
    <w:rsid w:val="00534681"/>
    <w:rsid w:val="00543A73"/>
    <w:rsid w:val="00550C82"/>
    <w:rsid w:val="00551608"/>
    <w:rsid w:val="0056068E"/>
    <w:rsid w:val="00563442"/>
    <w:rsid w:val="0056348E"/>
    <w:rsid w:val="00565B42"/>
    <w:rsid w:val="00571E16"/>
    <w:rsid w:val="00572069"/>
    <w:rsid w:val="005723EB"/>
    <w:rsid w:val="00572B22"/>
    <w:rsid w:val="005736C1"/>
    <w:rsid w:val="00576711"/>
    <w:rsid w:val="00576A2A"/>
    <w:rsid w:val="00587670"/>
    <w:rsid w:val="00593079"/>
    <w:rsid w:val="005969F6"/>
    <w:rsid w:val="00597DFE"/>
    <w:rsid w:val="005A2A7A"/>
    <w:rsid w:val="005A3B11"/>
    <w:rsid w:val="005A6209"/>
    <w:rsid w:val="005B0E8B"/>
    <w:rsid w:val="005B35E2"/>
    <w:rsid w:val="005B537F"/>
    <w:rsid w:val="005C0ACC"/>
    <w:rsid w:val="005C4CE6"/>
    <w:rsid w:val="005D09AA"/>
    <w:rsid w:val="005D194B"/>
    <w:rsid w:val="005D34B4"/>
    <w:rsid w:val="005D4468"/>
    <w:rsid w:val="005D74D1"/>
    <w:rsid w:val="005E079E"/>
    <w:rsid w:val="005E1C33"/>
    <w:rsid w:val="005E4C64"/>
    <w:rsid w:val="005E62DC"/>
    <w:rsid w:val="005E708C"/>
    <w:rsid w:val="005F1960"/>
    <w:rsid w:val="005F1D3B"/>
    <w:rsid w:val="005F2CDD"/>
    <w:rsid w:val="005F77CF"/>
    <w:rsid w:val="00603905"/>
    <w:rsid w:val="00604567"/>
    <w:rsid w:val="006122BA"/>
    <w:rsid w:val="00614ADA"/>
    <w:rsid w:val="00615E66"/>
    <w:rsid w:val="0061672F"/>
    <w:rsid w:val="006309CE"/>
    <w:rsid w:val="00632C66"/>
    <w:rsid w:val="0063484F"/>
    <w:rsid w:val="006478BF"/>
    <w:rsid w:val="00651367"/>
    <w:rsid w:val="00652DBE"/>
    <w:rsid w:val="00653986"/>
    <w:rsid w:val="00655BD5"/>
    <w:rsid w:val="006567A3"/>
    <w:rsid w:val="006574C6"/>
    <w:rsid w:val="006602F2"/>
    <w:rsid w:val="00675806"/>
    <w:rsid w:val="00680C19"/>
    <w:rsid w:val="00681F04"/>
    <w:rsid w:val="00684639"/>
    <w:rsid w:val="006905DE"/>
    <w:rsid w:val="00696F15"/>
    <w:rsid w:val="006A1E71"/>
    <w:rsid w:val="006A355F"/>
    <w:rsid w:val="006A371D"/>
    <w:rsid w:val="006A5A40"/>
    <w:rsid w:val="006A6602"/>
    <w:rsid w:val="006A6A3F"/>
    <w:rsid w:val="006A73C1"/>
    <w:rsid w:val="006B034F"/>
    <w:rsid w:val="006B2290"/>
    <w:rsid w:val="006B3683"/>
    <w:rsid w:val="006B73DB"/>
    <w:rsid w:val="006D44AA"/>
    <w:rsid w:val="006E4626"/>
    <w:rsid w:val="006E7BE2"/>
    <w:rsid w:val="006F175E"/>
    <w:rsid w:val="006F1F2A"/>
    <w:rsid w:val="007066F3"/>
    <w:rsid w:val="00710FB0"/>
    <w:rsid w:val="00712755"/>
    <w:rsid w:val="00717D88"/>
    <w:rsid w:val="00726A43"/>
    <w:rsid w:val="00727342"/>
    <w:rsid w:val="00731D14"/>
    <w:rsid w:val="007332B6"/>
    <w:rsid w:val="0073548D"/>
    <w:rsid w:val="007438E0"/>
    <w:rsid w:val="00746040"/>
    <w:rsid w:val="00747FC1"/>
    <w:rsid w:val="00764EB1"/>
    <w:rsid w:val="00771BD9"/>
    <w:rsid w:val="00773CC0"/>
    <w:rsid w:val="00774CFF"/>
    <w:rsid w:val="00774DA8"/>
    <w:rsid w:val="00776A91"/>
    <w:rsid w:val="00776C57"/>
    <w:rsid w:val="00777A8A"/>
    <w:rsid w:val="0078071E"/>
    <w:rsid w:val="00784AF3"/>
    <w:rsid w:val="00785B9C"/>
    <w:rsid w:val="00786056"/>
    <w:rsid w:val="007942D3"/>
    <w:rsid w:val="0079535F"/>
    <w:rsid w:val="007968EE"/>
    <w:rsid w:val="007A0523"/>
    <w:rsid w:val="007A26FB"/>
    <w:rsid w:val="007A5F48"/>
    <w:rsid w:val="007A7305"/>
    <w:rsid w:val="007B0EFD"/>
    <w:rsid w:val="007B2099"/>
    <w:rsid w:val="007B5B93"/>
    <w:rsid w:val="007B6C09"/>
    <w:rsid w:val="007B7741"/>
    <w:rsid w:val="007C310F"/>
    <w:rsid w:val="007C4951"/>
    <w:rsid w:val="007C72CF"/>
    <w:rsid w:val="007D1931"/>
    <w:rsid w:val="007E09DA"/>
    <w:rsid w:val="007E0F8A"/>
    <w:rsid w:val="007F718D"/>
    <w:rsid w:val="00801FAD"/>
    <w:rsid w:val="00802339"/>
    <w:rsid w:val="008178B6"/>
    <w:rsid w:val="00820585"/>
    <w:rsid w:val="00820948"/>
    <w:rsid w:val="008216B5"/>
    <w:rsid w:val="00824809"/>
    <w:rsid w:val="00824832"/>
    <w:rsid w:val="00826FF0"/>
    <w:rsid w:val="00831652"/>
    <w:rsid w:val="008325B5"/>
    <w:rsid w:val="008339B9"/>
    <w:rsid w:val="00846D74"/>
    <w:rsid w:val="00853B86"/>
    <w:rsid w:val="00857A9C"/>
    <w:rsid w:val="00861BD3"/>
    <w:rsid w:val="00863FE6"/>
    <w:rsid w:val="00865B74"/>
    <w:rsid w:val="00866063"/>
    <w:rsid w:val="008705AD"/>
    <w:rsid w:val="00871EF4"/>
    <w:rsid w:val="008773E9"/>
    <w:rsid w:val="008862A9"/>
    <w:rsid w:val="00893F2D"/>
    <w:rsid w:val="0089495F"/>
    <w:rsid w:val="00894C15"/>
    <w:rsid w:val="00896076"/>
    <w:rsid w:val="008974F0"/>
    <w:rsid w:val="008A1499"/>
    <w:rsid w:val="008A3CC7"/>
    <w:rsid w:val="008A5B2E"/>
    <w:rsid w:val="008A612A"/>
    <w:rsid w:val="008B012A"/>
    <w:rsid w:val="008B09B6"/>
    <w:rsid w:val="008B09F9"/>
    <w:rsid w:val="008B4301"/>
    <w:rsid w:val="008B524E"/>
    <w:rsid w:val="008B700B"/>
    <w:rsid w:val="008C235B"/>
    <w:rsid w:val="008D2B41"/>
    <w:rsid w:val="008D2E78"/>
    <w:rsid w:val="008D5385"/>
    <w:rsid w:val="008E3185"/>
    <w:rsid w:val="008E611A"/>
    <w:rsid w:val="008E68ED"/>
    <w:rsid w:val="008F1B1C"/>
    <w:rsid w:val="008F25E5"/>
    <w:rsid w:val="008F40C6"/>
    <w:rsid w:val="008F52A8"/>
    <w:rsid w:val="00906E17"/>
    <w:rsid w:val="0091004C"/>
    <w:rsid w:val="009162BA"/>
    <w:rsid w:val="00926968"/>
    <w:rsid w:val="009309A5"/>
    <w:rsid w:val="00930BA1"/>
    <w:rsid w:val="0093169E"/>
    <w:rsid w:val="00932725"/>
    <w:rsid w:val="00940743"/>
    <w:rsid w:val="00941E44"/>
    <w:rsid w:val="00941F91"/>
    <w:rsid w:val="00942079"/>
    <w:rsid w:val="00942B58"/>
    <w:rsid w:val="00944790"/>
    <w:rsid w:val="009470C5"/>
    <w:rsid w:val="009505C9"/>
    <w:rsid w:val="00950752"/>
    <w:rsid w:val="00953761"/>
    <w:rsid w:val="00953842"/>
    <w:rsid w:val="00955D0D"/>
    <w:rsid w:val="00962ABD"/>
    <w:rsid w:val="0096331C"/>
    <w:rsid w:val="009642A1"/>
    <w:rsid w:val="00966424"/>
    <w:rsid w:val="00966DFE"/>
    <w:rsid w:val="009717D9"/>
    <w:rsid w:val="009720B1"/>
    <w:rsid w:val="0097260E"/>
    <w:rsid w:val="00974191"/>
    <w:rsid w:val="0099698F"/>
    <w:rsid w:val="009B5433"/>
    <w:rsid w:val="009B768A"/>
    <w:rsid w:val="009C2DE6"/>
    <w:rsid w:val="009D0DC2"/>
    <w:rsid w:val="009E2197"/>
    <w:rsid w:val="009F790D"/>
    <w:rsid w:val="00A01073"/>
    <w:rsid w:val="00A03997"/>
    <w:rsid w:val="00A04D47"/>
    <w:rsid w:val="00A04E2B"/>
    <w:rsid w:val="00A07918"/>
    <w:rsid w:val="00A1065F"/>
    <w:rsid w:val="00A111D1"/>
    <w:rsid w:val="00A12A99"/>
    <w:rsid w:val="00A1501C"/>
    <w:rsid w:val="00A2014D"/>
    <w:rsid w:val="00A25941"/>
    <w:rsid w:val="00A26EE5"/>
    <w:rsid w:val="00A30305"/>
    <w:rsid w:val="00A306C6"/>
    <w:rsid w:val="00A37584"/>
    <w:rsid w:val="00A378B3"/>
    <w:rsid w:val="00A47471"/>
    <w:rsid w:val="00A50D0E"/>
    <w:rsid w:val="00A56CB2"/>
    <w:rsid w:val="00A5767F"/>
    <w:rsid w:val="00A65E0E"/>
    <w:rsid w:val="00A7712E"/>
    <w:rsid w:val="00A868AC"/>
    <w:rsid w:val="00A92946"/>
    <w:rsid w:val="00A97DC3"/>
    <w:rsid w:val="00AA1D30"/>
    <w:rsid w:val="00AA6F92"/>
    <w:rsid w:val="00AB3570"/>
    <w:rsid w:val="00AB4324"/>
    <w:rsid w:val="00AB6934"/>
    <w:rsid w:val="00AC0726"/>
    <w:rsid w:val="00AC5BE2"/>
    <w:rsid w:val="00AD257B"/>
    <w:rsid w:val="00AE433B"/>
    <w:rsid w:val="00AE6116"/>
    <w:rsid w:val="00AE7A1E"/>
    <w:rsid w:val="00AF020D"/>
    <w:rsid w:val="00AF42DE"/>
    <w:rsid w:val="00AF4F6F"/>
    <w:rsid w:val="00B02A0E"/>
    <w:rsid w:val="00B04B90"/>
    <w:rsid w:val="00B1316A"/>
    <w:rsid w:val="00B25C50"/>
    <w:rsid w:val="00B25C75"/>
    <w:rsid w:val="00B3369F"/>
    <w:rsid w:val="00B3503A"/>
    <w:rsid w:val="00B37E73"/>
    <w:rsid w:val="00B40F56"/>
    <w:rsid w:val="00B51FC6"/>
    <w:rsid w:val="00B529B8"/>
    <w:rsid w:val="00B62CE6"/>
    <w:rsid w:val="00B667B9"/>
    <w:rsid w:val="00B72A52"/>
    <w:rsid w:val="00B7570A"/>
    <w:rsid w:val="00B7675A"/>
    <w:rsid w:val="00B775B3"/>
    <w:rsid w:val="00B8458D"/>
    <w:rsid w:val="00B845AE"/>
    <w:rsid w:val="00B84998"/>
    <w:rsid w:val="00B94624"/>
    <w:rsid w:val="00B94E6C"/>
    <w:rsid w:val="00B9622A"/>
    <w:rsid w:val="00B979AA"/>
    <w:rsid w:val="00BB0B36"/>
    <w:rsid w:val="00BB257A"/>
    <w:rsid w:val="00BB4606"/>
    <w:rsid w:val="00BB5F72"/>
    <w:rsid w:val="00BC3E10"/>
    <w:rsid w:val="00BC75D6"/>
    <w:rsid w:val="00BD2278"/>
    <w:rsid w:val="00BD4A2E"/>
    <w:rsid w:val="00BD58B2"/>
    <w:rsid w:val="00BD5C4A"/>
    <w:rsid w:val="00BE31EF"/>
    <w:rsid w:val="00BE760E"/>
    <w:rsid w:val="00BF0F3A"/>
    <w:rsid w:val="00BF2EC8"/>
    <w:rsid w:val="00BF3E1A"/>
    <w:rsid w:val="00BF4639"/>
    <w:rsid w:val="00BF49D7"/>
    <w:rsid w:val="00BF604B"/>
    <w:rsid w:val="00C02EEA"/>
    <w:rsid w:val="00C06CE0"/>
    <w:rsid w:val="00C06D19"/>
    <w:rsid w:val="00C11217"/>
    <w:rsid w:val="00C1504D"/>
    <w:rsid w:val="00C15F99"/>
    <w:rsid w:val="00C2085B"/>
    <w:rsid w:val="00C23D2F"/>
    <w:rsid w:val="00C26532"/>
    <w:rsid w:val="00C306F4"/>
    <w:rsid w:val="00C336A5"/>
    <w:rsid w:val="00C42707"/>
    <w:rsid w:val="00C42B75"/>
    <w:rsid w:val="00C43C8B"/>
    <w:rsid w:val="00C443BD"/>
    <w:rsid w:val="00C451C5"/>
    <w:rsid w:val="00C5159B"/>
    <w:rsid w:val="00C557B7"/>
    <w:rsid w:val="00C566F2"/>
    <w:rsid w:val="00C62B28"/>
    <w:rsid w:val="00C63E1A"/>
    <w:rsid w:val="00C64217"/>
    <w:rsid w:val="00C646AB"/>
    <w:rsid w:val="00C66F0D"/>
    <w:rsid w:val="00C77699"/>
    <w:rsid w:val="00C817BB"/>
    <w:rsid w:val="00C84F60"/>
    <w:rsid w:val="00C878B8"/>
    <w:rsid w:val="00C8797A"/>
    <w:rsid w:val="00C9161D"/>
    <w:rsid w:val="00C92100"/>
    <w:rsid w:val="00C95968"/>
    <w:rsid w:val="00C9680D"/>
    <w:rsid w:val="00CA0C1D"/>
    <w:rsid w:val="00CA73FA"/>
    <w:rsid w:val="00CB048A"/>
    <w:rsid w:val="00CB284D"/>
    <w:rsid w:val="00CB72F7"/>
    <w:rsid w:val="00CC076B"/>
    <w:rsid w:val="00CC295E"/>
    <w:rsid w:val="00CC301C"/>
    <w:rsid w:val="00CC3E5F"/>
    <w:rsid w:val="00CE2FB7"/>
    <w:rsid w:val="00CE7625"/>
    <w:rsid w:val="00CF1848"/>
    <w:rsid w:val="00CF1B4D"/>
    <w:rsid w:val="00CF1E6A"/>
    <w:rsid w:val="00CF2305"/>
    <w:rsid w:val="00CF79AF"/>
    <w:rsid w:val="00CF7F8B"/>
    <w:rsid w:val="00D00D95"/>
    <w:rsid w:val="00D03C83"/>
    <w:rsid w:val="00D075A3"/>
    <w:rsid w:val="00D119C2"/>
    <w:rsid w:val="00D12044"/>
    <w:rsid w:val="00D15359"/>
    <w:rsid w:val="00D170D9"/>
    <w:rsid w:val="00D33EFC"/>
    <w:rsid w:val="00D343DE"/>
    <w:rsid w:val="00D35459"/>
    <w:rsid w:val="00D35DD9"/>
    <w:rsid w:val="00D40260"/>
    <w:rsid w:val="00D40DBC"/>
    <w:rsid w:val="00D423C9"/>
    <w:rsid w:val="00D43FD3"/>
    <w:rsid w:val="00D525C6"/>
    <w:rsid w:val="00D53145"/>
    <w:rsid w:val="00D545A7"/>
    <w:rsid w:val="00D60682"/>
    <w:rsid w:val="00D61C85"/>
    <w:rsid w:val="00D65C50"/>
    <w:rsid w:val="00D66F92"/>
    <w:rsid w:val="00D723E4"/>
    <w:rsid w:val="00D75CA6"/>
    <w:rsid w:val="00D76A18"/>
    <w:rsid w:val="00D77802"/>
    <w:rsid w:val="00D804A9"/>
    <w:rsid w:val="00D80849"/>
    <w:rsid w:val="00D82E8F"/>
    <w:rsid w:val="00D87084"/>
    <w:rsid w:val="00D90D56"/>
    <w:rsid w:val="00D941D5"/>
    <w:rsid w:val="00DA398A"/>
    <w:rsid w:val="00DB5212"/>
    <w:rsid w:val="00DB530F"/>
    <w:rsid w:val="00DB5BE8"/>
    <w:rsid w:val="00DB5E0F"/>
    <w:rsid w:val="00DB5F5E"/>
    <w:rsid w:val="00DC596C"/>
    <w:rsid w:val="00DC5DBE"/>
    <w:rsid w:val="00DD118C"/>
    <w:rsid w:val="00DE7545"/>
    <w:rsid w:val="00DE765C"/>
    <w:rsid w:val="00DF18C9"/>
    <w:rsid w:val="00DF61EA"/>
    <w:rsid w:val="00DF73A4"/>
    <w:rsid w:val="00E0257C"/>
    <w:rsid w:val="00E02F57"/>
    <w:rsid w:val="00E05033"/>
    <w:rsid w:val="00E21E8B"/>
    <w:rsid w:val="00E23926"/>
    <w:rsid w:val="00E2588E"/>
    <w:rsid w:val="00E343E5"/>
    <w:rsid w:val="00E35846"/>
    <w:rsid w:val="00E448E6"/>
    <w:rsid w:val="00E5020F"/>
    <w:rsid w:val="00E50E75"/>
    <w:rsid w:val="00E604CF"/>
    <w:rsid w:val="00E63ADE"/>
    <w:rsid w:val="00E646CA"/>
    <w:rsid w:val="00E66235"/>
    <w:rsid w:val="00E7310A"/>
    <w:rsid w:val="00E8228E"/>
    <w:rsid w:val="00E8269C"/>
    <w:rsid w:val="00E83C24"/>
    <w:rsid w:val="00E8408E"/>
    <w:rsid w:val="00E873AF"/>
    <w:rsid w:val="00E877E7"/>
    <w:rsid w:val="00E9318D"/>
    <w:rsid w:val="00E9322F"/>
    <w:rsid w:val="00E93F3E"/>
    <w:rsid w:val="00E95367"/>
    <w:rsid w:val="00EB4360"/>
    <w:rsid w:val="00EC090E"/>
    <w:rsid w:val="00EC1179"/>
    <w:rsid w:val="00EC49DB"/>
    <w:rsid w:val="00EC7382"/>
    <w:rsid w:val="00EE4DF9"/>
    <w:rsid w:val="00EE7AFA"/>
    <w:rsid w:val="00EF278C"/>
    <w:rsid w:val="00F02928"/>
    <w:rsid w:val="00F063C2"/>
    <w:rsid w:val="00F06F01"/>
    <w:rsid w:val="00F12BEC"/>
    <w:rsid w:val="00F17093"/>
    <w:rsid w:val="00F20E64"/>
    <w:rsid w:val="00F224EA"/>
    <w:rsid w:val="00F236A4"/>
    <w:rsid w:val="00F25B51"/>
    <w:rsid w:val="00F262E0"/>
    <w:rsid w:val="00F27D35"/>
    <w:rsid w:val="00F31C0A"/>
    <w:rsid w:val="00F37E73"/>
    <w:rsid w:val="00F423AB"/>
    <w:rsid w:val="00F51F89"/>
    <w:rsid w:val="00F53193"/>
    <w:rsid w:val="00F5357E"/>
    <w:rsid w:val="00F56ED1"/>
    <w:rsid w:val="00F6586C"/>
    <w:rsid w:val="00F65D65"/>
    <w:rsid w:val="00F66B0C"/>
    <w:rsid w:val="00F73E3D"/>
    <w:rsid w:val="00F85C1E"/>
    <w:rsid w:val="00F8760C"/>
    <w:rsid w:val="00F87C2A"/>
    <w:rsid w:val="00F90199"/>
    <w:rsid w:val="00F9038B"/>
    <w:rsid w:val="00F94774"/>
    <w:rsid w:val="00FA25A7"/>
    <w:rsid w:val="00FA2B00"/>
    <w:rsid w:val="00FA3022"/>
    <w:rsid w:val="00FA33AA"/>
    <w:rsid w:val="00FA3FD6"/>
    <w:rsid w:val="00FA5EAD"/>
    <w:rsid w:val="00FA663B"/>
    <w:rsid w:val="00FA7A6C"/>
    <w:rsid w:val="00FB05D5"/>
    <w:rsid w:val="00FB1BE0"/>
    <w:rsid w:val="00FB37AE"/>
    <w:rsid w:val="00FB42A5"/>
    <w:rsid w:val="00FC1A8E"/>
    <w:rsid w:val="00FC29F6"/>
    <w:rsid w:val="00FC3B6B"/>
    <w:rsid w:val="00FC53DB"/>
    <w:rsid w:val="00FC77A2"/>
    <w:rsid w:val="00FD2509"/>
    <w:rsid w:val="00FD5346"/>
    <w:rsid w:val="00FD6610"/>
    <w:rsid w:val="00FD7E00"/>
    <w:rsid w:val="00FF2C0F"/>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2C3B4990"/>
  <w15:docId w15:val="{E7FA63C0-D37D-4108-BB7F-BE1815F0B6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fr-CA"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1672F"/>
    <w:pPr>
      <w:tabs>
        <w:tab w:val="left" w:pos="567"/>
        <w:tab w:val="left" w:pos="1134"/>
        <w:tab w:val="left" w:pos="1701"/>
        <w:tab w:val="left" w:pos="2268"/>
      </w:tabs>
      <w:spacing w:after="0" w:line="240" w:lineRule="auto"/>
      <w:jc w:val="both"/>
    </w:pPr>
    <w:rPr>
      <w:rFonts w:ascii="Times New Roman" w:eastAsia="SimSun" w:hAnsi="Times New Roman" w:cs="Times New Roman"/>
      <w:lang w:val="en-GB"/>
    </w:rPr>
  </w:style>
  <w:style w:type="paragraph" w:styleId="Heading1">
    <w:name w:val="heading 1"/>
    <w:basedOn w:val="Normal"/>
    <w:next w:val="Heading2"/>
    <w:link w:val="Heading1Char"/>
    <w:uiPriority w:val="9"/>
    <w:qFormat/>
    <w:rsid w:val="0061672F"/>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61672F"/>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61672F"/>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61672F"/>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61672F"/>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61672F"/>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61672F"/>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61672F"/>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61672F"/>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61672F"/>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61672F"/>
    <w:rPr>
      <w:rFonts w:ascii="Times New Roman" w:eastAsia="SimSun" w:hAnsi="Times New Roman" w:cs="Times New Roman"/>
      <w:sz w:val="20"/>
      <w:lang w:val="en-GB"/>
    </w:rPr>
  </w:style>
  <w:style w:type="paragraph" w:styleId="Footer">
    <w:name w:val="footer"/>
    <w:basedOn w:val="Normal"/>
    <w:link w:val="FooterChar"/>
    <w:uiPriority w:val="99"/>
    <w:rsid w:val="0061672F"/>
    <w:pPr>
      <w:tabs>
        <w:tab w:val="center" w:pos="4680"/>
        <w:tab w:val="right" w:pos="9360"/>
      </w:tabs>
    </w:pPr>
    <w:rPr>
      <w:sz w:val="20"/>
    </w:rPr>
  </w:style>
  <w:style w:type="character" w:customStyle="1" w:styleId="FooterChar">
    <w:name w:val="Footer Char"/>
    <w:basedOn w:val="DefaultParagraphFont"/>
    <w:link w:val="Footer"/>
    <w:uiPriority w:val="99"/>
    <w:rsid w:val="0061672F"/>
    <w:rPr>
      <w:rFonts w:ascii="Times New Roman" w:eastAsia="SimSun" w:hAnsi="Times New Roman" w:cs="Times New Roman"/>
      <w:sz w:val="20"/>
      <w:lang w:val="en-GB"/>
    </w:rPr>
  </w:style>
  <w:style w:type="paragraph" w:customStyle="1" w:styleId="meetingname">
    <w:name w:val="meeting name"/>
    <w:basedOn w:val="Normal"/>
    <w:rsid w:val="00534681"/>
    <w:pPr>
      <w:ind w:left="142" w:right="4218" w:hanging="142"/>
    </w:pPr>
    <w:rPr>
      <w:caps/>
    </w:rPr>
  </w:style>
  <w:style w:type="paragraph" w:styleId="Title">
    <w:name w:val="Title"/>
    <w:basedOn w:val="Normal"/>
    <w:next w:val="Normal"/>
    <w:link w:val="TitleChar"/>
    <w:uiPriority w:val="10"/>
    <w:qFormat/>
    <w:rsid w:val="00A12A99"/>
    <w:pPr>
      <w:spacing w:line="204" w:lineRule="auto"/>
      <w:contextualSpacing/>
    </w:pPr>
    <w:rPr>
      <w:rFonts w:asciiTheme="majorHAnsi" w:eastAsiaTheme="majorEastAsia" w:hAnsiTheme="majorHAnsi" w:cstheme="majorBidi"/>
      <w:caps/>
      <w:color w:val="1F497D" w:themeColor="text2"/>
      <w:spacing w:val="-15"/>
      <w:sz w:val="72"/>
      <w:szCs w:val="72"/>
    </w:rPr>
  </w:style>
  <w:style w:type="character" w:customStyle="1" w:styleId="TitleChar">
    <w:name w:val="Title Char"/>
    <w:basedOn w:val="DefaultParagraphFont"/>
    <w:link w:val="Title"/>
    <w:uiPriority w:val="10"/>
    <w:rsid w:val="00A12A99"/>
    <w:rPr>
      <w:rFonts w:asciiTheme="majorHAnsi" w:eastAsiaTheme="majorEastAsia" w:hAnsiTheme="majorHAnsi" w:cstheme="majorBidi"/>
      <w:caps/>
      <w:color w:val="1F497D" w:themeColor="text2"/>
      <w:spacing w:val="-15"/>
      <w:sz w:val="72"/>
      <w:szCs w:val="72"/>
      <w:lang w:val="en-GB"/>
    </w:rPr>
  </w:style>
  <w:style w:type="paragraph" w:styleId="Subtitle">
    <w:name w:val="Subtitle"/>
    <w:basedOn w:val="Normal"/>
    <w:next w:val="Normal"/>
    <w:link w:val="SubtitleChar"/>
    <w:uiPriority w:val="11"/>
    <w:qFormat/>
    <w:rsid w:val="00A12A99"/>
    <w:pPr>
      <w:numPr>
        <w:ilvl w:val="1"/>
      </w:numPr>
      <w:spacing w:after="240"/>
    </w:pPr>
    <w:rPr>
      <w:rFonts w:asciiTheme="majorHAnsi" w:eastAsiaTheme="majorEastAsia" w:hAnsiTheme="majorHAnsi" w:cstheme="majorBidi"/>
      <w:color w:val="4F81BD" w:themeColor="accent1"/>
      <w:sz w:val="28"/>
      <w:szCs w:val="28"/>
    </w:rPr>
  </w:style>
  <w:style w:type="character" w:customStyle="1" w:styleId="SubtitleChar">
    <w:name w:val="Subtitle Char"/>
    <w:basedOn w:val="DefaultParagraphFont"/>
    <w:link w:val="Subtitle"/>
    <w:uiPriority w:val="11"/>
    <w:rsid w:val="00A12A99"/>
    <w:rPr>
      <w:rFonts w:asciiTheme="majorHAnsi" w:eastAsiaTheme="majorEastAsia" w:hAnsiTheme="majorHAnsi" w:cstheme="majorBidi"/>
      <w:color w:val="4F81BD" w:themeColor="accent1"/>
      <w:sz w:val="28"/>
      <w:szCs w:val="28"/>
      <w:lang w:val="en-GB"/>
    </w:rPr>
  </w:style>
  <w:style w:type="character" w:customStyle="1" w:styleId="Heading1Char">
    <w:name w:val="Heading 1 Char"/>
    <w:basedOn w:val="DefaultParagraphFont"/>
    <w:link w:val="Heading1"/>
    <w:uiPriority w:val="9"/>
    <w:rsid w:val="0061672F"/>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61672F"/>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61672F"/>
    <w:rPr>
      <w:rFonts w:eastAsiaTheme="minorHAnsi"/>
      <w:kern w:val="2"/>
      <w:lang w:val="en-GB"/>
      <w14:ligatures w14:val="standardContextual"/>
    </w:rPr>
  </w:style>
  <w:style w:type="paragraph" w:styleId="BodyTextIndent">
    <w:name w:val="Body Text Indent"/>
    <w:basedOn w:val="Normal"/>
    <w:link w:val="BodyTextIndentChar"/>
    <w:rsid w:val="007E09DA"/>
    <w:pPr>
      <w:spacing w:before="120" w:after="120"/>
      <w:ind w:left="1440" w:hanging="720"/>
    </w:pPr>
  </w:style>
  <w:style w:type="character" w:customStyle="1" w:styleId="BodyTextIndentChar">
    <w:name w:val="Body Text Indent Char"/>
    <w:basedOn w:val="DefaultParagraphFont"/>
    <w:link w:val="BodyTextIndent"/>
    <w:rsid w:val="007E09DA"/>
    <w:rPr>
      <w:rFonts w:ascii="Times New Roman" w:eastAsia="SimSun" w:hAnsi="Times New Roman" w:cs="Times New Roman"/>
      <w:lang w:val="en-GB"/>
    </w:rPr>
  </w:style>
  <w:style w:type="character" w:styleId="CommentReference">
    <w:name w:val="annotation reference"/>
    <w:basedOn w:val="DefaultParagraphFont"/>
    <w:uiPriority w:val="99"/>
    <w:semiHidden/>
    <w:unhideWhenUsed/>
    <w:rsid w:val="0061672F"/>
    <w:rPr>
      <w:sz w:val="16"/>
      <w:szCs w:val="16"/>
      <w:lang w:val="en-GB"/>
    </w:rPr>
  </w:style>
  <w:style w:type="paragraph" w:styleId="CommentText">
    <w:name w:val="annotation text"/>
    <w:basedOn w:val="Normal"/>
    <w:link w:val="CommentTextChar"/>
    <w:uiPriority w:val="99"/>
    <w:semiHidden/>
    <w:rsid w:val="0061672F"/>
    <w:rPr>
      <w:sz w:val="20"/>
      <w:szCs w:val="20"/>
    </w:rPr>
  </w:style>
  <w:style w:type="character" w:customStyle="1" w:styleId="CommentTextChar">
    <w:name w:val="Comment Text Char"/>
    <w:basedOn w:val="DefaultParagraphFont"/>
    <w:link w:val="CommentText"/>
    <w:uiPriority w:val="99"/>
    <w:semiHidden/>
    <w:rsid w:val="0061672F"/>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lang w:val="en-GB"/>
    </w:rPr>
  </w:style>
  <w:style w:type="character" w:styleId="FollowedHyperlink">
    <w:name w:val="FollowedHyperlink"/>
    <w:rsid w:val="007E09DA"/>
    <w:rPr>
      <w:color w:val="800080"/>
      <w:u w:val="single"/>
      <w:lang w:val="en-GB"/>
    </w:rPr>
  </w:style>
  <w:style w:type="character" w:styleId="FootnoteReference">
    <w:name w:val="footnote reference"/>
    <w:aliases w:val="16 Point,Superscript 6 Point,Referencia nota al pie,EN Footnote Reference,Times 10 Point,Exposant 3 Point,Footnote symbol,Footnote reference number,note TESI,stylish,SUPERS,number,no...,Footnote Reference/,Ref,de nota al pie"/>
    <w:basedOn w:val="DefaultParagraphFont"/>
    <w:link w:val="BVIfnrCarattereCharCharCharCarattereCharCharCharCharCharChar1CharCharCharCarattereChar"/>
    <w:uiPriority w:val="99"/>
    <w:unhideWhenUsed/>
    <w:rsid w:val="0061672F"/>
    <w:rPr>
      <w:vertAlign w:val="superscript"/>
      <w:lang w:val="en-GB"/>
    </w:rPr>
  </w:style>
  <w:style w:type="paragraph" w:styleId="FootnoteText">
    <w:name w:val="footnote text"/>
    <w:aliases w:val="Footnote Text Char Char Char Char Char Char,Footnote Text Char Char Char Char1,Footnote Text Char Char Char Char Char1,Footnote Text Char Char Char Char Char,Footnote Text Char Char Char,Footnote Text Char Char Char Cha,fn,f,ft,ft Car,ft1"/>
    <w:basedOn w:val="Normal"/>
    <w:link w:val="FootnoteTextChar"/>
    <w:uiPriority w:val="99"/>
    <w:unhideWhenUsed/>
    <w:rsid w:val="0061672F"/>
    <w:pPr>
      <w:jc w:val="left"/>
    </w:pPr>
    <w:rPr>
      <w:sz w:val="18"/>
      <w:szCs w:val="20"/>
    </w:rPr>
  </w:style>
  <w:style w:type="character" w:customStyle="1" w:styleId="FootnoteTextChar">
    <w:name w:val="Footnote Text Char"/>
    <w:aliases w:val="Footnote Text Char Char Char Char Char Char Char,Footnote Text Char Char Char Char1 Char,Footnote Text Char Char Char Char Char1 Char,Footnote Text Char Char Char Char Char Char1,Footnote Text Char Char Char Char,fn Char,f Char"/>
    <w:basedOn w:val="DefaultParagraphFont"/>
    <w:link w:val="FootnoteText"/>
    <w:uiPriority w:val="99"/>
    <w:rsid w:val="0061672F"/>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61672F"/>
    <w:rPr>
      <w:rFonts w:ascii="Times New Roman Bold" w:eastAsiaTheme="majorEastAsia" w:hAnsi="Times New Roman Bold" w:cstheme="majorBidi"/>
      <w:b/>
      <w:sz w:val="24"/>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61672F"/>
    <w:rPr>
      <w:rFonts w:ascii="Times New Roman" w:eastAsiaTheme="majorEastAsia" w:hAnsi="Times New Roman" w:cs="Times New Roman"/>
      <w:b/>
      <w:bCs/>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61672F"/>
    <w:rPr>
      <w:rFonts w:ascii="Times New Roman" w:eastAsiaTheme="majorEastAsia" w:hAnsi="Times New Roman" w:cs="Times New Roman"/>
      <w:b/>
      <w:bCs/>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61672F"/>
    <w:rPr>
      <w:rFonts w:ascii="Times New Roman" w:eastAsiaTheme="majorEastAsia" w:hAnsi="Times New Roman" w:cs="Times New Roman"/>
      <w:i/>
      <w:iCs/>
      <w:lang w:val="en-GB"/>
    </w:rPr>
  </w:style>
  <w:style w:type="character" w:customStyle="1" w:styleId="Heading6Char">
    <w:name w:val="Heading 6 Char"/>
    <w:basedOn w:val="DefaultParagraphFont"/>
    <w:link w:val="Heading6"/>
    <w:rsid w:val="0061672F"/>
    <w:rPr>
      <w:rFonts w:ascii="Times New Roman" w:eastAsia="SimSun" w:hAnsi="Times New Roman" w:cs="Times New Roman"/>
      <w:bCs/>
      <w:sz w:val="24"/>
      <w:lang w:val="en-GB"/>
    </w:rPr>
  </w:style>
  <w:style w:type="character" w:customStyle="1" w:styleId="Heading7Char">
    <w:name w:val="Heading 7 Char"/>
    <w:basedOn w:val="DefaultParagraphFont"/>
    <w:link w:val="Heading7"/>
    <w:rsid w:val="0061672F"/>
    <w:rPr>
      <w:rFonts w:ascii="Times New Roman" w:eastAsia="SimSun" w:hAnsi="Times New Roman" w:cs="Times New Roman"/>
      <w:b/>
      <w:snapToGrid w:val="0"/>
      <w:u w:val="single"/>
      <w:lang w:val="en-GB"/>
    </w:rPr>
  </w:style>
  <w:style w:type="character" w:customStyle="1" w:styleId="Heading8Char">
    <w:name w:val="Heading 8 Char"/>
    <w:basedOn w:val="DefaultParagraphFont"/>
    <w:link w:val="Heading8"/>
    <w:rsid w:val="0061672F"/>
    <w:rPr>
      <w:rFonts w:ascii="Times New Roman" w:eastAsia="SimSun" w:hAnsi="Times New Roman" w:cs="Times New Roman"/>
      <w:b/>
      <w:snapToGrid w:val="0"/>
      <w:u w:val="single"/>
      <w:lang w:val="en-GB"/>
    </w:rPr>
  </w:style>
  <w:style w:type="character" w:customStyle="1" w:styleId="Heading9Char">
    <w:name w:val="Heading 9 Char"/>
    <w:basedOn w:val="DefaultParagraphFont"/>
    <w:link w:val="Heading9"/>
    <w:rsid w:val="0061672F"/>
    <w:rPr>
      <w:rFonts w:ascii="Times New Roman" w:eastAsia="SimSun" w:hAnsi="Times New Roman" w:cs="Times New Roman"/>
      <w:snapToGrid w:val="0"/>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textAlignment w:val="baseline"/>
    </w:pPr>
    <w:rPr>
      <w:color w:val="000000"/>
    </w:rPr>
  </w:style>
  <w:style w:type="paragraph" w:customStyle="1" w:styleId="Quotationtextindented">
    <w:name w:val="Quotation text (indented)"/>
    <w:basedOn w:val="Normal"/>
    <w:rsid w:val="007E09DA"/>
    <w:pPr>
      <w:spacing w:before="120" w:after="120"/>
      <w:ind w:left="720" w:right="720"/>
    </w:pPr>
    <w:rPr>
      <w:bCs/>
    </w:rPr>
  </w:style>
  <w:style w:type="paragraph" w:customStyle="1" w:styleId="recommendationheader">
    <w:name w:val="recommendation header"/>
    <w:basedOn w:val="Heading2"/>
    <w:rsid w:val="007E09DA"/>
  </w:style>
  <w:style w:type="paragraph" w:customStyle="1" w:styleId="recommendationheaderlong">
    <w:name w:val="recommendation header long"/>
    <w:basedOn w:val="Heading2longmultiline"/>
    <w:rsid w:val="007E09DA"/>
  </w:style>
  <w:style w:type="paragraph" w:customStyle="1" w:styleId="reference">
    <w:name w:val="reference"/>
    <w:basedOn w:val="Heading9"/>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61672F"/>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61672F"/>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61672F"/>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61672F"/>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61672F"/>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61672F"/>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link w:val="ListParagraphChar"/>
    <w:uiPriority w:val="34"/>
    <w:qFormat/>
    <w:rsid w:val="0061672F"/>
    <w:pPr>
      <w:ind w:left="720"/>
      <w:contextualSpacing/>
    </w:pPr>
  </w:style>
  <w:style w:type="paragraph" w:styleId="Caption">
    <w:name w:val="caption"/>
    <w:basedOn w:val="Normal"/>
    <w:next w:val="Normal"/>
    <w:uiPriority w:val="35"/>
    <w:unhideWhenUsed/>
    <w:qFormat/>
    <w:rsid w:val="00A12A99"/>
    <w:rPr>
      <w:b/>
      <w:bCs/>
      <w:smallCaps/>
      <w:color w:val="1F497D" w:themeColor="text2"/>
    </w:r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61672F"/>
    <w:pPr>
      <w:spacing w:after="0" w:line="240" w:lineRule="auto"/>
    </w:pPr>
    <w:rPr>
      <w:rFonts w:ascii="Simplified Arabic" w:eastAsia="Times New Roman" w:hAnsi="Simplified Arabic" w:cs="Simplified Arabic"/>
      <w:noProof/>
      <w:sz w:val="24"/>
      <w:szCs w:val="24"/>
      <w:lang w:val="en-US"/>
    </w:rPr>
  </w:style>
  <w:style w:type="paragraph" w:customStyle="1" w:styleId="DarkList-Accent31">
    <w:name w:val="Dark List - Accent 31"/>
    <w:hidden/>
    <w:uiPriority w:val="99"/>
    <w:semiHidden/>
    <w:rsid w:val="0061672F"/>
    <w:pPr>
      <w:spacing w:after="0" w:line="240" w:lineRule="auto"/>
    </w:pPr>
    <w:rPr>
      <w:rFonts w:ascii="Times New Roman" w:eastAsia="SimSun" w:hAnsi="Times New Roman" w:cs="Times New Roman"/>
      <w:lang w:val="en-GB" w:eastAsia="en-GB"/>
    </w:rPr>
  </w:style>
  <w:style w:type="paragraph" w:customStyle="1" w:styleId="CBDNormalNoNumber">
    <w:name w:val="CBD_Normal_NoNumber"/>
    <w:basedOn w:val="CBDNormal"/>
    <w:qFormat/>
    <w:rsid w:val="0061672F"/>
    <w:pPr>
      <w:spacing w:after="120"/>
      <w:ind w:left="567"/>
    </w:pPr>
  </w:style>
  <w:style w:type="paragraph" w:customStyle="1" w:styleId="Footnote">
    <w:name w:val="Footnote"/>
    <w:basedOn w:val="FootnoteText"/>
    <w:semiHidden/>
    <w:qFormat/>
    <w:rsid w:val="0061672F"/>
    <w:rPr>
      <w:szCs w:val="18"/>
    </w:rPr>
  </w:style>
  <w:style w:type="paragraph" w:customStyle="1" w:styleId="Annex">
    <w:name w:val="Annex"/>
    <w:basedOn w:val="Normal"/>
    <w:semiHidden/>
    <w:qFormat/>
    <w:rsid w:val="0061672F"/>
    <w:pPr>
      <w:spacing w:after="240"/>
    </w:pPr>
    <w:rPr>
      <w:b/>
      <w:sz w:val="28"/>
    </w:rPr>
  </w:style>
  <w:style w:type="paragraph" w:customStyle="1" w:styleId="ABSymbol">
    <w:name w:val="AB_Symbol"/>
    <w:basedOn w:val="Normal"/>
    <w:qFormat/>
    <w:rsid w:val="0061672F"/>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61672F"/>
    <w:pPr>
      <w:numPr>
        <w:numId w:val="7"/>
      </w:numPr>
      <w:tabs>
        <w:tab w:val="left" w:pos="3969"/>
      </w:tabs>
      <w:spacing w:before="120" w:after="120"/>
    </w:pPr>
  </w:style>
  <w:style w:type="paragraph" w:customStyle="1" w:styleId="AFCorNNormal">
    <w:name w:val="AF_CorNNormal"/>
    <w:basedOn w:val="Normal"/>
    <w:unhideWhenUsed/>
    <w:rsid w:val="0061672F"/>
    <w:pPr>
      <w:jc w:val="left"/>
    </w:pPr>
  </w:style>
  <w:style w:type="paragraph" w:customStyle="1" w:styleId="AEDistrNormal">
    <w:name w:val="AE_DistrNormal"/>
    <w:basedOn w:val="Normal"/>
    <w:unhideWhenUsed/>
    <w:rsid w:val="0061672F"/>
    <w:pPr>
      <w:jc w:val="left"/>
    </w:pPr>
  </w:style>
  <w:style w:type="paragraph" w:customStyle="1" w:styleId="AASmallLogo">
    <w:name w:val="AA_SmallLogo"/>
    <w:basedOn w:val="AEDistrNormal"/>
    <w:unhideWhenUsed/>
    <w:rsid w:val="0061672F"/>
    <w:pPr>
      <w:spacing w:before="40"/>
    </w:pPr>
    <w:rPr>
      <w:sz w:val="4"/>
    </w:rPr>
  </w:style>
  <w:style w:type="paragraph" w:customStyle="1" w:styleId="ACLargeLogo">
    <w:name w:val="AC_LargeLogo"/>
    <w:basedOn w:val="AFCorNNormal"/>
    <w:next w:val="AISpacer"/>
    <w:unhideWhenUsed/>
    <w:rsid w:val="0061672F"/>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61672F"/>
    <w:rPr>
      <w:b/>
      <w:bCs/>
    </w:rPr>
  </w:style>
  <w:style w:type="character" w:customStyle="1" w:styleId="CommentSubjectChar">
    <w:name w:val="Comment Subject Char"/>
    <w:basedOn w:val="CommentTextChar"/>
    <w:link w:val="CommentSubject"/>
    <w:uiPriority w:val="99"/>
    <w:semiHidden/>
    <w:rsid w:val="0061672F"/>
    <w:rPr>
      <w:rFonts w:ascii="Times New Roman" w:eastAsia="SimSun" w:hAnsi="Times New Roman" w:cs="Times New Roman"/>
      <w:b/>
      <w:bCs/>
      <w:sz w:val="20"/>
      <w:szCs w:val="20"/>
      <w:lang w:val="en-GB"/>
    </w:rPr>
  </w:style>
  <w:style w:type="paragraph" w:customStyle="1" w:styleId="Item">
    <w:name w:val="Item"/>
    <w:basedOn w:val="Normal"/>
    <w:semiHidden/>
    <w:qFormat/>
    <w:rsid w:val="0061672F"/>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61672F"/>
    <w:pPr>
      <w:tabs>
        <w:tab w:val="left" w:pos="567"/>
        <w:tab w:val="left" w:pos="1134"/>
        <w:tab w:val="left" w:pos="1701"/>
        <w:tab w:val="left" w:pos="2268"/>
        <w:tab w:val="left" w:pos="2835"/>
        <w:tab w:val="left" w:pos="3402"/>
      </w:tabs>
      <w:spacing w:after="0" w:line="240" w:lineRule="auto"/>
      <w:jc w:val="both"/>
    </w:pPr>
    <w:rPr>
      <w:rFonts w:ascii="Times New Roman" w:eastAsia="SimSun" w:hAnsi="Times New Roman" w:cs="Times New Roman"/>
      <w:lang w:val="en-GB"/>
    </w:rPr>
  </w:style>
  <w:style w:type="paragraph" w:styleId="List">
    <w:name w:val="List"/>
    <w:basedOn w:val="Normal"/>
    <w:semiHidden/>
    <w:rsid w:val="0061672F"/>
    <w:pPr>
      <w:contextualSpacing/>
    </w:pPr>
  </w:style>
  <w:style w:type="numbering" w:customStyle="1" w:styleId="ListCBD">
    <w:name w:val="ListCBD"/>
    <w:basedOn w:val="NoList"/>
    <w:uiPriority w:val="99"/>
    <w:rsid w:val="0061672F"/>
    <w:pPr>
      <w:numPr>
        <w:numId w:val="5"/>
      </w:numPr>
    </w:pPr>
  </w:style>
  <w:style w:type="numbering" w:customStyle="1" w:styleId="CBDHeadings">
    <w:name w:val="CBD_Headings"/>
    <w:basedOn w:val="ListCBD"/>
    <w:uiPriority w:val="99"/>
    <w:rsid w:val="0061672F"/>
    <w:pPr>
      <w:numPr>
        <w:numId w:val="6"/>
      </w:numPr>
    </w:pPr>
  </w:style>
  <w:style w:type="paragraph" w:customStyle="1" w:styleId="AISpacer">
    <w:name w:val="AI_Spacer"/>
    <w:next w:val="Normal"/>
    <w:unhideWhenUsed/>
    <w:qFormat/>
    <w:rsid w:val="0061672F"/>
    <w:pPr>
      <w:spacing w:after="0" w:line="240" w:lineRule="auto"/>
    </w:pPr>
    <w:rPr>
      <w:rFonts w:ascii="Times New Roman" w:eastAsia="SimSun" w:hAnsi="Times New Roman" w:cs="Times New Roman"/>
      <w:sz w:val="2"/>
      <w:lang w:val="en-GB"/>
    </w:rPr>
  </w:style>
  <w:style w:type="paragraph" w:customStyle="1" w:styleId="AEDistrNormal6pt">
    <w:name w:val="AE_DistrNormal6pt"/>
    <w:basedOn w:val="AEDistrNormal"/>
    <w:next w:val="AFCorNNormal"/>
    <w:unhideWhenUsed/>
    <w:qFormat/>
    <w:rsid w:val="0061672F"/>
    <w:pPr>
      <w:spacing w:before="120"/>
    </w:pPr>
  </w:style>
  <w:style w:type="paragraph" w:customStyle="1" w:styleId="AFCorNBold">
    <w:name w:val="AF_CorNBold"/>
    <w:basedOn w:val="AFCorNNormal"/>
    <w:next w:val="AFCorNNormal"/>
    <w:unhideWhenUsed/>
    <w:qFormat/>
    <w:rsid w:val="0061672F"/>
    <w:rPr>
      <w:b/>
    </w:rPr>
  </w:style>
  <w:style w:type="paragraph" w:customStyle="1" w:styleId="AFCorN12Bold">
    <w:name w:val="AF_CorN12Bold"/>
    <w:basedOn w:val="AFCorNNormal"/>
    <w:next w:val="AFCorNNormal"/>
    <w:unhideWhenUsed/>
    <w:qFormat/>
    <w:rsid w:val="0061672F"/>
    <w:rPr>
      <w:b/>
      <w:sz w:val="24"/>
    </w:rPr>
  </w:style>
  <w:style w:type="paragraph" w:customStyle="1" w:styleId="CBDAgendaItem">
    <w:name w:val="CBD_AgendaItem"/>
    <w:basedOn w:val="Normal"/>
    <w:rsid w:val="003F1A75"/>
    <w:pPr>
      <w:keepNext/>
      <w:spacing w:before="240" w:after="120"/>
    </w:pPr>
    <w:rPr>
      <w:rFonts w:ascii="Times New Roman Bold" w:hAnsi="Times New Roman Bold" w:cs="Times New Roman Bold"/>
      <w:b/>
      <w:sz w:val="24"/>
      <w:szCs w:val="24"/>
    </w:rPr>
  </w:style>
  <w:style w:type="paragraph" w:customStyle="1" w:styleId="CBDDesicionText">
    <w:name w:val="CBD_DesicionText"/>
    <w:basedOn w:val="CBDNormal"/>
    <w:qFormat/>
    <w:rsid w:val="0061672F"/>
    <w:pPr>
      <w:spacing w:after="120"/>
      <w:ind w:left="1134" w:firstLine="567"/>
    </w:pPr>
  </w:style>
  <w:style w:type="paragraph" w:customStyle="1" w:styleId="CBDDesicionAnnex">
    <w:name w:val="CBD_DesicionAnnex"/>
    <w:basedOn w:val="CBDNormal"/>
    <w:next w:val="CBDDesicionText"/>
    <w:qFormat/>
    <w:rsid w:val="0061672F"/>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61672F"/>
    <w:pPr>
      <w:keepNext/>
      <w:keepLines/>
      <w:spacing w:after="240"/>
      <w:jc w:val="left"/>
    </w:pPr>
    <w:rPr>
      <w:b/>
      <w:sz w:val="28"/>
      <w:lang w:bidi="ar-SY"/>
    </w:rPr>
  </w:style>
  <w:style w:type="paragraph" w:customStyle="1" w:styleId="CBDSubTitle">
    <w:name w:val="CBD_SubTitle"/>
    <w:basedOn w:val="CBDNormal"/>
    <w:qFormat/>
    <w:rsid w:val="0061672F"/>
    <w:pPr>
      <w:keepNext/>
      <w:keepLines/>
      <w:spacing w:before="240" w:after="240"/>
      <w:ind w:left="567"/>
      <w:jc w:val="left"/>
    </w:pPr>
    <w:rPr>
      <w:b/>
    </w:rPr>
  </w:style>
  <w:style w:type="paragraph" w:customStyle="1" w:styleId="CBDTitle">
    <w:name w:val="CBD_Title"/>
    <w:basedOn w:val="CBDNormal"/>
    <w:next w:val="CBDSubTitle"/>
    <w:qFormat/>
    <w:rsid w:val="0061672F"/>
    <w:pPr>
      <w:keepNext/>
      <w:keepLines/>
      <w:spacing w:before="240" w:after="240"/>
      <w:ind w:left="567"/>
      <w:jc w:val="left"/>
    </w:pPr>
    <w:rPr>
      <w:b/>
      <w:sz w:val="28"/>
    </w:rPr>
  </w:style>
  <w:style w:type="paragraph" w:customStyle="1" w:styleId="AENormal">
    <w:name w:val="AE_Normal"/>
    <w:basedOn w:val="Normal"/>
    <w:rsid w:val="0061672F"/>
  </w:style>
  <w:style w:type="paragraph" w:customStyle="1" w:styleId="CBDH1">
    <w:name w:val="CBD_H1"/>
    <w:basedOn w:val="CBDNormal"/>
    <w:qFormat/>
    <w:rsid w:val="0061672F"/>
    <w:pPr>
      <w:keepNext/>
      <w:keepLines/>
      <w:spacing w:before="240" w:after="120"/>
      <w:ind w:left="567" w:hanging="567"/>
      <w:jc w:val="left"/>
      <w:outlineLvl w:val="0"/>
    </w:pPr>
    <w:rPr>
      <w:b/>
      <w:sz w:val="28"/>
    </w:rPr>
  </w:style>
  <w:style w:type="paragraph" w:customStyle="1" w:styleId="CBDH2">
    <w:name w:val="CBD_H2"/>
    <w:basedOn w:val="CBDNormal"/>
    <w:qFormat/>
    <w:rsid w:val="0061672F"/>
    <w:pPr>
      <w:keepNext/>
      <w:keepLines/>
      <w:ind w:left="567" w:hanging="567"/>
    </w:pPr>
    <w:rPr>
      <w:b/>
      <w:sz w:val="24"/>
    </w:rPr>
  </w:style>
  <w:style w:type="paragraph" w:customStyle="1" w:styleId="CBDFootnoteText">
    <w:name w:val="CBD_Footnote_Text"/>
    <w:basedOn w:val="CBDNormal"/>
    <w:qFormat/>
    <w:rsid w:val="0061672F"/>
    <w:pPr>
      <w:jc w:val="left"/>
    </w:pPr>
    <w:rPr>
      <w:sz w:val="18"/>
    </w:rPr>
  </w:style>
  <w:style w:type="paragraph" w:customStyle="1" w:styleId="CBDFooter">
    <w:name w:val="CBD_Footer"/>
    <w:basedOn w:val="CBDNormal"/>
    <w:qFormat/>
    <w:rsid w:val="0061672F"/>
    <w:rPr>
      <w:sz w:val="20"/>
    </w:rPr>
  </w:style>
  <w:style w:type="paragraph" w:customStyle="1" w:styleId="CBDHeader">
    <w:name w:val="CBD_Header"/>
    <w:basedOn w:val="CBDNormal"/>
    <w:next w:val="CBDFooter"/>
    <w:qFormat/>
    <w:rsid w:val="0061672F"/>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61672F"/>
    <w:pPr>
      <w:keepNext/>
      <w:keepLines/>
      <w:spacing w:before="120" w:after="120"/>
      <w:ind w:left="567" w:hanging="567"/>
      <w:jc w:val="left"/>
    </w:pPr>
    <w:rPr>
      <w:b/>
    </w:rPr>
  </w:style>
  <w:style w:type="paragraph" w:customStyle="1" w:styleId="CBDH4">
    <w:name w:val="CBD_H4"/>
    <w:basedOn w:val="CBDNormal"/>
    <w:rsid w:val="0061672F"/>
    <w:pPr>
      <w:keepNext/>
      <w:keepLines/>
      <w:spacing w:before="120" w:after="120"/>
      <w:ind w:left="567" w:hanging="567"/>
      <w:jc w:val="left"/>
    </w:pPr>
    <w:rPr>
      <w:b/>
    </w:rPr>
  </w:style>
  <w:style w:type="paragraph" w:customStyle="1" w:styleId="CBDH5">
    <w:name w:val="CBD_H5"/>
    <w:basedOn w:val="CBDNormal"/>
    <w:qFormat/>
    <w:rsid w:val="0061672F"/>
    <w:pPr>
      <w:keepNext/>
      <w:keepLines/>
      <w:spacing w:before="120" w:after="120"/>
      <w:ind w:left="567" w:hanging="567"/>
      <w:jc w:val="left"/>
    </w:pPr>
    <w:rPr>
      <w:i/>
    </w:rPr>
  </w:style>
  <w:style w:type="paragraph" w:customStyle="1" w:styleId="CBDTableNormal">
    <w:name w:val="CBD_TableNormal"/>
    <w:basedOn w:val="CBDNormal"/>
    <w:qFormat/>
    <w:rsid w:val="0061672F"/>
    <w:pPr>
      <w:spacing w:before="40" w:after="80"/>
      <w:jc w:val="left"/>
    </w:pPr>
    <w:rPr>
      <w:sz w:val="20"/>
    </w:rPr>
  </w:style>
  <w:style w:type="paragraph" w:customStyle="1" w:styleId="CBDTableTitle">
    <w:name w:val="CBD_TableTitle"/>
    <w:basedOn w:val="CBDNormal"/>
    <w:qFormat/>
    <w:rsid w:val="0061672F"/>
    <w:pPr>
      <w:keepNext/>
      <w:keepLines/>
      <w:spacing w:before="120" w:after="60"/>
      <w:ind w:left="567"/>
      <w:jc w:val="left"/>
    </w:pPr>
    <w:rPr>
      <w:b/>
    </w:rPr>
  </w:style>
  <w:style w:type="paragraph" w:customStyle="1" w:styleId="CBDFigureTitle">
    <w:name w:val="CBD_FigureTitle"/>
    <w:basedOn w:val="CBDNormal"/>
    <w:next w:val="CBDNormalNoNumber"/>
    <w:qFormat/>
    <w:rsid w:val="0061672F"/>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2A99"/>
    <w:rPr>
      <w:b/>
      <w:bCs/>
      <w:smallCaps/>
      <w:spacing w:val="10"/>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lang w:val="en-GB"/>
    </w:rPr>
  </w:style>
  <w:style w:type="character" w:styleId="Emphasis">
    <w:name w:val="Emphasis"/>
    <w:basedOn w:val="DefaultParagraphFont"/>
    <w:uiPriority w:val="20"/>
    <w:qFormat/>
    <w:rsid w:val="00A12A99"/>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ind w:left="220" w:hanging="220"/>
    </w:pPr>
  </w:style>
  <w:style w:type="paragraph" w:styleId="Index2">
    <w:name w:val="index 2"/>
    <w:basedOn w:val="Normal"/>
    <w:next w:val="Normal"/>
    <w:autoRedefine/>
    <w:uiPriority w:val="99"/>
    <w:semiHidden/>
    <w:unhideWhenUsed/>
    <w:rsid w:val="00A111D1"/>
    <w:pPr>
      <w:ind w:left="440" w:hanging="220"/>
    </w:pPr>
  </w:style>
  <w:style w:type="paragraph" w:styleId="Index3">
    <w:name w:val="index 3"/>
    <w:basedOn w:val="Normal"/>
    <w:next w:val="Normal"/>
    <w:autoRedefine/>
    <w:uiPriority w:val="99"/>
    <w:semiHidden/>
    <w:unhideWhenUsed/>
    <w:rsid w:val="00A111D1"/>
    <w:pPr>
      <w:ind w:left="660" w:hanging="220"/>
    </w:pPr>
  </w:style>
  <w:style w:type="paragraph" w:styleId="Index4">
    <w:name w:val="index 4"/>
    <w:basedOn w:val="Normal"/>
    <w:next w:val="Normal"/>
    <w:autoRedefine/>
    <w:uiPriority w:val="99"/>
    <w:semiHidden/>
    <w:unhideWhenUsed/>
    <w:rsid w:val="00A111D1"/>
    <w:pPr>
      <w:ind w:left="880" w:hanging="220"/>
    </w:pPr>
  </w:style>
  <w:style w:type="paragraph" w:styleId="Index5">
    <w:name w:val="index 5"/>
    <w:basedOn w:val="Normal"/>
    <w:next w:val="Normal"/>
    <w:autoRedefine/>
    <w:uiPriority w:val="99"/>
    <w:semiHidden/>
    <w:unhideWhenUsed/>
    <w:rsid w:val="00A111D1"/>
    <w:pPr>
      <w:ind w:left="1100" w:hanging="220"/>
    </w:pPr>
  </w:style>
  <w:style w:type="paragraph" w:styleId="Index6">
    <w:name w:val="index 6"/>
    <w:basedOn w:val="Normal"/>
    <w:next w:val="Normal"/>
    <w:autoRedefine/>
    <w:uiPriority w:val="99"/>
    <w:semiHidden/>
    <w:unhideWhenUsed/>
    <w:rsid w:val="00A111D1"/>
    <w:pPr>
      <w:ind w:left="1320" w:hanging="220"/>
    </w:pPr>
  </w:style>
  <w:style w:type="paragraph" w:styleId="Index7">
    <w:name w:val="index 7"/>
    <w:basedOn w:val="Normal"/>
    <w:next w:val="Normal"/>
    <w:autoRedefine/>
    <w:uiPriority w:val="99"/>
    <w:semiHidden/>
    <w:unhideWhenUsed/>
    <w:rsid w:val="00A111D1"/>
    <w:pPr>
      <w:ind w:left="1540" w:hanging="220"/>
    </w:pPr>
  </w:style>
  <w:style w:type="paragraph" w:styleId="Index8">
    <w:name w:val="index 8"/>
    <w:basedOn w:val="Normal"/>
    <w:next w:val="Normal"/>
    <w:autoRedefine/>
    <w:uiPriority w:val="99"/>
    <w:semiHidden/>
    <w:unhideWhenUsed/>
    <w:rsid w:val="00A111D1"/>
    <w:pPr>
      <w:ind w:left="1760" w:hanging="220"/>
    </w:pPr>
  </w:style>
  <w:style w:type="paragraph" w:styleId="Index9">
    <w:name w:val="index 9"/>
    <w:basedOn w:val="Normal"/>
    <w:next w:val="Normal"/>
    <w:autoRedefine/>
    <w:uiPriority w:val="99"/>
    <w:semiHidden/>
    <w:unhideWhenUsed/>
    <w:rsid w:val="00A111D1"/>
    <w:pPr>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2A99"/>
    <w:rPr>
      <w:b/>
      <w:bCs/>
      <w:i/>
      <w:iCs/>
      <w:lang w:val="en-GB"/>
    </w:rPr>
  </w:style>
  <w:style w:type="paragraph" w:styleId="IntenseQuote">
    <w:name w:val="Intense Quote"/>
    <w:basedOn w:val="Normal"/>
    <w:next w:val="Normal"/>
    <w:link w:val="IntenseQuoteChar"/>
    <w:uiPriority w:val="30"/>
    <w:qFormat/>
    <w:rsid w:val="00A12A99"/>
    <w:pPr>
      <w:spacing w:before="100" w:beforeAutospacing="1" w:after="240"/>
      <w:ind w:left="720"/>
      <w:jc w:val="center"/>
    </w:pPr>
    <w:rPr>
      <w:rFonts w:asciiTheme="majorHAnsi" w:eastAsiaTheme="majorEastAsia" w:hAnsiTheme="majorHAnsi" w:cstheme="majorBidi"/>
      <w:color w:val="1F497D" w:themeColor="text2"/>
      <w:spacing w:val="-6"/>
      <w:sz w:val="32"/>
      <w:szCs w:val="32"/>
    </w:rPr>
  </w:style>
  <w:style w:type="character" w:customStyle="1" w:styleId="IntenseQuoteChar">
    <w:name w:val="Intense Quote Char"/>
    <w:basedOn w:val="DefaultParagraphFont"/>
    <w:link w:val="IntenseQuote"/>
    <w:uiPriority w:val="30"/>
    <w:rsid w:val="00A12A99"/>
    <w:rPr>
      <w:rFonts w:asciiTheme="majorHAnsi" w:eastAsiaTheme="majorEastAsia" w:hAnsiTheme="majorHAnsi" w:cstheme="majorBidi"/>
      <w:color w:val="1F497D" w:themeColor="text2"/>
      <w:spacing w:val="-6"/>
      <w:sz w:val="32"/>
      <w:szCs w:val="32"/>
      <w:lang w:val="en-GB"/>
    </w:rPr>
  </w:style>
  <w:style w:type="character" w:styleId="IntenseReference">
    <w:name w:val="Intense Reference"/>
    <w:basedOn w:val="DefaultParagraphFont"/>
    <w:uiPriority w:val="32"/>
    <w:qFormat/>
    <w:rsid w:val="00A12A99"/>
    <w:rPr>
      <w:b/>
      <w:bCs/>
      <w:smallCaps/>
      <w:color w:val="1F497D" w:themeColor="text2"/>
      <w:u w:val="single"/>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z w:val="24"/>
      <w:szCs w:val="24"/>
      <w:shd w:val="pct20" w:color="auto" w:fill="auto"/>
      <w:lang w:val="en-GB"/>
    </w:rPr>
  </w:style>
  <w:style w:type="paragraph" w:styleId="NoSpacing">
    <w:name w:val="No Spacing"/>
    <w:uiPriority w:val="1"/>
    <w:qFormat/>
    <w:rsid w:val="00A12A99"/>
    <w:pPr>
      <w:spacing w:after="0" w:line="240" w:lineRule="auto"/>
    </w:pPr>
    <w:rPr>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2A99"/>
    <w:pPr>
      <w:spacing w:before="120" w:after="120"/>
      <w:ind w:left="720"/>
    </w:pPr>
    <w:rPr>
      <w:color w:val="1F497D" w:themeColor="text2"/>
      <w:sz w:val="24"/>
      <w:szCs w:val="24"/>
    </w:rPr>
  </w:style>
  <w:style w:type="character" w:customStyle="1" w:styleId="QuoteChar">
    <w:name w:val="Quote Char"/>
    <w:basedOn w:val="DefaultParagraphFont"/>
    <w:link w:val="Quote"/>
    <w:uiPriority w:val="29"/>
    <w:rsid w:val="00A12A99"/>
    <w:rPr>
      <w:rFonts w:ascii="Times New Roman" w:eastAsia="SimSun" w:hAnsi="Times New Roman" w:cs="Times New Roman"/>
      <w:color w:val="1F497D" w:themeColor="text2"/>
      <w:sz w:val="24"/>
      <w:szCs w:val="24"/>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2A99"/>
    <w:rPr>
      <w:b/>
      <w:bCs/>
      <w:lang w:val="en-GB"/>
    </w:rPr>
  </w:style>
  <w:style w:type="character" w:styleId="SubtleEmphasis">
    <w:name w:val="Subtle Emphasis"/>
    <w:basedOn w:val="DefaultParagraphFont"/>
    <w:uiPriority w:val="19"/>
    <w:qFormat/>
    <w:rsid w:val="00A12A99"/>
    <w:rPr>
      <w:i/>
      <w:iCs/>
      <w:color w:val="595959" w:themeColor="text1" w:themeTint="A6"/>
      <w:lang w:val="en-GB"/>
    </w:rPr>
  </w:style>
  <w:style w:type="character" w:styleId="SubtleReference">
    <w:name w:val="Subtle Reference"/>
    <w:basedOn w:val="DefaultParagraphFont"/>
    <w:uiPriority w:val="31"/>
    <w:qFormat/>
    <w:rsid w:val="00A12A99"/>
    <w:rPr>
      <w:smallCaps/>
      <w:color w:val="595959" w:themeColor="text1" w:themeTint="A6"/>
      <w:u w:val="none" w:color="7F7F7F" w:themeColor="text1" w:themeTint="80"/>
      <w:bdr w:val="none" w:sz="0" w:space="0" w:color="auto"/>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ind w:left="220" w:hanging="220"/>
    </w:pPr>
  </w:style>
  <w:style w:type="paragraph" w:styleId="TableofFigures">
    <w:name w:val="table of figures"/>
    <w:basedOn w:val="Normal"/>
    <w:next w:val="Normal"/>
    <w:uiPriority w:val="99"/>
    <w:semiHidden/>
    <w:unhideWhenUsed/>
    <w:rsid w:val="00A111D1"/>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2A99"/>
    <w:pPr>
      <w:outlineLvl w:val="9"/>
    </w:p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61672F"/>
    <w:pPr>
      <w:keepNext/>
      <w:keepLines/>
      <w:spacing w:before="240" w:after="120"/>
      <w:jc w:val="left"/>
    </w:pPr>
    <w:rPr>
      <w:b/>
      <w:sz w:val="24"/>
    </w:rPr>
  </w:style>
  <w:style w:type="paragraph" w:customStyle="1" w:styleId="CBDagendaItem0">
    <w:name w:val="CBD_agenda_Item"/>
    <w:basedOn w:val="CBDNormalNumber"/>
    <w:rsid w:val="003F1A75"/>
  </w:style>
  <w:style w:type="paragraph" w:customStyle="1" w:styleId="CBDpara-item">
    <w:name w:val="CBD_para-item"/>
    <w:basedOn w:val="Normal"/>
    <w:qFormat/>
    <w:rsid w:val="0061672F"/>
    <w:pPr>
      <w:tabs>
        <w:tab w:val="clear" w:pos="567"/>
      </w:tabs>
      <w:spacing w:before="120" w:after="120"/>
      <w:ind w:left="1134" w:hanging="567"/>
      <w:jc w:val="left"/>
    </w:pPr>
  </w:style>
  <w:style w:type="paragraph" w:customStyle="1" w:styleId="CBDsubpara-item">
    <w:name w:val="CBD_subpara-item"/>
    <w:basedOn w:val="CBDpara-item"/>
    <w:qFormat/>
    <w:rsid w:val="0061672F"/>
    <w:pPr>
      <w:tabs>
        <w:tab w:val="clear" w:pos="1134"/>
      </w:tabs>
      <w:ind w:left="1701"/>
    </w:pPr>
  </w:style>
  <w:style w:type="paragraph" w:customStyle="1" w:styleId="CBDRecommendText">
    <w:name w:val="CBD_RecommendText"/>
    <w:basedOn w:val="Normal"/>
    <w:qFormat/>
    <w:rsid w:val="0061672F"/>
    <w:pPr>
      <w:spacing w:after="120"/>
      <w:ind w:left="567"/>
    </w:pPr>
  </w:style>
  <w:style w:type="paragraph" w:customStyle="1" w:styleId="BVIfnrCarattereCharCharCharCarattereCharCharCharCharCharChar1CharCharCharCarattereChar">
    <w:name w:val="BVI fnr Carattere Char Char Char Carattere Char Char Char Char Char Char1 Char Char Char Carattere Char"/>
    <w:aliases w:val="BVI fnr Carattere Char Char Char Carattere Char Char Char Char Char Char1 Char Char Char Carattere Carattere Char"/>
    <w:basedOn w:val="Normal"/>
    <w:link w:val="FootnoteReference"/>
    <w:uiPriority w:val="99"/>
    <w:rsid w:val="00E8228E"/>
    <w:pPr>
      <w:tabs>
        <w:tab w:val="num" w:pos="1800"/>
      </w:tabs>
      <w:spacing w:line="240" w:lineRule="exact"/>
    </w:pPr>
    <w:rPr>
      <w:rFonts w:asciiTheme="minorHAnsi" w:eastAsiaTheme="minorEastAsia" w:hAnsiTheme="minorHAnsi" w:cstheme="minorBidi"/>
      <w:vertAlign w:val="superscript"/>
    </w:rPr>
  </w:style>
  <w:style w:type="character" w:customStyle="1" w:styleId="ListParagraphChar">
    <w:name w:val="List Paragraph Char"/>
    <w:basedOn w:val="DefaultParagraphFont"/>
    <w:link w:val="ListParagraph"/>
    <w:uiPriority w:val="34"/>
    <w:rsid w:val="00E8228E"/>
    <w:rPr>
      <w:rFonts w:ascii="Times New Roman" w:eastAsia="SimSun" w:hAnsi="Times New Roman" w:cs="Times New Roman"/>
      <w:lang w:val="en-GB"/>
    </w:rPr>
  </w:style>
  <w:style w:type="paragraph" w:customStyle="1" w:styleId="CBDprov-agendaItem">
    <w:name w:val="CBD_prov-agenda_Item"/>
    <w:basedOn w:val="CBDNormalNumber"/>
    <w:qFormat/>
    <w:rsid w:val="0061672F"/>
  </w:style>
  <w:style w:type="paragraph" w:customStyle="1" w:styleId="CBDAgendaItem-1">
    <w:name w:val="CBD_AgendaItem-1"/>
    <w:basedOn w:val="Normal"/>
    <w:qFormat/>
    <w:rsid w:val="0061672F"/>
    <w:pPr>
      <w:keepNext/>
      <w:keepLines/>
      <w:spacing w:before="240" w:after="120"/>
      <w:jc w:val="left"/>
    </w:pPr>
    <w:rPr>
      <w:rFonts w:ascii="Times New Roman Bold" w:hAnsi="Times New Roman Bold" w:cs="Times New Roman Bold"/>
      <w:b/>
      <w:sz w:val="24"/>
      <w:szCs w:val="24"/>
    </w:rPr>
  </w:style>
  <w:style w:type="paragraph" w:customStyle="1" w:styleId="CBDAgendaItem-2a">
    <w:name w:val="CBD_AgendaItem-2(a)"/>
    <w:basedOn w:val="CBDAgendaItem-1"/>
    <w:qFormat/>
    <w:rsid w:val="0061672F"/>
    <w:pPr>
      <w:ind w:left="567" w:hanging="567"/>
    </w:pPr>
    <w:rPr>
      <w:sz w:val="22"/>
    </w:rPr>
  </w:style>
  <w:style w:type="paragraph" w:customStyle="1" w:styleId="CBDAgendaItem-3">
    <w:name w:val="CBD_AgendaItem-3"/>
    <w:basedOn w:val="CBDAgendaItem-1"/>
    <w:qFormat/>
    <w:rsid w:val="0061672F"/>
    <w:pPr>
      <w:ind w:left="567" w:hanging="567"/>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notifications/2026-058" TargetMode="External"/><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recommendations/sbstta/?m=sbstta-27"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https://www.cbd.int/documents/CBD/SBSTTA/27/4" TargetMode="External"/><Relationship Id="rId20" Type="http://schemas.openxmlformats.org/officeDocument/2006/relationships/hyperlink" Target="https://www.cbd.int/recommendations/sbstta/?m=sbstta-27"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www.cbd.int/recommendations/sbstta/?m=sbstta-27" TargetMode="External"/><Relationship Id="rId23" Type="http://schemas.openxmlformats.org/officeDocument/2006/relationships/footer" Target="footer1.xml"/><Relationship Id="rId10" Type="http://schemas.openxmlformats.org/officeDocument/2006/relationships/footnotes" Target="footnotes.xml"/><Relationship Id="rId19" Type="http://schemas.openxmlformats.org/officeDocument/2006/relationships/hyperlink" Target="https://www.cbd.int/recommendations/sbstta/?m=sbstta-27"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eader" Target="header2.xml"/><Relationship Id="rId27"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meetings/CCB-OM-2026-02" TargetMode="External"/><Relationship Id="rId2" Type="http://schemas.openxmlformats.org/officeDocument/2006/relationships/hyperlink" Target="https://www.cbd.int/meetings/CCB-OM-2026-01" TargetMode="External"/><Relationship Id="rId1" Type="http://schemas.openxmlformats.org/officeDocument/2006/relationships/hyperlink" Target="https://www.cbd.int/documents/CBD/COP/17/1/REV1" TargetMode="External"/><Relationship Id="rId6" Type="http://schemas.openxmlformats.org/officeDocument/2006/relationships/hyperlink" Target="https://www.cbd.int/notifications/2026-058" TargetMode="External"/><Relationship Id="rId5" Type="http://schemas.openxmlformats.org/officeDocument/2006/relationships/hyperlink" Target="https://www.cbd.int/meetings/CCB-OM-2026-04" TargetMode="External"/><Relationship Id="rId4" Type="http://schemas.openxmlformats.org/officeDocument/2006/relationships/hyperlink" Target="https://www.cbd.int/meetings/CCB-OM-2026-03"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689300CA2444A60B12385EE98E4F90F"/>
        <w:category>
          <w:name w:val="General"/>
          <w:gallery w:val="placeholder"/>
        </w:category>
        <w:types>
          <w:type w:val="bbPlcHdr"/>
        </w:types>
        <w:behaviors>
          <w:behavior w:val="content"/>
        </w:behaviors>
        <w:guid w:val="{7AB64240-510C-4A04-AD1F-65B5BCAF9D94}"/>
      </w:docPartPr>
      <w:docPartBody>
        <w:p w:rsidR="00A6312B" w:rsidRDefault="00A6312B">
          <w:pPr>
            <w:pStyle w:val="C689300CA2444A60B12385EE98E4F90F"/>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0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6312B"/>
    <w:rsid w:val="0002130C"/>
    <w:rsid w:val="000D25A3"/>
    <w:rsid w:val="001031DF"/>
    <w:rsid w:val="00263E29"/>
    <w:rsid w:val="0028278C"/>
    <w:rsid w:val="00296CDF"/>
    <w:rsid w:val="002C2679"/>
    <w:rsid w:val="003F29CA"/>
    <w:rsid w:val="004541F7"/>
    <w:rsid w:val="00462C36"/>
    <w:rsid w:val="0048597D"/>
    <w:rsid w:val="00572450"/>
    <w:rsid w:val="00652DBE"/>
    <w:rsid w:val="007438E0"/>
    <w:rsid w:val="007C35C4"/>
    <w:rsid w:val="00893F2D"/>
    <w:rsid w:val="008A0A32"/>
    <w:rsid w:val="008C6622"/>
    <w:rsid w:val="00932725"/>
    <w:rsid w:val="00940743"/>
    <w:rsid w:val="00962ABD"/>
    <w:rsid w:val="009B48A5"/>
    <w:rsid w:val="00A6312B"/>
    <w:rsid w:val="00A65E0E"/>
    <w:rsid w:val="00A91DE5"/>
    <w:rsid w:val="00A921CD"/>
    <w:rsid w:val="00B51FC6"/>
    <w:rsid w:val="00BB257A"/>
    <w:rsid w:val="00BC3EE9"/>
    <w:rsid w:val="00C343B4"/>
    <w:rsid w:val="00C90420"/>
    <w:rsid w:val="00C9680D"/>
    <w:rsid w:val="00CD77A3"/>
    <w:rsid w:val="00DF73A4"/>
    <w:rsid w:val="00FB6846"/>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C689300CA2444A60B12385EE98E4F90F">
    <w:name w:val="C689300CA2444A60B12385EE98E4F9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0F7D44A-F250-43C6-AD4C-F117387F8369}"/>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3148</TotalTime>
  <Pages>15</Pages>
  <Words>7078</Words>
  <Characters>40345</Characters>
  <Application>Microsoft Office Word</Application>
  <DocSecurity>0</DocSecurity>
  <Lines>336</Lines>
  <Paragraphs>94</Paragraphs>
  <ScaleCrop>false</ScaleCrop>
  <HeadingPairs>
    <vt:vector size="2" baseType="variant">
      <vt:variant>
        <vt:lpstr>Title</vt:lpstr>
      </vt:variant>
      <vt:variant>
        <vt:i4>1</vt:i4>
      </vt:variant>
    </vt:vector>
  </HeadingPairs>
  <TitlesOfParts>
    <vt:vector size="1" baseType="lpstr">
      <vt:lpstr>Multilevel road map for enhancing cooperation, policy coherence and synergies across the Rio conventions</vt:lpstr>
    </vt:vector>
  </TitlesOfParts>
  <Company>SCBD</Company>
  <LinksUpToDate>false</LinksUpToDate>
  <CharactersWithSpaces>47329</CharactersWithSpaces>
  <SharedDoc>false</SharedDoc>
  <HLinks>
    <vt:vector size="72" baseType="variant">
      <vt:variant>
        <vt:i4>3473440</vt:i4>
      </vt:variant>
      <vt:variant>
        <vt:i4>15</vt:i4>
      </vt:variant>
      <vt:variant>
        <vt:i4>0</vt:i4>
      </vt:variant>
      <vt:variant>
        <vt:i4>5</vt:i4>
      </vt:variant>
      <vt:variant>
        <vt:lpwstr>https://www.cbd.int/recommendations/sbstta/?m=sbstta-27</vt:lpwstr>
      </vt:variant>
      <vt:variant>
        <vt:lpwstr/>
      </vt:variant>
      <vt:variant>
        <vt:i4>3473440</vt:i4>
      </vt:variant>
      <vt:variant>
        <vt:i4>12</vt:i4>
      </vt:variant>
      <vt:variant>
        <vt:i4>0</vt:i4>
      </vt:variant>
      <vt:variant>
        <vt:i4>5</vt:i4>
      </vt:variant>
      <vt:variant>
        <vt:lpwstr>https://www.cbd.int/recommendations/sbstta/?m=sbstta-27</vt:lpwstr>
      </vt:variant>
      <vt:variant>
        <vt:lpwstr/>
      </vt:variant>
      <vt:variant>
        <vt:i4>7143477</vt:i4>
      </vt:variant>
      <vt:variant>
        <vt:i4>9</vt:i4>
      </vt:variant>
      <vt:variant>
        <vt:i4>0</vt:i4>
      </vt:variant>
      <vt:variant>
        <vt:i4>5</vt:i4>
      </vt:variant>
      <vt:variant>
        <vt:lpwstr>https://www.cbd.int/notifications/2026-058</vt:lpwstr>
      </vt:variant>
      <vt:variant>
        <vt:lpwstr/>
      </vt:variant>
      <vt:variant>
        <vt:i4>3473440</vt:i4>
      </vt:variant>
      <vt:variant>
        <vt:i4>6</vt:i4>
      </vt:variant>
      <vt:variant>
        <vt:i4>0</vt:i4>
      </vt:variant>
      <vt:variant>
        <vt:i4>5</vt:i4>
      </vt:variant>
      <vt:variant>
        <vt:lpwstr>https://www.cbd.int/recommendations/sbstta/?m=sbstta-27</vt:lpwstr>
      </vt:variant>
      <vt:variant>
        <vt:lpwstr/>
      </vt:variant>
      <vt:variant>
        <vt:i4>4587590</vt:i4>
      </vt:variant>
      <vt:variant>
        <vt:i4>3</vt:i4>
      </vt:variant>
      <vt:variant>
        <vt:i4>0</vt:i4>
      </vt:variant>
      <vt:variant>
        <vt:i4>5</vt:i4>
      </vt:variant>
      <vt:variant>
        <vt:lpwstr>https://www.cbd.int/documents/CBD/SBSTTA/27/4</vt:lpwstr>
      </vt:variant>
      <vt:variant>
        <vt:lpwstr/>
      </vt:variant>
      <vt:variant>
        <vt:i4>3473440</vt:i4>
      </vt:variant>
      <vt:variant>
        <vt:i4>0</vt:i4>
      </vt:variant>
      <vt:variant>
        <vt:i4>0</vt:i4>
      </vt:variant>
      <vt:variant>
        <vt:i4>5</vt:i4>
      </vt:variant>
      <vt:variant>
        <vt:lpwstr>https://www.cbd.int/recommendations/sbstta/?m=sbstta-27</vt:lpwstr>
      </vt:variant>
      <vt:variant>
        <vt:lpwstr/>
      </vt:variant>
      <vt:variant>
        <vt:i4>7143477</vt:i4>
      </vt:variant>
      <vt:variant>
        <vt:i4>15</vt:i4>
      </vt:variant>
      <vt:variant>
        <vt:i4>0</vt:i4>
      </vt:variant>
      <vt:variant>
        <vt:i4>5</vt:i4>
      </vt:variant>
      <vt:variant>
        <vt:lpwstr>https://www.cbd.int/notifications/2026-058</vt:lpwstr>
      </vt:variant>
      <vt:variant>
        <vt:lpwstr/>
      </vt:variant>
      <vt:variant>
        <vt:i4>3932285</vt:i4>
      </vt:variant>
      <vt:variant>
        <vt:i4>12</vt:i4>
      </vt:variant>
      <vt:variant>
        <vt:i4>0</vt:i4>
      </vt:variant>
      <vt:variant>
        <vt:i4>5</vt:i4>
      </vt:variant>
      <vt:variant>
        <vt:lpwstr>https://www.cbd.int/meetings/CCB-OM-2026-04</vt:lpwstr>
      </vt:variant>
      <vt:variant>
        <vt:lpwstr/>
      </vt:variant>
      <vt:variant>
        <vt:i4>3932285</vt:i4>
      </vt:variant>
      <vt:variant>
        <vt:i4>9</vt:i4>
      </vt:variant>
      <vt:variant>
        <vt:i4>0</vt:i4>
      </vt:variant>
      <vt:variant>
        <vt:i4>5</vt:i4>
      </vt:variant>
      <vt:variant>
        <vt:lpwstr>https://www.cbd.int/meetings/CCB-OM-2026-03</vt:lpwstr>
      </vt:variant>
      <vt:variant>
        <vt:lpwstr/>
      </vt:variant>
      <vt:variant>
        <vt:i4>3932285</vt:i4>
      </vt:variant>
      <vt:variant>
        <vt:i4>6</vt:i4>
      </vt:variant>
      <vt:variant>
        <vt:i4>0</vt:i4>
      </vt:variant>
      <vt:variant>
        <vt:i4>5</vt:i4>
      </vt:variant>
      <vt:variant>
        <vt:lpwstr>https://www.cbd.int/meetings/CCB-OM-2026-02</vt:lpwstr>
      </vt:variant>
      <vt:variant>
        <vt:lpwstr/>
      </vt:variant>
      <vt:variant>
        <vt:i4>3932285</vt:i4>
      </vt:variant>
      <vt:variant>
        <vt:i4>3</vt:i4>
      </vt:variant>
      <vt:variant>
        <vt:i4>0</vt:i4>
      </vt:variant>
      <vt:variant>
        <vt:i4>5</vt:i4>
      </vt:variant>
      <vt:variant>
        <vt:lpwstr>https://www.cbd.int/meetings/CCB-OM-2026-01</vt:lpwstr>
      </vt:variant>
      <vt:variant>
        <vt:lpwstr/>
      </vt:variant>
      <vt:variant>
        <vt:i4>7209069</vt:i4>
      </vt:variant>
      <vt:variant>
        <vt:i4>0</vt:i4>
      </vt:variant>
      <vt:variant>
        <vt:i4>0</vt:i4>
      </vt:variant>
      <vt:variant>
        <vt:i4>5</vt:i4>
      </vt:variant>
      <vt:variant>
        <vt:lpwstr>https://www.cbd.int/documents/CBD/COP/17/1/REV1</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sobre los progresos de las actividades relativas a diversidad biológica y cambio climático</dc:title>
  <dc:subject>CBD/COP/17/11</dc:subject>
  <dc:creator>Secretariat of the Convention on Biological Diversity</dc:creator>
  <cp:keywords>Convention on Biological Diversity</cp:keywords>
  <cp:lastModifiedBy>Blima</cp:lastModifiedBy>
  <cp:revision>193</cp:revision>
  <cp:lastPrinted>2026-09-15T19:07:00Z</cp:lastPrinted>
  <dcterms:created xsi:type="dcterms:W3CDTF">2026-09-27T19:39:00Z</dcterms:created>
  <dcterms:modified xsi:type="dcterms:W3CDTF">2026-09-30T23:08:00Z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ContentTypeId">
    <vt:lpwstr>0x0101007A328EB00E67F346B6174BE96D327B2B</vt:lpwstr>
  </property>
</Properties>
</file>