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496118" w:rsidRPr="00BE0B89" w14:paraId="6C96A64A" w14:textId="77777777" w:rsidTr="0015495F">
        <w:trPr>
          <w:trHeight w:val="850"/>
        </w:trPr>
        <w:tc>
          <w:tcPr>
            <w:tcW w:w="975" w:type="dxa"/>
            <w:vAlign w:val="bottom"/>
          </w:tcPr>
          <w:p w14:paraId="6FBC4F5F" w14:textId="77777777" w:rsidR="00496118" w:rsidRPr="00BE0B89" w:rsidRDefault="00496118" w:rsidP="00D448E6">
            <w:pPr>
              <w:pStyle w:val="AASmallLogo"/>
            </w:pPr>
            <w:r w:rsidRPr="00BE0B89">
              <w:rPr>
                <w:noProof/>
              </w:rPr>
              <w:drawing>
                <wp:inline distT="0" distB="0" distL="0" distR="0" wp14:anchorId="6A764610" wp14:editId="566AC447">
                  <wp:extent cx="474727" cy="402337"/>
                  <wp:effectExtent l="0" t="0" r="1905" b="0"/>
                  <wp:docPr id="99008059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BE0B89">
              <w:t xml:space="preserve"> </w:t>
            </w:r>
          </w:p>
          <w:p w14:paraId="263DE048" w14:textId="77777777" w:rsidR="00496118" w:rsidRPr="00BE0B89" w:rsidRDefault="00496118" w:rsidP="00D448E6">
            <w:pPr>
              <w:pStyle w:val="AASmallLogo"/>
            </w:pPr>
          </w:p>
        </w:tc>
        <w:tc>
          <w:tcPr>
            <w:tcW w:w="1434" w:type="dxa"/>
            <w:noWrap/>
            <w:vAlign w:val="bottom"/>
          </w:tcPr>
          <w:p w14:paraId="2ED1EBDF" w14:textId="77777777" w:rsidR="00496118" w:rsidRPr="00BE0B89" w:rsidRDefault="00496118" w:rsidP="00D448E6">
            <w:pPr>
              <w:pStyle w:val="AASmallLogo"/>
            </w:pPr>
            <w:r w:rsidRPr="00BE0B89">
              <w:rPr>
                <w:noProof/>
                <w:color w:val="000000" w:themeColor="text1"/>
                <w:lang w:eastAsia="fr-FR"/>
              </w:rPr>
              <w:drawing>
                <wp:inline distT="0" distB="0" distL="0" distR="0" wp14:anchorId="58F8CA48" wp14:editId="5B751AF9">
                  <wp:extent cx="590550" cy="361950"/>
                  <wp:effectExtent l="0" t="0" r="0" b="0"/>
                  <wp:docPr id="885307941" name="Image 885307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Pr="00BE0B89">
              <w:t xml:space="preserve"> </w:t>
            </w:r>
          </w:p>
          <w:p w14:paraId="465288F4" w14:textId="77777777" w:rsidR="00496118" w:rsidRPr="00BE0B89" w:rsidRDefault="00496118" w:rsidP="00D448E6">
            <w:pPr>
              <w:pStyle w:val="AASmallLogo"/>
            </w:pPr>
          </w:p>
        </w:tc>
        <w:tc>
          <w:tcPr>
            <w:tcW w:w="8073" w:type="dxa"/>
            <w:vAlign w:val="bottom"/>
          </w:tcPr>
          <w:p w14:paraId="675CC24B" w14:textId="27596BB7" w:rsidR="00496118" w:rsidRPr="00BE0B89" w:rsidRDefault="00496118" w:rsidP="00D448E6">
            <w:pPr>
              <w:pStyle w:val="ABSymbol"/>
            </w:pPr>
            <w:r w:rsidRPr="00BE0B89">
              <w:rPr>
                <w:sz w:val="40"/>
              </w:rPr>
              <w:t>CBD</w:t>
            </w:r>
            <w:r w:rsidRPr="00BE0B89">
              <w:t>/NP/MOP/6/</w:t>
            </w:r>
            <w:r w:rsidR="0015495F">
              <w:t>L.7</w:t>
            </w:r>
          </w:p>
        </w:tc>
      </w:tr>
    </w:tbl>
    <w:p w14:paraId="754A6AE2" w14:textId="77777777" w:rsidR="008A1499" w:rsidRPr="00701A74"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701A74" w14:paraId="6D3122D5" w14:textId="77777777" w:rsidTr="008A1499">
        <w:trPr>
          <w:trHeight w:val="1814"/>
        </w:trPr>
        <w:tc>
          <w:tcPr>
            <w:tcW w:w="7370" w:type="dxa"/>
          </w:tcPr>
          <w:p w14:paraId="42F36819" w14:textId="1DDC7F06" w:rsidR="008A1499" w:rsidRPr="00701A74" w:rsidRDefault="006E06E6" w:rsidP="008A1499">
            <w:pPr>
              <w:pStyle w:val="ACLargeLogo"/>
            </w:pPr>
            <w:r w:rsidRPr="00701A74">
              <w:rPr>
                <w:noProof/>
                <w:color w:val="000000" w:themeColor="text1"/>
                <w:lang w:eastAsia="fr-FR"/>
              </w:rPr>
              <w:drawing>
                <wp:inline distT="0" distB="0" distL="0" distR="0" wp14:anchorId="2F01D708" wp14:editId="74A31D2D">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701A74">
              <w:t xml:space="preserve"> </w:t>
            </w:r>
          </w:p>
          <w:p w14:paraId="0EED54A3" w14:textId="77777777" w:rsidR="008A1499" w:rsidRPr="00701A74" w:rsidRDefault="008A1499" w:rsidP="008A1499">
            <w:pPr>
              <w:pStyle w:val="ACLargeLogo"/>
            </w:pPr>
          </w:p>
        </w:tc>
        <w:tc>
          <w:tcPr>
            <w:tcW w:w="3112" w:type="dxa"/>
          </w:tcPr>
          <w:p w14:paraId="41D4A49E" w14:textId="27B901C1" w:rsidR="008A1499" w:rsidRPr="00701A74" w:rsidRDefault="008A1499" w:rsidP="008A1499">
            <w:pPr>
              <w:pStyle w:val="AEDistrNormal"/>
            </w:pPr>
            <w:proofErr w:type="spellStart"/>
            <w:r w:rsidRPr="00701A74">
              <w:t>Distr</w:t>
            </w:r>
            <w:proofErr w:type="spellEnd"/>
            <w:r w:rsidRPr="00701A74">
              <w:t>.</w:t>
            </w:r>
            <w:r w:rsidR="006E06E6" w:rsidRPr="00701A74">
              <w:t> </w:t>
            </w:r>
            <w:r w:rsidRPr="00701A74">
              <w:t xml:space="preserve">: </w:t>
            </w:r>
            <w:r w:rsidR="006E06E6" w:rsidRPr="00701A74">
              <w:t>limitée</w:t>
            </w:r>
            <w:r w:rsidRPr="00701A74">
              <w:t xml:space="preserve"> </w:t>
            </w:r>
          </w:p>
          <w:p w14:paraId="15BC0C1B" w14:textId="47E54EDE" w:rsidR="008A1499" w:rsidRPr="00701A74" w:rsidRDefault="00456FB1" w:rsidP="008A1499">
            <w:pPr>
              <w:pStyle w:val="AEDistrNormal"/>
            </w:pPr>
            <w:r w:rsidRPr="00701A74">
              <w:t>2</w:t>
            </w:r>
            <w:r w:rsidR="0086576E" w:rsidRPr="00701A74">
              <w:t>9</w:t>
            </w:r>
            <w:r w:rsidRPr="00701A74">
              <w:t xml:space="preserve"> </w:t>
            </w:r>
            <w:r w:rsidR="006E06E6" w:rsidRPr="00701A74">
              <w:t>octobre</w:t>
            </w:r>
            <w:r w:rsidR="0087796A" w:rsidRPr="00701A74">
              <w:t xml:space="preserve"> 2026</w:t>
            </w:r>
          </w:p>
          <w:p w14:paraId="7EA3A172" w14:textId="497FE198" w:rsidR="006E06E6" w:rsidRPr="00701A74" w:rsidRDefault="006E06E6" w:rsidP="008A1499">
            <w:pPr>
              <w:pStyle w:val="AEDistrNormal"/>
            </w:pPr>
            <w:r w:rsidRPr="00701A74">
              <w:t>Français</w:t>
            </w:r>
          </w:p>
          <w:p w14:paraId="6A291EF4" w14:textId="5DDFE87C" w:rsidR="008A1499" w:rsidRPr="00701A74" w:rsidRDefault="008A1499" w:rsidP="006E06E6">
            <w:pPr>
              <w:pStyle w:val="AEDistrNormal6pt"/>
              <w:spacing w:before="0"/>
            </w:pPr>
            <w:r w:rsidRPr="00701A74">
              <w:t>Original</w:t>
            </w:r>
            <w:r w:rsidR="006E06E6" w:rsidRPr="00701A74">
              <w:t> </w:t>
            </w:r>
            <w:r w:rsidRPr="00701A74">
              <w:t xml:space="preserve">: </w:t>
            </w:r>
            <w:r w:rsidR="006E06E6" w:rsidRPr="00701A74">
              <w:t>anglais</w:t>
            </w:r>
            <w:r w:rsidRPr="00701A74">
              <w:t xml:space="preserve"> </w:t>
            </w:r>
          </w:p>
          <w:p w14:paraId="46956ADB" w14:textId="77777777" w:rsidR="008A1499" w:rsidRPr="00701A74" w:rsidRDefault="008A1499" w:rsidP="008A1499">
            <w:pPr>
              <w:pStyle w:val="AEDistrNormal6pt"/>
            </w:pPr>
          </w:p>
        </w:tc>
      </w:tr>
    </w:tbl>
    <w:p w14:paraId="111225F7" w14:textId="77777777" w:rsidR="008A1499" w:rsidRPr="00701A74"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701A74" w14:paraId="43E59709" w14:textId="77777777" w:rsidTr="008A1499">
        <w:trPr>
          <w:trHeight w:val="57"/>
        </w:trPr>
        <w:tc>
          <w:tcPr>
            <w:tcW w:w="6094" w:type="dxa"/>
          </w:tcPr>
          <w:p w14:paraId="00472D75" w14:textId="63195248" w:rsidR="008A1499" w:rsidRPr="00701A74" w:rsidRDefault="009F16B2" w:rsidP="008A1499">
            <w:pPr>
              <w:pStyle w:val="AFCorN12Bold"/>
            </w:pPr>
            <w:r w:rsidRPr="00701A74">
              <w:rPr>
                <w:rStyle w:val="Title1"/>
                <w:rFonts w:asciiTheme="majorBidi" w:hAnsiTheme="majorBidi" w:cstheme="majorBidi"/>
                <w:bCs/>
                <w:color w:val="212529"/>
                <w:szCs w:val="24"/>
              </w:rPr>
              <w:t>Conférence des Parties à la Convention sur la diversité biologique siégeant en tant que réunion des Parties au Protocole de Nagoya sur l'accès aux ressources génétiques et le partage juste et équitable des avantages découlant de leur utilisation</w:t>
            </w:r>
          </w:p>
          <w:p w14:paraId="45A781DF" w14:textId="602B3692" w:rsidR="008A1499" w:rsidRPr="00701A74" w:rsidRDefault="009F16B2" w:rsidP="008A1499">
            <w:pPr>
              <w:pStyle w:val="AFCorNBold"/>
            </w:pPr>
            <w:r w:rsidRPr="00701A74">
              <w:t>Sixième réunion</w:t>
            </w:r>
            <w:r w:rsidR="008A1499" w:rsidRPr="00701A74">
              <w:t xml:space="preserve"> </w:t>
            </w:r>
          </w:p>
          <w:p w14:paraId="462E33D6" w14:textId="397E726D" w:rsidR="008A1499" w:rsidRPr="00701A74" w:rsidRDefault="009F16B2" w:rsidP="008A1499">
            <w:pPr>
              <w:pStyle w:val="AFCorNNormal"/>
            </w:pPr>
            <w:r w:rsidRPr="00701A74">
              <w:t>Erevan</w:t>
            </w:r>
            <w:r w:rsidR="00975047" w:rsidRPr="00701A74">
              <w:t xml:space="preserve">, 19–30 </w:t>
            </w:r>
            <w:r w:rsidRPr="00701A74">
              <w:t>octobre</w:t>
            </w:r>
            <w:r w:rsidR="00975047" w:rsidRPr="00701A74">
              <w:t xml:space="preserve"> 2026</w:t>
            </w:r>
          </w:p>
          <w:p w14:paraId="75876936" w14:textId="77ED969C" w:rsidR="008A1499" w:rsidRPr="00701A74" w:rsidRDefault="009F16B2" w:rsidP="008A1499">
            <w:pPr>
              <w:pStyle w:val="AFCorNNormal"/>
            </w:pPr>
            <w:r w:rsidRPr="00701A74">
              <w:t>Point 14 de l’ordre du jour</w:t>
            </w:r>
            <w:r w:rsidR="008A1499" w:rsidRPr="00701A74">
              <w:t xml:space="preserve"> </w:t>
            </w:r>
          </w:p>
          <w:p w14:paraId="66DC3FF7" w14:textId="3D74B905" w:rsidR="005649FD" w:rsidRPr="00701A74" w:rsidRDefault="004C3EF3" w:rsidP="00DC735B">
            <w:pPr>
              <w:pStyle w:val="AFCorNBold"/>
            </w:pPr>
            <w:r w:rsidRPr="00701A74">
              <w:t>Examen de l’efficacité des processus relevant de la Convention et de ses protocoles</w:t>
            </w:r>
          </w:p>
        </w:tc>
        <w:tc>
          <w:tcPr>
            <w:tcW w:w="4388" w:type="dxa"/>
          </w:tcPr>
          <w:p w14:paraId="2A8ED09B" w14:textId="77777777" w:rsidR="008A1499" w:rsidRPr="00701A74" w:rsidRDefault="008A1499" w:rsidP="008A1499">
            <w:pPr>
              <w:pStyle w:val="CBDNormal"/>
              <w:jc w:val="left"/>
              <w:rPr>
                <w:lang w:val="fr-FR"/>
              </w:rPr>
            </w:pPr>
          </w:p>
        </w:tc>
      </w:tr>
    </w:tbl>
    <w:p w14:paraId="59E00E1B" w14:textId="3EF43A1B" w:rsidR="00C9161D" w:rsidRPr="00701A74" w:rsidRDefault="00B17823" w:rsidP="00770558">
      <w:pPr>
        <w:pStyle w:val="CBDTitle"/>
        <w:rPr>
          <w:caps/>
          <w:lang w:val="fr-FR"/>
        </w:rPr>
      </w:pPr>
      <w:sdt>
        <w:sdtPr>
          <w:rPr>
            <w:lang w:val="fr-FR"/>
          </w:r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EndPr/>
        <w:sdtContent>
          <w:r w:rsidR="00081C17" w:rsidRPr="00701A74">
            <w:rPr>
              <w:lang w:val="fr-FR"/>
            </w:rPr>
            <w:t xml:space="preserve">Moyens d’améliorer davantage l’efficacité des </w:t>
          </w:r>
          <w:r w:rsidR="002C1A1D" w:rsidRPr="00701A74">
            <w:rPr>
              <w:lang w:val="fr-FR"/>
            </w:rPr>
            <w:t xml:space="preserve">réunions tenues au titre de la </w:t>
          </w:r>
          <w:r w:rsidR="001C479B" w:rsidRPr="00701A74">
            <w:rPr>
              <w:lang w:val="fr-FR"/>
            </w:rPr>
            <w:t xml:space="preserve">Convention </w:t>
          </w:r>
          <w:r w:rsidR="002C1A1D" w:rsidRPr="00701A74">
            <w:rPr>
              <w:lang w:val="fr-FR"/>
            </w:rPr>
            <w:t>et de ses protocoles</w:t>
          </w:r>
        </w:sdtContent>
      </w:sdt>
      <w:r w:rsidR="00105372" w:rsidRPr="00701A74">
        <w:rPr>
          <w:caps/>
          <w:lang w:val="fr-FR"/>
        </w:rPr>
        <w:t xml:space="preserve"> </w:t>
      </w:r>
    </w:p>
    <w:p w14:paraId="038A19D9" w14:textId="7AFCFD37" w:rsidR="00F6586C" w:rsidRPr="00701A74" w:rsidRDefault="00B253BE" w:rsidP="00A111D1">
      <w:pPr>
        <w:pStyle w:val="CBDSubTitle"/>
        <w:rPr>
          <w:lang w:val="fr-FR"/>
        </w:rPr>
      </w:pPr>
      <w:r w:rsidRPr="00701A74">
        <w:rPr>
          <w:lang w:val="fr-FR"/>
        </w:rPr>
        <w:t>Projet de décision soumis par la présidence du Groupe de travail</w:t>
      </w:r>
      <w:r w:rsidR="004C7BB2" w:rsidRPr="00701A74">
        <w:rPr>
          <w:lang w:val="fr-FR"/>
        </w:rPr>
        <w:t xml:space="preserve"> I</w:t>
      </w:r>
    </w:p>
    <w:p w14:paraId="0B720A3C" w14:textId="77777777" w:rsidR="00A91E52" w:rsidRPr="00701A74" w:rsidRDefault="00A91E52" w:rsidP="00A91E52">
      <w:pPr>
        <w:pStyle w:val="CBDDesicionText"/>
        <w:ind w:firstLine="0"/>
        <w:rPr>
          <w:lang w:val="fr-FR"/>
        </w:rPr>
      </w:pPr>
      <w:r w:rsidRPr="00701A74">
        <w:rPr>
          <w:i/>
          <w:iCs/>
          <w:lang w:val="fr-FR"/>
        </w:rPr>
        <w:t>La Conférence des Parties siégeant en tant que réunion des Parties au Protocole de Nagoya</w:t>
      </w:r>
      <w:r w:rsidRPr="00701A74">
        <w:rPr>
          <w:lang w:val="fr-FR"/>
        </w:rPr>
        <w:t>,</w:t>
      </w:r>
    </w:p>
    <w:p w14:paraId="30FF6961" w14:textId="0E6D23C2" w:rsidR="00A91E52" w:rsidRPr="00701A74" w:rsidRDefault="00A91E52" w:rsidP="00B304C1">
      <w:pPr>
        <w:pStyle w:val="CBDDesicionText"/>
        <w:ind w:left="567"/>
        <w:rPr>
          <w:lang w:val="fr-FR"/>
        </w:rPr>
      </w:pPr>
      <w:r w:rsidRPr="00701A74">
        <w:rPr>
          <w:i/>
          <w:iCs/>
          <w:lang w:val="fr-FR"/>
        </w:rPr>
        <w:t xml:space="preserve">Considérant </w:t>
      </w:r>
      <w:r w:rsidRPr="00701A74">
        <w:rPr>
          <w:lang w:val="fr-FR"/>
        </w:rPr>
        <w:t>qu’il importe de garantir l’inclusivité, la transparence et l’équité</w:t>
      </w:r>
      <w:r w:rsidR="0022789C" w:rsidRPr="00701A74">
        <w:rPr>
          <w:lang w:val="fr-FR"/>
        </w:rPr>
        <w:t xml:space="preserve"> des processus relevant</w:t>
      </w:r>
      <w:r w:rsidRPr="00701A74">
        <w:rPr>
          <w:lang w:val="fr-FR"/>
        </w:rPr>
        <w:t xml:space="preserve"> du </w:t>
      </w:r>
      <w:r w:rsidRPr="00701A74">
        <w:rPr>
          <w:rFonts w:asciiTheme="majorBidi" w:hAnsiTheme="majorBidi" w:cstheme="majorBidi"/>
          <w:color w:val="212529"/>
          <w:shd w:val="clear" w:color="auto" w:fill="FFFFFF"/>
          <w:lang w:val="fr-FR"/>
        </w:rPr>
        <w:t>Protocole de Nagoya sur l'accès aux ressources génétiques et le partage juste et équitable des avantages découlant de leur utilisation relatif à la Convention sur la diversité biologique</w:t>
      </w:r>
      <w:r w:rsidRPr="00701A74">
        <w:rPr>
          <w:rStyle w:val="Appelnotedebasdep"/>
          <w:rFonts w:asciiTheme="majorBidi" w:hAnsiTheme="majorBidi" w:cstheme="majorBidi"/>
          <w:color w:val="212529"/>
          <w:shd w:val="clear" w:color="auto" w:fill="FFFFFF"/>
          <w:lang w:val="fr-FR"/>
        </w:rPr>
        <w:footnoteReference w:id="1"/>
      </w:r>
      <w:r w:rsidRPr="00701A74">
        <w:rPr>
          <w:rFonts w:asciiTheme="majorBidi" w:hAnsiTheme="majorBidi" w:cstheme="majorBidi"/>
          <w:lang w:val="fr-FR"/>
        </w:rPr>
        <w:t>,</w:t>
      </w:r>
      <w:r w:rsidRPr="00701A74">
        <w:rPr>
          <w:lang w:val="fr-FR"/>
        </w:rPr>
        <w:t xml:space="preserve"> tout en recherchant des gains d’efficacité et selon qu’il convient, l’intégration des processus de la Convention sur la diversité biologique</w:t>
      </w:r>
      <w:r w:rsidRPr="00701A74">
        <w:rPr>
          <w:rStyle w:val="Appelnotedebasdep"/>
          <w:lang w:val="fr-FR"/>
        </w:rPr>
        <w:footnoteReference w:id="2"/>
      </w:r>
      <w:r w:rsidRPr="00701A74">
        <w:rPr>
          <w:lang w:val="fr-FR"/>
        </w:rPr>
        <w:t xml:space="preserve"> et du Protocole de Cartagena sur la prévention des risques biotechnologiques</w:t>
      </w:r>
      <w:r w:rsidRPr="00701A74">
        <w:rPr>
          <w:rStyle w:val="Appelnotedebasdep"/>
          <w:lang w:val="fr-FR"/>
        </w:rPr>
        <w:footnoteReference w:id="3"/>
      </w:r>
      <w:r w:rsidRPr="00701A74">
        <w:rPr>
          <w:lang w:val="fr-FR"/>
        </w:rPr>
        <w:t>,</w:t>
      </w:r>
    </w:p>
    <w:p w14:paraId="517A6FF3" w14:textId="790E0E51" w:rsidR="00A91E52" w:rsidRPr="00701A74" w:rsidRDefault="00A91E52" w:rsidP="00B304C1">
      <w:pPr>
        <w:pStyle w:val="CBDDesicionText"/>
        <w:ind w:left="567"/>
        <w:rPr>
          <w:lang w:val="fr-FR"/>
        </w:rPr>
      </w:pPr>
      <w:r w:rsidRPr="00701A74">
        <w:rPr>
          <w:i/>
          <w:iCs/>
          <w:lang w:val="fr-FR"/>
        </w:rPr>
        <w:t>Réaffirmant</w:t>
      </w:r>
      <w:r w:rsidRPr="00701A74">
        <w:rPr>
          <w:lang w:val="fr-FR"/>
        </w:rPr>
        <w:t xml:space="preserve"> le rôle important de la technologie dans l’amélioration de l’efficacité et de l’efficience des réunions, sans préjudice de la prise de décisions par consensus,</w:t>
      </w:r>
    </w:p>
    <w:p w14:paraId="6125A294" w14:textId="729D9ACC" w:rsidR="00A91E52" w:rsidRPr="00701A74" w:rsidRDefault="00A91E52" w:rsidP="006904F1">
      <w:pPr>
        <w:pStyle w:val="CBDDesicionText"/>
        <w:ind w:left="567"/>
        <w:rPr>
          <w:lang w:val="fr-FR"/>
        </w:rPr>
      </w:pPr>
      <w:r w:rsidRPr="00701A74">
        <w:rPr>
          <w:rFonts w:eastAsia="Times New Roman"/>
          <w:color w:val="000000"/>
          <w:lang w:val="fr-FR"/>
        </w:rPr>
        <w:t>1.</w:t>
      </w:r>
      <w:r w:rsidRPr="00701A74">
        <w:rPr>
          <w:rFonts w:eastAsia="Times New Roman"/>
          <w:color w:val="000000"/>
          <w:lang w:val="fr-FR"/>
        </w:rPr>
        <w:tab/>
      </w:r>
      <w:r w:rsidRPr="00701A74">
        <w:rPr>
          <w:rFonts w:eastAsia="Times New Roman"/>
          <w:i/>
          <w:iCs/>
          <w:color w:val="000000"/>
          <w:lang w:val="fr-FR"/>
        </w:rPr>
        <w:t xml:space="preserve">Prend </w:t>
      </w:r>
      <w:r w:rsidRPr="00701A74">
        <w:rPr>
          <w:i/>
          <w:iCs/>
          <w:lang w:val="fr-FR"/>
        </w:rPr>
        <w:t>note</w:t>
      </w:r>
      <w:r w:rsidRPr="00701A74">
        <w:rPr>
          <w:lang w:val="fr-FR"/>
        </w:rPr>
        <w:t xml:space="preserve"> de la décision 17/-- de la Conférence des Parties à la Convention sur la diversité biologique</w:t>
      </w:r>
      <w:r w:rsidR="00A3606F" w:rsidRPr="00701A74">
        <w:rPr>
          <w:lang w:val="fr-FR"/>
        </w:rPr>
        <w:t> </w:t>
      </w:r>
      <w:r w:rsidRPr="00701A74">
        <w:rPr>
          <w:lang w:val="fr-FR"/>
        </w:rPr>
        <w:t>;</w:t>
      </w:r>
    </w:p>
    <w:p w14:paraId="7BDAF7C8" w14:textId="2BF831A0" w:rsidR="00A91E52" w:rsidRPr="00701A74" w:rsidRDefault="00A91E52" w:rsidP="006904F1">
      <w:pPr>
        <w:pStyle w:val="CBDDesicionText"/>
        <w:ind w:left="567"/>
        <w:rPr>
          <w:lang w:val="fr-FR"/>
        </w:rPr>
      </w:pPr>
      <w:r w:rsidRPr="00701A74">
        <w:rPr>
          <w:rFonts w:eastAsia="Times New Roman"/>
          <w:color w:val="000000"/>
          <w:lang w:val="fr-FR"/>
        </w:rPr>
        <w:t>2.</w:t>
      </w:r>
      <w:r w:rsidRPr="00701A74">
        <w:rPr>
          <w:rFonts w:eastAsia="Times New Roman"/>
          <w:color w:val="000000"/>
          <w:lang w:val="fr-FR"/>
        </w:rPr>
        <w:tab/>
      </w:r>
      <w:r w:rsidRPr="00701A74">
        <w:rPr>
          <w:i/>
          <w:iCs/>
          <w:lang w:val="fr-FR"/>
        </w:rPr>
        <w:t>Se félicite</w:t>
      </w:r>
      <w:r w:rsidRPr="00701A74">
        <w:rPr>
          <w:lang w:val="fr-FR"/>
        </w:rPr>
        <w:t xml:space="preserve"> des progrès accomplis dans l’élaboration de l’outil de suivi des décisions en application de la décision </w:t>
      </w:r>
      <w:hyperlink r:id="rId15" w:history="1">
        <w:r w:rsidRPr="00701A74">
          <w:rPr>
            <w:rStyle w:val="Lienhypertexte"/>
            <w:lang w:val="fr-FR"/>
          </w:rPr>
          <w:t>XII/28</w:t>
        </w:r>
      </w:hyperlink>
      <w:r w:rsidRPr="00701A74">
        <w:rPr>
          <w:lang w:val="fr-FR"/>
        </w:rPr>
        <w:t xml:space="preserve"> du 17 octobre 2014 de la Conférence des Parties à la Convention, comme indiqué dans le document </w:t>
      </w:r>
      <w:hyperlink r:id="rId16" w:history="1">
        <w:r w:rsidRPr="00701A74">
          <w:rPr>
            <w:rStyle w:val="Lienhypertexte"/>
            <w:lang w:val="fr-FR"/>
          </w:rPr>
          <w:t>CBD/SBI/6/INF/11</w:t>
        </w:r>
      </w:hyperlink>
      <w:r w:rsidR="00A3606F" w:rsidRPr="00701A74">
        <w:rPr>
          <w:lang w:val="fr-FR"/>
        </w:rPr>
        <w:t> </w:t>
      </w:r>
      <w:r w:rsidRPr="00701A74">
        <w:rPr>
          <w:lang w:val="fr-FR"/>
        </w:rPr>
        <w:t>;</w:t>
      </w:r>
    </w:p>
    <w:p w14:paraId="1A60A2B4" w14:textId="404351A7" w:rsidR="00A91E52" w:rsidRPr="00701A74" w:rsidRDefault="00A91E52" w:rsidP="006904F1">
      <w:pPr>
        <w:pStyle w:val="CBDDesicionText"/>
        <w:ind w:left="567"/>
        <w:rPr>
          <w:lang w:val="fr-FR"/>
        </w:rPr>
      </w:pPr>
      <w:r w:rsidRPr="00701A74">
        <w:rPr>
          <w:rFonts w:eastAsia="Times New Roman"/>
          <w:color w:val="000000"/>
          <w:lang w:val="fr-FR"/>
        </w:rPr>
        <w:t>3.</w:t>
      </w:r>
      <w:r w:rsidRPr="00701A74">
        <w:rPr>
          <w:rFonts w:eastAsia="Times New Roman"/>
          <w:color w:val="000000"/>
          <w:lang w:val="fr-FR"/>
        </w:rPr>
        <w:tab/>
      </w:r>
      <w:r w:rsidRPr="00701A74">
        <w:rPr>
          <w:i/>
          <w:iCs/>
          <w:lang w:val="fr-FR"/>
        </w:rPr>
        <w:t xml:space="preserve">Décide </w:t>
      </w:r>
      <w:r w:rsidRPr="00701A74">
        <w:rPr>
          <w:lang w:val="fr-FR"/>
        </w:rPr>
        <w:t xml:space="preserve">que les décisions de la </w:t>
      </w:r>
      <w:r w:rsidRPr="00701A74">
        <w:rPr>
          <w:rFonts w:asciiTheme="majorBidi" w:hAnsiTheme="majorBidi" w:cstheme="majorBidi"/>
          <w:color w:val="212529"/>
          <w:shd w:val="clear" w:color="auto" w:fill="FFFFFF"/>
          <w:lang w:val="fr-FR"/>
        </w:rPr>
        <w:t>Conférence des Parties siégeant en tant que réunion des Parties au Protocole de Nagoya sur l’accès aux ressources génétiques et le partage juste et équitable des avantages découlant de leur utilisation</w:t>
      </w:r>
      <w:r w:rsidRPr="00701A74">
        <w:rPr>
          <w:lang w:val="fr-FR"/>
        </w:rPr>
        <w:t xml:space="preserve"> devraient être intégrées à l’outil de suivi des décisions</w:t>
      </w:r>
      <w:r w:rsidR="00A3606F" w:rsidRPr="00701A74">
        <w:rPr>
          <w:lang w:val="fr-FR"/>
        </w:rPr>
        <w:t> </w:t>
      </w:r>
      <w:r w:rsidRPr="00701A74">
        <w:rPr>
          <w:lang w:val="fr-FR"/>
        </w:rPr>
        <w:t>;</w:t>
      </w:r>
    </w:p>
    <w:p w14:paraId="084E8E5D" w14:textId="1C363570" w:rsidR="00A91E52" w:rsidRPr="00701A74" w:rsidRDefault="00A91E52" w:rsidP="006904F1">
      <w:pPr>
        <w:pStyle w:val="CBDDesicionText"/>
        <w:ind w:left="567"/>
        <w:rPr>
          <w:lang w:val="fr-FR"/>
        </w:rPr>
      </w:pPr>
      <w:r w:rsidRPr="00701A74">
        <w:rPr>
          <w:rFonts w:eastAsia="Times New Roman"/>
          <w:color w:val="000000"/>
          <w:lang w:val="fr-FR"/>
        </w:rPr>
        <w:t>4.</w:t>
      </w:r>
      <w:r w:rsidRPr="00701A74">
        <w:rPr>
          <w:rFonts w:eastAsia="Times New Roman"/>
          <w:color w:val="000000"/>
          <w:lang w:val="fr-FR"/>
        </w:rPr>
        <w:tab/>
      </w:r>
      <w:r w:rsidRPr="00701A74">
        <w:rPr>
          <w:i/>
          <w:iCs/>
          <w:lang w:val="fr-FR"/>
        </w:rPr>
        <w:t>Prie</w:t>
      </w:r>
      <w:r w:rsidRPr="00701A74">
        <w:rPr>
          <w:lang w:val="fr-FR"/>
        </w:rPr>
        <w:t xml:space="preserve"> la Secrétaire exécutive de prendre les mesures nécessaires à cet égard, en commençant par les décisions de </w:t>
      </w:r>
      <w:proofErr w:type="gramStart"/>
      <w:r w:rsidRPr="00701A74">
        <w:rPr>
          <w:lang w:val="fr-FR"/>
        </w:rPr>
        <w:t>ses quatrième et cinquième réunions</w:t>
      </w:r>
      <w:proofErr w:type="gramEnd"/>
      <w:r w:rsidR="00A3606F" w:rsidRPr="00701A74">
        <w:rPr>
          <w:lang w:val="fr-FR"/>
        </w:rPr>
        <w:t> </w:t>
      </w:r>
      <w:r w:rsidRPr="00701A74">
        <w:rPr>
          <w:lang w:val="fr-FR"/>
        </w:rPr>
        <w:t xml:space="preserve">; </w:t>
      </w:r>
    </w:p>
    <w:p w14:paraId="100EAE0F" w14:textId="460FBD1A" w:rsidR="00070A88" w:rsidRPr="00701A74" w:rsidRDefault="00A91E52" w:rsidP="00A91E52">
      <w:pPr>
        <w:pStyle w:val="CBDDesicionText"/>
        <w:tabs>
          <w:tab w:val="clear" w:pos="1134"/>
        </w:tabs>
        <w:ind w:left="567"/>
        <w:rPr>
          <w:lang w:val="fr-FR"/>
        </w:rPr>
      </w:pPr>
      <w:r w:rsidRPr="00701A74">
        <w:rPr>
          <w:rFonts w:eastAsia="Times New Roman"/>
          <w:color w:val="000000"/>
          <w:lang w:val="fr-FR"/>
        </w:rPr>
        <w:lastRenderedPageBreak/>
        <w:t>5.</w:t>
      </w:r>
      <w:r w:rsidRPr="00701A74">
        <w:rPr>
          <w:rFonts w:eastAsia="Times New Roman"/>
          <w:color w:val="000000"/>
          <w:lang w:val="fr-FR"/>
        </w:rPr>
        <w:tab/>
      </w:r>
      <w:r w:rsidRPr="00701A74">
        <w:rPr>
          <w:i/>
          <w:iCs/>
          <w:lang w:val="fr-FR"/>
        </w:rPr>
        <w:t>Rappelle</w:t>
      </w:r>
      <w:r w:rsidRPr="00701A74">
        <w:rPr>
          <w:lang w:val="fr-FR"/>
        </w:rPr>
        <w:t xml:space="preserve"> sa décision </w:t>
      </w:r>
      <w:hyperlink r:id="rId17" w:history="1">
        <w:r w:rsidRPr="00701A74">
          <w:rPr>
            <w:rStyle w:val="Lienhypertexte"/>
            <w:lang w:val="fr-FR"/>
          </w:rPr>
          <w:t>NP-1/12</w:t>
        </w:r>
      </w:hyperlink>
      <w:r w:rsidRPr="00701A74">
        <w:rPr>
          <w:lang w:val="fr-FR"/>
        </w:rPr>
        <w:t xml:space="preserve"> du 14 octobre 2014, par laquelle elle a décidé de tenir ses réunions ordinaires en même temps que les réunions de la Conférence des Parties à la Convention et les réunions de la Conférence des Parties siégeant en tant que réunion des Parties au Protocole de Nagoya sur une période de deux semaines</w:t>
      </w:r>
      <w:r w:rsidR="00BD2B28" w:rsidRPr="00701A74">
        <w:rPr>
          <w:lang w:val="fr-FR"/>
        </w:rPr>
        <w:t> </w:t>
      </w:r>
      <w:r w:rsidRPr="00701A74">
        <w:rPr>
          <w:lang w:val="fr-FR"/>
        </w:rPr>
        <w:t>;</w:t>
      </w:r>
    </w:p>
    <w:p w14:paraId="440C59B8" w14:textId="7B429010" w:rsidR="00394E2A" w:rsidRPr="00701A74" w:rsidRDefault="00394E2A" w:rsidP="00394E2A">
      <w:pPr>
        <w:pStyle w:val="CBDDesicionText"/>
        <w:ind w:left="567"/>
        <w:rPr>
          <w:lang w:val="fr-FR"/>
        </w:rPr>
      </w:pPr>
      <w:r w:rsidRPr="00701A74">
        <w:rPr>
          <w:rFonts w:eastAsia="Times New Roman"/>
          <w:color w:val="000000"/>
          <w:lang w:val="fr-FR"/>
        </w:rPr>
        <w:t>6.</w:t>
      </w:r>
      <w:r w:rsidRPr="00701A74">
        <w:rPr>
          <w:rFonts w:eastAsia="Times New Roman"/>
          <w:color w:val="000000"/>
          <w:lang w:val="fr-FR"/>
        </w:rPr>
        <w:tab/>
      </w:r>
      <w:r w:rsidRPr="00701A74">
        <w:rPr>
          <w:i/>
          <w:iCs/>
          <w:lang w:val="fr-FR"/>
        </w:rPr>
        <w:t>Demande de nouveau</w:t>
      </w:r>
      <w:r w:rsidRPr="00701A74">
        <w:rPr>
          <w:lang w:val="fr-FR"/>
        </w:rPr>
        <w:t xml:space="preserve"> aux Parties</w:t>
      </w:r>
      <w:r w:rsidR="008D3F9B" w:rsidRPr="00701A74">
        <w:rPr>
          <w:lang w:val="fr-FR"/>
        </w:rPr>
        <w:t xml:space="preserve"> </w:t>
      </w:r>
      <w:r w:rsidRPr="00701A74">
        <w:rPr>
          <w:lang w:val="fr-FR"/>
        </w:rPr>
        <w:t xml:space="preserve">qui sont des pays développés </w:t>
      </w:r>
      <w:r w:rsidR="00BB4938" w:rsidRPr="00701A74">
        <w:rPr>
          <w:lang w:val="fr-FR"/>
        </w:rPr>
        <w:t xml:space="preserve">de, </w:t>
      </w:r>
      <w:r w:rsidRPr="00701A74">
        <w:rPr>
          <w:lang w:val="fr-FR"/>
        </w:rPr>
        <w:t xml:space="preserve">et </w:t>
      </w:r>
      <w:r w:rsidR="008D3F9B" w:rsidRPr="00701A74">
        <w:rPr>
          <w:lang w:val="fr-FR"/>
        </w:rPr>
        <w:t>invite les</w:t>
      </w:r>
      <w:r w:rsidRPr="00701A74">
        <w:rPr>
          <w:lang w:val="fr-FR"/>
        </w:rPr>
        <w:t xml:space="preserve"> autres Parties en mesure de le faire, </w:t>
      </w:r>
      <w:r w:rsidR="00BB4938" w:rsidRPr="00701A74">
        <w:rPr>
          <w:lang w:val="fr-FR"/>
        </w:rPr>
        <w:t xml:space="preserve">à </w:t>
      </w:r>
      <w:r w:rsidRPr="00701A74">
        <w:rPr>
          <w:lang w:val="fr-FR"/>
        </w:rPr>
        <w:t>accroître leurs contributions au fonds spécial de contributions volontaires pertinent, afin de garantir la participation pleine et effective des représentants des Parties qui sont des pays en développement, en particulier les moins avancés et les petits États insulaires en développement parmi eux, et des Parties à économie en transition, aux réunions concomitantes, et d’accroître leur contribution au Fonds spécial de contributions volontaires destiné à faciliter la participation des peuples autochtones et communautés locales</w:t>
      </w:r>
      <w:r w:rsidR="00BB3450" w:rsidRPr="00701A74">
        <w:rPr>
          <w:lang w:val="fr-FR"/>
        </w:rPr>
        <w:t> </w:t>
      </w:r>
      <w:r w:rsidRPr="00701A74">
        <w:rPr>
          <w:lang w:val="fr-FR"/>
        </w:rPr>
        <w:t>;</w:t>
      </w:r>
    </w:p>
    <w:p w14:paraId="13A41E13" w14:textId="2BE69C7B" w:rsidR="00FD14B5" w:rsidRPr="00701A74" w:rsidRDefault="00394E2A" w:rsidP="00394E2A">
      <w:pPr>
        <w:tabs>
          <w:tab w:val="clear" w:pos="567"/>
          <w:tab w:val="clear" w:pos="1134"/>
          <w:tab w:val="clear" w:pos="2268"/>
        </w:tabs>
        <w:spacing w:after="120"/>
        <w:ind w:left="567" w:firstLine="567"/>
        <w:rPr>
          <w:rFonts w:eastAsia="Times New Roman"/>
          <w:color w:val="000000"/>
        </w:rPr>
      </w:pPr>
      <w:r w:rsidRPr="00701A74">
        <w:rPr>
          <w:rFonts w:eastAsia="Times New Roman"/>
          <w:color w:val="000000"/>
        </w:rPr>
        <w:t>7.</w:t>
      </w:r>
      <w:r w:rsidRPr="00701A74">
        <w:rPr>
          <w:rFonts w:eastAsia="Times New Roman"/>
          <w:color w:val="000000"/>
        </w:rPr>
        <w:tab/>
      </w:r>
      <w:r w:rsidRPr="00701A74">
        <w:rPr>
          <w:i/>
          <w:iCs/>
        </w:rPr>
        <w:t>Note</w:t>
      </w:r>
      <w:r w:rsidRPr="00701A74">
        <w:t xml:space="preserve"> que les présidents des groupes qui examinent les questions relevant du Protocole de Nagoya doivent être choisis parmi les Parties au Protocole</w:t>
      </w:r>
      <w:r w:rsidR="003F6928" w:rsidRPr="00701A74">
        <w:t> ;</w:t>
      </w:r>
    </w:p>
    <w:p w14:paraId="57099ACF" w14:textId="0B4D9C9D" w:rsidR="008F51E2" w:rsidRPr="00701A74" w:rsidRDefault="00E76221" w:rsidP="008F51E2">
      <w:pPr>
        <w:tabs>
          <w:tab w:val="clear" w:pos="567"/>
          <w:tab w:val="clear" w:pos="1134"/>
          <w:tab w:val="clear" w:pos="2268"/>
        </w:tabs>
        <w:ind w:left="567" w:firstLine="567"/>
      </w:pPr>
      <w:r w:rsidRPr="00701A74">
        <w:rPr>
          <w:rFonts w:eastAsia="Times New Roman"/>
          <w:color w:val="000000"/>
        </w:rPr>
        <w:t>8</w:t>
      </w:r>
      <w:r w:rsidR="008F51E2" w:rsidRPr="00701A74">
        <w:rPr>
          <w:rFonts w:eastAsia="Times New Roman"/>
          <w:color w:val="000000"/>
        </w:rPr>
        <w:t>.</w:t>
      </w:r>
      <w:r w:rsidRPr="00701A74">
        <w:rPr>
          <w:rFonts w:eastAsia="Times New Roman"/>
          <w:color w:val="000000"/>
        </w:rPr>
        <w:tab/>
      </w:r>
      <w:r w:rsidR="002E7283" w:rsidRPr="00701A74">
        <w:rPr>
          <w:rFonts w:eastAsia="Times New Roman"/>
          <w:i/>
          <w:iCs/>
          <w:color w:val="000000"/>
        </w:rPr>
        <w:t>Approuve</w:t>
      </w:r>
      <w:r w:rsidR="002E7283" w:rsidRPr="00701A74">
        <w:rPr>
          <w:rFonts w:eastAsia="Times New Roman"/>
          <w:color w:val="000000"/>
        </w:rPr>
        <w:t xml:space="preserve"> la création, par la Conférence des Parties à la Convention, d’un groupe consultatif informel, dans le cadre d’un processus piloté par les Parties, visant à améliorer davantage l’efficacité des processus et des réunions relevant de la Convention et de ses protocoles, conformément au mandat figurant à l’annexe de la décision 17/-- de la Conférence des Parties à la Convention.</w:t>
      </w:r>
    </w:p>
    <w:p w14:paraId="5F2B403A" w14:textId="791488F9" w:rsidR="00A111D1" w:rsidRPr="00BE0B89" w:rsidRDefault="00A111D1" w:rsidP="005649FD">
      <w:pPr>
        <w:pStyle w:val="CBDNormalNoNumber"/>
        <w:jc w:val="center"/>
        <w:rPr>
          <w:lang w:val="fr-FR"/>
        </w:rPr>
      </w:pPr>
      <w:r w:rsidRPr="00701A74">
        <w:rPr>
          <w:lang w:val="fr-FR"/>
        </w:rPr>
        <w:t>__________</w:t>
      </w:r>
    </w:p>
    <w:sectPr w:rsidR="00A111D1" w:rsidRPr="00BE0B89" w:rsidSect="000818B0">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43A29F" w14:textId="77777777" w:rsidR="00B17823" w:rsidRPr="00701A74" w:rsidRDefault="00B17823" w:rsidP="00CF1848">
      <w:r w:rsidRPr="00701A74">
        <w:separator/>
      </w:r>
    </w:p>
  </w:endnote>
  <w:endnote w:type="continuationSeparator" w:id="0">
    <w:p w14:paraId="4DCA65C1" w14:textId="77777777" w:rsidR="00B17823" w:rsidRPr="00701A74" w:rsidRDefault="00B17823" w:rsidP="00CF1848">
      <w:r w:rsidRPr="00701A74">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8495F4E" w14:textId="77777777" w:rsidR="00D75CA6" w:rsidRPr="00701A74" w:rsidRDefault="00D75CA6" w:rsidP="00D75CA6">
            <w:pPr>
              <w:pStyle w:val="Pieddepage"/>
              <w:jc w:val="left"/>
            </w:pPr>
            <w:r w:rsidRPr="00701A74">
              <w:rPr>
                <w:szCs w:val="20"/>
              </w:rPr>
              <w:fldChar w:fldCharType="begin"/>
            </w:r>
            <w:r w:rsidRPr="00701A74">
              <w:rPr>
                <w:szCs w:val="20"/>
              </w:rPr>
              <w:instrText xml:space="preserve"> PAGE </w:instrText>
            </w:r>
            <w:r w:rsidRPr="00701A74">
              <w:rPr>
                <w:szCs w:val="20"/>
              </w:rPr>
              <w:fldChar w:fldCharType="separate"/>
            </w:r>
            <w:r w:rsidRPr="00701A74">
              <w:rPr>
                <w:szCs w:val="20"/>
              </w:rPr>
              <w:t>2</w:t>
            </w:r>
            <w:r w:rsidRPr="00701A74">
              <w:rPr>
                <w:szCs w:val="20"/>
              </w:rPr>
              <w:fldChar w:fldCharType="end"/>
            </w:r>
            <w:r w:rsidRPr="00701A74">
              <w:rPr>
                <w:szCs w:val="20"/>
              </w:rPr>
              <w:t>/</w:t>
            </w:r>
            <w:r w:rsidRPr="00701A74">
              <w:rPr>
                <w:szCs w:val="20"/>
              </w:rPr>
              <w:fldChar w:fldCharType="begin"/>
            </w:r>
            <w:r w:rsidRPr="00701A74">
              <w:rPr>
                <w:szCs w:val="20"/>
              </w:rPr>
              <w:instrText xml:space="preserve"> NUMPAGES  </w:instrText>
            </w:r>
            <w:r w:rsidRPr="00701A74">
              <w:rPr>
                <w:szCs w:val="20"/>
              </w:rPr>
              <w:fldChar w:fldCharType="separate"/>
            </w:r>
            <w:r w:rsidRPr="00701A74">
              <w:rPr>
                <w:szCs w:val="20"/>
              </w:rPr>
              <w:t>2</w:t>
            </w:r>
            <w:r w:rsidRPr="00701A74">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D40491" w14:textId="77777777" w:rsidR="00D75CA6" w:rsidRPr="00701A74" w:rsidRDefault="00D75CA6" w:rsidP="00D75CA6">
        <w:pPr>
          <w:pStyle w:val="Pieddepage"/>
        </w:pPr>
        <w:r w:rsidRPr="00701A74">
          <w:rPr>
            <w:b/>
            <w:bCs/>
            <w:szCs w:val="20"/>
          </w:rPr>
          <w:fldChar w:fldCharType="begin"/>
        </w:r>
        <w:r w:rsidRPr="00701A74">
          <w:rPr>
            <w:b/>
            <w:bCs/>
            <w:szCs w:val="20"/>
          </w:rPr>
          <w:instrText xml:space="preserve"> PAGE </w:instrText>
        </w:r>
        <w:r w:rsidRPr="00701A74">
          <w:rPr>
            <w:b/>
            <w:bCs/>
            <w:szCs w:val="20"/>
          </w:rPr>
          <w:fldChar w:fldCharType="separate"/>
        </w:r>
        <w:r w:rsidRPr="00701A74">
          <w:rPr>
            <w:b/>
            <w:bCs/>
            <w:szCs w:val="20"/>
          </w:rPr>
          <w:t>2</w:t>
        </w:r>
        <w:r w:rsidRPr="00701A74">
          <w:rPr>
            <w:b/>
            <w:bCs/>
            <w:szCs w:val="20"/>
          </w:rPr>
          <w:fldChar w:fldCharType="end"/>
        </w:r>
        <w:r w:rsidRPr="00701A74">
          <w:rPr>
            <w:szCs w:val="20"/>
          </w:rPr>
          <w:t>/</w:t>
        </w:r>
        <w:r w:rsidRPr="00701A74">
          <w:rPr>
            <w:b/>
            <w:bCs/>
            <w:szCs w:val="20"/>
          </w:rPr>
          <w:fldChar w:fldCharType="begin"/>
        </w:r>
        <w:r w:rsidRPr="00701A74">
          <w:rPr>
            <w:b/>
            <w:bCs/>
            <w:szCs w:val="20"/>
          </w:rPr>
          <w:instrText xml:space="preserve"> NUMPAGES  </w:instrText>
        </w:r>
        <w:r w:rsidRPr="00701A74">
          <w:rPr>
            <w:b/>
            <w:bCs/>
            <w:szCs w:val="20"/>
          </w:rPr>
          <w:fldChar w:fldCharType="separate"/>
        </w:r>
        <w:r w:rsidRPr="00701A74">
          <w:rPr>
            <w:b/>
            <w:bCs/>
            <w:szCs w:val="20"/>
          </w:rPr>
          <w:t>3</w:t>
        </w:r>
        <w:r w:rsidRPr="00701A74">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28FA54" w14:textId="77777777" w:rsidR="00B17823" w:rsidRPr="00701A74" w:rsidRDefault="00B17823" w:rsidP="00CF1848">
      <w:r w:rsidRPr="00701A74">
        <w:separator/>
      </w:r>
    </w:p>
  </w:footnote>
  <w:footnote w:type="continuationSeparator" w:id="0">
    <w:p w14:paraId="2BE46CAA" w14:textId="77777777" w:rsidR="00B17823" w:rsidRPr="00701A74" w:rsidRDefault="00B17823" w:rsidP="00CF1848">
      <w:r w:rsidRPr="00701A74">
        <w:continuationSeparator/>
      </w:r>
    </w:p>
  </w:footnote>
  <w:footnote w:id="1">
    <w:p w14:paraId="5E31B43E" w14:textId="01AD2571" w:rsidR="00A91E52" w:rsidRPr="00701A74" w:rsidRDefault="00A91E52" w:rsidP="00A91E52">
      <w:pPr>
        <w:pStyle w:val="Notedebasdepage"/>
      </w:pPr>
      <w:r w:rsidRPr="00701A74">
        <w:rPr>
          <w:rStyle w:val="Appelnotedebasdep"/>
          <w:lang w:val="fr-FR"/>
        </w:rPr>
        <w:footnoteRef/>
      </w:r>
      <w:r w:rsidRPr="00701A74">
        <w:t xml:space="preserve"> Nations Unies, </w:t>
      </w:r>
      <w:r w:rsidR="00812904" w:rsidRPr="00701A74">
        <w:rPr>
          <w:i/>
          <w:iCs/>
        </w:rPr>
        <w:t>Recueil des Traités</w:t>
      </w:r>
      <w:r w:rsidRPr="00701A74">
        <w:t>, vol. 3008, n° 30619.</w:t>
      </w:r>
    </w:p>
  </w:footnote>
  <w:footnote w:id="2">
    <w:p w14:paraId="3247DCD7" w14:textId="77777777" w:rsidR="00A91E52" w:rsidRPr="00701A74" w:rsidRDefault="00A91E52" w:rsidP="00A91E52">
      <w:pPr>
        <w:pStyle w:val="Notedebasdepage"/>
      </w:pPr>
      <w:r w:rsidRPr="00701A74">
        <w:rPr>
          <w:rStyle w:val="Appelnotedebasdep"/>
          <w:lang w:val="fr-FR"/>
        </w:rPr>
        <w:footnoteRef/>
      </w:r>
      <w:r w:rsidRPr="00701A74">
        <w:t xml:space="preserve"> Ibid., vol. 1760, n° 30619.</w:t>
      </w:r>
    </w:p>
  </w:footnote>
  <w:footnote w:id="3">
    <w:p w14:paraId="09EFFB2D" w14:textId="77777777" w:rsidR="00A91E52" w:rsidRPr="00701A74" w:rsidRDefault="00A91E52" w:rsidP="00A91E52">
      <w:pPr>
        <w:pStyle w:val="Notedebasdepage"/>
      </w:pPr>
      <w:r w:rsidRPr="00701A74">
        <w:rPr>
          <w:rStyle w:val="Appelnotedebasdep"/>
          <w:lang w:val="fr-FR"/>
        </w:rPr>
        <w:footnoteRef/>
      </w:r>
      <w:r w:rsidRPr="00701A74">
        <w:t xml:space="preserve"> Ibid., vol. 2226, n° 30619.</w:t>
      </w:r>
    </w:p>
    <w:p w14:paraId="5683A35F" w14:textId="77777777" w:rsidR="00A91E52" w:rsidRPr="00103E63" w:rsidRDefault="00A91E52" w:rsidP="00A91E52">
      <w:pPr>
        <w:pStyle w:val="Notedebasdepage"/>
        <w:rPr>
          <w:lang w:val="en-US"/>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BC2194B" w14:textId="11D50F60" w:rsidR="00534681" w:rsidRPr="00701A74" w:rsidRDefault="00E76221" w:rsidP="007C4951">
        <w:pPr>
          <w:pStyle w:val="En-tte"/>
          <w:spacing w:after="240"/>
          <w:rPr>
            <w:szCs w:val="20"/>
          </w:rPr>
        </w:pPr>
        <w:r w:rsidRPr="00701A74">
          <w:rPr>
            <w:szCs w:val="20"/>
          </w:rPr>
          <w:t>CBD/NP/MOP/6/</w:t>
        </w:r>
        <w:r w:rsidR="0025450F" w:rsidRPr="00701A74">
          <w:rPr>
            <w:szCs w:val="20"/>
          </w:rPr>
          <w:t>L.</w:t>
        </w:r>
        <w:r w:rsidR="00106746">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5D2D135" w14:textId="6A0E2E17" w:rsidR="009505C9" w:rsidRPr="00701A74" w:rsidRDefault="00106746" w:rsidP="007C4951">
        <w:pPr>
          <w:pStyle w:val="En-tte"/>
          <w:spacing w:after="240"/>
          <w:jc w:val="right"/>
        </w:pPr>
        <w:r>
          <w:t>CBD/NP/MOP/6/L.7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16BC7"/>
    <w:rsid w:val="00062468"/>
    <w:rsid w:val="00070A88"/>
    <w:rsid w:val="0007171B"/>
    <w:rsid w:val="000818B0"/>
    <w:rsid w:val="00081C17"/>
    <w:rsid w:val="000A495F"/>
    <w:rsid w:val="000B0002"/>
    <w:rsid w:val="000B7086"/>
    <w:rsid w:val="000D0F68"/>
    <w:rsid w:val="000E673A"/>
    <w:rsid w:val="000F6945"/>
    <w:rsid w:val="000F74F5"/>
    <w:rsid w:val="000F78FC"/>
    <w:rsid w:val="001031DF"/>
    <w:rsid w:val="00105372"/>
    <w:rsid w:val="001054A6"/>
    <w:rsid w:val="00105649"/>
    <w:rsid w:val="00106746"/>
    <w:rsid w:val="001078A1"/>
    <w:rsid w:val="001312AD"/>
    <w:rsid w:val="00131E7A"/>
    <w:rsid w:val="00134846"/>
    <w:rsid w:val="0015495F"/>
    <w:rsid w:val="00172AF6"/>
    <w:rsid w:val="001739A4"/>
    <w:rsid w:val="00176CEE"/>
    <w:rsid w:val="001847AD"/>
    <w:rsid w:val="00186DD8"/>
    <w:rsid w:val="00195DDD"/>
    <w:rsid w:val="001A33F2"/>
    <w:rsid w:val="001A35EC"/>
    <w:rsid w:val="001B13FE"/>
    <w:rsid w:val="001C479B"/>
    <w:rsid w:val="001D498F"/>
    <w:rsid w:val="00203415"/>
    <w:rsid w:val="0022164A"/>
    <w:rsid w:val="0022457C"/>
    <w:rsid w:val="0022789C"/>
    <w:rsid w:val="00227D0F"/>
    <w:rsid w:val="00242731"/>
    <w:rsid w:val="0025450F"/>
    <w:rsid w:val="002B0C13"/>
    <w:rsid w:val="002C1A1D"/>
    <w:rsid w:val="002D0477"/>
    <w:rsid w:val="002E7283"/>
    <w:rsid w:val="003008FE"/>
    <w:rsid w:val="00301239"/>
    <w:rsid w:val="0030169D"/>
    <w:rsid w:val="003060EB"/>
    <w:rsid w:val="003153EB"/>
    <w:rsid w:val="0032136E"/>
    <w:rsid w:val="00321985"/>
    <w:rsid w:val="003417DD"/>
    <w:rsid w:val="00351205"/>
    <w:rsid w:val="00372F74"/>
    <w:rsid w:val="00394E2A"/>
    <w:rsid w:val="003C0515"/>
    <w:rsid w:val="003E2714"/>
    <w:rsid w:val="003F1A75"/>
    <w:rsid w:val="003F6928"/>
    <w:rsid w:val="003F7224"/>
    <w:rsid w:val="00416A71"/>
    <w:rsid w:val="004276AF"/>
    <w:rsid w:val="00427D21"/>
    <w:rsid w:val="004456EA"/>
    <w:rsid w:val="00447F4A"/>
    <w:rsid w:val="00456F67"/>
    <w:rsid w:val="00456FB1"/>
    <w:rsid w:val="004644C2"/>
    <w:rsid w:val="00467F9C"/>
    <w:rsid w:val="00492A8B"/>
    <w:rsid w:val="00496118"/>
    <w:rsid w:val="004C291D"/>
    <w:rsid w:val="004C3EF3"/>
    <w:rsid w:val="004C7BB2"/>
    <w:rsid w:val="0051006C"/>
    <w:rsid w:val="00532D61"/>
    <w:rsid w:val="00534681"/>
    <w:rsid w:val="0056068E"/>
    <w:rsid w:val="00563442"/>
    <w:rsid w:val="0056348E"/>
    <w:rsid w:val="005649FD"/>
    <w:rsid w:val="00565B42"/>
    <w:rsid w:val="005663DB"/>
    <w:rsid w:val="00574D04"/>
    <w:rsid w:val="00584FC7"/>
    <w:rsid w:val="005B35E2"/>
    <w:rsid w:val="005C4CE6"/>
    <w:rsid w:val="006122BA"/>
    <w:rsid w:val="006351EA"/>
    <w:rsid w:val="006478BF"/>
    <w:rsid w:val="006904F1"/>
    <w:rsid w:val="006A73C1"/>
    <w:rsid w:val="006B2290"/>
    <w:rsid w:val="006B4CBE"/>
    <w:rsid w:val="006C06A1"/>
    <w:rsid w:val="006D4651"/>
    <w:rsid w:val="006E06E6"/>
    <w:rsid w:val="00701A74"/>
    <w:rsid w:val="00717D88"/>
    <w:rsid w:val="00720E54"/>
    <w:rsid w:val="00726A43"/>
    <w:rsid w:val="00735206"/>
    <w:rsid w:val="007428B5"/>
    <w:rsid w:val="00752694"/>
    <w:rsid w:val="00753F6F"/>
    <w:rsid w:val="00761A81"/>
    <w:rsid w:val="00770558"/>
    <w:rsid w:val="00786056"/>
    <w:rsid w:val="00786925"/>
    <w:rsid w:val="007942D3"/>
    <w:rsid w:val="007B2099"/>
    <w:rsid w:val="007B6C09"/>
    <w:rsid w:val="007B7741"/>
    <w:rsid w:val="007C4951"/>
    <w:rsid w:val="007E09DA"/>
    <w:rsid w:val="007E0F8A"/>
    <w:rsid w:val="007F35A1"/>
    <w:rsid w:val="007F718D"/>
    <w:rsid w:val="00801FAD"/>
    <w:rsid w:val="00812904"/>
    <w:rsid w:val="008178B6"/>
    <w:rsid w:val="008228A2"/>
    <w:rsid w:val="00823BF1"/>
    <w:rsid w:val="0086576E"/>
    <w:rsid w:val="00865B74"/>
    <w:rsid w:val="00866063"/>
    <w:rsid w:val="0087796A"/>
    <w:rsid w:val="00886538"/>
    <w:rsid w:val="008974F0"/>
    <w:rsid w:val="008A1499"/>
    <w:rsid w:val="008B012A"/>
    <w:rsid w:val="008C211F"/>
    <w:rsid w:val="008D3F9B"/>
    <w:rsid w:val="008F51E2"/>
    <w:rsid w:val="008F7B25"/>
    <w:rsid w:val="00906E17"/>
    <w:rsid w:val="009159B9"/>
    <w:rsid w:val="00917BB6"/>
    <w:rsid w:val="00925AE7"/>
    <w:rsid w:val="00930BA1"/>
    <w:rsid w:val="0093169E"/>
    <w:rsid w:val="009505C9"/>
    <w:rsid w:val="00950752"/>
    <w:rsid w:val="009663EF"/>
    <w:rsid w:val="00966424"/>
    <w:rsid w:val="00975047"/>
    <w:rsid w:val="009832DB"/>
    <w:rsid w:val="009C166B"/>
    <w:rsid w:val="009C2DE6"/>
    <w:rsid w:val="009D2884"/>
    <w:rsid w:val="009E240D"/>
    <w:rsid w:val="009F16B2"/>
    <w:rsid w:val="00A0782A"/>
    <w:rsid w:val="00A111D1"/>
    <w:rsid w:val="00A14F09"/>
    <w:rsid w:val="00A3606F"/>
    <w:rsid w:val="00A8288C"/>
    <w:rsid w:val="00A8712F"/>
    <w:rsid w:val="00A91E52"/>
    <w:rsid w:val="00AA6F92"/>
    <w:rsid w:val="00AB6934"/>
    <w:rsid w:val="00AC0413"/>
    <w:rsid w:val="00AD38EF"/>
    <w:rsid w:val="00AF1233"/>
    <w:rsid w:val="00AF42DE"/>
    <w:rsid w:val="00B01A19"/>
    <w:rsid w:val="00B17823"/>
    <w:rsid w:val="00B253BE"/>
    <w:rsid w:val="00B304C1"/>
    <w:rsid w:val="00B3369F"/>
    <w:rsid w:val="00B51FC6"/>
    <w:rsid w:val="00B55D6D"/>
    <w:rsid w:val="00B70EDC"/>
    <w:rsid w:val="00B94E6C"/>
    <w:rsid w:val="00BB3450"/>
    <w:rsid w:val="00BB4606"/>
    <w:rsid w:val="00BB4938"/>
    <w:rsid w:val="00BD057F"/>
    <w:rsid w:val="00BD2B28"/>
    <w:rsid w:val="00BE0B89"/>
    <w:rsid w:val="00BF44C9"/>
    <w:rsid w:val="00C23D2F"/>
    <w:rsid w:val="00C443BD"/>
    <w:rsid w:val="00C451C5"/>
    <w:rsid w:val="00C73B24"/>
    <w:rsid w:val="00C9161D"/>
    <w:rsid w:val="00CA0C1D"/>
    <w:rsid w:val="00CD7C07"/>
    <w:rsid w:val="00CE5D26"/>
    <w:rsid w:val="00CF1848"/>
    <w:rsid w:val="00D12044"/>
    <w:rsid w:val="00D170D9"/>
    <w:rsid w:val="00D33EFC"/>
    <w:rsid w:val="00D40DBC"/>
    <w:rsid w:val="00D457D4"/>
    <w:rsid w:val="00D61C85"/>
    <w:rsid w:val="00D6313E"/>
    <w:rsid w:val="00D75CA6"/>
    <w:rsid w:val="00D76A18"/>
    <w:rsid w:val="00D80849"/>
    <w:rsid w:val="00D82E8F"/>
    <w:rsid w:val="00D94E20"/>
    <w:rsid w:val="00DB5E0F"/>
    <w:rsid w:val="00DC735B"/>
    <w:rsid w:val="00DD118C"/>
    <w:rsid w:val="00DD2367"/>
    <w:rsid w:val="00DE765C"/>
    <w:rsid w:val="00DF61EA"/>
    <w:rsid w:val="00E2030D"/>
    <w:rsid w:val="00E26440"/>
    <w:rsid w:val="00E417F1"/>
    <w:rsid w:val="00E66235"/>
    <w:rsid w:val="00E76221"/>
    <w:rsid w:val="00E816A1"/>
    <w:rsid w:val="00E83C24"/>
    <w:rsid w:val="00E9318D"/>
    <w:rsid w:val="00E93F3E"/>
    <w:rsid w:val="00E95419"/>
    <w:rsid w:val="00EA7211"/>
    <w:rsid w:val="00EF0551"/>
    <w:rsid w:val="00EF06FB"/>
    <w:rsid w:val="00F063C2"/>
    <w:rsid w:val="00F53193"/>
    <w:rsid w:val="00F5357E"/>
    <w:rsid w:val="00F6586C"/>
    <w:rsid w:val="00F71A1D"/>
    <w:rsid w:val="00F77A23"/>
    <w:rsid w:val="00F9038B"/>
    <w:rsid w:val="00F94774"/>
    <w:rsid w:val="00F95AAA"/>
    <w:rsid w:val="00FA663B"/>
    <w:rsid w:val="00FB1045"/>
    <w:rsid w:val="00FC53DB"/>
    <w:rsid w:val="00FD14B5"/>
    <w:rsid w:val="00FE5C2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A2FB6C9F-EF4D-4888-8DFB-EA669258DC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fr-FR"/>
    </w:rPr>
  </w:style>
  <w:style w:type="paragraph" w:styleId="Titre1">
    <w:name w:val="heading 1"/>
    <w:basedOn w:val="Normal"/>
    <w:next w:val="Titre2"/>
    <w:link w:val="Titre1C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3F1A75"/>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3F1A75"/>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3F1A75"/>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3F1A75"/>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3F1A75"/>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3F1A75"/>
    <w:rPr>
      <w:rFonts w:ascii="Times New Roman" w:eastAsia="SimSun" w:hAnsi="Times New Roman" w:cs="Times New Roman"/>
      <w:sz w:val="20"/>
      <w:szCs w:val="22"/>
      <w:lang w:val="en-GB"/>
    </w:rPr>
  </w:style>
  <w:style w:type="paragraph" w:styleId="Pieddepage">
    <w:name w:val="footer"/>
    <w:basedOn w:val="Normal"/>
    <w:link w:val="PieddepageCar"/>
    <w:uiPriority w:val="99"/>
    <w:rsid w:val="003F1A75"/>
    <w:pPr>
      <w:tabs>
        <w:tab w:val="center" w:pos="4680"/>
        <w:tab w:val="right" w:pos="9360"/>
      </w:tabs>
    </w:pPr>
    <w:rPr>
      <w:sz w:val="20"/>
    </w:rPr>
  </w:style>
  <w:style w:type="character" w:customStyle="1" w:styleId="PieddepageCar">
    <w:name w:val="Pied de page Car"/>
    <w:basedOn w:val="Policepardfaut"/>
    <w:link w:val="Pieddepage"/>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3F1A75"/>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3F1A75"/>
    <w:rPr>
      <w:sz w:val="16"/>
      <w:szCs w:val="16"/>
      <w:lang w:val="en-GB"/>
    </w:rPr>
  </w:style>
  <w:style w:type="paragraph" w:styleId="Commentaire">
    <w:name w:val="annotation text"/>
    <w:basedOn w:val="Normal"/>
    <w:link w:val="CommentaireCar"/>
    <w:uiPriority w:val="99"/>
    <w:semiHidden/>
    <w:rsid w:val="003F1A75"/>
    <w:rPr>
      <w:sz w:val="20"/>
      <w:szCs w:val="20"/>
    </w:rPr>
  </w:style>
  <w:style w:type="character" w:customStyle="1" w:styleId="CommentaireCar">
    <w:name w:val="Commentaire Car"/>
    <w:basedOn w:val="Policepardfaut"/>
    <w:link w:val="Commentaire"/>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hypertextesuivivisit">
    <w:name w:val="FollowedHyperlink"/>
    <w:rsid w:val="007E09DA"/>
    <w:rPr>
      <w:color w:val="800080"/>
      <w:u w:val="single"/>
      <w:lang w:val="en-GB"/>
    </w:rPr>
  </w:style>
  <w:style w:type="character" w:styleId="Appelnotedebasdep">
    <w:name w:val="footnote reference"/>
    <w:aliases w:val="BVI fnr Char Char,BVI fnr Car Car Char Char,BVI fnr Car Char Char,BVI fnr Car Car Car Car Char Char Char,BVI fnr Car Car Car Car Char Char1,BVI fnr Car Car Car Char Char,BVI fnr Car Car Car Car Car Char Char,number"/>
    <w:basedOn w:val="Policepardfaut"/>
    <w:link w:val="BVIfnrChar"/>
    <w:uiPriority w:val="99"/>
    <w:unhideWhenUsed/>
    <w:qFormat/>
    <w:rsid w:val="003F1A75"/>
    <w:rPr>
      <w:vertAlign w:val="superscript"/>
      <w:lang w:val="en-GB"/>
    </w:rPr>
  </w:style>
  <w:style w:type="paragraph" w:styleId="Notedebasdepage">
    <w:name w:val="footnote text"/>
    <w:aliases w:val="fn,Geneva 9,Font: Geneva 9,Boston 10,f,ft,Fotnotstext Char,ft Char,single space,footnote text,FOOTNOTES,ADB,single space1,footnote text1,FOOTNOTES1,fn1,ADB1,single space2,footnote text2,FOOTNOTES2,fn2,ADB2,single space3,fn3"/>
    <w:basedOn w:val="Normal"/>
    <w:link w:val="NotedebasdepageCar"/>
    <w:uiPriority w:val="99"/>
    <w:unhideWhenUsed/>
    <w:qFormat/>
    <w:rsid w:val="003F1A75"/>
    <w:pPr>
      <w:jc w:val="left"/>
    </w:pPr>
    <w:rPr>
      <w:sz w:val="18"/>
      <w:szCs w:val="20"/>
    </w:rPr>
  </w:style>
  <w:style w:type="character" w:customStyle="1" w:styleId="NotedebasdepageCar">
    <w:name w:val="Note de bas de page Car"/>
    <w:aliases w:val="fn Car,Geneva 9 Car,Font: Geneva 9 Car,Boston 10 Car,f Car,ft Car,Fotnotstext Char Car,ft Char Car,single space Car,footnote text Car,FOOTNOTES Car,ADB Car,single space1 Car,footnote text1 Car,FOOTNOTES1 Car,fn1 Car,ADB1 Car"/>
    <w:basedOn w:val="Policepardfaut"/>
    <w:link w:val="Notedebasdepage"/>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3F1A75"/>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3F1A75"/>
    <w:rPr>
      <w:rFonts w:ascii="Times New Roman" w:eastAsia="SimSun" w:hAnsi="Times New Roman" w:cs="Times New Roman"/>
      <w:bCs/>
      <w:szCs w:val="22"/>
      <w:lang w:val="en-GB"/>
    </w:rPr>
  </w:style>
  <w:style w:type="character" w:customStyle="1" w:styleId="Titre7Car">
    <w:name w:val="Titre 7 Car"/>
    <w:basedOn w:val="Policepardfaut"/>
    <w:link w:val="Titre7"/>
    <w:rsid w:val="003F1A75"/>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3F1A75"/>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3F1A75"/>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3F1A75"/>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Notedebasdepage"/>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3F1A75"/>
    <w:rPr>
      <w:b/>
      <w:bCs/>
    </w:rPr>
  </w:style>
  <w:style w:type="character" w:customStyle="1" w:styleId="ObjetducommentaireCar">
    <w:name w:val="Objet du commentaire Car"/>
    <w:basedOn w:val="CommentaireCar"/>
    <w:link w:val="Objetducommentaire"/>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3F1A75"/>
    <w:pPr>
      <w:contextualSpacing/>
    </w:pPr>
  </w:style>
  <w:style w:type="numbering" w:customStyle="1" w:styleId="ListCBD">
    <w:name w:val="ListCBD"/>
    <w:basedOn w:val="Aucuneliste"/>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070A88"/>
    <w:pPr>
      <w:spacing w:after="160" w:line="240" w:lineRule="exact"/>
      <w:jc w:val="left"/>
    </w:pPr>
    <w:rPr>
      <w:rFonts w:asciiTheme="minorHAnsi" w:eastAsiaTheme="minorEastAsia" w:hAnsiTheme="minorHAnsi" w:cstheme="minorBidi"/>
      <w:sz w:val="24"/>
      <w:szCs w:val="24"/>
      <w:vertAlign w:val="superscript"/>
    </w:rPr>
  </w:style>
  <w:style w:type="character" w:customStyle="1" w:styleId="Title1">
    <w:name w:val="Title1"/>
    <w:basedOn w:val="Policepardfaut"/>
    <w:rsid w:val="009F16B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1" TargetMode="External"/><Relationship Id="rId2" Type="http://schemas.openxmlformats.org/officeDocument/2006/relationships/customXml" Target="../customXml/item2.xml"/><Relationship Id="rId16" Type="http://schemas.openxmlformats.org/officeDocument/2006/relationships/hyperlink" Target="https://www.cbd.int/documents/CBD/SBI/6/INF/11"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2/cop-12-dec-28-fr.pdf"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3634B1" w:rsidRDefault="003634B1">
          <w:pPr>
            <w:pStyle w:val="231655F7C16F4CD6AA12DCC7F4399906"/>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634B1"/>
    <w:rsid w:val="0001341B"/>
    <w:rsid w:val="000636FF"/>
    <w:rsid w:val="0010089D"/>
    <w:rsid w:val="00134DD7"/>
    <w:rsid w:val="0015243C"/>
    <w:rsid w:val="001A33F2"/>
    <w:rsid w:val="001D498F"/>
    <w:rsid w:val="002D0477"/>
    <w:rsid w:val="003532F6"/>
    <w:rsid w:val="00354886"/>
    <w:rsid w:val="003634B1"/>
    <w:rsid w:val="003C0515"/>
    <w:rsid w:val="005118CE"/>
    <w:rsid w:val="006B4CBE"/>
    <w:rsid w:val="007428B5"/>
    <w:rsid w:val="00761A81"/>
    <w:rsid w:val="00823BF1"/>
    <w:rsid w:val="0086400C"/>
    <w:rsid w:val="00886538"/>
    <w:rsid w:val="009132DC"/>
    <w:rsid w:val="009159B9"/>
    <w:rsid w:val="00977ACA"/>
    <w:rsid w:val="009B5150"/>
    <w:rsid w:val="00AF1233"/>
    <w:rsid w:val="00B01A19"/>
    <w:rsid w:val="00C34C04"/>
    <w:rsid w:val="00D26E2D"/>
    <w:rsid w:val="00E62CE9"/>
    <w:rsid w:val="00ED0C5B"/>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94240A0E-ADBE-46FE-9AAE-33E11581D1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Template>
  <TotalTime>10</TotalTime>
  <Pages>2</Pages>
  <Words>616</Words>
  <Characters>3389</Characters>
  <Application>Microsoft Office Word</Application>
  <DocSecurity>0</DocSecurity>
  <Lines>28</Lines>
  <Paragraphs>7</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3998</CharactersWithSpaces>
  <SharedDoc>false</SharedDoc>
  <HLinks>
    <vt:vector size="24" baseType="variant">
      <vt:variant>
        <vt:i4>5308481</vt:i4>
      </vt:variant>
      <vt:variant>
        <vt:i4>6</vt:i4>
      </vt:variant>
      <vt:variant>
        <vt:i4>0</vt:i4>
      </vt:variant>
      <vt:variant>
        <vt:i4>5</vt:i4>
      </vt:variant>
      <vt:variant>
        <vt:lpwstr>https://www.cbd.int/decisions/np-mop?m=np-mop-01</vt:lpwstr>
      </vt:variant>
      <vt:variant>
        <vt:lpwstr/>
      </vt:variant>
      <vt:variant>
        <vt:i4>4063288</vt:i4>
      </vt:variant>
      <vt:variant>
        <vt:i4>3</vt:i4>
      </vt:variant>
      <vt:variant>
        <vt:i4>0</vt:i4>
      </vt:variant>
      <vt:variant>
        <vt:i4>5</vt:i4>
      </vt:variant>
      <vt:variant>
        <vt:lpwstr>https://www.cbd.int/documents/CBD/SBI/6/INF/11</vt:lpwstr>
      </vt:variant>
      <vt:variant>
        <vt:lpwstr/>
      </vt:variant>
      <vt:variant>
        <vt:i4>8126574</vt:i4>
      </vt:variant>
      <vt:variant>
        <vt:i4>0</vt:i4>
      </vt:variant>
      <vt:variant>
        <vt:i4>0</vt:i4>
      </vt:variant>
      <vt:variant>
        <vt:i4>5</vt:i4>
      </vt:variant>
      <vt:variant>
        <vt:lpwstr>https://www.cbd.int/decisions/cop?m=cop-12</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Moyens d’améliorer davantage l’efficacité des réunions tenues au titre de la Convention et de ses protocoles</dc:title>
  <dc:subject>CBD/NP/MOP/6/L.7</dc:subject>
  <dc:creator>Veronique Lefebvre</dc:creator>
  <cp:keywords>Convention on Biological Diversity</cp:keywords>
  <cp:lastModifiedBy>Virginie Dupont-Shakh</cp:lastModifiedBy>
  <cp:revision>24</cp:revision>
  <cp:lastPrinted>2020-01-21T16:56:00Z</cp:lastPrinted>
  <dcterms:created xsi:type="dcterms:W3CDTF">2026-10-29T21:41:00Z</dcterms:created>
  <dcterms:modified xsi:type="dcterms:W3CDTF">2026-10-29T21:58:00Z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docLang">
    <vt:lpwstr>en</vt:lpwstr>
  </property>
  <property fmtid="{D5CDD505-2E9C-101B-9397-08002B2CF9AE}" pid="11" name="GrammarlyDocumentId">
    <vt:lpwstr>0ee237ff1017f9d35e65a7352dd4a581076d45bdfe8db7b7b7490839e5d6a002</vt:lpwstr>
  </property>
</Properties>
</file>