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7"/>
  </p:notesMasterIdLst>
  <p:handoutMasterIdLst>
    <p:handoutMasterId r:id="rId18"/>
  </p:handoutMasterIdLst>
  <p:sldIdLst>
    <p:sldId id="341" r:id="rId5"/>
    <p:sldId id="351" r:id="rId6"/>
    <p:sldId id="378" r:id="rId7"/>
    <p:sldId id="362" r:id="rId8"/>
    <p:sldId id="375" r:id="rId9"/>
    <p:sldId id="371" r:id="rId10"/>
    <p:sldId id="376" r:id="rId11"/>
    <p:sldId id="377" r:id="rId12"/>
    <p:sldId id="373" r:id="rId13"/>
    <p:sldId id="374" r:id="rId14"/>
    <p:sldId id="359" r:id="rId15"/>
    <p:sldId id="346" r:id="rId16"/>
  </p:sldIdLst>
  <p:sldSz cx="9144000" cy="5143500" type="screen16x9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71699D1-FB30-4224-A955-23715ED043FA}">
          <p14:sldIdLst>
            <p14:sldId id="341"/>
            <p14:sldId id="351"/>
            <p14:sldId id="378"/>
            <p14:sldId id="362"/>
            <p14:sldId id="375"/>
            <p14:sldId id="371"/>
            <p14:sldId id="376"/>
            <p14:sldId id="377"/>
            <p14:sldId id="373"/>
            <p14:sldId id="374"/>
            <p14:sldId id="359"/>
            <p14:sldId id="34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C3C"/>
    <a:srgbClr val="E9EDF5"/>
    <a:srgbClr val="6999C9"/>
    <a:srgbClr val="CC6F00"/>
    <a:srgbClr val="E8EDF4"/>
    <a:srgbClr val="009B48"/>
    <a:srgbClr val="636363"/>
    <a:srgbClr val="4A6B8D"/>
    <a:srgbClr val="828689"/>
    <a:srgbClr val="FFBC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CB0741-3958-4AF2-80BB-C1F19E7ED61C}" v="1" dt="2021-01-29T20:02:23.7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8" autoAdjust="0"/>
    <p:restoredTop sz="69154" autoAdjust="0"/>
  </p:normalViewPr>
  <p:slideViewPr>
    <p:cSldViewPr>
      <p:cViewPr varScale="1">
        <p:scale>
          <a:sx n="80" d="100"/>
          <a:sy n="80" d="100"/>
        </p:scale>
        <p:origin x="1722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4652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3125" y="53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r">
              <a:defRPr sz="1300"/>
            </a:lvl1pPr>
          </a:lstStyle>
          <a:p>
            <a:fld id="{163ED4EB-593A-4D01-A2D8-D2917BF67A63}" type="datetimeFigureOut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r">
              <a:defRPr sz="1300"/>
            </a:lvl1pPr>
          </a:lstStyle>
          <a:p>
            <a:fld id="{2754E5B0-FC70-4D41-9F1E-71EBB80EEEAA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343053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r">
              <a:defRPr sz="1300"/>
            </a:lvl1pPr>
          </a:lstStyle>
          <a:p>
            <a:fld id="{4DCD4657-FE7A-40EC-A519-6D08E67E6336}" type="datetimeFigureOut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16700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numCol="1" rtlCol="0" anchor="ctr"/>
          <a:lstStyle/>
          <a:p>
            <a:endParaRPr lang="en-GB" alt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3172" tIns="46586" rIns="93172" bIns="46586" numCol="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r">
              <a:defRPr sz="1300"/>
            </a:lvl1pPr>
          </a:lstStyle>
          <a:p>
            <a:fld id="{E52FD4B1-30B5-43B2-9156-2EAE2278D3B0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4112969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Presentation will cover:</a:t>
            </a:r>
          </a:p>
          <a:p>
            <a:r>
              <a:rPr lang="en-US" dirty="0"/>
              <a:t>- Background of </a:t>
            </a:r>
            <a:r>
              <a:rPr lang="en-US" dirty="0" err="1"/>
              <a:t>programme</a:t>
            </a:r>
            <a:r>
              <a:rPr lang="en-US" dirty="0"/>
              <a:t> of work of the Platform</a:t>
            </a:r>
          </a:p>
          <a:p>
            <a:r>
              <a:rPr lang="en-US" dirty="0"/>
              <a:t>    &gt; mandate; </a:t>
            </a:r>
          </a:p>
          <a:p>
            <a:r>
              <a:rPr lang="en-US" dirty="0"/>
              <a:t>    &gt; structure; </a:t>
            </a:r>
            <a:endParaRPr lang="en-US" dirty="0">
              <a:cs typeface="Calibri"/>
            </a:endParaRPr>
          </a:p>
          <a:p>
            <a:r>
              <a:rPr lang="en-US" dirty="0"/>
              <a:t>    &gt; ;</a:t>
            </a:r>
          </a:p>
          <a:p>
            <a:r>
              <a:rPr lang="en-US" dirty="0"/>
              <a:t>    &gt; draft recommendations</a:t>
            </a:r>
          </a:p>
          <a:p>
            <a:r>
              <a:rPr lang="en-US" dirty="0"/>
              <a:t>- Information document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1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79095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2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661342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3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929968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4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808771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5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4230901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6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907659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7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833202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dirty="0">
              <a:solidFill>
                <a:srgbClr val="3E2F00"/>
              </a:solidFill>
              <a:latin typeface="La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8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925019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9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7898831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10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8430566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11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6456828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12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135782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1597819"/>
            <a:ext cx="7010400" cy="1102519"/>
          </a:xfrm>
        </p:spPr>
        <p:txBody>
          <a:bodyPr numCol="1">
            <a:normAutofit/>
          </a:bodyPr>
          <a:lstStyle>
            <a:lvl1pPr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914650"/>
            <a:ext cx="6324600" cy="1314450"/>
          </a:xfrm>
        </p:spPr>
        <p:txBody>
          <a:bodyPr numCol="1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alt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346ED8F-BAC6-404A-A183-B9CF09977E87}" type="datetime1">
              <a:rPr lang="en-GB" altLang="en-GB" smtClean="0"/>
              <a:pPr/>
              <a:t>03/02/2021</a:t>
            </a:fld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227813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0519" y="166508"/>
            <a:ext cx="7236281" cy="857250"/>
          </a:xfrm>
        </p:spPr>
        <p:txBody>
          <a:bodyPr numCol="1">
            <a:normAutofit/>
          </a:bodyPr>
          <a:lstStyle>
            <a:lvl1pPr>
              <a:defRPr sz="4000">
                <a:solidFill>
                  <a:srgbClr val="009B48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8" y="1237334"/>
            <a:ext cx="7236281" cy="3394472"/>
          </a:xfrm>
        </p:spPr>
        <p:txBody>
          <a:bodyPr numCol="1"/>
          <a:lstStyle>
            <a:lvl1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alt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>
                <a:solidFill>
                  <a:srgbClr val="636363"/>
                </a:solidFill>
              </a:defRPr>
            </a:lvl1pPr>
          </a:lstStyle>
          <a:p>
            <a:fld id="{7D41A736-61FC-401E-8520-054DC0DC44D1}" type="datetime1">
              <a:rPr lang="en-GB" altLang="en-GB" smtClean="0"/>
              <a:pPr/>
              <a:t>03/02/2021</a:t>
            </a:fld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>
                <a:solidFill>
                  <a:srgbClr val="636363"/>
                </a:solidFill>
              </a:defRPr>
            </a:lvl1pPr>
          </a:lstStyle>
          <a:p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401973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9" y="3305176"/>
            <a:ext cx="7391401" cy="1021556"/>
          </a:xfrm>
        </p:spPr>
        <p:txBody>
          <a:bodyPr numCol="1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 alt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3999" y="2180035"/>
            <a:ext cx="7391401" cy="1125140"/>
          </a:xfrm>
        </p:spPr>
        <p:txBody>
          <a:bodyPr numCol="1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E0897490-A57E-4381-8B0A-67991651BE34}" type="datetime1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973497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33350"/>
            <a:ext cx="7236281" cy="857250"/>
          </a:xfrm>
        </p:spPr>
        <p:txBody>
          <a:bodyPr numCol="1"/>
          <a:lstStyle/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800" y="1504950"/>
            <a:ext cx="3505200" cy="2545556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alt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504950"/>
            <a:ext cx="3886200" cy="2545556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5073E8E9-91CE-4BA8-A758-984BFF1E38DB}" type="datetime1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285842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05979"/>
            <a:ext cx="7239000" cy="857250"/>
          </a:xfrm>
        </p:spPr>
        <p:txBody>
          <a:bodyPr numCol="1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alt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151335"/>
            <a:ext cx="3352800" cy="47982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800" y="1631156"/>
            <a:ext cx="3352800" cy="2963466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53000" y="1151335"/>
            <a:ext cx="3733801" cy="47982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3000" y="1631156"/>
            <a:ext cx="3733801" cy="2963466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AB1032C2-1147-4CF6-AFA2-68C4635FE04E}" type="datetime1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589679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GB" alt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6B30B7F2-1AC8-4F0C-9670-72362980AD78}" type="datetime1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31016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A7D3A212-FBE1-423B-83F9-CF5E622873FA}" type="datetime1">
              <a:rPr lang="en-GB" altLang="en-GB" smtClean="0"/>
              <a:t>03/02/2021</a:t>
            </a:fld>
            <a:endParaRPr lang="en-GB" alt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916201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hyperlink" Target="https://www.cbd.int/" TargetMode="Externa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7AA6AEF-00C9-44B7-B69B-A1E91D45B4D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-19843" y="0"/>
            <a:ext cx="1373981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0519" y="205979"/>
            <a:ext cx="7236281" cy="85725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0518" y="1200151"/>
            <a:ext cx="7236281" cy="339447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alt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C7625F4-4C72-48A6-A47A-C1C0017A8E9A}" type="datetime1">
              <a:rPr lang="en-GB" altLang="en-GB" smtClean="0"/>
              <a:pPr/>
              <a:t>03/02/2021</a:t>
            </a:fld>
            <a:endParaRPr lang="en-GB" alt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1200"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alt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450519" y="1123950"/>
            <a:ext cx="7388681" cy="0"/>
          </a:xfrm>
          <a:prstGeom prst="line">
            <a:avLst/>
          </a:prstGeom>
          <a:ln w="12700">
            <a:solidFill>
              <a:srgbClr val="009B48"/>
            </a:solidFill>
          </a:ln>
          <a:scene3d>
            <a:camera prst="orthographicFront"/>
            <a:lightRig rig="threePt" dir="t"/>
          </a:scene3d>
          <a:sp3d>
            <a:bevelT h="127000" prst="slope"/>
          </a:sp3d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4" name="Picture 13">
            <a:hlinkClick r:id="rId10"/>
            <a:extLst>
              <a:ext uri="{FF2B5EF4-FFF2-40B4-BE49-F238E27FC236}">
                <a16:creationId xmlns:a16="http://schemas.microsoft.com/office/drawing/2014/main" id="{269A40F5-2331-4868-B772-E13B0A929B4B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0" y="386373"/>
            <a:ext cx="1156607" cy="4393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964DEF9-E134-4A9A-B860-B45BB10C172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00216" y="4553712"/>
            <a:ext cx="2595186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22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009B48"/>
          </a:solidFill>
          <a:latin typeface="Century Gothic" panose="020B0502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bd.int/" TargetMode="External"/><Relationship Id="rId5" Type="http://schemas.openxmlformats.org/officeDocument/2006/relationships/image" Target="../media/image5.png"/><Relationship Id="rId4" Type="http://schemas.openxmlformats.org/officeDocument/2006/relationships/hyperlink" Target="https://www.decadeonrestoration.org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UNBiodiversity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company/2867020/admin/" TargetMode="External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hyperlink" Target="https://www.instagram.com/unbiodiversity/" TargetMode="External"/><Relationship Id="rId4" Type="http://schemas.openxmlformats.org/officeDocument/2006/relationships/hyperlink" Target="https://www.facebook.com/UNBiodiversity/" TargetMode="External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AC367CB-6FA1-4334-92FA-2ECB3C8F621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54B25B-1DFE-4FA2-A33C-8BA4FCCBE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1279516"/>
            <a:ext cx="9144000" cy="3863984"/>
          </a:xfrm>
          <a:prstGeom prst="rect">
            <a:avLst/>
          </a:prstGeom>
        </p:spPr>
      </p:pic>
      <p:sp>
        <p:nvSpPr>
          <p:cNvPr id="16" name="Line 18">
            <a:extLst>
              <a:ext uri="{FF2B5EF4-FFF2-40B4-BE49-F238E27FC236}">
                <a16:creationId xmlns:a16="http://schemas.microsoft.com/office/drawing/2014/main" id="{DCD130D2-F962-456C-8948-6A1FD6B05FEE}"/>
              </a:ext>
            </a:extLst>
          </p:cNvPr>
          <p:cNvSpPr>
            <a:spLocks noChangeShapeType="1"/>
          </p:cNvSpPr>
          <p:nvPr/>
        </p:nvSpPr>
        <p:spPr>
          <a:xfrm>
            <a:off x="579120" y="1428750"/>
            <a:ext cx="7955280" cy="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/>
          <a:lstStyle/>
          <a:p>
            <a:endParaRPr lang="en-GB" altLang="en-GB" dirty="0">
              <a:solidFill>
                <a:srgbClr val="000000"/>
              </a:solidFill>
            </a:endParaRPr>
          </a:p>
        </p:txBody>
      </p:sp>
      <p:sp>
        <p:nvSpPr>
          <p:cNvPr id="17" name="Line 16">
            <a:extLst>
              <a:ext uri="{FF2B5EF4-FFF2-40B4-BE49-F238E27FC236}">
                <a16:creationId xmlns:a16="http://schemas.microsoft.com/office/drawing/2014/main" id="{CAA1687A-ED91-4B98-A1B9-AEC33944A32F}"/>
              </a:ext>
            </a:extLst>
          </p:cNvPr>
          <p:cNvSpPr>
            <a:spLocks noChangeShapeType="1"/>
          </p:cNvSpPr>
          <p:nvPr/>
        </p:nvSpPr>
        <p:spPr>
          <a:xfrm>
            <a:off x="579120" y="3195833"/>
            <a:ext cx="7955280" cy="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/>
          <a:lstStyle/>
          <a:p>
            <a:endParaRPr lang="en-GB" altLang="en-GB">
              <a:solidFill>
                <a:srgbClr val="000000"/>
              </a:solidFill>
            </a:endParaRP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C2B3EBDA-5325-467D-8207-5A9C9A22C16B}"/>
              </a:ext>
            </a:extLst>
          </p:cNvPr>
          <p:cNvSpPr txBox="1">
            <a:spLocks noChangeArrowheads="1"/>
          </p:cNvSpPr>
          <p:nvPr/>
        </p:nvSpPr>
        <p:spPr>
          <a:xfrm>
            <a:off x="225424" y="1504949"/>
            <a:ext cx="8689976" cy="1600199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B4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800" b="1" kern="0" dirty="0" err="1">
                <a:solidFill>
                  <a:srgbClr val="FFFFFF"/>
                </a:solidFill>
                <a:latin typeface="Century Gothic"/>
                <a:ea typeface="MS PGothic" pitchFamily="34" charset="-128"/>
              </a:rPr>
              <a:t>Programme</a:t>
            </a:r>
            <a:r>
              <a:rPr lang="en-US" sz="3800" b="1" kern="0" dirty="0">
                <a:solidFill>
                  <a:srgbClr val="FFFFFF"/>
                </a:solidFill>
                <a:latin typeface="Century Gothic"/>
                <a:ea typeface="MS PGothic" pitchFamily="34" charset="-128"/>
              </a:rPr>
              <a:t> of Work of the Intergovernmental Science-Policy</a:t>
            </a:r>
          </a:p>
          <a:p>
            <a:r>
              <a:rPr lang="en-US" sz="3800" b="1" kern="0" dirty="0">
                <a:solidFill>
                  <a:srgbClr val="FFFFFF"/>
                </a:solidFill>
                <a:latin typeface="Century Gothic"/>
                <a:ea typeface="MS PGothic" pitchFamily="34" charset="-128"/>
              </a:rPr>
              <a:t>Platform on Biodiversity and Ecosystem Services</a:t>
            </a:r>
          </a:p>
          <a:p>
            <a:endParaRPr lang="en-US" kern="0" dirty="0">
              <a:solidFill>
                <a:srgbClr val="FFFFFF"/>
              </a:solidFill>
              <a:latin typeface="Century Gothic"/>
              <a:ea typeface="MS PGothic" pitchFamily="34" charset="-128"/>
            </a:endParaRPr>
          </a:p>
          <a:p>
            <a:r>
              <a:rPr lang="en-US" sz="3800" kern="0" dirty="0">
                <a:solidFill>
                  <a:srgbClr val="FFFFFF"/>
                </a:solidFill>
                <a:latin typeface="Century Gothic"/>
                <a:ea typeface="MS PGothic" pitchFamily="34" charset="-128"/>
              </a:rPr>
              <a:t>Document </a:t>
            </a:r>
            <a:r>
              <a:rPr lang="en-US" sz="3800" u="sng" kern="0" dirty="0">
                <a:solidFill>
                  <a:srgbClr val="FFFFFF"/>
                </a:solidFill>
                <a:latin typeface="Century Gothic"/>
                <a:ea typeface="MS PGothic" pitchFamily="34" charset="-128"/>
              </a:rPr>
              <a:t>CBD/SBSTTA/24/8</a:t>
            </a:r>
          </a:p>
          <a:p>
            <a:endParaRPr lang="en-US" kern="0" dirty="0">
              <a:solidFill>
                <a:srgbClr val="FFFFFF"/>
              </a:solidFill>
              <a:latin typeface="Century Gothic"/>
              <a:ea typeface="MS PGothic" pitchFamily="34" charset="-128"/>
            </a:endParaRPr>
          </a:p>
          <a:p>
            <a:r>
              <a:rPr lang="en-US" sz="2300" kern="0" dirty="0">
                <a:solidFill>
                  <a:srgbClr val="FFFFFF"/>
                </a:solidFill>
                <a:latin typeface="Century Gothic"/>
                <a:ea typeface="MS PGothic" pitchFamily="34" charset="-128"/>
              </a:rPr>
              <a:t>SBSTTA-24 Briefing Webinar: Item 8</a:t>
            </a:r>
            <a:endParaRPr lang="en-US" sz="23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id="{7B3349D2-C9D8-4AF9-ABA1-FBD647F9BF22}"/>
              </a:ext>
            </a:extLst>
          </p:cNvPr>
          <p:cNvSpPr>
            <a:spLocks noChangeArrowheads="1"/>
          </p:cNvSpPr>
          <p:nvPr/>
        </p:nvSpPr>
        <p:spPr>
          <a:xfrm>
            <a:off x="76200" y="3196501"/>
            <a:ext cx="9067800" cy="72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>
            <a:spAutoFit/>
          </a:bodyPr>
          <a:lstStyle/>
          <a:p>
            <a:pPr algn="ctr"/>
            <a:endParaRPr lang="en-US" sz="900" b="1" dirty="0">
              <a:solidFill>
                <a:srgbClr val="FFFFFF"/>
              </a:solidFill>
              <a:latin typeface="Century Gothic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FFFF"/>
                </a:solidFill>
                <a:latin typeface="Century Gothic" pitchFamily="34" charset="0"/>
                <a:ea typeface="MS PGothic" pitchFamily="34" charset="-128"/>
              </a:rPr>
              <a:t>Caridad Canales, </a:t>
            </a:r>
            <a:r>
              <a:rPr lang="en-US" sz="1600" dirty="0" err="1">
                <a:solidFill>
                  <a:srgbClr val="FFFFFF"/>
                </a:solidFill>
                <a:latin typeface="Century Gothic" pitchFamily="34" charset="0"/>
                <a:ea typeface="MS PGothic" pitchFamily="34" charset="-128"/>
              </a:rPr>
              <a:t>Programme</a:t>
            </a:r>
            <a:r>
              <a:rPr lang="en-US" sz="1600" dirty="0">
                <a:solidFill>
                  <a:srgbClr val="FFFFFF"/>
                </a:solidFill>
                <a:latin typeface="Century Gothic" pitchFamily="34" charset="0"/>
                <a:ea typeface="MS PGothic" pitchFamily="34" charset="-128"/>
              </a:rPr>
              <a:t> Management Officer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FFFF"/>
                </a:solidFill>
                <a:latin typeface="Century Gothic" pitchFamily="34" charset="0"/>
                <a:ea typeface="MS PGothic" pitchFamily="34" charset="-128"/>
              </a:rPr>
              <a:t>2 February 2021</a:t>
            </a:r>
          </a:p>
        </p:txBody>
      </p:sp>
      <p:pic>
        <p:nvPicPr>
          <p:cNvPr id="30" name="Picture 29">
            <a:hlinkClick r:id="rId4"/>
            <a:extLst>
              <a:ext uri="{FF2B5EF4-FFF2-40B4-BE49-F238E27FC236}">
                <a16:creationId xmlns:a16="http://schemas.microsoft.com/office/drawing/2014/main" id="{9E5826D7-F4AC-4294-8CC6-737BDFB798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0" y="4278199"/>
            <a:ext cx="3505200" cy="579551"/>
          </a:xfrm>
          <a:prstGeom prst="rect">
            <a:avLst/>
          </a:prstGeom>
        </p:spPr>
      </p:pic>
      <p:pic>
        <p:nvPicPr>
          <p:cNvPr id="12" name="Picture 11">
            <a:hlinkClick r:id="rId6"/>
            <a:extLst>
              <a:ext uri="{FF2B5EF4-FFF2-40B4-BE49-F238E27FC236}">
                <a16:creationId xmlns:a16="http://schemas.microsoft.com/office/drawing/2014/main" id="{C9D136A9-FB1F-4241-8EDE-9BAB158856C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048" y="133350"/>
            <a:ext cx="2598352" cy="98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05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3BB75-59DC-4E3E-9D88-F1F9F8DF7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b="1" dirty="0"/>
              <a:t>Structure of the pre-session document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CB7A58-F80C-4A58-8244-19D13024B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dirty="0"/>
              <a:t>The pre-session document is divided into five sections and contains one annex: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Section I: </a:t>
            </a:r>
            <a:r>
              <a:rPr lang="en-US" dirty="0"/>
              <a:t>Background and mandate of the work </a:t>
            </a:r>
            <a:r>
              <a:rPr lang="en-US" dirty="0" err="1"/>
              <a:t>programme</a:t>
            </a:r>
            <a:r>
              <a:rPr lang="en-US" dirty="0"/>
              <a:t> of the Platform</a:t>
            </a:r>
          </a:p>
          <a:p>
            <a:endParaRPr lang="en-US" dirty="0"/>
          </a:p>
          <a:p>
            <a:r>
              <a:rPr lang="en-US" b="1" dirty="0"/>
              <a:t>Section II: </a:t>
            </a:r>
            <a:r>
              <a:rPr lang="en-US" dirty="0"/>
              <a:t>Systematic consideration of deliverables of the Platform</a:t>
            </a:r>
          </a:p>
          <a:p>
            <a:endParaRPr lang="en-US" dirty="0"/>
          </a:p>
          <a:p>
            <a:r>
              <a:rPr lang="en-US" b="1" dirty="0"/>
              <a:t>Section III: </a:t>
            </a:r>
            <a:r>
              <a:rPr lang="en-US" dirty="0"/>
              <a:t>Update on the work of the IPBES</a:t>
            </a:r>
          </a:p>
          <a:p>
            <a:endParaRPr lang="en-US" dirty="0"/>
          </a:p>
          <a:p>
            <a:r>
              <a:rPr lang="en-US" b="1" dirty="0"/>
              <a:t>Section IV: </a:t>
            </a:r>
            <a:r>
              <a:rPr lang="en-US" dirty="0"/>
              <a:t>Proposals for a further request to be considered for inclusion in the </a:t>
            </a:r>
            <a:r>
              <a:rPr lang="en-US" dirty="0" err="1"/>
              <a:t>programme</a:t>
            </a:r>
            <a:r>
              <a:rPr lang="en-US" dirty="0"/>
              <a:t> of work towards 2030 of the Platform</a:t>
            </a:r>
          </a:p>
          <a:p>
            <a:endParaRPr lang="en-US" dirty="0"/>
          </a:p>
          <a:p>
            <a:r>
              <a:rPr lang="en-US" b="1" dirty="0"/>
              <a:t>Section V: </a:t>
            </a:r>
            <a:r>
              <a:rPr lang="en-US" dirty="0"/>
              <a:t>Suggested recommendations for consideration by the SBSTTA</a:t>
            </a:r>
          </a:p>
          <a:p>
            <a:endParaRPr lang="en-US" dirty="0"/>
          </a:p>
          <a:p>
            <a:r>
              <a:rPr lang="en-US" b="1" dirty="0"/>
              <a:t>Annex: </a:t>
            </a:r>
            <a:r>
              <a:rPr lang="en-US" dirty="0"/>
              <a:t>Utilizing national ecosystem assessments to support the IPBES and CBD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More information included in Information Document: CBD/SBSTTA/24/INF/17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2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8365A94-F6A1-904E-B62A-29B8EB7BBAF6}"/>
              </a:ext>
            </a:extLst>
          </p:cNvPr>
          <p:cNvSpPr txBox="1"/>
          <p:nvPr/>
        </p:nvSpPr>
        <p:spPr>
          <a:xfrm>
            <a:off x="2945186" y="1123950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46D1A6-A06F-8246-A47B-0E94C1D32E1E}"/>
              </a:ext>
            </a:extLst>
          </p:cNvPr>
          <p:cNvSpPr txBox="1"/>
          <p:nvPr/>
        </p:nvSpPr>
        <p:spPr>
          <a:xfrm>
            <a:off x="5381104" y="1123950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IV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B6E6A5-1773-F44E-B1C9-7BDBA82B4E0C}"/>
              </a:ext>
            </a:extLst>
          </p:cNvPr>
          <p:cNvSpPr txBox="1"/>
          <p:nvPr/>
        </p:nvSpPr>
        <p:spPr>
          <a:xfrm>
            <a:off x="4163145" y="1123950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III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7550C5-BB2B-7749-B401-B9AAD8C13D5D}"/>
              </a:ext>
            </a:extLst>
          </p:cNvPr>
          <p:cNvSpPr txBox="1"/>
          <p:nvPr/>
        </p:nvSpPr>
        <p:spPr>
          <a:xfrm>
            <a:off x="6597585" y="1123950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V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63BB75-59DC-4E3E-9D88-F1F9F8DF7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b="1" dirty="0"/>
              <a:t>Mandate of the pre-session document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5288E5-B29C-CF44-85E0-D67EB73197BF}"/>
              </a:ext>
            </a:extLst>
          </p:cNvPr>
          <p:cNvSpPr txBox="1"/>
          <p:nvPr/>
        </p:nvSpPr>
        <p:spPr>
          <a:xfrm>
            <a:off x="7814066" y="1123950"/>
            <a:ext cx="1156752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Annex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F16B1A-8772-924C-A21B-110F0EB4A958}"/>
              </a:ext>
            </a:extLst>
          </p:cNvPr>
          <p:cNvSpPr txBox="1"/>
          <p:nvPr/>
        </p:nvSpPr>
        <p:spPr>
          <a:xfrm>
            <a:off x="1429737" y="1064359"/>
            <a:ext cx="1521281" cy="493752"/>
          </a:xfrm>
          <a:prstGeom prst="roundRect">
            <a:avLst/>
          </a:prstGeom>
          <a:solidFill>
            <a:srgbClr val="6999C9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2300" b="1" kern="1100" dirty="0">
                <a:solidFill>
                  <a:schemeClr val="bg1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</a:t>
            </a:r>
          </a:p>
        </p:txBody>
      </p:sp>
      <p:graphicFrame>
        <p:nvGraphicFramePr>
          <p:cNvPr id="11" name="Table 3">
            <a:extLst>
              <a:ext uri="{FF2B5EF4-FFF2-40B4-BE49-F238E27FC236}">
                <a16:creationId xmlns:a16="http://schemas.microsoft.com/office/drawing/2014/main" id="{AAA65FFF-891F-45AD-AC80-413DEBEEE9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059134"/>
              </p:ext>
            </p:extLst>
          </p:nvPr>
        </p:nvGraphicFramePr>
        <p:xfrm>
          <a:off x="1450519" y="1498521"/>
          <a:ext cx="7541081" cy="29565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541081">
                  <a:extLst>
                    <a:ext uri="{9D8B030D-6E8A-4147-A177-3AD203B41FA5}">
                      <a16:colId xmlns:a16="http://schemas.microsoft.com/office/drawing/2014/main" val="1196611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/>
                        <a:t>In decision 14/36, the COP welcomed the progress in implementing the first work </a:t>
                      </a:r>
                      <a:r>
                        <a:rPr lang="en-US" sz="1400" b="0" dirty="0" err="1"/>
                        <a:t>programme</a:t>
                      </a:r>
                      <a:r>
                        <a:rPr lang="en-US" sz="1400" b="0" dirty="0"/>
                        <a:t> of the Intergovernmental Science-Policy Platform on Biodiversity and Ecosystem Services (IPBES) and invited the Platform to consider a request as part of its work </a:t>
                      </a:r>
                      <a:r>
                        <a:rPr lang="en-US" sz="1400" b="0" dirty="0" err="1"/>
                        <a:t>programme</a:t>
                      </a:r>
                      <a:r>
                        <a:rPr lang="en-US" sz="1400" b="0" dirty="0"/>
                        <a:t> towards 2030.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253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/>
                        <a:t>In the same decision, the COP requested the Executive Secretary:</a:t>
                      </a:r>
                    </a:p>
                    <a:p>
                      <a:pPr marL="800100" lvl="1" indent="-342900" algn="just">
                        <a:buFont typeface="+mj-lt"/>
                        <a:buAutoNum type="alphaLcParenR"/>
                      </a:pPr>
                      <a:r>
                        <a:rPr lang="en-US" sz="1400" b="0" dirty="0"/>
                        <a:t>Further to decision </a:t>
                      </a:r>
                      <a:r>
                        <a:rPr lang="en-US" sz="1400" b="0" u="sng" dirty="0"/>
                        <a:t>XII/25</a:t>
                      </a:r>
                      <a:r>
                        <a:rPr lang="en-US" sz="1400" b="0" dirty="0"/>
                        <a:t>, to develop modalities for the systematic consideration of all deliverables of the Platform, taking into consideration the findings of the review of the Platform, with a view to optimizing their use in support of the implementation of the Convention;</a:t>
                      </a:r>
                    </a:p>
                    <a:p>
                      <a:pPr marL="800100" lvl="1" indent="-342900" algn="just">
                        <a:buFont typeface="+mj-lt"/>
                        <a:buAutoNum type="alphaLcParenR"/>
                      </a:pPr>
                      <a:endParaRPr lang="en-US" sz="1400" b="0" dirty="0"/>
                    </a:p>
                    <a:p>
                      <a:pPr marL="800100" lvl="1" indent="-342900" algn="just">
                        <a:buFont typeface="+mj-lt"/>
                        <a:buAutoNum type="alphaLcParenR"/>
                      </a:pPr>
                      <a:r>
                        <a:rPr lang="en-US" sz="1400" b="0" dirty="0"/>
                        <a:t>To prepare, for consideration by the SBSTTA, and for subsequent consideration by the COP at its fifteenth meeting, proposals for a further </a:t>
                      </a:r>
                      <a:r>
                        <a:rPr lang="en-US" sz="1400" b="1" dirty="0"/>
                        <a:t>request to be considered for inclusion in the IPBES </a:t>
                      </a:r>
                      <a:r>
                        <a:rPr lang="en-US" sz="1400" b="1" dirty="0" err="1"/>
                        <a:t>programme</a:t>
                      </a:r>
                      <a:r>
                        <a:rPr lang="en-US" sz="1400" b="1" dirty="0"/>
                        <a:t> of work towards 2030 </a:t>
                      </a:r>
                      <a:r>
                        <a:rPr lang="en-US" sz="1400" b="0" dirty="0"/>
                        <a:t>with a view to supporting the </a:t>
                      </a:r>
                      <a:r>
                        <a:rPr lang="en-US" sz="1400" b="1" dirty="0"/>
                        <a:t>implementation of the post-2020 global biodiversity framework.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7167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7990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1E724C4-7D30-9549-8129-706D4FABD08D}"/>
              </a:ext>
            </a:extLst>
          </p:cNvPr>
          <p:cNvSpPr txBox="1"/>
          <p:nvPr/>
        </p:nvSpPr>
        <p:spPr>
          <a:xfrm>
            <a:off x="2673935" y="1024464"/>
            <a:ext cx="1521281" cy="493752"/>
          </a:xfrm>
          <a:prstGeom prst="roundRect">
            <a:avLst/>
          </a:prstGeom>
          <a:solidFill>
            <a:srgbClr val="6999C9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2300" b="1" kern="1100" dirty="0">
                <a:solidFill>
                  <a:schemeClr val="bg1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365A94-F6A1-904E-B62A-29B8EB7BBAF6}"/>
              </a:ext>
            </a:extLst>
          </p:cNvPr>
          <p:cNvSpPr txBox="1"/>
          <p:nvPr/>
        </p:nvSpPr>
        <p:spPr>
          <a:xfrm>
            <a:off x="1461808" y="1092573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46D1A6-A06F-8246-A47B-0E94C1D32E1E}"/>
              </a:ext>
            </a:extLst>
          </p:cNvPr>
          <p:cNvSpPr txBox="1"/>
          <p:nvPr/>
        </p:nvSpPr>
        <p:spPr>
          <a:xfrm>
            <a:off x="5413175" y="1092571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IV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B6E6A5-1773-F44E-B1C9-7BDBA82B4E0C}"/>
              </a:ext>
            </a:extLst>
          </p:cNvPr>
          <p:cNvSpPr txBox="1"/>
          <p:nvPr/>
        </p:nvSpPr>
        <p:spPr>
          <a:xfrm>
            <a:off x="4195216" y="1092571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III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7550C5-BB2B-7749-B401-B9AAD8C13D5D}"/>
              </a:ext>
            </a:extLst>
          </p:cNvPr>
          <p:cNvSpPr txBox="1"/>
          <p:nvPr/>
        </p:nvSpPr>
        <p:spPr>
          <a:xfrm>
            <a:off x="6629656" y="1092571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V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63BB75-59DC-4E3E-9D88-F1F9F8DF7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b="1" dirty="0"/>
              <a:t>Consideration of IPBES deliverables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5288E5-B29C-CF44-85E0-D67EB73197BF}"/>
              </a:ext>
            </a:extLst>
          </p:cNvPr>
          <p:cNvSpPr txBox="1"/>
          <p:nvPr/>
        </p:nvSpPr>
        <p:spPr>
          <a:xfrm>
            <a:off x="7846137" y="1092571"/>
            <a:ext cx="1156752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Annex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263D0200-E85F-DC43-AB5B-3A681447F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007922"/>
              </p:ext>
            </p:extLst>
          </p:nvPr>
        </p:nvGraphicFramePr>
        <p:xfrm>
          <a:off x="1461808" y="1450108"/>
          <a:ext cx="7541081" cy="29718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68881">
                  <a:extLst>
                    <a:ext uri="{9D8B030D-6E8A-4147-A177-3AD203B41FA5}">
                      <a16:colId xmlns:a16="http://schemas.microsoft.com/office/drawing/2014/main" val="1196611509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006044579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3694107029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COP has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welcomed each of the IPBES assessment reports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</a:rPr>
                        <a:t>, on the advice of the SBSTTA, and endorsed or taken note of their findings, for example: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983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1100" b="1" dirty="0">
                          <a:solidFill>
                            <a:srgbClr val="3C3C3C"/>
                          </a:solidFill>
                        </a:rPr>
                        <a:t>Deliverable from IPBES</a:t>
                      </a:r>
                      <a:endParaRPr lang="en-US" sz="1100" b="1" dirty="0">
                        <a:solidFill>
                          <a:srgbClr val="3C3C3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1" dirty="0">
                          <a:solidFill>
                            <a:srgbClr val="3C3C3C"/>
                          </a:solidFill>
                        </a:rPr>
                        <a:t>Consideration by SBSTTA and COP </a:t>
                      </a:r>
                      <a:endParaRPr lang="en-US" sz="1100" b="1" dirty="0">
                        <a:solidFill>
                          <a:srgbClr val="3C3C3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100" b="1" dirty="0">
                          <a:solidFill>
                            <a:srgbClr val="3C3C3C"/>
                          </a:solidFill>
                        </a:rPr>
                        <a:t>Resulting guidance from SBSTTA and COP</a:t>
                      </a:r>
                      <a:endParaRPr lang="en-US" sz="1100" b="1" dirty="0">
                        <a:solidFill>
                          <a:srgbClr val="3C3C3C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253151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/>
                        <a:t>Assessment report on pollinators, pollination and food production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Approved at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IPBES-4 (2016)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CA" sz="1100" kern="1200" dirty="0">
                          <a:solidFill>
                            <a:schemeClr val="dk1"/>
                          </a:solidFill>
                        </a:rPr>
                        <a:t>SBSTTA rec. XX/9</a:t>
                      </a:r>
                    </a:p>
                    <a:p>
                      <a:pPr marL="0" algn="l" defTabSz="914400" rtl="0" eaLnBrk="1" latinLnBrk="0" hangingPunct="1"/>
                      <a:endParaRPr lang="en-CA" sz="1100" kern="1200" dirty="0">
                        <a:solidFill>
                          <a:schemeClr val="dk1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CA" sz="1100" kern="1200" dirty="0">
                          <a:solidFill>
                            <a:schemeClr val="dk1"/>
                          </a:solidFill>
                        </a:rPr>
                        <a:t>COP decision XIII/15</a:t>
                      </a:r>
                      <a:endParaRPr lang="en-U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CA" sz="1100" kern="1200" dirty="0">
                          <a:solidFill>
                            <a:schemeClr val="dk1"/>
                          </a:solidFill>
                        </a:rPr>
                        <a:t>COP welcomed the summary for policymakers (SPM) and the full report of the assessment, endorsed its key messages, and encouraged Parties and others to use the assessment; </a:t>
                      </a:r>
                    </a:p>
                    <a:p>
                      <a:pPr marL="0" algn="l" defTabSz="914400" rtl="0" eaLnBrk="1" latinLnBrk="0" hangingPunct="1"/>
                      <a:endParaRPr lang="en-CA" sz="1100" kern="1200" dirty="0">
                        <a:solidFill>
                          <a:schemeClr val="dk1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CA" sz="1100" kern="1200" dirty="0">
                          <a:solidFill>
                            <a:schemeClr val="dk1"/>
                          </a:solidFill>
                        </a:rPr>
                        <a:t>COP adopted policy advice to Governments, businesses and others to improve conservation and management of pollinators, address drivers of pollinator declines, and work towards sustainable food production systems and agriculture</a:t>
                      </a:r>
                      <a:endParaRPr lang="en-U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8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223677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dirty="0"/>
                        <a:t>Further considered at SBSTTA and </a:t>
                      </a:r>
                    </a:p>
                    <a:p>
                      <a:r>
                        <a:rPr lang="en-CA" sz="1100" dirty="0"/>
                        <a:t>COP-14 (further to decision XIII/15)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100" dirty="0"/>
                        <a:t>Updated the Plan of Action for the International Initiative on the Conservation and Sustainable Use of Pollinators and prepare a draft updated and streamlined plan of action, including capacity-building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942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4259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1E724C4-7D30-9549-8129-706D4FABD08D}"/>
              </a:ext>
            </a:extLst>
          </p:cNvPr>
          <p:cNvSpPr txBox="1"/>
          <p:nvPr/>
        </p:nvSpPr>
        <p:spPr>
          <a:xfrm>
            <a:off x="2662646" y="1047750"/>
            <a:ext cx="1521281" cy="493752"/>
          </a:xfrm>
          <a:prstGeom prst="roundRect">
            <a:avLst/>
          </a:prstGeom>
          <a:solidFill>
            <a:srgbClr val="6999C9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2300" b="1" kern="1100" dirty="0">
                <a:solidFill>
                  <a:schemeClr val="bg1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365A94-F6A1-904E-B62A-29B8EB7BBAF6}"/>
              </a:ext>
            </a:extLst>
          </p:cNvPr>
          <p:cNvSpPr txBox="1"/>
          <p:nvPr/>
        </p:nvSpPr>
        <p:spPr>
          <a:xfrm>
            <a:off x="1450519" y="1115859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46D1A6-A06F-8246-A47B-0E94C1D32E1E}"/>
              </a:ext>
            </a:extLst>
          </p:cNvPr>
          <p:cNvSpPr txBox="1"/>
          <p:nvPr/>
        </p:nvSpPr>
        <p:spPr>
          <a:xfrm>
            <a:off x="5401886" y="1115857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IV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B6E6A5-1773-F44E-B1C9-7BDBA82B4E0C}"/>
              </a:ext>
            </a:extLst>
          </p:cNvPr>
          <p:cNvSpPr txBox="1"/>
          <p:nvPr/>
        </p:nvSpPr>
        <p:spPr>
          <a:xfrm>
            <a:off x="4183927" y="1115857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III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7550C5-BB2B-7749-B401-B9AAD8C13D5D}"/>
              </a:ext>
            </a:extLst>
          </p:cNvPr>
          <p:cNvSpPr txBox="1"/>
          <p:nvPr/>
        </p:nvSpPr>
        <p:spPr>
          <a:xfrm>
            <a:off x="6618367" y="1115857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V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63BB75-59DC-4E3E-9D88-F1F9F8DF7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b="1" dirty="0"/>
              <a:t>Consideration of IPBES deliverables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5288E5-B29C-CF44-85E0-D67EB73197BF}"/>
              </a:ext>
            </a:extLst>
          </p:cNvPr>
          <p:cNvSpPr txBox="1"/>
          <p:nvPr/>
        </p:nvSpPr>
        <p:spPr>
          <a:xfrm>
            <a:off x="7834848" y="1115857"/>
            <a:ext cx="1156752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Annex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263D0200-E85F-DC43-AB5B-3A681447FE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286076"/>
              </p:ext>
            </p:extLst>
          </p:nvPr>
        </p:nvGraphicFramePr>
        <p:xfrm>
          <a:off x="1450518" y="1473394"/>
          <a:ext cx="7541081" cy="30226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54882">
                  <a:extLst>
                    <a:ext uri="{9D8B030D-6E8A-4147-A177-3AD203B41FA5}">
                      <a16:colId xmlns:a16="http://schemas.microsoft.com/office/drawing/2014/main" val="1006044579"/>
                    </a:ext>
                  </a:extLst>
                </a:gridCol>
                <a:gridCol w="3886199">
                  <a:extLst>
                    <a:ext uri="{9D8B030D-6E8A-4147-A177-3AD203B41FA5}">
                      <a16:colId xmlns:a16="http://schemas.microsoft.com/office/drawing/2014/main" val="3694107029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Other assessments considered by SBSTTA and COP: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8090742"/>
                  </a:ext>
                </a:extLst>
              </a:tr>
              <a:tr h="2703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1" dirty="0">
                          <a:solidFill>
                            <a:srgbClr val="3C3C3C"/>
                          </a:solidFill>
                        </a:rPr>
                        <a:t>Deliverable from IPBES</a:t>
                      </a:r>
                      <a:endParaRPr lang="en-US" sz="1200" b="1" dirty="0">
                        <a:solidFill>
                          <a:srgbClr val="3C3C3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1" dirty="0">
                          <a:solidFill>
                            <a:srgbClr val="3C3C3C"/>
                          </a:solidFill>
                        </a:rPr>
                        <a:t>Consideration by SBSTTA and COP </a:t>
                      </a:r>
                      <a:endParaRPr lang="en-US" sz="1200" b="1" dirty="0">
                        <a:solidFill>
                          <a:srgbClr val="3C3C3C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253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0" dirty="0"/>
                        <a:t>Methodological assessment report on </a:t>
                      </a:r>
                      <a:r>
                        <a:rPr lang="en-CA" sz="1100" b="1" dirty="0"/>
                        <a:t>scenarios and models of biodiversity and ecosystem services</a:t>
                      </a:r>
                    </a:p>
                  </a:txBody>
                  <a:tcPr>
                    <a:solidFill>
                      <a:srgbClr val="E8ED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CA" sz="1100" dirty="0"/>
                        <a:t>SBSTTA-20 (rec. XX/13)</a:t>
                      </a:r>
                    </a:p>
                    <a:p>
                      <a:r>
                        <a:rPr lang="en-CA" sz="1100" dirty="0"/>
                        <a:t>COP-13 (decision XIII/29) </a:t>
                      </a:r>
                    </a:p>
                    <a:p>
                      <a:r>
                        <a:rPr lang="en-CA" sz="1100" dirty="0"/>
                        <a:t>SBSTTA-21 (rec. XXI/1) </a:t>
                      </a:r>
                    </a:p>
                    <a:p>
                      <a:r>
                        <a:rPr lang="en-CA" sz="1100" dirty="0"/>
                        <a:t>COP-14 (decision 14/1)</a:t>
                      </a:r>
                      <a:endParaRPr lang="en-US" sz="1100" dirty="0"/>
                    </a:p>
                  </a:txBody>
                  <a:tcPr>
                    <a:solidFill>
                      <a:srgbClr val="E8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223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0" dirty="0"/>
                        <a:t>Assessment report on </a:t>
                      </a:r>
                      <a:r>
                        <a:rPr lang="en-CA" sz="1100" b="1" dirty="0"/>
                        <a:t>land degradation and restoration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/>
                        <a:t>SBSTTA rec. 22/4 and 23/1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/>
                        <a:t>COP decision 14/5</a:t>
                      </a:r>
                      <a:endParaRPr lang="en-U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942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/>
                        <a:t>Regional assessment reports </a:t>
                      </a:r>
                      <a:r>
                        <a:rPr lang="en-CA" sz="1100" b="0" dirty="0"/>
                        <a:t>on biodiversity and ecosystem services for the Americas, Africa, Asia and the Pacific and Europe and Central Asia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CA" sz="1100" dirty="0"/>
                        <a:t>SBSTTA rec. 22/4</a:t>
                      </a:r>
                    </a:p>
                    <a:p>
                      <a:pPr marL="0" algn="l" defTabSz="914400" rtl="0" eaLnBrk="1" latinLnBrk="0" hangingPunct="1"/>
                      <a:r>
                        <a:rPr lang="en-CA" sz="1100" dirty="0"/>
                        <a:t>COP decisions 14/1 and 14/34</a:t>
                      </a:r>
                    </a:p>
                    <a:p>
                      <a:pPr marL="0" algn="l" defTabSz="914400" rtl="0" eaLnBrk="1" latinLnBrk="0" hangingPunct="1"/>
                      <a:r>
                        <a:rPr lang="en-CA" sz="1100" dirty="0"/>
                        <a:t>SBSTTA rec. 23/1</a:t>
                      </a:r>
                      <a:endParaRPr lang="en-U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5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b="1" dirty="0"/>
                        <a:t>Global assessment </a:t>
                      </a:r>
                      <a:r>
                        <a:rPr lang="en-CA" sz="1100" b="0" dirty="0"/>
                        <a:t>report on biodiversity and ecosystem services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100" dirty="0"/>
                        <a:t>SBSTTA rec. 23/1 </a:t>
                      </a:r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the development of the zero draft of the post-2020 global biodiversity framework and the work of the OEWG.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652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6104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8365A94-F6A1-904E-B62A-29B8EB7BBAF6}"/>
              </a:ext>
            </a:extLst>
          </p:cNvPr>
          <p:cNvSpPr txBox="1"/>
          <p:nvPr/>
        </p:nvSpPr>
        <p:spPr>
          <a:xfrm>
            <a:off x="1425119" y="1104598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46D1A6-A06F-8246-A47B-0E94C1D32E1E}"/>
              </a:ext>
            </a:extLst>
          </p:cNvPr>
          <p:cNvSpPr txBox="1"/>
          <p:nvPr/>
        </p:nvSpPr>
        <p:spPr>
          <a:xfrm>
            <a:off x="5376487" y="1100375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IV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B6E6A5-1773-F44E-B1C9-7BDBA82B4E0C}"/>
              </a:ext>
            </a:extLst>
          </p:cNvPr>
          <p:cNvSpPr txBox="1"/>
          <p:nvPr/>
        </p:nvSpPr>
        <p:spPr>
          <a:xfrm>
            <a:off x="2641600" y="1104598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</a:t>
            </a:r>
            <a:r>
              <a:rPr lang="en-GB" sz="1600" b="1" kern="1100" dirty="0">
                <a:solidFill>
                  <a:srgbClr val="CC6F00"/>
                </a:solidFill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7550C5-BB2B-7749-B401-B9AAD8C13D5D}"/>
              </a:ext>
            </a:extLst>
          </p:cNvPr>
          <p:cNvSpPr txBox="1"/>
          <p:nvPr/>
        </p:nvSpPr>
        <p:spPr>
          <a:xfrm>
            <a:off x="6592968" y="1100375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V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63BB75-59DC-4E3E-9D88-F1F9F8DF7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Update on the work </a:t>
            </a:r>
            <a:r>
              <a:rPr lang="en-US" sz="2400" b="1" dirty="0" err="1"/>
              <a:t>programme</a:t>
            </a:r>
            <a:r>
              <a:rPr lang="en-US" sz="2400" b="1" dirty="0"/>
              <a:t> of the IPBES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5288E5-B29C-CF44-85E0-D67EB73197BF}"/>
              </a:ext>
            </a:extLst>
          </p:cNvPr>
          <p:cNvSpPr txBox="1"/>
          <p:nvPr/>
        </p:nvSpPr>
        <p:spPr>
          <a:xfrm>
            <a:off x="7809449" y="1100375"/>
            <a:ext cx="1156752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Annex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F16B1A-8772-924C-A21B-110F0EB4A958}"/>
              </a:ext>
            </a:extLst>
          </p:cNvPr>
          <p:cNvSpPr txBox="1"/>
          <p:nvPr/>
        </p:nvSpPr>
        <p:spPr>
          <a:xfrm>
            <a:off x="3855205" y="1035752"/>
            <a:ext cx="1521281" cy="817245"/>
          </a:xfrm>
          <a:prstGeom prst="roundRect">
            <a:avLst/>
          </a:prstGeom>
          <a:solidFill>
            <a:srgbClr val="6999C9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2100" b="1" kern="1100" dirty="0">
                <a:solidFill>
                  <a:schemeClr val="bg1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III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9D5F3D65-E533-8344-A646-8C01076BE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353852"/>
              </p:ext>
            </p:extLst>
          </p:nvPr>
        </p:nvGraphicFramePr>
        <p:xfrm>
          <a:off x="1408955" y="1474946"/>
          <a:ext cx="7541081" cy="297453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483681">
                  <a:extLst>
                    <a:ext uri="{9D8B030D-6E8A-4147-A177-3AD203B41FA5}">
                      <a16:colId xmlns:a16="http://schemas.microsoft.com/office/drawing/2014/main" val="320797438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78635903"/>
                    </a:ext>
                  </a:extLst>
                </a:gridCol>
              </a:tblGrid>
              <a:tr h="39195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The IPBES Plenary adopted the </a:t>
                      </a: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rolling work </a:t>
                      </a:r>
                      <a:r>
                        <a:rPr lang="en-US" sz="1400" b="1" kern="120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of the Platform up to 2030 which includes the following ongoing assessments: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54401869"/>
                  </a:ext>
                </a:extLst>
              </a:tr>
              <a:tr h="3919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3C3C3C"/>
                          </a:solidFill>
                          <a:latin typeface="+mn-lt"/>
                          <a:ea typeface="+mn-ea"/>
                          <a:cs typeface="+mn-cs"/>
                        </a:rPr>
                        <a:t>Ongoing Assessments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1" kern="1200" dirty="0">
                          <a:solidFill>
                            <a:srgbClr val="3C3C3C"/>
                          </a:solidFill>
                          <a:latin typeface="+mn-lt"/>
                          <a:ea typeface="+mn-ea"/>
                          <a:cs typeface="+mn-cs"/>
                        </a:rPr>
                        <a:t>Timeline </a:t>
                      </a:r>
                      <a:endParaRPr lang="en-US" sz="1200" b="1" kern="1200" dirty="0">
                        <a:solidFill>
                          <a:srgbClr val="3C3C3C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843761352"/>
                  </a:ext>
                </a:extLst>
              </a:tr>
              <a:tr h="796287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Methodological assessment regarding the diverse conceptualization of multiple </a:t>
                      </a:r>
                      <a:r>
                        <a:rPr lang="en-CA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values of nature and its benefits, including biodiversity and ecosystem functions and services  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(Values Assessment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CA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 be considered by the Plenary at its ninth 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session in the first half of 2022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902068467"/>
                  </a:ext>
                </a:extLst>
              </a:tr>
              <a:tr h="628054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Thematic assessment of the </a:t>
                      </a:r>
                      <a:r>
                        <a:rPr lang="en-CA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sustainable use of wild species  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(Sustainable Use Assessment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095642766"/>
                  </a:ext>
                </a:extLst>
              </a:tr>
              <a:tr h="537916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Thematic assessment of </a:t>
                      </a:r>
                      <a:r>
                        <a:rPr lang="en-CA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invasive alien species</a:t>
                      </a:r>
                      <a:endParaRPr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 be considered by the Plenary at its 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tenth session in the first half of 2023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6147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4088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8365A94-F6A1-904E-B62A-29B8EB7BBAF6}"/>
              </a:ext>
            </a:extLst>
          </p:cNvPr>
          <p:cNvSpPr txBox="1"/>
          <p:nvPr/>
        </p:nvSpPr>
        <p:spPr>
          <a:xfrm>
            <a:off x="1450519" y="1115887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46D1A6-A06F-8246-A47B-0E94C1D32E1E}"/>
              </a:ext>
            </a:extLst>
          </p:cNvPr>
          <p:cNvSpPr txBox="1"/>
          <p:nvPr/>
        </p:nvSpPr>
        <p:spPr>
          <a:xfrm>
            <a:off x="5401887" y="1111664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IV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B6E6A5-1773-F44E-B1C9-7BDBA82B4E0C}"/>
              </a:ext>
            </a:extLst>
          </p:cNvPr>
          <p:cNvSpPr txBox="1"/>
          <p:nvPr/>
        </p:nvSpPr>
        <p:spPr>
          <a:xfrm>
            <a:off x="2667000" y="1115887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</a:t>
            </a:r>
            <a:r>
              <a:rPr lang="en-GB" sz="1600" b="1" kern="1100" dirty="0">
                <a:solidFill>
                  <a:srgbClr val="CC6F00"/>
                </a:solidFill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7550C5-BB2B-7749-B401-B9AAD8C13D5D}"/>
              </a:ext>
            </a:extLst>
          </p:cNvPr>
          <p:cNvSpPr txBox="1"/>
          <p:nvPr/>
        </p:nvSpPr>
        <p:spPr>
          <a:xfrm>
            <a:off x="6618368" y="1111664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V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63BB75-59DC-4E3E-9D88-F1F9F8DF7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Update on the work </a:t>
            </a:r>
            <a:r>
              <a:rPr lang="en-US" sz="2400" b="1" dirty="0" err="1"/>
              <a:t>programme</a:t>
            </a:r>
            <a:r>
              <a:rPr lang="en-US" sz="2400" b="1" dirty="0"/>
              <a:t> of the IPBES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5288E5-B29C-CF44-85E0-D67EB73197BF}"/>
              </a:ext>
            </a:extLst>
          </p:cNvPr>
          <p:cNvSpPr txBox="1"/>
          <p:nvPr/>
        </p:nvSpPr>
        <p:spPr>
          <a:xfrm>
            <a:off x="7834849" y="1111664"/>
            <a:ext cx="1156752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Annex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F16B1A-8772-924C-A21B-110F0EB4A958}"/>
              </a:ext>
            </a:extLst>
          </p:cNvPr>
          <p:cNvSpPr txBox="1"/>
          <p:nvPr/>
        </p:nvSpPr>
        <p:spPr>
          <a:xfrm>
            <a:off x="3880605" y="1047041"/>
            <a:ext cx="1521281" cy="817245"/>
          </a:xfrm>
          <a:prstGeom prst="roundRect">
            <a:avLst/>
          </a:prstGeom>
          <a:solidFill>
            <a:srgbClr val="6999C9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2100" b="1" kern="1100" dirty="0">
                <a:solidFill>
                  <a:schemeClr val="bg1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III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8F6C773-51FB-0B45-847D-88F2A37FBB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111579"/>
              </p:ext>
            </p:extLst>
          </p:nvPr>
        </p:nvGraphicFramePr>
        <p:xfrm>
          <a:off x="1450519" y="1496738"/>
          <a:ext cx="7541081" cy="296710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541081">
                  <a:extLst>
                    <a:ext uri="{9D8B030D-6E8A-4147-A177-3AD203B41FA5}">
                      <a16:colId xmlns:a16="http://schemas.microsoft.com/office/drawing/2014/main" val="1634593392"/>
                    </a:ext>
                  </a:extLst>
                </a:gridCol>
              </a:tblGrid>
              <a:tr h="3358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The following assessments were also included in the rolling work </a:t>
                      </a:r>
                      <a:r>
                        <a:rPr lang="en-US" sz="1400" b="1" kern="120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lang="en-US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of the Platform up to 2030: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49847168"/>
                  </a:ext>
                </a:extLst>
              </a:tr>
              <a:tr h="404452"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Interlinkages</a:t>
                      </a:r>
                      <a:r>
                        <a:rPr lang="en-CA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among </a:t>
                      </a:r>
                      <a:r>
                        <a:rPr lang="en-CA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biodiversity, water, food and health </a:t>
                      </a:r>
                      <a:r>
                        <a:rPr lang="en-CA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(Nexus assessment).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01276871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Underlying causes of biodiversity loss and the determinants of </a:t>
                      </a:r>
                      <a:r>
                        <a:rPr lang="en-CA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transformative change </a:t>
                      </a:r>
                      <a:r>
                        <a:rPr lang="en-CA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en-CA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options for achieving the 2050 Vision for biodiversity  </a:t>
                      </a:r>
                      <a:r>
                        <a:rPr lang="en-CA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(Transformative change assessment).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95107728"/>
                  </a:ext>
                </a:extLst>
              </a:tr>
              <a:tr h="584683"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Methodological assessment of </a:t>
                      </a:r>
                      <a:r>
                        <a:rPr lang="en-CA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impact and dependence of business on biodiversity </a:t>
                      </a:r>
                      <a:r>
                        <a:rPr lang="en-CA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 nature’s contributions to people (Business and biodiversity assessment).</a:t>
                      </a:r>
                      <a:endParaRPr lang="en-US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089187415"/>
                  </a:ext>
                </a:extLst>
              </a:tr>
              <a:tr h="469211"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Technical paper on the </a:t>
                      </a:r>
                      <a:r>
                        <a:rPr lang="en-CA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interlinkages</a:t>
                      </a:r>
                      <a:r>
                        <a:rPr lang="en-CA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between </a:t>
                      </a:r>
                      <a:r>
                        <a:rPr lang="en-CA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biodiversity and climate change. </a:t>
                      </a:r>
                      <a:endParaRPr lang="en-US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135359808"/>
                  </a:ext>
                </a:extLst>
              </a:tr>
              <a:tr h="291894"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IPBES Workshop Report on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Biodiversity and Pandemics </a:t>
                      </a:r>
                      <a:r>
                        <a:rPr lang="en-US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(additionally)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6547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5231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8365A94-F6A1-904E-B62A-29B8EB7BBAF6}"/>
              </a:ext>
            </a:extLst>
          </p:cNvPr>
          <p:cNvSpPr txBox="1"/>
          <p:nvPr/>
        </p:nvSpPr>
        <p:spPr>
          <a:xfrm>
            <a:off x="1385351" y="1130690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46D1A6-A06F-8246-A47B-0E94C1D32E1E}"/>
              </a:ext>
            </a:extLst>
          </p:cNvPr>
          <p:cNvSpPr txBox="1"/>
          <p:nvPr/>
        </p:nvSpPr>
        <p:spPr>
          <a:xfrm>
            <a:off x="3818312" y="1130690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III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B6E6A5-1773-F44E-B1C9-7BDBA82B4E0C}"/>
              </a:ext>
            </a:extLst>
          </p:cNvPr>
          <p:cNvSpPr txBox="1"/>
          <p:nvPr/>
        </p:nvSpPr>
        <p:spPr>
          <a:xfrm>
            <a:off x="2601832" y="1130690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</a:t>
            </a:r>
            <a:r>
              <a:rPr lang="en-GB" sz="1600" b="1" kern="1100" dirty="0">
                <a:solidFill>
                  <a:srgbClr val="CC6F00"/>
                </a:solidFill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7550C5-BB2B-7749-B401-B9AAD8C13D5D}"/>
              </a:ext>
            </a:extLst>
          </p:cNvPr>
          <p:cNvSpPr txBox="1"/>
          <p:nvPr/>
        </p:nvSpPr>
        <p:spPr>
          <a:xfrm>
            <a:off x="6553200" y="1126467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V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63BB75-59DC-4E3E-9D88-F1F9F8DF7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/>
              <a:t>Request to be considered for inclusion in the </a:t>
            </a:r>
            <a:r>
              <a:rPr lang="en-US" sz="2000" b="1" dirty="0" err="1"/>
              <a:t>programme</a:t>
            </a:r>
            <a:r>
              <a:rPr lang="en-US" sz="2000" b="1" dirty="0"/>
              <a:t> of work towards 2030 of the Platform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5288E5-B29C-CF44-85E0-D67EB73197BF}"/>
              </a:ext>
            </a:extLst>
          </p:cNvPr>
          <p:cNvSpPr txBox="1"/>
          <p:nvPr/>
        </p:nvSpPr>
        <p:spPr>
          <a:xfrm>
            <a:off x="7769681" y="1126467"/>
            <a:ext cx="1156752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Annex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F16B1A-8772-924C-A21B-110F0EB4A958}"/>
              </a:ext>
            </a:extLst>
          </p:cNvPr>
          <p:cNvSpPr txBox="1"/>
          <p:nvPr/>
        </p:nvSpPr>
        <p:spPr>
          <a:xfrm>
            <a:off x="5033356" y="1043963"/>
            <a:ext cx="1521281" cy="459700"/>
          </a:xfrm>
          <a:prstGeom prst="roundRect">
            <a:avLst/>
          </a:prstGeom>
          <a:solidFill>
            <a:srgbClr val="6999C9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2100" b="1" kern="1100" dirty="0">
                <a:solidFill>
                  <a:schemeClr val="bg1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IV</a:t>
            </a:r>
          </a:p>
        </p:txBody>
      </p:sp>
      <p:graphicFrame>
        <p:nvGraphicFramePr>
          <p:cNvPr id="12" name="Table 5">
            <a:extLst>
              <a:ext uri="{FF2B5EF4-FFF2-40B4-BE49-F238E27FC236}">
                <a16:creationId xmlns:a16="http://schemas.microsoft.com/office/drawing/2014/main" id="{93E8732D-5BC2-4A79-82A4-7604725A6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166218"/>
              </p:ext>
            </p:extLst>
          </p:nvPr>
        </p:nvGraphicFramePr>
        <p:xfrm>
          <a:off x="1385351" y="1501038"/>
          <a:ext cx="7541081" cy="292999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541081">
                  <a:extLst>
                    <a:ext uri="{9D8B030D-6E8A-4147-A177-3AD203B41FA5}">
                      <a16:colId xmlns:a16="http://schemas.microsoft.com/office/drawing/2014/main" val="1634593392"/>
                    </a:ext>
                  </a:extLst>
                </a:gridCol>
              </a:tblGrid>
              <a:tr h="2245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Proposals for a further request to be considered for inclusion in the programme of work  towards 2030 of the platform.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99890387"/>
                  </a:ext>
                </a:extLst>
              </a:tr>
              <a:tr h="689504"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four new deliverables are </a:t>
                      </a:r>
                      <a:r>
                        <a:rPr lang="en-CA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highly relevant to the post-2020 global biodiversity framework 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and may support the implementation of the framework: </a:t>
                      </a:r>
                    </a:p>
                    <a:p>
                      <a:pPr marL="628650" marR="0" lvl="1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Nexus assessment </a:t>
                      </a:r>
                    </a:p>
                    <a:p>
                      <a:pPr marL="628650" marR="0" lvl="1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Business and Biodiversity Assessment </a:t>
                      </a:r>
                    </a:p>
                    <a:p>
                      <a:pPr marL="628650" marR="0" lvl="1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Transformative Change Assessment </a:t>
                      </a:r>
                    </a:p>
                    <a:p>
                      <a:pPr marL="628650" marR="0" lvl="1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Technical Paper on Biodiversity and Climate Change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012768718"/>
                  </a:ext>
                </a:extLst>
              </a:tr>
              <a:tr h="583032"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SBSTTA may wish to recommend to the COP that it specify its request for a </a:t>
                      </a:r>
                      <a:r>
                        <a:rPr lang="en-CA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second global assessment of biodiversity and ecosystem services 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 addresses the needs of the post-2020 global biodiversity framework. 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47188785"/>
                  </a:ext>
                </a:extLst>
              </a:tr>
              <a:tr h="363054"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potentially relevant area of work could involve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methodological support to help and assist monitoring and reporting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at the national level.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CA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3719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5044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8365A94-F6A1-904E-B62A-29B8EB7BBAF6}"/>
              </a:ext>
            </a:extLst>
          </p:cNvPr>
          <p:cNvSpPr txBox="1"/>
          <p:nvPr/>
        </p:nvSpPr>
        <p:spPr>
          <a:xfrm>
            <a:off x="1425119" y="1123950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46D1A6-A06F-8246-A47B-0E94C1D32E1E}"/>
              </a:ext>
            </a:extLst>
          </p:cNvPr>
          <p:cNvSpPr txBox="1"/>
          <p:nvPr/>
        </p:nvSpPr>
        <p:spPr>
          <a:xfrm>
            <a:off x="3858080" y="1123950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III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B6E6A5-1773-F44E-B1C9-7BDBA82B4E0C}"/>
              </a:ext>
            </a:extLst>
          </p:cNvPr>
          <p:cNvSpPr txBox="1"/>
          <p:nvPr/>
        </p:nvSpPr>
        <p:spPr>
          <a:xfrm>
            <a:off x="2641600" y="1123950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</a:t>
            </a:r>
            <a:r>
              <a:rPr lang="en-GB" sz="1600" b="1" kern="1100" dirty="0">
                <a:solidFill>
                  <a:srgbClr val="CC6F00"/>
                </a:solidFill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7550C5-BB2B-7749-B401-B9AAD8C13D5D}"/>
              </a:ext>
            </a:extLst>
          </p:cNvPr>
          <p:cNvSpPr txBox="1"/>
          <p:nvPr/>
        </p:nvSpPr>
        <p:spPr>
          <a:xfrm>
            <a:off x="5074561" y="1123950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IV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63BB75-59DC-4E3E-9D88-F1F9F8DF7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b="1" dirty="0"/>
              <a:t>Suggested Recommendation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5288E5-B29C-CF44-85E0-D67EB73197BF}"/>
              </a:ext>
            </a:extLst>
          </p:cNvPr>
          <p:cNvSpPr txBox="1"/>
          <p:nvPr/>
        </p:nvSpPr>
        <p:spPr>
          <a:xfrm>
            <a:off x="7809449" y="1119727"/>
            <a:ext cx="1156752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Annex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F16B1A-8772-924C-A21B-110F0EB4A958}"/>
              </a:ext>
            </a:extLst>
          </p:cNvPr>
          <p:cNvSpPr txBox="1"/>
          <p:nvPr/>
        </p:nvSpPr>
        <p:spPr>
          <a:xfrm>
            <a:off x="6288168" y="1072130"/>
            <a:ext cx="1521281" cy="459700"/>
          </a:xfrm>
          <a:prstGeom prst="roundRect">
            <a:avLst/>
          </a:prstGeom>
          <a:solidFill>
            <a:srgbClr val="6999C9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2100" b="1" kern="1100" dirty="0">
                <a:solidFill>
                  <a:schemeClr val="bg1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V</a:t>
            </a:r>
          </a:p>
        </p:txBody>
      </p:sp>
      <p:graphicFrame>
        <p:nvGraphicFramePr>
          <p:cNvPr id="11" name="Table 5">
            <a:extLst>
              <a:ext uri="{FF2B5EF4-FFF2-40B4-BE49-F238E27FC236}">
                <a16:creationId xmlns:a16="http://schemas.microsoft.com/office/drawing/2014/main" id="{57BAFD62-B84F-4A73-8537-E0D9172768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351628"/>
              </p:ext>
            </p:extLst>
          </p:nvPr>
        </p:nvGraphicFramePr>
        <p:xfrm>
          <a:off x="1425119" y="1494298"/>
          <a:ext cx="7541081" cy="291405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541081">
                  <a:extLst>
                    <a:ext uri="{9D8B030D-6E8A-4147-A177-3AD203B41FA5}">
                      <a16:colId xmlns:a16="http://schemas.microsoft.com/office/drawing/2014/main" val="1634593392"/>
                    </a:ext>
                  </a:extLst>
                </a:gridCol>
              </a:tblGrid>
              <a:tr h="3435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Suggested Recommendations along the following lines: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99890387"/>
                  </a:ext>
                </a:extLst>
              </a:tr>
              <a:tr h="733942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Welcoming the rolling work </a:t>
                      </a:r>
                      <a:r>
                        <a:rPr lang="en-US" sz="1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programme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of the Platform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up to 2030, including the workshop report on biodiversity and pandemics and the ongoing assessments.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012768718"/>
                  </a:ext>
                </a:extLst>
              </a:tr>
              <a:tr h="89171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Noting that the Platform will consider requests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inputs and suggestions received in time for consideration at that session,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including for a second global assessment of biodiversity and ecosystem services.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47188785"/>
                  </a:ext>
                </a:extLst>
              </a:tr>
              <a:tr h="72137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Consider providing  methodological support to help and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assist monitoring and reporting.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Continue to support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assessments at the national level.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Strengthening cooperation 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with regard to </a:t>
                      </a:r>
                      <a:r>
                        <a:rPr lang="en-US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data and knowledge, capacity-building, and indigenous and local knowledge.</a:t>
                      </a:r>
                      <a:endParaRPr lang="en-CA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3719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2506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8365A94-F6A1-904E-B62A-29B8EB7BBAF6}"/>
              </a:ext>
            </a:extLst>
          </p:cNvPr>
          <p:cNvSpPr txBox="1"/>
          <p:nvPr/>
        </p:nvSpPr>
        <p:spPr>
          <a:xfrm>
            <a:off x="1379758" y="1123950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46D1A6-A06F-8246-A47B-0E94C1D32E1E}"/>
              </a:ext>
            </a:extLst>
          </p:cNvPr>
          <p:cNvSpPr txBox="1"/>
          <p:nvPr/>
        </p:nvSpPr>
        <p:spPr>
          <a:xfrm>
            <a:off x="3812719" y="1123950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III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B6E6A5-1773-F44E-B1C9-7BDBA82B4E0C}"/>
              </a:ext>
            </a:extLst>
          </p:cNvPr>
          <p:cNvSpPr txBox="1"/>
          <p:nvPr/>
        </p:nvSpPr>
        <p:spPr>
          <a:xfrm>
            <a:off x="2596239" y="1123950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</a:t>
            </a:r>
            <a:r>
              <a:rPr lang="en-GB" sz="1600" b="1" kern="1100" dirty="0">
                <a:solidFill>
                  <a:srgbClr val="CC6F00"/>
                </a:solidFill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7550C5-BB2B-7749-B401-B9AAD8C13D5D}"/>
              </a:ext>
            </a:extLst>
          </p:cNvPr>
          <p:cNvSpPr txBox="1"/>
          <p:nvPr/>
        </p:nvSpPr>
        <p:spPr>
          <a:xfrm>
            <a:off x="5029200" y="1123950"/>
            <a:ext cx="1216481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IV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63BB75-59DC-4E3E-9D88-F1F9F8DF7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Utilizing National Ecosystem Assessments to Support the IPBES and CBD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5288E5-B29C-CF44-85E0-D67EB73197BF}"/>
              </a:ext>
            </a:extLst>
          </p:cNvPr>
          <p:cNvSpPr txBox="1"/>
          <p:nvPr/>
        </p:nvSpPr>
        <p:spPr>
          <a:xfrm>
            <a:off x="6242806" y="1123949"/>
            <a:ext cx="1156752" cy="374571"/>
          </a:xfrm>
          <a:prstGeom prst="roundRect">
            <a:avLst/>
          </a:prstGeom>
          <a:solidFill>
            <a:srgbClr val="E8EDF4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1600" b="1" kern="1100" dirty="0">
                <a:solidFill>
                  <a:srgbClr val="CC6F00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Section V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F16B1A-8772-924C-A21B-110F0EB4A958}"/>
              </a:ext>
            </a:extLst>
          </p:cNvPr>
          <p:cNvSpPr txBox="1"/>
          <p:nvPr/>
        </p:nvSpPr>
        <p:spPr>
          <a:xfrm>
            <a:off x="7399558" y="1055576"/>
            <a:ext cx="1521281" cy="459700"/>
          </a:xfrm>
          <a:prstGeom prst="roundRect">
            <a:avLst/>
          </a:prstGeom>
          <a:solidFill>
            <a:srgbClr val="6999C9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sz="2100" b="1" kern="1100" dirty="0">
                <a:solidFill>
                  <a:schemeClr val="bg1"/>
                </a:solidFill>
                <a:effectLst/>
                <a:latin typeface="Lato"/>
                <a:ea typeface="Times New Roman" panose="02020603050405020304" pitchFamily="18" charset="0"/>
                <a:cs typeface="Arial" panose="020B0604020202020204" pitchFamily="34" charset="0"/>
              </a:rPr>
              <a:t>Annex</a:t>
            </a:r>
          </a:p>
        </p:txBody>
      </p:sp>
      <p:graphicFrame>
        <p:nvGraphicFramePr>
          <p:cNvPr id="11" name="Table 5">
            <a:extLst>
              <a:ext uri="{FF2B5EF4-FFF2-40B4-BE49-F238E27FC236}">
                <a16:creationId xmlns:a16="http://schemas.microsoft.com/office/drawing/2014/main" id="{A71AB2BA-358F-4208-BBDB-7F04589D0D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164640"/>
              </p:ext>
            </p:extLst>
          </p:nvPr>
        </p:nvGraphicFramePr>
        <p:xfrm>
          <a:off x="1425119" y="1494299"/>
          <a:ext cx="7541081" cy="308259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541081">
                  <a:extLst>
                    <a:ext uri="{9D8B030D-6E8A-4147-A177-3AD203B41FA5}">
                      <a16:colId xmlns:a16="http://schemas.microsoft.com/office/drawing/2014/main" val="1634593392"/>
                    </a:ext>
                  </a:extLst>
                </a:gridCol>
              </a:tblGrid>
              <a:tr h="4942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National ecosystem assessments </a:t>
                      </a: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can support national policies and measures for the implementation of the biodiversity-related conventions and related processes.</a:t>
                      </a:r>
                      <a:endParaRPr lang="en-CA" sz="1400" b="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99890387"/>
                  </a:ext>
                </a:extLst>
              </a:tr>
              <a:tr h="984452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</a:rPr>
                        <a:t>The COP has encouraged the use of the </a:t>
                      </a:r>
                      <a:r>
                        <a:rPr lang="en-US" sz="1400" b="1" dirty="0">
                          <a:solidFill>
                            <a:schemeClr val="dk1"/>
                          </a:solidFill>
                        </a:rPr>
                        <a:t>assessment reports at the national level.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dk1"/>
                          </a:solidFill>
                        </a:rPr>
                        <a:t>These can deliver an </a:t>
                      </a:r>
                      <a:r>
                        <a:rPr lang="en-US" sz="1400" b="1" dirty="0">
                          <a:solidFill>
                            <a:schemeClr val="dk1"/>
                          </a:solidFill>
                        </a:rPr>
                        <a:t>evidence base that meets the needs of different sectors </a:t>
                      </a:r>
                      <a:r>
                        <a:rPr lang="en-US" sz="1400" b="0" dirty="0">
                          <a:solidFill>
                            <a:schemeClr val="dk1"/>
                          </a:solidFill>
                        </a:rPr>
                        <a:t>and encourages </a:t>
                      </a:r>
                      <a:r>
                        <a:rPr lang="en-US" sz="1400" b="1" dirty="0">
                          <a:solidFill>
                            <a:schemeClr val="dk1"/>
                          </a:solidFill>
                        </a:rPr>
                        <a:t>integration of knowledge</a:t>
                      </a:r>
                      <a:r>
                        <a:rPr lang="en-US" sz="1400" b="0" dirty="0">
                          <a:solidFill>
                            <a:schemeClr val="dk1"/>
                          </a:solidFill>
                        </a:rPr>
                        <a:t>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dk1"/>
                          </a:solidFill>
                        </a:rPr>
                        <a:t>They can support </a:t>
                      </a:r>
                      <a:r>
                        <a:rPr lang="en-US" sz="1400" b="1" dirty="0">
                          <a:solidFill>
                            <a:schemeClr val="dk1"/>
                          </a:solidFill>
                        </a:rPr>
                        <a:t>understanding </a:t>
                      </a:r>
                      <a:r>
                        <a:rPr lang="en-US" sz="1400" b="0" dirty="0">
                          <a:solidFill>
                            <a:schemeClr val="dk1"/>
                          </a:solidFill>
                        </a:rPr>
                        <a:t>of alternative </a:t>
                      </a:r>
                      <a:r>
                        <a:rPr lang="en-US" sz="1400" b="1" dirty="0">
                          <a:solidFill>
                            <a:schemeClr val="dk1"/>
                          </a:solidFill>
                        </a:rPr>
                        <a:t>priorities</a:t>
                      </a:r>
                      <a:r>
                        <a:rPr lang="en-US" sz="1400" b="0" dirty="0">
                          <a:solidFill>
                            <a:schemeClr val="dk1"/>
                          </a:solidFill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012768718"/>
                  </a:ext>
                </a:extLst>
              </a:tr>
              <a:tr h="1075268">
                <a:tc>
                  <a:txBody>
                    <a:bodyPr/>
                    <a:lstStyle/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solidFill>
                            <a:schemeClr val="dk1"/>
                          </a:solidFill>
                        </a:rPr>
                        <a:t>UNEP-WCMC has developed an initiative that builds capacities for national ecosystem assessments</a:t>
                      </a:r>
                      <a:r>
                        <a:rPr lang="en-US" sz="1400" dirty="0">
                          <a:solidFill>
                            <a:schemeClr val="dk1"/>
                          </a:solidFill>
                        </a:rPr>
                        <a:t> that respond to nationally identified needs.</a:t>
                      </a:r>
                    </a:p>
                    <a:p>
                      <a:pPr marL="285750" indent="-285750" algn="just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>
                          <a:solidFill>
                            <a:schemeClr val="dk1"/>
                          </a:solidFill>
                        </a:rPr>
                        <a:t>This initiative is currently supporting 12 countries </a:t>
                      </a:r>
                      <a:r>
                        <a:rPr lang="en-US" sz="1400" dirty="0">
                          <a:solidFill>
                            <a:schemeClr val="dk1"/>
                          </a:solidFill>
                        </a:rPr>
                        <a:t>to undertake national ecosystem assessments and develop national science-policy platforms.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47188785"/>
                  </a:ext>
                </a:extLst>
              </a:tr>
              <a:tr h="50471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</a:rPr>
                        <a:t>Further information on the initiative and its impacts can be found in CBD/SBSTTA/24/INF/18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3719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1114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3BB75-59DC-4E3E-9D88-F1F9F8DF7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Information document </a:t>
            </a:r>
            <a:r>
              <a:rPr lang="en-US" sz="2400" b="1" u="sng" dirty="0"/>
              <a:t>CBD/SBSTTA/24/INF/17 </a:t>
            </a:r>
            <a:br>
              <a:rPr lang="en-US" sz="2400" b="1" dirty="0"/>
            </a:br>
            <a:r>
              <a:rPr lang="en-US" sz="2000" b="1" dirty="0"/>
              <a:t>Update on the Work of the IPBES</a:t>
            </a: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5E831F-BB32-4BFE-878D-2926205DC1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800" dirty="0"/>
              <a:t>The information document, </a:t>
            </a:r>
            <a:r>
              <a:rPr lang="en-US" sz="1800" b="1" dirty="0"/>
              <a:t>prepared by the IPBES Secretariat</a:t>
            </a:r>
            <a:r>
              <a:rPr lang="en-US" sz="1800" dirty="0"/>
              <a:t>, provides an </a:t>
            </a:r>
            <a:r>
              <a:rPr lang="en-US" sz="1800" b="1" dirty="0"/>
              <a:t>update on the work of the IPBES </a:t>
            </a:r>
            <a:r>
              <a:rPr lang="en-US" sz="1800" dirty="0"/>
              <a:t>since the twenty-third meeting of the SBSTTA, held in November 2019. </a:t>
            </a:r>
          </a:p>
          <a:p>
            <a:pPr algn="just"/>
            <a:endParaRPr lang="en-US" sz="1800" dirty="0"/>
          </a:p>
          <a:p>
            <a:pPr algn="just"/>
            <a:r>
              <a:rPr lang="en-US" sz="1800" dirty="0"/>
              <a:t>The complete </a:t>
            </a:r>
            <a:r>
              <a:rPr lang="en-US" sz="1800" b="1" dirty="0"/>
              <a:t>updated timeline </a:t>
            </a:r>
            <a:r>
              <a:rPr lang="en-US" sz="1800" dirty="0"/>
              <a:t>for the various drafts of the </a:t>
            </a:r>
            <a:r>
              <a:rPr lang="en-US" sz="1800" b="1" dirty="0"/>
              <a:t>ongoing assessments </a:t>
            </a:r>
            <a:r>
              <a:rPr lang="en-US" sz="1800" dirty="0"/>
              <a:t>can be found at the end of the information document.</a:t>
            </a:r>
          </a:p>
          <a:p>
            <a:pPr algn="just"/>
            <a:endParaRPr lang="en-US" sz="1800" dirty="0"/>
          </a:p>
          <a:p>
            <a:pPr algn="just"/>
            <a:r>
              <a:rPr lang="en-US" sz="1800" dirty="0"/>
              <a:t>The </a:t>
            </a:r>
            <a:r>
              <a:rPr lang="en-US" sz="1800" b="1" dirty="0"/>
              <a:t>eighth session</a:t>
            </a:r>
            <a:r>
              <a:rPr lang="en-US" sz="1800" dirty="0"/>
              <a:t> of the Plenary of the Platform is scheduled for </a:t>
            </a:r>
            <a:r>
              <a:rPr lang="en-US" sz="1800" b="1" dirty="0"/>
              <a:t>14 - 24 June 2021 </a:t>
            </a:r>
            <a:r>
              <a:rPr lang="en-US" sz="1800" dirty="0"/>
              <a:t>as an online meeting.</a:t>
            </a:r>
          </a:p>
        </p:txBody>
      </p:sp>
    </p:spTree>
    <p:extLst>
      <p:ext uri="{BB962C8B-B14F-4D97-AF65-F5344CB8AC3E}">
        <p14:creationId xmlns:p14="http://schemas.microsoft.com/office/powerpoint/2010/main" val="801529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entury Gothic" panose="020B0502020202020204" pitchFamily="34" charset="0"/>
              </a:rPr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62BF7B-2AD7-4CA7-AFA3-1C472BAC3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4560900"/>
            <a:ext cx="2895600" cy="544029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A0CC683C-5412-4DDF-9456-AEA76378F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3213" y="1809750"/>
            <a:ext cx="3455987" cy="2215991"/>
          </a:xfrm>
          <a:prstGeom prst="rect">
            <a:avLst/>
          </a:prstGeom>
          <a:solidFill>
            <a:schemeClr val="bg1">
              <a:alpha val="7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ko-KR" sz="1600" dirty="0">
                <a:solidFill>
                  <a:srgbClr val="009B48"/>
                </a:solidFill>
                <a:ea typeface="굴림" panose="020B0600000101010101" pitchFamily="34" charset="-127"/>
              </a:rPr>
              <a:t>Secretariat of the Convention </a:t>
            </a:r>
          </a:p>
          <a:p>
            <a:pPr>
              <a:spcBef>
                <a:spcPct val="0"/>
              </a:spcBef>
            </a:pPr>
            <a:r>
              <a:rPr lang="en-US" altLang="ko-KR" sz="1600" dirty="0">
                <a:solidFill>
                  <a:srgbClr val="009B48"/>
                </a:solidFill>
                <a:ea typeface="굴림" panose="020B0600000101010101" pitchFamily="34" charset="-127"/>
              </a:rPr>
              <a:t>on Biological Diversity</a:t>
            </a:r>
            <a:r>
              <a:rPr lang="en-CA" altLang="ko-KR" sz="1600" dirty="0">
                <a:solidFill>
                  <a:srgbClr val="009B48"/>
                </a:solidFill>
                <a:ea typeface="굴림" panose="020B0600000101010101" pitchFamily="34" charset="-127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CA" altLang="ko-KR" sz="1500" dirty="0">
              <a:solidFill>
                <a:srgbClr val="636363"/>
              </a:solidFill>
              <a:ea typeface="굴림" panose="020B0503020000020004" pitchFamily="34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ko-KR" sz="1400" dirty="0">
                <a:solidFill>
                  <a:srgbClr val="636363"/>
                </a:solidFill>
                <a:ea typeface="굴림" panose="020B0503020000020004" pitchFamily="34" charset="-127"/>
              </a:rPr>
              <a:t>413 St. Jacques Street, Suite 800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ko-KR" sz="1400" dirty="0">
                <a:solidFill>
                  <a:srgbClr val="636363"/>
                </a:solidFill>
                <a:ea typeface="굴림" panose="020B0503020000020004" pitchFamily="34" charset="-127"/>
              </a:rPr>
              <a:t>Montreal, Quebec, Canada H2Y 1N9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ko-KR" sz="1400" dirty="0">
                <a:solidFill>
                  <a:srgbClr val="636363"/>
                </a:solidFill>
                <a:ea typeface="굴림" panose="020B0503020000020004" pitchFamily="34" charset="-127"/>
              </a:rPr>
              <a:t>Tel. +1 514 288 2220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CA" altLang="ko-KR" sz="1500" dirty="0">
              <a:solidFill>
                <a:srgbClr val="636363"/>
              </a:solidFill>
              <a:ea typeface="굴림" panose="020B0503020000020004" pitchFamily="34" charset="-127"/>
            </a:endParaRPr>
          </a:p>
          <a:p>
            <a:pPr>
              <a:spcBef>
                <a:spcPct val="0"/>
              </a:spcBef>
            </a:pPr>
            <a:r>
              <a:rPr lang="en-CA" altLang="ko-KR" sz="1700" dirty="0">
                <a:solidFill>
                  <a:srgbClr val="009B48"/>
                </a:solidFill>
                <a:ea typeface="굴림" panose="020B0600000101010101" pitchFamily="34" charset="-127"/>
              </a:rPr>
              <a:t>secretariat@cbd.int </a:t>
            </a:r>
          </a:p>
          <a:p>
            <a:pPr>
              <a:spcBef>
                <a:spcPct val="0"/>
              </a:spcBef>
            </a:pPr>
            <a:r>
              <a:rPr lang="en-CA" altLang="ko-KR" sz="1700" dirty="0">
                <a:solidFill>
                  <a:srgbClr val="009B48"/>
                </a:solidFill>
                <a:ea typeface="굴림" panose="020B0600000101010101" pitchFamily="34" charset="-127"/>
              </a:rPr>
              <a:t>www.cbd.int</a:t>
            </a:r>
            <a:endParaRPr lang="en-US" altLang="ko-KR" sz="1700" dirty="0">
              <a:solidFill>
                <a:srgbClr val="009B48"/>
              </a:solidFill>
              <a:ea typeface="굴림" panose="020B0600000101010101" pitchFamily="34" charset="-127"/>
            </a:endParaRPr>
          </a:p>
        </p:txBody>
      </p:sp>
      <p:pic>
        <p:nvPicPr>
          <p:cNvPr id="9" name="Picture 8">
            <a:hlinkClick r:id="rId4"/>
            <a:extLst>
              <a:ext uri="{FF2B5EF4-FFF2-40B4-BE49-F238E27FC236}">
                <a16:creationId xmlns:a16="http://schemas.microsoft.com/office/drawing/2014/main" id="{5A225EDB-AB2A-41D7-B587-2CDA98600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33550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3">
            <a:extLst>
              <a:ext uri="{FF2B5EF4-FFF2-40B4-BE49-F238E27FC236}">
                <a16:creationId xmlns:a16="http://schemas.microsoft.com/office/drawing/2014/main" id="{305F9F7B-9A9C-4D03-BF4B-B3FE7FF1B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4362" y="1692275"/>
            <a:ext cx="3525838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facebook.com/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twitter.com/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instagram.com/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linkedin.com/company/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</p:txBody>
      </p:sp>
      <p:pic>
        <p:nvPicPr>
          <p:cNvPr id="11" name="Picture 12">
            <a:hlinkClick r:id="rId6"/>
            <a:extLst>
              <a:ext uri="{FF2B5EF4-FFF2-40B4-BE49-F238E27FC236}">
                <a16:creationId xmlns:a16="http://schemas.microsoft.com/office/drawing/2014/main" id="{ED13CC6E-9784-4851-9FF9-8E8214991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925791"/>
            <a:ext cx="36036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>
            <a:hlinkClick r:id="rId8"/>
            <a:extLst>
              <a:ext uri="{FF2B5EF4-FFF2-40B4-BE49-F238E27FC236}">
                <a16:creationId xmlns:a16="http://schemas.microsoft.com/office/drawing/2014/main" id="{364DDED4-D4CB-46E5-A8A0-85FFB2E8C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975" y="2439988"/>
            <a:ext cx="35877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4">
            <a:hlinkClick r:id="rId10"/>
            <a:extLst>
              <a:ext uri="{FF2B5EF4-FFF2-40B4-BE49-F238E27FC236}">
                <a16:creationId xmlns:a16="http://schemas.microsoft.com/office/drawing/2014/main" id="{FA73FA2C-A791-4411-8C6E-066E12366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184428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102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bd-custom 1">
      <a:dk1>
        <a:srgbClr val="636363"/>
      </a:dk1>
      <a:lt1>
        <a:sysClr val="window" lastClr="FFFFFF"/>
      </a:lt1>
      <a:dk2>
        <a:srgbClr val="00483A"/>
      </a:dk2>
      <a:lt2>
        <a:srgbClr val="FFFFFF"/>
      </a:lt2>
      <a:accent1>
        <a:srgbClr val="E8C800"/>
      </a:accent1>
      <a:accent2>
        <a:srgbClr val="DA3B01"/>
      </a:accent2>
      <a:accent3>
        <a:srgbClr val="009B48"/>
      </a:accent3>
      <a:accent4>
        <a:srgbClr val="6054BA"/>
      </a:accent4>
      <a:accent5>
        <a:srgbClr val="0086B7"/>
      </a:accent5>
      <a:accent6>
        <a:srgbClr val="A05800"/>
      </a:accent6>
      <a:hlink>
        <a:srgbClr val="009B48"/>
      </a:hlink>
      <a:folHlink>
        <a:srgbClr val="00483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BFACF6D92CD24AA50050CE23F68F74" ma:contentTypeVersion="12" ma:contentTypeDescription="Create a new document." ma:contentTypeScope="" ma:versionID="b2940eda6149edcb6b242f529514f291">
  <xsd:schema xmlns:xsd="http://www.w3.org/2001/XMLSchema" xmlns:xs="http://www.w3.org/2001/XMLSchema" xmlns:p="http://schemas.microsoft.com/office/2006/metadata/properties" xmlns:ns2="358298e0-1b7e-4ebe-8695-94439b74f0d1" xmlns:ns3="13ad741f-c0db-4e29-b5a6-03b4a1bc18ba" targetNamespace="http://schemas.microsoft.com/office/2006/metadata/properties" ma:root="true" ma:fieldsID="22b615662ec7a5f2ba2633737ce3087f" ns2:_="" ns3:_="">
    <xsd:import namespace="358298e0-1b7e-4ebe-8695-94439b74f0d1"/>
    <xsd:import namespace="13ad741f-c0db-4e29-b5a6-03b4a1bc18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8298e0-1b7e-4ebe-8695-94439b74f0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ad741f-c0db-4e29-b5a6-03b4a1bc18b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324A7A-73FF-4471-A41B-414F28F467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C09D67-F571-4C00-BF6B-836405F6A21F}">
  <ds:schemaRefs>
    <ds:schemaRef ds:uri="358298e0-1b7e-4ebe-8695-94439b74f0d1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3ad741f-c0db-4e29-b5a6-03b4a1bc18b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A6270E0-B033-4BEA-B858-3B3DEC96CC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8298e0-1b7e-4ebe-8695-94439b74f0d1"/>
    <ds:schemaRef ds:uri="13ad741f-c0db-4e29-b5a6-03b4a1bc18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23173</TotalTime>
  <Words>1525</Words>
  <Application>Microsoft Office PowerPoint</Application>
  <PresentationFormat>On-screen Show (16:9)</PresentationFormat>
  <Paragraphs>200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Courier New</vt:lpstr>
      <vt:lpstr>Lato</vt:lpstr>
      <vt:lpstr>Office Theme</vt:lpstr>
      <vt:lpstr>PowerPoint Presentation</vt:lpstr>
      <vt:lpstr>Structure of the pre-session document</vt:lpstr>
      <vt:lpstr>Mandate of the pre-session document</vt:lpstr>
      <vt:lpstr>Consideration of IPBES deliverables</vt:lpstr>
      <vt:lpstr>Consideration of IPBES deliverables</vt:lpstr>
      <vt:lpstr>Update on the work programme of the IPBES</vt:lpstr>
      <vt:lpstr>Update on the work programme of the IPBES</vt:lpstr>
      <vt:lpstr>Request to be considered for inclusion in the programme of work towards 2030 of the Platform</vt:lpstr>
      <vt:lpstr>Suggested Recommendation</vt:lpstr>
      <vt:lpstr>Utilizing National Ecosystem Assessments to Support the IPBES and CBD</vt:lpstr>
      <vt:lpstr>Information document CBD/SBSTTA/24/INF/17  Update on the Work of the IPBES</vt:lpstr>
      <vt:lpstr>Thank you</vt:lpstr>
    </vt:vector>
  </TitlesOfParts>
  <Company>United Nations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Examinations and Tests Section 2015 Projects and Deliverables</dc:title>
  <dc:creator>Chenghui Xu</dc:creator>
  <cp:lastModifiedBy>Veronique Lefebvre</cp:lastModifiedBy>
  <cp:revision>580</cp:revision>
  <cp:lastPrinted>2017-03-13T10:44:30Z</cp:lastPrinted>
  <dcterms:created xsi:type="dcterms:W3CDTF">2015-06-26T14:39:17Z</dcterms:created>
  <dcterms:modified xsi:type="dcterms:W3CDTF">2021-02-03T16:29:43Z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0x01010069BFACF6D92CD24AA50050CE23F68F74</vt:lpwstr>
  </property>
</Properties>
</file>