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584A6C" w14:paraId="07F6750D" w14:textId="77777777" w:rsidTr="009C2DE6">
        <w:trPr>
          <w:trHeight w:val="851"/>
        </w:trPr>
        <w:tc>
          <w:tcPr>
            <w:tcW w:w="976" w:type="dxa"/>
            <w:tcBorders>
              <w:bottom w:val="single" w:sz="12" w:space="0" w:color="auto"/>
            </w:tcBorders>
          </w:tcPr>
          <w:p w14:paraId="1DEFF495" w14:textId="77777777" w:rsidR="00C9161D" w:rsidRPr="00584A6C" w:rsidRDefault="00C9161D" w:rsidP="00B00053">
            <w:pPr>
              <w:suppressLineNumbers/>
              <w:suppressAutoHyphens/>
              <w:kinsoku w:val="0"/>
              <w:overflowPunct w:val="0"/>
              <w:autoSpaceDE w:val="0"/>
              <w:autoSpaceDN w:val="0"/>
              <w:adjustRightInd w:val="0"/>
              <w:snapToGrid w:val="0"/>
              <w:rPr>
                <w:snapToGrid w:val="0"/>
                <w:kern w:val="22"/>
              </w:rPr>
            </w:pPr>
            <w:r w:rsidRPr="00584A6C">
              <w:rPr>
                <w:noProof/>
                <w:snapToGrid w:val="0"/>
                <w:kern w:val="22"/>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1087733B" w:rsidR="00FA663B" w:rsidRPr="00584A6C" w:rsidRDefault="00AA6F92" w:rsidP="00B00053">
            <w:pPr>
              <w:suppressLineNumbers/>
              <w:suppressAutoHyphens/>
              <w:kinsoku w:val="0"/>
              <w:overflowPunct w:val="0"/>
              <w:autoSpaceDE w:val="0"/>
              <w:autoSpaceDN w:val="0"/>
              <w:adjustRightInd w:val="0"/>
              <w:snapToGrid w:val="0"/>
              <w:rPr>
                <w:snapToGrid w:val="0"/>
                <w:kern w:val="22"/>
              </w:rPr>
            </w:pPr>
            <w:r w:rsidRPr="00584A6C">
              <w:rPr>
                <w:noProof/>
                <w:snapToGrid w:val="0"/>
              </w:rPr>
              <w:drawing>
                <wp:inline distT="0" distB="0" distL="0" distR="0" wp14:anchorId="4030DC6E" wp14:editId="44D003EB">
                  <wp:extent cx="500870" cy="360000"/>
                  <wp:effectExtent l="0" t="0" r="0" b="254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00870" cy="360000"/>
                          </a:xfrm>
                          <a:prstGeom prst="rect">
                            <a:avLst/>
                          </a:prstGeom>
                          <a:noFill/>
                          <a:ln>
                            <a:noFill/>
                          </a:ln>
                        </pic:spPr>
                      </pic:pic>
                    </a:graphicData>
                  </a:graphic>
                </wp:inline>
              </w:drawing>
            </w:r>
          </w:p>
        </w:tc>
        <w:tc>
          <w:tcPr>
            <w:tcW w:w="4090" w:type="dxa"/>
            <w:tcBorders>
              <w:bottom w:val="single" w:sz="12" w:space="0" w:color="auto"/>
            </w:tcBorders>
          </w:tcPr>
          <w:p w14:paraId="600A589D" w14:textId="6824960D" w:rsidR="00247810" w:rsidRPr="00584A6C" w:rsidRDefault="00C9161D" w:rsidP="00302CD2">
            <w:pPr>
              <w:suppressLineNumbers/>
              <w:suppressAutoHyphens/>
              <w:kinsoku w:val="0"/>
              <w:overflowPunct w:val="0"/>
              <w:autoSpaceDE w:val="0"/>
              <w:autoSpaceDN w:val="0"/>
              <w:adjustRightInd w:val="0"/>
              <w:snapToGrid w:val="0"/>
              <w:jc w:val="right"/>
              <w:rPr>
                <w:rFonts w:ascii="Arial" w:hAnsi="Arial" w:cs="Arial"/>
                <w:b/>
                <w:snapToGrid w:val="0"/>
                <w:kern w:val="22"/>
                <w:sz w:val="32"/>
                <w:szCs w:val="32"/>
              </w:rPr>
            </w:pPr>
            <w:r w:rsidRPr="00584A6C">
              <w:rPr>
                <w:rFonts w:ascii="Arial" w:hAnsi="Arial" w:cs="Arial"/>
                <w:b/>
                <w:snapToGrid w:val="0"/>
                <w:kern w:val="22"/>
                <w:sz w:val="32"/>
                <w:szCs w:val="32"/>
              </w:rPr>
              <w:t>CBD</w:t>
            </w:r>
          </w:p>
        </w:tc>
      </w:tr>
      <w:tr w:rsidR="00C9161D" w:rsidRPr="00584A6C" w14:paraId="6F751905" w14:textId="77777777" w:rsidTr="00CF1848">
        <w:tc>
          <w:tcPr>
            <w:tcW w:w="6117" w:type="dxa"/>
            <w:gridSpan w:val="2"/>
            <w:tcBorders>
              <w:top w:val="single" w:sz="12" w:space="0" w:color="auto"/>
              <w:bottom w:val="single" w:sz="36" w:space="0" w:color="auto"/>
            </w:tcBorders>
            <w:vAlign w:val="center"/>
          </w:tcPr>
          <w:p w14:paraId="14F52A6C" w14:textId="77777777" w:rsidR="00C9161D" w:rsidRPr="00584A6C" w:rsidRDefault="00C9161D" w:rsidP="00B00053">
            <w:pPr>
              <w:suppressLineNumbers/>
              <w:suppressAutoHyphens/>
              <w:kinsoku w:val="0"/>
              <w:overflowPunct w:val="0"/>
              <w:autoSpaceDE w:val="0"/>
              <w:autoSpaceDN w:val="0"/>
              <w:adjustRightInd w:val="0"/>
              <w:snapToGrid w:val="0"/>
              <w:rPr>
                <w:snapToGrid w:val="0"/>
                <w:kern w:val="22"/>
              </w:rPr>
            </w:pPr>
            <w:r w:rsidRPr="00584A6C">
              <w:rPr>
                <w:noProof/>
                <w:snapToGrid w:val="0"/>
                <w:kern w:val="22"/>
              </w:rPr>
              <w:drawing>
                <wp:inline distT="0" distB="0" distL="0" distR="0" wp14:anchorId="7BABC8B6" wp14:editId="083FE5C8">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584A6C" w:rsidRDefault="00C9161D" w:rsidP="00B00053">
            <w:pPr>
              <w:suppressLineNumbers/>
              <w:suppressAutoHyphens/>
              <w:kinsoku w:val="0"/>
              <w:overflowPunct w:val="0"/>
              <w:autoSpaceDE w:val="0"/>
              <w:autoSpaceDN w:val="0"/>
              <w:adjustRightInd w:val="0"/>
              <w:snapToGrid w:val="0"/>
              <w:ind w:left="1215"/>
              <w:rPr>
                <w:snapToGrid w:val="0"/>
                <w:kern w:val="22"/>
                <w:szCs w:val="22"/>
              </w:rPr>
            </w:pPr>
            <w:r w:rsidRPr="00584A6C">
              <w:rPr>
                <w:snapToGrid w:val="0"/>
                <w:kern w:val="22"/>
                <w:szCs w:val="22"/>
              </w:rPr>
              <w:t>Distr.</w:t>
            </w:r>
          </w:p>
          <w:p w14:paraId="0C21C438" w14:textId="54985652" w:rsidR="00C9161D" w:rsidRPr="00733FC4" w:rsidRDefault="00733FC4" w:rsidP="00B00053">
            <w:pPr>
              <w:suppressLineNumbers/>
              <w:suppressAutoHyphens/>
              <w:kinsoku w:val="0"/>
              <w:overflowPunct w:val="0"/>
              <w:autoSpaceDE w:val="0"/>
              <w:autoSpaceDN w:val="0"/>
              <w:adjustRightInd w:val="0"/>
              <w:snapToGrid w:val="0"/>
              <w:ind w:left="1215"/>
              <w:rPr>
                <w:snapToGrid w:val="0"/>
                <w:kern w:val="22"/>
                <w:szCs w:val="22"/>
              </w:rPr>
            </w:pPr>
            <w:r w:rsidRPr="00733FC4">
              <w:rPr>
                <w:caps/>
                <w:snapToGrid w:val="0"/>
                <w:kern w:val="22"/>
                <w:szCs w:val="22"/>
              </w:rPr>
              <w:t>GENERAL</w:t>
            </w:r>
          </w:p>
          <w:p w14:paraId="06715052" w14:textId="77777777" w:rsidR="00C9161D" w:rsidRPr="00584A6C" w:rsidRDefault="00C9161D" w:rsidP="00B00053">
            <w:pPr>
              <w:suppressLineNumbers/>
              <w:suppressAutoHyphens/>
              <w:kinsoku w:val="0"/>
              <w:overflowPunct w:val="0"/>
              <w:autoSpaceDE w:val="0"/>
              <w:autoSpaceDN w:val="0"/>
              <w:adjustRightInd w:val="0"/>
              <w:snapToGrid w:val="0"/>
              <w:ind w:left="1215"/>
              <w:rPr>
                <w:snapToGrid w:val="0"/>
                <w:kern w:val="22"/>
                <w:szCs w:val="22"/>
              </w:rPr>
            </w:pPr>
          </w:p>
          <w:p w14:paraId="44230134" w14:textId="0580250A" w:rsidR="00C9161D" w:rsidRPr="00584A6C" w:rsidRDefault="00EE7F52" w:rsidP="00B00053">
            <w:pPr>
              <w:suppressLineNumbers/>
              <w:suppressAutoHyphens/>
              <w:kinsoku w:val="0"/>
              <w:overflowPunct w:val="0"/>
              <w:autoSpaceDE w:val="0"/>
              <w:autoSpaceDN w:val="0"/>
              <w:adjustRightInd w:val="0"/>
              <w:snapToGrid w:val="0"/>
              <w:ind w:left="1215"/>
              <w:rPr>
                <w:snapToGrid w:val="0"/>
                <w:kern w:val="22"/>
                <w:szCs w:val="22"/>
              </w:rPr>
            </w:pPr>
            <w:sdt>
              <w:sdtPr>
                <w:rPr>
                  <w:snapToGrid w:val="0"/>
                  <w:kern w:val="22"/>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F30A1E" w:rsidRPr="00584A6C">
                  <w:rPr>
                    <w:snapToGrid w:val="0"/>
                    <w:kern w:val="22"/>
                  </w:rPr>
                  <w:t>CBD/COP/15/1/Add.</w:t>
                </w:r>
                <w:r w:rsidR="00004584" w:rsidRPr="00584A6C">
                  <w:rPr>
                    <w:snapToGrid w:val="0"/>
                    <w:kern w:val="22"/>
                  </w:rPr>
                  <w:t>3</w:t>
                </w:r>
              </w:sdtContent>
            </w:sdt>
          </w:p>
          <w:p w14:paraId="0DF1F033" w14:textId="347FDD92" w:rsidR="00C9161D" w:rsidRPr="00584A6C" w:rsidRDefault="00F30A1E" w:rsidP="00B00053">
            <w:pPr>
              <w:suppressLineNumbers/>
              <w:suppressAutoHyphens/>
              <w:kinsoku w:val="0"/>
              <w:overflowPunct w:val="0"/>
              <w:autoSpaceDE w:val="0"/>
              <w:autoSpaceDN w:val="0"/>
              <w:adjustRightInd w:val="0"/>
              <w:snapToGrid w:val="0"/>
              <w:ind w:left="1215"/>
              <w:rPr>
                <w:snapToGrid w:val="0"/>
                <w:kern w:val="22"/>
                <w:szCs w:val="22"/>
              </w:rPr>
            </w:pPr>
            <w:r w:rsidRPr="00584A6C">
              <w:rPr>
                <w:snapToGrid w:val="0"/>
                <w:kern w:val="22"/>
                <w:szCs w:val="22"/>
              </w:rPr>
              <w:t>1</w:t>
            </w:r>
            <w:r w:rsidR="00F96B55">
              <w:rPr>
                <w:snapToGrid w:val="0"/>
                <w:kern w:val="22"/>
                <w:szCs w:val="22"/>
              </w:rPr>
              <w:t>0</w:t>
            </w:r>
            <w:r w:rsidR="00B0640B" w:rsidRPr="00584A6C">
              <w:rPr>
                <w:snapToGrid w:val="0"/>
                <w:kern w:val="22"/>
                <w:szCs w:val="22"/>
              </w:rPr>
              <w:t xml:space="preserve"> </w:t>
            </w:r>
            <w:r w:rsidR="002518B1">
              <w:rPr>
                <w:snapToGrid w:val="0"/>
                <w:kern w:val="22"/>
                <w:szCs w:val="22"/>
              </w:rPr>
              <w:t>October</w:t>
            </w:r>
            <w:r w:rsidR="002518B1" w:rsidRPr="00584A6C">
              <w:rPr>
                <w:snapToGrid w:val="0"/>
                <w:kern w:val="22"/>
                <w:szCs w:val="22"/>
              </w:rPr>
              <w:t xml:space="preserve"> </w:t>
            </w:r>
            <w:r w:rsidR="00B0640B" w:rsidRPr="00584A6C">
              <w:rPr>
                <w:snapToGrid w:val="0"/>
                <w:kern w:val="22"/>
                <w:szCs w:val="22"/>
              </w:rPr>
              <w:t>202</w:t>
            </w:r>
            <w:r w:rsidRPr="00584A6C">
              <w:rPr>
                <w:snapToGrid w:val="0"/>
                <w:kern w:val="22"/>
                <w:szCs w:val="22"/>
              </w:rPr>
              <w:t>2</w:t>
            </w:r>
          </w:p>
          <w:p w14:paraId="159892DF" w14:textId="77777777" w:rsidR="00C9161D" w:rsidRPr="00584A6C" w:rsidRDefault="00C9161D" w:rsidP="00B00053">
            <w:pPr>
              <w:suppressLineNumbers/>
              <w:suppressAutoHyphens/>
              <w:kinsoku w:val="0"/>
              <w:overflowPunct w:val="0"/>
              <w:autoSpaceDE w:val="0"/>
              <w:autoSpaceDN w:val="0"/>
              <w:adjustRightInd w:val="0"/>
              <w:snapToGrid w:val="0"/>
              <w:ind w:left="1215"/>
              <w:rPr>
                <w:snapToGrid w:val="0"/>
                <w:kern w:val="22"/>
                <w:szCs w:val="22"/>
              </w:rPr>
            </w:pPr>
          </w:p>
          <w:p w14:paraId="19472D49" w14:textId="77777777" w:rsidR="00C9161D" w:rsidRPr="00584A6C" w:rsidRDefault="006B2290" w:rsidP="00B00053">
            <w:pPr>
              <w:suppressLineNumbers/>
              <w:suppressAutoHyphens/>
              <w:kinsoku w:val="0"/>
              <w:overflowPunct w:val="0"/>
              <w:autoSpaceDE w:val="0"/>
              <w:autoSpaceDN w:val="0"/>
              <w:adjustRightInd w:val="0"/>
              <w:snapToGrid w:val="0"/>
              <w:ind w:left="1215"/>
              <w:rPr>
                <w:snapToGrid w:val="0"/>
                <w:kern w:val="22"/>
                <w:szCs w:val="22"/>
              </w:rPr>
            </w:pPr>
            <w:r w:rsidRPr="00584A6C">
              <w:rPr>
                <w:snapToGrid w:val="0"/>
                <w:kern w:val="22"/>
                <w:szCs w:val="22"/>
              </w:rPr>
              <w:t xml:space="preserve">ORIGINAL: </w:t>
            </w:r>
            <w:r w:rsidR="00C9161D" w:rsidRPr="00584A6C">
              <w:rPr>
                <w:snapToGrid w:val="0"/>
                <w:kern w:val="22"/>
                <w:szCs w:val="22"/>
              </w:rPr>
              <w:t>ENGLISH</w:t>
            </w:r>
          </w:p>
          <w:p w14:paraId="5AA10CCE" w14:textId="77777777" w:rsidR="00C9161D" w:rsidRPr="00584A6C" w:rsidRDefault="00C9161D" w:rsidP="00B00053">
            <w:pPr>
              <w:suppressLineNumbers/>
              <w:suppressAutoHyphens/>
              <w:kinsoku w:val="0"/>
              <w:overflowPunct w:val="0"/>
              <w:autoSpaceDE w:val="0"/>
              <w:autoSpaceDN w:val="0"/>
              <w:adjustRightInd w:val="0"/>
              <w:snapToGrid w:val="0"/>
              <w:rPr>
                <w:snapToGrid w:val="0"/>
                <w:kern w:val="22"/>
              </w:rPr>
            </w:pPr>
          </w:p>
        </w:tc>
      </w:tr>
    </w:tbl>
    <w:p w14:paraId="16E481B9" w14:textId="77777777" w:rsidR="003B44F9" w:rsidRPr="00584A6C" w:rsidRDefault="003B44F9" w:rsidP="00B00053">
      <w:pPr>
        <w:pStyle w:val="Cornernotation"/>
        <w:suppressLineNumbers/>
        <w:suppressAutoHyphens/>
        <w:kinsoku w:val="0"/>
        <w:overflowPunct w:val="0"/>
        <w:autoSpaceDE w:val="0"/>
        <w:autoSpaceDN w:val="0"/>
        <w:adjustRightInd w:val="0"/>
        <w:snapToGrid w:val="0"/>
        <w:spacing w:before="60"/>
        <w:ind w:left="180" w:right="4642" w:hanging="180"/>
        <w:rPr>
          <w:snapToGrid w:val="0"/>
          <w:kern w:val="22"/>
        </w:rPr>
      </w:pPr>
      <w:r w:rsidRPr="00584A6C">
        <w:rPr>
          <w:snapToGrid w:val="0"/>
          <w:kern w:val="22"/>
        </w:rPr>
        <w:t>CONFERENCE OF THE PARTIES TO THE CONVENTION ON BIOLOGICAL DIVERSITY</w:t>
      </w:r>
    </w:p>
    <w:p w14:paraId="57515406" w14:textId="6CFC3A98" w:rsidR="003B44F9" w:rsidRPr="00584A6C" w:rsidRDefault="003B44F9" w:rsidP="00B00053">
      <w:pPr>
        <w:pStyle w:val="Cornernotation"/>
        <w:suppressLineNumbers/>
        <w:suppressAutoHyphens/>
        <w:kinsoku w:val="0"/>
        <w:overflowPunct w:val="0"/>
        <w:autoSpaceDE w:val="0"/>
        <w:autoSpaceDN w:val="0"/>
        <w:adjustRightInd w:val="0"/>
        <w:snapToGrid w:val="0"/>
        <w:rPr>
          <w:snapToGrid w:val="0"/>
          <w:kern w:val="22"/>
        </w:rPr>
      </w:pPr>
      <w:r w:rsidRPr="00584A6C">
        <w:rPr>
          <w:snapToGrid w:val="0"/>
          <w:kern w:val="22"/>
        </w:rPr>
        <w:t xml:space="preserve">Fifteenth </w:t>
      </w:r>
      <w:r w:rsidRPr="00010FE8">
        <w:rPr>
          <w:snapToGrid w:val="0"/>
          <w:kern w:val="22"/>
        </w:rPr>
        <w:t>meeting</w:t>
      </w:r>
      <w:r w:rsidR="009D0451" w:rsidRPr="00010FE8">
        <w:rPr>
          <w:snapToGrid w:val="0"/>
          <w:kern w:val="22"/>
        </w:rPr>
        <w:t xml:space="preserve"> -</w:t>
      </w:r>
      <w:r w:rsidR="00F30A1E" w:rsidRPr="00824D43">
        <w:rPr>
          <w:snapToGrid w:val="0"/>
          <w:kern w:val="22"/>
        </w:rPr>
        <w:t xml:space="preserve"> </w:t>
      </w:r>
      <w:r w:rsidR="0028367B" w:rsidRPr="0069525C">
        <w:rPr>
          <w:snapToGrid w:val="0"/>
          <w:kern w:val="22"/>
        </w:rPr>
        <w:t>P</w:t>
      </w:r>
      <w:r w:rsidR="00F30A1E" w:rsidRPr="0069525C">
        <w:rPr>
          <w:snapToGrid w:val="0"/>
          <w:kern w:val="22"/>
        </w:rPr>
        <w:t>art II</w:t>
      </w:r>
    </w:p>
    <w:p w14:paraId="66113E66" w14:textId="4EB3D9E4" w:rsidR="003B44F9" w:rsidRPr="00584A6C" w:rsidRDefault="00F40783" w:rsidP="00056FA9">
      <w:pPr>
        <w:pStyle w:val="Cornernotation"/>
        <w:suppressLineNumbers/>
        <w:suppressAutoHyphens/>
        <w:kinsoku w:val="0"/>
        <w:overflowPunct w:val="0"/>
        <w:autoSpaceDE w:val="0"/>
        <w:autoSpaceDN w:val="0"/>
        <w:adjustRightInd w:val="0"/>
        <w:snapToGrid w:val="0"/>
        <w:ind w:right="4116"/>
        <w:rPr>
          <w:snapToGrid w:val="0"/>
          <w:kern w:val="22"/>
        </w:rPr>
      </w:pPr>
      <w:bookmarkStart w:id="0" w:name="OLE_LINK1"/>
      <w:bookmarkStart w:id="1" w:name="OLE_LINK2"/>
      <w:r>
        <w:rPr>
          <w:snapToGrid w:val="0"/>
          <w:kern w:val="22"/>
        </w:rPr>
        <w:t>Montreal, Canada</w:t>
      </w:r>
      <w:r w:rsidR="003B44F9" w:rsidRPr="00584A6C">
        <w:rPr>
          <w:snapToGrid w:val="0"/>
          <w:kern w:val="22"/>
        </w:rPr>
        <w:t>,</w:t>
      </w:r>
      <w:r w:rsidR="00056FA9" w:rsidRPr="00584A6C">
        <w:rPr>
          <w:snapToGrid w:val="0"/>
          <w:kern w:val="22"/>
        </w:rPr>
        <w:t xml:space="preserve"> </w:t>
      </w:r>
      <w:bookmarkEnd w:id="0"/>
      <w:bookmarkEnd w:id="1"/>
      <w:r w:rsidR="00A247FB">
        <w:rPr>
          <w:snapToGrid w:val="0"/>
          <w:kern w:val="22"/>
        </w:rPr>
        <w:t>7-19 December 2022</w:t>
      </w:r>
      <w:r w:rsidR="00054BA5" w:rsidRPr="00584A6C">
        <w:rPr>
          <w:snapToGrid w:val="0"/>
          <w:kern w:val="22"/>
        </w:rPr>
        <w:t xml:space="preserve"> </w:t>
      </w:r>
    </w:p>
    <w:p w14:paraId="5ECF7635" w14:textId="188F1A78" w:rsidR="00C9161D" w:rsidRPr="00584A6C" w:rsidRDefault="007C4DFD" w:rsidP="00B00053">
      <w:pPr>
        <w:suppressLineNumbers/>
        <w:suppressAutoHyphens/>
        <w:kinsoku w:val="0"/>
        <w:overflowPunct w:val="0"/>
        <w:autoSpaceDE w:val="0"/>
        <w:autoSpaceDN w:val="0"/>
        <w:adjustRightInd w:val="0"/>
        <w:snapToGrid w:val="0"/>
        <w:rPr>
          <w:snapToGrid w:val="0"/>
          <w:kern w:val="22"/>
        </w:rPr>
      </w:pPr>
      <w:r w:rsidRPr="00584A6C">
        <w:rPr>
          <w:snapToGrid w:val="0"/>
          <w:kern w:val="22"/>
          <w:szCs w:val="22"/>
        </w:rPr>
        <w:t>Agenda i</w:t>
      </w:r>
      <w:r w:rsidR="00134846" w:rsidRPr="00584A6C">
        <w:rPr>
          <w:snapToGrid w:val="0"/>
          <w:kern w:val="22"/>
          <w:szCs w:val="22"/>
        </w:rPr>
        <w:t xml:space="preserve">tem </w:t>
      </w:r>
      <w:r w:rsidR="00641CF8" w:rsidRPr="00584A6C">
        <w:rPr>
          <w:snapToGrid w:val="0"/>
          <w:kern w:val="22"/>
          <w:szCs w:val="22"/>
        </w:rPr>
        <w:t>2</w:t>
      </w:r>
      <w:r w:rsidR="00134846" w:rsidRPr="00584A6C">
        <w:rPr>
          <w:snapToGrid w:val="0"/>
          <w:kern w:val="22"/>
          <w:szCs w:val="22"/>
        </w:rPr>
        <w:t xml:space="preserve"> </w:t>
      </w:r>
    </w:p>
    <w:sdt>
      <w:sdtPr>
        <w:rPr>
          <w:rFonts w:ascii="Times New Roman Bold" w:hAnsi="Times New Roman Bold" w:cs="Times New Roman Bold"/>
          <w:b/>
          <w:bCs/>
          <w:caps/>
          <w:snapToGrid w:val="0"/>
          <w:kern w:val="22"/>
        </w:rPr>
        <w:alias w:val="Title"/>
        <w:tag w:val=""/>
        <w:id w:val="726039545"/>
        <w:placeholder>
          <w:docPart w:val="5F4EB1BA065E4622B88E069470FC3560"/>
        </w:placeholder>
        <w:dataBinding w:prefixMappings="xmlns:ns0='http://purl.org/dc/elements/1.1/' xmlns:ns1='http://schemas.openxmlformats.org/package/2006/metadata/core-properties' " w:xpath="/ns1:coreProperties[1]/ns0:title[1]" w:storeItemID="{6C3C8BC8-F283-45AE-878A-BAB7291924A1}"/>
        <w:text/>
      </w:sdtPr>
      <w:sdtEndPr/>
      <w:sdtContent>
        <w:p w14:paraId="57F6B7A1" w14:textId="4468DFEA" w:rsidR="00C9161D" w:rsidRPr="00584A6C" w:rsidRDefault="007B59C2" w:rsidP="00B00053">
          <w:pPr>
            <w:suppressLineNumbers/>
            <w:suppressAutoHyphens/>
            <w:kinsoku w:val="0"/>
            <w:overflowPunct w:val="0"/>
            <w:autoSpaceDE w:val="0"/>
            <w:autoSpaceDN w:val="0"/>
            <w:adjustRightInd w:val="0"/>
            <w:snapToGrid w:val="0"/>
            <w:spacing w:before="240" w:after="120"/>
            <w:jc w:val="center"/>
            <w:rPr>
              <w:rFonts w:cs="Times New Roman Bold"/>
              <w:b/>
              <w:caps/>
              <w:snapToGrid w:val="0"/>
              <w:kern w:val="22"/>
            </w:rPr>
          </w:pPr>
          <w:r w:rsidRPr="00584A6C">
            <w:rPr>
              <w:rFonts w:ascii="Times New Roman Bold" w:hAnsi="Times New Roman Bold" w:cs="Times New Roman Bold"/>
              <w:b/>
              <w:bCs/>
              <w:caps/>
              <w:snapToGrid w:val="0"/>
              <w:kern w:val="22"/>
            </w:rPr>
            <w:t>Annotat</w:t>
          </w:r>
          <w:r w:rsidR="00584A6C">
            <w:rPr>
              <w:rFonts w:ascii="Times New Roman Bold" w:hAnsi="Times New Roman Bold" w:cs="Times New Roman Bold"/>
              <w:b/>
              <w:bCs/>
              <w:caps/>
              <w:snapToGrid w:val="0"/>
              <w:kern w:val="22"/>
            </w:rPr>
            <w:t>IONS TO THE</w:t>
          </w:r>
          <w:r w:rsidRPr="00584A6C">
            <w:rPr>
              <w:rFonts w:ascii="Times New Roman Bold" w:hAnsi="Times New Roman Bold" w:cs="Times New Roman Bold"/>
              <w:b/>
              <w:bCs/>
              <w:caps/>
              <w:snapToGrid w:val="0"/>
              <w:kern w:val="22"/>
            </w:rPr>
            <w:t xml:space="preserve"> agenda (Part II)</w:t>
          </w:r>
        </w:p>
      </w:sdtContent>
    </w:sdt>
    <w:p w14:paraId="1A9BE3D9" w14:textId="77777777" w:rsidR="00D77560" w:rsidRPr="00584A6C" w:rsidRDefault="00D77560" w:rsidP="00942CC3">
      <w:pPr>
        <w:keepNext/>
        <w:suppressLineNumbers/>
        <w:suppressAutoHyphens/>
        <w:kinsoku w:val="0"/>
        <w:overflowPunct w:val="0"/>
        <w:autoSpaceDE w:val="0"/>
        <w:autoSpaceDN w:val="0"/>
        <w:adjustRightInd w:val="0"/>
        <w:snapToGrid w:val="0"/>
        <w:spacing w:before="240" w:after="120"/>
        <w:jc w:val="center"/>
        <w:outlineLvl w:val="0"/>
        <w:rPr>
          <w:rFonts w:ascii="Times New Roman Bold" w:hAnsi="Times New Roman Bold" w:cs="Times New Roman Bold"/>
          <w:b/>
          <w:snapToGrid w:val="0"/>
          <w:kern w:val="22"/>
          <w:szCs w:val="22"/>
        </w:rPr>
      </w:pPr>
      <w:r w:rsidRPr="00584A6C">
        <w:rPr>
          <w:rFonts w:ascii="Times New Roman Bold" w:hAnsi="Times New Roman Bold" w:cs="Times New Roman Bold"/>
          <w:b/>
          <w:snapToGrid w:val="0"/>
          <w:kern w:val="22"/>
          <w:szCs w:val="22"/>
        </w:rPr>
        <w:t>INTRODUCTION</w:t>
      </w:r>
    </w:p>
    <w:p w14:paraId="6980C410" w14:textId="17DC15C0"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Following the invitation of the Government of China and as decided by the Conference of the Parties in its </w:t>
      </w:r>
      <w:hyperlink r:id="rId15" w:history="1">
        <w:r w:rsidRPr="00584A6C">
          <w:rPr>
            <w:snapToGrid w:val="0"/>
            <w:kern w:val="22"/>
            <w:szCs w:val="22"/>
          </w:rPr>
          <w:t xml:space="preserve">decision </w:t>
        </w:r>
        <w:r w:rsidRPr="00584A6C">
          <w:rPr>
            <w:snapToGrid w:val="0"/>
            <w:color w:val="0000FF"/>
            <w:kern w:val="22"/>
            <w:szCs w:val="22"/>
            <w:u w:val="single"/>
          </w:rPr>
          <w:t>XIII/33</w:t>
        </w:r>
      </w:hyperlink>
      <w:r w:rsidRPr="00584A6C">
        <w:rPr>
          <w:snapToGrid w:val="0"/>
          <w:kern w:val="22"/>
          <w:szCs w:val="22"/>
        </w:rPr>
        <w:t xml:space="preserve">, the fifteenth meeting of the Conference of the Parties was scheduled to be held in Kunming, China, </w:t>
      </w:r>
      <w:r w:rsidR="00F30A1E" w:rsidRPr="00584A6C">
        <w:rPr>
          <w:snapToGrid w:val="0"/>
          <w:kern w:val="22"/>
          <w:szCs w:val="22"/>
        </w:rPr>
        <w:t>in</w:t>
      </w:r>
      <w:r w:rsidRPr="00584A6C">
        <w:rPr>
          <w:snapToGrid w:val="0"/>
          <w:kern w:val="22"/>
          <w:szCs w:val="22"/>
        </w:rPr>
        <w:t xml:space="preserve"> October 2020. The tenth meeting of the Conference of the Parties serving as the meeting of the </w:t>
      </w:r>
      <w:r w:rsidR="000C3EE9" w:rsidRPr="00584A6C">
        <w:rPr>
          <w:snapToGrid w:val="0"/>
          <w:kern w:val="22"/>
          <w:szCs w:val="22"/>
        </w:rPr>
        <w:t xml:space="preserve">Parties to the </w:t>
      </w:r>
      <w:r w:rsidRPr="00584A6C">
        <w:rPr>
          <w:snapToGrid w:val="0"/>
          <w:kern w:val="22"/>
          <w:szCs w:val="22"/>
        </w:rPr>
        <w:t>Cartagena Protocol on Biosafety</w:t>
      </w:r>
      <w:r w:rsidR="00FC3E8D" w:rsidRPr="00584A6C" w:rsidDel="00FC3E8D">
        <w:rPr>
          <w:snapToGrid w:val="0"/>
          <w:kern w:val="22"/>
          <w:szCs w:val="22"/>
        </w:rPr>
        <w:t xml:space="preserve"> </w:t>
      </w:r>
      <w:r w:rsidR="00BD4D97" w:rsidRPr="00584A6C">
        <w:rPr>
          <w:snapToGrid w:val="0"/>
          <w:kern w:val="22"/>
          <w:szCs w:val="22"/>
        </w:rPr>
        <w:t>(</w:t>
      </w:r>
      <w:r w:rsidR="0089394D" w:rsidRPr="00584A6C">
        <w:rPr>
          <w:snapToGrid w:val="0"/>
          <w:kern w:val="22"/>
          <w:szCs w:val="22"/>
        </w:rPr>
        <w:t>CP</w:t>
      </w:r>
      <w:r w:rsidR="00BD4D97" w:rsidRPr="00584A6C">
        <w:rPr>
          <w:snapToGrid w:val="0"/>
          <w:kern w:val="22"/>
          <w:szCs w:val="22"/>
        </w:rPr>
        <w:t>/MOP</w:t>
      </w:r>
      <w:r w:rsidRPr="00584A6C">
        <w:rPr>
          <w:snapToGrid w:val="0"/>
          <w:kern w:val="22"/>
          <w:szCs w:val="22"/>
        </w:rPr>
        <w:t xml:space="preserve">-10) and the fourth meeting of the </w:t>
      </w:r>
      <w:r w:rsidR="004E3DB0" w:rsidRPr="00584A6C">
        <w:rPr>
          <w:snapToGrid w:val="0"/>
          <w:kern w:val="22"/>
          <w:szCs w:val="22"/>
        </w:rPr>
        <w:t xml:space="preserve">Conference of the Parties serving as the meeting of the Parties to the </w:t>
      </w:r>
      <w:r w:rsidRPr="00584A6C">
        <w:rPr>
          <w:snapToGrid w:val="0"/>
          <w:kern w:val="22"/>
          <w:szCs w:val="22"/>
        </w:rPr>
        <w:t xml:space="preserve">Nagoya Protocol on Access to Genetic Resources and the Fair and Equitable Sharing of the Benefits Arising from </w:t>
      </w:r>
      <w:r w:rsidR="00AD6A97">
        <w:rPr>
          <w:snapToGrid w:val="0"/>
          <w:kern w:val="22"/>
          <w:szCs w:val="22"/>
        </w:rPr>
        <w:t>t</w:t>
      </w:r>
      <w:r w:rsidRPr="00584A6C">
        <w:rPr>
          <w:snapToGrid w:val="0"/>
          <w:kern w:val="22"/>
          <w:szCs w:val="22"/>
        </w:rPr>
        <w:t xml:space="preserve">heir Utilization (NP/MOP-4) were due to be held concurrently with </w:t>
      </w:r>
      <w:r w:rsidR="00C41A2E">
        <w:rPr>
          <w:snapToGrid w:val="0"/>
          <w:kern w:val="22"/>
          <w:szCs w:val="22"/>
        </w:rPr>
        <w:t xml:space="preserve">the </w:t>
      </w:r>
      <w:r w:rsidR="00AA76BC" w:rsidRPr="00584A6C">
        <w:rPr>
          <w:snapToGrid w:val="0"/>
          <w:kern w:val="22"/>
          <w:szCs w:val="22"/>
        </w:rPr>
        <w:t>fifteenth meeting of the Conference of the Parties</w:t>
      </w:r>
      <w:r w:rsidRPr="00584A6C">
        <w:rPr>
          <w:snapToGrid w:val="0"/>
          <w:kern w:val="22"/>
          <w:szCs w:val="22"/>
        </w:rPr>
        <w:t>. However</w:t>
      </w:r>
      <w:r w:rsidR="00C4417F" w:rsidRPr="00584A6C">
        <w:rPr>
          <w:snapToGrid w:val="0"/>
          <w:kern w:val="22"/>
          <w:szCs w:val="22"/>
        </w:rPr>
        <w:t>,</w:t>
      </w:r>
      <w:r w:rsidRPr="00584A6C">
        <w:rPr>
          <w:snapToGrid w:val="0"/>
          <w:kern w:val="22"/>
          <w:szCs w:val="22"/>
        </w:rPr>
        <w:t xml:space="preserve"> due to the ongoing COVID-19 pandemic, the meetings were postponed</w:t>
      </w:r>
      <w:r w:rsidR="00F30A1E" w:rsidRPr="00584A6C">
        <w:rPr>
          <w:snapToGrid w:val="0"/>
          <w:kern w:val="22"/>
          <w:szCs w:val="22"/>
        </w:rPr>
        <w:t>.</w:t>
      </w:r>
      <w:r w:rsidRPr="00584A6C">
        <w:rPr>
          <w:snapToGrid w:val="0"/>
          <w:kern w:val="22"/>
          <w:szCs w:val="22"/>
        </w:rPr>
        <w:t xml:space="preserve"> </w:t>
      </w:r>
    </w:p>
    <w:p w14:paraId="0BEE778D" w14:textId="00D7CA0D" w:rsidR="00D77560" w:rsidRPr="00584A6C" w:rsidRDefault="00B52173"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Further to the agreement </w:t>
      </w:r>
      <w:r w:rsidR="00D77560" w:rsidRPr="00584A6C">
        <w:rPr>
          <w:snapToGrid w:val="0"/>
          <w:kern w:val="22"/>
          <w:szCs w:val="22"/>
        </w:rPr>
        <w:t>to hold these meetings in two parts</w:t>
      </w:r>
      <w:r w:rsidR="0028367B">
        <w:rPr>
          <w:snapToGrid w:val="0"/>
          <w:kern w:val="22"/>
          <w:szCs w:val="22"/>
        </w:rPr>
        <w:t xml:space="preserve"> and taking into account the </w:t>
      </w:r>
      <w:r w:rsidR="00447124">
        <w:rPr>
          <w:snapToGrid w:val="0"/>
          <w:kern w:val="22"/>
          <w:szCs w:val="22"/>
        </w:rPr>
        <w:t xml:space="preserve">imperative of </w:t>
      </w:r>
      <w:r w:rsidR="00C41B1A">
        <w:rPr>
          <w:snapToGrid w:val="0"/>
          <w:kern w:val="22"/>
          <w:szCs w:val="22"/>
        </w:rPr>
        <w:t>holding the fifteenth meeting of the Conference of the Parties before the end of 2022</w:t>
      </w:r>
      <w:r w:rsidRPr="00584A6C">
        <w:rPr>
          <w:snapToGrid w:val="0"/>
          <w:kern w:val="22"/>
          <w:szCs w:val="22"/>
        </w:rPr>
        <w:t xml:space="preserve">, </w:t>
      </w:r>
      <w:r w:rsidR="0041623B" w:rsidRPr="00584A6C">
        <w:rPr>
          <w:snapToGrid w:val="0"/>
          <w:kern w:val="22"/>
          <w:szCs w:val="22"/>
        </w:rPr>
        <w:t>t</w:t>
      </w:r>
      <w:r w:rsidR="00D77560" w:rsidRPr="00584A6C">
        <w:rPr>
          <w:snapToGrid w:val="0"/>
          <w:kern w:val="22"/>
          <w:szCs w:val="22"/>
        </w:rPr>
        <w:t xml:space="preserve">he first part </w:t>
      </w:r>
      <w:r w:rsidRPr="00584A6C">
        <w:rPr>
          <w:snapToGrid w:val="0"/>
          <w:kern w:val="22"/>
          <w:szCs w:val="22"/>
        </w:rPr>
        <w:t xml:space="preserve">was </w:t>
      </w:r>
      <w:r w:rsidR="00D77560" w:rsidRPr="00584A6C">
        <w:rPr>
          <w:snapToGrid w:val="0"/>
          <w:kern w:val="22"/>
          <w:szCs w:val="22"/>
        </w:rPr>
        <w:t xml:space="preserve">held </w:t>
      </w:r>
      <w:r w:rsidRPr="00584A6C">
        <w:rPr>
          <w:snapToGrid w:val="0"/>
          <w:kern w:val="22"/>
          <w:szCs w:val="22"/>
        </w:rPr>
        <w:t xml:space="preserve">in </w:t>
      </w:r>
      <w:r w:rsidR="006A0E5B" w:rsidRPr="00584A6C">
        <w:rPr>
          <w:snapToGrid w:val="0"/>
          <w:kern w:val="22"/>
          <w:szCs w:val="22"/>
        </w:rPr>
        <w:t xml:space="preserve">a </w:t>
      </w:r>
      <w:r w:rsidRPr="00584A6C">
        <w:rPr>
          <w:snapToGrid w:val="0"/>
          <w:kern w:val="22"/>
          <w:szCs w:val="22"/>
        </w:rPr>
        <w:t>hybrid setting</w:t>
      </w:r>
      <w:r w:rsidR="007C4DFD" w:rsidRPr="00584A6C">
        <w:rPr>
          <w:snapToGrid w:val="0"/>
          <w:kern w:val="22"/>
          <w:szCs w:val="22"/>
        </w:rPr>
        <w:t>,</w:t>
      </w:r>
      <w:r w:rsidR="00004584" w:rsidRPr="00584A6C">
        <w:rPr>
          <w:snapToGrid w:val="0"/>
          <w:kern w:val="22"/>
          <w:szCs w:val="22"/>
        </w:rPr>
        <w:t xml:space="preserve"> </w:t>
      </w:r>
      <w:r w:rsidR="007C4DFD" w:rsidRPr="00584A6C">
        <w:rPr>
          <w:snapToGrid w:val="0"/>
          <w:kern w:val="22"/>
          <w:szCs w:val="22"/>
        </w:rPr>
        <w:t>online and in Kunming, China,</w:t>
      </w:r>
      <w:r w:rsidR="007C4DFD" w:rsidRPr="00584A6C" w:rsidDel="00004584">
        <w:rPr>
          <w:snapToGrid w:val="0"/>
          <w:kern w:val="22"/>
          <w:szCs w:val="22"/>
        </w:rPr>
        <w:t xml:space="preserve"> </w:t>
      </w:r>
      <w:r w:rsidR="00D77560" w:rsidRPr="00584A6C">
        <w:rPr>
          <w:snapToGrid w:val="0"/>
          <w:kern w:val="22"/>
          <w:szCs w:val="22"/>
        </w:rPr>
        <w:t>from 11 to 15 October 2021</w:t>
      </w:r>
      <w:r w:rsidR="00004584" w:rsidRPr="00584A6C">
        <w:rPr>
          <w:snapToGrid w:val="0"/>
          <w:kern w:val="22"/>
          <w:szCs w:val="22"/>
        </w:rPr>
        <w:t xml:space="preserve">. </w:t>
      </w:r>
      <w:r w:rsidR="00D77560" w:rsidRPr="00584A6C">
        <w:rPr>
          <w:snapToGrid w:val="0"/>
          <w:kern w:val="22"/>
          <w:szCs w:val="22"/>
        </w:rPr>
        <w:t>Part II</w:t>
      </w:r>
      <w:r w:rsidR="00004584" w:rsidRPr="00584A6C">
        <w:rPr>
          <w:snapToGrid w:val="0"/>
          <w:kern w:val="22"/>
          <w:szCs w:val="22"/>
        </w:rPr>
        <w:t xml:space="preserve"> of the meeting </w:t>
      </w:r>
      <w:r w:rsidR="006A0E5B" w:rsidRPr="00584A6C">
        <w:rPr>
          <w:snapToGrid w:val="0"/>
          <w:kern w:val="22"/>
          <w:szCs w:val="22"/>
        </w:rPr>
        <w:t>will</w:t>
      </w:r>
      <w:r w:rsidR="00D77560" w:rsidRPr="00584A6C">
        <w:rPr>
          <w:snapToGrid w:val="0"/>
          <w:kern w:val="22"/>
          <w:szCs w:val="22"/>
        </w:rPr>
        <w:t xml:space="preserve"> be held in</w:t>
      </w:r>
      <w:r w:rsidR="001761E2" w:rsidRPr="00584A6C">
        <w:rPr>
          <w:snapToGrid w:val="0"/>
          <w:kern w:val="22"/>
          <w:szCs w:val="22"/>
        </w:rPr>
        <w:t> </w:t>
      </w:r>
      <w:r w:rsidR="00D77560" w:rsidRPr="00584A6C">
        <w:rPr>
          <w:snapToGrid w:val="0"/>
          <w:kern w:val="22"/>
          <w:szCs w:val="22"/>
        </w:rPr>
        <w:t xml:space="preserve">person in </w:t>
      </w:r>
      <w:r w:rsidR="00C64049">
        <w:rPr>
          <w:snapToGrid w:val="0"/>
          <w:kern w:val="22"/>
          <w:szCs w:val="22"/>
        </w:rPr>
        <w:t>Montreal, Canada</w:t>
      </w:r>
      <w:r w:rsidR="00D77560" w:rsidRPr="00584A6C">
        <w:rPr>
          <w:snapToGrid w:val="0"/>
          <w:kern w:val="22"/>
          <w:szCs w:val="22"/>
        </w:rPr>
        <w:t xml:space="preserve">, from </w:t>
      </w:r>
      <w:r w:rsidR="00A247FB">
        <w:rPr>
          <w:snapToGrid w:val="0"/>
          <w:kern w:val="22"/>
          <w:szCs w:val="22"/>
        </w:rPr>
        <w:t>7</w:t>
      </w:r>
      <w:r w:rsidR="004608CC">
        <w:rPr>
          <w:snapToGrid w:val="0"/>
          <w:kern w:val="22"/>
          <w:szCs w:val="22"/>
        </w:rPr>
        <w:t xml:space="preserve"> to </w:t>
      </w:r>
      <w:r w:rsidR="00A247FB">
        <w:rPr>
          <w:snapToGrid w:val="0"/>
          <w:kern w:val="22"/>
          <w:szCs w:val="22"/>
        </w:rPr>
        <w:t>19 December</w:t>
      </w:r>
      <w:r w:rsidR="00004584" w:rsidRPr="00584A6C">
        <w:rPr>
          <w:snapToGrid w:val="0"/>
          <w:kern w:val="22"/>
          <w:szCs w:val="22"/>
        </w:rPr>
        <w:t xml:space="preserve"> </w:t>
      </w:r>
      <w:r w:rsidR="00D77560" w:rsidRPr="00584A6C">
        <w:rPr>
          <w:snapToGrid w:val="0"/>
          <w:kern w:val="22"/>
          <w:szCs w:val="22"/>
        </w:rPr>
        <w:t xml:space="preserve">2022. </w:t>
      </w:r>
    </w:p>
    <w:p w14:paraId="566D189D" w14:textId="3B87C0E6"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The </w:t>
      </w:r>
      <w:r w:rsidR="007C4DFD" w:rsidRPr="00584A6C">
        <w:rPr>
          <w:snapToGrid w:val="0"/>
          <w:kern w:val="22"/>
          <w:szCs w:val="22"/>
        </w:rPr>
        <w:t>a</w:t>
      </w:r>
      <w:r w:rsidR="00004584" w:rsidRPr="00584A6C">
        <w:rPr>
          <w:snapToGrid w:val="0"/>
          <w:kern w:val="22"/>
          <w:szCs w:val="22"/>
        </w:rPr>
        <w:t xml:space="preserve">genda of the fifteenth meeting of the Conference of the Parties </w:t>
      </w:r>
      <w:r w:rsidRPr="00584A6C">
        <w:rPr>
          <w:snapToGrid w:val="0"/>
          <w:kern w:val="22"/>
          <w:szCs w:val="22"/>
        </w:rPr>
        <w:t>(CBD/COP/15/1</w:t>
      </w:r>
      <w:r w:rsidR="00CF7A56" w:rsidRPr="00584A6C">
        <w:rPr>
          <w:snapToGrid w:val="0"/>
          <w:kern w:val="22"/>
          <w:szCs w:val="22"/>
        </w:rPr>
        <w:t>/Rev.1</w:t>
      </w:r>
      <w:r w:rsidRPr="00584A6C">
        <w:rPr>
          <w:snapToGrid w:val="0"/>
          <w:kern w:val="22"/>
          <w:szCs w:val="22"/>
        </w:rPr>
        <w:t xml:space="preserve">) </w:t>
      </w:r>
      <w:r w:rsidR="00004584" w:rsidRPr="00584A6C">
        <w:rPr>
          <w:snapToGrid w:val="0"/>
          <w:kern w:val="22"/>
          <w:szCs w:val="22"/>
        </w:rPr>
        <w:t xml:space="preserve">was adopted at the first part of its meeting. </w:t>
      </w:r>
      <w:r w:rsidRPr="00584A6C">
        <w:rPr>
          <w:snapToGrid w:val="0"/>
          <w:kern w:val="22"/>
          <w:szCs w:val="22"/>
        </w:rPr>
        <w:t xml:space="preserve">The </w:t>
      </w:r>
      <w:r w:rsidR="007B59C2" w:rsidRPr="00584A6C">
        <w:rPr>
          <w:snapToGrid w:val="0"/>
          <w:kern w:val="22"/>
          <w:szCs w:val="22"/>
        </w:rPr>
        <w:t xml:space="preserve">present document presents the </w:t>
      </w:r>
      <w:r w:rsidRPr="00584A6C">
        <w:rPr>
          <w:snapToGrid w:val="0"/>
          <w:kern w:val="22"/>
          <w:szCs w:val="22"/>
        </w:rPr>
        <w:t xml:space="preserve">annotations to the agenda for the items to be addressed at </w:t>
      </w:r>
      <w:r w:rsidR="00FD4A2D">
        <w:rPr>
          <w:snapToGrid w:val="0"/>
          <w:kern w:val="22"/>
          <w:szCs w:val="22"/>
        </w:rPr>
        <w:t>p</w:t>
      </w:r>
      <w:r w:rsidRPr="00584A6C">
        <w:rPr>
          <w:snapToGrid w:val="0"/>
          <w:kern w:val="22"/>
          <w:szCs w:val="22"/>
        </w:rPr>
        <w:t>art I</w:t>
      </w:r>
      <w:r w:rsidR="00004584" w:rsidRPr="00584A6C">
        <w:rPr>
          <w:snapToGrid w:val="0"/>
          <w:kern w:val="22"/>
          <w:szCs w:val="22"/>
        </w:rPr>
        <w:t>I</w:t>
      </w:r>
      <w:r w:rsidRPr="00584A6C">
        <w:rPr>
          <w:snapToGrid w:val="0"/>
          <w:kern w:val="22"/>
          <w:szCs w:val="22"/>
        </w:rPr>
        <w:t xml:space="preserve"> of the meeting</w:t>
      </w:r>
      <w:r w:rsidR="007B59C2" w:rsidRPr="00584A6C">
        <w:rPr>
          <w:snapToGrid w:val="0"/>
          <w:kern w:val="22"/>
          <w:szCs w:val="22"/>
        </w:rPr>
        <w:t>. These</w:t>
      </w:r>
      <w:r w:rsidRPr="00584A6C">
        <w:rPr>
          <w:snapToGrid w:val="0"/>
          <w:kern w:val="22"/>
          <w:szCs w:val="22"/>
        </w:rPr>
        <w:t xml:space="preserve"> were </w:t>
      </w:r>
      <w:r w:rsidR="007B59C2" w:rsidRPr="00584A6C">
        <w:rPr>
          <w:snapToGrid w:val="0"/>
          <w:kern w:val="22"/>
          <w:szCs w:val="22"/>
        </w:rPr>
        <w:t>reviewed by the Bureau at its meeting</w:t>
      </w:r>
      <w:r w:rsidR="00CE737B">
        <w:rPr>
          <w:snapToGrid w:val="0"/>
          <w:kern w:val="22"/>
          <w:szCs w:val="22"/>
        </w:rPr>
        <w:t>s</w:t>
      </w:r>
      <w:r w:rsidR="007B59C2" w:rsidRPr="00584A6C">
        <w:rPr>
          <w:snapToGrid w:val="0"/>
          <w:kern w:val="22"/>
          <w:szCs w:val="22"/>
        </w:rPr>
        <w:t xml:space="preserve"> held </w:t>
      </w:r>
      <w:r w:rsidR="00CE737B">
        <w:rPr>
          <w:snapToGrid w:val="0"/>
          <w:kern w:val="22"/>
          <w:szCs w:val="22"/>
        </w:rPr>
        <w:t>i</w:t>
      </w:r>
      <w:r w:rsidR="007B59C2" w:rsidRPr="00584A6C">
        <w:rPr>
          <w:snapToGrid w:val="0"/>
          <w:kern w:val="22"/>
          <w:szCs w:val="22"/>
        </w:rPr>
        <w:t xml:space="preserve">n </w:t>
      </w:r>
      <w:r w:rsidR="00CE737B">
        <w:rPr>
          <w:snapToGrid w:val="0"/>
          <w:kern w:val="22"/>
          <w:szCs w:val="22"/>
        </w:rPr>
        <w:t>May, July and August</w:t>
      </w:r>
      <w:r w:rsidR="007B59C2" w:rsidRPr="00584A6C">
        <w:rPr>
          <w:snapToGrid w:val="0"/>
          <w:kern w:val="22"/>
          <w:szCs w:val="22"/>
        </w:rPr>
        <w:t xml:space="preserve"> 2022 and </w:t>
      </w:r>
      <w:r w:rsidRPr="00584A6C">
        <w:rPr>
          <w:snapToGrid w:val="0"/>
          <w:kern w:val="22"/>
          <w:szCs w:val="22"/>
        </w:rPr>
        <w:t xml:space="preserve">subsequently finalized by the Executive Secretary, taking into account the comments </w:t>
      </w:r>
      <w:r w:rsidR="007B59C2" w:rsidRPr="00584A6C">
        <w:rPr>
          <w:snapToGrid w:val="0"/>
          <w:kern w:val="22"/>
          <w:szCs w:val="22"/>
        </w:rPr>
        <w:t xml:space="preserve">made </w:t>
      </w:r>
      <w:r w:rsidRPr="00584A6C">
        <w:rPr>
          <w:snapToGrid w:val="0"/>
          <w:kern w:val="22"/>
          <w:szCs w:val="22"/>
        </w:rPr>
        <w:t>at that meeting.</w:t>
      </w:r>
    </w:p>
    <w:p w14:paraId="32562850" w14:textId="28A48EF1"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The provisional agenda and the annotations have been prepared in line with the multi-year programme of work of the Conference of the Parties up to 2020, adopted in decision </w:t>
      </w:r>
      <w:hyperlink r:id="rId16" w:history="1">
        <w:r w:rsidRPr="00584A6C">
          <w:rPr>
            <w:rStyle w:val="Hyperlink"/>
            <w:snapToGrid w:val="0"/>
            <w:kern w:val="22"/>
            <w:sz w:val="22"/>
            <w:szCs w:val="22"/>
          </w:rPr>
          <w:t>XII/31</w:t>
        </w:r>
      </w:hyperlink>
      <w:r w:rsidRPr="00584A6C">
        <w:rPr>
          <w:snapToGrid w:val="0"/>
          <w:kern w:val="22"/>
          <w:szCs w:val="22"/>
        </w:rPr>
        <w:t xml:space="preserve">, </w:t>
      </w:r>
      <w:r w:rsidR="007B59C2" w:rsidRPr="00584A6C">
        <w:rPr>
          <w:snapToGrid w:val="0"/>
          <w:kern w:val="22"/>
          <w:szCs w:val="22"/>
        </w:rPr>
        <w:t xml:space="preserve">and </w:t>
      </w:r>
      <w:r w:rsidRPr="00584A6C">
        <w:rPr>
          <w:snapToGrid w:val="0"/>
          <w:kern w:val="22"/>
          <w:szCs w:val="22"/>
        </w:rPr>
        <w:t xml:space="preserve">the process for the preparation of the </w:t>
      </w:r>
      <w:r w:rsidR="002C6649" w:rsidRPr="00584A6C">
        <w:rPr>
          <w:snapToGrid w:val="0"/>
          <w:kern w:val="22"/>
          <w:szCs w:val="22"/>
        </w:rPr>
        <w:t>p</w:t>
      </w:r>
      <w:r w:rsidRPr="00584A6C">
        <w:rPr>
          <w:snapToGrid w:val="0"/>
          <w:kern w:val="22"/>
          <w:szCs w:val="22"/>
        </w:rPr>
        <w:t xml:space="preserve">ost-2020 </w:t>
      </w:r>
      <w:r w:rsidR="002C6649" w:rsidRPr="00584A6C">
        <w:rPr>
          <w:snapToGrid w:val="0"/>
          <w:kern w:val="22"/>
          <w:szCs w:val="22"/>
        </w:rPr>
        <w:t>g</w:t>
      </w:r>
      <w:r w:rsidRPr="00584A6C">
        <w:rPr>
          <w:snapToGrid w:val="0"/>
          <w:kern w:val="22"/>
          <w:szCs w:val="22"/>
        </w:rPr>
        <w:t xml:space="preserve">lobal </w:t>
      </w:r>
      <w:r w:rsidR="002C6649" w:rsidRPr="00584A6C">
        <w:rPr>
          <w:snapToGrid w:val="0"/>
          <w:kern w:val="22"/>
          <w:szCs w:val="22"/>
        </w:rPr>
        <w:t>b</w:t>
      </w:r>
      <w:r w:rsidRPr="00584A6C">
        <w:rPr>
          <w:snapToGrid w:val="0"/>
          <w:kern w:val="22"/>
          <w:szCs w:val="22"/>
        </w:rPr>
        <w:t xml:space="preserve">iodiversity </w:t>
      </w:r>
      <w:r w:rsidR="002C6649" w:rsidRPr="00584A6C">
        <w:rPr>
          <w:snapToGrid w:val="0"/>
          <w:kern w:val="22"/>
          <w:szCs w:val="22"/>
        </w:rPr>
        <w:t>f</w:t>
      </w:r>
      <w:r w:rsidRPr="00584A6C">
        <w:rPr>
          <w:snapToGrid w:val="0"/>
          <w:kern w:val="22"/>
          <w:szCs w:val="22"/>
        </w:rPr>
        <w:t xml:space="preserve">ramework, adopted in decision </w:t>
      </w:r>
      <w:hyperlink r:id="rId17" w:history="1">
        <w:r w:rsidRPr="00584A6C">
          <w:rPr>
            <w:rStyle w:val="Hyperlink"/>
            <w:snapToGrid w:val="0"/>
            <w:kern w:val="22"/>
            <w:sz w:val="22"/>
            <w:szCs w:val="22"/>
          </w:rPr>
          <w:t>14/34</w:t>
        </w:r>
      </w:hyperlink>
      <w:r w:rsidRPr="00584A6C">
        <w:rPr>
          <w:snapToGrid w:val="0"/>
          <w:kern w:val="22"/>
          <w:szCs w:val="22"/>
        </w:rPr>
        <w:t xml:space="preserve">, </w:t>
      </w:r>
      <w:r w:rsidR="007B59C2" w:rsidRPr="00584A6C">
        <w:rPr>
          <w:snapToGrid w:val="0"/>
          <w:kern w:val="22"/>
          <w:szCs w:val="22"/>
        </w:rPr>
        <w:t xml:space="preserve">taking into account the decision to organize </w:t>
      </w:r>
      <w:r w:rsidR="00F14F8C" w:rsidRPr="00584A6C">
        <w:rPr>
          <w:snapToGrid w:val="0"/>
          <w:kern w:val="22"/>
          <w:szCs w:val="22"/>
        </w:rPr>
        <w:t>the fifteenth meeting of the Conference of the Parties</w:t>
      </w:r>
      <w:r w:rsidR="00FE50A2" w:rsidRPr="00584A6C">
        <w:rPr>
          <w:snapToGrid w:val="0"/>
          <w:kern w:val="22"/>
          <w:szCs w:val="22"/>
        </w:rPr>
        <w:t xml:space="preserve"> in two parts and other </w:t>
      </w:r>
      <w:r w:rsidR="007B59C2" w:rsidRPr="00584A6C">
        <w:rPr>
          <w:snapToGrid w:val="0"/>
          <w:kern w:val="22"/>
          <w:szCs w:val="22"/>
        </w:rPr>
        <w:t xml:space="preserve">circumstances </w:t>
      </w:r>
      <w:r w:rsidR="00FE50A2" w:rsidRPr="00584A6C">
        <w:rPr>
          <w:snapToGrid w:val="0"/>
          <w:kern w:val="22"/>
          <w:szCs w:val="22"/>
        </w:rPr>
        <w:t>arising from</w:t>
      </w:r>
      <w:r w:rsidRPr="00584A6C">
        <w:rPr>
          <w:snapToGrid w:val="0"/>
          <w:kern w:val="22"/>
          <w:szCs w:val="22"/>
        </w:rPr>
        <w:t xml:space="preserve"> the </w:t>
      </w:r>
      <w:r w:rsidR="00FE50A2" w:rsidRPr="00584A6C">
        <w:rPr>
          <w:snapToGrid w:val="0"/>
          <w:kern w:val="22"/>
          <w:szCs w:val="22"/>
        </w:rPr>
        <w:t xml:space="preserve">COVID-19 </w:t>
      </w:r>
      <w:r w:rsidRPr="00584A6C">
        <w:rPr>
          <w:snapToGrid w:val="0"/>
          <w:kern w:val="22"/>
          <w:szCs w:val="22"/>
        </w:rPr>
        <w:t xml:space="preserve">pandemic </w:t>
      </w:r>
      <w:r w:rsidR="00FE50A2" w:rsidRPr="00584A6C">
        <w:rPr>
          <w:snapToGrid w:val="0"/>
          <w:kern w:val="22"/>
          <w:szCs w:val="22"/>
        </w:rPr>
        <w:t>which affected preparatory work</w:t>
      </w:r>
      <w:r w:rsidRPr="00584A6C">
        <w:rPr>
          <w:snapToGrid w:val="0"/>
          <w:kern w:val="22"/>
          <w:szCs w:val="22"/>
        </w:rPr>
        <w:t>.</w:t>
      </w:r>
    </w:p>
    <w:p w14:paraId="1794AA3A" w14:textId="77777777"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In accordance with rule 6 of the rules of procedure for meetings of the Conference of the Parties, the Secretariat has notified the United Nations, its specialized agencies and the International Atomic Energy Agency, as well as any State not party to the Convention, of this meeting, so that they may be represented as observers.</w:t>
      </w:r>
    </w:p>
    <w:p w14:paraId="3D5341BF" w14:textId="77777777"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In accordance with rule 7 of the rules of procedure, the Secretariat has issued notifications to those bodies and agencies, whether governmental or non</w:t>
      </w:r>
      <w:r w:rsidRPr="00584A6C">
        <w:rPr>
          <w:snapToGrid w:val="0"/>
          <w:kern w:val="22"/>
          <w:szCs w:val="22"/>
        </w:rPr>
        <w:noBreakHyphen/>
        <w:t>governmental, qualified in fields relating to the conservation and sustainable use of biological diversity, which have informed the Secretariat of their wish to be represented at the meeting, so that they may be represented as observers. A list of such bodies will be made available to the Conference of the Parties for information.</w:t>
      </w:r>
    </w:p>
    <w:p w14:paraId="3E0E0B96" w14:textId="63943FD0"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lastRenderedPageBreak/>
        <w:t xml:space="preserve">High-level ministerial segments will be organized by the </w:t>
      </w:r>
      <w:r w:rsidR="00031B78">
        <w:rPr>
          <w:snapToGrid w:val="0"/>
          <w:kern w:val="22"/>
          <w:szCs w:val="22"/>
        </w:rPr>
        <w:t>P</w:t>
      </w:r>
      <w:r w:rsidR="009F501F">
        <w:rPr>
          <w:snapToGrid w:val="0"/>
          <w:kern w:val="22"/>
          <w:szCs w:val="22"/>
        </w:rPr>
        <w:t>residency</w:t>
      </w:r>
      <w:r w:rsidRPr="00584A6C">
        <w:rPr>
          <w:snapToGrid w:val="0"/>
          <w:kern w:val="22"/>
          <w:szCs w:val="22"/>
        </w:rPr>
        <w:t xml:space="preserve"> in consultation with the Secretariat and the Bureau</w:t>
      </w:r>
      <w:r w:rsidR="00FE50A2" w:rsidRPr="00584A6C">
        <w:rPr>
          <w:snapToGrid w:val="0"/>
          <w:kern w:val="22"/>
          <w:szCs w:val="22"/>
        </w:rPr>
        <w:t xml:space="preserve"> for both parts of the meeting</w:t>
      </w:r>
      <w:r w:rsidRPr="00584A6C">
        <w:rPr>
          <w:snapToGrid w:val="0"/>
          <w:kern w:val="22"/>
          <w:szCs w:val="22"/>
        </w:rPr>
        <w:t>. The high</w:t>
      </w:r>
      <w:r w:rsidRPr="00584A6C">
        <w:rPr>
          <w:snapToGrid w:val="0"/>
          <w:kern w:val="22"/>
          <w:szCs w:val="22"/>
        </w:rPr>
        <w:noBreakHyphen/>
        <w:t xml:space="preserve">level segment planned for </w:t>
      </w:r>
      <w:r w:rsidR="00CD29C5">
        <w:rPr>
          <w:snapToGrid w:val="0"/>
          <w:kern w:val="22"/>
          <w:szCs w:val="22"/>
        </w:rPr>
        <w:t>p</w:t>
      </w:r>
      <w:r w:rsidRPr="00584A6C">
        <w:rPr>
          <w:snapToGrid w:val="0"/>
          <w:kern w:val="22"/>
          <w:szCs w:val="22"/>
        </w:rPr>
        <w:t>art</w:t>
      </w:r>
      <w:r w:rsidR="0038664D">
        <w:rPr>
          <w:snapToGrid w:val="0"/>
          <w:kern w:val="22"/>
          <w:szCs w:val="22"/>
        </w:rPr>
        <w:t> </w:t>
      </w:r>
      <w:r w:rsidR="00530E1E" w:rsidRPr="00584A6C">
        <w:rPr>
          <w:snapToGrid w:val="0"/>
          <w:kern w:val="22"/>
          <w:szCs w:val="22"/>
        </w:rPr>
        <w:t xml:space="preserve">II </w:t>
      </w:r>
      <w:r w:rsidRPr="00584A6C">
        <w:rPr>
          <w:snapToGrid w:val="0"/>
          <w:kern w:val="22"/>
          <w:szCs w:val="22"/>
        </w:rPr>
        <w:t xml:space="preserve">of the meeting will </w:t>
      </w:r>
      <w:r w:rsidR="00613496" w:rsidRPr="00584A6C">
        <w:rPr>
          <w:snapToGrid w:val="0"/>
          <w:kern w:val="22"/>
          <w:szCs w:val="22"/>
        </w:rPr>
        <w:t>be held</w:t>
      </w:r>
      <w:r w:rsidRPr="00584A6C">
        <w:rPr>
          <w:snapToGrid w:val="0"/>
          <w:kern w:val="22"/>
          <w:szCs w:val="22"/>
        </w:rPr>
        <w:t xml:space="preserve"> </w:t>
      </w:r>
      <w:r w:rsidR="00CD29C5">
        <w:rPr>
          <w:snapToGrid w:val="0"/>
          <w:kern w:val="22"/>
          <w:szCs w:val="22"/>
        </w:rPr>
        <w:t>from</w:t>
      </w:r>
      <w:r w:rsidR="00CD29C5" w:rsidRPr="00584A6C">
        <w:rPr>
          <w:snapToGrid w:val="0"/>
          <w:kern w:val="22"/>
          <w:szCs w:val="22"/>
        </w:rPr>
        <w:t xml:space="preserve"> </w:t>
      </w:r>
      <w:r w:rsidR="002A06EE">
        <w:rPr>
          <w:snapToGrid w:val="0"/>
          <w:kern w:val="22"/>
          <w:szCs w:val="22"/>
        </w:rPr>
        <w:t>15</w:t>
      </w:r>
      <w:r w:rsidR="00CD29C5">
        <w:rPr>
          <w:snapToGrid w:val="0"/>
          <w:kern w:val="22"/>
          <w:szCs w:val="22"/>
        </w:rPr>
        <w:t xml:space="preserve"> to </w:t>
      </w:r>
      <w:r w:rsidR="002A06EE">
        <w:rPr>
          <w:snapToGrid w:val="0"/>
          <w:kern w:val="22"/>
          <w:szCs w:val="22"/>
        </w:rPr>
        <w:t>17 December</w:t>
      </w:r>
      <w:r w:rsidR="00FE50A2" w:rsidRPr="00584A6C">
        <w:rPr>
          <w:snapToGrid w:val="0"/>
          <w:kern w:val="22"/>
          <w:szCs w:val="22"/>
        </w:rPr>
        <w:t xml:space="preserve"> </w:t>
      </w:r>
      <w:r w:rsidRPr="00584A6C">
        <w:rPr>
          <w:snapToGrid w:val="0"/>
          <w:kern w:val="22"/>
          <w:szCs w:val="22"/>
        </w:rPr>
        <w:t>202</w:t>
      </w:r>
      <w:r w:rsidR="00530E1E" w:rsidRPr="00584A6C">
        <w:rPr>
          <w:snapToGrid w:val="0"/>
          <w:kern w:val="22"/>
          <w:szCs w:val="22"/>
        </w:rPr>
        <w:t>2</w:t>
      </w:r>
      <w:r w:rsidRPr="00584A6C">
        <w:rPr>
          <w:snapToGrid w:val="0"/>
          <w:kern w:val="22"/>
          <w:szCs w:val="22"/>
        </w:rPr>
        <w:t>.</w:t>
      </w:r>
    </w:p>
    <w:p w14:paraId="0A7C09DC" w14:textId="72F778B4" w:rsidR="00E57609" w:rsidRPr="00584A6C" w:rsidRDefault="00E57609"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Consultations among delegations and preparatory meetings of regional groups may be held prior to the start of the meetings.</w:t>
      </w:r>
    </w:p>
    <w:p w14:paraId="3BDF531B" w14:textId="3B3DF392"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In accordance with established practice, the Executive Secretary will prepare a compilation of the draft decisions </w:t>
      </w:r>
      <w:r w:rsidR="00FE50A2" w:rsidRPr="00584A6C">
        <w:rPr>
          <w:snapToGrid w:val="0"/>
          <w:kern w:val="22"/>
          <w:szCs w:val="22"/>
        </w:rPr>
        <w:t>recommended</w:t>
      </w:r>
      <w:r w:rsidRPr="00584A6C">
        <w:rPr>
          <w:snapToGrid w:val="0"/>
          <w:kern w:val="22"/>
          <w:szCs w:val="22"/>
        </w:rPr>
        <w:t xml:space="preserve"> by </w:t>
      </w:r>
      <w:r w:rsidR="00FE50A2" w:rsidRPr="00584A6C">
        <w:rPr>
          <w:snapToGrid w:val="0"/>
          <w:kern w:val="22"/>
          <w:szCs w:val="22"/>
        </w:rPr>
        <w:t>the S</w:t>
      </w:r>
      <w:r w:rsidRPr="00584A6C">
        <w:rPr>
          <w:snapToGrid w:val="0"/>
          <w:kern w:val="22"/>
          <w:szCs w:val="22"/>
        </w:rPr>
        <w:t xml:space="preserve">ubsidiary </w:t>
      </w:r>
      <w:r w:rsidR="00FE50A2" w:rsidRPr="00584A6C">
        <w:rPr>
          <w:snapToGrid w:val="0"/>
          <w:kern w:val="22"/>
          <w:szCs w:val="22"/>
        </w:rPr>
        <w:t>B</w:t>
      </w:r>
      <w:r w:rsidRPr="00584A6C">
        <w:rPr>
          <w:snapToGrid w:val="0"/>
          <w:kern w:val="22"/>
          <w:szCs w:val="22"/>
        </w:rPr>
        <w:t>odies</w:t>
      </w:r>
      <w:r w:rsidR="00FE50A2" w:rsidRPr="00584A6C">
        <w:rPr>
          <w:snapToGrid w:val="0"/>
          <w:kern w:val="22"/>
          <w:szCs w:val="22"/>
        </w:rPr>
        <w:t xml:space="preserve"> </w:t>
      </w:r>
      <w:r w:rsidRPr="00584A6C">
        <w:rPr>
          <w:snapToGrid w:val="0"/>
          <w:kern w:val="22"/>
          <w:szCs w:val="22"/>
        </w:rPr>
        <w:t xml:space="preserve">or developed by the Executive Secretary in the light of </w:t>
      </w:r>
      <w:r w:rsidR="00FE50A2" w:rsidRPr="00584A6C">
        <w:rPr>
          <w:snapToGrid w:val="0"/>
          <w:kern w:val="22"/>
          <w:szCs w:val="22"/>
        </w:rPr>
        <w:t xml:space="preserve">recommendations of those bodies or </w:t>
      </w:r>
      <w:r w:rsidRPr="00584A6C">
        <w:rPr>
          <w:snapToGrid w:val="0"/>
          <w:kern w:val="22"/>
          <w:szCs w:val="22"/>
        </w:rPr>
        <w:t>earlier decisions (CBD/COP/15/2)</w:t>
      </w:r>
      <w:r w:rsidR="00D039D9">
        <w:rPr>
          <w:snapToGrid w:val="0"/>
          <w:kern w:val="22"/>
          <w:szCs w:val="22"/>
        </w:rPr>
        <w:t>.</w:t>
      </w:r>
      <w:r w:rsidR="000E07BF">
        <w:rPr>
          <w:rStyle w:val="FootnoteReference"/>
          <w:snapToGrid w:val="0"/>
          <w:kern w:val="22"/>
          <w:szCs w:val="22"/>
        </w:rPr>
        <w:footnoteReference w:id="2"/>
      </w:r>
      <w:r w:rsidR="00755DEE">
        <w:rPr>
          <w:snapToGrid w:val="0"/>
          <w:kern w:val="22"/>
          <w:szCs w:val="22"/>
        </w:rPr>
        <w:t xml:space="preserve"> This will be </w:t>
      </w:r>
      <w:r w:rsidR="001C0C36">
        <w:rPr>
          <w:snapToGrid w:val="0"/>
          <w:kern w:val="22"/>
          <w:szCs w:val="22"/>
        </w:rPr>
        <w:t>supplemented by the outcomes</w:t>
      </w:r>
      <w:r w:rsidR="00755DEE">
        <w:rPr>
          <w:snapToGrid w:val="0"/>
          <w:kern w:val="22"/>
          <w:szCs w:val="22"/>
        </w:rPr>
        <w:t xml:space="preserve"> of the fifth </w:t>
      </w:r>
      <w:r w:rsidR="001C0C36">
        <w:rPr>
          <w:snapToGrid w:val="0"/>
          <w:kern w:val="22"/>
          <w:szCs w:val="22"/>
        </w:rPr>
        <w:t>meeting of the Workin</w:t>
      </w:r>
      <w:r w:rsidR="00755215">
        <w:rPr>
          <w:snapToGrid w:val="0"/>
          <w:kern w:val="22"/>
          <w:szCs w:val="22"/>
        </w:rPr>
        <w:t>g</w:t>
      </w:r>
      <w:r w:rsidR="001C0C36">
        <w:rPr>
          <w:snapToGrid w:val="0"/>
          <w:kern w:val="22"/>
          <w:szCs w:val="22"/>
        </w:rPr>
        <w:t xml:space="preserve"> Group on the </w:t>
      </w:r>
      <w:r w:rsidR="00835078">
        <w:rPr>
          <w:snapToGrid w:val="0"/>
          <w:kern w:val="22"/>
          <w:szCs w:val="22"/>
        </w:rPr>
        <w:t>P</w:t>
      </w:r>
      <w:r w:rsidR="001C0C36">
        <w:rPr>
          <w:snapToGrid w:val="0"/>
          <w:kern w:val="22"/>
          <w:szCs w:val="22"/>
        </w:rPr>
        <w:t>ost</w:t>
      </w:r>
      <w:r w:rsidR="007A01A7">
        <w:rPr>
          <w:snapToGrid w:val="0"/>
          <w:kern w:val="22"/>
          <w:szCs w:val="22"/>
        </w:rPr>
        <w:t>-</w:t>
      </w:r>
      <w:r w:rsidR="001C0C36">
        <w:rPr>
          <w:snapToGrid w:val="0"/>
          <w:kern w:val="22"/>
          <w:szCs w:val="22"/>
        </w:rPr>
        <w:t xml:space="preserve">2020 </w:t>
      </w:r>
      <w:r w:rsidR="00835078">
        <w:rPr>
          <w:snapToGrid w:val="0"/>
          <w:kern w:val="22"/>
          <w:szCs w:val="22"/>
        </w:rPr>
        <w:t>Global Biodiversity F</w:t>
      </w:r>
      <w:r w:rsidR="001C0C36">
        <w:rPr>
          <w:snapToGrid w:val="0"/>
          <w:kern w:val="22"/>
          <w:szCs w:val="22"/>
        </w:rPr>
        <w:t xml:space="preserve">ramework which </w:t>
      </w:r>
      <w:r w:rsidR="00B77B3C">
        <w:rPr>
          <w:snapToGrid w:val="0"/>
          <w:kern w:val="22"/>
          <w:szCs w:val="22"/>
        </w:rPr>
        <w:t xml:space="preserve">is due to complete its work on </w:t>
      </w:r>
      <w:r w:rsidR="00835078">
        <w:rPr>
          <w:snapToGrid w:val="0"/>
          <w:kern w:val="22"/>
          <w:szCs w:val="22"/>
        </w:rPr>
        <w:t xml:space="preserve">5 </w:t>
      </w:r>
      <w:r w:rsidR="00B77B3C">
        <w:rPr>
          <w:snapToGrid w:val="0"/>
          <w:kern w:val="22"/>
          <w:szCs w:val="22"/>
        </w:rPr>
        <w:t xml:space="preserve">December 2022. </w:t>
      </w:r>
      <w:r w:rsidRPr="00584A6C">
        <w:rPr>
          <w:snapToGrid w:val="0"/>
          <w:kern w:val="22"/>
          <w:szCs w:val="22"/>
        </w:rPr>
        <w:t xml:space="preserve"> </w:t>
      </w:r>
    </w:p>
    <w:p w14:paraId="018415F1" w14:textId="77777777" w:rsidR="00D77560" w:rsidRPr="00584A6C" w:rsidRDefault="00D77560" w:rsidP="00942CC3">
      <w:pPr>
        <w:keepNext/>
        <w:suppressLineNumbers/>
        <w:suppressAutoHyphens/>
        <w:kinsoku w:val="0"/>
        <w:overflowPunct w:val="0"/>
        <w:autoSpaceDE w:val="0"/>
        <w:autoSpaceDN w:val="0"/>
        <w:adjustRightInd w:val="0"/>
        <w:snapToGrid w:val="0"/>
        <w:spacing w:before="240" w:after="120"/>
        <w:jc w:val="center"/>
        <w:outlineLvl w:val="0"/>
        <w:rPr>
          <w:b/>
          <w:bCs/>
          <w:snapToGrid w:val="0"/>
          <w:kern w:val="22"/>
          <w:szCs w:val="22"/>
        </w:rPr>
      </w:pPr>
      <w:r w:rsidRPr="00584A6C">
        <w:rPr>
          <w:b/>
          <w:bCs/>
          <w:snapToGrid w:val="0"/>
          <w:kern w:val="22"/>
          <w:szCs w:val="22"/>
        </w:rPr>
        <w:t>I.</w:t>
      </w:r>
      <w:r w:rsidRPr="00584A6C">
        <w:rPr>
          <w:b/>
          <w:bCs/>
          <w:snapToGrid w:val="0"/>
          <w:kern w:val="22"/>
          <w:szCs w:val="22"/>
        </w:rPr>
        <w:tab/>
        <w:t>ORGANIZATIONAL MATTERS</w:t>
      </w:r>
    </w:p>
    <w:p w14:paraId="434A7DF1" w14:textId="77777777" w:rsidR="00D77560" w:rsidRPr="00584A6C" w:rsidRDefault="00D77560"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b/>
          <w:bCs/>
          <w:iCs/>
          <w:snapToGrid w:val="0"/>
          <w:kern w:val="22"/>
          <w:szCs w:val="22"/>
        </w:rPr>
      </w:pPr>
      <w:bookmarkStart w:id="2" w:name="Item01"/>
      <w:r w:rsidRPr="00584A6C">
        <w:rPr>
          <w:b/>
          <w:bCs/>
          <w:iCs/>
          <w:snapToGrid w:val="0"/>
          <w:kern w:val="22"/>
          <w:szCs w:val="22"/>
        </w:rPr>
        <w:t>Item 1.</w:t>
      </w:r>
      <w:r w:rsidRPr="00584A6C">
        <w:rPr>
          <w:bCs/>
          <w:iCs/>
          <w:snapToGrid w:val="0"/>
          <w:kern w:val="22"/>
          <w:szCs w:val="22"/>
        </w:rPr>
        <w:tab/>
      </w:r>
      <w:r w:rsidRPr="00584A6C">
        <w:rPr>
          <w:b/>
          <w:bCs/>
          <w:iCs/>
          <w:snapToGrid w:val="0"/>
          <w:kern w:val="22"/>
          <w:szCs w:val="22"/>
        </w:rPr>
        <w:t>Opening of the meeting</w:t>
      </w:r>
      <w:bookmarkEnd w:id="2"/>
    </w:p>
    <w:p w14:paraId="1BCE53A8" w14:textId="661F0FA0"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The opening will take place at </w:t>
      </w:r>
      <w:r w:rsidR="00530E1E" w:rsidRPr="00584A6C">
        <w:rPr>
          <w:snapToGrid w:val="0"/>
          <w:kern w:val="22"/>
          <w:szCs w:val="22"/>
        </w:rPr>
        <w:t>10</w:t>
      </w:r>
      <w:r w:rsidRPr="00584A6C">
        <w:rPr>
          <w:snapToGrid w:val="0"/>
          <w:kern w:val="22"/>
          <w:szCs w:val="22"/>
        </w:rPr>
        <w:t xml:space="preserve"> </w:t>
      </w:r>
      <w:r w:rsidR="00530E1E" w:rsidRPr="00584A6C">
        <w:rPr>
          <w:snapToGrid w:val="0"/>
          <w:kern w:val="22"/>
          <w:szCs w:val="22"/>
        </w:rPr>
        <w:t>a</w:t>
      </w:r>
      <w:r w:rsidRPr="00584A6C">
        <w:rPr>
          <w:snapToGrid w:val="0"/>
          <w:kern w:val="22"/>
          <w:szCs w:val="22"/>
        </w:rPr>
        <w:t xml:space="preserve">.m. (local time, </w:t>
      </w:r>
      <w:r w:rsidR="00AA588F">
        <w:rPr>
          <w:snapToGrid w:val="0"/>
          <w:kern w:val="22"/>
          <w:szCs w:val="22"/>
        </w:rPr>
        <w:t>Montreal</w:t>
      </w:r>
      <w:r w:rsidRPr="00584A6C">
        <w:rPr>
          <w:snapToGrid w:val="0"/>
          <w:kern w:val="22"/>
          <w:szCs w:val="22"/>
        </w:rPr>
        <w:t xml:space="preserve">) on </w:t>
      </w:r>
      <w:r w:rsidR="00D5478E">
        <w:rPr>
          <w:snapToGrid w:val="0"/>
          <w:kern w:val="22"/>
          <w:szCs w:val="22"/>
        </w:rPr>
        <w:t xml:space="preserve">Wednesday 7 December </w:t>
      </w:r>
      <w:r w:rsidRPr="00584A6C">
        <w:rPr>
          <w:snapToGrid w:val="0"/>
          <w:kern w:val="22"/>
          <w:szCs w:val="22"/>
        </w:rPr>
        <w:t>202</w:t>
      </w:r>
      <w:r w:rsidR="00530E1E" w:rsidRPr="00584A6C">
        <w:rPr>
          <w:snapToGrid w:val="0"/>
          <w:kern w:val="22"/>
          <w:szCs w:val="22"/>
        </w:rPr>
        <w:t>2</w:t>
      </w:r>
      <w:r w:rsidRPr="00584A6C">
        <w:rPr>
          <w:snapToGrid w:val="0"/>
          <w:kern w:val="22"/>
          <w:szCs w:val="22"/>
        </w:rPr>
        <w:t xml:space="preserve">. </w:t>
      </w:r>
    </w:p>
    <w:p w14:paraId="556C0F73" w14:textId="0575FFEE" w:rsidR="00D77560" w:rsidRPr="00584A6C" w:rsidRDefault="00E57609"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Part II o</w:t>
      </w:r>
      <w:r w:rsidR="00827FEE" w:rsidRPr="00584A6C">
        <w:rPr>
          <w:snapToGrid w:val="0"/>
          <w:kern w:val="22"/>
          <w:szCs w:val="22"/>
        </w:rPr>
        <w:t>f t</w:t>
      </w:r>
      <w:r w:rsidR="00D77560" w:rsidRPr="00584A6C">
        <w:rPr>
          <w:snapToGrid w:val="0"/>
          <w:kern w:val="22"/>
          <w:szCs w:val="22"/>
        </w:rPr>
        <w:t>he meeting will be opened by the President of the f</w:t>
      </w:r>
      <w:r w:rsidR="00530E1E" w:rsidRPr="00584A6C">
        <w:rPr>
          <w:snapToGrid w:val="0"/>
          <w:kern w:val="22"/>
          <w:szCs w:val="22"/>
        </w:rPr>
        <w:t>ifteenth</w:t>
      </w:r>
      <w:r w:rsidR="00D77560" w:rsidRPr="00584A6C">
        <w:rPr>
          <w:snapToGrid w:val="0"/>
          <w:kern w:val="22"/>
          <w:szCs w:val="22"/>
        </w:rPr>
        <w:t xml:space="preserve"> meeting of the Conference of the Parties. At the opening session, the Conference will hear </w:t>
      </w:r>
      <w:r w:rsidR="00CD292B" w:rsidRPr="00584A6C">
        <w:rPr>
          <w:snapToGrid w:val="0"/>
          <w:kern w:val="22"/>
          <w:szCs w:val="22"/>
        </w:rPr>
        <w:t xml:space="preserve">a </w:t>
      </w:r>
      <w:r w:rsidR="00D77560" w:rsidRPr="00584A6C">
        <w:rPr>
          <w:snapToGrid w:val="0"/>
          <w:kern w:val="22"/>
          <w:szCs w:val="22"/>
        </w:rPr>
        <w:t xml:space="preserve">welcoming address by representatives of the </w:t>
      </w:r>
      <w:r w:rsidR="00355AED">
        <w:rPr>
          <w:snapToGrid w:val="0"/>
          <w:kern w:val="22"/>
          <w:szCs w:val="22"/>
        </w:rPr>
        <w:t>Presidency, as well as of the host country</w:t>
      </w:r>
      <w:r w:rsidR="00D77560" w:rsidRPr="00584A6C">
        <w:rPr>
          <w:snapToGrid w:val="0"/>
          <w:kern w:val="22"/>
          <w:szCs w:val="22"/>
        </w:rPr>
        <w:t>.</w:t>
      </w:r>
    </w:p>
    <w:p w14:paraId="2D998A31" w14:textId="77777777"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The Executive Secretary will address the meeting and highlight the main issues before the Conference of the Parties.</w:t>
      </w:r>
    </w:p>
    <w:p w14:paraId="7657445A" w14:textId="77777777"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Representatives of regional groups, indigenous peoples and local communities and a limited number of other groups may also make statements.</w:t>
      </w:r>
    </w:p>
    <w:p w14:paraId="0CE626A3" w14:textId="3BCF924B"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The opening of </w:t>
      </w:r>
      <w:r w:rsidR="00827FEE" w:rsidRPr="00584A6C">
        <w:rPr>
          <w:snapToGrid w:val="0"/>
          <w:kern w:val="22"/>
          <w:szCs w:val="22"/>
        </w:rPr>
        <w:t xml:space="preserve">part II of </w:t>
      </w:r>
      <w:r w:rsidRPr="00584A6C">
        <w:rPr>
          <w:snapToGrid w:val="0"/>
          <w:kern w:val="22"/>
          <w:szCs w:val="22"/>
        </w:rPr>
        <w:t xml:space="preserve">the tenth meeting of the Conference of the Parties serving as the meeting of the Parties to the Cartagena Protocol </w:t>
      </w:r>
      <w:r w:rsidR="00827FEE" w:rsidRPr="00584A6C">
        <w:rPr>
          <w:snapToGrid w:val="0"/>
          <w:kern w:val="22"/>
          <w:szCs w:val="22"/>
        </w:rPr>
        <w:t xml:space="preserve">as well as part II of </w:t>
      </w:r>
      <w:r w:rsidRPr="00584A6C">
        <w:rPr>
          <w:snapToGrid w:val="0"/>
          <w:kern w:val="22"/>
          <w:szCs w:val="22"/>
        </w:rPr>
        <w:t>the fourth meeting of the Conference of the Parties serving as the meeting of the Parties to the Nagoya Protocol will be held in conjunction with the opening of the fifteenth meeting of the Conference of the Parties.</w:t>
      </w:r>
      <w:r w:rsidRPr="00584A6C">
        <w:rPr>
          <w:snapToGrid w:val="0"/>
          <w:kern w:val="22"/>
          <w:szCs w:val="22"/>
          <w:vertAlign w:val="superscript"/>
        </w:rPr>
        <w:footnoteReference w:id="3"/>
      </w:r>
    </w:p>
    <w:p w14:paraId="7464EB17" w14:textId="77777777" w:rsidR="00D77560" w:rsidRPr="00584A6C" w:rsidRDefault="00D77560"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b/>
          <w:bCs/>
          <w:snapToGrid w:val="0"/>
          <w:kern w:val="22"/>
          <w:szCs w:val="22"/>
        </w:rPr>
      </w:pPr>
      <w:r w:rsidRPr="00584A6C">
        <w:rPr>
          <w:b/>
          <w:bCs/>
          <w:snapToGrid w:val="0"/>
          <w:kern w:val="22"/>
          <w:szCs w:val="22"/>
        </w:rPr>
        <w:t>Item 2.</w:t>
      </w:r>
      <w:r w:rsidRPr="00584A6C">
        <w:rPr>
          <w:b/>
          <w:bCs/>
          <w:snapToGrid w:val="0"/>
          <w:kern w:val="22"/>
          <w:szCs w:val="22"/>
        </w:rPr>
        <w:tab/>
        <w:t xml:space="preserve">Organizational </w:t>
      </w:r>
      <w:r w:rsidRPr="00942CC3">
        <w:rPr>
          <w:b/>
          <w:bCs/>
          <w:iCs/>
          <w:snapToGrid w:val="0"/>
          <w:kern w:val="22"/>
          <w:szCs w:val="22"/>
        </w:rPr>
        <w:t>matters</w:t>
      </w:r>
    </w:p>
    <w:p w14:paraId="725B0652" w14:textId="784736A3" w:rsidR="0088174B" w:rsidRPr="00584A6C" w:rsidRDefault="003744D1" w:rsidP="00B00053">
      <w:pPr>
        <w:keepNext/>
        <w:suppressLineNumbers/>
        <w:tabs>
          <w:tab w:val="left" w:pos="567"/>
        </w:tabs>
        <w:suppressAutoHyphens/>
        <w:kinsoku w:val="0"/>
        <w:overflowPunct w:val="0"/>
        <w:autoSpaceDE w:val="0"/>
        <w:autoSpaceDN w:val="0"/>
        <w:adjustRightInd w:val="0"/>
        <w:snapToGrid w:val="0"/>
        <w:spacing w:before="120" w:after="120"/>
        <w:outlineLvl w:val="2"/>
        <w:rPr>
          <w:i/>
          <w:iCs/>
          <w:snapToGrid w:val="0"/>
          <w:kern w:val="22"/>
          <w:szCs w:val="22"/>
        </w:rPr>
      </w:pPr>
      <w:r w:rsidRPr="00584A6C">
        <w:rPr>
          <w:i/>
          <w:iCs/>
          <w:snapToGrid w:val="0"/>
          <w:kern w:val="22"/>
          <w:szCs w:val="22"/>
        </w:rPr>
        <w:t xml:space="preserve">Officers </w:t>
      </w:r>
    </w:p>
    <w:p w14:paraId="27C8D646" w14:textId="1496EC2D" w:rsidR="00D77560" w:rsidRPr="00584A6C" w:rsidRDefault="003744D1" w:rsidP="00584A6C">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lang w:val="en-CA" w:eastAsia="en-CA"/>
        </w:rPr>
      </w:pPr>
      <w:r w:rsidRPr="00584A6C">
        <w:rPr>
          <w:kern w:val="22"/>
          <w:szCs w:val="22"/>
        </w:rPr>
        <w:t xml:space="preserve">The </w:t>
      </w:r>
      <w:r w:rsidRPr="00584A6C">
        <w:rPr>
          <w:snapToGrid w:val="0"/>
          <w:kern w:val="22"/>
          <w:szCs w:val="22"/>
        </w:rPr>
        <w:t>President</w:t>
      </w:r>
      <w:r w:rsidRPr="00584A6C">
        <w:rPr>
          <w:kern w:val="22"/>
          <w:szCs w:val="22"/>
        </w:rPr>
        <w:t xml:space="preserve"> of </w:t>
      </w:r>
      <w:r w:rsidR="00DF4DEF" w:rsidRPr="00584A6C">
        <w:rPr>
          <w:kern w:val="22"/>
          <w:szCs w:val="22"/>
        </w:rPr>
        <w:t>the fifteenth meeting of the Conference of the Parties</w:t>
      </w:r>
      <w:r w:rsidRPr="00584A6C">
        <w:rPr>
          <w:kern w:val="22"/>
          <w:szCs w:val="22"/>
        </w:rPr>
        <w:t>, Mr</w:t>
      </w:r>
      <w:r w:rsidR="00CC072B" w:rsidRPr="00584A6C">
        <w:rPr>
          <w:kern w:val="22"/>
          <w:szCs w:val="22"/>
        </w:rPr>
        <w:t>.</w:t>
      </w:r>
      <w:r w:rsidRPr="00584A6C">
        <w:rPr>
          <w:kern w:val="22"/>
          <w:szCs w:val="22"/>
        </w:rPr>
        <w:t xml:space="preserve"> </w:t>
      </w:r>
      <w:r w:rsidR="002142CC" w:rsidRPr="00584A6C">
        <w:rPr>
          <w:kern w:val="22"/>
          <w:szCs w:val="22"/>
        </w:rPr>
        <w:t>Runqiu Huang</w:t>
      </w:r>
      <w:r w:rsidRPr="00584A6C">
        <w:rPr>
          <w:kern w:val="22"/>
          <w:szCs w:val="22"/>
        </w:rPr>
        <w:t>, Minister of E</w:t>
      </w:r>
      <w:r w:rsidR="00EC20FF" w:rsidRPr="00584A6C">
        <w:rPr>
          <w:kern w:val="22"/>
          <w:szCs w:val="22"/>
        </w:rPr>
        <w:t>cology</w:t>
      </w:r>
      <w:r w:rsidRPr="00584A6C">
        <w:rPr>
          <w:kern w:val="22"/>
          <w:szCs w:val="22"/>
        </w:rPr>
        <w:t xml:space="preserve"> and E</w:t>
      </w:r>
      <w:r w:rsidR="00AB7ECF" w:rsidRPr="00584A6C">
        <w:rPr>
          <w:kern w:val="22"/>
          <w:szCs w:val="22"/>
        </w:rPr>
        <w:t>nvironment</w:t>
      </w:r>
      <w:r w:rsidRPr="00584A6C">
        <w:rPr>
          <w:kern w:val="22"/>
          <w:szCs w:val="22"/>
        </w:rPr>
        <w:t xml:space="preserve"> of China, was elected by acclamation at the opening of </w:t>
      </w:r>
      <w:r w:rsidR="003318E9" w:rsidRPr="00584A6C">
        <w:rPr>
          <w:kern w:val="22"/>
          <w:szCs w:val="22"/>
        </w:rPr>
        <w:t>p</w:t>
      </w:r>
      <w:r w:rsidRPr="00584A6C">
        <w:rPr>
          <w:kern w:val="22"/>
          <w:szCs w:val="22"/>
        </w:rPr>
        <w:t xml:space="preserve">art I of </w:t>
      </w:r>
      <w:r w:rsidR="00CC072B" w:rsidRPr="00584A6C">
        <w:rPr>
          <w:kern w:val="22"/>
          <w:szCs w:val="22"/>
        </w:rPr>
        <w:t>the fifteenth meeting of the Conference of the Parties</w:t>
      </w:r>
      <w:r w:rsidRPr="00584A6C">
        <w:rPr>
          <w:kern w:val="22"/>
          <w:szCs w:val="22"/>
        </w:rPr>
        <w:t xml:space="preserve"> and will continue to serve through part II of the meet</w:t>
      </w:r>
      <w:r w:rsidR="00D8015F" w:rsidRPr="00584A6C">
        <w:rPr>
          <w:kern w:val="22"/>
          <w:szCs w:val="22"/>
        </w:rPr>
        <w:t>in</w:t>
      </w:r>
      <w:r w:rsidRPr="00584A6C">
        <w:rPr>
          <w:kern w:val="22"/>
          <w:szCs w:val="22"/>
        </w:rPr>
        <w:t xml:space="preserve">g and until a new President is elected at the opening of </w:t>
      </w:r>
      <w:r w:rsidR="00D92850" w:rsidRPr="00584A6C">
        <w:rPr>
          <w:kern w:val="22"/>
          <w:szCs w:val="22"/>
        </w:rPr>
        <w:t>the sixteenth meeting of the Conference of the Parties</w:t>
      </w:r>
      <w:r w:rsidRPr="00584A6C">
        <w:rPr>
          <w:kern w:val="22"/>
          <w:szCs w:val="22"/>
        </w:rPr>
        <w:t xml:space="preserve">. </w:t>
      </w:r>
      <w:r w:rsidR="00D77560" w:rsidRPr="00584A6C">
        <w:rPr>
          <w:kern w:val="22"/>
          <w:szCs w:val="22"/>
        </w:rPr>
        <w:t xml:space="preserve">In accordance with rule 21 of the rules of procedure (as adopted by </w:t>
      </w:r>
      <w:hyperlink r:id="rId18" w:history="1">
        <w:r w:rsidR="00D77560" w:rsidRPr="00584A6C">
          <w:rPr>
            <w:kern w:val="22"/>
            <w:szCs w:val="22"/>
          </w:rPr>
          <w:t xml:space="preserve">decision </w:t>
        </w:r>
        <w:r w:rsidR="00D77560" w:rsidRPr="00584A6C">
          <w:rPr>
            <w:color w:val="0000FF"/>
            <w:kern w:val="22"/>
            <w:szCs w:val="22"/>
            <w:u w:val="single"/>
          </w:rPr>
          <w:t>I/1</w:t>
        </w:r>
      </w:hyperlink>
      <w:r w:rsidR="00D77560" w:rsidRPr="00584A6C">
        <w:rPr>
          <w:kern w:val="22"/>
          <w:szCs w:val="22"/>
        </w:rPr>
        <w:t xml:space="preserve"> and amended by decision V/20), </w:t>
      </w:r>
      <w:r w:rsidR="00923A6F" w:rsidRPr="00584A6C">
        <w:rPr>
          <w:kern w:val="22"/>
          <w:szCs w:val="22"/>
        </w:rPr>
        <w:t>the</w:t>
      </w:r>
      <w:r w:rsidR="00D77560" w:rsidRPr="00584A6C">
        <w:rPr>
          <w:kern w:val="22"/>
          <w:szCs w:val="22"/>
        </w:rPr>
        <w:t xml:space="preserve"> Conference of the Parties</w:t>
      </w:r>
      <w:r w:rsidR="00923A6F" w:rsidRPr="00584A6C">
        <w:rPr>
          <w:kern w:val="22"/>
          <w:szCs w:val="22"/>
        </w:rPr>
        <w:t>, at</w:t>
      </w:r>
      <w:r w:rsidR="00D77560" w:rsidRPr="00584A6C">
        <w:rPr>
          <w:kern w:val="22"/>
          <w:szCs w:val="22"/>
        </w:rPr>
        <w:t xml:space="preserve"> </w:t>
      </w:r>
      <w:r w:rsidR="00923A6F" w:rsidRPr="00584A6C">
        <w:rPr>
          <w:kern w:val="22"/>
          <w:szCs w:val="22"/>
        </w:rPr>
        <w:t xml:space="preserve">its fourteenth meeting, </w:t>
      </w:r>
      <w:r w:rsidR="00D77560" w:rsidRPr="00584A6C">
        <w:rPr>
          <w:kern w:val="22"/>
          <w:szCs w:val="22"/>
        </w:rPr>
        <w:t xml:space="preserve">elected 10 </w:t>
      </w:r>
      <w:r w:rsidR="006E5688" w:rsidRPr="00584A6C">
        <w:rPr>
          <w:kern w:val="22"/>
          <w:szCs w:val="22"/>
        </w:rPr>
        <w:t>v</w:t>
      </w:r>
      <w:r w:rsidR="00D77560" w:rsidRPr="00584A6C">
        <w:rPr>
          <w:kern w:val="22"/>
          <w:szCs w:val="22"/>
        </w:rPr>
        <w:t>ice-</w:t>
      </w:r>
      <w:r w:rsidR="006E5688" w:rsidRPr="00584A6C">
        <w:rPr>
          <w:kern w:val="22"/>
          <w:szCs w:val="22"/>
        </w:rPr>
        <w:t>p</w:t>
      </w:r>
      <w:r w:rsidR="00D77560" w:rsidRPr="00584A6C">
        <w:rPr>
          <w:kern w:val="22"/>
          <w:szCs w:val="22"/>
        </w:rPr>
        <w:t xml:space="preserve">residents from </w:t>
      </w:r>
      <w:r w:rsidR="00923A6F" w:rsidRPr="00584A6C">
        <w:rPr>
          <w:kern w:val="22"/>
          <w:szCs w:val="22"/>
        </w:rPr>
        <w:t>among the representatives of the Parties present at the meeting</w:t>
      </w:r>
      <w:r w:rsidR="00923A6F" w:rsidRPr="00584A6C" w:rsidDel="00923A6F">
        <w:rPr>
          <w:kern w:val="22"/>
          <w:szCs w:val="22"/>
        </w:rPr>
        <w:t xml:space="preserve"> </w:t>
      </w:r>
      <w:r w:rsidR="00D77560" w:rsidRPr="00584A6C">
        <w:rPr>
          <w:kern w:val="22"/>
          <w:szCs w:val="22"/>
        </w:rPr>
        <w:t>for a term of office commencing upon the closure of its fourteenth meeting and ending at the closure of its fifteenth meeting</w:t>
      </w:r>
      <w:r w:rsidR="00923A6F" w:rsidRPr="00584A6C">
        <w:rPr>
          <w:kern w:val="22"/>
          <w:szCs w:val="22"/>
        </w:rPr>
        <w:t xml:space="preserve">. For two regions, the bureau member was subsequently replaced. </w:t>
      </w:r>
      <w:r w:rsidR="00923A6F" w:rsidRPr="00584A6C">
        <w:rPr>
          <w:rFonts w:asciiTheme="majorBidi" w:hAnsiTheme="majorBidi" w:cstheme="majorBidi"/>
          <w:snapToGrid w:val="0"/>
          <w:szCs w:val="18"/>
        </w:rPr>
        <w:t>Accordingly</w:t>
      </w:r>
      <w:r w:rsidR="00E90CF9">
        <w:rPr>
          <w:rFonts w:asciiTheme="majorBidi" w:hAnsiTheme="majorBidi" w:cstheme="majorBidi"/>
          <w:snapToGrid w:val="0"/>
          <w:szCs w:val="18"/>
        </w:rPr>
        <w:t>,</w:t>
      </w:r>
      <w:r w:rsidR="00923A6F" w:rsidRPr="00584A6C">
        <w:rPr>
          <w:rFonts w:asciiTheme="majorBidi" w:hAnsiTheme="majorBidi" w:cstheme="majorBidi"/>
          <w:snapToGrid w:val="0"/>
          <w:szCs w:val="18"/>
        </w:rPr>
        <w:t xml:space="preserve"> the Bureau comprises the following members, in addition to its President:</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64"/>
      </w:tblGrid>
      <w:tr w:rsidR="00923A6F" w:rsidRPr="00584A6C" w14:paraId="1A31A3C2" w14:textId="77777777" w:rsidTr="00FF7C98">
        <w:trPr>
          <w:jc w:val="center"/>
        </w:trPr>
        <w:tc>
          <w:tcPr>
            <w:tcW w:w="4864" w:type="dxa"/>
          </w:tcPr>
          <w:p w14:paraId="12F0CEDC" w14:textId="77777777" w:rsidR="00923A6F" w:rsidRPr="00584A6C" w:rsidRDefault="00923A6F" w:rsidP="00FF7C98">
            <w:pPr>
              <w:keepNext/>
              <w:suppressLineNumbers/>
              <w:suppressAutoHyphens/>
              <w:kinsoku w:val="0"/>
              <w:overflowPunct w:val="0"/>
              <w:autoSpaceDE w:val="0"/>
              <w:autoSpaceDN w:val="0"/>
              <w:adjustRightInd w:val="0"/>
              <w:snapToGrid w:val="0"/>
              <w:spacing w:before="40" w:after="40"/>
              <w:jc w:val="center"/>
              <w:rPr>
                <w:b/>
                <w:bCs/>
                <w:snapToGrid w:val="0"/>
                <w:kern w:val="22"/>
                <w:szCs w:val="22"/>
              </w:rPr>
            </w:pPr>
            <w:bookmarkStart w:id="3" w:name="_Hlk78552629"/>
            <w:r w:rsidRPr="00584A6C">
              <w:rPr>
                <w:b/>
                <w:bCs/>
                <w:snapToGrid w:val="0"/>
                <w:kern w:val="22"/>
                <w:szCs w:val="22"/>
              </w:rPr>
              <w:lastRenderedPageBreak/>
              <w:t>Bureau members</w:t>
            </w:r>
          </w:p>
        </w:tc>
      </w:tr>
      <w:tr w:rsidR="00923A6F" w:rsidRPr="00584A6C" w14:paraId="2F973A15" w14:textId="77777777" w:rsidTr="00FF7C98">
        <w:trPr>
          <w:jc w:val="center"/>
        </w:trPr>
        <w:tc>
          <w:tcPr>
            <w:tcW w:w="4864" w:type="dxa"/>
          </w:tcPr>
          <w:p w14:paraId="7FCC4FBB" w14:textId="77777777" w:rsidR="00923A6F" w:rsidRPr="00584A6C"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584A6C">
              <w:rPr>
                <w:snapToGrid w:val="0"/>
                <w:kern w:val="22"/>
                <w:szCs w:val="22"/>
              </w:rPr>
              <w:t xml:space="preserve">Mr. </w:t>
            </w:r>
            <w:r w:rsidRPr="00584A6C">
              <w:rPr>
                <w:noProof/>
                <w:snapToGrid w:val="0"/>
                <w:kern w:val="22"/>
                <w:szCs w:val="22"/>
              </w:rPr>
              <w:t>Eric Okoree</w:t>
            </w:r>
            <w:r w:rsidRPr="00584A6C">
              <w:rPr>
                <w:snapToGrid w:val="0"/>
                <w:kern w:val="22"/>
                <w:szCs w:val="22"/>
              </w:rPr>
              <w:t xml:space="preserve"> (Ghana)</w:t>
            </w:r>
          </w:p>
        </w:tc>
      </w:tr>
      <w:tr w:rsidR="00923A6F" w:rsidRPr="00584A6C" w14:paraId="218DE58C" w14:textId="77777777" w:rsidTr="00FF7C98">
        <w:trPr>
          <w:jc w:val="center"/>
        </w:trPr>
        <w:tc>
          <w:tcPr>
            <w:tcW w:w="4864" w:type="dxa"/>
          </w:tcPr>
          <w:p w14:paraId="17B62D05" w14:textId="77777777" w:rsidR="00923A6F" w:rsidRPr="00584A6C"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584A6C">
              <w:rPr>
                <w:snapToGrid w:val="0"/>
                <w:kern w:val="22"/>
                <w:szCs w:val="22"/>
              </w:rPr>
              <w:t xml:space="preserve">Mr. </w:t>
            </w:r>
            <w:r w:rsidRPr="00584A6C">
              <w:rPr>
                <w:noProof/>
                <w:snapToGrid w:val="0"/>
                <w:kern w:val="22"/>
                <w:szCs w:val="22"/>
              </w:rPr>
              <w:t>Melesse Maryo</w:t>
            </w:r>
            <w:r w:rsidRPr="00584A6C">
              <w:rPr>
                <w:snapToGrid w:val="0"/>
                <w:kern w:val="22"/>
                <w:szCs w:val="22"/>
              </w:rPr>
              <w:t xml:space="preserve"> (Ethiopia)</w:t>
            </w:r>
          </w:p>
        </w:tc>
      </w:tr>
      <w:tr w:rsidR="00923A6F" w:rsidRPr="00584A6C" w14:paraId="0408D836" w14:textId="77777777" w:rsidTr="00FF7C98">
        <w:trPr>
          <w:jc w:val="center"/>
        </w:trPr>
        <w:tc>
          <w:tcPr>
            <w:tcW w:w="4864" w:type="dxa"/>
          </w:tcPr>
          <w:p w14:paraId="04D96692" w14:textId="02FAF3C2" w:rsidR="00923A6F" w:rsidRPr="00584A6C"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584A6C">
              <w:rPr>
                <w:rFonts w:asciiTheme="majorBidi" w:hAnsiTheme="majorBidi" w:cstheme="majorBidi"/>
                <w:szCs w:val="22"/>
              </w:rPr>
              <w:t>Mr. Naresh Pal Gangwar (India)</w:t>
            </w:r>
            <w:r w:rsidRPr="00584A6C">
              <w:rPr>
                <w:rStyle w:val="FootnoteReference"/>
                <w:rFonts w:asciiTheme="majorBidi" w:hAnsiTheme="majorBidi" w:cstheme="majorBidi"/>
                <w:szCs w:val="22"/>
              </w:rPr>
              <w:footnoteReference w:id="4"/>
            </w:r>
          </w:p>
        </w:tc>
      </w:tr>
      <w:tr w:rsidR="00923A6F" w:rsidRPr="00EE7F52" w14:paraId="65F2C15F" w14:textId="77777777" w:rsidTr="00FF7C98">
        <w:trPr>
          <w:jc w:val="center"/>
        </w:trPr>
        <w:tc>
          <w:tcPr>
            <w:tcW w:w="4864" w:type="dxa"/>
          </w:tcPr>
          <w:p w14:paraId="6365F32A" w14:textId="77777777" w:rsidR="00923A6F" w:rsidRPr="00584A6C"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lang w:val="es-419"/>
              </w:rPr>
            </w:pPr>
            <w:r w:rsidRPr="00584A6C">
              <w:rPr>
                <w:snapToGrid w:val="0"/>
                <w:kern w:val="22"/>
                <w:szCs w:val="22"/>
                <w:lang w:val="es-419"/>
              </w:rPr>
              <w:t xml:space="preserve">Ms. </w:t>
            </w:r>
            <w:r w:rsidRPr="00584A6C">
              <w:rPr>
                <w:noProof/>
                <w:snapToGrid w:val="0"/>
                <w:kern w:val="22"/>
                <w:szCs w:val="22"/>
                <w:lang w:val="es-419"/>
              </w:rPr>
              <w:t>Leina El-Awadhi</w:t>
            </w:r>
            <w:r w:rsidRPr="00584A6C">
              <w:rPr>
                <w:snapToGrid w:val="0"/>
                <w:kern w:val="22"/>
                <w:szCs w:val="22"/>
                <w:lang w:val="es-419"/>
              </w:rPr>
              <w:t xml:space="preserve"> (Kuwait)</w:t>
            </w:r>
          </w:p>
        </w:tc>
      </w:tr>
      <w:tr w:rsidR="00923A6F" w:rsidRPr="00584A6C" w14:paraId="39DD63EB" w14:textId="77777777" w:rsidTr="00FF7C98">
        <w:trPr>
          <w:jc w:val="center"/>
        </w:trPr>
        <w:tc>
          <w:tcPr>
            <w:tcW w:w="4864" w:type="dxa"/>
          </w:tcPr>
          <w:p w14:paraId="3F5F71EF" w14:textId="77777777" w:rsidR="00923A6F" w:rsidRPr="00584A6C"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584A6C">
              <w:rPr>
                <w:snapToGrid w:val="0"/>
                <w:kern w:val="22"/>
                <w:szCs w:val="22"/>
              </w:rPr>
              <w:t xml:space="preserve">Ms. </w:t>
            </w:r>
            <w:r w:rsidRPr="00584A6C">
              <w:rPr>
                <w:noProof/>
                <w:snapToGrid w:val="0"/>
                <w:kern w:val="22"/>
                <w:szCs w:val="22"/>
              </w:rPr>
              <w:t>Teona Karchava</w:t>
            </w:r>
            <w:r w:rsidRPr="00584A6C">
              <w:rPr>
                <w:snapToGrid w:val="0"/>
                <w:kern w:val="22"/>
                <w:szCs w:val="22"/>
              </w:rPr>
              <w:t xml:space="preserve"> (Georgia)</w:t>
            </w:r>
          </w:p>
        </w:tc>
      </w:tr>
      <w:tr w:rsidR="00923A6F" w:rsidRPr="00584A6C" w14:paraId="66593EB8" w14:textId="77777777" w:rsidTr="00FF7C98">
        <w:trPr>
          <w:jc w:val="center"/>
        </w:trPr>
        <w:tc>
          <w:tcPr>
            <w:tcW w:w="4864" w:type="dxa"/>
          </w:tcPr>
          <w:p w14:paraId="58FE33B0" w14:textId="77777777" w:rsidR="00923A6F" w:rsidRPr="00584A6C"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584A6C">
              <w:rPr>
                <w:snapToGrid w:val="0"/>
                <w:kern w:val="22"/>
                <w:szCs w:val="22"/>
              </w:rPr>
              <w:t xml:space="preserve">Ms. </w:t>
            </w:r>
            <w:r w:rsidRPr="00584A6C">
              <w:rPr>
                <w:noProof/>
                <w:snapToGrid w:val="0"/>
                <w:kern w:val="22"/>
                <w:szCs w:val="22"/>
              </w:rPr>
              <w:t>Elvana Ramaj</w:t>
            </w:r>
            <w:r w:rsidRPr="00584A6C">
              <w:rPr>
                <w:snapToGrid w:val="0"/>
                <w:kern w:val="22"/>
                <w:szCs w:val="22"/>
              </w:rPr>
              <w:t xml:space="preserve"> (Albania)</w:t>
            </w:r>
          </w:p>
        </w:tc>
      </w:tr>
      <w:tr w:rsidR="00923A6F" w:rsidRPr="00EE7F52" w14:paraId="7FEE9808" w14:textId="77777777" w:rsidTr="00FF7C98">
        <w:trPr>
          <w:jc w:val="center"/>
        </w:trPr>
        <w:tc>
          <w:tcPr>
            <w:tcW w:w="4864" w:type="dxa"/>
          </w:tcPr>
          <w:p w14:paraId="07B50C70" w14:textId="10B74EE4" w:rsidR="00923A6F" w:rsidRPr="00584A6C" w:rsidRDefault="00923A6F" w:rsidP="00942CC3">
            <w:pPr>
              <w:keepNext/>
              <w:suppressLineNumbers/>
              <w:suppressAutoHyphens/>
              <w:kinsoku w:val="0"/>
              <w:overflowPunct w:val="0"/>
              <w:autoSpaceDE w:val="0"/>
              <w:autoSpaceDN w:val="0"/>
              <w:adjustRightInd w:val="0"/>
              <w:snapToGrid w:val="0"/>
              <w:spacing w:before="20" w:after="20"/>
              <w:jc w:val="left"/>
              <w:rPr>
                <w:snapToGrid w:val="0"/>
                <w:spacing w:val="-6"/>
                <w:kern w:val="22"/>
                <w:szCs w:val="22"/>
                <w:lang w:val="es-ES"/>
              </w:rPr>
            </w:pPr>
            <w:r w:rsidRPr="00584A6C">
              <w:rPr>
                <w:rFonts w:asciiTheme="majorBidi" w:hAnsiTheme="majorBidi" w:cstheme="majorBidi"/>
                <w:szCs w:val="22"/>
                <w:lang w:val="es-419"/>
              </w:rPr>
              <w:t>Ms.</w:t>
            </w:r>
            <w:r w:rsidR="00BC4984">
              <w:rPr>
                <w:rFonts w:asciiTheme="majorBidi" w:hAnsiTheme="majorBidi" w:cstheme="majorBidi"/>
                <w:szCs w:val="22"/>
                <w:lang w:val="es-419"/>
              </w:rPr>
              <w:t xml:space="preserve"> </w:t>
            </w:r>
            <w:r w:rsidRPr="00584A6C">
              <w:rPr>
                <w:rFonts w:asciiTheme="majorBidi" w:hAnsiTheme="majorBidi" w:cstheme="majorBidi"/>
                <w:szCs w:val="22"/>
                <w:lang w:val="es-419"/>
              </w:rPr>
              <w:t xml:space="preserve">Eugenia Arguedas Montezuma </w:t>
            </w:r>
            <w:r w:rsidRPr="00584A6C">
              <w:rPr>
                <w:rFonts w:asciiTheme="majorBidi" w:hAnsiTheme="majorBidi" w:cstheme="majorBidi"/>
                <w:szCs w:val="22"/>
                <w:lang w:val="es-ES"/>
              </w:rPr>
              <w:t>(Costa Rica)</w:t>
            </w:r>
            <w:r w:rsidRPr="00584A6C">
              <w:rPr>
                <w:rStyle w:val="FootnoteReference"/>
                <w:rFonts w:asciiTheme="majorBidi" w:hAnsiTheme="majorBidi" w:cstheme="majorBidi"/>
                <w:szCs w:val="22"/>
              </w:rPr>
              <w:footnoteReference w:id="5"/>
            </w:r>
          </w:p>
        </w:tc>
      </w:tr>
      <w:tr w:rsidR="00923A6F" w:rsidRPr="00584A6C" w14:paraId="6883EFE4" w14:textId="77777777" w:rsidTr="00FF7C98">
        <w:trPr>
          <w:jc w:val="center"/>
        </w:trPr>
        <w:tc>
          <w:tcPr>
            <w:tcW w:w="4864" w:type="dxa"/>
          </w:tcPr>
          <w:p w14:paraId="08DABFA2" w14:textId="77777777" w:rsidR="00923A6F" w:rsidRPr="00584A6C"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584A6C">
              <w:rPr>
                <w:snapToGrid w:val="0"/>
                <w:kern w:val="22"/>
                <w:szCs w:val="22"/>
              </w:rPr>
              <w:t xml:space="preserve">Ms. </w:t>
            </w:r>
            <w:r w:rsidRPr="00584A6C">
              <w:rPr>
                <w:noProof/>
                <w:snapToGrid w:val="0"/>
                <w:kern w:val="22"/>
                <w:szCs w:val="22"/>
              </w:rPr>
              <w:t>Helena Jeffery Brown</w:t>
            </w:r>
            <w:r w:rsidRPr="00584A6C">
              <w:rPr>
                <w:snapToGrid w:val="0"/>
                <w:kern w:val="22"/>
                <w:szCs w:val="22"/>
              </w:rPr>
              <w:t xml:space="preserve"> (Antigua and Barbuda)</w:t>
            </w:r>
          </w:p>
        </w:tc>
      </w:tr>
      <w:tr w:rsidR="00923A6F" w:rsidRPr="00584A6C" w14:paraId="4710A8D6" w14:textId="77777777" w:rsidTr="00FF7C98">
        <w:trPr>
          <w:jc w:val="center"/>
        </w:trPr>
        <w:tc>
          <w:tcPr>
            <w:tcW w:w="4864" w:type="dxa"/>
          </w:tcPr>
          <w:p w14:paraId="431DD045" w14:textId="77777777" w:rsidR="00923A6F" w:rsidRPr="00584A6C"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584A6C">
              <w:rPr>
                <w:snapToGrid w:val="0"/>
                <w:kern w:val="22"/>
                <w:szCs w:val="22"/>
              </w:rPr>
              <w:t xml:space="preserve">Ms. </w:t>
            </w:r>
            <w:r w:rsidRPr="00584A6C">
              <w:rPr>
                <w:noProof/>
                <w:snapToGrid w:val="0"/>
                <w:kern w:val="22"/>
                <w:szCs w:val="22"/>
              </w:rPr>
              <w:t>Gabriele Obermayr</w:t>
            </w:r>
            <w:r w:rsidRPr="00584A6C">
              <w:rPr>
                <w:snapToGrid w:val="0"/>
                <w:kern w:val="22"/>
                <w:szCs w:val="22"/>
              </w:rPr>
              <w:t xml:space="preserve"> (Austria)</w:t>
            </w:r>
          </w:p>
        </w:tc>
      </w:tr>
      <w:tr w:rsidR="00923A6F" w:rsidRPr="00584A6C" w14:paraId="2C05C372" w14:textId="77777777" w:rsidTr="00FF7C98">
        <w:trPr>
          <w:trHeight w:val="422"/>
          <w:jc w:val="center"/>
        </w:trPr>
        <w:tc>
          <w:tcPr>
            <w:tcW w:w="4864" w:type="dxa"/>
          </w:tcPr>
          <w:p w14:paraId="138F8288" w14:textId="49820016" w:rsidR="00923A6F" w:rsidRPr="00584A6C" w:rsidRDefault="00923A6F" w:rsidP="00942CC3">
            <w:pPr>
              <w:suppressLineNumbers/>
              <w:suppressAutoHyphens/>
              <w:kinsoku w:val="0"/>
              <w:overflowPunct w:val="0"/>
              <w:autoSpaceDE w:val="0"/>
              <w:autoSpaceDN w:val="0"/>
              <w:adjustRightInd w:val="0"/>
              <w:snapToGrid w:val="0"/>
              <w:spacing w:before="20" w:after="20"/>
              <w:jc w:val="left"/>
              <w:rPr>
                <w:snapToGrid w:val="0"/>
                <w:kern w:val="22"/>
                <w:szCs w:val="22"/>
              </w:rPr>
            </w:pPr>
            <w:r w:rsidRPr="00584A6C">
              <w:rPr>
                <w:snapToGrid w:val="0"/>
                <w:kern w:val="22"/>
                <w:szCs w:val="22"/>
              </w:rPr>
              <w:t xml:space="preserve">Ms. </w:t>
            </w:r>
            <w:r w:rsidRPr="00584A6C">
              <w:rPr>
                <w:noProof/>
                <w:snapToGrid w:val="0"/>
                <w:kern w:val="22"/>
                <w:szCs w:val="22"/>
              </w:rPr>
              <w:t>Rosemary Paterson</w:t>
            </w:r>
            <w:r w:rsidRPr="00584A6C">
              <w:rPr>
                <w:snapToGrid w:val="0"/>
                <w:kern w:val="22"/>
                <w:szCs w:val="22"/>
              </w:rPr>
              <w:t xml:space="preserve"> (New Zealand)</w:t>
            </w:r>
          </w:p>
        </w:tc>
      </w:tr>
    </w:tbl>
    <w:bookmarkEnd w:id="3"/>
    <w:p w14:paraId="7427C859" w14:textId="7FEDA198" w:rsidR="00D77560" w:rsidRPr="00584A6C" w:rsidRDefault="003744D1"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A new Bureau will be elected during part II of the meeting. The term of office of the new vice</w:t>
      </w:r>
      <w:r w:rsidRPr="00584A6C">
        <w:rPr>
          <w:snapToGrid w:val="0"/>
          <w:kern w:val="22"/>
          <w:szCs w:val="22"/>
        </w:rPr>
        <w:noBreakHyphen/>
        <w:t xml:space="preserve">presidents will commence upon the closure of the fifteenth meeting of the Conference of the Parties and end at the closure of the sixteenth meeting. </w:t>
      </w:r>
      <w:r w:rsidR="00D77560" w:rsidRPr="00584A6C">
        <w:rPr>
          <w:snapToGrid w:val="0"/>
          <w:kern w:val="22"/>
          <w:szCs w:val="22"/>
        </w:rPr>
        <w:t xml:space="preserve">Regional groups are called upon to submit their nominations, preferably prior to </w:t>
      </w:r>
      <w:r w:rsidR="00571244" w:rsidRPr="00584A6C">
        <w:rPr>
          <w:snapToGrid w:val="0"/>
          <w:kern w:val="22"/>
          <w:szCs w:val="22"/>
        </w:rPr>
        <w:t xml:space="preserve">the </w:t>
      </w:r>
      <w:r w:rsidR="0010438A" w:rsidRPr="00584A6C">
        <w:rPr>
          <w:snapToGrid w:val="0"/>
          <w:kern w:val="22"/>
          <w:szCs w:val="22"/>
        </w:rPr>
        <w:t xml:space="preserve">opening of </w:t>
      </w:r>
      <w:r w:rsidR="00D77560" w:rsidRPr="00584A6C">
        <w:rPr>
          <w:snapToGrid w:val="0"/>
          <w:kern w:val="22"/>
          <w:szCs w:val="22"/>
        </w:rPr>
        <w:t xml:space="preserve">the meeting. Early nominations would allow the newly elected members of the Bureau to attend, as observers, the </w:t>
      </w:r>
      <w:r w:rsidR="0010438A" w:rsidRPr="00584A6C">
        <w:rPr>
          <w:snapToGrid w:val="0"/>
          <w:kern w:val="22"/>
          <w:szCs w:val="22"/>
        </w:rPr>
        <w:t xml:space="preserve">in-session </w:t>
      </w:r>
      <w:r w:rsidR="00D77560" w:rsidRPr="00584A6C">
        <w:rPr>
          <w:snapToGrid w:val="0"/>
          <w:kern w:val="22"/>
          <w:szCs w:val="22"/>
        </w:rPr>
        <w:t>Bureau meetings to be held during the meeting</w:t>
      </w:r>
      <w:r w:rsidR="00A12E3E" w:rsidRPr="00584A6C">
        <w:rPr>
          <w:snapToGrid w:val="0"/>
          <w:kern w:val="22"/>
          <w:szCs w:val="22"/>
        </w:rPr>
        <w:t xml:space="preserve"> of the Conference of the Parties</w:t>
      </w:r>
      <w:r w:rsidR="00D77560" w:rsidRPr="00584A6C">
        <w:rPr>
          <w:snapToGrid w:val="0"/>
          <w:kern w:val="22"/>
          <w:szCs w:val="22"/>
        </w:rPr>
        <w:t>, in order to ensure a smooth transition between outgoing and incoming Bureau members.</w:t>
      </w:r>
    </w:p>
    <w:p w14:paraId="259FC800" w14:textId="77777777" w:rsidR="00D77560" w:rsidRPr="00584A6C" w:rsidRDefault="00D77560" w:rsidP="00B00053">
      <w:pPr>
        <w:keepNext/>
        <w:suppressLineNumbers/>
        <w:suppressAutoHyphens/>
        <w:kinsoku w:val="0"/>
        <w:overflowPunct w:val="0"/>
        <w:autoSpaceDE w:val="0"/>
        <w:autoSpaceDN w:val="0"/>
        <w:adjustRightInd w:val="0"/>
        <w:snapToGrid w:val="0"/>
        <w:spacing w:before="120" w:after="120"/>
        <w:outlineLvl w:val="2"/>
        <w:rPr>
          <w:i/>
          <w:iCs/>
          <w:snapToGrid w:val="0"/>
          <w:kern w:val="22"/>
          <w:szCs w:val="22"/>
        </w:rPr>
      </w:pPr>
      <w:r w:rsidRPr="00584A6C">
        <w:rPr>
          <w:i/>
          <w:iCs/>
          <w:snapToGrid w:val="0"/>
          <w:kern w:val="22"/>
          <w:szCs w:val="22"/>
        </w:rPr>
        <w:t>Election of officers of subsidiary bodies and other meetings</w:t>
      </w:r>
    </w:p>
    <w:p w14:paraId="0C55B2E2" w14:textId="690D6E57"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Rule 26 of the rules of procedure provides that the chairperson of any subsidiary body shall be elected by the Conference of the Parties. The Conference of the Parties will therefore need to elect the Chair of the Subsidiary Body on Scientific, Technical and Technological Advice and the Chair of the Subsidiary Body on Implementation, to preside over the respective bodies for a term of office that will begin at the end of the fifteenth meeting and extend until the end of the sixteenth meeting of the Conference of the Parties. According to the established regional rotation, </w:t>
      </w:r>
      <w:bookmarkStart w:id="4" w:name="_Hlk508782738"/>
      <w:r w:rsidRPr="00584A6C">
        <w:rPr>
          <w:snapToGrid w:val="0"/>
          <w:kern w:val="22"/>
          <w:szCs w:val="22"/>
        </w:rPr>
        <w:t xml:space="preserve">it is expected that the Chair of </w:t>
      </w:r>
      <w:r w:rsidR="00DF0079" w:rsidRPr="00584A6C">
        <w:rPr>
          <w:snapToGrid w:val="0"/>
          <w:kern w:val="22"/>
          <w:szCs w:val="22"/>
        </w:rPr>
        <w:t xml:space="preserve">the Subsidiary Body on Scientific, Technical and Technological Advice </w:t>
      </w:r>
      <w:r w:rsidRPr="00584A6C">
        <w:rPr>
          <w:snapToGrid w:val="0"/>
          <w:kern w:val="22"/>
          <w:szCs w:val="22"/>
        </w:rPr>
        <w:t xml:space="preserve">would be elected from the Central and Eastern Europe region, while the Chair of </w:t>
      </w:r>
      <w:r w:rsidR="00DF0079" w:rsidRPr="00584A6C">
        <w:rPr>
          <w:snapToGrid w:val="0"/>
          <w:kern w:val="22"/>
          <w:szCs w:val="22"/>
        </w:rPr>
        <w:t xml:space="preserve">the Subsidiary Body on Implementation </w:t>
      </w:r>
      <w:r w:rsidRPr="00584A6C">
        <w:rPr>
          <w:snapToGrid w:val="0"/>
          <w:kern w:val="22"/>
          <w:szCs w:val="22"/>
        </w:rPr>
        <w:t>would be elected from the Asia</w:t>
      </w:r>
      <w:r w:rsidR="00477F27" w:rsidRPr="00584A6C">
        <w:rPr>
          <w:snapToGrid w:val="0"/>
          <w:kern w:val="22"/>
          <w:szCs w:val="22"/>
        </w:rPr>
        <w:t>n</w:t>
      </w:r>
      <w:r w:rsidRPr="00584A6C">
        <w:rPr>
          <w:snapToGrid w:val="0"/>
          <w:kern w:val="22"/>
          <w:szCs w:val="22"/>
        </w:rPr>
        <w:t xml:space="preserve"> and Pacific region.</w:t>
      </w:r>
      <w:bookmarkEnd w:id="4"/>
    </w:p>
    <w:p w14:paraId="4EBC2D0A" w14:textId="77777777" w:rsidR="00D77560" w:rsidRPr="00584A6C" w:rsidRDefault="00D77560" w:rsidP="00B00053">
      <w:pPr>
        <w:keepNext/>
        <w:suppressLineNumbers/>
        <w:suppressAutoHyphens/>
        <w:kinsoku w:val="0"/>
        <w:overflowPunct w:val="0"/>
        <w:autoSpaceDE w:val="0"/>
        <w:autoSpaceDN w:val="0"/>
        <w:adjustRightInd w:val="0"/>
        <w:snapToGrid w:val="0"/>
        <w:spacing w:before="120" w:after="120"/>
        <w:outlineLvl w:val="2"/>
        <w:rPr>
          <w:i/>
          <w:iCs/>
          <w:snapToGrid w:val="0"/>
          <w:kern w:val="22"/>
          <w:szCs w:val="22"/>
        </w:rPr>
      </w:pPr>
      <w:bookmarkStart w:id="5" w:name="Item03"/>
      <w:r w:rsidRPr="00584A6C">
        <w:rPr>
          <w:i/>
          <w:iCs/>
          <w:snapToGrid w:val="0"/>
          <w:kern w:val="22"/>
          <w:szCs w:val="22"/>
        </w:rPr>
        <w:t>Adoption of the agenda</w:t>
      </w:r>
      <w:bookmarkEnd w:id="5"/>
    </w:p>
    <w:p w14:paraId="7E16BB39" w14:textId="7641715A" w:rsidR="0088174B"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The provisional agenda (</w:t>
      </w:r>
      <w:bookmarkStart w:id="6" w:name="_Hlk78544447"/>
      <w:r w:rsidRPr="00584A6C">
        <w:rPr>
          <w:snapToGrid w:val="0"/>
          <w:kern w:val="22"/>
          <w:szCs w:val="22"/>
        </w:rPr>
        <w:t>CBD/COP/15/1</w:t>
      </w:r>
      <w:bookmarkEnd w:id="6"/>
      <w:r w:rsidR="004608CC">
        <w:rPr>
          <w:snapToGrid w:val="0"/>
          <w:kern w:val="22"/>
          <w:szCs w:val="22"/>
        </w:rPr>
        <w:t>/Rev.1</w:t>
      </w:r>
      <w:r w:rsidRPr="00584A6C">
        <w:rPr>
          <w:snapToGrid w:val="0"/>
          <w:kern w:val="22"/>
          <w:szCs w:val="22"/>
        </w:rPr>
        <w:t>) has been a</w:t>
      </w:r>
      <w:r w:rsidR="00C34B69" w:rsidRPr="00584A6C">
        <w:rPr>
          <w:snapToGrid w:val="0"/>
          <w:kern w:val="22"/>
          <w:szCs w:val="22"/>
        </w:rPr>
        <w:t xml:space="preserve">dopted by </w:t>
      </w:r>
      <w:r w:rsidRPr="00584A6C">
        <w:rPr>
          <w:snapToGrid w:val="0"/>
          <w:kern w:val="22"/>
          <w:szCs w:val="22"/>
        </w:rPr>
        <w:t>the Conference of the Parties</w:t>
      </w:r>
      <w:r w:rsidR="00C34B69" w:rsidRPr="00584A6C">
        <w:rPr>
          <w:snapToGrid w:val="0"/>
          <w:kern w:val="22"/>
          <w:szCs w:val="22"/>
        </w:rPr>
        <w:t>, at its meeting (Part I) held on 11 October 2021</w:t>
      </w:r>
      <w:r w:rsidRPr="00584A6C">
        <w:rPr>
          <w:snapToGrid w:val="0"/>
          <w:kern w:val="22"/>
          <w:szCs w:val="22"/>
        </w:rPr>
        <w:t xml:space="preserve">. </w:t>
      </w:r>
      <w:bookmarkStart w:id="7" w:name="TEN"/>
      <w:bookmarkEnd w:id="7"/>
    </w:p>
    <w:p w14:paraId="798D3E27" w14:textId="77777777" w:rsidR="00D77560" w:rsidRPr="00584A6C" w:rsidRDefault="00D77560" w:rsidP="00B00053">
      <w:pPr>
        <w:keepNext/>
        <w:suppressLineNumbers/>
        <w:suppressAutoHyphens/>
        <w:kinsoku w:val="0"/>
        <w:overflowPunct w:val="0"/>
        <w:autoSpaceDE w:val="0"/>
        <w:autoSpaceDN w:val="0"/>
        <w:adjustRightInd w:val="0"/>
        <w:snapToGrid w:val="0"/>
        <w:spacing w:before="120" w:after="120"/>
        <w:outlineLvl w:val="2"/>
        <w:rPr>
          <w:i/>
          <w:iCs/>
          <w:snapToGrid w:val="0"/>
          <w:kern w:val="22"/>
          <w:szCs w:val="22"/>
        </w:rPr>
      </w:pPr>
      <w:bookmarkStart w:id="8" w:name="Item04"/>
      <w:r w:rsidRPr="00584A6C">
        <w:rPr>
          <w:i/>
          <w:iCs/>
          <w:snapToGrid w:val="0"/>
          <w:kern w:val="22"/>
          <w:szCs w:val="22"/>
        </w:rPr>
        <w:t>Organization of work</w:t>
      </w:r>
      <w:bookmarkEnd w:id="8"/>
    </w:p>
    <w:p w14:paraId="3A9648F1" w14:textId="30A5AA4D"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In accordance with established practice, the Conference of the Parties may wish to establish two working groups to support the work of the plenary. If the two working groups are established, the Conference of the Parties would need to elect a chairperson or co-chairpersons for each</w:t>
      </w:r>
      <w:r w:rsidR="00C34B69" w:rsidRPr="00584A6C">
        <w:rPr>
          <w:snapToGrid w:val="0"/>
          <w:kern w:val="22"/>
          <w:szCs w:val="22"/>
        </w:rPr>
        <w:t>.</w:t>
      </w:r>
    </w:p>
    <w:p w14:paraId="3279193F" w14:textId="1DFB98C6"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As decided by the Conference of the Parties in </w:t>
      </w:r>
      <w:hyperlink r:id="rId19" w:history="1">
        <w:r w:rsidRPr="00584A6C">
          <w:rPr>
            <w:snapToGrid w:val="0"/>
            <w:kern w:val="22"/>
            <w:szCs w:val="22"/>
          </w:rPr>
          <w:t xml:space="preserve">decision </w:t>
        </w:r>
        <w:r w:rsidRPr="00584A6C">
          <w:rPr>
            <w:snapToGrid w:val="0"/>
            <w:color w:val="0000FF"/>
            <w:kern w:val="22"/>
            <w:szCs w:val="22"/>
            <w:u w:val="single"/>
          </w:rPr>
          <w:t>XII/27</w:t>
        </w:r>
      </w:hyperlink>
      <w:r w:rsidRPr="00584A6C">
        <w:rPr>
          <w:snapToGrid w:val="0"/>
          <w:kern w:val="22"/>
          <w:szCs w:val="22"/>
        </w:rPr>
        <w:t>, paragraph 3, and agreed by the Conference of the Parties serving as the meeting of the Parties to the Cartagena Protocol in</w:t>
      </w:r>
      <w:r w:rsidR="00037C10" w:rsidRPr="00584A6C">
        <w:rPr>
          <w:snapToGrid w:val="0"/>
          <w:kern w:val="22"/>
          <w:szCs w:val="22"/>
        </w:rPr>
        <w:t xml:space="preserve"> </w:t>
      </w:r>
      <w:hyperlink r:id="rId20" w:history="1">
        <w:r w:rsidRPr="00584A6C">
          <w:rPr>
            <w:snapToGrid w:val="0"/>
            <w:kern w:val="22"/>
            <w:szCs w:val="22"/>
          </w:rPr>
          <w:t>decision</w:t>
        </w:r>
        <w:r w:rsidRPr="00584A6C">
          <w:rPr>
            <w:snapToGrid w:val="0"/>
            <w:color w:val="0000FF"/>
            <w:kern w:val="22"/>
            <w:szCs w:val="22"/>
            <w:u w:val="single"/>
          </w:rPr>
          <w:t xml:space="preserve"> BS</w:t>
        </w:r>
        <w:r w:rsidR="00037C10" w:rsidRPr="00584A6C">
          <w:rPr>
            <w:snapToGrid w:val="0"/>
            <w:color w:val="0000FF"/>
            <w:kern w:val="22"/>
            <w:szCs w:val="22"/>
            <w:u w:val="single"/>
          </w:rPr>
          <w:noBreakHyphen/>
        </w:r>
        <w:r w:rsidRPr="00584A6C">
          <w:rPr>
            <w:snapToGrid w:val="0"/>
            <w:color w:val="0000FF"/>
            <w:kern w:val="22"/>
            <w:szCs w:val="22"/>
            <w:u w:val="single"/>
          </w:rPr>
          <w:t>VII/9</w:t>
        </w:r>
      </w:hyperlink>
      <w:r w:rsidRPr="00584A6C">
        <w:rPr>
          <w:snapToGrid w:val="0"/>
          <w:kern w:val="22"/>
          <w:szCs w:val="22"/>
        </w:rPr>
        <w:t xml:space="preserve">, paragraph 1, as well as by the Conference of the Parties serving as the meeting of the Parties to the Nagoya Protocol in </w:t>
      </w:r>
      <w:hyperlink r:id="rId21" w:history="1">
        <w:r w:rsidRPr="00584A6C">
          <w:rPr>
            <w:snapToGrid w:val="0"/>
            <w:kern w:val="22"/>
            <w:szCs w:val="22"/>
          </w:rPr>
          <w:t xml:space="preserve">decision </w:t>
        </w:r>
        <w:r w:rsidRPr="00584A6C">
          <w:rPr>
            <w:snapToGrid w:val="0"/>
            <w:color w:val="0000FF"/>
            <w:kern w:val="22"/>
            <w:szCs w:val="22"/>
            <w:u w:val="single"/>
          </w:rPr>
          <w:t>NP-1/12</w:t>
        </w:r>
      </w:hyperlink>
      <w:r w:rsidRPr="00584A6C">
        <w:rPr>
          <w:snapToGrid w:val="0"/>
          <w:kern w:val="22"/>
          <w:szCs w:val="22"/>
        </w:rPr>
        <w:t xml:space="preserve">, paragraph 1, ordinary meetings of the Conference of the Parties are held within a two-week period that includes the meetings of the Conference of the Parties serving as the meeting of the Parties to the Cartagena Protocol and the meetings of the Conference of the Parties serving </w:t>
      </w:r>
      <w:r w:rsidRPr="00584A6C">
        <w:rPr>
          <w:snapToGrid w:val="0"/>
          <w:kern w:val="22"/>
          <w:szCs w:val="22"/>
        </w:rPr>
        <w:lastRenderedPageBreak/>
        <w:t xml:space="preserve">as the meeting of the Parties to the Nagoya Protocol. Thus, it is envisaged that the two working groups would also address issues related to the Cartagena Protocol and the Nagoya Protocol, as may be referred to </w:t>
      </w:r>
      <w:r w:rsidR="00C34B69" w:rsidRPr="00584A6C">
        <w:rPr>
          <w:snapToGrid w:val="0"/>
          <w:kern w:val="22"/>
          <w:szCs w:val="22"/>
        </w:rPr>
        <w:t>them</w:t>
      </w:r>
      <w:r w:rsidRPr="00584A6C">
        <w:rPr>
          <w:snapToGrid w:val="0"/>
          <w:kern w:val="22"/>
          <w:szCs w:val="22"/>
        </w:rPr>
        <w:t xml:space="preserve"> by the respective meetings of the Parties.</w:t>
      </w:r>
    </w:p>
    <w:p w14:paraId="6ACA5B9A" w14:textId="69AA1C24" w:rsidR="00D77560"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The proposed organization of work of the meeting of the Conference of the Parties and the concurrent meetings of the Protocols is contained in document CBD/COP/15/1/A</w:t>
      </w:r>
      <w:r w:rsidR="00037C10" w:rsidRPr="00584A6C">
        <w:rPr>
          <w:snapToGrid w:val="0"/>
          <w:kern w:val="22"/>
          <w:szCs w:val="22"/>
        </w:rPr>
        <w:t>dd</w:t>
      </w:r>
      <w:r w:rsidRPr="00584A6C">
        <w:rPr>
          <w:snapToGrid w:val="0"/>
          <w:kern w:val="22"/>
          <w:szCs w:val="22"/>
        </w:rPr>
        <w:t>.</w:t>
      </w:r>
      <w:r w:rsidR="00316FF4" w:rsidRPr="00584A6C">
        <w:rPr>
          <w:snapToGrid w:val="0"/>
          <w:kern w:val="22"/>
          <w:szCs w:val="22"/>
        </w:rPr>
        <w:t>4</w:t>
      </w:r>
      <w:r w:rsidRPr="00584A6C">
        <w:rPr>
          <w:snapToGrid w:val="0"/>
          <w:kern w:val="22"/>
          <w:szCs w:val="22"/>
        </w:rPr>
        <w:t xml:space="preserve">. This document will be updated and made available at least six weeks prior to the start of the </w:t>
      </w:r>
      <w:r w:rsidR="00C34B69" w:rsidRPr="00584A6C">
        <w:rPr>
          <w:snapToGrid w:val="0"/>
          <w:kern w:val="22"/>
          <w:szCs w:val="22"/>
        </w:rPr>
        <w:t xml:space="preserve">present </w:t>
      </w:r>
      <w:r w:rsidRPr="00584A6C">
        <w:rPr>
          <w:snapToGrid w:val="0"/>
          <w:kern w:val="22"/>
          <w:szCs w:val="22"/>
        </w:rPr>
        <w:t>meeting. The update will include, as usual, the proposed division of responsibilities between the plenary and the two working groups.</w:t>
      </w:r>
    </w:p>
    <w:p w14:paraId="3E0675DB" w14:textId="6F97B443" w:rsidR="00006E4F" w:rsidRPr="00942CC3" w:rsidRDefault="00006E4F" w:rsidP="00942CC3">
      <w:pPr>
        <w:suppressLineNumbers/>
        <w:tabs>
          <w:tab w:val="left" w:pos="360"/>
          <w:tab w:val="left" w:pos="720"/>
        </w:tabs>
        <w:suppressAutoHyphens/>
        <w:kinsoku w:val="0"/>
        <w:overflowPunct w:val="0"/>
        <w:autoSpaceDE w:val="0"/>
        <w:autoSpaceDN w:val="0"/>
        <w:adjustRightInd w:val="0"/>
        <w:snapToGrid w:val="0"/>
        <w:spacing w:before="120" w:after="120"/>
        <w:rPr>
          <w:i/>
          <w:iCs/>
          <w:snapToGrid w:val="0"/>
          <w:kern w:val="22"/>
          <w:szCs w:val="22"/>
        </w:rPr>
      </w:pPr>
      <w:r w:rsidRPr="00942CC3">
        <w:rPr>
          <w:i/>
          <w:iCs/>
          <w:snapToGrid w:val="0"/>
          <w:kern w:val="22"/>
          <w:szCs w:val="22"/>
        </w:rPr>
        <w:t>Rapporteur</w:t>
      </w:r>
    </w:p>
    <w:p w14:paraId="1BC63FCD" w14:textId="04BBD7E6" w:rsidR="00006E4F" w:rsidRPr="00584A6C" w:rsidRDefault="00006E4F"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006E4F">
        <w:rPr>
          <w:snapToGrid w:val="0"/>
          <w:kern w:val="22"/>
          <w:szCs w:val="22"/>
          <w:lang w:val="en-US"/>
        </w:rPr>
        <w:t>At the opening plenary session of part I the meeting, on 11 October 2021, the Conference of the Parties agreed to elect Ms. Elvana Ramaj (Albania) as Rapporteur</w:t>
      </w:r>
      <w:r>
        <w:rPr>
          <w:snapToGrid w:val="0"/>
          <w:kern w:val="22"/>
          <w:szCs w:val="22"/>
          <w:lang w:val="en-US"/>
        </w:rPr>
        <w:t xml:space="preserve"> for the meeting</w:t>
      </w:r>
      <w:r w:rsidR="00835078">
        <w:rPr>
          <w:snapToGrid w:val="0"/>
          <w:kern w:val="22"/>
          <w:szCs w:val="22"/>
          <w:lang w:val="en-US"/>
        </w:rPr>
        <w:t>.</w:t>
      </w:r>
    </w:p>
    <w:p w14:paraId="740B4800" w14:textId="77777777" w:rsidR="00D77560" w:rsidRPr="00584A6C" w:rsidRDefault="00D77560" w:rsidP="00942CC3">
      <w:pPr>
        <w:keepNext/>
        <w:suppressLineNumbers/>
        <w:tabs>
          <w:tab w:val="left" w:pos="810"/>
        </w:tabs>
        <w:suppressAutoHyphens/>
        <w:kinsoku w:val="0"/>
        <w:overflowPunct w:val="0"/>
        <w:autoSpaceDE w:val="0"/>
        <w:autoSpaceDN w:val="0"/>
        <w:adjustRightInd w:val="0"/>
        <w:snapToGrid w:val="0"/>
        <w:spacing w:before="240" w:after="120"/>
        <w:ind w:left="1560" w:hanging="1134"/>
        <w:jc w:val="left"/>
        <w:outlineLvl w:val="1"/>
        <w:rPr>
          <w:b/>
          <w:bCs/>
          <w:snapToGrid w:val="0"/>
          <w:kern w:val="22"/>
          <w:szCs w:val="22"/>
        </w:rPr>
      </w:pPr>
      <w:r w:rsidRPr="00584A6C">
        <w:rPr>
          <w:b/>
          <w:bCs/>
          <w:snapToGrid w:val="0"/>
          <w:kern w:val="22"/>
          <w:szCs w:val="22"/>
        </w:rPr>
        <w:t>Item 3.</w:t>
      </w:r>
      <w:r w:rsidRPr="00584A6C">
        <w:rPr>
          <w:b/>
          <w:bCs/>
          <w:snapToGrid w:val="0"/>
          <w:kern w:val="22"/>
          <w:szCs w:val="22"/>
        </w:rPr>
        <w:tab/>
        <w:t xml:space="preserve">Report on the credentials of </w:t>
      </w:r>
      <w:r w:rsidRPr="00942CC3">
        <w:rPr>
          <w:b/>
          <w:bCs/>
          <w:iCs/>
          <w:snapToGrid w:val="0"/>
          <w:kern w:val="22"/>
          <w:szCs w:val="22"/>
        </w:rPr>
        <w:t>representatives</w:t>
      </w:r>
      <w:r w:rsidRPr="00584A6C">
        <w:rPr>
          <w:b/>
          <w:bCs/>
          <w:snapToGrid w:val="0"/>
          <w:kern w:val="22"/>
          <w:szCs w:val="22"/>
        </w:rPr>
        <w:t xml:space="preserve"> to the fifteenth meeting of the Conference of the Parties</w:t>
      </w:r>
    </w:p>
    <w:p w14:paraId="6FD60F06" w14:textId="77777777"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Rule 18 of the rules of procedure states that:</w:t>
      </w:r>
    </w:p>
    <w:p w14:paraId="020B5018" w14:textId="77777777" w:rsidR="00D77560" w:rsidRPr="00584A6C" w:rsidRDefault="00D77560" w:rsidP="00B00053">
      <w:pPr>
        <w:suppressLineNumbers/>
        <w:suppressAutoHyphens/>
        <w:kinsoku w:val="0"/>
        <w:overflowPunct w:val="0"/>
        <w:autoSpaceDE w:val="0"/>
        <w:autoSpaceDN w:val="0"/>
        <w:adjustRightInd w:val="0"/>
        <w:snapToGrid w:val="0"/>
        <w:spacing w:before="120" w:after="120"/>
        <w:ind w:left="720" w:right="-36"/>
        <w:rPr>
          <w:snapToGrid w:val="0"/>
          <w:kern w:val="22"/>
          <w:szCs w:val="22"/>
        </w:rPr>
      </w:pPr>
      <w:r w:rsidRPr="00584A6C">
        <w:rPr>
          <w:snapToGrid w:val="0"/>
          <w:kern w:val="22"/>
          <w:szCs w:val="22"/>
        </w:rPr>
        <w:t>“The credentials of representatives and the names of alternate representatives and advisers shall be submitted to the Executive Secretary of the Conference of the Parties or the representative of the Executive Secretary not later than twenty-four hours after the opening of the meeting. Any later change in the composition of the delegation shall also be submitted to the Executive Secretary or his representative. The credentials shall be issued by the Head of State or Government or by the Minister for Foreign Affairs or, in the case of a regional economic integration organization, by the competent authority of that organization.”</w:t>
      </w:r>
    </w:p>
    <w:p w14:paraId="070C6663" w14:textId="77777777"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Rule 19 provides that “the Bureau of any meeting shall examine the credentials and submit its report to the Conference of the Parties for decision”.</w:t>
      </w:r>
    </w:p>
    <w:p w14:paraId="01C0AA41" w14:textId="77777777"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In order to assist Parties in fulfilling the requirements of rule 18, the Executive Secretary will issue a notification and distribute to national focal points sample formats of appropriate credentials.</w:t>
      </w:r>
    </w:p>
    <w:p w14:paraId="57503241" w14:textId="4E4AE2DA" w:rsidR="00D77560"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The Conference of the Parties will be invited to consider and adopt the report on credentials submitted to it by the Bureau.</w:t>
      </w:r>
    </w:p>
    <w:p w14:paraId="29EDB118" w14:textId="486DA23A" w:rsidR="00006E4F" w:rsidRPr="00584A6C" w:rsidRDefault="00006E4F"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006E4F">
        <w:rPr>
          <w:snapToGrid w:val="0"/>
          <w:kern w:val="22"/>
          <w:szCs w:val="22"/>
          <w:lang w:val="en-US"/>
        </w:rPr>
        <w:t>At the opening plenary session of part I the meeting, on 11 October 2021</w:t>
      </w:r>
      <w:r w:rsidR="00835078">
        <w:rPr>
          <w:snapToGrid w:val="0"/>
          <w:kern w:val="22"/>
          <w:szCs w:val="22"/>
          <w:lang w:val="en-US"/>
        </w:rPr>
        <w:t xml:space="preserve">, </w:t>
      </w:r>
      <w:r w:rsidRPr="00006E4F">
        <w:rPr>
          <w:snapToGrid w:val="0"/>
          <w:kern w:val="22"/>
          <w:szCs w:val="22"/>
        </w:rPr>
        <w:t>Mr. Eric Okoree (Ghana) was elected as representative of the Bureau for the review of credentials.</w:t>
      </w:r>
    </w:p>
    <w:p w14:paraId="715F0B12" w14:textId="4B603F0D" w:rsidR="00D77560" w:rsidRPr="00584A6C" w:rsidRDefault="00D77560"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snapToGrid w:val="0"/>
          <w:kern w:val="22"/>
          <w:szCs w:val="22"/>
        </w:rPr>
      </w:pPr>
      <w:r w:rsidRPr="00584A6C">
        <w:rPr>
          <w:b/>
          <w:bCs/>
          <w:snapToGrid w:val="0"/>
          <w:kern w:val="22"/>
          <w:szCs w:val="22"/>
        </w:rPr>
        <w:t>Item 4.</w:t>
      </w:r>
      <w:r w:rsidRPr="00584A6C">
        <w:rPr>
          <w:b/>
          <w:bCs/>
          <w:snapToGrid w:val="0"/>
          <w:kern w:val="22"/>
          <w:szCs w:val="22"/>
        </w:rPr>
        <w:tab/>
        <w:t xml:space="preserve">Pending </w:t>
      </w:r>
      <w:r w:rsidRPr="00942CC3">
        <w:rPr>
          <w:b/>
          <w:bCs/>
          <w:iCs/>
          <w:snapToGrid w:val="0"/>
          <w:kern w:val="22"/>
          <w:szCs w:val="22"/>
        </w:rPr>
        <w:t>issues</w:t>
      </w:r>
    </w:p>
    <w:p w14:paraId="6638B32A" w14:textId="2A8101DB" w:rsidR="00D77560" w:rsidRPr="00584A6C" w:rsidRDefault="003744D1"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At </w:t>
      </w:r>
      <w:r w:rsidR="00C8155C" w:rsidRPr="00584A6C">
        <w:rPr>
          <w:snapToGrid w:val="0"/>
          <w:kern w:val="22"/>
          <w:szCs w:val="22"/>
        </w:rPr>
        <w:t>p</w:t>
      </w:r>
      <w:r w:rsidRPr="00584A6C">
        <w:rPr>
          <w:snapToGrid w:val="0"/>
          <w:kern w:val="22"/>
          <w:szCs w:val="22"/>
        </w:rPr>
        <w:t xml:space="preserve">art I of </w:t>
      </w:r>
      <w:r w:rsidR="00231494" w:rsidRPr="00584A6C">
        <w:rPr>
          <w:snapToGrid w:val="0"/>
          <w:kern w:val="22"/>
          <w:szCs w:val="22"/>
        </w:rPr>
        <w:t>the</w:t>
      </w:r>
      <w:r w:rsidR="00C8155C" w:rsidRPr="00584A6C">
        <w:rPr>
          <w:snapToGrid w:val="0"/>
          <w:kern w:val="22"/>
          <w:szCs w:val="22"/>
        </w:rPr>
        <w:t xml:space="preserve"> meeting</w:t>
      </w:r>
      <w:r w:rsidR="00231494" w:rsidRPr="00584A6C">
        <w:rPr>
          <w:snapToGrid w:val="0"/>
          <w:kern w:val="22"/>
          <w:szCs w:val="22"/>
        </w:rPr>
        <w:t xml:space="preserve">, </w:t>
      </w:r>
      <w:r w:rsidR="00C8155C" w:rsidRPr="00584A6C">
        <w:rPr>
          <w:snapToGrid w:val="0"/>
          <w:kern w:val="22"/>
          <w:szCs w:val="22"/>
        </w:rPr>
        <w:t>the Conference of the Parties</w:t>
      </w:r>
      <w:r w:rsidR="00A0691E" w:rsidRPr="00584A6C">
        <w:rPr>
          <w:snapToGrid w:val="0"/>
          <w:kern w:val="22"/>
          <w:szCs w:val="22"/>
        </w:rPr>
        <w:t xml:space="preserve"> </w:t>
      </w:r>
      <w:r w:rsidR="00231494" w:rsidRPr="00584A6C">
        <w:rPr>
          <w:snapToGrid w:val="0"/>
          <w:kern w:val="22"/>
          <w:szCs w:val="22"/>
        </w:rPr>
        <w:t>reviewed pending matters related to the rules of procedure and the financial rules and agreed</w:t>
      </w:r>
      <w:r w:rsidRPr="00584A6C">
        <w:rPr>
          <w:snapToGrid w:val="0"/>
          <w:kern w:val="22"/>
          <w:szCs w:val="22"/>
        </w:rPr>
        <w:t xml:space="preserve"> that since </w:t>
      </w:r>
      <w:r w:rsidR="00D77560" w:rsidRPr="00584A6C">
        <w:rPr>
          <w:snapToGrid w:val="0"/>
          <w:kern w:val="22"/>
          <w:szCs w:val="22"/>
        </w:rPr>
        <w:t xml:space="preserve">it </w:t>
      </w:r>
      <w:r w:rsidRPr="00584A6C">
        <w:rPr>
          <w:snapToGrid w:val="0"/>
          <w:kern w:val="22"/>
          <w:szCs w:val="22"/>
        </w:rPr>
        <w:t xml:space="preserve">was </w:t>
      </w:r>
      <w:r w:rsidR="00D77560" w:rsidRPr="00584A6C">
        <w:rPr>
          <w:snapToGrid w:val="0"/>
          <w:kern w:val="22"/>
          <w:szCs w:val="22"/>
        </w:rPr>
        <w:t xml:space="preserve">not expected that this matter </w:t>
      </w:r>
      <w:r w:rsidRPr="00584A6C">
        <w:rPr>
          <w:snapToGrid w:val="0"/>
          <w:kern w:val="22"/>
          <w:szCs w:val="22"/>
        </w:rPr>
        <w:t xml:space="preserve">would </w:t>
      </w:r>
      <w:r w:rsidR="00D77560" w:rsidRPr="00584A6C">
        <w:rPr>
          <w:snapToGrid w:val="0"/>
          <w:kern w:val="22"/>
          <w:szCs w:val="22"/>
        </w:rPr>
        <w:t xml:space="preserve">be </w:t>
      </w:r>
      <w:r w:rsidR="00846496">
        <w:rPr>
          <w:snapToGrid w:val="0"/>
          <w:kern w:val="22"/>
          <w:szCs w:val="22"/>
        </w:rPr>
        <w:t xml:space="preserve">resolved </w:t>
      </w:r>
      <w:r w:rsidR="00231494" w:rsidRPr="00942CC3">
        <w:rPr>
          <w:snapToGrid w:val="0"/>
          <w:kern w:val="22"/>
          <w:szCs w:val="22"/>
        </w:rPr>
        <w:t>during the present meeting</w:t>
      </w:r>
      <w:r w:rsidR="00D77560" w:rsidRPr="00942CC3">
        <w:rPr>
          <w:snapToGrid w:val="0"/>
          <w:kern w:val="22"/>
          <w:szCs w:val="22"/>
        </w:rPr>
        <w:t>, that</w:t>
      </w:r>
      <w:r w:rsidR="00D77560" w:rsidRPr="00584A6C">
        <w:rPr>
          <w:snapToGrid w:val="0"/>
          <w:kern w:val="22"/>
          <w:szCs w:val="22"/>
        </w:rPr>
        <w:t xml:space="preserve"> its consideration be postponed to a future meeting.</w:t>
      </w:r>
      <w:r w:rsidR="00231494" w:rsidRPr="00584A6C">
        <w:rPr>
          <w:snapToGrid w:val="0"/>
          <w:kern w:val="22"/>
          <w:szCs w:val="22"/>
        </w:rPr>
        <w:t xml:space="preserve"> Accordingly</w:t>
      </w:r>
      <w:r w:rsidR="00E90CF9">
        <w:rPr>
          <w:snapToGrid w:val="0"/>
          <w:kern w:val="22"/>
          <w:szCs w:val="22"/>
        </w:rPr>
        <w:t>,</w:t>
      </w:r>
      <w:r w:rsidR="00231494" w:rsidRPr="00584A6C">
        <w:rPr>
          <w:snapToGrid w:val="0"/>
          <w:kern w:val="22"/>
          <w:szCs w:val="22"/>
        </w:rPr>
        <w:t xml:space="preserve"> no further action is expected at part II of the meeting </w:t>
      </w:r>
    </w:p>
    <w:p w14:paraId="1B6C2B5D" w14:textId="35CCA067" w:rsidR="00F30A1E" w:rsidRPr="00584A6C" w:rsidRDefault="00F30A1E"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b/>
          <w:bCs/>
        </w:rPr>
      </w:pPr>
      <w:r w:rsidRPr="00584A6C">
        <w:rPr>
          <w:b/>
          <w:bCs/>
        </w:rPr>
        <w:t>Item 5.</w:t>
      </w:r>
      <w:r w:rsidR="00447AE6" w:rsidRPr="00584A6C">
        <w:rPr>
          <w:b/>
          <w:bCs/>
        </w:rPr>
        <w:tab/>
      </w:r>
      <w:r w:rsidRPr="00584A6C">
        <w:rPr>
          <w:b/>
          <w:bCs/>
        </w:rPr>
        <w:t xml:space="preserve">Date and venue of future meetings of </w:t>
      </w:r>
      <w:r w:rsidRPr="00942CC3">
        <w:rPr>
          <w:b/>
          <w:bCs/>
          <w:iCs/>
          <w:snapToGrid w:val="0"/>
          <w:kern w:val="22"/>
          <w:szCs w:val="22"/>
        </w:rPr>
        <w:t>the</w:t>
      </w:r>
      <w:r w:rsidRPr="00584A6C">
        <w:rPr>
          <w:b/>
          <w:bCs/>
        </w:rPr>
        <w:t xml:space="preserve"> Conference of the Parties</w:t>
      </w:r>
    </w:p>
    <w:p w14:paraId="06971D0E" w14:textId="5820A93D" w:rsidR="00D3437E" w:rsidRPr="00584A6C" w:rsidRDefault="00F30A1E">
      <w:pPr>
        <w:pStyle w:val="Para1"/>
        <w:numPr>
          <w:ilvl w:val="0"/>
          <w:numId w:val="21"/>
        </w:numPr>
        <w:tabs>
          <w:tab w:val="clear" w:pos="360"/>
          <w:tab w:val="left" w:pos="720"/>
        </w:tabs>
        <w:kinsoku w:val="0"/>
        <w:overflowPunct w:val="0"/>
        <w:autoSpaceDE w:val="0"/>
        <w:autoSpaceDN w:val="0"/>
        <w:snapToGrid w:val="0"/>
        <w:rPr>
          <w:kern w:val="22"/>
          <w:szCs w:val="22"/>
          <w:lang w:eastAsia="en-CA"/>
        </w:rPr>
      </w:pPr>
      <w:r w:rsidRPr="00584A6C">
        <w:rPr>
          <w:kern w:val="22"/>
          <w:szCs w:val="22"/>
        </w:rPr>
        <w:t xml:space="preserve">In accordance with rule 4, paragraph 2, of its rules of procedure, the Conference of the Parties is to decide on the date and duration of its future meetings. In line with rule 4, as amended at the fifth meeting of the Conference of the Parties, ordinary meetings are held every two years. In its </w:t>
      </w:r>
      <w:hyperlink r:id="rId22" w:history="1">
        <w:r w:rsidRPr="00584A6C">
          <w:rPr>
            <w:rStyle w:val="Hyperlink"/>
            <w:color w:val="auto"/>
            <w:kern w:val="22"/>
            <w:sz w:val="22"/>
            <w:szCs w:val="22"/>
            <w:u w:val="none"/>
          </w:rPr>
          <w:t xml:space="preserve">decision </w:t>
        </w:r>
        <w:r w:rsidRPr="00584A6C">
          <w:rPr>
            <w:rStyle w:val="Hyperlink"/>
            <w:kern w:val="22"/>
            <w:sz w:val="22"/>
            <w:szCs w:val="22"/>
          </w:rPr>
          <w:t>XIII/33</w:t>
        </w:r>
      </w:hyperlink>
      <w:r w:rsidRPr="00584A6C">
        <w:rPr>
          <w:kern w:val="22"/>
          <w:szCs w:val="22"/>
        </w:rPr>
        <w:t xml:space="preserve">, the </w:t>
      </w:r>
      <w:r w:rsidR="008736E8" w:rsidRPr="00584A6C">
        <w:rPr>
          <w:kern w:val="22"/>
          <w:szCs w:val="22"/>
        </w:rPr>
        <w:t>Conference of the Parties</w:t>
      </w:r>
      <w:r w:rsidRPr="00584A6C">
        <w:rPr>
          <w:kern w:val="22"/>
          <w:szCs w:val="22"/>
        </w:rPr>
        <w:t xml:space="preserve"> decided that its sixteenth meeting (together with the eleventh meeting of the Conference of the Parties serving as the meeting of the Parties to the Cartagena Protocol and the fifth meeting of the Conference of the Parties serving as the meeting of the Parties to the Nagoya Protocol) would be held in T</w:t>
      </w:r>
      <w:r w:rsidR="00870DA1">
        <w:rPr>
          <w:kern w:val="22"/>
          <w:szCs w:val="22"/>
        </w:rPr>
        <w:t>ü</w:t>
      </w:r>
      <w:r w:rsidRPr="00584A6C">
        <w:rPr>
          <w:kern w:val="22"/>
          <w:szCs w:val="22"/>
        </w:rPr>
        <w:t>rk</w:t>
      </w:r>
      <w:r w:rsidR="00870DA1">
        <w:rPr>
          <w:kern w:val="22"/>
          <w:szCs w:val="22"/>
        </w:rPr>
        <w:t>i</w:t>
      </w:r>
      <w:r w:rsidRPr="00584A6C">
        <w:rPr>
          <w:kern w:val="22"/>
          <w:szCs w:val="22"/>
        </w:rPr>
        <w:t>y</w:t>
      </w:r>
      <w:r w:rsidR="00870DA1">
        <w:rPr>
          <w:kern w:val="22"/>
          <w:szCs w:val="22"/>
        </w:rPr>
        <w:t>e</w:t>
      </w:r>
      <w:r w:rsidRPr="00584A6C">
        <w:rPr>
          <w:kern w:val="22"/>
          <w:szCs w:val="22"/>
        </w:rPr>
        <w:t>.</w:t>
      </w:r>
      <w:r w:rsidR="00D3437E" w:rsidRPr="00584A6C">
        <w:rPr>
          <w:kern w:val="22"/>
          <w:szCs w:val="22"/>
        </w:rPr>
        <w:t xml:space="preserve"> </w:t>
      </w:r>
    </w:p>
    <w:p w14:paraId="1FC840D7" w14:textId="009C7225" w:rsidR="00F30A1E" w:rsidRPr="00584A6C" w:rsidRDefault="00D3437E">
      <w:pPr>
        <w:pStyle w:val="Para1"/>
        <w:numPr>
          <w:ilvl w:val="0"/>
          <w:numId w:val="21"/>
        </w:numPr>
        <w:tabs>
          <w:tab w:val="clear" w:pos="360"/>
          <w:tab w:val="left" w:pos="720"/>
        </w:tabs>
        <w:kinsoku w:val="0"/>
        <w:overflowPunct w:val="0"/>
        <w:autoSpaceDE w:val="0"/>
        <w:autoSpaceDN w:val="0"/>
        <w:snapToGrid w:val="0"/>
        <w:rPr>
          <w:kern w:val="22"/>
          <w:szCs w:val="22"/>
          <w:lang w:eastAsia="en-CA"/>
        </w:rPr>
      </w:pPr>
      <w:r w:rsidRPr="00584A6C">
        <w:rPr>
          <w:kern w:val="22"/>
          <w:szCs w:val="22"/>
        </w:rPr>
        <w:t xml:space="preserve">Also in its </w:t>
      </w:r>
      <w:r w:rsidR="00870DA1" w:rsidRPr="00942CC3">
        <w:rPr>
          <w:kern w:val="22"/>
          <w:szCs w:val="22"/>
        </w:rPr>
        <w:t>decision XIII/33</w:t>
      </w:r>
      <w:r w:rsidRPr="00584A6C">
        <w:rPr>
          <w:kern w:val="22"/>
          <w:szCs w:val="22"/>
        </w:rPr>
        <w:t>, t</w:t>
      </w:r>
      <w:r w:rsidR="00F30A1E" w:rsidRPr="00584A6C">
        <w:rPr>
          <w:kern w:val="22"/>
          <w:szCs w:val="22"/>
        </w:rPr>
        <w:t xml:space="preserve">he Conference of the Parties established a regional rotation for its presidency. Accordingly, the seventeenth meeting of the Conference of the Parties, as well as the twelfth </w:t>
      </w:r>
      <w:r w:rsidR="00F30A1E" w:rsidRPr="00584A6C">
        <w:rPr>
          <w:kern w:val="22"/>
          <w:szCs w:val="22"/>
        </w:rPr>
        <w:lastRenderedPageBreak/>
        <w:t>meeting of the Conference of the Parties serving as the meeting of the Parties to the Cartagena Protocol and the sixth meeting of the Conference of the Parties serving as the meeting of the Parties to the Nagoya Protocol, are expected to be hosted by one of the Parties from the Central and Eastern Europe</w:t>
      </w:r>
      <w:r w:rsidR="00BF29D2">
        <w:rPr>
          <w:kern w:val="22"/>
          <w:szCs w:val="22"/>
        </w:rPr>
        <w:t>an</w:t>
      </w:r>
      <w:r w:rsidR="00F30A1E" w:rsidRPr="00584A6C">
        <w:rPr>
          <w:kern w:val="22"/>
          <w:szCs w:val="22"/>
        </w:rPr>
        <w:t xml:space="preserve"> region. In that context, interested Parties from the Central and Eastern Europe</w:t>
      </w:r>
      <w:r w:rsidR="00097C19">
        <w:rPr>
          <w:kern w:val="22"/>
          <w:szCs w:val="22"/>
        </w:rPr>
        <w:t>an</w:t>
      </w:r>
      <w:r w:rsidR="00F30A1E" w:rsidRPr="00584A6C">
        <w:rPr>
          <w:kern w:val="22"/>
          <w:szCs w:val="22"/>
        </w:rPr>
        <w:t xml:space="preserve"> region are invited to notify the Executive Secretary of their offers to host the seventeenth meeting of the Conference of the Parties and the concurrent meetings of the Parties to the Cartagena and Nagoya Protocols.</w:t>
      </w:r>
    </w:p>
    <w:p w14:paraId="6D811B0E" w14:textId="1D4688DA" w:rsidR="00FD70AE" w:rsidRPr="00584A6C" w:rsidRDefault="002A06EE" w:rsidP="00FF7C98">
      <w:pPr>
        <w:pStyle w:val="Para1"/>
        <w:numPr>
          <w:ilvl w:val="0"/>
          <w:numId w:val="21"/>
        </w:numPr>
        <w:tabs>
          <w:tab w:val="clear" w:pos="360"/>
          <w:tab w:val="left" w:pos="720"/>
        </w:tabs>
        <w:kinsoku w:val="0"/>
        <w:overflowPunct w:val="0"/>
        <w:autoSpaceDE w:val="0"/>
        <w:autoSpaceDN w:val="0"/>
        <w:snapToGrid w:val="0"/>
        <w:rPr>
          <w:kern w:val="22"/>
          <w:szCs w:val="22"/>
          <w:lang w:eastAsia="en-CA"/>
        </w:rPr>
      </w:pPr>
      <w:r>
        <w:rPr>
          <w:kern w:val="22"/>
          <w:szCs w:val="22"/>
        </w:rPr>
        <w:t>T</w:t>
      </w:r>
      <w:r w:rsidR="00D3437E" w:rsidRPr="00584A6C">
        <w:rPr>
          <w:kern w:val="22"/>
          <w:szCs w:val="22"/>
        </w:rPr>
        <w:t xml:space="preserve">he Subsidiary Body on Implementation </w:t>
      </w:r>
      <w:r>
        <w:rPr>
          <w:kern w:val="22"/>
          <w:szCs w:val="22"/>
        </w:rPr>
        <w:t xml:space="preserve">considered this matter at its third meeting and prepared recommendation </w:t>
      </w:r>
      <w:r w:rsidR="007A2BB2">
        <w:rPr>
          <w:kern w:val="22"/>
          <w:szCs w:val="22"/>
        </w:rPr>
        <w:t xml:space="preserve">3/19. The Conference of the Parties is due to determine the dates of its sixteenth and future meetings on the basis of this recommendation, reproduced </w:t>
      </w:r>
      <w:r w:rsidR="007A2BB2" w:rsidRPr="00584A6C">
        <w:rPr>
          <w:kern w:val="22"/>
          <w:szCs w:val="22"/>
        </w:rPr>
        <w:t>in the compilation of draft decisions (</w:t>
      </w:r>
      <w:r w:rsidR="007A2BB2" w:rsidRPr="00584A6C">
        <w:rPr>
          <w:color w:val="000000"/>
          <w:kern w:val="22"/>
          <w:szCs w:val="22"/>
        </w:rPr>
        <w:t>CBD/COP/15/2).</w:t>
      </w:r>
      <w:r w:rsidR="007A2BB2">
        <w:rPr>
          <w:color w:val="000000"/>
          <w:kern w:val="22"/>
          <w:szCs w:val="22"/>
        </w:rPr>
        <w:t xml:space="preserve"> </w:t>
      </w:r>
      <w:r w:rsidR="007A2BB2">
        <w:rPr>
          <w:kern w:val="22"/>
          <w:szCs w:val="22"/>
        </w:rPr>
        <w:t>If</w:t>
      </w:r>
      <w:r w:rsidR="00FD70AE" w:rsidRPr="00584A6C">
        <w:rPr>
          <w:kern w:val="22"/>
          <w:szCs w:val="22"/>
        </w:rPr>
        <w:t xml:space="preserve"> the Conference of the Parties </w:t>
      </w:r>
      <w:r w:rsidR="007A2BB2">
        <w:rPr>
          <w:kern w:val="22"/>
          <w:szCs w:val="22"/>
        </w:rPr>
        <w:t xml:space="preserve">decides to continue to hold its meetings </w:t>
      </w:r>
      <w:r w:rsidR="00FD70AE" w:rsidRPr="00584A6C">
        <w:rPr>
          <w:kern w:val="22"/>
          <w:szCs w:val="22"/>
        </w:rPr>
        <w:t>every two years, the sixteenth meeting would be held in the second half of 2024, and the seventeenth meeting in the second half of 2026.</w:t>
      </w:r>
    </w:p>
    <w:p w14:paraId="283E3564" w14:textId="77777777" w:rsidR="00D77560" w:rsidRPr="00584A6C" w:rsidRDefault="00D77560" w:rsidP="00B00053">
      <w:pPr>
        <w:keepNext/>
        <w:suppressLineNumbers/>
        <w:tabs>
          <w:tab w:val="left" w:pos="450"/>
        </w:tabs>
        <w:suppressAutoHyphens/>
        <w:kinsoku w:val="0"/>
        <w:overflowPunct w:val="0"/>
        <w:autoSpaceDE w:val="0"/>
        <w:autoSpaceDN w:val="0"/>
        <w:adjustRightInd w:val="0"/>
        <w:snapToGrid w:val="0"/>
        <w:spacing w:before="120" w:after="120"/>
        <w:jc w:val="center"/>
        <w:outlineLvl w:val="0"/>
        <w:rPr>
          <w:b/>
          <w:bCs/>
          <w:caps/>
          <w:snapToGrid w:val="0"/>
          <w:kern w:val="22"/>
          <w:szCs w:val="22"/>
        </w:rPr>
      </w:pPr>
      <w:r w:rsidRPr="00584A6C">
        <w:rPr>
          <w:b/>
          <w:bCs/>
          <w:caps/>
          <w:snapToGrid w:val="0"/>
          <w:kern w:val="22"/>
          <w:szCs w:val="22"/>
        </w:rPr>
        <w:t>II.</w:t>
      </w:r>
      <w:r w:rsidRPr="00584A6C">
        <w:rPr>
          <w:b/>
          <w:bCs/>
          <w:caps/>
          <w:snapToGrid w:val="0"/>
          <w:kern w:val="22"/>
          <w:szCs w:val="22"/>
        </w:rPr>
        <w:tab/>
        <w:t>REPORTS</w:t>
      </w:r>
    </w:p>
    <w:p w14:paraId="7592FCB7" w14:textId="77777777" w:rsidR="00D77560" w:rsidRPr="00584A6C" w:rsidRDefault="00D77560"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b/>
          <w:bCs/>
          <w:snapToGrid w:val="0"/>
          <w:kern w:val="22"/>
          <w:szCs w:val="22"/>
        </w:rPr>
      </w:pPr>
      <w:r w:rsidRPr="00584A6C">
        <w:rPr>
          <w:b/>
          <w:bCs/>
          <w:snapToGrid w:val="0"/>
          <w:kern w:val="22"/>
          <w:szCs w:val="22"/>
        </w:rPr>
        <w:t>Item 6.</w:t>
      </w:r>
      <w:r w:rsidRPr="00584A6C">
        <w:rPr>
          <w:b/>
          <w:bCs/>
          <w:snapToGrid w:val="0"/>
          <w:kern w:val="22"/>
          <w:szCs w:val="22"/>
        </w:rPr>
        <w:tab/>
        <w:t>Reports of intersessional and regional preparatory meetings</w:t>
      </w:r>
    </w:p>
    <w:p w14:paraId="22F5EBF2" w14:textId="4976BEC0"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Under this item, the President will inform the Conference of the Parties of the meetings of subsidiary bodies held during the intersessional period and the corresponding reports, on the understanding that the substantive issues arising therein will be taken up under the appropriate agenda item.</w:t>
      </w:r>
    </w:p>
    <w:p w14:paraId="1E136D22" w14:textId="77777777" w:rsidR="00BA1062" w:rsidRPr="00584A6C" w:rsidRDefault="00E721B5"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The following reports were presented to the Conference of the Parties</w:t>
      </w:r>
      <w:r w:rsidR="00002BAD" w:rsidRPr="00584A6C">
        <w:rPr>
          <w:snapToGrid w:val="0"/>
          <w:kern w:val="22"/>
          <w:szCs w:val="22"/>
        </w:rPr>
        <w:t xml:space="preserve"> at part I of its fifteenth meeting: </w:t>
      </w:r>
    </w:p>
    <w:p w14:paraId="4C8152C7" w14:textId="38D36683" w:rsidR="00BA1062" w:rsidRPr="00584A6C" w:rsidRDefault="00AA107F" w:rsidP="00302CD2">
      <w:pPr>
        <w:pStyle w:val="ListParagraph"/>
        <w:numPr>
          <w:ilvl w:val="1"/>
          <w:numId w:val="20"/>
        </w:numPr>
        <w:suppressLineNumbers/>
        <w:tabs>
          <w:tab w:val="left" w:pos="450"/>
          <w:tab w:val="left" w:pos="720"/>
        </w:tabs>
        <w:suppressAutoHyphens/>
        <w:kinsoku w:val="0"/>
        <w:overflowPunct w:val="0"/>
        <w:autoSpaceDE w:val="0"/>
        <w:autoSpaceDN w:val="0"/>
        <w:adjustRightInd w:val="0"/>
        <w:snapToGrid w:val="0"/>
        <w:spacing w:before="120" w:after="120"/>
        <w:ind w:left="130" w:firstLine="579"/>
        <w:contextualSpacing w:val="0"/>
        <w:rPr>
          <w:snapToGrid w:val="0"/>
          <w:kern w:val="22"/>
          <w:szCs w:val="22"/>
        </w:rPr>
      </w:pPr>
      <w:r w:rsidRPr="00584A6C">
        <w:rPr>
          <w:snapToGrid w:val="0"/>
          <w:kern w:val="22"/>
          <w:szCs w:val="22"/>
        </w:rPr>
        <w:t>R</w:t>
      </w:r>
      <w:r w:rsidR="007B00CD" w:rsidRPr="00584A6C">
        <w:rPr>
          <w:snapToGrid w:val="0"/>
          <w:kern w:val="22"/>
          <w:szCs w:val="22"/>
        </w:rPr>
        <w:t xml:space="preserve">eport of the </w:t>
      </w:r>
      <w:r w:rsidR="00870557" w:rsidRPr="00584A6C">
        <w:rPr>
          <w:snapToGrid w:val="0"/>
          <w:kern w:val="22"/>
          <w:szCs w:val="22"/>
        </w:rPr>
        <w:t>A</w:t>
      </w:r>
      <w:r w:rsidR="007B00CD" w:rsidRPr="00584A6C">
        <w:rPr>
          <w:snapToGrid w:val="0"/>
          <w:kern w:val="22"/>
          <w:szCs w:val="22"/>
        </w:rPr>
        <w:t>d Hoc Open</w:t>
      </w:r>
      <w:r w:rsidR="00870557" w:rsidRPr="00584A6C">
        <w:rPr>
          <w:snapToGrid w:val="0"/>
          <w:kern w:val="22"/>
          <w:szCs w:val="22"/>
        </w:rPr>
        <w:t>-e</w:t>
      </w:r>
      <w:r w:rsidR="007B00CD" w:rsidRPr="00584A6C">
        <w:rPr>
          <w:snapToGrid w:val="0"/>
          <w:kern w:val="22"/>
          <w:szCs w:val="22"/>
        </w:rPr>
        <w:t>nded Inter</w:t>
      </w:r>
      <w:r w:rsidR="008A19E5" w:rsidRPr="00584A6C">
        <w:rPr>
          <w:snapToGrid w:val="0"/>
          <w:kern w:val="22"/>
          <w:szCs w:val="22"/>
        </w:rPr>
        <w:t>-</w:t>
      </w:r>
      <w:r w:rsidR="007B00CD" w:rsidRPr="00584A6C">
        <w:rPr>
          <w:snapToGrid w:val="0"/>
          <w:kern w:val="22"/>
          <w:szCs w:val="22"/>
        </w:rPr>
        <w:t>sessional Working Group on Article 8(j) and Related Provisions of the Convention</w:t>
      </w:r>
      <w:r w:rsidR="003B7C04" w:rsidRPr="00584A6C">
        <w:rPr>
          <w:snapToGrid w:val="0"/>
          <w:kern w:val="22"/>
          <w:szCs w:val="22"/>
        </w:rPr>
        <w:t xml:space="preserve"> on its eleventh meeting</w:t>
      </w:r>
      <w:r w:rsidR="007B00CD" w:rsidRPr="00584A6C">
        <w:rPr>
          <w:snapToGrid w:val="0"/>
          <w:kern w:val="22"/>
          <w:szCs w:val="22"/>
        </w:rPr>
        <w:t xml:space="preserve">; </w:t>
      </w:r>
    </w:p>
    <w:p w14:paraId="2A41CAC8" w14:textId="358E0505" w:rsidR="00AA107F" w:rsidRPr="00584A6C" w:rsidRDefault="00AA107F" w:rsidP="00302CD2">
      <w:pPr>
        <w:pStyle w:val="ListParagraph"/>
        <w:numPr>
          <w:ilvl w:val="1"/>
          <w:numId w:val="20"/>
        </w:numPr>
        <w:suppressLineNumbers/>
        <w:tabs>
          <w:tab w:val="left" w:pos="450"/>
          <w:tab w:val="left" w:pos="720"/>
        </w:tabs>
        <w:suppressAutoHyphens/>
        <w:kinsoku w:val="0"/>
        <w:overflowPunct w:val="0"/>
        <w:autoSpaceDE w:val="0"/>
        <w:autoSpaceDN w:val="0"/>
        <w:adjustRightInd w:val="0"/>
        <w:snapToGrid w:val="0"/>
        <w:spacing w:before="120" w:after="120"/>
        <w:ind w:left="130" w:firstLine="579"/>
        <w:contextualSpacing w:val="0"/>
        <w:rPr>
          <w:snapToGrid w:val="0"/>
          <w:kern w:val="22"/>
          <w:szCs w:val="22"/>
        </w:rPr>
      </w:pPr>
      <w:r w:rsidRPr="00584A6C">
        <w:rPr>
          <w:snapToGrid w:val="0"/>
          <w:kern w:val="22"/>
          <w:szCs w:val="22"/>
        </w:rPr>
        <w:t xml:space="preserve">Report of </w:t>
      </w:r>
      <w:r w:rsidR="007B00CD" w:rsidRPr="00584A6C">
        <w:rPr>
          <w:snapToGrid w:val="0"/>
          <w:kern w:val="22"/>
          <w:szCs w:val="22"/>
        </w:rPr>
        <w:t>the Subsidiary Body on Scientific, Technical and Technological Advice</w:t>
      </w:r>
      <w:r w:rsidR="003B7C04" w:rsidRPr="00584A6C">
        <w:rPr>
          <w:snapToGrid w:val="0"/>
          <w:kern w:val="22"/>
          <w:szCs w:val="22"/>
        </w:rPr>
        <w:t xml:space="preserve"> on its twenty-third meeting</w:t>
      </w:r>
      <w:r w:rsidR="00DF1073">
        <w:rPr>
          <w:snapToGrid w:val="0"/>
          <w:kern w:val="22"/>
          <w:szCs w:val="22"/>
        </w:rPr>
        <w:t xml:space="preserve"> and </w:t>
      </w:r>
      <w:r w:rsidR="00DF1073" w:rsidRPr="00942CC3">
        <w:rPr>
          <w:snapToGrid w:val="0"/>
          <w:kern w:val="22"/>
          <w:szCs w:val="22"/>
        </w:rPr>
        <w:t>part I of its twenty-fourth meeting</w:t>
      </w:r>
      <w:r w:rsidR="007B00CD" w:rsidRPr="00942CC3">
        <w:rPr>
          <w:snapToGrid w:val="0"/>
          <w:kern w:val="22"/>
          <w:szCs w:val="22"/>
        </w:rPr>
        <w:t>;</w:t>
      </w:r>
      <w:r w:rsidR="007B00CD" w:rsidRPr="00584A6C">
        <w:rPr>
          <w:snapToGrid w:val="0"/>
          <w:kern w:val="22"/>
          <w:szCs w:val="22"/>
        </w:rPr>
        <w:t xml:space="preserve"> </w:t>
      </w:r>
    </w:p>
    <w:p w14:paraId="53E8F353" w14:textId="77777777" w:rsidR="00AA2126" w:rsidRPr="00584A6C" w:rsidRDefault="00AA107F" w:rsidP="00302CD2">
      <w:pPr>
        <w:pStyle w:val="ListParagraph"/>
        <w:numPr>
          <w:ilvl w:val="1"/>
          <w:numId w:val="20"/>
        </w:numPr>
        <w:suppressLineNumbers/>
        <w:tabs>
          <w:tab w:val="left" w:pos="450"/>
          <w:tab w:val="left" w:pos="720"/>
        </w:tabs>
        <w:suppressAutoHyphens/>
        <w:kinsoku w:val="0"/>
        <w:overflowPunct w:val="0"/>
        <w:autoSpaceDE w:val="0"/>
        <w:autoSpaceDN w:val="0"/>
        <w:adjustRightInd w:val="0"/>
        <w:snapToGrid w:val="0"/>
        <w:spacing w:before="120" w:after="120"/>
        <w:ind w:left="130" w:firstLine="579"/>
        <w:contextualSpacing w:val="0"/>
        <w:rPr>
          <w:snapToGrid w:val="0"/>
          <w:kern w:val="22"/>
          <w:szCs w:val="22"/>
        </w:rPr>
      </w:pPr>
      <w:r w:rsidRPr="00584A6C">
        <w:rPr>
          <w:snapToGrid w:val="0"/>
          <w:kern w:val="22"/>
          <w:szCs w:val="22"/>
        </w:rPr>
        <w:t xml:space="preserve">Report of </w:t>
      </w:r>
      <w:r w:rsidR="00F64AFC" w:rsidRPr="00584A6C">
        <w:rPr>
          <w:snapToGrid w:val="0"/>
          <w:kern w:val="22"/>
          <w:szCs w:val="22"/>
        </w:rPr>
        <w:t xml:space="preserve">the Subsidiary Body on Implementation </w:t>
      </w:r>
      <w:r w:rsidR="00ED372C" w:rsidRPr="00584A6C">
        <w:rPr>
          <w:snapToGrid w:val="0"/>
          <w:kern w:val="22"/>
          <w:szCs w:val="22"/>
        </w:rPr>
        <w:t>on part I of its third meeting</w:t>
      </w:r>
      <w:r w:rsidR="00AA2126" w:rsidRPr="00584A6C">
        <w:rPr>
          <w:snapToGrid w:val="0"/>
          <w:kern w:val="22"/>
          <w:szCs w:val="22"/>
        </w:rPr>
        <w:t>;</w:t>
      </w:r>
    </w:p>
    <w:p w14:paraId="026BE398" w14:textId="68308006" w:rsidR="00AA107F" w:rsidRPr="00584A6C" w:rsidRDefault="00AA2126" w:rsidP="00302CD2">
      <w:pPr>
        <w:pStyle w:val="ListParagraph"/>
        <w:numPr>
          <w:ilvl w:val="1"/>
          <w:numId w:val="20"/>
        </w:numPr>
        <w:suppressLineNumbers/>
        <w:tabs>
          <w:tab w:val="left" w:pos="450"/>
          <w:tab w:val="left" w:pos="720"/>
        </w:tabs>
        <w:suppressAutoHyphens/>
        <w:kinsoku w:val="0"/>
        <w:overflowPunct w:val="0"/>
        <w:autoSpaceDE w:val="0"/>
        <w:autoSpaceDN w:val="0"/>
        <w:adjustRightInd w:val="0"/>
        <w:snapToGrid w:val="0"/>
        <w:spacing w:before="120" w:after="120"/>
        <w:ind w:left="130" w:firstLine="579"/>
        <w:contextualSpacing w:val="0"/>
        <w:rPr>
          <w:snapToGrid w:val="0"/>
          <w:kern w:val="22"/>
          <w:szCs w:val="22"/>
        </w:rPr>
      </w:pPr>
      <w:r w:rsidRPr="00584A6C">
        <w:rPr>
          <w:snapToGrid w:val="0"/>
          <w:kern w:val="22"/>
          <w:szCs w:val="22"/>
        </w:rPr>
        <w:t>Reports</w:t>
      </w:r>
      <w:r w:rsidR="00ED372C" w:rsidRPr="00584A6C">
        <w:rPr>
          <w:snapToGrid w:val="0"/>
          <w:kern w:val="22"/>
          <w:szCs w:val="22"/>
        </w:rPr>
        <w:t xml:space="preserve"> </w:t>
      </w:r>
      <w:r w:rsidR="00864098" w:rsidRPr="00584A6C">
        <w:rPr>
          <w:snapToGrid w:val="0"/>
          <w:kern w:val="22"/>
          <w:szCs w:val="22"/>
        </w:rPr>
        <w:t>of</w:t>
      </w:r>
      <w:r w:rsidR="007B00CD" w:rsidRPr="00584A6C">
        <w:rPr>
          <w:snapToGrid w:val="0"/>
          <w:kern w:val="22"/>
          <w:szCs w:val="22"/>
        </w:rPr>
        <w:t xml:space="preserve"> the Open-ended Working Group on the </w:t>
      </w:r>
      <w:r w:rsidR="009A48E2" w:rsidRPr="00584A6C">
        <w:rPr>
          <w:snapToGrid w:val="0"/>
          <w:kern w:val="22"/>
          <w:szCs w:val="22"/>
        </w:rPr>
        <w:t>P</w:t>
      </w:r>
      <w:r w:rsidR="007B00CD" w:rsidRPr="00584A6C">
        <w:rPr>
          <w:snapToGrid w:val="0"/>
          <w:kern w:val="22"/>
          <w:szCs w:val="22"/>
        </w:rPr>
        <w:t xml:space="preserve">ost-2020 </w:t>
      </w:r>
      <w:r w:rsidR="009A48E2" w:rsidRPr="00584A6C">
        <w:rPr>
          <w:snapToGrid w:val="0"/>
          <w:kern w:val="22"/>
          <w:szCs w:val="22"/>
        </w:rPr>
        <w:t>G</w:t>
      </w:r>
      <w:r w:rsidR="007B00CD" w:rsidRPr="00584A6C">
        <w:rPr>
          <w:snapToGrid w:val="0"/>
          <w:kern w:val="22"/>
          <w:szCs w:val="22"/>
        </w:rPr>
        <w:t xml:space="preserve">lobal </w:t>
      </w:r>
      <w:r w:rsidR="009A48E2" w:rsidRPr="00584A6C">
        <w:rPr>
          <w:snapToGrid w:val="0"/>
          <w:kern w:val="22"/>
          <w:szCs w:val="22"/>
        </w:rPr>
        <w:t>B</w:t>
      </w:r>
      <w:r w:rsidR="007B00CD" w:rsidRPr="00584A6C">
        <w:rPr>
          <w:snapToGrid w:val="0"/>
          <w:kern w:val="22"/>
          <w:szCs w:val="22"/>
        </w:rPr>
        <w:t xml:space="preserve">iodiversity </w:t>
      </w:r>
      <w:r w:rsidR="009A48E2" w:rsidRPr="00584A6C">
        <w:rPr>
          <w:snapToGrid w:val="0"/>
          <w:kern w:val="22"/>
          <w:szCs w:val="22"/>
        </w:rPr>
        <w:t>F</w:t>
      </w:r>
      <w:r w:rsidR="007B00CD" w:rsidRPr="00584A6C">
        <w:rPr>
          <w:snapToGrid w:val="0"/>
          <w:kern w:val="22"/>
          <w:szCs w:val="22"/>
        </w:rPr>
        <w:t>ramework</w:t>
      </w:r>
      <w:r w:rsidR="00ED372C" w:rsidRPr="00584A6C">
        <w:rPr>
          <w:snapToGrid w:val="0"/>
          <w:kern w:val="22"/>
          <w:szCs w:val="22"/>
        </w:rPr>
        <w:t xml:space="preserve"> on its first, second and the part I of its third meeting</w:t>
      </w:r>
      <w:r w:rsidR="007B00CD" w:rsidRPr="00584A6C">
        <w:rPr>
          <w:snapToGrid w:val="0"/>
          <w:kern w:val="22"/>
          <w:szCs w:val="22"/>
        </w:rPr>
        <w:t xml:space="preserve">. </w:t>
      </w:r>
    </w:p>
    <w:p w14:paraId="4F69794E" w14:textId="4CFC6D6E"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The reports that will be presented at </w:t>
      </w:r>
      <w:r w:rsidR="00864098" w:rsidRPr="00584A6C">
        <w:rPr>
          <w:snapToGrid w:val="0"/>
          <w:kern w:val="22"/>
          <w:szCs w:val="22"/>
        </w:rPr>
        <w:t>part II of the fifteenth</w:t>
      </w:r>
      <w:r w:rsidR="007B00CD" w:rsidRPr="00584A6C">
        <w:rPr>
          <w:snapToGrid w:val="0"/>
          <w:kern w:val="22"/>
          <w:szCs w:val="22"/>
        </w:rPr>
        <w:t xml:space="preserve"> </w:t>
      </w:r>
      <w:r w:rsidRPr="00584A6C">
        <w:rPr>
          <w:snapToGrid w:val="0"/>
          <w:kern w:val="22"/>
          <w:szCs w:val="22"/>
        </w:rPr>
        <w:t>meeting include the following:</w:t>
      </w:r>
    </w:p>
    <w:p w14:paraId="1919F671" w14:textId="598F53AA" w:rsidR="00D77560" w:rsidRPr="00584A6C" w:rsidRDefault="00F40369" w:rsidP="00B00053">
      <w:pPr>
        <w:numPr>
          <w:ilvl w:val="1"/>
          <w:numId w:val="20"/>
        </w:numPr>
        <w:suppressLineNumbers/>
        <w:suppressAutoHyphens/>
        <w:kinsoku w:val="0"/>
        <w:overflowPunct w:val="0"/>
        <w:autoSpaceDE w:val="0"/>
        <w:autoSpaceDN w:val="0"/>
        <w:adjustRightInd w:val="0"/>
        <w:snapToGrid w:val="0"/>
        <w:spacing w:before="120" w:after="120"/>
        <w:ind w:left="0"/>
        <w:rPr>
          <w:snapToGrid w:val="0"/>
          <w:kern w:val="22"/>
          <w:szCs w:val="22"/>
        </w:rPr>
      </w:pPr>
      <w:r w:rsidRPr="00584A6C">
        <w:rPr>
          <w:snapToGrid w:val="0"/>
          <w:kern w:val="22"/>
          <w:szCs w:val="22"/>
        </w:rPr>
        <w:t xml:space="preserve">Report of the </w:t>
      </w:r>
      <w:bookmarkStart w:id="9" w:name="_Hlk78547125"/>
      <w:r w:rsidR="00D77560" w:rsidRPr="00584A6C">
        <w:rPr>
          <w:snapToGrid w:val="0"/>
          <w:kern w:val="22"/>
          <w:szCs w:val="22"/>
        </w:rPr>
        <w:t>Subsidiary Body on Scientific, Technical and Technological Advice</w:t>
      </w:r>
      <w:bookmarkEnd w:id="9"/>
      <w:r w:rsidR="00D77560" w:rsidRPr="00584A6C">
        <w:rPr>
          <w:snapToGrid w:val="0"/>
          <w:kern w:val="22"/>
          <w:szCs w:val="22"/>
        </w:rPr>
        <w:t xml:space="preserve"> </w:t>
      </w:r>
      <w:r w:rsidRPr="00584A6C">
        <w:rPr>
          <w:snapToGrid w:val="0"/>
          <w:kern w:val="22"/>
          <w:szCs w:val="22"/>
        </w:rPr>
        <w:t xml:space="preserve">on its twenty-fourth meeting </w:t>
      </w:r>
      <w:r w:rsidR="00D77560" w:rsidRPr="00584A6C">
        <w:rPr>
          <w:snapToGrid w:val="0"/>
          <w:kern w:val="22"/>
          <w:szCs w:val="22"/>
        </w:rPr>
        <w:t>(CBD/SBSTTA/2</w:t>
      </w:r>
      <w:r w:rsidR="007B00CD" w:rsidRPr="00584A6C">
        <w:rPr>
          <w:snapToGrid w:val="0"/>
          <w:kern w:val="22"/>
          <w:szCs w:val="22"/>
        </w:rPr>
        <w:t>4</w:t>
      </w:r>
      <w:r w:rsidR="00D77560" w:rsidRPr="00584A6C">
        <w:rPr>
          <w:snapToGrid w:val="0"/>
          <w:kern w:val="22"/>
          <w:szCs w:val="22"/>
        </w:rPr>
        <w:t>/</w:t>
      </w:r>
      <w:r w:rsidR="007F0CE8" w:rsidRPr="00584A6C">
        <w:rPr>
          <w:snapToGrid w:val="0"/>
          <w:kern w:val="22"/>
          <w:szCs w:val="22"/>
        </w:rPr>
        <w:t>12</w:t>
      </w:r>
      <w:r w:rsidR="00884632" w:rsidRPr="00584A6C">
        <w:rPr>
          <w:snapToGrid w:val="0"/>
          <w:kern w:val="22"/>
          <w:szCs w:val="22"/>
        </w:rPr>
        <w:t>)</w:t>
      </w:r>
      <w:r w:rsidR="00D77560" w:rsidRPr="00584A6C">
        <w:rPr>
          <w:snapToGrid w:val="0"/>
          <w:kern w:val="22"/>
          <w:szCs w:val="22"/>
        </w:rPr>
        <w:t>;</w:t>
      </w:r>
    </w:p>
    <w:p w14:paraId="306A4B9D" w14:textId="1E490D53" w:rsidR="009C3F87" w:rsidRPr="00584A6C" w:rsidRDefault="00F40369" w:rsidP="00B00053">
      <w:pPr>
        <w:numPr>
          <w:ilvl w:val="1"/>
          <w:numId w:val="20"/>
        </w:numPr>
        <w:suppressLineNumbers/>
        <w:suppressAutoHyphens/>
        <w:kinsoku w:val="0"/>
        <w:overflowPunct w:val="0"/>
        <w:autoSpaceDE w:val="0"/>
        <w:autoSpaceDN w:val="0"/>
        <w:adjustRightInd w:val="0"/>
        <w:snapToGrid w:val="0"/>
        <w:spacing w:before="120" w:after="120"/>
        <w:ind w:left="0"/>
        <w:rPr>
          <w:snapToGrid w:val="0"/>
          <w:kern w:val="22"/>
          <w:szCs w:val="22"/>
        </w:rPr>
      </w:pPr>
      <w:r w:rsidRPr="00584A6C">
        <w:rPr>
          <w:snapToGrid w:val="0"/>
          <w:kern w:val="22"/>
          <w:szCs w:val="22"/>
        </w:rPr>
        <w:t>Report of t</w:t>
      </w:r>
      <w:r w:rsidR="009C3F87" w:rsidRPr="00584A6C">
        <w:rPr>
          <w:snapToGrid w:val="0"/>
          <w:kern w:val="22"/>
          <w:szCs w:val="22"/>
        </w:rPr>
        <w:t xml:space="preserve">he Subsidiary Body on Implementation </w:t>
      </w:r>
      <w:r w:rsidRPr="00584A6C">
        <w:rPr>
          <w:snapToGrid w:val="0"/>
          <w:kern w:val="22"/>
          <w:szCs w:val="22"/>
        </w:rPr>
        <w:t xml:space="preserve">on its third meeting </w:t>
      </w:r>
      <w:r w:rsidR="009C3F87" w:rsidRPr="00584A6C">
        <w:rPr>
          <w:snapToGrid w:val="0"/>
          <w:kern w:val="22"/>
          <w:szCs w:val="22"/>
        </w:rPr>
        <w:t>(CBD/SBI/3/</w:t>
      </w:r>
      <w:r w:rsidR="00CB62A9" w:rsidRPr="00584A6C">
        <w:rPr>
          <w:snapToGrid w:val="0"/>
          <w:kern w:val="22"/>
          <w:szCs w:val="22"/>
        </w:rPr>
        <w:t>21);</w:t>
      </w:r>
    </w:p>
    <w:p w14:paraId="14100A0C" w14:textId="62C0E859" w:rsidR="00D77560" w:rsidRPr="00584A6C" w:rsidRDefault="00F40369" w:rsidP="00B00053">
      <w:pPr>
        <w:numPr>
          <w:ilvl w:val="1"/>
          <w:numId w:val="20"/>
        </w:numPr>
        <w:suppressLineNumbers/>
        <w:suppressAutoHyphens/>
        <w:kinsoku w:val="0"/>
        <w:overflowPunct w:val="0"/>
        <w:autoSpaceDE w:val="0"/>
        <w:autoSpaceDN w:val="0"/>
        <w:adjustRightInd w:val="0"/>
        <w:snapToGrid w:val="0"/>
        <w:spacing w:before="120" w:after="120"/>
        <w:ind w:left="0"/>
        <w:rPr>
          <w:snapToGrid w:val="0"/>
          <w:kern w:val="22"/>
          <w:szCs w:val="22"/>
        </w:rPr>
      </w:pPr>
      <w:r w:rsidRPr="00584A6C">
        <w:rPr>
          <w:snapToGrid w:val="0"/>
          <w:kern w:val="22"/>
          <w:szCs w:val="22"/>
        </w:rPr>
        <w:t>Report</w:t>
      </w:r>
      <w:r w:rsidR="00F97D1F">
        <w:rPr>
          <w:snapToGrid w:val="0"/>
          <w:kern w:val="22"/>
          <w:szCs w:val="22"/>
        </w:rPr>
        <w:t>s</w:t>
      </w:r>
      <w:r w:rsidRPr="00584A6C">
        <w:rPr>
          <w:snapToGrid w:val="0"/>
          <w:kern w:val="22"/>
          <w:szCs w:val="22"/>
        </w:rPr>
        <w:t xml:space="preserve"> of the </w:t>
      </w:r>
      <w:r w:rsidR="007B00CD" w:rsidRPr="00584A6C">
        <w:rPr>
          <w:snapToGrid w:val="0"/>
          <w:kern w:val="22"/>
          <w:szCs w:val="22"/>
        </w:rPr>
        <w:t xml:space="preserve">Open-ended Working Group on the </w:t>
      </w:r>
      <w:r w:rsidR="00DA2738" w:rsidRPr="00584A6C">
        <w:rPr>
          <w:snapToGrid w:val="0"/>
          <w:kern w:val="22"/>
          <w:szCs w:val="22"/>
        </w:rPr>
        <w:t>P</w:t>
      </w:r>
      <w:r w:rsidR="007B00CD" w:rsidRPr="00584A6C">
        <w:rPr>
          <w:snapToGrid w:val="0"/>
          <w:kern w:val="22"/>
          <w:szCs w:val="22"/>
        </w:rPr>
        <w:t xml:space="preserve">ost-2020 </w:t>
      </w:r>
      <w:r w:rsidR="00DA2738" w:rsidRPr="00584A6C">
        <w:rPr>
          <w:snapToGrid w:val="0"/>
          <w:kern w:val="22"/>
          <w:szCs w:val="22"/>
        </w:rPr>
        <w:t>G</w:t>
      </w:r>
      <w:r w:rsidR="007B00CD" w:rsidRPr="00584A6C">
        <w:rPr>
          <w:snapToGrid w:val="0"/>
          <w:kern w:val="22"/>
          <w:szCs w:val="22"/>
        </w:rPr>
        <w:t xml:space="preserve">lobal </w:t>
      </w:r>
      <w:r w:rsidR="00DA2738" w:rsidRPr="00584A6C">
        <w:rPr>
          <w:snapToGrid w:val="0"/>
          <w:kern w:val="22"/>
          <w:szCs w:val="22"/>
        </w:rPr>
        <w:t>B</w:t>
      </w:r>
      <w:r w:rsidR="007B00CD" w:rsidRPr="00584A6C">
        <w:rPr>
          <w:snapToGrid w:val="0"/>
          <w:kern w:val="22"/>
          <w:szCs w:val="22"/>
        </w:rPr>
        <w:t xml:space="preserve">iodiversity </w:t>
      </w:r>
      <w:r w:rsidR="00DA2738" w:rsidRPr="00584A6C">
        <w:rPr>
          <w:snapToGrid w:val="0"/>
          <w:kern w:val="22"/>
          <w:szCs w:val="22"/>
        </w:rPr>
        <w:t>F</w:t>
      </w:r>
      <w:r w:rsidR="007B00CD" w:rsidRPr="00584A6C">
        <w:rPr>
          <w:snapToGrid w:val="0"/>
          <w:kern w:val="22"/>
          <w:szCs w:val="22"/>
        </w:rPr>
        <w:t>ramework</w:t>
      </w:r>
      <w:r w:rsidR="007B00CD" w:rsidRPr="00584A6C" w:rsidDel="007B00CD">
        <w:rPr>
          <w:snapToGrid w:val="0"/>
          <w:kern w:val="22"/>
          <w:szCs w:val="22"/>
        </w:rPr>
        <w:t xml:space="preserve"> </w:t>
      </w:r>
      <w:r w:rsidRPr="00584A6C">
        <w:rPr>
          <w:snapToGrid w:val="0"/>
          <w:kern w:val="22"/>
          <w:szCs w:val="22"/>
        </w:rPr>
        <w:t xml:space="preserve">on its third meeting </w:t>
      </w:r>
      <w:r w:rsidR="00A3381A" w:rsidRPr="00584A6C">
        <w:rPr>
          <w:snapToGrid w:val="0"/>
          <w:kern w:val="22"/>
          <w:szCs w:val="22"/>
        </w:rPr>
        <w:t>(</w:t>
      </w:r>
      <w:r w:rsidR="0029069C" w:rsidRPr="00584A6C">
        <w:rPr>
          <w:rStyle w:val="ng-binding"/>
          <w:snapToGrid w:val="0"/>
          <w:kern w:val="22"/>
          <w:szCs w:val="22"/>
        </w:rPr>
        <w:t>CBD/WG2020/</w:t>
      </w:r>
      <w:r w:rsidR="007B00CD" w:rsidRPr="00584A6C">
        <w:rPr>
          <w:rStyle w:val="ng-binding"/>
          <w:snapToGrid w:val="0"/>
          <w:kern w:val="22"/>
          <w:szCs w:val="22"/>
        </w:rPr>
        <w:t>3</w:t>
      </w:r>
      <w:r w:rsidR="0029069C" w:rsidRPr="00584A6C">
        <w:rPr>
          <w:rStyle w:val="ng-binding"/>
          <w:snapToGrid w:val="0"/>
          <w:kern w:val="22"/>
          <w:szCs w:val="22"/>
        </w:rPr>
        <w:t>/</w:t>
      </w:r>
      <w:r w:rsidR="0043707D" w:rsidRPr="00584A6C">
        <w:rPr>
          <w:rStyle w:val="ng-binding"/>
          <w:snapToGrid w:val="0"/>
          <w:kern w:val="22"/>
          <w:szCs w:val="22"/>
        </w:rPr>
        <w:t>7)</w:t>
      </w:r>
      <w:r w:rsidR="0029069C" w:rsidRPr="00584A6C">
        <w:rPr>
          <w:rStyle w:val="ng-binding"/>
          <w:snapToGrid w:val="0"/>
          <w:kern w:val="22"/>
          <w:szCs w:val="22"/>
        </w:rPr>
        <w:t xml:space="preserve">, </w:t>
      </w:r>
      <w:r w:rsidR="00E41240" w:rsidRPr="00584A6C">
        <w:rPr>
          <w:snapToGrid w:val="0"/>
          <w:kern w:val="22"/>
          <w:szCs w:val="22"/>
        </w:rPr>
        <w:t xml:space="preserve">its </w:t>
      </w:r>
      <w:r w:rsidR="007130D3" w:rsidRPr="00584A6C">
        <w:rPr>
          <w:snapToGrid w:val="0"/>
          <w:kern w:val="22"/>
          <w:szCs w:val="22"/>
        </w:rPr>
        <w:t xml:space="preserve">fourth meeting </w:t>
      </w:r>
      <w:r w:rsidR="0029069C" w:rsidRPr="00584A6C">
        <w:rPr>
          <w:rStyle w:val="ng-binding"/>
          <w:snapToGrid w:val="0"/>
          <w:kern w:val="22"/>
          <w:szCs w:val="22"/>
        </w:rPr>
        <w:t>C</w:t>
      </w:r>
      <w:r w:rsidR="00A3381A" w:rsidRPr="00584A6C">
        <w:rPr>
          <w:rStyle w:val="ng-binding"/>
          <w:snapToGrid w:val="0"/>
          <w:kern w:val="22"/>
          <w:szCs w:val="22"/>
        </w:rPr>
        <w:t>BD/WG2020/</w:t>
      </w:r>
      <w:r w:rsidR="007B00CD" w:rsidRPr="00584A6C">
        <w:rPr>
          <w:rStyle w:val="ng-binding"/>
          <w:snapToGrid w:val="0"/>
          <w:kern w:val="22"/>
          <w:szCs w:val="22"/>
        </w:rPr>
        <w:t>4</w:t>
      </w:r>
      <w:r w:rsidR="00F97D1F" w:rsidRPr="00584A6C">
        <w:rPr>
          <w:rStyle w:val="ng-binding"/>
          <w:snapToGrid w:val="0"/>
          <w:kern w:val="22"/>
          <w:szCs w:val="22"/>
        </w:rPr>
        <w:t>/</w:t>
      </w:r>
      <w:r w:rsidR="00F97D1F">
        <w:rPr>
          <w:rStyle w:val="ng-binding"/>
          <w:snapToGrid w:val="0"/>
          <w:kern w:val="22"/>
          <w:szCs w:val="22"/>
        </w:rPr>
        <w:t>4</w:t>
      </w:r>
      <w:r w:rsidR="00F97D1F" w:rsidRPr="00584A6C">
        <w:rPr>
          <w:rStyle w:val="ng-binding"/>
          <w:snapToGrid w:val="0"/>
          <w:kern w:val="22"/>
          <w:szCs w:val="22"/>
        </w:rPr>
        <w:t>)</w:t>
      </w:r>
      <w:r w:rsidR="00F97D1F">
        <w:rPr>
          <w:rStyle w:val="ng-binding"/>
          <w:snapToGrid w:val="0"/>
          <w:kern w:val="22"/>
          <w:szCs w:val="22"/>
        </w:rPr>
        <w:t xml:space="preserve"> and its fifth meeting</w:t>
      </w:r>
      <w:r w:rsidR="000E07BF">
        <w:rPr>
          <w:rStyle w:val="ng-binding"/>
          <w:snapToGrid w:val="0"/>
          <w:kern w:val="22"/>
          <w:szCs w:val="22"/>
        </w:rPr>
        <w:t>s</w:t>
      </w:r>
      <w:r w:rsidR="00F97D1F">
        <w:rPr>
          <w:rStyle w:val="ng-binding"/>
          <w:snapToGrid w:val="0"/>
          <w:kern w:val="22"/>
          <w:szCs w:val="22"/>
        </w:rPr>
        <w:t xml:space="preserve"> (CBD/WG2020/5/-</w:t>
      </w:r>
      <w:r w:rsidR="00006D47">
        <w:rPr>
          <w:rStyle w:val="ng-binding"/>
          <w:snapToGrid w:val="0"/>
          <w:kern w:val="22"/>
          <w:szCs w:val="22"/>
        </w:rPr>
        <w:t>-</w:t>
      </w:r>
      <w:r w:rsidR="00F97D1F">
        <w:rPr>
          <w:rStyle w:val="ng-binding"/>
          <w:snapToGrid w:val="0"/>
          <w:kern w:val="22"/>
          <w:szCs w:val="22"/>
        </w:rPr>
        <w:t>)</w:t>
      </w:r>
      <w:r w:rsidR="006E5A71">
        <w:rPr>
          <w:rStyle w:val="ng-binding"/>
          <w:snapToGrid w:val="0"/>
          <w:kern w:val="22"/>
          <w:szCs w:val="22"/>
        </w:rPr>
        <w:t>.</w:t>
      </w:r>
      <w:r w:rsidR="000E07BF">
        <w:rPr>
          <w:rStyle w:val="FootnoteReference"/>
          <w:snapToGrid w:val="0"/>
          <w:kern w:val="22"/>
          <w:szCs w:val="22"/>
        </w:rPr>
        <w:footnoteReference w:id="6"/>
      </w:r>
    </w:p>
    <w:p w14:paraId="21077FFE" w14:textId="77777777" w:rsidR="00D77560" w:rsidRPr="00584A6C"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The regional groups may wish to report to the Conference of the Parties on the results of any regional preparatory meetings to be held prior to the fifteenth meeting of the Conference of the Parties.</w:t>
      </w:r>
    </w:p>
    <w:p w14:paraId="3E0CC71B" w14:textId="0D7F73B2" w:rsidR="00D77560" w:rsidRPr="00584A6C" w:rsidRDefault="00D77560" w:rsidP="00302CD2">
      <w:pPr>
        <w:keepNext/>
        <w:suppressLineNumbers/>
        <w:suppressAutoHyphens/>
        <w:kinsoku w:val="0"/>
        <w:overflowPunct w:val="0"/>
        <w:autoSpaceDE w:val="0"/>
        <w:autoSpaceDN w:val="0"/>
        <w:adjustRightInd w:val="0"/>
        <w:snapToGrid w:val="0"/>
        <w:spacing w:before="240" w:after="120"/>
        <w:jc w:val="center"/>
        <w:outlineLvl w:val="0"/>
        <w:rPr>
          <w:b/>
          <w:bCs/>
          <w:snapToGrid w:val="0"/>
          <w:kern w:val="22"/>
          <w:szCs w:val="22"/>
        </w:rPr>
      </w:pPr>
      <w:r w:rsidRPr="00584A6C">
        <w:rPr>
          <w:b/>
          <w:bCs/>
          <w:snapToGrid w:val="0"/>
          <w:kern w:val="22"/>
          <w:szCs w:val="22"/>
        </w:rPr>
        <w:lastRenderedPageBreak/>
        <w:t>III.</w:t>
      </w:r>
      <w:r w:rsidR="007C79CF" w:rsidRPr="00584A6C">
        <w:rPr>
          <w:b/>
          <w:bCs/>
          <w:snapToGrid w:val="0"/>
          <w:kern w:val="22"/>
          <w:szCs w:val="22"/>
        </w:rPr>
        <w:tab/>
      </w:r>
      <w:r w:rsidRPr="00584A6C">
        <w:rPr>
          <w:b/>
          <w:bCs/>
          <w:snapToGrid w:val="0"/>
          <w:kern w:val="22"/>
          <w:szCs w:val="22"/>
        </w:rPr>
        <w:t>ADMINISTRATION AND BUDGET</w:t>
      </w:r>
    </w:p>
    <w:p w14:paraId="0B3F190C" w14:textId="347D483E" w:rsidR="00D77560" w:rsidRPr="00584A6C" w:rsidRDefault="00D77560"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snapToGrid w:val="0"/>
          <w:kern w:val="22"/>
          <w:szCs w:val="22"/>
        </w:rPr>
      </w:pPr>
      <w:r w:rsidRPr="00584A6C">
        <w:rPr>
          <w:b/>
          <w:bCs/>
          <w:snapToGrid w:val="0"/>
          <w:kern w:val="22"/>
          <w:szCs w:val="22"/>
        </w:rPr>
        <w:t>Item 7.</w:t>
      </w:r>
      <w:r w:rsidRPr="00584A6C">
        <w:rPr>
          <w:b/>
          <w:bCs/>
          <w:snapToGrid w:val="0"/>
          <w:kern w:val="22"/>
          <w:szCs w:val="22"/>
        </w:rPr>
        <w:tab/>
        <w:t>Administration of the Convention and budget for the trust funds</w:t>
      </w:r>
    </w:p>
    <w:p w14:paraId="09804035" w14:textId="63129BC1" w:rsidR="007B00CD" w:rsidRPr="00584A6C" w:rsidRDefault="007B00CD" w:rsidP="00FF7C98">
      <w:pPr>
        <w:pStyle w:val="Para1"/>
        <w:numPr>
          <w:ilvl w:val="0"/>
          <w:numId w:val="21"/>
        </w:numPr>
        <w:tabs>
          <w:tab w:val="clear" w:pos="360"/>
          <w:tab w:val="left" w:pos="720"/>
        </w:tabs>
        <w:kinsoku w:val="0"/>
        <w:overflowPunct w:val="0"/>
        <w:autoSpaceDE w:val="0"/>
        <w:autoSpaceDN w:val="0"/>
        <w:snapToGrid w:val="0"/>
        <w:rPr>
          <w:kern w:val="22"/>
          <w:szCs w:val="22"/>
        </w:rPr>
      </w:pPr>
      <w:r w:rsidRPr="00584A6C">
        <w:rPr>
          <w:kern w:val="22"/>
          <w:szCs w:val="22"/>
        </w:rPr>
        <w:t>The report of the Executive Secretary on the administration of the Convention, including the budget for the trust funds of the Convention (CBD/COP/15/</w:t>
      </w:r>
      <w:r w:rsidR="00FA1661" w:rsidRPr="00584A6C">
        <w:rPr>
          <w:kern w:val="22"/>
          <w:szCs w:val="22"/>
        </w:rPr>
        <w:t>6</w:t>
      </w:r>
      <w:r w:rsidRPr="00584A6C">
        <w:rPr>
          <w:kern w:val="22"/>
          <w:szCs w:val="22"/>
        </w:rPr>
        <w:t>) will be before the Conference of the Parties for its consideration. The Conference of the Parties will be invited to take note of the report.</w:t>
      </w:r>
    </w:p>
    <w:p w14:paraId="03029588" w14:textId="40C400F7" w:rsidR="00FA1661" w:rsidRPr="00584A6C" w:rsidRDefault="00FA1661" w:rsidP="00942CC3">
      <w:pPr>
        <w:pStyle w:val="Para1"/>
        <w:numPr>
          <w:ilvl w:val="0"/>
          <w:numId w:val="21"/>
        </w:numPr>
        <w:suppressLineNumbers/>
        <w:tabs>
          <w:tab w:val="clear" w:pos="360"/>
        </w:tabs>
        <w:suppressAutoHyphens/>
        <w:kinsoku w:val="0"/>
        <w:overflowPunct w:val="0"/>
        <w:autoSpaceDE w:val="0"/>
        <w:autoSpaceDN w:val="0"/>
        <w:rPr>
          <w:rFonts w:asciiTheme="majorBidi" w:eastAsiaTheme="minorEastAsia" w:hAnsiTheme="majorBidi" w:cstheme="majorBidi"/>
          <w:color w:val="000000" w:themeColor="text1"/>
          <w:kern w:val="22"/>
          <w:szCs w:val="22"/>
          <w:lang w:val="en-CA"/>
        </w:rPr>
      </w:pPr>
      <w:r w:rsidRPr="00584A6C">
        <w:rPr>
          <w:rFonts w:asciiTheme="majorBidi" w:hAnsiTheme="majorBidi" w:cstheme="majorBidi"/>
          <w:lang w:val="en-CA"/>
        </w:rPr>
        <w:t xml:space="preserve"> At its fourteenth meeting, the Conference of the Parties requested the Executi</w:t>
      </w:r>
      <w:r w:rsidR="003607F3">
        <w:rPr>
          <w:rFonts w:asciiTheme="majorBidi" w:hAnsiTheme="majorBidi" w:cstheme="majorBidi"/>
          <w:lang w:val="en-CA"/>
        </w:rPr>
        <w:t>v</w:t>
      </w:r>
      <w:r w:rsidRPr="00584A6C">
        <w:rPr>
          <w:rFonts w:asciiTheme="majorBidi" w:hAnsiTheme="majorBidi" w:cstheme="majorBidi"/>
          <w:lang w:val="en-CA"/>
        </w:rPr>
        <w:t>e Secretary to prepare budget proposals for the biennium 2021-</w:t>
      </w:r>
      <w:r w:rsidR="00CA6C38">
        <w:rPr>
          <w:rFonts w:asciiTheme="majorBidi" w:hAnsiTheme="majorBidi" w:cstheme="majorBidi"/>
          <w:lang w:val="en-CA"/>
        </w:rPr>
        <w:t>20</w:t>
      </w:r>
      <w:r w:rsidRPr="00584A6C">
        <w:rPr>
          <w:rFonts w:asciiTheme="majorBidi" w:hAnsiTheme="majorBidi" w:cstheme="majorBidi"/>
          <w:lang w:val="en-CA"/>
        </w:rPr>
        <w:t xml:space="preserve">22 (decision </w:t>
      </w:r>
      <w:hyperlink r:id="rId23" w:history="1">
        <w:r w:rsidRPr="002301DA">
          <w:rPr>
            <w:rStyle w:val="Hyperlink"/>
            <w:rFonts w:asciiTheme="majorBidi" w:hAnsiTheme="majorBidi" w:cstheme="majorBidi"/>
            <w:sz w:val="22"/>
            <w:lang w:val="en-CA"/>
          </w:rPr>
          <w:t>14/37</w:t>
        </w:r>
      </w:hyperlink>
      <w:r w:rsidRPr="00584A6C">
        <w:rPr>
          <w:rFonts w:asciiTheme="majorBidi" w:hAnsiTheme="majorBidi" w:cstheme="majorBidi"/>
          <w:lang w:val="en-CA"/>
        </w:rPr>
        <w:t>). Following the postponement of the fifteenth meeting of the Conference of the Parties, an interim budget for 2021</w:t>
      </w:r>
      <w:r w:rsidR="0014770D">
        <w:rPr>
          <w:rFonts w:asciiTheme="majorBidi" w:hAnsiTheme="majorBidi" w:cstheme="majorBidi"/>
          <w:lang w:val="en-CA"/>
        </w:rPr>
        <w:t xml:space="preserve"> </w:t>
      </w:r>
      <w:r w:rsidRPr="00584A6C">
        <w:rPr>
          <w:rFonts w:asciiTheme="majorBidi" w:hAnsiTheme="majorBidi" w:cstheme="majorBidi"/>
          <w:lang w:val="en-CA"/>
        </w:rPr>
        <w:t xml:space="preserve">was approved by extraordinary meetings </w:t>
      </w:r>
      <w:r w:rsidR="0014770D">
        <w:rPr>
          <w:rFonts w:asciiTheme="majorBidi" w:hAnsiTheme="majorBidi" w:cstheme="majorBidi"/>
          <w:lang w:val="en-CA"/>
        </w:rPr>
        <w:t xml:space="preserve">held </w:t>
      </w:r>
      <w:r w:rsidRPr="00584A6C">
        <w:rPr>
          <w:rFonts w:asciiTheme="majorBidi" w:hAnsiTheme="majorBidi" w:cstheme="majorBidi"/>
          <w:lang w:val="en-CA"/>
        </w:rPr>
        <w:t>in November 2020 (see decision EM</w:t>
      </w:r>
      <w:r w:rsidR="00CA6C38">
        <w:rPr>
          <w:rFonts w:asciiTheme="majorBidi" w:hAnsiTheme="majorBidi" w:cstheme="majorBidi"/>
          <w:lang w:val="en-CA"/>
        </w:rPr>
        <w:t>-</w:t>
      </w:r>
      <w:r w:rsidRPr="00584A6C">
        <w:rPr>
          <w:rFonts w:asciiTheme="majorBidi" w:hAnsiTheme="majorBidi" w:cstheme="majorBidi"/>
          <w:lang w:val="en-CA"/>
        </w:rPr>
        <w:t xml:space="preserve">2/1) and an interim budget for 2022 was approved by </w:t>
      </w:r>
      <w:r w:rsidR="000D0863">
        <w:rPr>
          <w:rFonts w:asciiTheme="majorBidi" w:hAnsiTheme="majorBidi" w:cstheme="majorBidi"/>
          <w:lang w:val="en-CA"/>
        </w:rPr>
        <w:t xml:space="preserve">the Conference of the Parties at </w:t>
      </w:r>
      <w:r w:rsidRPr="00584A6C">
        <w:rPr>
          <w:rFonts w:asciiTheme="majorBidi" w:hAnsiTheme="majorBidi" w:cstheme="majorBidi"/>
          <w:lang w:val="en-CA"/>
        </w:rPr>
        <w:t>part I of this meeting</w:t>
      </w:r>
      <w:r w:rsidR="00B82E53">
        <w:rPr>
          <w:rFonts w:asciiTheme="majorBidi" w:hAnsiTheme="majorBidi" w:cstheme="majorBidi"/>
          <w:lang w:val="en-CA"/>
        </w:rPr>
        <w:t>,</w:t>
      </w:r>
      <w:r w:rsidRPr="00584A6C">
        <w:rPr>
          <w:rFonts w:asciiTheme="majorBidi" w:hAnsiTheme="majorBidi" w:cstheme="majorBidi"/>
          <w:lang w:val="en-CA"/>
        </w:rPr>
        <w:t xml:space="preserve"> in October 2021 (see decision </w:t>
      </w:r>
      <w:hyperlink r:id="rId24" w:history="1">
        <w:r w:rsidRPr="00301CB6">
          <w:rPr>
            <w:rStyle w:val="Hyperlink"/>
            <w:rFonts w:asciiTheme="majorBidi" w:hAnsiTheme="majorBidi" w:cstheme="majorBidi"/>
            <w:sz w:val="22"/>
            <w:lang w:val="en-CA"/>
          </w:rPr>
          <w:t>15/1</w:t>
        </w:r>
      </w:hyperlink>
      <w:r w:rsidRPr="00584A6C">
        <w:rPr>
          <w:rFonts w:asciiTheme="majorBidi" w:hAnsiTheme="majorBidi" w:cstheme="majorBidi"/>
          <w:lang w:val="en-CA"/>
        </w:rPr>
        <w:t>). The latter requested the Executive Secretary to prepare proposals for the budget for the biennium 2023-2024.</w:t>
      </w:r>
    </w:p>
    <w:p w14:paraId="058419C5" w14:textId="31175663" w:rsidR="007629C1" w:rsidRPr="00584A6C" w:rsidRDefault="00FA1661" w:rsidP="006D22E6">
      <w:pPr>
        <w:pStyle w:val="Para1"/>
        <w:numPr>
          <w:ilvl w:val="0"/>
          <w:numId w:val="21"/>
        </w:numPr>
        <w:tabs>
          <w:tab w:val="clear" w:pos="360"/>
        </w:tabs>
        <w:overflowPunct w:val="0"/>
        <w:autoSpaceDE w:val="0"/>
        <w:autoSpaceDN w:val="0"/>
        <w:snapToGrid w:val="0"/>
      </w:pPr>
      <w:r w:rsidRPr="00584A6C">
        <w:t xml:space="preserve"> </w:t>
      </w:r>
      <w:r w:rsidR="0013356A" w:rsidRPr="00584A6C">
        <w:t>Under this item, the Conference of the Parties is expected to adopt a programme budget for the biennium 2023-2024 on the basis of a propos</w:t>
      </w:r>
      <w:r w:rsidR="0013356A">
        <w:t>al</w:t>
      </w:r>
      <w:r w:rsidR="0013356A" w:rsidRPr="00584A6C">
        <w:t xml:space="preserve"> prepared by the Executive Secretary (CBD/COP/15/7</w:t>
      </w:r>
      <w:r w:rsidR="0013356A">
        <w:t xml:space="preserve"> and </w:t>
      </w:r>
      <w:r w:rsidR="0013356A" w:rsidRPr="00584A6C">
        <w:t>CBD/COP/15/7</w:t>
      </w:r>
      <w:r w:rsidR="0013356A">
        <w:t>/</w:t>
      </w:r>
      <w:r w:rsidR="000B67A5" w:rsidRPr="00302CD2">
        <w:t>A</w:t>
      </w:r>
      <w:r w:rsidR="0013356A" w:rsidRPr="00302CD2">
        <w:t>dd.1</w:t>
      </w:r>
      <w:r w:rsidR="0013356A" w:rsidRPr="00351875">
        <w:t xml:space="preserve">), in accordance with decisions 14/37 and </w:t>
      </w:r>
      <w:r w:rsidR="00120533">
        <w:t>1</w:t>
      </w:r>
      <w:r w:rsidR="0013356A" w:rsidRPr="00351875">
        <w:t>5</w:t>
      </w:r>
      <w:r w:rsidR="0013356A" w:rsidRPr="00A43F25">
        <w:t xml:space="preserve">/1. Further information on the requirements for the </w:t>
      </w:r>
      <w:r w:rsidR="0013356A" w:rsidRPr="00302CD2">
        <w:rPr>
          <w:lang w:val="en-CA"/>
        </w:rPr>
        <w:t>Trust Fund for Additional Voluntary Contributions in Support of Approved Activities</w:t>
      </w:r>
      <w:r w:rsidR="0013356A" w:rsidRPr="00302CD2">
        <w:t>, including a summary of the financial implications of draft decisions, will also be provided (CBD/COP/15/7/</w:t>
      </w:r>
      <w:r w:rsidR="000B67A5" w:rsidRPr="00302CD2">
        <w:t>A</w:t>
      </w:r>
      <w:r w:rsidR="0013356A" w:rsidRPr="00302CD2">
        <w:t>dd.2</w:t>
      </w:r>
      <w:r w:rsidR="0013356A" w:rsidRPr="00351875">
        <w:t>).</w:t>
      </w:r>
      <w:r w:rsidR="0013356A" w:rsidRPr="00A43F25">
        <w:t xml:space="preserve"> Furth</w:t>
      </w:r>
      <w:r w:rsidR="0013356A" w:rsidRPr="000E5D43">
        <w:t>er to decision 14/37, the Conference of the Parties will also consider, under this agenda item, matters related to the funding of participants from developing countries</w:t>
      </w:r>
      <w:r w:rsidR="0013356A" w:rsidRPr="00302CD2">
        <w:t xml:space="preserve"> (CBD/COP/15/7/</w:t>
      </w:r>
      <w:r w:rsidR="000B67A5" w:rsidRPr="00302CD2">
        <w:t>A</w:t>
      </w:r>
      <w:r w:rsidR="0013356A" w:rsidRPr="00302CD2">
        <w:t>dd.3</w:t>
      </w:r>
      <w:r w:rsidR="0013356A" w:rsidRPr="00351875">
        <w:t>)</w:t>
      </w:r>
      <w:r w:rsidR="0013356A" w:rsidRPr="00A43F25">
        <w:t>. Elements</w:t>
      </w:r>
      <w:r w:rsidR="0013356A" w:rsidRPr="00584A6C">
        <w:t xml:space="preserve"> of a draft decision</w:t>
      </w:r>
      <w:r w:rsidR="0013356A">
        <w:t>,</w:t>
      </w:r>
      <w:r w:rsidR="0013356A" w:rsidRPr="00584A6C">
        <w:t xml:space="preserve"> prepared by the Executive Secretary</w:t>
      </w:r>
      <w:r w:rsidR="0013356A">
        <w:t xml:space="preserve"> </w:t>
      </w:r>
      <w:r w:rsidR="007629C1" w:rsidRPr="00584A6C">
        <w:t>are provided in the compilation of draft decisions (</w:t>
      </w:r>
      <w:r w:rsidR="007629C1" w:rsidRPr="00584A6C">
        <w:rPr>
          <w:color w:val="000000"/>
        </w:rPr>
        <w:t>CBD/COP/15/</w:t>
      </w:r>
      <w:r w:rsidR="007147E2" w:rsidRPr="00584A6C">
        <w:rPr>
          <w:color w:val="000000"/>
        </w:rPr>
        <w:t>2</w:t>
      </w:r>
      <w:r w:rsidR="007629C1" w:rsidRPr="00584A6C">
        <w:rPr>
          <w:color w:val="000000"/>
        </w:rPr>
        <w:t xml:space="preserve">). </w:t>
      </w:r>
    </w:p>
    <w:p w14:paraId="0EB0AAB8" w14:textId="0434C481" w:rsidR="00D77560" w:rsidRPr="00584A6C" w:rsidRDefault="007629C1" w:rsidP="00FF7C98">
      <w:pPr>
        <w:pStyle w:val="Para1"/>
        <w:numPr>
          <w:ilvl w:val="0"/>
          <w:numId w:val="21"/>
        </w:numPr>
        <w:tabs>
          <w:tab w:val="clear" w:pos="360"/>
        </w:tabs>
        <w:overflowPunct w:val="0"/>
        <w:autoSpaceDE w:val="0"/>
        <w:autoSpaceDN w:val="0"/>
        <w:snapToGrid w:val="0"/>
        <w:spacing w:after="240"/>
        <w:rPr>
          <w:kern w:val="22"/>
          <w:szCs w:val="22"/>
        </w:rPr>
      </w:pPr>
      <w:r w:rsidRPr="00584A6C">
        <w:t>The plenary may wish to establish a contact group on the budget to address this agenda item, anticipating that the respective meetings of the Conference of the Parties serving as the meetings of the Parties to the Cartagena and Nagoya Protocols, at their first plenary sessions, would also refer consideration of the budgets for their programmes of work to this contact group.</w:t>
      </w:r>
    </w:p>
    <w:p w14:paraId="5FB3B62F" w14:textId="7763331F" w:rsidR="0061275F" w:rsidRPr="00584A6C" w:rsidRDefault="0061275F" w:rsidP="0061275F">
      <w:pPr>
        <w:keepNext/>
        <w:tabs>
          <w:tab w:val="left" w:pos="720"/>
        </w:tabs>
        <w:spacing w:before="240" w:after="240"/>
        <w:ind w:right="618"/>
        <w:jc w:val="center"/>
        <w:outlineLvl w:val="0"/>
        <w:rPr>
          <w:b/>
          <w:bCs/>
          <w:caps/>
        </w:rPr>
      </w:pPr>
      <w:r w:rsidRPr="00584A6C">
        <w:rPr>
          <w:b/>
          <w:bCs/>
          <w:caps/>
        </w:rPr>
        <w:t>I</w:t>
      </w:r>
      <w:r w:rsidR="00020D56" w:rsidRPr="00584A6C">
        <w:rPr>
          <w:b/>
          <w:bCs/>
          <w:caps/>
        </w:rPr>
        <w:t>V</w:t>
      </w:r>
      <w:r w:rsidRPr="00584A6C">
        <w:rPr>
          <w:b/>
          <w:bCs/>
          <w:caps/>
        </w:rPr>
        <w:t>.</w:t>
      </w:r>
      <w:r w:rsidRPr="00584A6C">
        <w:rPr>
          <w:b/>
          <w:bCs/>
          <w:caps/>
        </w:rPr>
        <w:tab/>
        <w:t>REVIEW OF implemENTATION</w:t>
      </w:r>
    </w:p>
    <w:p w14:paraId="0C610910" w14:textId="125F47B5" w:rsidR="0061275F" w:rsidRPr="00584A6C" w:rsidRDefault="0061275F"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b/>
          <w:bCs/>
          <w:i/>
          <w:iCs/>
          <w:szCs w:val="22"/>
        </w:rPr>
      </w:pPr>
      <w:r w:rsidRPr="00584A6C">
        <w:rPr>
          <w:b/>
          <w:bCs/>
          <w:szCs w:val="22"/>
        </w:rPr>
        <w:t>Item 8.</w:t>
      </w:r>
      <w:r w:rsidRPr="00584A6C">
        <w:rPr>
          <w:b/>
          <w:bCs/>
          <w:szCs w:val="22"/>
        </w:rPr>
        <w:tab/>
        <w:t xml:space="preserve">Review of progress in the </w:t>
      </w:r>
      <w:r w:rsidRPr="00942CC3">
        <w:rPr>
          <w:b/>
          <w:bCs/>
          <w:iCs/>
          <w:snapToGrid w:val="0"/>
          <w:kern w:val="22"/>
          <w:szCs w:val="22"/>
        </w:rPr>
        <w:t>implementation</w:t>
      </w:r>
      <w:r w:rsidRPr="00584A6C">
        <w:rPr>
          <w:b/>
          <w:bCs/>
          <w:szCs w:val="22"/>
        </w:rPr>
        <w:t xml:space="preserve"> of the Convention and the Strategic Plan for Biodiversity 2011-2020 and the achievement of the Aichi Biodiversity Targets</w:t>
      </w:r>
      <w:r w:rsidRPr="00584A6C">
        <w:rPr>
          <w:b/>
          <w:bCs/>
          <w:i/>
          <w:iCs/>
          <w:szCs w:val="22"/>
        </w:rPr>
        <w:t xml:space="preserve"> </w:t>
      </w:r>
    </w:p>
    <w:p w14:paraId="01A55214" w14:textId="3BA5465E" w:rsidR="0061275F" w:rsidRPr="00584A6C" w:rsidRDefault="0061275F" w:rsidP="00FF7C98">
      <w:pPr>
        <w:numPr>
          <w:ilvl w:val="0"/>
          <w:numId w:val="21"/>
        </w:numPr>
        <w:tabs>
          <w:tab w:val="clear" w:pos="360"/>
        </w:tabs>
        <w:spacing w:after="120"/>
        <w:rPr>
          <w:szCs w:val="22"/>
          <w:lang w:val="en-US"/>
        </w:rPr>
      </w:pPr>
      <w:r w:rsidRPr="00584A6C">
        <w:rPr>
          <w:kern w:val="22"/>
          <w:szCs w:val="22"/>
        </w:rPr>
        <w:t xml:space="preserve">The Conference of the Parties, in </w:t>
      </w:r>
      <w:hyperlink r:id="rId25" w:history="1">
        <w:r w:rsidRPr="00584A6C">
          <w:rPr>
            <w:rStyle w:val="Hyperlink"/>
            <w:color w:val="auto"/>
            <w:kern w:val="22"/>
            <w:sz w:val="22"/>
            <w:szCs w:val="22"/>
            <w:u w:val="none"/>
          </w:rPr>
          <w:t>decision</w:t>
        </w:r>
        <w:r w:rsidRPr="00584A6C">
          <w:rPr>
            <w:rStyle w:val="Hyperlink"/>
            <w:color w:val="auto"/>
            <w:kern w:val="22"/>
            <w:szCs w:val="22"/>
            <w:u w:val="none"/>
          </w:rPr>
          <w:t xml:space="preserve"> </w:t>
        </w:r>
        <w:r w:rsidRPr="00584A6C">
          <w:rPr>
            <w:rStyle w:val="Hyperlink"/>
            <w:kern w:val="22"/>
            <w:sz w:val="20"/>
            <w:szCs w:val="20"/>
          </w:rPr>
          <w:t>X/2</w:t>
        </w:r>
      </w:hyperlink>
      <w:r w:rsidRPr="00584A6C">
        <w:rPr>
          <w:kern w:val="22"/>
          <w:szCs w:val="22"/>
        </w:rPr>
        <w:t xml:space="preserve">, paragraph 14, recalling that the role of the Conference of the Parties is to keep the implementation of the Convention under review, decided that future meetings of the Conference of the Parties shall review progress in the implementation of the </w:t>
      </w:r>
      <w:hyperlink r:id="rId26" w:history="1">
        <w:r w:rsidRPr="00584A6C">
          <w:rPr>
            <w:rStyle w:val="Hyperlink"/>
            <w:kern w:val="22"/>
            <w:sz w:val="22"/>
            <w:szCs w:val="22"/>
          </w:rPr>
          <w:t>Strategic Plan for Biodiversity 2011-2020</w:t>
        </w:r>
      </w:hyperlink>
      <w:r w:rsidRPr="00584A6C">
        <w:rPr>
          <w:kern w:val="22"/>
          <w:szCs w:val="22"/>
        </w:rPr>
        <w:t>, share experiences relevant for implementation and provide guidance on means to address obstacles encountered. Moreover, according to the multi-year programme of work for the Conference of the Parties up to 2020 (</w:t>
      </w:r>
      <w:r w:rsidR="00B51A15" w:rsidRPr="00942CC3">
        <w:rPr>
          <w:kern w:val="22"/>
          <w:szCs w:val="22"/>
        </w:rPr>
        <w:t xml:space="preserve">decision </w:t>
      </w:r>
      <w:r w:rsidR="00B51A15" w:rsidRPr="00942CC3">
        <w:rPr>
          <w:kern w:val="22"/>
          <w:sz w:val="20"/>
          <w:szCs w:val="20"/>
        </w:rPr>
        <w:t>XII/31</w:t>
      </w:r>
      <w:r w:rsidRPr="00584A6C">
        <w:rPr>
          <w:kern w:val="22"/>
          <w:szCs w:val="22"/>
        </w:rPr>
        <w:t>), the Conference of the Parties shall conduct the f</w:t>
      </w:r>
      <w:r w:rsidRPr="00584A6C">
        <w:rPr>
          <w:szCs w:val="22"/>
        </w:rPr>
        <w:t xml:space="preserve">inal assessment of the implementation of the Strategic Plan for Biodiversity 2011- 2020 and achievement of the Aichi Biodiversity Targets, including consideration of the implications of the </w:t>
      </w:r>
      <w:r w:rsidRPr="00584A6C">
        <w:rPr>
          <w:i/>
          <w:iCs/>
          <w:szCs w:val="22"/>
        </w:rPr>
        <w:t>Global Assessment Report of</w:t>
      </w:r>
      <w:r w:rsidR="00682EBC" w:rsidRPr="00584A6C">
        <w:rPr>
          <w:i/>
          <w:iCs/>
          <w:szCs w:val="22"/>
        </w:rPr>
        <w:t xml:space="preserve"> </w:t>
      </w:r>
      <w:r w:rsidRPr="00584A6C">
        <w:rPr>
          <w:i/>
          <w:iCs/>
          <w:szCs w:val="22"/>
        </w:rPr>
        <w:t>the Intergovernmental Science-Policy Platform on Biodiversity and Ecosystem Services</w:t>
      </w:r>
      <w:r w:rsidRPr="00584A6C">
        <w:rPr>
          <w:szCs w:val="22"/>
        </w:rPr>
        <w:t>  (IPBES), at its fifteenth meeting.</w:t>
      </w:r>
      <w:r w:rsidRPr="00584A6C">
        <w:rPr>
          <w:kern w:val="22"/>
          <w:szCs w:val="22"/>
        </w:rPr>
        <w:t xml:space="preserve"> In </w:t>
      </w:r>
      <w:hyperlink r:id="rId27" w:history="1">
        <w:r w:rsidRPr="00584A6C">
          <w:rPr>
            <w:rStyle w:val="Hyperlink"/>
            <w:color w:val="auto"/>
            <w:kern w:val="22"/>
            <w:sz w:val="22"/>
            <w:szCs w:val="22"/>
            <w:u w:val="none"/>
          </w:rPr>
          <w:t xml:space="preserve">decision </w:t>
        </w:r>
        <w:r w:rsidRPr="00584A6C">
          <w:rPr>
            <w:rStyle w:val="Hyperlink"/>
            <w:kern w:val="22"/>
            <w:sz w:val="20"/>
            <w:szCs w:val="20"/>
          </w:rPr>
          <w:t>X</w:t>
        </w:r>
        <w:r w:rsidR="00CF6D5A">
          <w:rPr>
            <w:rStyle w:val="Hyperlink"/>
            <w:kern w:val="22"/>
            <w:sz w:val="20"/>
            <w:szCs w:val="20"/>
          </w:rPr>
          <w:t>I</w:t>
        </w:r>
        <w:r w:rsidRPr="00584A6C">
          <w:rPr>
            <w:rStyle w:val="Hyperlink"/>
            <w:kern w:val="22"/>
            <w:sz w:val="20"/>
            <w:szCs w:val="20"/>
          </w:rPr>
          <w:t>II/29</w:t>
        </w:r>
      </w:hyperlink>
      <w:r w:rsidRPr="00584A6C">
        <w:rPr>
          <w:color w:val="5B9BD5"/>
          <w:kern w:val="22"/>
          <w:szCs w:val="22"/>
        </w:rPr>
        <w:t xml:space="preserve"> </w:t>
      </w:r>
      <w:r w:rsidRPr="00584A6C">
        <w:rPr>
          <w:szCs w:val="22"/>
        </w:rPr>
        <w:t xml:space="preserve">the Conference of the Parties also decided that the fifth edition of the </w:t>
      </w:r>
      <w:r w:rsidRPr="00584A6C">
        <w:rPr>
          <w:i/>
          <w:iCs/>
          <w:szCs w:val="22"/>
        </w:rPr>
        <w:t>Global Biodiversity Outlook</w:t>
      </w:r>
      <w:r w:rsidRPr="00584A6C">
        <w:rPr>
          <w:szCs w:val="22"/>
        </w:rPr>
        <w:t xml:space="preserve"> (GBO-5) should, among other things, provide a concise final report on the implementation of the Strategic Plan for Biodiversity 2011-2020. </w:t>
      </w:r>
    </w:p>
    <w:p w14:paraId="3AEA9D02" w14:textId="0435A3A0" w:rsidR="0093132A" w:rsidRPr="00993D71" w:rsidRDefault="00ED4F77" w:rsidP="00993D71">
      <w:pPr>
        <w:numPr>
          <w:ilvl w:val="0"/>
          <w:numId w:val="21"/>
        </w:numPr>
        <w:tabs>
          <w:tab w:val="clear" w:pos="360"/>
        </w:tabs>
        <w:spacing w:after="120"/>
        <w:rPr>
          <w:iCs/>
          <w:kern w:val="22"/>
          <w:szCs w:val="22"/>
        </w:rPr>
      </w:pPr>
      <w:bookmarkStart w:id="10" w:name="Item11"/>
      <w:r w:rsidRPr="00584A6C">
        <w:rPr>
          <w:kern w:val="22"/>
          <w:szCs w:val="22"/>
        </w:rPr>
        <w:t xml:space="preserve">Further to </w:t>
      </w:r>
      <w:r w:rsidR="0061275F" w:rsidRPr="00584A6C">
        <w:rPr>
          <w:kern w:val="22"/>
          <w:szCs w:val="22"/>
        </w:rPr>
        <w:t xml:space="preserve">decisions </w:t>
      </w:r>
      <w:hyperlink r:id="rId28" w:history="1">
        <w:r w:rsidR="0061275F" w:rsidRPr="00584A6C">
          <w:rPr>
            <w:rStyle w:val="Hyperlink"/>
            <w:kern w:val="22"/>
            <w:sz w:val="20"/>
            <w:szCs w:val="20"/>
          </w:rPr>
          <w:t>14/1</w:t>
        </w:r>
      </w:hyperlink>
      <w:r w:rsidR="0061275F" w:rsidRPr="00584A6C">
        <w:rPr>
          <w:kern w:val="22"/>
          <w:szCs w:val="22"/>
        </w:rPr>
        <w:t xml:space="preserve"> and </w:t>
      </w:r>
      <w:r w:rsidR="00ED2FE1" w:rsidRPr="00942CC3">
        <w:rPr>
          <w:kern w:val="22"/>
          <w:sz w:val="20"/>
          <w:szCs w:val="20"/>
        </w:rPr>
        <w:t>14/34</w:t>
      </w:r>
      <w:r w:rsidRPr="00584A6C">
        <w:rPr>
          <w:kern w:val="22"/>
          <w:szCs w:val="22"/>
        </w:rPr>
        <w:t xml:space="preserve"> and the arrangements for GBO-5 set out in  </w:t>
      </w:r>
      <w:hyperlink r:id="rId29" w:history="1">
        <w:r w:rsidRPr="00584A6C">
          <w:rPr>
            <w:rStyle w:val="Hyperlink"/>
            <w:color w:val="auto"/>
            <w:sz w:val="22"/>
            <w:szCs w:val="22"/>
            <w:u w:val="none"/>
          </w:rPr>
          <w:t xml:space="preserve">decision </w:t>
        </w:r>
        <w:r w:rsidRPr="00584A6C">
          <w:rPr>
            <w:rStyle w:val="Hyperlink"/>
            <w:kern w:val="22"/>
            <w:sz w:val="20"/>
            <w:szCs w:val="20"/>
          </w:rPr>
          <w:t>14/35</w:t>
        </w:r>
      </w:hyperlink>
      <w:r w:rsidRPr="00584A6C">
        <w:rPr>
          <w:szCs w:val="22"/>
        </w:rPr>
        <w:t xml:space="preserve">, </w:t>
      </w:r>
      <w:r w:rsidR="0061275F" w:rsidRPr="00584A6C">
        <w:rPr>
          <w:kern w:val="22"/>
          <w:szCs w:val="22"/>
        </w:rPr>
        <w:t xml:space="preserve">the </w:t>
      </w:r>
      <w:r w:rsidR="0061275F" w:rsidRPr="00584A6C">
        <w:rPr>
          <w:szCs w:val="22"/>
        </w:rPr>
        <w:t xml:space="preserve">Subsidiary Body on </w:t>
      </w:r>
      <w:r w:rsidR="0061275F" w:rsidRPr="00584A6C">
        <w:rPr>
          <w:kern w:val="22"/>
          <w:szCs w:val="22"/>
        </w:rPr>
        <w:t>Scientific, Technical and Technological Advice</w:t>
      </w:r>
      <w:r w:rsidR="007400AA" w:rsidRPr="007400AA">
        <w:rPr>
          <w:kern w:val="22"/>
          <w:szCs w:val="22"/>
        </w:rPr>
        <w:t xml:space="preserve"> </w:t>
      </w:r>
      <w:r w:rsidR="007400AA">
        <w:rPr>
          <w:kern w:val="22"/>
          <w:szCs w:val="22"/>
        </w:rPr>
        <w:t xml:space="preserve">at its </w:t>
      </w:r>
      <w:r w:rsidR="007400AA" w:rsidRPr="00584A6C">
        <w:rPr>
          <w:kern w:val="22"/>
          <w:szCs w:val="22"/>
        </w:rPr>
        <w:t>twenty-third meeting</w:t>
      </w:r>
      <w:r w:rsidR="0093132A">
        <w:rPr>
          <w:kern w:val="22"/>
          <w:szCs w:val="22"/>
        </w:rPr>
        <w:t xml:space="preserve"> </w:t>
      </w:r>
      <w:r w:rsidR="00664A9F">
        <w:rPr>
          <w:kern w:val="22"/>
          <w:szCs w:val="22"/>
        </w:rPr>
        <w:t>(</w:t>
      </w:r>
      <w:r w:rsidR="0093132A">
        <w:rPr>
          <w:kern w:val="22"/>
          <w:szCs w:val="22"/>
        </w:rPr>
        <w:t>recommendation 23/1</w:t>
      </w:r>
      <w:r w:rsidR="00664A9F">
        <w:rPr>
          <w:kern w:val="22"/>
          <w:szCs w:val="22"/>
        </w:rPr>
        <w:t>)</w:t>
      </w:r>
      <w:r w:rsidR="0061275F" w:rsidRPr="00584A6C">
        <w:rPr>
          <w:kern w:val="22"/>
          <w:szCs w:val="22"/>
        </w:rPr>
        <w:t xml:space="preserve"> welcomed the Global Assessment Report of IPBES </w:t>
      </w:r>
      <w:r w:rsidR="0061275F" w:rsidRPr="00E85BFD">
        <w:rPr>
          <w:szCs w:val="22"/>
        </w:rPr>
        <w:t>and</w:t>
      </w:r>
      <w:r w:rsidR="00E82989" w:rsidRPr="00E85BFD">
        <w:rPr>
          <w:szCs w:val="22"/>
        </w:rPr>
        <w:t xml:space="preserve"> </w:t>
      </w:r>
      <w:r w:rsidR="0061275F" w:rsidRPr="00E85BFD">
        <w:rPr>
          <w:szCs w:val="22"/>
        </w:rPr>
        <w:t>took</w:t>
      </w:r>
      <w:r w:rsidR="0061275F" w:rsidRPr="00584A6C">
        <w:rPr>
          <w:kern w:val="22"/>
          <w:szCs w:val="22"/>
        </w:rPr>
        <w:t xml:space="preserve"> note of the information presented in the note by the Executive Secretary </w:t>
      </w:r>
      <w:r w:rsidR="0061275F" w:rsidRPr="00584A6C">
        <w:rPr>
          <w:szCs w:val="22"/>
        </w:rPr>
        <w:t>on the findings of IPBES</w:t>
      </w:r>
      <w:r w:rsidR="00993D71">
        <w:rPr>
          <w:szCs w:val="22"/>
        </w:rPr>
        <w:t xml:space="preserve"> </w:t>
      </w:r>
      <w:r w:rsidR="0093132A" w:rsidRPr="00584A6C">
        <w:rPr>
          <w:kern w:val="22"/>
          <w:szCs w:val="22"/>
        </w:rPr>
        <w:t>(CBD/SBSTTA/23/2 and</w:t>
      </w:r>
      <w:r w:rsidR="0093132A" w:rsidRPr="00584A6C">
        <w:rPr>
          <w:szCs w:val="22"/>
        </w:rPr>
        <w:t xml:space="preserve"> addenda)</w:t>
      </w:r>
      <w:r w:rsidR="0093132A">
        <w:rPr>
          <w:szCs w:val="22"/>
        </w:rPr>
        <w:t xml:space="preserve">. </w:t>
      </w:r>
    </w:p>
    <w:p w14:paraId="4BA8CACC" w14:textId="4AECB961" w:rsidR="0061275F" w:rsidRPr="008D5232" w:rsidRDefault="0093132A" w:rsidP="00FF7C98">
      <w:pPr>
        <w:numPr>
          <w:ilvl w:val="0"/>
          <w:numId w:val="21"/>
        </w:numPr>
        <w:tabs>
          <w:tab w:val="clear" w:pos="360"/>
        </w:tabs>
        <w:spacing w:after="120"/>
        <w:rPr>
          <w:iCs/>
          <w:kern w:val="22"/>
          <w:szCs w:val="22"/>
        </w:rPr>
      </w:pPr>
      <w:r>
        <w:rPr>
          <w:bCs/>
          <w:kern w:val="22"/>
          <w:szCs w:val="22"/>
        </w:rPr>
        <w:lastRenderedPageBreak/>
        <w:t>T</w:t>
      </w:r>
      <w:r w:rsidR="0061275F" w:rsidRPr="00584A6C">
        <w:rPr>
          <w:bCs/>
          <w:kern w:val="22"/>
          <w:szCs w:val="22"/>
        </w:rPr>
        <w:t>he Subsidiary Body on Implementation</w:t>
      </w:r>
      <w:r w:rsidR="005C058B" w:rsidRPr="00584A6C">
        <w:rPr>
          <w:bCs/>
          <w:kern w:val="22"/>
          <w:szCs w:val="22"/>
        </w:rPr>
        <w:t>, at</w:t>
      </w:r>
      <w:r w:rsidR="0061275F" w:rsidRPr="00584A6C">
        <w:rPr>
          <w:bCs/>
          <w:kern w:val="22"/>
          <w:szCs w:val="22"/>
        </w:rPr>
        <w:t xml:space="preserve"> </w:t>
      </w:r>
      <w:r w:rsidR="005C058B" w:rsidRPr="00584A6C">
        <w:rPr>
          <w:bCs/>
          <w:kern w:val="22"/>
          <w:szCs w:val="22"/>
        </w:rPr>
        <w:t xml:space="preserve">its third meeting, </w:t>
      </w:r>
      <w:r w:rsidR="0061275F" w:rsidRPr="00584A6C">
        <w:rPr>
          <w:bCs/>
          <w:kern w:val="22"/>
          <w:szCs w:val="22"/>
        </w:rPr>
        <w:t>considered an updated analysis of progress towards the implementation of the Strategic Plan for Biodiversity 2011</w:t>
      </w:r>
      <w:r w:rsidR="0061275F" w:rsidRPr="00584A6C">
        <w:rPr>
          <w:bCs/>
          <w:kern w:val="22"/>
          <w:szCs w:val="22"/>
        </w:rPr>
        <w:noBreakHyphen/>
        <w:t>2020</w:t>
      </w:r>
      <w:r w:rsidR="008D5232">
        <w:rPr>
          <w:bCs/>
          <w:kern w:val="22"/>
          <w:szCs w:val="22"/>
        </w:rPr>
        <w:t xml:space="preserve">, </w:t>
      </w:r>
      <w:r w:rsidR="008D5232" w:rsidRPr="008D5232">
        <w:rPr>
          <w:bCs/>
          <w:kern w:val="22"/>
          <w:szCs w:val="22"/>
        </w:rPr>
        <w:t xml:space="preserve">an analysis of the contribution of national targets established by Parties </w:t>
      </w:r>
      <w:r w:rsidR="008D5232">
        <w:rPr>
          <w:bCs/>
          <w:kern w:val="22"/>
          <w:szCs w:val="22"/>
        </w:rPr>
        <w:t xml:space="preserve">and </w:t>
      </w:r>
      <w:r w:rsidR="008D5232" w:rsidRPr="008D5232">
        <w:rPr>
          <w:bCs/>
          <w:kern w:val="22"/>
          <w:szCs w:val="22"/>
        </w:rPr>
        <w:t>progress towards the achievement of the Aichi Biodiversity Targets</w:t>
      </w:r>
      <w:r w:rsidR="008D5232">
        <w:rPr>
          <w:bCs/>
          <w:kern w:val="22"/>
          <w:szCs w:val="22"/>
        </w:rPr>
        <w:t>,</w:t>
      </w:r>
      <w:r w:rsidR="0061275F" w:rsidRPr="00584A6C">
        <w:rPr>
          <w:bCs/>
          <w:kern w:val="22"/>
          <w:szCs w:val="22"/>
        </w:rPr>
        <w:t xml:space="preserve"> </w:t>
      </w:r>
      <w:r w:rsidR="00DA1E51">
        <w:rPr>
          <w:bCs/>
          <w:kern w:val="22"/>
          <w:szCs w:val="22"/>
        </w:rPr>
        <w:t xml:space="preserve">as well as information on </w:t>
      </w:r>
      <w:r w:rsidR="004B4CE8">
        <w:rPr>
          <w:bCs/>
          <w:kern w:val="22"/>
          <w:szCs w:val="22"/>
        </w:rPr>
        <w:t xml:space="preserve">the </w:t>
      </w:r>
      <w:r w:rsidR="00DA1E51">
        <w:rPr>
          <w:bCs/>
          <w:kern w:val="22"/>
          <w:szCs w:val="22"/>
        </w:rPr>
        <w:t xml:space="preserve">implementation of </w:t>
      </w:r>
      <w:r w:rsidR="00835078">
        <w:rPr>
          <w:bCs/>
          <w:kern w:val="22"/>
          <w:szCs w:val="22"/>
        </w:rPr>
        <w:t>A</w:t>
      </w:r>
      <w:r w:rsidR="00DA1E51">
        <w:rPr>
          <w:bCs/>
          <w:kern w:val="22"/>
          <w:szCs w:val="22"/>
        </w:rPr>
        <w:t xml:space="preserve">rticle 8(j) and related provisions and of the </w:t>
      </w:r>
      <w:r w:rsidR="00835078">
        <w:rPr>
          <w:bCs/>
          <w:kern w:val="22"/>
          <w:szCs w:val="22"/>
        </w:rPr>
        <w:t>g</w:t>
      </w:r>
      <w:r w:rsidR="00DA1E51">
        <w:rPr>
          <w:bCs/>
          <w:kern w:val="22"/>
          <w:szCs w:val="22"/>
        </w:rPr>
        <w:t xml:space="preserve">ender </w:t>
      </w:r>
      <w:r w:rsidR="00835078">
        <w:rPr>
          <w:bCs/>
          <w:kern w:val="22"/>
          <w:szCs w:val="22"/>
        </w:rPr>
        <w:t>p</w:t>
      </w:r>
      <w:r w:rsidR="00DA1E51">
        <w:rPr>
          <w:bCs/>
          <w:kern w:val="22"/>
          <w:szCs w:val="22"/>
        </w:rPr>
        <w:t xml:space="preserve">lan of </w:t>
      </w:r>
      <w:r w:rsidR="00835078">
        <w:rPr>
          <w:bCs/>
          <w:kern w:val="22"/>
          <w:szCs w:val="22"/>
        </w:rPr>
        <w:t>a</w:t>
      </w:r>
      <w:r w:rsidR="00DA1E51">
        <w:rPr>
          <w:bCs/>
          <w:kern w:val="22"/>
          <w:szCs w:val="22"/>
        </w:rPr>
        <w:t xml:space="preserve">ction, </w:t>
      </w:r>
      <w:r w:rsidR="0061275F" w:rsidRPr="00584A6C">
        <w:rPr>
          <w:bCs/>
          <w:kern w:val="22"/>
          <w:szCs w:val="22"/>
        </w:rPr>
        <w:t>prepared by the Executive Secretary (CBD/SBI/3/2</w:t>
      </w:r>
      <w:r w:rsidR="00ED4F77" w:rsidRPr="00584A6C">
        <w:rPr>
          <w:bCs/>
          <w:kern w:val="22"/>
          <w:szCs w:val="22"/>
        </w:rPr>
        <w:t xml:space="preserve"> and addenda</w:t>
      </w:r>
      <w:r w:rsidR="0061275F" w:rsidRPr="00584A6C">
        <w:rPr>
          <w:bCs/>
          <w:kern w:val="22"/>
          <w:szCs w:val="22"/>
        </w:rPr>
        <w:t xml:space="preserve">) on the basis of </w:t>
      </w:r>
      <w:r w:rsidR="0061275F" w:rsidRPr="008D5232">
        <w:rPr>
          <w:bCs/>
          <w:kern w:val="22"/>
          <w:szCs w:val="22"/>
        </w:rPr>
        <w:t>information contained in the sixth national reports</w:t>
      </w:r>
      <w:r w:rsidR="00ED4F77" w:rsidRPr="008D5232">
        <w:rPr>
          <w:bCs/>
          <w:kern w:val="22"/>
          <w:szCs w:val="22"/>
        </w:rPr>
        <w:t>, and</w:t>
      </w:r>
      <w:r w:rsidR="0061275F" w:rsidRPr="008D5232">
        <w:rPr>
          <w:bCs/>
          <w:kern w:val="22"/>
          <w:szCs w:val="22"/>
        </w:rPr>
        <w:t xml:space="preserve"> national biodiversity strategies and action plans submitted following the adoption of the Strategic Plan for Biodiversity 2011-2020</w:t>
      </w:r>
      <w:r w:rsidR="00ED4F77" w:rsidRPr="008D5232">
        <w:rPr>
          <w:bCs/>
          <w:kern w:val="22"/>
          <w:szCs w:val="22"/>
        </w:rPr>
        <w:t>.</w:t>
      </w:r>
      <w:r w:rsidR="00EC6295">
        <w:rPr>
          <w:bCs/>
          <w:kern w:val="22"/>
          <w:szCs w:val="22"/>
        </w:rPr>
        <w:t xml:space="preserve"> </w:t>
      </w:r>
    </w:p>
    <w:p w14:paraId="53790431" w14:textId="77777777" w:rsidR="00DA1E51" w:rsidRPr="00DA1E51" w:rsidRDefault="0061275F" w:rsidP="00FF7C98">
      <w:pPr>
        <w:numPr>
          <w:ilvl w:val="0"/>
          <w:numId w:val="21"/>
        </w:numPr>
        <w:tabs>
          <w:tab w:val="clear" w:pos="360"/>
        </w:tabs>
        <w:spacing w:after="120"/>
        <w:rPr>
          <w:iCs/>
          <w:kern w:val="22"/>
          <w:szCs w:val="22"/>
        </w:rPr>
      </w:pPr>
      <w:r w:rsidRPr="008D5232">
        <w:rPr>
          <w:bCs/>
          <w:kern w:val="22"/>
          <w:szCs w:val="22"/>
        </w:rPr>
        <w:t xml:space="preserve">The Subsidiary Body </w:t>
      </w:r>
      <w:r w:rsidR="00877CD0" w:rsidRPr="008D5232">
        <w:rPr>
          <w:bCs/>
          <w:kern w:val="22"/>
          <w:szCs w:val="22"/>
        </w:rPr>
        <w:t xml:space="preserve">on Implementation </w:t>
      </w:r>
      <w:r w:rsidRPr="008D5232">
        <w:rPr>
          <w:bCs/>
          <w:kern w:val="22"/>
          <w:szCs w:val="22"/>
        </w:rPr>
        <w:t>reviewed progress in implementation on the basis of the above-mentioned information</w:t>
      </w:r>
      <w:r w:rsidR="00A34181">
        <w:rPr>
          <w:bCs/>
          <w:kern w:val="22"/>
          <w:szCs w:val="22"/>
        </w:rPr>
        <w:t xml:space="preserve"> and prepared recommendation 3/1. </w:t>
      </w:r>
      <w:r w:rsidRPr="008D5232">
        <w:rPr>
          <w:bCs/>
          <w:kern w:val="22"/>
          <w:szCs w:val="22"/>
        </w:rPr>
        <w:t xml:space="preserve"> </w:t>
      </w:r>
    </w:p>
    <w:p w14:paraId="2578DD76" w14:textId="3C4FB2FF" w:rsidR="0061275F" w:rsidRPr="008D5232" w:rsidRDefault="00DA1E51" w:rsidP="00FF7C98">
      <w:pPr>
        <w:numPr>
          <w:ilvl w:val="0"/>
          <w:numId w:val="21"/>
        </w:numPr>
        <w:tabs>
          <w:tab w:val="clear" w:pos="360"/>
        </w:tabs>
        <w:spacing w:after="120"/>
        <w:rPr>
          <w:iCs/>
          <w:kern w:val="22"/>
          <w:szCs w:val="22"/>
        </w:rPr>
      </w:pPr>
      <w:r>
        <w:rPr>
          <w:bCs/>
          <w:kern w:val="22"/>
          <w:szCs w:val="22"/>
        </w:rPr>
        <w:t xml:space="preserve">Updated versions of the above-mentioned analyses are </w:t>
      </w:r>
      <w:r w:rsidR="00123765">
        <w:rPr>
          <w:bCs/>
          <w:kern w:val="22"/>
          <w:szCs w:val="22"/>
        </w:rPr>
        <w:t xml:space="preserve">made </w:t>
      </w:r>
      <w:r>
        <w:rPr>
          <w:bCs/>
          <w:kern w:val="22"/>
          <w:szCs w:val="22"/>
        </w:rPr>
        <w:t>available (</w:t>
      </w:r>
      <w:r w:rsidRPr="008D5232">
        <w:rPr>
          <w:kern w:val="22"/>
          <w:szCs w:val="22"/>
        </w:rPr>
        <w:t>CBD/COP/15/</w:t>
      </w:r>
      <w:r>
        <w:rPr>
          <w:kern w:val="22"/>
          <w:szCs w:val="22"/>
        </w:rPr>
        <w:t xml:space="preserve">9 and addenda). </w:t>
      </w:r>
    </w:p>
    <w:p w14:paraId="454905CB" w14:textId="68E19558" w:rsidR="00B543AA" w:rsidRPr="008D5232" w:rsidRDefault="0061275F" w:rsidP="00FF7C98">
      <w:pPr>
        <w:numPr>
          <w:ilvl w:val="0"/>
          <w:numId w:val="21"/>
        </w:numPr>
        <w:tabs>
          <w:tab w:val="clear" w:pos="360"/>
        </w:tabs>
        <w:spacing w:before="120" w:after="120"/>
        <w:rPr>
          <w:kern w:val="22"/>
          <w:szCs w:val="22"/>
        </w:rPr>
      </w:pPr>
      <w:r w:rsidRPr="008D5232">
        <w:rPr>
          <w:kern w:val="22"/>
          <w:szCs w:val="22"/>
        </w:rPr>
        <w:t xml:space="preserve">The Conference of the Parties will be invited to consider </w:t>
      </w:r>
      <w:r w:rsidR="00D56DC3">
        <w:rPr>
          <w:kern w:val="22"/>
          <w:szCs w:val="22"/>
        </w:rPr>
        <w:t xml:space="preserve">two </w:t>
      </w:r>
      <w:r w:rsidRPr="008D5232">
        <w:rPr>
          <w:kern w:val="22"/>
          <w:szCs w:val="22"/>
        </w:rPr>
        <w:t>draft decision</w:t>
      </w:r>
      <w:r w:rsidR="00D56DC3">
        <w:rPr>
          <w:kern w:val="22"/>
          <w:szCs w:val="22"/>
        </w:rPr>
        <w:t>s</w:t>
      </w:r>
      <w:r w:rsidRPr="008D5232">
        <w:rPr>
          <w:kern w:val="22"/>
          <w:szCs w:val="22"/>
        </w:rPr>
        <w:t xml:space="preserve"> arising from SBSTTA </w:t>
      </w:r>
      <w:r w:rsidRPr="008D5232">
        <w:rPr>
          <w:szCs w:val="22"/>
        </w:rPr>
        <w:t>recommendations 23/1 and 24/</w:t>
      </w:r>
      <w:r w:rsidR="00FB0587" w:rsidRPr="008D5232">
        <w:rPr>
          <w:szCs w:val="22"/>
        </w:rPr>
        <w:t xml:space="preserve">1 </w:t>
      </w:r>
      <w:r w:rsidR="00D56DC3">
        <w:rPr>
          <w:kern w:val="22"/>
          <w:szCs w:val="22"/>
        </w:rPr>
        <w:t>as well as</w:t>
      </w:r>
      <w:r w:rsidR="00D56DC3" w:rsidRPr="008D5232">
        <w:rPr>
          <w:kern w:val="22"/>
          <w:szCs w:val="22"/>
        </w:rPr>
        <w:t xml:space="preserve"> </w:t>
      </w:r>
      <w:r w:rsidRPr="008D5232">
        <w:rPr>
          <w:kern w:val="22"/>
          <w:szCs w:val="22"/>
        </w:rPr>
        <w:t>SBI recommendation 3</w:t>
      </w:r>
      <w:r w:rsidRPr="008D5232">
        <w:rPr>
          <w:iCs/>
          <w:kern w:val="22"/>
          <w:szCs w:val="22"/>
        </w:rPr>
        <w:t>/</w:t>
      </w:r>
      <w:r w:rsidR="0054429B" w:rsidRPr="008D5232">
        <w:rPr>
          <w:iCs/>
          <w:kern w:val="22"/>
          <w:szCs w:val="22"/>
        </w:rPr>
        <w:t>1</w:t>
      </w:r>
      <w:r w:rsidRPr="008D5232">
        <w:rPr>
          <w:iCs/>
          <w:kern w:val="22"/>
          <w:szCs w:val="22"/>
        </w:rPr>
        <w:t>,</w:t>
      </w:r>
      <w:r w:rsidRPr="008D5232">
        <w:rPr>
          <w:kern w:val="22"/>
          <w:szCs w:val="22"/>
        </w:rPr>
        <w:t xml:space="preserve"> reproduced in the compilation of draft decisions (</w:t>
      </w:r>
      <w:r w:rsidRPr="008D5232">
        <w:rPr>
          <w:color w:val="000000"/>
          <w:kern w:val="22"/>
          <w:szCs w:val="22"/>
        </w:rPr>
        <w:t>CBD/COP/15/</w:t>
      </w:r>
      <w:r w:rsidR="00D87EA2" w:rsidRPr="008D5232">
        <w:rPr>
          <w:color w:val="000000"/>
          <w:kern w:val="22"/>
          <w:szCs w:val="22"/>
        </w:rPr>
        <w:t>2</w:t>
      </w:r>
      <w:r w:rsidRPr="008D5232">
        <w:rPr>
          <w:color w:val="000000"/>
          <w:kern w:val="22"/>
          <w:szCs w:val="22"/>
        </w:rPr>
        <w:t xml:space="preserve">), </w:t>
      </w:r>
      <w:r w:rsidRPr="008D5232">
        <w:rPr>
          <w:kern w:val="22"/>
          <w:szCs w:val="22"/>
        </w:rPr>
        <w:t xml:space="preserve">also taking into account updated reports prepared by the Secretariat </w:t>
      </w:r>
      <w:r w:rsidRPr="00302CD2">
        <w:rPr>
          <w:kern w:val="22"/>
          <w:szCs w:val="22"/>
        </w:rPr>
        <w:t>(CBD/COP/15</w:t>
      </w:r>
      <w:r w:rsidR="00D56DC3" w:rsidRPr="00302CD2">
        <w:rPr>
          <w:kern w:val="22"/>
          <w:szCs w:val="22"/>
        </w:rPr>
        <w:t xml:space="preserve">/9 </w:t>
      </w:r>
      <w:r w:rsidR="00ED4F77" w:rsidRPr="00302CD2">
        <w:rPr>
          <w:kern w:val="22"/>
          <w:szCs w:val="22"/>
        </w:rPr>
        <w:t>and addenda</w:t>
      </w:r>
      <w:r w:rsidRPr="00302CD2">
        <w:rPr>
          <w:kern w:val="22"/>
          <w:szCs w:val="22"/>
        </w:rPr>
        <w:t>).</w:t>
      </w:r>
      <w:bookmarkEnd w:id="10"/>
    </w:p>
    <w:p w14:paraId="24FAF4F3" w14:textId="56C82B20" w:rsidR="0061275F" w:rsidRPr="00584A6C" w:rsidRDefault="0061275F" w:rsidP="00FF7C98">
      <w:pPr>
        <w:keepNext/>
        <w:tabs>
          <w:tab w:val="left" w:pos="720"/>
        </w:tabs>
        <w:spacing w:before="240" w:after="240"/>
        <w:ind w:left="1701" w:right="429" w:hanging="708"/>
        <w:jc w:val="left"/>
        <w:outlineLvl w:val="0"/>
        <w:rPr>
          <w:b/>
          <w:bCs/>
          <w:caps/>
        </w:rPr>
      </w:pPr>
      <w:r w:rsidRPr="00584A6C">
        <w:rPr>
          <w:b/>
          <w:bCs/>
          <w:caps/>
        </w:rPr>
        <w:t>V.</w:t>
      </w:r>
      <w:r w:rsidRPr="00584A6C">
        <w:rPr>
          <w:b/>
          <w:bCs/>
          <w:caps/>
        </w:rPr>
        <w:tab/>
        <w:t>THE POST-2020 GLOBAL BIODIVERSITY FRAMEWORK, RELATED MATTERS and mechanisms for enhancing IMPLEMENTATION</w:t>
      </w:r>
    </w:p>
    <w:p w14:paraId="4A93E26C" w14:textId="31920E7D" w:rsidR="0061275F" w:rsidRPr="00584A6C" w:rsidRDefault="0061275F"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b/>
          <w:bCs/>
          <w:i/>
          <w:iCs/>
        </w:rPr>
      </w:pPr>
      <w:r w:rsidRPr="00584A6C">
        <w:rPr>
          <w:b/>
          <w:bCs/>
        </w:rPr>
        <w:t>Item 9.</w:t>
      </w:r>
      <w:r w:rsidRPr="00584A6C">
        <w:rPr>
          <w:b/>
          <w:bCs/>
        </w:rPr>
        <w:tab/>
        <w:t xml:space="preserve">The post-2020 </w:t>
      </w:r>
      <w:r w:rsidRPr="00942CC3">
        <w:rPr>
          <w:b/>
          <w:bCs/>
          <w:iCs/>
          <w:snapToGrid w:val="0"/>
          <w:kern w:val="22"/>
          <w:szCs w:val="22"/>
        </w:rPr>
        <w:t>global</w:t>
      </w:r>
      <w:r w:rsidRPr="00584A6C">
        <w:rPr>
          <w:b/>
          <w:bCs/>
        </w:rPr>
        <w:t xml:space="preserve"> biodiversity framework</w:t>
      </w:r>
    </w:p>
    <w:p w14:paraId="26622267" w14:textId="04BA8A8E" w:rsidR="0061275F" w:rsidRPr="00584A6C" w:rsidRDefault="0061275F" w:rsidP="00FF7C98">
      <w:pPr>
        <w:numPr>
          <w:ilvl w:val="0"/>
          <w:numId w:val="21"/>
        </w:numPr>
        <w:tabs>
          <w:tab w:val="clear" w:pos="360"/>
        </w:tabs>
        <w:spacing w:after="120"/>
        <w:rPr>
          <w:szCs w:val="22"/>
          <w:lang w:val="en-US"/>
        </w:rPr>
      </w:pPr>
      <w:r w:rsidRPr="00584A6C">
        <w:rPr>
          <w:szCs w:val="22"/>
        </w:rPr>
        <w:t>In 2010, the Conference of the Parties adopted the Strategic Plan for Biodiversity 2011-2020, with its Aichi Biodiversity Targets. According to the multi-year programme of work of the Conference of the Parties, adopted in decision XII/31, the Conference of the Parties will consider at its fifteenth meeting, among other things, the follow-up to the Strategic Plan for Biodiversity 2011-2020 and related means of implementation, including resource mobilization (i.e., the post-2020 global biodiversity framework).</w:t>
      </w:r>
    </w:p>
    <w:p w14:paraId="1DCE82BE" w14:textId="5B651FD4" w:rsidR="0061275F" w:rsidRPr="00584A6C" w:rsidRDefault="0014172A" w:rsidP="00FF7C98">
      <w:pPr>
        <w:numPr>
          <w:ilvl w:val="0"/>
          <w:numId w:val="21"/>
        </w:numPr>
        <w:tabs>
          <w:tab w:val="clear" w:pos="360"/>
        </w:tabs>
        <w:spacing w:after="120"/>
        <w:rPr>
          <w:szCs w:val="22"/>
        </w:rPr>
      </w:pPr>
      <w:r w:rsidRPr="00584A6C">
        <w:rPr>
          <w:szCs w:val="22"/>
        </w:rPr>
        <w:t xml:space="preserve">At </w:t>
      </w:r>
      <w:r w:rsidR="0061275F" w:rsidRPr="00584A6C">
        <w:rPr>
          <w:szCs w:val="22"/>
        </w:rPr>
        <w:t>its fourteenth meeting</w:t>
      </w:r>
      <w:r w:rsidR="00AF77BA" w:rsidRPr="00584A6C">
        <w:rPr>
          <w:szCs w:val="22"/>
        </w:rPr>
        <w:t>,</w:t>
      </w:r>
      <w:r w:rsidR="0061275F" w:rsidRPr="00584A6C">
        <w:rPr>
          <w:szCs w:val="22"/>
        </w:rPr>
        <w:t xml:space="preserve"> the Conference of the Parties </w:t>
      </w:r>
      <w:r w:rsidRPr="00584A6C">
        <w:rPr>
          <w:szCs w:val="22"/>
        </w:rPr>
        <w:t>set out the</w:t>
      </w:r>
      <w:r w:rsidR="0061275F" w:rsidRPr="00584A6C">
        <w:rPr>
          <w:szCs w:val="22"/>
        </w:rPr>
        <w:t xml:space="preserve"> preparatory process for the development of the post-2020 global biodiversity framework</w:t>
      </w:r>
      <w:r w:rsidRPr="00584A6C">
        <w:rPr>
          <w:szCs w:val="22"/>
        </w:rPr>
        <w:t xml:space="preserve"> and </w:t>
      </w:r>
      <w:r w:rsidR="0061275F" w:rsidRPr="00584A6C">
        <w:rPr>
          <w:szCs w:val="22"/>
        </w:rPr>
        <w:t>establish</w:t>
      </w:r>
      <w:r w:rsidRPr="00584A6C">
        <w:rPr>
          <w:szCs w:val="22"/>
        </w:rPr>
        <w:t>ed</w:t>
      </w:r>
      <w:r w:rsidR="0061275F" w:rsidRPr="00584A6C">
        <w:rPr>
          <w:szCs w:val="22"/>
        </w:rPr>
        <w:t xml:space="preserve"> an open-ended intersessional working group to support the preparation of the framework</w:t>
      </w:r>
      <w:r w:rsidRPr="00584A6C">
        <w:rPr>
          <w:szCs w:val="22"/>
        </w:rPr>
        <w:t xml:space="preserve">, </w:t>
      </w:r>
      <w:r w:rsidR="0061275F" w:rsidRPr="00584A6C">
        <w:rPr>
          <w:szCs w:val="22"/>
        </w:rPr>
        <w:t>designat</w:t>
      </w:r>
      <w:r w:rsidRPr="00584A6C">
        <w:rPr>
          <w:szCs w:val="22"/>
        </w:rPr>
        <w:t>ing</w:t>
      </w:r>
      <w:r w:rsidR="0061275F" w:rsidRPr="00584A6C">
        <w:rPr>
          <w:szCs w:val="22"/>
        </w:rPr>
        <w:t xml:space="preserve"> Mr. Francis Ogwal (Uganda) and Mr. Basile van Havre (Canada) as its co-chairs</w:t>
      </w:r>
      <w:r w:rsidRPr="00584A6C">
        <w:rPr>
          <w:szCs w:val="22"/>
        </w:rPr>
        <w:t xml:space="preserve"> (decision 14/34)</w:t>
      </w:r>
      <w:r w:rsidR="0061275F" w:rsidRPr="00584A6C">
        <w:rPr>
          <w:szCs w:val="22"/>
        </w:rPr>
        <w:t>. Through this decision</w:t>
      </w:r>
      <w:r w:rsidR="0045358C" w:rsidRPr="00584A6C">
        <w:rPr>
          <w:szCs w:val="22"/>
        </w:rPr>
        <w:t>,</w:t>
      </w:r>
      <w:r w:rsidR="0061275F" w:rsidRPr="00584A6C">
        <w:rPr>
          <w:szCs w:val="22"/>
        </w:rPr>
        <w:t xml:space="preserve"> the </w:t>
      </w:r>
      <w:r w:rsidR="00CB29E2" w:rsidRPr="00584A6C">
        <w:rPr>
          <w:szCs w:val="22"/>
        </w:rPr>
        <w:t xml:space="preserve">Conference of the Parties </w:t>
      </w:r>
      <w:r w:rsidR="0061275F" w:rsidRPr="00584A6C">
        <w:rPr>
          <w:szCs w:val="22"/>
        </w:rPr>
        <w:t xml:space="preserve">also requested the Subsidiary Body on Scientific, Technical and Technological Advice at its twenty-third and twenty-fourth meetings, the Ad Hoc Open-ended Working Group on Article 8(j) and Related Provisions </w:t>
      </w:r>
      <w:r w:rsidR="009E6273" w:rsidRPr="00584A6C">
        <w:rPr>
          <w:szCs w:val="22"/>
        </w:rPr>
        <w:t xml:space="preserve">at its eleventh meeting </w:t>
      </w:r>
      <w:r w:rsidR="0061275F" w:rsidRPr="00584A6C">
        <w:rPr>
          <w:szCs w:val="22"/>
        </w:rPr>
        <w:t xml:space="preserve">and the Subsidiary Body on Implementation </w:t>
      </w:r>
      <w:r w:rsidR="009E6273" w:rsidRPr="00584A6C">
        <w:rPr>
          <w:szCs w:val="22"/>
        </w:rPr>
        <w:t xml:space="preserve">at its third meeting </w:t>
      </w:r>
      <w:r w:rsidR="0061275F" w:rsidRPr="00584A6C">
        <w:rPr>
          <w:szCs w:val="22"/>
        </w:rPr>
        <w:t xml:space="preserve">to contribute to and support the development of the post-2020 global biodiversity framework within the scope of their respective mandates. </w:t>
      </w:r>
      <w:r w:rsidR="00CB693D" w:rsidRPr="00584A6C">
        <w:rPr>
          <w:szCs w:val="22"/>
        </w:rPr>
        <w:t xml:space="preserve">Subsequent recommendations of the Working Group have provided further direction to the process. </w:t>
      </w:r>
    </w:p>
    <w:p w14:paraId="167A64C7" w14:textId="68C4E0AB" w:rsidR="0061275F" w:rsidRPr="00584A6C" w:rsidRDefault="00196232" w:rsidP="00942CC3">
      <w:pPr>
        <w:tabs>
          <w:tab w:val="left" w:pos="567"/>
        </w:tabs>
        <w:spacing w:before="140" w:after="140"/>
        <w:ind w:hanging="11"/>
        <w:jc w:val="center"/>
        <w:rPr>
          <w:i/>
          <w:iCs/>
          <w:szCs w:val="22"/>
        </w:rPr>
      </w:pPr>
      <w:r>
        <w:rPr>
          <w:i/>
          <w:iCs/>
          <w:szCs w:val="22"/>
        </w:rPr>
        <w:t xml:space="preserve">Item </w:t>
      </w:r>
      <w:r w:rsidR="00806A02">
        <w:rPr>
          <w:i/>
          <w:iCs/>
          <w:szCs w:val="22"/>
        </w:rPr>
        <w:t>9</w:t>
      </w:r>
      <w:r w:rsidR="000C0F70">
        <w:rPr>
          <w:i/>
          <w:iCs/>
          <w:szCs w:val="22"/>
        </w:rPr>
        <w:t> </w:t>
      </w:r>
      <w:r>
        <w:rPr>
          <w:i/>
          <w:iCs/>
          <w:szCs w:val="22"/>
        </w:rPr>
        <w:t>A.</w:t>
      </w:r>
      <w:r>
        <w:rPr>
          <w:i/>
          <w:iCs/>
          <w:szCs w:val="22"/>
        </w:rPr>
        <w:tab/>
      </w:r>
      <w:r w:rsidR="0061275F" w:rsidRPr="00584A6C">
        <w:rPr>
          <w:i/>
          <w:iCs/>
          <w:szCs w:val="22"/>
        </w:rPr>
        <w:t xml:space="preserve">The Post-2020 </w:t>
      </w:r>
      <w:r w:rsidR="00736A73" w:rsidRPr="00584A6C">
        <w:rPr>
          <w:i/>
          <w:iCs/>
          <w:szCs w:val="22"/>
        </w:rPr>
        <w:t>g</w:t>
      </w:r>
      <w:r w:rsidR="0061275F" w:rsidRPr="00584A6C">
        <w:rPr>
          <w:i/>
          <w:iCs/>
          <w:szCs w:val="22"/>
        </w:rPr>
        <w:t xml:space="preserve">lobal </w:t>
      </w:r>
      <w:r w:rsidR="00736A73" w:rsidRPr="00584A6C">
        <w:rPr>
          <w:i/>
          <w:iCs/>
          <w:szCs w:val="22"/>
        </w:rPr>
        <w:t>b</w:t>
      </w:r>
      <w:r w:rsidR="0061275F" w:rsidRPr="00584A6C">
        <w:rPr>
          <w:i/>
          <w:iCs/>
          <w:szCs w:val="22"/>
        </w:rPr>
        <w:t xml:space="preserve">iodiversity </w:t>
      </w:r>
      <w:r w:rsidR="00736A73" w:rsidRPr="00584A6C">
        <w:rPr>
          <w:i/>
          <w:iCs/>
          <w:szCs w:val="22"/>
        </w:rPr>
        <w:t>f</w:t>
      </w:r>
      <w:r w:rsidR="0061275F" w:rsidRPr="00584A6C">
        <w:rPr>
          <w:i/>
          <w:iCs/>
          <w:szCs w:val="22"/>
        </w:rPr>
        <w:t>ramework</w:t>
      </w:r>
    </w:p>
    <w:p w14:paraId="43EAC358" w14:textId="097FB771" w:rsidR="003616AD" w:rsidRPr="00302CD2" w:rsidRDefault="003806F1" w:rsidP="00302CD2">
      <w:pPr>
        <w:numPr>
          <w:ilvl w:val="0"/>
          <w:numId w:val="21"/>
        </w:numPr>
        <w:tabs>
          <w:tab w:val="clear" w:pos="360"/>
        </w:tabs>
        <w:spacing w:after="120"/>
        <w:rPr>
          <w:szCs w:val="22"/>
        </w:rPr>
      </w:pPr>
      <w:r w:rsidRPr="00584A6C">
        <w:rPr>
          <w:szCs w:val="22"/>
        </w:rPr>
        <w:t xml:space="preserve">Four sessions of the Working Group on the Post-2020 Global Biodiversity Framework have been convened </w:t>
      </w:r>
      <w:r w:rsidR="0093132A">
        <w:rPr>
          <w:szCs w:val="22"/>
        </w:rPr>
        <w:t xml:space="preserve">to date </w:t>
      </w:r>
      <w:r w:rsidRPr="00584A6C">
        <w:rPr>
          <w:szCs w:val="22"/>
        </w:rPr>
        <w:t>(</w:t>
      </w:r>
      <w:r w:rsidR="00001305">
        <w:rPr>
          <w:szCs w:val="22"/>
        </w:rPr>
        <w:t>WG2020-</w:t>
      </w:r>
      <w:r w:rsidR="00CB693D" w:rsidRPr="00584A6C">
        <w:rPr>
          <w:szCs w:val="22"/>
        </w:rPr>
        <w:t>1</w:t>
      </w:r>
      <w:r w:rsidR="00001305">
        <w:rPr>
          <w:szCs w:val="22"/>
        </w:rPr>
        <w:t xml:space="preserve"> in</w:t>
      </w:r>
      <w:r w:rsidR="00CB693D" w:rsidRPr="00584A6C">
        <w:rPr>
          <w:szCs w:val="22"/>
        </w:rPr>
        <w:t xml:space="preserve"> </w:t>
      </w:r>
      <w:r w:rsidR="00001305" w:rsidRPr="00584A6C">
        <w:rPr>
          <w:szCs w:val="22"/>
        </w:rPr>
        <w:t>Nairobi</w:t>
      </w:r>
      <w:r w:rsidR="00001305">
        <w:rPr>
          <w:szCs w:val="22"/>
        </w:rPr>
        <w:t xml:space="preserve">, </w:t>
      </w:r>
      <w:r w:rsidRPr="00584A6C">
        <w:rPr>
          <w:szCs w:val="22"/>
        </w:rPr>
        <w:t xml:space="preserve">August 2019; </w:t>
      </w:r>
      <w:r w:rsidR="00001305">
        <w:rPr>
          <w:szCs w:val="22"/>
        </w:rPr>
        <w:t>WG2020-</w:t>
      </w:r>
      <w:r w:rsidR="00CB693D" w:rsidRPr="00584A6C">
        <w:rPr>
          <w:szCs w:val="22"/>
        </w:rPr>
        <w:t>2</w:t>
      </w:r>
      <w:r w:rsidR="00001305">
        <w:rPr>
          <w:szCs w:val="22"/>
        </w:rPr>
        <w:t xml:space="preserve"> in</w:t>
      </w:r>
      <w:r w:rsidR="00CB693D" w:rsidRPr="00584A6C">
        <w:rPr>
          <w:szCs w:val="22"/>
        </w:rPr>
        <w:t xml:space="preserve"> </w:t>
      </w:r>
      <w:r w:rsidR="00001305" w:rsidRPr="00584A6C">
        <w:rPr>
          <w:szCs w:val="22"/>
        </w:rPr>
        <w:t>Rome</w:t>
      </w:r>
      <w:r w:rsidR="00001305">
        <w:rPr>
          <w:szCs w:val="22"/>
        </w:rPr>
        <w:t>,</w:t>
      </w:r>
      <w:r w:rsidR="00001305" w:rsidRPr="00584A6C">
        <w:rPr>
          <w:szCs w:val="22"/>
        </w:rPr>
        <w:t xml:space="preserve"> </w:t>
      </w:r>
      <w:r w:rsidRPr="00584A6C">
        <w:rPr>
          <w:szCs w:val="22"/>
        </w:rPr>
        <w:t xml:space="preserve">February 2020; </w:t>
      </w:r>
      <w:r w:rsidR="00001305">
        <w:rPr>
          <w:szCs w:val="22"/>
        </w:rPr>
        <w:t>WG2020-</w:t>
      </w:r>
      <w:r w:rsidR="00CB693D" w:rsidRPr="00584A6C">
        <w:rPr>
          <w:szCs w:val="22"/>
        </w:rPr>
        <w:t xml:space="preserve">3 </w:t>
      </w:r>
      <w:r w:rsidR="00001305" w:rsidRPr="00584A6C">
        <w:rPr>
          <w:szCs w:val="22"/>
        </w:rPr>
        <w:t>(virtual)</w:t>
      </w:r>
      <w:r w:rsidR="00001305">
        <w:rPr>
          <w:szCs w:val="22"/>
        </w:rPr>
        <w:t>,</w:t>
      </w:r>
      <w:r w:rsidR="00001305" w:rsidRPr="00584A6C">
        <w:rPr>
          <w:szCs w:val="22"/>
        </w:rPr>
        <w:t xml:space="preserve"> </w:t>
      </w:r>
      <w:r w:rsidRPr="00584A6C">
        <w:rPr>
          <w:szCs w:val="22"/>
        </w:rPr>
        <w:t xml:space="preserve">August/September 2021 and </w:t>
      </w:r>
      <w:r w:rsidR="00001305">
        <w:rPr>
          <w:szCs w:val="22"/>
        </w:rPr>
        <w:t xml:space="preserve">in Geneva, </w:t>
      </w:r>
      <w:r w:rsidRPr="00584A6C">
        <w:rPr>
          <w:szCs w:val="22"/>
        </w:rPr>
        <w:t xml:space="preserve">March 2022; and </w:t>
      </w:r>
      <w:r w:rsidR="00001305">
        <w:rPr>
          <w:szCs w:val="22"/>
        </w:rPr>
        <w:t>WG2020-</w:t>
      </w:r>
      <w:r w:rsidR="00CB693D" w:rsidRPr="00584A6C">
        <w:rPr>
          <w:szCs w:val="22"/>
        </w:rPr>
        <w:t>4</w:t>
      </w:r>
      <w:r w:rsidR="00001305">
        <w:rPr>
          <w:szCs w:val="22"/>
        </w:rPr>
        <w:t xml:space="preserve"> in</w:t>
      </w:r>
      <w:r w:rsidR="00CB693D" w:rsidRPr="00584A6C">
        <w:rPr>
          <w:szCs w:val="22"/>
        </w:rPr>
        <w:t xml:space="preserve"> </w:t>
      </w:r>
      <w:r w:rsidR="00001305" w:rsidRPr="00584A6C">
        <w:rPr>
          <w:szCs w:val="22"/>
        </w:rPr>
        <w:t>Nairobi</w:t>
      </w:r>
      <w:r w:rsidR="00001305">
        <w:rPr>
          <w:szCs w:val="22"/>
        </w:rPr>
        <w:t>,</w:t>
      </w:r>
      <w:r w:rsidR="00001305" w:rsidRPr="00584A6C">
        <w:rPr>
          <w:szCs w:val="22"/>
        </w:rPr>
        <w:t xml:space="preserve"> </w:t>
      </w:r>
      <w:r w:rsidRPr="00584A6C">
        <w:rPr>
          <w:szCs w:val="22"/>
        </w:rPr>
        <w:t>June 2022)</w:t>
      </w:r>
      <w:r w:rsidR="00806A02">
        <w:rPr>
          <w:szCs w:val="22"/>
        </w:rPr>
        <w:t xml:space="preserve"> and a fifth session is due to </w:t>
      </w:r>
      <w:r w:rsidR="003D1AB7">
        <w:rPr>
          <w:szCs w:val="22"/>
        </w:rPr>
        <w:t xml:space="preserve">held in Montreal, </w:t>
      </w:r>
      <w:r w:rsidR="00001305">
        <w:rPr>
          <w:szCs w:val="22"/>
        </w:rPr>
        <w:t xml:space="preserve">from </w:t>
      </w:r>
      <w:r w:rsidR="003D1AB7">
        <w:rPr>
          <w:szCs w:val="22"/>
        </w:rPr>
        <w:t>3</w:t>
      </w:r>
      <w:r w:rsidR="00001305">
        <w:rPr>
          <w:szCs w:val="22"/>
        </w:rPr>
        <w:t xml:space="preserve"> to </w:t>
      </w:r>
      <w:r w:rsidR="003D1AB7">
        <w:rPr>
          <w:szCs w:val="22"/>
        </w:rPr>
        <w:t>5 December 2022</w:t>
      </w:r>
      <w:r w:rsidRPr="00584A6C">
        <w:rPr>
          <w:szCs w:val="22"/>
        </w:rPr>
        <w:t xml:space="preserve">.  </w:t>
      </w:r>
      <w:r w:rsidR="00CB693D" w:rsidRPr="00584A6C">
        <w:rPr>
          <w:szCs w:val="22"/>
        </w:rPr>
        <w:t>The</w:t>
      </w:r>
      <w:r w:rsidR="0061275F" w:rsidRPr="00584A6C">
        <w:rPr>
          <w:szCs w:val="22"/>
        </w:rPr>
        <w:t xml:space="preserve"> </w:t>
      </w:r>
      <w:r w:rsidR="00CD2E99" w:rsidRPr="00584A6C">
        <w:rPr>
          <w:szCs w:val="22"/>
        </w:rPr>
        <w:t>C</w:t>
      </w:r>
      <w:r w:rsidR="0061275F" w:rsidRPr="00584A6C">
        <w:rPr>
          <w:szCs w:val="22"/>
        </w:rPr>
        <w:t>o-</w:t>
      </w:r>
      <w:r w:rsidR="00CD2E99" w:rsidRPr="00584A6C">
        <w:rPr>
          <w:szCs w:val="22"/>
        </w:rPr>
        <w:t>C</w:t>
      </w:r>
      <w:r w:rsidR="0061275F" w:rsidRPr="00584A6C">
        <w:rPr>
          <w:szCs w:val="22"/>
        </w:rPr>
        <w:t xml:space="preserve">hairs of the </w:t>
      </w:r>
      <w:r w:rsidR="00E3622B" w:rsidRPr="00584A6C">
        <w:rPr>
          <w:szCs w:val="22"/>
        </w:rPr>
        <w:t>W</w:t>
      </w:r>
      <w:r w:rsidR="0061275F" w:rsidRPr="00584A6C">
        <w:rPr>
          <w:szCs w:val="22"/>
        </w:rPr>
        <w:t xml:space="preserve">orking </w:t>
      </w:r>
      <w:r w:rsidR="00E3622B" w:rsidRPr="00584A6C">
        <w:rPr>
          <w:szCs w:val="22"/>
        </w:rPr>
        <w:t>Group</w:t>
      </w:r>
      <w:r w:rsidR="0061275F" w:rsidRPr="00584A6C">
        <w:rPr>
          <w:szCs w:val="22"/>
        </w:rPr>
        <w:t xml:space="preserve">, with the support of the Executive Secretary and under the oversight of the Bureau of the Conference of the Parties, </w:t>
      </w:r>
      <w:r w:rsidR="00CB693D" w:rsidRPr="00584A6C">
        <w:rPr>
          <w:szCs w:val="22"/>
        </w:rPr>
        <w:t xml:space="preserve">prepared </w:t>
      </w:r>
      <w:r w:rsidRPr="00584A6C">
        <w:rPr>
          <w:szCs w:val="22"/>
        </w:rPr>
        <w:t xml:space="preserve">drafts of </w:t>
      </w:r>
      <w:r w:rsidR="0061275F" w:rsidRPr="00584A6C">
        <w:rPr>
          <w:szCs w:val="22"/>
        </w:rPr>
        <w:t>the post-2020 global biodiversity framework</w:t>
      </w:r>
      <w:r w:rsidRPr="00584A6C">
        <w:rPr>
          <w:szCs w:val="22"/>
        </w:rPr>
        <w:t xml:space="preserve"> </w:t>
      </w:r>
      <w:r w:rsidR="00CB693D" w:rsidRPr="00584A6C">
        <w:rPr>
          <w:szCs w:val="22"/>
        </w:rPr>
        <w:t>(</w:t>
      </w:r>
      <w:r w:rsidR="00DA2529" w:rsidRPr="00584A6C">
        <w:rPr>
          <w:szCs w:val="22"/>
        </w:rPr>
        <w:t>CBD/WG2020/2/3</w:t>
      </w:r>
      <w:r w:rsidR="00811965">
        <w:rPr>
          <w:szCs w:val="22"/>
        </w:rPr>
        <w:t xml:space="preserve"> </w:t>
      </w:r>
      <w:r w:rsidR="003D1AB7">
        <w:rPr>
          <w:szCs w:val="22"/>
        </w:rPr>
        <w:t>(“</w:t>
      </w:r>
      <w:r w:rsidR="00CB693D" w:rsidRPr="00584A6C">
        <w:rPr>
          <w:szCs w:val="22"/>
        </w:rPr>
        <w:t>Updated Zero</w:t>
      </w:r>
      <w:r w:rsidR="003D1AB7">
        <w:rPr>
          <w:szCs w:val="22"/>
        </w:rPr>
        <w:t xml:space="preserve"> Draft”</w:t>
      </w:r>
      <w:r w:rsidR="00CB693D" w:rsidRPr="00584A6C">
        <w:rPr>
          <w:szCs w:val="22"/>
        </w:rPr>
        <w:t xml:space="preserve">, </w:t>
      </w:r>
      <w:r w:rsidR="007429C1" w:rsidRPr="00584A6C">
        <w:rPr>
          <w:szCs w:val="22"/>
        </w:rPr>
        <w:t>CBD/WG2020/3/3</w:t>
      </w:r>
      <w:r w:rsidR="003D1AB7">
        <w:rPr>
          <w:szCs w:val="22"/>
        </w:rPr>
        <w:t xml:space="preserve"> “First Draft”)</w:t>
      </w:r>
      <w:r w:rsidR="00CB693D" w:rsidRPr="00584A6C">
        <w:rPr>
          <w:szCs w:val="22"/>
        </w:rPr>
        <w:t xml:space="preserve">) and other documentation </w:t>
      </w:r>
      <w:r w:rsidRPr="00584A6C">
        <w:rPr>
          <w:szCs w:val="22"/>
        </w:rPr>
        <w:t xml:space="preserve">drawing upon various submissions and consultations </w:t>
      </w:r>
      <w:r w:rsidR="00CB693D" w:rsidRPr="00584A6C">
        <w:rPr>
          <w:szCs w:val="22"/>
        </w:rPr>
        <w:t>as well as the o</w:t>
      </w:r>
      <w:r w:rsidR="00FF0FF6" w:rsidRPr="00584A6C">
        <w:rPr>
          <w:szCs w:val="22"/>
        </w:rPr>
        <w:t>u</w:t>
      </w:r>
      <w:r w:rsidR="00CB693D" w:rsidRPr="00584A6C">
        <w:rPr>
          <w:szCs w:val="22"/>
        </w:rPr>
        <w:t>tcomes of the first and second meetings of the Working Group</w:t>
      </w:r>
      <w:r w:rsidR="0061275F" w:rsidRPr="00584A6C">
        <w:rPr>
          <w:szCs w:val="22"/>
        </w:rPr>
        <w:t xml:space="preserve">. </w:t>
      </w:r>
      <w:r w:rsidR="00FF0FF6" w:rsidRPr="00584A6C">
        <w:rPr>
          <w:szCs w:val="22"/>
        </w:rPr>
        <w:t xml:space="preserve">The </w:t>
      </w:r>
      <w:r w:rsidR="002809EA" w:rsidRPr="00584A6C">
        <w:rPr>
          <w:szCs w:val="22"/>
        </w:rPr>
        <w:t>W</w:t>
      </w:r>
      <w:r w:rsidR="0061275F" w:rsidRPr="00584A6C">
        <w:rPr>
          <w:szCs w:val="22"/>
        </w:rPr>
        <w:t xml:space="preserve">orking </w:t>
      </w:r>
      <w:r w:rsidR="002809EA" w:rsidRPr="00584A6C">
        <w:rPr>
          <w:szCs w:val="22"/>
        </w:rPr>
        <w:t>G</w:t>
      </w:r>
      <w:r w:rsidR="0061275F" w:rsidRPr="00584A6C">
        <w:rPr>
          <w:szCs w:val="22"/>
        </w:rPr>
        <w:t xml:space="preserve">roup </w:t>
      </w:r>
      <w:r w:rsidR="00FF0FF6" w:rsidRPr="00584A6C">
        <w:rPr>
          <w:szCs w:val="22"/>
        </w:rPr>
        <w:t xml:space="preserve">was also informed by </w:t>
      </w:r>
      <w:r w:rsidR="0061275F" w:rsidRPr="00584A6C">
        <w:rPr>
          <w:szCs w:val="22"/>
        </w:rPr>
        <w:t>the recommendations of the twenty</w:t>
      </w:r>
      <w:r w:rsidR="002809EA" w:rsidRPr="00584A6C">
        <w:rPr>
          <w:szCs w:val="22"/>
        </w:rPr>
        <w:noBreakHyphen/>
      </w:r>
      <w:r w:rsidR="0061275F" w:rsidRPr="00584A6C">
        <w:rPr>
          <w:szCs w:val="22"/>
        </w:rPr>
        <w:t>third and twenty</w:t>
      </w:r>
      <w:r w:rsidR="00A2484C" w:rsidRPr="00584A6C">
        <w:rPr>
          <w:szCs w:val="22"/>
        </w:rPr>
        <w:t>-</w:t>
      </w:r>
      <w:r w:rsidR="0061275F" w:rsidRPr="00584A6C">
        <w:rPr>
          <w:szCs w:val="22"/>
        </w:rPr>
        <w:t xml:space="preserve">fourth meetings of the </w:t>
      </w:r>
      <w:r w:rsidR="00BA4C2E" w:rsidRPr="00584A6C">
        <w:rPr>
          <w:szCs w:val="22"/>
        </w:rPr>
        <w:t>Subsidiary Body on Scientific, Technical and Technological Advice</w:t>
      </w:r>
      <w:r w:rsidR="0061275F" w:rsidRPr="00584A6C">
        <w:rPr>
          <w:szCs w:val="22"/>
        </w:rPr>
        <w:t xml:space="preserve">, the third meeting of the </w:t>
      </w:r>
      <w:r w:rsidR="00BA4C2E" w:rsidRPr="00584A6C">
        <w:rPr>
          <w:szCs w:val="22"/>
        </w:rPr>
        <w:t xml:space="preserve">Subsidiary Body on Implementation </w:t>
      </w:r>
      <w:r w:rsidR="0061275F" w:rsidRPr="00584A6C">
        <w:rPr>
          <w:szCs w:val="22"/>
        </w:rPr>
        <w:t xml:space="preserve">and the eleventh meeting of the Ad Hoc Open-ended </w:t>
      </w:r>
      <w:r w:rsidR="0061275F" w:rsidRPr="00584A6C">
        <w:rPr>
          <w:szCs w:val="22"/>
        </w:rPr>
        <w:lastRenderedPageBreak/>
        <w:t>Working Group on Article 8(j) and Related Provisions.</w:t>
      </w:r>
      <w:r w:rsidR="00FF0FF6" w:rsidRPr="00584A6C">
        <w:rPr>
          <w:szCs w:val="22"/>
        </w:rPr>
        <w:t xml:space="preserve"> </w:t>
      </w:r>
      <w:r w:rsidR="00C15D15" w:rsidRPr="00302CD2">
        <w:rPr>
          <w:szCs w:val="22"/>
        </w:rPr>
        <w:t>The reports of the first</w:t>
      </w:r>
      <w:r w:rsidR="008127F1">
        <w:rPr>
          <w:szCs w:val="22"/>
        </w:rPr>
        <w:t xml:space="preserve"> and</w:t>
      </w:r>
      <w:r w:rsidR="00C15D15" w:rsidRPr="00302CD2">
        <w:rPr>
          <w:szCs w:val="22"/>
        </w:rPr>
        <w:t xml:space="preserve"> second </w:t>
      </w:r>
      <w:r w:rsidR="008127F1">
        <w:rPr>
          <w:szCs w:val="22"/>
        </w:rPr>
        <w:t>meetings</w:t>
      </w:r>
      <w:r w:rsidR="00603FF3">
        <w:rPr>
          <w:szCs w:val="22"/>
        </w:rPr>
        <w:t xml:space="preserve"> </w:t>
      </w:r>
      <w:r w:rsidR="00C15D15" w:rsidRPr="00302CD2">
        <w:rPr>
          <w:szCs w:val="22"/>
        </w:rPr>
        <w:t xml:space="preserve">and part I of the third meeting of the Working Group were presented to the Conference of the Parties at the first part of its fifteenth meeting, in Kunming in October 2021. </w:t>
      </w:r>
    </w:p>
    <w:p w14:paraId="7078F125" w14:textId="67731FCB" w:rsidR="0061275F" w:rsidRPr="00584A6C" w:rsidRDefault="005C3A5A">
      <w:pPr>
        <w:numPr>
          <w:ilvl w:val="0"/>
          <w:numId w:val="21"/>
        </w:numPr>
        <w:tabs>
          <w:tab w:val="clear" w:pos="360"/>
        </w:tabs>
        <w:spacing w:after="120"/>
        <w:rPr>
          <w:szCs w:val="22"/>
        </w:rPr>
      </w:pPr>
      <w:r>
        <w:rPr>
          <w:szCs w:val="22"/>
        </w:rPr>
        <w:t xml:space="preserve">Drafts of the </w:t>
      </w:r>
      <w:r w:rsidR="00835078">
        <w:rPr>
          <w:szCs w:val="22"/>
        </w:rPr>
        <w:t>p</w:t>
      </w:r>
      <w:r w:rsidRPr="00584A6C">
        <w:rPr>
          <w:szCs w:val="22"/>
        </w:rPr>
        <w:t xml:space="preserve">ost-2020 </w:t>
      </w:r>
      <w:r w:rsidR="00835078">
        <w:rPr>
          <w:szCs w:val="22"/>
        </w:rPr>
        <w:t>g</w:t>
      </w:r>
      <w:r w:rsidRPr="00584A6C">
        <w:rPr>
          <w:szCs w:val="22"/>
        </w:rPr>
        <w:t xml:space="preserve">lobal </w:t>
      </w:r>
      <w:r w:rsidR="00835078">
        <w:rPr>
          <w:szCs w:val="22"/>
        </w:rPr>
        <w:t>b</w:t>
      </w:r>
      <w:r w:rsidRPr="00584A6C">
        <w:rPr>
          <w:szCs w:val="22"/>
        </w:rPr>
        <w:t xml:space="preserve">iodiversity </w:t>
      </w:r>
      <w:r w:rsidR="00835078">
        <w:rPr>
          <w:szCs w:val="22"/>
        </w:rPr>
        <w:t>f</w:t>
      </w:r>
      <w:r w:rsidRPr="00584A6C">
        <w:rPr>
          <w:szCs w:val="22"/>
        </w:rPr>
        <w:t>ramework</w:t>
      </w:r>
      <w:r>
        <w:rPr>
          <w:szCs w:val="22"/>
        </w:rPr>
        <w:t xml:space="preserve">, resulting from the negotiations at the third and fourth meetings of the Working Group were included in the reports of those meetings </w:t>
      </w:r>
      <w:r w:rsidRPr="00D94633">
        <w:rPr>
          <w:szCs w:val="22"/>
        </w:rPr>
        <w:t>(</w:t>
      </w:r>
      <w:r w:rsidRPr="00942CC3">
        <w:rPr>
          <w:szCs w:val="22"/>
        </w:rPr>
        <w:t>CBD/WG2020/3/7</w:t>
      </w:r>
      <w:r>
        <w:rPr>
          <w:szCs w:val="22"/>
        </w:rPr>
        <w:t xml:space="preserve"> and </w:t>
      </w:r>
      <w:r w:rsidRPr="00584A6C">
        <w:rPr>
          <w:szCs w:val="22"/>
        </w:rPr>
        <w:t>CBD/WG2020/4/</w:t>
      </w:r>
      <w:r w:rsidR="00DA36D8">
        <w:rPr>
          <w:szCs w:val="22"/>
        </w:rPr>
        <w:t>4</w:t>
      </w:r>
      <w:r>
        <w:rPr>
          <w:szCs w:val="22"/>
        </w:rPr>
        <w:t xml:space="preserve">). </w:t>
      </w:r>
      <w:r w:rsidR="00FF0FF6" w:rsidRPr="00584A6C">
        <w:rPr>
          <w:szCs w:val="22"/>
        </w:rPr>
        <w:t>Further information on the preparatory process</w:t>
      </w:r>
      <w:r>
        <w:rPr>
          <w:szCs w:val="22"/>
        </w:rPr>
        <w:t>, including documentation for the Working Group, and submissions made by Parties and observers,</w:t>
      </w:r>
      <w:r w:rsidR="00FF0FF6" w:rsidRPr="00584A6C">
        <w:rPr>
          <w:szCs w:val="22"/>
        </w:rPr>
        <w:t xml:space="preserve"> i</w:t>
      </w:r>
      <w:r w:rsidR="00835078">
        <w:rPr>
          <w:szCs w:val="22"/>
        </w:rPr>
        <w:t>s</w:t>
      </w:r>
      <w:r w:rsidR="00FF0FF6" w:rsidRPr="00584A6C">
        <w:rPr>
          <w:szCs w:val="22"/>
        </w:rPr>
        <w:t xml:space="preserve"> </w:t>
      </w:r>
      <w:r>
        <w:rPr>
          <w:szCs w:val="22"/>
        </w:rPr>
        <w:t>available at:</w:t>
      </w:r>
      <w:r w:rsidR="00FF0FF6" w:rsidRPr="00584A6C">
        <w:rPr>
          <w:szCs w:val="22"/>
        </w:rPr>
        <w:t xml:space="preserve">  </w:t>
      </w:r>
      <w:hyperlink r:id="rId30" w:history="1">
        <w:r w:rsidRPr="00BB180A">
          <w:rPr>
            <w:rStyle w:val="Hyperlink"/>
            <w:sz w:val="22"/>
            <w:szCs w:val="22"/>
          </w:rPr>
          <w:t>https://www.cbd.int/conferences/post2020</w:t>
        </w:r>
      </w:hyperlink>
      <w:r>
        <w:rPr>
          <w:szCs w:val="22"/>
        </w:rPr>
        <w:t xml:space="preserve">. </w:t>
      </w:r>
    </w:p>
    <w:p w14:paraId="081EBE1C" w14:textId="49986D08" w:rsidR="00112F45" w:rsidRPr="00302CD2" w:rsidRDefault="00835078">
      <w:pPr>
        <w:numPr>
          <w:ilvl w:val="0"/>
          <w:numId w:val="21"/>
        </w:numPr>
        <w:tabs>
          <w:tab w:val="clear" w:pos="360"/>
        </w:tabs>
        <w:spacing w:after="120"/>
        <w:rPr>
          <w:szCs w:val="22"/>
        </w:rPr>
      </w:pPr>
      <w:r w:rsidRPr="00302CD2">
        <w:rPr>
          <w:szCs w:val="22"/>
        </w:rPr>
        <w:t xml:space="preserve">At its </w:t>
      </w:r>
      <w:r w:rsidR="003D1AB7" w:rsidRPr="00302CD2">
        <w:rPr>
          <w:szCs w:val="22"/>
        </w:rPr>
        <w:t>fifth meeting</w:t>
      </w:r>
      <w:r w:rsidRPr="00302CD2">
        <w:rPr>
          <w:szCs w:val="22"/>
        </w:rPr>
        <w:t>,</w:t>
      </w:r>
      <w:r w:rsidR="003D1AB7" w:rsidRPr="00302CD2">
        <w:rPr>
          <w:szCs w:val="22"/>
        </w:rPr>
        <w:t xml:space="preserve"> the Working Group</w:t>
      </w:r>
      <w:r w:rsidRPr="00302CD2">
        <w:rPr>
          <w:szCs w:val="22"/>
        </w:rPr>
        <w:t xml:space="preserve"> on the Post-2020 Global Biodiversity Framework</w:t>
      </w:r>
      <w:r w:rsidR="003D1AB7" w:rsidRPr="00302CD2">
        <w:rPr>
          <w:szCs w:val="22"/>
        </w:rPr>
        <w:t xml:space="preserve"> will prepare a final </w:t>
      </w:r>
      <w:r w:rsidR="00112F45" w:rsidRPr="00302CD2">
        <w:rPr>
          <w:szCs w:val="22"/>
        </w:rPr>
        <w:t xml:space="preserve">draft of </w:t>
      </w:r>
      <w:r w:rsidRPr="00302CD2">
        <w:rPr>
          <w:szCs w:val="22"/>
        </w:rPr>
        <w:t xml:space="preserve">the </w:t>
      </w:r>
      <w:r w:rsidR="00112F45" w:rsidRPr="00302CD2">
        <w:rPr>
          <w:szCs w:val="22"/>
        </w:rPr>
        <w:t>post</w:t>
      </w:r>
      <w:r w:rsidR="008A01F7" w:rsidRPr="00302CD2">
        <w:rPr>
          <w:szCs w:val="22"/>
        </w:rPr>
        <w:t>-</w:t>
      </w:r>
      <w:r w:rsidR="00112F45" w:rsidRPr="00302CD2">
        <w:rPr>
          <w:szCs w:val="22"/>
        </w:rPr>
        <w:t xml:space="preserve">2020 global biodiversity framework, </w:t>
      </w:r>
      <w:r w:rsidR="003D1AB7" w:rsidRPr="00302CD2">
        <w:rPr>
          <w:szCs w:val="22"/>
        </w:rPr>
        <w:t xml:space="preserve">based on the outcomes of </w:t>
      </w:r>
      <w:r w:rsidR="00112F45" w:rsidRPr="00302CD2">
        <w:rPr>
          <w:szCs w:val="22"/>
        </w:rPr>
        <w:t xml:space="preserve">its fourth meeting provided in </w:t>
      </w:r>
      <w:r w:rsidR="00CD1654" w:rsidRPr="00302CD2">
        <w:rPr>
          <w:szCs w:val="22"/>
        </w:rPr>
        <w:t>the report of that meeting</w:t>
      </w:r>
      <w:r w:rsidR="006654C6" w:rsidRPr="00302CD2">
        <w:rPr>
          <w:szCs w:val="22"/>
        </w:rPr>
        <w:t xml:space="preserve"> (CBD/WG2020/4/</w:t>
      </w:r>
      <w:r w:rsidR="00923CF8" w:rsidRPr="00302CD2">
        <w:rPr>
          <w:szCs w:val="22"/>
        </w:rPr>
        <w:t>4</w:t>
      </w:r>
      <w:r w:rsidR="006654C6" w:rsidRPr="00302CD2">
        <w:rPr>
          <w:szCs w:val="22"/>
        </w:rPr>
        <w:t>)</w:t>
      </w:r>
      <w:r w:rsidR="003D1AB7" w:rsidRPr="00302CD2">
        <w:rPr>
          <w:szCs w:val="22"/>
        </w:rPr>
        <w:t>, and taking into account, as appropriate, the Co-Chairs</w:t>
      </w:r>
      <w:r w:rsidR="00923CF8" w:rsidRPr="00302CD2">
        <w:rPr>
          <w:szCs w:val="22"/>
        </w:rPr>
        <w:t>’</w:t>
      </w:r>
      <w:r w:rsidR="003D1AB7" w:rsidRPr="00302CD2">
        <w:rPr>
          <w:szCs w:val="22"/>
        </w:rPr>
        <w:t xml:space="preserve"> report on the outcomes of the </w:t>
      </w:r>
      <w:r w:rsidRPr="00302CD2">
        <w:rPr>
          <w:szCs w:val="22"/>
        </w:rPr>
        <w:t>m</w:t>
      </w:r>
      <w:r w:rsidR="003D1AB7" w:rsidRPr="00302CD2">
        <w:rPr>
          <w:szCs w:val="22"/>
        </w:rPr>
        <w:t xml:space="preserve">eeting of the Informal Group on the Post-2020 Global Biodiversity Framework which took place in Montreal </w:t>
      </w:r>
      <w:r w:rsidRPr="00302CD2">
        <w:rPr>
          <w:szCs w:val="22"/>
        </w:rPr>
        <w:t xml:space="preserve">from </w:t>
      </w:r>
      <w:r w:rsidR="00915A52" w:rsidRPr="00302CD2">
        <w:rPr>
          <w:szCs w:val="22"/>
        </w:rPr>
        <w:t>26</w:t>
      </w:r>
      <w:r w:rsidRPr="00302CD2">
        <w:rPr>
          <w:szCs w:val="22"/>
        </w:rPr>
        <w:t xml:space="preserve"> to </w:t>
      </w:r>
      <w:r w:rsidR="00915A52" w:rsidRPr="00302CD2">
        <w:rPr>
          <w:szCs w:val="22"/>
        </w:rPr>
        <w:t>30 September 2022 (CBD/WG2020/5</w:t>
      </w:r>
      <w:r w:rsidR="00C439A2" w:rsidRPr="00302CD2">
        <w:rPr>
          <w:szCs w:val="22"/>
        </w:rPr>
        <w:t xml:space="preserve">/2). </w:t>
      </w:r>
    </w:p>
    <w:p w14:paraId="75D5E820" w14:textId="1F11EFED" w:rsidR="00BB6B8E" w:rsidRPr="00584A6C" w:rsidRDefault="00112F45" w:rsidP="00FF7C98">
      <w:pPr>
        <w:numPr>
          <w:ilvl w:val="0"/>
          <w:numId w:val="21"/>
        </w:numPr>
        <w:tabs>
          <w:tab w:val="clear" w:pos="360"/>
        </w:tabs>
        <w:spacing w:after="120"/>
        <w:rPr>
          <w:i/>
          <w:iCs/>
          <w:szCs w:val="22"/>
        </w:rPr>
      </w:pPr>
      <w:r w:rsidRPr="00584A6C">
        <w:rPr>
          <w:szCs w:val="22"/>
        </w:rPr>
        <w:t xml:space="preserve">The Conference of the Parties is expected to review the draft framework with a view to adopting </w:t>
      </w:r>
      <w:r w:rsidR="00547207" w:rsidRPr="00584A6C">
        <w:rPr>
          <w:szCs w:val="22"/>
        </w:rPr>
        <w:t xml:space="preserve">a final version on the basis of </w:t>
      </w:r>
      <w:r w:rsidR="00915A52">
        <w:rPr>
          <w:szCs w:val="22"/>
        </w:rPr>
        <w:t xml:space="preserve">a </w:t>
      </w:r>
      <w:r w:rsidR="00547207" w:rsidRPr="00584A6C">
        <w:rPr>
          <w:szCs w:val="22"/>
        </w:rPr>
        <w:t>recommendation</w:t>
      </w:r>
      <w:r w:rsidR="0093132A">
        <w:rPr>
          <w:szCs w:val="22"/>
        </w:rPr>
        <w:t xml:space="preserve"> </w:t>
      </w:r>
      <w:r w:rsidR="009D476F">
        <w:rPr>
          <w:szCs w:val="22"/>
        </w:rPr>
        <w:t>from</w:t>
      </w:r>
      <w:r w:rsidR="00547207" w:rsidRPr="00584A6C">
        <w:rPr>
          <w:szCs w:val="22"/>
        </w:rPr>
        <w:t xml:space="preserve"> the </w:t>
      </w:r>
      <w:r w:rsidR="00DE4F53" w:rsidRPr="00584A6C">
        <w:rPr>
          <w:szCs w:val="22"/>
        </w:rPr>
        <w:t>Working Group</w:t>
      </w:r>
      <w:r w:rsidR="00DE4F53">
        <w:rPr>
          <w:szCs w:val="22"/>
        </w:rPr>
        <w:t xml:space="preserve"> at its </w:t>
      </w:r>
      <w:r w:rsidR="0093132A">
        <w:rPr>
          <w:szCs w:val="22"/>
        </w:rPr>
        <w:t>fifth meeting.</w:t>
      </w:r>
      <w:r w:rsidR="00547207" w:rsidRPr="00584A6C">
        <w:rPr>
          <w:szCs w:val="22"/>
        </w:rPr>
        <w:t xml:space="preserve"> </w:t>
      </w:r>
      <w:r w:rsidR="00BB6B8E" w:rsidRPr="00584A6C">
        <w:rPr>
          <w:szCs w:val="22"/>
        </w:rPr>
        <w:t xml:space="preserve">In considering this sub-item, the linkages with the </w:t>
      </w:r>
      <w:r w:rsidR="00915A52">
        <w:rPr>
          <w:szCs w:val="22"/>
        </w:rPr>
        <w:t>following</w:t>
      </w:r>
      <w:r w:rsidR="00915A52" w:rsidRPr="00584A6C">
        <w:rPr>
          <w:szCs w:val="22"/>
        </w:rPr>
        <w:t xml:space="preserve"> </w:t>
      </w:r>
      <w:r w:rsidR="00BB6B8E" w:rsidRPr="00584A6C">
        <w:rPr>
          <w:szCs w:val="22"/>
        </w:rPr>
        <w:t>sub</w:t>
      </w:r>
      <w:r w:rsidR="00D94633">
        <w:rPr>
          <w:szCs w:val="22"/>
        </w:rPr>
        <w:t>-</w:t>
      </w:r>
      <w:r w:rsidR="00BB6B8E" w:rsidRPr="00584A6C">
        <w:rPr>
          <w:szCs w:val="22"/>
        </w:rPr>
        <w:t>items of this agenda item as well as the related matters referenced in para</w:t>
      </w:r>
      <w:r w:rsidR="00D94633">
        <w:rPr>
          <w:szCs w:val="22"/>
        </w:rPr>
        <w:t>grap</w:t>
      </w:r>
      <w:r w:rsidR="00D94633" w:rsidRPr="00BB1B67">
        <w:rPr>
          <w:szCs w:val="22"/>
        </w:rPr>
        <w:t>h</w:t>
      </w:r>
      <w:r w:rsidR="00BB6B8E" w:rsidRPr="00080A7A">
        <w:rPr>
          <w:szCs w:val="22"/>
        </w:rPr>
        <w:t xml:space="preserve"> </w:t>
      </w:r>
      <w:r w:rsidR="00BB6B8E" w:rsidRPr="00942CC3">
        <w:rPr>
          <w:szCs w:val="22"/>
        </w:rPr>
        <w:t>5</w:t>
      </w:r>
      <w:r w:rsidR="0093132A" w:rsidRPr="00942CC3">
        <w:rPr>
          <w:szCs w:val="22"/>
        </w:rPr>
        <w:t>7</w:t>
      </w:r>
      <w:r w:rsidR="00BB6B8E" w:rsidRPr="00584A6C">
        <w:rPr>
          <w:szCs w:val="22"/>
        </w:rPr>
        <w:t xml:space="preserve"> should be noted. </w:t>
      </w:r>
    </w:p>
    <w:p w14:paraId="16C8EE4C" w14:textId="22A20820" w:rsidR="00B06710" w:rsidRPr="00584A6C" w:rsidRDefault="00B05642" w:rsidP="00942CC3">
      <w:pPr>
        <w:tabs>
          <w:tab w:val="left" w:pos="360"/>
        </w:tabs>
        <w:spacing w:before="120" w:after="120"/>
        <w:jc w:val="center"/>
        <w:rPr>
          <w:i/>
          <w:iCs/>
          <w:szCs w:val="22"/>
        </w:rPr>
      </w:pPr>
      <w:r>
        <w:rPr>
          <w:i/>
          <w:iCs/>
          <w:szCs w:val="22"/>
        </w:rPr>
        <w:t>Item 9 B.</w:t>
      </w:r>
      <w:r>
        <w:rPr>
          <w:i/>
          <w:iCs/>
          <w:szCs w:val="22"/>
        </w:rPr>
        <w:tab/>
      </w:r>
      <w:r w:rsidR="00B06710" w:rsidRPr="00584A6C">
        <w:rPr>
          <w:i/>
          <w:iCs/>
          <w:szCs w:val="22"/>
        </w:rPr>
        <w:t>Monitoring frameworks for the post-2020 global biodiversity framework</w:t>
      </w:r>
    </w:p>
    <w:p w14:paraId="108C05CA" w14:textId="779BB208" w:rsidR="00661094" w:rsidRDefault="002E2916" w:rsidP="00E82989">
      <w:pPr>
        <w:numPr>
          <w:ilvl w:val="0"/>
          <w:numId w:val="21"/>
        </w:numPr>
        <w:tabs>
          <w:tab w:val="clear" w:pos="360"/>
        </w:tabs>
        <w:spacing w:after="120"/>
        <w:rPr>
          <w:szCs w:val="22"/>
        </w:rPr>
      </w:pPr>
      <w:r w:rsidRPr="00584A6C">
        <w:rPr>
          <w:szCs w:val="22"/>
        </w:rPr>
        <w:t xml:space="preserve">The Conference of the Parties requested the Subsidiary Body on Scientific, Technical and Technological Advice at its twenty-third and twenty-fourth meetings to contribute to the development of the post-2020 global biodiversity framework </w:t>
      </w:r>
      <w:r w:rsidRPr="00080A7A">
        <w:rPr>
          <w:szCs w:val="22"/>
        </w:rPr>
        <w:t>and in s</w:t>
      </w:r>
      <w:r w:rsidRPr="00942CC3">
        <w:rPr>
          <w:szCs w:val="22"/>
        </w:rPr>
        <w:t>upport of the work</w:t>
      </w:r>
      <w:r w:rsidRPr="00584A6C">
        <w:rPr>
          <w:szCs w:val="22"/>
        </w:rPr>
        <w:t xml:space="preserve"> of the </w:t>
      </w:r>
      <w:r w:rsidR="0093132A">
        <w:rPr>
          <w:szCs w:val="22"/>
        </w:rPr>
        <w:t>W</w:t>
      </w:r>
      <w:r w:rsidRPr="00584A6C">
        <w:rPr>
          <w:szCs w:val="22"/>
        </w:rPr>
        <w:t xml:space="preserve">orking </w:t>
      </w:r>
      <w:r w:rsidR="0093132A">
        <w:rPr>
          <w:szCs w:val="22"/>
        </w:rPr>
        <w:t>G</w:t>
      </w:r>
      <w:r w:rsidRPr="00584A6C">
        <w:rPr>
          <w:szCs w:val="22"/>
        </w:rPr>
        <w:t xml:space="preserve">roup </w:t>
      </w:r>
      <w:r w:rsidR="0093132A">
        <w:rPr>
          <w:szCs w:val="22"/>
        </w:rPr>
        <w:t xml:space="preserve">on </w:t>
      </w:r>
      <w:r w:rsidR="00835078">
        <w:rPr>
          <w:szCs w:val="22"/>
        </w:rPr>
        <w:t>t</w:t>
      </w:r>
      <w:r w:rsidR="0093132A">
        <w:rPr>
          <w:szCs w:val="22"/>
        </w:rPr>
        <w:t>he p</w:t>
      </w:r>
      <w:r w:rsidR="00835078">
        <w:rPr>
          <w:szCs w:val="22"/>
        </w:rPr>
        <w:t>o</w:t>
      </w:r>
      <w:r w:rsidR="0093132A">
        <w:rPr>
          <w:szCs w:val="22"/>
        </w:rPr>
        <w:t>st</w:t>
      </w:r>
      <w:r w:rsidR="009B1A75">
        <w:rPr>
          <w:szCs w:val="22"/>
        </w:rPr>
        <w:noBreakHyphen/>
      </w:r>
      <w:r w:rsidR="0093132A">
        <w:rPr>
          <w:szCs w:val="22"/>
        </w:rPr>
        <w:t xml:space="preserve">2020 </w:t>
      </w:r>
      <w:r w:rsidR="00835078">
        <w:rPr>
          <w:szCs w:val="22"/>
        </w:rPr>
        <w:t xml:space="preserve">global biodiversity </w:t>
      </w:r>
      <w:r w:rsidR="0093132A">
        <w:rPr>
          <w:szCs w:val="22"/>
        </w:rPr>
        <w:t xml:space="preserve">framework </w:t>
      </w:r>
      <w:r w:rsidRPr="00584A6C">
        <w:rPr>
          <w:szCs w:val="22"/>
        </w:rPr>
        <w:t>(decision 14/34, para. 16). Subsequently, the Working Group on the Post-2020 Global Biodiversity Framework</w:t>
      </w:r>
      <w:r w:rsidR="00C76584">
        <w:rPr>
          <w:szCs w:val="22"/>
        </w:rPr>
        <w:t xml:space="preserve">, </w:t>
      </w:r>
      <w:r w:rsidR="00C76584" w:rsidRPr="00584A6C">
        <w:rPr>
          <w:szCs w:val="22"/>
        </w:rPr>
        <w:t xml:space="preserve">in </w:t>
      </w:r>
      <w:r w:rsidR="00C76584">
        <w:rPr>
          <w:szCs w:val="22"/>
        </w:rPr>
        <w:t xml:space="preserve">its </w:t>
      </w:r>
      <w:r w:rsidR="00C76584" w:rsidRPr="00584A6C">
        <w:rPr>
          <w:szCs w:val="22"/>
        </w:rPr>
        <w:t>recommendation 1/1</w:t>
      </w:r>
      <w:r w:rsidR="00C76584">
        <w:rPr>
          <w:szCs w:val="22"/>
        </w:rPr>
        <w:t>,</w:t>
      </w:r>
      <w:r w:rsidRPr="00584A6C">
        <w:rPr>
          <w:szCs w:val="22"/>
        </w:rPr>
        <w:t xml:space="preserve"> invited the Subsidiary Body on Scientific, Technical and Technological Advice</w:t>
      </w:r>
      <w:r w:rsidR="00C76584">
        <w:rPr>
          <w:szCs w:val="22"/>
        </w:rPr>
        <w:t xml:space="preserve"> and</w:t>
      </w:r>
      <w:r w:rsidRPr="00584A6C">
        <w:rPr>
          <w:szCs w:val="22"/>
        </w:rPr>
        <w:t xml:space="preserve"> the Executive Secretary to provide elements concerning guidance on indicators, baselines and a monitoring framework approach. SBSTTA recommendation </w:t>
      </w:r>
      <w:r w:rsidR="00894EAA">
        <w:rPr>
          <w:szCs w:val="22"/>
        </w:rPr>
        <w:t>24/</w:t>
      </w:r>
      <w:r w:rsidRPr="00584A6C">
        <w:rPr>
          <w:szCs w:val="22"/>
        </w:rPr>
        <w:t xml:space="preserve">2 includes a draft approach to monitoring, including indicators relevant to the draft goals and targets. </w:t>
      </w:r>
      <w:r w:rsidR="00373BA2">
        <w:rPr>
          <w:szCs w:val="22"/>
        </w:rPr>
        <w:t>The Subsidiary Body on Scientific, Technical and Technological Advice</w:t>
      </w:r>
      <w:r w:rsidR="00C76584" w:rsidRPr="004F3A42">
        <w:rPr>
          <w:szCs w:val="22"/>
        </w:rPr>
        <w:t xml:space="preserve"> also established a process for further review of the </w:t>
      </w:r>
      <w:r w:rsidR="00661094" w:rsidRPr="004F3A42">
        <w:rPr>
          <w:szCs w:val="22"/>
        </w:rPr>
        <w:t>potential indicators, including through a</w:t>
      </w:r>
      <w:r w:rsidR="00EE370F">
        <w:rPr>
          <w:szCs w:val="22"/>
        </w:rPr>
        <w:t>n</w:t>
      </w:r>
      <w:r w:rsidR="00661094" w:rsidRPr="004F3A42">
        <w:rPr>
          <w:szCs w:val="22"/>
        </w:rPr>
        <w:t xml:space="preserve"> </w:t>
      </w:r>
      <w:r w:rsidR="00AE221C">
        <w:rPr>
          <w:szCs w:val="22"/>
        </w:rPr>
        <w:t>e</w:t>
      </w:r>
      <w:r w:rsidR="00393383" w:rsidRPr="00942CC3">
        <w:rPr>
          <w:szCs w:val="22"/>
        </w:rPr>
        <w:t>xpert</w:t>
      </w:r>
      <w:r w:rsidR="00661094" w:rsidRPr="004F3A42">
        <w:rPr>
          <w:szCs w:val="22"/>
        </w:rPr>
        <w:t xml:space="preserve"> </w:t>
      </w:r>
      <w:r w:rsidR="00AE221C">
        <w:rPr>
          <w:szCs w:val="22"/>
        </w:rPr>
        <w:t>w</w:t>
      </w:r>
      <w:r w:rsidR="00661094" w:rsidRPr="004F3A42">
        <w:rPr>
          <w:szCs w:val="22"/>
        </w:rPr>
        <w:t xml:space="preserve">orkshop on </w:t>
      </w:r>
      <w:r w:rsidR="00393383" w:rsidRPr="00942CC3">
        <w:rPr>
          <w:szCs w:val="22"/>
        </w:rPr>
        <w:t xml:space="preserve">the </w:t>
      </w:r>
      <w:r w:rsidR="00AE221C">
        <w:rPr>
          <w:szCs w:val="22"/>
        </w:rPr>
        <w:t>m</w:t>
      </w:r>
      <w:r w:rsidR="00393383" w:rsidRPr="00942CC3">
        <w:rPr>
          <w:szCs w:val="22"/>
        </w:rPr>
        <w:t xml:space="preserve">onitoring </w:t>
      </w:r>
      <w:r w:rsidR="00AE221C">
        <w:rPr>
          <w:szCs w:val="22"/>
        </w:rPr>
        <w:t>f</w:t>
      </w:r>
      <w:r w:rsidR="00393383" w:rsidRPr="00942CC3">
        <w:rPr>
          <w:szCs w:val="22"/>
        </w:rPr>
        <w:t>ramework for the post</w:t>
      </w:r>
      <w:r w:rsidR="00373BA2">
        <w:rPr>
          <w:szCs w:val="22"/>
        </w:rPr>
        <w:t>-</w:t>
      </w:r>
      <w:r w:rsidR="00393383" w:rsidRPr="00942CC3">
        <w:rPr>
          <w:szCs w:val="22"/>
        </w:rPr>
        <w:t>2020 global biodiversity framework</w:t>
      </w:r>
      <w:r w:rsidR="000E4E02">
        <w:rPr>
          <w:szCs w:val="22"/>
        </w:rPr>
        <w:t>,</w:t>
      </w:r>
      <w:r w:rsidR="00661094" w:rsidRPr="004F3A42">
        <w:rPr>
          <w:szCs w:val="22"/>
        </w:rPr>
        <w:t xml:space="preserve"> which was held in Bonn, </w:t>
      </w:r>
      <w:r w:rsidR="00373BA2">
        <w:rPr>
          <w:szCs w:val="22"/>
        </w:rPr>
        <w:t xml:space="preserve">in </w:t>
      </w:r>
      <w:r w:rsidR="00661094" w:rsidRPr="004F3A42">
        <w:rPr>
          <w:szCs w:val="22"/>
        </w:rPr>
        <w:t>June 2022.</w:t>
      </w:r>
      <w:r w:rsidR="00661094">
        <w:rPr>
          <w:szCs w:val="22"/>
        </w:rPr>
        <w:t xml:space="preserve"> The report of the workshop is available as </w:t>
      </w:r>
      <w:r w:rsidR="00661094" w:rsidRPr="00942CC3">
        <w:rPr>
          <w:szCs w:val="22"/>
        </w:rPr>
        <w:t>CBD/ID/OM/2022/1/2</w:t>
      </w:r>
      <w:r w:rsidR="002A17FC" w:rsidRPr="00942CC3">
        <w:rPr>
          <w:szCs w:val="22"/>
        </w:rPr>
        <w:t>.</w:t>
      </w:r>
      <w:r w:rsidR="00661094" w:rsidRPr="00942CC3">
        <w:rPr>
          <w:rStyle w:val="FootnoteReference"/>
          <w:szCs w:val="22"/>
        </w:rPr>
        <w:footnoteReference w:id="7"/>
      </w:r>
    </w:p>
    <w:p w14:paraId="00A78681" w14:textId="2B09CCDA" w:rsidR="00F91028" w:rsidRPr="00E82989" w:rsidRDefault="002E2916" w:rsidP="00E82989">
      <w:pPr>
        <w:numPr>
          <w:ilvl w:val="0"/>
          <w:numId w:val="21"/>
        </w:numPr>
        <w:tabs>
          <w:tab w:val="clear" w:pos="360"/>
        </w:tabs>
        <w:spacing w:after="120"/>
        <w:rPr>
          <w:szCs w:val="22"/>
        </w:rPr>
      </w:pPr>
      <w:r w:rsidRPr="00584A6C">
        <w:rPr>
          <w:szCs w:val="22"/>
        </w:rPr>
        <w:t xml:space="preserve">The Conference of the Parties will be invited to consider a draft decision on monitoring based on SBSTTA recommendation 24/2, </w:t>
      </w:r>
      <w:r w:rsidR="00661094">
        <w:rPr>
          <w:szCs w:val="22"/>
        </w:rPr>
        <w:t>and the outcomes of the above</w:t>
      </w:r>
      <w:r w:rsidR="00554206">
        <w:rPr>
          <w:szCs w:val="22"/>
        </w:rPr>
        <w:t>-</w:t>
      </w:r>
      <w:r w:rsidR="00661094">
        <w:rPr>
          <w:szCs w:val="22"/>
        </w:rPr>
        <w:t xml:space="preserve">mentioned review, </w:t>
      </w:r>
      <w:r w:rsidRPr="00584A6C">
        <w:rPr>
          <w:szCs w:val="22"/>
        </w:rPr>
        <w:t>reproduced in the compilation of draft decisions (CBD/COP/15/</w:t>
      </w:r>
      <w:r w:rsidRPr="00942CC3">
        <w:rPr>
          <w:szCs w:val="22"/>
        </w:rPr>
        <w:t>2).</w:t>
      </w:r>
    </w:p>
    <w:p w14:paraId="0ABEE751" w14:textId="42CF9A22" w:rsidR="00B06710" w:rsidRPr="00584A6C" w:rsidRDefault="00B05642" w:rsidP="00FF0394">
      <w:pPr>
        <w:tabs>
          <w:tab w:val="left" w:pos="450"/>
        </w:tabs>
        <w:spacing w:after="120"/>
        <w:jc w:val="center"/>
        <w:rPr>
          <w:i/>
          <w:iCs/>
          <w:szCs w:val="22"/>
        </w:rPr>
      </w:pPr>
      <w:r>
        <w:rPr>
          <w:i/>
          <w:iCs/>
          <w:szCs w:val="22"/>
        </w:rPr>
        <w:t>Item 9 C.</w:t>
      </w:r>
      <w:r>
        <w:rPr>
          <w:i/>
          <w:iCs/>
          <w:szCs w:val="22"/>
        </w:rPr>
        <w:tab/>
      </w:r>
      <w:r w:rsidR="00FF0394" w:rsidRPr="00584A6C">
        <w:rPr>
          <w:i/>
          <w:iCs/>
          <w:szCs w:val="22"/>
        </w:rPr>
        <w:t>Communication strategy</w:t>
      </w:r>
    </w:p>
    <w:p w14:paraId="024C617C" w14:textId="0EB809EE" w:rsidR="00387502" w:rsidRPr="00584A6C" w:rsidRDefault="00387502" w:rsidP="00387502">
      <w:pPr>
        <w:numPr>
          <w:ilvl w:val="0"/>
          <w:numId w:val="21"/>
        </w:numPr>
        <w:tabs>
          <w:tab w:val="clear" w:pos="360"/>
        </w:tabs>
        <w:spacing w:after="120"/>
        <w:rPr>
          <w:szCs w:val="22"/>
        </w:rPr>
      </w:pPr>
      <w:r w:rsidRPr="00584A6C">
        <w:rPr>
          <w:szCs w:val="22"/>
        </w:rPr>
        <w:t xml:space="preserve">At its third meeting, the Subsidiary Body on Implementation considered a draft framework for a communications strategy to support the implementation of the post-2020 global biodiversity framework and adopted </w:t>
      </w:r>
      <w:r w:rsidR="007B2531" w:rsidRPr="00584A6C">
        <w:rPr>
          <w:szCs w:val="22"/>
        </w:rPr>
        <w:t xml:space="preserve">recommendation </w:t>
      </w:r>
      <w:r w:rsidR="00D67730">
        <w:rPr>
          <w:szCs w:val="22"/>
        </w:rPr>
        <w:t>3</w:t>
      </w:r>
      <w:r w:rsidR="007B2531" w:rsidRPr="00584A6C">
        <w:rPr>
          <w:szCs w:val="22"/>
        </w:rPr>
        <w:t>/</w:t>
      </w:r>
      <w:r w:rsidRPr="00584A6C">
        <w:rPr>
          <w:szCs w:val="22"/>
        </w:rPr>
        <w:t xml:space="preserve">5. </w:t>
      </w:r>
    </w:p>
    <w:p w14:paraId="6C8CB7F9" w14:textId="45619992" w:rsidR="007B2531" w:rsidRPr="00584A6C" w:rsidRDefault="007B2531" w:rsidP="00FF7C98">
      <w:pPr>
        <w:numPr>
          <w:ilvl w:val="0"/>
          <w:numId w:val="21"/>
        </w:numPr>
        <w:tabs>
          <w:tab w:val="clear" w:pos="360"/>
        </w:tabs>
        <w:spacing w:after="120"/>
        <w:rPr>
          <w:szCs w:val="22"/>
        </w:rPr>
      </w:pPr>
      <w:r w:rsidRPr="00584A6C">
        <w:rPr>
          <w:szCs w:val="22"/>
        </w:rPr>
        <w:t xml:space="preserve">The Conference of the Parties will be invited to consider a draft decision arising from </w:t>
      </w:r>
      <w:r w:rsidR="00387502" w:rsidRPr="00584A6C">
        <w:rPr>
          <w:szCs w:val="22"/>
        </w:rPr>
        <w:t>SBI</w:t>
      </w:r>
      <w:r w:rsidRPr="00584A6C">
        <w:rPr>
          <w:szCs w:val="22"/>
        </w:rPr>
        <w:t xml:space="preserve"> recommendation </w:t>
      </w:r>
      <w:r w:rsidR="00D67730">
        <w:rPr>
          <w:szCs w:val="22"/>
        </w:rPr>
        <w:t>3</w:t>
      </w:r>
      <w:r w:rsidRPr="00584A6C">
        <w:rPr>
          <w:szCs w:val="22"/>
        </w:rPr>
        <w:t>/</w:t>
      </w:r>
      <w:r w:rsidR="00387502" w:rsidRPr="00584A6C">
        <w:rPr>
          <w:szCs w:val="22"/>
        </w:rPr>
        <w:t>5</w:t>
      </w:r>
      <w:r w:rsidRPr="00584A6C">
        <w:rPr>
          <w:szCs w:val="22"/>
        </w:rPr>
        <w:t>, reproduced in the compilation of draft decisions (CBD/COP/15/2</w:t>
      </w:r>
      <w:r w:rsidR="00387502" w:rsidRPr="00584A6C">
        <w:rPr>
          <w:szCs w:val="22"/>
        </w:rPr>
        <w:t>)</w:t>
      </w:r>
      <w:r w:rsidRPr="00584A6C">
        <w:rPr>
          <w:szCs w:val="22"/>
        </w:rPr>
        <w:t>.</w:t>
      </w:r>
    </w:p>
    <w:p w14:paraId="00700584" w14:textId="67EDC0F1" w:rsidR="00967183" w:rsidRPr="00584A6C" w:rsidRDefault="00B05642" w:rsidP="00302CD2">
      <w:pPr>
        <w:pStyle w:val="Para1"/>
        <w:numPr>
          <w:ilvl w:val="0"/>
          <w:numId w:val="0"/>
        </w:numPr>
        <w:kinsoku w:val="0"/>
        <w:overflowPunct w:val="0"/>
        <w:autoSpaceDE w:val="0"/>
        <w:autoSpaceDN w:val="0"/>
        <w:jc w:val="center"/>
        <w:rPr>
          <w:i/>
          <w:kern w:val="22"/>
          <w:szCs w:val="22"/>
        </w:rPr>
      </w:pPr>
      <w:r>
        <w:rPr>
          <w:i/>
          <w:kern w:val="22"/>
          <w:szCs w:val="22"/>
        </w:rPr>
        <w:t>Item 9 D.</w:t>
      </w:r>
      <w:r w:rsidR="009850A8">
        <w:rPr>
          <w:i/>
          <w:kern w:val="22"/>
          <w:szCs w:val="22"/>
        </w:rPr>
        <w:tab/>
      </w:r>
      <w:r w:rsidR="00967183" w:rsidRPr="00584A6C">
        <w:rPr>
          <w:i/>
          <w:kern w:val="22"/>
          <w:szCs w:val="22"/>
        </w:rPr>
        <w:t>Gender</w:t>
      </w:r>
      <w:r>
        <w:rPr>
          <w:i/>
          <w:kern w:val="22"/>
          <w:szCs w:val="22"/>
        </w:rPr>
        <w:t xml:space="preserve"> p</w:t>
      </w:r>
      <w:r w:rsidR="00967183" w:rsidRPr="00584A6C">
        <w:rPr>
          <w:i/>
          <w:kern w:val="22"/>
          <w:szCs w:val="22"/>
        </w:rPr>
        <w:t xml:space="preserve">lan of </w:t>
      </w:r>
      <w:r>
        <w:rPr>
          <w:i/>
          <w:kern w:val="22"/>
          <w:szCs w:val="22"/>
        </w:rPr>
        <w:t>a</w:t>
      </w:r>
      <w:r w:rsidR="00967183" w:rsidRPr="00584A6C">
        <w:rPr>
          <w:i/>
          <w:kern w:val="22"/>
          <w:szCs w:val="22"/>
        </w:rPr>
        <w:t>ction</w:t>
      </w:r>
    </w:p>
    <w:p w14:paraId="5E17404A" w14:textId="469797F2" w:rsidR="00184DB7" w:rsidRPr="00584A6C" w:rsidRDefault="00184DB7" w:rsidP="00FF7C98">
      <w:pPr>
        <w:numPr>
          <w:ilvl w:val="0"/>
          <w:numId w:val="21"/>
        </w:numPr>
        <w:tabs>
          <w:tab w:val="clear" w:pos="360"/>
        </w:tabs>
        <w:spacing w:after="120"/>
        <w:rPr>
          <w:iCs/>
          <w:kern w:val="22"/>
          <w:szCs w:val="22"/>
        </w:rPr>
      </w:pPr>
      <w:r w:rsidRPr="00584A6C">
        <w:rPr>
          <w:iCs/>
          <w:kern w:val="22"/>
          <w:szCs w:val="22"/>
        </w:rPr>
        <w:t xml:space="preserve">The Conference of the Parties in decision </w:t>
      </w:r>
      <w:r w:rsidR="009850A8">
        <w:rPr>
          <w:iCs/>
          <w:kern w:val="22"/>
          <w:szCs w:val="22"/>
        </w:rPr>
        <w:t>14</w:t>
      </w:r>
      <w:r w:rsidRPr="00584A6C">
        <w:rPr>
          <w:iCs/>
          <w:kern w:val="22"/>
          <w:szCs w:val="22"/>
        </w:rPr>
        <w:t xml:space="preserve">/34, in paragraph 2 (c) of its annex, stated that the </w:t>
      </w:r>
      <w:r w:rsidRPr="00584A6C">
        <w:rPr>
          <w:szCs w:val="22"/>
        </w:rPr>
        <w:t xml:space="preserve">process for developing the post-2020 global biodiversity framework will be gender responsive by systematically integrating a gender perspective and ensuring appropriate representation, particularly of women and girls, in the process. In addition, the </w:t>
      </w:r>
      <w:r w:rsidRPr="00584A6C">
        <w:rPr>
          <w:iCs/>
          <w:kern w:val="22"/>
          <w:szCs w:val="22"/>
        </w:rPr>
        <w:t xml:space="preserve">Conference of the Parties in decision </w:t>
      </w:r>
      <w:hyperlink r:id="rId31" w:history="1">
        <w:r w:rsidR="009C042B" w:rsidRPr="00846C5C">
          <w:rPr>
            <w:rStyle w:val="Hyperlink"/>
            <w:iCs/>
            <w:kern w:val="22"/>
            <w:sz w:val="22"/>
            <w:szCs w:val="22"/>
          </w:rPr>
          <w:t>14</w:t>
        </w:r>
        <w:r w:rsidRPr="00846C5C">
          <w:rPr>
            <w:rStyle w:val="Hyperlink"/>
            <w:iCs/>
            <w:kern w:val="22"/>
            <w:sz w:val="22"/>
            <w:szCs w:val="22"/>
          </w:rPr>
          <w:t>/18</w:t>
        </w:r>
      </w:hyperlink>
      <w:r w:rsidRPr="00584A6C">
        <w:rPr>
          <w:iCs/>
          <w:kern w:val="22"/>
          <w:szCs w:val="22"/>
        </w:rPr>
        <w:t>, paragraph</w:t>
      </w:r>
      <w:r w:rsidR="004D13C9">
        <w:rPr>
          <w:iCs/>
          <w:kern w:val="22"/>
          <w:szCs w:val="22"/>
        </w:rPr>
        <w:t> </w:t>
      </w:r>
      <w:r w:rsidRPr="00584A6C">
        <w:rPr>
          <w:iCs/>
          <w:kern w:val="22"/>
          <w:szCs w:val="22"/>
        </w:rPr>
        <w:t xml:space="preserve">6, </w:t>
      </w:r>
      <w:r w:rsidRPr="00584A6C">
        <w:rPr>
          <w:iCs/>
          <w:kern w:val="22"/>
          <w:szCs w:val="22"/>
        </w:rPr>
        <w:lastRenderedPageBreak/>
        <w:t xml:space="preserve">requested the Executive Secretary to undertake a review of implementation of the 2015-2020 Gender Plan of Action in order to identify gaps, best practices and lessons learned. In response to these decisions, </w:t>
      </w:r>
      <w:r w:rsidRPr="00584A6C">
        <w:rPr>
          <w:szCs w:val="22"/>
        </w:rPr>
        <w:t xml:space="preserve">and the findings of the review of implementation of the 2015-2020 Gender Plan of Action, which indicated that a new gender plan of action would be needed to support the implementation of a gender-responsive post-2020 global biodiversity framework, a draft gender plan of action for the post-2020 period was prepared for consideration </w:t>
      </w:r>
      <w:r w:rsidR="00477270" w:rsidRPr="00584A6C">
        <w:rPr>
          <w:szCs w:val="22"/>
        </w:rPr>
        <w:t xml:space="preserve">by </w:t>
      </w:r>
      <w:r w:rsidRPr="00584A6C">
        <w:rPr>
          <w:szCs w:val="22"/>
        </w:rPr>
        <w:t>the Subsidiary Body on Implementation</w:t>
      </w:r>
      <w:r w:rsidR="00477270" w:rsidRPr="00584A6C">
        <w:rPr>
          <w:szCs w:val="22"/>
        </w:rPr>
        <w:t xml:space="preserve"> at its third meeting</w:t>
      </w:r>
      <w:r w:rsidRPr="00584A6C">
        <w:rPr>
          <w:szCs w:val="22"/>
        </w:rPr>
        <w:t>.</w:t>
      </w:r>
      <w:r w:rsidRPr="00584A6C">
        <w:rPr>
          <w:iCs/>
          <w:kern w:val="22"/>
          <w:szCs w:val="22"/>
        </w:rPr>
        <w:t xml:space="preserve"> </w:t>
      </w:r>
    </w:p>
    <w:p w14:paraId="2FA06C9C" w14:textId="29CC3940" w:rsidR="00967183" w:rsidRPr="00584A6C" w:rsidRDefault="00967183" w:rsidP="00FF7C98">
      <w:pPr>
        <w:numPr>
          <w:ilvl w:val="0"/>
          <w:numId w:val="21"/>
        </w:numPr>
        <w:tabs>
          <w:tab w:val="clear" w:pos="360"/>
        </w:tabs>
        <w:spacing w:after="120"/>
        <w:rPr>
          <w:i/>
          <w:iCs/>
          <w:szCs w:val="22"/>
        </w:rPr>
      </w:pPr>
      <w:r w:rsidRPr="00584A6C">
        <w:rPr>
          <w:iCs/>
          <w:kern w:val="22"/>
          <w:szCs w:val="22"/>
        </w:rPr>
        <w:t xml:space="preserve">The </w:t>
      </w:r>
      <w:r w:rsidRPr="00584A6C">
        <w:rPr>
          <w:szCs w:val="22"/>
        </w:rPr>
        <w:t>Conference</w:t>
      </w:r>
      <w:r w:rsidRPr="00584A6C">
        <w:rPr>
          <w:iCs/>
          <w:kern w:val="22"/>
          <w:szCs w:val="22"/>
        </w:rPr>
        <w:t xml:space="preserve"> of the Parties will be invited to consider a draft decision arising from SBI recommendation 3/</w:t>
      </w:r>
      <w:r w:rsidR="00CB29E2" w:rsidRPr="00584A6C">
        <w:rPr>
          <w:iCs/>
          <w:kern w:val="22"/>
          <w:szCs w:val="22"/>
        </w:rPr>
        <w:t>3</w:t>
      </w:r>
      <w:r w:rsidRPr="00584A6C">
        <w:rPr>
          <w:iCs/>
          <w:kern w:val="22"/>
          <w:szCs w:val="22"/>
        </w:rPr>
        <w:t>, reproduced in the compilation of draft decisions (CBD/COP/15/</w:t>
      </w:r>
      <w:r w:rsidR="00602495" w:rsidRPr="00584A6C">
        <w:rPr>
          <w:iCs/>
          <w:kern w:val="22"/>
          <w:szCs w:val="22"/>
        </w:rPr>
        <w:t>2</w:t>
      </w:r>
      <w:r w:rsidRPr="00584A6C">
        <w:rPr>
          <w:iCs/>
          <w:kern w:val="22"/>
          <w:szCs w:val="22"/>
        </w:rPr>
        <w:t>).</w:t>
      </w:r>
    </w:p>
    <w:p w14:paraId="3111E387" w14:textId="77777777" w:rsidR="0061275F" w:rsidRPr="00584A6C" w:rsidRDefault="0061275F" w:rsidP="00FF7C98">
      <w:pPr>
        <w:keepNext/>
        <w:spacing w:before="140" w:after="140"/>
        <w:ind w:left="720" w:hanging="720"/>
        <w:jc w:val="center"/>
        <w:rPr>
          <w:i/>
          <w:iCs/>
          <w:szCs w:val="22"/>
        </w:rPr>
      </w:pPr>
      <w:r w:rsidRPr="00584A6C">
        <w:rPr>
          <w:i/>
          <w:iCs/>
          <w:szCs w:val="22"/>
        </w:rPr>
        <w:t>Related matters</w:t>
      </w:r>
    </w:p>
    <w:p w14:paraId="09C18B9E" w14:textId="26D8FDB5" w:rsidR="0061275F" w:rsidRPr="00E82989" w:rsidRDefault="0061275F" w:rsidP="00E82989">
      <w:pPr>
        <w:numPr>
          <w:ilvl w:val="0"/>
          <w:numId w:val="21"/>
        </w:numPr>
        <w:tabs>
          <w:tab w:val="clear" w:pos="360"/>
        </w:tabs>
        <w:spacing w:after="120"/>
        <w:rPr>
          <w:szCs w:val="22"/>
          <w:lang w:val="en-US"/>
        </w:rPr>
      </w:pPr>
      <w:r w:rsidRPr="00584A6C">
        <w:rPr>
          <w:szCs w:val="22"/>
        </w:rPr>
        <w:t xml:space="preserve">The Subsidiary Body on Scientific, Technical and Technological Advice, the Ad Hoc Open-ended Working Group on Article 8(j) and Related Provisions and the Subsidiary Body on Implementation have prepared several draft recommendations which are also relevant to the development of the post-2020 global biodiversity </w:t>
      </w:r>
      <w:r w:rsidR="00DC2CC8" w:rsidRPr="00584A6C">
        <w:rPr>
          <w:szCs w:val="22"/>
        </w:rPr>
        <w:t>framework</w:t>
      </w:r>
      <w:r w:rsidRPr="00584A6C">
        <w:rPr>
          <w:szCs w:val="22"/>
        </w:rPr>
        <w:t xml:space="preserve">. These </w:t>
      </w:r>
      <w:r w:rsidR="009A0A69" w:rsidRPr="00584A6C">
        <w:rPr>
          <w:szCs w:val="22"/>
        </w:rPr>
        <w:t xml:space="preserve">matters </w:t>
      </w:r>
      <w:r w:rsidRPr="00584A6C">
        <w:rPr>
          <w:szCs w:val="22"/>
        </w:rPr>
        <w:t xml:space="preserve">are </w:t>
      </w:r>
      <w:r w:rsidR="009A0A69" w:rsidRPr="00584A6C">
        <w:rPr>
          <w:szCs w:val="22"/>
        </w:rPr>
        <w:t xml:space="preserve">addressed under </w:t>
      </w:r>
      <w:r w:rsidR="00BB6B8E" w:rsidRPr="00584A6C">
        <w:rPr>
          <w:szCs w:val="22"/>
        </w:rPr>
        <w:t>other agenda items as follows:</w:t>
      </w:r>
      <w:r w:rsidR="00996828" w:rsidRPr="00584A6C">
        <w:rPr>
          <w:szCs w:val="22"/>
        </w:rPr>
        <w:t xml:space="preserve"> </w:t>
      </w:r>
      <w:r w:rsidR="006D34C8" w:rsidRPr="00584A6C">
        <w:rPr>
          <w:szCs w:val="22"/>
        </w:rPr>
        <w:t xml:space="preserve">WG8J </w:t>
      </w:r>
      <w:r w:rsidRPr="00584A6C">
        <w:rPr>
          <w:szCs w:val="22"/>
        </w:rPr>
        <w:t>recommendation 11/</w:t>
      </w:r>
      <w:r w:rsidR="0018555F">
        <w:rPr>
          <w:szCs w:val="22"/>
        </w:rPr>
        <w:t>2</w:t>
      </w:r>
      <w:r w:rsidRPr="00584A6C">
        <w:rPr>
          <w:szCs w:val="22"/>
        </w:rPr>
        <w:t xml:space="preserve"> on </w:t>
      </w:r>
      <w:r w:rsidR="0018555F" w:rsidRPr="00584A6C">
        <w:rPr>
          <w:szCs w:val="22"/>
          <w:lang w:val="en-CA"/>
        </w:rPr>
        <w:t>new</w:t>
      </w:r>
      <w:r w:rsidR="0018555F" w:rsidRPr="00584A6C">
        <w:rPr>
          <w:kern w:val="22"/>
          <w:szCs w:val="22"/>
        </w:rPr>
        <w:t xml:space="preserve"> programme of work and institutional arrangements </w:t>
      </w:r>
      <w:r w:rsidR="00BB6B8E" w:rsidRPr="0052286D">
        <w:rPr>
          <w:szCs w:val="22"/>
        </w:rPr>
        <w:t>(</w:t>
      </w:r>
      <w:r w:rsidR="00EF4248" w:rsidRPr="00942CC3">
        <w:rPr>
          <w:szCs w:val="22"/>
        </w:rPr>
        <w:t>a</w:t>
      </w:r>
      <w:r w:rsidR="00BB6B8E" w:rsidRPr="00942CC3">
        <w:rPr>
          <w:szCs w:val="22"/>
        </w:rPr>
        <w:t xml:space="preserve">genda item </w:t>
      </w:r>
      <w:r w:rsidR="0018555F">
        <w:rPr>
          <w:szCs w:val="22"/>
        </w:rPr>
        <w:t>10</w:t>
      </w:r>
      <w:r w:rsidR="00BB6B8E" w:rsidRPr="0052286D">
        <w:rPr>
          <w:szCs w:val="22"/>
        </w:rPr>
        <w:t>)</w:t>
      </w:r>
      <w:r w:rsidRPr="0052286D">
        <w:rPr>
          <w:szCs w:val="22"/>
        </w:rPr>
        <w:t xml:space="preserve">, </w:t>
      </w:r>
      <w:r w:rsidR="006D34C8" w:rsidRPr="0052286D">
        <w:rPr>
          <w:szCs w:val="22"/>
        </w:rPr>
        <w:t xml:space="preserve">SBI </w:t>
      </w:r>
      <w:r w:rsidRPr="0052286D">
        <w:rPr>
          <w:szCs w:val="22"/>
        </w:rPr>
        <w:t>recommendation</w:t>
      </w:r>
      <w:r w:rsidR="00BB6B8E" w:rsidRPr="0052286D">
        <w:rPr>
          <w:szCs w:val="22"/>
        </w:rPr>
        <w:t>s</w:t>
      </w:r>
      <w:r w:rsidRPr="0052286D">
        <w:rPr>
          <w:szCs w:val="22"/>
        </w:rPr>
        <w:t xml:space="preserve"> 3/</w:t>
      </w:r>
      <w:r w:rsidR="007E3C65" w:rsidRPr="0052286D">
        <w:rPr>
          <w:szCs w:val="22"/>
        </w:rPr>
        <w:t xml:space="preserve">6 </w:t>
      </w:r>
      <w:r w:rsidRPr="0052286D">
        <w:rPr>
          <w:szCs w:val="22"/>
        </w:rPr>
        <w:t xml:space="preserve">on resource mobilization and </w:t>
      </w:r>
      <w:r w:rsidR="00BB6B8E" w:rsidRPr="0052286D">
        <w:rPr>
          <w:szCs w:val="22"/>
        </w:rPr>
        <w:t>3/</w:t>
      </w:r>
      <w:r w:rsidR="00DC12D8" w:rsidRPr="0052286D">
        <w:rPr>
          <w:szCs w:val="22"/>
        </w:rPr>
        <w:t>7</w:t>
      </w:r>
      <w:r w:rsidR="00BB6B8E" w:rsidRPr="0052286D">
        <w:rPr>
          <w:szCs w:val="22"/>
        </w:rPr>
        <w:t xml:space="preserve"> on </w:t>
      </w:r>
      <w:r w:rsidRPr="0052286D">
        <w:rPr>
          <w:szCs w:val="22"/>
        </w:rPr>
        <w:t>the financial mechanism</w:t>
      </w:r>
      <w:r w:rsidR="00BB6B8E" w:rsidRPr="0052286D">
        <w:rPr>
          <w:szCs w:val="22"/>
        </w:rPr>
        <w:t xml:space="preserve"> (</w:t>
      </w:r>
      <w:r w:rsidR="00261165">
        <w:rPr>
          <w:szCs w:val="22"/>
        </w:rPr>
        <w:t>a</w:t>
      </w:r>
      <w:r w:rsidR="00BB6B8E" w:rsidRPr="0052286D">
        <w:rPr>
          <w:szCs w:val="22"/>
        </w:rPr>
        <w:t xml:space="preserve">genda item </w:t>
      </w:r>
      <w:r w:rsidR="004245BB">
        <w:rPr>
          <w:szCs w:val="22"/>
        </w:rPr>
        <w:t>12</w:t>
      </w:r>
      <w:r w:rsidR="00BB6B8E" w:rsidRPr="0052286D">
        <w:rPr>
          <w:szCs w:val="22"/>
        </w:rPr>
        <w:t>)</w:t>
      </w:r>
      <w:r w:rsidRPr="0052286D">
        <w:rPr>
          <w:szCs w:val="22"/>
        </w:rPr>
        <w:t>,</w:t>
      </w:r>
      <w:r w:rsidRPr="00584A6C">
        <w:rPr>
          <w:szCs w:val="22"/>
        </w:rPr>
        <w:t xml:space="preserve"> </w:t>
      </w:r>
      <w:r w:rsidR="00853231" w:rsidRPr="00584A6C">
        <w:rPr>
          <w:szCs w:val="22"/>
        </w:rPr>
        <w:t xml:space="preserve">SBI </w:t>
      </w:r>
      <w:r w:rsidRPr="00584A6C">
        <w:rPr>
          <w:szCs w:val="22"/>
        </w:rPr>
        <w:t>recommendation 3/</w:t>
      </w:r>
      <w:r w:rsidR="00E105B6" w:rsidRPr="00584A6C">
        <w:rPr>
          <w:szCs w:val="22"/>
        </w:rPr>
        <w:t xml:space="preserve">8 </w:t>
      </w:r>
      <w:r w:rsidRPr="00584A6C">
        <w:rPr>
          <w:szCs w:val="22"/>
        </w:rPr>
        <w:t xml:space="preserve">on </w:t>
      </w:r>
      <w:r w:rsidR="00E105B6" w:rsidRPr="00584A6C">
        <w:rPr>
          <w:szCs w:val="22"/>
        </w:rPr>
        <w:t>c</w:t>
      </w:r>
      <w:r w:rsidRPr="00584A6C">
        <w:rPr>
          <w:szCs w:val="22"/>
        </w:rPr>
        <w:t>apacity-building, technical and scientific cooperation, technology transfer, knowledge management and communication</w:t>
      </w:r>
      <w:r w:rsidR="00BB6B8E" w:rsidRPr="00584A6C">
        <w:rPr>
          <w:szCs w:val="22"/>
        </w:rPr>
        <w:t xml:space="preserve"> (</w:t>
      </w:r>
      <w:r w:rsidR="00EF4248">
        <w:rPr>
          <w:szCs w:val="22"/>
        </w:rPr>
        <w:t>a</w:t>
      </w:r>
      <w:r w:rsidR="00BB6B8E" w:rsidRPr="00584A6C">
        <w:rPr>
          <w:szCs w:val="22"/>
        </w:rPr>
        <w:t xml:space="preserve">genda item </w:t>
      </w:r>
      <w:r w:rsidR="009C71E8">
        <w:rPr>
          <w:szCs w:val="22"/>
        </w:rPr>
        <w:t>1</w:t>
      </w:r>
      <w:r w:rsidR="00A75B2C">
        <w:rPr>
          <w:szCs w:val="22"/>
        </w:rPr>
        <w:t>3</w:t>
      </w:r>
      <w:r w:rsidR="00BB6B8E" w:rsidRPr="00584A6C">
        <w:rPr>
          <w:szCs w:val="22"/>
        </w:rPr>
        <w:t>)</w:t>
      </w:r>
      <w:r w:rsidRPr="00584A6C">
        <w:rPr>
          <w:szCs w:val="22"/>
        </w:rPr>
        <w:t xml:space="preserve">, </w:t>
      </w:r>
      <w:r w:rsidR="007D5202" w:rsidRPr="00584A6C">
        <w:rPr>
          <w:szCs w:val="22"/>
        </w:rPr>
        <w:t xml:space="preserve">SBI </w:t>
      </w:r>
      <w:r w:rsidRPr="00584A6C">
        <w:rPr>
          <w:szCs w:val="22"/>
        </w:rPr>
        <w:t>recommendation 3</w:t>
      </w:r>
      <w:r w:rsidRPr="00942CC3">
        <w:rPr>
          <w:szCs w:val="22"/>
        </w:rPr>
        <w:t>/</w:t>
      </w:r>
      <w:r w:rsidR="00310B05" w:rsidRPr="00942CC3">
        <w:rPr>
          <w:szCs w:val="22"/>
        </w:rPr>
        <w:t xml:space="preserve">12 </w:t>
      </w:r>
      <w:r w:rsidRPr="00942CC3">
        <w:rPr>
          <w:szCs w:val="22"/>
        </w:rPr>
        <w:t>on cooperation with other conventions, international organizations and initiatives</w:t>
      </w:r>
      <w:r w:rsidR="00BB6B8E" w:rsidRPr="00942CC3">
        <w:rPr>
          <w:szCs w:val="22"/>
        </w:rPr>
        <w:t xml:space="preserve"> (</w:t>
      </w:r>
      <w:r w:rsidR="00261165" w:rsidRPr="00942CC3">
        <w:rPr>
          <w:szCs w:val="22"/>
        </w:rPr>
        <w:t>a</w:t>
      </w:r>
      <w:r w:rsidR="00BB6B8E" w:rsidRPr="00942CC3">
        <w:rPr>
          <w:szCs w:val="22"/>
        </w:rPr>
        <w:t xml:space="preserve">genda item </w:t>
      </w:r>
      <w:r w:rsidR="00B039D0" w:rsidRPr="00942CC3">
        <w:rPr>
          <w:szCs w:val="22"/>
        </w:rPr>
        <w:t>15</w:t>
      </w:r>
      <w:r w:rsidR="00BB6B8E" w:rsidRPr="00942CC3">
        <w:rPr>
          <w:szCs w:val="22"/>
        </w:rPr>
        <w:t>)</w:t>
      </w:r>
      <w:r w:rsidRPr="00942CC3">
        <w:rPr>
          <w:szCs w:val="22"/>
        </w:rPr>
        <w:t xml:space="preserve">, </w:t>
      </w:r>
      <w:r w:rsidR="007D5202" w:rsidRPr="00942CC3">
        <w:rPr>
          <w:szCs w:val="22"/>
        </w:rPr>
        <w:t xml:space="preserve">SBI </w:t>
      </w:r>
      <w:r w:rsidRPr="00942CC3">
        <w:rPr>
          <w:szCs w:val="22"/>
        </w:rPr>
        <w:t>recommendation 3/</w:t>
      </w:r>
      <w:r w:rsidR="00EC4E33" w:rsidRPr="00942CC3">
        <w:rPr>
          <w:szCs w:val="22"/>
        </w:rPr>
        <w:t xml:space="preserve">11 </w:t>
      </w:r>
      <w:r w:rsidRPr="00942CC3">
        <w:rPr>
          <w:szCs w:val="22"/>
        </w:rPr>
        <w:t xml:space="preserve">on </w:t>
      </w:r>
      <w:r w:rsidR="008D4E5D" w:rsidRPr="00942CC3">
        <w:rPr>
          <w:szCs w:val="22"/>
        </w:rPr>
        <w:t>m</w:t>
      </w:r>
      <w:r w:rsidRPr="00942CC3">
        <w:rPr>
          <w:szCs w:val="22"/>
        </w:rPr>
        <w:t>echanisms for reporting, assessment and review of implementation</w:t>
      </w:r>
      <w:r w:rsidR="00BB6B8E" w:rsidRPr="00942CC3">
        <w:rPr>
          <w:szCs w:val="22"/>
        </w:rPr>
        <w:t xml:space="preserve"> (</w:t>
      </w:r>
      <w:r w:rsidR="00261165" w:rsidRPr="00942CC3">
        <w:rPr>
          <w:szCs w:val="22"/>
        </w:rPr>
        <w:t>a</w:t>
      </w:r>
      <w:r w:rsidR="00BB6B8E" w:rsidRPr="00942CC3">
        <w:rPr>
          <w:szCs w:val="22"/>
        </w:rPr>
        <w:t xml:space="preserve">genda item </w:t>
      </w:r>
      <w:r w:rsidR="004A202D" w:rsidRPr="00942CC3">
        <w:rPr>
          <w:szCs w:val="22"/>
        </w:rPr>
        <w:t>14</w:t>
      </w:r>
      <w:r w:rsidR="00BB6B8E" w:rsidRPr="00942CC3">
        <w:rPr>
          <w:szCs w:val="22"/>
        </w:rPr>
        <w:t>),</w:t>
      </w:r>
      <w:r w:rsidRPr="00584A6C">
        <w:rPr>
          <w:szCs w:val="22"/>
        </w:rPr>
        <w:t xml:space="preserve"> and </w:t>
      </w:r>
      <w:r w:rsidR="00853231" w:rsidRPr="00584A6C">
        <w:rPr>
          <w:szCs w:val="22"/>
        </w:rPr>
        <w:t xml:space="preserve">SBI </w:t>
      </w:r>
      <w:r w:rsidRPr="00584A6C">
        <w:rPr>
          <w:szCs w:val="22"/>
        </w:rPr>
        <w:t>recommendation 3/</w:t>
      </w:r>
      <w:r w:rsidR="00663606" w:rsidRPr="00584A6C">
        <w:rPr>
          <w:szCs w:val="22"/>
        </w:rPr>
        <w:t xml:space="preserve">15 </w:t>
      </w:r>
      <w:r w:rsidRPr="00584A6C">
        <w:rPr>
          <w:szCs w:val="22"/>
        </w:rPr>
        <w:t xml:space="preserve">on </w:t>
      </w:r>
      <w:r w:rsidR="008D4E5D" w:rsidRPr="00584A6C">
        <w:rPr>
          <w:szCs w:val="22"/>
        </w:rPr>
        <w:t>m</w:t>
      </w:r>
      <w:r w:rsidRPr="00584A6C">
        <w:rPr>
          <w:szCs w:val="22"/>
        </w:rPr>
        <w:t>ainstreaming of biodiversity within and across sectors and other strategic actions to enhance implementation</w:t>
      </w:r>
      <w:r w:rsidR="00BB6B8E" w:rsidRPr="00584A6C">
        <w:rPr>
          <w:szCs w:val="22"/>
        </w:rPr>
        <w:t xml:space="preserve"> (</w:t>
      </w:r>
      <w:r w:rsidR="00EF4248">
        <w:rPr>
          <w:szCs w:val="22"/>
        </w:rPr>
        <w:t>a</w:t>
      </w:r>
      <w:r w:rsidR="00BB6B8E" w:rsidRPr="00584A6C">
        <w:rPr>
          <w:szCs w:val="22"/>
        </w:rPr>
        <w:t xml:space="preserve">genda item </w:t>
      </w:r>
      <w:r w:rsidR="00C26924">
        <w:rPr>
          <w:szCs w:val="22"/>
        </w:rPr>
        <w:t>16</w:t>
      </w:r>
      <w:r w:rsidR="00BB6B8E" w:rsidRPr="00584A6C">
        <w:rPr>
          <w:szCs w:val="22"/>
        </w:rPr>
        <w:t>)</w:t>
      </w:r>
      <w:r w:rsidR="004A202D">
        <w:rPr>
          <w:szCs w:val="22"/>
        </w:rPr>
        <w:t>.</w:t>
      </w:r>
    </w:p>
    <w:p w14:paraId="6115F2C1" w14:textId="137BB791" w:rsidR="0061275F" w:rsidRDefault="0061275F" w:rsidP="00942CC3">
      <w:pPr>
        <w:keepNext/>
        <w:suppressLineNumbers/>
        <w:tabs>
          <w:tab w:val="left" w:pos="810"/>
        </w:tabs>
        <w:suppressAutoHyphens/>
        <w:kinsoku w:val="0"/>
        <w:overflowPunct w:val="0"/>
        <w:autoSpaceDE w:val="0"/>
        <w:autoSpaceDN w:val="0"/>
        <w:adjustRightInd w:val="0"/>
        <w:snapToGrid w:val="0"/>
        <w:spacing w:before="240" w:after="120"/>
        <w:ind w:left="1418" w:hanging="1134"/>
        <w:jc w:val="left"/>
        <w:outlineLvl w:val="1"/>
        <w:rPr>
          <w:b/>
          <w:bCs/>
          <w:szCs w:val="22"/>
        </w:rPr>
      </w:pPr>
      <w:r w:rsidRPr="00584A6C">
        <w:rPr>
          <w:b/>
          <w:bCs/>
          <w:szCs w:val="22"/>
        </w:rPr>
        <w:t>Item 10.</w:t>
      </w:r>
      <w:r w:rsidRPr="00584A6C">
        <w:rPr>
          <w:b/>
          <w:bCs/>
          <w:szCs w:val="22"/>
        </w:rPr>
        <w:tab/>
        <w:t xml:space="preserve">Enhancing integration </w:t>
      </w:r>
      <w:r w:rsidRPr="00942CC3">
        <w:rPr>
          <w:b/>
          <w:bCs/>
          <w:iCs/>
          <w:snapToGrid w:val="0"/>
          <w:kern w:val="22"/>
          <w:szCs w:val="22"/>
        </w:rPr>
        <w:t>with</w:t>
      </w:r>
      <w:r w:rsidRPr="00584A6C">
        <w:rPr>
          <w:b/>
          <w:bCs/>
          <w:szCs w:val="22"/>
        </w:rPr>
        <w:t xml:space="preserve"> respect to provisions related to Article 8(j) and related provisions</w:t>
      </w:r>
    </w:p>
    <w:p w14:paraId="0C3DEFF9" w14:textId="6D89DDCC" w:rsidR="00CD6390" w:rsidRPr="00942CC3" w:rsidRDefault="00103C86" w:rsidP="00942CC3">
      <w:pPr>
        <w:spacing w:after="120"/>
        <w:ind w:left="1418" w:right="49" w:hanging="1134"/>
        <w:jc w:val="left"/>
        <w:rPr>
          <w:i/>
          <w:iCs/>
        </w:rPr>
      </w:pPr>
      <w:r>
        <w:rPr>
          <w:rFonts w:eastAsia="Batang"/>
          <w:i/>
          <w:iCs/>
          <w:kern w:val="22"/>
          <w:szCs w:val="22"/>
          <w:lang w:eastAsia="ko-KR"/>
        </w:rPr>
        <w:t xml:space="preserve">Item </w:t>
      </w:r>
      <w:r w:rsidR="00CD6390" w:rsidRPr="00942CC3">
        <w:rPr>
          <w:rFonts w:eastAsia="Batang"/>
          <w:i/>
          <w:iCs/>
          <w:kern w:val="22"/>
          <w:szCs w:val="22"/>
          <w:lang w:eastAsia="ko-KR"/>
        </w:rPr>
        <w:t>10</w:t>
      </w:r>
      <w:r>
        <w:rPr>
          <w:rFonts w:eastAsia="Batang"/>
          <w:i/>
          <w:iCs/>
          <w:kern w:val="22"/>
          <w:szCs w:val="22"/>
          <w:lang w:eastAsia="ko-KR"/>
        </w:rPr>
        <w:t> </w:t>
      </w:r>
      <w:r w:rsidR="00CD6390" w:rsidRPr="00942CC3">
        <w:rPr>
          <w:rFonts w:eastAsia="Batang"/>
          <w:i/>
          <w:iCs/>
          <w:kern w:val="22"/>
          <w:szCs w:val="22"/>
          <w:lang w:eastAsia="ko-KR"/>
        </w:rPr>
        <w:t>A</w:t>
      </w:r>
      <w:r>
        <w:rPr>
          <w:rFonts w:eastAsia="Batang"/>
          <w:i/>
          <w:iCs/>
          <w:kern w:val="22"/>
          <w:szCs w:val="22"/>
          <w:lang w:eastAsia="ko-KR"/>
        </w:rPr>
        <w:t>.</w:t>
      </w:r>
      <w:r w:rsidR="00CD6390" w:rsidRPr="00942CC3">
        <w:rPr>
          <w:rFonts w:eastAsia="Batang"/>
          <w:i/>
          <w:iCs/>
          <w:kern w:val="22"/>
          <w:szCs w:val="22"/>
          <w:lang w:eastAsia="ko-KR"/>
        </w:rPr>
        <w:t xml:space="preserve"> </w:t>
      </w:r>
      <w:r w:rsidR="005A7C3E">
        <w:rPr>
          <w:rFonts w:eastAsia="Batang"/>
          <w:i/>
          <w:iCs/>
          <w:kern w:val="22"/>
          <w:szCs w:val="22"/>
          <w:lang w:eastAsia="ko-KR"/>
        </w:rPr>
        <w:tab/>
      </w:r>
      <w:r w:rsidR="00CD6390" w:rsidRPr="00942CC3">
        <w:rPr>
          <w:rFonts w:eastAsia="Batang"/>
          <w:i/>
          <w:iCs/>
          <w:kern w:val="22"/>
          <w:szCs w:val="22"/>
          <w:lang w:eastAsia="ko-KR"/>
        </w:rPr>
        <w:t xml:space="preserve">Development of a new programme of work and institutional arrangements on Article 8(j) and related provisions </w:t>
      </w:r>
    </w:p>
    <w:p w14:paraId="220EC575" w14:textId="46F2543C" w:rsidR="0061275F" w:rsidRPr="004A202D" w:rsidRDefault="0061275F" w:rsidP="00FF7C98">
      <w:pPr>
        <w:numPr>
          <w:ilvl w:val="0"/>
          <w:numId w:val="21"/>
        </w:numPr>
        <w:tabs>
          <w:tab w:val="clear" w:pos="360"/>
        </w:tabs>
        <w:spacing w:after="120"/>
        <w:rPr>
          <w:kern w:val="22"/>
          <w:szCs w:val="22"/>
          <w:lang w:val="en-US" w:eastAsia="en-CA"/>
        </w:rPr>
      </w:pPr>
      <w:r w:rsidRPr="00584A6C">
        <w:rPr>
          <w:kern w:val="22"/>
          <w:szCs w:val="22"/>
        </w:rPr>
        <w:t xml:space="preserve">The fourteenth meeting of the Conference of the Parties in its decision </w:t>
      </w:r>
      <w:hyperlink r:id="rId32" w:history="1">
        <w:r w:rsidRPr="006622B4">
          <w:rPr>
            <w:rStyle w:val="Hyperlink"/>
            <w:kern w:val="22"/>
            <w:sz w:val="22"/>
            <w:szCs w:val="22"/>
          </w:rPr>
          <w:t>14/17</w:t>
        </w:r>
      </w:hyperlink>
      <w:r w:rsidRPr="00584A6C">
        <w:rPr>
          <w:kern w:val="22"/>
          <w:szCs w:val="22"/>
        </w:rPr>
        <w:t xml:space="preserve">, paragraph 12, </w:t>
      </w:r>
      <w:r w:rsidRPr="00584A6C">
        <w:rPr>
          <w:szCs w:val="22"/>
        </w:rPr>
        <w:t>r</w:t>
      </w:r>
      <w:r w:rsidRPr="00584A6C">
        <w:rPr>
          <w:rFonts w:eastAsia="Batang"/>
          <w:szCs w:val="22"/>
          <w:lang w:eastAsia="ko-KR"/>
        </w:rPr>
        <w:t>equested</w:t>
      </w:r>
      <w:r w:rsidRPr="00584A6C">
        <w:rPr>
          <w:rFonts w:eastAsia="Batang"/>
          <w:kern w:val="22"/>
          <w:szCs w:val="22"/>
          <w:lang w:eastAsia="ko-KR"/>
        </w:rPr>
        <w:t xml:space="preserve"> the Ad Hoc Open-ended Working Group on Article 8(j) and Related Provisions at its eleventh meeting, to develop proposals for possible future work, including proposals for a second phase of work on the Plan of Action on Customary Sustainable Use, as well as institutional arrangements and their modus operandi for </w:t>
      </w:r>
      <w:r w:rsidRPr="00584A6C">
        <w:rPr>
          <w:rFonts w:eastAsia="Batang"/>
          <w:bCs/>
          <w:kern w:val="22"/>
          <w:szCs w:val="22"/>
          <w:lang w:eastAsia="ko-KR"/>
        </w:rPr>
        <w:t>consideration by the Subsidiary Body on Implementation at its third meeting in</w:t>
      </w:r>
      <w:r w:rsidRPr="00584A6C">
        <w:rPr>
          <w:rFonts w:eastAsia="Batang"/>
          <w:kern w:val="22"/>
          <w:szCs w:val="22"/>
          <w:lang w:eastAsia="ko-KR"/>
        </w:rPr>
        <w:t xml:space="preserve"> order to inform the development of a fully integrated programme of work </w:t>
      </w:r>
      <w:r w:rsidR="00E231FB" w:rsidRPr="00584A6C">
        <w:rPr>
          <w:rFonts w:eastAsia="Batang"/>
          <w:kern w:val="22"/>
          <w:szCs w:val="22"/>
          <w:lang w:eastAsia="ko-KR"/>
        </w:rPr>
        <w:t>on A</w:t>
      </w:r>
      <w:r w:rsidRPr="00584A6C">
        <w:rPr>
          <w:rFonts w:eastAsia="Batang"/>
          <w:kern w:val="22"/>
          <w:szCs w:val="22"/>
          <w:lang w:eastAsia="ko-KR"/>
        </w:rPr>
        <w:t>rticle 8(j) and related provisions, as part of the post-2020 biodiversity framework, which takes into account developments in other relevant international forums and organizations.</w:t>
      </w:r>
      <w:r w:rsidR="00BA693E">
        <w:rPr>
          <w:rFonts w:eastAsia="Batang"/>
          <w:kern w:val="22"/>
          <w:szCs w:val="22"/>
          <w:lang w:eastAsia="ko-KR"/>
        </w:rPr>
        <w:t xml:space="preserve"> Accordingly, the </w:t>
      </w:r>
      <w:r w:rsidR="00BA693E" w:rsidRPr="004A202D">
        <w:rPr>
          <w:rFonts w:eastAsia="Batang"/>
          <w:kern w:val="22"/>
          <w:szCs w:val="22"/>
          <w:lang w:eastAsia="ko-KR"/>
        </w:rPr>
        <w:t>Working Group prepared recommendation 11/2</w:t>
      </w:r>
      <w:r w:rsidR="008615BB" w:rsidRPr="004A202D">
        <w:rPr>
          <w:rFonts w:eastAsia="Batang"/>
          <w:kern w:val="22"/>
          <w:szCs w:val="22"/>
          <w:lang w:eastAsia="ko-KR"/>
        </w:rPr>
        <w:t>.</w:t>
      </w:r>
    </w:p>
    <w:p w14:paraId="353FDEDA" w14:textId="3CFFEF7E" w:rsidR="00CD6390" w:rsidRPr="00942CC3" w:rsidRDefault="00602098" w:rsidP="008615BB">
      <w:pPr>
        <w:numPr>
          <w:ilvl w:val="0"/>
          <w:numId w:val="21"/>
        </w:numPr>
        <w:tabs>
          <w:tab w:val="clear" w:pos="360"/>
        </w:tabs>
        <w:spacing w:after="120"/>
        <w:rPr>
          <w:kern w:val="22"/>
          <w:szCs w:val="22"/>
          <w:lang w:val="en-US" w:eastAsia="en-CA"/>
        </w:rPr>
      </w:pPr>
      <w:r w:rsidRPr="004A202D">
        <w:rPr>
          <w:szCs w:val="22"/>
        </w:rPr>
        <w:t xml:space="preserve">The Conference of the Parties </w:t>
      </w:r>
      <w:r w:rsidR="008615BB" w:rsidRPr="004A202D">
        <w:rPr>
          <w:szCs w:val="22"/>
        </w:rPr>
        <w:t>is expected</w:t>
      </w:r>
      <w:r w:rsidRPr="004A202D">
        <w:rPr>
          <w:szCs w:val="22"/>
        </w:rPr>
        <w:t xml:space="preserve"> to consider </w:t>
      </w:r>
      <w:r w:rsidR="008615BB" w:rsidRPr="00942CC3">
        <w:rPr>
          <w:szCs w:val="22"/>
        </w:rPr>
        <w:t xml:space="preserve">the </w:t>
      </w:r>
      <w:r w:rsidRPr="004A202D">
        <w:rPr>
          <w:szCs w:val="22"/>
        </w:rPr>
        <w:t xml:space="preserve"> draft decision </w:t>
      </w:r>
      <w:r w:rsidR="008615BB" w:rsidRPr="004A202D">
        <w:rPr>
          <w:szCs w:val="22"/>
        </w:rPr>
        <w:t xml:space="preserve">contained in </w:t>
      </w:r>
      <w:r w:rsidR="008615BB" w:rsidRPr="004A202D">
        <w:rPr>
          <w:rFonts w:eastAsia="Batang"/>
          <w:kern w:val="22"/>
          <w:szCs w:val="22"/>
          <w:lang w:eastAsia="ko-KR"/>
        </w:rPr>
        <w:t>recommendation 11/2</w:t>
      </w:r>
      <w:r w:rsidR="008615BB" w:rsidRPr="004A202D">
        <w:rPr>
          <w:kern w:val="22"/>
          <w:szCs w:val="22"/>
          <w:lang w:val="en-US" w:eastAsia="en-CA"/>
        </w:rPr>
        <w:t xml:space="preserve">, </w:t>
      </w:r>
      <w:r w:rsidR="001227F1" w:rsidRPr="004A202D">
        <w:rPr>
          <w:iCs/>
          <w:kern w:val="22"/>
          <w:szCs w:val="22"/>
        </w:rPr>
        <w:t>reproduced in the compilation of draft decisions (CBD/COP/15/2).</w:t>
      </w:r>
    </w:p>
    <w:p w14:paraId="086A115A" w14:textId="0E61F17B" w:rsidR="00BA693E" w:rsidRPr="004A202D" w:rsidRDefault="00103C86" w:rsidP="00942CC3">
      <w:pPr>
        <w:spacing w:after="120"/>
        <w:ind w:left="1701" w:right="49" w:hanging="1275"/>
        <w:jc w:val="center"/>
        <w:rPr>
          <w:i/>
          <w:iCs/>
        </w:rPr>
      </w:pPr>
      <w:r w:rsidRPr="00942CC3">
        <w:rPr>
          <w:i/>
          <w:iCs/>
          <w:szCs w:val="22"/>
        </w:rPr>
        <w:t>Item</w:t>
      </w:r>
      <w:r>
        <w:rPr>
          <w:szCs w:val="22"/>
        </w:rPr>
        <w:t xml:space="preserve"> </w:t>
      </w:r>
      <w:r w:rsidR="00BA693E" w:rsidRPr="004A202D">
        <w:rPr>
          <w:rFonts w:eastAsia="Batang"/>
          <w:i/>
          <w:iCs/>
          <w:kern w:val="22"/>
          <w:szCs w:val="22"/>
          <w:lang w:eastAsia="ko-KR"/>
        </w:rPr>
        <w:t>10</w:t>
      </w:r>
      <w:r>
        <w:rPr>
          <w:rFonts w:eastAsia="Batang"/>
          <w:i/>
          <w:iCs/>
          <w:kern w:val="22"/>
          <w:szCs w:val="22"/>
          <w:lang w:eastAsia="ko-KR"/>
        </w:rPr>
        <w:t> </w:t>
      </w:r>
      <w:r w:rsidR="00BA693E" w:rsidRPr="004A202D">
        <w:rPr>
          <w:rFonts w:eastAsia="Batang"/>
          <w:i/>
          <w:iCs/>
          <w:kern w:val="22"/>
          <w:szCs w:val="22"/>
          <w:lang w:eastAsia="ko-KR"/>
        </w:rPr>
        <w:t>B</w:t>
      </w:r>
      <w:r>
        <w:rPr>
          <w:rFonts w:eastAsia="Batang"/>
          <w:i/>
          <w:iCs/>
          <w:kern w:val="22"/>
          <w:szCs w:val="22"/>
          <w:lang w:eastAsia="ko-KR"/>
        </w:rPr>
        <w:t>.</w:t>
      </w:r>
      <w:r w:rsidR="00BA693E" w:rsidRPr="004A202D">
        <w:rPr>
          <w:rFonts w:eastAsia="Batang"/>
          <w:i/>
          <w:iCs/>
          <w:kern w:val="22"/>
          <w:szCs w:val="22"/>
          <w:lang w:eastAsia="ko-KR"/>
        </w:rPr>
        <w:t xml:space="preserve"> </w:t>
      </w:r>
      <w:r w:rsidR="005A7C3E">
        <w:rPr>
          <w:rFonts w:eastAsia="Batang"/>
          <w:i/>
          <w:iCs/>
          <w:kern w:val="22"/>
          <w:szCs w:val="22"/>
          <w:lang w:eastAsia="ko-KR"/>
        </w:rPr>
        <w:tab/>
      </w:r>
      <w:r w:rsidR="000D3660">
        <w:rPr>
          <w:rFonts w:eastAsia="Batang"/>
          <w:i/>
          <w:iCs/>
          <w:kern w:val="22"/>
          <w:szCs w:val="22"/>
          <w:lang w:eastAsia="ko-KR"/>
        </w:rPr>
        <w:t>In-depth dialogue</w:t>
      </w:r>
      <w:r w:rsidR="00BA693E" w:rsidRPr="004A202D">
        <w:rPr>
          <w:rFonts w:eastAsia="Batang"/>
          <w:i/>
          <w:iCs/>
          <w:kern w:val="22"/>
          <w:szCs w:val="22"/>
          <w:lang w:eastAsia="ko-KR"/>
        </w:rPr>
        <w:t xml:space="preserve"> on Article 8(j) and related provisions</w:t>
      </w:r>
    </w:p>
    <w:p w14:paraId="15BB6090" w14:textId="6614F70A" w:rsidR="00A301C7" w:rsidRPr="00942CC3" w:rsidRDefault="00E253DB" w:rsidP="00BA693E">
      <w:pPr>
        <w:numPr>
          <w:ilvl w:val="0"/>
          <w:numId w:val="21"/>
        </w:numPr>
        <w:tabs>
          <w:tab w:val="clear" w:pos="360"/>
        </w:tabs>
        <w:spacing w:after="120"/>
        <w:rPr>
          <w:color w:val="212529"/>
          <w:lang w:val="en-CA"/>
        </w:rPr>
      </w:pPr>
      <w:r w:rsidRPr="004A202D">
        <w:rPr>
          <w:kern w:val="22"/>
          <w:szCs w:val="22"/>
        </w:rPr>
        <w:t>T</w:t>
      </w:r>
      <w:r w:rsidRPr="004A202D">
        <w:rPr>
          <w:rFonts w:eastAsia="Batang"/>
          <w:kern w:val="22"/>
          <w:szCs w:val="22"/>
          <w:lang w:eastAsia="ko-KR"/>
        </w:rPr>
        <w:t xml:space="preserve">he Ad Hoc Open-ended Working Group on Article 8(j) and Related Provisions at its eleventh meeting, </w:t>
      </w:r>
      <w:r w:rsidR="008615BB" w:rsidRPr="004A202D">
        <w:rPr>
          <w:rFonts w:eastAsia="Batang"/>
          <w:kern w:val="22"/>
          <w:szCs w:val="22"/>
          <w:lang w:eastAsia="ko-KR"/>
        </w:rPr>
        <w:t>conducted</w:t>
      </w:r>
      <w:r w:rsidRPr="004A202D">
        <w:rPr>
          <w:rFonts w:eastAsia="Batang"/>
          <w:kern w:val="22"/>
          <w:szCs w:val="22"/>
          <w:lang w:eastAsia="ko-KR"/>
        </w:rPr>
        <w:t xml:space="preserve"> an </w:t>
      </w:r>
      <w:r w:rsidR="00BA693E" w:rsidRPr="00942CC3">
        <w:rPr>
          <w:kern w:val="22"/>
          <w:szCs w:val="22"/>
        </w:rPr>
        <w:t>i</w:t>
      </w:r>
      <w:r w:rsidR="00BA693E" w:rsidRPr="00942CC3">
        <w:rPr>
          <w:szCs w:val="22"/>
          <w:lang w:val="en-CA"/>
        </w:rPr>
        <w:t xml:space="preserve">n-depth dialogue on the </w:t>
      </w:r>
      <w:r w:rsidRPr="00942CC3">
        <w:rPr>
          <w:szCs w:val="22"/>
          <w:lang w:val="en-CA"/>
        </w:rPr>
        <w:t xml:space="preserve">contribution of the traditional knowledge, innovations and practices of indigenous peoples and local communities, and cultural </w:t>
      </w:r>
      <w:r w:rsidR="008615BB" w:rsidRPr="00942CC3">
        <w:rPr>
          <w:szCs w:val="22"/>
          <w:lang w:val="en-CA"/>
        </w:rPr>
        <w:t xml:space="preserve">diversity to the post 2020 global biodiversity framework and prepared recommendation 11/1. </w:t>
      </w:r>
    </w:p>
    <w:p w14:paraId="396AD602" w14:textId="7752C5B0" w:rsidR="000D3660" w:rsidRDefault="008615BB" w:rsidP="00942CC3">
      <w:pPr>
        <w:numPr>
          <w:ilvl w:val="0"/>
          <w:numId w:val="21"/>
        </w:numPr>
        <w:tabs>
          <w:tab w:val="clear" w:pos="360"/>
        </w:tabs>
        <w:spacing w:after="120"/>
        <w:rPr>
          <w:iCs/>
          <w:kern w:val="22"/>
          <w:szCs w:val="22"/>
        </w:rPr>
      </w:pPr>
      <w:r w:rsidRPr="00942CC3">
        <w:rPr>
          <w:kern w:val="22"/>
          <w:szCs w:val="22"/>
        </w:rPr>
        <w:t xml:space="preserve">The Conference of the Parties is expected to consider </w:t>
      </w:r>
      <w:r w:rsidR="000D3660" w:rsidRPr="00942CC3">
        <w:rPr>
          <w:kern w:val="22"/>
          <w:szCs w:val="22"/>
        </w:rPr>
        <w:t xml:space="preserve">a </w:t>
      </w:r>
      <w:r w:rsidRPr="00942CC3">
        <w:rPr>
          <w:kern w:val="22"/>
          <w:szCs w:val="22"/>
        </w:rPr>
        <w:t>draft decision contained in recommendation</w:t>
      </w:r>
      <w:r w:rsidR="006312EF" w:rsidRPr="00942CC3">
        <w:rPr>
          <w:kern w:val="22"/>
          <w:szCs w:val="22"/>
        </w:rPr>
        <w:t>s</w:t>
      </w:r>
      <w:r w:rsidRPr="00942CC3">
        <w:rPr>
          <w:kern w:val="22"/>
          <w:szCs w:val="22"/>
        </w:rPr>
        <w:t xml:space="preserve"> 11/</w:t>
      </w:r>
      <w:r w:rsidR="006312EF" w:rsidRPr="00942CC3">
        <w:rPr>
          <w:kern w:val="22"/>
          <w:szCs w:val="22"/>
        </w:rPr>
        <w:t>1</w:t>
      </w:r>
      <w:r w:rsidRPr="00942CC3">
        <w:rPr>
          <w:kern w:val="22"/>
          <w:szCs w:val="22"/>
        </w:rPr>
        <w:t xml:space="preserve"> reproduced in the compilation of draft decisions (CBD/COP/15/2).</w:t>
      </w:r>
    </w:p>
    <w:p w14:paraId="7DFF4D75" w14:textId="132B3093" w:rsidR="000D3660" w:rsidRPr="004A202D" w:rsidRDefault="00FB7D33" w:rsidP="00942CC3">
      <w:pPr>
        <w:spacing w:after="120"/>
        <w:ind w:left="1701" w:right="49" w:hanging="1134"/>
        <w:jc w:val="left"/>
        <w:rPr>
          <w:i/>
          <w:iCs/>
        </w:rPr>
      </w:pPr>
      <w:r w:rsidRPr="00302CD2">
        <w:rPr>
          <w:rFonts w:eastAsia="Batang"/>
          <w:i/>
          <w:iCs/>
          <w:kern w:val="22"/>
          <w:szCs w:val="22"/>
          <w:lang w:eastAsia="ko-KR"/>
        </w:rPr>
        <w:t xml:space="preserve">Item </w:t>
      </w:r>
      <w:r w:rsidR="000D3660" w:rsidRPr="00302CD2">
        <w:rPr>
          <w:rFonts w:eastAsia="Batang"/>
          <w:i/>
          <w:iCs/>
          <w:kern w:val="22"/>
          <w:szCs w:val="22"/>
          <w:lang w:eastAsia="ko-KR"/>
        </w:rPr>
        <w:t>10</w:t>
      </w:r>
      <w:r w:rsidR="00103C86" w:rsidRPr="00302CD2">
        <w:rPr>
          <w:rFonts w:eastAsia="Batang"/>
          <w:i/>
          <w:iCs/>
          <w:kern w:val="22"/>
          <w:szCs w:val="22"/>
          <w:lang w:eastAsia="ko-KR"/>
        </w:rPr>
        <w:t> </w:t>
      </w:r>
      <w:r w:rsidR="000D3660" w:rsidRPr="00302CD2">
        <w:rPr>
          <w:rFonts w:eastAsia="Batang"/>
          <w:i/>
          <w:iCs/>
          <w:kern w:val="22"/>
          <w:szCs w:val="22"/>
          <w:lang w:eastAsia="ko-KR"/>
        </w:rPr>
        <w:t>C</w:t>
      </w:r>
      <w:r w:rsidR="00103C86" w:rsidRPr="00302CD2">
        <w:rPr>
          <w:rFonts w:eastAsia="Batang"/>
          <w:i/>
          <w:iCs/>
          <w:kern w:val="22"/>
          <w:szCs w:val="22"/>
          <w:lang w:eastAsia="ko-KR"/>
        </w:rPr>
        <w:t>.</w:t>
      </w:r>
      <w:r w:rsidR="000D3660" w:rsidRPr="00302CD2">
        <w:rPr>
          <w:rFonts w:eastAsia="Batang"/>
          <w:i/>
          <w:iCs/>
          <w:kern w:val="22"/>
          <w:szCs w:val="22"/>
          <w:lang w:eastAsia="ko-KR"/>
        </w:rPr>
        <w:t xml:space="preserve"> </w:t>
      </w:r>
      <w:r w:rsidR="005A7C3E" w:rsidRPr="00302CD2">
        <w:rPr>
          <w:rFonts w:eastAsia="Batang"/>
          <w:i/>
          <w:iCs/>
          <w:kern w:val="22"/>
          <w:szCs w:val="22"/>
          <w:lang w:eastAsia="ko-KR"/>
        </w:rPr>
        <w:tab/>
      </w:r>
      <w:r w:rsidR="000D3660" w:rsidRPr="00302CD2">
        <w:rPr>
          <w:i/>
          <w:iCs/>
          <w:color w:val="212529"/>
          <w:szCs w:val="22"/>
          <w:lang w:val="en-CA"/>
        </w:rPr>
        <w:t>Recommendations from the United Nations Permanent Forum on Indigenous Issues</w:t>
      </w:r>
      <w:r w:rsidR="000D3660" w:rsidRPr="004A202D">
        <w:rPr>
          <w:rFonts w:eastAsia="Batang"/>
          <w:i/>
          <w:iCs/>
          <w:kern w:val="22"/>
          <w:szCs w:val="22"/>
          <w:lang w:eastAsia="ko-KR"/>
        </w:rPr>
        <w:t xml:space="preserve"> </w:t>
      </w:r>
    </w:p>
    <w:p w14:paraId="464B7E7C" w14:textId="59965019" w:rsidR="000D3660" w:rsidRPr="00FD7F9B" w:rsidRDefault="000D3660" w:rsidP="000D3660">
      <w:pPr>
        <w:numPr>
          <w:ilvl w:val="0"/>
          <w:numId w:val="21"/>
        </w:numPr>
        <w:tabs>
          <w:tab w:val="clear" w:pos="360"/>
        </w:tabs>
        <w:spacing w:after="120"/>
        <w:rPr>
          <w:color w:val="212529"/>
          <w:lang w:val="en-CA"/>
        </w:rPr>
      </w:pPr>
      <w:r w:rsidRPr="004A202D">
        <w:rPr>
          <w:kern w:val="22"/>
          <w:szCs w:val="22"/>
        </w:rPr>
        <w:t>T</w:t>
      </w:r>
      <w:r w:rsidRPr="004A202D">
        <w:rPr>
          <w:rFonts w:eastAsia="Batang"/>
          <w:kern w:val="22"/>
          <w:szCs w:val="22"/>
          <w:lang w:eastAsia="ko-KR"/>
        </w:rPr>
        <w:t xml:space="preserve">he Ad Hoc Open-ended Working Group on Article 8(j) and Related Provisions at its eleventh meeting, </w:t>
      </w:r>
      <w:r w:rsidRPr="00FD7F9B">
        <w:rPr>
          <w:color w:val="212529"/>
          <w:szCs w:val="22"/>
          <w:lang w:val="en-CA"/>
        </w:rPr>
        <w:t>reviewed recommendations from the United Nations Permanent Forum on Indigenous Issues to the Convention on Biological Diversity</w:t>
      </w:r>
      <w:r w:rsidRPr="00FD7F9B">
        <w:rPr>
          <w:szCs w:val="22"/>
          <w:lang w:val="en-CA"/>
        </w:rPr>
        <w:t xml:space="preserve"> and prepared recommendation </w:t>
      </w:r>
      <w:hyperlink r:id="rId33" w:history="1">
        <w:r w:rsidRPr="00FD7F9B">
          <w:rPr>
            <w:rStyle w:val="Hyperlink"/>
            <w:sz w:val="22"/>
            <w:szCs w:val="22"/>
            <w:lang w:val="en-CA"/>
          </w:rPr>
          <w:t>11/4</w:t>
        </w:r>
      </w:hyperlink>
      <w:r w:rsidRPr="00FD7F9B">
        <w:rPr>
          <w:szCs w:val="22"/>
        </w:rPr>
        <w:t>.</w:t>
      </w:r>
    </w:p>
    <w:p w14:paraId="594033FC" w14:textId="4DDDE3B1" w:rsidR="000D3660" w:rsidRPr="00FD7F9B" w:rsidRDefault="000D3660" w:rsidP="000D3660">
      <w:pPr>
        <w:numPr>
          <w:ilvl w:val="0"/>
          <w:numId w:val="21"/>
        </w:numPr>
        <w:tabs>
          <w:tab w:val="clear" w:pos="360"/>
        </w:tabs>
        <w:spacing w:after="120"/>
        <w:rPr>
          <w:kern w:val="22"/>
          <w:szCs w:val="22"/>
          <w:lang w:val="en-US" w:eastAsia="en-CA"/>
        </w:rPr>
      </w:pPr>
      <w:r w:rsidRPr="004A202D">
        <w:rPr>
          <w:szCs w:val="22"/>
        </w:rPr>
        <w:lastRenderedPageBreak/>
        <w:t xml:space="preserve">The Conference of the Parties is expected to consider </w:t>
      </w:r>
      <w:r>
        <w:rPr>
          <w:szCs w:val="22"/>
        </w:rPr>
        <w:t xml:space="preserve">the </w:t>
      </w:r>
      <w:r w:rsidRPr="00FD7F9B">
        <w:rPr>
          <w:szCs w:val="22"/>
        </w:rPr>
        <w:t>draft decision</w:t>
      </w:r>
      <w:r w:rsidRPr="004A202D">
        <w:rPr>
          <w:szCs w:val="22"/>
        </w:rPr>
        <w:t xml:space="preserve"> contained in </w:t>
      </w:r>
      <w:r w:rsidRPr="004A202D">
        <w:rPr>
          <w:rFonts w:eastAsia="Batang"/>
          <w:kern w:val="22"/>
          <w:szCs w:val="22"/>
          <w:lang w:eastAsia="ko-KR"/>
        </w:rPr>
        <w:t>recommendation</w:t>
      </w:r>
      <w:r>
        <w:rPr>
          <w:rFonts w:eastAsia="Batang"/>
          <w:kern w:val="22"/>
          <w:szCs w:val="22"/>
          <w:lang w:eastAsia="ko-KR"/>
        </w:rPr>
        <w:t xml:space="preserve"> </w:t>
      </w:r>
      <w:r w:rsidRPr="004A202D">
        <w:rPr>
          <w:rFonts w:eastAsia="Batang"/>
          <w:kern w:val="22"/>
          <w:szCs w:val="22"/>
          <w:lang w:eastAsia="ko-KR"/>
        </w:rPr>
        <w:t>11/</w:t>
      </w:r>
      <w:r w:rsidR="00807192">
        <w:rPr>
          <w:rFonts w:eastAsia="Batang"/>
          <w:kern w:val="22"/>
          <w:szCs w:val="22"/>
          <w:lang w:eastAsia="ko-KR"/>
        </w:rPr>
        <w:t>4</w:t>
      </w:r>
      <w:r w:rsidRPr="004A202D">
        <w:rPr>
          <w:kern w:val="22"/>
          <w:szCs w:val="22"/>
          <w:lang w:val="en-US" w:eastAsia="en-CA"/>
        </w:rPr>
        <w:t xml:space="preserve">, </w:t>
      </w:r>
      <w:r w:rsidRPr="004A202D">
        <w:rPr>
          <w:iCs/>
          <w:kern w:val="22"/>
          <w:szCs w:val="22"/>
        </w:rPr>
        <w:t>reproduced in the compilation of draft decisions (CBD/COP/15/2).</w:t>
      </w:r>
    </w:p>
    <w:p w14:paraId="1DEE93CE" w14:textId="0651F0B8" w:rsidR="0061275F" w:rsidRPr="004A202D" w:rsidRDefault="0061275F" w:rsidP="00942CC3">
      <w:pPr>
        <w:keepNext/>
        <w:spacing w:before="240" w:after="140"/>
        <w:jc w:val="center"/>
        <w:outlineLvl w:val="1"/>
      </w:pPr>
      <w:r w:rsidRPr="004A202D">
        <w:rPr>
          <w:b/>
          <w:bCs/>
          <w:szCs w:val="22"/>
        </w:rPr>
        <w:t xml:space="preserve">Item 11. </w:t>
      </w:r>
      <w:r w:rsidRPr="004A202D">
        <w:rPr>
          <w:b/>
          <w:bCs/>
          <w:szCs w:val="22"/>
        </w:rPr>
        <w:tab/>
        <w:t>Digital sequence information on genetic resources</w:t>
      </w:r>
    </w:p>
    <w:p w14:paraId="424D8E86" w14:textId="768BA1CD" w:rsidR="006E743F" w:rsidRPr="00942CC3" w:rsidRDefault="006E743F" w:rsidP="00FF7C98">
      <w:pPr>
        <w:pStyle w:val="ListParagraph"/>
        <w:numPr>
          <w:ilvl w:val="0"/>
          <w:numId w:val="21"/>
        </w:numPr>
        <w:tabs>
          <w:tab w:val="clear" w:pos="360"/>
        </w:tabs>
        <w:spacing w:before="120" w:after="120"/>
        <w:contextualSpacing w:val="0"/>
        <w:rPr>
          <w:rStyle w:val="normaltextrun"/>
          <w:rFonts w:ascii="Calibri" w:hAnsi="Calibri" w:cs="Calibri"/>
          <w:kern w:val="22"/>
          <w:szCs w:val="22"/>
        </w:rPr>
      </w:pPr>
      <w:r w:rsidRPr="00942CC3">
        <w:rPr>
          <w:rStyle w:val="normaltextrun"/>
          <w:kern w:val="22"/>
          <w:szCs w:val="22"/>
          <w:lang w:val="en-CA"/>
        </w:rPr>
        <w:t xml:space="preserve">In </w:t>
      </w:r>
      <w:r w:rsidR="00D41088" w:rsidRPr="00942CC3">
        <w:rPr>
          <w:rStyle w:val="normaltextrun"/>
          <w:kern w:val="22"/>
          <w:szCs w:val="22"/>
          <w:lang w:val="en-CA"/>
        </w:rPr>
        <w:t xml:space="preserve">paragraph 6 of </w:t>
      </w:r>
      <w:r w:rsidRPr="00942CC3">
        <w:rPr>
          <w:rStyle w:val="normaltextrun"/>
          <w:kern w:val="22"/>
          <w:szCs w:val="22"/>
          <w:lang w:val="en-CA"/>
        </w:rPr>
        <w:t>decision </w:t>
      </w:r>
      <w:hyperlink r:id="rId34" w:tgtFrame="_blank" w:history="1">
        <w:r w:rsidRPr="00942CC3">
          <w:rPr>
            <w:rStyle w:val="Hyperlink"/>
            <w:kern w:val="22"/>
            <w:sz w:val="22"/>
          </w:rPr>
          <w:t>14/20</w:t>
        </w:r>
      </w:hyperlink>
      <w:r w:rsidRPr="00942CC3">
        <w:rPr>
          <w:rStyle w:val="normaltextrun"/>
          <w:kern w:val="22"/>
          <w:szCs w:val="22"/>
          <w:lang w:val="en-CA"/>
        </w:rPr>
        <w:t xml:space="preserve">, the Conference of the Parties noted </w:t>
      </w:r>
      <w:r w:rsidRPr="00942CC3">
        <w:rPr>
          <w:rStyle w:val="normaltextrun"/>
          <w:kern w:val="22"/>
          <w:szCs w:val="22"/>
          <w:shd w:val="clear" w:color="auto" w:fill="FFFFFF"/>
        </w:rPr>
        <w:t>a</w:t>
      </w:r>
      <w:r w:rsidR="00302953">
        <w:rPr>
          <w:rStyle w:val="normaltextrun"/>
          <w:kern w:val="22"/>
          <w:szCs w:val="22"/>
          <w:shd w:val="clear" w:color="auto" w:fill="FFFFFF"/>
        </w:rPr>
        <w:t xml:space="preserve"> </w:t>
      </w:r>
      <w:r w:rsidRPr="00942CC3">
        <w:rPr>
          <w:rStyle w:val="normaltextrun"/>
          <w:kern w:val="22"/>
          <w:szCs w:val="22"/>
          <w:shd w:val="clear" w:color="auto" w:fill="FFFFFF"/>
        </w:rPr>
        <w:t>divergence of views among Parties regarding benefit-sharing</w:t>
      </w:r>
      <w:r w:rsidR="000127D7">
        <w:rPr>
          <w:rStyle w:val="normaltextrun"/>
          <w:kern w:val="22"/>
          <w:szCs w:val="22"/>
          <w:shd w:val="clear" w:color="auto" w:fill="FFFFFF"/>
        </w:rPr>
        <w:t xml:space="preserve"> </w:t>
      </w:r>
      <w:r w:rsidRPr="00942CC3">
        <w:rPr>
          <w:rStyle w:val="normaltextrun"/>
          <w:kern w:val="22"/>
          <w:szCs w:val="22"/>
          <w:shd w:val="clear" w:color="auto" w:fill="FFFFFF"/>
        </w:rPr>
        <w:t>from</w:t>
      </w:r>
      <w:r w:rsidR="005D45D9" w:rsidRPr="00942CC3">
        <w:rPr>
          <w:rStyle w:val="normaltextrun"/>
          <w:kern w:val="22"/>
          <w:szCs w:val="22"/>
          <w:shd w:val="clear" w:color="auto" w:fill="FFFFFF"/>
        </w:rPr>
        <w:t xml:space="preserve"> </w:t>
      </w:r>
      <w:r w:rsidRPr="00942CC3">
        <w:rPr>
          <w:rStyle w:val="normaltextrun"/>
          <w:kern w:val="22"/>
          <w:szCs w:val="22"/>
          <w:shd w:val="clear" w:color="auto" w:fill="FFFFFF"/>
        </w:rPr>
        <w:t>the use of</w:t>
      </w:r>
      <w:r w:rsidR="000127D7">
        <w:rPr>
          <w:rStyle w:val="normaltextrun"/>
          <w:kern w:val="22"/>
          <w:szCs w:val="22"/>
          <w:shd w:val="clear" w:color="auto" w:fill="FFFFFF"/>
        </w:rPr>
        <w:t xml:space="preserve"> </w:t>
      </w:r>
      <w:r w:rsidRPr="00942CC3">
        <w:rPr>
          <w:rStyle w:val="findhit"/>
          <w:kern w:val="22"/>
          <w:szCs w:val="22"/>
          <w:shd w:val="clear" w:color="auto" w:fill="FFFFFF"/>
        </w:rPr>
        <w:t>digital</w:t>
      </w:r>
      <w:r w:rsidRPr="00942CC3">
        <w:rPr>
          <w:rStyle w:val="normaltextrun"/>
          <w:kern w:val="22"/>
          <w:szCs w:val="22"/>
          <w:shd w:val="clear" w:color="auto" w:fill="FFFFFF"/>
        </w:rPr>
        <w:t> sequence</w:t>
      </w:r>
      <w:r w:rsidR="000127D7">
        <w:rPr>
          <w:rStyle w:val="normaltextrun"/>
          <w:kern w:val="22"/>
          <w:szCs w:val="22"/>
          <w:shd w:val="clear" w:color="auto" w:fill="FFFFFF"/>
        </w:rPr>
        <w:t xml:space="preserve"> </w:t>
      </w:r>
      <w:r w:rsidRPr="00942CC3">
        <w:rPr>
          <w:rStyle w:val="normaltextrun"/>
          <w:kern w:val="22"/>
          <w:szCs w:val="22"/>
          <w:shd w:val="clear" w:color="auto" w:fill="FFFFFF"/>
        </w:rPr>
        <w:t>information</w:t>
      </w:r>
      <w:r w:rsidR="000127D7">
        <w:rPr>
          <w:rStyle w:val="normaltextrun"/>
          <w:kern w:val="22"/>
          <w:szCs w:val="22"/>
          <w:shd w:val="clear" w:color="auto" w:fill="FFFFFF"/>
        </w:rPr>
        <w:t xml:space="preserve"> </w:t>
      </w:r>
      <w:r w:rsidRPr="00942CC3">
        <w:rPr>
          <w:rStyle w:val="normaltextrun"/>
          <w:kern w:val="22"/>
          <w:szCs w:val="22"/>
          <w:shd w:val="clear" w:color="auto" w:fill="FFFFFF"/>
        </w:rPr>
        <w:t>on</w:t>
      </w:r>
      <w:r w:rsidR="000127D7">
        <w:rPr>
          <w:rStyle w:val="normaltextrun"/>
          <w:kern w:val="22"/>
          <w:szCs w:val="22"/>
          <w:shd w:val="clear" w:color="auto" w:fill="FFFFFF"/>
        </w:rPr>
        <w:t xml:space="preserve"> </w:t>
      </w:r>
      <w:r w:rsidRPr="00942CC3">
        <w:rPr>
          <w:rStyle w:val="normaltextrun"/>
          <w:kern w:val="22"/>
          <w:szCs w:val="22"/>
          <w:shd w:val="clear" w:color="auto" w:fill="FFFFFF"/>
        </w:rPr>
        <w:t>genetic resources,</w:t>
      </w:r>
      <w:r w:rsidR="00A5774A" w:rsidRPr="00942CC3">
        <w:rPr>
          <w:rStyle w:val="normaltextrun"/>
          <w:kern w:val="22"/>
          <w:szCs w:val="22"/>
          <w:shd w:val="clear" w:color="auto" w:fill="FFFFFF"/>
        </w:rPr>
        <w:t xml:space="preserve"> </w:t>
      </w:r>
      <w:r w:rsidRPr="00942CC3">
        <w:rPr>
          <w:rStyle w:val="normaltextrun"/>
          <w:kern w:val="22"/>
          <w:szCs w:val="22"/>
          <w:shd w:val="clear" w:color="auto" w:fill="FFFFFF"/>
        </w:rPr>
        <w:t>commit</w:t>
      </w:r>
      <w:r w:rsidR="00A5774A" w:rsidRPr="00942CC3">
        <w:rPr>
          <w:rStyle w:val="normaltextrun"/>
          <w:kern w:val="22"/>
          <w:szCs w:val="22"/>
          <w:shd w:val="clear" w:color="auto" w:fill="FFFFFF"/>
        </w:rPr>
        <w:t>ted</w:t>
      </w:r>
      <w:r w:rsidRPr="00942CC3">
        <w:rPr>
          <w:rStyle w:val="normaltextrun"/>
          <w:kern w:val="22"/>
          <w:szCs w:val="22"/>
          <w:shd w:val="clear" w:color="auto" w:fill="FFFFFF"/>
        </w:rPr>
        <w:t> to working towards</w:t>
      </w:r>
      <w:r w:rsidR="000127D7">
        <w:rPr>
          <w:rStyle w:val="normaltextrun"/>
          <w:kern w:val="22"/>
          <w:szCs w:val="22"/>
          <w:shd w:val="clear" w:color="auto" w:fill="FFFFFF"/>
        </w:rPr>
        <w:t xml:space="preserve"> </w:t>
      </w:r>
      <w:r w:rsidRPr="00942CC3">
        <w:rPr>
          <w:rStyle w:val="normaltextrun"/>
          <w:kern w:val="22"/>
          <w:szCs w:val="22"/>
          <w:shd w:val="clear" w:color="auto" w:fill="FFFFFF"/>
        </w:rPr>
        <w:t>resolving</w:t>
      </w:r>
      <w:r w:rsidR="000127D7">
        <w:rPr>
          <w:rStyle w:val="normaltextrun"/>
          <w:kern w:val="22"/>
          <w:szCs w:val="22"/>
          <w:shd w:val="clear" w:color="auto" w:fill="FFFFFF"/>
        </w:rPr>
        <w:t xml:space="preserve"> </w:t>
      </w:r>
      <w:r w:rsidRPr="00942CC3">
        <w:rPr>
          <w:rStyle w:val="normaltextrun"/>
          <w:kern w:val="22"/>
          <w:szCs w:val="22"/>
          <w:shd w:val="clear" w:color="auto" w:fill="FFFFFF"/>
        </w:rPr>
        <w:t>this</w:t>
      </w:r>
      <w:r w:rsidR="000127D7">
        <w:rPr>
          <w:rStyle w:val="normaltextrun"/>
          <w:kern w:val="22"/>
          <w:szCs w:val="22"/>
          <w:shd w:val="clear" w:color="auto" w:fill="FFFFFF"/>
        </w:rPr>
        <w:t xml:space="preserve"> </w:t>
      </w:r>
      <w:r w:rsidRPr="00942CC3">
        <w:rPr>
          <w:rStyle w:val="normaltextrun"/>
          <w:kern w:val="22"/>
          <w:szCs w:val="22"/>
          <w:shd w:val="clear" w:color="auto" w:fill="FFFFFF"/>
        </w:rPr>
        <w:t>divergence</w:t>
      </w:r>
      <w:r w:rsidR="00A5774A" w:rsidRPr="00942CC3">
        <w:rPr>
          <w:rStyle w:val="normaltextrun"/>
          <w:kern w:val="22"/>
          <w:szCs w:val="22"/>
          <w:shd w:val="clear" w:color="auto" w:fill="FFFFFF"/>
        </w:rPr>
        <w:t xml:space="preserve"> and</w:t>
      </w:r>
      <w:r w:rsidRPr="00942CC3">
        <w:rPr>
          <w:rStyle w:val="normaltextrun"/>
          <w:kern w:val="22"/>
          <w:szCs w:val="22"/>
          <w:shd w:val="clear" w:color="auto" w:fill="FFFFFF"/>
        </w:rPr>
        <w:t xml:space="preserve"> established </w:t>
      </w:r>
      <w:r w:rsidR="00A5774A" w:rsidRPr="00942CC3">
        <w:rPr>
          <w:rStyle w:val="normaltextrun"/>
          <w:kern w:val="22"/>
          <w:szCs w:val="22"/>
          <w:shd w:val="clear" w:color="auto" w:fill="FFFFFF"/>
        </w:rPr>
        <w:t>a process to do so</w:t>
      </w:r>
      <w:r w:rsidRPr="00942CC3">
        <w:rPr>
          <w:rStyle w:val="normaltextrun"/>
          <w:kern w:val="22"/>
          <w:szCs w:val="22"/>
          <w:shd w:val="clear" w:color="auto" w:fill="FFFFFF"/>
        </w:rPr>
        <w:t>.</w:t>
      </w:r>
      <w:r w:rsidR="00302953">
        <w:rPr>
          <w:rStyle w:val="normaltextrun"/>
          <w:kern w:val="22"/>
          <w:szCs w:val="22"/>
          <w:shd w:val="clear" w:color="auto" w:fill="FFFFFF"/>
        </w:rPr>
        <w:t xml:space="preserve"> </w:t>
      </w:r>
      <w:r w:rsidRPr="00942CC3">
        <w:rPr>
          <w:rStyle w:val="normaltextrun"/>
          <w:kern w:val="22"/>
          <w:szCs w:val="22"/>
          <w:shd w:val="clear" w:color="auto" w:fill="FFFFFF"/>
        </w:rPr>
        <w:t>The process included the submission</w:t>
      </w:r>
      <w:r w:rsidR="00302953">
        <w:rPr>
          <w:rStyle w:val="normaltextrun"/>
          <w:kern w:val="22"/>
          <w:szCs w:val="22"/>
          <w:shd w:val="clear" w:color="auto" w:fill="FFFFFF"/>
        </w:rPr>
        <w:t xml:space="preserve"> </w:t>
      </w:r>
      <w:r w:rsidRPr="00942CC3">
        <w:rPr>
          <w:rStyle w:val="normaltextrun"/>
          <w:kern w:val="22"/>
          <w:szCs w:val="22"/>
          <w:shd w:val="clear" w:color="auto" w:fill="FFFFFF"/>
        </w:rPr>
        <w:t>of views, the commissioning of studies and work by an Ad Hoc Technical Expert Group (AHTEG). The Open-ended Working Group on the Post-2020 Global Biodiversity Framework was to consider the outcomes of the AHTEG and make recommendations to the Conference of the Parties at its fifteenth meeting on how to address </w:t>
      </w:r>
      <w:r w:rsidRPr="00942CC3">
        <w:rPr>
          <w:rStyle w:val="normaltextrun"/>
          <w:kern w:val="22"/>
          <w:szCs w:val="22"/>
        </w:rPr>
        <w:t>digital</w:t>
      </w:r>
      <w:r w:rsidRPr="00942CC3">
        <w:rPr>
          <w:rStyle w:val="normaltextrun"/>
          <w:kern w:val="22"/>
          <w:szCs w:val="22"/>
          <w:shd w:val="clear" w:color="auto" w:fill="FFFFFF"/>
        </w:rPr>
        <w:t> sequence information on genetic resources in the context of the post-2020 global biodiversity framework.</w:t>
      </w:r>
      <w:r w:rsidRPr="00942CC3">
        <w:rPr>
          <w:rStyle w:val="normaltextrun"/>
          <w:kern w:val="22"/>
          <w:szCs w:val="22"/>
          <w:lang w:val="en-CA"/>
        </w:rPr>
        <w:t> </w:t>
      </w:r>
      <w:r w:rsidRPr="00942CC3">
        <w:rPr>
          <w:rStyle w:val="normaltextrun"/>
          <w:rFonts w:ascii="Calibri" w:hAnsi="Calibri" w:cs="Calibri"/>
          <w:kern w:val="22"/>
          <w:szCs w:val="22"/>
          <w:lang w:val="en-CA"/>
        </w:rPr>
        <w:t xml:space="preserve"> </w:t>
      </w:r>
    </w:p>
    <w:p w14:paraId="34619095" w14:textId="75E761E9" w:rsidR="006E743F" w:rsidRPr="00584A6C" w:rsidRDefault="006E743F" w:rsidP="00FF7C98">
      <w:pPr>
        <w:pStyle w:val="ListParagraph"/>
        <w:numPr>
          <w:ilvl w:val="0"/>
          <w:numId w:val="21"/>
        </w:numPr>
        <w:tabs>
          <w:tab w:val="clear" w:pos="360"/>
        </w:tabs>
        <w:spacing w:before="120" w:after="120"/>
        <w:contextualSpacing w:val="0"/>
        <w:rPr>
          <w:rStyle w:val="normaltextrun"/>
          <w:rFonts w:cs="Calibri"/>
          <w:szCs w:val="22"/>
        </w:rPr>
      </w:pPr>
      <w:r w:rsidRPr="00584A6C">
        <w:rPr>
          <w:rStyle w:val="normaltextrun"/>
          <w:rFonts w:cs="Calibri"/>
          <w:szCs w:val="22"/>
          <w:lang w:val="en-CA"/>
        </w:rPr>
        <w:t xml:space="preserve">At the first </w:t>
      </w:r>
      <w:r w:rsidRPr="00584A6C">
        <w:t>part</w:t>
      </w:r>
      <w:r w:rsidRPr="00584A6C">
        <w:rPr>
          <w:rStyle w:val="normaltextrun"/>
          <w:rFonts w:cs="Calibri"/>
          <w:szCs w:val="22"/>
          <w:lang w:val="en-CA"/>
        </w:rPr>
        <w:t xml:space="preserve"> of its third meeting, the Open-ended Working Group on the </w:t>
      </w:r>
      <w:r w:rsidR="00302953">
        <w:rPr>
          <w:rStyle w:val="normaltextrun"/>
          <w:rFonts w:cs="Calibri"/>
          <w:szCs w:val="22"/>
          <w:lang w:val="en-CA"/>
        </w:rPr>
        <w:t>P</w:t>
      </w:r>
      <w:r w:rsidRPr="00584A6C">
        <w:rPr>
          <w:rStyle w:val="normaltextrun"/>
          <w:rFonts w:cs="Calibri"/>
          <w:szCs w:val="22"/>
          <w:lang w:val="en-CA"/>
        </w:rPr>
        <w:t>ost-2020 Global Biodiversity Framework considered a note by the Executive Secretary providing an overview of the intersessional activities undertaken up to that time, including the outcomes of the AHTEG and a series of activities organized by the Co-Chairs of the Working Group to facilitate informal information exchange. In light of the discussions during the meeting, the Co-Chairs of the Working Group and the Executive Secretary established an Informal Co-Chairs’ Advisory Group on digital sequence information on genetic resources to provide advice and feedback in advance of the second part of the third meeting of the Working Group.</w:t>
      </w:r>
    </w:p>
    <w:p w14:paraId="58AB6412" w14:textId="46721810" w:rsidR="006E743F" w:rsidRPr="00584A6C" w:rsidRDefault="006E743F" w:rsidP="00942CC3">
      <w:pPr>
        <w:pStyle w:val="ListParagraph"/>
        <w:numPr>
          <w:ilvl w:val="0"/>
          <w:numId w:val="21"/>
        </w:numPr>
        <w:tabs>
          <w:tab w:val="clear" w:pos="360"/>
        </w:tabs>
        <w:spacing w:before="120" w:after="120"/>
        <w:contextualSpacing w:val="0"/>
        <w:rPr>
          <w:rStyle w:val="normaltextrun"/>
          <w:rFonts w:cs="Calibri"/>
          <w:szCs w:val="22"/>
        </w:rPr>
      </w:pPr>
      <w:r w:rsidRPr="00584A6C">
        <w:rPr>
          <w:rStyle w:val="normaltextrun"/>
          <w:rFonts w:cs="Calibri"/>
          <w:szCs w:val="22"/>
          <w:lang w:val="en-CA"/>
        </w:rPr>
        <w:t xml:space="preserve">At the second part of its third meeting, the Open-ended Working Group on the </w:t>
      </w:r>
      <w:r w:rsidR="00D41088" w:rsidRPr="00584A6C">
        <w:rPr>
          <w:rStyle w:val="normaltextrun"/>
          <w:rFonts w:cs="Calibri"/>
          <w:szCs w:val="22"/>
          <w:lang w:val="en-CA"/>
        </w:rPr>
        <w:t>P</w:t>
      </w:r>
      <w:r w:rsidRPr="00584A6C">
        <w:rPr>
          <w:rStyle w:val="normaltextrun"/>
          <w:rFonts w:cs="Calibri"/>
          <w:szCs w:val="22"/>
          <w:lang w:val="en-CA"/>
        </w:rPr>
        <w:t xml:space="preserve">ost-2020 Global Biodiversity Framework </w:t>
      </w:r>
      <w:r w:rsidRPr="00584A6C">
        <w:t>considered</w:t>
      </w:r>
      <w:r w:rsidRPr="00584A6C">
        <w:rPr>
          <w:rStyle w:val="normaltextrun"/>
          <w:rFonts w:cs="Calibri"/>
          <w:szCs w:val="22"/>
          <w:lang w:val="en-CA"/>
        </w:rPr>
        <w:t xml:space="preserve"> information on the work done by the Informal Co-Chairs’ Advisory Group and agreed to </w:t>
      </w:r>
      <w:r w:rsidR="00D41088" w:rsidRPr="00584A6C">
        <w:rPr>
          <w:rStyle w:val="normaltextrun"/>
          <w:rFonts w:cs="Calibri"/>
          <w:szCs w:val="22"/>
          <w:lang w:val="en-CA"/>
        </w:rPr>
        <w:t xml:space="preserve">WG2020 </w:t>
      </w:r>
      <w:r w:rsidRPr="00584A6C">
        <w:rPr>
          <w:rStyle w:val="normaltextrun"/>
          <w:rFonts w:cs="Calibri"/>
          <w:szCs w:val="22"/>
          <w:lang w:val="en-CA"/>
        </w:rPr>
        <w:t>recommendation 3/2</w:t>
      </w:r>
      <w:r w:rsidR="00E11100">
        <w:rPr>
          <w:rStyle w:val="normaltextrun"/>
          <w:rFonts w:cs="Calibri"/>
          <w:szCs w:val="22"/>
          <w:lang w:val="en-CA"/>
        </w:rPr>
        <w:t xml:space="preserve"> which </w:t>
      </w:r>
      <w:r w:rsidR="00524C27">
        <w:rPr>
          <w:rStyle w:val="normaltextrun"/>
          <w:rFonts w:cs="Calibri"/>
          <w:szCs w:val="22"/>
          <w:lang w:val="en-CA"/>
        </w:rPr>
        <w:t>set ou</w:t>
      </w:r>
      <w:r w:rsidR="004A202D">
        <w:rPr>
          <w:rStyle w:val="normaltextrun"/>
          <w:rFonts w:cs="Calibri"/>
          <w:szCs w:val="22"/>
          <w:lang w:val="en-CA"/>
        </w:rPr>
        <w:t>t</w:t>
      </w:r>
      <w:r w:rsidR="00E11100">
        <w:rPr>
          <w:rStyle w:val="normaltextrun"/>
          <w:rFonts w:cs="Calibri"/>
          <w:szCs w:val="22"/>
          <w:lang w:val="en-CA"/>
        </w:rPr>
        <w:t xml:space="preserve"> some </w:t>
      </w:r>
      <w:r w:rsidR="00524C27">
        <w:rPr>
          <w:rStyle w:val="normaltextrun"/>
          <w:rFonts w:cs="Calibri"/>
          <w:szCs w:val="22"/>
          <w:lang w:val="en-CA"/>
        </w:rPr>
        <w:t xml:space="preserve">agreed features of a </w:t>
      </w:r>
      <w:r w:rsidR="004A202D">
        <w:rPr>
          <w:rStyle w:val="normaltextrun"/>
          <w:rFonts w:cs="Calibri"/>
          <w:szCs w:val="22"/>
          <w:lang w:val="en-CA"/>
        </w:rPr>
        <w:t>solution</w:t>
      </w:r>
      <w:r w:rsidR="00524C27">
        <w:rPr>
          <w:rStyle w:val="normaltextrun"/>
          <w:rFonts w:cs="Calibri"/>
          <w:szCs w:val="22"/>
          <w:lang w:val="en-CA"/>
        </w:rPr>
        <w:t xml:space="preserve"> </w:t>
      </w:r>
      <w:r w:rsidR="004A202D">
        <w:rPr>
          <w:rStyle w:val="normaltextrun"/>
          <w:rFonts w:cs="Calibri"/>
          <w:szCs w:val="22"/>
          <w:lang w:val="en-CA"/>
        </w:rPr>
        <w:t>for fair and equitable benefit</w:t>
      </w:r>
      <w:r w:rsidR="00C13493">
        <w:rPr>
          <w:rStyle w:val="normaltextrun"/>
          <w:rFonts w:cs="Calibri"/>
          <w:szCs w:val="22"/>
          <w:lang w:val="en-CA"/>
        </w:rPr>
        <w:noBreakHyphen/>
      </w:r>
      <w:r w:rsidR="004A202D">
        <w:rPr>
          <w:rStyle w:val="normaltextrun"/>
          <w:rFonts w:cs="Calibri"/>
          <w:szCs w:val="22"/>
          <w:lang w:val="en-CA"/>
        </w:rPr>
        <w:t xml:space="preserve">sharing on digital sequence information on genetic resources </w:t>
      </w:r>
      <w:r w:rsidR="00E11100">
        <w:rPr>
          <w:rStyle w:val="normaltextrun"/>
          <w:rFonts w:cs="Calibri"/>
          <w:szCs w:val="22"/>
          <w:lang w:val="en-CA"/>
        </w:rPr>
        <w:t>and r</w:t>
      </w:r>
      <w:r w:rsidR="00E11100" w:rsidRPr="00584A6C">
        <w:rPr>
          <w:rStyle w:val="normaltextrun"/>
          <w:rFonts w:cs="Calibri"/>
          <w:szCs w:val="22"/>
          <w:lang w:val="en-CA"/>
        </w:rPr>
        <w:t>equested additional intersessional work by the Informal Co-Chairs’ Advisory Group</w:t>
      </w:r>
      <w:r w:rsidRPr="00584A6C">
        <w:rPr>
          <w:rStyle w:val="normaltextrun"/>
          <w:rFonts w:cs="Calibri"/>
          <w:szCs w:val="22"/>
          <w:lang w:val="en-CA"/>
        </w:rPr>
        <w:t>.</w:t>
      </w:r>
    </w:p>
    <w:p w14:paraId="422AE21A" w14:textId="190F9498" w:rsidR="006E743F" w:rsidRPr="00584A6C" w:rsidRDefault="006E743F" w:rsidP="00FF7C98">
      <w:pPr>
        <w:pStyle w:val="ListParagraph"/>
        <w:numPr>
          <w:ilvl w:val="0"/>
          <w:numId w:val="21"/>
        </w:numPr>
        <w:tabs>
          <w:tab w:val="clear" w:pos="360"/>
        </w:tabs>
        <w:spacing w:before="120" w:after="120"/>
        <w:contextualSpacing w:val="0"/>
        <w:rPr>
          <w:rStyle w:val="normaltextrun"/>
          <w:rFonts w:cs="Calibri"/>
          <w:szCs w:val="22"/>
        </w:rPr>
      </w:pPr>
      <w:r w:rsidRPr="00584A6C">
        <w:rPr>
          <w:rStyle w:val="normaltextrun"/>
          <w:rFonts w:cs="Calibri"/>
          <w:szCs w:val="22"/>
          <w:lang w:val="en-CA"/>
        </w:rPr>
        <w:t xml:space="preserve">The recommendation also </w:t>
      </w:r>
      <w:r w:rsidRPr="00584A6C">
        <w:t>included</w:t>
      </w:r>
      <w:r w:rsidR="00FE6672">
        <w:t xml:space="preserve"> elements of</w:t>
      </w:r>
      <w:r w:rsidRPr="00584A6C">
        <w:rPr>
          <w:rStyle w:val="normaltextrun"/>
          <w:rFonts w:cs="Calibri"/>
          <w:szCs w:val="22"/>
          <w:lang w:val="en-CA"/>
        </w:rPr>
        <w:t xml:space="preserve"> a draft decision for consideration by the Conference of the Parties.</w:t>
      </w:r>
    </w:p>
    <w:p w14:paraId="638F6769" w14:textId="392A017D" w:rsidR="00FE6672" w:rsidRDefault="00FE6672" w:rsidP="00FF7C98">
      <w:pPr>
        <w:pStyle w:val="ListParagraph"/>
        <w:numPr>
          <w:ilvl w:val="0"/>
          <w:numId w:val="21"/>
        </w:numPr>
        <w:tabs>
          <w:tab w:val="clear" w:pos="360"/>
        </w:tabs>
        <w:spacing w:before="120" w:after="120"/>
        <w:contextualSpacing w:val="0"/>
        <w:rPr>
          <w:rFonts w:cs="Calibri"/>
          <w:szCs w:val="22"/>
        </w:rPr>
      </w:pPr>
      <w:r>
        <w:rPr>
          <w:rFonts w:cs="Calibri"/>
          <w:szCs w:val="22"/>
        </w:rPr>
        <w:t xml:space="preserve">The </w:t>
      </w:r>
      <w:r w:rsidR="006E743F" w:rsidRPr="00584A6C">
        <w:rPr>
          <w:rFonts w:cs="Calibri"/>
          <w:szCs w:val="22"/>
        </w:rPr>
        <w:t xml:space="preserve">fourth meeting </w:t>
      </w:r>
      <w:r>
        <w:rPr>
          <w:rFonts w:cs="Calibri"/>
          <w:szCs w:val="22"/>
        </w:rPr>
        <w:t xml:space="preserve">of the </w:t>
      </w:r>
      <w:r w:rsidRPr="00584A6C">
        <w:rPr>
          <w:rFonts w:cs="Calibri"/>
          <w:szCs w:val="22"/>
        </w:rPr>
        <w:t xml:space="preserve">Working Group </w:t>
      </w:r>
      <w:r w:rsidR="006E743F" w:rsidRPr="00584A6C">
        <w:rPr>
          <w:rFonts w:cs="Calibri"/>
          <w:szCs w:val="22"/>
        </w:rPr>
        <w:t xml:space="preserve">held </w:t>
      </w:r>
      <w:r w:rsidR="007F0CA8" w:rsidRPr="00584A6C">
        <w:rPr>
          <w:rFonts w:cs="Calibri"/>
          <w:szCs w:val="22"/>
        </w:rPr>
        <w:t xml:space="preserve">in Nairobi </w:t>
      </w:r>
      <w:r w:rsidR="006E743F" w:rsidRPr="00584A6C">
        <w:rPr>
          <w:rFonts w:cs="Calibri"/>
          <w:szCs w:val="22"/>
        </w:rPr>
        <w:t>from 21 to 26 June 2022</w:t>
      </w:r>
      <w:r w:rsidR="007F0CA8" w:rsidRPr="00584A6C">
        <w:rPr>
          <w:rFonts w:cs="Calibri"/>
          <w:szCs w:val="22"/>
        </w:rPr>
        <w:t>,</w:t>
      </w:r>
      <w:r w:rsidR="006E743F" w:rsidRPr="00584A6C">
        <w:rPr>
          <w:rFonts w:cs="Calibri"/>
          <w:szCs w:val="22"/>
        </w:rPr>
        <w:t xml:space="preserve"> continue</w:t>
      </w:r>
      <w:r>
        <w:rPr>
          <w:rFonts w:cs="Calibri"/>
          <w:szCs w:val="22"/>
        </w:rPr>
        <w:t>d</w:t>
      </w:r>
      <w:r w:rsidR="006E743F" w:rsidRPr="00584A6C">
        <w:rPr>
          <w:rFonts w:cs="Calibri"/>
          <w:szCs w:val="22"/>
        </w:rPr>
        <w:t xml:space="preserve"> negotiations on </w:t>
      </w:r>
      <w:r w:rsidR="006E743F" w:rsidRPr="00584A6C">
        <w:t>digital</w:t>
      </w:r>
      <w:r w:rsidR="006E743F" w:rsidRPr="00584A6C">
        <w:rPr>
          <w:rFonts w:cs="Calibri"/>
          <w:szCs w:val="22"/>
        </w:rPr>
        <w:t xml:space="preserve"> sequence information, building on the work of the third meeting of the Working Group and drawing upon the intersessional work </w:t>
      </w:r>
      <w:r w:rsidR="00524C27">
        <w:rPr>
          <w:rFonts w:cs="Calibri"/>
          <w:szCs w:val="22"/>
        </w:rPr>
        <w:t xml:space="preserve">to date </w:t>
      </w:r>
      <w:r w:rsidR="006E743F" w:rsidRPr="00584A6C">
        <w:rPr>
          <w:rFonts w:cs="Calibri"/>
          <w:szCs w:val="22"/>
        </w:rPr>
        <w:t>of the Informal Co-Chairs’ Advisory Group</w:t>
      </w:r>
      <w:r>
        <w:rPr>
          <w:rFonts w:cs="Calibri"/>
          <w:szCs w:val="22"/>
        </w:rPr>
        <w:t xml:space="preserve">, and prepared </w:t>
      </w:r>
      <w:r w:rsidRPr="00584A6C">
        <w:rPr>
          <w:rStyle w:val="normaltextrun"/>
          <w:rFonts w:cs="Calibri"/>
          <w:szCs w:val="22"/>
          <w:lang w:val="en-CA"/>
        </w:rPr>
        <w:t xml:space="preserve">recommendation </w:t>
      </w:r>
      <w:r>
        <w:rPr>
          <w:rStyle w:val="normaltextrun"/>
          <w:rFonts w:cs="Calibri"/>
          <w:szCs w:val="22"/>
          <w:lang w:val="en-CA"/>
        </w:rPr>
        <w:t xml:space="preserve">4/2, which </w:t>
      </w:r>
      <w:r w:rsidRPr="00584A6C">
        <w:t>include</w:t>
      </w:r>
      <w:r>
        <w:t>s revised elements of</w:t>
      </w:r>
      <w:r w:rsidRPr="00584A6C">
        <w:rPr>
          <w:rStyle w:val="normaltextrun"/>
          <w:rFonts w:cs="Calibri"/>
          <w:szCs w:val="22"/>
          <w:lang w:val="en-CA"/>
        </w:rPr>
        <w:t xml:space="preserve"> a draft decision for consideration by the Conference of the Parties</w:t>
      </w:r>
      <w:r w:rsidR="006E743F" w:rsidRPr="00584A6C">
        <w:rPr>
          <w:rFonts w:cs="Calibri"/>
          <w:szCs w:val="22"/>
        </w:rPr>
        <w:t>.</w:t>
      </w:r>
      <w:r>
        <w:rPr>
          <w:rFonts w:cs="Calibri"/>
          <w:szCs w:val="22"/>
        </w:rPr>
        <w:t xml:space="preserve"> </w:t>
      </w:r>
    </w:p>
    <w:p w14:paraId="0230D7F1" w14:textId="51E1DCFC" w:rsidR="006E743F" w:rsidRPr="00584A6C" w:rsidRDefault="00FE6672" w:rsidP="00FF7C98">
      <w:pPr>
        <w:pStyle w:val="ListParagraph"/>
        <w:numPr>
          <w:ilvl w:val="0"/>
          <w:numId w:val="21"/>
        </w:numPr>
        <w:tabs>
          <w:tab w:val="clear" w:pos="360"/>
        </w:tabs>
        <w:spacing w:before="120" w:after="120"/>
        <w:contextualSpacing w:val="0"/>
        <w:rPr>
          <w:rFonts w:cs="Calibri"/>
          <w:szCs w:val="22"/>
        </w:rPr>
      </w:pPr>
      <w:r>
        <w:rPr>
          <w:rFonts w:cs="Calibri"/>
          <w:szCs w:val="22"/>
        </w:rPr>
        <w:t xml:space="preserve">It is expected that </w:t>
      </w:r>
      <w:r w:rsidR="00524C27">
        <w:rPr>
          <w:rFonts w:cs="Calibri"/>
          <w:szCs w:val="22"/>
        </w:rPr>
        <w:t xml:space="preserve">the </w:t>
      </w:r>
      <w:r>
        <w:rPr>
          <w:rFonts w:cs="Calibri"/>
          <w:szCs w:val="22"/>
        </w:rPr>
        <w:t xml:space="preserve">draft decision </w:t>
      </w:r>
      <w:r w:rsidR="00524C27">
        <w:rPr>
          <w:rFonts w:cs="Calibri"/>
          <w:szCs w:val="22"/>
        </w:rPr>
        <w:t xml:space="preserve">for </w:t>
      </w:r>
      <w:r w:rsidRPr="00584A6C">
        <w:rPr>
          <w:rStyle w:val="normaltextrun"/>
          <w:rFonts w:cs="Calibri"/>
          <w:szCs w:val="22"/>
          <w:lang w:val="en-CA"/>
        </w:rPr>
        <w:t>the Conference of the Parties</w:t>
      </w:r>
      <w:r>
        <w:rPr>
          <w:rFonts w:cs="Calibri"/>
          <w:szCs w:val="22"/>
        </w:rPr>
        <w:t xml:space="preserve"> will be </w:t>
      </w:r>
      <w:r w:rsidR="00524C27">
        <w:rPr>
          <w:rFonts w:cs="Calibri"/>
          <w:szCs w:val="22"/>
        </w:rPr>
        <w:t>further developed</w:t>
      </w:r>
      <w:r>
        <w:rPr>
          <w:rFonts w:cs="Calibri"/>
          <w:szCs w:val="22"/>
        </w:rPr>
        <w:t xml:space="preserve"> by the Working Group at its fifth meeting</w:t>
      </w:r>
      <w:r w:rsidR="00AF3251">
        <w:rPr>
          <w:rFonts w:cs="Calibri"/>
          <w:szCs w:val="22"/>
        </w:rPr>
        <w:t>,</w:t>
      </w:r>
      <w:r w:rsidR="00AF3251" w:rsidRPr="00AF3251">
        <w:rPr>
          <w:rStyle w:val="normaltextrun"/>
          <w:szCs w:val="22"/>
          <w:lang w:val="en-CA"/>
        </w:rPr>
        <w:t xml:space="preserve"> </w:t>
      </w:r>
      <w:r w:rsidR="00AF3251" w:rsidRPr="00584A6C">
        <w:rPr>
          <w:rStyle w:val="normaltextrun"/>
          <w:szCs w:val="22"/>
          <w:lang w:val="en-CA"/>
        </w:rPr>
        <w:t xml:space="preserve">taking into account information from </w:t>
      </w:r>
      <w:r w:rsidR="00524C27">
        <w:rPr>
          <w:rStyle w:val="normaltextrun"/>
          <w:szCs w:val="22"/>
          <w:lang w:val="en-CA"/>
        </w:rPr>
        <w:t>the</w:t>
      </w:r>
      <w:r w:rsidR="00AF3251" w:rsidRPr="00584A6C">
        <w:rPr>
          <w:rStyle w:val="normaltextrun"/>
          <w:szCs w:val="22"/>
          <w:lang w:val="en-CA"/>
        </w:rPr>
        <w:t xml:space="preserve"> further work by </w:t>
      </w:r>
      <w:r w:rsidR="00AF3251" w:rsidRPr="00584A6C">
        <w:t>the</w:t>
      </w:r>
      <w:r w:rsidR="00AF3251" w:rsidRPr="00584A6C">
        <w:rPr>
          <w:rStyle w:val="normaltextrun"/>
          <w:szCs w:val="22"/>
          <w:lang w:val="en-CA"/>
        </w:rPr>
        <w:t xml:space="preserve"> Informal Co-Chairs’ Advisory </w:t>
      </w:r>
      <w:r w:rsidR="00AF3251" w:rsidRPr="00302CD2">
        <w:rPr>
          <w:rStyle w:val="normaltextrun"/>
          <w:szCs w:val="22"/>
          <w:lang w:val="en-CA"/>
        </w:rPr>
        <w:t xml:space="preserve">Group </w:t>
      </w:r>
      <w:r w:rsidR="001B0F28" w:rsidRPr="00302CD2">
        <w:rPr>
          <w:rStyle w:val="normaltextrun"/>
          <w:szCs w:val="22"/>
          <w:lang w:val="en-CA"/>
        </w:rPr>
        <w:t>(CBD/WG2020/5</w:t>
      </w:r>
      <w:r w:rsidR="00EF1DCB" w:rsidRPr="00302CD2">
        <w:rPr>
          <w:rStyle w:val="normaltextrun"/>
          <w:szCs w:val="22"/>
          <w:lang w:val="en-CA"/>
        </w:rPr>
        <w:t>/</w:t>
      </w:r>
      <w:r w:rsidR="00296749" w:rsidRPr="00302CD2">
        <w:rPr>
          <w:rStyle w:val="normaltextrun"/>
          <w:szCs w:val="22"/>
          <w:lang w:val="en-CA"/>
        </w:rPr>
        <w:t>3</w:t>
      </w:r>
      <w:r w:rsidR="00EF1DCB" w:rsidRPr="00302CD2">
        <w:rPr>
          <w:rStyle w:val="normaltextrun"/>
          <w:szCs w:val="22"/>
          <w:lang w:val="en-CA"/>
        </w:rPr>
        <w:t>)</w:t>
      </w:r>
      <w:r w:rsidR="00EF1DCB" w:rsidRPr="00302CD2">
        <w:rPr>
          <w:rFonts w:cs="Calibri"/>
          <w:szCs w:val="22"/>
        </w:rPr>
        <w:t>.</w:t>
      </w:r>
      <w:r w:rsidR="00EF1DCB">
        <w:rPr>
          <w:rFonts w:cs="Calibri"/>
          <w:szCs w:val="22"/>
        </w:rPr>
        <w:t xml:space="preserve"> </w:t>
      </w:r>
    </w:p>
    <w:p w14:paraId="26D8D985" w14:textId="66C69E94" w:rsidR="006E743F" w:rsidRPr="00DA36D8" w:rsidRDefault="006E743F" w:rsidP="00FF7C98">
      <w:pPr>
        <w:pStyle w:val="ListParagraph"/>
        <w:numPr>
          <w:ilvl w:val="0"/>
          <w:numId w:val="21"/>
        </w:numPr>
        <w:tabs>
          <w:tab w:val="clear" w:pos="360"/>
        </w:tabs>
        <w:spacing w:before="120" w:after="120"/>
        <w:contextualSpacing w:val="0"/>
        <w:rPr>
          <w:szCs w:val="22"/>
        </w:rPr>
      </w:pPr>
      <w:r w:rsidRPr="00584A6C">
        <w:rPr>
          <w:rStyle w:val="normaltextrun"/>
          <w:szCs w:val="22"/>
          <w:lang w:val="en-CA"/>
        </w:rPr>
        <w:t xml:space="preserve">The Conference of the Parties will be invited to consider this item on the basis of </w:t>
      </w:r>
      <w:r w:rsidR="00AF3251">
        <w:rPr>
          <w:rStyle w:val="normaltextrun"/>
          <w:szCs w:val="22"/>
          <w:lang w:val="en-CA"/>
        </w:rPr>
        <w:t>the</w:t>
      </w:r>
      <w:r w:rsidR="00AF3251" w:rsidRPr="00584A6C">
        <w:rPr>
          <w:rStyle w:val="normaltextrun"/>
          <w:szCs w:val="22"/>
          <w:lang w:val="en-CA"/>
        </w:rPr>
        <w:t xml:space="preserve"> </w:t>
      </w:r>
      <w:r w:rsidRPr="00584A6C">
        <w:rPr>
          <w:rStyle w:val="normaltextrun"/>
          <w:szCs w:val="22"/>
          <w:lang w:val="en-CA"/>
        </w:rPr>
        <w:t>recommendation</w:t>
      </w:r>
      <w:r w:rsidR="00AF3251">
        <w:rPr>
          <w:rStyle w:val="normaltextrun"/>
          <w:szCs w:val="22"/>
          <w:lang w:val="en-CA"/>
        </w:rPr>
        <w:t>s</w:t>
      </w:r>
      <w:r w:rsidRPr="00584A6C">
        <w:rPr>
          <w:rStyle w:val="normaltextrun"/>
          <w:szCs w:val="22"/>
          <w:lang w:val="en-CA"/>
        </w:rPr>
        <w:t xml:space="preserve"> from the </w:t>
      </w:r>
      <w:r w:rsidR="007A707F">
        <w:rPr>
          <w:rStyle w:val="normaltextrun"/>
          <w:szCs w:val="22"/>
          <w:lang w:val="en-CA"/>
        </w:rPr>
        <w:t xml:space="preserve">third, fourth and fifth meetings of </w:t>
      </w:r>
      <w:r w:rsidRPr="00584A6C">
        <w:rPr>
          <w:rStyle w:val="normaltextrun"/>
          <w:szCs w:val="22"/>
          <w:lang w:val="en-CA"/>
        </w:rPr>
        <w:t>Working Group</w:t>
      </w:r>
      <w:r w:rsidRPr="00DA36D8">
        <w:rPr>
          <w:rStyle w:val="normaltextrun"/>
          <w:szCs w:val="22"/>
          <w:lang w:val="en-CA"/>
        </w:rPr>
        <w:t>.</w:t>
      </w:r>
      <w:r w:rsidRPr="00DA36D8">
        <w:rPr>
          <w:rStyle w:val="normaltextrun"/>
          <w:szCs w:val="22"/>
        </w:rPr>
        <w:t xml:space="preserve"> </w:t>
      </w:r>
      <w:r w:rsidRPr="00DA36D8">
        <w:rPr>
          <w:rStyle w:val="normaltextrun"/>
          <w:szCs w:val="22"/>
          <w:lang w:val="en-CA"/>
        </w:rPr>
        <w:t xml:space="preserve">This agenda item will be considered jointly with the corresponding item on the agenda of the meeting of the Parties to the Nagoya Protocol. </w:t>
      </w:r>
    </w:p>
    <w:p w14:paraId="443FE367" w14:textId="32E5FB93" w:rsidR="0061275F" w:rsidRPr="00584A6C" w:rsidRDefault="0061275F" w:rsidP="00942CC3">
      <w:pPr>
        <w:keepNext/>
        <w:spacing w:before="240" w:after="140"/>
        <w:ind w:left="720" w:hanging="720"/>
        <w:jc w:val="center"/>
        <w:outlineLvl w:val="1"/>
        <w:rPr>
          <w:szCs w:val="22"/>
        </w:rPr>
      </w:pPr>
      <w:r w:rsidRPr="00584A6C">
        <w:rPr>
          <w:b/>
          <w:bCs/>
          <w:szCs w:val="22"/>
        </w:rPr>
        <w:t>Item 12.</w:t>
      </w:r>
      <w:r w:rsidRPr="00584A6C">
        <w:rPr>
          <w:b/>
          <w:bCs/>
          <w:szCs w:val="22"/>
        </w:rPr>
        <w:tab/>
        <w:t>Resource mobilization</w:t>
      </w:r>
      <w:r w:rsidRPr="00584A6C">
        <w:rPr>
          <w:szCs w:val="22"/>
        </w:rPr>
        <w:t xml:space="preserve"> </w:t>
      </w:r>
      <w:r w:rsidRPr="00584A6C">
        <w:rPr>
          <w:b/>
          <w:bCs/>
          <w:szCs w:val="22"/>
        </w:rPr>
        <w:t>and the financial mechanism</w:t>
      </w:r>
    </w:p>
    <w:p w14:paraId="6203C55A" w14:textId="12541282" w:rsidR="0061275F" w:rsidRPr="00584A6C" w:rsidRDefault="005E4CFE" w:rsidP="00942CC3">
      <w:pPr>
        <w:pStyle w:val="Heading3"/>
      </w:pPr>
      <w:bookmarkStart w:id="11" w:name="_Hlk35858548"/>
      <w:r>
        <w:t>Item 12 A.</w:t>
      </w:r>
      <w:r>
        <w:tab/>
      </w:r>
      <w:r w:rsidR="0061275F" w:rsidRPr="00584A6C">
        <w:t>Resource mobilization</w:t>
      </w:r>
    </w:p>
    <w:bookmarkEnd w:id="11"/>
    <w:p w14:paraId="45B6ECDB" w14:textId="65CB23B1" w:rsidR="0061275F" w:rsidRPr="00584A6C" w:rsidRDefault="0061275F" w:rsidP="00FF7C98">
      <w:pPr>
        <w:numPr>
          <w:ilvl w:val="0"/>
          <w:numId w:val="21"/>
        </w:numPr>
        <w:tabs>
          <w:tab w:val="clear" w:pos="360"/>
        </w:tabs>
        <w:spacing w:after="120"/>
        <w:rPr>
          <w:szCs w:val="22"/>
        </w:rPr>
      </w:pPr>
      <w:r w:rsidRPr="00584A6C">
        <w:rPr>
          <w:szCs w:val="22"/>
        </w:rPr>
        <w:t xml:space="preserve">In decision </w:t>
      </w:r>
      <w:hyperlink r:id="rId35" w:history="1">
        <w:r w:rsidRPr="00420210">
          <w:rPr>
            <w:rStyle w:val="Hyperlink"/>
            <w:sz w:val="22"/>
            <w:szCs w:val="22"/>
          </w:rPr>
          <w:t>14/22</w:t>
        </w:r>
      </w:hyperlink>
      <w:r w:rsidRPr="00584A6C">
        <w:rPr>
          <w:szCs w:val="22"/>
        </w:rPr>
        <w:t>, the Conference of the Parties affirmed that resource mobilization would be an integral part of the post-2020 global biodiversity framework and decided to initiate preparations on this component at an early stage in the process of developing the framework, in full coherence and coordination with the overall process for the post-2020 framework (para</w:t>
      </w:r>
      <w:r w:rsidR="00615288" w:rsidRPr="00584A6C">
        <w:rPr>
          <w:szCs w:val="22"/>
        </w:rPr>
        <w:t>.</w:t>
      </w:r>
      <w:r w:rsidRPr="00584A6C">
        <w:rPr>
          <w:szCs w:val="22"/>
        </w:rPr>
        <w:t xml:space="preserve"> 14). In the same decision, the Conference of the Parties requested the Executive Secretary to contract a panel of experts on resource mobilization to undertake a number of activities and prepare reports to contribute to the overall process for the post-2020 </w:t>
      </w:r>
      <w:r w:rsidRPr="00584A6C">
        <w:rPr>
          <w:szCs w:val="22"/>
        </w:rPr>
        <w:lastRenderedPageBreak/>
        <w:t xml:space="preserve">framework and for consideration </w:t>
      </w:r>
      <w:r w:rsidR="00615288" w:rsidRPr="00584A6C">
        <w:rPr>
          <w:szCs w:val="22"/>
        </w:rPr>
        <w:t xml:space="preserve">by </w:t>
      </w:r>
      <w:r w:rsidRPr="00584A6C">
        <w:rPr>
          <w:szCs w:val="22"/>
        </w:rPr>
        <w:t xml:space="preserve">the </w:t>
      </w:r>
      <w:r w:rsidR="00615288" w:rsidRPr="00584A6C">
        <w:rPr>
          <w:szCs w:val="22"/>
        </w:rPr>
        <w:t>O</w:t>
      </w:r>
      <w:r w:rsidRPr="00584A6C">
        <w:rPr>
          <w:szCs w:val="22"/>
        </w:rPr>
        <w:t xml:space="preserve">pen-ended </w:t>
      </w:r>
      <w:r w:rsidR="00615288" w:rsidRPr="00584A6C">
        <w:rPr>
          <w:szCs w:val="22"/>
        </w:rPr>
        <w:t>W</w:t>
      </w:r>
      <w:r w:rsidRPr="00584A6C">
        <w:rPr>
          <w:szCs w:val="22"/>
        </w:rPr>
        <w:t xml:space="preserve">orking </w:t>
      </w:r>
      <w:r w:rsidR="00615288" w:rsidRPr="00584A6C">
        <w:rPr>
          <w:szCs w:val="22"/>
        </w:rPr>
        <w:t>G</w:t>
      </w:r>
      <w:r w:rsidRPr="00584A6C">
        <w:rPr>
          <w:szCs w:val="22"/>
        </w:rPr>
        <w:t xml:space="preserve">roup </w:t>
      </w:r>
      <w:r w:rsidR="00615288" w:rsidRPr="00584A6C">
        <w:rPr>
          <w:szCs w:val="22"/>
        </w:rPr>
        <w:t xml:space="preserve">on the Post-2020 Global Biodiversity Framework </w:t>
      </w:r>
      <w:r w:rsidRPr="00584A6C">
        <w:rPr>
          <w:szCs w:val="22"/>
        </w:rPr>
        <w:t xml:space="preserve">and </w:t>
      </w:r>
      <w:r w:rsidR="00615288" w:rsidRPr="00584A6C">
        <w:rPr>
          <w:szCs w:val="22"/>
        </w:rPr>
        <w:t xml:space="preserve">by </w:t>
      </w:r>
      <w:r w:rsidRPr="00584A6C">
        <w:rPr>
          <w:szCs w:val="22"/>
        </w:rPr>
        <w:t>the Conference of the Parties at its fifteenth meeting (para</w:t>
      </w:r>
      <w:r w:rsidR="00615288" w:rsidRPr="00584A6C">
        <w:rPr>
          <w:szCs w:val="22"/>
        </w:rPr>
        <w:t>.</w:t>
      </w:r>
      <w:r w:rsidRPr="00584A6C">
        <w:rPr>
          <w:szCs w:val="22"/>
        </w:rPr>
        <w:t xml:space="preserve"> 15).</w:t>
      </w:r>
    </w:p>
    <w:p w14:paraId="15A95B43" w14:textId="642E0CB5" w:rsidR="0061275F" w:rsidRPr="00584A6C" w:rsidRDefault="0061275F" w:rsidP="00FF7C98">
      <w:pPr>
        <w:numPr>
          <w:ilvl w:val="0"/>
          <w:numId w:val="21"/>
        </w:numPr>
        <w:tabs>
          <w:tab w:val="clear" w:pos="360"/>
        </w:tabs>
        <w:spacing w:after="120"/>
        <w:rPr>
          <w:bCs/>
          <w:kern w:val="22"/>
          <w:szCs w:val="22"/>
        </w:rPr>
      </w:pPr>
      <w:r w:rsidRPr="00584A6C">
        <w:rPr>
          <w:bCs/>
          <w:kern w:val="22"/>
          <w:szCs w:val="22"/>
        </w:rPr>
        <w:t xml:space="preserve">The reports of the expert panel, in particular the contribution of the panel to the resource mobilization component, were considered by the Subsidiary Body on Implementation at its third meeting, </w:t>
      </w:r>
      <w:r w:rsidRPr="00302CD2">
        <w:rPr>
          <w:bCs/>
          <w:kern w:val="22"/>
          <w:szCs w:val="22"/>
        </w:rPr>
        <w:t>based on documentation prepared by the Executive Secretary</w:t>
      </w:r>
      <w:r w:rsidR="00997FFD" w:rsidRPr="00302CD2">
        <w:rPr>
          <w:bCs/>
          <w:kern w:val="22"/>
          <w:szCs w:val="22"/>
        </w:rPr>
        <w:t xml:space="preserve"> (CBD/SBI/3/</w:t>
      </w:r>
      <w:r w:rsidR="00E33655" w:rsidRPr="00302CD2">
        <w:rPr>
          <w:bCs/>
          <w:kern w:val="22"/>
          <w:szCs w:val="22"/>
        </w:rPr>
        <w:t>5/Add.1</w:t>
      </w:r>
      <w:r w:rsidR="00997FFD" w:rsidRPr="00302CD2">
        <w:rPr>
          <w:bCs/>
          <w:kern w:val="22"/>
          <w:szCs w:val="22"/>
        </w:rPr>
        <w:t xml:space="preserve"> and CBD/SBI/3/</w:t>
      </w:r>
      <w:r w:rsidR="00E33655" w:rsidRPr="00302CD2">
        <w:rPr>
          <w:bCs/>
          <w:kern w:val="22"/>
          <w:szCs w:val="22"/>
        </w:rPr>
        <w:t>5/Add.2</w:t>
      </w:r>
      <w:r w:rsidR="008068EB" w:rsidRPr="00302CD2">
        <w:rPr>
          <w:bCs/>
          <w:kern w:val="22"/>
          <w:szCs w:val="22"/>
        </w:rPr>
        <w:t>/Rev.1</w:t>
      </w:r>
      <w:r w:rsidR="00997FFD" w:rsidRPr="00302CD2">
        <w:rPr>
          <w:bCs/>
          <w:kern w:val="22"/>
          <w:szCs w:val="22"/>
        </w:rPr>
        <w:t xml:space="preserve">) and </w:t>
      </w:r>
      <w:r w:rsidR="00CB1709" w:rsidRPr="00302CD2">
        <w:rPr>
          <w:bCs/>
          <w:kern w:val="22"/>
          <w:szCs w:val="22"/>
        </w:rPr>
        <w:t xml:space="preserve">are </w:t>
      </w:r>
      <w:r w:rsidR="00997FFD" w:rsidRPr="00302CD2">
        <w:rPr>
          <w:bCs/>
          <w:kern w:val="22"/>
          <w:szCs w:val="22"/>
        </w:rPr>
        <w:t xml:space="preserve">also </w:t>
      </w:r>
      <w:r w:rsidR="00CB1709" w:rsidRPr="00302CD2">
        <w:rPr>
          <w:bCs/>
          <w:kern w:val="22"/>
          <w:szCs w:val="22"/>
        </w:rPr>
        <w:t xml:space="preserve">made </w:t>
      </w:r>
      <w:r w:rsidR="00997FFD" w:rsidRPr="00302CD2">
        <w:rPr>
          <w:bCs/>
          <w:kern w:val="22"/>
          <w:szCs w:val="22"/>
        </w:rPr>
        <w:t>available for the information of the Conference of the Parties</w:t>
      </w:r>
      <w:r w:rsidRPr="00302CD2">
        <w:rPr>
          <w:bCs/>
          <w:kern w:val="22"/>
          <w:szCs w:val="22"/>
        </w:rPr>
        <w:t xml:space="preserve">. The Subsidiary Body </w:t>
      </w:r>
      <w:r w:rsidR="006C777B" w:rsidRPr="00302CD2">
        <w:rPr>
          <w:bCs/>
          <w:kern w:val="22"/>
          <w:szCs w:val="22"/>
        </w:rPr>
        <w:t xml:space="preserve">prepared a draft decision, contained in </w:t>
      </w:r>
      <w:r w:rsidR="00A730BC" w:rsidRPr="00302CD2">
        <w:rPr>
          <w:bCs/>
          <w:kern w:val="22"/>
          <w:szCs w:val="22"/>
        </w:rPr>
        <w:t xml:space="preserve">SBI </w:t>
      </w:r>
      <w:r w:rsidRPr="00302CD2">
        <w:rPr>
          <w:bCs/>
          <w:kern w:val="22"/>
          <w:szCs w:val="22"/>
        </w:rPr>
        <w:t>recommendation 3/</w:t>
      </w:r>
      <w:r w:rsidR="00C6623C" w:rsidRPr="00302CD2">
        <w:rPr>
          <w:bCs/>
          <w:kern w:val="22"/>
          <w:szCs w:val="22"/>
        </w:rPr>
        <w:t>6</w:t>
      </w:r>
      <w:r w:rsidRPr="00302CD2">
        <w:rPr>
          <w:bCs/>
          <w:kern w:val="22"/>
          <w:szCs w:val="22"/>
        </w:rPr>
        <w:t xml:space="preserve">, </w:t>
      </w:r>
      <w:r w:rsidR="006C777B" w:rsidRPr="00302CD2">
        <w:rPr>
          <w:bCs/>
          <w:kern w:val="22"/>
          <w:szCs w:val="22"/>
        </w:rPr>
        <w:t xml:space="preserve">reproduced in the compilation of draft decisions (CBD/COP/15/2). </w:t>
      </w:r>
      <w:r w:rsidR="008068EB" w:rsidRPr="00302CD2">
        <w:rPr>
          <w:bCs/>
          <w:kern w:val="22"/>
          <w:szCs w:val="22"/>
        </w:rPr>
        <w:t xml:space="preserve">The Subsidiary Body on Implementation </w:t>
      </w:r>
      <w:r w:rsidR="006C777B" w:rsidRPr="00302CD2">
        <w:rPr>
          <w:bCs/>
          <w:kern w:val="22"/>
          <w:szCs w:val="22"/>
        </w:rPr>
        <w:t>also mandated an informal consultative process on resource mobilization and recommended that the outcomes of the work of the Sub</w:t>
      </w:r>
      <w:r w:rsidR="00910AF6" w:rsidRPr="00302CD2">
        <w:rPr>
          <w:bCs/>
          <w:kern w:val="22"/>
          <w:szCs w:val="22"/>
        </w:rPr>
        <w:t>s</w:t>
      </w:r>
      <w:r w:rsidR="006C777B" w:rsidRPr="00302CD2">
        <w:rPr>
          <w:bCs/>
          <w:kern w:val="22"/>
          <w:szCs w:val="22"/>
        </w:rPr>
        <w:t xml:space="preserve">idiary Body </w:t>
      </w:r>
      <w:r w:rsidR="00910AF6" w:rsidRPr="00302CD2">
        <w:rPr>
          <w:bCs/>
          <w:kern w:val="22"/>
          <w:szCs w:val="22"/>
        </w:rPr>
        <w:t xml:space="preserve">and the informal consultative process be made available for consideration </w:t>
      </w:r>
      <w:r w:rsidRPr="00302CD2">
        <w:rPr>
          <w:bCs/>
          <w:kern w:val="22"/>
          <w:szCs w:val="22"/>
        </w:rPr>
        <w:t>by the Working Group on the Post-2020 Global Biodiversity Framework</w:t>
      </w:r>
      <w:r w:rsidR="00910AF6" w:rsidRPr="00302CD2">
        <w:rPr>
          <w:bCs/>
          <w:kern w:val="22"/>
          <w:szCs w:val="22"/>
        </w:rPr>
        <w:t>, as well as the Conference of the Parties</w:t>
      </w:r>
      <w:r w:rsidRPr="00302CD2">
        <w:rPr>
          <w:bCs/>
          <w:kern w:val="22"/>
          <w:szCs w:val="22"/>
        </w:rPr>
        <w:t xml:space="preserve">. </w:t>
      </w:r>
      <w:r w:rsidR="00910AF6" w:rsidRPr="00302CD2">
        <w:rPr>
          <w:bCs/>
          <w:kern w:val="22"/>
          <w:szCs w:val="22"/>
        </w:rPr>
        <w:t>Accordingly, a report on the informal consultative process is being made av</w:t>
      </w:r>
      <w:r w:rsidR="00CB1709" w:rsidRPr="00302CD2">
        <w:rPr>
          <w:bCs/>
          <w:kern w:val="22"/>
          <w:szCs w:val="22"/>
        </w:rPr>
        <w:t>ai</w:t>
      </w:r>
      <w:r w:rsidR="00910AF6" w:rsidRPr="00302CD2">
        <w:rPr>
          <w:bCs/>
          <w:kern w:val="22"/>
          <w:szCs w:val="22"/>
        </w:rPr>
        <w:t xml:space="preserve">lable as an information document. </w:t>
      </w:r>
      <w:r w:rsidRPr="00302CD2">
        <w:rPr>
          <w:bCs/>
          <w:kern w:val="22"/>
          <w:szCs w:val="22"/>
        </w:rPr>
        <w:t>In addition, document CBD/COP/15</w:t>
      </w:r>
      <w:r w:rsidR="00FC4BA7" w:rsidRPr="00302CD2">
        <w:rPr>
          <w:bCs/>
          <w:kern w:val="22"/>
          <w:szCs w:val="22"/>
        </w:rPr>
        <w:t xml:space="preserve">/11 </w:t>
      </w:r>
      <w:r w:rsidRPr="00302CD2">
        <w:rPr>
          <w:bCs/>
          <w:kern w:val="22"/>
          <w:szCs w:val="22"/>
        </w:rPr>
        <w:t xml:space="preserve">provides a final report on the </w:t>
      </w:r>
      <w:r w:rsidR="00CB1709" w:rsidRPr="00302CD2">
        <w:rPr>
          <w:bCs/>
          <w:kern w:val="22"/>
          <w:szCs w:val="22"/>
        </w:rPr>
        <w:t xml:space="preserve">information submitted by Parties through </w:t>
      </w:r>
      <w:r w:rsidR="00910AF6" w:rsidRPr="00302CD2">
        <w:rPr>
          <w:bCs/>
          <w:kern w:val="22"/>
          <w:szCs w:val="22"/>
        </w:rPr>
        <w:t xml:space="preserve">the financial reporting framework established by decisions </w:t>
      </w:r>
      <w:r w:rsidR="00D92A35" w:rsidRPr="00302CD2">
        <w:rPr>
          <w:bCs/>
          <w:kern w:val="22"/>
          <w:szCs w:val="22"/>
        </w:rPr>
        <w:t>XI</w:t>
      </w:r>
      <w:r w:rsidR="00910AF6" w:rsidRPr="00302CD2">
        <w:rPr>
          <w:bCs/>
          <w:kern w:val="22"/>
          <w:szCs w:val="22"/>
        </w:rPr>
        <w:t>/</w:t>
      </w:r>
      <w:r w:rsidR="00D92A35" w:rsidRPr="00302CD2">
        <w:rPr>
          <w:bCs/>
          <w:kern w:val="22"/>
          <w:szCs w:val="22"/>
        </w:rPr>
        <w:t>4</w:t>
      </w:r>
      <w:r w:rsidR="00910AF6" w:rsidRPr="00302CD2">
        <w:rPr>
          <w:bCs/>
          <w:kern w:val="22"/>
          <w:szCs w:val="22"/>
        </w:rPr>
        <w:t xml:space="preserve"> and </w:t>
      </w:r>
      <w:r w:rsidR="00925F15" w:rsidRPr="00302CD2">
        <w:rPr>
          <w:bCs/>
          <w:kern w:val="22"/>
          <w:szCs w:val="22"/>
        </w:rPr>
        <w:t>XII</w:t>
      </w:r>
      <w:r w:rsidR="00910AF6" w:rsidRPr="00302CD2">
        <w:rPr>
          <w:bCs/>
          <w:kern w:val="22"/>
          <w:szCs w:val="22"/>
        </w:rPr>
        <w:t>/</w:t>
      </w:r>
      <w:r w:rsidR="00925F15" w:rsidRPr="00302CD2">
        <w:rPr>
          <w:bCs/>
          <w:kern w:val="22"/>
          <w:szCs w:val="22"/>
        </w:rPr>
        <w:t>3</w:t>
      </w:r>
      <w:r w:rsidR="00910AF6" w:rsidRPr="00302CD2">
        <w:rPr>
          <w:bCs/>
          <w:kern w:val="22"/>
          <w:szCs w:val="22"/>
        </w:rPr>
        <w:t>.</w:t>
      </w:r>
      <w:r w:rsidR="00910AF6">
        <w:rPr>
          <w:bCs/>
          <w:kern w:val="22"/>
          <w:szCs w:val="22"/>
        </w:rPr>
        <w:t xml:space="preserve">  </w:t>
      </w:r>
    </w:p>
    <w:p w14:paraId="1D1EDAAE" w14:textId="059A1163" w:rsidR="0061275F" w:rsidRPr="00584A6C" w:rsidRDefault="0061275F" w:rsidP="00FF7C98">
      <w:pPr>
        <w:numPr>
          <w:ilvl w:val="0"/>
          <w:numId w:val="21"/>
        </w:numPr>
        <w:tabs>
          <w:tab w:val="clear" w:pos="360"/>
        </w:tabs>
        <w:spacing w:after="120"/>
        <w:rPr>
          <w:bCs/>
          <w:kern w:val="22"/>
          <w:szCs w:val="22"/>
        </w:rPr>
      </w:pPr>
      <w:r w:rsidRPr="00584A6C">
        <w:rPr>
          <w:bCs/>
          <w:kern w:val="22"/>
          <w:szCs w:val="22"/>
        </w:rPr>
        <w:t xml:space="preserve">Under this item, the Conference of the Parties at its fifteenth meeting may wish to consider the aforementioned documentation, in particular the draft decision contained in </w:t>
      </w:r>
      <w:r w:rsidR="006D2FAF" w:rsidRPr="00584A6C">
        <w:rPr>
          <w:bCs/>
          <w:kern w:val="22"/>
          <w:szCs w:val="22"/>
        </w:rPr>
        <w:t xml:space="preserve">SBI </w:t>
      </w:r>
      <w:r w:rsidRPr="00584A6C">
        <w:rPr>
          <w:bCs/>
          <w:kern w:val="22"/>
          <w:szCs w:val="22"/>
        </w:rPr>
        <w:t>recommendation 3/</w:t>
      </w:r>
      <w:r w:rsidR="006D2FAF" w:rsidRPr="00584A6C">
        <w:rPr>
          <w:bCs/>
          <w:kern w:val="22"/>
          <w:szCs w:val="22"/>
        </w:rPr>
        <w:t>6</w:t>
      </w:r>
      <w:r w:rsidRPr="00584A6C">
        <w:rPr>
          <w:bCs/>
          <w:kern w:val="22"/>
          <w:szCs w:val="22"/>
        </w:rPr>
        <w:t>.</w:t>
      </w:r>
    </w:p>
    <w:p w14:paraId="060B2FBF" w14:textId="4277DD05" w:rsidR="0061275F" w:rsidRPr="00755DEE" w:rsidRDefault="005E4CFE" w:rsidP="00942CC3">
      <w:pPr>
        <w:pStyle w:val="Heading3"/>
        <w:rPr>
          <w:bCs/>
        </w:rPr>
      </w:pPr>
      <w:r>
        <w:t>Item 1</w:t>
      </w:r>
      <w:r w:rsidR="00D0307F">
        <w:t>2 B.</w:t>
      </w:r>
      <w:r w:rsidR="00D0307F">
        <w:tab/>
      </w:r>
      <w:r w:rsidR="0061275F" w:rsidRPr="00AB4416">
        <w:t>Financial mechanism</w:t>
      </w:r>
    </w:p>
    <w:p w14:paraId="0ABDAB08" w14:textId="3D251EA2" w:rsidR="00775A1C" w:rsidRPr="00584A6C" w:rsidRDefault="00775A1C" w:rsidP="00FF7C98">
      <w:pPr>
        <w:numPr>
          <w:ilvl w:val="0"/>
          <w:numId w:val="21"/>
        </w:numPr>
        <w:tabs>
          <w:tab w:val="clear" w:pos="360"/>
        </w:tabs>
        <w:spacing w:after="120"/>
      </w:pPr>
      <w:r w:rsidRPr="00584A6C">
        <w:rPr>
          <w:bCs/>
        </w:rPr>
        <w:t xml:space="preserve">In decision </w:t>
      </w:r>
      <w:hyperlink r:id="rId36" w:history="1">
        <w:r w:rsidRPr="00584A6C">
          <w:rPr>
            <w:rStyle w:val="Hyperlink"/>
            <w:sz w:val="22"/>
            <w:szCs w:val="22"/>
          </w:rPr>
          <w:t>14/23</w:t>
        </w:r>
      </w:hyperlink>
      <w:r w:rsidRPr="00584A6C">
        <w:rPr>
          <w:bCs/>
        </w:rPr>
        <w:t xml:space="preserve">, the </w:t>
      </w:r>
      <w:r w:rsidRPr="00584A6C">
        <w:rPr>
          <w:bCs/>
          <w:kern w:val="22"/>
          <w:szCs w:val="22"/>
        </w:rPr>
        <w:t>Conference</w:t>
      </w:r>
      <w:r w:rsidRPr="00584A6C">
        <w:rPr>
          <w:bCs/>
        </w:rPr>
        <w:t xml:space="preserve"> of the Parties requested the Subsidiary Body at its third meeting to prepare proposals for a four-year outcome-oriented framework of programme priorities for the eighth replenishment period (July 2022-June 2026) of the Trust Fund of the Global Environment Facility for the Convention and its Protocols, aligned with the draft post-2020 global biodiversity framework. It adopted the terms of reference for and mandated a full assessment of the amount of funds needed for the implementation of the Convention and its Protocols during the eighth replenishment period of the Trust Fund of the Global Environment Facility. </w:t>
      </w:r>
      <w:r w:rsidR="000B0805" w:rsidRPr="00584A6C">
        <w:rPr>
          <w:bCs/>
        </w:rPr>
        <w:t>I</w:t>
      </w:r>
      <w:r w:rsidRPr="00584A6C">
        <w:rPr>
          <w:bCs/>
        </w:rPr>
        <w:t xml:space="preserve">t </w:t>
      </w:r>
      <w:r w:rsidR="000B0805" w:rsidRPr="00584A6C">
        <w:rPr>
          <w:bCs/>
        </w:rPr>
        <w:t xml:space="preserve">also </w:t>
      </w:r>
      <w:r w:rsidRPr="00584A6C">
        <w:rPr>
          <w:bCs/>
        </w:rPr>
        <w:t>requested the preparation of the terms of reference for the sixth review of the effectiveness of the financial mechanism, for consideration by the Conference of the Parties at its fifteenth meeting.</w:t>
      </w:r>
    </w:p>
    <w:p w14:paraId="29570323" w14:textId="378EE2D3" w:rsidR="00775A1C" w:rsidRPr="00584A6C" w:rsidRDefault="00775A1C" w:rsidP="00FF7C98">
      <w:pPr>
        <w:numPr>
          <w:ilvl w:val="0"/>
          <w:numId w:val="21"/>
        </w:numPr>
        <w:tabs>
          <w:tab w:val="clear" w:pos="360"/>
        </w:tabs>
        <w:spacing w:after="120"/>
      </w:pPr>
      <w:r w:rsidRPr="00584A6C">
        <w:rPr>
          <w:bCs/>
        </w:rPr>
        <w:t xml:space="preserve">At its third meeting, the </w:t>
      </w:r>
      <w:r w:rsidRPr="00584A6C">
        <w:rPr>
          <w:bCs/>
          <w:kern w:val="22"/>
          <w:szCs w:val="22"/>
        </w:rPr>
        <w:t>Subsidiary</w:t>
      </w:r>
      <w:r w:rsidRPr="00584A6C">
        <w:rPr>
          <w:bCs/>
        </w:rPr>
        <w:t xml:space="preserve"> Body on Implementation considered these matters in the light of documentation prepared by the Executive Secretary, including an interim report by the Global Environment Facility and a report by the contracted team of experts on the funding needs assessment. The Subsidiary Body prepared a recommendation for the consideration of the Conference of the Parties at its fifteenth meeting (</w:t>
      </w:r>
      <w:r w:rsidR="005556A5" w:rsidRPr="00584A6C">
        <w:rPr>
          <w:bCs/>
        </w:rPr>
        <w:t xml:space="preserve">SBI </w:t>
      </w:r>
      <w:r w:rsidRPr="00584A6C">
        <w:rPr>
          <w:bCs/>
        </w:rPr>
        <w:t>recommendation 3/7). The recommendation includes a draft decision that addresses, among other things, guidance to be provided to the Global Environment Facility in accordance with decisions III/8 and 14/23. In its recommendation, the Subsidiary Body also provided guidance to the Executive Secretary concerning the preparation of the draft consolidated guidance to the Global Environment Facility for consideration by the Conference of the Parties at its fifteenth meeting.</w:t>
      </w:r>
    </w:p>
    <w:p w14:paraId="76337931" w14:textId="0C031F88" w:rsidR="0061275F" w:rsidRPr="00584A6C" w:rsidRDefault="00775A1C" w:rsidP="00FF7C98">
      <w:pPr>
        <w:numPr>
          <w:ilvl w:val="0"/>
          <w:numId w:val="21"/>
        </w:numPr>
        <w:tabs>
          <w:tab w:val="clear" w:pos="360"/>
        </w:tabs>
        <w:spacing w:after="120"/>
        <w:rPr>
          <w:szCs w:val="22"/>
        </w:rPr>
      </w:pPr>
      <w:r w:rsidRPr="00584A6C">
        <w:rPr>
          <w:bCs/>
        </w:rPr>
        <w:t xml:space="preserve">At its fifteenth meeting, the </w:t>
      </w:r>
      <w:r w:rsidRPr="00584A6C">
        <w:rPr>
          <w:bCs/>
          <w:kern w:val="22"/>
          <w:szCs w:val="22"/>
        </w:rPr>
        <w:t>Conference</w:t>
      </w:r>
      <w:r w:rsidRPr="00584A6C">
        <w:rPr>
          <w:bCs/>
        </w:rPr>
        <w:t xml:space="preserve"> of the Parties is expected to consider this item in light of </w:t>
      </w:r>
      <w:r w:rsidR="005556A5" w:rsidRPr="00584A6C">
        <w:rPr>
          <w:bCs/>
        </w:rPr>
        <w:t xml:space="preserve">SBI </w:t>
      </w:r>
      <w:r w:rsidRPr="00584A6C">
        <w:rPr>
          <w:bCs/>
        </w:rPr>
        <w:t xml:space="preserve">recommendation 3/7, a note by the Executive Secretary </w:t>
      </w:r>
      <w:r w:rsidRPr="00302CD2">
        <w:rPr>
          <w:bCs/>
        </w:rPr>
        <w:t>(CBD/COP/15</w:t>
      </w:r>
      <w:r w:rsidR="00BF13B2" w:rsidRPr="00302CD2">
        <w:rPr>
          <w:bCs/>
        </w:rPr>
        <w:t xml:space="preserve">/10) </w:t>
      </w:r>
      <w:r w:rsidRPr="00302CD2">
        <w:rPr>
          <w:bCs/>
        </w:rPr>
        <w:t>and</w:t>
      </w:r>
      <w:r w:rsidRPr="00584A6C">
        <w:rPr>
          <w:bCs/>
        </w:rPr>
        <w:t xml:space="preserve"> the report of the Global Environment Facility (CBD/COP/15</w:t>
      </w:r>
      <w:r w:rsidR="001605BC" w:rsidRPr="00584A6C">
        <w:rPr>
          <w:bCs/>
        </w:rPr>
        <w:t>/</w:t>
      </w:r>
      <w:r w:rsidR="001605BC">
        <w:rPr>
          <w:bCs/>
        </w:rPr>
        <w:t>8</w:t>
      </w:r>
      <w:r w:rsidR="001605BC" w:rsidRPr="00584A6C">
        <w:rPr>
          <w:bCs/>
        </w:rPr>
        <w:t xml:space="preserve">) </w:t>
      </w:r>
      <w:r w:rsidRPr="00584A6C">
        <w:rPr>
          <w:bCs/>
        </w:rPr>
        <w:t xml:space="preserve">and to adopt a decision </w:t>
      </w:r>
      <w:r w:rsidR="00E509BA">
        <w:rPr>
          <w:bCs/>
        </w:rPr>
        <w:t xml:space="preserve">on this item including </w:t>
      </w:r>
      <w:r w:rsidRPr="00584A6C">
        <w:rPr>
          <w:bCs/>
        </w:rPr>
        <w:t>guidance to the Global Environment Facility.</w:t>
      </w:r>
    </w:p>
    <w:p w14:paraId="2FBD3F98" w14:textId="3721CA5B" w:rsidR="0061275F" w:rsidRPr="00942CC3" w:rsidRDefault="0061275F" w:rsidP="00302CD2">
      <w:pPr>
        <w:keepNext/>
        <w:spacing w:before="240" w:after="120"/>
        <w:ind w:left="1417" w:right="51" w:hanging="992"/>
        <w:jc w:val="left"/>
        <w:outlineLvl w:val="1"/>
        <w:rPr>
          <w:szCs w:val="22"/>
        </w:rPr>
      </w:pPr>
      <w:r w:rsidRPr="00AB4416">
        <w:rPr>
          <w:b/>
          <w:bCs/>
          <w:szCs w:val="22"/>
        </w:rPr>
        <w:t>Item 13.</w:t>
      </w:r>
      <w:r w:rsidRPr="00AB4416">
        <w:rPr>
          <w:b/>
          <w:bCs/>
          <w:szCs w:val="22"/>
        </w:rPr>
        <w:tab/>
        <w:t>Capacity-building and technical and scientific cooperation and knowledge management and communication</w:t>
      </w:r>
    </w:p>
    <w:p w14:paraId="55D3BAA0" w14:textId="1E78DBF5" w:rsidR="00586637" w:rsidRPr="00584A6C" w:rsidRDefault="00DB4BFE" w:rsidP="00942CC3">
      <w:pPr>
        <w:pStyle w:val="Heading3"/>
      </w:pPr>
      <w:r>
        <w:t>Item 13 A.</w:t>
      </w:r>
      <w:r>
        <w:tab/>
      </w:r>
      <w:r w:rsidR="00586637" w:rsidRPr="00584A6C">
        <w:t>Capacity-building and technical and scientific cooperation</w:t>
      </w:r>
    </w:p>
    <w:p w14:paraId="27957DB1" w14:textId="541504D1" w:rsidR="00411137" w:rsidRPr="00584A6C" w:rsidRDefault="00411137" w:rsidP="00FF7C98">
      <w:pPr>
        <w:numPr>
          <w:ilvl w:val="0"/>
          <w:numId w:val="21"/>
        </w:numPr>
        <w:tabs>
          <w:tab w:val="clear" w:pos="360"/>
        </w:tabs>
        <w:spacing w:after="120"/>
        <w:rPr>
          <w:bCs/>
          <w:snapToGrid w:val="0"/>
          <w:kern w:val="22"/>
          <w:szCs w:val="22"/>
          <w:lang w:val="en-US"/>
        </w:rPr>
      </w:pPr>
      <w:r w:rsidRPr="00584A6C">
        <w:rPr>
          <w:bCs/>
          <w:snapToGrid w:val="0"/>
          <w:kern w:val="22"/>
          <w:szCs w:val="22"/>
        </w:rPr>
        <w:t xml:space="preserve">In decision </w:t>
      </w:r>
      <w:hyperlink r:id="rId37" w:history="1">
        <w:r w:rsidRPr="00F73120">
          <w:rPr>
            <w:rStyle w:val="Hyperlink"/>
            <w:bCs/>
            <w:snapToGrid w:val="0"/>
            <w:kern w:val="22"/>
            <w:sz w:val="22"/>
            <w:szCs w:val="22"/>
          </w:rPr>
          <w:t>14/24</w:t>
        </w:r>
      </w:hyperlink>
      <w:r w:rsidRPr="00584A6C">
        <w:rPr>
          <w:bCs/>
          <w:snapToGrid w:val="0"/>
          <w:kern w:val="22"/>
          <w:szCs w:val="22"/>
        </w:rPr>
        <w:t xml:space="preserve">, the </w:t>
      </w:r>
      <w:r w:rsidR="003E666E" w:rsidRPr="00584A6C">
        <w:rPr>
          <w:bCs/>
          <w:snapToGrid w:val="0"/>
          <w:kern w:val="22"/>
          <w:szCs w:val="22"/>
        </w:rPr>
        <w:t>Conference of the Parties</w:t>
      </w:r>
      <w:r w:rsidRPr="00584A6C">
        <w:rPr>
          <w:bCs/>
          <w:snapToGrid w:val="0"/>
          <w:kern w:val="22"/>
          <w:szCs w:val="22"/>
        </w:rPr>
        <w:t xml:space="preserve"> requested the Executive Secretary to prepare a draft long-term strategic framework for capacity-building beyond 2020 through a process outlined in the </w:t>
      </w:r>
      <w:r w:rsidR="003E666E" w:rsidRPr="00584A6C">
        <w:rPr>
          <w:bCs/>
          <w:snapToGrid w:val="0"/>
          <w:kern w:val="22"/>
          <w:szCs w:val="22"/>
        </w:rPr>
        <w:t>a</w:t>
      </w:r>
      <w:r w:rsidRPr="00584A6C">
        <w:rPr>
          <w:bCs/>
          <w:snapToGrid w:val="0"/>
          <w:kern w:val="22"/>
          <w:szCs w:val="22"/>
        </w:rPr>
        <w:t xml:space="preserve">nnex to decision 14/24 and </w:t>
      </w:r>
      <w:r w:rsidR="00381840" w:rsidRPr="00584A6C">
        <w:rPr>
          <w:bCs/>
          <w:snapToGrid w:val="0"/>
          <w:kern w:val="22"/>
          <w:szCs w:val="22"/>
        </w:rPr>
        <w:t xml:space="preserve">to </w:t>
      </w:r>
      <w:r w:rsidRPr="00584A6C">
        <w:rPr>
          <w:bCs/>
          <w:snapToGrid w:val="0"/>
          <w:kern w:val="22"/>
          <w:szCs w:val="22"/>
        </w:rPr>
        <w:t xml:space="preserve">submit the draft for consideration by </w:t>
      </w:r>
      <w:r w:rsidR="00381840" w:rsidRPr="00584A6C">
        <w:rPr>
          <w:bCs/>
          <w:snapToGrid w:val="0"/>
          <w:kern w:val="22"/>
          <w:szCs w:val="22"/>
        </w:rPr>
        <w:t>the Subsidiary Body on Implementation at its third meeting</w:t>
      </w:r>
      <w:r w:rsidRPr="00584A6C">
        <w:rPr>
          <w:bCs/>
          <w:snapToGrid w:val="0"/>
          <w:kern w:val="22"/>
          <w:szCs w:val="22"/>
        </w:rPr>
        <w:t xml:space="preserve"> and subsequently by </w:t>
      </w:r>
      <w:r w:rsidR="00381840" w:rsidRPr="00584A6C">
        <w:rPr>
          <w:bCs/>
          <w:snapToGrid w:val="0"/>
          <w:kern w:val="22"/>
          <w:szCs w:val="22"/>
        </w:rPr>
        <w:t>the Conference of the Parties at its fifteenth meeting</w:t>
      </w:r>
      <w:r w:rsidRPr="00584A6C">
        <w:rPr>
          <w:bCs/>
          <w:snapToGrid w:val="0"/>
          <w:kern w:val="22"/>
          <w:szCs w:val="22"/>
        </w:rPr>
        <w:t xml:space="preserve">. Additionally, the </w:t>
      </w:r>
      <w:r w:rsidRPr="00584A6C">
        <w:rPr>
          <w:bCs/>
          <w:snapToGrid w:val="0"/>
          <w:kern w:val="22"/>
          <w:szCs w:val="22"/>
        </w:rPr>
        <w:lastRenderedPageBreak/>
        <w:t xml:space="preserve">Executive Secretary was requested, in collaboration with partners, to further promote and facilitate technical and scientific cooperation and prepare proposals for an inclusive process to review and renew technical and scientific cooperation programmes </w:t>
      </w:r>
      <w:r w:rsidRPr="00584A6C">
        <w:rPr>
          <w:kern w:val="22"/>
          <w:szCs w:val="22"/>
        </w:rPr>
        <w:t>to support the post-2020 global biodiversity framework</w:t>
      </w:r>
      <w:r w:rsidRPr="00584A6C">
        <w:rPr>
          <w:bCs/>
          <w:kern w:val="22"/>
          <w:szCs w:val="22"/>
        </w:rPr>
        <w:t xml:space="preserve"> and submit the proposals for consideration by </w:t>
      </w:r>
      <w:r w:rsidR="00381840" w:rsidRPr="00584A6C">
        <w:rPr>
          <w:bCs/>
          <w:kern w:val="22"/>
          <w:szCs w:val="22"/>
        </w:rPr>
        <w:t xml:space="preserve">the Subsidiary Body on Scientific, Technical and Technological Advice and the Subsidiary Body on Implementation </w:t>
      </w:r>
      <w:r w:rsidRPr="00584A6C">
        <w:rPr>
          <w:bCs/>
          <w:kern w:val="22"/>
          <w:szCs w:val="22"/>
        </w:rPr>
        <w:t xml:space="preserve">at their meetings prior to </w:t>
      </w:r>
      <w:r w:rsidR="00381840" w:rsidRPr="00584A6C">
        <w:rPr>
          <w:bCs/>
          <w:kern w:val="22"/>
          <w:szCs w:val="22"/>
        </w:rPr>
        <w:t>the fifteenth meeting of the Conference of the Parties</w:t>
      </w:r>
      <w:r w:rsidRPr="00584A6C">
        <w:rPr>
          <w:kern w:val="22"/>
          <w:szCs w:val="22"/>
        </w:rPr>
        <w:t xml:space="preserve">. </w:t>
      </w:r>
    </w:p>
    <w:p w14:paraId="2D03B882" w14:textId="6BAD3031" w:rsidR="00411137" w:rsidRPr="00584A6C" w:rsidRDefault="00411137" w:rsidP="00FF7C98">
      <w:pPr>
        <w:numPr>
          <w:ilvl w:val="0"/>
          <w:numId w:val="21"/>
        </w:numPr>
        <w:tabs>
          <w:tab w:val="clear" w:pos="360"/>
        </w:tabs>
        <w:spacing w:after="120"/>
        <w:rPr>
          <w:bCs/>
          <w:snapToGrid w:val="0"/>
          <w:kern w:val="22"/>
          <w:szCs w:val="22"/>
        </w:rPr>
      </w:pPr>
      <w:r w:rsidRPr="00584A6C">
        <w:rPr>
          <w:bCs/>
          <w:snapToGrid w:val="0"/>
          <w:kern w:val="22"/>
          <w:szCs w:val="22"/>
        </w:rPr>
        <w:t xml:space="preserve">Pursuant to the above decisions, a draft long-term strategic framework for capacity development to support implementation of the post-2020 global biodiversity framework, prepared with input from a global thematic consultation held in Rome and an online discussion forum, was considered by </w:t>
      </w:r>
      <w:r w:rsidR="003864F7" w:rsidRPr="00584A6C">
        <w:rPr>
          <w:bCs/>
          <w:snapToGrid w:val="0"/>
          <w:kern w:val="22"/>
          <w:szCs w:val="22"/>
        </w:rPr>
        <w:t>the Subsidiary Body on Implementation at its third meeting</w:t>
      </w:r>
      <w:r w:rsidRPr="00584A6C">
        <w:rPr>
          <w:bCs/>
          <w:snapToGrid w:val="0"/>
          <w:kern w:val="22"/>
          <w:szCs w:val="22"/>
        </w:rPr>
        <w:t xml:space="preserve">. </w:t>
      </w:r>
    </w:p>
    <w:p w14:paraId="02CA1877" w14:textId="27E739F4" w:rsidR="00411137" w:rsidRPr="00584A6C" w:rsidRDefault="008331D8" w:rsidP="00FF7C98">
      <w:pPr>
        <w:numPr>
          <w:ilvl w:val="0"/>
          <w:numId w:val="21"/>
        </w:numPr>
        <w:tabs>
          <w:tab w:val="clear" w:pos="360"/>
        </w:tabs>
        <w:spacing w:after="120"/>
        <w:rPr>
          <w:bCs/>
          <w:snapToGrid w:val="0"/>
          <w:kern w:val="22"/>
          <w:szCs w:val="22"/>
        </w:rPr>
      </w:pPr>
      <w:r w:rsidRPr="00584A6C">
        <w:rPr>
          <w:bCs/>
          <w:snapToGrid w:val="0"/>
          <w:kern w:val="22"/>
          <w:szCs w:val="22"/>
        </w:rPr>
        <w:t>In addition</w:t>
      </w:r>
      <w:r w:rsidR="00411137" w:rsidRPr="00584A6C">
        <w:rPr>
          <w:bCs/>
          <w:snapToGrid w:val="0"/>
          <w:kern w:val="22"/>
          <w:szCs w:val="22"/>
        </w:rPr>
        <w:t xml:space="preserve">, </w:t>
      </w:r>
      <w:r w:rsidR="00411137" w:rsidRPr="00584A6C">
        <w:rPr>
          <w:bCs/>
          <w:kern w:val="22"/>
          <w:szCs w:val="22"/>
        </w:rPr>
        <w:t xml:space="preserve">draft </w:t>
      </w:r>
      <w:r w:rsidR="00411137" w:rsidRPr="00584A6C">
        <w:rPr>
          <w:bCs/>
          <w:snapToGrid w:val="0"/>
          <w:kern w:val="22"/>
          <w:szCs w:val="22"/>
        </w:rPr>
        <w:t>proposals to strengthen technical and scientific cooperation in support of the post</w:t>
      </w:r>
      <w:r w:rsidR="003864F7" w:rsidRPr="00584A6C">
        <w:rPr>
          <w:bCs/>
          <w:snapToGrid w:val="0"/>
          <w:kern w:val="22"/>
          <w:szCs w:val="22"/>
        </w:rPr>
        <w:noBreakHyphen/>
      </w:r>
      <w:r w:rsidR="00411137" w:rsidRPr="00584A6C">
        <w:rPr>
          <w:bCs/>
          <w:snapToGrid w:val="0"/>
          <w:kern w:val="22"/>
          <w:szCs w:val="22"/>
        </w:rPr>
        <w:t>2020 global biodiversity framework</w:t>
      </w:r>
      <w:r w:rsidR="00411137" w:rsidRPr="00584A6C">
        <w:rPr>
          <w:kern w:val="22"/>
          <w:szCs w:val="22"/>
        </w:rPr>
        <w:t xml:space="preserve"> </w:t>
      </w:r>
      <w:r w:rsidR="00411137" w:rsidRPr="00584A6C">
        <w:rPr>
          <w:bCs/>
          <w:kern w:val="22"/>
          <w:szCs w:val="22"/>
        </w:rPr>
        <w:t xml:space="preserve">proposals, prepared with input from </w:t>
      </w:r>
      <w:r w:rsidR="00411137" w:rsidRPr="00584A6C">
        <w:rPr>
          <w:bCs/>
          <w:snapToGrid w:val="0"/>
          <w:kern w:val="22"/>
          <w:szCs w:val="22"/>
        </w:rPr>
        <w:t>the Informal Advisory Committee of the Clearing-House Mechanism,</w:t>
      </w:r>
      <w:r w:rsidR="00411137" w:rsidRPr="00584A6C">
        <w:rPr>
          <w:bCs/>
          <w:kern w:val="22"/>
          <w:szCs w:val="22"/>
        </w:rPr>
        <w:t xml:space="preserve"> were considered by </w:t>
      </w:r>
      <w:r w:rsidR="001D75DC" w:rsidRPr="00584A6C">
        <w:rPr>
          <w:bCs/>
          <w:kern w:val="22"/>
          <w:szCs w:val="22"/>
        </w:rPr>
        <w:t xml:space="preserve">the Subsidiary Body on Scientific, Technical and Technological Advice </w:t>
      </w:r>
      <w:r w:rsidR="00411137" w:rsidRPr="00584A6C">
        <w:rPr>
          <w:bCs/>
          <w:kern w:val="22"/>
          <w:szCs w:val="22"/>
        </w:rPr>
        <w:t xml:space="preserve">at its </w:t>
      </w:r>
      <w:r w:rsidR="00411137" w:rsidRPr="00584A6C">
        <w:rPr>
          <w:bCs/>
          <w:snapToGrid w:val="0"/>
          <w:kern w:val="22"/>
          <w:szCs w:val="22"/>
        </w:rPr>
        <w:t xml:space="preserve">twenty-third meeting. A </w:t>
      </w:r>
      <w:r w:rsidR="00411137" w:rsidRPr="00584A6C">
        <w:rPr>
          <w:bCs/>
          <w:kern w:val="22"/>
          <w:szCs w:val="22"/>
        </w:rPr>
        <w:t xml:space="preserve">revised version of those proposals prepared pursuant to </w:t>
      </w:r>
      <w:r w:rsidR="00411137" w:rsidRPr="00584A6C">
        <w:rPr>
          <w:bCs/>
          <w:snapToGrid w:val="0"/>
          <w:kern w:val="22"/>
          <w:szCs w:val="22"/>
        </w:rPr>
        <w:t xml:space="preserve">SBSTTA recommendation 23/6 was </w:t>
      </w:r>
      <w:r w:rsidR="00411137" w:rsidRPr="00584A6C">
        <w:rPr>
          <w:kern w:val="22"/>
          <w:szCs w:val="22"/>
        </w:rPr>
        <w:t xml:space="preserve">considered </w:t>
      </w:r>
      <w:r w:rsidR="00411137" w:rsidRPr="00584A6C">
        <w:rPr>
          <w:bCs/>
          <w:kern w:val="22"/>
          <w:szCs w:val="22"/>
        </w:rPr>
        <w:t xml:space="preserve">by </w:t>
      </w:r>
      <w:r w:rsidR="001D75DC" w:rsidRPr="00584A6C">
        <w:rPr>
          <w:bCs/>
          <w:snapToGrid w:val="0"/>
          <w:kern w:val="22"/>
          <w:szCs w:val="22"/>
        </w:rPr>
        <w:t>the Subsidiary Body on Implementation at its third meeting</w:t>
      </w:r>
      <w:r w:rsidR="00411137" w:rsidRPr="00584A6C">
        <w:rPr>
          <w:bCs/>
          <w:kern w:val="22"/>
          <w:szCs w:val="22"/>
        </w:rPr>
        <w:t xml:space="preserve">. </w:t>
      </w:r>
      <w:r w:rsidR="001D75DC" w:rsidRPr="00584A6C">
        <w:rPr>
          <w:bCs/>
          <w:kern w:val="22"/>
          <w:szCs w:val="22"/>
        </w:rPr>
        <w:t>At its third meeting, the Subsidiary Body on Implementation</w:t>
      </w:r>
      <w:r w:rsidR="00411137" w:rsidRPr="00584A6C">
        <w:rPr>
          <w:bCs/>
          <w:kern w:val="22"/>
          <w:szCs w:val="22"/>
        </w:rPr>
        <w:t xml:space="preserve"> also </w:t>
      </w:r>
      <w:r w:rsidR="00411137" w:rsidRPr="00584A6C">
        <w:rPr>
          <w:bCs/>
          <w:snapToGrid w:val="0"/>
          <w:kern w:val="22"/>
          <w:szCs w:val="22"/>
        </w:rPr>
        <w:t xml:space="preserve">requested the Executive Secretary to commission </w:t>
      </w:r>
      <w:r w:rsidR="00586637" w:rsidRPr="00584A6C">
        <w:rPr>
          <w:bCs/>
          <w:snapToGrid w:val="0"/>
          <w:kern w:val="22"/>
          <w:szCs w:val="22"/>
        </w:rPr>
        <w:t>an inclusive process to review and renew technical and scientific cooperation programmes</w:t>
      </w:r>
      <w:r w:rsidR="00586637" w:rsidRPr="00584A6C" w:rsidDel="00586637">
        <w:rPr>
          <w:bCs/>
          <w:snapToGrid w:val="0"/>
          <w:kern w:val="22"/>
          <w:szCs w:val="22"/>
        </w:rPr>
        <w:t xml:space="preserve"> </w:t>
      </w:r>
      <w:r w:rsidR="00411137" w:rsidRPr="00584A6C">
        <w:rPr>
          <w:bCs/>
          <w:snapToGrid w:val="0"/>
          <w:kern w:val="22"/>
          <w:szCs w:val="22"/>
        </w:rPr>
        <w:t xml:space="preserve">and to submit a report for consideration by </w:t>
      </w:r>
      <w:r w:rsidR="001D75DC" w:rsidRPr="00584A6C">
        <w:rPr>
          <w:bCs/>
          <w:snapToGrid w:val="0"/>
          <w:kern w:val="22"/>
          <w:szCs w:val="22"/>
        </w:rPr>
        <w:t>the Conference of the Parties at its fifteenth meeting</w:t>
      </w:r>
      <w:r w:rsidR="00411137" w:rsidRPr="00584A6C">
        <w:rPr>
          <w:bCs/>
          <w:snapToGrid w:val="0"/>
          <w:kern w:val="22"/>
          <w:szCs w:val="22"/>
        </w:rPr>
        <w:t>.</w:t>
      </w:r>
    </w:p>
    <w:p w14:paraId="1E193A6A" w14:textId="0D6B1BE7" w:rsidR="00411137" w:rsidRPr="00584A6C" w:rsidRDefault="00411137" w:rsidP="00FF7C98">
      <w:pPr>
        <w:numPr>
          <w:ilvl w:val="0"/>
          <w:numId w:val="21"/>
        </w:numPr>
        <w:tabs>
          <w:tab w:val="clear" w:pos="360"/>
        </w:tabs>
        <w:spacing w:after="120"/>
        <w:rPr>
          <w:bCs/>
          <w:snapToGrid w:val="0"/>
          <w:kern w:val="22"/>
          <w:szCs w:val="22"/>
        </w:rPr>
      </w:pPr>
      <w:r w:rsidRPr="00584A6C">
        <w:rPr>
          <w:bCs/>
          <w:snapToGrid w:val="0"/>
          <w:kern w:val="22"/>
          <w:szCs w:val="22"/>
        </w:rPr>
        <w:t xml:space="preserve">The Conference of the Parties will be invited to consider this agenda item on the basis of a draft decision </w:t>
      </w:r>
      <w:r w:rsidR="00566507">
        <w:rPr>
          <w:bCs/>
          <w:snapToGrid w:val="0"/>
          <w:kern w:val="22"/>
          <w:szCs w:val="22"/>
        </w:rPr>
        <w:t>based on</w:t>
      </w:r>
      <w:r w:rsidRPr="00584A6C">
        <w:rPr>
          <w:bCs/>
          <w:snapToGrid w:val="0"/>
          <w:kern w:val="22"/>
          <w:szCs w:val="22"/>
        </w:rPr>
        <w:t xml:space="preserve"> SBI recommendation 3/8, including a draft long-term strategic framework for capacity</w:t>
      </w:r>
      <w:r w:rsidR="00740795">
        <w:rPr>
          <w:bCs/>
          <w:snapToGrid w:val="0"/>
          <w:kern w:val="22"/>
          <w:szCs w:val="22"/>
        </w:rPr>
        <w:noBreakHyphen/>
      </w:r>
      <w:r w:rsidRPr="00584A6C">
        <w:rPr>
          <w:bCs/>
          <w:snapToGrid w:val="0"/>
          <w:kern w:val="22"/>
          <w:szCs w:val="22"/>
        </w:rPr>
        <w:t>building and development to support implementation of the post-2020 global biodiversity framework (</w:t>
      </w:r>
      <w:r w:rsidRPr="00584A6C">
        <w:rPr>
          <w:kern w:val="22"/>
        </w:rPr>
        <w:t xml:space="preserve">contained in </w:t>
      </w:r>
      <w:r w:rsidRPr="00584A6C">
        <w:rPr>
          <w:bCs/>
          <w:snapToGrid w:val="0"/>
          <w:kern w:val="22"/>
          <w:szCs w:val="22"/>
        </w:rPr>
        <w:t xml:space="preserve">annex I to </w:t>
      </w:r>
      <w:r w:rsidR="008331D8" w:rsidRPr="00584A6C">
        <w:rPr>
          <w:bCs/>
          <w:snapToGrid w:val="0"/>
          <w:kern w:val="22"/>
          <w:szCs w:val="22"/>
        </w:rPr>
        <w:t>SBI r</w:t>
      </w:r>
      <w:r w:rsidRPr="00584A6C">
        <w:rPr>
          <w:bCs/>
          <w:snapToGrid w:val="0"/>
          <w:kern w:val="22"/>
          <w:szCs w:val="22"/>
        </w:rPr>
        <w:t xml:space="preserve">ecommendation 3/8). It will also have for its consideration proposals to strengthen technical and scientific cooperation in support of the post-2020 global biodiversity framework (annex II to </w:t>
      </w:r>
      <w:r w:rsidR="008331D8" w:rsidRPr="00584A6C">
        <w:rPr>
          <w:bCs/>
          <w:snapToGrid w:val="0"/>
          <w:kern w:val="22"/>
          <w:szCs w:val="22"/>
        </w:rPr>
        <w:t>SBI r</w:t>
      </w:r>
      <w:r w:rsidRPr="00584A6C">
        <w:rPr>
          <w:bCs/>
          <w:snapToGrid w:val="0"/>
          <w:kern w:val="22"/>
          <w:szCs w:val="22"/>
        </w:rPr>
        <w:t xml:space="preserve">ecommendation 3/8), </w:t>
      </w:r>
      <w:r w:rsidRPr="00584A6C">
        <w:rPr>
          <w:kern w:val="22"/>
        </w:rPr>
        <w:t xml:space="preserve">draft terms of reference of the informal advisory group on technical and scientific cooperation (annex III), as well as </w:t>
      </w:r>
      <w:r w:rsidR="00566507">
        <w:rPr>
          <w:bCs/>
          <w:snapToGrid w:val="0"/>
          <w:kern w:val="22"/>
          <w:szCs w:val="22"/>
        </w:rPr>
        <w:t xml:space="preserve">the </w:t>
      </w:r>
      <w:r w:rsidR="00566507" w:rsidRPr="00942CC3">
        <w:rPr>
          <w:bCs/>
          <w:snapToGrid w:val="0"/>
          <w:kern w:val="22"/>
          <w:szCs w:val="22"/>
        </w:rPr>
        <w:t xml:space="preserve">aforementioned </w:t>
      </w:r>
      <w:r w:rsidRPr="00942CC3">
        <w:rPr>
          <w:bCs/>
          <w:snapToGrid w:val="0"/>
          <w:kern w:val="22"/>
          <w:szCs w:val="22"/>
        </w:rPr>
        <w:t>report of the review of technical and scientific cooperation programmes</w:t>
      </w:r>
      <w:r w:rsidRPr="00584A6C">
        <w:rPr>
          <w:bCs/>
          <w:kern w:val="22"/>
          <w:szCs w:val="22"/>
        </w:rPr>
        <w:t xml:space="preserve"> (</w:t>
      </w:r>
      <w:r w:rsidRPr="00302CD2">
        <w:rPr>
          <w:bCs/>
          <w:kern w:val="22"/>
          <w:szCs w:val="22"/>
        </w:rPr>
        <w:t>CBD/COP/15/</w:t>
      </w:r>
      <w:r w:rsidR="00F61343" w:rsidRPr="00302CD2">
        <w:rPr>
          <w:bCs/>
          <w:kern w:val="22"/>
          <w:szCs w:val="22"/>
        </w:rPr>
        <w:t>12</w:t>
      </w:r>
      <w:r w:rsidRPr="00302CD2">
        <w:rPr>
          <w:bCs/>
          <w:kern w:val="22"/>
          <w:szCs w:val="22"/>
        </w:rPr>
        <w:t>)</w:t>
      </w:r>
      <w:r w:rsidRPr="00302CD2">
        <w:rPr>
          <w:bCs/>
          <w:snapToGrid w:val="0"/>
          <w:kern w:val="22"/>
          <w:szCs w:val="22"/>
        </w:rPr>
        <w:t>.</w:t>
      </w:r>
      <w:r w:rsidRPr="00584A6C">
        <w:rPr>
          <w:bCs/>
          <w:snapToGrid w:val="0"/>
          <w:kern w:val="22"/>
          <w:szCs w:val="22"/>
        </w:rPr>
        <w:t xml:space="preserve"> </w:t>
      </w:r>
      <w:r w:rsidR="00D21850" w:rsidRPr="00584A6C">
        <w:rPr>
          <w:bCs/>
          <w:snapToGrid w:val="0"/>
          <w:kern w:val="22"/>
          <w:szCs w:val="22"/>
        </w:rPr>
        <w:t xml:space="preserve"> </w:t>
      </w:r>
      <w:r w:rsidRPr="00584A6C">
        <w:rPr>
          <w:bCs/>
          <w:kern w:val="22"/>
          <w:szCs w:val="22"/>
        </w:rPr>
        <w:t>A</w:t>
      </w:r>
      <w:r w:rsidR="00800DA6">
        <w:rPr>
          <w:bCs/>
          <w:kern w:val="22"/>
          <w:szCs w:val="22"/>
        </w:rPr>
        <w:t>n updated report on the implementation of the short-term action plan of capacity</w:t>
      </w:r>
      <w:r w:rsidR="0037732D">
        <w:rPr>
          <w:bCs/>
          <w:kern w:val="22"/>
          <w:szCs w:val="22"/>
        </w:rPr>
        <w:t>-</w:t>
      </w:r>
      <w:r w:rsidR="00800DA6">
        <w:rPr>
          <w:bCs/>
          <w:kern w:val="22"/>
          <w:szCs w:val="22"/>
        </w:rPr>
        <w:t xml:space="preserve">building 2016-2020 and a </w:t>
      </w:r>
      <w:r w:rsidRPr="00584A6C">
        <w:rPr>
          <w:bCs/>
          <w:snapToGrid w:val="0"/>
          <w:kern w:val="22"/>
          <w:szCs w:val="22"/>
        </w:rPr>
        <w:t>summary progress report on technical and scientific cooperation, including progress with the implementation of the Bio-Bridge Initiative</w:t>
      </w:r>
      <w:r w:rsidR="00EC2369">
        <w:rPr>
          <w:bCs/>
          <w:snapToGrid w:val="0"/>
          <w:kern w:val="22"/>
          <w:szCs w:val="22"/>
        </w:rPr>
        <w:t xml:space="preserve"> </w:t>
      </w:r>
      <w:r w:rsidRPr="00584A6C">
        <w:rPr>
          <w:bCs/>
          <w:snapToGrid w:val="0"/>
          <w:kern w:val="22"/>
          <w:szCs w:val="22"/>
        </w:rPr>
        <w:t xml:space="preserve">will also be made available for the information of </w:t>
      </w:r>
      <w:r w:rsidR="007F0D04">
        <w:rPr>
          <w:bCs/>
          <w:snapToGrid w:val="0"/>
          <w:kern w:val="22"/>
          <w:szCs w:val="22"/>
        </w:rPr>
        <w:t>participants</w:t>
      </w:r>
      <w:r w:rsidRPr="00584A6C">
        <w:rPr>
          <w:bCs/>
          <w:snapToGrid w:val="0"/>
          <w:kern w:val="22"/>
          <w:szCs w:val="22"/>
        </w:rPr>
        <w:t xml:space="preserve">. </w:t>
      </w:r>
    </w:p>
    <w:p w14:paraId="50296B96" w14:textId="128F25DC" w:rsidR="0061275F" w:rsidRPr="00584A6C" w:rsidRDefault="00DB4BFE" w:rsidP="00942CC3">
      <w:pPr>
        <w:pStyle w:val="Heading3"/>
        <w:rPr>
          <w:snapToGrid w:val="0"/>
        </w:rPr>
      </w:pPr>
      <w:r>
        <w:rPr>
          <w:snapToGrid w:val="0"/>
        </w:rPr>
        <w:t>Item 13 </w:t>
      </w:r>
      <w:r w:rsidR="0061275F" w:rsidRPr="00584A6C">
        <w:rPr>
          <w:snapToGrid w:val="0"/>
        </w:rPr>
        <w:t>B.</w:t>
      </w:r>
      <w:r w:rsidR="0061275F" w:rsidRPr="00584A6C">
        <w:rPr>
          <w:snapToGrid w:val="0"/>
        </w:rPr>
        <w:tab/>
        <w:t>Knowledge management</w:t>
      </w:r>
    </w:p>
    <w:p w14:paraId="629C695E" w14:textId="4566A935" w:rsidR="001127E8" w:rsidRPr="00584A6C" w:rsidRDefault="001127E8" w:rsidP="00FF7C98">
      <w:pPr>
        <w:numPr>
          <w:ilvl w:val="0"/>
          <w:numId w:val="21"/>
        </w:numPr>
        <w:tabs>
          <w:tab w:val="clear" w:pos="360"/>
        </w:tabs>
        <w:spacing w:after="120"/>
        <w:rPr>
          <w:bCs/>
          <w:snapToGrid w:val="0"/>
          <w:kern w:val="22"/>
          <w:szCs w:val="22"/>
          <w:lang w:val="en-US"/>
        </w:rPr>
      </w:pPr>
      <w:r w:rsidRPr="00584A6C">
        <w:rPr>
          <w:bCs/>
          <w:snapToGrid w:val="0"/>
          <w:kern w:val="22"/>
          <w:szCs w:val="22"/>
        </w:rPr>
        <w:t xml:space="preserve">In decision </w:t>
      </w:r>
      <w:hyperlink r:id="rId38" w:history="1">
        <w:r w:rsidRPr="006B7F14">
          <w:rPr>
            <w:rStyle w:val="Hyperlink"/>
            <w:bCs/>
            <w:snapToGrid w:val="0"/>
            <w:kern w:val="22"/>
            <w:sz w:val="22"/>
            <w:szCs w:val="22"/>
          </w:rPr>
          <w:t>14/25</w:t>
        </w:r>
      </w:hyperlink>
      <w:r w:rsidRPr="00584A6C">
        <w:rPr>
          <w:bCs/>
          <w:snapToGrid w:val="0"/>
          <w:kern w:val="22"/>
          <w:szCs w:val="22"/>
        </w:rPr>
        <w:t xml:space="preserve">, </w:t>
      </w:r>
      <w:r w:rsidR="002C3049" w:rsidRPr="00584A6C">
        <w:rPr>
          <w:bCs/>
          <w:snapToGrid w:val="0"/>
          <w:kern w:val="22"/>
          <w:szCs w:val="22"/>
        </w:rPr>
        <w:t xml:space="preserve">the Conference of the Parties </w:t>
      </w:r>
      <w:r w:rsidRPr="00584A6C">
        <w:rPr>
          <w:bCs/>
          <w:snapToGrid w:val="0"/>
          <w:kern w:val="22"/>
          <w:szCs w:val="22"/>
        </w:rPr>
        <w:t>requested the Executive Secretary to implement various activities related to knowledge management under the Convention and its Protocols and the clearing</w:t>
      </w:r>
      <w:r w:rsidR="007F20F0">
        <w:rPr>
          <w:bCs/>
          <w:snapToGrid w:val="0"/>
          <w:kern w:val="22"/>
          <w:szCs w:val="22"/>
        </w:rPr>
        <w:noBreakHyphen/>
      </w:r>
      <w:r w:rsidRPr="00584A6C">
        <w:rPr>
          <w:bCs/>
          <w:snapToGrid w:val="0"/>
          <w:kern w:val="22"/>
          <w:szCs w:val="22"/>
        </w:rPr>
        <w:t xml:space="preserve">house mechanism and to submit a progress report to </w:t>
      </w:r>
      <w:r w:rsidR="00FA5F4E" w:rsidRPr="00584A6C">
        <w:rPr>
          <w:bCs/>
          <w:snapToGrid w:val="0"/>
          <w:kern w:val="22"/>
          <w:szCs w:val="22"/>
        </w:rPr>
        <w:t>the Subsidiary Body on Implementation at its third meeting</w:t>
      </w:r>
      <w:r w:rsidRPr="00584A6C">
        <w:rPr>
          <w:bCs/>
          <w:snapToGrid w:val="0"/>
          <w:kern w:val="22"/>
          <w:szCs w:val="22"/>
        </w:rPr>
        <w:t>.</w:t>
      </w:r>
      <w:r w:rsidRPr="00584A6C">
        <w:rPr>
          <w:snapToGrid w:val="0"/>
          <w:kern w:val="22"/>
          <w:szCs w:val="22"/>
        </w:rPr>
        <w:t xml:space="preserve"> These </w:t>
      </w:r>
      <w:r w:rsidRPr="00584A6C">
        <w:rPr>
          <w:bCs/>
          <w:snapToGrid w:val="0"/>
          <w:kern w:val="22"/>
          <w:szCs w:val="22"/>
        </w:rPr>
        <w:t>included, inter alia, development of a knowledge management component as a part of the preparatory process for the post-2020 global biodiversity framework, further support for the implementation of the work programme for the clearing</w:t>
      </w:r>
      <w:r w:rsidRPr="00584A6C">
        <w:rPr>
          <w:bCs/>
          <w:snapToGrid w:val="0"/>
          <w:kern w:val="22"/>
          <w:szCs w:val="22"/>
        </w:rPr>
        <w:noBreakHyphen/>
        <w:t>house mechanism, implementation of the web strategy for the Convention and its Protocols, promotion of communities of practice and knowledge networks and collaboration with partners on relevant knowledge management initiatives and tools.</w:t>
      </w:r>
    </w:p>
    <w:p w14:paraId="258330B6" w14:textId="77777777" w:rsidR="001127E8" w:rsidRPr="00584A6C" w:rsidRDefault="001127E8" w:rsidP="00FF7C98">
      <w:pPr>
        <w:numPr>
          <w:ilvl w:val="0"/>
          <w:numId w:val="21"/>
        </w:numPr>
        <w:tabs>
          <w:tab w:val="clear" w:pos="360"/>
        </w:tabs>
        <w:spacing w:after="120"/>
        <w:rPr>
          <w:bCs/>
          <w:snapToGrid w:val="0"/>
          <w:kern w:val="22"/>
          <w:szCs w:val="22"/>
        </w:rPr>
      </w:pPr>
      <w:r w:rsidRPr="00584A6C">
        <w:rPr>
          <w:bCs/>
          <w:snapToGrid w:val="0"/>
          <w:kern w:val="22"/>
          <w:szCs w:val="22"/>
        </w:rPr>
        <w:t xml:space="preserve">The Subsidiary Body on Implementation considered these matters at its third meeting. </w:t>
      </w:r>
    </w:p>
    <w:p w14:paraId="23BB40CD" w14:textId="182088CD" w:rsidR="001127E8" w:rsidRPr="00584A6C" w:rsidRDefault="001127E8" w:rsidP="00FF7C98">
      <w:pPr>
        <w:numPr>
          <w:ilvl w:val="0"/>
          <w:numId w:val="21"/>
        </w:numPr>
        <w:tabs>
          <w:tab w:val="clear" w:pos="360"/>
        </w:tabs>
        <w:spacing w:after="120"/>
        <w:rPr>
          <w:bCs/>
          <w:snapToGrid w:val="0"/>
          <w:kern w:val="22"/>
          <w:szCs w:val="22"/>
        </w:rPr>
      </w:pPr>
      <w:r w:rsidRPr="00584A6C">
        <w:rPr>
          <w:bCs/>
          <w:snapToGrid w:val="0"/>
          <w:kern w:val="22"/>
          <w:szCs w:val="22"/>
        </w:rPr>
        <w:t xml:space="preserve">The Conference of the Parties will be invited to consider this agenda item on the basis of the draft decision arising from SBI recommendation 3/10, taking into account a progress report by the Executive Secretary on the implementation of the work programme for the Clearing-House Mechanism </w:t>
      </w:r>
      <w:r w:rsidR="001C326A">
        <w:rPr>
          <w:bCs/>
          <w:snapToGrid w:val="0"/>
          <w:kern w:val="22"/>
          <w:szCs w:val="22"/>
        </w:rPr>
        <w:t>made available as an information document</w:t>
      </w:r>
      <w:r w:rsidRPr="00584A6C">
        <w:rPr>
          <w:bCs/>
          <w:snapToGrid w:val="0"/>
          <w:kern w:val="22"/>
          <w:szCs w:val="22"/>
        </w:rPr>
        <w:t>.</w:t>
      </w:r>
      <w:r w:rsidRPr="00584A6C" w:rsidDel="001127E8">
        <w:rPr>
          <w:bCs/>
          <w:snapToGrid w:val="0"/>
          <w:kern w:val="22"/>
          <w:szCs w:val="22"/>
        </w:rPr>
        <w:t xml:space="preserve"> </w:t>
      </w:r>
    </w:p>
    <w:p w14:paraId="2325574E" w14:textId="1B2ABEDA" w:rsidR="0061275F" w:rsidRPr="00584A6C" w:rsidRDefault="00DB4BFE" w:rsidP="00942CC3">
      <w:pPr>
        <w:pStyle w:val="Heading3"/>
        <w:rPr>
          <w:snapToGrid w:val="0"/>
        </w:rPr>
      </w:pPr>
      <w:r>
        <w:rPr>
          <w:snapToGrid w:val="0"/>
        </w:rPr>
        <w:t>Item 13 </w:t>
      </w:r>
      <w:r w:rsidR="0061275F" w:rsidRPr="00584A6C">
        <w:rPr>
          <w:snapToGrid w:val="0"/>
        </w:rPr>
        <w:t>C.</w:t>
      </w:r>
      <w:r w:rsidR="0061275F" w:rsidRPr="00584A6C">
        <w:rPr>
          <w:snapToGrid w:val="0"/>
        </w:rPr>
        <w:tab/>
        <w:t>Communication</w:t>
      </w:r>
    </w:p>
    <w:p w14:paraId="1FBB9BA8" w14:textId="0E762395" w:rsidR="00B91B4D" w:rsidRPr="00584A6C" w:rsidRDefault="00B91B4D" w:rsidP="00FF7C98">
      <w:pPr>
        <w:numPr>
          <w:ilvl w:val="0"/>
          <w:numId w:val="21"/>
        </w:numPr>
        <w:tabs>
          <w:tab w:val="clear" w:pos="360"/>
        </w:tabs>
        <w:spacing w:after="120"/>
        <w:rPr>
          <w:bCs/>
          <w:snapToGrid w:val="0"/>
          <w:kern w:val="22"/>
          <w:szCs w:val="22"/>
          <w:lang w:val="en-US"/>
        </w:rPr>
      </w:pPr>
      <w:r w:rsidRPr="00584A6C">
        <w:rPr>
          <w:bCs/>
          <w:snapToGrid w:val="0"/>
          <w:kern w:val="22"/>
          <w:szCs w:val="22"/>
        </w:rPr>
        <w:t xml:space="preserve">In decision </w:t>
      </w:r>
      <w:hyperlink r:id="rId39" w:history="1">
        <w:r w:rsidRPr="00745B42">
          <w:rPr>
            <w:rStyle w:val="Hyperlink"/>
            <w:bCs/>
            <w:snapToGrid w:val="0"/>
            <w:kern w:val="22"/>
            <w:sz w:val="22"/>
            <w:szCs w:val="22"/>
          </w:rPr>
          <w:t>14/26</w:t>
        </w:r>
      </w:hyperlink>
      <w:r w:rsidRPr="00584A6C">
        <w:rPr>
          <w:bCs/>
          <w:snapToGrid w:val="0"/>
          <w:kern w:val="22"/>
          <w:szCs w:val="22"/>
        </w:rPr>
        <w:t xml:space="preserve">, </w:t>
      </w:r>
      <w:r w:rsidR="00E7060A" w:rsidRPr="00584A6C">
        <w:rPr>
          <w:bCs/>
          <w:snapToGrid w:val="0"/>
          <w:kern w:val="22"/>
          <w:szCs w:val="22"/>
        </w:rPr>
        <w:t>the Conference of the Parties</w:t>
      </w:r>
      <w:r w:rsidRPr="00584A6C">
        <w:rPr>
          <w:bCs/>
          <w:snapToGrid w:val="0"/>
          <w:kern w:val="22"/>
          <w:szCs w:val="22"/>
        </w:rPr>
        <w:t xml:space="preserve"> requested the Executive Secretary to continue the implementation of the framework for a global communications strategy and to develop, in collaboration with </w:t>
      </w:r>
      <w:r w:rsidR="00586637" w:rsidRPr="00584A6C">
        <w:rPr>
          <w:bCs/>
          <w:snapToGrid w:val="0"/>
          <w:kern w:val="22"/>
          <w:szCs w:val="22"/>
        </w:rPr>
        <w:t>various partners</w:t>
      </w:r>
      <w:r w:rsidRPr="00584A6C">
        <w:rPr>
          <w:bCs/>
          <w:snapToGrid w:val="0"/>
          <w:kern w:val="22"/>
          <w:szCs w:val="22"/>
        </w:rPr>
        <w:t xml:space="preserve">, themes and background material around which Parties, other </w:t>
      </w:r>
      <w:r w:rsidR="006B7F14">
        <w:rPr>
          <w:bCs/>
          <w:snapToGrid w:val="0"/>
          <w:kern w:val="22"/>
          <w:szCs w:val="22"/>
        </w:rPr>
        <w:t>G</w:t>
      </w:r>
      <w:r w:rsidRPr="00584A6C">
        <w:rPr>
          <w:bCs/>
          <w:snapToGrid w:val="0"/>
          <w:kern w:val="22"/>
          <w:szCs w:val="22"/>
        </w:rPr>
        <w:t xml:space="preserve">overnments, relevant </w:t>
      </w:r>
      <w:r w:rsidRPr="00584A6C">
        <w:rPr>
          <w:bCs/>
          <w:snapToGrid w:val="0"/>
          <w:kern w:val="22"/>
          <w:szCs w:val="22"/>
        </w:rPr>
        <w:lastRenderedPageBreak/>
        <w:t>organizations and indigenous peoples and local communities can organize communication and public awareness campaigns on the current state of biodiversity and the preparation of the post-2020 global biodiversity framework.</w:t>
      </w:r>
    </w:p>
    <w:p w14:paraId="7B4F3679" w14:textId="77777777" w:rsidR="00B91B4D" w:rsidRPr="00584A6C" w:rsidRDefault="00B91B4D" w:rsidP="00FF7C98">
      <w:pPr>
        <w:numPr>
          <w:ilvl w:val="0"/>
          <w:numId w:val="21"/>
        </w:numPr>
        <w:tabs>
          <w:tab w:val="clear" w:pos="360"/>
        </w:tabs>
        <w:spacing w:after="120"/>
        <w:rPr>
          <w:bCs/>
          <w:snapToGrid w:val="0"/>
          <w:kern w:val="22"/>
          <w:szCs w:val="22"/>
        </w:rPr>
      </w:pPr>
      <w:r w:rsidRPr="00584A6C">
        <w:rPr>
          <w:bCs/>
          <w:snapToGrid w:val="0"/>
          <w:kern w:val="22"/>
          <w:szCs w:val="22"/>
        </w:rPr>
        <w:t xml:space="preserve">The Subsidiary Body on Implementation considered a progress report on activities carried out by the Executive Secretary in the context of the above decision and adopted a recommendation proposing additional activities. </w:t>
      </w:r>
    </w:p>
    <w:p w14:paraId="28E9B3DF" w14:textId="77777777" w:rsidR="00B91B4D" w:rsidRPr="00584A6C" w:rsidRDefault="00B91B4D" w:rsidP="00FF7C98">
      <w:pPr>
        <w:numPr>
          <w:ilvl w:val="0"/>
          <w:numId w:val="21"/>
        </w:numPr>
        <w:tabs>
          <w:tab w:val="clear" w:pos="360"/>
        </w:tabs>
        <w:spacing w:after="120"/>
        <w:rPr>
          <w:bCs/>
          <w:snapToGrid w:val="0"/>
          <w:kern w:val="22"/>
          <w:szCs w:val="22"/>
        </w:rPr>
      </w:pPr>
      <w:r w:rsidRPr="00584A6C">
        <w:rPr>
          <w:bCs/>
          <w:snapToGrid w:val="0"/>
          <w:kern w:val="22"/>
          <w:szCs w:val="22"/>
        </w:rPr>
        <w:t>The Conference of the Parties will be invited to consider this agenda item on the basis of the draft decision arising from SBI recommendation 3/18.</w:t>
      </w:r>
    </w:p>
    <w:p w14:paraId="379BC03A" w14:textId="0DD9CDB5" w:rsidR="0061275F" w:rsidRPr="00584A6C" w:rsidRDefault="0061275F" w:rsidP="00942CC3">
      <w:pPr>
        <w:pStyle w:val="Heading2"/>
        <w:spacing w:before="240"/>
        <w:rPr>
          <w:b w:val="0"/>
          <w:bCs w:val="0"/>
          <w:i/>
          <w:iCs w:val="0"/>
        </w:rPr>
      </w:pPr>
      <w:r w:rsidRPr="00584A6C">
        <w:t xml:space="preserve">Item 14. </w:t>
      </w:r>
      <w:r w:rsidRPr="00584A6C">
        <w:tab/>
        <w:t xml:space="preserve">Mechanisms for </w:t>
      </w:r>
      <w:r w:rsidR="0056328A" w:rsidRPr="00584A6C">
        <w:t xml:space="preserve">planning, monitoring, </w:t>
      </w:r>
      <w:r w:rsidRPr="00584A6C">
        <w:t>reporting and review</w:t>
      </w:r>
    </w:p>
    <w:p w14:paraId="218BEA24" w14:textId="31B3FC14" w:rsidR="00EC10FF" w:rsidRDefault="00C6648D" w:rsidP="00FF7C98">
      <w:pPr>
        <w:numPr>
          <w:ilvl w:val="0"/>
          <w:numId w:val="21"/>
        </w:numPr>
        <w:tabs>
          <w:tab w:val="clear" w:pos="360"/>
        </w:tabs>
        <w:spacing w:after="120"/>
        <w:rPr>
          <w:szCs w:val="22"/>
        </w:rPr>
      </w:pPr>
      <w:r w:rsidRPr="00584A6C">
        <w:rPr>
          <w:szCs w:val="22"/>
        </w:rPr>
        <w:t xml:space="preserve">In decision </w:t>
      </w:r>
      <w:r w:rsidR="005E3D69" w:rsidRPr="00584A6C">
        <w:rPr>
          <w:szCs w:val="22"/>
        </w:rPr>
        <w:t xml:space="preserve">14/29, the Conference of the Parties requested the Executive Secretary to further develop, for consideration by the Subsidiary Body on Implementation, options to enhance review mechanisms, with a view to strengthening the implementation of the Convention. </w:t>
      </w:r>
      <w:r w:rsidR="003E69D9">
        <w:rPr>
          <w:szCs w:val="22"/>
        </w:rPr>
        <w:t>Additionally, i</w:t>
      </w:r>
      <w:r w:rsidR="003E69D9" w:rsidRPr="00584A6C">
        <w:rPr>
          <w:szCs w:val="22"/>
        </w:rPr>
        <w:t xml:space="preserve">n </w:t>
      </w:r>
      <w:r w:rsidR="003E69D9" w:rsidRPr="00584A6C">
        <w:rPr>
          <w:bCs/>
          <w:snapToGrid w:val="0"/>
          <w:kern w:val="22"/>
          <w:szCs w:val="22"/>
        </w:rPr>
        <w:t>paragraph</w:t>
      </w:r>
      <w:r w:rsidR="003E69D9" w:rsidRPr="00584A6C">
        <w:rPr>
          <w:szCs w:val="22"/>
        </w:rPr>
        <w:t xml:space="preserve"> 18 of decision 14/34, the Conference of the Parties requested the Subsidiary Body on Implementation, at its third meeting, to contribute to the development of the post-2020 global biodiversity framework by complementing it with elements related to means to support and review implementation</w:t>
      </w:r>
    </w:p>
    <w:p w14:paraId="2A7875D8" w14:textId="28F48997" w:rsidR="005E3D69" w:rsidRPr="007C1268" w:rsidRDefault="005E3D69" w:rsidP="007C1268">
      <w:pPr>
        <w:numPr>
          <w:ilvl w:val="0"/>
          <w:numId w:val="21"/>
        </w:numPr>
        <w:tabs>
          <w:tab w:val="clear" w:pos="360"/>
        </w:tabs>
        <w:spacing w:after="120"/>
        <w:rPr>
          <w:szCs w:val="22"/>
        </w:rPr>
      </w:pPr>
      <w:r w:rsidRPr="00584A6C">
        <w:rPr>
          <w:szCs w:val="22"/>
        </w:rPr>
        <w:t>The Subsidiary Body on Implementation at its third meeting considered a proposal for an enhanced review mechanism</w:t>
      </w:r>
      <w:r w:rsidR="003E69D9">
        <w:rPr>
          <w:szCs w:val="22"/>
        </w:rPr>
        <w:t xml:space="preserve"> and prepared recommendation 3/11, including a draft decision for </w:t>
      </w:r>
      <w:r w:rsidR="00192541">
        <w:rPr>
          <w:szCs w:val="22"/>
        </w:rPr>
        <w:t>the Conference of the Parties</w:t>
      </w:r>
      <w:r w:rsidR="003E69D9">
        <w:rPr>
          <w:szCs w:val="22"/>
        </w:rPr>
        <w:t xml:space="preserve">. </w:t>
      </w:r>
      <w:r w:rsidR="00192541">
        <w:rPr>
          <w:szCs w:val="22"/>
        </w:rPr>
        <w:t xml:space="preserve">The </w:t>
      </w:r>
      <w:r w:rsidR="00192541" w:rsidRPr="00584A6C">
        <w:rPr>
          <w:szCs w:val="22"/>
        </w:rPr>
        <w:t>Subsidiary Body on Implementation</w:t>
      </w:r>
      <w:r w:rsidR="003E69D9">
        <w:rPr>
          <w:szCs w:val="22"/>
        </w:rPr>
        <w:t xml:space="preserve"> also requested the Executive Secretary to facilitate an extended peer review of </w:t>
      </w:r>
      <w:r w:rsidR="005A1D2E">
        <w:rPr>
          <w:szCs w:val="22"/>
        </w:rPr>
        <w:t xml:space="preserve">the </w:t>
      </w:r>
      <w:r w:rsidR="003E69D9">
        <w:rPr>
          <w:szCs w:val="22"/>
        </w:rPr>
        <w:t xml:space="preserve">proposed annexes to the decision. </w:t>
      </w:r>
      <w:r w:rsidR="00E4237E">
        <w:rPr>
          <w:szCs w:val="22"/>
        </w:rPr>
        <w:t xml:space="preserve">The annexes provide </w:t>
      </w:r>
      <w:r w:rsidR="00E4237E" w:rsidRPr="00584A6C">
        <w:rPr>
          <w:szCs w:val="22"/>
        </w:rPr>
        <w:t>draft guidance for national biodiversity strategies and action plans</w:t>
      </w:r>
      <w:r w:rsidR="00E4237E">
        <w:rPr>
          <w:szCs w:val="22"/>
        </w:rPr>
        <w:t xml:space="preserve"> (</w:t>
      </w:r>
      <w:r w:rsidR="00E4237E" w:rsidRPr="00584A6C">
        <w:rPr>
          <w:szCs w:val="22"/>
        </w:rPr>
        <w:t>including a template for national targets aligned with the post-2020 global biodiversity framework</w:t>
      </w:r>
      <w:r w:rsidR="00E4237E">
        <w:rPr>
          <w:szCs w:val="22"/>
        </w:rPr>
        <w:t>),</w:t>
      </w:r>
      <w:r w:rsidR="00E4237E" w:rsidRPr="00584A6C">
        <w:rPr>
          <w:szCs w:val="22"/>
        </w:rPr>
        <w:t xml:space="preserve"> </w:t>
      </w:r>
      <w:r w:rsidR="00E4237E">
        <w:rPr>
          <w:szCs w:val="22"/>
        </w:rPr>
        <w:t xml:space="preserve">templates for seventh and eight </w:t>
      </w:r>
      <w:r w:rsidR="00E4237E" w:rsidRPr="00584A6C">
        <w:rPr>
          <w:szCs w:val="22"/>
        </w:rPr>
        <w:t xml:space="preserve">national reports, </w:t>
      </w:r>
      <w:r w:rsidR="00E4237E" w:rsidRPr="005737C5">
        <w:rPr>
          <w:i/>
          <w:iCs/>
          <w:szCs w:val="22"/>
        </w:rPr>
        <w:t>modus operandi</w:t>
      </w:r>
      <w:r w:rsidR="00E4237E">
        <w:rPr>
          <w:szCs w:val="22"/>
        </w:rPr>
        <w:t xml:space="preserve"> for an </w:t>
      </w:r>
      <w:r w:rsidR="00E4237E" w:rsidRPr="00584A6C">
        <w:rPr>
          <w:szCs w:val="22"/>
        </w:rPr>
        <w:t xml:space="preserve">SBI open-ended </w:t>
      </w:r>
      <w:r w:rsidR="00E4237E" w:rsidRPr="00584A6C">
        <w:rPr>
          <w:bCs/>
          <w:snapToGrid w:val="0"/>
          <w:kern w:val="22"/>
          <w:szCs w:val="22"/>
        </w:rPr>
        <w:t>forum</w:t>
      </w:r>
      <w:r w:rsidR="00E4237E" w:rsidRPr="00584A6C">
        <w:rPr>
          <w:szCs w:val="22"/>
        </w:rPr>
        <w:t xml:space="preserve"> for country</w:t>
      </w:r>
      <w:r w:rsidR="00E4237E" w:rsidRPr="00584A6C">
        <w:rPr>
          <w:szCs w:val="22"/>
        </w:rPr>
        <w:noBreakHyphen/>
        <w:t>by</w:t>
      </w:r>
      <w:r w:rsidR="00E4237E" w:rsidRPr="00584A6C">
        <w:rPr>
          <w:szCs w:val="22"/>
        </w:rPr>
        <w:noBreakHyphen/>
        <w:t xml:space="preserve">country review, and </w:t>
      </w:r>
      <w:r w:rsidR="00E4237E">
        <w:rPr>
          <w:szCs w:val="22"/>
        </w:rPr>
        <w:t xml:space="preserve">a template for voluntary </w:t>
      </w:r>
      <w:r w:rsidR="00E4237E" w:rsidRPr="00584A6C">
        <w:rPr>
          <w:szCs w:val="22"/>
        </w:rPr>
        <w:t>commitments from non-State actors.</w:t>
      </w:r>
      <w:r w:rsidR="007C1268">
        <w:rPr>
          <w:szCs w:val="22"/>
        </w:rPr>
        <w:t xml:space="preserve"> </w:t>
      </w:r>
      <w:r w:rsidR="007C1268" w:rsidRPr="007C1268">
        <w:rPr>
          <w:szCs w:val="22"/>
        </w:rPr>
        <w:t>Accordingly, Parties and observers were invited to provide comments on the draft annexes which</w:t>
      </w:r>
      <w:r w:rsidR="00DA56DD">
        <w:rPr>
          <w:szCs w:val="22"/>
        </w:rPr>
        <w:t xml:space="preserve">, subsequently, </w:t>
      </w:r>
      <w:r w:rsidR="007C1268" w:rsidRPr="007C1268">
        <w:rPr>
          <w:szCs w:val="22"/>
        </w:rPr>
        <w:t xml:space="preserve">were further discussed at a workshop held on the margins of </w:t>
      </w:r>
      <w:r w:rsidR="00927B64">
        <w:rPr>
          <w:szCs w:val="22"/>
        </w:rPr>
        <w:t>the fourth meeting of the Working Group on the Post-2020 Global Biodiversity Framework</w:t>
      </w:r>
      <w:r w:rsidR="007C1268" w:rsidRPr="007C1268">
        <w:rPr>
          <w:szCs w:val="22"/>
        </w:rPr>
        <w:t>.</w:t>
      </w:r>
      <w:r w:rsidR="007C1268">
        <w:rPr>
          <w:rStyle w:val="FootnoteReference"/>
          <w:szCs w:val="22"/>
        </w:rPr>
        <w:footnoteReference w:id="8"/>
      </w:r>
      <w:r w:rsidR="007C1268" w:rsidRPr="007C1268">
        <w:rPr>
          <w:szCs w:val="22"/>
        </w:rPr>
        <w:t xml:space="preserve"> </w:t>
      </w:r>
      <w:r w:rsidR="00927B64">
        <w:rPr>
          <w:szCs w:val="22"/>
        </w:rPr>
        <w:t xml:space="preserve">The </w:t>
      </w:r>
      <w:r w:rsidR="00927B64" w:rsidRPr="00584A6C">
        <w:rPr>
          <w:szCs w:val="22"/>
        </w:rPr>
        <w:t>Subsidiary Body on Implementation</w:t>
      </w:r>
      <w:r w:rsidR="003E69D9" w:rsidRPr="007C1268">
        <w:rPr>
          <w:szCs w:val="22"/>
        </w:rPr>
        <w:t xml:space="preserve"> </w:t>
      </w:r>
      <w:r w:rsidR="007C1268">
        <w:rPr>
          <w:szCs w:val="22"/>
        </w:rPr>
        <w:t>further</w:t>
      </w:r>
      <w:r w:rsidR="003E69D9" w:rsidRPr="007C1268">
        <w:rPr>
          <w:szCs w:val="22"/>
        </w:rPr>
        <w:t xml:space="preserve"> </w:t>
      </w:r>
      <w:r w:rsidR="005A1D2E" w:rsidRPr="007C1268">
        <w:rPr>
          <w:szCs w:val="22"/>
        </w:rPr>
        <w:t xml:space="preserve">recommended that the outcomes of its work and of the extended peer review of the annexes be made available to the </w:t>
      </w:r>
      <w:r w:rsidR="00993CF1">
        <w:rPr>
          <w:szCs w:val="22"/>
        </w:rPr>
        <w:t>Working Group</w:t>
      </w:r>
      <w:r w:rsidRPr="007C1268">
        <w:rPr>
          <w:szCs w:val="22"/>
        </w:rPr>
        <w:t>.</w:t>
      </w:r>
    </w:p>
    <w:p w14:paraId="65F4E38E" w14:textId="6A5F4FAA" w:rsidR="005E3D69" w:rsidRPr="00584A6C" w:rsidRDefault="00475718" w:rsidP="00FF7C98">
      <w:pPr>
        <w:numPr>
          <w:ilvl w:val="0"/>
          <w:numId w:val="20"/>
        </w:numPr>
        <w:tabs>
          <w:tab w:val="clear" w:pos="360"/>
        </w:tabs>
        <w:spacing w:after="120"/>
        <w:rPr>
          <w:szCs w:val="22"/>
        </w:rPr>
      </w:pPr>
      <w:r w:rsidRPr="00584A6C">
        <w:rPr>
          <w:szCs w:val="22"/>
        </w:rPr>
        <w:t xml:space="preserve">The Conference of the Parties will be invited to consider this agenda item on the basis of a draft decision arising from SBI recommendation 3/11, taking into account also the </w:t>
      </w:r>
      <w:r w:rsidR="005A1D2E">
        <w:rPr>
          <w:szCs w:val="22"/>
        </w:rPr>
        <w:t xml:space="preserve">relevant </w:t>
      </w:r>
      <w:r w:rsidRPr="00584A6C">
        <w:rPr>
          <w:szCs w:val="22"/>
        </w:rPr>
        <w:t xml:space="preserve">deliberations of the Working Group on the Post-2020 Global Biodiversity Framework. The </w:t>
      </w:r>
      <w:r>
        <w:rPr>
          <w:szCs w:val="22"/>
        </w:rPr>
        <w:t xml:space="preserve">recommendation </w:t>
      </w:r>
      <w:r w:rsidR="007C1268">
        <w:rPr>
          <w:szCs w:val="22"/>
        </w:rPr>
        <w:t>is</w:t>
      </w:r>
      <w:r>
        <w:rPr>
          <w:szCs w:val="22"/>
        </w:rPr>
        <w:t xml:space="preserve"> complemented by </w:t>
      </w:r>
      <w:r w:rsidR="007C1268">
        <w:rPr>
          <w:szCs w:val="22"/>
        </w:rPr>
        <w:t xml:space="preserve">the </w:t>
      </w:r>
      <w:r>
        <w:rPr>
          <w:szCs w:val="22"/>
        </w:rPr>
        <w:t xml:space="preserve">draft annexes </w:t>
      </w:r>
      <w:r w:rsidR="005A1D2E">
        <w:rPr>
          <w:szCs w:val="22"/>
        </w:rPr>
        <w:t xml:space="preserve">developed further to SBI recommendation 3/11. </w:t>
      </w:r>
    </w:p>
    <w:p w14:paraId="0846D851" w14:textId="1D871FA5" w:rsidR="0061275F" w:rsidRPr="00584A6C" w:rsidRDefault="0061275F" w:rsidP="00942CC3">
      <w:pPr>
        <w:keepNext/>
        <w:keepLines/>
        <w:spacing w:before="240" w:after="140"/>
        <w:jc w:val="center"/>
        <w:outlineLvl w:val="1"/>
        <w:rPr>
          <w:b/>
          <w:bCs/>
          <w:i/>
          <w:iCs/>
        </w:rPr>
      </w:pPr>
      <w:r w:rsidRPr="00584A6C">
        <w:rPr>
          <w:b/>
          <w:bCs/>
        </w:rPr>
        <w:t>Item 15.</w:t>
      </w:r>
      <w:r w:rsidRPr="00584A6C">
        <w:rPr>
          <w:b/>
          <w:bCs/>
        </w:rPr>
        <w:tab/>
      </w:r>
      <w:r w:rsidRPr="00584A6C">
        <w:rPr>
          <w:b/>
          <w:bCs/>
          <w:kern w:val="22"/>
          <w:szCs w:val="22"/>
          <w:lang w:eastAsia="ko-KR"/>
        </w:rPr>
        <w:t>Cooperation with other conventions and international organizations</w:t>
      </w:r>
    </w:p>
    <w:p w14:paraId="769754C5" w14:textId="19236C7F" w:rsidR="00FF79BE" w:rsidRPr="00584A6C" w:rsidRDefault="00C41C95" w:rsidP="00942CC3">
      <w:pPr>
        <w:pStyle w:val="Heading3"/>
        <w:ind w:left="1701" w:right="429" w:hanging="1134"/>
        <w:jc w:val="left"/>
      </w:pPr>
      <w:r>
        <w:t>Item 15 </w:t>
      </w:r>
      <w:r w:rsidR="00FF79BE" w:rsidRPr="00584A6C">
        <w:t xml:space="preserve">A. </w:t>
      </w:r>
      <w:r w:rsidR="004928C3" w:rsidRPr="00584A6C">
        <w:tab/>
      </w:r>
      <w:r w:rsidR="00FF79BE" w:rsidRPr="00584A6C">
        <w:t>Programme of work of the Intergovernmental Science-Policy Platform on Biodiversity</w:t>
      </w:r>
      <w:r w:rsidR="004928C3" w:rsidRPr="00584A6C">
        <w:t xml:space="preserve"> </w:t>
      </w:r>
      <w:r w:rsidR="00FF79BE" w:rsidRPr="00584A6C">
        <w:t>and Ecosystem Services</w:t>
      </w:r>
    </w:p>
    <w:p w14:paraId="269BF850" w14:textId="5C1AF3FA" w:rsidR="00FF79BE" w:rsidRPr="00584A6C" w:rsidRDefault="00FF79BE" w:rsidP="00FF7C98">
      <w:pPr>
        <w:numPr>
          <w:ilvl w:val="0"/>
          <w:numId w:val="21"/>
        </w:numPr>
        <w:tabs>
          <w:tab w:val="clear" w:pos="360"/>
        </w:tabs>
        <w:spacing w:after="120"/>
        <w:rPr>
          <w:rFonts w:eastAsia="MS Mincho"/>
          <w:kern w:val="22"/>
          <w:szCs w:val="22"/>
          <w:lang w:val="en-CA"/>
        </w:rPr>
      </w:pPr>
      <w:r w:rsidRPr="00584A6C">
        <w:rPr>
          <w:rFonts w:eastAsia="MS Mincho"/>
          <w:szCs w:val="22"/>
        </w:rPr>
        <w:t xml:space="preserve">In decision </w:t>
      </w:r>
      <w:hyperlink r:id="rId40" w:history="1">
        <w:r w:rsidRPr="00942CC3">
          <w:rPr>
            <w:rStyle w:val="Hyperlink"/>
            <w:rFonts w:eastAsia="MS Mincho"/>
            <w:sz w:val="22"/>
            <w:szCs w:val="22"/>
          </w:rPr>
          <w:t>14/36</w:t>
        </w:r>
      </w:hyperlink>
      <w:r w:rsidR="008561B7" w:rsidRPr="00942CC3">
        <w:rPr>
          <w:rStyle w:val="Hyperlink"/>
          <w:rFonts w:eastAsia="MS Mincho"/>
          <w:color w:val="auto"/>
          <w:sz w:val="22"/>
          <w:szCs w:val="22"/>
          <w:u w:val="none"/>
        </w:rPr>
        <w:t>,</w:t>
      </w:r>
      <w:r w:rsidRPr="00584A6C">
        <w:rPr>
          <w:rFonts w:eastAsia="MS Mincho"/>
          <w:szCs w:val="22"/>
        </w:rPr>
        <w:t xml:space="preserve"> paragraph 9, the Conference of the Parties requested the Executive Secretary to </w:t>
      </w:r>
      <w:r w:rsidRPr="00584A6C">
        <w:rPr>
          <w:rFonts w:eastAsia="MS Mincho"/>
          <w:szCs w:val="22"/>
          <w:lang w:val="en-CA"/>
        </w:rPr>
        <w:t xml:space="preserve">prepare, for consideration by the </w:t>
      </w:r>
      <w:r w:rsidR="004928C3" w:rsidRPr="00584A6C">
        <w:rPr>
          <w:rFonts w:eastAsia="MS Mincho"/>
          <w:szCs w:val="22"/>
          <w:lang w:val="en-CA"/>
        </w:rPr>
        <w:t>Subsidiary Body on Scientific, Technical and Technological Advice</w:t>
      </w:r>
      <w:r w:rsidRPr="00584A6C">
        <w:rPr>
          <w:rFonts w:eastAsia="MS Mincho"/>
          <w:szCs w:val="22"/>
          <w:lang w:val="en-CA"/>
        </w:rPr>
        <w:t>, and for subsequent consideration by the Conference of the Parties at its fifteenth meeting, proposals to be considered for inclusion in the work programme towards 2030 of the Intergovernmental Science-Policy Platform on Biodiversity and Ecosystem Services (</w:t>
      </w:r>
      <w:r w:rsidR="004928C3" w:rsidRPr="00584A6C">
        <w:rPr>
          <w:rFonts w:eastAsia="MS Mincho"/>
          <w:szCs w:val="22"/>
          <w:lang w:val="en-CA"/>
        </w:rPr>
        <w:t xml:space="preserve">the </w:t>
      </w:r>
      <w:r w:rsidRPr="00584A6C">
        <w:rPr>
          <w:rFonts w:eastAsia="MS Mincho"/>
          <w:szCs w:val="22"/>
          <w:lang w:val="en-CA"/>
        </w:rPr>
        <w:t>Platform) with a view to supporting the implementation of the post-2020 global biodiversity framework</w:t>
      </w:r>
      <w:r w:rsidRPr="00584A6C">
        <w:rPr>
          <w:rFonts w:eastAsia="MS Mincho"/>
          <w:szCs w:val="22"/>
        </w:rPr>
        <w:t>.</w:t>
      </w:r>
    </w:p>
    <w:p w14:paraId="4891DA85" w14:textId="110E9A36" w:rsidR="00FF79BE" w:rsidRPr="00584A6C" w:rsidRDefault="00FF79BE" w:rsidP="00FF7C98">
      <w:pPr>
        <w:numPr>
          <w:ilvl w:val="0"/>
          <w:numId w:val="21"/>
        </w:numPr>
        <w:tabs>
          <w:tab w:val="clear" w:pos="360"/>
        </w:tabs>
        <w:spacing w:after="120"/>
        <w:rPr>
          <w:rFonts w:eastAsia="MS Mincho"/>
          <w:kern w:val="22"/>
          <w:szCs w:val="22"/>
        </w:rPr>
      </w:pPr>
      <w:r w:rsidRPr="00584A6C">
        <w:rPr>
          <w:rFonts w:eastAsia="MS Mincho"/>
          <w:szCs w:val="22"/>
        </w:rPr>
        <w:t xml:space="preserve">In </w:t>
      </w:r>
      <w:r w:rsidR="008561B7" w:rsidRPr="00584A6C">
        <w:rPr>
          <w:rFonts w:eastAsia="MS Mincho"/>
          <w:szCs w:val="22"/>
        </w:rPr>
        <w:t>paragraph 10</w:t>
      </w:r>
      <w:r w:rsidR="008561B7">
        <w:rPr>
          <w:rFonts w:eastAsia="MS Mincho"/>
          <w:szCs w:val="22"/>
        </w:rPr>
        <w:t xml:space="preserve"> of </w:t>
      </w:r>
      <w:r w:rsidRPr="00584A6C">
        <w:rPr>
          <w:rFonts w:eastAsia="MS Mincho"/>
          <w:szCs w:val="22"/>
        </w:rPr>
        <w:t>the same decision</w:t>
      </w:r>
      <w:r w:rsidR="004928C3" w:rsidRPr="00584A6C">
        <w:rPr>
          <w:rFonts w:eastAsia="MS Mincho"/>
          <w:szCs w:val="22"/>
        </w:rPr>
        <w:t xml:space="preserve">, </w:t>
      </w:r>
      <w:r w:rsidRPr="00584A6C">
        <w:rPr>
          <w:rFonts w:eastAsia="MS Mincho"/>
          <w:szCs w:val="22"/>
        </w:rPr>
        <w:t xml:space="preserve">the Conference of the Parties also requested the Executive Secretary, further to decision </w:t>
      </w:r>
      <w:hyperlink r:id="rId41" w:history="1">
        <w:r w:rsidRPr="00942CC3">
          <w:rPr>
            <w:rStyle w:val="Hyperlink"/>
            <w:rFonts w:eastAsia="MS Mincho"/>
            <w:sz w:val="22"/>
            <w:szCs w:val="22"/>
          </w:rPr>
          <w:t>XII/25</w:t>
        </w:r>
      </w:hyperlink>
      <w:r w:rsidRPr="00584A6C">
        <w:rPr>
          <w:rFonts w:eastAsia="MS Mincho"/>
          <w:szCs w:val="22"/>
        </w:rPr>
        <w:t xml:space="preserve">, to </w:t>
      </w:r>
      <w:r w:rsidRPr="00584A6C">
        <w:rPr>
          <w:rFonts w:eastAsia="MS Mincho"/>
          <w:szCs w:val="22"/>
          <w:lang w:val="en-CA"/>
        </w:rPr>
        <w:t xml:space="preserve">develop modalities for the systematic consideration of all </w:t>
      </w:r>
      <w:r w:rsidRPr="00584A6C">
        <w:rPr>
          <w:rFonts w:eastAsia="MS Mincho"/>
          <w:szCs w:val="22"/>
          <w:lang w:val="en-CA"/>
        </w:rPr>
        <w:lastRenderedPageBreak/>
        <w:t>deliverables of the Platform, taking into consideration the findings of the review of the Platform,</w:t>
      </w:r>
      <w:r w:rsidRPr="00584A6C">
        <w:rPr>
          <w:rFonts w:eastAsia="MS Mincho"/>
          <w:kern w:val="22"/>
          <w:szCs w:val="22"/>
          <w:vertAlign w:val="superscript"/>
          <w:lang w:val="en-CA"/>
        </w:rPr>
        <w:footnoteReference w:id="9"/>
      </w:r>
      <w:r w:rsidRPr="00584A6C">
        <w:rPr>
          <w:rFonts w:eastAsia="MS Mincho"/>
          <w:szCs w:val="22"/>
          <w:lang w:val="en-CA"/>
        </w:rPr>
        <w:t xml:space="preserve"> with a view to optimizing their use in support of the implementation of the Convention.</w:t>
      </w:r>
    </w:p>
    <w:p w14:paraId="6BF8A4E5" w14:textId="1FEC5E9C" w:rsidR="00097273" w:rsidRPr="00942CC3" w:rsidRDefault="00FF79BE" w:rsidP="00FF7C98">
      <w:pPr>
        <w:numPr>
          <w:ilvl w:val="0"/>
          <w:numId w:val="21"/>
        </w:numPr>
        <w:tabs>
          <w:tab w:val="clear" w:pos="360"/>
        </w:tabs>
        <w:spacing w:after="120"/>
        <w:rPr>
          <w:rFonts w:eastAsia="MS Mincho"/>
          <w:kern w:val="22"/>
          <w:szCs w:val="22"/>
        </w:rPr>
      </w:pPr>
      <w:r w:rsidRPr="00584A6C">
        <w:rPr>
          <w:rFonts w:eastAsia="MS Mincho"/>
          <w:szCs w:val="22"/>
        </w:rPr>
        <w:t xml:space="preserve">At its twenty-fourth meeting, the </w:t>
      </w:r>
      <w:r w:rsidR="003065BD" w:rsidRPr="00584A6C">
        <w:rPr>
          <w:rFonts w:eastAsia="MS Mincho"/>
          <w:szCs w:val="22"/>
          <w:lang w:val="en-CA"/>
        </w:rPr>
        <w:t>Subsidiary Body on Scientific, Technical and Technological Advice</w:t>
      </w:r>
      <w:r w:rsidR="003065BD" w:rsidRPr="00584A6C" w:rsidDel="003065BD">
        <w:rPr>
          <w:rFonts w:eastAsia="MS Mincho"/>
          <w:szCs w:val="22"/>
        </w:rPr>
        <w:t xml:space="preserve"> </w:t>
      </w:r>
      <w:r w:rsidRPr="00584A6C">
        <w:rPr>
          <w:rFonts w:eastAsia="MS Mincho"/>
          <w:szCs w:val="22"/>
        </w:rPr>
        <w:t xml:space="preserve">considered a review of the Platform’s deliverables to date and how they have been considered under the Convention, to address the request to develop modalities for the systematic consideration of all deliverables. </w:t>
      </w:r>
      <w:r w:rsidR="001E7AF2">
        <w:rPr>
          <w:rFonts w:eastAsia="MS Mincho"/>
          <w:szCs w:val="22"/>
        </w:rPr>
        <w:t xml:space="preserve">The </w:t>
      </w:r>
      <w:r w:rsidR="001E7AF2" w:rsidRPr="00584A6C">
        <w:rPr>
          <w:rFonts w:eastAsia="MS Mincho"/>
          <w:szCs w:val="22"/>
          <w:lang w:val="en-CA"/>
        </w:rPr>
        <w:t>Subsidiary Body on Scientific, Technical and Technological Advice</w:t>
      </w:r>
      <w:r w:rsidR="003065BD" w:rsidRPr="00584A6C" w:rsidDel="003065BD">
        <w:rPr>
          <w:rFonts w:eastAsia="MS Mincho"/>
          <w:szCs w:val="22"/>
        </w:rPr>
        <w:t xml:space="preserve"> </w:t>
      </w:r>
      <w:r w:rsidRPr="00584A6C">
        <w:rPr>
          <w:rFonts w:eastAsia="MS Mincho"/>
          <w:szCs w:val="22"/>
        </w:rPr>
        <w:t xml:space="preserve">was provided </w:t>
      </w:r>
      <w:r w:rsidR="00D41C08">
        <w:rPr>
          <w:rFonts w:eastAsia="MS Mincho"/>
          <w:szCs w:val="22"/>
        </w:rPr>
        <w:t xml:space="preserve">with </w:t>
      </w:r>
      <w:r w:rsidRPr="00584A6C">
        <w:rPr>
          <w:rFonts w:eastAsia="MS Mincho"/>
          <w:szCs w:val="22"/>
        </w:rPr>
        <w:t xml:space="preserve">an update on the work programme of the Platform, including the new elements towards 2030, agreed by the Plenary of the Platform at its seventh meeting, and its implementation. The </w:t>
      </w:r>
      <w:r w:rsidR="003065BD" w:rsidRPr="00584A6C">
        <w:rPr>
          <w:rFonts w:eastAsia="MS Mincho"/>
          <w:szCs w:val="22"/>
        </w:rPr>
        <w:t>Subsidiary Body</w:t>
      </w:r>
      <w:r w:rsidRPr="00584A6C">
        <w:rPr>
          <w:rFonts w:eastAsia="MS Mincho"/>
          <w:szCs w:val="22"/>
        </w:rPr>
        <w:t xml:space="preserve"> also considered suggested elements of a proposal for a further request by the Convention to be considered for inclusion in the work programme. </w:t>
      </w:r>
      <w:r w:rsidR="00D41C08">
        <w:rPr>
          <w:rFonts w:eastAsia="MS Mincho"/>
          <w:szCs w:val="22"/>
        </w:rPr>
        <w:t xml:space="preserve">The </w:t>
      </w:r>
      <w:r w:rsidR="00D41C08" w:rsidRPr="00584A6C">
        <w:rPr>
          <w:rFonts w:eastAsia="MS Mincho"/>
          <w:szCs w:val="22"/>
          <w:lang w:val="en-CA"/>
        </w:rPr>
        <w:t xml:space="preserve">Subsidiary Body </w:t>
      </w:r>
      <w:r w:rsidR="00097273">
        <w:rPr>
          <w:rFonts w:eastAsia="MS Mincho"/>
          <w:szCs w:val="22"/>
        </w:rPr>
        <w:t xml:space="preserve">prepared recommendation 24/3 on this matter. </w:t>
      </w:r>
    </w:p>
    <w:p w14:paraId="1E7908C5" w14:textId="49F64CA8" w:rsidR="00FF79BE" w:rsidRPr="00584A6C" w:rsidRDefault="00097273" w:rsidP="00FF7C98">
      <w:pPr>
        <w:numPr>
          <w:ilvl w:val="0"/>
          <w:numId w:val="21"/>
        </w:numPr>
        <w:tabs>
          <w:tab w:val="clear" w:pos="360"/>
        </w:tabs>
        <w:spacing w:after="120"/>
        <w:rPr>
          <w:rFonts w:eastAsia="MS Mincho"/>
          <w:kern w:val="22"/>
          <w:szCs w:val="22"/>
        </w:rPr>
      </w:pPr>
      <w:r>
        <w:rPr>
          <w:rFonts w:eastAsia="MS Mincho"/>
          <w:szCs w:val="22"/>
        </w:rPr>
        <w:t>Since the discussions of the Subsidiary Body on this matter,</w:t>
      </w:r>
      <w:r w:rsidR="00BC11AD">
        <w:rPr>
          <w:rStyle w:val="FootnoteReference"/>
          <w:rFonts w:eastAsia="MS Mincho"/>
          <w:szCs w:val="22"/>
        </w:rPr>
        <w:footnoteReference w:id="10"/>
      </w:r>
      <w:r>
        <w:rPr>
          <w:rFonts w:eastAsia="MS Mincho"/>
          <w:szCs w:val="22"/>
        </w:rPr>
        <w:t xml:space="preserve"> </w:t>
      </w:r>
      <w:r w:rsidR="000D3568">
        <w:rPr>
          <w:rFonts w:eastAsia="MS Mincho"/>
          <w:szCs w:val="22"/>
        </w:rPr>
        <w:t xml:space="preserve">the </w:t>
      </w:r>
      <w:r w:rsidR="000D3568" w:rsidRPr="00584A6C">
        <w:rPr>
          <w:rFonts w:eastAsia="MS Mincho"/>
          <w:szCs w:val="22"/>
          <w:lang w:val="en-CA"/>
        </w:rPr>
        <w:t xml:space="preserve">Platform </w:t>
      </w:r>
      <w:r w:rsidR="00DA56DD">
        <w:rPr>
          <w:rFonts w:eastAsia="MS Mincho"/>
          <w:szCs w:val="22"/>
        </w:rPr>
        <w:t>has held two further Plenary sessions.</w:t>
      </w:r>
      <w:r w:rsidR="00DA56DD">
        <w:rPr>
          <w:rFonts w:eastAsia="MS Mincho"/>
          <w:kern w:val="22"/>
          <w:szCs w:val="22"/>
        </w:rPr>
        <w:t xml:space="preserve"> The Executive Secretary, in cooperation with the IPBES Secretariat, has prepared </w:t>
      </w:r>
      <w:r w:rsidR="00B768ED">
        <w:rPr>
          <w:rFonts w:eastAsia="MS Mincho"/>
          <w:kern w:val="22"/>
          <w:szCs w:val="22"/>
        </w:rPr>
        <w:t>a document</w:t>
      </w:r>
      <w:r w:rsidR="00DA56DD">
        <w:rPr>
          <w:rFonts w:eastAsia="MS Mincho"/>
          <w:kern w:val="22"/>
          <w:szCs w:val="22"/>
        </w:rPr>
        <w:t xml:space="preserve"> on </w:t>
      </w:r>
      <w:r w:rsidR="00B768ED">
        <w:rPr>
          <w:rFonts w:eastAsia="MS Mincho"/>
          <w:kern w:val="22"/>
          <w:szCs w:val="22"/>
        </w:rPr>
        <w:t>outcomes of these plenary sessions that are relevant to the work of the Convention (</w:t>
      </w:r>
      <w:r w:rsidR="00B768ED">
        <w:rPr>
          <w:rFonts w:eastAsia="MS Mincho"/>
          <w:szCs w:val="22"/>
        </w:rPr>
        <w:t>CBD/COP/15/-)</w:t>
      </w:r>
      <w:r w:rsidR="00B768ED">
        <w:rPr>
          <w:rFonts w:eastAsia="MS Mincho"/>
          <w:kern w:val="22"/>
          <w:szCs w:val="22"/>
        </w:rPr>
        <w:t>.</w:t>
      </w:r>
      <w:r w:rsidR="00DA56DD">
        <w:rPr>
          <w:rFonts w:eastAsia="MS Mincho"/>
          <w:kern w:val="22"/>
          <w:szCs w:val="22"/>
        </w:rPr>
        <w:t xml:space="preserve"> </w:t>
      </w:r>
    </w:p>
    <w:p w14:paraId="245228FD" w14:textId="2270E8A9" w:rsidR="00FF79BE" w:rsidRPr="00584A6C" w:rsidRDefault="00FF79BE" w:rsidP="00FF7C98">
      <w:pPr>
        <w:numPr>
          <w:ilvl w:val="0"/>
          <w:numId w:val="21"/>
        </w:numPr>
        <w:tabs>
          <w:tab w:val="clear" w:pos="360"/>
        </w:tabs>
        <w:spacing w:after="120"/>
        <w:rPr>
          <w:snapToGrid w:val="0"/>
          <w:kern w:val="22"/>
          <w:szCs w:val="22"/>
        </w:rPr>
      </w:pPr>
      <w:r w:rsidRPr="00584A6C">
        <w:rPr>
          <w:rFonts w:eastAsia="MS Mincho"/>
          <w:szCs w:val="22"/>
        </w:rPr>
        <w:t xml:space="preserve">The Conference of the Parties will be invited to consider this matter on the basis of </w:t>
      </w:r>
      <w:r w:rsidR="00B768ED">
        <w:rPr>
          <w:rFonts w:eastAsia="MS Mincho"/>
          <w:szCs w:val="22"/>
        </w:rPr>
        <w:t>a</w:t>
      </w:r>
      <w:r w:rsidR="00B768ED" w:rsidRPr="00584A6C">
        <w:rPr>
          <w:rFonts w:eastAsia="MS Mincho"/>
          <w:szCs w:val="22"/>
        </w:rPr>
        <w:t xml:space="preserve"> </w:t>
      </w:r>
      <w:r w:rsidRPr="00584A6C">
        <w:rPr>
          <w:rFonts w:eastAsia="MS Mincho"/>
          <w:szCs w:val="22"/>
        </w:rPr>
        <w:t xml:space="preserve">draft </w:t>
      </w:r>
      <w:r w:rsidR="00B768ED">
        <w:rPr>
          <w:rFonts w:eastAsia="MS Mincho"/>
          <w:szCs w:val="22"/>
        </w:rPr>
        <w:t xml:space="preserve">decision contained </w:t>
      </w:r>
      <w:r w:rsidR="00B768ED" w:rsidRPr="00584A6C">
        <w:rPr>
          <w:rFonts w:eastAsia="MS Mincho"/>
          <w:szCs w:val="22"/>
        </w:rPr>
        <w:t xml:space="preserve">in the compilation of draft decisions (CBD/COP/15/2), </w:t>
      </w:r>
      <w:r w:rsidR="00B768ED">
        <w:rPr>
          <w:rFonts w:eastAsia="MS Mincho"/>
          <w:szCs w:val="22"/>
        </w:rPr>
        <w:t>based on</w:t>
      </w:r>
      <w:r w:rsidRPr="00584A6C">
        <w:rPr>
          <w:rFonts w:eastAsia="MS Mincho"/>
          <w:szCs w:val="22"/>
        </w:rPr>
        <w:t xml:space="preserve"> SBSTTA recommendation</w:t>
      </w:r>
      <w:r w:rsidR="004C0DAC">
        <w:rPr>
          <w:rFonts w:eastAsia="MS Mincho"/>
          <w:szCs w:val="22"/>
        </w:rPr>
        <w:t xml:space="preserve"> </w:t>
      </w:r>
      <w:r w:rsidR="00B768ED">
        <w:rPr>
          <w:rFonts w:eastAsia="MS Mincho"/>
          <w:szCs w:val="22"/>
        </w:rPr>
        <w:t xml:space="preserve">24/3, taking into account also the updated information </w:t>
      </w:r>
      <w:r w:rsidR="00B768ED" w:rsidRPr="00302CD2">
        <w:rPr>
          <w:rFonts w:eastAsia="MS Mincho"/>
          <w:szCs w:val="22"/>
        </w:rPr>
        <w:t>in CBD/COP/15</w:t>
      </w:r>
      <w:r w:rsidR="001C326A" w:rsidRPr="00302CD2">
        <w:rPr>
          <w:rFonts w:eastAsia="MS Mincho"/>
          <w:szCs w:val="22"/>
        </w:rPr>
        <w:t>/13.</w:t>
      </w:r>
      <w:r w:rsidR="001C326A">
        <w:rPr>
          <w:rFonts w:eastAsia="MS Mincho"/>
          <w:szCs w:val="22"/>
        </w:rPr>
        <w:t xml:space="preserve">  </w:t>
      </w:r>
      <w:r w:rsidR="001C326A" w:rsidRPr="00584A6C">
        <w:rPr>
          <w:rFonts w:eastAsia="MS Mincho"/>
          <w:szCs w:val="22"/>
        </w:rPr>
        <w:t xml:space="preserve"> </w:t>
      </w:r>
    </w:p>
    <w:p w14:paraId="6196138E" w14:textId="486A45CC" w:rsidR="00FF79BE" w:rsidRPr="00584A6C" w:rsidRDefault="00C41C95" w:rsidP="00942CC3">
      <w:pPr>
        <w:pStyle w:val="Heading3"/>
        <w:rPr>
          <w:snapToGrid w:val="0"/>
        </w:rPr>
      </w:pPr>
      <w:r>
        <w:rPr>
          <w:lang w:eastAsia="ko-KR"/>
        </w:rPr>
        <w:t>Item 15 B.</w:t>
      </w:r>
      <w:r>
        <w:rPr>
          <w:lang w:eastAsia="ko-KR"/>
        </w:rPr>
        <w:tab/>
      </w:r>
      <w:r w:rsidR="00FF79BE" w:rsidRPr="00584A6C">
        <w:rPr>
          <w:lang w:eastAsia="ko-KR"/>
        </w:rPr>
        <w:t>Cooperation with other conventions and international organizations</w:t>
      </w:r>
    </w:p>
    <w:p w14:paraId="71B166FA" w14:textId="783EBBAB" w:rsidR="006D2A57" w:rsidRPr="00584A6C" w:rsidRDefault="006D2A57" w:rsidP="00FF7C98">
      <w:pPr>
        <w:numPr>
          <w:ilvl w:val="0"/>
          <w:numId w:val="21"/>
        </w:numPr>
        <w:tabs>
          <w:tab w:val="clear" w:pos="360"/>
        </w:tabs>
        <w:spacing w:after="120"/>
      </w:pPr>
      <w:r w:rsidRPr="00584A6C">
        <w:rPr>
          <w:bCs/>
        </w:rPr>
        <w:t xml:space="preserve">In decision </w:t>
      </w:r>
      <w:hyperlink r:id="rId42" w:history="1">
        <w:r w:rsidRPr="00942CC3">
          <w:rPr>
            <w:rStyle w:val="Hyperlink"/>
            <w:sz w:val="22"/>
            <w:szCs w:val="22"/>
            <w:lang w:val="en-CA"/>
          </w:rPr>
          <w:t>14/30</w:t>
        </w:r>
      </w:hyperlink>
      <w:r w:rsidRPr="00584A6C">
        <w:rPr>
          <w:bCs/>
        </w:rPr>
        <w:t>, the Conference of the Parties provided guidance on cooperation with other conventions, international organizations and initiatives, including efforts to enhance synergies among conventions. The Executive Secretary was requested, subject to the availability of resources, to continue to support the work of the informal advisory group on synergies and to organize a workshop to facilitate discussions among Parties of the various biodiversity-related conventions, with a view to enhancing their participation in the design of the post-2020 global biodiversity framework.</w:t>
      </w:r>
    </w:p>
    <w:p w14:paraId="4F3F98F6" w14:textId="287BAB6A" w:rsidR="006D2A57" w:rsidRPr="00584A6C" w:rsidRDefault="006D2A57" w:rsidP="00A93F76">
      <w:pPr>
        <w:numPr>
          <w:ilvl w:val="0"/>
          <w:numId w:val="21"/>
        </w:numPr>
        <w:tabs>
          <w:tab w:val="clear" w:pos="360"/>
        </w:tabs>
        <w:spacing w:after="120"/>
      </w:pPr>
      <w:r w:rsidRPr="00584A6C">
        <w:rPr>
          <w:bCs/>
        </w:rPr>
        <w:t xml:space="preserve">At its third meeting, the Subsidiary Body on Implementation considered cooperation with other conventions, international organizations and initiatives </w:t>
      </w:r>
      <w:r w:rsidR="00A93F76">
        <w:rPr>
          <w:bCs/>
        </w:rPr>
        <w:t xml:space="preserve">on the basis of a </w:t>
      </w:r>
      <w:r w:rsidRPr="00584A6C">
        <w:rPr>
          <w:bCs/>
        </w:rPr>
        <w:t>note by the Executive Secretary</w:t>
      </w:r>
      <w:r w:rsidRPr="00584A6C">
        <w:rPr>
          <w:rStyle w:val="FootnoteReference"/>
          <w:bCs/>
        </w:rPr>
        <w:footnoteReference w:id="11"/>
      </w:r>
      <w:r w:rsidRPr="00584A6C">
        <w:rPr>
          <w:bCs/>
        </w:rPr>
        <w:t xml:space="preserve"> and several </w:t>
      </w:r>
      <w:r w:rsidRPr="00584A6C">
        <w:rPr>
          <w:bCs/>
          <w:snapToGrid w:val="0"/>
          <w:kern w:val="22"/>
          <w:szCs w:val="22"/>
        </w:rPr>
        <w:t>information</w:t>
      </w:r>
      <w:r w:rsidRPr="00584A6C">
        <w:rPr>
          <w:bCs/>
        </w:rPr>
        <w:t xml:space="preserve"> documents. Among other things, these addressed the outcomes and recommendations of the consultation workshops among parties to the various biodiversity-related conventions on the post-2020 global biodiversity framework (the Bern workshops)</w:t>
      </w:r>
      <w:r w:rsidR="00FB120E">
        <w:rPr>
          <w:bCs/>
        </w:rPr>
        <w:t xml:space="preserve">. </w:t>
      </w:r>
      <w:r w:rsidR="00A93F76" w:rsidRPr="00A93F76">
        <w:rPr>
          <w:bCs/>
        </w:rPr>
        <w:t>T</w:t>
      </w:r>
      <w:r w:rsidRPr="00A93F76">
        <w:rPr>
          <w:bCs/>
        </w:rPr>
        <w:t xml:space="preserve">he Subsidiary Body </w:t>
      </w:r>
      <w:r w:rsidR="00CE02A8" w:rsidRPr="00A93F76">
        <w:rPr>
          <w:bCs/>
        </w:rPr>
        <w:t xml:space="preserve">on Implementation </w:t>
      </w:r>
      <w:r w:rsidRPr="00A93F76">
        <w:rPr>
          <w:bCs/>
        </w:rPr>
        <w:t xml:space="preserve">prepared recommendation </w:t>
      </w:r>
      <w:r w:rsidR="00A93F76" w:rsidRPr="00A93F76">
        <w:rPr>
          <w:bCs/>
        </w:rPr>
        <w:t xml:space="preserve">3/12 </w:t>
      </w:r>
      <w:r w:rsidRPr="00A93F76">
        <w:rPr>
          <w:bCs/>
        </w:rPr>
        <w:t xml:space="preserve">on </w:t>
      </w:r>
      <w:r w:rsidR="00A93F76" w:rsidRPr="00A93F76">
        <w:rPr>
          <w:bCs/>
        </w:rPr>
        <w:t>this matter.</w:t>
      </w:r>
      <w:r w:rsidRPr="00A93F76">
        <w:rPr>
          <w:bCs/>
        </w:rPr>
        <w:t xml:space="preserve"> </w:t>
      </w:r>
    </w:p>
    <w:p w14:paraId="71A58A7F" w14:textId="614C93B6" w:rsidR="00A93F76" w:rsidRPr="00584A6C" w:rsidRDefault="006D2A57" w:rsidP="00A93F76">
      <w:pPr>
        <w:numPr>
          <w:ilvl w:val="0"/>
          <w:numId w:val="21"/>
        </w:numPr>
        <w:tabs>
          <w:tab w:val="clear" w:pos="360"/>
        </w:tabs>
        <w:spacing w:after="120"/>
      </w:pPr>
      <w:r w:rsidRPr="00584A6C">
        <w:rPr>
          <w:bCs/>
        </w:rPr>
        <w:t xml:space="preserve">Under this item, the Conference of the Parties at its fifteenth meeting is expected to consider the draft decision contained in </w:t>
      </w:r>
      <w:r w:rsidR="00A93F76">
        <w:rPr>
          <w:bCs/>
        </w:rPr>
        <w:t xml:space="preserve">SBI </w:t>
      </w:r>
      <w:r w:rsidRPr="00584A6C">
        <w:rPr>
          <w:bCs/>
        </w:rPr>
        <w:t>recommendation 3/12</w:t>
      </w:r>
      <w:r w:rsidR="00A93F76">
        <w:rPr>
          <w:bCs/>
        </w:rPr>
        <w:t xml:space="preserve">, reproduced </w:t>
      </w:r>
      <w:r w:rsidR="00A93F76" w:rsidRPr="00584A6C">
        <w:rPr>
          <w:bCs/>
        </w:rPr>
        <w:t>in the compilation of draft decisions (CBD/COP/</w:t>
      </w:r>
      <w:r w:rsidR="00A93F76" w:rsidRPr="00302CD2">
        <w:rPr>
          <w:bCs/>
        </w:rPr>
        <w:t>15/2), taking into account updated information provided by the Executive Secretary and partner organizations</w:t>
      </w:r>
      <w:r w:rsidR="004608DF" w:rsidRPr="00302CD2">
        <w:rPr>
          <w:bCs/>
        </w:rPr>
        <w:t xml:space="preserve"> (CBD/COP/15</w:t>
      </w:r>
      <w:r w:rsidR="00C20D59" w:rsidRPr="00302CD2">
        <w:rPr>
          <w:bCs/>
        </w:rPr>
        <w:t>/14).</w:t>
      </w:r>
    </w:p>
    <w:p w14:paraId="37300B0E" w14:textId="03764033" w:rsidR="004044AE" w:rsidRPr="00584A6C" w:rsidRDefault="0061275F" w:rsidP="00942CC3">
      <w:pPr>
        <w:spacing w:before="240" w:after="140"/>
        <w:jc w:val="center"/>
        <w:outlineLvl w:val="1"/>
        <w:rPr>
          <w:b/>
          <w:bCs/>
          <w:szCs w:val="22"/>
        </w:rPr>
      </w:pPr>
      <w:r w:rsidRPr="00584A6C">
        <w:rPr>
          <w:b/>
          <w:bCs/>
          <w:szCs w:val="22"/>
        </w:rPr>
        <w:t xml:space="preserve">Item 16. </w:t>
      </w:r>
      <w:r w:rsidRPr="00584A6C">
        <w:rPr>
          <w:b/>
          <w:bCs/>
          <w:szCs w:val="22"/>
        </w:rPr>
        <w:tab/>
      </w:r>
      <w:r w:rsidR="004044AE" w:rsidRPr="00584A6C">
        <w:rPr>
          <w:b/>
          <w:bCs/>
          <w:szCs w:val="22"/>
        </w:rPr>
        <w:t>Mainstreaming</w:t>
      </w:r>
      <w:r w:rsidR="009033D3" w:rsidRPr="00584A6C">
        <w:rPr>
          <w:b/>
          <w:bCs/>
          <w:szCs w:val="22"/>
        </w:rPr>
        <w:t xml:space="preserve"> of biodiversity within and across sectors</w:t>
      </w:r>
    </w:p>
    <w:p w14:paraId="70344FFC" w14:textId="75879A6E" w:rsidR="009450C5" w:rsidRPr="00584A6C" w:rsidRDefault="00720771" w:rsidP="00942CC3">
      <w:pPr>
        <w:pStyle w:val="Heading3"/>
        <w:ind w:left="1701" w:hanging="1275"/>
        <w:jc w:val="left"/>
        <w:rPr>
          <w:rFonts w:eastAsia="DengXian"/>
        </w:rPr>
      </w:pPr>
      <w:r>
        <w:rPr>
          <w:rFonts w:eastAsia="DengXian"/>
        </w:rPr>
        <w:t>Item 16 </w:t>
      </w:r>
      <w:r w:rsidR="009450C5" w:rsidRPr="00584A6C">
        <w:rPr>
          <w:rFonts w:eastAsia="DengXian"/>
        </w:rPr>
        <w:t xml:space="preserve">A. </w:t>
      </w:r>
      <w:r w:rsidR="001F2B81" w:rsidRPr="00584A6C">
        <w:rPr>
          <w:rFonts w:eastAsia="DengXian"/>
        </w:rPr>
        <w:tab/>
      </w:r>
      <w:r w:rsidR="009450C5" w:rsidRPr="00584A6C">
        <w:rPr>
          <w:rFonts w:eastAsia="DengXian"/>
        </w:rPr>
        <w:t>Mainstreaming of biodiversity within and across sectors: Long-term strategic approach to mainstreaming biodiversity</w:t>
      </w:r>
    </w:p>
    <w:p w14:paraId="7A15B8AE" w14:textId="0BAE28E3" w:rsidR="005E30AD" w:rsidRPr="00584A6C" w:rsidRDefault="005E30AD" w:rsidP="00FF7C98">
      <w:pPr>
        <w:numPr>
          <w:ilvl w:val="0"/>
          <w:numId w:val="21"/>
        </w:numPr>
        <w:tabs>
          <w:tab w:val="clear" w:pos="360"/>
        </w:tabs>
        <w:spacing w:after="120"/>
        <w:rPr>
          <w:rFonts w:eastAsia="DengXian"/>
        </w:rPr>
      </w:pPr>
      <w:r w:rsidRPr="00584A6C">
        <w:rPr>
          <w:rFonts w:eastAsia="DengXian"/>
        </w:rPr>
        <w:t xml:space="preserve">In decision 14/3, paragraph 17, the Conference of the Parties decided to establish a long-term strategic approach to mainstreaming and, in paragraphs 19(b) and (c), requested the Executive Secretary to develop it further by working with the Informal Advisory Group established as per paragraph 18 of the decision and with terms of reference provided in </w:t>
      </w:r>
      <w:r w:rsidR="002D45BF" w:rsidRPr="00584A6C">
        <w:rPr>
          <w:rFonts w:eastAsia="DengXian"/>
        </w:rPr>
        <w:t>a</w:t>
      </w:r>
      <w:r w:rsidRPr="00584A6C">
        <w:rPr>
          <w:rFonts w:eastAsia="DengXian"/>
        </w:rPr>
        <w:t xml:space="preserve">nnex II. The result of this work was considered by the </w:t>
      </w:r>
      <w:r w:rsidRPr="00584A6C">
        <w:rPr>
          <w:rFonts w:eastAsia="DengXian"/>
        </w:rPr>
        <w:lastRenderedPageBreak/>
        <w:t xml:space="preserve">Subsidiary Body of Implementation at its third meeting and the outcome of its considerations is reflected in recommendation 3/15. </w:t>
      </w:r>
    </w:p>
    <w:p w14:paraId="2E5AD636" w14:textId="0861ADC8" w:rsidR="005E30AD" w:rsidRPr="00584A6C" w:rsidRDefault="005A177C" w:rsidP="00FF7C98">
      <w:pPr>
        <w:numPr>
          <w:ilvl w:val="0"/>
          <w:numId w:val="21"/>
        </w:numPr>
        <w:tabs>
          <w:tab w:val="clear" w:pos="360"/>
        </w:tabs>
        <w:spacing w:after="120"/>
        <w:rPr>
          <w:rFonts w:eastAsia="DengXian"/>
        </w:rPr>
      </w:pPr>
      <w:r>
        <w:rPr>
          <w:rFonts w:eastAsia="DengXian"/>
        </w:rPr>
        <w:t>Further to this</w:t>
      </w:r>
      <w:r w:rsidR="005E30AD" w:rsidRPr="00584A6C">
        <w:rPr>
          <w:rFonts w:eastAsia="DengXian"/>
        </w:rPr>
        <w:t xml:space="preserve"> recommendation, the Executive Secretary invited Parties, other Governments, indigenous peoples and local communities, relevant stakeholders and partners, to review the long-term strategic approach to mainstreaming biodiversity and its action plan and to submit their views. </w:t>
      </w:r>
      <w:r w:rsidR="00E509BA">
        <w:rPr>
          <w:rFonts w:eastAsia="DengXian"/>
        </w:rPr>
        <w:t>A</w:t>
      </w:r>
      <w:r w:rsidR="00E509BA" w:rsidRPr="00584A6C">
        <w:rPr>
          <w:rFonts w:eastAsia="DengXian"/>
        </w:rPr>
        <w:t xml:space="preserve"> </w:t>
      </w:r>
      <w:r w:rsidR="005E30AD" w:rsidRPr="00584A6C">
        <w:rPr>
          <w:rFonts w:eastAsia="DengXian"/>
        </w:rPr>
        <w:t xml:space="preserve">compilation of submissions received is made available </w:t>
      </w:r>
      <w:r w:rsidR="00662AA2">
        <w:rPr>
          <w:rFonts w:eastAsia="DengXian"/>
        </w:rPr>
        <w:t>in an information</w:t>
      </w:r>
      <w:r w:rsidR="00662AA2" w:rsidRPr="00584A6C">
        <w:rPr>
          <w:rFonts w:eastAsia="DengXian"/>
        </w:rPr>
        <w:t xml:space="preserve"> </w:t>
      </w:r>
      <w:r w:rsidR="005E30AD" w:rsidRPr="00584A6C">
        <w:rPr>
          <w:rFonts w:eastAsia="DengXian"/>
        </w:rPr>
        <w:t>document</w:t>
      </w:r>
      <w:r w:rsidR="00E509BA">
        <w:rPr>
          <w:rFonts w:eastAsia="DengXian"/>
        </w:rPr>
        <w:t>.</w:t>
      </w:r>
      <w:r w:rsidR="00E509BA">
        <w:rPr>
          <w:rStyle w:val="FootnoteReference"/>
          <w:rFonts w:eastAsia="DengXian"/>
        </w:rPr>
        <w:footnoteReference w:id="12"/>
      </w:r>
      <w:r w:rsidR="00E509BA">
        <w:rPr>
          <w:rFonts w:eastAsia="DengXian"/>
        </w:rPr>
        <w:t xml:space="preserve"> </w:t>
      </w:r>
      <w:r w:rsidR="005E30AD" w:rsidRPr="00584A6C">
        <w:rPr>
          <w:rFonts w:eastAsia="DengXian"/>
        </w:rPr>
        <w:t xml:space="preserve"> </w:t>
      </w:r>
    </w:p>
    <w:p w14:paraId="6DD897C7" w14:textId="6B4327A0" w:rsidR="005E30AD" w:rsidRPr="00584A6C" w:rsidRDefault="005E30AD" w:rsidP="00FF7C98">
      <w:pPr>
        <w:numPr>
          <w:ilvl w:val="0"/>
          <w:numId w:val="21"/>
        </w:numPr>
        <w:tabs>
          <w:tab w:val="clear" w:pos="360"/>
        </w:tabs>
        <w:spacing w:after="120"/>
        <w:rPr>
          <w:rFonts w:eastAsia="DengXian"/>
        </w:rPr>
      </w:pPr>
      <w:r w:rsidRPr="00584A6C">
        <w:rPr>
          <w:rFonts w:eastAsia="DengXian"/>
        </w:rPr>
        <w:t xml:space="preserve">Under </w:t>
      </w:r>
      <w:r w:rsidRPr="00584A6C">
        <w:rPr>
          <w:bCs/>
        </w:rPr>
        <w:t>this</w:t>
      </w:r>
      <w:r w:rsidRPr="00584A6C">
        <w:rPr>
          <w:rFonts w:eastAsia="DengXian"/>
        </w:rPr>
        <w:t xml:space="preserve"> item, the Conference of the Parties may wish to consider </w:t>
      </w:r>
      <w:r w:rsidR="005A177C">
        <w:rPr>
          <w:rFonts w:eastAsia="DengXian"/>
        </w:rPr>
        <w:t xml:space="preserve">the draft decision contained in </w:t>
      </w:r>
      <w:r w:rsidRPr="00584A6C">
        <w:rPr>
          <w:rFonts w:eastAsia="DengXian"/>
        </w:rPr>
        <w:t>SBI recommendation 3/</w:t>
      </w:r>
      <w:r w:rsidR="007A69F0" w:rsidRPr="00584A6C">
        <w:rPr>
          <w:rFonts w:eastAsia="DengXian"/>
        </w:rPr>
        <w:t>1</w:t>
      </w:r>
      <w:r w:rsidRPr="00584A6C">
        <w:rPr>
          <w:rFonts w:eastAsia="DengXian"/>
        </w:rPr>
        <w:t>5</w:t>
      </w:r>
      <w:r w:rsidR="005A177C">
        <w:rPr>
          <w:rFonts w:eastAsia="DengXian"/>
        </w:rPr>
        <w:t xml:space="preserve">, reproduced in the </w:t>
      </w:r>
      <w:r w:rsidR="005A177C" w:rsidRPr="00584A6C">
        <w:rPr>
          <w:bCs/>
        </w:rPr>
        <w:t>compilation of draft decisions (CBD/COP/15/2)</w:t>
      </w:r>
      <w:r w:rsidR="005A177C">
        <w:rPr>
          <w:bCs/>
        </w:rPr>
        <w:t>,</w:t>
      </w:r>
      <w:r w:rsidRPr="00584A6C">
        <w:rPr>
          <w:rFonts w:eastAsia="DengXian"/>
        </w:rPr>
        <w:t xml:space="preserve"> </w:t>
      </w:r>
      <w:r w:rsidR="005A177C">
        <w:rPr>
          <w:rFonts w:eastAsia="DengXian"/>
        </w:rPr>
        <w:t>taking into account</w:t>
      </w:r>
      <w:r w:rsidR="005A177C" w:rsidRPr="00584A6C">
        <w:rPr>
          <w:rFonts w:eastAsia="DengXian"/>
        </w:rPr>
        <w:t xml:space="preserve"> </w:t>
      </w:r>
      <w:r w:rsidRPr="00584A6C">
        <w:rPr>
          <w:rFonts w:eastAsia="DengXian"/>
        </w:rPr>
        <w:t xml:space="preserve">the compilation of views provided in </w:t>
      </w:r>
      <w:r w:rsidR="00442F09">
        <w:rPr>
          <w:rFonts w:eastAsia="DengXian"/>
        </w:rPr>
        <w:t>an in</w:t>
      </w:r>
      <w:r w:rsidR="00662AA2">
        <w:rPr>
          <w:rFonts w:eastAsia="DengXian"/>
        </w:rPr>
        <w:t xml:space="preserve">formation </w:t>
      </w:r>
      <w:r w:rsidRPr="00584A6C">
        <w:rPr>
          <w:rFonts w:eastAsia="DengXian"/>
        </w:rPr>
        <w:t>document</w:t>
      </w:r>
      <w:r w:rsidR="00662AA2">
        <w:rPr>
          <w:rFonts w:eastAsia="DengXian"/>
        </w:rPr>
        <w:t>.</w:t>
      </w:r>
    </w:p>
    <w:p w14:paraId="3EA2BB26" w14:textId="1391F602" w:rsidR="00735756" w:rsidRPr="00584A6C" w:rsidRDefault="00D8487C" w:rsidP="00942CC3">
      <w:pPr>
        <w:pStyle w:val="Heading3"/>
        <w:ind w:left="1985" w:hanging="1418"/>
        <w:jc w:val="left"/>
        <w:rPr>
          <w:rFonts w:eastAsia="DengXian"/>
        </w:rPr>
      </w:pPr>
      <w:r>
        <w:rPr>
          <w:rFonts w:eastAsia="DengXian"/>
        </w:rPr>
        <w:t>Item 16 </w:t>
      </w:r>
      <w:r w:rsidR="00735756" w:rsidRPr="00584A6C">
        <w:rPr>
          <w:rFonts w:eastAsia="DengXian"/>
        </w:rPr>
        <w:t xml:space="preserve">B. </w:t>
      </w:r>
      <w:bookmarkStart w:id="12" w:name="_Hlk103362762"/>
      <w:r w:rsidR="001F2B81" w:rsidRPr="00584A6C">
        <w:rPr>
          <w:rFonts w:eastAsia="DengXian"/>
        </w:rPr>
        <w:tab/>
      </w:r>
      <w:r w:rsidR="00735756" w:rsidRPr="00584A6C">
        <w:rPr>
          <w:rFonts w:eastAsia="DengXian"/>
        </w:rPr>
        <w:t>Engagement with subnational governments, cities and other local authorities to enhance implementation of the post-2020 global biodiversity framework</w:t>
      </w:r>
      <w:bookmarkEnd w:id="12"/>
    </w:p>
    <w:p w14:paraId="1EABA44B" w14:textId="77777777" w:rsidR="00E509BA" w:rsidRDefault="00AC6BD3" w:rsidP="00FF7C98">
      <w:pPr>
        <w:numPr>
          <w:ilvl w:val="0"/>
          <w:numId w:val="21"/>
        </w:numPr>
        <w:tabs>
          <w:tab w:val="clear" w:pos="360"/>
        </w:tabs>
        <w:snapToGrid w:val="0"/>
        <w:spacing w:before="120" w:after="120"/>
        <w:rPr>
          <w:rFonts w:eastAsia="DengXian"/>
        </w:rPr>
      </w:pPr>
      <w:r w:rsidRPr="00584A6C">
        <w:rPr>
          <w:rFonts w:eastAsia="DengXian"/>
        </w:rPr>
        <w:t>At its third meeting, under item 11 of its provisional agenda, the Subsidiary Body on Implementation considered a proposal submitted by the United Kingdom of Great Britain and Northern Ireland concerning engagement with subnational governments, cities and other local authorities to enhance implementation of the post-2020 global biodiversity framework.</w:t>
      </w:r>
      <w:r w:rsidRPr="00584A6C">
        <w:rPr>
          <w:rFonts w:eastAsia="DengXian"/>
          <w:vertAlign w:val="superscript"/>
        </w:rPr>
        <w:footnoteReference w:id="13"/>
      </w:r>
      <w:r w:rsidRPr="00584A6C">
        <w:rPr>
          <w:rFonts w:eastAsia="DengXian"/>
        </w:rPr>
        <w:t xml:space="preserve"> </w:t>
      </w:r>
    </w:p>
    <w:p w14:paraId="7384C82C" w14:textId="7FE31395" w:rsidR="00AC6BD3" w:rsidRPr="00584A6C" w:rsidRDefault="00AC6BD3" w:rsidP="00FF7C98">
      <w:pPr>
        <w:numPr>
          <w:ilvl w:val="0"/>
          <w:numId w:val="21"/>
        </w:numPr>
        <w:tabs>
          <w:tab w:val="clear" w:pos="360"/>
        </w:tabs>
        <w:snapToGrid w:val="0"/>
        <w:spacing w:before="120" w:after="120"/>
        <w:rPr>
          <w:rFonts w:eastAsia="DengXian"/>
        </w:rPr>
      </w:pPr>
      <w:r w:rsidRPr="00584A6C">
        <w:rPr>
          <w:rFonts w:eastAsia="DengXian"/>
        </w:rPr>
        <w:t xml:space="preserve">The Subsidiary Body adopted a recommendation to the Conference of the Parties on this matter, including a </w:t>
      </w:r>
      <w:r w:rsidR="006C1F1A" w:rsidRPr="00584A6C">
        <w:rPr>
          <w:rFonts w:eastAsia="DengXian"/>
        </w:rPr>
        <w:t xml:space="preserve">plan of action on subnational governments, cities and other local authorities for biodiversity </w:t>
      </w:r>
      <w:r w:rsidRPr="00584A6C">
        <w:rPr>
          <w:rFonts w:eastAsia="DengXian"/>
        </w:rPr>
        <w:t>under the Convention on Biological Diversity, 2021-2030 (recommendation 3/14).</w:t>
      </w:r>
    </w:p>
    <w:p w14:paraId="4C6C1CF5" w14:textId="19F6A289" w:rsidR="00AC6BD3" w:rsidRDefault="00AC6BD3" w:rsidP="00FF7C98">
      <w:pPr>
        <w:numPr>
          <w:ilvl w:val="0"/>
          <w:numId w:val="21"/>
        </w:numPr>
        <w:tabs>
          <w:tab w:val="clear" w:pos="360"/>
        </w:tabs>
        <w:spacing w:after="120"/>
        <w:rPr>
          <w:rFonts w:eastAsia="DengXian"/>
        </w:rPr>
      </w:pPr>
      <w:r w:rsidRPr="00584A6C">
        <w:rPr>
          <w:rFonts w:eastAsia="DengXian"/>
        </w:rPr>
        <w:t xml:space="preserve">The Conference of the Parties is expected to consider the </w:t>
      </w:r>
      <w:r w:rsidR="00144E68">
        <w:rPr>
          <w:rFonts w:eastAsia="DengXian"/>
        </w:rPr>
        <w:t xml:space="preserve">draft decision contained in SBI </w:t>
      </w:r>
      <w:r w:rsidRPr="00584A6C">
        <w:rPr>
          <w:rFonts w:eastAsia="DengXian"/>
        </w:rPr>
        <w:t xml:space="preserve">recommendation </w:t>
      </w:r>
      <w:r w:rsidR="00144E68">
        <w:rPr>
          <w:rFonts w:eastAsia="DengXian"/>
        </w:rPr>
        <w:t>3/14</w:t>
      </w:r>
      <w:r w:rsidRPr="00584A6C">
        <w:rPr>
          <w:rFonts w:eastAsia="DengXian"/>
        </w:rPr>
        <w:t xml:space="preserve">, including a </w:t>
      </w:r>
      <w:r w:rsidR="005E0ED2">
        <w:rPr>
          <w:rFonts w:eastAsia="DengXian"/>
        </w:rPr>
        <w:t>p</w:t>
      </w:r>
      <w:r w:rsidRPr="00584A6C">
        <w:rPr>
          <w:rFonts w:eastAsia="DengXian"/>
        </w:rPr>
        <w:t xml:space="preserve">lan of </w:t>
      </w:r>
      <w:r w:rsidR="005E0ED2">
        <w:rPr>
          <w:rFonts w:eastAsia="DengXian"/>
        </w:rPr>
        <w:t>a</w:t>
      </w:r>
      <w:r w:rsidRPr="00584A6C">
        <w:rPr>
          <w:rFonts w:eastAsia="DengXian"/>
        </w:rPr>
        <w:t xml:space="preserve">ction on </w:t>
      </w:r>
      <w:r w:rsidR="005E0ED2">
        <w:rPr>
          <w:rFonts w:eastAsia="DengXian"/>
        </w:rPr>
        <w:t>s</w:t>
      </w:r>
      <w:r w:rsidRPr="00584A6C">
        <w:rPr>
          <w:rFonts w:eastAsia="DengXian"/>
        </w:rPr>
        <w:t xml:space="preserve">ubnational </w:t>
      </w:r>
      <w:r w:rsidR="005E0ED2">
        <w:rPr>
          <w:rFonts w:eastAsia="DengXian"/>
        </w:rPr>
        <w:t>g</w:t>
      </w:r>
      <w:r w:rsidRPr="00584A6C">
        <w:rPr>
          <w:rFonts w:eastAsia="DengXian"/>
        </w:rPr>
        <w:t xml:space="preserve">overnments, </w:t>
      </w:r>
      <w:r w:rsidR="005E0ED2">
        <w:rPr>
          <w:rFonts w:eastAsia="DengXian"/>
        </w:rPr>
        <w:t>c</w:t>
      </w:r>
      <w:r w:rsidRPr="00584A6C">
        <w:rPr>
          <w:rFonts w:eastAsia="DengXian"/>
        </w:rPr>
        <w:t xml:space="preserve">ities and </w:t>
      </w:r>
      <w:r w:rsidR="005E0ED2">
        <w:rPr>
          <w:rFonts w:eastAsia="DengXian"/>
        </w:rPr>
        <w:t>o</w:t>
      </w:r>
      <w:r w:rsidRPr="00584A6C">
        <w:rPr>
          <w:rFonts w:eastAsia="DengXian"/>
        </w:rPr>
        <w:t xml:space="preserve">ther </w:t>
      </w:r>
      <w:r w:rsidR="005E0ED2">
        <w:rPr>
          <w:rFonts w:eastAsia="DengXian"/>
        </w:rPr>
        <w:t>l</w:t>
      </w:r>
      <w:r w:rsidRPr="00584A6C">
        <w:rPr>
          <w:rFonts w:eastAsia="DengXian"/>
        </w:rPr>
        <w:t xml:space="preserve">ocal </w:t>
      </w:r>
      <w:r w:rsidR="005E0ED2">
        <w:rPr>
          <w:rFonts w:eastAsia="DengXian"/>
        </w:rPr>
        <w:t>a</w:t>
      </w:r>
      <w:r w:rsidRPr="00584A6C">
        <w:rPr>
          <w:rFonts w:eastAsia="DengXian"/>
        </w:rPr>
        <w:t xml:space="preserve">uthorities for </w:t>
      </w:r>
      <w:r w:rsidR="005E0ED2">
        <w:rPr>
          <w:rFonts w:eastAsia="DengXian"/>
        </w:rPr>
        <w:t>b</w:t>
      </w:r>
      <w:r w:rsidRPr="00584A6C">
        <w:rPr>
          <w:rFonts w:eastAsia="DengXian"/>
        </w:rPr>
        <w:t>iodiversity under the Convention on Biological Diversity (2021-2030).</w:t>
      </w:r>
    </w:p>
    <w:p w14:paraId="430A855A" w14:textId="6635C541" w:rsidR="00144E68" w:rsidRPr="00AB4416" w:rsidRDefault="00144E68" w:rsidP="00942CC3">
      <w:pPr>
        <w:numPr>
          <w:ilvl w:val="0"/>
          <w:numId w:val="21"/>
        </w:numPr>
        <w:tabs>
          <w:tab w:val="clear" w:pos="360"/>
        </w:tabs>
        <w:spacing w:after="120"/>
        <w:rPr>
          <w:rFonts w:eastAsia="DengXian"/>
        </w:rPr>
      </w:pPr>
      <w:r>
        <w:rPr>
          <w:rFonts w:eastAsia="DengXian"/>
        </w:rPr>
        <w:t>Updates</w:t>
      </w:r>
      <w:r w:rsidRPr="00584A6C">
        <w:rPr>
          <w:rFonts w:eastAsia="DengXian"/>
        </w:rPr>
        <w:t xml:space="preserve"> on the Edinburgh Process and the Edinburgh Declaration, and on other information relevant to the proposed </w:t>
      </w:r>
      <w:r w:rsidR="006C1F1A" w:rsidRPr="00584A6C">
        <w:rPr>
          <w:rFonts w:eastAsia="DengXian"/>
        </w:rPr>
        <w:t xml:space="preserve">plan of action on subnational governments, cities and other local authorities for biodiversity </w:t>
      </w:r>
      <w:r w:rsidRPr="00584A6C">
        <w:rPr>
          <w:rFonts w:eastAsia="DengXian"/>
        </w:rPr>
        <w:t xml:space="preserve">under the Convention on Biological Diversity, 2021-2030 </w:t>
      </w:r>
      <w:r>
        <w:rPr>
          <w:rFonts w:eastAsia="DengXian"/>
        </w:rPr>
        <w:t>is provided for information.</w:t>
      </w:r>
      <w:r w:rsidRPr="00584A6C">
        <w:rPr>
          <w:rFonts w:eastAsia="DengXian"/>
        </w:rPr>
        <w:t xml:space="preserve"> In line with decision </w:t>
      </w:r>
      <w:r>
        <w:rPr>
          <w:rFonts w:eastAsia="DengXian"/>
        </w:rPr>
        <w:t>X/22</w:t>
      </w:r>
      <w:r w:rsidRPr="00584A6C">
        <w:rPr>
          <w:rFonts w:eastAsia="DengXian"/>
        </w:rPr>
        <w:t>,</w:t>
      </w:r>
      <w:r>
        <w:rPr>
          <w:rFonts w:eastAsia="DengXian"/>
        </w:rPr>
        <w:t xml:space="preserve"> paragraph 6,</w:t>
      </w:r>
      <w:r w:rsidRPr="00584A6C">
        <w:rPr>
          <w:rFonts w:eastAsia="DengXian"/>
        </w:rPr>
        <w:t xml:space="preserve"> an informal seventh summit meeting held at the margins of the fifteenth meeting of the Conference of the Parties, will contribute to the engagement of subnational governments, cities and other local authorities.</w:t>
      </w:r>
    </w:p>
    <w:p w14:paraId="15A9A145" w14:textId="74EA7D31" w:rsidR="0061275F" w:rsidRPr="00584A6C" w:rsidRDefault="009033D3" w:rsidP="00942CC3">
      <w:pPr>
        <w:keepNext/>
        <w:spacing w:before="240" w:after="140"/>
        <w:jc w:val="center"/>
        <w:outlineLvl w:val="1"/>
        <w:rPr>
          <w:b/>
          <w:bCs/>
          <w:i/>
          <w:iCs/>
        </w:rPr>
      </w:pPr>
      <w:r w:rsidRPr="00584A6C">
        <w:rPr>
          <w:b/>
          <w:bCs/>
          <w:szCs w:val="22"/>
        </w:rPr>
        <w:t xml:space="preserve">Item </w:t>
      </w:r>
      <w:r w:rsidR="00CD702A" w:rsidRPr="00584A6C">
        <w:rPr>
          <w:b/>
          <w:bCs/>
          <w:szCs w:val="22"/>
        </w:rPr>
        <w:t>17.</w:t>
      </w:r>
      <w:r w:rsidR="00CD702A" w:rsidRPr="00584A6C">
        <w:rPr>
          <w:b/>
          <w:bCs/>
          <w:szCs w:val="22"/>
        </w:rPr>
        <w:tab/>
      </w:r>
      <w:r w:rsidR="0061275F" w:rsidRPr="00584A6C">
        <w:rPr>
          <w:b/>
          <w:bCs/>
          <w:szCs w:val="22"/>
        </w:rPr>
        <w:t>Review of the effectiveness of processes under the Convention and its Protocols</w:t>
      </w:r>
      <w:r w:rsidR="0061275F" w:rsidRPr="00584A6C">
        <w:rPr>
          <w:b/>
          <w:bCs/>
          <w:i/>
          <w:iCs/>
        </w:rPr>
        <w:t xml:space="preserve"> </w:t>
      </w:r>
    </w:p>
    <w:p w14:paraId="695068DB" w14:textId="19B275DA" w:rsidR="002A701D" w:rsidRPr="00584A6C" w:rsidRDefault="00A86370" w:rsidP="00FF7C98">
      <w:pPr>
        <w:pStyle w:val="ListParagraph"/>
        <w:numPr>
          <w:ilvl w:val="0"/>
          <w:numId w:val="21"/>
        </w:numPr>
        <w:tabs>
          <w:tab w:val="clear" w:pos="360"/>
        </w:tabs>
        <w:spacing w:before="120" w:after="120"/>
        <w:contextualSpacing w:val="0"/>
        <w:rPr>
          <w:szCs w:val="22"/>
        </w:rPr>
      </w:pPr>
      <w:r w:rsidRPr="00584A6C">
        <w:rPr>
          <w:kern w:val="22"/>
          <w:szCs w:val="22"/>
          <w14:cntxtAlts/>
        </w:rPr>
        <w:t xml:space="preserve">At its thirteenth meeting, the Conference of the Parties to the Convention adopted decision </w:t>
      </w:r>
      <w:hyperlink r:id="rId43" w:history="1">
        <w:r w:rsidRPr="00584A6C">
          <w:rPr>
            <w:color w:val="0000FF"/>
            <w:kern w:val="22"/>
            <w:szCs w:val="22"/>
            <w:u w:val="single"/>
            <w14:cntxtAlts/>
          </w:rPr>
          <w:t>XIII/26</w:t>
        </w:r>
      </w:hyperlink>
      <w:r w:rsidRPr="00584A6C">
        <w:rPr>
          <w:kern w:val="22"/>
          <w:szCs w:val="22"/>
          <w14:cntxtAlts/>
        </w:rPr>
        <w:t xml:space="preserve">, developing criteria for reviewing, at its fourteenth and fifteenth meetings, experience with holding </w:t>
      </w:r>
      <w:r w:rsidR="002A441C" w:rsidRPr="00584A6C">
        <w:rPr>
          <w:kern w:val="22"/>
          <w:szCs w:val="22"/>
          <w14:cntxtAlts/>
        </w:rPr>
        <w:t xml:space="preserve">the meetings of Conference of the Parties </w:t>
      </w:r>
      <w:r w:rsidRPr="00584A6C">
        <w:rPr>
          <w:kern w:val="22"/>
          <w:szCs w:val="22"/>
          <w14:cntxtAlts/>
        </w:rPr>
        <w:t>concurrently</w:t>
      </w:r>
      <w:r w:rsidR="002A441C" w:rsidRPr="00584A6C">
        <w:rPr>
          <w:kern w:val="22"/>
          <w:szCs w:val="22"/>
          <w14:cntxtAlts/>
        </w:rPr>
        <w:t xml:space="preserve"> with the </w:t>
      </w:r>
      <w:r w:rsidR="002A441C" w:rsidRPr="00584A6C">
        <w:rPr>
          <w:bCs/>
          <w:kern w:val="22"/>
          <w:szCs w:val="22"/>
          <w14:cntxtAlts/>
        </w:rPr>
        <w:t xml:space="preserve">meetings of the Parties to the Cartagena and Nagoya Protocols, </w:t>
      </w:r>
      <w:r w:rsidRPr="00584A6C">
        <w:rPr>
          <w:kern w:val="22"/>
          <w:szCs w:val="22"/>
          <w14:cntxtAlts/>
        </w:rPr>
        <w:t xml:space="preserve">and requested the Executive Secretary to prepare </w:t>
      </w:r>
      <w:r w:rsidR="00251BC8" w:rsidRPr="00584A6C">
        <w:rPr>
          <w:kern w:val="22"/>
          <w:szCs w:val="22"/>
          <w14:cntxtAlts/>
        </w:rPr>
        <w:t xml:space="preserve">a </w:t>
      </w:r>
      <w:r w:rsidRPr="00584A6C">
        <w:rPr>
          <w:kern w:val="22"/>
          <w:szCs w:val="22"/>
          <w14:cntxtAlts/>
        </w:rPr>
        <w:t>review, using the criteria, for consideration by the Subsidiary Body on Implementation</w:t>
      </w:r>
      <w:r w:rsidR="002A441C" w:rsidRPr="00584A6C">
        <w:rPr>
          <w:kern w:val="22"/>
          <w:szCs w:val="22"/>
          <w14:cntxtAlts/>
        </w:rPr>
        <w:t xml:space="preserve">. The second and </w:t>
      </w:r>
      <w:r w:rsidR="00157D17">
        <w:rPr>
          <w:kern w:val="22"/>
          <w:szCs w:val="22"/>
          <w14:cntxtAlts/>
        </w:rPr>
        <w:t>final</w:t>
      </w:r>
      <w:r w:rsidR="00157D17" w:rsidRPr="00584A6C">
        <w:rPr>
          <w:kern w:val="22"/>
          <w:szCs w:val="22"/>
          <w14:cntxtAlts/>
        </w:rPr>
        <w:t xml:space="preserve"> </w:t>
      </w:r>
      <w:r w:rsidR="002A441C" w:rsidRPr="00584A6C">
        <w:rPr>
          <w:kern w:val="22"/>
          <w:szCs w:val="22"/>
          <w14:cntxtAlts/>
        </w:rPr>
        <w:t xml:space="preserve">review </w:t>
      </w:r>
      <w:r w:rsidR="00F2503F" w:rsidRPr="00584A6C">
        <w:rPr>
          <w:kern w:val="22"/>
          <w:szCs w:val="22"/>
          <w14:cntxtAlts/>
        </w:rPr>
        <w:t xml:space="preserve">prepared by the Executive Secretary </w:t>
      </w:r>
      <w:r w:rsidR="002A441C" w:rsidRPr="00584A6C">
        <w:rPr>
          <w:kern w:val="22"/>
          <w:szCs w:val="22"/>
          <w14:cntxtAlts/>
        </w:rPr>
        <w:t xml:space="preserve">was considered by the Subsidiary Body on Implementation, </w:t>
      </w:r>
      <w:r w:rsidRPr="00584A6C">
        <w:rPr>
          <w:kern w:val="22"/>
          <w:szCs w:val="22"/>
          <w14:cntxtAlts/>
        </w:rPr>
        <w:t xml:space="preserve">at its </w:t>
      </w:r>
      <w:r w:rsidR="002A441C" w:rsidRPr="00584A6C">
        <w:rPr>
          <w:kern w:val="22"/>
          <w:szCs w:val="22"/>
          <w14:cntxtAlts/>
        </w:rPr>
        <w:t xml:space="preserve">third </w:t>
      </w:r>
      <w:r w:rsidRPr="00584A6C">
        <w:rPr>
          <w:kern w:val="22"/>
          <w:szCs w:val="22"/>
          <w14:cntxtAlts/>
        </w:rPr>
        <w:t>meeting.</w:t>
      </w:r>
      <w:r w:rsidR="00700096" w:rsidRPr="00584A6C">
        <w:rPr>
          <w:kern w:val="22"/>
          <w:szCs w:val="22"/>
          <w14:cntxtAlts/>
        </w:rPr>
        <w:t xml:space="preserve"> In light of the circumstances arising from </w:t>
      </w:r>
      <w:r w:rsidR="00700096" w:rsidRPr="00584A6C">
        <w:rPr>
          <w:szCs w:val="22"/>
        </w:rPr>
        <w:t>the COVID-19 pandemic, t</w:t>
      </w:r>
      <w:r w:rsidR="00700096" w:rsidRPr="00584A6C">
        <w:rPr>
          <w:kern w:val="22"/>
          <w:szCs w:val="22"/>
          <w14:cntxtAlts/>
        </w:rPr>
        <w:t xml:space="preserve">he Subsidiary Body also considered the challenges and opportunities of conducting meetings through online modalities, </w:t>
      </w:r>
    </w:p>
    <w:p w14:paraId="68719AE6" w14:textId="4D14DCA8" w:rsidR="002A701D" w:rsidRPr="00584A6C" w:rsidRDefault="002A701D" w:rsidP="00FF7C98">
      <w:pPr>
        <w:pStyle w:val="ListParagraph"/>
        <w:numPr>
          <w:ilvl w:val="0"/>
          <w:numId w:val="21"/>
        </w:numPr>
        <w:tabs>
          <w:tab w:val="clear" w:pos="360"/>
        </w:tabs>
        <w:spacing w:before="120" w:after="120"/>
        <w:contextualSpacing w:val="0"/>
        <w:rPr>
          <w:szCs w:val="22"/>
        </w:rPr>
      </w:pPr>
      <w:r w:rsidRPr="00584A6C">
        <w:rPr>
          <w:szCs w:val="22"/>
        </w:rPr>
        <w:t xml:space="preserve">The Conference of the Parties will be invited to consider this item on the basis of the draft decision arising </w:t>
      </w:r>
      <w:r w:rsidRPr="00942CC3">
        <w:rPr>
          <w:szCs w:val="22"/>
        </w:rPr>
        <w:t>from SBI recommendation 3/</w:t>
      </w:r>
      <w:r w:rsidR="009251DA" w:rsidRPr="00942CC3">
        <w:rPr>
          <w:szCs w:val="22"/>
        </w:rPr>
        <w:t>13</w:t>
      </w:r>
      <w:r w:rsidRPr="00942CC3">
        <w:rPr>
          <w:szCs w:val="22"/>
        </w:rPr>
        <w:t>,</w:t>
      </w:r>
      <w:r w:rsidRPr="00584A6C">
        <w:rPr>
          <w:szCs w:val="22"/>
        </w:rPr>
        <w:t xml:space="preserve"> reproduced in the compilation of draft decisions (CBD/COP/15/2)</w:t>
      </w:r>
      <w:r w:rsidR="002E4E4C" w:rsidRPr="00584A6C">
        <w:rPr>
          <w:szCs w:val="22"/>
        </w:rPr>
        <w:t>.</w:t>
      </w:r>
      <w:r w:rsidR="00157D17">
        <w:rPr>
          <w:szCs w:val="22"/>
        </w:rPr>
        <w:t xml:space="preserve"> The meetings of the </w:t>
      </w:r>
      <w:r w:rsidR="00633BA2">
        <w:rPr>
          <w:szCs w:val="22"/>
        </w:rPr>
        <w:t>P</w:t>
      </w:r>
      <w:r w:rsidR="00157D17">
        <w:rPr>
          <w:szCs w:val="22"/>
        </w:rPr>
        <w:t xml:space="preserve">arties </w:t>
      </w:r>
      <w:r w:rsidR="00633BA2">
        <w:rPr>
          <w:szCs w:val="22"/>
        </w:rPr>
        <w:t>to</w:t>
      </w:r>
      <w:r w:rsidR="00157D17">
        <w:rPr>
          <w:szCs w:val="22"/>
        </w:rPr>
        <w:t xml:space="preserve"> the Cartagena and Nagoya </w:t>
      </w:r>
      <w:r w:rsidR="00633BA2">
        <w:rPr>
          <w:szCs w:val="22"/>
        </w:rPr>
        <w:t>P</w:t>
      </w:r>
      <w:r w:rsidR="00157D17">
        <w:rPr>
          <w:szCs w:val="22"/>
        </w:rPr>
        <w:t xml:space="preserve">rotocols will also consider this recommendation.  </w:t>
      </w:r>
    </w:p>
    <w:p w14:paraId="3AE632B8" w14:textId="5A51A127" w:rsidR="0061275F" w:rsidRPr="00157D17" w:rsidRDefault="0061275F" w:rsidP="00942CC3">
      <w:pPr>
        <w:keepNext/>
        <w:spacing w:before="240" w:after="120"/>
        <w:ind w:left="720" w:hanging="720"/>
        <w:jc w:val="center"/>
        <w:outlineLvl w:val="1"/>
        <w:rPr>
          <w:b/>
          <w:bCs/>
          <w:szCs w:val="22"/>
        </w:rPr>
      </w:pPr>
      <w:r w:rsidRPr="00157D17">
        <w:rPr>
          <w:b/>
          <w:bCs/>
          <w:szCs w:val="22"/>
        </w:rPr>
        <w:t xml:space="preserve">Item </w:t>
      </w:r>
      <w:r w:rsidR="00CD702A" w:rsidRPr="00157D17">
        <w:rPr>
          <w:b/>
          <w:bCs/>
          <w:szCs w:val="22"/>
        </w:rPr>
        <w:t>18</w:t>
      </w:r>
      <w:r w:rsidRPr="00157D17">
        <w:rPr>
          <w:b/>
          <w:bCs/>
          <w:szCs w:val="22"/>
        </w:rPr>
        <w:t>.</w:t>
      </w:r>
      <w:r w:rsidRPr="00157D17">
        <w:rPr>
          <w:b/>
          <w:bCs/>
          <w:szCs w:val="22"/>
        </w:rPr>
        <w:tab/>
        <w:t>Multi-year progra</w:t>
      </w:r>
      <w:r w:rsidR="006A393F" w:rsidRPr="00157D17">
        <w:rPr>
          <w:b/>
          <w:bCs/>
          <w:szCs w:val="22"/>
        </w:rPr>
        <w:t>m</w:t>
      </w:r>
      <w:r w:rsidRPr="00157D17">
        <w:rPr>
          <w:b/>
          <w:bCs/>
          <w:szCs w:val="22"/>
        </w:rPr>
        <w:t>me of work of the Conference of the Parties</w:t>
      </w:r>
    </w:p>
    <w:p w14:paraId="04C825D6" w14:textId="141302A8" w:rsidR="0054114E" w:rsidRPr="00157D17" w:rsidRDefault="0054114E" w:rsidP="0054114E">
      <w:pPr>
        <w:pStyle w:val="ListParagraph"/>
        <w:numPr>
          <w:ilvl w:val="0"/>
          <w:numId w:val="21"/>
        </w:numPr>
        <w:tabs>
          <w:tab w:val="clear" w:pos="360"/>
        </w:tabs>
        <w:spacing w:before="120" w:after="120"/>
        <w:contextualSpacing w:val="0"/>
        <w:rPr>
          <w:szCs w:val="22"/>
        </w:rPr>
      </w:pPr>
      <w:r w:rsidRPr="00157D17">
        <w:rPr>
          <w:szCs w:val="22"/>
        </w:rPr>
        <w:t xml:space="preserve">In its decision XII/31, the Conference of the Parties adopted its multi-year programme of work up to </w:t>
      </w:r>
      <w:r w:rsidR="00D34515" w:rsidRPr="00157D17">
        <w:rPr>
          <w:szCs w:val="22"/>
        </w:rPr>
        <w:t>the fifteenth meeting of the Conference of the Parties</w:t>
      </w:r>
      <w:r w:rsidRPr="00157D17">
        <w:rPr>
          <w:szCs w:val="22"/>
        </w:rPr>
        <w:t xml:space="preserve"> (planned for 2020). At its fifteenth meeting, the </w:t>
      </w:r>
      <w:r w:rsidRPr="00157D17">
        <w:rPr>
          <w:szCs w:val="22"/>
        </w:rPr>
        <w:lastRenderedPageBreak/>
        <w:t>Conference of the Parties may wish to update its programme of work</w:t>
      </w:r>
      <w:r w:rsidR="00157D17" w:rsidRPr="00942CC3">
        <w:rPr>
          <w:szCs w:val="22"/>
        </w:rPr>
        <w:t xml:space="preserve">, focussing on the </w:t>
      </w:r>
      <w:r w:rsidR="00157D17" w:rsidRPr="00157D17">
        <w:rPr>
          <w:szCs w:val="22"/>
        </w:rPr>
        <w:t>biennium to its sixteenth meeting</w:t>
      </w:r>
      <w:r w:rsidR="00157D17" w:rsidRPr="00942CC3">
        <w:rPr>
          <w:szCs w:val="22"/>
        </w:rPr>
        <w:t xml:space="preserve">, </w:t>
      </w:r>
      <w:r w:rsidRPr="00157D17">
        <w:rPr>
          <w:szCs w:val="22"/>
        </w:rPr>
        <w:t xml:space="preserve">in light of the post-2020 global biodiversity framework and other relevant decisions, taking into account information prepared by the </w:t>
      </w:r>
      <w:r w:rsidRPr="00302CD2">
        <w:rPr>
          <w:szCs w:val="22"/>
        </w:rPr>
        <w:t>Secretariat (CBD/COP/15</w:t>
      </w:r>
      <w:r w:rsidR="00D14E16" w:rsidRPr="00302CD2">
        <w:rPr>
          <w:szCs w:val="22"/>
        </w:rPr>
        <w:t>/15).</w:t>
      </w:r>
      <w:r w:rsidR="00D14E16" w:rsidRPr="00157D17">
        <w:rPr>
          <w:szCs w:val="22"/>
        </w:rPr>
        <w:t xml:space="preserve">  </w:t>
      </w:r>
    </w:p>
    <w:p w14:paraId="2C34A153" w14:textId="0C33B3E1" w:rsidR="0061275F" w:rsidRPr="00584A6C" w:rsidRDefault="0061275F" w:rsidP="0061275F">
      <w:pPr>
        <w:pStyle w:val="Heading1"/>
        <w:spacing w:after="240"/>
        <w:ind w:left="992" w:right="902" w:firstLine="284"/>
        <w:rPr>
          <w:iCs/>
          <w:szCs w:val="20"/>
        </w:rPr>
      </w:pPr>
      <w:r w:rsidRPr="00584A6C">
        <w:rPr>
          <w:iCs/>
        </w:rPr>
        <w:t>V</w:t>
      </w:r>
      <w:r w:rsidR="00CD702A" w:rsidRPr="00584A6C">
        <w:rPr>
          <w:iCs/>
        </w:rPr>
        <w:t>I</w:t>
      </w:r>
      <w:r w:rsidRPr="00584A6C">
        <w:rPr>
          <w:iCs/>
        </w:rPr>
        <w:t>.</w:t>
      </w:r>
      <w:r w:rsidRPr="00584A6C">
        <w:rPr>
          <w:iCs/>
        </w:rPr>
        <w:tab/>
        <w:t>FURTHER TECHNICAL ISSUES</w:t>
      </w:r>
    </w:p>
    <w:p w14:paraId="7A1DB6E1" w14:textId="37F5262B" w:rsidR="0061275F" w:rsidRPr="00584A6C" w:rsidRDefault="0061275F" w:rsidP="00942CC3">
      <w:pPr>
        <w:spacing w:before="240" w:after="140"/>
        <w:jc w:val="center"/>
        <w:outlineLvl w:val="1"/>
      </w:pPr>
      <w:r w:rsidRPr="00584A6C">
        <w:rPr>
          <w:b/>
          <w:bCs/>
        </w:rPr>
        <w:t>Item 1</w:t>
      </w:r>
      <w:r w:rsidR="00CD702A" w:rsidRPr="00584A6C">
        <w:rPr>
          <w:b/>
          <w:bCs/>
        </w:rPr>
        <w:t>9</w:t>
      </w:r>
      <w:r w:rsidRPr="00584A6C">
        <w:rPr>
          <w:b/>
          <w:bCs/>
        </w:rPr>
        <w:t xml:space="preserve">. </w:t>
      </w:r>
      <w:r w:rsidRPr="00584A6C">
        <w:rPr>
          <w:b/>
          <w:bCs/>
        </w:rPr>
        <w:tab/>
        <w:t>Protected areas and other effective area-based conservation measures</w:t>
      </w:r>
    </w:p>
    <w:p w14:paraId="2758E97A" w14:textId="6E5FE0DE" w:rsidR="00A324AA" w:rsidRPr="00A324AA" w:rsidRDefault="00A324AA" w:rsidP="00A324AA">
      <w:pPr>
        <w:pStyle w:val="ListParagraph"/>
        <w:numPr>
          <w:ilvl w:val="0"/>
          <w:numId w:val="21"/>
        </w:numPr>
        <w:tabs>
          <w:tab w:val="clear" w:pos="360"/>
        </w:tabs>
        <w:spacing w:before="120" w:after="120"/>
        <w:contextualSpacing w:val="0"/>
        <w:rPr>
          <w:szCs w:val="22"/>
        </w:rPr>
      </w:pPr>
      <w:r w:rsidRPr="00A324AA">
        <w:rPr>
          <w:szCs w:val="22"/>
        </w:rPr>
        <w:t xml:space="preserve">At its fourteenth meeting, the Conference of the Parties adopted the definition of other effective area-based conservation measures, welcomed voluntary guidance on the integration of protected areas and other effective area- based conservation measures into the wider land- and seascapes and on mainstreaming these into sectors, and voluntary guidance on governance and equity, as well as scientific and technical advice on other effective area-based conservation measures, and encouraged Parties and invited others to make use of this guidance and advice. Among other things, the Conference of the Parties also encouraged Parties and invited others to take into account the considerations in achieving Aichi Biodiversity Target 11 in marine and coastal areas (decision </w:t>
      </w:r>
      <w:hyperlink r:id="rId44" w:history="1">
        <w:r w:rsidRPr="0034225F">
          <w:rPr>
            <w:rStyle w:val="Hyperlink"/>
            <w:sz w:val="22"/>
            <w:szCs w:val="22"/>
          </w:rPr>
          <w:t>14/8</w:t>
        </w:r>
      </w:hyperlink>
      <w:r w:rsidRPr="00A324AA">
        <w:rPr>
          <w:szCs w:val="22"/>
        </w:rPr>
        <w:t>).</w:t>
      </w:r>
    </w:p>
    <w:p w14:paraId="63DF9E57" w14:textId="123FAD2D" w:rsidR="00B027F7" w:rsidRPr="00B027F7" w:rsidRDefault="00A324AA" w:rsidP="00B027F7">
      <w:pPr>
        <w:pStyle w:val="ListParagraph"/>
        <w:numPr>
          <w:ilvl w:val="0"/>
          <w:numId w:val="21"/>
        </w:numPr>
        <w:tabs>
          <w:tab w:val="clear" w:pos="360"/>
        </w:tabs>
        <w:spacing w:before="120" w:after="120"/>
        <w:contextualSpacing w:val="0"/>
        <w:rPr>
          <w:szCs w:val="22"/>
        </w:rPr>
      </w:pPr>
      <w:r w:rsidRPr="00B027F7">
        <w:rPr>
          <w:szCs w:val="22"/>
        </w:rPr>
        <w:t xml:space="preserve">The Conference of the Parties is invited to take note of the status of implementation of </w:t>
      </w:r>
      <w:r w:rsidR="004C0DAC">
        <w:rPr>
          <w:szCs w:val="22"/>
        </w:rPr>
        <w:t xml:space="preserve">decision 14/8 and </w:t>
      </w:r>
      <w:r w:rsidRPr="00B027F7">
        <w:rPr>
          <w:szCs w:val="22"/>
        </w:rPr>
        <w:t xml:space="preserve">Aichi Biodiversity Target </w:t>
      </w:r>
      <w:r w:rsidRPr="00302CD2">
        <w:rPr>
          <w:szCs w:val="22"/>
        </w:rPr>
        <w:t xml:space="preserve">11 </w:t>
      </w:r>
      <w:r w:rsidR="004C0DAC" w:rsidRPr="00302CD2">
        <w:rPr>
          <w:szCs w:val="22"/>
        </w:rPr>
        <w:t>taking into account</w:t>
      </w:r>
      <w:r w:rsidRPr="00302CD2">
        <w:rPr>
          <w:szCs w:val="22"/>
        </w:rPr>
        <w:t xml:space="preserve"> </w:t>
      </w:r>
      <w:r w:rsidR="004C0DAC" w:rsidRPr="00302CD2">
        <w:rPr>
          <w:szCs w:val="22"/>
        </w:rPr>
        <w:t>information</w:t>
      </w:r>
      <w:r w:rsidRPr="00302CD2">
        <w:rPr>
          <w:szCs w:val="22"/>
        </w:rPr>
        <w:t xml:space="preserve"> prepared by the Secretariat</w:t>
      </w:r>
      <w:r w:rsidR="00D77B46" w:rsidRPr="00302CD2">
        <w:rPr>
          <w:szCs w:val="22"/>
        </w:rPr>
        <w:t>.</w:t>
      </w:r>
      <w:r w:rsidR="00D77B46" w:rsidRPr="00B027F7">
        <w:rPr>
          <w:szCs w:val="22"/>
        </w:rPr>
        <w:t xml:space="preserve">  </w:t>
      </w:r>
    </w:p>
    <w:p w14:paraId="037E61E4" w14:textId="57D4DC57" w:rsidR="0061275F" w:rsidRPr="00584A6C" w:rsidRDefault="0061275F" w:rsidP="00942CC3">
      <w:pPr>
        <w:spacing w:before="240" w:after="140"/>
        <w:jc w:val="center"/>
        <w:outlineLvl w:val="1"/>
      </w:pPr>
      <w:r w:rsidRPr="00584A6C">
        <w:rPr>
          <w:b/>
          <w:bCs/>
        </w:rPr>
        <w:t xml:space="preserve">Item </w:t>
      </w:r>
      <w:r w:rsidR="00CD702A" w:rsidRPr="00584A6C">
        <w:rPr>
          <w:b/>
          <w:bCs/>
        </w:rPr>
        <w:t>20</w:t>
      </w:r>
      <w:r w:rsidRPr="00584A6C">
        <w:rPr>
          <w:b/>
          <w:bCs/>
        </w:rPr>
        <w:t xml:space="preserve">. </w:t>
      </w:r>
      <w:r w:rsidRPr="00584A6C">
        <w:rPr>
          <w:b/>
          <w:bCs/>
        </w:rPr>
        <w:tab/>
        <w:t>Marine and coastal biodiversity</w:t>
      </w:r>
    </w:p>
    <w:p w14:paraId="6ACD3A5A" w14:textId="0BBF7FB3" w:rsidR="00AE555C" w:rsidRPr="00584A6C" w:rsidRDefault="004C7DC2" w:rsidP="00942CC3">
      <w:pPr>
        <w:pStyle w:val="Heading3"/>
      </w:pPr>
      <w:r>
        <w:t>Item 20 A.</w:t>
      </w:r>
      <w:r>
        <w:tab/>
      </w:r>
      <w:r w:rsidR="00AE555C" w:rsidRPr="00584A6C">
        <w:t>Ecologically or biologically significant marine areas</w:t>
      </w:r>
    </w:p>
    <w:p w14:paraId="25EF5E60" w14:textId="6F429916" w:rsidR="00082188" w:rsidRPr="00584A6C" w:rsidRDefault="00082188" w:rsidP="00FF7C98">
      <w:pPr>
        <w:pStyle w:val="ListParagraph"/>
        <w:numPr>
          <w:ilvl w:val="0"/>
          <w:numId w:val="21"/>
        </w:numPr>
        <w:tabs>
          <w:tab w:val="clear" w:pos="360"/>
        </w:tabs>
        <w:spacing w:before="120" w:after="120"/>
        <w:contextualSpacing w:val="0"/>
        <w:rPr>
          <w:lang w:val="en-CA"/>
        </w:rPr>
      </w:pPr>
      <w:r w:rsidRPr="00584A6C">
        <w:t xml:space="preserve">In </w:t>
      </w:r>
      <w:hyperlink r:id="rId45" w:history="1">
        <w:r w:rsidRPr="00584A6C">
          <w:rPr>
            <w:rStyle w:val="Hyperlink"/>
            <w:color w:val="auto"/>
            <w:kern w:val="22"/>
            <w:sz w:val="22"/>
            <w:szCs w:val="22"/>
            <w:u w:val="none"/>
          </w:rPr>
          <w:t xml:space="preserve">decision </w:t>
        </w:r>
        <w:r w:rsidRPr="00942CC3">
          <w:rPr>
            <w:rStyle w:val="Hyperlink"/>
            <w:kern w:val="22"/>
            <w:sz w:val="22"/>
            <w:szCs w:val="22"/>
          </w:rPr>
          <w:t>14/9</w:t>
        </w:r>
      </w:hyperlink>
      <w:r w:rsidRPr="00584A6C">
        <w:t xml:space="preserve">, the Conference of the Parties invited the description of </w:t>
      </w:r>
      <w:r w:rsidRPr="00584A6C">
        <w:rPr>
          <w:lang w:val="en-CA"/>
        </w:rPr>
        <w:t xml:space="preserve">areas that meet the criteria for ecologically or biologically significant marine areas in the North-East Atlantic. </w:t>
      </w:r>
      <w:r w:rsidRPr="00584A6C">
        <w:t xml:space="preserve">Accordingly, the Executive Secretary </w:t>
      </w:r>
      <w:r w:rsidRPr="00584A6C">
        <w:rPr>
          <w:szCs w:val="22"/>
        </w:rPr>
        <w:t>organized</w:t>
      </w:r>
      <w:r w:rsidRPr="00584A6C">
        <w:t xml:space="preserve"> a workshop in September 2019 which described areas that may meet </w:t>
      </w:r>
      <w:r w:rsidRPr="00584A6C">
        <w:rPr>
          <w:lang w:val="en-CA"/>
        </w:rPr>
        <w:t>criteria for ecologically or biologically significant marine areas in the North-East Atlantic</w:t>
      </w:r>
      <w:r w:rsidRPr="00584A6C">
        <w:t xml:space="preserve"> Ocean and adjacent areas.</w:t>
      </w:r>
      <w:r w:rsidRPr="00584A6C">
        <w:rPr>
          <w:lang w:val="en-CA"/>
        </w:rPr>
        <w:t xml:space="preserve"> </w:t>
      </w:r>
      <w:r w:rsidRPr="00584A6C">
        <w:t xml:space="preserve">The outcomes of the workshops were reviewed by </w:t>
      </w:r>
      <w:r w:rsidR="00891D4C" w:rsidRPr="00584A6C">
        <w:t>the Subsidiary Body on Scientific, Technical and Technological Advice</w:t>
      </w:r>
      <w:r w:rsidRPr="00584A6C">
        <w:t xml:space="preserve"> at its twenty-third meeting, in accordance with procedures established through prior decisions of the Conference of the Parties.</w:t>
      </w:r>
    </w:p>
    <w:p w14:paraId="6B04402B" w14:textId="17964D10" w:rsidR="00082188" w:rsidRPr="00584A6C" w:rsidRDefault="00082188" w:rsidP="00FF7C98">
      <w:pPr>
        <w:pStyle w:val="ListParagraph"/>
        <w:numPr>
          <w:ilvl w:val="0"/>
          <w:numId w:val="21"/>
        </w:numPr>
        <w:tabs>
          <w:tab w:val="clear" w:pos="360"/>
        </w:tabs>
        <w:spacing w:before="120" w:after="120"/>
        <w:contextualSpacing w:val="0"/>
      </w:pPr>
      <w:r w:rsidRPr="00584A6C">
        <w:t>At its twenty-</w:t>
      </w:r>
      <w:r w:rsidRPr="00584A6C">
        <w:rPr>
          <w:szCs w:val="22"/>
        </w:rPr>
        <w:t>third</w:t>
      </w:r>
      <w:r w:rsidRPr="00584A6C">
        <w:t xml:space="preserve"> meeting, </w:t>
      </w:r>
      <w:r w:rsidR="00891D4C" w:rsidRPr="00584A6C">
        <w:t>the Subsidiary Body on Scientific, Technical and Technological Advice</w:t>
      </w:r>
      <w:r w:rsidRPr="00584A6C">
        <w:t xml:space="preserve"> considered this information and, in its recommendation 23/4, prepared a draft decision for the consideration of the Conference of the Parties. </w:t>
      </w:r>
    </w:p>
    <w:p w14:paraId="1D1EB3C6" w14:textId="2A023F02" w:rsidR="00082188" w:rsidRPr="00584A6C" w:rsidRDefault="007B789B" w:rsidP="00FF7C98">
      <w:pPr>
        <w:pStyle w:val="ListParagraph"/>
        <w:numPr>
          <w:ilvl w:val="0"/>
          <w:numId w:val="21"/>
        </w:numPr>
        <w:tabs>
          <w:tab w:val="clear" w:pos="360"/>
        </w:tabs>
        <w:spacing w:before="120" w:after="120"/>
        <w:contextualSpacing w:val="0"/>
      </w:pPr>
      <w:r>
        <w:t>Also in</w:t>
      </w:r>
      <w:r w:rsidR="00082188" w:rsidRPr="00584A6C">
        <w:t xml:space="preserve"> decision</w:t>
      </w:r>
      <w:r>
        <w:t xml:space="preserve"> </w:t>
      </w:r>
      <w:r w:rsidR="00372F55">
        <w:t>14/9</w:t>
      </w:r>
      <w:r w:rsidR="00082188" w:rsidRPr="00584A6C">
        <w:t>, the Conference of the Parties considered the process for describing areas that meet the EBSA criteria and requested the Executive Secretary to continue work in this regard. Further to that decision, the Executive Secretary convened an expert workshop in Brussels in February 2020 to</w:t>
      </w:r>
      <w:r w:rsidR="00082188" w:rsidRPr="00584A6C">
        <w:rPr>
          <w:szCs w:val="22"/>
        </w:rPr>
        <w:t xml:space="preserve"> </w:t>
      </w:r>
      <w:r w:rsidR="00082188" w:rsidRPr="00584A6C">
        <w:rPr>
          <w:lang w:val="en-CA"/>
        </w:rPr>
        <w:t>identify options for modifying the description of ecologically or biologically significant marine areas and describing new areas</w:t>
      </w:r>
      <w:r w:rsidR="00082188" w:rsidRPr="00584A6C">
        <w:rPr>
          <w:szCs w:val="22"/>
        </w:rPr>
        <w:t>. The</w:t>
      </w:r>
      <w:r w:rsidR="00082188" w:rsidRPr="00584A6C">
        <w:t xml:space="preserve"> outcomes of this workshop were considered by </w:t>
      </w:r>
      <w:r w:rsidR="00F463E3" w:rsidRPr="00584A6C">
        <w:t>the Subsidiary Body on Scientific, Technical and Technological Advice</w:t>
      </w:r>
      <w:r w:rsidR="00082188" w:rsidRPr="00584A6C">
        <w:t xml:space="preserve"> at its twenty-fourth meeting.</w:t>
      </w:r>
    </w:p>
    <w:p w14:paraId="5ACD9392" w14:textId="4069536A" w:rsidR="00082188" w:rsidRPr="00EF1DCB" w:rsidRDefault="00082188" w:rsidP="00372F55">
      <w:pPr>
        <w:pStyle w:val="ListParagraph"/>
        <w:numPr>
          <w:ilvl w:val="0"/>
          <w:numId w:val="21"/>
        </w:numPr>
        <w:tabs>
          <w:tab w:val="clear" w:pos="360"/>
        </w:tabs>
        <w:spacing w:before="120" w:after="120"/>
        <w:contextualSpacing w:val="0"/>
      </w:pPr>
      <w:r w:rsidRPr="00584A6C">
        <w:t xml:space="preserve">At its twenty-fourth meeting, </w:t>
      </w:r>
      <w:r w:rsidR="00B80FE8" w:rsidRPr="00584A6C">
        <w:t>the Subsidiary Body on Scientific, Technical and Technological Advice</w:t>
      </w:r>
      <w:r w:rsidRPr="00584A6C">
        <w:t xml:space="preserve"> considered this information, but was unable to complete discussions on this matter. Thus in its recommendation 24/10, the Subsidiary Body noted that the work on this issue was not completed due to the extraordinary circumstances resulting from the limitations on in-person meetings caused by the COVID-19 pandemic, </w:t>
      </w:r>
      <w:r w:rsidR="00372F55">
        <w:t xml:space="preserve">and </w:t>
      </w:r>
      <w:r w:rsidRPr="00584A6C">
        <w:t xml:space="preserve">the need to urgently negotiate the post-2020 global biodiversity framework </w:t>
      </w:r>
      <w:r w:rsidR="00372F55">
        <w:t>as well as</w:t>
      </w:r>
      <w:r w:rsidR="00372F55" w:rsidRPr="00584A6C">
        <w:t xml:space="preserve"> </w:t>
      </w:r>
      <w:r w:rsidRPr="00584A6C">
        <w:t xml:space="preserve">the availability of delegates who participated in the fourth session of the </w:t>
      </w:r>
      <w:r w:rsidR="00724DDF">
        <w:t>i</w:t>
      </w:r>
      <w:r w:rsidRPr="00584A6C">
        <w:t xml:space="preserve">ntergovernmental </w:t>
      </w:r>
      <w:r w:rsidR="00724DDF">
        <w:t>c</w:t>
      </w:r>
      <w:r w:rsidRPr="00584A6C">
        <w:t>onference on an international legally binding instrument under the United Nations Convention on the Law of the Sea on the conservation and sustainable use of marine biological diversity of areas beyond national jurisdiction.</w:t>
      </w:r>
      <w:r w:rsidR="00372F55">
        <w:t xml:space="preserve"> The</w:t>
      </w:r>
      <w:r w:rsidR="00B80FE8" w:rsidRPr="00584A6C">
        <w:t xml:space="preserve"> Subsidiary Body </w:t>
      </w:r>
      <w:r w:rsidRPr="00584A6C">
        <w:t xml:space="preserve">requested the Executive Secretary to facilitate consultations among Parties, other Governments and relevant stakeholders, with a view to advancing discussions on </w:t>
      </w:r>
      <w:r w:rsidR="00372F55">
        <w:t>this matter</w:t>
      </w:r>
      <w:r w:rsidRPr="00584A6C">
        <w:t xml:space="preserve">. </w:t>
      </w:r>
      <w:r w:rsidR="005F7AF3">
        <w:t xml:space="preserve">Accordingly, </w:t>
      </w:r>
      <w:r w:rsidR="005F7AF3">
        <w:lastRenderedPageBreak/>
        <w:t xml:space="preserve">an online forum was organized by the Secretariat from </w:t>
      </w:r>
      <w:r w:rsidR="005F7AF3" w:rsidRPr="005F7AF3">
        <w:t xml:space="preserve">14 </w:t>
      </w:r>
      <w:r w:rsidR="00252935">
        <w:t xml:space="preserve">to </w:t>
      </w:r>
      <w:r w:rsidR="005F7AF3" w:rsidRPr="005F7AF3">
        <w:t>21 September 2022</w:t>
      </w:r>
      <w:r w:rsidR="005F7AF3">
        <w:t xml:space="preserve">, and </w:t>
      </w:r>
      <w:r w:rsidR="0053139E">
        <w:t xml:space="preserve">the report </w:t>
      </w:r>
      <w:r w:rsidR="00971AFF" w:rsidRPr="00442F09">
        <w:t>will be</w:t>
      </w:r>
      <w:r w:rsidR="00F84FE5" w:rsidRPr="00EF1DCB">
        <w:t xml:space="preserve"> made</w:t>
      </w:r>
      <w:r w:rsidR="00971AFF" w:rsidRPr="00D14E16">
        <w:t xml:space="preserve"> </w:t>
      </w:r>
      <w:r w:rsidR="0053139E" w:rsidRPr="00D77B46">
        <w:t>available as CBD/EBSA/OM/2022/1/1</w:t>
      </w:r>
      <w:r w:rsidR="0053139E" w:rsidRPr="00933F2C">
        <w:rPr>
          <w:szCs w:val="22"/>
        </w:rPr>
        <w:t>.</w:t>
      </w:r>
      <w:r w:rsidR="0053139E" w:rsidRPr="00442F09">
        <w:rPr>
          <w:rStyle w:val="FootnoteReference"/>
          <w:szCs w:val="22"/>
        </w:rPr>
        <w:footnoteReference w:id="14"/>
      </w:r>
      <w:r w:rsidR="004C0DAC" w:rsidRPr="00442F09">
        <w:t xml:space="preserve"> </w:t>
      </w:r>
    </w:p>
    <w:p w14:paraId="1BA31BE3" w14:textId="6E708BC9" w:rsidR="00082188" w:rsidRPr="00584A6C" w:rsidRDefault="00082188" w:rsidP="00FF7C98">
      <w:pPr>
        <w:pStyle w:val="ListParagraph"/>
        <w:numPr>
          <w:ilvl w:val="0"/>
          <w:numId w:val="21"/>
        </w:numPr>
        <w:tabs>
          <w:tab w:val="clear" w:pos="360"/>
        </w:tabs>
        <w:spacing w:before="120" w:after="120"/>
        <w:contextualSpacing w:val="0"/>
      </w:pPr>
      <w:r w:rsidRPr="00584A6C">
        <w:t xml:space="preserve">The Conference </w:t>
      </w:r>
      <w:r w:rsidRPr="00584A6C">
        <w:rPr>
          <w:szCs w:val="22"/>
        </w:rPr>
        <w:t>of</w:t>
      </w:r>
      <w:r w:rsidRPr="00584A6C">
        <w:t xml:space="preserve"> the Parties is expected to consider this matter </w:t>
      </w:r>
      <w:r w:rsidR="00C00703">
        <w:t>taking into account</w:t>
      </w:r>
      <w:r w:rsidRPr="00584A6C">
        <w:t xml:space="preserve"> recommendation 2</w:t>
      </w:r>
      <w:r w:rsidR="00C00703">
        <w:t xml:space="preserve">4/10, </w:t>
      </w:r>
      <w:r w:rsidRPr="00584A6C">
        <w:t xml:space="preserve">the discussions at its </w:t>
      </w:r>
      <w:r w:rsidR="00B80FE8" w:rsidRPr="00584A6C">
        <w:t>twenty-fourth</w:t>
      </w:r>
      <w:r w:rsidRPr="00584A6C">
        <w:t xml:space="preserve"> meeting, </w:t>
      </w:r>
      <w:r w:rsidR="00C00703">
        <w:t>and</w:t>
      </w:r>
      <w:r w:rsidRPr="00584A6C">
        <w:t xml:space="preserve"> the above-noted intersessional work.</w:t>
      </w:r>
    </w:p>
    <w:p w14:paraId="0457BDBF" w14:textId="17EC48C3" w:rsidR="00EB179D" w:rsidRPr="00584A6C" w:rsidRDefault="004C7DC2" w:rsidP="00942CC3">
      <w:pPr>
        <w:pStyle w:val="Heading3"/>
      </w:pPr>
      <w:r>
        <w:t>Item 20 B.</w:t>
      </w:r>
      <w:r>
        <w:tab/>
      </w:r>
      <w:r w:rsidR="00EB179D" w:rsidRPr="00584A6C">
        <w:t>Conservation and sustainable use of marine and coastal biodiversity</w:t>
      </w:r>
    </w:p>
    <w:p w14:paraId="2DDD7054" w14:textId="5F21A175" w:rsidR="00DE0123" w:rsidRPr="00584A6C" w:rsidRDefault="00DE0123" w:rsidP="00FF7C98">
      <w:pPr>
        <w:pStyle w:val="ListParagraph"/>
        <w:numPr>
          <w:ilvl w:val="0"/>
          <w:numId w:val="21"/>
        </w:numPr>
        <w:spacing w:before="120" w:after="120"/>
        <w:contextualSpacing w:val="0"/>
      </w:pPr>
      <w:r w:rsidRPr="00584A6C">
        <w:rPr>
          <w:lang w:val="en-CA"/>
        </w:rPr>
        <w:t xml:space="preserve">In </w:t>
      </w:r>
      <w:hyperlink r:id="rId46" w:history="1">
        <w:r w:rsidRPr="00584A6C">
          <w:rPr>
            <w:szCs w:val="22"/>
            <w:lang w:val="en-CA"/>
          </w:rPr>
          <w:t>decision</w:t>
        </w:r>
        <w:r w:rsidR="00372F55">
          <w:rPr>
            <w:szCs w:val="22"/>
            <w:lang w:val="en-CA"/>
          </w:rPr>
          <w:t>s</w:t>
        </w:r>
        <w:r w:rsidRPr="00584A6C">
          <w:rPr>
            <w:szCs w:val="22"/>
            <w:lang w:val="en-CA"/>
          </w:rPr>
          <w:t xml:space="preserve"> XII/23</w:t>
        </w:r>
      </w:hyperlink>
      <w:r w:rsidRPr="00584A6C">
        <w:rPr>
          <w:lang w:val="en-CA"/>
        </w:rPr>
        <w:t>,</w:t>
      </w:r>
      <w:r w:rsidR="00372F55" w:rsidRPr="00372F55">
        <w:t xml:space="preserve"> </w:t>
      </w:r>
      <w:hyperlink r:id="rId47" w:history="1">
        <w:r w:rsidR="00372F55" w:rsidRPr="00584A6C">
          <w:rPr>
            <w:szCs w:val="22"/>
            <w:lang w:val="en-CA"/>
          </w:rPr>
          <w:t xml:space="preserve"> XIII/10</w:t>
        </w:r>
      </w:hyperlink>
      <w:r w:rsidR="00372F55" w:rsidRPr="00584A6C">
        <w:rPr>
          <w:lang w:val="en-CA"/>
        </w:rPr>
        <w:t xml:space="preserve">, </w:t>
      </w:r>
      <w:hyperlink r:id="rId48" w:history="1">
        <w:r w:rsidR="00372F55">
          <w:rPr>
            <w:szCs w:val="22"/>
          </w:rPr>
          <w:t>and</w:t>
        </w:r>
        <w:r w:rsidR="00372F55" w:rsidRPr="00584A6C">
          <w:rPr>
            <w:szCs w:val="22"/>
          </w:rPr>
          <w:t xml:space="preserve"> XIII/11</w:t>
        </w:r>
      </w:hyperlink>
      <w:r w:rsidR="00372F55">
        <w:t xml:space="preserve"> respectively,</w:t>
      </w:r>
      <w:r w:rsidRPr="00584A6C">
        <w:rPr>
          <w:lang w:val="en-CA"/>
        </w:rPr>
        <w:t xml:space="preserve"> the Conference of the Parties </w:t>
      </w:r>
      <w:r w:rsidRPr="00584A6C">
        <w:t xml:space="preserve">adopted the priority actions to achieve Aichi Biodiversity Target 10 for coral reefs and closely associated ecosystems, </w:t>
      </w:r>
      <w:r w:rsidRPr="00584A6C">
        <w:rPr>
          <w:lang w:val="en-CA"/>
        </w:rPr>
        <w:t xml:space="preserve">took note of the voluntary practical guidance on preventing and mitigating the impacts of marine debris on marine and coastal biodiversity and habitats, </w:t>
      </w:r>
      <w:r w:rsidR="00372F55">
        <w:rPr>
          <w:lang w:val="en-CA"/>
        </w:rPr>
        <w:t xml:space="preserve">and </w:t>
      </w:r>
      <w:r w:rsidRPr="00584A6C">
        <w:t>adopted the voluntary specific workplan for biodiversity in cold-water areas within the jurisdictional scope of the Convention</w:t>
      </w:r>
      <w:r w:rsidR="00372F55">
        <w:t>,</w:t>
      </w:r>
      <w:r w:rsidRPr="00584A6C">
        <w:t xml:space="preserve"> and requested the Executive Secretary to facilitate the sharing of information</w:t>
      </w:r>
      <w:r w:rsidR="004B4D67">
        <w:t>,</w:t>
      </w:r>
      <w:r w:rsidR="0053139E">
        <w:t xml:space="preserve"> </w:t>
      </w:r>
      <w:r w:rsidR="004B4D67">
        <w:t>related to these tools</w:t>
      </w:r>
      <w:r w:rsidR="006739D0">
        <w:t>.</w:t>
      </w:r>
      <w:r w:rsidRPr="00584A6C">
        <w:t xml:space="preserve"> In </w:t>
      </w:r>
      <w:hyperlink r:id="rId49" w:history="1">
        <w:r w:rsidRPr="00584A6C">
          <w:rPr>
            <w:szCs w:val="22"/>
          </w:rPr>
          <w:t>decision 14/10</w:t>
        </w:r>
      </w:hyperlink>
      <w:r w:rsidRPr="00584A6C">
        <w:t xml:space="preserve">, the Conference of the Parties </w:t>
      </w:r>
      <w:r w:rsidRPr="00584A6C">
        <w:rPr>
          <w:lang w:val="en-CA"/>
        </w:rPr>
        <w:t xml:space="preserve">took note of </w:t>
      </w:r>
      <w:r w:rsidR="004B4D67">
        <w:rPr>
          <w:lang w:val="en-CA"/>
        </w:rPr>
        <w:t>this</w:t>
      </w:r>
      <w:r w:rsidR="004B4D67" w:rsidRPr="00584A6C">
        <w:rPr>
          <w:lang w:val="en-CA"/>
        </w:rPr>
        <w:t xml:space="preserve"> </w:t>
      </w:r>
      <w:r w:rsidRPr="00584A6C">
        <w:rPr>
          <w:lang w:val="en-CA"/>
        </w:rPr>
        <w:t>work, and requested the Executive Secretary to continue to work on the compilation and synthesis of information related to (</w:t>
      </w:r>
      <w:r w:rsidR="00EC4396" w:rsidRPr="00584A6C">
        <w:rPr>
          <w:lang w:val="en-CA"/>
        </w:rPr>
        <w:t>a</w:t>
      </w:r>
      <w:r w:rsidRPr="00584A6C">
        <w:rPr>
          <w:lang w:val="en-CA"/>
        </w:rPr>
        <w:t>) the impacts of anthropogenic underwater noise on marine and coastal biodiversity, and means to avoid, minimize and mitigate these impacts, and (</w:t>
      </w:r>
      <w:r w:rsidR="00EC4396" w:rsidRPr="00584A6C">
        <w:rPr>
          <w:lang w:val="en-CA"/>
        </w:rPr>
        <w:t>b</w:t>
      </w:r>
      <w:r w:rsidRPr="00584A6C">
        <w:rPr>
          <w:lang w:val="en-CA"/>
        </w:rPr>
        <w:t xml:space="preserve">) experiences with the application of marine spatial planning. </w:t>
      </w:r>
      <w:r w:rsidRPr="00584A6C">
        <w:t>Accordingly, the Executive Secretary provided, as information for the Subsidiary Body, compilations and synthesis of information and experiences on the above-noted topics.</w:t>
      </w:r>
    </w:p>
    <w:p w14:paraId="232B217B" w14:textId="283BDD79" w:rsidR="00DE0123" w:rsidRPr="00584A6C" w:rsidRDefault="00DE0123" w:rsidP="00FF7C98">
      <w:pPr>
        <w:pStyle w:val="ListParagraph"/>
        <w:numPr>
          <w:ilvl w:val="0"/>
          <w:numId w:val="21"/>
        </w:numPr>
        <w:spacing w:before="120" w:after="120"/>
        <w:contextualSpacing w:val="0"/>
      </w:pPr>
      <w:r w:rsidRPr="00584A6C">
        <w:t xml:space="preserve">Further, in </w:t>
      </w:r>
      <w:hyperlink r:id="rId50" w:history="1">
        <w:r w:rsidRPr="00584A6C">
          <w:rPr>
            <w:szCs w:val="22"/>
          </w:rPr>
          <w:t xml:space="preserve">decision </w:t>
        </w:r>
        <w:r w:rsidRPr="00942CC3">
          <w:rPr>
            <w:rStyle w:val="Hyperlink"/>
            <w:sz w:val="22"/>
            <w:lang w:val="en-CA"/>
          </w:rPr>
          <w:t>14/10</w:t>
        </w:r>
      </w:hyperlink>
      <w:r w:rsidRPr="00584A6C">
        <w:t xml:space="preserve">, Conference of the Parties welcomed the capacity-building and partnership activities being facilitated by the Executive Secretary through the Sustainable Ocean Initiative at the national, regional and global levels, in collaboration with Parties and relevant organizations, including </w:t>
      </w:r>
      <w:r w:rsidRPr="00584A6C">
        <w:rPr>
          <w:lang w:val="en-CA"/>
        </w:rPr>
        <w:t>collaborative efforts among the Secretariat, the United Nations Environment Programme, the Food and Agriculture Organization of the United Nations, regional seas conventions and action plans, regional fishery bodies, large marine ecosystem projects/programmes and other relevant regional initiatives to strengthen cross-sectoral cooperation at the regional scale in order to accelerate progress to achieve the Aichi Biodiversity Targets and relevant Sustainable Development Goals through the Sustainable Ocean Initiative Global Dialogue with Regional Seas Organizations and Regional Fishery Bodies,</w:t>
      </w:r>
      <w:r w:rsidRPr="00584A6C">
        <w:t xml:space="preserve"> and </w:t>
      </w:r>
      <w:r w:rsidRPr="00584A6C">
        <w:rPr>
          <w:lang w:val="en-CA"/>
        </w:rPr>
        <w:t xml:space="preserve">requested the Executive Secretary to continue these </w:t>
      </w:r>
      <w:r w:rsidRPr="00584A6C">
        <w:t>activities</w:t>
      </w:r>
      <w:r w:rsidRPr="00584A6C">
        <w:rPr>
          <w:lang w:val="en-CA"/>
        </w:rPr>
        <w:t xml:space="preserve">. </w:t>
      </w:r>
    </w:p>
    <w:p w14:paraId="48B032CA" w14:textId="1BAC27E0" w:rsidR="00DE0123" w:rsidRPr="00584A6C" w:rsidRDefault="00DE0123" w:rsidP="00FF7C98">
      <w:pPr>
        <w:pStyle w:val="ListParagraph"/>
        <w:numPr>
          <w:ilvl w:val="0"/>
          <w:numId w:val="21"/>
        </w:numPr>
        <w:spacing w:before="120" w:after="120"/>
        <w:contextualSpacing w:val="0"/>
      </w:pPr>
      <w:r w:rsidRPr="00584A6C">
        <w:rPr>
          <w:lang w:val="en-CA"/>
        </w:rPr>
        <w:t xml:space="preserve">Further, in </w:t>
      </w:r>
      <w:hyperlink r:id="rId51" w:history="1">
        <w:r w:rsidRPr="00584A6C">
          <w:rPr>
            <w:szCs w:val="22"/>
            <w:lang w:val="en-CA"/>
          </w:rPr>
          <w:t>decision 14/10</w:t>
        </w:r>
      </w:hyperlink>
      <w:r w:rsidRPr="00584A6C">
        <w:rPr>
          <w:lang w:val="en-CA"/>
        </w:rPr>
        <w:t xml:space="preserve">, </w:t>
      </w:r>
      <w:r w:rsidRPr="00584A6C">
        <w:t xml:space="preserve">Conference of the Parties, </w:t>
      </w:r>
      <w:r w:rsidRPr="00584A6C">
        <w:rPr>
          <w:lang w:val="en-CA"/>
        </w:rPr>
        <w:t>welcomed the cooperation between the Food and Agriculture Organization of the United Nations, the Fisheries Expert Group of the Commission on Ecosystem Management under the International Union for Conservation of Nature, and the Secretariat to support, and improve reporting on, the achievement of Aichi Biodiversity Target 6, and requested the Executive Secretary to continue this cooperation</w:t>
      </w:r>
      <w:r w:rsidRPr="00584A6C">
        <w:t>.</w:t>
      </w:r>
    </w:p>
    <w:p w14:paraId="5E1BFF06" w14:textId="77777777" w:rsidR="004B4D67" w:rsidRPr="004B4D67" w:rsidRDefault="004B4D67" w:rsidP="00FF7C98">
      <w:pPr>
        <w:pStyle w:val="ListParagraph"/>
        <w:numPr>
          <w:ilvl w:val="0"/>
          <w:numId w:val="21"/>
        </w:numPr>
        <w:spacing w:before="120" w:after="120"/>
        <w:contextualSpacing w:val="0"/>
        <w:rPr>
          <w:szCs w:val="22"/>
        </w:rPr>
      </w:pPr>
      <w:r w:rsidRPr="00584A6C">
        <w:t>Accordingly, the Executive Secretary provided, as information for the Subsidiary Body, compilations and synthesis of information and experiences on the above-noted topics.</w:t>
      </w:r>
    </w:p>
    <w:p w14:paraId="2A9957AF" w14:textId="2FF75BAF" w:rsidR="00DE0123" w:rsidRPr="00942CC3" w:rsidRDefault="00DE0123" w:rsidP="00FF7C98">
      <w:pPr>
        <w:pStyle w:val="ListParagraph"/>
        <w:numPr>
          <w:ilvl w:val="0"/>
          <w:numId w:val="21"/>
        </w:numPr>
        <w:spacing w:before="120" w:after="120"/>
        <w:contextualSpacing w:val="0"/>
        <w:rPr>
          <w:szCs w:val="22"/>
        </w:rPr>
      </w:pPr>
      <w:r w:rsidRPr="00584A6C">
        <w:rPr>
          <w:szCs w:val="22"/>
        </w:rPr>
        <w:t xml:space="preserve">At its twenty-fourth meeting, </w:t>
      </w:r>
      <w:r w:rsidR="00EC4396" w:rsidRPr="00584A6C">
        <w:t>the Subsidiary Body on Scientific, Technical and Technological Advice</w:t>
      </w:r>
      <w:r w:rsidRPr="00584A6C">
        <w:rPr>
          <w:szCs w:val="22"/>
        </w:rPr>
        <w:t xml:space="preserve"> considered the information reflecting the above-noted work activities and relating outputs, but was unable to complete discussions on this matter. Thus</w:t>
      </w:r>
      <w:r w:rsidR="00EE5F41">
        <w:rPr>
          <w:szCs w:val="22"/>
        </w:rPr>
        <w:t>,</w:t>
      </w:r>
      <w:r w:rsidRPr="00584A6C">
        <w:rPr>
          <w:szCs w:val="22"/>
        </w:rPr>
        <w:t xml:space="preserve"> in its recommendation 24/9, the Subsidiary Body noted that the work on this issue was not completed due to the extraordinary circumstances </w:t>
      </w:r>
      <w:r w:rsidR="004B4D67" w:rsidRPr="00942CC3">
        <w:rPr>
          <w:szCs w:val="22"/>
        </w:rPr>
        <w:t>described in paragraph 11</w:t>
      </w:r>
      <w:r w:rsidR="00CE4D10" w:rsidRPr="00942CC3">
        <w:rPr>
          <w:szCs w:val="22"/>
        </w:rPr>
        <w:t>3</w:t>
      </w:r>
      <w:r w:rsidRPr="00942CC3">
        <w:rPr>
          <w:szCs w:val="22"/>
        </w:rPr>
        <w:t>.</w:t>
      </w:r>
    </w:p>
    <w:p w14:paraId="57C5A86B" w14:textId="7B1FD0A9" w:rsidR="00DE0123" w:rsidRPr="00584A6C" w:rsidRDefault="00DE0123" w:rsidP="00FF7C98">
      <w:pPr>
        <w:pStyle w:val="ListParagraph"/>
        <w:numPr>
          <w:ilvl w:val="0"/>
          <w:numId w:val="21"/>
        </w:numPr>
        <w:spacing w:before="120" w:after="120"/>
        <w:contextualSpacing w:val="0"/>
        <w:rPr>
          <w:szCs w:val="22"/>
        </w:rPr>
      </w:pPr>
      <w:r w:rsidRPr="00584A6C">
        <w:rPr>
          <w:szCs w:val="22"/>
        </w:rPr>
        <w:t xml:space="preserve">In the same recommendation, </w:t>
      </w:r>
      <w:r w:rsidR="004C478A" w:rsidRPr="00584A6C">
        <w:t>the Subsidiary Body on Scientific, Technical and Technological Advice</w:t>
      </w:r>
      <w:r w:rsidRPr="00584A6C">
        <w:rPr>
          <w:szCs w:val="22"/>
        </w:rPr>
        <w:t xml:space="preserve"> requested the Executive Secretary, in advance of the fifteenth meeting of the Conference of the Parties, and subject to the availability of financial resources, to facilitate consultations among Parties, other Governments and relevant stakeholders, including indigenous peoples and local communities, </w:t>
      </w:r>
      <w:r w:rsidRPr="00584A6C">
        <w:t>women</w:t>
      </w:r>
      <w:r w:rsidRPr="00584A6C">
        <w:rPr>
          <w:szCs w:val="22"/>
        </w:rPr>
        <w:t xml:space="preserve"> and youth, with a view to advancing discussions on the conservation and sustainable use of marine and coastal biodiversity. It further recognized that the outcomes of these consultations would help to form the basis for </w:t>
      </w:r>
      <w:r w:rsidRPr="00584A6C">
        <w:rPr>
          <w:szCs w:val="22"/>
        </w:rPr>
        <w:lastRenderedPageBreak/>
        <w:t xml:space="preserve">focused deliberations on this issue at the fifteenth meeting of the Conference of the Parties and requested that dedicated time be given to this issue in the organization of work for the fifteenth meeting of the Conference of the Parties. </w:t>
      </w:r>
      <w:r w:rsidR="00C00703">
        <w:t xml:space="preserve">Accordingly, an online forum was organized by the Secretariat from </w:t>
      </w:r>
      <w:r w:rsidR="00B013C2">
        <w:t>8</w:t>
      </w:r>
      <w:r w:rsidR="00C00703" w:rsidRPr="005F7AF3">
        <w:t xml:space="preserve"> </w:t>
      </w:r>
      <w:r w:rsidR="006F7AA2">
        <w:t xml:space="preserve">to </w:t>
      </w:r>
      <w:r w:rsidR="00B013C2">
        <w:t>15</w:t>
      </w:r>
      <w:r w:rsidR="00C00703" w:rsidRPr="005F7AF3">
        <w:t xml:space="preserve"> </w:t>
      </w:r>
      <w:r w:rsidR="00B013C2">
        <w:t>June</w:t>
      </w:r>
      <w:r w:rsidR="00C00703" w:rsidRPr="005F7AF3">
        <w:t xml:space="preserve"> 2022</w:t>
      </w:r>
      <w:r w:rsidR="00C00703">
        <w:t xml:space="preserve">, and </w:t>
      </w:r>
      <w:r w:rsidR="00EA087D">
        <w:t>the report is available as CBD/MCB/OM/2022/1/1</w:t>
      </w:r>
      <w:r w:rsidRPr="00584A6C">
        <w:rPr>
          <w:szCs w:val="22"/>
        </w:rPr>
        <w:t>.</w:t>
      </w:r>
      <w:r w:rsidR="00EA087D">
        <w:rPr>
          <w:rStyle w:val="FootnoteReference"/>
          <w:szCs w:val="22"/>
        </w:rPr>
        <w:footnoteReference w:id="15"/>
      </w:r>
    </w:p>
    <w:p w14:paraId="5AFC6CA1" w14:textId="698E2192" w:rsidR="00C00703" w:rsidRPr="00584A6C" w:rsidRDefault="00C00703" w:rsidP="00C00703">
      <w:pPr>
        <w:pStyle w:val="ListParagraph"/>
        <w:numPr>
          <w:ilvl w:val="0"/>
          <w:numId w:val="21"/>
        </w:numPr>
        <w:tabs>
          <w:tab w:val="clear" w:pos="360"/>
        </w:tabs>
        <w:spacing w:before="120" w:after="120"/>
        <w:contextualSpacing w:val="0"/>
      </w:pPr>
      <w:r w:rsidRPr="00584A6C">
        <w:t xml:space="preserve">The Conference </w:t>
      </w:r>
      <w:r w:rsidRPr="00584A6C">
        <w:rPr>
          <w:szCs w:val="22"/>
        </w:rPr>
        <w:t>of</w:t>
      </w:r>
      <w:r w:rsidRPr="00584A6C">
        <w:t xml:space="preserve"> the Parties is expected to consider this matter </w:t>
      </w:r>
      <w:r>
        <w:t>taking into account</w:t>
      </w:r>
      <w:r w:rsidRPr="00584A6C">
        <w:t xml:space="preserve"> recommendation 2</w:t>
      </w:r>
      <w:r>
        <w:t xml:space="preserve">4/9, </w:t>
      </w:r>
      <w:r w:rsidRPr="00584A6C">
        <w:t xml:space="preserve">the discussions at its twenty-fourth meeting, </w:t>
      </w:r>
      <w:r>
        <w:t>and</w:t>
      </w:r>
      <w:r w:rsidRPr="00584A6C">
        <w:t xml:space="preserve"> the above-noted intersessional work.</w:t>
      </w:r>
    </w:p>
    <w:p w14:paraId="59A57F9F" w14:textId="23667D7F" w:rsidR="0061275F" w:rsidRPr="00584A6C" w:rsidRDefault="0061275F" w:rsidP="00302CD2">
      <w:pPr>
        <w:spacing w:before="120" w:after="120"/>
        <w:jc w:val="center"/>
        <w:outlineLvl w:val="1"/>
        <w:rPr>
          <w:b/>
          <w:bCs/>
          <w:i/>
          <w:iCs/>
        </w:rPr>
      </w:pPr>
      <w:r w:rsidRPr="00584A6C">
        <w:rPr>
          <w:b/>
          <w:bCs/>
        </w:rPr>
        <w:t>Item 2</w:t>
      </w:r>
      <w:r w:rsidR="00CD702A" w:rsidRPr="00584A6C">
        <w:rPr>
          <w:b/>
          <w:bCs/>
        </w:rPr>
        <w:t>1</w:t>
      </w:r>
      <w:r w:rsidRPr="00584A6C">
        <w:rPr>
          <w:b/>
          <w:bCs/>
        </w:rPr>
        <w:t xml:space="preserve">. </w:t>
      </w:r>
      <w:r w:rsidRPr="00584A6C">
        <w:rPr>
          <w:b/>
          <w:bCs/>
        </w:rPr>
        <w:tab/>
        <w:t>Invasive alien species</w:t>
      </w:r>
    </w:p>
    <w:p w14:paraId="0564D3E2" w14:textId="368289B4" w:rsidR="00F66C62" w:rsidRPr="00584A6C" w:rsidRDefault="00F66C62" w:rsidP="00FF7C98">
      <w:pPr>
        <w:pStyle w:val="ListParagraph"/>
        <w:numPr>
          <w:ilvl w:val="0"/>
          <w:numId w:val="21"/>
        </w:numPr>
        <w:spacing w:before="120" w:after="120"/>
        <w:contextualSpacing w:val="0"/>
        <w:rPr>
          <w:szCs w:val="22"/>
        </w:rPr>
      </w:pPr>
      <w:r w:rsidRPr="00584A6C">
        <w:rPr>
          <w:szCs w:val="22"/>
        </w:rPr>
        <w:t xml:space="preserve">In decision </w:t>
      </w:r>
      <w:hyperlink r:id="rId52" w:history="1">
        <w:r w:rsidRPr="00C75974">
          <w:rPr>
            <w:rStyle w:val="Hyperlink"/>
            <w:sz w:val="22"/>
            <w:szCs w:val="22"/>
          </w:rPr>
          <w:t>14/11</w:t>
        </w:r>
      </w:hyperlink>
      <w:r w:rsidRPr="00584A6C">
        <w:rPr>
          <w:szCs w:val="22"/>
        </w:rPr>
        <w:t xml:space="preserve"> the Conference of the Parties established an Ad Hoc Technical Expert Group on invasive alien species to </w:t>
      </w:r>
      <w:r w:rsidRPr="00584A6C">
        <w:t>provide</w:t>
      </w:r>
      <w:r w:rsidRPr="00584A6C">
        <w:rPr>
          <w:szCs w:val="22"/>
        </w:rPr>
        <w:t xml:space="preserve"> advice or develop elements of technical guidance on management measures on invasive alien species to be implemented by broad sectors to facilitate achieving Aichi Biodiversity Target 9 and beyond. In the same decision the Conference of the Parties also requested the Executive Secretary to explore with the Secretariat of the United Nations Economic and Social Council, the World Customs Organization and the Inter-agency Liaison Group on Invasive Alien Species, regarding the possibility of developing a system of classification and labelling for consignments of living organisms that pose a hazard or a risk to biological diversity, supplementary to and in line with existing international standards.</w:t>
      </w:r>
    </w:p>
    <w:p w14:paraId="082134AF" w14:textId="2037914E" w:rsidR="00F66C62" w:rsidRPr="00584A6C" w:rsidRDefault="00F66C62" w:rsidP="00FF7C98">
      <w:pPr>
        <w:pStyle w:val="ListParagraph"/>
        <w:numPr>
          <w:ilvl w:val="0"/>
          <w:numId w:val="21"/>
        </w:numPr>
        <w:spacing w:before="120" w:after="120"/>
        <w:contextualSpacing w:val="0"/>
        <w:rPr>
          <w:szCs w:val="22"/>
        </w:rPr>
      </w:pPr>
      <w:r w:rsidRPr="00584A6C">
        <w:rPr>
          <w:szCs w:val="22"/>
        </w:rPr>
        <w:t xml:space="preserve">At its twenty-fourth meeting, </w:t>
      </w:r>
      <w:r w:rsidR="000735C6" w:rsidRPr="00584A6C">
        <w:t>the Subsidiary Body on Scientific, Technical and Technological Advice</w:t>
      </w:r>
      <w:r w:rsidRPr="00584A6C">
        <w:rPr>
          <w:szCs w:val="22"/>
        </w:rPr>
        <w:t xml:space="preserve"> prepared a draft decision for the consideration of the Conference of the Parties, which </w:t>
      </w:r>
      <w:r w:rsidRPr="00584A6C">
        <w:t>includes</w:t>
      </w:r>
      <w:r w:rsidRPr="00584A6C">
        <w:rPr>
          <w:szCs w:val="22"/>
        </w:rPr>
        <w:t xml:space="preserve"> elements related to the report of the Ad Hoc Technical Expert Group and its elements of technical guidance, and a possible peer-review process to review annexes contained in the draft decision.</w:t>
      </w:r>
      <w:r w:rsidRPr="00584A6C">
        <w:t xml:space="preserve"> </w:t>
      </w:r>
    </w:p>
    <w:p w14:paraId="7CEEDE29" w14:textId="126AF5AF" w:rsidR="00F66C62" w:rsidRPr="00584A6C" w:rsidRDefault="00F66C62" w:rsidP="00FF7C98">
      <w:pPr>
        <w:pStyle w:val="ListParagraph"/>
        <w:numPr>
          <w:ilvl w:val="0"/>
          <w:numId w:val="21"/>
        </w:numPr>
        <w:spacing w:before="120" w:after="120"/>
        <w:contextualSpacing w:val="0"/>
        <w:rPr>
          <w:szCs w:val="22"/>
        </w:rPr>
      </w:pPr>
      <w:r w:rsidRPr="00584A6C">
        <w:rPr>
          <w:szCs w:val="22"/>
        </w:rPr>
        <w:t xml:space="preserve">The Conference of the </w:t>
      </w:r>
      <w:r w:rsidRPr="00584A6C">
        <w:t>Parties</w:t>
      </w:r>
      <w:r w:rsidRPr="00584A6C">
        <w:rPr>
          <w:szCs w:val="22"/>
        </w:rPr>
        <w:t xml:space="preserve"> will be invited to consider these matters on the basis of the draft decision arising from SBSTTA recommendation 24/8</w:t>
      </w:r>
      <w:r w:rsidR="00B75D01">
        <w:rPr>
          <w:szCs w:val="22"/>
        </w:rPr>
        <w:t>,</w:t>
      </w:r>
      <w:r w:rsidRPr="00584A6C">
        <w:rPr>
          <w:szCs w:val="22"/>
        </w:rPr>
        <w:t xml:space="preserve"> reproduced in the compilation of draft decisions (CBD/COP/15/2).</w:t>
      </w:r>
    </w:p>
    <w:p w14:paraId="03B0417D" w14:textId="33B2A287" w:rsidR="0061275F" w:rsidRPr="00584A6C" w:rsidRDefault="0061275F" w:rsidP="00302CD2">
      <w:pPr>
        <w:spacing w:before="120" w:after="120"/>
        <w:jc w:val="center"/>
        <w:outlineLvl w:val="1"/>
      </w:pPr>
      <w:r w:rsidRPr="00584A6C">
        <w:rPr>
          <w:b/>
          <w:bCs/>
        </w:rPr>
        <w:t>Item 2</w:t>
      </w:r>
      <w:r w:rsidR="00CD702A" w:rsidRPr="00584A6C">
        <w:rPr>
          <w:b/>
          <w:bCs/>
        </w:rPr>
        <w:t>2</w:t>
      </w:r>
      <w:r w:rsidRPr="00584A6C">
        <w:rPr>
          <w:b/>
          <w:bCs/>
        </w:rPr>
        <w:t>.</w:t>
      </w:r>
      <w:r w:rsidRPr="00584A6C">
        <w:rPr>
          <w:b/>
          <w:bCs/>
        </w:rPr>
        <w:tab/>
        <w:t>Sustainable Wildlife Management</w:t>
      </w:r>
    </w:p>
    <w:p w14:paraId="4BE4A1A0" w14:textId="48E98340" w:rsidR="00F865A0" w:rsidRPr="00584A6C" w:rsidRDefault="00F865A0" w:rsidP="00F865A0">
      <w:pPr>
        <w:pStyle w:val="ListParagraph"/>
        <w:numPr>
          <w:ilvl w:val="0"/>
          <w:numId w:val="21"/>
        </w:numPr>
        <w:spacing w:before="120" w:after="120"/>
        <w:contextualSpacing w:val="0"/>
        <w:rPr>
          <w:kern w:val="22"/>
          <w:szCs w:val="22"/>
        </w:rPr>
      </w:pPr>
      <w:r w:rsidRPr="00584A6C">
        <w:rPr>
          <w:szCs w:val="22"/>
        </w:rPr>
        <w:t xml:space="preserve">In decision </w:t>
      </w:r>
      <w:hyperlink r:id="rId53" w:history="1">
        <w:r w:rsidRPr="008A3533">
          <w:rPr>
            <w:rStyle w:val="Hyperlink"/>
            <w:sz w:val="22"/>
            <w:szCs w:val="22"/>
          </w:rPr>
          <w:t>14/7</w:t>
        </w:r>
      </w:hyperlink>
      <w:r w:rsidRPr="00584A6C">
        <w:rPr>
          <w:szCs w:val="22"/>
        </w:rPr>
        <w:t>, the Conference of the Parties welcomed the voluntary guidance for a sustainable wild meat sector, recognizing that it does not necessarily apply to all the Parties.</w:t>
      </w:r>
    </w:p>
    <w:p w14:paraId="1D1956F6" w14:textId="6711F194" w:rsidR="00F865A0" w:rsidRPr="00584A6C" w:rsidRDefault="005264F8" w:rsidP="00F865A0">
      <w:pPr>
        <w:pStyle w:val="ListParagraph"/>
        <w:numPr>
          <w:ilvl w:val="0"/>
          <w:numId w:val="21"/>
        </w:numPr>
        <w:spacing w:before="120" w:after="120"/>
        <w:contextualSpacing w:val="0"/>
        <w:rPr>
          <w:kern w:val="22"/>
          <w:szCs w:val="22"/>
        </w:rPr>
      </w:pPr>
      <w:r w:rsidRPr="00584A6C">
        <w:t>The Subsidiary Body on Scientific, Technical and Technological Advice</w:t>
      </w:r>
      <w:r w:rsidR="00F865A0" w:rsidRPr="00584A6C">
        <w:rPr>
          <w:szCs w:val="22"/>
        </w:rPr>
        <w:t xml:space="preserve">, at its </w:t>
      </w:r>
      <w:r w:rsidR="00F865A0" w:rsidRPr="00584A6C">
        <w:t>twenty</w:t>
      </w:r>
      <w:r w:rsidR="00F865A0" w:rsidRPr="00584A6C">
        <w:rPr>
          <w:szCs w:val="22"/>
        </w:rPr>
        <w:t>-third meeting, took note of the information presented by the Executive Secretary on actions taken pursuant to decision 14/7 and its associated information documents.</w:t>
      </w:r>
    </w:p>
    <w:p w14:paraId="7029DB0E" w14:textId="366DA11E" w:rsidR="00F865A0" w:rsidRPr="00584A6C" w:rsidRDefault="005264F8" w:rsidP="00F865A0">
      <w:pPr>
        <w:pStyle w:val="ListParagraph"/>
        <w:numPr>
          <w:ilvl w:val="0"/>
          <w:numId w:val="21"/>
        </w:numPr>
        <w:spacing w:before="120" w:after="120"/>
        <w:contextualSpacing w:val="0"/>
        <w:rPr>
          <w:kern w:val="22"/>
          <w:szCs w:val="22"/>
        </w:rPr>
      </w:pPr>
      <w:r w:rsidRPr="00584A6C">
        <w:t xml:space="preserve">The Subsidiary Body on Scientific, Technical and Technological Advice </w:t>
      </w:r>
      <w:r w:rsidR="00F865A0" w:rsidRPr="00584A6C">
        <w:rPr>
          <w:szCs w:val="22"/>
        </w:rPr>
        <w:t>requested the Executive Secretary to identify actions to fully reflect, address and integrate the findings of the gender gap analysis in the implementation of the voluntary guidance for a sustainable wild meat sector.</w:t>
      </w:r>
    </w:p>
    <w:p w14:paraId="1BCD085E" w14:textId="1D951E8E" w:rsidR="0061275F" w:rsidRPr="00942CC3" w:rsidRDefault="00F865A0" w:rsidP="00F865A0">
      <w:pPr>
        <w:pStyle w:val="ListParagraph"/>
        <w:numPr>
          <w:ilvl w:val="0"/>
          <w:numId w:val="21"/>
        </w:numPr>
        <w:spacing w:before="120" w:after="120"/>
        <w:contextualSpacing w:val="0"/>
        <w:rPr>
          <w:kern w:val="22"/>
          <w:szCs w:val="22"/>
        </w:rPr>
      </w:pPr>
      <w:r w:rsidRPr="00584A6C">
        <w:rPr>
          <w:szCs w:val="22"/>
        </w:rPr>
        <w:t xml:space="preserve">The Conference of the Parties will be invited to consider this matter on the basis of the draft decision arising from SBSTTA </w:t>
      </w:r>
      <w:r w:rsidRPr="00584A6C">
        <w:t>recommendation</w:t>
      </w:r>
      <w:r w:rsidRPr="00584A6C">
        <w:rPr>
          <w:szCs w:val="22"/>
        </w:rPr>
        <w:t xml:space="preserve"> 23/3.</w:t>
      </w:r>
    </w:p>
    <w:p w14:paraId="7CC1DD29" w14:textId="4D0D1904" w:rsidR="00F04A06" w:rsidRPr="00584A6C" w:rsidRDefault="00F04A06" w:rsidP="00F865A0">
      <w:pPr>
        <w:pStyle w:val="ListParagraph"/>
        <w:numPr>
          <w:ilvl w:val="0"/>
          <w:numId w:val="21"/>
        </w:numPr>
        <w:spacing w:before="120" w:after="120"/>
        <w:contextualSpacing w:val="0"/>
        <w:rPr>
          <w:kern w:val="22"/>
          <w:szCs w:val="22"/>
        </w:rPr>
      </w:pPr>
      <w:r>
        <w:rPr>
          <w:szCs w:val="22"/>
        </w:rPr>
        <w:t>The Conference of the Parties will also have before it for its information a report on the work of the Collaborative Partnership on Sustainable Wildlife Management.</w:t>
      </w:r>
    </w:p>
    <w:p w14:paraId="23C6BB38" w14:textId="39830148" w:rsidR="0061275F" w:rsidRPr="00584A6C" w:rsidRDefault="0061275F" w:rsidP="00942CC3">
      <w:pPr>
        <w:spacing w:before="240" w:after="140"/>
        <w:jc w:val="center"/>
        <w:outlineLvl w:val="1"/>
      </w:pPr>
      <w:r w:rsidRPr="00584A6C">
        <w:rPr>
          <w:b/>
          <w:bCs/>
        </w:rPr>
        <w:t>Item 2</w:t>
      </w:r>
      <w:r w:rsidR="00CD702A" w:rsidRPr="00584A6C">
        <w:rPr>
          <w:b/>
          <w:bCs/>
        </w:rPr>
        <w:t>3</w:t>
      </w:r>
      <w:r w:rsidRPr="00584A6C">
        <w:rPr>
          <w:b/>
          <w:bCs/>
        </w:rPr>
        <w:t>.</w:t>
      </w:r>
      <w:r w:rsidRPr="00584A6C">
        <w:rPr>
          <w:b/>
          <w:bCs/>
        </w:rPr>
        <w:tab/>
        <w:t>Biodiversity and climate change</w:t>
      </w:r>
    </w:p>
    <w:p w14:paraId="5DBBEA67" w14:textId="415D0551" w:rsidR="00020B77" w:rsidRPr="00584A6C" w:rsidRDefault="00020B77" w:rsidP="00020B77">
      <w:pPr>
        <w:pStyle w:val="ListParagraph"/>
        <w:numPr>
          <w:ilvl w:val="0"/>
          <w:numId w:val="21"/>
        </w:numPr>
        <w:spacing w:before="120" w:after="120"/>
        <w:contextualSpacing w:val="0"/>
        <w:rPr>
          <w:kern w:val="22"/>
          <w:szCs w:val="22"/>
        </w:rPr>
      </w:pPr>
      <w:r w:rsidRPr="00584A6C">
        <w:rPr>
          <w:kern w:val="22"/>
          <w:szCs w:val="22"/>
        </w:rPr>
        <w:t xml:space="preserve">Further to </w:t>
      </w:r>
      <w:hyperlink r:id="rId54" w:history="1">
        <w:r w:rsidRPr="00584A6C">
          <w:rPr>
            <w:rStyle w:val="Hyperlink"/>
            <w:color w:val="auto"/>
            <w:kern w:val="22"/>
            <w:sz w:val="22"/>
            <w:szCs w:val="22"/>
            <w:u w:val="none"/>
          </w:rPr>
          <w:t xml:space="preserve">decision </w:t>
        </w:r>
        <w:r w:rsidRPr="00584A6C">
          <w:rPr>
            <w:rStyle w:val="Hyperlink"/>
            <w:kern w:val="22"/>
            <w:sz w:val="22"/>
            <w:szCs w:val="22"/>
          </w:rPr>
          <w:t>14/5</w:t>
        </w:r>
      </w:hyperlink>
      <w:r w:rsidRPr="00584A6C">
        <w:rPr>
          <w:kern w:val="22"/>
          <w:szCs w:val="22"/>
        </w:rPr>
        <w:t xml:space="preserve">, </w:t>
      </w:r>
      <w:r w:rsidR="005264F8" w:rsidRPr="00584A6C">
        <w:t>the Subsidiary Body on Scientific, Technical and Technological Advice</w:t>
      </w:r>
      <w:r w:rsidRPr="00584A6C">
        <w:rPr>
          <w:kern w:val="22"/>
          <w:szCs w:val="22"/>
        </w:rPr>
        <w:t>, at its twenty-third meeting, considered a review of new scientific and technical information, including traditional knowledge and</w:t>
      </w:r>
      <w:r w:rsidRPr="00584A6C">
        <w:rPr>
          <w:b/>
          <w:bCs/>
          <w:kern w:val="22"/>
          <w:szCs w:val="22"/>
        </w:rPr>
        <w:t xml:space="preserve"> </w:t>
      </w:r>
      <w:r w:rsidRPr="00584A6C">
        <w:rPr>
          <w:kern w:val="22"/>
          <w:szCs w:val="22"/>
        </w:rPr>
        <w:t xml:space="preserve">the findings of </w:t>
      </w:r>
      <w:r w:rsidRPr="00584A6C">
        <w:rPr>
          <w:i/>
          <w:iCs/>
          <w:kern w:val="22"/>
          <w:szCs w:val="22"/>
        </w:rPr>
        <w:t xml:space="preserve">Global Warming of 1.5°C, an IPCC special report on the impacts of global warming of 1.5°C above pre-industrial levels and related global greenhouse gas emission </w:t>
      </w:r>
      <w:r w:rsidRPr="00584A6C">
        <w:rPr>
          <w:i/>
          <w:iCs/>
          <w:kern w:val="22"/>
          <w:szCs w:val="22"/>
        </w:rPr>
        <w:lastRenderedPageBreak/>
        <w:t>pathways, in the context of strengthening the global response to the threat of climate change, sustainable development, and efforts to eradicate poverty</w:t>
      </w:r>
      <w:r w:rsidRPr="00584A6C">
        <w:rPr>
          <w:kern w:val="22"/>
          <w:szCs w:val="22"/>
        </w:rPr>
        <w:t>,</w:t>
      </w:r>
      <w:r w:rsidRPr="00584A6C">
        <w:rPr>
          <w:rStyle w:val="FootnoteReference"/>
          <w:kern w:val="22"/>
          <w:szCs w:val="22"/>
        </w:rPr>
        <w:footnoteReference w:id="16"/>
      </w:r>
      <w:r w:rsidRPr="00584A6C">
        <w:rPr>
          <w:kern w:val="22"/>
          <w:szCs w:val="22"/>
        </w:rPr>
        <w:t xml:space="preserve"> with respect to (a) the impacts of climate change on biodiversity and on communities that depend on ecosystem services and functions, particularly indigenous peoples and local communities, and (b) the role of ecosystems and their integrity, for climate change adaptation, mitigation and disaster risk reduction, and ecosystem restoration and </w:t>
      </w:r>
      <w:r w:rsidRPr="00584A6C">
        <w:t>sustainable</w:t>
      </w:r>
      <w:r w:rsidRPr="00584A6C">
        <w:rPr>
          <w:kern w:val="22"/>
          <w:szCs w:val="22"/>
        </w:rPr>
        <w:t xml:space="preserve"> land management, and a report on potential implications of the above for the work of the Convention.</w:t>
      </w:r>
    </w:p>
    <w:p w14:paraId="237A719C" w14:textId="52A68A3A" w:rsidR="00F865A0" w:rsidRPr="00584A6C" w:rsidRDefault="00020B77" w:rsidP="00FF7C98">
      <w:pPr>
        <w:pStyle w:val="ListParagraph"/>
        <w:numPr>
          <w:ilvl w:val="0"/>
          <w:numId w:val="21"/>
        </w:numPr>
        <w:spacing w:before="120" w:after="120"/>
        <w:contextualSpacing w:val="0"/>
        <w:rPr>
          <w:b/>
          <w:bCs/>
          <w:i/>
          <w:iCs/>
        </w:rPr>
      </w:pPr>
      <w:r w:rsidRPr="00584A6C">
        <w:rPr>
          <w:kern w:val="22"/>
          <w:szCs w:val="22"/>
        </w:rPr>
        <w:t xml:space="preserve">The </w:t>
      </w:r>
      <w:r w:rsidRPr="00584A6C">
        <w:t>Conference</w:t>
      </w:r>
      <w:r w:rsidRPr="00584A6C">
        <w:rPr>
          <w:kern w:val="22"/>
          <w:szCs w:val="22"/>
        </w:rPr>
        <w:t xml:space="preserve"> of the Parties will be invited to consider this matter on the basis of the draft decision arising from SBSTTA recommendation</w:t>
      </w:r>
      <w:r w:rsidRPr="00584A6C">
        <w:rPr>
          <w:szCs w:val="22"/>
        </w:rPr>
        <w:t xml:space="preserve"> 23/2.</w:t>
      </w:r>
    </w:p>
    <w:p w14:paraId="50DBCDAE" w14:textId="3D7C5FA8" w:rsidR="0061275F" w:rsidRPr="00584A6C" w:rsidRDefault="0061275F" w:rsidP="00942CC3">
      <w:pPr>
        <w:spacing w:before="240" w:after="140"/>
        <w:jc w:val="center"/>
        <w:outlineLvl w:val="1"/>
        <w:rPr>
          <w:b/>
          <w:bCs/>
          <w:i/>
          <w:iCs/>
        </w:rPr>
      </w:pPr>
      <w:r w:rsidRPr="00584A6C">
        <w:rPr>
          <w:b/>
          <w:bCs/>
        </w:rPr>
        <w:t>Item 2</w:t>
      </w:r>
      <w:r w:rsidR="00CD702A" w:rsidRPr="00584A6C">
        <w:rPr>
          <w:b/>
          <w:bCs/>
        </w:rPr>
        <w:t>4</w:t>
      </w:r>
      <w:r w:rsidRPr="00584A6C">
        <w:rPr>
          <w:b/>
          <w:bCs/>
        </w:rPr>
        <w:t xml:space="preserve">. </w:t>
      </w:r>
      <w:r w:rsidRPr="00584A6C">
        <w:rPr>
          <w:b/>
          <w:bCs/>
        </w:rPr>
        <w:tab/>
        <w:t>Biodiversity and agriculture</w:t>
      </w:r>
    </w:p>
    <w:p w14:paraId="33C1F87E" w14:textId="28A1D0D0" w:rsidR="00F979E6" w:rsidRPr="00584A6C" w:rsidRDefault="00F979E6" w:rsidP="00F979E6">
      <w:pPr>
        <w:pStyle w:val="ListParagraph"/>
        <w:numPr>
          <w:ilvl w:val="0"/>
          <w:numId w:val="21"/>
        </w:numPr>
        <w:spacing w:before="120" w:after="120"/>
        <w:contextualSpacing w:val="0"/>
        <w:rPr>
          <w:szCs w:val="22"/>
        </w:rPr>
      </w:pPr>
      <w:r w:rsidRPr="00584A6C">
        <w:rPr>
          <w:szCs w:val="22"/>
        </w:rPr>
        <w:t xml:space="preserve">In decision </w:t>
      </w:r>
      <w:hyperlink r:id="rId55">
        <w:r w:rsidRPr="00942CC3">
          <w:rPr>
            <w:rStyle w:val="Hyperlink"/>
            <w:sz w:val="22"/>
            <w:szCs w:val="22"/>
          </w:rPr>
          <w:t>14/30</w:t>
        </w:r>
      </w:hyperlink>
      <w:r w:rsidRPr="00942CC3">
        <w:rPr>
          <w:szCs w:val="22"/>
        </w:rPr>
        <w:t xml:space="preserve"> </w:t>
      </w:r>
      <w:r w:rsidRPr="00584A6C">
        <w:rPr>
          <w:szCs w:val="22"/>
        </w:rPr>
        <w:t>paragraph 24 (b), the Conference of the Parties requested the Executive Secretary to r</w:t>
      </w:r>
      <w:r w:rsidRPr="00584A6C">
        <w:rPr>
          <w:rFonts w:eastAsia="MS Mincho"/>
          <w:szCs w:val="22"/>
          <w:lang w:eastAsia="en-CA"/>
        </w:rPr>
        <w:t xml:space="preserve">eview the implementation of the International Initiative for the Conservation and Sustainable Use of Soil Biodiversity, in consultation with the Food and Agriculture Organization of the United Nations under the framework of the Global Soil Partnership as well as other interested partners, and present an updated draft plan of action for consideration by the Subsidiary Body on Scientific, Technical and Technological Advice at a meeting held </w:t>
      </w:r>
      <w:r w:rsidRPr="00584A6C">
        <w:t>prior</w:t>
      </w:r>
      <w:r w:rsidRPr="00584A6C">
        <w:rPr>
          <w:rFonts w:eastAsia="MS Mincho"/>
          <w:szCs w:val="22"/>
          <w:lang w:eastAsia="en-CA"/>
        </w:rPr>
        <w:t xml:space="preserve"> to the fifteenth meeting of the Conference of the Parties.</w:t>
      </w:r>
    </w:p>
    <w:p w14:paraId="3366D51D" w14:textId="3C414858" w:rsidR="00F979E6" w:rsidRPr="00584A6C" w:rsidRDefault="00F979E6" w:rsidP="00F979E6">
      <w:pPr>
        <w:pStyle w:val="ListParagraph"/>
        <w:numPr>
          <w:ilvl w:val="0"/>
          <w:numId w:val="21"/>
        </w:numPr>
        <w:spacing w:before="120" w:after="120"/>
        <w:contextualSpacing w:val="0"/>
        <w:rPr>
          <w:szCs w:val="22"/>
        </w:rPr>
      </w:pPr>
      <w:r w:rsidRPr="00584A6C">
        <w:rPr>
          <w:szCs w:val="22"/>
        </w:rPr>
        <w:t xml:space="preserve">At its twenty-fourth meeting, the </w:t>
      </w:r>
      <w:r w:rsidR="00B668F0" w:rsidRPr="00584A6C">
        <w:t xml:space="preserve">Subsidiary Body on Scientific, Technical and Technological Advice </w:t>
      </w:r>
      <w:r w:rsidRPr="00584A6C">
        <w:rPr>
          <w:szCs w:val="22"/>
        </w:rPr>
        <w:t>considered a r</w:t>
      </w:r>
      <w:r w:rsidRPr="00584A6C">
        <w:rPr>
          <w:rFonts w:eastAsia="MS Mincho"/>
          <w:szCs w:val="22"/>
          <w:lang w:eastAsia="en-CA"/>
        </w:rPr>
        <w:t>eview of the implementation</w:t>
      </w:r>
      <w:r w:rsidRPr="00584A6C" w:rsidDel="00FC33EF">
        <w:rPr>
          <w:rFonts w:eastAsia="MS Mincho"/>
          <w:szCs w:val="22"/>
          <w:lang w:eastAsia="en-CA"/>
        </w:rPr>
        <w:t xml:space="preserve"> </w:t>
      </w:r>
      <w:r w:rsidRPr="00584A6C">
        <w:rPr>
          <w:rFonts w:eastAsia="MS Mincho"/>
          <w:szCs w:val="22"/>
          <w:lang w:eastAsia="en-CA"/>
        </w:rPr>
        <w:t>of the International Initiative for the Conservation and Sustainable Use of Soil Biodiversity</w:t>
      </w:r>
      <w:r w:rsidRPr="00584A6C">
        <w:rPr>
          <w:szCs w:val="22"/>
        </w:rPr>
        <w:t xml:space="preserve"> and a draft plan of action 2020-2030 for the International Initiative for the Conservation and Sustainable Use of Soil Biodiversity, prepared </w:t>
      </w:r>
      <w:r w:rsidRPr="00584A6C">
        <w:t>together</w:t>
      </w:r>
      <w:r w:rsidRPr="00584A6C">
        <w:rPr>
          <w:szCs w:val="22"/>
        </w:rPr>
        <w:t xml:space="preserve"> with the Food and Agriculture Organization of the United Nations and other partners. </w:t>
      </w:r>
      <w:r w:rsidR="006B1FB4" w:rsidRPr="00584A6C">
        <w:rPr>
          <w:szCs w:val="22"/>
        </w:rPr>
        <w:t>T</w:t>
      </w:r>
      <w:r w:rsidR="006B1FB4" w:rsidRPr="00584A6C">
        <w:t xml:space="preserve">he Subsidiary Body on Scientific, Technical and Technological Advice </w:t>
      </w:r>
      <w:r w:rsidRPr="00584A6C">
        <w:rPr>
          <w:szCs w:val="22"/>
        </w:rPr>
        <w:t>also considered the report</w:t>
      </w:r>
      <w:r w:rsidRPr="00584A6C">
        <w:rPr>
          <w:rFonts w:eastAsia="MS Mincho"/>
          <w:kern w:val="22"/>
          <w:szCs w:val="22"/>
        </w:rPr>
        <w:t xml:space="preserve"> on the </w:t>
      </w:r>
      <w:r w:rsidRPr="00584A6C">
        <w:rPr>
          <w:rFonts w:eastAsia="MS Mincho"/>
          <w:i/>
          <w:iCs/>
          <w:kern w:val="22"/>
          <w:szCs w:val="22"/>
        </w:rPr>
        <w:t>State of knowledge of soil biodiversity: status, challenges and potentialities</w:t>
      </w:r>
      <w:r w:rsidRPr="00584A6C">
        <w:rPr>
          <w:rFonts w:eastAsia="MS Mincho"/>
          <w:kern w:val="22"/>
          <w:szCs w:val="22"/>
        </w:rPr>
        <w:t xml:space="preserve"> prepared by the Food and Agriculture Organization of the United Nations (FAO), the Intergovernmental Technical Panel on Soils, the Global Soil Partnership, the </w:t>
      </w:r>
      <w:r w:rsidRPr="00584A6C">
        <w:rPr>
          <w:rFonts w:eastAsia="MS Mincho"/>
          <w:szCs w:val="22"/>
        </w:rPr>
        <w:t xml:space="preserve">Secretariat of the </w:t>
      </w:r>
      <w:r w:rsidRPr="00584A6C">
        <w:rPr>
          <w:rFonts w:eastAsia="MS Mincho"/>
          <w:kern w:val="22"/>
          <w:szCs w:val="22"/>
        </w:rPr>
        <w:t>Convention on Biological Diversity, the Global Soil Biodiversity Initiative, and the European Commission</w:t>
      </w:r>
      <w:bookmarkStart w:id="13" w:name="_Hlk35418835"/>
      <w:r w:rsidRPr="00584A6C">
        <w:rPr>
          <w:rFonts w:eastAsia="MS Mincho"/>
          <w:kern w:val="22"/>
          <w:szCs w:val="22"/>
        </w:rPr>
        <w:t xml:space="preserve">. </w:t>
      </w:r>
      <w:bookmarkEnd w:id="13"/>
    </w:p>
    <w:p w14:paraId="11E395C4" w14:textId="103DC48D" w:rsidR="0061275F" w:rsidRPr="00942CC3" w:rsidRDefault="00F979E6" w:rsidP="00F04A06">
      <w:pPr>
        <w:pStyle w:val="ListParagraph"/>
        <w:numPr>
          <w:ilvl w:val="0"/>
          <w:numId w:val="21"/>
        </w:numPr>
        <w:spacing w:before="120" w:after="120"/>
        <w:contextualSpacing w:val="0"/>
        <w:rPr>
          <w:kern w:val="22"/>
          <w:szCs w:val="22"/>
        </w:rPr>
      </w:pPr>
      <w:r w:rsidRPr="00584A6C">
        <w:rPr>
          <w:szCs w:val="22"/>
        </w:rPr>
        <w:t xml:space="preserve">The Conference of </w:t>
      </w:r>
      <w:r w:rsidRPr="00584A6C">
        <w:t>the</w:t>
      </w:r>
      <w:r w:rsidRPr="00584A6C">
        <w:rPr>
          <w:szCs w:val="22"/>
        </w:rPr>
        <w:t xml:space="preserve"> Parties will be invited to consider this matter on the basis of the draft decision arising from SBSTTA recommendation </w:t>
      </w:r>
      <w:hyperlink r:id="rId56" w:history="1">
        <w:r w:rsidRPr="00584A6C">
          <w:rPr>
            <w:rStyle w:val="Hyperlink"/>
            <w:sz w:val="22"/>
            <w:szCs w:val="22"/>
          </w:rPr>
          <w:t>24/6</w:t>
        </w:r>
      </w:hyperlink>
      <w:r w:rsidR="00317D13" w:rsidRPr="00942CC3">
        <w:rPr>
          <w:rStyle w:val="Hyperlink"/>
          <w:color w:val="auto"/>
          <w:sz w:val="22"/>
          <w:szCs w:val="22"/>
          <w:u w:val="none"/>
        </w:rPr>
        <w:t xml:space="preserve">, </w:t>
      </w:r>
      <w:r w:rsidR="00317D13" w:rsidRPr="00584A6C">
        <w:rPr>
          <w:snapToGrid w:val="0"/>
          <w:spacing w:val="-2"/>
          <w:szCs w:val="22"/>
        </w:rPr>
        <w:t>reproduced in the compilation of draft decisions (CBD/COP/15/2)</w:t>
      </w:r>
      <w:r w:rsidRPr="00584A6C">
        <w:rPr>
          <w:szCs w:val="22"/>
        </w:rPr>
        <w:t xml:space="preserve">. The report on </w:t>
      </w:r>
      <w:r w:rsidRPr="00584A6C">
        <w:rPr>
          <w:rFonts w:eastAsia="MS Mincho"/>
          <w:kern w:val="22"/>
          <w:szCs w:val="22"/>
        </w:rPr>
        <w:t xml:space="preserve">the </w:t>
      </w:r>
      <w:r w:rsidRPr="00584A6C">
        <w:rPr>
          <w:rFonts w:eastAsia="MS Mincho"/>
          <w:i/>
          <w:iCs/>
          <w:kern w:val="22"/>
          <w:szCs w:val="22"/>
        </w:rPr>
        <w:t>State of knowledge of soil biodiversity: status, challenges and potentialities</w:t>
      </w:r>
      <w:r w:rsidRPr="00584A6C">
        <w:rPr>
          <w:rFonts w:eastAsia="MS Mincho"/>
          <w:kern w:val="22"/>
          <w:szCs w:val="22"/>
        </w:rPr>
        <w:t xml:space="preserve"> is </w:t>
      </w:r>
      <w:r w:rsidRPr="00584A6C">
        <w:rPr>
          <w:szCs w:val="22"/>
        </w:rPr>
        <w:t xml:space="preserve">available as an information document. </w:t>
      </w:r>
      <w:r w:rsidRPr="00584A6C">
        <w:rPr>
          <w:rFonts w:eastAsia="MS Mincho"/>
          <w:kern w:val="22"/>
          <w:szCs w:val="22"/>
        </w:rPr>
        <w:t xml:space="preserve"> </w:t>
      </w:r>
    </w:p>
    <w:p w14:paraId="2B2A0C70" w14:textId="6FCEFC7E" w:rsidR="00B07CE5" w:rsidRPr="00584A6C" w:rsidRDefault="0061275F" w:rsidP="00942CC3">
      <w:pPr>
        <w:tabs>
          <w:tab w:val="left" w:pos="567"/>
        </w:tabs>
        <w:spacing w:before="240" w:after="140"/>
        <w:jc w:val="center"/>
        <w:outlineLvl w:val="1"/>
        <w:rPr>
          <w:b/>
          <w:bCs/>
          <w:szCs w:val="22"/>
        </w:rPr>
      </w:pPr>
      <w:r w:rsidRPr="00584A6C">
        <w:rPr>
          <w:b/>
          <w:bCs/>
          <w:szCs w:val="22"/>
        </w:rPr>
        <w:t>Item 2</w:t>
      </w:r>
      <w:r w:rsidR="00B07CE5" w:rsidRPr="00584A6C">
        <w:rPr>
          <w:b/>
          <w:bCs/>
          <w:szCs w:val="22"/>
        </w:rPr>
        <w:t>5</w:t>
      </w:r>
      <w:r w:rsidRPr="00584A6C">
        <w:rPr>
          <w:b/>
          <w:bCs/>
          <w:szCs w:val="22"/>
        </w:rPr>
        <w:t xml:space="preserve">. </w:t>
      </w:r>
      <w:r w:rsidR="004D790E">
        <w:rPr>
          <w:b/>
          <w:bCs/>
          <w:szCs w:val="22"/>
        </w:rPr>
        <w:tab/>
      </w:r>
      <w:r w:rsidR="00B07CE5" w:rsidRPr="00584A6C">
        <w:rPr>
          <w:b/>
          <w:bCs/>
          <w:szCs w:val="22"/>
        </w:rPr>
        <w:t>Biodiversity and health</w:t>
      </w:r>
    </w:p>
    <w:p w14:paraId="6E2E22E7" w14:textId="2CAA09D3" w:rsidR="00F73793" w:rsidRPr="00942CC3" w:rsidRDefault="00C45FA1" w:rsidP="00942CC3">
      <w:pPr>
        <w:pStyle w:val="ListParagraph"/>
        <w:numPr>
          <w:ilvl w:val="0"/>
          <w:numId w:val="21"/>
        </w:numPr>
        <w:spacing w:before="120" w:after="120"/>
        <w:contextualSpacing w:val="0"/>
        <w:rPr>
          <w:snapToGrid w:val="0"/>
          <w:szCs w:val="22"/>
        </w:rPr>
      </w:pPr>
      <w:r w:rsidRPr="00584A6C">
        <w:rPr>
          <w:snapToGrid w:val="0"/>
          <w:szCs w:val="22"/>
        </w:rPr>
        <w:t xml:space="preserve">In paragraph 13 of decision </w:t>
      </w:r>
      <w:hyperlink r:id="rId57" w:history="1">
        <w:r w:rsidRPr="00584A6C">
          <w:rPr>
            <w:rStyle w:val="Hyperlink"/>
            <w:snapToGrid w:val="0"/>
            <w:sz w:val="22"/>
            <w:szCs w:val="22"/>
          </w:rPr>
          <w:t>14/4</w:t>
        </w:r>
      </w:hyperlink>
      <w:r w:rsidRPr="00584A6C">
        <w:rPr>
          <w:snapToGrid w:val="0"/>
          <w:szCs w:val="22"/>
        </w:rPr>
        <w:t xml:space="preserve">, </w:t>
      </w:r>
      <w:r w:rsidRPr="00584A6C">
        <w:rPr>
          <w:snapToGrid w:val="0"/>
          <w:spacing w:val="-2"/>
          <w:szCs w:val="22"/>
        </w:rPr>
        <w:t>t</w:t>
      </w:r>
      <w:r w:rsidR="00F73793" w:rsidRPr="00584A6C">
        <w:rPr>
          <w:snapToGrid w:val="0"/>
          <w:spacing w:val="-2"/>
          <w:szCs w:val="22"/>
        </w:rPr>
        <w:t>he Conference of</w:t>
      </w:r>
      <w:r w:rsidR="00F73793" w:rsidRPr="00584A6C">
        <w:rPr>
          <w:snapToGrid w:val="0"/>
          <w:szCs w:val="22"/>
        </w:rPr>
        <w:t xml:space="preserve"> the Parties requested the Executive Secretary, subject to the </w:t>
      </w:r>
      <w:r w:rsidR="00F73793" w:rsidRPr="00584A6C">
        <w:t>availability</w:t>
      </w:r>
      <w:r w:rsidR="00F73793" w:rsidRPr="00584A6C">
        <w:rPr>
          <w:snapToGrid w:val="0"/>
          <w:szCs w:val="22"/>
        </w:rPr>
        <w:t xml:space="preserve"> of financial resources</w:t>
      </w:r>
      <w:r w:rsidR="00281772" w:rsidRPr="00584A6C">
        <w:rPr>
          <w:snapToGrid w:val="0"/>
          <w:szCs w:val="22"/>
        </w:rPr>
        <w:t>,</w:t>
      </w:r>
      <w:r w:rsidR="00F73793" w:rsidRPr="00584A6C">
        <w:rPr>
          <w:snapToGrid w:val="0"/>
          <w:szCs w:val="22"/>
        </w:rPr>
        <w:t xml:space="preserve"> and invited the World Health Organization, in collaboration, as appropriate, with other members of the Inter-agency Liaison Group on Biodiversity and Health as well as other partners</w:t>
      </w:r>
      <w:r w:rsidR="00987896">
        <w:rPr>
          <w:snapToGrid w:val="0"/>
          <w:szCs w:val="22"/>
        </w:rPr>
        <w:t xml:space="preserve"> </w:t>
      </w:r>
      <w:r w:rsidR="005600AC">
        <w:rPr>
          <w:snapToGrid w:val="0"/>
          <w:szCs w:val="22"/>
        </w:rPr>
        <w:t>t</w:t>
      </w:r>
      <w:r w:rsidR="00F73793" w:rsidRPr="005600AC">
        <w:rPr>
          <w:snapToGrid w:val="0"/>
          <w:szCs w:val="22"/>
        </w:rPr>
        <w:t>o develop integrated science-based indicators, metrics and progress measurements tools on biodiversity and health</w:t>
      </w:r>
      <w:r w:rsidR="00987896">
        <w:rPr>
          <w:snapToGrid w:val="0"/>
          <w:szCs w:val="22"/>
        </w:rPr>
        <w:t xml:space="preserve">, </w:t>
      </w:r>
      <w:r w:rsidR="005600AC" w:rsidRPr="00942CC3">
        <w:rPr>
          <w:snapToGrid w:val="0"/>
          <w:szCs w:val="22"/>
        </w:rPr>
        <w:t>t</w:t>
      </w:r>
      <w:r w:rsidR="00F73793" w:rsidRPr="00942CC3">
        <w:rPr>
          <w:snapToGrid w:val="0"/>
          <w:szCs w:val="22"/>
        </w:rPr>
        <w:t>o develop targeted messaging approaches on mainstreaming biodiversity for the health sector,</w:t>
      </w:r>
      <w:r w:rsidR="005600AC" w:rsidRPr="00942CC3">
        <w:rPr>
          <w:snapToGrid w:val="0"/>
          <w:szCs w:val="22"/>
        </w:rPr>
        <w:t xml:space="preserve"> and t</w:t>
      </w:r>
      <w:r w:rsidR="00F73793" w:rsidRPr="00942CC3">
        <w:rPr>
          <w:snapToGrid w:val="0"/>
          <w:szCs w:val="22"/>
        </w:rPr>
        <w:t xml:space="preserve">o develop a </w:t>
      </w:r>
      <w:bookmarkStart w:id="14" w:name="_Hlk61014723"/>
      <w:r w:rsidR="00F73793" w:rsidRPr="00942CC3">
        <w:rPr>
          <w:snapToGrid w:val="0"/>
          <w:szCs w:val="22"/>
        </w:rPr>
        <w:t>draft global action plan to mainstream biodiversity and health linkages into national policies, strategies, programmes and accounts</w:t>
      </w:r>
      <w:r w:rsidR="005600AC" w:rsidRPr="00942CC3">
        <w:rPr>
          <w:snapToGrid w:val="0"/>
          <w:szCs w:val="22"/>
        </w:rPr>
        <w:t>.</w:t>
      </w:r>
      <w:bookmarkEnd w:id="14"/>
    </w:p>
    <w:p w14:paraId="5BF7F17D" w14:textId="119C91C9" w:rsidR="00F73793" w:rsidRPr="00584A6C" w:rsidRDefault="00281772" w:rsidP="00942CC3">
      <w:pPr>
        <w:pStyle w:val="ListParagraph"/>
        <w:numPr>
          <w:ilvl w:val="0"/>
          <w:numId w:val="21"/>
        </w:numPr>
        <w:spacing w:before="120" w:after="120"/>
        <w:contextualSpacing w:val="0"/>
        <w:rPr>
          <w:snapToGrid w:val="0"/>
          <w:spacing w:val="-2"/>
        </w:rPr>
      </w:pPr>
      <w:r w:rsidRPr="00584A6C">
        <w:rPr>
          <w:snapToGrid w:val="0"/>
          <w:spacing w:val="-2"/>
          <w:szCs w:val="22"/>
        </w:rPr>
        <w:t>In paragraph 14 of the same decision, t</w:t>
      </w:r>
      <w:r w:rsidR="00F73793" w:rsidRPr="00584A6C">
        <w:rPr>
          <w:snapToGrid w:val="0"/>
          <w:spacing w:val="-2"/>
          <w:szCs w:val="22"/>
        </w:rPr>
        <w:t>he Conference of the Parties requested the Executive Secretary</w:t>
      </w:r>
      <w:r w:rsidR="00F73793" w:rsidRPr="00584A6C">
        <w:rPr>
          <w:szCs w:val="22"/>
        </w:rPr>
        <w:t xml:space="preserve">, subject to </w:t>
      </w:r>
      <w:r w:rsidR="00F73793" w:rsidRPr="00584A6C">
        <w:t>the</w:t>
      </w:r>
      <w:r w:rsidR="00F73793" w:rsidRPr="00584A6C">
        <w:rPr>
          <w:szCs w:val="22"/>
        </w:rPr>
        <w:t xml:space="preserve"> availability of resources, and invited the World Health Organization, along with other members of the Inter-agency Liaison Group on Biodiversity and Health, and other partners, as appropriate, to collaborate</w:t>
      </w:r>
      <w:r w:rsidR="005600AC">
        <w:rPr>
          <w:szCs w:val="22"/>
        </w:rPr>
        <w:t xml:space="preserve"> to </w:t>
      </w:r>
      <w:r w:rsidR="005600AC" w:rsidRPr="00584A6C">
        <w:rPr>
          <w:szCs w:val="22"/>
        </w:rPr>
        <w:t xml:space="preserve">promote and facilitate dialogues </w:t>
      </w:r>
      <w:r w:rsidR="005600AC">
        <w:rPr>
          <w:szCs w:val="22"/>
        </w:rPr>
        <w:t xml:space="preserve">and to </w:t>
      </w:r>
      <w:r w:rsidR="005600AC" w:rsidRPr="00584A6C">
        <w:rPr>
          <w:szCs w:val="22"/>
        </w:rPr>
        <w:t>co-convene further regional and subregional capacity-building workshops</w:t>
      </w:r>
      <w:r w:rsidR="005600AC">
        <w:rPr>
          <w:szCs w:val="22"/>
        </w:rPr>
        <w:t xml:space="preserve"> </w:t>
      </w:r>
      <w:r w:rsidR="005600AC" w:rsidRPr="00584A6C">
        <w:rPr>
          <w:szCs w:val="22"/>
        </w:rPr>
        <w:t>on issues related to health and biodiversity</w:t>
      </w:r>
      <w:r w:rsidR="005600AC">
        <w:rPr>
          <w:szCs w:val="22"/>
        </w:rPr>
        <w:t xml:space="preserve">, to </w:t>
      </w:r>
      <w:r w:rsidR="005600AC" w:rsidRPr="00584A6C">
        <w:rPr>
          <w:szCs w:val="22"/>
        </w:rPr>
        <w:t>compile information on relevant research, experiences and best practices on</w:t>
      </w:r>
      <w:r w:rsidR="005600AC">
        <w:rPr>
          <w:szCs w:val="22"/>
        </w:rPr>
        <w:t xml:space="preserve"> a number of issues, and to </w:t>
      </w:r>
      <w:r w:rsidR="005600AC" w:rsidRPr="00584A6C">
        <w:rPr>
          <w:szCs w:val="22"/>
        </w:rPr>
        <w:t>explore a mechanism that would facilitate access to, regularly update, synthesize and disseminate scientific literature and other reports on health and biodiversity</w:t>
      </w:r>
      <w:r w:rsidR="005600AC">
        <w:rPr>
          <w:snapToGrid w:val="0"/>
          <w:spacing w:val="-2"/>
          <w:szCs w:val="22"/>
        </w:rPr>
        <w:t>.</w:t>
      </w:r>
    </w:p>
    <w:p w14:paraId="51F83488" w14:textId="3E918BC9" w:rsidR="00F73793" w:rsidRPr="00584A6C" w:rsidRDefault="00F73793" w:rsidP="001F130C">
      <w:pPr>
        <w:pStyle w:val="ListParagraph"/>
        <w:numPr>
          <w:ilvl w:val="0"/>
          <w:numId w:val="21"/>
        </w:numPr>
        <w:spacing w:before="120" w:after="120"/>
        <w:contextualSpacing w:val="0"/>
        <w:rPr>
          <w:rFonts w:eastAsia="DengXian"/>
          <w:snapToGrid w:val="0"/>
          <w:spacing w:val="-2"/>
          <w:szCs w:val="22"/>
        </w:rPr>
      </w:pPr>
      <w:r w:rsidRPr="00584A6C">
        <w:rPr>
          <w:snapToGrid w:val="0"/>
          <w:spacing w:val="-2"/>
          <w:szCs w:val="22"/>
        </w:rPr>
        <w:lastRenderedPageBreak/>
        <w:t xml:space="preserve">At its twenty-fourth meeting, the Subsidiary Body on Scientific, Technical and Technological Advice considered a report on activities undertaken to mainstream biodiversity-health linkages and a draft global action plan for biodiversity and health. </w:t>
      </w:r>
      <w:r w:rsidR="005600AC">
        <w:rPr>
          <w:snapToGrid w:val="0"/>
          <w:spacing w:val="-2"/>
          <w:szCs w:val="22"/>
        </w:rPr>
        <w:t xml:space="preserve">Due to limited time, the </w:t>
      </w:r>
      <w:r w:rsidR="0052368A" w:rsidRPr="00584A6C">
        <w:t xml:space="preserve">Subsidiary Body on Scientific, Technical and Technological Advice </w:t>
      </w:r>
      <w:r w:rsidR="005600AC">
        <w:rPr>
          <w:snapToGrid w:val="0"/>
          <w:spacing w:val="-2"/>
          <w:szCs w:val="22"/>
        </w:rPr>
        <w:t>prepared a streamlined recommendation on this matter.</w:t>
      </w:r>
    </w:p>
    <w:p w14:paraId="7B5D08E0" w14:textId="751D18ED" w:rsidR="0061275F" w:rsidRPr="00584A6C" w:rsidRDefault="00F73793" w:rsidP="00FF7C98">
      <w:pPr>
        <w:pStyle w:val="ListParagraph"/>
        <w:numPr>
          <w:ilvl w:val="0"/>
          <w:numId w:val="21"/>
        </w:numPr>
        <w:spacing w:before="120" w:after="120"/>
        <w:contextualSpacing w:val="0"/>
        <w:rPr>
          <w:b/>
          <w:bCs/>
          <w:szCs w:val="22"/>
        </w:rPr>
      </w:pPr>
      <w:r w:rsidRPr="00584A6C">
        <w:rPr>
          <w:snapToGrid w:val="0"/>
          <w:spacing w:val="-2"/>
          <w:szCs w:val="22"/>
        </w:rPr>
        <w:t xml:space="preserve">The Conference of the Parties will be invited to consider this matter on the basis of the draft decision arising from </w:t>
      </w:r>
      <w:r w:rsidRPr="00584A6C">
        <w:t>SBSTTA</w:t>
      </w:r>
      <w:r w:rsidRPr="00584A6C">
        <w:rPr>
          <w:snapToGrid w:val="0"/>
          <w:spacing w:val="-2"/>
          <w:szCs w:val="22"/>
        </w:rPr>
        <w:t xml:space="preserve"> recommendation 24/</w:t>
      </w:r>
      <w:r w:rsidR="00562B2C" w:rsidRPr="00584A6C">
        <w:rPr>
          <w:snapToGrid w:val="0"/>
          <w:spacing w:val="-2"/>
          <w:szCs w:val="22"/>
        </w:rPr>
        <w:t>7</w:t>
      </w:r>
      <w:r w:rsidRPr="00584A6C">
        <w:rPr>
          <w:snapToGrid w:val="0"/>
          <w:spacing w:val="-2"/>
          <w:szCs w:val="22"/>
        </w:rPr>
        <w:t>, reproduced in the compilation of draft decisions (CBD/COP/15/</w:t>
      </w:r>
      <w:r w:rsidR="0080279B" w:rsidRPr="00584A6C">
        <w:rPr>
          <w:snapToGrid w:val="0"/>
          <w:spacing w:val="-2"/>
          <w:szCs w:val="22"/>
        </w:rPr>
        <w:t>2</w:t>
      </w:r>
      <w:r w:rsidRPr="00584A6C">
        <w:rPr>
          <w:snapToGrid w:val="0"/>
          <w:spacing w:val="-2"/>
          <w:szCs w:val="22"/>
        </w:rPr>
        <w:t>).</w:t>
      </w:r>
    </w:p>
    <w:p w14:paraId="3B2A6173" w14:textId="37420E13" w:rsidR="0061275F" w:rsidRPr="00584A6C" w:rsidRDefault="0061275F" w:rsidP="00942CC3">
      <w:pPr>
        <w:spacing w:before="240" w:after="140"/>
        <w:jc w:val="center"/>
        <w:outlineLvl w:val="1"/>
        <w:rPr>
          <w:b/>
          <w:bCs/>
          <w:i/>
          <w:iCs/>
        </w:rPr>
      </w:pPr>
      <w:r w:rsidRPr="00584A6C">
        <w:rPr>
          <w:b/>
          <w:bCs/>
        </w:rPr>
        <w:t>Item 2</w:t>
      </w:r>
      <w:r w:rsidR="007C3261" w:rsidRPr="00584A6C">
        <w:rPr>
          <w:b/>
          <w:bCs/>
        </w:rPr>
        <w:t>6</w:t>
      </w:r>
      <w:r w:rsidRPr="00584A6C">
        <w:rPr>
          <w:b/>
          <w:bCs/>
        </w:rPr>
        <w:t>.</w:t>
      </w:r>
      <w:r w:rsidRPr="00584A6C">
        <w:rPr>
          <w:b/>
          <w:bCs/>
        </w:rPr>
        <w:tab/>
        <w:t>Nature and Culture</w:t>
      </w:r>
    </w:p>
    <w:p w14:paraId="4B4BB02D" w14:textId="626EBCC6" w:rsidR="0081018E" w:rsidRPr="00584A6C" w:rsidRDefault="0081018E" w:rsidP="0081018E">
      <w:pPr>
        <w:pStyle w:val="ListParagraph"/>
        <w:numPr>
          <w:ilvl w:val="0"/>
          <w:numId w:val="21"/>
        </w:numPr>
        <w:spacing w:before="120" w:after="120"/>
        <w:contextualSpacing w:val="0"/>
        <w:rPr>
          <w:szCs w:val="22"/>
        </w:rPr>
      </w:pPr>
      <w:r w:rsidRPr="00584A6C">
        <w:rPr>
          <w:szCs w:val="22"/>
        </w:rPr>
        <w:t xml:space="preserve">The Conference of the Parties, in paragraph 25 of decision </w:t>
      </w:r>
      <w:hyperlink r:id="rId58" w:history="1">
        <w:r w:rsidRPr="00942CC3">
          <w:rPr>
            <w:rStyle w:val="Hyperlink"/>
            <w:sz w:val="22"/>
            <w:szCs w:val="22"/>
          </w:rPr>
          <w:t>14/30</w:t>
        </w:r>
      </w:hyperlink>
      <w:r w:rsidRPr="00584A6C">
        <w:rPr>
          <w:szCs w:val="22"/>
        </w:rPr>
        <w:t xml:space="preserve">, has recognized that the Joint Programme of Work on the links </w:t>
      </w:r>
      <w:r w:rsidRPr="00584A6C">
        <w:t>between</w:t>
      </w:r>
      <w:r w:rsidRPr="00584A6C">
        <w:rPr>
          <w:szCs w:val="22"/>
        </w:rPr>
        <w:t xml:space="preserve"> biological and cultural diversity has been a useful platform for collaboration between the Secretariat and the United Nations Educational, Scientific and Cultural Organization (UNESCO) in pursuit of common objectives with respect to nature and culture. </w:t>
      </w:r>
    </w:p>
    <w:p w14:paraId="31B28E1C" w14:textId="15D656C5" w:rsidR="0081018E" w:rsidRPr="00584A6C" w:rsidRDefault="0081018E" w:rsidP="0081018E">
      <w:pPr>
        <w:pStyle w:val="ListParagraph"/>
        <w:numPr>
          <w:ilvl w:val="0"/>
          <w:numId w:val="21"/>
        </w:numPr>
        <w:spacing w:before="120" w:after="120"/>
        <w:contextualSpacing w:val="0"/>
        <w:rPr>
          <w:szCs w:val="22"/>
        </w:rPr>
      </w:pPr>
      <w:r w:rsidRPr="00584A6C">
        <w:rPr>
          <w:szCs w:val="22"/>
        </w:rPr>
        <w:t xml:space="preserve">The Conference of the Parties, in paragraph 26 of the same decision, requested the Executive Secretary to consult with the </w:t>
      </w:r>
      <w:r w:rsidRPr="00584A6C">
        <w:t>Secretariat</w:t>
      </w:r>
      <w:r w:rsidRPr="00584A6C">
        <w:rPr>
          <w:szCs w:val="22"/>
        </w:rPr>
        <w:t xml:space="preserve"> of UNESCO with a view to preparing options for possible elements of work aimed at a rapprochement of nature and culture in the post-2020 global biodiversity framework. The options were to be considered by the </w:t>
      </w:r>
      <w:r w:rsidR="000F46CF">
        <w:rPr>
          <w:szCs w:val="22"/>
        </w:rPr>
        <w:t xml:space="preserve">Ad Hoc Open-ended </w:t>
      </w:r>
      <w:r w:rsidRPr="00584A6C">
        <w:rPr>
          <w:szCs w:val="22"/>
        </w:rPr>
        <w:t xml:space="preserve">Working Group on Article 8(j) </w:t>
      </w:r>
      <w:r w:rsidR="000F46CF">
        <w:rPr>
          <w:szCs w:val="22"/>
        </w:rPr>
        <w:t xml:space="preserve">and Related Provisions </w:t>
      </w:r>
      <w:r w:rsidRPr="00584A6C">
        <w:rPr>
          <w:szCs w:val="22"/>
        </w:rPr>
        <w:t>at its eleventh meeting, and the Subsidiary Body on Scientific, Technical and Technological Advice at its twenty-third meeting</w:t>
      </w:r>
    </w:p>
    <w:p w14:paraId="63E95E27" w14:textId="2FD16251" w:rsidR="0061275F" w:rsidRPr="00584A6C" w:rsidRDefault="00A0691E" w:rsidP="00FF7C98">
      <w:pPr>
        <w:pStyle w:val="ListParagraph"/>
        <w:numPr>
          <w:ilvl w:val="0"/>
          <w:numId w:val="21"/>
        </w:numPr>
        <w:spacing w:before="120" w:after="120"/>
        <w:contextualSpacing w:val="0"/>
        <w:rPr>
          <w:b/>
          <w:bCs/>
          <w:i/>
          <w:iCs/>
        </w:rPr>
      </w:pPr>
      <w:r w:rsidRPr="00584A6C">
        <w:rPr>
          <w:szCs w:val="22"/>
        </w:rPr>
        <w:t>T</w:t>
      </w:r>
      <w:r w:rsidR="0081018E" w:rsidRPr="00584A6C">
        <w:rPr>
          <w:szCs w:val="22"/>
        </w:rPr>
        <w:t xml:space="preserve">he Conference of the Parties </w:t>
      </w:r>
      <w:r w:rsidRPr="00584A6C">
        <w:rPr>
          <w:szCs w:val="22"/>
        </w:rPr>
        <w:t>is</w:t>
      </w:r>
      <w:r w:rsidR="0081018E" w:rsidRPr="00584A6C">
        <w:rPr>
          <w:szCs w:val="22"/>
        </w:rPr>
        <w:t xml:space="preserve"> invited to consider this matter on the basis of </w:t>
      </w:r>
      <w:r w:rsidR="000935C2">
        <w:rPr>
          <w:szCs w:val="22"/>
        </w:rPr>
        <w:t xml:space="preserve">a draft decision contained in the compilation of draft decisions (CBD/COP/15/2) on the basis of </w:t>
      </w:r>
      <w:r w:rsidR="001F0A8A" w:rsidRPr="00584A6C">
        <w:rPr>
          <w:szCs w:val="22"/>
        </w:rPr>
        <w:t xml:space="preserve">WG8J recommendation </w:t>
      </w:r>
      <w:hyperlink r:id="rId59" w:history="1">
        <w:r w:rsidR="0081018E" w:rsidRPr="00302CD2">
          <w:rPr>
            <w:rStyle w:val="Hyperlink"/>
            <w:sz w:val="22"/>
            <w:szCs w:val="22"/>
          </w:rPr>
          <w:t>11/3</w:t>
        </w:r>
      </w:hyperlink>
      <w:r w:rsidRPr="00584A6C">
        <w:rPr>
          <w:szCs w:val="22"/>
        </w:rPr>
        <w:t xml:space="preserve"> </w:t>
      </w:r>
      <w:r w:rsidR="000935C2">
        <w:rPr>
          <w:szCs w:val="22"/>
        </w:rPr>
        <w:t>and</w:t>
      </w:r>
      <w:r w:rsidRPr="00584A6C">
        <w:rPr>
          <w:szCs w:val="22"/>
        </w:rPr>
        <w:t xml:space="preserve"> </w:t>
      </w:r>
      <w:r w:rsidR="001F0A8A" w:rsidRPr="00584A6C">
        <w:rPr>
          <w:szCs w:val="22"/>
        </w:rPr>
        <w:t xml:space="preserve">SBSTTA recommendation </w:t>
      </w:r>
      <w:hyperlink r:id="rId60" w:history="1">
        <w:r w:rsidR="0081018E" w:rsidRPr="00302CD2">
          <w:rPr>
            <w:rStyle w:val="Hyperlink"/>
            <w:sz w:val="22"/>
            <w:szCs w:val="22"/>
          </w:rPr>
          <w:t>23/5</w:t>
        </w:r>
      </w:hyperlink>
      <w:r w:rsidR="001F0A8A" w:rsidRPr="00584A6C">
        <w:rPr>
          <w:szCs w:val="22"/>
        </w:rPr>
        <w:t>,</w:t>
      </w:r>
      <w:r w:rsidR="0081018E" w:rsidRPr="00584A6C">
        <w:rPr>
          <w:szCs w:val="22"/>
        </w:rPr>
        <w:t xml:space="preserve"> and </w:t>
      </w:r>
      <w:r w:rsidR="000935C2">
        <w:rPr>
          <w:szCs w:val="22"/>
        </w:rPr>
        <w:t xml:space="preserve">taking into account </w:t>
      </w:r>
      <w:r w:rsidR="001C2B6F" w:rsidRPr="00584A6C">
        <w:rPr>
          <w:szCs w:val="22"/>
        </w:rPr>
        <w:t>SBI recommendation</w:t>
      </w:r>
      <w:r w:rsidR="0081018E" w:rsidRPr="00584A6C">
        <w:rPr>
          <w:szCs w:val="22"/>
        </w:rPr>
        <w:t xml:space="preserve"> </w:t>
      </w:r>
      <w:hyperlink r:id="rId61" w:history="1">
        <w:r w:rsidR="0081018E" w:rsidRPr="00942CC3">
          <w:rPr>
            <w:rStyle w:val="Hyperlink"/>
            <w:sz w:val="22"/>
            <w:szCs w:val="22"/>
          </w:rPr>
          <w:t>3/</w:t>
        </w:r>
        <w:r w:rsidR="001C2B6F" w:rsidRPr="00942CC3">
          <w:rPr>
            <w:rStyle w:val="Hyperlink"/>
            <w:sz w:val="22"/>
            <w:szCs w:val="22"/>
          </w:rPr>
          <w:t>12</w:t>
        </w:r>
      </w:hyperlink>
      <w:r w:rsidR="00C10CD9" w:rsidRPr="00942CC3">
        <w:rPr>
          <w:rStyle w:val="Hyperlink"/>
          <w:color w:val="auto"/>
          <w:sz w:val="22"/>
          <w:szCs w:val="22"/>
          <w:u w:val="none"/>
        </w:rPr>
        <w:t xml:space="preserve"> (para</w:t>
      </w:r>
      <w:r w:rsidR="000F46CF">
        <w:rPr>
          <w:rStyle w:val="Hyperlink"/>
          <w:color w:val="auto"/>
          <w:sz w:val="22"/>
          <w:szCs w:val="22"/>
          <w:u w:val="none"/>
        </w:rPr>
        <w:t>.</w:t>
      </w:r>
      <w:r w:rsidR="00C10CD9" w:rsidRPr="00942CC3">
        <w:rPr>
          <w:rStyle w:val="Hyperlink"/>
          <w:color w:val="auto"/>
          <w:sz w:val="22"/>
          <w:szCs w:val="22"/>
          <w:u w:val="none"/>
        </w:rPr>
        <w:t xml:space="preserve"> 1)</w:t>
      </w:r>
      <w:r w:rsidR="001C2B6F" w:rsidRPr="00942CC3">
        <w:rPr>
          <w:szCs w:val="22"/>
        </w:rPr>
        <w:t>.</w:t>
      </w:r>
    </w:p>
    <w:p w14:paraId="0ACDF528" w14:textId="4EF22DB1" w:rsidR="0061275F" w:rsidRPr="00584A6C" w:rsidRDefault="0061275F" w:rsidP="00942CC3">
      <w:pPr>
        <w:spacing w:before="240" w:after="140"/>
        <w:jc w:val="center"/>
        <w:outlineLvl w:val="1"/>
        <w:rPr>
          <w:b/>
          <w:bCs/>
          <w:i/>
          <w:iCs/>
        </w:rPr>
      </w:pPr>
      <w:r w:rsidRPr="00584A6C">
        <w:rPr>
          <w:b/>
          <w:bCs/>
        </w:rPr>
        <w:t>Item 2</w:t>
      </w:r>
      <w:r w:rsidR="007C3261" w:rsidRPr="00584A6C">
        <w:rPr>
          <w:b/>
          <w:bCs/>
        </w:rPr>
        <w:t>7</w:t>
      </w:r>
      <w:r w:rsidRPr="00584A6C">
        <w:rPr>
          <w:b/>
          <w:bCs/>
        </w:rPr>
        <w:t>.</w:t>
      </w:r>
      <w:r w:rsidRPr="00584A6C">
        <w:rPr>
          <w:b/>
          <w:bCs/>
        </w:rPr>
        <w:tab/>
        <w:t>Synthetic biology</w:t>
      </w:r>
    </w:p>
    <w:p w14:paraId="320C8A84" w14:textId="0EB5940C" w:rsidR="00BD00B3" w:rsidRPr="00584A6C" w:rsidRDefault="00BD00B3" w:rsidP="00FF7C98">
      <w:pPr>
        <w:pStyle w:val="ListParagraph"/>
        <w:numPr>
          <w:ilvl w:val="0"/>
          <w:numId w:val="21"/>
        </w:numPr>
        <w:spacing w:before="120" w:after="120"/>
        <w:contextualSpacing w:val="0"/>
        <w:rPr>
          <w:rFonts w:eastAsia="MS Mincho"/>
          <w:kern w:val="22"/>
          <w:szCs w:val="22"/>
        </w:rPr>
      </w:pPr>
      <w:r w:rsidRPr="00584A6C">
        <w:rPr>
          <w:rFonts w:eastAsia="MS Mincho"/>
          <w:kern w:val="22"/>
          <w:szCs w:val="22"/>
        </w:rPr>
        <w:t xml:space="preserve">At its </w:t>
      </w:r>
      <w:r w:rsidRPr="00584A6C">
        <w:t>fourteenth</w:t>
      </w:r>
      <w:r w:rsidRPr="00584A6C">
        <w:rPr>
          <w:rFonts w:eastAsia="MS Mincho"/>
          <w:kern w:val="22"/>
          <w:szCs w:val="22"/>
        </w:rPr>
        <w:t xml:space="preserve"> meeting, the Conference of the Parties adopted </w:t>
      </w:r>
      <w:hyperlink r:id="rId62" w:history="1">
        <w:r w:rsidRPr="00584A6C">
          <w:rPr>
            <w:rStyle w:val="Hyperlink"/>
            <w:rFonts w:eastAsia="MS Mincho"/>
            <w:color w:val="auto"/>
            <w:sz w:val="22"/>
            <w:szCs w:val="22"/>
            <w:u w:val="none"/>
          </w:rPr>
          <w:t>decision</w:t>
        </w:r>
        <w:r w:rsidRPr="00584A6C">
          <w:rPr>
            <w:rStyle w:val="Hyperlink"/>
            <w:rFonts w:eastAsia="MS Mincho"/>
            <w:color w:val="auto"/>
            <w:szCs w:val="22"/>
            <w:u w:val="none"/>
          </w:rPr>
          <w:t xml:space="preserve"> </w:t>
        </w:r>
        <w:r w:rsidRPr="00942CC3">
          <w:rPr>
            <w:rStyle w:val="Hyperlink"/>
            <w:rFonts w:eastAsia="MS Mincho"/>
            <w:sz w:val="22"/>
            <w:szCs w:val="22"/>
          </w:rPr>
          <w:t>14/19</w:t>
        </w:r>
      </w:hyperlink>
      <w:r w:rsidRPr="00584A6C">
        <w:rPr>
          <w:rFonts w:eastAsia="MS Mincho"/>
          <w:kern w:val="22"/>
          <w:szCs w:val="22"/>
        </w:rPr>
        <w:t>. In this decision, among other things, the Conference of the Parties agreed that broad and regular horizon scanning, monitoring and assessing of the most recent technological developments is needed for reviewing new information regarding the potential positive and potential negative impacts of synthetic biology vis-à-vis the three objectives of the Convention and those of the Cartagena Protocol and Nagoya Protocol.</w:t>
      </w:r>
    </w:p>
    <w:p w14:paraId="262AB70E" w14:textId="76BBF156" w:rsidR="00BD00B3" w:rsidRPr="00584A6C" w:rsidRDefault="00BD00B3" w:rsidP="00FF7C98">
      <w:pPr>
        <w:pStyle w:val="ListParagraph"/>
        <w:numPr>
          <w:ilvl w:val="0"/>
          <w:numId w:val="21"/>
        </w:numPr>
        <w:spacing w:before="120" w:after="120"/>
        <w:contextualSpacing w:val="0"/>
        <w:rPr>
          <w:rFonts w:eastAsia="MS Mincho"/>
          <w:kern w:val="22"/>
          <w:szCs w:val="22"/>
        </w:rPr>
      </w:pPr>
      <w:r w:rsidRPr="00584A6C">
        <w:rPr>
          <w:bCs/>
          <w:kern w:val="22"/>
          <w:szCs w:val="22"/>
        </w:rPr>
        <w:t xml:space="preserve">The Conference of the Parties also decided to extend the </w:t>
      </w:r>
      <w:r w:rsidR="0048156B" w:rsidRPr="00584A6C">
        <w:rPr>
          <w:bCs/>
          <w:kern w:val="22"/>
          <w:szCs w:val="22"/>
        </w:rPr>
        <w:t>Ad Hoc Technical Expert Group (AHTEG)</w:t>
      </w:r>
      <w:r w:rsidRPr="00584A6C">
        <w:rPr>
          <w:bCs/>
          <w:kern w:val="22"/>
          <w:szCs w:val="22"/>
        </w:rPr>
        <w:t xml:space="preserve"> on Synthetic Biology. The AHTEG was</w:t>
      </w:r>
      <w:r w:rsidRPr="00584A6C">
        <w:rPr>
          <w:rFonts w:eastAsia="MS Mincho"/>
          <w:kern w:val="22"/>
          <w:szCs w:val="22"/>
        </w:rPr>
        <w:t xml:space="preserve"> </w:t>
      </w:r>
      <w:r w:rsidRPr="00584A6C">
        <w:t>requested</w:t>
      </w:r>
      <w:r w:rsidRPr="00584A6C">
        <w:rPr>
          <w:rFonts w:eastAsia="MS Mincho"/>
          <w:kern w:val="22"/>
          <w:szCs w:val="22"/>
        </w:rPr>
        <w:t xml:space="preserve"> to provide advice on various issues in order to support Parties deliberations. A document containing a summary of the intersessional activities related to this agenda item, including a summary of the submissions of information and the outcomes of the moderated online discussions under the Open-ended Online Forum on Synthetic Biology and the AHTEG meeting (CBD/SBSTTA/24/4/R</w:t>
      </w:r>
      <w:r w:rsidR="0048156B" w:rsidRPr="00584A6C">
        <w:rPr>
          <w:rFonts w:eastAsia="MS Mincho"/>
          <w:kern w:val="22"/>
          <w:szCs w:val="22"/>
        </w:rPr>
        <w:t>ev.</w:t>
      </w:r>
      <w:r w:rsidRPr="00584A6C">
        <w:rPr>
          <w:rFonts w:eastAsia="MS Mincho"/>
          <w:kern w:val="22"/>
          <w:szCs w:val="22"/>
        </w:rPr>
        <w:t xml:space="preserve">1) was presented to </w:t>
      </w:r>
      <w:r w:rsidR="0048156B" w:rsidRPr="00584A6C">
        <w:rPr>
          <w:rFonts w:eastAsia="MS Mincho"/>
          <w:kern w:val="22"/>
          <w:szCs w:val="22"/>
        </w:rPr>
        <w:t>the Subsidiary Body on Scientific, Technical and Technological Advice</w:t>
      </w:r>
      <w:r w:rsidR="00CA56C3">
        <w:rPr>
          <w:rFonts w:eastAsia="MS Mincho"/>
          <w:kern w:val="22"/>
          <w:szCs w:val="22"/>
        </w:rPr>
        <w:t xml:space="preserve">, and the </w:t>
      </w:r>
      <w:r w:rsidR="00CA56C3" w:rsidRPr="00584A6C">
        <w:rPr>
          <w:rFonts w:eastAsia="MS Mincho"/>
          <w:kern w:val="22"/>
          <w:szCs w:val="22"/>
        </w:rPr>
        <w:t>Subsidiary Body</w:t>
      </w:r>
      <w:r w:rsidR="00CA56C3">
        <w:rPr>
          <w:rFonts w:eastAsia="MS Mincho"/>
          <w:kern w:val="22"/>
          <w:szCs w:val="22"/>
        </w:rPr>
        <w:t xml:space="preserve"> prepared recommendation 24/4</w:t>
      </w:r>
    </w:p>
    <w:p w14:paraId="4FBD6A67" w14:textId="471CF424" w:rsidR="00BD00B3" w:rsidRPr="00584A6C" w:rsidRDefault="00BD00B3" w:rsidP="00FF7C98">
      <w:pPr>
        <w:pStyle w:val="ListParagraph"/>
        <w:numPr>
          <w:ilvl w:val="0"/>
          <w:numId w:val="21"/>
        </w:numPr>
        <w:spacing w:before="120" w:after="120"/>
        <w:contextualSpacing w:val="0"/>
        <w:rPr>
          <w:rFonts w:eastAsia="MS Mincho"/>
          <w:kern w:val="22"/>
          <w:szCs w:val="22"/>
        </w:rPr>
      </w:pPr>
      <w:r w:rsidRPr="00584A6C">
        <w:rPr>
          <w:rFonts w:eastAsia="MS Mincho"/>
          <w:kern w:val="22"/>
          <w:szCs w:val="22"/>
        </w:rPr>
        <w:t xml:space="preserve">The Conference of </w:t>
      </w:r>
      <w:r w:rsidRPr="00584A6C">
        <w:t>the</w:t>
      </w:r>
      <w:r w:rsidRPr="00584A6C">
        <w:rPr>
          <w:rFonts w:eastAsia="MS Mincho"/>
          <w:kern w:val="22"/>
          <w:szCs w:val="22"/>
        </w:rPr>
        <w:t xml:space="preserve"> Parties will be invited to consider this matter on the basis of the draft decision arising from SBSTTA recommendation 24/4, reproduced in the compilation of draft decisions (CBD/COP/15/2).</w:t>
      </w:r>
    </w:p>
    <w:p w14:paraId="3E562EF9" w14:textId="0CC73DC9" w:rsidR="00D77560" w:rsidRPr="00584A6C" w:rsidRDefault="00D77560" w:rsidP="00B00053">
      <w:pPr>
        <w:keepNext/>
        <w:suppressLineNumbers/>
        <w:tabs>
          <w:tab w:val="left" w:pos="540"/>
        </w:tabs>
        <w:suppressAutoHyphens/>
        <w:kinsoku w:val="0"/>
        <w:overflowPunct w:val="0"/>
        <w:autoSpaceDE w:val="0"/>
        <w:autoSpaceDN w:val="0"/>
        <w:adjustRightInd w:val="0"/>
        <w:snapToGrid w:val="0"/>
        <w:spacing w:before="120" w:after="120"/>
        <w:jc w:val="center"/>
        <w:outlineLvl w:val="0"/>
        <w:rPr>
          <w:b/>
          <w:bCs/>
          <w:snapToGrid w:val="0"/>
          <w:kern w:val="22"/>
          <w:szCs w:val="22"/>
        </w:rPr>
      </w:pPr>
      <w:r w:rsidRPr="00584A6C">
        <w:rPr>
          <w:b/>
          <w:bCs/>
          <w:snapToGrid w:val="0"/>
          <w:kern w:val="22"/>
          <w:szCs w:val="22"/>
        </w:rPr>
        <w:t>V</w:t>
      </w:r>
      <w:r w:rsidR="00BA3B8D" w:rsidRPr="00584A6C">
        <w:rPr>
          <w:b/>
          <w:bCs/>
          <w:snapToGrid w:val="0"/>
          <w:kern w:val="22"/>
          <w:szCs w:val="22"/>
        </w:rPr>
        <w:t>II</w:t>
      </w:r>
      <w:r w:rsidRPr="00584A6C">
        <w:rPr>
          <w:b/>
          <w:bCs/>
          <w:snapToGrid w:val="0"/>
          <w:kern w:val="22"/>
          <w:szCs w:val="22"/>
        </w:rPr>
        <w:t>.</w:t>
      </w:r>
      <w:r w:rsidRPr="00584A6C">
        <w:rPr>
          <w:b/>
          <w:bCs/>
          <w:snapToGrid w:val="0"/>
          <w:kern w:val="22"/>
          <w:szCs w:val="22"/>
        </w:rPr>
        <w:tab/>
        <w:t>FINAL MATTERS</w:t>
      </w:r>
    </w:p>
    <w:p w14:paraId="0B54CEFE" w14:textId="77777777" w:rsidR="00D77560" w:rsidRPr="00584A6C" w:rsidRDefault="00D77560" w:rsidP="00942CC3">
      <w:pPr>
        <w:keepNext/>
        <w:suppressLineNumbers/>
        <w:tabs>
          <w:tab w:val="left" w:pos="900"/>
        </w:tabs>
        <w:suppressAutoHyphens/>
        <w:kinsoku w:val="0"/>
        <w:overflowPunct w:val="0"/>
        <w:autoSpaceDE w:val="0"/>
        <w:autoSpaceDN w:val="0"/>
        <w:adjustRightInd w:val="0"/>
        <w:snapToGrid w:val="0"/>
        <w:spacing w:before="240" w:after="120"/>
        <w:jc w:val="center"/>
        <w:outlineLvl w:val="1"/>
        <w:rPr>
          <w:b/>
          <w:bCs/>
          <w:snapToGrid w:val="0"/>
          <w:kern w:val="22"/>
          <w:szCs w:val="22"/>
        </w:rPr>
      </w:pPr>
      <w:bookmarkStart w:id="15" w:name="_heading=h.30j0zll" w:colFirst="0" w:colLast="0"/>
      <w:bookmarkStart w:id="16" w:name="_heading=h.3znysh7" w:colFirst="0" w:colLast="0"/>
      <w:bookmarkStart w:id="17" w:name="_heading=h.nkgw0ii72cmr" w:colFirst="0" w:colLast="0"/>
      <w:bookmarkStart w:id="18" w:name="_heading=h.gjdgxs" w:colFirst="0" w:colLast="0"/>
      <w:bookmarkStart w:id="19" w:name="_heading=h.xuy1qui6wltd" w:colFirst="0" w:colLast="0"/>
      <w:bookmarkEnd w:id="15"/>
      <w:bookmarkEnd w:id="16"/>
      <w:bookmarkEnd w:id="17"/>
      <w:bookmarkEnd w:id="18"/>
      <w:bookmarkEnd w:id="19"/>
      <w:r w:rsidRPr="00584A6C">
        <w:rPr>
          <w:b/>
          <w:bCs/>
          <w:snapToGrid w:val="0"/>
          <w:kern w:val="22"/>
          <w:szCs w:val="22"/>
        </w:rPr>
        <w:t>Item 28.</w:t>
      </w:r>
      <w:r w:rsidRPr="00584A6C">
        <w:rPr>
          <w:b/>
          <w:bCs/>
          <w:snapToGrid w:val="0"/>
          <w:kern w:val="22"/>
          <w:szCs w:val="22"/>
        </w:rPr>
        <w:tab/>
        <w:t>Other matters</w:t>
      </w:r>
    </w:p>
    <w:p w14:paraId="4F959328" w14:textId="66FD42EF" w:rsidR="00D77560" w:rsidRPr="00584A6C" w:rsidRDefault="00D77560" w:rsidP="00B00053">
      <w:pPr>
        <w:numPr>
          <w:ilvl w:val="0"/>
          <w:numId w:val="21"/>
        </w:numPr>
        <w:suppressLineNumbers/>
        <w:tabs>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The Conference of the Parties may wish to consider other matters raised and accepted for discussion, in accordance with rule 12 of the rules of procedure and paragraph 7 of decision </w:t>
      </w:r>
      <w:hyperlink r:id="rId63" w:history="1">
        <w:r w:rsidRPr="00584A6C">
          <w:rPr>
            <w:snapToGrid w:val="0"/>
            <w:color w:val="0000FF"/>
            <w:kern w:val="22"/>
            <w:szCs w:val="22"/>
            <w:u w:val="single"/>
          </w:rPr>
          <w:t>IV/16</w:t>
        </w:r>
      </w:hyperlink>
      <w:r w:rsidRPr="00584A6C">
        <w:rPr>
          <w:snapToGrid w:val="0"/>
          <w:kern w:val="22"/>
          <w:szCs w:val="22"/>
        </w:rPr>
        <w:t>.</w:t>
      </w:r>
    </w:p>
    <w:p w14:paraId="383B37CE" w14:textId="1154EA76" w:rsidR="00D77560" w:rsidRPr="00584A6C" w:rsidRDefault="00D77560" w:rsidP="00B00053">
      <w:pPr>
        <w:numPr>
          <w:ilvl w:val="0"/>
          <w:numId w:val="21"/>
        </w:numPr>
        <w:suppressLineNumbers/>
        <w:tabs>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Under this agenda item, the President is expected to inform </w:t>
      </w:r>
      <w:r w:rsidR="007600A1" w:rsidRPr="00584A6C">
        <w:rPr>
          <w:snapToGrid w:val="0"/>
          <w:kern w:val="22"/>
          <w:szCs w:val="22"/>
        </w:rPr>
        <w:t xml:space="preserve">the </w:t>
      </w:r>
      <w:r w:rsidRPr="00584A6C">
        <w:rPr>
          <w:snapToGrid w:val="0"/>
          <w:kern w:val="22"/>
          <w:szCs w:val="22"/>
        </w:rPr>
        <w:t>plenary about the outcome of the high</w:t>
      </w:r>
      <w:r w:rsidR="000C19B0" w:rsidRPr="00584A6C">
        <w:rPr>
          <w:snapToGrid w:val="0"/>
          <w:kern w:val="22"/>
          <w:szCs w:val="22"/>
        </w:rPr>
        <w:noBreakHyphen/>
      </w:r>
      <w:r w:rsidRPr="00584A6C">
        <w:rPr>
          <w:snapToGrid w:val="0"/>
          <w:kern w:val="22"/>
          <w:szCs w:val="22"/>
        </w:rPr>
        <w:t xml:space="preserve">level segment </w:t>
      </w:r>
      <w:r w:rsidR="00B87290" w:rsidRPr="00584A6C">
        <w:rPr>
          <w:snapToGrid w:val="0"/>
          <w:kern w:val="22"/>
          <w:szCs w:val="22"/>
        </w:rPr>
        <w:t xml:space="preserve">to be </w:t>
      </w:r>
      <w:r w:rsidR="003F264D" w:rsidRPr="00584A6C">
        <w:rPr>
          <w:snapToGrid w:val="0"/>
          <w:kern w:val="22"/>
          <w:szCs w:val="22"/>
        </w:rPr>
        <w:t>held</w:t>
      </w:r>
      <w:r w:rsidRPr="00584A6C">
        <w:rPr>
          <w:snapToGrid w:val="0"/>
          <w:kern w:val="22"/>
          <w:szCs w:val="22"/>
        </w:rPr>
        <w:t xml:space="preserve"> </w:t>
      </w:r>
      <w:r w:rsidR="00E23E91">
        <w:rPr>
          <w:snapToGrid w:val="0"/>
          <w:kern w:val="22"/>
          <w:szCs w:val="22"/>
        </w:rPr>
        <w:t xml:space="preserve">from </w:t>
      </w:r>
      <w:r w:rsidR="00C6686B">
        <w:rPr>
          <w:snapToGrid w:val="0"/>
          <w:kern w:val="22"/>
          <w:szCs w:val="22"/>
        </w:rPr>
        <w:t>15</w:t>
      </w:r>
      <w:r w:rsidR="00E23E91">
        <w:rPr>
          <w:snapToGrid w:val="0"/>
          <w:kern w:val="22"/>
          <w:szCs w:val="22"/>
        </w:rPr>
        <w:t xml:space="preserve"> to </w:t>
      </w:r>
      <w:r w:rsidR="00C6686B">
        <w:rPr>
          <w:snapToGrid w:val="0"/>
          <w:kern w:val="22"/>
          <w:szCs w:val="22"/>
        </w:rPr>
        <w:t xml:space="preserve">17 December </w:t>
      </w:r>
      <w:r w:rsidRPr="00584A6C">
        <w:rPr>
          <w:snapToGrid w:val="0"/>
          <w:kern w:val="22"/>
          <w:szCs w:val="22"/>
        </w:rPr>
        <w:t>202</w:t>
      </w:r>
      <w:r w:rsidR="00F2503F" w:rsidRPr="00584A6C">
        <w:rPr>
          <w:snapToGrid w:val="0"/>
          <w:kern w:val="22"/>
          <w:szCs w:val="22"/>
        </w:rPr>
        <w:t>2</w:t>
      </w:r>
      <w:r w:rsidRPr="00584A6C">
        <w:rPr>
          <w:snapToGrid w:val="0"/>
          <w:kern w:val="22"/>
          <w:szCs w:val="22"/>
        </w:rPr>
        <w:t>.</w:t>
      </w:r>
    </w:p>
    <w:p w14:paraId="52D89E3F" w14:textId="1CD3B8E8" w:rsidR="00D77560" w:rsidRPr="00584A6C" w:rsidRDefault="00D77560" w:rsidP="00942CC3">
      <w:pPr>
        <w:keepNext/>
        <w:suppressLineNumbers/>
        <w:tabs>
          <w:tab w:val="left" w:pos="990"/>
        </w:tabs>
        <w:suppressAutoHyphens/>
        <w:kinsoku w:val="0"/>
        <w:overflowPunct w:val="0"/>
        <w:autoSpaceDE w:val="0"/>
        <w:autoSpaceDN w:val="0"/>
        <w:adjustRightInd w:val="0"/>
        <w:snapToGrid w:val="0"/>
        <w:spacing w:before="240" w:after="120"/>
        <w:jc w:val="center"/>
        <w:outlineLvl w:val="1"/>
        <w:rPr>
          <w:b/>
          <w:bCs/>
          <w:snapToGrid w:val="0"/>
          <w:kern w:val="22"/>
          <w:szCs w:val="22"/>
        </w:rPr>
      </w:pPr>
      <w:r w:rsidRPr="00584A6C">
        <w:rPr>
          <w:b/>
          <w:bCs/>
          <w:snapToGrid w:val="0"/>
          <w:kern w:val="22"/>
          <w:szCs w:val="22"/>
        </w:rPr>
        <w:lastRenderedPageBreak/>
        <w:t>Item 29.</w:t>
      </w:r>
      <w:r w:rsidRPr="00584A6C">
        <w:rPr>
          <w:b/>
          <w:bCs/>
          <w:snapToGrid w:val="0"/>
          <w:kern w:val="22"/>
          <w:szCs w:val="22"/>
        </w:rPr>
        <w:tab/>
        <w:t>Adoption of the report</w:t>
      </w:r>
    </w:p>
    <w:p w14:paraId="5B3BAA81" w14:textId="1776DF4D" w:rsidR="00D77560" w:rsidRPr="00584A6C" w:rsidRDefault="00D77560" w:rsidP="00B00053">
      <w:pPr>
        <w:numPr>
          <w:ilvl w:val="0"/>
          <w:numId w:val="21"/>
        </w:numPr>
        <w:suppressLineNumbers/>
        <w:tabs>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The Conference of the Parties will be invited to consider and adopt the report on the work of </w:t>
      </w:r>
      <w:r w:rsidR="00844530" w:rsidRPr="00584A6C">
        <w:rPr>
          <w:snapToGrid w:val="0"/>
          <w:kern w:val="22"/>
          <w:szCs w:val="22"/>
        </w:rPr>
        <w:t>p</w:t>
      </w:r>
      <w:r w:rsidR="00F2503F" w:rsidRPr="00584A6C">
        <w:rPr>
          <w:snapToGrid w:val="0"/>
          <w:kern w:val="22"/>
          <w:szCs w:val="22"/>
        </w:rPr>
        <w:t xml:space="preserve">art II </w:t>
      </w:r>
      <w:r w:rsidRPr="00584A6C">
        <w:rPr>
          <w:snapToGrid w:val="0"/>
          <w:kern w:val="22"/>
          <w:szCs w:val="22"/>
        </w:rPr>
        <w:t>of its meeting on the basis of the draft report prepared by the Rapporteur.</w:t>
      </w:r>
    </w:p>
    <w:p w14:paraId="1B090BFB" w14:textId="6CC1D416" w:rsidR="00D77560" w:rsidRPr="00584A6C" w:rsidRDefault="00D77560" w:rsidP="00B00053">
      <w:pPr>
        <w:numPr>
          <w:ilvl w:val="0"/>
          <w:numId w:val="21"/>
        </w:numPr>
        <w:suppressLineNumbers/>
        <w:tabs>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Th</w:t>
      </w:r>
      <w:r w:rsidR="00844530" w:rsidRPr="00584A6C">
        <w:rPr>
          <w:snapToGrid w:val="0"/>
          <w:kern w:val="22"/>
          <w:szCs w:val="22"/>
        </w:rPr>
        <w:t>e</w:t>
      </w:r>
      <w:r w:rsidR="00F2503F" w:rsidRPr="00584A6C">
        <w:rPr>
          <w:snapToGrid w:val="0"/>
          <w:kern w:val="22"/>
          <w:szCs w:val="22"/>
        </w:rPr>
        <w:t xml:space="preserve"> </w:t>
      </w:r>
      <w:r w:rsidRPr="00584A6C">
        <w:rPr>
          <w:snapToGrid w:val="0"/>
          <w:kern w:val="22"/>
          <w:szCs w:val="22"/>
        </w:rPr>
        <w:t>report</w:t>
      </w:r>
      <w:r w:rsidR="00844530" w:rsidRPr="00584A6C">
        <w:rPr>
          <w:snapToGrid w:val="0"/>
          <w:kern w:val="22"/>
          <w:szCs w:val="22"/>
        </w:rPr>
        <w:t>s</w:t>
      </w:r>
      <w:r w:rsidR="00F2503F" w:rsidRPr="00584A6C">
        <w:rPr>
          <w:snapToGrid w:val="0"/>
          <w:kern w:val="22"/>
          <w:szCs w:val="22"/>
        </w:rPr>
        <w:t xml:space="preserve"> </w:t>
      </w:r>
      <w:r w:rsidR="00844530" w:rsidRPr="00584A6C">
        <w:rPr>
          <w:snapToGrid w:val="0"/>
          <w:kern w:val="22"/>
          <w:szCs w:val="22"/>
        </w:rPr>
        <w:t>of p</w:t>
      </w:r>
      <w:r w:rsidR="00F2503F" w:rsidRPr="00584A6C">
        <w:rPr>
          <w:snapToGrid w:val="0"/>
          <w:kern w:val="22"/>
          <w:szCs w:val="22"/>
        </w:rPr>
        <w:t>art</w:t>
      </w:r>
      <w:r w:rsidR="00A43F25">
        <w:rPr>
          <w:snapToGrid w:val="0"/>
          <w:kern w:val="22"/>
          <w:szCs w:val="22"/>
        </w:rPr>
        <w:t>s</w:t>
      </w:r>
      <w:r w:rsidR="00F2503F" w:rsidRPr="00584A6C">
        <w:rPr>
          <w:snapToGrid w:val="0"/>
          <w:kern w:val="22"/>
          <w:szCs w:val="22"/>
        </w:rPr>
        <w:t xml:space="preserve"> I (CBD/COP/15/4</w:t>
      </w:r>
      <w:r w:rsidR="00F2503F" w:rsidRPr="00584A6C">
        <w:rPr>
          <w:b/>
          <w:bCs/>
          <w:snapToGrid w:val="0"/>
          <w:kern w:val="22"/>
          <w:szCs w:val="22"/>
        </w:rPr>
        <w:t>)</w:t>
      </w:r>
      <w:r w:rsidR="00844530" w:rsidRPr="00584A6C">
        <w:rPr>
          <w:b/>
          <w:bCs/>
          <w:snapToGrid w:val="0"/>
          <w:kern w:val="22"/>
          <w:szCs w:val="22"/>
        </w:rPr>
        <w:t xml:space="preserve"> </w:t>
      </w:r>
      <w:r w:rsidR="00844530" w:rsidRPr="00584A6C">
        <w:rPr>
          <w:snapToGrid w:val="0"/>
          <w:kern w:val="22"/>
          <w:szCs w:val="22"/>
        </w:rPr>
        <w:t>and II</w:t>
      </w:r>
      <w:r w:rsidRPr="00584A6C">
        <w:rPr>
          <w:snapToGrid w:val="0"/>
          <w:kern w:val="22"/>
          <w:szCs w:val="22"/>
        </w:rPr>
        <w:t xml:space="preserve"> will together constitute the proceedings of the</w:t>
      </w:r>
      <w:r w:rsidR="00F2503F" w:rsidRPr="00584A6C">
        <w:rPr>
          <w:snapToGrid w:val="0"/>
          <w:kern w:val="22"/>
          <w:szCs w:val="22"/>
        </w:rPr>
        <w:t xml:space="preserve"> fifteenth </w:t>
      </w:r>
      <w:r w:rsidRPr="00584A6C">
        <w:rPr>
          <w:snapToGrid w:val="0"/>
          <w:kern w:val="22"/>
          <w:szCs w:val="22"/>
        </w:rPr>
        <w:t>meeting</w:t>
      </w:r>
      <w:r w:rsidR="00F2503F" w:rsidRPr="00584A6C">
        <w:rPr>
          <w:snapToGrid w:val="0"/>
          <w:kern w:val="22"/>
          <w:szCs w:val="22"/>
        </w:rPr>
        <w:t xml:space="preserve"> of the Conference of the Parties</w:t>
      </w:r>
      <w:r w:rsidRPr="00584A6C">
        <w:rPr>
          <w:snapToGrid w:val="0"/>
          <w:kern w:val="22"/>
          <w:szCs w:val="22"/>
        </w:rPr>
        <w:t>.</w:t>
      </w:r>
    </w:p>
    <w:p w14:paraId="451D4BFD" w14:textId="33798A83" w:rsidR="00D77560" w:rsidRPr="00584A6C" w:rsidRDefault="00D77560" w:rsidP="00B00053">
      <w:pPr>
        <w:numPr>
          <w:ilvl w:val="0"/>
          <w:numId w:val="21"/>
        </w:numPr>
        <w:suppressLineNumbers/>
        <w:tabs>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The Conference of the Parties may also wish to annex to its report the outcomes of the high-level segment of its meeting, and other events organized in conjunction with its meeting. In accordance with established practice, the Conference of the Parties may wish to authorize the Rapporteur to complete the final report after the meeting, with the guidance of the President and assistance of the Secretariat.</w:t>
      </w:r>
    </w:p>
    <w:p w14:paraId="0FF8FE68" w14:textId="7148D59C" w:rsidR="00D77560" w:rsidRPr="00584A6C" w:rsidRDefault="00D77560" w:rsidP="00942CC3">
      <w:pPr>
        <w:keepNext/>
        <w:suppressLineNumbers/>
        <w:tabs>
          <w:tab w:val="left" w:pos="990"/>
        </w:tabs>
        <w:suppressAutoHyphens/>
        <w:kinsoku w:val="0"/>
        <w:overflowPunct w:val="0"/>
        <w:autoSpaceDE w:val="0"/>
        <w:autoSpaceDN w:val="0"/>
        <w:adjustRightInd w:val="0"/>
        <w:snapToGrid w:val="0"/>
        <w:spacing w:before="240" w:after="120"/>
        <w:jc w:val="center"/>
        <w:outlineLvl w:val="1"/>
        <w:rPr>
          <w:b/>
          <w:bCs/>
          <w:snapToGrid w:val="0"/>
          <w:kern w:val="22"/>
          <w:szCs w:val="22"/>
        </w:rPr>
      </w:pPr>
      <w:r w:rsidRPr="00584A6C">
        <w:rPr>
          <w:b/>
          <w:bCs/>
          <w:snapToGrid w:val="0"/>
          <w:kern w:val="22"/>
          <w:szCs w:val="22"/>
        </w:rPr>
        <w:t>Item 30.</w:t>
      </w:r>
      <w:r w:rsidRPr="00584A6C">
        <w:rPr>
          <w:b/>
          <w:bCs/>
          <w:snapToGrid w:val="0"/>
          <w:kern w:val="22"/>
          <w:szCs w:val="22"/>
        </w:rPr>
        <w:tab/>
        <w:t>Closure of the meeting</w:t>
      </w:r>
    </w:p>
    <w:p w14:paraId="5E4498EC" w14:textId="01B3743B" w:rsidR="00D77560" w:rsidRDefault="00D77560" w:rsidP="00B00053">
      <w:pPr>
        <w:numPr>
          <w:ilvl w:val="0"/>
          <w:numId w:val="21"/>
        </w:numPr>
        <w:suppressLineNumbers/>
        <w:tabs>
          <w:tab w:val="left" w:pos="720"/>
        </w:tabs>
        <w:suppressAutoHyphens/>
        <w:kinsoku w:val="0"/>
        <w:overflowPunct w:val="0"/>
        <w:autoSpaceDE w:val="0"/>
        <w:autoSpaceDN w:val="0"/>
        <w:adjustRightInd w:val="0"/>
        <w:snapToGrid w:val="0"/>
        <w:spacing w:before="120" w:after="120"/>
        <w:rPr>
          <w:snapToGrid w:val="0"/>
          <w:kern w:val="22"/>
          <w:szCs w:val="22"/>
        </w:rPr>
      </w:pPr>
      <w:r w:rsidRPr="00584A6C">
        <w:rPr>
          <w:snapToGrid w:val="0"/>
          <w:kern w:val="22"/>
          <w:szCs w:val="22"/>
        </w:rPr>
        <w:t xml:space="preserve">It is expected that </w:t>
      </w:r>
      <w:r w:rsidR="00475A41" w:rsidRPr="00584A6C">
        <w:rPr>
          <w:snapToGrid w:val="0"/>
          <w:kern w:val="22"/>
          <w:szCs w:val="22"/>
        </w:rPr>
        <w:t xml:space="preserve">the President will </w:t>
      </w:r>
      <w:r w:rsidR="0010438A" w:rsidRPr="00584A6C">
        <w:rPr>
          <w:snapToGrid w:val="0"/>
          <w:kern w:val="22"/>
          <w:szCs w:val="22"/>
        </w:rPr>
        <w:t xml:space="preserve">close </w:t>
      </w:r>
      <w:r w:rsidRPr="00584A6C">
        <w:rPr>
          <w:snapToGrid w:val="0"/>
          <w:kern w:val="22"/>
          <w:szCs w:val="22"/>
        </w:rPr>
        <w:t xml:space="preserve">the meeting by </w:t>
      </w:r>
      <w:r w:rsidR="00844530" w:rsidRPr="00584A6C">
        <w:rPr>
          <w:snapToGrid w:val="0"/>
          <w:kern w:val="22"/>
          <w:szCs w:val="22"/>
        </w:rPr>
        <w:t>6</w:t>
      </w:r>
      <w:r w:rsidRPr="00584A6C">
        <w:rPr>
          <w:snapToGrid w:val="0"/>
          <w:kern w:val="22"/>
          <w:szCs w:val="22"/>
        </w:rPr>
        <w:t xml:space="preserve"> p.m. on </w:t>
      </w:r>
      <w:r w:rsidR="00E05B97">
        <w:rPr>
          <w:snapToGrid w:val="0"/>
          <w:kern w:val="22"/>
          <w:szCs w:val="22"/>
        </w:rPr>
        <w:t>19 December</w:t>
      </w:r>
      <w:r w:rsidRPr="00584A6C">
        <w:rPr>
          <w:snapToGrid w:val="0"/>
          <w:kern w:val="22"/>
          <w:szCs w:val="22"/>
        </w:rPr>
        <w:t xml:space="preserve"> 202</w:t>
      </w:r>
      <w:r w:rsidR="0010438A" w:rsidRPr="00584A6C">
        <w:rPr>
          <w:snapToGrid w:val="0"/>
          <w:kern w:val="22"/>
          <w:szCs w:val="22"/>
        </w:rPr>
        <w:t>2</w:t>
      </w:r>
      <w:r w:rsidRPr="00584A6C">
        <w:rPr>
          <w:snapToGrid w:val="0"/>
          <w:kern w:val="22"/>
          <w:szCs w:val="22"/>
        </w:rPr>
        <w:t>.</w:t>
      </w:r>
    </w:p>
    <w:p w14:paraId="16700D38" w14:textId="6BD0A951" w:rsidR="003C08EE" w:rsidRDefault="003C08EE">
      <w:pPr>
        <w:jc w:val="left"/>
        <w:rPr>
          <w:snapToGrid w:val="0"/>
          <w:kern w:val="22"/>
          <w:szCs w:val="22"/>
        </w:rPr>
      </w:pPr>
      <w:r>
        <w:rPr>
          <w:snapToGrid w:val="0"/>
          <w:kern w:val="22"/>
          <w:szCs w:val="22"/>
        </w:rPr>
        <w:br w:type="page"/>
      </w:r>
    </w:p>
    <w:p w14:paraId="73FB6DC1" w14:textId="77777777" w:rsidR="001A77EF" w:rsidRPr="00C535AF" w:rsidRDefault="001A77EF" w:rsidP="001A77EF">
      <w:pPr>
        <w:pStyle w:val="Heading3"/>
        <w:suppressLineNumbers/>
        <w:suppressAutoHyphens/>
        <w:kinsoku w:val="0"/>
        <w:overflowPunct w:val="0"/>
        <w:autoSpaceDE w:val="0"/>
        <w:autoSpaceDN w:val="0"/>
        <w:spacing w:before="0"/>
        <w:rPr>
          <w:snapToGrid w:val="0"/>
          <w:kern w:val="22"/>
          <w:szCs w:val="22"/>
          <w:lang w:val="en-CA"/>
        </w:rPr>
      </w:pPr>
      <w:r w:rsidRPr="00C535AF">
        <w:rPr>
          <w:snapToGrid w:val="0"/>
          <w:kern w:val="22"/>
          <w:szCs w:val="22"/>
          <w:lang w:val="en-CA"/>
        </w:rPr>
        <w:lastRenderedPageBreak/>
        <w:t>Annex</w:t>
      </w:r>
    </w:p>
    <w:p w14:paraId="0FAE7522" w14:textId="77777777" w:rsidR="001A77EF" w:rsidRPr="00C535AF" w:rsidRDefault="001A77EF" w:rsidP="001A77EF">
      <w:pPr>
        <w:pStyle w:val="HEADINGNOTFORTOC"/>
        <w:suppressLineNumbers/>
        <w:suppressAutoHyphens/>
        <w:kinsoku w:val="0"/>
        <w:overflowPunct w:val="0"/>
        <w:autoSpaceDE w:val="0"/>
        <w:autoSpaceDN w:val="0"/>
        <w:spacing w:before="120"/>
        <w:rPr>
          <w:snapToGrid w:val="0"/>
          <w:kern w:val="22"/>
          <w:szCs w:val="22"/>
          <w:lang w:val="en-CA"/>
        </w:rPr>
      </w:pPr>
      <w:r w:rsidRPr="00FB5083">
        <w:rPr>
          <w:snapToGrid w:val="0"/>
          <w:kern w:val="22"/>
          <w:szCs w:val="22"/>
          <w:lang w:val="en-CA"/>
        </w:rPr>
        <w:t>Provisional LIST OF DOCUMENTS</w:t>
      </w:r>
    </w:p>
    <w:p w14:paraId="32D0621C" w14:textId="77777777" w:rsidR="001A77EF" w:rsidRDefault="001A77EF" w:rsidP="00942CC3">
      <w:pPr>
        <w:pStyle w:val="Heading-plainbold"/>
        <w:keepNext/>
        <w:numPr>
          <w:ilvl w:val="2"/>
          <w:numId w:val="38"/>
        </w:numPr>
        <w:suppressLineNumbers/>
        <w:suppressAutoHyphens/>
        <w:kinsoku w:val="0"/>
        <w:overflowPunct w:val="0"/>
        <w:autoSpaceDE w:val="0"/>
        <w:autoSpaceDN w:val="0"/>
        <w:ind w:left="0" w:firstLine="0"/>
        <w:rPr>
          <w:i w:val="0"/>
          <w:iCs/>
          <w:snapToGrid w:val="0"/>
          <w:kern w:val="22"/>
          <w:szCs w:val="22"/>
          <w:lang w:val="en-CA"/>
        </w:rPr>
      </w:pPr>
      <w:r w:rsidRPr="00EF091F">
        <w:rPr>
          <w:i w:val="0"/>
          <w:iCs/>
          <w:snapToGrid w:val="0"/>
          <w:kern w:val="22"/>
          <w:szCs w:val="22"/>
          <w:lang w:val="en-CA"/>
        </w:rPr>
        <w:t>Working documents</w:t>
      </w:r>
      <w:r>
        <w:rPr>
          <w:i w:val="0"/>
          <w:iCs/>
          <w:snapToGrid w:val="0"/>
          <w:kern w:val="22"/>
          <w:szCs w:val="22"/>
          <w:lang w:val="en-CA"/>
        </w:rPr>
        <w:t xml:space="preserve"> </w:t>
      </w:r>
    </w:p>
    <w:p w14:paraId="238FEF71" w14:textId="041221DF" w:rsidR="007B341C" w:rsidRPr="00942CC3" w:rsidRDefault="005A7E00">
      <w:pPr>
        <w:jc w:val="left"/>
        <w:rPr>
          <w:i/>
          <w:iCs/>
          <w:snapToGrid w:val="0"/>
          <w:kern w:val="22"/>
          <w:szCs w:val="22"/>
        </w:rPr>
      </w:pPr>
      <w:r w:rsidRPr="00942CC3">
        <w:rPr>
          <w:i/>
          <w:iCs/>
          <w:snapToGrid w:val="0"/>
          <w:kern w:val="22"/>
          <w:szCs w:val="22"/>
        </w:rPr>
        <w:t>Symbol</w:t>
      </w:r>
    </w:p>
    <w:tbl>
      <w:tblPr>
        <w:tblStyle w:val="TableGrid"/>
        <w:tblW w:w="518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407"/>
        <w:gridCol w:w="6169"/>
        <w:gridCol w:w="1121"/>
      </w:tblGrid>
      <w:tr w:rsidR="004F70A8" w14:paraId="1D61F603" w14:textId="77777777" w:rsidTr="00302CD2">
        <w:tc>
          <w:tcPr>
            <w:tcW w:w="1241" w:type="pct"/>
          </w:tcPr>
          <w:p w14:paraId="16CF2078" w14:textId="758E3739"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703A10">
              <w:rPr>
                <w:snapToGrid w:val="0"/>
                <w:kern w:val="22"/>
                <w:szCs w:val="22"/>
              </w:rPr>
              <w:t>1</w:t>
            </w:r>
          </w:p>
        </w:tc>
        <w:tc>
          <w:tcPr>
            <w:tcW w:w="3181" w:type="pct"/>
          </w:tcPr>
          <w:p w14:paraId="231D61BB" w14:textId="48BA8FDA" w:rsidR="00D100F7" w:rsidRDefault="00DE04BF"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Provisional agenda</w:t>
            </w:r>
          </w:p>
        </w:tc>
        <w:tc>
          <w:tcPr>
            <w:tcW w:w="578" w:type="pct"/>
          </w:tcPr>
          <w:p w14:paraId="393AF702" w14:textId="77777777" w:rsidR="00D100F7" w:rsidRDefault="00D100F7"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4F70A8" w14:paraId="39659706" w14:textId="77777777" w:rsidTr="00302CD2">
        <w:tc>
          <w:tcPr>
            <w:tcW w:w="1241" w:type="pct"/>
          </w:tcPr>
          <w:p w14:paraId="2495D971" w14:textId="2F5AF4E3"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703A10">
              <w:rPr>
                <w:snapToGrid w:val="0"/>
                <w:kern w:val="22"/>
                <w:szCs w:val="22"/>
              </w:rPr>
              <w:t>1/Add.1</w:t>
            </w:r>
          </w:p>
        </w:tc>
        <w:tc>
          <w:tcPr>
            <w:tcW w:w="3181" w:type="pct"/>
          </w:tcPr>
          <w:p w14:paraId="23C39546" w14:textId="6135F795" w:rsidR="00D100F7" w:rsidRDefault="00703A10"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Annotated provisional agenda</w:t>
            </w:r>
          </w:p>
        </w:tc>
        <w:tc>
          <w:tcPr>
            <w:tcW w:w="578" w:type="pct"/>
          </w:tcPr>
          <w:p w14:paraId="21427460" w14:textId="61AF2666" w:rsidR="00D100F7" w:rsidRDefault="00C2594C"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2</w:t>
            </w:r>
          </w:p>
        </w:tc>
      </w:tr>
      <w:tr w:rsidR="004F70A8" w14:paraId="075861C1" w14:textId="77777777" w:rsidTr="00302CD2">
        <w:tc>
          <w:tcPr>
            <w:tcW w:w="1241" w:type="pct"/>
          </w:tcPr>
          <w:p w14:paraId="33FD69BC" w14:textId="3840946E"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703A10">
              <w:rPr>
                <w:snapToGrid w:val="0"/>
                <w:kern w:val="22"/>
                <w:szCs w:val="22"/>
              </w:rPr>
              <w:t>1/Add.2</w:t>
            </w:r>
          </w:p>
        </w:tc>
        <w:tc>
          <w:tcPr>
            <w:tcW w:w="3181" w:type="pct"/>
          </w:tcPr>
          <w:p w14:paraId="1BCE3268" w14:textId="40EA1862" w:rsidR="00D100F7" w:rsidRDefault="00703A10"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Proposed organization of work</w:t>
            </w:r>
          </w:p>
        </w:tc>
        <w:tc>
          <w:tcPr>
            <w:tcW w:w="578" w:type="pct"/>
          </w:tcPr>
          <w:p w14:paraId="507082D7" w14:textId="7FDF2789" w:rsidR="00D100F7" w:rsidRDefault="00C2594C"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2</w:t>
            </w:r>
          </w:p>
        </w:tc>
      </w:tr>
      <w:tr w:rsidR="004F70A8" w14:paraId="560D7DA5" w14:textId="77777777" w:rsidTr="00302CD2">
        <w:tc>
          <w:tcPr>
            <w:tcW w:w="1241" w:type="pct"/>
          </w:tcPr>
          <w:p w14:paraId="64AACEF3" w14:textId="4DFFA44A"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703A10">
              <w:rPr>
                <w:snapToGrid w:val="0"/>
                <w:kern w:val="22"/>
                <w:szCs w:val="22"/>
              </w:rPr>
              <w:t>1/Add.3</w:t>
            </w:r>
          </w:p>
        </w:tc>
        <w:tc>
          <w:tcPr>
            <w:tcW w:w="3181" w:type="pct"/>
          </w:tcPr>
          <w:p w14:paraId="07D23612" w14:textId="5EC970AE" w:rsidR="00D100F7" w:rsidRDefault="00C2594C"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 xml:space="preserve">Annotations to the agenda </w:t>
            </w:r>
            <w:r w:rsidR="00C232CE">
              <w:rPr>
                <w:snapToGrid w:val="0"/>
                <w:kern w:val="22"/>
                <w:szCs w:val="22"/>
              </w:rPr>
              <w:t>(Part II)</w:t>
            </w:r>
          </w:p>
        </w:tc>
        <w:tc>
          <w:tcPr>
            <w:tcW w:w="578" w:type="pct"/>
          </w:tcPr>
          <w:p w14:paraId="2670F255" w14:textId="0C636ADA" w:rsidR="00D100F7" w:rsidRDefault="00C2594C"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2</w:t>
            </w:r>
          </w:p>
        </w:tc>
      </w:tr>
      <w:tr w:rsidR="00A50395" w14:paraId="438AFA64" w14:textId="77777777" w:rsidTr="00302CD2">
        <w:tc>
          <w:tcPr>
            <w:tcW w:w="1241" w:type="pct"/>
          </w:tcPr>
          <w:p w14:paraId="52F91EEF" w14:textId="19F30827" w:rsidR="00A50395" w:rsidRDefault="00A50395"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CBD/COP/15/1/Add.4</w:t>
            </w:r>
          </w:p>
        </w:tc>
        <w:tc>
          <w:tcPr>
            <w:tcW w:w="3181" w:type="pct"/>
          </w:tcPr>
          <w:p w14:paraId="3A24A532" w14:textId="216F644E" w:rsidR="00A50395" w:rsidRDefault="003259E6"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Proposed o</w:t>
            </w:r>
            <w:r w:rsidR="00A50395">
              <w:rPr>
                <w:snapToGrid w:val="0"/>
                <w:kern w:val="22"/>
                <w:szCs w:val="22"/>
              </w:rPr>
              <w:t>rganization of wor</w:t>
            </w:r>
            <w:r>
              <w:rPr>
                <w:snapToGrid w:val="0"/>
                <w:kern w:val="22"/>
                <w:szCs w:val="22"/>
              </w:rPr>
              <w:t xml:space="preserve">k </w:t>
            </w:r>
            <w:r w:rsidR="00C232CE">
              <w:rPr>
                <w:snapToGrid w:val="0"/>
                <w:kern w:val="22"/>
                <w:szCs w:val="22"/>
              </w:rPr>
              <w:t>(Part II)</w:t>
            </w:r>
          </w:p>
        </w:tc>
        <w:tc>
          <w:tcPr>
            <w:tcW w:w="578" w:type="pct"/>
          </w:tcPr>
          <w:p w14:paraId="2AE237FF" w14:textId="6C59F278" w:rsidR="00A50395" w:rsidRDefault="00C2594C"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2</w:t>
            </w:r>
          </w:p>
        </w:tc>
      </w:tr>
      <w:tr w:rsidR="000A2175" w14:paraId="0F5615D0" w14:textId="77777777" w:rsidTr="00302CD2">
        <w:tc>
          <w:tcPr>
            <w:tcW w:w="1241" w:type="pct"/>
          </w:tcPr>
          <w:p w14:paraId="41280F77" w14:textId="522BE0B0" w:rsidR="000A2175" w:rsidRDefault="004559BE"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CBD/COP/15/2</w:t>
            </w:r>
          </w:p>
        </w:tc>
        <w:tc>
          <w:tcPr>
            <w:tcW w:w="3181" w:type="pct"/>
          </w:tcPr>
          <w:p w14:paraId="38E62C7C" w14:textId="6F53E769" w:rsidR="000A2175" w:rsidRDefault="000A2175"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0A2175">
              <w:rPr>
                <w:snapToGrid w:val="0"/>
                <w:kern w:val="22"/>
                <w:szCs w:val="22"/>
              </w:rPr>
              <w:t xml:space="preserve">Draft decisions for the </w:t>
            </w:r>
            <w:r>
              <w:rPr>
                <w:snapToGrid w:val="0"/>
                <w:kern w:val="22"/>
                <w:szCs w:val="22"/>
              </w:rPr>
              <w:t>fifteenth</w:t>
            </w:r>
            <w:r w:rsidRPr="000A2175">
              <w:rPr>
                <w:snapToGrid w:val="0"/>
                <w:kern w:val="22"/>
                <w:szCs w:val="22"/>
              </w:rPr>
              <w:t xml:space="preserve"> meeting of the Conference of the Parties to the Convention on Biological Diversity</w:t>
            </w:r>
          </w:p>
        </w:tc>
        <w:tc>
          <w:tcPr>
            <w:tcW w:w="578" w:type="pct"/>
          </w:tcPr>
          <w:p w14:paraId="71456C3B" w14:textId="77777777" w:rsidR="000A2175" w:rsidRDefault="000A2175"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4F70A8" w14:paraId="7361EEC9" w14:textId="77777777" w:rsidTr="00302CD2">
        <w:tc>
          <w:tcPr>
            <w:tcW w:w="1241" w:type="pct"/>
          </w:tcPr>
          <w:p w14:paraId="5E9A09D1" w14:textId="397670DF"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773F9A">
              <w:rPr>
                <w:snapToGrid w:val="0"/>
                <w:kern w:val="22"/>
                <w:szCs w:val="22"/>
              </w:rPr>
              <w:t>3</w:t>
            </w:r>
          </w:p>
        </w:tc>
        <w:tc>
          <w:tcPr>
            <w:tcW w:w="3181" w:type="pct"/>
          </w:tcPr>
          <w:p w14:paraId="56777FD3" w14:textId="74F65452" w:rsidR="00D100F7" w:rsidRDefault="00773F9A"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773F9A">
              <w:rPr>
                <w:snapToGrid w:val="0"/>
                <w:kern w:val="22"/>
                <w:szCs w:val="22"/>
              </w:rPr>
              <w:t>Proposed interim budget for the programme of work of the Convention on Biological Diversity, the Cartagena Protocol on Biosafety and the Nagoya Protocol on Access and Benefit-sharing for the year 2022</w:t>
            </w:r>
          </w:p>
        </w:tc>
        <w:tc>
          <w:tcPr>
            <w:tcW w:w="578" w:type="pct"/>
          </w:tcPr>
          <w:p w14:paraId="416FA6E1" w14:textId="715D99D2" w:rsidR="00D100F7" w:rsidRDefault="00E40222"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7</w:t>
            </w:r>
          </w:p>
        </w:tc>
      </w:tr>
      <w:tr w:rsidR="004F70A8" w14:paraId="00819454" w14:textId="77777777" w:rsidTr="00302CD2">
        <w:tc>
          <w:tcPr>
            <w:tcW w:w="1241" w:type="pct"/>
          </w:tcPr>
          <w:p w14:paraId="0F128830" w14:textId="38D6BBFA"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4F70A8">
              <w:rPr>
                <w:snapToGrid w:val="0"/>
                <w:kern w:val="22"/>
                <w:szCs w:val="22"/>
              </w:rPr>
              <w:t>4</w:t>
            </w:r>
          </w:p>
        </w:tc>
        <w:tc>
          <w:tcPr>
            <w:tcW w:w="3181" w:type="pct"/>
          </w:tcPr>
          <w:p w14:paraId="54FF53F5" w14:textId="0FF816A8" w:rsidR="00D100F7" w:rsidRDefault="004F70A8"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4F70A8">
              <w:rPr>
                <w:snapToGrid w:val="0"/>
                <w:kern w:val="22"/>
                <w:szCs w:val="22"/>
              </w:rPr>
              <w:t>Report of the Conference of the Parties to the Convention on Biological Diversity on its fifteenth meeting (Part I)</w:t>
            </w:r>
          </w:p>
        </w:tc>
        <w:tc>
          <w:tcPr>
            <w:tcW w:w="578" w:type="pct"/>
          </w:tcPr>
          <w:p w14:paraId="6244B285" w14:textId="1DA6D9C4" w:rsidR="00D100F7" w:rsidRDefault="00E40222"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29</w:t>
            </w:r>
          </w:p>
        </w:tc>
      </w:tr>
      <w:tr w:rsidR="004F70A8" w14:paraId="082947C3" w14:textId="77777777" w:rsidTr="00302CD2">
        <w:tc>
          <w:tcPr>
            <w:tcW w:w="1241" w:type="pct"/>
          </w:tcPr>
          <w:p w14:paraId="0623FF3C" w14:textId="235A0DD9"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F35D1E">
              <w:rPr>
                <w:snapToGrid w:val="0"/>
                <w:kern w:val="22"/>
                <w:szCs w:val="22"/>
              </w:rPr>
              <w:t>5</w:t>
            </w:r>
          </w:p>
        </w:tc>
        <w:tc>
          <w:tcPr>
            <w:tcW w:w="3181" w:type="pct"/>
          </w:tcPr>
          <w:p w14:paraId="2E03546D" w14:textId="3C806EFC" w:rsidR="00D100F7" w:rsidRDefault="0073048B"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73048B">
              <w:rPr>
                <w:snapToGrid w:val="0"/>
                <w:kern w:val="22"/>
                <w:szCs w:val="22"/>
              </w:rPr>
              <w:t>Report on the high-level segment</w:t>
            </w:r>
          </w:p>
        </w:tc>
        <w:tc>
          <w:tcPr>
            <w:tcW w:w="578" w:type="pct"/>
          </w:tcPr>
          <w:p w14:paraId="50CA9E57" w14:textId="7C3F70E1" w:rsidR="00D100F7" w:rsidRDefault="00E40222"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29</w:t>
            </w:r>
          </w:p>
        </w:tc>
      </w:tr>
      <w:tr w:rsidR="004F70A8" w14:paraId="2A595D12" w14:textId="77777777" w:rsidTr="00302CD2">
        <w:tc>
          <w:tcPr>
            <w:tcW w:w="1241" w:type="pct"/>
          </w:tcPr>
          <w:p w14:paraId="32B2BF09" w14:textId="77A11ED7"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F35D1E">
              <w:rPr>
                <w:snapToGrid w:val="0"/>
                <w:kern w:val="22"/>
                <w:szCs w:val="22"/>
              </w:rPr>
              <w:t>5/Add.1</w:t>
            </w:r>
          </w:p>
        </w:tc>
        <w:tc>
          <w:tcPr>
            <w:tcW w:w="3181" w:type="pct"/>
          </w:tcPr>
          <w:p w14:paraId="0E5782C8" w14:textId="3D8EFA3F" w:rsidR="00D100F7" w:rsidRDefault="00F35D1E"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F35D1E">
              <w:rPr>
                <w:snapToGrid w:val="0"/>
                <w:kern w:val="22"/>
                <w:szCs w:val="22"/>
              </w:rPr>
              <w:t>Kunming Declaration: Ecological civilization: building a shared future for all life on Earth</w:t>
            </w:r>
          </w:p>
        </w:tc>
        <w:tc>
          <w:tcPr>
            <w:tcW w:w="578" w:type="pct"/>
          </w:tcPr>
          <w:p w14:paraId="4E40E336" w14:textId="77777777" w:rsidR="00D100F7" w:rsidRDefault="00D100F7"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4F70A8" w14:paraId="578FBE8E" w14:textId="77777777" w:rsidTr="00302CD2">
        <w:tc>
          <w:tcPr>
            <w:tcW w:w="1241" w:type="pct"/>
          </w:tcPr>
          <w:p w14:paraId="6B20ABB0" w14:textId="7F87C2F5"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164F1D">
              <w:rPr>
                <w:snapToGrid w:val="0"/>
                <w:kern w:val="22"/>
                <w:szCs w:val="22"/>
              </w:rPr>
              <w:t>6</w:t>
            </w:r>
          </w:p>
        </w:tc>
        <w:tc>
          <w:tcPr>
            <w:tcW w:w="3181" w:type="pct"/>
          </w:tcPr>
          <w:p w14:paraId="5F6777A5" w14:textId="71E9CD08" w:rsidR="00D100F7" w:rsidRDefault="00C3190F"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302CD2">
              <w:rPr>
                <w:snapToGrid w:val="0"/>
                <w:kern w:val="22"/>
                <w:szCs w:val="22"/>
              </w:rPr>
              <w:t>Report of the Executive Secretary on the administration of the Convention on Biological Diversity, the Cartagena Protocol on Biosafety and the Nagoya Protocol on Access and Benefit-sharing for the biennium 2019-20</w:t>
            </w:r>
            <w:r w:rsidR="004A632A" w:rsidRPr="00302CD2">
              <w:rPr>
                <w:snapToGrid w:val="0"/>
                <w:kern w:val="22"/>
                <w:szCs w:val="22"/>
              </w:rPr>
              <w:t>20</w:t>
            </w:r>
            <w:r w:rsidRPr="00302CD2">
              <w:rPr>
                <w:snapToGrid w:val="0"/>
                <w:kern w:val="22"/>
                <w:szCs w:val="22"/>
              </w:rPr>
              <w:t xml:space="preserve"> </w:t>
            </w:r>
            <w:r w:rsidR="000A2E96" w:rsidRPr="00302CD2">
              <w:rPr>
                <w:snapToGrid w:val="0"/>
                <w:kern w:val="22"/>
                <w:szCs w:val="22"/>
              </w:rPr>
              <w:t>and</w:t>
            </w:r>
            <w:r w:rsidRPr="00302CD2">
              <w:rPr>
                <w:snapToGrid w:val="0"/>
                <w:kern w:val="22"/>
                <w:szCs w:val="22"/>
              </w:rPr>
              <w:t xml:space="preserve"> 2021</w:t>
            </w:r>
          </w:p>
        </w:tc>
        <w:tc>
          <w:tcPr>
            <w:tcW w:w="578" w:type="pct"/>
          </w:tcPr>
          <w:p w14:paraId="1F65E6C3" w14:textId="22238066" w:rsidR="00D100F7" w:rsidRDefault="00E40222"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7</w:t>
            </w:r>
          </w:p>
        </w:tc>
      </w:tr>
      <w:tr w:rsidR="004F70A8" w14:paraId="70C48B91" w14:textId="77777777" w:rsidTr="00302CD2">
        <w:tc>
          <w:tcPr>
            <w:tcW w:w="1241" w:type="pct"/>
          </w:tcPr>
          <w:p w14:paraId="66438BEE" w14:textId="02B5CA6C"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164F1D">
              <w:rPr>
                <w:snapToGrid w:val="0"/>
                <w:kern w:val="22"/>
                <w:szCs w:val="22"/>
              </w:rPr>
              <w:t>7</w:t>
            </w:r>
          </w:p>
        </w:tc>
        <w:tc>
          <w:tcPr>
            <w:tcW w:w="3181" w:type="pct"/>
          </w:tcPr>
          <w:p w14:paraId="485C1DAD" w14:textId="7392EE46" w:rsidR="00D100F7" w:rsidRDefault="00164F1D"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164F1D">
              <w:rPr>
                <w:snapToGrid w:val="0"/>
                <w:kern w:val="22"/>
                <w:szCs w:val="22"/>
              </w:rPr>
              <w:t>Proposed budget</w:t>
            </w:r>
            <w:r w:rsidR="000A2E96">
              <w:rPr>
                <w:snapToGrid w:val="0"/>
                <w:kern w:val="22"/>
                <w:szCs w:val="22"/>
              </w:rPr>
              <w:t xml:space="preserve"> </w:t>
            </w:r>
            <w:r w:rsidR="000A2E96" w:rsidRPr="000A2E96">
              <w:rPr>
                <w:snapToGrid w:val="0"/>
                <w:kern w:val="22"/>
                <w:szCs w:val="22"/>
              </w:rPr>
              <w:t xml:space="preserve">for programme of work of the Convention on Biological Diversity, the Cartagena Protocol on Biosafety and the Nagoya Protocol on Access and Benefit-sharing for the biennium </w:t>
            </w:r>
            <w:r w:rsidR="000A2E96" w:rsidRPr="00302CD2">
              <w:rPr>
                <w:snapToGrid w:val="0"/>
                <w:kern w:val="22"/>
                <w:szCs w:val="22"/>
              </w:rPr>
              <w:t>20</w:t>
            </w:r>
            <w:r w:rsidR="00F33A28" w:rsidRPr="00302CD2">
              <w:rPr>
                <w:snapToGrid w:val="0"/>
                <w:kern w:val="22"/>
                <w:szCs w:val="22"/>
              </w:rPr>
              <w:t>22</w:t>
            </w:r>
            <w:r w:rsidR="00DD0AA1" w:rsidRPr="00302CD2">
              <w:rPr>
                <w:snapToGrid w:val="0"/>
                <w:kern w:val="22"/>
                <w:szCs w:val="22"/>
              </w:rPr>
              <w:t>-</w:t>
            </w:r>
            <w:r w:rsidR="000A2E96" w:rsidRPr="00302CD2">
              <w:rPr>
                <w:snapToGrid w:val="0"/>
                <w:kern w:val="22"/>
                <w:szCs w:val="22"/>
              </w:rPr>
              <w:t>202</w:t>
            </w:r>
            <w:r w:rsidR="00F33A28" w:rsidRPr="00302CD2">
              <w:rPr>
                <w:snapToGrid w:val="0"/>
                <w:kern w:val="22"/>
                <w:szCs w:val="22"/>
              </w:rPr>
              <w:t>4</w:t>
            </w:r>
          </w:p>
        </w:tc>
        <w:tc>
          <w:tcPr>
            <w:tcW w:w="578" w:type="pct"/>
          </w:tcPr>
          <w:p w14:paraId="10EB5097" w14:textId="5BF6A2EF" w:rsidR="00D100F7" w:rsidRDefault="00E40222"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7</w:t>
            </w:r>
          </w:p>
        </w:tc>
      </w:tr>
      <w:tr w:rsidR="00315A97" w14:paraId="52A6A9CE" w14:textId="77777777" w:rsidTr="00302CD2">
        <w:tc>
          <w:tcPr>
            <w:tcW w:w="1241" w:type="pct"/>
          </w:tcPr>
          <w:p w14:paraId="5EA6171C" w14:textId="345798AB" w:rsidR="00315A97" w:rsidRDefault="00315A9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CBD/COP/15/7/Add.1</w:t>
            </w:r>
          </w:p>
        </w:tc>
        <w:tc>
          <w:tcPr>
            <w:tcW w:w="3181" w:type="pct"/>
          </w:tcPr>
          <w:p w14:paraId="24D17F4A" w14:textId="061AC3DD" w:rsidR="00315A97" w:rsidRPr="000B67A5" w:rsidRDefault="00EF7577"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highlight w:val="yellow"/>
              </w:rPr>
            </w:pPr>
            <w:r>
              <w:t>Addendum to the proposed budget for programme of work of the Convention on Biological Diversity, the Cartagena Protocol on Biosafety and the Nagoya Protocol on Access and Benefit-sharing for the biennium 2022 2024</w:t>
            </w:r>
          </w:p>
        </w:tc>
        <w:tc>
          <w:tcPr>
            <w:tcW w:w="578" w:type="pct"/>
          </w:tcPr>
          <w:p w14:paraId="140D05DD" w14:textId="1B6EB47D" w:rsidR="00315A97" w:rsidRDefault="00264C3A"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7</w:t>
            </w:r>
          </w:p>
        </w:tc>
      </w:tr>
      <w:tr w:rsidR="00315A97" w14:paraId="3369D3DA" w14:textId="77777777" w:rsidTr="00302CD2">
        <w:tc>
          <w:tcPr>
            <w:tcW w:w="1241" w:type="pct"/>
          </w:tcPr>
          <w:p w14:paraId="2BA98681" w14:textId="5FF5189C" w:rsidR="00315A97" w:rsidRDefault="00315A9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CBD/COP/15/7/Add.2</w:t>
            </w:r>
          </w:p>
        </w:tc>
        <w:tc>
          <w:tcPr>
            <w:tcW w:w="3181" w:type="pct"/>
          </w:tcPr>
          <w:p w14:paraId="2199CDDE" w14:textId="2D40A2C0" w:rsidR="00315A97" w:rsidRPr="000B67A5" w:rsidRDefault="008C203D"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highlight w:val="yellow"/>
              </w:rPr>
            </w:pPr>
            <w:r>
              <w:t>Further information on the requirements for the Trust Fund for Additional Voluntary Contributions in Support of Approved Activities</w:t>
            </w:r>
          </w:p>
        </w:tc>
        <w:tc>
          <w:tcPr>
            <w:tcW w:w="578" w:type="pct"/>
          </w:tcPr>
          <w:p w14:paraId="247B90AC" w14:textId="5CB80A44" w:rsidR="00315A97" w:rsidRDefault="00264C3A"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7</w:t>
            </w:r>
          </w:p>
        </w:tc>
      </w:tr>
      <w:tr w:rsidR="00315A97" w14:paraId="707F3C0B" w14:textId="77777777" w:rsidTr="00302CD2">
        <w:tc>
          <w:tcPr>
            <w:tcW w:w="1241" w:type="pct"/>
          </w:tcPr>
          <w:p w14:paraId="3DDCEBBC" w14:textId="357A32E6" w:rsidR="00315A97" w:rsidRDefault="00315A9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lastRenderedPageBreak/>
              <w:t>CBD/COP/15/7/Add.3</w:t>
            </w:r>
          </w:p>
        </w:tc>
        <w:tc>
          <w:tcPr>
            <w:tcW w:w="3181" w:type="pct"/>
          </w:tcPr>
          <w:p w14:paraId="5F4C6AD4" w14:textId="20DAAC35" w:rsidR="00315A97" w:rsidRPr="00164F1D" w:rsidRDefault="008C203D"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t>Matters related to the Special Voluntary Trust Fund for Facilitating the Participation of Developing Country Parties in the Process of the Convention on Biological Diversity</w:t>
            </w:r>
          </w:p>
        </w:tc>
        <w:tc>
          <w:tcPr>
            <w:tcW w:w="578" w:type="pct"/>
          </w:tcPr>
          <w:p w14:paraId="11AB3790" w14:textId="6D7FD916" w:rsidR="00315A97" w:rsidRDefault="00264C3A"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7</w:t>
            </w:r>
          </w:p>
        </w:tc>
      </w:tr>
      <w:tr w:rsidR="004F70A8" w14:paraId="3865EB2A" w14:textId="77777777" w:rsidTr="00302CD2">
        <w:tc>
          <w:tcPr>
            <w:tcW w:w="1241" w:type="pct"/>
          </w:tcPr>
          <w:p w14:paraId="55F9BA7E" w14:textId="4443BF0A"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E6159A">
              <w:rPr>
                <w:snapToGrid w:val="0"/>
                <w:kern w:val="22"/>
                <w:szCs w:val="22"/>
              </w:rPr>
              <w:t>8</w:t>
            </w:r>
          </w:p>
        </w:tc>
        <w:tc>
          <w:tcPr>
            <w:tcW w:w="3181" w:type="pct"/>
          </w:tcPr>
          <w:p w14:paraId="68745CD2" w14:textId="1CFDBBF8" w:rsidR="00D100F7" w:rsidRDefault="00E6159A"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E6159A">
              <w:rPr>
                <w:snapToGrid w:val="0"/>
                <w:kern w:val="22"/>
                <w:szCs w:val="22"/>
              </w:rPr>
              <w:t xml:space="preserve">Report of the Global Environment Facility to the </w:t>
            </w:r>
            <w:r w:rsidR="00666B21">
              <w:rPr>
                <w:snapToGrid w:val="0"/>
                <w:kern w:val="22"/>
                <w:szCs w:val="22"/>
              </w:rPr>
              <w:t>fifteenth</w:t>
            </w:r>
            <w:r w:rsidR="00666B21" w:rsidRPr="00E6159A">
              <w:rPr>
                <w:snapToGrid w:val="0"/>
                <w:kern w:val="22"/>
                <w:szCs w:val="22"/>
              </w:rPr>
              <w:t xml:space="preserve"> </w:t>
            </w:r>
            <w:r w:rsidRPr="00E6159A">
              <w:rPr>
                <w:snapToGrid w:val="0"/>
                <w:kern w:val="22"/>
                <w:szCs w:val="22"/>
              </w:rPr>
              <w:t>meeting of the Conference of the Parties to the Convention on Biological Diversity</w:t>
            </w:r>
          </w:p>
        </w:tc>
        <w:tc>
          <w:tcPr>
            <w:tcW w:w="578" w:type="pct"/>
          </w:tcPr>
          <w:p w14:paraId="5319D774" w14:textId="24041F2E" w:rsidR="00D100F7" w:rsidRDefault="00C85596"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12</w:t>
            </w:r>
          </w:p>
        </w:tc>
      </w:tr>
      <w:tr w:rsidR="004F70A8" w14:paraId="65797FB3" w14:textId="77777777" w:rsidTr="00302CD2">
        <w:tc>
          <w:tcPr>
            <w:tcW w:w="1241" w:type="pct"/>
          </w:tcPr>
          <w:p w14:paraId="6FA500D3" w14:textId="0B4FBEF5"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EF0CB3">
              <w:rPr>
                <w:snapToGrid w:val="0"/>
                <w:kern w:val="22"/>
                <w:szCs w:val="22"/>
              </w:rPr>
              <w:t>9</w:t>
            </w:r>
          </w:p>
        </w:tc>
        <w:tc>
          <w:tcPr>
            <w:tcW w:w="3181" w:type="pct"/>
          </w:tcPr>
          <w:p w14:paraId="281D85D5" w14:textId="23F7322E" w:rsidR="00D100F7" w:rsidRDefault="00B57916"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R</w:t>
            </w:r>
            <w:r w:rsidRPr="00B57916">
              <w:rPr>
                <w:snapToGrid w:val="0"/>
                <w:kern w:val="22"/>
                <w:szCs w:val="22"/>
              </w:rPr>
              <w:t xml:space="preserve">eview of progress in the implementation of the </w:t>
            </w:r>
            <w:r>
              <w:rPr>
                <w:snapToGrid w:val="0"/>
                <w:kern w:val="22"/>
                <w:szCs w:val="22"/>
              </w:rPr>
              <w:t>C</w:t>
            </w:r>
            <w:r w:rsidRPr="00B57916">
              <w:rPr>
                <w:snapToGrid w:val="0"/>
                <w:kern w:val="22"/>
                <w:szCs w:val="22"/>
              </w:rPr>
              <w:t xml:space="preserve">onvention and the </w:t>
            </w:r>
            <w:r>
              <w:rPr>
                <w:snapToGrid w:val="0"/>
                <w:kern w:val="22"/>
                <w:szCs w:val="22"/>
              </w:rPr>
              <w:t>S</w:t>
            </w:r>
            <w:r w:rsidRPr="00B57916">
              <w:rPr>
                <w:snapToGrid w:val="0"/>
                <w:kern w:val="22"/>
                <w:szCs w:val="22"/>
              </w:rPr>
              <w:t xml:space="preserve">trategic </w:t>
            </w:r>
            <w:r>
              <w:rPr>
                <w:snapToGrid w:val="0"/>
                <w:kern w:val="22"/>
                <w:szCs w:val="22"/>
              </w:rPr>
              <w:t>P</w:t>
            </w:r>
            <w:r w:rsidRPr="00B57916">
              <w:rPr>
                <w:snapToGrid w:val="0"/>
                <w:kern w:val="22"/>
                <w:szCs w:val="22"/>
              </w:rPr>
              <w:t xml:space="preserve">lan for </w:t>
            </w:r>
            <w:r>
              <w:rPr>
                <w:snapToGrid w:val="0"/>
                <w:kern w:val="22"/>
                <w:szCs w:val="22"/>
              </w:rPr>
              <w:t>B</w:t>
            </w:r>
            <w:r w:rsidRPr="00B57916">
              <w:rPr>
                <w:snapToGrid w:val="0"/>
                <w:kern w:val="22"/>
                <w:szCs w:val="22"/>
              </w:rPr>
              <w:t>iodiversity 2011-2020</w:t>
            </w:r>
          </w:p>
        </w:tc>
        <w:tc>
          <w:tcPr>
            <w:tcW w:w="578" w:type="pct"/>
          </w:tcPr>
          <w:p w14:paraId="0FA3F481" w14:textId="4E090FA0" w:rsidR="00D100F7" w:rsidRDefault="00C85596"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9</w:t>
            </w:r>
          </w:p>
        </w:tc>
      </w:tr>
      <w:tr w:rsidR="004F70A8" w14:paraId="04F9A074" w14:textId="77777777" w:rsidTr="00302CD2">
        <w:tc>
          <w:tcPr>
            <w:tcW w:w="1241" w:type="pct"/>
          </w:tcPr>
          <w:p w14:paraId="3FB64BC2" w14:textId="5864631E"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EF0CB3">
              <w:rPr>
                <w:snapToGrid w:val="0"/>
                <w:kern w:val="22"/>
                <w:szCs w:val="22"/>
              </w:rPr>
              <w:t>9/Add.1</w:t>
            </w:r>
          </w:p>
        </w:tc>
        <w:tc>
          <w:tcPr>
            <w:tcW w:w="3181" w:type="pct"/>
          </w:tcPr>
          <w:p w14:paraId="4F85228C" w14:textId="4B4038BD" w:rsidR="00D100F7" w:rsidRPr="005F56AE" w:rsidRDefault="003C0645"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302CD2">
              <w:rPr>
                <w:snapToGrid w:val="0"/>
                <w:kern w:val="22"/>
                <w:szCs w:val="22"/>
              </w:rPr>
              <w:t>Update on progress in revising/updating and implementing national biodiversity strategies and action plans, including national targets</w:t>
            </w:r>
          </w:p>
        </w:tc>
        <w:tc>
          <w:tcPr>
            <w:tcW w:w="578" w:type="pct"/>
          </w:tcPr>
          <w:p w14:paraId="418B433B" w14:textId="3E57CACC" w:rsidR="00D100F7" w:rsidRPr="00302CD2" w:rsidRDefault="00C85596"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302CD2">
              <w:rPr>
                <w:snapToGrid w:val="0"/>
                <w:kern w:val="22"/>
                <w:szCs w:val="22"/>
              </w:rPr>
              <w:t>9</w:t>
            </w:r>
          </w:p>
        </w:tc>
      </w:tr>
      <w:tr w:rsidR="004F70A8" w14:paraId="11E0FC08" w14:textId="77777777" w:rsidTr="00302CD2">
        <w:tc>
          <w:tcPr>
            <w:tcW w:w="1241" w:type="pct"/>
          </w:tcPr>
          <w:p w14:paraId="2EBD9E37" w14:textId="66B0BCCF"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EF0CB3">
              <w:rPr>
                <w:snapToGrid w:val="0"/>
                <w:kern w:val="22"/>
                <w:szCs w:val="22"/>
              </w:rPr>
              <w:t>9/Add.2</w:t>
            </w:r>
          </w:p>
        </w:tc>
        <w:tc>
          <w:tcPr>
            <w:tcW w:w="3181" w:type="pct"/>
          </w:tcPr>
          <w:p w14:paraId="3B6B6B63" w14:textId="27644D38" w:rsidR="00D100F7" w:rsidRDefault="00864A31"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864A31">
              <w:rPr>
                <w:snapToGrid w:val="0"/>
                <w:kern w:val="22"/>
                <w:szCs w:val="22"/>
              </w:rPr>
              <w:t>Analysis of the contribution of targets established by Parties and progress towards the Aichi Biodiversity Targets</w:t>
            </w:r>
          </w:p>
        </w:tc>
        <w:tc>
          <w:tcPr>
            <w:tcW w:w="578" w:type="pct"/>
          </w:tcPr>
          <w:p w14:paraId="230392C7" w14:textId="021B7623" w:rsidR="00D100F7" w:rsidRDefault="00C85596"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9</w:t>
            </w:r>
          </w:p>
        </w:tc>
      </w:tr>
      <w:tr w:rsidR="004F70A8" w14:paraId="4B9EE9A1" w14:textId="77777777" w:rsidTr="00302CD2">
        <w:tc>
          <w:tcPr>
            <w:tcW w:w="1241" w:type="pct"/>
          </w:tcPr>
          <w:p w14:paraId="3557AA5A" w14:textId="4C0D4702"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EF0CB3">
              <w:rPr>
                <w:snapToGrid w:val="0"/>
                <w:kern w:val="22"/>
                <w:szCs w:val="22"/>
              </w:rPr>
              <w:t>10</w:t>
            </w:r>
          </w:p>
        </w:tc>
        <w:tc>
          <w:tcPr>
            <w:tcW w:w="3181" w:type="pct"/>
          </w:tcPr>
          <w:p w14:paraId="7F2F110A" w14:textId="76DA483B" w:rsidR="00D100F7" w:rsidRDefault="00EF0CB3"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EF0CB3">
              <w:rPr>
                <w:snapToGrid w:val="0"/>
                <w:kern w:val="22"/>
                <w:szCs w:val="22"/>
              </w:rPr>
              <w:t>The financial mechanism: matters related to the provision of guidance to the Global Environment Facility, including the consolidation of guidance</w:t>
            </w:r>
          </w:p>
        </w:tc>
        <w:tc>
          <w:tcPr>
            <w:tcW w:w="578" w:type="pct"/>
          </w:tcPr>
          <w:p w14:paraId="4BAD9E60" w14:textId="13826C72" w:rsidR="00D100F7" w:rsidRDefault="003E5301"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12</w:t>
            </w:r>
          </w:p>
        </w:tc>
      </w:tr>
      <w:tr w:rsidR="004F70A8" w14:paraId="013C02CF" w14:textId="77777777" w:rsidTr="00302CD2">
        <w:tc>
          <w:tcPr>
            <w:tcW w:w="1241" w:type="pct"/>
          </w:tcPr>
          <w:p w14:paraId="735363F7" w14:textId="20F8BCFE"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683C43">
              <w:rPr>
                <w:snapToGrid w:val="0"/>
                <w:kern w:val="22"/>
                <w:szCs w:val="22"/>
              </w:rPr>
              <w:t>11</w:t>
            </w:r>
          </w:p>
        </w:tc>
        <w:tc>
          <w:tcPr>
            <w:tcW w:w="3181" w:type="pct"/>
          </w:tcPr>
          <w:p w14:paraId="612EE2F4" w14:textId="79B0AD9E" w:rsidR="00D100F7" w:rsidRDefault="004C6DE0"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302CD2">
              <w:rPr>
                <w:bCs/>
                <w:kern w:val="22"/>
                <w:szCs w:val="22"/>
              </w:rPr>
              <w:t xml:space="preserve">Final report on the information submitted by Parties through the financial reporting framework established by decisions </w:t>
            </w:r>
            <w:r w:rsidR="00D77B46" w:rsidRPr="00302CD2">
              <w:rPr>
                <w:bCs/>
                <w:kern w:val="22"/>
                <w:szCs w:val="22"/>
              </w:rPr>
              <w:t>XI</w:t>
            </w:r>
            <w:r w:rsidRPr="00302CD2">
              <w:rPr>
                <w:bCs/>
                <w:kern w:val="22"/>
                <w:szCs w:val="22"/>
              </w:rPr>
              <w:t>/</w:t>
            </w:r>
            <w:r w:rsidR="00683C43" w:rsidRPr="00302CD2">
              <w:rPr>
                <w:bCs/>
                <w:kern w:val="22"/>
                <w:szCs w:val="22"/>
              </w:rPr>
              <w:t>4</w:t>
            </w:r>
            <w:r w:rsidRPr="00302CD2">
              <w:rPr>
                <w:bCs/>
                <w:kern w:val="22"/>
                <w:szCs w:val="22"/>
              </w:rPr>
              <w:t xml:space="preserve"> and </w:t>
            </w:r>
            <w:r w:rsidR="00683C43" w:rsidRPr="00302CD2">
              <w:rPr>
                <w:bCs/>
                <w:kern w:val="22"/>
                <w:szCs w:val="22"/>
              </w:rPr>
              <w:t>XII</w:t>
            </w:r>
            <w:r w:rsidRPr="00302CD2">
              <w:rPr>
                <w:bCs/>
                <w:kern w:val="22"/>
                <w:szCs w:val="22"/>
              </w:rPr>
              <w:t xml:space="preserve">/ </w:t>
            </w:r>
            <w:r w:rsidR="00683C43" w:rsidRPr="00302CD2">
              <w:rPr>
                <w:bCs/>
                <w:kern w:val="22"/>
                <w:szCs w:val="22"/>
              </w:rPr>
              <w:t>3</w:t>
            </w:r>
            <w:r>
              <w:rPr>
                <w:bCs/>
                <w:kern w:val="22"/>
                <w:szCs w:val="22"/>
              </w:rPr>
              <w:t xml:space="preserve">  </w:t>
            </w:r>
          </w:p>
        </w:tc>
        <w:tc>
          <w:tcPr>
            <w:tcW w:w="578" w:type="pct"/>
          </w:tcPr>
          <w:p w14:paraId="5EC59DF4" w14:textId="2BCE3096" w:rsidR="00D100F7" w:rsidRDefault="004C6DE0"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12A</w:t>
            </w:r>
          </w:p>
        </w:tc>
      </w:tr>
      <w:tr w:rsidR="00933E3B" w14:paraId="0AFDD2DC" w14:textId="77777777" w:rsidTr="00302CD2">
        <w:tc>
          <w:tcPr>
            <w:tcW w:w="1241" w:type="pct"/>
          </w:tcPr>
          <w:p w14:paraId="2EBAEF81" w14:textId="5073011C" w:rsidR="00933E3B" w:rsidRDefault="00933E3B"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683C43">
              <w:rPr>
                <w:snapToGrid w:val="0"/>
                <w:kern w:val="22"/>
                <w:szCs w:val="22"/>
              </w:rPr>
              <w:t>12</w:t>
            </w:r>
          </w:p>
        </w:tc>
        <w:tc>
          <w:tcPr>
            <w:tcW w:w="3181" w:type="pct"/>
          </w:tcPr>
          <w:p w14:paraId="5482FC75" w14:textId="0BCCAE1A" w:rsidR="00933E3B" w:rsidRDefault="00933E3B"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 xml:space="preserve">Report on the review </w:t>
            </w:r>
            <w:r w:rsidR="00E745DD">
              <w:rPr>
                <w:snapToGrid w:val="0"/>
                <w:kern w:val="22"/>
                <w:szCs w:val="22"/>
              </w:rPr>
              <w:t xml:space="preserve">of technical and scientific cooperation programmes </w:t>
            </w:r>
          </w:p>
        </w:tc>
        <w:tc>
          <w:tcPr>
            <w:tcW w:w="578" w:type="pct"/>
          </w:tcPr>
          <w:p w14:paraId="401BF11E" w14:textId="402E6EFD" w:rsidR="00933E3B" w:rsidRDefault="00E745DD">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13A</w:t>
            </w:r>
          </w:p>
        </w:tc>
      </w:tr>
      <w:tr w:rsidR="004F70A8" w14:paraId="2DCDA483" w14:textId="77777777" w:rsidTr="00302CD2">
        <w:tc>
          <w:tcPr>
            <w:tcW w:w="1241" w:type="pct"/>
          </w:tcPr>
          <w:p w14:paraId="1ED98AA5" w14:textId="4A85246A"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683C43">
              <w:rPr>
                <w:snapToGrid w:val="0"/>
                <w:kern w:val="22"/>
                <w:szCs w:val="22"/>
              </w:rPr>
              <w:t>13</w:t>
            </w:r>
          </w:p>
        </w:tc>
        <w:tc>
          <w:tcPr>
            <w:tcW w:w="3181" w:type="pct"/>
          </w:tcPr>
          <w:p w14:paraId="1AA8938A" w14:textId="4B285A8F" w:rsidR="00D100F7" w:rsidRDefault="004C6DE0"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Updated information on the work</w:t>
            </w:r>
            <w:r w:rsidRPr="001605D7">
              <w:rPr>
                <w:snapToGrid w:val="0"/>
                <w:kern w:val="22"/>
                <w:szCs w:val="22"/>
              </w:rPr>
              <w:t xml:space="preserve"> of the Intergovernmental Science-Policy Platform on Biodiversity and Ecosystem Services</w:t>
            </w:r>
            <w:r>
              <w:rPr>
                <w:snapToGrid w:val="0"/>
                <w:kern w:val="22"/>
                <w:szCs w:val="22"/>
              </w:rPr>
              <w:t xml:space="preserve"> related to the Convention.</w:t>
            </w:r>
          </w:p>
        </w:tc>
        <w:tc>
          <w:tcPr>
            <w:tcW w:w="578" w:type="pct"/>
          </w:tcPr>
          <w:p w14:paraId="5030E66E" w14:textId="75C6E699" w:rsidR="00D100F7" w:rsidRDefault="004C6DE0"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15A</w:t>
            </w:r>
          </w:p>
        </w:tc>
      </w:tr>
      <w:tr w:rsidR="004F70A8" w14:paraId="60271C00" w14:textId="77777777" w:rsidTr="00302CD2">
        <w:tc>
          <w:tcPr>
            <w:tcW w:w="1241" w:type="pct"/>
          </w:tcPr>
          <w:p w14:paraId="6B4384EA" w14:textId="666612D0" w:rsidR="00D100F7"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3B59E7">
              <w:rPr>
                <w:snapToGrid w:val="0"/>
                <w:kern w:val="22"/>
                <w:szCs w:val="22"/>
              </w:rPr>
              <w:t>14</w:t>
            </w:r>
          </w:p>
        </w:tc>
        <w:tc>
          <w:tcPr>
            <w:tcW w:w="3181" w:type="pct"/>
          </w:tcPr>
          <w:p w14:paraId="184F04B0" w14:textId="324ABB02" w:rsidR="00D100F7" w:rsidRDefault="00E745DD"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 xml:space="preserve">Additional information on </w:t>
            </w:r>
            <w:r w:rsidR="0015739F" w:rsidRPr="00584A6C">
              <w:rPr>
                <w:bCs/>
              </w:rPr>
              <w:t>cooperation with other conventions, international organizations and initiatives</w:t>
            </w:r>
          </w:p>
        </w:tc>
        <w:tc>
          <w:tcPr>
            <w:tcW w:w="578" w:type="pct"/>
          </w:tcPr>
          <w:p w14:paraId="2A739B32" w14:textId="24ABD509" w:rsidR="00D100F7" w:rsidRDefault="0015739F"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15B</w:t>
            </w:r>
          </w:p>
        </w:tc>
      </w:tr>
      <w:tr w:rsidR="0015739F" w14:paraId="1744249F" w14:textId="77777777" w:rsidTr="00302CD2">
        <w:tc>
          <w:tcPr>
            <w:tcW w:w="1241" w:type="pct"/>
          </w:tcPr>
          <w:p w14:paraId="4758FC33" w14:textId="3417DF24" w:rsidR="0015739F" w:rsidRDefault="0015739F"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3B59E7">
              <w:rPr>
                <w:snapToGrid w:val="0"/>
                <w:kern w:val="22"/>
                <w:szCs w:val="22"/>
              </w:rPr>
              <w:t>15</w:t>
            </w:r>
          </w:p>
        </w:tc>
        <w:tc>
          <w:tcPr>
            <w:tcW w:w="3181" w:type="pct"/>
          </w:tcPr>
          <w:p w14:paraId="3BD01143" w14:textId="51A33051" w:rsidR="0015739F" w:rsidRDefault="0015739F"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Multi-year programme of work of the Conference of the Parties</w:t>
            </w:r>
          </w:p>
        </w:tc>
        <w:tc>
          <w:tcPr>
            <w:tcW w:w="578" w:type="pct"/>
          </w:tcPr>
          <w:p w14:paraId="3832FDEC" w14:textId="1E091191" w:rsidR="0015739F" w:rsidRDefault="0015739F" w:rsidP="0015739F">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18</w:t>
            </w:r>
          </w:p>
        </w:tc>
      </w:tr>
      <w:tr w:rsidR="000D6A86" w14:paraId="1211A978" w14:textId="77777777" w:rsidTr="007E702F">
        <w:tc>
          <w:tcPr>
            <w:tcW w:w="1241" w:type="pct"/>
          </w:tcPr>
          <w:p w14:paraId="7A40DDAB" w14:textId="013994DB" w:rsidR="000D6A86" w:rsidRDefault="000D6A86"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0D6A86">
              <w:rPr>
                <w:snapToGrid w:val="0"/>
                <w:kern w:val="22"/>
                <w:szCs w:val="22"/>
              </w:rPr>
              <w:t>CBD/WG8J/11/7</w:t>
            </w:r>
          </w:p>
        </w:tc>
        <w:tc>
          <w:tcPr>
            <w:tcW w:w="3181" w:type="pct"/>
          </w:tcPr>
          <w:p w14:paraId="2584D672" w14:textId="28EF3851" w:rsidR="000D6A86" w:rsidRDefault="004B5647"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4B5647">
              <w:rPr>
                <w:snapToGrid w:val="0"/>
                <w:kern w:val="22"/>
                <w:szCs w:val="22"/>
              </w:rPr>
              <w:t>Report of the Ad Hoc Open-Ended Inter-Sessional Working Group on Article 8(j) and Related Provisions of the Convention on Biological Diversity on its Eleventh meeting</w:t>
            </w:r>
          </w:p>
        </w:tc>
        <w:tc>
          <w:tcPr>
            <w:tcW w:w="578" w:type="pct"/>
          </w:tcPr>
          <w:p w14:paraId="7423877D" w14:textId="77777777" w:rsidR="000D6A86" w:rsidRDefault="000D6A86" w:rsidP="0015739F">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0D6A86" w14:paraId="3769AA13" w14:textId="77777777" w:rsidTr="007E702F">
        <w:tc>
          <w:tcPr>
            <w:tcW w:w="1241" w:type="pct"/>
          </w:tcPr>
          <w:p w14:paraId="247C7D8D" w14:textId="35583126" w:rsidR="000D6A86" w:rsidRDefault="004B5647"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4B5647">
              <w:rPr>
                <w:snapToGrid w:val="0"/>
                <w:kern w:val="22"/>
                <w:szCs w:val="22"/>
              </w:rPr>
              <w:t>CBD/SBSTTA/23/9</w:t>
            </w:r>
          </w:p>
        </w:tc>
        <w:tc>
          <w:tcPr>
            <w:tcW w:w="3181" w:type="pct"/>
          </w:tcPr>
          <w:p w14:paraId="56E93D3F" w14:textId="6F0BE8EF" w:rsidR="000D6A86" w:rsidRDefault="004B5647"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4B5647">
              <w:rPr>
                <w:snapToGrid w:val="0"/>
                <w:kern w:val="22"/>
                <w:szCs w:val="22"/>
              </w:rPr>
              <w:t>Report of the Subsidiary Body on Scientific, Technical and Technological Advice on its twenty-third meeting</w:t>
            </w:r>
          </w:p>
        </w:tc>
        <w:tc>
          <w:tcPr>
            <w:tcW w:w="578" w:type="pct"/>
          </w:tcPr>
          <w:p w14:paraId="4CDF8E7A" w14:textId="77777777" w:rsidR="000D6A86" w:rsidRDefault="000D6A86" w:rsidP="0015739F">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0D6A86" w14:paraId="2D85BBF6" w14:textId="77777777" w:rsidTr="007E702F">
        <w:tc>
          <w:tcPr>
            <w:tcW w:w="1241" w:type="pct"/>
          </w:tcPr>
          <w:p w14:paraId="39A18D61" w14:textId="684CA8E9" w:rsidR="000D6A86" w:rsidRDefault="00697C81"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697C81">
              <w:rPr>
                <w:snapToGrid w:val="0"/>
                <w:kern w:val="22"/>
                <w:szCs w:val="22"/>
              </w:rPr>
              <w:t>CBD/SBSTTA/24/1</w:t>
            </w:r>
            <w:r>
              <w:rPr>
                <w:snapToGrid w:val="0"/>
                <w:kern w:val="22"/>
                <w:szCs w:val="22"/>
              </w:rPr>
              <w:t>2</w:t>
            </w:r>
          </w:p>
        </w:tc>
        <w:tc>
          <w:tcPr>
            <w:tcW w:w="3181" w:type="pct"/>
          </w:tcPr>
          <w:p w14:paraId="05B9A778" w14:textId="66BFBF67" w:rsidR="000D6A86" w:rsidRDefault="00697C81"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697C81">
              <w:rPr>
                <w:snapToGrid w:val="0"/>
                <w:kern w:val="22"/>
                <w:szCs w:val="22"/>
              </w:rPr>
              <w:t>Report of the Subsidiary Body on Scientific, Technical and Technological Advice on its twenty-fourth meeting</w:t>
            </w:r>
          </w:p>
        </w:tc>
        <w:tc>
          <w:tcPr>
            <w:tcW w:w="578" w:type="pct"/>
          </w:tcPr>
          <w:p w14:paraId="3E5A6948" w14:textId="77777777" w:rsidR="000D6A86" w:rsidRDefault="000D6A86" w:rsidP="0015739F">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764597" w14:paraId="70849957" w14:textId="77777777" w:rsidTr="00883835">
        <w:tc>
          <w:tcPr>
            <w:tcW w:w="1241" w:type="pct"/>
          </w:tcPr>
          <w:p w14:paraId="6FE7575C" w14:textId="77777777" w:rsidR="00764597" w:rsidRDefault="00764597" w:rsidP="00883835">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690DBC">
              <w:rPr>
                <w:snapToGrid w:val="0"/>
                <w:kern w:val="22"/>
                <w:szCs w:val="22"/>
              </w:rPr>
              <w:t>CBD/SBI/3/21</w:t>
            </w:r>
          </w:p>
        </w:tc>
        <w:tc>
          <w:tcPr>
            <w:tcW w:w="3181" w:type="pct"/>
          </w:tcPr>
          <w:p w14:paraId="190F562A" w14:textId="77777777" w:rsidR="00764597" w:rsidRDefault="00764597" w:rsidP="00883835">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690DBC">
              <w:rPr>
                <w:snapToGrid w:val="0"/>
                <w:kern w:val="22"/>
                <w:szCs w:val="22"/>
              </w:rPr>
              <w:t>Report of the subsidiary body on implementation on its third meeting</w:t>
            </w:r>
          </w:p>
        </w:tc>
        <w:tc>
          <w:tcPr>
            <w:tcW w:w="578" w:type="pct"/>
          </w:tcPr>
          <w:p w14:paraId="7C6958E7" w14:textId="77777777" w:rsidR="00764597" w:rsidRDefault="00764597" w:rsidP="00883835">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1C32A3" w14:paraId="7DE855E3" w14:textId="77777777" w:rsidTr="000C5FC5">
        <w:tc>
          <w:tcPr>
            <w:tcW w:w="1241" w:type="pct"/>
          </w:tcPr>
          <w:p w14:paraId="643BCF11" w14:textId="04407518" w:rsidR="001C32A3" w:rsidRPr="009E2B55" w:rsidRDefault="00671C6D" w:rsidP="000C5FC5">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671C6D">
              <w:rPr>
                <w:snapToGrid w:val="0"/>
                <w:kern w:val="22"/>
                <w:szCs w:val="22"/>
              </w:rPr>
              <w:t>CBD/WG2020/3/7</w:t>
            </w:r>
          </w:p>
        </w:tc>
        <w:tc>
          <w:tcPr>
            <w:tcW w:w="3181" w:type="pct"/>
          </w:tcPr>
          <w:p w14:paraId="6583986A" w14:textId="71BD74D1" w:rsidR="001C32A3" w:rsidRPr="001C32A3" w:rsidRDefault="00671C6D" w:rsidP="000C5FC5">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1C32A3">
              <w:rPr>
                <w:snapToGrid w:val="0"/>
                <w:kern w:val="22"/>
                <w:szCs w:val="22"/>
              </w:rPr>
              <w:t xml:space="preserve">Report of the Open-ended Working Group on the Post-2020 Global Biodiversity Framework on its </w:t>
            </w:r>
            <w:r>
              <w:rPr>
                <w:snapToGrid w:val="0"/>
                <w:kern w:val="22"/>
                <w:szCs w:val="22"/>
              </w:rPr>
              <w:t>third</w:t>
            </w:r>
            <w:r w:rsidRPr="001C32A3">
              <w:rPr>
                <w:snapToGrid w:val="0"/>
                <w:kern w:val="22"/>
                <w:szCs w:val="22"/>
              </w:rPr>
              <w:t xml:space="preserve"> meeting</w:t>
            </w:r>
          </w:p>
        </w:tc>
        <w:tc>
          <w:tcPr>
            <w:tcW w:w="578" w:type="pct"/>
          </w:tcPr>
          <w:p w14:paraId="047B012A" w14:textId="77777777" w:rsidR="001C32A3" w:rsidRDefault="001C32A3" w:rsidP="000C5FC5">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D76605" w14:paraId="459D4EFD" w14:textId="77777777" w:rsidTr="007E702F">
        <w:tc>
          <w:tcPr>
            <w:tcW w:w="1241" w:type="pct"/>
          </w:tcPr>
          <w:p w14:paraId="43B68281" w14:textId="253D62BA" w:rsidR="00D76605" w:rsidRDefault="00690DBC"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690DBC">
              <w:rPr>
                <w:snapToGrid w:val="0"/>
                <w:kern w:val="22"/>
                <w:szCs w:val="22"/>
              </w:rPr>
              <w:lastRenderedPageBreak/>
              <w:t>CBD/WG2020/4/4</w:t>
            </w:r>
          </w:p>
        </w:tc>
        <w:tc>
          <w:tcPr>
            <w:tcW w:w="3181" w:type="pct"/>
          </w:tcPr>
          <w:p w14:paraId="4BB95658" w14:textId="67FFD367" w:rsidR="00D76605" w:rsidRDefault="003F7ABC"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3F7ABC">
              <w:rPr>
                <w:snapToGrid w:val="0"/>
                <w:kern w:val="22"/>
                <w:szCs w:val="22"/>
              </w:rPr>
              <w:t>Report of the Open-ended Working Group on the Post-2020 Global Biodiversity Framework on its fourth meeting</w:t>
            </w:r>
          </w:p>
        </w:tc>
        <w:tc>
          <w:tcPr>
            <w:tcW w:w="578" w:type="pct"/>
          </w:tcPr>
          <w:p w14:paraId="203252C0" w14:textId="77777777" w:rsidR="00D76605" w:rsidRDefault="00D76605" w:rsidP="0015739F">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D76605" w14:paraId="579F7325" w14:textId="77777777" w:rsidTr="007E702F">
        <w:tc>
          <w:tcPr>
            <w:tcW w:w="1241" w:type="pct"/>
          </w:tcPr>
          <w:p w14:paraId="090A8DA9" w14:textId="32BDD754" w:rsidR="00D76605" w:rsidRDefault="003F7ABC"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3F7ABC">
              <w:rPr>
                <w:snapToGrid w:val="0"/>
                <w:kern w:val="22"/>
                <w:szCs w:val="22"/>
              </w:rPr>
              <w:t>CBD/WG2020/</w:t>
            </w:r>
            <w:r w:rsidR="00764597">
              <w:rPr>
                <w:snapToGrid w:val="0"/>
                <w:kern w:val="22"/>
                <w:szCs w:val="22"/>
              </w:rPr>
              <w:t>5</w:t>
            </w:r>
            <w:r w:rsidRPr="003F7ABC">
              <w:rPr>
                <w:snapToGrid w:val="0"/>
                <w:kern w:val="22"/>
                <w:szCs w:val="22"/>
              </w:rPr>
              <w:t>/</w:t>
            </w:r>
            <w:r>
              <w:rPr>
                <w:snapToGrid w:val="0"/>
                <w:kern w:val="22"/>
                <w:szCs w:val="22"/>
              </w:rPr>
              <w:t>-</w:t>
            </w:r>
          </w:p>
        </w:tc>
        <w:tc>
          <w:tcPr>
            <w:tcW w:w="3181" w:type="pct"/>
          </w:tcPr>
          <w:p w14:paraId="74E93AFF" w14:textId="00FD36F8" w:rsidR="00D76605" w:rsidRDefault="003F7ABC"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3F7ABC">
              <w:rPr>
                <w:snapToGrid w:val="0"/>
                <w:kern w:val="22"/>
                <w:szCs w:val="22"/>
              </w:rPr>
              <w:t xml:space="preserve">Report of the Open-ended Working Group on the Post-2020 Global Biodiversity Framework on its </w:t>
            </w:r>
            <w:r>
              <w:rPr>
                <w:snapToGrid w:val="0"/>
                <w:kern w:val="22"/>
                <w:szCs w:val="22"/>
              </w:rPr>
              <w:t>fifth</w:t>
            </w:r>
            <w:r w:rsidRPr="003F7ABC">
              <w:rPr>
                <w:snapToGrid w:val="0"/>
                <w:kern w:val="22"/>
                <w:szCs w:val="22"/>
              </w:rPr>
              <w:t xml:space="preserve"> meeting</w:t>
            </w:r>
          </w:p>
        </w:tc>
        <w:tc>
          <w:tcPr>
            <w:tcW w:w="578" w:type="pct"/>
          </w:tcPr>
          <w:p w14:paraId="32894817" w14:textId="77777777" w:rsidR="00D76605" w:rsidRDefault="00D76605" w:rsidP="0015739F">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bl>
    <w:p w14:paraId="13205A26" w14:textId="50277C8B" w:rsidR="00205D80" w:rsidRDefault="004572BA" w:rsidP="00205D80">
      <w:pPr>
        <w:pStyle w:val="Heading-plainbold"/>
        <w:keepNext/>
        <w:numPr>
          <w:ilvl w:val="2"/>
          <w:numId w:val="38"/>
        </w:numPr>
        <w:suppressLineNumbers/>
        <w:suppressAutoHyphens/>
        <w:kinsoku w:val="0"/>
        <w:overflowPunct w:val="0"/>
        <w:autoSpaceDE w:val="0"/>
        <w:autoSpaceDN w:val="0"/>
        <w:ind w:left="0" w:firstLine="0"/>
        <w:rPr>
          <w:i w:val="0"/>
          <w:iCs/>
          <w:snapToGrid w:val="0"/>
          <w:kern w:val="22"/>
          <w:szCs w:val="22"/>
          <w:lang w:val="en-CA"/>
        </w:rPr>
      </w:pPr>
      <w:r>
        <w:rPr>
          <w:i w:val="0"/>
          <w:iCs/>
          <w:snapToGrid w:val="0"/>
          <w:kern w:val="22"/>
          <w:szCs w:val="22"/>
          <w:lang w:val="en-CA"/>
        </w:rPr>
        <w:t>Information</w:t>
      </w:r>
      <w:r w:rsidR="00205D80" w:rsidRPr="00EF091F">
        <w:rPr>
          <w:i w:val="0"/>
          <w:iCs/>
          <w:snapToGrid w:val="0"/>
          <w:kern w:val="22"/>
          <w:szCs w:val="22"/>
          <w:lang w:val="en-CA"/>
        </w:rPr>
        <w:t xml:space="preserve"> documents</w:t>
      </w:r>
      <w:r w:rsidR="00205D80">
        <w:rPr>
          <w:i w:val="0"/>
          <w:iCs/>
          <w:snapToGrid w:val="0"/>
          <w:kern w:val="22"/>
          <w:szCs w:val="22"/>
          <w:lang w:val="en-CA"/>
        </w:rPr>
        <w:t xml:space="preserve"> </w:t>
      </w:r>
    </w:p>
    <w:tbl>
      <w:tblPr>
        <w:tblStyle w:val="TableGrid"/>
        <w:tblW w:w="518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552"/>
        <w:gridCol w:w="6313"/>
        <w:gridCol w:w="832"/>
      </w:tblGrid>
      <w:tr w:rsidR="00300F4B" w14:paraId="75EAB7F5" w14:textId="77777777" w:rsidTr="00942CC3">
        <w:tc>
          <w:tcPr>
            <w:tcW w:w="1316" w:type="pct"/>
          </w:tcPr>
          <w:p w14:paraId="3C8B6358" w14:textId="174F2481" w:rsidR="00300F4B" w:rsidRDefault="00300F4B" w:rsidP="008B319D">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CBD/COP/15/INF/1</w:t>
            </w:r>
          </w:p>
        </w:tc>
        <w:tc>
          <w:tcPr>
            <w:tcW w:w="3255" w:type="pct"/>
          </w:tcPr>
          <w:p w14:paraId="4A6EF784" w14:textId="6A9DDFE6" w:rsidR="00300F4B" w:rsidRDefault="009D1DC6" w:rsidP="008B319D">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9D1DC6">
              <w:rPr>
                <w:snapToGrid w:val="0"/>
                <w:kern w:val="22"/>
                <w:szCs w:val="22"/>
              </w:rPr>
              <w:t>Admission of qualified bodies and agencies to Part I of the fifteenth meeting of the Conference of the Parties and concurrent meetings of the Protocol</w:t>
            </w:r>
          </w:p>
        </w:tc>
        <w:tc>
          <w:tcPr>
            <w:tcW w:w="429" w:type="pct"/>
          </w:tcPr>
          <w:p w14:paraId="1E1A66E9" w14:textId="0409D099" w:rsidR="00300F4B" w:rsidRDefault="009D1DC6"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16</w:t>
            </w:r>
          </w:p>
        </w:tc>
      </w:tr>
      <w:tr w:rsidR="00300F4B" w14:paraId="62D0394E" w14:textId="77777777" w:rsidTr="00942CC3">
        <w:tc>
          <w:tcPr>
            <w:tcW w:w="1316" w:type="pct"/>
          </w:tcPr>
          <w:p w14:paraId="48A01E80" w14:textId="7A60F27E" w:rsidR="00300F4B" w:rsidRDefault="00300F4B" w:rsidP="008B319D">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Pr>
                <w:snapToGrid w:val="0"/>
                <w:kern w:val="22"/>
                <w:szCs w:val="22"/>
              </w:rPr>
              <w:t>CBD/COP/15/</w:t>
            </w:r>
            <w:r w:rsidR="00D57B62">
              <w:rPr>
                <w:snapToGrid w:val="0"/>
                <w:kern w:val="22"/>
                <w:szCs w:val="22"/>
              </w:rPr>
              <w:t>INF/2</w:t>
            </w:r>
          </w:p>
        </w:tc>
        <w:tc>
          <w:tcPr>
            <w:tcW w:w="3255" w:type="pct"/>
          </w:tcPr>
          <w:p w14:paraId="41BEEEF0" w14:textId="15E1CAD2" w:rsidR="00300F4B" w:rsidRDefault="004572BA" w:rsidP="008B319D">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9D1DC6">
              <w:rPr>
                <w:snapToGrid w:val="0"/>
                <w:kern w:val="22"/>
                <w:szCs w:val="22"/>
              </w:rPr>
              <w:t xml:space="preserve">Admission of qualified bodies and agencies to Part </w:t>
            </w:r>
            <w:r>
              <w:rPr>
                <w:snapToGrid w:val="0"/>
                <w:kern w:val="22"/>
                <w:szCs w:val="22"/>
              </w:rPr>
              <w:t>I</w:t>
            </w:r>
            <w:r w:rsidRPr="009D1DC6">
              <w:rPr>
                <w:snapToGrid w:val="0"/>
                <w:kern w:val="22"/>
                <w:szCs w:val="22"/>
              </w:rPr>
              <w:t>I of the fifteenth meeting of the Conference of the Parties and concurrent meetings of the Protocol</w:t>
            </w:r>
            <w:r w:rsidRPr="008D5532">
              <w:rPr>
                <w:snapToGrid w:val="0"/>
                <w:kern w:val="22"/>
                <w:szCs w:val="22"/>
              </w:rPr>
              <w:t xml:space="preserve"> </w:t>
            </w:r>
          </w:p>
        </w:tc>
        <w:tc>
          <w:tcPr>
            <w:tcW w:w="429" w:type="pct"/>
          </w:tcPr>
          <w:p w14:paraId="54E1503E" w14:textId="645565B8" w:rsidR="00300F4B" w:rsidRDefault="001E01C7"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Pr>
                <w:snapToGrid w:val="0"/>
                <w:kern w:val="22"/>
                <w:szCs w:val="22"/>
              </w:rPr>
              <w:t>9</w:t>
            </w:r>
          </w:p>
        </w:tc>
      </w:tr>
    </w:tbl>
    <w:p w14:paraId="21CD4B16" w14:textId="77777777" w:rsidR="00300F4B" w:rsidRPr="00584A6C" w:rsidRDefault="00300F4B" w:rsidP="00942CC3">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p>
    <w:p w14:paraId="3093D971" w14:textId="040470AA" w:rsidR="00B3369F" w:rsidRPr="00B00053" w:rsidRDefault="003743D0" w:rsidP="00FF7C98">
      <w:pPr>
        <w:pStyle w:val="Para1"/>
        <w:numPr>
          <w:ilvl w:val="0"/>
          <w:numId w:val="0"/>
        </w:numPr>
        <w:suppressLineNumbers/>
        <w:suppressAutoHyphens/>
        <w:kinsoku w:val="0"/>
        <w:overflowPunct w:val="0"/>
        <w:autoSpaceDE w:val="0"/>
        <w:autoSpaceDN w:val="0"/>
        <w:adjustRightInd w:val="0"/>
        <w:snapToGrid w:val="0"/>
        <w:jc w:val="center"/>
        <w:rPr>
          <w:kern w:val="22"/>
          <w:szCs w:val="22"/>
        </w:rPr>
      </w:pPr>
      <w:r w:rsidRPr="00584A6C">
        <w:rPr>
          <w:kern w:val="22"/>
          <w:szCs w:val="22"/>
        </w:rPr>
        <w:t>__________</w:t>
      </w:r>
    </w:p>
    <w:sectPr w:rsidR="00B3369F" w:rsidRPr="00B00053" w:rsidSect="0090075A">
      <w:headerReference w:type="even" r:id="rId64"/>
      <w:headerReference w:type="default" r:id="rId65"/>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B5A2D65" w14:textId="77777777" w:rsidR="00651927" w:rsidRDefault="00651927" w:rsidP="00CF1848">
      <w:r>
        <w:separator/>
      </w:r>
    </w:p>
  </w:endnote>
  <w:endnote w:type="continuationSeparator" w:id="0">
    <w:p w14:paraId="116B72AA" w14:textId="77777777" w:rsidR="00651927" w:rsidRDefault="00651927" w:rsidP="00CF1848">
      <w:r>
        <w:continuationSeparator/>
      </w:r>
    </w:p>
  </w:endnote>
  <w:endnote w:type="continuationNotice" w:id="1">
    <w:p w14:paraId="3087B1B6" w14:textId="77777777" w:rsidR="00651927" w:rsidRDefault="0065192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Calibri"/>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 w:name="Batang">
    <w:altName w:val="바탕"/>
    <w:panose1 w:val="02030600000101010101"/>
    <w:charset w:val="81"/>
    <w:family w:val="roman"/>
    <w:pitch w:val="variable"/>
    <w:sig w:usb0="B00002AF" w:usb1="69D77CFB" w:usb2="00000030" w:usb3="00000000" w:csb0="0008009F" w:csb1="00000000"/>
  </w:font>
  <w:font w:name="DengXian">
    <w:altName w:val="等线"/>
    <w:panose1 w:val="02010600030101010101"/>
    <w:charset w:val="86"/>
    <w:family w:val="auto"/>
    <w:pitch w:val="variable"/>
    <w:sig w:usb0="A00002BF" w:usb1="38CF7CFA" w:usb2="00000016" w:usb3="00000000" w:csb0="0004000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0FE3D50" w14:textId="77777777" w:rsidR="00651927" w:rsidRDefault="00651927" w:rsidP="00CF1848">
      <w:r>
        <w:separator/>
      </w:r>
    </w:p>
  </w:footnote>
  <w:footnote w:type="continuationSeparator" w:id="0">
    <w:p w14:paraId="510A6DCE" w14:textId="77777777" w:rsidR="00651927" w:rsidRDefault="00651927" w:rsidP="00CF1848">
      <w:r>
        <w:continuationSeparator/>
      </w:r>
    </w:p>
  </w:footnote>
  <w:footnote w:type="continuationNotice" w:id="1">
    <w:p w14:paraId="1E154A9E" w14:textId="77777777" w:rsidR="00651927" w:rsidRDefault="00651927"/>
  </w:footnote>
  <w:footnote w:id="2">
    <w:p w14:paraId="7AF1A1D6" w14:textId="7FECFC58" w:rsidR="000E07BF" w:rsidRDefault="000E07BF" w:rsidP="00942CC3">
      <w:pPr>
        <w:pStyle w:val="FootnoteText"/>
        <w:ind w:firstLine="0"/>
      </w:pPr>
      <w:r>
        <w:rPr>
          <w:rStyle w:val="FootnoteReference"/>
        </w:rPr>
        <w:footnoteRef/>
      </w:r>
      <w:r>
        <w:t xml:space="preserve"> For ease of reference, each draft decision will also be made available separately on the meeting </w:t>
      </w:r>
      <w:hyperlink r:id="rId1" w:history="1">
        <w:r w:rsidRPr="00F312ED">
          <w:rPr>
            <w:rStyle w:val="Hyperlink"/>
          </w:rPr>
          <w:t>web</w:t>
        </w:r>
        <w:r w:rsidR="00640937" w:rsidRPr="00F312ED">
          <w:rPr>
            <w:rStyle w:val="Hyperlink"/>
          </w:rPr>
          <w:t xml:space="preserve"> page</w:t>
        </w:r>
      </w:hyperlink>
      <w:r>
        <w:t xml:space="preserve">. </w:t>
      </w:r>
    </w:p>
  </w:footnote>
  <w:footnote w:id="3">
    <w:p w14:paraId="08AB77F8" w14:textId="77777777" w:rsidR="00D77560" w:rsidRPr="00FC3E8D" w:rsidRDefault="00D77560" w:rsidP="00B00053">
      <w:pPr>
        <w:pStyle w:val="FootnoteText"/>
        <w:kinsoku w:val="0"/>
        <w:overflowPunct w:val="0"/>
        <w:autoSpaceDE w:val="0"/>
        <w:autoSpaceDN w:val="0"/>
        <w:ind w:firstLine="0"/>
        <w:jc w:val="left"/>
        <w:rPr>
          <w:kern w:val="18"/>
          <w:szCs w:val="18"/>
        </w:rPr>
      </w:pPr>
      <w:r w:rsidRPr="00B00053">
        <w:rPr>
          <w:rStyle w:val="FootnoteReference"/>
          <w:kern w:val="18"/>
          <w:sz w:val="18"/>
          <w:szCs w:val="18"/>
        </w:rPr>
        <w:footnoteRef/>
      </w:r>
      <w:r w:rsidRPr="00FC3E8D">
        <w:rPr>
          <w:kern w:val="18"/>
          <w:szCs w:val="18"/>
          <w:vertAlign w:val="superscript"/>
        </w:rPr>
        <w:t xml:space="preserve"> </w:t>
      </w:r>
      <w:r w:rsidRPr="00FC3E8D">
        <w:rPr>
          <w:kern w:val="18"/>
          <w:szCs w:val="18"/>
        </w:rPr>
        <w:t>See CBD/COP/15/1/Add.2.</w:t>
      </w:r>
    </w:p>
  </w:footnote>
  <w:footnote w:id="4">
    <w:p w14:paraId="520379A1" w14:textId="4BD7CD0B" w:rsidR="00923A6F" w:rsidRPr="00A90A9F" w:rsidRDefault="00923A6F" w:rsidP="00923A6F">
      <w:pPr>
        <w:pStyle w:val="FootnoteText"/>
        <w:ind w:firstLine="0"/>
      </w:pPr>
      <w:r>
        <w:rPr>
          <w:rStyle w:val="FootnoteReference"/>
        </w:rPr>
        <w:footnoteRef/>
      </w:r>
      <w:r>
        <w:t xml:space="preserve"> Ms. Sujata Arora (India) was elected at COP-14, later replaced by Vinod Mathur and subsequently by Mr. Naresh Pal Gangwar</w:t>
      </w:r>
      <w:r w:rsidR="00F14F8C">
        <w:t>.</w:t>
      </w:r>
    </w:p>
  </w:footnote>
  <w:footnote w:id="5">
    <w:p w14:paraId="631A94E6" w14:textId="30E1EFD9" w:rsidR="00923A6F" w:rsidRPr="00A90A9F" w:rsidRDefault="00923A6F" w:rsidP="00923A6F">
      <w:pPr>
        <w:pStyle w:val="FootnoteText"/>
        <w:ind w:firstLine="0"/>
      </w:pPr>
      <w:r>
        <w:rPr>
          <w:rStyle w:val="FootnoteReference"/>
        </w:rPr>
        <w:footnoteRef/>
      </w:r>
      <w:r>
        <w:t xml:space="preserve"> Carlos Manuel Rodriguez (Costa Rica)</w:t>
      </w:r>
      <w:r w:rsidRPr="00106B4E">
        <w:t xml:space="preserve"> </w:t>
      </w:r>
      <w:r>
        <w:t xml:space="preserve">was elected at COP-14, later replaced by Ms. Andrea Meza Murillo and subsequently by </w:t>
      </w:r>
      <w:r w:rsidRPr="00106B4E">
        <w:t>Ms. Eugenia Arguedas Montezuma</w:t>
      </w:r>
      <w:r w:rsidR="00F14F8C">
        <w:t>.</w:t>
      </w:r>
      <w:r w:rsidRPr="00106B4E">
        <w:t xml:space="preserve">  </w:t>
      </w:r>
    </w:p>
  </w:footnote>
  <w:footnote w:id="6">
    <w:p w14:paraId="3A535867" w14:textId="5D7CDBBA" w:rsidR="000E07BF" w:rsidRDefault="000E07BF" w:rsidP="00942CC3">
      <w:pPr>
        <w:pStyle w:val="FootnoteText"/>
        <w:ind w:firstLine="0"/>
      </w:pPr>
      <w:r>
        <w:rPr>
          <w:rStyle w:val="FootnoteReference"/>
        </w:rPr>
        <w:footnoteRef/>
      </w:r>
      <w:r>
        <w:t xml:space="preserve"> The outcomes of </w:t>
      </w:r>
      <w:r w:rsidR="001E1ACD">
        <w:t>the fifth meeting of the Working Group</w:t>
      </w:r>
      <w:r>
        <w:t xml:space="preserve"> will be made available as soon as possible after the conclusion of the meeting on </w:t>
      </w:r>
      <w:r w:rsidR="00254F05">
        <w:t xml:space="preserve">5 </w:t>
      </w:r>
      <w:r>
        <w:t>December 202</w:t>
      </w:r>
      <w:r w:rsidR="00835078">
        <w:t>2.</w:t>
      </w:r>
    </w:p>
  </w:footnote>
  <w:footnote w:id="7">
    <w:p w14:paraId="19CC258E" w14:textId="4199B1FB" w:rsidR="00661094" w:rsidRDefault="00661094">
      <w:pPr>
        <w:pStyle w:val="FootnoteText"/>
      </w:pPr>
      <w:r>
        <w:rPr>
          <w:rStyle w:val="FootnoteReference"/>
        </w:rPr>
        <w:footnoteRef/>
      </w:r>
      <w:r>
        <w:t xml:space="preserve"> Further information is available </w:t>
      </w:r>
      <w:r w:rsidR="00393383">
        <w:t xml:space="preserve">on the meeting page for </w:t>
      </w:r>
      <w:r w:rsidR="00393383" w:rsidRPr="00942CC3">
        <w:t xml:space="preserve">the </w:t>
      </w:r>
      <w:r w:rsidR="002F7C9C" w:rsidRPr="00942CC3">
        <w:rPr>
          <w:szCs w:val="22"/>
        </w:rPr>
        <w:t>e</w:t>
      </w:r>
      <w:r w:rsidR="00393383" w:rsidRPr="00942CC3">
        <w:rPr>
          <w:szCs w:val="22"/>
        </w:rPr>
        <w:t xml:space="preserve">xpert </w:t>
      </w:r>
      <w:r w:rsidR="002F7C9C" w:rsidRPr="00942CC3">
        <w:rPr>
          <w:szCs w:val="22"/>
        </w:rPr>
        <w:t>w</w:t>
      </w:r>
      <w:r w:rsidR="00393383" w:rsidRPr="00942CC3">
        <w:rPr>
          <w:szCs w:val="22"/>
        </w:rPr>
        <w:t xml:space="preserve">orkshop on the </w:t>
      </w:r>
      <w:r w:rsidR="002F7C9C" w:rsidRPr="00942CC3">
        <w:rPr>
          <w:szCs w:val="22"/>
        </w:rPr>
        <w:t>m</w:t>
      </w:r>
      <w:r w:rsidR="00393383" w:rsidRPr="00942CC3">
        <w:rPr>
          <w:szCs w:val="22"/>
        </w:rPr>
        <w:t xml:space="preserve">onitoring </w:t>
      </w:r>
      <w:r w:rsidR="002F7C9C" w:rsidRPr="00942CC3">
        <w:rPr>
          <w:szCs w:val="22"/>
        </w:rPr>
        <w:t>f</w:t>
      </w:r>
      <w:r w:rsidR="00393383" w:rsidRPr="00942CC3">
        <w:rPr>
          <w:szCs w:val="22"/>
        </w:rPr>
        <w:t>ramework for the post</w:t>
      </w:r>
      <w:r w:rsidR="002F7C9C" w:rsidRPr="00942CC3">
        <w:rPr>
          <w:szCs w:val="22"/>
        </w:rPr>
        <w:noBreakHyphen/>
      </w:r>
      <w:r w:rsidR="00393383" w:rsidRPr="00942CC3">
        <w:rPr>
          <w:szCs w:val="22"/>
        </w:rPr>
        <w:t xml:space="preserve">2020 global biodiversity framework at: </w:t>
      </w:r>
      <w:hyperlink r:id="rId2" w:history="1">
        <w:r w:rsidR="002F7C9C" w:rsidRPr="00942CC3">
          <w:rPr>
            <w:rStyle w:val="Hyperlink"/>
            <w:szCs w:val="22"/>
          </w:rPr>
          <w:t>https://www.cbd.int/meetings/ID-OM-2022-01</w:t>
        </w:r>
      </w:hyperlink>
      <w:r w:rsidR="002F7C9C">
        <w:rPr>
          <w:szCs w:val="22"/>
        </w:rPr>
        <w:t xml:space="preserve"> </w:t>
      </w:r>
    </w:p>
  </w:footnote>
  <w:footnote w:id="8">
    <w:p w14:paraId="37501D13" w14:textId="404DC752" w:rsidR="007C1268" w:rsidRDefault="007C1268" w:rsidP="007C1268">
      <w:pPr>
        <w:pStyle w:val="FootnoteText"/>
        <w:ind w:firstLine="0"/>
      </w:pPr>
      <w:r>
        <w:rPr>
          <w:rStyle w:val="FootnoteReference"/>
        </w:rPr>
        <w:footnoteRef/>
      </w:r>
      <w:r>
        <w:t xml:space="preserve"> The draft annexes were available for comments both prior to and after the second part of SBI-3 (Notifications 2022-001, 2022-018).</w:t>
      </w:r>
      <w:r w:rsidR="00354668">
        <w:t xml:space="preserve"> </w:t>
      </w:r>
      <w:r>
        <w:t>The report of the workshop is available as CBD/ID/WS/2022/1/1 and relevant docum</w:t>
      </w:r>
      <w:r w:rsidR="003F581B">
        <w:t>e</w:t>
      </w:r>
      <w:r>
        <w:t xml:space="preserve">nts sent are </w:t>
      </w:r>
      <w:r w:rsidR="003F581B">
        <w:t>available</w:t>
      </w:r>
      <w:r>
        <w:t xml:space="preserve"> at: </w:t>
      </w:r>
      <w:hyperlink r:id="rId3" w:history="1">
        <w:r w:rsidR="00354668" w:rsidRPr="005D5F13">
          <w:rPr>
            <w:rStyle w:val="Hyperlink"/>
          </w:rPr>
          <w:t>https://www.cbd.int/meetings/IDWS-2022-01</w:t>
        </w:r>
      </w:hyperlink>
      <w:r w:rsidR="00354668">
        <w:t xml:space="preserve"> </w:t>
      </w:r>
    </w:p>
  </w:footnote>
  <w:footnote w:id="9">
    <w:p w14:paraId="041275ED" w14:textId="77777777" w:rsidR="00FF79BE" w:rsidRPr="007F61BA" w:rsidRDefault="00FF79BE" w:rsidP="00FF79BE">
      <w:pPr>
        <w:pStyle w:val="FootnoteText"/>
        <w:ind w:firstLine="0"/>
        <w:rPr>
          <w:lang w:val="en-CA"/>
        </w:rPr>
      </w:pPr>
      <w:r>
        <w:rPr>
          <w:rStyle w:val="FootnoteReference"/>
        </w:rPr>
        <w:footnoteRef/>
      </w:r>
      <w:r>
        <w:t xml:space="preserve"> </w:t>
      </w:r>
      <w:r w:rsidRPr="007F61BA">
        <w:rPr>
          <w:lang w:val="en-CA"/>
        </w:rPr>
        <w:t>Decision IPBES-6/1 on implementation of the first work programme of the Platform.</w:t>
      </w:r>
    </w:p>
  </w:footnote>
  <w:footnote w:id="10">
    <w:p w14:paraId="58AB7478" w14:textId="1CB6377B" w:rsidR="00BC11AD" w:rsidRDefault="00BC11AD" w:rsidP="00942CC3">
      <w:pPr>
        <w:pStyle w:val="FootnoteText"/>
        <w:ind w:firstLine="0"/>
      </w:pPr>
      <w:r>
        <w:rPr>
          <w:rStyle w:val="FootnoteReference"/>
        </w:rPr>
        <w:footnoteRef/>
      </w:r>
      <w:r>
        <w:t xml:space="preserve"> The recommendation was prepared and approved during the first part of SBSTTA-24 in May/June 2021</w:t>
      </w:r>
      <w:r w:rsidR="00D91513">
        <w:t xml:space="preserve"> </w:t>
      </w:r>
      <w:r>
        <w:t xml:space="preserve">and was not discussed further before being formally adopted at the resumed session in March 2022. </w:t>
      </w:r>
    </w:p>
  </w:footnote>
  <w:footnote w:id="11">
    <w:p w14:paraId="74461576" w14:textId="2B4394D8" w:rsidR="006D2A57" w:rsidRPr="00CA4C9F" w:rsidRDefault="006D2A57" w:rsidP="00313996">
      <w:pPr>
        <w:pStyle w:val="FootnoteText"/>
        <w:ind w:firstLine="0"/>
        <w:rPr>
          <w:rFonts w:asciiTheme="majorBidi" w:hAnsiTheme="majorBidi" w:cstheme="majorBidi"/>
        </w:rPr>
      </w:pPr>
      <w:r w:rsidRPr="00CA4C9F">
        <w:rPr>
          <w:rStyle w:val="FootnoteReference"/>
          <w:rFonts w:asciiTheme="majorBidi" w:hAnsiTheme="majorBidi" w:cstheme="majorBidi"/>
        </w:rPr>
        <w:footnoteRef/>
      </w:r>
      <w:r w:rsidRPr="00CA4C9F">
        <w:rPr>
          <w:rFonts w:asciiTheme="majorBidi" w:hAnsiTheme="majorBidi" w:cstheme="majorBidi"/>
        </w:rPr>
        <w:t xml:space="preserve"> CBD/SBI/3/10</w:t>
      </w:r>
      <w:r w:rsidR="00752F13">
        <w:rPr>
          <w:rFonts w:asciiTheme="majorBidi" w:hAnsiTheme="majorBidi" w:cstheme="majorBidi"/>
        </w:rPr>
        <w:t>.</w:t>
      </w:r>
    </w:p>
  </w:footnote>
  <w:footnote w:id="12">
    <w:p w14:paraId="040DCD7D" w14:textId="0F3016C7" w:rsidR="00E509BA" w:rsidRDefault="00E509BA" w:rsidP="00942CC3">
      <w:pPr>
        <w:pStyle w:val="FootnoteText"/>
        <w:ind w:firstLine="0"/>
      </w:pPr>
      <w:r>
        <w:rPr>
          <w:rStyle w:val="FootnoteReference"/>
        </w:rPr>
        <w:footnoteRef/>
      </w:r>
      <w:r>
        <w:t xml:space="preserve"> The original submissions are available at </w:t>
      </w:r>
      <w:hyperlink r:id="rId4" w:history="1">
        <w:r w:rsidRPr="00BB180A">
          <w:rPr>
            <w:rStyle w:val="Hyperlink"/>
          </w:rPr>
          <w:t>https://www.cbd.int/notifications/2022-025</w:t>
        </w:r>
      </w:hyperlink>
      <w:r>
        <w:t xml:space="preserve">. </w:t>
      </w:r>
    </w:p>
  </w:footnote>
  <w:footnote w:id="13">
    <w:p w14:paraId="6A9FC143" w14:textId="42E688A4" w:rsidR="00AC6BD3" w:rsidRDefault="00AC6BD3" w:rsidP="00942CC3">
      <w:pPr>
        <w:pStyle w:val="FootnoteText"/>
        <w:ind w:firstLine="0"/>
      </w:pPr>
      <w:r>
        <w:rPr>
          <w:rStyle w:val="FootnoteReference"/>
        </w:rPr>
        <w:footnoteRef/>
      </w:r>
      <w:r>
        <w:t xml:space="preserve"> </w:t>
      </w:r>
      <w:hyperlink r:id="rId5" w:history="1">
        <w:r w:rsidRPr="000F1738">
          <w:rPr>
            <w:rStyle w:val="Hyperlink"/>
          </w:rPr>
          <w:t>CBD/SBI/3/19</w:t>
        </w:r>
      </w:hyperlink>
    </w:p>
  </w:footnote>
  <w:footnote w:id="14">
    <w:p w14:paraId="4376CCA2" w14:textId="2114DCD6" w:rsidR="0053139E" w:rsidRDefault="0053139E" w:rsidP="0053139E">
      <w:pPr>
        <w:pStyle w:val="FootnoteText"/>
        <w:ind w:firstLine="0"/>
      </w:pPr>
      <w:r>
        <w:rPr>
          <w:rStyle w:val="FootnoteReference"/>
        </w:rPr>
        <w:footnoteRef/>
      </w:r>
      <w:r>
        <w:t xml:space="preserve"> The full documentation for the </w:t>
      </w:r>
      <w:r w:rsidR="006F7AA2">
        <w:t>o</w:t>
      </w:r>
      <w:r w:rsidRPr="00EA087D">
        <w:t xml:space="preserve">nline discussion forum on </w:t>
      </w:r>
      <w:r w:rsidRPr="0053139E">
        <w:t>ecologically or biologically significant marine areas</w:t>
      </w:r>
      <w:r w:rsidR="006F7AA2">
        <w:t xml:space="preserve"> </w:t>
      </w:r>
      <w:r w:rsidRPr="00EA087D">
        <w:t>in preparation for the fifteenth meeting of the Conference of the Parties</w:t>
      </w:r>
      <w:r>
        <w:t xml:space="preserve"> is available at: </w:t>
      </w:r>
      <w:hyperlink r:id="rId6" w:history="1">
        <w:r w:rsidRPr="00BB180A">
          <w:rPr>
            <w:rStyle w:val="Hyperlink"/>
          </w:rPr>
          <w:t>https://www.cbd.int/meetings/006267</w:t>
        </w:r>
      </w:hyperlink>
      <w:r>
        <w:t xml:space="preserve"> </w:t>
      </w:r>
    </w:p>
  </w:footnote>
  <w:footnote w:id="15">
    <w:p w14:paraId="66D1A967" w14:textId="27D01010" w:rsidR="00EA087D" w:rsidRDefault="00EA087D" w:rsidP="00942CC3">
      <w:pPr>
        <w:pStyle w:val="FootnoteText"/>
        <w:ind w:firstLine="0"/>
      </w:pPr>
      <w:r>
        <w:rPr>
          <w:rStyle w:val="FootnoteReference"/>
        </w:rPr>
        <w:footnoteRef/>
      </w:r>
      <w:r>
        <w:t xml:space="preserve"> The full documentation for the </w:t>
      </w:r>
      <w:r w:rsidR="008E4707">
        <w:t>o</w:t>
      </w:r>
      <w:r w:rsidRPr="00EA087D">
        <w:t>nline discussion forum on conservation and sustainable use of marine and coastal biodiversity in preparation for the fifteenth meeting of the Conference of the Parties</w:t>
      </w:r>
      <w:r>
        <w:t xml:space="preserve"> is available at: </w:t>
      </w:r>
      <w:hyperlink r:id="rId7" w:history="1">
        <w:r w:rsidRPr="00BB180A">
          <w:rPr>
            <w:rStyle w:val="Hyperlink"/>
          </w:rPr>
          <w:t>https://www.cbd.int/meetings/006258</w:t>
        </w:r>
      </w:hyperlink>
      <w:r>
        <w:t xml:space="preserve"> </w:t>
      </w:r>
    </w:p>
  </w:footnote>
  <w:footnote w:id="16">
    <w:p w14:paraId="12E184BF" w14:textId="740502C3" w:rsidR="00020B77" w:rsidRPr="001F6EB4" w:rsidRDefault="00020B77" w:rsidP="00FF7C98">
      <w:pPr>
        <w:pStyle w:val="FootnoteText"/>
        <w:ind w:firstLine="0"/>
        <w:rPr>
          <w:kern w:val="18"/>
          <w:szCs w:val="18"/>
        </w:rPr>
      </w:pPr>
      <w:r w:rsidRPr="00A9745D">
        <w:rPr>
          <w:rStyle w:val="FootnoteReference"/>
          <w:kern w:val="18"/>
          <w:szCs w:val="18"/>
        </w:rPr>
        <w:footnoteRef/>
      </w:r>
      <w:r w:rsidRPr="001F6EB4">
        <w:rPr>
          <w:kern w:val="18"/>
          <w:szCs w:val="18"/>
        </w:rPr>
        <w:t xml:space="preserve"> Intergovernmental Panel on Climate Change, 2018. Available at </w:t>
      </w:r>
      <w:hyperlink r:id="rId8" w:history="1">
        <w:r w:rsidRPr="001F6EB4">
          <w:rPr>
            <w:rStyle w:val="Hyperlink"/>
            <w:kern w:val="18"/>
            <w:szCs w:val="18"/>
          </w:rPr>
          <w:t>http://www.ipcc.ch/report/sr15/</w:t>
        </w:r>
      </w:hyperlink>
      <w:r w:rsidRPr="001F6EB4">
        <w:rPr>
          <w:kern w:val="18"/>
          <w:szCs w:val="18"/>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3962E6E6" w:rsidR="00534681" w:rsidRPr="00B00053" w:rsidRDefault="00004584" w:rsidP="00B00053">
        <w:pPr>
          <w:pStyle w:val="Header"/>
          <w:tabs>
            <w:tab w:val="clear" w:pos="4320"/>
            <w:tab w:val="clear" w:pos="8640"/>
          </w:tabs>
          <w:kinsoku w:val="0"/>
          <w:overflowPunct w:val="0"/>
          <w:autoSpaceDE w:val="0"/>
          <w:autoSpaceDN w:val="0"/>
          <w:jc w:val="left"/>
          <w:rPr>
            <w:noProof/>
          </w:rPr>
        </w:pPr>
        <w:r>
          <w:rPr>
            <w:noProof/>
          </w:rPr>
          <w:t>CBD/COP/15/1/Add.3</w:t>
        </w:r>
      </w:p>
    </w:sdtContent>
  </w:sdt>
  <w:p w14:paraId="1E0FDE0B" w14:textId="77777777" w:rsidR="00534681" w:rsidRPr="00B00053" w:rsidRDefault="00534681" w:rsidP="00B00053">
    <w:pPr>
      <w:pStyle w:val="Header"/>
      <w:tabs>
        <w:tab w:val="clear" w:pos="4320"/>
        <w:tab w:val="clear" w:pos="8640"/>
      </w:tabs>
      <w:kinsoku w:val="0"/>
      <w:overflowPunct w:val="0"/>
      <w:autoSpaceDE w:val="0"/>
      <w:autoSpaceDN w:val="0"/>
      <w:jc w:val="left"/>
      <w:rPr>
        <w:noProof/>
      </w:rPr>
    </w:pPr>
    <w:r w:rsidRPr="00B00053">
      <w:rPr>
        <w:noProof/>
      </w:rPr>
      <w:t xml:space="preserve">Page </w:t>
    </w:r>
    <w:r w:rsidRPr="00B00053">
      <w:rPr>
        <w:noProof/>
      </w:rPr>
      <w:fldChar w:fldCharType="begin"/>
    </w:r>
    <w:r w:rsidRPr="00B00053">
      <w:rPr>
        <w:noProof/>
      </w:rPr>
      <w:instrText xml:space="preserve"> PAGE   \* MERGEFORMAT </w:instrText>
    </w:r>
    <w:r w:rsidRPr="00B00053">
      <w:rPr>
        <w:noProof/>
      </w:rPr>
      <w:fldChar w:fldCharType="separate"/>
    </w:r>
    <w:r w:rsidR="00F6586C" w:rsidRPr="00B00053">
      <w:rPr>
        <w:noProof/>
      </w:rPr>
      <w:t>2</w:t>
    </w:r>
    <w:r w:rsidRPr="00B00053">
      <w:rPr>
        <w:noProof/>
      </w:rPr>
      <w:fldChar w:fldCharType="end"/>
    </w:r>
  </w:p>
  <w:p w14:paraId="61C60697" w14:textId="77777777" w:rsidR="00534681" w:rsidRPr="00B00053" w:rsidRDefault="00534681" w:rsidP="00B00053">
    <w:pPr>
      <w:pStyle w:val="Header"/>
      <w:tabs>
        <w:tab w:val="clear" w:pos="4320"/>
        <w:tab w:val="clear" w:pos="8640"/>
      </w:tabs>
      <w:kinsoku w:val="0"/>
      <w:overflowPunct w:val="0"/>
      <w:autoSpaceDE w:val="0"/>
      <w:autoSpaceDN w:val="0"/>
      <w:jc w:val="left"/>
      <w:rPr>
        <w:noProof/>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2240E7CA" w:rsidR="009505C9" w:rsidRPr="00B00053" w:rsidRDefault="00004584" w:rsidP="00B00053">
        <w:pPr>
          <w:pStyle w:val="Header"/>
          <w:tabs>
            <w:tab w:val="clear" w:pos="4320"/>
            <w:tab w:val="clear" w:pos="8640"/>
          </w:tabs>
          <w:kinsoku w:val="0"/>
          <w:overflowPunct w:val="0"/>
          <w:autoSpaceDE w:val="0"/>
          <w:autoSpaceDN w:val="0"/>
          <w:jc w:val="right"/>
          <w:rPr>
            <w:noProof/>
          </w:rPr>
        </w:pPr>
        <w:r>
          <w:rPr>
            <w:noProof/>
          </w:rPr>
          <w:t>CBD/COP/15/1/Add.3</w:t>
        </w:r>
      </w:p>
    </w:sdtContent>
  </w:sdt>
  <w:p w14:paraId="64AE8439" w14:textId="77777777" w:rsidR="009505C9" w:rsidRPr="00B00053" w:rsidRDefault="009505C9" w:rsidP="00B00053">
    <w:pPr>
      <w:pStyle w:val="Header"/>
      <w:tabs>
        <w:tab w:val="clear" w:pos="4320"/>
        <w:tab w:val="clear" w:pos="8640"/>
      </w:tabs>
      <w:kinsoku w:val="0"/>
      <w:overflowPunct w:val="0"/>
      <w:autoSpaceDE w:val="0"/>
      <w:autoSpaceDN w:val="0"/>
      <w:jc w:val="right"/>
      <w:rPr>
        <w:noProof/>
      </w:rPr>
    </w:pPr>
    <w:r w:rsidRPr="00B00053">
      <w:rPr>
        <w:noProof/>
      </w:rPr>
      <w:t xml:space="preserve">Page </w:t>
    </w:r>
    <w:r w:rsidRPr="00B00053">
      <w:rPr>
        <w:noProof/>
      </w:rPr>
      <w:fldChar w:fldCharType="begin"/>
    </w:r>
    <w:r w:rsidRPr="00B00053">
      <w:rPr>
        <w:noProof/>
      </w:rPr>
      <w:instrText xml:space="preserve"> PAGE   \* MERGEFORMAT </w:instrText>
    </w:r>
    <w:r w:rsidRPr="00B00053">
      <w:rPr>
        <w:noProof/>
      </w:rPr>
      <w:fldChar w:fldCharType="separate"/>
    </w:r>
    <w:r w:rsidR="00F6586C" w:rsidRPr="00B00053">
      <w:rPr>
        <w:noProof/>
      </w:rPr>
      <w:t>3</w:t>
    </w:r>
    <w:r w:rsidRPr="00B00053">
      <w:rPr>
        <w:noProof/>
      </w:rPr>
      <w:fldChar w:fldCharType="end"/>
    </w:r>
  </w:p>
  <w:p w14:paraId="16137B8A" w14:textId="77777777" w:rsidR="009505C9" w:rsidRPr="00B00053" w:rsidRDefault="009505C9" w:rsidP="00B00053">
    <w:pPr>
      <w:pStyle w:val="Header"/>
      <w:tabs>
        <w:tab w:val="clear" w:pos="4320"/>
        <w:tab w:val="clear" w:pos="8640"/>
      </w:tabs>
      <w:kinsoku w:val="0"/>
      <w:overflowPunct w:val="0"/>
      <w:autoSpaceDE w:val="0"/>
      <w:autoSpaceDN w:val="0"/>
      <w:jc w:val="right"/>
      <w:rPr>
        <w:noProof/>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4DC29BB"/>
    <w:multiLevelType w:val="hybridMultilevel"/>
    <w:tmpl w:val="53A427DA"/>
    <w:lvl w:ilvl="0" w:tplc="A53C7FB8">
      <w:start w:val="1"/>
      <w:numFmt w:val="decimal"/>
      <w:lvlText w:val="%1."/>
      <w:lvlJc w:val="left"/>
      <w:pPr>
        <w:ind w:left="720" w:hanging="360"/>
      </w:pPr>
      <w:rPr>
        <w:i w:val="0"/>
        <w:iCs w:val="0"/>
      </w:rPr>
    </w:lvl>
    <w:lvl w:ilvl="1" w:tplc="069291EE">
      <w:start w:val="1"/>
      <w:numFmt w:val="lowerLetter"/>
      <w:lvlText w:val="(%2)"/>
      <w:lvlJc w:val="left"/>
      <w:pPr>
        <w:ind w:left="1440" w:hanging="360"/>
      </w:pPr>
      <w:rPr>
        <w:rFonts w:asciiTheme="majorBidi" w:eastAsia="Times New Roman" w:hAnsiTheme="majorBidi" w:cstheme="majorBidi" w:hint="default"/>
      </w:r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1" w15:restartNumberingAfterBreak="0">
    <w:nsid w:val="07377E6A"/>
    <w:multiLevelType w:val="multilevel"/>
    <w:tmpl w:val="13D4FB0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 w15:restartNumberingAfterBreak="0">
    <w:nsid w:val="09C875DB"/>
    <w:multiLevelType w:val="hybridMultilevel"/>
    <w:tmpl w:val="6ABC0B52"/>
    <w:lvl w:ilvl="0" w:tplc="759A2078">
      <w:start w:val="1"/>
      <w:numFmt w:val="decimal"/>
      <w:lvlText w:val="%1."/>
      <w:lvlJc w:val="left"/>
      <w:pPr>
        <w:ind w:left="1080" w:hanging="72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3" w15:restartNumberingAfterBreak="0">
    <w:nsid w:val="09E26582"/>
    <w:multiLevelType w:val="hybridMultilevel"/>
    <w:tmpl w:val="BFC8DBAA"/>
    <w:lvl w:ilvl="0" w:tplc="AD9E164A">
      <w:start w:val="1"/>
      <w:numFmt w:val="decimal"/>
      <w:lvlText w:val="%1."/>
      <w:lvlJc w:val="left"/>
      <w:pPr>
        <w:ind w:left="720" w:hanging="360"/>
      </w:pPr>
      <w:rPr>
        <w:rFonts w:asciiTheme="majorBidi" w:hAnsiTheme="majorBidi" w:cstheme="majorBidi" w:hint="default"/>
        <w:b w:val="0"/>
        <w:b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0A54367"/>
    <w:multiLevelType w:val="hybridMultilevel"/>
    <w:tmpl w:val="EFBCB176"/>
    <w:lvl w:ilvl="0" w:tplc="51F0FC34">
      <w:start w:val="1"/>
      <w:numFmt w:val="upperLetter"/>
      <w:lvlText w:val="%1."/>
      <w:lvlJc w:val="left"/>
      <w:pPr>
        <w:ind w:left="785" w:hanging="360"/>
      </w:pPr>
      <w:rPr>
        <w:rFonts w:hint="default"/>
        <w:i w:val="0"/>
      </w:rPr>
    </w:lvl>
    <w:lvl w:ilvl="1" w:tplc="04090019" w:tentative="1">
      <w:start w:val="1"/>
      <w:numFmt w:val="lowerLetter"/>
      <w:lvlText w:val="%2."/>
      <w:lvlJc w:val="left"/>
      <w:pPr>
        <w:ind w:left="1505" w:hanging="360"/>
      </w:pPr>
    </w:lvl>
    <w:lvl w:ilvl="2" w:tplc="0409001B" w:tentative="1">
      <w:start w:val="1"/>
      <w:numFmt w:val="lowerRoman"/>
      <w:lvlText w:val="%3."/>
      <w:lvlJc w:val="right"/>
      <w:pPr>
        <w:ind w:left="2225" w:hanging="180"/>
      </w:pPr>
    </w:lvl>
    <w:lvl w:ilvl="3" w:tplc="0409000F" w:tentative="1">
      <w:start w:val="1"/>
      <w:numFmt w:val="decimal"/>
      <w:lvlText w:val="%4."/>
      <w:lvlJc w:val="left"/>
      <w:pPr>
        <w:ind w:left="2945" w:hanging="360"/>
      </w:pPr>
    </w:lvl>
    <w:lvl w:ilvl="4" w:tplc="04090019" w:tentative="1">
      <w:start w:val="1"/>
      <w:numFmt w:val="lowerLetter"/>
      <w:lvlText w:val="%5."/>
      <w:lvlJc w:val="left"/>
      <w:pPr>
        <w:ind w:left="3665" w:hanging="360"/>
      </w:pPr>
    </w:lvl>
    <w:lvl w:ilvl="5" w:tplc="0409001B" w:tentative="1">
      <w:start w:val="1"/>
      <w:numFmt w:val="lowerRoman"/>
      <w:lvlText w:val="%6."/>
      <w:lvlJc w:val="right"/>
      <w:pPr>
        <w:ind w:left="4385" w:hanging="180"/>
      </w:pPr>
    </w:lvl>
    <w:lvl w:ilvl="6" w:tplc="0409000F" w:tentative="1">
      <w:start w:val="1"/>
      <w:numFmt w:val="decimal"/>
      <w:lvlText w:val="%7."/>
      <w:lvlJc w:val="left"/>
      <w:pPr>
        <w:ind w:left="5105" w:hanging="360"/>
      </w:pPr>
    </w:lvl>
    <w:lvl w:ilvl="7" w:tplc="04090019" w:tentative="1">
      <w:start w:val="1"/>
      <w:numFmt w:val="lowerLetter"/>
      <w:lvlText w:val="%8."/>
      <w:lvlJc w:val="left"/>
      <w:pPr>
        <w:ind w:left="5825" w:hanging="360"/>
      </w:pPr>
    </w:lvl>
    <w:lvl w:ilvl="8" w:tplc="0409001B" w:tentative="1">
      <w:start w:val="1"/>
      <w:numFmt w:val="lowerRoman"/>
      <w:lvlText w:val="%9."/>
      <w:lvlJc w:val="right"/>
      <w:pPr>
        <w:ind w:left="6545" w:hanging="180"/>
      </w:pPr>
    </w:lvl>
  </w:abstractNum>
  <w:abstractNum w:abstractNumId="7"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8" w15:restartNumberingAfterBreak="0">
    <w:nsid w:val="28FD26DF"/>
    <w:multiLevelType w:val="multilevel"/>
    <w:tmpl w:val="8902B9FE"/>
    <w:lvl w:ilvl="0">
      <w:start w:val="1"/>
      <w:numFmt w:val="decimal"/>
      <w:lvlText w:val="%1."/>
      <w:lvlJc w:val="left"/>
      <w:pPr>
        <w:tabs>
          <w:tab w:val="num" w:pos="450"/>
        </w:tabs>
        <w:ind w:left="90" w:firstLine="0"/>
      </w:pPr>
      <w:rPr>
        <w:rFonts w:ascii="Times New Roman" w:hAnsi="Times New Roman" w:cs="Times New Roman" w:hint="default"/>
        <w:b w:val="0"/>
        <w:i w:val="0"/>
        <w:color w:val="auto"/>
        <w:sz w:val="22"/>
      </w:rPr>
    </w:lvl>
    <w:lvl w:ilvl="1">
      <w:start w:val="1"/>
      <w:numFmt w:val="lowerLetter"/>
      <w:lvlText w:val="(%2)"/>
      <w:lvlJc w:val="left"/>
      <w:pPr>
        <w:tabs>
          <w:tab w:val="num" w:pos="1571"/>
        </w:tabs>
        <w:ind w:left="131" w:firstLine="720"/>
      </w:pPr>
      <w:rPr>
        <w:rFonts w:cs="Times New Roman"/>
        <w:b w:val="0"/>
        <w:i w:val="0"/>
      </w:rPr>
    </w:lvl>
    <w:lvl w:ilvl="2">
      <w:start w:val="1"/>
      <w:numFmt w:val="lowerRoman"/>
      <w:lvlText w:val="(%3)"/>
      <w:lvlJc w:val="right"/>
      <w:pPr>
        <w:tabs>
          <w:tab w:val="num" w:pos="1440"/>
        </w:tabs>
        <w:ind w:left="1440" w:hanging="360"/>
      </w:pPr>
      <w:rPr>
        <w:rFonts w:cs="Times New Roman"/>
      </w:rPr>
    </w:lvl>
    <w:lvl w:ilvl="3">
      <w:numFmt w:val="decimal"/>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9"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10"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2"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3" w15:restartNumberingAfterBreak="0">
    <w:nsid w:val="4E2821CF"/>
    <w:multiLevelType w:val="hybridMultilevel"/>
    <w:tmpl w:val="D1BC9C9C"/>
    <w:lvl w:ilvl="0" w:tplc="355C92E4">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4" w15:restartNumberingAfterBreak="0">
    <w:nsid w:val="4F221F5E"/>
    <w:multiLevelType w:val="hybridMultilevel"/>
    <w:tmpl w:val="0744334C"/>
    <w:lvl w:ilvl="0" w:tplc="A53C7FB8">
      <w:start w:val="1"/>
      <w:numFmt w:val="decimal"/>
      <w:lvlText w:val="%1."/>
      <w:lvlJc w:val="left"/>
      <w:pPr>
        <w:ind w:left="720" w:hanging="360"/>
      </w:pPr>
      <w:rPr>
        <w:i w:val="0"/>
        <w:iCs w:val="0"/>
      </w:rPr>
    </w:lvl>
    <w:lvl w:ilvl="1" w:tplc="069291EE">
      <w:start w:val="1"/>
      <w:numFmt w:val="lowerLetter"/>
      <w:lvlText w:val="(%2)"/>
      <w:lvlJc w:val="left"/>
      <w:pPr>
        <w:ind w:left="1440" w:hanging="360"/>
      </w:pPr>
      <w:rPr>
        <w:rFonts w:asciiTheme="majorBidi" w:eastAsia="Times New Roman" w:hAnsiTheme="majorBidi" w:cstheme="majorBidi" w:hint="default"/>
      </w:r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15" w15:restartNumberingAfterBreak="0">
    <w:nsid w:val="511026E0"/>
    <w:multiLevelType w:val="hybridMultilevel"/>
    <w:tmpl w:val="126E825C"/>
    <w:lvl w:ilvl="0" w:tplc="A53C7FB8">
      <w:start w:val="1"/>
      <w:numFmt w:val="decimal"/>
      <w:lvlText w:val="%1."/>
      <w:lvlJc w:val="left"/>
      <w:pPr>
        <w:ind w:left="720" w:hanging="360"/>
      </w:pPr>
      <w:rPr>
        <w:i w:val="0"/>
        <w:iCs w:val="0"/>
      </w:rPr>
    </w:lvl>
    <w:lvl w:ilvl="1" w:tplc="10090019">
      <w:start w:val="1"/>
      <w:numFmt w:val="lowerLetter"/>
      <w:lvlText w:val="%2."/>
      <w:lvlJc w:val="left"/>
      <w:pPr>
        <w:ind w:left="1440" w:hanging="360"/>
      </w:p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16"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620D6AEB"/>
    <w:multiLevelType w:val="multilevel"/>
    <w:tmpl w:val="620D6AEB"/>
    <w:lvl w:ilvl="0">
      <w:start w:val="1"/>
      <w:numFmt w:val="decimal"/>
      <w:lvlText w:val="%1."/>
      <w:lvlJc w:val="left"/>
      <w:pPr>
        <w:tabs>
          <w:tab w:val="left" w:pos="360"/>
        </w:tabs>
        <w:ind w:left="0" w:firstLine="0"/>
      </w:pPr>
      <w:rPr>
        <w:rFonts w:ascii="Times New Roman" w:hAnsi="Times New Roman" w:cs="Times New Roman" w:hint="default"/>
        <w:b w:val="0"/>
        <w:i w:val="0"/>
        <w:color w:val="auto"/>
        <w:sz w:val="22"/>
      </w:rPr>
    </w:lvl>
    <w:lvl w:ilvl="1">
      <w:start w:val="1"/>
      <w:numFmt w:val="lowerLetter"/>
      <w:lvlText w:val="(%2)"/>
      <w:lvlJc w:val="left"/>
      <w:pPr>
        <w:tabs>
          <w:tab w:val="left" w:pos="1481"/>
        </w:tabs>
        <w:ind w:left="41" w:firstLine="720"/>
      </w:pPr>
      <w:rPr>
        <w:rFonts w:cs="Times New Roman" w:hint="default"/>
        <w:b w:val="0"/>
        <w:i w:val="0"/>
      </w:rPr>
    </w:lvl>
    <w:lvl w:ilvl="2">
      <w:start w:val="1"/>
      <w:numFmt w:val="lowerRoman"/>
      <w:lvlText w:val="(%3)"/>
      <w:lvlJc w:val="right"/>
      <w:pPr>
        <w:tabs>
          <w:tab w:val="left" w:pos="1350"/>
        </w:tabs>
        <w:ind w:left="1350" w:hanging="360"/>
      </w:pPr>
      <w:rPr>
        <w:rFonts w:cs="Times New Roman" w:hint="default"/>
      </w:rPr>
    </w:lvl>
    <w:lvl w:ilvl="3">
      <w:start w:val="1"/>
      <w:numFmt w:val="bullet"/>
      <w:lvlText w:val=""/>
      <w:lvlJc w:val="left"/>
      <w:pPr>
        <w:tabs>
          <w:tab w:val="left" w:pos="2070"/>
        </w:tabs>
        <w:ind w:left="2070" w:hanging="720"/>
      </w:pPr>
      <w:rPr>
        <w:rFonts w:ascii="Symbol" w:hAnsi="Symbol" w:hint="default"/>
        <w:color w:val="auto"/>
        <w:sz w:val="28"/>
      </w:rPr>
    </w:lvl>
    <w:lvl w:ilvl="4">
      <w:start w:val="1"/>
      <w:numFmt w:val="lowerLetter"/>
      <w:lvlText w:val="(%5)"/>
      <w:lvlJc w:val="left"/>
      <w:pPr>
        <w:tabs>
          <w:tab w:val="left" w:pos="1710"/>
        </w:tabs>
        <w:ind w:left="1710" w:hanging="360"/>
      </w:pPr>
      <w:rPr>
        <w:rFonts w:cs="Times New Roman" w:hint="default"/>
      </w:rPr>
    </w:lvl>
    <w:lvl w:ilvl="5">
      <w:start w:val="1"/>
      <w:numFmt w:val="lowerRoman"/>
      <w:lvlText w:val="(%6)"/>
      <w:lvlJc w:val="left"/>
      <w:pPr>
        <w:tabs>
          <w:tab w:val="left" w:pos="2070"/>
        </w:tabs>
        <w:ind w:left="2070" w:hanging="360"/>
      </w:pPr>
      <w:rPr>
        <w:rFonts w:cs="Times New Roman" w:hint="default"/>
      </w:rPr>
    </w:lvl>
    <w:lvl w:ilvl="6">
      <w:start w:val="1"/>
      <w:numFmt w:val="decimal"/>
      <w:lvlText w:val="%7."/>
      <w:lvlJc w:val="left"/>
      <w:pPr>
        <w:tabs>
          <w:tab w:val="left" w:pos="2430"/>
        </w:tabs>
        <w:ind w:left="2430" w:hanging="360"/>
      </w:pPr>
      <w:rPr>
        <w:rFonts w:cs="Times New Roman" w:hint="default"/>
      </w:rPr>
    </w:lvl>
    <w:lvl w:ilvl="7">
      <w:start w:val="1"/>
      <w:numFmt w:val="lowerLetter"/>
      <w:lvlText w:val="%8."/>
      <w:lvlJc w:val="left"/>
      <w:pPr>
        <w:tabs>
          <w:tab w:val="left" w:pos="2790"/>
        </w:tabs>
        <w:ind w:left="2790" w:hanging="360"/>
      </w:pPr>
      <w:rPr>
        <w:rFonts w:cs="Times New Roman" w:hint="default"/>
      </w:rPr>
    </w:lvl>
    <w:lvl w:ilvl="8">
      <w:start w:val="1"/>
      <w:numFmt w:val="lowerRoman"/>
      <w:lvlText w:val="%9."/>
      <w:lvlJc w:val="left"/>
      <w:pPr>
        <w:tabs>
          <w:tab w:val="left" w:pos="3150"/>
        </w:tabs>
        <w:ind w:left="3150" w:hanging="360"/>
      </w:pPr>
      <w:rPr>
        <w:rFonts w:cs="Times New Roman" w:hint="default"/>
      </w:rPr>
    </w:lvl>
  </w:abstractNum>
  <w:abstractNum w:abstractNumId="19" w15:restartNumberingAfterBreak="0">
    <w:nsid w:val="646D7EAF"/>
    <w:multiLevelType w:val="multilevel"/>
    <w:tmpl w:val="8902B9FE"/>
    <w:lvl w:ilvl="0">
      <w:start w:val="1"/>
      <w:numFmt w:val="decimal"/>
      <w:lvlText w:val="%1."/>
      <w:lvlJc w:val="left"/>
      <w:pPr>
        <w:tabs>
          <w:tab w:val="num" w:pos="450"/>
        </w:tabs>
        <w:ind w:left="90" w:firstLine="0"/>
      </w:pPr>
      <w:rPr>
        <w:rFonts w:ascii="Times New Roman" w:hAnsi="Times New Roman" w:cs="Times New Roman" w:hint="default"/>
        <w:b w:val="0"/>
        <w:i w:val="0"/>
        <w:color w:val="auto"/>
        <w:sz w:val="22"/>
      </w:rPr>
    </w:lvl>
    <w:lvl w:ilvl="1">
      <w:start w:val="1"/>
      <w:numFmt w:val="lowerLetter"/>
      <w:lvlText w:val="(%2)"/>
      <w:lvlJc w:val="left"/>
      <w:pPr>
        <w:tabs>
          <w:tab w:val="num" w:pos="1571"/>
        </w:tabs>
        <w:ind w:left="131" w:firstLine="720"/>
      </w:pPr>
      <w:rPr>
        <w:rFonts w:cs="Times New Roman"/>
        <w:b w:val="0"/>
        <w:i w:val="0"/>
      </w:rPr>
    </w:lvl>
    <w:lvl w:ilvl="2">
      <w:start w:val="1"/>
      <w:numFmt w:val="lowerRoman"/>
      <w:lvlText w:val="(%3)"/>
      <w:lvlJc w:val="right"/>
      <w:pPr>
        <w:tabs>
          <w:tab w:val="num" w:pos="1440"/>
        </w:tabs>
        <w:ind w:left="1440" w:hanging="360"/>
      </w:pPr>
      <w:rPr>
        <w:rFonts w:cs="Times New Roman"/>
      </w:rPr>
    </w:lvl>
    <w:lvl w:ilvl="3">
      <w:numFmt w:val="decimal"/>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20" w15:restartNumberingAfterBreak="0">
    <w:nsid w:val="64EE46A3"/>
    <w:multiLevelType w:val="hybridMultilevel"/>
    <w:tmpl w:val="6DB40FB6"/>
    <w:lvl w:ilvl="0" w:tplc="5652EF34">
      <w:start w:val="1"/>
      <w:numFmt w:val="decimal"/>
      <w:lvlText w:val="%1."/>
      <w:lvlJc w:val="left"/>
      <w:pPr>
        <w:ind w:left="1260" w:hanging="360"/>
      </w:pPr>
      <w:rPr>
        <w:b w:val="0"/>
        <w:i w:val="0"/>
        <w:sz w:val="22"/>
      </w:rPr>
    </w:lvl>
    <w:lvl w:ilvl="1" w:tplc="4BFC5A32">
      <w:start w:val="1"/>
      <w:numFmt w:val="lowerLetter"/>
      <w:lvlText w:val="(%2)"/>
      <w:lvlJc w:val="left"/>
      <w:pPr>
        <w:ind w:left="1440" w:hanging="360"/>
      </w:pPr>
      <w:rPr>
        <w:rFonts w:hint="default"/>
      </w:rPr>
    </w:lvl>
    <w:lvl w:ilvl="2" w:tplc="330EFF7E">
      <w:start w:val="1"/>
      <w:numFmt w:val="upperLetter"/>
      <w:lvlText w:val="%3."/>
      <w:lvlJc w:val="left"/>
      <w:pPr>
        <w:ind w:left="2700" w:hanging="720"/>
      </w:pPr>
      <w:rPr>
        <w:rFonts w:hint="default"/>
        <w:i w:val="0"/>
        <w:iCs w:val="0"/>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6C5D7EC2"/>
    <w:multiLevelType w:val="hybridMultilevel"/>
    <w:tmpl w:val="4426B32E"/>
    <w:lvl w:ilvl="0" w:tplc="10090015">
      <w:start w:val="1"/>
      <w:numFmt w:val="upperLetter"/>
      <w:lvlText w:val="%1."/>
      <w:lvlJc w:val="left"/>
      <w:pPr>
        <w:ind w:left="720" w:hanging="360"/>
      </w:pPr>
    </w:lvl>
    <w:lvl w:ilvl="1" w:tplc="10090019">
      <w:start w:val="1"/>
      <w:numFmt w:val="lowerLetter"/>
      <w:lvlText w:val="%2."/>
      <w:lvlJc w:val="left"/>
      <w:pPr>
        <w:ind w:left="1440" w:hanging="360"/>
      </w:p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22"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786C25FC"/>
    <w:multiLevelType w:val="hybridMultilevel"/>
    <w:tmpl w:val="FEDA9954"/>
    <w:lvl w:ilvl="0" w:tplc="069291EE">
      <w:start w:val="1"/>
      <w:numFmt w:val="lowerLetter"/>
      <w:lvlText w:val="(%1)"/>
      <w:lvlJc w:val="left"/>
      <w:pPr>
        <w:ind w:left="720" w:hanging="360"/>
      </w:pPr>
      <w:rPr>
        <w:rFonts w:asciiTheme="majorBidi" w:eastAsia="Times New Roman" w:hAnsiTheme="majorBidi" w:cstheme="majorBid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5"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9"/>
  </w:num>
  <w:num w:numId="2">
    <w:abstractNumId w:val="12"/>
  </w:num>
  <w:num w:numId="3">
    <w:abstractNumId w:val="10"/>
  </w:num>
  <w:num w:numId="4">
    <w:abstractNumId w:val="12"/>
  </w:num>
  <w:num w:numId="5">
    <w:abstractNumId w:val="11"/>
  </w:num>
  <w:num w:numId="6">
    <w:abstractNumId w:val="4"/>
  </w:num>
  <w:num w:numId="7">
    <w:abstractNumId w:val="7"/>
  </w:num>
  <w:num w:numId="8">
    <w:abstractNumId w:val="10"/>
    <w:lvlOverride w:ilvl="0">
      <w:startOverride w:val="1"/>
    </w:lvlOverride>
  </w:num>
  <w:num w:numId="9">
    <w:abstractNumId w:val="22"/>
  </w:num>
  <w:num w:numId="10">
    <w:abstractNumId w:val="10"/>
    <w:lvlOverride w:ilvl="0">
      <w:startOverride w:val="1"/>
    </w:lvlOverride>
  </w:num>
  <w:num w:numId="11">
    <w:abstractNumId w:val="10"/>
    <w:lvlOverride w:ilvl="0">
      <w:startOverride w:val="1"/>
    </w:lvlOverride>
  </w:num>
  <w:num w:numId="12">
    <w:abstractNumId w:val="10"/>
    <w:lvlOverride w:ilvl="0">
      <w:startOverride w:val="1"/>
    </w:lvlOverride>
  </w:num>
  <w:num w:numId="13">
    <w:abstractNumId w:val="10"/>
    <w:lvlOverride w:ilvl="0">
      <w:startOverride w:val="1"/>
    </w:lvlOverride>
  </w:num>
  <w:num w:numId="14">
    <w:abstractNumId w:val="17"/>
  </w:num>
  <w:num w:numId="15">
    <w:abstractNumId w:val="16"/>
  </w:num>
  <w:num w:numId="16">
    <w:abstractNumId w:val="5"/>
  </w:num>
  <w:num w:numId="17">
    <w:abstractNumId w:val="23"/>
  </w:num>
  <w:num w:numId="18">
    <w:abstractNumId w:val="25"/>
  </w:num>
  <w:num w:numId="19">
    <w:abstractNumId w:val="18"/>
    <w:lvlOverride w:ilvl="0">
      <w:startOverride w:val="1"/>
    </w:lvlOverride>
    <w:lvlOverride w:ilvl="1">
      <w:startOverride w:val="1"/>
    </w:lvlOverride>
    <w:lvlOverride w:ilvl="2">
      <w:startOverride w:val="1"/>
    </w:lvlOverride>
  </w:num>
  <w:num w:numId="20">
    <w:abstractNumId w:val="18"/>
  </w:num>
  <w:num w:numId="21">
    <w:abstractNumId w:val="18"/>
  </w:num>
  <w:num w:numId="22">
    <w:abstractNumId w:val="18"/>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12"/>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19"/>
  </w:num>
  <w:num w:numId="25">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15"/>
  </w:num>
  <w:num w:numId="28">
    <w:abstractNumId w:val="8"/>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abstractNumId w:val="1"/>
  </w:num>
  <w:num w:numId="30">
    <w:abstractNumId w:val="13"/>
  </w:num>
  <w:num w:numId="3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2"/>
  </w:num>
  <w:num w:numId="33">
    <w:abstractNumId w:val="24"/>
  </w:num>
  <w:num w:numId="34">
    <w:abstractNumId w:val="0"/>
  </w:num>
  <w:num w:numId="35">
    <w:abstractNumId w:val="14"/>
  </w:num>
  <w:num w:numId="36">
    <w:abstractNumId w:val="3"/>
  </w:num>
  <w:num w:numId="37">
    <w:abstractNumId w:val="6"/>
  </w:num>
  <w:num w:numId="38">
    <w:abstractNumId w:val="2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1305"/>
    <w:rsid w:val="0000296B"/>
    <w:rsid w:val="00002BAD"/>
    <w:rsid w:val="000037C4"/>
    <w:rsid w:val="00004584"/>
    <w:rsid w:val="00006D47"/>
    <w:rsid w:val="00006E4F"/>
    <w:rsid w:val="00010FE8"/>
    <w:rsid w:val="00011BF4"/>
    <w:rsid w:val="000127D7"/>
    <w:rsid w:val="00014B2D"/>
    <w:rsid w:val="00015D93"/>
    <w:rsid w:val="000176FD"/>
    <w:rsid w:val="00020B77"/>
    <w:rsid w:val="00020D56"/>
    <w:rsid w:val="00026BD0"/>
    <w:rsid w:val="0002734E"/>
    <w:rsid w:val="00030969"/>
    <w:rsid w:val="00031B78"/>
    <w:rsid w:val="00037C10"/>
    <w:rsid w:val="00041CFD"/>
    <w:rsid w:val="0004412C"/>
    <w:rsid w:val="000455AA"/>
    <w:rsid w:val="00054BA5"/>
    <w:rsid w:val="00056FA9"/>
    <w:rsid w:val="0007171B"/>
    <w:rsid w:val="000735C6"/>
    <w:rsid w:val="00080354"/>
    <w:rsid w:val="00080A7A"/>
    <w:rsid w:val="00082188"/>
    <w:rsid w:val="000921FE"/>
    <w:rsid w:val="000927CF"/>
    <w:rsid w:val="000935C2"/>
    <w:rsid w:val="000954AB"/>
    <w:rsid w:val="00095E1D"/>
    <w:rsid w:val="00097273"/>
    <w:rsid w:val="0009729E"/>
    <w:rsid w:val="00097C19"/>
    <w:rsid w:val="000A2175"/>
    <w:rsid w:val="000A2E96"/>
    <w:rsid w:val="000A6C61"/>
    <w:rsid w:val="000B0805"/>
    <w:rsid w:val="000B3BF1"/>
    <w:rsid w:val="000B67A5"/>
    <w:rsid w:val="000B7ABE"/>
    <w:rsid w:val="000C02F7"/>
    <w:rsid w:val="000C0F70"/>
    <w:rsid w:val="000C19B0"/>
    <w:rsid w:val="000C1C09"/>
    <w:rsid w:val="000C3EE9"/>
    <w:rsid w:val="000C7188"/>
    <w:rsid w:val="000D0863"/>
    <w:rsid w:val="000D2441"/>
    <w:rsid w:val="000D3319"/>
    <w:rsid w:val="000D3568"/>
    <w:rsid w:val="000D3660"/>
    <w:rsid w:val="000D6A86"/>
    <w:rsid w:val="000D7F8C"/>
    <w:rsid w:val="000E07BF"/>
    <w:rsid w:val="000E4E02"/>
    <w:rsid w:val="000E5D43"/>
    <w:rsid w:val="000E673A"/>
    <w:rsid w:val="000E7DCA"/>
    <w:rsid w:val="000F1571"/>
    <w:rsid w:val="000F46CF"/>
    <w:rsid w:val="000F74F5"/>
    <w:rsid w:val="00103C86"/>
    <w:rsid w:val="0010438A"/>
    <w:rsid w:val="00105372"/>
    <w:rsid w:val="0010669D"/>
    <w:rsid w:val="00107D96"/>
    <w:rsid w:val="001127E8"/>
    <w:rsid w:val="00112F45"/>
    <w:rsid w:val="00113E77"/>
    <w:rsid w:val="00120533"/>
    <w:rsid w:val="001227F1"/>
    <w:rsid w:val="00123765"/>
    <w:rsid w:val="001312AD"/>
    <w:rsid w:val="001318DD"/>
    <w:rsid w:val="00131E7A"/>
    <w:rsid w:val="0013356A"/>
    <w:rsid w:val="00134846"/>
    <w:rsid w:val="00135C09"/>
    <w:rsid w:val="0014172A"/>
    <w:rsid w:val="00142423"/>
    <w:rsid w:val="00142DB4"/>
    <w:rsid w:val="00143EE5"/>
    <w:rsid w:val="00144E68"/>
    <w:rsid w:val="0014691A"/>
    <w:rsid w:val="0014770D"/>
    <w:rsid w:val="00154839"/>
    <w:rsid w:val="0015612D"/>
    <w:rsid w:val="0015739F"/>
    <w:rsid w:val="00157D17"/>
    <w:rsid w:val="001600A2"/>
    <w:rsid w:val="001605BC"/>
    <w:rsid w:val="001605D7"/>
    <w:rsid w:val="00160E08"/>
    <w:rsid w:val="001615C7"/>
    <w:rsid w:val="00161807"/>
    <w:rsid w:val="001631A9"/>
    <w:rsid w:val="00164F1D"/>
    <w:rsid w:val="00172AF6"/>
    <w:rsid w:val="001749B6"/>
    <w:rsid w:val="001761E2"/>
    <w:rsid w:val="00176CEE"/>
    <w:rsid w:val="00184442"/>
    <w:rsid w:val="00184DB7"/>
    <w:rsid w:val="0018555F"/>
    <w:rsid w:val="00186DD8"/>
    <w:rsid w:val="001870C6"/>
    <w:rsid w:val="00192541"/>
    <w:rsid w:val="00196232"/>
    <w:rsid w:val="001A14EB"/>
    <w:rsid w:val="001A5E0D"/>
    <w:rsid w:val="001A77EF"/>
    <w:rsid w:val="001B0221"/>
    <w:rsid w:val="001B0F28"/>
    <w:rsid w:val="001B13FE"/>
    <w:rsid w:val="001B2417"/>
    <w:rsid w:val="001B2D36"/>
    <w:rsid w:val="001B36EC"/>
    <w:rsid w:val="001B4EE1"/>
    <w:rsid w:val="001C0C36"/>
    <w:rsid w:val="001C27D5"/>
    <w:rsid w:val="001C2B6F"/>
    <w:rsid w:val="001C326A"/>
    <w:rsid w:val="001C32A3"/>
    <w:rsid w:val="001C6079"/>
    <w:rsid w:val="001D11B6"/>
    <w:rsid w:val="001D2E2A"/>
    <w:rsid w:val="001D4FE1"/>
    <w:rsid w:val="001D75DC"/>
    <w:rsid w:val="001E01C7"/>
    <w:rsid w:val="001E195A"/>
    <w:rsid w:val="001E1ACD"/>
    <w:rsid w:val="001E3E77"/>
    <w:rsid w:val="001E54A6"/>
    <w:rsid w:val="001E7AF2"/>
    <w:rsid w:val="001F0A8A"/>
    <w:rsid w:val="001F12CF"/>
    <w:rsid w:val="001F130C"/>
    <w:rsid w:val="001F2B81"/>
    <w:rsid w:val="00200E8D"/>
    <w:rsid w:val="00205D80"/>
    <w:rsid w:val="00212E25"/>
    <w:rsid w:val="002142CC"/>
    <w:rsid w:val="00220268"/>
    <w:rsid w:val="002301DA"/>
    <w:rsid w:val="00231494"/>
    <w:rsid w:val="00233EB0"/>
    <w:rsid w:val="00240AEE"/>
    <w:rsid w:val="00247810"/>
    <w:rsid w:val="00250071"/>
    <w:rsid w:val="002518B1"/>
    <w:rsid w:val="00251BC8"/>
    <w:rsid w:val="00252935"/>
    <w:rsid w:val="00254F05"/>
    <w:rsid w:val="0025508D"/>
    <w:rsid w:val="00256649"/>
    <w:rsid w:val="00261165"/>
    <w:rsid w:val="00264A71"/>
    <w:rsid w:val="00264C3A"/>
    <w:rsid w:val="00265106"/>
    <w:rsid w:val="00280564"/>
    <w:rsid w:val="002809EA"/>
    <w:rsid w:val="00281772"/>
    <w:rsid w:val="0028367B"/>
    <w:rsid w:val="00285CDD"/>
    <w:rsid w:val="002901D8"/>
    <w:rsid w:val="0029069C"/>
    <w:rsid w:val="00294783"/>
    <w:rsid w:val="00295EAE"/>
    <w:rsid w:val="00296749"/>
    <w:rsid w:val="002977F7"/>
    <w:rsid w:val="002A06EE"/>
    <w:rsid w:val="002A17FC"/>
    <w:rsid w:val="002A441C"/>
    <w:rsid w:val="002A701D"/>
    <w:rsid w:val="002B0FE0"/>
    <w:rsid w:val="002B16C1"/>
    <w:rsid w:val="002C3049"/>
    <w:rsid w:val="002C6649"/>
    <w:rsid w:val="002C6BBB"/>
    <w:rsid w:val="002C7C3F"/>
    <w:rsid w:val="002D3D84"/>
    <w:rsid w:val="002D433E"/>
    <w:rsid w:val="002D45BF"/>
    <w:rsid w:val="002E2916"/>
    <w:rsid w:val="002E376B"/>
    <w:rsid w:val="002E4E4C"/>
    <w:rsid w:val="002F3FD3"/>
    <w:rsid w:val="002F6006"/>
    <w:rsid w:val="002F7C9C"/>
    <w:rsid w:val="00300F4B"/>
    <w:rsid w:val="0030169D"/>
    <w:rsid w:val="00301CB6"/>
    <w:rsid w:val="00301EF0"/>
    <w:rsid w:val="00302953"/>
    <w:rsid w:val="00302CD2"/>
    <w:rsid w:val="00304795"/>
    <w:rsid w:val="003060EB"/>
    <w:rsid w:val="003065BD"/>
    <w:rsid w:val="00310B05"/>
    <w:rsid w:val="00311741"/>
    <w:rsid w:val="003119EF"/>
    <w:rsid w:val="00313996"/>
    <w:rsid w:val="003153EB"/>
    <w:rsid w:val="00315A97"/>
    <w:rsid w:val="00316FF4"/>
    <w:rsid w:val="003179A1"/>
    <w:rsid w:val="00317CB8"/>
    <w:rsid w:val="00317D13"/>
    <w:rsid w:val="0032036A"/>
    <w:rsid w:val="00320379"/>
    <w:rsid w:val="00321985"/>
    <w:rsid w:val="003259E6"/>
    <w:rsid w:val="003262B9"/>
    <w:rsid w:val="003274C0"/>
    <w:rsid w:val="003318E9"/>
    <w:rsid w:val="00331A61"/>
    <w:rsid w:val="0033387D"/>
    <w:rsid w:val="0033609A"/>
    <w:rsid w:val="00336DBB"/>
    <w:rsid w:val="0034225F"/>
    <w:rsid w:val="00351205"/>
    <w:rsid w:val="00351875"/>
    <w:rsid w:val="00354668"/>
    <w:rsid w:val="00355AED"/>
    <w:rsid w:val="0035699C"/>
    <w:rsid w:val="003607F3"/>
    <w:rsid w:val="00361270"/>
    <w:rsid w:val="003616AD"/>
    <w:rsid w:val="003660CD"/>
    <w:rsid w:val="003677F9"/>
    <w:rsid w:val="00372846"/>
    <w:rsid w:val="00372F55"/>
    <w:rsid w:val="00372F74"/>
    <w:rsid w:val="00373BA2"/>
    <w:rsid w:val="003743D0"/>
    <w:rsid w:val="003744D1"/>
    <w:rsid w:val="0037732D"/>
    <w:rsid w:val="003806F1"/>
    <w:rsid w:val="00380B8E"/>
    <w:rsid w:val="00381840"/>
    <w:rsid w:val="00382D7C"/>
    <w:rsid w:val="0038397E"/>
    <w:rsid w:val="003864F7"/>
    <w:rsid w:val="0038664D"/>
    <w:rsid w:val="00387409"/>
    <w:rsid w:val="00387502"/>
    <w:rsid w:val="00387C7D"/>
    <w:rsid w:val="00392534"/>
    <w:rsid w:val="00392CD7"/>
    <w:rsid w:val="00393383"/>
    <w:rsid w:val="00396826"/>
    <w:rsid w:val="003A0B6D"/>
    <w:rsid w:val="003A0CC2"/>
    <w:rsid w:val="003A0DE8"/>
    <w:rsid w:val="003A6DCF"/>
    <w:rsid w:val="003B44F9"/>
    <w:rsid w:val="003B59E7"/>
    <w:rsid w:val="003B7C04"/>
    <w:rsid w:val="003C0645"/>
    <w:rsid w:val="003C08EE"/>
    <w:rsid w:val="003C1543"/>
    <w:rsid w:val="003C2B7A"/>
    <w:rsid w:val="003C31B5"/>
    <w:rsid w:val="003D16F4"/>
    <w:rsid w:val="003D1AB7"/>
    <w:rsid w:val="003D5516"/>
    <w:rsid w:val="003E3D67"/>
    <w:rsid w:val="003E5301"/>
    <w:rsid w:val="003E54D8"/>
    <w:rsid w:val="003E666E"/>
    <w:rsid w:val="003E69D9"/>
    <w:rsid w:val="003E7D82"/>
    <w:rsid w:val="003F264D"/>
    <w:rsid w:val="003F393A"/>
    <w:rsid w:val="003F3D55"/>
    <w:rsid w:val="003F581B"/>
    <w:rsid w:val="003F6F74"/>
    <w:rsid w:val="003F7224"/>
    <w:rsid w:val="003F742C"/>
    <w:rsid w:val="003F7ABC"/>
    <w:rsid w:val="004003AE"/>
    <w:rsid w:val="004044AE"/>
    <w:rsid w:val="00411137"/>
    <w:rsid w:val="0041623B"/>
    <w:rsid w:val="00417435"/>
    <w:rsid w:val="00420210"/>
    <w:rsid w:val="004211DC"/>
    <w:rsid w:val="004245BB"/>
    <w:rsid w:val="00426D92"/>
    <w:rsid w:val="00427D21"/>
    <w:rsid w:val="0043707D"/>
    <w:rsid w:val="00437EB0"/>
    <w:rsid w:val="004423E1"/>
    <w:rsid w:val="00442C94"/>
    <w:rsid w:val="00442F09"/>
    <w:rsid w:val="004440CB"/>
    <w:rsid w:val="0044436A"/>
    <w:rsid w:val="00447124"/>
    <w:rsid w:val="004471D2"/>
    <w:rsid w:val="00447AE6"/>
    <w:rsid w:val="00450881"/>
    <w:rsid w:val="0045358C"/>
    <w:rsid w:val="004559BE"/>
    <w:rsid w:val="004572BA"/>
    <w:rsid w:val="004608CC"/>
    <w:rsid w:val="004608DF"/>
    <w:rsid w:val="004644C2"/>
    <w:rsid w:val="0046760A"/>
    <w:rsid w:val="00467F9C"/>
    <w:rsid w:val="00471C5B"/>
    <w:rsid w:val="00475718"/>
    <w:rsid w:val="00475A41"/>
    <w:rsid w:val="00477270"/>
    <w:rsid w:val="00477F27"/>
    <w:rsid w:val="0048156B"/>
    <w:rsid w:val="004928C3"/>
    <w:rsid w:val="004A202D"/>
    <w:rsid w:val="004A3D84"/>
    <w:rsid w:val="004A632A"/>
    <w:rsid w:val="004B3A5F"/>
    <w:rsid w:val="004B4CE8"/>
    <w:rsid w:val="004B4D67"/>
    <w:rsid w:val="004B5647"/>
    <w:rsid w:val="004C0DAC"/>
    <w:rsid w:val="004C478A"/>
    <w:rsid w:val="004C5B17"/>
    <w:rsid w:val="004C6DE0"/>
    <w:rsid w:val="004C7211"/>
    <w:rsid w:val="004C7DC2"/>
    <w:rsid w:val="004D13C9"/>
    <w:rsid w:val="004D7231"/>
    <w:rsid w:val="004D73F6"/>
    <w:rsid w:val="004D790E"/>
    <w:rsid w:val="004D7D08"/>
    <w:rsid w:val="004E0B8D"/>
    <w:rsid w:val="004E3DB0"/>
    <w:rsid w:val="004F129F"/>
    <w:rsid w:val="004F16E7"/>
    <w:rsid w:val="004F3A42"/>
    <w:rsid w:val="004F5513"/>
    <w:rsid w:val="004F6914"/>
    <w:rsid w:val="004F70A8"/>
    <w:rsid w:val="00501C81"/>
    <w:rsid w:val="00507B89"/>
    <w:rsid w:val="00514C15"/>
    <w:rsid w:val="0052286D"/>
    <w:rsid w:val="0052368A"/>
    <w:rsid w:val="00524C27"/>
    <w:rsid w:val="005264F8"/>
    <w:rsid w:val="00527AC7"/>
    <w:rsid w:val="00530E1E"/>
    <w:rsid w:val="0053139E"/>
    <w:rsid w:val="00534681"/>
    <w:rsid w:val="00535DFC"/>
    <w:rsid w:val="00535FF5"/>
    <w:rsid w:val="00540496"/>
    <w:rsid w:val="0054114E"/>
    <w:rsid w:val="0054429B"/>
    <w:rsid w:val="00546A5B"/>
    <w:rsid w:val="00547135"/>
    <w:rsid w:val="00547207"/>
    <w:rsid w:val="0054779C"/>
    <w:rsid w:val="00547BEA"/>
    <w:rsid w:val="0055227A"/>
    <w:rsid w:val="00554206"/>
    <w:rsid w:val="005556A5"/>
    <w:rsid w:val="005600AC"/>
    <w:rsid w:val="005601BE"/>
    <w:rsid w:val="00562B2C"/>
    <w:rsid w:val="0056328A"/>
    <w:rsid w:val="00563442"/>
    <w:rsid w:val="00565B42"/>
    <w:rsid w:val="00566507"/>
    <w:rsid w:val="00571244"/>
    <w:rsid w:val="005719F3"/>
    <w:rsid w:val="00571DB7"/>
    <w:rsid w:val="00573D1D"/>
    <w:rsid w:val="00584A6C"/>
    <w:rsid w:val="00586637"/>
    <w:rsid w:val="005910FD"/>
    <w:rsid w:val="005957E3"/>
    <w:rsid w:val="00597E6C"/>
    <w:rsid w:val="005A07CA"/>
    <w:rsid w:val="005A0988"/>
    <w:rsid w:val="005A107A"/>
    <w:rsid w:val="005A177C"/>
    <w:rsid w:val="005A1D2E"/>
    <w:rsid w:val="005A7C3E"/>
    <w:rsid w:val="005A7E00"/>
    <w:rsid w:val="005B4401"/>
    <w:rsid w:val="005B7258"/>
    <w:rsid w:val="005C058B"/>
    <w:rsid w:val="005C1FD4"/>
    <w:rsid w:val="005C3A5A"/>
    <w:rsid w:val="005C4CE6"/>
    <w:rsid w:val="005D45D9"/>
    <w:rsid w:val="005D6EB7"/>
    <w:rsid w:val="005E0ED2"/>
    <w:rsid w:val="005E30AD"/>
    <w:rsid w:val="005E3D69"/>
    <w:rsid w:val="005E4CFE"/>
    <w:rsid w:val="005F2933"/>
    <w:rsid w:val="005F56AE"/>
    <w:rsid w:val="005F7AF3"/>
    <w:rsid w:val="00602098"/>
    <w:rsid w:val="00602495"/>
    <w:rsid w:val="006039FB"/>
    <w:rsid w:val="00603FF3"/>
    <w:rsid w:val="00604C67"/>
    <w:rsid w:val="006054BB"/>
    <w:rsid w:val="00607055"/>
    <w:rsid w:val="006122BA"/>
    <w:rsid w:val="0061275F"/>
    <w:rsid w:val="00613496"/>
    <w:rsid w:val="00615288"/>
    <w:rsid w:val="006157F9"/>
    <w:rsid w:val="006179E6"/>
    <w:rsid w:val="00620FDE"/>
    <w:rsid w:val="00621EA1"/>
    <w:rsid w:val="006239F2"/>
    <w:rsid w:val="00627DEB"/>
    <w:rsid w:val="006312EF"/>
    <w:rsid w:val="00632E72"/>
    <w:rsid w:val="00633BA2"/>
    <w:rsid w:val="00637078"/>
    <w:rsid w:val="00637757"/>
    <w:rsid w:val="00640937"/>
    <w:rsid w:val="006412B3"/>
    <w:rsid w:val="00641CF8"/>
    <w:rsid w:val="00642EA7"/>
    <w:rsid w:val="00646638"/>
    <w:rsid w:val="00650665"/>
    <w:rsid w:val="00651927"/>
    <w:rsid w:val="00651A27"/>
    <w:rsid w:val="00661094"/>
    <w:rsid w:val="006622B4"/>
    <w:rsid w:val="00662AA2"/>
    <w:rsid w:val="00663606"/>
    <w:rsid w:val="00664A9F"/>
    <w:rsid w:val="006654C6"/>
    <w:rsid w:val="00666B21"/>
    <w:rsid w:val="00667382"/>
    <w:rsid w:val="00671160"/>
    <w:rsid w:val="00671C6D"/>
    <w:rsid w:val="006739D0"/>
    <w:rsid w:val="00676129"/>
    <w:rsid w:val="0068012A"/>
    <w:rsid w:val="00680DFC"/>
    <w:rsid w:val="00682EBC"/>
    <w:rsid w:val="00683C43"/>
    <w:rsid w:val="00685244"/>
    <w:rsid w:val="00690988"/>
    <w:rsid w:val="00690DBC"/>
    <w:rsid w:val="006930D4"/>
    <w:rsid w:val="006943AE"/>
    <w:rsid w:val="00694DB6"/>
    <w:rsid w:val="0069525C"/>
    <w:rsid w:val="0069603A"/>
    <w:rsid w:val="00697C81"/>
    <w:rsid w:val="006A0AF6"/>
    <w:rsid w:val="006A0E5B"/>
    <w:rsid w:val="006A170B"/>
    <w:rsid w:val="006A393F"/>
    <w:rsid w:val="006B1FB4"/>
    <w:rsid w:val="006B21B9"/>
    <w:rsid w:val="006B2290"/>
    <w:rsid w:val="006B3178"/>
    <w:rsid w:val="006B4A0C"/>
    <w:rsid w:val="006B6A2D"/>
    <w:rsid w:val="006B76A8"/>
    <w:rsid w:val="006B7F14"/>
    <w:rsid w:val="006C01A8"/>
    <w:rsid w:val="006C16C8"/>
    <w:rsid w:val="006C1F1A"/>
    <w:rsid w:val="006C777B"/>
    <w:rsid w:val="006D22E6"/>
    <w:rsid w:val="006D2A57"/>
    <w:rsid w:val="006D2FAF"/>
    <w:rsid w:val="006D34C8"/>
    <w:rsid w:val="006D36EA"/>
    <w:rsid w:val="006D44FF"/>
    <w:rsid w:val="006D63E5"/>
    <w:rsid w:val="006E18EC"/>
    <w:rsid w:val="006E3A75"/>
    <w:rsid w:val="006E5688"/>
    <w:rsid w:val="006E5A71"/>
    <w:rsid w:val="006E743F"/>
    <w:rsid w:val="006F3B7E"/>
    <w:rsid w:val="006F3F07"/>
    <w:rsid w:val="006F6AF2"/>
    <w:rsid w:val="006F7AA2"/>
    <w:rsid w:val="00700096"/>
    <w:rsid w:val="00700F04"/>
    <w:rsid w:val="00703A10"/>
    <w:rsid w:val="00705C3D"/>
    <w:rsid w:val="00706339"/>
    <w:rsid w:val="00710269"/>
    <w:rsid w:val="007130D3"/>
    <w:rsid w:val="007137CD"/>
    <w:rsid w:val="007147E2"/>
    <w:rsid w:val="00717D88"/>
    <w:rsid w:val="00720771"/>
    <w:rsid w:val="00724DDF"/>
    <w:rsid w:val="00725E29"/>
    <w:rsid w:val="0073048B"/>
    <w:rsid w:val="00732E9E"/>
    <w:rsid w:val="00733FC4"/>
    <w:rsid w:val="00735756"/>
    <w:rsid w:val="00736A73"/>
    <w:rsid w:val="0073799D"/>
    <w:rsid w:val="007400AA"/>
    <w:rsid w:val="00740795"/>
    <w:rsid w:val="007429C1"/>
    <w:rsid w:val="00743CD3"/>
    <w:rsid w:val="00745B42"/>
    <w:rsid w:val="00747098"/>
    <w:rsid w:val="00752F13"/>
    <w:rsid w:val="00755215"/>
    <w:rsid w:val="00755DEE"/>
    <w:rsid w:val="007600A1"/>
    <w:rsid w:val="007629C1"/>
    <w:rsid w:val="00764597"/>
    <w:rsid w:val="00770FA9"/>
    <w:rsid w:val="00772B87"/>
    <w:rsid w:val="0077351F"/>
    <w:rsid w:val="00773F9A"/>
    <w:rsid w:val="00775A1C"/>
    <w:rsid w:val="0078442C"/>
    <w:rsid w:val="00786056"/>
    <w:rsid w:val="00791BAF"/>
    <w:rsid w:val="0079266A"/>
    <w:rsid w:val="007933A1"/>
    <w:rsid w:val="007942D3"/>
    <w:rsid w:val="007967EA"/>
    <w:rsid w:val="007A01A7"/>
    <w:rsid w:val="007A185D"/>
    <w:rsid w:val="007A21AD"/>
    <w:rsid w:val="007A2BB2"/>
    <w:rsid w:val="007A3FEE"/>
    <w:rsid w:val="007A69F0"/>
    <w:rsid w:val="007A707F"/>
    <w:rsid w:val="007B00CD"/>
    <w:rsid w:val="007B1ECB"/>
    <w:rsid w:val="007B2099"/>
    <w:rsid w:val="007B2531"/>
    <w:rsid w:val="007B341C"/>
    <w:rsid w:val="007B59C2"/>
    <w:rsid w:val="007B62D6"/>
    <w:rsid w:val="007B6C09"/>
    <w:rsid w:val="007B7741"/>
    <w:rsid w:val="007B789B"/>
    <w:rsid w:val="007B7EF2"/>
    <w:rsid w:val="007C1227"/>
    <w:rsid w:val="007C1268"/>
    <w:rsid w:val="007C3261"/>
    <w:rsid w:val="007C3366"/>
    <w:rsid w:val="007C4169"/>
    <w:rsid w:val="007C47FA"/>
    <w:rsid w:val="007C4DFD"/>
    <w:rsid w:val="007C79CF"/>
    <w:rsid w:val="007D00D9"/>
    <w:rsid w:val="007D0676"/>
    <w:rsid w:val="007D250F"/>
    <w:rsid w:val="007D4B87"/>
    <w:rsid w:val="007D5202"/>
    <w:rsid w:val="007D59F3"/>
    <w:rsid w:val="007D5E4F"/>
    <w:rsid w:val="007E09DA"/>
    <w:rsid w:val="007E3C65"/>
    <w:rsid w:val="007E3E5D"/>
    <w:rsid w:val="007E702F"/>
    <w:rsid w:val="007E7267"/>
    <w:rsid w:val="007F027C"/>
    <w:rsid w:val="007F0A7C"/>
    <w:rsid w:val="007F0CA8"/>
    <w:rsid w:val="007F0CE8"/>
    <w:rsid w:val="007F0D04"/>
    <w:rsid w:val="007F20F0"/>
    <w:rsid w:val="00800DA6"/>
    <w:rsid w:val="0080279B"/>
    <w:rsid w:val="00803E64"/>
    <w:rsid w:val="00803FCA"/>
    <w:rsid w:val="008068EB"/>
    <w:rsid w:val="00806A02"/>
    <w:rsid w:val="00807192"/>
    <w:rsid w:val="0081018E"/>
    <w:rsid w:val="00811965"/>
    <w:rsid w:val="008127F1"/>
    <w:rsid w:val="008178B6"/>
    <w:rsid w:val="008213B9"/>
    <w:rsid w:val="00821DE4"/>
    <w:rsid w:val="00822EE0"/>
    <w:rsid w:val="00824D43"/>
    <w:rsid w:val="00827FEE"/>
    <w:rsid w:val="008331D8"/>
    <w:rsid w:val="00835078"/>
    <w:rsid w:val="00835E06"/>
    <w:rsid w:val="00836CC0"/>
    <w:rsid w:val="00844530"/>
    <w:rsid w:val="00846496"/>
    <w:rsid w:val="00846C5C"/>
    <w:rsid w:val="00853231"/>
    <w:rsid w:val="00855AFF"/>
    <w:rsid w:val="008561B7"/>
    <w:rsid w:val="00860236"/>
    <w:rsid w:val="00860832"/>
    <w:rsid w:val="008615BB"/>
    <w:rsid w:val="00862C6C"/>
    <w:rsid w:val="00864098"/>
    <w:rsid w:val="00864A31"/>
    <w:rsid w:val="00865B05"/>
    <w:rsid w:val="00865B74"/>
    <w:rsid w:val="008703E8"/>
    <w:rsid w:val="00870557"/>
    <w:rsid w:val="00870B5E"/>
    <w:rsid w:val="00870DA1"/>
    <w:rsid w:val="00870FD9"/>
    <w:rsid w:val="008736E8"/>
    <w:rsid w:val="00873CDB"/>
    <w:rsid w:val="00875D3A"/>
    <w:rsid w:val="00877CD0"/>
    <w:rsid w:val="00877FF2"/>
    <w:rsid w:val="00880BFC"/>
    <w:rsid w:val="0088174B"/>
    <w:rsid w:val="008832EC"/>
    <w:rsid w:val="00884632"/>
    <w:rsid w:val="008870DF"/>
    <w:rsid w:val="008905BE"/>
    <w:rsid w:val="00891D4C"/>
    <w:rsid w:val="0089394D"/>
    <w:rsid w:val="00894EAA"/>
    <w:rsid w:val="008974F0"/>
    <w:rsid w:val="008A01F7"/>
    <w:rsid w:val="008A19E5"/>
    <w:rsid w:val="008A3533"/>
    <w:rsid w:val="008A3F64"/>
    <w:rsid w:val="008B012A"/>
    <w:rsid w:val="008B2708"/>
    <w:rsid w:val="008B3CFD"/>
    <w:rsid w:val="008B740B"/>
    <w:rsid w:val="008C203D"/>
    <w:rsid w:val="008C25D7"/>
    <w:rsid w:val="008C378F"/>
    <w:rsid w:val="008D4E5D"/>
    <w:rsid w:val="008D5232"/>
    <w:rsid w:val="008D5532"/>
    <w:rsid w:val="008E4707"/>
    <w:rsid w:val="008E564B"/>
    <w:rsid w:val="008E789F"/>
    <w:rsid w:val="008F626F"/>
    <w:rsid w:val="0090075A"/>
    <w:rsid w:val="009033D3"/>
    <w:rsid w:val="00906AF9"/>
    <w:rsid w:val="00906E17"/>
    <w:rsid w:val="00910AF6"/>
    <w:rsid w:val="00914008"/>
    <w:rsid w:val="00915A52"/>
    <w:rsid w:val="00917564"/>
    <w:rsid w:val="009219D6"/>
    <w:rsid w:val="00923A6F"/>
    <w:rsid w:val="00923CF8"/>
    <w:rsid w:val="009251DA"/>
    <w:rsid w:val="00925F15"/>
    <w:rsid w:val="00927B64"/>
    <w:rsid w:val="00930BA1"/>
    <w:rsid w:val="0093132A"/>
    <w:rsid w:val="0093157A"/>
    <w:rsid w:val="0093169E"/>
    <w:rsid w:val="009337CF"/>
    <w:rsid w:val="00933E3B"/>
    <w:rsid w:val="00933F2C"/>
    <w:rsid w:val="00934F5C"/>
    <w:rsid w:val="009403BC"/>
    <w:rsid w:val="00942CC3"/>
    <w:rsid w:val="0094458E"/>
    <w:rsid w:val="009450C5"/>
    <w:rsid w:val="009505C9"/>
    <w:rsid w:val="00950752"/>
    <w:rsid w:val="00951B1F"/>
    <w:rsid w:val="0095385B"/>
    <w:rsid w:val="00961EDE"/>
    <w:rsid w:val="00966424"/>
    <w:rsid w:val="00967183"/>
    <w:rsid w:val="00970814"/>
    <w:rsid w:val="00971AFF"/>
    <w:rsid w:val="009722A4"/>
    <w:rsid w:val="00977913"/>
    <w:rsid w:val="00984CBA"/>
    <w:rsid w:val="009850A8"/>
    <w:rsid w:val="00987896"/>
    <w:rsid w:val="00993CF1"/>
    <w:rsid w:val="00993D71"/>
    <w:rsid w:val="00996828"/>
    <w:rsid w:val="00997FFD"/>
    <w:rsid w:val="009A0A69"/>
    <w:rsid w:val="009A48E2"/>
    <w:rsid w:val="009B1493"/>
    <w:rsid w:val="009B1706"/>
    <w:rsid w:val="009B1A75"/>
    <w:rsid w:val="009B5F63"/>
    <w:rsid w:val="009B7C8F"/>
    <w:rsid w:val="009C042B"/>
    <w:rsid w:val="009C2DE6"/>
    <w:rsid w:val="009C3025"/>
    <w:rsid w:val="009C3F87"/>
    <w:rsid w:val="009C71E8"/>
    <w:rsid w:val="009D0451"/>
    <w:rsid w:val="009D1097"/>
    <w:rsid w:val="009D1DC6"/>
    <w:rsid w:val="009D476F"/>
    <w:rsid w:val="009D4FF8"/>
    <w:rsid w:val="009D54E8"/>
    <w:rsid w:val="009D5729"/>
    <w:rsid w:val="009D5E7C"/>
    <w:rsid w:val="009D5FC6"/>
    <w:rsid w:val="009E2B55"/>
    <w:rsid w:val="009E3373"/>
    <w:rsid w:val="009E3CF1"/>
    <w:rsid w:val="009E6273"/>
    <w:rsid w:val="009F0F54"/>
    <w:rsid w:val="009F501F"/>
    <w:rsid w:val="009F649B"/>
    <w:rsid w:val="00A0691E"/>
    <w:rsid w:val="00A069AB"/>
    <w:rsid w:val="00A077D8"/>
    <w:rsid w:val="00A12E3E"/>
    <w:rsid w:val="00A135B7"/>
    <w:rsid w:val="00A14FBF"/>
    <w:rsid w:val="00A2310E"/>
    <w:rsid w:val="00A247FB"/>
    <w:rsid w:val="00A2484C"/>
    <w:rsid w:val="00A301C7"/>
    <w:rsid w:val="00A30A64"/>
    <w:rsid w:val="00A324AA"/>
    <w:rsid w:val="00A3266B"/>
    <w:rsid w:val="00A32B76"/>
    <w:rsid w:val="00A3381A"/>
    <w:rsid w:val="00A34181"/>
    <w:rsid w:val="00A36FC9"/>
    <w:rsid w:val="00A3724C"/>
    <w:rsid w:val="00A40223"/>
    <w:rsid w:val="00A41501"/>
    <w:rsid w:val="00A43F25"/>
    <w:rsid w:val="00A46A4B"/>
    <w:rsid w:val="00A50395"/>
    <w:rsid w:val="00A5774A"/>
    <w:rsid w:val="00A668A6"/>
    <w:rsid w:val="00A730BC"/>
    <w:rsid w:val="00A74C55"/>
    <w:rsid w:val="00A75B2C"/>
    <w:rsid w:val="00A76686"/>
    <w:rsid w:val="00A86370"/>
    <w:rsid w:val="00A86545"/>
    <w:rsid w:val="00A8716D"/>
    <w:rsid w:val="00A93F76"/>
    <w:rsid w:val="00A95887"/>
    <w:rsid w:val="00AA107F"/>
    <w:rsid w:val="00AA1F6A"/>
    <w:rsid w:val="00AA2126"/>
    <w:rsid w:val="00AA2528"/>
    <w:rsid w:val="00AA588F"/>
    <w:rsid w:val="00AA6F92"/>
    <w:rsid w:val="00AA76BC"/>
    <w:rsid w:val="00AB4416"/>
    <w:rsid w:val="00AB4CF5"/>
    <w:rsid w:val="00AB6934"/>
    <w:rsid w:val="00AB7864"/>
    <w:rsid w:val="00AB7ECF"/>
    <w:rsid w:val="00AC3C36"/>
    <w:rsid w:val="00AC6BD3"/>
    <w:rsid w:val="00AD6A97"/>
    <w:rsid w:val="00AD6BA0"/>
    <w:rsid w:val="00AE221C"/>
    <w:rsid w:val="00AE555C"/>
    <w:rsid w:val="00AF1AF7"/>
    <w:rsid w:val="00AF3251"/>
    <w:rsid w:val="00AF42DE"/>
    <w:rsid w:val="00AF46F4"/>
    <w:rsid w:val="00AF5D9B"/>
    <w:rsid w:val="00AF77BA"/>
    <w:rsid w:val="00B00053"/>
    <w:rsid w:val="00B013C2"/>
    <w:rsid w:val="00B027F7"/>
    <w:rsid w:val="00B039D0"/>
    <w:rsid w:val="00B05642"/>
    <w:rsid w:val="00B0640B"/>
    <w:rsid w:val="00B06710"/>
    <w:rsid w:val="00B07CE5"/>
    <w:rsid w:val="00B1288E"/>
    <w:rsid w:val="00B20E1C"/>
    <w:rsid w:val="00B26923"/>
    <w:rsid w:val="00B3369F"/>
    <w:rsid w:val="00B50E31"/>
    <w:rsid w:val="00B51A15"/>
    <w:rsid w:val="00B52173"/>
    <w:rsid w:val="00B543AA"/>
    <w:rsid w:val="00B55FBC"/>
    <w:rsid w:val="00B57916"/>
    <w:rsid w:val="00B60D6B"/>
    <w:rsid w:val="00B668F0"/>
    <w:rsid w:val="00B71E32"/>
    <w:rsid w:val="00B7524B"/>
    <w:rsid w:val="00B75D01"/>
    <w:rsid w:val="00B768ED"/>
    <w:rsid w:val="00B77B3C"/>
    <w:rsid w:val="00B80FE8"/>
    <w:rsid w:val="00B82E53"/>
    <w:rsid w:val="00B86DB8"/>
    <w:rsid w:val="00B87290"/>
    <w:rsid w:val="00B90C26"/>
    <w:rsid w:val="00B91B4D"/>
    <w:rsid w:val="00B92687"/>
    <w:rsid w:val="00B92E83"/>
    <w:rsid w:val="00B93330"/>
    <w:rsid w:val="00B93D9F"/>
    <w:rsid w:val="00B94E6C"/>
    <w:rsid w:val="00B95308"/>
    <w:rsid w:val="00B9567C"/>
    <w:rsid w:val="00B96B20"/>
    <w:rsid w:val="00BA1062"/>
    <w:rsid w:val="00BA3B8D"/>
    <w:rsid w:val="00BA4C2E"/>
    <w:rsid w:val="00BA4FB1"/>
    <w:rsid w:val="00BA693E"/>
    <w:rsid w:val="00BA73FF"/>
    <w:rsid w:val="00BB1B67"/>
    <w:rsid w:val="00BB3F08"/>
    <w:rsid w:val="00BB4606"/>
    <w:rsid w:val="00BB533E"/>
    <w:rsid w:val="00BB6B8E"/>
    <w:rsid w:val="00BB6D1F"/>
    <w:rsid w:val="00BC11AD"/>
    <w:rsid w:val="00BC4984"/>
    <w:rsid w:val="00BD00B3"/>
    <w:rsid w:val="00BD0F35"/>
    <w:rsid w:val="00BD1E1F"/>
    <w:rsid w:val="00BD37D3"/>
    <w:rsid w:val="00BD4D97"/>
    <w:rsid w:val="00BD5469"/>
    <w:rsid w:val="00BE7D5E"/>
    <w:rsid w:val="00BF0005"/>
    <w:rsid w:val="00BF13B2"/>
    <w:rsid w:val="00BF29D2"/>
    <w:rsid w:val="00BF4C5D"/>
    <w:rsid w:val="00BF5A18"/>
    <w:rsid w:val="00C0061D"/>
    <w:rsid w:val="00C00703"/>
    <w:rsid w:val="00C10CD9"/>
    <w:rsid w:val="00C13493"/>
    <w:rsid w:val="00C15D15"/>
    <w:rsid w:val="00C20D59"/>
    <w:rsid w:val="00C218F6"/>
    <w:rsid w:val="00C232CE"/>
    <w:rsid w:val="00C23D2F"/>
    <w:rsid w:val="00C255E4"/>
    <w:rsid w:val="00C2594C"/>
    <w:rsid w:val="00C26924"/>
    <w:rsid w:val="00C27396"/>
    <w:rsid w:val="00C304E6"/>
    <w:rsid w:val="00C3190F"/>
    <w:rsid w:val="00C31AC6"/>
    <w:rsid w:val="00C3306F"/>
    <w:rsid w:val="00C34B69"/>
    <w:rsid w:val="00C356E0"/>
    <w:rsid w:val="00C415DA"/>
    <w:rsid w:val="00C41A2E"/>
    <w:rsid w:val="00C41B1A"/>
    <w:rsid w:val="00C41C95"/>
    <w:rsid w:val="00C439A2"/>
    <w:rsid w:val="00C4417F"/>
    <w:rsid w:val="00C443BD"/>
    <w:rsid w:val="00C44475"/>
    <w:rsid w:val="00C451C5"/>
    <w:rsid w:val="00C45FA1"/>
    <w:rsid w:val="00C47142"/>
    <w:rsid w:val="00C47826"/>
    <w:rsid w:val="00C5073C"/>
    <w:rsid w:val="00C55B82"/>
    <w:rsid w:val="00C64049"/>
    <w:rsid w:val="00C651B2"/>
    <w:rsid w:val="00C6623C"/>
    <w:rsid w:val="00C6648D"/>
    <w:rsid w:val="00C6686B"/>
    <w:rsid w:val="00C673C5"/>
    <w:rsid w:val="00C67634"/>
    <w:rsid w:val="00C70CA4"/>
    <w:rsid w:val="00C75062"/>
    <w:rsid w:val="00C75974"/>
    <w:rsid w:val="00C76584"/>
    <w:rsid w:val="00C8155C"/>
    <w:rsid w:val="00C8466B"/>
    <w:rsid w:val="00C85596"/>
    <w:rsid w:val="00C8784E"/>
    <w:rsid w:val="00C907FD"/>
    <w:rsid w:val="00C90A14"/>
    <w:rsid w:val="00C9161D"/>
    <w:rsid w:val="00C97C56"/>
    <w:rsid w:val="00CA0AB1"/>
    <w:rsid w:val="00CA0C1D"/>
    <w:rsid w:val="00CA312C"/>
    <w:rsid w:val="00CA3DF0"/>
    <w:rsid w:val="00CA56C3"/>
    <w:rsid w:val="00CA658B"/>
    <w:rsid w:val="00CA6C38"/>
    <w:rsid w:val="00CA7519"/>
    <w:rsid w:val="00CB1709"/>
    <w:rsid w:val="00CB29E2"/>
    <w:rsid w:val="00CB2EBD"/>
    <w:rsid w:val="00CB5BBD"/>
    <w:rsid w:val="00CB62A9"/>
    <w:rsid w:val="00CB693D"/>
    <w:rsid w:val="00CB7FE9"/>
    <w:rsid w:val="00CC072B"/>
    <w:rsid w:val="00CC5BBA"/>
    <w:rsid w:val="00CD1654"/>
    <w:rsid w:val="00CD292B"/>
    <w:rsid w:val="00CD29C5"/>
    <w:rsid w:val="00CD2E99"/>
    <w:rsid w:val="00CD5462"/>
    <w:rsid w:val="00CD5A8E"/>
    <w:rsid w:val="00CD6275"/>
    <w:rsid w:val="00CD6390"/>
    <w:rsid w:val="00CD69F3"/>
    <w:rsid w:val="00CD702A"/>
    <w:rsid w:val="00CE02A8"/>
    <w:rsid w:val="00CE2663"/>
    <w:rsid w:val="00CE4D10"/>
    <w:rsid w:val="00CE604B"/>
    <w:rsid w:val="00CE737B"/>
    <w:rsid w:val="00CF08E3"/>
    <w:rsid w:val="00CF1848"/>
    <w:rsid w:val="00CF3FEB"/>
    <w:rsid w:val="00CF4DAC"/>
    <w:rsid w:val="00CF6D5A"/>
    <w:rsid w:val="00CF7A56"/>
    <w:rsid w:val="00D0241E"/>
    <w:rsid w:val="00D0307F"/>
    <w:rsid w:val="00D039D9"/>
    <w:rsid w:val="00D06F85"/>
    <w:rsid w:val="00D100F7"/>
    <w:rsid w:val="00D11FE2"/>
    <w:rsid w:val="00D12044"/>
    <w:rsid w:val="00D12EAF"/>
    <w:rsid w:val="00D13149"/>
    <w:rsid w:val="00D14E16"/>
    <w:rsid w:val="00D1520E"/>
    <w:rsid w:val="00D17E9D"/>
    <w:rsid w:val="00D21850"/>
    <w:rsid w:val="00D24F4C"/>
    <w:rsid w:val="00D33EFC"/>
    <w:rsid w:val="00D33FB0"/>
    <w:rsid w:val="00D3437E"/>
    <w:rsid w:val="00D34515"/>
    <w:rsid w:val="00D36515"/>
    <w:rsid w:val="00D37C01"/>
    <w:rsid w:val="00D4071D"/>
    <w:rsid w:val="00D40DBC"/>
    <w:rsid w:val="00D41088"/>
    <w:rsid w:val="00D41C08"/>
    <w:rsid w:val="00D43907"/>
    <w:rsid w:val="00D4421E"/>
    <w:rsid w:val="00D443C5"/>
    <w:rsid w:val="00D464B1"/>
    <w:rsid w:val="00D5478E"/>
    <w:rsid w:val="00D56DC3"/>
    <w:rsid w:val="00D57B62"/>
    <w:rsid w:val="00D67730"/>
    <w:rsid w:val="00D765EE"/>
    <w:rsid w:val="00D76605"/>
    <w:rsid w:val="00D76A18"/>
    <w:rsid w:val="00D77560"/>
    <w:rsid w:val="00D77B46"/>
    <w:rsid w:val="00D8015F"/>
    <w:rsid w:val="00D80849"/>
    <w:rsid w:val="00D82E8F"/>
    <w:rsid w:val="00D8487C"/>
    <w:rsid w:val="00D87EA2"/>
    <w:rsid w:val="00D91513"/>
    <w:rsid w:val="00D92850"/>
    <w:rsid w:val="00D92A35"/>
    <w:rsid w:val="00D92D2F"/>
    <w:rsid w:val="00D934B1"/>
    <w:rsid w:val="00D93531"/>
    <w:rsid w:val="00D94633"/>
    <w:rsid w:val="00D952A9"/>
    <w:rsid w:val="00D962BC"/>
    <w:rsid w:val="00D96B72"/>
    <w:rsid w:val="00DA1E51"/>
    <w:rsid w:val="00DA2529"/>
    <w:rsid w:val="00DA2738"/>
    <w:rsid w:val="00DA36D8"/>
    <w:rsid w:val="00DA4458"/>
    <w:rsid w:val="00DA5439"/>
    <w:rsid w:val="00DA56DD"/>
    <w:rsid w:val="00DB4BFE"/>
    <w:rsid w:val="00DB5BD2"/>
    <w:rsid w:val="00DC073B"/>
    <w:rsid w:val="00DC0B54"/>
    <w:rsid w:val="00DC12D8"/>
    <w:rsid w:val="00DC2CC8"/>
    <w:rsid w:val="00DC54A9"/>
    <w:rsid w:val="00DD0AA1"/>
    <w:rsid w:val="00DD118C"/>
    <w:rsid w:val="00DD32AF"/>
    <w:rsid w:val="00DD33CC"/>
    <w:rsid w:val="00DE0123"/>
    <w:rsid w:val="00DE04BF"/>
    <w:rsid w:val="00DE1768"/>
    <w:rsid w:val="00DE1F31"/>
    <w:rsid w:val="00DE4F53"/>
    <w:rsid w:val="00DF0079"/>
    <w:rsid w:val="00DF1073"/>
    <w:rsid w:val="00DF4DEF"/>
    <w:rsid w:val="00E053B9"/>
    <w:rsid w:val="00E05B97"/>
    <w:rsid w:val="00E105B6"/>
    <w:rsid w:val="00E11100"/>
    <w:rsid w:val="00E155BF"/>
    <w:rsid w:val="00E15CF3"/>
    <w:rsid w:val="00E17703"/>
    <w:rsid w:val="00E21C50"/>
    <w:rsid w:val="00E231FB"/>
    <w:rsid w:val="00E23E91"/>
    <w:rsid w:val="00E253DB"/>
    <w:rsid w:val="00E27936"/>
    <w:rsid w:val="00E30CE6"/>
    <w:rsid w:val="00E30F64"/>
    <w:rsid w:val="00E33655"/>
    <w:rsid w:val="00E3622B"/>
    <w:rsid w:val="00E40222"/>
    <w:rsid w:val="00E41240"/>
    <w:rsid w:val="00E4237E"/>
    <w:rsid w:val="00E42551"/>
    <w:rsid w:val="00E42FCC"/>
    <w:rsid w:val="00E50824"/>
    <w:rsid w:val="00E509BA"/>
    <w:rsid w:val="00E53442"/>
    <w:rsid w:val="00E55CAD"/>
    <w:rsid w:val="00E56000"/>
    <w:rsid w:val="00E57609"/>
    <w:rsid w:val="00E6159A"/>
    <w:rsid w:val="00E66235"/>
    <w:rsid w:val="00E663FD"/>
    <w:rsid w:val="00E66CB3"/>
    <w:rsid w:val="00E7060A"/>
    <w:rsid w:val="00E721B5"/>
    <w:rsid w:val="00E745DD"/>
    <w:rsid w:val="00E74EED"/>
    <w:rsid w:val="00E82989"/>
    <w:rsid w:val="00E830DC"/>
    <w:rsid w:val="00E83C24"/>
    <w:rsid w:val="00E85BFD"/>
    <w:rsid w:val="00E869CB"/>
    <w:rsid w:val="00E86AB4"/>
    <w:rsid w:val="00E86DA3"/>
    <w:rsid w:val="00E90CF9"/>
    <w:rsid w:val="00E913E9"/>
    <w:rsid w:val="00E91804"/>
    <w:rsid w:val="00E9318D"/>
    <w:rsid w:val="00E940E5"/>
    <w:rsid w:val="00E969A8"/>
    <w:rsid w:val="00E97813"/>
    <w:rsid w:val="00EA087D"/>
    <w:rsid w:val="00EA551A"/>
    <w:rsid w:val="00EB179D"/>
    <w:rsid w:val="00EC10FF"/>
    <w:rsid w:val="00EC20FF"/>
    <w:rsid w:val="00EC2369"/>
    <w:rsid w:val="00EC4396"/>
    <w:rsid w:val="00EC4E33"/>
    <w:rsid w:val="00EC6295"/>
    <w:rsid w:val="00ED2FE1"/>
    <w:rsid w:val="00ED372C"/>
    <w:rsid w:val="00ED4F77"/>
    <w:rsid w:val="00EE370F"/>
    <w:rsid w:val="00EE5647"/>
    <w:rsid w:val="00EE5F41"/>
    <w:rsid w:val="00EE67E6"/>
    <w:rsid w:val="00EE7F52"/>
    <w:rsid w:val="00EF0CB3"/>
    <w:rsid w:val="00EF1DCB"/>
    <w:rsid w:val="00EF3D85"/>
    <w:rsid w:val="00EF4248"/>
    <w:rsid w:val="00EF7577"/>
    <w:rsid w:val="00EF768C"/>
    <w:rsid w:val="00F04A06"/>
    <w:rsid w:val="00F04B98"/>
    <w:rsid w:val="00F078CF"/>
    <w:rsid w:val="00F14F8C"/>
    <w:rsid w:val="00F150F0"/>
    <w:rsid w:val="00F15BFC"/>
    <w:rsid w:val="00F2084A"/>
    <w:rsid w:val="00F2503F"/>
    <w:rsid w:val="00F30A1E"/>
    <w:rsid w:val="00F312ED"/>
    <w:rsid w:val="00F33A28"/>
    <w:rsid w:val="00F354D2"/>
    <w:rsid w:val="00F35D1E"/>
    <w:rsid w:val="00F40369"/>
    <w:rsid w:val="00F40783"/>
    <w:rsid w:val="00F463E3"/>
    <w:rsid w:val="00F511FE"/>
    <w:rsid w:val="00F53193"/>
    <w:rsid w:val="00F5357E"/>
    <w:rsid w:val="00F601EC"/>
    <w:rsid w:val="00F61343"/>
    <w:rsid w:val="00F64AFC"/>
    <w:rsid w:val="00F6586C"/>
    <w:rsid w:val="00F66C62"/>
    <w:rsid w:val="00F73120"/>
    <w:rsid w:val="00F73793"/>
    <w:rsid w:val="00F80396"/>
    <w:rsid w:val="00F827FA"/>
    <w:rsid w:val="00F84FE5"/>
    <w:rsid w:val="00F865A0"/>
    <w:rsid w:val="00F90649"/>
    <w:rsid w:val="00F91028"/>
    <w:rsid w:val="00F93285"/>
    <w:rsid w:val="00F94774"/>
    <w:rsid w:val="00F96B55"/>
    <w:rsid w:val="00F979E6"/>
    <w:rsid w:val="00F97D1F"/>
    <w:rsid w:val="00FA1661"/>
    <w:rsid w:val="00FA3F77"/>
    <w:rsid w:val="00FA4014"/>
    <w:rsid w:val="00FA5708"/>
    <w:rsid w:val="00FA5F4E"/>
    <w:rsid w:val="00FA663B"/>
    <w:rsid w:val="00FB0587"/>
    <w:rsid w:val="00FB120E"/>
    <w:rsid w:val="00FB45DB"/>
    <w:rsid w:val="00FB7D33"/>
    <w:rsid w:val="00FC3E8D"/>
    <w:rsid w:val="00FC4BA7"/>
    <w:rsid w:val="00FC53DB"/>
    <w:rsid w:val="00FD278A"/>
    <w:rsid w:val="00FD4A2D"/>
    <w:rsid w:val="00FD4CCD"/>
    <w:rsid w:val="00FD6070"/>
    <w:rsid w:val="00FD70AE"/>
    <w:rsid w:val="00FD761E"/>
    <w:rsid w:val="00FE2EAF"/>
    <w:rsid w:val="00FE50A2"/>
    <w:rsid w:val="00FE51DB"/>
    <w:rsid w:val="00FE6672"/>
    <w:rsid w:val="00FE79A5"/>
    <w:rsid w:val="00FF0394"/>
    <w:rsid w:val="00FF0FF6"/>
    <w:rsid w:val="00FF6442"/>
    <w:rsid w:val="00FF79BE"/>
    <w:rsid w:val="00FF7C98"/>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44B5DE"/>
  <w15:docId w15:val="{84E50E73-320E-422E-9A81-B563B3E24F4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C7211"/>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qFormat/>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rsid w:val="007E09DA"/>
    <w:rPr>
      <w:sz w:val="16"/>
    </w:rPr>
  </w:style>
  <w:style w:type="paragraph" w:styleId="CommentText">
    <w:name w:val="annotation text"/>
    <w:basedOn w:val="Normal"/>
    <w:link w:val="CommentTextChar"/>
    <w:rsid w:val="007E09DA"/>
    <w:pPr>
      <w:spacing w:after="120" w:line="240" w:lineRule="exact"/>
    </w:pPr>
  </w:style>
  <w:style w:type="character" w:customStyle="1" w:styleId="CommentTextChar">
    <w:name w:val="Comment Text Char"/>
    <w:basedOn w:val="DefaultParagraphFont"/>
    <w:link w:val="CommentText"/>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uiPriority w:val="99"/>
    <w:qFormat/>
    <w:rsid w:val="00427D21"/>
    <w:rPr>
      <w:sz w:val="22"/>
      <w:u w:val="none"/>
      <w:vertAlign w:val="superscript"/>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qFormat/>
    <w:rsid w:val="007E09DA"/>
    <w:pPr>
      <w:keepLines/>
      <w:spacing w:after="60"/>
      <w:ind w:firstLine="720"/>
    </w:pPr>
    <w:rPr>
      <w:sz w:val="18"/>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BVIfnrChar">
    <w:name w:val="BVI fnr Char"/>
    <w:aliases w:val="BVI fnr Car Car Char,BVI fnr Car Char,BVI fnr Car Car Car Car Char Char,BVI fnr Car Car Car Car Char,BVI fnr Car Car Car Char,BVI fnr Car Car Car Car Car Char"/>
    <w:basedOn w:val="Normal"/>
    <w:link w:val="FootnoteReference"/>
    <w:uiPriority w:val="99"/>
    <w:qFormat/>
    <w:rsid w:val="00D77560"/>
    <w:pPr>
      <w:spacing w:after="160" w:line="240" w:lineRule="exact"/>
    </w:pPr>
    <w:rPr>
      <w:rFonts w:asciiTheme="minorHAnsi" w:eastAsiaTheme="minorEastAsia" w:hAnsiTheme="minorHAnsi" w:cstheme="minorBidi"/>
      <w:vertAlign w:val="superscript"/>
      <w:lang w:val="fr-CA"/>
    </w:rPr>
  </w:style>
  <w:style w:type="character" w:styleId="UnresolvedMention">
    <w:name w:val="Unresolved Mention"/>
    <w:basedOn w:val="DefaultParagraphFont"/>
    <w:uiPriority w:val="99"/>
    <w:semiHidden/>
    <w:unhideWhenUsed/>
    <w:rsid w:val="00E86DA3"/>
    <w:rPr>
      <w:color w:val="605E5C"/>
      <w:shd w:val="clear" w:color="auto" w:fill="E1DFDD"/>
    </w:rPr>
  </w:style>
  <w:style w:type="character" w:customStyle="1" w:styleId="ng-binding">
    <w:name w:val="ng-binding"/>
    <w:basedOn w:val="DefaultParagraphFont"/>
    <w:rsid w:val="00A3381A"/>
  </w:style>
  <w:style w:type="paragraph" w:styleId="CommentSubject">
    <w:name w:val="annotation subject"/>
    <w:basedOn w:val="CommentText"/>
    <w:next w:val="CommentText"/>
    <w:link w:val="CommentSubjectChar"/>
    <w:uiPriority w:val="99"/>
    <w:semiHidden/>
    <w:unhideWhenUsed/>
    <w:rsid w:val="00113E77"/>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113E77"/>
    <w:rPr>
      <w:rFonts w:ascii="Times New Roman" w:eastAsia="Times New Roman" w:hAnsi="Times New Roman" w:cs="Times New Roman"/>
      <w:b/>
      <w:bCs/>
      <w:sz w:val="20"/>
      <w:szCs w:val="20"/>
      <w:lang w:val="en-GB"/>
    </w:rPr>
  </w:style>
  <w:style w:type="paragraph" w:styleId="Revision">
    <w:name w:val="Revision"/>
    <w:hidden/>
    <w:uiPriority w:val="99"/>
    <w:semiHidden/>
    <w:rsid w:val="005A107A"/>
    <w:rPr>
      <w:rFonts w:ascii="Times New Roman" w:eastAsia="Times New Roman" w:hAnsi="Times New Roman" w:cs="Times New Roman"/>
      <w:sz w:val="22"/>
      <w:lang w:val="en-GB"/>
    </w:rPr>
  </w:style>
  <w:style w:type="paragraph" w:customStyle="1" w:styleId="paragraph">
    <w:name w:val="paragraph"/>
    <w:basedOn w:val="Normal"/>
    <w:rsid w:val="006A0AF6"/>
    <w:pPr>
      <w:spacing w:before="100" w:beforeAutospacing="1" w:after="100" w:afterAutospacing="1"/>
      <w:jc w:val="left"/>
    </w:pPr>
    <w:rPr>
      <w:sz w:val="24"/>
      <w:lang w:val="en-US"/>
    </w:rPr>
  </w:style>
  <w:style w:type="character" w:customStyle="1" w:styleId="normaltextrun">
    <w:name w:val="normaltextrun"/>
    <w:rsid w:val="006A0AF6"/>
  </w:style>
  <w:style w:type="character" w:customStyle="1" w:styleId="findhit">
    <w:name w:val="findhit"/>
    <w:rsid w:val="006A0AF6"/>
  </w:style>
  <w:style w:type="paragraph" w:customStyle="1" w:styleId="Heading-plainbold">
    <w:name w:val="Heading-plain bold"/>
    <w:basedOn w:val="BodyText"/>
    <w:rsid w:val="001A77EF"/>
    <w:pPr>
      <w:ind w:firstLine="0"/>
      <w:jc w:val="center"/>
    </w:pPr>
    <w:rPr>
      <w:rFonts w:eastAsia="Malgun Gothic"/>
      <w:b/>
      <w:bCs/>
      <w:i/>
      <w:iCs w:val="0"/>
      <w:lang w:eastAsia="x-none"/>
    </w:rPr>
  </w:style>
  <w:style w:type="paragraph" w:styleId="NormalWeb">
    <w:name w:val="Normal (Web)"/>
    <w:basedOn w:val="Normal"/>
    <w:uiPriority w:val="99"/>
    <w:semiHidden/>
    <w:unhideWhenUsed/>
    <w:rsid w:val="006D22E6"/>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168478">
      <w:bodyDiv w:val="1"/>
      <w:marLeft w:val="0"/>
      <w:marRight w:val="0"/>
      <w:marTop w:val="0"/>
      <w:marBottom w:val="0"/>
      <w:divBdr>
        <w:top w:val="none" w:sz="0" w:space="0" w:color="auto"/>
        <w:left w:val="none" w:sz="0" w:space="0" w:color="auto"/>
        <w:bottom w:val="none" w:sz="0" w:space="0" w:color="auto"/>
        <w:right w:val="none" w:sz="0" w:space="0" w:color="auto"/>
      </w:divBdr>
      <w:divsChild>
        <w:div w:id="132794360">
          <w:marLeft w:val="0"/>
          <w:marRight w:val="0"/>
          <w:marTop w:val="0"/>
          <w:marBottom w:val="0"/>
          <w:divBdr>
            <w:top w:val="none" w:sz="0" w:space="0" w:color="auto"/>
            <w:left w:val="none" w:sz="0" w:space="0" w:color="auto"/>
            <w:bottom w:val="none" w:sz="0" w:space="0" w:color="auto"/>
            <w:right w:val="none" w:sz="0" w:space="0" w:color="auto"/>
          </w:divBdr>
          <w:divsChild>
            <w:div w:id="1313867600">
              <w:marLeft w:val="0"/>
              <w:marRight w:val="0"/>
              <w:marTop w:val="0"/>
              <w:marBottom w:val="0"/>
              <w:divBdr>
                <w:top w:val="none" w:sz="0" w:space="0" w:color="auto"/>
                <w:left w:val="none" w:sz="0" w:space="0" w:color="auto"/>
                <w:bottom w:val="none" w:sz="0" w:space="0" w:color="auto"/>
                <w:right w:val="none" w:sz="0" w:space="0" w:color="auto"/>
              </w:divBdr>
              <w:divsChild>
                <w:div w:id="14032861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248503">
      <w:bodyDiv w:val="1"/>
      <w:marLeft w:val="0"/>
      <w:marRight w:val="0"/>
      <w:marTop w:val="0"/>
      <w:marBottom w:val="0"/>
      <w:divBdr>
        <w:top w:val="none" w:sz="0" w:space="0" w:color="auto"/>
        <w:left w:val="none" w:sz="0" w:space="0" w:color="auto"/>
        <w:bottom w:val="none" w:sz="0" w:space="0" w:color="auto"/>
        <w:right w:val="none" w:sz="0" w:space="0" w:color="auto"/>
      </w:divBdr>
    </w:div>
    <w:div w:id="681396443">
      <w:bodyDiv w:val="1"/>
      <w:marLeft w:val="0"/>
      <w:marRight w:val="0"/>
      <w:marTop w:val="0"/>
      <w:marBottom w:val="0"/>
      <w:divBdr>
        <w:top w:val="none" w:sz="0" w:space="0" w:color="auto"/>
        <w:left w:val="none" w:sz="0" w:space="0" w:color="auto"/>
        <w:bottom w:val="none" w:sz="0" w:space="0" w:color="auto"/>
        <w:right w:val="none" w:sz="0" w:space="0" w:color="auto"/>
      </w:divBdr>
    </w:div>
    <w:div w:id="827785706">
      <w:bodyDiv w:val="1"/>
      <w:marLeft w:val="0"/>
      <w:marRight w:val="0"/>
      <w:marTop w:val="0"/>
      <w:marBottom w:val="0"/>
      <w:divBdr>
        <w:top w:val="none" w:sz="0" w:space="0" w:color="auto"/>
        <w:left w:val="none" w:sz="0" w:space="0" w:color="auto"/>
        <w:bottom w:val="none" w:sz="0" w:space="0" w:color="auto"/>
        <w:right w:val="none" w:sz="0" w:space="0" w:color="auto"/>
      </w:divBdr>
    </w:div>
    <w:div w:id="1089886812">
      <w:bodyDiv w:val="1"/>
      <w:marLeft w:val="0"/>
      <w:marRight w:val="0"/>
      <w:marTop w:val="0"/>
      <w:marBottom w:val="0"/>
      <w:divBdr>
        <w:top w:val="none" w:sz="0" w:space="0" w:color="auto"/>
        <w:left w:val="none" w:sz="0" w:space="0" w:color="auto"/>
        <w:bottom w:val="none" w:sz="0" w:space="0" w:color="auto"/>
        <w:right w:val="none" w:sz="0" w:space="0" w:color="auto"/>
      </w:divBdr>
    </w:div>
    <w:div w:id="1112045410">
      <w:bodyDiv w:val="1"/>
      <w:marLeft w:val="0"/>
      <w:marRight w:val="0"/>
      <w:marTop w:val="0"/>
      <w:marBottom w:val="0"/>
      <w:divBdr>
        <w:top w:val="none" w:sz="0" w:space="0" w:color="auto"/>
        <w:left w:val="none" w:sz="0" w:space="0" w:color="auto"/>
        <w:bottom w:val="none" w:sz="0" w:space="0" w:color="auto"/>
        <w:right w:val="none" w:sz="0" w:space="0" w:color="auto"/>
      </w:divBdr>
    </w:div>
    <w:div w:id="1250696603">
      <w:bodyDiv w:val="1"/>
      <w:marLeft w:val="0"/>
      <w:marRight w:val="0"/>
      <w:marTop w:val="0"/>
      <w:marBottom w:val="0"/>
      <w:divBdr>
        <w:top w:val="none" w:sz="0" w:space="0" w:color="auto"/>
        <w:left w:val="none" w:sz="0" w:space="0" w:color="auto"/>
        <w:bottom w:val="none" w:sz="0" w:space="0" w:color="auto"/>
        <w:right w:val="none" w:sz="0" w:space="0" w:color="auto"/>
      </w:divBdr>
    </w:div>
    <w:div w:id="1555048321">
      <w:bodyDiv w:val="1"/>
      <w:marLeft w:val="0"/>
      <w:marRight w:val="0"/>
      <w:marTop w:val="0"/>
      <w:marBottom w:val="0"/>
      <w:divBdr>
        <w:top w:val="none" w:sz="0" w:space="0" w:color="auto"/>
        <w:left w:val="none" w:sz="0" w:space="0" w:color="auto"/>
        <w:bottom w:val="none" w:sz="0" w:space="0" w:color="auto"/>
        <w:right w:val="none" w:sz="0" w:space="0" w:color="auto"/>
      </w:divBdr>
      <w:divsChild>
        <w:div w:id="1762022939">
          <w:marLeft w:val="0"/>
          <w:marRight w:val="0"/>
          <w:marTop w:val="0"/>
          <w:marBottom w:val="0"/>
          <w:divBdr>
            <w:top w:val="none" w:sz="0" w:space="0" w:color="auto"/>
            <w:left w:val="none" w:sz="0" w:space="0" w:color="auto"/>
            <w:bottom w:val="none" w:sz="0" w:space="0" w:color="auto"/>
            <w:right w:val="none" w:sz="0" w:space="0" w:color="auto"/>
          </w:divBdr>
          <w:divsChild>
            <w:div w:id="402266647">
              <w:marLeft w:val="0"/>
              <w:marRight w:val="0"/>
              <w:marTop w:val="0"/>
              <w:marBottom w:val="0"/>
              <w:divBdr>
                <w:top w:val="none" w:sz="0" w:space="0" w:color="auto"/>
                <w:left w:val="none" w:sz="0" w:space="0" w:color="auto"/>
                <w:bottom w:val="none" w:sz="0" w:space="0" w:color="auto"/>
                <w:right w:val="none" w:sz="0" w:space="0" w:color="auto"/>
              </w:divBdr>
              <w:divsChild>
                <w:div w:id="7223648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cbd.int/sp/" TargetMode="External"/><Relationship Id="rId21" Type="http://schemas.openxmlformats.org/officeDocument/2006/relationships/hyperlink" Target="https://www.cbd.int/doc/decisions/np-mop-01/np-mop-01-dec-12-en.pdf" TargetMode="External"/><Relationship Id="rId34" Type="http://schemas.openxmlformats.org/officeDocument/2006/relationships/hyperlink" Target="https://www.cbd.int/doc/decisions/cop-14/cop-14-dec-20-en.pdf" TargetMode="External"/><Relationship Id="rId42" Type="http://schemas.openxmlformats.org/officeDocument/2006/relationships/hyperlink" Target="https://www.cbd.int/doc/decisions/cop-14/cop-14-dec-30-en.pdf" TargetMode="External"/><Relationship Id="rId47" Type="http://schemas.openxmlformats.org/officeDocument/2006/relationships/hyperlink" Target="https://www.cbd.int/doc/decisions/cop-13/cop-13-dec-10-en.pdf" TargetMode="External"/><Relationship Id="rId50" Type="http://schemas.openxmlformats.org/officeDocument/2006/relationships/hyperlink" Target="https://www.cbd.int/doc/decisions/cop-14/cop-14-dec-10-en.pdf" TargetMode="External"/><Relationship Id="rId55" Type="http://schemas.openxmlformats.org/officeDocument/2006/relationships/hyperlink" Target="https://www.cbd.int/doc/decisions/cop-14/cop-14-dec-30-en.pdf" TargetMode="External"/><Relationship Id="rId63" Type="http://schemas.openxmlformats.org/officeDocument/2006/relationships/hyperlink" Target="https://www.cbd.int/decisions/cop/?m=cop-04" TargetMode="External"/><Relationship Id="rId68"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www.cbd.int/doc/decisions/cop-12/cop-12-dec-31-en.pdf" TargetMode="External"/><Relationship Id="rId29" Type="http://schemas.openxmlformats.org/officeDocument/2006/relationships/hyperlink" Target="https://www.cbd.int/doc/decisions/cop-14/cop-14-dec-35-en.pdf" TargetMode="External"/><Relationship Id="rId11" Type="http://schemas.openxmlformats.org/officeDocument/2006/relationships/endnotes" Target="endnotes.xml"/><Relationship Id="rId24" Type="http://schemas.openxmlformats.org/officeDocument/2006/relationships/hyperlink" Target="https://www.cbd.int/doc/decisions/cop-15/cop-15-dec-01-en.pdf" TargetMode="External"/><Relationship Id="rId32" Type="http://schemas.openxmlformats.org/officeDocument/2006/relationships/hyperlink" Target="https://www.cbd.int/doc/decisions/cop-14/cop-14-dec-17-en.pdf" TargetMode="External"/><Relationship Id="rId37" Type="http://schemas.openxmlformats.org/officeDocument/2006/relationships/hyperlink" Target="https://www.cbd.int/doc/decisions/cop-14/cop-14-dec-24-en.pdf" TargetMode="External"/><Relationship Id="rId40" Type="http://schemas.openxmlformats.org/officeDocument/2006/relationships/hyperlink" Target="https://www.cbd.int/doc/decisions/cop-14/cop-14-dec-36-en.pdf" TargetMode="External"/><Relationship Id="rId45" Type="http://schemas.openxmlformats.org/officeDocument/2006/relationships/hyperlink" Target="https://www.cbd.int/doc/decisions/cop-14/cop-14-dec-09-en.pdf" TargetMode="External"/><Relationship Id="rId53" Type="http://schemas.openxmlformats.org/officeDocument/2006/relationships/hyperlink" Target="https://www.cbd.int/doc/decisions/cop-14/cop-14-dec-07-en.pdf" TargetMode="External"/><Relationship Id="rId58" Type="http://schemas.openxmlformats.org/officeDocument/2006/relationships/hyperlink" Target="https://www.cbd.int/doc/decisions/cop-14/cop-14-dec-30-en.pdf" TargetMode="External"/><Relationship Id="rId66"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yperlink" Target="https://www.cbd.int/doc/recommendations/sbi-03/sbi-03-rec-12-en.pdf" TargetMode="External"/><Relationship Id="rId19" Type="http://schemas.openxmlformats.org/officeDocument/2006/relationships/hyperlink" Target="https://www.cbd.int/doc/decisions/cop-12/cop-12-dec-27-en.pdf" TargetMode="External"/><Relationship Id="rId14" Type="http://schemas.openxmlformats.org/officeDocument/2006/relationships/image" Target="media/image3.emf"/><Relationship Id="rId22" Type="http://schemas.openxmlformats.org/officeDocument/2006/relationships/hyperlink" Target="https://www.cbd.int/doc/decisions/cop-13/cop-13-dec-33-en.pdf" TargetMode="External"/><Relationship Id="rId27" Type="http://schemas.openxmlformats.org/officeDocument/2006/relationships/hyperlink" Target="https://www.cbd.int/doc/decisions/cop-13/cop-13-dec-29-en.pdf" TargetMode="External"/><Relationship Id="rId30" Type="http://schemas.openxmlformats.org/officeDocument/2006/relationships/hyperlink" Target="https://www.cbd.int/conferences/post2020" TargetMode="External"/><Relationship Id="rId35" Type="http://schemas.openxmlformats.org/officeDocument/2006/relationships/hyperlink" Target="https://www.cbd.int/doc/decisions/cop-14/cop-14-dec-22-en.pdf" TargetMode="External"/><Relationship Id="rId43" Type="http://schemas.openxmlformats.org/officeDocument/2006/relationships/hyperlink" Target="https://www.cbd.int/doc/decisions/cop-13/cop-13-dec-26-en.pdf" TargetMode="External"/><Relationship Id="rId48" Type="http://schemas.openxmlformats.org/officeDocument/2006/relationships/hyperlink" Target="https://www.cbd.int/doc/decisions/cop-13/cop-13-dec-11-en.pdf" TargetMode="External"/><Relationship Id="rId56" Type="http://schemas.openxmlformats.org/officeDocument/2006/relationships/hyperlink" Target="https://www.cbd.int/doc/recommendations/sbstta-24/sbstta-24-rec-06-en.pdf" TargetMode="External"/><Relationship Id="rId64" Type="http://schemas.openxmlformats.org/officeDocument/2006/relationships/header" Target="header1.xml"/><Relationship Id="rId8" Type="http://schemas.openxmlformats.org/officeDocument/2006/relationships/settings" Target="settings.xml"/><Relationship Id="rId51" Type="http://schemas.openxmlformats.org/officeDocument/2006/relationships/hyperlink" Target="https://www.cbd.int/doc/decisions/cop-14/cop-14-dec-10-en.pdf" TargetMode="External"/><Relationship Id="rId3" Type="http://schemas.openxmlformats.org/officeDocument/2006/relationships/customXml" Target="../customXml/item3.xml"/><Relationship Id="rId12" Type="http://schemas.openxmlformats.org/officeDocument/2006/relationships/image" Target="media/image1.emf"/><Relationship Id="rId17" Type="http://schemas.openxmlformats.org/officeDocument/2006/relationships/hyperlink" Target="https://www.cbd.int/doc/decisions/cop-14/cop-14-dec-34-en.pdf" TargetMode="External"/><Relationship Id="rId25" Type="http://schemas.openxmlformats.org/officeDocument/2006/relationships/hyperlink" Target="https://www.cbd.int/doc/decisions/cop-10/cop-10-dec-02-en.pdf" TargetMode="External"/><Relationship Id="rId33" Type="http://schemas.openxmlformats.org/officeDocument/2006/relationships/hyperlink" Target="https://www.cbd.int/doc/recommendations/wg8j-11/wg8j-11-rec-04-en.pdf" TargetMode="External"/><Relationship Id="rId38" Type="http://schemas.openxmlformats.org/officeDocument/2006/relationships/hyperlink" Target="https://www.cbd.int/doc/decisions/cop-14/cop-14-dec-25-en.pdf" TargetMode="External"/><Relationship Id="rId46" Type="http://schemas.openxmlformats.org/officeDocument/2006/relationships/hyperlink" Target="https://www.cbd.int/doc/decisions/cop-12/cop-12-dec-23-en.pdf" TargetMode="External"/><Relationship Id="rId59" Type="http://schemas.openxmlformats.org/officeDocument/2006/relationships/hyperlink" Target="https://www.cbd.int/doc/recommendations/wg8j-11/wg8j-11-rec-03-en.pdf" TargetMode="External"/><Relationship Id="rId67" Type="http://schemas.openxmlformats.org/officeDocument/2006/relationships/glossaryDocument" Target="glossary/document.xml"/><Relationship Id="rId20" Type="http://schemas.openxmlformats.org/officeDocument/2006/relationships/hyperlink" Target="https://www.cbd.int/doc/decisions/mop-07/mop-07-dec-09-en.pdf" TargetMode="External"/><Relationship Id="rId41" Type="http://schemas.openxmlformats.org/officeDocument/2006/relationships/hyperlink" Target="https://www.cbd.int/doc/decisions/cop-12/cop-12-dec-25-en.pdf" TargetMode="External"/><Relationship Id="rId54" Type="http://schemas.openxmlformats.org/officeDocument/2006/relationships/hyperlink" Target="https://www.cbd.int/doc/decisions/cop-14/cop-14-dec-05-en.pdf" TargetMode="External"/><Relationship Id="rId62" Type="http://schemas.openxmlformats.org/officeDocument/2006/relationships/hyperlink" Target="https://www.cbd.int/doc/decisions/cop-14/cop-14-dec-19-en.pdf" TargetMode="Externa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www.cbd.int/doc/decisions/cop-13/cop-13-dec-33-en.pdf" TargetMode="External"/><Relationship Id="rId23" Type="http://schemas.openxmlformats.org/officeDocument/2006/relationships/hyperlink" Target="https://www.cbd.int/doc/decisions/cop-14/cop-14-dec-37-en.pdf" TargetMode="External"/><Relationship Id="rId28" Type="http://schemas.openxmlformats.org/officeDocument/2006/relationships/hyperlink" Target="https://www.cbd.int/doc/decisions/cop-14/cop-14-dec-01-en.pdf" TargetMode="External"/><Relationship Id="rId36" Type="http://schemas.openxmlformats.org/officeDocument/2006/relationships/hyperlink" Target="https://www.cbd.int/doc/decisions/cop-14/cop-14-dec-23-en.pdf" TargetMode="External"/><Relationship Id="rId49" Type="http://schemas.openxmlformats.org/officeDocument/2006/relationships/hyperlink" Target="https://www.cbd.int/doc/decisions/cop-14/cop-14-dec-10-en.pdf" TargetMode="External"/><Relationship Id="rId57" Type="http://schemas.openxmlformats.org/officeDocument/2006/relationships/hyperlink" Target="https://www.cbd.int/doc/decisions/cop-14/cop-14-dec-36-en.pdf" TargetMode="External"/><Relationship Id="rId10" Type="http://schemas.openxmlformats.org/officeDocument/2006/relationships/footnotes" Target="footnotes.xml"/><Relationship Id="rId31" Type="http://schemas.openxmlformats.org/officeDocument/2006/relationships/hyperlink" Target="https://www.cbd.int/doc/decisions/cop-14/cop-14-dec-18-en.pdf" TargetMode="External"/><Relationship Id="rId44" Type="http://schemas.openxmlformats.org/officeDocument/2006/relationships/hyperlink" Target="https://www.cbd.int/doc/decisions/cop-14/cop-14-dec-08-en.pdf" TargetMode="External"/><Relationship Id="rId52" Type="http://schemas.openxmlformats.org/officeDocument/2006/relationships/hyperlink" Target="https://www.cbd.int/doc/decisions/cop-14/cop-14-dec-11-en.pdf" TargetMode="External"/><Relationship Id="rId60" Type="http://schemas.openxmlformats.org/officeDocument/2006/relationships/hyperlink" Target="https://www.cbd.int/doc/recommendations/sbstta-23/sbstta-23-rec-05-en.pdf" TargetMode="External"/><Relationship Id="rId65"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hyperlink" Target="https://www.cbd.int/doc/decisions/cop-01/cop-01-dec-01-en.pdf" TargetMode="External"/><Relationship Id="rId39" Type="http://schemas.openxmlformats.org/officeDocument/2006/relationships/hyperlink" Target="https://www.cbd.int/doc/decisions/cop-14/cop-14-dec-26-en.pdf" TargetMode="External"/></Relationships>
</file>

<file path=word/_rels/footnotes.xml.rels><?xml version="1.0" encoding="UTF-8" standalone="yes"?>
<Relationships xmlns="http://schemas.openxmlformats.org/package/2006/relationships"><Relationship Id="rId8" Type="http://schemas.openxmlformats.org/officeDocument/2006/relationships/hyperlink" Target="http://www.ipcc.ch/report/sr15/" TargetMode="External"/><Relationship Id="rId3" Type="http://schemas.openxmlformats.org/officeDocument/2006/relationships/hyperlink" Target="https://www.cbd.int/meetings/IDWS-2022-01" TargetMode="External"/><Relationship Id="rId7" Type="http://schemas.openxmlformats.org/officeDocument/2006/relationships/hyperlink" Target="https://www.cbd.int/meetings/006258" TargetMode="External"/><Relationship Id="rId2" Type="http://schemas.openxmlformats.org/officeDocument/2006/relationships/hyperlink" Target="https://www.cbd.int/meetings/ID-OM-2022-01" TargetMode="External"/><Relationship Id="rId1" Type="http://schemas.openxmlformats.org/officeDocument/2006/relationships/hyperlink" Target="https://www.cbd.int/conferences/2021-2022/cop-15/documents" TargetMode="External"/><Relationship Id="rId6" Type="http://schemas.openxmlformats.org/officeDocument/2006/relationships/hyperlink" Target="https://www.cbd.int/meetings/006267" TargetMode="External"/><Relationship Id="rId5" Type="http://schemas.openxmlformats.org/officeDocument/2006/relationships/hyperlink" Target="https://www.cbd.int/doc/c/0b09/511f/8eeb6c298438b93c6b20af91/sbi-03-19-en.pdf" TargetMode="External"/><Relationship Id="rId4" Type="http://schemas.openxmlformats.org/officeDocument/2006/relationships/hyperlink" Target="https://www.cbd.int/notifications/2022-02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
      <w:docPartPr>
        <w:name w:val="5F4EB1BA065E4622B88E069470FC3560"/>
        <w:category>
          <w:name w:val="General"/>
          <w:gallery w:val="placeholder"/>
        </w:category>
        <w:types>
          <w:type w:val="bbPlcHdr"/>
        </w:types>
        <w:behaviors>
          <w:behavior w:val="content"/>
        </w:behaviors>
        <w:guid w:val="{0F430EA7-FB6D-477E-89C4-A5DE53C4823B}"/>
      </w:docPartPr>
      <w:docPartBody>
        <w:p w:rsidR="00B83D53" w:rsidRDefault="00C6793D">
          <w:r w:rsidRPr="00D42FFD">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Calibri"/>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 w:name="Batang">
    <w:altName w:val="바탕"/>
    <w:panose1 w:val="02030600000101010101"/>
    <w:charset w:val="81"/>
    <w:family w:val="roman"/>
    <w:pitch w:val="variable"/>
    <w:sig w:usb0="B00002AF" w:usb1="69D77CFB" w:usb2="00000030" w:usb3="00000000" w:csb0="000800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A22AD"/>
    <w:rsid w:val="00193D07"/>
    <w:rsid w:val="002811B7"/>
    <w:rsid w:val="002E7079"/>
    <w:rsid w:val="00403167"/>
    <w:rsid w:val="0043436B"/>
    <w:rsid w:val="0046422C"/>
    <w:rsid w:val="004760CF"/>
    <w:rsid w:val="004B5B88"/>
    <w:rsid w:val="004C6B43"/>
    <w:rsid w:val="004E092F"/>
    <w:rsid w:val="00500A2B"/>
    <w:rsid w:val="00527A0B"/>
    <w:rsid w:val="0058288D"/>
    <w:rsid w:val="005E1749"/>
    <w:rsid w:val="00600C6E"/>
    <w:rsid w:val="00665C6B"/>
    <w:rsid w:val="006801B3"/>
    <w:rsid w:val="006D6819"/>
    <w:rsid w:val="0072448C"/>
    <w:rsid w:val="00756E36"/>
    <w:rsid w:val="00810A55"/>
    <w:rsid w:val="008C6619"/>
    <w:rsid w:val="008D420E"/>
    <w:rsid w:val="008F2D6B"/>
    <w:rsid w:val="00943997"/>
    <w:rsid w:val="0098642F"/>
    <w:rsid w:val="009A1D33"/>
    <w:rsid w:val="00A01265"/>
    <w:rsid w:val="00B06EB7"/>
    <w:rsid w:val="00B83D53"/>
    <w:rsid w:val="00B941B7"/>
    <w:rsid w:val="00C259ED"/>
    <w:rsid w:val="00C6793D"/>
    <w:rsid w:val="00C76B7C"/>
    <w:rsid w:val="00C8104B"/>
    <w:rsid w:val="00C8220E"/>
    <w:rsid w:val="00D31D12"/>
    <w:rsid w:val="00DC3CE5"/>
    <w:rsid w:val="00E86380"/>
    <w:rsid w:val="00EA693C"/>
    <w:rsid w:val="00F163FF"/>
    <w:rsid w:val="00F930B5"/>
    <w:rsid w:val="00FE371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6793D"/>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6D0A672A-88DE-4ECF-8E1B-47D841989D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4838C645-944F-4045-BEC7-5E152856BE4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24</Pages>
  <Words>12638</Words>
  <Characters>72043</Characters>
  <Application>Microsoft Office Word</Application>
  <DocSecurity>0</DocSecurity>
  <Lines>600</Lines>
  <Paragraphs>169</Paragraphs>
  <ScaleCrop>false</ScaleCrop>
  <HeadingPairs>
    <vt:vector size="2" baseType="variant">
      <vt:variant>
        <vt:lpstr>Title</vt:lpstr>
      </vt:variant>
      <vt:variant>
        <vt:i4>1</vt:i4>
      </vt:variant>
    </vt:vector>
  </HeadingPairs>
  <TitlesOfParts>
    <vt:vector size="1" baseType="lpstr">
      <vt:lpstr>AnnotatIONS TO THE agenda (Part II)</vt:lpstr>
    </vt:vector>
  </TitlesOfParts>
  <Company>United Nations</Company>
  <LinksUpToDate>false</LinksUpToDate>
  <CharactersWithSpaces>84512</CharactersWithSpaces>
  <SharedDoc>false</SharedDoc>
  <HyperlinkBase>https://www.cbd.int/cop/</HyperlinkBase>
  <HLinks>
    <vt:vector size="66" baseType="variant">
      <vt:variant>
        <vt:i4>7274593</vt:i4>
      </vt:variant>
      <vt:variant>
        <vt:i4>30</vt:i4>
      </vt:variant>
      <vt:variant>
        <vt:i4>0</vt:i4>
      </vt:variant>
      <vt:variant>
        <vt:i4>5</vt:i4>
      </vt:variant>
      <vt:variant>
        <vt:lpwstr>https://www.cbd.int/decisions/cop/?m=cop-04</vt:lpwstr>
      </vt:variant>
      <vt:variant>
        <vt:lpwstr/>
      </vt:variant>
      <vt:variant>
        <vt:i4>852046</vt:i4>
      </vt:variant>
      <vt:variant>
        <vt:i4>27</vt:i4>
      </vt:variant>
      <vt:variant>
        <vt:i4>0</vt:i4>
      </vt:variant>
      <vt:variant>
        <vt:i4>5</vt:i4>
      </vt:variant>
      <vt:variant>
        <vt:lpwstr>https://www.cbd.int/doc/decisions/cop-01/cop-01-dec-06-en.pdf</vt:lpwstr>
      </vt:variant>
      <vt:variant>
        <vt:lpwstr/>
      </vt:variant>
      <vt:variant>
        <vt:i4>655438</vt:i4>
      </vt:variant>
      <vt:variant>
        <vt:i4>24</vt:i4>
      </vt:variant>
      <vt:variant>
        <vt:i4>0</vt:i4>
      </vt:variant>
      <vt:variant>
        <vt:i4>5</vt:i4>
      </vt:variant>
      <vt:variant>
        <vt:lpwstr>https://www.cbd.int/doc/decisions/cop-01/cop-01-dec-01-en.pdf</vt:lpwstr>
      </vt:variant>
      <vt:variant>
        <vt:lpwstr/>
      </vt:variant>
      <vt:variant>
        <vt:i4>7733296</vt:i4>
      </vt:variant>
      <vt:variant>
        <vt:i4>21</vt:i4>
      </vt:variant>
      <vt:variant>
        <vt:i4>0</vt:i4>
      </vt:variant>
      <vt:variant>
        <vt:i4>5</vt:i4>
      </vt:variant>
      <vt:variant>
        <vt:lpwstr>https://www.cbd.int/doc/decisions/np-mop-01/np-mop-01-dec-12-en.pdf</vt:lpwstr>
      </vt:variant>
      <vt:variant>
        <vt:lpwstr/>
      </vt:variant>
      <vt:variant>
        <vt:i4>655430</vt:i4>
      </vt:variant>
      <vt:variant>
        <vt:i4>18</vt:i4>
      </vt:variant>
      <vt:variant>
        <vt:i4>0</vt:i4>
      </vt:variant>
      <vt:variant>
        <vt:i4>5</vt:i4>
      </vt:variant>
      <vt:variant>
        <vt:lpwstr>https://www.cbd.int/doc/decisions/mop-07/mop-07-dec-09-en.pdf</vt:lpwstr>
      </vt:variant>
      <vt:variant>
        <vt:lpwstr/>
      </vt:variant>
      <vt:variant>
        <vt:i4>917582</vt:i4>
      </vt:variant>
      <vt:variant>
        <vt:i4>15</vt:i4>
      </vt:variant>
      <vt:variant>
        <vt:i4>0</vt:i4>
      </vt:variant>
      <vt:variant>
        <vt:i4>5</vt:i4>
      </vt:variant>
      <vt:variant>
        <vt:lpwstr>https://www.cbd.int/doc/decisions/cop-12/cop-12-dec-27-en.pdf</vt:lpwstr>
      </vt:variant>
      <vt:variant>
        <vt:lpwstr/>
      </vt:variant>
      <vt:variant>
        <vt:i4>524367</vt:i4>
      </vt:variant>
      <vt:variant>
        <vt:i4>12</vt:i4>
      </vt:variant>
      <vt:variant>
        <vt:i4>0</vt:i4>
      </vt:variant>
      <vt:variant>
        <vt:i4>5</vt:i4>
      </vt:variant>
      <vt:variant>
        <vt:lpwstr>https://www.cbd.int/doc/decisions/cop-12/cop-12-dec-31-en.pdf</vt:lpwstr>
      </vt:variant>
      <vt:variant>
        <vt:lpwstr/>
      </vt:variant>
      <vt:variant>
        <vt:i4>655438</vt:i4>
      </vt:variant>
      <vt:variant>
        <vt:i4>9</vt:i4>
      </vt:variant>
      <vt:variant>
        <vt:i4>0</vt:i4>
      </vt:variant>
      <vt:variant>
        <vt:i4>5</vt:i4>
      </vt:variant>
      <vt:variant>
        <vt:lpwstr>https://www.cbd.int/doc/decisions/cop-01/cop-01-dec-01-en.pdf</vt:lpwstr>
      </vt:variant>
      <vt:variant>
        <vt:lpwstr/>
      </vt:variant>
      <vt:variant>
        <vt:i4>720969</vt:i4>
      </vt:variant>
      <vt:variant>
        <vt:i4>6</vt:i4>
      </vt:variant>
      <vt:variant>
        <vt:i4>0</vt:i4>
      </vt:variant>
      <vt:variant>
        <vt:i4>5</vt:i4>
      </vt:variant>
      <vt:variant>
        <vt:lpwstr>https://www.cbd.int/doc/decisions/cop-14/cop-14-dec-34-en.pdf</vt:lpwstr>
      </vt:variant>
      <vt:variant>
        <vt:lpwstr/>
      </vt:variant>
      <vt:variant>
        <vt:i4>524367</vt:i4>
      </vt:variant>
      <vt:variant>
        <vt:i4>3</vt:i4>
      </vt:variant>
      <vt:variant>
        <vt:i4>0</vt:i4>
      </vt:variant>
      <vt:variant>
        <vt:i4>5</vt:i4>
      </vt:variant>
      <vt:variant>
        <vt:lpwstr>https://www.cbd.int/doc/decisions/cop-12/cop-12-dec-31-en.pdf</vt:lpwstr>
      </vt:variant>
      <vt:variant>
        <vt:lpwstr/>
      </vt:variant>
      <vt:variant>
        <vt:i4>720974</vt:i4>
      </vt:variant>
      <vt:variant>
        <vt:i4>0</vt:i4>
      </vt:variant>
      <vt:variant>
        <vt:i4>0</vt:i4>
      </vt:variant>
      <vt:variant>
        <vt:i4>5</vt:i4>
      </vt:variant>
      <vt:variant>
        <vt:lpwstr>https://www.cbd.int/doc/decisions/cop-13/cop-13-dec-33-en.pdf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AnnotatIONS TO THE agenda (Part II)</dc:title>
  <dc:subject>CBD/COP/15/1/Add.3</dc:subject>
  <dc:creator>SCBD</dc:creator>
  <cp:keywords>Convention on Biological Diversity, Conference of the Parties, fifteenth meeting, Kunming, China, 11-15 October 2021 and 25 April-8 May 2022</cp:keywords>
  <cp:lastModifiedBy>Veronique Lefebvre</cp:lastModifiedBy>
  <cp:revision>3</cp:revision>
  <cp:lastPrinted>2022-10-11T13:56:00Z</cp:lastPrinted>
  <dcterms:created xsi:type="dcterms:W3CDTF">2022-10-30T15:25:00Z</dcterms:created>
  <dcterms:modified xsi:type="dcterms:W3CDTF">2022-10-30T15:25:00Z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MediaServiceImageTags">
    <vt:lpwstr/>
  </property>
</Properties>
</file>