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9678"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3561"/>
      </w:tblGrid>
      <w:tr w:rsidR="00C9161D" w14:paraId="07F6750D" w14:textId="77777777" w:rsidTr="005F475F">
        <w:trPr>
          <w:trHeight w:val="851"/>
        </w:trPr>
        <w:tc>
          <w:tcPr>
            <w:tcW w:w="774" w:type="dxa"/>
            <w:tcBorders>
              <w:bottom w:val="single" w:sz="12" w:space="0" w:color="auto"/>
            </w:tcBorders>
          </w:tcPr>
          <w:p w14:paraId="1DEFF495" w14:textId="77777777" w:rsidR="00C9161D" w:rsidRPr="00321985" w:rsidRDefault="00C9161D" w:rsidP="00E400EE">
            <w:pPr>
              <w:ind w:right="-136"/>
            </w:pPr>
            <w:r>
              <w:rPr>
                <w:noProof/>
                <w:lang w:val="en-US"/>
              </w:rPr>
              <w:drawing>
                <wp:inline distT="0" distB="0" distL="0" distR="0" wp14:anchorId="33099486" wp14:editId="1193B5AB">
                  <wp:extent cx="476494" cy="403200"/>
                  <wp:effectExtent l="0" t="0" r="6350" b="3810"/>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5141" w:type="dxa"/>
            <w:tcBorders>
              <w:bottom w:val="single" w:sz="12" w:space="0" w:color="auto"/>
            </w:tcBorders>
            <w:shd w:val="clear" w:color="auto" w:fill="auto"/>
            <w:tcFitText/>
          </w:tcPr>
          <w:p w14:paraId="1986B63F" w14:textId="6DA8130B" w:rsidR="00FA663B" w:rsidRPr="00321985" w:rsidRDefault="00126BFA" w:rsidP="00E400EE">
            <w:pPr>
              <w:ind w:right="-136"/>
            </w:pPr>
            <w:r w:rsidRPr="00190BB2">
              <w:rPr>
                <w:noProof/>
                <w:lang w:val="fr-FR"/>
              </w:rPr>
              <w:drawing>
                <wp:inline distT="0" distB="0" distL="0" distR="0" wp14:anchorId="63EF8ACD" wp14:editId="77ACB369">
                  <wp:extent cx="593725" cy="340995"/>
                  <wp:effectExtent l="0" t="0" r="0" b="1905"/>
                  <wp:docPr id="5" name="Imag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8072305" name="Picture 7"/>
                          <pic:cNvPicPr>
                            <a:picLocks noChangeAspect="1" noChangeArrowheads="1"/>
                          </pic:cNvPicPr>
                        </pic:nvPicPr>
                        <pic:blipFill>
                          <a:blip r:embed="rId13" cstate="print">
                            <a:extLst>
                              <a:ext uri="{28A0092B-C50C-407E-A947-70E740481C1C}">
                                <a14:useLocalDpi xmlns:a14="http://schemas.microsoft.com/office/drawing/2010/main" val="0"/>
                              </a:ext>
                            </a:extLst>
                          </a:blip>
                          <a:stretch>
                            <a:fillRect/>
                          </a:stretch>
                        </pic:blipFill>
                        <pic:spPr bwMode="auto">
                          <a:xfrm>
                            <a:off x="0" y="0"/>
                            <a:ext cx="593725" cy="340995"/>
                          </a:xfrm>
                          <a:prstGeom prst="rect">
                            <a:avLst/>
                          </a:prstGeom>
                          <a:noFill/>
                          <a:ln>
                            <a:noFill/>
                          </a:ln>
                        </pic:spPr>
                      </pic:pic>
                    </a:graphicData>
                  </a:graphic>
                </wp:inline>
              </w:drawing>
            </w:r>
          </w:p>
        </w:tc>
        <w:tc>
          <w:tcPr>
            <w:tcW w:w="3763" w:type="dxa"/>
            <w:tcBorders>
              <w:bottom w:val="single" w:sz="12" w:space="0" w:color="auto"/>
            </w:tcBorders>
          </w:tcPr>
          <w:p w14:paraId="600A589D" w14:textId="77777777" w:rsidR="00C9161D" w:rsidRPr="00C9161D" w:rsidRDefault="00C9161D" w:rsidP="00E400EE">
            <w:pPr>
              <w:ind w:right="-136"/>
              <w:jc w:val="right"/>
              <w:rPr>
                <w:rFonts w:ascii="Arial" w:hAnsi="Arial" w:cs="Arial"/>
                <w:b/>
                <w:sz w:val="32"/>
                <w:szCs w:val="32"/>
              </w:rPr>
            </w:pPr>
            <w:r w:rsidRPr="00C9161D">
              <w:rPr>
                <w:rFonts w:ascii="Arial" w:hAnsi="Arial" w:cs="Arial"/>
                <w:b/>
                <w:sz w:val="32"/>
                <w:szCs w:val="32"/>
              </w:rPr>
              <w:t>CBD</w:t>
            </w:r>
          </w:p>
        </w:tc>
      </w:tr>
      <w:tr w:rsidR="00C9161D" w14:paraId="6F751905" w14:textId="77777777" w:rsidTr="005F475F">
        <w:tc>
          <w:tcPr>
            <w:tcW w:w="5915" w:type="dxa"/>
            <w:gridSpan w:val="2"/>
            <w:tcBorders>
              <w:top w:val="single" w:sz="12" w:space="0" w:color="auto"/>
              <w:bottom w:val="single" w:sz="36" w:space="0" w:color="auto"/>
            </w:tcBorders>
            <w:vAlign w:val="center"/>
          </w:tcPr>
          <w:p w14:paraId="14F52A6C" w14:textId="5DBF8649" w:rsidR="00C9161D" w:rsidRDefault="00126BFA" w:rsidP="00E400EE">
            <w:pPr>
              <w:ind w:right="-136"/>
            </w:pPr>
            <w:r w:rsidRPr="00464845">
              <w:rPr>
                <w:noProof/>
                <w:kern w:val="22"/>
                <w:lang w:val="fr-FR" w:eastAsia="fr-CA"/>
              </w:rPr>
              <w:drawing>
                <wp:inline distT="0" distB="0" distL="0" distR="0" wp14:anchorId="178F798F" wp14:editId="76373106">
                  <wp:extent cx="2855595" cy="1078230"/>
                  <wp:effectExtent l="0" t="0" r="1905" b="7620"/>
                  <wp:docPr id="3" name="Picture 2" descr="CBD_logo_fr-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BD_logo_fr-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55595" cy="1078230"/>
                          </a:xfrm>
                          <a:prstGeom prst="rect">
                            <a:avLst/>
                          </a:prstGeom>
                          <a:noFill/>
                          <a:ln>
                            <a:noFill/>
                          </a:ln>
                        </pic:spPr>
                      </pic:pic>
                    </a:graphicData>
                  </a:graphic>
                </wp:inline>
              </w:drawing>
            </w:r>
          </w:p>
        </w:tc>
        <w:tc>
          <w:tcPr>
            <w:tcW w:w="3763" w:type="dxa"/>
            <w:tcBorders>
              <w:top w:val="single" w:sz="12" w:space="0" w:color="auto"/>
              <w:bottom w:val="single" w:sz="36" w:space="0" w:color="auto"/>
            </w:tcBorders>
          </w:tcPr>
          <w:p w14:paraId="1C693BA4" w14:textId="77777777" w:rsidR="00C9161D" w:rsidRPr="00F47B42" w:rsidRDefault="00C9161D" w:rsidP="00E400EE">
            <w:pPr>
              <w:ind w:left="661" w:right="-136"/>
              <w:rPr>
                <w:szCs w:val="22"/>
                <w:lang w:val="fr-FR"/>
              </w:rPr>
            </w:pPr>
            <w:r w:rsidRPr="00F47B42">
              <w:rPr>
                <w:szCs w:val="22"/>
                <w:lang w:val="fr-FR"/>
              </w:rPr>
              <w:t>Distr.</w:t>
            </w:r>
          </w:p>
          <w:p w14:paraId="0C21C438" w14:textId="6861D38F" w:rsidR="00C9161D" w:rsidRPr="00F47B42" w:rsidRDefault="00126BFA" w:rsidP="00E400EE">
            <w:pPr>
              <w:ind w:left="661" w:right="-136"/>
              <w:rPr>
                <w:szCs w:val="22"/>
                <w:lang w:val="fr-FR"/>
              </w:rPr>
            </w:pPr>
            <w:r w:rsidRPr="00F47B42">
              <w:rPr>
                <w:caps/>
                <w:szCs w:val="22"/>
                <w:lang w:val="fr-FR"/>
              </w:rPr>
              <w:t xml:space="preserve">LIMITÉE </w:t>
            </w:r>
          </w:p>
          <w:p w14:paraId="06715052" w14:textId="77777777" w:rsidR="00C9161D" w:rsidRPr="00F47B42" w:rsidRDefault="00C9161D" w:rsidP="00E400EE">
            <w:pPr>
              <w:ind w:left="661" w:right="-136"/>
              <w:rPr>
                <w:szCs w:val="22"/>
                <w:lang w:val="fr-FR"/>
              </w:rPr>
            </w:pPr>
          </w:p>
          <w:p w14:paraId="44230134" w14:textId="5447757E" w:rsidR="00C9161D" w:rsidRPr="00F47B42" w:rsidRDefault="00122FE9" w:rsidP="00E400EE">
            <w:pPr>
              <w:ind w:left="661" w:right="-136"/>
              <w:rPr>
                <w:szCs w:val="22"/>
                <w:lang w:val="fr-FR"/>
              </w:rPr>
            </w:pPr>
            <w:sdt>
              <w:sdtPr>
                <w:rPr>
                  <w:lang w:val="fr-FR"/>
                </w:rPr>
                <w:alias w:val="Subject"/>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EndPr/>
              <w:sdtContent>
                <w:r w:rsidR="00D12661" w:rsidRPr="00F47B42">
                  <w:rPr>
                    <w:lang w:val="fr-FR"/>
                  </w:rPr>
                  <w:t>CBD/NP/MOP/4/L.8</w:t>
                </w:r>
              </w:sdtContent>
            </w:sdt>
          </w:p>
          <w:p w14:paraId="0DF1F033" w14:textId="6A6B2717" w:rsidR="00C9161D" w:rsidRPr="00C9161D" w:rsidRDefault="00D12661" w:rsidP="00E400EE">
            <w:pPr>
              <w:ind w:left="661" w:right="-136"/>
              <w:rPr>
                <w:szCs w:val="22"/>
              </w:rPr>
            </w:pPr>
            <w:r>
              <w:rPr>
                <w:szCs w:val="22"/>
                <w:lang w:val="en-US"/>
              </w:rPr>
              <w:t xml:space="preserve">10 </w:t>
            </w:r>
            <w:r w:rsidR="00126BFA">
              <w:rPr>
                <w:szCs w:val="22"/>
                <w:lang w:val="en-US"/>
              </w:rPr>
              <w:t>décembre</w:t>
            </w:r>
            <w:r w:rsidR="00F6586C">
              <w:rPr>
                <w:szCs w:val="22"/>
                <w:lang w:val="en-US"/>
              </w:rPr>
              <w:t xml:space="preserve"> 20</w:t>
            </w:r>
            <w:r w:rsidR="00FC25F8">
              <w:rPr>
                <w:szCs w:val="22"/>
                <w:lang w:val="en-US"/>
              </w:rPr>
              <w:t>2</w:t>
            </w:r>
            <w:r w:rsidR="00B26ACD">
              <w:rPr>
                <w:szCs w:val="22"/>
                <w:lang w:val="en-US"/>
              </w:rPr>
              <w:t>2</w:t>
            </w:r>
          </w:p>
          <w:p w14:paraId="159892DF" w14:textId="728B5569" w:rsidR="00C9161D" w:rsidRDefault="00C9161D" w:rsidP="00E400EE">
            <w:pPr>
              <w:ind w:left="661" w:right="-136"/>
              <w:rPr>
                <w:szCs w:val="22"/>
              </w:rPr>
            </w:pPr>
          </w:p>
          <w:p w14:paraId="66587F26" w14:textId="00EEF53E" w:rsidR="00126BFA" w:rsidRPr="00C9161D" w:rsidRDefault="00126BFA" w:rsidP="00E400EE">
            <w:pPr>
              <w:ind w:left="661" w:right="-136"/>
              <w:rPr>
                <w:szCs w:val="22"/>
              </w:rPr>
            </w:pPr>
            <w:r>
              <w:rPr>
                <w:szCs w:val="22"/>
              </w:rPr>
              <w:t xml:space="preserve">FRANÇAIS </w:t>
            </w:r>
          </w:p>
          <w:p w14:paraId="19472D49" w14:textId="3028C49C" w:rsidR="00C9161D" w:rsidRPr="00C9161D" w:rsidRDefault="006B2290" w:rsidP="00E400EE">
            <w:pPr>
              <w:ind w:left="661" w:right="-136"/>
              <w:rPr>
                <w:szCs w:val="22"/>
              </w:rPr>
            </w:pPr>
            <w:r>
              <w:rPr>
                <w:szCs w:val="22"/>
              </w:rPr>
              <w:t>ORIGINAL</w:t>
            </w:r>
            <w:r w:rsidR="0071376B">
              <w:rPr>
                <w:szCs w:val="22"/>
              </w:rPr>
              <w:t xml:space="preserve"> </w:t>
            </w:r>
            <w:r>
              <w:rPr>
                <w:szCs w:val="22"/>
              </w:rPr>
              <w:t xml:space="preserve">: </w:t>
            </w:r>
            <w:r w:rsidR="00126BFA">
              <w:rPr>
                <w:szCs w:val="22"/>
              </w:rPr>
              <w:t xml:space="preserve">ANGLAIS </w:t>
            </w:r>
          </w:p>
          <w:p w14:paraId="5AA10CCE" w14:textId="77777777" w:rsidR="00C9161D" w:rsidRDefault="00C9161D" w:rsidP="00E400EE">
            <w:pPr>
              <w:ind w:right="-136"/>
            </w:pPr>
          </w:p>
        </w:tc>
      </w:tr>
    </w:tbl>
    <w:p w14:paraId="1BF4A9A2" w14:textId="61569CFC" w:rsidR="003B7BB2" w:rsidRPr="00F47B42" w:rsidRDefault="002459E4" w:rsidP="00BA33A0">
      <w:pPr>
        <w:pStyle w:val="Cornernotation"/>
        <w:kinsoku w:val="0"/>
        <w:overflowPunct w:val="0"/>
        <w:autoSpaceDE w:val="0"/>
        <w:autoSpaceDN w:val="0"/>
        <w:spacing w:before="60"/>
        <w:ind w:left="227" w:right="3792" w:hanging="227"/>
        <w:rPr>
          <w:snapToGrid w:val="0"/>
          <w:kern w:val="22"/>
          <w:lang w:val="fr-FR"/>
        </w:rPr>
      </w:pPr>
      <w:r w:rsidRPr="00F47B42">
        <w:rPr>
          <w:snapToGrid w:val="0"/>
          <w:kern w:val="22"/>
          <w:lang w:val="fr-FR"/>
        </w:rPr>
        <w:t xml:space="preserve">CONFÉRENCE DES PARTIES À LA CONVENTION SUR LA DIVERSITÉ BIOLOGIQUE SIÉGEANT EN TANT QUE RÉUNION DES PARTIES AU PROTOCOLE DE NAYOGA SUR L’ACCÈS AUX RESSOURCES GÉNÉTIQUES ET LE PARTAGE JUSTE ET ÉQUITABLE DES AVANTAGES DÉCOULANT DE LEUR UTILISATION </w:t>
      </w:r>
      <w:r w:rsidR="003B7BB2" w:rsidRPr="00F47B42">
        <w:rPr>
          <w:snapToGrid w:val="0"/>
          <w:kern w:val="22"/>
          <w:lang w:val="fr-FR"/>
        </w:rPr>
        <w:t>C</w:t>
      </w:r>
    </w:p>
    <w:p w14:paraId="0DD91A2D" w14:textId="77777777" w:rsidR="002459E4" w:rsidRDefault="002459E4" w:rsidP="002459E4">
      <w:pPr>
        <w:pStyle w:val="Cornernotation"/>
        <w:kinsoku w:val="0"/>
        <w:overflowPunct w:val="0"/>
        <w:autoSpaceDE w:val="0"/>
        <w:autoSpaceDN w:val="0"/>
        <w:spacing w:before="60"/>
        <w:ind w:left="227" w:right="3650" w:hanging="227"/>
        <w:rPr>
          <w:snapToGrid w:val="0"/>
          <w:kern w:val="22"/>
          <w:lang w:val="fr-FR"/>
        </w:rPr>
      </w:pPr>
      <w:r w:rsidRPr="006D3B3C">
        <w:rPr>
          <w:snapToGrid w:val="0"/>
          <w:kern w:val="22"/>
          <w:lang w:val="fr-FR"/>
        </w:rPr>
        <w:t>Quatrième réunion - Partie II</w:t>
      </w:r>
    </w:p>
    <w:p w14:paraId="4268D28C" w14:textId="036CC7F3" w:rsidR="003B7BB2" w:rsidRPr="002459E4" w:rsidRDefault="00B26ACD" w:rsidP="002459E4">
      <w:pPr>
        <w:pStyle w:val="Cornernotation"/>
        <w:kinsoku w:val="0"/>
        <w:overflowPunct w:val="0"/>
        <w:autoSpaceDE w:val="0"/>
        <w:autoSpaceDN w:val="0"/>
        <w:spacing w:before="60"/>
        <w:ind w:left="227" w:right="3650" w:hanging="227"/>
        <w:rPr>
          <w:snapToGrid w:val="0"/>
          <w:kern w:val="22"/>
          <w:lang w:val="fr-FR"/>
        </w:rPr>
      </w:pPr>
      <w:r w:rsidRPr="002459E4">
        <w:rPr>
          <w:snapToGrid w:val="0"/>
          <w:kern w:val="22"/>
          <w:szCs w:val="22"/>
          <w:lang w:val="fr-FR" w:eastAsia="nb-NO"/>
        </w:rPr>
        <w:t>Montr</w:t>
      </w:r>
      <w:r w:rsidR="002459E4">
        <w:rPr>
          <w:snapToGrid w:val="0"/>
          <w:kern w:val="22"/>
          <w:szCs w:val="22"/>
          <w:lang w:val="fr-FR" w:eastAsia="nb-NO"/>
        </w:rPr>
        <w:t>é</w:t>
      </w:r>
      <w:r w:rsidRPr="002459E4">
        <w:rPr>
          <w:snapToGrid w:val="0"/>
          <w:kern w:val="22"/>
          <w:szCs w:val="22"/>
          <w:lang w:val="fr-FR" w:eastAsia="nb-NO"/>
        </w:rPr>
        <w:t xml:space="preserve">al, Canada, 7-19 </w:t>
      </w:r>
      <w:r w:rsidR="002459E4">
        <w:rPr>
          <w:snapToGrid w:val="0"/>
          <w:kern w:val="22"/>
          <w:szCs w:val="22"/>
          <w:lang w:val="fr-FR" w:eastAsia="nb-NO"/>
        </w:rPr>
        <w:t>décembre</w:t>
      </w:r>
      <w:r w:rsidRPr="002459E4">
        <w:rPr>
          <w:snapToGrid w:val="0"/>
          <w:kern w:val="22"/>
          <w:szCs w:val="22"/>
          <w:lang w:val="fr-FR" w:eastAsia="nb-NO"/>
        </w:rPr>
        <w:t xml:space="preserve"> 2022</w:t>
      </w:r>
      <w:r w:rsidR="0003706B">
        <w:rPr>
          <w:snapToGrid w:val="0"/>
          <w:kern w:val="22"/>
          <w:szCs w:val="22"/>
          <w:lang w:val="fr-FR" w:eastAsia="nb-NO"/>
        </w:rPr>
        <w:t xml:space="preserve"> </w:t>
      </w:r>
    </w:p>
    <w:p w14:paraId="5ECF7635" w14:textId="766A80C4" w:rsidR="00C9161D" w:rsidRPr="002459E4" w:rsidRDefault="002459E4" w:rsidP="00BA33A0">
      <w:pPr>
        <w:ind w:right="3792"/>
        <w:rPr>
          <w:lang w:val="fr-FR"/>
        </w:rPr>
      </w:pPr>
      <w:r w:rsidRPr="002459E4">
        <w:rPr>
          <w:snapToGrid w:val="0"/>
          <w:kern w:val="22"/>
          <w:szCs w:val="22"/>
          <w:lang w:val="fr-FR"/>
        </w:rPr>
        <w:t xml:space="preserve">Point 12 de l’ordre du jour </w:t>
      </w:r>
    </w:p>
    <w:p w14:paraId="57F6B7A1" w14:textId="10876EB6" w:rsidR="00C9161D" w:rsidRPr="002459E4" w:rsidRDefault="00122FE9" w:rsidP="002459E4">
      <w:pPr>
        <w:spacing w:before="120" w:after="240"/>
        <w:jc w:val="center"/>
        <w:rPr>
          <w:b/>
          <w:caps/>
          <w:lang w:val="fr-FR"/>
        </w:rPr>
      </w:pPr>
      <w:sdt>
        <w:sdtPr>
          <w:rPr>
            <w:rFonts w:ascii="Times New Roman Bold" w:hAnsi="Times New Roman Bold"/>
            <w:kern w:val="22"/>
            <w:szCs w:val="22"/>
            <w:lang w:val="fr-FR"/>
          </w:rPr>
          <w:alias w:val="Title"/>
          <w:tag w:val=""/>
          <w:id w:val="772832786"/>
          <w:placeholder>
            <w:docPart w:val="2F635DBAB4524DC8B3348A7758D5E739"/>
          </w:placeholder>
          <w:dataBinding w:prefixMappings="xmlns:ns0='http://purl.org/dc/elements/1.1/' xmlns:ns1='http://schemas.openxmlformats.org/package/2006/metadata/core-properties' " w:xpath="/ns1:coreProperties[1]/ns0:title[1]" w:storeItemID="{6C3C8BC8-F283-45AE-878A-BAB7291924A1}"/>
          <w:text/>
        </w:sdtPr>
        <w:sdtEndPr/>
        <w:sdtContent>
          <w:r w:rsidR="002459E4" w:rsidRPr="00F7164D">
            <w:rPr>
              <w:rFonts w:ascii="Times New Roman Bold" w:hAnsi="Times New Roman Bold"/>
              <w:kern w:val="22"/>
              <w:szCs w:val="22"/>
              <w:lang w:val="fr-FR"/>
            </w:rPr>
            <w:t>Examen de l'efficacité des structures et processus au titre de la Convention et de ses Protocoles</w:t>
          </w:r>
        </w:sdtContent>
      </w:sdt>
      <w:r w:rsidR="002459E4" w:rsidRPr="00F7164D">
        <w:rPr>
          <w:rFonts w:ascii="Times New Roman Bold" w:hAnsi="Times New Roman Bold"/>
          <w:kern w:val="22"/>
          <w:szCs w:val="22"/>
          <w:lang w:val="fr-FR"/>
        </w:rPr>
        <w:t xml:space="preserve"> </w:t>
      </w:r>
    </w:p>
    <w:p w14:paraId="2EEF764E" w14:textId="687DFCD4" w:rsidR="00F6586C" w:rsidRPr="002459E4" w:rsidRDefault="002459E4" w:rsidP="002459E4">
      <w:pPr>
        <w:spacing w:before="120" w:after="240"/>
        <w:jc w:val="center"/>
        <w:rPr>
          <w:b/>
          <w:caps/>
          <w:lang w:val="fr-FR"/>
        </w:rPr>
      </w:pPr>
      <w:r w:rsidRPr="002459E4">
        <w:rPr>
          <w:b/>
          <w:szCs w:val="22"/>
          <w:lang w:val="fr-FR"/>
        </w:rPr>
        <w:t xml:space="preserve">Projet de décision soumis par le Président du Groupe de travail </w:t>
      </w:r>
      <w:r>
        <w:rPr>
          <w:b/>
          <w:szCs w:val="22"/>
          <w:lang w:val="fr-FR"/>
        </w:rPr>
        <w:t xml:space="preserve">II </w:t>
      </w:r>
    </w:p>
    <w:p w14:paraId="7D61932C" w14:textId="25579D43" w:rsidR="00770DFA" w:rsidRPr="002459E4" w:rsidRDefault="002459E4" w:rsidP="002459E4">
      <w:pPr>
        <w:suppressLineNumbers/>
        <w:suppressAutoHyphens/>
        <w:autoSpaceDE w:val="0"/>
        <w:autoSpaceDN w:val="0"/>
        <w:adjustRightInd w:val="0"/>
        <w:spacing w:before="120" w:after="120"/>
        <w:ind w:firstLine="720"/>
        <w:rPr>
          <w:i/>
          <w:iCs/>
          <w:kern w:val="22"/>
          <w:szCs w:val="22"/>
          <w:lang w:val="fr-FR"/>
        </w:rPr>
      </w:pPr>
      <w:r w:rsidRPr="006D3B3C">
        <w:rPr>
          <w:i/>
          <w:iCs/>
          <w:kern w:val="22"/>
          <w:szCs w:val="22"/>
          <w:lang w:val="fr-FR"/>
        </w:rPr>
        <w:t>La Conférence des Parties siégeant en tant que réunion des Parties au Protocole de Nagoya</w:t>
      </w:r>
      <w:r w:rsidR="001D493E">
        <w:rPr>
          <w:i/>
          <w:iCs/>
          <w:kern w:val="22"/>
          <w:szCs w:val="22"/>
          <w:lang w:val="fr-FR"/>
        </w:rPr>
        <w:t>,</w:t>
      </w:r>
    </w:p>
    <w:p w14:paraId="23580974" w14:textId="2D457C7F" w:rsidR="00770DFA" w:rsidRPr="002459E4" w:rsidRDefault="002459E4" w:rsidP="002459E4">
      <w:pPr>
        <w:pStyle w:val="ListParagraph"/>
        <w:keepNext/>
        <w:numPr>
          <w:ilvl w:val="0"/>
          <w:numId w:val="19"/>
        </w:numPr>
        <w:suppressLineNumbers/>
        <w:tabs>
          <w:tab w:val="left" w:pos="1134"/>
        </w:tabs>
        <w:suppressAutoHyphens/>
        <w:autoSpaceDE w:val="0"/>
        <w:autoSpaceDN w:val="0"/>
        <w:adjustRightInd w:val="0"/>
        <w:spacing w:after="120"/>
        <w:ind w:left="720" w:firstLine="0"/>
        <w:jc w:val="center"/>
        <w:rPr>
          <w:b/>
          <w:bCs/>
          <w:i/>
          <w:iCs/>
          <w:kern w:val="22"/>
          <w:szCs w:val="22"/>
          <w:lang w:val="fr-FR"/>
        </w:rPr>
      </w:pPr>
      <w:r w:rsidRPr="006D3B3C">
        <w:rPr>
          <w:b/>
          <w:bCs/>
          <w:kern w:val="22"/>
          <w:szCs w:val="22"/>
          <w:lang w:val="fr-FR"/>
        </w:rPr>
        <w:t>Expérience de réunions simultanées</w:t>
      </w:r>
    </w:p>
    <w:p w14:paraId="036F7465" w14:textId="55931EF8" w:rsidR="00770DFA" w:rsidRPr="002459E4" w:rsidRDefault="002459E4" w:rsidP="002459E4">
      <w:pPr>
        <w:suppressLineNumbers/>
        <w:suppressAutoHyphens/>
        <w:autoSpaceDE w:val="0"/>
        <w:autoSpaceDN w:val="0"/>
        <w:adjustRightInd w:val="0"/>
        <w:spacing w:before="120" w:after="120"/>
        <w:ind w:firstLine="720"/>
        <w:rPr>
          <w:kern w:val="22"/>
          <w:szCs w:val="22"/>
          <w:lang w:val="fr-FR"/>
        </w:rPr>
      </w:pPr>
      <w:r w:rsidRPr="006D3B3C">
        <w:rPr>
          <w:i/>
          <w:iCs/>
          <w:kern w:val="22"/>
          <w:szCs w:val="22"/>
          <w:lang w:val="fr-FR"/>
        </w:rPr>
        <w:t xml:space="preserve">Rappelant </w:t>
      </w:r>
      <w:r w:rsidRPr="006D3B3C">
        <w:rPr>
          <w:iCs/>
          <w:kern w:val="22"/>
          <w:szCs w:val="22"/>
          <w:lang w:val="fr-FR"/>
        </w:rPr>
        <w:t>les décisions NP</w:t>
      </w:r>
      <w:r w:rsidRPr="006D3B3C">
        <w:rPr>
          <w:iCs/>
          <w:kern w:val="22"/>
          <w:szCs w:val="22"/>
          <w:lang w:val="fr-FR"/>
        </w:rPr>
        <w:noBreakHyphen/>
        <w:t>1/12, NP</w:t>
      </w:r>
      <w:r w:rsidRPr="006D3B3C">
        <w:rPr>
          <w:iCs/>
          <w:kern w:val="22"/>
          <w:szCs w:val="22"/>
          <w:lang w:val="fr-FR"/>
        </w:rPr>
        <w:noBreakHyphen/>
        <w:t>2/12 et NP</w:t>
      </w:r>
      <w:r w:rsidRPr="006D3B3C">
        <w:rPr>
          <w:iCs/>
          <w:kern w:val="22"/>
          <w:szCs w:val="22"/>
          <w:lang w:val="fr-FR"/>
        </w:rPr>
        <w:noBreakHyphen/>
        <w:t>3/10</w:t>
      </w:r>
      <w:r w:rsidRPr="006D3B3C">
        <w:rPr>
          <w:kern w:val="22"/>
          <w:szCs w:val="22"/>
          <w:lang w:val="fr-FR"/>
        </w:rPr>
        <w:t>,</w:t>
      </w:r>
    </w:p>
    <w:p w14:paraId="65D10495" w14:textId="38F0E651" w:rsidR="00770DFA" w:rsidRPr="002459E4" w:rsidRDefault="002459E4" w:rsidP="002459E4">
      <w:pPr>
        <w:suppressLineNumbers/>
        <w:suppressAutoHyphens/>
        <w:autoSpaceDE w:val="0"/>
        <w:autoSpaceDN w:val="0"/>
        <w:adjustRightInd w:val="0"/>
        <w:spacing w:before="120" w:after="120"/>
        <w:ind w:firstLine="720"/>
        <w:rPr>
          <w:kern w:val="22"/>
          <w:szCs w:val="22"/>
          <w:lang w:val="fr-FR"/>
        </w:rPr>
      </w:pPr>
      <w:r w:rsidRPr="006D3B3C">
        <w:rPr>
          <w:i/>
          <w:iCs/>
          <w:kern w:val="22"/>
          <w:szCs w:val="22"/>
          <w:lang w:val="fr-FR"/>
        </w:rPr>
        <w:t>Ayant examiné</w:t>
      </w:r>
      <w:r w:rsidRPr="006D3B3C">
        <w:rPr>
          <w:iCs/>
          <w:kern w:val="22"/>
          <w:szCs w:val="22"/>
          <w:lang w:val="fr-FR"/>
        </w:rPr>
        <w:t xml:space="preserve"> l’expérience de tenue de réunions simultanées de la Conférence des Parties, de la Conférence des Parties siégeant en tant que réunion des Parties au Protocole de Cartagena et de la Conférence des Parties siégeant en tant que réunion des Parties au Protocole de Nagoya, en utilisant les critères convenus préalablement</w:t>
      </w:r>
      <w:r w:rsidRPr="006D3B3C">
        <w:rPr>
          <w:kern w:val="22"/>
          <w:szCs w:val="22"/>
          <w:lang w:val="fr-FR"/>
        </w:rPr>
        <w:t>,</w:t>
      </w:r>
    </w:p>
    <w:p w14:paraId="1EA9A352" w14:textId="6746C408" w:rsidR="00770DFA" w:rsidRPr="002459E4" w:rsidRDefault="002459E4" w:rsidP="00770DFA">
      <w:pPr>
        <w:suppressLineNumbers/>
        <w:suppressAutoHyphens/>
        <w:autoSpaceDE w:val="0"/>
        <w:autoSpaceDN w:val="0"/>
        <w:adjustRightInd w:val="0"/>
        <w:spacing w:before="120" w:after="120"/>
        <w:ind w:firstLine="720"/>
        <w:rPr>
          <w:kern w:val="22"/>
          <w:szCs w:val="22"/>
          <w:lang w:val="fr-FR"/>
          <w14:cntxtAlts/>
        </w:rPr>
      </w:pPr>
      <w:r w:rsidRPr="006D3B3C">
        <w:rPr>
          <w:i/>
          <w:iCs/>
          <w:kern w:val="22"/>
          <w:szCs w:val="22"/>
          <w:lang w:val="fr-FR"/>
        </w:rPr>
        <w:t xml:space="preserve">Tenant compte </w:t>
      </w:r>
      <w:r w:rsidRPr="006D3B3C">
        <w:rPr>
          <w:iCs/>
          <w:kern w:val="22"/>
          <w:szCs w:val="22"/>
          <w:lang w:val="fr-FR"/>
        </w:rPr>
        <w:t>des points de vue des Parties et des observateurs qui ont participé aux réunions simultanées tenues en 2016 et 2018, tels que résumés et présentés dans les notes de la Secrétaire exécutive sur l’examen de l’expérience de tenue de réunions simultanées de la Conférence des Parties à la Convention et des réunions des Parties aux Protocoles</w:t>
      </w:r>
      <w:r w:rsidR="00770DFA" w:rsidRPr="002459E4">
        <w:rPr>
          <w:kern w:val="22"/>
          <w:szCs w:val="22"/>
          <w:lang w:val="fr-FR"/>
          <w14:cntxtAlts/>
        </w:rPr>
        <w:t>,</w:t>
      </w:r>
      <w:r w:rsidR="00770DFA" w:rsidRPr="00770DFA">
        <w:rPr>
          <w:sz w:val="18"/>
          <w:vertAlign w:val="superscript"/>
        </w:rPr>
        <w:footnoteReference w:id="1"/>
      </w:r>
    </w:p>
    <w:p w14:paraId="6CEB366F" w14:textId="78120747" w:rsidR="00770DFA" w:rsidRPr="002459E4" w:rsidRDefault="00770DFA" w:rsidP="00770DFA">
      <w:pPr>
        <w:suppressLineNumbers/>
        <w:suppressAutoHyphens/>
        <w:autoSpaceDE w:val="0"/>
        <w:autoSpaceDN w:val="0"/>
        <w:adjustRightInd w:val="0"/>
        <w:spacing w:before="120" w:after="120"/>
        <w:ind w:firstLine="720"/>
        <w:rPr>
          <w:kern w:val="22"/>
          <w:szCs w:val="22"/>
          <w:lang w:val="fr-FR"/>
          <w14:cntxtAlts/>
        </w:rPr>
      </w:pPr>
      <w:r w:rsidRPr="002459E4">
        <w:rPr>
          <w:kern w:val="22"/>
          <w:szCs w:val="22"/>
          <w:lang w:val="fr-FR"/>
          <w14:cntxtAlts/>
        </w:rPr>
        <w:t>1.</w:t>
      </w:r>
      <w:r w:rsidRPr="002459E4">
        <w:rPr>
          <w:kern w:val="22"/>
          <w:szCs w:val="22"/>
          <w:lang w:val="fr-FR"/>
          <w14:cntxtAlts/>
        </w:rPr>
        <w:tab/>
      </w:r>
      <w:r w:rsidR="002459E4" w:rsidRPr="006D3B3C">
        <w:rPr>
          <w:i/>
          <w:iCs/>
          <w:kern w:val="22"/>
          <w:szCs w:val="22"/>
          <w:lang w:val="fr-FR"/>
        </w:rPr>
        <w:t xml:space="preserve">Note avec satisfaction </w:t>
      </w:r>
      <w:r w:rsidR="002459E4" w:rsidRPr="006D3B3C">
        <w:rPr>
          <w:iCs/>
          <w:kern w:val="22"/>
          <w:szCs w:val="22"/>
          <w:lang w:val="fr-FR"/>
        </w:rPr>
        <w:t>qu’il a été considéré dans l’ensemble que les réunions simultanées avaient permis d’augmenter l’intégration entre la Convention et ses Protocoles, et d’améliorer les consultations, la coordination et les synergies entre leurs correspondants nationaux respectifs</w:t>
      </w:r>
      <w:r w:rsidR="002459E4" w:rsidRPr="006D3B3C">
        <w:rPr>
          <w:kern w:val="22"/>
          <w:szCs w:val="22"/>
          <w:lang w:val="fr-FR"/>
        </w:rPr>
        <w:t>;</w:t>
      </w:r>
    </w:p>
    <w:p w14:paraId="169442A1" w14:textId="6A683715" w:rsidR="00770DFA" w:rsidRPr="002459E4" w:rsidRDefault="00770DFA" w:rsidP="00770DFA">
      <w:pPr>
        <w:suppressLineNumbers/>
        <w:suppressAutoHyphens/>
        <w:autoSpaceDE w:val="0"/>
        <w:autoSpaceDN w:val="0"/>
        <w:adjustRightInd w:val="0"/>
        <w:spacing w:before="120" w:after="120"/>
        <w:ind w:firstLine="720"/>
        <w:rPr>
          <w:kern w:val="22"/>
          <w:szCs w:val="22"/>
          <w:lang w:val="fr-FR"/>
          <w14:cntxtAlts/>
        </w:rPr>
      </w:pPr>
      <w:r w:rsidRPr="002459E4">
        <w:rPr>
          <w:kern w:val="22"/>
          <w:szCs w:val="22"/>
          <w:lang w:val="fr-FR"/>
          <w14:cntxtAlts/>
        </w:rPr>
        <w:t>2.</w:t>
      </w:r>
      <w:r w:rsidRPr="002459E4">
        <w:rPr>
          <w:kern w:val="22"/>
          <w:szCs w:val="22"/>
          <w:lang w:val="fr-FR"/>
          <w14:cntxtAlts/>
        </w:rPr>
        <w:tab/>
      </w:r>
      <w:r w:rsidR="002459E4" w:rsidRPr="006D3B3C">
        <w:rPr>
          <w:i/>
          <w:iCs/>
          <w:kern w:val="22"/>
          <w:szCs w:val="22"/>
          <w:lang w:val="fr-FR"/>
        </w:rPr>
        <w:t xml:space="preserve">Note </w:t>
      </w:r>
      <w:r w:rsidR="002459E4" w:rsidRPr="006D3B3C">
        <w:rPr>
          <w:iCs/>
          <w:kern w:val="22"/>
          <w:szCs w:val="22"/>
          <w:lang w:val="fr-FR"/>
        </w:rPr>
        <w:t>que la plupart des critères ont été considérés comme remplis ou partiellement remplis, et que des nouvelles améliorations dans le fonctionnement des réunions simultanées sont souhaitables, en particulier pour améliorer les résultats et l’efficacité des réunions des Parties aux Protocole</w:t>
      </w:r>
      <w:r w:rsidR="002459E4" w:rsidRPr="006D3B3C">
        <w:rPr>
          <w:kern w:val="22"/>
          <w:szCs w:val="22"/>
          <w:lang w:val="fr-FR"/>
        </w:rPr>
        <w:t>s;</w:t>
      </w:r>
    </w:p>
    <w:p w14:paraId="50CCC92B" w14:textId="180A2E7A" w:rsidR="00770DFA" w:rsidRPr="002459E4" w:rsidRDefault="00770DFA" w:rsidP="00770DFA">
      <w:pPr>
        <w:suppressLineNumbers/>
        <w:suppressAutoHyphens/>
        <w:autoSpaceDE w:val="0"/>
        <w:autoSpaceDN w:val="0"/>
        <w:adjustRightInd w:val="0"/>
        <w:spacing w:before="120" w:after="120"/>
        <w:ind w:firstLine="720"/>
        <w:rPr>
          <w:kern w:val="22"/>
          <w:szCs w:val="22"/>
          <w:lang w:val="fr-FR"/>
          <w14:cntxtAlts/>
        </w:rPr>
      </w:pPr>
      <w:r w:rsidRPr="002459E4">
        <w:rPr>
          <w:kern w:val="22"/>
          <w:szCs w:val="22"/>
          <w:lang w:val="fr-FR"/>
          <w14:cntxtAlts/>
        </w:rPr>
        <w:t>3.</w:t>
      </w:r>
      <w:r w:rsidRPr="002459E4">
        <w:rPr>
          <w:kern w:val="22"/>
          <w:szCs w:val="22"/>
          <w:lang w:val="fr-FR"/>
          <w14:cntxtAlts/>
        </w:rPr>
        <w:tab/>
      </w:r>
      <w:r w:rsidR="002459E4" w:rsidRPr="006D3B3C">
        <w:rPr>
          <w:i/>
          <w:iCs/>
          <w:kern w:val="22"/>
          <w:szCs w:val="22"/>
          <w:lang w:val="fr-FR"/>
        </w:rPr>
        <w:t xml:space="preserve">Réaffirme </w:t>
      </w:r>
      <w:r w:rsidR="002459E4" w:rsidRPr="006D3B3C">
        <w:rPr>
          <w:iCs/>
          <w:kern w:val="22"/>
          <w:szCs w:val="22"/>
          <w:lang w:val="fr-FR"/>
        </w:rPr>
        <w:t xml:space="preserve">combien il est important d’assurer la participation pleine et effective des représentants des pays en développement Parties, en particulier des pays les moins avancés et des petits États insulaires en développement parmi eux, ainsi que des pays à économie en transition, aux réunions simultanées, et combien il importe, en particulier, d’assurer une participation adéquate des représentants </w:t>
      </w:r>
      <w:r w:rsidR="002459E4" w:rsidRPr="006D3B3C">
        <w:rPr>
          <w:iCs/>
          <w:kern w:val="22"/>
          <w:szCs w:val="22"/>
          <w:lang w:val="fr-FR"/>
        </w:rPr>
        <w:lastRenderedPageBreak/>
        <w:t>aux réunions des Parties aux Protocoles en dégageant des fonds à cette fin et, à cet égard, rappelle</w:t>
      </w:r>
      <w:r w:rsidR="002459E4" w:rsidRPr="006D3B3C">
        <w:rPr>
          <w:i/>
          <w:iCs/>
          <w:kern w:val="22"/>
          <w:szCs w:val="22"/>
          <w:lang w:val="fr-FR"/>
        </w:rPr>
        <w:t xml:space="preserve"> </w:t>
      </w:r>
      <w:r w:rsidR="002459E4" w:rsidRPr="006D3B3C">
        <w:rPr>
          <w:iCs/>
          <w:kern w:val="22"/>
          <w:szCs w:val="22"/>
          <w:lang w:val="fr-FR"/>
        </w:rPr>
        <w:t>les paragraphes 36 à 46 de la décision 14/37</w:t>
      </w:r>
      <w:r w:rsidR="002459E4" w:rsidRPr="006D3B3C">
        <w:rPr>
          <w:kern w:val="22"/>
          <w:szCs w:val="22"/>
          <w:lang w:val="fr-FR"/>
        </w:rPr>
        <w:t>;</w:t>
      </w:r>
    </w:p>
    <w:p w14:paraId="5B4E56AE" w14:textId="5E5B4C66" w:rsidR="00770DFA" w:rsidRPr="002459E4" w:rsidRDefault="00770DFA" w:rsidP="00770DFA">
      <w:pPr>
        <w:suppressLineNumbers/>
        <w:suppressAutoHyphens/>
        <w:autoSpaceDE w:val="0"/>
        <w:autoSpaceDN w:val="0"/>
        <w:adjustRightInd w:val="0"/>
        <w:spacing w:before="120" w:after="120"/>
        <w:ind w:firstLine="720"/>
        <w:rPr>
          <w:kern w:val="22"/>
          <w:szCs w:val="22"/>
          <w:lang w:val="fr-FR"/>
          <w14:cntxtAlts/>
        </w:rPr>
      </w:pPr>
      <w:r w:rsidRPr="002459E4">
        <w:rPr>
          <w:kern w:val="22"/>
          <w:szCs w:val="22"/>
          <w:lang w:val="fr-FR"/>
          <w14:cntxtAlts/>
        </w:rPr>
        <w:t>4.</w:t>
      </w:r>
      <w:r w:rsidRPr="002459E4">
        <w:rPr>
          <w:kern w:val="22"/>
          <w:szCs w:val="22"/>
          <w:lang w:val="fr-FR"/>
          <w14:cntxtAlts/>
        </w:rPr>
        <w:tab/>
      </w:r>
      <w:r w:rsidR="002459E4" w:rsidRPr="006D3B3C">
        <w:rPr>
          <w:i/>
          <w:iCs/>
          <w:kern w:val="22"/>
          <w:szCs w:val="22"/>
          <w:lang w:val="fr-FR"/>
        </w:rPr>
        <w:t xml:space="preserve">Demande </w:t>
      </w:r>
      <w:r w:rsidR="002459E4" w:rsidRPr="006D3B3C">
        <w:rPr>
          <w:iCs/>
          <w:kern w:val="22"/>
          <w:szCs w:val="22"/>
          <w:lang w:val="fr-FR"/>
        </w:rPr>
        <w:t>à la Secrétaire exécutive, en consultation avec le Bureau, d’améliorer encore la planification et l’organisation des futures réunions simultanées, sur la base de l’expérience acquise à ce jour et des points de vue exprimés par les Parties et les observateurs</w:t>
      </w:r>
      <w:r w:rsidR="002459E4" w:rsidRPr="006D3B3C">
        <w:rPr>
          <w:kern w:val="22"/>
          <w:szCs w:val="22"/>
          <w:lang w:val="fr-FR"/>
        </w:rPr>
        <w:t>;</w:t>
      </w:r>
    </w:p>
    <w:p w14:paraId="676025CE" w14:textId="49424407" w:rsidR="00770DFA" w:rsidRPr="002459E4" w:rsidRDefault="00770DFA" w:rsidP="005F475F">
      <w:pPr>
        <w:keepNext/>
        <w:suppressLineNumbers/>
        <w:tabs>
          <w:tab w:val="left" w:pos="1134"/>
        </w:tabs>
        <w:suppressAutoHyphens/>
        <w:autoSpaceDE w:val="0"/>
        <w:autoSpaceDN w:val="0"/>
        <w:adjustRightInd w:val="0"/>
        <w:spacing w:before="240" w:after="120"/>
        <w:jc w:val="center"/>
        <w:rPr>
          <w:b/>
          <w:bCs/>
          <w:kern w:val="22"/>
          <w:szCs w:val="22"/>
          <w:lang w:val="fr-FR"/>
          <w14:cntxtAlts/>
        </w:rPr>
      </w:pPr>
      <w:r w:rsidRPr="002459E4">
        <w:rPr>
          <w:b/>
          <w:bCs/>
          <w:kern w:val="22"/>
          <w:szCs w:val="22"/>
          <w:lang w:val="fr-FR"/>
          <w14:cntxtAlts/>
        </w:rPr>
        <w:t>B.</w:t>
      </w:r>
      <w:r w:rsidRPr="002459E4">
        <w:rPr>
          <w:b/>
          <w:bCs/>
          <w:kern w:val="22"/>
          <w:szCs w:val="22"/>
          <w:lang w:val="fr-FR"/>
          <w14:cntxtAlts/>
        </w:rPr>
        <w:tab/>
      </w:r>
      <w:r w:rsidR="002459E4" w:rsidRPr="006D3B3C">
        <w:rPr>
          <w:b/>
          <w:bCs/>
          <w:kern w:val="22"/>
          <w:szCs w:val="22"/>
          <w:lang w:val="fr-FR"/>
        </w:rPr>
        <w:t>Expérience en matière de réunions virtuelles</w:t>
      </w:r>
    </w:p>
    <w:p w14:paraId="6E972C72" w14:textId="6693F0B8" w:rsidR="00770DFA" w:rsidRPr="002459E4" w:rsidRDefault="002459E4" w:rsidP="002459E4">
      <w:pPr>
        <w:suppressLineNumbers/>
        <w:suppressAutoHyphens/>
        <w:autoSpaceDE w:val="0"/>
        <w:autoSpaceDN w:val="0"/>
        <w:adjustRightInd w:val="0"/>
        <w:spacing w:after="120"/>
        <w:ind w:firstLine="720"/>
        <w:rPr>
          <w:kern w:val="22"/>
          <w:szCs w:val="22"/>
          <w:lang w:val="fr-FR"/>
        </w:rPr>
      </w:pPr>
      <w:r w:rsidRPr="006D3B3C">
        <w:rPr>
          <w:i/>
          <w:iCs/>
          <w:kern w:val="22"/>
          <w:szCs w:val="22"/>
          <w:lang w:val="fr-FR"/>
        </w:rPr>
        <w:t xml:space="preserve">Prenant acte </w:t>
      </w:r>
      <w:r w:rsidRPr="006D3B3C">
        <w:rPr>
          <w:iCs/>
          <w:kern w:val="22"/>
          <w:szCs w:val="22"/>
          <w:lang w:val="fr-FR"/>
        </w:rPr>
        <w:t>des restrictions imposées en raison de la pandémie de COVID</w:t>
      </w:r>
      <w:r w:rsidRPr="006D3B3C">
        <w:rPr>
          <w:iCs/>
          <w:kern w:val="22"/>
          <w:szCs w:val="22"/>
          <w:lang w:val="fr-FR"/>
        </w:rPr>
        <w:noBreakHyphen/>
        <w:t>19 depuis mars 2020, qui ont empêché les réunions en personne</w:t>
      </w:r>
      <w:r w:rsidRPr="006D3B3C">
        <w:rPr>
          <w:kern w:val="22"/>
          <w:szCs w:val="22"/>
          <w:lang w:val="fr-FR"/>
        </w:rPr>
        <w:t xml:space="preserve"> et ont conduit à organiser des réunions en ligne.</w:t>
      </w:r>
    </w:p>
    <w:p w14:paraId="3890FEBC" w14:textId="457074E4" w:rsidR="00770DFA" w:rsidRPr="002459E4" w:rsidRDefault="00770DFA" w:rsidP="00770DFA">
      <w:pPr>
        <w:suppressLineNumbers/>
        <w:suppressAutoHyphens/>
        <w:autoSpaceDE w:val="0"/>
        <w:autoSpaceDN w:val="0"/>
        <w:adjustRightInd w:val="0"/>
        <w:spacing w:after="120"/>
        <w:ind w:firstLine="720"/>
        <w:rPr>
          <w:kern w:val="22"/>
          <w:szCs w:val="22"/>
          <w:lang w:val="fr-FR"/>
          <w14:cntxtAlts/>
        </w:rPr>
      </w:pPr>
      <w:r w:rsidRPr="002459E4">
        <w:rPr>
          <w:kern w:val="22"/>
          <w:szCs w:val="22"/>
          <w:lang w:val="fr-FR"/>
          <w14:cntxtAlts/>
        </w:rPr>
        <w:t>5.</w:t>
      </w:r>
      <w:r w:rsidRPr="002459E4">
        <w:rPr>
          <w:kern w:val="22"/>
          <w:szCs w:val="22"/>
          <w:lang w:val="fr-FR"/>
          <w14:cntxtAlts/>
        </w:rPr>
        <w:tab/>
      </w:r>
      <w:r w:rsidR="002459E4" w:rsidRPr="006D3B3C">
        <w:rPr>
          <w:i/>
          <w:iCs/>
          <w:kern w:val="22"/>
          <w:szCs w:val="22"/>
          <w:lang w:val="fr-FR"/>
        </w:rPr>
        <w:t xml:space="preserve">Note </w:t>
      </w:r>
      <w:r w:rsidR="002459E4" w:rsidRPr="006D3B3C">
        <w:rPr>
          <w:iCs/>
          <w:kern w:val="22"/>
          <w:szCs w:val="22"/>
          <w:lang w:val="fr-FR"/>
        </w:rPr>
        <w:t>les ajustements et les aménagements effectués rapidement par le Secrétariat, ainsi que la compréhension et la souplesse dont ont fait preuve les présidents et les participants, qui ont permis de convoquer un certain nombre de réunions et de consultations dans un cadre virtuel pour faire face aux limitations dues à la pandémie en cours,</w:t>
      </w:r>
      <w:r w:rsidR="002459E4" w:rsidRPr="006D3B3C">
        <w:rPr>
          <w:kern w:val="22"/>
          <w:szCs w:val="22"/>
          <w:lang w:val="fr-FR"/>
        </w:rPr>
        <w:t xml:space="preserve"> malgré les inconvénients qui découlent d’un tel cadre, et les limitations qui ont été décidées en matière de prise de décisions;</w:t>
      </w:r>
    </w:p>
    <w:p w14:paraId="2D894CBD" w14:textId="59EA85B3" w:rsidR="00770DFA" w:rsidRPr="002459E4" w:rsidRDefault="00770DFA" w:rsidP="00770DFA">
      <w:pPr>
        <w:suppressLineNumbers/>
        <w:suppressAutoHyphens/>
        <w:autoSpaceDE w:val="0"/>
        <w:autoSpaceDN w:val="0"/>
        <w:adjustRightInd w:val="0"/>
        <w:spacing w:after="120"/>
        <w:ind w:firstLine="720"/>
        <w:rPr>
          <w:kern w:val="22"/>
          <w:szCs w:val="22"/>
          <w:lang w:val="fr-FR"/>
          <w14:cntxtAlts/>
        </w:rPr>
      </w:pPr>
      <w:r w:rsidRPr="002459E4">
        <w:rPr>
          <w:kern w:val="22"/>
          <w:szCs w:val="22"/>
          <w:lang w:val="fr-FR"/>
          <w14:cntxtAlts/>
        </w:rPr>
        <w:t>6.</w:t>
      </w:r>
      <w:r w:rsidRPr="002459E4">
        <w:rPr>
          <w:i/>
          <w:iCs/>
          <w:kern w:val="22"/>
          <w:szCs w:val="22"/>
          <w:lang w:val="fr-FR"/>
          <w14:cntxtAlts/>
        </w:rPr>
        <w:tab/>
      </w:r>
      <w:r w:rsidR="002459E4" w:rsidRPr="006D3B3C">
        <w:rPr>
          <w:i/>
          <w:iCs/>
          <w:kern w:val="22"/>
          <w:szCs w:val="22"/>
          <w:lang w:val="fr-FR"/>
        </w:rPr>
        <w:t xml:space="preserve">Convient </w:t>
      </w:r>
      <w:r w:rsidR="002459E4" w:rsidRPr="006D3B3C">
        <w:rPr>
          <w:kern w:val="22"/>
          <w:szCs w:val="22"/>
          <w:lang w:val="fr-FR"/>
        </w:rPr>
        <w:t>que la tenue de réunions officielles dans un cadre virtuel, bien qu’importante en termes de réponse apportée aux circonstances extraordinaires causées par la pandémie de COVID</w:t>
      </w:r>
      <w:r w:rsidR="002459E4" w:rsidRPr="006D3B3C">
        <w:rPr>
          <w:kern w:val="22"/>
          <w:szCs w:val="22"/>
          <w:lang w:val="fr-FR"/>
        </w:rPr>
        <w:noBreakHyphen/>
        <w:t>19, ne constitue pas un précédent pour l’organisation future de réunions semblables au titre de la Convention et des Protocoles;</w:t>
      </w:r>
    </w:p>
    <w:p w14:paraId="0751AB5B" w14:textId="0B3EAB61" w:rsidR="00770DFA" w:rsidRPr="002459E4" w:rsidRDefault="00770DFA" w:rsidP="00770DFA">
      <w:pPr>
        <w:suppressLineNumbers/>
        <w:suppressAutoHyphens/>
        <w:autoSpaceDE w:val="0"/>
        <w:autoSpaceDN w:val="0"/>
        <w:adjustRightInd w:val="0"/>
        <w:spacing w:after="120"/>
        <w:ind w:firstLine="720"/>
        <w:rPr>
          <w:kern w:val="22"/>
          <w:szCs w:val="22"/>
          <w:lang w:val="fr-FR"/>
          <w14:cntxtAlts/>
        </w:rPr>
      </w:pPr>
      <w:r w:rsidRPr="002459E4">
        <w:rPr>
          <w:kern w:val="22"/>
          <w:szCs w:val="22"/>
          <w:lang w:val="fr-FR"/>
          <w14:cntxtAlts/>
        </w:rPr>
        <w:t>7.</w:t>
      </w:r>
      <w:r w:rsidRPr="002459E4">
        <w:rPr>
          <w:kern w:val="22"/>
          <w:szCs w:val="22"/>
          <w:lang w:val="fr-FR"/>
          <w14:cntxtAlts/>
        </w:rPr>
        <w:tab/>
      </w:r>
      <w:r w:rsidR="002459E4" w:rsidRPr="006D3B3C">
        <w:rPr>
          <w:i/>
          <w:iCs/>
          <w:kern w:val="22"/>
          <w:szCs w:val="22"/>
          <w:lang w:val="fr-FR"/>
        </w:rPr>
        <w:t>Encourage</w:t>
      </w:r>
      <w:r w:rsidR="002459E4" w:rsidRPr="006D3B3C">
        <w:rPr>
          <w:kern w:val="22"/>
          <w:szCs w:val="22"/>
          <w:lang w:val="fr-FR"/>
        </w:rPr>
        <w:t xml:space="preserve"> les Parties et les observateurs à continuer de participer aux réunions </w:t>
      </w:r>
      <w:r w:rsidR="00F078F2">
        <w:rPr>
          <w:kern w:val="22"/>
          <w:szCs w:val="22"/>
          <w:lang w:val="fr-FR"/>
        </w:rPr>
        <w:t xml:space="preserve">hybrides, le cas échéant, et dans des circonstances extraordinaires, aux réunions virtuelles, </w:t>
      </w:r>
      <w:r w:rsidR="002459E4" w:rsidRPr="006D3B3C">
        <w:rPr>
          <w:kern w:val="22"/>
          <w:szCs w:val="22"/>
          <w:lang w:val="fr-FR"/>
        </w:rPr>
        <w:t>tout en reconnaissant la nécessité d'assurer la participation pleine et effective d</w:t>
      </w:r>
      <w:r w:rsidR="002459E4" w:rsidRPr="0071376B">
        <w:rPr>
          <w:kern w:val="22"/>
          <w:szCs w:val="22"/>
          <w:lang w:val="fr-FR"/>
        </w:rPr>
        <w:t xml:space="preserve">es </w:t>
      </w:r>
      <w:r w:rsidR="00F078F2" w:rsidRPr="0071376B">
        <w:rPr>
          <w:kern w:val="22"/>
          <w:szCs w:val="22"/>
          <w:lang w:val="fr-FR"/>
        </w:rPr>
        <w:t xml:space="preserve">Parties, notamment les </w:t>
      </w:r>
      <w:r w:rsidR="002459E4" w:rsidRPr="0071376B">
        <w:rPr>
          <w:kern w:val="22"/>
          <w:szCs w:val="22"/>
          <w:lang w:val="fr-FR"/>
        </w:rPr>
        <w:t>pays en développement Parties</w:t>
      </w:r>
      <w:r w:rsidR="00F078F2" w:rsidRPr="0071376B">
        <w:rPr>
          <w:kern w:val="22"/>
          <w:szCs w:val="22"/>
          <w:lang w:val="fr-FR"/>
        </w:rPr>
        <w:t>, en particulier les pays les moins avancés et les petits États insulaires en développement,</w:t>
      </w:r>
      <w:r w:rsidR="002459E4" w:rsidRPr="0071376B">
        <w:rPr>
          <w:kern w:val="22"/>
          <w:szCs w:val="22"/>
          <w:lang w:val="fr-FR"/>
        </w:rPr>
        <w:t xml:space="preserve"> </w:t>
      </w:r>
      <w:r w:rsidR="00F078F2" w:rsidRPr="0071376B">
        <w:rPr>
          <w:kern w:val="22"/>
          <w:szCs w:val="22"/>
          <w:lang w:val="fr-FR"/>
        </w:rPr>
        <w:t xml:space="preserve">ainsi que les Parties dont l’économie est en transition, </w:t>
      </w:r>
      <w:r w:rsidR="002459E4" w:rsidRPr="0071376B">
        <w:rPr>
          <w:kern w:val="22"/>
          <w:szCs w:val="22"/>
          <w:lang w:val="fr-FR"/>
        </w:rPr>
        <w:t>afin de promouvoir des processus transparents et inclusifs au titre de la Convention et des Protocoles</w:t>
      </w:r>
      <w:r w:rsidR="00F078F2" w:rsidRPr="0071376B">
        <w:rPr>
          <w:kern w:val="22"/>
          <w:szCs w:val="22"/>
          <w:lang w:val="fr-FR"/>
        </w:rPr>
        <w:t>,</w:t>
      </w:r>
      <w:r w:rsidR="00F078F2" w:rsidRPr="0071376B">
        <w:rPr>
          <w:lang w:val="fr-FR"/>
        </w:rPr>
        <w:t xml:space="preserve"> </w:t>
      </w:r>
      <w:r w:rsidR="00F078F2" w:rsidRPr="0071376B">
        <w:rPr>
          <w:kern w:val="22"/>
          <w:szCs w:val="22"/>
          <w:lang w:val="fr-FR"/>
        </w:rPr>
        <w:t>tant qu'aucune décision finale n'est prise virtuellement, à l'exception des questions budgétaires et de procédure;</w:t>
      </w:r>
    </w:p>
    <w:p w14:paraId="63277A7A" w14:textId="5A208280" w:rsidR="00770DFA" w:rsidRPr="002468E6" w:rsidRDefault="00770DFA" w:rsidP="002468E6">
      <w:pPr>
        <w:suppressLineNumbers/>
        <w:suppressAutoHyphens/>
        <w:autoSpaceDE w:val="0"/>
        <w:autoSpaceDN w:val="0"/>
        <w:adjustRightInd w:val="0"/>
        <w:spacing w:after="120"/>
        <w:ind w:firstLine="720"/>
        <w:rPr>
          <w:iCs/>
          <w:kern w:val="22"/>
          <w:szCs w:val="22"/>
          <w:lang w:val="fr-FR"/>
        </w:rPr>
      </w:pPr>
      <w:r w:rsidRPr="002459E4">
        <w:rPr>
          <w:kern w:val="22"/>
          <w:szCs w:val="22"/>
          <w:lang w:val="fr-FR"/>
          <w14:cntxtAlts/>
        </w:rPr>
        <w:t>8.</w:t>
      </w:r>
      <w:r w:rsidRPr="002459E4">
        <w:rPr>
          <w:kern w:val="22"/>
          <w:szCs w:val="22"/>
          <w:lang w:val="fr-FR"/>
          <w14:cntxtAlts/>
        </w:rPr>
        <w:tab/>
      </w:r>
      <w:r w:rsidR="002459E4" w:rsidRPr="002459E4">
        <w:rPr>
          <w:i/>
          <w:iCs/>
          <w:kern w:val="22"/>
          <w:szCs w:val="22"/>
          <w:lang w:val="fr-FR"/>
        </w:rPr>
        <w:t xml:space="preserve">Prie </w:t>
      </w:r>
      <w:r w:rsidR="002459E4" w:rsidRPr="002459E4">
        <w:rPr>
          <w:iCs/>
          <w:kern w:val="22"/>
          <w:szCs w:val="22"/>
          <w:lang w:val="fr-FR"/>
        </w:rPr>
        <w:t xml:space="preserve">la Secrétaire exécutive d’effectuer une compilation des points de vue des Parties, et des parties prenantes concernées, de l’expérience acquise et des études pertinentes disponibles, en particulier au sein du système </w:t>
      </w:r>
      <w:r w:rsidR="002459E4" w:rsidRPr="0071376B">
        <w:rPr>
          <w:iCs/>
          <w:kern w:val="22"/>
          <w:szCs w:val="22"/>
          <w:lang w:val="fr-FR"/>
        </w:rPr>
        <w:t>des Nations Unies, en ce qui concerne la tenue de réunions virtuelles et hybrides en 2021 et 2022</w:t>
      </w:r>
      <w:r w:rsidR="009A4DEF" w:rsidRPr="0071376B">
        <w:rPr>
          <w:iCs/>
          <w:kern w:val="22"/>
          <w:szCs w:val="22"/>
          <w:lang w:val="fr-FR"/>
        </w:rPr>
        <w:t xml:space="preserve">, </w:t>
      </w:r>
      <w:r w:rsidR="009A4DEF" w:rsidRPr="0071376B">
        <w:rPr>
          <w:kern w:val="22"/>
          <w:szCs w:val="22"/>
          <w:lang w:val="fr-FR"/>
          <w14:cntxtAlts/>
        </w:rPr>
        <w:t>d’élaborer des options en termes de procédures applicables à de telles réunions hybrides, et en pareilles circonstances exceptionnelles, pour les réunions virtuelles,</w:t>
      </w:r>
      <w:r w:rsidR="00F47B42">
        <w:rPr>
          <w:iCs/>
          <w:kern w:val="22"/>
          <w:szCs w:val="22"/>
          <w:lang w:val="fr-FR"/>
        </w:rPr>
        <w:t xml:space="preserve"> </w:t>
      </w:r>
      <w:r w:rsidR="002459E4" w:rsidRPr="0071376B">
        <w:rPr>
          <w:iCs/>
          <w:kern w:val="22"/>
          <w:szCs w:val="22"/>
          <w:lang w:val="fr-FR"/>
        </w:rPr>
        <w:t xml:space="preserve">en tenant compte des problèmes spécifiques de réseau et de connectivité auxquels font face les délégués, </w:t>
      </w:r>
      <w:r w:rsidR="002468E6" w:rsidRPr="0071376B">
        <w:rPr>
          <w:iCs/>
          <w:kern w:val="22"/>
          <w:szCs w:val="22"/>
          <w:lang w:val="fr-FR"/>
        </w:rPr>
        <w:t>notamment</w:t>
      </w:r>
      <w:r w:rsidR="002459E4" w:rsidRPr="0071376B">
        <w:rPr>
          <w:iCs/>
          <w:kern w:val="22"/>
          <w:szCs w:val="22"/>
          <w:lang w:val="fr-FR"/>
        </w:rPr>
        <w:t xml:space="preserve"> les délégués de pays en développement Parties, </w:t>
      </w:r>
      <w:r w:rsidR="002468E6" w:rsidRPr="0071376B">
        <w:rPr>
          <w:iCs/>
          <w:kern w:val="22"/>
          <w:szCs w:val="22"/>
          <w:lang w:val="fr-FR"/>
        </w:rPr>
        <w:t>en particulier les États les moins avancés et les petits États insulaires en développement, et les parties dont l'économie est en transition,</w:t>
      </w:r>
      <w:r w:rsidR="002468E6" w:rsidRPr="002459E4">
        <w:rPr>
          <w:iCs/>
          <w:kern w:val="22"/>
          <w:szCs w:val="22"/>
          <w:lang w:val="fr-FR"/>
        </w:rPr>
        <w:t xml:space="preserve"> ainsi</w:t>
      </w:r>
      <w:r w:rsidR="002459E4" w:rsidRPr="002459E4">
        <w:rPr>
          <w:iCs/>
          <w:kern w:val="22"/>
          <w:szCs w:val="22"/>
          <w:lang w:val="fr-FR"/>
        </w:rPr>
        <w:t xml:space="preserve"> que les peuples autochtones et les communautés locales et les observateurs, et des difficultés rencontrées par les délégations des pays où les réunions sont programmées à des horaires difficiles, abordant des questions d’équité, de participation et de légitimité, pour examen par l’Organe subsidiaire à sa quatrième réunion</w:t>
      </w:r>
      <w:r w:rsidR="002459E4" w:rsidRPr="002459E4">
        <w:rPr>
          <w:kern w:val="22"/>
          <w:szCs w:val="22"/>
          <w:lang w:val="fr-FR"/>
        </w:rPr>
        <w:t>;</w:t>
      </w:r>
    </w:p>
    <w:p w14:paraId="7C9291E7" w14:textId="669D3FFE" w:rsidR="00770DFA" w:rsidRPr="002459E4" w:rsidRDefault="00770DFA" w:rsidP="00770DFA">
      <w:pPr>
        <w:suppressLineNumbers/>
        <w:suppressAutoHyphens/>
        <w:autoSpaceDE w:val="0"/>
        <w:autoSpaceDN w:val="0"/>
        <w:adjustRightInd w:val="0"/>
        <w:spacing w:after="120"/>
        <w:ind w:firstLine="720"/>
        <w:rPr>
          <w:kern w:val="22"/>
          <w:szCs w:val="22"/>
          <w:lang w:val="fr-FR"/>
          <w14:cntxtAlts/>
        </w:rPr>
      </w:pPr>
      <w:r w:rsidRPr="002459E4">
        <w:rPr>
          <w:kern w:val="22"/>
          <w:szCs w:val="22"/>
          <w:lang w:val="fr-FR"/>
          <w14:cntxtAlts/>
        </w:rPr>
        <w:t>9.</w:t>
      </w:r>
      <w:r w:rsidRPr="002459E4">
        <w:rPr>
          <w:kern w:val="22"/>
          <w:szCs w:val="22"/>
          <w:lang w:val="fr-FR"/>
          <w14:cntxtAlts/>
        </w:rPr>
        <w:tab/>
      </w:r>
      <w:r w:rsidR="002459E4" w:rsidRPr="006D3B3C">
        <w:rPr>
          <w:i/>
          <w:iCs/>
          <w:kern w:val="22"/>
          <w:szCs w:val="22"/>
          <w:lang w:val="fr-FR"/>
        </w:rPr>
        <w:t xml:space="preserve">Demande </w:t>
      </w:r>
      <w:r w:rsidR="002459E4" w:rsidRPr="006D3B3C">
        <w:rPr>
          <w:iCs/>
          <w:kern w:val="22"/>
          <w:szCs w:val="22"/>
          <w:lang w:val="fr-FR"/>
        </w:rPr>
        <w:t xml:space="preserve">à l’Organe subsidiaire chargé de l’application d’examiner la compilation de points de vue, </w:t>
      </w:r>
      <w:r w:rsidR="002468E6">
        <w:rPr>
          <w:iCs/>
          <w:kern w:val="22"/>
          <w:szCs w:val="22"/>
          <w:lang w:val="fr-FR"/>
        </w:rPr>
        <w:t xml:space="preserve">et analyses </w:t>
      </w:r>
      <w:r w:rsidR="002459E4" w:rsidRPr="006D3B3C">
        <w:rPr>
          <w:iCs/>
          <w:kern w:val="22"/>
          <w:szCs w:val="22"/>
          <w:lang w:val="fr-FR"/>
        </w:rPr>
        <w:t xml:space="preserve">et les options visées au paragraphe 8 </w:t>
      </w:r>
      <w:r w:rsidR="002459E4" w:rsidRPr="006D3B3C">
        <w:rPr>
          <w:iCs/>
          <w:noProof/>
          <w:kern w:val="22"/>
          <w:szCs w:val="22"/>
          <w:lang w:val="fr-FR"/>
        </w:rPr>
        <w:t>ci</w:t>
      </w:r>
      <w:r w:rsidR="002459E4" w:rsidRPr="006D3B3C">
        <w:rPr>
          <w:iCs/>
          <w:noProof/>
          <w:kern w:val="22"/>
          <w:szCs w:val="22"/>
          <w:lang w:val="fr-FR"/>
        </w:rPr>
        <w:noBreakHyphen/>
        <w:t>dessus</w:t>
      </w:r>
      <w:r w:rsidR="002459E4" w:rsidRPr="006D3B3C">
        <w:rPr>
          <w:iCs/>
          <w:kern w:val="22"/>
          <w:szCs w:val="22"/>
          <w:lang w:val="fr-FR"/>
        </w:rPr>
        <w:t xml:space="preserve">, et de formuler des recommandations </w:t>
      </w:r>
      <w:r w:rsidR="002468E6">
        <w:rPr>
          <w:iCs/>
          <w:kern w:val="22"/>
          <w:szCs w:val="22"/>
          <w:lang w:val="fr-FR"/>
        </w:rPr>
        <w:t xml:space="preserve">pour traiter les questions </w:t>
      </w:r>
      <w:r w:rsidR="002459E4" w:rsidRPr="006D3B3C">
        <w:rPr>
          <w:iCs/>
          <w:kern w:val="22"/>
          <w:szCs w:val="22"/>
          <w:lang w:val="fr-FR"/>
        </w:rPr>
        <w:t>aux organes directeurs de la Convention et des Protocoles, pour examen à leur prochaine réunion.</w:t>
      </w:r>
    </w:p>
    <w:p w14:paraId="1DF4473A" w14:textId="7CC4AB17" w:rsidR="00770DFA" w:rsidRPr="002459E4" w:rsidRDefault="00770DFA" w:rsidP="002459E4">
      <w:pPr>
        <w:suppressLineNumbers/>
        <w:suppressAutoHyphens/>
        <w:autoSpaceDE w:val="0"/>
        <w:autoSpaceDN w:val="0"/>
        <w:adjustRightInd w:val="0"/>
        <w:spacing w:after="120"/>
        <w:ind w:hanging="11"/>
        <w:jc w:val="center"/>
        <w:rPr>
          <w:kern w:val="22"/>
          <w:szCs w:val="22"/>
          <w:lang w:val="fr-FR"/>
        </w:rPr>
      </w:pPr>
      <w:r w:rsidRPr="00F47B42">
        <w:rPr>
          <w:b/>
          <w:bCs/>
          <w:kern w:val="22"/>
          <w:szCs w:val="22"/>
          <w:lang w:val="fr-FR"/>
          <w14:cntxtAlts/>
        </w:rPr>
        <w:t xml:space="preserve">C. </w:t>
      </w:r>
      <w:r w:rsidR="00E400EE" w:rsidRPr="00F47B42">
        <w:rPr>
          <w:b/>
          <w:bCs/>
          <w:kern w:val="22"/>
          <w:szCs w:val="22"/>
          <w:lang w:val="fr-FR"/>
          <w14:cntxtAlts/>
        </w:rPr>
        <w:tab/>
      </w:r>
      <w:r w:rsidR="002459E4" w:rsidRPr="006D3B3C">
        <w:rPr>
          <w:b/>
          <w:bCs/>
          <w:kern w:val="22"/>
          <w:szCs w:val="22"/>
          <w:lang w:val="fr-FR"/>
        </w:rPr>
        <w:t>Autres options d’amélioration de l’efficacité</w:t>
      </w:r>
    </w:p>
    <w:p w14:paraId="6B7EA98D" w14:textId="0F9881F0" w:rsidR="00F6586C" w:rsidRPr="002B0968" w:rsidRDefault="00770DFA" w:rsidP="0071376B">
      <w:pPr>
        <w:suppressLineNumbers/>
        <w:suppressAutoHyphens/>
        <w:autoSpaceDE w:val="0"/>
        <w:autoSpaceDN w:val="0"/>
        <w:adjustRightInd w:val="0"/>
        <w:spacing w:after="120"/>
        <w:ind w:firstLine="720"/>
        <w:rPr>
          <w:kern w:val="22"/>
          <w:szCs w:val="22"/>
          <w:lang w:val="fr-FR"/>
        </w:rPr>
      </w:pPr>
      <w:r w:rsidRPr="00126BFA">
        <w:rPr>
          <w:kern w:val="22"/>
          <w:szCs w:val="22"/>
          <w:lang w:val="fr-FR"/>
          <w14:cntxtAlts/>
        </w:rPr>
        <w:t>10.</w:t>
      </w:r>
      <w:r w:rsidRPr="00126BFA">
        <w:rPr>
          <w:kern w:val="22"/>
          <w:szCs w:val="22"/>
          <w:lang w:val="fr-FR"/>
          <w14:cntxtAlts/>
        </w:rPr>
        <w:tab/>
      </w:r>
      <w:r w:rsidR="002459E4" w:rsidRPr="006D3B3C">
        <w:rPr>
          <w:i/>
          <w:kern w:val="22"/>
          <w:szCs w:val="22"/>
          <w:lang w:val="fr-FR"/>
        </w:rPr>
        <w:t>Prie</w:t>
      </w:r>
      <w:r w:rsidR="002459E4" w:rsidRPr="006D3B3C">
        <w:rPr>
          <w:kern w:val="22"/>
          <w:szCs w:val="22"/>
          <w:lang w:val="fr-FR"/>
        </w:rPr>
        <w:t xml:space="preserve"> la Secrétaire exécutive de préparer, en consultation avec les Parties, </w:t>
      </w:r>
      <w:r w:rsidR="002B0968">
        <w:rPr>
          <w:kern w:val="22"/>
          <w:szCs w:val="22"/>
          <w:lang w:val="fr-FR"/>
        </w:rPr>
        <w:t xml:space="preserve">les membres du Bureau, </w:t>
      </w:r>
      <w:r w:rsidR="002459E4" w:rsidRPr="006D3B3C">
        <w:rPr>
          <w:kern w:val="22"/>
          <w:szCs w:val="22"/>
          <w:lang w:val="fr-FR"/>
        </w:rPr>
        <w:t xml:space="preserve">les partenaires, </w:t>
      </w:r>
      <w:r w:rsidR="002B0968">
        <w:rPr>
          <w:kern w:val="22"/>
          <w:szCs w:val="22"/>
          <w:lang w:val="fr-FR"/>
        </w:rPr>
        <w:t xml:space="preserve">et </w:t>
      </w:r>
      <w:r w:rsidR="002459E4" w:rsidRPr="006D3B3C">
        <w:rPr>
          <w:kern w:val="22"/>
          <w:szCs w:val="22"/>
          <w:lang w:val="fr-FR"/>
        </w:rPr>
        <w:t>les parties prenantes</w:t>
      </w:r>
      <w:r w:rsidR="002B0968">
        <w:rPr>
          <w:kern w:val="22"/>
          <w:szCs w:val="22"/>
          <w:lang w:val="fr-FR"/>
        </w:rPr>
        <w:t xml:space="preserve">, </w:t>
      </w:r>
      <w:r w:rsidR="002459E4" w:rsidRPr="006D3B3C">
        <w:rPr>
          <w:kern w:val="22"/>
          <w:szCs w:val="22"/>
          <w:lang w:val="fr-FR"/>
        </w:rPr>
        <w:t xml:space="preserve">une analyse d’options permettant d’améliorer davantage l’efficacité des réunions au titre de la Convention et des Protocoles comprenant, notamment, des options pour renforcer les processus de négociation, pour réaliser un meilleur suivi des décisions précédentes, pour profiter des innovations dans les méthodes et technologies de prise de décisions, </w:t>
      </w:r>
      <w:r w:rsidR="002B0968">
        <w:rPr>
          <w:kern w:val="22"/>
          <w:szCs w:val="22"/>
          <w:lang w:val="fr-FR"/>
        </w:rPr>
        <w:t xml:space="preserve">et d’explorer les modalités de la </w:t>
      </w:r>
      <w:r w:rsidR="002459E4" w:rsidRPr="006D3B3C">
        <w:rPr>
          <w:kern w:val="22"/>
          <w:szCs w:val="22"/>
          <w:lang w:val="fr-FR"/>
        </w:rPr>
        <w:t xml:space="preserve">participation d’observateurs aux processus au titre de la Convention et des Protocoles, </w:t>
      </w:r>
      <w:r w:rsidR="002B0968" w:rsidRPr="002B0968">
        <w:rPr>
          <w:kern w:val="22"/>
          <w:szCs w:val="22"/>
          <w:lang w:val="fr-FR"/>
        </w:rPr>
        <w:t xml:space="preserve">tout en veillant </w:t>
      </w:r>
      <w:r w:rsidR="002B0968" w:rsidRPr="002B0968">
        <w:rPr>
          <w:kern w:val="22"/>
          <w:szCs w:val="22"/>
          <w:lang w:val="fr-FR"/>
        </w:rPr>
        <w:lastRenderedPageBreak/>
        <w:t>à ce que les règles de procédure</w:t>
      </w:r>
      <w:r w:rsidR="002B0968">
        <w:rPr>
          <w:kern w:val="22"/>
          <w:szCs w:val="22"/>
          <w:lang w:val="fr-FR"/>
        </w:rPr>
        <w:t xml:space="preserve"> </w:t>
      </w:r>
      <w:r w:rsidR="002B0968" w:rsidRPr="002B0968">
        <w:rPr>
          <w:kern w:val="22"/>
          <w:szCs w:val="22"/>
          <w:lang w:val="fr-FR"/>
        </w:rPr>
        <w:t>de la Convention et des Protocoles s</w:t>
      </w:r>
      <w:r w:rsidR="002B0968">
        <w:rPr>
          <w:kern w:val="22"/>
          <w:szCs w:val="22"/>
          <w:lang w:val="fr-FR"/>
        </w:rPr>
        <w:t>oient</w:t>
      </w:r>
      <w:r w:rsidR="002B0968" w:rsidRPr="002B0968">
        <w:rPr>
          <w:kern w:val="22"/>
          <w:szCs w:val="22"/>
          <w:lang w:val="fr-FR"/>
        </w:rPr>
        <w:t xml:space="preserve"> respectées </w:t>
      </w:r>
      <w:r w:rsidR="002459E4" w:rsidRPr="006D3B3C">
        <w:rPr>
          <w:kern w:val="22"/>
          <w:szCs w:val="22"/>
          <w:lang w:val="fr-FR"/>
        </w:rPr>
        <w:t>et à remettre cette analyse d’options à l’Organe subsidiaire chargé de l’application pour examen à sa quatrième réunion.</w:t>
      </w:r>
    </w:p>
    <w:p w14:paraId="3093D971" w14:textId="6DC906AE" w:rsidR="00B3369F" w:rsidRPr="00C9161D" w:rsidRDefault="00E400EE" w:rsidP="005F475F">
      <w:pPr>
        <w:jc w:val="center"/>
      </w:pPr>
      <w:r>
        <w:t>__________</w:t>
      </w:r>
    </w:p>
    <w:sectPr w:rsidR="00B3369F" w:rsidRPr="00C9161D" w:rsidSect="005F475F">
      <w:headerReference w:type="even" r:id="rId15"/>
      <w:headerReference w:type="default" r:id="rId16"/>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03027C3" w14:textId="77777777" w:rsidR="004D49E3" w:rsidRDefault="004D49E3" w:rsidP="00CF1848">
      <w:r>
        <w:separator/>
      </w:r>
    </w:p>
  </w:endnote>
  <w:endnote w:type="continuationSeparator" w:id="0">
    <w:p w14:paraId="77EDDD54" w14:textId="77777777" w:rsidR="004D49E3" w:rsidRDefault="004D49E3" w:rsidP="00CF184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panose1 w:val="02020803070505020304"/>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D0E3CDD" w14:textId="77777777" w:rsidR="004D49E3" w:rsidRDefault="004D49E3" w:rsidP="00CF1848">
      <w:r>
        <w:separator/>
      </w:r>
    </w:p>
  </w:footnote>
  <w:footnote w:type="continuationSeparator" w:id="0">
    <w:p w14:paraId="163E5815" w14:textId="77777777" w:rsidR="004D49E3" w:rsidRDefault="004D49E3" w:rsidP="00CF1848">
      <w:r>
        <w:continuationSeparator/>
      </w:r>
    </w:p>
  </w:footnote>
  <w:footnote w:id="1">
    <w:p w14:paraId="64FFAD18" w14:textId="484970CE" w:rsidR="00770DFA" w:rsidRPr="00126BFA" w:rsidRDefault="00770DFA" w:rsidP="00770DFA">
      <w:pPr>
        <w:keepLines/>
        <w:suppressLineNumbers/>
        <w:suppressAutoHyphens/>
        <w:spacing w:after="60"/>
        <w:jc w:val="left"/>
        <w:rPr>
          <w:kern w:val="18"/>
          <w:sz w:val="18"/>
          <w:szCs w:val="18"/>
          <w:lang w:val="fr-FR"/>
        </w:rPr>
      </w:pPr>
      <w:r w:rsidRPr="003F1E5C">
        <w:rPr>
          <w:rStyle w:val="FootnoteReference"/>
        </w:rPr>
        <w:footnoteRef/>
      </w:r>
      <w:r w:rsidRPr="00126BFA">
        <w:rPr>
          <w:kern w:val="18"/>
          <w:sz w:val="18"/>
          <w:szCs w:val="18"/>
          <w:lang w:val="fr-FR"/>
        </w:rPr>
        <w:t xml:space="preserve"> </w:t>
      </w:r>
      <w:r w:rsidR="00126BFA" w:rsidRPr="00203831">
        <w:rPr>
          <w:kern w:val="18"/>
          <w:sz w:val="18"/>
          <w:szCs w:val="18"/>
          <w:lang w:val="fr-FR"/>
        </w:rPr>
        <w:t xml:space="preserve">Voir le document </w:t>
      </w:r>
      <w:hyperlink r:id="rId1" w:history="1">
        <w:r w:rsidR="00126BFA" w:rsidRPr="00203831">
          <w:rPr>
            <w:rStyle w:val="Hyperlink"/>
            <w:kern w:val="18"/>
            <w:szCs w:val="18"/>
            <w:lang w:val="fr-FR"/>
          </w:rPr>
          <w:t>CBD/SBI/2/16/Add.1</w:t>
        </w:r>
      </w:hyperlink>
      <w:r w:rsidR="00126BFA" w:rsidRPr="00203831">
        <w:rPr>
          <w:kern w:val="18"/>
          <w:sz w:val="18"/>
          <w:szCs w:val="18"/>
          <w:lang w:val="fr-FR"/>
        </w:rPr>
        <w:t xml:space="preserve"> et les notes explicatives connexes </w:t>
      </w:r>
      <w:hyperlink r:id="rId2" w:history="1">
        <w:r w:rsidR="00126BFA" w:rsidRPr="00203831">
          <w:rPr>
            <w:rStyle w:val="Hyperlink"/>
            <w:kern w:val="18"/>
            <w:szCs w:val="18"/>
            <w:lang w:val="fr-FR"/>
          </w:rPr>
          <w:t>CBD/SBI/2/INF/1</w:t>
        </w:r>
      </w:hyperlink>
      <w:r w:rsidR="00126BFA" w:rsidRPr="00203831">
        <w:rPr>
          <w:kern w:val="18"/>
          <w:sz w:val="18"/>
          <w:szCs w:val="18"/>
          <w:lang w:val="fr-FR"/>
        </w:rPr>
        <w:t xml:space="preserve"> et </w:t>
      </w:r>
      <w:hyperlink r:id="rId3" w:history="1">
        <w:r w:rsidR="00126BFA" w:rsidRPr="00203831">
          <w:rPr>
            <w:rStyle w:val="Hyperlink"/>
            <w:kern w:val="18"/>
            <w:szCs w:val="18"/>
            <w:lang w:val="fr-FR"/>
          </w:rPr>
          <w:t>INF /2</w:t>
        </w:r>
      </w:hyperlink>
      <w:r w:rsidR="00126BFA" w:rsidRPr="00203831">
        <w:rPr>
          <w:kern w:val="18"/>
          <w:sz w:val="18"/>
          <w:szCs w:val="18"/>
          <w:lang w:val="fr-FR"/>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lang w:val="fr-FR"/>
      </w:rPr>
      <w:alias w:val="Subject"/>
      <w:tag w:val=""/>
      <w:id w:val="-1885015078"/>
      <w:placeholder>
        <w:docPart w:val="B91F815427754D9BA6571111AFF15602"/>
      </w:placeholder>
      <w:dataBinding w:prefixMappings="xmlns:ns0='http://purl.org/dc/elements/1.1/' xmlns:ns1='http://schemas.openxmlformats.org/package/2006/metadata/core-properties' " w:xpath="/ns1:coreProperties[1]/ns0:subject[1]" w:storeItemID="{6C3C8BC8-F283-45AE-878A-BAB7291924A1}"/>
      <w:text/>
    </w:sdtPr>
    <w:sdtEndPr/>
    <w:sdtContent>
      <w:p w14:paraId="3BC20A3F" w14:textId="1E2632DB" w:rsidR="00534681" w:rsidRPr="00134846" w:rsidRDefault="00D12661" w:rsidP="00534681">
        <w:pPr>
          <w:pStyle w:val="Header"/>
          <w:rPr>
            <w:lang w:val="fr-FR"/>
          </w:rPr>
        </w:pPr>
        <w:r>
          <w:rPr>
            <w:lang w:val="fr-FR"/>
          </w:rPr>
          <w:t>CBD/NP/MOP/4/L.8</w:t>
        </w:r>
      </w:p>
    </w:sdtContent>
  </w:sdt>
  <w:p w14:paraId="1E0FDE0B" w14:textId="77777777" w:rsidR="00534681" w:rsidRPr="00134846" w:rsidRDefault="00534681" w:rsidP="00534681">
    <w:pPr>
      <w:pStyle w:val="Header"/>
      <w:rPr>
        <w:lang w:val="fr-FR"/>
      </w:rPr>
    </w:pPr>
    <w:r w:rsidRPr="00134846">
      <w:rPr>
        <w:lang w:val="fr-FR"/>
      </w:rPr>
      <w:t xml:space="preserve">Page </w:t>
    </w:r>
    <w:r>
      <w:fldChar w:fldCharType="begin"/>
    </w:r>
    <w:r w:rsidRPr="00134846">
      <w:rPr>
        <w:lang w:val="fr-FR"/>
      </w:rPr>
      <w:instrText xml:space="preserve"> PAGE   \* MERGEFORMAT </w:instrText>
    </w:r>
    <w:r>
      <w:fldChar w:fldCharType="separate"/>
    </w:r>
    <w:r w:rsidR="00F6586C" w:rsidRPr="00134846">
      <w:rPr>
        <w:noProof/>
        <w:lang w:val="fr-FR"/>
      </w:rPr>
      <w:t>2</w:t>
    </w:r>
    <w:r>
      <w:rPr>
        <w:noProof/>
      </w:rPr>
      <w:fldChar w:fldCharType="end"/>
    </w:r>
  </w:p>
  <w:p w14:paraId="61C60697" w14:textId="77777777" w:rsidR="00534681" w:rsidRPr="00134846" w:rsidRDefault="00534681">
    <w:pPr>
      <w:pStyle w:val="Header"/>
      <w:rPr>
        <w:lang w:val="fr-FR"/>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lang w:val="fr-FR"/>
      </w:rPr>
      <w:alias w:val="Subject"/>
      <w:tag w:val=""/>
      <w:id w:val="851227268"/>
      <w:placeholder>
        <w:docPart w:val="9E64A1B551BC4D48B19DB33F17A999C0"/>
      </w:placeholder>
      <w:dataBinding w:prefixMappings="xmlns:ns0='http://purl.org/dc/elements/1.1/' xmlns:ns1='http://schemas.openxmlformats.org/package/2006/metadata/core-properties' " w:xpath="/ns1:coreProperties[1]/ns0:subject[1]" w:storeItemID="{6C3C8BC8-F283-45AE-878A-BAB7291924A1}"/>
      <w:text/>
    </w:sdtPr>
    <w:sdtEndPr/>
    <w:sdtContent>
      <w:p w14:paraId="2C4EC37E" w14:textId="5994F14C" w:rsidR="009505C9" w:rsidRPr="00134846" w:rsidRDefault="00D12661" w:rsidP="009505C9">
        <w:pPr>
          <w:pStyle w:val="Header"/>
          <w:jc w:val="right"/>
          <w:rPr>
            <w:lang w:val="fr-FR"/>
          </w:rPr>
        </w:pPr>
        <w:r>
          <w:rPr>
            <w:lang w:val="fr-FR"/>
          </w:rPr>
          <w:t>CBD/NP/MOP/4/L.8</w:t>
        </w:r>
      </w:p>
    </w:sdtContent>
  </w:sdt>
  <w:p w14:paraId="64AE8439" w14:textId="77777777" w:rsidR="009505C9" w:rsidRPr="00134846" w:rsidRDefault="009505C9" w:rsidP="009505C9">
    <w:pPr>
      <w:pStyle w:val="Header"/>
      <w:jc w:val="right"/>
      <w:rPr>
        <w:lang w:val="fr-FR"/>
      </w:rPr>
    </w:pPr>
    <w:r w:rsidRPr="00134846">
      <w:rPr>
        <w:lang w:val="fr-FR"/>
      </w:rPr>
      <w:t xml:space="preserve">Page </w:t>
    </w:r>
    <w:r>
      <w:fldChar w:fldCharType="begin"/>
    </w:r>
    <w:r w:rsidRPr="00134846">
      <w:rPr>
        <w:lang w:val="fr-FR"/>
      </w:rPr>
      <w:instrText xml:space="preserve"> PAGE   \* MERGEFORMAT </w:instrText>
    </w:r>
    <w:r>
      <w:fldChar w:fldCharType="separate"/>
    </w:r>
    <w:r w:rsidR="00F6586C" w:rsidRPr="00134846">
      <w:rPr>
        <w:noProof/>
        <w:lang w:val="fr-FR"/>
      </w:rPr>
      <w:t>3</w:t>
    </w:r>
    <w:r>
      <w:rPr>
        <w:noProof/>
      </w:rPr>
      <w:fldChar w:fldCharType="end"/>
    </w:r>
  </w:p>
  <w:p w14:paraId="16137B8A" w14:textId="77777777" w:rsidR="009505C9" w:rsidRPr="00134846" w:rsidRDefault="009505C9">
    <w:pPr>
      <w:pStyle w:val="Header"/>
      <w:rPr>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 w15:restartNumberingAfterBreak="0">
    <w:nsid w:val="0B8510F5"/>
    <w:multiLevelType w:val="hybridMultilevel"/>
    <w:tmpl w:val="EA102A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3"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4"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5"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6" w15:restartNumberingAfterBreak="0">
    <w:nsid w:val="4E0442B4"/>
    <w:multiLevelType w:val="multilevel"/>
    <w:tmpl w:val="4FF0117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7" w15:restartNumberingAfterBreak="0">
    <w:nsid w:val="581151E5"/>
    <w:multiLevelType w:val="hybridMultilevel"/>
    <w:tmpl w:val="05FA9C00"/>
    <w:lvl w:ilvl="0" w:tplc="72F6D3AC">
      <w:start w:val="1"/>
      <w:numFmt w:val="upperLetter"/>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5C975246"/>
    <w:multiLevelType w:val="hybridMultilevel"/>
    <w:tmpl w:val="8CC0468E"/>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6E4945E0"/>
    <w:multiLevelType w:val="hybridMultilevel"/>
    <w:tmpl w:val="2154E7BA"/>
    <w:lvl w:ilvl="0" w:tplc="8DE02CA0">
      <w:start w:val="1"/>
      <w:numFmt w:val="upperLetter"/>
      <w:lvlText w:val="%1."/>
      <w:lvlJc w:val="left"/>
      <w:pPr>
        <w:ind w:left="360" w:hanging="360"/>
      </w:pPr>
      <w:rPr>
        <w:b/>
        <w:bCs/>
        <w:i w:val="0"/>
      </w:rPr>
    </w:lvl>
    <w:lvl w:ilvl="1" w:tplc="04090019">
      <w:start w:val="1"/>
      <w:numFmt w:val="lowerLetter"/>
      <w:lvlText w:val="%2."/>
      <w:lvlJc w:val="left"/>
      <w:pPr>
        <w:ind w:left="1080" w:hanging="360"/>
      </w:pPr>
    </w:lvl>
    <w:lvl w:ilvl="2" w:tplc="0409001B">
      <w:start w:val="1"/>
      <w:numFmt w:val="lowerRoman"/>
      <w:lvlText w:val="%3."/>
      <w:lvlJc w:val="right"/>
      <w:pPr>
        <w:ind w:left="1800" w:hanging="180"/>
      </w:pPr>
    </w:lvl>
    <w:lvl w:ilvl="3" w:tplc="0409000F">
      <w:start w:val="1"/>
      <w:numFmt w:val="decimal"/>
      <w:lvlText w:val="%4."/>
      <w:lvlJc w:val="left"/>
      <w:pPr>
        <w:ind w:left="2520" w:hanging="360"/>
      </w:pPr>
    </w:lvl>
    <w:lvl w:ilvl="4" w:tplc="04090019">
      <w:start w:val="1"/>
      <w:numFmt w:val="lowerLetter"/>
      <w:lvlText w:val="%5."/>
      <w:lvlJc w:val="left"/>
      <w:pPr>
        <w:ind w:left="3240" w:hanging="360"/>
      </w:pPr>
    </w:lvl>
    <w:lvl w:ilvl="5" w:tplc="0409001B">
      <w:start w:val="1"/>
      <w:numFmt w:val="lowerRoman"/>
      <w:lvlText w:val="%6."/>
      <w:lvlJc w:val="right"/>
      <w:pPr>
        <w:ind w:left="3960" w:hanging="180"/>
      </w:pPr>
    </w:lvl>
    <w:lvl w:ilvl="6" w:tplc="0409000F">
      <w:start w:val="1"/>
      <w:numFmt w:val="decimal"/>
      <w:lvlText w:val="%7."/>
      <w:lvlJc w:val="left"/>
      <w:pPr>
        <w:ind w:left="4680" w:hanging="360"/>
      </w:pPr>
    </w:lvl>
    <w:lvl w:ilvl="7" w:tplc="04090019">
      <w:start w:val="1"/>
      <w:numFmt w:val="lowerLetter"/>
      <w:lvlText w:val="%8."/>
      <w:lvlJc w:val="left"/>
      <w:pPr>
        <w:ind w:left="5400" w:hanging="360"/>
      </w:pPr>
    </w:lvl>
    <w:lvl w:ilvl="8" w:tplc="0409001B">
      <w:start w:val="1"/>
      <w:numFmt w:val="lowerRoman"/>
      <w:lvlText w:val="%9."/>
      <w:lvlJc w:val="right"/>
      <w:pPr>
        <w:ind w:left="6120" w:hanging="180"/>
      </w:pPr>
    </w:lvl>
  </w:abstractNum>
  <w:abstractNum w:abstractNumId="10"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73D802DE"/>
    <w:multiLevelType w:val="hybridMultilevel"/>
    <w:tmpl w:val="33140710"/>
    <w:lvl w:ilvl="0" w:tplc="D30ACC9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3"/>
  </w:num>
  <w:num w:numId="2">
    <w:abstractNumId w:val="6"/>
  </w:num>
  <w:num w:numId="3">
    <w:abstractNumId w:val="4"/>
  </w:num>
  <w:num w:numId="4">
    <w:abstractNumId w:val="6"/>
  </w:num>
  <w:num w:numId="5">
    <w:abstractNumId w:val="5"/>
  </w:num>
  <w:num w:numId="6">
    <w:abstractNumId w:val="0"/>
  </w:num>
  <w:num w:numId="7">
    <w:abstractNumId w:val="2"/>
  </w:num>
  <w:num w:numId="8">
    <w:abstractNumId w:val="4"/>
    <w:lvlOverride w:ilvl="0">
      <w:startOverride w:val="1"/>
    </w:lvlOverride>
  </w:num>
  <w:num w:numId="9">
    <w:abstractNumId w:val="10"/>
  </w:num>
  <w:num w:numId="10">
    <w:abstractNumId w:val="4"/>
    <w:lvlOverride w:ilvl="0">
      <w:startOverride w:val="1"/>
    </w:lvlOverride>
  </w:num>
  <w:num w:numId="11">
    <w:abstractNumId w:val="4"/>
    <w:lvlOverride w:ilvl="0">
      <w:startOverride w:val="1"/>
    </w:lvlOverride>
  </w:num>
  <w:num w:numId="12">
    <w:abstractNumId w:val="4"/>
    <w:lvlOverride w:ilvl="0">
      <w:startOverride w:val="1"/>
    </w:lvlOverride>
  </w:num>
  <w:num w:numId="13">
    <w:abstractNumId w:val="4"/>
    <w:lvlOverride w:ilvl="0">
      <w:startOverride w:val="1"/>
    </w:lvlOverride>
  </w:num>
  <w:num w:numId="14">
    <w:abstractNumId w:val="8"/>
  </w:num>
  <w:num w:numId="15">
    <w:abstractNumId w:val="7"/>
  </w:num>
  <w:num w:numId="16">
    <w:abstractNumId w:val="1"/>
  </w:num>
  <w:num w:numId="17">
    <w:abstractNumId w:val="11"/>
  </w:num>
  <w:num w:numId="18">
    <w:abstractNumId w:val="12"/>
  </w:num>
  <w:num w:numId="19">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80"/>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161D"/>
    <w:rsid w:val="00020A25"/>
    <w:rsid w:val="0003706B"/>
    <w:rsid w:val="0007171B"/>
    <w:rsid w:val="000C64C2"/>
    <w:rsid w:val="000E673A"/>
    <w:rsid w:val="000F74F5"/>
    <w:rsid w:val="00105372"/>
    <w:rsid w:val="001226B6"/>
    <w:rsid w:val="00122FE9"/>
    <w:rsid w:val="00126BFA"/>
    <w:rsid w:val="001312AD"/>
    <w:rsid w:val="00131E7A"/>
    <w:rsid w:val="00134846"/>
    <w:rsid w:val="00172AF6"/>
    <w:rsid w:val="00176CEE"/>
    <w:rsid w:val="00186DD8"/>
    <w:rsid w:val="00190BB2"/>
    <w:rsid w:val="00192DCC"/>
    <w:rsid w:val="001B13FE"/>
    <w:rsid w:val="001D493E"/>
    <w:rsid w:val="001E38DB"/>
    <w:rsid w:val="002459E4"/>
    <w:rsid w:val="002468E6"/>
    <w:rsid w:val="002B0968"/>
    <w:rsid w:val="0030169D"/>
    <w:rsid w:val="003060EB"/>
    <w:rsid w:val="003153EB"/>
    <w:rsid w:val="00321985"/>
    <w:rsid w:val="00351205"/>
    <w:rsid w:val="00372F74"/>
    <w:rsid w:val="00374864"/>
    <w:rsid w:val="00386DD9"/>
    <w:rsid w:val="00391D63"/>
    <w:rsid w:val="003B43FD"/>
    <w:rsid w:val="003B7BB2"/>
    <w:rsid w:val="003F7224"/>
    <w:rsid w:val="004040BE"/>
    <w:rsid w:val="00416E32"/>
    <w:rsid w:val="00427D21"/>
    <w:rsid w:val="004644C2"/>
    <w:rsid w:val="00467F9C"/>
    <w:rsid w:val="004D49E3"/>
    <w:rsid w:val="004E008D"/>
    <w:rsid w:val="00510AB8"/>
    <w:rsid w:val="00534681"/>
    <w:rsid w:val="0054385F"/>
    <w:rsid w:val="005534D8"/>
    <w:rsid w:val="00555030"/>
    <w:rsid w:val="00563442"/>
    <w:rsid w:val="00565B42"/>
    <w:rsid w:val="0057691D"/>
    <w:rsid w:val="00577822"/>
    <w:rsid w:val="00582593"/>
    <w:rsid w:val="005B4ADC"/>
    <w:rsid w:val="005C4CE6"/>
    <w:rsid w:val="005E0ED3"/>
    <w:rsid w:val="005F0693"/>
    <w:rsid w:val="005F475F"/>
    <w:rsid w:val="00604A13"/>
    <w:rsid w:val="006122BA"/>
    <w:rsid w:val="00640B6F"/>
    <w:rsid w:val="006B2290"/>
    <w:rsid w:val="0071376B"/>
    <w:rsid w:val="00717D88"/>
    <w:rsid w:val="007459D5"/>
    <w:rsid w:val="0076667D"/>
    <w:rsid w:val="00770DFA"/>
    <w:rsid w:val="00786056"/>
    <w:rsid w:val="007942D3"/>
    <w:rsid w:val="007B2099"/>
    <w:rsid w:val="007B6C09"/>
    <w:rsid w:val="007B7741"/>
    <w:rsid w:val="007E09DA"/>
    <w:rsid w:val="007E0DA8"/>
    <w:rsid w:val="0081570C"/>
    <w:rsid w:val="00816A81"/>
    <w:rsid w:val="008178B6"/>
    <w:rsid w:val="0083009D"/>
    <w:rsid w:val="00865B74"/>
    <w:rsid w:val="008974F0"/>
    <w:rsid w:val="008B012A"/>
    <w:rsid w:val="00906E17"/>
    <w:rsid w:val="00922D12"/>
    <w:rsid w:val="00930BA1"/>
    <w:rsid w:val="0093169E"/>
    <w:rsid w:val="00937130"/>
    <w:rsid w:val="0094143B"/>
    <w:rsid w:val="009505C9"/>
    <w:rsid w:val="00950752"/>
    <w:rsid w:val="009574A5"/>
    <w:rsid w:val="00966424"/>
    <w:rsid w:val="009A4DEF"/>
    <w:rsid w:val="009C2DE6"/>
    <w:rsid w:val="00A1252A"/>
    <w:rsid w:val="00AA40ED"/>
    <w:rsid w:val="00AA6F92"/>
    <w:rsid w:val="00AB6934"/>
    <w:rsid w:val="00AD7FFC"/>
    <w:rsid w:val="00AF42DE"/>
    <w:rsid w:val="00AF4E68"/>
    <w:rsid w:val="00B26ACD"/>
    <w:rsid w:val="00B3369F"/>
    <w:rsid w:val="00B35600"/>
    <w:rsid w:val="00B94E6C"/>
    <w:rsid w:val="00BA33A0"/>
    <w:rsid w:val="00BB4606"/>
    <w:rsid w:val="00BE0549"/>
    <w:rsid w:val="00BF11F9"/>
    <w:rsid w:val="00C23D2F"/>
    <w:rsid w:val="00C443BD"/>
    <w:rsid w:val="00C451C5"/>
    <w:rsid w:val="00C6442E"/>
    <w:rsid w:val="00C9161D"/>
    <w:rsid w:val="00CA0C1D"/>
    <w:rsid w:val="00CD2C3D"/>
    <w:rsid w:val="00CF1848"/>
    <w:rsid w:val="00D02BBA"/>
    <w:rsid w:val="00D12044"/>
    <w:rsid w:val="00D12661"/>
    <w:rsid w:val="00D13143"/>
    <w:rsid w:val="00D30264"/>
    <w:rsid w:val="00D33EFC"/>
    <w:rsid w:val="00D40DBC"/>
    <w:rsid w:val="00D4669E"/>
    <w:rsid w:val="00D76A18"/>
    <w:rsid w:val="00D80849"/>
    <w:rsid w:val="00D82E8F"/>
    <w:rsid w:val="00DB2549"/>
    <w:rsid w:val="00DD118C"/>
    <w:rsid w:val="00DD1BBE"/>
    <w:rsid w:val="00DF2674"/>
    <w:rsid w:val="00E0424E"/>
    <w:rsid w:val="00E12B51"/>
    <w:rsid w:val="00E400EE"/>
    <w:rsid w:val="00E66235"/>
    <w:rsid w:val="00E83C24"/>
    <w:rsid w:val="00E9318D"/>
    <w:rsid w:val="00E93967"/>
    <w:rsid w:val="00EC1F46"/>
    <w:rsid w:val="00EF2A4A"/>
    <w:rsid w:val="00F078F2"/>
    <w:rsid w:val="00F10839"/>
    <w:rsid w:val="00F414BD"/>
    <w:rsid w:val="00F47B42"/>
    <w:rsid w:val="00F53193"/>
    <w:rsid w:val="00F5357E"/>
    <w:rsid w:val="00F6586C"/>
    <w:rsid w:val="00F7559E"/>
    <w:rsid w:val="00F94774"/>
    <w:rsid w:val="00FA0E9A"/>
    <w:rsid w:val="00FA663B"/>
    <w:rsid w:val="00FC25F8"/>
    <w:rsid w:val="00FC53DB"/>
    <w:rsid w:val="00FD4D94"/>
    <w:rsid w:val="00FE2131"/>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344B5DE"/>
  <w15:docId w15:val="{8D861F63-7FA5-421A-A213-5DA999575B8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09DA"/>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6122BA"/>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n-GB"/>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US"/>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semiHidden/>
    <w:rsid w:val="007E09DA"/>
    <w:rPr>
      <w:sz w:val="16"/>
    </w:rPr>
  </w:style>
  <w:style w:type="paragraph" w:styleId="CommentText">
    <w:name w:val="annotation text"/>
    <w:basedOn w:val="Normal"/>
    <w:link w:val="CommentTextChar"/>
    <w:semiHidden/>
    <w:rsid w:val="007E09DA"/>
    <w:pPr>
      <w:spacing w:after="120" w:line="240" w:lineRule="exact"/>
    </w:pPr>
  </w:style>
  <w:style w:type="character" w:customStyle="1" w:styleId="CommentTextChar">
    <w:name w:val="Comment Text Char"/>
    <w:basedOn w:val="DefaultParagraphFont"/>
    <w:link w:val="CommentText"/>
    <w:semiHidden/>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n-GB"/>
    </w:rPr>
  </w:style>
  <w:style w:type="character" w:styleId="FollowedHyperlink">
    <w:name w:val="FollowedHyperlink"/>
    <w:rsid w:val="007E09DA"/>
    <w:rPr>
      <w:color w:val="800080"/>
      <w:u w:val="single"/>
    </w:rPr>
  </w:style>
  <w:style w:type="character" w:styleId="FootnoteReference">
    <w:name w:val="footnote reference"/>
    <w:link w:val="BVIfnrChar"/>
    <w:rsid w:val="00427D21"/>
    <w:rPr>
      <w:sz w:val="22"/>
      <w:u w:val="none"/>
      <w:vertAlign w:val="superscript"/>
    </w:rPr>
  </w:style>
  <w:style w:type="paragraph" w:styleId="FootnoteText">
    <w:name w:val="footnote text"/>
    <w:basedOn w:val="Normal"/>
    <w:link w:val="FootnoteTextChar"/>
    <w:semiHidden/>
    <w:rsid w:val="007E09DA"/>
    <w:pPr>
      <w:keepLines/>
      <w:spacing w:after="60"/>
      <w:ind w:firstLine="720"/>
    </w:pPr>
    <w:rPr>
      <w:sz w:val="18"/>
    </w:rPr>
  </w:style>
  <w:style w:type="character" w:customStyle="1" w:styleId="FootnoteTextChar">
    <w:name w:val="Footnote Text Char"/>
    <w:basedOn w:val="DefaultParagraphFont"/>
    <w:link w:val="FootnoteText"/>
    <w:semiHidden/>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6122BA"/>
    <w:rPr>
      <w:rFonts w:ascii="Times New Roman" w:eastAsia="Times New Roman" w:hAnsi="Times New Roman" w:cs="Times New Roman"/>
      <w:b/>
      <w:bCs/>
      <w:iCs/>
      <w:sz w:val="22"/>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427D21"/>
    <w:pPr>
      <w:numPr>
        <w:numId w:val="4"/>
      </w:numPr>
      <w:tabs>
        <w:tab w:val="clear" w:pos="360"/>
      </w:tabs>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5"/>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jc w:val="left"/>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semiHidden/>
    <w:rsid w:val="007E09DA"/>
    <w:pPr>
      <w:ind w:left="720" w:hanging="720"/>
    </w:pPr>
    <w:rPr>
      <w:caps/>
    </w:rPr>
  </w:style>
  <w:style w:type="paragraph" w:styleId="TOC2">
    <w:name w:val="toc 2"/>
    <w:basedOn w:val="Normal"/>
    <w:next w:val="Normal"/>
    <w:autoRedefine/>
    <w:semiHidden/>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uiPriority w:val="99"/>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9"/>
      </w:numPr>
      <w:spacing w:after="120"/>
    </w:pPr>
    <w:rPr>
      <w:rFonts w:cs="Angsana New"/>
    </w:rPr>
  </w:style>
  <w:style w:type="paragraph" w:styleId="ListParagraph">
    <w:name w:val="List Paragraph"/>
    <w:aliases w:val="Unordered List,List Paragraph 2,Dot pt,F5 List Paragraph,List Paragraph1,No Spacing1,List Paragraph Char Char Char,Indicator Text,Numbered Para 1,List Paragraph12,Bullet Points,MAIN CONTENT,Bullet 1,table bullets,Ha,HOJA"/>
    <w:basedOn w:val="Normal"/>
    <w:link w:val="ListParagraphChar"/>
    <w:uiPriority w:val="34"/>
    <w:qFormat/>
    <w:rsid w:val="0093169E"/>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paragraph" w:customStyle="1" w:styleId="BVIfnrChar">
    <w:name w:val="BVI fnr Char"/>
    <w:aliases w:val="BVI fnr Car Car Char,BVI fnr Car Char,BVI fnr Car Car Car Car Char Char,BVI fnr Car Car Car Car Char,BVI fnr Car Car Car Char,BVI fnr Car Car Car Car Car Char"/>
    <w:basedOn w:val="Normal"/>
    <w:link w:val="FootnoteReference"/>
    <w:rsid w:val="00770DFA"/>
    <w:pPr>
      <w:spacing w:after="160" w:line="240" w:lineRule="exact"/>
      <w:jc w:val="left"/>
    </w:pPr>
    <w:rPr>
      <w:rFonts w:asciiTheme="minorHAnsi" w:eastAsiaTheme="minorEastAsia" w:hAnsiTheme="minorHAnsi" w:cstheme="minorBidi"/>
      <w:vertAlign w:val="superscript"/>
      <w:lang w:val="fr-CA"/>
    </w:rPr>
  </w:style>
  <w:style w:type="character" w:customStyle="1" w:styleId="ListParagraphChar">
    <w:name w:val="List Paragraph Char"/>
    <w:aliases w:val="Unordered List Char,List Paragraph 2 Char,Dot pt Char,F5 List Paragraph Char,List Paragraph1 Char,No Spacing1 Char,List Paragraph Char Char Char Char,Indicator Text Char,Numbered Para 1 Char,List Paragraph12 Char,Bullet Points Char"/>
    <w:basedOn w:val="DefaultParagraphFont"/>
    <w:link w:val="ListParagraph"/>
    <w:uiPriority w:val="34"/>
    <w:qFormat/>
    <w:rsid w:val="002459E4"/>
    <w:rPr>
      <w:rFonts w:ascii="Times New Roman" w:eastAsia="Times New Roman" w:hAnsi="Times New Roman" w:cs="Times New Roman"/>
      <w:sz w:val="22"/>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glossaryDocument" Target="glossary/document.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s>
</file>

<file path=word/_rels/footnotes.xml.rels><?xml version="1.0" encoding="UTF-8" standalone="yes"?>
<Relationships xmlns="http://schemas.openxmlformats.org/package/2006/relationships"><Relationship Id="rId3" Type="http://schemas.openxmlformats.org/officeDocument/2006/relationships/hyperlink" Target="https://www.cbd.int/doc/c/28b9/9ae8/d4ee604de9dea40eca158d65/sbi-02-inf-02-en.pdf" TargetMode="External"/><Relationship Id="rId2" Type="http://schemas.openxmlformats.org/officeDocument/2006/relationships/hyperlink" Target="https://www.cbd.int/doc/c/e896/e6a9/58e656fef046cec35bbbe6d7/sbi-02-inf-01-en.pdf" TargetMode="External"/><Relationship Id="rId1" Type="http://schemas.openxmlformats.org/officeDocument/2006/relationships/hyperlink" Target="https://www.cbd.int/doc/c/ca16/e51d/146ff1887e2fcbbc7a7ced63/sbi-02-16-add1-fr.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PlaceholderText"/>
            </w:rPr>
            <w:t>[Subject]</w:t>
          </w:r>
        </w:p>
      </w:docPartBody>
    </w:docPart>
    <w:docPart>
      <w:docPartPr>
        <w:name w:val="2F635DBAB4524DC8B3348A7758D5E739"/>
        <w:category>
          <w:name w:val="General"/>
          <w:gallery w:val="placeholder"/>
        </w:category>
        <w:types>
          <w:type w:val="bbPlcHdr"/>
        </w:types>
        <w:behaviors>
          <w:behavior w:val="content"/>
        </w:behaviors>
        <w:guid w:val="{3040C501-16D2-46C8-8765-5F49856601E3}"/>
      </w:docPartPr>
      <w:docPartBody>
        <w:p w:rsidR="008D420E" w:rsidRDefault="00810A55">
          <w:r w:rsidRPr="007E02EB">
            <w:rPr>
              <w:rStyle w:val="PlaceholderText"/>
            </w:rPr>
            <w:t>[Title]</w:t>
          </w:r>
        </w:p>
      </w:docPartBody>
    </w:docPart>
    <w:docPart>
      <w:docPartPr>
        <w:name w:val="B91F815427754D9BA6571111AFF15602"/>
        <w:category>
          <w:name w:val="General"/>
          <w:gallery w:val="placeholder"/>
        </w:category>
        <w:types>
          <w:type w:val="bbPlcHdr"/>
        </w:types>
        <w:behaviors>
          <w:behavior w:val="content"/>
        </w:behaviors>
        <w:guid w:val="{A232002E-BE82-445E-9ECF-0BE8B784A5C1}"/>
      </w:docPartPr>
      <w:docPartBody>
        <w:p w:rsidR="0098642F" w:rsidRDefault="008C6619">
          <w:r w:rsidRPr="006D0F48">
            <w:rPr>
              <w:rStyle w:val="PlaceholderText"/>
            </w:rPr>
            <w:t>[Subject]</w:t>
          </w:r>
        </w:p>
      </w:docPartBody>
    </w:docPart>
    <w:docPart>
      <w:docPartPr>
        <w:name w:val="9E64A1B551BC4D48B19DB33F17A999C0"/>
        <w:category>
          <w:name w:val="General"/>
          <w:gallery w:val="placeholder"/>
        </w:category>
        <w:types>
          <w:type w:val="bbPlcHdr"/>
        </w:types>
        <w:behaviors>
          <w:behavior w:val="content"/>
        </w:behaviors>
        <w:guid w:val="{A97503CA-196A-4545-A30F-592581E2E56B}"/>
      </w:docPartPr>
      <w:docPartBody>
        <w:p w:rsidR="0098642F" w:rsidRDefault="008C6619">
          <w:r w:rsidRPr="006D0F48">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panose1 w:val="02020803070505020304"/>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46422C"/>
    <w:rsid w:val="004760CF"/>
    <w:rsid w:val="004E092F"/>
    <w:rsid w:val="00500A2B"/>
    <w:rsid w:val="0058288D"/>
    <w:rsid w:val="005D3627"/>
    <w:rsid w:val="005F46FB"/>
    <w:rsid w:val="00665C6B"/>
    <w:rsid w:val="006801B3"/>
    <w:rsid w:val="00810A55"/>
    <w:rsid w:val="008C6619"/>
    <w:rsid w:val="008D420E"/>
    <w:rsid w:val="0098642F"/>
    <w:rsid w:val="00AC6A8A"/>
    <w:rsid w:val="00B27D2C"/>
    <w:rsid w:val="00B36C14"/>
    <w:rsid w:val="00B424FE"/>
    <w:rsid w:val="00C04427"/>
    <w:rsid w:val="00C8104B"/>
    <w:rsid w:val="00D31D12"/>
    <w:rsid w:val="00F1239E"/>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65C6B"/>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6" ma:contentTypeDescription="Create a new document." ma:contentTypeScope="" ma:versionID="c4c16e1197cbe4f6532fc82c1f1e71e6">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0ec9788a2d0b4eb663de8bd5a6a0cb9f"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BB91E24A-3976-4DA9-945E-B20556D495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18</TotalTime>
  <Pages>3</Pages>
  <Words>1037</Words>
  <Characters>5912</Characters>
  <Application>Microsoft Office Word</Application>
  <DocSecurity>0</DocSecurity>
  <Lines>49</Lines>
  <Paragraphs>13</Paragraphs>
  <ScaleCrop>false</ScaleCrop>
  <HeadingPairs>
    <vt:vector size="4" baseType="variant">
      <vt:variant>
        <vt:lpstr>Titre</vt:lpstr>
      </vt:variant>
      <vt:variant>
        <vt:i4>1</vt:i4>
      </vt:variant>
      <vt:variant>
        <vt:lpstr>Title</vt:lpstr>
      </vt:variant>
      <vt:variant>
        <vt:i4>1</vt:i4>
      </vt:variant>
    </vt:vector>
  </HeadingPairs>
  <TitlesOfParts>
    <vt:vector size="2" baseType="lpstr">
      <vt:lpstr>Review of effectiveness of structures and processes under the Convention and its Protocols</vt:lpstr>
      <vt:lpstr>TITLE</vt:lpstr>
    </vt:vector>
  </TitlesOfParts>
  <Company>SCBD</Company>
  <LinksUpToDate>false</LinksUpToDate>
  <CharactersWithSpaces>6936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Examen de l'efficacité des structures et processus au titre de la Convention et de ses Protocoles</dc:title>
  <dc:subject>CBD/NP/MOP/4/L.8</dc:subject>
  <dc:creator>SCBD</dc:creator>
  <cp:keywords>Conference of the Parties serving as the meeting of the Parties to the Nagoya Protocol on Access to Genetic Resources and the Fair and Equitable Sharing of Benefits Arising from Their Utilization</cp:keywords>
  <cp:lastModifiedBy>Xue He Yan</cp:lastModifiedBy>
  <cp:revision>15</cp:revision>
  <cp:lastPrinted>2020-01-21T16:56:00Z</cp:lastPrinted>
  <dcterms:created xsi:type="dcterms:W3CDTF">2022-12-10T19:39:00Z</dcterms:created>
  <dcterms:modified xsi:type="dcterms:W3CDTF">2022-12-10T20:52:00Z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ies>
</file>