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8"/>
  </p:notesMasterIdLst>
  <p:handoutMasterIdLst>
    <p:handoutMasterId r:id="rId19"/>
  </p:handoutMasterIdLst>
  <p:sldIdLst>
    <p:sldId id="349" r:id="rId5"/>
    <p:sldId id="350" r:id="rId6"/>
    <p:sldId id="347" r:id="rId7"/>
    <p:sldId id="352" r:id="rId8"/>
    <p:sldId id="353" r:id="rId9"/>
    <p:sldId id="2946" r:id="rId10"/>
    <p:sldId id="2950" r:id="rId11"/>
    <p:sldId id="2947" r:id="rId12"/>
    <p:sldId id="2948" r:id="rId13"/>
    <p:sldId id="2949" r:id="rId14"/>
    <p:sldId id="2951" r:id="rId15"/>
    <p:sldId id="2952" r:id="rId16"/>
    <p:sldId id="346" r:id="rId17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71699D1-FB30-4224-A955-23715ED043FA}">
          <p14:sldIdLst>
            <p14:sldId id="349"/>
            <p14:sldId id="350"/>
            <p14:sldId id="347"/>
            <p14:sldId id="352"/>
            <p14:sldId id="353"/>
            <p14:sldId id="2946"/>
            <p14:sldId id="2950"/>
            <p14:sldId id="2947"/>
            <p14:sldId id="2948"/>
            <p14:sldId id="2949"/>
            <p14:sldId id="2951"/>
            <p14:sldId id="2952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3C"/>
    <a:srgbClr val="636363"/>
    <a:srgbClr val="009B48"/>
    <a:srgbClr val="6999C9"/>
    <a:srgbClr val="4A6B8D"/>
    <a:srgbClr val="828689"/>
    <a:srgbClr val="FFBC5B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89785" autoAdjust="0"/>
  </p:normalViewPr>
  <p:slideViewPr>
    <p:cSldViewPr>
      <p:cViewPr varScale="1">
        <p:scale>
          <a:sx n="104" d="100"/>
          <a:sy n="104" d="100"/>
        </p:scale>
        <p:origin x="100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4652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125" y="53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3172" tIns="46586" rIns="93172" bIns="46586" numCol="1" rtlCol="0"/>
          <a:lstStyle>
            <a:lvl1pPr algn="l">
              <a:defRPr sz="1300"/>
            </a:lvl1pPr>
          </a:lstStyle>
          <a:p>
            <a:endParaRPr lang="en-GB" alt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3172" tIns="46586" rIns="93172" bIns="46586" numCol="1" rtlCol="0"/>
          <a:lstStyle>
            <a:lvl1pPr algn="r">
              <a:defRPr sz="1300"/>
            </a:lvl1pPr>
          </a:lstStyle>
          <a:p>
            <a:fld id="{163ED4EB-593A-4D01-A2D8-D2917BF67A63}" type="datetimeFigureOut">
              <a:rPr lang="en-GB" altLang="en-GB" smtClean="0"/>
              <a:t>22/01/2021</a:t>
            </a:fld>
            <a:endParaRPr lang="en-GB" alt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3172" tIns="46586" rIns="93172" bIns="46586" numCol="1" rtlCol="0" anchor="b"/>
          <a:lstStyle>
            <a:lvl1pPr algn="l">
              <a:defRPr sz="1300"/>
            </a:lvl1pPr>
          </a:lstStyle>
          <a:p>
            <a:endParaRPr lang="en-GB" alt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3172" tIns="46586" rIns="93172" bIns="46586" numCol="1" rtlCol="0" anchor="b"/>
          <a:lstStyle>
            <a:lvl1pPr algn="r">
              <a:defRPr sz="1300"/>
            </a:lvl1pPr>
          </a:lstStyle>
          <a:p>
            <a:fld id="{2754E5B0-FC70-4D41-9F1E-71EBB80EEEAA}" type="slidenum">
              <a:rPr lang="en-GB" altLang="en-GB" smtClean="0"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343053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3172" tIns="46586" rIns="93172" bIns="46586" numCol="1" rtlCol="0"/>
          <a:lstStyle>
            <a:lvl1pPr algn="l">
              <a:defRPr sz="1300"/>
            </a:lvl1pPr>
          </a:lstStyle>
          <a:p>
            <a:endParaRPr lang="en-GB" alt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3172" tIns="46586" rIns="93172" bIns="46586" numCol="1" rtlCol="0"/>
          <a:lstStyle>
            <a:lvl1pPr algn="r">
              <a:defRPr sz="1300"/>
            </a:lvl1pPr>
          </a:lstStyle>
          <a:p>
            <a:fld id="{4DCD4657-FE7A-40EC-A519-6D08E67E6336}" type="datetimeFigureOut">
              <a:rPr lang="en-GB" altLang="en-GB" smtClean="0"/>
              <a:t>22/01/2021</a:t>
            </a:fld>
            <a:endParaRPr lang="en-GB" alt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6700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numCol="1" rtlCol="0" anchor="ctr"/>
          <a:lstStyle/>
          <a:p>
            <a:endParaRPr lang="en-GB" alt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3172" tIns="46586" rIns="93172" bIns="46586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3172" tIns="46586" rIns="93172" bIns="46586" numCol="1" rtlCol="0" anchor="b"/>
          <a:lstStyle>
            <a:lvl1pPr algn="l">
              <a:defRPr sz="1300"/>
            </a:lvl1pPr>
          </a:lstStyle>
          <a:p>
            <a:endParaRPr lang="en-GB" alt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3172" tIns="46586" rIns="93172" bIns="46586" numCol="1" rtlCol="0" anchor="b"/>
          <a:lstStyle>
            <a:lvl1pPr algn="r">
              <a:defRPr sz="1300"/>
            </a:lvl1pPr>
          </a:lstStyle>
          <a:p>
            <a:fld id="{E52FD4B1-30B5-43B2-9156-2EAE2278D3B0}" type="slidenum">
              <a:rPr lang="en-GB" altLang="en-GB" smtClean="0"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4112969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FD4B1-30B5-43B2-9156-2EAE2278D3B0}" type="slidenum">
              <a:rPr lang="en-GB" altLang="en-GB" smtClean="0"/>
              <a:t>3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406105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2FD4B1-30B5-43B2-9156-2EAE2278D3B0}" type="slidenum">
              <a:rPr lang="en-GB" altLang="en-GB" smtClean="0"/>
              <a:t>13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135782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597819"/>
            <a:ext cx="7010400" cy="1102519"/>
          </a:xfrm>
        </p:spPr>
        <p:txBody>
          <a:bodyPr numCol="1">
            <a:normAutofit/>
          </a:bodyPr>
          <a:lstStyle>
            <a:lvl1pPr>
              <a:defRPr sz="40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alt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914650"/>
            <a:ext cx="6324600" cy="1314450"/>
          </a:xfrm>
        </p:spPr>
        <p:txBody>
          <a:bodyPr numCol="1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alt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346ED8F-BAC6-404A-A183-B9CF09977E87}" type="datetime1">
              <a:rPr lang="en-GB" altLang="en-GB" smtClean="0"/>
              <a:pPr/>
              <a:t>22/01/2021</a:t>
            </a:fld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22781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519" y="166508"/>
            <a:ext cx="7236281" cy="857250"/>
          </a:xfrm>
        </p:spPr>
        <p:txBody>
          <a:bodyPr numCol="1">
            <a:normAutofit/>
          </a:bodyPr>
          <a:lstStyle>
            <a:lvl1pPr>
              <a:defRPr sz="4000">
                <a:solidFill>
                  <a:srgbClr val="009B48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alt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0518" y="1237334"/>
            <a:ext cx="7236281" cy="3394472"/>
          </a:xfrm>
        </p:spPr>
        <p:txBody>
          <a:bodyPr numCol="1"/>
          <a:lstStyle>
            <a:lvl1pPr>
              <a:defRPr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alt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>
                <a:solidFill>
                  <a:srgbClr val="636363"/>
                </a:solidFill>
              </a:defRPr>
            </a:lvl1pPr>
          </a:lstStyle>
          <a:p>
            <a:fld id="{7D41A736-61FC-401E-8520-054DC0DC44D1}" type="datetime1">
              <a:rPr lang="en-GB" altLang="en-GB" smtClean="0"/>
              <a:pPr/>
              <a:t>22/01/2021</a:t>
            </a:fld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>
                <a:solidFill>
                  <a:srgbClr val="636363"/>
                </a:solidFill>
              </a:defRPr>
            </a:lvl1pPr>
          </a:lstStyle>
          <a:p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40197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3305176"/>
            <a:ext cx="7391401" cy="1021556"/>
          </a:xfrm>
        </p:spPr>
        <p:txBody>
          <a:bodyPr numCol="1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2180035"/>
            <a:ext cx="7391401" cy="1125140"/>
          </a:xfrm>
        </p:spPr>
        <p:txBody>
          <a:bodyPr numCol="1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E0897490-A57E-4381-8B0A-67991651BE34}" type="datetime1">
              <a:rPr lang="en-GB" altLang="en-GB" smtClean="0"/>
              <a:t>22/01/2021</a:t>
            </a:fld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numCol="1"/>
          <a:lstStyle/>
          <a:p>
            <a:fld id="{B908C39C-7168-4A13-8129-584DD1307393}" type="slidenum">
              <a:rPr lang="en-GB" altLang="en-GB" smtClean="0"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97349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33350"/>
            <a:ext cx="7236281" cy="857250"/>
          </a:xfrm>
        </p:spPr>
        <p:txBody>
          <a:bodyPr numCol="1"/>
          <a:lstStyle/>
          <a:p>
            <a:r>
              <a:rPr lang="en-US" dirty="0"/>
              <a:t>Click to edit Master title style</a:t>
            </a:r>
            <a:endParaRPr lang="en-GB" alt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504950"/>
            <a:ext cx="3505200" cy="2545556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alt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504950"/>
            <a:ext cx="3886200" cy="2545556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5073E8E9-91CE-4BA8-A758-984BFF1E38DB}" type="datetime1">
              <a:rPr lang="en-GB" altLang="en-GB" smtClean="0"/>
              <a:t>22/01/2021</a:t>
            </a:fld>
            <a:endParaRPr lang="en-GB" alt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numCol="1"/>
          <a:lstStyle/>
          <a:p>
            <a:fld id="{B908C39C-7168-4A13-8129-584DD1307393}" type="slidenum">
              <a:rPr lang="en-GB" altLang="en-GB" smtClean="0"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28584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05979"/>
            <a:ext cx="7239000" cy="857250"/>
          </a:xfrm>
        </p:spPr>
        <p:txBody>
          <a:bodyPr numCol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151335"/>
            <a:ext cx="3352800" cy="47982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1631156"/>
            <a:ext cx="3352800" cy="2963466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151335"/>
            <a:ext cx="3733801" cy="47982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1631156"/>
            <a:ext cx="3733801" cy="2963466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B1032C2-1147-4CF6-AFA2-68C4635FE04E}" type="datetime1">
              <a:rPr lang="en-GB" altLang="en-GB" smtClean="0"/>
              <a:t>22/01/2021</a:t>
            </a:fld>
            <a:endParaRPr lang="en-GB" alt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numCol="1"/>
          <a:lstStyle/>
          <a:p>
            <a:fld id="{B908C39C-7168-4A13-8129-584DD1307393}" type="slidenum">
              <a:rPr lang="en-GB" altLang="en-GB" smtClean="0"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58967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B30B7F2-1AC8-4F0C-9670-72362980AD78}" type="datetime1">
              <a:rPr lang="en-GB" altLang="en-GB" smtClean="0"/>
              <a:t>22/01/2021</a:t>
            </a:fld>
            <a:endParaRPr lang="en-GB" alt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numCol="1"/>
          <a:lstStyle/>
          <a:p>
            <a:fld id="{B908C39C-7168-4A13-8129-584DD1307393}" type="slidenum">
              <a:rPr lang="en-GB" altLang="en-GB" smtClean="0"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331016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7D3A212-FBE1-423B-83F9-CF5E622873FA}" type="datetime1">
              <a:rPr lang="en-GB" altLang="en-GB" smtClean="0"/>
              <a:t>22/01/2021</a:t>
            </a:fld>
            <a:endParaRPr lang="en-GB" alt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numCol="1"/>
          <a:lstStyle/>
          <a:p>
            <a:fld id="{B908C39C-7168-4A13-8129-584DD1307393}" type="slidenum">
              <a:rPr lang="en-GB" altLang="en-GB" smtClean="0"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391620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hyperlink" Target="https://www.cbd.int/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7AA6AEF-00C9-44B7-B69B-A1E91D45B4D3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-19843" y="0"/>
            <a:ext cx="1373981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0519" y="205979"/>
            <a:ext cx="7236281" cy="85725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alt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0518" y="1200151"/>
            <a:ext cx="7236281" cy="3394472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alt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C7625F4-4C72-48A6-A47A-C1C0017A8E9A}" type="datetime1">
              <a:rPr lang="en-GB" altLang="en-GB" smtClean="0"/>
              <a:pPr/>
              <a:t>22/01/2021</a:t>
            </a:fld>
            <a:endParaRPr lang="en-GB" alt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alt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450519" y="1123950"/>
            <a:ext cx="7388681" cy="0"/>
          </a:xfrm>
          <a:prstGeom prst="line">
            <a:avLst/>
          </a:prstGeom>
          <a:ln w="12700">
            <a:solidFill>
              <a:srgbClr val="009B48"/>
            </a:solidFill>
          </a:ln>
          <a:scene3d>
            <a:camera prst="orthographicFront"/>
            <a:lightRig rig="threePt" dir="t"/>
          </a:scene3d>
          <a:sp3d>
            <a:bevelT h="127000" prst="slope"/>
          </a:sp3d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4" name="Picture 13">
            <a:hlinkClick r:id="rId10"/>
            <a:extLst>
              <a:ext uri="{FF2B5EF4-FFF2-40B4-BE49-F238E27FC236}">
                <a16:creationId xmlns:a16="http://schemas.microsoft.com/office/drawing/2014/main" id="{269A40F5-2331-4868-B772-E13B0A929B4B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0" y="386373"/>
            <a:ext cx="1156607" cy="43931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964DEF9-E134-4A9A-B860-B45BB10C1726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00216" y="4553712"/>
            <a:ext cx="2595186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522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009B48"/>
          </a:solidFill>
          <a:latin typeface="Century Gothic" panose="020B0502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63636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63636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63636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63636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63636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twitter.com/UNBiodiversity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2867020/admin/" TargetMode="External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0" Type="http://schemas.openxmlformats.org/officeDocument/2006/relationships/hyperlink" Target="https://www.instagram.com/unbiodiversity/" TargetMode="External"/><Relationship Id="rId4" Type="http://schemas.openxmlformats.org/officeDocument/2006/relationships/hyperlink" Target="https://www.facebook.com/UNBiodiversity/" TargetMode="External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CF8364-C30D-4CCF-87AC-798849E43D28}"/>
              </a:ext>
            </a:extLst>
          </p:cNvPr>
          <p:cNvSpPr txBox="1"/>
          <p:nvPr/>
        </p:nvSpPr>
        <p:spPr>
          <a:xfrm>
            <a:off x="1447800" y="59055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636363"/>
                </a:solidFill>
              </a:rPr>
              <a:t>Briefing Webinar – 21 January 2021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D181A-0544-44ED-9C34-0119FF5C2522}"/>
              </a:ext>
            </a:extLst>
          </p:cNvPr>
          <p:cNvSpPr txBox="1"/>
          <p:nvPr/>
        </p:nvSpPr>
        <p:spPr>
          <a:xfrm>
            <a:off x="1981200" y="3045826"/>
            <a:ext cx="64008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chemeClr val="tx2"/>
                </a:solidFill>
              </a:rPr>
              <a:t>Options to enhance planning, reporting, and review mechanisms with a view to strengthening the implementation of the Convention </a:t>
            </a:r>
          </a:p>
          <a:p>
            <a:pPr algn="ctr"/>
            <a:r>
              <a:rPr lang="en-CA" sz="2000" dirty="0"/>
              <a:t>(contained in doc CBD/SBI/3/11)</a:t>
            </a:r>
            <a:endParaRPr lang="en-GB" alt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9FFE87-BFDB-4A10-BBB7-0681EC48927E}"/>
              </a:ext>
            </a:extLst>
          </p:cNvPr>
          <p:cNvSpPr txBox="1"/>
          <p:nvPr/>
        </p:nvSpPr>
        <p:spPr>
          <a:xfrm>
            <a:off x="1752600" y="173355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dirty="0"/>
              <a:t>SBI-3 agenda item 9</a:t>
            </a:r>
          </a:p>
          <a:p>
            <a:pPr algn="ctr"/>
            <a:r>
              <a:rPr lang="en-CA" sz="2800" dirty="0"/>
              <a:t>Enhancing Review of the Post-2020 GBF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27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B75-59DC-4E3E-9D88-F1F9F8DF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518" y="285750"/>
            <a:ext cx="7236281" cy="857250"/>
          </a:xfrm>
        </p:spPr>
        <p:txBody>
          <a:bodyPr>
            <a:normAutofit/>
          </a:bodyPr>
          <a:lstStyle/>
          <a:p>
            <a:pPr algn="l"/>
            <a:r>
              <a:rPr lang="en-CA" sz="2000" b="1" dirty="0">
                <a:latin typeface="Calibri" panose="020F0502020204030204" pitchFamily="34" charset="0"/>
                <a:cs typeface="Calibri" panose="020F0502020204030204" pitchFamily="34" charset="0"/>
              </a:rPr>
              <a:t>Global analytical review</a:t>
            </a:r>
            <a:endParaRPr lang="en-US" sz="2000" b="1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95" y="1276350"/>
            <a:ext cx="7236281" cy="3394472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 biodiversity monitoring information system which would support near-real-time, dynamic monitoring.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Gap analysis of national commitments in relation to the aspirations set out in the post-2020 framework.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This would compare the level of ambition in the GBF to the predicted impact of National and Non-State Actor Commitments in order to identify gaps and a need for ratcheting up.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 global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stocktake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of implementation (learning from GBO), using information from national reports and gap report.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These would inform the reviews of the Conference of the Parties and its subsidiary bodies.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914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B75-59DC-4E3E-9D88-F1F9F8DF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518" y="285750"/>
            <a:ext cx="7236281" cy="857250"/>
          </a:xfrm>
        </p:spPr>
        <p:txBody>
          <a:bodyPr>
            <a:normAutofit/>
          </a:bodyPr>
          <a:lstStyle/>
          <a:p>
            <a:pPr algn="l"/>
            <a:r>
              <a:rPr lang="en-CA" sz="2000" b="1" dirty="0">
                <a:latin typeface="Calibri" panose="020F0502020204030204" pitchFamily="34" charset="0"/>
                <a:cs typeface="Calibri" panose="020F0502020204030204" pitchFamily="34" charset="0"/>
              </a:rPr>
              <a:t>Monitoring</a:t>
            </a:r>
            <a:endParaRPr lang="en-US" sz="2000" b="1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95" y="1276350"/>
            <a:ext cx="7236281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Covered in SBSTTA agenda item 3 and will be presented in the webinar on 26 January.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Three levels of monitoring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Headline indicators which can be used for both national and global analysis and which will be mandatory/highly-recommended in National Reports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More detailed Component and Complementary indicators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Balance aspiration and feasibility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Preference to existing indicators, but not at the expense of measuring what is important. 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32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B75-59DC-4E3E-9D88-F1F9F8DF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518" y="285750"/>
            <a:ext cx="7236281" cy="857250"/>
          </a:xfrm>
        </p:spPr>
        <p:txBody>
          <a:bodyPr>
            <a:normAutofit/>
          </a:bodyPr>
          <a:lstStyle/>
          <a:p>
            <a:pPr algn="l"/>
            <a:r>
              <a:rPr lang="en-CA" sz="2000" b="1" dirty="0">
                <a:latin typeface="Calibri" panose="020F0502020204030204" pitchFamily="34" charset="0"/>
                <a:cs typeface="Calibri" panose="020F0502020204030204" pitchFamily="34" charset="0"/>
              </a:rPr>
              <a:t>Key timing</a:t>
            </a:r>
            <a:endParaRPr lang="en-US" sz="2000" b="1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95" y="1276350"/>
            <a:ext cx="7236281" cy="3394472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Within one year of COP15, submission of national commitments – then ongoing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NBSAP revisions as needed in order to align with the GBF and to align with national processes.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At COP16 [in 2023], would review the cumulative impact of national contributions towards each of the goals and targets of the post-2020 global biodiversity framework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By 2024, national report submission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At COP17 [in 2025], undertake a global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stocktake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of progress towards each of the goals and targets of the post-2020 global biodiversity framework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At COP18 [in 2027/8], updated global review and national reporting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At COP19 [in 2030], final review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923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Questions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62BF7B-2AD7-4CA7-AFA3-1C472BAC38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4560900"/>
            <a:ext cx="2895600" cy="544029"/>
          </a:xfrm>
          <a:prstGeom prst="rect">
            <a:avLst/>
          </a:prstGeom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A0CC683C-5412-4DDF-9456-AEA76378F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13" y="1809750"/>
            <a:ext cx="3455987" cy="2215991"/>
          </a:xfrm>
          <a:prstGeom prst="rect">
            <a:avLst/>
          </a:prstGeom>
          <a:solidFill>
            <a:schemeClr val="bg1">
              <a:alpha val="74901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ko-KR" sz="1600" dirty="0">
                <a:solidFill>
                  <a:srgbClr val="009B48"/>
                </a:solidFill>
                <a:ea typeface="굴림" panose="020B0600000101010101" pitchFamily="34" charset="-127"/>
              </a:rPr>
              <a:t>Secretariat of the Convention </a:t>
            </a:r>
          </a:p>
          <a:p>
            <a:pPr>
              <a:spcBef>
                <a:spcPct val="0"/>
              </a:spcBef>
            </a:pPr>
            <a:r>
              <a:rPr lang="en-US" altLang="ko-KR" sz="1600" dirty="0">
                <a:solidFill>
                  <a:srgbClr val="009B48"/>
                </a:solidFill>
                <a:ea typeface="굴림" panose="020B0600000101010101" pitchFamily="34" charset="-127"/>
              </a:rPr>
              <a:t>on Biological Diversity</a:t>
            </a:r>
            <a:r>
              <a:rPr lang="en-CA" altLang="ko-KR" sz="1600" dirty="0">
                <a:solidFill>
                  <a:srgbClr val="009B48"/>
                </a:solidFill>
                <a:ea typeface="굴림" panose="020B0600000101010101" pitchFamily="34" charset="-127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ko-KR" sz="1500" dirty="0">
              <a:solidFill>
                <a:srgbClr val="636363"/>
              </a:solidFill>
              <a:ea typeface="굴림" panose="020B0503020000020004" pitchFamily="34" charset="-127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ko-KR" sz="1400" dirty="0">
                <a:solidFill>
                  <a:srgbClr val="636363"/>
                </a:solidFill>
                <a:ea typeface="굴림" panose="020B0503020000020004" pitchFamily="34" charset="-127"/>
              </a:rPr>
              <a:t>413 St. Jacques Street, Suite 800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ko-KR" sz="1400" dirty="0">
                <a:solidFill>
                  <a:srgbClr val="636363"/>
                </a:solidFill>
                <a:ea typeface="굴림" panose="020B0503020000020004" pitchFamily="34" charset="-127"/>
              </a:rPr>
              <a:t>Montreal, Quebec, Canada H2Y 1N9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ko-KR" sz="1400" dirty="0">
                <a:solidFill>
                  <a:srgbClr val="636363"/>
                </a:solidFill>
                <a:ea typeface="굴림" panose="020B0503020000020004" pitchFamily="34" charset="-127"/>
              </a:rPr>
              <a:t>Tel. +1 514 288 2220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ko-KR" sz="1500" dirty="0">
              <a:solidFill>
                <a:srgbClr val="636363"/>
              </a:solidFill>
              <a:ea typeface="굴림" panose="020B0503020000020004" pitchFamily="34" charset="-127"/>
            </a:endParaRPr>
          </a:p>
          <a:p>
            <a:pPr>
              <a:spcBef>
                <a:spcPct val="0"/>
              </a:spcBef>
            </a:pPr>
            <a:r>
              <a:rPr lang="en-CA" altLang="ko-KR" sz="1700" dirty="0">
                <a:solidFill>
                  <a:srgbClr val="009B48"/>
                </a:solidFill>
                <a:ea typeface="굴림" panose="020B0600000101010101" pitchFamily="34" charset="-127"/>
              </a:rPr>
              <a:t>secretariat@cbd.int </a:t>
            </a:r>
          </a:p>
          <a:p>
            <a:pPr>
              <a:spcBef>
                <a:spcPct val="0"/>
              </a:spcBef>
            </a:pPr>
            <a:r>
              <a:rPr lang="en-CA" altLang="ko-KR" sz="1700" dirty="0">
                <a:solidFill>
                  <a:srgbClr val="009B48"/>
                </a:solidFill>
                <a:ea typeface="굴림" panose="020B0600000101010101" pitchFamily="34" charset="-127"/>
              </a:rPr>
              <a:t>www.cbd.int</a:t>
            </a:r>
            <a:endParaRPr lang="en-US" altLang="ko-KR" sz="1700" dirty="0">
              <a:solidFill>
                <a:srgbClr val="009B48"/>
              </a:solidFill>
              <a:ea typeface="굴림" panose="020B0600000101010101" pitchFamily="34" charset="-127"/>
            </a:endParaRPr>
          </a:p>
        </p:txBody>
      </p:sp>
      <p:pic>
        <p:nvPicPr>
          <p:cNvPr id="9" name="Picture 8">
            <a:hlinkClick r:id="rId4"/>
            <a:extLst>
              <a:ext uri="{FF2B5EF4-FFF2-40B4-BE49-F238E27FC236}">
                <a16:creationId xmlns:a16="http://schemas.microsoft.com/office/drawing/2014/main" id="{5A225EDB-AB2A-41D7-B587-2CDA98600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73355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3">
            <a:extLst>
              <a:ext uri="{FF2B5EF4-FFF2-40B4-BE49-F238E27FC236}">
                <a16:creationId xmlns:a16="http://schemas.microsoft.com/office/drawing/2014/main" id="{305F9F7B-9A9C-4D03-BF4B-B3FE7FF1B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4362" y="1692275"/>
            <a:ext cx="3525838" cy="26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rgbClr val="0048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1400" dirty="0">
                <a:solidFill>
                  <a:srgbClr val="636363"/>
                </a:solidFill>
              </a:rPr>
              <a:t>facebook.com/</a:t>
            </a:r>
            <a:r>
              <a:rPr lang="en-GB" altLang="en-US" sz="1400" dirty="0" err="1">
                <a:solidFill>
                  <a:srgbClr val="636363"/>
                </a:solidFill>
              </a:rPr>
              <a:t>UNBiodiversity</a:t>
            </a:r>
            <a:endParaRPr lang="en-GB" altLang="en-US" sz="1400" dirty="0">
              <a:solidFill>
                <a:srgbClr val="636363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GB" altLang="en-US" dirty="0">
              <a:solidFill>
                <a:srgbClr val="636363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1400" dirty="0">
                <a:solidFill>
                  <a:srgbClr val="636363"/>
                </a:solidFill>
              </a:rPr>
              <a:t>twitter.com/</a:t>
            </a:r>
            <a:r>
              <a:rPr lang="en-GB" altLang="en-US" sz="1400" dirty="0" err="1">
                <a:solidFill>
                  <a:srgbClr val="636363"/>
                </a:solidFill>
              </a:rPr>
              <a:t>UNBiodiversity</a:t>
            </a:r>
            <a:endParaRPr lang="en-GB" altLang="en-US" sz="1400" dirty="0">
              <a:solidFill>
                <a:srgbClr val="636363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GB" altLang="en-US" dirty="0">
              <a:solidFill>
                <a:srgbClr val="636363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1400" dirty="0">
                <a:solidFill>
                  <a:srgbClr val="636363"/>
                </a:solidFill>
              </a:rPr>
              <a:t>instagram.com/</a:t>
            </a:r>
            <a:r>
              <a:rPr lang="en-GB" altLang="en-US" sz="1400" dirty="0" err="1">
                <a:solidFill>
                  <a:srgbClr val="636363"/>
                </a:solidFill>
              </a:rPr>
              <a:t>UNBiodiversity</a:t>
            </a:r>
            <a:endParaRPr lang="en-GB" altLang="en-US" sz="1400" dirty="0">
              <a:solidFill>
                <a:srgbClr val="636363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GB" altLang="en-US" dirty="0">
              <a:solidFill>
                <a:srgbClr val="636363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1400" dirty="0">
                <a:solidFill>
                  <a:srgbClr val="636363"/>
                </a:solidFill>
              </a:rPr>
              <a:t>linkedin.com/company/</a:t>
            </a:r>
            <a:r>
              <a:rPr lang="en-GB" altLang="en-US" sz="1400" dirty="0" err="1">
                <a:solidFill>
                  <a:srgbClr val="636363"/>
                </a:solidFill>
              </a:rPr>
              <a:t>UNBiodiversity</a:t>
            </a:r>
            <a:endParaRPr lang="en-GB" altLang="en-US" sz="1400" dirty="0">
              <a:solidFill>
                <a:srgbClr val="636363"/>
              </a:solidFill>
            </a:endParaRPr>
          </a:p>
        </p:txBody>
      </p:sp>
      <p:pic>
        <p:nvPicPr>
          <p:cNvPr id="11" name="Picture 12">
            <a:hlinkClick r:id="rId6"/>
            <a:extLst>
              <a:ext uri="{FF2B5EF4-FFF2-40B4-BE49-F238E27FC236}">
                <a16:creationId xmlns:a16="http://schemas.microsoft.com/office/drawing/2014/main" id="{ED13CC6E-9784-4851-9FF9-8E8214991C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925791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>
            <a:hlinkClick r:id="rId8"/>
            <a:extLst>
              <a:ext uri="{FF2B5EF4-FFF2-40B4-BE49-F238E27FC236}">
                <a16:creationId xmlns:a16="http://schemas.microsoft.com/office/drawing/2014/main" id="{364DDED4-D4CB-46E5-A8A0-85FFB2E8C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975" y="2439988"/>
            <a:ext cx="358775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>
            <a:hlinkClick r:id="rId10"/>
            <a:extLst>
              <a:ext uri="{FF2B5EF4-FFF2-40B4-BE49-F238E27FC236}">
                <a16:creationId xmlns:a16="http://schemas.microsoft.com/office/drawing/2014/main" id="{FA73FA2C-A791-4411-8C6E-066E12366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184428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310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4F07-60CA-439B-AB25-7DA04AB82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0268" y="330419"/>
            <a:ext cx="4996732" cy="685800"/>
          </a:xfrm>
        </p:spPr>
        <p:txBody>
          <a:bodyPr>
            <a:noAutofit/>
          </a:bodyPr>
          <a:lstStyle/>
          <a:p>
            <a:pPr algn="l"/>
            <a:r>
              <a:rPr lang="en-US" altLang="en-US" sz="2000" b="1" dirty="0">
                <a:latin typeface="Calibri" panose="020F0502020204030204" pitchFamily="34" charset="0"/>
                <a:ea typeface="DengXian" panose="02010600030101010101" pitchFamily="2" charset="-122"/>
              </a:rPr>
              <a:t>Preparatory process for the post-2020 GBF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860FB1-2A5B-4AE3-85EC-18A345F831F8}"/>
              </a:ext>
            </a:extLst>
          </p:cNvPr>
          <p:cNvSpPr txBox="1"/>
          <p:nvPr/>
        </p:nvSpPr>
        <p:spPr>
          <a:xfrm>
            <a:off x="1480268" y="1200150"/>
            <a:ext cx="7282732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At COP 14, Parties requested the development of options to enhance review mechanisms, with a view to strengthening the implementation of the Convention.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Cop14 also requested the testing of a Party-led review process through an open-ended forum and to consult with Parties and stakeholders on modalities for enhancing the review of implementation.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Paragraph 18 of decision 14/34, requested the SBI to contribute to the development of the post-2020 global biodiversity framework by complementing it with elements related to means to support and review implementation.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6014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8821" y="1123950"/>
            <a:ext cx="7435132" cy="2172616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CBD/SBI/3/11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Options to enhance planning, reporting, and review mechanisms with a view to strengthening the implementation of the Convention </a:t>
            </a:r>
          </a:p>
          <a:p>
            <a:pPr>
              <a:buFont typeface="Wingdings" charset="2"/>
              <a:buChar char="Ø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CBD/SBI/3/11/ADD1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National reporting under the Convention and its Protocols </a:t>
            </a:r>
          </a:p>
          <a:p>
            <a:pPr>
              <a:buFont typeface="Wingdings" charset="2"/>
              <a:buChar char="Ø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CBD/SBI/3/11/ADD2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Proposed actions to enhance synergies in reporting to biodiversity-related conventions and the Rio Conventions</a:t>
            </a:r>
          </a:p>
          <a:p>
            <a:pPr>
              <a:buFont typeface="Wingdings" charset="2"/>
              <a:buChar char="Ø"/>
            </a:pPr>
            <a:r>
              <a:rPr lang="en-CA" sz="1600" b="1" dirty="0">
                <a:latin typeface="Calibri" panose="020F0502020204030204" pitchFamily="34" charset="0"/>
                <a:cs typeface="Calibri" panose="020F0502020204030204" pitchFamily="34" charset="0"/>
              </a:rPr>
              <a:t>CBD/SBI/3/INF.3 </a:t>
            </a:r>
            <a:r>
              <a:rPr lang="en-CA" sz="1600" dirty="0">
                <a:latin typeface="Calibri" panose="020F0502020204030204" pitchFamily="34" charset="0"/>
                <a:cs typeface="Calibri" panose="020F0502020204030204" pitchFamily="34" charset="0"/>
              </a:rPr>
              <a:t>– Analysis of 6</a:t>
            </a:r>
            <a:r>
              <a:rPr lang="en-CA" sz="1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cs typeface="Calibri" panose="020F0502020204030204" pitchFamily="34" charset="0"/>
              </a:rPr>
              <a:t> National Reporting process</a:t>
            </a:r>
          </a:p>
          <a:p>
            <a:pPr>
              <a:buFont typeface="Wingdings" charset="2"/>
              <a:buChar char="Ø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charset="2"/>
              <a:buChar char="Ø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Additional documents in preparation:</a:t>
            </a:r>
          </a:p>
          <a:p>
            <a:pPr lvl="1">
              <a:buFont typeface="Wingdings" charset="2"/>
              <a:buChar char="Ø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Updated Analysis of Experiences under the Convention and Other Processes, and Considerations for the Enhancement of a Multidimensional Review Mechanism</a:t>
            </a:r>
          </a:p>
          <a:p>
            <a:pPr lvl="1">
              <a:buFont typeface="Wingdings" charset="2"/>
              <a:buChar char="Ø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Further Information on Non-State Actor commitments and the Post-2020 Global Biodiversity Framework</a:t>
            </a:r>
          </a:p>
          <a:p>
            <a:pPr lvl="1">
              <a:buFont typeface="Wingdings" charset="2"/>
              <a:buChar char="Ø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Further information and Draft Template for National Commitments to the post-2020 Global Biodiversity Framework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6C3520F-4942-484E-8A19-2EAD1C71D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361950"/>
            <a:ext cx="4996732" cy="685800"/>
          </a:xfrm>
        </p:spPr>
        <p:txBody>
          <a:bodyPr>
            <a:noAutofit/>
          </a:bodyPr>
          <a:lstStyle/>
          <a:p>
            <a:pPr algn="l"/>
            <a:r>
              <a:rPr lang="en-CA" sz="2000" b="1" dirty="0">
                <a:latin typeface="+mn-lt"/>
              </a:rPr>
              <a:t>Documents prepared for agenda item 9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166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F5254-B811-4C03-9049-88890771E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B0228D6-1666-4DD3-A4EC-62F496CFC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A0349BC-8395-40CC-B0F0-FBDD840AA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100" y="-29066"/>
            <a:ext cx="9220200" cy="520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22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B75-59DC-4E3E-9D88-F1F9F8DF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518" y="285750"/>
            <a:ext cx="7236281" cy="857250"/>
          </a:xfrm>
        </p:spPr>
        <p:txBody>
          <a:bodyPr>
            <a:normAutofit/>
          </a:bodyPr>
          <a:lstStyle/>
          <a:p>
            <a:pPr algn="l"/>
            <a:r>
              <a:rPr lang="en-CA" sz="2000" b="1" dirty="0">
                <a:latin typeface="Calibri" panose="020F0502020204030204" pitchFamily="34" charset="0"/>
                <a:cs typeface="Calibri" panose="020F0502020204030204" pitchFamily="34" charset="0"/>
              </a:rPr>
              <a:t>Elements of the system</a:t>
            </a:r>
            <a:endParaRPr lang="en-US" sz="2000" b="1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95" y="1276350"/>
            <a:ext cx="7236281" cy="3394472"/>
          </a:xfrm>
        </p:spPr>
        <p:txBody>
          <a:bodyPr>
            <a:no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Mobilizing national commitments and commitments of non-State actors immediately after COP 15*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NBSAP updating or revision in light of the post-2020 GBF as needed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National reporting*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Country-by-country review process under the Subsidiary Body on Implementation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Global analytical review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Promoting the use of indicators for all the above (SBSTTA24/3)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* Covered in more detail in presentations later in this session.</a:t>
            </a:r>
          </a:p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Note: There will likely be a need for additional documentation to explain each element of the system (once a system is determined). 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053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B75-59DC-4E3E-9D88-F1F9F8DF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518" y="285750"/>
            <a:ext cx="7236281" cy="857250"/>
          </a:xfrm>
        </p:spPr>
        <p:txBody>
          <a:bodyPr>
            <a:normAutofit/>
          </a:bodyPr>
          <a:lstStyle/>
          <a:p>
            <a:pPr algn="l"/>
            <a:r>
              <a:rPr lang="en-CA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Commitments/Contributions submission</a:t>
            </a:r>
            <a:endParaRPr lang="en-US" sz="2000" b="1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95" y="1276350"/>
            <a:ext cx="7236281" cy="3394472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National commitments/contributions towards the global goals and targets would be within the first year of after COP15.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National commitments would be submitted to the clearing-house using a standardized format to facilitate analysis and global review.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Commitments of non-State actors, indigenous peoples and local communities, and stakeholders would continue to be submitted on a voluntary basis using a standardized procedure.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All commitments will be aggregated and a global commitment gap report will be prepared.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Gap analysis will be used to enhance ambition to achieve global goals and targets for the post-2020 period. 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711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B75-59DC-4E3E-9D88-F1F9F8DF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518" y="285750"/>
            <a:ext cx="7236281" cy="857250"/>
          </a:xfrm>
        </p:spPr>
        <p:txBody>
          <a:bodyPr>
            <a:normAutofit/>
          </a:bodyPr>
          <a:lstStyle/>
          <a:p>
            <a:pPr algn="l"/>
            <a:r>
              <a:rPr lang="en-CA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National planning - NBSAPs</a:t>
            </a:r>
            <a:endParaRPr lang="en-US" sz="2000" b="1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95" y="1276350"/>
            <a:ext cx="7455605" cy="3394472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There should be a feedback loop between planning and reporting and review.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NBSAPs are the main vehicle for national biodiversity planning and implementation.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NBSAPs should provide a whole-of-government (vertical and horizontal) approach and help to increase commitment and political support for implementation of the post-2020 GBF, including by linking with the SDGs and national development planning.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 NBSAP should be an elaboration of the national targets/commitments and how these will be achieved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 National Commitment/Contribution submission form would be a bridge between the National Targets and GBF which would provide a format for standardization of the submission of national targets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Revisions to the NBSAP should be done as necessary on the basis of the above.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450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B75-59DC-4E3E-9D88-F1F9F8DF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518" y="285750"/>
            <a:ext cx="7236281" cy="857250"/>
          </a:xfrm>
        </p:spPr>
        <p:txBody>
          <a:bodyPr>
            <a:normAutofit/>
          </a:bodyPr>
          <a:lstStyle/>
          <a:p>
            <a:pPr algn="l"/>
            <a:r>
              <a:rPr lang="en-CA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National reporting</a:t>
            </a:r>
            <a:endParaRPr lang="en-US" sz="2000" b="1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95" y="1276350"/>
            <a:ext cx="7236281" cy="3394472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National reports will continue to be the main monitoring, reporting and review mechanism under the Convention and the Protocols.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Reporting templates for the seventh national report and subsequent reports will have standardized sections relating to the monitoring framework with headline indicators proposed as a mandatory component.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All Parties will report progress against the global goals and targets, drawing upon actions taken at national and local levels and their outcomes.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Non-State actors, indigenous peoples and local communities, civil society and the private sector would also be encouraged to contribute to the national report.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03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B75-59DC-4E3E-9D88-F1F9F8DF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518" y="285750"/>
            <a:ext cx="7236281" cy="857250"/>
          </a:xfrm>
        </p:spPr>
        <p:txBody>
          <a:bodyPr>
            <a:normAutofit/>
          </a:bodyPr>
          <a:lstStyle/>
          <a:p>
            <a:pPr algn="l"/>
            <a:r>
              <a:rPr lang="en-CA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Country-by-country review</a:t>
            </a:r>
            <a:endParaRPr lang="en-US" sz="2000" b="1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9BA5-BBC7-4349-BE58-BBBFC62B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95" y="1276350"/>
            <a:ext cx="7531805" cy="3394472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Designed to enhance ambition and implementation of the post-2020 GBF through mutual learning among Parties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Conceptually, all countries would have an opportunity to participate in the review once during the decade.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Trial Phase of an Open-Ended Forum on Review of Implementation held online on 16 and 17 Sept 20 (decision 14/29). Findings of survey after the trial included: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Forum could assist in assessing major needs and gaps; bring government units together; enhance capacity-building, peer-to-peer learning and other areas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Clarification is still needed on the specific purpose of the forum; role of Observers and civil society representatives in the forum; common methodology and guidance for preparing the review report and the linkages with reporting on the contribution of national targets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962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bd-custom 1">
      <a:dk1>
        <a:srgbClr val="636363"/>
      </a:dk1>
      <a:lt1>
        <a:sysClr val="window" lastClr="FFFFFF"/>
      </a:lt1>
      <a:dk2>
        <a:srgbClr val="00483A"/>
      </a:dk2>
      <a:lt2>
        <a:srgbClr val="FFFFFF"/>
      </a:lt2>
      <a:accent1>
        <a:srgbClr val="E8C800"/>
      </a:accent1>
      <a:accent2>
        <a:srgbClr val="DA3B01"/>
      </a:accent2>
      <a:accent3>
        <a:srgbClr val="009B48"/>
      </a:accent3>
      <a:accent4>
        <a:srgbClr val="6054BA"/>
      </a:accent4>
      <a:accent5>
        <a:srgbClr val="0086B7"/>
      </a:accent5>
      <a:accent6>
        <a:srgbClr val="A05800"/>
      </a:accent6>
      <a:hlink>
        <a:srgbClr val="009B48"/>
      </a:hlink>
      <a:folHlink>
        <a:srgbClr val="00483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FACF6D92CD24AA50050CE23F68F74" ma:contentTypeVersion="12" ma:contentTypeDescription="Create a new document." ma:contentTypeScope="" ma:versionID="b2940eda6149edcb6b242f529514f291">
  <xsd:schema xmlns:xsd="http://www.w3.org/2001/XMLSchema" xmlns:xs="http://www.w3.org/2001/XMLSchema" xmlns:p="http://schemas.microsoft.com/office/2006/metadata/properties" xmlns:ns2="358298e0-1b7e-4ebe-8695-94439b74f0d1" xmlns:ns3="13ad741f-c0db-4e29-b5a6-03b4a1bc18ba" targetNamespace="http://schemas.microsoft.com/office/2006/metadata/properties" ma:root="true" ma:fieldsID="22b615662ec7a5f2ba2633737ce3087f" ns2:_="" ns3:_="">
    <xsd:import namespace="358298e0-1b7e-4ebe-8695-94439b74f0d1"/>
    <xsd:import namespace="13ad741f-c0db-4e29-b5a6-03b4a1bc18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8298e0-1b7e-4ebe-8695-94439b74f0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ad741f-c0db-4e29-b5a6-03b4a1bc18b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300FD7-200C-4443-A547-FB1D673438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8298e0-1b7e-4ebe-8695-94439b74f0d1"/>
    <ds:schemaRef ds:uri="13ad741f-c0db-4e29-b5a6-03b4a1bc18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D83B79-8215-44C3-865C-8EB6A629B1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73AC01-C12F-4CC4-8AA0-9A2E428AD1C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30045</TotalTime>
  <Words>1186</Words>
  <Application>Microsoft Office PowerPoint</Application>
  <PresentationFormat>On-screen Show (16:9)</PresentationFormat>
  <Paragraphs>93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Office Theme</vt:lpstr>
      <vt:lpstr>PowerPoint Presentation</vt:lpstr>
      <vt:lpstr>Preparatory process for the post-2020 GBF</vt:lpstr>
      <vt:lpstr>Documents prepared for agenda item 9</vt:lpstr>
      <vt:lpstr>PowerPoint Presentation</vt:lpstr>
      <vt:lpstr>Elements of the system</vt:lpstr>
      <vt:lpstr>Commitments/Contributions submission</vt:lpstr>
      <vt:lpstr>National planning - NBSAPs</vt:lpstr>
      <vt:lpstr>National reporting</vt:lpstr>
      <vt:lpstr>Country-by-country review</vt:lpstr>
      <vt:lpstr>Global analytical review</vt:lpstr>
      <vt:lpstr>Monitoring</vt:lpstr>
      <vt:lpstr>Key timing</vt:lpstr>
      <vt:lpstr>Questions ?</vt:lpstr>
    </vt:vector>
  </TitlesOfParts>
  <Company>United Nations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Examinations and Tests Section 2015 Projects and Deliverables</dc:title>
  <dc:creator>Chenghui Xu</dc:creator>
  <cp:lastModifiedBy>Veronique Lefebvre</cp:lastModifiedBy>
  <cp:revision>564</cp:revision>
  <cp:lastPrinted>2017-03-13T10:44:30Z</cp:lastPrinted>
  <dcterms:created xsi:type="dcterms:W3CDTF">2015-06-26T14:39:17Z</dcterms:created>
  <dcterms:modified xsi:type="dcterms:W3CDTF">2021-01-22T21:23:26Z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0x01010069BFACF6D92CD24AA50050CE23F68F74</vt:lpwstr>
  </property>
</Properties>
</file>