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3F1A75" w14:paraId="00995C64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00995C5F" w14:textId="77777777" w:rsidR="008A1499" w:rsidRPr="003F1A75" w:rsidRDefault="008A1499" w:rsidP="008A1499">
            <w:pPr>
              <w:pStyle w:val="AASmallLogo"/>
            </w:pPr>
            <w:r w:rsidRPr="003F1A75">
              <w:rPr>
                <w:noProof/>
                <w:lang w:val="es-ES" w:eastAsia="es-ES"/>
              </w:rPr>
              <w:drawing>
                <wp:inline distT="0" distB="0" distL="0" distR="0" wp14:anchorId="00995CA7" wp14:editId="00995CA8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00995C60" w14:textId="77777777" w:rsidR="008A1499" w:rsidRPr="003F1A75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00995C61" w14:textId="77777777" w:rsidR="008A1499" w:rsidRPr="003F1A75" w:rsidRDefault="000E2DDA" w:rsidP="008A1499">
            <w:pPr>
              <w:pStyle w:val="AASmallLogo"/>
            </w:pPr>
            <w:r w:rsidRPr="000E2DDA">
              <w:rPr>
                <w:noProof/>
                <w:lang w:val="es-ES" w:eastAsia="es-ES"/>
              </w:rPr>
              <w:drawing>
                <wp:inline distT="0" distB="0" distL="0" distR="0" wp14:anchorId="00995CA9" wp14:editId="00995CAA">
                  <wp:extent cx="611015" cy="349151"/>
                  <wp:effectExtent l="0" t="0" r="0" b="0"/>
                  <wp:docPr id="1111614573" name="Imagen 1" descr="Forma&#10;&#10;Descripción generada automáticamente con confianza media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11614573" name="Imagen 1" descr="Forma&#10;&#10;Descripción generada automáticamente con confianza media"/>
                          <pic:cNvPicPr/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611015" cy="349151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00995C62" w14:textId="77777777" w:rsidR="008A1499" w:rsidRPr="003F1A75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00995C63" w14:textId="7CEA9DEC" w:rsidR="008A1499" w:rsidRPr="003F1A75" w:rsidRDefault="008A1499" w:rsidP="003F1A75">
            <w:pPr>
              <w:pStyle w:val="ABSymbol"/>
            </w:pPr>
            <w:r w:rsidRPr="003F1A75">
              <w:rPr>
                <w:sz w:val="40"/>
              </w:rPr>
              <w:t>CBD</w:t>
            </w:r>
            <w:r w:rsidRPr="003F1A75">
              <w:t>/</w:t>
            </w:r>
            <w:r w:rsidR="00240EE6">
              <w:t>COP</w:t>
            </w:r>
            <w:r w:rsidRPr="003F1A75">
              <w:t>/</w:t>
            </w:r>
            <w:r w:rsidR="00240EE6">
              <w:t>17/</w:t>
            </w:r>
            <w:r w:rsidR="00527283">
              <w:t>1</w:t>
            </w:r>
            <w:r w:rsidR="00323FD3">
              <w:t>/Rev.1</w:t>
            </w:r>
          </w:p>
        </w:tc>
      </w:tr>
    </w:tbl>
    <w:p w14:paraId="00995C65" w14:textId="77777777" w:rsidR="008A1499" w:rsidRPr="003F1A75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323FD3" w14:paraId="00995C6D" w14:textId="77777777" w:rsidTr="008A1499">
        <w:trPr>
          <w:trHeight w:val="1814"/>
        </w:trPr>
        <w:tc>
          <w:tcPr>
            <w:tcW w:w="7370" w:type="dxa"/>
          </w:tcPr>
          <w:p w14:paraId="00995C66" w14:textId="77777777" w:rsidR="008A1499" w:rsidRPr="003F1A75" w:rsidRDefault="000E2DDA" w:rsidP="008A1499">
            <w:pPr>
              <w:pStyle w:val="ACLargeLogo"/>
            </w:pPr>
            <w:r w:rsidRPr="000E2DDA">
              <w:rPr>
                <w:noProof/>
                <w:lang w:val="es-ES" w:eastAsia="es-ES"/>
              </w:rPr>
              <w:drawing>
                <wp:inline distT="0" distB="0" distL="0" distR="0" wp14:anchorId="00995CAB" wp14:editId="00995CAC">
                  <wp:extent cx="2755631" cy="1013099"/>
                  <wp:effectExtent l="0" t="0" r="6985" b="0"/>
                  <wp:docPr id="3" name="Picture 6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70336840" name="Picture 6"/>
                          <pic:cNvPicPr/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1309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00995C67" w14:textId="77777777" w:rsidR="008A1499" w:rsidRPr="003F1A75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00995C68" w14:textId="77777777" w:rsidR="008A1499" w:rsidRPr="000E2DDA" w:rsidRDefault="008A1499" w:rsidP="008A1499">
            <w:pPr>
              <w:pStyle w:val="AEDistrNormal"/>
              <w:rPr>
                <w:lang w:val="es-ES"/>
              </w:rPr>
            </w:pPr>
            <w:proofErr w:type="spellStart"/>
            <w:r w:rsidRPr="000E2DDA">
              <w:rPr>
                <w:lang w:val="es-ES"/>
              </w:rPr>
              <w:t>Distr</w:t>
            </w:r>
            <w:proofErr w:type="spellEnd"/>
            <w:r w:rsidRPr="000E2DDA">
              <w:rPr>
                <w:lang w:val="es-ES"/>
              </w:rPr>
              <w:t>.</w:t>
            </w:r>
            <w:r w:rsidR="000E2DDA" w:rsidRPr="000E2DDA">
              <w:rPr>
                <w:lang w:val="es-ES"/>
              </w:rPr>
              <w:t xml:space="preserve"> g</w:t>
            </w:r>
            <w:r w:rsidRPr="000E2DDA">
              <w:rPr>
                <w:lang w:val="es-ES"/>
              </w:rPr>
              <w:t xml:space="preserve">eneral </w:t>
            </w:r>
          </w:p>
          <w:p w14:paraId="00995C69" w14:textId="24937705" w:rsidR="008A1499" w:rsidRDefault="005201AC" w:rsidP="00323FD3">
            <w:pPr>
              <w:pStyle w:val="AEDistrNormal"/>
              <w:rPr>
                <w:lang w:val="es-ES"/>
              </w:rPr>
            </w:pPr>
            <w:r w:rsidRPr="000E2DDA">
              <w:rPr>
                <w:lang w:val="es-ES"/>
              </w:rPr>
              <w:t>1</w:t>
            </w:r>
            <w:r w:rsidR="00323FD3">
              <w:rPr>
                <w:lang w:val="es-ES"/>
              </w:rPr>
              <w:t>6</w:t>
            </w:r>
            <w:r w:rsidRPr="000E2DDA">
              <w:rPr>
                <w:lang w:val="es-ES"/>
              </w:rPr>
              <w:t xml:space="preserve"> </w:t>
            </w:r>
            <w:r w:rsidR="000E2DDA" w:rsidRPr="000E2DDA">
              <w:rPr>
                <w:lang w:val="es-ES"/>
              </w:rPr>
              <w:t xml:space="preserve">de </w:t>
            </w:r>
            <w:r w:rsidR="00323FD3">
              <w:rPr>
                <w:lang w:val="es-ES"/>
              </w:rPr>
              <w:t xml:space="preserve">marzo </w:t>
            </w:r>
            <w:r w:rsidR="000E2DDA" w:rsidRPr="000E2DDA">
              <w:rPr>
                <w:lang w:val="es-ES"/>
              </w:rPr>
              <w:t xml:space="preserve">de </w:t>
            </w:r>
            <w:r w:rsidRPr="000E2DDA">
              <w:rPr>
                <w:lang w:val="es-ES"/>
              </w:rPr>
              <w:t>2026</w:t>
            </w:r>
          </w:p>
          <w:p w14:paraId="00995C6A" w14:textId="77777777" w:rsidR="000E2DDA" w:rsidRDefault="000E2DDA" w:rsidP="000E2DDA">
            <w:pPr>
              <w:pStyle w:val="AEDistrNormal"/>
              <w:rPr>
                <w:lang w:val="es-ES"/>
              </w:rPr>
            </w:pPr>
            <w:r>
              <w:rPr>
                <w:lang w:val="es-ES"/>
              </w:rPr>
              <w:t>Español</w:t>
            </w:r>
          </w:p>
          <w:p w14:paraId="00995C6B" w14:textId="77777777" w:rsidR="008A1499" w:rsidRPr="00323FD3" w:rsidRDefault="000E2DDA" w:rsidP="000E2DDA">
            <w:pPr>
              <w:pStyle w:val="AEDistrNormal"/>
              <w:rPr>
                <w:lang w:val="es-ES"/>
              </w:rPr>
            </w:pPr>
            <w:r>
              <w:rPr>
                <w:lang w:val="es-ES"/>
              </w:rPr>
              <w:t>Original: inglés</w:t>
            </w:r>
            <w:r w:rsidR="008A1499" w:rsidRPr="00323FD3">
              <w:rPr>
                <w:lang w:val="es-ES"/>
              </w:rPr>
              <w:t xml:space="preserve"> </w:t>
            </w:r>
          </w:p>
          <w:p w14:paraId="00995C6C" w14:textId="77777777" w:rsidR="008A1499" w:rsidRPr="00323FD3" w:rsidRDefault="008A1499" w:rsidP="008A1499">
            <w:pPr>
              <w:pStyle w:val="AEDistrNormal6pt"/>
              <w:rPr>
                <w:lang w:val="es-ES"/>
              </w:rPr>
            </w:pPr>
          </w:p>
        </w:tc>
      </w:tr>
    </w:tbl>
    <w:p w14:paraId="00995C6E" w14:textId="77777777" w:rsidR="008A1499" w:rsidRPr="00323FD3" w:rsidRDefault="008A1499" w:rsidP="008A1499">
      <w:pPr>
        <w:pStyle w:val="AISpacer"/>
        <w:rPr>
          <w:lang w:val="es-ES"/>
        </w:rPr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9522FA" w14:paraId="00995C73" w14:textId="77777777" w:rsidTr="008A1499">
        <w:trPr>
          <w:trHeight w:val="57"/>
        </w:trPr>
        <w:tc>
          <w:tcPr>
            <w:tcW w:w="6094" w:type="dxa"/>
          </w:tcPr>
          <w:p w14:paraId="00995C6F" w14:textId="77777777" w:rsidR="008A1499" w:rsidRPr="000E2DDA" w:rsidRDefault="000E2DDA" w:rsidP="008A1499">
            <w:pPr>
              <w:pStyle w:val="AFCorN12Bold"/>
              <w:rPr>
                <w:lang w:val="es-ES"/>
              </w:rPr>
            </w:pPr>
            <w:r w:rsidRPr="000E2DDA">
              <w:rPr>
                <w:lang w:val="es-ES"/>
              </w:rPr>
              <w:t xml:space="preserve">Conferencia de las Partes en el </w:t>
            </w:r>
            <w:r w:rsidRPr="000E2DDA">
              <w:rPr>
                <w:lang w:val="es-ES"/>
              </w:rPr>
              <w:br/>
              <w:t>Convenio sobre la Diversidad Biológica</w:t>
            </w:r>
          </w:p>
          <w:p w14:paraId="00995C70" w14:textId="77777777" w:rsidR="008A1499" w:rsidRPr="001015F5" w:rsidRDefault="000E2DDA" w:rsidP="008A1499">
            <w:pPr>
              <w:pStyle w:val="AFCorNBold"/>
              <w:rPr>
                <w:lang w:val="es-ES"/>
              </w:rPr>
            </w:pPr>
            <w:r w:rsidRPr="001015F5">
              <w:rPr>
                <w:lang w:val="es-ES"/>
              </w:rPr>
              <w:t>17ª reunión</w:t>
            </w:r>
            <w:r w:rsidR="008A1499" w:rsidRPr="001015F5">
              <w:rPr>
                <w:lang w:val="es-ES"/>
              </w:rPr>
              <w:t xml:space="preserve"> </w:t>
            </w:r>
          </w:p>
          <w:p w14:paraId="00995C71" w14:textId="77777777" w:rsidR="008A1499" w:rsidRPr="001015F5" w:rsidRDefault="000E2DDA" w:rsidP="001015F5">
            <w:pPr>
              <w:pStyle w:val="AFCorNNormal"/>
              <w:rPr>
                <w:lang w:val="es-ES"/>
              </w:rPr>
            </w:pPr>
            <w:r w:rsidRPr="001015F5">
              <w:rPr>
                <w:lang w:val="es-ES"/>
              </w:rPr>
              <w:t>Ereván</w:t>
            </w:r>
            <w:r w:rsidR="00033C29">
              <w:rPr>
                <w:lang w:val="es-ES"/>
              </w:rPr>
              <w:t xml:space="preserve"> (Armenia)</w:t>
            </w:r>
            <w:r w:rsidR="008A1499" w:rsidRPr="001015F5">
              <w:rPr>
                <w:lang w:val="es-ES"/>
              </w:rPr>
              <w:t xml:space="preserve">, </w:t>
            </w:r>
            <w:r w:rsidR="00240EE6" w:rsidRPr="001015F5">
              <w:rPr>
                <w:snapToGrid w:val="0"/>
                <w:kern w:val="22"/>
                <w:lang w:val="es-ES"/>
              </w:rPr>
              <w:t>19</w:t>
            </w:r>
            <w:r w:rsidR="001015F5" w:rsidRPr="001015F5">
              <w:rPr>
                <w:snapToGrid w:val="0"/>
                <w:kern w:val="22"/>
                <w:lang w:val="es-ES"/>
              </w:rPr>
              <w:t xml:space="preserve"> a </w:t>
            </w:r>
            <w:r w:rsidR="00240EE6" w:rsidRPr="001015F5">
              <w:rPr>
                <w:snapToGrid w:val="0"/>
                <w:kern w:val="22"/>
                <w:lang w:val="es-ES"/>
              </w:rPr>
              <w:t>30</w:t>
            </w:r>
            <w:r w:rsidRPr="001015F5">
              <w:rPr>
                <w:snapToGrid w:val="0"/>
                <w:kern w:val="22"/>
                <w:lang w:val="es-ES"/>
              </w:rPr>
              <w:t xml:space="preserve"> </w:t>
            </w:r>
            <w:r w:rsidR="001015F5" w:rsidRPr="001015F5">
              <w:rPr>
                <w:snapToGrid w:val="0"/>
                <w:kern w:val="22"/>
                <w:lang w:val="es-ES"/>
              </w:rPr>
              <w:t xml:space="preserve">de octubre de </w:t>
            </w:r>
            <w:r w:rsidR="00240EE6" w:rsidRPr="001015F5">
              <w:rPr>
                <w:snapToGrid w:val="0"/>
                <w:kern w:val="22"/>
                <w:lang w:val="es-ES"/>
              </w:rPr>
              <w:t>2026</w:t>
            </w:r>
          </w:p>
        </w:tc>
        <w:tc>
          <w:tcPr>
            <w:tcW w:w="4388" w:type="dxa"/>
          </w:tcPr>
          <w:p w14:paraId="00995C72" w14:textId="77777777" w:rsidR="008A1499" w:rsidRPr="001015F5" w:rsidRDefault="008A1499" w:rsidP="008A1499">
            <w:pPr>
              <w:pStyle w:val="CBDNormal"/>
              <w:jc w:val="left"/>
              <w:rPr>
                <w:lang w:val="es-ES"/>
              </w:rPr>
            </w:pPr>
          </w:p>
        </w:tc>
      </w:tr>
    </w:tbl>
    <w:p w14:paraId="00995C74" w14:textId="77777777" w:rsidR="00F6586C" w:rsidRPr="001015F5" w:rsidRDefault="00C4492A" w:rsidP="001F2007">
      <w:pPr>
        <w:pStyle w:val="CBDTitle"/>
        <w:rPr>
          <w:lang w:val="es-ES"/>
        </w:rPr>
      </w:pPr>
      <w:sdt>
        <w:sdtPr>
          <w:rPr>
            <w:b w:val="0"/>
            <w:lang w:val="es-ES"/>
          </w:rPr>
          <w:alias w:val="Title"/>
          <w:tag w:val=""/>
          <w:id w:val="772832786"/>
          <w:placeholder>
            <w:docPart w:val="D2936BE55E004B48AD8A38629A499E22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5201AC" w:rsidRPr="001015F5">
            <w:rPr>
              <w:lang w:val="es-ES"/>
            </w:rPr>
            <w:t>Pro</w:t>
          </w:r>
          <w:r w:rsidR="001015F5" w:rsidRPr="001015F5">
            <w:rPr>
              <w:lang w:val="es-ES"/>
            </w:rPr>
            <w:t>grama pro</w:t>
          </w:r>
          <w:r w:rsidR="005201AC" w:rsidRPr="001015F5">
            <w:rPr>
              <w:lang w:val="es-ES"/>
            </w:rPr>
            <w:t>visional</w:t>
          </w:r>
        </w:sdtContent>
      </w:sdt>
    </w:p>
    <w:p w14:paraId="00995C75" w14:textId="77777777" w:rsidR="005201AC" w:rsidRPr="001015F5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es-ES"/>
        </w:rPr>
      </w:pPr>
      <w:r w:rsidRPr="001015F5">
        <w:rPr>
          <w:lang w:val="es-ES"/>
        </w:rPr>
        <w:t>1.</w:t>
      </w:r>
      <w:r w:rsidRPr="001015F5">
        <w:rPr>
          <w:lang w:val="es-ES"/>
        </w:rPr>
        <w:tab/>
      </w:r>
      <w:r w:rsidR="001015F5" w:rsidRPr="001015F5">
        <w:rPr>
          <w:lang w:val="es-ES"/>
        </w:rPr>
        <w:t>Apertura de la reunión</w:t>
      </w:r>
      <w:r w:rsidR="005201AC" w:rsidRPr="001015F5">
        <w:rPr>
          <w:lang w:val="es-ES"/>
        </w:rPr>
        <w:t>.</w:t>
      </w:r>
    </w:p>
    <w:p w14:paraId="00995C76" w14:textId="77777777" w:rsidR="005201AC" w:rsidRPr="001015F5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es-ES"/>
        </w:rPr>
      </w:pPr>
      <w:r w:rsidRPr="001015F5">
        <w:rPr>
          <w:lang w:val="es-ES"/>
        </w:rPr>
        <w:t>2.</w:t>
      </w:r>
      <w:r w:rsidRPr="001015F5">
        <w:rPr>
          <w:lang w:val="es-ES"/>
        </w:rPr>
        <w:tab/>
      </w:r>
      <w:r w:rsidR="001015F5" w:rsidRPr="001015F5">
        <w:rPr>
          <w:lang w:val="es-ES"/>
        </w:rPr>
        <w:t>Cuestiones de organización</w:t>
      </w:r>
      <w:r w:rsidR="005201AC" w:rsidRPr="001015F5">
        <w:rPr>
          <w:lang w:val="es-ES"/>
        </w:rPr>
        <w:t>.</w:t>
      </w:r>
    </w:p>
    <w:p w14:paraId="00995C77" w14:textId="77777777" w:rsidR="005201AC" w:rsidRPr="001015F5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es-ES"/>
        </w:rPr>
      </w:pPr>
      <w:r w:rsidRPr="001015F5">
        <w:rPr>
          <w:lang w:val="es-ES"/>
        </w:rPr>
        <w:t>3.</w:t>
      </w:r>
      <w:r w:rsidRPr="001015F5">
        <w:rPr>
          <w:lang w:val="es-ES"/>
        </w:rPr>
        <w:tab/>
      </w:r>
      <w:r w:rsidR="001015F5" w:rsidRPr="001015F5">
        <w:rPr>
          <w:lang w:val="es-ES"/>
        </w:rPr>
        <w:t>Informe sobre las credenciales de los representantes que participan en la 1</w:t>
      </w:r>
      <w:r w:rsidR="001015F5">
        <w:rPr>
          <w:lang w:val="es-ES"/>
        </w:rPr>
        <w:t>7</w:t>
      </w:r>
      <w:r w:rsidR="001015F5" w:rsidRPr="001015F5">
        <w:rPr>
          <w:lang w:val="es-ES"/>
        </w:rPr>
        <w:t>ª reunión de la Conferencia de las Partes</w:t>
      </w:r>
      <w:r w:rsidR="005201AC" w:rsidRPr="001015F5">
        <w:rPr>
          <w:lang w:val="es-ES"/>
        </w:rPr>
        <w:t>.</w:t>
      </w:r>
    </w:p>
    <w:p w14:paraId="00995C78" w14:textId="77777777" w:rsidR="005201AC" w:rsidRPr="001015F5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es-ES"/>
        </w:rPr>
      </w:pPr>
      <w:r w:rsidRPr="001015F5">
        <w:rPr>
          <w:lang w:val="es-ES"/>
        </w:rPr>
        <w:t>4.</w:t>
      </w:r>
      <w:r w:rsidRPr="001015F5">
        <w:rPr>
          <w:lang w:val="es-ES"/>
        </w:rPr>
        <w:tab/>
      </w:r>
      <w:r w:rsidR="001015F5" w:rsidRPr="001015F5">
        <w:rPr>
          <w:lang w:val="es-ES"/>
        </w:rPr>
        <w:t>Cuestiones pendientes</w:t>
      </w:r>
      <w:r w:rsidR="005201AC" w:rsidRPr="001015F5">
        <w:rPr>
          <w:lang w:val="es-ES"/>
        </w:rPr>
        <w:t>.</w:t>
      </w:r>
    </w:p>
    <w:p w14:paraId="00995C79" w14:textId="77777777" w:rsidR="005201AC" w:rsidRPr="001015F5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es-ES"/>
        </w:rPr>
      </w:pPr>
      <w:r w:rsidRPr="001015F5">
        <w:rPr>
          <w:lang w:val="es-ES"/>
        </w:rPr>
        <w:t>5.</w:t>
      </w:r>
      <w:r w:rsidRPr="001015F5">
        <w:rPr>
          <w:lang w:val="es-ES"/>
        </w:rPr>
        <w:tab/>
      </w:r>
      <w:r w:rsidR="001015F5" w:rsidRPr="001015F5">
        <w:rPr>
          <w:lang w:val="es-ES"/>
        </w:rPr>
        <w:t>Fecha y lugar de celebración de las reuniones futuras de la Conferencia de las Partes</w:t>
      </w:r>
      <w:r w:rsidR="005201AC" w:rsidRPr="001015F5">
        <w:rPr>
          <w:lang w:val="es-ES"/>
        </w:rPr>
        <w:t>.</w:t>
      </w:r>
    </w:p>
    <w:p w14:paraId="00995C7A" w14:textId="77777777" w:rsidR="005201AC" w:rsidRPr="001015F5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es-ES"/>
        </w:rPr>
      </w:pPr>
      <w:r w:rsidRPr="001015F5">
        <w:rPr>
          <w:lang w:val="es-ES"/>
        </w:rPr>
        <w:t>6.</w:t>
      </w:r>
      <w:r w:rsidRPr="001015F5">
        <w:rPr>
          <w:lang w:val="es-ES"/>
        </w:rPr>
        <w:tab/>
      </w:r>
      <w:r w:rsidR="001015F5" w:rsidRPr="001015F5">
        <w:rPr>
          <w:lang w:val="es-ES"/>
        </w:rPr>
        <w:t>Informes de las reuniones entre períodos de sesiones y las reuniones preparatorias regionales</w:t>
      </w:r>
      <w:r w:rsidR="005201AC" w:rsidRPr="001015F5">
        <w:rPr>
          <w:lang w:val="es-ES"/>
        </w:rPr>
        <w:t>.</w:t>
      </w:r>
    </w:p>
    <w:p w14:paraId="00995C7B" w14:textId="77777777" w:rsidR="005201AC" w:rsidRPr="001A16BC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lang w:val="es-ES"/>
        </w:rPr>
      </w:pPr>
      <w:r w:rsidRPr="001A16BC">
        <w:rPr>
          <w:lang w:val="es-ES"/>
        </w:rPr>
        <w:t>7.</w:t>
      </w:r>
      <w:r w:rsidRPr="001A16BC">
        <w:rPr>
          <w:lang w:val="es-ES"/>
        </w:rPr>
        <w:tab/>
      </w:r>
      <w:r w:rsidR="001A16BC" w:rsidRPr="001A16BC">
        <w:rPr>
          <w:lang w:val="es-ES"/>
        </w:rPr>
        <w:t xml:space="preserve">Administración del Convenio sobre la Diversidad Biológica, presupuesto para los fondos fiduciarios y </w:t>
      </w:r>
      <w:r w:rsidR="001A16BC">
        <w:rPr>
          <w:lang w:val="es-ES"/>
        </w:rPr>
        <w:t>revisión</w:t>
      </w:r>
      <w:r w:rsidR="001A16BC" w:rsidRPr="001A16BC">
        <w:rPr>
          <w:lang w:val="es-ES"/>
        </w:rPr>
        <w:t xml:space="preserve"> funcional de la Secretaría</w:t>
      </w:r>
      <w:r w:rsidRPr="001A16BC">
        <w:rPr>
          <w:lang w:val="es-ES"/>
        </w:rPr>
        <w:t>.</w:t>
      </w:r>
    </w:p>
    <w:p w14:paraId="00995C7C" w14:textId="77777777" w:rsidR="005201AC" w:rsidRPr="001A16BC" w:rsidRDefault="00527283" w:rsidP="001F2007">
      <w:pPr>
        <w:pStyle w:val="Para10"/>
        <w:numPr>
          <w:ilvl w:val="0"/>
          <w:numId w:val="0"/>
        </w:numPr>
        <w:ind w:left="1134" w:hanging="567"/>
        <w:jc w:val="left"/>
        <w:rPr>
          <w:color w:val="000000" w:themeColor="text1"/>
          <w:lang w:val="es-ES"/>
        </w:rPr>
      </w:pPr>
      <w:r w:rsidRPr="001A16BC">
        <w:rPr>
          <w:color w:val="000000" w:themeColor="text1"/>
          <w:lang w:val="es-ES"/>
        </w:rPr>
        <w:t>8.</w:t>
      </w:r>
      <w:r w:rsidRPr="001A16BC">
        <w:rPr>
          <w:color w:val="000000" w:themeColor="text1"/>
          <w:lang w:val="es-ES"/>
        </w:rPr>
        <w:tab/>
      </w:r>
      <w:r w:rsidR="001A16BC" w:rsidRPr="001A16BC">
        <w:rPr>
          <w:lang w:val="es-ES"/>
        </w:rPr>
        <w:t>Movilización de recursos y el mecanismo financiero</w:t>
      </w:r>
      <w:r w:rsidRPr="001A16BC">
        <w:rPr>
          <w:color w:val="000000" w:themeColor="text1"/>
          <w:lang w:val="es-ES"/>
        </w:rPr>
        <w:t>:</w:t>
      </w:r>
    </w:p>
    <w:p w14:paraId="00995C7D" w14:textId="07E0CB5B" w:rsidR="005201AC" w:rsidRPr="001A16BC" w:rsidRDefault="00527283" w:rsidP="001F2007">
      <w:pPr>
        <w:pStyle w:val="Para10"/>
        <w:numPr>
          <w:ilvl w:val="0"/>
          <w:numId w:val="0"/>
        </w:numPr>
        <w:tabs>
          <w:tab w:val="clear" w:pos="567"/>
          <w:tab w:val="clear" w:pos="1134"/>
          <w:tab w:val="clear" w:pos="1701"/>
        </w:tabs>
        <w:ind w:left="1701" w:hanging="567"/>
        <w:jc w:val="left"/>
        <w:rPr>
          <w:color w:val="000000" w:themeColor="text1"/>
          <w:lang w:val="es-ES"/>
        </w:rPr>
      </w:pPr>
      <w:r w:rsidRPr="001A16BC">
        <w:rPr>
          <w:color w:val="000000" w:themeColor="text1"/>
          <w:lang w:val="es-ES"/>
        </w:rPr>
        <w:t>a)</w:t>
      </w:r>
      <w:r w:rsidRPr="001A16BC">
        <w:rPr>
          <w:color w:val="000000" w:themeColor="text1"/>
          <w:lang w:val="es-ES"/>
        </w:rPr>
        <w:tab/>
      </w:r>
      <w:r w:rsidR="001A16BC" w:rsidRPr="001A16BC">
        <w:rPr>
          <w:lang w:val="es-ES"/>
        </w:rPr>
        <w:t>Movilización de recursos</w:t>
      </w:r>
      <w:r w:rsidRPr="001A16BC">
        <w:rPr>
          <w:snapToGrid w:val="0"/>
          <w:color w:val="000000" w:themeColor="text1"/>
          <w:lang w:val="es-ES"/>
        </w:rPr>
        <w:t>;</w:t>
      </w:r>
    </w:p>
    <w:p w14:paraId="00995C7E" w14:textId="55E61B61" w:rsidR="005201AC" w:rsidRPr="001A16BC" w:rsidRDefault="00527283" w:rsidP="001F2007">
      <w:pPr>
        <w:pStyle w:val="Para10"/>
        <w:numPr>
          <w:ilvl w:val="0"/>
          <w:numId w:val="0"/>
        </w:numPr>
        <w:tabs>
          <w:tab w:val="clear" w:pos="567"/>
          <w:tab w:val="clear" w:pos="1134"/>
          <w:tab w:val="clear" w:pos="1701"/>
        </w:tabs>
        <w:ind w:left="1701" w:hanging="567"/>
        <w:jc w:val="left"/>
        <w:rPr>
          <w:color w:val="000000" w:themeColor="text1"/>
          <w:lang w:val="es-ES"/>
        </w:rPr>
      </w:pPr>
      <w:r w:rsidRPr="001A16BC">
        <w:rPr>
          <w:color w:val="000000" w:themeColor="text1"/>
          <w:lang w:val="es-ES"/>
        </w:rPr>
        <w:t>b)</w:t>
      </w:r>
      <w:r w:rsidRPr="001A16BC">
        <w:rPr>
          <w:color w:val="000000" w:themeColor="text1"/>
          <w:lang w:val="es-ES"/>
        </w:rPr>
        <w:tab/>
      </w:r>
      <w:r w:rsidR="001A16BC">
        <w:rPr>
          <w:color w:val="000000" w:themeColor="text1"/>
          <w:lang w:val="es-ES"/>
        </w:rPr>
        <w:t>Mecanismo financiero</w:t>
      </w:r>
      <w:r w:rsidRPr="001A16BC">
        <w:rPr>
          <w:color w:val="000000" w:themeColor="text1"/>
          <w:lang w:val="es-ES"/>
        </w:rPr>
        <w:t>.</w:t>
      </w:r>
    </w:p>
    <w:p w14:paraId="00995C7F" w14:textId="77777777" w:rsidR="005201AC" w:rsidRPr="001A16B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s-ES"/>
        </w:rPr>
      </w:pPr>
      <w:r w:rsidRPr="001A16BC">
        <w:rPr>
          <w:lang w:val="es-ES"/>
        </w:rPr>
        <w:t>9.</w:t>
      </w:r>
      <w:r w:rsidRPr="001A16BC">
        <w:rPr>
          <w:lang w:val="es-ES"/>
        </w:rPr>
        <w:tab/>
      </w:r>
      <w:r w:rsidR="001A16BC">
        <w:rPr>
          <w:lang w:val="es-ES"/>
        </w:rPr>
        <w:t>P</w:t>
      </w:r>
      <w:r w:rsidR="001A16BC" w:rsidRPr="001A16BC">
        <w:rPr>
          <w:lang w:val="es-ES"/>
        </w:rPr>
        <w:t>lanificación, seguimiento, presentación de informes y revisión</w:t>
      </w:r>
      <w:r w:rsidRPr="001A16BC">
        <w:rPr>
          <w:lang w:val="es-ES"/>
        </w:rPr>
        <w:t>:</w:t>
      </w:r>
    </w:p>
    <w:p w14:paraId="00995C80" w14:textId="77B5305A" w:rsidR="005201AC" w:rsidRPr="00FB7A94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FB7A94">
        <w:rPr>
          <w:lang w:val="es-ES"/>
        </w:rPr>
        <w:t>a)</w:t>
      </w:r>
      <w:r w:rsidRPr="00FB7A94">
        <w:rPr>
          <w:lang w:val="es-ES"/>
        </w:rPr>
        <w:tab/>
      </w:r>
      <w:r w:rsidR="00FB7A94" w:rsidRPr="00FB7A94">
        <w:rPr>
          <w:lang w:val="es-ES"/>
        </w:rPr>
        <w:t>R</w:t>
      </w:r>
      <w:r w:rsidR="00FB7A94" w:rsidRPr="00FB7A94">
        <w:rPr>
          <w:snapToGrid w:val="0"/>
          <w:lang w:val="es-ES"/>
        </w:rPr>
        <w:t>evisión mundial de los progresos colectivos en la implementación del Marco Mundial de Biodiversidad de Kunming-Montreal</w:t>
      </w:r>
      <w:r w:rsidRPr="00FB7A94">
        <w:rPr>
          <w:snapToGrid w:val="0"/>
          <w:lang w:val="es-ES"/>
        </w:rPr>
        <w:t>;</w:t>
      </w:r>
    </w:p>
    <w:p w14:paraId="00995C81" w14:textId="7D0CDDE9" w:rsidR="005201AC" w:rsidRPr="00FB7A94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FB7A94">
        <w:rPr>
          <w:lang w:val="es-ES"/>
        </w:rPr>
        <w:t>b)</w:t>
      </w:r>
      <w:r w:rsidRPr="00FB7A94">
        <w:rPr>
          <w:lang w:val="es-ES"/>
        </w:rPr>
        <w:tab/>
      </w:r>
      <w:r w:rsidR="00FB7A94" w:rsidRPr="00FB7A94">
        <w:rPr>
          <w:lang w:val="es-ES"/>
        </w:rPr>
        <w:t>Marco de seguimiento para el Marco Mundial de Biodiversidad de Kunming-Montreal</w:t>
      </w:r>
      <w:r w:rsidRPr="00FB7A94">
        <w:rPr>
          <w:lang w:val="es-ES"/>
        </w:rPr>
        <w:t>.</w:t>
      </w:r>
    </w:p>
    <w:p w14:paraId="00995C82" w14:textId="77777777" w:rsidR="005201AC" w:rsidRPr="00FB7A94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s-ES"/>
        </w:rPr>
      </w:pPr>
      <w:r w:rsidRPr="00FB7A94">
        <w:rPr>
          <w:lang w:val="es-ES"/>
        </w:rPr>
        <w:t>10.</w:t>
      </w:r>
      <w:r w:rsidRPr="00FB7A94">
        <w:rPr>
          <w:lang w:val="es-ES"/>
        </w:rPr>
        <w:tab/>
      </w:r>
      <w:r w:rsidR="00FB7A94" w:rsidRPr="000F408C">
        <w:rPr>
          <w:lang w:val="es-ES"/>
        </w:rPr>
        <w:t>Aplicación del</w:t>
      </w:r>
      <w:r w:rsidR="00FB7A94" w:rsidRPr="00FB7A94">
        <w:rPr>
          <w:lang w:val="es-ES"/>
        </w:rPr>
        <w:t xml:space="preserve"> </w:t>
      </w:r>
      <w:r w:rsidR="00FB7A94">
        <w:rPr>
          <w:lang w:val="es-ES"/>
        </w:rPr>
        <w:t>a</w:t>
      </w:r>
      <w:r w:rsidR="00FB7A94" w:rsidRPr="00FB7A94">
        <w:rPr>
          <w:lang w:val="es-ES"/>
        </w:rPr>
        <w:t xml:space="preserve">rtículo 8 j) y </w:t>
      </w:r>
      <w:r w:rsidR="00FB7A94">
        <w:rPr>
          <w:lang w:val="es-ES"/>
        </w:rPr>
        <w:t>o</w:t>
      </w:r>
      <w:r w:rsidR="00FB7A94" w:rsidRPr="00FB7A94">
        <w:rPr>
          <w:lang w:val="es-ES"/>
        </w:rPr>
        <w:t xml:space="preserve">tras </w:t>
      </w:r>
      <w:r w:rsidR="00FB7A94">
        <w:rPr>
          <w:lang w:val="es-ES"/>
        </w:rPr>
        <w:t>d</w:t>
      </w:r>
      <w:r w:rsidR="00FB7A94" w:rsidRPr="00FB7A94">
        <w:rPr>
          <w:lang w:val="es-ES"/>
        </w:rPr>
        <w:t xml:space="preserve">isposiciones del Convenio sobre la Diversidad Biológica </w:t>
      </w:r>
      <w:r w:rsidR="00FB7A94">
        <w:rPr>
          <w:lang w:val="es-ES"/>
        </w:rPr>
        <w:t>r</w:t>
      </w:r>
      <w:r w:rsidR="00FB7A94" w:rsidRPr="00FB7A94">
        <w:rPr>
          <w:lang w:val="es-ES"/>
        </w:rPr>
        <w:t xml:space="preserve">elativas a los </w:t>
      </w:r>
      <w:r w:rsidR="00FB7A94">
        <w:rPr>
          <w:lang w:val="es-ES"/>
        </w:rPr>
        <w:t>p</w:t>
      </w:r>
      <w:r w:rsidR="00FB7A94" w:rsidRPr="00FB7A94">
        <w:rPr>
          <w:lang w:val="es-ES"/>
        </w:rPr>
        <w:t xml:space="preserve">ueblos </w:t>
      </w:r>
      <w:r w:rsidR="00FB7A94">
        <w:rPr>
          <w:lang w:val="es-ES"/>
        </w:rPr>
        <w:t>indígenas y las c</w:t>
      </w:r>
      <w:r w:rsidR="00FB7A94" w:rsidRPr="00FB7A94">
        <w:rPr>
          <w:lang w:val="es-ES"/>
        </w:rPr>
        <w:t xml:space="preserve">omunidades </w:t>
      </w:r>
      <w:r w:rsidR="00FB7A94">
        <w:rPr>
          <w:lang w:val="es-ES"/>
        </w:rPr>
        <w:t>l</w:t>
      </w:r>
      <w:r w:rsidR="00FB7A94" w:rsidRPr="00FB7A94">
        <w:rPr>
          <w:lang w:val="es-ES"/>
        </w:rPr>
        <w:t>ocales</w:t>
      </w:r>
      <w:r w:rsidRPr="00FB7A94">
        <w:rPr>
          <w:lang w:val="es-ES"/>
        </w:rPr>
        <w:t>:</w:t>
      </w:r>
    </w:p>
    <w:p w14:paraId="00995C83" w14:textId="4849B350" w:rsidR="005201AC" w:rsidRPr="00FB7A94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FB7A94">
        <w:rPr>
          <w:lang w:val="es-ES"/>
        </w:rPr>
        <w:t>a)</w:t>
      </w:r>
      <w:r w:rsidRPr="00FB7A94">
        <w:rPr>
          <w:lang w:val="es-ES"/>
        </w:rPr>
        <w:tab/>
      </w:r>
      <w:r w:rsidR="00FB7A94" w:rsidRPr="00FB7A94">
        <w:rPr>
          <w:i/>
          <w:iCs/>
          <w:lang w:val="es-ES"/>
        </w:rPr>
        <w:t>Modus operandi</w:t>
      </w:r>
      <w:r w:rsidR="00FB7A94" w:rsidRPr="00FB7A94">
        <w:rPr>
          <w:lang w:val="es-ES"/>
        </w:rPr>
        <w:t xml:space="preserve"> del Órgano Subsidiario sobre el Artículo 8 j) y Otras Disposiciones del Convenio sobre la Diversidad Biológica Relativas a los Pueblos Indígenas y las Comunidades Locales</w:t>
      </w:r>
      <w:r w:rsidRPr="00FB7A94">
        <w:rPr>
          <w:snapToGrid w:val="0"/>
          <w:lang w:val="es-ES"/>
        </w:rPr>
        <w:t>;</w:t>
      </w:r>
    </w:p>
    <w:p w14:paraId="00995C84" w14:textId="4E70DC41" w:rsidR="00974104" w:rsidRPr="003D53B8" w:rsidRDefault="00527283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3D53B8">
        <w:rPr>
          <w:lang w:val="es-ES"/>
        </w:rPr>
        <w:t>b)</w:t>
      </w:r>
      <w:r w:rsidRPr="003D53B8">
        <w:rPr>
          <w:lang w:val="es-ES"/>
        </w:rPr>
        <w:tab/>
      </w:r>
      <w:r w:rsidR="003D53B8" w:rsidRPr="003D53B8">
        <w:rPr>
          <w:lang w:val="es-ES"/>
        </w:rPr>
        <w:t>Implementación del programa de trabajo hasta 2030 sobre el artículo 8 j) y otras disposiciones del Convenio relativas a los pueblos indígenas y las comunidades locales</w:t>
      </w:r>
      <w:r w:rsidR="005201AC" w:rsidRPr="003D53B8">
        <w:rPr>
          <w:lang w:val="es-ES"/>
        </w:rPr>
        <w:t xml:space="preserve">: </w:t>
      </w:r>
    </w:p>
    <w:p w14:paraId="00995C85" w14:textId="5ABE7B6F" w:rsidR="005201AC" w:rsidRPr="003D53B8" w:rsidRDefault="00974104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3D53B8">
        <w:rPr>
          <w:lang w:val="es-ES"/>
        </w:rPr>
        <w:tab/>
        <w:t>i)</w:t>
      </w:r>
      <w:r w:rsidRPr="003D53B8">
        <w:rPr>
          <w:lang w:val="es-ES"/>
        </w:rPr>
        <w:tab/>
      </w:r>
      <w:r w:rsidR="003D53B8" w:rsidRPr="003D53B8">
        <w:rPr>
          <w:lang w:val="es-ES"/>
        </w:rPr>
        <w:t xml:space="preserve">Directrices para fortalecer el marco jurídico y de políticas para la consecución de las metas 2 y 3 del Marco Mundial de Biodiversidad de Kunming‑Montreal, </w:t>
      </w:r>
      <w:r w:rsidR="003D53B8" w:rsidRPr="003D53B8">
        <w:rPr>
          <w:lang w:val="es-ES"/>
        </w:rPr>
        <w:lastRenderedPageBreak/>
        <w:t>incluido en materia de territorios indígenas y tradicionales, a fin de apoyar las prácticas de protección y restauración dirigidas por los pueblos indígenas y las comunidades locales (tarea 1.1</w:t>
      </w:r>
      <w:r w:rsidR="005201AC" w:rsidRPr="003D53B8">
        <w:rPr>
          <w:lang w:val="es-ES"/>
        </w:rPr>
        <w:t>)</w:t>
      </w:r>
      <w:r w:rsidR="001C69FE" w:rsidRPr="003D53B8">
        <w:rPr>
          <w:lang w:val="es-ES"/>
        </w:rPr>
        <w:t>;</w:t>
      </w:r>
      <w:r w:rsidR="005201AC" w:rsidRPr="003D53B8">
        <w:rPr>
          <w:lang w:val="es-ES"/>
        </w:rPr>
        <w:t xml:space="preserve"> </w:t>
      </w:r>
      <w:r w:rsidR="003D53B8" w:rsidRPr="003D53B8">
        <w:rPr>
          <w:lang w:val="es-ES"/>
        </w:rPr>
        <w:t>y</w:t>
      </w:r>
      <w:r w:rsidR="005201AC" w:rsidRPr="003D53B8">
        <w:rPr>
          <w:lang w:val="es-ES"/>
        </w:rPr>
        <w:t xml:space="preserve"> </w:t>
      </w:r>
      <w:r w:rsidR="003D53B8">
        <w:rPr>
          <w:lang w:val="es-ES"/>
        </w:rPr>
        <w:t>d</w:t>
      </w:r>
      <w:r w:rsidR="003D53B8" w:rsidRPr="003D53B8">
        <w:rPr>
          <w:lang w:val="es-ES"/>
        </w:rPr>
        <w:t>irectrices para la inclusión y consideración de las tierras tradicionales y del uso de los recursos en los procesos de planificación espacial y las evaluaciones de impacto ambiental (tarea 1.2</w:t>
      </w:r>
      <w:r w:rsidR="005201AC" w:rsidRPr="003D53B8">
        <w:rPr>
          <w:lang w:val="es-ES"/>
        </w:rPr>
        <w:t>)</w:t>
      </w:r>
      <w:r w:rsidR="00527283" w:rsidRPr="003D53B8">
        <w:rPr>
          <w:lang w:val="es-ES"/>
        </w:rPr>
        <w:t>;</w:t>
      </w:r>
    </w:p>
    <w:p w14:paraId="00995C86" w14:textId="74B03DEE" w:rsidR="005201AC" w:rsidRPr="003D53B8" w:rsidRDefault="00974104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3D53B8">
        <w:rPr>
          <w:lang w:val="es-ES"/>
        </w:rPr>
        <w:tab/>
      </w:r>
      <w:proofErr w:type="spellStart"/>
      <w:r w:rsidRPr="003D53B8">
        <w:rPr>
          <w:lang w:val="es-ES"/>
        </w:rPr>
        <w:t>ii</w:t>
      </w:r>
      <w:proofErr w:type="spellEnd"/>
      <w:r w:rsidR="00527283" w:rsidRPr="003D53B8">
        <w:rPr>
          <w:lang w:val="es-ES"/>
        </w:rPr>
        <w:t>)</w:t>
      </w:r>
      <w:r w:rsidR="00527283" w:rsidRPr="003D53B8">
        <w:rPr>
          <w:lang w:val="es-ES"/>
        </w:rPr>
        <w:tab/>
      </w:r>
      <w:r w:rsidR="003D53B8" w:rsidRPr="003D53B8">
        <w:rPr>
          <w:lang w:val="es-ES"/>
        </w:rPr>
        <w:t>Proceso para la revisión y actualización del Glosario voluntario de términos y conceptos clave en el contexto del artículo 8 j) y disposiciones conexas del Convenio (tarea 5.4</w:t>
      </w:r>
      <w:r w:rsidR="005201AC" w:rsidRPr="003D53B8">
        <w:rPr>
          <w:lang w:val="es-ES"/>
        </w:rPr>
        <w:t>)</w:t>
      </w:r>
      <w:r w:rsidR="00527283" w:rsidRPr="003D53B8">
        <w:rPr>
          <w:lang w:val="es-ES"/>
        </w:rPr>
        <w:t>;</w:t>
      </w:r>
    </w:p>
    <w:p w14:paraId="00995C87" w14:textId="5A4EE72B" w:rsidR="005201AC" w:rsidRPr="003D53B8" w:rsidRDefault="00323FD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>
        <w:rPr>
          <w:lang w:val="es-ES"/>
        </w:rPr>
        <w:t>c</w:t>
      </w:r>
      <w:r w:rsidR="00527283" w:rsidRPr="003D53B8">
        <w:rPr>
          <w:lang w:val="es-ES"/>
        </w:rPr>
        <w:t>)</w:t>
      </w:r>
      <w:r w:rsidR="00527283" w:rsidRPr="003D53B8">
        <w:rPr>
          <w:lang w:val="es-ES"/>
        </w:rPr>
        <w:tab/>
      </w:r>
      <w:r w:rsidR="003D53B8" w:rsidRPr="003D53B8">
        <w:rPr>
          <w:lang w:val="es-ES"/>
        </w:rPr>
        <w:t xml:space="preserve">Diálogo a fondo sobre el artículo </w:t>
      </w:r>
      <w:r w:rsidR="005201AC" w:rsidRPr="003D53B8">
        <w:rPr>
          <w:lang w:val="es-ES"/>
        </w:rPr>
        <w:t>8</w:t>
      </w:r>
      <w:r w:rsidR="003D53B8" w:rsidRPr="003D53B8">
        <w:rPr>
          <w:lang w:val="es-ES"/>
        </w:rPr>
        <w:t xml:space="preserve"> </w:t>
      </w:r>
      <w:r w:rsidR="005201AC" w:rsidRPr="003D53B8">
        <w:rPr>
          <w:lang w:val="es-ES"/>
        </w:rPr>
        <w:t xml:space="preserve">j) </w:t>
      </w:r>
      <w:r w:rsidR="003D53B8" w:rsidRPr="003D53B8">
        <w:rPr>
          <w:lang w:val="es-ES"/>
        </w:rPr>
        <w:t>y di</w:t>
      </w:r>
      <w:r w:rsidR="003D53B8">
        <w:rPr>
          <w:lang w:val="es-ES"/>
        </w:rPr>
        <w:t>sposiciones conexas del Convenio</w:t>
      </w:r>
      <w:r w:rsidR="00527283" w:rsidRPr="003D53B8">
        <w:rPr>
          <w:lang w:val="es-ES"/>
        </w:rPr>
        <w:t>;</w:t>
      </w:r>
    </w:p>
    <w:p w14:paraId="00995C88" w14:textId="0B1A37F1" w:rsidR="005201AC" w:rsidRPr="003D53B8" w:rsidRDefault="00323FD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>
        <w:rPr>
          <w:lang w:val="es-ES"/>
        </w:rPr>
        <w:t>d</w:t>
      </w:r>
      <w:r w:rsidR="00527283" w:rsidRPr="003D53B8">
        <w:rPr>
          <w:lang w:val="es-ES"/>
        </w:rPr>
        <w:t>)</w:t>
      </w:r>
      <w:r w:rsidR="00527283" w:rsidRPr="003D53B8">
        <w:rPr>
          <w:lang w:val="es-ES"/>
        </w:rPr>
        <w:tab/>
      </w:r>
      <w:r w:rsidR="003D53B8" w:rsidRPr="003D53B8">
        <w:rPr>
          <w:lang w:val="es-ES"/>
        </w:rPr>
        <w:t>Recomendaciones del Foro Permanente para las Cuestiones Indígenas</w:t>
      </w:r>
      <w:r w:rsidR="00527283" w:rsidRPr="003D53B8">
        <w:rPr>
          <w:lang w:val="es-ES"/>
        </w:rPr>
        <w:t>.</w:t>
      </w:r>
    </w:p>
    <w:p w14:paraId="00995C89" w14:textId="77777777" w:rsidR="005201AC" w:rsidRPr="00FB7A94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s-ES"/>
        </w:rPr>
      </w:pPr>
      <w:r w:rsidRPr="00FB7A94">
        <w:rPr>
          <w:lang w:val="es-ES"/>
        </w:rPr>
        <w:t>11.</w:t>
      </w:r>
      <w:r w:rsidRPr="00FB7A94">
        <w:rPr>
          <w:lang w:val="es-ES"/>
        </w:rPr>
        <w:tab/>
      </w:r>
      <w:r w:rsidR="00FB7A94" w:rsidRPr="00FB7A94">
        <w:rPr>
          <w:lang w:val="es-ES"/>
        </w:rPr>
        <w:t>Información digital sobre secuencias de recursos genéticos</w:t>
      </w:r>
      <w:r w:rsidR="00947F15" w:rsidRPr="00FB7A94">
        <w:rPr>
          <w:lang w:val="es-ES"/>
        </w:rPr>
        <w:t>.</w:t>
      </w:r>
    </w:p>
    <w:p w14:paraId="00995C8A" w14:textId="77777777" w:rsidR="005201AC" w:rsidRPr="00F16C69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s-ES"/>
        </w:rPr>
      </w:pPr>
      <w:r w:rsidRPr="00F16C69">
        <w:rPr>
          <w:lang w:val="es-ES"/>
        </w:rPr>
        <w:t>12.</w:t>
      </w:r>
      <w:r w:rsidRPr="00F16C69">
        <w:rPr>
          <w:lang w:val="es-ES"/>
        </w:rPr>
        <w:tab/>
      </w:r>
      <w:r w:rsidR="00F16C69" w:rsidRPr="00F16C69">
        <w:rPr>
          <w:lang w:val="es-ES"/>
        </w:rPr>
        <w:t xml:space="preserve">Cuestiones relacionadas con los mecanismos de apoyo para la aplicación y la </w:t>
      </w:r>
      <w:r w:rsidR="00F16C69">
        <w:rPr>
          <w:lang w:val="es-ES"/>
        </w:rPr>
        <w:t>concienciac</w:t>
      </w:r>
      <w:r w:rsidR="00F16C69" w:rsidRPr="00F16C69">
        <w:rPr>
          <w:lang w:val="es-ES"/>
        </w:rPr>
        <w:t xml:space="preserve">ión sobre el Convenio sobre la Diversidad Biológica y el Marco Mundial </w:t>
      </w:r>
      <w:r w:rsidR="00F16C69" w:rsidRPr="003D53B8">
        <w:rPr>
          <w:lang w:val="es-ES"/>
        </w:rPr>
        <w:t>de Biodiversidad de Kunming‑Montreal</w:t>
      </w:r>
      <w:r w:rsidR="00947F15" w:rsidRPr="00F16C69">
        <w:rPr>
          <w:lang w:val="es-ES"/>
        </w:rPr>
        <w:t>:</w:t>
      </w:r>
    </w:p>
    <w:p w14:paraId="00995C8B" w14:textId="71AA1F2A" w:rsidR="005201AC" w:rsidRPr="000F408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0F408C">
        <w:rPr>
          <w:lang w:val="es-ES"/>
        </w:rPr>
        <w:t>a)</w:t>
      </w:r>
      <w:r w:rsidRPr="000F408C">
        <w:rPr>
          <w:lang w:val="es-ES"/>
        </w:rPr>
        <w:tab/>
      </w:r>
      <w:r w:rsidR="000F408C" w:rsidRPr="000F408C">
        <w:rPr>
          <w:lang w:val="es-ES"/>
        </w:rPr>
        <w:t>Creación y desarrollo de capacidad y cooperación científica y técnica</w:t>
      </w:r>
      <w:r w:rsidRPr="000F408C">
        <w:rPr>
          <w:lang w:val="es-ES"/>
        </w:rPr>
        <w:t>;</w:t>
      </w:r>
    </w:p>
    <w:p w14:paraId="00995C8C" w14:textId="267A8146" w:rsidR="005201AC" w:rsidRPr="000F408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0F408C">
        <w:rPr>
          <w:lang w:val="es-ES"/>
        </w:rPr>
        <w:t>b)</w:t>
      </w:r>
      <w:r w:rsidRPr="000F408C">
        <w:rPr>
          <w:lang w:val="es-ES"/>
        </w:rPr>
        <w:tab/>
      </w:r>
      <w:r w:rsidR="000F408C" w:rsidRPr="000F408C">
        <w:rPr>
          <w:lang w:val="es-ES"/>
        </w:rPr>
        <w:t>Mecanismo de facilitación y gestión de conocimientos</w:t>
      </w:r>
      <w:r w:rsidRPr="000F408C">
        <w:rPr>
          <w:lang w:val="es-ES"/>
        </w:rPr>
        <w:t>;</w:t>
      </w:r>
    </w:p>
    <w:p w14:paraId="00995C8D" w14:textId="44BE2D60" w:rsidR="005201AC" w:rsidRPr="000F408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0F408C">
        <w:rPr>
          <w:lang w:val="es-ES"/>
        </w:rPr>
        <w:t>c)</w:t>
      </w:r>
      <w:r w:rsidRPr="000F408C">
        <w:rPr>
          <w:lang w:val="es-ES"/>
        </w:rPr>
        <w:tab/>
      </w:r>
      <w:r w:rsidR="000F408C" w:rsidRPr="000F408C">
        <w:rPr>
          <w:lang w:val="es-ES"/>
        </w:rPr>
        <w:t>Comunicación, educación y conciencia pública</w:t>
      </w:r>
      <w:r w:rsidRPr="000F408C">
        <w:rPr>
          <w:lang w:val="es-ES"/>
        </w:rPr>
        <w:t>.</w:t>
      </w:r>
    </w:p>
    <w:p w14:paraId="00995C8E" w14:textId="77777777" w:rsidR="005201AC" w:rsidRPr="00B7564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color w:val="000000" w:themeColor="text1"/>
          <w:lang w:val="es-ES"/>
        </w:rPr>
      </w:pPr>
      <w:r w:rsidRPr="00B75646">
        <w:rPr>
          <w:color w:val="000000" w:themeColor="text1"/>
          <w:lang w:val="es-ES"/>
        </w:rPr>
        <w:t>13.</w:t>
      </w:r>
      <w:r w:rsidRPr="00B75646">
        <w:rPr>
          <w:color w:val="000000" w:themeColor="text1"/>
          <w:lang w:val="es-ES"/>
        </w:rPr>
        <w:tab/>
      </w:r>
      <w:r w:rsidR="00B75646" w:rsidRPr="00B75646">
        <w:rPr>
          <w:color w:val="000000" w:themeColor="text1"/>
          <w:lang w:val="es-ES"/>
        </w:rPr>
        <w:t>Cooperación con organizaciones y organismos internacionales creados en virtud de otros convenios</w:t>
      </w:r>
      <w:r w:rsidRPr="00B75646">
        <w:rPr>
          <w:color w:val="000000" w:themeColor="text1"/>
          <w:lang w:val="es-ES"/>
        </w:rPr>
        <w:t>.</w:t>
      </w:r>
    </w:p>
    <w:p w14:paraId="00995C8F" w14:textId="77777777" w:rsidR="005201AC" w:rsidRPr="00FB533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color w:val="000000" w:themeColor="text1"/>
          <w:lang w:val="es-ES"/>
        </w:rPr>
      </w:pPr>
      <w:r w:rsidRPr="00FB533C">
        <w:rPr>
          <w:color w:val="000000" w:themeColor="text1"/>
          <w:lang w:val="es-ES"/>
        </w:rPr>
        <w:t>14.</w:t>
      </w:r>
      <w:r w:rsidRPr="00FB533C">
        <w:rPr>
          <w:color w:val="000000" w:themeColor="text1"/>
          <w:lang w:val="es-ES"/>
        </w:rPr>
        <w:tab/>
      </w:r>
      <w:r w:rsidR="00FB533C">
        <w:rPr>
          <w:color w:val="000000" w:themeColor="text1"/>
          <w:lang w:val="es-ES"/>
        </w:rPr>
        <w:t xml:space="preserve">Integración de la diversidad biológica </w:t>
      </w:r>
      <w:r w:rsidR="00FB533C" w:rsidRPr="00FB533C">
        <w:rPr>
          <w:color w:val="000000" w:themeColor="text1"/>
          <w:lang w:val="es-ES"/>
        </w:rPr>
        <w:t>y c</w:t>
      </w:r>
      <w:r w:rsidR="00FB533C" w:rsidRPr="00FB533C">
        <w:rPr>
          <w:lang w:val="es-ES"/>
        </w:rPr>
        <w:t>olaboración con gobiernos subnacionales</w:t>
      </w:r>
      <w:r w:rsidRPr="00FB533C">
        <w:rPr>
          <w:color w:val="000000" w:themeColor="text1"/>
          <w:lang w:val="es-ES"/>
        </w:rPr>
        <w:t>:</w:t>
      </w:r>
    </w:p>
    <w:p w14:paraId="00995C90" w14:textId="4EDF98A3" w:rsidR="005201AC" w:rsidRPr="00FB533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FB533C">
        <w:rPr>
          <w:lang w:val="es-ES"/>
        </w:rPr>
        <w:t>a)</w:t>
      </w:r>
      <w:r w:rsidRPr="00FB533C">
        <w:rPr>
          <w:lang w:val="es-ES"/>
        </w:rPr>
        <w:tab/>
      </w:r>
      <w:r w:rsidR="000F408C" w:rsidRPr="00FB533C">
        <w:rPr>
          <w:lang w:val="es-ES"/>
        </w:rPr>
        <w:t>Integración de la diversidad biológica en todos los sectores</w:t>
      </w:r>
      <w:r w:rsidRPr="00FB533C">
        <w:rPr>
          <w:lang w:val="es-ES"/>
        </w:rPr>
        <w:t>;</w:t>
      </w:r>
    </w:p>
    <w:p w14:paraId="00995C91" w14:textId="72EF7A1B" w:rsidR="005201AC" w:rsidRPr="00FB533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FB533C">
        <w:rPr>
          <w:lang w:val="es-ES"/>
        </w:rPr>
        <w:t>b)</w:t>
      </w:r>
      <w:r w:rsidRPr="00FB533C">
        <w:rPr>
          <w:lang w:val="es-ES"/>
        </w:rPr>
        <w:tab/>
      </w:r>
      <w:r w:rsidR="00FB533C" w:rsidRPr="00FB533C">
        <w:rPr>
          <w:snapToGrid w:val="0"/>
          <w:lang w:val="es-ES"/>
        </w:rPr>
        <w:t>Colaboración con gobiernos subnacionales, ciudades y otras autoridades locales para mejorar la implementación del Marco Mundial de Biodiversidad de Kunming-Montreal</w:t>
      </w:r>
      <w:r w:rsidRPr="00FB533C">
        <w:rPr>
          <w:snapToGrid w:val="0"/>
          <w:lang w:val="es-ES"/>
        </w:rPr>
        <w:t>.</w:t>
      </w:r>
    </w:p>
    <w:p w14:paraId="00995C92" w14:textId="77777777" w:rsidR="005201AC" w:rsidRPr="000F408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s-ES"/>
        </w:rPr>
      </w:pPr>
      <w:r w:rsidRPr="000F408C">
        <w:rPr>
          <w:lang w:val="es-ES"/>
        </w:rPr>
        <w:t>15.</w:t>
      </w:r>
      <w:r w:rsidRPr="000F408C">
        <w:rPr>
          <w:lang w:val="es-ES"/>
        </w:rPr>
        <w:tab/>
      </w:r>
      <w:r w:rsidR="000F408C" w:rsidRPr="00B9001E">
        <w:rPr>
          <w:lang w:val="es-ES"/>
        </w:rPr>
        <w:t>Plan de Acción sobre Género</w:t>
      </w:r>
      <w:r w:rsidRPr="00B9001E">
        <w:rPr>
          <w:lang w:val="es-ES"/>
        </w:rPr>
        <w:t>.</w:t>
      </w:r>
    </w:p>
    <w:p w14:paraId="00995C93" w14:textId="77777777" w:rsidR="005201AC" w:rsidRPr="004145D3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s-ES"/>
        </w:rPr>
      </w:pPr>
      <w:r w:rsidRPr="004145D3">
        <w:rPr>
          <w:lang w:val="es-ES"/>
        </w:rPr>
        <w:t>16.</w:t>
      </w:r>
      <w:r w:rsidRPr="004145D3">
        <w:rPr>
          <w:lang w:val="es-ES"/>
        </w:rPr>
        <w:tab/>
      </w:r>
      <w:r w:rsidR="003D53B8" w:rsidRPr="004145D3">
        <w:rPr>
          <w:lang w:val="es-ES"/>
        </w:rPr>
        <w:t>Biología sintética</w:t>
      </w:r>
      <w:r w:rsidRPr="004145D3">
        <w:rPr>
          <w:lang w:val="es-ES"/>
        </w:rPr>
        <w:t>.</w:t>
      </w:r>
    </w:p>
    <w:p w14:paraId="00995C94" w14:textId="77777777" w:rsidR="005201AC" w:rsidRPr="00C42FC4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s-ES"/>
        </w:rPr>
      </w:pPr>
      <w:r w:rsidRPr="00B9001E">
        <w:rPr>
          <w:lang w:val="es-ES"/>
        </w:rPr>
        <w:t>17.</w:t>
      </w:r>
      <w:r w:rsidRPr="00B9001E">
        <w:rPr>
          <w:lang w:val="es-ES"/>
        </w:rPr>
        <w:tab/>
      </w:r>
      <w:r w:rsidR="00FB533C" w:rsidRPr="00B9001E">
        <w:rPr>
          <w:lang w:val="es-ES"/>
        </w:rPr>
        <w:t xml:space="preserve">Necesidades científicas y técnicas para apoyar la implementación del Marco Mundial de Biodiversidad de Kunming-Montreal </w:t>
      </w:r>
      <w:r w:rsidR="00B9001E" w:rsidRPr="00B9001E">
        <w:rPr>
          <w:lang w:val="es-ES"/>
        </w:rPr>
        <w:t>y cuestiones relacionadas con el programa de trabajo de la Plataforma Intergubernamental Científico-Normativa sobre Diversidad Biológica y Servicios de los </w:t>
      </w:r>
      <w:r w:rsidR="00B9001E" w:rsidRPr="00C42FC4">
        <w:rPr>
          <w:lang w:val="es-ES"/>
        </w:rPr>
        <w:t>Ecosistemas</w:t>
      </w:r>
      <w:r w:rsidRPr="00C42FC4">
        <w:rPr>
          <w:lang w:val="es-ES"/>
        </w:rPr>
        <w:t>:</w:t>
      </w:r>
    </w:p>
    <w:p w14:paraId="00995C95" w14:textId="7E0CE060" w:rsidR="005201AC" w:rsidRPr="00C42FC4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C42FC4">
        <w:rPr>
          <w:lang w:val="es-ES"/>
        </w:rPr>
        <w:t>a)</w:t>
      </w:r>
      <w:r w:rsidRPr="00C42FC4">
        <w:rPr>
          <w:lang w:val="es-ES"/>
        </w:rPr>
        <w:tab/>
      </w:r>
      <w:r w:rsidR="00B9001E" w:rsidRPr="00C42FC4">
        <w:rPr>
          <w:lang w:val="es-ES"/>
        </w:rPr>
        <w:t xml:space="preserve">Revisión y análisis estratégicos de los programas de trabajo del Convenio </w:t>
      </w:r>
      <w:r w:rsidR="00C42FC4" w:rsidRPr="00C42FC4">
        <w:rPr>
          <w:lang w:val="es-ES"/>
        </w:rPr>
        <w:t xml:space="preserve">sobre la Diversidad Biológica </w:t>
      </w:r>
      <w:r w:rsidR="00B9001E" w:rsidRPr="00C42FC4">
        <w:rPr>
          <w:lang w:val="es-ES"/>
        </w:rPr>
        <w:t>en el contexto del Marco</w:t>
      </w:r>
      <w:r w:rsidRPr="00C42FC4">
        <w:rPr>
          <w:lang w:val="es-ES"/>
        </w:rPr>
        <w:t>;</w:t>
      </w:r>
    </w:p>
    <w:p w14:paraId="00995C96" w14:textId="07F75816" w:rsidR="005201AC" w:rsidRPr="00C42FC4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C42FC4">
        <w:rPr>
          <w:lang w:val="es-ES"/>
        </w:rPr>
        <w:t>b)</w:t>
      </w:r>
      <w:r w:rsidRPr="00C42FC4">
        <w:rPr>
          <w:lang w:val="es-ES"/>
        </w:rPr>
        <w:tab/>
      </w:r>
      <w:r w:rsidR="00C42FC4" w:rsidRPr="004145D3">
        <w:rPr>
          <w:lang w:val="es-ES"/>
        </w:rPr>
        <w:t>Revisión estratégica y actualizaciones del programa de trabajo ampliado sobre diversidad biológica forestal</w:t>
      </w:r>
      <w:r w:rsidRPr="004145D3">
        <w:rPr>
          <w:lang w:val="es-ES"/>
        </w:rPr>
        <w:t>;</w:t>
      </w:r>
    </w:p>
    <w:p w14:paraId="00995C97" w14:textId="36FAF97E" w:rsidR="005201AC" w:rsidRPr="00C42FC4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C42FC4">
        <w:rPr>
          <w:lang w:val="es-ES"/>
        </w:rPr>
        <w:t>c)</w:t>
      </w:r>
      <w:r w:rsidRPr="00C42FC4">
        <w:rPr>
          <w:lang w:val="es-ES"/>
        </w:rPr>
        <w:tab/>
      </w:r>
      <w:r w:rsidR="00C42FC4" w:rsidRPr="00C42FC4">
        <w:rPr>
          <w:lang w:val="es-ES"/>
        </w:rPr>
        <w:t>Revisión estratégica y actualizaciones del programa de trabajo s</w:t>
      </w:r>
      <w:r w:rsidR="00C42FC4">
        <w:rPr>
          <w:lang w:val="es-ES"/>
        </w:rPr>
        <w:t>obre áreas protegidas</w:t>
      </w:r>
      <w:r w:rsidRPr="00C42FC4">
        <w:rPr>
          <w:lang w:val="es-ES"/>
        </w:rPr>
        <w:t>;</w:t>
      </w:r>
    </w:p>
    <w:p w14:paraId="00995C98" w14:textId="554224C6" w:rsidR="005201AC" w:rsidRPr="00C42FC4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C42FC4">
        <w:rPr>
          <w:lang w:val="es-ES"/>
        </w:rPr>
        <w:t>d)</w:t>
      </w:r>
      <w:r w:rsidRPr="00C42FC4">
        <w:rPr>
          <w:lang w:val="es-ES"/>
        </w:rPr>
        <w:tab/>
      </w:r>
      <w:r w:rsidR="00C42FC4" w:rsidRPr="00C42FC4">
        <w:rPr>
          <w:lang w:val="es-ES"/>
        </w:rPr>
        <w:t>Esferas para posibles trabajos adicionales en el contexto del Marco</w:t>
      </w:r>
      <w:r w:rsidRPr="00C42FC4">
        <w:rPr>
          <w:lang w:val="es-ES"/>
        </w:rPr>
        <w:t>;</w:t>
      </w:r>
    </w:p>
    <w:p w14:paraId="00995C99" w14:textId="65899D23" w:rsidR="005201AC" w:rsidRPr="00C42FC4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C42FC4">
        <w:rPr>
          <w:lang w:val="es-ES"/>
        </w:rPr>
        <w:t>e)</w:t>
      </w:r>
      <w:r w:rsidRPr="00C42FC4">
        <w:rPr>
          <w:lang w:val="es-ES"/>
        </w:rPr>
        <w:tab/>
      </w:r>
      <w:r w:rsidR="00C42FC4" w:rsidRPr="00C42FC4">
        <w:rPr>
          <w:lang w:val="es-ES"/>
        </w:rPr>
        <w:t xml:space="preserve">Cuestiones relacionadas con el programa de trabajo de la </w:t>
      </w:r>
      <w:r w:rsidR="005201AC" w:rsidRPr="00C42FC4">
        <w:rPr>
          <w:lang w:val="es-ES"/>
        </w:rPr>
        <w:t>Plat</w:t>
      </w:r>
      <w:r w:rsidR="00B66665">
        <w:rPr>
          <w:lang w:val="es-ES"/>
        </w:rPr>
        <w:t>a</w:t>
      </w:r>
      <w:r w:rsidR="005201AC" w:rsidRPr="00C42FC4">
        <w:rPr>
          <w:lang w:val="es-ES"/>
        </w:rPr>
        <w:t>form</w:t>
      </w:r>
      <w:r w:rsidR="00C42FC4" w:rsidRPr="00C42FC4">
        <w:rPr>
          <w:lang w:val="es-ES"/>
        </w:rPr>
        <w:t>a</w:t>
      </w:r>
      <w:r w:rsidR="004715F1" w:rsidRPr="00C42FC4">
        <w:rPr>
          <w:lang w:val="es-ES"/>
        </w:rPr>
        <w:t>.</w:t>
      </w:r>
    </w:p>
    <w:p w14:paraId="00995C9A" w14:textId="77777777" w:rsidR="005201AC" w:rsidRPr="00C95E56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s-ES"/>
        </w:rPr>
      </w:pPr>
      <w:r w:rsidRPr="00C95E56">
        <w:rPr>
          <w:lang w:val="es-ES"/>
        </w:rPr>
        <w:t>18.</w:t>
      </w:r>
      <w:r w:rsidRPr="00C95E56">
        <w:rPr>
          <w:lang w:val="es-ES"/>
        </w:rPr>
        <w:tab/>
      </w:r>
      <w:r w:rsidR="00C95E56" w:rsidRPr="00C95E56">
        <w:rPr>
          <w:lang w:val="es-ES"/>
        </w:rPr>
        <w:t>Otras cuestiones científicas y técnicas relacionadas con la implementación del Marco Mundial de Biodiversidad de Kunming-Montreal</w:t>
      </w:r>
      <w:r w:rsidRPr="00C95E56">
        <w:rPr>
          <w:lang w:val="es-ES"/>
        </w:rPr>
        <w:t>:</w:t>
      </w:r>
    </w:p>
    <w:p w14:paraId="00995C9B" w14:textId="6B5E466B" w:rsidR="005201AC" w:rsidRPr="003D53B8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3D53B8">
        <w:rPr>
          <w:lang w:val="es-ES"/>
        </w:rPr>
        <w:t>a)</w:t>
      </w:r>
      <w:r w:rsidRPr="003D53B8">
        <w:rPr>
          <w:lang w:val="es-ES"/>
        </w:rPr>
        <w:tab/>
      </w:r>
      <w:r w:rsidR="003D53B8" w:rsidRPr="003D53B8">
        <w:rPr>
          <w:lang w:val="es-ES"/>
        </w:rPr>
        <w:t>Diversidad biológica y cambio climático</w:t>
      </w:r>
      <w:r w:rsidRPr="003D53B8">
        <w:rPr>
          <w:lang w:val="es-ES"/>
        </w:rPr>
        <w:t>;</w:t>
      </w:r>
    </w:p>
    <w:p w14:paraId="00995C9C" w14:textId="1AC056A2" w:rsidR="005201AC" w:rsidRPr="003D53B8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3D53B8">
        <w:rPr>
          <w:lang w:val="es-ES"/>
        </w:rPr>
        <w:t>b)</w:t>
      </w:r>
      <w:r w:rsidRPr="003D53B8">
        <w:rPr>
          <w:lang w:val="es-ES"/>
        </w:rPr>
        <w:tab/>
      </w:r>
      <w:r w:rsidR="003D53B8" w:rsidRPr="003D53B8">
        <w:rPr>
          <w:lang w:val="es-ES"/>
        </w:rPr>
        <w:t>Gestión sostenible de la fauna y flora silvestres</w:t>
      </w:r>
      <w:r w:rsidRPr="003D53B8">
        <w:rPr>
          <w:lang w:val="es-ES"/>
        </w:rPr>
        <w:t>;</w:t>
      </w:r>
    </w:p>
    <w:p w14:paraId="00995C9D" w14:textId="5FC83DB8" w:rsidR="005201AC" w:rsidRPr="003D53B8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3D53B8">
        <w:rPr>
          <w:lang w:val="es-ES"/>
        </w:rPr>
        <w:lastRenderedPageBreak/>
        <w:t>c)</w:t>
      </w:r>
      <w:r w:rsidRPr="003D53B8">
        <w:rPr>
          <w:lang w:val="es-ES"/>
        </w:rPr>
        <w:tab/>
      </w:r>
      <w:r w:rsidR="003D53B8" w:rsidRPr="003D53B8">
        <w:rPr>
          <w:lang w:val="es-ES"/>
        </w:rPr>
        <w:t>Diversidad biológica marina y costera y diversidad biológica de las islas</w:t>
      </w:r>
      <w:r w:rsidRPr="003D53B8">
        <w:rPr>
          <w:lang w:val="es-ES"/>
        </w:rPr>
        <w:t>;</w:t>
      </w:r>
    </w:p>
    <w:p w14:paraId="00995C9E" w14:textId="1FF4B6E1" w:rsidR="005201AC" w:rsidRPr="000F408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0F408C">
        <w:rPr>
          <w:lang w:val="es-ES"/>
        </w:rPr>
        <w:t>d)</w:t>
      </w:r>
      <w:r w:rsidRPr="000F408C">
        <w:rPr>
          <w:lang w:val="es-ES"/>
        </w:rPr>
        <w:tab/>
      </w:r>
      <w:r w:rsidR="00B9001E" w:rsidRPr="00B9001E">
        <w:rPr>
          <w:lang w:val="es-ES"/>
        </w:rPr>
        <w:t>Diversidad biológica y agricultura</w:t>
      </w:r>
      <w:r w:rsidRPr="000F408C">
        <w:rPr>
          <w:lang w:val="es-ES"/>
        </w:rPr>
        <w:t>;</w:t>
      </w:r>
    </w:p>
    <w:p w14:paraId="00995C9F" w14:textId="0A1892F5" w:rsidR="005201AC" w:rsidRPr="000F408C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0F408C">
        <w:rPr>
          <w:lang w:val="es-ES"/>
        </w:rPr>
        <w:t>e)</w:t>
      </w:r>
      <w:r w:rsidRPr="000F408C">
        <w:rPr>
          <w:lang w:val="es-ES"/>
        </w:rPr>
        <w:tab/>
      </w:r>
      <w:r w:rsidR="003D53B8" w:rsidRPr="000F408C">
        <w:rPr>
          <w:lang w:val="es-ES"/>
        </w:rPr>
        <w:t>Especies exóticas invasoras</w:t>
      </w:r>
      <w:r w:rsidRPr="000F408C">
        <w:rPr>
          <w:lang w:val="es-ES"/>
        </w:rPr>
        <w:t>;</w:t>
      </w:r>
    </w:p>
    <w:p w14:paraId="00995CA0" w14:textId="6BCA83D6" w:rsidR="005201AC" w:rsidRPr="003D53B8" w:rsidRDefault="00527283" w:rsidP="001F2007">
      <w:pPr>
        <w:pStyle w:val="Para10"/>
        <w:numPr>
          <w:ilvl w:val="0"/>
          <w:numId w:val="0"/>
        </w:numPr>
        <w:tabs>
          <w:tab w:val="clear" w:pos="1701"/>
        </w:tabs>
        <w:ind w:left="1701" w:hanging="567"/>
        <w:jc w:val="left"/>
        <w:rPr>
          <w:lang w:val="es-ES"/>
        </w:rPr>
      </w:pPr>
      <w:r w:rsidRPr="003D53B8">
        <w:rPr>
          <w:lang w:val="es-ES"/>
        </w:rPr>
        <w:t>f)</w:t>
      </w:r>
      <w:r w:rsidRPr="003D53B8">
        <w:rPr>
          <w:lang w:val="es-ES"/>
        </w:rPr>
        <w:tab/>
      </w:r>
      <w:r w:rsidR="003D53B8" w:rsidRPr="003D53B8">
        <w:rPr>
          <w:lang w:val="es-ES"/>
        </w:rPr>
        <w:t>Diversidad biológica y salud</w:t>
      </w:r>
      <w:r w:rsidRPr="003D53B8">
        <w:rPr>
          <w:lang w:val="es-ES"/>
        </w:rPr>
        <w:t>.</w:t>
      </w:r>
    </w:p>
    <w:p w14:paraId="00995CA1" w14:textId="77777777" w:rsidR="005201AC" w:rsidRPr="00D75DB9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s-ES"/>
        </w:rPr>
      </w:pPr>
      <w:r w:rsidRPr="00D75DB9">
        <w:rPr>
          <w:lang w:val="es-ES"/>
        </w:rPr>
        <w:t>19.</w:t>
      </w:r>
      <w:r w:rsidRPr="00D75DB9">
        <w:rPr>
          <w:lang w:val="es-ES"/>
        </w:rPr>
        <w:tab/>
      </w:r>
      <w:r w:rsidR="00D75DB9">
        <w:rPr>
          <w:lang w:val="es-ES"/>
        </w:rPr>
        <w:t>Revisión</w:t>
      </w:r>
      <w:r w:rsidR="00D75DB9" w:rsidRPr="00D75DB9">
        <w:rPr>
          <w:lang w:val="es-ES"/>
        </w:rPr>
        <w:t xml:space="preserve"> de la eficacia de los procesos del Convenio </w:t>
      </w:r>
      <w:r w:rsidR="00D75DB9">
        <w:rPr>
          <w:lang w:val="es-ES"/>
        </w:rPr>
        <w:t xml:space="preserve">sobre la Diversidad Biológica </w:t>
      </w:r>
      <w:r w:rsidR="00D75DB9" w:rsidRPr="00D75DB9">
        <w:rPr>
          <w:lang w:val="es-ES"/>
        </w:rPr>
        <w:t>y sus Protocolos</w:t>
      </w:r>
      <w:r w:rsidRPr="00D75DB9">
        <w:rPr>
          <w:lang w:val="es-ES"/>
        </w:rPr>
        <w:t>.</w:t>
      </w:r>
    </w:p>
    <w:p w14:paraId="00995CA2" w14:textId="77777777" w:rsidR="005201AC" w:rsidRPr="001A16B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s-ES"/>
        </w:rPr>
      </w:pPr>
      <w:r w:rsidRPr="001A16BC">
        <w:rPr>
          <w:lang w:val="es-ES"/>
        </w:rPr>
        <w:t>20.</w:t>
      </w:r>
      <w:r w:rsidRPr="001A16BC">
        <w:rPr>
          <w:lang w:val="es-ES"/>
        </w:rPr>
        <w:tab/>
      </w:r>
      <w:r w:rsidR="001A16BC" w:rsidRPr="001A16BC">
        <w:rPr>
          <w:lang w:val="es-ES"/>
        </w:rPr>
        <w:t>Programa de trabajo plurianual de la Conferencia de las Partes</w:t>
      </w:r>
      <w:r w:rsidR="005201AC" w:rsidRPr="001A16BC">
        <w:rPr>
          <w:lang w:val="es-ES"/>
        </w:rPr>
        <w:t>.</w:t>
      </w:r>
    </w:p>
    <w:p w14:paraId="00995CA3" w14:textId="77777777" w:rsidR="005201AC" w:rsidRPr="001A16B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s-ES"/>
        </w:rPr>
      </w:pPr>
      <w:r w:rsidRPr="001A16BC">
        <w:rPr>
          <w:lang w:val="es-ES"/>
        </w:rPr>
        <w:t>21.</w:t>
      </w:r>
      <w:r w:rsidRPr="001A16BC">
        <w:rPr>
          <w:lang w:val="es-ES"/>
        </w:rPr>
        <w:tab/>
      </w:r>
      <w:r w:rsidR="005201AC" w:rsidRPr="001A16BC">
        <w:rPr>
          <w:lang w:val="es-ES"/>
        </w:rPr>
        <w:t>Ot</w:t>
      </w:r>
      <w:r w:rsidR="001A16BC" w:rsidRPr="001A16BC">
        <w:rPr>
          <w:lang w:val="es-ES"/>
        </w:rPr>
        <w:t>ros asuntos</w:t>
      </w:r>
      <w:r w:rsidR="005201AC" w:rsidRPr="001A16BC">
        <w:rPr>
          <w:lang w:val="es-ES"/>
        </w:rPr>
        <w:t>.</w:t>
      </w:r>
    </w:p>
    <w:p w14:paraId="00995CA4" w14:textId="77777777" w:rsidR="005201AC" w:rsidRPr="001A16BC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s-ES"/>
        </w:rPr>
      </w:pPr>
      <w:r w:rsidRPr="001A16BC">
        <w:rPr>
          <w:lang w:val="es-ES"/>
        </w:rPr>
        <w:t>22.</w:t>
      </w:r>
      <w:r w:rsidRPr="001A16BC">
        <w:rPr>
          <w:lang w:val="es-ES"/>
        </w:rPr>
        <w:tab/>
      </w:r>
      <w:r w:rsidR="001A16BC" w:rsidRPr="001A16BC">
        <w:rPr>
          <w:lang w:val="es-ES"/>
        </w:rPr>
        <w:t>Adopción del informe</w:t>
      </w:r>
      <w:r w:rsidR="005201AC" w:rsidRPr="001A16BC">
        <w:rPr>
          <w:lang w:val="es-ES"/>
        </w:rPr>
        <w:t>.</w:t>
      </w:r>
    </w:p>
    <w:p w14:paraId="00995CA5" w14:textId="77777777" w:rsidR="005201AC" w:rsidRPr="00F95424" w:rsidRDefault="00527283" w:rsidP="001F2007">
      <w:pPr>
        <w:pStyle w:val="Para10"/>
        <w:numPr>
          <w:ilvl w:val="0"/>
          <w:numId w:val="0"/>
        </w:numPr>
        <w:tabs>
          <w:tab w:val="clear" w:pos="1134"/>
        </w:tabs>
        <w:ind w:left="1134" w:hanging="567"/>
        <w:jc w:val="left"/>
        <w:rPr>
          <w:lang w:val="en-GB"/>
        </w:rPr>
      </w:pPr>
      <w:r w:rsidRPr="00F95424">
        <w:rPr>
          <w:lang w:val="en-GB"/>
        </w:rPr>
        <w:t>23.</w:t>
      </w:r>
      <w:r w:rsidRPr="00F95424">
        <w:rPr>
          <w:lang w:val="en-GB"/>
        </w:rPr>
        <w:tab/>
      </w:r>
      <w:r w:rsidR="001A16BC">
        <w:t xml:space="preserve">Clausura de la </w:t>
      </w:r>
      <w:proofErr w:type="spellStart"/>
      <w:r w:rsidR="001A16BC">
        <w:t>reunión</w:t>
      </w:r>
      <w:proofErr w:type="spellEnd"/>
      <w:r w:rsidR="005201AC">
        <w:rPr>
          <w:lang w:val="en-GB"/>
        </w:rPr>
        <w:t>.</w:t>
      </w:r>
    </w:p>
    <w:p w14:paraId="00995CA6" w14:textId="77777777" w:rsidR="00A111D1" w:rsidRPr="003F1A75" w:rsidRDefault="00A111D1" w:rsidP="006E7BE2">
      <w:pPr>
        <w:pStyle w:val="Para1"/>
        <w:numPr>
          <w:ilvl w:val="0"/>
          <w:numId w:val="0"/>
        </w:numPr>
        <w:ind w:left="567"/>
        <w:jc w:val="center"/>
      </w:pPr>
      <w:r w:rsidRPr="003F1A75">
        <w:t>__________</w:t>
      </w:r>
    </w:p>
    <w:sectPr w:rsidR="00A111D1" w:rsidRPr="003F1A75" w:rsidSect="00B44617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1134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7D1EFEC" w14:textId="77777777" w:rsidR="00C4492A" w:rsidRPr="003F1A75" w:rsidRDefault="00C4492A" w:rsidP="00CF1848">
      <w:r w:rsidRPr="003F1A75">
        <w:separator/>
      </w:r>
    </w:p>
  </w:endnote>
  <w:endnote w:type="continuationSeparator" w:id="0">
    <w:p w14:paraId="66A554BC" w14:textId="77777777" w:rsidR="00C4492A" w:rsidRPr="003F1A75" w:rsidRDefault="00C4492A" w:rsidP="00CF1848">
      <w:r w:rsidRPr="003F1A75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notTrueType/>
    <w:pitch w:val="variable"/>
    <w:sig w:usb0="01000001" w:usb1="00000000" w:usb2="00000000" w:usb3="00000000" w:csb0="00010000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00995CB3" w14:textId="77777777" w:rsidR="00D75CA6" w:rsidRPr="003F1A75" w:rsidRDefault="001F37DB" w:rsidP="00D75CA6">
            <w:pPr>
              <w:pStyle w:val="Footer"/>
              <w:jc w:val="left"/>
            </w:pPr>
            <w:r w:rsidRPr="003F1A75">
              <w:rPr>
                <w:b/>
                <w:bCs/>
                <w:szCs w:val="20"/>
              </w:rPr>
              <w:fldChar w:fldCharType="begin"/>
            </w:r>
            <w:r w:rsidR="00D75CA6" w:rsidRPr="003F1A75">
              <w:rPr>
                <w:b/>
                <w:bCs/>
                <w:szCs w:val="20"/>
              </w:rPr>
              <w:instrText xml:space="preserve"> PAGE </w:instrText>
            </w:r>
            <w:r w:rsidRPr="003F1A75">
              <w:rPr>
                <w:b/>
                <w:bCs/>
                <w:szCs w:val="20"/>
              </w:rPr>
              <w:fldChar w:fldCharType="separate"/>
            </w:r>
            <w:r w:rsidR="00033C29">
              <w:rPr>
                <w:b/>
                <w:bCs/>
                <w:noProof/>
                <w:szCs w:val="20"/>
              </w:rPr>
              <w:t>2</w:t>
            </w:r>
            <w:r w:rsidRPr="003F1A75">
              <w:rPr>
                <w:b/>
                <w:bCs/>
                <w:szCs w:val="20"/>
              </w:rPr>
              <w:fldChar w:fldCharType="end"/>
            </w:r>
            <w:r w:rsidR="00D75CA6" w:rsidRPr="003F1A75">
              <w:rPr>
                <w:szCs w:val="20"/>
              </w:rPr>
              <w:t>/</w:t>
            </w:r>
            <w:r w:rsidRPr="003F1A75">
              <w:rPr>
                <w:b/>
                <w:bCs/>
                <w:szCs w:val="20"/>
              </w:rPr>
              <w:fldChar w:fldCharType="begin"/>
            </w:r>
            <w:r w:rsidR="00D75CA6" w:rsidRPr="003F1A75">
              <w:rPr>
                <w:b/>
                <w:bCs/>
                <w:szCs w:val="20"/>
              </w:rPr>
              <w:instrText xml:space="preserve"> NUMPAGES  </w:instrText>
            </w:r>
            <w:r w:rsidRPr="003F1A75">
              <w:rPr>
                <w:b/>
                <w:bCs/>
                <w:szCs w:val="20"/>
              </w:rPr>
              <w:fldChar w:fldCharType="separate"/>
            </w:r>
            <w:r w:rsidR="00033C29">
              <w:rPr>
                <w:b/>
                <w:bCs/>
                <w:noProof/>
                <w:szCs w:val="20"/>
              </w:rPr>
              <w:t>3</w:t>
            </w:r>
            <w:r w:rsidRPr="003F1A75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00995CB4" w14:textId="77777777" w:rsidR="00D75CA6" w:rsidRPr="003F1A75" w:rsidRDefault="001F37DB" w:rsidP="00D75CA6">
        <w:pPr>
          <w:pStyle w:val="Footer"/>
        </w:pPr>
        <w:r w:rsidRPr="003F1A75">
          <w:rPr>
            <w:b/>
            <w:bCs/>
            <w:szCs w:val="20"/>
          </w:rPr>
          <w:fldChar w:fldCharType="begin"/>
        </w:r>
        <w:r w:rsidR="00D75CA6" w:rsidRPr="003F1A75">
          <w:rPr>
            <w:b/>
            <w:bCs/>
            <w:szCs w:val="20"/>
          </w:rPr>
          <w:instrText xml:space="preserve"> PAGE </w:instrText>
        </w:r>
        <w:r w:rsidRPr="003F1A75">
          <w:rPr>
            <w:b/>
            <w:bCs/>
            <w:szCs w:val="20"/>
          </w:rPr>
          <w:fldChar w:fldCharType="separate"/>
        </w:r>
        <w:r w:rsidR="00033C29">
          <w:rPr>
            <w:b/>
            <w:bCs/>
            <w:noProof/>
            <w:szCs w:val="20"/>
          </w:rPr>
          <w:t>3</w:t>
        </w:r>
        <w:r w:rsidRPr="003F1A75">
          <w:rPr>
            <w:b/>
            <w:bCs/>
            <w:szCs w:val="20"/>
          </w:rPr>
          <w:fldChar w:fldCharType="end"/>
        </w:r>
        <w:r w:rsidR="00D75CA6" w:rsidRPr="003F1A75">
          <w:rPr>
            <w:szCs w:val="20"/>
          </w:rPr>
          <w:t>/</w:t>
        </w:r>
        <w:r w:rsidRPr="003F1A75">
          <w:rPr>
            <w:b/>
            <w:bCs/>
            <w:szCs w:val="20"/>
          </w:rPr>
          <w:fldChar w:fldCharType="begin"/>
        </w:r>
        <w:r w:rsidR="00D75CA6" w:rsidRPr="003F1A75">
          <w:rPr>
            <w:b/>
            <w:bCs/>
            <w:szCs w:val="20"/>
          </w:rPr>
          <w:instrText xml:space="preserve"> NUMPAGES  </w:instrText>
        </w:r>
        <w:r w:rsidRPr="003F1A75">
          <w:rPr>
            <w:b/>
            <w:bCs/>
            <w:szCs w:val="20"/>
          </w:rPr>
          <w:fldChar w:fldCharType="separate"/>
        </w:r>
        <w:r w:rsidR="00033C29">
          <w:rPr>
            <w:b/>
            <w:bCs/>
            <w:noProof/>
            <w:szCs w:val="20"/>
          </w:rPr>
          <w:t>3</w:t>
        </w:r>
        <w:r w:rsidRPr="003F1A75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49EF984" w14:textId="77777777" w:rsidR="00C4492A" w:rsidRPr="003F1A75" w:rsidRDefault="00C4492A" w:rsidP="00CF1848">
      <w:r w:rsidRPr="003F1A75">
        <w:separator/>
      </w:r>
    </w:p>
  </w:footnote>
  <w:footnote w:type="continuationSeparator" w:id="0">
    <w:p w14:paraId="2F53AC4E" w14:textId="77777777" w:rsidR="00C4492A" w:rsidRPr="003F1A75" w:rsidRDefault="00C4492A" w:rsidP="00CF1848">
      <w:r w:rsidRPr="003F1A75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00995CB1" w14:textId="689B7421" w:rsidR="00534681" w:rsidRPr="003F1A75" w:rsidRDefault="00BD659C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CBD/COP/17/1/Rev.1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00995CB2" w14:textId="412C846F" w:rsidR="009505C9" w:rsidRPr="003F1A75" w:rsidRDefault="00527283" w:rsidP="007C4951">
        <w:pPr>
          <w:pStyle w:val="Header"/>
          <w:spacing w:after="240"/>
          <w:jc w:val="right"/>
        </w:pPr>
        <w:r>
          <w:t>CBD/COP/17/1</w:t>
        </w:r>
        <w:r w:rsidR="00BD659C">
          <w:t>/Rev.1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2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" w15:restartNumberingAfterBreak="0">
    <w:nsid w:val="5D943BEE"/>
    <w:multiLevelType w:val="multilevel"/>
    <w:tmpl w:val="222A08B4"/>
    <w:numStyleLink w:val="ListCBD"/>
  </w:abstractNum>
  <w:abstractNum w:abstractNumId="4" w15:restartNumberingAfterBreak="0">
    <w:nsid w:val="68B70991"/>
    <w:multiLevelType w:val="hybridMultilevel"/>
    <w:tmpl w:val="900A58B2"/>
    <w:lvl w:ilvl="0" w:tplc="1EF4DB82">
      <w:start w:val="1"/>
      <w:numFmt w:val="decimal"/>
      <w:pStyle w:val="Para10"/>
      <w:lvlText w:val="%1."/>
      <w:lvlJc w:val="left"/>
      <w:pPr>
        <w:ind w:left="3796" w:hanging="360"/>
      </w:pPr>
      <w:rPr>
        <w:rFonts w:hint="default"/>
      </w:rPr>
    </w:lvl>
    <w:lvl w:ilvl="1" w:tplc="10090019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5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6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1782528249">
    <w:abstractNumId w:val="2"/>
  </w:num>
  <w:num w:numId="2" w16cid:durableId="724331001">
    <w:abstractNumId w:val="0"/>
  </w:num>
  <w:num w:numId="3" w16cid:durableId="1551259791">
    <w:abstractNumId w:val="6"/>
  </w:num>
  <w:num w:numId="4" w16cid:durableId="814951280">
    <w:abstractNumId w:val="7"/>
  </w:num>
  <w:num w:numId="5" w16cid:durableId="1331634840">
    <w:abstractNumId w:val="1"/>
  </w:num>
  <w:num w:numId="6" w16cid:durableId="2103183442">
    <w:abstractNumId w:val="5"/>
  </w:num>
  <w:num w:numId="7" w16cid:durableId="963581633">
    <w:abstractNumId w:val="3"/>
  </w:num>
  <w:num w:numId="8" w16cid:durableId="120147934">
    <w:abstractNumId w:val="4"/>
  </w:num>
  <w:num w:numId="9" w16cid:durableId="2146853179">
    <w:abstractNumId w:val="4"/>
  </w:num>
  <w:num w:numId="10" w16cid:durableId="788622699">
    <w:abstractNumId w:val="4"/>
  </w:num>
  <w:num w:numId="11" w16cid:durableId="2116245814">
    <w:abstractNumId w:val="4"/>
  </w:num>
  <w:num w:numId="12" w16cid:durableId="1302074518">
    <w:abstractNumId w:val="4"/>
  </w:num>
  <w:num w:numId="13" w16cid:durableId="1544633926">
    <w:abstractNumId w:val="4"/>
  </w:num>
  <w:num w:numId="14" w16cid:durableId="1763837744">
    <w:abstractNumId w:val="4"/>
  </w:num>
  <w:num w:numId="15" w16cid:durableId="803037889">
    <w:abstractNumId w:val="4"/>
  </w:num>
  <w:num w:numId="16" w16cid:durableId="453597636">
    <w:abstractNumId w:val="4"/>
  </w:num>
  <w:num w:numId="17" w16cid:durableId="1471632357">
    <w:abstractNumId w:val="4"/>
  </w:num>
  <w:num w:numId="18" w16cid:durableId="587233404">
    <w:abstractNumId w:val="4"/>
  </w:num>
  <w:num w:numId="19" w16cid:durableId="149180605">
    <w:abstractNumId w:val="4"/>
  </w:num>
  <w:num w:numId="20" w16cid:durableId="1195460862">
    <w:abstractNumId w:val="4"/>
  </w:num>
  <w:num w:numId="21" w16cid:durableId="613905775">
    <w:abstractNumId w:val="4"/>
  </w:num>
  <w:num w:numId="22" w16cid:durableId="966006157">
    <w:abstractNumId w:val="4"/>
  </w:num>
  <w:num w:numId="23" w16cid:durableId="1827434510">
    <w:abstractNumId w:val="4"/>
  </w:num>
  <w:num w:numId="24" w16cid:durableId="1602760346">
    <w:abstractNumId w:val="4"/>
  </w:num>
  <w:num w:numId="25" w16cid:durableId="1147283593">
    <w:abstractNumId w:val="4"/>
  </w:num>
  <w:num w:numId="26" w16cid:durableId="1341204031">
    <w:abstractNumId w:val="4"/>
  </w:num>
  <w:num w:numId="27" w16cid:durableId="1044674460">
    <w:abstractNumId w:val="4"/>
  </w:num>
  <w:num w:numId="28" w16cid:durableId="859663443">
    <w:abstractNumId w:val="4"/>
  </w:num>
  <w:num w:numId="29" w16cid:durableId="985935894">
    <w:abstractNumId w:val="4"/>
  </w:num>
  <w:num w:numId="30" w16cid:durableId="1719083264">
    <w:abstractNumId w:val="4"/>
  </w:num>
  <w:num w:numId="31" w16cid:durableId="1870944225">
    <w:abstractNumId w:val="4"/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proofState w:spelling="clean" w:grammar="clean"/>
  <w:attachedTemplate r:id="rId1"/>
  <w:defaultTabStop w:val="720"/>
  <w:hyphenationZone w:val="425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201AC"/>
    <w:rsid w:val="00002DA6"/>
    <w:rsid w:val="00027107"/>
    <w:rsid w:val="00033C29"/>
    <w:rsid w:val="0007171B"/>
    <w:rsid w:val="00081F4C"/>
    <w:rsid w:val="000A6B30"/>
    <w:rsid w:val="000B5F05"/>
    <w:rsid w:val="000D0F68"/>
    <w:rsid w:val="000D5956"/>
    <w:rsid w:val="000E2DDA"/>
    <w:rsid w:val="000E673A"/>
    <w:rsid w:val="000E6742"/>
    <w:rsid w:val="000F408C"/>
    <w:rsid w:val="000F6945"/>
    <w:rsid w:val="000F6D40"/>
    <w:rsid w:val="000F74F5"/>
    <w:rsid w:val="000F78FC"/>
    <w:rsid w:val="001015F5"/>
    <w:rsid w:val="001031DF"/>
    <w:rsid w:val="00105372"/>
    <w:rsid w:val="001054A6"/>
    <w:rsid w:val="001078A1"/>
    <w:rsid w:val="00117082"/>
    <w:rsid w:val="00122358"/>
    <w:rsid w:val="001312AD"/>
    <w:rsid w:val="00131E7A"/>
    <w:rsid w:val="00134846"/>
    <w:rsid w:val="00172AF6"/>
    <w:rsid w:val="00176CEE"/>
    <w:rsid w:val="00186DD8"/>
    <w:rsid w:val="001960B0"/>
    <w:rsid w:val="001A16BC"/>
    <w:rsid w:val="001A35EC"/>
    <w:rsid w:val="001B13FE"/>
    <w:rsid w:val="001B6301"/>
    <w:rsid w:val="001C69FE"/>
    <w:rsid w:val="001F2007"/>
    <w:rsid w:val="001F37DB"/>
    <w:rsid w:val="00225000"/>
    <w:rsid w:val="00227D0F"/>
    <w:rsid w:val="00240EE6"/>
    <w:rsid w:val="0024199F"/>
    <w:rsid w:val="002C4EA0"/>
    <w:rsid w:val="003008FE"/>
    <w:rsid w:val="0030169D"/>
    <w:rsid w:val="003060EB"/>
    <w:rsid w:val="003153EB"/>
    <w:rsid w:val="0032136E"/>
    <w:rsid w:val="00321985"/>
    <w:rsid w:val="00323FD3"/>
    <w:rsid w:val="00351205"/>
    <w:rsid w:val="003615B3"/>
    <w:rsid w:val="00372F74"/>
    <w:rsid w:val="003A32BA"/>
    <w:rsid w:val="003D53B8"/>
    <w:rsid w:val="003F1A75"/>
    <w:rsid w:val="003F7224"/>
    <w:rsid w:val="004145D3"/>
    <w:rsid w:val="00427D21"/>
    <w:rsid w:val="00447F4A"/>
    <w:rsid w:val="00456F67"/>
    <w:rsid w:val="004644C2"/>
    <w:rsid w:val="00467F9C"/>
    <w:rsid w:val="004715F1"/>
    <w:rsid w:val="00496271"/>
    <w:rsid w:val="004A64B2"/>
    <w:rsid w:val="004C6C0A"/>
    <w:rsid w:val="004D7210"/>
    <w:rsid w:val="004E4687"/>
    <w:rsid w:val="0051006C"/>
    <w:rsid w:val="00510666"/>
    <w:rsid w:val="005201AC"/>
    <w:rsid w:val="00527283"/>
    <w:rsid w:val="00534681"/>
    <w:rsid w:val="0056068E"/>
    <w:rsid w:val="00563442"/>
    <w:rsid w:val="0056348E"/>
    <w:rsid w:val="00565B42"/>
    <w:rsid w:val="005671A1"/>
    <w:rsid w:val="0058576D"/>
    <w:rsid w:val="005A14DC"/>
    <w:rsid w:val="005B35E2"/>
    <w:rsid w:val="005C3EBA"/>
    <w:rsid w:val="005C4CE6"/>
    <w:rsid w:val="005E1E98"/>
    <w:rsid w:val="005F6AE1"/>
    <w:rsid w:val="006122BA"/>
    <w:rsid w:val="00621FA5"/>
    <w:rsid w:val="00631D02"/>
    <w:rsid w:val="00637E16"/>
    <w:rsid w:val="006478BF"/>
    <w:rsid w:val="00647E5B"/>
    <w:rsid w:val="006A73C1"/>
    <w:rsid w:val="006B2290"/>
    <w:rsid w:val="006B5F74"/>
    <w:rsid w:val="006D47E3"/>
    <w:rsid w:val="006D7328"/>
    <w:rsid w:val="006E7BE2"/>
    <w:rsid w:val="00717D88"/>
    <w:rsid w:val="00726A43"/>
    <w:rsid w:val="00786056"/>
    <w:rsid w:val="007942D3"/>
    <w:rsid w:val="007A6F2F"/>
    <w:rsid w:val="007B2099"/>
    <w:rsid w:val="007B6C09"/>
    <w:rsid w:val="007B7741"/>
    <w:rsid w:val="007C4951"/>
    <w:rsid w:val="007E09DA"/>
    <w:rsid w:val="007E0F8A"/>
    <w:rsid w:val="007F718D"/>
    <w:rsid w:val="00800427"/>
    <w:rsid w:val="00801FAD"/>
    <w:rsid w:val="008075A0"/>
    <w:rsid w:val="008178B6"/>
    <w:rsid w:val="00865B74"/>
    <w:rsid w:val="00866063"/>
    <w:rsid w:val="00874001"/>
    <w:rsid w:val="0089591C"/>
    <w:rsid w:val="008974F0"/>
    <w:rsid w:val="008A1499"/>
    <w:rsid w:val="008B012A"/>
    <w:rsid w:val="008B4F6E"/>
    <w:rsid w:val="008F1F15"/>
    <w:rsid w:val="00906E17"/>
    <w:rsid w:val="009271DC"/>
    <w:rsid w:val="00930BA1"/>
    <w:rsid w:val="0093169E"/>
    <w:rsid w:val="00947F15"/>
    <w:rsid w:val="009505C9"/>
    <w:rsid w:val="00950752"/>
    <w:rsid w:val="009522FA"/>
    <w:rsid w:val="00966424"/>
    <w:rsid w:val="00970428"/>
    <w:rsid w:val="00974104"/>
    <w:rsid w:val="009A7E0D"/>
    <w:rsid w:val="009C2DE6"/>
    <w:rsid w:val="009D2A5C"/>
    <w:rsid w:val="00A111D1"/>
    <w:rsid w:val="00A74C77"/>
    <w:rsid w:val="00AA6F92"/>
    <w:rsid w:val="00AB445A"/>
    <w:rsid w:val="00AB6934"/>
    <w:rsid w:val="00AC7ECF"/>
    <w:rsid w:val="00AF42DE"/>
    <w:rsid w:val="00B121E2"/>
    <w:rsid w:val="00B23A45"/>
    <w:rsid w:val="00B3369F"/>
    <w:rsid w:val="00B44617"/>
    <w:rsid w:val="00B478D7"/>
    <w:rsid w:val="00B66665"/>
    <w:rsid w:val="00B74AAE"/>
    <w:rsid w:val="00B75646"/>
    <w:rsid w:val="00B860AA"/>
    <w:rsid w:val="00B9001E"/>
    <w:rsid w:val="00B94E6C"/>
    <w:rsid w:val="00BB4606"/>
    <w:rsid w:val="00BD659C"/>
    <w:rsid w:val="00C11FF5"/>
    <w:rsid w:val="00C23D2F"/>
    <w:rsid w:val="00C42FC4"/>
    <w:rsid w:val="00C443BD"/>
    <w:rsid w:val="00C4492A"/>
    <w:rsid w:val="00C451C5"/>
    <w:rsid w:val="00C5629F"/>
    <w:rsid w:val="00C61BDB"/>
    <w:rsid w:val="00C9161D"/>
    <w:rsid w:val="00C95E56"/>
    <w:rsid w:val="00CA0C1D"/>
    <w:rsid w:val="00CF1848"/>
    <w:rsid w:val="00D12044"/>
    <w:rsid w:val="00D170D9"/>
    <w:rsid w:val="00D33EFC"/>
    <w:rsid w:val="00D40DBC"/>
    <w:rsid w:val="00D45BB0"/>
    <w:rsid w:val="00D61C85"/>
    <w:rsid w:val="00D7294E"/>
    <w:rsid w:val="00D75CA6"/>
    <w:rsid w:val="00D75DB9"/>
    <w:rsid w:val="00D76A18"/>
    <w:rsid w:val="00D80849"/>
    <w:rsid w:val="00D82E8F"/>
    <w:rsid w:val="00DB3037"/>
    <w:rsid w:val="00DB4B70"/>
    <w:rsid w:val="00DB5E0F"/>
    <w:rsid w:val="00DD118C"/>
    <w:rsid w:val="00DE765C"/>
    <w:rsid w:val="00E12D6D"/>
    <w:rsid w:val="00E35442"/>
    <w:rsid w:val="00E66235"/>
    <w:rsid w:val="00E83C24"/>
    <w:rsid w:val="00E9318D"/>
    <w:rsid w:val="00E93F3E"/>
    <w:rsid w:val="00EB26D4"/>
    <w:rsid w:val="00EC28AC"/>
    <w:rsid w:val="00F063C2"/>
    <w:rsid w:val="00F16C69"/>
    <w:rsid w:val="00F53193"/>
    <w:rsid w:val="00F5357E"/>
    <w:rsid w:val="00F6586C"/>
    <w:rsid w:val="00F81954"/>
    <w:rsid w:val="00F9038B"/>
    <w:rsid w:val="00F94774"/>
    <w:rsid w:val="00FA663B"/>
    <w:rsid w:val="00FB2B79"/>
    <w:rsid w:val="00FB533C"/>
    <w:rsid w:val="00FB7A94"/>
    <w:rsid w:val="00FC53DB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s-E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00995C5F"/>
  <w15:docId w15:val="{C60F7A39-65AD-415D-A09B-40B8493173E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F1A75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3F1A75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3F1A75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3F1A75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3F1A75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3F1A75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3F1A75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3F1A75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3F1A75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3F1A75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3F1A75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3F1A75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3F1A75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3F1A75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3F1A75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</w:rPr>
  </w:style>
  <w:style w:type="paragraph" w:styleId="BodyText">
    <w:name w:val="Body Text"/>
    <w:basedOn w:val="Normal"/>
    <w:link w:val="BodyTextChar"/>
    <w:uiPriority w:val="99"/>
    <w:unhideWhenUsed/>
    <w:rsid w:val="003F1A75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</w:rPr>
  </w:style>
  <w:style w:type="character" w:customStyle="1" w:styleId="BodyTextChar">
    <w:name w:val="Body Text Char"/>
    <w:basedOn w:val="DefaultParagraphFont"/>
    <w:link w:val="BodyText"/>
    <w:uiPriority w:val="99"/>
    <w:rsid w:val="003F1A75"/>
    <w:rPr>
      <w:rFonts w:eastAsiaTheme="minorHAnsi"/>
      <w:kern w:val="2"/>
      <w:sz w:val="22"/>
      <w:szCs w:val="22"/>
      <w:lang w:val="en-GB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3F1A75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3F1A75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3F1A75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3F1A75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3F1A75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3F1A75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3F1A75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3F1A75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3F1A75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3F1A75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3F1A75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3F1A75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3F1A75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3F1A75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3F1A7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3F1A75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3F1A75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3F1A75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3F1A75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3F1A75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3F1A75"/>
    <w:rPr>
      <w:szCs w:val="18"/>
    </w:rPr>
  </w:style>
  <w:style w:type="paragraph" w:customStyle="1" w:styleId="Annex">
    <w:name w:val="Annex"/>
    <w:basedOn w:val="Normal"/>
    <w:semiHidden/>
    <w:qFormat/>
    <w:rsid w:val="003F1A75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3F1A75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3F1A75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3F1A75"/>
    <w:pPr>
      <w:jc w:val="left"/>
    </w:pPr>
  </w:style>
  <w:style w:type="paragraph" w:customStyle="1" w:styleId="AEDistrNormal">
    <w:name w:val="AE_DistrNormal"/>
    <w:basedOn w:val="Normal"/>
    <w:unhideWhenUsed/>
    <w:rsid w:val="003F1A75"/>
    <w:pPr>
      <w:jc w:val="left"/>
    </w:pPr>
  </w:style>
  <w:style w:type="paragraph" w:customStyle="1" w:styleId="AASmallLogo">
    <w:name w:val="AA_SmallLogo"/>
    <w:basedOn w:val="AEDistrNormal"/>
    <w:unhideWhenUsed/>
    <w:rsid w:val="003F1A75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3F1A75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3F1A7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3F1A75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3F1A75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3F1A75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3F1A75"/>
    <w:pPr>
      <w:contextualSpacing/>
    </w:pPr>
  </w:style>
  <w:style w:type="numbering" w:customStyle="1" w:styleId="ListCBD">
    <w:name w:val="ListCBD"/>
    <w:basedOn w:val="NoList"/>
    <w:uiPriority w:val="99"/>
    <w:rsid w:val="003F1A75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3F1A75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3F1A75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3F1A75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3F1A75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3F1A75"/>
    <w:rPr>
      <w:b/>
      <w:sz w:val="24"/>
    </w:rPr>
  </w:style>
  <w:style w:type="paragraph" w:customStyle="1" w:styleId="CBDAgendaItem">
    <w:name w:val="CBD_AgendaItem"/>
    <w:basedOn w:val="Normal"/>
    <w:qFormat/>
    <w:rsid w:val="003F1A75"/>
    <w:pPr>
      <w:keepNext/>
      <w:spacing w:before="240" w:after="120"/>
      <w:jc w:val="left"/>
    </w:pPr>
    <w:rPr>
      <w:rFonts w:ascii="Times New Roman Bold" w:hAnsi="Times New Roman Bold" w:cs="Times New Roman Bold"/>
      <w:b/>
      <w:sz w:val="24"/>
      <w:szCs w:val="24"/>
    </w:rPr>
  </w:style>
  <w:style w:type="paragraph" w:customStyle="1" w:styleId="CBDDesicionText">
    <w:name w:val="CBD_DesicionText"/>
    <w:basedOn w:val="CBDNormal"/>
    <w:qFormat/>
    <w:rsid w:val="003F1A75"/>
    <w:pPr>
      <w:spacing w:after="120"/>
      <w:ind w:left="1134" w:firstLine="567"/>
    </w:pPr>
  </w:style>
  <w:style w:type="paragraph" w:customStyle="1" w:styleId="CBDDesicionAnnex">
    <w:name w:val="CBD_DesicionAnnex"/>
    <w:basedOn w:val="CBDNormal"/>
    <w:next w:val="CBDDesicionText"/>
    <w:qFormat/>
    <w:rsid w:val="003F1A75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3F1A75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3F1A75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3F1A75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3F1A75"/>
  </w:style>
  <w:style w:type="paragraph" w:customStyle="1" w:styleId="CBDH1">
    <w:name w:val="CBD_H1"/>
    <w:basedOn w:val="CBDNormal"/>
    <w:qFormat/>
    <w:rsid w:val="003F1A75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"/>
    <w:qFormat/>
    <w:rsid w:val="003F1A75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3F1A75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3F1A75"/>
    <w:rPr>
      <w:sz w:val="20"/>
    </w:rPr>
  </w:style>
  <w:style w:type="paragraph" w:customStyle="1" w:styleId="CBDHeader">
    <w:name w:val="CBD_Header"/>
    <w:basedOn w:val="CBDNormal"/>
    <w:next w:val="CBDFooter"/>
    <w:qFormat/>
    <w:rsid w:val="003F1A75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3F1A75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3F1A75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3F1A75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3F1A75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3F1A75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3F1A75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customStyle="1" w:styleId="GridTable1Light1">
    <w:name w:val="Grid Table 1 Light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1Light-Accent11">
    <w:name w:val="Grid Table 1 Light - Accent 1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1Light-Accent21">
    <w:name w:val="Grid Table 1 Light - Accent 2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1Light-Accent31">
    <w:name w:val="Grid Table 1 Light - Accent 3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1Light-Accent41">
    <w:name w:val="Grid Table 1 Light - Accent 4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1Light-Accent51">
    <w:name w:val="Grid Table 1 Light - Accent 5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1Light-Accent61">
    <w:name w:val="Grid Table 1 Light - Accent 6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GridTable21">
    <w:name w:val="Grid Table 2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GridTable2-Accent11">
    <w:name w:val="Grid Table 2 - Accent 1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GridTable2-Accent21">
    <w:name w:val="Grid Table 2 - Accent 2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GridTable2-Accent31">
    <w:name w:val="Grid Table 2 - Accent 3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GridTable2-Accent41">
    <w:name w:val="Grid Table 2 - Accent 4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GridTable2-Accent51">
    <w:name w:val="Grid Table 2 - Accent 5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GridTable2-Accent61">
    <w:name w:val="Grid Table 2 - Accent 6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GridTable31">
    <w:name w:val="Grid Table 3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customStyle="1" w:styleId="GridTable3-Accent11">
    <w:name w:val="Grid Table 3 - Accent 1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customStyle="1" w:styleId="GridTable3-Accent21">
    <w:name w:val="Grid Table 3 - Accent 2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customStyle="1" w:styleId="GridTable3-Accent31">
    <w:name w:val="Grid Table 3 - Accent 3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customStyle="1" w:styleId="GridTable3-Accent41">
    <w:name w:val="Grid Table 3 - Accent 4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customStyle="1" w:styleId="GridTable3-Accent51">
    <w:name w:val="Grid Table 3 - Accent 5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customStyle="1" w:styleId="GridTable3-Accent61">
    <w:name w:val="Grid Table 3 - Accent 6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customStyle="1" w:styleId="GridTable41">
    <w:name w:val="Grid Table 4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GridTable4-Accent11">
    <w:name w:val="Grid Table 4 - Accent 1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GridTable4-Accent21">
    <w:name w:val="Grid Table 4 - Accent 2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GridTable4-Accent31">
    <w:name w:val="Grid Table 4 - Accent 3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GridTable4-Accent41">
    <w:name w:val="Grid Table 4 - Accent 4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GridTable4-Accent51">
    <w:name w:val="Grid Table 4 - Accent 5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GridTable4-Accent61">
    <w:name w:val="Grid Table 4 - Accent 6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GridTable5Dark1">
    <w:name w:val="Grid Table 5 Dark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customStyle="1" w:styleId="GridTable5Dark-Accent11">
    <w:name w:val="Grid Table 5 Dark - Accent 1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customStyle="1" w:styleId="GridTable5Dark-Accent21">
    <w:name w:val="Grid Table 5 Dark - Accent 2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customStyle="1" w:styleId="GridTable5Dark-Accent31">
    <w:name w:val="Grid Table 5 Dark - Accent 3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customStyle="1" w:styleId="GridTable5Dark-Accent41">
    <w:name w:val="Grid Table 5 Dark - Accent 4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customStyle="1" w:styleId="GridTable5Dark-Accent51">
    <w:name w:val="Grid Table 5 Dark - Accent 5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customStyle="1" w:styleId="GridTable5Dark-Accent61">
    <w:name w:val="Grid Table 5 Dark - Accent 6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customStyle="1" w:styleId="GridTable6Colorful1">
    <w:name w:val="Grid Table 6 Colorful1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GridTable6Colorful-Accent11">
    <w:name w:val="Grid Table 6 Colorful - Accent 1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GridTable6Colorful-Accent21">
    <w:name w:val="Grid Table 6 Colorful - Accent 21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GridTable6Colorful-Accent31">
    <w:name w:val="Grid Table 6 Colorful - Accent 31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GridTable6Colorful-Accent41">
    <w:name w:val="Grid Table 6 Colorful - Accent 41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GridTable6Colorful-Accent51">
    <w:name w:val="Grid Table 6 Colorful - Accent 51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GridTable6Colorful-Accent61">
    <w:name w:val="Grid Table 6 Colorful - Accent 61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GridTable7Colorful1">
    <w:name w:val="Grid Table 7 Colorful1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customStyle="1" w:styleId="GridTable7Colorful-Accent11">
    <w:name w:val="Grid Table 7 Colorful - Accent 1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customStyle="1" w:styleId="GridTable7Colorful-Accent21">
    <w:name w:val="Grid Table 7 Colorful - Accent 21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customStyle="1" w:styleId="GridTable7Colorful-Accent31">
    <w:name w:val="Grid Table 7 Colorful - Accent 31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customStyle="1" w:styleId="GridTable7Colorful-Accent41">
    <w:name w:val="Grid Table 7 Colorful - Accent 41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customStyle="1" w:styleId="GridTable7Colorful-Accent51">
    <w:name w:val="Grid Table 7 Colorful - Accent 51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customStyle="1" w:styleId="GridTable7Colorful-Accent61">
    <w:name w:val="Grid Table 7 Colorful - Accent 61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customStyle="1" w:styleId="Hashtag1">
    <w:name w:val="Hashtag1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customStyle="1" w:styleId="ListTable1Light1">
    <w:name w:val="List Table 1 Light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stTable1Light-Accent11">
    <w:name w:val="List Table 1 Light - Accent 1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ListTable1Light-Accent21">
    <w:name w:val="List Table 1 Light - Accent 2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ListTable1Light-Accent31">
    <w:name w:val="List Table 1 Light - Accent 3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ListTable1Light-Accent41">
    <w:name w:val="List Table 1 Light - Accent 4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ListTable1Light-Accent51">
    <w:name w:val="List Table 1 Light - Accent 5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ListTable1Light-Accent61">
    <w:name w:val="List Table 1 Light - Accent 6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ListTable21">
    <w:name w:val="List Table 2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stTable2-Accent11">
    <w:name w:val="List Table 2 - Accent 1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ListTable2-Accent21">
    <w:name w:val="List Table 2 - Accent 2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ListTable2-Accent31">
    <w:name w:val="List Table 2 - Accent 3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ListTable2-Accent41">
    <w:name w:val="List Table 2 - Accent 4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ListTable2-Accent51">
    <w:name w:val="List Table 2 - Accent 5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ListTable2-Accent61">
    <w:name w:val="List Table 2 - Accent 6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ListTable31">
    <w:name w:val="List Table 3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customStyle="1" w:styleId="ListTable3-Accent11">
    <w:name w:val="List Table 3 - Accent 1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customStyle="1" w:styleId="ListTable3-Accent21">
    <w:name w:val="List Table 3 - Accent 2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customStyle="1" w:styleId="ListTable3-Accent31">
    <w:name w:val="List Table 3 - Accent 3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customStyle="1" w:styleId="ListTable3-Accent41">
    <w:name w:val="List Table 3 - Accent 4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customStyle="1" w:styleId="ListTable3-Accent51">
    <w:name w:val="List Table 3 - Accent 5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customStyle="1" w:styleId="ListTable3-Accent61">
    <w:name w:val="List Table 3 - Accent 6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customStyle="1" w:styleId="ListTable41">
    <w:name w:val="List Table 4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stTable4-Accent11">
    <w:name w:val="List Table 4 - Accent 1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ListTable4-Accent21">
    <w:name w:val="List Table 4 - Accent 2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ListTable4-Accent31">
    <w:name w:val="List Table 4 - Accent 3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ListTable4-Accent41">
    <w:name w:val="List Table 4 - Accent 4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ListTable4-Accent51">
    <w:name w:val="List Table 4 - Accent 5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ListTable4-Accent61">
    <w:name w:val="List Table 4 - Accent 6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ListTable5Dark1">
    <w:name w:val="List Table 5 Dark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5Dark-Accent11">
    <w:name w:val="List Table 5 Dark - Accent 1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5Dark-Accent21">
    <w:name w:val="List Table 5 Dark - Accent 2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5Dark-Accent31">
    <w:name w:val="List Table 5 Dark - Accent 3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5Dark-Accent41">
    <w:name w:val="List Table 5 Dark - Accent 4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5Dark-Accent51">
    <w:name w:val="List Table 5 Dark - Accent 5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5Dark-Accent61">
    <w:name w:val="List Table 5 Dark - Accent 6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stTable6Colorful1">
    <w:name w:val="List Table 6 Colorful1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stTable6Colorful-Accent11">
    <w:name w:val="List Table 6 Colorful - Accent 1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ListTable6Colorful-Accent21">
    <w:name w:val="List Table 6 Colorful - Accent 21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ListTable6Colorful-Accent31">
    <w:name w:val="List Table 6 Colorful - Accent 31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ListTable6Colorful-Accent41">
    <w:name w:val="List Table 6 Colorful - Accent 41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ListTable6Colorful-Accent51">
    <w:name w:val="List Table 6 Colorful - Accent 51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ListTable6Colorful-Accent61">
    <w:name w:val="List Table 6 Colorful - Accent 61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ListTable7Colorful1">
    <w:name w:val="List Table 7 Colorful1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stTable7Colorful-Accent11">
    <w:name w:val="List Table 7 Colorful - Accent 1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stTable7Colorful-Accent21">
    <w:name w:val="List Table 7 Colorful - Accent 21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stTable7Colorful-Accent31">
    <w:name w:val="List Table 7 Colorful - Accent 31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stTable7Colorful-Accent41">
    <w:name w:val="List Table 7 Colorful - Accent 41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stTable7Colorful-Accent51">
    <w:name w:val="List Table 7 Colorful - Accent 51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stTable7Colorful-Accent61">
    <w:name w:val="List Table 7 Colorful - Accent 61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customStyle="1" w:styleId="Mention1">
    <w:name w:val="Mention1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customStyle="1" w:styleId="PlainTable11">
    <w:name w:val="Plain Table 1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PlainTable21">
    <w:name w:val="Plain Table 21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customStyle="1" w:styleId="PlainTable31">
    <w:name w:val="Plain Table 31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customStyle="1" w:styleId="PlainTable41">
    <w:name w:val="Plain Table 41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PlainTable51">
    <w:name w:val="Plain Table 51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customStyle="1" w:styleId="SmartHyperlink1">
    <w:name w:val="Smart Hyperlink1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customStyle="1" w:styleId="SmartLink1">
    <w:name w:val="SmartLink1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TableGridLight1">
    <w:name w:val="Table Grid Light1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3F1A75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3F1A75"/>
  </w:style>
  <w:style w:type="paragraph" w:customStyle="1" w:styleId="CBDpara-item">
    <w:name w:val="CBD_para-item"/>
    <w:basedOn w:val="Normal"/>
    <w:qFormat/>
    <w:rsid w:val="003F1A75"/>
    <w:pPr>
      <w:tabs>
        <w:tab w:val="clear" w:pos="567"/>
      </w:tabs>
      <w:spacing w:before="120" w:after="120"/>
      <w:ind w:left="1134" w:hanging="567"/>
      <w:jc w:val="left"/>
    </w:pPr>
  </w:style>
  <w:style w:type="paragraph" w:customStyle="1" w:styleId="CBDsubpara-item">
    <w:name w:val="CBD_subpara-item"/>
    <w:basedOn w:val="CBDpara-item"/>
    <w:qFormat/>
    <w:rsid w:val="003F1A75"/>
    <w:pPr>
      <w:tabs>
        <w:tab w:val="clear" w:pos="1134"/>
      </w:tabs>
      <w:ind w:left="1701"/>
    </w:pPr>
  </w:style>
  <w:style w:type="paragraph" w:customStyle="1" w:styleId="CBDRecommendText">
    <w:name w:val="CBD_RecommendText"/>
    <w:basedOn w:val="Normal"/>
    <w:qFormat/>
    <w:rsid w:val="003F1A75"/>
    <w:pPr>
      <w:spacing w:after="120"/>
      <w:ind w:left="567"/>
    </w:pPr>
  </w:style>
  <w:style w:type="paragraph" w:customStyle="1" w:styleId="Para10">
    <w:name w:val="Para 1"/>
    <w:basedOn w:val="Normal"/>
    <w:qFormat/>
    <w:rsid w:val="005201AC"/>
    <w:pPr>
      <w:numPr>
        <w:numId w:val="8"/>
      </w:numPr>
      <w:spacing w:before="120" w:after="120"/>
    </w:pPr>
    <w:rPr>
      <w:lang w:val="en-CA"/>
    </w:rPr>
  </w:style>
  <w:style w:type="character" w:customStyle="1" w:styleId="yrbpuc">
    <w:name w:val="yrbpuc"/>
    <w:basedOn w:val="DefaultParagraphFont"/>
    <w:rsid w:val="00B9001E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VLEFEBVR\Downloads\cop-17-template-en%20(1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2936BE55E004B48AD8A38629A499E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31D940-085C-422B-9D58-B0C8DA225546}"/>
      </w:docPartPr>
      <w:docPartBody>
        <w:p w:rsidR="006725E8" w:rsidRDefault="003E2627">
          <w:pPr>
            <w:pStyle w:val="D2936BE55E004B48AD8A38629A499E22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notTrueType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notTrueType/>
    <w:pitch w:val="variable"/>
    <w:sig w:usb0="01000001" w:usb1="00000000" w:usb2="00000000" w:usb3="00000000" w:csb0="00010000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hyphenationZone w:val="425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0C3B8B"/>
    <w:rsid w:val="00056D0B"/>
    <w:rsid w:val="000C3B8B"/>
    <w:rsid w:val="000F6D40"/>
    <w:rsid w:val="00117082"/>
    <w:rsid w:val="001170DD"/>
    <w:rsid w:val="0024199F"/>
    <w:rsid w:val="003E2627"/>
    <w:rsid w:val="00496271"/>
    <w:rsid w:val="004C6C0A"/>
    <w:rsid w:val="0058576D"/>
    <w:rsid w:val="005F59C5"/>
    <w:rsid w:val="006725E8"/>
    <w:rsid w:val="0086122F"/>
    <w:rsid w:val="009D2A5C"/>
    <w:rsid w:val="00AA73BF"/>
    <w:rsid w:val="00AF3A06"/>
    <w:rsid w:val="00B478D7"/>
    <w:rsid w:val="00B56A1D"/>
    <w:rsid w:val="00C34855"/>
    <w:rsid w:val="00FD4190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s-E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CA" w:eastAsia="en-CA" w:bidi="ar-SA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F3A06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AF3A06"/>
    <w:rPr>
      <w:color w:val="808080"/>
    </w:rPr>
  </w:style>
  <w:style w:type="paragraph" w:customStyle="1" w:styleId="D2936BE55E004B48AD8A38629A499E22">
    <w:name w:val="D2936BE55E004B48AD8A38629A499E22"/>
    <w:rsid w:val="00AF3A0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A328EB00E67F346B6174BE96D327B2B" ma:contentTypeVersion="4" ma:contentTypeDescription="Create a new document." ma:contentTypeScope="" ma:versionID="e1f9489f8fb7be08c55f0d3ccac33153">
  <xsd:schema xmlns:xsd="http://www.w3.org/2001/XMLSchema" xmlns:xs="http://www.w3.org/2001/XMLSchema" xmlns:p="http://schemas.microsoft.com/office/2006/metadata/properties" xmlns:ns2="292e8265-61e8-4476-9c6d-719af089d244" targetNamespace="http://schemas.microsoft.com/office/2006/metadata/properties" ma:root="true" ma:fieldsID="c2d7979fbe7b2542f3346c6e8dfe40f3" ns2:_="">
    <xsd:import namespace="292e8265-61e8-4476-9c6d-719af089d24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2e8265-61e8-4476-9c6d-719af089d24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4139C034-668F-4E9B-A530-58323A38C2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92e8265-61e8-4476-9c6d-719af089d2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06bed3f-efae-4d70-a15b-866bb27c918d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cop-17-template-en (1)</Template>
  <TotalTime>3</TotalTime>
  <Pages>3</Pages>
  <Words>738</Words>
  <Characters>4210</Characters>
  <Application>Microsoft Office Word</Application>
  <DocSecurity>0</DocSecurity>
  <Lines>35</Lines>
  <Paragraphs>9</Paragraphs>
  <ScaleCrop>false</ScaleCrop>
  <HeadingPairs>
    <vt:vector size="4" baseType="variant">
      <vt:variant>
        <vt:lpstr>Título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Programa provisional</vt:lpstr>
      <vt:lpstr>Title</vt:lpstr>
    </vt:vector>
  </TitlesOfParts>
  <Company>SCBD</Company>
  <LinksUpToDate>false</LinksUpToDate>
  <CharactersWithSpaces>4939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Programa provisional</dc:title>
  <dc:subject>CBD/COP/17/1/Rev.1</dc:subject>
  <dc:creator>Secretariat of the Convention on Biological Diversity</dc:creator>
  <cp:keywords>Convention on Biological Diversity</cp:keywords>
  <cp:lastModifiedBy>Laurent Gauthier</cp:lastModifiedBy>
  <cp:revision>5</cp:revision>
  <cp:lastPrinted>2020-01-21T16:56:00Z</cp:lastPrinted>
  <dcterms:created xsi:type="dcterms:W3CDTF">2026-03-16T14:12:00Z</dcterms:created>
  <dcterms:modified xsi:type="dcterms:W3CDTF">2026-03-16T14:14:00Z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0x0101007A328EB00E67F346B6174BE96D327B2B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</Properties>
</file>