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14:paraId="17F1CD13" w14:textId="77777777" w:rsidTr="008A1499">
        <w:trPr>
          <w:trHeight w:val="850"/>
        </w:trPr>
        <w:tc>
          <w:tcPr>
            <w:tcW w:w="975" w:type="dxa"/>
            <w:shd w:val="clear" w:color="auto" w:fill="auto"/>
            <w:vAlign w:val="bottom"/>
          </w:tcPr>
          <w:p w14:paraId="5B3AA20B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29A7A715" wp14:editId="1FC1A107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73675E41" w14:textId="77777777" w:rsidR="008A1499" w:rsidRDefault="008A1499" w:rsidP="008A1499">
            <w:pPr>
              <w:pStyle w:val="AASmallLogo"/>
            </w:pPr>
          </w:p>
        </w:tc>
        <w:tc>
          <w:tcPr>
            <w:tcW w:w="1434" w:type="dxa"/>
            <w:shd w:val="clear" w:color="auto" w:fill="auto"/>
            <w:noWrap/>
            <w:vAlign w:val="bottom"/>
          </w:tcPr>
          <w:p w14:paraId="5F97D0C8" w14:textId="77777777" w:rsidR="008A1499" w:rsidRDefault="008A1499" w:rsidP="008A1499">
            <w:pPr>
              <w:pStyle w:val="AASmallLogo"/>
            </w:pPr>
            <w:r>
              <w:rPr>
                <w:noProof/>
              </w:rPr>
              <w:drawing>
                <wp:inline distT="0" distB="0" distL="0" distR="0" wp14:anchorId="624B5F8F" wp14:editId="009DDEE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5E317B85" w14:textId="77777777" w:rsidR="008A1499" w:rsidRDefault="008A1499" w:rsidP="008A1499">
            <w:pPr>
              <w:pStyle w:val="AASmallLogo"/>
            </w:pPr>
          </w:p>
        </w:tc>
        <w:tc>
          <w:tcPr>
            <w:tcW w:w="8073" w:type="dxa"/>
            <w:shd w:val="clear" w:color="auto" w:fill="auto"/>
            <w:vAlign w:val="bottom"/>
          </w:tcPr>
          <w:p w14:paraId="2B5C889E" w14:textId="0FC73FB2" w:rsidR="008A1499" w:rsidRDefault="008A1499" w:rsidP="008A1499">
            <w:pPr>
              <w:pStyle w:val="CBDNormal"/>
              <w:jc w:val="right"/>
            </w:pPr>
            <w:r w:rsidRPr="0039517F">
              <w:rPr>
                <w:sz w:val="40"/>
              </w:rPr>
              <w:t>CBD</w:t>
            </w:r>
            <w:r w:rsidRPr="0039517F">
              <w:t>/</w:t>
            </w:r>
            <w:r w:rsidR="00F611FF" w:rsidRPr="0039517F">
              <w:t>NBSAP/OM/2025</w:t>
            </w:r>
            <w:r w:rsidR="00F611FF">
              <w:t>/2/1</w:t>
            </w:r>
          </w:p>
        </w:tc>
      </w:tr>
    </w:tbl>
    <w:p w14:paraId="325503CE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14:paraId="2B93F61F" w14:textId="77777777" w:rsidTr="008A1499">
        <w:trPr>
          <w:trHeight w:val="1814"/>
        </w:trPr>
        <w:tc>
          <w:tcPr>
            <w:tcW w:w="7370" w:type="dxa"/>
            <w:shd w:val="clear" w:color="auto" w:fill="auto"/>
          </w:tcPr>
          <w:p w14:paraId="027FCEA1" w14:textId="77777777" w:rsidR="008A1499" w:rsidRDefault="008A1499" w:rsidP="008A1499">
            <w:pPr>
              <w:pStyle w:val="ACLargeLogo"/>
            </w:pPr>
            <w:r>
              <w:rPr>
                <w:noProof/>
              </w:rPr>
              <w:drawing>
                <wp:inline distT="0" distB="0" distL="0" distR="0" wp14:anchorId="437BD665" wp14:editId="00DCC22E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>
              <w:t xml:space="preserve"> </w:t>
            </w:r>
          </w:p>
          <w:p w14:paraId="7C26B354" w14:textId="77777777" w:rsidR="008A1499" w:rsidRDefault="008A1499" w:rsidP="008A1499">
            <w:pPr>
              <w:pStyle w:val="ACLargeLogo"/>
            </w:pPr>
          </w:p>
        </w:tc>
        <w:tc>
          <w:tcPr>
            <w:tcW w:w="3112" w:type="dxa"/>
            <w:shd w:val="clear" w:color="auto" w:fill="auto"/>
          </w:tcPr>
          <w:p w14:paraId="73BA8A3C" w14:textId="77777777" w:rsidR="008A1499" w:rsidRDefault="008A1499" w:rsidP="008A1499">
            <w:pPr>
              <w:pStyle w:val="AEDistrNormal"/>
            </w:pPr>
            <w:r>
              <w:t xml:space="preserve">Distr.: General </w:t>
            </w:r>
          </w:p>
          <w:p w14:paraId="56562624" w14:textId="02E49DDF" w:rsidR="008A1499" w:rsidRDefault="00BA065B" w:rsidP="008A1499">
            <w:pPr>
              <w:pStyle w:val="AEDistrNormal"/>
            </w:pPr>
            <w:r>
              <w:t>23 April 2025</w:t>
            </w:r>
          </w:p>
          <w:p w14:paraId="42022724" w14:textId="2451DA1A" w:rsidR="008A1499" w:rsidRDefault="008A1499" w:rsidP="008A1499">
            <w:pPr>
              <w:pStyle w:val="AEDistrNormal6pt"/>
            </w:pPr>
            <w:r>
              <w:t xml:space="preserve">English </w:t>
            </w:r>
            <w:r w:rsidR="00A11718">
              <w:t>only</w:t>
            </w:r>
          </w:p>
          <w:p w14:paraId="67A477C7" w14:textId="77777777" w:rsidR="008A1499" w:rsidRDefault="008A1499" w:rsidP="008A1499">
            <w:pPr>
              <w:pStyle w:val="AEDistrNormal6pt"/>
            </w:pPr>
          </w:p>
        </w:tc>
      </w:tr>
    </w:tbl>
    <w:p w14:paraId="6655BB28" w14:textId="77777777" w:rsidR="008A1499" w:rsidRPr="008A1499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14:paraId="16FD86B3" w14:textId="77777777" w:rsidTr="008A1499">
        <w:trPr>
          <w:trHeight w:val="57"/>
        </w:trPr>
        <w:tc>
          <w:tcPr>
            <w:tcW w:w="6094" w:type="dxa"/>
            <w:shd w:val="clear" w:color="auto" w:fill="auto"/>
          </w:tcPr>
          <w:p w14:paraId="01F9DAB5" w14:textId="797C3141" w:rsidR="008A1499" w:rsidRDefault="001D1CBE" w:rsidP="001D1CBE">
            <w:pPr>
              <w:pStyle w:val="AFCorN12Bold"/>
            </w:pPr>
            <w:r w:rsidRPr="00BA065B">
              <w:t xml:space="preserve">Subregional dialogue for the Pacific small island developing States </w:t>
            </w:r>
            <w:r w:rsidRPr="0039517F">
              <w:t xml:space="preserve">on biodiversity monitoring </w:t>
            </w:r>
            <w:r w:rsidR="00BF26F8" w:rsidRPr="00512DFD">
              <w:br/>
            </w:r>
            <w:r w:rsidRPr="0039517F">
              <w:t>and reporting</w:t>
            </w:r>
          </w:p>
          <w:p w14:paraId="7162D1C0" w14:textId="2C7A8772" w:rsidR="008A1499" w:rsidRDefault="00966E40" w:rsidP="001108DF">
            <w:pPr>
              <w:pStyle w:val="AFCorNNormal"/>
              <w:spacing w:after="120"/>
            </w:pPr>
            <w:r>
              <w:t>Apia</w:t>
            </w:r>
            <w:r w:rsidR="008A1499">
              <w:t xml:space="preserve">, </w:t>
            </w:r>
            <w:r>
              <w:t>29 and 30</w:t>
            </w:r>
            <w:r w:rsidR="004A3402">
              <w:t xml:space="preserve"> May 2025</w:t>
            </w:r>
          </w:p>
        </w:tc>
        <w:tc>
          <w:tcPr>
            <w:tcW w:w="4388" w:type="dxa"/>
            <w:shd w:val="clear" w:color="auto" w:fill="auto"/>
          </w:tcPr>
          <w:p w14:paraId="7715B63F" w14:textId="77777777" w:rsidR="008A1499" w:rsidRDefault="008A1499" w:rsidP="008A1499">
            <w:pPr>
              <w:pStyle w:val="CBDNormal"/>
              <w:jc w:val="left"/>
            </w:pPr>
          </w:p>
        </w:tc>
      </w:tr>
    </w:tbl>
    <w:p w14:paraId="61C3523A" w14:textId="36CA6901" w:rsidR="00C9161D" w:rsidRPr="00BA065B" w:rsidRDefault="00F40CFD" w:rsidP="00BA065B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0AA576EFD70D484ABAF28465A6FA3B5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4A3402">
            <w:t>Provisional agenda</w:t>
          </w:r>
        </w:sdtContent>
      </w:sdt>
      <w:r w:rsidR="00105372" w:rsidRPr="00A111D1">
        <w:rPr>
          <w:caps/>
        </w:rPr>
        <w:t xml:space="preserve"> </w:t>
      </w:r>
    </w:p>
    <w:p w14:paraId="02A51965" w14:textId="3727918E" w:rsidR="000317C0" w:rsidRPr="00315A90" w:rsidRDefault="000317C0" w:rsidP="000317C0">
      <w:pPr>
        <w:pStyle w:val="CBDNormalNumber"/>
        <w:tabs>
          <w:tab w:val="clear" w:pos="567"/>
        </w:tabs>
        <w:ind w:left="1134" w:hanging="567"/>
        <w:rPr>
          <w:rFonts w:asciiTheme="majorBidi" w:hAnsiTheme="majorBidi" w:cstheme="majorBidi"/>
        </w:rPr>
      </w:pPr>
      <w:r w:rsidRPr="00315A90">
        <w:rPr>
          <w:rFonts w:asciiTheme="majorBidi" w:hAnsiTheme="majorBidi" w:cstheme="majorBidi"/>
        </w:rPr>
        <w:t xml:space="preserve">Opening of the </w:t>
      </w:r>
      <w:r>
        <w:rPr>
          <w:rFonts w:asciiTheme="majorBidi" w:hAnsiTheme="majorBidi" w:cstheme="majorBidi"/>
        </w:rPr>
        <w:t>meeting</w:t>
      </w:r>
      <w:r w:rsidRPr="00315A90">
        <w:rPr>
          <w:rFonts w:asciiTheme="majorBidi" w:hAnsiTheme="majorBidi" w:cstheme="majorBidi"/>
        </w:rPr>
        <w:t>.</w:t>
      </w:r>
    </w:p>
    <w:p w14:paraId="12CBDAB0" w14:textId="77777777" w:rsidR="000317C0" w:rsidRPr="00315A90" w:rsidRDefault="000317C0" w:rsidP="000317C0">
      <w:pPr>
        <w:pStyle w:val="CBDNormalNumber"/>
        <w:tabs>
          <w:tab w:val="clear" w:pos="567"/>
        </w:tabs>
        <w:ind w:left="1134" w:hanging="567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O</w:t>
      </w:r>
      <w:r w:rsidRPr="00315A90">
        <w:rPr>
          <w:rFonts w:asciiTheme="majorBidi" w:hAnsiTheme="majorBidi" w:cstheme="majorBidi"/>
        </w:rPr>
        <w:t>bjectives</w:t>
      </w:r>
      <w:r>
        <w:rPr>
          <w:rFonts w:asciiTheme="majorBidi" w:hAnsiTheme="majorBidi" w:cstheme="majorBidi"/>
        </w:rPr>
        <w:t xml:space="preserve"> and programme of the dialogue</w:t>
      </w:r>
      <w:r w:rsidRPr="00315A90">
        <w:rPr>
          <w:rFonts w:asciiTheme="majorBidi" w:hAnsiTheme="majorBidi" w:cstheme="majorBidi"/>
        </w:rPr>
        <w:t xml:space="preserve">. </w:t>
      </w:r>
    </w:p>
    <w:p w14:paraId="31913EC0" w14:textId="22320FC3" w:rsidR="000317C0" w:rsidRPr="00315A90" w:rsidRDefault="002A2770" w:rsidP="000317C0">
      <w:pPr>
        <w:pStyle w:val="CBDNormalNumber"/>
        <w:tabs>
          <w:tab w:val="clear" w:pos="567"/>
        </w:tabs>
        <w:ind w:left="1134" w:hanging="567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I</w:t>
      </w:r>
      <w:r w:rsidR="000317C0">
        <w:rPr>
          <w:rFonts w:asciiTheme="majorBidi" w:hAnsiTheme="majorBidi" w:cstheme="majorBidi"/>
        </w:rPr>
        <w:t xml:space="preserve">mplementation of the monitoring framework </w:t>
      </w:r>
      <w:r w:rsidR="00C2769B">
        <w:rPr>
          <w:rFonts w:asciiTheme="majorBidi" w:hAnsiTheme="majorBidi" w:cstheme="majorBidi"/>
        </w:rPr>
        <w:t>for</w:t>
      </w:r>
      <w:r w:rsidR="000317C0">
        <w:rPr>
          <w:rFonts w:asciiTheme="majorBidi" w:hAnsiTheme="majorBidi" w:cstheme="majorBidi"/>
        </w:rPr>
        <w:t xml:space="preserve"> the Kunming</w:t>
      </w:r>
      <w:r w:rsidR="00C2769B">
        <w:rPr>
          <w:rFonts w:asciiTheme="majorBidi" w:hAnsiTheme="majorBidi" w:cstheme="majorBidi"/>
        </w:rPr>
        <w:t>-</w:t>
      </w:r>
      <w:r w:rsidR="000317C0">
        <w:rPr>
          <w:rFonts w:asciiTheme="majorBidi" w:hAnsiTheme="majorBidi" w:cstheme="majorBidi"/>
        </w:rPr>
        <w:t xml:space="preserve">Montreal Global Biodiversity Framework at </w:t>
      </w:r>
      <w:r w:rsidR="0069783D">
        <w:rPr>
          <w:rFonts w:asciiTheme="majorBidi" w:hAnsiTheme="majorBidi" w:cstheme="majorBidi"/>
        </w:rPr>
        <w:t xml:space="preserve">the </w:t>
      </w:r>
      <w:r w:rsidR="000317C0">
        <w:rPr>
          <w:rFonts w:asciiTheme="majorBidi" w:hAnsiTheme="majorBidi" w:cstheme="majorBidi"/>
        </w:rPr>
        <w:t>national and regional level</w:t>
      </w:r>
      <w:r w:rsidR="00BF4938">
        <w:rPr>
          <w:rFonts w:asciiTheme="majorBidi" w:hAnsiTheme="majorBidi" w:cstheme="majorBidi"/>
        </w:rPr>
        <w:t>s</w:t>
      </w:r>
      <w:r w:rsidR="000317C0" w:rsidRPr="00315A90">
        <w:rPr>
          <w:rFonts w:asciiTheme="majorBidi" w:hAnsiTheme="majorBidi" w:cstheme="majorBidi"/>
        </w:rPr>
        <w:t>.</w:t>
      </w:r>
    </w:p>
    <w:p w14:paraId="2C2107B2" w14:textId="75937305" w:rsidR="000317C0" w:rsidRPr="00315A90" w:rsidRDefault="002A2770" w:rsidP="000317C0">
      <w:pPr>
        <w:pStyle w:val="CBDNormalNumber"/>
        <w:tabs>
          <w:tab w:val="clear" w:pos="567"/>
        </w:tabs>
        <w:ind w:left="1134" w:hanging="567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P</w:t>
      </w:r>
      <w:r w:rsidR="000317C0">
        <w:rPr>
          <w:rFonts w:asciiTheme="majorBidi" w:hAnsiTheme="majorBidi" w:cstheme="majorBidi"/>
        </w:rPr>
        <w:t>reparation and submission of the seventh national report</w:t>
      </w:r>
      <w:r w:rsidR="000317C0" w:rsidRPr="00315A90">
        <w:rPr>
          <w:rFonts w:asciiTheme="majorBidi" w:hAnsiTheme="majorBidi" w:cstheme="majorBidi"/>
        </w:rPr>
        <w:t>.</w:t>
      </w:r>
    </w:p>
    <w:p w14:paraId="0A30F722" w14:textId="77777777" w:rsidR="000317C0" w:rsidRPr="00315A90" w:rsidRDefault="000317C0" w:rsidP="000317C0">
      <w:pPr>
        <w:pStyle w:val="CBDNormalNumber"/>
        <w:tabs>
          <w:tab w:val="clear" w:pos="567"/>
        </w:tabs>
        <w:ind w:left="1134" w:hanging="567"/>
        <w:rPr>
          <w:rFonts w:asciiTheme="majorBidi" w:hAnsiTheme="majorBidi" w:cstheme="majorBidi"/>
        </w:rPr>
      </w:pPr>
      <w:r>
        <w:rPr>
          <w:rFonts w:asciiTheme="majorBidi" w:hAnsiTheme="majorBidi" w:cstheme="majorBidi"/>
        </w:rPr>
        <w:t>Summary of the dialogue and next steps</w:t>
      </w:r>
      <w:r w:rsidRPr="00315A90">
        <w:rPr>
          <w:rFonts w:asciiTheme="majorBidi" w:hAnsiTheme="majorBidi" w:cstheme="majorBidi"/>
        </w:rPr>
        <w:t>.</w:t>
      </w:r>
    </w:p>
    <w:p w14:paraId="3AA941BE" w14:textId="3407B817" w:rsidR="00BA065B" w:rsidRPr="00BF4938" w:rsidRDefault="000317C0" w:rsidP="00BF4938">
      <w:pPr>
        <w:pStyle w:val="CBDNormalNumber"/>
        <w:tabs>
          <w:tab w:val="clear" w:pos="567"/>
        </w:tabs>
        <w:ind w:left="1134" w:hanging="567"/>
        <w:rPr>
          <w:rFonts w:asciiTheme="majorBidi" w:hAnsiTheme="majorBidi" w:cstheme="majorBidi"/>
        </w:rPr>
      </w:pPr>
      <w:r w:rsidRPr="00315A90">
        <w:rPr>
          <w:rFonts w:asciiTheme="majorBidi" w:hAnsiTheme="majorBidi" w:cstheme="majorBidi"/>
        </w:rPr>
        <w:t>Clos</w:t>
      </w:r>
      <w:r>
        <w:rPr>
          <w:rFonts w:asciiTheme="majorBidi" w:hAnsiTheme="majorBidi" w:cstheme="majorBidi"/>
        </w:rPr>
        <w:t>ure</w:t>
      </w:r>
      <w:r w:rsidRPr="00315A90">
        <w:rPr>
          <w:rFonts w:asciiTheme="majorBidi" w:hAnsiTheme="majorBidi" w:cstheme="majorBidi"/>
        </w:rPr>
        <w:t xml:space="preserve"> of the meeting.</w:t>
      </w:r>
    </w:p>
    <w:p w14:paraId="4509F277" w14:textId="36DCF10B" w:rsidR="00A111D1" w:rsidRPr="00A111D1" w:rsidRDefault="00A111D1" w:rsidP="0041256C">
      <w:pPr>
        <w:pStyle w:val="Para1"/>
        <w:numPr>
          <w:ilvl w:val="0"/>
          <w:numId w:val="0"/>
        </w:numPr>
        <w:ind w:left="567"/>
        <w:jc w:val="center"/>
      </w:pPr>
      <w:r>
        <w:t>__________</w:t>
      </w:r>
    </w:p>
    <w:sectPr w:rsidR="00A111D1" w:rsidRPr="00A111D1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8587B98" w14:textId="77777777" w:rsidR="009D0A91" w:rsidRPr="00A111D1" w:rsidRDefault="009D0A91" w:rsidP="00CF1848">
      <w:r w:rsidRPr="00A111D1">
        <w:separator/>
      </w:r>
    </w:p>
  </w:endnote>
  <w:endnote w:type="continuationSeparator" w:id="0">
    <w:p w14:paraId="26748DEB" w14:textId="77777777" w:rsidR="009D0A91" w:rsidRPr="00A111D1" w:rsidRDefault="009D0A91" w:rsidP="00CF1848">
      <w:r w:rsidRPr="00A111D1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  <w:sig w:usb0="00000003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1CF30C2D" w14:textId="77777777" w:rsidR="00D75CA6" w:rsidRPr="00A111D1" w:rsidRDefault="00D75CA6" w:rsidP="00D75CA6">
            <w:pPr>
              <w:pStyle w:val="Footer"/>
              <w:jc w:val="left"/>
            </w:pPr>
            <w:r w:rsidRPr="00A111D1">
              <w:rPr>
                <w:b/>
                <w:bCs/>
                <w:szCs w:val="20"/>
              </w:rPr>
              <w:fldChar w:fldCharType="begin"/>
            </w:r>
            <w:r w:rsidRPr="00A111D1">
              <w:rPr>
                <w:b/>
                <w:bCs/>
                <w:szCs w:val="20"/>
              </w:rPr>
              <w:instrText xml:space="preserve"> PAGE </w:instrText>
            </w:r>
            <w:r w:rsidRPr="00A111D1">
              <w:rPr>
                <w:b/>
                <w:bCs/>
                <w:szCs w:val="20"/>
              </w:rPr>
              <w:fldChar w:fldCharType="separate"/>
            </w:r>
            <w:r w:rsidRPr="00A111D1">
              <w:rPr>
                <w:b/>
                <w:bCs/>
                <w:noProof/>
                <w:szCs w:val="20"/>
              </w:rPr>
              <w:t>2</w:t>
            </w:r>
            <w:r w:rsidRPr="00A111D1">
              <w:rPr>
                <w:b/>
                <w:bCs/>
                <w:szCs w:val="20"/>
              </w:rPr>
              <w:fldChar w:fldCharType="end"/>
            </w:r>
            <w:r w:rsidRPr="00A111D1">
              <w:rPr>
                <w:szCs w:val="20"/>
              </w:rPr>
              <w:t>/</w:t>
            </w:r>
            <w:r w:rsidRPr="00A111D1">
              <w:rPr>
                <w:b/>
                <w:bCs/>
                <w:szCs w:val="20"/>
              </w:rPr>
              <w:fldChar w:fldCharType="begin"/>
            </w:r>
            <w:r w:rsidRPr="00A111D1">
              <w:rPr>
                <w:b/>
                <w:bCs/>
                <w:szCs w:val="20"/>
              </w:rPr>
              <w:instrText xml:space="preserve"> NUMPAGES  </w:instrText>
            </w:r>
            <w:r w:rsidRPr="00A111D1">
              <w:rPr>
                <w:b/>
                <w:bCs/>
                <w:szCs w:val="20"/>
              </w:rPr>
              <w:fldChar w:fldCharType="separate"/>
            </w:r>
            <w:r w:rsidRPr="00A111D1">
              <w:rPr>
                <w:b/>
                <w:bCs/>
                <w:noProof/>
                <w:szCs w:val="20"/>
              </w:rPr>
              <w:t>2</w:t>
            </w:r>
            <w:r w:rsidRPr="00A111D1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776FF2BF" w14:textId="77777777" w:rsidR="00D75CA6" w:rsidRPr="00A111D1" w:rsidRDefault="00D75CA6" w:rsidP="00D75CA6">
        <w:pPr>
          <w:pStyle w:val="Footer"/>
        </w:pPr>
        <w:r w:rsidRPr="00A111D1">
          <w:rPr>
            <w:b/>
            <w:bCs/>
            <w:szCs w:val="20"/>
          </w:rPr>
          <w:fldChar w:fldCharType="begin"/>
        </w:r>
        <w:r w:rsidRPr="00A111D1">
          <w:rPr>
            <w:b/>
            <w:bCs/>
            <w:szCs w:val="20"/>
          </w:rPr>
          <w:instrText xml:space="preserve"> PAGE </w:instrText>
        </w:r>
        <w:r w:rsidRPr="00A111D1">
          <w:rPr>
            <w:b/>
            <w:bCs/>
            <w:szCs w:val="20"/>
          </w:rPr>
          <w:fldChar w:fldCharType="separate"/>
        </w:r>
        <w:r w:rsidRPr="00A111D1">
          <w:rPr>
            <w:b/>
            <w:bCs/>
            <w:szCs w:val="20"/>
          </w:rPr>
          <w:t>2</w:t>
        </w:r>
        <w:r w:rsidRPr="00A111D1">
          <w:rPr>
            <w:b/>
            <w:bCs/>
            <w:szCs w:val="20"/>
          </w:rPr>
          <w:fldChar w:fldCharType="end"/>
        </w:r>
        <w:r w:rsidRPr="00A111D1">
          <w:rPr>
            <w:szCs w:val="20"/>
          </w:rPr>
          <w:t>/</w:t>
        </w:r>
        <w:r w:rsidRPr="00A111D1">
          <w:rPr>
            <w:b/>
            <w:bCs/>
            <w:szCs w:val="20"/>
          </w:rPr>
          <w:fldChar w:fldCharType="begin"/>
        </w:r>
        <w:r w:rsidRPr="00A111D1">
          <w:rPr>
            <w:b/>
            <w:bCs/>
            <w:szCs w:val="20"/>
          </w:rPr>
          <w:instrText xml:space="preserve"> NUMPAGES  </w:instrText>
        </w:r>
        <w:r w:rsidRPr="00A111D1">
          <w:rPr>
            <w:b/>
            <w:bCs/>
            <w:szCs w:val="20"/>
          </w:rPr>
          <w:fldChar w:fldCharType="separate"/>
        </w:r>
        <w:r w:rsidRPr="00A111D1">
          <w:rPr>
            <w:b/>
            <w:bCs/>
            <w:szCs w:val="20"/>
          </w:rPr>
          <w:t>3</w:t>
        </w:r>
        <w:r w:rsidRPr="00A111D1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2CC69B7" w14:textId="77777777" w:rsidR="009D0A91" w:rsidRPr="00A111D1" w:rsidRDefault="009D0A91" w:rsidP="00CF1848">
      <w:r w:rsidRPr="00A111D1">
        <w:separator/>
      </w:r>
    </w:p>
  </w:footnote>
  <w:footnote w:type="continuationSeparator" w:id="0">
    <w:p w14:paraId="0139D2FB" w14:textId="77777777" w:rsidR="009D0A91" w:rsidRPr="00A111D1" w:rsidRDefault="009D0A91" w:rsidP="00CF1848">
      <w:r w:rsidRPr="00A111D1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0A73FBEB" w14:textId="34B07616" w:rsidR="00534681" w:rsidRPr="00A111D1" w:rsidRDefault="00EA1816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CBD/NBSAP/OM/2025/2/1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34DE126A" w14:textId="70AEF9CA" w:rsidR="009505C9" w:rsidRPr="00A111D1" w:rsidRDefault="00EA1816" w:rsidP="007C4951">
        <w:pPr>
          <w:pStyle w:val="Header"/>
          <w:spacing w:after="240"/>
          <w:jc w:val="right"/>
        </w:pPr>
        <w:r>
          <w:t>CBD/NBSAP/OM/2025/2/1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1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3" w15:restartNumberingAfterBreak="0">
    <w:nsid w:val="5D943BEE"/>
    <w:multiLevelType w:val="multilevel"/>
    <w:tmpl w:val="222A08B4"/>
    <w:numStyleLink w:val="ListCBD"/>
  </w:abstractNum>
  <w:abstractNum w:abstractNumId="14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5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12"/>
  </w:num>
  <w:num w:numId="2" w16cid:durableId="1858829">
    <w:abstractNumId w:val="10"/>
  </w:num>
  <w:num w:numId="3" w16cid:durableId="1333221471">
    <w:abstractNumId w:val="15"/>
  </w:num>
  <w:num w:numId="4" w16cid:durableId="1072390599">
    <w:abstractNumId w:val="16"/>
  </w:num>
  <w:num w:numId="5" w16cid:durableId="607395260">
    <w:abstractNumId w:val="9"/>
  </w:num>
  <w:num w:numId="6" w16cid:durableId="98110136">
    <w:abstractNumId w:val="7"/>
  </w:num>
  <w:num w:numId="7" w16cid:durableId="920676582">
    <w:abstractNumId w:val="6"/>
  </w:num>
  <w:num w:numId="8" w16cid:durableId="447286378">
    <w:abstractNumId w:val="5"/>
  </w:num>
  <w:num w:numId="9" w16cid:durableId="1532258362">
    <w:abstractNumId w:val="4"/>
  </w:num>
  <w:num w:numId="10" w16cid:durableId="960385107">
    <w:abstractNumId w:val="11"/>
  </w:num>
  <w:num w:numId="11" w16cid:durableId="893932166">
    <w:abstractNumId w:val="14"/>
  </w:num>
  <w:num w:numId="12" w16cid:durableId="323945383">
    <w:abstractNumId w:val="13"/>
  </w:num>
  <w:num w:numId="13" w16cid:durableId="549001642">
    <w:abstractNumId w:val="8"/>
  </w:num>
  <w:num w:numId="14" w16cid:durableId="381753418">
    <w:abstractNumId w:val="3"/>
  </w:num>
  <w:num w:numId="15" w16cid:durableId="442072021">
    <w:abstractNumId w:val="2"/>
  </w:num>
  <w:num w:numId="16" w16cid:durableId="1182670226">
    <w:abstractNumId w:val="1"/>
  </w:num>
  <w:num w:numId="17" w16cid:durableId="1989898484">
    <w:abstractNumId w:val="0"/>
  </w:num>
  <w:numIdMacAtCleanup w:val="1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D0A91"/>
    <w:rsid w:val="000317C0"/>
    <w:rsid w:val="0007171B"/>
    <w:rsid w:val="000A44D7"/>
    <w:rsid w:val="000D0F68"/>
    <w:rsid w:val="000E673A"/>
    <w:rsid w:val="000F74F5"/>
    <w:rsid w:val="000F78FC"/>
    <w:rsid w:val="00105372"/>
    <w:rsid w:val="001054A6"/>
    <w:rsid w:val="001078A1"/>
    <w:rsid w:val="001108DF"/>
    <w:rsid w:val="001312AD"/>
    <w:rsid w:val="00131E7A"/>
    <w:rsid w:val="00134846"/>
    <w:rsid w:val="00172AF6"/>
    <w:rsid w:val="00176CEE"/>
    <w:rsid w:val="00186DD8"/>
    <w:rsid w:val="001A35EC"/>
    <w:rsid w:val="001B13FE"/>
    <w:rsid w:val="001C4D15"/>
    <w:rsid w:val="001D1CBE"/>
    <w:rsid w:val="002A2770"/>
    <w:rsid w:val="002F6B86"/>
    <w:rsid w:val="003008FE"/>
    <w:rsid w:val="0030169D"/>
    <w:rsid w:val="003060EB"/>
    <w:rsid w:val="003153EB"/>
    <w:rsid w:val="00321985"/>
    <w:rsid w:val="00351205"/>
    <w:rsid w:val="00372F74"/>
    <w:rsid w:val="0039517F"/>
    <w:rsid w:val="003F7224"/>
    <w:rsid w:val="0041256C"/>
    <w:rsid w:val="00427D21"/>
    <w:rsid w:val="00447F4A"/>
    <w:rsid w:val="00456F67"/>
    <w:rsid w:val="004644C2"/>
    <w:rsid w:val="00467F9C"/>
    <w:rsid w:val="004A3402"/>
    <w:rsid w:val="0051006C"/>
    <w:rsid w:val="00534681"/>
    <w:rsid w:val="0056068E"/>
    <w:rsid w:val="00563442"/>
    <w:rsid w:val="00565B42"/>
    <w:rsid w:val="005B35E2"/>
    <w:rsid w:val="005C4CE6"/>
    <w:rsid w:val="006122BA"/>
    <w:rsid w:val="006478BF"/>
    <w:rsid w:val="0069783D"/>
    <w:rsid w:val="006A73C1"/>
    <w:rsid w:val="006B2290"/>
    <w:rsid w:val="00717D88"/>
    <w:rsid w:val="00726A43"/>
    <w:rsid w:val="00786056"/>
    <w:rsid w:val="00791360"/>
    <w:rsid w:val="007942D3"/>
    <w:rsid w:val="007B2099"/>
    <w:rsid w:val="007B2E06"/>
    <w:rsid w:val="007B6C09"/>
    <w:rsid w:val="007B7741"/>
    <w:rsid w:val="007C4951"/>
    <w:rsid w:val="007E09DA"/>
    <w:rsid w:val="007E0F8A"/>
    <w:rsid w:val="007F718D"/>
    <w:rsid w:val="00801FAD"/>
    <w:rsid w:val="008178B6"/>
    <w:rsid w:val="00865B74"/>
    <w:rsid w:val="0087660F"/>
    <w:rsid w:val="008974F0"/>
    <w:rsid w:val="008A1499"/>
    <w:rsid w:val="008B012A"/>
    <w:rsid w:val="00906E17"/>
    <w:rsid w:val="00930BA1"/>
    <w:rsid w:val="0093169E"/>
    <w:rsid w:val="009505C9"/>
    <w:rsid w:val="00950752"/>
    <w:rsid w:val="00966424"/>
    <w:rsid w:val="00966E40"/>
    <w:rsid w:val="009C2DE6"/>
    <w:rsid w:val="009D0A91"/>
    <w:rsid w:val="00A111D1"/>
    <w:rsid w:val="00A11718"/>
    <w:rsid w:val="00A3601A"/>
    <w:rsid w:val="00AA6F92"/>
    <w:rsid w:val="00AB6934"/>
    <w:rsid w:val="00AF42DE"/>
    <w:rsid w:val="00B02501"/>
    <w:rsid w:val="00B3369F"/>
    <w:rsid w:val="00B94E6C"/>
    <w:rsid w:val="00BA065B"/>
    <w:rsid w:val="00BB4606"/>
    <w:rsid w:val="00BF26F8"/>
    <w:rsid w:val="00BF4938"/>
    <w:rsid w:val="00C23D2F"/>
    <w:rsid w:val="00C2769B"/>
    <w:rsid w:val="00C443BD"/>
    <w:rsid w:val="00C451C5"/>
    <w:rsid w:val="00C9161D"/>
    <w:rsid w:val="00CA0C1D"/>
    <w:rsid w:val="00CF1848"/>
    <w:rsid w:val="00D01313"/>
    <w:rsid w:val="00D12044"/>
    <w:rsid w:val="00D170D9"/>
    <w:rsid w:val="00D33EFC"/>
    <w:rsid w:val="00D40DBC"/>
    <w:rsid w:val="00D61C85"/>
    <w:rsid w:val="00D75CA6"/>
    <w:rsid w:val="00D76A18"/>
    <w:rsid w:val="00D80849"/>
    <w:rsid w:val="00D82E8F"/>
    <w:rsid w:val="00D878C2"/>
    <w:rsid w:val="00DB5E0F"/>
    <w:rsid w:val="00DD118C"/>
    <w:rsid w:val="00DE765C"/>
    <w:rsid w:val="00DF0CB1"/>
    <w:rsid w:val="00E24CAE"/>
    <w:rsid w:val="00E66235"/>
    <w:rsid w:val="00E83C24"/>
    <w:rsid w:val="00E9318D"/>
    <w:rsid w:val="00E93F3E"/>
    <w:rsid w:val="00E95616"/>
    <w:rsid w:val="00EA1816"/>
    <w:rsid w:val="00F063C2"/>
    <w:rsid w:val="00F40CFD"/>
    <w:rsid w:val="00F53193"/>
    <w:rsid w:val="00F5357E"/>
    <w:rsid w:val="00F611FF"/>
    <w:rsid w:val="00F6586C"/>
    <w:rsid w:val="00F9038B"/>
    <w:rsid w:val="00F94774"/>
    <w:rsid w:val="00FA663B"/>
    <w:rsid w:val="00FC53D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7AFEEDA1"/>
  <w15:docId w15:val="{30CA6727-0D6F-4757-B24E-77C368DE90E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11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11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11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11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11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12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0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11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5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6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7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9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13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4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0AA576EFD70D484ABAF28465A6FA3B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072BF07-088A-4715-9919-F02B659C240E}"/>
      </w:docPartPr>
      <w:docPartBody>
        <w:p w:rsidR="00DA49FF" w:rsidRDefault="00DA49FF">
          <w:pPr>
            <w:pStyle w:val="0AA576EFD70D484ABAF28465A6FA3B5E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  <w:sig w:usb0="00000003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DA49FF"/>
    <w:rsid w:val="001C4D15"/>
    <w:rsid w:val="002F6B86"/>
    <w:rsid w:val="00A3601A"/>
    <w:rsid w:val="00B02501"/>
    <w:rsid w:val="00DA49FF"/>
    <w:rsid w:val="00E24CA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0AA576EFD70D484ABAF28465A6FA3B5E">
    <w:name w:val="0AA576EFD70D484ABAF28465A6FA3B5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7B3E6E67-78AB-4934-9A03-A7E6DD9062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5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0f9e35db-544f-4f60-bdcc-5ea416e6dc70}" enabled="0" method="" siteId="{0f9e35db-544f-4f60-bdcc-5ea416e6dc7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(4).dotm</Template>
  <TotalTime>2</TotalTime>
  <Pages>1</Pages>
  <Words>86</Words>
  <Characters>492</Characters>
  <Application>Microsoft Office Word</Application>
  <DocSecurity>0</DocSecurity>
  <Lines>4</Lines>
  <Paragraphs>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TITLE</vt:lpstr>
    </vt:vector>
  </TitlesOfParts>
  <Company>SCBD</Company>
  <LinksUpToDate>false</LinksUpToDate>
  <CharactersWithSpaces>577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CBD/NBSAP/OM/2025/2/1</dc:subject>
  <dc:creator>scbd</dc:creator>
  <cp:keywords>Convention on Biological Diversity</cp:keywords>
  <cp:lastModifiedBy>Veronique Lefebvre</cp:lastModifiedBy>
  <cp:revision>4</cp:revision>
  <cp:lastPrinted>2020-01-21T16:56:00Z</cp:lastPrinted>
  <dcterms:created xsi:type="dcterms:W3CDTF">2025-04-25T20:45:00Z</dcterms:created>
  <dcterms:modified xsi:type="dcterms:W3CDTF">2025-04-25T20:48:00Z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