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099" w:type="dxa"/>
        <w:tblInd w:w="-21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44"/>
        <w:gridCol w:w="5141"/>
        <w:gridCol w:w="4214"/>
      </w:tblGrid>
      <w:tr w:rsidR="00C42D0F" w:rsidRPr="003D067D" w14:paraId="2B70B685" w14:textId="77777777" w:rsidTr="004C20F2">
        <w:trPr>
          <w:trHeight w:val="844"/>
        </w:trPr>
        <w:tc>
          <w:tcPr>
            <w:tcW w:w="744" w:type="dxa"/>
            <w:tcBorders>
              <w:bottom w:val="single" w:sz="12" w:space="0" w:color="auto"/>
            </w:tcBorders>
          </w:tcPr>
          <w:p w14:paraId="599091FD" w14:textId="77777777" w:rsidR="00C42D0F" w:rsidRPr="008A0A75" w:rsidRDefault="00C42D0F" w:rsidP="004C20F2">
            <w:pPr>
              <w:rPr>
                <w:kern w:val="22"/>
              </w:rPr>
            </w:pPr>
            <w:bookmarkStart w:id="0" w:name="_Hlk505247837"/>
            <w:r w:rsidRPr="008A0A75">
              <w:rPr>
                <w:noProof/>
                <w:kern w:val="22"/>
                <w:lang w:val="ru-RU" w:eastAsia="ru-RU"/>
              </w:rPr>
              <w:drawing>
                <wp:anchor distT="0" distB="0" distL="114300" distR="114300" simplePos="0" relativeHeight="251659264" behindDoc="0" locked="0" layoutInCell="1" allowOverlap="1" wp14:anchorId="3AEFE979" wp14:editId="20DC88D2">
                  <wp:simplePos x="0" y="0"/>
                  <wp:positionH relativeFrom="column">
                    <wp:posOffset>365</wp:posOffset>
                  </wp:positionH>
                  <wp:positionV relativeFrom="page">
                    <wp:posOffset>-122</wp:posOffset>
                  </wp:positionV>
                  <wp:extent cx="476250" cy="402590"/>
                  <wp:effectExtent l="0" t="0" r="0" b="0"/>
                  <wp:wrapNone/>
                  <wp:docPr id="4" name="Picture 4"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476250" cy="402590"/>
                          </a:xfrm>
                          <a:prstGeom prst="rect">
                            <a:avLst/>
                          </a:prstGeom>
                          <a:noFill/>
                          <a:ln>
                            <a:noFill/>
                          </a:ln>
                        </pic:spPr>
                      </pic:pic>
                    </a:graphicData>
                  </a:graphic>
                </wp:anchor>
              </w:drawing>
            </w:r>
          </w:p>
        </w:tc>
        <w:tc>
          <w:tcPr>
            <w:tcW w:w="5141" w:type="dxa"/>
            <w:tcBorders>
              <w:bottom w:val="single" w:sz="12" w:space="0" w:color="auto"/>
            </w:tcBorders>
            <w:shd w:val="clear" w:color="auto" w:fill="auto"/>
            <w:tcFitText/>
          </w:tcPr>
          <w:p w14:paraId="1A3D759F" w14:textId="77777777" w:rsidR="00C42D0F" w:rsidRPr="008A0A75" w:rsidRDefault="00C42D0F" w:rsidP="004C20F2">
            <w:pPr>
              <w:ind w:left="175"/>
              <w:rPr>
                <w:kern w:val="22"/>
              </w:rPr>
            </w:pPr>
            <w:r w:rsidRPr="00FE14F7">
              <w:rPr>
                <w:noProof/>
                <w:lang w:val="ru-RU" w:eastAsia="ru-RU"/>
              </w:rPr>
              <w:drawing>
                <wp:inline distT="0" distB="0" distL="0" distR="0" wp14:anchorId="4779AD2A" wp14:editId="21F50C09">
                  <wp:extent cx="806027" cy="345440"/>
                  <wp:effectExtent l="0" t="0" r="0" b="0"/>
                  <wp:docPr id="5" name="Image 2"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extLst>
                              <a:ext uri="{28A0092B-C50C-407E-A947-70E740481C1C}">
                                <a14:useLocalDpi xmlns:a14="http://schemas.microsoft.com/office/drawing/2010/main" val="0"/>
                              </a:ext>
                            </a:extLst>
                          </a:blip>
                          <a:srcRect b="41057"/>
                          <a:stretch>
                            <a:fillRect/>
                          </a:stretch>
                        </pic:blipFill>
                        <pic:spPr bwMode="auto">
                          <a:xfrm>
                            <a:off x="0" y="0"/>
                            <a:ext cx="807408" cy="346032"/>
                          </a:xfrm>
                          <a:prstGeom prst="rect">
                            <a:avLst/>
                          </a:prstGeom>
                          <a:noFill/>
                          <a:ln>
                            <a:noFill/>
                          </a:ln>
                        </pic:spPr>
                      </pic:pic>
                    </a:graphicData>
                  </a:graphic>
                </wp:inline>
              </w:drawing>
            </w:r>
          </w:p>
        </w:tc>
        <w:tc>
          <w:tcPr>
            <w:tcW w:w="4214" w:type="dxa"/>
            <w:tcBorders>
              <w:bottom w:val="single" w:sz="12" w:space="0" w:color="auto"/>
            </w:tcBorders>
          </w:tcPr>
          <w:p w14:paraId="42D61F04" w14:textId="77777777" w:rsidR="00C42D0F" w:rsidRPr="008A0A75" w:rsidRDefault="00C42D0F" w:rsidP="004C20F2">
            <w:pPr>
              <w:jc w:val="right"/>
              <w:rPr>
                <w:rFonts w:ascii="Arial" w:hAnsi="Arial" w:cs="Arial"/>
                <w:b/>
                <w:kern w:val="22"/>
                <w:sz w:val="32"/>
                <w:szCs w:val="32"/>
              </w:rPr>
            </w:pPr>
            <w:r w:rsidRPr="008A0A75">
              <w:rPr>
                <w:rFonts w:ascii="Arial" w:hAnsi="Arial" w:cs="Arial"/>
                <w:b/>
                <w:kern w:val="22"/>
                <w:sz w:val="32"/>
                <w:szCs w:val="32"/>
              </w:rPr>
              <w:t>CBD</w:t>
            </w:r>
          </w:p>
        </w:tc>
      </w:tr>
    </w:tbl>
    <w:tbl>
      <w:tblPr>
        <w:tblW w:w="10207" w:type="dxa"/>
        <w:tblInd w:w="-318" w:type="dxa"/>
        <w:tblBorders>
          <w:bottom w:val="single" w:sz="36" w:space="0" w:color="000000"/>
        </w:tblBorders>
        <w:tblLayout w:type="fixed"/>
        <w:tblLook w:val="0000" w:firstRow="0" w:lastRow="0" w:firstColumn="0" w:lastColumn="0" w:noHBand="0" w:noVBand="0"/>
      </w:tblPr>
      <w:tblGrid>
        <w:gridCol w:w="6086"/>
        <w:gridCol w:w="1144"/>
        <w:gridCol w:w="2977"/>
      </w:tblGrid>
      <w:tr w:rsidR="00C42D0F" w:rsidRPr="003D067D" w14:paraId="13D2D2BD" w14:textId="77777777" w:rsidTr="004C20F2">
        <w:trPr>
          <w:trHeight w:val="1693"/>
        </w:trPr>
        <w:tc>
          <w:tcPr>
            <w:tcW w:w="6086" w:type="dxa"/>
            <w:tcBorders>
              <w:top w:val="nil"/>
              <w:bottom w:val="single" w:sz="36" w:space="0" w:color="000000"/>
            </w:tcBorders>
          </w:tcPr>
          <w:bookmarkEnd w:id="0"/>
          <w:p w14:paraId="6BB14A6E" w14:textId="77777777" w:rsidR="00C42D0F" w:rsidRPr="003D067D" w:rsidRDefault="00C42D0F" w:rsidP="004C20F2">
            <w:pPr>
              <w:suppressLineNumbers/>
              <w:suppressAutoHyphens/>
              <w:rPr>
                <w:rFonts w:ascii="Univers" w:hAnsi="Univers"/>
                <w:snapToGrid w:val="0"/>
                <w:kern w:val="22"/>
              </w:rPr>
            </w:pPr>
            <w:r>
              <w:rPr>
                <w:noProof/>
                <w:lang w:val="ru-RU" w:eastAsia="ru-RU"/>
              </w:rPr>
              <w:drawing>
                <wp:inline distT="0" distB="0" distL="0" distR="0" wp14:anchorId="50DB7EB3" wp14:editId="0F98732B">
                  <wp:extent cx="2611120" cy="1076740"/>
                  <wp:effectExtent l="0" t="0" r="0" b="9525"/>
                  <wp:docPr id="1"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616200" cy="1078835"/>
                          </a:xfrm>
                          <a:prstGeom prst="rect">
                            <a:avLst/>
                          </a:prstGeom>
                          <a:noFill/>
                          <a:ln>
                            <a:noFill/>
                          </a:ln>
                        </pic:spPr>
                      </pic:pic>
                    </a:graphicData>
                  </a:graphic>
                </wp:inline>
              </w:drawing>
            </w:r>
          </w:p>
        </w:tc>
        <w:tc>
          <w:tcPr>
            <w:tcW w:w="1144" w:type="dxa"/>
            <w:tcBorders>
              <w:top w:val="nil"/>
              <w:bottom w:val="single" w:sz="36" w:space="0" w:color="000000"/>
            </w:tcBorders>
          </w:tcPr>
          <w:p w14:paraId="0B8153AD" w14:textId="77777777" w:rsidR="00C42D0F" w:rsidRPr="00D0496C" w:rsidRDefault="00C42D0F" w:rsidP="004C20F2">
            <w:pPr>
              <w:pStyle w:val="Header"/>
              <w:suppressLineNumbers/>
              <w:suppressAutoHyphens/>
              <w:rPr>
                <w:rFonts w:eastAsia="MS Mincho"/>
                <w:bCs/>
                <w:snapToGrid w:val="0"/>
                <w:kern w:val="22"/>
              </w:rPr>
            </w:pPr>
          </w:p>
        </w:tc>
        <w:tc>
          <w:tcPr>
            <w:tcW w:w="2977" w:type="dxa"/>
            <w:tcBorders>
              <w:top w:val="nil"/>
              <w:bottom w:val="single" w:sz="36" w:space="0" w:color="000000"/>
            </w:tcBorders>
          </w:tcPr>
          <w:p w14:paraId="7B73D51B" w14:textId="77777777" w:rsidR="00C42D0F" w:rsidRPr="001334EC" w:rsidRDefault="00C42D0F" w:rsidP="003B1ADF">
            <w:pPr>
              <w:suppressLineNumbers/>
              <w:suppressAutoHyphens/>
              <w:ind w:left="318" w:firstLine="36"/>
              <w:rPr>
                <w:rFonts w:asciiTheme="majorBidi" w:hAnsiTheme="majorBidi" w:cstheme="majorBidi"/>
                <w:snapToGrid w:val="0"/>
                <w:kern w:val="22"/>
              </w:rPr>
            </w:pPr>
            <w:r w:rsidRPr="001334EC">
              <w:rPr>
                <w:rFonts w:asciiTheme="majorBidi" w:hAnsiTheme="majorBidi" w:cstheme="majorBidi"/>
                <w:snapToGrid w:val="0"/>
                <w:kern w:val="22"/>
              </w:rPr>
              <w:t>Distr.</w:t>
            </w:r>
          </w:p>
          <w:p w14:paraId="67170A87" w14:textId="77777777" w:rsidR="00D86DC5" w:rsidRPr="00C9161D" w:rsidRDefault="00D86DC5" w:rsidP="00D86DC5">
            <w:pPr>
              <w:ind w:left="1215" w:hanging="864"/>
              <w:rPr>
                <w:szCs w:val="22"/>
              </w:rPr>
            </w:pPr>
            <w:r>
              <w:rPr>
                <w:caps/>
                <w:szCs w:val="22"/>
              </w:rPr>
              <w:t>LIMITED</w:t>
            </w:r>
          </w:p>
          <w:p w14:paraId="566D7013" w14:textId="77777777" w:rsidR="00C42D0F" w:rsidRPr="001334EC" w:rsidRDefault="00C42D0F" w:rsidP="004C20F2">
            <w:pPr>
              <w:suppressLineNumbers/>
              <w:suppressAutoHyphens/>
              <w:ind w:left="318"/>
              <w:rPr>
                <w:rFonts w:asciiTheme="majorBidi" w:hAnsiTheme="majorBidi" w:cstheme="majorBidi"/>
                <w:snapToGrid w:val="0"/>
                <w:kern w:val="22"/>
              </w:rPr>
            </w:pPr>
          </w:p>
          <w:bookmarkStart w:id="1" w:name="_Hlk22815168" w:displacedByCustomXml="next"/>
          <w:sdt>
            <w:sdtPr>
              <w:rPr>
                <w:rFonts w:asciiTheme="majorBidi" w:hAnsiTheme="majorBidi" w:cstheme="majorBidi"/>
                <w:snapToGrid w:val="0"/>
                <w:kern w:val="22"/>
              </w:rPr>
              <w:alias w:val="Subject"/>
              <w:tag w:val=""/>
              <w:id w:val="-1155982080"/>
              <w:placeholder>
                <w:docPart w:val="B01F95364D1C454EBCC9911A57DF83C8"/>
              </w:placeholder>
              <w:dataBinding w:prefixMappings="xmlns:ns0='http://purl.org/dc/elements/1.1/' xmlns:ns1='http://schemas.openxmlformats.org/package/2006/metadata/core-properties' " w:xpath="/ns1:coreProperties[1]/ns0:subject[1]" w:storeItemID="{6C3C8BC8-F283-45AE-878A-BAB7291924A1}"/>
              <w:text/>
            </w:sdtPr>
            <w:sdtContent>
              <w:bookmarkEnd w:id="1" w:displacedByCustomXml="prev"/>
              <w:p w14:paraId="3F715D46" w14:textId="3493FF1B" w:rsidR="00C42D0F" w:rsidRPr="001334EC" w:rsidRDefault="00C42D0F" w:rsidP="004C20F2">
                <w:pPr>
                  <w:suppressLineNumbers/>
                  <w:suppressAutoHyphens/>
                  <w:ind w:left="318"/>
                  <w:rPr>
                    <w:rFonts w:asciiTheme="majorBidi" w:hAnsiTheme="majorBidi" w:cstheme="majorBidi"/>
                    <w:snapToGrid w:val="0"/>
                    <w:kern w:val="22"/>
                  </w:rPr>
                </w:pPr>
                <w:r>
                  <w:rPr>
                    <w:rFonts w:asciiTheme="majorBidi" w:hAnsiTheme="majorBidi" w:cstheme="majorBidi"/>
                    <w:snapToGrid w:val="0"/>
                    <w:kern w:val="22"/>
                  </w:rPr>
                  <w:t>CBD/CP/MOP/10/</w:t>
                </w:r>
                <w:r w:rsidR="00D86DC5">
                  <w:rPr>
                    <w:rFonts w:asciiTheme="majorBidi" w:hAnsiTheme="majorBidi" w:cstheme="majorBidi"/>
                    <w:snapToGrid w:val="0"/>
                    <w:kern w:val="22"/>
                    <w:lang w:val="en-US"/>
                  </w:rPr>
                  <w:t>L</w:t>
                </w:r>
                <w:r w:rsidR="00F14196">
                  <w:rPr>
                    <w:rFonts w:asciiTheme="majorBidi" w:hAnsiTheme="majorBidi" w:cstheme="majorBidi"/>
                    <w:snapToGrid w:val="0"/>
                    <w:kern w:val="22"/>
                    <w:lang w:val="en-US"/>
                  </w:rPr>
                  <w:t>.</w:t>
                </w:r>
                <w:r w:rsidR="00D86DC5">
                  <w:rPr>
                    <w:rFonts w:asciiTheme="majorBidi" w:hAnsiTheme="majorBidi" w:cstheme="majorBidi"/>
                    <w:snapToGrid w:val="0"/>
                    <w:kern w:val="22"/>
                    <w:lang w:val="en-US"/>
                  </w:rPr>
                  <w:t>13</w:t>
                </w:r>
              </w:p>
            </w:sdtContent>
          </w:sdt>
          <w:p w14:paraId="7B140E22" w14:textId="03555624" w:rsidR="00C42D0F" w:rsidRPr="001334EC" w:rsidRDefault="00D86DC5" w:rsidP="004C20F2">
            <w:pPr>
              <w:suppressLineNumbers/>
              <w:suppressAutoHyphens/>
              <w:ind w:left="318"/>
              <w:rPr>
                <w:rFonts w:asciiTheme="majorBidi" w:hAnsiTheme="majorBidi" w:cstheme="majorBidi"/>
                <w:snapToGrid w:val="0"/>
                <w:kern w:val="22"/>
              </w:rPr>
            </w:pPr>
            <w:r>
              <w:rPr>
                <w:rFonts w:asciiTheme="majorBidi" w:hAnsiTheme="majorBidi" w:cstheme="majorBidi"/>
                <w:snapToGrid w:val="0"/>
                <w:kern w:val="22"/>
                <w:lang w:val="en-US"/>
              </w:rPr>
              <w:t>13</w:t>
            </w:r>
            <w:r w:rsidR="00C42D0F" w:rsidRPr="00513FDC">
              <w:rPr>
                <w:rFonts w:asciiTheme="majorBidi" w:hAnsiTheme="majorBidi" w:cstheme="majorBidi"/>
                <w:snapToGrid w:val="0"/>
                <w:kern w:val="22"/>
                <w:lang w:val="en-US"/>
              </w:rPr>
              <w:t xml:space="preserve"> </w:t>
            </w:r>
            <w:r w:rsidR="00C42D0F">
              <w:rPr>
                <w:rFonts w:asciiTheme="majorBidi" w:hAnsiTheme="majorBidi" w:cstheme="majorBidi"/>
                <w:snapToGrid w:val="0"/>
                <w:kern w:val="22"/>
                <w:lang w:val="en-US"/>
              </w:rPr>
              <w:t>December</w:t>
            </w:r>
            <w:r w:rsidR="00C42D0F" w:rsidRPr="001334EC">
              <w:rPr>
                <w:rFonts w:asciiTheme="majorBidi" w:hAnsiTheme="majorBidi" w:cstheme="majorBidi"/>
                <w:snapToGrid w:val="0"/>
                <w:kern w:val="22"/>
              </w:rPr>
              <w:t xml:space="preserve"> 2022</w:t>
            </w:r>
          </w:p>
          <w:p w14:paraId="4B6F2809" w14:textId="77777777" w:rsidR="00C42D0F" w:rsidRPr="001334EC" w:rsidRDefault="00C42D0F" w:rsidP="004C20F2">
            <w:pPr>
              <w:suppressLineNumbers/>
              <w:suppressAutoHyphens/>
              <w:ind w:left="318"/>
              <w:rPr>
                <w:rFonts w:asciiTheme="majorBidi" w:hAnsiTheme="majorBidi" w:cstheme="majorBidi"/>
                <w:snapToGrid w:val="0"/>
                <w:kern w:val="22"/>
              </w:rPr>
            </w:pPr>
          </w:p>
          <w:p w14:paraId="025FBA83" w14:textId="77777777" w:rsidR="00C42D0F" w:rsidRPr="00FE14F7" w:rsidRDefault="00C42D0F" w:rsidP="004C20F2">
            <w:pPr>
              <w:suppressLineNumbers/>
              <w:suppressAutoHyphens/>
              <w:ind w:left="318"/>
              <w:rPr>
                <w:rFonts w:asciiTheme="majorBidi" w:hAnsiTheme="majorBidi" w:cstheme="majorBidi"/>
                <w:snapToGrid w:val="0"/>
                <w:kern w:val="22"/>
              </w:rPr>
            </w:pPr>
            <w:r>
              <w:rPr>
                <w:rFonts w:asciiTheme="majorBidi" w:hAnsiTheme="majorBidi" w:cstheme="majorBidi"/>
                <w:snapToGrid w:val="0"/>
                <w:kern w:val="22"/>
              </w:rPr>
              <w:t>RUSSIAN</w:t>
            </w:r>
          </w:p>
          <w:p w14:paraId="2D82F3E1" w14:textId="77777777" w:rsidR="00C42D0F" w:rsidRPr="00731435" w:rsidRDefault="00C42D0F" w:rsidP="004C20F2">
            <w:pPr>
              <w:suppressLineNumbers/>
              <w:suppressAutoHyphens/>
              <w:ind w:left="318"/>
              <w:rPr>
                <w:snapToGrid w:val="0"/>
                <w:kern w:val="22"/>
                <w:u w:val="single"/>
              </w:rPr>
            </w:pPr>
            <w:r w:rsidRPr="001334EC">
              <w:rPr>
                <w:rFonts w:asciiTheme="majorBidi" w:hAnsiTheme="majorBidi" w:cstheme="majorBidi"/>
                <w:snapToGrid w:val="0"/>
                <w:kern w:val="22"/>
              </w:rPr>
              <w:t>ORIGINAL: ENGLISH</w:t>
            </w:r>
          </w:p>
        </w:tc>
      </w:tr>
    </w:tbl>
    <w:p w14:paraId="19EB5888" w14:textId="77777777" w:rsidR="00C42D0F" w:rsidRDefault="00C42D0F" w:rsidP="00C42D0F">
      <w:pPr>
        <w:pStyle w:val="Cornernotation"/>
        <w:ind w:left="227" w:right="3780" w:hanging="227"/>
        <w:rPr>
          <w:lang w:val="ru-RU"/>
        </w:rPr>
      </w:pPr>
      <w:r>
        <w:rPr>
          <w:color w:val="000000"/>
          <w:lang w:val="ru-RU" w:bidi="he-IL"/>
        </w:rPr>
        <w:t>КОНФЕРЕНЦИЯ СТОРОН КОНВЕНЦИИ О БИОЛОГИЧЕСКОМ РАЗНООБРАЗИИ, ВЫСТУПАЮЩАЯ В КАЧЕСТВЕ СОВЕЩАНИЯ СТОРОН КАРТАХЕНСКОГО ПРОТОКОЛА ПО БИОБЕЗОПАСНОСТИ</w:t>
      </w:r>
    </w:p>
    <w:p w14:paraId="74B011E6" w14:textId="77777777" w:rsidR="00C42D0F" w:rsidRPr="003E3A1C" w:rsidRDefault="00C42D0F" w:rsidP="00C42D0F">
      <w:pPr>
        <w:ind w:left="170" w:right="4115" w:hanging="170"/>
        <w:rPr>
          <w:lang w:val="ru-RU"/>
        </w:rPr>
      </w:pPr>
      <w:r>
        <w:rPr>
          <w:lang w:val="ru-RU"/>
        </w:rPr>
        <w:t xml:space="preserve">Десятое совещание, часть </w:t>
      </w:r>
      <w:r>
        <w:rPr>
          <w:lang w:val="fr-FR"/>
        </w:rPr>
        <w:t>II</w:t>
      </w:r>
    </w:p>
    <w:p w14:paraId="21ABA31C" w14:textId="1D729A57" w:rsidR="00C42D0F" w:rsidRPr="003E3A1C" w:rsidRDefault="00C42D0F" w:rsidP="00C42D0F">
      <w:pPr>
        <w:pStyle w:val="Cornernotation"/>
        <w:rPr>
          <w:lang w:val="ru-RU"/>
        </w:rPr>
      </w:pPr>
      <w:r>
        <w:rPr>
          <w:szCs w:val="22"/>
          <w:lang w:val="ru-RU"/>
        </w:rPr>
        <w:t>Монреаль, Канада, 7-19 декабря 2022 г</w:t>
      </w:r>
      <w:r w:rsidR="003B1ADF">
        <w:rPr>
          <w:szCs w:val="22"/>
          <w:lang w:val="ru-RU"/>
        </w:rPr>
        <w:t>ода</w:t>
      </w:r>
    </w:p>
    <w:p w14:paraId="33F8A665" w14:textId="0F869657" w:rsidR="00903805" w:rsidRPr="00FD0463" w:rsidRDefault="00FD0463" w:rsidP="00903805">
      <w:pPr>
        <w:pStyle w:val="Cornernotation"/>
        <w:ind w:right="4784"/>
        <w:rPr>
          <w:lang w:val="ru-RU"/>
        </w:rPr>
      </w:pPr>
      <w:r>
        <w:rPr>
          <w:lang w:val="ru-RU"/>
        </w:rPr>
        <w:t>Пункт</w:t>
      </w:r>
      <w:r w:rsidR="00903805" w:rsidRPr="00237C67">
        <w:rPr>
          <w:lang w:val="ru-RU"/>
        </w:rPr>
        <w:t xml:space="preserve"> </w:t>
      </w:r>
      <w:r w:rsidR="00E02343" w:rsidRPr="00237C67">
        <w:rPr>
          <w:lang w:val="ru-RU"/>
        </w:rPr>
        <w:t>7</w:t>
      </w:r>
      <w:r w:rsidR="00E02343">
        <w:t>A</w:t>
      </w:r>
      <w:r>
        <w:rPr>
          <w:lang w:val="ru-RU"/>
        </w:rPr>
        <w:t xml:space="preserve"> повестки дня</w:t>
      </w:r>
    </w:p>
    <w:p w14:paraId="5DA99371" w14:textId="17BC871C" w:rsidR="00C9161D" w:rsidRPr="002670EE" w:rsidRDefault="00000000" w:rsidP="00D42703">
      <w:pPr>
        <w:spacing w:before="240" w:after="240"/>
        <w:jc w:val="center"/>
        <w:rPr>
          <w:b/>
          <w:caps/>
          <w:lang w:val="ru-RU"/>
        </w:rPr>
      </w:pPr>
      <w:sdt>
        <w:sdtPr>
          <w:rPr>
            <w:rFonts w:asciiTheme="majorBidi" w:hAnsiTheme="majorBidi" w:cstheme="majorBidi"/>
            <w:b/>
            <w:bCs/>
            <w:snapToGrid w:val="0"/>
            <w:kern w:val="22"/>
            <w:lang w:val="ru-RU"/>
          </w:rPr>
          <w:alias w:val="Title"/>
          <w:tag w:val=""/>
          <w:id w:val="772832786"/>
          <w:placeholder>
            <w:docPart w:val="7E0485547563415784F9B28103CD7463"/>
          </w:placeholder>
          <w:dataBinding w:prefixMappings="xmlns:ns0='http://purl.org/dc/elements/1.1/' xmlns:ns1='http://schemas.openxmlformats.org/package/2006/metadata/core-properties' " w:xpath="/ns1:coreProperties[1]/ns0:title[1]" w:storeItemID="{6C3C8BC8-F283-45AE-878A-BAB7291924A1}"/>
          <w:text/>
        </w:sdtPr>
        <w:sdtContent>
          <w:r w:rsidR="003B1ADF">
            <w:rPr>
              <w:rFonts w:asciiTheme="majorBidi" w:hAnsiTheme="majorBidi" w:cstheme="majorBidi"/>
              <w:b/>
              <w:bCs/>
              <w:snapToGrid w:val="0"/>
              <w:kern w:val="22"/>
              <w:lang w:val="ru-RU"/>
            </w:rPr>
            <w:t>П</w:t>
          </w:r>
          <w:r w:rsidR="003B1ADF" w:rsidRPr="002670EE">
            <w:rPr>
              <w:rFonts w:asciiTheme="majorBidi" w:hAnsiTheme="majorBidi" w:cstheme="majorBidi"/>
              <w:b/>
              <w:bCs/>
              <w:snapToGrid w:val="0"/>
              <w:kern w:val="22"/>
              <w:lang w:val="ru-RU"/>
            </w:rPr>
            <w:t xml:space="preserve">ЛАН ОСУЩЕСТВЛЕНИЯ </w:t>
          </w:r>
          <w:r w:rsidR="003B1ADF">
            <w:rPr>
              <w:rFonts w:asciiTheme="majorBidi" w:hAnsiTheme="majorBidi" w:cstheme="majorBidi"/>
              <w:b/>
              <w:bCs/>
              <w:snapToGrid w:val="0"/>
              <w:kern w:val="22"/>
              <w:lang w:val="ru-RU"/>
            </w:rPr>
            <w:t>К</w:t>
          </w:r>
          <w:r w:rsidR="003B1ADF" w:rsidRPr="002670EE">
            <w:rPr>
              <w:rFonts w:asciiTheme="majorBidi" w:hAnsiTheme="majorBidi" w:cstheme="majorBidi"/>
              <w:b/>
              <w:bCs/>
              <w:snapToGrid w:val="0"/>
              <w:kern w:val="22"/>
              <w:lang w:val="ru-RU"/>
            </w:rPr>
            <w:t>АРТАХЕНСКОГО ПРОТОКОЛА</w:t>
          </w:r>
          <w:r w:rsidR="003B1ADF">
            <w:rPr>
              <w:rFonts w:asciiTheme="majorBidi" w:hAnsiTheme="majorBidi" w:cstheme="majorBidi"/>
              <w:b/>
              <w:bCs/>
              <w:snapToGrid w:val="0"/>
              <w:kern w:val="22"/>
              <w:lang w:val="ru-RU"/>
            </w:rPr>
            <w:t xml:space="preserve"> ПО БИОБЕЗОПАСНОСТИ</w:t>
          </w:r>
        </w:sdtContent>
      </w:sdt>
      <w:r w:rsidR="00105372" w:rsidRPr="002670EE">
        <w:rPr>
          <w:b/>
          <w:caps/>
          <w:lang w:val="ru-RU"/>
        </w:rPr>
        <w:t xml:space="preserve"> </w:t>
      </w:r>
    </w:p>
    <w:p w14:paraId="5A6669EB" w14:textId="010CA66D" w:rsidR="00985726" w:rsidRPr="00D86DC5" w:rsidRDefault="00237C67" w:rsidP="00B303F7">
      <w:pPr>
        <w:spacing w:before="240" w:after="240"/>
        <w:jc w:val="center"/>
        <w:rPr>
          <w:b/>
          <w:caps/>
          <w:lang w:val="ru-RU"/>
        </w:rPr>
      </w:pPr>
      <w:r w:rsidRPr="002670EE">
        <w:rPr>
          <w:b/>
          <w:lang w:val="ru-RU"/>
        </w:rPr>
        <w:t>Проект решения, представленный Председателем</w:t>
      </w:r>
      <w:r w:rsidR="00D86DC5">
        <w:rPr>
          <w:b/>
          <w:lang w:val="ru-RU"/>
        </w:rPr>
        <w:t xml:space="preserve"> Рабочей группы </w:t>
      </w:r>
      <w:r w:rsidR="00D86DC5">
        <w:rPr>
          <w:b/>
          <w:lang w:val="en-US"/>
        </w:rPr>
        <w:t>II</w:t>
      </w:r>
    </w:p>
    <w:p w14:paraId="746ED975" w14:textId="77777777"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i/>
          <w:iCs/>
          <w:lang w:val="ru-RU"/>
        </w:rPr>
        <w:t xml:space="preserve">Конференция Сторон, выступающая в качестве совещания Сторон </w:t>
      </w:r>
      <w:proofErr w:type="spellStart"/>
      <w:r w:rsidRPr="00E76ED2">
        <w:rPr>
          <w:rFonts w:asciiTheme="majorBidi" w:hAnsiTheme="majorBidi"/>
          <w:i/>
          <w:iCs/>
          <w:lang w:val="ru-RU"/>
        </w:rPr>
        <w:t>Картахенского</w:t>
      </w:r>
      <w:proofErr w:type="spellEnd"/>
      <w:r w:rsidRPr="00E76ED2">
        <w:rPr>
          <w:rFonts w:asciiTheme="majorBidi" w:hAnsiTheme="majorBidi"/>
          <w:i/>
          <w:iCs/>
          <w:lang w:val="ru-RU"/>
        </w:rPr>
        <w:t xml:space="preserve"> протокола по биобезопасности</w:t>
      </w:r>
      <w:r w:rsidRPr="00E76ED2">
        <w:rPr>
          <w:rFonts w:asciiTheme="majorBidi" w:hAnsiTheme="majorBidi" w:cstheme="majorBidi"/>
          <w:lang w:val="ru-RU"/>
        </w:rPr>
        <w:t>,</w:t>
      </w:r>
    </w:p>
    <w:p w14:paraId="5B994820" w14:textId="77777777"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i/>
          <w:lang w:val="ru-RU"/>
        </w:rPr>
        <w:t xml:space="preserve">признавая </w:t>
      </w:r>
      <w:r w:rsidRPr="00E76ED2">
        <w:rPr>
          <w:rFonts w:asciiTheme="majorBidi" w:hAnsiTheme="majorBidi"/>
          <w:lang w:val="ru-RU"/>
        </w:rPr>
        <w:t xml:space="preserve">целесообразность Стратегического плана для </w:t>
      </w:r>
      <w:proofErr w:type="spellStart"/>
      <w:r w:rsidRPr="00E76ED2">
        <w:rPr>
          <w:rFonts w:asciiTheme="majorBidi" w:hAnsiTheme="majorBidi"/>
          <w:lang w:val="ru-RU"/>
        </w:rPr>
        <w:t>Картахенского</w:t>
      </w:r>
      <w:proofErr w:type="spellEnd"/>
      <w:r w:rsidRPr="00E76ED2">
        <w:rPr>
          <w:rFonts w:asciiTheme="majorBidi" w:hAnsiTheme="majorBidi"/>
          <w:lang w:val="ru-RU"/>
        </w:rPr>
        <w:t xml:space="preserve"> протокола по биобезопасности на период 2011-2020 годов</w:t>
      </w:r>
      <w:r w:rsidRPr="00D5785A">
        <w:rPr>
          <w:rStyle w:val="FootnoteReference"/>
          <w:rFonts w:asciiTheme="majorBidi" w:hAnsiTheme="majorBidi" w:cstheme="majorBidi"/>
          <w:lang w:val="ru-RU"/>
        </w:rPr>
        <w:footnoteReference w:id="1"/>
      </w:r>
      <w:r w:rsidRPr="00D5785A">
        <w:rPr>
          <w:rFonts w:asciiTheme="majorBidi" w:hAnsiTheme="majorBidi"/>
          <w:vertAlign w:val="superscript"/>
          <w:lang w:val="ru-RU"/>
        </w:rPr>
        <w:t xml:space="preserve"> </w:t>
      </w:r>
      <w:r w:rsidRPr="00E76ED2">
        <w:rPr>
          <w:rFonts w:asciiTheme="majorBidi" w:hAnsiTheme="majorBidi"/>
          <w:lang w:val="ru-RU"/>
        </w:rPr>
        <w:t>для оказания поддержки осуществлению на национальном уровне,</w:t>
      </w:r>
    </w:p>
    <w:p w14:paraId="2270DFC0" w14:textId="77777777"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i/>
          <w:lang w:val="ru-RU"/>
        </w:rPr>
        <w:t>ссылаясь</w:t>
      </w:r>
      <w:r w:rsidRPr="00E76ED2">
        <w:rPr>
          <w:rFonts w:asciiTheme="majorBidi" w:hAnsiTheme="majorBidi"/>
          <w:lang w:val="ru-RU"/>
        </w:rPr>
        <w:t xml:space="preserve"> на решение CP-9/7, в котором она постановила разработать план осуществления </w:t>
      </w:r>
      <w:proofErr w:type="spellStart"/>
      <w:r w:rsidRPr="00E76ED2">
        <w:rPr>
          <w:rFonts w:asciiTheme="majorBidi" w:hAnsiTheme="majorBidi"/>
          <w:lang w:val="ru-RU"/>
        </w:rPr>
        <w:t>Картахенского</w:t>
      </w:r>
      <w:proofErr w:type="spellEnd"/>
      <w:r w:rsidRPr="00E76ED2">
        <w:rPr>
          <w:rFonts w:asciiTheme="majorBidi" w:hAnsiTheme="majorBidi"/>
          <w:lang w:val="ru-RU"/>
        </w:rPr>
        <w:t xml:space="preserve"> протокола, основывающийся на глобальной рамочной программе в области биоразнообразия на период после 2020 года и дополняющий ее,</w:t>
      </w:r>
    </w:p>
    <w:p w14:paraId="5F448058" w14:textId="77777777"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i/>
          <w:lang w:val="ru-RU"/>
        </w:rPr>
        <w:t>ссылаясь также</w:t>
      </w:r>
      <w:r w:rsidRPr="00E76ED2">
        <w:rPr>
          <w:rFonts w:asciiTheme="majorBidi" w:hAnsiTheme="majorBidi"/>
          <w:lang w:val="ru-RU"/>
        </w:rPr>
        <w:t xml:space="preserve"> на решение CP-9/3, в котором она признала необходимость в конкретном плане действий по созданию потенциала для осуществления </w:t>
      </w:r>
      <w:proofErr w:type="spellStart"/>
      <w:r w:rsidRPr="00E76ED2">
        <w:rPr>
          <w:rFonts w:asciiTheme="majorBidi" w:hAnsiTheme="majorBidi"/>
          <w:lang w:val="ru-RU"/>
        </w:rPr>
        <w:t>Картахенского</w:t>
      </w:r>
      <w:proofErr w:type="spellEnd"/>
      <w:r w:rsidRPr="00E76ED2">
        <w:rPr>
          <w:rFonts w:asciiTheme="majorBidi" w:hAnsiTheme="majorBidi"/>
          <w:lang w:val="ru-RU"/>
        </w:rPr>
        <w:t xml:space="preserve"> протокола и Дополнительного протокола к нему, согласованном с планом осуществления и дополняющем долгосрочную стратегическую структуру по созданию потенциала, для оказания поддержки в реализации глобальной рамочной программы в области биоразнообразия на период после 2020 года,</w:t>
      </w:r>
    </w:p>
    <w:p w14:paraId="61FCA7A1" w14:textId="77777777"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i/>
          <w:iCs/>
          <w:lang w:val="ru-RU"/>
        </w:rPr>
        <w:t>приветствуя</w:t>
      </w:r>
      <w:r w:rsidRPr="00E76ED2">
        <w:rPr>
          <w:rFonts w:asciiTheme="majorBidi" w:hAnsiTheme="majorBidi"/>
          <w:lang w:val="ru-RU"/>
        </w:rPr>
        <w:t xml:space="preserve"> вклад Контактной группы по </w:t>
      </w:r>
      <w:proofErr w:type="spellStart"/>
      <w:r w:rsidRPr="00E76ED2">
        <w:rPr>
          <w:rFonts w:asciiTheme="majorBidi" w:hAnsiTheme="majorBidi"/>
          <w:lang w:val="ru-RU"/>
        </w:rPr>
        <w:t>Картахенскому</w:t>
      </w:r>
      <w:proofErr w:type="spellEnd"/>
      <w:r w:rsidRPr="00E76ED2">
        <w:rPr>
          <w:rFonts w:asciiTheme="majorBidi" w:hAnsiTheme="majorBidi"/>
          <w:lang w:val="ru-RU"/>
        </w:rPr>
        <w:t xml:space="preserve"> протоколу в разработку плана осуществления, а также обзор, проведенный Вспомогательным органом по осуществлению на его третьем совещании,</w:t>
      </w:r>
    </w:p>
    <w:p w14:paraId="34B7A866" w14:textId="77777777"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i/>
          <w:lang w:val="ru-RU"/>
        </w:rPr>
        <w:t>отмечая</w:t>
      </w:r>
      <w:r w:rsidRPr="00E76ED2">
        <w:rPr>
          <w:rFonts w:asciiTheme="majorBidi" w:hAnsiTheme="majorBidi"/>
          <w:lang w:val="ru-RU"/>
        </w:rPr>
        <w:t xml:space="preserve"> значение Протокола, его плана осуществления и плана действий по созданию потенциала в качестве взаимосвязанных, но независимых планов для достижения целей Конвенции о биологическом разнообразии,</w:t>
      </w:r>
    </w:p>
    <w:p w14:paraId="04C433E4" w14:textId="5D59459D" w:rsidR="00237C67" w:rsidRDefault="00237C67" w:rsidP="00F4432D">
      <w:pPr>
        <w:spacing w:before="115" w:after="115"/>
        <w:ind w:firstLine="720"/>
        <w:rPr>
          <w:rFonts w:asciiTheme="majorBidi" w:hAnsiTheme="majorBidi"/>
          <w:lang w:val="ru-RU"/>
        </w:rPr>
      </w:pPr>
      <w:r w:rsidRPr="00E76ED2">
        <w:rPr>
          <w:rFonts w:asciiTheme="majorBidi" w:hAnsiTheme="majorBidi"/>
          <w:i/>
          <w:lang w:val="ru-RU"/>
        </w:rPr>
        <w:t xml:space="preserve">признавая </w:t>
      </w:r>
      <w:r w:rsidRPr="00E76ED2">
        <w:rPr>
          <w:rFonts w:asciiTheme="majorBidi" w:hAnsiTheme="majorBidi"/>
          <w:lang w:val="ru-RU"/>
        </w:rPr>
        <w:t>потребность в периодическом формулировании приоритетов для планирования и программирования работы, которая должна быть проведена в рамках периода, охваченного планом осуществления,</w:t>
      </w:r>
    </w:p>
    <w:p w14:paraId="44D083B5" w14:textId="3454EDFC" w:rsidR="00D86DC5" w:rsidRPr="00D86DC5" w:rsidRDefault="00D86DC5" w:rsidP="00F4432D">
      <w:pPr>
        <w:spacing w:before="115" w:after="115"/>
        <w:ind w:firstLine="720"/>
        <w:rPr>
          <w:rFonts w:asciiTheme="majorBidi" w:hAnsiTheme="majorBidi" w:cstheme="majorBidi"/>
          <w:i/>
          <w:spacing w:val="-2"/>
          <w:lang w:val="ru-RU"/>
        </w:rPr>
      </w:pPr>
      <w:r w:rsidRPr="00070D14">
        <w:rPr>
          <w:rFonts w:asciiTheme="majorBidi" w:hAnsiTheme="majorBidi"/>
          <w:i/>
          <w:iCs/>
          <w:lang w:val="ru-RU"/>
        </w:rPr>
        <w:t>ссылаясь</w:t>
      </w:r>
      <w:r>
        <w:rPr>
          <w:rFonts w:asciiTheme="majorBidi" w:hAnsiTheme="majorBidi"/>
          <w:lang w:val="ru-RU"/>
        </w:rPr>
        <w:t xml:space="preserve"> на решение </w:t>
      </w:r>
      <w:r>
        <w:rPr>
          <w:rFonts w:asciiTheme="majorBidi" w:hAnsiTheme="majorBidi"/>
          <w:lang w:val="en-US"/>
        </w:rPr>
        <w:t>CP</w:t>
      </w:r>
      <w:r w:rsidRPr="00D86DC5">
        <w:rPr>
          <w:rFonts w:asciiTheme="majorBidi" w:hAnsiTheme="majorBidi"/>
          <w:lang w:val="ru-RU"/>
        </w:rPr>
        <w:t>-10/</w:t>
      </w:r>
      <w:r w:rsidR="00F14196" w:rsidRPr="00F14196">
        <w:rPr>
          <w:rFonts w:asciiTheme="majorBidi" w:hAnsiTheme="majorBidi"/>
          <w:lang w:val="ru-RU"/>
        </w:rPr>
        <w:t>--</w:t>
      </w:r>
      <w:r>
        <w:rPr>
          <w:rFonts w:asciiTheme="majorBidi" w:hAnsiTheme="majorBidi"/>
          <w:lang w:val="ru-RU"/>
        </w:rPr>
        <w:t xml:space="preserve"> о вопросах, </w:t>
      </w:r>
      <w:r w:rsidR="00070D14">
        <w:rPr>
          <w:rFonts w:asciiTheme="majorBidi" w:hAnsiTheme="majorBidi"/>
          <w:lang w:val="ru-RU"/>
        </w:rPr>
        <w:t>касающихся механизма финансирования и ресурсов,</w:t>
      </w:r>
    </w:p>
    <w:p w14:paraId="76075557" w14:textId="50D7BF83"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lang w:val="ru-RU"/>
        </w:rPr>
        <w:lastRenderedPageBreak/>
        <w:t>1.</w:t>
      </w:r>
      <w:r w:rsidRPr="00E76ED2">
        <w:rPr>
          <w:rFonts w:asciiTheme="majorBidi" w:hAnsiTheme="majorBidi"/>
          <w:lang w:val="ru-RU"/>
        </w:rPr>
        <w:tab/>
      </w:r>
      <w:r w:rsidRPr="00E76ED2">
        <w:rPr>
          <w:rFonts w:asciiTheme="majorBidi" w:hAnsiTheme="majorBidi"/>
          <w:i/>
          <w:iCs/>
          <w:lang w:val="ru-RU"/>
        </w:rPr>
        <w:t>принимает</w:t>
      </w:r>
      <w:r w:rsidRPr="00E76ED2">
        <w:rPr>
          <w:rFonts w:asciiTheme="majorBidi" w:hAnsiTheme="majorBidi"/>
          <w:lang w:val="ru-RU"/>
        </w:rPr>
        <w:t xml:space="preserve"> план осуществления, приведенный в приложении к настоящему решению;</w:t>
      </w:r>
    </w:p>
    <w:p w14:paraId="1261EE8F" w14:textId="0A6BB572"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lang w:val="ru-RU"/>
        </w:rPr>
        <w:t>2.</w:t>
      </w:r>
      <w:r w:rsidRPr="00E76ED2">
        <w:rPr>
          <w:rFonts w:asciiTheme="majorBidi" w:hAnsiTheme="majorBidi"/>
          <w:lang w:val="ru-RU"/>
        </w:rPr>
        <w:tab/>
      </w:r>
      <w:r w:rsidRPr="00E76ED2">
        <w:rPr>
          <w:rFonts w:asciiTheme="majorBidi" w:hAnsiTheme="majorBidi"/>
          <w:i/>
          <w:lang w:val="ru-RU"/>
        </w:rPr>
        <w:t>приветствует</w:t>
      </w:r>
      <w:r w:rsidRPr="00E76ED2">
        <w:rPr>
          <w:rFonts w:asciiTheme="majorBidi" w:hAnsiTheme="majorBidi"/>
          <w:lang w:val="ru-RU"/>
        </w:rPr>
        <w:t xml:space="preserve"> глобальную рамочную программу в области биоразнообразия на период после 2020 года, принятую в решении 15/--;</w:t>
      </w:r>
    </w:p>
    <w:p w14:paraId="5209927B" w14:textId="6BAF2FEC" w:rsidR="00237C67" w:rsidRPr="00E76ED2" w:rsidRDefault="00237C67" w:rsidP="00F4432D">
      <w:pPr>
        <w:spacing w:before="115" w:after="115"/>
        <w:ind w:firstLine="720"/>
        <w:rPr>
          <w:rFonts w:asciiTheme="majorBidi" w:hAnsiTheme="majorBidi" w:cstheme="majorBidi"/>
          <w:lang w:val="ru-RU"/>
        </w:rPr>
      </w:pPr>
      <w:r w:rsidRPr="00E76ED2">
        <w:rPr>
          <w:rFonts w:asciiTheme="majorBidi" w:hAnsiTheme="majorBidi"/>
          <w:lang w:val="ru-RU"/>
        </w:rPr>
        <w:t>3.</w:t>
      </w:r>
      <w:r w:rsidRPr="00E76ED2">
        <w:rPr>
          <w:rFonts w:asciiTheme="majorBidi" w:hAnsiTheme="majorBidi"/>
          <w:lang w:val="ru-RU"/>
        </w:rPr>
        <w:tab/>
      </w:r>
      <w:r w:rsidRPr="00E76ED2">
        <w:rPr>
          <w:rFonts w:asciiTheme="majorBidi" w:hAnsiTheme="majorBidi"/>
          <w:i/>
          <w:lang w:val="ru-RU"/>
        </w:rPr>
        <w:t>признает</w:t>
      </w:r>
      <w:r w:rsidRPr="00E76ED2">
        <w:rPr>
          <w:rFonts w:asciiTheme="majorBidi" w:hAnsiTheme="majorBidi"/>
          <w:lang w:val="ru-RU"/>
        </w:rPr>
        <w:t xml:space="preserve"> дополняющую роль плана осуществления по отношению к рамочной программе в области биоразнообразия на период после 2020 года, а также тот факт, что план осуществления может способствовать достижению </w:t>
      </w:r>
      <w:r w:rsidR="009B669E">
        <w:rPr>
          <w:rFonts w:asciiTheme="majorBidi" w:hAnsiTheme="majorBidi"/>
          <w:lang w:val="ru-RU"/>
        </w:rPr>
        <w:t xml:space="preserve">связанных с биобезопасностью </w:t>
      </w:r>
      <w:r w:rsidR="00070D14">
        <w:rPr>
          <w:rFonts w:asciiTheme="majorBidi" w:hAnsiTheme="majorBidi"/>
          <w:lang w:val="ru-RU"/>
        </w:rPr>
        <w:t>целей и задач</w:t>
      </w:r>
      <w:r w:rsidR="009B669E">
        <w:rPr>
          <w:rFonts w:asciiTheme="majorBidi" w:hAnsiTheme="majorBidi"/>
          <w:lang w:val="ru-RU"/>
        </w:rPr>
        <w:t xml:space="preserve"> </w:t>
      </w:r>
      <w:r w:rsidRPr="00E76ED2">
        <w:rPr>
          <w:rFonts w:asciiTheme="majorBidi" w:hAnsiTheme="majorBidi"/>
          <w:lang w:val="ru-RU"/>
        </w:rPr>
        <w:t xml:space="preserve">в глобальной рамочной программе в области биоразнообразия на период после 2020 года, особенно для сторон Конвенции, которые также являются сторонами </w:t>
      </w:r>
      <w:proofErr w:type="spellStart"/>
      <w:r w:rsidRPr="00E76ED2">
        <w:rPr>
          <w:rFonts w:asciiTheme="majorBidi" w:hAnsiTheme="majorBidi"/>
          <w:lang w:val="ru-RU"/>
        </w:rPr>
        <w:t>Картахенского</w:t>
      </w:r>
      <w:proofErr w:type="spellEnd"/>
      <w:r w:rsidRPr="00E76ED2">
        <w:rPr>
          <w:rFonts w:asciiTheme="majorBidi" w:hAnsiTheme="majorBidi"/>
          <w:lang w:val="ru-RU"/>
        </w:rPr>
        <w:t xml:space="preserve"> протокола;</w:t>
      </w:r>
    </w:p>
    <w:p w14:paraId="54454ACE" w14:textId="0F519A86" w:rsidR="00237C67" w:rsidRDefault="00237C67" w:rsidP="00F4432D">
      <w:pPr>
        <w:spacing w:before="115" w:after="115"/>
        <w:ind w:firstLine="720"/>
        <w:rPr>
          <w:rFonts w:asciiTheme="majorBidi" w:hAnsiTheme="majorBidi"/>
          <w:lang w:val="ru-RU"/>
        </w:rPr>
      </w:pPr>
      <w:r w:rsidRPr="00E76ED2">
        <w:rPr>
          <w:rFonts w:asciiTheme="majorBidi" w:hAnsiTheme="majorBidi"/>
          <w:lang w:val="ru-RU"/>
        </w:rPr>
        <w:t>4.</w:t>
      </w:r>
      <w:r w:rsidRPr="00E76ED2">
        <w:rPr>
          <w:rFonts w:asciiTheme="majorBidi" w:hAnsiTheme="majorBidi"/>
          <w:lang w:val="ru-RU"/>
        </w:rPr>
        <w:tab/>
      </w:r>
      <w:r w:rsidRPr="00E76ED2">
        <w:rPr>
          <w:rFonts w:asciiTheme="majorBidi" w:hAnsiTheme="majorBidi"/>
          <w:i/>
          <w:lang w:val="ru-RU"/>
        </w:rPr>
        <w:t xml:space="preserve">настоятельно призывает </w:t>
      </w:r>
      <w:r w:rsidRPr="00E76ED2">
        <w:rPr>
          <w:rFonts w:asciiTheme="majorBidi" w:hAnsiTheme="majorBidi"/>
          <w:lang w:val="ru-RU"/>
        </w:rPr>
        <w:t xml:space="preserve">Стороны и </w:t>
      </w:r>
      <w:r w:rsidRPr="009B669E">
        <w:rPr>
          <w:rFonts w:asciiTheme="majorBidi" w:hAnsiTheme="majorBidi"/>
          <w:i/>
          <w:lang w:val="ru-RU"/>
        </w:rPr>
        <w:t>предлагает</w:t>
      </w:r>
      <w:r w:rsidRPr="00E76ED2">
        <w:rPr>
          <w:rFonts w:asciiTheme="majorBidi" w:hAnsiTheme="majorBidi"/>
          <w:i/>
          <w:lang w:val="ru-RU"/>
        </w:rPr>
        <w:t xml:space="preserve"> </w:t>
      </w:r>
      <w:r w:rsidRPr="00E76ED2">
        <w:rPr>
          <w:rFonts w:asciiTheme="majorBidi" w:hAnsiTheme="majorBidi"/>
          <w:lang w:val="ru-RU"/>
        </w:rPr>
        <w:t>другим правительствам пересмотреть и при необходимости согласовать их национальные планы действий и программы, имеющие отношение к осуществлению Протокола, включая их национальные стратегии и планы действий по сохранению биоразнообразия, с планом осуществления;</w:t>
      </w:r>
    </w:p>
    <w:p w14:paraId="1CBE4356" w14:textId="6F49C415" w:rsidR="00237C67" w:rsidRPr="00A6443F" w:rsidRDefault="00A6443F" w:rsidP="00A6443F">
      <w:pPr>
        <w:spacing w:before="120" w:after="120"/>
        <w:ind w:firstLine="720"/>
        <w:rPr>
          <w:rFonts w:asciiTheme="majorBidi" w:hAnsiTheme="majorBidi" w:cstheme="majorBidi"/>
          <w:szCs w:val="22"/>
          <w:lang w:val="ru-RU"/>
        </w:rPr>
      </w:pPr>
      <w:r>
        <w:rPr>
          <w:rFonts w:asciiTheme="majorBidi" w:hAnsiTheme="majorBidi" w:cstheme="majorBidi"/>
          <w:szCs w:val="22"/>
          <w:lang w:val="ru-RU"/>
        </w:rPr>
        <w:t>5</w:t>
      </w:r>
      <w:r w:rsidR="00237C67" w:rsidRPr="00A6443F">
        <w:rPr>
          <w:rFonts w:asciiTheme="majorBidi" w:hAnsiTheme="majorBidi" w:cstheme="majorBidi"/>
          <w:szCs w:val="22"/>
          <w:lang w:val="ru-RU"/>
        </w:rPr>
        <w:t>.</w:t>
      </w:r>
      <w:r w:rsidR="00237C67" w:rsidRPr="00A6443F">
        <w:rPr>
          <w:rFonts w:asciiTheme="majorBidi" w:hAnsiTheme="majorBidi" w:cstheme="majorBidi"/>
          <w:szCs w:val="22"/>
          <w:lang w:val="ru-RU"/>
        </w:rPr>
        <w:tab/>
      </w:r>
      <w:r w:rsidR="00237C67" w:rsidRPr="00A6443F">
        <w:rPr>
          <w:rFonts w:asciiTheme="majorBidi" w:hAnsiTheme="majorBidi" w:cstheme="majorBidi"/>
          <w:i/>
          <w:iCs/>
          <w:szCs w:val="22"/>
          <w:lang w:val="ru-RU"/>
        </w:rPr>
        <w:t>постановляет</w:t>
      </w:r>
      <w:r w:rsidR="00237C67" w:rsidRPr="00A6443F">
        <w:rPr>
          <w:rFonts w:asciiTheme="majorBidi" w:hAnsiTheme="majorBidi" w:cstheme="majorBidi"/>
          <w:szCs w:val="22"/>
          <w:lang w:val="ru-RU"/>
        </w:rPr>
        <w:t>, что базовые показатели плана осуществления должны включать в себя информацию, собранную в ходе четвертого цикла представления отчетности</w:t>
      </w:r>
      <w:r w:rsidR="00237C67" w:rsidRPr="00A6443F">
        <w:footnoteReference w:id="2"/>
      </w:r>
      <w:r w:rsidR="00237C67" w:rsidRPr="00A6443F">
        <w:rPr>
          <w:rFonts w:asciiTheme="majorBidi" w:hAnsiTheme="majorBidi" w:cstheme="majorBidi"/>
          <w:szCs w:val="22"/>
          <w:lang w:val="ru-RU"/>
        </w:rPr>
        <w:t>;</w:t>
      </w:r>
    </w:p>
    <w:p w14:paraId="4A29FCB4" w14:textId="65559E0C" w:rsidR="00237C67" w:rsidRPr="00A6443F" w:rsidRDefault="00A6443F" w:rsidP="00A6443F">
      <w:pPr>
        <w:spacing w:before="120" w:after="120"/>
        <w:ind w:firstLine="720"/>
        <w:rPr>
          <w:rFonts w:asciiTheme="majorBidi" w:hAnsiTheme="majorBidi" w:cstheme="majorBidi"/>
          <w:szCs w:val="22"/>
          <w:lang w:val="ru-RU"/>
        </w:rPr>
      </w:pPr>
      <w:r>
        <w:rPr>
          <w:rFonts w:asciiTheme="majorBidi" w:hAnsiTheme="majorBidi" w:cstheme="majorBidi"/>
          <w:szCs w:val="22"/>
          <w:lang w:val="ru-RU"/>
        </w:rPr>
        <w:t>6</w:t>
      </w:r>
      <w:r w:rsidR="00237C67" w:rsidRPr="00A6443F">
        <w:rPr>
          <w:rFonts w:asciiTheme="majorBidi" w:hAnsiTheme="majorBidi" w:cstheme="majorBidi"/>
          <w:szCs w:val="22"/>
          <w:lang w:val="ru-RU"/>
        </w:rPr>
        <w:t>.</w:t>
      </w:r>
      <w:r w:rsidR="00237C67" w:rsidRPr="00A6443F">
        <w:rPr>
          <w:rFonts w:asciiTheme="majorBidi" w:hAnsiTheme="majorBidi" w:cstheme="majorBidi"/>
          <w:szCs w:val="22"/>
          <w:lang w:val="ru-RU"/>
        </w:rPr>
        <w:tab/>
      </w:r>
      <w:r w:rsidR="00237C67" w:rsidRPr="00A6443F">
        <w:rPr>
          <w:rFonts w:asciiTheme="majorBidi" w:hAnsiTheme="majorBidi" w:cstheme="majorBidi"/>
          <w:i/>
          <w:iCs/>
          <w:szCs w:val="22"/>
          <w:lang w:val="ru-RU"/>
        </w:rPr>
        <w:t>также постановляет</w:t>
      </w:r>
      <w:r w:rsidR="00237C67" w:rsidRPr="00A6443F">
        <w:rPr>
          <w:rFonts w:asciiTheme="majorBidi" w:hAnsiTheme="majorBidi" w:cstheme="majorBidi"/>
          <w:szCs w:val="22"/>
          <w:lang w:val="ru-RU"/>
        </w:rPr>
        <w:t xml:space="preserve"> провести промежуточную оценку плана осуществления одновременно с проведением пятой оценки и обзора Протокола,</w:t>
      </w:r>
    </w:p>
    <w:p w14:paraId="47D063A6" w14:textId="2A91D818" w:rsidR="00237C67" w:rsidRPr="00A81A4C" w:rsidRDefault="00A6443F" w:rsidP="00A6443F">
      <w:pPr>
        <w:spacing w:before="120" w:after="120"/>
        <w:ind w:firstLine="720"/>
        <w:rPr>
          <w:rFonts w:asciiTheme="majorBidi" w:hAnsiTheme="majorBidi" w:cstheme="majorBidi"/>
          <w:szCs w:val="22"/>
          <w:lang w:val="ru-RU"/>
        </w:rPr>
      </w:pPr>
      <w:r>
        <w:rPr>
          <w:rFonts w:asciiTheme="majorBidi" w:hAnsiTheme="majorBidi" w:cstheme="majorBidi"/>
          <w:szCs w:val="22"/>
          <w:lang w:val="ru-RU"/>
        </w:rPr>
        <w:t>7</w:t>
      </w:r>
      <w:r w:rsidR="00237C67" w:rsidRPr="00A81A4C">
        <w:rPr>
          <w:rFonts w:asciiTheme="majorBidi" w:hAnsiTheme="majorBidi" w:cstheme="majorBidi"/>
          <w:szCs w:val="22"/>
          <w:lang w:val="ru-RU"/>
        </w:rPr>
        <w:t>.</w:t>
      </w:r>
      <w:r w:rsidR="00237C67" w:rsidRPr="00A81A4C">
        <w:rPr>
          <w:rFonts w:asciiTheme="majorBidi" w:hAnsiTheme="majorBidi" w:cstheme="majorBidi"/>
          <w:szCs w:val="22"/>
          <w:lang w:val="ru-RU"/>
        </w:rPr>
        <w:tab/>
      </w:r>
      <w:r w:rsidR="00237C67" w:rsidRPr="00A81A4C">
        <w:rPr>
          <w:rFonts w:asciiTheme="majorBidi" w:hAnsiTheme="majorBidi" w:cstheme="majorBidi"/>
          <w:i/>
          <w:iCs/>
          <w:szCs w:val="22"/>
          <w:lang w:val="ru-RU"/>
        </w:rPr>
        <w:t>поручает</w:t>
      </w:r>
      <w:r w:rsidR="00237C67" w:rsidRPr="00A81A4C">
        <w:rPr>
          <w:rFonts w:asciiTheme="majorBidi" w:hAnsiTheme="majorBidi" w:cstheme="majorBidi"/>
          <w:szCs w:val="22"/>
          <w:lang w:val="ru-RU"/>
        </w:rPr>
        <w:t xml:space="preserve"> Исполнительному секретарю (</w:t>
      </w:r>
      <w:r w:rsidR="00237C67" w:rsidRPr="00A6443F">
        <w:rPr>
          <w:rFonts w:asciiTheme="majorBidi" w:hAnsiTheme="majorBidi" w:cstheme="majorBidi"/>
          <w:szCs w:val="22"/>
        </w:rPr>
        <w:t>a</w:t>
      </w:r>
      <w:r w:rsidR="00237C67" w:rsidRPr="00A81A4C">
        <w:rPr>
          <w:rFonts w:asciiTheme="majorBidi" w:hAnsiTheme="majorBidi" w:cstheme="majorBidi"/>
          <w:szCs w:val="22"/>
          <w:lang w:val="ru-RU"/>
        </w:rPr>
        <w:t xml:space="preserve">) включить в форму представления отчетности в рамках пятого национального доклада об осуществлении </w:t>
      </w:r>
      <w:proofErr w:type="spellStart"/>
      <w:r w:rsidR="00237C67" w:rsidRPr="00A81A4C">
        <w:rPr>
          <w:rFonts w:asciiTheme="majorBidi" w:hAnsiTheme="majorBidi" w:cstheme="majorBidi"/>
          <w:szCs w:val="22"/>
          <w:lang w:val="ru-RU"/>
        </w:rPr>
        <w:t>Картахенского</w:t>
      </w:r>
      <w:proofErr w:type="spellEnd"/>
      <w:r w:rsidR="00237C67" w:rsidRPr="00A81A4C">
        <w:rPr>
          <w:rFonts w:asciiTheme="majorBidi" w:hAnsiTheme="majorBidi" w:cstheme="majorBidi"/>
          <w:szCs w:val="22"/>
          <w:lang w:val="ru-RU"/>
        </w:rPr>
        <w:t xml:space="preserve"> протокола по биобезопасности вопросы, предназначенные для получения информации по индикаторам, предусмотренным в плане осуществления; и (</w:t>
      </w:r>
      <w:r w:rsidR="00237C67" w:rsidRPr="00A6443F">
        <w:rPr>
          <w:rFonts w:asciiTheme="majorBidi" w:hAnsiTheme="majorBidi" w:cstheme="majorBidi"/>
          <w:szCs w:val="22"/>
        </w:rPr>
        <w:t>b</w:t>
      </w:r>
      <w:r w:rsidR="00237C67" w:rsidRPr="00A81A4C">
        <w:rPr>
          <w:rFonts w:asciiTheme="majorBidi" w:hAnsiTheme="majorBidi" w:cstheme="majorBidi"/>
          <w:szCs w:val="22"/>
          <w:lang w:val="ru-RU"/>
        </w:rPr>
        <w:t xml:space="preserve">) проанализировать и обобщить информацию для облегчения проведения промежуточной оценки одновременно с пятой оценкой и обзором </w:t>
      </w:r>
      <w:proofErr w:type="spellStart"/>
      <w:r w:rsidR="00237C67" w:rsidRPr="00A81A4C">
        <w:rPr>
          <w:rFonts w:asciiTheme="majorBidi" w:hAnsiTheme="majorBidi" w:cstheme="majorBidi"/>
          <w:szCs w:val="22"/>
          <w:lang w:val="ru-RU"/>
        </w:rPr>
        <w:t>Картахенского</w:t>
      </w:r>
      <w:proofErr w:type="spellEnd"/>
      <w:r w:rsidR="00237C67" w:rsidRPr="00A81A4C">
        <w:rPr>
          <w:rFonts w:asciiTheme="majorBidi" w:hAnsiTheme="majorBidi" w:cstheme="majorBidi"/>
          <w:szCs w:val="22"/>
          <w:lang w:val="ru-RU"/>
        </w:rPr>
        <w:t xml:space="preserve"> протокола и предоставить эту информацию Контактной группе по </w:t>
      </w:r>
      <w:proofErr w:type="spellStart"/>
      <w:r w:rsidR="00237C67" w:rsidRPr="00A81A4C">
        <w:rPr>
          <w:rFonts w:asciiTheme="majorBidi" w:hAnsiTheme="majorBidi" w:cstheme="majorBidi"/>
          <w:szCs w:val="22"/>
          <w:lang w:val="ru-RU"/>
        </w:rPr>
        <w:t>Картахенскому</w:t>
      </w:r>
      <w:proofErr w:type="spellEnd"/>
      <w:r w:rsidR="00237C67" w:rsidRPr="00A81A4C">
        <w:rPr>
          <w:rFonts w:asciiTheme="majorBidi" w:hAnsiTheme="majorBidi" w:cstheme="majorBidi"/>
          <w:szCs w:val="22"/>
          <w:lang w:val="ru-RU"/>
        </w:rPr>
        <w:t xml:space="preserve"> протоколу и в необходимых случаях Комитету по соблюдению;</w:t>
      </w:r>
    </w:p>
    <w:p w14:paraId="208BC47A" w14:textId="2EB795E0" w:rsidR="00237C67" w:rsidRPr="00A6443F" w:rsidRDefault="00A6443F" w:rsidP="00A6443F">
      <w:pPr>
        <w:spacing w:before="120" w:after="120"/>
        <w:ind w:firstLine="720"/>
        <w:rPr>
          <w:rFonts w:asciiTheme="majorBidi" w:hAnsiTheme="majorBidi" w:cstheme="majorBidi"/>
          <w:szCs w:val="22"/>
          <w:lang w:val="ru-RU"/>
        </w:rPr>
      </w:pPr>
      <w:r>
        <w:rPr>
          <w:rFonts w:asciiTheme="majorBidi" w:hAnsiTheme="majorBidi" w:cstheme="majorBidi"/>
          <w:szCs w:val="22"/>
          <w:lang w:val="ru-RU"/>
        </w:rPr>
        <w:t>8</w:t>
      </w:r>
      <w:r w:rsidR="00237C67" w:rsidRPr="00A6443F">
        <w:rPr>
          <w:rFonts w:asciiTheme="majorBidi" w:hAnsiTheme="majorBidi" w:cstheme="majorBidi"/>
          <w:szCs w:val="22"/>
          <w:lang w:val="ru-RU"/>
        </w:rPr>
        <w:t>.</w:t>
      </w:r>
      <w:r w:rsidR="00237C67" w:rsidRPr="00A6443F">
        <w:rPr>
          <w:rFonts w:asciiTheme="majorBidi" w:hAnsiTheme="majorBidi" w:cstheme="majorBidi"/>
          <w:szCs w:val="22"/>
          <w:lang w:val="ru-RU"/>
        </w:rPr>
        <w:tab/>
      </w:r>
      <w:r w:rsidR="00237C67" w:rsidRPr="00A6443F">
        <w:rPr>
          <w:rFonts w:asciiTheme="majorBidi" w:hAnsiTheme="majorBidi" w:cstheme="majorBidi"/>
          <w:i/>
          <w:iCs/>
          <w:szCs w:val="22"/>
          <w:lang w:val="ru-RU"/>
        </w:rPr>
        <w:t>поручает</w:t>
      </w:r>
      <w:r w:rsidR="00237C67" w:rsidRPr="00A6443F">
        <w:rPr>
          <w:rFonts w:asciiTheme="majorBidi" w:hAnsiTheme="majorBidi" w:cstheme="majorBidi"/>
          <w:szCs w:val="22"/>
          <w:lang w:val="ru-RU"/>
        </w:rPr>
        <w:t xml:space="preserve"> Контактной группе по </w:t>
      </w:r>
      <w:proofErr w:type="spellStart"/>
      <w:r w:rsidR="00237C67" w:rsidRPr="00A6443F">
        <w:rPr>
          <w:rFonts w:asciiTheme="majorBidi" w:hAnsiTheme="majorBidi" w:cstheme="majorBidi"/>
          <w:szCs w:val="22"/>
          <w:lang w:val="ru-RU"/>
        </w:rPr>
        <w:t>Картахенскому</w:t>
      </w:r>
      <w:proofErr w:type="spellEnd"/>
      <w:r w:rsidR="00237C67" w:rsidRPr="00A6443F">
        <w:rPr>
          <w:rFonts w:asciiTheme="majorBidi" w:hAnsiTheme="majorBidi" w:cstheme="majorBidi"/>
          <w:szCs w:val="22"/>
          <w:lang w:val="ru-RU"/>
        </w:rPr>
        <w:t xml:space="preserve"> протоколу по биобезопасности и Комитету по соблюдению сообразно обстоятельствам, дополняя и не дублируя работу друг друга, содействовать проведению промежуточной оценки плана осуществления и представить свои выводы для рассмотрения Вспомогательным органом по осуществлению;</w:t>
      </w:r>
    </w:p>
    <w:p w14:paraId="2CFD48C0" w14:textId="79D6F4AB" w:rsidR="00237C67" w:rsidRPr="00A6443F" w:rsidRDefault="00A6443F" w:rsidP="00A6443F">
      <w:pPr>
        <w:spacing w:before="120" w:after="120"/>
        <w:ind w:firstLine="720"/>
        <w:rPr>
          <w:rFonts w:asciiTheme="majorBidi" w:hAnsiTheme="majorBidi" w:cstheme="majorBidi"/>
          <w:szCs w:val="22"/>
          <w:lang w:val="ru-RU"/>
        </w:rPr>
      </w:pPr>
      <w:r>
        <w:rPr>
          <w:rFonts w:asciiTheme="majorBidi" w:hAnsiTheme="majorBidi" w:cstheme="majorBidi"/>
          <w:szCs w:val="22"/>
          <w:lang w:val="ru-RU"/>
        </w:rPr>
        <w:t>9</w:t>
      </w:r>
      <w:r w:rsidR="00237C67" w:rsidRPr="00A6443F">
        <w:rPr>
          <w:rFonts w:asciiTheme="majorBidi" w:hAnsiTheme="majorBidi" w:cstheme="majorBidi"/>
          <w:szCs w:val="22"/>
          <w:lang w:val="ru-RU"/>
        </w:rPr>
        <w:t>.</w:t>
      </w:r>
      <w:r w:rsidR="00237C67" w:rsidRPr="00A6443F">
        <w:rPr>
          <w:rFonts w:asciiTheme="majorBidi" w:hAnsiTheme="majorBidi" w:cstheme="majorBidi"/>
          <w:szCs w:val="22"/>
          <w:lang w:val="ru-RU"/>
        </w:rPr>
        <w:tab/>
      </w:r>
      <w:r w:rsidR="00237C67" w:rsidRPr="00A6443F">
        <w:rPr>
          <w:rFonts w:asciiTheme="majorBidi" w:hAnsiTheme="majorBidi" w:cstheme="majorBidi"/>
          <w:i/>
          <w:iCs/>
          <w:szCs w:val="22"/>
          <w:lang w:val="ru-RU"/>
        </w:rPr>
        <w:t>поручает</w:t>
      </w:r>
      <w:r w:rsidR="00237C67" w:rsidRPr="00A6443F">
        <w:rPr>
          <w:rFonts w:asciiTheme="majorBidi" w:hAnsiTheme="majorBidi" w:cstheme="majorBidi"/>
          <w:szCs w:val="22"/>
          <w:lang w:val="ru-RU"/>
        </w:rPr>
        <w:t xml:space="preserve"> Вспомогательному органу по осуществлению на его </w:t>
      </w:r>
      <w:r w:rsidR="002670EE" w:rsidRPr="00A6443F">
        <w:rPr>
          <w:rFonts w:asciiTheme="majorBidi" w:hAnsiTheme="majorBidi" w:cstheme="majorBidi"/>
          <w:szCs w:val="22"/>
          <w:lang w:val="ru-RU"/>
        </w:rPr>
        <w:t>пято</w:t>
      </w:r>
      <w:r w:rsidR="00237C67" w:rsidRPr="00A6443F">
        <w:rPr>
          <w:rFonts w:asciiTheme="majorBidi" w:hAnsiTheme="majorBidi" w:cstheme="majorBidi"/>
          <w:szCs w:val="22"/>
          <w:lang w:val="ru-RU"/>
        </w:rPr>
        <w:t xml:space="preserve">м совещании изучить информацию и выводы, представленные Контактной группой и Комитетом по соблюдению, и представить свои выводы и рекомендации Конференции Сторон, выступающей в качестве совещания Сторон </w:t>
      </w:r>
      <w:proofErr w:type="spellStart"/>
      <w:r w:rsidR="00237C67" w:rsidRPr="00A6443F">
        <w:rPr>
          <w:rFonts w:asciiTheme="majorBidi" w:hAnsiTheme="majorBidi" w:cstheme="majorBidi"/>
          <w:szCs w:val="22"/>
          <w:lang w:val="ru-RU"/>
        </w:rPr>
        <w:t>Картахенского</w:t>
      </w:r>
      <w:proofErr w:type="spellEnd"/>
      <w:r w:rsidR="00237C67" w:rsidRPr="00A6443F">
        <w:rPr>
          <w:rFonts w:asciiTheme="majorBidi" w:hAnsiTheme="majorBidi" w:cstheme="majorBidi"/>
          <w:szCs w:val="22"/>
          <w:lang w:val="ru-RU"/>
        </w:rPr>
        <w:t xml:space="preserve"> протокола, на ее</w:t>
      </w:r>
      <w:r w:rsidR="001A27B5" w:rsidRPr="00A6443F">
        <w:rPr>
          <w:rFonts w:asciiTheme="majorBidi" w:hAnsiTheme="majorBidi" w:cstheme="majorBidi"/>
          <w:szCs w:val="22"/>
          <w:lang w:val="ru-RU"/>
        </w:rPr>
        <w:t xml:space="preserve"> 12</w:t>
      </w:r>
      <w:r w:rsidR="00237C67" w:rsidRPr="00A6443F">
        <w:rPr>
          <w:rFonts w:asciiTheme="majorBidi" w:hAnsiTheme="majorBidi" w:cstheme="majorBidi"/>
          <w:szCs w:val="22"/>
          <w:lang w:val="ru-RU"/>
        </w:rPr>
        <w:t>-м совещании, с тем чтобы способствовать проведению промежуточной оценки плана осуществления.</w:t>
      </w:r>
    </w:p>
    <w:p w14:paraId="28BD88FF" w14:textId="77777777" w:rsidR="001A27B5" w:rsidRDefault="001A27B5">
      <w:pPr>
        <w:jc w:val="left"/>
        <w:rPr>
          <w:rFonts w:asciiTheme="majorBidi" w:hAnsiTheme="majorBidi"/>
          <w:i/>
          <w:sz w:val="20"/>
          <w:szCs w:val="20"/>
          <w:lang w:val="ru-RU"/>
        </w:rPr>
      </w:pPr>
      <w:r>
        <w:rPr>
          <w:rFonts w:asciiTheme="majorBidi" w:hAnsiTheme="majorBidi"/>
          <w:i/>
          <w:sz w:val="20"/>
          <w:szCs w:val="20"/>
          <w:lang w:val="ru-RU"/>
        </w:rPr>
        <w:br w:type="page"/>
      </w:r>
    </w:p>
    <w:p w14:paraId="172122ED" w14:textId="5875FD6B" w:rsidR="001A27B5" w:rsidRPr="008E79DD" w:rsidRDefault="00237C67" w:rsidP="008E79DD">
      <w:pPr>
        <w:spacing w:before="115" w:after="115"/>
        <w:ind w:left="720"/>
        <w:jc w:val="center"/>
        <w:rPr>
          <w:rFonts w:asciiTheme="majorBidi" w:hAnsiTheme="majorBidi"/>
          <w:i/>
          <w:sz w:val="20"/>
          <w:szCs w:val="20"/>
          <w:lang w:val="ru-RU"/>
        </w:rPr>
      </w:pPr>
      <w:r w:rsidRPr="00E76ED2">
        <w:rPr>
          <w:rFonts w:asciiTheme="majorBidi" w:hAnsiTheme="majorBidi"/>
          <w:i/>
          <w:sz w:val="20"/>
          <w:szCs w:val="20"/>
          <w:lang w:val="ru-RU"/>
        </w:rPr>
        <w:lastRenderedPageBreak/>
        <w:t xml:space="preserve">Приложение </w:t>
      </w:r>
    </w:p>
    <w:p w14:paraId="2156016C" w14:textId="17FC81AB" w:rsidR="001A27B5" w:rsidRPr="008E79DD" w:rsidRDefault="00237C67" w:rsidP="008E79DD">
      <w:pPr>
        <w:spacing w:before="115" w:after="115"/>
        <w:ind w:left="720"/>
        <w:jc w:val="center"/>
        <w:outlineLvl w:val="0"/>
        <w:rPr>
          <w:rFonts w:asciiTheme="majorBidi" w:hAnsiTheme="majorBidi"/>
          <w:b/>
          <w:sz w:val="20"/>
          <w:szCs w:val="20"/>
          <w:lang w:val="ru-RU"/>
        </w:rPr>
      </w:pPr>
      <w:bookmarkStart w:id="2" w:name="_Toc105416242"/>
      <w:bookmarkStart w:id="3" w:name="_Toc105443076"/>
      <w:bookmarkStart w:id="4" w:name="_Toc118834317"/>
      <w:r w:rsidRPr="00E76ED2">
        <w:rPr>
          <w:rFonts w:asciiTheme="majorBidi" w:hAnsiTheme="majorBidi"/>
          <w:b/>
          <w:sz w:val="20"/>
          <w:szCs w:val="20"/>
          <w:lang w:val="ru-RU"/>
        </w:rPr>
        <w:t>ПЛАН ОСУЩЕСТВЛЕНИЯ КАРТАХЕНСКОГО ПРОТОКОЛА</w:t>
      </w:r>
      <w:bookmarkEnd w:id="2"/>
      <w:bookmarkEnd w:id="3"/>
      <w:bookmarkEnd w:id="4"/>
    </w:p>
    <w:p w14:paraId="179576E0" w14:textId="11686C0A" w:rsidR="001A27B5" w:rsidRPr="008E79DD" w:rsidRDefault="00237C67" w:rsidP="008E79DD">
      <w:pPr>
        <w:pStyle w:val="ListParagraph"/>
        <w:numPr>
          <w:ilvl w:val="0"/>
          <w:numId w:val="22"/>
        </w:numPr>
        <w:tabs>
          <w:tab w:val="left" w:pos="993"/>
        </w:tabs>
        <w:spacing w:before="115" w:after="115"/>
        <w:jc w:val="center"/>
        <w:rPr>
          <w:rFonts w:asciiTheme="majorBidi" w:hAnsiTheme="majorBidi"/>
          <w:b/>
          <w:sz w:val="20"/>
          <w:szCs w:val="20"/>
          <w:lang w:val="ru-RU"/>
        </w:rPr>
      </w:pPr>
      <w:r w:rsidRPr="001A27B5">
        <w:rPr>
          <w:rFonts w:asciiTheme="majorBidi" w:hAnsiTheme="majorBidi"/>
          <w:b/>
          <w:sz w:val="20"/>
          <w:szCs w:val="20"/>
          <w:lang w:val="ru-RU"/>
        </w:rPr>
        <w:t>ЦЕЛЬ ПЛАНА ОСУЩЕСТВЛЕНИЯ</w:t>
      </w:r>
    </w:p>
    <w:p w14:paraId="57FB8E1E" w14:textId="7714646C"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1.</w:t>
      </w:r>
      <w:r w:rsidRPr="00E76ED2">
        <w:rPr>
          <w:rFonts w:asciiTheme="majorBidi" w:hAnsiTheme="majorBidi"/>
          <w:sz w:val="20"/>
          <w:szCs w:val="20"/>
          <w:lang w:val="ru-RU"/>
        </w:rPr>
        <w:tab/>
        <w:t>План осуществления разработан в качестве рамочной основы, охватывающей широкий спектр желательных достижений и результатов, с тем чтобы оказать Сторонам содействие в осуществлении ими Протокола и измерении прогресса в этой области в период</w:t>
      </w:r>
      <w:r w:rsidR="00A6443F">
        <w:rPr>
          <w:rFonts w:asciiTheme="majorBidi" w:hAnsiTheme="majorBidi"/>
          <w:sz w:val="20"/>
          <w:szCs w:val="20"/>
          <w:lang w:val="ru-RU"/>
        </w:rPr>
        <w:t xml:space="preserve"> до </w:t>
      </w:r>
      <w:r w:rsidRPr="00E76ED2">
        <w:rPr>
          <w:rFonts w:asciiTheme="majorBidi" w:hAnsiTheme="majorBidi"/>
          <w:sz w:val="20"/>
          <w:szCs w:val="20"/>
          <w:lang w:val="ru-RU"/>
        </w:rPr>
        <w:t>2030 год</w:t>
      </w:r>
      <w:r w:rsidR="00A6443F">
        <w:rPr>
          <w:rFonts w:asciiTheme="majorBidi" w:hAnsiTheme="majorBidi"/>
          <w:sz w:val="20"/>
          <w:szCs w:val="20"/>
          <w:lang w:val="ru-RU"/>
        </w:rPr>
        <w:t>а</w:t>
      </w:r>
      <w:r w:rsidRPr="00E76ED2">
        <w:rPr>
          <w:rFonts w:asciiTheme="majorBidi" w:hAnsiTheme="majorBidi"/>
          <w:sz w:val="20"/>
          <w:szCs w:val="20"/>
          <w:lang w:val="ru-RU"/>
        </w:rPr>
        <w:t>.</w:t>
      </w:r>
    </w:p>
    <w:p w14:paraId="68880CB5" w14:textId="2D364C52"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2.</w:t>
      </w:r>
      <w:r w:rsidRPr="00E76ED2">
        <w:rPr>
          <w:rFonts w:asciiTheme="majorBidi" w:hAnsiTheme="majorBidi"/>
          <w:sz w:val="20"/>
          <w:szCs w:val="20"/>
          <w:lang w:val="ru-RU"/>
        </w:rPr>
        <w:tab/>
        <w:t>План осуществления дополняется Планом действий по созданию потенциала, с тем чтобы способствовать развитию и укреплению потенциала Сторон для реализации Протокола, в том числе путем содействия привлечению партнеров, включая доноров, и стимулирования регионального и международного сотрудничества и координации. План действий по созданию потенциала охватывает тот же период, что и План осуществления:</w:t>
      </w:r>
      <w:r w:rsidR="00A6443F">
        <w:rPr>
          <w:rFonts w:asciiTheme="majorBidi" w:hAnsiTheme="majorBidi"/>
          <w:sz w:val="20"/>
          <w:szCs w:val="20"/>
          <w:lang w:val="ru-RU"/>
        </w:rPr>
        <w:t xml:space="preserve"> </w:t>
      </w:r>
      <w:r w:rsidR="009B669E">
        <w:rPr>
          <w:rFonts w:asciiTheme="majorBidi" w:hAnsiTheme="majorBidi"/>
          <w:sz w:val="20"/>
          <w:szCs w:val="20"/>
          <w:lang w:val="ru-RU"/>
        </w:rPr>
        <w:t xml:space="preserve">вплоть </w:t>
      </w:r>
      <w:r w:rsidR="00A6443F">
        <w:rPr>
          <w:rFonts w:asciiTheme="majorBidi" w:hAnsiTheme="majorBidi"/>
          <w:sz w:val="20"/>
          <w:szCs w:val="20"/>
          <w:lang w:val="ru-RU"/>
        </w:rPr>
        <w:t>до</w:t>
      </w:r>
      <w:r w:rsidRPr="00E76ED2">
        <w:rPr>
          <w:rFonts w:asciiTheme="majorBidi" w:hAnsiTheme="majorBidi"/>
          <w:sz w:val="20"/>
          <w:szCs w:val="20"/>
          <w:lang w:val="ru-RU"/>
        </w:rPr>
        <w:t xml:space="preserve"> 2030 год</w:t>
      </w:r>
      <w:r w:rsidR="009B669E">
        <w:rPr>
          <w:rFonts w:asciiTheme="majorBidi" w:hAnsiTheme="majorBidi"/>
          <w:sz w:val="20"/>
          <w:szCs w:val="20"/>
          <w:lang w:val="ru-RU"/>
        </w:rPr>
        <w:t>а</w:t>
      </w:r>
      <w:r w:rsidRPr="00E76ED2">
        <w:rPr>
          <w:rFonts w:asciiTheme="majorBidi" w:hAnsiTheme="majorBidi"/>
          <w:sz w:val="20"/>
          <w:szCs w:val="20"/>
          <w:lang w:val="ru-RU"/>
        </w:rPr>
        <w:t>.</w:t>
      </w:r>
    </w:p>
    <w:p w14:paraId="2161D3DE" w14:textId="3BFD1728" w:rsidR="001A27B5" w:rsidRPr="008E79DD" w:rsidRDefault="00237C67" w:rsidP="008E79DD">
      <w:pPr>
        <w:spacing w:before="115" w:after="115"/>
        <w:rPr>
          <w:rFonts w:asciiTheme="majorBidi" w:hAnsiTheme="majorBidi"/>
          <w:sz w:val="20"/>
          <w:szCs w:val="20"/>
          <w:lang w:val="ru-RU"/>
        </w:rPr>
      </w:pPr>
      <w:r w:rsidRPr="00E76ED2">
        <w:rPr>
          <w:rFonts w:asciiTheme="majorBidi" w:hAnsiTheme="majorBidi"/>
          <w:sz w:val="20"/>
          <w:szCs w:val="20"/>
          <w:lang w:val="ru-RU"/>
        </w:rPr>
        <w:t>3.</w:t>
      </w:r>
      <w:r w:rsidRPr="00E76ED2">
        <w:rPr>
          <w:rFonts w:asciiTheme="majorBidi" w:hAnsiTheme="majorBidi"/>
          <w:sz w:val="20"/>
          <w:szCs w:val="20"/>
          <w:lang w:val="ru-RU"/>
        </w:rPr>
        <w:tab/>
        <w:t>План осуществления адресован в первую очередь Сторонам. При этом следует признать, что государства, не являющиеся Сторонами, и субъекты деятельности из различных секторов, организации, коренные народы и местные общины и доноры могут оказать поддержку осуществлению Протокола.</w:t>
      </w:r>
    </w:p>
    <w:p w14:paraId="29D118CC" w14:textId="134E4015" w:rsidR="001A27B5" w:rsidRPr="008E79DD" w:rsidRDefault="00237C67" w:rsidP="008E79DD">
      <w:pPr>
        <w:pStyle w:val="ListParagraph"/>
        <w:keepNext/>
        <w:numPr>
          <w:ilvl w:val="0"/>
          <w:numId w:val="22"/>
        </w:numPr>
        <w:spacing w:before="115" w:after="115"/>
        <w:jc w:val="center"/>
        <w:outlineLvl w:val="0"/>
        <w:rPr>
          <w:rFonts w:asciiTheme="majorBidi" w:hAnsiTheme="majorBidi"/>
          <w:b/>
          <w:sz w:val="20"/>
          <w:szCs w:val="20"/>
          <w:lang w:val="ru-RU"/>
        </w:rPr>
      </w:pPr>
      <w:bookmarkStart w:id="5" w:name="_Toc105416243"/>
      <w:bookmarkStart w:id="6" w:name="_Toc105443077"/>
      <w:bookmarkStart w:id="7" w:name="_Toc118834318"/>
      <w:r w:rsidRPr="001A27B5">
        <w:rPr>
          <w:rFonts w:asciiTheme="majorBidi" w:hAnsiTheme="majorBidi"/>
          <w:b/>
          <w:sz w:val="20"/>
          <w:szCs w:val="20"/>
          <w:lang w:val="ru-RU"/>
        </w:rPr>
        <w:t>СВЯЗЬ С ГЛОБАЛЬНОЙ РАМОЧНОЙ ПРОГРАММОЙ В ОБЛАСТИ БИОРАЗНООБРАЗИЯ НА ПЕРИОД ПОСЛЕ 2020 ГОДА</w:t>
      </w:r>
      <w:bookmarkEnd w:id="5"/>
      <w:bookmarkEnd w:id="6"/>
      <w:bookmarkEnd w:id="7"/>
    </w:p>
    <w:p w14:paraId="5C5CDE66" w14:textId="6A31276E"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4.</w:t>
      </w:r>
      <w:r w:rsidRPr="00E76ED2">
        <w:rPr>
          <w:rFonts w:asciiTheme="majorBidi" w:hAnsiTheme="majorBidi"/>
          <w:sz w:val="20"/>
          <w:szCs w:val="20"/>
          <w:lang w:val="ru-RU"/>
        </w:rPr>
        <w:tab/>
        <w:t xml:space="preserve">План осуществления основывается на глобальной рамочной программе в области биоразнообразия на период после 2020 года и дополняет ее, так как его цели, промежуточные цели и результаты способствуют реализации концепции на период до 2050 года, сформулированной в рамочной программе — «К 2050 году биоразнообразие оценено по достоинству, сохраняется, восстанавливается и разумно используется, поддерживая экосистемные услуги и здоровое состояние планеты и принося выгоды, необходимые для всех людей» — и ее миссии — «Принятие неотложных мер в масштабах всего общества для восстановления биоразнообразия в интересах людей и планеты». План осуществления призван способствовать осуществлению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и адресован Сторонам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Кроме того, План осуществления может быть полезен Сторонам и послужить для них ориентиром в деле достижения целей и выполнения задач, имеющих отношение к биобезопасности, в рамках глобальной рамочной программы в области биоразнообразия на период после 2020 года.</w:t>
      </w:r>
    </w:p>
    <w:p w14:paraId="14CDF363" w14:textId="776E35D7" w:rsidR="00FD4A3F" w:rsidRPr="008E79DD" w:rsidRDefault="00237C67" w:rsidP="008E79DD">
      <w:pPr>
        <w:spacing w:before="115" w:after="115"/>
        <w:rPr>
          <w:rFonts w:asciiTheme="majorBidi" w:hAnsiTheme="majorBidi"/>
          <w:sz w:val="20"/>
          <w:szCs w:val="20"/>
          <w:lang w:val="ru-RU"/>
        </w:rPr>
      </w:pPr>
      <w:r w:rsidRPr="00E76ED2">
        <w:rPr>
          <w:rFonts w:asciiTheme="majorBidi" w:hAnsiTheme="majorBidi"/>
          <w:sz w:val="20"/>
          <w:szCs w:val="20"/>
          <w:lang w:val="ru-RU"/>
        </w:rPr>
        <w:t>5.</w:t>
      </w:r>
      <w:r w:rsidRPr="00E76ED2">
        <w:rPr>
          <w:rFonts w:asciiTheme="majorBidi" w:hAnsiTheme="majorBidi"/>
          <w:sz w:val="20"/>
          <w:szCs w:val="20"/>
          <w:lang w:val="ru-RU"/>
        </w:rPr>
        <w:tab/>
        <w:t>Кроме того, План осуществления может способствовать достижению Сторонами целей в области устойчивого развития, включая в частности цель 2 (ликвидация голода, обеспечение продовольственной безопасности и улучшение питания и содействие устойчивому развитию сельского хозяйства) и цель 3 (обеспечение здорового образа жизни и содействие благополучию для всех в любом возрасте).</w:t>
      </w:r>
    </w:p>
    <w:p w14:paraId="3A0DCB08" w14:textId="131D78F7" w:rsidR="00FD4A3F" w:rsidRPr="008E79DD" w:rsidRDefault="00237C67" w:rsidP="008E79DD">
      <w:pPr>
        <w:pStyle w:val="ListParagraph"/>
        <w:keepNext/>
        <w:numPr>
          <w:ilvl w:val="0"/>
          <w:numId w:val="22"/>
        </w:numPr>
        <w:tabs>
          <w:tab w:val="left" w:pos="993"/>
        </w:tabs>
        <w:spacing w:before="115" w:after="115"/>
        <w:jc w:val="center"/>
        <w:outlineLvl w:val="0"/>
        <w:rPr>
          <w:rFonts w:asciiTheme="majorBidi" w:hAnsiTheme="majorBidi"/>
          <w:b/>
          <w:sz w:val="20"/>
          <w:szCs w:val="20"/>
          <w:lang w:val="ru-RU"/>
        </w:rPr>
      </w:pPr>
      <w:bookmarkStart w:id="8" w:name="_Toc105416244"/>
      <w:bookmarkStart w:id="9" w:name="_Toc105443078"/>
      <w:bookmarkStart w:id="10" w:name="_Toc118834319"/>
      <w:r w:rsidRPr="00FD4A3F">
        <w:rPr>
          <w:rFonts w:asciiTheme="majorBidi" w:hAnsiTheme="majorBidi"/>
          <w:b/>
          <w:sz w:val="20"/>
          <w:szCs w:val="20"/>
          <w:lang w:val="ru-RU"/>
        </w:rPr>
        <w:t>СТРУКТУРА ПЛАНА ОСУЩЕСТВЛЕНИЯ</w:t>
      </w:r>
      <w:bookmarkEnd w:id="8"/>
      <w:bookmarkEnd w:id="9"/>
      <w:bookmarkEnd w:id="10"/>
    </w:p>
    <w:p w14:paraId="47B026A3"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6</w:t>
      </w:r>
      <w:r w:rsidRPr="00E76ED2">
        <w:rPr>
          <w:rFonts w:asciiTheme="majorBidi" w:hAnsiTheme="majorBidi"/>
          <w:sz w:val="20"/>
          <w:szCs w:val="20"/>
          <w:lang w:val="ru-RU"/>
        </w:rPr>
        <w:tab/>
        <w:t>В дополнении представлен в виде таблицы обзор целей, промежуточных целей, индикаторов и результатов Плана осуществления.</w:t>
      </w:r>
    </w:p>
    <w:p w14:paraId="4BC706E4"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7.</w:t>
      </w:r>
      <w:r w:rsidRPr="00E76ED2">
        <w:rPr>
          <w:rFonts w:asciiTheme="majorBidi" w:hAnsiTheme="majorBidi"/>
          <w:sz w:val="20"/>
          <w:szCs w:val="20"/>
          <w:lang w:val="ru-RU"/>
        </w:rPr>
        <w:tab/>
        <w:t>В Плане осуществления намечены цели, отражающие желательные общие результаты для достижения Сторонами. Цели Плана осуществления распределены по категориям «области осуществления» и «благоприятные условия». Раздел «области осуществления» включает в себя цели, касающиеся основных элементов осуществления Протокола. Раздел «благоприятные условия» включает в себя сквозные цели, имеющие отношение к оказанию поддержки в осуществлении, такие как создание потенциала, мобилизация ресурсов, сотрудничество, а также информирование, просвещение и участие общественности. Цели в рамках раздела «благоприятные условия» представляют сквозные достижения, имеющие положительные последствия для различных целей, связанных с осуществлением, и могут рассматриваться в увязке с целями, относящимися к разделу «области осуществления». Каждая цель включает соответствующие промежуточные цели, результаты и индикаторы.</w:t>
      </w:r>
    </w:p>
    <w:p w14:paraId="2D604434"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8.</w:t>
      </w:r>
      <w:r w:rsidRPr="00E76ED2">
        <w:rPr>
          <w:rFonts w:asciiTheme="majorBidi" w:hAnsiTheme="majorBidi"/>
          <w:sz w:val="20"/>
          <w:szCs w:val="20"/>
          <w:lang w:val="ru-RU"/>
        </w:rPr>
        <w:tab/>
        <w:t>Промежуточные цели описывают основные результаты, которые необходимо обеспечить для достижения той цели, к которой они относятся. Промежуточные цели не предназначены для того, чтобы обеспечивать исчерпывающий перечень результатов, которые могут быть значимыми для данной цели. Промежуточные цели соответствуют положениям Протокола, включая обязательства и другие положения, а также руководящим указаниям, сформулированным в решениях Конференции Сторон, выступающей в качестве совещания Сторон Протокола. Большинство целей включают в себя несколько промежуточных целей.</w:t>
      </w:r>
    </w:p>
    <w:p w14:paraId="61253D87"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lastRenderedPageBreak/>
        <w:t>9.</w:t>
      </w:r>
      <w:r w:rsidRPr="00E76ED2">
        <w:rPr>
          <w:rFonts w:asciiTheme="majorBidi" w:hAnsiTheme="majorBidi"/>
          <w:sz w:val="20"/>
          <w:szCs w:val="20"/>
          <w:lang w:val="ru-RU"/>
        </w:rPr>
        <w:tab/>
        <w:t>Индикаторы предназначены для оценки достигнутых результатов на пути к выполнению цели. Индикаторы должны быть простыми, измеримыми и значимыми для соответствующей промежуточной цели.</w:t>
      </w:r>
    </w:p>
    <w:p w14:paraId="6CB65E8C"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10.</w:t>
      </w:r>
      <w:r w:rsidRPr="00E76ED2">
        <w:rPr>
          <w:rFonts w:asciiTheme="majorBidi" w:hAnsiTheme="majorBidi"/>
          <w:sz w:val="20"/>
          <w:szCs w:val="20"/>
          <w:lang w:val="ru-RU"/>
        </w:rPr>
        <w:tab/>
        <w:t>Результаты описывают, в чем будет заключаться эффект от достижения цели.</w:t>
      </w:r>
    </w:p>
    <w:p w14:paraId="2B562064"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11.</w:t>
      </w:r>
      <w:r w:rsidRPr="00E76ED2">
        <w:rPr>
          <w:rFonts w:asciiTheme="majorBidi" w:hAnsiTheme="majorBidi"/>
          <w:sz w:val="20"/>
          <w:szCs w:val="20"/>
          <w:lang w:val="ru-RU"/>
        </w:rPr>
        <w:tab/>
      </w:r>
      <w:proofErr w:type="spellStart"/>
      <w:r w:rsidRPr="00E76ED2">
        <w:rPr>
          <w:rFonts w:asciiTheme="majorBidi" w:hAnsiTheme="majorBidi"/>
          <w:sz w:val="20"/>
          <w:szCs w:val="20"/>
          <w:lang w:val="ru-RU"/>
        </w:rPr>
        <w:t>Нагойско</w:t>
      </w:r>
      <w:proofErr w:type="spellEnd"/>
      <w:r w:rsidRPr="00E76ED2">
        <w:rPr>
          <w:rFonts w:asciiTheme="majorBidi" w:hAnsiTheme="majorBidi"/>
          <w:sz w:val="20"/>
          <w:szCs w:val="20"/>
          <w:lang w:val="ru-RU"/>
        </w:rPr>
        <w:t>-Куала-</w:t>
      </w:r>
      <w:proofErr w:type="spellStart"/>
      <w:r w:rsidRPr="00E76ED2">
        <w:rPr>
          <w:rFonts w:asciiTheme="majorBidi" w:hAnsiTheme="majorBidi"/>
          <w:sz w:val="20"/>
          <w:szCs w:val="20"/>
          <w:lang w:val="ru-RU"/>
        </w:rPr>
        <w:t>лумпурский</w:t>
      </w:r>
      <w:proofErr w:type="spellEnd"/>
      <w:r w:rsidRPr="00E76ED2">
        <w:rPr>
          <w:rFonts w:asciiTheme="majorBidi" w:hAnsiTheme="majorBidi"/>
          <w:sz w:val="20"/>
          <w:szCs w:val="20"/>
          <w:lang w:val="ru-RU"/>
        </w:rPr>
        <w:t xml:space="preserve"> дополнительный протокол об ответственности и возмещении за ущерб был принят Конференцией Сторон, выступающей в качестве совещания Сторон Протокола, в 2010 году (решение BS-V/11). Стратегический план в отношении Протокола, также принятый в 2010 году, включает в себя элементы, касающиеся ответственности и возмещения за ущерб, а также Дополнительный протокол. Дополнительный протокол вступил в силу 5 марта 2018 года.</w:t>
      </w:r>
    </w:p>
    <w:p w14:paraId="222555CD"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12.</w:t>
      </w:r>
      <w:r w:rsidRPr="00E76ED2">
        <w:rPr>
          <w:rFonts w:asciiTheme="majorBidi" w:hAnsiTheme="majorBidi"/>
          <w:sz w:val="20"/>
          <w:szCs w:val="20"/>
          <w:lang w:val="ru-RU"/>
        </w:rPr>
        <w:tab/>
        <w:t xml:space="preserve">В приведенное ниже Дополнение включен компонент, касающийся Дополнительного протокола. Включение компонента, посвященного Дополнительному протоколу, призвано способствовать осуществлению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и содействовать эффективному осуществлению Дополнительного протокола при одновременном признании того, что они являются отдельными документами и обязательства, вытекающие из этих документов, распространяются только на государства, являющиеся Сторонами соответствующего документа.</w:t>
      </w:r>
    </w:p>
    <w:p w14:paraId="025BF3BF" w14:textId="6CB65B91" w:rsidR="00FD4A3F" w:rsidRPr="008E79DD" w:rsidRDefault="00237C67" w:rsidP="008E79DD">
      <w:pPr>
        <w:keepNext/>
        <w:tabs>
          <w:tab w:val="left" w:pos="1134"/>
        </w:tabs>
        <w:spacing w:before="115" w:after="115"/>
        <w:jc w:val="center"/>
        <w:outlineLvl w:val="0"/>
        <w:rPr>
          <w:rFonts w:asciiTheme="majorBidi" w:hAnsiTheme="majorBidi"/>
          <w:b/>
          <w:sz w:val="20"/>
          <w:szCs w:val="20"/>
          <w:lang w:val="ru-RU"/>
        </w:rPr>
      </w:pPr>
      <w:bookmarkStart w:id="11" w:name="_Toc105416245"/>
      <w:bookmarkStart w:id="12" w:name="_Toc105443079"/>
      <w:bookmarkStart w:id="13" w:name="_Toc118834320"/>
      <w:r w:rsidRPr="00E76ED2">
        <w:rPr>
          <w:rFonts w:asciiTheme="majorBidi" w:hAnsiTheme="majorBidi"/>
          <w:b/>
          <w:sz w:val="20"/>
          <w:szCs w:val="20"/>
          <w:lang w:val="ru-RU"/>
        </w:rPr>
        <w:t>IV.</w:t>
      </w:r>
      <w:r w:rsidRPr="00E76ED2">
        <w:rPr>
          <w:rFonts w:asciiTheme="majorBidi" w:hAnsiTheme="majorBidi"/>
          <w:b/>
          <w:sz w:val="20"/>
          <w:szCs w:val="20"/>
          <w:lang w:val="ru-RU"/>
        </w:rPr>
        <w:tab/>
        <w:t>ОЦЕНКА И ОБЗОР</w:t>
      </w:r>
      <w:bookmarkEnd w:id="11"/>
      <w:bookmarkEnd w:id="12"/>
      <w:bookmarkEnd w:id="13"/>
    </w:p>
    <w:p w14:paraId="37BE62DF"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13.</w:t>
      </w:r>
      <w:r w:rsidRPr="00E76ED2">
        <w:rPr>
          <w:rFonts w:asciiTheme="majorBidi" w:hAnsiTheme="majorBidi"/>
          <w:sz w:val="20"/>
          <w:szCs w:val="20"/>
          <w:lang w:val="ru-RU"/>
        </w:rPr>
        <w:tab/>
        <w:t xml:space="preserve">Конференция Сторон, выступающая в качестве совещания Сторон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должна провести промежуточную оценку и может принять решение о проведении заключительной оценки Плана осуществления. Эти оценки могут опираться в том числе на информацию, предоставленную Сторонами в их национальных докладах, и информацию, содержащуюся в Механизме посредничества по биобезопасности. Эта информация может использоваться для оценки того, в какой степени достигнуты цели Плана осуществления.</w:t>
      </w:r>
    </w:p>
    <w:p w14:paraId="275129CE" w14:textId="7E601E85" w:rsidR="00FD4A3F" w:rsidRPr="008E79DD" w:rsidRDefault="00237C67" w:rsidP="008E79DD">
      <w:pPr>
        <w:spacing w:before="115" w:after="115"/>
        <w:rPr>
          <w:rFonts w:asciiTheme="majorBidi" w:hAnsiTheme="majorBidi"/>
          <w:sz w:val="20"/>
          <w:szCs w:val="20"/>
          <w:lang w:val="ru-RU"/>
        </w:rPr>
      </w:pPr>
      <w:r w:rsidRPr="00E76ED2">
        <w:rPr>
          <w:rFonts w:asciiTheme="majorBidi" w:hAnsiTheme="majorBidi"/>
          <w:sz w:val="20"/>
          <w:szCs w:val="20"/>
          <w:lang w:val="ru-RU"/>
        </w:rPr>
        <w:t>14.</w:t>
      </w:r>
      <w:r w:rsidRPr="00E76ED2">
        <w:rPr>
          <w:rFonts w:asciiTheme="majorBidi" w:hAnsiTheme="majorBidi"/>
          <w:sz w:val="20"/>
          <w:szCs w:val="20"/>
          <w:lang w:val="ru-RU"/>
        </w:rPr>
        <w:tab/>
        <w:t xml:space="preserve">Результаты четвертой оценки и обзора эффективности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и заключительная оценка Стратегического плана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будут использоваться для установления базовых показателей для оценки прогресса в деле достижения целей Плана осуществления.</w:t>
      </w:r>
    </w:p>
    <w:p w14:paraId="52C227CB" w14:textId="2AE3C097" w:rsidR="00FD4A3F" w:rsidRPr="008E79DD" w:rsidRDefault="00237C67" w:rsidP="008E79DD">
      <w:pPr>
        <w:keepNext/>
        <w:tabs>
          <w:tab w:val="left" w:pos="1134"/>
        </w:tabs>
        <w:spacing w:before="115" w:after="115"/>
        <w:jc w:val="center"/>
        <w:outlineLvl w:val="0"/>
        <w:rPr>
          <w:rFonts w:asciiTheme="majorBidi" w:hAnsiTheme="majorBidi"/>
          <w:b/>
          <w:sz w:val="20"/>
          <w:szCs w:val="20"/>
          <w:lang w:val="ru-RU"/>
        </w:rPr>
      </w:pPr>
      <w:r w:rsidRPr="00E76ED2">
        <w:rPr>
          <w:rFonts w:asciiTheme="majorBidi" w:hAnsiTheme="majorBidi"/>
          <w:b/>
          <w:sz w:val="20"/>
          <w:szCs w:val="20"/>
          <w:lang w:val="ru-RU"/>
        </w:rPr>
        <w:t>V.</w:t>
      </w:r>
      <w:r w:rsidRPr="00E76ED2">
        <w:rPr>
          <w:rFonts w:asciiTheme="majorBidi" w:hAnsiTheme="majorBidi"/>
          <w:b/>
          <w:sz w:val="20"/>
          <w:szCs w:val="20"/>
          <w:lang w:val="ru-RU"/>
        </w:rPr>
        <w:tab/>
      </w:r>
      <w:bookmarkStart w:id="14" w:name="_Toc105416246"/>
      <w:bookmarkStart w:id="15" w:name="_Toc105443080"/>
      <w:bookmarkStart w:id="16" w:name="_Toc118834321"/>
      <w:r w:rsidRPr="00E76ED2">
        <w:rPr>
          <w:rFonts w:asciiTheme="majorBidi" w:hAnsiTheme="majorBidi"/>
          <w:b/>
          <w:sz w:val="20"/>
          <w:szCs w:val="20"/>
          <w:lang w:val="ru-RU"/>
        </w:rPr>
        <w:t>ПРИОРИТЕТЫ И ПРОГРАММИРОВАНИЕ</w:t>
      </w:r>
      <w:bookmarkEnd w:id="14"/>
      <w:bookmarkEnd w:id="15"/>
      <w:bookmarkEnd w:id="16"/>
    </w:p>
    <w:p w14:paraId="0C7B073C" w14:textId="77777777" w:rsidR="00237C67" w:rsidRPr="00E76ED2" w:rsidRDefault="00237C67" w:rsidP="008E79DD">
      <w:pPr>
        <w:spacing w:before="115" w:after="115"/>
        <w:rPr>
          <w:rFonts w:asciiTheme="majorBidi" w:hAnsiTheme="majorBidi" w:cstheme="majorBidi"/>
          <w:sz w:val="20"/>
          <w:szCs w:val="20"/>
          <w:lang w:val="ru-RU"/>
        </w:rPr>
      </w:pPr>
      <w:r w:rsidRPr="00E76ED2">
        <w:rPr>
          <w:rFonts w:asciiTheme="majorBidi" w:hAnsiTheme="majorBidi"/>
          <w:sz w:val="20"/>
          <w:szCs w:val="20"/>
          <w:lang w:val="ru-RU"/>
        </w:rPr>
        <w:t>15.</w:t>
      </w:r>
      <w:r w:rsidRPr="00E76ED2">
        <w:rPr>
          <w:rFonts w:asciiTheme="majorBidi" w:hAnsiTheme="majorBidi"/>
          <w:sz w:val="20"/>
          <w:szCs w:val="20"/>
          <w:lang w:val="ru-RU"/>
        </w:rPr>
        <w:tab/>
        <w:t xml:space="preserve">Конференция Сторон, выступающая в качестве совещания Сторон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может периодически формулировать приоритеты для планирования и программирования работы, которая должна быть проведена в рамках периода, охваченного Планом осуществления. Это может включать выявление промежуточных этапов, ведущих к достижению целей Плана осуществления.</w:t>
      </w:r>
    </w:p>
    <w:p w14:paraId="4BD7D5F7" w14:textId="681A85E4" w:rsidR="00F32B8A" w:rsidRPr="008E79DD" w:rsidRDefault="00237C67" w:rsidP="008E79DD">
      <w:pPr>
        <w:spacing w:before="115" w:after="115"/>
        <w:rPr>
          <w:rFonts w:asciiTheme="majorBidi" w:hAnsiTheme="majorBidi"/>
          <w:sz w:val="20"/>
          <w:szCs w:val="20"/>
          <w:lang w:val="ru-RU"/>
        </w:rPr>
      </w:pPr>
      <w:r w:rsidRPr="00E76ED2">
        <w:rPr>
          <w:rFonts w:asciiTheme="majorBidi" w:hAnsiTheme="majorBidi"/>
          <w:sz w:val="20"/>
          <w:szCs w:val="20"/>
          <w:lang w:val="ru-RU"/>
        </w:rPr>
        <w:t>16.</w:t>
      </w:r>
      <w:r w:rsidRPr="00E76ED2">
        <w:rPr>
          <w:rFonts w:asciiTheme="majorBidi" w:hAnsiTheme="majorBidi"/>
          <w:sz w:val="20"/>
          <w:szCs w:val="20"/>
          <w:lang w:val="ru-RU"/>
        </w:rPr>
        <w:tab/>
        <w:t xml:space="preserve">Принимая решения о приоритетах и программировании, Конференция Сторон, выступающая в качестве совещания Сторон </w:t>
      </w:r>
      <w:proofErr w:type="spellStart"/>
      <w:r w:rsidRPr="00E76ED2">
        <w:rPr>
          <w:rFonts w:asciiTheme="majorBidi" w:hAnsiTheme="majorBidi"/>
          <w:sz w:val="20"/>
          <w:szCs w:val="20"/>
          <w:lang w:val="ru-RU"/>
        </w:rPr>
        <w:t>Картахенского</w:t>
      </w:r>
      <w:proofErr w:type="spellEnd"/>
      <w:r w:rsidRPr="00E76ED2">
        <w:rPr>
          <w:rFonts w:asciiTheme="majorBidi" w:hAnsiTheme="majorBidi"/>
          <w:sz w:val="20"/>
          <w:szCs w:val="20"/>
          <w:lang w:val="ru-RU"/>
        </w:rPr>
        <w:t xml:space="preserve"> протокола, может принять к сведению изменения и достижения в области биобезопасности и биотехнологий. В этой связи в Плане осуществления применяется подход, который заключается в том, что в тех случаях, когда организмы, полученные с помощью новых технологий, являются «живыми измененными организмами» в соответствии с определением, приведенным в Протоколе, эти организмы рассматриваются в Плане.</w:t>
      </w:r>
    </w:p>
    <w:p w14:paraId="3565F174" w14:textId="487FC0F6" w:rsidR="00F32B8A" w:rsidRPr="008E79DD" w:rsidRDefault="00237C67" w:rsidP="008E79DD">
      <w:pPr>
        <w:keepNext/>
        <w:tabs>
          <w:tab w:val="left" w:pos="1134"/>
        </w:tabs>
        <w:spacing w:before="115" w:after="115"/>
        <w:jc w:val="center"/>
        <w:outlineLvl w:val="0"/>
        <w:rPr>
          <w:rFonts w:asciiTheme="majorBidi" w:hAnsiTheme="majorBidi"/>
          <w:b/>
          <w:sz w:val="20"/>
          <w:szCs w:val="20"/>
          <w:lang w:val="ru-RU"/>
        </w:rPr>
      </w:pPr>
      <w:bookmarkStart w:id="17" w:name="_Toc105416247"/>
      <w:bookmarkStart w:id="18" w:name="_Toc105443081"/>
      <w:bookmarkStart w:id="19" w:name="_Toc118834322"/>
      <w:r w:rsidRPr="00E76ED2">
        <w:rPr>
          <w:rFonts w:asciiTheme="majorBidi" w:hAnsiTheme="majorBidi"/>
          <w:b/>
          <w:sz w:val="20"/>
          <w:szCs w:val="20"/>
          <w:lang w:val="ru-RU"/>
        </w:rPr>
        <w:t>VI.</w:t>
      </w:r>
      <w:r w:rsidRPr="00E76ED2">
        <w:rPr>
          <w:rFonts w:asciiTheme="majorBidi" w:hAnsiTheme="majorBidi"/>
          <w:b/>
          <w:sz w:val="20"/>
          <w:szCs w:val="20"/>
          <w:lang w:val="ru-RU"/>
        </w:rPr>
        <w:tab/>
        <w:t>РЕСУРСЫ</w:t>
      </w:r>
      <w:bookmarkEnd w:id="17"/>
      <w:bookmarkEnd w:id="18"/>
      <w:bookmarkEnd w:id="19"/>
    </w:p>
    <w:p w14:paraId="62F8888E" w14:textId="5C8F6494" w:rsidR="00F32B8A" w:rsidRPr="008E79DD" w:rsidRDefault="00237C67" w:rsidP="008E79DD">
      <w:pPr>
        <w:spacing w:before="115" w:after="115"/>
        <w:rPr>
          <w:rFonts w:asciiTheme="majorBidi" w:hAnsiTheme="majorBidi"/>
          <w:sz w:val="20"/>
          <w:szCs w:val="20"/>
          <w:lang w:val="ru-RU"/>
        </w:rPr>
      </w:pPr>
      <w:r w:rsidRPr="00E76ED2">
        <w:rPr>
          <w:rFonts w:asciiTheme="majorBidi" w:hAnsiTheme="majorBidi"/>
          <w:sz w:val="20"/>
          <w:szCs w:val="20"/>
          <w:lang w:val="ru-RU"/>
        </w:rPr>
        <w:t>17.</w:t>
      </w:r>
      <w:r w:rsidRPr="00E76ED2">
        <w:rPr>
          <w:rFonts w:asciiTheme="majorBidi" w:hAnsiTheme="majorBidi"/>
          <w:sz w:val="20"/>
          <w:szCs w:val="20"/>
          <w:lang w:val="ru-RU"/>
        </w:rPr>
        <w:tab/>
        <w:t>Успешное осуществление Протокола в значительной степени зависит от доступа к достаточным людским, техническим и финансовым ресурсам и эффективного сотрудничества в соответствии со статьями 22 и 28 Протокола. План осуществления направлен на оказание поддержки Сторонам в этой области, в том числе, в частности, в рамках целей, касающихся создания стимулирующей среды.</w:t>
      </w:r>
    </w:p>
    <w:p w14:paraId="3512DCCF" w14:textId="04125910" w:rsidR="00F32B8A" w:rsidRPr="008E79DD" w:rsidRDefault="00237C67" w:rsidP="008E79DD">
      <w:pPr>
        <w:keepNext/>
        <w:tabs>
          <w:tab w:val="left" w:pos="1276"/>
        </w:tabs>
        <w:spacing w:before="115" w:after="115"/>
        <w:jc w:val="center"/>
        <w:outlineLvl w:val="0"/>
        <w:rPr>
          <w:rFonts w:asciiTheme="majorBidi" w:hAnsiTheme="majorBidi"/>
          <w:b/>
          <w:sz w:val="20"/>
          <w:szCs w:val="20"/>
          <w:lang w:val="ru-RU"/>
        </w:rPr>
      </w:pPr>
      <w:bookmarkStart w:id="20" w:name="_Toc105416248"/>
      <w:bookmarkStart w:id="21" w:name="_Toc105443082"/>
      <w:bookmarkStart w:id="22" w:name="_Toc118834323"/>
      <w:r w:rsidRPr="00E76ED2">
        <w:rPr>
          <w:rFonts w:asciiTheme="majorBidi" w:hAnsiTheme="majorBidi"/>
          <w:b/>
          <w:sz w:val="20"/>
          <w:szCs w:val="20"/>
          <w:lang w:val="ru-RU"/>
        </w:rPr>
        <w:t>VII.</w:t>
      </w:r>
      <w:r w:rsidRPr="00E76ED2">
        <w:rPr>
          <w:rFonts w:asciiTheme="majorBidi" w:hAnsiTheme="majorBidi"/>
          <w:b/>
          <w:sz w:val="20"/>
          <w:szCs w:val="20"/>
          <w:lang w:val="ru-RU"/>
        </w:rPr>
        <w:tab/>
        <w:t>РОЛЬ СЕКРЕТАРИАТА</w:t>
      </w:r>
      <w:bookmarkEnd w:id="20"/>
      <w:bookmarkEnd w:id="21"/>
      <w:bookmarkEnd w:id="22"/>
    </w:p>
    <w:p w14:paraId="2D0D60D2" w14:textId="4E4C1E0F" w:rsidR="004A6099" w:rsidRDefault="00237C67" w:rsidP="008E79DD">
      <w:pPr>
        <w:spacing w:before="115" w:after="115"/>
        <w:rPr>
          <w:sz w:val="20"/>
          <w:szCs w:val="20"/>
          <w:lang w:val="ru-RU"/>
        </w:rPr>
      </w:pPr>
      <w:r w:rsidRPr="00E76ED2">
        <w:rPr>
          <w:rFonts w:asciiTheme="majorBidi" w:hAnsiTheme="majorBidi"/>
          <w:sz w:val="20"/>
          <w:szCs w:val="20"/>
          <w:lang w:val="ru-RU"/>
        </w:rPr>
        <w:t>18.</w:t>
      </w:r>
      <w:r w:rsidRPr="00E76ED2">
        <w:rPr>
          <w:rFonts w:asciiTheme="majorBidi" w:hAnsiTheme="majorBidi"/>
          <w:sz w:val="20"/>
          <w:szCs w:val="20"/>
          <w:lang w:val="ru-RU"/>
        </w:rPr>
        <w:tab/>
      </w:r>
      <w:r w:rsidRPr="00E76ED2">
        <w:rPr>
          <w:sz w:val="20"/>
          <w:szCs w:val="20"/>
          <w:lang w:val="ru-RU"/>
        </w:rPr>
        <w:t xml:space="preserve">В то время как План осуществления адресован в первую очередь Сторонам, секретариат Конвенции о биологическом разнообразии будет оказывать поддержку Сторонам в их усилиях, направленных на осуществление Протокола, в соответствии с руководящими указаниями Конференции Сторон, выступающей в качестве совещания Сторон </w:t>
      </w:r>
      <w:proofErr w:type="spellStart"/>
      <w:r w:rsidRPr="00E76ED2">
        <w:rPr>
          <w:sz w:val="20"/>
          <w:szCs w:val="20"/>
          <w:lang w:val="ru-RU"/>
        </w:rPr>
        <w:t>Картахенского</w:t>
      </w:r>
      <w:proofErr w:type="spellEnd"/>
      <w:r w:rsidRPr="00E76ED2">
        <w:rPr>
          <w:sz w:val="20"/>
          <w:szCs w:val="20"/>
          <w:lang w:val="ru-RU"/>
        </w:rPr>
        <w:t xml:space="preserve"> протокола, статьей 31 </w:t>
      </w:r>
      <w:proofErr w:type="spellStart"/>
      <w:r w:rsidRPr="00E76ED2">
        <w:rPr>
          <w:sz w:val="20"/>
          <w:szCs w:val="20"/>
          <w:lang w:val="ru-RU"/>
        </w:rPr>
        <w:t>Картахенского</w:t>
      </w:r>
      <w:proofErr w:type="spellEnd"/>
      <w:r w:rsidRPr="00E76ED2">
        <w:rPr>
          <w:sz w:val="20"/>
          <w:szCs w:val="20"/>
          <w:lang w:val="ru-RU"/>
        </w:rPr>
        <w:t xml:space="preserve"> протокола и статьей 24 Конвенции о биологическом разнообразии. Эта поддержка включает в себя управление Механизмом посредничества по биобезопасности и его обслуживание, а также осуществление мероприятий, в том числе мероприятий по созданию потенциала, в соответствии с поручениями Конференции Сторон, выступающей в качестве совещания Сторон Протокола.</w:t>
      </w:r>
    </w:p>
    <w:p w14:paraId="15649245" w14:textId="3A5ED520" w:rsidR="00237C67" w:rsidRPr="00E76ED2" w:rsidRDefault="004A6099" w:rsidP="004A6099">
      <w:pPr>
        <w:jc w:val="left"/>
        <w:rPr>
          <w:sz w:val="20"/>
          <w:szCs w:val="20"/>
          <w:lang w:val="ru-RU"/>
        </w:rPr>
      </w:pPr>
      <w:r>
        <w:rPr>
          <w:sz w:val="20"/>
          <w:szCs w:val="20"/>
          <w:lang w:val="ru-RU"/>
        </w:rPr>
        <w:br w:type="page"/>
      </w:r>
    </w:p>
    <w:p w14:paraId="5F5C5A7C" w14:textId="742A4E38" w:rsidR="00237C67" w:rsidRPr="00F14196" w:rsidRDefault="00237C67" w:rsidP="00237C67">
      <w:pPr>
        <w:jc w:val="center"/>
        <w:rPr>
          <w:b/>
          <w:bCs/>
          <w:lang w:val="ru-RU"/>
        </w:rPr>
      </w:pPr>
      <w:r w:rsidRPr="00F14196">
        <w:rPr>
          <w:b/>
          <w:bCs/>
          <w:lang w:val="ru-RU"/>
        </w:rPr>
        <w:lastRenderedPageBreak/>
        <w:t>До</w:t>
      </w:r>
      <w:r w:rsidR="00F14196">
        <w:rPr>
          <w:b/>
          <w:bCs/>
          <w:lang w:val="ru-RU"/>
        </w:rPr>
        <w:t>бавление</w:t>
      </w:r>
    </w:p>
    <w:p w14:paraId="3CD5C485" w14:textId="77777777" w:rsidR="00F32B8A" w:rsidRPr="00E76ED2" w:rsidRDefault="00F32B8A" w:rsidP="00237C67">
      <w:pPr>
        <w:jc w:val="center"/>
        <w:rPr>
          <w:i/>
          <w:iCs/>
          <w:lang w:val="ru-RU"/>
        </w:rPr>
      </w:pPr>
    </w:p>
    <w:tbl>
      <w:tblPr>
        <w:tblW w:w="95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E0" w:firstRow="1" w:lastRow="1" w:firstColumn="1" w:lastColumn="0" w:noHBand="0" w:noVBand="1"/>
      </w:tblPr>
      <w:tblGrid>
        <w:gridCol w:w="2122"/>
        <w:gridCol w:w="2268"/>
        <w:gridCol w:w="2948"/>
        <w:gridCol w:w="2171"/>
      </w:tblGrid>
      <w:tr w:rsidR="00237C67" w:rsidRPr="00E76ED2" w14:paraId="55DC5F60" w14:textId="77777777" w:rsidTr="00A22837">
        <w:trPr>
          <w:trHeight w:val="503"/>
        </w:trPr>
        <w:tc>
          <w:tcPr>
            <w:tcW w:w="9509" w:type="dxa"/>
            <w:gridSpan w:val="4"/>
            <w:tcBorders>
              <w:bottom w:val="single" w:sz="4" w:space="0" w:color="auto"/>
            </w:tcBorders>
            <w:shd w:val="clear" w:color="auto" w:fill="auto"/>
          </w:tcPr>
          <w:p w14:paraId="75082E12" w14:textId="77777777" w:rsidR="00237C67" w:rsidRPr="00E76ED2" w:rsidRDefault="00237C67" w:rsidP="0034383F">
            <w:pPr>
              <w:suppressLineNumbers/>
              <w:suppressAutoHyphens/>
              <w:spacing w:before="60" w:after="60"/>
              <w:ind w:left="714"/>
              <w:jc w:val="center"/>
              <w:rPr>
                <w:b/>
                <w:sz w:val="20"/>
                <w:szCs w:val="20"/>
                <w:lang w:val="ru-RU"/>
              </w:rPr>
            </w:pPr>
            <w:r w:rsidRPr="00E76ED2">
              <w:rPr>
                <w:b/>
                <w:sz w:val="20"/>
                <w:szCs w:val="20"/>
                <w:lang w:val="ru-RU"/>
              </w:rPr>
              <w:t xml:space="preserve">План </w:t>
            </w:r>
            <w:r w:rsidRPr="00E76ED2">
              <w:rPr>
                <w:rFonts w:asciiTheme="majorBidi" w:eastAsia="MS Mincho" w:hAnsiTheme="majorBidi" w:cstheme="majorBidi"/>
                <w:b/>
                <w:bCs/>
                <w:kern w:val="22"/>
                <w:sz w:val="20"/>
                <w:szCs w:val="20"/>
                <w:lang w:val="ru-RU"/>
              </w:rPr>
              <w:t>осуществления</w:t>
            </w:r>
          </w:p>
        </w:tc>
      </w:tr>
      <w:tr w:rsidR="00237C67" w:rsidRPr="003B1ADF" w14:paraId="5D3A1A60" w14:textId="77777777" w:rsidTr="00A22837">
        <w:trPr>
          <w:trHeight w:val="1445"/>
        </w:trPr>
        <w:tc>
          <w:tcPr>
            <w:tcW w:w="2122" w:type="dxa"/>
            <w:tcBorders>
              <w:top w:val="single" w:sz="4" w:space="0" w:color="auto"/>
              <w:left w:val="single" w:sz="4" w:space="0" w:color="auto"/>
              <w:right w:val="single" w:sz="4" w:space="0" w:color="auto"/>
            </w:tcBorders>
            <w:shd w:val="clear" w:color="auto" w:fill="auto"/>
          </w:tcPr>
          <w:p w14:paraId="0243C304" w14:textId="77777777" w:rsidR="00237C67" w:rsidRPr="00E76ED2" w:rsidRDefault="00237C67" w:rsidP="00BA72AF">
            <w:pPr>
              <w:spacing w:before="60" w:after="60"/>
              <w:jc w:val="center"/>
              <w:rPr>
                <w:rFonts w:eastAsia="MS Mincho"/>
                <w:bCs/>
                <w:kern w:val="22"/>
                <w:sz w:val="20"/>
                <w:szCs w:val="20"/>
                <w:lang w:val="ru-RU"/>
              </w:rPr>
            </w:pPr>
            <w:r w:rsidRPr="00E76ED2">
              <w:rPr>
                <w:b/>
                <w:sz w:val="20"/>
                <w:szCs w:val="20"/>
                <w:lang w:val="ru-RU"/>
              </w:rPr>
              <w:t>Цели</w:t>
            </w:r>
          </w:p>
          <w:p w14:paraId="7C9D1B75" w14:textId="77777777" w:rsidR="00237C67" w:rsidRPr="00E76ED2" w:rsidRDefault="00237C67" w:rsidP="00BA72AF">
            <w:pPr>
              <w:spacing w:before="60" w:after="60"/>
              <w:jc w:val="center"/>
              <w:rPr>
                <w:rFonts w:eastAsia="MS Mincho"/>
                <w:bCs/>
                <w:kern w:val="22"/>
                <w:sz w:val="20"/>
                <w:szCs w:val="20"/>
                <w:lang w:val="ru-RU"/>
              </w:rPr>
            </w:pPr>
            <w:r w:rsidRPr="00E76ED2">
              <w:rPr>
                <w:i/>
                <w:sz w:val="20"/>
                <w:szCs w:val="20"/>
                <w:lang w:val="ru-RU"/>
              </w:rPr>
              <w:t>(Желательные результаты)</w:t>
            </w:r>
          </w:p>
        </w:tc>
        <w:tc>
          <w:tcPr>
            <w:tcW w:w="2268" w:type="dxa"/>
            <w:tcBorders>
              <w:top w:val="single" w:sz="4" w:space="0" w:color="auto"/>
              <w:left w:val="single" w:sz="4" w:space="0" w:color="auto"/>
              <w:right w:val="single" w:sz="4" w:space="0" w:color="auto"/>
            </w:tcBorders>
            <w:shd w:val="clear" w:color="auto" w:fill="auto"/>
          </w:tcPr>
          <w:p w14:paraId="323361C0" w14:textId="77777777" w:rsidR="00237C67" w:rsidRPr="00E76ED2" w:rsidRDefault="00237C67" w:rsidP="00BA72AF">
            <w:pPr>
              <w:spacing w:before="60" w:after="60"/>
              <w:jc w:val="center"/>
              <w:rPr>
                <w:rFonts w:eastAsia="MS Mincho"/>
                <w:b/>
                <w:iCs/>
                <w:kern w:val="22"/>
                <w:sz w:val="20"/>
                <w:szCs w:val="20"/>
                <w:lang w:val="ru-RU"/>
              </w:rPr>
            </w:pPr>
            <w:r w:rsidRPr="00E76ED2">
              <w:rPr>
                <w:b/>
                <w:sz w:val="20"/>
                <w:szCs w:val="20"/>
                <w:lang w:val="ru-RU"/>
              </w:rPr>
              <w:t>Промежуточные цели</w:t>
            </w:r>
          </w:p>
          <w:p w14:paraId="7839D219" w14:textId="77777777" w:rsidR="00237C67" w:rsidRPr="00E76ED2" w:rsidRDefault="00237C67" w:rsidP="00BA72AF">
            <w:pPr>
              <w:spacing w:before="60" w:after="60"/>
              <w:jc w:val="center"/>
              <w:rPr>
                <w:rFonts w:eastAsia="MS Mincho"/>
                <w:b/>
                <w:iCs/>
                <w:kern w:val="22"/>
                <w:sz w:val="20"/>
                <w:szCs w:val="20"/>
                <w:lang w:val="ru-RU"/>
              </w:rPr>
            </w:pPr>
            <w:r w:rsidRPr="00E76ED2">
              <w:rPr>
                <w:i/>
                <w:sz w:val="20"/>
                <w:szCs w:val="20"/>
                <w:lang w:val="ru-RU"/>
              </w:rPr>
              <w:t>(Что должно быть сделано для достижения целей)</w:t>
            </w:r>
          </w:p>
        </w:tc>
        <w:tc>
          <w:tcPr>
            <w:tcW w:w="2948" w:type="dxa"/>
            <w:tcBorders>
              <w:top w:val="single" w:sz="4" w:space="0" w:color="auto"/>
              <w:left w:val="single" w:sz="4" w:space="0" w:color="auto"/>
              <w:right w:val="single" w:sz="4" w:space="0" w:color="auto"/>
            </w:tcBorders>
            <w:shd w:val="clear" w:color="auto" w:fill="auto"/>
          </w:tcPr>
          <w:p w14:paraId="5D3DF0A2" w14:textId="77777777" w:rsidR="00237C67" w:rsidRPr="00E76ED2" w:rsidRDefault="00237C67" w:rsidP="00BA72AF">
            <w:pPr>
              <w:spacing w:before="60" w:after="60"/>
              <w:jc w:val="center"/>
              <w:rPr>
                <w:rFonts w:eastAsia="MS Mincho"/>
                <w:b/>
                <w:iCs/>
                <w:kern w:val="22"/>
                <w:sz w:val="20"/>
                <w:szCs w:val="20"/>
                <w:lang w:val="ru-RU"/>
              </w:rPr>
            </w:pPr>
            <w:r w:rsidRPr="00E76ED2">
              <w:rPr>
                <w:b/>
                <w:sz w:val="20"/>
                <w:szCs w:val="20"/>
                <w:lang w:val="ru-RU"/>
              </w:rPr>
              <w:t>Индикаторы</w:t>
            </w:r>
          </w:p>
          <w:p w14:paraId="2C4551E4" w14:textId="77777777" w:rsidR="00237C67" w:rsidRPr="00E76ED2" w:rsidRDefault="00237C67" w:rsidP="00BA72AF">
            <w:pPr>
              <w:spacing w:before="60" w:after="60"/>
              <w:jc w:val="center"/>
              <w:rPr>
                <w:rFonts w:eastAsia="MS Mincho"/>
                <w:b/>
                <w:iCs/>
                <w:kern w:val="22"/>
                <w:sz w:val="20"/>
                <w:szCs w:val="20"/>
                <w:lang w:val="ru-RU"/>
              </w:rPr>
            </w:pPr>
            <w:r w:rsidRPr="00E76ED2">
              <w:rPr>
                <w:i/>
                <w:sz w:val="20"/>
                <w:szCs w:val="20"/>
                <w:lang w:val="ru-RU"/>
              </w:rPr>
              <w:t>(Измерение прогресса в достижении промежуточных целей)</w:t>
            </w:r>
          </w:p>
        </w:tc>
        <w:tc>
          <w:tcPr>
            <w:tcW w:w="2171" w:type="dxa"/>
            <w:tcBorders>
              <w:top w:val="single" w:sz="4" w:space="0" w:color="auto"/>
              <w:left w:val="single" w:sz="4" w:space="0" w:color="auto"/>
              <w:right w:val="single" w:sz="4" w:space="0" w:color="auto"/>
            </w:tcBorders>
            <w:shd w:val="clear" w:color="auto" w:fill="auto"/>
          </w:tcPr>
          <w:p w14:paraId="7A6365E6" w14:textId="77777777" w:rsidR="00237C67" w:rsidRPr="00E76ED2" w:rsidRDefault="00237C67" w:rsidP="00BA72AF">
            <w:pPr>
              <w:spacing w:before="60" w:after="60"/>
              <w:jc w:val="center"/>
              <w:rPr>
                <w:rFonts w:eastAsia="MS Mincho"/>
                <w:b/>
                <w:bCs/>
                <w:kern w:val="22"/>
                <w:sz w:val="20"/>
                <w:szCs w:val="20"/>
                <w:lang w:val="ru-RU"/>
              </w:rPr>
            </w:pPr>
            <w:r w:rsidRPr="00E76ED2">
              <w:rPr>
                <w:b/>
                <w:sz w:val="20"/>
                <w:szCs w:val="20"/>
                <w:lang w:val="ru-RU"/>
              </w:rPr>
              <w:t>Результаты</w:t>
            </w:r>
          </w:p>
          <w:p w14:paraId="52493319" w14:textId="77777777" w:rsidR="00237C67" w:rsidRPr="00E76ED2" w:rsidRDefault="00237C67" w:rsidP="00BA72AF">
            <w:pPr>
              <w:spacing w:before="60" w:after="60"/>
              <w:jc w:val="center"/>
              <w:rPr>
                <w:rFonts w:eastAsia="MS Mincho"/>
                <w:b/>
                <w:bCs/>
                <w:kern w:val="22"/>
                <w:sz w:val="20"/>
                <w:szCs w:val="20"/>
                <w:lang w:val="ru-RU"/>
              </w:rPr>
            </w:pPr>
            <w:r w:rsidRPr="00E76ED2">
              <w:rPr>
                <w:i/>
                <w:sz w:val="20"/>
                <w:szCs w:val="20"/>
                <w:lang w:val="ru-RU"/>
              </w:rPr>
              <w:t>(Эффект от достижения цели)</w:t>
            </w:r>
          </w:p>
        </w:tc>
      </w:tr>
      <w:tr w:rsidR="00237C67" w:rsidRPr="00E76ED2" w14:paraId="7EC23D42" w14:textId="77777777" w:rsidTr="00A22837">
        <w:tc>
          <w:tcPr>
            <w:tcW w:w="9509" w:type="dxa"/>
            <w:gridSpan w:val="4"/>
            <w:tcBorders>
              <w:top w:val="single" w:sz="4" w:space="0" w:color="auto"/>
            </w:tcBorders>
            <w:shd w:val="clear" w:color="auto" w:fill="auto"/>
          </w:tcPr>
          <w:p w14:paraId="1912BBFB" w14:textId="77777777" w:rsidR="00237C67" w:rsidRPr="00E76ED2" w:rsidRDefault="00237C67" w:rsidP="00237C67">
            <w:pPr>
              <w:numPr>
                <w:ilvl w:val="0"/>
                <w:numId w:val="20"/>
              </w:numPr>
              <w:spacing w:before="60" w:after="60"/>
              <w:ind w:left="0" w:firstLine="0"/>
              <w:jc w:val="center"/>
              <w:rPr>
                <w:rFonts w:eastAsia="MS Mincho"/>
                <w:kern w:val="22"/>
                <w:sz w:val="20"/>
                <w:szCs w:val="20"/>
                <w:lang w:val="ru-RU"/>
              </w:rPr>
            </w:pPr>
            <w:r w:rsidRPr="00E76ED2">
              <w:rPr>
                <w:b/>
                <w:sz w:val="20"/>
                <w:szCs w:val="20"/>
                <w:lang w:val="ru-RU"/>
              </w:rPr>
              <w:t>Области осуществления</w:t>
            </w:r>
          </w:p>
        </w:tc>
      </w:tr>
      <w:tr w:rsidR="00237C67" w:rsidRPr="003B1ADF" w14:paraId="7760520B" w14:textId="77777777" w:rsidTr="00A22837">
        <w:tc>
          <w:tcPr>
            <w:tcW w:w="2122" w:type="dxa"/>
            <w:shd w:val="clear" w:color="auto" w:fill="auto"/>
          </w:tcPr>
          <w:p w14:paraId="7CB50C34" w14:textId="77777777" w:rsidR="00237C67" w:rsidRPr="00E76ED2" w:rsidRDefault="00237C67" w:rsidP="00BA72AF">
            <w:pPr>
              <w:spacing w:before="60" w:after="60"/>
              <w:jc w:val="left"/>
              <w:rPr>
                <w:rFonts w:eastAsia="MS Mincho"/>
                <w:b/>
                <w:kern w:val="22"/>
                <w:sz w:val="20"/>
                <w:szCs w:val="20"/>
                <w:lang w:val="ru-RU"/>
              </w:rPr>
            </w:pPr>
            <w:r w:rsidRPr="00E76ED2">
              <w:rPr>
                <w:b/>
                <w:sz w:val="20"/>
                <w:szCs w:val="20"/>
                <w:lang w:val="ru-RU"/>
              </w:rPr>
              <w:t xml:space="preserve">A.1. Стороны располагают функционирующими национальными механизмами по обеспечению биобезопасности </w:t>
            </w:r>
          </w:p>
          <w:p w14:paraId="48A21137" w14:textId="77777777" w:rsidR="00237C67" w:rsidRPr="00E76ED2" w:rsidRDefault="00237C67" w:rsidP="00BA72AF">
            <w:pPr>
              <w:spacing w:before="60" w:after="60"/>
              <w:jc w:val="left"/>
              <w:rPr>
                <w:rFonts w:eastAsia="MS Mincho"/>
                <w:kern w:val="22"/>
                <w:sz w:val="20"/>
                <w:szCs w:val="20"/>
                <w:lang w:val="ru-RU"/>
              </w:rPr>
            </w:pPr>
          </w:p>
        </w:tc>
        <w:tc>
          <w:tcPr>
            <w:tcW w:w="2268" w:type="dxa"/>
          </w:tcPr>
          <w:p w14:paraId="0C7B3B3B"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A.1.1. Стороны приняли и внедрили правовые, административные и другие меры по выполнению своих обязательств в рамках Протокола;</w:t>
            </w:r>
          </w:p>
          <w:p w14:paraId="6E9C0E83"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A.1.2. Стороны назначили национальные компетентные органы и национальные координационные центры по Протоколу, а также контактные пункты по чрезвычайным мерам (статья 17);</w:t>
            </w:r>
          </w:p>
          <w:p w14:paraId="73E5ADC0"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A.1.3. Компетентные национальные органы располагают для осуществления своих задач должным образом подготовленными кадрами. </w:t>
            </w:r>
          </w:p>
        </w:tc>
        <w:tc>
          <w:tcPr>
            <w:tcW w:w="2948" w:type="dxa"/>
            <w:shd w:val="clear" w:color="auto" w:fill="auto"/>
          </w:tcPr>
          <w:p w14:paraId="4D4789D2"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 процентная доля Сторон, внедривших меры по осуществлению положений Протокола;</w:t>
            </w:r>
          </w:p>
          <w:p w14:paraId="4C7F2CDB" w14:textId="77777777" w:rsidR="00237C67" w:rsidRPr="00E76ED2" w:rsidRDefault="00237C67" w:rsidP="00BA72AF">
            <w:pPr>
              <w:jc w:val="left"/>
              <w:rPr>
                <w:rFonts w:eastAsia="MS Mincho"/>
                <w:kern w:val="22"/>
                <w:sz w:val="20"/>
                <w:szCs w:val="20"/>
                <w:lang w:val="ru-RU"/>
              </w:rPr>
            </w:pPr>
            <w:r w:rsidRPr="00E76ED2">
              <w:rPr>
                <w:sz w:val="20"/>
                <w:szCs w:val="20"/>
                <w:lang w:val="ru-RU"/>
              </w:rPr>
              <w:t>(b) процентная доля Сторон, назначивших национальный координационный центр и компетентные национальные органы по Протоколу, а также контактный пункт по чрезвычайным мерам (статья 17) и соответствующим образом уведомивших об этом Секретариат;</w:t>
            </w:r>
          </w:p>
          <w:p w14:paraId="45E8B928"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(с) процентная доля Сторон, располагающих квалифицированными кадрами для обеспечения функционирования своих национальных механизмов по обеспечению биобезопасности.</w:t>
            </w:r>
          </w:p>
        </w:tc>
        <w:tc>
          <w:tcPr>
            <w:tcW w:w="2171" w:type="dxa"/>
            <w:shd w:val="clear" w:color="auto" w:fill="auto"/>
          </w:tcPr>
          <w:p w14:paraId="0C140714"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Функционирующие национальные механизмы по обеспечению биобезопасности позволяют компетентным органам, национальным координационным центрам и контактным пунктам в соответствии со статьей 17 всех Сторон плодотворно и эффективно выполнять свои обязательства в рамках Протокола</w:t>
            </w:r>
          </w:p>
        </w:tc>
      </w:tr>
      <w:tr w:rsidR="00237C67" w:rsidRPr="003B1ADF" w14:paraId="0F72D61A" w14:textId="77777777" w:rsidTr="00A22837">
        <w:tc>
          <w:tcPr>
            <w:tcW w:w="2122" w:type="dxa"/>
            <w:shd w:val="clear" w:color="auto" w:fill="auto"/>
          </w:tcPr>
          <w:p w14:paraId="453870A6" w14:textId="77777777" w:rsidR="00237C67" w:rsidRPr="00E76ED2" w:rsidRDefault="00237C67" w:rsidP="00987235">
            <w:pPr>
              <w:spacing w:before="60" w:after="60"/>
              <w:jc w:val="left"/>
              <w:rPr>
                <w:rFonts w:eastAsia="MS Mincho"/>
                <w:b/>
                <w:kern w:val="22"/>
                <w:sz w:val="20"/>
                <w:szCs w:val="20"/>
                <w:lang w:val="ru-RU"/>
              </w:rPr>
            </w:pPr>
            <w:r w:rsidRPr="00E76ED2">
              <w:rPr>
                <w:b/>
                <w:sz w:val="20"/>
                <w:szCs w:val="20"/>
                <w:lang w:val="ru-RU"/>
              </w:rPr>
              <w:t>A.2. Стороны расширили наличие соответствующей информации и активизировали обмен ею через МПБ</w:t>
            </w:r>
          </w:p>
        </w:tc>
        <w:tc>
          <w:tcPr>
            <w:tcW w:w="2268" w:type="dxa"/>
          </w:tcPr>
          <w:p w14:paraId="21466580"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A.2.1. Стороны предоставляют достоверную и полную обязательную информацию в МПБ в соответствии со своими обязательствами в рамках Протокола;</w:t>
            </w:r>
          </w:p>
          <w:p w14:paraId="24B0A722"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A.2.2. Стороны публикуют через МПБ любую необязательную информацию, имеющую отношение к биобезопасности.</w:t>
            </w:r>
          </w:p>
        </w:tc>
        <w:tc>
          <w:tcPr>
            <w:tcW w:w="2948" w:type="dxa"/>
            <w:shd w:val="clear" w:color="auto" w:fill="auto"/>
          </w:tcPr>
          <w:p w14:paraId="28088FB5"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(а) процентная доля Сторон, предоставляющих обязательную информацию через МПБ;</w:t>
            </w:r>
          </w:p>
          <w:p w14:paraId="6B7DC9C0"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 процентная доля Сторон, публикующих через МПБ любую необязательную информацию, имеющую отношение к биобезопасности;</w:t>
            </w:r>
          </w:p>
          <w:p w14:paraId="53B1B107" w14:textId="77777777" w:rsidR="00237C67" w:rsidRPr="00E76ED2" w:rsidRDefault="00237C67" w:rsidP="00BA72AF">
            <w:pPr>
              <w:spacing w:before="60" w:after="60"/>
              <w:jc w:val="left"/>
              <w:rPr>
                <w:sz w:val="20"/>
                <w:szCs w:val="20"/>
                <w:lang w:val="ru-RU"/>
              </w:rPr>
            </w:pPr>
            <w:r w:rsidRPr="00E76ED2">
              <w:rPr>
                <w:sz w:val="20"/>
                <w:szCs w:val="20"/>
                <w:lang w:val="ru-RU"/>
              </w:rPr>
              <w:t>(c) число активных пользователей и обращений к МПБ;</w:t>
            </w:r>
          </w:p>
          <w:p w14:paraId="62E13122" w14:textId="77777777" w:rsidR="00237C67" w:rsidRPr="00E76ED2" w:rsidRDefault="00237C67" w:rsidP="00BA72AF">
            <w:pPr>
              <w:spacing w:before="60" w:after="60"/>
              <w:jc w:val="left"/>
              <w:rPr>
                <w:rFonts w:eastAsia="MS Mincho"/>
                <w:kern w:val="22"/>
                <w:sz w:val="20"/>
                <w:szCs w:val="20"/>
                <w:lang w:val="ru-RU"/>
              </w:rPr>
            </w:pPr>
            <w:r w:rsidRPr="00E76ED2">
              <w:rPr>
                <w:rFonts w:eastAsia="MS Mincho"/>
                <w:sz w:val="20"/>
                <w:szCs w:val="20"/>
                <w:lang w:val="ru-RU"/>
              </w:rPr>
              <w:t xml:space="preserve">(d) </w:t>
            </w:r>
            <w:r w:rsidRPr="00E76ED2">
              <w:rPr>
                <w:sz w:val="20"/>
                <w:szCs w:val="20"/>
                <w:lang w:val="ru-RU"/>
              </w:rPr>
              <w:t xml:space="preserve">процентная доля решений в МПБ с соответствующими докладами по оценке рисков. </w:t>
            </w:r>
          </w:p>
        </w:tc>
        <w:tc>
          <w:tcPr>
            <w:tcW w:w="2171" w:type="dxa"/>
            <w:shd w:val="clear" w:color="auto" w:fill="auto"/>
          </w:tcPr>
          <w:p w14:paraId="7426CC26"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МПБ обеспечивает наличие информации, имеющей отношение к биобезопасности, и обмен такой информацией и позволяет Сторонам принимать обоснованные решения </w:t>
            </w:r>
          </w:p>
        </w:tc>
      </w:tr>
      <w:tr w:rsidR="00237C67" w:rsidRPr="003B1ADF" w14:paraId="37E283EC" w14:textId="77777777" w:rsidTr="00A22837">
        <w:tc>
          <w:tcPr>
            <w:tcW w:w="2122" w:type="dxa"/>
            <w:shd w:val="clear" w:color="auto" w:fill="auto"/>
          </w:tcPr>
          <w:p w14:paraId="438C6682" w14:textId="77777777" w:rsidR="00237C67" w:rsidRPr="00E76ED2" w:rsidRDefault="00237C67" w:rsidP="00987235">
            <w:pPr>
              <w:spacing w:before="60" w:after="60"/>
              <w:jc w:val="left"/>
              <w:rPr>
                <w:rFonts w:eastAsia="MS Mincho"/>
                <w:b/>
                <w:kern w:val="22"/>
                <w:sz w:val="20"/>
                <w:szCs w:val="20"/>
                <w:lang w:val="ru-RU"/>
              </w:rPr>
            </w:pPr>
            <w:r w:rsidRPr="00E76ED2">
              <w:rPr>
                <w:b/>
                <w:sz w:val="20"/>
                <w:szCs w:val="20"/>
                <w:lang w:val="ru-RU"/>
              </w:rPr>
              <w:lastRenderedPageBreak/>
              <w:t>A.3. Стороны своевременно предоставляют полную информацию об осуществлении Протокола</w:t>
            </w:r>
          </w:p>
        </w:tc>
        <w:tc>
          <w:tcPr>
            <w:tcW w:w="2268" w:type="dxa"/>
          </w:tcPr>
          <w:p w14:paraId="7C455281"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A.3.1. Стороны представляют полные национальные доклады в соответствии с установленными сроками.</w:t>
            </w:r>
          </w:p>
        </w:tc>
        <w:tc>
          <w:tcPr>
            <w:tcW w:w="2948" w:type="dxa"/>
            <w:shd w:val="clear" w:color="auto" w:fill="auto"/>
          </w:tcPr>
          <w:p w14:paraId="0A7B116F"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 процентная доля Сторон, представивших полный национальный доклад в установленные сроки;</w:t>
            </w:r>
          </w:p>
          <w:p w14:paraId="2E587876"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 процентная доля Сторон, имеющих право на получение помощи, которые получили доступ к финансированию ГЭФ для своевременной подготовки своего национального доклада.</w:t>
            </w:r>
          </w:p>
        </w:tc>
        <w:tc>
          <w:tcPr>
            <w:tcW w:w="2171" w:type="dxa"/>
            <w:shd w:val="clear" w:color="auto" w:fill="auto"/>
          </w:tcPr>
          <w:p w14:paraId="131215FF"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Достоверная и своевременная информация об осуществлении Протокола позволяет Конференции Сторон, выступающей в качестве Совещания Сторон Протокола, определять приоритеты и выявлять области, в которых необходима поддержка </w:t>
            </w:r>
          </w:p>
        </w:tc>
      </w:tr>
      <w:tr w:rsidR="00237C67" w:rsidRPr="00E76ED2" w14:paraId="6612B12A" w14:textId="77777777" w:rsidTr="00A22837">
        <w:tc>
          <w:tcPr>
            <w:tcW w:w="2122" w:type="dxa"/>
            <w:shd w:val="clear" w:color="auto" w:fill="auto"/>
          </w:tcPr>
          <w:p w14:paraId="07EBB5A0" w14:textId="77777777" w:rsidR="00237C67" w:rsidRPr="00E76ED2" w:rsidRDefault="00237C67" w:rsidP="00987235">
            <w:pPr>
              <w:spacing w:before="60" w:after="60"/>
              <w:jc w:val="left"/>
              <w:rPr>
                <w:rFonts w:eastAsia="MS Mincho"/>
                <w:b/>
                <w:bCs/>
                <w:kern w:val="22"/>
                <w:sz w:val="20"/>
                <w:szCs w:val="20"/>
                <w:lang w:val="ru-RU"/>
              </w:rPr>
            </w:pPr>
            <w:r w:rsidRPr="00E76ED2">
              <w:rPr>
                <w:b/>
                <w:sz w:val="20"/>
                <w:szCs w:val="20"/>
                <w:lang w:val="ru-RU"/>
              </w:rPr>
              <w:t>A.4. Стороны выполняют требования Протокола</w:t>
            </w:r>
          </w:p>
        </w:tc>
        <w:tc>
          <w:tcPr>
            <w:tcW w:w="2268" w:type="dxa"/>
          </w:tcPr>
          <w:p w14:paraId="78A37A23"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A.4.1. Стороны соблюдают свои обязательства в рамках Протокола;</w:t>
            </w:r>
          </w:p>
          <w:p w14:paraId="329187B4" w14:textId="77777777" w:rsidR="00237C67" w:rsidRPr="00E76ED2" w:rsidRDefault="00237C67" w:rsidP="00BA72AF">
            <w:pPr>
              <w:spacing w:before="60" w:after="60"/>
              <w:jc w:val="left"/>
              <w:rPr>
                <w:rFonts w:eastAsia="MS Mincho"/>
                <w:b/>
                <w:bCs/>
                <w:kern w:val="22"/>
                <w:sz w:val="20"/>
                <w:szCs w:val="20"/>
                <w:lang w:val="ru-RU"/>
              </w:rPr>
            </w:pPr>
            <w:r w:rsidRPr="00E76ED2">
              <w:rPr>
                <w:sz w:val="20"/>
                <w:szCs w:val="20"/>
                <w:lang w:val="ru-RU"/>
              </w:rPr>
              <w:t>A.4.2. Стороны решают проблемы несоблюдения, выявленные Комитетом по соблюдению.</w:t>
            </w:r>
          </w:p>
        </w:tc>
        <w:tc>
          <w:tcPr>
            <w:tcW w:w="2948" w:type="dxa"/>
            <w:shd w:val="clear" w:color="auto" w:fill="auto"/>
          </w:tcPr>
          <w:p w14:paraId="140FC8F4" w14:textId="77777777" w:rsidR="00237C67" w:rsidRPr="00E76ED2" w:rsidRDefault="00237C67" w:rsidP="00BA72AF">
            <w:pPr>
              <w:spacing w:before="60" w:after="60"/>
              <w:jc w:val="left"/>
              <w:rPr>
                <w:rFonts w:eastAsia="MS Mincho"/>
                <w:bCs/>
                <w:kern w:val="22"/>
                <w:sz w:val="20"/>
                <w:szCs w:val="20"/>
                <w:lang w:val="ru-RU"/>
              </w:rPr>
            </w:pPr>
            <w:r w:rsidRPr="00E76ED2">
              <w:rPr>
                <w:sz w:val="20"/>
                <w:szCs w:val="20"/>
                <w:lang w:val="ru-RU"/>
              </w:rPr>
              <w:t>(а) процентная доля Сторон, соблюдающих свои обязательства в рамках Протокола;</w:t>
            </w:r>
          </w:p>
          <w:p w14:paraId="3C9CF3D6" w14:textId="77777777" w:rsidR="00237C67" w:rsidRPr="00E76ED2" w:rsidRDefault="00237C67" w:rsidP="00BA72AF">
            <w:pPr>
              <w:spacing w:before="60" w:after="60"/>
              <w:jc w:val="left"/>
              <w:rPr>
                <w:rFonts w:eastAsia="MS Mincho"/>
                <w:b/>
                <w:bCs/>
                <w:kern w:val="22"/>
                <w:sz w:val="20"/>
                <w:szCs w:val="20"/>
                <w:lang w:val="ru-RU"/>
              </w:rPr>
            </w:pPr>
            <w:r w:rsidRPr="00E76ED2">
              <w:rPr>
                <w:sz w:val="20"/>
                <w:szCs w:val="20"/>
                <w:lang w:val="ru-RU"/>
              </w:rPr>
              <w:t xml:space="preserve">(b) процентная доля Сторон, решивших проблемы несоблюдения, выявленные Комитетом по соблюдению. </w:t>
            </w:r>
          </w:p>
        </w:tc>
        <w:tc>
          <w:tcPr>
            <w:tcW w:w="2171" w:type="dxa"/>
            <w:shd w:val="clear" w:color="auto" w:fill="auto"/>
          </w:tcPr>
          <w:p w14:paraId="6C431F3F" w14:textId="77777777" w:rsidR="00237C67" w:rsidRPr="00E76ED2" w:rsidRDefault="00237C67" w:rsidP="00BA72AF">
            <w:pPr>
              <w:spacing w:before="60" w:after="60"/>
              <w:jc w:val="left"/>
              <w:rPr>
                <w:rFonts w:eastAsia="MS Mincho"/>
                <w:b/>
                <w:bCs/>
                <w:kern w:val="22"/>
                <w:sz w:val="20"/>
                <w:szCs w:val="20"/>
                <w:lang w:val="ru-RU"/>
              </w:rPr>
            </w:pPr>
            <w:r w:rsidRPr="00E76ED2">
              <w:rPr>
                <w:sz w:val="20"/>
                <w:szCs w:val="20"/>
                <w:lang w:val="ru-RU"/>
              </w:rPr>
              <w:t>Эффективный механизм обеспечения соблюдения способствует осуществлению Протокола</w:t>
            </w:r>
          </w:p>
        </w:tc>
      </w:tr>
      <w:tr w:rsidR="00237C67" w:rsidRPr="003B1ADF" w14:paraId="0A2A34DD" w14:textId="77777777" w:rsidTr="00A22837">
        <w:trPr>
          <w:trHeight w:val="1322"/>
        </w:trPr>
        <w:tc>
          <w:tcPr>
            <w:tcW w:w="2122" w:type="dxa"/>
            <w:shd w:val="clear" w:color="auto" w:fill="auto"/>
          </w:tcPr>
          <w:p w14:paraId="76238D11" w14:textId="77777777" w:rsidR="00237C67" w:rsidRPr="00E76ED2" w:rsidRDefault="00237C67" w:rsidP="00BA72AF">
            <w:pPr>
              <w:spacing w:before="60" w:after="60"/>
              <w:jc w:val="left"/>
              <w:rPr>
                <w:rFonts w:eastAsia="MS Mincho"/>
                <w:b/>
                <w:kern w:val="22"/>
                <w:sz w:val="20"/>
                <w:szCs w:val="20"/>
                <w:lang w:val="ru-RU"/>
              </w:rPr>
            </w:pPr>
            <w:r w:rsidRPr="00E76ED2">
              <w:rPr>
                <w:b/>
                <w:sz w:val="20"/>
                <w:szCs w:val="20"/>
                <w:lang w:val="ru-RU"/>
              </w:rPr>
              <w:t>A.5. Стороны осуществляют научно обоснованную оценку рисков в отношении ЖИО, а также управление и контроль в отношении выявленных рисков для предотвращения неблагоприятного воздействия ЖИО на сохранение и устойчивое использование биологического разнообразия, учитывая при этом риски для здоровья человека</w:t>
            </w:r>
          </w:p>
        </w:tc>
        <w:tc>
          <w:tcPr>
            <w:tcW w:w="2268" w:type="dxa"/>
          </w:tcPr>
          <w:p w14:paraId="4CE7CC32"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A.5.1. Стороны применяют надлежащие научно обоснованные процедуры оценки рисков и регулирования рисков в отношении ЖИО в соответствии с Приложением III к Протоколу;</w:t>
            </w:r>
          </w:p>
          <w:p w14:paraId="7391804A" w14:textId="47D870DC"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A.5.2. Стороны разрабатывают (при необходимости), имеют доступ и используют надлежащие ресурсные материалы для проведения научно обоснованной оценки рисков и управления рисками.</w:t>
            </w:r>
          </w:p>
        </w:tc>
        <w:tc>
          <w:tcPr>
            <w:tcW w:w="2948" w:type="dxa"/>
            <w:shd w:val="clear" w:color="auto" w:fill="auto"/>
          </w:tcPr>
          <w:p w14:paraId="2FF386D4" w14:textId="2BC88D10"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(a) процентная доля Сторон, проводящих оценку рисков для принятия решений в отношении ЖИО, когда это необходимо в соответствии с Протоколом; </w:t>
            </w:r>
          </w:p>
          <w:p w14:paraId="2C8834E1"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 процентная доля Сторон, имеющих доступ и использующих соответствующие ресурсные материалы для оценки рисков и управления рисками;</w:t>
            </w:r>
          </w:p>
          <w:p w14:paraId="0061689E" w14:textId="0ADC8E5F" w:rsidR="00237C67" w:rsidRPr="00E76ED2" w:rsidRDefault="00237C67" w:rsidP="00BA72AF">
            <w:pPr>
              <w:spacing w:before="60" w:after="60"/>
              <w:jc w:val="left"/>
              <w:rPr>
                <w:sz w:val="20"/>
                <w:szCs w:val="20"/>
                <w:lang w:val="ru-RU"/>
              </w:rPr>
            </w:pPr>
            <w:r w:rsidRPr="00E76ED2">
              <w:rPr>
                <w:sz w:val="20"/>
                <w:szCs w:val="20"/>
                <w:lang w:val="ru-RU"/>
              </w:rPr>
              <w:t>(с) процентная доля Сторон, проводящих оценки рисков с учетом других имеющихся научных данных, упомянутых в статье 15;</w:t>
            </w:r>
          </w:p>
          <w:p w14:paraId="33F736D0" w14:textId="77777777" w:rsidR="00237C67" w:rsidRPr="00E76ED2" w:rsidRDefault="00237C67" w:rsidP="00BA72AF">
            <w:pPr>
              <w:spacing w:before="60" w:after="60"/>
              <w:jc w:val="left"/>
              <w:rPr>
                <w:sz w:val="20"/>
                <w:szCs w:val="20"/>
                <w:lang w:val="ru-RU"/>
              </w:rPr>
            </w:pPr>
            <w:r w:rsidRPr="00E76ED2">
              <w:rPr>
                <w:sz w:val="20"/>
                <w:szCs w:val="20"/>
                <w:lang w:val="ru-RU"/>
              </w:rPr>
              <w:t>(d) процентная доля Сторон, которые приняли меры по выявлению ЖИО или специфических признаков, которые могут оказывать негативное воздействие на сохранение и устойчивое использование биологического разнообразия, а также меры по смягчению рисков.</w:t>
            </w:r>
          </w:p>
          <w:p w14:paraId="2DFE92FF" w14:textId="77777777" w:rsidR="00237C67" w:rsidRPr="00E76ED2" w:rsidRDefault="00237C67" w:rsidP="00BA72AF">
            <w:pPr>
              <w:spacing w:before="60" w:after="60"/>
              <w:jc w:val="left"/>
              <w:rPr>
                <w:rFonts w:eastAsia="MS Mincho"/>
                <w:kern w:val="22"/>
                <w:sz w:val="20"/>
                <w:szCs w:val="20"/>
                <w:lang w:val="ru-RU"/>
              </w:rPr>
            </w:pPr>
          </w:p>
        </w:tc>
        <w:tc>
          <w:tcPr>
            <w:tcW w:w="2171" w:type="dxa"/>
            <w:shd w:val="clear" w:color="auto" w:fill="auto"/>
          </w:tcPr>
          <w:p w14:paraId="1A5A02CD"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Стороны выявляют, оценивают и надлежащим образом регулируют и контролируют риски, которые ЖИО несут для биоразнообразия, учитывая в том числе риски для здоровья человека. </w:t>
            </w:r>
          </w:p>
        </w:tc>
      </w:tr>
      <w:tr w:rsidR="00237C67" w:rsidRPr="003B1ADF" w14:paraId="7FE78D59" w14:textId="77777777" w:rsidTr="00A22837">
        <w:tc>
          <w:tcPr>
            <w:tcW w:w="2122" w:type="dxa"/>
            <w:shd w:val="clear" w:color="auto" w:fill="auto"/>
          </w:tcPr>
          <w:p w14:paraId="103AB337" w14:textId="77777777" w:rsidR="00237C67" w:rsidRPr="00E76ED2" w:rsidRDefault="00237C67" w:rsidP="00A81A4C">
            <w:pPr>
              <w:spacing w:before="60" w:after="60"/>
              <w:jc w:val="left"/>
              <w:rPr>
                <w:rFonts w:eastAsia="MS Mincho"/>
                <w:b/>
                <w:kern w:val="22"/>
                <w:sz w:val="20"/>
                <w:szCs w:val="20"/>
                <w:lang w:val="ru-RU"/>
              </w:rPr>
            </w:pPr>
            <w:r w:rsidRPr="00E76ED2">
              <w:rPr>
                <w:b/>
                <w:sz w:val="20"/>
                <w:szCs w:val="20"/>
                <w:lang w:val="ru-RU"/>
              </w:rPr>
              <w:t xml:space="preserve">A.6. Стороны предотвращают и решают проблемы </w:t>
            </w:r>
            <w:r w:rsidRPr="00E76ED2">
              <w:rPr>
                <w:b/>
                <w:sz w:val="20"/>
                <w:szCs w:val="20"/>
                <w:lang w:val="ru-RU"/>
              </w:rPr>
              <w:lastRenderedPageBreak/>
              <w:t>незаконных и непреднамеренных трансграничных перемещений ЖИО</w:t>
            </w:r>
          </w:p>
        </w:tc>
        <w:tc>
          <w:tcPr>
            <w:tcW w:w="2268" w:type="dxa"/>
          </w:tcPr>
          <w:p w14:paraId="36FA0FE9"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lastRenderedPageBreak/>
              <w:t xml:space="preserve">A.6.1. Стороны приняли надлежащие меры для предотвращения </w:t>
            </w:r>
            <w:r w:rsidRPr="00E76ED2">
              <w:rPr>
                <w:sz w:val="20"/>
                <w:szCs w:val="20"/>
                <w:lang w:val="ru-RU"/>
              </w:rPr>
              <w:lastRenderedPageBreak/>
              <w:t>решения проблем незаконных и непреднамеренных трансграничных перемещений ЖИО.</w:t>
            </w:r>
          </w:p>
        </w:tc>
        <w:tc>
          <w:tcPr>
            <w:tcW w:w="2948" w:type="dxa"/>
            <w:shd w:val="clear" w:color="auto" w:fill="auto"/>
          </w:tcPr>
          <w:p w14:paraId="324129B3"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lastRenderedPageBreak/>
              <w:t xml:space="preserve">(a) процентная доля Сторон, которые ввели в действие меры по предотвращению и решению </w:t>
            </w:r>
            <w:r w:rsidRPr="00E76ED2">
              <w:rPr>
                <w:sz w:val="20"/>
                <w:szCs w:val="20"/>
                <w:lang w:val="ru-RU"/>
              </w:rPr>
              <w:lastRenderedPageBreak/>
              <w:t>проблем незаконных и непреднамеренных трансграничных перемещений ЖИО.</w:t>
            </w:r>
          </w:p>
        </w:tc>
        <w:tc>
          <w:tcPr>
            <w:tcW w:w="2171" w:type="dxa"/>
            <w:shd w:val="clear" w:color="auto" w:fill="auto"/>
          </w:tcPr>
          <w:p w14:paraId="08E97985"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lastRenderedPageBreak/>
              <w:t xml:space="preserve">Незаконные и непреднамеренные трансграничные </w:t>
            </w:r>
            <w:r w:rsidRPr="00E76ED2">
              <w:rPr>
                <w:sz w:val="20"/>
                <w:szCs w:val="20"/>
                <w:lang w:val="ru-RU"/>
              </w:rPr>
              <w:lastRenderedPageBreak/>
              <w:t>перемещения ЖИО предотвращены или сведены к минимуму</w:t>
            </w:r>
          </w:p>
        </w:tc>
      </w:tr>
      <w:tr w:rsidR="00237C67" w:rsidRPr="003B1ADF" w14:paraId="0DA1B454" w14:textId="77777777" w:rsidTr="00A22837">
        <w:tc>
          <w:tcPr>
            <w:tcW w:w="2122" w:type="dxa"/>
            <w:shd w:val="clear" w:color="auto" w:fill="auto"/>
          </w:tcPr>
          <w:p w14:paraId="71268BB6" w14:textId="77777777" w:rsidR="00237C67" w:rsidRPr="00E76ED2" w:rsidRDefault="00237C67" w:rsidP="00BA72AF">
            <w:pPr>
              <w:spacing w:before="60" w:after="60"/>
              <w:jc w:val="left"/>
              <w:rPr>
                <w:rFonts w:eastAsia="MS Mincho"/>
                <w:b/>
                <w:kern w:val="22"/>
                <w:sz w:val="20"/>
                <w:szCs w:val="20"/>
                <w:lang w:val="ru-RU"/>
              </w:rPr>
            </w:pPr>
            <w:r w:rsidRPr="00E76ED2">
              <w:rPr>
                <w:b/>
                <w:sz w:val="20"/>
                <w:szCs w:val="20"/>
                <w:lang w:val="ru-RU"/>
              </w:rPr>
              <w:lastRenderedPageBreak/>
              <w:t xml:space="preserve">A.7. Стороны ввели в действие меры для обеспечения соблюдения требований статьи 18 Протокола в отношении обработки, транспортировки, упаковки и идентификации ЖИО </w:t>
            </w:r>
          </w:p>
        </w:tc>
        <w:tc>
          <w:tcPr>
            <w:tcW w:w="2268" w:type="dxa"/>
          </w:tcPr>
          <w:p w14:paraId="6ECAB309"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A.7.1. Стороны приняли необходимые меры, в соответствии с которыми требуется, чтобы ЖИО, являющиеся объектом трансграничного перемещения, обрабатывались, упаковывались и транспортировались с соблюдением условий безопасности, принимая во внимание соответствующие международные правила и нормы сообразно обстоятельствам;</w:t>
            </w:r>
          </w:p>
          <w:p w14:paraId="71434C17"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A.7.2. Стороны ввели в действие меры для выполнения требований к документации в отношении ЖИО, предназначенных для непосредственного использования в качестве продовольствия или корма либо для обработки; ЖИО, предназначенных для использования в замкнутых системах; ЖИО, предназначенных для преднамеренной интродукции в окружающую среду, и других ЖИО.</w:t>
            </w:r>
          </w:p>
        </w:tc>
        <w:tc>
          <w:tcPr>
            <w:tcW w:w="2948" w:type="dxa"/>
            <w:shd w:val="clear" w:color="auto" w:fill="auto"/>
          </w:tcPr>
          <w:p w14:paraId="3DCAF6E2"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 процентная доля Сторон, принявших необходимые меры, в соответствии с которыми требуется, чтобы ЖИО, являющиеся объектом трансграничного перемещения, обрабатывались, упаковывались и транспортировались с соблюдением условий безопасности, принимая во внимание соответствующие международные правила и нормы сообразно обстоятельствам;</w:t>
            </w:r>
          </w:p>
          <w:p w14:paraId="2E6DFE90"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 процентная доля Сторон, которые ввели в действие требования к документации в отношении ЖИО, предназначенных для непосредственного использования в качестве продовольствия или корма либо для обработки;</w:t>
            </w:r>
          </w:p>
          <w:p w14:paraId="4CCBB892"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(c) процентная доля Сторон, которые ввели в действие требования к документации в отношении ЖИО, предназначенных для использования </w:t>
            </w:r>
            <w:r w:rsidRPr="00E76ED2">
              <w:rPr>
                <w:rFonts w:asciiTheme="majorBidi" w:eastAsia="MS Mincho" w:hAnsiTheme="majorBidi" w:cstheme="majorBidi"/>
                <w:kern w:val="22"/>
                <w:sz w:val="20"/>
                <w:szCs w:val="20"/>
                <w:lang w:val="ru-RU"/>
              </w:rPr>
              <w:t>в замкнутых системах</w:t>
            </w:r>
            <w:r w:rsidRPr="00E76ED2">
              <w:rPr>
                <w:sz w:val="20"/>
                <w:szCs w:val="20"/>
                <w:lang w:val="ru-RU"/>
              </w:rPr>
              <w:t>;</w:t>
            </w:r>
          </w:p>
          <w:p w14:paraId="3E74A636"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(d) процентная доля Сторон, которые ввели в действие требования к документации в отношении ЖИО, предназначенных для преднамеренной интродукции в окружающую среду, и других ЖИО.</w:t>
            </w:r>
          </w:p>
        </w:tc>
        <w:tc>
          <w:tcPr>
            <w:tcW w:w="2171" w:type="dxa"/>
            <w:shd w:val="clear" w:color="auto" w:fill="auto"/>
          </w:tcPr>
          <w:p w14:paraId="1C19320C"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 xml:space="preserve">Благодаря надлежащей обработке, транспортировке, упаковке и идентификации ЖИО Стороны могут безопасно управлять преднамеренным трансграничным перемещением ЖИО  </w:t>
            </w:r>
          </w:p>
        </w:tc>
      </w:tr>
      <w:tr w:rsidR="00237C67" w:rsidRPr="003B1ADF" w14:paraId="294CC279" w14:textId="77777777" w:rsidTr="00A22837">
        <w:tc>
          <w:tcPr>
            <w:tcW w:w="2122" w:type="dxa"/>
            <w:shd w:val="clear" w:color="auto" w:fill="auto"/>
          </w:tcPr>
          <w:p w14:paraId="0F8FB650" w14:textId="77777777" w:rsidR="00237C67" w:rsidRPr="00E76ED2" w:rsidRDefault="00237C67" w:rsidP="00BA72AF">
            <w:pPr>
              <w:spacing w:before="60" w:after="60"/>
              <w:jc w:val="left"/>
              <w:rPr>
                <w:rFonts w:eastAsia="MS Mincho"/>
                <w:b/>
                <w:kern w:val="22"/>
                <w:sz w:val="20"/>
                <w:szCs w:val="20"/>
                <w:lang w:val="ru-RU"/>
              </w:rPr>
            </w:pPr>
            <w:r w:rsidRPr="00E76ED2">
              <w:rPr>
                <w:b/>
                <w:sz w:val="20"/>
                <w:szCs w:val="20"/>
                <w:lang w:val="ru-RU"/>
              </w:rPr>
              <w:t>A.8. Стороны могут обнаруживать и идентифицировать ЖИО</w:t>
            </w:r>
          </w:p>
        </w:tc>
        <w:tc>
          <w:tcPr>
            <w:tcW w:w="2268" w:type="dxa"/>
          </w:tcPr>
          <w:p w14:paraId="1751CC98"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A.8.1. Стороны имеют доступ к необходимой технической инфраструктуре и экспертным знаниям для обнаружения и идентификации ЖИО; </w:t>
            </w:r>
          </w:p>
          <w:p w14:paraId="3822992B"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A.8.2. Стороны имеют доступ к надлежащим </w:t>
            </w:r>
            <w:r w:rsidRPr="00E76ED2">
              <w:rPr>
                <w:sz w:val="20"/>
                <w:szCs w:val="20"/>
                <w:lang w:val="ru-RU"/>
              </w:rPr>
              <w:lastRenderedPageBreak/>
              <w:t>ресурсным материалам для обнаружения и идентификации ЖИО и используют их;</w:t>
            </w:r>
          </w:p>
          <w:p w14:paraId="225AD812"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A.8.3. Стороны имеют доступ к информации, необходимой для обнаружения и идентификации ЖИО, включая методы обнаружения и сертифицированные справочные материалы, и используют ее.</w:t>
            </w:r>
          </w:p>
        </w:tc>
        <w:tc>
          <w:tcPr>
            <w:tcW w:w="2948" w:type="dxa"/>
            <w:shd w:val="clear" w:color="auto" w:fill="auto"/>
          </w:tcPr>
          <w:p w14:paraId="121FEF07"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(a) процентная доля ЖИО в МПБ, в отношении которых имеются методы обнаружения;</w:t>
            </w:r>
          </w:p>
          <w:p w14:paraId="6E2193C4"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 процентная доля Сторон, имеющих доступ к ресурсным материалам и методам обнаружения и идентификации ЖИО и использующих их;</w:t>
            </w:r>
          </w:p>
          <w:p w14:paraId="192EB733"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(c) процентная доля Сторон, имеющих доступ к сертифицированным справочным материалам, необходимым для обнаружения и идентификации ЖИО, и использующих такие материалы;</w:t>
            </w:r>
          </w:p>
          <w:p w14:paraId="3036CFB5"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(d) процентная доля Сторон, имеющих доступ к технической инфраструктуре, необходимой для обнаружения и идентификации ЖИО.</w:t>
            </w:r>
          </w:p>
        </w:tc>
        <w:tc>
          <w:tcPr>
            <w:tcW w:w="2171" w:type="dxa"/>
            <w:shd w:val="clear" w:color="auto" w:fill="auto"/>
          </w:tcPr>
          <w:p w14:paraId="41CB24BA"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 xml:space="preserve">Благодаря обнаружению и идентификации ЖИО Стороны имеют возможность реагировать на непреднамеренные и незаконные трансграничные перемещения и </w:t>
            </w:r>
            <w:r w:rsidRPr="00E76ED2">
              <w:rPr>
                <w:sz w:val="20"/>
                <w:szCs w:val="20"/>
                <w:lang w:val="ru-RU"/>
              </w:rPr>
              <w:lastRenderedPageBreak/>
              <w:t>внедрять требования к обработке, транспортировке, упаковке и идентификации в соответствии с Протоколом</w:t>
            </w:r>
          </w:p>
        </w:tc>
      </w:tr>
      <w:tr w:rsidR="00237C67" w:rsidRPr="003B1ADF" w14:paraId="4CFB1A37" w14:textId="77777777" w:rsidTr="00A22837">
        <w:trPr>
          <w:trHeight w:val="752"/>
        </w:trPr>
        <w:tc>
          <w:tcPr>
            <w:tcW w:w="2122" w:type="dxa"/>
            <w:shd w:val="clear" w:color="auto" w:fill="auto"/>
          </w:tcPr>
          <w:p w14:paraId="00CD59B4" w14:textId="77777777" w:rsidR="00237C67" w:rsidRPr="00E76ED2" w:rsidRDefault="00237C67" w:rsidP="00987235">
            <w:pPr>
              <w:spacing w:before="60" w:after="60"/>
              <w:jc w:val="left"/>
              <w:rPr>
                <w:rFonts w:eastAsia="MS Mincho"/>
                <w:b/>
                <w:kern w:val="22"/>
                <w:sz w:val="20"/>
                <w:szCs w:val="20"/>
                <w:lang w:val="ru-RU"/>
              </w:rPr>
            </w:pPr>
            <w:r w:rsidRPr="00E76ED2">
              <w:rPr>
                <w:b/>
                <w:sz w:val="20"/>
                <w:szCs w:val="20"/>
                <w:lang w:val="ru-RU"/>
              </w:rPr>
              <w:lastRenderedPageBreak/>
              <w:t xml:space="preserve">A.9. Стороны, принявшие такое решение, учитывают социально-экономические соображения при принятии решений об импорте ЖИО и сотрудничают в области научных исследований и обмена информацией в соответствии со статьей 26 Протокола </w:t>
            </w:r>
          </w:p>
        </w:tc>
        <w:tc>
          <w:tcPr>
            <w:tcW w:w="2268" w:type="dxa"/>
          </w:tcPr>
          <w:p w14:paraId="60F6F547"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A.9.1. Стороны, принявшие такое решение, учитывают социально-экономические соображения при принятии решений в соответствии со статьей 26; </w:t>
            </w:r>
          </w:p>
          <w:p w14:paraId="7D2C890B"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A.9.2. Стороны, принявшие решение учитывать социально-экономические соображения в соответствии со статьей 26, имеют доступ к ресурсным материалам и могут их использовать;</w:t>
            </w:r>
          </w:p>
          <w:p w14:paraId="30927803" w14:textId="15EFC70A"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A.9.3. Стороны</w:t>
            </w:r>
            <w:r w:rsidR="001952EB">
              <w:rPr>
                <w:sz w:val="20"/>
                <w:szCs w:val="20"/>
                <w:lang w:val="ru-RU"/>
              </w:rPr>
              <w:t xml:space="preserve">, </w:t>
            </w:r>
            <w:r w:rsidR="001952EB" w:rsidRPr="00E76ED2">
              <w:rPr>
                <w:sz w:val="20"/>
                <w:szCs w:val="20"/>
                <w:lang w:val="ru-RU"/>
              </w:rPr>
              <w:t>принявшие такое решение,</w:t>
            </w:r>
            <w:r w:rsidRPr="00E76ED2">
              <w:rPr>
                <w:sz w:val="20"/>
                <w:szCs w:val="20"/>
                <w:lang w:val="ru-RU"/>
              </w:rPr>
              <w:t xml:space="preserve"> сотрудничают в области научных исследований и обмена информацией о</w:t>
            </w:r>
            <w:r w:rsidR="001952EB">
              <w:rPr>
                <w:sz w:val="20"/>
                <w:szCs w:val="20"/>
                <w:lang w:val="ru-RU"/>
              </w:rPr>
              <w:t xml:space="preserve"> любых </w:t>
            </w:r>
            <w:r w:rsidRPr="00E76ED2">
              <w:rPr>
                <w:sz w:val="20"/>
                <w:szCs w:val="20"/>
                <w:lang w:val="ru-RU"/>
              </w:rPr>
              <w:t xml:space="preserve">социально-экономических последствиях для сохранения и устойчивого использования биологического разнообразия, связанных с </w:t>
            </w:r>
            <w:r w:rsidR="001952EB">
              <w:rPr>
                <w:sz w:val="20"/>
                <w:szCs w:val="20"/>
                <w:lang w:val="ru-RU"/>
              </w:rPr>
              <w:t>живыми измененными организмами</w:t>
            </w:r>
            <w:r w:rsidRPr="00E76ED2">
              <w:rPr>
                <w:sz w:val="20"/>
                <w:szCs w:val="20"/>
                <w:lang w:val="ru-RU"/>
              </w:rPr>
              <w:t>, прежде всего для коренных народов и местных общин</w:t>
            </w:r>
            <w:r w:rsidR="001952EB">
              <w:rPr>
                <w:sz w:val="20"/>
                <w:szCs w:val="20"/>
                <w:lang w:val="ru-RU"/>
              </w:rPr>
              <w:t xml:space="preserve">, в соответствии </w:t>
            </w:r>
            <w:r w:rsidR="001952EB">
              <w:rPr>
                <w:sz w:val="20"/>
                <w:szCs w:val="20"/>
                <w:lang w:val="ru-RU"/>
              </w:rPr>
              <w:lastRenderedPageBreak/>
              <w:t>со статьей 26 Протокола</w:t>
            </w:r>
            <w:r w:rsidRPr="00E76ED2">
              <w:rPr>
                <w:sz w:val="20"/>
                <w:szCs w:val="20"/>
                <w:lang w:val="ru-RU"/>
              </w:rPr>
              <w:t>.</w:t>
            </w:r>
          </w:p>
        </w:tc>
        <w:tc>
          <w:tcPr>
            <w:tcW w:w="2948" w:type="dxa"/>
            <w:shd w:val="clear" w:color="auto" w:fill="auto"/>
          </w:tcPr>
          <w:p w14:paraId="7E12DF3B"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(a) процентная доля Сторон, учитывающих социально-экономические соображения при принятии решений в соответствии со статьей 26 Протокола;</w:t>
            </w:r>
          </w:p>
          <w:p w14:paraId="350AD9F6" w14:textId="63230411"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(b) процентная доля Сторон, </w:t>
            </w:r>
            <w:r w:rsidR="003C504F">
              <w:rPr>
                <w:sz w:val="20"/>
                <w:szCs w:val="20"/>
                <w:lang w:val="ru-RU"/>
              </w:rPr>
              <w:t xml:space="preserve">имеющих доступ и </w:t>
            </w:r>
            <w:r w:rsidRPr="00E76ED2">
              <w:rPr>
                <w:sz w:val="20"/>
                <w:szCs w:val="20"/>
                <w:lang w:val="ru-RU"/>
              </w:rPr>
              <w:t>использующих ресурсные</w:t>
            </w:r>
            <w:r w:rsidR="003C504F">
              <w:rPr>
                <w:sz w:val="20"/>
                <w:szCs w:val="20"/>
                <w:lang w:val="ru-RU"/>
              </w:rPr>
              <w:t xml:space="preserve"> </w:t>
            </w:r>
            <w:r w:rsidRPr="00E76ED2">
              <w:rPr>
                <w:sz w:val="20"/>
                <w:szCs w:val="20"/>
                <w:lang w:val="ru-RU"/>
              </w:rPr>
              <w:t>материалы для учета социально-экономических соображений;</w:t>
            </w:r>
          </w:p>
          <w:p w14:paraId="7C589232" w14:textId="19361DFC"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(с) процентная доля Сторон, сотрудничающих в области научных исследований и обмена информацией о любых</w:t>
            </w:r>
            <w:r w:rsidR="003C504F">
              <w:rPr>
                <w:sz w:val="20"/>
                <w:szCs w:val="20"/>
                <w:lang w:val="ru-RU"/>
              </w:rPr>
              <w:t xml:space="preserve"> </w:t>
            </w:r>
            <w:r w:rsidRPr="00E76ED2">
              <w:rPr>
                <w:sz w:val="20"/>
                <w:szCs w:val="20"/>
                <w:lang w:val="ru-RU"/>
              </w:rPr>
              <w:t>социально-экономических последствиях для сохранения и устойчивого использования биологического разнообразия, связанных с ЖИО, прежде всего для коренных народов и местных общин</w:t>
            </w:r>
            <w:r w:rsidR="003C504F">
              <w:rPr>
                <w:sz w:val="20"/>
                <w:szCs w:val="20"/>
                <w:lang w:val="ru-RU"/>
              </w:rPr>
              <w:t>, в соответствии со статьей 26 Протокола</w:t>
            </w:r>
            <w:r w:rsidRPr="00E76ED2">
              <w:rPr>
                <w:sz w:val="20"/>
                <w:szCs w:val="20"/>
                <w:lang w:val="ru-RU"/>
              </w:rPr>
              <w:t>.</w:t>
            </w:r>
          </w:p>
          <w:p w14:paraId="6CED9494" w14:textId="77777777" w:rsidR="00237C67" w:rsidRPr="00E76ED2" w:rsidRDefault="00237C67" w:rsidP="00BA72AF">
            <w:pPr>
              <w:spacing w:before="60" w:after="60"/>
              <w:jc w:val="left"/>
              <w:rPr>
                <w:rFonts w:eastAsia="MS Mincho"/>
                <w:kern w:val="22"/>
                <w:sz w:val="20"/>
                <w:szCs w:val="20"/>
                <w:lang w:val="ru-RU"/>
              </w:rPr>
            </w:pPr>
          </w:p>
        </w:tc>
        <w:tc>
          <w:tcPr>
            <w:tcW w:w="2171" w:type="dxa"/>
            <w:shd w:val="clear" w:color="auto" w:fill="auto"/>
          </w:tcPr>
          <w:p w14:paraId="7169DAE3" w14:textId="3AA22470"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Стороны, принявшие соответствующее решение, учитывают социально-экономические соображения </w:t>
            </w:r>
            <w:r w:rsidR="003C504F" w:rsidRPr="00E76ED2">
              <w:rPr>
                <w:sz w:val="20"/>
                <w:szCs w:val="20"/>
                <w:lang w:val="ru-RU"/>
              </w:rPr>
              <w:t>при принятии решений в отношении импорта ЖМО</w:t>
            </w:r>
            <w:r w:rsidR="003C504F">
              <w:rPr>
                <w:sz w:val="20"/>
                <w:szCs w:val="20"/>
                <w:lang w:val="ru-RU"/>
              </w:rPr>
              <w:t xml:space="preserve"> и</w:t>
            </w:r>
            <w:r w:rsidR="003C504F" w:rsidRPr="00E76ED2">
              <w:rPr>
                <w:sz w:val="20"/>
                <w:szCs w:val="20"/>
                <w:lang w:val="ru-RU"/>
              </w:rPr>
              <w:t xml:space="preserve"> сотрудничают в области научных исследований и обмена информацией</w:t>
            </w:r>
            <w:r w:rsidR="003C504F">
              <w:rPr>
                <w:sz w:val="20"/>
                <w:szCs w:val="20"/>
                <w:lang w:val="ru-RU"/>
              </w:rPr>
              <w:t xml:space="preserve">, </w:t>
            </w:r>
            <w:r w:rsidRPr="00E76ED2">
              <w:rPr>
                <w:sz w:val="20"/>
                <w:szCs w:val="20"/>
                <w:lang w:val="ru-RU"/>
              </w:rPr>
              <w:t xml:space="preserve">в соответствии со статьей 26 </w:t>
            </w:r>
          </w:p>
          <w:p w14:paraId="04FF30AD" w14:textId="77777777" w:rsidR="00237C67" w:rsidRPr="00E76ED2" w:rsidRDefault="00237C67" w:rsidP="00BA72AF">
            <w:pPr>
              <w:spacing w:before="60" w:after="60"/>
              <w:jc w:val="left"/>
              <w:rPr>
                <w:rFonts w:eastAsia="MS Mincho"/>
                <w:kern w:val="22"/>
                <w:sz w:val="20"/>
                <w:szCs w:val="20"/>
                <w:lang w:val="ru-RU"/>
              </w:rPr>
            </w:pPr>
          </w:p>
        </w:tc>
      </w:tr>
      <w:tr w:rsidR="00237C67" w:rsidRPr="003B1ADF" w14:paraId="3B4EA733" w14:textId="77777777" w:rsidTr="00A22837">
        <w:tc>
          <w:tcPr>
            <w:tcW w:w="2122" w:type="dxa"/>
            <w:shd w:val="clear" w:color="auto" w:fill="auto"/>
          </w:tcPr>
          <w:p w14:paraId="582980C1" w14:textId="77777777" w:rsidR="00237C67" w:rsidRPr="00E76ED2" w:rsidRDefault="00237C67" w:rsidP="00987235">
            <w:pPr>
              <w:spacing w:before="60" w:after="60"/>
              <w:jc w:val="left"/>
              <w:rPr>
                <w:rFonts w:eastAsia="MS Mincho"/>
                <w:b/>
                <w:kern w:val="22"/>
                <w:sz w:val="20"/>
                <w:szCs w:val="20"/>
                <w:lang w:val="ru-RU"/>
              </w:rPr>
            </w:pPr>
            <w:r w:rsidRPr="00E76ED2">
              <w:rPr>
                <w:b/>
                <w:sz w:val="20"/>
                <w:szCs w:val="20"/>
                <w:lang w:val="ru-RU"/>
              </w:rPr>
              <w:t xml:space="preserve">A.10. Стороны </w:t>
            </w:r>
            <w:proofErr w:type="spellStart"/>
            <w:r w:rsidRPr="00E76ED2">
              <w:rPr>
                <w:b/>
                <w:sz w:val="20"/>
                <w:szCs w:val="20"/>
                <w:lang w:val="ru-RU"/>
              </w:rPr>
              <w:t>Картахенского</w:t>
            </w:r>
            <w:proofErr w:type="spellEnd"/>
            <w:r w:rsidRPr="00E76ED2">
              <w:rPr>
                <w:b/>
                <w:sz w:val="20"/>
                <w:szCs w:val="20"/>
                <w:lang w:val="ru-RU"/>
              </w:rPr>
              <w:t xml:space="preserve"> протокола становятся Сторонами </w:t>
            </w:r>
            <w:proofErr w:type="spellStart"/>
            <w:r w:rsidRPr="00E76ED2">
              <w:rPr>
                <w:b/>
                <w:sz w:val="20"/>
                <w:szCs w:val="20"/>
                <w:lang w:val="ru-RU"/>
              </w:rPr>
              <w:t>Нагойско</w:t>
            </w:r>
            <w:proofErr w:type="spellEnd"/>
            <w:r w:rsidRPr="00E76ED2">
              <w:rPr>
                <w:b/>
                <w:sz w:val="20"/>
                <w:szCs w:val="20"/>
                <w:lang w:val="ru-RU"/>
              </w:rPr>
              <w:t xml:space="preserve"> – Куала-</w:t>
            </w:r>
            <w:proofErr w:type="spellStart"/>
            <w:r w:rsidRPr="00E76ED2">
              <w:rPr>
                <w:b/>
                <w:sz w:val="20"/>
                <w:szCs w:val="20"/>
                <w:lang w:val="ru-RU"/>
              </w:rPr>
              <w:t>лумпурского</w:t>
            </w:r>
            <w:proofErr w:type="spellEnd"/>
            <w:r w:rsidRPr="00E76ED2">
              <w:rPr>
                <w:b/>
                <w:sz w:val="20"/>
                <w:szCs w:val="20"/>
                <w:lang w:val="ru-RU"/>
              </w:rPr>
              <w:t xml:space="preserve"> дополнительного протокола об ответственности и возмещении ущерба и вводят в действие меры для выполнения своих обязательств в рамках Дополнительного протокола</w:t>
            </w:r>
          </w:p>
        </w:tc>
        <w:tc>
          <w:tcPr>
            <w:tcW w:w="2268" w:type="dxa"/>
          </w:tcPr>
          <w:p w14:paraId="4B3D3E9C"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A.10.1. Расширение числа Сторон Дополнительного протокола;</w:t>
            </w:r>
          </w:p>
          <w:p w14:paraId="0797BFFD"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A.10.2. Стороны Дополнительного протокола приняли и осуществили надлежащие меры для введения в действие положений Дополнительного протокола;</w:t>
            </w:r>
          </w:p>
          <w:p w14:paraId="63AD142A"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A.10.3 Стороны Дополнительного протокола представляют отчетность об осуществлении Дополнительного протокола.</w:t>
            </w:r>
          </w:p>
        </w:tc>
        <w:tc>
          <w:tcPr>
            <w:tcW w:w="2948" w:type="dxa"/>
            <w:shd w:val="clear" w:color="auto" w:fill="auto"/>
          </w:tcPr>
          <w:p w14:paraId="01EB8580"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 xml:space="preserve">(a) процентная доля Сторон </w:t>
            </w:r>
            <w:proofErr w:type="spellStart"/>
            <w:r w:rsidRPr="00E76ED2">
              <w:rPr>
                <w:sz w:val="20"/>
                <w:szCs w:val="20"/>
                <w:lang w:val="ru-RU"/>
              </w:rPr>
              <w:t>Катрахенского</w:t>
            </w:r>
            <w:proofErr w:type="spellEnd"/>
            <w:r w:rsidRPr="00E76ED2">
              <w:rPr>
                <w:sz w:val="20"/>
                <w:szCs w:val="20"/>
                <w:lang w:val="ru-RU"/>
              </w:rPr>
              <w:t xml:space="preserve"> протокола, ставших Сторонами Дополнительного протокола;</w:t>
            </w:r>
          </w:p>
          <w:p w14:paraId="436D24BD"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(b) процентная доля Сторон Дополнительного протокола, которые ввели в действие необходимые меры по осуществлению положений Дополнительного протокола;</w:t>
            </w:r>
          </w:p>
          <w:p w14:paraId="4D274B11"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 xml:space="preserve">(c) процентная доля Сторон Дополнительного протокола, представляющих отчетность об осуществлении Дополнительного протокола. </w:t>
            </w:r>
          </w:p>
        </w:tc>
        <w:tc>
          <w:tcPr>
            <w:tcW w:w="2171" w:type="dxa"/>
            <w:shd w:val="clear" w:color="auto" w:fill="auto"/>
          </w:tcPr>
          <w:p w14:paraId="7777A4F0" w14:textId="77777777" w:rsidR="00237C67" w:rsidRPr="00E76ED2" w:rsidRDefault="00237C67" w:rsidP="00BA72AF">
            <w:pPr>
              <w:spacing w:before="60" w:after="60"/>
              <w:rPr>
                <w:rFonts w:eastAsia="MS Mincho"/>
                <w:kern w:val="22"/>
                <w:sz w:val="20"/>
                <w:szCs w:val="20"/>
                <w:lang w:val="ru-RU"/>
              </w:rPr>
            </w:pPr>
            <w:r w:rsidRPr="00E76ED2">
              <w:rPr>
                <w:sz w:val="20"/>
                <w:szCs w:val="20"/>
                <w:lang w:val="ru-RU"/>
              </w:rPr>
              <w:t xml:space="preserve">Расширение числа ратификаций </w:t>
            </w:r>
            <w:proofErr w:type="spellStart"/>
            <w:r w:rsidRPr="00E76ED2">
              <w:rPr>
                <w:sz w:val="20"/>
                <w:szCs w:val="20"/>
                <w:lang w:val="ru-RU"/>
              </w:rPr>
              <w:t>Нагойско</w:t>
            </w:r>
            <w:proofErr w:type="spellEnd"/>
            <w:r w:rsidRPr="00E76ED2">
              <w:rPr>
                <w:sz w:val="20"/>
                <w:szCs w:val="20"/>
                <w:lang w:val="ru-RU"/>
              </w:rPr>
              <w:t xml:space="preserve"> </w:t>
            </w:r>
            <w:r w:rsidRPr="00E76ED2">
              <w:rPr>
                <w:b/>
                <w:sz w:val="20"/>
                <w:szCs w:val="20"/>
                <w:lang w:val="ru-RU"/>
              </w:rPr>
              <w:t xml:space="preserve">– </w:t>
            </w:r>
            <w:r w:rsidRPr="00E76ED2">
              <w:rPr>
                <w:sz w:val="20"/>
                <w:szCs w:val="20"/>
                <w:lang w:val="ru-RU"/>
              </w:rPr>
              <w:t>Куала-</w:t>
            </w:r>
            <w:proofErr w:type="spellStart"/>
            <w:r w:rsidRPr="00E76ED2">
              <w:rPr>
                <w:sz w:val="20"/>
                <w:szCs w:val="20"/>
                <w:lang w:val="ru-RU"/>
              </w:rPr>
              <w:t>лумпурского</w:t>
            </w:r>
            <w:proofErr w:type="spellEnd"/>
            <w:r w:rsidRPr="00E76ED2">
              <w:rPr>
                <w:sz w:val="20"/>
                <w:szCs w:val="20"/>
                <w:lang w:val="ru-RU"/>
              </w:rPr>
              <w:t xml:space="preserve"> дополнительного протокола об ответственности и возмещении за ущерб способствует разработке национальных правил и процедур в отношении ответственности и возмещения за ущерб, причиненный ЖИО, появившихся в результате трансграничного перемещения</w:t>
            </w:r>
          </w:p>
          <w:p w14:paraId="43FF7C41" w14:textId="77777777" w:rsidR="00237C67" w:rsidRPr="00E76ED2" w:rsidRDefault="00237C67" w:rsidP="00BA72AF">
            <w:pPr>
              <w:spacing w:before="60" w:after="60"/>
              <w:rPr>
                <w:rFonts w:eastAsia="MS Mincho"/>
                <w:kern w:val="22"/>
                <w:sz w:val="20"/>
                <w:szCs w:val="20"/>
                <w:lang w:val="ru-RU"/>
              </w:rPr>
            </w:pPr>
          </w:p>
        </w:tc>
      </w:tr>
      <w:tr w:rsidR="00237C67" w:rsidRPr="00E76ED2" w14:paraId="368C357C" w14:textId="77777777" w:rsidTr="00A22837">
        <w:trPr>
          <w:trHeight w:val="575"/>
        </w:trPr>
        <w:tc>
          <w:tcPr>
            <w:tcW w:w="9509" w:type="dxa"/>
            <w:gridSpan w:val="4"/>
            <w:shd w:val="clear" w:color="auto" w:fill="auto"/>
          </w:tcPr>
          <w:p w14:paraId="53712458" w14:textId="34986B5D" w:rsidR="00237C67" w:rsidRPr="00A83E1D" w:rsidRDefault="00237C67" w:rsidP="00A83E1D">
            <w:pPr>
              <w:pStyle w:val="ListParagraph"/>
              <w:numPr>
                <w:ilvl w:val="0"/>
                <w:numId w:val="20"/>
              </w:numPr>
              <w:suppressLineNumbers/>
              <w:suppressAutoHyphens/>
              <w:spacing w:before="120" w:after="120"/>
              <w:jc w:val="center"/>
              <w:rPr>
                <w:rFonts w:asciiTheme="majorBidi" w:eastAsia="MS Mincho" w:hAnsiTheme="majorBidi" w:cstheme="majorBidi"/>
                <w:b/>
                <w:bCs/>
                <w:kern w:val="22"/>
                <w:sz w:val="20"/>
                <w:szCs w:val="20"/>
              </w:rPr>
            </w:pPr>
            <w:r w:rsidRPr="00A81A4C">
              <w:rPr>
                <w:rFonts w:asciiTheme="majorBidi" w:eastAsia="MS Mincho" w:hAnsiTheme="majorBidi" w:cstheme="majorBidi"/>
                <w:b/>
                <w:bCs/>
                <w:kern w:val="22"/>
                <w:sz w:val="20"/>
                <w:szCs w:val="20"/>
                <w:lang w:val="ru-RU"/>
              </w:rPr>
              <w:t xml:space="preserve"> </w:t>
            </w:r>
            <w:proofErr w:type="spellStart"/>
            <w:r w:rsidRPr="00A83E1D">
              <w:rPr>
                <w:rFonts w:asciiTheme="majorBidi" w:eastAsia="MS Mincho" w:hAnsiTheme="majorBidi" w:cstheme="majorBidi"/>
                <w:b/>
                <w:bCs/>
                <w:kern w:val="22"/>
                <w:sz w:val="20"/>
                <w:szCs w:val="20"/>
              </w:rPr>
              <w:t>Благоприятные</w:t>
            </w:r>
            <w:proofErr w:type="spellEnd"/>
            <w:r w:rsidRPr="00A83E1D">
              <w:rPr>
                <w:rFonts w:asciiTheme="majorBidi" w:eastAsia="MS Mincho" w:hAnsiTheme="majorBidi" w:cstheme="majorBidi"/>
                <w:b/>
                <w:bCs/>
                <w:kern w:val="22"/>
                <w:sz w:val="20"/>
                <w:szCs w:val="20"/>
              </w:rPr>
              <w:t xml:space="preserve"> </w:t>
            </w:r>
            <w:proofErr w:type="spellStart"/>
            <w:r w:rsidRPr="00A83E1D">
              <w:rPr>
                <w:rFonts w:asciiTheme="majorBidi" w:eastAsia="MS Mincho" w:hAnsiTheme="majorBidi" w:cstheme="majorBidi"/>
                <w:b/>
                <w:bCs/>
                <w:kern w:val="22"/>
                <w:sz w:val="20"/>
                <w:szCs w:val="20"/>
              </w:rPr>
              <w:t>условия</w:t>
            </w:r>
            <w:proofErr w:type="spellEnd"/>
          </w:p>
        </w:tc>
      </w:tr>
      <w:tr w:rsidR="00237C67" w:rsidRPr="003B1ADF" w14:paraId="75645EF1" w14:textId="77777777" w:rsidTr="00A22837">
        <w:tc>
          <w:tcPr>
            <w:tcW w:w="2122" w:type="dxa"/>
            <w:shd w:val="clear" w:color="auto" w:fill="auto"/>
          </w:tcPr>
          <w:p w14:paraId="3BECB701" w14:textId="77777777" w:rsidR="00237C67" w:rsidRPr="00E76ED2" w:rsidRDefault="00237C67" w:rsidP="00987235">
            <w:pPr>
              <w:spacing w:before="60" w:after="60"/>
              <w:jc w:val="left"/>
              <w:rPr>
                <w:rFonts w:eastAsia="MS Mincho"/>
                <w:b/>
                <w:kern w:val="22"/>
                <w:sz w:val="20"/>
                <w:szCs w:val="20"/>
                <w:lang w:val="ru-RU"/>
              </w:rPr>
            </w:pPr>
            <w:r w:rsidRPr="00E76ED2">
              <w:rPr>
                <w:b/>
                <w:sz w:val="20"/>
                <w:szCs w:val="20"/>
                <w:lang w:val="ru-RU"/>
              </w:rPr>
              <w:t xml:space="preserve">B.1. Стороны активно осуществляют мероприятия по созданию потенциала </w:t>
            </w:r>
          </w:p>
        </w:tc>
        <w:tc>
          <w:tcPr>
            <w:tcW w:w="2268" w:type="dxa"/>
          </w:tcPr>
          <w:p w14:paraId="03357CDB"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B.1.1. Стороны выявили свои потребности в области создания потенциала и распределили их по степени приоритетности;</w:t>
            </w:r>
          </w:p>
          <w:p w14:paraId="360388B8"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B.1.2. Стороны осуществляют мероприятия по созданию потенциала, предусмотренные в Плане действий по созданию потенциала; </w:t>
            </w:r>
          </w:p>
          <w:p w14:paraId="40A0C64D"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B.1.3. Стороны используют материалы по созданию потенциала, включая онлайновые ресурсы;</w:t>
            </w:r>
          </w:p>
          <w:p w14:paraId="72E43F14"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B.1.4. Стороны взаимодействуют в целях укрепления потенциала для осуществления Протокола.</w:t>
            </w:r>
          </w:p>
        </w:tc>
        <w:tc>
          <w:tcPr>
            <w:tcW w:w="2948" w:type="dxa"/>
            <w:shd w:val="clear" w:color="auto" w:fill="auto"/>
          </w:tcPr>
          <w:p w14:paraId="3954CA91" w14:textId="77777777" w:rsidR="00237C67" w:rsidRPr="00E76ED2" w:rsidRDefault="00237C67" w:rsidP="00BA72AF">
            <w:pPr>
              <w:spacing w:before="60" w:after="60"/>
              <w:jc w:val="left"/>
              <w:rPr>
                <w:kern w:val="22"/>
                <w:sz w:val="20"/>
                <w:szCs w:val="20"/>
                <w:lang w:val="ru-RU"/>
              </w:rPr>
            </w:pPr>
            <w:r w:rsidRPr="00E76ED2">
              <w:rPr>
                <w:sz w:val="20"/>
                <w:szCs w:val="20"/>
                <w:lang w:val="ru-RU"/>
              </w:rPr>
              <w:t>(a) процентная доля Сторон, которые выявили свои потребности и приоритеты в области создания потенциала;</w:t>
            </w:r>
          </w:p>
          <w:p w14:paraId="04EBF086" w14:textId="77777777" w:rsidR="00237C67" w:rsidRPr="00E76ED2" w:rsidRDefault="00237C67" w:rsidP="00BA72AF">
            <w:pPr>
              <w:spacing w:before="60" w:after="60"/>
              <w:jc w:val="left"/>
              <w:rPr>
                <w:kern w:val="22"/>
                <w:sz w:val="20"/>
                <w:szCs w:val="20"/>
                <w:lang w:val="ru-RU"/>
              </w:rPr>
            </w:pPr>
            <w:r w:rsidRPr="00E76ED2">
              <w:rPr>
                <w:sz w:val="20"/>
                <w:szCs w:val="20"/>
                <w:lang w:val="ru-RU"/>
              </w:rPr>
              <w:t>(b) процентная доля Сторон, осуществляющих мероприятия по созданию потенциала;</w:t>
            </w:r>
          </w:p>
          <w:p w14:paraId="6A7701F8" w14:textId="77777777" w:rsidR="00237C67" w:rsidRPr="00E76ED2" w:rsidRDefault="00237C67" w:rsidP="00BA72AF">
            <w:pPr>
              <w:spacing w:before="60" w:after="60"/>
              <w:jc w:val="left"/>
              <w:rPr>
                <w:kern w:val="22"/>
                <w:sz w:val="20"/>
                <w:szCs w:val="20"/>
                <w:lang w:val="ru-RU"/>
              </w:rPr>
            </w:pPr>
            <w:r w:rsidRPr="00E76ED2">
              <w:rPr>
                <w:sz w:val="20"/>
                <w:szCs w:val="20"/>
                <w:lang w:val="ru-RU"/>
              </w:rPr>
              <w:t>(c) процентная доля Сторон, имеющих потребности в области создания потенциала, которые используют материалы по созданию потенциала, включая онлайновые ресурсы;</w:t>
            </w:r>
          </w:p>
          <w:p w14:paraId="72937742"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(d) процентная доля Сторон, которые взаимодействуют в целях укрепления потенциала для осуществления Протокола.</w:t>
            </w:r>
          </w:p>
        </w:tc>
        <w:tc>
          <w:tcPr>
            <w:tcW w:w="2171" w:type="dxa"/>
            <w:shd w:val="clear" w:color="auto" w:fill="auto"/>
          </w:tcPr>
          <w:p w14:paraId="1E531BF6"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Стороны обладают необходимым потенциалом для осуществления Протокола</w:t>
            </w:r>
          </w:p>
        </w:tc>
      </w:tr>
      <w:tr w:rsidR="00237C67" w:rsidRPr="003B1ADF" w14:paraId="745A41F3" w14:textId="77777777" w:rsidTr="00A22837">
        <w:tc>
          <w:tcPr>
            <w:tcW w:w="2122" w:type="dxa"/>
            <w:shd w:val="clear" w:color="auto" w:fill="auto"/>
          </w:tcPr>
          <w:p w14:paraId="269B34B2" w14:textId="36F0E9B4" w:rsidR="00237C67" w:rsidRPr="00E76ED2" w:rsidRDefault="00237C67" w:rsidP="00987235">
            <w:pPr>
              <w:spacing w:before="60" w:after="60"/>
              <w:jc w:val="left"/>
              <w:rPr>
                <w:rFonts w:eastAsia="MS Mincho"/>
                <w:b/>
                <w:kern w:val="22"/>
                <w:sz w:val="20"/>
                <w:szCs w:val="20"/>
                <w:lang w:val="ru-RU"/>
              </w:rPr>
            </w:pPr>
            <w:r w:rsidRPr="00E76ED2">
              <w:rPr>
                <w:b/>
                <w:sz w:val="20"/>
                <w:szCs w:val="20"/>
                <w:lang w:val="ru-RU"/>
              </w:rPr>
              <w:t xml:space="preserve">B.2. Стороны </w:t>
            </w:r>
            <w:r w:rsidR="0034383F" w:rsidRPr="00E76ED2">
              <w:rPr>
                <w:b/>
                <w:sz w:val="20"/>
                <w:szCs w:val="20"/>
                <w:lang w:val="ru-RU"/>
              </w:rPr>
              <w:t>мобилиз</w:t>
            </w:r>
            <w:r w:rsidR="0034383F">
              <w:rPr>
                <w:b/>
                <w:sz w:val="20"/>
                <w:szCs w:val="20"/>
                <w:lang w:val="ru-RU"/>
              </w:rPr>
              <w:t>уют</w:t>
            </w:r>
            <w:r w:rsidRPr="00E76ED2">
              <w:rPr>
                <w:b/>
                <w:sz w:val="20"/>
                <w:szCs w:val="20"/>
                <w:lang w:val="ru-RU"/>
              </w:rPr>
              <w:t xml:space="preserve"> </w:t>
            </w:r>
            <w:r w:rsidRPr="00E76ED2">
              <w:rPr>
                <w:b/>
                <w:sz w:val="20"/>
                <w:szCs w:val="20"/>
                <w:lang w:val="ru-RU"/>
              </w:rPr>
              <w:lastRenderedPageBreak/>
              <w:t>достаточные ресурсы из всех источнико</w:t>
            </w:r>
            <w:r w:rsidR="0034383F">
              <w:rPr>
                <w:b/>
                <w:sz w:val="20"/>
                <w:szCs w:val="20"/>
                <w:lang w:val="ru-RU"/>
              </w:rPr>
              <w:t>в</w:t>
            </w:r>
            <w:r w:rsidRPr="00E76ED2">
              <w:rPr>
                <w:b/>
                <w:sz w:val="20"/>
                <w:szCs w:val="20"/>
                <w:lang w:val="ru-RU"/>
              </w:rPr>
              <w:t xml:space="preserve"> для оказания поддержки осуществлению Протокола в соответствии со статьей 28 Протокола</w:t>
            </w:r>
          </w:p>
        </w:tc>
        <w:tc>
          <w:tcPr>
            <w:tcW w:w="2268" w:type="dxa"/>
          </w:tcPr>
          <w:p w14:paraId="2B414EEE"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 xml:space="preserve">B.2.1. В национальных бюджетах выделено </w:t>
            </w:r>
            <w:r w:rsidRPr="00E76ED2">
              <w:rPr>
                <w:sz w:val="20"/>
                <w:szCs w:val="20"/>
                <w:lang w:val="ru-RU"/>
              </w:rPr>
              <w:lastRenderedPageBreak/>
              <w:t xml:space="preserve">достаточно ресурсов на обеспечение биобезопасности; </w:t>
            </w:r>
          </w:p>
          <w:p w14:paraId="037DD822" w14:textId="75D5F590" w:rsidR="00237C67" w:rsidRDefault="00237C67" w:rsidP="00BA72AF">
            <w:pPr>
              <w:spacing w:before="60" w:after="60"/>
              <w:jc w:val="left"/>
              <w:rPr>
                <w:sz w:val="20"/>
                <w:szCs w:val="20"/>
                <w:lang w:val="ru-RU"/>
              </w:rPr>
            </w:pPr>
            <w:r w:rsidRPr="00E76ED2">
              <w:rPr>
                <w:sz w:val="20"/>
                <w:szCs w:val="20"/>
                <w:lang w:val="ru-RU"/>
              </w:rPr>
              <w:t>B.2.2. Стороны выделяют определенную долю ассигнований по СПРР на мероприятия по обеспечению биобезопасности.</w:t>
            </w:r>
          </w:p>
          <w:p w14:paraId="2C3A83E8" w14:textId="77A53710" w:rsidR="0034383F" w:rsidRPr="00E76ED2" w:rsidRDefault="0034383F" w:rsidP="00BA72AF">
            <w:pPr>
              <w:spacing w:before="60" w:after="60"/>
              <w:jc w:val="left"/>
              <w:rPr>
                <w:rFonts w:eastAsia="MS Mincho"/>
                <w:kern w:val="22"/>
                <w:sz w:val="20"/>
                <w:szCs w:val="20"/>
                <w:lang w:val="ru-RU"/>
              </w:rPr>
            </w:pPr>
            <w:r w:rsidRPr="00E76ED2">
              <w:rPr>
                <w:sz w:val="20"/>
                <w:szCs w:val="20"/>
                <w:lang w:val="ru-RU"/>
              </w:rPr>
              <w:t>B.2.</w:t>
            </w:r>
            <w:r>
              <w:rPr>
                <w:sz w:val="20"/>
                <w:szCs w:val="20"/>
                <w:lang w:val="ru-RU"/>
              </w:rPr>
              <w:t>3</w:t>
            </w:r>
            <w:r w:rsidRPr="00E76ED2">
              <w:rPr>
                <w:sz w:val="20"/>
                <w:szCs w:val="20"/>
                <w:lang w:val="ru-RU"/>
              </w:rPr>
              <w:t xml:space="preserve">. </w:t>
            </w:r>
            <w:r w:rsidRPr="0034383F">
              <w:rPr>
                <w:rFonts w:eastAsia="MS Mincho"/>
                <w:kern w:val="22"/>
                <w:sz w:val="20"/>
                <w:szCs w:val="20"/>
                <w:lang w:val="ru-RU"/>
              </w:rPr>
              <w:t>Стороны мобилизуют ресурсы из других источников</w:t>
            </w:r>
          </w:p>
          <w:p w14:paraId="0DD93166" w14:textId="77777777" w:rsidR="00237C67" w:rsidRPr="00E76ED2" w:rsidRDefault="00237C67" w:rsidP="00BA72AF">
            <w:pPr>
              <w:spacing w:before="60" w:after="60"/>
              <w:jc w:val="left"/>
              <w:rPr>
                <w:rFonts w:eastAsia="MS Mincho"/>
                <w:kern w:val="22"/>
                <w:sz w:val="20"/>
                <w:szCs w:val="20"/>
                <w:lang w:val="ru-RU"/>
              </w:rPr>
            </w:pPr>
          </w:p>
        </w:tc>
        <w:tc>
          <w:tcPr>
            <w:tcW w:w="2948" w:type="dxa"/>
            <w:shd w:val="clear" w:color="auto" w:fill="auto"/>
          </w:tcPr>
          <w:p w14:paraId="6048CD80"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 xml:space="preserve">(a) процентная доля Сторон, располагающих в </w:t>
            </w:r>
            <w:r w:rsidRPr="00E76ED2">
              <w:rPr>
                <w:sz w:val="20"/>
                <w:szCs w:val="20"/>
                <w:lang w:val="ru-RU"/>
              </w:rPr>
              <w:lastRenderedPageBreak/>
              <w:t xml:space="preserve">национальных бюджетах достаточными ресурсами на обеспечение биобезопасности; </w:t>
            </w:r>
          </w:p>
          <w:p w14:paraId="64009139"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 процентная доля Сторон, имеющих право на получение помощи, которые используют национальные ассигнования по СПРР для проведения мероприятий по обеспечению биобезопасности;</w:t>
            </w:r>
          </w:p>
          <w:p w14:paraId="04D01CDD"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(c) процентная доля Сторон, получивших доступ к дополнительным ресурсам.</w:t>
            </w:r>
          </w:p>
        </w:tc>
        <w:tc>
          <w:tcPr>
            <w:tcW w:w="2171" w:type="dxa"/>
            <w:shd w:val="clear" w:color="auto" w:fill="auto"/>
          </w:tcPr>
          <w:p w14:paraId="3EF00601"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 xml:space="preserve">Полное осуществление </w:t>
            </w:r>
            <w:r w:rsidRPr="00E76ED2">
              <w:rPr>
                <w:sz w:val="20"/>
                <w:szCs w:val="20"/>
                <w:lang w:val="ru-RU"/>
              </w:rPr>
              <w:lastRenderedPageBreak/>
              <w:t>Протокола стало возможным благодаря наличию достаточных ресурсов</w:t>
            </w:r>
          </w:p>
          <w:p w14:paraId="1923254A" w14:textId="77777777" w:rsidR="00237C67" w:rsidRPr="00E76ED2" w:rsidRDefault="00237C67" w:rsidP="00BA72AF">
            <w:pPr>
              <w:spacing w:before="60" w:after="60"/>
              <w:jc w:val="left"/>
              <w:rPr>
                <w:rFonts w:eastAsia="MS Mincho"/>
                <w:kern w:val="22"/>
                <w:sz w:val="20"/>
                <w:szCs w:val="20"/>
                <w:lang w:val="ru-RU"/>
              </w:rPr>
            </w:pPr>
          </w:p>
        </w:tc>
      </w:tr>
      <w:tr w:rsidR="00237C67" w:rsidRPr="003B1ADF" w14:paraId="10DD28A8" w14:textId="77777777" w:rsidTr="00A22837">
        <w:trPr>
          <w:trHeight w:val="842"/>
        </w:trPr>
        <w:tc>
          <w:tcPr>
            <w:tcW w:w="2122" w:type="dxa"/>
            <w:shd w:val="clear" w:color="auto" w:fill="auto"/>
          </w:tcPr>
          <w:p w14:paraId="45A0FEB7" w14:textId="77777777" w:rsidR="00237C67" w:rsidRPr="00A81A4C" w:rsidRDefault="00237C67" w:rsidP="00987235">
            <w:pPr>
              <w:spacing w:before="60" w:after="60"/>
              <w:jc w:val="left"/>
              <w:rPr>
                <w:rFonts w:asciiTheme="majorBidi" w:eastAsia="MS Mincho" w:hAnsiTheme="majorBidi" w:cstheme="majorBidi"/>
                <w:b/>
                <w:kern w:val="22"/>
                <w:sz w:val="20"/>
                <w:szCs w:val="20"/>
                <w:lang w:val="ru-RU"/>
              </w:rPr>
            </w:pPr>
            <w:r w:rsidRPr="00987235">
              <w:rPr>
                <w:rFonts w:asciiTheme="majorBidi" w:eastAsia="MS Mincho" w:hAnsiTheme="majorBidi" w:cstheme="majorBidi"/>
                <w:b/>
                <w:kern w:val="22"/>
                <w:sz w:val="20"/>
                <w:szCs w:val="20"/>
              </w:rPr>
              <w:lastRenderedPageBreak/>
              <w:t>B</w:t>
            </w:r>
            <w:r w:rsidRPr="00A81A4C">
              <w:rPr>
                <w:rFonts w:asciiTheme="majorBidi" w:eastAsia="MS Mincho" w:hAnsiTheme="majorBidi" w:cstheme="majorBidi"/>
                <w:b/>
                <w:kern w:val="22"/>
                <w:sz w:val="20"/>
                <w:szCs w:val="20"/>
                <w:lang w:val="ru-RU"/>
              </w:rPr>
              <w:t>.3. Стороны поощряют и обеспечивают информированность, просвещение и участие общественности в отношении обеспечения безопасности при передаче, обработке и использования ЖИО в соответствии со статьей 23 Протокола</w:t>
            </w:r>
          </w:p>
        </w:tc>
        <w:tc>
          <w:tcPr>
            <w:tcW w:w="2268" w:type="dxa"/>
          </w:tcPr>
          <w:p w14:paraId="4C587AA3"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B.3.1. Стороны разработали механизмы для поощрения и обеспечения информированности, просвещения и участия общественности в обеспечении биобезопасности; </w:t>
            </w:r>
          </w:p>
          <w:p w14:paraId="796595FB"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B.3.2. Стороны имеют доступ к ресурсным материалам для поощрения и обеспечения информированности, просвещения и участия общественности в обеспечении биобезопасности;</w:t>
            </w:r>
          </w:p>
          <w:p w14:paraId="4937A50F"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B.3.3. При принятии решений в отношении ЖИО Стороны консультируются с общественностью в соответствии со своим законодательными и нормативными актами и информируют общественность о результатах таких решений;</w:t>
            </w:r>
          </w:p>
          <w:p w14:paraId="76C4196C"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B.3.4. Стороны информируют общественность о средствах общественного доступа к МПБ.</w:t>
            </w:r>
          </w:p>
        </w:tc>
        <w:tc>
          <w:tcPr>
            <w:tcW w:w="2948" w:type="dxa"/>
            <w:shd w:val="clear" w:color="auto" w:fill="auto"/>
          </w:tcPr>
          <w:p w14:paraId="5C10306E"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(a) процентная доля Сторон, имеющих доступ к ресурсным материалам для поощрения и обеспечения информированности, просвещения и участию общественности в обеспечении биобезопасности;</w:t>
            </w:r>
          </w:p>
          <w:p w14:paraId="741ED0E3"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 процентная доля Сторон, проводящих работу по актуализации тематики биобезопасности в соответствующих программах в сфере образования и подготовки;</w:t>
            </w:r>
          </w:p>
          <w:p w14:paraId="5D408801" w14:textId="53427994"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(c) процентная доля Сторон, внедривших механизмы для поощрения и обеспечения участия общественности в принятии решений в отношении ЖИО;</w:t>
            </w:r>
          </w:p>
          <w:p w14:paraId="0FAE6BCD" w14:textId="383EFEC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(d) процентная доля Сторон, информирующих общественность о средствах для участия в принятии решений;</w:t>
            </w:r>
          </w:p>
          <w:p w14:paraId="316A5E5B" w14:textId="786652D1"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(e) процентная доля Сторон, проконсультировавшихся с общественностью в процессе принятия решений в соответствии со своим законодательными и нормативными актами;</w:t>
            </w:r>
          </w:p>
          <w:p w14:paraId="58B29C74" w14:textId="77777777" w:rsidR="00237C67" w:rsidRPr="00E76ED2" w:rsidRDefault="00237C67" w:rsidP="00BA72AF">
            <w:pPr>
              <w:spacing w:before="60" w:after="60"/>
              <w:ind w:right="-124"/>
              <w:jc w:val="left"/>
              <w:rPr>
                <w:rFonts w:eastAsia="MS Mincho"/>
                <w:kern w:val="22"/>
                <w:sz w:val="20"/>
                <w:szCs w:val="20"/>
                <w:lang w:val="ru-RU"/>
              </w:rPr>
            </w:pPr>
            <w:r w:rsidRPr="00E76ED2">
              <w:rPr>
                <w:sz w:val="20"/>
                <w:szCs w:val="20"/>
                <w:lang w:val="ru-RU"/>
              </w:rPr>
              <w:t>(f) процентная доля Сторон, информирующих общественность о результатах решений;</w:t>
            </w:r>
          </w:p>
          <w:p w14:paraId="5728EE59" w14:textId="77777777" w:rsidR="00237C67" w:rsidRPr="00E76ED2" w:rsidRDefault="00237C67" w:rsidP="00BA72AF">
            <w:pPr>
              <w:spacing w:before="60" w:after="60"/>
              <w:ind w:right="-124"/>
              <w:jc w:val="left"/>
              <w:rPr>
                <w:rFonts w:eastAsia="MS Mincho"/>
                <w:kern w:val="22"/>
                <w:sz w:val="20"/>
                <w:szCs w:val="20"/>
                <w:lang w:val="ru-RU"/>
              </w:rPr>
            </w:pPr>
            <w:r w:rsidRPr="00E76ED2">
              <w:rPr>
                <w:sz w:val="20"/>
                <w:szCs w:val="20"/>
                <w:lang w:val="ru-RU"/>
              </w:rPr>
              <w:t xml:space="preserve">(g) процентная доля Сторон, проинформировавших </w:t>
            </w:r>
            <w:r w:rsidRPr="00E76ED2">
              <w:rPr>
                <w:sz w:val="20"/>
                <w:szCs w:val="20"/>
                <w:lang w:val="ru-RU"/>
              </w:rPr>
              <w:lastRenderedPageBreak/>
              <w:t>общественность о средствах общественного доступа к МПБ.</w:t>
            </w:r>
          </w:p>
        </w:tc>
        <w:tc>
          <w:tcPr>
            <w:tcW w:w="2171" w:type="dxa"/>
            <w:shd w:val="clear" w:color="auto" w:fill="auto"/>
          </w:tcPr>
          <w:p w14:paraId="584CAEDD"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lastRenderedPageBreak/>
              <w:t xml:space="preserve">Путем осведомления, просвещения и участия общественности Стороны обеспечивают надлежащее информирование общественности о вопросах безопасности при передаче, обработке и использования ЖИО </w:t>
            </w:r>
          </w:p>
        </w:tc>
      </w:tr>
      <w:tr w:rsidR="00237C67" w:rsidRPr="003B1ADF" w14:paraId="4A93F4AB" w14:textId="77777777" w:rsidTr="00A22837">
        <w:tc>
          <w:tcPr>
            <w:tcW w:w="2122" w:type="dxa"/>
            <w:shd w:val="clear" w:color="auto" w:fill="auto"/>
          </w:tcPr>
          <w:p w14:paraId="0F6D7CBE" w14:textId="77777777" w:rsidR="00237C67" w:rsidRPr="00E76ED2" w:rsidRDefault="00237C67" w:rsidP="00987235">
            <w:pPr>
              <w:spacing w:before="60" w:after="60"/>
              <w:jc w:val="left"/>
              <w:rPr>
                <w:rFonts w:eastAsia="MS Mincho"/>
                <w:b/>
                <w:strike/>
                <w:kern w:val="22"/>
                <w:sz w:val="20"/>
                <w:szCs w:val="20"/>
                <w:lang w:val="ru-RU"/>
              </w:rPr>
            </w:pPr>
            <w:r w:rsidRPr="00E76ED2">
              <w:rPr>
                <w:b/>
                <w:sz w:val="20"/>
                <w:szCs w:val="20"/>
                <w:lang w:val="ru-RU"/>
              </w:rPr>
              <w:t xml:space="preserve">B.4. Стороны активизируют сотрудничество и координацию по вопросам биобезопасности на национальном, региональном и международном уровнях  </w:t>
            </w:r>
          </w:p>
        </w:tc>
        <w:tc>
          <w:tcPr>
            <w:tcW w:w="2268" w:type="dxa"/>
          </w:tcPr>
          <w:p w14:paraId="765731FA"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B.4.1. Стороны сотрудничают в целях содействия осуществлению Протокола, в том числе посредством обмена научными, техническими и институциональными знаниями;</w:t>
            </w:r>
          </w:p>
          <w:p w14:paraId="0A25436D"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B.4.2. Стороны ввели в действие эффективные механизмы для привлечения коренных народов и местных общин и соответствующих субъектов деятельности из различных секторов к осуществлению Протокола;</w:t>
            </w:r>
          </w:p>
          <w:p w14:paraId="52986CF6"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B.4.3. Стороны поощряют секторальную и </w:t>
            </w:r>
            <w:proofErr w:type="spellStart"/>
            <w:r w:rsidRPr="00E76ED2">
              <w:rPr>
                <w:sz w:val="20"/>
                <w:szCs w:val="20"/>
                <w:lang w:val="ru-RU"/>
              </w:rPr>
              <w:t>межсекторальную</w:t>
            </w:r>
            <w:proofErr w:type="spellEnd"/>
            <w:r w:rsidRPr="00E76ED2">
              <w:rPr>
                <w:sz w:val="20"/>
                <w:szCs w:val="20"/>
                <w:lang w:val="ru-RU"/>
              </w:rPr>
              <w:t xml:space="preserve"> координацию и сотрудничество на национальном уровне в целях актуализации тематики биобезопасности. </w:t>
            </w:r>
          </w:p>
        </w:tc>
        <w:tc>
          <w:tcPr>
            <w:tcW w:w="2948" w:type="dxa"/>
            <w:shd w:val="clear" w:color="auto" w:fill="auto"/>
          </w:tcPr>
          <w:p w14:paraId="3C98F455" w14:textId="77777777" w:rsidR="00237C67" w:rsidRPr="00E76ED2" w:rsidRDefault="00237C67" w:rsidP="00BA72AF">
            <w:pPr>
              <w:spacing w:before="60" w:after="60"/>
              <w:ind w:right="-124"/>
              <w:jc w:val="left"/>
              <w:rPr>
                <w:rFonts w:eastAsia="MS Mincho"/>
                <w:kern w:val="22"/>
                <w:sz w:val="20"/>
                <w:szCs w:val="20"/>
                <w:lang w:val="ru-RU"/>
              </w:rPr>
            </w:pPr>
            <w:r w:rsidRPr="00E76ED2">
              <w:rPr>
                <w:sz w:val="20"/>
                <w:szCs w:val="20"/>
                <w:lang w:val="ru-RU"/>
              </w:rPr>
              <w:t>(a) процентная доля Сторон, сотрудничающих в области обмена научными, техническими и институциональными знаниями;</w:t>
            </w:r>
          </w:p>
          <w:p w14:paraId="52E227FC" w14:textId="77777777" w:rsidR="00237C67" w:rsidRPr="00E76ED2" w:rsidRDefault="00237C67" w:rsidP="00BA72AF">
            <w:pPr>
              <w:spacing w:before="60" w:after="60"/>
              <w:ind w:right="-124"/>
              <w:jc w:val="left"/>
              <w:rPr>
                <w:rFonts w:eastAsia="MS Mincho"/>
                <w:kern w:val="22"/>
                <w:sz w:val="20"/>
                <w:szCs w:val="20"/>
                <w:lang w:val="ru-RU"/>
              </w:rPr>
            </w:pPr>
            <w:r w:rsidRPr="00E76ED2">
              <w:rPr>
                <w:sz w:val="20"/>
                <w:szCs w:val="20"/>
                <w:lang w:val="ru-RU"/>
              </w:rPr>
              <w:t>(b) процентная доля Сторон, участвующих в двусторонних, региональных или многосторонних мероприятиях, направленных на осуществление Протокола;</w:t>
            </w:r>
          </w:p>
          <w:p w14:paraId="4924D6D9" w14:textId="77777777" w:rsidR="00237C67" w:rsidRPr="00E76ED2" w:rsidRDefault="00237C67" w:rsidP="00BA72AF">
            <w:pPr>
              <w:spacing w:before="60" w:after="60"/>
              <w:ind w:right="-124"/>
              <w:jc w:val="left"/>
              <w:rPr>
                <w:rFonts w:eastAsia="MS Mincho"/>
                <w:kern w:val="22"/>
                <w:sz w:val="20"/>
                <w:szCs w:val="20"/>
                <w:lang w:val="ru-RU"/>
              </w:rPr>
            </w:pPr>
            <w:r w:rsidRPr="00E76ED2">
              <w:rPr>
                <w:sz w:val="20"/>
                <w:szCs w:val="20"/>
                <w:lang w:val="ru-RU"/>
              </w:rPr>
              <w:t>(c) процентная доля Сторон, располагающих механизмами для привлечения к участию коренных народов и местных общин, а также соответствующих субъектов деятельности из различных секторов к осуществлению Протокола;</w:t>
            </w:r>
          </w:p>
          <w:p w14:paraId="255316AE" w14:textId="77777777" w:rsidR="00237C67" w:rsidRPr="00E76ED2" w:rsidRDefault="00237C67" w:rsidP="00BA72AF">
            <w:pPr>
              <w:spacing w:before="60" w:after="60"/>
              <w:ind w:right="-124"/>
              <w:jc w:val="left"/>
              <w:rPr>
                <w:rFonts w:eastAsia="MS Mincho"/>
                <w:kern w:val="22"/>
                <w:sz w:val="20"/>
                <w:szCs w:val="20"/>
                <w:lang w:val="ru-RU"/>
              </w:rPr>
            </w:pPr>
            <w:r w:rsidRPr="00E76ED2">
              <w:rPr>
                <w:sz w:val="20"/>
                <w:szCs w:val="20"/>
                <w:lang w:val="ru-RU"/>
              </w:rPr>
              <w:t xml:space="preserve">(d) процентная доля Сторон, включивших вопросы биобезопасности в национальные секторальные и </w:t>
            </w:r>
            <w:proofErr w:type="spellStart"/>
            <w:r w:rsidRPr="00E76ED2">
              <w:rPr>
                <w:sz w:val="20"/>
                <w:szCs w:val="20"/>
                <w:lang w:val="ru-RU"/>
              </w:rPr>
              <w:t>межсекторальные</w:t>
            </w:r>
            <w:proofErr w:type="spellEnd"/>
            <w:r w:rsidRPr="00E76ED2">
              <w:rPr>
                <w:sz w:val="20"/>
                <w:szCs w:val="20"/>
                <w:lang w:val="ru-RU"/>
              </w:rPr>
              <w:t xml:space="preserve"> стратегии, планы действий, программы, меры политики или законодательство.</w:t>
            </w:r>
          </w:p>
        </w:tc>
        <w:tc>
          <w:tcPr>
            <w:tcW w:w="2171" w:type="dxa"/>
            <w:shd w:val="clear" w:color="auto" w:fill="auto"/>
          </w:tcPr>
          <w:p w14:paraId="7F99CE80" w14:textId="77777777" w:rsidR="00237C67" w:rsidRPr="00E76ED2" w:rsidRDefault="00237C67" w:rsidP="00BA72AF">
            <w:pPr>
              <w:spacing w:before="60" w:after="60"/>
              <w:jc w:val="left"/>
              <w:rPr>
                <w:rFonts w:eastAsia="MS Mincho"/>
                <w:kern w:val="22"/>
                <w:sz w:val="20"/>
                <w:szCs w:val="20"/>
                <w:lang w:val="ru-RU"/>
              </w:rPr>
            </w:pPr>
            <w:r w:rsidRPr="00E76ED2">
              <w:rPr>
                <w:sz w:val="20"/>
                <w:szCs w:val="20"/>
                <w:lang w:val="ru-RU"/>
              </w:rPr>
              <w:t xml:space="preserve">Благодаря сотрудничеству на национальном, региональном и международном уровнях и участию субъектов деятельности осуществление Протокола Сторонам происходит более эффективно </w:t>
            </w:r>
          </w:p>
        </w:tc>
      </w:tr>
    </w:tbl>
    <w:p w14:paraId="291E1AD1" w14:textId="08842340" w:rsidR="00237C67" w:rsidRPr="00E76ED2" w:rsidRDefault="00237C67" w:rsidP="00237C67">
      <w:pPr>
        <w:jc w:val="left"/>
        <w:rPr>
          <w:rFonts w:asciiTheme="majorBidi" w:hAnsiTheme="majorBidi" w:cstheme="majorBidi"/>
          <w:b/>
          <w:bCs/>
          <w:lang w:val="ru-RU"/>
        </w:rPr>
      </w:pPr>
    </w:p>
    <w:p w14:paraId="4A506482" w14:textId="5B50935B" w:rsidR="00176CEE" w:rsidRPr="00244133" w:rsidRDefault="003277B3" w:rsidP="00552670">
      <w:pPr>
        <w:suppressLineNumbers/>
        <w:suppressAutoHyphens/>
        <w:kinsoku w:val="0"/>
        <w:overflowPunct w:val="0"/>
        <w:autoSpaceDE w:val="0"/>
        <w:autoSpaceDN w:val="0"/>
        <w:spacing w:before="120" w:after="120"/>
        <w:jc w:val="center"/>
      </w:pPr>
      <w:r>
        <w:rPr>
          <w:rFonts w:asciiTheme="majorBidi" w:eastAsia="MS Mincho" w:hAnsiTheme="majorBidi" w:cstheme="majorBidi"/>
          <w:snapToGrid w:val="0"/>
          <w:color w:val="000000"/>
          <w:kern w:val="22"/>
          <w:szCs w:val="18"/>
        </w:rPr>
        <w:t xml:space="preserve">__________ </w:t>
      </w:r>
    </w:p>
    <w:sectPr w:rsidR="00176CEE" w:rsidRPr="00244133" w:rsidSect="00A83E1D">
      <w:headerReference w:type="even" r:id="rId15"/>
      <w:headerReference w:type="default" r:id="rId16"/>
      <w:pgSz w:w="12240" w:h="15840"/>
      <w:pgMar w:top="561" w:right="1383" w:bottom="1140" w:left="1383"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B86218" w14:textId="77777777" w:rsidR="009778CB" w:rsidRDefault="009778CB" w:rsidP="00CF1848">
      <w:r>
        <w:separator/>
      </w:r>
    </w:p>
  </w:endnote>
  <w:endnote w:type="continuationSeparator" w:id="0">
    <w:p w14:paraId="38F334F8" w14:textId="77777777" w:rsidR="009778CB" w:rsidRDefault="009778CB"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B06040202020202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panose1 w:val="020B0503020202020204"/>
    <w:charset w:val="00"/>
    <w:family w:val="swiss"/>
    <w:pitch w:val="variable"/>
    <w:sig w:usb0="80000287" w:usb1="00000000" w:usb2="00000000" w:usb3="00000000" w:csb0="0000000F" w:csb1="00000000"/>
  </w:font>
  <w:font w:name="Lucida Grande">
    <w:altName w:val="Segoe UI"/>
    <w:panose1 w:val="020B0600040502020204"/>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0000000000000000000"/>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5F41916" w14:textId="77777777" w:rsidR="009778CB" w:rsidRDefault="009778CB" w:rsidP="00CF1848">
      <w:r>
        <w:separator/>
      </w:r>
    </w:p>
  </w:footnote>
  <w:footnote w:type="continuationSeparator" w:id="0">
    <w:p w14:paraId="30FDBF88" w14:textId="77777777" w:rsidR="009778CB" w:rsidRDefault="009778CB" w:rsidP="00CF1848">
      <w:r>
        <w:continuationSeparator/>
      </w:r>
    </w:p>
  </w:footnote>
  <w:footnote w:id="1">
    <w:p w14:paraId="02F77D7A" w14:textId="77777777" w:rsidR="00237C67" w:rsidRPr="003B74AC" w:rsidRDefault="00237C67" w:rsidP="00237C67">
      <w:pPr>
        <w:pStyle w:val="FootnoteText"/>
        <w:ind w:firstLine="0"/>
        <w:jc w:val="left"/>
        <w:rPr>
          <w:szCs w:val="18"/>
          <w:lang w:val="ru-RU"/>
        </w:rPr>
      </w:pPr>
      <w:r w:rsidRPr="00D5785A">
        <w:rPr>
          <w:rStyle w:val="FootnoteReference"/>
          <w:szCs w:val="18"/>
        </w:rPr>
        <w:footnoteRef/>
      </w:r>
      <w:r w:rsidRPr="003B74AC">
        <w:rPr>
          <w:lang w:val="ru-RU"/>
        </w:rPr>
        <w:t xml:space="preserve"> Решение </w:t>
      </w:r>
      <w:hyperlink r:id="rId1" w:history="1">
        <w:r>
          <w:rPr>
            <w:rStyle w:val="Hyperlink"/>
          </w:rPr>
          <w:t>BS</w:t>
        </w:r>
        <w:r w:rsidRPr="003B74AC">
          <w:rPr>
            <w:rStyle w:val="Hyperlink"/>
            <w:lang w:val="ru-RU"/>
          </w:rPr>
          <w:t>-</w:t>
        </w:r>
        <w:r>
          <w:rPr>
            <w:rStyle w:val="Hyperlink"/>
          </w:rPr>
          <w:t>V</w:t>
        </w:r>
        <w:r w:rsidRPr="003B74AC">
          <w:rPr>
            <w:rStyle w:val="Hyperlink"/>
            <w:lang w:val="ru-RU"/>
          </w:rPr>
          <w:t>/16</w:t>
        </w:r>
      </w:hyperlink>
      <w:r w:rsidRPr="003B74AC">
        <w:rPr>
          <w:color w:val="003344"/>
          <w:shd w:val="clear" w:color="auto" w:fill="FFFFFF"/>
          <w:lang w:val="ru-RU"/>
        </w:rPr>
        <w:t>.</w:t>
      </w:r>
    </w:p>
  </w:footnote>
  <w:footnote w:id="2">
    <w:p w14:paraId="6B95519D" w14:textId="77777777" w:rsidR="00237C67" w:rsidRPr="00BF1986" w:rsidRDefault="00237C67" w:rsidP="00237C67">
      <w:pPr>
        <w:pStyle w:val="FootnoteText"/>
        <w:ind w:firstLine="0"/>
        <w:jc w:val="left"/>
        <w:rPr>
          <w:szCs w:val="18"/>
          <w:lang w:val="ru-RU"/>
        </w:rPr>
      </w:pPr>
      <w:r w:rsidRPr="005A0BB0">
        <w:rPr>
          <w:rStyle w:val="FootnoteReference"/>
          <w:szCs w:val="18"/>
        </w:rPr>
        <w:footnoteRef/>
      </w:r>
      <w:r w:rsidRPr="005A0BB0">
        <w:rPr>
          <w:vertAlign w:val="superscript"/>
          <w:lang w:val="ru-RU"/>
        </w:rPr>
        <w:t xml:space="preserve"> </w:t>
      </w:r>
      <w:r>
        <w:t>SBI</w:t>
      </w:r>
      <w:r w:rsidRPr="00BF1986">
        <w:rPr>
          <w:lang w:val="ru-RU"/>
        </w:rPr>
        <w:t>/3/3/</w:t>
      </w:r>
      <w:r>
        <w:t>Add</w:t>
      </w:r>
      <w:r w:rsidRPr="00BF1986">
        <w:rPr>
          <w:lang w:val="ru-RU"/>
        </w:rPr>
        <w:t>.1.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Subject"/>
      <w:tag w:val=""/>
      <w:id w:val="1594125222"/>
      <w:placeholder>
        <w:docPart w:val="E0A2A743B81A4B3C85C4D4F24EDEFC7E"/>
      </w:placeholder>
      <w:dataBinding w:prefixMappings="xmlns:ns0='http://purl.org/dc/elements/1.1/' xmlns:ns1='http://schemas.openxmlformats.org/package/2006/metadata/core-properties' " w:xpath="/ns1:coreProperties[1]/ns0:subject[1]" w:storeItemID="{6C3C8BC8-F283-45AE-878A-BAB7291924A1}"/>
      <w:text/>
    </w:sdtPr>
    <w:sdtContent>
      <w:p w14:paraId="0DFAA97C" w14:textId="3BE8BA91" w:rsidR="00A373EB" w:rsidRPr="00442EED" w:rsidRDefault="00F14196" w:rsidP="00A373EB">
        <w:pPr>
          <w:pStyle w:val="Cornernotation"/>
          <w:ind w:right="-36"/>
          <w:rPr>
            <w:i/>
            <w:iCs/>
          </w:rPr>
        </w:pPr>
        <w:r>
          <w:t>CBD/CP/MOP/10/L.13</w:t>
        </w:r>
      </w:p>
    </w:sdtContent>
  </w:sdt>
  <w:p w14:paraId="5CB52F24" w14:textId="32AC002D" w:rsidR="000E579F" w:rsidRPr="00DF1739" w:rsidRDefault="00E6171F" w:rsidP="00DF1739">
    <w:pPr>
      <w:pStyle w:val="Header"/>
      <w:spacing w:after="240"/>
      <w:rPr>
        <w:lang w:val="en-US"/>
      </w:rPr>
    </w:pPr>
    <w:r>
      <w:rPr>
        <w:lang w:val="ru-RU"/>
      </w:rPr>
      <w:t>Страница</w:t>
    </w:r>
    <w:r w:rsidR="00A373EB" w:rsidRPr="00C35549">
      <w:rPr>
        <w:lang w:val="en-US"/>
      </w:rPr>
      <w:t xml:space="preserve"> </w:t>
    </w:r>
    <w:r w:rsidR="00A373EB">
      <w:fldChar w:fldCharType="begin"/>
    </w:r>
    <w:r w:rsidR="00A373EB" w:rsidRPr="00C35549">
      <w:rPr>
        <w:lang w:val="en-US"/>
      </w:rPr>
      <w:instrText xml:space="preserve"> PAGE   \* MERGEFORMAT </w:instrText>
    </w:r>
    <w:r w:rsidR="00A373EB">
      <w:fldChar w:fldCharType="separate"/>
    </w:r>
    <w:r w:rsidR="00A373EB">
      <w:t>2</w:t>
    </w:r>
    <w:r w:rsidR="00A373EB">
      <w:rPr>
        <w:noProo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Subject"/>
      <w:tag w:val=""/>
      <w:id w:val="-2066640307"/>
      <w:placeholder>
        <w:docPart w:val="FE14769CC2CDBC49AC73542093C86C46"/>
      </w:placeholder>
      <w:dataBinding w:prefixMappings="xmlns:ns0='http://purl.org/dc/elements/1.1/' xmlns:ns1='http://schemas.openxmlformats.org/package/2006/metadata/core-properties' " w:xpath="/ns1:coreProperties[1]/ns0:subject[1]" w:storeItemID="{6C3C8BC8-F283-45AE-878A-BAB7291924A1}"/>
      <w:text/>
    </w:sdtPr>
    <w:sdtContent>
      <w:p w14:paraId="7870CD62" w14:textId="29748243" w:rsidR="004A6099" w:rsidRPr="00442EED" w:rsidRDefault="00F14196" w:rsidP="004A6099">
        <w:pPr>
          <w:pStyle w:val="Cornernotation"/>
          <w:ind w:right="-36"/>
          <w:jc w:val="right"/>
          <w:rPr>
            <w:i/>
            <w:iCs/>
          </w:rPr>
        </w:pPr>
        <w:r>
          <w:t>CBD/CP/MOP/10/L.13</w:t>
        </w:r>
      </w:p>
    </w:sdtContent>
  </w:sdt>
  <w:p w14:paraId="7A649B17" w14:textId="118CFDE0" w:rsidR="004A6099" w:rsidRPr="004A6099" w:rsidRDefault="004A6099" w:rsidP="004A6099">
    <w:pPr>
      <w:pStyle w:val="Header"/>
      <w:spacing w:after="240"/>
      <w:jc w:val="right"/>
      <w:rPr>
        <w:lang w:val="en-US"/>
      </w:rPr>
    </w:pPr>
    <w:r>
      <w:rPr>
        <w:lang w:val="ru-RU"/>
      </w:rPr>
      <w:t>Страница</w:t>
    </w:r>
    <w:r w:rsidRPr="00C35549">
      <w:rPr>
        <w:lang w:val="en-US"/>
      </w:rPr>
      <w:t xml:space="preserve"> </w:t>
    </w:r>
    <w:r>
      <w:fldChar w:fldCharType="begin"/>
    </w:r>
    <w:r w:rsidRPr="00C35549">
      <w:rPr>
        <w:lang w:val="en-US"/>
      </w:rPr>
      <w:instrText xml:space="preserve"> PAGE   \* MERGEFORMAT </w:instrText>
    </w:r>
    <w:r>
      <w:fldChar w:fldCharType="separate"/>
    </w:r>
    <w:r>
      <w:t>2</w:t>
    </w:r>
    <w:r>
      <w:rPr>
        <w:noProo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C4B51CF"/>
    <w:multiLevelType w:val="hybridMultilevel"/>
    <w:tmpl w:val="76C01CCC"/>
    <w:lvl w:ilvl="0" w:tplc="25B01FAA">
      <w:start w:val="1"/>
      <w:numFmt w:val="upperLetter"/>
      <w:lvlText w:val="%1."/>
      <w:lvlJc w:val="left"/>
      <w:pPr>
        <w:ind w:left="720" w:hanging="360"/>
      </w:pPr>
      <w:rPr>
        <w:rFonts w:hint="default"/>
        <w:b/>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4"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5" w15:restartNumberingAfterBreak="0">
    <w:nsid w:val="42B54ECE"/>
    <w:multiLevelType w:val="hybridMultilevel"/>
    <w:tmpl w:val="F16071E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7"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8"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9"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74FB1C2A"/>
    <w:multiLevelType w:val="hybridMultilevel"/>
    <w:tmpl w:val="176868F4"/>
    <w:lvl w:ilvl="0" w:tplc="5F026DC2">
      <w:start w:val="1"/>
      <w:numFmt w:val="upperRoman"/>
      <w:lvlText w:val="%1."/>
      <w:lvlJc w:val="left"/>
      <w:pPr>
        <w:ind w:left="1713" w:hanging="720"/>
      </w:pPr>
      <w:rPr>
        <w:rFonts w:hint="default"/>
      </w:rPr>
    </w:lvl>
    <w:lvl w:ilvl="1" w:tplc="10090019" w:tentative="1">
      <w:start w:val="1"/>
      <w:numFmt w:val="lowerLetter"/>
      <w:lvlText w:val="%2."/>
      <w:lvlJc w:val="left"/>
      <w:pPr>
        <w:ind w:left="2073" w:hanging="360"/>
      </w:pPr>
    </w:lvl>
    <w:lvl w:ilvl="2" w:tplc="1009001B" w:tentative="1">
      <w:start w:val="1"/>
      <w:numFmt w:val="lowerRoman"/>
      <w:lvlText w:val="%3."/>
      <w:lvlJc w:val="right"/>
      <w:pPr>
        <w:ind w:left="2793" w:hanging="180"/>
      </w:pPr>
    </w:lvl>
    <w:lvl w:ilvl="3" w:tplc="1009000F" w:tentative="1">
      <w:start w:val="1"/>
      <w:numFmt w:val="decimal"/>
      <w:lvlText w:val="%4."/>
      <w:lvlJc w:val="left"/>
      <w:pPr>
        <w:ind w:left="3513" w:hanging="360"/>
      </w:pPr>
    </w:lvl>
    <w:lvl w:ilvl="4" w:tplc="10090019" w:tentative="1">
      <w:start w:val="1"/>
      <w:numFmt w:val="lowerLetter"/>
      <w:lvlText w:val="%5."/>
      <w:lvlJc w:val="left"/>
      <w:pPr>
        <w:ind w:left="4233" w:hanging="360"/>
      </w:pPr>
    </w:lvl>
    <w:lvl w:ilvl="5" w:tplc="1009001B" w:tentative="1">
      <w:start w:val="1"/>
      <w:numFmt w:val="lowerRoman"/>
      <w:lvlText w:val="%6."/>
      <w:lvlJc w:val="right"/>
      <w:pPr>
        <w:ind w:left="4953" w:hanging="180"/>
      </w:pPr>
    </w:lvl>
    <w:lvl w:ilvl="6" w:tplc="1009000F" w:tentative="1">
      <w:start w:val="1"/>
      <w:numFmt w:val="decimal"/>
      <w:lvlText w:val="%7."/>
      <w:lvlJc w:val="left"/>
      <w:pPr>
        <w:ind w:left="5673" w:hanging="360"/>
      </w:pPr>
    </w:lvl>
    <w:lvl w:ilvl="7" w:tplc="10090019" w:tentative="1">
      <w:start w:val="1"/>
      <w:numFmt w:val="lowerLetter"/>
      <w:lvlText w:val="%8."/>
      <w:lvlJc w:val="left"/>
      <w:pPr>
        <w:ind w:left="6393" w:hanging="360"/>
      </w:pPr>
    </w:lvl>
    <w:lvl w:ilvl="8" w:tplc="1009001B" w:tentative="1">
      <w:start w:val="1"/>
      <w:numFmt w:val="lowerRoman"/>
      <w:lvlText w:val="%9."/>
      <w:lvlJc w:val="right"/>
      <w:pPr>
        <w:ind w:left="7113" w:hanging="180"/>
      </w:pPr>
    </w:lvl>
  </w:abstractNum>
  <w:abstractNum w:abstractNumId="14"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2091536634">
    <w:abstractNumId w:val="4"/>
  </w:num>
  <w:num w:numId="2" w16cid:durableId="759528285">
    <w:abstractNumId w:val="8"/>
  </w:num>
  <w:num w:numId="3" w16cid:durableId="1051347003">
    <w:abstractNumId w:val="6"/>
  </w:num>
  <w:num w:numId="4" w16cid:durableId="326714331">
    <w:abstractNumId w:val="8"/>
  </w:num>
  <w:num w:numId="5" w16cid:durableId="803961491">
    <w:abstractNumId w:val="7"/>
  </w:num>
  <w:num w:numId="6" w16cid:durableId="894967735">
    <w:abstractNumId w:val="0"/>
  </w:num>
  <w:num w:numId="7" w16cid:durableId="909533905">
    <w:abstractNumId w:val="3"/>
  </w:num>
  <w:num w:numId="8" w16cid:durableId="1854807963">
    <w:abstractNumId w:val="6"/>
    <w:lvlOverride w:ilvl="0">
      <w:startOverride w:val="1"/>
    </w:lvlOverride>
  </w:num>
  <w:num w:numId="9" w16cid:durableId="1184436590">
    <w:abstractNumId w:val="11"/>
  </w:num>
  <w:num w:numId="10" w16cid:durableId="736129981">
    <w:abstractNumId w:val="6"/>
    <w:lvlOverride w:ilvl="0">
      <w:startOverride w:val="1"/>
    </w:lvlOverride>
  </w:num>
  <w:num w:numId="11" w16cid:durableId="1684282423">
    <w:abstractNumId w:val="6"/>
    <w:lvlOverride w:ilvl="0">
      <w:startOverride w:val="1"/>
    </w:lvlOverride>
  </w:num>
  <w:num w:numId="12" w16cid:durableId="2126381678">
    <w:abstractNumId w:val="6"/>
    <w:lvlOverride w:ilvl="0">
      <w:startOverride w:val="1"/>
    </w:lvlOverride>
  </w:num>
  <w:num w:numId="13" w16cid:durableId="1907451827">
    <w:abstractNumId w:val="6"/>
    <w:lvlOverride w:ilvl="0">
      <w:startOverride w:val="1"/>
    </w:lvlOverride>
  </w:num>
  <w:num w:numId="14" w16cid:durableId="1244296829">
    <w:abstractNumId w:val="10"/>
  </w:num>
  <w:num w:numId="15" w16cid:durableId="2067606696">
    <w:abstractNumId w:val="9"/>
  </w:num>
  <w:num w:numId="16" w16cid:durableId="568613539">
    <w:abstractNumId w:val="1"/>
  </w:num>
  <w:num w:numId="17" w16cid:durableId="2127769978">
    <w:abstractNumId w:val="12"/>
  </w:num>
  <w:num w:numId="18" w16cid:durableId="1758751281">
    <w:abstractNumId w:val="14"/>
  </w:num>
  <w:num w:numId="19" w16cid:durableId="628364847">
    <w:abstractNumId w:val="8"/>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410666322">
    <w:abstractNumId w:val="2"/>
  </w:num>
  <w:num w:numId="21" w16cid:durableId="262885181">
    <w:abstractNumId w:val="5"/>
  </w:num>
  <w:num w:numId="22" w16cid:durableId="258562685">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4172D"/>
    <w:rsid w:val="000604D2"/>
    <w:rsid w:val="000657DE"/>
    <w:rsid w:val="00070D14"/>
    <w:rsid w:val="0007171B"/>
    <w:rsid w:val="000972F9"/>
    <w:rsid w:val="000A50F5"/>
    <w:rsid w:val="000B5580"/>
    <w:rsid w:val="000D0F0A"/>
    <w:rsid w:val="000E15DD"/>
    <w:rsid w:val="000E579F"/>
    <w:rsid w:val="000E673A"/>
    <w:rsid w:val="000F52E8"/>
    <w:rsid w:val="000F74F5"/>
    <w:rsid w:val="00105372"/>
    <w:rsid w:val="001210E3"/>
    <w:rsid w:val="001312AD"/>
    <w:rsid w:val="00131E7A"/>
    <w:rsid w:val="00134846"/>
    <w:rsid w:val="00172AF6"/>
    <w:rsid w:val="00176CEE"/>
    <w:rsid w:val="00186DD8"/>
    <w:rsid w:val="001952EB"/>
    <w:rsid w:val="001A174D"/>
    <w:rsid w:val="001A27B5"/>
    <w:rsid w:val="001B124C"/>
    <w:rsid w:val="001B13FE"/>
    <w:rsid w:val="001D04B9"/>
    <w:rsid w:val="001F2159"/>
    <w:rsid w:val="00203ED6"/>
    <w:rsid w:val="00215539"/>
    <w:rsid w:val="00232825"/>
    <w:rsid w:val="00237C67"/>
    <w:rsid w:val="00244133"/>
    <w:rsid w:val="00246E51"/>
    <w:rsid w:val="002670EE"/>
    <w:rsid w:val="00271FF9"/>
    <w:rsid w:val="00293C55"/>
    <w:rsid w:val="00294601"/>
    <w:rsid w:val="002D2684"/>
    <w:rsid w:val="0030169D"/>
    <w:rsid w:val="00302AAD"/>
    <w:rsid w:val="003060EB"/>
    <w:rsid w:val="00311EE0"/>
    <w:rsid w:val="003153EB"/>
    <w:rsid w:val="003160EC"/>
    <w:rsid w:val="00321985"/>
    <w:rsid w:val="003277B3"/>
    <w:rsid w:val="003340BB"/>
    <w:rsid w:val="0034383F"/>
    <w:rsid w:val="00351205"/>
    <w:rsid w:val="00372F74"/>
    <w:rsid w:val="003748B8"/>
    <w:rsid w:val="00395DAC"/>
    <w:rsid w:val="003A3B11"/>
    <w:rsid w:val="003A5C56"/>
    <w:rsid w:val="003B102D"/>
    <w:rsid w:val="003B1ADF"/>
    <w:rsid w:val="003C47EA"/>
    <w:rsid w:val="003C504F"/>
    <w:rsid w:val="003D7184"/>
    <w:rsid w:val="003E3AFE"/>
    <w:rsid w:val="003E5B0D"/>
    <w:rsid w:val="003F7224"/>
    <w:rsid w:val="00427D21"/>
    <w:rsid w:val="00430E63"/>
    <w:rsid w:val="00442EED"/>
    <w:rsid w:val="00443E56"/>
    <w:rsid w:val="004644C2"/>
    <w:rsid w:val="004661B3"/>
    <w:rsid w:val="00467F9C"/>
    <w:rsid w:val="004712A8"/>
    <w:rsid w:val="00485646"/>
    <w:rsid w:val="004A3E92"/>
    <w:rsid w:val="004A6099"/>
    <w:rsid w:val="004C5801"/>
    <w:rsid w:val="004F7C92"/>
    <w:rsid w:val="005056F9"/>
    <w:rsid w:val="00515562"/>
    <w:rsid w:val="005208AC"/>
    <w:rsid w:val="0052618E"/>
    <w:rsid w:val="00534681"/>
    <w:rsid w:val="00534FAE"/>
    <w:rsid w:val="0054172D"/>
    <w:rsid w:val="005421C7"/>
    <w:rsid w:val="00552670"/>
    <w:rsid w:val="00563442"/>
    <w:rsid w:val="00565B42"/>
    <w:rsid w:val="00576225"/>
    <w:rsid w:val="005A523C"/>
    <w:rsid w:val="005C4CE6"/>
    <w:rsid w:val="005D1850"/>
    <w:rsid w:val="00610563"/>
    <w:rsid w:val="006122BA"/>
    <w:rsid w:val="006175C3"/>
    <w:rsid w:val="006278CD"/>
    <w:rsid w:val="00640D4E"/>
    <w:rsid w:val="00664348"/>
    <w:rsid w:val="00667718"/>
    <w:rsid w:val="00670691"/>
    <w:rsid w:val="00672170"/>
    <w:rsid w:val="00673967"/>
    <w:rsid w:val="00691E64"/>
    <w:rsid w:val="00697E73"/>
    <w:rsid w:val="006B2290"/>
    <w:rsid w:val="006C373E"/>
    <w:rsid w:val="006C59A1"/>
    <w:rsid w:val="006E76F0"/>
    <w:rsid w:val="006F13B7"/>
    <w:rsid w:val="00717D88"/>
    <w:rsid w:val="0072527E"/>
    <w:rsid w:val="00735718"/>
    <w:rsid w:val="00786056"/>
    <w:rsid w:val="0079139E"/>
    <w:rsid w:val="00791623"/>
    <w:rsid w:val="007942D3"/>
    <w:rsid w:val="007B2099"/>
    <w:rsid w:val="007B6C09"/>
    <w:rsid w:val="007B7741"/>
    <w:rsid w:val="007C5064"/>
    <w:rsid w:val="007C7B7C"/>
    <w:rsid w:val="007E09DA"/>
    <w:rsid w:val="008178B6"/>
    <w:rsid w:val="00817F7E"/>
    <w:rsid w:val="0082191A"/>
    <w:rsid w:val="008511C0"/>
    <w:rsid w:val="00852F36"/>
    <w:rsid w:val="00854352"/>
    <w:rsid w:val="00865B74"/>
    <w:rsid w:val="0088357A"/>
    <w:rsid w:val="008974F0"/>
    <w:rsid w:val="008A05E1"/>
    <w:rsid w:val="008B012A"/>
    <w:rsid w:val="008E619C"/>
    <w:rsid w:val="008E79DD"/>
    <w:rsid w:val="00903805"/>
    <w:rsid w:val="0090556C"/>
    <w:rsid w:val="00906E17"/>
    <w:rsid w:val="00930BA1"/>
    <w:rsid w:val="0093169E"/>
    <w:rsid w:val="009505C9"/>
    <w:rsid w:val="00950752"/>
    <w:rsid w:val="00954B1F"/>
    <w:rsid w:val="00966424"/>
    <w:rsid w:val="009778CB"/>
    <w:rsid w:val="00985726"/>
    <w:rsid w:val="00987235"/>
    <w:rsid w:val="0099605E"/>
    <w:rsid w:val="009B669E"/>
    <w:rsid w:val="009C2805"/>
    <w:rsid w:val="009C2DE6"/>
    <w:rsid w:val="009C2ED7"/>
    <w:rsid w:val="009F0FBA"/>
    <w:rsid w:val="00A14730"/>
    <w:rsid w:val="00A2196A"/>
    <w:rsid w:val="00A22837"/>
    <w:rsid w:val="00A32702"/>
    <w:rsid w:val="00A373EB"/>
    <w:rsid w:val="00A44E36"/>
    <w:rsid w:val="00A6443F"/>
    <w:rsid w:val="00A81A4C"/>
    <w:rsid w:val="00A83E1D"/>
    <w:rsid w:val="00AA59EB"/>
    <w:rsid w:val="00AA5CA2"/>
    <w:rsid w:val="00AA6F92"/>
    <w:rsid w:val="00AB023C"/>
    <w:rsid w:val="00AB08B6"/>
    <w:rsid w:val="00AB6934"/>
    <w:rsid w:val="00AD62A2"/>
    <w:rsid w:val="00AF42DE"/>
    <w:rsid w:val="00B0253E"/>
    <w:rsid w:val="00B303F7"/>
    <w:rsid w:val="00B3369F"/>
    <w:rsid w:val="00B350E1"/>
    <w:rsid w:val="00B82EB9"/>
    <w:rsid w:val="00B94E6C"/>
    <w:rsid w:val="00BA04FC"/>
    <w:rsid w:val="00BB4606"/>
    <w:rsid w:val="00BC3C3C"/>
    <w:rsid w:val="00BE6ED6"/>
    <w:rsid w:val="00BF1E4E"/>
    <w:rsid w:val="00BF5CEA"/>
    <w:rsid w:val="00BF7003"/>
    <w:rsid w:val="00BF7DC4"/>
    <w:rsid w:val="00C027C0"/>
    <w:rsid w:val="00C03F8E"/>
    <w:rsid w:val="00C04EE9"/>
    <w:rsid w:val="00C21ED4"/>
    <w:rsid w:val="00C23D2F"/>
    <w:rsid w:val="00C30AF7"/>
    <w:rsid w:val="00C325E3"/>
    <w:rsid w:val="00C42D0F"/>
    <w:rsid w:val="00C443BD"/>
    <w:rsid w:val="00C451C5"/>
    <w:rsid w:val="00C51B7C"/>
    <w:rsid w:val="00C5483D"/>
    <w:rsid w:val="00C9161D"/>
    <w:rsid w:val="00C95247"/>
    <w:rsid w:val="00CA0C1D"/>
    <w:rsid w:val="00CA3E8F"/>
    <w:rsid w:val="00CD1603"/>
    <w:rsid w:val="00CD4B53"/>
    <w:rsid w:val="00CE055C"/>
    <w:rsid w:val="00CF1848"/>
    <w:rsid w:val="00D031DB"/>
    <w:rsid w:val="00D12044"/>
    <w:rsid w:val="00D263F7"/>
    <w:rsid w:val="00D26E85"/>
    <w:rsid w:val="00D33EFC"/>
    <w:rsid w:val="00D40DBC"/>
    <w:rsid w:val="00D42703"/>
    <w:rsid w:val="00D44538"/>
    <w:rsid w:val="00D5007E"/>
    <w:rsid w:val="00D76A18"/>
    <w:rsid w:val="00D80849"/>
    <w:rsid w:val="00D82E8F"/>
    <w:rsid w:val="00D86DC5"/>
    <w:rsid w:val="00DB0A74"/>
    <w:rsid w:val="00DD118C"/>
    <w:rsid w:val="00DF1739"/>
    <w:rsid w:val="00E02343"/>
    <w:rsid w:val="00E460A9"/>
    <w:rsid w:val="00E5389C"/>
    <w:rsid w:val="00E6171F"/>
    <w:rsid w:val="00E66235"/>
    <w:rsid w:val="00E72B27"/>
    <w:rsid w:val="00E83C24"/>
    <w:rsid w:val="00E84252"/>
    <w:rsid w:val="00E9318D"/>
    <w:rsid w:val="00E94C55"/>
    <w:rsid w:val="00ED05C0"/>
    <w:rsid w:val="00ED3228"/>
    <w:rsid w:val="00ED73B1"/>
    <w:rsid w:val="00EF5DAC"/>
    <w:rsid w:val="00F14196"/>
    <w:rsid w:val="00F32B8A"/>
    <w:rsid w:val="00F35069"/>
    <w:rsid w:val="00F4432D"/>
    <w:rsid w:val="00F53193"/>
    <w:rsid w:val="00F5357E"/>
    <w:rsid w:val="00F6586C"/>
    <w:rsid w:val="00F94774"/>
    <w:rsid w:val="00F9795B"/>
    <w:rsid w:val="00FA1B6A"/>
    <w:rsid w:val="00FA1BCB"/>
    <w:rsid w:val="00FA663B"/>
    <w:rsid w:val="00FC53DB"/>
    <w:rsid w:val="00FD0463"/>
    <w:rsid w:val="00FD4A3F"/>
    <w:rsid w:val="00FE0A76"/>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1298739"/>
  <w15:docId w15:val="{B5C21F5C-35DB-41C5-8559-79AA817A91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uiPriority w:val="99"/>
    <w:rsid w:val="007E09DA"/>
    <w:pPr>
      <w:tabs>
        <w:tab w:val="center" w:pos="4320"/>
        <w:tab w:val="right" w:pos="8640"/>
      </w:tabs>
    </w:pPr>
  </w:style>
  <w:style w:type="character" w:customStyle="1" w:styleId="HeaderChar">
    <w:name w:val="Header Char"/>
    <w:basedOn w:val="DefaultParagraphFont"/>
    <w:link w:val="Header"/>
    <w:uiPriority w:val="99"/>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styleId="CommentSubject">
    <w:name w:val="annotation subject"/>
    <w:basedOn w:val="CommentText"/>
    <w:next w:val="CommentText"/>
    <w:link w:val="CommentSubjectChar"/>
    <w:uiPriority w:val="99"/>
    <w:semiHidden/>
    <w:unhideWhenUsed/>
    <w:rsid w:val="00ED05C0"/>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ED05C0"/>
    <w:rPr>
      <w:rFonts w:ascii="Times New Roman" w:eastAsia="Times New Roman" w:hAnsi="Times New Roman" w:cs="Times New Roman"/>
      <w:b/>
      <w:bCs/>
      <w:sz w:val="20"/>
      <w:szCs w:val="20"/>
      <w:lang w:val="en-GB"/>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qFormat/>
    <w:rsid w:val="00237C67"/>
    <w:pPr>
      <w:spacing w:before="120" w:after="160" w:line="240" w:lineRule="exact"/>
    </w:pPr>
    <w:rPr>
      <w:rFonts w:asciiTheme="minorHAnsi" w:eastAsiaTheme="minorEastAsia" w:hAnsiTheme="minorHAnsi" w:cstheme="minorBidi"/>
      <w:vertAlign w:val="superscript"/>
      <w:lang w:val="fr-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5259254">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bch.cbd.int/protocol/decisions/decision.shtml?decisionID=12329"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efebvre\United%20Nations\MEA-CBD-Editing%20Team%20-%20Documents\General\Templates\2020-template-cbd2.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E0485547563415784F9B28103CD7463"/>
        <w:category>
          <w:name w:val="General"/>
          <w:gallery w:val="placeholder"/>
        </w:category>
        <w:types>
          <w:type w:val="bbPlcHdr"/>
        </w:types>
        <w:behaviors>
          <w:behavior w:val="content"/>
        </w:behaviors>
        <w:guid w:val="{B19BDC96-2763-40DC-B8E8-8C15DFC49701}"/>
      </w:docPartPr>
      <w:docPartBody>
        <w:p w:rsidR="00800648" w:rsidRDefault="00AB72FA">
          <w:pPr>
            <w:pStyle w:val="7E0485547563415784F9B28103CD7463"/>
          </w:pPr>
          <w:r w:rsidRPr="007E02EB">
            <w:rPr>
              <w:rStyle w:val="PlaceholderText"/>
            </w:rPr>
            <w:t>[Title]</w:t>
          </w:r>
        </w:p>
      </w:docPartBody>
    </w:docPart>
    <w:docPart>
      <w:docPartPr>
        <w:name w:val="E0A2A743B81A4B3C85C4D4F24EDEFC7E"/>
        <w:category>
          <w:name w:val="General"/>
          <w:gallery w:val="placeholder"/>
        </w:category>
        <w:types>
          <w:type w:val="bbPlcHdr"/>
        </w:types>
        <w:behaviors>
          <w:behavior w:val="content"/>
        </w:behaviors>
        <w:guid w:val="{E3C6D588-CF6A-4A11-8366-E2059A76B58E}"/>
      </w:docPartPr>
      <w:docPartBody>
        <w:p w:rsidR="009A09AB" w:rsidRDefault="007C7D84" w:rsidP="007C7D84">
          <w:pPr>
            <w:pStyle w:val="E0A2A743B81A4B3C85C4D4F24EDEFC7E"/>
          </w:pPr>
          <w:r>
            <w:rPr>
              <w:rStyle w:val="PlaceholderText"/>
            </w:rPr>
            <w:t>[Subject]</w:t>
          </w:r>
        </w:p>
      </w:docPartBody>
    </w:docPart>
    <w:docPart>
      <w:docPartPr>
        <w:name w:val="FE14769CC2CDBC49AC73542093C86C46"/>
        <w:category>
          <w:name w:val="General"/>
          <w:gallery w:val="placeholder"/>
        </w:category>
        <w:types>
          <w:type w:val="bbPlcHdr"/>
        </w:types>
        <w:behaviors>
          <w:behavior w:val="content"/>
        </w:behaviors>
        <w:guid w:val="{6A15B88E-1FE6-7849-B616-BA2A3F1FBA94}"/>
      </w:docPartPr>
      <w:docPartBody>
        <w:p w:rsidR="00136AF3" w:rsidRDefault="00A11558" w:rsidP="00A11558">
          <w:pPr>
            <w:pStyle w:val="FE14769CC2CDBC49AC73542093C86C46"/>
          </w:pPr>
          <w:r>
            <w:rPr>
              <w:rStyle w:val="PlaceholderText"/>
            </w:rPr>
            <w:t>[Subject]</w:t>
          </w:r>
        </w:p>
      </w:docPartBody>
    </w:docPart>
    <w:docPart>
      <w:docPartPr>
        <w:name w:val="B01F95364D1C454EBCC9911A57DF83C8"/>
        <w:category>
          <w:name w:val="Общие"/>
          <w:gallery w:val="placeholder"/>
        </w:category>
        <w:types>
          <w:type w:val="bbPlcHdr"/>
        </w:types>
        <w:behaviors>
          <w:behavior w:val="content"/>
        </w:behaviors>
        <w:guid w:val="{9728AA5A-88ED-4A2B-B824-64E1E84746D7}"/>
      </w:docPartPr>
      <w:docPartBody>
        <w:p w:rsidR="00CC5D88" w:rsidRDefault="00136AF3" w:rsidP="00136AF3">
          <w:pPr>
            <w:pStyle w:val="B01F95364D1C454EBCC9911A57DF83C8"/>
          </w:pPr>
          <w:r w:rsidRPr="00C725B6">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B06040202020202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panose1 w:val="020B0503020202020204"/>
    <w:charset w:val="00"/>
    <w:family w:val="swiss"/>
    <w:pitch w:val="variable"/>
    <w:sig w:usb0="80000287" w:usb1="00000000" w:usb2="00000000" w:usb3="00000000" w:csb0="0000000F" w:csb1="00000000"/>
  </w:font>
  <w:font w:name="Lucida Grande">
    <w:altName w:val="Segoe UI"/>
    <w:panose1 w:val="020B0600040502020204"/>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0000000000000000000"/>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B72FA"/>
    <w:rsid w:val="00032833"/>
    <w:rsid w:val="000C2981"/>
    <w:rsid w:val="00136AF3"/>
    <w:rsid w:val="001B792D"/>
    <w:rsid w:val="00211626"/>
    <w:rsid w:val="002641AB"/>
    <w:rsid w:val="002F295A"/>
    <w:rsid w:val="00412F6C"/>
    <w:rsid w:val="004C1D63"/>
    <w:rsid w:val="004C6765"/>
    <w:rsid w:val="00632ABE"/>
    <w:rsid w:val="007C7D84"/>
    <w:rsid w:val="00800648"/>
    <w:rsid w:val="00854BF9"/>
    <w:rsid w:val="009A09AB"/>
    <w:rsid w:val="009E53FB"/>
    <w:rsid w:val="00A11558"/>
    <w:rsid w:val="00AB72FA"/>
    <w:rsid w:val="00B1011B"/>
    <w:rsid w:val="00C439C6"/>
    <w:rsid w:val="00CA2A17"/>
    <w:rsid w:val="00CC5D88"/>
    <w:rsid w:val="00D36602"/>
    <w:rsid w:val="00FC7B27"/>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CA" w:eastAsia="en-CA"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136AF3"/>
    <w:rPr>
      <w:color w:val="808080"/>
    </w:rPr>
  </w:style>
  <w:style w:type="paragraph" w:customStyle="1" w:styleId="7E0485547563415784F9B28103CD7463">
    <w:name w:val="7E0485547563415784F9B28103CD7463"/>
  </w:style>
  <w:style w:type="paragraph" w:customStyle="1" w:styleId="E0A2A743B81A4B3C85C4D4F24EDEFC7E">
    <w:name w:val="E0A2A743B81A4B3C85C4D4F24EDEFC7E"/>
    <w:rsid w:val="007C7D84"/>
    <w:rPr>
      <w:lang w:val="en-US" w:eastAsia="zh-CN"/>
    </w:rPr>
  </w:style>
  <w:style w:type="paragraph" w:customStyle="1" w:styleId="FE14769CC2CDBC49AC73542093C86C46">
    <w:name w:val="FE14769CC2CDBC49AC73542093C86C46"/>
    <w:rsid w:val="00A11558"/>
    <w:pPr>
      <w:spacing w:after="0" w:line="240" w:lineRule="auto"/>
    </w:pPr>
    <w:rPr>
      <w:sz w:val="24"/>
      <w:szCs w:val="24"/>
      <w:lang w:eastAsia="en-US"/>
    </w:rPr>
  </w:style>
  <w:style w:type="paragraph" w:customStyle="1" w:styleId="B01F95364D1C454EBCC9911A57DF83C8">
    <w:name w:val="B01F95364D1C454EBCC9911A57DF83C8"/>
    <w:rsid w:val="00136AF3"/>
    <w:rPr>
      <w:lang w:val="ru-RU" w:eastAsia="ru-RU"/>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DF62DC6-035F-44A2-AEE1-B50120D0AF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C:\Users\lefebvre\United Nations\MEA-CBD-Editing Team - Documents\General\Templates\2020-template-cbd2.dotx</Template>
  <TotalTime>6</TotalTime>
  <Pages>11</Pages>
  <Words>4409</Words>
  <Characters>25137</Characters>
  <Application>Microsoft Office Word</Application>
  <DocSecurity>0</DocSecurity>
  <Lines>209</Lines>
  <Paragraphs>58</Paragraphs>
  <ScaleCrop>false</ScaleCrop>
  <HeadingPairs>
    <vt:vector size="4" baseType="variant">
      <vt:variant>
        <vt:lpstr>Title</vt:lpstr>
      </vt:variant>
      <vt:variant>
        <vt:i4>1</vt:i4>
      </vt:variant>
      <vt:variant>
        <vt:lpstr>Название</vt:lpstr>
      </vt:variant>
      <vt:variant>
        <vt:i4>1</vt:i4>
      </vt:variant>
    </vt:vector>
  </HeadingPairs>
  <TitlesOfParts>
    <vt:vector size="2" baseType="lpstr">
      <vt:lpstr>План осуществления Картахенского протокола по биобезопасности</vt:lpstr>
      <vt:lpstr>ПЛАН ОСУЩЕСТВЛЕНИЯ КАРТАХЕНСКОГО ПРОТОКОЛА</vt:lpstr>
    </vt:vector>
  </TitlesOfParts>
  <Company>SCBD</Company>
  <LinksUpToDate>false</LinksUpToDate>
  <CharactersWithSpaces>29488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ПЛАН ОСУЩЕСТВЛЕНИЯ КАРТАХЕНСКОГО ПРОТОКОЛА ПО БИОБЕЗОПАСНОСТИ</dc:title>
  <dc:subject>CBD/CP/MOP/10/L.13</dc:subject>
  <dc:creator>Veronique Lefebvre</dc:creator>
  <cp:keywords>Conference of the Parties to the Convention on Biological Diversity serving as the meeting of the Parties to the Cartagena Protocol on Biosafety, tenth meeting</cp:keywords>
  <cp:lastModifiedBy>Anna Vegera</cp:lastModifiedBy>
  <cp:revision>3</cp:revision>
  <cp:lastPrinted>2020-01-21T16:56:00Z</cp:lastPrinted>
  <dcterms:created xsi:type="dcterms:W3CDTF">2022-12-14T19:32:00Z</dcterms:created>
  <dcterms:modified xsi:type="dcterms:W3CDTF">2022-12-14T19:59:00Z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