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1604B3A" w14:textId="77777777" w:rsidR="008A1499" w:rsidRPr="003F1A75" w:rsidRDefault="008A1499" w:rsidP="008A1499">
      <w:pPr>
        <w:pStyle w:val="AISpacer"/>
      </w:pPr>
    </w:p>
    <w:p w14:paraId="54C8FD1E" w14:textId="77777777" w:rsidR="008A1499" w:rsidRPr="003F1A75" w:rsidRDefault="008A1499" w:rsidP="008A1499">
      <w:pPr>
        <w:pStyle w:val="AISpacer"/>
      </w:pPr>
    </w:p>
    <w:tbl>
      <w:tblPr>
        <w:tblW w:w="10489" w:type="dxa"/>
        <w:tblInd w:w="-283" w:type="dxa"/>
        <w:tblLayout w:type="fixed"/>
        <w:tblCellMar>
          <w:left w:w="283" w:type="dxa"/>
        </w:tblCellMar>
        <w:tblLook w:val="0000" w:firstRow="0" w:lastRow="0" w:firstColumn="0" w:lastColumn="0" w:noHBand="0" w:noVBand="0"/>
      </w:tblPr>
      <w:tblGrid>
        <w:gridCol w:w="1276"/>
        <w:gridCol w:w="1215"/>
        <w:gridCol w:w="7998"/>
      </w:tblGrid>
      <w:tr w:rsidR="00022BE5" w:rsidRPr="003F1A75" w14:paraId="1DDC337D" w14:textId="77777777" w:rsidTr="0075440C">
        <w:trPr>
          <w:trHeight w:val="57"/>
        </w:trPr>
        <w:tc>
          <w:tcPr>
            <w:tcW w:w="1276" w:type="dxa"/>
          </w:tcPr>
          <w:p w14:paraId="56C3F9E7" w14:textId="77777777" w:rsidR="00022BE5" w:rsidRPr="003F1A75" w:rsidRDefault="00022BE5" w:rsidP="008A1499">
            <w:pPr>
              <w:pStyle w:val="AASmallLogo"/>
            </w:pPr>
            <w:r w:rsidRPr="003F1A75">
              <w:rPr>
                <w:noProof/>
              </w:rPr>
              <w:drawing>
                <wp:inline distT="0" distB="0" distL="0" distR="0" wp14:anchorId="1DDAC40C" wp14:editId="6C9FC969">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3"/>
                          <a:stretch>
                            <a:fillRect/>
                          </a:stretch>
                        </pic:blipFill>
                        <pic:spPr>
                          <a:xfrm>
                            <a:off x="0" y="0"/>
                            <a:ext cx="474727" cy="402337"/>
                          </a:xfrm>
                          <a:prstGeom prst="rect">
                            <a:avLst/>
                          </a:prstGeom>
                        </pic:spPr>
                      </pic:pic>
                    </a:graphicData>
                  </a:graphic>
                </wp:inline>
              </w:drawing>
            </w:r>
            <w:r w:rsidRPr="003F1A75">
              <w:t xml:space="preserve"> </w:t>
            </w:r>
          </w:p>
          <w:p w14:paraId="3756EAA9" w14:textId="77777777" w:rsidR="00022BE5" w:rsidRPr="003F1A75" w:rsidRDefault="00022BE5" w:rsidP="008A1499">
            <w:pPr>
              <w:pStyle w:val="AASmallLogo"/>
              <w:rPr>
                <w:noProof/>
              </w:rPr>
            </w:pPr>
          </w:p>
        </w:tc>
        <w:tc>
          <w:tcPr>
            <w:tcW w:w="1215" w:type="dxa"/>
          </w:tcPr>
          <w:p w14:paraId="1C7523C6" w14:textId="77777777" w:rsidR="00022BE5" w:rsidRPr="003F1A75" w:rsidRDefault="00022BE5" w:rsidP="008A1499">
            <w:pPr>
              <w:pStyle w:val="AASmallLogo"/>
            </w:pPr>
            <w:r w:rsidRPr="003F1A75">
              <w:rPr>
                <w:noProof/>
              </w:rPr>
              <w:drawing>
                <wp:inline distT="0" distB="0" distL="0" distR="0" wp14:anchorId="48FEC52B" wp14:editId="70DEDE8E">
                  <wp:extent cx="498788" cy="357465"/>
                  <wp:effectExtent l="0" t="0" r="0" b="508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
                          <pic:cNvPicPr/>
                        </pic:nvPicPr>
                        <pic:blipFill>
                          <a:blip r:embed="rId14"/>
                          <a:stretch>
                            <a:fillRect/>
                          </a:stretch>
                        </pic:blipFill>
                        <pic:spPr>
                          <a:xfrm>
                            <a:off x="0" y="0"/>
                            <a:ext cx="498788" cy="357465"/>
                          </a:xfrm>
                          <a:prstGeom prst="rect">
                            <a:avLst/>
                          </a:prstGeom>
                        </pic:spPr>
                      </pic:pic>
                    </a:graphicData>
                  </a:graphic>
                </wp:inline>
              </w:drawing>
            </w:r>
            <w:r w:rsidRPr="003F1A75">
              <w:t xml:space="preserve"> </w:t>
            </w:r>
          </w:p>
          <w:p w14:paraId="54EA1641" w14:textId="77777777" w:rsidR="00022BE5" w:rsidRPr="003F1A75" w:rsidRDefault="00022BE5" w:rsidP="008A1499">
            <w:pPr>
              <w:pStyle w:val="AASmallLogo"/>
              <w:rPr>
                <w:noProof/>
              </w:rPr>
            </w:pPr>
          </w:p>
        </w:tc>
        <w:tc>
          <w:tcPr>
            <w:tcW w:w="7998" w:type="dxa"/>
            <w:vAlign w:val="center"/>
          </w:tcPr>
          <w:p w14:paraId="4B4B2BCD" w14:textId="60C24F69" w:rsidR="00022BE5" w:rsidRPr="003F1A75" w:rsidRDefault="00022BE5" w:rsidP="003C7CB9">
            <w:pPr>
              <w:pStyle w:val="CBDNormal"/>
              <w:jc w:val="right"/>
            </w:pPr>
            <w:r w:rsidRPr="008D31C1">
              <w:rPr>
                <w:sz w:val="40"/>
              </w:rPr>
              <w:t>CBD</w:t>
            </w:r>
            <w:r w:rsidRPr="008D31C1">
              <w:rPr>
                <w:sz w:val="20"/>
                <w:szCs w:val="20"/>
              </w:rPr>
              <w:t>/COP/17/</w:t>
            </w:r>
            <w:proofErr w:type="gramStart"/>
            <w:r w:rsidRPr="008D31C1">
              <w:rPr>
                <w:sz w:val="20"/>
                <w:szCs w:val="20"/>
              </w:rPr>
              <w:t>WG.I</w:t>
            </w:r>
            <w:proofErr w:type="gramEnd"/>
            <w:r w:rsidRPr="008D31C1">
              <w:rPr>
                <w:sz w:val="20"/>
                <w:szCs w:val="20"/>
              </w:rPr>
              <w:t>/CRP.</w:t>
            </w:r>
            <w:r w:rsidR="006D3834">
              <w:rPr>
                <w:sz w:val="20"/>
                <w:szCs w:val="20"/>
              </w:rPr>
              <w:t>13</w:t>
            </w:r>
            <w:r w:rsidR="00F1793F">
              <w:rPr>
                <w:sz w:val="20"/>
                <w:szCs w:val="20"/>
              </w:rPr>
              <w:t>/Rev.1</w:t>
            </w:r>
          </w:p>
        </w:tc>
      </w:tr>
    </w:tbl>
    <w:p w14:paraId="76BEDEF4" w14:textId="77777777" w:rsidR="008A1499" w:rsidRPr="003F1A75"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3F1A75" w14:paraId="3E90D1AF" w14:textId="77777777" w:rsidTr="008A1499">
        <w:trPr>
          <w:trHeight w:val="1814"/>
        </w:trPr>
        <w:tc>
          <w:tcPr>
            <w:tcW w:w="7370" w:type="dxa"/>
          </w:tcPr>
          <w:p w14:paraId="5632C2DD" w14:textId="77777777" w:rsidR="008A1499" w:rsidRPr="003F1A75" w:rsidRDefault="008A1499" w:rsidP="008A1499">
            <w:pPr>
              <w:pStyle w:val="ACLargeLogo"/>
            </w:pPr>
            <w:r w:rsidRPr="003F1A75">
              <w:rPr>
                <w:noProof/>
              </w:rPr>
              <w:drawing>
                <wp:inline distT="0" distB="0" distL="0" distR="0" wp14:anchorId="310CE8EB" wp14:editId="5750589C">
                  <wp:extent cx="2755631" cy="1030313"/>
                  <wp:effectExtent l="0" t="0" r="0"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
                          <pic:cNvPicPr/>
                        </pic:nvPicPr>
                        <pic:blipFill>
                          <a:blip r:embed="rId15"/>
                          <a:stretch>
                            <a:fillRect/>
                          </a:stretch>
                        </pic:blipFill>
                        <pic:spPr>
                          <a:xfrm>
                            <a:off x="0" y="0"/>
                            <a:ext cx="2755631" cy="1030313"/>
                          </a:xfrm>
                          <a:prstGeom prst="rect">
                            <a:avLst/>
                          </a:prstGeom>
                        </pic:spPr>
                      </pic:pic>
                    </a:graphicData>
                  </a:graphic>
                </wp:inline>
              </w:drawing>
            </w:r>
            <w:r w:rsidRPr="003F1A75">
              <w:t xml:space="preserve"> </w:t>
            </w:r>
          </w:p>
          <w:p w14:paraId="746A8D78" w14:textId="77777777" w:rsidR="008A1499" w:rsidRPr="003F1A75" w:rsidRDefault="008A1499" w:rsidP="008A1499">
            <w:pPr>
              <w:pStyle w:val="ACLargeLogo"/>
            </w:pPr>
          </w:p>
        </w:tc>
        <w:tc>
          <w:tcPr>
            <w:tcW w:w="3112" w:type="dxa"/>
          </w:tcPr>
          <w:p w14:paraId="36C23818" w14:textId="5CEFBC68" w:rsidR="008A1499" w:rsidRPr="003F1A75" w:rsidRDefault="008A1499" w:rsidP="008A1499">
            <w:pPr>
              <w:pStyle w:val="AEDistrNormal"/>
            </w:pPr>
            <w:r w:rsidRPr="003F1A75">
              <w:t xml:space="preserve">Distr.: </w:t>
            </w:r>
            <w:r w:rsidR="00137278">
              <w:t>Limited</w:t>
            </w:r>
            <w:r w:rsidRPr="003F1A75">
              <w:t xml:space="preserve"> </w:t>
            </w:r>
          </w:p>
          <w:p w14:paraId="53EEC22A" w14:textId="38A79FE4" w:rsidR="008A1499" w:rsidRPr="003F1A75" w:rsidRDefault="00022BE5" w:rsidP="008A1499">
            <w:pPr>
              <w:pStyle w:val="AEDistrNormal"/>
            </w:pPr>
            <w:r>
              <w:t>2</w:t>
            </w:r>
            <w:r w:rsidR="00F1793F">
              <w:t>9</w:t>
            </w:r>
            <w:r>
              <w:t xml:space="preserve"> </w:t>
            </w:r>
            <w:r w:rsidR="000B3A7A">
              <w:t>October 2026</w:t>
            </w:r>
          </w:p>
          <w:p w14:paraId="099BB01C" w14:textId="77777777" w:rsidR="008A1499" w:rsidRPr="003F1A75" w:rsidRDefault="008A1499" w:rsidP="008A1499">
            <w:pPr>
              <w:pStyle w:val="AEDistrNormal6pt"/>
            </w:pPr>
            <w:r w:rsidRPr="003F1A75">
              <w:t xml:space="preserve">Original: English </w:t>
            </w:r>
          </w:p>
          <w:p w14:paraId="34BFD666" w14:textId="77777777" w:rsidR="008A1499" w:rsidRPr="003F1A75" w:rsidRDefault="008A1499" w:rsidP="008A1499">
            <w:pPr>
              <w:pStyle w:val="AEDistrNormal6pt"/>
            </w:pPr>
          </w:p>
        </w:tc>
      </w:tr>
    </w:tbl>
    <w:p w14:paraId="137C38DE" w14:textId="77777777" w:rsidR="008A1499" w:rsidRPr="003F1A75"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3F1A75" w14:paraId="6E7C182F" w14:textId="77777777" w:rsidTr="008A1499">
        <w:trPr>
          <w:trHeight w:val="57"/>
        </w:trPr>
        <w:tc>
          <w:tcPr>
            <w:tcW w:w="6094" w:type="dxa"/>
          </w:tcPr>
          <w:p w14:paraId="3DA339DF" w14:textId="77777777" w:rsidR="008A1499" w:rsidRPr="003F1A75" w:rsidRDefault="00240EE6" w:rsidP="008A1499">
            <w:pPr>
              <w:pStyle w:val="AFCorN12Bold"/>
            </w:pPr>
            <w:r>
              <w:t xml:space="preserve">Conference of the Parties to the </w:t>
            </w:r>
            <w:r w:rsidR="006E7BE2">
              <w:br/>
            </w:r>
            <w:r>
              <w:t>Convention on Biological Diversity</w:t>
            </w:r>
            <w:r w:rsidR="008A1499" w:rsidRPr="003F1A75">
              <w:t xml:space="preserve"> </w:t>
            </w:r>
          </w:p>
          <w:p w14:paraId="39EFEEE9" w14:textId="77777777" w:rsidR="008A1499" w:rsidRPr="003F1A75" w:rsidRDefault="00240EE6" w:rsidP="008A1499">
            <w:pPr>
              <w:pStyle w:val="AFCorNBold"/>
            </w:pPr>
            <w:r>
              <w:t>Seventeen</w:t>
            </w:r>
            <w:r w:rsidR="008A1499" w:rsidRPr="003F1A75">
              <w:t xml:space="preserve">th meeting </w:t>
            </w:r>
          </w:p>
          <w:p w14:paraId="44AD44C0" w14:textId="77777777" w:rsidR="008A1499" w:rsidRPr="003F1A75" w:rsidRDefault="00240EE6" w:rsidP="008A1499">
            <w:pPr>
              <w:pStyle w:val="AFCorNNormal"/>
            </w:pPr>
            <w:r>
              <w:t>Yerevan</w:t>
            </w:r>
            <w:r w:rsidR="008A1499" w:rsidRPr="003F1A75">
              <w:t xml:space="preserve">, </w:t>
            </w:r>
            <w:r>
              <w:rPr>
                <w:snapToGrid w:val="0"/>
                <w:kern w:val="22"/>
              </w:rPr>
              <w:t>19</w:t>
            </w:r>
            <w:r w:rsidR="008A1499" w:rsidRPr="003F1A75">
              <w:rPr>
                <w:snapToGrid w:val="0"/>
                <w:kern w:val="22"/>
              </w:rPr>
              <w:t>–</w:t>
            </w:r>
            <w:r>
              <w:rPr>
                <w:snapToGrid w:val="0"/>
                <w:kern w:val="22"/>
              </w:rPr>
              <w:t>30</w:t>
            </w:r>
            <w:r w:rsidR="008A1499" w:rsidRPr="003F1A75">
              <w:rPr>
                <w:snapToGrid w:val="0"/>
                <w:kern w:val="22"/>
              </w:rPr>
              <w:t xml:space="preserve"> </w:t>
            </w:r>
            <w:r>
              <w:rPr>
                <w:snapToGrid w:val="0"/>
                <w:kern w:val="22"/>
              </w:rPr>
              <w:t>October 2026</w:t>
            </w:r>
          </w:p>
          <w:p w14:paraId="1F9E6ACD" w14:textId="77777777" w:rsidR="008A1499" w:rsidRDefault="00137278" w:rsidP="00A44FF6">
            <w:pPr>
              <w:pStyle w:val="AFCorNNormal"/>
            </w:pPr>
            <w:r>
              <w:t>Agenda i</w:t>
            </w:r>
            <w:r w:rsidR="008A1499" w:rsidRPr="003F1A75">
              <w:t xml:space="preserve">tem </w:t>
            </w:r>
            <w:r w:rsidR="00E51951">
              <w:t>8 (</w:t>
            </w:r>
            <w:r w:rsidR="00456DB6">
              <w:t>b</w:t>
            </w:r>
            <w:r w:rsidR="00E51951">
              <w:t>)</w:t>
            </w:r>
          </w:p>
          <w:p w14:paraId="1B73FF42" w14:textId="08EF15B6" w:rsidR="00B723E1" w:rsidRPr="004C00C4" w:rsidRDefault="00B723E1" w:rsidP="00B723E1">
            <w:pPr>
              <w:pStyle w:val="AFCorNNormal"/>
              <w:rPr>
                <w:b/>
                <w:bCs/>
              </w:rPr>
            </w:pPr>
            <w:r w:rsidRPr="004C00C4">
              <w:rPr>
                <w:b/>
                <w:bCs/>
              </w:rPr>
              <w:t xml:space="preserve">Resource mobilization and financial </w:t>
            </w:r>
            <w:r w:rsidRPr="004C00C4">
              <w:rPr>
                <w:b/>
                <w:bCs/>
              </w:rPr>
              <w:br/>
              <w:t xml:space="preserve">mechanism: </w:t>
            </w:r>
            <w:r w:rsidR="00AF6E4E">
              <w:rPr>
                <w:b/>
                <w:bCs/>
              </w:rPr>
              <w:t>financial mechanism</w:t>
            </w:r>
          </w:p>
          <w:p w14:paraId="4C145713" w14:textId="77777777" w:rsidR="00151C3C" w:rsidRPr="003F1A75" w:rsidRDefault="00B723E1" w:rsidP="00B723E1">
            <w:pPr>
              <w:pStyle w:val="AFCorNNormal"/>
            </w:pPr>
            <w:r w:rsidRPr="004C00C4">
              <w:t>Working Group I</w:t>
            </w:r>
          </w:p>
        </w:tc>
        <w:tc>
          <w:tcPr>
            <w:tcW w:w="4388" w:type="dxa"/>
          </w:tcPr>
          <w:p w14:paraId="435D5469" w14:textId="77777777" w:rsidR="008A1499" w:rsidRPr="003F1A75" w:rsidRDefault="008A1499" w:rsidP="008A1499">
            <w:pPr>
              <w:pStyle w:val="CBDNormal"/>
              <w:jc w:val="left"/>
            </w:pPr>
          </w:p>
        </w:tc>
      </w:tr>
    </w:tbl>
    <w:p w14:paraId="23AFF7FC" w14:textId="02B09CE8" w:rsidR="00C9161D" w:rsidRPr="003F1A75" w:rsidRDefault="008A5227" w:rsidP="00A111D1">
      <w:pPr>
        <w:pStyle w:val="CBDTitle"/>
        <w:rPr>
          <w:caps/>
        </w:rPr>
      </w:pPr>
      <w:sdt>
        <w:sdtPr>
          <w:alias w:val="Title"/>
          <w:tag w:val=""/>
          <w:id w:val="772832786"/>
          <w:placeholder>
            <w:docPart w:val="B815F52F5130450D8AB458D2EAAFE0C1"/>
          </w:placeholder>
          <w:dataBinding w:prefixMappings="xmlns:ns0='http://purl.org/dc/elements/1.1/' xmlns:ns1='http://schemas.openxmlformats.org/package/2006/metadata/core-properties' " w:xpath="/ns1:coreProperties[1]/ns0:title[1]" w:storeItemID="{6C3C8BC8-F283-45AE-878A-BAB7291924A1}"/>
          <w:text/>
        </w:sdtPr>
        <w:sdtEndPr/>
        <w:sdtContent>
          <w:r w:rsidR="00022BE5">
            <w:t>Financial mechanism</w:t>
          </w:r>
        </w:sdtContent>
      </w:sdt>
      <w:r w:rsidR="00105372" w:rsidRPr="003F1A75">
        <w:rPr>
          <w:caps/>
        </w:rPr>
        <w:t xml:space="preserve"> </w:t>
      </w:r>
    </w:p>
    <w:p w14:paraId="29B8AD53" w14:textId="77777777" w:rsidR="00137278" w:rsidRDefault="00137278" w:rsidP="00E51951">
      <w:pPr>
        <w:pStyle w:val="CBDSubTitle"/>
      </w:pPr>
      <w:r>
        <w:t xml:space="preserve">Draft decision submitted by </w:t>
      </w:r>
      <w:r w:rsidR="00E51951">
        <w:t>the Chair of Working Group I</w:t>
      </w:r>
    </w:p>
    <w:p w14:paraId="7CEFF082" w14:textId="77777777" w:rsidR="00ED4A2B" w:rsidRPr="00B87A50" w:rsidRDefault="00ED4A2B" w:rsidP="00ED4A2B">
      <w:pPr>
        <w:pStyle w:val="CBDNormalNoNumber"/>
        <w:tabs>
          <w:tab w:val="clear" w:pos="567"/>
          <w:tab w:val="clear" w:pos="1134"/>
        </w:tabs>
        <w:ind w:firstLine="567"/>
        <w:rPr>
          <w:i/>
          <w:iCs/>
          <w:snapToGrid w:val="0"/>
        </w:rPr>
      </w:pPr>
      <w:r w:rsidRPr="00B87A50">
        <w:rPr>
          <w:i/>
          <w:iCs/>
          <w:snapToGrid w:val="0"/>
        </w:rPr>
        <w:t>The Conference of the Parties</w:t>
      </w:r>
      <w:r w:rsidRPr="00B87A50">
        <w:rPr>
          <w:snapToGrid w:val="0"/>
        </w:rPr>
        <w:t>,</w:t>
      </w:r>
    </w:p>
    <w:p w14:paraId="1BEAB639" w14:textId="77777777" w:rsidR="00ED4A2B" w:rsidRPr="00B87A50" w:rsidRDefault="00ED4A2B" w:rsidP="00ED4A2B">
      <w:pPr>
        <w:pStyle w:val="CBDDesicionText"/>
        <w:tabs>
          <w:tab w:val="clear" w:pos="1134"/>
        </w:tabs>
        <w:ind w:left="567"/>
      </w:pPr>
      <w:r w:rsidRPr="00B87A50">
        <w:rPr>
          <w:i/>
          <w:iCs/>
        </w:rPr>
        <w:t>Recalling</w:t>
      </w:r>
      <w:r w:rsidRPr="00B87A50">
        <w:t xml:space="preserve"> its decisions </w:t>
      </w:r>
      <w:hyperlink r:id="rId16" w:history="1">
        <w:r w:rsidRPr="00B87A50">
          <w:rPr>
            <w:rStyle w:val="Hyperlink"/>
          </w:rPr>
          <w:t>15/15</w:t>
        </w:r>
      </w:hyperlink>
      <w:r w:rsidRPr="00B87A50">
        <w:t xml:space="preserve"> of 19 December 2022 and </w:t>
      </w:r>
      <w:hyperlink r:id="rId17" w:history="1">
        <w:r w:rsidRPr="00B87A50">
          <w:rPr>
            <w:rStyle w:val="Hyperlink"/>
          </w:rPr>
          <w:t>16/33</w:t>
        </w:r>
      </w:hyperlink>
      <w:r w:rsidRPr="00B87A50">
        <w:t xml:space="preserve"> of 27 February 2025 pertaining to the assessment of funding needed by </w:t>
      </w:r>
      <w:r w:rsidRPr="00B87A50">
        <w:rPr>
          <w:snapToGrid w:val="0"/>
        </w:rPr>
        <w:t>all eligible developing country Parties, in particular the least developed countries and small island developing States, and Parties with economies in transition</w:t>
      </w:r>
      <w:r w:rsidRPr="00B87A50">
        <w:t xml:space="preserve"> for the implementation of the Convention on Biological Diversity</w:t>
      </w:r>
      <w:r w:rsidRPr="00B87A50">
        <w:rPr>
          <w:rStyle w:val="FootnoteReference"/>
        </w:rPr>
        <w:footnoteReference w:id="1"/>
      </w:r>
      <w:r w:rsidRPr="00B87A50">
        <w:t xml:space="preserve"> and its Protocols for the ninth replenishment period of the Global Environment Facility Trust Fund (July 2026–June 2030),</w:t>
      </w:r>
    </w:p>
    <w:p w14:paraId="165D5A16" w14:textId="77777777" w:rsidR="00ED4A2B" w:rsidRPr="00B87A50" w:rsidRDefault="00ED4A2B" w:rsidP="00ED4A2B">
      <w:pPr>
        <w:pStyle w:val="CBDDesicionText"/>
        <w:tabs>
          <w:tab w:val="clear" w:pos="1134"/>
        </w:tabs>
        <w:ind w:left="567"/>
      </w:pPr>
      <w:r w:rsidRPr="00B87A50">
        <w:rPr>
          <w:i/>
        </w:rPr>
        <w:t>Recalling also</w:t>
      </w:r>
      <w:r w:rsidRPr="00B87A50">
        <w:t xml:space="preserve"> the four-year outcome-oriented framework of biodiversity programme priorities of the Convention and its Protocols for the ninth replenishment period of the Global Environment Facility Trust Fund contained in annex I to decision </w:t>
      </w:r>
      <w:hyperlink r:id="rId18" w:history="1">
        <w:r w:rsidRPr="00B87A50">
          <w:rPr>
            <w:rStyle w:val="Hyperlink"/>
          </w:rPr>
          <w:t>16/33</w:t>
        </w:r>
      </w:hyperlink>
      <w:r w:rsidRPr="00B87A50">
        <w:t>,</w:t>
      </w:r>
    </w:p>
    <w:p w14:paraId="1655CC5F" w14:textId="77777777" w:rsidR="00ED4A2B" w:rsidRPr="00B87A50" w:rsidRDefault="00ED4A2B" w:rsidP="00ED4A2B">
      <w:pPr>
        <w:pStyle w:val="CBDDesicionText"/>
        <w:tabs>
          <w:tab w:val="clear" w:pos="1134"/>
        </w:tabs>
        <w:ind w:left="567"/>
        <w:rPr>
          <w:snapToGrid w:val="0"/>
        </w:rPr>
      </w:pPr>
      <w:r w:rsidRPr="00B87A50">
        <w:rPr>
          <w:i/>
        </w:rPr>
        <w:t>Recognizing</w:t>
      </w:r>
      <w:r w:rsidRPr="00B87A50">
        <w:t xml:space="preserve"> that the Kunming-Montreal Global Biodiversity Framework</w:t>
      </w:r>
      <w:r w:rsidRPr="00B87A50">
        <w:rPr>
          <w:rStyle w:val="FootnoteReference"/>
        </w:rPr>
        <w:footnoteReference w:id="2"/>
      </w:r>
      <w:r w:rsidRPr="00B87A50">
        <w:t xml:space="preserve"> is relevant to all biodiversity-related conventions and other multilateral environmental agreements and the mandate of the Global Environment Facility,</w:t>
      </w:r>
    </w:p>
    <w:p w14:paraId="748E0BD6" w14:textId="6A6E4B2B" w:rsidR="00ED4A2B" w:rsidRPr="00923710" w:rsidRDefault="00ED4A2B" w:rsidP="00ED4A2B">
      <w:pPr>
        <w:pStyle w:val="CBDNormalNoNumber"/>
        <w:tabs>
          <w:tab w:val="clear" w:pos="567"/>
          <w:tab w:val="clear" w:pos="1134"/>
        </w:tabs>
        <w:ind w:firstLine="567"/>
      </w:pPr>
      <w:r w:rsidRPr="00923710">
        <w:t>[1.</w:t>
      </w:r>
      <w:r w:rsidRPr="00923710">
        <w:tab/>
        <w:t>[</w:t>
      </w:r>
      <w:r w:rsidRPr="00923710">
        <w:rPr>
          <w:i/>
          <w:iCs/>
        </w:rPr>
        <w:t>Welcomes</w:t>
      </w:r>
      <w:r w:rsidRPr="00923710">
        <w:t>][</w:t>
      </w:r>
      <w:r w:rsidRPr="00923710">
        <w:rPr>
          <w:i/>
          <w:iCs/>
        </w:rPr>
        <w:t>Acknowledges</w:t>
      </w:r>
      <w:r w:rsidRPr="00923710">
        <w:t>][</w:t>
      </w:r>
      <w:r w:rsidRPr="00923710">
        <w:rPr>
          <w:i/>
          <w:iCs/>
        </w:rPr>
        <w:t>Notes with appreciation</w:t>
      </w:r>
      <w:r w:rsidRPr="00923710">
        <w:t xml:space="preserve">] the pledges made as at 30 May 2026 for the ninth replenishment of the Global Environment Facility Trust Fund by participant countries, namely, Australia, Austria, Belgium, Brazil, Canada, China, Côte d’Ivoire, France, Germany, India, Ireland, Italy, Japan, Luxembourg, Mexico, Netherlands (Kingdom of the), New Zealand, Norway, Slovenia, </w:t>
      </w:r>
      <w:r w:rsidRPr="004D01B8">
        <w:t xml:space="preserve">South Africa, </w:t>
      </w:r>
      <w:r w:rsidR="005B4871" w:rsidRPr="004D01B8">
        <w:t xml:space="preserve">Spain, </w:t>
      </w:r>
      <w:r w:rsidRPr="004D01B8">
        <w:t>Switzerland</w:t>
      </w:r>
      <w:r w:rsidR="00FA7816" w:rsidRPr="00923710">
        <w:t>, the United Kingdom of Great Britain and Norther</w:t>
      </w:r>
      <w:r w:rsidR="004D01B8">
        <w:t>n</w:t>
      </w:r>
      <w:r w:rsidR="00FA7816" w:rsidRPr="00923710">
        <w:t xml:space="preserve"> Ireland and </w:t>
      </w:r>
      <w:r w:rsidRPr="00923710">
        <w:t xml:space="preserve">Uzbekistan, which amounted to approximately </w:t>
      </w:r>
      <w:r w:rsidR="009F7890" w:rsidRPr="00923710">
        <w:t>4.4</w:t>
      </w:r>
      <w:r w:rsidRPr="00923710">
        <w:t> billion United States dollars, using the agreed reference exchange rates for the replenishment period;</w:t>
      </w:r>
      <w:r w:rsidRPr="00923710">
        <w:rPr>
          <w:vertAlign w:val="superscript"/>
        </w:rPr>
        <w:footnoteReference w:id="3"/>
      </w:r>
      <w:r w:rsidRPr="00923710">
        <w:t>]</w:t>
      </w:r>
    </w:p>
    <w:p w14:paraId="0868FAD8" w14:textId="4459BE96" w:rsidR="00ED4A2B" w:rsidRPr="00B87A50" w:rsidRDefault="00ED4A2B" w:rsidP="00ED4A2B">
      <w:pPr>
        <w:pStyle w:val="CBDNormalNoNumber"/>
        <w:tabs>
          <w:tab w:val="clear" w:pos="567"/>
          <w:tab w:val="clear" w:pos="1134"/>
        </w:tabs>
        <w:ind w:firstLine="567"/>
      </w:pPr>
      <w:r w:rsidRPr="00923710">
        <w:t>[2.</w:t>
      </w:r>
      <w:r w:rsidRPr="00923710">
        <w:tab/>
      </w:r>
      <w:r w:rsidRPr="00923710">
        <w:rPr>
          <w:i/>
          <w:iCs/>
        </w:rPr>
        <w:t>Notes with concern</w:t>
      </w:r>
      <w:r w:rsidRPr="00923710">
        <w:t xml:space="preserve"> that the amount of </w:t>
      </w:r>
      <w:r w:rsidR="00AB414D" w:rsidRPr="00923710">
        <w:t>4.4</w:t>
      </w:r>
      <w:r w:rsidR="00A8761B">
        <w:t> </w:t>
      </w:r>
      <w:r w:rsidRPr="00923710">
        <w:t>billion dollars is contributed by only 50 per cent of developed country Parties, and appreciates the contributions of developing country Parties, namely, Brazil, China, Côte d’Ivoire, India, Mexico, South Africa and Uzbekistan;</w:t>
      </w:r>
      <w:r w:rsidRPr="00923710">
        <w:rPr>
          <w:vertAlign w:val="superscript"/>
        </w:rPr>
        <w:footnoteReference w:id="4"/>
      </w:r>
      <w:r w:rsidRPr="00923710">
        <w:t>]</w:t>
      </w:r>
      <w:r w:rsidRPr="00B87A50">
        <w:t xml:space="preserve"> </w:t>
      </w:r>
    </w:p>
    <w:p w14:paraId="3E6BEBBD" w14:textId="41F15F20" w:rsidR="00ED4A2B" w:rsidRPr="00B87A50" w:rsidRDefault="00ED4A2B" w:rsidP="00ED4A2B">
      <w:pPr>
        <w:pStyle w:val="CBDNormalNoNumber"/>
        <w:tabs>
          <w:tab w:val="clear" w:pos="567"/>
          <w:tab w:val="clear" w:pos="1134"/>
        </w:tabs>
        <w:ind w:firstLine="567"/>
      </w:pPr>
      <w:r w:rsidRPr="00B87A50">
        <w:t>[3.</w:t>
      </w:r>
      <w:r w:rsidRPr="00B87A50">
        <w:tab/>
        <w:t>[</w:t>
      </w:r>
      <w:r w:rsidRPr="00B87A50">
        <w:rPr>
          <w:i/>
          <w:iCs/>
        </w:rPr>
        <w:t>Notes with deep concern</w:t>
      </w:r>
      <w:r w:rsidRPr="00B87A50">
        <w:t xml:space="preserve">] that [the negotiations for the ninth replenishment of the Global Environment Facility Trust Fund concluded with a reduction of </w:t>
      </w:r>
      <w:r w:rsidR="00653C21">
        <w:t>17</w:t>
      </w:r>
      <w:r w:rsidRPr="00B87A50">
        <w:t xml:space="preserve"> per cent compared with </w:t>
      </w:r>
      <w:r w:rsidRPr="00B87A50">
        <w:lastRenderedPageBreak/>
        <w:t>the eighth replenishment period and that such a reduction comes at a time when Parties are expected to accelerate the implementation of the Kunming-Montreal Global Biodiversity Framework][the overall level of resources remains insufficient in the light of the scale of needs to implement the Convention on Biological Diversity and its Protocols and the Kunming-Montreal Global Biodiversity Framework, in particular Target 19 (a);]</w:t>
      </w:r>
      <w:r w:rsidRPr="00923710">
        <w:t>]</w:t>
      </w:r>
      <w:r w:rsidRPr="00923710">
        <w:rPr>
          <w:rStyle w:val="FootnoteReference"/>
        </w:rPr>
        <w:footnoteReference w:id="5"/>
      </w:r>
      <w:r w:rsidRPr="00B87A50">
        <w:t xml:space="preserve"> </w:t>
      </w:r>
    </w:p>
    <w:p w14:paraId="4D3F7F23" w14:textId="77777777" w:rsidR="00ED4A2B" w:rsidRPr="00B87A50" w:rsidRDefault="00ED4A2B" w:rsidP="00ED4A2B">
      <w:pPr>
        <w:pStyle w:val="CBDNormalNoNumber"/>
        <w:tabs>
          <w:tab w:val="clear" w:pos="567"/>
          <w:tab w:val="clear" w:pos="1134"/>
        </w:tabs>
        <w:ind w:firstLine="567"/>
      </w:pPr>
      <w:r w:rsidRPr="00B87A50">
        <w:t>4.</w:t>
      </w:r>
      <w:r w:rsidRPr="00B87A50">
        <w:tab/>
        <w:t>[</w:t>
      </w:r>
      <w:r w:rsidRPr="00B87A50">
        <w:rPr>
          <w:i/>
          <w:iCs/>
        </w:rPr>
        <w:t>Urges</w:t>
      </w:r>
      <w:r w:rsidRPr="00B87A50">
        <w:t>][</w:t>
      </w:r>
      <w:r w:rsidRPr="00B87A50">
        <w:rPr>
          <w:i/>
          <w:iCs/>
        </w:rPr>
        <w:t>Requests</w:t>
      </w:r>
      <w:r w:rsidRPr="00B87A50">
        <w:t>] developed country Parties, and invites other Parties that voluntarily assume the obligations of developed country Parties and other countries, to make contributions for the ninth replenishment of the Global Environment Facility Trust Fund in support of the full implementation of the Framework and in accordance with the provisions of Article 20 of the Convention;</w:t>
      </w:r>
    </w:p>
    <w:p w14:paraId="17FD3483" w14:textId="77777777" w:rsidR="00ED4A2B" w:rsidRPr="00B87A50" w:rsidRDefault="00ED4A2B" w:rsidP="00ED4A2B">
      <w:pPr>
        <w:pStyle w:val="CBDNormalNoNumber"/>
        <w:tabs>
          <w:tab w:val="clear" w:pos="567"/>
          <w:tab w:val="clear" w:pos="1134"/>
        </w:tabs>
        <w:ind w:firstLine="567"/>
      </w:pPr>
      <w:r w:rsidRPr="00B87A50">
        <w:t>5.</w:t>
      </w:r>
      <w:r w:rsidRPr="00B87A50">
        <w:tab/>
      </w:r>
      <w:r w:rsidRPr="00B87A50">
        <w:rPr>
          <w:i/>
          <w:iCs/>
        </w:rPr>
        <w:t xml:space="preserve">Welcomes </w:t>
      </w:r>
      <w:r w:rsidRPr="00B87A50">
        <w:t>the report of the Council of the Global Environment Facility for the seventeenth meeting of the Conference of the Parties;</w:t>
      </w:r>
      <w:r w:rsidRPr="00B87A50">
        <w:rPr>
          <w:rStyle w:val="FootnoteReference"/>
        </w:rPr>
        <w:footnoteReference w:id="6"/>
      </w:r>
    </w:p>
    <w:p w14:paraId="67D4546A" w14:textId="77777777" w:rsidR="00ED4A2B" w:rsidRPr="00B87A50" w:rsidRDefault="00ED4A2B" w:rsidP="00ED4A2B">
      <w:pPr>
        <w:pStyle w:val="CBDNormalNoNumber"/>
        <w:tabs>
          <w:tab w:val="clear" w:pos="567"/>
          <w:tab w:val="clear" w:pos="1134"/>
        </w:tabs>
        <w:ind w:firstLine="567"/>
      </w:pPr>
      <w:r w:rsidRPr="00B87A50">
        <w:t>6.</w:t>
      </w:r>
      <w:r w:rsidRPr="00B87A50">
        <w:tab/>
      </w:r>
      <w:r w:rsidRPr="00B87A50">
        <w:rPr>
          <w:i/>
          <w:iCs/>
        </w:rPr>
        <w:t>Also welcomes</w:t>
      </w:r>
      <w:r w:rsidRPr="00B87A50">
        <w:t xml:space="preserve"> the improved disaggregation of co-financing by source in the report of the Council of the Global Environment Facility and encourages the Facility to continue to enhance the transparency and granularity of future reporting on the various sources of co-financing;</w:t>
      </w:r>
    </w:p>
    <w:p w14:paraId="57B743A4" w14:textId="77777777" w:rsidR="00ED4A2B" w:rsidRPr="00B87A50" w:rsidRDefault="00ED4A2B" w:rsidP="00ED4A2B">
      <w:pPr>
        <w:pStyle w:val="CBDNormalNoNumber"/>
        <w:tabs>
          <w:tab w:val="clear" w:pos="567"/>
          <w:tab w:val="clear" w:pos="1134"/>
        </w:tabs>
        <w:ind w:firstLine="567"/>
      </w:pPr>
      <w:r w:rsidRPr="00B87A50">
        <w:t>7.</w:t>
      </w:r>
      <w:r w:rsidRPr="00B87A50">
        <w:tab/>
      </w:r>
      <w:r w:rsidRPr="00B87A50">
        <w:rPr>
          <w:i/>
          <w:iCs/>
        </w:rPr>
        <w:t>Notes with appreciation</w:t>
      </w:r>
      <w:r w:rsidRPr="00B87A50">
        <w:t xml:space="preserve"> that the programming directions for the ninth replenishment period have been designed to deliver on all elements of the four-year outcome-oriented framework of biodiversity programme priorities of the Convention and its Protocols for the ninth replenishment period adopted by the Conference of the Parties at its sixteenth meeting,</w:t>
      </w:r>
      <w:r w:rsidRPr="00B87A50">
        <w:rPr>
          <w:rStyle w:val="FootnoteReference"/>
        </w:rPr>
        <w:footnoteReference w:id="7"/>
      </w:r>
      <w:r w:rsidRPr="00B87A50">
        <w:t xml:space="preserve"> reflecting the effective response to the guidance provided by the Conference of the Parties;</w:t>
      </w:r>
    </w:p>
    <w:p w14:paraId="2CAAE251" w14:textId="77777777" w:rsidR="00ED4A2B" w:rsidRPr="00B87A50" w:rsidRDefault="00ED4A2B" w:rsidP="00ED4A2B">
      <w:pPr>
        <w:pStyle w:val="CBDNormalNoNumber"/>
        <w:tabs>
          <w:tab w:val="clear" w:pos="567"/>
          <w:tab w:val="clear" w:pos="1134"/>
        </w:tabs>
        <w:ind w:firstLine="567"/>
        <w:rPr>
          <w:lang w:eastAsia="zh-CN"/>
        </w:rPr>
      </w:pPr>
      <w:r w:rsidRPr="00B87A50">
        <w:rPr>
          <w:lang w:eastAsia="zh-CN"/>
        </w:rPr>
        <w:t>8.</w:t>
      </w:r>
      <w:r w:rsidRPr="00B87A50">
        <w:rPr>
          <w:lang w:eastAsia="zh-CN"/>
        </w:rPr>
        <w:tab/>
      </w:r>
      <w:r w:rsidRPr="00B87A50">
        <w:rPr>
          <w:i/>
          <w:iCs/>
        </w:rPr>
        <w:t>Welcomes</w:t>
      </w:r>
      <w:r w:rsidRPr="00B87A50">
        <w:rPr>
          <w:lang w:eastAsia="zh-CN"/>
        </w:rPr>
        <w:t xml:space="preserve"> the allocation of 35 per cent of the ninth replenishment resources to the biodiversity focal area, which is the largest focal area, and the aim of committing at least 70 per cent of funding to biodiversity over that period, according to the Rio marker methodology</w:t>
      </w:r>
      <w:r w:rsidRPr="00B87A50">
        <w:t xml:space="preserve"> </w:t>
      </w:r>
      <w:r w:rsidRPr="00B87A50">
        <w:rPr>
          <w:lang w:eastAsia="zh-CN"/>
        </w:rPr>
        <w:t>of the Development Assistance Committee of the Organisation for Economic Co-operation and Development;</w:t>
      </w:r>
    </w:p>
    <w:p w14:paraId="32B8FAF1" w14:textId="77777777" w:rsidR="00ED4A2B" w:rsidRPr="00B87A50" w:rsidRDefault="00ED4A2B" w:rsidP="00ED4A2B">
      <w:pPr>
        <w:pStyle w:val="CBDNormalNoNumber"/>
        <w:tabs>
          <w:tab w:val="clear" w:pos="567"/>
          <w:tab w:val="clear" w:pos="1134"/>
        </w:tabs>
        <w:ind w:firstLine="567"/>
        <w:rPr>
          <w:lang w:eastAsia="zh-CN"/>
        </w:rPr>
      </w:pPr>
      <w:r w:rsidRPr="00B87A50">
        <w:rPr>
          <w:lang w:eastAsia="zh-CN"/>
        </w:rPr>
        <w:t>9</w:t>
      </w:r>
      <w:r w:rsidRPr="00B87A50">
        <w:rPr>
          <w:i/>
          <w:iCs/>
          <w:lang w:eastAsia="zh-CN"/>
        </w:rPr>
        <w:t>.</w:t>
      </w:r>
      <w:r w:rsidRPr="00B87A50">
        <w:rPr>
          <w:i/>
          <w:iCs/>
          <w:lang w:eastAsia="zh-CN"/>
        </w:rPr>
        <w:tab/>
        <w:t>Also welcomes</w:t>
      </w:r>
      <w:r w:rsidRPr="00B87A50">
        <w:rPr>
          <w:lang w:eastAsia="zh-CN"/>
        </w:rPr>
        <w:t xml:space="preserve"> the inclusion in the programming directions and policy recommendations of the Global Environment Facility for the ninth replenishment period of the indigenous people and local community conservation initiative,</w:t>
      </w:r>
      <w:r w:rsidRPr="00B87A50">
        <w:rPr>
          <w:rStyle w:val="FootnoteReference"/>
          <w:lang w:eastAsia="zh-CN"/>
        </w:rPr>
        <w:footnoteReference w:id="8"/>
      </w:r>
      <w:r w:rsidRPr="00B87A50">
        <w:rPr>
          <w:lang w:eastAsia="zh-CN"/>
        </w:rPr>
        <w:t xml:space="preserve"> an aspirational target of programming 20 per cent of resources to support indigenous peoples and local communities and strengthened support to least developed countries and small island developing States, with an aspirational benchmark of 35 per cent for those countries, as well as the introduction of the aspirational target of programming 25 per cent to mobilize private capital;</w:t>
      </w:r>
    </w:p>
    <w:p w14:paraId="7D7FCE42" w14:textId="77777777" w:rsidR="00ED4A2B" w:rsidRPr="00B87A50" w:rsidRDefault="00ED4A2B" w:rsidP="00ED4A2B">
      <w:pPr>
        <w:pStyle w:val="CBDNormalNoNumber"/>
        <w:tabs>
          <w:tab w:val="clear" w:pos="567"/>
          <w:tab w:val="clear" w:pos="1134"/>
        </w:tabs>
        <w:ind w:firstLine="567"/>
        <w:rPr>
          <w:rFonts w:eastAsia="Times New Roman"/>
          <w:u w:val="single"/>
        </w:rPr>
      </w:pPr>
      <w:r w:rsidRPr="00B87A50">
        <w:t>10.</w:t>
      </w:r>
      <w:r w:rsidRPr="00B87A50">
        <w:tab/>
      </w:r>
      <w:r w:rsidRPr="00B87A50">
        <w:rPr>
          <w:i/>
          <w:iCs/>
        </w:rPr>
        <w:t>Further</w:t>
      </w:r>
      <w:r w:rsidRPr="00B87A50">
        <w:t xml:space="preserve"> </w:t>
      </w:r>
      <w:r w:rsidRPr="00B87A50">
        <w:rPr>
          <w:rFonts w:eastAsia="Times New Roman"/>
          <w:i/>
          <w:iCs/>
        </w:rPr>
        <w:t xml:space="preserve">welcomes </w:t>
      </w:r>
      <w:r w:rsidRPr="00B87A50">
        <w:rPr>
          <w:rFonts w:eastAsia="Times New Roman"/>
        </w:rPr>
        <w:t xml:space="preserve">the establishment of the Ad Hoc Governance Working Group of the Council of the Global Environment Facility under the ninth replenishment of the Facility, in response to decision </w:t>
      </w:r>
      <w:hyperlink r:id="rId19" w:history="1">
        <w:r w:rsidRPr="00B87A50">
          <w:rPr>
            <w:rStyle w:val="Hyperlink"/>
            <w:rFonts w:eastAsia="Times New Roman"/>
          </w:rPr>
          <w:t>16/33</w:t>
        </w:r>
      </w:hyperlink>
      <w:r w:rsidRPr="00B87A50">
        <w:rPr>
          <w:rFonts w:eastAsia="Times New Roman"/>
        </w:rPr>
        <w:t>;</w:t>
      </w:r>
    </w:p>
    <w:p w14:paraId="2B18AA98" w14:textId="270D18B6" w:rsidR="00ED4A2B" w:rsidRPr="00B87A50" w:rsidRDefault="00ED4A2B" w:rsidP="00ED4A2B">
      <w:pPr>
        <w:pStyle w:val="CBDNormalNoNumber"/>
        <w:tabs>
          <w:tab w:val="clear" w:pos="567"/>
          <w:tab w:val="clear" w:pos="1134"/>
        </w:tabs>
        <w:ind w:firstLine="567"/>
        <w:rPr>
          <w:rFonts w:eastAsia="Times New Roman"/>
        </w:rPr>
      </w:pPr>
      <w:r w:rsidRPr="00B87A50">
        <w:rPr>
          <w:rFonts w:eastAsia="Times New Roman"/>
        </w:rPr>
        <w:t>[11.</w:t>
      </w:r>
      <w:r w:rsidRPr="00B87A50">
        <w:rPr>
          <w:rFonts w:eastAsia="Times New Roman"/>
        </w:rPr>
        <w:tab/>
      </w:r>
      <w:r w:rsidRPr="00B87A50">
        <w:rPr>
          <w:rFonts w:eastAsia="Times New Roman"/>
          <w:i/>
          <w:iCs/>
        </w:rPr>
        <w:t>Requests</w:t>
      </w:r>
      <w:r w:rsidRPr="00B87A50">
        <w:rPr>
          <w:rFonts w:eastAsia="Times New Roman"/>
        </w:rPr>
        <w:t xml:space="preserve"> the Council of the Global Environment Facility to take into account the criteria set out in paragraph 21 of decision </w:t>
      </w:r>
      <w:hyperlink r:id="rId20" w:history="1">
        <w:r w:rsidRPr="00B87A50">
          <w:rPr>
            <w:rStyle w:val="Hyperlink"/>
            <w:rFonts w:eastAsia="Times New Roman"/>
          </w:rPr>
          <w:t>16/34</w:t>
        </w:r>
      </w:hyperlink>
      <w:r w:rsidRPr="00B87A50">
        <w:rPr>
          <w:rFonts w:eastAsia="Times New Roman"/>
        </w:rPr>
        <w:t xml:space="preserve"> of 27 February 2025 [and decision 17/</w:t>
      </w:r>
      <w:proofErr w:type="gramStart"/>
      <w:r w:rsidRPr="00B87A50">
        <w:rPr>
          <w:rFonts w:eastAsia="Times New Roman"/>
        </w:rPr>
        <w:t>--]</w:t>
      </w:r>
      <w:r w:rsidR="005541E5">
        <w:rPr>
          <w:rFonts w:eastAsia="Times New Roman"/>
        </w:rPr>
        <w:t>[</w:t>
      </w:r>
      <w:proofErr w:type="gramEnd"/>
      <w:r w:rsidRPr="00B87A50">
        <w:rPr>
          <w:rFonts w:eastAsia="Times New Roman"/>
        </w:rPr>
        <w:t xml:space="preserve">, ensuring a </w:t>
      </w:r>
      <w:r w:rsidRPr="00B87A50">
        <w:rPr>
          <w:rFonts w:eastAsia="Times New Roman"/>
        </w:rPr>
        <w:lastRenderedPageBreak/>
        <w:t xml:space="preserve">democratic and transparent system of governance that is fair, equitable, inclusive, efficient and </w:t>
      </w:r>
      <w:proofErr w:type="gramStart"/>
      <w:r w:rsidRPr="00B87A50">
        <w:rPr>
          <w:rFonts w:eastAsia="Times New Roman"/>
        </w:rPr>
        <w:t>representative[</w:t>
      </w:r>
      <w:proofErr w:type="gramEnd"/>
      <w:r w:rsidRPr="00B87A50">
        <w:rPr>
          <w:rFonts w:eastAsia="Times New Roman"/>
        </w:rPr>
        <w:t>, while</w:t>
      </w:r>
      <w:r w:rsidR="00B0587B">
        <w:rPr>
          <w:rFonts w:eastAsia="Times New Roman"/>
        </w:rPr>
        <w:t xml:space="preserve"> </w:t>
      </w:r>
      <w:r w:rsidR="00EA33DE">
        <w:rPr>
          <w:rFonts w:eastAsia="Times New Roman"/>
        </w:rPr>
        <w:t>encouraging</w:t>
      </w:r>
      <w:r w:rsidRPr="00B87A50">
        <w:rPr>
          <w:rFonts w:eastAsia="Times New Roman"/>
        </w:rPr>
        <w:t xml:space="preserve"> the effective participation of indigenous people and local communities, women and youth]</w:t>
      </w:r>
      <w:r w:rsidR="005541E5">
        <w:rPr>
          <w:rFonts w:eastAsia="Times New Roman"/>
        </w:rPr>
        <w:t>]</w:t>
      </w:r>
      <w:r w:rsidRPr="00B87A50">
        <w:rPr>
          <w:rFonts w:eastAsia="Times New Roman"/>
        </w:rPr>
        <w:t>;]</w:t>
      </w:r>
    </w:p>
    <w:p w14:paraId="6C55635B" w14:textId="77777777" w:rsidR="00ED4A2B" w:rsidRPr="00B87A50" w:rsidRDefault="00ED4A2B" w:rsidP="00ED4A2B">
      <w:pPr>
        <w:pStyle w:val="CBDNormalNoNumber"/>
        <w:keepNext/>
        <w:tabs>
          <w:tab w:val="clear" w:pos="567"/>
          <w:tab w:val="clear" w:pos="1134"/>
        </w:tabs>
        <w:ind w:firstLine="567"/>
      </w:pPr>
      <w:r w:rsidRPr="00B87A50">
        <w:t>12.</w:t>
      </w:r>
      <w:r w:rsidRPr="00B87A50">
        <w:tab/>
      </w:r>
      <w:r w:rsidRPr="00B87A50">
        <w:rPr>
          <w:i/>
          <w:iCs/>
        </w:rPr>
        <w:t>Requests</w:t>
      </w:r>
      <w:r w:rsidRPr="00B87A50">
        <w:t xml:space="preserve"> the Global Environment Facility to accelerate efforts to further strengthen its effectiveness, including by:</w:t>
      </w:r>
    </w:p>
    <w:p w14:paraId="22D1879B" w14:textId="77777777" w:rsidR="00ED4A2B" w:rsidRPr="00B87A50" w:rsidRDefault="00ED4A2B" w:rsidP="00ED4A2B">
      <w:pPr>
        <w:pStyle w:val="CBDNormalNoNumber"/>
        <w:tabs>
          <w:tab w:val="clear" w:pos="567"/>
          <w:tab w:val="clear" w:pos="1134"/>
        </w:tabs>
        <w:ind w:firstLine="567"/>
      </w:pPr>
      <w:r w:rsidRPr="00B87A50">
        <w:t>(a)</w:t>
      </w:r>
      <w:r w:rsidRPr="00B87A50">
        <w:tab/>
        <w:t xml:space="preserve">Improving integration pathways, approaches and integrated programmes that deliver system-wide environmental benefits to improve synergies among environmental conventions, while ensuring that such programmes take into account their respective mandates, remain country-driven, responsive to national circumstances and priorities, and implemented through meaningful engagement with national executing agencies from recipient countries; </w:t>
      </w:r>
    </w:p>
    <w:p w14:paraId="5B4C0E5D" w14:textId="77777777" w:rsidR="00ED4A2B" w:rsidRPr="00B87A50" w:rsidRDefault="00ED4A2B" w:rsidP="00ED4A2B">
      <w:pPr>
        <w:pStyle w:val="CBDNormalNoNumber"/>
        <w:tabs>
          <w:tab w:val="clear" w:pos="567"/>
          <w:tab w:val="clear" w:pos="1134"/>
        </w:tabs>
        <w:ind w:firstLine="567"/>
      </w:pPr>
      <w:r w:rsidRPr="00B87A50">
        <w:t>(b)</w:t>
      </w:r>
      <w:r w:rsidRPr="00B87A50">
        <w:tab/>
        <w:t>Enabling and facilitating private sector financing aligned with the objectives of the Convention through its blended finance programme funding window and the provision of predictable support to eligible Parties, with a view to developing projects and programmes that enable greater private sector investment and financial flows, including through long-term enabling policy frameworks, incentives, regulations, blended finance tools and the development of financially viable, investment-ready biodiversity finance projects and pipelines, while recognizing that such investments complement public finance;</w:t>
      </w:r>
    </w:p>
    <w:p w14:paraId="0FCFE373" w14:textId="77777777" w:rsidR="00ED4A2B" w:rsidRPr="00B87A50" w:rsidRDefault="00ED4A2B" w:rsidP="00ED4A2B">
      <w:pPr>
        <w:pStyle w:val="CBDNormalNoNumber"/>
        <w:tabs>
          <w:tab w:val="clear" w:pos="1134"/>
        </w:tabs>
        <w:ind w:firstLine="567"/>
      </w:pPr>
      <w:r w:rsidRPr="00B87A50">
        <w:t>(c)</w:t>
      </w:r>
      <w:r w:rsidRPr="00B87A50">
        <w:tab/>
        <w:t>Promoting whole-of-society and whole-of-government approaches, as appropriate and in accordance with national circumstances, to strengthen programme and project ownership at the national level and the alignment of biodiversity actions with nationally identified priorities, national biodiversity strategies and action plans, national development priorities</w:t>
      </w:r>
      <w:r w:rsidRPr="00B87A50">
        <w:rPr>
          <w:lang w:eastAsia="zh-CN"/>
        </w:rPr>
        <w:t>,</w:t>
      </w:r>
      <w:r w:rsidRPr="00B87A50">
        <w:t xml:space="preserve"> and policy coherence; </w:t>
      </w:r>
    </w:p>
    <w:p w14:paraId="4747FF40" w14:textId="4926053F" w:rsidR="007F1D2F" w:rsidRDefault="00ED4A2B" w:rsidP="00D21BEE">
      <w:pPr>
        <w:pStyle w:val="CBDNormalNoNumber"/>
        <w:tabs>
          <w:tab w:val="clear" w:pos="1134"/>
        </w:tabs>
        <w:ind w:firstLine="567"/>
      </w:pPr>
      <w:r w:rsidRPr="00B87A50">
        <w:t>(d)</w:t>
      </w:r>
      <w:r w:rsidRPr="00B87A50">
        <w:tab/>
      </w:r>
      <w:r w:rsidR="007F1D2F">
        <w:t>Continuing to improve its resource allocation</w:t>
      </w:r>
      <w:r w:rsidR="00C77A5F">
        <w:t>,</w:t>
      </w:r>
      <w:r w:rsidR="007F1D2F">
        <w:t xml:space="preserve"> incl</w:t>
      </w:r>
      <w:r w:rsidR="001A2635">
        <w:t>uding</w:t>
      </w:r>
      <w:r w:rsidR="007F1D2F">
        <w:t xml:space="preserve"> by continuing to maximize the generation of global environment</w:t>
      </w:r>
      <w:r w:rsidR="009D3EB1">
        <w:t>al</w:t>
      </w:r>
      <w:r w:rsidR="007F1D2F">
        <w:t xml:space="preserve"> benefits </w:t>
      </w:r>
      <w:r w:rsidR="008B47B8">
        <w:t>and recognizing</w:t>
      </w:r>
      <w:r w:rsidR="007F1D2F">
        <w:t xml:space="preserve"> the contribution of </w:t>
      </w:r>
      <w:r w:rsidR="001A2635">
        <w:t>indigenous peoples and local communitie</w:t>
      </w:r>
      <w:r w:rsidR="007F1D2F">
        <w:t>s in achieving the</w:t>
      </w:r>
      <w:r w:rsidR="001A2635">
        <w:t>m</w:t>
      </w:r>
      <w:r w:rsidR="000909C4">
        <w:t>,</w:t>
      </w:r>
      <w:r w:rsidR="007F1D2F">
        <w:t xml:space="preserve"> and to </w:t>
      </w:r>
      <w:proofErr w:type="gramStart"/>
      <w:r w:rsidR="007F1D2F">
        <w:t>take into account</w:t>
      </w:r>
      <w:proofErr w:type="gramEnd"/>
      <w:r w:rsidR="007F1D2F">
        <w:t xml:space="preserve"> </w:t>
      </w:r>
      <w:r w:rsidR="008A249E">
        <w:t xml:space="preserve">the needs </w:t>
      </w:r>
      <w:r w:rsidR="00C01DF9">
        <w:t xml:space="preserve">and national priorities </w:t>
      </w:r>
      <w:r w:rsidR="008A249E">
        <w:t xml:space="preserve">of </w:t>
      </w:r>
      <w:r w:rsidR="00A85D43">
        <w:t xml:space="preserve">developing </w:t>
      </w:r>
      <w:r w:rsidR="007F1D2F">
        <w:t>countries</w:t>
      </w:r>
      <w:r w:rsidR="00C96544">
        <w:t>;</w:t>
      </w:r>
    </w:p>
    <w:p w14:paraId="0CB23AA9" w14:textId="1118C77C" w:rsidR="007F1D2F" w:rsidRPr="00B87A50" w:rsidRDefault="00147B26" w:rsidP="000C3746">
      <w:pPr>
        <w:pStyle w:val="CBDNormalNoNumber"/>
        <w:tabs>
          <w:tab w:val="clear" w:pos="1134"/>
        </w:tabs>
        <w:ind w:firstLine="567"/>
      </w:pPr>
      <w:r w:rsidRPr="000909C4">
        <w:t>(</w:t>
      </w:r>
      <w:r w:rsidR="003C474B" w:rsidRPr="000909C4">
        <w:t>e</w:t>
      </w:r>
      <w:r w:rsidRPr="000909C4">
        <w:t>)</w:t>
      </w:r>
      <w:r w:rsidR="003C474B">
        <w:tab/>
      </w:r>
      <w:r w:rsidR="007F1D2F">
        <w:t>Continuing to improve the performance of its implementing agencies by enhancing transparency, equity, predictability and responsiveness to the specific needs and priorities of developing country Parties</w:t>
      </w:r>
      <w:r w:rsidR="00227663">
        <w:t xml:space="preserve"> in the context of </w:t>
      </w:r>
      <w:r w:rsidR="00235ECF" w:rsidRPr="00314D02">
        <w:t>paragraph</w:t>
      </w:r>
      <w:r w:rsidR="00CF1E23" w:rsidRPr="00314D02">
        <w:t>s</w:t>
      </w:r>
      <w:r w:rsidR="00314D02">
        <w:t> </w:t>
      </w:r>
      <w:r w:rsidR="00235ECF" w:rsidRPr="00314D02">
        <w:t xml:space="preserve">5, 6 and 7 of </w:t>
      </w:r>
      <w:r w:rsidR="00CF1E23" w:rsidRPr="00314D02">
        <w:t>A</w:t>
      </w:r>
      <w:r w:rsidR="00235ECF" w:rsidRPr="00314D02">
        <w:t>rticle</w:t>
      </w:r>
      <w:r w:rsidR="00314D02">
        <w:t> </w:t>
      </w:r>
      <w:r w:rsidR="00235ECF">
        <w:t>20 of the Convention</w:t>
      </w:r>
      <w:r w:rsidR="00A62C15">
        <w:t>,</w:t>
      </w:r>
      <w:r w:rsidR="002B4BFB">
        <w:t xml:space="preserve"> </w:t>
      </w:r>
      <w:r w:rsidR="007F1D2F">
        <w:t>as identified by countries in their projects</w:t>
      </w:r>
      <w:r w:rsidR="001A2635">
        <w:t>;</w:t>
      </w:r>
    </w:p>
    <w:p w14:paraId="799C77D2" w14:textId="2587E0B2" w:rsidR="00602C3A" w:rsidRPr="00B87A50" w:rsidRDefault="00ED4A2B" w:rsidP="00ED4A2B">
      <w:pPr>
        <w:pStyle w:val="CBDNormalNoNumber"/>
        <w:tabs>
          <w:tab w:val="clear" w:pos="567"/>
          <w:tab w:val="clear" w:pos="1134"/>
        </w:tabs>
        <w:ind w:firstLine="567"/>
      </w:pPr>
      <w:r w:rsidRPr="00B87A50">
        <w:t>(</w:t>
      </w:r>
      <w:r w:rsidR="003C474B">
        <w:t>f</w:t>
      </w:r>
      <w:r w:rsidRPr="00B87A50">
        <w:t>)</w:t>
      </w:r>
      <w:r w:rsidRPr="00B87A50">
        <w:tab/>
      </w:r>
      <w:r w:rsidR="000831BE" w:rsidRPr="00B87A50">
        <w:t>Sustaining enhanced support for all eligible Parties, in particular</w:t>
      </w:r>
      <w:r w:rsidR="00AB3F4E">
        <w:t xml:space="preserve"> [landlocked developing countries</w:t>
      </w:r>
      <w:r w:rsidR="00F90159">
        <w:t>,</w:t>
      </w:r>
      <w:r w:rsidR="00AB3F4E">
        <w:t>]</w:t>
      </w:r>
      <w:r w:rsidR="000831BE" w:rsidRPr="00B87A50">
        <w:t xml:space="preserve"> least developed countries, small island developing States</w:t>
      </w:r>
      <w:r w:rsidR="00AB03BE" w:rsidRPr="00AB03BE">
        <w:t xml:space="preserve"> </w:t>
      </w:r>
      <w:r w:rsidR="00AB03BE">
        <w:t xml:space="preserve">[in the context of </w:t>
      </w:r>
      <w:r w:rsidR="00AB03BE" w:rsidRPr="00A62C15">
        <w:t>paragraph</w:t>
      </w:r>
      <w:r w:rsidR="003C0806" w:rsidRPr="00A62C15">
        <w:t>s</w:t>
      </w:r>
      <w:r w:rsidR="00A62C15">
        <w:t> </w:t>
      </w:r>
      <w:r w:rsidR="00AB03BE" w:rsidRPr="00A62C15">
        <w:t xml:space="preserve">5, 6 and 7 of </w:t>
      </w:r>
      <w:r w:rsidR="003C0806" w:rsidRPr="00A62C15">
        <w:t>A</w:t>
      </w:r>
      <w:r w:rsidR="00AB03BE" w:rsidRPr="00A62C15">
        <w:t>rticle</w:t>
      </w:r>
      <w:r w:rsidR="00A62C15">
        <w:t> </w:t>
      </w:r>
      <w:r w:rsidR="00AB03BE">
        <w:t xml:space="preserve">20 of the Convention] </w:t>
      </w:r>
      <w:r w:rsidR="00536F97">
        <w:t>[</w:t>
      </w:r>
      <w:r w:rsidR="00C23DD1">
        <w:t>,</w:t>
      </w:r>
      <w:r w:rsidR="000831BE" w:rsidRPr="00B87A50">
        <w:t xml:space="preserve"> </w:t>
      </w:r>
      <w:r w:rsidR="00C23DD1">
        <w:t xml:space="preserve">and taking into consideration the specific needs of environmentally vulnerable countries in the context of </w:t>
      </w:r>
      <w:r w:rsidR="00C23DD1" w:rsidRPr="00D209B7">
        <w:t>paragraph</w:t>
      </w:r>
      <w:r w:rsidR="003C0806" w:rsidRPr="00D209B7">
        <w:t>s</w:t>
      </w:r>
      <w:r w:rsidR="00D209B7" w:rsidRPr="00D209B7">
        <w:t> </w:t>
      </w:r>
      <w:r w:rsidR="00C23DD1" w:rsidRPr="00D209B7">
        <w:t xml:space="preserve">6 and 7 of </w:t>
      </w:r>
      <w:r w:rsidR="003C0806" w:rsidRPr="00D209B7">
        <w:t>A</w:t>
      </w:r>
      <w:r w:rsidR="00C23DD1" w:rsidRPr="00D209B7">
        <w:t>rt</w:t>
      </w:r>
      <w:r w:rsidR="003C0806" w:rsidRPr="00D209B7">
        <w:t>icle</w:t>
      </w:r>
      <w:r w:rsidR="00D209B7">
        <w:t> </w:t>
      </w:r>
      <w:r w:rsidR="00C23DD1">
        <w:t>20 of the Convention</w:t>
      </w:r>
      <w:r w:rsidR="000831BE" w:rsidRPr="00B87A50">
        <w:t>,</w:t>
      </w:r>
      <w:r w:rsidR="00536F97">
        <w:t>]</w:t>
      </w:r>
      <w:r w:rsidR="000831BE" w:rsidRPr="00B87A50">
        <w:t xml:space="preserve"> by reducing transaction costs, simplifying access across existing Global Environment Facility focal areas and financing windows, including</w:t>
      </w:r>
      <w:r w:rsidR="00360EDD">
        <w:t xml:space="preserve"> </w:t>
      </w:r>
      <w:r w:rsidR="000831BE" w:rsidRPr="00B87A50">
        <w:t xml:space="preserve">through </w:t>
      </w:r>
      <w:r w:rsidR="00DB0EDF">
        <w:t xml:space="preserve">the </w:t>
      </w:r>
      <w:r w:rsidR="006E6AF7">
        <w:t xml:space="preserve">appropriate </w:t>
      </w:r>
      <w:r w:rsidR="00FE7A69">
        <w:t xml:space="preserve">national, regional and </w:t>
      </w:r>
      <w:r w:rsidR="006E6AF7">
        <w:t>multilateral</w:t>
      </w:r>
      <w:r w:rsidR="000831BE" w:rsidRPr="00B87A50">
        <w:t xml:space="preserve"> implementing agencies</w:t>
      </w:r>
      <w:r w:rsidR="00F6422E">
        <w:t xml:space="preserve">, </w:t>
      </w:r>
      <w:r w:rsidR="000831BE" w:rsidRPr="00B87A50">
        <w:t xml:space="preserve">and improving the timeliness and predictability of financial support, measured by the date of first disbursement to the recipient country; </w:t>
      </w:r>
    </w:p>
    <w:p w14:paraId="5212E127" w14:textId="7B693A10" w:rsidR="00F42532" w:rsidRDefault="00ED4A2B" w:rsidP="001B251E">
      <w:pPr>
        <w:pStyle w:val="CBDNormalNoNumber"/>
        <w:tabs>
          <w:tab w:val="clear" w:pos="567"/>
          <w:tab w:val="clear" w:pos="1134"/>
        </w:tabs>
        <w:ind w:firstLine="567"/>
      </w:pPr>
      <w:r w:rsidRPr="00B87A50">
        <w:t>(</w:t>
      </w:r>
      <w:r w:rsidR="003C474B">
        <w:t>g</w:t>
      </w:r>
      <w:r w:rsidRPr="00B87A50">
        <w:t>)</w:t>
      </w:r>
      <w:r w:rsidRPr="00B87A50">
        <w:tab/>
        <w:t>Deepening accessible support for indigenous peoples and local communities, in line with element</w:t>
      </w:r>
      <w:r w:rsidR="004865FA">
        <w:t> </w:t>
      </w:r>
      <w:r w:rsidRPr="00B87A50">
        <w:t>8 of the programme of work on Article</w:t>
      </w:r>
      <w:r w:rsidR="004865FA">
        <w:t> </w:t>
      </w:r>
      <w:r w:rsidRPr="00B87A50">
        <w:t>8(j) and other provisions of the Convention related to indigenous peoples and local communities to 2030</w:t>
      </w:r>
      <w:r w:rsidRPr="00B87A50">
        <w:rPr>
          <w:rStyle w:val="FootnoteReference"/>
        </w:rPr>
        <w:footnoteReference w:id="9"/>
      </w:r>
      <w:r w:rsidRPr="00B87A50">
        <w:t xml:space="preserve"> (access, including direct access, to funding for indigenous peoples and local communities for the conservation, restoration and sustainable use of biodiversity), including by developing guidance on the 20 per cent portfolio-wide target for indigenous peoples and local communities,</w:t>
      </w:r>
      <w:r w:rsidR="007F5404">
        <w:t xml:space="preserve"> </w:t>
      </w:r>
      <w:r w:rsidR="00F42532">
        <w:t>taking into consideration the need for their effective participation along the project cycle</w:t>
      </w:r>
      <w:r w:rsidR="005A3F86">
        <w:t>,</w:t>
      </w:r>
      <w:r w:rsidR="00F42532">
        <w:t xml:space="preserve"> including through simplified access modalities</w:t>
      </w:r>
      <w:r w:rsidR="002F498B">
        <w:t>[</w:t>
      </w:r>
      <w:r w:rsidR="005A3F86">
        <w:t>,</w:t>
      </w:r>
      <w:r w:rsidR="002F498B">
        <w:t xml:space="preserve"> in line with national legislation and circumstances</w:t>
      </w:r>
      <w:r w:rsidR="005A3F86">
        <w:t>,</w:t>
      </w:r>
      <w:r w:rsidR="002F498B">
        <w:t>]</w:t>
      </w:r>
      <w:r w:rsidR="00F42532">
        <w:t xml:space="preserve"> with transparent account</w:t>
      </w:r>
      <w:r w:rsidR="00271707">
        <w:t>ing of</w:t>
      </w:r>
      <w:r w:rsidR="00F42532">
        <w:t xml:space="preserve"> intermediary costs</w:t>
      </w:r>
      <w:r w:rsidR="00F42532" w:rsidRPr="00B87A50">
        <w:t>;</w:t>
      </w:r>
    </w:p>
    <w:p w14:paraId="3AD324F0" w14:textId="5E413170" w:rsidR="00CD0E4E" w:rsidRPr="00B87A50" w:rsidRDefault="00ED4A2B" w:rsidP="00E5625B">
      <w:pPr>
        <w:pStyle w:val="CBDNormalNoNumber"/>
        <w:tabs>
          <w:tab w:val="clear" w:pos="567"/>
          <w:tab w:val="clear" w:pos="1134"/>
        </w:tabs>
        <w:ind w:firstLine="567"/>
        <w:rPr>
          <w:rFonts w:eastAsia="Times New Roman"/>
        </w:rPr>
      </w:pPr>
      <w:r w:rsidRPr="00B87A50">
        <w:lastRenderedPageBreak/>
        <w:t>(</w:t>
      </w:r>
      <w:r w:rsidR="003C474B">
        <w:t>h</w:t>
      </w:r>
      <w:r w:rsidRPr="00B87A50">
        <w:t>)</w:t>
      </w:r>
      <w:r w:rsidRPr="00B87A50">
        <w:tab/>
      </w:r>
      <w:r w:rsidR="00CD0E4E" w:rsidRPr="00B87A50">
        <w:t>Strengthening the</w:t>
      </w:r>
      <w:r w:rsidR="00CD0E4E">
        <w:rPr>
          <w:rFonts w:eastAsia="Times New Roman"/>
        </w:rPr>
        <w:t xml:space="preserve"> </w:t>
      </w:r>
      <w:r w:rsidR="00CD0E4E" w:rsidRPr="00B87A50">
        <w:rPr>
          <w:rFonts w:eastAsia="Times New Roman"/>
        </w:rPr>
        <w:t>effective participation of indigenous people and local communities, women and youth</w:t>
      </w:r>
      <w:r w:rsidR="00C0076B">
        <w:t xml:space="preserve"> </w:t>
      </w:r>
      <w:r w:rsidR="00C675BA">
        <w:t>at</w:t>
      </w:r>
      <w:r w:rsidR="00C0076B">
        <w:t xml:space="preserve"> all stages of the project cycle, </w:t>
      </w:r>
      <w:r w:rsidR="00CD0E4E" w:rsidRPr="00B87A50">
        <w:t xml:space="preserve">including in </w:t>
      </w:r>
      <w:r w:rsidR="00CD0E4E">
        <w:t xml:space="preserve">project </w:t>
      </w:r>
      <w:r w:rsidR="00CD0E4E" w:rsidRPr="00B87A50">
        <w:t>decision-making,</w:t>
      </w:r>
      <w:r w:rsidR="00CD0E4E">
        <w:t xml:space="preserve"> </w:t>
      </w:r>
      <w:r w:rsidR="00CD0E4E" w:rsidRPr="00B87A50">
        <w:t xml:space="preserve">in accordance with the national legislation of </w:t>
      </w:r>
      <w:r w:rsidR="00C675BA">
        <w:t xml:space="preserve">the </w:t>
      </w:r>
      <w:r w:rsidR="00CD0E4E" w:rsidRPr="00B87A50">
        <w:t>Parties</w:t>
      </w:r>
      <w:r w:rsidR="00C675BA" w:rsidRPr="00C675BA">
        <w:t xml:space="preserve"> </w:t>
      </w:r>
      <w:r w:rsidR="00C675BA" w:rsidRPr="00B87A50">
        <w:t>concerned</w:t>
      </w:r>
      <w:r w:rsidR="00CD0E4E" w:rsidRPr="00B87A50">
        <w:t>;</w:t>
      </w:r>
    </w:p>
    <w:p w14:paraId="100B8278" w14:textId="18738B43" w:rsidR="006A7D54" w:rsidRPr="00B87A50" w:rsidRDefault="00ED4A2B" w:rsidP="00163A24">
      <w:pPr>
        <w:pStyle w:val="CBDNormalNoNumber"/>
        <w:tabs>
          <w:tab w:val="clear" w:pos="567"/>
          <w:tab w:val="clear" w:pos="1134"/>
        </w:tabs>
        <w:ind w:firstLine="567"/>
      </w:pPr>
      <w:r w:rsidRPr="00B87A50">
        <w:t>(</w:t>
      </w:r>
      <w:proofErr w:type="spellStart"/>
      <w:r w:rsidR="003C474B">
        <w:t>i</w:t>
      </w:r>
      <w:proofErr w:type="spellEnd"/>
      <w:r w:rsidRPr="00B87A50">
        <w:t>)</w:t>
      </w:r>
      <w:r w:rsidRPr="00B87A50">
        <w:tab/>
      </w:r>
      <w:r w:rsidR="006A7D54" w:rsidRPr="00B87A50">
        <w:t>Continuing to promote country-driven</w:t>
      </w:r>
      <w:r w:rsidR="006A7D54" w:rsidRPr="00B87A50">
        <w:rPr>
          <w:lang w:eastAsia="zh-CN"/>
        </w:rPr>
        <w:t xml:space="preserve"> </w:t>
      </w:r>
      <w:r w:rsidR="006A7D54" w:rsidRPr="00B87A50">
        <w:t xml:space="preserve">national initiatives </w:t>
      </w:r>
      <w:r w:rsidR="006A7D54" w:rsidRPr="00B87A50">
        <w:rPr>
          <w:lang w:eastAsia="zh-CN"/>
        </w:rPr>
        <w:t xml:space="preserve">and regionally coordinated regional and multi-country initiatives, including transboundary initiatives, </w:t>
      </w:r>
      <w:r w:rsidR="006A7D54" w:rsidRPr="00B87A50">
        <w:t xml:space="preserve">with </w:t>
      </w:r>
      <w:r w:rsidR="003E220F">
        <w:t xml:space="preserve">the </w:t>
      </w:r>
      <w:r w:rsidR="006A7D54" w:rsidRPr="00B87A50">
        <w:t>effective participation of national focal points for the Convention and relevant national authorities</w:t>
      </w:r>
      <w:r w:rsidR="006A7D54">
        <w:t xml:space="preserve"> </w:t>
      </w:r>
      <w:r w:rsidR="006A7D54" w:rsidRPr="00B87A50">
        <w:t>and formal approval of operational focal points for the Global Environment Facility;</w:t>
      </w:r>
    </w:p>
    <w:p w14:paraId="501426BF" w14:textId="681FFD8F" w:rsidR="00ED4A2B" w:rsidRPr="00B87A50" w:rsidRDefault="00ED4A2B" w:rsidP="00ED4A2B">
      <w:pPr>
        <w:pStyle w:val="CBDNormalNoNumber"/>
        <w:tabs>
          <w:tab w:val="clear" w:pos="567"/>
          <w:tab w:val="clear" w:pos="1134"/>
        </w:tabs>
        <w:ind w:firstLine="567"/>
      </w:pPr>
      <w:r w:rsidRPr="00B87A50">
        <w:t>(</w:t>
      </w:r>
      <w:r w:rsidR="003C474B">
        <w:t>j</w:t>
      </w:r>
      <w:r w:rsidRPr="00B87A50">
        <w:t>)</w:t>
      </w:r>
      <w:r w:rsidRPr="00B87A50">
        <w:tab/>
        <w:t>Ensuring that Global Environment Facility support for the implementation of the Convention</w:t>
      </w:r>
      <w:r w:rsidR="0078771F">
        <w:t>,</w:t>
      </w:r>
      <w:r w:rsidR="000B2717">
        <w:t xml:space="preserve"> </w:t>
      </w:r>
      <w:r w:rsidR="00174F69">
        <w:t xml:space="preserve">in particular the </w:t>
      </w:r>
      <w:r w:rsidR="0078771F">
        <w:t>national biodiversity strategies and action plan</w:t>
      </w:r>
      <w:r w:rsidR="00174F69">
        <w:t>s and national targets</w:t>
      </w:r>
      <w:r w:rsidR="0078771F">
        <w:t>,</w:t>
      </w:r>
      <w:r w:rsidRPr="00B87A50">
        <w:t xml:space="preserve"> is country-led;</w:t>
      </w:r>
    </w:p>
    <w:p w14:paraId="301F589C" w14:textId="2E4F3489" w:rsidR="00ED4A2B" w:rsidRPr="00B87A50" w:rsidRDefault="00ED4A2B" w:rsidP="00ED4A2B">
      <w:pPr>
        <w:pStyle w:val="CBDNormalNoNumber"/>
        <w:tabs>
          <w:tab w:val="clear" w:pos="567"/>
          <w:tab w:val="clear" w:pos="1134"/>
        </w:tabs>
        <w:ind w:firstLine="567"/>
      </w:pPr>
      <w:r w:rsidRPr="00B87A50">
        <w:t>(</w:t>
      </w:r>
      <w:r w:rsidR="003C474B">
        <w:t>k</w:t>
      </w:r>
      <w:r w:rsidRPr="00B87A50">
        <w:t>)</w:t>
      </w:r>
      <w:r w:rsidRPr="00B87A50">
        <w:tab/>
        <w:t>Continuing to support the development and implementation of national biodiversity finance plans or similar instruments and their integration, where applicable, into national policies and priorities;</w:t>
      </w:r>
    </w:p>
    <w:p w14:paraId="3D972FBD" w14:textId="2F9F4097" w:rsidR="00ED4A2B" w:rsidRPr="00B87A50" w:rsidRDefault="00ED4A2B" w:rsidP="00ED4A2B">
      <w:pPr>
        <w:pStyle w:val="CBDNormalNoNumber"/>
        <w:tabs>
          <w:tab w:val="clear" w:pos="567"/>
          <w:tab w:val="clear" w:pos="1134"/>
        </w:tabs>
        <w:ind w:firstLine="567"/>
      </w:pPr>
      <w:r w:rsidRPr="00B87A50">
        <w:t>(</w:t>
      </w:r>
      <w:r w:rsidR="003C474B">
        <w:t>l</w:t>
      </w:r>
      <w:r w:rsidRPr="00B87A50">
        <w:t>)</w:t>
      </w:r>
      <w:r w:rsidRPr="00B87A50">
        <w:tab/>
        <w:t>Continuing to advance collaboration, coherence and complementarity across multilateral climate funds and other sources of finance relevant to the implementation of the Framework;</w:t>
      </w:r>
    </w:p>
    <w:p w14:paraId="6C0F420B" w14:textId="0B7DAC03" w:rsidR="00ED4A2B" w:rsidRPr="00B87A50" w:rsidRDefault="00ED4A2B" w:rsidP="00ED4A2B">
      <w:pPr>
        <w:pStyle w:val="CBDNormalNoNumber"/>
        <w:tabs>
          <w:tab w:val="clear" w:pos="567"/>
          <w:tab w:val="clear" w:pos="1134"/>
        </w:tabs>
        <w:ind w:firstLine="567"/>
      </w:pPr>
      <w:r w:rsidRPr="00B87A50">
        <w:t>(</w:t>
      </w:r>
      <w:r w:rsidR="003C474B">
        <w:t>m</w:t>
      </w:r>
      <w:r w:rsidRPr="00B87A50">
        <w:t>)</w:t>
      </w:r>
      <w:r w:rsidRPr="00B87A50">
        <w:tab/>
        <w:t>Strengthening national institutional and technical capacities for project preparation, implementation, monitoring and reporting;</w:t>
      </w:r>
    </w:p>
    <w:p w14:paraId="20659EC7" w14:textId="7BC58968" w:rsidR="00ED4A2B" w:rsidRPr="00B87A50" w:rsidRDefault="00ED4A2B" w:rsidP="00ED4A2B">
      <w:pPr>
        <w:pStyle w:val="CBDNormalNoNumber"/>
        <w:tabs>
          <w:tab w:val="clear" w:pos="567"/>
          <w:tab w:val="clear" w:pos="1134"/>
        </w:tabs>
        <w:ind w:firstLine="567"/>
      </w:pPr>
      <w:r w:rsidRPr="00B87A50">
        <w:t>(</w:t>
      </w:r>
      <w:r w:rsidR="003C474B">
        <w:t>n</w:t>
      </w:r>
      <w:r w:rsidRPr="00B87A50">
        <w:t>)</w:t>
      </w:r>
      <w:r w:rsidRPr="00B87A50">
        <w:tab/>
        <w:t>Simplifying project development guidance;</w:t>
      </w:r>
    </w:p>
    <w:p w14:paraId="7588F8A7" w14:textId="64355390" w:rsidR="00ED4A2B" w:rsidRPr="00B87A50" w:rsidRDefault="00ED4A2B" w:rsidP="00ED4A2B">
      <w:pPr>
        <w:pStyle w:val="CBDNormalNoNumber"/>
        <w:tabs>
          <w:tab w:val="clear" w:pos="567"/>
          <w:tab w:val="clear" w:pos="1134"/>
        </w:tabs>
        <w:ind w:firstLine="567"/>
      </w:pPr>
      <w:r w:rsidRPr="00B87A50">
        <w:t>(</w:t>
      </w:r>
      <w:r w:rsidR="003C474B">
        <w:t>o</w:t>
      </w:r>
      <w:r w:rsidRPr="00B87A50">
        <w:t>)</w:t>
      </w:r>
      <w:r w:rsidRPr="00B87A50">
        <w:tab/>
        <w:t>Reporting on the attainment of the targets mentioned in paragraph 9 above and on disaggregated data on programming, approvals and disbursement by recipient country or region;</w:t>
      </w:r>
    </w:p>
    <w:p w14:paraId="22B81FFF" w14:textId="017DDE9A" w:rsidR="00ED4A2B" w:rsidRPr="00B87A50" w:rsidRDefault="00ED4A2B" w:rsidP="00ED4A2B">
      <w:pPr>
        <w:pStyle w:val="CBDNormalNoNumber"/>
        <w:tabs>
          <w:tab w:val="clear" w:pos="567"/>
          <w:tab w:val="clear" w:pos="1134"/>
        </w:tabs>
        <w:ind w:firstLine="567"/>
      </w:pPr>
      <w:r w:rsidRPr="00B87A50">
        <w:t>(</w:t>
      </w:r>
      <w:r w:rsidR="003C474B">
        <w:t>p</w:t>
      </w:r>
      <w:r w:rsidRPr="00B87A50">
        <w:t>)</w:t>
      </w:r>
      <w:r w:rsidRPr="00B87A50">
        <w:tab/>
        <w:t>Improving the transparency and granularity of reporting on biodiversity-related finance, including by distinguishing between financing for which biodiversity is a principal objective and financing for which it is a significant objective under the Rio marker methodology, taking into account the qualitative nature of the Rio markers and by clarifying the extent to which such financing contribute to the implementation of the Framework;</w:t>
      </w:r>
    </w:p>
    <w:p w14:paraId="0CB040E6" w14:textId="12687BEA" w:rsidR="00ED4A2B" w:rsidRPr="00B87A50" w:rsidRDefault="00ED4A2B" w:rsidP="00ED4A2B">
      <w:pPr>
        <w:pStyle w:val="CBDDesicionText"/>
        <w:tabs>
          <w:tab w:val="clear" w:pos="1134"/>
        </w:tabs>
        <w:ind w:left="567"/>
      </w:pPr>
      <w:r w:rsidRPr="00B87A50">
        <w:t>13.</w:t>
      </w:r>
      <w:r w:rsidRPr="00B87A50">
        <w:tab/>
      </w:r>
      <w:r w:rsidRPr="00B87A50">
        <w:rPr>
          <w:i/>
          <w:iCs/>
        </w:rPr>
        <w:t>Also</w:t>
      </w:r>
      <w:r w:rsidRPr="00B87A50">
        <w:t xml:space="preserve"> </w:t>
      </w:r>
      <w:r w:rsidRPr="00B87A50">
        <w:rPr>
          <w:i/>
          <w:iCs/>
        </w:rPr>
        <w:t>requests</w:t>
      </w:r>
      <w:r w:rsidRPr="00B87A50">
        <w:t xml:space="preserve"> the Global Environment Facility to report to the Conference of the Parties at its eighteenth meeting on the resources of the biodiversity focal area for the ninth replenishment period of its Trust Fund expressed in United States dollars at the final replenishment level, together with the corresponding figure for the eighth replenishment period, and on the share of resources originally programmed and subsequently disbursed to small island developing States, presented separately from least developed countries;</w:t>
      </w:r>
    </w:p>
    <w:p w14:paraId="60B66110" w14:textId="77777777" w:rsidR="00ED4A2B" w:rsidRPr="00B87A50" w:rsidRDefault="00ED4A2B" w:rsidP="00ED4A2B">
      <w:pPr>
        <w:pStyle w:val="CBDDesicionText"/>
        <w:tabs>
          <w:tab w:val="clear" w:pos="1134"/>
        </w:tabs>
        <w:ind w:left="567"/>
      </w:pPr>
      <w:r w:rsidRPr="00B87A50">
        <w:t>14.</w:t>
      </w:r>
      <w:r w:rsidRPr="00B87A50">
        <w:rPr>
          <w:i/>
          <w:iCs/>
          <w:color w:val="000000" w:themeColor="text1"/>
        </w:rPr>
        <w:tab/>
        <w:t>Recogni</w:t>
      </w:r>
      <w:r w:rsidRPr="00B87A50">
        <w:rPr>
          <w:i/>
          <w:color w:val="000000" w:themeColor="text1"/>
        </w:rPr>
        <w:t>z</w:t>
      </w:r>
      <w:r w:rsidRPr="00B87A50">
        <w:rPr>
          <w:i/>
          <w:iCs/>
          <w:color w:val="000000" w:themeColor="text1"/>
        </w:rPr>
        <w:t xml:space="preserve">es </w:t>
      </w:r>
      <w:r w:rsidRPr="00B87A50">
        <w:rPr>
          <w:color w:val="000000" w:themeColor="text1"/>
        </w:rPr>
        <w:t>the value of the Global Biodiversity Framework Fund in complementing the Global Environment Facility Trust Fund by providing financial support to eligible developing country Parties for achieving the goals and targets of the Framework;</w:t>
      </w:r>
    </w:p>
    <w:p w14:paraId="55776E64" w14:textId="4F3FFC1F" w:rsidR="001B28C7" w:rsidRDefault="001B28C7" w:rsidP="001B28C7">
      <w:pPr>
        <w:pStyle w:val="CBDNormalNoNumber"/>
        <w:tabs>
          <w:tab w:val="clear" w:pos="567"/>
          <w:tab w:val="clear" w:pos="1134"/>
        </w:tabs>
        <w:ind w:firstLine="567"/>
      </w:pPr>
      <w:r>
        <w:t>15.</w:t>
      </w:r>
      <w:r w:rsidR="005F1510">
        <w:tab/>
      </w:r>
      <w:r w:rsidRPr="00970A86">
        <w:rPr>
          <w:i/>
          <w:iCs/>
        </w:rPr>
        <w:t>Welcomes</w:t>
      </w:r>
      <w:r>
        <w:t xml:space="preserve"> the progress made by the Global Biodiversity Framework Fund with a one-step approval process and the achievement to date of the three portfolio targets set forth in the </w:t>
      </w:r>
      <w:r w:rsidR="00CC1A3B">
        <w:t xml:space="preserve">programming directions for the </w:t>
      </w:r>
      <w:r>
        <w:t>Fund</w:t>
      </w:r>
      <w:r w:rsidR="00D2686B">
        <w:t>;</w:t>
      </w:r>
      <w:r>
        <w:rPr>
          <w:rStyle w:val="FootnoteReference"/>
        </w:rPr>
        <w:footnoteReference w:id="10"/>
      </w:r>
    </w:p>
    <w:p w14:paraId="61D2CC04" w14:textId="323B7C2C" w:rsidR="001B28C7" w:rsidRDefault="001B28C7" w:rsidP="001B28C7">
      <w:pPr>
        <w:pStyle w:val="CBDNormalNoNumber"/>
        <w:tabs>
          <w:tab w:val="clear" w:pos="567"/>
          <w:tab w:val="clear" w:pos="1134"/>
        </w:tabs>
        <w:ind w:firstLine="567"/>
      </w:pPr>
      <w:r>
        <w:t>16.</w:t>
      </w:r>
      <w:r w:rsidR="00B93937">
        <w:tab/>
      </w:r>
      <w:r w:rsidRPr="00B87A50">
        <w:rPr>
          <w:i/>
          <w:iCs/>
        </w:rPr>
        <w:t>Takes note</w:t>
      </w:r>
      <w:r w:rsidRPr="00BA0FC1">
        <w:rPr>
          <w:iCs/>
        </w:rPr>
        <w:t xml:space="preserve"> of</w:t>
      </w:r>
      <w:r w:rsidRPr="0075440C">
        <w:rPr>
          <w:i/>
        </w:rPr>
        <w:t xml:space="preserve"> </w:t>
      </w:r>
      <w:r w:rsidRPr="00B87A50">
        <w:t>the information on the Global Biodiversity Framework Fund contained in the report of the Council of the Global Environment Facility for the seventeenth meeting of the Conference of the Parties</w:t>
      </w:r>
      <w:r>
        <w:t>;</w:t>
      </w:r>
    </w:p>
    <w:p w14:paraId="41CF1A67" w14:textId="61D5ACF7" w:rsidR="001B28C7" w:rsidRDefault="00B93937" w:rsidP="001B28C7">
      <w:pPr>
        <w:pStyle w:val="CBDNormalNoNumber"/>
        <w:tabs>
          <w:tab w:val="clear" w:pos="567"/>
          <w:tab w:val="clear" w:pos="1134"/>
        </w:tabs>
        <w:ind w:firstLine="567"/>
      </w:pPr>
      <w:r>
        <w:t>17</w:t>
      </w:r>
      <w:r w:rsidR="001B28C7">
        <w:t>.</w:t>
      </w:r>
      <w:r w:rsidR="001B28C7">
        <w:tab/>
      </w:r>
      <w:r w:rsidR="001B28C7" w:rsidRPr="00970A86">
        <w:rPr>
          <w:i/>
          <w:iCs/>
        </w:rPr>
        <w:t>Recall</w:t>
      </w:r>
      <w:r w:rsidR="00E15F48">
        <w:rPr>
          <w:i/>
          <w:iCs/>
        </w:rPr>
        <w:t>s</w:t>
      </w:r>
      <w:r w:rsidR="001B28C7">
        <w:t xml:space="preserve"> paragraph 14 of decision</w:t>
      </w:r>
      <w:r w:rsidR="00A979A2">
        <w:t> </w:t>
      </w:r>
      <w:hyperlink r:id="rId21" w:history="1">
        <w:r w:rsidR="001B28C7" w:rsidRPr="00A979A2">
          <w:rPr>
            <w:rStyle w:val="Hyperlink"/>
          </w:rPr>
          <w:t>16/33</w:t>
        </w:r>
      </w:hyperlink>
      <w:r w:rsidR="001B28C7">
        <w:t xml:space="preserve">, emphasizing the need to further scale up new and additional resources from all sources to </w:t>
      </w:r>
      <w:r w:rsidR="0036069B">
        <w:t>match</w:t>
      </w:r>
      <w:r w:rsidR="001B28C7">
        <w:t xml:space="preserve"> the ambition of the Kunming-Montreal Global </w:t>
      </w:r>
      <w:r w:rsidR="001B28C7">
        <w:lastRenderedPageBreak/>
        <w:t xml:space="preserve">Biodiversity </w:t>
      </w:r>
      <w:r w:rsidR="00EC1197">
        <w:t>Framework</w:t>
      </w:r>
      <w:r w:rsidR="001B28C7">
        <w:t xml:space="preserve">, in accordance with </w:t>
      </w:r>
      <w:r w:rsidR="007065E1" w:rsidRPr="008A6DC6">
        <w:t>paragraphs</w:t>
      </w:r>
      <w:r w:rsidR="008A6DC6">
        <w:t> </w:t>
      </w:r>
      <w:r w:rsidR="007065E1" w:rsidRPr="008A6DC6">
        <w:t>19 and 20 of</w:t>
      </w:r>
      <w:r w:rsidR="007065E1">
        <w:t xml:space="preserve"> </w:t>
      </w:r>
      <w:r w:rsidR="001B28C7">
        <w:t>decision</w:t>
      </w:r>
      <w:r w:rsidR="00FD11B1">
        <w:t> </w:t>
      </w:r>
      <w:hyperlink r:id="rId22" w:history="1">
        <w:r w:rsidR="001B28C7" w:rsidRPr="008A6DC6">
          <w:rPr>
            <w:rStyle w:val="Hyperlink"/>
          </w:rPr>
          <w:t>15/15</w:t>
        </w:r>
      </w:hyperlink>
      <w:r w:rsidR="001B28C7">
        <w:t>, while recognizing that many eligible Parties have not yet received support from the Fund</w:t>
      </w:r>
      <w:r w:rsidR="00BA0FC1">
        <w:t>;</w:t>
      </w:r>
    </w:p>
    <w:p w14:paraId="74AE2CED" w14:textId="39312D02" w:rsidR="006D158B" w:rsidRPr="00B87A50" w:rsidRDefault="00B93937" w:rsidP="00ED4A2B">
      <w:pPr>
        <w:pStyle w:val="CBDNormalNoNumber"/>
        <w:tabs>
          <w:tab w:val="clear" w:pos="567"/>
          <w:tab w:val="clear" w:pos="1134"/>
        </w:tabs>
        <w:ind w:firstLine="567"/>
      </w:pPr>
      <w:r>
        <w:t>18</w:t>
      </w:r>
      <w:r w:rsidR="00C83733">
        <w:t>.</w:t>
      </w:r>
      <w:r>
        <w:tab/>
      </w:r>
      <w:r w:rsidR="006D158B" w:rsidRPr="00B93937">
        <w:rPr>
          <w:i/>
          <w:iCs/>
        </w:rPr>
        <w:t>Re</w:t>
      </w:r>
      <w:r w:rsidR="00985ED4" w:rsidRPr="00B93937">
        <w:rPr>
          <w:i/>
          <w:iCs/>
        </w:rPr>
        <w:t>i</w:t>
      </w:r>
      <w:r w:rsidR="006D158B" w:rsidRPr="00B93937">
        <w:rPr>
          <w:i/>
          <w:iCs/>
        </w:rPr>
        <w:t>terates</w:t>
      </w:r>
      <w:r w:rsidR="006D158B">
        <w:t xml:space="preserve"> the call made by the </w:t>
      </w:r>
      <w:r w:rsidR="008A6DC6">
        <w:t>C</w:t>
      </w:r>
      <w:r w:rsidR="006D158B">
        <w:t xml:space="preserve">ouncil of the </w:t>
      </w:r>
      <w:r w:rsidR="00985ED4" w:rsidRPr="00B87A50">
        <w:t>Global Biodiversity Framework Fund</w:t>
      </w:r>
      <w:r w:rsidR="006D158B">
        <w:t xml:space="preserve"> </w:t>
      </w:r>
      <w:r w:rsidR="00266D96">
        <w:t xml:space="preserve">at its </w:t>
      </w:r>
      <w:r w:rsidR="00985ED4">
        <w:t>sixth</w:t>
      </w:r>
      <w:r w:rsidR="00266D96">
        <w:t xml:space="preserve"> meeting for new and additional contributions from all sources to support the continuous</w:t>
      </w:r>
      <w:r w:rsidR="00985ED4">
        <w:t>,</w:t>
      </w:r>
      <w:r w:rsidR="00266D96">
        <w:t xml:space="preserve"> rapid and robust capitalization of the Fund</w:t>
      </w:r>
      <w:r w:rsidR="00985ED4">
        <w:t>,</w:t>
      </w:r>
      <w:r w:rsidR="00266D96">
        <w:t xml:space="preserve"> in line with T</w:t>
      </w:r>
      <w:r w:rsidR="00985ED4">
        <w:t>arget</w:t>
      </w:r>
      <w:r w:rsidR="001D0E1C">
        <w:t> </w:t>
      </w:r>
      <w:r w:rsidR="00266D96">
        <w:t xml:space="preserve">19 of the </w:t>
      </w:r>
      <w:r w:rsidR="00985ED4">
        <w:t xml:space="preserve">Kunming-Montreal Global Biodiversity Framework and without affecting existing obligations under </w:t>
      </w:r>
      <w:r w:rsidR="00ED4A2B" w:rsidRPr="00B87A50">
        <w:t>Article </w:t>
      </w:r>
      <w:r w:rsidR="00985ED4">
        <w:t>20 of the Convention;</w:t>
      </w:r>
    </w:p>
    <w:p w14:paraId="05C2B520" w14:textId="42BFE506" w:rsidR="00387AFE" w:rsidRPr="00B87A50" w:rsidRDefault="00B93937" w:rsidP="0082381A">
      <w:pPr>
        <w:pStyle w:val="CBDNormalNoNumber"/>
        <w:tabs>
          <w:tab w:val="clear" w:pos="567"/>
          <w:tab w:val="clear" w:pos="1134"/>
        </w:tabs>
        <w:ind w:firstLine="567"/>
      </w:pPr>
      <w:r>
        <w:t>19</w:t>
      </w:r>
      <w:r w:rsidR="00ED4A2B" w:rsidRPr="00B87A50">
        <w:t>.</w:t>
      </w:r>
      <w:r w:rsidR="00ED4A2B" w:rsidRPr="00B87A50">
        <w:tab/>
      </w:r>
      <w:r w:rsidR="00A233BF" w:rsidRPr="00B87A50">
        <w:rPr>
          <w:i/>
          <w:iCs/>
        </w:rPr>
        <w:t xml:space="preserve">Requests </w:t>
      </w:r>
      <w:r w:rsidR="00A233BF" w:rsidRPr="00B87A50">
        <w:t>the</w:t>
      </w:r>
      <w:r w:rsidR="00A233BF">
        <w:t xml:space="preserve"> Global Biodiversity Framework Fund </w:t>
      </w:r>
      <w:r w:rsidR="00A233BF" w:rsidRPr="00B87A50">
        <w:t xml:space="preserve">to enhance efforts to mobilize predictable, adequate and additional resources from all sources and report on the implementation of </w:t>
      </w:r>
      <w:r w:rsidR="00A233BF">
        <w:t>its</w:t>
      </w:r>
      <w:r w:rsidR="00A233BF" w:rsidRPr="00B87A50">
        <w:t xml:space="preserve"> resource mobilization strategy for the period from July 2026 to June</w:t>
      </w:r>
      <w:r w:rsidR="00A93D97">
        <w:t> </w:t>
      </w:r>
      <w:r w:rsidR="00A233BF" w:rsidRPr="00B87A50">
        <w:t xml:space="preserve">2030, including through disaggregated information on </w:t>
      </w:r>
      <w:r w:rsidR="00F36CE9" w:rsidRPr="00B87A50">
        <w:t>pledges</w:t>
      </w:r>
      <w:r w:rsidR="005E0E1D">
        <w:t xml:space="preserve"> and contributions </w:t>
      </w:r>
      <w:r w:rsidR="001D0E1C">
        <w:t xml:space="preserve">paid </w:t>
      </w:r>
      <w:r w:rsidR="005E0E1D">
        <w:t>by source</w:t>
      </w:r>
      <w:r w:rsidR="00E50654">
        <w:t>s</w:t>
      </w:r>
      <w:r w:rsidR="005E0E1D">
        <w:t xml:space="preserve"> of</w:t>
      </w:r>
      <w:r w:rsidR="00A233BF">
        <w:t xml:space="preserve"> finance</w:t>
      </w:r>
      <w:r w:rsidR="00A0296D">
        <w:t>;</w:t>
      </w:r>
    </w:p>
    <w:p w14:paraId="072628DC" w14:textId="485C96CA" w:rsidR="00ED4A2B" w:rsidRPr="00B87A50" w:rsidRDefault="00B93937" w:rsidP="00ED4A2B">
      <w:pPr>
        <w:pStyle w:val="CBDDesicionText"/>
        <w:tabs>
          <w:tab w:val="clear" w:pos="1134"/>
        </w:tabs>
        <w:ind w:left="567"/>
      </w:pPr>
      <w:r>
        <w:rPr>
          <w:iCs/>
        </w:rPr>
        <w:t>20</w:t>
      </w:r>
      <w:r w:rsidR="00ED4A2B" w:rsidRPr="00B87A50">
        <w:rPr>
          <w:iCs/>
        </w:rPr>
        <w:t>.</w:t>
      </w:r>
      <w:r w:rsidR="00ED4A2B" w:rsidRPr="00B87A50">
        <w:rPr>
          <w:i/>
        </w:rPr>
        <w:tab/>
      </w:r>
      <w:bookmarkStart w:id="0" w:name="_Hlk217985548"/>
      <w:r w:rsidR="00ED4A2B" w:rsidRPr="00B87A50">
        <w:rPr>
          <w:i/>
        </w:rPr>
        <w:t>Invites</w:t>
      </w:r>
      <w:r w:rsidR="00ED4A2B" w:rsidRPr="00B87A50">
        <w:t xml:space="preserve"> developed country Parties and Parties that voluntarily assume the obligations of developed country Parties, other governments </w:t>
      </w:r>
      <w:bookmarkStart w:id="1" w:name="_Hlk217985701"/>
      <w:r w:rsidR="00ED4A2B" w:rsidRPr="00B87A50">
        <w:t xml:space="preserve">at all levels, </w:t>
      </w:r>
      <w:bookmarkEnd w:id="0"/>
      <w:bookmarkEnd w:id="1"/>
      <w:r w:rsidR="00ED4A2B" w:rsidRPr="00B87A50">
        <w:t xml:space="preserve">the private sector and philanthropic organizations </w:t>
      </w:r>
      <w:bookmarkStart w:id="2" w:name="_Hlk217985735"/>
      <w:r w:rsidR="00ED4A2B" w:rsidRPr="00B87A50">
        <w:t xml:space="preserve">to make or increase their contributions </w:t>
      </w:r>
      <w:bookmarkEnd w:id="2"/>
      <w:r w:rsidR="00ED4A2B" w:rsidRPr="00B87A50">
        <w:t>to the Global Biodiversity Framework Fund;</w:t>
      </w:r>
    </w:p>
    <w:p w14:paraId="5DFA277C" w14:textId="57707A57" w:rsidR="00ED4A2B" w:rsidRPr="00B87A50" w:rsidRDefault="00B93937" w:rsidP="00ED4A2B">
      <w:pPr>
        <w:pStyle w:val="CBDNormalNoNumber"/>
        <w:tabs>
          <w:tab w:val="clear" w:pos="567"/>
          <w:tab w:val="clear" w:pos="1134"/>
        </w:tabs>
        <w:ind w:firstLine="567"/>
      </w:pPr>
      <w:r w:rsidRPr="005F1510">
        <w:rPr>
          <w:lang w:eastAsia="zh-CN"/>
        </w:rPr>
        <w:t>21</w:t>
      </w:r>
      <w:r w:rsidR="00ED4A2B" w:rsidRPr="005F1510">
        <w:rPr>
          <w:lang w:eastAsia="zh-CN"/>
        </w:rPr>
        <w:t>.</w:t>
      </w:r>
      <w:r w:rsidR="00ED4A2B" w:rsidRPr="00B87A50">
        <w:rPr>
          <w:lang w:eastAsia="zh-CN"/>
        </w:rPr>
        <w:tab/>
      </w:r>
      <w:r w:rsidR="00ED4A2B" w:rsidRPr="00B87A50">
        <w:rPr>
          <w:i/>
          <w:iCs/>
        </w:rPr>
        <w:t xml:space="preserve">Requests </w:t>
      </w:r>
      <w:r w:rsidR="00ED4A2B" w:rsidRPr="00B87A50">
        <w:t>the Global Biodiversity Framework Fund and its implementing agencies to continue to</w:t>
      </w:r>
      <w:r w:rsidR="002545B0" w:rsidRPr="002545B0">
        <w:t xml:space="preserve"> </w:t>
      </w:r>
      <w:r w:rsidR="002545B0">
        <w:t>enhance its efforts to</w:t>
      </w:r>
      <w:r w:rsidR="00ED4A2B" w:rsidRPr="00B87A50">
        <w:t>:</w:t>
      </w:r>
    </w:p>
    <w:p w14:paraId="201CAD01" w14:textId="160AECAB" w:rsidR="008833AC" w:rsidRPr="00B87A50" w:rsidRDefault="00ED4A2B" w:rsidP="006D1CAE">
      <w:pPr>
        <w:pStyle w:val="CBDNormalNoNumber"/>
        <w:tabs>
          <w:tab w:val="clear" w:pos="567"/>
          <w:tab w:val="clear" w:pos="1134"/>
        </w:tabs>
        <w:ind w:firstLine="567"/>
        <w:rPr>
          <w:lang w:eastAsia="zh-CN"/>
        </w:rPr>
      </w:pPr>
      <w:r w:rsidRPr="00B87A50">
        <w:t>(a)</w:t>
      </w:r>
      <w:r w:rsidRPr="00B87A50">
        <w:tab/>
      </w:r>
      <w:r w:rsidR="008833AC" w:rsidRPr="00B87A50">
        <w:t>Facilitate, as appropriate,</w:t>
      </w:r>
      <w:r w:rsidR="008833AC">
        <w:t xml:space="preserve"> the mobilization of </w:t>
      </w:r>
      <w:r w:rsidR="00CE7D7C">
        <w:t>financial resources from all sources, recognizing the need fo</w:t>
      </w:r>
      <w:r w:rsidR="00786C89">
        <w:t>r</w:t>
      </w:r>
      <w:r w:rsidR="00CE7D7C">
        <w:t xml:space="preserve"> further </w:t>
      </w:r>
      <w:r w:rsidR="009D1128">
        <w:t>capitalization</w:t>
      </w:r>
      <w:r w:rsidR="00805A83">
        <w:t>;</w:t>
      </w:r>
    </w:p>
    <w:p w14:paraId="05B6BD48" w14:textId="6A5BF451" w:rsidR="009D3B35" w:rsidRPr="00B87A50" w:rsidRDefault="00ED4A2B" w:rsidP="00D807E0">
      <w:pPr>
        <w:pStyle w:val="CBDNormalNoNumber"/>
        <w:tabs>
          <w:tab w:val="clear" w:pos="567"/>
          <w:tab w:val="clear" w:pos="1134"/>
        </w:tabs>
        <w:ind w:firstLine="567"/>
      </w:pPr>
      <w:r w:rsidRPr="00B87A50">
        <w:t>(b)</w:t>
      </w:r>
      <w:r w:rsidR="006216B9">
        <w:tab/>
      </w:r>
      <w:r w:rsidR="008346D9">
        <w:t xml:space="preserve">Improve </w:t>
      </w:r>
      <w:r w:rsidR="001E73C9">
        <w:t>co-</w:t>
      </w:r>
      <w:r w:rsidR="00C81262">
        <w:t>financing</w:t>
      </w:r>
      <w:r w:rsidR="001E73C9">
        <w:t xml:space="preserve"> arrangement</w:t>
      </w:r>
      <w:r w:rsidR="00465A2F">
        <w:t>s</w:t>
      </w:r>
      <w:r w:rsidR="00914714">
        <w:t>,</w:t>
      </w:r>
      <w:r w:rsidR="001E73C9">
        <w:t xml:space="preserve"> as appropriate</w:t>
      </w:r>
      <w:r w:rsidR="00C81262">
        <w:t>,</w:t>
      </w:r>
      <w:r w:rsidR="001E73C9">
        <w:t xml:space="preserve"> </w:t>
      </w:r>
      <w:r w:rsidR="00C81262">
        <w:t>whil</w:t>
      </w:r>
      <w:r w:rsidR="00914714">
        <w:t>e</w:t>
      </w:r>
      <w:r w:rsidR="00C81262">
        <w:t xml:space="preserve"> recognizing that </w:t>
      </w:r>
      <w:r w:rsidR="00C81262" w:rsidRPr="00B87A50">
        <w:t xml:space="preserve">co-financing </w:t>
      </w:r>
      <w:r w:rsidR="00C81262">
        <w:t>is not a requirement</w:t>
      </w:r>
      <w:r w:rsidR="00067325">
        <w:t>,</w:t>
      </w:r>
      <w:r w:rsidR="00F23257">
        <w:t xml:space="preserve"> </w:t>
      </w:r>
      <w:r w:rsidR="001E73C9">
        <w:t xml:space="preserve">without creating </w:t>
      </w:r>
      <w:r w:rsidR="001E73C9" w:rsidRPr="00B87A50">
        <w:t>additional barriers to access or shift</w:t>
      </w:r>
      <w:r w:rsidR="00F23257">
        <w:t>ing</w:t>
      </w:r>
      <w:r w:rsidR="001E73C9" w:rsidRPr="00B87A50">
        <w:t xml:space="preserve"> the financial burden to </w:t>
      </w:r>
      <w:r w:rsidR="00E00AFD">
        <w:t xml:space="preserve">all eligible </w:t>
      </w:r>
      <w:r w:rsidR="001E73C9" w:rsidRPr="00B87A50">
        <w:t>countries</w:t>
      </w:r>
      <w:r w:rsidR="009D3B35">
        <w:t xml:space="preserve">, </w:t>
      </w:r>
      <w:r w:rsidR="00143D77">
        <w:t xml:space="preserve">in particular the </w:t>
      </w:r>
      <w:r w:rsidR="00143D77" w:rsidRPr="00B87A50">
        <w:t>least developed countries and small island developing States</w:t>
      </w:r>
      <w:r w:rsidR="00143D77">
        <w:t xml:space="preserve">, </w:t>
      </w:r>
      <w:r w:rsidR="00067325">
        <w:t>and</w:t>
      </w:r>
      <w:r w:rsidR="00143D77">
        <w:t xml:space="preserve"> taking into consideration the specific needs of vulnerable countries</w:t>
      </w:r>
      <w:r w:rsidR="00796179">
        <w:t xml:space="preserve">, </w:t>
      </w:r>
      <w:r w:rsidR="00FE5B55">
        <w:t>in</w:t>
      </w:r>
      <w:r w:rsidR="00575B32">
        <w:t xml:space="preserve"> the context of</w:t>
      </w:r>
      <w:r w:rsidR="00CB00EB">
        <w:t xml:space="preserve"> </w:t>
      </w:r>
      <w:r w:rsidR="00143D77" w:rsidRPr="00067325">
        <w:t>paragraph</w:t>
      </w:r>
      <w:r w:rsidR="006D3723" w:rsidRPr="00067325">
        <w:t>s</w:t>
      </w:r>
      <w:r w:rsidR="00067325" w:rsidRPr="00067325">
        <w:t> </w:t>
      </w:r>
      <w:r w:rsidR="007C5E05" w:rsidRPr="00067325">
        <w:t xml:space="preserve">6 and </w:t>
      </w:r>
      <w:r w:rsidR="00143D77" w:rsidRPr="00067325">
        <w:t xml:space="preserve">7 of </w:t>
      </w:r>
      <w:r w:rsidR="006D3723" w:rsidRPr="00067325">
        <w:t>A</w:t>
      </w:r>
      <w:r w:rsidR="00143D77" w:rsidRPr="00067325">
        <w:t>rticle</w:t>
      </w:r>
      <w:r w:rsidR="00143D77">
        <w:t xml:space="preserve"> 20</w:t>
      </w:r>
      <w:r w:rsidR="00067325">
        <w:t xml:space="preserve"> of the Convention</w:t>
      </w:r>
      <w:r w:rsidR="00D738FD">
        <w:t>;</w:t>
      </w:r>
    </w:p>
    <w:p w14:paraId="4467B57C" w14:textId="1227E70E" w:rsidR="00A05EBA" w:rsidRPr="00B87A50" w:rsidRDefault="00A05EBA" w:rsidP="00A05EBA">
      <w:pPr>
        <w:pStyle w:val="CBDNormalNoNumber"/>
        <w:tabs>
          <w:tab w:val="clear" w:pos="567"/>
          <w:tab w:val="clear" w:pos="1134"/>
        </w:tabs>
        <w:ind w:firstLine="567"/>
        <w:rPr>
          <w:lang w:eastAsia="zh-CN"/>
        </w:rPr>
      </w:pPr>
      <w:r>
        <w:t>(c)</w:t>
      </w:r>
      <w:r w:rsidR="00B93937">
        <w:tab/>
      </w:r>
      <w:r w:rsidR="00346E52">
        <w:t>Reduce, w</w:t>
      </w:r>
      <w:r>
        <w:t xml:space="preserve">here appropriate and </w:t>
      </w:r>
      <w:proofErr w:type="gramStart"/>
      <w:r>
        <w:t>taking into account</w:t>
      </w:r>
      <w:proofErr w:type="gramEnd"/>
      <w:r>
        <w:t xml:space="preserve"> country ownership, project cycle processing times, including for the disbursement and endorsement processes of approved projects</w:t>
      </w:r>
      <w:r w:rsidR="00B77D1D">
        <w:t>,</w:t>
      </w:r>
      <w:r>
        <w:t xml:space="preserve"> th</w:t>
      </w:r>
      <w:r w:rsidR="00F72095">
        <w:t>r</w:t>
      </w:r>
      <w:r>
        <w:t>ough transparent, predictable and time</w:t>
      </w:r>
      <w:r w:rsidR="00E61E21">
        <w:t>-</w:t>
      </w:r>
      <w:r>
        <w:t>bound procedures, and streamline implementation;</w:t>
      </w:r>
    </w:p>
    <w:p w14:paraId="5D1F3C10" w14:textId="57B90453" w:rsidR="002E062E" w:rsidRDefault="002E062E" w:rsidP="002E062E">
      <w:pPr>
        <w:pStyle w:val="CBDNormalNoNumber"/>
        <w:tabs>
          <w:tab w:val="clear" w:pos="567"/>
          <w:tab w:val="clear" w:pos="1134"/>
        </w:tabs>
        <w:ind w:firstLine="567"/>
      </w:pPr>
      <w:r w:rsidRPr="00B87A50">
        <w:t>(</w:t>
      </w:r>
      <w:r w:rsidR="00052FA7">
        <w:t>d</w:t>
      </w:r>
      <w:r w:rsidRPr="00B87A50">
        <w:t>)</w:t>
      </w:r>
      <w:r w:rsidRPr="00B87A50">
        <w:tab/>
        <w:t xml:space="preserve">Report on </w:t>
      </w:r>
      <w:r>
        <w:t xml:space="preserve">average </w:t>
      </w:r>
      <w:r w:rsidRPr="00B87A50">
        <w:t>processing and disbursement times disaggregated for least developed countries and small island developing States</w:t>
      </w:r>
      <w:r>
        <w:t>, and other eligible Parties by region</w:t>
      </w:r>
      <w:r w:rsidRPr="00B87A50">
        <w:t>;</w:t>
      </w:r>
    </w:p>
    <w:p w14:paraId="3A8C2D76" w14:textId="06436DE7" w:rsidR="00ED4A2B" w:rsidRPr="00B87A50" w:rsidRDefault="00ED4A2B" w:rsidP="00ED4A2B">
      <w:pPr>
        <w:pStyle w:val="CBDNormalNoNumber"/>
        <w:tabs>
          <w:tab w:val="clear" w:pos="567"/>
          <w:tab w:val="clear" w:pos="1134"/>
        </w:tabs>
        <w:ind w:firstLine="567"/>
      </w:pPr>
      <w:r w:rsidRPr="00B87A50">
        <w:t>[(</w:t>
      </w:r>
      <w:r w:rsidR="00052FA7">
        <w:t>e</w:t>
      </w:r>
      <w:r w:rsidRPr="00B87A50">
        <w:t>)</w:t>
      </w:r>
      <w:r w:rsidRPr="00B87A50">
        <w:tab/>
        <w:t xml:space="preserve">Enhance equitable access, including by considering measures to facilitate access for </w:t>
      </w:r>
      <w:r w:rsidR="003531A2">
        <w:t xml:space="preserve">[all] </w:t>
      </w:r>
      <w:r w:rsidRPr="00B87A50">
        <w:t xml:space="preserve">eligible country </w:t>
      </w:r>
      <w:proofErr w:type="gramStart"/>
      <w:r w:rsidRPr="00B87A50">
        <w:t>Parties</w:t>
      </w:r>
      <w:r w:rsidR="0097475D">
        <w:t>[</w:t>
      </w:r>
      <w:proofErr w:type="gramEnd"/>
      <w:r w:rsidR="0097475D">
        <w:t xml:space="preserve">, [including] [in particular] those] </w:t>
      </w:r>
      <w:r w:rsidR="0097475D" w:rsidRPr="00B87A50">
        <w:t xml:space="preserve">that </w:t>
      </w:r>
      <w:r w:rsidR="0097475D">
        <w:t xml:space="preserve">[are yet to </w:t>
      </w:r>
      <w:proofErr w:type="gramStart"/>
      <w:r w:rsidR="0097475D">
        <w:t>receive][</w:t>
      </w:r>
      <w:proofErr w:type="gramEnd"/>
      <w:r w:rsidRPr="00B87A50">
        <w:t>have not yet received</w:t>
      </w:r>
      <w:r w:rsidR="00BD3A77">
        <w:t>]</w:t>
      </w:r>
      <w:r w:rsidRPr="00B87A50">
        <w:t xml:space="preserve"> support from the Global Biodiversity Framework Fund;]</w:t>
      </w:r>
    </w:p>
    <w:p w14:paraId="2EB8D1AC" w14:textId="7E1514F8" w:rsidR="00ED4A2B" w:rsidRPr="00B87A50" w:rsidRDefault="005F1510" w:rsidP="008D31C1">
      <w:pPr>
        <w:pStyle w:val="CBDNormalNoNumber"/>
        <w:keepNext/>
        <w:tabs>
          <w:tab w:val="clear" w:pos="567"/>
          <w:tab w:val="clear" w:pos="1134"/>
        </w:tabs>
        <w:ind w:firstLine="567"/>
      </w:pPr>
      <w:r>
        <w:t>22</w:t>
      </w:r>
      <w:r w:rsidR="00ED4A2B" w:rsidRPr="00B87A50">
        <w:t>.</w:t>
      </w:r>
      <w:r w:rsidR="00ED4A2B" w:rsidRPr="00B87A50">
        <w:tab/>
      </w:r>
      <w:r w:rsidR="00ED4A2B" w:rsidRPr="00B87A50">
        <w:rPr>
          <w:i/>
          <w:iCs/>
        </w:rPr>
        <w:t>Requests</w:t>
      </w:r>
      <w:r w:rsidR="00ED4A2B" w:rsidRPr="00B87A50">
        <w:t xml:space="preserve"> the Global Environment Facility, </w:t>
      </w:r>
      <w:r w:rsidR="003C6E0E" w:rsidRPr="00B87A50">
        <w:t>in collaboration with the Executive Secretary</w:t>
      </w:r>
      <w:r w:rsidR="003C6E0E">
        <w:t>, to provide</w:t>
      </w:r>
      <w:r w:rsidR="00A848C4">
        <w:t>,</w:t>
      </w:r>
      <w:r w:rsidR="003C6E0E">
        <w:t xml:space="preserve"> </w:t>
      </w:r>
      <w:r w:rsidR="00A848C4">
        <w:t>within their respective mandates,</w:t>
      </w:r>
      <w:r w:rsidR="00A848C4" w:rsidRPr="006312AF">
        <w:t xml:space="preserve"> </w:t>
      </w:r>
      <w:r w:rsidR="003C6E0E">
        <w:t xml:space="preserve">support to </w:t>
      </w:r>
      <w:r w:rsidR="003C6E0E" w:rsidRPr="00B87A50">
        <w:rPr>
          <w:rFonts w:eastAsia="Times New Roman"/>
        </w:rPr>
        <w:t xml:space="preserve">[all] </w:t>
      </w:r>
      <w:r w:rsidR="003C6E0E">
        <w:t>eligible Parties, upon request, for:</w:t>
      </w:r>
    </w:p>
    <w:p w14:paraId="7204A991" w14:textId="649B8FCD" w:rsidR="009C2113" w:rsidRDefault="009C2113" w:rsidP="009C2113">
      <w:pPr>
        <w:pStyle w:val="CBDNormalNoNumber"/>
        <w:tabs>
          <w:tab w:val="clear" w:pos="567"/>
          <w:tab w:val="clear" w:pos="1134"/>
        </w:tabs>
        <w:ind w:firstLine="567"/>
      </w:pPr>
      <w:r w:rsidRPr="00B87A50">
        <w:t>(a)</w:t>
      </w:r>
      <w:r w:rsidRPr="00B87A50">
        <w:tab/>
      </w:r>
      <w:r>
        <w:t>P</w:t>
      </w:r>
      <w:r w:rsidRPr="00B87A50">
        <w:t>roject preparation</w:t>
      </w:r>
      <w:r w:rsidR="00290B5C">
        <w:t>, capacity</w:t>
      </w:r>
      <w:r w:rsidR="00394488">
        <w:t>-</w:t>
      </w:r>
      <w:r w:rsidR="00290B5C">
        <w:t>building</w:t>
      </w:r>
      <w:r w:rsidR="009D742D">
        <w:t xml:space="preserve"> </w:t>
      </w:r>
      <w:r w:rsidRPr="00B87A50">
        <w:t xml:space="preserve">and </w:t>
      </w:r>
      <w:r w:rsidR="0045349D">
        <w:t xml:space="preserve">the </w:t>
      </w:r>
      <w:r w:rsidRPr="00B87A50">
        <w:t>track</w:t>
      </w:r>
      <w:r>
        <w:t>ing</w:t>
      </w:r>
      <w:r w:rsidRPr="00B87A50">
        <w:t xml:space="preserve"> </w:t>
      </w:r>
      <w:r w:rsidR="0045349D">
        <w:t xml:space="preserve">of </w:t>
      </w:r>
      <w:r w:rsidRPr="00B87A50">
        <w:t>ongoing biodiversity funding needs, gaps and priorities</w:t>
      </w:r>
      <w:r>
        <w:t xml:space="preserve">, </w:t>
      </w:r>
      <w:r w:rsidR="009D742D" w:rsidRPr="00B87A50">
        <w:t xml:space="preserve">as necessary, </w:t>
      </w:r>
      <w:r>
        <w:t>including</w:t>
      </w:r>
      <w:r w:rsidR="0045349D">
        <w:t>,</w:t>
      </w:r>
      <w:r>
        <w:t xml:space="preserve"> where applicable</w:t>
      </w:r>
      <w:r w:rsidR="0045349D">
        <w:t>,</w:t>
      </w:r>
      <w:r>
        <w:t xml:space="preserve"> through </w:t>
      </w:r>
      <w:r w:rsidR="0027243E">
        <w:t xml:space="preserve">national </w:t>
      </w:r>
      <w:r w:rsidR="00294004">
        <w:t>coordination mechanisms</w:t>
      </w:r>
      <w:r w:rsidR="0045349D">
        <w:t>,</w:t>
      </w:r>
      <w:r w:rsidR="00294004">
        <w:t xml:space="preserve"> </w:t>
      </w:r>
      <w:r w:rsidR="00973CD8">
        <w:t>such as</w:t>
      </w:r>
      <w:r w:rsidR="00294004">
        <w:t xml:space="preserve"> </w:t>
      </w:r>
      <w:r>
        <w:t>country platforms</w:t>
      </w:r>
      <w:r w:rsidR="00C2197B">
        <w:t xml:space="preserve"> or</w:t>
      </w:r>
      <w:r>
        <w:t xml:space="preserve"> national steering committees</w:t>
      </w:r>
      <w:r w:rsidRPr="00B87A50">
        <w:t>;</w:t>
      </w:r>
    </w:p>
    <w:p w14:paraId="728300BE" w14:textId="7679673F" w:rsidR="00ED4A2B" w:rsidRPr="00B87A50" w:rsidRDefault="00ED4A2B" w:rsidP="00ED4A2B">
      <w:pPr>
        <w:pStyle w:val="CBDNormalNoNumber"/>
        <w:tabs>
          <w:tab w:val="clear" w:pos="567"/>
          <w:tab w:val="clear" w:pos="1134"/>
        </w:tabs>
        <w:ind w:firstLine="567"/>
      </w:pPr>
      <w:r w:rsidRPr="00B87A50">
        <w:t>(</w:t>
      </w:r>
      <w:r w:rsidR="00B800C8">
        <w:t>b</w:t>
      </w:r>
      <w:r w:rsidRPr="00B87A50">
        <w:t>)</w:t>
      </w:r>
      <w:r w:rsidRPr="00B87A50">
        <w:tab/>
        <w:t>The preparation and submission of national reports on the implementation of the Convention, the Cartagena Protocol on Biosafety</w:t>
      </w:r>
      <w:r w:rsidRPr="00B87A50">
        <w:rPr>
          <w:rStyle w:val="FootnoteReference"/>
        </w:rPr>
        <w:footnoteReference w:id="11"/>
      </w:r>
      <w:r w:rsidRPr="00B87A50">
        <w:t xml:space="preserve"> and the Nagoya Protocol on Access to Genetic Resources and the Fair and Equitable Sharing of Benefits Arising from Their Utilization, </w:t>
      </w:r>
      <w:proofErr w:type="gramStart"/>
      <w:r w:rsidRPr="00B87A50">
        <w:t>taking into account</w:t>
      </w:r>
      <w:proofErr w:type="gramEnd"/>
      <w:r w:rsidRPr="00B87A50">
        <w:t xml:space="preserve"> national circumstances;</w:t>
      </w:r>
      <w:r w:rsidRPr="00B87A50">
        <w:rPr>
          <w:rStyle w:val="FootnoteReference"/>
        </w:rPr>
        <w:footnoteReference w:id="12"/>
      </w:r>
    </w:p>
    <w:p w14:paraId="26C07482" w14:textId="003A022A" w:rsidR="00ED4A2B" w:rsidRPr="00B87A50" w:rsidRDefault="00ED4A2B" w:rsidP="00ED4A2B">
      <w:pPr>
        <w:pStyle w:val="CBDNormalNoNumber"/>
        <w:tabs>
          <w:tab w:val="clear" w:pos="567"/>
          <w:tab w:val="clear" w:pos="1134"/>
        </w:tabs>
        <w:ind w:firstLine="567"/>
        <w:rPr>
          <w:rFonts w:eastAsia="Aptos"/>
        </w:rPr>
      </w:pPr>
      <w:r w:rsidRPr="00B87A50">
        <w:t>(</w:t>
      </w:r>
      <w:r w:rsidR="00B800C8">
        <w:t>c</w:t>
      </w:r>
      <w:r w:rsidRPr="00B87A50">
        <w:t>)</w:t>
      </w:r>
      <w:r w:rsidRPr="00B87A50">
        <w:tab/>
        <w:t xml:space="preserve">Capacity-building for leveraging private sector financing, including from capital markets, </w:t>
      </w:r>
      <w:proofErr w:type="spellStart"/>
      <w:r w:rsidRPr="00B87A50">
        <w:t>through</w:t>
      </w:r>
      <w:proofErr w:type="spellEnd"/>
      <w:r w:rsidRPr="00B87A50">
        <w:t xml:space="preserve">, inter alia, innovative mechanisms and blended finance, and for developing </w:t>
      </w:r>
      <w:r w:rsidRPr="00B87A50">
        <w:lastRenderedPageBreak/>
        <w:t xml:space="preserve">financially viable projects, with robust </w:t>
      </w:r>
      <w:r w:rsidR="007E67DD">
        <w:t>environmental, social and financial</w:t>
      </w:r>
      <w:r w:rsidR="007E67DD" w:rsidRPr="00B87A50">
        <w:t xml:space="preserve"> </w:t>
      </w:r>
      <w:r w:rsidRPr="00B87A50">
        <w:t>safeguards</w:t>
      </w:r>
      <w:r w:rsidR="00580E52">
        <w:t>,</w:t>
      </w:r>
      <w:r w:rsidR="00295837">
        <w:t xml:space="preserve"> </w:t>
      </w:r>
      <w:proofErr w:type="gramStart"/>
      <w:r w:rsidR="00295837">
        <w:t>taking into account</w:t>
      </w:r>
      <w:proofErr w:type="gramEnd"/>
      <w:r w:rsidR="00295837" w:rsidRPr="00B87A50" w:rsidDel="00295837">
        <w:t xml:space="preserve"> </w:t>
      </w:r>
      <w:r w:rsidRPr="00B87A50">
        <w:t>debt vulnerabilities;</w:t>
      </w:r>
    </w:p>
    <w:p w14:paraId="40425FE4" w14:textId="28717FD2" w:rsidR="00ED4A2B" w:rsidRPr="00B87A50" w:rsidRDefault="007E4931" w:rsidP="00ED4A2B">
      <w:pPr>
        <w:pStyle w:val="CBDNormalNoNumber"/>
        <w:tabs>
          <w:tab w:val="clear" w:pos="567"/>
          <w:tab w:val="clear" w:pos="1134"/>
        </w:tabs>
        <w:ind w:firstLine="567"/>
      </w:pPr>
      <w:r>
        <w:t>23</w:t>
      </w:r>
      <w:r w:rsidR="00ED4A2B" w:rsidRPr="00B87A50">
        <w:t>.</w:t>
      </w:r>
      <w:r w:rsidR="00ED4A2B" w:rsidRPr="00B87A50">
        <w:tab/>
      </w:r>
      <w:r w:rsidR="00ED4A2B" w:rsidRPr="00B87A50">
        <w:rPr>
          <w:i/>
          <w:iCs/>
        </w:rPr>
        <w:t xml:space="preserve">Requests </w:t>
      </w:r>
      <w:r w:rsidR="00ED4A2B" w:rsidRPr="00B87A50">
        <w:t>the Executive Secretary</w:t>
      </w:r>
      <w:r w:rsidR="00ED4A2B" w:rsidRPr="00B87A50">
        <w:rPr>
          <w:lang w:eastAsia="zh-CN"/>
        </w:rPr>
        <w:t xml:space="preserve"> to</w:t>
      </w:r>
      <w:r w:rsidR="00ED4A2B" w:rsidRPr="00B87A50">
        <w:t xml:space="preserve"> undertake preparatory work for the stocktake review of the Global Biodiversity Framework Fund referred to in paragraph 29 of decision </w:t>
      </w:r>
      <w:hyperlink r:id="rId23" w:history="1">
        <w:r w:rsidR="00ED4A2B" w:rsidRPr="00B87A50">
          <w:rPr>
            <w:rStyle w:val="Hyperlink"/>
          </w:rPr>
          <w:t>15/15</w:t>
        </w:r>
      </w:hyperlink>
      <w:r w:rsidR="00ED4A2B" w:rsidRPr="00B87A50">
        <w:t>,[ in accordance with annex III to the present decision], in conjunction with its seventh quadrennial review of the effectiveness of the financial mechanism</w:t>
      </w:r>
      <w:r w:rsidR="00ED4A2B" w:rsidRPr="00B87A50">
        <w:rPr>
          <w:lang w:eastAsia="zh-CN"/>
        </w:rPr>
        <w:t xml:space="preserve">, </w:t>
      </w:r>
      <w:r w:rsidR="00ED4A2B" w:rsidRPr="00B87A50">
        <w:t>[recognizing that the stocktake shall inform, but not prejudge, consideration by the Conference of the Parties of the future institutional structure of the financial mechanism provided under Article 21 of the Convention];</w:t>
      </w:r>
    </w:p>
    <w:p w14:paraId="4D657E4D" w14:textId="6B6AEA63" w:rsidR="00ED4A2B" w:rsidRDefault="007E4931" w:rsidP="00ED4A2B">
      <w:pPr>
        <w:pStyle w:val="CBDDesicionText"/>
        <w:tabs>
          <w:tab w:val="clear" w:pos="1134"/>
        </w:tabs>
        <w:ind w:left="567"/>
      </w:pPr>
      <w:r>
        <w:t>24</w:t>
      </w:r>
      <w:r w:rsidR="00ED4A2B" w:rsidRPr="00B87A50">
        <w:t>.</w:t>
      </w:r>
      <w:r w:rsidR="00ED4A2B" w:rsidRPr="00B87A50">
        <w:tab/>
      </w:r>
      <w:r w:rsidR="00365BF6">
        <w:rPr>
          <w:i/>
          <w:iCs/>
        </w:rPr>
        <w:t>Requests</w:t>
      </w:r>
      <w:r w:rsidR="003B5F90" w:rsidRPr="00B87A50">
        <w:t xml:space="preserve"> the Global Environment Facility to facilitate</w:t>
      </w:r>
      <w:r w:rsidR="0003634D">
        <w:t xml:space="preserve"> the provision of</w:t>
      </w:r>
      <w:r w:rsidR="003B5F90" w:rsidRPr="00B87A50">
        <w:t xml:space="preserve"> financial support for </w:t>
      </w:r>
      <w:r w:rsidR="003B5F90">
        <w:t xml:space="preserve">[all] </w:t>
      </w:r>
      <w:r w:rsidR="003B5F90" w:rsidRPr="00B87A50">
        <w:t>eligible Parties</w:t>
      </w:r>
      <w:r w:rsidR="003B5F90">
        <w:t xml:space="preserve"> in a timely manner </w:t>
      </w:r>
      <w:r w:rsidR="003B5F90" w:rsidRPr="00B87A50">
        <w:t xml:space="preserve">for the development of national biodiversity strategies and action plans and national targets </w:t>
      </w:r>
      <w:r w:rsidR="003B5F90">
        <w:t xml:space="preserve">and </w:t>
      </w:r>
      <w:r w:rsidR="003B5F90" w:rsidRPr="00B87A50">
        <w:t xml:space="preserve">the preparation of </w:t>
      </w:r>
      <w:r w:rsidR="003B5F90">
        <w:t xml:space="preserve">eighth </w:t>
      </w:r>
      <w:r w:rsidR="003B5F90" w:rsidRPr="00B87A50">
        <w:t>national reports</w:t>
      </w:r>
      <w:r w:rsidR="003B5F90">
        <w:t xml:space="preserve"> </w:t>
      </w:r>
      <w:r w:rsidR="003B5F90" w:rsidRPr="00B87A50">
        <w:t>by the eighteenth meeting of the Conference of the Parties</w:t>
      </w:r>
      <w:r w:rsidR="003B5F90">
        <w:t>;</w:t>
      </w:r>
    </w:p>
    <w:p w14:paraId="49AB2CF5" w14:textId="1E9294B8" w:rsidR="00ED4A2B" w:rsidRPr="00B87A50" w:rsidRDefault="00A84E47" w:rsidP="00ED4A2B">
      <w:pPr>
        <w:pStyle w:val="CBDNormalNoNumber"/>
        <w:tabs>
          <w:tab w:val="clear" w:pos="567"/>
          <w:tab w:val="clear" w:pos="1134"/>
        </w:tabs>
        <w:ind w:firstLine="567"/>
      </w:pPr>
      <w:r>
        <w:t>25</w:t>
      </w:r>
      <w:r w:rsidR="00ED4A2B" w:rsidRPr="00B87A50">
        <w:t>.</w:t>
      </w:r>
      <w:r w:rsidR="00ED4A2B" w:rsidRPr="00B87A50">
        <w:tab/>
      </w:r>
      <w:r w:rsidR="00365BF6">
        <w:rPr>
          <w:i/>
          <w:iCs/>
        </w:rPr>
        <w:t>Also r</w:t>
      </w:r>
      <w:r w:rsidR="0097664D" w:rsidRPr="00B87A50">
        <w:rPr>
          <w:i/>
          <w:iCs/>
        </w:rPr>
        <w:t>equests</w:t>
      </w:r>
      <w:r w:rsidR="0097664D" w:rsidRPr="00B87A50">
        <w:t xml:space="preserve"> the Global Environment Facility, in consultation with recipient countries and the Executive Secretary, to review the effectiveness of projects funded during its seventh and eighth cycles for the development of national biodiversity strategies and action plans and national reports under the Convention and its Protocols</w:t>
      </w:r>
      <w:r w:rsidR="0097664D">
        <w:t xml:space="preserve"> </w:t>
      </w:r>
      <w:r w:rsidR="0097664D" w:rsidRPr="00B87A50">
        <w:t>and to report on the measures that it has taken to address identified challenges for</w:t>
      </w:r>
      <w:r w:rsidR="0097664D">
        <w:t xml:space="preserve"> </w:t>
      </w:r>
      <w:r w:rsidR="0097664D" w:rsidRPr="00B87A50">
        <w:t>the preparation of the eight</w:t>
      </w:r>
      <w:r w:rsidR="001077EA">
        <w:t>h</w:t>
      </w:r>
      <w:r w:rsidR="0097664D" w:rsidRPr="00B87A50">
        <w:t xml:space="preserve"> national report to the Subsidiary Body on Implementation at a meeting held before</w:t>
      </w:r>
      <w:r w:rsidR="0097664D">
        <w:t xml:space="preserve"> </w:t>
      </w:r>
      <w:r w:rsidR="0097664D" w:rsidRPr="00B87A50">
        <w:t>the eighteenth meeting of the Conference of the Parties;</w:t>
      </w:r>
    </w:p>
    <w:p w14:paraId="64D45098" w14:textId="017BBE44" w:rsidR="00ED4A2B" w:rsidRPr="00B87A50" w:rsidRDefault="00A84E47" w:rsidP="00ED4A2B">
      <w:pPr>
        <w:pStyle w:val="CBDNormalNoNumber"/>
        <w:tabs>
          <w:tab w:val="clear" w:pos="567"/>
          <w:tab w:val="clear" w:pos="1134"/>
        </w:tabs>
        <w:ind w:firstLine="567"/>
      </w:pPr>
      <w:r>
        <w:t>26</w:t>
      </w:r>
      <w:r w:rsidR="00ED4A2B" w:rsidRPr="00B87A50">
        <w:t>.</w:t>
      </w:r>
      <w:r w:rsidR="00ED4A2B" w:rsidRPr="00B87A50">
        <w:tab/>
      </w:r>
      <w:r w:rsidR="00ED4A2B" w:rsidRPr="00B87A50">
        <w:rPr>
          <w:i/>
          <w:iCs/>
        </w:rPr>
        <w:t>Requests</w:t>
      </w:r>
      <w:r w:rsidR="00ED4A2B" w:rsidRPr="00B87A50">
        <w:t xml:space="preserve"> the Executive Secretary, in consultation with the Secretariat of the Global Environment Facility, to prepare a draft four-year outcome-oriented framework of biodiversity programme priorities of the Convention and its Protocols related to the use of Facility resources for biodiversity for the period from July 2030 to June 2034, taking into consideration the global review of collective progress in the implementation of the Framework, </w:t>
      </w:r>
      <w:r w:rsidR="00F660B7">
        <w:t>as well as</w:t>
      </w:r>
      <w:r w:rsidR="00ED4A2B" w:rsidRPr="00B87A50">
        <w:t xml:space="preserve"> access modalities and capacity constraints of developing countries Parties, in particular least developed countries and small island developing States, for consideration by the Subsidiary Body on Implementation at a meeting held before the eighteenth meeting of the Conference of the Parties and subsequent adoption by the Conference of the Parties at its eighteenth meeting;</w:t>
      </w:r>
    </w:p>
    <w:p w14:paraId="5B477702" w14:textId="220F35D0" w:rsidR="00ED4A2B" w:rsidRPr="00B87A50" w:rsidRDefault="00D2231D" w:rsidP="00ED4A2B">
      <w:pPr>
        <w:pStyle w:val="CBDNormalNoNumber"/>
        <w:tabs>
          <w:tab w:val="clear" w:pos="567"/>
          <w:tab w:val="clear" w:pos="1134"/>
        </w:tabs>
        <w:ind w:firstLine="567"/>
      </w:pPr>
      <w:r>
        <w:t>[</w:t>
      </w:r>
      <w:r w:rsidR="00A84E47">
        <w:t>27</w:t>
      </w:r>
      <w:r w:rsidR="00ED4A2B" w:rsidRPr="00B87A50">
        <w:t>.</w:t>
      </w:r>
      <w:r w:rsidR="00ED4A2B" w:rsidRPr="00B87A50">
        <w:tab/>
      </w:r>
      <w:r w:rsidR="00ED4A2B" w:rsidRPr="00B87A50">
        <w:rPr>
          <w:i/>
          <w:iCs/>
        </w:rPr>
        <w:t>Adopts</w:t>
      </w:r>
      <w:r w:rsidR="00ED4A2B" w:rsidRPr="00B87A50">
        <w:t xml:space="preserve"> the additional guidance to the Global Environment Facility contained in annex I to the present decision, and requests the Council of the Global Environment Facility to include information regarding the implementation of the additional guidance in its reports to the Conference of the Parties;</w:t>
      </w:r>
      <w:r>
        <w:t>]</w:t>
      </w:r>
    </w:p>
    <w:p w14:paraId="5FAD64A3" w14:textId="3C9028E1" w:rsidR="00ED4A2B" w:rsidRPr="00B87A50" w:rsidRDefault="00A84E47" w:rsidP="00ED4A2B">
      <w:pPr>
        <w:pStyle w:val="CBDDesicionText"/>
        <w:tabs>
          <w:tab w:val="clear" w:pos="1134"/>
        </w:tabs>
        <w:ind w:left="567"/>
      </w:pPr>
      <w:r>
        <w:t>28</w:t>
      </w:r>
      <w:r w:rsidR="00ED4A2B" w:rsidRPr="00B87A50">
        <w:t>.</w:t>
      </w:r>
      <w:r w:rsidR="00ED4A2B" w:rsidRPr="00B87A50">
        <w:rPr>
          <w:i/>
          <w:iCs/>
        </w:rPr>
        <w:tab/>
        <w:t>Notes</w:t>
      </w:r>
      <w:r w:rsidR="00ED4A2B" w:rsidRPr="00B87A50">
        <w:t xml:space="preserve"> the information on funding needs received from 45 eligible Parties and the compilation and analysis of that information transmitted by the Secretariat of the Convention on Biological Diversity to the Global Environment Facility to help with the negotiations for the ninth replenishment of the Global Environment Facility Trust Fund; </w:t>
      </w:r>
    </w:p>
    <w:p w14:paraId="19FAA40C" w14:textId="017D220C" w:rsidR="00ED4A2B" w:rsidRPr="00B87A50" w:rsidRDefault="00A84E47" w:rsidP="00ED4A2B">
      <w:pPr>
        <w:pStyle w:val="CBDDesicionText"/>
        <w:tabs>
          <w:tab w:val="clear" w:pos="1134"/>
        </w:tabs>
        <w:ind w:left="567"/>
      </w:pPr>
      <w:r>
        <w:t>29</w:t>
      </w:r>
      <w:r w:rsidR="00ED4A2B" w:rsidRPr="00B87A50">
        <w:t>.</w:t>
      </w:r>
      <w:r w:rsidR="00ED4A2B" w:rsidRPr="00B87A50">
        <w:tab/>
      </w:r>
      <w:r w:rsidR="00ED4A2B" w:rsidRPr="00B87A50">
        <w:rPr>
          <w:i/>
        </w:rPr>
        <w:t xml:space="preserve">Takes note </w:t>
      </w:r>
      <w:r w:rsidR="00ED4A2B" w:rsidRPr="00B87A50">
        <w:rPr>
          <w:iCs/>
        </w:rPr>
        <w:t xml:space="preserve">of </w:t>
      </w:r>
      <w:r w:rsidR="00ED4A2B" w:rsidRPr="00B87A50">
        <w:t>the report on the assessment of the amount of funds needed for the implementation of the Convention and its Protocols for the ninth replenishment period of the Global Environment Facility Trust Fund;</w:t>
      </w:r>
      <w:r w:rsidR="00ED4A2B" w:rsidRPr="00B87A50">
        <w:rPr>
          <w:rStyle w:val="FootnoteReference"/>
        </w:rPr>
        <w:footnoteReference w:id="13"/>
      </w:r>
    </w:p>
    <w:p w14:paraId="3F742A3D" w14:textId="388FE5D3" w:rsidR="00ED4A2B" w:rsidRPr="00B87A50" w:rsidRDefault="00A84E47" w:rsidP="00ED4A2B">
      <w:pPr>
        <w:pStyle w:val="CBDDesicionText"/>
        <w:tabs>
          <w:tab w:val="clear" w:pos="1134"/>
        </w:tabs>
        <w:ind w:left="567"/>
        <w:rPr>
          <w:u w:val="single"/>
        </w:rPr>
      </w:pPr>
      <w:r>
        <w:t>30</w:t>
      </w:r>
      <w:r w:rsidR="00ED4A2B" w:rsidRPr="00B87A50">
        <w:t>.</w:t>
      </w:r>
      <w:r w:rsidR="00ED4A2B" w:rsidRPr="00B87A50">
        <w:tab/>
      </w:r>
      <w:r w:rsidR="00ED4A2B" w:rsidRPr="00B87A50">
        <w:rPr>
          <w:i/>
          <w:iCs/>
        </w:rPr>
        <w:t>Notes</w:t>
      </w:r>
      <w:r w:rsidR="00ED4A2B" w:rsidRPr="00B87A50">
        <w:t xml:space="preserve"> the limited number of submissions from eligible Parties and therefore limited information available for assessing the amount of funds needed for the implementation of the Convention and its Protocols and the Kunming-Montreal Global Biodiversity Framework for the ninth replenishment period of the Global Environment Facility Trust Fund;</w:t>
      </w:r>
      <w:r w:rsidR="00ED4A2B" w:rsidRPr="00B87A50">
        <w:rPr>
          <w:u w:val="single"/>
        </w:rPr>
        <w:t xml:space="preserve"> </w:t>
      </w:r>
    </w:p>
    <w:p w14:paraId="668543BE" w14:textId="70C624B8" w:rsidR="00ED4A2B" w:rsidRPr="00B87A50" w:rsidRDefault="00212B1A" w:rsidP="00ED4A2B">
      <w:pPr>
        <w:pStyle w:val="CBDDesicionText"/>
        <w:tabs>
          <w:tab w:val="clear" w:pos="1134"/>
        </w:tabs>
        <w:ind w:left="567"/>
        <w:rPr>
          <w:rFonts w:eastAsia="Times New Roman"/>
          <w:color w:val="000000" w:themeColor="text1"/>
        </w:rPr>
      </w:pPr>
      <w:r>
        <w:t>31</w:t>
      </w:r>
      <w:r w:rsidR="00ED4A2B" w:rsidRPr="00B87A50">
        <w:t>.</w:t>
      </w:r>
      <w:r w:rsidR="00ED4A2B" w:rsidRPr="00B87A50">
        <w:tab/>
      </w:r>
      <w:r w:rsidR="00ED4A2B" w:rsidRPr="00B87A50">
        <w:rPr>
          <w:i/>
          <w:iCs/>
        </w:rPr>
        <w:t>Also</w:t>
      </w:r>
      <w:r w:rsidR="00ED4A2B" w:rsidRPr="00B87A50">
        <w:t xml:space="preserve"> </w:t>
      </w:r>
      <w:r w:rsidR="00ED4A2B" w:rsidRPr="00B87A50">
        <w:rPr>
          <w:rFonts w:eastAsia="Times New Roman"/>
          <w:i/>
          <w:iCs/>
          <w:color w:val="000000" w:themeColor="text1"/>
        </w:rPr>
        <w:t>notes</w:t>
      </w:r>
      <w:r w:rsidR="00ED4A2B" w:rsidRPr="00B87A50">
        <w:rPr>
          <w:rFonts w:eastAsia="Times New Roman"/>
          <w:color w:val="000000" w:themeColor="text1"/>
        </w:rPr>
        <w:t xml:space="preserve"> the importance of a realistic assessment of funding necessary and available for the implementation of the Convention and its Protocols and the Framework for </w:t>
      </w:r>
      <w:r w:rsidR="003D0AE6">
        <w:rPr>
          <w:rFonts w:eastAsia="Times New Roman"/>
          <w:color w:val="000000" w:themeColor="text1"/>
        </w:rPr>
        <w:t xml:space="preserve">future </w:t>
      </w:r>
      <w:r w:rsidR="00ED4A2B" w:rsidRPr="00B87A50">
        <w:rPr>
          <w:rFonts w:eastAsia="Times New Roman"/>
          <w:color w:val="000000" w:themeColor="text1"/>
        </w:rPr>
        <w:t>replenishment period</w:t>
      </w:r>
      <w:r w:rsidR="003D0AE6">
        <w:rPr>
          <w:rFonts w:eastAsia="Times New Roman"/>
          <w:color w:val="000000" w:themeColor="text1"/>
        </w:rPr>
        <w:t>s</w:t>
      </w:r>
      <w:r w:rsidR="00ED4A2B" w:rsidRPr="00B87A50">
        <w:rPr>
          <w:rFonts w:eastAsia="Times New Roman"/>
          <w:color w:val="000000" w:themeColor="text1"/>
        </w:rPr>
        <w:t xml:space="preserve"> of the Global Environment Facility;</w:t>
      </w:r>
    </w:p>
    <w:p w14:paraId="2184CB35" w14:textId="41E3064A" w:rsidR="00ED4A2B" w:rsidRPr="00B87A50" w:rsidRDefault="00212B1A" w:rsidP="00ED4A2B">
      <w:pPr>
        <w:pStyle w:val="CBDDesicionText"/>
        <w:tabs>
          <w:tab w:val="clear" w:pos="1134"/>
        </w:tabs>
        <w:ind w:left="567"/>
      </w:pPr>
      <w:r>
        <w:rPr>
          <w:rFonts w:eastAsia="Times New Roman"/>
          <w:color w:val="000000" w:themeColor="text1"/>
        </w:rPr>
        <w:lastRenderedPageBreak/>
        <w:t>32</w:t>
      </w:r>
      <w:r w:rsidR="00ED4A2B" w:rsidRPr="00B87A50">
        <w:rPr>
          <w:rFonts w:eastAsia="Times New Roman"/>
          <w:color w:val="000000" w:themeColor="text1"/>
        </w:rPr>
        <w:t>.</w:t>
      </w:r>
      <w:r w:rsidR="00ED4A2B" w:rsidRPr="00B87A50">
        <w:rPr>
          <w:rFonts w:eastAsia="Times New Roman"/>
          <w:color w:val="000000" w:themeColor="text1"/>
        </w:rPr>
        <w:tab/>
      </w:r>
      <w:r w:rsidR="00ED4A2B" w:rsidRPr="00B87A50">
        <w:rPr>
          <w:rFonts w:eastAsia="Times New Roman"/>
          <w:i/>
          <w:iCs/>
          <w:color w:val="000000" w:themeColor="text1"/>
        </w:rPr>
        <w:t>Emphasizes</w:t>
      </w:r>
      <w:r w:rsidR="00ED4A2B" w:rsidRPr="00B87A50">
        <w:rPr>
          <w:rFonts w:eastAsia="Times New Roman"/>
          <w:color w:val="000000" w:themeColor="text1"/>
        </w:rPr>
        <w:t xml:space="preserve"> the need to </w:t>
      </w:r>
      <w:r w:rsidR="00271654">
        <w:rPr>
          <w:rFonts w:eastAsia="Times New Roman"/>
          <w:color w:val="000000" w:themeColor="text1"/>
        </w:rPr>
        <w:t xml:space="preserve">continue to </w:t>
      </w:r>
      <w:r w:rsidR="00ED4A2B" w:rsidRPr="00B87A50">
        <w:rPr>
          <w:rFonts w:eastAsia="Times New Roman"/>
          <w:color w:val="000000" w:themeColor="text1"/>
        </w:rPr>
        <w:t>strengthen technical and institutional</w:t>
      </w:r>
      <w:r w:rsidR="00ED4A2B" w:rsidRPr="00B87A50">
        <w:t xml:space="preserve"> </w:t>
      </w:r>
      <w:r w:rsidR="00ED4A2B" w:rsidRPr="00B87A50">
        <w:rPr>
          <w:rFonts w:eastAsia="Times New Roman"/>
          <w:color w:val="000000" w:themeColor="text1"/>
        </w:rPr>
        <w:t xml:space="preserve">support for </w:t>
      </w:r>
      <w:r w:rsidR="003356CC">
        <w:rPr>
          <w:rFonts w:eastAsia="Times New Roman"/>
          <w:color w:val="000000" w:themeColor="text1"/>
        </w:rPr>
        <w:t xml:space="preserve">[all] </w:t>
      </w:r>
      <w:r w:rsidR="00ED4A2B" w:rsidRPr="00B87A50">
        <w:rPr>
          <w:rFonts w:eastAsia="Times New Roman"/>
          <w:color w:val="000000" w:themeColor="text1"/>
        </w:rPr>
        <w:t>eligible Parties,</w:t>
      </w:r>
      <w:r w:rsidR="00ED4A2B" w:rsidRPr="00B87A50">
        <w:t xml:space="preserve"> </w:t>
      </w:r>
      <w:r w:rsidR="00ED4A2B" w:rsidRPr="00B87A50">
        <w:rPr>
          <w:rFonts w:eastAsia="Times New Roman"/>
          <w:color w:val="000000" w:themeColor="text1"/>
        </w:rPr>
        <w:t>so that their needs are fully reflected in future assessments;</w:t>
      </w:r>
    </w:p>
    <w:p w14:paraId="7E747B67" w14:textId="5E7DF30E" w:rsidR="00ED4A2B" w:rsidRPr="00B87A50" w:rsidRDefault="00212B1A" w:rsidP="00ED4A2B">
      <w:pPr>
        <w:pStyle w:val="CBDDesicionText"/>
        <w:tabs>
          <w:tab w:val="clear" w:pos="1134"/>
        </w:tabs>
        <w:ind w:left="567"/>
      </w:pPr>
      <w:r>
        <w:t>33</w:t>
      </w:r>
      <w:r w:rsidR="00ED4A2B" w:rsidRPr="00B87A50">
        <w:t>.</w:t>
      </w:r>
      <w:r w:rsidR="00ED4A2B" w:rsidRPr="00B87A50">
        <w:rPr>
          <w:i/>
          <w:iCs/>
        </w:rPr>
        <w:tab/>
        <w:t xml:space="preserve">Adopts </w:t>
      </w:r>
      <w:r w:rsidR="00ED4A2B" w:rsidRPr="00B87A50">
        <w:t>the terms of reference for a full assessment of the amount of funds that are necessary to assist developing country Parties</w:t>
      </w:r>
      <w:r w:rsidR="00ED4A2B" w:rsidRPr="00B87A50">
        <w:rPr>
          <w:color w:val="000000" w:themeColor="text1"/>
        </w:rPr>
        <w:t xml:space="preserve">, in particular the least developed countries and small island developing States, </w:t>
      </w:r>
      <w:r w:rsidR="00ED4A2B" w:rsidRPr="00B87A50">
        <w:t>and Parties with economies in transition, in accordance with the guidance provided by the Conference of the Parties, in fulfilling their commitments under the Convention</w:t>
      </w:r>
      <w:r w:rsidR="00793524">
        <w:t xml:space="preserve"> to inform, if appropriate,</w:t>
      </w:r>
      <w:r w:rsidR="00ED4A2B" w:rsidRPr="00B87A50">
        <w:t xml:space="preserve"> the tenth replenishment period of the Global Environment Facility Trust Fund (July 2030–June 2034), as contained in annex II to the present decision</w:t>
      </w:r>
      <w:r w:rsidR="00ED4A2B" w:rsidRPr="00B87A50">
        <w:rPr>
          <w:color w:val="000000" w:themeColor="text1"/>
        </w:rPr>
        <w:t>, noting that the assessment should be conducted in a manner that avoids disproportionate administrative burdens and provides for financial and technical support for data collection in developing country Parties</w:t>
      </w:r>
      <w:r w:rsidR="00ED4A2B" w:rsidRPr="00B87A50">
        <w:t>;</w:t>
      </w:r>
    </w:p>
    <w:p w14:paraId="55AF25BD" w14:textId="367D23AE" w:rsidR="00ED4A2B" w:rsidRPr="00B87A50" w:rsidRDefault="00ED4A2B" w:rsidP="00ED4A2B">
      <w:pPr>
        <w:pStyle w:val="CBDDesicionText"/>
        <w:tabs>
          <w:tab w:val="clear" w:pos="1134"/>
        </w:tabs>
        <w:ind w:left="567"/>
      </w:pPr>
      <w:r w:rsidRPr="00B87A50">
        <w:t>[</w:t>
      </w:r>
      <w:r w:rsidR="00212B1A">
        <w:t>34</w:t>
      </w:r>
      <w:r w:rsidRPr="00B87A50">
        <w:t>.</w:t>
      </w:r>
      <w:r w:rsidRPr="00B87A50">
        <w:rPr>
          <w:i/>
          <w:iCs/>
          <w:color w:val="000000" w:themeColor="text1"/>
        </w:rPr>
        <w:tab/>
      </w:r>
      <w:r w:rsidR="003661BB">
        <w:rPr>
          <w:i/>
          <w:iCs/>
          <w:color w:val="000000" w:themeColor="text1"/>
        </w:rPr>
        <w:t>[</w:t>
      </w:r>
      <w:r w:rsidRPr="00B87A50">
        <w:rPr>
          <w:i/>
          <w:iCs/>
          <w:color w:val="000000" w:themeColor="text1"/>
        </w:rPr>
        <w:t>Encourages</w:t>
      </w:r>
      <w:r w:rsidR="003661BB">
        <w:rPr>
          <w:i/>
          <w:iCs/>
          <w:color w:val="000000" w:themeColor="text1"/>
        </w:rPr>
        <w:t>][Invites]</w:t>
      </w:r>
      <w:r w:rsidRPr="00B87A50">
        <w:rPr>
          <w:color w:val="000000" w:themeColor="text1"/>
        </w:rPr>
        <w:t xml:space="preserve"> Parties to establish </w:t>
      </w:r>
      <w:r w:rsidR="00D63B97">
        <w:rPr>
          <w:color w:val="000000" w:themeColor="text1"/>
        </w:rPr>
        <w:t>[</w:t>
      </w:r>
      <w:r w:rsidR="00B93A83" w:rsidRPr="008B2116">
        <w:rPr>
          <w:color w:val="000000" w:themeColor="text1"/>
        </w:rPr>
        <w:t>coordination mechanisms [</w:t>
      </w:r>
      <w:r w:rsidR="003F62E5" w:rsidRPr="008B2116">
        <w:rPr>
          <w:color w:val="000000" w:themeColor="text1"/>
        </w:rPr>
        <w:t xml:space="preserve">, </w:t>
      </w:r>
      <w:r w:rsidR="00B93A83" w:rsidRPr="008B2116">
        <w:rPr>
          <w:color w:val="000000" w:themeColor="text1"/>
        </w:rPr>
        <w:t>such as country platforms]</w:t>
      </w:r>
      <w:r w:rsidR="00D63B97">
        <w:rPr>
          <w:color w:val="000000" w:themeColor="text1"/>
        </w:rPr>
        <w:t xml:space="preserve">] </w:t>
      </w:r>
      <w:r w:rsidR="00B93A83" w:rsidRPr="008B2116">
        <w:rPr>
          <w:color w:val="000000" w:themeColor="text1"/>
        </w:rPr>
        <w:t>[</w:t>
      </w:r>
      <w:r w:rsidR="003F62E5" w:rsidRPr="008B2116">
        <w:rPr>
          <w:color w:val="000000" w:themeColor="text1"/>
        </w:rPr>
        <w:t xml:space="preserve">national </w:t>
      </w:r>
      <w:r w:rsidR="00B93A83" w:rsidRPr="008B2116">
        <w:rPr>
          <w:color w:val="000000" w:themeColor="text1"/>
        </w:rPr>
        <w:t xml:space="preserve">planning </w:t>
      </w:r>
      <w:r w:rsidRPr="008B2116">
        <w:rPr>
          <w:color w:val="000000" w:themeColor="text1"/>
        </w:rPr>
        <w:t>platforms</w:t>
      </w:r>
      <w:r w:rsidR="003661BB" w:rsidRPr="008B2116">
        <w:rPr>
          <w:color w:val="000000" w:themeColor="text1"/>
        </w:rPr>
        <w:t>]</w:t>
      </w:r>
      <w:r w:rsidRPr="00B87A50">
        <w:rPr>
          <w:color w:val="000000" w:themeColor="text1"/>
        </w:rPr>
        <w:t xml:space="preserve"> for planning and monitoring biodiversity projects that are accessible to stakeholders and regularly updated;]</w:t>
      </w:r>
    </w:p>
    <w:p w14:paraId="3B479F4C" w14:textId="73C44B6B" w:rsidR="00ED4A2B" w:rsidRPr="00B87A50" w:rsidRDefault="008E5DCF" w:rsidP="00ED4A2B">
      <w:pPr>
        <w:pStyle w:val="CBDDesicionText"/>
        <w:tabs>
          <w:tab w:val="clear" w:pos="1134"/>
        </w:tabs>
        <w:ind w:left="567"/>
      </w:pPr>
      <w:r>
        <w:t>[</w:t>
      </w:r>
      <w:r w:rsidR="00212B1A">
        <w:t>35</w:t>
      </w:r>
      <w:r w:rsidR="00ED4A2B" w:rsidRPr="00B87A50">
        <w:t>.</w:t>
      </w:r>
      <w:r w:rsidR="00ED4A2B" w:rsidRPr="00B87A50">
        <w:rPr>
          <w:i/>
          <w:iCs/>
        </w:rPr>
        <w:tab/>
        <w:t>Adopts</w:t>
      </w:r>
      <w:r w:rsidR="00ED4A2B" w:rsidRPr="00B87A50">
        <w:t xml:space="preserve"> the terms of reference for the seventh quadrennial review of the effectiveness of the financial mechanism, as contained in annex III to the present decision;</w:t>
      </w:r>
      <w:r>
        <w:t>]</w:t>
      </w:r>
    </w:p>
    <w:p w14:paraId="45B70611" w14:textId="4C8E4CCB" w:rsidR="00ED4A2B" w:rsidRPr="00B87A50" w:rsidRDefault="005B2515" w:rsidP="00ED4A2B">
      <w:pPr>
        <w:pStyle w:val="CBDDesicionText"/>
        <w:tabs>
          <w:tab w:val="clear" w:pos="1134"/>
        </w:tabs>
        <w:ind w:left="567"/>
      </w:pPr>
      <w:r>
        <w:t>36</w:t>
      </w:r>
      <w:r w:rsidR="00ED4A2B" w:rsidRPr="00B87A50">
        <w:t>.</w:t>
      </w:r>
      <w:r w:rsidR="00ED4A2B" w:rsidRPr="00B87A50">
        <w:rPr>
          <w:i/>
          <w:iCs/>
        </w:rPr>
        <w:tab/>
        <w:t>Invites</w:t>
      </w:r>
      <w:r w:rsidR="00ED4A2B" w:rsidRPr="00B87A50">
        <w:t xml:space="preserve"> Parties, other Governments and relevant organizations, as well as indigenous peoples and local communities, women and youth, to contribute to and participate in the seventh quadrennial review of the effectiveness of the financial mechanism, </w:t>
      </w:r>
      <w:r w:rsidR="00ED4A2B" w:rsidRPr="00B87A50">
        <w:rPr>
          <w:color w:val="000000" w:themeColor="text1"/>
        </w:rPr>
        <w:t>as outlined in the terms of reference</w:t>
      </w:r>
      <w:r w:rsidR="00ED4A2B" w:rsidRPr="00B87A50">
        <w:t>;</w:t>
      </w:r>
    </w:p>
    <w:p w14:paraId="1970A3C1" w14:textId="75410C86" w:rsidR="00ED4A2B" w:rsidRPr="00B87A50" w:rsidRDefault="005B2515" w:rsidP="00ED4A2B">
      <w:pPr>
        <w:pStyle w:val="CBDDesicionText"/>
        <w:tabs>
          <w:tab w:val="clear" w:pos="1134"/>
        </w:tabs>
        <w:ind w:left="567"/>
        <w:rPr>
          <w:color w:val="000000" w:themeColor="text1"/>
        </w:rPr>
      </w:pPr>
      <w:r>
        <w:t>37</w:t>
      </w:r>
      <w:r w:rsidR="00ED4A2B" w:rsidRPr="00B87A50">
        <w:t>.</w:t>
      </w:r>
      <w:r w:rsidR="00ED4A2B" w:rsidRPr="00B87A50">
        <w:tab/>
      </w:r>
      <w:r w:rsidR="00ED4A2B" w:rsidRPr="00B87A50">
        <w:rPr>
          <w:i/>
          <w:iCs/>
          <w:color w:val="000000" w:themeColor="text1"/>
        </w:rPr>
        <w:t>Emphasizes</w:t>
      </w:r>
      <w:r w:rsidR="00ED4A2B" w:rsidRPr="00B87A50">
        <w:rPr>
          <w:color w:val="000000" w:themeColor="text1"/>
        </w:rPr>
        <w:t xml:space="preserve"> the importance of integrating in the quadrennial review specific indicators for </w:t>
      </w:r>
      <w:r w:rsidR="00D5451D">
        <w:rPr>
          <w:color w:val="000000" w:themeColor="text1"/>
        </w:rPr>
        <w:t xml:space="preserve">[all] </w:t>
      </w:r>
      <w:r w:rsidR="00ED4A2B" w:rsidRPr="00B87A50">
        <w:rPr>
          <w:color w:val="000000" w:themeColor="text1"/>
        </w:rPr>
        <w:t xml:space="preserve">eligible Parties, </w:t>
      </w:r>
      <w:proofErr w:type="gramStart"/>
      <w:r w:rsidR="00ED4A2B" w:rsidRPr="00B87A50">
        <w:rPr>
          <w:color w:val="000000" w:themeColor="text1"/>
        </w:rPr>
        <w:t>in particular on</w:t>
      </w:r>
      <w:proofErr w:type="gramEnd"/>
      <w:r w:rsidR="00ED4A2B" w:rsidRPr="00B87A50">
        <w:rPr>
          <w:color w:val="000000" w:themeColor="text1"/>
        </w:rPr>
        <w:t xml:space="preserve"> the number of projects funded, disbursement times and impact on local communities;</w:t>
      </w:r>
    </w:p>
    <w:p w14:paraId="1146D3F8" w14:textId="310E51A5" w:rsidR="00ED4A2B" w:rsidRPr="00B87A50" w:rsidRDefault="005B2515" w:rsidP="00ED4A2B">
      <w:pPr>
        <w:pStyle w:val="CBDDesicionText"/>
        <w:keepNext/>
        <w:tabs>
          <w:tab w:val="clear" w:pos="1134"/>
        </w:tabs>
        <w:ind w:left="567"/>
      </w:pPr>
      <w:r>
        <w:t>38</w:t>
      </w:r>
      <w:r w:rsidR="00ED4A2B" w:rsidRPr="00B87A50">
        <w:t>.</w:t>
      </w:r>
      <w:r w:rsidR="00ED4A2B" w:rsidRPr="00B87A50">
        <w:rPr>
          <w:i/>
          <w:iCs/>
        </w:rPr>
        <w:tab/>
        <w:t>Requests</w:t>
      </w:r>
      <w:r w:rsidR="00ED4A2B" w:rsidRPr="00B87A50">
        <w:t xml:space="preserve"> the Executive Secretary:</w:t>
      </w:r>
    </w:p>
    <w:p w14:paraId="653E950D" w14:textId="10ED077C" w:rsidR="00ED4A2B" w:rsidRPr="00B87A50" w:rsidRDefault="00ED4A2B" w:rsidP="00ED4A2B">
      <w:pPr>
        <w:pStyle w:val="CBDDesicionText"/>
        <w:tabs>
          <w:tab w:val="clear" w:pos="1134"/>
        </w:tabs>
        <w:ind w:left="567"/>
      </w:pPr>
      <w:r w:rsidRPr="00B87A50">
        <w:t>(a)</w:t>
      </w:r>
      <w:r w:rsidRPr="00B87A50">
        <w:tab/>
        <w:t>To commission and make available a report on the seventh quadrennial review of the effectiveness of the financial mechanism in time for consideration by the Conference of the Parties at its eighteenth meeting;</w:t>
      </w:r>
    </w:p>
    <w:p w14:paraId="2CE90A43" w14:textId="77777777" w:rsidR="00ED4A2B" w:rsidRPr="00B87A50" w:rsidRDefault="00ED4A2B" w:rsidP="00ED4A2B">
      <w:pPr>
        <w:pStyle w:val="CBDDesicionText"/>
        <w:tabs>
          <w:tab w:val="clear" w:pos="1134"/>
        </w:tabs>
        <w:ind w:left="567"/>
      </w:pPr>
      <w:r w:rsidRPr="00B87A50">
        <w:t>(b)</w:t>
      </w:r>
      <w:r w:rsidRPr="00B87A50">
        <w:tab/>
        <w:t>To prepare a report on the full assessment of the amount of funds that are necessary to assist developing country Parties</w:t>
      </w:r>
      <w:r w:rsidRPr="00B87A50">
        <w:rPr>
          <w:color w:val="000000" w:themeColor="text1"/>
        </w:rPr>
        <w:t xml:space="preserve">, in particular the least developed countries and small island developing States, </w:t>
      </w:r>
      <w:r w:rsidRPr="00B87A50">
        <w:t xml:space="preserve">and Parties with economies in transition, in accordance with the guidance provided by the Conference of the Parties, in fulfilling their commitments under the Convention for the tenth replenishment period of the Global Environment Facility Trust Fund, for consideration by the Subsidiary Body on Implementation at a meeting held before the eighteenth meeting of the Conference of the Parties and by the Conference of the Parties at its eighteenth meeting; </w:t>
      </w:r>
    </w:p>
    <w:p w14:paraId="033B6D75" w14:textId="29EA7287" w:rsidR="00ED4A2B" w:rsidRPr="00B87A50" w:rsidRDefault="00ED4A2B" w:rsidP="00ED4A2B">
      <w:pPr>
        <w:pStyle w:val="CBDDesicionText"/>
        <w:tabs>
          <w:tab w:val="clear" w:pos="1134"/>
        </w:tabs>
        <w:ind w:left="567"/>
      </w:pPr>
      <w:r w:rsidRPr="00B87A50">
        <w:t>(c)</w:t>
      </w:r>
      <w:r w:rsidRPr="00B87A50">
        <w:tab/>
      </w:r>
      <w:r w:rsidR="00082C95">
        <w:t>S</w:t>
      </w:r>
      <w:r w:rsidR="002D2D67">
        <w:t>ubject to the availability of resources,</w:t>
      </w:r>
      <w:r w:rsidR="002D2D67" w:rsidRPr="00B87A50">
        <w:t xml:space="preserve"> </w:t>
      </w:r>
      <w:r w:rsidR="00082C95">
        <w:t xml:space="preserve">to </w:t>
      </w:r>
      <w:r w:rsidR="002D2D67" w:rsidRPr="00B87A50">
        <w:t>further strengthen collaboration and engagement with</w:t>
      </w:r>
      <w:r w:rsidR="002D2D67">
        <w:t xml:space="preserve"> relevant</w:t>
      </w:r>
      <w:r w:rsidR="002D2D67" w:rsidRPr="00B87A50">
        <w:t xml:space="preserve"> financial institutions and stakeholders, </w:t>
      </w:r>
      <w:proofErr w:type="gramStart"/>
      <w:r w:rsidR="002D2D67" w:rsidRPr="00B87A50">
        <w:t>in order to</w:t>
      </w:r>
      <w:proofErr w:type="gramEnd"/>
      <w:r w:rsidR="002D2D67" w:rsidRPr="00B87A50">
        <w:t xml:space="preserve"> accelerate the implementation of the </w:t>
      </w:r>
      <w:r w:rsidR="002D2D67" w:rsidRPr="00B87A50">
        <w:rPr>
          <w:color w:val="000000" w:themeColor="text1"/>
        </w:rPr>
        <w:t>Framework</w:t>
      </w:r>
      <w:r w:rsidR="00400CCE">
        <w:rPr>
          <w:color w:val="000000" w:themeColor="text1"/>
        </w:rPr>
        <w:t>,</w:t>
      </w:r>
      <w:r w:rsidR="002D2D67">
        <w:rPr>
          <w:color w:val="000000" w:themeColor="text1"/>
        </w:rPr>
        <w:t xml:space="preserve"> </w:t>
      </w:r>
      <w:r w:rsidR="002D2D67" w:rsidRPr="00B87A50">
        <w:rPr>
          <w:color w:val="000000" w:themeColor="text1"/>
        </w:rPr>
        <w:t>with an emphasis on improving access modalities</w:t>
      </w:r>
      <w:r w:rsidRPr="00B87A50">
        <w:t>;</w:t>
      </w:r>
    </w:p>
    <w:p w14:paraId="19E2CF10" w14:textId="6A408E9A" w:rsidR="00ED4A2B" w:rsidRPr="00B87A50" w:rsidRDefault="00ED4A2B" w:rsidP="00ED4A2B">
      <w:pPr>
        <w:pStyle w:val="CBDDesicionText"/>
        <w:tabs>
          <w:tab w:val="clear" w:pos="1134"/>
        </w:tabs>
        <w:ind w:left="567"/>
        <w:rPr>
          <w:color w:val="000000" w:themeColor="text1"/>
        </w:rPr>
      </w:pPr>
      <w:r w:rsidRPr="00B87A50">
        <w:t>(d)</w:t>
      </w:r>
      <w:r w:rsidRPr="00B87A50">
        <w:tab/>
      </w:r>
      <w:r w:rsidRPr="00B87A50">
        <w:rPr>
          <w:color w:val="000000" w:themeColor="text1"/>
        </w:rPr>
        <w:t>To report</w:t>
      </w:r>
      <w:r w:rsidR="00055ECD">
        <w:rPr>
          <w:color w:val="000000" w:themeColor="text1"/>
        </w:rPr>
        <w:t>, as applicable,</w:t>
      </w:r>
      <w:r w:rsidRPr="00B87A50">
        <w:rPr>
          <w:color w:val="000000" w:themeColor="text1"/>
        </w:rPr>
        <w:t xml:space="preserve"> on the results of </w:t>
      </w:r>
      <w:r w:rsidRPr="00B87A50">
        <w:t xml:space="preserve">the collaboration and </w:t>
      </w:r>
      <w:r w:rsidRPr="00B87A50">
        <w:rPr>
          <w:color w:val="000000" w:themeColor="text1"/>
        </w:rPr>
        <w:t>engagement mentioned in the subparagraph above, and include options for such engagements, to the Subsidiary Body on Implementation at a meeting held before the eighteenth meeting of the Conference of the Parties;</w:t>
      </w:r>
    </w:p>
    <w:p w14:paraId="2D2E5D13" w14:textId="54D170A4" w:rsidR="00ED4A2B" w:rsidRDefault="00ED4A2B" w:rsidP="00ED4A2B">
      <w:pPr>
        <w:pStyle w:val="CBDDesicionText"/>
        <w:tabs>
          <w:tab w:val="clear" w:pos="1134"/>
        </w:tabs>
        <w:ind w:left="567"/>
      </w:pPr>
      <w:r w:rsidRPr="00B87A50">
        <w:t>(e)</w:t>
      </w:r>
      <w:r w:rsidRPr="00B87A50">
        <w:tab/>
        <w:t>To</w:t>
      </w:r>
      <w:r w:rsidR="00082C95" w:rsidRPr="00082C95">
        <w:t xml:space="preserve"> </w:t>
      </w:r>
      <w:r w:rsidR="00082C95" w:rsidRPr="00B87A50">
        <w:t>facilitate</w:t>
      </w:r>
      <w:r w:rsidR="00055ECD">
        <w:rPr>
          <w:color w:val="000000" w:themeColor="text1"/>
        </w:rPr>
        <w:t>, as applicable,</w:t>
      </w:r>
      <w:r w:rsidRPr="00B87A50">
        <w:t xml:space="preserve"> the effective participation of indigenous peoples and local communities, women and youth in the implementation of the activities referred to in subparagraphs</w:t>
      </w:r>
      <w:r w:rsidR="00C54658">
        <w:t> </w:t>
      </w:r>
      <w:r w:rsidRPr="00B87A50">
        <w:t>(a) to (d) above.</w:t>
      </w:r>
    </w:p>
    <w:p w14:paraId="66B57E96" w14:textId="508233AB" w:rsidR="00ED4A2B" w:rsidRDefault="00ED4A2B" w:rsidP="00ED4A2B">
      <w:pPr>
        <w:pStyle w:val="CBDDesicionAnnex"/>
        <w:spacing w:before="120"/>
      </w:pPr>
      <w:r w:rsidRPr="00F51A14">
        <w:lastRenderedPageBreak/>
        <w:t>Annex I</w:t>
      </w:r>
      <w:r w:rsidR="000053C0">
        <w:rPr>
          <w:rStyle w:val="FootnoteReference"/>
        </w:rPr>
        <w:footnoteReference w:customMarkFollows="1" w:id="14"/>
        <w:t>*</w:t>
      </w:r>
    </w:p>
    <w:p w14:paraId="5BC634C8" w14:textId="77777777" w:rsidR="00ED4A2B" w:rsidRDefault="00ED4A2B" w:rsidP="00ED4A2B">
      <w:pPr>
        <w:pStyle w:val="CBDDesicionAnnex"/>
        <w:spacing w:before="120"/>
      </w:pPr>
      <w:r>
        <w:t>Additional guidance to the Global Environment Facility</w:t>
      </w:r>
    </w:p>
    <w:p w14:paraId="51119C58" w14:textId="32F36B9F" w:rsidR="00C62CD2" w:rsidRDefault="003E621B" w:rsidP="00BF358F">
      <w:pPr>
        <w:pStyle w:val="CBDH5"/>
      </w:pPr>
      <w:r>
        <w:tab/>
      </w:r>
      <w:r w:rsidR="00C62CD2">
        <w:t>Cartagena Protocol on Biosafety</w:t>
      </w:r>
    </w:p>
    <w:p w14:paraId="3CF959FC" w14:textId="203D3670" w:rsidR="00C62CD2" w:rsidRPr="009923CF" w:rsidRDefault="00787346" w:rsidP="00BF358F">
      <w:pPr>
        <w:pStyle w:val="CBDNormalNumber"/>
        <w:keepNext/>
        <w:numPr>
          <w:ilvl w:val="0"/>
          <w:numId w:val="0"/>
        </w:numPr>
        <w:ind w:left="1134"/>
        <w:rPr>
          <w:lang w:val="en-US"/>
        </w:rPr>
      </w:pPr>
      <w:r>
        <w:t>1.</w:t>
      </w:r>
      <w:r>
        <w:tab/>
      </w:r>
      <w:r w:rsidR="008B4903">
        <w:t>T</w:t>
      </w:r>
      <w:r w:rsidR="00C62CD2" w:rsidRPr="009923CF">
        <w:t xml:space="preserve">he </w:t>
      </w:r>
      <w:r w:rsidR="00C62CD2">
        <w:t xml:space="preserve">Global Environment </w:t>
      </w:r>
      <w:r w:rsidR="00C62CD2" w:rsidRPr="009923CF">
        <w:t>Facility</w:t>
      </w:r>
      <w:r w:rsidR="008B4903">
        <w:t xml:space="preserve"> is requested</w:t>
      </w:r>
      <w:r w:rsidR="00C62CD2" w:rsidRPr="009923CF">
        <w:t>:</w:t>
      </w:r>
    </w:p>
    <w:p w14:paraId="44FDDBC2" w14:textId="675E3210" w:rsidR="00C62CD2" w:rsidRPr="009923CF" w:rsidRDefault="00C62CD2" w:rsidP="00BF358F">
      <w:pPr>
        <w:pStyle w:val="CBDDesicionText"/>
        <w:tabs>
          <w:tab w:val="clear" w:pos="1134"/>
        </w:tabs>
        <w:ind w:left="567"/>
        <w:rPr>
          <w:lang w:val="en-US"/>
        </w:rPr>
      </w:pPr>
      <w:r w:rsidRPr="009923CF">
        <w:t>(a)</w:t>
      </w:r>
      <w:r w:rsidRPr="009923CF">
        <w:rPr>
          <w:lang w:val="en-US"/>
        </w:rPr>
        <w:tab/>
      </w:r>
      <w:r w:rsidRPr="009923CF">
        <w:t>To make dedicated adequate and timely funding available to eligible Parties, in particular the least developed countries and the small island developing States, for putting in place legal, administrative and other measures for implementing the Cartagena Protocol, including the long-term strengthening of national implementation capacities;</w:t>
      </w:r>
    </w:p>
    <w:p w14:paraId="59E478B1" w14:textId="391C0CF9" w:rsidR="00C62CD2" w:rsidRPr="009923CF" w:rsidRDefault="00C62CD2" w:rsidP="00BF358F">
      <w:pPr>
        <w:pStyle w:val="CBDDesicionText"/>
        <w:tabs>
          <w:tab w:val="clear" w:pos="1134"/>
        </w:tabs>
        <w:ind w:left="567"/>
        <w:rPr>
          <w:lang w:val="en-US"/>
        </w:rPr>
      </w:pPr>
      <w:r w:rsidRPr="009923CF">
        <w:t>(b)</w:t>
      </w:r>
      <w:r w:rsidRPr="009923CF">
        <w:rPr>
          <w:lang w:val="en-US"/>
        </w:rPr>
        <w:tab/>
      </w:r>
      <w:r w:rsidRPr="009923CF">
        <w:t xml:space="preserve">To continue to provide support for the effective use of the Biosafety </w:t>
      </w:r>
      <w:proofErr w:type="gramStart"/>
      <w:r w:rsidRPr="009923CF">
        <w:t>Clearing-House</w:t>
      </w:r>
      <w:proofErr w:type="gramEnd"/>
      <w:r w:rsidRPr="009923CF">
        <w:t>, as necessary;</w:t>
      </w:r>
    </w:p>
    <w:p w14:paraId="2CF708A0" w14:textId="042A7F1B" w:rsidR="00C62CD2" w:rsidRPr="009923CF" w:rsidRDefault="00C62CD2" w:rsidP="00BF358F">
      <w:pPr>
        <w:pStyle w:val="CBDDesicionText"/>
        <w:tabs>
          <w:tab w:val="clear" w:pos="1134"/>
        </w:tabs>
        <w:ind w:left="567"/>
        <w:rPr>
          <w:lang w:val="en-US"/>
        </w:rPr>
      </w:pPr>
      <w:r w:rsidRPr="009923CF">
        <w:t>(c)</w:t>
      </w:r>
      <w:r w:rsidRPr="009923CF">
        <w:rPr>
          <w:lang w:val="en-US"/>
        </w:rPr>
        <w:tab/>
      </w:r>
      <w:r w:rsidRPr="009923CF">
        <w:t>To assist eligible Parties by providing them,</w:t>
      </w:r>
      <w:r w:rsidRPr="009923CF">
        <w:rPr>
          <w:i/>
          <w:iCs/>
        </w:rPr>
        <w:t xml:space="preserve"> </w:t>
      </w:r>
      <w:r w:rsidRPr="009923CF">
        <w:t>sufficiently in advance of the reporting deadline, with financial support to hold adequate national consultations, thus giving them enough time to prepare their sixth national reports and submit them in a timely manner;</w:t>
      </w:r>
    </w:p>
    <w:p w14:paraId="1C12B24D" w14:textId="6D5AEFB2" w:rsidR="00C62CD2" w:rsidRPr="009923CF" w:rsidRDefault="00C62CD2" w:rsidP="00BF358F">
      <w:pPr>
        <w:pStyle w:val="CBDDesicionText"/>
        <w:tabs>
          <w:tab w:val="clear" w:pos="1134"/>
        </w:tabs>
        <w:ind w:left="567"/>
        <w:rPr>
          <w:lang w:val="en-US"/>
        </w:rPr>
      </w:pPr>
      <w:r w:rsidRPr="009923CF">
        <w:t>(d)</w:t>
      </w:r>
      <w:r w:rsidRPr="009923CF">
        <w:rPr>
          <w:lang w:val="en-US"/>
        </w:rPr>
        <w:tab/>
      </w:r>
      <w:r w:rsidRPr="009923CF">
        <w:t>To make dedicated, adequate and timely funding available to eligible Parties to implement compliance action plans developed at the request of the Compliance Committee under the Cartagena Protocol;</w:t>
      </w:r>
    </w:p>
    <w:p w14:paraId="144EF517" w14:textId="54AA650B" w:rsidR="00C62CD2" w:rsidRPr="009923CF" w:rsidRDefault="00C62CD2" w:rsidP="00BF358F">
      <w:pPr>
        <w:pStyle w:val="CBDDesicionText"/>
        <w:tabs>
          <w:tab w:val="clear" w:pos="1134"/>
        </w:tabs>
        <w:ind w:left="567"/>
        <w:rPr>
          <w:lang w:val="en-US"/>
        </w:rPr>
      </w:pPr>
      <w:r w:rsidRPr="009923CF">
        <w:t>(e)</w:t>
      </w:r>
      <w:r w:rsidRPr="009923CF">
        <w:rPr>
          <w:lang w:val="en-US"/>
        </w:rPr>
        <w:tab/>
      </w:r>
      <w:r w:rsidRPr="009923CF">
        <w:t>To continue to support capacity-building and development on biosafety, as part of country-driven projects, including during the ninth replenishment period of its Trust Fund (July 2026−June 2030) and through the Global Biodiversity Framework Fund, according to the mandates of the respective Funds, and to strengthen adequate, predictable and dedicated financing for biosafety to contribute to the full and effective implementation of the Cartagena Protocol;</w:t>
      </w:r>
    </w:p>
    <w:p w14:paraId="225E23D4" w14:textId="4EEF6C3C" w:rsidR="00C62CD2" w:rsidRPr="00C62CD2" w:rsidRDefault="00C62CD2" w:rsidP="00BF358F">
      <w:pPr>
        <w:pStyle w:val="CBDDesicionText"/>
        <w:tabs>
          <w:tab w:val="clear" w:pos="1134"/>
        </w:tabs>
        <w:ind w:left="567"/>
      </w:pPr>
      <w:r w:rsidRPr="009923CF">
        <w:t>(f)</w:t>
      </w:r>
      <w:r w:rsidRPr="009923CF">
        <w:rPr>
          <w:lang w:val="en-US"/>
        </w:rPr>
        <w:tab/>
      </w:r>
      <w:r w:rsidRPr="009923CF">
        <w:t xml:space="preserve">To continue to explore ways to simplify the process for submitting biosafety project proposals, </w:t>
      </w:r>
      <w:proofErr w:type="gramStart"/>
      <w:r w:rsidRPr="009923CF">
        <w:t>taking into account</w:t>
      </w:r>
      <w:proofErr w:type="gramEnd"/>
      <w:r w:rsidRPr="009923CF">
        <w:t xml:space="preserve"> the experiences of Parties, with a view to making funding more accessible</w:t>
      </w:r>
      <w:r w:rsidR="000053C0">
        <w:rPr>
          <w:lang w:val="en-US"/>
        </w:rPr>
        <w:t>.</w:t>
      </w:r>
    </w:p>
    <w:p w14:paraId="33C09AE2" w14:textId="56B5303F" w:rsidR="0007397C" w:rsidRDefault="003E621B" w:rsidP="00BF358F">
      <w:pPr>
        <w:pStyle w:val="CBDH5"/>
      </w:pPr>
      <w:r>
        <w:tab/>
      </w:r>
      <w:r w:rsidR="0007397C">
        <w:t>Nagoya Protocol on Access and Benefit Sharing</w:t>
      </w:r>
    </w:p>
    <w:p w14:paraId="7539CBD1" w14:textId="5218270B" w:rsidR="00C52341" w:rsidRPr="009923CF" w:rsidRDefault="00787346" w:rsidP="00C52341">
      <w:pPr>
        <w:pStyle w:val="CBDNormalNumber"/>
        <w:numPr>
          <w:ilvl w:val="0"/>
          <w:numId w:val="0"/>
        </w:numPr>
        <w:ind w:left="1134"/>
        <w:rPr>
          <w:lang w:val="en-US"/>
        </w:rPr>
      </w:pPr>
      <w:r>
        <w:t>2.</w:t>
      </w:r>
      <w:r>
        <w:tab/>
      </w:r>
      <w:r w:rsidR="008B4903">
        <w:t>T</w:t>
      </w:r>
      <w:r w:rsidR="00C52341" w:rsidRPr="009923CF">
        <w:t xml:space="preserve">he </w:t>
      </w:r>
      <w:r w:rsidR="00C52341">
        <w:t xml:space="preserve">Global Environment </w:t>
      </w:r>
      <w:r w:rsidR="00C52341" w:rsidRPr="009923CF">
        <w:t>Facility</w:t>
      </w:r>
      <w:r w:rsidR="008B4903">
        <w:t xml:space="preserve"> is requested</w:t>
      </w:r>
      <w:r w:rsidR="00C52341" w:rsidRPr="009923CF">
        <w:t>:</w:t>
      </w:r>
    </w:p>
    <w:p w14:paraId="007FB321" w14:textId="039EA465" w:rsidR="0007397C" w:rsidRPr="009923CF" w:rsidRDefault="0007397C" w:rsidP="00BF358F">
      <w:pPr>
        <w:pStyle w:val="CBDDesicionText"/>
        <w:tabs>
          <w:tab w:val="clear" w:pos="1134"/>
        </w:tabs>
        <w:ind w:left="567"/>
        <w:rPr>
          <w:lang w:val="en-US"/>
        </w:rPr>
      </w:pPr>
      <w:r w:rsidRPr="009923CF">
        <w:t>(a)</w:t>
      </w:r>
      <w:r w:rsidRPr="009923CF">
        <w:rPr>
          <w:lang w:val="en-US"/>
        </w:rPr>
        <w:tab/>
      </w:r>
      <w:r w:rsidRPr="009923CF">
        <w:t>To continue to assist developing country Parties, in particular the least developed countries and the small island developing States among them, and Parties with economies in transition in implementing the Nagoya Protocol, taking into account the outcomes of the second assessment and review, including by supporting the establishment and operationalization of checkpoints, the publication of checkpoint information through the Access and Benefit-sharing Clearing-House and, where appropriate and in accordance with national circumstances, the effective participation of indigenous peoples and local communities, to encourage the use of global and regional projects and to make funds available to that end;</w:t>
      </w:r>
    </w:p>
    <w:p w14:paraId="3E07BB9A" w14:textId="698B1A4C" w:rsidR="0007397C" w:rsidRPr="009923CF" w:rsidRDefault="0007397C" w:rsidP="00BF358F">
      <w:pPr>
        <w:pStyle w:val="CBDDesicionText"/>
        <w:tabs>
          <w:tab w:val="clear" w:pos="1134"/>
        </w:tabs>
        <w:ind w:left="567"/>
        <w:rPr>
          <w:lang w:val="en-US"/>
        </w:rPr>
      </w:pPr>
      <w:r w:rsidRPr="009923CF">
        <w:t>(b)</w:t>
      </w:r>
      <w:r w:rsidRPr="009923CF">
        <w:rPr>
          <w:lang w:val="en-US"/>
        </w:rPr>
        <w:tab/>
      </w:r>
      <w:r w:rsidRPr="009923CF">
        <w:t>To make funds available in a timely manner to support eligible Parties in the preparation and submission of their second national reports on the implementation of the Nagoya Protocol, without creating additional reporting requirements, with a view to securing project approval by the end of 2027, as recommended by the Compliance Committee under the Nagoya Protocol;</w:t>
      </w:r>
    </w:p>
    <w:p w14:paraId="49B4C8C8" w14:textId="187CD06B" w:rsidR="0007397C" w:rsidRPr="009923CF" w:rsidRDefault="0007397C" w:rsidP="00BF358F">
      <w:pPr>
        <w:pStyle w:val="CBDDesicionText"/>
        <w:tabs>
          <w:tab w:val="clear" w:pos="1134"/>
        </w:tabs>
        <w:ind w:left="567"/>
        <w:rPr>
          <w:lang w:val="en-US"/>
        </w:rPr>
      </w:pPr>
      <w:r w:rsidRPr="009923CF">
        <w:t>(c)</w:t>
      </w:r>
      <w:r w:rsidRPr="009923CF">
        <w:rPr>
          <w:lang w:val="en-US"/>
        </w:rPr>
        <w:tab/>
      </w:r>
      <w:r w:rsidRPr="009923CF">
        <w:rPr>
          <w:lang w:val="en-CA"/>
        </w:rPr>
        <w:t xml:space="preserve">To ensure that implementing agencies involved in the project to support the preparation and submission of the second national reports on the implementation of the Nagoya Protocol take steps to minimize administrative, procedural and operational delays </w:t>
      </w:r>
      <w:proofErr w:type="gramStart"/>
      <w:r w:rsidRPr="009923CF">
        <w:rPr>
          <w:lang w:val="en-CA"/>
        </w:rPr>
        <w:t>in order to</w:t>
      </w:r>
      <w:proofErr w:type="gramEnd"/>
      <w:r w:rsidRPr="009923CF">
        <w:rPr>
          <w:lang w:val="en-CA"/>
        </w:rPr>
        <w:t xml:space="preserve"> facilitate the expeditious disbursement of funding;</w:t>
      </w:r>
    </w:p>
    <w:p w14:paraId="37876AB0" w14:textId="0754678D" w:rsidR="0007397C" w:rsidRPr="009923CF" w:rsidRDefault="0007397C" w:rsidP="00BF358F">
      <w:pPr>
        <w:pStyle w:val="CBDDesicionText"/>
        <w:tabs>
          <w:tab w:val="clear" w:pos="1134"/>
        </w:tabs>
        <w:ind w:left="567"/>
        <w:rPr>
          <w:lang w:val="en-US"/>
        </w:rPr>
      </w:pPr>
      <w:r w:rsidRPr="009923CF">
        <w:lastRenderedPageBreak/>
        <w:t>(d)</w:t>
      </w:r>
      <w:r w:rsidRPr="009923CF">
        <w:rPr>
          <w:lang w:val="en-US"/>
        </w:rPr>
        <w:tab/>
      </w:r>
      <w:r w:rsidR="00000247">
        <w:rPr>
          <w:lang w:val="en-US"/>
        </w:rPr>
        <w:t>T</w:t>
      </w:r>
      <w:r w:rsidRPr="009923CF">
        <w:t xml:space="preserve">o continue its efforts to facilitate access by eligible Parties to the </w:t>
      </w:r>
      <w:r w:rsidRPr="00BF358F">
        <w:rPr>
          <w:lang w:val="en-CA"/>
        </w:rPr>
        <w:t>resources</w:t>
      </w:r>
      <w:r w:rsidRPr="009923CF">
        <w:t xml:space="preserve"> necessary for the development and implementation of their national frameworks for access and benefit-sharing;</w:t>
      </w:r>
    </w:p>
    <w:p w14:paraId="6114A718" w14:textId="64A15A10" w:rsidR="0007397C" w:rsidRPr="009923CF" w:rsidRDefault="0007397C" w:rsidP="00BF358F">
      <w:pPr>
        <w:pStyle w:val="CBDDesicionText"/>
        <w:tabs>
          <w:tab w:val="clear" w:pos="1134"/>
        </w:tabs>
        <w:ind w:left="567"/>
        <w:rPr>
          <w:lang w:val="en-US"/>
        </w:rPr>
      </w:pPr>
      <w:r w:rsidRPr="009923CF">
        <w:t>(e)</w:t>
      </w:r>
      <w:r w:rsidRPr="009923CF">
        <w:rPr>
          <w:lang w:val="en-US"/>
        </w:rPr>
        <w:tab/>
      </w:r>
      <w:r w:rsidRPr="009923CF">
        <w:t xml:space="preserve">To continue to provide, within its biodiversity focal area, funding for the implementation of </w:t>
      </w:r>
      <w:r w:rsidRPr="00BF358F">
        <w:rPr>
          <w:lang w:val="en-CA"/>
        </w:rPr>
        <w:t>the</w:t>
      </w:r>
      <w:r w:rsidRPr="009923CF">
        <w:t xml:space="preserve"> Nagoya Protocol, with adequate, accessible and predictable resources, </w:t>
      </w:r>
      <w:proofErr w:type="gramStart"/>
      <w:r w:rsidRPr="009923CF">
        <w:t>taking into account</w:t>
      </w:r>
      <w:proofErr w:type="gramEnd"/>
      <w:r w:rsidRPr="009923CF">
        <w:t xml:space="preserve"> the national priorities and needs of eligible Parties, in particular the special needs and conditions of least developed countries and small island developing States;</w:t>
      </w:r>
    </w:p>
    <w:p w14:paraId="4B8F9D50" w14:textId="7C8FD54D" w:rsidR="0007397C" w:rsidRDefault="00412947" w:rsidP="00BF358F">
      <w:pPr>
        <w:pStyle w:val="CBDDesicionText"/>
        <w:ind w:left="567" w:firstLine="0"/>
      </w:pPr>
      <w:r>
        <w:tab/>
      </w:r>
      <w:r w:rsidR="00787346">
        <w:t>3</w:t>
      </w:r>
      <w:r w:rsidR="0007397C" w:rsidRPr="009923CF">
        <w:t>.</w:t>
      </w:r>
      <w:r w:rsidR="0007397C" w:rsidRPr="009923CF">
        <w:rPr>
          <w:lang w:val="en-US"/>
        </w:rPr>
        <w:tab/>
      </w:r>
      <w:r w:rsidR="008B4903">
        <w:t>T</w:t>
      </w:r>
      <w:r w:rsidR="0007397C" w:rsidRPr="009923CF">
        <w:t xml:space="preserve">he Global Environment Facility, its implementing agencies and relevant partners, within their respective mandates, </w:t>
      </w:r>
      <w:r w:rsidR="00497FDA">
        <w:t xml:space="preserve">are encouraged </w:t>
      </w:r>
      <w:r w:rsidR="0007397C" w:rsidRPr="009923CF">
        <w:t>to continue efforts to enhance the accessibility, efficiency and timeliness of financial support for the implementation of the Nagoya Protocol, including, as appropriate, by streamlining administrative and operational procedures, facilitating project development and approval processes and minimizing avoidable delays in the disbursement of resources</w:t>
      </w:r>
      <w:r w:rsidR="000053C0">
        <w:rPr>
          <w:lang w:val="en-US"/>
        </w:rPr>
        <w:t>.</w:t>
      </w:r>
    </w:p>
    <w:p w14:paraId="0A91A70C" w14:textId="6AFC50CB" w:rsidR="00C62CD2" w:rsidRDefault="003E621B" w:rsidP="00BF358F">
      <w:pPr>
        <w:pStyle w:val="CBDH5"/>
      </w:pPr>
      <w:r>
        <w:tab/>
      </w:r>
      <w:r w:rsidR="0089055D">
        <w:t xml:space="preserve">Biodiversity and </w:t>
      </w:r>
      <w:r w:rsidR="0032270C">
        <w:t>h</w:t>
      </w:r>
      <w:r w:rsidR="0089055D">
        <w:t>ealth</w:t>
      </w:r>
    </w:p>
    <w:p w14:paraId="32EE9219" w14:textId="7DC04514" w:rsidR="00D15D17" w:rsidRDefault="00412947" w:rsidP="00BF358F">
      <w:pPr>
        <w:pStyle w:val="CBDDesicionText"/>
        <w:ind w:left="567" w:firstLine="0"/>
      </w:pPr>
      <w:r>
        <w:tab/>
      </w:r>
      <w:r w:rsidR="0089055D">
        <w:t>4</w:t>
      </w:r>
      <w:r w:rsidR="0089055D" w:rsidRPr="005E395A">
        <w:t>.</w:t>
      </w:r>
      <w:r w:rsidR="00585972">
        <w:tab/>
      </w:r>
      <w:r w:rsidR="00497FDA">
        <w:t>T</w:t>
      </w:r>
      <w:r w:rsidR="0089055D" w:rsidRPr="005E395A">
        <w:t xml:space="preserve">he Global Environmental Facility </w:t>
      </w:r>
      <w:r w:rsidR="00497FDA">
        <w:t xml:space="preserve">is requested </w:t>
      </w:r>
      <w:r w:rsidR="0089055D" w:rsidRPr="005E395A">
        <w:t xml:space="preserve">to provide </w:t>
      </w:r>
      <w:r w:rsidR="001D6AF1">
        <w:t xml:space="preserve">[new and additional] </w:t>
      </w:r>
      <w:r w:rsidR="0089055D" w:rsidRPr="005E395A">
        <w:t>financial support for the implementation of the Global Action Plan, according to its mandate</w:t>
      </w:r>
      <w:r w:rsidR="000053C0">
        <w:t>.</w:t>
      </w:r>
    </w:p>
    <w:p w14:paraId="70E6FAC1" w14:textId="31C3A7A4" w:rsidR="0089055D" w:rsidRDefault="003E621B" w:rsidP="00BF358F">
      <w:pPr>
        <w:pStyle w:val="CBDH5"/>
      </w:pPr>
      <w:r>
        <w:tab/>
      </w:r>
      <w:r w:rsidR="00C168DE">
        <w:t>Synthetic biology</w:t>
      </w:r>
    </w:p>
    <w:p w14:paraId="6E4FCC58" w14:textId="766B22E5" w:rsidR="00320E38" w:rsidRDefault="004E0E9C" w:rsidP="00BF358F">
      <w:pPr>
        <w:pStyle w:val="CBDDesicionText"/>
        <w:ind w:left="567" w:firstLine="0"/>
      </w:pPr>
      <w:r>
        <w:tab/>
      </w:r>
      <w:r w:rsidR="00320E38" w:rsidRPr="00320E38">
        <w:t>[</w:t>
      </w:r>
      <w:r>
        <w:t>5</w:t>
      </w:r>
      <w:r w:rsidR="00320E38" w:rsidRPr="00320E38">
        <w:t>.</w:t>
      </w:r>
      <w:r>
        <w:tab/>
      </w:r>
      <w:r w:rsidR="00683EB6">
        <w:t>T</w:t>
      </w:r>
      <w:r w:rsidR="00320E38" w:rsidRPr="00320E38">
        <w:t>he Global Environment Facility</w:t>
      </w:r>
      <w:r w:rsidR="00683EB6">
        <w:t xml:space="preserve"> is requested,</w:t>
      </w:r>
      <w:r w:rsidR="00320E38" w:rsidRPr="00320E38">
        <w:t xml:space="preserve"> and other donors</w:t>
      </w:r>
      <w:r w:rsidR="00683EB6">
        <w:t xml:space="preserve"> are invited</w:t>
      </w:r>
      <w:r w:rsidR="00320E38" w:rsidRPr="00320E38">
        <w:t>, to make available new, additional, [adequate,] predictable, easily accessible[, sustainable] and timely financial resources to Parties, especially developing country Parties, to support the implementation of the thematic action plan, in accordance with national needs and priorities, including for strengthening national capacities for horizon scanning, monitoring and assessment, environmental risk assessment, risk management and regulatory oversight</w:t>
      </w:r>
      <w:r w:rsidR="000053C0">
        <w:t>.</w:t>
      </w:r>
      <w:r w:rsidR="00320E38" w:rsidRPr="00320E38">
        <w:t>]</w:t>
      </w:r>
    </w:p>
    <w:p w14:paraId="280A7B40" w14:textId="4FC23F12" w:rsidR="00585972" w:rsidRDefault="003E621B" w:rsidP="00BF358F">
      <w:pPr>
        <w:pStyle w:val="CBDH5"/>
      </w:pPr>
      <w:r>
        <w:tab/>
      </w:r>
      <w:r w:rsidR="00CD74C1">
        <w:t>Gender Plan of Action</w:t>
      </w:r>
    </w:p>
    <w:p w14:paraId="24EC0AE3" w14:textId="72F72316" w:rsidR="00CD74C1" w:rsidRDefault="00166ACA" w:rsidP="00BF358F">
      <w:pPr>
        <w:pStyle w:val="CBDDesicionText"/>
        <w:ind w:left="567" w:firstLine="0"/>
      </w:pPr>
      <w:r>
        <w:tab/>
      </w:r>
      <w:r w:rsidR="00C8390F">
        <w:t>6</w:t>
      </w:r>
      <w:r w:rsidR="00CD74C1" w:rsidRPr="00DD193C">
        <w:t>.</w:t>
      </w:r>
      <w:r w:rsidR="00C8390F">
        <w:tab/>
      </w:r>
      <w:r w:rsidR="001D6AF1">
        <w:t>R</w:t>
      </w:r>
      <w:r w:rsidR="00CD74C1" w:rsidRPr="00DD193C">
        <w:t>elevant international financial institutions</w:t>
      </w:r>
      <w:r w:rsidR="00AB4AAC" w:rsidRPr="00AB4AAC">
        <w:t xml:space="preserve"> </w:t>
      </w:r>
      <w:r w:rsidR="00AB4AAC">
        <w:t xml:space="preserve">are </w:t>
      </w:r>
      <w:proofErr w:type="gramStart"/>
      <w:r w:rsidR="00AB4AAC">
        <w:t>invited</w:t>
      </w:r>
      <w:proofErr w:type="gramEnd"/>
      <w:r w:rsidR="00CD74C1" w:rsidRPr="00DD193C">
        <w:t xml:space="preserve"> </w:t>
      </w:r>
      <w:r w:rsidR="00AB4AAC">
        <w:t xml:space="preserve">and </w:t>
      </w:r>
      <w:r w:rsidR="00CD74C1" w:rsidRPr="00DD193C">
        <w:t>the Global Environment Facility</w:t>
      </w:r>
      <w:r w:rsidR="00AB4AAC">
        <w:t xml:space="preserve"> is requested</w:t>
      </w:r>
      <w:r w:rsidR="001D6AF1">
        <w:t xml:space="preserve"> </w:t>
      </w:r>
      <w:r w:rsidR="00CD74C1" w:rsidRPr="00DD193C">
        <w:t>to support gender-responsive biodiversity actions and improve processes related to access to funding, including through simplified access modalities, for women-led initiatives, including from indigenous peoples and local communities, in accordance with their respective mandates</w:t>
      </w:r>
      <w:r w:rsidR="000053C0">
        <w:t>.</w:t>
      </w:r>
    </w:p>
    <w:p w14:paraId="5656ADAE" w14:textId="34BAA8B3" w:rsidR="00FF5BAA" w:rsidRDefault="003E621B" w:rsidP="00BF358F">
      <w:pPr>
        <w:pStyle w:val="CBDH5"/>
      </w:pPr>
      <w:r>
        <w:tab/>
      </w:r>
      <w:r w:rsidR="00FF5BAA">
        <w:t>Capacity-building and development and technical and scientific cooperation</w:t>
      </w:r>
    </w:p>
    <w:p w14:paraId="19335D64" w14:textId="6D651729" w:rsidR="00FF5BAA" w:rsidRDefault="00166ACA" w:rsidP="00BF358F">
      <w:pPr>
        <w:pStyle w:val="CBDDesicionText"/>
        <w:ind w:left="567" w:firstLine="0"/>
      </w:pPr>
      <w:r>
        <w:tab/>
      </w:r>
      <w:r w:rsidR="00FF5BAA">
        <w:t>7</w:t>
      </w:r>
      <w:r w:rsidR="00FF5BAA" w:rsidRPr="00625E01">
        <w:t>.</w:t>
      </w:r>
      <w:r>
        <w:tab/>
      </w:r>
      <w:r w:rsidR="00CF18CD">
        <w:t>T</w:t>
      </w:r>
      <w:r w:rsidR="00FF5BAA" w:rsidRPr="00625E01">
        <w:t>he request made in paragraph</w:t>
      </w:r>
      <w:r w:rsidR="000053C0">
        <w:t> </w:t>
      </w:r>
      <w:r w:rsidR="00FF5BAA" w:rsidRPr="00625E01">
        <w:t xml:space="preserve">23 of decision </w:t>
      </w:r>
      <w:hyperlink r:id="rId24" w:history="1">
        <w:r w:rsidR="00FF5BAA" w:rsidRPr="000053C0">
          <w:rPr>
            <w:rStyle w:val="Hyperlink"/>
          </w:rPr>
          <w:t>16/3</w:t>
        </w:r>
      </w:hyperlink>
      <w:r w:rsidR="00FF5BAA" w:rsidRPr="00625E01">
        <w:t xml:space="preserve"> to the Global Environment Facility, including through the Global Biodiversity Framework Fund, </w:t>
      </w:r>
      <w:r w:rsidR="00CF18CD">
        <w:t xml:space="preserve">is reiterated, </w:t>
      </w:r>
      <w:r w:rsidR="00FF5BAA" w:rsidRPr="00625E01">
        <w:t xml:space="preserve">and other relevant multilateral funds and international financial institutions, in accordance with their mandates, </w:t>
      </w:r>
      <w:r w:rsidR="00AB6029">
        <w:t xml:space="preserve">are invited </w:t>
      </w:r>
      <w:r w:rsidR="00FF5BAA" w:rsidRPr="00625E01">
        <w:t>to continue to support in all eligible countries country-driven projects that include technical and scientific cooperation, technology transfer and capacity-building for the implementation of the Framework</w:t>
      </w:r>
      <w:r w:rsidR="000053C0">
        <w:t>.</w:t>
      </w:r>
    </w:p>
    <w:p w14:paraId="656D3F8F" w14:textId="7EB53FD7" w:rsidR="00C8390F" w:rsidRDefault="00166ACA" w:rsidP="00BF358F">
      <w:pPr>
        <w:pStyle w:val="CBDDesicionText"/>
        <w:ind w:left="567" w:firstLine="0"/>
      </w:pPr>
      <w:r>
        <w:tab/>
      </w:r>
      <w:r w:rsidR="00FF5BAA">
        <w:t>8</w:t>
      </w:r>
      <w:r w:rsidR="00FF5BAA" w:rsidRPr="00625E01">
        <w:t>.</w:t>
      </w:r>
      <w:r>
        <w:tab/>
      </w:r>
      <w:r w:rsidR="00691BB0">
        <w:t>T</w:t>
      </w:r>
      <w:r w:rsidR="00FF5BAA" w:rsidRPr="00625E01">
        <w:t>he request made in paragraph</w:t>
      </w:r>
      <w:r w:rsidR="000053C0">
        <w:t> </w:t>
      </w:r>
      <w:r w:rsidR="00FF5BAA" w:rsidRPr="00625E01">
        <w:t xml:space="preserve">24 of decision </w:t>
      </w:r>
      <w:hyperlink r:id="rId25" w:history="1">
        <w:r w:rsidR="00FF5BAA" w:rsidRPr="000053C0">
          <w:rPr>
            <w:rStyle w:val="Hyperlink"/>
          </w:rPr>
          <w:t>16/3</w:t>
        </w:r>
      </w:hyperlink>
      <w:r w:rsidR="00FF5BAA" w:rsidRPr="00625E01">
        <w:t xml:space="preserve"> to the Global Environment Facility, including through the Global Biodiversity Framework Fund, </w:t>
      </w:r>
      <w:r w:rsidR="00691BB0">
        <w:t xml:space="preserve">is reiterated </w:t>
      </w:r>
      <w:r w:rsidR="00FF5BAA" w:rsidRPr="00625E01">
        <w:t xml:space="preserve">and other relevant multilateral funds and international financial institutions, in accordance with their mandates, </w:t>
      </w:r>
      <w:r w:rsidR="00691BB0">
        <w:t xml:space="preserve">are invited </w:t>
      </w:r>
      <w:r w:rsidR="00FF5BAA" w:rsidRPr="00625E01">
        <w:t>to support the operationalization and activities of the technical and scientific cooperation support centres in developing country Parties, in particular the least developed countries and small island developing States among them, and Parties with economies in transition, as appropriate, in response to their requests in their respective subregions, in the context of country-driven projects of the eligible countries</w:t>
      </w:r>
      <w:r w:rsidR="000053C0">
        <w:t>.</w:t>
      </w:r>
    </w:p>
    <w:p w14:paraId="6E14A5F6" w14:textId="1E8CB96B" w:rsidR="00FF5BAA" w:rsidRDefault="003E621B" w:rsidP="00BF358F">
      <w:pPr>
        <w:pStyle w:val="CBDH5"/>
      </w:pPr>
      <w:r>
        <w:tab/>
      </w:r>
      <w:r w:rsidR="00554AA0">
        <w:t>P</w:t>
      </w:r>
      <w:r w:rsidR="00911F89" w:rsidRPr="0097761C">
        <w:t>lanning, monitoring, reporting and review</w:t>
      </w:r>
    </w:p>
    <w:p w14:paraId="4607E249" w14:textId="7C15098C" w:rsidR="00554AA0" w:rsidRDefault="00166ACA" w:rsidP="00BF358F">
      <w:pPr>
        <w:pStyle w:val="CBDDesicionText"/>
        <w:ind w:left="567" w:firstLine="0"/>
      </w:pPr>
      <w:r>
        <w:tab/>
      </w:r>
      <w:r w:rsidR="00554AA0" w:rsidRPr="004163E1">
        <w:t>9.</w:t>
      </w:r>
      <w:r>
        <w:tab/>
      </w:r>
      <w:r w:rsidR="00450F05">
        <w:t>T</w:t>
      </w:r>
      <w:r w:rsidR="00554AA0" w:rsidRPr="004163E1">
        <w:t>he Global Environment Facility and its implementing agencies</w:t>
      </w:r>
      <w:r w:rsidR="00480597">
        <w:t xml:space="preserve"> are requested</w:t>
      </w:r>
      <w:r w:rsidR="00554AA0" w:rsidRPr="004163E1">
        <w:t xml:space="preserve">, before the eighteenth meeting of the Conference of the Parties, [to put in place any procedures or organizational arrangements necessary] to ensure that timely, adequate and accessible resources [and </w:t>
      </w:r>
      <w:r w:rsidR="00554AA0" w:rsidRPr="004163E1">
        <w:lastRenderedPageBreak/>
        <w:t>required organizational measures, including the receipt of funds by recipient countries well in advance of the reporting deadline,] are provided for the eighth round of national reporting, including support for making use of the headline indicators in the monitoring framework for the Kunming Montreal Global Biodiversity Framework, and to initiate such support in a timely [and accelerated] manner and in a way that supports country ownership and the early engagement of relevant national authorities</w:t>
      </w:r>
      <w:r w:rsidR="000053C0">
        <w:t>.</w:t>
      </w:r>
    </w:p>
    <w:p w14:paraId="579BCA97" w14:textId="0271489E" w:rsidR="00911F89" w:rsidRDefault="000053C0" w:rsidP="00BF358F">
      <w:pPr>
        <w:pStyle w:val="CBDH5"/>
      </w:pPr>
      <w:r>
        <w:tab/>
      </w:r>
      <w:r w:rsidR="008F1578" w:rsidRPr="0097761C">
        <w:t>Global review of collective progress in the implementation of the Kunming-Montreal Global Biodiversity Framework</w:t>
      </w:r>
    </w:p>
    <w:p w14:paraId="5083147F" w14:textId="4E1C4814" w:rsidR="00D1759B" w:rsidRDefault="00166ACA">
      <w:pPr>
        <w:pStyle w:val="CBDDesicionText"/>
        <w:ind w:left="567" w:firstLine="0"/>
      </w:pPr>
      <w:r>
        <w:tab/>
      </w:r>
      <w:r w:rsidR="00433657">
        <w:t>10</w:t>
      </w:r>
      <w:r w:rsidR="005D57C7" w:rsidRPr="005D57C7">
        <w:t>.</w:t>
      </w:r>
      <w:r w:rsidR="00D1759B">
        <w:tab/>
      </w:r>
      <w:r w:rsidR="00B646F5">
        <w:t>T</w:t>
      </w:r>
      <w:r w:rsidR="005D57C7" w:rsidRPr="005D57C7">
        <w:t xml:space="preserve">he Global Environment Facility </w:t>
      </w:r>
      <w:r w:rsidR="00B646F5">
        <w:t xml:space="preserve">is requested </w:t>
      </w:r>
      <w:r w:rsidR="005D57C7" w:rsidRPr="005D57C7">
        <w:t>to enhance the provision of adequate, predictable, timely and transparent means of implementation in an easily accessible manner to developing country Parties, in particular the least developed countries and the small island developing States, and Parties with economies in transition, including by simplifying access procedures and strengthening country ownership of activities to support the Framework, in accordance with national biodiversity strategies and action plans, and to share through existing reporting arrangements, and without creating additional burdens, detailed information on the resources provided and how they address the needs and priorities identified by Parties through their projects, without prejudice to the process established under decision[s] 16/34 of 27 February 2025 [and 17/--] on resource mobilization</w:t>
      </w:r>
      <w:r w:rsidR="000053C0">
        <w:t>.</w:t>
      </w:r>
    </w:p>
    <w:p w14:paraId="067D2321" w14:textId="2E0609CC" w:rsidR="005D57C7" w:rsidRDefault="00D1759B">
      <w:pPr>
        <w:pStyle w:val="CBDDesicionText"/>
        <w:ind w:left="567" w:firstLine="0"/>
      </w:pPr>
      <w:r>
        <w:tab/>
        <w:t>11.</w:t>
      </w:r>
      <w:r>
        <w:tab/>
      </w:r>
      <w:r w:rsidR="00B646F5">
        <w:t>T</w:t>
      </w:r>
      <w:r w:rsidR="005D57C7" w:rsidRPr="005D57C7">
        <w:t xml:space="preserve">he Global Environment Facility and its implementing agencies, including the United Nations Development Programme in the context of the Biodiversity Finance Initiative, </w:t>
      </w:r>
      <w:r w:rsidR="00D13F93">
        <w:t xml:space="preserve">are requested </w:t>
      </w:r>
      <w:r w:rsidR="005D57C7" w:rsidRPr="005D57C7">
        <w:t>to expedite the support to all eligible Parties on their enabling support activities for the development of biodiversity finance plans, in order to unlock financial resources for the implementation of national biodiversity strategies and action plans, as described in decision 15/7 of 19 December 2022</w:t>
      </w:r>
      <w:r w:rsidR="000053C0">
        <w:t>.</w:t>
      </w:r>
    </w:p>
    <w:p w14:paraId="7D5366C6" w14:textId="38B2AB7B" w:rsidR="00433657" w:rsidRDefault="00D1759B">
      <w:pPr>
        <w:pStyle w:val="CBDDesicionText"/>
        <w:ind w:left="567" w:firstLine="0"/>
      </w:pPr>
      <w:r>
        <w:tab/>
        <w:t>12.</w:t>
      </w:r>
      <w:r>
        <w:tab/>
      </w:r>
      <w:r w:rsidR="00D13F93">
        <w:t>T</w:t>
      </w:r>
      <w:r w:rsidR="00433657" w:rsidRPr="00433657">
        <w:t>he Global Environment Facility</w:t>
      </w:r>
      <w:r w:rsidR="00D13F93">
        <w:t xml:space="preserve"> is requested</w:t>
      </w:r>
      <w:r w:rsidR="00433657" w:rsidRPr="00433657">
        <w:t xml:space="preserve"> to continue to support the development and strengthening of national monitoring and knowledge management systems, including national ecosystem data and spatial information, inter alia, to enable the operationalization of the ecosystem-based headline indicators</w:t>
      </w:r>
      <w:r w:rsidR="000053C0">
        <w:t>.</w:t>
      </w:r>
    </w:p>
    <w:p w14:paraId="78D41DF5" w14:textId="60F7766E" w:rsidR="00BB30E6" w:rsidRDefault="003E621B" w:rsidP="00BF358F">
      <w:pPr>
        <w:pStyle w:val="CBDH5"/>
      </w:pPr>
      <w:r>
        <w:tab/>
      </w:r>
      <w:r w:rsidR="00780CF2">
        <w:t>Resource mobilization</w:t>
      </w:r>
    </w:p>
    <w:p w14:paraId="52B2ECF9" w14:textId="4B6B2026" w:rsidR="005D52C2" w:rsidRPr="00C62CD2" w:rsidRDefault="00166ACA" w:rsidP="00BF358F">
      <w:pPr>
        <w:pStyle w:val="CBDDesicionText"/>
        <w:ind w:left="567" w:firstLine="0"/>
      </w:pPr>
      <w:r>
        <w:tab/>
      </w:r>
      <w:r w:rsidR="003E621B">
        <w:t>13</w:t>
      </w:r>
      <w:r w:rsidR="00780CF2" w:rsidRPr="0075793A">
        <w:t>.</w:t>
      </w:r>
      <w:r w:rsidR="003E621B">
        <w:tab/>
      </w:r>
      <w:r w:rsidR="00326E4C">
        <w:t>T</w:t>
      </w:r>
      <w:r w:rsidR="00780CF2" w:rsidRPr="0075793A">
        <w:t xml:space="preserve">he Global Environment Facility </w:t>
      </w:r>
      <w:r w:rsidR="00326E4C">
        <w:t>is requested</w:t>
      </w:r>
      <w:r w:rsidR="00315023">
        <w:t>,</w:t>
      </w:r>
      <w:r w:rsidR="00326E4C">
        <w:t xml:space="preserve"> </w:t>
      </w:r>
      <w:r w:rsidR="00780CF2" w:rsidRPr="0075793A">
        <w:t xml:space="preserve">and other relevant existing financial entities, including international financial institutions and multilateral development banks, </w:t>
      </w:r>
      <w:r w:rsidR="005B0767">
        <w:t>are invited</w:t>
      </w:r>
      <w:r w:rsidR="00315023">
        <w:t>,</w:t>
      </w:r>
      <w:r w:rsidR="005B0767">
        <w:t xml:space="preserve"> </w:t>
      </w:r>
      <w:r w:rsidR="00780CF2" w:rsidRPr="0075793A">
        <w:t xml:space="preserve">to </w:t>
      </w:r>
      <w:proofErr w:type="gramStart"/>
      <w:r w:rsidR="00780CF2" w:rsidRPr="0075793A">
        <w:t xml:space="preserve">take </w:t>
      </w:r>
      <w:r w:rsidR="00EB5107">
        <w:t>into account</w:t>
      </w:r>
      <w:proofErr w:type="gramEnd"/>
      <w:r w:rsidR="00EB5107">
        <w:t xml:space="preserve"> </w:t>
      </w:r>
      <w:r w:rsidR="00780CF2" w:rsidRPr="0075793A">
        <w:t>the criteria</w:t>
      </w:r>
      <w:r w:rsidR="00F31BF9">
        <w:t xml:space="preserve"> adopted in decision </w:t>
      </w:r>
      <w:r w:rsidR="00EB5107">
        <w:t>1</w:t>
      </w:r>
      <w:r w:rsidR="00F31BF9">
        <w:t>7/</w:t>
      </w:r>
      <w:proofErr w:type="gramStart"/>
      <w:r w:rsidR="00EB5107">
        <w:t xml:space="preserve">-- </w:t>
      </w:r>
      <w:r w:rsidR="00780CF2" w:rsidRPr="0075793A">
        <w:t>,</w:t>
      </w:r>
      <w:proofErr w:type="gramEnd"/>
      <w:r w:rsidR="00780CF2" w:rsidRPr="0075793A">
        <w:t xml:space="preserve"> as appropriate, in their ongoing efforts to reform or improve their operations</w:t>
      </w:r>
      <w:r w:rsidR="000053C0">
        <w:t>.</w:t>
      </w:r>
    </w:p>
    <w:p w14:paraId="0352FE05" w14:textId="55344395" w:rsidR="00ED4A2B" w:rsidRPr="00B87A50" w:rsidRDefault="00ED4A2B" w:rsidP="00ED4A2B">
      <w:pPr>
        <w:pStyle w:val="CBDDesicionAnnex"/>
        <w:spacing w:before="120"/>
      </w:pPr>
      <w:r w:rsidRPr="00B87A50">
        <w:t>Annex II</w:t>
      </w:r>
    </w:p>
    <w:p w14:paraId="21E7BED7" w14:textId="77777777" w:rsidR="00ED4A2B" w:rsidRPr="00B87A50" w:rsidRDefault="00ED4A2B" w:rsidP="00ED4A2B">
      <w:pPr>
        <w:pStyle w:val="CBDDesicionAnnex"/>
        <w:spacing w:before="120"/>
      </w:pPr>
      <w:r w:rsidRPr="00B87A50">
        <w:t xml:space="preserve">Terms of reference for a full assessment of </w:t>
      </w:r>
      <w:bookmarkStart w:id="3" w:name="_Hlk212448104"/>
      <w:r w:rsidRPr="00B87A50">
        <w:t>the amount of funds that are necessary to assist developing country Parties</w:t>
      </w:r>
      <w:r w:rsidRPr="00B87A50">
        <w:rPr>
          <w:color w:val="000000" w:themeColor="text1"/>
        </w:rPr>
        <w:t xml:space="preserve">, in particular the least developed countries and small island developing States, </w:t>
      </w:r>
      <w:r w:rsidRPr="00B87A50">
        <w:t>and Parties with economies in transition, in accordance with the guidance provided by the Conference of the Parties, in fulfilling their commitments under the Convention for the tenth replenishment period of the Global Environment Facility Trust Fund (July 2030–June 2034)</w:t>
      </w:r>
      <w:bookmarkEnd w:id="3"/>
    </w:p>
    <w:p w14:paraId="5290FA59" w14:textId="77777777" w:rsidR="00ED4A2B" w:rsidRPr="00B87A50" w:rsidRDefault="00ED4A2B" w:rsidP="0075440C">
      <w:pPr>
        <w:pStyle w:val="CBDH3"/>
        <w:tabs>
          <w:tab w:val="clear" w:pos="567"/>
          <w:tab w:val="clear" w:pos="1134"/>
        </w:tabs>
        <w:ind w:left="1134"/>
        <w:rPr>
          <w:snapToGrid w:val="0"/>
        </w:rPr>
      </w:pPr>
      <w:r w:rsidRPr="00B87A50">
        <w:rPr>
          <w:snapToGrid w:val="0"/>
        </w:rPr>
        <w:t>A.</w:t>
      </w:r>
      <w:r w:rsidRPr="00B87A50">
        <w:rPr>
          <w:snapToGrid w:val="0"/>
        </w:rPr>
        <w:tab/>
        <w:t>Objective and scope</w:t>
      </w:r>
    </w:p>
    <w:p w14:paraId="1EE11AAD" w14:textId="77777777" w:rsidR="00ED4A2B" w:rsidRPr="00B87A50" w:rsidRDefault="00ED4A2B" w:rsidP="00ED4A2B">
      <w:pPr>
        <w:pStyle w:val="CBDNormalNoNumber"/>
        <w:tabs>
          <w:tab w:val="clear" w:pos="567"/>
        </w:tabs>
        <w:spacing w:before="120"/>
      </w:pPr>
      <w:r w:rsidRPr="00B87A50">
        <w:t>1.</w:t>
      </w:r>
      <w:r w:rsidRPr="00B87A50">
        <w:tab/>
        <w:t>The objective of the work to be carried out under the present terms of reference is to enable the Conference of the Parties to the Convention on Biological Diversity</w:t>
      </w:r>
      <w:r w:rsidRPr="00B87A50">
        <w:rPr>
          <w:rStyle w:val="FootnoteReference"/>
        </w:rPr>
        <w:footnoteReference w:id="15"/>
      </w:r>
      <w:r w:rsidRPr="00B87A50">
        <w:t xml:space="preserve"> to make an assessment of the amount of funds that are necessary to assist developing country Parties, in particular the least developed countries and small island developing States, and Parties with economies in transition, in accordance with the guidance provided by the Conference of the Parties, in fulfilling their commitments under the Convention and its Protocols, in particular the commitment to implementing </w:t>
      </w:r>
      <w:r w:rsidRPr="00B87A50">
        <w:lastRenderedPageBreak/>
        <w:t>any successor to the Kunming-Montreal Global Biodiversity Framework</w:t>
      </w:r>
      <w:r w:rsidRPr="00B87A50">
        <w:rPr>
          <w:rStyle w:val="FootnoteReference"/>
        </w:rPr>
        <w:footnoteReference w:id="16"/>
      </w:r>
      <w:r w:rsidRPr="00B87A50">
        <w:t xml:space="preserve"> over the tenth replenishment period of the Global Environment Facility Trust Fund (July 2030–June 2034), and determine the amount of resources needed, in accordance with paragraph 1 of Article 21 of the Convention and </w:t>
      </w:r>
      <w:hyperlink r:id="rId26" w:history="1">
        <w:r w:rsidRPr="00B87A50">
          <w:t>decision </w:t>
        </w:r>
        <w:r w:rsidRPr="00B87A50">
          <w:rPr>
            <w:rStyle w:val="Hyperlink"/>
          </w:rPr>
          <w:t>III/8</w:t>
        </w:r>
      </w:hyperlink>
      <w:r w:rsidRPr="00B87A50">
        <w:t xml:space="preserve"> of 15 November 1996 of the Conference of the Parties.</w:t>
      </w:r>
    </w:p>
    <w:p w14:paraId="3CC9195E" w14:textId="77777777" w:rsidR="00ED4A2B" w:rsidRPr="00B87A50" w:rsidRDefault="00ED4A2B" w:rsidP="00ED4A2B">
      <w:pPr>
        <w:pStyle w:val="CBDH3"/>
        <w:tabs>
          <w:tab w:val="clear" w:pos="567"/>
        </w:tabs>
        <w:ind w:left="1134"/>
        <w:rPr>
          <w:b w:val="0"/>
          <w:iCs/>
          <w:snapToGrid w:val="0"/>
        </w:rPr>
      </w:pPr>
      <w:r w:rsidRPr="00B87A50">
        <w:rPr>
          <w:iCs/>
          <w:snapToGrid w:val="0"/>
        </w:rPr>
        <w:t>B.</w:t>
      </w:r>
      <w:r w:rsidRPr="00B87A50">
        <w:rPr>
          <w:iCs/>
          <w:snapToGrid w:val="0"/>
        </w:rPr>
        <w:tab/>
      </w:r>
      <w:r w:rsidRPr="00B87A50">
        <w:rPr>
          <w:snapToGrid w:val="0"/>
        </w:rPr>
        <w:t>Methodology</w:t>
      </w:r>
    </w:p>
    <w:p w14:paraId="09DEFFAC" w14:textId="77777777" w:rsidR="00ED4A2B" w:rsidRPr="00B87A50" w:rsidRDefault="00ED4A2B" w:rsidP="00ED4A2B">
      <w:pPr>
        <w:pStyle w:val="CBDNormalNoNumber"/>
        <w:tabs>
          <w:tab w:val="clear" w:pos="567"/>
        </w:tabs>
        <w:spacing w:before="120"/>
        <w:rPr>
          <w:rFonts w:eastAsia="Malgun Gothic"/>
          <w:kern w:val="22"/>
        </w:rPr>
      </w:pPr>
      <w:r w:rsidRPr="00B87A50">
        <w:rPr>
          <w:rFonts w:eastAsia="Malgun Gothic"/>
          <w:kern w:val="22"/>
        </w:rPr>
        <w:t>2.</w:t>
      </w:r>
      <w:r w:rsidRPr="00B87A50">
        <w:rPr>
          <w:rFonts w:eastAsia="Malgun Gothic"/>
          <w:kern w:val="22"/>
        </w:rPr>
        <w:tab/>
        <w:t xml:space="preserve">The funding needs </w:t>
      </w:r>
      <w:r w:rsidRPr="00B87A50">
        <w:t>assessment</w:t>
      </w:r>
      <w:r w:rsidRPr="00B87A50">
        <w:rPr>
          <w:rFonts w:eastAsia="Malgun Gothic"/>
          <w:kern w:val="22"/>
        </w:rPr>
        <w:t xml:space="preserve"> should be conducted </w:t>
      </w:r>
      <w:proofErr w:type="gramStart"/>
      <w:r w:rsidRPr="00B87A50">
        <w:rPr>
          <w:rFonts w:eastAsia="Malgun Gothic"/>
          <w:kern w:val="22"/>
        </w:rPr>
        <w:t>taking into account</w:t>
      </w:r>
      <w:proofErr w:type="gramEnd"/>
      <w:r w:rsidRPr="00B87A50">
        <w:rPr>
          <w:rFonts w:eastAsia="Malgun Gothic"/>
          <w:kern w:val="22"/>
        </w:rPr>
        <w:t>:</w:t>
      </w:r>
    </w:p>
    <w:p w14:paraId="4B0318C4" w14:textId="77777777" w:rsidR="00ED4A2B" w:rsidRPr="00B87A50" w:rsidRDefault="00ED4A2B" w:rsidP="00ED4A2B">
      <w:pPr>
        <w:pStyle w:val="CBDNormalNoNumber"/>
        <w:tabs>
          <w:tab w:val="clear" w:pos="567"/>
        </w:tabs>
        <w:spacing w:before="120"/>
        <w:ind w:firstLine="567"/>
        <w:rPr>
          <w:rFonts w:eastAsia="Malgun Gothic"/>
          <w:kern w:val="22"/>
        </w:rPr>
      </w:pPr>
      <w:r w:rsidRPr="00B87A50">
        <w:rPr>
          <w:rFonts w:eastAsia="Malgun Gothic"/>
          <w:kern w:val="22"/>
        </w:rPr>
        <w:t>(a)</w:t>
      </w:r>
      <w:r w:rsidRPr="00B87A50">
        <w:rPr>
          <w:rFonts w:eastAsia="Malgun Gothic"/>
          <w:kern w:val="22"/>
        </w:rPr>
        <w:tab/>
        <w:t>Article 20 and paragraph 1 of Article 21 of the Convention, as well as the Framework;</w:t>
      </w:r>
    </w:p>
    <w:p w14:paraId="50D9E248" w14:textId="77777777" w:rsidR="00ED4A2B" w:rsidRPr="00B87A50" w:rsidRDefault="00ED4A2B" w:rsidP="00ED4A2B">
      <w:pPr>
        <w:pStyle w:val="CBDNormalNoNumber"/>
        <w:tabs>
          <w:tab w:val="clear" w:pos="567"/>
        </w:tabs>
        <w:spacing w:before="120"/>
        <w:ind w:firstLine="567"/>
        <w:rPr>
          <w:rFonts w:eastAsia="Malgun Gothic"/>
          <w:kern w:val="22"/>
        </w:rPr>
      </w:pPr>
      <w:r w:rsidRPr="00B87A50">
        <w:rPr>
          <w:rFonts w:eastAsia="Malgun Gothic"/>
          <w:kern w:val="22"/>
        </w:rPr>
        <w:t>(b)</w:t>
      </w:r>
      <w:r w:rsidRPr="00B87A50">
        <w:rPr>
          <w:rFonts w:eastAsia="Malgun Gothic"/>
          <w:kern w:val="22"/>
        </w:rPr>
        <w:tab/>
        <w:t xml:space="preserve">Guidance provided to the </w:t>
      </w:r>
      <w:r w:rsidRPr="00B87A50">
        <w:t>financial</w:t>
      </w:r>
      <w:r w:rsidRPr="00B87A50">
        <w:rPr>
          <w:rFonts w:eastAsia="Malgun Gothic"/>
          <w:kern w:val="22"/>
        </w:rPr>
        <w:t xml:space="preserve"> mechanism by the Conference of the Parties, which may call for future financial resources, and in the resource mobilization decision, in which the Conference of the Parties calls for a broadening of the contributor base; </w:t>
      </w:r>
    </w:p>
    <w:p w14:paraId="51CABE25" w14:textId="77777777" w:rsidR="00ED4A2B" w:rsidRPr="00B87A50" w:rsidRDefault="00ED4A2B" w:rsidP="00ED4A2B">
      <w:pPr>
        <w:pStyle w:val="CBDNormalNoNumber"/>
        <w:tabs>
          <w:tab w:val="clear" w:pos="567"/>
        </w:tabs>
        <w:spacing w:before="120"/>
        <w:ind w:firstLine="567"/>
        <w:rPr>
          <w:rFonts w:eastAsia="Malgun Gothic"/>
          <w:kern w:val="22"/>
        </w:rPr>
      </w:pPr>
      <w:r w:rsidRPr="00B87A50">
        <w:rPr>
          <w:rFonts w:eastAsia="Malgun Gothic"/>
          <w:kern w:val="22"/>
        </w:rPr>
        <w:t>(c)</w:t>
      </w:r>
      <w:r w:rsidRPr="00B87A50">
        <w:rPr>
          <w:rFonts w:eastAsia="Malgun Gothic"/>
          <w:kern w:val="22"/>
        </w:rPr>
        <w:tab/>
        <w:t xml:space="preserve">All obligations under </w:t>
      </w:r>
      <w:r w:rsidRPr="00B87A50">
        <w:t>the</w:t>
      </w:r>
      <w:r w:rsidRPr="00B87A50">
        <w:rPr>
          <w:rFonts w:eastAsia="Malgun Gothic"/>
          <w:kern w:val="22"/>
        </w:rPr>
        <w:t xml:space="preserve"> Convention and its Protocols and relevant decisions adopted by the Conference of the Parties, in particular the Framework;</w:t>
      </w:r>
    </w:p>
    <w:p w14:paraId="69ED710C" w14:textId="77777777" w:rsidR="00ED4A2B" w:rsidRPr="00B87A50" w:rsidRDefault="00ED4A2B" w:rsidP="00ED4A2B">
      <w:pPr>
        <w:pStyle w:val="CBDNormalNoNumber"/>
        <w:tabs>
          <w:tab w:val="clear" w:pos="567"/>
        </w:tabs>
        <w:spacing w:before="120"/>
        <w:ind w:firstLine="567"/>
        <w:rPr>
          <w:rFonts w:eastAsia="Malgun Gothic"/>
          <w:kern w:val="22"/>
        </w:rPr>
      </w:pPr>
      <w:r w:rsidRPr="00B87A50">
        <w:rPr>
          <w:rFonts w:eastAsia="Malgun Gothic"/>
          <w:kern w:val="22"/>
        </w:rPr>
        <w:t>(d)</w:t>
      </w:r>
      <w:r w:rsidRPr="00B87A50">
        <w:rPr>
          <w:rFonts w:eastAsia="Malgun Gothic"/>
          <w:kern w:val="22"/>
        </w:rPr>
        <w:tab/>
        <w:t xml:space="preserve">National strategies, plans or programmes developed in accordance with Article 6 of the Convention </w:t>
      </w:r>
      <w:r w:rsidRPr="00B87A50">
        <w:rPr>
          <w:rFonts w:eastAsia="Malgun Gothic"/>
          <w:kern w:val="22"/>
          <w:lang w:eastAsia="ko-KR"/>
        </w:rPr>
        <w:t>and national biodiversity finance plans or similar instruments, where available;</w:t>
      </w:r>
    </w:p>
    <w:p w14:paraId="5516D0DE" w14:textId="77777777" w:rsidR="00ED4A2B" w:rsidRPr="00B87A50" w:rsidRDefault="00ED4A2B" w:rsidP="00ED4A2B">
      <w:pPr>
        <w:pStyle w:val="CBDNormalNoNumber"/>
        <w:tabs>
          <w:tab w:val="clear" w:pos="567"/>
          <w:tab w:val="clear" w:pos="1134"/>
        </w:tabs>
        <w:spacing w:before="120"/>
        <w:ind w:firstLine="567"/>
        <w:rPr>
          <w:rFonts w:eastAsia="Malgun Gothic"/>
          <w:kern w:val="22"/>
        </w:rPr>
      </w:pPr>
      <w:r w:rsidRPr="00B87A50">
        <w:rPr>
          <w:rFonts w:eastAsia="Malgun Gothic"/>
          <w:kern w:val="22"/>
        </w:rPr>
        <w:t>(e)</w:t>
      </w:r>
      <w:r w:rsidRPr="00B87A50">
        <w:rPr>
          <w:rFonts w:eastAsia="Malgun Gothic"/>
          <w:kern w:val="22"/>
        </w:rPr>
        <w:tab/>
        <w:t>Information communicated to the Conference of the Parties in national reports</w:t>
      </w:r>
      <w:r w:rsidRPr="00B87A50">
        <w:rPr>
          <w:rFonts w:eastAsia="Malgun Gothic"/>
          <w:kern w:val="22"/>
          <w:lang w:eastAsia="ko-KR"/>
        </w:rPr>
        <w:t xml:space="preserve"> and by the Parties </w:t>
      </w:r>
      <w:r w:rsidRPr="00B87A50">
        <w:t>through</w:t>
      </w:r>
      <w:r w:rsidRPr="00B87A50">
        <w:rPr>
          <w:rFonts w:eastAsia="Malgun Gothic"/>
          <w:kern w:val="22"/>
          <w:lang w:eastAsia="ko-KR"/>
        </w:rPr>
        <w:t xml:space="preserve"> the financial reporting framework and other submission responses to surveys and interviews;</w:t>
      </w:r>
    </w:p>
    <w:p w14:paraId="6757C9FC" w14:textId="77777777" w:rsidR="00ED4A2B" w:rsidRPr="00B87A50" w:rsidRDefault="00ED4A2B" w:rsidP="00ED4A2B">
      <w:pPr>
        <w:pStyle w:val="CBDNormalNoNumber"/>
        <w:tabs>
          <w:tab w:val="clear" w:pos="567"/>
          <w:tab w:val="clear" w:pos="1134"/>
        </w:tabs>
        <w:spacing w:before="120"/>
        <w:ind w:firstLine="567"/>
        <w:rPr>
          <w:rFonts w:eastAsia="Malgun Gothic"/>
          <w:kern w:val="22"/>
        </w:rPr>
      </w:pPr>
      <w:r w:rsidRPr="00B87A50">
        <w:rPr>
          <w:rFonts w:eastAsia="Malgun Gothic"/>
          <w:kern w:val="22"/>
        </w:rPr>
        <w:t>(f)</w:t>
      </w:r>
      <w:r w:rsidRPr="00B87A50">
        <w:rPr>
          <w:rFonts w:eastAsia="Malgun Gothic"/>
          <w:kern w:val="22"/>
        </w:rPr>
        <w:tab/>
        <w:t xml:space="preserve">Policies and guidelines </w:t>
      </w:r>
      <w:r w:rsidRPr="00B87A50">
        <w:t>agreed</w:t>
      </w:r>
      <w:r w:rsidRPr="00B87A50">
        <w:rPr>
          <w:rFonts w:eastAsia="Malgun Gothic"/>
          <w:kern w:val="22"/>
        </w:rPr>
        <w:t xml:space="preserve"> by the Council of the </w:t>
      </w:r>
      <w:r w:rsidRPr="00B87A50">
        <w:t xml:space="preserve">Global Environment Facility </w:t>
      </w:r>
      <w:r w:rsidRPr="00B87A50">
        <w:rPr>
          <w:rFonts w:eastAsia="Malgun Gothic"/>
          <w:kern w:val="22"/>
        </w:rPr>
        <w:t>for determining eligibility for funding of projects;</w:t>
      </w:r>
    </w:p>
    <w:p w14:paraId="2DECB39F" w14:textId="77777777" w:rsidR="00ED4A2B" w:rsidRPr="00B87A50" w:rsidRDefault="00ED4A2B" w:rsidP="00ED4A2B">
      <w:pPr>
        <w:pStyle w:val="CBDNormalNoNumber"/>
        <w:tabs>
          <w:tab w:val="clear" w:pos="567"/>
          <w:tab w:val="clear" w:pos="1134"/>
        </w:tabs>
        <w:spacing w:before="120"/>
        <w:ind w:firstLine="567"/>
        <w:rPr>
          <w:rFonts w:eastAsia="Malgun Gothic"/>
          <w:kern w:val="22"/>
        </w:rPr>
      </w:pPr>
      <w:r w:rsidRPr="00B87A50">
        <w:rPr>
          <w:rFonts w:eastAsia="Malgun Gothic"/>
          <w:kern w:val="22"/>
        </w:rPr>
        <w:t>(g)</w:t>
      </w:r>
      <w:r w:rsidRPr="00B87A50">
        <w:rPr>
          <w:rFonts w:eastAsia="Malgun Gothic"/>
          <w:kern w:val="22"/>
        </w:rPr>
        <w:tab/>
        <w:t xml:space="preserve">Synergies with other </w:t>
      </w:r>
      <w:r w:rsidRPr="00B87A50">
        <w:t>biodiversity</w:t>
      </w:r>
      <w:r w:rsidRPr="00B87A50">
        <w:rPr>
          <w:rFonts w:eastAsia="Malgun Gothic"/>
          <w:kern w:val="22"/>
        </w:rPr>
        <w:t xml:space="preserve">-related conventions and other </w:t>
      </w:r>
      <w:r w:rsidRPr="00B87A50">
        <w:rPr>
          <w:rFonts w:eastAsia="Malgun Gothic"/>
          <w:color w:val="000000" w:themeColor="text1"/>
          <w:kern w:val="22"/>
        </w:rPr>
        <w:t>multilateral environmental agreements</w:t>
      </w:r>
      <w:r w:rsidRPr="00B87A50">
        <w:rPr>
          <w:color w:val="000000" w:themeColor="text1"/>
          <w:kern w:val="22"/>
        </w:rPr>
        <w:t xml:space="preserve"> </w:t>
      </w:r>
      <w:r w:rsidRPr="00B87A50">
        <w:rPr>
          <w:rFonts w:eastAsia="Malgun Gothic"/>
          <w:kern w:val="22"/>
        </w:rPr>
        <w:t xml:space="preserve">funded by the </w:t>
      </w:r>
      <w:r w:rsidRPr="00B87A50">
        <w:t>Global Environment Facility</w:t>
      </w:r>
      <w:r w:rsidRPr="00B87A50">
        <w:rPr>
          <w:rFonts w:eastAsia="Malgun Gothic"/>
          <w:kern w:val="22"/>
        </w:rPr>
        <w:t>, including those with respect to operations and impacts;</w:t>
      </w:r>
    </w:p>
    <w:p w14:paraId="6CB3A3E4" w14:textId="77777777" w:rsidR="00ED4A2B" w:rsidRPr="00B87A50" w:rsidRDefault="00ED4A2B" w:rsidP="00ED4A2B">
      <w:pPr>
        <w:pStyle w:val="CBDNormalNoNumber"/>
        <w:tabs>
          <w:tab w:val="clear" w:pos="567"/>
          <w:tab w:val="clear" w:pos="1134"/>
        </w:tabs>
        <w:spacing w:before="120"/>
        <w:ind w:firstLine="567"/>
        <w:rPr>
          <w:rFonts w:eastAsia="Malgun Gothic"/>
          <w:kern w:val="22"/>
        </w:rPr>
      </w:pPr>
      <w:r w:rsidRPr="00B87A50">
        <w:rPr>
          <w:rFonts w:eastAsia="Malgun Gothic"/>
          <w:kern w:val="22"/>
        </w:rPr>
        <w:t>(h)</w:t>
      </w:r>
      <w:r w:rsidRPr="00B87A50">
        <w:rPr>
          <w:rFonts w:eastAsia="Malgun Gothic"/>
          <w:color w:val="000000" w:themeColor="text1"/>
          <w:kern w:val="22"/>
        </w:rPr>
        <w:tab/>
      </w:r>
      <w:r w:rsidRPr="00B87A50">
        <w:t xml:space="preserve">Additional private capital mobilized through blended finance, including </w:t>
      </w:r>
      <w:proofErr w:type="gramStart"/>
      <w:r w:rsidRPr="00B87A50">
        <w:t>through the use of</w:t>
      </w:r>
      <w:proofErr w:type="gramEnd"/>
      <w:r w:rsidRPr="00B87A50">
        <w:t xml:space="preserve"> non-grant instruments, while recognizing the challenges that may be experienced by some Parties, in particular the least developed countries and small island developing States, in mobilizing private capital in this regard;</w:t>
      </w:r>
    </w:p>
    <w:p w14:paraId="42A34675" w14:textId="77777777" w:rsidR="00ED4A2B" w:rsidRPr="00B87A50" w:rsidRDefault="00ED4A2B" w:rsidP="00ED4A2B">
      <w:pPr>
        <w:pStyle w:val="CBDNormalNoNumber"/>
        <w:tabs>
          <w:tab w:val="clear" w:pos="567"/>
          <w:tab w:val="clear" w:pos="1134"/>
        </w:tabs>
        <w:spacing w:before="120"/>
        <w:ind w:firstLine="567"/>
        <w:rPr>
          <w:rFonts w:eastAsia="Malgun Gothic"/>
          <w:kern w:val="22"/>
        </w:rPr>
      </w:pPr>
      <w:r w:rsidRPr="00B87A50">
        <w:rPr>
          <w:rFonts w:eastAsia="Malgun Gothic"/>
          <w:kern w:val="22"/>
        </w:rPr>
        <w:t>(</w:t>
      </w:r>
      <w:proofErr w:type="spellStart"/>
      <w:r w:rsidRPr="00B87A50">
        <w:rPr>
          <w:rFonts w:eastAsia="Malgun Gothic"/>
          <w:kern w:val="22"/>
        </w:rPr>
        <w:t>i</w:t>
      </w:r>
      <w:proofErr w:type="spellEnd"/>
      <w:r w:rsidRPr="00B87A50">
        <w:rPr>
          <w:rFonts w:eastAsia="Malgun Gothic"/>
          <w:kern w:val="22"/>
        </w:rPr>
        <w:t>)</w:t>
      </w:r>
      <w:r w:rsidRPr="00B87A50">
        <w:rPr>
          <w:rFonts w:eastAsia="Malgun Gothic"/>
          <w:kern w:val="22"/>
        </w:rPr>
        <w:tab/>
      </w:r>
      <w:r w:rsidRPr="00B87A50">
        <w:t>Policy</w:t>
      </w:r>
      <w:r w:rsidRPr="00B87A50">
        <w:rPr>
          <w:rFonts w:eastAsia="Malgun Gothic"/>
          <w:kern w:val="22"/>
        </w:rPr>
        <w:t xml:space="preserve"> coherence;</w:t>
      </w:r>
    </w:p>
    <w:p w14:paraId="0CD2CE40" w14:textId="77777777" w:rsidR="00ED4A2B" w:rsidRDefault="00ED4A2B" w:rsidP="00ED4A2B">
      <w:pPr>
        <w:pStyle w:val="CBDNormalNoNumber"/>
        <w:tabs>
          <w:tab w:val="clear" w:pos="567"/>
          <w:tab w:val="clear" w:pos="1134"/>
        </w:tabs>
        <w:spacing w:before="120"/>
        <w:ind w:firstLine="567"/>
        <w:rPr>
          <w:color w:val="000000" w:themeColor="text1"/>
          <w:kern w:val="22"/>
        </w:rPr>
      </w:pPr>
      <w:r w:rsidRPr="00B87A50">
        <w:rPr>
          <w:rFonts w:eastAsia="Malgun Gothic"/>
          <w:kern w:val="22"/>
        </w:rPr>
        <w:t>(j)</w:t>
      </w:r>
      <w:r w:rsidRPr="00B87A50">
        <w:rPr>
          <w:rFonts w:eastAsia="Malgun Gothic"/>
          <w:kern w:val="22"/>
        </w:rPr>
        <w:tab/>
      </w:r>
      <w:r w:rsidRPr="00B87A50">
        <w:rPr>
          <w:rFonts w:eastAsia="Malgun Gothic"/>
          <w:kern w:val="22"/>
          <w:lang w:eastAsia="ko-KR"/>
        </w:rPr>
        <w:t>Other relevant estimations,</w:t>
      </w:r>
      <w:r w:rsidRPr="00B87A50">
        <w:rPr>
          <w:rFonts w:eastAsia="Malgun Gothic"/>
          <w:color w:val="000000" w:themeColor="text1"/>
          <w:kern w:val="22"/>
          <w:lang w:eastAsia="ko-KR"/>
        </w:rPr>
        <w:t xml:space="preserve"> </w:t>
      </w:r>
      <w:r w:rsidRPr="00B87A50">
        <w:rPr>
          <w:color w:val="000000" w:themeColor="text1"/>
        </w:rPr>
        <w:t>including the costs of implementing the Gender Plan of Action (2023–2030)</w:t>
      </w:r>
      <w:r w:rsidRPr="00B87A50">
        <w:rPr>
          <w:color w:val="000000" w:themeColor="text1"/>
          <w:kern w:val="22"/>
        </w:rPr>
        <w:t>;</w:t>
      </w:r>
      <w:r w:rsidRPr="00B87A50">
        <w:rPr>
          <w:rStyle w:val="FootnoteReference"/>
          <w:color w:val="000000" w:themeColor="text1"/>
          <w:kern w:val="22"/>
        </w:rPr>
        <w:footnoteReference w:id="17"/>
      </w:r>
    </w:p>
    <w:p w14:paraId="41D55B0C" w14:textId="4AF90110" w:rsidR="00811660" w:rsidRPr="00B87A50" w:rsidRDefault="00725988" w:rsidP="00AA15F1">
      <w:pPr>
        <w:pStyle w:val="CBDNormalNoNumber"/>
        <w:tabs>
          <w:tab w:val="clear" w:pos="567"/>
          <w:tab w:val="clear" w:pos="1134"/>
        </w:tabs>
        <w:spacing w:before="120"/>
        <w:ind w:firstLine="567"/>
        <w:rPr>
          <w:rFonts w:eastAsia="Malgun Gothic"/>
          <w:kern w:val="22"/>
        </w:rPr>
      </w:pPr>
      <w:r w:rsidRPr="00B87A50">
        <w:rPr>
          <w:color w:val="000000" w:themeColor="text1"/>
          <w:kern w:val="22"/>
        </w:rPr>
        <w:t>(k)</w:t>
      </w:r>
      <w:r w:rsidRPr="00B87A50">
        <w:rPr>
          <w:color w:val="000000" w:themeColor="text1"/>
          <w:kern w:val="22"/>
        </w:rPr>
        <w:tab/>
        <w:t>Exchange rates,</w:t>
      </w:r>
      <w:r>
        <w:rPr>
          <w:color w:val="000000" w:themeColor="text1"/>
          <w:kern w:val="22"/>
        </w:rPr>
        <w:t xml:space="preserve"> </w:t>
      </w:r>
      <w:r w:rsidRPr="00B87A50">
        <w:rPr>
          <w:color w:val="000000" w:themeColor="text1"/>
          <w:kern w:val="22"/>
        </w:rPr>
        <w:t>inflation</w:t>
      </w:r>
      <w:r>
        <w:rPr>
          <w:color w:val="000000" w:themeColor="text1"/>
          <w:kern w:val="22"/>
        </w:rPr>
        <w:t xml:space="preserve"> and </w:t>
      </w:r>
      <w:r w:rsidRPr="00B87A50">
        <w:rPr>
          <w:color w:val="000000" w:themeColor="text1"/>
          <w:kern w:val="22"/>
        </w:rPr>
        <w:t xml:space="preserve">the </w:t>
      </w:r>
      <w:r>
        <w:rPr>
          <w:color w:val="000000" w:themeColor="text1"/>
          <w:kern w:val="22"/>
        </w:rPr>
        <w:t xml:space="preserve">incremental </w:t>
      </w:r>
      <w:r w:rsidRPr="00B87A50">
        <w:rPr>
          <w:color w:val="000000" w:themeColor="text1"/>
          <w:kern w:val="22"/>
        </w:rPr>
        <w:t>cost</w:t>
      </w:r>
      <w:r w:rsidR="006F4C3A">
        <w:rPr>
          <w:color w:val="000000" w:themeColor="text1"/>
          <w:kern w:val="22"/>
        </w:rPr>
        <w:t>s</w:t>
      </w:r>
      <w:r w:rsidRPr="00B87A50">
        <w:rPr>
          <w:color w:val="000000" w:themeColor="text1"/>
          <w:kern w:val="22"/>
        </w:rPr>
        <w:t xml:space="preserve"> of </w:t>
      </w:r>
      <w:r>
        <w:rPr>
          <w:color w:val="000000" w:themeColor="text1"/>
          <w:kern w:val="22"/>
        </w:rPr>
        <w:t xml:space="preserve">the implementation of the provisions of the Convention </w:t>
      </w:r>
      <w:r w:rsidRPr="00B87A50">
        <w:rPr>
          <w:color w:val="000000" w:themeColor="text1"/>
          <w:kern w:val="22"/>
        </w:rPr>
        <w:t xml:space="preserve">in developing </w:t>
      </w:r>
      <w:r>
        <w:rPr>
          <w:color w:val="000000" w:themeColor="text1"/>
          <w:kern w:val="22"/>
        </w:rPr>
        <w:t>countries</w:t>
      </w:r>
      <w:r w:rsidRPr="00B87A50">
        <w:rPr>
          <w:color w:val="000000" w:themeColor="text1"/>
          <w:kern w:val="22"/>
        </w:rPr>
        <w:t>.</w:t>
      </w:r>
    </w:p>
    <w:p w14:paraId="251F8508" w14:textId="77777777" w:rsidR="00ED4A2B" w:rsidRPr="00B87A50" w:rsidRDefault="00ED4A2B" w:rsidP="00ED4A2B">
      <w:pPr>
        <w:pStyle w:val="CBDNormalNoNumber"/>
        <w:tabs>
          <w:tab w:val="clear" w:pos="567"/>
        </w:tabs>
        <w:spacing w:before="120"/>
        <w:rPr>
          <w:rFonts w:eastAsia="Malgun Gothic"/>
          <w:kern w:val="22"/>
        </w:rPr>
      </w:pPr>
      <w:r w:rsidRPr="00B87A50">
        <w:rPr>
          <w:rFonts w:eastAsia="Malgun Gothic"/>
          <w:kern w:val="22"/>
        </w:rPr>
        <w:t>3.</w:t>
      </w:r>
      <w:r w:rsidRPr="00B87A50">
        <w:rPr>
          <w:rFonts w:eastAsia="Malgun Gothic"/>
          <w:kern w:val="22"/>
        </w:rPr>
        <w:tab/>
        <w:t xml:space="preserve">In the context of the assessment, interviews, surveys, quantitative and qualitative analyses, and </w:t>
      </w:r>
      <w:r w:rsidRPr="00B87A50">
        <w:t>consultations</w:t>
      </w:r>
      <w:r w:rsidRPr="00B87A50">
        <w:rPr>
          <w:rFonts w:eastAsia="Malgun Gothic"/>
          <w:kern w:val="22"/>
        </w:rPr>
        <w:t xml:space="preserve"> should be undertaken, as needed for the preparation of the report, including:</w:t>
      </w:r>
    </w:p>
    <w:p w14:paraId="453F47A4" w14:textId="77777777" w:rsidR="00ED4A2B" w:rsidRPr="00B87A50" w:rsidRDefault="00ED4A2B" w:rsidP="00ED4A2B">
      <w:pPr>
        <w:pStyle w:val="CBDNormalNoNumber"/>
        <w:tabs>
          <w:tab w:val="clear" w:pos="567"/>
        </w:tabs>
        <w:spacing w:before="120"/>
        <w:ind w:firstLine="567"/>
        <w:rPr>
          <w:rFonts w:eastAsia="Malgun Gothic"/>
          <w:kern w:val="22"/>
        </w:rPr>
      </w:pPr>
      <w:r w:rsidRPr="00B87A50">
        <w:rPr>
          <w:rFonts w:eastAsia="Malgun Gothic"/>
          <w:kern w:val="22"/>
        </w:rPr>
        <w:t>(a)</w:t>
      </w:r>
      <w:r w:rsidRPr="00B87A50">
        <w:rPr>
          <w:rFonts w:eastAsia="Malgun Gothic"/>
          <w:kern w:val="22"/>
        </w:rPr>
        <w:tab/>
        <w:t xml:space="preserve">A compilation and analysis of the needs identified in national biodiversity strategies and action plans and national </w:t>
      </w:r>
      <w:r w:rsidRPr="00B87A50">
        <w:t>biodiversity</w:t>
      </w:r>
      <w:r w:rsidRPr="00B87A50">
        <w:rPr>
          <w:rFonts w:eastAsia="Malgun Gothic"/>
          <w:kern w:val="22"/>
        </w:rPr>
        <w:t xml:space="preserve"> finance plans, including country-specific resource mobilization strategies, prepared by </w:t>
      </w:r>
      <w:r w:rsidRPr="00B87A50">
        <w:t>Global Environment Facility</w:t>
      </w:r>
      <w:r w:rsidRPr="00B87A50">
        <w:rPr>
          <w:rFonts w:eastAsia="Malgun Gothic"/>
          <w:kern w:val="22"/>
        </w:rPr>
        <w:t>-eligible and other relevant Parties pursuant to Article 6 of the Convention</w:t>
      </w:r>
      <w:r w:rsidRPr="00B87A50">
        <w:rPr>
          <w:rFonts w:eastAsia="Malgun Gothic"/>
          <w:color w:val="000000" w:themeColor="text1"/>
          <w:kern w:val="22"/>
        </w:rPr>
        <w:t>, taking into account incremental cost funding as the fundamental operational principle of the Global Environment Facility</w:t>
      </w:r>
      <w:r w:rsidRPr="00B87A50">
        <w:rPr>
          <w:rFonts w:eastAsia="Malgun Gothic"/>
          <w:kern w:val="22"/>
        </w:rPr>
        <w:t>;</w:t>
      </w:r>
    </w:p>
    <w:p w14:paraId="27AC4036" w14:textId="77777777" w:rsidR="00ED4A2B" w:rsidRPr="00B87A50" w:rsidRDefault="00ED4A2B" w:rsidP="00ED4A2B">
      <w:pPr>
        <w:pStyle w:val="CBDNormalNoNumber"/>
        <w:tabs>
          <w:tab w:val="clear" w:pos="567"/>
        </w:tabs>
        <w:spacing w:before="120"/>
        <w:ind w:firstLine="567"/>
        <w:rPr>
          <w:rFonts w:eastAsia="Malgun Gothic"/>
          <w:kern w:val="22"/>
        </w:rPr>
      </w:pPr>
      <w:r w:rsidRPr="00B87A50">
        <w:rPr>
          <w:rFonts w:eastAsia="Malgun Gothic"/>
          <w:kern w:val="22"/>
        </w:rPr>
        <w:t>(b)</w:t>
      </w:r>
      <w:r w:rsidRPr="00B87A50">
        <w:rPr>
          <w:rFonts w:eastAsia="Malgun Gothic"/>
          <w:kern w:val="22"/>
        </w:rPr>
        <w:tab/>
        <w:t>A review of reports submitted by Parties pursuant to Articles 6 and 26 of the Convention, as well as Article 33 of the Cartagena Protocol on Biosafety</w:t>
      </w:r>
      <w:r w:rsidRPr="00B87A50">
        <w:rPr>
          <w:rStyle w:val="FootnoteReference"/>
          <w:rFonts w:eastAsia="Malgun Gothic"/>
          <w:kern w:val="22"/>
        </w:rPr>
        <w:footnoteReference w:id="18"/>
      </w:r>
      <w:r w:rsidRPr="00B87A50">
        <w:rPr>
          <w:rFonts w:eastAsia="Malgun Gothic"/>
          <w:kern w:val="22"/>
        </w:rPr>
        <w:t xml:space="preserve"> and Article 29 of the Nagoya Protocol on Access to Genetic Resources and the Fair and Equitable Sharing of Benefits Arising from Their </w:t>
      </w:r>
      <w:r w:rsidRPr="00B87A50">
        <w:rPr>
          <w:rFonts w:eastAsia="Malgun Gothic"/>
          <w:kern w:val="22"/>
        </w:rPr>
        <w:lastRenderedPageBreak/>
        <w:t>Utilization,</w:t>
      </w:r>
      <w:r w:rsidRPr="00B87A50">
        <w:rPr>
          <w:rStyle w:val="FootnoteReference"/>
          <w:rFonts w:eastAsia="Malgun Gothic"/>
          <w:kern w:val="22"/>
        </w:rPr>
        <w:footnoteReference w:id="19"/>
      </w:r>
      <w:r w:rsidRPr="00B87A50">
        <w:rPr>
          <w:rFonts w:eastAsia="Malgun Gothic"/>
          <w:kern w:val="22"/>
        </w:rPr>
        <w:t xml:space="preserve"> to identify funding needs related to the </w:t>
      </w:r>
      <w:r w:rsidRPr="00B87A50">
        <w:t>fulfilment</w:t>
      </w:r>
      <w:r w:rsidRPr="00B87A50">
        <w:rPr>
          <w:rFonts w:eastAsia="Malgun Gothic"/>
          <w:kern w:val="22"/>
        </w:rPr>
        <w:t xml:space="preserve"> of their obligations under the Convention and its Protocols;</w:t>
      </w:r>
    </w:p>
    <w:p w14:paraId="16282519" w14:textId="77777777" w:rsidR="00ED4A2B" w:rsidRPr="00B87A50" w:rsidRDefault="00ED4A2B" w:rsidP="00ED4A2B">
      <w:pPr>
        <w:pStyle w:val="CBDNormalNoNumber"/>
        <w:tabs>
          <w:tab w:val="clear" w:pos="567"/>
        </w:tabs>
        <w:spacing w:before="120"/>
        <w:ind w:firstLine="567"/>
        <w:rPr>
          <w:rFonts w:eastAsia="Malgun Gothic"/>
          <w:kern w:val="22"/>
        </w:rPr>
      </w:pPr>
      <w:r w:rsidRPr="00B87A50">
        <w:rPr>
          <w:rFonts w:eastAsia="Malgun Gothic"/>
          <w:kern w:val="22"/>
        </w:rPr>
        <w:t>(c)</w:t>
      </w:r>
      <w:r w:rsidRPr="00B87A50">
        <w:rPr>
          <w:rFonts w:eastAsia="Malgun Gothic"/>
          <w:kern w:val="22"/>
        </w:rPr>
        <w:tab/>
        <w:t>The estimated financial implications of guidance provided to the financial mechanism by the Conference of the Parties;</w:t>
      </w:r>
    </w:p>
    <w:p w14:paraId="1D23DC84" w14:textId="77777777" w:rsidR="00ED4A2B" w:rsidRPr="00B87A50" w:rsidRDefault="00ED4A2B" w:rsidP="00ED4A2B">
      <w:pPr>
        <w:pStyle w:val="CBDNormalNoNumber"/>
        <w:tabs>
          <w:tab w:val="clear" w:pos="567"/>
        </w:tabs>
        <w:spacing w:before="120"/>
        <w:ind w:firstLine="567"/>
        <w:rPr>
          <w:rFonts w:eastAsia="Malgun Gothic"/>
          <w:kern w:val="22"/>
        </w:rPr>
      </w:pPr>
      <w:r w:rsidRPr="00B87A50">
        <w:rPr>
          <w:rFonts w:eastAsia="Malgun Gothic"/>
          <w:kern w:val="22"/>
        </w:rPr>
        <w:t>(d)</w:t>
      </w:r>
      <w:r w:rsidRPr="00B87A50">
        <w:rPr>
          <w:rFonts w:eastAsia="Malgun Gothic"/>
          <w:kern w:val="22"/>
        </w:rPr>
        <w:tab/>
        <w:t xml:space="preserve">A compilation and analysis of any supplementary information provided by </w:t>
      </w:r>
      <w:r w:rsidRPr="00B87A50">
        <w:t>Global Environment Facility</w:t>
      </w:r>
      <w:r w:rsidRPr="00B87A50">
        <w:rPr>
          <w:rFonts w:eastAsia="Malgun Gothic"/>
          <w:kern w:val="22"/>
        </w:rPr>
        <w:t>-eligible Parties on their funding needs for the implementation of their obligations under the Convention and its Protocols.</w:t>
      </w:r>
    </w:p>
    <w:p w14:paraId="03CF82C8" w14:textId="77777777" w:rsidR="00ED4A2B" w:rsidRPr="00B87A50" w:rsidRDefault="00ED4A2B" w:rsidP="00ED4A2B">
      <w:pPr>
        <w:pStyle w:val="CBDH3"/>
        <w:tabs>
          <w:tab w:val="clear" w:pos="567"/>
        </w:tabs>
        <w:ind w:left="1134"/>
        <w:rPr>
          <w:b w:val="0"/>
          <w:iCs/>
          <w:snapToGrid w:val="0"/>
        </w:rPr>
      </w:pPr>
      <w:r w:rsidRPr="00B87A50">
        <w:rPr>
          <w:iCs/>
          <w:snapToGrid w:val="0"/>
        </w:rPr>
        <w:t>C.</w:t>
      </w:r>
      <w:r w:rsidRPr="00B87A50">
        <w:rPr>
          <w:iCs/>
          <w:snapToGrid w:val="0"/>
        </w:rPr>
        <w:tab/>
      </w:r>
      <w:r w:rsidRPr="00B87A50">
        <w:rPr>
          <w:snapToGrid w:val="0"/>
        </w:rPr>
        <w:t>Implementation</w:t>
      </w:r>
    </w:p>
    <w:p w14:paraId="4AD8E96E" w14:textId="2417D20D" w:rsidR="00ED4A2B" w:rsidRPr="00B87A50" w:rsidRDefault="00ED4A2B" w:rsidP="00ED4A2B">
      <w:pPr>
        <w:pStyle w:val="CBDNormalNoNumber"/>
        <w:tabs>
          <w:tab w:val="clear" w:pos="567"/>
        </w:tabs>
        <w:spacing w:before="120"/>
        <w:rPr>
          <w:rFonts w:eastAsia="Malgun Gothic"/>
          <w:kern w:val="22"/>
        </w:rPr>
      </w:pPr>
      <w:r w:rsidRPr="00B87A50">
        <w:rPr>
          <w:rFonts w:eastAsia="Malgun Gothic"/>
          <w:kern w:val="22"/>
        </w:rPr>
        <w:t>4.</w:t>
      </w:r>
      <w:r w:rsidRPr="00B87A50">
        <w:rPr>
          <w:rFonts w:eastAsia="Malgun Gothic"/>
          <w:kern w:val="22"/>
        </w:rPr>
        <w:tab/>
        <w:t xml:space="preserve">The national focal points of the Convention and the focal points of the financial mechanism should, as appropriate, bear joint responsibility for coordinating national-level incremental funding needs assessments, in collaboration with </w:t>
      </w:r>
      <w:r w:rsidRPr="00B87A50">
        <w:t>relevant</w:t>
      </w:r>
      <w:r w:rsidRPr="00B87A50">
        <w:rPr>
          <w:rFonts w:eastAsia="Malgun Gothic"/>
          <w:kern w:val="22"/>
        </w:rPr>
        <w:t xml:space="preserve"> stakeholders and other focal points under the Convention and related conventions to ensure a whole-of-government approach.</w:t>
      </w:r>
    </w:p>
    <w:p w14:paraId="7E7FF254" w14:textId="77777777" w:rsidR="00ED4A2B" w:rsidRPr="00B87A50" w:rsidRDefault="00ED4A2B" w:rsidP="00ED4A2B">
      <w:pPr>
        <w:pStyle w:val="CBDNormalNoNumber"/>
        <w:tabs>
          <w:tab w:val="clear" w:pos="567"/>
        </w:tabs>
        <w:spacing w:before="120"/>
        <w:rPr>
          <w:rFonts w:eastAsia="Malgun Gothic"/>
          <w:kern w:val="22"/>
        </w:rPr>
      </w:pPr>
      <w:r w:rsidRPr="00B87A50">
        <w:rPr>
          <w:rFonts w:eastAsia="Malgun Gothic"/>
          <w:kern w:val="22"/>
        </w:rPr>
        <w:t>5.</w:t>
      </w:r>
      <w:r w:rsidRPr="00B87A50">
        <w:rPr>
          <w:rFonts w:eastAsia="Malgun Gothic"/>
          <w:kern w:val="22"/>
        </w:rPr>
        <w:tab/>
        <w:t xml:space="preserve">The national focal points may establish a national platform or use existing national coordination mechanisms, or both, to aid project planning, as necessary, and track ongoing </w:t>
      </w:r>
      <w:r w:rsidRPr="00B87A50">
        <w:t xml:space="preserve">biodiversity funding needs, gaps and priorities. Close links should be established between the national platform or relevant coordination mechanism and national support initiatives of relevant funding providers, </w:t>
      </w:r>
      <w:proofErr w:type="gramStart"/>
      <w:r w:rsidRPr="00B87A50">
        <w:t>in particular</w:t>
      </w:r>
      <w:proofErr w:type="gramEnd"/>
      <w:r w:rsidRPr="00B87A50">
        <w:t xml:space="preserve"> the country engagement strategy of the Global Environment Facility.</w:t>
      </w:r>
    </w:p>
    <w:p w14:paraId="17F24BD7" w14:textId="5D48F654" w:rsidR="00D25EBE" w:rsidRPr="0075440C" w:rsidRDefault="00ED4A2B" w:rsidP="00D25EBE">
      <w:pPr>
        <w:pStyle w:val="CBDNormalNoNumber"/>
        <w:tabs>
          <w:tab w:val="clear" w:pos="567"/>
        </w:tabs>
        <w:spacing w:before="120"/>
      </w:pPr>
      <w:r w:rsidRPr="00B87A50">
        <w:rPr>
          <w:rFonts w:eastAsia="Malgun Gothic"/>
          <w:kern w:val="22"/>
        </w:rPr>
        <w:t>6.</w:t>
      </w:r>
      <w:r w:rsidRPr="00B87A50">
        <w:rPr>
          <w:rFonts w:eastAsia="Malgun Gothic"/>
          <w:kern w:val="22"/>
        </w:rPr>
        <w:tab/>
      </w:r>
      <w:r w:rsidR="00D25EBE" w:rsidRPr="00B87A50">
        <w:t xml:space="preserve">The national platform should also facilitate the participation of </w:t>
      </w:r>
      <w:r w:rsidR="00D25EBE" w:rsidRPr="00B87A50">
        <w:rPr>
          <w:color w:val="000000" w:themeColor="text1"/>
        </w:rPr>
        <w:t>indigenous peoples and local communities, women</w:t>
      </w:r>
      <w:r w:rsidR="00201332">
        <w:rPr>
          <w:color w:val="000000" w:themeColor="text1"/>
        </w:rPr>
        <w:t>’s</w:t>
      </w:r>
      <w:r w:rsidR="00D25EBE" w:rsidRPr="00B87A50">
        <w:rPr>
          <w:color w:val="000000" w:themeColor="text1"/>
        </w:rPr>
        <w:t xml:space="preserve"> and youth organizations and other relevant stakeholders,</w:t>
      </w:r>
      <w:r w:rsidR="00D25EBE">
        <w:rPr>
          <w:color w:val="000000" w:themeColor="text1"/>
        </w:rPr>
        <w:t xml:space="preserve"> </w:t>
      </w:r>
      <w:proofErr w:type="gramStart"/>
      <w:r w:rsidR="00D25EBE">
        <w:rPr>
          <w:color w:val="000000" w:themeColor="text1"/>
        </w:rPr>
        <w:t>taking into account</w:t>
      </w:r>
      <w:proofErr w:type="gramEnd"/>
      <w:r w:rsidR="00D25EBE">
        <w:rPr>
          <w:color w:val="000000" w:themeColor="text1"/>
        </w:rPr>
        <w:t xml:space="preserve"> section</w:t>
      </w:r>
      <w:r w:rsidR="00201332">
        <w:rPr>
          <w:color w:val="000000" w:themeColor="text1"/>
        </w:rPr>
        <w:t> </w:t>
      </w:r>
      <w:r w:rsidR="00D25EBE">
        <w:rPr>
          <w:color w:val="000000" w:themeColor="text1"/>
        </w:rPr>
        <w:t>C of the Kunming-Montreal Global Biodiversity Framework</w:t>
      </w:r>
      <w:r w:rsidR="00D25EBE" w:rsidRPr="00B87A50">
        <w:rPr>
          <w:color w:val="000000" w:themeColor="text1"/>
        </w:rPr>
        <w:t>, as appropriate</w:t>
      </w:r>
      <w:r w:rsidR="00556870">
        <w:rPr>
          <w:color w:val="000000" w:themeColor="text1"/>
        </w:rPr>
        <w:t xml:space="preserve">, </w:t>
      </w:r>
      <w:r w:rsidR="00B27FC7">
        <w:rPr>
          <w:color w:val="000000" w:themeColor="text1"/>
        </w:rPr>
        <w:t>subject to national legislation</w:t>
      </w:r>
      <w:r w:rsidR="00D25EBE" w:rsidRPr="00B87A50">
        <w:rPr>
          <w:color w:val="000000" w:themeColor="text1"/>
        </w:rPr>
        <w:t>.</w:t>
      </w:r>
    </w:p>
    <w:p w14:paraId="17581343" w14:textId="77777777" w:rsidR="00ED4A2B" w:rsidRPr="00B87A50" w:rsidRDefault="00ED4A2B" w:rsidP="00ED4A2B">
      <w:pPr>
        <w:pStyle w:val="CBDNormalNoNumber"/>
        <w:tabs>
          <w:tab w:val="clear" w:pos="567"/>
        </w:tabs>
        <w:spacing w:before="120"/>
        <w:rPr>
          <w:rFonts w:eastAsia="Malgun Gothic"/>
          <w:kern w:val="22"/>
        </w:rPr>
      </w:pPr>
      <w:r w:rsidRPr="00B87A50">
        <w:rPr>
          <w:rFonts w:eastAsia="Malgun Gothic"/>
          <w:kern w:val="22"/>
        </w:rPr>
        <w:t>7.</w:t>
      </w:r>
      <w:r w:rsidRPr="00B87A50">
        <w:rPr>
          <w:rFonts w:eastAsia="Malgun Gothic"/>
          <w:kern w:val="22"/>
        </w:rPr>
        <w:tab/>
      </w:r>
      <w:r w:rsidRPr="00B87A50">
        <w:t xml:space="preserve">The Executive Secretary should provide the information received from Parties without additional reporting obligations on funding needs through </w:t>
      </w:r>
      <w:bookmarkStart w:id="4" w:name="_Hlk215956688"/>
      <w:r w:rsidRPr="00B87A50">
        <w:t>an online platform, subject to the availability of resources, to facilitate the visualization of biodiversity funding needs, gaps and priorities on an ongoing basis</w:t>
      </w:r>
      <w:bookmarkEnd w:id="4"/>
      <w:r w:rsidRPr="00B87A50">
        <w:t>.</w:t>
      </w:r>
    </w:p>
    <w:p w14:paraId="28E7C290" w14:textId="77777777" w:rsidR="00ED4A2B" w:rsidRPr="00B87A50" w:rsidRDefault="00ED4A2B" w:rsidP="00ED4A2B">
      <w:pPr>
        <w:pStyle w:val="CBDNormalNoNumber"/>
        <w:tabs>
          <w:tab w:val="clear" w:pos="567"/>
        </w:tabs>
        <w:spacing w:before="120"/>
        <w:rPr>
          <w:rFonts w:eastAsia="Malgun Gothic"/>
          <w:kern w:val="22"/>
        </w:rPr>
      </w:pPr>
      <w:r w:rsidRPr="00B87A50">
        <w:rPr>
          <w:rFonts w:eastAsia="Malgun Gothic"/>
          <w:kern w:val="22"/>
        </w:rPr>
        <w:t>8.</w:t>
      </w:r>
      <w:r w:rsidRPr="00B87A50">
        <w:rPr>
          <w:rFonts w:eastAsia="Malgun Gothic"/>
          <w:kern w:val="22"/>
        </w:rPr>
        <w:tab/>
        <w:t>The Executive Secretary should prepare a report on the full assessment, and the report should be submitted for consideration by the Subsidiary Body on Implementation at a meeting held before the eighteenth meeting of the Conference of the Parties, with a view to providing recommendations for consideration by the Conference of the Parties at that meeting.</w:t>
      </w:r>
    </w:p>
    <w:p w14:paraId="5E1FE441" w14:textId="77777777" w:rsidR="00ED4A2B" w:rsidRPr="00B87A50" w:rsidRDefault="00ED4A2B" w:rsidP="00ED4A2B">
      <w:pPr>
        <w:pStyle w:val="CBDNormalNoNumber"/>
        <w:tabs>
          <w:tab w:val="clear" w:pos="567"/>
        </w:tabs>
        <w:spacing w:before="120"/>
      </w:pPr>
      <w:r w:rsidRPr="00B87A50">
        <w:rPr>
          <w:rFonts w:eastAsia="Malgun Gothic"/>
          <w:kern w:val="22"/>
        </w:rPr>
        <w:t>9.</w:t>
      </w:r>
      <w:r w:rsidRPr="00B87A50">
        <w:rPr>
          <w:rFonts w:eastAsia="Malgun Gothic"/>
          <w:kern w:val="22"/>
        </w:rPr>
        <w:tab/>
        <w:t xml:space="preserve">At its eighteenth meeting, the Conference of the Parties will be invited to take note of the estimated amount of funds that are necessary for the implementation of the Convention and its Protocols for the tenth replenishment period of the </w:t>
      </w:r>
      <w:r w:rsidRPr="00B87A50">
        <w:t xml:space="preserve">Global Environment Facility </w:t>
      </w:r>
      <w:r w:rsidRPr="00B87A50">
        <w:rPr>
          <w:rFonts w:eastAsia="Malgun Gothic"/>
          <w:kern w:val="22"/>
        </w:rPr>
        <w:t>Trust Fund.</w:t>
      </w:r>
    </w:p>
    <w:p w14:paraId="08847892" w14:textId="77777777" w:rsidR="00ED4A2B" w:rsidRPr="00B87A50" w:rsidRDefault="00ED4A2B" w:rsidP="00ED4A2B">
      <w:pPr>
        <w:pStyle w:val="CBDDesicionAnnex"/>
      </w:pPr>
      <w:r w:rsidRPr="00B87A50">
        <w:t>Annex III</w:t>
      </w:r>
      <w:r w:rsidRPr="00B87A50">
        <w:br/>
        <w:t xml:space="preserve">Terms of reference for the seventh quadrennial review </w:t>
      </w:r>
      <w:r w:rsidRPr="00B87A50">
        <w:br/>
        <w:t>of the effectiveness of the financial mechanism</w:t>
      </w:r>
    </w:p>
    <w:p w14:paraId="5D121C2E" w14:textId="77777777" w:rsidR="00ED4A2B" w:rsidRPr="00B87A50" w:rsidRDefault="00ED4A2B" w:rsidP="00ED4A2B">
      <w:pPr>
        <w:pStyle w:val="CBDH3"/>
        <w:tabs>
          <w:tab w:val="clear" w:pos="567"/>
        </w:tabs>
        <w:ind w:left="1134"/>
        <w:rPr>
          <w:snapToGrid w:val="0"/>
        </w:rPr>
      </w:pPr>
      <w:r w:rsidRPr="00B87A50">
        <w:rPr>
          <w:snapToGrid w:val="0"/>
        </w:rPr>
        <w:t>A.</w:t>
      </w:r>
      <w:r w:rsidRPr="00B87A50">
        <w:rPr>
          <w:snapToGrid w:val="0"/>
        </w:rPr>
        <w:tab/>
        <w:t>Objectives</w:t>
      </w:r>
    </w:p>
    <w:p w14:paraId="1ACFF1D2" w14:textId="77777777" w:rsidR="00ED4A2B" w:rsidRPr="00B87A50" w:rsidRDefault="00ED4A2B" w:rsidP="00ED4A2B">
      <w:pPr>
        <w:pStyle w:val="CBDNormalNoNumber"/>
        <w:tabs>
          <w:tab w:val="clear" w:pos="567"/>
        </w:tabs>
        <w:rPr>
          <w:snapToGrid w:val="0"/>
        </w:rPr>
      </w:pPr>
      <w:r w:rsidRPr="00B87A50">
        <w:rPr>
          <w:snapToGrid w:val="0"/>
        </w:rPr>
        <w:t>1.</w:t>
      </w:r>
      <w:r w:rsidRPr="00B87A50">
        <w:rPr>
          <w:snapToGrid w:val="0"/>
        </w:rPr>
        <w:tab/>
        <w:t>In accordance with paragraph 3 of Article 21 of the Convention on Biological Diversity</w:t>
      </w:r>
      <w:r w:rsidRPr="00B87A50">
        <w:rPr>
          <w:rStyle w:val="FootnoteReference"/>
        </w:rPr>
        <w:footnoteReference w:id="20"/>
      </w:r>
      <w:r w:rsidRPr="00B87A50">
        <w:rPr>
          <w:snapToGrid w:val="0"/>
        </w:rPr>
        <w:t xml:space="preserve"> and building upon the experience of the past six reviews of the effectiveness of the financial mechanism, the Conference of the Parties to the Convention will undertake its seventh review at its eighteenth meeting and take appropriate action to improve the effectiveness of the financial mechanism, as necessary. For that purpose, the following elements will be included in the review:</w:t>
      </w:r>
    </w:p>
    <w:p w14:paraId="367CC85A" w14:textId="77777777" w:rsidR="00ED4A2B" w:rsidRPr="00B87A50" w:rsidRDefault="00ED4A2B" w:rsidP="00ED4A2B">
      <w:pPr>
        <w:pStyle w:val="CBDNormalNoNumber"/>
        <w:tabs>
          <w:tab w:val="clear" w:pos="567"/>
        </w:tabs>
        <w:ind w:firstLine="567"/>
        <w:rPr>
          <w:snapToGrid w:val="0"/>
        </w:rPr>
      </w:pPr>
      <w:r w:rsidRPr="00B87A50">
        <w:rPr>
          <w:snapToGrid w:val="0"/>
        </w:rPr>
        <w:t>(a)</w:t>
      </w:r>
      <w:r w:rsidRPr="00B87A50">
        <w:rPr>
          <w:snapToGrid w:val="0"/>
        </w:rPr>
        <w:tab/>
        <w:t>The conformity of the activities of the Global Environment Facility, as the institutional structure operating the financial mechanism, with the guidance of the Conference of the Parties;</w:t>
      </w:r>
    </w:p>
    <w:p w14:paraId="6C1EEDF9" w14:textId="531EEAC0" w:rsidR="00ED4A2B" w:rsidRPr="00B87A50" w:rsidRDefault="00ED4A2B" w:rsidP="00ED4A2B">
      <w:pPr>
        <w:pStyle w:val="CBDNormalNoNumber"/>
        <w:tabs>
          <w:tab w:val="clear" w:pos="567"/>
        </w:tabs>
        <w:ind w:firstLine="567"/>
        <w:rPr>
          <w:snapToGrid w:val="0"/>
        </w:rPr>
      </w:pPr>
      <w:r w:rsidRPr="00B87A50">
        <w:rPr>
          <w:snapToGrid w:val="0"/>
        </w:rPr>
        <w:lastRenderedPageBreak/>
        <w:t>(b)</w:t>
      </w:r>
      <w:r w:rsidRPr="00B87A50">
        <w:rPr>
          <w:snapToGrid w:val="0"/>
        </w:rPr>
        <w:tab/>
        <w:t>The effectiveness of the financial mechanism in providing financial resources to enable eligible developing country Parties, in particular the least developed countries and small island developing States, and Parties with economies in transition to meet the agreed full incremental costs to them</w:t>
      </w:r>
      <w:r w:rsidRPr="00B87A50">
        <w:rPr>
          <w:b/>
          <w:snapToGrid w:val="0"/>
        </w:rPr>
        <w:t xml:space="preserve"> </w:t>
      </w:r>
      <w:r w:rsidRPr="00B87A50">
        <w:rPr>
          <w:snapToGrid w:val="0"/>
        </w:rPr>
        <w:t xml:space="preserve">of implementing measures </w:t>
      </w:r>
      <w:r w:rsidRPr="00B87A50">
        <w:rPr>
          <w:color w:val="000000" w:themeColor="text1"/>
          <w:kern w:val="22"/>
        </w:rPr>
        <w:t xml:space="preserve">through which they </w:t>
      </w:r>
      <w:r w:rsidRPr="00B87A50">
        <w:rPr>
          <w:snapToGrid w:val="0"/>
        </w:rPr>
        <w:t xml:space="preserve">fulfil their obligations under the Convention and its Protocols and that generate global environmental benefits, and benefit from their provisions, taking into account the need for predictability, adequacy, accessibility and timely flow of funds, including the performance of the Global Environment Facility implementing agencies; </w:t>
      </w:r>
    </w:p>
    <w:p w14:paraId="799C5C05" w14:textId="77777777" w:rsidR="00ED4A2B" w:rsidRPr="00B87A50" w:rsidRDefault="00ED4A2B" w:rsidP="00ED4A2B">
      <w:pPr>
        <w:pStyle w:val="CBDNormalNoNumber"/>
        <w:tabs>
          <w:tab w:val="clear" w:pos="567"/>
        </w:tabs>
        <w:ind w:firstLine="567"/>
        <w:rPr>
          <w:snapToGrid w:val="0"/>
        </w:rPr>
      </w:pPr>
      <w:r w:rsidRPr="00B87A50">
        <w:rPr>
          <w:snapToGrid w:val="0"/>
        </w:rPr>
        <w:t>(c)</w:t>
      </w:r>
      <w:r w:rsidRPr="00B87A50">
        <w:rPr>
          <w:snapToGrid w:val="0"/>
        </w:rPr>
        <w:tab/>
        <w:t>The efficiency of the financial mechanism in providing financial resources and, in accordance with the guidance of the Conference of the Parties, overseeing, monitoring and evaluating the results of activities financed by its resources, including their social and gender- and equity-related outcomes and impacts, as relevant;</w:t>
      </w:r>
    </w:p>
    <w:p w14:paraId="7E8321AD" w14:textId="77777777" w:rsidR="00ED4A2B" w:rsidRPr="00B87A50" w:rsidRDefault="00ED4A2B" w:rsidP="00ED4A2B">
      <w:pPr>
        <w:pStyle w:val="CBDNormalNoNumber"/>
        <w:tabs>
          <w:tab w:val="clear" w:pos="567"/>
        </w:tabs>
        <w:ind w:firstLine="567"/>
        <w:rPr>
          <w:snapToGrid w:val="0"/>
        </w:rPr>
      </w:pPr>
      <w:r w:rsidRPr="00B87A50">
        <w:rPr>
          <w:snapToGrid w:val="0"/>
        </w:rPr>
        <w:t>(d)</w:t>
      </w:r>
      <w:r w:rsidRPr="00B87A50">
        <w:rPr>
          <w:snapToGrid w:val="0"/>
        </w:rPr>
        <w:tab/>
        <w:t xml:space="preserve">The effectiveness of catalysing and enhancing national implementation measures in line with national priorities for achieving global biodiversity goals and targets, including those related to the </w:t>
      </w:r>
      <w:r w:rsidRPr="00B87A50">
        <w:rPr>
          <w:snapToGrid w:val="0"/>
          <w:kern w:val="22"/>
        </w:rPr>
        <w:t xml:space="preserve">Convention and its </w:t>
      </w:r>
      <w:r w:rsidRPr="00B87A50">
        <w:rPr>
          <w:snapToGrid w:val="0"/>
        </w:rPr>
        <w:t>Protocols;</w:t>
      </w:r>
    </w:p>
    <w:p w14:paraId="07AFDF6A" w14:textId="77777777" w:rsidR="00ED4A2B" w:rsidRPr="00B87A50" w:rsidRDefault="00ED4A2B" w:rsidP="00ED4A2B">
      <w:pPr>
        <w:pStyle w:val="CBDNormalNoNumber"/>
        <w:tabs>
          <w:tab w:val="clear" w:pos="567"/>
          <w:tab w:val="clear" w:pos="1134"/>
        </w:tabs>
        <w:ind w:firstLine="567"/>
        <w:rPr>
          <w:snapToGrid w:val="0"/>
        </w:rPr>
      </w:pPr>
      <w:r w:rsidRPr="00B87A50">
        <w:rPr>
          <w:snapToGrid w:val="0"/>
        </w:rPr>
        <w:t>(e)</w:t>
      </w:r>
      <w:r w:rsidRPr="00B87A50">
        <w:rPr>
          <w:snapToGrid w:val="0"/>
        </w:rPr>
        <w:tab/>
        <w:t xml:space="preserve">The efficiency and effectiveness of the activities funded by the </w:t>
      </w:r>
      <w:r w:rsidRPr="00B87A50">
        <w:t xml:space="preserve">Global Environment Facility and the Global Biodiversity Framework Fund </w:t>
      </w:r>
      <w:r w:rsidRPr="00B87A50">
        <w:rPr>
          <w:snapToGrid w:val="0"/>
        </w:rPr>
        <w:t>for the implementation of the Convention and the achievement of its three objectives, as well as, as applicable, the implementation of its Protocols, taking into account the guidance provided by the Conference of the Parties;</w:t>
      </w:r>
    </w:p>
    <w:p w14:paraId="011A98D6" w14:textId="77777777" w:rsidR="00ED4A2B" w:rsidRPr="00B87A50" w:rsidRDefault="00ED4A2B" w:rsidP="00ED4A2B">
      <w:pPr>
        <w:pStyle w:val="CBDNormalNoNumber"/>
        <w:tabs>
          <w:tab w:val="clear" w:pos="567"/>
          <w:tab w:val="clear" w:pos="1134"/>
        </w:tabs>
        <w:ind w:firstLine="567"/>
        <w:rPr>
          <w:snapToGrid w:val="0"/>
        </w:rPr>
      </w:pPr>
      <w:r w:rsidRPr="00B87A50">
        <w:rPr>
          <w:snapToGrid w:val="0"/>
        </w:rPr>
        <w:t>(f)</w:t>
      </w:r>
      <w:r w:rsidRPr="00B87A50">
        <w:rPr>
          <w:snapToGrid w:val="0"/>
        </w:rPr>
        <w:tab/>
        <w:t>The efficiency and</w:t>
      </w:r>
      <w:r w:rsidRPr="00B87A50">
        <w:rPr>
          <w:b/>
          <w:snapToGrid w:val="0"/>
        </w:rPr>
        <w:t xml:space="preserve"> </w:t>
      </w:r>
      <w:r w:rsidRPr="00B87A50">
        <w:rPr>
          <w:snapToGrid w:val="0"/>
        </w:rPr>
        <w:t>effectiveness of processes and procedures</w:t>
      </w:r>
      <w:r w:rsidRPr="00B87A50">
        <w:rPr>
          <w:b/>
          <w:snapToGrid w:val="0"/>
        </w:rPr>
        <w:t xml:space="preserve"> </w:t>
      </w:r>
      <w:r w:rsidRPr="00B87A50">
        <w:rPr>
          <w:snapToGrid w:val="0"/>
        </w:rPr>
        <w:t>for the deployment and use of resources, including simplified procedures and access modalities;</w:t>
      </w:r>
    </w:p>
    <w:p w14:paraId="74660D79" w14:textId="77777777" w:rsidR="00ED4A2B" w:rsidRPr="00B87A50" w:rsidRDefault="00ED4A2B" w:rsidP="00ED4A2B">
      <w:pPr>
        <w:pStyle w:val="CBDNormalNoNumber"/>
        <w:tabs>
          <w:tab w:val="clear" w:pos="567"/>
          <w:tab w:val="clear" w:pos="1134"/>
        </w:tabs>
        <w:ind w:firstLine="567"/>
      </w:pPr>
      <w:r w:rsidRPr="00B87A50">
        <w:rPr>
          <w:snapToGrid w:val="0"/>
        </w:rPr>
        <w:t>(g)</w:t>
      </w:r>
      <w:r w:rsidRPr="00B87A50">
        <w:rPr>
          <w:snapToGrid w:val="0"/>
        </w:rPr>
        <w:tab/>
        <w:t>The effectiveness and efficiency of the support provided for the objectives of the Convention and its Protocols in synergy with the implementation of other relevant multilateral environmental agreements, in a manner that is consistent with the mandates of the respective agreements;</w:t>
      </w:r>
    </w:p>
    <w:p w14:paraId="0A1FE2F5" w14:textId="77777777" w:rsidR="00ED4A2B" w:rsidRPr="00B87A50" w:rsidRDefault="00ED4A2B" w:rsidP="00ED4A2B">
      <w:pPr>
        <w:pStyle w:val="CBDNormalNoNumber"/>
        <w:tabs>
          <w:tab w:val="clear" w:pos="567"/>
          <w:tab w:val="clear" w:pos="1134"/>
        </w:tabs>
        <w:ind w:firstLine="567"/>
      </w:pPr>
      <w:r w:rsidRPr="00B87A50">
        <w:rPr>
          <w:snapToGrid w:val="0"/>
        </w:rPr>
        <w:t>(h)</w:t>
      </w:r>
      <w:r w:rsidRPr="00B87A50">
        <w:rPr>
          <w:snapToGrid w:val="0"/>
        </w:rPr>
        <w:tab/>
      </w:r>
      <w:r w:rsidRPr="00B87A50">
        <w:t>The effectiveness in improving access to financial resources and trends associated with funding for indigenous peoples and local communities, women and youth to support the implementation of the objectives of the Convention and its Protocols;</w:t>
      </w:r>
    </w:p>
    <w:p w14:paraId="045283BC" w14:textId="77777777" w:rsidR="00ED4A2B" w:rsidRPr="00B87A50" w:rsidRDefault="00ED4A2B" w:rsidP="00ED4A2B">
      <w:pPr>
        <w:pStyle w:val="CBDNormalNoNumber"/>
        <w:tabs>
          <w:tab w:val="clear" w:pos="567"/>
          <w:tab w:val="clear" w:pos="1134"/>
        </w:tabs>
        <w:ind w:firstLine="567"/>
        <w:rPr>
          <w:b/>
          <w:snapToGrid w:val="0"/>
        </w:rPr>
      </w:pPr>
      <w:r w:rsidRPr="00B87A50">
        <w:t>(</w:t>
      </w:r>
      <w:proofErr w:type="spellStart"/>
      <w:r w:rsidRPr="00B87A50">
        <w:t>i</w:t>
      </w:r>
      <w:proofErr w:type="spellEnd"/>
      <w:r w:rsidRPr="00B87A50">
        <w:t>)</w:t>
      </w:r>
      <w:r w:rsidRPr="00B87A50">
        <w:tab/>
      </w:r>
      <w:r w:rsidRPr="00B87A50">
        <w:rPr>
          <w:snapToGrid w:val="0"/>
        </w:rPr>
        <w:t>The efficiency of each of the implementing agencies of the Global Environment Facility in providing technical support and services to countries in their preparation of project proposals and the implementation of projects, including with regard to the timely disbursement of fund, fees and project management costs, use of international consultants and control of expenditure.</w:t>
      </w:r>
    </w:p>
    <w:p w14:paraId="6C9475A5" w14:textId="77777777" w:rsidR="00ED4A2B" w:rsidRPr="00B87A50" w:rsidRDefault="00ED4A2B" w:rsidP="00ED4A2B">
      <w:pPr>
        <w:pStyle w:val="CBDH3"/>
        <w:tabs>
          <w:tab w:val="clear" w:pos="567"/>
        </w:tabs>
        <w:ind w:left="1134"/>
        <w:rPr>
          <w:b w:val="0"/>
          <w:snapToGrid w:val="0"/>
          <w:kern w:val="22"/>
        </w:rPr>
      </w:pPr>
      <w:r w:rsidRPr="00B87A50">
        <w:rPr>
          <w:snapToGrid w:val="0"/>
          <w:kern w:val="22"/>
        </w:rPr>
        <w:t>B.</w:t>
      </w:r>
      <w:r w:rsidRPr="00B87A50">
        <w:rPr>
          <w:snapToGrid w:val="0"/>
          <w:kern w:val="22"/>
        </w:rPr>
        <w:tab/>
      </w:r>
      <w:r w:rsidRPr="00B87A50">
        <w:rPr>
          <w:snapToGrid w:val="0"/>
        </w:rPr>
        <w:t>Methodology</w:t>
      </w:r>
    </w:p>
    <w:p w14:paraId="16723D8B" w14:textId="77777777" w:rsidR="00ED4A2B" w:rsidRPr="00B87A50" w:rsidRDefault="00ED4A2B" w:rsidP="00ED4A2B">
      <w:pPr>
        <w:pStyle w:val="CBDNormalNoNumber"/>
        <w:tabs>
          <w:tab w:val="clear" w:pos="567"/>
        </w:tabs>
        <w:rPr>
          <w:snapToGrid w:val="0"/>
          <w:kern w:val="22"/>
        </w:rPr>
      </w:pPr>
      <w:r w:rsidRPr="00B87A50">
        <w:rPr>
          <w:snapToGrid w:val="0"/>
          <w:kern w:val="22"/>
        </w:rPr>
        <w:t>2.</w:t>
      </w:r>
      <w:r w:rsidRPr="00B87A50">
        <w:rPr>
          <w:snapToGrid w:val="0"/>
          <w:kern w:val="22"/>
        </w:rPr>
        <w:tab/>
        <w:t xml:space="preserve">The review will cover all the activities of the institutional structure operating the financial mechanism, </w:t>
      </w:r>
      <w:proofErr w:type="gramStart"/>
      <w:r w:rsidRPr="00B87A50">
        <w:rPr>
          <w:snapToGrid w:val="0"/>
          <w:kern w:val="22"/>
        </w:rPr>
        <w:t>in particular for</w:t>
      </w:r>
      <w:proofErr w:type="gramEnd"/>
      <w:r w:rsidRPr="00B87A50">
        <w:rPr>
          <w:snapToGrid w:val="0"/>
          <w:kern w:val="22"/>
        </w:rPr>
        <w:t xml:space="preserve"> the period from 1 July 2022 to 30 June 2026.</w:t>
      </w:r>
    </w:p>
    <w:p w14:paraId="37AFC80D" w14:textId="77777777" w:rsidR="00ED4A2B" w:rsidRPr="00B87A50" w:rsidRDefault="00ED4A2B" w:rsidP="00ED4A2B">
      <w:pPr>
        <w:pStyle w:val="CBDNormalNoNumber"/>
        <w:tabs>
          <w:tab w:val="clear" w:pos="567"/>
        </w:tabs>
        <w:rPr>
          <w:snapToGrid w:val="0"/>
          <w:kern w:val="22"/>
        </w:rPr>
      </w:pPr>
      <w:r w:rsidRPr="00B87A50">
        <w:rPr>
          <w:snapToGrid w:val="0"/>
          <w:kern w:val="22"/>
        </w:rPr>
        <w:t>3.</w:t>
      </w:r>
      <w:r w:rsidRPr="00B87A50">
        <w:rPr>
          <w:snapToGrid w:val="0"/>
          <w:kern w:val="22"/>
        </w:rPr>
        <w:tab/>
        <w:t xml:space="preserve">The review shall draw upon, </w:t>
      </w:r>
      <w:r w:rsidRPr="00B87A50">
        <w:rPr>
          <w:snapToGrid w:val="0"/>
        </w:rPr>
        <w:t>inter</w:t>
      </w:r>
      <w:r w:rsidRPr="00B87A50">
        <w:rPr>
          <w:snapToGrid w:val="0"/>
          <w:kern w:val="22"/>
        </w:rPr>
        <w:t xml:space="preserve"> alia, and in a balanced manner, the following sources of information:</w:t>
      </w:r>
    </w:p>
    <w:p w14:paraId="6D9A6A4B" w14:textId="77777777" w:rsidR="00ED4A2B" w:rsidRPr="00B87A50" w:rsidRDefault="00ED4A2B" w:rsidP="00ED4A2B">
      <w:pPr>
        <w:suppressLineNumbers/>
        <w:suppressAutoHyphens/>
        <w:adjustRightInd w:val="0"/>
        <w:snapToGrid w:val="0"/>
        <w:spacing w:before="120" w:after="120"/>
        <w:ind w:left="567" w:firstLine="567"/>
        <w:rPr>
          <w:snapToGrid w:val="0"/>
          <w:kern w:val="22"/>
        </w:rPr>
      </w:pPr>
      <w:r w:rsidRPr="00B87A50">
        <w:rPr>
          <w:snapToGrid w:val="0"/>
          <w:kern w:val="22"/>
        </w:rPr>
        <w:t>(a)</w:t>
      </w:r>
      <w:r w:rsidRPr="00B87A50">
        <w:rPr>
          <w:snapToGrid w:val="0"/>
          <w:kern w:val="22"/>
        </w:rPr>
        <w:tab/>
        <w:t>The reviews of effectiveness of the financial mechanism in implementing the Convention undertaken pursuant to the memorandum of understanding between the Conference of the Parties to the Convention and the Council of the</w:t>
      </w:r>
      <w:r w:rsidRPr="00B87A50">
        <w:t xml:space="preserve"> Global Environment Facility</w:t>
      </w:r>
      <w:r w:rsidRPr="00B87A50">
        <w:rPr>
          <w:snapToGrid w:val="0"/>
          <w:kern w:val="22"/>
        </w:rPr>
        <w:t xml:space="preserve">, as contained in the annex to decision </w:t>
      </w:r>
      <w:hyperlink r:id="rId27" w:history="1">
        <w:r w:rsidRPr="00B87A50">
          <w:rPr>
            <w:rStyle w:val="Hyperlink"/>
            <w:snapToGrid w:val="0"/>
            <w:kern w:val="22"/>
          </w:rPr>
          <w:t>III/8</w:t>
        </w:r>
      </w:hyperlink>
      <w:r w:rsidRPr="00B87A50">
        <w:rPr>
          <w:snapToGrid w:val="0"/>
          <w:kern w:val="22"/>
        </w:rPr>
        <w:t xml:space="preserve"> of 15 November 1996;</w:t>
      </w:r>
    </w:p>
    <w:p w14:paraId="57ECBBB3" w14:textId="77777777" w:rsidR="00ED4A2B" w:rsidRPr="00B87A50" w:rsidRDefault="00ED4A2B" w:rsidP="00ED4A2B">
      <w:pPr>
        <w:suppressLineNumbers/>
        <w:suppressAutoHyphens/>
        <w:adjustRightInd w:val="0"/>
        <w:snapToGrid w:val="0"/>
        <w:spacing w:before="120" w:after="120"/>
        <w:ind w:left="567" w:firstLine="567"/>
        <w:rPr>
          <w:snapToGrid w:val="0"/>
          <w:kern w:val="22"/>
        </w:rPr>
      </w:pPr>
      <w:r w:rsidRPr="00B87A50">
        <w:rPr>
          <w:snapToGrid w:val="0"/>
          <w:kern w:val="22"/>
        </w:rPr>
        <w:t>(b)</w:t>
      </w:r>
      <w:r w:rsidRPr="00B87A50">
        <w:rPr>
          <w:snapToGrid w:val="0"/>
          <w:kern w:val="22"/>
        </w:rPr>
        <w:tab/>
        <w:t>Reports prepared by the</w:t>
      </w:r>
      <w:r w:rsidRPr="00B87A50">
        <w:t xml:space="preserve"> Global Environment Facility</w:t>
      </w:r>
      <w:r w:rsidRPr="00B87A50">
        <w:rPr>
          <w:snapToGrid w:val="0"/>
          <w:kern w:val="22"/>
        </w:rPr>
        <w:t>, including its reports for meetings of the Conference of the Parties to the Convention;</w:t>
      </w:r>
    </w:p>
    <w:p w14:paraId="2FE9B6FE" w14:textId="77777777" w:rsidR="00ED4A2B" w:rsidRPr="00B87A50" w:rsidRDefault="00ED4A2B" w:rsidP="00ED4A2B">
      <w:pPr>
        <w:suppressLineNumbers/>
        <w:suppressAutoHyphens/>
        <w:adjustRightInd w:val="0"/>
        <w:snapToGrid w:val="0"/>
        <w:spacing w:before="120" w:after="120"/>
        <w:ind w:left="567" w:firstLine="567"/>
        <w:rPr>
          <w:snapToGrid w:val="0"/>
          <w:kern w:val="22"/>
        </w:rPr>
      </w:pPr>
      <w:r w:rsidRPr="00B87A50">
        <w:rPr>
          <w:snapToGrid w:val="0"/>
          <w:kern w:val="22"/>
        </w:rPr>
        <w:t>(c)</w:t>
      </w:r>
      <w:r w:rsidRPr="00B87A50">
        <w:rPr>
          <w:snapToGrid w:val="0"/>
          <w:kern w:val="22"/>
        </w:rPr>
        <w:tab/>
        <w:t xml:space="preserve">Reports of the Independent Evaluation Office of the </w:t>
      </w:r>
      <w:r w:rsidRPr="00B87A50">
        <w:t xml:space="preserve">Global Environment Facility </w:t>
      </w:r>
      <w:r w:rsidRPr="00B87A50">
        <w:rPr>
          <w:snapToGrid w:val="0"/>
          <w:kern w:val="22"/>
        </w:rPr>
        <w:t>that relate to the biodiversity-related activities of the Facility, including the eighth comprehensive evaluation of the Global Environment Facility, as well as relevant assessments by the agencies accredited by the Council of the Facility and other partners;</w:t>
      </w:r>
    </w:p>
    <w:p w14:paraId="4D820FA8" w14:textId="267AE611" w:rsidR="00883F85" w:rsidRDefault="00883F85" w:rsidP="00883F85">
      <w:pPr>
        <w:suppressLineNumbers/>
        <w:suppressAutoHyphens/>
        <w:adjustRightInd w:val="0"/>
        <w:snapToGrid w:val="0"/>
        <w:spacing w:before="120" w:after="120"/>
        <w:ind w:left="567" w:firstLine="567"/>
        <w:rPr>
          <w:rFonts w:eastAsia="Times New Roman"/>
          <w:color w:val="000000" w:themeColor="text1"/>
        </w:rPr>
      </w:pPr>
      <w:r>
        <w:rPr>
          <w:rFonts w:eastAsia="Times New Roman"/>
          <w:color w:val="000000" w:themeColor="text1"/>
        </w:rPr>
        <w:lastRenderedPageBreak/>
        <w:t>(d)</w:t>
      </w:r>
      <w:r w:rsidR="00051C66">
        <w:rPr>
          <w:rFonts w:eastAsia="Times New Roman"/>
          <w:color w:val="000000" w:themeColor="text1"/>
        </w:rPr>
        <w:tab/>
      </w:r>
      <w:r w:rsidRPr="00320216">
        <w:rPr>
          <w:rFonts w:eastAsia="Times New Roman"/>
          <w:color w:val="000000" w:themeColor="text1"/>
        </w:rPr>
        <w:t>The Multilateral Performance Network</w:t>
      </w:r>
      <w:r w:rsidRPr="00B87A50">
        <w:rPr>
          <w:rStyle w:val="FootnoteReference"/>
          <w:rFonts w:eastAsia="Times New Roman"/>
          <w:color w:val="000000" w:themeColor="text1"/>
        </w:rPr>
        <w:footnoteReference w:id="21"/>
      </w:r>
      <w:r>
        <w:rPr>
          <w:rFonts w:eastAsia="Times New Roman"/>
          <w:color w:val="000000" w:themeColor="text1"/>
        </w:rPr>
        <w:t xml:space="preserve"> </w:t>
      </w:r>
      <w:r w:rsidRPr="00320216">
        <w:rPr>
          <w:rFonts w:eastAsia="Times New Roman"/>
          <w:color w:val="000000" w:themeColor="text1"/>
        </w:rPr>
        <w:t>assessments of the Global Environment Facility and relevant reports</w:t>
      </w:r>
      <w:r>
        <w:rPr>
          <w:rFonts w:eastAsia="Times New Roman"/>
          <w:color w:val="000000" w:themeColor="text1"/>
        </w:rPr>
        <w:t xml:space="preserve"> </w:t>
      </w:r>
      <w:r w:rsidRPr="00320216">
        <w:rPr>
          <w:rFonts w:eastAsia="Times New Roman"/>
          <w:color w:val="000000" w:themeColor="text1"/>
        </w:rPr>
        <w:t>related to the review of the vertical climate and environmental funds</w:t>
      </w:r>
      <w:r>
        <w:rPr>
          <w:rFonts w:eastAsia="Times New Roman"/>
          <w:color w:val="000000" w:themeColor="text1"/>
        </w:rPr>
        <w:t>;</w:t>
      </w:r>
    </w:p>
    <w:p w14:paraId="7C869098" w14:textId="77777777" w:rsidR="00ED4A2B" w:rsidRPr="00B87A50" w:rsidRDefault="00ED4A2B" w:rsidP="00ED4A2B">
      <w:pPr>
        <w:suppressLineNumbers/>
        <w:suppressAutoHyphens/>
        <w:adjustRightInd w:val="0"/>
        <w:snapToGrid w:val="0"/>
        <w:spacing w:before="120" w:after="120"/>
        <w:ind w:left="567" w:firstLine="567"/>
        <w:rPr>
          <w:b/>
          <w:snapToGrid w:val="0"/>
          <w:kern w:val="22"/>
        </w:rPr>
      </w:pPr>
      <w:r w:rsidRPr="00B87A50">
        <w:rPr>
          <w:snapToGrid w:val="0"/>
          <w:kern w:val="22"/>
        </w:rPr>
        <w:t>(e)</w:t>
      </w:r>
      <w:r w:rsidRPr="00B87A50">
        <w:rPr>
          <w:snapToGrid w:val="0"/>
          <w:kern w:val="22"/>
        </w:rPr>
        <w:tab/>
        <w:t>Information regarding the financial mechanism provided by Parties through national reports and other submissions, surveys and interviews;</w:t>
      </w:r>
    </w:p>
    <w:p w14:paraId="51662056" w14:textId="77777777" w:rsidR="00ED4A2B" w:rsidRPr="00B87A50" w:rsidRDefault="00ED4A2B" w:rsidP="00ED4A2B">
      <w:pPr>
        <w:suppressLineNumbers/>
        <w:suppressAutoHyphens/>
        <w:adjustRightInd w:val="0"/>
        <w:snapToGrid w:val="0"/>
        <w:spacing w:before="120" w:after="120"/>
        <w:ind w:left="567" w:firstLine="567"/>
        <w:rPr>
          <w:snapToGrid w:val="0"/>
          <w:kern w:val="22"/>
        </w:rPr>
      </w:pPr>
      <w:r w:rsidRPr="00B87A50">
        <w:rPr>
          <w:snapToGrid w:val="0"/>
          <w:kern w:val="22"/>
        </w:rPr>
        <w:t>(f)</w:t>
      </w:r>
      <w:r w:rsidRPr="00B87A50">
        <w:rPr>
          <w:snapToGrid w:val="0"/>
          <w:kern w:val="22"/>
        </w:rPr>
        <w:tab/>
        <w:t>Information provided by indigenous peoples and local communities, women, youth</w:t>
      </w:r>
      <w:r w:rsidRPr="00B87A50">
        <w:rPr>
          <w:b/>
          <w:snapToGrid w:val="0"/>
          <w:kern w:val="22"/>
        </w:rPr>
        <w:t xml:space="preserve"> </w:t>
      </w:r>
      <w:r w:rsidRPr="00B87A50">
        <w:rPr>
          <w:snapToGrid w:val="0"/>
          <w:kern w:val="22"/>
        </w:rPr>
        <w:t>and</w:t>
      </w:r>
      <w:r w:rsidRPr="00B87A50">
        <w:rPr>
          <w:b/>
          <w:snapToGrid w:val="0"/>
          <w:kern w:val="22"/>
        </w:rPr>
        <w:t xml:space="preserve"> </w:t>
      </w:r>
      <w:r w:rsidRPr="00B87A50">
        <w:rPr>
          <w:snapToGrid w:val="0"/>
          <w:kern w:val="22"/>
        </w:rPr>
        <w:t xml:space="preserve">relevant stakeholders related to projects funded through the </w:t>
      </w:r>
      <w:r w:rsidRPr="00B87A50">
        <w:t>Global Environment Facility Trust Fund and the Global Biodiversity Framework Fund</w:t>
      </w:r>
      <w:r w:rsidRPr="00B87A50">
        <w:rPr>
          <w:snapToGrid w:val="0"/>
          <w:kern w:val="22"/>
        </w:rPr>
        <w:t xml:space="preserve">, </w:t>
      </w:r>
      <w:r w:rsidRPr="00B87A50">
        <w:t>including their views on possible impacts on their rights, as applicable, as well as documented evidence and assessments of such impacts, including gender-differentiated impacts;</w:t>
      </w:r>
    </w:p>
    <w:p w14:paraId="55F36CAA" w14:textId="77777777" w:rsidR="00ED4A2B" w:rsidRPr="00B87A50" w:rsidRDefault="00ED4A2B" w:rsidP="00ED4A2B">
      <w:pPr>
        <w:suppressLineNumbers/>
        <w:suppressAutoHyphens/>
        <w:adjustRightInd w:val="0"/>
        <w:snapToGrid w:val="0"/>
        <w:spacing w:before="120" w:after="120"/>
        <w:ind w:left="567" w:firstLine="567"/>
        <w:rPr>
          <w:snapToGrid w:val="0"/>
          <w:kern w:val="22"/>
        </w:rPr>
      </w:pPr>
      <w:r w:rsidRPr="00B87A50">
        <w:rPr>
          <w:snapToGrid w:val="0"/>
          <w:kern w:val="22"/>
        </w:rPr>
        <w:t>(g)</w:t>
      </w:r>
      <w:r w:rsidRPr="00B87A50">
        <w:rPr>
          <w:snapToGrid w:val="0"/>
          <w:kern w:val="22"/>
        </w:rPr>
        <w:tab/>
        <w:t>Experience with, and lessons learned from, relevant international financial mechanisms;</w:t>
      </w:r>
    </w:p>
    <w:p w14:paraId="769CA566" w14:textId="77777777" w:rsidR="00ED4A2B" w:rsidRPr="00B87A50" w:rsidRDefault="00ED4A2B" w:rsidP="00ED4A2B">
      <w:pPr>
        <w:pStyle w:val="CBDNormalNoNumber"/>
        <w:tabs>
          <w:tab w:val="clear" w:pos="1134"/>
          <w:tab w:val="left" w:pos="2552"/>
        </w:tabs>
        <w:ind w:firstLine="567"/>
      </w:pPr>
      <w:r w:rsidRPr="00B87A50">
        <w:t>(h)</w:t>
      </w:r>
      <w:r w:rsidRPr="00B87A50">
        <w:tab/>
        <w:t>The report of the Council of the Global Environment Facility for the seventeenth meeting of the Conference of the Parties;</w:t>
      </w:r>
    </w:p>
    <w:p w14:paraId="72822C9E" w14:textId="77777777" w:rsidR="00ED4A2B" w:rsidRPr="00B87A50" w:rsidRDefault="00ED4A2B" w:rsidP="00ED4A2B">
      <w:pPr>
        <w:pStyle w:val="CBDNormalNoNumber"/>
        <w:tabs>
          <w:tab w:val="clear" w:pos="567"/>
          <w:tab w:val="clear" w:pos="1134"/>
          <w:tab w:val="clear" w:pos="2268"/>
          <w:tab w:val="left" w:pos="2552"/>
        </w:tabs>
        <w:ind w:firstLine="567"/>
        <w:rPr>
          <w:snapToGrid w:val="0"/>
        </w:rPr>
      </w:pPr>
      <w:r w:rsidRPr="00B87A50">
        <w:t>(</w:t>
      </w:r>
      <w:proofErr w:type="spellStart"/>
      <w:r w:rsidRPr="00B87A50">
        <w:t>i</w:t>
      </w:r>
      <w:proofErr w:type="spellEnd"/>
      <w:r w:rsidRPr="00B87A50">
        <w:t>)</w:t>
      </w:r>
      <w:r w:rsidRPr="00B87A50">
        <w:tab/>
        <w:t>The stocktake review of the operations and performance of the Global Biodiversity Framework Fund regarding its scale, speed and accessibility and the future arrangements requested in decision </w:t>
      </w:r>
      <w:hyperlink r:id="rId28" w:history="1">
        <w:r w:rsidRPr="00B87A50">
          <w:rPr>
            <w:rStyle w:val="Hyperlink"/>
          </w:rPr>
          <w:t>15/15</w:t>
        </w:r>
      </w:hyperlink>
      <w:r w:rsidRPr="00B87A50">
        <w:t xml:space="preserve"> of 19 December 2022.</w:t>
      </w:r>
    </w:p>
    <w:p w14:paraId="06F69F44" w14:textId="77777777" w:rsidR="00ED4A2B" w:rsidRPr="00B87A50" w:rsidRDefault="00ED4A2B" w:rsidP="00ED4A2B">
      <w:pPr>
        <w:pStyle w:val="CBDH3"/>
        <w:tabs>
          <w:tab w:val="clear" w:pos="567"/>
        </w:tabs>
        <w:ind w:left="1134"/>
        <w:rPr>
          <w:b w:val="0"/>
          <w:snapToGrid w:val="0"/>
          <w:kern w:val="22"/>
        </w:rPr>
      </w:pPr>
      <w:r w:rsidRPr="00B87A50">
        <w:rPr>
          <w:snapToGrid w:val="0"/>
          <w:kern w:val="22"/>
        </w:rPr>
        <w:t>C.</w:t>
      </w:r>
      <w:r w:rsidRPr="00B87A50">
        <w:rPr>
          <w:snapToGrid w:val="0"/>
          <w:kern w:val="22"/>
        </w:rPr>
        <w:tab/>
      </w:r>
      <w:r w:rsidRPr="00B87A50">
        <w:rPr>
          <w:snapToGrid w:val="0"/>
        </w:rPr>
        <w:t>Criteria</w:t>
      </w:r>
    </w:p>
    <w:p w14:paraId="3E489C8A" w14:textId="427E99AC" w:rsidR="00ED4A2B" w:rsidRPr="00B87A50" w:rsidRDefault="00ED4A2B" w:rsidP="0075440C">
      <w:pPr>
        <w:pStyle w:val="CBDNormalNoNumber"/>
        <w:tabs>
          <w:tab w:val="clear" w:pos="567"/>
        </w:tabs>
        <w:rPr>
          <w:snapToGrid w:val="0"/>
          <w:kern w:val="22"/>
        </w:rPr>
      </w:pPr>
      <w:r w:rsidRPr="00B87A50">
        <w:rPr>
          <w:snapToGrid w:val="0"/>
          <w:kern w:val="22"/>
        </w:rPr>
        <w:t>4.</w:t>
      </w:r>
      <w:r w:rsidRPr="00B87A50">
        <w:rPr>
          <w:snapToGrid w:val="0"/>
          <w:kern w:val="22"/>
        </w:rPr>
        <w:tab/>
        <w:t xml:space="preserve">The effectiveness and </w:t>
      </w:r>
      <w:r w:rsidRPr="00B87A50">
        <w:rPr>
          <w:snapToGrid w:val="0"/>
        </w:rPr>
        <w:t>efficiency</w:t>
      </w:r>
      <w:r w:rsidRPr="00B87A50">
        <w:rPr>
          <w:snapToGrid w:val="0"/>
          <w:kern w:val="22"/>
        </w:rPr>
        <w:t xml:space="preserve"> of the financial mechanism should be assessed </w:t>
      </w:r>
      <w:proofErr w:type="gramStart"/>
      <w:r w:rsidRPr="00B87A50">
        <w:rPr>
          <w:snapToGrid w:val="0"/>
          <w:kern w:val="22"/>
        </w:rPr>
        <w:t>taking into account</w:t>
      </w:r>
      <w:proofErr w:type="gramEnd"/>
      <w:r w:rsidRPr="00B87A50">
        <w:rPr>
          <w:snapToGrid w:val="0"/>
          <w:kern w:val="22"/>
        </w:rPr>
        <w:t>, inter alia:</w:t>
      </w:r>
    </w:p>
    <w:p w14:paraId="02AA33C0" w14:textId="77777777" w:rsidR="00ED4A2B" w:rsidRPr="00B87A50" w:rsidRDefault="00ED4A2B" w:rsidP="00ED4A2B">
      <w:pPr>
        <w:suppressLineNumbers/>
        <w:tabs>
          <w:tab w:val="clear" w:pos="1134"/>
        </w:tabs>
        <w:suppressAutoHyphens/>
        <w:adjustRightInd w:val="0"/>
        <w:snapToGrid w:val="0"/>
        <w:spacing w:after="120"/>
        <w:ind w:left="567" w:firstLine="567"/>
        <w:rPr>
          <w:snapToGrid w:val="0"/>
          <w:kern w:val="22"/>
        </w:rPr>
      </w:pPr>
      <w:r w:rsidRPr="00B87A50">
        <w:rPr>
          <w:snapToGrid w:val="0"/>
          <w:kern w:val="22"/>
        </w:rPr>
        <w:t>(a)</w:t>
      </w:r>
      <w:r w:rsidRPr="00B87A50">
        <w:rPr>
          <w:snapToGrid w:val="0"/>
          <w:kern w:val="22"/>
        </w:rPr>
        <w:tab/>
        <w:t xml:space="preserve">The actions taken by the </w:t>
      </w:r>
      <w:r w:rsidRPr="00B87A50">
        <w:t xml:space="preserve">Global Environment Facility </w:t>
      </w:r>
      <w:r w:rsidRPr="00B87A50">
        <w:rPr>
          <w:snapToGrid w:val="0"/>
          <w:kern w:val="22"/>
        </w:rPr>
        <w:t>in response to the guidance of the Conference of the Parties</w:t>
      </w:r>
      <w:r w:rsidRPr="00B87A50">
        <w:rPr>
          <w:snapToGrid w:val="0"/>
          <w:color w:val="000000" w:themeColor="text1"/>
          <w:kern w:val="22"/>
        </w:rPr>
        <w:t xml:space="preserve"> and to the Kunming-Montreal Global Biodiversity Framework</w:t>
      </w:r>
      <w:r w:rsidRPr="00B87A50">
        <w:rPr>
          <w:color w:val="000000" w:themeColor="text1"/>
        </w:rPr>
        <w:t>,</w:t>
      </w:r>
      <w:r w:rsidRPr="00B87A50">
        <w:rPr>
          <w:rStyle w:val="FootnoteReference"/>
          <w:color w:val="000000" w:themeColor="text1"/>
        </w:rPr>
        <w:footnoteReference w:id="22"/>
      </w:r>
      <w:r w:rsidRPr="00B87A50">
        <w:rPr>
          <w:color w:val="000000" w:themeColor="text1"/>
        </w:rPr>
        <w:t xml:space="preserve"> </w:t>
      </w:r>
      <w:r w:rsidRPr="00B87A50">
        <w:rPr>
          <w:rFonts w:asciiTheme="majorBidi" w:hAnsiTheme="majorBidi" w:cstheme="majorBidi"/>
          <w:snapToGrid w:val="0"/>
          <w:color w:val="000000" w:themeColor="text1"/>
          <w:kern w:val="22"/>
        </w:rPr>
        <w:t>including through the decisions of the Global Environment Facility Council on relations with conventions and international institutions</w:t>
      </w:r>
      <w:r w:rsidRPr="00B87A50">
        <w:rPr>
          <w:snapToGrid w:val="0"/>
          <w:kern w:val="22"/>
        </w:rPr>
        <w:t>;</w:t>
      </w:r>
    </w:p>
    <w:p w14:paraId="56900984" w14:textId="0B19CC18" w:rsidR="00ED4A2B" w:rsidRDefault="00ED4A2B" w:rsidP="00ED4A2B">
      <w:pPr>
        <w:suppressLineNumbers/>
        <w:tabs>
          <w:tab w:val="clear" w:pos="1134"/>
        </w:tabs>
        <w:suppressAutoHyphens/>
        <w:adjustRightInd w:val="0"/>
        <w:snapToGrid w:val="0"/>
        <w:spacing w:after="120"/>
        <w:ind w:left="567" w:firstLine="567"/>
        <w:rPr>
          <w:snapToGrid w:val="0"/>
          <w:kern w:val="22"/>
        </w:rPr>
      </w:pPr>
      <w:r w:rsidRPr="00B87A50">
        <w:rPr>
          <w:snapToGrid w:val="0"/>
          <w:kern w:val="22"/>
        </w:rPr>
        <w:t>(b)</w:t>
      </w:r>
      <w:r w:rsidRPr="00B87A50">
        <w:rPr>
          <w:snapToGrid w:val="0"/>
          <w:kern w:val="22"/>
        </w:rPr>
        <w:tab/>
      </w:r>
      <w:r w:rsidRPr="00B87A50">
        <w:rPr>
          <w:color w:val="000000" w:themeColor="text1"/>
          <w:kern w:val="22"/>
        </w:rPr>
        <w:t xml:space="preserve">The extent to which </w:t>
      </w:r>
      <w:r w:rsidR="00167E21">
        <w:rPr>
          <w:color w:val="000000" w:themeColor="text1"/>
          <w:kern w:val="22"/>
        </w:rPr>
        <w:t xml:space="preserve">[all] </w:t>
      </w:r>
      <w:r w:rsidRPr="00B87A50">
        <w:rPr>
          <w:color w:val="000000" w:themeColor="text1"/>
          <w:kern w:val="22"/>
        </w:rPr>
        <w:t xml:space="preserve">eligible </w:t>
      </w:r>
      <w:r w:rsidRPr="00B87A50">
        <w:rPr>
          <w:snapToGrid w:val="0"/>
          <w:color w:val="000000" w:themeColor="text1"/>
          <w:kern w:val="22"/>
        </w:rPr>
        <w:t>Parties[, including developing countries, in particular the least developed countries and small island developing States, and Parties with economies in transition] take measures to apply for and</w:t>
      </w:r>
      <w:r w:rsidRPr="00B87A50">
        <w:rPr>
          <w:color w:val="000000" w:themeColor="text1"/>
          <w:kern w:val="22"/>
        </w:rPr>
        <w:t xml:space="preserve"> receive timely, adequate and predictable funding to enable them to meet the agreed full incremental cost to them of implementing measures through which they fulfil their obligations under the Convention and its Protocols and that generate global environmental benefits;</w:t>
      </w:r>
      <w:r w:rsidRPr="00B87A50">
        <w:rPr>
          <w:snapToGrid w:val="0"/>
          <w:kern w:val="22"/>
        </w:rPr>
        <w:t xml:space="preserve"> </w:t>
      </w:r>
    </w:p>
    <w:p w14:paraId="557154FE" w14:textId="03036270" w:rsidR="00272A57" w:rsidRPr="00B87A50" w:rsidRDefault="00272A57" w:rsidP="00272A57">
      <w:pPr>
        <w:suppressLineNumbers/>
        <w:tabs>
          <w:tab w:val="clear" w:pos="1134"/>
        </w:tabs>
        <w:suppressAutoHyphens/>
        <w:adjustRightInd w:val="0"/>
        <w:snapToGrid w:val="0"/>
        <w:spacing w:after="120"/>
        <w:ind w:left="567" w:firstLine="567"/>
        <w:rPr>
          <w:snapToGrid w:val="0"/>
          <w:kern w:val="22"/>
        </w:rPr>
      </w:pPr>
      <w:r>
        <w:rPr>
          <w:snapToGrid w:val="0"/>
          <w:kern w:val="22"/>
        </w:rPr>
        <w:t>(c)</w:t>
      </w:r>
      <w:r w:rsidR="00A600CC">
        <w:rPr>
          <w:snapToGrid w:val="0"/>
          <w:kern w:val="22"/>
        </w:rPr>
        <w:tab/>
      </w:r>
      <w:r w:rsidRPr="0075440C">
        <w:rPr>
          <w:kern w:val="22"/>
        </w:rPr>
        <w:t>Information provided by Parties in relation to the</w:t>
      </w:r>
      <w:r w:rsidR="003205B2" w:rsidRPr="0075440C">
        <w:rPr>
          <w:kern w:val="22"/>
        </w:rPr>
        <w:t>ir</w:t>
      </w:r>
      <w:r w:rsidRPr="0075440C">
        <w:rPr>
          <w:kern w:val="22"/>
        </w:rPr>
        <w:t xml:space="preserve"> performance in delivering projects</w:t>
      </w:r>
      <w:r>
        <w:rPr>
          <w:snapToGrid w:val="0"/>
          <w:kern w:val="22"/>
        </w:rPr>
        <w:t xml:space="preserve">, such as constraints affecting those Parties, as well as women and youth, </w:t>
      </w:r>
      <w:r w:rsidRPr="0075440C">
        <w:rPr>
          <w:kern w:val="22"/>
        </w:rPr>
        <w:t xml:space="preserve">under the Global Environment Facility Trust Fund and the </w:t>
      </w:r>
      <w:r w:rsidRPr="00B87A50">
        <w:rPr>
          <w:color w:val="000000" w:themeColor="text1"/>
        </w:rPr>
        <w:t>Global Biodiversity Framework Fund</w:t>
      </w:r>
      <w:r w:rsidRPr="0075440C">
        <w:rPr>
          <w:kern w:val="22"/>
        </w:rPr>
        <w:t xml:space="preserve">, </w:t>
      </w:r>
      <w:r>
        <w:rPr>
          <w:snapToGrid w:val="0"/>
          <w:kern w:val="22"/>
        </w:rPr>
        <w:t>and</w:t>
      </w:r>
      <w:r w:rsidRPr="0075440C">
        <w:rPr>
          <w:kern w:val="22"/>
        </w:rPr>
        <w:t xml:space="preserve"> </w:t>
      </w:r>
      <w:r>
        <w:rPr>
          <w:snapToGrid w:val="0"/>
          <w:kern w:val="22"/>
        </w:rPr>
        <w:t xml:space="preserve">on </w:t>
      </w:r>
      <w:r w:rsidRPr="0075440C">
        <w:rPr>
          <w:kern w:val="22"/>
        </w:rPr>
        <w:t>the performance of implementing agencies</w:t>
      </w:r>
      <w:r>
        <w:rPr>
          <w:snapToGrid w:val="0"/>
          <w:kern w:val="22"/>
        </w:rPr>
        <w:t>;</w:t>
      </w:r>
    </w:p>
    <w:p w14:paraId="5470EDDB" w14:textId="50CE53F3" w:rsidR="00ED4A2B" w:rsidRPr="00B87A50" w:rsidRDefault="00ED4A2B" w:rsidP="00ED4A2B">
      <w:pPr>
        <w:suppressLineNumbers/>
        <w:tabs>
          <w:tab w:val="clear" w:pos="1134"/>
        </w:tabs>
        <w:suppressAutoHyphens/>
        <w:adjustRightInd w:val="0"/>
        <w:snapToGrid w:val="0"/>
        <w:spacing w:after="120"/>
        <w:ind w:left="567" w:firstLine="567"/>
        <w:rPr>
          <w:snapToGrid w:val="0"/>
          <w:kern w:val="22"/>
        </w:rPr>
      </w:pPr>
      <w:r w:rsidRPr="00B87A50">
        <w:rPr>
          <w:snapToGrid w:val="0"/>
          <w:kern w:val="22"/>
        </w:rPr>
        <w:t>(d)</w:t>
      </w:r>
      <w:r w:rsidRPr="00B87A50">
        <w:rPr>
          <w:snapToGrid w:val="0"/>
          <w:kern w:val="22"/>
        </w:rPr>
        <w:tab/>
        <w:t>Percentage of eligible Parties that have received financial support from the financial mechanism for implementing global biodiversity goals and targets, including those related to the Convention and its Protocols;</w:t>
      </w:r>
    </w:p>
    <w:p w14:paraId="0B61DE2D" w14:textId="77777777" w:rsidR="00ED4A2B" w:rsidRPr="00B87A50" w:rsidRDefault="00ED4A2B" w:rsidP="00ED4A2B">
      <w:pPr>
        <w:suppressLineNumbers/>
        <w:tabs>
          <w:tab w:val="clear" w:pos="1134"/>
        </w:tabs>
        <w:suppressAutoHyphens/>
        <w:adjustRightInd w:val="0"/>
        <w:snapToGrid w:val="0"/>
        <w:spacing w:after="120"/>
        <w:ind w:left="567" w:firstLine="567"/>
        <w:rPr>
          <w:snapToGrid w:val="0"/>
          <w:kern w:val="22"/>
        </w:rPr>
      </w:pPr>
      <w:r w:rsidRPr="00B87A50">
        <w:rPr>
          <w:snapToGrid w:val="0"/>
          <w:kern w:val="22"/>
        </w:rPr>
        <w:t>(e)</w:t>
      </w:r>
      <w:r w:rsidRPr="00B87A50">
        <w:rPr>
          <w:snapToGrid w:val="0"/>
          <w:kern w:val="22"/>
        </w:rPr>
        <w:tab/>
        <w:t>Percentage of biodiversity-relevant funding through the financial mechanism in support of the achievement of global biodiversity goals and targets;</w:t>
      </w:r>
    </w:p>
    <w:p w14:paraId="4495223D" w14:textId="77777777" w:rsidR="00ED4A2B" w:rsidRPr="00B87A50" w:rsidRDefault="00ED4A2B" w:rsidP="00ED4A2B">
      <w:pPr>
        <w:suppressLineNumbers/>
        <w:tabs>
          <w:tab w:val="clear" w:pos="1134"/>
        </w:tabs>
        <w:suppressAutoHyphens/>
        <w:adjustRightInd w:val="0"/>
        <w:snapToGrid w:val="0"/>
        <w:spacing w:after="120"/>
        <w:ind w:left="567" w:firstLine="567"/>
        <w:rPr>
          <w:snapToGrid w:val="0"/>
          <w:kern w:val="22"/>
        </w:rPr>
      </w:pPr>
      <w:r w:rsidRPr="00B87A50">
        <w:rPr>
          <w:snapToGrid w:val="0"/>
          <w:kern w:val="22"/>
        </w:rPr>
        <w:t>(f)</w:t>
      </w:r>
      <w:r w:rsidRPr="00B87A50">
        <w:rPr>
          <w:snapToGrid w:val="0"/>
          <w:kern w:val="22"/>
        </w:rPr>
        <w:tab/>
        <w:t xml:space="preserve">Trends in co-financing, </w:t>
      </w:r>
      <w:proofErr w:type="gramStart"/>
      <w:r w:rsidRPr="00B87A50">
        <w:rPr>
          <w:snapToGrid w:val="0"/>
          <w:kern w:val="22"/>
        </w:rPr>
        <w:t>in particular private</w:t>
      </w:r>
      <w:proofErr w:type="gramEnd"/>
      <w:r w:rsidRPr="00B87A50">
        <w:rPr>
          <w:snapToGrid w:val="0"/>
          <w:kern w:val="22"/>
        </w:rPr>
        <w:t xml:space="preserve"> and non-grant financing in the biodiversity focal area enabled by the financial mechanism;</w:t>
      </w:r>
    </w:p>
    <w:p w14:paraId="284F595A" w14:textId="77777777" w:rsidR="00ED4A2B" w:rsidRPr="00B87A50" w:rsidRDefault="00ED4A2B" w:rsidP="00ED4A2B">
      <w:pPr>
        <w:suppressLineNumbers/>
        <w:tabs>
          <w:tab w:val="clear" w:pos="1134"/>
        </w:tabs>
        <w:suppressAutoHyphens/>
        <w:adjustRightInd w:val="0"/>
        <w:snapToGrid w:val="0"/>
        <w:spacing w:after="120"/>
        <w:ind w:left="567" w:firstLine="567"/>
        <w:rPr>
          <w:snapToGrid w:val="0"/>
          <w:kern w:val="22"/>
        </w:rPr>
      </w:pPr>
      <w:r w:rsidRPr="00B87A50">
        <w:rPr>
          <w:snapToGrid w:val="0"/>
          <w:kern w:val="22"/>
        </w:rPr>
        <w:t>(g)</w:t>
      </w:r>
      <w:r w:rsidRPr="00B87A50">
        <w:rPr>
          <w:snapToGrid w:val="0"/>
          <w:kern w:val="22"/>
        </w:rPr>
        <w:tab/>
        <w:t>Trends in financing global, regional and subregional biodiversity projects under the financial mechanism;</w:t>
      </w:r>
    </w:p>
    <w:p w14:paraId="07238759" w14:textId="77777777" w:rsidR="00ED4A2B" w:rsidRPr="00B87A50" w:rsidRDefault="00ED4A2B" w:rsidP="00ED4A2B">
      <w:pPr>
        <w:suppressLineNumbers/>
        <w:tabs>
          <w:tab w:val="clear" w:pos="1134"/>
        </w:tabs>
        <w:suppressAutoHyphens/>
        <w:adjustRightInd w:val="0"/>
        <w:snapToGrid w:val="0"/>
        <w:spacing w:after="120"/>
        <w:ind w:left="567" w:firstLine="567"/>
        <w:rPr>
          <w:snapToGrid w:val="0"/>
          <w:kern w:val="22"/>
        </w:rPr>
      </w:pPr>
      <w:r w:rsidRPr="00B87A50">
        <w:rPr>
          <w:snapToGrid w:val="0"/>
          <w:kern w:val="22"/>
        </w:rPr>
        <w:lastRenderedPageBreak/>
        <w:t>(h)</w:t>
      </w:r>
      <w:r w:rsidRPr="00B87A50">
        <w:rPr>
          <w:snapToGrid w:val="0"/>
          <w:kern w:val="22"/>
        </w:rPr>
        <w:tab/>
      </w:r>
      <w:r w:rsidRPr="00B87A50">
        <w:rPr>
          <w:color w:val="000000" w:themeColor="text1"/>
          <w:kern w:val="22"/>
        </w:rPr>
        <w:t xml:space="preserve">Trends in financing that take into consideration synergies among </w:t>
      </w:r>
      <w:r w:rsidRPr="00B87A50">
        <w:rPr>
          <w:snapToGrid w:val="0"/>
          <w:color w:val="000000" w:themeColor="text1"/>
          <w:kern w:val="22"/>
        </w:rPr>
        <w:t>conventions</w:t>
      </w:r>
      <w:r w:rsidRPr="00B87A50">
        <w:rPr>
          <w:color w:val="000000" w:themeColor="text1"/>
          <w:kern w:val="22"/>
        </w:rPr>
        <w:t xml:space="preserve"> for which the </w:t>
      </w:r>
      <w:r w:rsidRPr="00B87A50">
        <w:rPr>
          <w:color w:val="000000" w:themeColor="text1"/>
        </w:rPr>
        <w:t xml:space="preserve">Global Environment Facility has been designated </w:t>
      </w:r>
      <w:r w:rsidRPr="00B87A50">
        <w:rPr>
          <w:color w:val="000000" w:themeColor="text1"/>
          <w:kern w:val="22"/>
        </w:rPr>
        <w:t>to operate their financial mechanism</w:t>
      </w:r>
      <w:r w:rsidRPr="00B87A50">
        <w:rPr>
          <w:snapToGrid w:val="0"/>
          <w:color w:val="000000" w:themeColor="text1"/>
          <w:kern w:val="22"/>
        </w:rPr>
        <w:t xml:space="preserve"> </w:t>
      </w:r>
      <w:r w:rsidRPr="00B87A50">
        <w:t>on an ongoing and interim basis</w:t>
      </w:r>
      <w:r w:rsidRPr="00B87A50">
        <w:rPr>
          <w:color w:val="000000" w:themeColor="text1"/>
          <w:kern w:val="22"/>
        </w:rPr>
        <w:t>;</w:t>
      </w:r>
    </w:p>
    <w:p w14:paraId="790C16E7" w14:textId="77777777" w:rsidR="00ED4A2B" w:rsidRPr="00B87A50" w:rsidRDefault="00ED4A2B" w:rsidP="00ED4A2B">
      <w:pPr>
        <w:suppressLineNumbers/>
        <w:tabs>
          <w:tab w:val="clear" w:pos="1134"/>
        </w:tabs>
        <w:suppressAutoHyphens/>
        <w:adjustRightInd w:val="0"/>
        <w:snapToGrid w:val="0"/>
        <w:spacing w:after="120"/>
        <w:ind w:left="567" w:firstLine="567"/>
        <w:rPr>
          <w:snapToGrid w:val="0"/>
          <w:kern w:val="22"/>
        </w:rPr>
      </w:pPr>
      <w:r w:rsidRPr="00B87A50">
        <w:rPr>
          <w:snapToGrid w:val="0"/>
          <w:kern w:val="22"/>
        </w:rPr>
        <w:t>(</w:t>
      </w:r>
      <w:proofErr w:type="spellStart"/>
      <w:r w:rsidRPr="00B87A50">
        <w:rPr>
          <w:snapToGrid w:val="0"/>
          <w:kern w:val="22"/>
        </w:rPr>
        <w:t>i</w:t>
      </w:r>
      <w:proofErr w:type="spellEnd"/>
      <w:r w:rsidRPr="00B87A50">
        <w:rPr>
          <w:snapToGrid w:val="0"/>
          <w:kern w:val="22"/>
        </w:rPr>
        <w:t>)</w:t>
      </w:r>
      <w:r w:rsidRPr="00B87A50">
        <w:rPr>
          <w:snapToGrid w:val="0"/>
          <w:kern w:val="22"/>
        </w:rPr>
        <w:tab/>
        <w:t>Trends in financing targeted at biodiversity-related conventions and agreements taking into consideration synergies among them;</w:t>
      </w:r>
    </w:p>
    <w:p w14:paraId="17ECCFCC" w14:textId="00FFFCB3" w:rsidR="00CC4292" w:rsidRPr="00B87A50" w:rsidRDefault="00CC4292" w:rsidP="00ED4A2B">
      <w:pPr>
        <w:suppressLineNumbers/>
        <w:tabs>
          <w:tab w:val="clear" w:pos="1134"/>
        </w:tabs>
        <w:suppressAutoHyphens/>
        <w:adjustRightInd w:val="0"/>
        <w:snapToGrid w:val="0"/>
        <w:spacing w:after="120"/>
        <w:ind w:left="567" w:firstLine="567"/>
        <w:rPr>
          <w:snapToGrid w:val="0"/>
          <w:kern w:val="22"/>
        </w:rPr>
      </w:pPr>
      <w:r>
        <w:rPr>
          <w:color w:val="000000" w:themeColor="text1"/>
          <w:kern w:val="22"/>
        </w:rPr>
        <w:t>(</w:t>
      </w:r>
      <w:r w:rsidRPr="0075440C">
        <w:rPr>
          <w:color w:val="000000" w:themeColor="text1"/>
          <w:kern w:val="22"/>
        </w:rPr>
        <w:t>j)</w:t>
      </w:r>
      <w:r w:rsidR="00F36978">
        <w:rPr>
          <w:color w:val="000000" w:themeColor="text1"/>
          <w:kern w:val="22"/>
        </w:rPr>
        <w:tab/>
      </w:r>
      <w:r w:rsidRPr="00B87A50">
        <w:rPr>
          <w:color w:val="000000" w:themeColor="text1"/>
          <w:kern w:val="22"/>
        </w:rPr>
        <w:t xml:space="preserve">Trends in time frames for project development and resource disbursement, including the time between the </w:t>
      </w:r>
      <w:r w:rsidR="0070433A">
        <w:rPr>
          <w:color w:val="000000" w:themeColor="text1"/>
          <w:kern w:val="22"/>
        </w:rPr>
        <w:t>pro</w:t>
      </w:r>
      <w:r w:rsidR="00BF018B">
        <w:rPr>
          <w:color w:val="000000" w:themeColor="text1"/>
          <w:kern w:val="22"/>
        </w:rPr>
        <w:t xml:space="preserve">ject </w:t>
      </w:r>
      <w:r w:rsidRPr="00B87A50">
        <w:rPr>
          <w:color w:val="000000" w:themeColor="text1"/>
          <w:kern w:val="22"/>
        </w:rPr>
        <w:t>approval</w:t>
      </w:r>
      <w:r>
        <w:rPr>
          <w:color w:val="000000" w:themeColor="text1"/>
          <w:kern w:val="22"/>
        </w:rPr>
        <w:t xml:space="preserve"> and the first disbursement;</w:t>
      </w:r>
    </w:p>
    <w:p w14:paraId="57B9F2B9" w14:textId="2DF1E291" w:rsidR="00CD784B" w:rsidRPr="00B87A50" w:rsidRDefault="00CD784B" w:rsidP="00ED4A2B">
      <w:pPr>
        <w:suppressLineNumbers/>
        <w:tabs>
          <w:tab w:val="clear" w:pos="1134"/>
        </w:tabs>
        <w:suppressAutoHyphens/>
        <w:adjustRightInd w:val="0"/>
        <w:snapToGrid w:val="0"/>
        <w:spacing w:after="120"/>
        <w:ind w:left="567" w:firstLine="567"/>
        <w:rPr>
          <w:snapToGrid w:val="0"/>
          <w:kern w:val="22"/>
        </w:rPr>
      </w:pPr>
      <w:r w:rsidRPr="009E2F13">
        <w:rPr>
          <w:snapToGrid w:val="0"/>
          <w:kern w:val="22"/>
        </w:rPr>
        <w:t>(</w:t>
      </w:r>
      <w:r w:rsidR="00181D37">
        <w:rPr>
          <w:snapToGrid w:val="0"/>
          <w:kern w:val="22"/>
        </w:rPr>
        <w:t>k</w:t>
      </w:r>
      <w:r>
        <w:rPr>
          <w:snapToGrid w:val="0"/>
          <w:kern w:val="22"/>
        </w:rPr>
        <w:t>)</w:t>
      </w:r>
      <w:r w:rsidR="00027432">
        <w:rPr>
          <w:snapToGrid w:val="0"/>
          <w:kern w:val="22"/>
        </w:rPr>
        <w:tab/>
      </w:r>
      <w:r w:rsidRPr="00B87A50">
        <w:rPr>
          <w:snapToGrid w:val="0"/>
          <w:kern w:val="22"/>
        </w:rPr>
        <w:t>Trends in financing targeted at or led by indigenous peoples and local communities, women and youth</w:t>
      </w:r>
      <w:r>
        <w:rPr>
          <w:snapToGrid w:val="0"/>
          <w:kern w:val="22"/>
        </w:rPr>
        <w:t xml:space="preserve">, </w:t>
      </w:r>
      <w:r w:rsidR="00A3710E">
        <w:rPr>
          <w:snapToGrid w:val="0"/>
          <w:kern w:val="22"/>
        </w:rPr>
        <w:t>including progress</w:t>
      </w:r>
      <w:r w:rsidR="00437CEC">
        <w:rPr>
          <w:snapToGrid w:val="0"/>
          <w:kern w:val="22"/>
        </w:rPr>
        <w:t xml:space="preserve"> on modalities of </w:t>
      </w:r>
      <w:r>
        <w:rPr>
          <w:snapToGrid w:val="0"/>
          <w:kern w:val="22"/>
        </w:rPr>
        <w:t>access to finance;</w:t>
      </w:r>
    </w:p>
    <w:p w14:paraId="5AA6E110" w14:textId="3B199CBC" w:rsidR="00ED4A2B" w:rsidRPr="00B87A50" w:rsidRDefault="00ED4A2B" w:rsidP="00ED4A2B">
      <w:pPr>
        <w:suppressLineNumbers/>
        <w:tabs>
          <w:tab w:val="clear" w:pos="1134"/>
        </w:tabs>
        <w:suppressAutoHyphens/>
        <w:adjustRightInd w:val="0"/>
        <w:snapToGrid w:val="0"/>
        <w:spacing w:after="120"/>
        <w:ind w:left="567" w:firstLine="567"/>
        <w:rPr>
          <w:snapToGrid w:val="0"/>
          <w:kern w:val="22"/>
        </w:rPr>
      </w:pPr>
      <w:r w:rsidRPr="00B87A50">
        <w:rPr>
          <w:snapToGrid w:val="0"/>
          <w:kern w:val="22"/>
        </w:rPr>
        <w:t>(</w:t>
      </w:r>
      <w:r w:rsidR="00181D37">
        <w:rPr>
          <w:snapToGrid w:val="0"/>
          <w:kern w:val="22"/>
        </w:rPr>
        <w:t>l</w:t>
      </w:r>
      <w:r w:rsidRPr="00B87A50">
        <w:rPr>
          <w:snapToGrid w:val="0"/>
          <w:kern w:val="22"/>
        </w:rPr>
        <w:t>)</w:t>
      </w:r>
      <w:r w:rsidRPr="00B87A50">
        <w:rPr>
          <w:snapToGrid w:val="0"/>
          <w:kern w:val="22"/>
        </w:rPr>
        <w:tab/>
        <w:t xml:space="preserve">Trends in the number and themes of capacity-building activities that enable Parties and stakeholders to secure access to financing from the </w:t>
      </w:r>
      <w:r w:rsidRPr="00B87A50">
        <w:t>Global Environment Facility</w:t>
      </w:r>
      <w:r w:rsidRPr="00B87A50">
        <w:rPr>
          <w:snapToGrid w:val="0"/>
          <w:kern w:val="22"/>
        </w:rPr>
        <w:t>;</w:t>
      </w:r>
    </w:p>
    <w:p w14:paraId="4F14F6F5" w14:textId="609E9AC2" w:rsidR="00ED4A2B" w:rsidRPr="00B87A50" w:rsidRDefault="00ED4A2B" w:rsidP="00ED4A2B">
      <w:pPr>
        <w:suppressLineNumbers/>
        <w:tabs>
          <w:tab w:val="clear" w:pos="1134"/>
        </w:tabs>
        <w:suppressAutoHyphens/>
        <w:adjustRightInd w:val="0"/>
        <w:snapToGrid w:val="0"/>
        <w:spacing w:after="120"/>
        <w:ind w:left="567" w:firstLine="567"/>
        <w:rPr>
          <w:snapToGrid w:val="0"/>
          <w:kern w:val="22"/>
        </w:rPr>
      </w:pPr>
      <w:r w:rsidRPr="00B87A50">
        <w:rPr>
          <w:snapToGrid w:val="0"/>
          <w:kern w:val="22"/>
        </w:rPr>
        <w:t>[(</w:t>
      </w:r>
      <w:r w:rsidR="00181D37">
        <w:rPr>
          <w:snapToGrid w:val="0"/>
          <w:kern w:val="22"/>
        </w:rPr>
        <w:t>m</w:t>
      </w:r>
      <w:r w:rsidRPr="00B87A50">
        <w:rPr>
          <w:snapToGrid w:val="0"/>
          <w:kern w:val="22"/>
        </w:rPr>
        <w:t>)</w:t>
      </w:r>
      <w:r w:rsidRPr="00B87A50">
        <w:rPr>
          <w:snapToGrid w:val="0"/>
          <w:kern w:val="22"/>
        </w:rPr>
        <w:tab/>
        <w:t xml:space="preserve">Trends in project financing leading to high sustainability or durability ratings and long-term results achieved through biodiversity programming supported by the </w:t>
      </w:r>
      <w:r w:rsidRPr="00B87A50">
        <w:t xml:space="preserve">Global Environment Facility </w:t>
      </w:r>
      <w:r w:rsidRPr="00B87A50">
        <w:rPr>
          <w:snapToGrid w:val="0"/>
          <w:kern w:val="22"/>
        </w:rPr>
        <w:t>in relation to expected results planned by the Facility through that programming;]</w:t>
      </w:r>
    </w:p>
    <w:p w14:paraId="7252EE2A" w14:textId="3FA3E2BD" w:rsidR="00ED4A2B" w:rsidRPr="00B87A50" w:rsidRDefault="00ED4A2B" w:rsidP="00ED4A2B">
      <w:pPr>
        <w:suppressLineNumbers/>
        <w:tabs>
          <w:tab w:val="clear" w:pos="1134"/>
        </w:tabs>
        <w:suppressAutoHyphens/>
        <w:adjustRightInd w:val="0"/>
        <w:snapToGrid w:val="0"/>
        <w:spacing w:after="120"/>
        <w:ind w:left="567" w:firstLine="567"/>
        <w:rPr>
          <w:snapToGrid w:val="0"/>
          <w:kern w:val="22"/>
        </w:rPr>
      </w:pPr>
      <w:r w:rsidRPr="00B87A50">
        <w:rPr>
          <w:snapToGrid w:val="0"/>
          <w:kern w:val="22"/>
        </w:rPr>
        <w:t>[(</w:t>
      </w:r>
      <w:r w:rsidR="00181D37">
        <w:rPr>
          <w:snapToGrid w:val="0"/>
          <w:kern w:val="22"/>
        </w:rPr>
        <w:t>n</w:t>
      </w:r>
      <w:r w:rsidRPr="00B87A50">
        <w:rPr>
          <w:snapToGrid w:val="0"/>
          <w:kern w:val="22"/>
        </w:rPr>
        <w:t>)</w:t>
      </w:r>
      <w:r w:rsidRPr="00B87A50">
        <w:rPr>
          <w:snapToGrid w:val="0"/>
          <w:kern w:val="22"/>
        </w:rPr>
        <w:tab/>
      </w:r>
      <w:r w:rsidRPr="00B87A50">
        <w:rPr>
          <w:snapToGrid w:val="0"/>
          <w:color w:val="000000" w:themeColor="text1"/>
          <w:kern w:val="22"/>
        </w:rPr>
        <w:t xml:space="preserve">Criteria listed in decision </w:t>
      </w:r>
      <w:hyperlink r:id="rId29" w:history="1">
        <w:r w:rsidRPr="00B87A50">
          <w:rPr>
            <w:rStyle w:val="Hyperlink"/>
            <w:snapToGrid w:val="0"/>
            <w:kern w:val="22"/>
          </w:rPr>
          <w:t>16/34</w:t>
        </w:r>
      </w:hyperlink>
      <w:r w:rsidRPr="00B87A50">
        <w:rPr>
          <w:snapToGrid w:val="0"/>
          <w:color w:val="000000" w:themeColor="text1"/>
          <w:kern w:val="22"/>
        </w:rPr>
        <w:t xml:space="preserve"> of 27 February 2025.]</w:t>
      </w:r>
    </w:p>
    <w:p w14:paraId="7287C74D" w14:textId="7152D744" w:rsidR="00ED4A2B" w:rsidRPr="00B87A50" w:rsidRDefault="00ED4A2B" w:rsidP="00ED4A2B">
      <w:pPr>
        <w:pStyle w:val="CBDNormalNoNumber"/>
        <w:tabs>
          <w:tab w:val="clear" w:pos="567"/>
        </w:tabs>
        <w:rPr>
          <w:color w:val="000000" w:themeColor="text1"/>
        </w:rPr>
      </w:pPr>
      <w:r w:rsidRPr="00B87A50">
        <w:rPr>
          <w:snapToGrid w:val="0"/>
          <w:kern w:val="22"/>
        </w:rPr>
        <w:t>5.</w:t>
      </w:r>
      <w:r w:rsidRPr="00B87A50">
        <w:rPr>
          <w:snapToGrid w:val="0"/>
          <w:kern w:val="22"/>
        </w:rPr>
        <w:tab/>
      </w:r>
      <w:r w:rsidRPr="00B87A50">
        <w:rPr>
          <w:color w:val="000000" w:themeColor="text1"/>
        </w:rPr>
        <w:t xml:space="preserve">The </w:t>
      </w:r>
      <w:r w:rsidRPr="00B87A50">
        <w:rPr>
          <w:color w:val="000000" w:themeColor="text1"/>
          <w:kern w:val="22"/>
        </w:rPr>
        <w:t>assessment</w:t>
      </w:r>
      <w:r w:rsidRPr="00B87A50">
        <w:rPr>
          <w:color w:val="000000" w:themeColor="text1"/>
        </w:rPr>
        <w:t xml:space="preserve"> should include a comparison of the Global Environment Facility with the financial mechanisms of other relevant multilateral environmental agreements, including the</w:t>
      </w:r>
      <w:r w:rsidRPr="00B87A50">
        <w:rPr>
          <w:rFonts w:ascii="Helvetica" w:hAnsi="Helvetica"/>
          <w:color w:val="000000" w:themeColor="text1"/>
        </w:rPr>
        <w:t xml:space="preserve"> </w:t>
      </w:r>
      <w:r w:rsidRPr="00B87A50">
        <w:rPr>
          <w:color w:val="000000" w:themeColor="text1"/>
        </w:rPr>
        <w:t>Green Climate Fund, the Adaptation Fund and the Fund for Responding to Loss and Damage. Elements for consideration should include: contributor base; funding modalities and financial performance; criteria and processes for funding, including project cycle considerations; access and disbursement modalities (e.g. direct allocation or project-based disbursement), including for indigenous peoples and local communities, women and youth; relationship between the governing body of the fund and the Conference of the Parties to the respective multilateral environmental agreement; transparency, monitoring, reporting and evaluation; accreditation process and role and performance of implementing agencies; cost-effectiveness of operations; ability to leverage funding to mobilize additional finance for biodiversity; cost of setting up and running the financial instrument; leveraging public and private co-finance; and integration of various environmental fields.</w:t>
      </w:r>
    </w:p>
    <w:p w14:paraId="5DF5D386" w14:textId="77777777" w:rsidR="00ED4A2B" w:rsidRPr="00B87A50" w:rsidRDefault="00ED4A2B" w:rsidP="00ED4A2B">
      <w:pPr>
        <w:pStyle w:val="CBDH3"/>
        <w:tabs>
          <w:tab w:val="clear" w:pos="567"/>
        </w:tabs>
        <w:ind w:left="1134"/>
        <w:rPr>
          <w:b w:val="0"/>
          <w:snapToGrid w:val="0"/>
          <w:kern w:val="22"/>
        </w:rPr>
      </w:pPr>
      <w:r w:rsidRPr="00B87A50">
        <w:rPr>
          <w:snapToGrid w:val="0"/>
          <w:kern w:val="22"/>
        </w:rPr>
        <w:t>D.</w:t>
      </w:r>
      <w:r w:rsidRPr="00B87A50">
        <w:rPr>
          <w:snapToGrid w:val="0"/>
          <w:kern w:val="22"/>
        </w:rPr>
        <w:tab/>
        <w:t>Procedures for implementation</w:t>
      </w:r>
    </w:p>
    <w:p w14:paraId="3AC0B3F1" w14:textId="6E3FE383" w:rsidR="00ED4A2B" w:rsidRPr="00B87A50" w:rsidRDefault="00ED4A2B" w:rsidP="00ED4A2B">
      <w:pPr>
        <w:pStyle w:val="CBDNormalNoNumber"/>
        <w:tabs>
          <w:tab w:val="clear" w:pos="567"/>
        </w:tabs>
        <w:rPr>
          <w:snapToGrid w:val="0"/>
          <w:kern w:val="22"/>
        </w:rPr>
      </w:pPr>
      <w:r w:rsidRPr="00B87A50">
        <w:rPr>
          <w:snapToGrid w:val="0"/>
          <w:kern w:val="22"/>
        </w:rPr>
        <w:t>6.</w:t>
      </w:r>
      <w:r w:rsidRPr="00B87A50">
        <w:rPr>
          <w:snapToGrid w:val="0"/>
          <w:kern w:val="22"/>
        </w:rPr>
        <w:tab/>
      </w:r>
      <w:r w:rsidRPr="00B87A50">
        <w:rPr>
          <w:rFonts w:eastAsiaTheme="minorEastAsia"/>
          <w:snapToGrid w:val="0"/>
          <w:color w:val="000000"/>
          <w:kern w:val="22"/>
        </w:rPr>
        <w:t>I</w:t>
      </w:r>
      <w:r w:rsidRPr="00B87A50">
        <w:rPr>
          <w:snapToGrid w:val="0"/>
          <w:kern w:val="22"/>
        </w:rPr>
        <w:t xml:space="preserve">n </w:t>
      </w:r>
      <w:r w:rsidRPr="00B87A50">
        <w:rPr>
          <w:color w:val="000000" w:themeColor="text1"/>
          <w:kern w:val="22"/>
        </w:rPr>
        <w:t xml:space="preserve">consultation with </w:t>
      </w:r>
      <w:r w:rsidRPr="00B87A50">
        <w:rPr>
          <w:snapToGrid w:val="0"/>
          <w:color w:val="000000" w:themeColor="text1"/>
          <w:kern w:val="22"/>
        </w:rPr>
        <w:t>the</w:t>
      </w:r>
      <w:r w:rsidRPr="00B87A50">
        <w:rPr>
          <w:color w:val="000000" w:themeColor="text1"/>
          <w:kern w:val="22"/>
        </w:rPr>
        <w:t xml:space="preserve"> Bureau, the Executive Secretary will contract an experienced independent evaluator to undertake the review, in </w:t>
      </w:r>
      <w:r w:rsidRPr="00B87A50">
        <w:rPr>
          <w:color w:val="000000" w:themeColor="text1"/>
        </w:rPr>
        <w:t>accordance</w:t>
      </w:r>
      <w:r w:rsidRPr="00B87A50">
        <w:rPr>
          <w:color w:val="000000" w:themeColor="text1"/>
          <w:kern w:val="22"/>
        </w:rPr>
        <w:t xml:space="preserve"> with the </w:t>
      </w:r>
      <w:proofErr w:type="gramStart"/>
      <w:r w:rsidRPr="00B87A50">
        <w:rPr>
          <w:color w:val="000000" w:themeColor="text1"/>
          <w:kern w:val="22"/>
        </w:rPr>
        <w:t>aforementioned objectives</w:t>
      </w:r>
      <w:proofErr w:type="gramEnd"/>
      <w:r w:rsidRPr="00B87A50">
        <w:rPr>
          <w:color w:val="000000" w:themeColor="text1"/>
          <w:kern w:val="22"/>
        </w:rPr>
        <w:t>, methodology and criteria.</w:t>
      </w:r>
    </w:p>
    <w:p w14:paraId="0DC3EC7C" w14:textId="436AC3EA" w:rsidR="00ED4A2B" w:rsidRPr="00B87A50" w:rsidRDefault="00ED4A2B" w:rsidP="00ED4A2B">
      <w:pPr>
        <w:pStyle w:val="CBDNormalNoNumber"/>
        <w:tabs>
          <w:tab w:val="clear" w:pos="567"/>
        </w:tabs>
        <w:rPr>
          <w:snapToGrid w:val="0"/>
          <w:kern w:val="22"/>
        </w:rPr>
      </w:pPr>
      <w:r w:rsidRPr="00B87A50">
        <w:rPr>
          <w:snapToGrid w:val="0"/>
          <w:kern w:val="22"/>
        </w:rPr>
        <w:t>7.</w:t>
      </w:r>
      <w:r w:rsidRPr="00B87A50">
        <w:rPr>
          <w:snapToGrid w:val="0"/>
          <w:kern w:val="22"/>
        </w:rPr>
        <w:tab/>
      </w:r>
      <w:r w:rsidRPr="00B87A50">
        <w:rPr>
          <w:color w:val="000000" w:themeColor="text1"/>
          <w:kern w:val="22"/>
        </w:rPr>
        <w:t xml:space="preserve">The evaluator will </w:t>
      </w:r>
      <w:r w:rsidRPr="00B87A50">
        <w:rPr>
          <w:color w:val="000000" w:themeColor="text1"/>
        </w:rPr>
        <w:t>undertake</w:t>
      </w:r>
      <w:r w:rsidRPr="00B87A50">
        <w:rPr>
          <w:color w:val="000000" w:themeColor="text1"/>
          <w:kern w:val="22"/>
        </w:rPr>
        <w:t xml:space="preserve"> desk studies, questionnaire surveys, interviews and field visits, such as may be required for the implementation of the </w:t>
      </w:r>
      <w:proofErr w:type="gramStart"/>
      <w:r w:rsidRPr="00B87A50">
        <w:rPr>
          <w:color w:val="000000" w:themeColor="text1"/>
          <w:kern w:val="22"/>
        </w:rPr>
        <w:t>review, and</w:t>
      </w:r>
      <w:proofErr w:type="gramEnd"/>
      <w:r w:rsidRPr="00B87A50">
        <w:rPr>
          <w:color w:val="000000" w:themeColor="text1"/>
          <w:kern w:val="22"/>
        </w:rPr>
        <w:t xml:space="preserve"> collaborate for that purpose with the </w:t>
      </w:r>
      <w:r w:rsidRPr="00B87A50">
        <w:rPr>
          <w:color w:val="000000" w:themeColor="text1"/>
        </w:rPr>
        <w:t xml:space="preserve">Global Environment Facility </w:t>
      </w:r>
      <w:r w:rsidRPr="00B87A50">
        <w:rPr>
          <w:color w:val="000000" w:themeColor="text1"/>
          <w:kern w:val="22"/>
        </w:rPr>
        <w:t xml:space="preserve">and its Independent Evaluation Office, </w:t>
      </w:r>
      <w:r w:rsidRPr="00B87A50">
        <w:rPr>
          <w:rFonts w:eastAsiaTheme="minorEastAsia"/>
          <w:snapToGrid w:val="0"/>
          <w:color w:val="000000" w:themeColor="text1"/>
          <w:kern w:val="22"/>
        </w:rPr>
        <w:t xml:space="preserve">as well as other independent assessments, such as those of the </w:t>
      </w:r>
      <w:r w:rsidRPr="00880A93">
        <w:rPr>
          <w:rFonts w:eastAsia="Times New Roman"/>
          <w:color w:val="000000" w:themeColor="text1"/>
        </w:rPr>
        <w:t>Multilateral Performance Network</w:t>
      </w:r>
      <w:r w:rsidRPr="00B87A50">
        <w:rPr>
          <w:rFonts w:eastAsiaTheme="minorEastAsia"/>
          <w:snapToGrid w:val="0"/>
          <w:color w:val="000000" w:themeColor="text1"/>
          <w:kern w:val="22"/>
        </w:rPr>
        <w:t xml:space="preserve">, </w:t>
      </w:r>
      <w:r w:rsidRPr="00B87A50">
        <w:rPr>
          <w:color w:val="000000" w:themeColor="text1"/>
          <w:kern w:val="22"/>
        </w:rPr>
        <w:t>if necessary, and prepare a compilation and synthesis of the information received.</w:t>
      </w:r>
    </w:p>
    <w:p w14:paraId="305412E9" w14:textId="527A7FCA" w:rsidR="00ED4A2B" w:rsidRPr="00B87A50" w:rsidRDefault="00ED4A2B" w:rsidP="00ED4A2B">
      <w:pPr>
        <w:pStyle w:val="CBDNormalNoNumber"/>
        <w:tabs>
          <w:tab w:val="clear" w:pos="567"/>
        </w:tabs>
        <w:rPr>
          <w:snapToGrid w:val="0"/>
          <w:kern w:val="22"/>
        </w:rPr>
      </w:pPr>
      <w:r w:rsidRPr="00B87A50">
        <w:rPr>
          <w:snapToGrid w:val="0"/>
        </w:rPr>
        <w:t>8.</w:t>
      </w:r>
      <w:r w:rsidRPr="00B87A50">
        <w:rPr>
          <w:snapToGrid w:val="0"/>
        </w:rPr>
        <w:tab/>
      </w:r>
      <w:r w:rsidRPr="00B87A50">
        <w:rPr>
          <w:color w:val="000000" w:themeColor="text1"/>
        </w:rPr>
        <w:t xml:space="preserve">Special efforts should be made to collect the views of Parties, indigenous peoples and local communities, women and youth, including, as applicable, information on possible impacts on their </w:t>
      </w:r>
      <w:r w:rsidRPr="00B87A50">
        <w:t>rights</w:t>
      </w:r>
      <w:r w:rsidR="00880A93">
        <w:t>,</w:t>
      </w:r>
      <w:r w:rsidR="0063784D">
        <w:t xml:space="preserve"> </w:t>
      </w:r>
      <w:r w:rsidR="0063784D" w:rsidRPr="00880A93">
        <w:t xml:space="preserve">and of </w:t>
      </w:r>
      <w:r w:rsidR="0063784D" w:rsidRPr="00880A93">
        <w:rPr>
          <w:color w:val="000000" w:themeColor="text1"/>
        </w:rPr>
        <w:t>the private sector and non-governmental organizations</w:t>
      </w:r>
      <w:r w:rsidR="00880A93" w:rsidRPr="00880A93">
        <w:rPr>
          <w:color w:val="000000" w:themeColor="text1"/>
        </w:rPr>
        <w:t>,</w:t>
      </w:r>
      <w:r w:rsidR="0063784D">
        <w:t xml:space="preserve"> </w:t>
      </w:r>
      <w:r w:rsidRPr="00B87A50">
        <w:t>in relation to project-specific environmental objectives and in accordance with relevant national legislation.</w:t>
      </w:r>
    </w:p>
    <w:p w14:paraId="24664186" w14:textId="556C7DCE" w:rsidR="00ED4A2B" w:rsidRPr="00B87A50" w:rsidRDefault="00ED4A2B" w:rsidP="00ED4A2B">
      <w:pPr>
        <w:pStyle w:val="CBDNormalNoNumber"/>
        <w:tabs>
          <w:tab w:val="clear" w:pos="567"/>
        </w:tabs>
        <w:rPr>
          <w:snapToGrid w:val="0"/>
          <w:kern w:val="22"/>
        </w:rPr>
      </w:pPr>
      <w:r w:rsidRPr="00B87A50">
        <w:rPr>
          <w:snapToGrid w:val="0"/>
          <w:kern w:val="22"/>
        </w:rPr>
        <w:t>9.</w:t>
      </w:r>
      <w:r w:rsidRPr="00B87A50">
        <w:rPr>
          <w:snapToGrid w:val="0"/>
          <w:kern w:val="22"/>
        </w:rPr>
        <w:tab/>
        <w:t xml:space="preserve">The draft synthesis report and recommendations of the evaluator will be made available to the </w:t>
      </w:r>
      <w:r w:rsidRPr="00B87A50">
        <w:t xml:space="preserve">Global Environment Facility </w:t>
      </w:r>
      <w:r w:rsidRPr="00B87A50">
        <w:rPr>
          <w:snapToGrid w:val="0"/>
          <w:kern w:val="22"/>
        </w:rPr>
        <w:t>for its review and comments. Such comments will be included in the documentation and identified by source.</w:t>
      </w:r>
    </w:p>
    <w:p w14:paraId="01EC7319" w14:textId="67BD25CC" w:rsidR="00ED4A2B" w:rsidRPr="00B87A50" w:rsidRDefault="00ED4A2B" w:rsidP="00ED4A2B">
      <w:pPr>
        <w:pStyle w:val="CBDNormalNoNumber"/>
        <w:tabs>
          <w:tab w:val="clear" w:pos="567"/>
        </w:tabs>
        <w:rPr>
          <w:snapToGrid w:val="0"/>
          <w:kern w:val="22"/>
        </w:rPr>
      </w:pPr>
      <w:r w:rsidRPr="00B87A50">
        <w:rPr>
          <w:snapToGrid w:val="0"/>
          <w:kern w:val="22"/>
        </w:rPr>
        <w:t>10.</w:t>
      </w:r>
      <w:r w:rsidRPr="00B87A50">
        <w:rPr>
          <w:snapToGrid w:val="0"/>
          <w:kern w:val="22"/>
        </w:rPr>
        <w:tab/>
        <w:t>The report should include as an annex the study requested in paragraph</w:t>
      </w:r>
      <w:r w:rsidR="00071478">
        <w:rPr>
          <w:snapToGrid w:val="0"/>
          <w:kern w:val="22"/>
        </w:rPr>
        <w:t> </w:t>
      </w:r>
      <w:r w:rsidRPr="00B87A50">
        <w:rPr>
          <w:snapToGrid w:val="0"/>
          <w:kern w:val="22"/>
        </w:rPr>
        <w:t>41 of decision </w:t>
      </w:r>
      <w:hyperlink r:id="rId30" w:history="1">
        <w:r w:rsidRPr="00B87A50">
          <w:rPr>
            <w:rStyle w:val="Hyperlink"/>
            <w:snapToGrid w:val="0"/>
            <w:kern w:val="22"/>
          </w:rPr>
          <w:t>16/33</w:t>
        </w:r>
      </w:hyperlink>
      <w:r w:rsidR="00A05D8D">
        <w:t xml:space="preserve"> </w:t>
      </w:r>
      <w:r w:rsidRPr="00B87A50">
        <w:rPr>
          <w:snapToGrid w:val="0"/>
          <w:kern w:val="22"/>
        </w:rPr>
        <w:t xml:space="preserve">of 27 February 2025 </w:t>
      </w:r>
      <w:r w:rsidR="007F1995">
        <w:rPr>
          <w:snapToGrid w:val="0"/>
          <w:kern w:val="22"/>
        </w:rPr>
        <w:t>[</w:t>
      </w:r>
      <w:r w:rsidRPr="00B87A50">
        <w:rPr>
          <w:snapToGrid w:val="0"/>
          <w:kern w:val="22"/>
        </w:rPr>
        <w:t xml:space="preserve">benchmarking the </w:t>
      </w:r>
      <w:r w:rsidRPr="00B87A50">
        <w:t xml:space="preserve">Global Environment Facility </w:t>
      </w:r>
      <w:r w:rsidRPr="00B87A50">
        <w:rPr>
          <w:snapToGrid w:val="0"/>
          <w:kern w:val="22"/>
        </w:rPr>
        <w:t xml:space="preserve">against the financial mechanisms or similar instruments of other relevant multilateral environmental agreements, including with regard to their legal nature, funding modalities and financial performance, criteria and </w:t>
      </w:r>
      <w:r w:rsidRPr="00B87A50">
        <w:rPr>
          <w:snapToGrid w:val="0"/>
          <w:kern w:val="22"/>
        </w:rPr>
        <w:lastRenderedPageBreak/>
        <w:t xml:space="preserve">process for funding, access and disbursement modalities, monitoring and evaluation, governance and the cost-effectiveness of operations[, </w:t>
      </w:r>
      <w:r w:rsidRPr="00B87A50">
        <w:t xml:space="preserve">as well as other criteria contained in decision </w:t>
      </w:r>
      <w:hyperlink r:id="rId31" w:history="1">
        <w:r w:rsidRPr="00B87A50">
          <w:rPr>
            <w:rStyle w:val="Hyperlink"/>
          </w:rPr>
          <w:t>16/34</w:t>
        </w:r>
      </w:hyperlink>
      <w:r w:rsidRPr="00B87A50">
        <w:t>]</w:t>
      </w:r>
      <w:r w:rsidR="008A4E07">
        <w:t>]</w:t>
      </w:r>
      <w:r w:rsidRPr="00B87A50">
        <w:rPr>
          <w:snapToGrid w:val="0"/>
          <w:kern w:val="22"/>
        </w:rPr>
        <w:t>.</w:t>
      </w:r>
    </w:p>
    <w:p w14:paraId="67082925" w14:textId="61A3EFC8" w:rsidR="00ED4A2B" w:rsidRPr="00B87A50" w:rsidRDefault="00CB1B96" w:rsidP="00ED4A2B">
      <w:pPr>
        <w:pStyle w:val="CBDNormalNoNumber"/>
        <w:tabs>
          <w:tab w:val="clear" w:pos="567"/>
          <w:tab w:val="left" w:pos="2552"/>
        </w:tabs>
      </w:pPr>
      <w:r>
        <w:t>11</w:t>
      </w:r>
      <w:r w:rsidR="00ED4A2B" w:rsidRPr="00B87A50">
        <w:t>.</w:t>
      </w:r>
      <w:r w:rsidR="00ED4A2B" w:rsidRPr="00B87A50">
        <w:tab/>
        <w:t>The report shall include as an annex the stocktake review referred to in decision </w:t>
      </w:r>
      <w:hyperlink r:id="rId32" w:history="1">
        <w:r w:rsidR="00ED4A2B" w:rsidRPr="00B87A50">
          <w:rPr>
            <w:rStyle w:val="Hyperlink"/>
          </w:rPr>
          <w:t>15/15</w:t>
        </w:r>
      </w:hyperlink>
      <w:r w:rsidR="00ED4A2B" w:rsidRPr="00B87A50">
        <w:t>.</w:t>
      </w:r>
    </w:p>
    <w:p w14:paraId="2E44C831" w14:textId="56A87250" w:rsidR="00137278" w:rsidRDefault="00CB1B96" w:rsidP="00456DB6">
      <w:pPr>
        <w:pStyle w:val="CBDNormalNoNumber"/>
      </w:pPr>
      <w:r>
        <w:rPr>
          <w:snapToGrid w:val="0"/>
        </w:rPr>
        <w:t>12</w:t>
      </w:r>
      <w:r w:rsidR="00ED4A2B" w:rsidRPr="00B87A50">
        <w:rPr>
          <w:snapToGrid w:val="0"/>
        </w:rPr>
        <w:t>.</w:t>
      </w:r>
      <w:r w:rsidR="00ED4A2B" w:rsidRPr="00B87A50">
        <w:rPr>
          <w:snapToGrid w:val="0"/>
        </w:rPr>
        <w:tab/>
        <w:t xml:space="preserve">On the basis of the synthesis report and recommendations of the independent evaluator, the Executive Secretary will prepare, in consultation with the </w:t>
      </w:r>
      <w:r w:rsidR="001B414A">
        <w:rPr>
          <w:snapToGrid w:val="0"/>
        </w:rPr>
        <w:t xml:space="preserve">Council and the Secretariat of the </w:t>
      </w:r>
      <w:r w:rsidR="00ED4A2B" w:rsidRPr="00B87A50">
        <w:t>Global Environment Facility</w:t>
      </w:r>
      <w:r w:rsidR="00ED4A2B" w:rsidRPr="00B87A50">
        <w:rPr>
          <w:snapToGrid w:val="0"/>
        </w:rPr>
        <w:t xml:space="preserve">, a draft decision on the seventh quadrennial review of the financial mechanism, including specific suggestions for action to improve the effectiveness of the mechanism, </w:t>
      </w:r>
      <w:r w:rsidR="002E3651">
        <w:rPr>
          <w:snapToGrid w:val="0"/>
        </w:rPr>
        <w:t>as</w:t>
      </w:r>
      <w:r w:rsidR="00ED4A2B" w:rsidRPr="00B87A50">
        <w:rPr>
          <w:snapToGrid w:val="0"/>
        </w:rPr>
        <w:t xml:space="preserve"> necessary, for consideration by the Subsidiary Body on Implementation, with its recommendations to be submitted to the Conference of the Parties at its eighteenth meeting.</w:t>
      </w:r>
    </w:p>
    <w:p w14:paraId="1D897584" w14:textId="33C8828A" w:rsidR="00A111D1" w:rsidRPr="003F1A75" w:rsidRDefault="00A111D1" w:rsidP="006E7BE2">
      <w:pPr>
        <w:pStyle w:val="Para1"/>
        <w:numPr>
          <w:ilvl w:val="0"/>
          <w:numId w:val="0"/>
        </w:numPr>
        <w:ind w:left="567"/>
        <w:jc w:val="center"/>
      </w:pPr>
      <w:r w:rsidRPr="003F1A75">
        <w:t>__________</w:t>
      </w:r>
    </w:p>
    <w:sectPr w:rsidR="00A111D1" w:rsidRPr="003F1A75" w:rsidSect="00FF333A">
      <w:headerReference w:type="even" r:id="rId33"/>
      <w:headerReference w:type="default" r:id="rId34"/>
      <w:footerReference w:type="even" r:id="rId35"/>
      <w:footerReference w:type="default" r:id="rId36"/>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7EFE1FF" w14:textId="77777777" w:rsidR="008A5227" w:rsidRPr="003F1A75" w:rsidRDefault="008A5227" w:rsidP="00CF1848">
      <w:r w:rsidRPr="003F1A75">
        <w:separator/>
      </w:r>
    </w:p>
  </w:endnote>
  <w:endnote w:type="continuationSeparator" w:id="0">
    <w:p w14:paraId="51D191E6" w14:textId="77777777" w:rsidR="008A5227" w:rsidRPr="003F1A75" w:rsidRDefault="008A5227" w:rsidP="00CF1848">
      <w:r w:rsidRPr="003F1A75">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 w:name="Aptos">
    <w:charset w:val="00"/>
    <w:family w:val="swiss"/>
    <w:pitch w:val="variable"/>
    <w:sig w:usb0="20000287" w:usb1="00000003" w:usb2="00000000" w:usb3="00000000" w:csb0="0000019F" w:csb1="00000000"/>
  </w:font>
  <w:font w:name="Malgun Gothic">
    <w:panose1 w:val="020B0503020000020004"/>
    <w:charset w:val="81"/>
    <w:family w:val="swiss"/>
    <w:pitch w:val="variable"/>
    <w:sig w:usb0="9000002F" w:usb1="29D77CFB" w:usb2="00000012" w:usb3="00000000" w:csb0="00080001" w:csb1="00000000"/>
  </w:font>
  <w:font w:name="Helvetica">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54AF5599" w14:textId="77777777" w:rsidR="00D75CA6" w:rsidRPr="003F1A75" w:rsidRDefault="00D75CA6" w:rsidP="00D75CA6">
            <w:pPr>
              <w:pStyle w:val="Footer"/>
              <w:jc w:val="left"/>
            </w:pPr>
            <w:r w:rsidRPr="00F64143">
              <w:rPr>
                <w:szCs w:val="20"/>
              </w:rPr>
              <w:fldChar w:fldCharType="begin"/>
            </w:r>
            <w:r w:rsidRPr="00F64143">
              <w:rPr>
                <w:szCs w:val="20"/>
              </w:rPr>
              <w:instrText xml:space="preserve"> PAGE </w:instrText>
            </w:r>
            <w:r w:rsidRPr="00F64143">
              <w:rPr>
                <w:szCs w:val="20"/>
              </w:rPr>
              <w:fldChar w:fldCharType="separate"/>
            </w:r>
            <w:r w:rsidRPr="00F64143">
              <w:rPr>
                <w:noProof/>
                <w:szCs w:val="20"/>
              </w:rPr>
              <w:t>2</w:t>
            </w:r>
            <w:r w:rsidRPr="00F64143">
              <w:rPr>
                <w:szCs w:val="20"/>
              </w:rPr>
              <w:fldChar w:fldCharType="end"/>
            </w:r>
            <w:r w:rsidRPr="00F64143">
              <w:rPr>
                <w:szCs w:val="20"/>
              </w:rPr>
              <w:t>/</w:t>
            </w:r>
            <w:r w:rsidRPr="00F64143">
              <w:rPr>
                <w:szCs w:val="20"/>
              </w:rPr>
              <w:fldChar w:fldCharType="begin"/>
            </w:r>
            <w:r w:rsidRPr="00F64143">
              <w:rPr>
                <w:szCs w:val="20"/>
              </w:rPr>
              <w:instrText xml:space="preserve"> NUMPAGES  </w:instrText>
            </w:r>
            <w:r w:rsidRPr="00F64143">
              <w:rPr>
                <w:szCs w:val="20"/>
              </w:rPr>
              <w:fldChar w:fldCharType="separate"/>
            </w:r>
            <w:r w:rsidRPr="00F64143">
              <w:rPr>
                <w:noProof/>
                <w:szCs w:val="20"/>
              </w:rPr>
              <w:t>2</w:t>
            </w:r>
            <w:r w:rsidRPr="00F64143">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205ED0ED" w14:textId="77777777" w:rsidR="00D75CA6" w:rsidRPr="003F1A75" w:rsidRDefault="00D75CA6" w:rsidP="00F64143">
        <w:pPr>
          <w:pStyle w:val="Footer"/>
          <w:jc w:val="right"/>
        </w:pPr>
        <w:r w:rsidRPr="00F64143">
          <w:rPr>
            <w:szCs w:val="20"/>
          </w:rPr>
          <w:fldChar w:fldCharType="begin"/>
        </w:r>
        <w:r w:rsidRPr="00F64143">
          <w:rPr>
            <w:szCs w:val="20"/>
          </w:rPr>
          <w:instrText xml:space="preserve"> PAGE </w:instrText>
        </w:r>
        <w:r w:rsidRPr="00F64143">
          <w:rPr>
            <w:szCs w:val="20"/>
          </w:rPr>
          <w:fldChar w:fldCharType="separate"/>
        </w:r>
        <w:r w:rsidRPr="00F64143">
          <w:rPr>
            <w:szCs w:val="20"/>
          </w:rPr>
          <w:t>2</w:t>
        </w:r>
        <w:r w:rsidRPr="00F64143">
          <w:rPr>
            <w:szCs w:val="20"/>
          </w:rPr>
          <w:fldChar w:fldCharType="end"/>
        </w:r>
        <w:r w:rsidRPr="00F64143">
          <w:rPr>
            <w:szCs w:val="20"/>
          </w:rPr>
          <w:t>/</w:t>
        </w:r>
        <w:r w:rsidRPr="00F64143">
          <w:rPr>
            <w:szCs w:val="20"/>
          </w:rPr>
          <w:fldChar w:fldCharType="begin"/>
        </w:r>
        <w:r w:rsidRPr="00F64143">
          <w:rPr>
            <w:szCs w:val="20"/>
          </w:rPr>
          <w:instrText xml:space="preserve"> NUMPAGES  </w:instrText>
        </w:r>
        <w:r w:rsidRPr="00F64143">
          <w:rPr>
            <w:szCs w:val="20"/>
          </w:rPr>
          <w:fldChar w:fldCharType="separate"/>
        </w:r>
        <w:r w:rsidRPr="00F64143">
          <w:rPr>
            <w:szCs w:val="20"/>
          </w:rPr>
          <w:t>3</w:t>
        </w:r>
        <w:r w:rsidRPr="00F64143">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AD7021D" w14:textId="77777777" w:rsidR="008A5227" w:rsidRPr="003F1A75" w:rsidRDefault="008A5227" w:rsidP="00CF1848">
      <w:r w:rsidRPr="003F1A75">
        <w:separator/>
      </w:r>
    </w:p>
  </w:footnote>
  <w:footnote w:type="continuationSeparator" w:id="0">
    <w:p w14:paraId="2EDF64DB" w14:textId="77777777" w:rsidR="008A5227" w:rsidRPr="003F1A75" w:rsidRDefault="008A5227" w:rsidP="00CF1848">
      <w:r w:rsidRPr="003F1A75">
        <w:continuationSeparator/>
      </w:r>
    </w:p>
  </w:footnote>
  <w:footnote w:id="1">
    <w:p w14:paraId="343CD21A" w14:textId="77777777" w:rsidR="00ED4A2B" w:rsidRPr="00091919" w:rsidRDefault="00ED4A2B" w:rsidP="00ED4A2B">
      <w:pPr>
        <w:pStyle w:val="FootnoteText"/>
        <w:rPr>
          <w:lang w:val="en-CA"/>
        </w:rPr>
      </w:pPr>
      <w:r>
        <w:rPr>
          <w:rStyle w:val="FootnoteReference"/>
        </w:rPr>
        <w:footnoteRef/>
      </w:r>
      <w:r>
        <w:t xml:space="preserve"> </w:t>
      </w:r>
      <w:r w:rsidRPr="00DE70CD">
        <w:t xml:space="preserve">United Nations, </w:t>
      </w:r>
      <w:r w:rsidRPr="00091919">
        <w:rPr>
          <w:i/>
          <w:iCs/>
        </w:rPr>
        <w:t>Treaty Series</w:t>
      </w:r>
      <w:r w:rsidRPr="00DE70CD">
        <w:t>, vol. 1760, No. 30619</w:t>
      </w:r>
      <w:r>
        <w:t>.</w:t>
      </w:r>
    </w:p>
  </w:footnote>
  <w:footnote w:id="2">
    <w:p w14:paraId="016C9412" w14:textId="77777777" w:rsidR="00ED4A2B" w:rsidRPr="008B7FDC" w:rsidRDefault="00ED4A2B" w:rsidP="00ED4A2B">
      <w:pPr>
        <w:pStyle w:val="FootnoteText"/>
        <w:rPr>
          <w:lang w:val="en-US"/>
        </w:rPr>
      </w:pPr>
      <w:r w:rsidRPr="00A47AA8">
        <w:rPr>
          <w:rStyle w:val="FootnoteReference"/>
        </w:rPr>
        <w:footnoteRef/>
      </w:r>
      <w:r w:rsidRPr="00A47AA8">
        <w:t xml:space="preserve"> </w:t>
      </w:r>
      <w:r w:rsidRPr="00A47AA8">
        <w:rPr>
          <w:lang w:val="en-US"/>
        </w:rPr>
        <w:t xml:space="preserve">Decision </w:t>
      </w:r>
      <w:hyperlink r:id="rId1" w:history="1">
        <w:r w:rsidRPr="008B7FDC">
          <w:rPr>
            <w:rStyle w:val="Hyperlink"/>
            <w:lang w:val="en-US"/>
          </w:rPr>
          <w:t>15/4</w:t>
        </w:r>
      </w:hyperlink>
      <w:r w:rsidRPr="00A47AA8">
        <w:rPr>
          <w:lang w:val="en-US"/>
        </w:rPr>
        <w:t>, annex.</w:t>
      </w:r>
    </w:p>
  </w:footnote>
  <w:footnote w:id="3">
    <w:p w14:paraId="3D793421" w14:textId="77777777" w:rsidR="00ED4A2B" w:rsidRDefault="00ED4A2B" w:rsidP="00ED4A2B">
      <w:pPr>
        <w:pStyle w:val="FootnoteText"/>
      </w:pPr>
      <w:r w:rsidRPr="004F0556">
        <w:rPr>
          <w:rStyle w:val="FootnoteReference"/>
        </w:rPr>
        <w:footnoteRef/>
      </w:r>
      <w:r w:rsidRPr="004F0556">
        <w:t xml:space="preserve"> </w:t>
      </w:r>
      <w:r>
        <w:t>T</w:t>
      </w:r>
      <w:r w:rsidRPr="004F0556">
        <w:t>o be updated in October</w:t>
      </w:r>
      <w:r>
        <w:t xml:space="preserve"> 2026</w:t>
      </w:r>
      <w:r w:rsidRPr="004F0556">
        <w:t>.</w:t>
      </w:r>
    </w:p>
  </w:footnote>
  <w:footnote w:id="4">
    <w:p w14:paraId="6DD1BBAA" w14:textId="77777777" w:rsidR="00ED4A2B" w:rsidRPr="00BB39E0" w:rsidRDefault="00ED4A2B" w:rsidP="00ED4A2B">
      <w:pPr>
        <w:pStyle w:val="FootnoteText"/>
        <w:rPr>
          <w:lang w:val="en-US"/>
        </w:rPr>
      </w:pPr>
      <w:r>
        <w:rPr>
          <w:rStyle w:val="FootnoteReference"/>
        </w:rPr>
        <w:footnoteRef/>
      </w:r>
      <w:r>
        <w:t xml:space="preserve"> T</w:t>
      </w:r>
      <w:r w:rsidRPr="004F0556">
        <w:t>o be updated in October</w:t>
      </w:r>
      <w:r>
        <w:t xml:space="preserve"> 2026</w:t>
      </w:r>
      <w:r w:rsidRPr="004F0556">
        <w:t>.</w:t>
      </w:r>
    </w:p>
  </w:footnote>
  <w:footnote w:id="5">
    <w:p w14:paraId="221960B8" w14:textId="77777777" w:rsidR="00ED4A2B" w:rsidRPr="00F51A14" w:rsidRDefault="00ED4A2B" w:rsidP="00ED4A2B">
      <w:pPr>
        <w:pStyle w:val="FootnoteText"/>
        <w:rPr>
          <w:lang w:val="en-US"/>
        </w:rPr>
      </w:pPr>
      <w:r>
        <w:rPr>
          <w:rStyle w:val="FootnoteReference"/>
        </w:rPr>
        <w:footnoteRef/>
      </w:r>
      <w:r>
        <w:t xml:space="preserve"> </w:t>
      </w:r>
      <w:r>
        <w:rPr>
          <w:lang w:val="en-US"/>
        </w:rPr>
        <w:t xml:space="preserve">Operative paragraphs 1 to 3 were considered at the seventh meeting of the Subsidiary Body on Implementation (see recommendation </w:t>
      </w:r>
      <w:hyperlink r:id="rId2" w:history="1">
        <w:r w:rsidRPr="00945927">
          <w:rPr>
            <w:rStyle w:val="Hyperlink"/>
            <w:lang w:val="en-US"/>
          </w:rPr>
          <w:t>7/3</w:t>
        </w:r>
      </w:hyperlink>
      <w:r>
        <w:rPr>
          <w:lang w:val="en-US"/>
        </w:rPr>
        <w:t xml:space="preserve">). Recommendation </w:t>
      </w:r>
      <w:hyperlink r:id="rId3" w:history="1">
        <w:r w:rsidRPr="00B833A7">
          <w:rPr>
            <w:rStyle w:val="Hyperlink"/>
            <w:lang w:val="en-US"/>
          </w:rPr>
          <w:t>6/2</w:t>
        </w:r>
      </w:hyperlink>
      <w:r>
        <w:rPr>
          <w:lang w:val="en-US"/>
        </w:rPr>
        <w:t xml:space="preserve">, adopted at its sixth meeting, also contained a paragraph on the topic of the ninth replenishment period of the Global Environment Facility Trust Fund (para. 6), but that paragraph was not discussed at that meeting. It is the understanding of the Secretariat that paragraphs 1 to 3 above reflect the discussions of the Subsidiary Body on the subject and therefore supersede the not-negotiated paragraph 6 in recommendation </w:t>
      </w:r>
      <w:hyperlink r:id="rId4" w:history="1">
        <w:r w:rsidRPr="00BA33B8">
          <w:rPr>
            <w:rStyle w:val="Hyperlink"/>
            <w:lang w:val="en-US"/>
          </w:rPr>
          <w:t>6/2</w:t>
        </w:r>
      </w:hyperlink>
      <w:r>
        <w:rPr>
          <w:lang w:val="en-US"/>
        </w:rPr>
        <w:t>. As a result, that paragraph has not been included in the present draft decision. For reference, it read as follows: “</w:t>
      </w:r>
      <w:r w:rsidRPr="00CB1AFB">
        <w:rPr>
          <w:lang w:val="en-US"/>
        </w:rPr>
        <w:t>[</w:t>
      </w:r>
      <w:r w:rsidRPr="00F51A14">
        <w:rPr>
          <w:i/>
          <w:iCs/>
          <w:lang w:val="en-US"/>
        </w:rPr>
        <w:t>Reiterates</w:t>
      </w:r>
      <w:r w:rsidRPr="00CB1AFB">
        <w:rPr>
          <w:lang w:val="en-US"/>
        </w:rPr>
        <w:t xml:space="preserve"> its appreciation to developed country Parties, other Parties that voluntarily assume the obligations of developed country Parties and other donors that contributed actively to the Global Biodiversity Framework Fund and the ninth replenishment of the Global Environment Facility Trust Fund in support of eligible developing country Parties, in particular the least developed countries and small island developing States, [the most environmentally vulnerable country Parties,] and Parties with economies in transition;]</w:t>
      </w:r>
      <w:r>
        <w:rPr>
          <w:lang w:val="en-US"/>
        </w:rPr>
        <w:t>”.</w:t>
      </w:r>
    </w:p>
  </w:footnote>
  <w:footnote w:id="6">
    <w:p w14:paraId="42A04557" w14:textId="77777777" w:rsidR="00ED4A2B" w:rsidRPr="009E6C04" w:rsidRDefault="00ED4A2B" w:rsidP="00ED4A2B">
      <w:pPr>
        <w:pStyle w:val="FootnoteText"/>
        <w:rPr>
          <w:lang w:val="en-CA"/>
        </w:rPr>
      </w:pPr>
      <w:r>
        <w:rPr>
          <w:rStyle w:val="FootnoteReference"/>
        </w:rPr>
        <w:footnoteRef/>
      </w:r>
      <w:r>
        <w:t xml:space="preserve"> </w:t>
      </w:r>
      <w:hyperlink r:id="rId5" w:history="1">
        <w:r w:rsidRPr="00BD3800">
          <w:rPr>
            <w:rStyle w:val="Hyperlink"/>
            <w:lang w:val="en-CA"/>
          </w:rPr>
          <w:t>CBD/COP/17/5/Add.1</w:t>
        </w:r>
      </w:hyperlink>
      <w:r w:rsidRPr="00F3555E">
        <w:rPr>
          <w:lang w:val="en-CA"/>
        </w:rPr>
        <w:t>.</w:t>
      </w:r>
    </w:p>
  </w:footnote>
  <w:footnote w:id="7">
    <w:p w14:paraId="1990F3EC" w14:textId="77777777" w:rsidR="00ED4A2B" w:rsidRPr="00630DED" w:rsidRDefault="00ED4A2B" w:rsidP="00ED4A2B">
      <w:pPr>
        <w:pStyle w:val="FootnoteText"/>
      </w:pPr>
      <w:r>
        <w:rPr>
          <w:rStyle w:val="FootnoteReference"/>
        </w:rPr>
        <w:footnoteRef/>
      </w:r>
      <w:r>
        <w:t xml:space="preserve"> Decision </w:t>
      </w:r>
      <w:hyperlink r:id="rId6" w:history="1">
        <w:r w:rsidRPr="00A77D61">
          <w:rPr>
            <w:rStyle w:val="Hyperlink"/>
          </w:rPr>
          <w:t>16/33</w:t>
        </w:r>
      </w:hyperlink>
      <w:r>
        <w:t>, annex I.</w:t>
      </w:r>
    </w:p>
  </w:footnote>
  <w:footnote w:id="8">
    <w:p w14:paraId="68EA6BFD" w14:textId="77777777" w:rsidR="00ED4A2B" w:rsidRPr="00BB39E0" w:rsidRDefault="00ED4A2B" w:rsidP="00ED4A2B">
      <w:pPr>
        <w:pStyle w:val="FootnoteText"/>
        <w:rPr>
          <w:lang w:val="en-US"/>
        </w:rPr>
      </w:pPr>
      <w:r>
        <w:rPr>
          <w:rStyle w:val="FootnoteReference"/>
        </w:rPr>
        <w:footnoteRef/>
      </w:r>
      <w:r>
        <w:t xml:space="preserve"> </w:t>
      </w:r>
      <w:r>
        <w:rPr>
          <w:lang w:eastAsia="zh-CN"/>
        </w:rPr>
        <w:t>Building on previous iterations of the Inclusive Conservation Initiative at an expanded level of 100 million dollars,</w:t>
      </w:r>
    </w:p>
  </w:footnote>
  <w:footnote w:id="9">
    <w:p w14:paraId="4FDAE068" w14:textId="77777777" w:rsidR="00ED4A2B" w:rsidRPr="00755E22" w:rsidRDefault="00ED4A2B" w:rsidP="00ED4A2B">
      <w:pPr>
        <w:pStyle w:val="FootnoteText"/>
      </w:pPr>
      <w:r>
        <w:rPr>
          <w:rStyle w:val="FootnoteReference"/>
        </w:rPr>
        <w:footnoteRef/>
      </w:r>
      <w:r>
        <w:t xml:space="preserve"> Decision </w:t>
      </w:r>
      <w:hyperlink r:id="rId7" w:history="1">
        <w:r w:rsidRPr="00755E22">
          <w:rPr>
            <w:rStyle w:val="Hyperlink"/>
          </w:rPr>
          <w:t>16/4</w:t>
        </w:r>
      </w:hyperlink>
      <w:r>
        <w:t>, annex.</w:t>
      </w:r>
    </w:p>
  </w:footnote>
  <w:footnote w:id="10">
    <w:p w14:paraId="139AC5DB" w14:textId="5972C9F5" w:rsidR="001B28C7" w:rsidRPr="00D65ABB" w:rsidRDefault="001B28C7" w:rsidP="001B28C7">
      <w:pPr>
        <w:pStyle w:val="FootnoteText"/>
      </w:pPr>
      <w:r>
        <w:rPr>
          <w:rStyle w:val="FootnoteReference"/>
        </w:rPr>
        <w:footnoteRef/>
      </w:r>
      <w:r>
        <w:t xml:space="preserve"> </w:t>
      </w:r>
      <w:r w:rsidR="00BD4FDE">
        <w:t xml:space="preserve">Global Environment Facility, </w:t>
      </w:r>
      <w:r w:rsidR="00CB4CF2">
        <w:t>document </w:t>
      </w:r>
      <w:r w:rsidRPr="0075440C">
        <w:t>GEF/C.64/06/Rev/0</w:t>
      </w:r>
      <w:r w:rsidR="00BD4FDE">
        <w:t>2</w:t>
      </w:r>
      <w:r w:rsidR="00715F39">
        <w:t>.</w:t>
      </w:r>
    </w:p>
  </w:footnote>
  <w:footnote w:id="11">
    <w:p w14:paraId="6B40464B" w14:textId="77777777" w:rsidR="00ED4A2B" w:rsidRPr="004E3071" w:rsidRDefault="00ED4A2B" w:rsidP="00ED4A2B">
      <w:pPr>
        <w:pStyle w:val="FootnoteText"/>
        <w:rPr>
          <w:lang w:val="en-CA"/>
        </w:rPr>
      </w:pPr>
      <w:r>
        <w:rPr>
          <w:rStyle w:val="FootnoteReference"/>
        </w:rPr>
        <w:footnoteRef/>
      </w:r>
      <w:r w:rsidRPr="00D34118">
        <w:t xml:space="preserve"> </w:t>
      </w:r>
      <w:r w:rsidRPr="00BB610B">
        <w:t xml:space="preserve">United Nations, </w:t>
      </w:r>
      <w:r w:rsidRPr="00DB1F7E">
        <w:rPr>
          <w:i/>
          <w:iCs/>
        </w:rPr>
        <w:t>Treaty Series</w:t>
      </w:r>
      <w:r w:rsidRPr="004E3071">
        <w:rPr>
          <w:lang w:val="en-CA"/>
        </w:rPr>
        <w:t>, vol. 2226, No. 30619.</w:t>
      </w:r>
    </w:p>
  </w:footnote>
  <w:footnote w:id="12">
    <w:p w14:paraId="1BD5AE4C" w14:textId="77777777" w:rsidR="00ED4A2B" w:rsidRPr="00BF358F" w:rsidRDefault="00ED4A2B" w:rsidP="00ED4A2B">
      <w:pPr>
        <w:pStyle w:val="FootnoteText"/>
        <w:rPr>
          <w:lang w:val="en-CA"/>
        </w:rPr>
      </w:pPr>
      <w:r>
        <w:rPr>
          <w:rStyle w:val="FootnoteReference"/>
        </w:rPr>
        <w:footnoteRef/>
      </w:r>
      <w:r w:rsidRPr="00BF358F">
        <w:rPr>
          <w:lang w:val="en-CA"/>
        </w:rPr>
        <w:t xml:space="preserve"> Ibid., vol. 3008, No. 30619.</w:t>
      </w:r>
    </w:p>
  </w:footnote>
  <w:footnote w:id="13">
    <w:p w14:paraId="6F8C679B" w14:textId="2112D7D4" w:rsidR="00ED4A2B" w:rsidRPr="00BF358F" w:rsidRDefault="00ED4A2B" w:rsidP="00ED4A2B">
      <w:pPr>
        <w:pStyle w:val="FootnoteText"/>
        <w:rPr>
          <w:lang w:val="en-CA"/>
        </w:rPr>
      </w:pPr>
      <w:r>
        <w:rPr>
          <w:rStyle w:val="FootnoteReference"/>
        </w:rPr>
        <w:footnoteRef/>
      </w:r>
      <w:r w:rsidR="00071478" w:rsidRPr="00071478">
        <w:t xml:space="preserve"> </w:t>
      </w:r>
      <w:hyperlink r:id="rId8" w:history="1">
        <w:r w:rsidR="00071478" w:rsidRPr="00071478">
          <w:rPr>
            <w:rStyle w:val="Hyperlink"/>
          </w:rPr>
          <w:t>CBD/COP/17/INF/13</w:t>
        </w:r>
      </w:hyperlink>
      <w:r w:rsidRPr="00BF358F">
        <w:rPr>
          <w:lang w:val="en-CA"/>
        </w:rPr>
        <w:t xml:space="preserve">. </w:t>
      </w:r>
    </w:p>
  </w:footnote>
  <w:footnote w:id="14">
    <w:p w14:paraId="2E050382" w14:textId="33A6EED2" w:rsidR="000053C0" w:rsidRPr="000053C0" w:rsidRDefault="000053C0">
      <w:pPr>
        <w:pStyle w:val="FootnoteText"/>
      </w:pPr>
      <w:r>
        <w:rPr>
          <w:rStyle w:val="FootnoteReference"/>
        </w:rPr>
        <w:t>*</w:t>
      </w:r>
      <w:r>
        <w:t xml:space="preserve"> The present annex is being issued without formal editing.</w:t>
      </w:r>
    </w:p>
  </w:footnote>
  <w:footnote w:id="15">
    <w:p w14:paraId="786FA8E1" w14:textId="77777777" w:rsidR="00ED4A2B" w:rsidRPr="00091919" w:rsidRDefault="00ED4A2B" w:rsidP="00ED4A2B">
      <w:pPr>
        <w:pStyle w:val="FootnoteText"/>
        <w:rPr>
          <w:lang w:val="en-CA"/>
        </w:rPr>
      </w:pPr>
      <w:r>
        <w:rPr>
          <w:rStyle w:val="FootnoteReference"/>
        </w:rPr>
        <w:footnoteRef/>
      </w:r>
      <w:r>
        <w:t xml:space="preserve"> </w:t>
      </w:r>
      <w:r w:rsidRPr="00DE70CD">
        <w:t xml:space="preserve">United Nations, </w:t>
      </w:r>
      <w:r w:rsidRPr="00091919">
        <w:rPr>
          <w:i/>
          <w:iCs/>
        </w:rPr>
        <w:t>Treaty Series</w:t>
      </w:r>
      <w:r w:rsidRPr="00DE70CD">
        <w:t>, vol. 1760, No. 30619</w:t>
      </w:r>
      <w:r>
        <w:t>.</w:t>
      </w:r>
    </w:p>
  </w:footnote>
  <w:footnote w:id="16">
    <w:p w14:paraId="6EAEBE71" w14:textId="77777777" w:rsidR="00ED4A2B" w:rsidRPr="00704E3D" w:rsidRDefault="00ED4A2B" w:rsidP="00ED4A2B">
      <w:pPr>
        <w:pStyle w:val="FootnoteText"/>
      </w:pPr>
      <w:r>
        <w:rPr>
          <w:rStyle w:val="FootnoteReference"/>
        </w:rPr>
        <w:footnoteRef/>
      </w:r>
      <w:r>
        <w:t xml:space="preserve"> </w:t>
      </w:r>
      <w:r>
        <w:rPr>
          <w:lang w:val="en-CA"/>
        </w:rPr>
        <w:t xml:space="preserve">Decision </w:t>
      </w:r>
      <w:hyperlink r:id="rId9" w:history="1">
        <w:r w:rsidRPr="007547D1">
          <w:rPr>
            <w:rStyle w:val="Hyperlink"/>
            <w:lang w:val="en-CA"/>
          </w:rPr>
          <w:t>15/4</w:t>
        </w:r>
      </w:hyperlink>
      <w:r>
        <w:rPr>
          <w:lang w:val="en-CA"/>
        </w:rPr>
        <w:t>, annex.</w:t>
      </w:r>
    </w:p>
  </w:footnote>
  <w:footnote w:id="17">
    <w:p w14:paraId="40CCD4E2" w14:textId="77777777" w:rsidR="00ED4A2B" w:rsidRPr="009E67E2" w:rsidRDefault="00ED4A2B" w:rsidP="00ED4A2B">
      <w:pPr>
        <w:pStyle w:val="FootnoteText"/>
      </w:pPr>
      <w:r>
        <w:rPr>
          <w:rStyle w:val="FootnoteReference"/>
        </w:rPr>
        <w:footnoteRef/>
      </w:r>
      <w:r w:rsidRPr="00F51377">
        <w:t xml:space="preserve"> Decision </w:t>
      </w:r>
      <w:hyperlink r:id="rId10" w:history="1">
        <w:r w:rsidRPr="00027CF1">
          <w:rPr>
            <w:rStyle w:val="Hyperlink"/>
          </w:rPr>
          <w:t>15/11</w:t>
        </w:r>
      </w:hyperlink>
      <w:r w:rsidRPr="00F91C7C">
        <w:t>, annex</w:t>
      </w:r>
      <w:r w:rsidRPr="00F51377">
        <w:t>.</w:t>
      </w:r>
    </w:p>
  </w:footnote>
  <w:footnote w:id="18">
    <w:p w14:paraId="0D0FC83B" w14:textId="77777777" w:rsidR="00ED4A2B" w:rsidRPr="008B7FDC" w:rsidRDefault="00ED4A2B" w:rsidP="00ED4A2B">
      <w:pPr>
        <w:pStyle w:val="FootnoteText"/>
        <w:rPr>
          <w:lang w:val="en-US"/>
        </w:rPr>
      </w:pPr>
      <w:r w:rsidRPr="003346C3">
        <w:rPr>
          <w:rStyle w:val="FootnoteReference"/>
        </w:rPr>
        <w:footnoteRef/>
      </w:r>
      <w:r w:rsidRPr="003346C3">
        <w:t xml:space="preserve"> United Nations, </w:t>
      </w:r>
      <w:r w:rsidRPr="008B7FDC">
        <w:rPr>
          <w:i/>
          <w:iCs/>
        </w:rPr>
        <w:t>Treaty Series</w:t>
      </w:r>
      <w:r w:rsidRPr="003346C3">
        <w:t>, vol. 2226, No. 30619.</w:t>
      </w:r>
    </w:p>
  </w:footnote>
  <w:footnote w:id="19">
    <w:p w14:paraId="31814904" w14:textId="77777777" w:rsidR="00ED4A2B" w:rsidRPr="008B7FDC" w:rsidRDefault="00ED4A2B" w:rsidP="00ED4A2B">
      <w:pPr>
        <w:pStyle w:val="FootnoteText"/>
        <w:rPr>
          <w:lang w:val="en-US"/>
        </w:rPr>
      </w:pPr>
      <w:r w:rsidRPr="00C27E04">
        <w:rPr>
          <w:rStyle w:val="FootnoteReference"/>
        </w:rPr>
        <w:footnoteRef/>
      </w:r>
      <w:r w:rsidRPr="00C27E04">
        <w:t xml:space="preserve"> Ibid., vol. 3008, No. 30619</w:t>
      </w:r>
    </w:p>
  </w:footnote>
  <w:footnote w:id="20">
    <w:p w14:paraId="47DAE02A" w14:textId="77777777" w:rsidR="00ED4A2B" w:rsidRPr="00091919" w:rsidRDefault="00ED4A2B" w:rsidP="00ED4A2B">
      <w:pPr>
        <w:pStyle w:val="FootnoteText"/>
        <w:rPr>
          <w:lang w:val="en-CA"/>
        </w:rPr>
      </w:pPr>
      <w:r>
        <w:rPr>
          <w:rStyle w:val="FootnoteReference"/>
        </w:rPr>
        <w:footnoteRef/>
      </w:r>
      <w:r>
        <w:t xml:space="preserve"> </w:t>
      </w:r>
      <w:r w:rsidRPr="003346C3">
        <w:t xml:space="preserve">United Nations, </w:t>
      </w:r>
      <w:r w:rsidRPr="008B7FDC">
        <w:rPr>
          <w:i/>
          <w:iCs/>
        </w:rPr>
        <w:t xml:space="preserve">Treaty </w:t>
      </w:r>
      <w:r w:rsidRPr="00B87A50">
        <w:rPr>
          <w:i/>
          <w:iCs/>
        </w:rPr>
        <w:t>Series</w:t>
      </w:r>
      <w:r w:rsidRPr="00B87A50">
        <w:t>, vol. 1760, No. 30619.</w:t>
      </w:r>
    </w:p>
  </w:footnote>
  <w:footnote w:id="21">
    <w:p w14:paraId="315A8BEC" w14:textId="77777777" w:rsidR="00883F85" w:rsidRPr="008B7FDC" w:rsidRDefault="00883F85" w:rsidP="00883F85">
      <w:pPr>
        <w:pStyle w:val="FootnoteText"/>
        <w:rPr>
          <w:lang w:val="en-CA"/>
        </w:rPr>
      </w:pPr>
      <w:r>
        <w:rPr>
          <w:rStyle w:val="FootnoteReference"/>
        </w:rPr>
        <w:footnoteRef/>
      </w:r>
      <w:r>
        <w:t xml:space="preserve"> </w:t>
      </w:r>
      <w:r>
        <w:rPr>
          <w:lang w:val="en-CA"/>
        </w:rPr>
        <w:t xml:space="preserve">See </w:t>
      </w:r>
      <w:hyperlink r:id="rId11" w:history="1">
        <w:r>
          <w:rPr>
            <w:rStyle w:val="Hyperlink"/>
            <w:lang w:val="en-CA"/>
          </w:rPr>
          <w:t>www.mopan.org/en/our-work/performance-evidence/gef.html</w:t>
        </w:r>
      </w:hyperlink>
      <w:r>
        <w:rPr>
          <w:lang w:val="en-CA"/>
        </w:rPr>
        <w:t xml:space="preserve">. </w:t>
      </w:r>
    </w:p>
  </w:footnote>
  <w:footnote w:id="22">
    <w:p w14:paraId="6C74ADF7" w14:textId="77777777" w:rsidR="00ED4A2B" w:rsidRPr="008B7FDC" w:rsidRDefault="00ED4A2B" w:rsidP="00ED4A2B">
      <w:pPr>
        <w:pStyle w:val="FootnoteText"/>
        <w:rPr>
          <w:lang w:val="en-US"/>
        </w:rPr>
      </w:pPr>
      <w:r w:rsidRPr="008F2A44">
        <w:rPr>
          <w:rStyle w:val="FootnoteReference"/>
        </w:rPr>
        <w:footnoteRef/>
      </w:r>
      <w:r w:rsidRPr="008F2A44">
        <w:t xml:space="preserve"> </w:t>
      </w:r>
      <w:r w:rsidRPr="008F2A44">
        <w:rPr>
          <w:lang w:val="en-US"/>
        </w:rPr>
        <w:t xml:space="preserve">Decision </w:t>
      </w:r>
      <w:hyperlink r:id="rId12" w:history="1">
        <w:r w:rsidRPr="008B7FDC">
          <w:rPr>
            <w:rStyle w:val="Hyperlink"/>
            <w:lang w:val="en-US"/>
          </w:rPr>
          <w:t>15/4</w:t>
        </w:r>
      </w:hyperlink>
      <w:r w:rsidRPr="008F2A44">
        <w:rPr>
          <w:lang w:val="en-US"/>
        </w:rPr>
        <w:t>, annex.</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172023490"/>
      <w:dataBinding w:prefixMappings="xmlns:ns0='http://purl.org/dc/elements/1.1/' xmlns:ns1='http://schemas.openxmlformats.org/package/2006/metadata/core-properties' " w:xpath="/ns1:coreProperties[1]/ns0:subject[1]" w:storeItemID="{6C3C8BC8-F283-45AE-878A-BAB7291924A1}"/>
      <w:text/>
    </w:sdtPr>
    <w:sdtEndPr/>
    <w:sdtContent>
      <w:p w14:paraId="56A7D691" w14:textId="343F8D0C" w:rsidR="00534681" w:rsidRPr="003F1A75" w:rsidRDefault="00010C8E" w:rsidP="007C4951">
        <w:pPr>
          <w:pStyle w:val="Header"/>
          <w:spacing w:after="240"/>
          <w:rPr>
            <w:szCs w:val="20"/>
          </w:rPr>
        </w:pPr>
        <w:r>
          <w:rPr>
            <w:szCs w:val="20"/>
          </w:rPr>
          <w:t>CBD/COP/17/</w:t>
        </w:r>
        <w:proofErr w:type="gramStart"/>
        <w:r>
          <w:rPr>
            <w:szCs w:val="20"/>
          </w:rPr>
          <w:t>WG.I</w:t>
        </w:r>
        <w:proofErr w:type="gramEnd"/>
        <w:r>
          <w:rPr>
            <w:szCs w:val="20"/>
          </w:rPr>
          <w:t>/CRP.13/Rev.1</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3467CF65" w14:textId="0512D517" w:rsidR="009505C9" w:rsidRPr="003F1A75" w:rsidRDefault="00010C8E" w:rsidP="007C4951">
        <w:pPr>
          <w:pStyle w:val="Header"/>
          <w:spacing w:after="240"/>
          <w:jc w:val="right"/>
        </w:pPr>
        <w:r>
          <w:t>CBD/COP/17/</w:t>
        </w:r>
        <w:proofErr w:type="gramStart"/>
        <w:r>
          <w:t>WG.I</w:t>
        </w:r>
        <w:proofErr w:type="gramEnd"/>
        <w:r>
          <w:t>/CRP.13/Rev.1</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 w15:restartNumberingAfterBreak="0">
    <w:nsid w:val="5D943BEE"/>
    <w:multiLevelType w:val="multilevel"/>
    <w:tmpl w:val="222A08B4"/>
    <w:numStyleLink w:val="ListCBD"/>
  </w:abstractNum>
  <w:abstractNum w:abstractNumId="4"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2"/>
  </w:num>
  <w:num w:numId="2" w16cid:durableId="1858829">
    <w:abstractNumId w:val="0"/>
  </w:num>
  <w:num w:numId="3" w16cid:durableId="1333221471">
    <w:abstractNumId w:val="5"/>
  </w:num>
  <w:num w:numId="4" w16cid:durableId="1072390599">
    <w:abstractNumId w:val="6"/>
  </w:num>
  <w:num w:numId="5" w16cid:durableId="960385107">
    <w:abstractNumId w:val="1"/>
  </w:num>
  <w:num w:numId="6" w16cid:durableId="893932166">
    <w:abstractNumId w:val="4"/>
  </w:num>
  <w:num w:numId="7" w16cid:durableId="323945383">
    <w:abstractNumId w:val="3"/>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proofState w:spelling="clean" w:grammar="clean"/>
  <w:attachedTemplate r:id="rId1"/>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B26BB"/>
    <w:rsid w:val="00000247"/>
    <w:rsid w:val="00000A84"/>
    <w:rsid w:val="000012CE"/>
    <w:rsid w:val="000053C0"/>
    <w:rsid w:val="00010BAD"/>
    <w:rsid w:val="00010C8E"/>
    <w:rsid w:val="00015AF5"/>
    <w:rsid w:val="00021D75"/>
    <w:rsid w:val="00022BE5"/>
    <w:rsid w:val="00022E5E"/>
    <w:rsid w:val="00027432"/>
    <w:rsid w:val="00035F94"/>
    <w:rsid w:val="0003634D"/>
    <w:rsid w:val="0004706E"/>
    <w:rsid w:val="0005091C"/>
    <w:rsid w:val="00050D9D"/>
    <w:rsid w:val="0005107E"/>
    <w:rsid w:val="00051C66"/>
    <w:rsid w:val="00052FA7"/>
    <w:rsid w:val="00053693"/>
    <w:rsid w:val="00055ECD"/>
    <w:rsid w:val="000652FB"/>
    <w:rsid w:val="00067325"/>
    <w:rsid w:val="00071478"/>
    <w:rsid w:val="0007171B"/>
    <w:rsid w:val="0007397C"/>
    <w:rsid w:val="00073C71"/>
    <w:rsid w:val="00074065"/>
    <w:rsid w:val="00082C95"/>
    <w:rsid w:val="000831BE"/>
    <w:rsid w:val="00085760"/>
    <w:rsid w:val="000909C4"/>
    <w:rsid w:val="000912F6"/>
    <w:rsid w:val="000A1B5B"/>
    <w:rsid w:val="000A2327"/>
    <w:rsid w:val="000A3A72"/>
    <w:rsid w:val="000A6739"/>
    <w:rsid w:val="000A7500"/>
    <w:rsid w:val="000A757B"/>
    <w:rsid w:val="000B2717"/>
    <w:rsid w:val="000B3863"/>
    <w:rsid w:val="000B3A7A"/>
    <w:rsid w:val="000B6244"/>
    <w:rsid w:val="000C3746"/>
    <w:rsid w:val="000C38B3"/>
    <w:rsid w:val="000C570C"/>
    <w:rsid w:val="000C6BC9"/>
    <w:rsid w:val="000D0F68"/>
    <w:rsid w:val="000D292C"/>
    <w:rsid w:val="000E45E3"/>
    <w:rsid w:val="000E673A"/>
    <w:rsid w:val="000F374F"/>
    <w:rsid w:val="000F4D6F"/>
    <w:rsid w:val="000F6945"/>
    <w:rsid w:val="000F74F5"/>
    <w:rsid w:val="000F78FC"/>
    <w:rsid w:val="00102F97"/>
    <w:rsid w:val="001031DF"/>
    <w:rsid w:val="00105372"/>
    <w:rsid w:val="001054A6"/>
    <w:rsid w:val="001077EA"/>
    <w:rsid w:val="001078A1"/>
    <w:rsid w:val="00111496"/>
    <w:rsid w:val="0011540E"/>
    <w:rsid w:val="0011581C"/>
    <w:rsid w:val="0012094E"/>
    <w:rsid w:val="00121284"/>
    <w:rsid w:val="00122584"/>
    <w:rsid w:val="00126582"/>
    <w:rsid w:val="00127D1A"/>
    <w:rsid w:val="001312AD"/>
    <w:rsid w:val="00131E7A"/>
    <w:rsid w:val="00134846"/>
    <w:rsid w:val="00137278"/>
    <w:rsid w:val="00142B9B"/>
    <w:rsid w:val="00143D77"/>
    <w:rsid w:val="00146047"/>
    <w:rsid w:val="00147B26"/>
    <w:rsid w:val="00151C3C"/>
    <w:rsid w:val="00157248"/>
    <w:rsid w:val="001576CB"/>
    <w:rsid w:val="001630C7"/>
    <w:rsid w:val="00163A24"/>
    <w:rsid w:val="001648E0"/>
    <w:rsid w:val="00166ACA"/>
    <w:rsid w:val="00167E21"/>
    <w:rsid w:val="00172AF6"/>
    <w:rsid w:val="00174F69"/>
    <w:rsid w:val="00176CEE"/>
    <w:rsid w:val="00181D37"/>
    <w:rsid w:val="00186DD8"/>
    <w:rsid w:val="00190B69"/>
    <w:rsid w:val="00192F5D"/>
    <w:rsid w:val="001945B8"/>
    <w:rsid w:val="00194C82"/>
    <w:rsid w:val="00195BE1"/>
    <w:rsid w:val="001A0189"/>
    <w:rsid w:val="001A1DFB"/>
    <w:rsid w:val="001A23D4"/>
    <w:rsid w:val="001A2635"/>
    <w:rsid w:val="001A311E"/>
    <w:rsid w:val="001A35EC"/>
    <w:rsid w:val="001B13FE"/>
    <w:rsid w:val="001B251E"/>
    <w:rsid w:val="001B28C7"/>
    <w:rsid w:val="001B414A"/>
    <w:rsid w:val="001B51DC"/>
    <w:rsid w:val="001C5EB4"/>
    <w:rsid w:val="001C68F7"/>
    <w:rsid w:val="001C7AA4"/>
    <w:rsid w:val="001D0E1C"/>
    <w:rsid w:val="001D633A"/>
    <w:rsid w:val="001D6AF1"/>
    <w:rsid w:val="001E0A67"/>
    <w:rsid w:val="001E1155"/>
    <w:rsid w:val="001E4499"/>
    <w:rsid w:val="001E73C9"/>
    <w:rsid w:val="001F0A46"/>
    <w:rsid w:val="001F402D"/>
    <w:rsid w:val="001F647A"/>
    <w:rsid w:val="001F73E5"/>
    <w:rsid w:val="001F7F6E"/>
    <w:rsid w:val="00201332"/>
    <w:rsid w:val="00207513"/>
    <w:rsid w:val="00212B1A"/>
    <w:rsid w:val="00217612"/>
    <w:rsid w:val="00226654"/>
    <w:rsid w:val="00227663"/>
    <w:rsid w:val="00227B5B"/>
    <w:rsid w:val="00227D0F"/>
    <w:rsid w:val="002313A0"/>
    <w:rsid w:val="002348F3"/>
    <w:rsid w:val="00235ECF"/>
    <w:rsid w:val="002405B0"/>
    <w:rsid w:val="00240EE6"/>
    <w:rsid w:val="00242819"/>
    <w:rsid w:val="002450CF"/>
    <w:rsid w:val="002545B0"/>
    <w:rsid w:val="00254EB5"/>
    <w:rsid w:val="002566F9"/>
    <w:rsid w:val="002618A1"/>
    <w:rsid w:val="00261DA8"/>
    <w:rsid w:val="002665A6"/>
    <w:rsid w:val="00266D96"/>
    <w:rsid w:val="002704B7"/>
    <w:rsid w:val="00271654"/>
    <w:rsid w:val="00271707"/>
    <w:rsid w:val="0027243E"/>
    <w:rsid w:val="00272A57"/>
    <w:rsid w:val="00276918"/>
    <w:rsid w:val="00277419"/>
    <w:rsid w:val="00280B1A"/>
    <w:rsid w:val="00285282"/>
    <w:rsid w:val="0028795B"/>
    <w:rsid w:val="00290B5C"/>
    <w:rsid w:val="00291E3A"/>
    <w:rsid w:val="00294004"/>
    <w:rsid w:val="002944D1"/>
    <w:rsid w:val="00295837"/>
    <w:rsid w:val="00297874"/>
    <w:rsid w:val="002A301E"/>
    <w:rsid w:val="002A46F6"/>
    <w:rsid w:val="002A79A2"/>
    <w:rsid w:val="002B4BFB"/>
    <w:rsid w:val="002C3555"/>
    <w:rsid w:val="002C66E3"/>
    <w:rsid w:val="002C72E3"/>
    <w:rsid w:val="002D07FE"/>
    <w:rsid w:val="002D2D67"/>
    <w:rsid w:val="002D4C71"/>
    <w:rsid w:val="002D7F8F"/>
    <w:rsid w:val="002E062E"/>
    <w:rsid w:val="002E3651"/>
    <w:rsid w:val="002E429F"/>
    <w:rsid w:val="002E5606"/>
    <w:rsid w:val="002F35C5"/>
    <w:rsid w:val="002F498B"/>
    <w:rsid w:val="002F5204"/>
    <w:rsid w:val="002F6E18"/>
    <w:rsid w:val="003008FE"/>
    <w:rsid w:val="0030169D"/>
    <w:rsid w:val="003060EB"/>
    <w:rsid w:val="003105E7"/>
    <w:rsid w:val="00310CE3"/>
    <w:rsid w:val="00310F5F"/>
    <w:rsid w:val="003115F1"/>
    <w:rsid w:val="00312E84"/>
    <w:rsid w:val="00314D02"/>
    <w:rsid w:val="00315023"/>
    <w:rsid w:val="003153EB"/>
    <w:rsid w:val="003205B2"/>
    <w:rsid w:val="0032079D"/>
    <w:rsid w:val="00320E38"/>
    <w:rsid w:val="0032136E"/>
    <w:rsid w:val="00321985"/>
    <w:rsid w:val="0032270C"/>
    <w:rsid w:val="003231BA"/>
    <w:rsid w:val="00323F70"/>
    <w:rsid w:val="0032492C"/>
    <w:rsid w:val="003266A6"/>
    <w:rsid w:val="003269CF"/>
    <w:rsid w:val="00326E4C"/>
    <w:rsid w:val="0032727E"/>
    <w:rsid w:val="00333D6D"/>
    <w:rsid w:val="003356CC"/>
    <w:rsid w:val="00336935"/>
    <w:rsid w:val="00342B1F"/>
    <w:rsid w:val="00342BBC"/>
    <w:rsid w:val="0034581A"/>
    <w:rsid w:val="00346E52"/>
    <w:rsid w:val="00351205"/>
    <w:rsid w:val="003531A2"/>
    <w:rsid w:val="0035426E"/>
    <w:rsid w:val="00357887"/>
    <w:rsid w:val="0036069B"/>
    <w:rsid w:val="00360EDD"/>
    <w:rsid w:val="00365BF6"/>
    <w:rsid w:val="003661BB"/>
    <w:rsid w:val="0036718E"/>
    <w:rsid w:val="00372F74"/>
    <w:rsid w:val="00376B88"/>
    <w:rsid w:val="00377DCB"/>
    <w:rsid w:val="003802CF"/>
    <w:rsid w:val="00387AFE"/>
    <w:rsid w:val="0039353B"/>
    <w:rsid w:val="00394488"/>
    <w:rsid w:val="00396FD3"/>
    <w:rsid w:val="003A12F1"/>
    <w:rsid w:val="003A3475"/>
    <w:rsid w:val="003A547E"/>
    <w:rsid w:val="003B2F47"/>
    <w:rsid w:val="003B3D28"/>
    <w:rsid w:val="003B5F90"/>
    <w:rsid w:val="003B6814"/>
    <w:rsid w:val="003B6CFD"/>
    <w:rsid w:val="003C0515"/>
    <w:rsid w:val="003C0806"/>
    <w:rsid w:val="003C37C4"/>
    <w:rsid w:val="003C474B"/>
    <w:rsid w:val="003C6E0E"/>
    <w:rsid w:val="003C7CB9"/>
    <w:rsid w:val="003D0AE6"/>
    <w:rsid w:val="003D0DB5"/>
    <w:rsid w:val="003D3B6C"/>
    <w:rsid w:val="003D68BF"/>
    <w:rsid w:val="003E099F"/>
    <w:rsid w:val="003E0A1B"/>
    <w:rsid w:val="003E220F"/>
    <w:rsid w:val="003E3FD2"/>
    <w:rsid w:val="003E621B"/>
    <w:rsid w:val="003E78B3"/>
    <w:rsid w:val="003F1A75"/>
    <w:rsid w:val="003F62E5"/>
    <w:rsid w:val="003F7224"/>
    <w:rsid w:val="00400CCE"/>
    <w:rsid w:val="00404612"/>
    <w:rsid w:val="004115A2"/>
    <w:rsid w:val="00412947"/>
    <w:rsid w:val="004177BD"/>
    <w:rsid w:val="004178E8"/>
    <w:rsid w:val="0042124C"/>
    <w:rsid w:val="0042664D"/>
    <w:rsid w:val="00427B52"/>
    <w:rsid w:val="00427D21"/>
    <w:rsid w:val="00433657"/>
    <w:rsid w:val="00437CEC"/>
    <w:rsid w:val="004426F0"/>
    <w:rsid w:val="00447F4A"/>
    <w:rsid w:val="0045072B"/>
    <w:rsid w:val="00450F05"/>
    <w:rsid w:val="00451D46"/>
    <w:rsid w:val="00452943"/>
    <w:rsid w:val="0045349D"/>
    <w:rsid w:val="00454BF6"/>
    <w:rsid w:val="004551E3"/>
    <w:rsid w:val="0045657F"/>
    <w:rsid w:val="00456DB6"/>
    <w:rsid w:val="00456F67"/>
    <w:rsid w:val="004609CF"/>
    <w:rsid w:val="004644C2"/>
    <w:rsid w:val="00465A2F"/>
    <w:rsid w:val="00467F9C"/>
    <w:rsid w:val="004713BE"/>
    <w:rsid w:val="00480597"/>
    <w:rsid w:val="00481705"/>
    <w:rsid w:val="0048373C"/>
    <w:rsid w:val="00483F74"/>
    <w:rsid w:val="004865FA"/>
    <w:rsid w:val="00497FDA"/>
    <w:rsid w:val="004A1D9C"/>
    <w:rsid w:val="004A2097"/>
    <w:rsid w:val="004A20AF"/>
    <w:rsid w:val="004A4179"/>
    <w:rsid w:val="004B663C"/>
    <w:rsid w:val="004C506A"/>
    <w:rsid w:val="004C5CEB"/>
    <w:rsid w:val="004C7147"/>
    <w:rsid w:val="004C74CA"/>
    <w:rsid w:val="004D01B7"/>
    <w:rsid w:val="004D01B8"/>
    <w:rsid w:val="004D056F"/>
    <w:rsid w:val="004D4B82"/>
    <w:rsid w:val="004D5F26"/>
    <w:rsid w:val="004E0E9C"/>
    <w:rsid w:val="004E323D"/>
    <w:rsid w:val="004E7692"/>
    <w:rsid w:val="004F25B3"/>
    <w:rsid w:val="004F28EC"/>
    <w:rsid w:val="004F3835"/>
    <w:rsid w:val="004F59ED"/>
    <w:rsid w:val="004F64A5"/>
    <w:rsid w:val="0050055E"/>
    <w:rsid w:val="0051006C"/>
    <w:rsid w:val="005270DB"/>
    <w:rsid w:val="00531588"/>
    <w:rsid w:val="00532A21"/>
    <w:rsid w:val="00534681"/>
    <w:rsid w:val="00534A95"/>
    <w:rsid w:val="00536F97"/>
    <w:rsid w:val="005416CB"/>
    <w:rsid w:val="005437C8"/>
    <w:rsid w:val="00546F8B"/>
    <w:rsid w:val="00547267"/>
    <w:rsid w:val="005541E5"/>
    <w:rsid w:val="00554439"/>
    <w:rsid w:val="00554AA0"/>
    <w:rsid w:val="00556870"/>
    <w:rsid w:val="0056068E"/>
    <w:rsid w:val="00563442"/>
    <w:rsid w:val="0056348E"/>
    <w:rsid w:val="00565B42"/>
    <w:rsid w:val="00566D31"/>
    <w:rsid w:val="005749B3"/>
    <w:rsid w:val="00575B0F"/>
    <w:rsid w:val="00575B32"/>
    <w:rsid w:val="00580E52"/>
    <w:rsid w:val="00585972"/>
    <w:rsid w:val="005936C9"/>
    <w:rsid w:val="0059460C"/>
    <w:rsid w:val="00597508"/>
    <w:rsid w:val="0059762D"/>
    <w:rsid w:val="005A0532"/>
    <w:rsid w:val="005A3A5A"/>
    <w:rsid w:val="005A3F86"/>
    <w:rsid w:val="005A45FC"/>
    <w:rsid w:val="005A5940"/>
    <w:rsid w:val="005A6DD5"/>
    <w:rsid w:val="005B024B"/>
    <w:rsid w:val="005B0767"/>
    <w:rsid w:val="005B2515"/>
    <w:rsid w:val="005B26BB"/>
    <w:rsid w:val="005B35E2"/>
    <w:rsid w:val="005B4871"/>
    <w:rsid w:val="005C36A1"/>
    <w:rsid w:val="005C3A06"/>
    <w:rsid w:val="005C4806"/>
    <w:rsid w:val="005C4CE6"/>
    <w:rsid w:val="005C568D"/>
    <w:rsid w:val="005C5DF4"/>
    <w:rsid w:val="005D0FF1"/>
    <w:rsid w:val="005D4089"/>
    <w:rsid w:val="005D52C2"/>
    <w:rsid w:val="005D57C7"/>
    <w:rsid w:val="005E0E1D"/>
    <w:rsid w:val="005F1510"/>
    <w:rsid w:val="005F1564"/>
    <w:rsid w:val="005F268F"/>
    <w:rsid w:val="005F2DAC"/>
    <w:rsid w:val="005F2E7E"/>
    <w:rsid w:val="00602C3A"/>
    <w:rsid w:val="00610771"/>
    <w:rsid w:val="006122BA"/>
    <w:rsid w:val="0062029A"/>
    <w:rsid w:val="00620FA2"/>
    <w:rsid w:val="006216B9"/>
    <w:rsid w:val="00630BF9"/>
    <w:rsid w:val="00631BED"/>
    <w:rsid w:val="006329D0"/>
    <w:rsid w:val="00634200"/>
    <w:rsid w:val="006350B5"/>
    <w:rsid w:val="006367A6"/>
    <w:rsid w:val="0063784D"/>
    <w:rsid w:val="00641F24"/>
    <w:rsid w:val="00642EF5"/>
    <w:rsid w:val="006478BF"/>
    <w:rsid w:val="00653C21"/>
    <w:rsid w:val="00656173"/>
    <w:rsid w:val="00675233"/>
    <w:rsid w:val="006769E6"/>
    <w:rsid w:val="00677898"/>
    <w:rsid w:val="00683EB6"/>
    <w:rsid w:val="0068472E"/>
    <w:rsid w:val="006863F9"/>
    <w:rsid w:val="00690093"/>
    <w:rsid w:val="00690E37"/>
    <w:rsid w:val="00691BB0"/>
    <w:rsid w:val="00694670"/>
    <w:rsid w:val="0069533E"/>
    <w:rsid w:val="006A169C"/>
    <w:rsid w:val="006A1EC4"/>
    <w:rsid w:val="006A70E9"/>
    <w:rsid w:val="006A73C1"/>
    <w:rsid w:val="006A7D54"/>
    <w:rsid w:val="006B095B"/>
    <w:rsid w:val="006B2290"/>
    <w:rsid w:val="006B4CBE"/>
    <w:rsid w:val="006C7262"/>
    <w:rsid w:val="006D158B"/>
    <w:rsid w:val="006D1CAE"/>
    <w:rsid w:val="006D216C"/>
    <w:rsid w:val="006D3723"/>
    <w:rsid w:val="006D3834"/>
    <w:rsid w:val="006E411A"/>
    <w:rsid w:val="006E5692"/>
    <w:rsid w:val="006E5E08"/>
    <w:rsid w:val="006E5E52"/>
    <w:rsid w:val="006E6AF7"/>
    <w:rsid w:val="006E7BE2"/>
    <w:rsid w:val="006F4C3A"/>
    <w:rsid w:val="007012C7"/>
    <w:rsid w:val="0070433A"/>
    <w:rsid w:val="007065E1"/>
    <w:rsid w:val="00706EF8"/>
    <w:rsid w:val="00711963"/>
    <w:rsid w:val="00714043"/>
    <w:rsid w:val="00715D95"/>
    <w:rsid w:val="00715F39"/>
    <w:rsid w:val="007161AD"/>
    <w:rsid w:val="00717D88"/>
    <w:rsid w:val="007238C2"/>
    <w:rsid w:val="00725988"/>
    <w:rsid w:val="00726A43"/>
    <w:rsid w:val="0073729F"/>
    <w:rsid w:val="00737F4C"/>
    <w:rsid w:val="00741D1A"/>
    <w:rsid w:val="00743051"/>
    <w:rsid w:val="007455D1"/>
    <w:rsid w:val="007467AD"/>
    <w:rsid w:val="00746849"/>
    <w:rsid w:val="007508CD"/>
    <w:rsid w:val="0075440C"/>
    <w:rsid w:val="0076065D"/>
    <w:rsid w:val="00761A81"/>
    <w:rsid w:val="0076289D"/>
    <w:rsid w:val="00767363"/>
    <w:rsid w:val="007734F8"/>
    <w:rsid w:val="007757B6"/>
    <w:rsid w:val="00775C63"/>
    <w:rsid w:val="007806CE"/>
    <w:rsid w:val="00780865"/>
    <w:rsid w:val="00780CF2"/>
    <w:rsid w:val="00786056"/>
    <w:rsid w:val="00786C89"/>
    <w:rsid w:val="00787346"/>
    <w:rsid w:val="0078771F"/>
    <w:rsid w:val="0079146A"/>
    <w:rsid w:val="00793524"/>
    <w:rsid w:val="007942D3"/>
    <w:rsid w:val="00796179"/>
    <w:rsid w:val="007A0600"/>
    <w:rsid w:val="007B2099"/>
    <w:rsid w:val="007B5216"/>
    <w:rsid w:val="007B6248"/>
    <w:rsid w:val="007B6C09"/>
    <w:rsid w:val="007B7741"/>
    <w:rsid w:val="007C02CA"/>
    <w:rsid w:val="007C421F"/>
    <w:rsid w:val="007C4951"/>
    <w:rsid w:val="007C5E05"/>
    <w:rsid w:val="007E09DA"/>
    <w:rsid w:val="007E0F8A"/>
    <w:rsid w:val="007E44B8"/>
    <w:rsid w:val="007E4931"/>
    <w:rsid w:val="007E4C08"/>
    <w:rsid w:val="007E67DD"/>
    <w:rsid w:val="007F1995"/>
    <w:rsid w:val="007F1D2F"/>
    <w:rsid w:val="007F42E7"/>
    <w:rsid w:val="007F4400"/>
    <w:rsid w:val="007F5404"/>
    <w:rsid w:val="007F5C50"/>
    <w:rsid w:val="007F718D"/>
    <w:rsid w:val="00800857"/>
    <w:rsid w:val="00801FAD"/>
    <w:rsid w:val="00805A83"/>
    <w:rsid w:val="00807FD9"/>
    <w:rsid w:val="00811660"/>
    <w:rsid w:val="00814EC0"/>
    <w:rsid w:val="008161FE"/>
    <w:rsid w:val="008178B6"/>
    <w:rsid w:val="0082008F"/>
    <w:rsid w:val="0082381A"/>
    <w:rsid w:val="0082456C"/>
    <w:rsid w:val="00825374"/>
    <w:rsid w:val="0083002C"/>
    <w:rsid w:val="0083420F"/>
    <w:rsid w:val="008346D9"/>
    <w:rsid w:val="00837FE1"/>
    <w:rsid w:val="00841CFC"/>
    <w:rsid w:val="00842095"/>
    <w:rsid w:val="0084762F"/>
    <w:rsid w:val="008619B2"/>
    <w:rsid w:val="00863463"/>
    <w:rsid w:val="0086502F"/>
    <w:rsid w:val="008657D9"/>
    <w:rsid w:val="00865AE0"/>
    <w:rsid w:val="00865B74"/>
    <w:rsid w:val="00866063"/>
    <w:rsid w:val="008668F6"/>
    <w:rsid w:val="00866D78"/>
    <w:rsid w:val="008705AD"/>
    <w:rsid w:val="00872D4D"/>
    <w:rsid w:val="00880A93"/>
    <w:rsid w:val="008833AC"/>
    <w:rsid w:val="00883F85"/>
    <w:rsid w:val="00884151"/>
    <w:rsid w:val="0089055D"/>
    <w:rsid w:val="008913EB"/>
    <w:rsid w:val="0089657F"/>
    <w:rsid w:val="0089679E"/>
    <w:rsid w:val="008974F0"/>
    <w:rsid w:val="00897FDF"/>
    <w:rsid w:val="008A03F2"/>
    <w:rsid w:val="008A1499"/>
    <w:rsid w:val="008A249E"/>
    <w:rsid w:val="008A4E07"/>
    <w:rsid w:val="008A4E62"/>
    <w:rsid w:val="008A5227"/>
    <w:rsid w:val="008A6DC6"/>
    <w:rsid w:val="008B012A"/>
    <w:rsid w:val="008B17BC"/>
    <w:rsid w:val="008B2116"/>
    <w:rsid w:val="008B267A"/>
    <w:rsid w:val="008B47B8"/>
    <w:rsid w:val="008B4903"/>
    <w:rsid w:val="008B64CF"/>
    <w:rsid w:val="008C48AA"/>
    <w:rsid w:val="008C59EF"/>
    <w:rsid w:val="008C7F23"/>
    <w:rsid w:val="008D0CEE"/>
    <w:rsid w:val="008D31C1"/>
    <w:rsid w:val="008E04AD"/>
    <w:rsid w:val="008E2B74"/>
    <w:rsid w:val="008E5DCF"/>
    <w:rsid w:val="008E5E64"/>
    <w:rsid w:val="008F0698"/>
    <w:rsid w:val="008F0BB2"/>
    <w:rsid w:val="008F1578"/>
    <w:rsid w:val="008F49C2"/>
    <w:rsid w:val="008F5CF0"/>
    <w:rsid w:val="008F7460"/>
    <w:rsid w:val="00902664"/>
    <w:rsid w:val="00904113"/>
    <w:rsid w:val="00906E17"/>
    <w:rsid w:val="00907DC2"/>
    <w:rsid w:val="00911AE6"/>
    <w:rsid w:val="00911F89"/>
    <w:rsid w:val="0091328D"/>
    <w:rsid w:val="00914714"/>
    <w:rsid w:val="00923710"/>
    <w:rsid w:val="00930BA1"/>
    <w:rsid w:val="0093169E"/>
    <w:rsid w:val="009335B3"/>
    <w:rsid w:val="009457C6"/>
    <w:rsid w:val="00946006"/>
    <w:rsid w:val="009466F9"/>
    <w:rsid w:val="009505C9"/>
    <w:rsid w:val="00950752"/>
    <w:rsid w:val="00957592"/>
    <w:rsid w:val="00964D2E"/>
    <w:rsid w:val="00965F8A"/>
    <w:rsid w:val="00966424"/>
    <w:rsid w:val="00972915"/>
    <w:rsid w:val="00973CD8"/>
    <w:rsid w:val="0097475D"/>
    <w:rsid w:val="0097664D"/>
    <w:rsid w:val="0097733A"/>
    <w:rsid w:val="009802B3"/>
    <w:rsid w:val="009816EA"/>
    <w:rsid w:val="00984D31"/>
    <w:rsid w:val="00985ED4"/>
    <w:rsid w:val="00987BFA"/>
    <w:rsid w:val="00993D80"/>
    <w:rsid w:val="009A2556"/>
    <w:rsid w:val="009A7421"/>
    <w:rsid w:val="009B513E"/>
    <w:rsid w:val="009B6B83"/>
    <w:rsid w:val="009C1DE5"/>
    <w:rsid w:val="009C2113"/>
    <w:rsid w:val="009C2DE6"/>
    <w:rsid w:val="009D023E"/>
    <w:rsid w:val="009D1128"/>
    <w:rsid w:val="009D3B35"/>
    <w:rsid w:val="009D3EB1"/>
    <w:rsid w:val="009D60ED"/>
    <w:rsid w:val="009D742D"/>
    <w:rsid w:val="009E05D7"/>
    <w:rsid w:val="009E2F13"/>
    <w:rsid w:val="009F2A96"/>
    <w:rsid w:val="009F3CA8"/>
    <w:rsid w:val="009F4BFD"/>
    <w:rsid w:val="009F6C9A"/>
    <w:rsid w:val="009F7890"/>
    <w:rsid w:val="00A0296D"/>
    <w:rsid w:val="00A04561"/>
    <w:rsid w:val="00A05D8D"/>
    <w:rsid w:val="00A05DAB"/>
    <w:rsid w:val="00A05EBA"/>
    <w:rsid w:val="00A111D1"/>
    <w:rsid w:val="00A20721"/>
    <w:rsid w:val="00A233BF"/>
    <w:rsid w:val="00A23916"/>
    <w:rsid w:val="00A274FF"/>
    <w:rsid w:val="00A30311"/>
    <w:rsid w:val="00A30BBC"/>
    <w:rsid w:val="00A32AA3"/>
    <w:rsid w:val="00A36294"/>
    <w:rsid w:val="00A3710E"/>
    <w:rsid w:val="00A44FF6"/>
    <w:rsid w:val="00A47EF0"/>
    <w:rsid w:val="00A53C63"/>
    <w:rsid w:val="00A5475A"/>
    <w:rsid w:val="00A600CC"/>
    <w:rsid w:val="00A605AA"/>
    <w:rsid w:val="00A62C15"/>
    <w:rsid w:val="00A707E3"/>
    <w:rsid w:val="00A75DA6"/>
    <w:rsid w:val="00A848C4"/>
    <w:rsid w:val="00A84E47"/>
    <w:rsid w:val="00A850C7"/>
    <w:rsid w:val="00A85D43"/>
    <w:rsid w:val="00A85F15"/>
    <w:rsid w:val="00A8761B"/>
    <w:rsid w:val="00A917A4"/>
    <w:rsid w:val="00A91EC9"/>
    <w:rsid w:val="00A93D97"/>
    <w:rsid w:val="00A94089"/>
    <w:rsid w:val="00A94A70"/>
    <w:rsid w:val="00A94ECD"/>
    <w:rsid w:val="00A979A2"/>
    <w:rsid w:val="00AA0D3E"/>
    <w:rsid w:val="00AA15F1"/>
    <w:rsid w:val="00AA49C3"/>
    <w:rsid w:val="00AA6F92"/>
    <w:rsid w:val="00AA740F"/>
    <w:rsid w:val="00AB03BE"/>
    <w:rsid w:val="00AB2D61"/>
    <w:rsid w:val="00AB34A8"/>
    <w:rsid w:val="00AB3F4E"/>
    <w:rsid w:val="00AB414D"/>
    <w:rsid w:val="00AB4AAC"/>
    <w:rsid w:val="00AB6029"/>
    <w:rsid w:val="00AB6934"/>
    <w:rsid w:val="00AC0610"/>
    <w:rsid w:val="00AC0E05"/>
    <w:rsid w:val="00AC12D0"/>
    <w:rsid w:val="00AC16D1"/>
    <w:rsid w:val="00AC3AD9"/>
    <w:rsid w:val="00AD0B18"/>
    <w:rsid w:val="00AD6162"/>
    <w:rsid w:val="00AD6CD9"/>
    <w:rsid w:val="00AE7623"/>
    <w:rsid w:val="00AF42DE"/>
    <w:rsid w:val="00AF6E4E"/>
    <w:rsid w:val="00B019DF"/>
    <w:rsid w:val="00B05270"/>
    <w:rsid w:val="00B0587B"/>
    <w:rsid w:val="00B068D0"/>
    <w:rsid w:val="00B10622"/>
    <w:rsid w:val="00B15D6F"/>
    <w:rsid w:val="00B173A7"/>
    <w:rsid w:val="00B24974"/>
    <w:rsid w:val="00B27FC7"/>
    <w:rsid w:val="00B309BB"/>
    <w:rsid w:val="00B31096"/>
    <w:rsid w:val="00B32343"/>
    <w:rsid w:val="00B3369F"/>
    <w:rsid w:val="00B339F1"/>
    <w:rsid w:val="00B33DA0"/>
    <w:rsid w:val="00B34F1A"/>
    <w:rsid w:val="00B37EA0"/>
    <w:rsid w:val="00B400D5"/>
    <w:rsid w:val="00B40C1B"/>
    <w:rsid w:val="00B43F14"/>
    <w:rsid w:val="00B4705A"/>
    <w:rsid w:val="00B51212"/>
    <w:rsid w:val="00B51FC6"/>
    <w:rsid w:val="00B54FF7"/>
    <w:rsid w:val="00B626F5"/>
    <w:rsid w:val="00B646F5"/>
    <w:rsid w:val="00B64E04"/>
    <w:rsid w:val="00B723E1"/>
    <w:rsid w:val="00B730EA"/>
    <w:rsid w:val="00B73FA0"/>
    <w:rsid w:val="00B77BD9"/>
    <w:rsid w:val="00B77D1D"/>
    <w:rsid w:val="00B800C8"/>
    <w:rsid w:val="00B80354"/>
    <w:rsid w:val="00B84BF3"/>
    <w:rsid w:val="00B93937"/>
    <w:rsid w:val="00B93A83"/>
    <w:rsid w:val="00B94E6C"/>
    <w:rsid w:val="00B967C8"/>
    <w:rsid w:val="00BA0FC1"/>
    <w:rsid w:val="00BB1EF1"/>
    <w:rsid w:val="00BB30E6"/>
    <w:rsid w:val="00BB4354"/>
    <w:rsid w:val="00BB4606"/>
    <w:rsid w:val="00BB6A16"/>
    <w:rsid w:val="00BB7542"/>
    <w:rsid w:val="00BD3A77"/>
    <w:rsid w:val="00BD4FDE"/>
    <w:rsid w:val="00BD5256"/>
    <w:rsid w:val="00BD68F5"/>
    <w:rsid w:val="00BF018B"/>
    <w:rsid w:val="00BF358F"/>
    <w:rsid w:val="00BF7F73"/>
    <w:rsid w:val="00C0076B"/>
    <w:rsid w:val="00C01DF9"/>
    <w:rsid w:val="00C0411A"/>
    <w:rsid w:val="00C11FDC"/>
    <w:rsid w:val="00C1399B"/>
    <w:rsid w:val="00C14049"/>
    <w:rsid w:val="00C168DE"/>
    <w:rsid w:val="00C2197B"/>
    <w:rsid w:val="00C227F1"/>
    <w:rsid w:val="00C23D2F"/>
    <w:rsid w:val="00C23DD1"/>
    <w:rsid w:val="00C251A3"/>
    <w:rsid w:val="00C26783"/>
    <w:rsid w:val="00C3486B"/>
    <w:rsid w:val="00C35145"/>
    <w:rsid w:val="00C429EF"/>
    <w:rsid w:val="00C443BD"/>
    <w:rsid w:val="00C44ACB"/>
    <w:rsid w:val="00C451C5"/>
    <w:rsid w:val="00C52341"/>
    <w:rsid w:val="00C54658"/>
    <w:rsid w:val="00C57F77"/>
    <w:rsid w:val="00C62C9A"/>
    <w:rsid w:val="00C62CD2"/>
    <w:rsid w:val="00C66FC4"/>
    <w:rsid w:val="00C675BA"/>
    <w:rsid w:val="00C72C25"/>
    <w:rsid w:val="00C74805"/>
    <w:rsid w:val="00C77287"/>
    <w:rsid w:val="00C77A5F"/>
    <w:rsid w:val="00C77FF3"/>
    <w:rsid w:val="00C81262"/>
    <w:rsid w:val="00C81324"/>
    <w:rsid w:val="00C83733"/>
    <w:rsid w:val="00C8390F"/>
    <w:rsid w:val="00C90202"/>
    <w:rsid w:val="00C9161D"/>
    <w:rsid w:val="00C93BAD"/>
    <w:rsid w:val="00C9564F"/>
    <w:rsid w:val="00C963C2"/>
    <w:rsid w:val="00C96544"/>
    <w:rsid w:val="00CA0521"/>
    <w:rsid w:val="00CA0933"/>
    <w:rsid w:val="00CA0C1D"/>
    <w:rsid w:val="00CA65E6"/>
    <w:rsid w:val="00CB00EB"/>
    <w:rsid w:val="00CB048A"/>
    <w:rsid w:val="00CB0C5E"/>
    <w:rsid w:val="00CB1B96"/>
    <w:rsid w:val="00CB4CF2"/>
    <w:rsid w:val="00CC1A3B"/>
    <w:rsid w:val="00CC3283"/>
    <w:rsid w:val="00CC4292"/>
    <w:rsid w:val="00CC68C3"/>
    <w:rsid w:val="00CD0C6F"/>
    <w:rsid w:val="00CD0E4E"/>
    <w:rsid w:val="00CD74C1"/>
    <w:rsid w:val="00CD784B"/>
    <w:rsid w:val="00CE17EA"/>
    <w:rsid w:val="00CE74D0"/>
    <w:rsid w:val="00CE7D7C"/>
    <w:rsid w:val="00CF1848"/>
    <w:rsid w:val="00CF18CD"/>
    <w:rsid w:val="00CF1E23"/>
    <w:rsid w:val="00CF2C9B"/>
    <w:rsid w:val="00CF3A59"/>
    <w:rsid w:val="00CF487D"/>
    <w:rsid w:val="00CF6410"/>
    <w:rsid w:val="00D02A0A"/>
    <w:rsid w:val="00D03299"/>
    <w:rsid w:val="00D05317"/>
    <w:rsid w:val="00D06F81"/>
    <w:rsid w:val="00D11CDB"/>
    <w:rsid w:val="00D12044"/>
    <w:rsid w:val="00D13878"/>
    <w:rsid w:val="00D13F93"/>
    <w:rsid w:val="00D15D17"/>
    <w:rsid w:val="00D170D9"/>
    <w:rsid w:val="00D1759B"/>
    <w:rsid w:val="00D2073D"/>
    <w:rsid w:val="00D209B7"/>
    <w:rsid w:val="00D21BEE"/>
    <w:rsid w:val="00D2231D"/>
    <w:rsid w:val="00D23757"/>
    <w:rsid w:val="00D25EBE"/>
    <w:rsid w:val="00D2686B"/>
    <w:rsid w:val="00D316C7"/>
    <w:rsid w:val="00D33EFC"/>
    <w:rsid w:val="00D36D84"/>
    <w:rsid w:val="00D40DBC"/>
    <w:rsid w:val="00D41D85"/>
    <w:rsid w:val="00D41EA3"/>
    <w:rsid w:val="00D43DF3"/>
    <w:rsid w:val="00D515AC"/>
    <w:rsid w:val="00D5451D"/>
    <w:rsid w:val="00D575DC"/>
    <w:rsid w:val="00D57DE6"/>
    <w:rsid w:val="00D61C85"/>
    <w:rsid w:val="00D6227D"/>
    <w:rsid w:val="00D62777"/>
    <w:rsid w:val="00D6283D"/>
    <w:rsid w:val="00D63B97"/>
    <w:rsid w:val="00D70A54"/>
    <w:rsid w:val="00D733C9"/>
    <w:rsid w:val="00D738FD"/>
    <w:rsid w:val="00D75806"/>
    <w:rsid w:val="00D75B9F"/>
    <w:rsid w:val="00D75CA6"/>
    <w:rsid w:val="00D76A18"/>
    <w:rsid w:val="00D76E07"/>
    <w:rsid w:val="00D807E0"/>
    <w:rsid w:val="00D80849"/>
    <w:rsid w:val="00D82D94"/>
    <w:rsid w:val="00D82E8F"/>
    <w:rsid w:val="00D94B59"/>
    <w:rsid w:val="00D955D8"/>
    <w:rsid w:val="00D96560"/>
    <w:rsid w:val="00DA3202"/>
    <w:rsid w:val="00DA4D60"/>
    <w:rsid w:val="00DA5DA8"/>
    <w:rsid w:val="00DA625A"/>
    <w:rsid w:val="00DA62BC"/>
    <w:rsid w:val="00DA7495"/>
    <w:rsid w:val="00DB0EDF"/>
    <w:rsid w:val="00DB199F"/>
    <w:rsid w:val="00DB23B6"/>
    <w:rsid w:val="00DB3A1C"/>
    <w:rsid w:val="00DB553F"/>
    <w:rsid w:val="00DB5E0F"/>
    <w:rsid w:val="00DB7501"/>
    <w:rsid w:val="00DC69D3"/>
    <w:rsid w:val="00DD118C"/>
    <w:rsid w:val="00DD1C78"/>
    <w:rsid w:val="00DD462F"/>
    <w:rsid w:val="00DD7573"/>
    <w:rsid w:val="00DE3434"/>
    <w:rsid w:val="00DE4564"/>
    <w:rsid w:val="00DE765C"/>
    <w:rsid w:val="00DE78EE"/>
    <w:rsid w:val="00DF7F17"/>
    <w:rsid w:val="00E00AFD"/>
    <w:rsid w:val="00E00F49"/>
    <w:rsid w:val="00E109F3"/>
    <w:rsid w:val="00E1196E"/>
    <w:rsid w:val="00E150DD"/>
    <w:rsid w:val="00E15F48"/>
    <w:rsid w:val="00E224D0"/>
    <w:rsid w:val="00E23A7D"/>
    <w:rsid w:val="00E243C8"/>
    <w:rsid w:val="00E31DFC"/>
    <w:rsid w:val="00E35D58"/>
    <w:rsid w:val="00E36258"/>
    <w:rsid w:val="00E3630F"/>
    <w:rsid w:val="00E36419"/>
    <w:rsid w:val="00E42552"/>
    <w:rsid w:val="00E4274E"/>
    <w:rsid w:val="00E50654"/>
    <w:rsid w:val="00E51951"/>
    <w:rsid w:val="00E54900"/>
    <w:rsid w:val="00E55F1D"/>
    <w:rsid w:val="00E5625B"/>
    <w:rsid w:val="00E61E21"/>
    <w:rsid w:val="00E66235"/>
    <w:rsid w:val="00E76A6A"/>
    <w:rsid w:val="00E81792"/>
    <w:rsid w:val="00E83130"/>
    <w:rsid w:val="00E83C24"/>
    <w:rsid w:val="00E866BE"/>
    <w:rsid w:val="00E92648"/>
    <w:rsid w:val="00E9318D"/>
    <w:rsid w:val="00E93F3E"/>
    <w:rsid w:val="00E96F59"/>
    <w:rsid w:val="00EA33DE"/>
    <w:rsid w:val="00EB5107"/>
    <w:rsid w:val="00EB5D58"/>
    <w:rsid w:val="00EC0920"/>
    <w:rsid w:val="00EC1197"/>
    <w:rsid w:val="00EC17E0"/>
    <w:rsid w:val="00ED1F01"/>
    <w:rsid w:val="00ED4A2B"/>
    <w:rsid w:val="00EE0991"/>
    <w:rsid w:val="00EE2755"/>
    <w:rsid w:val="00EE3C07"/>
    <w:rsid w:val="00F01227"/>
    <w:rsid w:val="00F024F4"/>
    <w:rsid w:val="00F03936"/>
    <w:rsid w:val="00F03A51"/>
    <w:rsid w:val="00F046ED"/>
    <w:rsid w:val="00F063C2"/>
    <w:rsid w:val="00F075A9"/>
    <w:rsid w:val="00F107B9"/>
    <w:rsid w:val="00F12C8F"/>
    <w:rsid w:val="00F1793F"/>
    <w:rsid w:val="00F22AD9"/>
    <w:rsid w:val="00F23257"/>
    <w:rsid w:val="00F31BF9"/>
    <w:rsid w:val="00F3239C"/>
    <w:rsid w:val="00F36978"/>
    <w:rsid w:val="00F36CE9"/>
    <w:rsid w:val="00F3752B"/>
    <w:rsid w:val="00F413D3"/>
    <w:rsid w:val="00F422EA"/>
    <w:rsid w:val="00F42532"/>
    <w:rsid w:val="00F42BEE"/>
    <w:rsid w:val="00F53193"/>
    <w:rsid w:val="00F5357E"/>
    <w:rsid w:val="00F5407C"/>
    <w:rsid w:val="00F55028"/>
    <w:rsid w:val="00F5583A"/>
    <w:rsid w:val="00F61BC1"/>
    <w:rsid w:val="00F61E42"/>
    <w:rsid w:val="00F62400"/>
    <w:rsid w:val="00F64143"/>
    <w:rsid w:val="00F6422E"/>
    <w:rsid w:val="00F6586C"/>
    <w:rsid w:val="00F65CCF"/>
    <w:rsid w:val="00F660B7"/>
    <w:rsid w:val="00F72095"/>
    <w:rsid w:val="00F74F17"/>
    <w:rsid w:val="00F770A0"/>
    <w:rsid w:val="00F90023"/>
    <w:rsid w:val="00F90159"/>
    <w:rsid w:val="00F901BF"/>
    <w:rsid w:val="00F9038B"/>
    <w:rsid w:val="00F92538"/>
    <w:rsid w:val="00F94774"/>
    <w:rsid w:val="00FA083A"/>
    <w:rsid w:val="00FA5585"/>
    <w:rsid w:val="00FA577D"/>
    <w:rsid w:val="00FA663B"/>
    <w:rsid w:val="00FA7816"/>
    <w:rsid w:val="00FB4DB7"/>
    <w:rsid w:val="00FB50A0"/>
    <w:rsid w:val="00FC33A9"/>
    <w:rsid w:val="00FC53DB"/>
    <w:rsid w:val="00FC6931"/>
    <w:rsid w:val="00FD0AA1"/>
    <w:rsid w:val="00FD11B1"/>
    <w:rsid w:val="00FD1E41"/>
    <w:rsid w:val="00FD202A"/>
    <w:rsid w:val="00FD29DA"/>
    <w:rsid w:val="00FD2AA3"/>
    <w:rsid w:val="00FD4B66"/>
    <w:rsid w:val="00FE1962"/>
    <w:rsid w:val="00FE29A0"/>
    <w:rsid w:val="00FE5B55"/>
    <w:rsid w:val="00FE6223"/>
    <w:rsid w:val="00FE7A69"/>
    <w:rsid w:val="00FF333A"/>
    <w:rsid w:val="00FF5234"/>
    <w:rsid w:val="00FF5BAA"/>
    <w:rsid w:val="00FF5EFE"/>
    <w:rsid w:val="00FF7443"/>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4DE7E8C3"/>
  <w15:docId w15:val="{CAF35D44-54FE-485D-B6D3-4AC03D1C0DC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F1A75"/>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3F1A75"/>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3F1A75"/>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3F1A75"/>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3F1A75"/>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3F1A75"/>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3F1A75"/>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3F1A75"/>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3F1A75"/>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3F1A75"/>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3F1A75"/>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3F1A75"/>
    <w:rPr>
      <w:rFonts w:ascii="Times New Roman" w:eastAsia="SimSun" w:hAnsi="Times New Roman" w:cs="Times New Roman"/>
      <w:sz w:val="20"/>
      <w:szCs w:val="22"/>
      <w:lang w:val="en-GB"/>
    </w:rPr>
  </w:style>
  <w:style w:type="paragraph" w:styleId="Footer">
    <w:name w:val="footer"/>
    <w:basedOn w:val="Normal"/>
    <w:link w:val="FooterChar"/>
    <w:uiPriority w:val="99"/>
    <w:rsid w:val="003F1A75"/>
    <w:pPr>
      <w:tabs>
        <w:tab w:val="center" w:pos="4680"/>
        <w:tab w:val="right" w:pos="9360"/>
      </w:tabs>
    </w:pPr>
    <w:rPr>
      <w:sz w:val="20"/>
    </w:rPr>
  </w:style>
  <w:style w:type="character" w:customStyle="1" w:styleId="FooterChar">
    <w:name w:val="Footer Char"/>
    <w:basedOn w:val="DefaultParagraphFont"/>
    <w:link w:val="Footer"/>
    <w:uiPriority w:val="99"/>
    <w:rsid w:val="003F1A75"/>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3F1A75"/>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3F1A75"/>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3F1A75"/>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3F1A75"/>
    <w:rPr>
      <w:sz w:val="16"/>
      <w:szCs w:val="16"/>
      <w:lang w:val="en-GB"/>
    </w:rPr>
  </w:style>
  <w:style w:type="paragraph" w:styleId="CommentText">
    <w:name w:val="annotation text"/>
    <w:basedOn w:val="Normal"/>
    <w:link w:val="CommentTextChar"/>
    <w:uiPriority w:val="99"/>
    <w:semiHidden/>
    <w:rsid w:val="003F1A75"/>
    <w:rPr>
      <w:sz w:val="20"/>
      <w:szCs w:val="20"/>
    </w:rPr>
  </w:style>
  <w:style w:type="character" w:customStyle="1" w:styleId="CommentTextChar">
    <w:name w:val="Comment Text Char"/>
    <w:basedOn w:val="DefaultParagraphFont"/>
    <w:link w:val="CommentText"/>
    <w:uiPriority w:val="99"/>
    <w:semiHidden/>
    <w:rsid w:val="003F1A75"/>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qFormat/>
    <w:rsid w:val="003F1A75"/>
    <w:rPr>
      <w:vertAlign w:val="superscript"/>
      <w:lang w:val="en-GB"/>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uiPriority w:val="99"/>
    <w:unhideWhenUsed/>
    <w:qFormat/>
    <w:rsid w:val="003F1A75"/>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qFormat/>
    <w:rsid w:val="003F1A75"/>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3F1A75"/>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3F1A75"/>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3F1A75"/>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3F1A75"/>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3F1A75"/>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3F1A75"/>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3F1A75"/>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3F1A75"/>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3F1A75"/>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3F1A75"/>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3F1A75"/>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3F1A75"/>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3F1A75"/>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3F1A75"/>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3F1A75"/>
    <w:pPr>
      <w:spacing w:after="120"/>
      <w:ind w:left="567"/>
    </w:pPr>
  </w:style>
  <w:style w:type="paragraph" w:customStyle="1" w:styleId="Footnote">
    <w:name w:val="Footnote"/>
    <w:basedOn w:val="FootnoteText"/>
    <w:semiHidden/>
    <w:qFormat/>
    <w:rsid w:val="003F1A75"/>
    <w:rPr>
      <w:szCs w:val="18"/>
    </w:rPr>
  </w:style>
  <w:style w:type="paragraph" w:customStyle="1" w:styleId="Annex">
    <w:name w:val="Annex"/>
    <w:basedOn w:val="Normal"/>
    <w:semiHidden/>
    <w:qFormat/>
    <w:rsid w:val="003F1A75"/>
    <w:pPr>
      <w:spacing w:after="240"/>
    </w:pPr>
    <w:rPr>
      <w:b/>
      <w:sz w:val="28"/>
    </w:rPr>
  </w:style>
  <w:style w:type="paragraph" w:customStyle="1" w:styleId="ABSymbol">
    <w:name w:val="AB_Symbol"/>
    <w:basedOn w:val="Normal"/>
    <w:qFormat/>
    <w:rsid w:val="003F1A75"/>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3F1A75"/>
    <w:pPr>
      <w:numPr>
        <w:numId w:val="7"/>
      </w:numPr>
      <w:tabs>
        <w:tab w:val="left" w:pos="3969"/>
      </w:tabs>
      <w:spacing w:before="120" w:after="120"/>
    </w:pPr>
  </w:style>
  <w:style w:type="paragraph" w:customStyle="1" w:styleId="AFCorNNormal">
    <w:name w:val="AF_CorNNormal"/>
    <w:basedOn w:val="Normal"/>
    <w:unhideWhenUsed/>
    <w:rsid w:val="003F1A75"/>
    <w:pPr>
      <w:jc w:val="left"/>
    </w:pPr>
  </w:style>
  <w:style w:type="paragraph" w:customStyle="1" w:styleId="AEDistrNormal">
    <w:name w:val="AE_DistrNormal"/>
    <w:basedOn w:val="Normal"/>
    <w:unhideWhenUsed/>
    <w:rsid w:val="003F1A75"/>
    <w:pPr>
      <w:jc w:val="left"/>
    </w:pPr>
  </w:style>
  <w:style w:type="paragraph" w:customStyle="1" w:styleId="AASmallLogo">
    <w:name w:val="AA_SmallLogo"/>
    <w:basedOn w:val="AEDistrNormal"/>
    <w:unhideWhenUsed/>
    <w:rsid w:val="003F1A75"/>
    <w:pPr>
      <w:spacing w:before="40"/>
    </w:pPr>
    <w:rPr>
      <w:sz w:val="4"/>
    </w:rPr>
  </w:style>
  <w:style w:type="paragraph" w:customStyle="1" w:styleId="ACLargeLogo">
    <w:name w:val="AC_LargeLogo"/>
    <w:basedOn w:val="AFCorNNormal"/>
    <w:next w:val="AISpacer"/>
    <w:unhideWhenUsed/>
    <w:rsid w:val="003F1A75"/>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3F1A75"/>
    <w:rPr>
      <w:b/>
      <w:bCs/>
    </w:rPr>
  </w:style>
  <w:style w:type="character" w:customStyle="1" w:styleId="CommentSubjectChar">
    <w:name w:val="Comment Subject Char"/>
    <w:basedOn w:val="CommentTextChar"/>
    <w:link w:val="CommentSubject"/>
    <w:uiPriority w:val="99"/>
    <w:semiHidden/>
    <w:rsid w:val="003F1A75"/>
    <w:rPr>
      <w:rFonts w:ascii="Times New Roman" w:eastAsia="SimSun" w:hAnsi="Times New Roman" w:cs="Times New Roman"/>
      <w:b/>
      <w:bCs/>
      <w:sz w:val="20"/>
      <w:szCs w:val="20"/>
      <w:lang w:val="en-GB"/>
    </w:rPr>
  </w:style>
  <w:style w:type="paragraph" w:customStyle="1" w:styleId="Item">
    <w:name w:val="Item"/>
    <w:basedOn w:val="Normal"/>
    <w:semiHidden/>
    <w:qFormat/>
    <w:rsid w:val="003F1A75"/>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3F1A75"/>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3F1A75"/>
    <w:pPr>
      <w:contextualSpacing/>
    </w:pPr>
  </w:style>
  <w:style w:type="numbering" w:customStyle="1" w:styleId="ListCBD">
    <w:name w:val="ListCBD"/>
    <w:basedOn w:val="NoList"/>
    <w:uiPriority w:val="99"/>
    <w:rsid w:val="003F1A75"/>
    <w:pPr>
      <w:numPr>
        <w:numId w:val="5"/>
      </w:numPr>
    </w:pPr>
  </w:style>
  <w:style w:type="numbering" w:customStyle="1" w:styleId="CBDHeadings">
    <w:name w:val="CBD_Headings"/>
    <w:basedOn w:val="ListCBD"/>
    <w:uiPriority w:val="99"/>
    <w:rsid w:val="003F1A75"/>
    <w:pPr>
      <w:numPr>
        <w:numId w:val="6"/>
      </w:numPr>
    </w:pPr>
  </w:style>
  <w:style w:type="paragraph" w:customStyle="1" w:styleId="AISpacer">
    <w:name w:val="AI_Spacer"/>
    <w:next w:val="Normal"/>
    <w:unhideWhenUsed/>
    <w:qFormat/>
    <w:rsid w:val="003F1A75"/>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3F1A75"/>
    <w:pPr>
      <w:spacing w:before="120"/>
    </w:pPr>
  </w:style>
  <w:style w:type="paragraph" w:customStyle="1" w:styleId="AFCorNBold">
    <w:name w:val="AF_CorNBold"/>
    <w:basedOn w:val="AFCorNNormal"/>
    <w:next w:val="AFCorNNormal"/>
    <w:unhideWhenUsed/>
    <w:qFormat/>
    <w:rsid w:val="003F1A75"/>
    <w:rPr>
      <w:b/>
    </w:rPr>
  </w:style>
  <w:style w:type="paragraph" w:customStyle="1" w:styleId="AFCorN12Bold">
    <w:name w:val="AF_CorN12Bold"/>
    <w:basedOn w:val="AFCorNNormal"/>
    <w:next w:val="AFCorNNormal"/>
    <w:unhideWhenUsed/>
    <w:qFormat/>
    <w:rsid w:val="003F1A75"/>
    <w:rPr>
      <w:b/>
      <w:sz w:val="24"/>
    </w:rPr>
  </w:style>
  <w:style w:type="paragraph" w:customStyle="1" w:styleId="CBDAgendaItem">
    <w:name w:val="CBD_AgendaItem"/>
    <w:basedOn w:val="Normal"/>
    <w:qFormat/>
    <w:rsid w:val="003F1A75"/>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3F1A75"/>
    <w:pPr>
      <w:spacing w:after="120"/>
      <w:ind w:left="1134" w:firstLine="567"/>
    </w:pPr>
  </w:style>
  <w:style w:type="paragraph" w:customStyle="1" w:styleId="CBDDesicionAnnex">
    <w:name w:val="CBD_DesicionAnnex"/>
    <w:basedOn w:val="CBDNormal"/>
    <w:next w:val="CBDDesicionText"/>
    <w:qFormat/>
    <w:rsid w:val="003F1A75"/>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3F1A75"/>
    <w:pPr>
      <w:keepNext/>
      <w:keepLines/>
      <w:spacing w:after="240"/>
      <w:jc w:val="left"/>
    </w:pPr>
    <w:rPr>
      <w:b/>
      <w:sz w:val="28"/>
      <w:lang w:bidi="ar-SY"/>
    </w:rPr>
  </w:style>
  <w:style w:type="paragraph" w:customStyle="1" w:styleId="CBDSubTitle">
    <w:name w:val="CBD_SubTitle"/>
    <w:basedOn w:val="CBDNormal"/>
    <w:qFormat/>
    <w:rsid w:val="003F1A75"/>
    <w:pPr>
      <w:keepNext/>
      <w:keepLines/>
      <w:spacing w:before="240" w:after="240"/>
      <w:ind w:left="567"/>
      <w:jc w:val="left"/>
    </w:pPr>
    <w:rPr>
      <w:b/>
    </w:rPr>
  </w:style>
  <w:style w:type="paragraph" w:customStyle="1" w:styleId="CBDTitle">
    <w:name w:val="CBD_Title"/>
    <w:basedOn w:val="CBDNormal"/>
    <w:next w:val="CBDSubTitle"/>
    <w:qFormat/>
    <w:rsid w:val="003F1A75"/>
    <w:pPr>
      <w:keepNext/>
      <w:keepLines/>
      <w:spacing w:before="240" w:after="240"/>
      <w:ind w:left="567"/>
      <w:jc w:val="left"/>
    </w:pPr>
    <w:rPr>
      <w:b/>
      <w:sz w:val="28"/>
    </w:rPr>
  </w:style>
  <w:style w:type="paragraph" w:customStyle="1" w:styleId="AENormal">
    <w:name w:val="AE_Normal"/>
    <w:basedOn w:val="Normal"/>
    <w:rsid w:val="003F1A75"/>
  </w:style>
  <w:style w:type="paragraph" w:customStyle="1" w:styleId="CBDH1">
    <w:name w:val="CBD_H1"/>
    <w:basedOn w:val="CBDNormal"/>
    <w:qFormat/>
    <w:rsid w:val="003F1A75"/>
    <w:pPr>
      <w:keepNext/>
      <w:keepLines/>
      <w:spacing w:before="240" w:after="120"/>
      <w:ind w:left="567" w:hanging="567"/>
      <w:jc w:val="left"/>
      <w:outlineLvl w:val="0"/>
    </w:pPr>
    <w:rPr>
      <w:b/>
      <w:sz w:val="28"/>
    </w:rPr>
  </w:style>
  <w:style w:type="paragraph" w:customStyle="1" w:styleId="CBDH2">
    <w:name w:val="CBD_H2"/>
    <w:basedOn w:val="CBDNormal"/>
    <w:qFormat/>
    <w:rsid w:val="003F1A75"/>
    <w:pPr>
      <w:keepNext/>
      <w:keepLines/>
      <w:ind w:left="567" w:hanging="567"/>
    </w:pPr>
    <w:rPr>
      <w:b/>
      <w:sz w:val="24"/>
    </w:rPr>
  </w:style>
  <w:style w:type="paragraph" w:customStyle="1" w:styleId="CBDFootnoteText">
    <w:name w:val="CBD_Footnote_Text"/>
    <w:basedOn w:val="CBDNormal"/>
    <w:qFormat/>
    <w:rsid w:val="003F1A75"/>
    <w:pPr>
      <w:jc w:val="left"/>
    </w:pPr>
    <w:rPr>
      <w:sz w:val="18"/>
    </w:rPr>
  </w:style>
  <w:style w:type="paragraph" w:customStyle="1" w:styleId="CBDFooter">
    <w:name w:val="CBD_Footer"/>
    <w:basedOn w:val="CBDNormal"/>
    <w:qFormat/>
    <w:rsid w:val="003F1A75"/>
    <w:rPr>
      <w:sz w:val="20"/>
    </w:rPr>
  </w:style>
  <w:style w:type="paragraph" w:customStyle="1" w:styleId="CBDHeader">
    <w:name w:val="CBD_Header"/>
    <w:basedOn w:val="CBDNormal"/>
    <w:next w:val="CBDFooter"/>
    <w:qFormat/>
    <w:rsid w:val="003F1A75"/>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3F1A75"/>
    <w:pPr>
      <w:keepNext/>
      <w:keepLines/>
      <w:spacing w:before="120" w:after="120"/>
      <w:ind w:left="567" w:hanging="567"/>
      <w:jc w:val="left"/>
    </w:pPr>
    <w:rPr>
      <w:b/>
    </w:rPr>
  </w:style>
  <w:style w:type="paragraph" w:customStyle="1" w:styleId="CBDH4">
    <w:name w:val="CBD_H4"/>
    <w:basedOn w:val="CBDNormal"/>
    <w:rsid w:val="003F1A75"/>
    <w:pPr>
      <w:keepNext/>
      <w:keepLines/>
      <w:spacing w:before="120" w:after="120"/>
      <w:ind w:left="567" w:hanging="567"/>
      <w:jc w:val="left"/>
    </w:pPr>
    <w:rPr>
      <w:b/>
    </w:rPr>
  </w:style>
  <w:style w:type="paragraph" w:customStyle="1" w:styleId="CBDH5">
    <w:name w:val="CBD_H5"/>
    <w:basedOn w:val="CBDNormal"/>
    <w:qFormat/>
    <w:rsid w:val="003F1A75"/>
    <w:pPr>
      <w:keepNext/>
      <w:keepLines/>
      <w:spacing w:before="120" w:after="120"/>
      <w:ind w:left="567" w:hanging="567"/>
      <w:jc w:val="left"/>
    </w:pPr>
    <w:rPr>
      <w:i/>
    </w:rPr>
  </w:style>
  <w:style w:type="paragraph" w:customStyle="1" w:styleId="CBDTableNormal">
    <w:name w:val="CBD_TableNormal"/>
    <w:basedOn w:val="CBDNormal"/>
    <w:qFormat/>
    <w:rsid w:val="003F1A75"/>
    <w:pPr>
      <w:spacing w:before="40" w:after="80"/>
      <w:jc w:val="left"/>
    </w:pPr>
    <w:rPr>
      <w:sz w:val="20"/>
    </w:rPr>
  </w:style>
  <w:style w:type="paragraph" w:customStyle="1" w:styleId="CBDTableTitle">
    <w:name w:val="CBD_TableTitle"/>
    <w:basedOn w:val="CBDNormal"/>
    <w:qFormat/>
    <w:rsid w:val="003F1A75"/>
    <w:pPr>
      <w:keepNext/>
      <w:keepLines/>
      <w:spacing w:before="120" w:after="60"/>
      <w:ind w:left="567"/>
      <w:jc w:val="left"/>
    </w:pPr>
    <w:rPr>
      <w:b/>
    </w:rPr>
  </w:style>
  <w:style w:type="paragraph" w:customStyle="1" w:styleId="CBDFigureTitle">
    <w:name w:val="CBD_FigureTitle"/>
    <w:basedOn w:val="CBDNormal"/>
    <w:next w:val="CBDNormalNoNumber"/>
    <w:qFormat/>
    <w:rsid w:val="003F1A75"/>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3F1A75"/>
    <w:pPr>
      <w:keepNext/>
      <w:keepLines/>
      <w:spacing w:before="240" w:after="120"/>
      <w:jc w:val="left"/>
    </w:pPr>
    <w:rPr>
      <w:b/>
      <w:sz w:val="24"/>
    </w:rPr>
  </w:style>
  <w:style w:type="paragraph" w:customStyle="1" w:styleId="CBDagendaItem0">
    <w:name w:val="CBD_agenda_Item"/>
    <w:basedOn w:val="CBDNormalNumber"/>
    <w:qFormat/>
    <w:rsid w:val="003F1A75"/>
  </w:style>
  <w:style w:type="paragraph" w:customStyle="1" w:styleId="CBDpara-item">
    <w:name w:val="CBD_para-item"/>
    <w:basedOn w:val="Normal"/>
    <w:qFormat/>
    <w:rsid w:val="003F1A75"/>
    <w:pPr>
      <w:tabs>
        <w:tab w:val="clear" w:pos="567"/>
      </w:tabs>
      <w:spacing w:before="120" w:after="120"/>
      <w:ind w:left="1134" w:hanging="567"/>
      <w:jc w:val="left"/>
    </w:pPr>
  </w:style>
  <w:style w:type="paragraph" w:customStyle="1" w:styleId="CBDsubpara-item">
    <w:name w:val="CBD_subpara-item"/>
    <w:basedOn w:val="CBDpara-item"/>
    <w:qFormat/>
    <w:rsid w:val="003F1A75"/>
    <w:pPr>
      <w:tabs>
        <w:tab w:val="clear" w:pos="1134"/>
      </w:tabs>
      <w:ind w:left="1701"/>
    </w:pPr>
  </w:style>
  <w:style w:type="paragraph" w:customStyle="1" w:styleId="CBDRecommendText">
    <w:name w:val="CBD_RecommendText"/>
    <w:basedOn w:val="Normal"/>
    <w:qFormat/>
    <w:rsid w:val="003F1A75"/>
    <w:pPr>
      <w:spacing w:after="120"/>
      <w:ind w:left="567"/>
    </w:p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E51951"/>
    <w:pPr>
      <w:tabs>
        <w:tab w:val="clear" w:pos="567"/>
        <w:tab w:val="clear" w:pos="1134"/>
        <w:tab w:val="clear" w:pos="1701"/>
        <w:tab w:val="clear" w:pos="2268"/>
      </w:tabs>
      <w:spacing w:after="160" w:line="240" w:lineRule="exact"/>
      <w:jc w:val="left"/>
    </w:pPr>
    <w:rPr>
      <w:rFonts w:asciiTheme="minorHAnsi" w:eastAsiaTheme="minorEastAsia" w:hAnsiTheme="minorHAnsi" w:cstheme="minorBidi"/>
      <w:sz w:val="24"/>
      <w:szCs w:val="24"/>
      <w:vertAlign w:val="superscript"/>
    </w:rPr>
  </w:style>
  <w:style w:type="paragraph" w:customStyle="1" w:styleId="CBDcompilationH2">
    <w:name w:val="CBD_compilation_H2"/>
    <w:basedOn w:val="CBDSubTitle"/>
    <w:qFormat/>
    <w:rsid w:val="00E51951"/>
    <w:pPr>
      <w:outlineLvl w:val="1"/>
    </w:pPr>
    <w:rPr>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hyperlink" Target="https://www.cbd.int/decisions/cop/?m=cop-16" TargetMode="External"/><Relationship Id="rId26" Type="http://schemas.openxmlformats.org/officeDocument/2006/relationships/hyperlink" Target="http://www.cbd.int/decisions/?m=cop-03&amp;n=08" TargetMode="External"/><Relationship Id="rId39" Type="http://schemas.openxmlformats.org/officeDocument/2006/relationships/theme" Target="theme/theme1.xml"/><Relationship Id="rId21" Type="http://schemas.openxmlformats.org/officeDocument/2006/relationships/hyperlink" Target="https://www.cbd.int/decisions/cop/?m=cop-16" TargetMode="External"/><Relationship Id="rId34" Type="http://schemas.openxmlformats.org/officeDocument/2006/relationships/header" Target="header2.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s://www.cbd.int/decisions/cop/?m=cop-16" TargetMode="External"/><Relationship Id="rId25" Type="http://schemas.openxmlformats.org/officeDocument/2006/relationships/hyperlink" Target="https://www.cbd.int/decisions/cop/?m=cop-16" TargetMode="External"/><Relationship Id="rId33" Type="http://schemas.openxmlformats.org/officeDocument/2006/relationships/header" Target="header1.xm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yperlink" Target="https://www.cbd.int/decisions/cop/?m=cop-15" TargetMode="External"/><Relationship Id="rId20" Type="http://schemas.openxmlformats.org/officeDocument/2006/relationships/hyperlink" Target="https://www.cbd.int/decisions/cop/?m=cop-16" TargetMode="External"/><Relationship Id="rId29" Type="http://schemas.openxmlformats.org/officeDocument/2006/relationships/hyperlink" Target="https://www.cbd.int/decisions/cop/?m=cop-16"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s://www.cbd.int/decisions/cop/?m=cop-16" TargetMode="External"/><Relationship Id="rId32" Type="http://schemas.openxmlformats.org/officeDocument/2006/relationships/hyperlink" Target="https://www.cbd.int/decisions/cop?m=cop-15" TargetMode="Externa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3.png"/><Relationship Id="rId23" Type="http://schemas.openxmlformats.org/officeDocument/2006/relationships/hyperlink" Target="https://www.cbd.int/decisions/cop?m=cop-15" TargetMode="External"/><Relationship Id="rId28" Type="http://schemas.openxmlformats.org/officeDocument/2006/relationships/hyperlink" Target="https://www.cbd.int/decisions/cop?m=cop-15" TargetMode="External"/><Relationship Id="rId36" Type="http://schemas.openxmlformats.org/officeDocument/2006/relationships/footer" Target="footer2.xml"/><Relationship Id="rId10" Type="http://schemas.openxmlformats.org/officeDocument/2006/relationships/webSettings" Target="webSettings.xml"/><Relationship Id="rId19" Type="http://schemas.openxmlformats.org/officeDocument/2006/relationships/hyperlink" Target="https://www.cbd.int/decisions/cop/?m=cop-16" TargetMode="External"/><Relationship Id="rId31" Type="http://schemas.openxmlformats.org/officeDocument/2006/relationships/hyperlink" Target="https://www.cbd.int/decisions/cop/?m=cop-16"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 Id="rId22" Type="http://schemas.openxmlformats.org/officeDocument/2006/relationships/hyperlink" Target="https://www.cbd.int/decisions/cop/?m=cop-15" TargetMode="External"/><Relationship Id="rId27" Type="http://schemas.openxmlformats.org/officeDocument/2006/relationships/hyperlink" Target="https://www.cbd.int/decisions/?id=7104" TargetMode="External"/><Relationship Id="rId30" Type="http://schemas.openxmlformats.org/officeDocument/2006/relationships/hyperlink" Target="https://www.cbd.int/decisions/cop/?m=cop-16" TargetMode="External"/><Relationship Id="rId35" Type="http://schemas.openxmlformats.org/officeDocument/2006/relationships/footer" Target="footer1.xml"/><Relationship Id="rId8" Type="http://schemas.openxmlformats.org/officeDocument/2006/relationships/styles" Target="styles.xml"/><Relationship Id="rId3" Type="http://schemas.openxmlformats.org/officeDocument/2006/relationships/customXml" Target="../customXml/item3.xml"/></Relationships>
</file>

<file path=word/_rels/footnotes.xml.rels><?xml version="1.0" encoding="UTF-8" standalone="yes"?>
<Relationships xmlns="http://schemas.openxmlformats.org/package/2006/relationships"><Relationship Id="rId8" Type="http://schemas.openxmlformats.org/officeDocument/2006/relationships/hyperlink" Target="https://www.cbd.int/documents/CBD/COP/17/INF/13" TargetMode="External"/><Relationship Id="rId3" Type="http://schemas.openxmlformats.org/officeDocument/2006/relationships/hyperlink" Target="https://www.cbd.int/recommendations/sbi/?m=sbi-06" TargetMode="External"/><Relationship Id="rId7" Type="http://schemas.openxmlformats.org/officeDocument/2006/relationships/hyperlink" Target="https://www.cbd.int/decisions/cop?m=cop-16" TargetMode="External"/><Relationship Id="rId12" Type="http://schemas.openxmlformats.org/officeDocument/2006/relationships/hyperlink" Target="https://www.cbd.int/decisions/cop/?m=cop-15" TargetMode="External"/><Relationship Id="rId2" Type="http://schemas.openxmlformats.org/officeDocument/2006/relationships/hyperlink" Target="https://www.cbd.int/recommendations/sbi/?m=sbi-07" TargetMode="External"/><Relationship Id="rId1" Type="http://schemas.openxmlformats.org/officeDocument/2006/relationships/hyperlink" Target="https://www.cbd.int/decisions/cop/?m=cop-15" TargetMode="External"/><Relationship Id="rId6" Type="http://schemas.openxmlformats.org/officeDocument/2006/relationships/hyperlink" Target="https://www.cbd.int/decisions/cop/?m=cop-16" TargetMode="External"/><Relationship Id="rId11" Type="http://schemas.openxmlformats.org/officeDocument/2006/relationships/hyperlink" Target="https://www.mopan.org/en/our-work/performance-evidence/gef.html" TargetMode="External"/><Relationship Id="rId5" Type="http://schemas.openxmlformats.org/officeDocument/2006/relationships/hyperlink" Target="https://www.cbd.int/documents/CBD/COP/17/5/ADD1" TargetMode="External"/><Relationship Id="rId10" Type="http://schemas.openxmlformats.org/officeDocument/2006/relationships/hyperlink" Target="https://www.cbd.int/decisions/cop?m=cop-15" TargetMode="External"/><Relationship Id="rId4" Type="http://schemas.openxmlformats.org/officeDocument/2006/relationships/hyperlink" Target="https://www.cbd.int/recommendations/sbi/?m=sbi-06" TargetMode="External"/><Relationship Id="rId9" Type="http://schemas.openxmlformats.org/officeDocument/2006/relationships/hyperlink" Target="https://www.cbd.int/decisions/cop/?m=cop-15"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LEFEBVR\Downloads\cop-17-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815F52F5130450D8AB458D2EAAFE0C1"/>
        <w:category>
          <w:name w:val="General"/>
          <w:gallery w:val="placeholder"/>
        </w:category>
        <w:types>
          <w:type w:val="bbPlcHdr"/>
        </w:types>
        <w:behaviors>
          <w:behavior w:val="content"/>
        </w:behaviors>
        <w:guid w:val="{7E6DEAD7-D3C6-4CE6-9AFE-438F20FA0008}"/>
      </w:docPartPr>
      <w:docPartBody>
        <w:p w:rsidR="00373EE7" w:rsidRDefault="00373EE7">
          <w:pPr>
            <w:pStyle w:val="B815F52F5130450D8AB458D2EAAFE0C1"/>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 w:name="Aptos">
    <w:charset w:val="00"/>
    <w:family w:val="swiss"/>
    <w:pitch w:val="variable"/>
    <w:sig w:usb0="20000287" w:usb1="00000003" w:usb2="00000000" w:usb3="00000000" w:csb0="0000019F" w:csb1="00000000"/>
  </w:font>
  <w:font w:name="Malgun Gothic">
    <w:panose1 w:val="020B0503020000020004"/>
    <w:charset w:val="81"/>
    <w:family w:val="swiss"/>
    <w:pitch w:val="variable"/>
    <w:sig w:usb0="9000002F" w:usb1="29D77CFB" w:usb2="00000012" w:usb3="00000000" w:csb0="00080001" w:csb1="00000000"/>
  </w:font>
  <w:font w:name="Helvetica">
    <w:panose1 w:val="020B0604020202020204"/>
    <w:charset w:val="00"/>
    <w:family w:val="swiss"/>
    <w:pitch w:val="variable"/>
    <w:sig w:usb0="E0002EFF" w:usb1="C000785B" w:usb2="00000009" w:usb3="00000000" w:csb0="000001F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73EE7"/>
    <w:rsid w:val="000E3BB1"/>
    <w:rsid w:val="001576CB"/>
    <w:rsid w:val="001C7AA4"/>
    <w:rsid w:val="00254EB5"/>
    <w:rsid w:val="002E429F"/>
    <w:rsid w:val="00313CAF"/>
    <w:rsid w:val="00373EE7"/>
    <w:rsid w:val="003B369F"/>
    <w:rsid w:val="003C0515"/>
    <w:rsid w:val="003D567F"/>
    <w:rsid w:val="0040579D"/>
    <w:rsid w:val="004F3835"/>
    <w:rsid w:val="00545E73"/>
    <w:rsid w:val="0055389D"/>
    <w:rsid w:val="005A0FA2"/>
    <w:rsid w:val="005F586E"/>
    <w:rsid w:val="00623731"/>
    <w:rsid w:val="00664780"/>
    <w:rsid w:val="00667A4C"/>
    <w:rsid w:val="006B4CBE"/>
    <w:rsid w:val="00722975"/>
    <w:rsid w:val="00761A81"/>
    <w:rsid w:val="0076289D"/>
    <w:rsid w:val="00775C63"/>
    <w:rsid w:val="008B17BC"/>
    <w:rsid w:val="008D2A08"/>
    <w:rsid w:val="00907DC2"/>
    <w:rsid w:val="009F3CA8"/>
    <w:rsid w:val="00A20721"/>
    <w:rsid w:val="00A2699B"/>
    <w:rsid w:val="00A85F15"/>
    <w:rsid w:val="00AA740F"/>
    <w:rsid w:val="00B02599"/>
    <w:rsid w:val="00B17E94"/>
    <w:rsid w:val="00B40C1B"/>
    <w:rsid w:val="00B64BFD"/>
    <w:rsid w:val="00BC56D2"/>
    <w:rsid w:val="00C35AE9"/>
    <w:rsid w:val="00CD039B"/>
    <w:rsid w:val="00D00E97"/>
    <w:rsid w:val="00D56F93"/>
    <w:rsid w:val="00DA09A6"/>
    <w:rsid w:val="00DB1A2E"/>
    <w:rsid w:val="00DB6897"/>
    <w:rsid w:val="00DF0911"/>
    <w:rsid w:val="00E039D1"/>
    <w:rsid w:val="00E1196E"/>
    <w:rsid w:val="00E31DFC"/>
    <w:rsid w:val="00EB1616"/>
    <w:rsid w:val="00EE0991"/>
    <w:rsid w:val="00EE0C19"/>
    <w:rsid w:val="00EF2006"/>
    <w:rsid w:val="00F413D3"/>
    <w:rsid w:val="00F42BEE"/>
    <w:rsid w:val="00F55028"/>
    <w:rsid w:val="00F5583A"/>
    <w:rsid w:val="00F61E42"/>
    <w:rsid w:val="00FE2E0B"/>
    <w:rsid w:val="00FF0B37"/>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B815F52F5130450D8AB458D2EAAFE0C1">
    <w:name w:val="B815F52F5130450D8AB458D2EAAFE0C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AD955505-48E1-4D34-8F75-E6581030B7A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4.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5.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6.xml><?xml version="1.0" encoding="utf-8"?>
<ds:datastoreItem xmlns:ds="http://schemas.openxmlformats.org/officeDocument/2006/customXml" ds:itemID="{EBE1B426-03D1-49D5-BC17-F2214B3391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cop-17-template-en</Template>
  <TotalTime>3</TotalTime>
  <Pages>16</Pages>
  <Words>8062</Words>
  <Characters>45955</Characters>
  <Application>Microsoft Office Word</Application>
  <DocSecurity>0</DocSecurity>
  <Lines>382</Lines>
  <Paragraphs>107</Paragraphs>
  <ScaleCrop>false</ScaleCrop>
  <HeadingPairs>
    <vt:vector size="2" baseType="variant">
      <vt:variant>
        <vt:lpstr>Title</vt:lpstr>
      </vt:variant>
      <vt:variant>
        <vt:i4>1</vt:i4>
      </vt:variant>
    </vt:vector>
  </HeadingPairs>
  <TitlesOfParts>
    <vt:vector size="1" baseType="lpstr">
      <vt:lpstr>Financial mechanism</vt:lpstr>
    </vt:vector>
  </TitlesOfParts>
  <Company>SCBD</Company>
  <LinksUpToDate>false</LinksUpToDate>
  <CharactersWithSpaces>53910</CharactersWithSpaces>
  <SharedDoc>false</SharedDoc>
  <HLinks>
    <vt:vector size="168" baseType="variant">
      <vt:variant>
        <vt:i4>8061038</vt:i4>
      </vt:variant>
      <vt:variant>
        <vt:i4>45</vt:i4>
      </vt:variant>
      <vt:variant>
        <vt:i4>0</vt:i4>
      </vt:variant>
      <vt:variant>
        <vt:i4>5</vt:i4>
      </vt:variant>
      <vt:variant>
        <vt:lpwstr>https://www.cbd.int/decisions/cop?m=cop-15</vt:lpwstr>
      </vt:variant>
      <vt:variant>
        <vt:lpwstr/>
      </vt:variant>
      <vt:variant>
        <vt:i4>7209057</vt:i4>
      </vt:variant>
      <vt:variant>
        <vt:i4>42</vt:i4>
      </vt:variant>
      <vt:variant>
        <vt:i4>0</vt:i4>
      </vt:variant>
      <vt:variant>
        <vt:i4>5</vt:i4>
      </vt:variant>
      <vt:variant>
        <vt:lpwstr>https://www.cbd.int/decisions/cop/?m=cop-16</vt:lpwstr>
      </vt:variant>
      <vt:variant>
        <vt:lpwstr/>
      </vt:variant>
      <vt:variant>
        <vt:i4>7209057</vt:i4>
      </vt:variant>
      <vt:variant>
        <vt:i4>39</vt:i4>
      </vt:variant>
      <vt:variant>
        <vt:i4>0</vt:i4>
      </vt:variant>
      <vt:variant>
        <vt:i4>5</vt:i4>
      </vt:variant>
      <vt:variant>
        <vt:lpwstr>https://www.cbd.int/decisions/cop/?m=cop-16</vt:lpwstr>
      </vt:variant>
      <vt:variant>
        <vt:lpwstr/>
      </vt:variant>
      <vt:variant>
        <vt:i4>7209057</vt:i4>
      </vt:variant>
      <vt:variant>
        <vt:i4>36</vt:i4>
      </vt:variant>
      <vt:variant>
        <vt:i4>0</vt:i4>
      </vt:variant>
      <vt:variant>
        <vt:i4>5</vt:i4>
      </vt:variant>
      <vt:variant>
        <vt:lpwstr>https://www.cbd.int/decisions/cop/?m=cop-16</vt:lpwstr>
      </vt:variant>
      <vt:variant>
        <vt:lpwstr/>
      </vt:variant>
      <vt:variant>
        <vt:i4>8061038</vt:i4>
      </vt:variant>
      <vt:variant>
        <vt:i4>33</vt:i4>
      </vt:variant>
      <vt:variant>
        <vt:i4>0</vt:i4>
      </vt:variant>
      <vt:variant>
        <vt:i4>5</vt:i4>
      </vt:variant>
      <vt:variant>
        <vt:lpwstr>https://www.cbd.int/decisions/cop?m=cop-15</vt:lpwstr>
      </vt:variant>
      <vt:variant>
        <vt:lpwstr/>
      </vt:variant>
      <vt:variant>
        <vt:i4>3145838</vt:i4>
      </vt:variant>
      <vt:variant>
        <vt:i4>30</vt:i4>
      </vt:variant>
      <vt:variant>
        <vt:i4>0</vt:i4>
      </vt:variant>
      <vt:variant>
        <vt:i4>5</vt:i4>
      </vt:variant>
      <vt:variant>
        <vt:lpwstr>https://www.cbd.int/decisions/?id=7104</vt:lpwstr>
      </vt:variant>
      <vt:variant>
        <vt:lpwstr/>
      </vt:variant>
      <vt:variant>
        <vt:i4>7602220</vt:i4>
      </vt:variant>
      <vt:variant>
        <vt:i4>27</vt:i4>
      </vt:variant>
      <vt:variant>
        <vt:i4>0</vt:i4>
      </vt:variant>
      <vt:variant>
        <vt:i4>5</vt:i4>
      </vt:variant>
      <vt:variant>
        <vt:lpwstr>http://www.cbd.int/decisions/?m=cop-03&amp;n=08</vt:lpwstr>
      </vt:variant>
      <vt:variant>
        <vt:lpwstr/>
      </vt:variant>
      <vt:variant>
        <vt:i4>8061038</vt:i4>
      </vt:variant>
      <vt:variant>
        <vt:i4>21</vt:i4>
      </vt:variant>
      <vt:variant>
        <vt:i4>0</vt:i4>
      </vt:variant>
      <vt:variant>
        <vt:i4>5</vt:i4>
      </vt:variant>
      <vt:variant>
        <vt:lpwstr>https://www.cbd.int/decisions/cop?m=cop-15</vt:lpwstr>
      </vt:variant>
      <vt:variant>
        <vt:lpwstr/>
      </vt:variant>
      <vt:variant>
        <vt:i4>7209057</vt:i4>
      </vt:variant>
      <vt:variant>
        <vt:i4>18</vt:i4>
      </vt:variant>
      <vt:variant>
        <vt:i4>0</vt:i4>
      </vt:variant>
      <vt:variant>
        <vt:i4>5</vt:i4>
      </vt:variant>
      <vt:variant>
        <vt:lpwstr>https://www.cbd.int/decisions/cop/?m=cop-15</vt:lpwstr>
      </vt:variant>
      <vt:variant>
        <vt:lpwstr/>
      </vt:variant>
      <vt:variant>
        <vt:i4>7209057</vt:i4>
      </vt:variant>
      <vt:variant>
        <vt:i4>15</vt:i4>
      </vt:variant>
      <vt:variant>
        <vt:i4>0</vt:i4>
      </vt:variant>
      <vt:variant>
        <vt:i4>5</vt:i4>
      </vt:variant>
      <vt:variant>
        <vt:lpwstr>https://www.cbd.int/decisions/cop/?m=cop-16</vt:lpwstr>
      </vt:variant>
      <vt:variant>
        <vt:lpwstr/>
      </vt:variant>
      <vt:variant>
        <vt:i4>7209057</vt:i4>
      </vt:variant>
      <vt:variant>
        <vt:i4>12</vt:i4>
      </vt:variant>
      <vt:variant>
        <vt:i4>0</vt:i4>
      </vt:variant>
      <vt:variant>
        <vt:i4>5</vt:i4>
      </vt:variant>
      <vt:variant>
        <vt:lpwstr>https://www.cbd.int/decisions/cop/?m=cop-16</vt:lpwstr>
      </vt:variant>
      <vt:variant>
        <vt:lpwstr/>
      </vt:variant>
      <vt:variant>
        <vt:i4>7209057</vt:i4>
      </vt:variant>
      <vt:variant>
        <vt:i4>9</vt:i4>
      </vt:variant>
      <vt:variant>
        <vt:i4>0</vt:i4>
      </vt:variant>
      <vt:variant>
        <vt:i4>5</vt:i4>
      </vt:variant>
      <vt:variant>
        <vt:lpwstr>https://www.cbd.int/decisions/cop/?m=cop-16</vt:lpwstr>
      </vt:variant>
      <vt:variant>
        <vt:lpwstr/>
      </vt:variant>
      <vt:variant>
        <vt:i4>7209057</vt:i4>
      </vt:variant>
      <vt:variant>
        <vt:i4>6</vt:i4>
      </vt:variant>
      <vt:variant>
        <vt:i4>0</vt:i4>
      </vt:variant>
      <vt:variant>
        <vt:i4>5</vt:i4>
      </vt:variant>
      <vt:variant>
        <vt:lpwstr>https://www.cbd.int/decisions/cop/?m=cop-16</vt:lpwstr>
      </vt:variant>
      <vt:variant>
        <vt:lpwstr/>
      </vt:variant>
      <vt:variant>
        <vt:i4>7209057</vt:i4>
      </vt:variant>
      <vt:variant>
        <vt:i4>3</vt:i4>
      </vt:variant>
      <vt:variant>
        <vt:i4>0</vt:i4>
      </vt:variant>
      <vt:variant>
        <vt:i4>5</vt:i4>
      </vt:variant>
      <vt:variant>
        <vt:lpwstr>https://www.cbd.int/decisions/cop/?m=cop-16</vt:lpwstr>
      </vt:variant>
      <vt:variant>
        <vt:lpwstr/>
      </vt:variant>
      <vt:variant>
        <vt:i4>7209057</vt:i4>
      </vt:variant>
      <vt:variant>
        <vt:i4>0</vt:i4>
      </vt:variant>
      <vt:variant>
        <vt:i4>0</vt:i4>
      </vt:variant>
      <vt:variant>
        <vt:i4>5</vt:i4>
      </vt:variant>
      <vt:variant>
        <vt:lpwstr>https://www.cbd.int/decisions/cop/?m=cop-15</vt:lpwstr>
      </vt:variant>
      <vt:variant>
        <vt:lpwstr/>
      </vt:variant>
      <vt:variant>
        <vt:i4>7209057</vt:i4>
      </vt:variant>
      <vt:variant>
        <vt:i4>39</vt:i4>
      </vt:variant>
      <vt:variant>
        <vt:i4>0</vt:i4>
      </vt:variant>
      <vt:variant>
        <vt:i4>5</vt:i4>
      </vt:variant>
      <vt:variant>
        <vt:lpwstr>https://www.cbd.int/decisions/cop/?m=cop-15</vt:lpwstr>
      </vt:variant>
      <vt:variant>
        <vt:lpwstr/>
      </vt:variant>
      <vt:variant>
        <vt:i4>3080252</vt:i4>
      </vt:variant>
      <vt:variant>
        <vt:i4>33</vt:i4>
      </vt:variant>
      <vt:variant>
        <vt:i4>0</vt:i4>
      </vt:variant>
      <vt:variant>
        <vt:i4>5</vt:i4>
      </vt:variant>
      <vt:variant>
        <vt:lpwstr>https://www.mopan.org/en/our-work/performance-evidence/gef.html</vt:lpwstr>
      </vt:variant>
      <vt:variant>
        <vt:lpwstr/>
      </vt:variant>
      <vt:variant>
        <vt:i4>8061038</vt:i4>
      </vt:variant>
      <vt:variant>
        <vt:i4>27</vt:i4>
      </vt:variant>
      <vt:variant>
        <vt:i4>0</vt:i4>
      </vt:variant>
      <vt:variant>
        <vt:i4>5</vt:i4>
      </vt:variant>
      <vt:variant>
        <vt:lpwstr>https://www.cbd.int/decisions/cop?m=cop-15</vt:lpwstr>
      </vt:variant>
      <vt:variant>
        <vt:lpwstr/>
      </vt:variant>
      <vt:variant>
        <vt:i4>7209057</vt:i4>
      </vt:variant>
      <vt:variant>
        <vt:i4>24</vt:i4>
      </vt:variant>
      <vt:variant>
        <vt:i4>0</vt:i4>
      </vt:variant>
      <vt:variant>
        <vt:i4>5</vt:i4>
      </vt:variant>
      <vt:variant>
        <vt:lpwstr>https://www.cbd.int/decisions/cop/?m=cop-15</vt:lpwstr>
      </vt:variant>
      <vt:variant>
        <vt:lpwstr/>
      </vt:variant>
      <vt:variant>
        <vt:i4>3932216</vt:i4>
      </vt:variant>
      <vt:variant>
        <vt:i4>21</vt:i4>
      </vt:variant>
      <vt:variant>
        <vt:i4>0</vt:i4>
      </vt:variant>
      <vt:variant>
        <vt:i4>5</vt:i4>
      </vt:variant>
      <vt:variant>
        <vt:lpwstr>https://www.cbd.int/documents/CBD/SBI/6/INF/13</vt:lpwstr>
      </vt:variant>
      <vt:variant>
        <vt:lpwstr/>
      </vt:variant>
      <vt:variant>
        <vt:i4>7864430</vt:i4>
      </vt:variant>
      <vt:variant>
        <vt:i4>18</vt:i4>
      </vt:variant>
      <vt:variant>
        <vt:i4>0</vt:i4>
      </vt:variant>
      <vt:variant>
        <vt:i4>5</vt:i4>
      </vt:variant>
      <vt:variant>
        <vt:lpwstr>https://www.cbd.int/decisions/cop?m=cop-16</vt:lpwstr>
      </vt:variant>
      <vt:variant>
        <vt:lpwstr/>
      </vt:variant>
      <vt:variant>
        <vt:i4>7209057</vt:i4>
      </vt:variant>
      <vt:variant>
        <vt:i4>15</vt:i4>
      </vt:variant>
      <vt:variant>
        <vt:i4>0</vt:i4>
      </vt:variant>
      <vt:variant>
        <vt:i4>5</vt:i4>
      </vt:variant>
      <vt:variant>
        <vt:lpwstr>https://www.cbd.int/decisions/cop/?m=cop-16</vt:lpwstr>
      </vt:variant>
      <vt:variant>
        <vt:lpwstr/>
      </vt:variant>
      <vt:variant>
        <vt:i4>7012460</vt:i4>
      </vt:variant>
      <vt:variant>
        <vt:i4>12</vt:i4>
      </vt:variant>
      <vt:variant>
        <vt:i4>0</vt:i4>
      </vt:variant>
      <vt:variant>
        <vt:i4>5</vt:i4>
      </vt:variant>
      <vt:variant>
        <vt:lpwstr>https://www.cbd.int/documents/CBD/COP/17/5/ADD1</vt:lpwstr>
      </vt:variant>
      <vt:variant>
        <vt:lpwstr/>
      </vt:variant>
      <vt:variant>
        <vt:i4>983064</vt:i4>
      </vt:variant>
      <vt:variant>
        <vt:i4>9</vt:i4>
      </vt:variant>
      <vt:variant>
        <vt:i4>0</vt:i4>
      </vt:variant>
      <vt:variant>
        <vt:i4>5</vt:i4>
      </vt:variant>
      <vt:variant>
        <vt:lpwstr>https://www.cbd.int/recommendations/sbi/?m=sbi-06</vt:lpwstr>
      </vt:variant>
      <vt:variant>
        <vt:lpwstr/>
      </vt:variant>
      <vt:variant>
        <vt:i4>983064</vt:i4>
      </vt:variant>
      <vt:variant>
        <vt:i4>6</vt:i4>
      </vt:variant>
      <vt:variant>
        <vt:i4>0</vt:i4>
      </vt:variant>
      <vt:variant>
        <vt:i4>5</vt:i4>
      </vt:variant>
      <vt:variant>
        <vt:lpwstr>https://www.cbd.int/recommendations/sbi/?m=sbi-06</vt:lpwstr>
      </vt:variant>
      <vt:variant>
        <vt:lpwstr/>
      </vt:variant>
      <vt:variant>
        <vt:i4>983064</vt:i4>
      </vt:variant>
      <vt:variant>
        <vt:i4>3</vt:i4>
      </vt:variant>
      <vt:variant>
        <vt:i4>0</vt:i4>
      </vt:variant>
      <vt:variant>
        <vt:i4>5</vt:i4>
      </vt:variant>
      <vt:variant>
        <vt:lpwstr>https://www.cbd.int/recommendations/sbi/?m=sbi-07</vt:lpwstr>
      </vt:variant>
      <vt:variant>
        <vt:lpwstr/>
      </vt:variant>
      <vt:variant>
        <vt:i4>7209057</vt:i4>
      </vt:variant>
      <vt:variant>
        <vt:i4>0</vt:i4>
      </vt:variant>
      <vt:variant>
        <vt:i4>0</vt:i4>
      </vt:variant>
      <vt:variant>
        <vt:i4>5</vt:i4>
      </vt:variant>
      <vt:variant>
        <vt:lpwstr>https://www.cbd.int/decisions/cop/?m=cop-15</vt:lpwstr>
      </vt:variant>
      <vt:variant>
        <vt:lpwstr/>
      </vt:variant>
      <vt:variant>
        <vt:i4>3866677</vt:i4>
      </vt:variant>
      <vt:variant>
        <vt:i4>0</vt:i4>
      </vt:variant>
      <vt:variant>
        <vt:i4>0</vt:i4>
      </vt:variant>
      <vt:variant>
        <vt:i4>5</vt:i4>
      </vt:variant>
      <vt:variant>
        <vt:lpwstr>https://www.thegef.org/events/64th-gef-council-meeting</vt:lpwstr>
      </vt:variant>
      <vt:variant>
        <vt:lpwstr>documents</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Financial mechanism</dc:title>
  <dc:subject>CBD/COP/17/WG.I/CRP.13/Rev.1</dc:subject>
  <dc:creator>Veronique Lefebvre</dc:creator>
  <cp:keywords>Convention on Biological Diversity</cp:keywords>
  <cp:lastModifiedBy>Veronique Lefebvre</cp:lastModifiedBy>
  <cp:revision>4</cp:revision>
  <cp:lastPrinted>2026-10-28T11:02:00Z</cp:lastPrinted>
  <dcterms:created xsi:type="dcterms:W3CDTF">2026-10-29T14:47:00Z</dcterms:created>
  <dcterms:modified xsi:type="dcterms:W3CDTF">2026-10-29T14:49:00Z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ies>
</file>