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F22744" w14:paraId="24EEEA59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599DC6E1" w14:textId="77777777" w:rsidR="008A1499" w:rsidRPr="00516CBE" w:rsidRDefault="008A1499" w:rsidP="008A1499">
            <w:pPr>
              <w:pStyle w:val="AASmallLogo"/>
              <w:rPr>
                <w:lang w:val="es-AR"/>
              </w:rPr>
            </w:pPr>
            <w:r w:rsidRPr="00516CBE">
              <w:rPr>
                <w:noProof/>
                <w:lang w:val="es-AR"/>
              </w:rPr>
              <w:drawing>
                <wp:inline distT="0" distB="0" distL="0" distR="0" wp14:anchorId="3DA58742" wp14:editId="1242CCA4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516CBE">
              <w:rPr>
                <w:lang w:val="es-AR"/>
              </w:rPr>
              <w:t xml:space="preserve"> </w:t>
            </w:r>
          </w:p>
          <w:p w14:paraId="14E38367" w14:textId="77777777" w:rsidR="008A1499" w:rsidRPr="00516CBE" w:rsidRDefault="008A1499" w:rsidP="008A1499">
            <w:pPr>
              <w:pStyle w:val="AASmallLogo"/>
              <w:rPr>
                <w:lang w:val="es-AR"/>
              </w:rPr>
            </w:pPr>
          </w:p>
        </w:tc>
        <w:tc>
          <w:tcPr>
            <w:tcW w:w="1434" w:type="dxa"/>
            <w:noWrap/>
            <w:vAlign w:val="bottom"/>
          </w:tcPr>
          <w:p w14:paraId="7734BBD7" w14:textId="1214BE3F" w:rsidR="008A1499" w:rsidRPr="00516CBE" w:rsidRDefault="00E04D3C" w:rsidP="008A1499">
            <w:pPr>
              <w:pStyle w:val="AASmallLogo"/>
              <w:rPr>
                <w:lang w:val="es-AR"/>
              </w:rPr>
            </w:pPr>
            <w:r w:rsidRPr="00516CBE">
              <w:rPr>
                <w:noProof/>
                <w:lang w:val="es-AR" w:eastAsia="es-ES"/>
              </w:rPr>
              <w:drawing>
                <wp:inline distT="0" distB="0" distL="0" distR="0" wp14:anchorId="532CE07B" wp14:editId="7BACB854">
                  <wp:extent cx="611015" cy="349151"/>
                  <wp:effectExtent l="0" t="0" r="0" b="0"/>
                  <wp:docPr id="1111614573" name="Imagen 1" descr="Forma&#10;&#10;Descripción generada automáticamente con confianza media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11614573" name="Imagen 1" descr="Forma&#10;&#10;Descripción generada automáticamente con confianza media"/>
                          <pic:cNvPicPr/>
                        </pic:nvPicPr>
                        <pic:blipFill>
                          <a:blip r:embed="rId1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611015" cy="349151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="008A1499" w:rsidRPr="00516CBE">
              <w:rPr>
                <w:lang w:val="es-AR"/>
              </w:rPr>
              <w:t xml:space="preserve"> </w:t>
            </w:r>
          </w:p>
          <w:p w14:paraId="3D171480" w14:textId="77777777" w:rsidR="008A1499" w:rsidRPr="00516CBE" w:rsidRDefault="008A1499" w:rsidP="008A1499">
            <w:pPr>
              <w:pStyle w:val="AASmallLogo"/>
              <w:rPr>
                <w:lang w:val="es-AR"/>
              </w:rPr>
            </w:pPr>
          </w:p>
        </w:tc>
        <w:tc>
          <w:tcPr>
            <w:tcW w:w="8073" w:type="dxa"/>
            <w:vAlign w:val="bottom"/>
          </w:tcPr>
          <w:p w14:paraId="397A53D5" w14:textId="70F88EC1" w:rsidR="008A1499" w:rsidRPr="00F22744" w:rsidRDefault="008A1499" w:rsidP="00CF7BF1">
            <w:pPr>
              <w:pStyle w:val="ABSymbol"/>
              <w:rPr>
                <w:lang w:val="es-AR"/>
              </w:rPr>
            </w:pPr>
            <w:r w:rsidRPr="00F22744">
              <w:rPr>
                <w:sz w:val="40"/>
                <w:lang w:val="es-AR"/>
              </w:rPr>
              <w:t>CBD</w:t>
            </w:r>
            <w:r w:rsidRPr="00F22744">
              <w:rPr>
                <w:lang w:val="es-AR"/>
              </w:rPr>
              <w:t>/</w:t>
            </w:r>
            <w:r w:rsidR="00CF7BF1" w:rsidRPr="00F22744">
              <w:rPr>
                <w:lang w:val="es-AR"/>
              </w:rPr>
              <w:t>A8J</w:t>
            </w:r>
            <w:r w:rsidR="0091187C" w:rsidRPr="00F22744">
              <w:rPr>
                <w:lang w:val="es-AR"/>
              </w:rPr>
              <w:t>/</w:t>
            </w:r>
            <w:r w:rsidR="00CF7BF1" w:rsidRPr="00F22744">
              <w:rPr>
                <w:lang w:val="es-AR"/>
              </w:rPr>
              <w:t>WS</w:t>
            </w:r>
            <w:r w:rsidR="0091187C" w:rsidRPr="00F22744">
              <w:rPr>
                <w:lang w:val="es-AR"/>
              </w:rPr>
              <w:t>/</w:t>
            </w:r>
            <w:r w:rsidR="00CF7BF1" w:rsidRPr="00F22744">
              <w:rPr>
                <w:lang w:val="es-AR"/>
              </w:rPr>
              <w:t>2026</w:t>
            </w:r>
            <w:r w:rsidR="0091187C" w:rsidRPr="00F22744">
              <w:rPr>
                <w:lang w:val="es-AR"/>
              </w:rPr>
              <w:t>/</w:t>
            </w:r>
            <w:r w:rsidR="00CF7BF1" w:rsidRPr="00F22744">
              <w:rPr>
                <w:lang w:val="es-AR"/>
              </w:rPr>
              <w:t>1</w:t>
            </w:r>
            <w:r w:rsidR="00EA2150" w:rsidRPr="00F22744">
              <w:rPr>
                <w:lang w:val="es-AR"/>
              </w:rPr>
              <w:t>/1</w:t>
            </w:r>
            <w:r w:rsidR="00582312" w:rsidRPr="00F22744">
              <w:rPr>
                <w:lang w:val="es-AR"/>
              </w:rPr>
              <w:t>/</w:t>
            </w:r>
            <w:r w:rsidR="007F3344" w:rsidRPr="00F22744">
              <w:rPr>
                <w:lang w:val="es-AR"/>
              </w:rPr>
              <w:t>Add.1</w:t>
            </w:r>
          </w:p>
        </w:tc>
      </w:tr>
    </w:tbl>
    <w:p w14:paraId="7CA1153F" w14:textId="77777777" w:rsidR="008A1499" w:rsidRPr="00516CBE" w:rsidRDefault="008A1499" w:rsidP="008A1499">
      <w:pPr>
        <w:pStyle w:val="AISpacer"/>
        <w:rPr>
          <w:lang w:val="es-AR"/>
        </w:rPr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1D794A" w14:paraId="460222B3" w14:textId="77777777" w:rsidTr="008A1499">
        <w:trPr>
          <w:trHeight w:val="1814"/>
        </w:trPr>
        <w:tc>
          <w:tcPr>
            <w:tcW w:w="7370" w:type="dxa"/>
          </w:tcPr>
          <w:p w14:paraId="4AB90593" w14:textId="044C9239" w:rsidR="008A1499" w:rsidRPr="00516CBE" w:rsidRDefault="001D3A9D" w:rsidP="008A1499">
            <w:pPr>
              <w:pStyle w:val="ACLargeLogo"/>
              <w:rPr>
                <w:lang w:val="es-AR"/>
              </w:rPr>
            </w:pPr>
            <w:r w:rsidRPr="00516CBE">
              <w:rPr>
                <w:noProof/>
                <w:lang w:val="es-AR" w:eastAsia="es-ES"/>
              </w:rPr>
              <w:drawing>
                <wp:inline distT="0" distB="0" distL="0" distR="0" wp14:anchorId="178E258A" wp14:editId="4342D562">
                  <wp:extent cx="2755631" cy="1013099"/>
                  <wp:effectExtent l="0" t="0" r="6985" b="0"/>
                  <wp:docPr id="3" name="Picture 6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70336840" name="Picture 6"/>
                          <pic:cNvPicPr/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13099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="008A1499" w:rsidRPr="00516CBE">
              <w:rPr>
                <w:lang w:val="es-AR"/>
              </w:rPr>
              <w:t xml:space="preserve"> </w:t>
            </w:r>
          </w:p>
          <w:p w14:paraId="3717C3A0" w14:textId="77777777" w:rsidR="008A1499" w:rsidRPr="00516CBE" w:rsidRDefault="008A1499" w:rsidP="008A1499">
            <w:pPr>
              <w:pStyle w:val="ACLargeLogo"/>
              <w:rPr>
                <w:lang w:val="es-AR"/>
              </w:rPr>
            </w:pPr>
          </w:p>
        </w:tc>
        <w:tc>
          <w:tcPr>
            <w:tcW w:w="3112" w:type="dxa"/>
          </w:tcPr>
          <w:p w14:paraId="25B8A832" w14:textId="7010176C" w:rsidR="008A1499" w:rsidRPr="00516CBE" w:rsidRDefault="008A1499" w:rsidP="008A1499">
            <w:pPr>
              <w:pStyle w:val="AEDistrNormal"/>
              <w:rPr>
                <w:lang w:val="es-AR"/>
              </w:rPr>
            </w:pPr>
            <w:proofErr w:type="spellStart"/>
            <w:r w:rsidRPr="00516CBE">
              <w:rPr>
                <w:lang w:val="es-AR"/>
              </w:rPr>
              <w:t>Distr</w:t>
            </w:r>
            <w:proofErr w:type="spellEnd"/>
            <w:r w:rsidRPr="00516CBE">
              <w:rPr>
                <w:lang w:val="es-AR"/>
              </w:rPr>
              <w:t xml:space="preserve">. </w:t>
            </w:r>
            <w:r w:rsidR="00A0314D" w:rsidRPr="00516CBE">
              <w:rPr>
                <w:lang w:val="es-AR"/>
              </w:rPr>
              <w:t>g</w:t>
            </w:r>
            <w:r w:rsidRPr="00516CBE">
              <w:rPr>
                <w:lang w:val="es-AR"/>
              </w:rPr>
              <w:t xml:space="preserve">eneral </w:t>
            </w:r>
          </w:p>
          <w:p w14:paraId="38193C30" w14:textId="19303057" w:rsidR="008A1499" w:rsidRPr="00516CBE" w:rsidRDefault="00F27985" w:rsidP="008A1499">
            <w:pPr>
              <w:pStyle w:val="AEDistrNormal"/>
              <w:rPr>
                <w:lang w:val="es-AR"/>
              </w:rPr>
            </w:pPr>
            <w:r>
              <w:rPr>
                <w:lang w:val="es-AR"/>
              </w:rPr>
              <w:t>26</w:t>
            </w:r>
            <w:r w:rsidR="0028558A" w:rsidRPr="00516CBE">
              <w:rPr>
                <w:lang w:val="es-AR"/>
              </w:rPr>
              <w:t xml:space="preserve"> </w:t>
            </w:r>
            <w:r w:rsidR="00D31F6F" w:rsidRPr="00516CBE">
              <w:rPr>
                <w:lang w:val="es-AR"/>
              </w:rPr>
              <w:t xml:space="preserve">de </w:t>
            </w:r>
            <w:r w:rsidR="00FE3305" w:rsidRPr="00516CBE">
              <w:rPr>
                <w:lang w:val="es-AR"/>
              </w:rPr>
              <w:t>agosto</w:t>
            </w:r>
            <w:r w:rsidR="00D31F6F" w:rsidRPr="00516CBE">
              <w:rPr>
                <w:lang w:val="es-AR"/>
              </w:rPr>
              <w:t xml:space="preserve"> de</w:t>
            </w:r>
            <w:r w:rsidR="00CF7BF1" w:rsidRPr="00516CBE">
              <w:rPr>
                <w:lang w:val="es-AR"/>
              </w:rPr>
              <w:t xml:space="preserve"> 2026</w:t>
            </w:r>
          </w:p>
          <w:p w14:paraId="5BE6F2EC" w14:textId="756AC31A" w:rsidR="008A1499" w:rsidRPr="00516CBE" w:rsidRDefault="000E095A" w:rsidP="00555632">
            <w:pPr>
              <w:pStyle w:val="AEDistrNormal6pt"/>
              <w:rPr>
                <w:lang w:val="es-AR"/>
              </w:rPr>
            </w:pPr>
            <w:r w:rsidRPr="00516CBE">
              <w:rPr>
                <w:lang w:val="es-AR"/>
              </w:rPr>
              <w:t>Español</w:t>
            </w:r>
            <w:r w:rsidR="00555632" w:rsidRPr="00516CBE">
              <w:rPr>
                <w:lang w:val="es-AR"/>
              </w:rPr>
              <w:t xml:space="preserve"> únicamente</w:t>
            </w:r>
          </w:p>
        </w:tc>
      </w:tr>
    </w:tbl>
    <w:p w14:paraId="5AF9F422" w14:textId="77777777" w:rsidR="008A1499" w:rsidRPr="00567B58" w:rsidRDefault="008A1499" w:rsidP="008A1499">
      <w:pPr>
        <w:pStyle w:val="AISpacer"/>
        <w:rPr>
          <w:lang w:val="es-AR"/>
        </w:rPr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D51309" w14:paraId="284260D8" w14:textId="77777777" w:rsidTr="008A1499">
        <w:trPr>
          <w:trHeight w:val="57"/>
        </w:trPr>
        <w:tc>
          <w:tcPr>
            <w:tcW w:w="6094" w:type="dxa"/>
          </w:tcPr>
          <w:p w14:paraId="66322AF1" w14:textId="6EFCD396" w:rsidR="00C92405" w:rsidRPr="00567B58" w:rsidRDefault="00C92405" w:rsidP="00B575EC">
            <w:pPr>
              <w:pStyle w:val="AFCorN12Bold"/>
              <w:rPr>
                <w:lang w:val="es-AR"/>
              </w:rPr>
            </w:pPr>
            <w:r w:rsidRPr="00567B58">
              <w:rPr>
                <w:rStyle w:val="Strong"/>
                <w:b/>
                <w:bCs w:val="0"/>
                <w:lang w:val="es-AR"/>
              </w:rPr>
              <w:t xml:space="preserve">Taller regional de creación de capacidades sobre el programa de trabajo </w:t>
            </w:r>
            <w:r w:rsidR="00A61FAA" w:rsidRPr="00567B58">
              <w:rPr>
                <w:rStyle w:val="Strong"/>
                <w:b/>
                <w:bCs w:val="0"/>
                <w:lang w:val="es-AR"/>
              </w:rPr>
              <w:t>hasta 2030 sobre el a</w:t>
            </w:r>
            <w:r w:rsidRPr="00567B58">
              <w:rPr>
                <w:rStyle w:val="Strong"/>
                <w:b/>
                <w:bCs w:val="0"/>
                <w:lang w:val="es-AR"/>
              </w:rPr>
              <w:t>rtículo</w:t>
            </w:r>
            <w:r w:rsidR="008C2F8D" w:rsidRPr="00567B58">
              <w:rPr>
                <w:rStyle w:val="Strong"/>
                <w:b/>
                <w:bCs w:val="0"/>
                <w:lang w:val="es-AR"/>
              </w:rPr>
              <w:t> </w:t>
            </w:r>
            <w:r w:rsidRPr="00567B58">
              <w:rPr>
                <w:rStyle w:val="Strong"/>
                <w:b/>
                <w:bCs w:val="0"/>
                <w:lang w:val="es-AR"/>
              </w:rPr>
              <w:t>8</w:t>
            </w:r>
            <w:r w:rsidR="008C2F8D" w:rsidRPr="00567B58">
              <w:rPr>
                <w:rStyle w:val="Strong"/>
                <w:b/>
                <w:bCs w:val="0"/>
                <w:lang w:val="es-AR"/>
              </w:rPr>
              <w:t> </w:t>
            </w:r>
            <w:r w:rsidRPr="00567B58">
              <w:rPr>
                <w:rStyle w:val="Strong"/>
                <w:b/>
                <w:bCs w:val="0"/>
                <w:lang w:val="es-AR"/>
              </w:rPr>
              <w:t xml:space="preserve">j) y otras disposiciones del Convenio sobre la Diversidad Biológica </w:t>
            </w:r>
            <w:r w:rsidR="00D861A0" w:rsidRPr="00567B58">
              <w:rPr>
                <w:rStyle w:val="Strong"/>
                <w:b/>
                <w:bCs w:val="0"/>
                <w:lang w:val="es-AR"/>
              </w:rPr>
              <w:t>relativa</w:t>
            </w:r>
            <w:r w:rsidR="00DC6DB5" w:rsidRPr="00567B58">
              <w:rPr>
                <w:rStyle w:val="Strong"/>
                <w:b/>
                <w:bCs w:val="0"/>
                <w:lang w:val="es-AR"/>
              </w:rPr>
              <w:t>s</w:t>
            </w:r>
            <w:r w:rsidR="00D861A0" w:rsidRPr="00567B58">
              <w:rPr>
                <w:rStyle w:val="Strong"/>
                <w:b/>
                <w:bCs w:val="0"/>
                <w:lang w:val="es-AR"/>
              </w:rPr>
              <w:t xml:space="preserve"> a </w:t>
            </w:r>
            <w:r w:rsidRPr="00567B58">
              <w:rPr>
                <w:rStyle w:val="Strong"/>
                <w:b/>
                <w:bCs w:val="0"/>
                <w:lang w:val="es-AR"/>
              </w:rPr>
              <w:t>los pueblos indígenas y las comunidades locales para los países hispanohablantes de América Latina y el Caribe</w:t>
            </w:r>
          </w:p>
          <w:p w14:paraId="158F1125" w14:textId="77777777" w:rsidR="008A1499" w:rsidRDefault="00CB027F" w:rsidP="00B575EC">
            <w:pPr>
              <w:pStyle w:val="AFCorNBold"/>
              <w:rPr>
                <w:lang w:val="es-AR"/>
              </w:rPr>
            </w:pPr>
            <w:r w:rsidRPr="00567B58">
              <w:rPr>
                <w:lang w:val="es-AR"/>
              </w:rPr>
              <w:t xml:space="preserve">Ciudad </w:t>
            </w:r>
            <w:r w:rsidRPr="001D794A">
              <w:rPr>
                <w:lang w:val="es-AR"/>
              </w:rPr>
              <w:t>de México, 1 a 3 de septiembre</w:t>
            </w:r>
            <w:r w:rsidRPr="00B041CF">
              <w:rPr>
                <w:lang w:val="es-AR"/>
              </w:rPr>
              <w:t xml:space="preserve"> de 2026</w:t>
            </w:r>
          </w:p>
          <w:p w14:paraId="14D7DA69" w14:textId="46354EC0" w:rsidR="00882411" w:rsidRDefault="00882411" w:rsidP="00882411">
            <w:pPr>
              <w:pStyle w:val="AFCorNNormal"/>
              <w:rPr>
                <w:lang w:val="es-AR"/>
              </w:rPr>
            </w:pPr>
            <w:r>
              <w:rPr>
                <w:lang w:val="es-AR"/>
              </w:rPr>
              <w:t>Tema 2 del programa provisional</w:t>
            </w:r>
            <w:r w:rsidRPr="001D794A">
              <w:rPr>
                <w:rStyle w:val="FootnoteReference"/>
                <w:lang w:val="es-ES"/>
              </w:rPr>
              <w:footnoteReference w:customMarkFollows="1" w:id="1"/>
              <w:t>*</w:t>
            </w:r>
          </w:p>
          <w:p w14:paraId="08E601EC" w14:textId="37B77A33" w:rsidR="00882411" w:rsidRPr="00924CA2" w:rsidRDefault="00882411" w:rsidP="001D794A">
            <w:pPr>
              <w:pStyle w:val="AFCorNNormal"/>
              <w:rPr>
                <w:bCs/>
                <w:lang w:val="es-AR"/>
              </w:rPr>
            </w:pPr>
            <w:r w:rsidRPr="001D794A">
              <w:rPr>
                <w:b/>
                <w:bCs/>
                <w:lang w:val="es-AR"/>
              </w:rPr>
              <w:t>Cuestiones de organización</w:t>
            </w:r>
          </w:p>
        </w:tc>
        <w:tc>
          <w:tcPr>
            <w:tcW w:w="4388" w:type="dxa"/>
          </w:tcPr>
          <w:p w14:paraId="7AE46D4F" w14:textId="77777777" w:rsidR="008A1499" w:rsidRPr="00567B58" w:rsidRDefault="008A1499" w:rsidP="008A1499">
            <w:pPr>
              <w:pStyle w:val="CBDNormal"/>
              <w:jc w:val="left"/>
              <w:rPr>
                <w:lang w:val="es-AR"/>
              </w:rPr>
            </w:pPr>
          </w:p>
        </w:tc>
      </w:tr>
    </w:tbl>
    <w:p w14:paraId="1589FCBD" w14:textId="5D034AF3" w:rsidR="00C9161D" w:rsidRPr="00516CBE" w:rsidRDefault="00C251E7" w:rsidP="00A111D1">
      <w:pPr>
        <w:pStyle w:val="CBDTitle"/>
        <w:rPr>
          <w:caps/>
          <w:lang w:val="es-AR"/>
        </w:rPr>
      </w:pPr>
      <w:sdt>
        <w:sdtPr>
          <w:rPr>
            <w:rFonts w:ascii="Times New Roman Bold" w:eastAsiaTheme="majorEastAsia" w:hAnsi="Times New Roman Bold"/>
            <w:bCs/>
            <w:snapToGrid w:val="0"/>
            <w:spacing w:val="5"/>
            <w:kern w:val="28"/>
            <w:szCs w:val="28"/>
            <w:lang w:val="es-AR"/>
          </w:rPr>
          <w:alias w:val="Title"/>
          <w:tag w:val=""/>
          <w:id w:val="772832786"/>
          <w:placeholder>
            <w:docPart w:val="4FB8C1B8BBE5420CAB9903713DC1EAE3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0B26BB" w:rsidRPr="00516CBE">
            <w:rPr>
              <w:rFonts w:ascii="Times New Roman Bold" w:eastAsiaTheme="majorEastAsia" w:hAnsi="Times New Roman Bold" w:hint="eastAsia"/>
              <w:bCs/>
              <w:snapToGrid w:val="0"/>
              <w:spacing w:val="5"/>
              <w:kern w:val="28"/>
              <w:szCs w:val="28"/>
              <w:lang w:val="es-AR"/>
            </w:rPr>
            <w:t>Anotaciones al programa provisional</w:t>
          </w:r>
        </w:sdtContent>
      </w:sdt>
      <w:r w:rsidR="00D51309">
        <w:rPr>
          <w:rStyle w:val="FootnoteReference"/>
          <w:caps/>
          <w:sz w:val="22"/>
        </w:rPr>
        <w:footnoteReference w:customMarkFollows="1" w:id="2"/>
        <w:t>**</w:t>
      </w:r>
    </w:p>
    <w:p w14:paraId="2CC990F5" w14:textId="253AF0CA" w:rsidR="00443FD2" w:rsidRPr="00516CBE" w:rsidRDefault="00C25AB1" w:rsidP="0095734C">
      <w:pPr>
        <w:pStyle w:val="CBDH1"/>
        <w:rPr>
          <w:snapToGrid w:val="0"/>
          <w:lang w:val="es-AR"/>
        </w:rPr>
      </w:pPr>
      <w:r w:rsidRPr="00516CBE">
        <w:rPr>
          <w:snapToGrid w:val="0"/>
          <w:lang w:val="es-AR"/>
        </w:rPr>
        <w:t>I.</w:t>
      </w:r>
      <w:r w:rsidRPr="00516CBE">
        <w:rPr>
          <w:snapToGrid w:val="0"/>
          <w:lang w:val="es-AR"/>
        </w:rPr>
        <w:tab/>
        <w:t>Introducción</w:t>
      </w:r>
    </w:p>
    <w:p w14:paraId="155D7ADA" w14:textId="67509A51" w:rsidR="00287B39" w:rsidRPr="00516CBE" w:rsidRDefault="00287B39" w:rsidP="00330DCD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 w:rsidRPr="00516CBE">
        <w:rPr>
          <w:lang w:val="es-AR"/>
        </w:rPr>
        <w:t>En su decisión 15/4, la Conferencia de las Partes adoptó el Marco Mundial de Biodiversidad de Kunming-Montreal, que proporciona un marco mundial para la adopción de medidas destinadas a detener y revertir la pérdida de biodiversidad de aquí a 2030. En su decisión 16/4, la Conferencia de las Partes adoptó un programa de trabajo hasta 2030 sobre el artículo 8 j) y otras disposiciones del Convenio sobre la Diversidad Biológica relativas a los pueblos indígenas y las comunidades locales, en el que se priorizan las tareas que contribuyen directamente a la aplicación oportuna, plena y efectiva del Marco.</w:t>
      </w:r>
    </w:p>
    <w:p w14:paraId="3E3ECC65" w14:textId="05975DB7" w:rsidR="00287B39" w:rsidRPr="00516CBE" w:rsidRDefault="00287B39" w:rsidP="00FE7360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 w:rsidRPr="00516CBE">
        <w:rPr>
          <w:lang w:val="es-AR"/>
        </w:rPr>
        <w:t>El taller de creación de capacidades se celebrará en la</w:t>
      </w:r>
      <w:r w:rsidR="00AC1A86">
        <w:rPr>
          <w:lang w:val="es-AR"/>
        </w:rPr>
        <w:t>s instalaciones de la</w:t>
      </w:r>
      <w:r w:rsidRPr="00516CBE">
        <w:rPr>
          <w:lang w:val="es-AR"/>
        </w:rPr>
        <w:t xml:space="preserve"> Secretaría de Relaciones Exteriores del Gobierno de México</w:t>
      </w:r>
      <w:r w:rsidR="00AC1A86">
        <w:rPr>
          <w:lang w:val="es-AR"/>
        </w:rPr>
        <w:t>,</w:t>
      </w:r>
      <w:r w:rsidRPr="00516CBE">
        <w:rPr>
          <w:lang w:val="es-AR"/>
        </w:rPr>
        <w:t xml:space="preserve"> del 1 al 3 de septiembre de 2026, con el generoso apoyo financiero del Gobierno de Dinamarca y del Gobierno del Japón, por conducto del Fondo del Japón para la Biodiversidad.</w:t>
      </w:r>
    </w:p>
    <w:p w14:paraId="0A34184F" w14:textId="55E60B9E" w:rsidR="00287B39" w:rsidRPr="00516CBE" w:rsidRDefault="00287B39" w:rsidP="00FE7360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 w:rsidRPr="00516CBE">
        <w:rPr>
          <w:lang w:val="es-AR"/>
        </w:rPr>
        <w:t>El taller está organizado por la Secretaría del Convenio sobre la Diversidad Biológica, en colaboración con el Instituto Nacional de los Pueblos Indígenas y la Secretaría de Relaciones Exteriores</w:t>
      </w:r>
      <w:r w:rsidR="00C64E3B">
        <w:rPr>
          <w:lang w:val="es-AR"/>
        </w:rPr>
        <w:t xml:space="preserve"> </w:t>
      </w:r>
      <w:r w:rsidRPr="00516CBE">
        <w:rPr>
          <w:lang w:val="es-AR"/>
        </w:rPr>
        <w:t>del Gobierno de México, el Fondo para el Desarrollo de los Pueblos Indígenas de América Latina y el Caribe y la Red de Mujeres Indígenas sobre Biodiversidad de América Latina y el Caribe. Su objetivo es fortalecer las capacidades de las Partes, los pueblos indígenas y las comunidades locales para apoyar la aplicación del programa de trabajo, entre otras cosas, mejorando la comprensión de su estructura, sus elementos y sus tareas, así como de sus vínculos con el Marco.</w:t>
      </w:r>
    </w:p>
    <w:p w14:paraId="0B954B78" w14:textId="75589898" w:rsidR="00287B39" w:rsidRPr="00516CBE" w:rsidRDefault="00287B39" w:rsidP="00FE7360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 w:rsidRPr="00516CBE">
        <w:rPr>
          <w:lang w:val="es-AR"/>
        </w:rPr>
        <w:t>El taller incluirá presentaciones, diálogos facilitados</w:t>
      </w:r>
      <w:r w:rsidR="004D1D16">
        <w:rPr>
          <w:lang w:val="es-AR"/>
        </w:rPr>
        <w:t xml:space="preserve"> y</w:t>
      </w:r>
      <w:r w:rsidRPr="00516CBE">
        <w:rPr>
          <w:lang w:val="es-AR"/>
        </w:rPr>
        <w:t xml:space="preserve"> sesiones plenarias</w:t>
      </w:r>
      <w:r w:rsidR="004D1D16">
        <w:rPr>
          <w:lang w:val="es-AR"/>
        </w:rPr>
        <w:t>,</w:t>
      </w:r>
      <w:r w:rsidR="00B82C15">
        <w:rPr>
          <w:lang w:val="es-AR"/>
        </w:rPr>
        <w:t xml:space="preserve"> y</w:t>
      </w:r>
      <w:r w:rsidRPr="00516CBE">
        <w:rPr>
          <w:lang w:val="es-AR"/>
        </w:rPr>
        <w:t xml:space="preserve"> utiliza</w:t>
      </w:r>
      <w:r w:rsidR="00B82C15">
        <w:rPr>
          <w:lang w:val="es-AR"/>
        </w:rPr>
        <w:t xml:space="preserve">rá </w:t>
      </w:r>
      <w:r w:rsidRPr="00516CBE">
        <w:rPr>
          <w:lang w:val="es-AR"/>
        </w:rPr>
        <w:t xml:space="preserve">métodos que respeten los diversos sistemas de conocimiento. Se llevará a cabo en español. </w:t>
      </w:r>
      <w:r w:rsidR="00F76A04">
        <w:rPr>
          <w:lang w:val="es-AR"/>
        </w:rPr>
        <w:t>Las y los</w:t>
      </w:r>
      <w:r w:rsidRPr="00516CBE">
        <w:rPr>
          <w:lang w:val="es-AR"/>
        </w:rPr>
        <w:t xml:space="preserve"> participantes se registrarán a su llegada al lugar de celebración de la reunión, </w:t>
      </w:r>
      <w:r w:rsidR="004D1D16">
        <w:rPr>
          <w:lang w:val="es-AR"/>
        </w:rPr>
        <w:t>entr</w:t>
      </w:r>
      <w:r w:rsidRPr="00516CBE">
        <w:rPr>
          <w:lang w:val="es-AR"/>
        </w:rPr>
        <w:t xml:space="preserve">e las </w:t>
      </w:r>
      <w:r w:rsidR="00243356">
        <w:rPr>
          <w:lang w:val="es-AR"/>
        </w:rPr>
        <w:t>8</w:t>
      </w:r>
      <w:r w:rsidR="004F0CAC">
        <w:rPr>
          <w:lang w:val="es-AR"/>
        </w:rPr>
        <w:t>.</w:t>
      </w:r>
      <w:r w:rsidR="00243356">
        <w:rPr>
          <w:lang w:val="es-AR"/>
        </w:rPr>
        <w:t>30</w:t>
      </w:r>
      <w:r w:rsidRPr="00516CBE">
        <w:rPr>
          <w:lang w:val="es-AR"/>
        </w:rPr>
        <w:t xml:space="preserve"> </w:t>
      </w:r>
      <w:r w:rsidR="004D1D16">
        <w:rPr>
          <w:lang w:val="es-AR"/>
        </w:rPr>
        <w:t>y</w:t>
      </w:r>
      <w:r w:rsidRPr="00516CBE">
        <w:rPr>
          <w:lang w:val="es-AR"/>
        </w:rPr>
        <w:t xml:space="preserve"> las</w:t>
      </w:r>
      <w:r w:rsidR="00243356">
        <w:rPr>
          <w:lang w:val="es-AR"/>
        </w:rPr>
        <w:t xml:space="preserve"> 9</w:t>
      </w:r>
      <w:r w:rsidR="004F0CAC">
        <w:rPr>
          <w:lang w:val="es-AR"/>
        </w:rPr>
        <w:t>.</w:t>
      </w:r>
      <w:r w:rsidR="00243356">
        <w:rPr>
          <w:lang w:val="es-AR"/>
        </w:rPr>
        <w:t>00</w:t>
      </w:r>
      <w:r w:rsidR="006A0CCB">
        <w:rPr>
          <w:lang w:val="es-AR"/>
        </w:rPr>
        <w:t> </w:t>
      </w:r>
      <w:r w:rsidRPr="00516CBE">
        <w:rPr>
          <w:lang w:val="es-AR"/>
        </w:rPr>
        <w:t>horas del primer día del taller.</w:t>
      </w:r>
    </w:p>
    <w:p w14:paraId="5858FF9E" w14:textId="721A2456" w:rsidR="002205CE" w:rsidRPr="00516CBE" w:rsidRDefault="009E578B" w:rsidP="008A7DFF">
      <w:pPr>
        <w:pStyle w:val="CBDAgendaItem"/>
        <w:spacing w:before="0" w:after="0"/>
        <w:rPr>
          <w:lang w:val="es-AR"/>
        </w:rPr>
      </w:pPr>
      <w:r w:rsidRPr="00516CBE">
        <w:rPr>
          <w:lang w:val="es-AR"/>
        </w:rPr>
        <w:lastRenderedPageBreak/>
        <w:t xml:space="preserve">Tema </w:t>
      </w:r>
      <w:r w:rsidR="006833C4" w:rsidRPr="00516CBE">
        <w:rPr>
          <w:lang w:val="es-AR"/>
        </w:rPr>
        <w:t>1</w:t>
      </w:r>
      <w:r w:rsidR="00CF13CD">
        <w:rPr>
          <w:lang w:val="es-AR"/>
        </w:rPr>
        <w:br/>
      </w:r>
      <w:r w:rsidR="002205CE" w:rsidRPr="00516CBE">
        <w:rPr>
          <w:lang w:val="es-AR"/>
        </w:rPr>
        <w:t>Apertura de la reunión</w:t>
      </w:r>
    </w:p>
    <w:p w14:paraId="400A66D1" w14:textId="0A855FD6" w:rsidR="00840F6E" w:rsidRPr="00516CBE" w:rsidRDefault="00840F6E" w:rsidP="00840F6E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 w:rsidRPr="00516CBE">
        <w:rPr>
          <w:lang w:val="es-AR"/>
        </w:rPr>
        <w:t>El taller comenzará a las 9</w:t>
      </w:r>
      <w:r w:rsidR="00642AC6">
        <w:rPr>
          <w:lang w:val="es-AR"/>
        </w:rPr>
        <w:t>.</w:t>
      </w:r>
      <w:r w:rsidR="00243356">
        <w:rPr>
          <w:lang w:val="es-AR"/>
        </w:rPr>
        <w:t>0</w:t>
      </w:r>
      <w:r w:rsidRPr="00516CBE">
        <w:rPr>
          <w:lang w:val="es-AR"/>
        </w:rPr>
        <w:t xml:space="preserve">0 horas del 1 de septiembre de 2026 con una ceremonia de apertura indígena, seguida de </w:t>
      </w:r>
      <w:r w:rsidR="00120FC0" w:rsidRPr="00516CBE">
        <w:rPr>
          <w:lang w:val="es-AR"/>
        </w:rPr>
        <w:t xml:space="preserve">las </w:t>
      </w:r>
      <w:r w:rsidRPr="00516CBE">
        <w:rPr>
          <w:lang w:val="es-AR"/>
        </w:rPr>
        <w:t xml:space="preserve">palabras de apertura del Gobierno de México, </w:t>
      </w:r>
      <w:r w:rsidR="00120FC0" w:rsidRPr="00516CBE">
        <w:rPr>
          <w:lang w:val="es-AR"/>
        </w:rPr>
        <w:t xml:space="preserve">del </w:t>
      </w:r>
      <w:r w:rsidR="006E04E4" w:rsidRPr="00516CBE">
        <w:rPr>
          <w:lang w:val="es-AR"/>
        </w:rPr>
        <w:t>Fondo para el Desarrollo de los Pueblos Indígenas de América Latina y el Caribe</w:t>
      </w:r>
      <w:r w:rsidR="00120FC0" w:rsidRPr="00516CBE">
        <w:rPr>
          <w:lang w:val="es-AR"/>
        </w:rPr>
        <w:t xml:space="preserve">, de la </w:t>
      </w:r>
      <w:r w:rsidR="006E04E4" w:rsidRPr="00516CBE">
        <w:rPr>
          <w:lang w:val="es-AR"/>
        </w:rPr>
        <w:t>Red de Mujeres Indígenas sobre Biodiversidad de América Latina y el Caribe</w:t>
      </w:r>
      <w:r w:rsidR="00120FC0" w:rsidRPr="00516CBE">
        <w:rPr>
          <w:lang w:val="es-AR"/>
        </w:rPr>
        <w:t xml:space="preserve"> y de</w:t>
      </w:r>
      <w:r w:rsidRPr="00516CBE">
        <w:rPr>
          <w:lang w:val="es-AR"/>
        </w:rPr>
        <w:t xml:space="preserve"> la Secretaría del Convenio sobre la Diversidad Biológica.</w:t>
      </w:r>
    </w:p>
    <w:p w14:paraId="69533ED7" w14:textId="37BF0F81" w:rsidR="002205CE" w:rsidRPr="00516CBE" w:rsidRDefault="00FA6A02" w:rsidP="00FA6A02">
      <w:pPr>
        <w:pStyle w:val="CBDAgendaItem"/>
        <w:spacing w:before="0" w:after="0"/>
        <w:rPr>
          <w:lang w:val="es-AR"/>
        </w:rPr>
      </w:pPr>
      <w:r w:rsidRPr="00516CBE">
        <w:rPr>
          <w:lang w:val="es-AR"/>
        </w:rPr>
        <w:t xml:space="preserve">Tema </w:t>
      </w:r>
      <w:r w:rsidR="005D4313" w:rsidRPr="00516CBE">
        <w:rPr>
          <w:lang w:val="es-AR"/>
        </w:rPr>
        <w:t>2</w:t>
      </w:r>
      <w:r w:rsidR="00CF13CD">
        <w:rPr>
          <w:lang w:val="es-AR"/>
        </w:rPr>
        <w:br/>
      </w:r>
      <w:r w:rsidR="002205CE" w:rsidRPr="00516CBE">
        <w:rPr>
          <w:lang w:val="es-AR"/>
        </w:rPr>
        <w:t>Cuestiones de organización</w:t>
      </w:r>
    </w:p>
    <w:p w14:paraId="100F684E" w14:textId="3E5CF47C" w:rsidR="000F7BE6" w:rsidRPr="00516CBE" w:rsidRDefault="000F7BE6" w:rsidP="000F7BE6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 w:rsidRPr="00516CBE">
        <w:rPr>
          <w:lang w:val="es-AR"/>
        </w:rPr>
        <w:t xml:space="preserve">Se invitará a </w:t>
      </w:r>
      <w:r w:rsidR="00F76A04">
        <w:rPr>
          <w:lang w:val="es-AR"/>
        </w:rPr>
        <w:t xml:space="preserve">las y los </w:t>
      </w:r>
      <w:r w:rsidRPr="00516CBE">
        <w:rPr>
          <w:lang w:val="es-AR"/>
        </w:rPr>
        <w:t xml:space="preserve">participantes a presentarse brevemente y a compartir una expectativa principal </w:t>
      </w:r>
      <w:r w:rsidR="00120FC0" w:rsidRPr="00516CBE">
        <w:rPr>
          <w:lang w:val="es-AR"/>
        </w:rPr>
        <w:t>sobre el</w:t>
      </w:r>
      <w:r w:rsidRPr="00516CBE">
        <w:rPr>
          <w:lang w:val="es-AR"/>
        </w:rPr>
        <w:t xml:space="preserve"> taller.</w:t>
      </w:r>
    </w:p>
    <w:p w14:paraId="3A213088" w14:textId="401E6F6F" w:rsidR="000F7BE6" w:rsidRPr="00516CBE" w:rsidRDefault="000F7BE6" w:rsidP="000F7BE6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 w:rsidRPr="00516CBE">
        <w:rPr>
          <w:lang w:val="es-AR"/>
        </w:rPr>
        <w:t>Un representante de la Secretaría</w:t>
      </w:r>
      <w:r w:rsidR="00AC1A86">
        <w:rPr>
          <w:lang w:val="es-AR"/>
        </w:rPr>
        <w:t xml:space="preserve"> del </w:t>
      </w:r>
      <w:r w:rsidR="00FA04D5" w:rsidRPr="00516CBE">
        <w:rPr>
          <w:lang w:val="es-AR"/>
        </w:rPr>
        <w:t>Convenio sobre la Diversidad Biológica</w:t>
      </w:r>
      <w:r w:rsidR="00FA04D5">
        <w:rPr>
          <w:lang w:val="es-AR"/>
        </w:rPr>
        <w:t xml:space="preserve"> </w:t>
      </w:r>
      <w:r w:rsidRPr="00516CBE">
        <w:rPr>
          <w:lang w:val="es-AR"/>
        </w:rPr>
        <w:t>presentará los objetivos del taller y la organización de los trabajos propuesta, que figura en el anexo del presente documento.</w:t>
      </w:r>
    </w:p>
    <w:p w14:paraId="264FB417" w14:textId="640D1BE4" w:rsidR="000F7BE6" w:rsidRPr="00567B58" w:rsidRDefault="000F7BE6" w:rsidP="000F7BE6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 w:rsidRPr="00516CBE">
        <w:rPr>
          <w:lang w:val="es-AR"/>
        </w:rPr>
        <w:t xml:space="preserve">Se invitará a </w:t>
      </w:r>
      <w:r w:rsidR="00F76A04">
        <w:rPr>
          <w:lang w:val="es-AR"/>
        </w:rPr>
        <w:t xml:space="preserve">las y los </w:t>
      </w:r>
      <w:r w:rsidRPr="00516CBE">
        <w:rPr>
          <w:lang w:val="es-AR"/>
        </w:rPr>
        <w:t xml:space="preserve">participantes </w:t>
      </w:r>
      <w:r w:rsidR="00E0334C">
        <w:rPr>
          <w:lang w:val="es-AR"/>
        </w:rPr>
        <w:t xml:space="preserve">a </w:t>
      </w:r>
      <w:r w:rsidR="00BC7D6D">
        <w:rPr>
          <w:lang w:val="es-AR"/>
        </w:rPr>
        <w:t xml:space="preserve">observar </w:t>
      </w:r>
      <w:r w:rsidRPr="00516CBE">
        <w:rPr>
          <w:lang w:val="es-AR"/>
        </w:rPr>
        <w:t xml:space="preserve">los principios de participación inclusiva, incluida la escucha atenta, velando al mismo tiempo </w:t>
      </w:r>
      <w:proofErr w:type="spellStart"/>
      <w:r w:rsidR="00E0334C">
        <w:rPr>
          <w:lang w:val="es-AR"/>
        </w:rPr>
        <w:t xml:space="preserve">por </w:t>
      </w:r>
      <w:r w:rsidR="00F53137" w:rsidRPr="00F53137">
        <w:rPr>
          <w:lang w:val="es-AR"/>
        </w:rPr>
        <w:t>que</w:t>
      </w:r>
      <w:proofErr w:type="spellEnd"/>
      <w:r w:rsidRPr="00567B58">
        <w:rPr>
          <w:lang w:val="es-AR"/>
        </w:rPr>
        <w:t xml:space="preserve"> la metodología se aplique de manera que respete y promueva los diversos sistemas de conocimientos y perspectivas.</w:t>
      </w:r>
    </w:p>
    <w:p w14:paraId="64761995" w14:textId="68DEF320" w:rsidR="005676AC" w:rsidRPr="00567B58" w:rsidRDefault="00DC4EE5" w:rsidP="005676AC">
      <w:pPr>
        <w:pStyle w:val="CBDAgendaItem"/>
        <w:spacing w:before="0" w:after="0"/>
        <w:rPr>
          <w:lang w:val="es-AR"/>
        </w:rPr>
      </w:pPr>
      <w:r w:rsidRPr="00567B58">
        <w:rPr>
          <w:lang w:val="es-AR"/>
        </w:rPr>
        <w:t xml:space="preserve">Tema </w:t>
      </w:r>
      <w:r w:rsidR="005D4313" w:rsidRPr="00567B58">
        <w:rPr>
          <w:lang w:val="es-AR"/>
        </w:rPr>
        <w:t>3</w:t>
      </w:r>
      <w:r w:rsidR="00CF13CD">
        <w:rPr>
          <w:lang w:val="es-AR"/>
        </w:rPr>
        <w:br/>
      </w:r>
      <w:r w:rsidR="002205CE" w:rsidRPr="00567B58">
        <w:rPr>
          <w:lang w:val="es-AR"/>
        </w:rPr>
        <w:t xml:space="preserve">Panorama general del programa de trabajo </w:t>
      </w:r>
      <w:r w:rsidR="00931AF1" w:rsidRPr="00567B58">
        <w:rPr>
          <w:lang w:val="es-AR"/>
        </w:rPr>
        <w:t xml:space="preserve">hasta 2030 </w:t>
      </w:r>
      <w:r w:rsidR="002205CE" w:rsidRPr="00567B58">
        <w:rPr>
          <w:lang w:val="es-AR"/>
        </w:rPr>
        <w:t xml:space="preserve">sobre el </w:t>
      </w:r>
      <w:r w:rsidR="000E5ADD" w:rsidRPr="00567B58">
        <w:rPr>
          <w:lang w:val="es-AR"/>
        </w:rPr>
        <w:t>a</w:t>
      </w:r>
      <w:r w:rsidR="002205CE" w:rsidRPr="00567B58">
        <w:rPr>
          <w:lang w:val="es-AR"/>
        </w:rPr>
        <w:t>rtículo</w:t>
      </w:r>
      <w:r w:rsidR="00A712FC" w:rsidRPr="00567B58">
        <w:rPr>
          <w:lang w:val="es-AR"/>
        </w:rPr>
        <w:t> </w:t>
      </w:r>
      <w:r w:rsidR="002205CE" w:rsidRPr="00567B58">
        <w:rPr>
          <w:lang w:val="es-AR"/>
        </w:rPr>
        <w:t>8</w:t>
      </w:r>
      <w:r w:rsidR="00A712FC" w:rsidRPr="00567B58">
        <w:rPr>
          <w:lang w:val="es-AR"/>
        </w:rPr>
        <w:t> </w:t>
      </w:r>
      <w:r w:rsidR="002205CE" w:rsidRPr="00567B58">
        <w:rPr>
          <w:lang w:val="es-AR"/>
        </w:rPr>
        <w:t xml:space="preserve">j) </w:t>
      </w:r>
      <w:r w:rsidR="00C224BC">
        <w:rPr>
          <w:lang w:val="es-AR"/>
        </w:rPr>
        <w:br/>
      </w:r>
      <w:r w:rsidR="002205CE" w:rsidRPr="00567B58">
        <w:rPr>
          <w:lang w:val="es-AR"/>
        </w:rPr>
        <w:t xml:space="preserve">y otras disposiciones del Convenio </w:t>
      </w:r>
      <w:r w:rsidR="00E404EB" w:rsidRPr="00567B58">
        <w:rPr>
          <w:lang w:val="es-AR"/>
        </w:rPr>
        <w:t xml:space="preserve">sobre la Diversidad Biológica </w:t>
      </w:r>
      <w:r w:rsidR="00C224BC">
        <w:rPr>
          <w:lang w:val="es-AR"/>
        </w:rPr>
        <w:br/>
      </w:r>
      <w:r w:rsidR="00E404EB" w:rsidRPr="00567B58">
        <w:rPr>
          <w:lang w:val="es-AR"/>
        </w:rPr>
        <w:t xml:space="preserve">relativas a </w:t>
      </w:r>
      <w:r w:rsidR="002205CE" w:rsidRPr="00567B58">
        <w:rPr>
          <w:lang w:val="es-AR"/>
        </w:rPr>
        <w:t>los pueblos indígenas y las comunidades locales</w:t>
      </w:r>
    </w:p>
    <w:p w14:paraId="55E72037" w14:textId="43A63673" w:rsidR="00491E78" w:rsidRPr="00567B58" w:rsidRDefault="00491E78" w:rsidP="00491E78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 w:rsidRPr="00567B58">
        <w:rPr>
          <w:lang w:val="es-AR"/>
        </w:rPr>
        <w:t>Un representante de la Secretaría</w:t>
      </w:r>
      <w:r w:rsidR="00AC1A86">
        <w:rPr>
          <w:lang w:val="es-AR"/>
        </w:rPr>
        <w:t xml:space="preserve"> del </w:t>
      </w:r>
      <w:r w:rsidR="00FA04D5" w:rsidRPr="00516CBE">
        <w:rPr>
          <w:lang w:val="es-AR"/>
        </w:rPr>
        <w:t>Convenio sobre la Diversidad Biológica</w:t>
      </w:r>
      <w:r w:rsidR="00FA04D5">
        <w:rPr>
          <w:lang w:val="es-AR"/>
        </w:rPr>
        <w:t xml:space="preserve"> </w:t>
      </w:r>
      <w:r w:rsidRPr="00567B58">
        <w:rPr>
          <w:lang w:val="es-AR"/>
        </w:rPr>
        <w:t>ofrecerá un panorama general del programa de trabajo, incluidos sus objetivos, principios y elementos. A continuación, un</w:t>
      </w:r>
      <w:r w:rsidR="009F6FD8">
        <w:rPr>
          <w:lang w:val="es-AR"/>
        </w:rPr>
        <w:t>a</w:t>
      </w:r>
      <w:r w:rsidRPr="00567B58">
        <w:rPr>
          <w:lang w:val="es-AR"/>
        </w:rPr>
        <w:t xml:space="preserve"> representante de la </w:t>
      </w:r>
      <w:r w:rsidR="000B0F52" w:rsidRPr="00516CBE">
        <w:rPr>
          <w:lang w:val="es-AR"/>
        </w:rPr>
        <w:t>Red de Mujeres Indígenas sobre Biodiversidad de América Latina y el Caribe</w:t>
      </w:r>
      <w:r w:rsidRPr="00567B58">
        <w:rPr>
          <w:lang w:val="es-AR"/>
        </w:rPr>
        <w:t xml:space="preserve"> realizará una presentación en la que aportará una perspectiva indígena sobre la elaboración del programa de trabajo.</w:t>
      </w:r>
    </w:p>
    <w:p w14:paraId="23352AE0" w14:textId="6C761B3A" w:rsidR="005676AC" w:rsidRPr="00567B58" w:rsidRDefault="00F76A04" w:rsidP="00491E78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>
        <w:rPr>
          <w:lang w:val="es-AR"/>
        </w:rPr>
        <w:t xml:space="preserve">Las y los </w:t>
      </w:r>
      <w:r w:rsidR="00491E78" w:rsidRPr="00567B58">
        <w:rPr>
          <w:lang w:val="es-AR"/>
        </w:rPr>
        <w:t xml:space="preserve">participantes intercambiarán experiencias e identificarán oportunidades y desafíos para la aplicación del programa de trabajo en los </w:t>
      </w:r>
      <w:r w:rsidR="00120FC0" w:rsidRPr="00567B58">
        <w:rPr>
          <w:lang w:val="es-AR"/>
        </w:rPr>
        <w:t>niveles</w:t>
      </w:r>
      <w:r w:rsidR="00491E78" w:rsidRPr="00567B58">
        <w:rPr>
          <w:lang w:val="es-AR"/>
        </w:rPr>
        <w:t xml:space="preserve"> nacional, regional y local.</w:t>
      </w:r>
    </w:p>
    <w:p w14:paraId="0BE56BE9" w14:textId="0EE3B680" w:rsidR="00114DB3" w:rsidRPr="00567B58" w:rsidRDefault="00114DB3" w:rsidP="00491E78">
      <w:pPr>
        <w:pStyle w:val="CBDAgendaItem"/>
        <w:spacing w:before="0" w:after="0"/>
        <w:rPr>
          <w:lang w:val="es-AR"/>
        </w:rPr>
      </w:pPr>
      <w:r w:rsidRPr="00567B58">
        <w:rPr>
          <w:lang w:val="es-AR"/>
        </w:rPr>
        <w:t xml:space="preserve">Tema </w:t>
      </w:r>
      <w:r w:rsidR="005D4313" w:rsidRPr="00567B58">
        <w:rPr>
          <w:lang w:val="es-AR"/>
        </w:rPr>
        <w:t>4</w:t>
      </w:r>
      <w:r w:rsidR="00CF13CD">
        <w:rPr>
          <w:lang w:val="es-AR"/>
        </w:rPr>
        <w:br/>
      </w:r>
      <w:r w:rsidR="002205CE" w:rsidRPr="00567B58">
        <w:rPr>
          <w:lang w:val="es-AR"/>
        </w:rPr>
        <w:t xml:space="preserve">Estructura y elementos del programa de trabajo y sus vínculos </w:t>
      </w:r>
      <w:r w:rsidR="00C224BC">
        <w:rPr>
          <w:lang w:val="es-AR"/>
        </w:rPr>
        <w:br/>
      </w:r>
      <w:r w:rsidR="002205CE" w:rsidRPr="00567B58">
        <w:rPr>
          <w:lang w:val="es-AR"/>
        </w:rPr>
        <w:t>con el Marco Mundial de Biodiversidad de Kunming-Montreal</w:t>
      </w:r>
    </w:p>
    <w:p w14:paraId="23E78B27" w14:textId="4B321606" w:rsidR="000B7855" w:rsidRPr="00567B58" w:rsidRDefault="000B7855" w:rsidP="00945EE9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 w:rsidRPr="00567B58">
        <w:rPr>
          <w:lang w:val="es-AR"/>
        </w:rPr>
        <w:t>Un representante de la Secretaría</w:t>
      </w:r>
      <w:r w:rsidR="00AC1A86">
        <w:rPr>
          <w:lang w:val="es-AR"/>
        </w:rPr>
        <w:t xml:space="preserve"> del </w:t>
      </w:r>
      <w:r w:rsidR="006A1257" w:rsidRPr="00516CBE">
        <w:rPr>
          <w:lang w:val="es-AR"/>
        </w:rPr>
        <w:t>Convenio sobre la Diversidad Biológica</w:t>
      </w:r>
      <w:r w:rsidR="006A1257">
        <w:rPr>
          <w:lang w:val="es-AR"/>
        </w:rPr>
        <w:t xml:space="preserve"> </w:t>
      </w:r>
      <w:r w:rsidRPr="00567B58">
        <w:rPr>
          <w:lang w:val="es-AR"/>
        </w:rPr>
        <w:t>presentará brevemente la estructura del programa de trabajo y sus ocho elementos. Cada elemento se examinará mediante dos presentaciones: una a cargo de un</w:t>
      </w:r>
      <w:r w:rsidR="004D6779">
        <w:rPr>
          <w:lang w:val="es-AR"/>
        </w:rPr>
        <w:t>/a</w:t>
      </w:r>
      <w:r w:rsidRPr="00567B58">
        <w:rPr>
          <w:lang w:val="es-AR"/>
        </w:rPr>
        <w:t xml:space="preserve"> representante de una Parte, centrada en la aplicación a nivel nacional, y otra en la que se expondrá una experiencia práctica sobre el terreno. Las presentaciones servirán de base para que </w:t>
      </w:r>
      <w:r w:rsidR="00F76A04">
        <w:rPr>
          <w:lang w:val="es-AR"/>
        </w:rPr>
        <w:t xml:space="preserve">las y los </w:t>
      </w:r>
      <w:r w:rsidRPr="00567B58">
        <w:rPr>
          <w:lang w:val="es-AR"/>
        </w:rPr>
        <w:t>participantes examinen cada elemento, compartan experiencias e identifiquen oportunidades y desafíos prácticos para su aplicación.</w:t>
      </w:r>
    </w:p>
    <w:p w14:paraId="150DDE8E" w14:textId="6E2BE9EB" w:rsidR="002205CE" w:rsidRPr="00567B58" w:rsidRDefault="005D1C91" w:rsidP="005D1C91">
      <w:pPr>
        <w:pStyle w:val="CBDAgendaItem"/>
        <w:spacing w:before="0" w:after="0"/>
        <w:rPr>
          <w:lang w:val="es-AR"/>
        </w:rPr>
      </w:pPr>
      <w:r w:rsidRPr="00567B58">
        <w:rPr>
          <w:lang w:val="es-AR"/>
        </w:rPr>
        <w:t xml:space="preserve">Tema </w:t>
      </w:r>
      <w:r w:rsidR="005D4313" w:rsidRPr="00567B58">
        <w:rPr>
          <w:lang w:val="es-AR"/>
        </w:rPr>
        <w:t>5</w:t>
      </w:r>
      <w:r w:rsidR="00641AFE">
        <w:rPr>
          <w:lang w:val="es-AR"/>
        </w:rPr>
        <w:br/>
      </w:r>
      <w:r w:rsidR="002205CE" w:rsidRPr="00567B58">
        <w:rPr>
          <w:lang w:val="es-AR"/>
        </w:rPr>
        <w:t>Experiencias en la implementación del programa de trabajo</w:t>
      </w:r>
    </w:p>
    <w:p w14:paraId="5B9F6A30" w14:textId="5AEF04E5" w:rsidR="00F1491D" w:rsidRPr="00567B58" w:rsidRDefault="00F76A04" w:rsidP="00F1491D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>
        <w:rPr>
          <w:lang w:val="es-AR"/>
        </w:rPr>
        <w:t xml:space="preserve">Las y los </w:t>
      </w:r>
      <w:r w:rsidR="00F1491D" w:rsidRPr="00567B58">
        <w:rPr>
          <w:lang w:val="es-AR"/>
        </w:rPr>
        <w:t>participantes trabajarán en grupos para compartir experiencias sobre la aplicación del programa de trabajo e identificar desafíos clave, incluidos los relacionados con el acceso a la financiación. Los grupos examinarán experiencias, oportunidades de colaboración y buenas prácticas pertinentes.</w:t>
      </w:r>
    </w:p>
    <w:p w14:paraId="47860DF5" w14:textId="45188899" w:rsidR="005D1C91" w:rsidRPr="00567B58" w:rsidRDefault="00F1491D" w:rsidP="000E28F4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 w:rsidRPr="00567B58">
        <w:rPr>
          <w:lang w:val="es-AR"/>
        </w:rPr>
        <w:t xml:space="preserve">Se invitará a </w:t>
      </w:r>
      <w:r w:rsidR="00F76A04">
        <w:rPr>
          <w:lang w:val="es-AR"/>
        </w:rPr>
        <w:t xml:space="preserve">las y los </w:t>
      </w:r>
      <w:r w:rsidRPr="00567B58">
        <w:rPr>
          <w:lang w:val="es-AR"/>
        </w:rPr>
        <w:t>participantes a presentar al plenario tres conclusiones principales de los debates de los grupos.</w:t>
      </w:r>
    </w:p>
    <w:p w14:paraId="16A9A928" w14:textId="1C8CD286" w:rsidR="000E28F4" w:rsidRPr="00567B58" w:rsidRDefault="000E28F4" w:rsidP="001D794A">
      <w:pPr>
        <w:pStyle w:val="CBDAgendaItem"/>
        <w:spacing w:before="120"/>
        <w:rPr>
          <w:lang w:val="es-AR"/>
        </w:rPr>
      </w:pPr>
      <w:r w:rsidRPr="00567B58">
        <w:rPr>
          <w:lang w:val="es-AR"/>
        </w:rPr>
        <w:lastRenderedPageBreak/>
        <w:t xml:space="preserve">Tema </w:t>
      </w:r>
      <w:r w:rsidR="005D4313" w:rsidRPr="00567B58">
        <w:rPr>
          <w:lang w:val="es-AR"/>
        </w:rPr>
        <w:t>6</w:t>
      </w:r>
      <w:r w:rsidR="00641AFE">
        <w:rPr>
          <w:lang w:val="es-AR"/>
        </w:rPr>
        <w:br/>
      </w:r>
      <w:r w:rsidR="002205CE" w:rsidRPr="00567B58">
        <w:rPr>
          <w:lang w:val="es-AR"/>
        </w:rPr>
        <w:t>Resultados de la primera reunión del Órgano Subsidiario sobre el Artículo</w:t>
      </w:r>
      <w:r w:rsidR="0010292E" w:rsidRPr="00567B58">
        <w:rPr>
          <w:lang w:val="es-AR"/>
        </w:rPr>
        <w:t> </w:t>
      </w:r>
      <w:r w:rsidR="002205CE" w:rsidRPr="00567B58">
        <w:rPr>
          <w:lang w:val="es-AR"/>
        </w:rPr>
        <w:t>8</w:t>
      </w:r>
      <w:r w:rsidR="0010292E" w:rsidRPr="00567B58">
        <w:rPr>
          <w:lang w:val="es-AR"/>
        </w:rPr>
        <w:t> </w:t>
      </w:r>
      <w:r w:rsidR="002205CE" w:rsidRPr="00567B58">
        <w:rPr>
          <w:lang w:val="es-AR"/>
        </w:rPr>
        <w:t xml:space="preserve">j) </w:t>
      </w:r>
      <w:r w:rsidR="00065D9E">
        <w:rPr>
          <w:lang w:val="es-AR"/>
        </w:rPr>
        <w:br/>
      </w:r>
      <w:r w:rsidR="002205CE" w:rsidRPr="00567B58">
        <w:rPr>
          <w:lang w:val="es-AR"/>
        </w:rPr>
        <w:t xml:space="preserve">y </w:t>
      </w:r>
      <w:r w:rsidR="00E404EB" w:rsidRPr="00567B58">
        <w:rPr>
          <w:lang w:val="es-AR"/>
        </w:rPr>
        <w:t>O</w:t>
      </w:r>
      <w:r w:rsidR="002205CE" w:rsidRPr="00567B58">
        <w:rPr>
          <w:lang w:val="es-AR"/>
        </w:rPr>
        <w:t xml:space="preserve">tras </w:t>
      </w:r>
      <w:r w:rsidR="00E404EB" w:rsidRPr="00567B58">
        <w:rPr>
          <w:lang w:val="es-AR"/>
        </w:rPr>
        <w:t>D</w:t>
      </w:r>
      <w:r w:rsidR="002205CE" w:rsidRPr="00567B58">
        <w:rPr>
          <w:lang w:val="es-AR"/>
        </w:rPr>
        <w:t xml:space="preserve">isposiciones del Convenio </w:t>
      </w:r>
      <w:r w:rsidR="00E404EB" w:rsidRPr="00567B58">
        <w:rPr>
          <w:lang w:val="es-AR"/>
        </w:rPr>
        <w:t xml:space="preserve">sobre la Diversidad Biológica Relativas </w:t>
      </w:r>
      <w:r w:rsidR="00065D9E">
        <w:rPr>
          <w:lang w:val="es-AR"/>
        </w:rPr>
        <w:br/>
      </w:r>
      <w:r w:rsidR="00E404EB" w:rsidRPr="00567B58">
        <w:rPr>
          <w:lang w:val="es-AR"/>
        </w:rPr>
        <w:t xml:space="preserve">a </w:t>
      </w:r>
      <w:r w:rsidR="002205CE" w:rsidRPr="00567B58">
        <w:rPr>
          <w:lang w:val="es-AR"/>
        </w:rPr>
        <w:t xml:space="preserve">los </w:t>
      </w:r>
      <w:r w:rsidR="00E404EB" w:rsidRPr="00567B58">
        <w:rPr>
          <w:lang w:val="es-AR"/>
        </w:rPr>
        <w:t>P</w:t>
      </w:r>
      <w:r w:rsidR="002205CE" w:rsidRPr="00567B58">
        <w:rPr>
          <w:lang w:val="es-AR"/>
        </w:rPr>
        <w:t xml:space="preserve">ueblos </w:t>
      </w:r>
      <w:r w:rsidR="00E404EB" w:rsidRPr="00567B58">
        <w:rPr>
          <w:lang w:val="es-AR"/>
        </w:rPr>
        <w:t>I</w:t>
      </w:r>
      <w:r w:rsidR="002205CE" w:rsidRPr="00567B58">
        <w:rPr>
          <w:lang w:val="es-AR"/>
        </w:rPr>
        <w:t xml:space="preserve">ndígenas y las </w:t>
      </w:r>
      <w:r w:rsidR="00E404EB" w:rsidRPr="00567B58">
        <w:rPr>
          <w:lang w:val="es-AR"/>
        </w:rPr>
        <w:t>C</w:t>
      </w:r>
      <w:r w:rsidR="002205CE" w:rsidRPr="00567B58">
        <w:rPr>
          <w:lang w:val="es-AR"/>
        </w:rPr>
        <w:t xml:space="preserve">omunidades </w:t>
      </w:r>
      <w:r w:rsidR="00E404EB" w:rsidRPr="00567B58">
        <w:rPr>
          <w:lang w:val="es-AR"/>
        </w:rPr>
        <w:t>L</w:t>
      </w:r>
      <w:r w:rsidR="002205CE" w:rsidRPr="00567B58">
        <w:rPr>
          <w:lang w:val="es-AR"/>
        </w:rPr>
        <w:t>ocales</w:t>
      </w:r>
      <w:r w:rsidR="00A53B80" w:rsidRPr="00567B58">
        <w:rPr>
          <w:lang w:val="es-AR"/>
        </w:rPr>
        <w:t xml:space="preserve"> para su consideración </w:t>
      </w:r>
      <w:r w:rsidR="00065D9E">
        <w:rPr>
          <w:lang w:val="es-AR"/>
        </w:rPr>
        <w:br/>
      </w:r>
      <w:r w:rsidR="00A148DA" w:rsidRPr="00567B58">
        <w:rPr>
          <w:lang w:val="es-AR"/>
        </w:rPr>
        <w:t>en</w:t>
      </w:r>
      <w:r w:rsidR="00A53B80" w:rsidRPr="00567B58">
        <w:rPr>
          <w:lang w:val="es-AR"/>
        </w:rPr>
        <w:t xml:space="preserve"> </w:t>
      </w:r>
      <w:r w:rsidR="002205CE" w:rsidRPr="00567B58">
        <w:rPr>
          <w:lang w:val="es-AR"/>
        </w:rPr>
        <w:t xml:space="preserve">la </w:t>
      </w:r>
      <w:r w:rsidR="0031468A" w:rsidRPr="00567B58">
        <w:rPr>
          <w:lang w:val="es-AR"/>
        </w:rPr>
        <w:t>17ª </w:t>
      </w:r>
      <w:r w:rsidR="002205CE" w:rsidRPr="00567B58">
        <w:rPr>
          <w:lang w:val="es-AR"/>
        </w:rPr>
        <w:t xml:space="preserve">reunión de la Conferencia de las Partes en el Convenio sobre </w:t>
      </w:r>
      <w:r w:rsidR="00065D9E">
        <w:rPr>
          <w:lang w:val="es-AR"/>
        </w:rPr>
        <w:br/>
      </w:r>
      <w:r w:rsidR="002205CE" w:rsidRPr="00567B58">
        <w:rPr>
          <w:lang w:val="es-AR"/>
        </w:rPr>
        <w:t>la Diversidad Biológica</w:t>
      </w:r>
      <w:r w:rsidR="0038705C" w:rsidRPr="00567B58">
        <w:rPr>
          <w:lang w:val="es-AR"/>
        </w:rPr>
        <w:t>:</w:t>
      </w:r>
    </w:p>
    <w:p w14:paraId="58646639" w14:textId="61750D5C" w:rsidR="0038705C" w:rsidRPr="00F76A04" w:rsidRDefault="00997A6B" w:rsidP="001D794A">
      <w:pPr>
        <w:pStyle w:val="CBDAgendaItem"/>
        <w:spacing w:before="120"/>
        <w:rPr>
          <w:lang w:val="it-IT"/>
        </w:rPr>
      </w:pPr>
      <w:r>
        <w:rPr>
          <w:lang w:val="it-IT"/>
        </w:rPr>
        <w:t>a)</w:t>
      </w:r>
      <w:r>
        <w:rPr>
          <w:lang w:val="it-IT"/>
        </w:rPr>
        <w:tab/>
      </w:r>
      <w:r w:rsidR="0038705C" w:rsidRPr="00F76A04">
        <w:rPr>
          <w:lang w:val="it-IT"/>
        </w:rPr>
        <w:t>Modus operandi del Órgano Subsidiario</w:t>
      </w:r>
    </w:p>
    <w:p w14:paraId="372875A3" w14:textId="14AE070D" w:rsidR="0078064C" w:rsidRPr="00F76A04" w:rsidRDefault="00997A6B" w:rsidP="001D794A">
      <w:pPr>
        <w:pStyle w:val="CBDAgendaItem"/>
        <w:spacing w:before="120"/>
        <w:rPr>
          <w:lang w:val="it-IT"/>
        </w:rPr>
      </w:pPr>
      <w:r>
        <w:rPr>
          <w:lang w:val="it-IT"/>
        </w:rPr>
        <w:t>y</w:t>
      </w:r>
    </w:p>
    <w:p w14:paraId="3AC93174" w14:textId="0B64DD48" w:rsidR="0038705C" w:rsidRPr="00567B58" w:rsidRDefault="0038705C" w:rsidP="001D794A">
      <w:pPr>
        <w:pStyle w:val="CBDAgendaItem"/>
        <w:spacing w:before="120"/>
        <w:rPr>
          <w:lang w:val="es-AR"/>
        </w:rPr>
      </w:pPr>
      <w:r w:rsidRPr="00567B58">
        <w:rPr>
          <w:lang w:val="es-AR"/>
        </w:rPr>
        <w:t>b)</w:t>
      </w:r>
      <w:r w:rsidRPr="00567B58">
        <w:rPr>
          <w:lang w:val="es-AR"/>
        </w:rPr>
        <w:tab/>
        <w:t xml:space="preserve">Directrices para fortalecer el marco jurídico y de políticas para la consecución </w:t>
      </w:r>
      <w:r w:rsidR="00065D9E">
        <w:rPr>
          <w:lang w:val="es-AR"/>
        </w:rPr>
        <w:br/>
      </w:r>
      <w:r w:rsidRPr="00567B58">
        <w:rPr>
          <w:lang w:val="es-AR"/>
        </w:rPr>
        <w:t>de las metas</w:t>
      </w:r>
      <w:r w:rsidR="00DC143E" w:rsidRPr="00567B58">
        <w:rPr>
          <w:lang w:val="es-AR"/>
        </w:rPr>
        <w:t> </w:t>
      </w:r>
      <w:r w:rsidRPr="00567B58">
        <w:rPr>
          <w:lang w:val="es-AR"/>
        </w:rPr>
        <w:t>2 y 3 del Marco Mundial de Biodiversidad de Kunming</w:t>
      </w:r>
      <w:r w:rsidR="00DC143E" w:rsidRPr="00567B58">
        <w:rPr>
          <w:lang w:val="es-AR"/>
        </w:rPr>
        <w:t>-</w:t>
      </w:r>
      <w:r w:rsidRPr="00567B58">
        <w:rPr>
          <w:lang w:val="es-AR"/>
        </w:rPr>
        <w:t xml:space="preserve">Montreal, </w:t>
      </w:r>
      <w:r w:rsidR="00065D9E">
        <w:rPr>
          <w:lang w:val="es-AR"/>
        </w:rPr>
        <w:br/>
      </w:r>
      <w:r w:rsidRPr="00567B58">
        <w:rPr>
          <w:lang w:val="es-AR"/>
        </w:rPr>
        <w:t xml:space="preserve">incluido en materia de territorios indígenas y tradicionales, </w:t>
      </w:r>
      <w:r w:rsidR="00DC143E" w:rsidRPr="00567B58">
        <w:rPr>
          <w:lang w:val="es-AR"/>
        </w:rPr>
        <w:t>para</w:t>
      </w:r>
      <w:r w:rsidRPr="00567B58">
        <w:rPr>
          <w:lang w:val="es-AR"/>
        </w:rPr>
        <w:t xml:space="preserve"> apoyar </w:t>
      </w:r>
      <w:r w:rsidR="000652D1">
        <w:rPr>
          <w:lang w:val="es-AR"/>
        </w:rPr>
        <w:br/>
      </w:r>
      <w:r w:rsidRPr="00567B58">
        <w:rPr>
          <w:lang w:val="es-AR"/>
        </w:rPr>
        <w:t xml:space="preserve">las prácticas de protección y restauración dirigidas por los pueblos indígenas </w:t>
      </w:r>
      <w:r w:rsidR="000652D1">
        <w:rPr>
          <w:lang w:val="es-AR"/>
        </w:rPr>
        <w:br/>
      </w:r>
      <w:r w:rsidRPr="00567B58">
        <w:rPr>
          <w:lang w:val="es-AR"/>
        </w:rPr>
        <w:t>y las comunidades locales (tarea</w:t>
      </w:r>
      <w:r w:rsidR="00DC143E" w:rsidRPr="00567B58">
        <w:rPr>
          <w:lang w:val="es-AR"/>
        </w:rPr>
        <w:t> </w:t>
      </w:r>
      <w:r w:rsidRPr="00567B58">
        <w:rPr>
          <w:lang w:val="es-AR"/>
        </w:rPr>
        <w:t xml:space="preserve">1.1); y directrices para la inclusión </w:t>
      </w:r>
      <w:r w:rsidR="000652D1">
        <w:rPr>
          <w:lang w:val="es-AR"/>
        </w:rPr>
        <w:br/>
      </w:r>
      <w:r w:rsidRPr="00567B58">
        <w:rPr>
          <w:lang w:val="es-AR"/>
        </w:rPr>
        <w:t xml:space="preserve">y consideración de las tierras tradicionales y del uso de los recursos </w:t>
      </w:r>
      <w:r w:rsidR="000652D1">
        <w:rPr>
          <w:lang w:val="es-AR"/>
        </w:rPr>
        <w:br/>
      </w:r>
      <w:r w:rsidRPr="00567B58">
        <w:rPr>
          <w:lang w:val="es-AR"/>
        </w:rPr>
        <w:t xml:space="preserve">en los procesos de planificación espacial y las evaluaciones </w:t>
      </w:r>
      <w:r w:rsidR="000652D1">
        <w:rPr>
          <w:lang w:val="es-AR"/>
        </w:rPr>
        <w:br/>
      </w:r>
      <w:r w:rsidRPr="00567B58">
        <w:rPr>
          <w:lang w:val="es-AR"/>
        </w:rPr>
        <w:t>de impacto ambiental (tarea</w:t>
      </w:r>
      <w:r w:rsidR="00DC143E" w:rsidRPr="00567B58">
        <w:rPr>
          <w:lang w:val="es-AR"/>
        </w:rPr>
        <w:t> </w:t>
      </w:r>
      <w:r w:rsidRPr="00567B58">
        <w:rPr>
          <w:lang w:val="es-AR"/>
        </w:rPr>
        <w:t>1.2)</w:t>
      </w:r>
    </w:p>
    <w:p w14:paraId="3BFF5B3C" w14:textId="3C0061BD" w:rsidR="006172DB" w:rsidRPr="00567B58" w:rsidRDefault="006172DB" w:rsidP="006172DB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 w:rsidRPr="00567B58">
        <w:rPr>
          <w:lang w:val="es-AR"/>
        </w:rPr>
        <w:t>Un representante de la Secretaría</w:t>
      </w:r>
      <w:r w:rsidR="00AC1A86">
        <w:rPr>
          <w:lang w:val="es-AR"/>
        </w:rPr>
        <w:t xml:space="preserve"> del </w:t>
      </w:r>
      <w:r w:rsidR="006A1257" w:rsidRPr="00516CBE">
        <w:rPr>
          <w:lang w:val="es-AR"/>
        </w:rPr>
        <w:t>Convenio sobre la Diversidad Biológica</w:t>
      </w:r>
      <w:r w:rsidR="006A1257">
        <w:rPr>
          <w:lang w:val="es-AR"/>
        </w:rPr>
        <w:t xml:space="preserve"> </w:t>
      </w:r>
      <w:r w:rsidRPr="00567B58">
        <w:rPr>
          <w:lang w:val="es-AR"/>
        </w:rPr>
        <w:t>ofrecerá un panorama general de los principales resultados de la primera reunión del Órgano Subsidiario sobre el Artículo 8 j) y Otras Disposiciones del Convenio sobre la Diversidad Biológica Relacionadas con los Pueblos Indígenas y las Comunidades Locales, incluidas las recomendaciones sobre su modus operandi y los proyectos de directrices preparados en el marco de las tareas 1.1 y 1.2 del programa de trabajo, para su examen por la Conferencia de las Partes en el Convenio sobre la Diversidad Biológica en su 17ª reunión.</w:t>
      </w:r>
    </w:p>
    <w:p w14:paraId="4E5BE609" w14:textId="593D4034" w:rsidR="006172DB" w:rsidRPr="00567B58" w:rsidRDefault="00F76A04" w:rsidP="006172DB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>
        <w:rPr>
          <w:lang w:val="es-AR"/>
        </w:rPr>
        <w:t xml:space="preserve">Las y los </w:t>
      </w:r>
      <w:r w:rsidR="006172DB" w:rsidRPr="00567B58">
        <w:rPr>
          <w:lang w:val="es-AR"/>
        </w:rPr>
        <w:t xml:space="preserve">participantes tendrán la oportunidad de formular preguntas e intercambiar opiniones sobre la pertinencia de </w:t>
      </w:r>
      <w:r w:rsidR="00120FC0" w:rsidRPr="00567B58">
        <w:rPr>
          <w:lang w:val="es-AR"/>
        </w:rPr>
        <w:t>dichos</w:t>
      </w:r>
      <w:r w:rsidR="006172DB" w:rsidRPr="00567B58">
        <w:rPr>
          <w:lang w:val="es-AR"/>
        </w:rPr>
        <w:t xml:space="preserve"> resultados para la aplicación del programa de trabajo.</w:t>
      </w:r>
    </w:p>
    <w:p w14:paraId="6AAEBABF" w14:textId="3139C7AF" w:rsidR="002205CE" w:rsidRPr="00567B58" w:rsidRDefault="00A438E0" w:rsidP="00A438E0">
      <w:pPr>
        <w:pStyle w:val="CBDAgendaItem"/>
        <w:spacing w:before="0" w:after="0"/>
        <w:rPr>
          <w:lang w:val="es-AR"/>
        </w:rPr>
      </w:pPr>
      <w:r w:rsidRPr="00567B58">
        <w:rPr>
          <w:lang w:val="es-AR"/>
        </w:rPr>
        <w:t xml:space="preserve">Tema </w:t>
      </w:r>
      <w:r w:rsidR="005D4313" w:rsidRPr="00567B58">
        <w:rPr>
          <w:lang w:val="es-AR"/>
        </w:rPr>
        <w:t>7</w:t>
      </w:r>
      <w:r w:rsidR="000A584F">
        <w:rPr>
          <w:lang w:val="es-AR"/>
        </w:rPr>
        <w:br/>
      </w:r>
      <w:r w:rsidR="002205CE" w:rsidRPr="00567B58">
        <w:rPr>
          <w:lang w:val="es-AR"/>
        </w:rPr>
        <w:t>Otros asuntos</w:t>
      </w:r>
    </w:p>
    <w:p w14:paraId="1F31A748" w14:textId="0A091C31" w:rsidR="00C35AC6" w:rsidRPr="00567B58" w:rsidRDefault="00C35AC6" w:rsidP="00C35AC6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 w:rsidRPr="00567B58">
        <w:rPr>
          <w:lang w:val="es-AR"/>
        </w:rPr>
        <w:t xml:space="preserve">En el marco de este tema, </w:t>
      </w:r>
      <w:r w:rsidR="00F76A04">
        <w:rPr>
          <w:lang w:val="es-AR"/>
        </w:rPr>
        <w:t xml:space="preserve">las y los </w:t>
      </w:r>
      <w:r w:rsidRPr="00567B58">
        <w:rPr>
          <w:lang w:val="es-AR"/>
        </w:rPr>
        <w:t>participantes tendrán la oportunidad de plantear otros asuntos pertinentes para la aplicación del programa de trabajo.</w:t>
      </w:r>
    </w:p>
    <w:p w14:paraId="4EEB3F8F" w14:textId="6861A125" w:rsidR="00C35AC6" w:rsidRPr="00567B58" w:rsidRDefault="00C35AC6" w:rsidP="00C35AC6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 w:rsidRPr="00567B58">
        <w:rPr>
          <w:lang w:val="es-AR"/>
        </w:rPr>
        <w:t xml:space="preserve">Se invitará a </w:t>
      </w:r>
      <w:r w:rsidR="00F76A04">
        <w:rPr>
          <w:lang w:val="es-AR"/>
        </w:rPr>
        <w:t xml:space="preserve">las y los </w:t>
      </w:r>
      <w:r w:rsidRPr="00567B58">
        <w:rPr>
          <w:lang w:val="es-AR"/>
        </w:rPr>
        <w:t>participantes a completar una encuesta anónima para evaluar en qué medida el taller ha contribuido a mejorar su comprensión de la aplicación del programa de trabajo.</w:t>
      </w:r>
    </w:p>
    <w:p w14:paraId="2D223944" w14:textId="0C19C50E" w:rsidR="002205CE" w:rsidRPr="00567B58" w:rsidRDefault="00120FC0" w:rsidP="00C35AC6">
      <w:pPr>
        <w:pStyle w:val="CBDAgendaItem"/>
        <w:spacing w:before="0" w:after="0"/>
        <w:rPr>
          <w:lang w:val="es-AR"/>
        </w:rPr>
      </w:pPr>
      <w:r w:rsidRPr="00567B58">
        <w:rPr>
          <w:lang w:val="es-AR"/>
        </w:rPr>
        <w:t>Tema 8</w:t>
      </w:r>
      <w:r w:rsidR="000A584F">
        <w:rPr>
          <w:lang w:val="es-AR"/>
        </w:rPr>
        <w:br/>
      </w:r>
      <w:r w:rsidR="002205CE" w:rsidRPr="00567B58">
        <w:rPr>
          <w:lang w:val="es-AR"/>
        </w:rPr>
        <w:t>Clausura de la reunión</w:t>
      </w:r>
    </w:p>
    <w:p w14:paraId="1B799FCB" w14:textId="03721C6E" w:rsidR="007B5195" w:rsidRPr="00567B58" w:rsidRDefault="007B5195" w:rsidP="007B5195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 w:rsidRPr="00567B58">
        <w:rPr>
          <w:lang w:val="es-AR"/>
        </w:rPr>
        <w:t xml:space="preserve">Se invitará a representantes de la </w:t>
      </w:r>
      <w:r w:rsidR="000B0F52" w:rsidRPr="00516CBE">
        <w:rPr>
          <w:lang w:val="es-AR"/>
        </w:rPr>
        <w:t>Red de Mujeres Indígenas sobre Biodiversidad de América Latina y el Caribe</w:t>
      </w:r>
      <w:r w:rsidRPr="00567B58">
        <w:rPr>
          <w:lang w:val="es-AR"/>
        </w:rPr>
        <w:t xml:space="preserve">, del </w:t>
      </w:r>
      <w:r w:rsidR="000B0F52" w:rsidRPr="00516CBE">
        <w:rPr>
          <w:lang w:val="es-AR"/>
        </w:rPr>
        <w:t>Fondo para el Desarrollo de los Pueblos Indígenas de América Latina y el Caribe</w:t>
      </w:r>
      <w:r w:rsidRPr="00567B58">
        <w:rPr>
          <w:lang w:val="es-AR"/>
        </w:rPr>
        <w:t>, de la Secretaría</w:t>
      </w:r>
      <w:r w:rsidR="00AC1A86">
        <w:rPr>
          <w:lang w:val="es-AR"/>
        </w:rPr>
        <w:t xml:space="preserve"> del </w:t>
      </w:r>
      <w:r w:rsidR="006A1257" w:rsidRPr="00516CBE">
        <w:rPr>
          <w:lang w:val="es-AR"/>
        </w:rPr>
        <w:t>Convenio sobre la Diversidad Biológica</w:t>
      </w:r>
      <w:r w:rsidR="006A1257">
        <w:rPr>
          <w:lang w:val="es-AR"/>
        </w:rPr>
        <w:t xml:space="preserve"> </w:t>
      </w:r>
      <w:r w:rsidRPr="00567B58">
        <w:rPr>
          <w:lang w:val="es-AR"/>
        </w:rPr>
        <w:t>y del Gobierno de México a formular observaciones de clausura.</w:t>
      </w:r>
    </w:p>
    <w:p w14:paraId="46EFDECC" w14:textId="2CACA393" w:rsidR="00C35AC6" w:rsidRPr="00567B58" w:rsidRDefault="007B5195" w:rsidP="007B5195">
      <w:pPr>
        <w:pStyle w:val="CBDNormalNumber"/>
        <w:numPr>
          <w:ilvl w:val="0"/>
          <w:numId w:val="10"/>
        </w:numPr>
        <w:ind w:left="567" w:firstLine="0"/>
        <w:rPr>
          <w:lang w:val="es-AR"/>
        </w:rPr>
      </w:pPr>
      <w:r w:rsidRPr="00567B58">
        <w:rPr>
          <w:lang w:val="es-AR"/>
        </w:rPr>
        <w:t>Se prevé que el taller se clausure a las 17</w:t>
      </w:r>
      <w:r w:rsidR="00B30F2B">
        <w:rPr>
          <w:lang w:val="es-AR"/>
        </w:rPr>
        <w:t>.</w:t>
      </w:r>
      <w:r w:rsidRPr="00567B58">
        <w:rPr>
          <w:lang w:val="es-AR"/>
        </w:rPr>
        <w:t>00 horas del 3 de septiembre de 2026.</w:t>
      </w:r>
    </w:p>
    <w:p w14:paraId="452BD87D" w14:textId="3E1D0F0C" w:rsidR="005A3C21" w:rsidRPr="00567B58" w:rsidRDefault="005A3C21">
      <w:pPr>
        <w:tabs>
          <w:tab w:val="clear" w:pos="567"/>
          <w:tab w:val="clear" w:pos="1134"/>
          <w:tab w:val="clear" w:pos="1701"/>
          <w:tab w:val="clear" w:pos="2268"/>
        </w:tabs>
        <w:jc w:val="left"/>
        <w:rPr>
          <w:b/>
          <w:sz w:val="28"/>
          <w:lang w:val="es-AR" w:bidi="ar-SY"/>
        </w:rPr>
      </w:pPr>
      <w:r w:rsidRPr="00567B58">
        <w:rPr>
          <w:lang w:val="es-AR"/>
        </w:rPr>
        <w:br w:type="page"/>
      </w:r>
    </w:p>
    <w:p w14:paraId="2D29D6C7" w14:textId="4BB9652D" w:rsidR="005E24E4" w:rsidRPr="00567B58" w:rsidRDefault="005E24E4" w:rsidP="005E24E4">
      <w:pPr>
        <w:pStyle w:val="CBDAnnex"/>
        <w:rPr>
          <w:lang w:val="es-AR"/>
        </w:rPr>
      </w:pPr>
      <w:r w:rsidRPr="00567B58">
        <w:rPr>
          <w:lang w:val="es-AR"/>
        </w:rPr>
        <w:lastRenderedPageBreak/>
        <w:t>Anexo</w:t>
      </w:r>
    </w:p>
    <w:p w14:paraId="392163B0" w14:textId="77777777" w:rsidR="005E24E4" w:rsidRPr="00567B58" w:rsidRDefault="005E24E4" w:rsidP="005E24E4">
      <w:pPr>
        <w:pStyle w:val="CBDAnnex"/>
        <w:rPr>
          <w:snapToGrid w:val="0"/>
          <w:lang w:val="es-AR"/>
        </w:rPr>
      </w:pPr>
      <w:r w:rsidRPr="00567B58">
        <w:rPr>
          <w:snapToGrid w:val="0"/>
          <w:lang w:val="es-AR"/>
        </w:rPr>
        <w:t>Propuesta de organización de los trabajos</w:t>
      </w:r>
    </w:p>
    <w:tbl>
      <w:tblPr>
        <w:tblStyle w:val="TableGrid1"/>
        <w:tblW w:w="9634" w:type="dxa"/>
        <w:tblLook w:val="04A0" w:firstRow="1" w:lastRow="0" w:firstColumn="1" w:lastColumn="0" w:noHBand="0" w:noVBand="1"/>
      </w:tblPr>
      <w:tblGrid>
        <w:gridCol w:w="1795"/>
        <w:gridCol w:w="7839"/>
      </w:tblGrid>
      <w:tr w:rsidR="00A65D0F" w:rsidRPr="00F4413F" w14:paraId="7C6B7167" w14:textId="77777777" w:rsidTr="001D794A">
        <w:trPr>
          <w:tblHeader/>
        </w:trPr>
        <w:tc>
          <w:tcPr>
            <w:tcW w:w="1795" w:type="dxa"/>
          </w:tcPr>
          <w:p w14:paraId="09EB702C" w14:textId="77777777" w:rsidR="00A65D0F" w:rsidRPr="001D794A" w:rsidRDefault="00A65D0F" w:rsidP="001D794A">
            <w:pPr>
              <w:pStyle w:val="CBDTableNormal"/>
              <w:spacing w:before="60" w:after="60"/>
              <w:rPr>
                <w:i/>
                <w:iCs/>
                <w:szCs w:val="20"/>
                <w:lang w:val="es-419"/>
              </w:rPr>
            </w:pPr>
            <w:r w:rsidRPr="001D794A">
              <w:rPr>
                <w:i/>
                <w:szCs w:val="20"/>
                <w:lang w:val="es-419"/>
              </w:rPr>
              <w:t>Fecha y hora</w:t>
            </w:r>
          </w:p>
        </w:tc>
        <w:tc>
          <w:tcPr>
            <w:tcW w:w="7839" w:type="dxa"/>
          </w:tcPr>
          <w:p w14:paraId="283B0CEC" w14:textId="77777777" w:rsidR="00A65D0F" w:rsidRPr="001D794A" w:rsidRDefault="00A65D0F" w:rsidP="001D794A">
            <w:pPr>
              <w:pStyle w:val="CBDTableNormal"/>
              <w:spacing w:before="60" w:after="60"/>
              <w:rPr>
                <w:i/>
                <w:iCs/>
                <w:szCs w:val="20"/>
                <w:lang w:val="es-419"/>
              </w:rPr>
            </w:pPr>
            <w:r w:rsidRPr="001D794A">
              <w:rPr>
                <w:i/>
                <w:szCs w:val="20"/>
                <w:lang w:val="es-419"/>
              </w:rPr>
              <w:t>Tema del programa</w:t>
            </w:r>
          </w:p>
        </w:tc>
      </w:tr>
      <w:tr w:rsidR="00A65D0F" w:rsidRPr="00F4413F" w14:paraId="7E7F544C" w14:textId="77777777" w:rsidTr="00441F7A">
        <w:tc>
          <w:tcPr>
            <w:tcW w:w="9634" w:type="dxa"/>
            <w:gridSpan w:val="2"/>
            <w:tcMar>
              <w:left w:w="29" w:type="dxa"/>
              <w:right w:w="115" w:type="dxa"/>
            </w:tcMar>
          </w:tcPr>
          <w:p w14:paraId="40EA7B0C" w14:textId="77777777" w:rsidR="00A65D0F" w:rsidRPr="001D794A" w:rsidRDefault="00A65D0F" w:rsidP="001D794A">
            <w:pPr>
              <w:pStyle w:val="CBDTableNormal"/>
              <w:spacing w:before="60" w:after="60"/>
              <w:rPr>
                <w:b/>
                <w:bCs/>
                <w:szCs w:val="20"/>
                <w:lang w:val="es-419"/>
              </w:rPr>
            </w:pPr>
            <w:r w:rsidRPr="001D794A">
              <w:rPr>
                <w:b/>
                <w:color w:val="000000" w:themeColor="text1"/>
                <w:szCs w:val="20"/>
                <w:lang w:val="es-419"/>
              </w:rPr>
              <w:t>Martes, 1 de septiembre</w:t>
            </w:r>
          </w:p>
        </w:tc>
      </w:tr>
      <w:tr w:rsidR="00AC1A86" w:rsidRPr="001D794A" w14:paraId="1B5D66B8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0DF24700" w14:textId="06C398F7" w:rsidR="00AC1A86" w:rsidRPr="001D794A" w:rsidRDefault="00AC1A86" w:rsidP="001D794A">
            <w:pPr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 xml:space="preserve">8.30 </w:t>
            </w:r>
            <w:r w:rsidR="00EC32DB" w:rsidRPr="001D794A">
              <w:rPr>
                <w:sz w:val="20"/>
                <w:szCs w:val="20"/>
                <w:lang w:val="es-419"/>
              </w:rPr>
              <w:t>a</w:t>
            </w:r>
            <w:r w:rsidRPr="001D794A">
              <w:rPr>
                <w:sz w:val="20"/>
                <w:szCs w:val="20"/>
                <w:lang w:val="es-419"/>
              </w:rPr>
              <w:t xml:space="preserve"> 9.00</w:t>
            </w:r>
            <w:r w:rsidR="00020737" w:rsidRPr="001D794A">
              <w:rPr>
                <w:sz w:val="20"/>
                <w:szCs w:val="20"/>
                <w:lang w:val="es-419"/>
              </w:rPr>
              <w:t xml:space="preserve"> horas</w:t>
            </w:r>
          </w:p>
        </w:tc>
        <w:tc>
          <w:tcPr>
            <w:tcW w:w="7839" w:type="dxa"/>
          </w:tcPr>
          <w:p w14:paraId="78A8311B" w14:textId="681A0D93" w:rsidR="00AC1A86" w:rsidRPr="001D794A" w:rsidRDefault="00AC1A86" w:rsidP="001D794A">
            <w:pPr>
              <w:pStyle w:val="CBDTableNormal"/>
              <w:spacing w:before="60" w:after="60"/>
              <w:rPr>
                <w:szCs w:val="20"/>
                <w:lang w:val="es-419"/>
              </w:rPr>
            </w:pPr>
            <w:r w:rsidRPr="001D794A">
              <w:rPr>
                <w:szCs w:val="20"/>
                <w:lang w:val="es-419"/>
              </w:rPr>
              <w:t>Registro de participantes</w:t>
            </w:r>
          </w:p>
          <w:p w14:paraId="229A7A95" w14:textId="6A4C3F25" w:rsidR="00AC1A86" w:rsidRPr="001D794A" w:rsidRDefault="00AC1A86" w:rsidP="001D794A">
            <w:pPr>
              <w:pStyle w:val="CBDTableNormal"/>
              <w:spacing w:before="60" w:after="60"/>
              <w:ind w:left="356"/>
              <w:rPr>
                <w:b/>
                <w:bCs/>
                <w:szCs w:val="20"/>
                <w:lang w:val="es-419"/>
              </w:rPr>
            </w:pPr>
            <w:r w:rsidRPr="001D794A">
              <w:rPr>
                <w:szCs w:val="20"/>
                <w:lang w:val="es-419"/>
              </w:rPr>
              <w:t>Lugar: Piso 1 de la Secretaría de Relaciones Exteriores</w:t>
            </w:r>
          </w:p>
        </w:tc>
      </w:tr>
      <w:tr w:rsidR="006B799D" w:rsidRPr="001D794A" w14:paraId="01085469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123A341B" w14:textId="7EB377EB" w:rsidR="006B799D" w:rsidRPr="001D794A" w:rsidRDefault="006B799D" w:rsidP="001D794A">
            <w:pPr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 xml:space="preserve">9.00 </w:t>
            </w:r>
            <w:r w:rsidR="00EC32DB" w:rsidRPr="001D794A">
              <w:rPr>
                <w:sz w:val="20"/>
                <w:szCs w:val="20"/>
                <w:lang w:val="es-419"/>
              </w:rPr>
              <w:t>a</w:t>
            </w:r>
            <w:r w:rsidRPr="001D794A">
              <w:rPr>
                <w:sz w:val="20"/>
                <w:szCs w:val="20"/>
                <w:lang w:val="es-419"/>
              </w:rPr>
              <w:t xml:space="preserve"> 9.30 </w:t>
            </w:r>
            <w:r w:rsidR="00020737" w:rsidRPr="001D794A">
              <w:rPr>
                <w:sz w:val="20"/>
                <w:szCs w:val="20"/>
                <w:lang w:val="es-419"/>
              </w:rPr>
              <w:t>horas</w:t>
            </w:r>
          </w:p>
        </w:tc>
        <w:tc>
          <w:tcPr>
            <w:tcW w:w="7839" w:type="dxa"/>
          </w:tcPr>
          <w:p w14:paraId="2C666585" w14:textId="1CEDEF58" w:rsidR="006B799D" w:rsidRPr="001D794A" w:rsidRDefault="006B799D" w:rsidP="001D794A">
            <w:pPr>
              <w:pStyle w:val="CBDTableNormal"/>
              <w:spacing w:before="60" w:after="60"/>
              <w:rPr>
                <w:szCs w:val="20"/>
                <w:lang w:val="es-419"/>
              </w:rPr>
            </w:pPr>
            <w:r w:rsidRPr="001D794A">
              <w:rPr>
                <w:szCs w:val="20"/>
                <w:lang w:val="es-419"/>
              </w:rPr>
              <w:t xml:space="preserve">Ceremonia </w:t>
            </w:r>
            <w:r w:rsidR="00D0096E" w:rsidRPr="001D794A">
              <w:rPr>
                <w:szCs w:val="20"/>
                <w:lang w:val="es-419"/>
              </w:rPr>
              <w:t xml:space="preserve">de apertura </w:t>
            </w:r>
            <w:r w:rsidRPr="001D794A">
              <w:rPr>
                <w:szCs w:val="20"/>
                <w:lang w:val="es-419"/>
              </w:rPr>
              <w:t>indígena</w:t>
            </w:r>
          </w:p>
          <w:p w14:paraId="0F846026" w14:textId="09520DAD" w:rsidR="006C3EE5" w:rsidRPr="001D794A" w:rsidRDefault="0080255D" w:rsidP="001D794A">
            <w:pPr>
              <w:pStyle w:val="CBDTableNormal"/>
              <w:tabs>
                <w:tab w:val="clear" w:pos="567"/>
              </w:tabs>
              <w:spacing w:before="60" w:after="60"/>
              <w:ind w:left="640"/>
              <w:rPr>
                <w:szCs w:val="20"/>
                <w:lang w:val="es-ES"/>
              </w:rPr>
            </w:pPr>
            <w:bookmarkStart w:id="0" w:name="OLE_LINK2"/>
            <w:r w:rsidRPr="00924CA2">
              <w:rPr>
                <w:szCs w:val="20"/>
                <w:lang w:val="es-ES"/>
              </w:rPr>
              <w:t>D</w:t>
            </w:r>
            <w:r w:rsidR="006B799D" w:rsidRPr="00924CA2">
              <w:rPr>
                <w:szCs w:val="20"/>
                <w:lang w:val="es-ES"/>
              </w:rPr>
              <w:t xml:space="preserve">irigida por Sra. Ernestina Ortiz Peña del Pueblo Otomí y Sra. </w:t>
            </w:r>
            <w:r w:rsidR="00104A17" w:rsidRPr="00924CA2">
              <w:rPr>
                <w:szCs w:val="20"/>
                <w:lang w:val="es-ES"/>
              </w:rPr>
              <w:t>Nora Sevilla Chávez</w:t>
            </w:r>
            <w:r w:rsidR="006B799D" w:rsidRPr="00924CA2">
              <w:rPr>
                <w:szCs w:val="20"/>
                <w:lang w:val="es-ES"/>
              </w:rPr>
              <w:t xml:space="preserve"> </w:t>
            </w:r>
            <w:bookmarkEnd w:id="0"/>
          </w:p>
          <w:p w14:paraId="5DEDA60E" w14:textId="2BE35787" w:rsidR="006B799D" w:rsidRPr="001D794A" w:rsidRDefault="006C3EE5" w:rsidP="001D794A">
            <w:pPr>
              <w:pStyle w:val="CBDTableNormal"/>
              <w:tabs>
                <w:tab w:val="clear" w:pos="567"/>
              </w:tabs>
              <w:spacing w:before="60" w:after="60"/>
              <w:rPr>
                <w:szCs w:val="20"/>
                <w:lang w:val="es-419"/>
              </w:rPr>
            </w:pPr>
            <w:r w:rsidRPr="001D794A">
              <w:rPr>
                <w:szCs w:val="20"/>
                <w:lang w:val="es-419"/>
              </w:rPr>
              <w:t>Lugar: Terraza de la Secretaría de Relaciones Exteriores</w:t>
            </w:r>
          </w:p>
        </w:tc>
      </w:tr>
      <w:tr w:rsidR="00020737" w:rsidRPr="001D794A" w14:paraId="6EF4F9C1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70D32EA8" w14:textId="56065B71" w:rsidR="00020737" w:rsidRPr="001D794A" w:rsidRDefault="00020737" w:rsidP="001D794A">
            <w:pPr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>9.30</w:t>
            </w:r>
            <w:r w:rsidR="00EC32DB" w:rsidRPr="001D794A">
              <w:rPr>
                <w:sz w:val="20"/>
                <w:szCs w:val="20"/>
                <w:lang w:val="es-419"/>
              </w:rPr>
              <w:t xml:space="preserve"> a </w:t>
            </w:r>
            <w:r w:rsidRPr="001D794A">
              <w:rPr>
                <w:sz w:val="20"/>
                <w:szCs w:val="20"/>
                <w:lang w:val="es-419"/>
              </w:rPr>
              <w:t>9.45</w:t>
            </w:r>
            <w:r w:rsidR="00EC32DB" w:rsidRPr="001D794A">
              <w:rPr>
                <w:sz w:val="20"/>
                <w:szCs w:val="20"/>
                <w:lang w:val="es-419"/>
              </w:rPr>
              <w:t xml:space="preserve"> horas</w:t>
            </w:r>
          </w:p>
        </w:tc>
        <w:tc>
          <w:tcPr>
            <w:tcW w:w="7839" w:type="dxa"/>
          </w:tcPr>
          <w:p w14:paraId="70B1C58F" w14:textId="46624834" w:rsidR="00020737" w:rsidRPr="001D794A" w:rsidRDefault="00B504E7" w:rsidP="001D794A">
            <w:pPr>
              <w:pStyle w:val="CBDTableNormal"/>
              <w:spacing w:before="60" w:after="60"/>
              <w:rPr>
                <w:i/>
                <w:iCs/>
                <w:szCs w:val="20"/>
                <w:lang w:val="es-419"/>
              </w:rPr>
            </w:pPr>
            <w:r w:rsidRPr="001D794A">
              <w:rPr>
                <w:i/>
                <w:iCs/>
                <w:szCs w:val="20"/>
                <w:lang w:val="es-419"/>
              </w:rPr>
              <w:t>Margen</w:t>
            </w:r>
            <w:r w:rsidR="00020737" w:rsidRPr="001D794A">
              <w:rPr>
                <w:i/>
                <w:iCs/>
                <w:szCs w:val="20"/>
                <w:lang w:val="es-419"/>
              </w:rPr>
              <w:t xml:space="preserve"> de tiempo</w:t>
            </w:r>
            <w:r w:rsidR="007A3A60" w:rsidRPr="001D794A">
              <w:rPr>
                <w:i/>
                <w:iCs/>
                <w:szCs w:val="20"/>
                <w:lang w:val="es-419"/>
              </w:rPr>
              <w:t xml:space="preserve"> para acomod</w:t>
            </w:r>
            <w:r w:rsidR="00075EE9" w:rsidRPr="001D794A">
              <w:rPr>
                <w:i/>
                <w:iCs/>
                <w:szCs w:val="20"/>
                <w:lang w:val="es-419"/>
              </w:rPr>
              <w:t>o</w:t>
            </w:r>
            <w:r w:rsidR="007A3A60" w:rsidRPr="001D794A">
              <w:rPr>
                <w:i/>
                <w:iCs/>
                <w:szCs w:val="20"/>
                <w:lang w:val="es-419"/>
              </w:rPr>
              <w:t xml:space="preserve"> en </w:t>
            </w:r>
            <w:r w:rsidR="007A3A60" w:rsidRPr="001D794A">
              <w:rPr>
                <w:i/>
                <w:color w:val="000000" w:themeColor="text1"/>
                <w:szCs w:val="20"/>
                <w:lang w:val="es-419"/>
              </w:rPr>
              <w:t>Salón Morelos</w:t>
            </w:r>
          </w:p>
        </w:tc>
      </w:tr>
      <w:tr w:rsidR="00A65D0F" w:rsidRPr="001D794A" w14:paraId="5B096BA9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75D1D8C0" w14:textId="2B3F2089" w:rsidR="00A65D0F" w:rsidRPr="001D794A" w:rsidRDefault="006B799D" w:rsidP="001D794A">
            <w:pPr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>9</w:t>
            </w:r>
            <w:r w:rsidR="00020737" w:rsidRPr="001D794A">
              <w:rPr>
                <w:sz w:val="20"/>
                <w:szCs w:val="20"/>
                <w:lang w:val="es-419"/>
              </w:rPr>
              <w:t>.45</w:t>
            </w:r>
            <w:r w:rsidR="00EC32DB" w:rsidRPr="001D794A">
              <w:rPr>
                <w:sz w:val="20"/>
                <w:szCs w:val="20"/>
                <w:lang w:val="es-419"/>
              </w:rPr>
              <w:t xml:space="preserve"> a </w:t>
            </w:r>
            <w:r w:rsidR="00A65D0F" w:rsidRPr="001D794A">
              <w:rPr>
                <w:sz w:val="20"/>
                <w:szCs w:val="20"/>
                <w:lang w:val="es-419"/>
              </w:rPr>
              <w:t>10.</w:t>
            </w:r>
            <w:r w:rsidR="00020737" w:rsidRPr="001D794A">
              <w:rPr>
                <w:sz w:val="20"/>
                <w:szCs w:val="20"/>
                <w:lang w:val="es-419"/>
              </w:rPr>
              <w:t>45</w:t>
            </w:r>
            <w:r w:rsidR="00EC32DB" w:rsidRPr="001D794A">
              <w:rPr>
                <w:sz w:val="20"/>
                <w:szCs w:val="20"/>
                <w:lang w:val="es-419"/>
              </w:rPr>
              <w:t xml:space="preserve"> horas</w:t>
            </w:r>
          </w:p>
        </w:tc>
        <w:tc>
          <w:tcPr>
            <w:tcW w:w="7839" w:type="dxa"/>
          </w:tcPr>
          <w:p w14:paraId="0E752262" w14:textId="77777777" w:rsidR="00A65D0F" w:rsidRPr="001D794A" w:rsidRDefault="00A65D0F" w:rsidP="001D794A">
            <w:pPr>
              <w:pStyle w:val="CBDTableNormal"/>
              <w:spacing w:before="60" w:after="60"/>
              <w:rPr>
                <w:szCs w:val="20"/>
                <w:lang w:val="es-419"/>
              </w:rPr>
            </w:pPr>
            <w:r w:rsidRPr="001D794A">
              <w:rPr>
                <w:szCs w:val="20"/>
                <w:lang w:val="es-419"/>
              </w:rPr>
              <w:t>Tema 1. Apertura de la reunión</w:t>
            </w:r>
          </w:p>
          <w:p w14:paraId="3675FD8F" w14:textId="77777777" w:rsidR="00A65D0F" w:rsidRPr="001D794A" w:rsidRDefault="00A65D0F" w:rsidP="001D794A">
            <w:pPr>
              <w:pStyle w:val="ListParagraph"/>
              <w:numPr>
                <w:ilvl w:val="0"/>
                <w:numId w:val="34"/>
              </w:numPr>
              <w:tabs>
                <w:tab w:val="clear" w:pos="567"/>
              </w:tabs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>Sr. Enrique Javier Ochoa Martínez, Subsecretario para Asuntos Multilaterales y Derechos Humanos, Secretaría de Relaciones Exteriores del Gobierno de México</w:t>
            </w:r>
          </w:p>
          <w:p w14:paraId="678D30A3" w14:textId="676D39DC" w:rsidR="00A65D0F" w:rsidRPr="001D794A" w:rsidRDefault="00A65D0F" w:rsidP="001D794A">
            <w:pPr>
              <w:pStyle w:val="ListParagraph"/>
              <w:numPr>
                <w:ilvl w:val="0"/>
                <w:numId w:val="34"/>
              </w:numPr>
              <w:tabs>
                <w:tab w:val="clear" w:pos="567"/>
              </w:tabs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 xml:space="preserve">Sr. Adelfo Regino Montes, </w:t>
            </w:r>
            <w:proofErr w:type="gramStart"/>
            <w:r w:rsidRPr="001D794A">
              <w:rPr>
                <w:sz w:val="20"/>
                <w:szCs w:val="20"/>
                <w:lang w:val="es-419"/>
              </w:rPr>
              <w:t>Director General</w:t>
            </w:r>
            <w:proofErr w:type="gramEnd"/>
            <w:r w:rsidRPr="001D794A">
              <w:rPr>
                <w:sz w:val="20"/>
                <w:szCs w:val="20"/>
                <w:lang w:val="es-419"/>
              </w:rPr>
              <w:t xml:space="preserve"> del Instituto Nacional de</w:t>
            </w:r>
            <w:r w:rsidR="006B783A" w:rsidRPr="001D794A">
              <w:rPr>
                <w:sz w:val="20"/>
                <w:szCs w:val="20"/>
                <w:lang w:val="es-419"/>
              </w:rPr>
              <w:t xml:space="preserve"> los</w:t>
            </w:r>
            <w:r w:rsidRPr="001D794A">
              <w:rPr>
                <w:sz w:val="20"/>
                <w:szCs w:val="20"/>
                <w:lang w:val="es-419"/>
              </w:rPr>
              <w:t xml:space="preserve"> Pueblos Indígenas del Gobierno de México</w:t>
            </w:r>
          </w:p>
          <w:p w14:paraId="2E8FC751" w14:textId="6AAC6F9A" w:rsidR="00A65D0F" w:rsidRPr="001D794A" w:rsidRDefault="00A65D0F" w:rsidP="001D794A">
            <w:pPr>
              <w:pStyle w:val="ListParagraph"/>
              <w:numPr>
                <w:ilvl w:val="0"/>
                <w:numId w:val="34"/>
              </w:numPr>
              <w:tabs>
                <w:tab w:val="clear" w:pos="567"/>
              </w:tabs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 xml:space="preserve">Sr. Darío Mejía Montalvo, </w:t>
            </w:r>
            <w:proofErr w:type="gramStart"/>
            <w:r w:rsidRPr="001D794A">
              <w:rPr>
                <w:sz w:val="20"/>
                <w:szCs w:val="20"/>
                <w:lang w:val="es-419"/>
              </w:rPr>
              <w:t>Secretario Técnico</w:t>
            </w:r>
            <w:proofErr w:type="gramEnd"/>
            <w:r w:rsidRPr="001D794A">
              <w:rPr>
                <w:sz w:val="20"/>
                <w:szCs w:val="20"/>
                <w:lang w:val="es-419"/>
              </w:rPr>
              <w:t xml:space="preserve"> del Fondo para el Desarrollo de los Pueblos Indígenas de América Latina y el Caribe</w:t>
            </w:r>
          </w:p>
          <w:p w14:paraId="5CDE29B1" w14:textId="072EE823" w:rsidR="00A65D0F" w:rsidRPr="001D794A" w:rsidRDefault="00A65D0F" w:rsidP="001D794A">
            <w:pPr>
              <w:pStyle w:val="ListParagraph"/>
              <w:numPr>
                <w:ilvl w:val="0"/>
                <w:numId w:val="34"/>
              </w:numPr>
              <w:tabs>
                <w:tab w:val="clear" w:pos="567"/>
              </w:tabs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>Sra. Florina López, Coordinadora de la Red de Mujeres Indígenas para la Biodiversidad</w:t>
            </w:r>
          </w:p>
          <w:p w14:paraId="3D1DD91F" w14:textId="30A81C7D" w:rsidR="00516CBE" w:rsidRPr="00CD27C8" w:rsidRDefault="00A65D0F" w:rsidP="001D794A">
            <w:pPr>
              <w:pStyle w:val="ListParagraph"/>
              <w:numPr>
                <w:ilvl w:val="0"/>
                <w:numId w:val="34"/>
              </w:numPr>
              <w:tabs>
                <w:tab w:val="clear" w:pos="567"/>
              </w:tabs>
              <w:spacing w:before="60" w:after="60"/>
              <w:jc w:val="left"/>
              <w:rPr>
                <w:iCs/>
                <w:color w:val="000000" w:themeColor="text1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 xml:space="preserve">Sr. </w:t>
            </w:r>
            <w:proofErr w:type="gramStart"/>
            <w:r w:rsidRPr="001D794A">
              <w:rPr>
                <w:sz w:val="20"/>
                <w:szCs w:val="20"/>
                <w:lang w:val="es-419"/>
              </w:rPr>
              <w:t>Q”apaj</w:t>
            </w:r>
            <w:proofErr w:type="gramEnd"/>
            <w:r w:rsidRPr="001D794A">
              <w:rPr>
                <w:sz w:val="20"/>
                <w:szCs w:val="20"/>
                <w:lang w:val="es-419"/>
              </w:rPr>
              <w:t xml:space="preserve"> Conde, Oficial de Programa de Conocimientos Tradicionales de la Secretaría del Convenio sobre la Diversidad Biológica</w:t>
            </w:r>
          </w:p>
          <w:p w14:paraId="5A38BADF" w14:textId="5801A0D2" w:rsidR="00A65D0F" w:rsidRPr="001D794A" w:rsidRDefault="00A65D0F" w:rsidP="001D794A">
            <w:pPr>
              <w:pStyle w:val="CBDTableNormal"/>
              <w:tabs>
                <w:tab w:val="clear" w:pos="567"/>
              </w:tabs>
              <w:spacing w:before="60" w:after="60"/>
              <w:rPr>
                <w:iCs/>
                <w:color w:val="000000" w:themeColor="text1"/>
                <w:szCs w:val="20"/>
                <w:lang w:val="es-419"/>
              </w:rPr>
            </w:pPr>
            <w:r w:rsidRPr="001D794A">
              <w:rPr>
                <w:iCs/>
                <w:color w:val="000000" w:themeColor="text1"/>
                <w:szCs w:val="20"/>
                <w:lang w:val="es-419"/>
              </w:rPr>
              <w:t xml:space="preserve">Moderación: Sra. </w:t>
            </w:r>
            <w:proofErr w:type="spellStart"/>
            <w:r w:rsidRPr="001D794A">
              <w:rPr>
                <w:iCs/>
                <w:color w:val="000000" w:themeColor="text1"/>
                <w:szCs w:val="20"/>
                <w:lang w:val="es-419"/>
              </w:rPr>
              <w:t>Dali</w:t>
            </w:r>
            <w:proofErr w:type="spellEnd"/>
            <w:r w:rsidRPr="001D794A">
              <w:rPr>
                <w:iCs/>
                <w:color w:val="000000" w:themeColor="text1"/>
                <w:szCs w:val="20"/>
                <w:lang w:val="es-419"/>
              </w:rPr>
              <w:t xml:space="preserve"> </w:t>
            </w:r>
            <w:proofErr w:type="spellStart"/>
            <w:r w:rsidRPr="001D794A">
              <w:rPr>
                <w:iCs/>
                <w:color w:val="000000" w:themeColor="text1"/>
                <w:szCs w:val="20"/>
                <w:lang w:val="es-419"/>
              </w:rPr>
              <w:t>Angel</w:t>
            </w:r>
            <w:proofErr w:type="spellEnd"/>
          </w:p>
          <w:p w14:paraId="4D65F233" w14:textId="51837EDD" w:rsidR="00A65D0F" w:rsidRPr="001D794A" w:rsidRDefault="00891608" w:rsidP="001D794A">
            <w:pPr>
              <w:pStyle w:val="CBDTableNormal"/>
              <w:tabs>
                <w:tab w:val="clear" w:pos="567"/>
              </w:tabs>
              <w:spacing w:before="60" w:after="60"/>
              <w:rPr>
                <w:iCs/>
                <w:color w:val="000000" w:themeColor="text1"/>
                <w:szCs w:val="20"/>
                <w:lang w:val="es-419"/>
              </w:rPr>
            </w:pPr>
            <w:r w:rsidRPr="001D794A">
              <w:rPr>
                <w:iCs/>
                <w:color w:val="000000" w:themeColor="text1"/>
                <w:szCs w:val="20"/>
                <w:lang w:val="es-419"/>
              </w:rPr>
              <w:t>Lugar: Salón Morelos, piso 1 de la Secretaría de Relaciones Exteriores</w:t>
            </w:r>
          </w:p>
        </w:tc>
      </w:tr>
      <w:tr w:rsidR="00891608" w:rsidRPr="001D794A" w14:paraId="03EA8990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3529843A" w14:textId="056C4E82" w:rsidR="00891608" w:rsidRPr="001D794A" w:rsidRDefault="00891608" w:rsidP="001D794A">
            <w:pPr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>10.</w:t>
            </w:r>
            <w:r w:rsidR="00020737" w:rsidRPr="001D794A">
              <w:rPr>
                <w:sz w:val="20"/>
                <w:szCs w:val="20"/>
                <w:lang w:val="es-419"/>
              </w:rPr>
              <w:t>45</w:t>
            </w:r>
            <w:r w:rsidRPr="001D794A">
              <w:rPr>
                <w:sz w:val="20"/>
                <w:szCs w:val="20"/>
                <w:lang w:val="es-419"/>
              </w:rPr>
              <w:t xml:space="preserve"> </w:t>
            </w:r>
            <w:r w:rsidR="00EC32DB" w:rsidRPr="001D794A">
              <w:rPr>
                <w:sz w:val="20"/>
                <w:szCs w:val="20"/>
                <w:lang w:val="es-419"/>
              </w:rPr>
              <w:t>a</w:t>
            </w:r>
            <w:r w:rsidRPr="001D794A">
              <w:rPr>
                <w:sz w:val="20"/>
                <w:szCs w:val="20"/>
                <w:lang w:val="es-419"/>
              </w:rPr>
              <w:t xml:space="preserve"> </w:t>
            </w:r>
            <w:r w:rsidR="00020737" w:rsidRPr="001D794A">
              <w:rPr>
                <w:sz w:val="20"/>
                <w:szCs w:val="20"/>
                <w:lang w:val="es-419"/>
              </w:rPr>
              <w:t>11.00 horas</w:t>
            </w:r>
          </w:p>
        </w:tc>
        <w:tc>
          <w:tcPr>
            <w:tcW w:w="7839" w:type="dxa"/>
          </w:tcPr>
          <w:p w14:paraId="284F8AA7" w14:textId="6CC880B6" w:rsidR="00891608" w:rsidRPr="001D794A" w:rsidRDefault="00891608" w:rsidP="001D794A">
            <w:pPr>
              <w:pStyle w:val="CBDTableNormal"/>
              <w:spacing w:before="60" w:after="60"/>
              <w:rPr>
                <w:i/>
                <w:color w:val="000000" w:themeColor="text1"/>
                <w:szCs w:val="20"/>
                <w:lang w:val="es-419"/>
              </w:rPr>
            </w:pPr>
            <w:r w:rsidRPr="00924CA2">
              <w:rPr>
                <w:i/>
                <w:color w:val="000000" w:themeColor="text1"/>
                <w:szCs w:val="20"/>
                <w:lang w:val="es-419"/>
              </w:rPr>
              <w:t>Fotografía de grupo</w:t>
            </w:r>
          </w:p>
          <w:p w14:paraId="14C27AB7" w14:textId="62FEC75E" w:rsidR="00891608" w:rsidRPr="001D794A" w:rsidRDefault="00891608" w:rsidP="001D794A">
            <w:pPr>
              <w:pStyle w:val="CBDTableNormal"/>
              <w:spacing w:before="60" w:after="60"/>
              <w:rPr>
                <w:iCs/>
                <w:color w:val="000000" w:themeColor="text1"/>
                <w:szCs w:val="20"/>
                <w:lang w:val="es-419"/>
              </w:rPr>
            </w:pPr>
            <w:r w:rsidRPr="001D794A">
              <w:rPr>
                <w:iCs/>
                <w:color w:val="000000" w:themeColor="text1"/>
                <w:szCs w:val="20"/>
                <w:lang w:val="es-419"/>
              </w:rPr>
              <w:t>Lugar: Escalinatas, piso 1 de la Secretaría de Relaciones Exteriores</w:t>
            </w:r>
          </w:p>
        </w:tc>
      </w:tr>
      <w:tr w:rsidR="00A65D0F" w:rsidRPr="00F4413F" w14:paraId="757D7E5B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13742A22" w14:textId="4602924C" w:rsidR="00A65D0F" w:rsidRPr="001D794A" w:rsidRDefault="00020737" w:rsidP="001D794A">
            <w:pPr>
              <w:pStyle w:val="CBDTableNormal"/>
              <w:spacing w:before="60" w:after="60"/>
              <w:rPr>
                <w:rFonts w:eastAsia="Calibri"/>
                <w:spacing w:val="-2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11.00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 </w:t>
            </w:r>
            <w:r w:rsidR="00A65D0F" w:rsidRPr="001D794A">
              <w:rPr>
                <w:color w:val="000000" w:themeColor="text1"/>
                <w:szCs w:val="20"/>
                <w:lang w:val="es-419"/>
              </w:rPr>
              <w:t>11.</w:t>
            </w:r>
            <w:r w:rsidRPr="001D794A">
              <w:rPr>
                <w:color w:val="000000" w:themeColor="text1"/>
                <w:szCs w:val="20"/>
                <w:lang w:val="es-419"/>
              </w:rPr>
              <w:t>15</w:t>
            </w:r>
            <w:r w:rsidR="00A84DD9" w:rsidRPr="001D794A">
              <w:rPr>
                <w:color w:val="000000" w:themeColor="text1"/>
                <w:szCs w:val="20"/>
                <w:lang w:val="es-419"/>
              </w:rPr>
              <w:t xml:space="preserve"> </w:t>
            </w:r>
            <w:r w:rsidR="00A65D0F" w:rsidRPr="001D794A">
              <w:rPr>
                <w:color w:val="000000" w:themeColor="text1"/>
                <w:szCs w:val="20"/>
                <w:lang w:val="es-419"/>
              </w:rPr>
              <w:t>horas</w:t>
            </w:r>
          </w:p>
        </w:tc>
        <w:tc>
          <w:tcPr>
            <w:tcW w:w="7839" w:type="dxa"/>
          </w:tcPr>
          <w:p w14:paraId="6A8117DE" w14:textId="77777777" w:rsidR="00A65D0F" w:rsidRPr="001D794A" w:rsidRDefault="00A65D0F" w:rsidP="001D794A">
            <w:pPr>
              <w:pStyle w:val="CBDTableNormal"/>
              <w:spacing w:before="60" w:after="60"/>
              <w:rPr>
                <w:rFonts w:eastAsia="Calibri"/>
                <w:i/>
                <w:iCs/>
                <w:szCs w:val="20"/>
                <w:lang w:val="es-419"/>
              </w:rPr>
            </w:pPr>
            <w:r w:rsidRPr="001D794A">
              <w:rPr>
                <w:i/>
                <w:color w:val="000000" w:themeColor="text1"/>
                <w:szCs w:val="20"/>
                <w:lang w:val="es-419"/>
              </w:rPr>
              <w:t>Pausa para el café</w:t>
            </w:r>
          </w:p>
        </w:tc>
      </w:tr>
      <w:tr w:rsidR="00A65D0F" w:rsidRPr="00D71783" w14:paraId="3EE04C75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6A6559AC" w14:textId="6BE55D2C" w:rsidR="00A65D0F" w:rsidRPr="001D794A" w:rsidRDefault="00A65D0F" w:rsidP="001D794A">
            <w:pPr>
              <w:pStyle w:val="CBDTableNormal"/>
              <w:spacing w:before="60" w:after="60"/>
              <w:rPr>
                <w:spacing w:val="-2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11.</w:t>
            </w:r>
            <w:r w:rsidR="00020737" w:rsidRPr="001D794A">
              <w:rPr>
                <w:color w:val="000000" w:themeColor="text1"/>
                <w:szCs w:val="20"/>
                <w:lang w:val="es-419"/>
              </w:rPr>
              <w:t>15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 </w:t>
            </w:r>
            <w:r w:rsidRPr="001D794A">
              <w:rPr>
                <w:color w:val="000000" w:themeColor="text1"/>
                <w:szCs w:val="20"/>
                <w:lang w:val="es-419"/>
              </w:rPr>
              <w:t>1</w:t>
            </w:r>
            <w:r w:rsidR="00020737" w:rsidRPr="001D794A">
              <w:rPr>
                <w:color w:val="000000" w:themeColor="text1"/>
                <w:szCs w:val="20"/>
                <w:lang w:val="es-419"/>
              </w:rPr>
              <w:t>3.00</w:t>
            </w:r>
            <w:r w:rsidRPr="001D794A">
              <w:rPr>
                <w:color w:val="000000" w:themeColor="text1"/>
                <w:szCs w:val="20"/>
                <w:lang w:val="es-419"/>
              </w:rPr>
              <w:t xml:space="preserve"> horas</w:t>
            </w:r>
          </w:p>
        </w:tc>
        <w:tc>
          <w:tcPr>
            <w:tcW w:w="7839" w:type="dxa"/>
          </w:tcPr>
          <w:p w14:paraId="4D2E1BFC" w14:textId="77777777" w:rsidR="00A65D0F" w:rsidRPr="001D794A" w:rsidRDefault="00A65D0F" w:rsidP="001D794A">
            <w:pPr>
              <w:spacing w:before="60" w:after="60"/>
              <w:jc w:val="left"/>
              <w:rPr>
                <w:bCs/>
                <w:color w:val="000000" w:themeColor="text1"/>
                <w:sz w:val="20"/>
                <w:szCs w:val="20"/>
                <w:lang w:val="es-419"/>
              </w:rPr>
            </w:pPr>
            <w:r w:rsidRPr="001D794A">
              <w:rPr>
                <w:bCs/>
                <w:color w:val="000000" w:themeColor="text1"/>
                <w:sz w:val="20"/>
                <w:szCs w:val="20"/>
                <w:lang w:val="es-419"/>
              </w:rPr>
              <w:t>Tema 2. Cuestiones de organización</w:t>
            </w:r>
          </w:p>
          <w:p w14:paraId="4AE2E1A0" w14:textId="6BB34DBD" w:rsidR="00A65D0F" w:rsidRPr="001D794A" w:rsidRDefault="00A65D0F" w:rsidP="001D794A">
            <w:pPr>
              <w:spacing w:before="60" w:after="60"/>
              <w:jc w:val="left"/>
              <w:rPr>
                <w:bCs/>
                <w:color w:val="000000" w:themeColor="text1"/>
                <w:sz w:val="20"/>
                <w:szCs w:val="20"/>
                <w:shd w:val="clear" w:color="auto" w:fill="FFFFFF"/>
                <w:lang w:val="es-419"/>
              </w:rPr>
            </w:pPr>
            <w:r w:rsidRPr="001D794A">
              <w:rPr>
                <w:bCs/>
                <w:color w:val="000000" w:themeColor="text1"/>
                <w:sz w:val="20"/>
                <w:szCs w:val="20"/>
                <w:lang w:val="es-419"/>
              </w:rPr>
              <w:t>Tema 3. Panorama general del programa de trabajo hasta 2030 sobre el artículo 8 j) y otras disposiciones del Convenio sobre la Diversidad Biológica relativas a los pueblos indígenas y las comunidades locales</w:t>
            </w:r>
          </w:p>
          <w:p w14:paraId="18A2F6BC" w14:textId="36D246FB" w:rsidR="00A65D0F" w:rsidRPr="001D794A" w:rsidRDefault="00A65D0F" w:rsidP="001D794A">
            <w:pPr>
              <w:pStyle w:val="ListParagraph"/>
              <w:tabs>
                <w:tab w:val="clear" w:pos="567"/>
              </w:tabs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>Sra. Florina López</w:t>
            </w:r>
          </w:p>
        </w:tc>
      </w:tr>
      <w:tr w:rsidR="00A65D0F" w:rsidRPr="00F4413F" w14:paraId="79708835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3DE20D41" w14:textId="32D7833F" w:rsidR="00A65D0F" w:rsidRPr="001D794A" w:rsidRDefault="00A65D0F" w:rsidP="001D794A">
            <w:pPr>
              <w:pStyle w:val="CBDTableNormal"/>
              <w:spacing w:before="60" w:after="60"/>
              <w:rPr>
                <w:spacing w:val="-2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13</w:t>
            </w:r>
            <w:r w:rsidR="00020737" w:rsidRPr="001D794A">
              <w:rPr>
                <w:color w:val="000000" w:themeColor="text1"/>
                <w:szCs w:val="20"/>
                <w:lang w:val="es-419"/>
              </w:rPr>
              <w:t>.0</w:t>
            </w:r>
            <w:r w:rsidRPr="001D794A">
              <w:rPr>
                <w:color w:val="000000" w:themeColor="text1"/>
                <w:szCs w:val="20"/>
                <w:lang w:val="es-419"/>
              </w:rPr>
              <w:t>0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 </w:t>
            </w:r>
            <w:r w:rsidRPr="001D794A">
              <w:rPr>
                <w:color w:val="000000" w:themeColor="text1"/>
                <w:szCs w:val="20"/>
                <w:lang w:val="es-419"/>
              </w:rPr>
              <w:t>14.</w:t>
            </w:r>
            <w:r w:rsidR="00020737" w:rsidRPr="001D794A">
              <w:rPr>
                <w:color w:val="000000" w:themeColor="text1"/>
                <w:szCs w:val="20"/>
                <w:lang w:val="es-419"/>
              </w:rPr>
              <w:t>15</w:t>
            </w:r>
            <w:r w:rsidRPr="001D794A">
              <w:rPr>
                <w:color w:val="000000" w:themeColor="text1"/>
                <w:szCs w:val="20"/>
                <w:lang w:val="es-419"/>
              </w:rPr>
              <w:t xml:space="preserve"> horas</w:t>
            </w:r>
          </w:p>
        </w:tc>
        <w:tc>
          <w:tcPr>
            <w:tcW w:w="7839" w:type="dxa"/>
          </w:tcPr>
          <w:p w14:paraId="24234DE8" w14:textId="77777777" w:rsidR="00A65D0F" w:rsidRPr="001D794A" w:rsidRDefault="00A65D0F" w:rsidP="001D794A">
            <w:pPr>
              <w:pStyle w:val="CBDTableNormal"/>
              <w:spacing w:before="60" w:after="60"/>
              <w:rPr>
                <w:i/>
                <w:szCs w:val="20"/>
                <w:lang w:val="es-419"/>
              </w:rPr>
            </w:pPr>
            <w:r w:rsidRPr="001D794A">
              <w:rPr>
                <w:i/>
                <w:color w:val="000000" w:themeColor="text1"/>
                <w:szCs w:val="20"/>
                <w:lang w:val="es-419"/>
              </w:rPr>
              <w:t>Almuerzo</w:t>
            </w:r>
          </w:p>
        </w:tc>
      </w:tr>
      <w:tr w:rsidR="00A65D0F" w:rsidRPr="001D794A" w14:paraId="72082F94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6D264BAB" w14:textId="36823DE0" w:rsidR="00A65D0F" w:rsidRPr="001D794A" w:rsidRDefault="00A65D0F" w:rsidP="001D794A">
            <w:pPr>
              <w:pStyle w:val="CBDTableNormal"/>
              <w:spacing w:before="60" w:after="60"/>
              <w:rPr>
                <w:spacing w:val="-2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14.</w:t>
            </w:r>
            <w:r w:rsidR="00020737" w:rsidRPr="001D794A">
              <w:rPr>
                <w:color w:val="000000" w:themeColor="text1"/>
                <w:szCs w:val="20"/>
                <w:lang w:val="es-419"/>
              </w:rPr>
              <w:t>15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 </w:t>
            </w:r>
            <w:r w:rsidRPr="001D794A">
              <w:rPr>
                <w:color w:val="000000" w:themeColor="text1"/>
                <w:szCs w:val="20"/>
                <w:lang w:val="es-419"/>
              </w:rPr>
              <w:t>15.</w:t>
            </w:r>
            <w:r w:rsidR="00020737" w:rsidRPr="001D794A">
              <w:rPr>
                <w:color w:val="000000" w:themeColor="text1"/>
                <w:szCs w:val="20"/>
                <w:lang w:val="es-419"/>
              </w:rPr>
              <w:t>15</w:t>
            </w:r>
            <w:r w:rsidRPr="001D794A">
              <w:rPr>
                <w:color w:val="000000" w:themeColor="text1"/>
                <w:szCs w:val="20"/>
                <w:lang w:val="es-419"/>
              </w:rPr>
              <w:t xml:space="preserve"> horas</w:t>
            </w:r>
          </w:p>
        </w:tc>
        <w:tc>
          <w:tcPr>
            <w:tcW w:w="7839" w:type="dxa"/>
          </w:tcPr>
          <w:p w14:paraId="7131C70B" w14:textId="77777777" w:rsidR="00A65D0F" w:rsidRPr="001D794A" w:rsidRDefault="00A65D0F" w:rsidP="001D794A">
            <w:pPr>
              <w:spacing w:before="60" w:after="60"/>
              <w:jc w:val="left"/>
              <w:rPr>
                <w:bCs/>
                <w:sz w:val="20"/>
                <w:szCs w:val="20"/>
                <w:lang w:val="es-419"/>
              </w:rPr>
            </w:pPr>
            <w:r w:rsidRPr="001D794A">
              <w:rPr>
                <w:bCs/>
                <w:sz w:val="20"/>
                <w:szCs w:val="20"/>
                <w:lang w:val="es-419"/>
              </w:rPr>
              <w:t>Tema 4. Estructura y elementos del programa de trabajo y sus vínculos con el Marco Mundial de Biodiversidad de Kunming-Montreal</w:t>
            </w:r>
          </w:p>
          <w:p w14:paraId="39BC3849" w14:textId="77777777" w:rsidR="00A65D0F" w:rsidRPr="001D794A" w:rsidRDefault="00A65D0F" w:rsidP="001D794A">
            <w:pPr>
              <w:spacing w:before="60" w:after="60"/>
              <w:jc w:val="left"/>
              <w:rPr>
                <w:bCs/>
                <w:i/>
                <w:iCs/>
                <w:sz w:val="20"/>
                <w:szCs w:val="20"/>
                <w:lang w:val="es-419"/>
              </w:rPr>
            </w:pPr>
            <w:r w:rsidRPr="001D794A">
              <w:rPr>
                <w:bCs/>
                <w:i/>
                <w:iCs/>
                <w:sz w:val="20"/>
                <w:szCs w:val="20"/>
                <w:lang w:val="es-419"/>
              </w:rPr>
              <w:t>Elemento 1: Conservación y restauración</w:t>
            </w:r>
          </w:p>
          <w:p w14:paraId="0E7322BC" w14:textId="5993B4A2" w:rsidR="00A65D0F" w:rsidRPr="001D794A" w:rsidRDefault="00A65D0F" w:rsidP="001D794A">
            <w:pPr>
              <w:pStyle w:val="CBDTableNormal"/>
              <w:tabs>
                <w:tab w:val="clear" w:pos="567"/>
              </w:tabs>
              <w:spacing w:before="60" w:after="60"/>
              <w:ind w:left="720"/>
              <w:rPr>
                <w:szCs w:val="20"/>
                <w:lang w:val="es-419"/>
              </w:rPr>
            </w:pPr>
            <w:r w:rsidRPr="001D794A">
              <w:rPr>
                <w:szCs w:val="20"/>
                <w:lang w:val="es-419"/>
              </w:rPr>
              <w:t>Sr. Pablo Innecken, Organización de las Naciones Unidas para la Alimentación y la Agricultura</w:t>
            </w:r>
          </w:p>
        </w:tc>
      </w:tr>
      <w:tr w:rsidR="00A65D0F" w:rsidRPr="00F4413F" w14:paraId="232630A2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3F164431" w14:textId="0DB43125" w:rsidR="00A65D0F" w:rsidRPr="001D794A" w:rsidRDefault="00A65D0F" w:rsidP="001D794A">
            <w:pPr>
              <w:pStyle w:val="CBDTableNormal"/>
              <w:spacing w:before="60" w:after="60"/>
              <w:rPr>
                <w:spacing w:val="-2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15.</w:t>
            </w:r>
            <w:r w:rsidR="00020737" w:rsidRPr="001D794A">
              <w:rPr>
                <w:color w:val="000000" w:themeColor="text1"/>
                <w:szCs w:val="20"/>
                <w:lang w:val="es-419"/>
              </w:rPr>
              <w:t>15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</w:t>
            </w:r>
            <w:r w:rsidR="00C22EE2" w:rsidRPr="001D794A">
              <w:rPr>
                <w:color w:val="000000" w:themeColor="text1"/>
                <w:szCs w:val="20"/>
                <w:lang w:val="es-419"/>
              </w:rPr>
              <w:t xml:space="preserve"> </w:t>
            </w:r>
            <w:r w:rsidRPr="001D794A">
              <w:rPr>
                <w:color w:val="000000" w:themeColor="text1"/>
                <w:szCs w:val="20"/>
                <w:lang w:val="es-419"/>
              </w:rPr>
              <w:t>15.30 horas</w:t>
            </w:r>
          </w:p>
        </w:tc>
        <w:tc>
          <w:tcPr>
            <w:tcW w:w="7839" w:type="dxa"/>
          </w:tcPr>
          <w:p w14:paraId="5442D65B" w14:textId="77777777" w:rsidR="00A65D0F" w:rsidRPr="001D794A" w:rsidRDefault="00A65D0F" w:rsidP="001D794A">
            <w:pPr>
              <w:pStyle w:val="CBDTableNormal"/>
              <w:spacing w:before="60" w:after="60"/>
              <w:rPr>
                <w:i/>
                <w:szCs w:val="20"/>
                <w:lang w:val="es-419"/>
              </w:rPr>
            </w:pPr>
            <w:r w:rsidRPr="001D794A">
              <w:rPr>
                <w:i/>
                <w:color w:val="000000" w:themeColor="text1"/>
                <w:szCs w:val="20"/>
                <w:lang w:val="es-419"/>
              </w:rPr>
              <w:t>Pausa para el café</w:t>
            </w:r>
          </w:p>
        </w:tc>
      </w:tr>
      <w:tr w:rsidR="00A65D0F" w:rsidRPr="001D794A" w14:paraId="2DD2934A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0B248CF3" w14:textId="58A2A0A0" w:rsidR="00A65D0F" w:rsidRPr="001D794A" w:rsidRDefault="00A65D0F" w:rsidP="001D794A">
            <w:pPr>
              <w:pStyle w:val="CBDTableNormal"/>
              <w:spacing w:before="60" w:after="60"/>
              <w:rPr>
                <w:spacing w:val="-2"/>
                <w:szCs w:val="20"/>
                <w:lang w:val="es-419"/>
              </w:rPr>
            </w:pPr>
            <w:r w:rsidRPr="001D794A">
              <w:rPr>
                <w:spacing w:val="-2"/>
                <w:szCs w:val="20"/>
                <w:lang w:val="es-419"/>
              </w:rPr>
              <w:t>15.30</w:t>
            </w:r>
            <w:r w:rsidR="00EC32DB" w:rsidRPr="001D794A">
              <w:rPr>
                <w:spacing w:val="-2"/>
                <w:szCs w:val="20"/>
                <w:lang w:val="es-419"/>
              </w:rPr>
              <w:t xml:space="preserve"> a </w:t>
            </w:r>
            <w:r w:rsidRPr="001D794A">
              <w:rPr>
                <w:spacing w:val="-2"/>
                <w:szCs w:val="20"/>
                <w:lang w:val="es-419"/>
              </w:rPr>
              <w:t>17.00 horas</w:t>
            </w:r>
          </w:p>
        </w:tc>
        <w:tc>
          <w:tcPr>
            <w:tcW w:w="7839" w:type="dxa"/>
          </w:tcPr>
          <w:p w14:paraId="143FEE71" w14:textId="77777777" w:rsidR="00A65D0F" w:rsidRPr="001D794A" w:rsidRDefault="00A65D0F" w:rsidP="001D794A">
            <w:pPr>
              <w:pStyle w:val="CBDTableNormal"/>
              <w:spacing w:before="60" w:after="60"/>
              <w:rPr>
                <w:bCs/>
                <w:i/>
                <w:iCs/>
                <w:szCs w:val="20"/>
                <w:lang w:val="es-419"/>
              </w:rPr>
            </w:pPr>
            <w:r w:rsidRPr="001D794A">
              <w:rPr>
                <w:bCs/>
                <w:szCs w:val="20"/>
                <w:lang w:val="es-419"/>
              </w:rPr>
              <w:t>Tema 4</w:t>
            </w:r>
            <w:r w:rsidRPr="001D794A">
              <w:rPr>
                <w:bCs/>
                <w:i/>
                <w:iCs/>
                <w:szCs w:val="20"/>
                <w:lang w:val="es-419"/>
              </w:rPr>
              <w:t xml:space="preserve"> </w:t>
            </w:r>
            <w:r w:rsidRPr="001D794A">
              <w:rPr>
                <w:bCs/>
                <w:szCs w:val="20"/>
                <w:lang w:val="es-419"/>
              </w:rPr>
              <w:t>(</w:t>
            </w:r>
            <w:r w:rsidRPr="001D794A">
              <w:rPr>
                <w:bCs/>
                <w:i/>
                <w:iCs/>
                <w:szCs w:val="20"/>
                <w:lang w:val="es-419"/>
              </w:rPr>
              <w:t>continuación</w:t>
            </w:r>
            <w:r w:rsidRPr="001D794A">
              <w:rPr>
                <w:bCs/>
                <w:szCs w:val="20"/>
                <w:lang w:val="es-419"/>
              </w:rPr>
              <w:t>)</w:t>
            </w:r>
          </w:p>
          <w:p w14:paraId="73AB264F" w14:textId="77777777" w:rsidR="00A65D0F" w:rsidRPr="001D794A" w:rsidRDefault="00A65D0F" w:rsidP="001D794A">
            <w:pPr>
              <w:pStyle w:val="CBDTableNormal"/>
              <w:spacing w:before="60" w:after="60"/>
              <w:rPr>
                <w:bCs/>
                <w:i/>
                <w:iCs/>
                <w:szCs w:val="20"/>
                <w:lang w:val="es-419"/>
              </w:rPr>
            </w:pPr>
            <w:r w:rsidRPr="001D794A">
              <w:rPr>
                <w:bCs/>
                <w:i/>
                <w:iCs/>
                <w:szCs w:val="20"/>
                <w:lang w:val="es-419"/>
              </w:rPr>
              <w:t>Elemento 2: Utilización sostenible de la diversidad biológica</w:t>
            </w:r>
          </w:p>
          <w:p w14:paraId="07E9ACEC" w14:textId="4A393CEE" w:rsidR="00A65D0F" w:rsidRPr="001D794A" w:rsidRDefault="00F4413F" w:rsidP="001D794A">
            <w:pPr>
              <w:pStyle w:val="ListParagraph"/>
              <w:numPr>
                <w:ilvl w:val="0"/>
                <w:numId w:val="34"/>
              </w:numPr>
              <w:tabs>
                <w:tab w:val="clear" w:pos="567"/>
              </w:tabs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 xml:space="preserve">Sra. </w:t>
            </w:r>
            <w:r w:rsidR="00A65D0F" w:rsidRPr="001D794A">
              <w:rPr>
                <w:sz w:val="20"/>
                <w:szCs w:val="20"/>
                <w:lang w:val="es-419"/>
              </w:rPr>
              <w:t xml:space="preserve">Amparo Navarrete Mella, </w:t>
            </w:r>
            <w:r w:rsidR="000059A1" w:rsidRPr="001D794A">
              <w:rPr>
                <w:sz w:val="20"/>
                <w:szCs w:val="20"/>
                <w:lang w:val="es-419"/>
              </w:rPr>
              <w:t>División de Medio Ambiente, Ministerio de Asuntos Exteriores de Chile</w:t>
            </w:r>
          </w:p>
          <w:p w14:paraId="2A9B95E7" w14:textId="2DE6B760" w:rsidR="000E6523" w:rsidRPr="001D794A" w:rsidRDefault="0069144E" w:rsidP="001D794A">
            <w:pPr>
              <w:pStyle w:val="ListParagraph"/>
              <w:numPr>
                <w:ilvl w:val="0"/>
                <w:numId w:val="34"/>
              </w:numPr>
              <w:tabs>
                <w:tab w:val="clear" w:pos="567"/>
              </w:tabs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 xml:space="preserve">Sr. </w:t>
            </w:r>
            <w:proofErr w:type="spellStart"/>
            <w:r w:rsidRPr="001D794A">
              <w:rPr>
                <w:sz w:val="20"/>
                <w:szCs w:val="20"/>
                <w:lang w:val="es-419"/>
              </w:rPr>
              <w:t>Dierson</w:t>
            </w:r>
            <w:proofErr w:type="spellEnd"/>
            <w:r w:rsidRPr="001D794A">
              <w:rPr>
                <w:sz w:val="20"/>
                <w:szCs w:val="20"/>
                <w:lang w:val="es-419"/>
              </w:rPr>
              <w:t xml:space="preserve"> Piris Isasi, Asociación de Pueblos </w:t>
            </w:r>
            <w:proofErr w:type="spellStart"/>
            <w:r w:rsidRPr="001D794A">
              <w:rPr>
                <w:sz w:val="20"/>
                <w:szCs w:val="20"/>
                <w:lang w:val="es-419"/>
              </w:rPr>
              <w:t>Indigenas</w:t>
            </w:r>
            <w:proofErr w:type="spellEnd"/>
            <w:r w:rsidRPr="001D794A">
              <w:rPr>
                <w:sz w:val="20"/>
                <w:szCs w:val="20"/>
                <w:lang w:val="es-419"/>
              </w:rPr>
              <w:t xml:space="preserve"> de Bajo </w:t>
            </w:r>
            <w:proofErr w:type="spellStart"/>
            <w:r w:rsidRPr="001D794A">
              <w:rPr>
                <w:sz w:val="20"/>
                <w:szCs w:val="20"/>
                <w:lang w:val="es-419"/>
              </w:rPr>
              <w:t>Canindeyu</w:t>
            </w:r>
            <w:proofErr w:type="spellEnd"/>
          </w:p>
        </w:tc>
      </w:tr>
      <w:tr w:rsidR="00A65D0F" w:rsidRPr="00F4413F" w14:paraId="65A73CBB" w14:textId="77777777" w:rsidTr="00441F7A">
        <w:tc>
          <w:tcPr>
            <w:tcW w:w="9634" w:type="dxa"/>
            <w:gridSpan w:val="2"/>
            <w:tcMar>
              <w:left w:w="29" w:type="dxa"/>
              <w:right w:w="115" w:type="dxa"/>
            </w:tcMar>
          </w:tcPr>
          <w:p w14:paraId="0A1BC027" w14:textId="77777777" w:rsidR="00A65D0F" w:rsidRPr="001D794A" w:rsidRDefault="00A65D0F" w:rsidP="001D794A">
            <w:pPr>
              <w:keepNext/>
              <w:spacing w:before="60" w:after="60"/>
              <w:jc w:val="left"/>
              <w:rPr>
                <w:b/>
                <w:bCs/>
                <w:sz w:val="20"/>
                <w:szCs w:val="20"/>
                <w:lang w:val="es-419"/>
              </w:rPr>
            </w:pPr>
            <w:r w:rsidRPr="001D794A">
              <w:rPr>
                <w:b/>
                <w:bCs/>
                <w:sz w:val="20"/>
                <w:szCs w:val="20"/>
                <w:lang w:val="es-419"/>
              </w:rPr>
              <w:lastRenderedPageBreak/>
              <w:t>Miércoles, 2 de septiembre</w:t>
            </w:r>
          </w:p>
        </w:tc>
      </w:tr>
      <w:tr w:rsidR="00020737" w:rsidRPr="001D794A" w14:paraId="65E6A05E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0895011A" w14:textId="78B6A540" w:rsidR="00020737" w:rsidRPr="001D794A" w:rsidRDefault="00020737" w:rsidP="001D794A">
            <w:pPr>
              <w:pStyle w:val="CBDTableNormal"/>
              <w:spacing w:before="60" w:after="60"/>
              <w:rPr>
                <w:color w:val="000000" w:themeColor="text1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 xml:space="preserve">9.00 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>a</w:t>
            </w:r>
            <w:r w:rsidRPr="001D794A">
              <w:rPr>
                <w:color w:val="000000" w:themeColor="text1"/>
                <w:szCs w:val="20"/>
                <w:lang w:val="es-419"/>
              </w:rPr>
              <w:t xml:space="preserve"> 9.30 horas</w:t>
            </w:r>
          </w:p>
        </w:tc>
        <w:tc>
          <w:tcPr>
            <w:tcW w:w="7839" w:type="dxa"/>
          </w:tcPr>
          <w:p w14:paraId="5C2AC1C6" w14:textId="3AB70EA4" w:rsidR="00020737" w:rsidRPr="001D794A" w:rsidRDefault="00020737" w:rsidP="001D794A">
            <w:pPr>
              <w:pStyle w:val="CBDTableNormal"/>
              <w:spacing w:before="60" w:after="60"/>
              <w:rPr>
                <w:szCs w:val="20"/>
                <w:lang w:val="es-419"/>
              </w:rPr>
            </w:pPr>
            <w:r w:rsidRPr="001D794A">
              <w:rPr>
                <w:szCs w:val="20"/>
                <w:lang w:val="es-419"/>
              </w:rPr>
              <w:t>Registro de participantes</w:t>
            </w:r>
          </w:p>
          <w:p w14:paraId="5757FF36" w14:textId="7B60DA44" w:rsidR="00020737" w:rsidRPr="001D794A" w:rsidRDefault="00020737" w:rsidP="001D794A">
            <w:pPr>
              <w:pStyle w:val="CBDTableNormal"/>
              <w:spacing w:before="60" w:after="60"/>
              <w:rPr>
                <w:b/>
                <w:i/>
                <w:iCs/>
                <w:szCs w:val="20"/>
                <w:lang w:val="es-419"/>
              </w:rPr>
            </w:pPr>
            <w:r w:rsidRPr="001D794A">
              <w:rPr>
                <w:szCs w:val="20"/>
                <w:lang w:val="es-419"/>
              </w:rPr>
              <w:t>Lugar: Piso 1 de la Secretaría de Relaciones Exteriores</w:t>
            </w:r>
          </w:p>
        </w:tc>
      </w:tr>
      <w:tr w:rsidR="00A65D0F" w:rsidRPr="00D51309" w14:paraId="22371CA0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5BD1C459" w14:textId="4DF4B705" w:rsidR="00A65D0F" w:rsidRPr="001D794A" w:rsidRDefault="00A65D0F" w:rsidP="001D794A">
            <w:pPr>
              <w:pStyle w:val="CBDTableNormal"/>
              <w:spacing w:before="60" w:after="60"/>
              <w:rPr>
                <w:b/>
                <w:bCs/>
                <w:spacing w:val="-2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9.30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 </w:t>
            </w:r>
            <w:r w:rsidRPr="001D794A">
              <w:rPr>
                <w:color w:val="000000" w:themeColor="text1"/>
                <w:szCs w:val="20"/>
                <w:lang w:val="es-419"/>
              </w:rPr>
              <w:t xml:space="preserve">10.30 </w:t>
            </w:r>
            <w:r w:rsidRPr="001D794A">
              <w:rPr>
                <w:spacing w:val="-2"/>
                <w:szCs w:val="20"/>
                <w:lang w:val="es-419"/>
              </w:rPr>
              <w:t>horas</w:t>
            </w:r>
          </w:p>
        </w:tc>
        <w:tc>
          <w:tcPr>
            <w:tcW w:w="7839" w:type="dxa"/>
          </w:tcPr>
          <w:p w14:paraId="1966722F" w14:textId="77777777" w:rsidR="00A65D0F" w:rsidRPr="001D794A" w:rsidRDefault="00A65D0F" w:rsidP="001D794A">
            <w:pPr>
              <w:pStyle w:val="CBDTableNormal"/>
              <w:spacing w:before="60" w:after="60"/>
              <w:rPr>
                <w:bCs/>
                <w:i/>
                <w:iCs/>
                <w:szCs w:val="20"/>
                <w:lang w:val="es-419"/>
              </w:rPr>
            </w:pPr>
            <w:r w:rsidRPr="001D794A">
              <w:rPr>
                <w:bCs/>
                <w:szCs w:val="20"/>
                <w:lang w:val="es-419"/>
              </w:rPr>
              <w:t>Tema 4</w:t>
            </w:r>
            <w:r w:rsidRPr="001D794A">
              <w:rPr>
                <w:bCs/>
                <w:i/>
                <w:iCs/>
                <w:szCs w:val="20"/>
                <w:lang w:val="es-419"/>
              </w:rPr>
              <w:t xml:space="preserve"> </w:t>
            </w:r>
            <w:r w:rsidRPr="001D794A">
              <w:rPr>
                <w:bCs/>
                <w:szCs w:val="20"/>
                <w:lang w:val="es-419"/>
              </w:rPr>
              <w:t>(</w:t>
            </w:r>
            <w:r w:rsidRPr="001D794A">
              <w:rPr>
                <w:bCs/>
                <w:i/>
                <w:iCs/>
                <w:szCs w:val="20"/>
                <w:lang w:val="es-419"/>
              </w:rPr>
              <w:t>continuación</w:t>
            </w:r>
            <w:r w:rsidRPr="001D794A">
              <w:rPr>
                <w:bCs/>
                <w:szCs w:val="20"/>
                <w:lang w:val="es-419"/>
              </w:rPr>
              <w:t>)</w:t>
            </w:r>
          </w:p>
          <w:p w14:paraId="0A37457A" w14:textId="77777777" w:rsidR="00A65D0F" w:rsidRPr="001D794A" w:rsidRDefault="00A65D0F" w:rsidP="001D794A">
            <w:pPr>
              <w:pStyle w:val="CBDTableNormal"/>
              <w:spacing w:before="60" w:after="60"/>
              <w:rPr>
                <w:bCs/>
                <w:i/>
                <w:iCs/>
                <w:szCs w:val="20"/>
                <w:lang w:val="es-419"/>
              </w:rPr>
            </w:pPr>
            <w:r w:rsidRPr="001D794A">
              <w:rPr>
                <w:bCs/>
                <w:i/>
                <w:iCs/>
                <w:szCs w:val="20"/>
                <w:lang w:val="es-419"/>
              </w:rPr>
              <w:t>Elemento 3: Participación en los beneficios derivados de la utilización de los recursos genéticos y de la información digital sobre secuencias de recursos genéticos, así como de los conocimientos tradicionales asociados a los recursos genéticos</w:t>
            </w:r>
          </w:p>
          <w:p w14:paraId="752D08C6" w14:textId="1E23091C" w:rsidR="0042467E" w:rsidRPr="001D794A" w:rsidRDefault="00F4413F" w:rsidP="001D794A">
            <w:pPr>
              <w:pStyle w:val="ListParagraph"/>
              <w:numPr>
                <w:ilvl w:val="0"/>
                <w:numId w:val="34"/>
              </w:numPr>
              <w:tabs>
                <w:tab w:val="clear" w:pos="567"/>
              </w:tabs>
              <w:spacing w:before="60" w:after="60"/>
              <w:jc w:val="left"/>
              <w:rPr>
                <w:color w:val="000000"/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 xml:space="preserve">Sra. </w:t>
            </w:r>
            <w:r w:rsidR="00A65D0F" w:rsidRPr="001D794A">
              <w:rPr>
                <w:sz w:val="20"/>
                <w:szCs w:val="20"/>
                <w:lang w:val="es-419"/>
              </w:rPr>
              <w:t xml:space="preserve">Claudia Regina Sala de Pinho, </w:t>
            </w:r>
            <w:r w:rsidR="0042467E" w:rsidRPr="001D794A">
              <w:rPr>
                <w:sz w:val="20"/>
                <w:szCs w:val="20"/>
                <w:lang w:val="es-419"/>
              </w:rPr>
              <w:t xml:space="preserve">Departamento de Pueblos y Comunidades Locales, Ministerio de Medio Ambiente y Cambio </w:t>
            </w:r>
            <w:r w:rsidR="00DF4B85" w:rsidRPr="001D794A">
              <w:rPr>
                <w:sz w:val="20"/>
                <w:szCs w:val="20"/>
                <w:lang w:val="es-419"/>
              </w:rPr>
              <w:t>Climático</w:t>
            </w:r>
            <w:r w:rsidRPr="001D794A">
              <w:rPr>
                <w:sz w:val="20"/>
                <w:szCs w:val="20"/>
                <w:lang w:val="es-419"/>
              </w:rPr>
              <w:t xml:space="preserve"> de </w:t>
            </w:r>
            <w:r w:rsidR="00DF4B85" w:rsidRPr="001D794A">
              <w:rPr>
                <w:sz w:val="20"/>
                <w:szCs w:val="20"/>
                <w:lang w:val="es-419"/>
              </w:rPr>
              <w:t>Brasil</w:t>
            </w:r>
            <w:r w:rsidRPr="001D794A">
              <w:rPr>
                <w:sz w:val="20"/>
                <w:szCs w:val="20"/>
                <w:lang w:val="es-419"/>
              </w:rPr>
              <w:t xml:space="preserve"> </w:t>
            </w:r>
          </w:p>
          <w:p w14:paraId="5C722660" w14:textId="03188B24" w:rsidR="00A65D0F" w:rsidRPr="001D794A" w:rsidRDefault="00923CA4" w:rsidP="001D794A">
            <w:pPr>
              <w:pStyle w:val="ListParagraph"/>
              <w:numPr>
                <w:ilvl w:val="0"/>
                <w:numId w:val="34"/>
              </w:numPr>
              <w:tabs>
                <w:tab w:val="clear" w:pos="567"/>
              </w:tabs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 xml:space="preserve">Sra. </w:t>
            </w:r>
            <w:proofErr w:type="spellStart"/>
            <w:r w:rsidR="00A65D0F" w:rsidRPr="001D794A">
              <w:rPr>
                <w:sz w:val="20"/>
                <w:szCs w:val="20"/>
                <w:lang w:val="es-419"/>
              </w:rPr>
              <w:t>Guillianna</w:t>
            </w:r>
            <w:proofErr w:type="spellEnd"/>
            <w:r w:rsidR="00A65D0F" w:rsidRPr="001D794A">
              <w:rPr>
                <w:sz w:val="20"/>
                <w:szCs w:val="20"/>
                <w:lang w:val="es-419"/>
              </w:rPr>
              <w:t xml:space="preserve"> Patricia Arrieta Maury, Organización Nacional Indígena de Colombia  </w:t>
            </w:r>
          </w:p>
        </w:tc>
      </w:tr>
      <w:tr w:rsidR="00A65D0F" w:rsidRPr="00F4413F" w14:paraId="7EB349A2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3751E13F" w14:textId="72398274" w:rsidR="00A65D0F" w:rsidRPr="001D794A" w:rsidRDefault="00A65D0F" w:rsidP="001D794A">
            <w:pPr>
              <w:pStyle w:val="CBDTableNormal"/>
              <w:spacing w:before="60" w:after="60"/>
              <w:rPr>
                <w:spacing w:val="-2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10.30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 </w:t>
            </w:r>
            <w:r w:rsidRPr="001D794A">
              <w:rPr>
                <w:color w:val="000000" w:themeColor="text1"/>
                <w:szCs w:val="20"/>
                <w:lang w:val="es-419"/>
              </w:rPr>
              <w:t>11.00 horas</w:t>
            </w:r>
          </w:p>
        </w:tc>
        <w:tc>
          <w:tcPr>
            <w:tcW w:w="7839" w:type="dxa"/>
          </w:tcPr>
          <w:p w14:paraId="5B3AED6D" w14:textId="77777777" w:rsidR="00A65D0F" w:rsidRPr="001D794A" w:rsidRDefault="00A65D0F" w:rsidP="001D794A">
            <w:pPr>
              <w:pStyle w:val="CBDTableNormal"/>
              <w:spacing w:before="60" w:after="60"/>
              <w:rPr>
                <w:szCs w:val="20"/>
                <w:lang w:val="es-419"/>
              </w:rPr>
            </w:pPr>
            <w:r w:rsidRPr="001D794A">
              <w:rPr>
                <w:i/>
                <w:color w:val="000000" w:themeColor="text1"/>
                <w:szCs w:val="20"/>
                <w:lang w:val="es-419"/>
              </w:rPr>
              <w:t>Pausa para el café</w:t>
            </w:r>
          </w:p>
        </w:tc>
      </w:tr>
      <w:tr w:rsidR="00A65D0F" w:rsidRPr="001D794A" w14:paraId="6AF4B374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3F1CC04A" w14:textId="60D2006A" w:rsidR="00A65D0F" w:rsidRPr="001D794A" w:rsidRDefault="00A65D0F" w:rsidP="001D794A">
            <w:pPr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>11.00</w:t>
            </w:r>
            <w:r w:rsidR="00EC32DB" w:rsidRPr="001D794A">
              <w:rPr>
                <w:sz w:val="20"/>
                <w:szCs w:val="20"/>
                <w:lang w:val="es-419"/>
              </w:rPr>
              <w:t xml:space="preserve"> a </w:t>
            </w:r>
            <w:r w:rsidRPr="001D794A">
              <w:rPr>
                <w:sz w:val="20"/>
                <w:szCs w:val="20"/>
                <w:lang w:val="es-419"/>
              </w:rPr>
              <w:t>12.30 horas</w:t>
            </w:r>
          </w:p>
        </w:tc>
        <w:tc>
          <w:tcPr>
            <w:tcW w:w="7839" w:type="dxa"/>
          </w:tcPr>
          <w:p w14:paraId="095FE8C7" w14:textId="2D3A5874" w:rsidR="00A65D0F" w:rsidRPr="001D794A" w:rsidRDefault="00A65D0F" w:rsidP="001D794A">
            <w:pPr>
              <w:pStyle w:val="CBDNormalNumber"/>
              <w:spacing w:before="60" w:after="60"/>
              <w:jc w:val="left"/>
              <w:rPr>
                <w:bCs/>
                <w:i/>
                <w:iCs/>
                <w:sz w:val="20"/>
                <w:szCs w:val="20"/>
                <w:lang w:val="es-419"/>
              </w:rPr>
            </w:pPr>
            <w:r w:rsidRPr="001D794A">
              <w:rPr>
                <w:bCs/>
                <w:sz w:val="20"/>
                <w:szCs w:val="20"/>
                <w:lang w:val="es-419"/>
              </w:rPr>
              <w:t>Tema 4 (</w:t>
            </w:r>
            <w:r w:rsidRPr="001D794A">
              <w:rPr>
                <w:bCs/>
                <w:i/>
                <w:iCs/>
                <w:sz w:val="20"/>
                <w:szCs w:val="20"/>
                <w:lang w:val="es-419"/>
              </w:rPr>
              <w:t>continuación</w:t>
            </w:r>
            <w:r w:rsidRPr="001D794A">
              <w:rPr>
                <w:bCs/>
                <w:sz w:val="20"/>
                <w:szCs w:val="20"/>
                <w:lang w:val="es-419"/>
              </w:rPr>
              <w:t>)</w:t>
            </w:r>
          </w:p>
          <w:p w14:paraId="3F71CBD2" w14:textId="77777777" w:rsidR="00A65D0F" w:rsidRPr="001D794A" w:rsidRDefault="00A65D0F" w:rsidP="001D794A">
            <w:pPr>
              <w:pStyle w:val="CBDNormalNumber"/>
              <w:spacing w:before="60" w:after="60"/>
              <w:jc w:val="left"/>
              <w:rPr>
                <w:bCs/>
                <w:i/>
                <w:iCs/>
                <w:sz w:val="20"/>
                <w:szCs w:val="20"/>
                <w:lang w:val="es-419"/>
              </w:rPr>
            </w:pPr>
            <w:r w:rsidRPr="001D794A">
              <w:rPr>
                <w:bCs/>
                <w:i/>
                <w:iCs/>
                <w:sz w:val="20"/>
                <w:szCs w:val="20"/>
                <w:lang w:val="es-419"/>
              </w:rPr>
              <w:t>Elemento 4: Conocimientos y cultura</w:t>
            </w:r>
          </w:p>
          <w:p w14:paraId="0EFC57E5" w14:textId="1F779E2B" w:rsidR="005825F8" w:rsidRPr="001D794A" w:rsidRDefault="00BF377B" w:rsidP="001D794A">
            <w:pPr>
              <w:pStyle w:val="ListParagraph"/>
              <w:numPr>
                <w:ilvl w:val="0"/>
                <w:numId w:val="34"/>
              </w:numPr>
              <w:tabs>
                <w:tab w:val="clear" w:pos="567"/>
              </w:tabs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 xml:space="preserve">Sra. Gabriela Andreina Molina Moreno, </w:t>
            </w:r>
            <w:proofErr w:type="gramStart"/>
            <w:r w:rsidRPr="001D794A">
              <w:rPr>
                <w:sz w:val="20"/>
                <w:szCs w:val="20"/>
                <w:lang w:val="es-419"/>
              </w:rPr>
              <w:t>Directora</w:t>
            </w:r>
            <w:proofErr w:type="gramEnd"/>
            <w:r w:rsidRPr="001D794A">
              <w:rPr>
                <w:sz w:val="20"/>
                <w:szCs w:val="20"/>
                <w:lang w:val="es-419"/>
              </w:rPr>
              <w:t xml:space="preserve"> de Asuntos Internacionales del Instituto Nacional de los Pueblos Indígenas de México</w:t>
            </w:r>
            <w:r w:rsidR="00923CA4" w:rsidRPr="001D794A">
              <w:rPr>
                <w:sz w:val="20"/>
                <w:szCs w:val="20"/>
                <w:lang w:val="es-419"/>
              </w:rPr>
              <w:t xml:space="preserve"> </w:t>
            </w:r>
          </w:p>
          <w:p w14:paraId="56EDCC64" w14:textId="0014903C" w:rsidR="00A65D0F" w:rsidRPr="001D794A" w:rsidRDefault="00923CA4" w:rsidP="001D794A">
            <w:pPr>
              <w:pStyle w:val="ListParagraph"/>
              <w:numPr>
                <w:ilvl w:val="0"/>
                <w:numId w:val="34"/>
              </w:numPr>
              <w:tabs>
                <w:tab w:val="clear" w:pos="567"/>
              </w:tabs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 xml:space="preserve">Sra. </w:t>
            </w:r>
            <w:r w:rsidR="00A65D0F" w:rsidRPr="001D794A">
              <w:rPr>
                <w:sz w:val="20"/>
                <w:szCs w:val="20"/>
                <w:lang w:val="es-419"/>
              </w:rPr>
              <w:t>Diana María Tapie Cuaical</w:t>
            </w:r>
            <w:r w:rsidRPr="001D794A">
              <w:rPr>
                <w:sz w:val="20"/>
                <w:szCs w:val="20"/>
                <w:lang w:val="es-419"/>
              </w:rPr>
              <w:t xml:space="preserve">, Comunidad de Chaquilla Alta </w:t>
            </w:r>
          </w:p>
          <w:p w14:paraId="1CD1AFF0" w14:textId="77777777" w:rsidR="00A65D0F" w:rsidRPr="001D794A" w:rsidRDefault="00A65D0F" w:rsidP="001D794A">
            <w:pPr>
              <w:pStyle w:val="CBDNormalNumber"/>
              <w:spacing w:before="60" w:after="60"/>
              <w:jc w:val="left"/>
              <w:rPr>
                <w:bCs/>
                <w:i/>
                <w:iCs/>
                <w:sz w:val="20"/>
                <w:szCs w:val="20"/>
                <w:lang w:val="es-419"/>
              </w:rPr>
            </w:pPr>
            <w:r w:rsidRPr="001D794A">
              <w:rPr>
                <w:bCs/>
                <w:i/>
                <w:iCs/>
                <w:sz w:val="20"/>
                <w:szCs w:val="20"/>
                <w:lang w:val="es-419"/>
              </w:rPr>
              <w:t>Elemento 5: Fortalecimiento de la aplicación y seguimiento de los progresos</w:t>
            </w:r>
          </w:p>
          <w:p w14:paraId="2C5B1DA2" w14:textId="77777777" w:rsidR="004070F7" w:rsidRPr="001D794A" w:rsidRDefault="004070F7" w:rsidP="001D794A">
            <w:pPr>
              <w:pStyle w:val="ListParagraph"/>
              <w:numPr>
                <w:ilvl w:val="0"/>
                <w:numId w:val="34"/>
              </w:numPr>
              <w:tabs>
                <w:tab w:val="clear" w:pos="567"/>
              </w:tabs>
              <w:spacing w:before="60" w:after="60"/>
              <w:jc w:val="left"/>
              <w:rPr>
                <w:color w:val="000000"/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 xml:space="preserve">Sra. Gloria Marina Apen González, </w:t>
            </w:r>
            <w:r w:rsidRPr="001D794A">
              <w:rPr>
                <w:color w:val="000000"/>
                <w:sz w:val="20"/>
                <w:szCs w:val="20"/>
                <w:lang w:val="es-419"/>
              </w:rPr>
              <w:t xml:space="preserve">Unidad de Pueblos Indígenas y Comunidades Locales, Consejo Nacional de Áreas Protegidas de </w:t>
            </w:r>
            <w:r w:rsidRPr="001D794A">
              <w:rPr>
                <w:sz w:val="20"/>
                <w:szCs w:val="20"/>
                <w:lang w:val="es-419"/>
              </w:rPr>
              <w:t>Guatemala</w:t>
            </w:r>
          </w:p>
          <w:p w14:paraId="38608C57" w14:textId="49864A9F" w:rsidR="00A65D0F" w:rsidRPr="001D794A" w:rsidRDefault="003C7BEE" w:rsidP="001D794A">
            <w:pPr>
              <w:pStyle w:val="ListParagraph"/>
              <w:numPr>
                <w:ilvl w:val="0"/>
                <w:numId w:val="34"/>
              </w:numPr>
              <w:tabs>
                <w:tab w:val="clear" w:pos="567"/>
              </w:tabs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 xml:space="preserve">Sra. María Inés Olmos Loncopan, </w:t>
            </w:r>
            <w:r w:rsidR="00A65D0F" w:rsidRPr="001D794A">
              <w:rPr>
                <w:sz w:val="20"/>
                <w:szCs w:val="20"/>
                <w:lang w:val="es-419"/>
              </w:rPr>
              <w:t>Asociación Indígena Mapuche Rayen Leufu</w:t>
            </w:r>
            <w:r w:rsidRPr="001D794A">
              <w:rPr>
                <w:sz w:val="20"/>
                <w:szCs w:val="20"/>
                <w:lang w:val="es-419"/>
              </w:rPr>
              <w:t xml:space="preserve"> </w:t>
            </w:r>
          </w:p>
        </w:tc>
      </w:tr>
      <w:tr w:rsidR="00A65D0F" w:rsidRPr="00F4413F" w14:paraId="35CFA820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48955EC7" w14:textId="08C9ACCF" w:rsidR="00A65D0F" w:rsidRPr="001D794A" w:rsidRDefault="00A65D0F" w:rsidP="001D794A">
            <w:pPr>
              <w:pStyle w:val="CBDTableNormal"/>
              <w:spacing w:before="60" w:after="60"/>
              <w:rPr>
                <w:color w:val="000000" w:themeColor="text1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12.30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 </w:t>
            </w:r>
            <w:r w:rsidRPr="001D794A">
              <w:rPr>
                <w:color w:val="000000" w:themeColor="text1"/>
                <w:szCs w:val="20"/>
                <w:lang w:val="es-419"/>
              </w:rPr>
              <w:t>13.30 horas</w:t>
            </w:r>
          </w:p>
        </w:tc>
        <w:tc>
          <w:tcPr>
            <w:tcW w:w="7839" w:type="dxa"/>
          </w:tcPr>
          <w:p w14:paraId="2561D907" w14:textId="77777777" w:rsidR="00A65D0F" w:rsidRPr="001D794A" w:rsidRDefault="00A65D0F" w:rsidP="001D794A">
            <w:pPr>
              <w:pStyle w:val="CBDTableNormal"/>
              <w:spacing w:before="60" w:after="60"/>
              <w:rPr>
                <w:i/>
                <w:szCs w:val="20"/>
                <w:lang w:val="es-419"/>
              </w:rPr>
            </w:pPr>
            <w:r w:rsidRPr="001D794A">
              <w:rPr>
                <w:i/>
                <w:iCs/>
                <w:color w:val="000000" w:themeColor="text1"/>
                <w:szCs w:val="20"/>
                <w:lang w:val="es-419"/>
              </w:rPr>
              <w:t>Almuerzo</w:t>
            </w:r>
          </w:p>
        </w:tc>
      </w:tr>
      <w:tr w:rsidR="00A65D0F" w:rsidRPr="001D794A" w14:paraId="0E6D919C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7A71B182" w14:textId="6F5BEEE6" w:rsidR="00A65D0F" w:rsidRPr="001D794A" w:rsidRDefault="00A65D0F" w:rsidP="001D794A">
            <w:pPr>
              <w:pStyle w:val="CBDTableNormal"/>
              <w:spacing w:before="60" w:after="60"/>
              <w:rPr>
                <w:spacing w:val="-2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13.30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 </w:t>
            </w:r>
            <w:r w:rsidRPr="001D794A">
              <w:rPr>
                <w:color w:val="000000" w:themeColor="text1"/>
                <w:szCs w:val="20"/>
                <w:lang w:val="es-419"/>
              </w:rPr>
              <w:t>15.00 horas</w:t>
            </w:r>
          </w:p>
        </w:tc>
        <w:tc>
          <w:tcPr>
            <w:tcW w:w="7839" w:type="dxa"/>
          </w:tcPr>
          <w:p w14:paraId="76B3B8EA" w14:textId="77777777" w:rsidR="00A65D0F" w:rsidRPr="001D794A" w:rsidRDefault="00A65D0F" w:rsidP="001D794A">
            <w:pPr>
              <w:pStyle w:val="CBDagendaItem0"/>
              <w:spacing w:before="60" w:after="60"/>
              <w:ind w:left="0" w:firstLine="0"/>
              <w:rPr>
                <w:bCs/>
                <w:i/>
                <w:iCs/>
                <w:sz w:val="20"/>
                <w:szCs w:val="20"/>
                <w:lang w:val="es-419"/>
              </w:rPr>
            </w:pPr>
            <w:r w:rsidRPr="001D794A">
              <w:rPr>
                <w:bCs/>
                <w:sz w:val="20"/>
                <w:szCs w:val="20"/>
                <w:lang w:val="es-419"/>
              </w:rPr>
              <w:t>Tema 4 (</w:t>
            </w:r>
            <w:r w:rsidRPr="001D794A">
              <w:rPr>
                <w:bCs/>
                <w:i/>
                <w:iCs/>
                <w:sz w:val="20"/>
                <w:szCs w:val="20"/>
                <w:lang w:val="es-419"/>
              </w:rPr>
              <w:t>continuación</w:t>
            </w:r>
            <w:r w:rsidRPr="001D794A">
              <w:rPr>
                <w:bCs/>
                <w:sz w:val="20"/>
                <w:szCs w:val="20"/>
                <w:lang w:val="es-419"/>
              </w:rPr>
              <w:t>)</w:t>
            </w:r>
          </w:p>
          <w:p w14:paraId="67C9F067" w14:textId="77777777" w:rsidR="00A65D0F" w:rsidRPr="001D794A" w:rsidRDefault="00A65D0F" w:rsidP="001D794A">
            <w:pPr>
              <w:pStyle w:val="CBDagendaItem0"/>
              <w:spacing w:before="60" w:after="60"/>
              <w:ind w:left="0" w:firstLine="0"/>
              <w:rPr>
                <w:bCs/>
                <w:i/>
                <w:iCs/>
                <w:sz w:val="20"/>
                <w:szCs w:val="20"/>
                <w:lang w:val="es-419"/>
              </w:rPr>
            </w:pPr>
            <w:r w:rsidRPr="001D794A">
              <w:rPr>
                <w:bCs/>
                <w:i/>
                <w:iCs/>
                <w:sz w:val="20"/>
                <w:szCs w:val="20"/>
                <w:lang w:val="es-419"/>
              </w:rPr>
              <w:t>Elemento 6: Participación plena y efectiva de los pueblos indígenas y las comunidades locales</w:t>
            </w:r>
          </w:p>
          <w:p w14:paraId="315C81CA" w14:textId="0B371C6C" w:rsidR="00644209" w:rsidRPr="001D794A" w:rsidRDefault="00FF65D0" w:rsidP="001D794A">
            <w:pPr>
              <w:pStyle w:val="ListParagraph"/>
              <w:numPr>
                <w:ilvl w:val="0"/>
                <w:numId w:val="34"/>
              </w:numPr>
              <w:tabs>
                <w:tab w:val="clear" w:pos="567"/>
              </w:tabs>
              <w:spacing w:before="60" w:after="60"/>
              <w:jc w:val="left"/>
              <w:rPr>
                <w:sz w:val="20"/>
                <w:szCs w:val="20"/>
                <w:lang w:val="es-BO"/>
              </w:rPr>
            </w:pPr>
            <w:r w:rsidRPr="001D794A">
              <w:rPr>
                <w:sz w:val="20"/>
                <w:szCs w:val="20"/>
                <w:lang w:val="es-BO"/>
              </w:rPr>
              <w:t xml:space="preserve">Sra. </w:t>
            </w:r>
            <w:bookmarkStart w:id="1" w:name="OLE_LINK1"/>
            <w:r w:rsidRPr="001D794A">
              <w:rPr>
                <w:sz w:val="20"/>
                <w:szCs w:val="20"/>
                <w:lang w:val="es-BO"/>
              </w:rPr>
              <w:t xml:space="preserve">Mercedes </w:t>
            </w:r>
            <w:bookmarkEnd w:id="1"/>
            <w:r w:rsidRPr="001D794A">
              <w:rPr>
                <w:sz w:val="20"/>
                <w:szCs w:val="20"/>
                <w:lang w:val="es-BO"/>
              </w:rPr>
              <w:t xml:space="preserve">Peguero, Encargada del Departamento de Recursos Genéticos y </w:t>
            </w:r>
            <w:r w:rsidRPr="001D794A">
              <w:rPr>
                <w:sz w:val="20"/>
                <w:szCs w:val="20"/>
                <w:lang w:val="es-419"/>
              </w:rPr>
              <w:t>Bioseguridad</w:t>
            </w:r>
            <w:r w:rsidRPr="001D794A">
              <w:rPr>
                <w:sz w:val="20"/>
                <w:szCs w:val="20"/>
                <w:lang w:val="es-BO"/>
              </w:rPr>
              <w:t xml:space="preserve"> de la República Dominicana </w:t>
            </w:r>
          </w:p>
          <w:p w14:paraId="05B77704" w14:textId="2DEB27A4" w:rsidR="00A65D0F" w:rsidRPr="001D794A" w:rsidRDefault="006B783A" w:rsidP="001D794A">
            <w:pPr>
              <w:pStyle w:val="ListParagraph"/>
              <w:numPr>
                <w:ilvl w:val="0"/>
                <w:numId w:val="34"/>
              </w:numPr>
              <w:tabs>
                <w:tab w:val="clear" w:pos="567"/>
              </w:tabs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 xml:space="preserve">Sr. Guillermo Rosendo Martínez, Coordinador de la Mesa “Tierras, territorios y bienes o recursos naturales; medio ambiente y cambio climático” del Consejo Nacional de Pueblos Indígenas, </w:t>
            </w:r>
            <w:r w:rsidR="00FE7335" w:rsidRPr="001D794A">
              <w:rPr>
                <w:sz w:val="20"/>
                <w:szCs w:val="20"/>
                <w:lang w:val="es-419"/>
              </w:rPr>
              <w:t>de México</w:t>
            </w:r>
          </w:p>
          <w:p w14:paraId="130B4287" w14:textId="6CA77CFA" w:rsidR="00B42FE0" w:rsidRPr="001D794A" w:rsidRDefault="00A65D0F" w:rsidP="001D794A">
            <w:pPr>
              <w:pStyle w:val="CBDagendaItem0"/>
              <w:spacing w:before="60" w:after="60"/>
              <w:ind w:left="0" w:firstLine="0"/>
              <w:rPr>
                <w:bCs/>
                <w:i/>
                <w:iCs/>
                <w:sz w:val="20"/>
                <w:szCs w:val="20"/>
                <w:lang w:val="es-419"/>
              </w:rPr>
            </w:pPr>
            <w:r w:rsidRPr="001D794A">
              <w:rPr>
                <w:bCs/>
                <w:i/>
                <w:iCs/>
                <w:sz w:val="20"/>
                <w:szCs w:val="20"/>
                <w:lang w:val="es-419"/>
              </w:rPr>
              <w:t>Elemento 7: Enfoque basado en los derechos humanos</w:t>
            </w:r>
          </w:p>
          <w:p w14:paraId="7D430040" w14:textId="58CADCA8" w:rsidR="00A65D0F" w:rsidRPr="001D794A" w:rsidRDefault="009167F6" w:rsidP="001D794A">
            <w:pPr>
              <w:tabs>
                <w:tab w:val="clear" w:pos="567"/>
              </w:tabs>
              <w:spacing w:before="60" w:after="60"/>
              <w:ind w:left="737"/>
              <w:jc w:val="left"/>
              <w:rPr>
                <w:sz w:val="20"/>
                <w:szCs w:val="20"/>
                <w:lang w:val="es-BO"/>
              </w:rPr>
            </w:pPr>
            <w:r w:rsidRPr="001D794A">
              <w:rPr>
                <w:sz w:val="20"/>
                <w:szCs w:val="20"/>
                <w:lang w:val="es-BO"/>
              </w:rPr>
              <w:t>Sra. Edith Bastidas, Centro Nacional para la Promoción y Defensa de los Derechos Indígenas YANAPANAKUY</w:t>
            </w:r>
          </w:p>
        </w:tc>
      </w:tr>
      <w:tr w:rsidR="00A65D0F" w:rsidRPr="00F4413F" w14:paraId="6E45CAF0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1C77D8FA" w14:textId="5EEA92FB" w:rsidR="00A65D0F" w:rsidRPr="001D794A" w:rsidRDefault="00A65D0F" w:rsidP="001D794A">
            <w:pPr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>15.00</w:t>
            </w:r>
            <w:r w:rsidR="00EC32DB" w:rsidRPr="001D794A">
              <w:rPr>
                <w:sz w:val="20"/>
                <w:szCs w:val="20"/>
                <w:lang w:val="es-419"/>
              </w:rPr>
              <w:t xml:space="preserve"> a </w:t>
            </w:r>
            <w:r w:rsidRPr="001D794A">
              <w:rPr>
                <w:sz w:val="20"/>
                <w:szCs w:val="20"/>
                <w:lang w:val="es-419"/>
              </w:rPr>
              <w:t>15.30 horas</w:t>
            </w:r>
          </w:p>
        </w:tc>
        <w:tc>
          <w:tcPr>
            <w:tcW w:w="7839" w:type="dxa"/>
          </w:tcPr>
          <w:p w14:paraId="3CCBB75A" w14:textId="77777777" w:rsidR="00A65D0F" w:rsidRPr="001D794A" w:rsidRDefault="00A65D0F" w:rsidP="001D794A">
            <w:pPr>
              <w:pStyle w:val="CBDagendaItem0"/>
              <w:spacing w:before="60" w:after="60"/>
              <w:ind w:left="0" w:firstLine="0"/>
              <w:rPr>
                <w:b/>
                <w:bCs/>
                <w:color w:val="000000" w:themeColor="text1"/>
                <w:sz w:val="20"/>
                <w:szCs w:val="20"/>
                <w:lang w:val="es-419"/>
              </w:rPr>
            </w:pPr>
            <w:r w:rsidRPr="001D794A">
              <w:rPr>
                <w:i/>
                <w:color w:val="000000" w:themeColor="text1"/>
                <w:sz w:val="20"/>
                <w:szCs w:val="20"/>
                <w:lang w:val="es-419"/>
              </w:rPr>
              <w:t>Pausa para el café</w:t>
            </w:r>
          </w:p>
        </w:tc>
      </w:tr>
      <w:tr w:rsidR="00A65D0F" w:rsidRPr="00F27985" w14:paraId="71306FC4" w14:textId="77777777" w:rsidTr="00441F7A">
        <w:trPr>
          <w:trHeight w:val="379"/>
        </w:trPr>
        <w:tc>
          <w:tcPr>
            <w:tcW w:w="1795" w:type="dxa"/>
            <w:tcMar>
              <w:left w:w="29" w:type="dxa"/>
              <w:right w:w="0" w:type="dxa"/>
            </w:tcMar>
          </w:tcPr>
          <w:p w14:paraId="068751D3" w14:textId="14DD5FFA" w:rsidR="00A65D0F" w:rsidRPr="001D794A" w:rsidRDefault="00A65D0F" w:rsidP="001D794A">
            <w:pPr>
              <w:pStyle w:val="CBDTableNormal"/>
              <w:spacing w:before="60" w:after="60"/>
              <w:rPr>
                <w:rFonts w:eastAsia="Calibri"/>
                <w:b/>
                <w:bCs/>
                <w:spacing w:val="-2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15.30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 </w:t>
            </w:r>
            <w:r w:rsidRPr="001D794A">
              <w:rPr>
                <w:color w:val="000000" w:themeColor="text1"/>
                <w:szCs w:val="20"/>
                <w:lang w:val="es-419"/>
              </w:rPr>
              <w:t>16.45 horas</w:t>
            </w:r>
          </w:p>
        </w:tc>
        <w:tc>
          <w:tcPr>
            <w:tcW w:w="7839" w:type="dxa"/>
          </w:tcPr>
          <w:p w14:paraId="105AD037" w14:textId="77777777" w:rsidR="00A65D0F" w:rsidRPr="001D794A" w:rsidRDefault="00A65D0F" w:rsidP="001D794A">
            <w:pPr>
              <w:pStyle w:val="CBDNormalNumber"/>
              <w:spacing w:before="60" w:after="60"/>
              <w:jc w:val="left"/>
              <w:rPr>
                <w:bCs/>
                <w:i/>
                <w:iCs/>
                <w:sz w:val="20"/>
                <w:szCs w:val="20"/>
                <w:lang w:val="es-419"/>
              </w:rPr>
            </w:pPr>
            <w:r w:rsidRPr="001D794A">
              <w:rPr>
                <w:bCs/>
                <w:sz w:val="20"/>
                <w:szCs w:val="20"/>
                <w:lang w:val="es-419"/>
              </w:rPr>
              <w:t>Tema 4 (</w:t>
            </w:r>
            <w:r w:rsidRPr="001D794A">
              <w:rPr>
                <w:bCs/>
                <w:i/>
                <w:iCs/>
                <w:sz w:val="20"/>
                <w:szCs w:val="20"/>
                <w:lang w:val="es-419"/>
              </w:rPr>
              <w:t>continuación</w:t>
            </w:r>
            <w:r w:rsidRPr="001D794A">
              <w:rPr>
                <w:bCs/>
                <w:sz w:val="20"/>
                <w:szCs w:val="20"/>
                <w:lang w:val="es-419"/>
              </w:rPr>
              <w:t>)</w:t>
            </w:r>
          </w:p>
          <w:p w14:paraId="06F2892D" w14:textId="77777777" w:rsidR="00A65D0F" w:rsidRPr="001D794A" w:rsidRDefault="00A65D0F" w:rsidP="001D794A">
            <w:pPr>
              <w:pStyle w:val="CBDNormalNumber"/>
              <w:spacing w:before="60" w:after="60"/>
              <w:jc w:val="left"/>
              <w:rPr>
                <w:bCs/>
                <w:i/>
                <w:iCs/>
                <w:sz w:val="20"/>
                <w:szCs w:val="20"/>
                <w:lang w:val="es-419"/>
              </w:rPr>
            </w:pPr>
            <w:r w:rsidRPr="001D794A">
              <w:rPr>
                <w:bCs/>
                <w:i/>
                <w:iCs/>
                <w:sz w:val="20"/>
                <w:szCs w:val="20"/>
                <w:lang w:val="es-419"/>
              </w:rPr>
              <w:t>Elemento 8: Acceso, incluido el acceso directo, a financiación para los pueblos indígenas y las comunidades locales destinada a la conservación, la restauración y la utilización sostenible de la diversidad biológica</w:t>
            </w:r>
          </w:p>
          <w:p w14:paraId="116F2D7B" w14:textId="2225B6A4" w:rsidR="00A65D0F" w:rsidRPr="001D794A" w:rsidRDefault="00FD71D6" w:rsidP="001D794A">
            <w:pPr>
              <w:tabs>
                <w:tab w:val="clear" w:pos="567"/>
              </w:tabs>
              <w:spacing w:before="60" w:after="60"/>
              <w:ind w:left="737"/>
              <w:rPr>
                <w:sz w:val="20"/>
                <w:szCs w:val="20"/>
                <w:lang w:val="pt-PT"/>
              </w:rPr>
            </w:pPr>
            <w:r w:rsidRPr="001D794A">
              <w:rPr>
                <w:sz w:val="20"/>
                <w:szCs w:val="20"/>
                <w:lang w:val="pt-PT"/>
              </w:rPr>
              <w:t xml:space="preserve">Sr. </w:t>
            </w:r>
            <w:r w:rsidR="00A65D0F" w:rsidRPr="001D794A">
              <w:rPr>
                <w:sz w:val="20"/>
                <w:szCs w:val="20"/>
                <w:lang w:val="pt-PT"/>
              </w:rPr>
              <w:t xml:space="preserve">Darío Mejía Montalvo  </w:t>
            </w:r>
          </w:p>
        </w:tc>
      </w:tr>
      <w:tr w:rsidR="00A65D0F" w:rsidRPr="00F4413F" w14:paraId="369AA5D6" w14:textId="77777777" w:rsidTr="00441F7A">
        <w:tc>
          <w:tcPr>
            <w:tcW w:w="9634" w:type="dxa"/>
            <w:gridSpan w:val="2"/>
            <w:tcMar>
              <w:left w:w="29" w:type="dxa"/>
              <w:right w:w="115" w:type="dxa"/>
            </w:tcMar>
          </w:tcPr>
          <w:p w14:paraId="6A3CB939" w14:textId="77777777" w:rsidR="00A65D0F" w:rsidRPr="001D794A" w:rsidRDefault="00A65D0F" w:rsidP="001D794A">
            <w:pPr>
              <w:spacing w:before="60" w:after="60"/>
              <w:jc w:val="left"/>
              <w:rPr>
                <w:b/>
                <w:bCs/>
                <w:sz w:val="20"/>
                <w:szCs w:val="20"/>
                <w:lang w:val="es-419"/>
              </w:rPr>
            </w:pPr>
            <w:r w:rsidRPr="001D794A">
              <w:rPr>
                <w:b/>
                <w:bCs/>
                <w:sz w:val="20"/>
                <w:szCs w:val="20"/>
                <w:lang w:val="es-419"/>
              </w:rPr>
              <w:t>Jueves, 3 de septiembre</w:t>
            </w:r>
          </w:p>
        </w:tc>
      </w:tr>
      <w:tr w:rsidR="00020737" w:rsidRPr="001D794A" w14:paraId="1E5D5C76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14C5556A" w14:textId="22CD53C6" w:rsidR="00020737" w:rsidRPr="001D794A" w:rsidRDefault="00020737" w:rsidP="001D794A">
            <w:pPr>
              <w:pStyle w:val="CBDTableNormal"/>
              <w:spacing w:before="60" w:after="60"/>
              <w:rPr>
                <w:color w:val="000000" w:themeColor="text1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 xml:space="preserve">9.00 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>a</w:t>
            </w:r>
            <w:r w:rsidRPr="001D794A">
              <w:rPr>
                <w:color w:val="000000" w:themeColor="text1"/>
                <w:szCs w:val="20"/>
                <w:lang w:val="es-419"/>
              </w:rPr>
              <w:t xml:space="preserve"> 9.30 horas</w:t>
            </w:r>
          </w:p>
        </w:tc>
        <w:tc>
          <w:tcPr>
            <w:tcW w:w="7839" w:type="dxa"/>
          </w:tcPr>
          <w:p w14:paraId="2389079E" w14:textId="77777777" w:rsidR="00020737" w:rsidRPr="001D794A" w:rsidRDefault="00020737" w:rsidP="001D794A">
            <w:pPr>
              <w:pStyle w:val="CBDTableNormal"/>
              <w:spacing w:before="60" w:after="60"/>
              <w:rPr>
                <w:szCs w:val="20"/>
                <w:lang w:val="es-419"/>
              </w:rPr>
            </w:pPr>
            <w:r w:rsidRPr="001D794A">
              <w:rPr>
                <w:szCs w:val="20"/>
                <w:lang w:val="es-419"/>
              </w:rPr>
              <w:t>Registro de participantes</w:t>
            </w:r>
          </w:p>
          <w:p w14:paraId="716A842B" w14:textId="2AE1D9F5" w:rsidR="00020737" w:rsidRPr="001D794A" w:rsidRDefault="00020737" w:rsidP="001D794A">
            <w:pPr>
              <w:pStyle w:val="CBDNormalNumber"/>
              <w:spacing w:before="60" w:after="60"/>
              <w:jc w:val="left"/>
              <w:rPr>
                <w:b/>
                <w:bCs/>
                <w:color w:val="000000" w:themeColor="text1"/>
                <w:sz w:val="20"/>
                <w:szCs w:val="20"/>
                <w:lang w:val="es-419"/>
              </w:rPr>
            </w:pPr>
            <w:r w:rsidRPr="001D794A">
              <w:rPr>
                <w:sz w:val="20"/>
                <w:szCs w:val="20"/>
                <w:lang w:val="es-419"/>
              </w:rPr>
              <w:t>Lugar: Piso 1 de la Secretaría de Relaciones Exteriores.</w:t>
            </w:r>
          </w:p>
        </w:tc>
      </w:tr>
      <w:tr w:rsidR="00A65D0F" w:rsidRPr="001D794A" w14:paraId="3DE9C845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65D8CC52" w14:textId="2936C830" w:rsidR="00A65D0F" w:rsidRPr="001D794A" w:rsidRDefault="00A65D0F" w:rsidP="001D794A">
            <w:pPr>
              <w:pStyle w:val="CBDTableNormal"/>
              <w:spacing w:before="60" w:after="60"/>
              <w:rPr>
                <w:b/>
                <w:bCs/>
                <w:spacing w:val="-2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9.30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 </w:t>
            </w:r>
            <w:r w:rsidRPr="001D794A">
              <w:rPr>
                <w:color w:val="000000" w:themeColor="text1"/>
                <w:szCs w:val="20"/>
                <w:lang w:val="es-419"/>
              </w:rPr>
              <w:t>10.30 horas</w:t>
            </w:r>
          </w:p>
        </w:tc>
        <w:tc>
          <w:tcPr>
            <w:tcW w:w="7839" w:type="dxa"/>
          </w:tcPr>
          <w:p w14:paraId="3EDCF683" w14:textId="724DE91E" w:rsidR="00A65D0F" w:rsidRPr="001D794A" w:rsidRDefault="00A65D0F" w:rsidP="001D794A">
            <w:pPr>
              <w:pStyle w:val="CBDNormalNumber"/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color w:val="000000" w:themeColor="text1"/>
                <w:sz w:val="20"/>
                <w:szCs w:val="20"/>
                <w:lang w:val="es-419"/>
              </w:rPr>
              <w:t>Tema 5. Experiencias en la aplicación del programa de trabajo</w:t>
            </w:r>
          </w:p>
        </w:tc>
      </w:tr>
      <w:tr w:rsidR="00A65D0F" w:rsidRPr="00F4413F" w14:paraId="2802AC51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4CB4E03F" w14:textId="03F9D040" w:rsidR="00A65D0F" w:rsidRPr="001D794A" w:rsidRDefault="00A65D0F" w:rsidP="001D794A">
            <w:pPr>
              <w:pStyle w:val="CBDTableNormal"/>
              <w:spacing w:before="60" w:after="60"/>
              <w:rPr>
                <w:b/>
                <w:bCs/>
                <w:spacing w:val="-2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10.30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 </w:t>
            </w:r>
            <w:r w:rsidRPr="001D794A">
              <w:rPr>
                <w:color w:val="000000" w:themeColor="text1"/>
                <w:szCs w:val="20"/>
                <w:lang w:val="es-419"/>
              </w:rPr>
              <w:t>11.00 horas</w:t>
            </w:r>
          </w:p>
        </w:tc>
        <w:tc>
          <w:tcPr>
            <w:tcW w:w="7839" w:type="dxa"/>
          </w:tcPr>
          <w:p w14:paraId="520BC147" w14:textId="77777777" w:rsidR="00A65D0F" w:rsidRPr="001D794A" w:rsidRDefault="00A65D0F" w:rsidP="001D794A">
            <w:pPr>
              <w:pStyle w:val="CBDTableNormal"/>
              <w:spacing w:before="60" w:after="60"/>
              <w:rPr>
                <w:szCs w:val="20"/>
                <w:lang w:val="es-419"/>
              </w:rPr>
            </w:pPr>
            <w:r w:rsidRPr="001D794A">
              <w:rPr>
                <w:i/>
                <w:color w:val="000000" w:themeColor="text1"/>
                <w:szCs w:val="20"/>
                <w:lang w:val="es-419"/>
              </w:rPr>
              <w:t>Pausa para el café</w:t>
            </w:r>
          </w:p>
        </w:tc>
      </w:tr>
      <w:tr w:rsidR="00A65D0F" w:rsidRPr="00D51309" w14:paraId="4BB5C2E7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09996C02" w14:textId="5879D1FD" w:rsidR="00A65D0F" w:rsidRPr="001D794A" w:rsidRDefault="00A65D0F" w:rsidP="001D794A">
            <w:pPr>
              <w:pStyle w:val="CBDTableNormal"/>
              <w:spacing w:before="60" w:after="60"/>
              <w:rPr>
                <w:b/>
                <w:bCs/>
                <w:spacing w:val="-2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11.00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 </w:t>
            </w:r>
            <w:r w:rsidRPr="001D794A">
              <w:rPr>
                <w:color w:val="000000" w:themeColor="text1"/>
                <w:szCs w:val="20"/>
                <w:lang w:val="es-419"/>
              </w:rPr>
              <w:t>12.30 horas</w:t>
            </w:r>
          </w:p>
        </w:tc>
        <w:tc>
          <w:tcPr>
            <w:tcW w:w="7839" w:type="dxa"/>
          </w:tcPr>
          <w:p w14:paraId="5DD12E44" w14:textId="24957B1F" w:rsidR="00A65D0F" w:rsidRPr="001D794A" w:rsidRDefault="00A65D0F" w:rsidP="001D794A">
            <w:pPr>
              <w:pStyle w:val="CBDNormalNumber"/>
              <w:tabs>
                <w:tab w:val="clear" w:pos="567"/>
                <w:tab w:val="clear" w:pos="1134"/>
                <w:tab w:val="clear" w:pos="1701"/>
                <w:tab w:val="clear" w:pos="2268"/>
                <w:tab w:val="clear" w:pos="2835"/>
                <w:tab w:val="clear" w:pos="3402"/>
                <w:tab w:val="clear" w:pos="3969"/>
              </w:tabs>
              <w:spacing w:before="60" w:after="60"/>
              <w:jc w:val="left"/>
              <w:rPr>
                <w:color w:val="000000" w:themeColor="text1"/>
                <w:sz w:val="20"/>
                <w:szCs w:val="20"/>
                <w:lang w:val="es-419"/>
              </w:rPr>
            </w:pPr>
            <w:r w:rsidRPr="001D794A">
              <w:rPr>
                <w:color w:val="000000" w:themeColor="text1"/>
                <w:sz w:val="20"/>
                <w:szCs w:val="20"/>
                <w:lang w:val="es-419"/>
              </w:rPr>
              <w:t xml:space="preserve">Tema 6. Resultados de la primera reunión del Órgano Subsidiario sobre el Artículo 8 j) y Otras Disposiciones del Convenio sobre la Diversidad Biológica Relacionadas con los Pueblos </w:t>
            </w:r>
            <w:r w:rsidRPr="001D794A">
              <w:rPr>
                <w:color w:val="000000" w:themeColor="text1"/>
                <w:sz w:val="20"/>
                <w:szCs w:val="20"/>
                <w:lang w:val="es-419"/>
              </w:rPr>
              <w:lastRenderedPageBreak/>
              <w:t>Indígenas y las Comunidades Locales, para su examen por la Conferencia de las Partes en el Convenio sobre la Diversidad Biológica en su 17ª reunión:</w:t>
            </w:r>
          </w:p>
          <w:p w14:paraId="4832460A" w14:textId="444FA2A3" w:rsidR="00A65D0F" w:rsidRPr="001D794A" w:rsidRDefault="00A65D0F" w:rsidP="001D794A">
            <w:pPr>
              <w:pStyle w:val="CBDTableNormal"/>
              <w:spacing w:before="60" w:after="60"/>
              <w:rPr>
                <w:b/>
                <w:bCs/>
                <w:color w:val="000000" w:themeColor="text1"/>
                <w:szCs w:val="20"/>
                <w:lang w:val="it-IT"/>
              </w:rPr>
            </w:pPr>
            <w:r w:rsidRPr="001D794A">
              <w:rPr>
                <w:color w:val="000000" w:themeColor="text1"/>
                <w:szCs w:val="20"/>
                <w:lang w:val="it-IT"/>
              </w:rPr>
              <w:t>a) Modus operandi del Órgano Subsidiario</w:t>
            </w:r>
          </w:p>
        </w:tc>
      </w:tr>
      <w:tr w:rsidR="00A65D0F" w:rsidRPr="00F4413F" w14:paraId="201C8C99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1702E685" w14:textId="612B2194" w:rsidR="00A65D0F" w:rsidRPr="001D794A" w:rsidRDefault="00A65D0F" w:rsidP="001D794A">
            <w:pPr>
              <w:pStyle w:val="CBDTableNormal"/>
              <w:spacing w:before="60" w:after="60"/>
              <w:rPr>
                <w:b/>
                <w:bCs/>
                <w:spacing w:val="-2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lastRenderedPageBreak/>
              <w:t>12.30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 </w:t>
            </w:r>
            <w:r w:rsidRPr="001D794A">
              <w:rPr>
                <w:color w:val="000000" w:themeColor="text1"/>
                <w:szCs w:val="20"/>
                <w:lang w:val="es-419"/>
              </w:rPr>
              <w:t>13.30 horas</w:t>
            </w:r>
          </w:p>
        </w:tc>
        <w:tc>
          <w:tcPr>
            <w:tcW w:w="7839" w:type="dxa"/>
          </w:tcPr>
          <w:p w14:paraId="6552448C" w14:textId="77777777" w:rsidR="00A65D0F" w:rsidRPr="001D794A" w:rsidRDefault="00A65D0F" w:rsidP="001D794A">
            <w:pPr>
              <w:pStyle w:val="CBDTableNormal"/>
              <w:spacing w:before="60" w:after="60"/>
              <w:rPr>
                <w:szCs w:val="20"/>
                <w:lang w:val="es-419"/>
              </w:rPr>
            </w:pPr>
            <w:r w:rsidRPr="001D794A">
              <w:rPr>
                <w:i/>
                <w:color w:val="000000" w:themeColor="text1"/>
                <w:szCs w:val="20"/>
                <w:lang w:val="es-419"/>
              </w:rPr>
              <w:t>Almuerzo</w:t>
            </w:r>
          </w:p>
        </w:tc>
      </w:tr>
      <w:tr w:rsidR="00A65D0F" w:rsidRPr="001D794A" w14:paraId="632BC405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024A85FA" w14:textId="212D6BA8" w:rsidR="00A65D0F" w:rsidRPr="001D794A" w:rsidRDefault="00A65D0F" w:rsidP="001D794A">
            <w:pPr>
              <w:pStyle w:val="CBDTableNormal"/>
              <w:spacing w:before="60" w:after="60"/>
              <w:rPr>
                <w:b/>
                <w:bCs/>
                <w:spacing w:val="-2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13.30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 </w:t>
            </w:r>
            <w:r w:rsidRPr="001D794A">
              <w:rPr>
                <w:color w:val="000000" w:themeColor="text1"/>
                <w:szCs w:val="20"/>
                <w:lang w:val="es-419"/>
              </w:rPr>
              <w:t>15.00 horas</w:t>
            </w:r>
          </w:p>
        </w:tc>
        <w:tc>
          <w:tcPr>
            <w:tcW w:w="7839" w:type="dxa"/>
          </w:tcPr>
          <w:p w14:paraId="241EBA86" w14:textId="6A442227" w:rsidR="001A411C" w:rsidRDefault="00A65D0F" w:rsidP="00EC5687">
            <w:pPr>
              <w:pStyle w:val="CBDTableNormal"/>
              <w:spacing w:before="60" w:after="60"/>
              <w:rPr>
                <w:b/>
                <w:bCs/>
                <w:color w:val="000000" w:themeColor="text1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 xml:space="preserve">Tema 6 </w:t>
            </w:r>
            <w:r w:rsidR="001A411C" w:rsidRPr="001A411C">
              <w:rPr>
                <w:szCs w:val="20"/>
                <w:lang w:val="es-419"/>
              </w:rPr>
              <w:t>(</w:t>
            </w:r>
            <w:r w:rsidR="001A411C" w:rsidRPr="00A84569">
              <w:rPr>
                <w:bCs/>
                <w:i/>
                <w:iCs/>
                <w:szCs w:val="20"/>
                <w:lang w:val="es-419"/>
              </w:rPr>
              <w:t>continuación</w:t>
            </w:r>
            <w:r w:rsidR="001A411C" w:rsidRPr="00A84569">
              <w:rPr>
                <w:bCs/>
                <w:szCs w:val="20"/>
                <w:lang w:val="es-419"/>
              </w:rPr>
              <w:t>)</w:t>
            </w:r>
            <w:r w:rsidR="00566F69">
              <w:rPr>
                <w:bCs/>
                <w:szCs w:val="20"/>
                <w:lang w:val="es-419"/>
              </w:rPr>
              <w:t>:</w:t>
            </w:r>
          </w:p>
          <w:p w14:paraId="7C9109A4" w14:textId="28EC2256" w:rsidR="00A65D0F" w:rsidRPr="001D794A" w:rsidRDefault="00A65D0F" w:rsidP="001D794A">
            <w:pPr>
              <w:pStyle w:val="CBDTableNormal"/>
              <w:spacing w:before="60" w:after="60"/>
              <w:rPr>
                <w:color w:val="000000" w:themeColor="text1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b) Directrices para fortalecer el marco jurídico y normativo para la aplicación de las Metas 2 y 3 del Marco Mundial de Biodiversidad de Kunming-Montreal, incluso en los territorios indígenas y tradicionales, a fin de apoyar las prácticas de protección y restauración dirigidas por los pueblos indígenas y las comunidades locales (tarea 1.1); y directrices para la inclusión y consideración de las tierras tradicionales y el uso de los recursos en los procesos de planificación espacial y las evaluaciones de impacto ambiental (tarea 1.2)</w:t>
            </w:r>
          </w:p>
        </w:tc>
      </w:tr>
      <w:tr w:rsidR="00A65D0F" w:rsidRPr="00F4413F" w14:paraId="78397FCF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210BCF02" w14:textId="5AD9B837" w:rsidR="00A65D0F" w:rsidRPr="001D794A" w:rsidRDefault="00A65D0F" w:rsidP="001D794A">
            <w:pPr>
              <w:pStyle w:val="CBDTableNormal"/>
              <w:spacing w:before="60" w:after="60"/>
              <w:rPr>
                <w:rFonts w:eastAsia="Calibri"/>
                <w:spacing w:val="-2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15.00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 </w:t>
            </w:r>
            <w:r w:rsidRPr="001D794A">
              <w:rPr>
                <w:color w:val="000000" w:themeColor="text1"/>
                <w:szCs w:val="20"/>
                <w:lang w:val="es-419"/>
              </w:rPr>
              <w:t>15.30 horas</w:t>
            </w:r>
          </w:p>
        </w:tc>
        <w:tc>
          <w:tcPr>
            <w:tcW w:w="7839" w:type="dxa"/>
          </w:tcPr>
          <w:p w14:paraId="5D113560" w14:textId="77777777" w:rsidR="00A65D0F" w:rsidRPr="001D794A" w:rsidRDefault="00A65D0F" w:rsidP="001D794A">
            <w:pPr>
              <w:pStyle w:val="CBDTableNormal"/>
              <w:spacing w:before="60" w:after="60"/>
              <w:rPr>
                <w:rFonts w:eastAsia="Calibri"/>
                <w:i/>
                <w:iCs/>
                <w:szCs w:val="20"/>
                <w:lang w:val="es-419"/>
              </w:rPr>
            </w:pPr>
            <w:r w:rsidRPr="001D794A">
              <w:rPr>
                <w:i/>
                <w:color w:val="000000" w:themeColor="text1"/>
                <w:szCs w:val="20"/>
                <w:lang w:val="es-419"/>
              </w:rPr>
              <w:t>Pausa para el café</w:t>
            </w:r>
          </w:p>
        </w:tc>
      </w:tr>
      <w:tr w:rsidR="00A65D0F" w:rsidRPr="00D51309" w14:paraId="395CF437" w14:textId="77777777" w:rsidTr="00441F7A">
        <w:tc>
          <w:tcPr>
            <w:tcW w:w="1795" w:type="dxa"/>
            <w:tcMar>
              <w:left w:w="29" w:type="dxa"/>
              <w:right w:w="0" w:type="dxa"/>
            </w:tcMar>
          </w:tcPr>
          <w:p w14:paraId="50E92388" w14:textId="140D7128" w:rsidR="00A65D0F" w:rsidRPr="001D794A" w:rsidRDefault="00A65D0F" w:rsidP="001D794A">
            <w:pPr>
              <w:pStyle w:val="CBDTableNormal"/>
              <w:spacing w:before="60" w:after="60"/>
              <w:rPr>
                <w:spacing w:val="-2"/>
                <w:szCs w:val="20"/>
                <w:lang w:val="es-419"/>
              </w:rPr>
            </w:pPr>
            <w:r w:rsidRPr="001D794A">
              <w:rPr>
                <w:color w:val="000000" w:themeColor="text1"/>
                <w:szCs w:val="20"/>
                <w:lang w:val="es-419"/>
              </w:rPr>
              <w:t>15.30</w:t>
            </w:r>
            <w:r w:rsidR="00EC32DB" w:rsidRPr="001D794A">
              <w:rPr>
                <w:color w:val="000000" w:themeColor="text1"/>
                <w:szCs w:val="20"/>
                <w:lang w:val="es-419"/>
              </w:rPr>
              <w:t xml:space="preserve"> a </w:t>
            </w:r>
            <w:r w:rsidRPr="001D794A">
              <w:rPr>
                <w:color w:val="000000" w:themeColor="text1"/>
                <w:szCs w:val="20"/>
                <w:lang w:val="es-419"/>
              </w:rPr>
              <w:t>17.00 horas</w:t>
            </w:r>
          </w:p>
        </w:tc>
        <w:tc>
          <w:tcPr>
            <w:tcW w:w="7839" w:type="dxa"/>
          </w:tcPr>
          <w:p w14:paraId="1B04F1A6" w14:textId="77777777" w:rsidR="00A65D0F" w:rsidRPr="001D794A" w:rsidRDefault="00A65D0F" w:rsidP="001D794A">
            <w:pPr>
              <w:spacing w:before="60" w:after="60"/>
              <w:jc w:val="left"/>
              <w:rPr>
                <w:sz w:val="20"/>
                <w:szCs w:val="20"/>
                <w:lang w:val="es-419"/>
              </w:rPr>
            </w:pPr>
            <w:r w:rsidRPr="001D794A">
              <w:rPr>
                <w:color w:val="000000" w:themeColor="text1"/>
                <w:sz w:val="20"/>
                <w:szCs w:val="20"/>
                <w:lang w:val="es-419"/>
              </w:rPr>
              <w:t>Tema 7. Otros asuntos</w:t>
            </w:r>
          </w:p>
          <w:p w14:paraId="27B72D98" w14:textId="77777777" w:rsidR="00A65D0F" w:rsidRPr="001D794A" w:rsidRDefault="00A65D0F" w:rsidP="001D794A">
            <w:pPr>
              <w:pStyle w:val="CBDTableNormal"/>
              <w:spacing w:before="60" w:after="60"/>
              <w:rPr>
                <w:szCs w:val="20"/>
                <w:lang w:val="es-419"/>
              </w:rPr>
            </w:pPr>
            <w:r w:rsidRPr="001D794A">
              <w:rPr>
                <w:szCs w:val="20"/>
                <w:lang w:val="es-419"/>
              </w:rPr>
              <w:t>Tema 8. Clausura del taller</w:t>
            </w:r>
          </w:p>
        </w:tc>
      </w:tr>
    </w:tbl>
    <w:p w14:paraId="0014EBC5" w14:textId="510C8AF9" w:rsidR="00A111D1" w:rsidRPr="00516CBE" w:rsidRDefault="00A111D1" w:rsidP="00B575EC">
      <w:pPr>
        <w:pStyle w:val="Para1"/>
        <w:numPr>
          <w:ilvl w:val="0"/>
          <w:numId w:val="0"/>
        </w:numPr>
        <w:ind w:left="567"/>
        <w:jc w:val="center"/>
        <w:rPr>
          <w:lang w:val="es-AR"/>
        </w:rPr>
      </w:pPr>
      <w:r w:rsidRPr="00516CBE">
        <w:rPr>
          <w:lang w:val="es-AR"/>
        </w:rPr>
        <w:t>__________</w:t>
      </w:r>
      <w:r w:rsidR="0049489A" w:rsidRPr="00516CBE">
        <w:rPr>
          <w:lang w:val="es-AR"/>
        </w:rPr>
        <w:t>_</w:t>
      </w:r>
    </w:p>
    <w:sectPr w:rsidR="00A111D1" w:rsidRPr="00516CBE" w:rsidSect="00447F4A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567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AB9173F" w14:textId="77777777" w:rsidR="00C251E7" w:rsidRPr="00866063" w:rsidRDefault="00C251E7" w:rsidP="00CF1848">
      <w:r w:rsidRPr="00866063">
        <w:separator/>
      </w:r>
    </w:p>
  </w:endnote>
  <w:endnote w:type="continuationSeparator" w:id="0">
    <w:p w14:paraId="29EAD4FF" w14:textId="77777777" w:rsidR="00C251E7" w:rsidRPr="00866063" w:rsidRDefault="00C251E7" w:rsidP="00CF1848">
      <w:r w:rsidRPr="00866063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charset w:val="00"/>
    <w:family w:val="swiss"/>
    <w:pitch w:val="variable"/>
    <w:sig w:usb0="E1000AEF" w:usb1="5000A1FF" w:usb2="00000000" w:usb3="00000000" w:csb0="000001BF" w:csb1="00000000"/>
  </w:font>
  <w:font w:name="Courier">
    <w:panose1 w:val="02070409020205020404"/>
    <w:charset w:val="00"/>
    <w:family w:val="modern"/>
    <w:notTrueType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6FF" w:usb1="4000FCFF" w:usb2="00000009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2EB8B996" w14:textId="77777777" w:rsidR="00D75CA6" w:rsidRPr="00866063" w:rsidRDefault="00D75CA6" w:rsidP="00D75CA6">
            <w:pPr>
              <w:pStyle w:val="Footer"/>
              <w:jc w:val="left"/>
            </w:pPr>
            <w:r w:rsidRPr="00866063">
              <w:rPr>
                <w:b/>
                <w:bCs/>
                <w:szCs w:val="20"/>
              </w:rPr>
              <w:fldChar w:fldCharType="begin"/>
            </w:r>
            <w:r w:rsidRPr="00866063">
              <w:rPr>
                <w:b/>
                <w:bCs/>
                <w:szCs w:val="20"/>
              </w:rPr>
              <w:instrText xml:space="preserve"> PAGE </w:instrText>
            </w:r>
            <w:r w:rsidRPr="00866063">
              <w:rPr>
                <w:b/>
                <w:bCs/>
                <w:szCs w:val="20"/>
              </w:rPr>
              <w:fldChar w:fldCharType="separate"/>
            </w:r>
            <w:r w:rsidRPr="00866063">
              <w:rPr>
                <w:b/>
                <w:bCs/>
                <w:noProof/>
                <w:szCs w:val="20"/>
              </w:rPr>
              <w:t>2</w:t>
            </w:r>
            <w:r w:rsidRPr="00866063">
              <w:rPr>
                <w:b/>
                <w:bCs/>
                <w:szCs w:val="20"/>
              </w:rPr>
              <w:fldChar w:fldCharType="end"/>
            </w:r>
            <w:r w:rsidRPr="00866063">
              <w:rPr>
                <w:szCs w:val="20"/>
              </w:rPr>
              <w:t>/</w:t>
            </w:r>
            <w:r w:rsidRPr="00866063">
              <w:rPr>
                <w:b/>
                <w:bCs/>
                <w:szCs w:val="20"/>
              </w:rPr>
              <w:fldChar w:fldCharType="begin"/>
            </w:r>
            <w:r w:rsidRPr="00866063">
              <w:rPr>
                <w:b/>
                <w:bCs/>
                <w:szCs w:val="20"/>
              </w:rPr>
              <w:instrText xml:space="preserve"> NUMPAGES  </w:instrText>
            </w:r>
            <w:r w:rsidRPr="00866063">
              <w:rPr>
                <w:b/>
                <w:bCs/>
                <w:szCs w:val="20"/>
              </w:rPr>
              <w:fldChar w:fldCharType="separate"/>
            </w:r>
            <w:r w:rsidRPr="00866063">
              <w:rPr>
                <w:b/>
                <w:bCs/>
                <w:noProof/>
                <w:szCs w:val="20"/>
              </w:rPr>
              <w:t>2</w:t>
            </w:r>
            <w:r w:rsidRPr="00866063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4CC8CAC2" w14:textId="77777777" w:rsidR="00D75CA6" w:rsidRPr="00866063" w:rsidRDefault="00D75CA6" w:rsidP="00D75CA6">
        <w:pPr>
          <w:pStyle w:val="Footer"/>
        </w:pPr>
        <w:r w:rsidRPr="00866063">
          <w:rPr>
            <w:b/>
            <w:bCs/>
            <w:szCs w:val="20"/>
          </w:rPr>
          <w:fldChar w:fldCharType="begin"/>
        </w:r>
        <w:r w:rsidRPr="00866063">
          <w:rPr>
            <w:b/>
            <w:bCs/>
            <w:szCs w:val="20"/>
          </w:rPr>
          <w:instrText xml:space="preserve"> PAGE </w:instrText>
        </w:r>
        <w:r w:rsidRPr="00866063">
          <w:rPr>
            <w:b/>
            <w:bCs/>
            <w:szCs w:val="20"/>
          </w:rPr>
          <w:fldChar w:fldCharType="separate"/>
        </w:r>
        <w:r w:rsidRPr="00866063">
          <w:rPr>
            <w:b/>
            <w:bCs/>
            <w:szCs w:val="20"/>
          </w:rPr>
          <w:t>2</w:t>
        </w:r>
        <w:r w:rsidRPr="00866063">
          <w:rPr>
            <w:b/>
            <w:bCs/>
            <w:szCs w:val="20"/>
          </w:rPr>
          <w:fldChar w:fldCharType="end"/>
        </w:r>
        <w:r w:rsidRPr="00866063">
          <w:rPr>
            <w:szCs w:val="20"/>
          </w:rPr>
          <w:t>/</w:t>
        </w:r>
        <w:r w:rsidRPr="00866063">
          <w:rPr>
            <w:b/>
            <w:bCs/>
            <w:szCs w:val="20"/>
          </w:rPr>
          <w:fldChar w:fldCharType="begin"/>
        </w:r>
        <w:r w:rsidRPr="00866063">
          <w:rPr>
            <w:b/>
            <w:bCs/>
            <w:szCs w:val="20"/>
          </w:rPr>
          <w:instrText xml:space="preserve"> NUMPAGES  </w:instrText>
        </w:r>
        <w:r w:rsidRPr="00866063">
          <w:rPr>
            <w:b/>
            <w:bCs/>
            <w:szCs w:val="20"/>
          </w:rPr>
          <w:fldChar w:fldCharType="separate"/>
        </w:r>
        <w:r w:rsidRPr="00866063">
          <w:rPr>
            <w:b/>
            <w:bCs/>
            <w:szCs w:val="20"/>
          </w:rPr>
          <w:t>3</w:t>
        </w:r>
        <w:r w:rsidRPr="00866063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A76F124" w14:textId="77777777" w:rsidR="00C251E7" w:rsidRPr="00866063" w:rsidRDefault="00C251E7" w:rsidP="00CF1848">
      <w:r w:rsidRPr="00866063">
        <w:separator/>
      </w:r>
    </w:p>
  </w:footnote>
  <w:footnote w:type="continuationSeparator" w:id="0">
    <w:p w14:paraId="3A1E8185" w14:textId="77777777" w:rsidR="00C251E7" w:rsidRPr="00866063" w:rsidRDefault="00C251E7" w:rsidP="00CF1848">
      <w:r w:rsidRPr="00866063">
        <w:continuationSeparator/>
      </w:r>
    </w:p>
  </w:footnote>
  <w:footnote w:id="1">
    <w:p w14:paraId="061AEA81" w14:textId="0DEFBA9D" w:rsidR="00882411" w:rsidRPr="001D794A" w:rsidRDefault="00882411">
      <w:pPr>
        <w:pStyle w:val="FootnoteText"/>
        <w:rPr>
          <w:lang w:val="es-ES"/>
        </w:rPr>
      </w:pPr>
      <w:r w:rsidRPr="001D794A">
        <w:rPr>
          <w:rStyle w:val="FootnoteReference"/>
          <w:lang w:val="es-ES"/>
        </w:rPr>
        <w:t>*</w:t>
      </w:r>
      <w:r w:rsidRPr="001D794A">
        <w:rPr>
          <w:lang w:val="es-ES"/>
        </w:rPr>
        <w:t xml:space="preserve"> CBD/A8J/WS/2026/1/1</w:t>
      </w:r>
      <w:r w:rsidR="00CF13CD" w:rsidRPr="001D794A">
        <w:rPr>
          <w:lang w:val="es-ES"/>
        </w:rPr>
        <w:t>/Rev.1</w:t>
      </w:r>
      <w:r w:rsidRPr="001D794A">
        <w:rPr>
          <w:lang w:val="es-ES"/>
        </w:rPr>
        <w:t>.</w:t>
      </w:r>
    </w:p>
  </w:footnote>
  <w:footnote w:id="2">
    <w:p w14:paraId="2BE75747" w14:textId="4E8165E7" w:rsidR="00D51309" w:rsidRPr="001D794A" w:rsidRDefault="00D51309">
      <w:pPr>
        <w:pStyle w:val="FootnoteText"/>
        <w:rPr>
          <w:lang w:val="es-ES"/>
        </w:rPr>
      </w:pPr>
      <w:r w:rsidRPr="001D794A">
        <w:rPr>
          <w:rStyle w:val="FootnoteReference"/>
          <w:lang w:val="es-ES"/>
        </w:rPr>
        <w:t>**</w:t>
      </w:r>
      <w:r w:rsidRPr="001D794A">
        <w:rPr>
          <w:lang w:val="es-ES"/>
        </w:rPr>
        <w:t xml:space="preserve"> </w:t>
      </w:r>
      <w:r w:rsidRPr="00625154">
        <w:rPr>
          <w:lang w:val="es-BO"/>
        </w:rPr>
        <w:t>El presente documento se publica sin haber sido objeto de revisión editorial oficial.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lang w:val="es-AR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0801908D" w14:textId="36E5A212" w:rsidR="00534681" w:rsidRPr="00866063" w:rsidRDefault="00EF23BC" w:rsidP="007C4951">
        <w:pPr>
          <w:pStyle w:val="Header"/>
          <w:spacing w:after="240"/>
          <w:rPr>
            <w:szCs w:val="20"/>
          </w:rPr>
        </w:pPr>
        <w:r w:rsidRPr="00F22744">
          <w:rPr>
            <w:lang w:val="es-AR"/>
          </w:rPr>
          <w:t>CBD/A8J/WS/2026/1/1/Add.1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2F096E48" w14:textId="335B313E" w:rsidR="009505C9" w:rsidRPr="00866063" w:rsidRDefault="00EF23BC" w:rsidP="007C4951">
        <w:pPr>
          <w:pStyle w:val="Header"/>
          <w:spacing w:after="240"/>
          <w:jc w:val="right"/>
        </w:pPr>
        <w:r>
          <w:t>CBD/A8J/WS/2026/1/1/Add.1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946DAD"/>
    <w:multiLevelType w:val="hybridMultilevel"/>
    <w:tmpl w:val="054C762E"/>
    <w:lvl w:ilvl="0" w:tplc="FFFFFFF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1C332B3"/>
    <w:multiLevelType w:val="hybridMultilevel"/>
    <w:tmpl w:val="31C2590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B1839D4"/>
    <w:multiLevelType w:val="hybridMultilevel"/>
    <w:tmpl w:val="6EE8424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18005F6E"/>
    <w:multiLevelType w:val="hybridMultilevel"/>
    <w:tmpl w:val="054C762E"/>
    <w:lvl w:ilvl="0" w:tplc="FFFFFFF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1AA139B8"/>
    <w:multiLevelType w:val="hybridMultilevel"/>
    <w:tmpl w:val="DDBAAC98"/>
    <w:lvl w:ilvl="0" w:tplc="8E1E7C28">
      <w:start w:val="5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1CC26B4B"/>
    <w:multiLevelType w:val="hybridMultilevel"/>
    <w:tmpl w:val="B80C3B0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21A202EA"/>
    <w:multiLevelType w:val="hybridMultilevel"/>
    <w:tmpl w:val="075C909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2486680E"/>
    <w:multiLevelType w:val="hybridMultilevel"/>
    <w:tmpl w:val="6F0A6B5C"/>
    <w:lvl w:ilvl="0" w:tplc="1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B552405"/>
    <w:multiLevelType w:val="hybridMultilevel"/>
    <w:tmpl w:val="0AA496E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2EEB39A6"/>
    <w:multiLevelType w:val="hybridMultilevel"/>
    <w:tmpl w:val="77C6485C"/>
    <w:lvl w:ilvl="0" w:tplc="8E1E7C28">
      <w:start w:val="5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38474D95"/>
    <w:multiLevelType w:val="hybridMultilevel"/>
    <w:tmpl w:val="D9ECCAF4"/>
    <w:lvl w:ilvl="0" w:tplc="8E1E7C28">
      <w:start w:val="5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38530D34"/>
    <w:multiLevelType w:val="hybridMultilevel"/>
    <w:tmpl w:val="FEA2181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38554D09"/>
    <w:multiLevelType w:val="hybridMultilevel"/>
    <w:tmpl w:val="15EAF2B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D94197D"/>
    <w:multiLevelType w:val="hybridMultilevel"/>
    <w:tmpl w:val="F920E0F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3DD254C0"/>
    <w:multiLevelType w:val="hybridMultilevel"/>
    <w:tmpl w:val="2DF0AB92"/>
    <w:lvl w:ilvl="0" w:tplc="1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3F9754AA"/>
    <w:multiLevelType w:val="hybridMultilevel"/>
    <w:tmpl w:val="802806F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456F096D"/>
    <w:multiLevelType w:val="hybridMultilevel"/>
    <w:tmpl w:val="B560D2D0"/>
    <w:lvl w:ilvl="0" w:tplc="0409000F">
      <w:start w:val="1"/>
      <w:numFmt w:val="decimal"/>
      <w:lvlText w:val="%1."/>
      <w:lvlJc w:val="left"/>
      <w:pPr>
        <w:ind w:left="1080" w:hanging="360"/>
      </w:p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7" w15:restartNumberingAfterBreak="0">
    <w:nsid w:val="47A13362"/>
    <w:multiLevelType w:val="hybridMultilevel"/>
    <w:tmpl w:val="054C762E"/>
    <w:lvl w:ilvl="0" w:tplc="10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440" w:hanging="360"/>
      </w:pPr>
    </w:lvl>
    <w:lvl w:ilvl="2" w:tplc="1009001B" w:tentative="1">
      <w:start w:val="1"/>
      <w:numFmt w:val="lowerRoman"/>
      <w:lvlText w:val="%3."/>
      <w:lvlJc w:val="right"/>
      <w:pPr>
        <w:ind w:left="2160" w:hanging="180"/>
      </w:pPr>
    </w:lvl>
    <w:lvl w:ilvl="3" w:tplc="1009000F" w:tentative="1">
      <w:start w:val="1"/>
      <w:numFmt w:val="decimal"/>
      <w:lvlText w:val="%4."/>
      <w:lvlJc w:val="left"/>
      <w:pPr>
        <w:ind w:left="2880" w:hanging="360"/>
      </w:pPr>
    </w:lvl>
    <w:lvl w:ilvl="4" w:tplc="10090019" w:tentative="1">
      <w:start w:val="1"/>
      <w:numFmt w:val="lowerLetter"/>
      <w:lvlText w:val="%5."/>
      <w:lvlJc w:val="left"/>
      <w:pPr>
        <w:ind w:left="3600" w:hanging="360"/>
      </w:pPr>
    </w:lvl>
    <w:lvl w:ilvl="5" w:tplc="1009001B" w:tentative="1">
      <w:start w:val="1"/>
      <w:numFmt w:val="lowerRoman"/>
      <w:lvlText w:val="%6."/>
      <w:lvlJc w:val="right"/>
      <w:pPr>
        <w:ind w:left="4320" w:hanging="180"/>
      </w:pPr>
    </w:lvl>
    <w:lvl w:ilvl="6" w:tplc="1009000F" w:tentative="1">
      <w:start w:val="1"/>
      <w:numFmt w:val="decimal"/>
      <w:lvlText w:val="%7."/>
      <w:lvlJc w:val="left"/>
      <w:pPr>
        <w:ind w:left="5040" w:hanging="360"/>
      </w:pPr>
    </w:lvl>
    <w:lvl w:ilvl="7" w:tplc="10090019" w:tentative="1">
      <w:start w:val="1"/>
      <w:numFmt w:val="lowerLetter"/>
      <w:lvlText w:val="%8."/>
      <w:lvlJc w:val="left"/>
      <w:pPr>
        <w:ind w:left="5760" w:hanging="360"/>
      </w:pPr>
    </w:lvl>
    <w:lvl w:ilvl="8" w:tplc="10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9" w15:restartNumberingAfterBreak="0">
    <w:nsid w:val="499D5F66"/>
    <w:multiLevelType w:val="multilevel"/>
    <w:tmpl w:val="222A08B4"/>
    <w:styleLink w:val="ListCBD"/>
    <w:lvl w:ilvl="0">
      <w:start w:val="1"/>
      <w:numFmt w:val="decimal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20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21" w15:restartNumberingAfterBreak="0">
    <w:nsid w:val="4F0007D1"/>
    <w:multiLevelType w:val="hybridMultilevel"/>
    <w:tmpl w:val="114ABABE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50C00AB7"/>
    <w:multiLevelType w:val="hybridMultilevel"/>
    <w:tmpl w:val="7FC4F380"/>
    <w:lvl w:ilvl="0" w:tplc="67324BAC">
      <w:start w:val="1"/>
      <w:numFmt w:val="lowerLetter"/>
      <w:lvlText w:val="(%1)"/>
      <w:lvlJc w:val="left"/>
      <w:pPr>
        <w:ind w:left="930" w:hanging="57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526E1B3E"/>
    <w:multiLevelType w:val="hybridMultilevel"/>
    <w:tmpl w:val="0B446DD6"/>
    <w:lvl w:ilvl="0" w:tplc="8E1E7C28">
      <w:start w:val="5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53EE1BDE"/>
    <w:multiLevelType w:val="hybridMultilevel"/>
    <w:tmpl w:val="ADBC8376"/>
    <w:lvl w:ilvl="0" w:tplc="8E1E7C28">
      <w:start w:val="5"/>
      <w:numFmt w:val="bullet"/>
      <w:lvlText w:val="-"/>
      <w:lvlJc w:val="left"/>
      <w:pPr>
        <w:ind w:left="1080" w:hanging="360"/>
      </w:pPr>
      <w:rPr>
        <w:rFonts w:ascii="Times New Roman" w:eastAsia="Calibri" w:hAnsi="Times New Roman" w:cs="Times New Roman" w:hint="default"/>
      </w:rPr>
    </w:lvl>
    <w:lvl w:ilvl="1" w:tplc="10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5" w15:restartNumberingAfterBreak="0">
    <w:nsid w:val="54CE306C"/>
    <w:multiLevelType w:val="hybridMultilevel"/>
    <w:tmpl w:val="CD10785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56B52890"/>
    <w:multiLevelType w:val="hybridMultilevel"/>
    <w:tmpl w:val="054C762E"/>
    <w:lvl w:ilvl="0" w:tplc="FFFFFFF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7" w15:restartNumberingAfterBreak="0">
    <w:nsid w:val="5BCD1A40"/>
    <w:multiLevelType w:val="hybridMultilevel"/>
    <w:tmpl w:val="7966A17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5CB960A9"/>
    <w:multiLevelType w:val="hybridMultilevel"/>
    <w:tmpl w:val="F4E23920"/>
    <w:lvl w:ilvl="0" w:tplc="8E1E7C28">
      <w:start w:val="5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5D943BEE"/>
    <w:multiLevelType w:val="multilevel"/>
    <w:tmpl w:val="222A08B4"/>
    <w:numStyleLink w:val="ListCBD"/>
  </w:abstractNum>
  <w:abstractNum w:abstractNumId="30" w15:restartNumberingAfterBreak="0">
    <w:nsid w:val="603A6D53"/>
    <w:multiLevelType w:val="hybridMultilevel"/>
    <w:tmpl w:val="9E386970"/>
    <w:lvl w:ilvl="0" w:tplc="1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61793163"/>
    <w:multiLevelType w:val="hybridMultilevel"/>
    <w:tmpl w:val="054C762E"/>
    <w:lvl w:ilvl="0" w:tplc="FFFFFFF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2" w15:restartNumberingAfterBreak="0">
    <w:nsid w:val="6578050F"/>
    <w:multiLevelType w:val="hybridMultilevel"/>
    <w:tmpl w:val="054C762E"/>
    <w:lvl w:ilvl="0" w:tplc="FFFFFFF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3" w15:restartNumberingAfterBreak="0">
    <w:nsid w:val="67322666"/>
    <w:multiLevelType w:val="hybridMultilevel"/>
    <w:tmpl w:val="E8245670"/>
    <w:lvl w:ilvl="0" w:tplc="8E1E7C28">
      <w:start w:val="5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6D0653E4"/>
    <w:multiLevelType w:val="hybridMultilevel"/>
    <w:tmpl w:val="3BDE0F4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6" w15:restartNumberingAfterBreak="0">
    <w:nsid w:val="6D91102C"/>
    <w:multiLevelType w:val="hybridMultilevel"/>
    <w:tmpl w:val="1B027210"/>
    <w:lvl w:ilvl="0" w:tplc="0409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37" w15:restartNumberingAfterBreak="0">
    <w:nsid w:val="6ED24411"/>
    <w:multiLevelType w:val="hybridMultilevel"/>
    <w:tmpl w:val="21B4632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abstractNum w:abstractNumId="40" w15:restartNumberingAfterBreak="0">
    <w:nsid w:val="73AB4B20"/>
    <w:multiLevelType w:val="hybridMultilevel"/>
    <w:tmpl w:val="837A64F4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1" w15:restartNumberingAfterBreak="0">
    <w:nsid w:val="73FE3357"/>
    <w:multiLevelType w:val="hybridMultilevel"/>
    <w:tmpl w:val="054C762E"/>
    <w:lvl w:ilvl="0" w:tplc="FFFFFFF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2" w15:restartNumberingAfterBreak="0">
    <w:nsid w:val="765F6F57"/>
    <w:multiLevelType w:val="hybridMultilevel"/>
    <w:tmpl w:val="605ADF5E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3" w15:restartNumberingAfterBreak="0">
    <w:nsid w:val="76AC6E60"/>
    <w:multiLevelType w:val="hybridMultilevel"/>
    <w:tmpl w:val="3C505DEA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  <w:b w:val="0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4" w15:restartNumberingAfterBreak="0">
    <w:nsid w:val="7F5408F5"/>
    <w:multiLevelType w:val="hybridMultilevel"/>
    <w:tmpl w:val="A8AA3508"/>
    <w:lvl w:ilvl="0" w:tplc="1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830828777">
    <w:abstractNumId w:val="20"/>
  </w:num>
  <w:num w:numId="2" w16cid:durableId="1858829">
    <w:abstractNumId w:val="18"/>
  </w:num>
  <w:num w:numId="3" w16cid:durableId="1333221471">
    <w:abstractNumId w:val="38"/>
  </w:num>
  <w:num w:numId="4" w16cid:durableId="1072390599">
    <w:abstractNumId w:val="39"/>
  </w:num>
  <w:num w:numId="5" w16cid:durableId="960385107">
    <w:abstractNumId w:val="19"/>
  </w:num>
  <w:num w:numId="6" w16cid:durableId="893932166">
    <w:abstractNumId w:val="35"/>
  </w:num>
  <w:num w:numId="7" w16cid:durableId="323945383">
    <w:abstractNumId w:val="29"/>
  </w:num>
  <w:num w:numId="8" w16cid:durableId="1667586631">
    <w:abstractNumId w:val="43"/>
  </w:num>
  <w:num w:numId="9" w16cid:durableId="1763212885">
    <w:abstractNumId w:val="16"/>
  </w:num>
  <w:num w:numId="10" w16cid:durableId="1887520934">
    <w:abstractNumId w:val="17"/>
  </w:num>
  <w:num w:numId="11" w16cid:durableId="1785152340">
    <w:abstractNumId w:val="31"/>
  </w:num>
  <w:num w:numId="12" w16cid:durableId="1257322231">
    <w:abstractNumId w:val="41"/>
  </w:num>
  <w:num w:numId="13" w16cid:durableId="1375078519">
    <w:abstractNumId w:val="0"/>
  </w:num>
  <w:num w:numId="14" w16cid:durableId="934871716">
    <w:abstractNumId w:val="32"/>
  </w:num>
  <w:num w:numId="15" w16cid:durableId="1615015389">
    <w:abstractNumId w:val="22"/>
  </w:num>
  <w:num w:numId="16" w16cid:durableId="1339307291">
    <w:abstractNumId w:val="3"/>
  </w:num>
  <w:num w:numId="17" w16cid:durableId="1378045817">
    <w:abstractNumId w:val="26"/>
  </w:num>
  <w:num w:numId="18" w16cid:durableId="1965043637">
    <w:abstractNumId w:val="1"/>
  </w:num>
  <w:num w:numId="19" w16cid:durableId="937561460">
    <w:abstractNumId w:val="30"/>
  </w:num>
  <w:num w:numId="20" w16cid:durableId="1802846730">
    <w:abstractNumId w:val="14"/>
  </w:num>
  <w:num w:numId="21" w16cid:durableId="1829858537">
    <w:abstractNumId w:val="34"/>
  </w:num>
  <w:num w:numId="22" w16cid:durableId="96752892">
    <w:abstractNumId w:val="44"/>
  </w:num>
  <w:num w:numId="23" w16cid:durableId="1225600895">
    <w:abstractNumId w:val="29"/>
    <w:lvlOverride w:ilvl="0">
      <w:lvl w:ilvl="0">
        <w:start w:val="1"/>
        <w:numFmt w:val="decimal"/>
        <w:lvlText w:val="%1."/>
        <w:lvlJc w:val="left"/>
        <w:pPr>
          <w:ind w:left="567" w:firstLine="0"/>
        </w:pPr>
        <w:rPr>
          <w:rFonts w:ascii="Times New Roman" w:hAnsi="Times New Roman" w:cs="Times New Roman" w:hint="default"/>
          <w:b w:val="0"/>
          <w:bCs w:val="0"/>
          <w:i w:val="0"/>
          <w:iCs w:val="0"/>
          <w:color w:val="auto"/>
          <w:sz w:val="22"/>
        </w:rPr>
      </w:lvl>
    </w:lvlOverride>
  </w:num>
  <w:num w:numId="24" w16cid:durableId="1014957325">
    <w:abstractNumId w:val="40"/>
  </w:num>
  <w:num w:numId="25" w16cid:durableId="1567567287">
    <w:abstractNumId w:val="42"/>
  </w:num>
  <w:num w:numId="26" w16cid:durableId="258609938">
    <w:abstractNumId w:val="21"/>
  </w:num>
  <w:num w:numId="27" w16cid:durableId="2053992306">
    <w:abstractNumId w:val="13"/>
  </w:num>
  <w:num w:numId="28" w16cid:durableId="1095713168">
    <w:abstractNumId w:val="36"/>
  </w:num>
  <w:num w:numId="29" w16cid:durableId="178542582">
    <w:abstractNumId w:val="12"/>
  </w:num>
  <w:num w:numId="30" w16cid:durableId="1452944359">
    <w:abstractNumId w:val="37"/>
  </w:num>
  <w:num w:numId="31" w16cid:durableId="1871382356">
    <w:abstractNumId w:val="15"/>
  </w:num>
  <w:num w:numId="32" w16cid:durableId="951520344">
    <w:abstractNumId w:val="8"/>
  </w:num>
  <w:num w:numId="33" w16cid:durableId="2124880471">
    <w:abstractNumId w:val="10"/>
  </w:num>
  <w:num w:numId="34" w16cid:durableId="2097902691">
    <w:abstractNumId w:val="28"/>
  </w:num>
  <w:num w:numId="35" w16cid:durableId="1191651827">
    <w:abstractNumId w:val="2"/>
  </w:num>
  <w:num w:numId="36" w16cid:durableId="1193962521">
    <w:abstractNumId w:val="11"/>
  </w:num>
  <w:num w:numId="37" w16cid:durableId="1672298987">
    <w:abstractNumId w:val="7"/>
  </w:num>
  <w:num w:numId="38" w16cid:durableId="2019119718">
    <w:abstractNumId w:val="25"/>
  </w:num>
  <w:num w:numId="39" w16cid:durableId="334695004">
    <w:abstractNumId w:val="6"/>
  </w:num>
  <w:num w:numId="40" w16cid:durableId="517231683">
    <w:abstractNumId w:val="27"/>
  </w:num>
  <w:num w:numId="41" w16cid:durableId="2129812479">
    <w:abstractNumId w:val="5"/>
  </w:num>
  <w:num w:numId="42" w16cid:durableId="1210801379">
    <w:abstractNumId w:val="9"/>
  </w:num>
  <w:num w:numId="43" w16cid:durableId="483205010">
    <w:abstractNumId w:val="24"/>
  </w:num>
  <w:num w:numId="44" w16cid:durableId="442070323">
    <w:abstractNumId w:val="4"/>
  </w:num>
  <w:num w:numId="45" w16cid:durableId="1552113276">
    <w:abstractNumId w:val="23"/>
  </w:num>
  <w:num w:numId="46" w16cid:durableId="1381595350">
    <w:abstractNumId w:val="33"/>
  </w:num>
  <w:numIdMacAtCleanup w:val="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40"/>
  <w:proofState w:spelling="clean" w:grammar="clean"/>
  <w:attachedTemplate r:id="rId1"/>
  <w:defaultTabStop w:val="720"/>
  <w:hyphenationZone w:val="425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__Grammarly_42____i" w:val="H4sIAAAAAAAEAKtWckksSQxILCpxzi/NK1GyMqwFAAEhoTITAAAA"/>
    <w:docVar w:name="__Grammarly_42___1" w:val="H4sIAAAAAAAEAKtWcslP9kxRslIyNDYxMrEwNDE3MjQ1MDW2MDFU0lEKTi0uzszPAykwrQUACV2OMSwAAAA="/>
  </w:docVars>
  <w:rsids>
    <w:rsidRoot w:val="00FF59E3"/>
    <w:rsid w:val="000041FD"/>
    <w:rsid w:val="000059A1"/>
    <w:rsid w:val="00017132"/>
    <w:rsid w:val="00020737"/>
    <w:rsid w:val="00042256"/>
    <w:rsid w:val="00042710"/>
    <w:rsid w:val="00042B0E"/>
    <w:rsid w:val="00044D9E"/>
    <w:rsid w:val="00046839"/>
    <w:rsid w:val="00053CE0"/>
    <w:rsid w:val="00057B13"/>
    <w:rsid w:val="00061860"/>
    <w:rsid w:val="00061FE1"/>
    <w:rsid w:val="000652D1"/>
    <w:rsid w:val="00065D9E"/>
    <w:rsid w:val="00066F8A"/>
    <w:rsid w:val="00067AED"/>
    <w:rsid w:val="0007171B"/>
    <w:rsid w:val="00075EE9"/>
    <w:rsid w:val="00092007"/>
    <w:rsid w:val="00095DE6"/>
    <w:rsid w:val="000A276A"/>
    <w:rsid w:val="000A584F"/>
    <w:rsid w:val="000B0B41"/>
    <w:rsid w:val="000B0F52"/>
    <w:rsid w:val="000B26BB"/>
    <w:rsid w:val="000B4017"/>
    <w:rsid w:val="000B7855"/>
    <w:rsid w:val="000C0BBC"/>
    <w:rsid w:val="000D0F68"/>
    <w:rsid w:val="000D3914"/>
    <w:rsid w:val="000E095A"/>
    <w:rsid w:val="000E28F4"/>
    <w:rsid w:val="000E5ADD"/>
    <w:rsid w:val="000E6192"/>
    <w:rsid w:val="000E6523"/>
    <w:rsid w:val="000E673A"/>
    <w:rsid w:val="000F6945"/>
    <w:rsid w:val="000F74F5"/>
    <w:rsid w:val="000F78FC"/>
    <w:rsid w:val="000F7BE6"/>
    <w:rsid w:val="0010292E"/>
    <w:rsid w:val="00104A17"/>
    <w:rsid w:val="00105372"/>
    <w:rsid w:val="001054A6"/>
    <w:rsid w:val="001078A1"/>
    <w:rsid w:val="00114DB3"/>
    <w:rsid w:val="00116D59"/>
    <w:rsid w:val="001171EB"/>
    <w:rsid w:val="00120FC0"/>
    <w:rsid w:val="001312AD"/>
    <w:rsid w:val="00131E25"/>
    <w:rsid w:val="00131E7A"/>
    <w:rsid w:val="0013414C"/>
    <w:rsid w:val="00134846"/>
    <w:rsid w:val="001362D2"/>
    <w:rsid w:val="00147AB6"/>
    <w:rsid w:val="00157BC3"/>
    <w:rsid w:val="00172AF6"/>
    <w:rsid w:val="00173712"/>
    <w:rsid w:val="001764A4"/>
    <w:rsid w:val="00176CEE"/>
    <w:rsid w:val="0018353C"/>
    <w:rsid w:val="001842F4"/>
    <w:rsid w:val="00186DD8"/>
    <w:rsid w:val="001A35EC"/>
    <w:rsid w:val="001A411C"/>
    <w:rsid w:val="001A5805"/>
    <w:rsid w:val="001B13FE"/>
    <w:rsid w:val="001B1530"/>
    <w:rsid w:val="001C0948"/>
    <w:rsid w:val="001D0035"/>
    <w:rsid w:val="001D0671"/>
    <w:rsid w:val="001D3A9D"/>
    <w:rsid w:val="001D794A"/>
    <w:rsid w:val="001E1EC7"/>
    <w:rsid w:val="001E3D54"/>
    <w:rsid w:val="001E712F"/>
    <w:rsid w:val="001F09EC"/>
    <w:rsid w:val="001F6248"/>
    <w:rsid w:val="002205CE"/>
    <w:rsid w:val="002209A0"/>
    <w:rsid w:val="0022696C"/>
    <w:rsid w:val="0023681F"/>
    <w:rsid w:val="00243356"/>
    <w:rsid w:val="0025578B"/>
    <w:rsid w:val="00260455"/>
    <w:rsid w:val="00276121"/>
    <w:rsid w:val="00276DC9"/>
    <w:rsid w:val="0028558A"/>
    <w:rsid w:val="00287B39"/>
    <w:rsid w:val="00295E38"/>
    <w:rsid w:val="00297421"/>
    <w:rsid w:val="002B5240"/>
    <w:rsid w:val="002B7543"/>
    <w:rsid w:val="002C29BB"/>
    <w:rsid w:val="002E40AE"/>
    <w:rsid w:val="002F114F"/>
    <w:rsid w:val="003008FE"/>
    <w:rsid w:val="0030169D"/>
    <w:rsid w:val="0030280A"/>
    <w:rsid w:val="003060EB"/>
    <w:rsid w:val="0031167A"/>
    <w:rsid w:val="0031468A"/>
    <w:rsid w:val="003153EB"/>
    <w:rsid w:val="00321985"/>
    <w:rsid w:val="00322E15"/>
    <w:rsid w:val="00330DCD"/>
    <w:rsid w:val="0033539B"/>
    <w:rsid w:val="00335DA0"/>
    <w:rsid w:val="0034341E"/>
    <w:rsid w:val="00351205"/>
    <w:rsid w:val="00363B9D"/>
    <w:rsid w:val="00366839"/>
    <w:rsid w:val="003718A6"/>
    <w:rsid w:val="00372F74"/>
    <w:rsid w:val="00375D01"/>
    <w:rsid w:val="0038705C"/>
    <w:rsid w:val="00387E9B"/>
    <w:rsid w:val="003B2D89"/>
    <w:rsid w:val="003C2EAB"/>
    <w:rsid w:val="003C7BEE"/>
    <w:rsid w:val="003D4B0E"/>
    <w:rsid w:val="003D6E8D"/>
    <w:rsid w:val="003F6CE0"/>
    <w:rsid w:val="003F7224"/>
    <w:rsid w:val="00400975"/>
    <w:rsid w:val="004009EA"/>
    <w:rsid w:val="004070F7"/>
    <w:rsid w:val="00415E45"/>
    <w:rsid w:val="0042467E"/>
    <w:rsid w:val="00427D21"/>
    <w:rsid w:val="0043550F"/>
    <w:rsid w:val="00441208"/>
    <w:rsid w:val="00443FD2"/>
    <w:rsid w:val="00444734"/>
    <w:rsid w:val="00446929"/>
    <w:rsid w:val="0044712F"/>
    <w:rsid w:val="00447F4A"/>
    <w:rsid w:val="00456F67"/>
    <w:rsid w:val="004644C2"/>
    <w:rsid w:val="00467F9C"/>
    <w:rsid w:val="00485554"/>
    <w:rsid w:val="00486C3E"/>
    <w:rsid w:val="00487889"/>
    <w:rsid w:val="00491E78"/>
    <w:rsid w:val="0049489A"/>
    <w:rsid w:val="004A4EE1"/>
    <w:rsid w:val="004C39FB"/>
    <w:rsid w:val="004C4041"/>
    <w:rsid w:val="004C4A4F"/>
    <w:rsid w:val="004C5A2C"/>
    <w:rsid w:val="004D0426"/>
    <w:rsid w:val="004D1239"/>
    <w:rsid w:val="004D1D16"/>
    <w:rsid w:val="004D4E50"/>
    <w:rsid w:val="004D6779"/>
    <w:rsid w:val="004D6856"/>
    <w:rsid w:val="004D6CB1"/>
    <w:rsid w:val="004E131C"/>
    <w:rsid w:val="004E5D49"/>
    <w:rsid w:val="004E7889"/>
    <w:rsid w:val="004F0CAC"/>
    <w:rsid w:val="004F5FC3"/>
    <w:rsid w:val="00502933"/>
    <w:rsid w:val="00503207"/>
    <w:rsid w:val="00507A09"/>
    <w:rsid w:val="0051006C"/>
    <w:rsid w:val="00516CBE"/>
    <w:rsid w:val="005214E8"/>
    <w:rsid w:val="00521F81"/>
    <w:rsid w:val="00530253"/>
    <w:rsid w:val="0053221A"/>
    <w:rsid w:val="00532B7A"/>
    <w:rsid w:val="00533353"/>
    <w:rsid w:val="00533E71"/>
    <w:rsid w:val="00534681"/>
    <w:rsid w:val="00537124"/>
    <w:rsid w:val="005423EE"/>
    <w:rsid w:val="00544C6A"/>
    <w:rsid w:val="00545D9B"/>
    <w:rsid w:val="00552EFE"/>
    <w:rsid w:val="00555632"/>
    <w:rsid w:val="0056068E"/>
    <w:rsid w:val="00563442"/>
    <w:rsid w:val="0056348E"/>
    <w:rsid w:val="00565A4E"/>
    <w:rsid w:val="00565B42"/>
    <w:rsid w:val="00566F69"/>
    <w:rsid w:val="005676AC"/>
    <w:rsid w:val="00567B58"/>
    <w:rsid w:val="00582312"/>
    <w:rsid w:val="005825F8"/>
    <w:rsid w:val="00596A59"/>
    <w:rsid w:val="005A3C21"/>
    <w:rsid w:val="005A50A1"/>
    <w:rsid w:val="005B35E2"/>
    <w:rsid w:val="005C01F6"/>
    <w:rsid w:val="005C0917"/>
    <w:rsid w:val="005C4CE6"/>
    <w:rsid w:val="005D1C91"/>
    <w:rsid w:val="005D4313"/>
    <w:rsid w:val="005D7721"/>
    <w:rsid w:val="005E24E4"/>
    <w:rsid w:val="005E25DE"/>
    <w:rsid w:val="005F11E3"/>
    <w:rsid w:val="005F76DB"/>
    <w:rsid w:val="006054EB"/>
    <w:rsid w:val="006122BA"/>
    <w:rsid w:val="006172DB"/>
    <w:rsid w:val="00622401"/>
    <w:rsid w:val="00625154"/>
    <w:rsid w:val="00634800"/>
    <w:rsid w:val="00641AFE"/>
    <w:rsid w:val="00642AC6"/>
    <w:rsid w:val="00644209"/>
    <w:rsid w:val="006478BF"/>
    <w:rsid w:val="00664A57"/>
    <w:rsid w:val="00680003"/>
    <w:rsid w:val="006833C4"/>
    <w:rsid w:val="00691359"/>
    <w:rsid w:val="0069144E"/>
    <w:rsid w:val="00691C9A"/>
    <w:rsid w:val="006A02E4"/>
    <w:rsid w:val="006A0CCB"/>
    <w:rsid w:val="006A1257"/>
    <w:rsid w:val="006A3CB5"/>
    <w:rsid w:val="006A4457"/>
    <w:rsid w:val="006A5BCE"/>
    <w:rsid w:val="006A73C1"/>
    <w:rsid w:val="006B2290"/>
    <w:rsid w:val="006B783A"/>
    <w:rsid w:val="006B799D"/>
    <w:rsid w:val="006C0503"/>
    <w:rsid w:val="006C3130"/>
    <w:rsid w:val="006C3EE5"/>
    <w:rsid w:val="006C4C4F"/>
    <w:rsid w:val="006C636E"/>
    <w:rsid w:val="006C6B10"/>
    <w:rsid w:val="006D0C5E"/>
    <w:rsid w:val="006D3604"/>
    <w:rsid w:val="006D5869"/>
    <w:rsid w:val="006D70E4"/>
    <w:rsid w:val="006E04E4"/>
    <w:rsid w:val="006E563F"/>
    <w:rsid w:val="006F34E7"/>
    <w:rsid w:val="006F78CE"/>
    <w:rsid w:val="00713497"/>
    <w:rsid w:val="007146F8"/>
    <w:rsid w:val="00717D88"/>
    <w:rsid w:val="00722129"/>
    <w:rsid w:val="0072376F"/>
    <w:rsid w:val="00726A43"/>
    <w:rsid w:val="00732DF7"/>
    <w:rsid w:val="007342B4"/>
    <w:rsid w:val="00757AC7"/>
    <w:rsid w:val="007638CE"/>
    <w:rsid w:val="00766BF9"/>
    <w:rsid w:val="007674BB"/>
    <w:rsid w:val="007766F4"/>
    <w:rsid w:val="0078064C"/>
    <w:rsid w:val="00784A5E"/>
    <w:rsid w:val="00786056"/>
    <w:rsid w:val="007942D3"/>
    <w:rsid w:val="007A2227"/>
    <w:rsid w:val="007A3A60"/>
    <w:rsid w:val="007A665D"/>
    <w:rsid w:val="007A7937"/>
    <w:rsid w:val="007B2099"/>
    <w:rsid w:val="007B5195"/>
    <w:rsid w:val="007B66B7"/>
    <w:rsid w:val="007B6C09"/>
    <w:rsid w:val="007B7741"/>
    <w:rsid w:val="007C4951"/>
    <w:rsid w:val="007D15D3"/>
    <w:rsid w:val="007D3D9D"/>
    <w:rsid w:val="007D715E"/>
    <w:rsid w:val="007E09DA"/>
    <w:rsid w:val="007E0F8A"/>
    <w:rsid w:val="007E691A"/>
    <w:rsid w:val="007E7021"/>
    <w:rsid w:val="007F0216"/>
    <w:rsid w:val="007F3344"/>
    <w:rsid w:val="007F718D"/>
    <w:rsid w:val="00801FAD"/>
    <w:rsid w:val="0080255D"/>
    <w:rsid w:val="00803A75"/>
    <w:rsid w:val="008063B0"/>
    <w:rsid w:val="008122EB"/>
    <w:rsid w:val="008178B6"/>
    <w:rsid w:val="00821427"/>
    <w:rsid w:val="00830A43"/>
    <w:rsid w:val="00840F6E"/>
    <w:rsid w:val="00841296"/>
    <w:rsid w:val="00846F1A"/>
    <w:rsid w:val="00850BB8"/>
    <w:rsid w:val="008540F0"/>
    <w:rsid w:val="00855A4A"/>
    <w:rsid w:val="00865B74"/>
    <w:rsid w:val="00866063"/>
    <w:rsid w:val="00871D1A"/>
    <w:rsid w:val="00873DBD"/>
    <w:rsid w:val="00877C75"/>
    <w:rsid w:val="00882411"/>
    <w:rsid w:val="00886460"/>
    <w:rsid w:val="00891608"/>
    <w:rsid w:val="008974F0"/>
    <w:rsid w:val="008A100F"/>
    <w:rsid w:val="008A1499"/>
    <w:rsid w:val="008A308D"/>
    <w:rsid w:val="008A676A"/>
    <w:rsid w:val="008A7DFF"/>
    <w:rsid w:val="008B012A"/>
    <w:rsid w:val="008B220B"/>
    <w:rsid w:val="008B232C"/>
    <w:rsid w:val="008B4159"/>
    <w:rsid w:val="008C2F8D"/>
    <w:rsid w:val="008E499C"/>
    <w:rsid w:val="008F2B97"/>
    <w:rsid w:val="008F3320"/>
    <w:rsid w:val="00906E17"/>
    <w:rsid w:val="0091068C"/>
    <w:rsid w:val="0091187C"/>
    <w:rsid w:val="00913466"/>
    <w:rsid w:val="00914FBF"/>
    <w:rsid w:val="009150B1"/>
    <w:rsid w:val="009166E9"/>
    <w:rsid w:val="009167F6"/>
    <w:rsid w:val="0092089C"/>
    <w:rsid w:val="009228F0"/>
    <w:rsid w:val="00922D37"/>
    <w:rsid w:val="00923CA4"/>
    <w:rsid w:val="00924CA2"/>
    <w:rsid w:val="00927D46"/>
    <w:rsid w:val="00930BA1"/>
    <w:rsid w:val="0093169E"/>
    <w:rsid w:val="00931AF1"/>
    <w:rsid w:val="00942A41"/>
    <w:rsid w:val="00943C0E"/>
    <w:rsid w:val="00945EE9"/>
    <w:rsid w:val="00947A82"/>
    <w:rsid w:val="009505C9"/>
    <w:rsid w:val="00950752"/>
    <w:rsid w:val="00956441"/>
    <w:rsid w:val="0095734C"/>
    <w:rsid w:val="0096515D"/>
    <w:rsid w:val="00965A21"/>
    <w:rsid w:val="00966424"/>
    <w:rsid w:val="00983D12"/>
    <w:rsid w:val="00984210"/>
    <w:rsid w:val="00984BAF"/>
    <w:rsid w:val="00985D1E"/>
    <w:rsid w:val="0098765F"/>
    <w:rsid w:val="00987765"/>
    <w:rsid w:val="009922F1"/>
    <w:rsid w:val="0099263B"/>
    <w:rsid w:val="00992EC4"/>
    <w:rsid w:val="00995B7B"/>
    <w:rsid w:val="00997678"/>
    <w:rsid w:val="00997A6B"/>
    <w:rsid w:val="009A4AA0"/>
    <w:rsid w:val="009B19B0"/>
    <w:rsid w:val="009C139A"/>
    <w:rsid w:val="009C2DE6"/>
    <w:rsid w:val="009C69E7"/>
    <w:rsid w:val="009D4DCD"/>
    <w:rsid w:val="009E578B"/>
    <w:rsid w:val="009F6FD8"/>
    <w:rsid w:val="00A01B61"/>
    <w:rsid w:val="00A0314D"/>
    <w:rsid w:val="00A111D1"/>
    <w:rsid w:val="00A148DA"/>
    <w:rsid w:val="00A306DC"/>
    <w:rsid w:val="00A438E0"/>
    <w:rsid w:val="00A53B80"/>
    <w:rsid w:val="00A56DAE"/>
    <w:rsid w:val="00A61FAA"/>
    <w:rsid w:val="00A651A3"/>
    <w:rsid w:val="00A65D0F"/>
    <w:rsid w:val="00A712FC"/>
    <w:rsid w:val="00A75019"/>
    <w:rsid w:val="00A81581"/>
    <w:rsid w:val="00A84DD9"/>
    <w:rsid w:val="00A93304"/>
    <w:rsid w:val="00AA6F92"/>
    <w:rsid w:val="00AB11E5"/>
    <w:rsid w:val="00AB6934"/>
    <w:rsid w:val="00AC0A64"/>
    <w:rsid w:val="00AC1A86"/>
    <w:rsid w:val="00AC3FEC"/>
    <w:rsid w:val="00AF42DE"/>
    <w:rsid w:val="00AF5BBD"/>
    <w:rsid w:val="00B024B5"/>
    <w:rsid w:val="00B03BB6"/>
    <w:rsid w:val="00B041CF"/>
    <w:rsid w:val="00B12600"/>
    <w:rsid w:val="00B13494"/>
    <w:rsid w:val="00B14B06"/>
    <w:rsid w:val="00B2089C"/>
    <w:rsid w:val="00B30F2B"/>
    <w:rsid w:val="00B32329"/>
    <w:rsid w:val="00B3369F"/>
    <w:rsid w:val="00B427E4"/>
    <w:rsid w:val="00B42FE0"/>
    <w:rsid w:val="00B46880"/>
    <w:rsid w:val="00B504E7"/>
    <w:rsid w:val="00B522D3"/>
    <w:rsid w:val="00B54109"/>
    <w:rsid w:val="00B575EC"/>
    <w:rsid w:val="00B57AAF"/>
    <w:rsid w:val="00B600C4"/>
    <w:rsid w:val="00B6526C"/>
    <w:rsid w:val="00B676B0"/>
    <w:rsid w:val="00B7224E"/>
    <w:rsid w:val="00B82C15"/>
    <w:rsid w:val="00B85009"/>
    <w:rsid w:val="00B86D9A"/>
    <w:rsid w:val="00B9091C"/>
    <w:rsid w:val="00B90D4E"/>
    <w:rsid w:val="00B93A8F"/>
    <w:rsid w:val="00B94E6C"/>
    <w:rsid w:val="00BB0B89"/>
    <w:rsid w:val="00BB3461"/>
    <w:rsid w:val="00BB4606"/>
    <w:rsid w:val="00BB7A62"/>
    <w:rsid w:val="00BC53E6"/>
    <w:rsid w:val="00BC7D6D"/>
    <w:rsid w:val="00BE05B3"/>
    <w:rsid w:val="00BF2837"/>
    <w:rsid w:val="00BF377B"/>
    <w:rsid w:val="00BF5A1D"/>
    <w:rsid w:val="00C019E1"/>
    <w:rsid w:val="00C05B56"/>
    <w:rsid w:val="00C06DA1"/>
    <w:rsid w:val="00C2026D"/>
    <w:rsid w:val="00C224BC"/>
    <w:rsid w:val="00C22EE2"/>
    <w:rsid w:val="00C23D2F"/>
    <w:rsid w:val="00C251E7"/>
    <w:rsid w:val="00C25AB1"/>
    <w:rsid w:val="00C3474E"/>
    <w:rsid w:val="00C35AC6"/>
    <w:rsid w:val="00C4202A"/>
    <w:rsid w:val="00C443BD"/>
    <w:rsid w:val="00C451C5"/>
    <w:rsid w:val="00C62EC2"/>
    <w:rsid w:val="00C64E3B"/>
    <w:rsid w:val="00C7662F"/>
    <w:rsid w:val="00C81143"/>
    <w:rsid w:val="00C90F39"/>
    <w:rsid w:val="00C9161D"/>
    <w:rsid w:val="00C91CF9"/>
    <w:rsid w:val="00C91F4E"/>
    <w:rsid w:val="00C92405"/>
    <w:rsid w:val="00CA0C1D"/>
    <w:rsid w:val="00CA6110"/>
    <w:rsid w:val="00CB027F"/>
    <w:rsid w:val="00CB466D"/>
    <w:rsid w:val="00CC003F"/>
    <w:rsid w:val="00CD27C8"/>
    <w:rsid w:val="00CD7536"/>
    <w:rsid w:val="00CE551C"/>
    <w:rsid w:val="00CF13CD"/>
    <w:rsid w:val="00CF1848"/>
    <w:rsid w:val="00CF2155"/>
    <w:rsid w:val="00CF7BF1"/>
    <w:rsid w:val="00D0096E"/>
    <w:rsid w:val="00D00E8C"/>
    <w:rsid w:val="00D07593"/>
    <w:rsid w:val="00D078B3"/>
    <w:rsid w:val="00D12044"/>
    <w:rsid w:val="00D13822"/>
    <w:rsid w:val="00D170D9"/>
    <w:rsid w:val="00D179F3"/>
    <w:rsid w:val="00D20478"/>
    <w:rsid w:val="00D31F6F"/>
    <w:rsid w:val="00D33EFC"/>
    <w:rsid w:val="00D350CF"/>
    <w:rsid w:val="00D40DBC"/>
    <w:rsid w:val="00D45C56"/>
    <w:rsid w:val="00D5028C"/>
    <w:rsid w:val="00D51309"/>
    <w:rsid w:val="00D51AFD"/>
    <w:rsid w:val="00D61C85"/>
    <w:rsid w:val="00D6332B"/>
    <w:rsid w:val="00D67180"/>
    <w:rsid w:val="00D70BB9"/>
    <w:rsid w:val="00D716DB"/>
    <w:rsid w:val="00D71783"/>
    <w:rsid w:val="00D72522"/>
    <w:rsid w:val="00D7272A"/>
    <w:rsid w:val="00D75CA6"/>
    <w:rsid w:val="00D76A18"/>
    <w:rsid w:val="00D80849"/>
    <w:rsid w:val="00D82D94"/>
    <w:rsid w:val="00D82E8F"/>
    <w:rsid w:val="00D861A0"/>
    <w:rsid w:val="00D955DE"/>
    <w:rsid w:val="00DA4D3B"/>
    <w:rsid w:val="00DA7229"/>
    <w:rsid w:val="00DB4DB9"/>
    <w:rsid w:val="00DB5E0F"/>
    <w:rsid w:val="00DC143E"/>
    <w:rsid w:val="00DC3E5D"/>
    <w:rsid w:val="00DC4EE5"/>
    <w:rsid w:val="00DC6DB5"/>
    <w:rsid w:val="00DD118C"/>
    <w:rsid w:val="00DE765C"/>
    <w:rsid w:val="00DF4B85"/>
    <w:rsid w:val="00DF5485"/>
    <w:rsid w:val="00DF7D7C"/>
    <w:rsid w:val="00E0334C"/>
    <w:rsid w:val="00E04D3C"/>
    <w:rsid w:val="00E07223"/>
    <w:rsid w:val="00E0723A"/>
    <w:rsid w:val="00E116A7"/>
    <w:rsid w:val="00E3558E"/>
    <w:rsid w:val="00E36ECC"/>
    <w:rsid w:val="00E404EB"/>
    <w:rsid w:val="00E4158F"/>
    <w:rsid w:val="00E66235"/>
    <w:rsid w:val="00E822C2"/>
    <w:rsid w:val="00E83C24"/>
    <w:rsid w:val="00E842AB"/>
    <w:rsid w:val="00E87828"/>
    <w:rsid w:val="00E9318D"/>
    <w:rsid w:val="00E93F3E"/>
    <w:rsid w:val="00EA2150"/>
    <w:rsid w:val="00EA4941"/>
    <w:rsid w:val="00EA6EAE"/>
    <w:rsid w:val="00EC32DB"/>
    <w:rsid w:val="00EC5687"/>
    <w:rsid w:val="00ED1590"/>
    <w:rsid w:val="00EE1C19"/>
    <w:rsid w:val="00EE74F4"/>
    <w:rsid w:val="00EF1DE8"/>
    <w:rsid w:val="00EF23BC"/>
    <w:rsid w:val="00F0190E"/>
    <w:rsid w:val="00F063C2"/>
    <w:rsid w:val="00F06A1F"/>
    <w:rsid w:val="00F07F89"/>
    <w:rsid w:val="00F11792"/>
    <w:rsid w:val="00F1491D"/>
    <w:rsid w:val="00F209D0"/>
    <w:rsid w:val="00F22410"/>
    <w:rsid w:val="00F22744"/>
    <w:rsid w:val="00F2590C"/>
    <w:rsid w:val="00F27985"/>
    <w:rsid w:val="00F4413F"/>
    <w:rsid w:val="00F44740"/>
    <w:rsid w:val="00F44C80"/>
    <w:rsid w:val="00F4535E"/>
    <w:rsid w:val="00F52A35"/>
    <w:rsid w:val="00F53137"/>
    <w:rsid w:val="00F53193"/>
    <w:rsid w:val="00F5357E"/>
    <w:rsid w:val="00F62926"/>
    <w:rsid w:val="00F6586C"/>
    <w:rsid w:val="00F73767"/>
    <w:rsid w:val="00F73841"/>
    <w:rsid w:val="00F76A04"/>
    <w:rsid w:val="00F85197"/>
    <w:rsid w:val="00F865B6"/>
    <w:rsid w:val="00F9038B"/>
    <w:rsid w:val="00F94774"/>
    <w:rsid w:val="00FA04D5"/>
    <w:rsid w:val="00FA663B"/>
    <w:rsid w:val="00FA6A02"/>
    <w:rsid w:val="00FC53DB"/>
    <w:rsid w:val="00FD2A4C"/>
    <w:rsid w:val="00FD71D6"/>
    <w:rsid w:val="00FE0DDE"/>
    <w:rsid w:val="00FE3305"/>
    <w:rsid w:val="00FE4D80"/>
    <w:rsid w:val="00FE7335"/>
    <w:rsid w:val="00FE7360"/>
    <w:rsid w:val="00FF4509"/>
    <w:rsid w:val="00FF59E3"/>
    <w:rsid w:val="00FF65D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34A5ACED"/>
  <w15:docId w15:val="{338D439E-F43C-4FFE-BA88-EEBD043AE86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866063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866063"/>
    <w:pPr>
      <w:keepNext/>
      <w:keepLines/>
      <w:numPr>
        <w:numId w:val="6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866063"/>
    <w:pPr>
      <w:keepNext/>
      <w:keepLines/>
      <w:numPr>
        <w:ilvl w:val="1"/>
        <w:numId w:val="6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866063"/>
    <w:pPr>
      <w:keepNext/>
      <w:keepLines/>
      <w:numPr>
        <w:ilvl w:val="2"/>
        <w:numId w:val="6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866063"/>
    <w:pPr>
      <w:keepNext/>
      <w:numPr>
        <w:ilvl w:val="3"/>
        <w:numId w:val="6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866063"/>
    <w:pPr>
      <w:keepNext/>
      <w:numPr>
        <w:ilvl w:val="4"/>
        <w:numId w:val="6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866063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866063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866063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866063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866063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866063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866063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866063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866063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866063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866063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866063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866063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866063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aliases w:val="number,Footnote Reference Superscript,-E Fußnotenzeichen,(Diplomarbeit FZ),(Diplomarbeit FZ)1,(Diplomarbeit FZ)2,(Diplomarbeit FZ)3,(Diplomarbeit FZ)4,(Diplomarbeit FZ)5,(Diplomarbeit FZ)6,(Diplomarbeit FZ)7,(Diplomarbeit FZ)8"/>
    <w:basedOn w:val="DefaultParagraphFont"/>
    <w:uiPriority w:val="99"/>
    <w:unhideWhenUsed/>
    <w:rsid w:val="00866063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866063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866063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866063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866063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866063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866063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866063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866063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866063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866063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866063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866063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3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866063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866063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866063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866063"/>
    <w:rPr>
      <w:szCs w:val="18"/>
    </w:rPr>
  </w:style>
  <w:style w:type="paragraph" w:customStyle="1" w:styleId="Annex">
    <w:name w:val="Annex"/>
    <w:basedOn w:val="Normal"/>
    <w:semiHidden/>
    <w:qFormat/>
    <w:rsid w:val="00866063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866063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866063"/>
    <w:p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866063"/>
    <w:pPr>
      <w:jc w:val="left"/>
    </w:pPr>
  </w:style>
  <w:style w:type="paragraph" w:customStyle="1" w:styleId="AEDistrNormal">
    <w:name w:val="AE_DistrNormal"/>
    <w:basedOn w:val="Normal"/>
    <w:unhideWhenUsed/>
    <w:rsid w:val="00866063"/>
    <w:pPr>
      <w:jc w:val="left"/>
    </w:pPr>
  </w:style>
  <w:style w:type="paragraph" w:customStyle="1" w:styleId="AASmallLogo">
    <w:name w:val="AA_SmallLogo"/>
    <w:basedOn w:val="AEDistrNormal"/>
    <w:unhideWhenUsed/>
    <w:rsid w:val="00866063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866063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86606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866063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866063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866063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866063"/>
    <w:pPr>
      <w:contextualSpacing/>
    </w:pPr>
  </w:style>
  <w:style w:type="numbering" w:customStyle="1" w:styleId="ListCBD">
    <w:name w:val="ListCBD"/>
    <w:basedOn w:val="NoList"/>
    <w:uiPriority w:val="99"/>
    <w:rsid w:val="00866063"/>
    <w:pPr>
      <w:numPr>
        <w:numId w:val="5"/>
      </w:numPr>
    </w:pPr>
  </w:style>
  <w:style w:type="numbering" w:customStyle="1" w:styleId="CBDHeadings">
    <w:name w:val="CBD_Headings"/>
    <w:basedOn w:val="ListCBD"/>
    <w:uiPriority w:val="99"/>
    <w:rsid w:val="00866063"/>
    <w:pPr>
      <w:numPr>
        <w:numId w:val="6"/>
      </w:numPr>
    </w:pPr>
  </w:style>
  <w:style w:type="paragraph" w:customStyle="1" w:styleId="AISpacer">
    <w:name w:val="AI_Spacer"/>
    <w:next w:val="Normal"/>
    <w:unhideWhenUsed/>
    <w:qFormat/>
    <w:rsid w:val="00866063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866063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866063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866063"/>
    <w:rPr>
      <w:b/>
      <w:sz w:val="24"/>
    </w:rPr>
  </w:style>
  <w:style w:type="paragraph" w:customStyle="1" w:styleId="CBDAgendaItem">
    <w:name w:val="CBD_AgendaItem"/>
    <w:basedOn w:val="Normal"/>
    <w:qFormat/>
    <w:rsid w:val="00A111D1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DesicionText">
    <w:name w:val="CBD_DesicionText"/>
    <w:basedOn w:val="CBDNormal"/>
    <w:qFormat/>
    <w:rsid w:val="00866063"/>
    <w:pPr>
      <w:spacing w:after="120"/>
      <w:ind w:left="567" w:firstLine="567"/>
    </w:pPr>
  </w:style>
  <w:style w:type="paragraph" w:customStyle="1" w:styleId="CBDDesicionAnnex">
    <w:name w:val="CBD_DesicionAnnex"/>
    <w:basedOn w:val="CBDNormal"/>
    <w:next w:val="CBDDesicionText"/>
    <w:qFormat/>
    <w:rsid w:val="00866063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866063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866063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866063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866063"/>
  </w:style>
  <w:style w:type="paragraph" w:customStyle="1" w:styleId="CBDH1">
    <w:name w:val="CBD_H1"/>
    <w:basedOn w:val="CBDNormal"/>
    <w:qFormat/>
    <w:rsid w:val="00866063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Number"/>
    <w:qFormat/>
    <w:rsid w:val="00866063"/>
    <w:pPr>
      <w:keepNext/>
      <w:keepLines/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866063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866063"/>
    <w:rPr>
      <w:sz w:val="20"/>
    </w:rPr>
  </w:style>
  <w:style w:type="paragraph" w:customStyle="1" w:styleId="CBDHeader">
    <w:name w:val="CBD_Header"/>
    <w:basedOn w:val="CBDNormal"/>
    <w:next w:val="CBDFooter"/>
    <w:qFormat/>
    <w:rsid w:val="00866063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866063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866063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866063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866063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866063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866063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CBDAgendaItemReport">
    <w:name w:val="CBD_AgendaItem_Report"/>
    <w:basedOn w:val="Normal"/>
    <w:qFormat/>
    <w:rsid w:val="00866063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EF1DE8"/>
    <w:pPr>
      <w:tabs>
        <w:tab w:val="clear" w:pos="567"/>
      </w:tabs>
      <w:ind w:left="1134" w:hanging="567"/>
      <w:jc w:val="left"/>
    </w:pPr>
  </w:style>
  <w:style w:type="paragraph" w:customStyle="1" w:styleId="CBDprov-agenda-item">
    <w:name w:val="CBD_prov-agenda-item"/>
    <w:basedOn w:val="CBDNormalNoNumber"/>
    <w:qFormat/>
    <w:rsid w:val="00EE1C19"/>
    <w:pPr>
      <w:tabs>
        <w:tab w:val="clear" w:pos="567"/>
      </w:tabs>
      <w:ind w:left="1134" w:hanging="567"/>
      <w:jc w:val="left"/>
    </w:pPr>
  </w:style>
  <w:style w:type="character" w:customStyle="1" w:styleId="normaltextrun">
    <w:name w:val="normaltextrun"/>
    <w:basedOn w:val="DefaultParagraphFont"/>
    <w:rsid w:val="00BF5A1D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veronique.lefebvre\United%20Nations\MEA-CBD-Editing%20Team%20-%20Documents\General\Templates\cbd-template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4FB8C1B8BBE5420CAB9903713DC1EAE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BDE4426-7714-44F3-8028-175C164D4C78}"/>
      </w:docPartPr>
      <w:docPartBody>
        <w:p w:rsidR="00BA1DFC" w:rsidRDefault="00BA1DFC">
          <w:pPr>
            <w:pStyle w:val="4FB8C1B8BBE5420CAB9903713DC1EAE3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charset w:val="00"/>
    <w:family w:val="swiss"/>
    <w:pitch w:val="variable"/>
    <w:sig w:usb0="E1000AEF" w:usb1="5000A1FF" w:usb2="00000000" w:usb3="00000000" w:csb0="000001BF" w:csb1="00000000"/>
  </w:font>
  <w:font w:name="Courier">
    <w:panose1 w:val="02070409020205020404"/>
    <w:charset w:val="00"/>
    <w:family w:val="modern"/>
    <w:notTrueType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6FF" w:usb1="4000FCFF" w:usb2="00000009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20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F0D5A"/>
    <w:rsid w:val="000041FD"/>
    <w:rsid w:val="000206FF"/>
    <w:rsid w:val="0002664F"/>
    <w:rsid w:val="0003433E"/>
    <w:rsid w:val="00044D9E"/>
    <w:rsid w:val="00057B13"/>
    <w:rsid w:val="00093A4D"/>
    <w:rsid w:val="00095DE6"/>
    <w:rsid w:val="000A276A"/>
    <w:rsid w:val="000B4017"/>
    <w:rsid w:val="000C0BBC"/>
    <w:rsid w:val="000C146D"/>
    <w:rsid w:val="0013236A"/>
    <w:rsid w:val="001C1E26"/>
    <w:rsid w:val="002258BD"/>
    <w:rsid w:val="0023681F"/>
    <w:rsid w:val="00253E45"/>
    <w:rsid w:val="00360AC4"/>
    <w:rsid w:val="00387E9B"/>
    <w:rsid w:val="003C6F6F"/>
    <w:rsid w:val="003D3D44"/>
    <w:rsid w:val="004009EA"/>
    <w:rsid w:val="00427038"/>
    <w:rsid w:val="00446929"/>
    <w:rsid w:val="00486C3E"/>
    <w:rsid w:val="004C4A4F"/>
    <w:rsid w:val="004F0947"/>
    <w:rsid w:val="004F4068"/>
    <w:rsid w:val="00502933"/>
    <w:rsid w:val="0051398C"/>
    <w:rsid w:val="005214E8"/>
    <w:rsid w:val="0053221A"/>
    <w:rsid w:val="0055415C"/>
    <w:rsid w:val="005A50A1"/>
    <w:rsid w:val="00622401"/>
    <w:rsid w:val="006A5BCE"/>
    <w:rsid w:val="006D0C5E"/>
    <w:rsid w:val="007A2227"/>
    <w:rsid w:val="007D6D4D"/>
    <w:rsid w:val="00837B8C"/>
    <w:rsid w:val="00846462"/>
    <w:rsid w:val="00894093"/>
    <w:rsid w:val="008A100F"/>
    <w:rsid w:val="008B4159"/>
    <w:rsid w:val="008E13E8"/>
    <w:rsid w:val="008E499C"/>
    <w:rsid w:val="008F24BC"/>
    <w:rsid w:val="00904D03"/>
    <w:rsid w:val="009228F0"/>
    <w:rsid w:val="0096515D"/>
    <w:rsid w:val="00991A9E"/>
    <w:rsid w:val="009922F1"/>
    <w:rsid w:val="009A31AF"/>
    <w:rsid w:val="009B19B0"/>
    <w:rsid w:val="009C4B01"/>
    <w:rsid w:val="009C69E7"/>
    <w:rsid w:val="009E1995"/>
    <w:rsid w:val="00A26710"/>
    <w:rsid w:val="00AC00F9"/>
    <w:rsid w:val="00AC3FEC"/>
    <w:rsid w:val="00AF0D5A"/>
    <w:rsid w:val="00AF199B"/>
    <w:rsid w:val="00B00130"/>
    <w:rsid w:val="00B12168"/>
    <w:rsid w:val="00B12600"/>
    <w:rsid w:val="00B57AAF"/>
    <w:rsid w:val="00B602AC"/>
    <w:rsid w:val="00BA1DFC"/>
    <w:rsid w:val="00C073C6"/>
    <w:rsid w:val="00C141D0"/>
    <w:rsid w:val="00C25CB3"/>
    <w:rsid w:val="00CA718C"/>
    <w:rsid w:val="00CF5DC9"/>
    <w:rsid w:val="00DD3241"/>
    <w:rsid w:val="00DD6C80"/>
    <w:rsid w:val="00DF5485"/>
    <w:rsid w:val="00E0723A"/>
    <w:rsid w:val="00E839EA"/>
    <w:rsid w:val="00ED1590"/>
    <w:rsid w:val="00F01C86"/>
    <w:rsid w:val="00F06A1F"/>
    <w:rsid w:val="00F22410"/>
    <w:rsid w:val="00F4474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4FB8C1B8BBE5420CAB9903713DC1EAE3">
    <w:name w:val="4FB8C1B8BBE5420CAB9903713DC1EAE3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02df9ec3d1724fd38fbdb31ffb36738f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e4a1d0b9a3a4cf739a6dfd7525babeaa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customXml/itemProps3.xml><?xml version="1.0" encoding="utf-8"?>
<ds:datastoreItem xmlns:ds="http://schemas.openxmlformats.org/officeDocument/2006/customXml" ds:itemID="{326B8E03-947A-47F0-9551-932EA7E062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8b77875e-5908-45a0-9cb4-dec9ae074618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</Template>
  <TotalTime>1</TotalTime>
  <Pages>6</Pages>
  <Words>1928</Words>
  <Characters>11960</Characters>
  <Application>Microsoft Office Word</Application>
  <DocSecurity>0</DocSecurity>
  <Lines>260</Lines>
  <Paragraphs>102</Paragraphs>
  <ScaleCrop>false</ScaleCrop>
  <HeadingPairs>
    <vt:vector size="4" baseType="variant">
      <vt:variant>
        <vt:lpstr>Título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Anotaciones al programa provisional</vt:lpstr>
      <vt:lpstr>TITLE</vt:lpstr>
    </vt:vector>
  </TitlesOfParts>
  <Company>SCBD</Company>
  <LinksUpToDate>false</LinksUpToDate>
  <CharactersWithSpaces>13786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Anotaciones al programa provisional</dc:title>
  <dc:subject>CBD/A8J/WS/2026/1/1/Add.1</dc:subject>
  <dc:creator>Secretariat of the Convention on Biological Diversity</dc:creator>
  <cp:keywords>Convention on Biological Diversity</cp:keywords>
  <cp:lastModifiedBy>Veronique Lefebvre</cp:lastModifiedBy>
  <cp:revision>3</cp:revision>
  <cp:lastPrinted>2026-08-22T00:15:00Z</cp:lastPrinted>
  <dcterms:created xsi:type="dcterms:W3CDTF">2026-08-28T20:17:00Z</dcterms:created>
  <dcterms:modified xsi:type="dcterms:W3CDTF">2026-08-28T20:17:00Z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BD-Category">
    <vt:lpwstr>CBD</vt:lpwstr>
  </property>
  <property fmtid="{D5CDD505-2E9C-101B-9397-08002B2CF9AE}" pid="3" name="CBD-Language">
    <vt:lpwstr>EN</vt:lpwstr>
  </property>
  <property fmtid="{D5CDD505-2E9C-101B-9397-08002B2CF9AE}" pid="4" name="CBD-Generator">
    <vt:lpwstr>0</vt:lpwstr>
  </property>
  <property fmtid="{D5CDD505-2E9C-101B-9397-08002B2CF9AE}" pid="5" name="CBD-NoSymbol">
    <vt:lpwstr>1</vt:lpwstr>
  </property>
  <property fmtid="{D5CDD505-2E9C-101B-9397-08002B2CF9AE}" pid="6" name="CBD-LangDistr">
    <vt:lpwstr/>
  </property>
  <property fmtid="{D5CDD505-2E9C-101B-9397-08002B2CF9AE}" pid="7" name="CBD-Distr">
    <vt:lpwstr>Distr</vt:lpwstr>
  </property>
  <property fmtid="{D5CDD505-2E9C-101B-9397-08002B2CF9AE}" pid="8" name="MediaServiceImageTags">
    <vt:lpwstr/>
  </property>
  <property fmtid="{D5CDD505-2E9C-101B-9397-08002B2CF9AE}" pid="9" name="GrammarlyDocumentId">
    <vt:lpwstr>f640d664-d1d8-4085-99d6-f35198b3440d</vt:lpwstr>
  </property>
  <property fmtid="{D5CDD505-2E9C-101B-9397-08002B2CF9AE}" pid="10" name="ContentTypeId">
    <vt:lpwstr>0x01010069BFACF6D92CD24AA50050CE23F68F74</vt:lpwstr>
  </property>
</Properties>
</file>