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F1A75" w14:paraId="2494A353" w14:textId="77777777" w:rsidTr="008A1499">
        <w:trPr>
          <w:trHeight w:val="850"/>
        </w:trPr>
        <w:tc>
          <w:tcPr>
            <w:tcW w:w="975" w:type="dxa"/>
            <w:vAlign w:val="bottom"/>
          </w:tcPr>
          <w:p w14:paraId="34FB5A2C" w14:textId="77777777" w:rsidR="008A1499" w:rsidRPr="003F1A75" w:rsidRDefault="008A1499" w:rsidP="008A1499">
            <w:pPr>
              <w:pStyle w:val="AASmallLogo"/>
            </w:pPr>
            <w:r w:rsidRPr="003F1A75">
              <w:rPr>
                <w:noProof/>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29BF1C2F" w14:textId="77777777" w:rsidR="008A1499" w:rsidRPr="003F1A75" w:rsidRDefault="008A1499" w:rsidP="008A1499">
            <w:pPr>
              <w:pStyle w:val="AASmallLogo"/>
            </w:pPr>
          </w:p>
        </w:tc>
        <w:tc>
          <w:tcPr>
            <w:tcW w:w="1434" w:type="dxa"/>
            <w:noWrap/>
            <w:vAlign w:val="bottom"/>
          </w:tcPr>
          <w:p w14:paraId="23A8F484" w14:textId="77777777" w:rsidR="008A1499" w:rsidRPr="003F1A75" w:rsidRDefault="008A1499" w:rsidP="008A1499">
            <w:pPr>
              <w:pStyle w:val="AASmallLogo"/>
            </w:pPr>
            <w:r w:rsidRPr="003F1A75">
              <w:rPr>
                <w:noProof/>
              </w:rPr>
              <w:drawing>
                <wp:inline distT="0" distB="0" distL="0" distR="0" wp14:anchorId="593A0233" wp14:editId="21734C39">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F1A75">
              <w:t xml:space="preserve"> </w:t>
            </w:r>
          </w:p>
          <w:p w14:paraId="23B943B2" w14:textId="77777777" w:rsidR="008A1499" w:rsidRPr="003F1A75" w:rsidRDefault="008A1499" w:rsidP="008A1499">
            <w:pPr>
              <w:pStyle w:val="AASmallLogo"/>
            </w:pPr>
          </w:p>
        </w:tc>
        <w:tc>
          <w:tcPr>
            <w:tcW w:w="8073" w:type="dxa"/>
            <w:vAlign w:val="bottom"/>
          </w:tcPr>
          <w:p w14:paraId="1566D20B" w14:textId="7CA75123" w:rsidR="008A1499" w:rsidRPr="003F1A75" w:rsidRDefault="00534018" w:rsidP="003F1A75">
            <w:pPr>
              <w:pStyle w:val="ABSymbol"/>
            </w:pPr>
            <w:r w:rsidRPr="003F1A75">
              <w:rPr>
                <w:sz w:val="40"/>
              </w:rPr>
              <w:t>CBD</w:t>
            </w:r>
            <w:r w:rsidRPr="003F1A75">
              <w:t>/</w:t>
            </w:r>
            <w:r>
              <w:t>NP</w:t>
            </w:r>
            <w:r w:rsidRPr="003F1A75">
              <w:t>/</w:t>
            </w:r>
            <w:r>
              <w:t>MOP/6/L.10</w:t>
            </w:r>
          </w:p>
        </w:tc>
      </w:tr>
    </w:tbl>
    <w:p w14:paraId="754A6AE2"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F1A75" w14:paraId="6D3122D5" w14:textId="77777777" w:rsidTr="008A1499">
        <w:trPr>
          <w:trHeight w:val="1814"/>
        </w:trPr>
        <w:tc>
          <w:tcPr>
            <w:tcW w:w="7370" w:type="dxa"/>
          </w:tcPr>
          <w:p w14:paraId="42F36819" w14:textId="77777777" w:rsidR="008A1499" w:rsidRPr="003F1A75" w:rsidRDefault="008A1499" w:rsidP="008A1499">
            <w:pPr>
              <w:pStyle w:val="ACLargeLogo"/>
            </w:pPr>
            <w:r w:rsidRPr="003F1A75">
              <w:rPr>
                <w:noProof/>
              </w:rPr>
              <w:drawing>
                <wp:inline distT="0" distB="0" distL="0" distR="0" wp14:anchorId="5F3FFD8C" wp14:editId="34EED1B5">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F1A75">
              <w:t xml:space="preserve"> </w:t>
            </w:r>
          </w:p>
          <w:p w14:paraId="0EED54A3" w14:textId="77777777" w:rsidR="008A1499" w:rsidRPr="003F1A75" w:rsidRDefault="008A1499" w:rsidP="008A1499">
            <w:pPr>
              <w:pStyle w:val="ACLargeLogo"/>
            </w:pPr>
          </w:p>
        </w:tc>
        <w:tc>
          <w:tcPr>
            <w:tcW w:w="3112" w:type="dxa"/>
          </w:tcPr>
          <w:p w14:paraId="41D4A49E" w14:textId="1A7506B3" w:rsidR="008A1499" w:rsidRPr="003F1A75" w:rsidRDefault="008A1499" w:rsidP="008A1499">
            <w:pPr>
              <w:pStyle w:val="AEDistrNormal"/>
            </w:pPr>
            <w:r w:rsidRPr="003F1A75">
              <w:t xml:space="preserve">Distr.: </w:t>
            </w:r>
            <w:r w:rsidR="0087796A">
              <w:t>Limited</w:t>
            </w:r>
            <w:r w:rsidRPr="003F1A75">
              <w:t xml:space="preserve"> </w:t>
            </w:r>
          </w:p>
          <w:p w14:paraId="15BC0C1B" w14:textId="314D2D85" w:rsidR="008A1499" w:rsidRPr="003F1A75" w:rsidRDefault="000B1F9D" w:rsidP="008A1499">
            <w:pPr>
              <w:pStyle w:val="AEDistrNormal"/>
            </w:pPr>
            <w:r>
              <w:t xml:space="preserve">30 October </w:t>
            </w:r>
            <w:r w:rsidR="0087796A">
              <w:t>2026</w:t>
            </w:r>
          </w:p>
          <w:p w14:paraId="6A291EF4" w14:textId="77777777" w:rsidR="008A1499" w:rsidRPr="003F1A75" w:rsidRDefault="008A1499" w:rsidP="008A1499">
            <w:pPr>
              <w:pStyle w:val="AEDistrNormal6pt"/>
            </w:pPr>
            <w:r w:rsidRPr="003F1A75">
              <w:t xml:space="preserve">Original: English </w:t>
            </w:r>
          </w:p>
          <w:p w14:paraId="46956ADB" w14:textId="77777777" w:rsidR="008A1499" w:rsidRPr="003F1A75" w:rsidRDefault="008A1499" w:rsidP="008A1499">
            <w:pPr>
              <w:pStyle w:val="AEDistrNormal6pt"/>
            </w:pPr>
          </w:p>
        </w:tc>
      </w:tr>
    </w:tbl>
    <w:p w14:paraId="111225F7"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43E59709" w14:textId="77777777" w:rsidTr="00CE2B1E">
        <w:trPr>
          <w:trHeight w:val="2739"/>
        </w:trPr>
        <w:tc>
          <w:tcPr>
            <w:tcW w:w="6094" w:type="dxa"/>
          </w:tcPr>
          <w:p w14:paraId="00472D75" w14:textId="77777777" w:rsidR="008A1499" w:rsidRPr="003F1A75" w:rsidRDefault="00975047" w:rsidP="008A1499">
            <w:pPr>
              <w:pStyle w:val="AFCorN12Bold"/>
            </w:pPr>
            <w:r>
              <w:t>Conference of the Parties to the Convention on Biological Diversity serving as the meeting of the Parties to the Nagoya Protocol on Access to Genetic Resources and the Fair and Equitable Sharing of Benefits Arising from Their Utilization</w:t>
            </w:r>
          </w:p>
          <w:p w14:paraId="45A781DF" w14:textId="77777777" w:rsidR="008A1499" w:rsidRPr="003F1A75" w:rsidRDefault="00975047" w:rsidP="008A1499">
            <w:pPr>
              <w:pStyle w:val="AFCorNBold"/>
            </w:pPr>
            <w:r>
              <w:t>Six</w:t>
            </w:r>
            <w:r w:rsidR="008A1499" w:rsidRPr="003F1A75">
              <w:t xml:space="preserve">th meeting </w:t>
            </w:r>
          </w:p>
          <w:p w14:paraId="462E33D6" w14:textId="77777777" w:rsidR="008A1499" w:rsidRPr="003F1A75" w:rsidRDefault="00975047" w:rsidP="008A1499">
            <w:pPr>
              <w:pStyle w:val="AFCorNNormal"/>
            </w:pPr>
            <w:r w:rsidRPr="00975047">
              <w:t>Yerevan, 19–30 October 2026</w:t>
            </w:r>
          </w:p>
          <w:p w14:paraId="75876936" w14:textId="7B0F1453" w:rsidR="008A1499" w:rsidRPr="003F1A75" w:rsidRDefault="0087796A" w:rsidP="008A1499">
            <w:pPr>
              <w:pStyle w:val="AFCorNNormal"/>
            </w:pPr>
            <w:r>
              <w:t>Agenda i</w:t>
            </w:r>
            <w:r w:rsidR="008A1499" w:rsidRPr="003F1A75">
              <w:t xml:space="preserve">tem </w:t>
            </w:r>
            <w:r w:rsidR="004406C2">
              <w:t>15</w:t>
            </w:r>
            <w:r w:rsidR="008A1499" w:rsidRPr="003F1A75">
              <w:t xml:space="preserve"> </w:t>
            </w:r>
          </w:p>
          <w:p w14:paraId="66DC3FF7" w14:textId="02590815" w:rsidR="005649FD" w:rsidRPr="005649FD" w:rsidRDefault="005F17FF" w:rsidP="00DB611C">
            <w:pPr>
              <w:pStyle w:val="AFCorNBold"/>
            </w:pPr>
            <w:r w:rsidRPr="005F17FF">
              <w:t>Digital sequence information on genetic resources</w:t>
            </w:r>
            <w:r w:rsidR="008A1499" w:rsidRPr="003F1A75">
              <w:t xml:space="preserve"> </w:t>
            </w:r>
          </w:p>
        </w:tc>
        <w:tc>
          <w:tcPr>
            <w:tcW w:w="4388" w:type="dxa"/>
          </w:tcPr>
          <w:p w14:paraId="2A8ED09B" w14:textId="77777777" w:rsidR="008A1499" w:rsidRPr="003F1A75" w:rsidRDefault="008A1499" w:rsidP="008A1499">
            <w:pPr>
              <w:pStyle w:val="CBDNormal"/>
              <w:jc w:val="left"/>
            </w:pPr>
          </w:p>
        </w:tc>
      </w:tr>
    </w:tbl>
    <w:p w14:paraId="59E00E1B" w14:textId="2DB3A150" w:rsidR="00C9161D" w:rsidRPr="003F1A75" w:rsidRDefault="00000000" w:rsidP="00A111D1">
      <w:pPr>
        <w:pStyle w:val="CBDTitle"/>
        <w:rPr>
          <w:caps/>
        </w:rPr>
      </w:pPr>
      <w:sdt>
        <w:sdtPr>
          <w:alias w:val="Title"/>
          <w:tag w:val=""/>
          <w:id w:val="772832786"/>
          <w:placeholder>
            <w:docPart w:val="231655F7C16F4CD6AA12DCC7F4399906"/>
          </w:placeholder>
          <w:dataBinding w:prefixMappings="xmlns:ns0='http://purl.org/dc/elements/1.1/' xmlns:ns1='http://schemas.openxmlformats.org/package/2006/metadata/core-properties' " w:xpath="/ns1:coreProperties[1]/ns0:title[1]" w:storeItemID="{6C3C8BC8-F283-45AE-878A-BAB7291924A1}"/>
          <w:text/>
        </w:sdtPr>
        <w:sdtContent>
          <w:r w:rsidR="005F17FF">
            <w:t>Digital sequence information on genetic resources</w:t>
          </w:r>
        </w:sdtContent>
      </w:sdt>
      <w:r w:rsidR="00105372" w:rsidRPr="003F1A75">
        <w:rPr>
          <w:caps/>
        </w:rPr>
        <w:t xml:space="preserve"> </w:t>
      </w:r>
    </w:p>
    <w:p w14:paraId="3A0D7AF2" w14:textId="77777777" w:rsidR="00D07AA4" w:rsidRDefault="00D07AA4" w:rsidP="00D07AA4">
      <w:pPr>
        <w:pStyle w:val="CBDSubTitle"/>
      </w:pPr>
      <w:r>
        <w:t>Draft decision submitted by the Chair of Working Group I</w:t>
      </w:r>
    </w:p>
    <w:p w14:paraId="32325F0C" w14:textId="187817B6" w:rsidR="00D07AA4" w:rsidRPr="00C24345" w:rsidRDefault="007323BD" w:rsidP="00C24345">
      <w:pPr>
        <w:pStyle w:val="CBDDesicionText"/>
        <w:rPr>
          <w:i/>
          <w:iCs/>
        </w:rPr>
      </w:pPr>
      <w:r w:rsidRPr="00DB611C">
        <w:t>[</w:t>
      </w:r>
      <w:r w:rsidR="00D07AA4" w:rsidRPr="00C24345">
        <w:rPr>
          <w:i/>
          <w:iCs/>
        </w:rPr>
        <w:t>The Conference of the Parties</w:t>
      </w:r>
      <w:r w:rsidR="002A3E85" w:rsidRPr="00C24345">
        <w:rPr>
          <w:i/>
          <w:iCs/>
        </w:rPr>
        <w:t xml:space="preserve"> serving as the meeting of the Parties to the Nagoya Protocol</w:t>
      </w:r>
      <w:r w:rsidR="002A3E85" w:rsidRPr="00CE2B1E">
        <w:t>,</w:t>
      </w:r>
    </w:p>
    <w:p w14:paraId="10FC96FB" w14:textId="416F488D" w:rsidR="00D07AA4" w:rsidRPr="00C24345" w:rsidRDefault="00D07AA4" w:rsidP="00220E5C">
      <w:pPr>
        <w:pStyle w:val="CBDDesicionText"/>
      </w:pPr>
      <w:r w:rsidRPr="00C24345">
        <w:rPr>
          <w:i/>
          <w:iCs/>
        </w:rPr>
        <w:t xml:space="preserve">Recalling </w:t>
      </w:r>
      <w:r w:rsidR="0016191E">
        <w:t xml:space="preserve">its </w:t>
      </w:r>
      <w:r w:rsidRPr="00483338">
        <w:t>decision</w:t>
      </w:r>
      <w:r w:rsidR="00C70250">
        <w:t>s</w:t>
      </w:r>
      <w:r w:rsidRPr="00483338">
        <w:t xml:space="preserve"> </w:t>
      </w:r>
      <w:hyperlink r:id="rId15" w:history="1">
        <w:r w:rsidR="00BA02B6" w:rsidRPr="007D4654">
          <w:rPr>
            <w:rStyle w:val="Hyperlink"/>
          </w:rPr>
          <w:t>NP-3/12</w:t>
        </w:r>
      </w:hyperlink>
      <w:r w:rsidR="004D3B6B">
        <w:t xml:space="preserve"> of </w:t>
      </w:r>
      <w:r w:rsidR="004D3B6B" w:rsidRPr="004D3B6B">
        <w:t>29</w:t>
      </w:r>
      <w:r w:rsidR="009F5469">
        <w:t> </w:t>
      </w:r>
      <w:r w:rsidR="004D3B6B" w:rsidRPr="004D3B6B">
        <w:t>November 2018</w:t>
      </w:r>
      <w:r w:rsidR="00BA02B6" w:rsidRPr="00483338">
        <w:t xml:space="preserve">, </w:t>
      </w:r>
      <w:hyperlink r:id="rId16" w:history="1">
        <w:r w:rsidR="00BA02B6" w:rsidRPr="003A3A15">
          <w:rPr>
            <w:rStyle w:val="Hyperlink"/>
          </w:rPr>
          <w:t>NP-4/6</w:t>
        </w:r>
      </w:hyperlink>
      <w:r w:rsidR="00BA02B6" w:rsidRPr="00483338">
        <w:t xml:space="preserve"> </w:t>
      </w:r>
      <w:r w:rsidR="00062E89">
        <w:t xml:space="preserve">of </w:t>
      </w:r>
      <w:r w:rsidR="00062E89" w:rsidRPr="00062E89">
        <w:t>19</w:t>
      </w:r>
      <w:r w:rsidR="00220E5C">
        <w:t> </w:t>
      </w:r>
      <w:r w:rsidR="00062E89" w:rsidRPr="00062E89">
        <w:t xml:space="preserve">December 2022 </w:t>
      </w:r>
      <w:r w:rsidR="00BA02B6" w:rsidRPr="00483338">
        <w:t xml:space="preserve">and </w:t>
      </w:r>
      <w:hyperlink r:id="rId17" w:history="1">
        <w:r w:rsidR="00BA02B6" w:rsidRPr="00F46534">
          <w:rPr>
            <w:rStyle w:val="Hyperlink"/>
          </w:rPr>
          <w:t>NP-5/14</w:t>
        </w:r>
      </w:hyperlink>
      <w:r w:rsidR="00062E89">
        <w:t xml:space="preserve"> of </w:t>
      </w:r>
      <w:r w:rsidR="00062E89" w:rsidRPr="00062E89">
        <w:t>27</w:t>
      </w:r>
      <w:r w:rsidR="00220E5C">
        <w:t> </w:t>
      </w:r>
      <w:r w:rsidR="00062E89" w:rsidRPr="00062E89">
        <w:t>February 2025</w:t>
      </w:r>
      <w:r w:rsidR="00BA02B6" w:rsidRPr="00483338">
        <w:t>,</w:t>
      </w:r>
    </w:p>
    <w:p w14:paraId="5C35DC50" w14:textId="653F19FE" w:rsidR="00C04917" w:rsidRDefault="009C276D" w:rsidP="00C04917">
      <w:pPr>
        <w:pStyle w:val="CBDDesicionText"/>
      </w:pPr>
      <w:r>
        <w:t>1.</w:t>
      </w:r>
      <w:r w:rsidR="00C04917">
        <w:tab/>
      </w:r>
      <w:r w:rsidR="00C04917" w:rsidRPr="00F53CD0">
        <w:rPr>
          <w:i/>
          <w:iCs/>
        </w:rPr>
        <w:t>Takes note</w:t>
      </w:r>
      <w:r w:rsidR="00C04917">
        <w:t xml:space="preserve"> of decision 17/</w:t>
      </w:r>
      <w:r w:rsidR="00062E89">
        <w:t>--</w:t>
      </w:r>
      <w:r w:rsidR="00C04917">
        <w:t xml:space="preserve"> of the Conference of the Parties to the Convention on Biological Diversity</w:t>
      </w:r>
      <w:r w:rsidR="0015279F">
        <w:rPr>
          <w:rStyle w:val="FootnoteReference"/>
        </w:rPr>
        <w:footnoteReference w:id="1"/>
      </w:r>
      <w:r w:rsidR="00C04917">
        <w:t xml:space="preserve"> on digital sequence information on genetic resources;</w:t>
      </w:r>
    </w:p>
    <w:p w14:paraId="1951D57D" w14:textId="418A21E5" w:rsidR="00C04917" w:rsidRDefault="009C276D" w:rsidP="00C04917">
      <w:pPr>
        <w:pStyle w:val="CBDDesicionText"/>
      </w:pPr>
      <w:r>
        <w:t>2</w:t>
      </w:r>
      <w:r w:rsidR="00C04917">
        <w:t>.</w:t>
      </w:r>
      <w:r w:rsidR="00C04917">
        <w:tab/>
      </w:r>
      <w:r w:rsidR="00C04917" w:rsidRPr="00F53CD0">
        <w:rPr>
          <w:i/>
          <w:iCs/>
        </w:rPr>
        <w:t>Welcomes</w:t>
      </w:r>
      <w:r w:rsidR="00C04917">
        <w:t xml:space="preserve"> the establishment of the </w:t>
      </w:r>
      <w:r w:rsidR="00062E89">
        <w:t>A</w:t>
      </w:r>
      <w:r w:rsidR="00C04917">
        <w:t xml:space="preserve">d </w:t>
      </w:r>
      <w:r w:rsidR="00062E89">
        <w:t>H</w:t>
      </w:r>
      <w:r w:rsidR="00C04917">
        <w:t xml:space="preserve">oc </w:t>
      </w:r>
      <w:r w:rsidR="00062E89">
        <w:t>O</w:t>
      </w:r>
      <w:r w:rsidR="00C04917">
        <w:t xml:space="preserve">pen-ended </w:t>
      </w:r>
      <w:r w:rsidR="00062E89">
        <w:t>W</w:t>
      </w:r>
      <w:r w:rsidR="00C04917">
        <w:t xml:space="preserve">orking </w:t>
      </w:r>
      <w:r w:rsidR="00062E89">
        <w:t>G</w:t>
      </w:r>
      <w:r w:rsidR="00C04917">
        <w:t xml:space="preserve">roup </w:t>
      </w:r>
      <w:r w:rsidR="00BF1A97" w:rsidRPr="00BF1A97">
        <w:t xml:space="preserve">on </w:t>
      </w:r>
      <w:r w:rsidR="00BF1A97">
        <w:t>B</w:t>
      </w:r>
      <w:r w:rsidR="00BF1A97" w:rsidRPr="00BF1A97">
        <w:t>enefit-</w:t>
      </w:r>
      <w:r w:rsidR="00B07CB2">
        <w:t>s</w:t>
      </w:r>
      <w:r w:rsidR="00BF1A97" w:rsidRPr="00BF1A97">
        <w:t xml:space="preserve">haring from the </w:t>
      </w:r>
      <w:r w:rsidR="00BF1A97">
        <w:t>U</w:t>
      </w:r>
      <w:r w:rsidR="00BF1A97" w:rsidRPr="00BF1A97">
        <w:t xml:space="preserve">se of </w:t>
      </w:r>
      <w:r w:rsidR="00BF1A97">
        <w:t>D</w:t>
      </w:r>
      <w:r w:rsidR="00BF1A97" w:rsidRPr="00BF1A97">
        <w:t xml:space="preserve">igital </w:t>
      </w:r>
      <w:r w:rsidR="00BF1A97">
        <w:t>S</w:t>
      </w:r>
      <w:r w:rsidR="00BF1A97" w:rsidRPr="00BF1A97">
        <w:t xml:space="preserve">equence </w:t>
      </w:r>
      <w:r w:rsidR="00BF1A97">
        <w:t>I</w:t>
      </w:r>
      <w:r w:rsidR="00BF1A97" w:rsidRPr="00BF1A97">
        <w:t xml:space="preserve">nformation on </w:t>
      </w:r>
      <w:r w:rsidR="00BF1A97">
        <w:t>G</w:t>
      </w:r>
      <w:r w:rsidR="00BF1A97" w:rsidRPr="00BF1A97">
        <w:t xml:space="preserve">enetic </w:t>
      </w:r>
      <w:r w:rsidR="00BF1A97">
        <w:t>R</w:t>
      </w:r>
      <w:r w:rsidR="00BF1A97" w:rsidRPr="00BF1A97">
        <w:t xml:space="preserve">esources </w:t>
      </w:r>
      <w:r w:rsidR="00C04917">
        <w:t>under decision 17/</w:t>
      </w:r>
      <w:r w:rsidR="00062E89">
        <w:t>--</w:t>
      </w:r>
      <w:r w:rsidR="009F5469">
        <w:t>;</w:t>
      </w:r>
    </w:p>
    <w:p w14:paraId="557AB421" w14:textId="5DE632B4" w:rsidR="00C04917" w:rsidRDefault="009C276D" w:rsidP="00C04917">
      <w:pPr>
        <w:pStyle w:val="CBDDesicionText"/>
      </w:pPr>
      <w:r>
        <w:t>3</w:t>
      </w:r>
      <w:r w:rsidR="00C04917">
        <w:t>.</w:t>
      </w:r>
      <w:r w:rsidR="00C04917">
        <w:tab/>
      </w:r>
      <w:r w:rsidR="00C04917" w:rsidRPr="00F53CD0">
        <w:rPr>
          <w:i/>
          <w:iCs/>
        </w:rPr>
        <w:t>Requests</w:t>
      </w:r>
      <w:r w:rsidR="00C04917">
        <w:t xml:space="preserve"> that the outcomes of the work undertaken pursuant to decision 17/</w:t>
      </w:r>
      <w:r w:rsidR="006033B2">
        <w:t>--</w:t>
      </w:r>
      <w:r w:rsidR="00C04917">
        <w:t xml:space="preserve">, including the recommendations of the </w:t>
      </w:r>
      <w:r w:rsidR="009D3A8A">
        <w:t>A</w:t>
      </w:r>
      <w:r w:rsidR="00C04917">
        <w:t xml:space="preserve">d </w:t>
      </w:r>
      <w:r w:rsidR="009D3A8A">
        <w:t>H</w:t>
      </w:r>
      <w:r w:rsidR="00C04917">
        <w:t xml:space="preserve">oc </w:t>
      </w:r>
      <w:r w:rsidR="009D3A8A">
        <w:t>O</w:t>
      </w:r>
      <w:r w:rsidR="00C04917">
        <w:t xml:space="preserve">pen-ended </w:t>
      </w:r>
      <w:r w:rsidR="009D3A8A">
        <w:t>W</w:t>
      </w:r>
      <w:r w:rsidR="00C04917">
        <w:t xml:space="preserve">orking </w:t>
      </w:r>
      <w:r w:rsidR="009D3A8A">
        <w:t>G</w:t>
      </w:r>
      <w:r w:rsidR="00C04917">
        <w:t>roup, be made available to the Conference of the Parties serving as the meeting of the Parties to the Nagoya Protocol at its seventh meeting</w:t>
      </w:r>
      <w:r w:rsidR="004D1E9B">
        <w:t>.</w:t>
      </w:r>
      <w:r w:rsidR="007323BD">
        <w:t>]</w:t>
      </w:r>
    </w:p>
    <w:p w14:paraId="5F2B403A" w14:textId="791488F9" w:rsidR="00A111D1" w:rsidRPr="003F1A75" w:rsidRDefault="00A111D1" w:rsidP="005649FD">
      <w:pPr>
        <w:pStyle w:val="CBDNormalNoNumber"/>
        <w:jc w:val="center"/>
      </w:pPr>
      <w:r w:rsidRPr="003F1A75">
        <w:t>__________</w:t>
      </w:r>
    </w:p>
    <w:sectPr w:rsidR="00A111D1" w:rsidRPr="003F1A75" w:rsidSect="005649FD">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20BCE4" w14:textId="77777777" w:rsidR="00E05C41" w:rsidRPr="003F1A75" w:rsidRDefault="00E05C41" w:rsidP="00CF1848">
      <w:r w:rsidRPr="003F1A75">
        <w:separator/>
      </w:r>
    </w:p>
  </w:endnote>
  <w:endnote w:type="continuationSeparator" w:id="0">
    <w:p w14:paraId="05F733FA" w14:textId="77777777" w:rsidR="00E05C41" w:rsidRPr="003F1A75" w:rsidRDefault="00E05C41"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38495F4E" w14:textId="77777777" w:rsidR="00D75CA6" w:rsidRPr="003F1A75" w:rsidRDefault="00D75CA6" w:rsidP="00D75CA6">
            <w:pPr>
              <w:pStyle w:val="Footer"/>
              <w:jc w:val="left"/>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noProof/>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noProof/>
                <w:szCs w:val="20"/>
              </w:rPr>
              <w:t>2</w:t>
            </w:r>
            <w:r w:rsidRPr="003F1A75">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52D40491" w14:textId="77777777" w:rsidR="00D75CA6" w:rsidRPr="003F1A75" w:rsidRDefault="00D75CA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AAC7AF" w14:textId="77777777" w:rsidR="00E05C41" w:rsidRPr="003F1A75" w:rsidRDefault="00E05C41" w:rsidP="00CF1848">
      <w:r w:rsidRPr="003F1A75">
        <w:separator/>
      </w:r>
    </w:p>
  </w:footnote>
  <w:footnote w:type="continuationSeparator" w:id="0">
    <w:p w14:paraId="5012A147" w14:textId="77777777" w:rsidR="00E05C41" w:rsidRPr="003F1A75" w:rsidRDefault="00E05C41" w:rsidP="00CF1848">
      <w:r w:rsidRPr="003F1A75">
        <w:continuationSeparator/>
      </w:r>
    </w:p>
  </w:footnote>
  <w:footnote w:id="1">
    <w:p w14:paraId="2CE03E4E" w14:textId="487CD720" w:rsidR="0015279F" w:rsidRPr="00CE2B1E" w:rsidRDefault="0015279F">
      <w:pPr>
        <w:pStyle w:val="FootnoteText"/>
        <w:rPr>
          <w:lang w:val="en-CA"/>
        </w:rPr>
      </w:pPr>
      <w:r>
        <w:rPr>
          <w:rStyle w:val="FootnoteReference"/>
        </w:rPr>
        <w:footnoteRef/>
      </w:r>
      <w:r>
        <w:t xml:space="preserve"> </w:t>
      </w:r>
      <w:r w:rsidRPr="0015279F">
        <w:t xml:space="preserve">United Nations, </w:t>
      </w:r>
      <w:r w:rsidRPr="00CE2B1E">
        <w:rPr>
          <w:i/>
          <w:iCs/>
        </w:rPr>
        <w:t>Treaty Series</w:t>
      </w:r>
      <w:r w:rsidRPr="0015279F">
        <w:t>, vol. 1760,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6BC2194B" w14:textId="77777777" w:rsidR="00534681" w:rsidRPr="003F1A75" w:rsidRDefault="00975047" w:rsidP="007C4951">
        <w:pPr>
          <w:pStyle w:val="Header"/>
          <w:spacing w:after="240"/>
          <w:rPr>
            <w:szCs w:val="20"/>
          </w:rPr>
        </w:pPr>
        <w:r>
          <w:rPr>
            <w:szCs w:val="20"/>
          </w:rPr>
          <w:t>CBD/NP/MOP/6/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15D2D135" w14:textId="77777777" w:rsidR="009505C9" w:rsidRPr="003F1A75" w:rsidRDefault="00975047" w:rsidP="007C4951">
        <w:pPr>
          <w:pStyle w:val="Header"/>
          <w:spacing w:after="240"/>
          <w:jc w:val="right"/>
        </w:pPr>
        <w:r>
          <w:t>CBD/NP/MOP/6/</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0C13"/>
    <w:rsid w:val="00006308"/>
    <w:rsid w:val="00062E89"/>
    <w:rsid w:val="0007171B"/>
    <w:rsid w:val="000B1F9D"/>
    <w:rsid w:val="000D0F68"/>
    <w:rsid w:val="000E673A"/>
    <w:rsid w:val="000F6945"/>
    <w:rsid w:val="000F74F5"/>
    <w:rsid w:val="000F78FC"/>
    <w:rsid w:val="001031DF"/>
    <w:rsid w:val="00105372"/>
    <w:rsid w:val="001054A6"/>
    <w:rsid w:val="00105649"/>
    <w:rsid w:val="001078A1"/>
    <w:rsid w:val="001312AD"/>
    <w:rsid w:val="001314BC"/>
    <w:rsid w:val="00131E7A"/>
    <w:rsid w:val="0013452D"/>
    <w:rsid w:val="00134846"/>
    <w:rsid w:val="0015279F"/>
    <w:rsid w:val="0016191E"/>
    <w:rsid w:val="00172AF6"/>
    <w:rsid w:val="00176CEE"/>
    <w:rsid w:val="001847AD"/>
    <w:rsid w:val="00186DD8"/>
    <w:rsid w:val="001A35EC"/>
    <w:rsid w:val="001B13FE"/>
    <w:rsid w:val="001B4755"/>
    <w:rsid w:val="00212197"/>
    <w:rsid w:val="00220E5C"/>
    <w:rsid w:val="0022591F"/>
    <w:rsid w:val="00227D0F"/>
    <w:rsid w:val="00227D4E"/>
    <w:rsid w:val="00264358"/>
    <w:rsid w:val="002A3E85"/>
    <w:rsid w:val="002B0C13"/>
    <w:rsid w:val="002D53B4"/>
    <w:rsid w:val="003008FE"/>
    <w:rsid w:val="00301239"/>
    <w:rsid w:val="0030169D"/>
    <w:rsid w:val="003020C9"/>
    <w:rsid w:val="003060EB"/>
    <w:rsid w:val="003079A2"/>
    <w:rsid w:val="003153EB"/>
    <w:rsid w:val="0032136E"/>
    <w:rsid w:val="00321985"/>
    <w:rsid w:val="00346B38"/>
    <w:rsid w:val="00351205"/>
    <w:rsid w:val="00362E96"/>
    <w:rsid w:val="00372F74"/>
    <w:rsid w:val="003A3A15"/>
    <w:rsid w:val="003F1A75"/>
    <w:rsid w:val="003F7224"/>
    <w:rsid w:val="00427D21"/>
    <w:rsid w:val="004406C2"/>
    <w:rsid w:val="00447F4A"/>
    <w:rsid w:val="00456F67"/>
    <w:rsid w:val="004644C2"/>
    <w:rsid w:val="00464C31"/>
    <w:rsid w:val="00467F9C"/>
    <w:rsid w:val="00483338"/>
    <w:rsid w:val="004D1E9B"/>
    <w:rsid w:val="004D3B6B"/>
    <w:rsid w:val="004D7D6E"/>
    <w:rsid w:val="0051006C"/>
    <w:rsid w:val="00534018"/>
    <w:rsid w:val="00534681"/>
    <w:rsid w:val="0056068E"/>
    <w:rsid w:val="00563442"/>
    <w:rsid w:val="0056348E"/>
    <w:rsid w:val="005649FD"/>
    <w:rsid w:val="00565B42"/>
    <w:rsid w:val="005A3806"/>
    <w:rsid w:val="005B35E2"/>
    <w:rsid w:val="005C4CE6"/>
    <w:rsid w:val="005D65F8"/>
    <w:rsid w:val="005F17FF"/>
    <w:rsid w:val="006033B2"/>
    <w:rsid w:val="006122BA"/>
    <w:rsid w:val="006478BF"/>
    <w:rsid w:val="006A73C1"/>
    <w:rsid w:val="006B2290"/>
    <w:rsid w:val="006C4065"/>
    <w:rsid w:val="00717D88"/>
    <w:rsid w:val="00720E54"/>
    <w:rsid w:val="00726A43"/>
    <w:rsid w:val="007323BD"/>
    <w:rsid w:val="00735206"/>
    <w:rsid w:val="00761A81"/>
    <w:rsid w:val="00786056"/>
    <w:rsid w:val="007907AC"/>
    <w:rsid w:val="007942D3"/>
    <w:rsid w:val="007B2099"/>
    <w:rsid w:val="007B6C09"/>
    <w:rsid w:val="007B7741"/>
    <w:rsid w:val="007C4951"/>
    <w:rsid w:val="007D4654"/>
    <w:rsid w:val="007D4BC3"/>
    <w:rsid w:val="007D5E36"/>
    <w:rsid w:val="007E09DA"/>
    <w:rsid w:val="007E0F8A"/>
    <w:rsid w:val="007F718D"/>
    <w:rsid w:val="00801FAD"/>
    <w:rsid w:val="00804AEE"/>
    <w:rsid w:val="0081700C"/>
    <w:rsid w:val="00817443"/>
    <w:rsid w:val="008178B6"/>
    <w:rsid w:val="0084076E"/>
    <w:rsid w:val="00865B74"/>
    <w:rsid w:val="00866063"/>
    <w:rsid w:val="008743CE"/>
    <w:rsid w:val="0087796A"/>
    <w:rsid w:val="008974F0"/>
    <w:rsid w:val="008A1499"/>
    <w:rsid w:val="008B012A"/>
    <w:rsid w:val="00906E17"/>
    <w:rsid w:val="00930BA1"/>
    <w:rsid w:val="0093169E"/>
    <w:rsid w:val="009505C9"/>
    <w:rsid w:val="00950752"/>
    <w:rsid w:val="00966424"/>
    <w:rsid w:val="00975047"/>
    <w:rsid w:val="009B02B2"/>
    <w:rsid w:val="009C276D"/>
    <w:rsid w:val="009C2DE6"/>
    <w:rsid w:val="009D3A8A"/>
    <w:rsid w:val="009F5469"/>
    <w:rsid w:val="00A111D1"/>
    <w:rsid w:val="00AA6F92"/>
    <w:rsid w:val="00AB3299"/>
    <w:rsid w:val="00AB6934"/>
    <w:rsid w:val="00AD38EF"/>
    <w:rsid w:val="00AF42DE"/>
    <w:rsid w:val="00B07CB2"/>
    <w:rsid w:val="00B3369F"/>
    <w:rsid w:val="00B51FC6"/>
    <w:rsid w:val="00B66895"/>
    <w:rsid w:val="00B66B6E"/>
    <w:rsid w:val="00B84E7D"/>
    <w:rsid w:val="00B94E6C"/>
    <w:rsid w:val="00BA02B6"/>
    <w:rsid w:val="00BB4606"/>
    <w:rsid w:val="00BD1372"/>
    <w:rsid w:val="00BD58AD"/>
    <w:rsid w:val="00BF1A97"/>
    <w:rsid w:val="00C04917"/>
    <w:rsid w:val="00C23D2F"/>
    <w:rsid w:val="00C24345"/>
    <w:rsid w:val="00C443BD"/>
    <w:rsid w:val="00C451C5"/>
    <w:rsid w:val="00C478E5"/>
    <w:rsid w:val="00C70250"/>
    <w:rsid w:val="00C9161D"/>
    <w:rsid w:val="00CA0C1D"/>
    <w:rsid w:val="00CD7C07"/>
    <w:rsid w:val="00CE2B1E"/>
    <w:rsid w:val="00CF1848"/>
    <w:rsid w:val="00D07AA4"/>
    <w:rsid w:val="00D12044"/>
    <w:rsid w:val="00D12AF1"/>
    <w:rsid w:val="00D170D9"/>
    <w:rsid w:val="00D33EFC"/>
    <w:rsid w:val="00D40DBC"/>
    <w:rsid w:val="00D61C85"/>
    <w:rsid w:val="00D75CA6"/>
    <w:rsid w:val="00D76A18"/>
    <w:rsid w:val="00D80849"/>
    <w:rsid w:val="00D82E8F"/>
    <w:rsid w:val="00D8767A"/>
    <w:rsid w:val="00D94E20"/>
    <w:rsid w:val="00DB1EFB"/>
    <w:rsid w:val="00DB5E0F"/>
    <w:rsid w:val="00DB611C"/>
    <w:rsid w:val="00DD118C"/>
    <w:rsid w:val="00DD48A8"/>
    <w:rsid w:val="00DE765C"/>
    <w:rsid w:val="00DF0E88"/>
    <w:rsid w:val="00E054C6"/>
    <w:rsid w:val="00E05C41"/>
    <w:rsid w:val="00E66235"/>
    <w:rsid w:val="00E83C24"/>
    <w:rsid w:val="00E9318D"/>
    <w:rsid w:val="00E93F3E"/>
    <w:rsid w:val="00EA645B"/>
    <w:rsid w:val="00F063C2"/>
    <w:rsid w:val="00F46534"/>
    <w:rsid w:val="00F53193"/>
    <w:rsid w:val="00F5357E"/>
    <w:rsid w:val="00F53CD0"/>
    <w:rsid w:val="00F56DE4"/>
    <w:rsid w:val="00F6586C"/>
    <w:rsid w:val="00F9038B"/>
    <w:rsid w:val="00F94774"/>
    <w:rsid w:val="00FA663B"/>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C9F2292"/>
  <w15:docId w15:val="{A2FB6C9F-EF4D-4888-8DFB-EA669258DC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semiHidden/>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semiHidden/>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uiPriority w:val="99"/>
    <w:qFormat/>
    <w:rsid w:val="00D07AA4"/>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 Type="http://schemas.openxmlformats.org/officeDocument/2006/relationships/customXml" Target="../customXml/item2.xml"/><Relationship Id="rId16" Type="http://schemas.openxmlformats.org/officeDocument/2006/relationships/hyperlink" Target="https://www.cbd.int/decisions/np-mop?m=np-mop-04"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s/np-mop?m=np-mop-03"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OneDrive%20-%20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1655F7C16F4CD6AA12DCC7F4399906"/>
        <w:category>
          <w:name w:val="General"/>
          <w:gallery w:val="placeholder"/>
        </w:category>
        <w:types>
          <w:type w:val="bbPlcHdr"/>
        </w:types>
        <w:behaviors>
          <w:behavior w:val="content"/>
        </w:behaviors>
        <w:guid w:val="{5AEF3F26-B1AC-41A7-B96F-6620C1F5144F}"/>
      </w:docPartPr>
      <w:docPartBody>
        <w:p w:rsidR="00B26A57" w:rsidRDefault="00D734FA">
          <w:pPr>
            <w:pStyle w:val="231655F7C16F4CD6AA12DCC7F439990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B7993"/>
    <w:rsid w:val="000C4317"/>
    <w:rsid w:val="001C5EE1"/>
    <w:rsid w:val="00264358"/>
    <w:rsid w:val="00362E96"/>
    <w:rsid w:val="005864D9"/>
    <w:rsid w:val="005A3806"/>
    <w:rsid w:val="005C1D77"/>
    <w:rsid w:val="00761A81"/>
    <w:rsid w:val="00802FF8"/>
    <w:rsid w:val="00811CF7"/>
    <w:rsid w:val="00953896"/>
    <w:rsid w:val="00B26A57"/>
    <w:rsid w:val="00B66B6E"/>
    <w:rsid w:val="00D734FA"/>
    <w:rsid w:val="00E054C6"/>
    <w:rsid w:val="00E367E0"/>
    <w:rsid w:val="00EA645B"/>
    <w:rsid w:val="00EB7993"/>
    <w:rsid w:val="00F43565"/>
    <w:rsid w:val="00F758B7"/>
  </w:rsids>
  <m:mathPr>
    <m:mathFont m:val="Cambria Math"/>
    <m:brkBin m:val="before"/>
    <m:brkBinSub m:val="--"/>
    <m:smallFrac m:val="0"/>
    <m:dispDef/>
    <m:lMargin m:val="0"/>
    <m:rMargin m:val="0"/>
    <m:defJc m:val="centerGroup"/>
    <m:wrapIndent m:val="1440"/>
    <m:intLim m:val="subSup"/>
    <m:naryLim m:val="undOvr"/>
  </m:mathPr>
  <w:themeFontLang w:val="en-CA"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1655F7C16F4CD6AA12DCC7F4399906">
    <w:name w:val="231655F7C16F4CD6AA12DCC7F43999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BE8E999F-8FD1-4850-9E58-B670908338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Template>
  <TotalTime>2</TotalTime>
  <Pages>1</Pages>
  <Words>236</Words>
  <Characters>1346</Characters>
  <Application>Microsoft Office Word</Application>
  <DocSecurity>0</DocSecurity>
  <Lines>11</Lines>
  <Paragraphs>3</Paragraphs>
  <ScaleCrop>false</ScaleCrop>
  <HeadingPairs>
    <vt:vector size="2" baseType="variant">
      <vt:variant>
        <vt:lpstr>Title</vt:lpstr>
      </vt:variant>
      <vt:variant>
        <vt:i4>1</vt:i4>
      </vt:variant>
    </vt:vector>
  </HeadingPairs>
  <TitlesOfParts>
    <vt:vector size="1" baseType="lpstr">
      <vt:lpstr>Digital sequence information on genetic resources</vt:lpstr>
    </vt:vector>
  </TitlesOfParts>
  <Company>SCBD</Company>
  <LinksUpToDate>false</LinksUpToDate>
  <CharactersWithSpaces>1579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sequence information on genetic resources</dc:title>
  <dc:subject>CBD/NP/MOP/6/</dc:subject>
  <dc:creator>Veronique Lefebvre</dc:creator>
  <cp:keywords>Convention on Biological Diversity</cp:keywords>
  <cp:lastModifiedBy>Veronique Lefebvre</cp:lastModifiedBy>
  <cp:revision>4</cp:revision>
  <cp:lastPrinted>2020-01-21T16:56:00Z</cp:lastPrinted>
  <dcterms:created xsi:type="dcterms:W3CDTF">2026-10-30T17:21:00Z</dcterms:created>
  <dcterms:modified xsi:type="dcterms:W3CDTF">2026-10-30T17:22:00Z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