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rsidRPr="00484B68" w14:paraId="07F6750D" w14:textId="77777777" w:rsidTr="009C2DE6">
        <w:trPr>
          <w:trHeight w:val="851"/>
        </w:trPr>
        <w:tc>
          <w:tcPr>
            <w:tcW w:w="976" w:type="dxa"/>
            <w:tcBorders>
              <w:bottom w:val="single" w:sz="12" w:space="0" w:color="auto"/>
            </w:tcBorders>
          </w:tcPr>
          <w:p w14:paraId="1DEFF495" w14:textId="77777777" w:rsidR="00C9161D" w:rsidRPr="00484B68" w:rsidRDefault="00C9161D" w:rsidP="00321985">
            <w:r w:rsidRPr="00484B68">
              <w:rPr>
                <w:noProof/>
                <w:lang w:val="en-US"/>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986B63F" w14:textId="1087733B" w:rsidR="00FA663B" w:rsidRPr="00484B68" w:rsidRDefault="00AA6F92" w:rsidP="00321985">
            <w:r w:rsidRPr="00484B68">
              <w:rPr>
                <w:noProof/>
              </w:rPr>
              <w:drawing>
                <wp:inline distT="0" distB="0" distL="0" distR="0" wp14:anchorId="4030DC6E" wp14:editId="44D003EB">
                  <wp:extent cx="500870" cy="360000"/>
                  <wp:effectExtent l="0" t="0" r="0" b="254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00870" cy="360000"/>
                          </a:xfrm>
                          <a:prstGeom prst="rect">
                            <a:avLst/>
                          </a:prstGeom>
                          <a:noFill/>
                          <a:ln>
                            <a:noFill/>
                          </a:ln>
                        </pic:spPr>
                      </pic:pic>
                    </a:graphicData>
                  </a:graphic>
                </wp:inline>
              </w:drawing>
            </w:r>
          </w:p>
        </w:tc>
        <w:tc>
          <w:tcPr>
            <w:tcW w:w="4090" w:type="dxa"/>
            <w:tcBorders>
              <w:bottom w:val="single" w:sz="12" w:space="0" w:color="auto"/>
            </w:tcBorders>
          </w:tcPr>
          <w:p w14:paraId="600A589D" w14:textId="77777777" w:rsidR="00C9161D" w:rsidRPr="00484B68" w:rsidRDefault="00C9161D" w:rsidP="00C9161D">
            <w:pPr>
              <w:jc w:val="right"/>
              <w:rPr>
                <w:rFonts w:ascii="Arial" w:hAnsi="Arial" w:cs="Arial"/>
                <w:b/>
                <w:sz w:val="32"/>
                <w:szCs w:val="32"/>
              </w:rPr>
            </w:pPr>
            <w:r w:rsidRPr="00484B68">
              <w:rPr>
                <w:rFonts w:ascii="Arial" w:hAnsi="Arial" w:cs="Arial"/>
                <w:b/>
                <w:sz w:val="32"/>
                <w:szCs w:val="32"/>
              </w:rPr>
              <w:t>CBD</w:t>
            </w:r>
          </w:p>
        </w:tc>
      </w:tr>
      <w:tr w:rsidR="00C9161D" w:rsidRPr="00484B68" w14:paraId="6F751905" w14:textId="77777777" w:rsidTr="00CF1848">
        <w:tc>
          <w:tcPr>
            <w:tcW w:w="6117" w:type="dxa"/>
            <w:gridSpan w:val="2"/>
            <w:tcBorders>
              <w:top w:val="single" w:sz="12" w:space="0" w:color="auto"/>
              <w:bottom w:val="single" w:sz="36" w:space="0" w:color="auto"/>
            </w:tcBorders>
            <w:vAlign w:val="center"/>
          </w:tcPr>
          <w:p w14:paraId="14F52A6C" w14:textId="77777777" w:rsidR="00C9161D" w:rsidRPr="00484B68" w:rsidRDefault="00C9161D" w:rsidP="00C9161D">
            <w:r w:rsidRPr="00484B68">
              <w:rPr>
                <w:noProof/>
                <w:lang w:val="en-US"/>
              </w:rPr>
              <w:drawing>
                <wp:inline distT="0" distB="0" distL="0" distR="0" wp14:anchorId="7BABC8B6" wp14:editId="083FE5C8">
                  <wp:extent cx="2887853" cy="1080000"/>
                  <wp:effectExtent l="0" t="0" r="8255" b="12700"/>
                  <wp:docPr id="4" name="Picture 4" descr="Macintosh HD:Users:bilodeau:Desktop:logos:template 2017:cbd.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Macintosh HD:Users:bilodeau:Desktop:logos:template 2017:cbd.emf"/>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87853" cy="108000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484B68" w:rsidRDefault="00C9161D" w:rsidP="00176CEE">
            <w:pPr>
              <w:ind w:left="1215"/>
              <w:rPr>
                <w:szCs w:val="22"/>
              </w:rPr>
            </w:pPr>
            <w:r w:rsidRPr="00484B68">
              <w:rPr>
                <w:szCs w:val="22"/>
              </w:rPr>
              <w:t>Distr.</w:t>
            </w:r>
          </w:p>
          <w:p w14:paraId="0C21C438" w14:textId="79E12067" w:rsidR="00C9161D" w:rsidRPr="00484B68" w:rsidRDefault="00134846" w:rsidP="00176CEE">
            <w:pPr>
              <w:ind w:left="1215"/>
              <w:rPr>
                <w:szCs w:val="22"/>
              </w:rPr>
            </w:pPr>
            <w:r w:rsidRPr="00484B68">
              <w:rPr>
                <w:caps/>
                <w:szCs w:val="22"/>
              </w:rPr>
              <w:t>GENERAL</w:t>
            </w:r>
          </w:p>
          <w:p w14:paraId="06715052" w14:textId="77777777" w:rsidR="00C9161D" w:rsidRPr="00484B68" w:rsidRDefault="00C9161D" w:rsidP="00176CEE">
            <w:pPr>
              <w:ind w:left="1215"/>
              <w:rPr>
                <w:szCs w:val="22"/>
              </w:rPr>
            </w:pPr>
          </w:p>
          <w:p w14:paraId="44230134" w14:textId="27CC85F5" w:rsidR="00C9161D" w:rsidRPr="00484B68" w:rsidRDefault="00423C22" w:rsidP="00176CEE">
            <w:pPr>
              <w:ind w:left="1215"/>
              <w:rPr>
                <w:szCs w:val="22"/>
              </w:rPr>
            </w:pPr>
            <w:sdt>
              <w:sdtPr>
                <w:rPr>
                  <w:lang w:val="en-US"/>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4B465C" w:rsidRPr="00484B68">
                  <w:rPr>
                    <w:lang w:val="en-US"/>
                  </w:rPr>
                  <w:t>CBD/CP/MOP/10/9</w:t>
                </w:r>
              </w:sdtContent>
            </w:sdt>
          </w:p>
          <w:p w14:paraId="0DF1F033" w14:textId="1D0F54D3" w:rsidR="00C9161D" w:rsidRPr="00484B68" w:rsidRDefault="000360FC" w:rsidP="00176CEE">
            <w:pPr>
              <w:ind w:left="1215"/>
              <w:rPr>
                <w:szCs w:val="22"/>
              </w:rPr>
            </w:pPr>
            <w:r w:rsidRPr="00484B68">
              <w:rPr>
                <w:szCs w:val="22"/>
                <w:lang w:val="en-US"/>
              </w:rPr>
              <w:t>31</w:t>
            </w:r>
            <w:r w:rsidR="00236714" w:rsidRPr="00484B68">
              <w:rPr>
                <w:szCs w:val="22"/>
                <w:lang w:val="en-US"/>
              </w:rPr>
              <w:t xml:space="preserve"> </w:t>
            </w:r>
            <w:r w:rsidR="00A1320E" w:rsidRPr="00484B68">
              <w:rPr>
                <w:szCs w:val="22"/>
                <w:lang w:val="en-US"/>
              </w:rPr>
              <w:t>January</w:t>
            </w:r>
            <w:r w:rsidR="00F6586C" w:rsidRPr="00484B68">
              <w:rPr>
                <w:szCs w:val="22"/>
                <w:lang w:val="en-US"/>
              </w:rPr>
              <w:t xml:space="preserve"> 20</w:t>
            </w:r>
            <w:r w:rsidR="008314C2" w:rsidRPr="00484B68">
              <w:rPr>
                <w:szCs w:val="22"/>
                <w:lang w:val="en-US"/>
              </w:rPr>
              <w:t>2</w:t>
            </w:r>
            <w:r w:rsidR="00A1320E" w:rsidRPr="00484B68">
              <w:rPr>
                <w:szCs w:val="22"/>
                <w:lang w:val="en-US"/>
              </w:rPr>
              <w:t>2</w:t>
            </w:r>
          </w:p>
          <w:p w14:paraId="159892DF" w14:textId="77777777" w:rsidR="00C9161D" w:rsidRPr="00484B68" w:rsidRDefault="00C9161D" w:rsidP="00176CEE">
            <w:pPr>
              <w:ind w:left="1215"/>
              <w:rPr>
                <w:szCs w:val="22"/>
              </w:rPr>
            </w:pPr>
          </w:p>
          <w:p w14:paraId="19472D49" w14:textId="77777777" w:rsidR="00C9161D" w:rsidRPr="00484B68" w:rsidRDefault="006B2290" w:rsidP="00176CEE">
            <w:pPr>
              <w:ind w:left="1215"/>
              <w:rPr>
                <w:szCs w:val="22"/>
              </w:rPr>
            </w:pPr>
            <w:r w:rsidRPr="00484B68">
              <w:rPr>
                <w:szCs w:val="22"/>
              </w:rPr>
              <w:t xml:space="preserve">ORIGINAL: </w:t>
            </w:r>
            <w:r w:rsidR="00C9161D" w:rsidRPr="00484B68">
              <w:rPr>
                <w:szCs w:val="22"/>
              </w:rPr>
              <w:t>ENGLISH</w:t>
            </w:r>
          </w:p>
          <w:p w14:paraId="5AA10CCE" w14:textId="77777777" w:rsidR="00C9161D" w:rsidRPr="00484B68" w:rsidRDefault="00C9161D"/>
        </w:tc>
      </w:tr>
    </w:tbl>
    <w:p w14:paraId="7A4DBB04" w14:textId="7D63D375" w:rsidR="00134846" w:rsidRPr="00C65740" w:rsidRDefault="008314C2" w:rsidP="00345BEB">
      <w:pPr>
        <w:pStyle w:val="meetingname"/>
        <w:ind w:left="144" w:right="4392" w:hanging="144"/>
        <w:jc w:val="left"/>
      </w:pPr>
      <w:r w:rsidRPr="00484B68">
        <w:rPr>
          <w:snapToGrid w:val="0"/>
        </w:rPr>
        <w:t xml:space="preserve">CONFERENCE OF THE PARTIES TO THE CONVENTION ON BIOLOGICAL DIVERSITY SERVING AS THE MEETING OF THE PARTIES TO THE CARTAGENA PROTOCOL ON </w:t>
      </w:r>
      <w:r w:rsidRPr="00C65740">
        <w:rPr>
          <w:snapToGrid w:val="0"/>
        </w:rPr>
        <w:t>BIOSAFETY</w:t>
      </w:r>
    </w:p>
    <w:p w14:paraId="130C7F5E" w14:textId="75A24895" w:rsidR="00134846" w:rsidRPr="00E03B59" w:rsidRDefault="008314C2" w:rsidP="00134846">
      <w:pPr>
        <w:ind w:left="284" w:hanging="284"/>
        <w:jc w:val="left"/>
        <w:rPr>
          <w:snapToGrid w:val="0"/>
          <w:szCs w:val="22"/>
          <w:lang w:eastAsia="nb-NO"/>
        </w:rPr>
      </w:pPr>
      <w:r w:rsidRPr="00E03B59">
        <w:rPr>
          <w:snapToGrid w:val="0"/>
          <w:szCs w:val="22"/>
          <w:lang w:eastAsia="nb-NO"/>
        </w:rPr>
        <w:t>Tenth</w:t>
      </w:r>
      <w:r w:rsidR="00134846" w:rsidRPr="00E03B59">
        <w:rPr>
          <w:snapToGrid w:val="0"/>
          <w:szCs w:val="22"/>
          <w:lang w:eastAsia="nb-NO"/>
        </w:rPr>
        <w:t xml:space="preserve"> meeting</w:t>
      </w:r>
    </w:p>
    <w:p w14:paraId="617EF6D0" w14:textId="7F41AA5F" w:rsidR="00134846" w:rsidRPr="00E03B59" w:rsidRDefault="008314C2" w:rsidP="00B33406">
      <w:pPr>
        <w:ind w:left="284" w:hanging="284"/>
        <w:jc w:val="left"/>
        <w:rPr>
          <w:snapToGrid w:val="0"/>
          <w:szCs w:val="22"/>
          <w:lang w:eastAsia="nb-NO"/>
        </w:rPr>
      </w:pPr>
      <w:r w:rsidRPr="00345BEB">
        <w:rPr>
          <w:snapToGrid w:val="0"/>
          <w:szCs w:val="22"/>
          <w:lang w:eastAsia="nb-NO"/>
        </w:rPr>
        <w:t xml:space="preserve">Kunming, China, </w:t>
      </w:r>
      <w:r w:rsidR="00251389" w:rsidRPr="00E03B59">
        <w:rPr>
          <w:snapToGrid w:val="0"/>
          <w:szCs w:val="22"/>
          <w:lang w:eastAsia="nb-NO"/>
        </w:rPr>
        <w:t xml:space="preserve">11 to 15 October 2021 </w:t>
      </w:r>
      <w:r w:rsidR="00C52596" w:rsidRPr="00345BEB">
        <w:rPr>
          <w:snapToGrid w:val="0"/>
          <w:szCs w:val="22"/>
          <w:lang w:eastAsia="nb-NO"/>
        </w:rPr>
        <w:br/>
      </w:r>
      <w:r w:rsidR="00251389" w:rsidRPr="00E03B59">
        <w:rPr>
          <w:snapToGrid w:val="0"/>
          <w:szCs w:val="22"/>
          <w:lang w:eastAsia="nb-NO"/>
        </w:rPr>
        <w:t xml:space="preserve">and </w:t>
      </w:r>
      <w:r w:rsidR="000E5C7B" w:rsidRPr="00345BEB">
        <w:rPr>
          <w:snapToGrid w:val="0"/>
          <w:szCs w:val="22"/>
          <w:lang w:eastAsia="nb-NO"/>
        </w:rPr>
        <w:t>d</w:t>
      </w:r>
      <w:r w:rsidR="00065CC9" w:rsidRPr="00345BEB">
        <w:t>ates to be confirmed</w:t>
      </w:r>
    </w:p>
    <w:p w14:paraId="5ECF7635" w14:textId="155A0EC4" w:rsidR="00C9161D" w:rsidRPr="00484B68" w:rsidRDefault="000360FC" w:rsidP="00C9161D">
      <w:r w:rsidRPr="00E03B59">
        <w:rPr>
          <w:snapToGrid w:val="0"/>
          <w:szCs w:val="22"/>
        </w:rPr>
        <w:t>Agenda i</w:t>
      </w:r>
      <w:r w:rsidR="00134846" w:rsidRPr="00E03B59">
        <w:rPr>
          <w:snapToGrid w:val="0"/>
          <w:szCs w:val="22"/>
        </w:rPr>
        <w:t xml:space="preserve">tem </w:t>
      </w:r>
      <w:r w:rsidR="000C171B" w:rsidRPr="00E03B59">
        <w:rPr>
          <w:snapToGrid w:val="0"/>
          <w:szCs w:val="22"/>
        </w:rPr>
        <w:t>17</w:t>
      </w:r>
    </w:p>
    <w:p w14:paraId="57F6B7A1" w14:textId="3B826B62" w:rsidR="00C9161D" w:rsidRPr="00484B68" w:rsidRDefault="00423C22" w:rsidP="00345BEB">
      <w:pPr>
        <w:spacing w:before="240" w:after="240"/>
        <w:ind w:left="900" w:right="996"/>
        <w:jc w:val="center"/>
        <w:rPr>
          <w:b/>
          <w:caps/>
        </w:rPr>
      </w:pPr>
      <w:sdt>
        <w:sdtPr>
          <w:rPr>
            <w:rFonts w:ascii="Times New Roman Bold" w:hAnsi="Times New Roman Bold"/>
            <w:b/>
            <w:bCs/>
            <w:iCs/>
            <w:caps/>
          </w:rPr>
          <w:alias w:val="Title"/>
          <w:tag w:val=""/>
          <w:id w:val="772832786"/>
          <w:placeholder>
            <w:docPart w:val="2F635DBAB4524DC8B3348A7758D5E739"/>
          </w:placeholder>
          <w:dataBinding w:prefixMappings="xmlns:ns0='http://purl.org/dc/elements/1.1/' xmlns:ns1='http://schemas.openxmlformats.org/package/2006/metadata/core-properties' " w:xpath="/ns1:coreProperties[1]/ns0:title[1]" w:storeItemID="{6C3C8BC8-F283-45AE-878A-BAB7291924A1}"/>
          <w:text/>
        </w:sdtPr>
        <w:sdtEndPr/>
        <w:sdtContent>
          <w:r w:rsidR="00136B8C" w:rsidRPr="00484B68">
            <w:rPr>
              <w:rFonts w:ascii="Times New Roman Bold" w:hAnsi="Times New Roman Bold"/>
              <w:b/>
              <w:bCs/>
              <w:iCs/>
              <w:caps/>
            </w:rPr>
            <w:t>Nagoya – Kuala Lumpur Supplementary Protocol on Liability And Redress</w:t>
          </w:r>
        </w:sdtContent>
      </w:sdt>
    </w:p>
    <w:p w14:paraId="339A4782" w14:textId="6C63E97A" w:rsidR="00176CEE" w:rsidRPr="00345BEB" w:rsidRDefault="00793FCD" w:rsidP="00345BEB">
      <w:pPr>
        <w:pStyle w:val="Para1"/>
        <w:keepNext/>
        <w:numPr>
          <w:ilvl w:val="0"/>
          <w:numId w:val="0"/>
        </w:numPr>
        <w:jc w:val="center"/>
        <w:rPr>
          <w:i/>
          <w:iCs/>
        </w:rPr>
      </w:pPr>
      <w:r w:rsidRPr="00345BEB">
        <w:rPr>
          <w:i/>
          <w:iCs/>
          <w:snapToGrid/>
          <w:szCs w:val="24"/>
        </w:rPr>
        <w:t>Note by the Executive Secretary</w:t>
      </w:r>
    </w:p>
    <w:p w14:paraId="40B61068" w14:textId="7B44F82F" w:rsidR="00C9161D" w:rsidRPr="00484B68" w:rsidRDefault="008314C2" w:rsidP="00C30E3A">
      <w:pPr>
        <w:pStyle w:val="Heading1"/>
        <w:numPr>
          <w:ilvl w:val="0"/>
          <w:numId w:val="5"/>
        </w:numPr>
        <w:ind w:left="0" w:firstLine="0"/>
      </w:pPr>
      <w:r w:rsidRPr="00484B68">
        <w:t>Introduction</w:t>
      </w:r>
    </w:p>
    <w:p w14:paraId="55FEE291" w14:textId="7EEE2416" w:rsidR="00314B19" w:rsidRPr="00484B68" w:rsidRDefault="00314B19" w:rsidP="00BA279C">
      <w:pPr>
        <w:pStyle w:val="HEADING"/>
        <w:numPr>
          <w:ilvl w:val="0"/>
          <w:numId w:val="6"/>
        </w:numPr>
        <w:spacing w:before="120"/>
        <w:ind w:left="0" w:firstLine="0"/>
        <w:jc w:val="both"/>
        <w:rPr>
          <w:b w:val="0"/>
          <w:bCs w:val="0"/>
          <w:caps w:val="0"/>
        </w:rPr>
      </w:pPr>
      <w:r w:rsidRPr="00484B68">
        <w:rPr>
          <w:b w:val="0"/>
          <w:bCs w:val="0"/>
          <w:caps w:val="0"/>
        </w:rPr>
        <w:t xml:space="preserve">The Nagoya – Kuala Lumpur Supplementary Protocol on Liability and Redress to the Cartagena Protocol on Biosafety (Supplementary Protocol hereinafter) was adopted by the Conference of the Parties serving as the meeting of the Parties to the Cartagena Protocol on Biosafety at its fifth meeting through </w:t>
      </w:r>
      <w:hyperlink r:id="rId15" w:history="1">
        <w:r w:rsidRPr="00345BEB">
          <w:rPr>
            <w:rStyle w:val="Hyperlink"/>
            <w:b w:val="0"/>
            <w:bCs w:val="0"/>
            <w:caps w:val="0"/>
            <w:color w:val="auto"/>
            <w:sz w:val="22"/>
            <w:u w:val="none"/>
          </w:rPr>
          <w:t xml:space="preserve">decision </w:t>
        </w:r>
        <w:r w:rsidRPr="00484B68">
          <w:rPr>
            <w:rStyle w:val="Hyperlink"/>
            <w:b w:val="0"/>
            <w:bCs w:val="0"/>
            <w:caps w:val="0"/>
            <w:sz w:val="22"/>
          </w:rPr>
          <w:t>BS-V/11</w:t>
        </w:r>
      </w:hyperlink>
      <w:r w:rsidRPr="00484B68">
        <w:rPr>
          <w:b w:val="0"/>
          <w:bCs w:val="0"/>
          <w:caps w:val="0"/>
        </w:rPr>
        <w:t>. The Supplementary Protocol entered into force on 5 March 2018.</w:t>
      </w:r>
    </w:p>
    <w:p w14:paraId="272C6AEC" w14:textId="477CA78C" w:rsidR="005777C2" w:rsidRPr="00484B68" w:rsidRDefault="00B33406" w:rsidP="00BA279C">
      <w:pPr>
        <w:pStyle w:val="HEADING"/>
        <w:numPr>
          <w:ilvl w:val="0"/>
          <w:numId w:val="6"/>
        </w:numPr>
        <w:spacing w:before="120"/>
        <w:ind w:left="0" w:firstLine="0"/>
        <w:jc w:val="both"/>
        <w:rPr>
          <w:b w:val="0"/>
          <w:bCs w:val="0"/>
          <w:caps w:val="0"/>
        </w:rPr>
      </w:pPr>
      <w:r w:rsidRPr="00484B68">
        <w:rPr>
          <w:b w:val="0"/>
          <w:bCs w:val="0"/>
          <w:caps w:val="0"/>
        </w:rPr>
        <w:t xml:space="preserve">At its ninth </w:t>
      </w:r>
      <w:r w:rsidRPr="004202A9">
        <w:rPr>
          <w:b w:val="0"/>
          <w:bCs w:val="0"/>
          <w:caps w:val="0"/>
        </w:rPr>
        <w:t xml:space="preserve">meeting, </w:t>
      </w:r>
      <w:r w:rsidR="002C1BFC" w:rsidRPr="004202A9">
        <w:rPr>
          <w:b w:val="0"/>
          <w:bCs w:val="0"/>
          <w:caps w:val="0"/>
        </w:rPr>
        <w:t xml:space="preserve">in </w:t>
      </w:r>
      <w:r w:rsidR="002C1BFC" w:rsidRPr="00345BEB">
        <w:rPr>
          <w:b w:val="0"/>
          <w:bCs w:val="0"/>
          <w:caps w:val="0"/>
        </w:rPr>
        <w:t>decision</w:t>
      </w:r>
      <w:r w:rsidR="002C1BFC" w:rsidRPr="004202A9">
        <w:rPr>
          <w:caps w:val="0"/>
        </w:rPr>
        <w:t xml:space="preserve"> </w:t>
      </w:r>
      <w:hyperlink r:id="rId16" w:history="1">
        <w:r w:rsidR="003E660B" w:rsidRPr="004202A9">
          <w:rPr>
            <w:rStyle w:val="Hyperlink"/>
            <w:b w:val="0"/>
            <w:bCs w:val="0"/>
            <w:caps w:val="0"/>
            <w:sz w:val="22"/>
          </w:rPr>
          <w:t>CP-9/15</w:t>
        </w:r>
      </w:hyperlink>
      <w:r w:rsidRPr="004202A9">
        <w:rPr>
          <w:b w:val="0"/>
          <w:bCs w:val="0"/>
          <w:caps w:val="0"/>
        </w:rPr>
        <w:t>, the Conference of the Parties serving as the meeting of the Parties</w:t>
      </w:r>
      <w:r w:rsidR="00192971" w:rsidRPr="00965B8F">
        <w:rPr>
          <w:b w:val="0"/>
          <w:bCs w:val="0"/>
          <w:caps w:val="0"/>
        </w:rPr>
        <w:t>, in accordance with Article 10, paragraph 3, of the Supplementary Protocol,</w:t>
      </w:r>
      <w:r w:rsidRPr="004202A9">
        <w:rPr>
          <w:b w:val="0"/>
          <w:bCs w:val="0"/>
          <w:caps w:val="0"/>
        </w:rPr>
        <w:t xml:space="preserve"> requested the Executive Secretary to undertake a study of financial security mechanisms</w:t>
      </w:r>
      <w:r w:rsidR="00192971" w:rsidRPr="004202A9">
        <w:rPr>
          <w:b w:val="0"/>
          <w:bCs w:val="0"/>
          <w:caps w:val="0"/>
        </w:rPr>
        <w:t xml:space="preserve"> </w:t>
      </w:r>
      <w:r w:rsidRPr="004202A9">
        <w:rPr>
          <w:b w:val="0"/>
          <w:bCs w:val="0"/>
          <w:caps w:val="0"/>
        </w:rPr>
        <w:t xml:space="preserve">for consideration by the </w:t>
      </w:r>
      <w:r w:rsidR="006A1A5E" w:rsidRPr="004202A9">
        <w:rPr>
          <w:b w:val="0"/>
          <w:bCs w:val="0"/>
          <w:caps w:val="0"/>
        </w:rPr>
        <w:t xml:space="preserve">Conference of the Parties serving as the meeting of the Parties </w:t>
      </w:r>
      <w:r w:rsidR="001C4D19" w:rsidRPr="004202A9">
        <w:rPr>
          <w:b w:val="0"/>
          <w:bCs w:val="0"/>
          <w:caps w:val="0"/>
        </w:rPr>
        <w:t xml:space="preserve">to the </w:t>
      </w:r>
      <w:r w:rsidR="00FB3814" w:rsidRPr="004202A9">
        <w:rPr>
          <w:b w:val="0"/>
          <w:bCs w:val="0"/>
          <w:caps w:val="0"/>
        </w:rPr>
        <w:t>Cartagena</w:t>
      </w:r>
      <w:r w:rsidR="00FB3814" w:rsidRPr="00484B68">
        <w:rPr>
          <w:b w:val="0"/>
          <w:bCs w:val="0"/>
          <w:caps w:val="0"/>
        </w:rPr>
        <w:t xml:space="preserve"> Protocol on Biosafety </w:t>
      </w:r>
      <w:r w:rsidR="008B3BFE" w:rsidRPr="00484B68">
        <w:rPr>
          <w:b w:val="0"/>
          <w:bCs w:val="0"/>
          <w:caps w:val="0"/>
        </w:rPr>
        <w:t xml:space="preserve">serving as the meeting of the Parties to the </w:t>
      </w:r>
      <w:r w:rsidR="001C4D19" w:rsidRPr="00484B68">
        <w:rPr>
          <w:b w:val="0"/>
          <w:bCs w:val="0"/>
          <w:caps w:val="0"/>
        </w:rPr>
        <w:t xml:space="preserve">Supplementary Protocol at its </w:t>
      </w:r>
      <w:r w:rsidRPr="00484B68">
        <w:rPr>
          <w:b w:val="0"/>
          <w:bCs w:val="0"/>
          <w:caps w:val="0"/>
        </w:rPr>
        <w:t>next meeting.</w:t>
      </w:r>
    </w:p>
    <w:p w14:paraId="2725584F" w14:textId="059517FC" w:rsidR="00FD487A" w:rsidRPr="006606F1" w:rsidRDefault="00D25528" w:rsidP="00345BEB">
      <w:pPr>
        <w:pStyle w:val="Para1"/>
        <w:numPr>
          <w:ilvl w:val="0"/>
          <w:numId w:val="6"/>
        </w:numPr>
        <w:suppressLineNumbers/>
        <w:suppressAutoHyphens/>
        <w:spacing w:after="0"/>
        <w:ind w:left="0" w:firstLine="0"/>
      </w:pPr>
      <w:r w:rsidRPr="00484B68">
        <w:t>Also, i</w:t>
      </w:r>
      <w:r w:rsidR="001871FF" w:rsidRPr="00484B68">
        <w:t xml:space="preserve">n decision CP-9/15, Parties </w:t>
      </w:r>
      <w:r w:rsidR="00FD487A" w:rsidRPr="00484B68">
        <w:rPr>
          <w:snapToGrid/>
          <w:szCs w:val="22"/>
        </w:rPr>
        <w:t xml:space="preserve">to the Supplementary Protocol </w:t>
      </w:r>
      <w:r w:rsidR="001871FF" w:rsidRPr="00484B68">
        <w:rPr>
          <w:snapToGrid/>
          <w:szCs w:val="22"/>
        </w:rPr>
        <w:t xml:space="preserve">were requested to </w:t>
      </w:r>
      <w:r w:rsidR="00FD487A" w:rsidRPr="00484B68">
        <w:rPr>
          <w:snapToGrid/>
          <w:szCs w:val="22"/>
        </w:rPr>
        <w:t xml:space="preserve">designate a competent authority to perform the functions set out in Article 5 of the Supplementary Protocol, and to make the contact information of its competent authority </w:t>
      </w:r>
      <w:r w:rsidR="00FD487A" w:rsidRPr="00382976">
        <w:rPr>
          <w:szCs w:val="22"/>
        </w:rPr>
        <w:t xml:space="preserve">available </w:t>
      </w:r>
      <w:r w:rsidR="00FD487A" w:rsidRPr="00345BEB">
        <w:rPr>
          <w:szCs w:val="22"/>
        </w:rPr>
        <w:t>on</w:t>
      </w:r>
      <w:r w:rsidR="00FD487A" w:rsidRPr="00382976">
        <w:rPr>
          <w:szCs w:val="22"/>
        </w:rPr>
        <w:t xml:space="preserve"> the Biosafety</w:t>
      </w:r>
      <w:r w:rsidR="00FD487A" w:rsidRPr="00484B68">
        <w:rPr>
          <w:snapToGrid/>
          <w:szCs w:val="22"/>
        </w:rPr>
        <w:t xml:space="preserve"> </w:t>
      </w:r>
      <w:proofErr w:type="gramStart"/>
      <w:r w:rsidR="00FD487A" w:rsidRPr="00484B68">
        <w:rPr>
          <w:snapToGrid/>
          <w:szCs w:val="22"/>
        </w:rPr>
        <w:t>Clearing-House</w:t>
      </w:r>
      <w:proofErr w:type="gramEnd"/>
      <w:r w:rsidR="00B72F90" w:rsidRPr="00484B68">
        <w:rPr>
          <w:snapToGrid/>
          <w:szCs w:val="22"/>
        </w:rPr>
        <w:t>.</w:t>
      </w:r>
      <w:r w:rsidRPr="00484B68">
        <w:rPr>
          <w:snapToGrid/>
          <w:szCs w:val="22"/>
        </w:rPr>
        <w:t xml:space="preserve"> Further, </w:t>
      </w:r>
      <w:r w:rsidR="00B72F90" w:rsidRPr="00484B68">
        <w:t xml:space="preserve">Parties to the Supplementary Protocol </w:t>
      </w:r>
      <w:r w:rsidRPr="00484B68">
        <w:t xml:space="preserve">were requested, </w:t>
      </w:r>
      <w:r w:rsidR="00B72F90" w:rsidRPr="00484B68">
        <w:t xml:space="preserve">and other Governments </w:t>
      </w:r>
      <w:r w:rsidRPr="00484B68">
        <w:t xml:space="preserve">invited, </w:t>
      </w:r>
      <w:r w:rsidR="00B72F90" w:rsidRPr="00484B68">
        <w:t xml:space="preserve">to report on their measures to implement the Supplementary </w:t>
      </w:r>
      <w:r w:rsidR="00B72F90" w:rsidRPr="006606F1">
        <w:t xml:space="preserve">Protocol by responding to the questions </w:t>
      </w:r>
      <w:r w:rsidR="0008010B" w:rsidRPr="006606F1">
        <w:t xml:space="preserve">of the fourth national </w:t>
      </w:r>
      <w:r w:rsidR="008E7A00" w:rsidRPr="006606F1">
        <w:t xml:space="preserve">report </w:t>
      </w:r>
      <w:r w:rsidR="00B72F90" w:rsidRPr="006606F1">
        <w:t xml:space="preserve">related to the Supplementary Protocol. </w:t>
      </w:r>
    </w:p>
    <w:p w14:paraId="07F466D2" w14:textId="2C4E38D3" w:rsidR="00244CD1" w:rsidRPr="00E03B59" w:rsidRDefault="00244CD1" w:rsidP="007E5948">
      <w:pPr>
        <w:pStyle w:val="HEADING"/>
        <w:numPr>
          <w:ilvl w:val="0"/>
          <w:numId w:val="6"/>
        </w:numPr>
        <w:spacing w:before="120"/>
        <w:ind w:left="0" w:firstLine="0"/>
        <w:jc w:val="both"/>
        <w:rPr>
          <w:b w:val="0"/>
          <w:bCs w:val="0"/>
          <w:caps w:val="0"/>
        </w:rPr>
      </w:pPr>
      <w:r w:rsidRPr="00484B68">
        <w:rPr>
          <w:b w:val="0"/>
          <w:bCs w:val="0"/>
          <w:caps w:val="0"/>
        </w:rPr>
        <w:t xml:space="preserve">Further to </w:t>
      </w:r>
      <w:r w:rsidRPr="000C54E4">
        <w:rPr>
          <w:b w:val="0"/>
          <w:bCs w:val="0"/>
          <w:caps w:val="0"/>
        </w:rPr>
        <w:t>decision</w:t>
      </w:r>
      <w:r w:rsidR="00CB5A24" w:rsidRPr="000C54E4">
        <w:rPr>
          <w:b w:val="0"/>
          <w:bCs w:val="0"/>
          <w:caps w:val="0"/>
        </w:rPr>
        <w:t>s</w:t>
      </w:r>
      <w:r w:rsidR="00BE4207" w:rsidRPr="000C54E4">
        <w:rPr>
          <w:b w:val="0"/>
          <w:bCs w:val="0"/>
          <w:caps w:val="0"/>
        </w:rPr>
        <w:t xml:space="preserve"> </w:t>
      </w:r>
      <w:hyperlink r:id="rId17" w:history="1">
        <w:r w:rsidR="00BE4207" w:rsidRPr="00255F75">
          <w:rPr>
            <w:rStyle w:val="Hyperlink"/>
            <w:b w:val="0"/>
            <w:bCs w:val="0"/>
            <w:caps w:val="0"/>
            <w:sz w:val="22"/>
          </w:rPr>
          <w:t>CP-9/7</w:t>
        </w:r>
      </w:hyperlink>
      <w:r w:rsidR="00BE4207" w:rsidRPr="000C54E4">
        <w:rPr>
          <w:b w:val="0"/>
          <w:bCs w:val="0"/>
          <w:caps w:val="0"/>
        </w:rPr>
        <w:t xml:space="preserve"> and</w:t>
      </w:r>
      <w:r w:rsidRPr="000C54E4">
        <w:rPr>
          <w:b w:val="0"/>
          <w:bCs w:val="0"/>
          <w:caps w:val="0"/>
        </w:rPr>
        <w:t xml:space="preserve"> </w:t>
      </w:r>
      <w:hyperlink r:id="rId18" w:history="1">
        <w:r w:rsidRPr="000C54E4">
          <w:rPr>
            <w:rStyle w:val="Hyperlink"/>
            <w:b w:val="0"/>
            <w:bCs w:val="0"/>
            <w:caps w:val="0"/>
            <w:sz w:val="22"/>
          </w:rPr>
          <w:t>CP-9/3</w:t>
        </w:r>
      </w:hyperlink>
      <w:r w:rsidRPr="000C54E4">
        <w:rPr>
          <w:b w:val="0"/>
          <w:bCs w:val="0"/>
          <w:caps w:val="0"/>
        </w:rPr>
        <w:t>,</w:t>
      </w:r>
      <w:r w:rsidR="00CC478A" w:rsidRPr="000C54E4">
        <w:rPr>
          <w:b w:val="0"/>
          <w:bCs w:val="0"/>
          <w:caps w:val="0"/>
        </w:rPr>
        <w:t xml:space="preserve"> the </w:t>
      </w:r>
      <w:r w:rsidR="00AE72AC" w:rsidRPr="000C54E4">
        <w:rPr>
          <w:b w:val="0"/>
          <w:bCs w:val="0"/>
          <w:caps w:val="0"/>
        </w:rPr>
        <w:t>i</w:t>
      </w:r>
      <w:r w:rsidR="00CC478A" w:rsidRPr="000C54E4">
        <w:rPr>
          <w:b w:val="0"/>
          <w:bCs w:val="0"/>
          <w:caps w:val="0"/>
        </w:rPr>
        <w:t xml:space="preserve">mplementation </w:t>
      </w:r>
      <w:r w:rsidR="00AE72AC" w:rsidRPr="00255F75">
        <w:rPr>
          <w:b w:val="0"/>
          <w:bCs w:val="0"/>
          <w:caps w:val="0"/>
        </w:rPr>
        <w:t>p</w:t>
      </w:r>
      <w:r w:rsidR="00CC478A" w:rsidRPr="000C54E4">
        <w:rPr>
          <w:b w:val="0"/>
          <w:bCs w:val="0"/>
          <w:caps w:val="0"/>
        </w:rPr>
        <w:t xml:space="preserve">lan and </w:t>
      </w:r>
      <w:r w:rsidR="000C54E4" w:rsidRPr="00255F75">
        <w:rPr>
          <w:b w:val="0"/>
          <w:bCs w:val="0"/>
          <w:caps w:val="0"/>
        </w:rPr>
        <w:t xml:space="preserve">the </w:t>
      </w:r>
      <w:r w:rsidR="00AE72AC" w:rsidRPr="00255F75">
        <w:rPr>
          <w:b w:val="0"/>
          <w:bCs w:val="0"/>
          <w:caps w:val="0"/>
        </w:rPr>
        <w:t>c</w:t>
      </w:r>
      <w:r w:rsidR="00CC478A" w:rsidRPr="000C54E4">
        <w:rPr>
          <w:b w:val="0"/>
          <w:bCs w:val="0"/>
          <w:caps w:val="0"/>
        </w:rPr>
        <w:t>apacity-</w:t>
      </w:r>
      <w:r w:rsidR="00AE72AC" w:rsidRPr="00255F75">
        <w:rPr>
          <w:b w:val="0"/>
          <w:bCs w:val="0"/>
          <w:caps w:val="0"/>
        </w:rPr>
        <w:t>b</w:t>
      </w:r>
      <w:r w:rsidR="00CC478A" w:rsidRPr="000C54E4">
        <w:rPr>
          <w:b w:val="0"/>
          <w:bCs w:val="0"/>
          <w:caps w:val="0"/>
        </w:rPr>
        <w:t xml:space="preserve">uilding </w:t>
      </w:r>
      <w:r w:rsidR="00AE72AC" w:rsidRPr="00255F75">
        <w:rPr>
          <w:b w:val="0"/>
          <w:bCs w:val="0"/>
          <w:caps w:val="0"/>
        </w:rPr>
        <w:t>a</w:t>
      </w:r>
      <w:r w:rsidR="00CC478A" w:rsidRPr="000C54E4">
        <w:rPr>
          <w:b w:val="0"/>
          <w:bCs w:val="0"/>
          <w:caps w:val="0"/>
        </w:rPr>
        <w:t xml:space="preserve">ction </w:t>
      </w:r>
      <w:r w:rsidR="00AE72AC" w:rsidRPr="00255F75">
        <w:rPr>
          <w:b w:val="0"/>
          <w:bCs w:val="0"/>
          <w:caps w:val="0"/>
        </w:rPr>
        <w:t>p</w:t>
      </w:r>
      <w:r w:rsidR="00CC478A" w:rsidRPr="000C54E4">
        <w:rPr>
          <w:b w:val="0"/>
          <w:bCs w:val="0"/>
          <w:caps w:val="0"/>
        </w:rPr>
        <w:t xml:space="preserve">lan for the Cartagena Protocol have </w:t>
      </w:r>
      <w:r w:rsidR="00CC478A" w:rsidRPr="00E03B59">
        <w:rPr>
          <w:b w:val="0"/>
          <w:bCs w:val="0"/>
          <w:caps w:val="0"/>
        </w:rPr>
        <w:t>been developed</w:t>
      </w:r>
      <w:r w:rsidR="000856A6" w:rsidRPr="00E03B59">
        <w:rPr>
          <w:b w:val="0"/>
          <w:bCs w:val="0"/>
          <w:caps w:val="0"/>
        </w:rPr>
        <w:t xml:space="preserve"> (see the compilation of draft decision</w:t>
      </w:r>
      <w:r w:rsidR="006F2CA5" w:rsidRPr="00E03B59">
        <w:rPr>
          <w:b w:val="0"/>
          <w:bCs w:val="0"/>
          <w:caps w:val="0"/>
        </w:rPr>
        <w:t>s</w:t>
      </w:r>
      <w:r w:rsidR="008F707D" w:rsidRPr="00E03B59">
        <w:rPr>
          <w:b w:val="0"/>
          <w:bCs w:val="0"/>
          <w:caps w:val="0"/>
        </w:rPr>
        <w:t>, CBD/CP/MOP/10/1/</w:t>
      </w:r>
      <w:r w:rsidR="008F707D" w:rsidRPr="00345BEB">
        <w:rPr>
          <w:b w:val="0"/>
          <w:bCs w:val="0"/>
          <w:caps w:val="0"/>
        </w:rPr>
        <w:t>Add.5</w:t>
      </w:r>
      <w:r w:rsidR="000856A6" w:rsidRPr="00E03B59">
        <w:rPr>
          <w:b w:val="0"/>
          <w:bCs w:val="0"/>
          <w:caps w:val="0"/>
        </w:rPr>
        <w:t>)</w:t>
      </w:r>
      <w:r w:rsidR="0062212C" w:rsidRPr="00E03B59">
        <w:rPr>
          <w:b w:val="0"/>
          <w:bCs w:val="0"/>
          <w:caps w:val="0"/>
        </w:rPr>
        <w:t>. The</w:t>
      </w:r>
      <w:r w:rsidR="00E8378B" w:rsidRPr="00E03B59">
        <w:rPr>
          <w:b w:val="0"/>
          <w:bCs w:val="0"/>
          <w:caps w:val="0"/>
        </w:rPr>
        <w:t xml:space="preserve"> plans</w:t>
      </w:r>
      <w:r w:rsidR="0062212C" w:rsidRPr="00E03B59">
        <w:rPr>
          <w:b w:val="0"/>
          <w:bCs w:val="0"/>
          <w:caps w:val="0"/>
        </w:rPr>
        <w:t xml:space="preserve"> </w:t>
      </w:r>
      <w:r w:rsidR="00E8378B" w:rsidRPr="00E03B59">
        <w:rPr>
          <w:b w:val="0"/>
          <w:bCs w:val="0"/>
          <w:caps w:val="0"/>
        </w:rPr>
        <w:t xml:space="preserve">contain a </w:t>
      </w:r>
      <w:r w:rsidR="00874629" w:rsidRPr="00E03B59">
        <w:rPr>
          <w:b w:val="0"/>
          <w:bCs w:val="0"/>
          <w:caps w:val="0"/>
        </w:rPr>
        <w:t xml:space="preserve">goal </w:t>
      </w:r>
      <w:r w:rsidR="00E8378B" w:rsidRPr="00E03B59">
        <w:rPr>
          <w:b w:val="0"/>
          <w:bCs w:val="0"/>
          <w:caps w:val="0"/>
        </w:rPr>
        <w:t>on the Nagoya</w:t>
      </w:r>
      <w:r w:rsidR="00DA71F1" w:rsidRPr="00E03B59">
        <w:rPr>
          <w:b w:val="0"/>
          <w:bCs w:val="0"/>
          <w:caps w:val="0"/>
        </w:rPr>
        <w:t xml:space="preserve"> – </w:t>
      </w:r>
      <w:r w:rsidR="00E8378B" w:rsidRPr="00E03B59">
        <w:rPr>
          <w:b w:val="0"/>
          <w:bCs w:val="0"/>
          <w:caps w:val="0"/>
        </w:rPr>
        <w:t>Kuala</w:t>
      </w:r>
      <w:r w:rsidR="00DA71F1" w:rsidRPr="00E03B59">
        <w:rPr>
          <w:b w:val="0"/>
          <w:bCs w:val="0"/>
          <w:caps w:val="0"/>
        </w:rPr>
        <w:t xml:space="preserve"> </w:t>
      </w:r>
      <w:r w:rsidR="00E8378B" w:rsidRPr="00E03B59">
        <w:rPr>
          <w:b w:val="0"/>
          <w:bCs w:val="0"/>
          <w:caps w:val="0"/>
        </w:rPr>
        <w:t>Lumpur Supplementary Protocol on Liability and Redress</w:t>
      </w:r>
      <w:r w:rsidR="009D6048" w:rsidRPr="00E03B59">
        <w:rPr>
          <w:b w:val="0"/>
          <w:bCs w:val="0"/>
          <w:caps w:val="0"/>
        </w:rPr>
        <w:t>.</w:t>
      </w:r>
      <w:r w:rsidR="00AE6109" w:rsidRPr="00E03B59">
        <w:rPr>
          <w:b w:val="0"/>
          <w:bCs w:val="0"/>
          <w:caps w:val="0"/>
        </w:rPr>
        <w:t xml:space="preserve"> </w:t>
      </w:r>
    </w:p>
    <w:p w14:paraId="2E46A90C" w14:textId="2DC0EE11" w:rsidR="00314B19" w:rsidRPr="0072431C" w:rsidRDefault="00314B19" w:rsidP="00BA279C">
      <w:pPr>
        <w:pStyle w:val="HEADING"/>
        <w:numPr>
          <w:ilvl w:val="0"/>
          <w:numId w:val="6"/>
        </w:numPr>
        <w:spacing w:before="120"/>
        <w:ind w:left="0" w:firstLine="0"/>
        <w:jc w:val="both"/>
        <w:rPr>
          <w:b w:val="0"/>
          <w:bCs w:val="0"/>
          <w:caps w:val="0"/>
        </w:rPr>
      </w:pPr>
      <w:r w:rsidRPr="00E03B59">
        <w:rPr>
          <w:b w:val="0"/>
          <w:bCs w:val="0"/>
          <w:caps w:val="0"/>
        </w:rPr>
        <w:t xml:space="preserve">The present document provides an overview of the </w:t>
      </w:r>
      <w:r w:rsidR="00D25528" w:rsidRPr="00E03B59">
        <w:rPr>
          <w:b w:val="0"/>
          <w:bCs w:val="0"/>
          <w:caps w:val="0"/>
        </w:rPr>
        <w:t>status of</w:t>
      </w:r>
      <w:r w:rsidRPr="00E03B59">
        <w:rPr>
          <w:b w:val="0"/>
          <w:bCs w:val="0"/>
          <w:caps w:val="0"/>
        </w:rPr>
        <w:t xml:space="preserve"> the Supplementary Protocol </w:t>
      </w:r>
      <w:r w:rsidR="00D25528" w:rsidRPr="00E03B59">
        <w:rPr>
          <w:b w:val="0"/>
          <w:bCs w:val="0"/>
          <w:caps w:val="0"/>
        </w:rPr>
        <w:t>(</w:t>
      </w:r>
      <w:r w:rsidR="008A027C" w:rsidRPr="00E03B59">
        <w:rPr>
          <w:b w:val="0"/>
          <w:bCs w:val="0"/>
          <w:caps w:val="0"/>
        </w:rPr>
        <w:t>s</w:t>
      </w:r>
      <w:r w:rsidRPr="00E03B59">
        <w:rPr>
          <w:b w:val="0"/>
          <w:bCs w:val="0"/>
          <w:caps w:val="0"/>
        </w:rPr>
        <w:t>ection</w:t>
      </w:r>
      <w:r w:rsidR="008A027C" w:rsidRPr="00E03B59">
        <w:rPr>
          <w:b w:val="0"/>
          <w:bCs w:val="0"/>
          <w:caps w:val="0"/>
        </w:rPr>
        <w:t> </w:t>
      </w:r>
      <w:r w:rsidRPr="00E03B59">
        <w:rPr>
          <w:b w:val="0"/>
          <w:bCs w:val="0"/>
          <w:caps w:val="0"/>
        </w:rPr>
        <w:t>II</w:t>
      </w:r>
      <w:r w:rsidR="00D25528" w:rsidRPr="00E03B59">
        <w:rPr>
          <w:b w:val="0"/>
          <w:bCs w:val="0"/>
          <w:caps w:val="0"/>
        </w:rPr>
        <w:t>)</w:t>
      </w:r>
      <w:r w:rsidR="00676D33" w:rsidRPr="00E03B59">
        <w:rPr>
          <w:b w:val="0"/>
          <w:bCs w:val="0"/>
          <w:caps w:val="0"/>
        </w:rPr>
        <w:t xml:space="preserve">, </w:t>
      </w:r>
      <w:r w:rsidR="00D25528" w:rsidRPr="00E03B59">
        <w:rPr>
          <w:b w:val="0"/>
          <w:bCs w:val="0"/>
          <w:caps w:val="0"/>
        </w:rPr>
        <w:t>information on</w:t>
      </w:r>
      <w:r w:rsidR="00134278" w:rsidRPr="00E03B59">
        <w:rPr>
          <w:b w:val="0"/>
          <w:bCs w:val="0"/>
          <w:caps w:val="0"/>
        </w:rPr>
        <w:t xml:space="preserve"> the study </w:t>
      </w:r>
      <w:r w:rsidR="00D25528" w:rsidRPr="00E03B59">
        <w:rPr>
          <w:b w:val="0"/>
          <w:bCs w:val="0"/>
          <w:caps w:val="0"/>
        </w:rPr>
        <w:t>o</w:t>
      </w:r>
      <w:r w:rsidR="00710BCC" w:rsidRPr="00E03B59">
        <w:rPr>
          <w:b w:val="0"/>
          <w:bCs w:val="0"/>
          <w:caps w:val="0"/>
        </w:rPr>
        <w:t>n</w:t>
      </w:r>
      <w:r w:rsidR="00D25528" w:rsidRPr="00E03B59">
        <w:rPr>
          <w:b w:val="0"/>
          <w:bCs w:val="0"/>
          <w:caps w:val="0"/>
        </w:rPr>
        <w:t xml:space="preserve"> financial</w:t>
      </w:r>
      <w:r w:rsidR="00D25528" w:rsidRPr="00484B68">
        <w:rPr>
          <w:b w:val="0"/>
          <w:bCs w:val="0"/>
          <w:caps w:val="0"/>
        </w:rPr>
        <w:t xml:space="preserve"> security mechanisms (</w:t>
      </w:r>
      <w:r w:rsidR="008A027C" w:rsidRPr="00484B68">
        <w:rPr>
          <w:b w:val="0"/>
          <w:bCs w:val="0"/>
          <w:caps w:val="0"/>
        </w:rPr>
        <w:t>s</w:t>
      </w:r>
      <w:r w:rsidR="00D25528" w:rsidRPr="00484B68">
        <w:rPr>
          <w:b w:val="0"/>
          <w:bCs w:val="0"/>
          <w:caps w:val="0"/>
        </w:rPr>
        <w:t>ection III),</w:t>
      </w:r>
      <w:r w:rsidR="00134278" w:rsidRPr="00484B68">
        <w:rPr>
          <w:b w:val="0"/>
          <w:bCs w:val="0"/>
          <w:caps w:val="0"/>
        </w:rPr>
        <w:t xml:space="preserve"> </w:t>
      </w:r>
      <w:r w:rsidR="00B2591A" w:rsidRPr="00484B68">
        <w:rPr>
          <w:b w:val="0"/>
          <w:bCs w:val="0"/>
          <w:caps w:val="0"/>
        </w:rPr>
        <w:t xml:space="preserve">information on the </w:t>
      </w:r>
      <w:r w:rsidR="00A83D47" w:rsidRPr="00484B68">
        <w:rPr>
          <w:b w:val="0"/>
          <w:bCs w:val="0"/>
          <w:caps w:val="0"/>
        </w:rPr>
        <w:t xml:space="preserve">modalities for designating </w:t>
      </w:r>
      <w:r w:rsidR="00134278" w:rsidRPr="00484B68">
        <w:rPr>
          <w:b w:val="0"/>
          <w:bCs w:val="0"/>
          <w:caps w:val="0"/>
        </w:rPr>
        <w:t xml:space="preserve">competent authorities </w:t>
      </w:r>
      <w:r w:rsidR="00B2591A" w:rsidRPr="00484B68">
        <w:rPr>
          <w:b w:val="0"/>
          <w:bCs w:val="0"/>
          <w:caps w:val="0"/>
        </w:rPr>
        <w:t>in</w:t>
      </w:r>
      <w:r w:rsidR="00134278" w:rsidRPr="00484B68">
        <w:rPr>
          <w:b w:val="0"/>
          <w:bCs w:val="0"/>
          <w:caps w:val="0"/>
        </w:rPr>
        <w:t xml:space="preserve"> the B</w:t>
      </w:r>
      <w:r w:rsidR="00A83D47" w:rsidRPr="00484B68">
        <w:rPr>
          <w:b w:val="0"/>
          <w:bCs w:val="0"/>
          <w:caps w:val="0"/>
        </w:rPr>
        <w:t xml:space="preserve">iosafety </w:t>
      </w:r>
      <w:proofErr w:type="gramStart"/>
      <w:r w:rsidR="00A83D47" w:rsidRPr="00484B68">
        <w:rPr>
          <w:b w:val="0"/>
          <w:bCs w:val="0"/>
          <w:caps w:val="0"/>
        </w:rPr>
        <w:t>Clearing-House</w:t>
      </w:r>
      <w:proofErr w:type="gramEnd"/>
      <w:r w:rsidRPr="00484B68">
        <w:rPr>
          <w:b w:val="0"/>
          <w:bCs w:val="0"/>
          <w:caps w:val="0"/>
        </w:rPr>
        <w:t xml:space="preserve"> </w:t>
      </w:r>
      <w:r w:rsidR="00D25528" w:rsidRPr="00484B68">
        <w:rPr>
          <w:b w:val="0"/>
          <w:bCs w:val="0"/>
          <w:caps w:val="0"/>
        </w:rPr>
        <w:t>(</w:t>
      </w:r>
      <w:r w:rsidR="008A027C" w:rsidRPr="00484B68">
        <w:rPr>
          <w:b w:val="0"/>
          <w:bCs w:val="0"/>
          <w:caps w:val="0"/>
        </w:rPr>
        <w:t>s</w:t>
      </w:r>
      <w:r w:rsidRPr="00484B68">
        <w:rPr>
          <w:b w:val="0"/>
          <w:bCs w:val="0"/>
          <w:caps w:val="0"/>
        </w:rPr>
        <w:t>ection IV</w:t>
      </w:r>
      <w:r w:rsidR="00D25528" w:rsidRPr="00484B68">
        <w:rPr>
          <w:b w:val="0"/>
          <w:bCs w:val="0"/>
          <w:caps w:val="0"/>
        </w:rPr>
        <w:t>),</w:t>
      </w:r>
      <w:r w:rsidR="00134278" w:rsidRPr="00484B68">
        <w:rPr>
          <w:b w:val="0"/>
          <w:bCs w:val="0"/>
          <w:caps w:val="0"/>
        </w:rPr>
        <w:t xml:space="preserve"> and a summary of key </w:t>
      </w:r>
      <w:r w:rsidR="00236714" w:rsidRPr="00484B68">
        <w:rPr>
          <w:b w:val="0"/>
          <w:bCs w:val="0"/>
          <w:caps w:val="0"/>
        </w:rPr>
        <w:t xml:space="preserve">findings </w:t>
      </w:r>
      <w:r w:rsidR="00CB754B" w:rsidRPr="00484B68">
        <w:rPr>
          <w:b w:val="0"/>
          <w:bCs w:val="0"/>
          <w:caps w:val="0"/>
        </w:rPr>
        <w:t xml:space="preserve">from the fourth </w:t>
      </w:r>
      <w:r w:rsidR="00A1320E" w:rsidRPr="00484B68">
        <w:rPr>
          <w:b w:val="0"/>
          <w:bCs w:val="0"/>
          <w:caps w:val="0"/>
        </w:rPr>
        <w:t>national reports</w:t>
      </w:r>
      <w:r w:rsidR="00DF4300" w:rsidRPr="00484B68">
        <w:rPr>
          <w:b w:val="0"/>
          <w:bCs w:val="0"/>
          <w:caps w:val="0"/>
        </w:rPr>
        <w:t xml:space="preserve"> under the Cartagena Protocol </w:t>
      </w:r>
      <w:r w:rsidR="00236714" w:rsidRPr="00484B68">
        <w:rPr>
          <w:b w:val="0"/>
          <w:bCs w:val="0"/>
          <w:caps w:val="0"/>
        </w:rPr>
        <w:t xml:space="preserve">related to </w:t>
      </w:r>
      <w:r w:rsidR="00236714" w:rsidRPr="00484B68">
        <w:rPr>
          <w:b w:val="0"/>
          <w:bCs w:val="0"/>
          <w:caps w:val="0"/>
        </w:rPr>
        <w:lastRenderedPageBreak/>
        <w:t xml:space="preserve">implementation of the Supplementary Protocol </w:t>
      </w:r>
      <w:r w:rsidR="00D25528" w:rsidRPr="00484B68">
        <w:rPr>
          <w:b w:val="0"/>
          <w:bCs w:val="0"/>
          <w:caps w:val="0"/>
        </w:rPr>
        <w:t>(</w:t>
      </w:r>
      <w:r w:rsidR="003F0983" w:rsidRPr="0072431C">
        <w:rPr>
          <w:b w:val="0"/>
          <w:bCs w:val="0"/>
          <w:caps w:val="0"/>
        </w:rPr>
        <w:t>s</w:t>
      </w:r>
      <w:r w:rsidR="00CB754B" w:rsidRPr="0072431C">
        <w:rPr>
          <w:b w:val="0"/>
          <w:bCs w:val="0"/>
          <w:caps w:val="0"/>
        </w:rPr>
        <w:t>ection V</w:t>
      </w:r>
      <w:r w:rsidR="00D25528" w:rsidRPr="0072431C">
        <w:rPr>
          <w:b w:val="0"/>
          <w:bCs w:val="0"/>
          <w:caps w:val="0"/>
        </w:rPr>
        <w:t>)</w:t>
      </w:r>
      <w:r w:rsidR="00CB754B" w:rsidRPr="0072431C">
        <w:rPr>
          <w:b w:val="0"/>
          <w:bCs w:val="0"/>
          <w:caps w:val="0"/>
        </w:rPr>
        <w:t>. Section VI</w:t>
      </w:r>
      <w:r w:rsidRPr="0072431C">
        <w:rPr>
          <w:b w:val="0"/>
          <w:bCs w:val="0"/>
          <w:caps w:val="0"/>
        </w:rPr>
        <w:t xml:space="preserve"> contains suggested elements for a draft decision.</w:t>
      </w:r>
    </w:p>
    <w:p w14:paraId="7C9C21E6" w14:textId="429539D3" w:rsidR="000F5710" w:rsidRPr="00345BEB" w:rsidRDefault="002B10F2" w:rsidP="00C30E3A">
      <w:pPr>
        <w:pStyle w:val="Heading1"/>
        <w:numPr>
          <w:ilvl w:val="0"/>
          <w:numId w:val="5"/>
        </w:numPr>
        <w:ind w:left="0" w:firstLine="0"/>
        <w:rPr>
          <w:rFonts w:ascii="Times New Roman Bold" w:hAnsi="Times New Roman Bold"/>
        </w:rPr>
      </w:pPr>
      <w:r w:rsidRPr="00345BEB">
        <w:rPr>
          <w:rFonts w:ascii="Times New Roman Bold" w:hAnsi="Times New Roman Bold"/>
        </w:rPr>
        <w:t>Status of the Supplementary Protocol</w:t>
      </w:r>
    </w:p>
    <w:p w14:paraId="5DD8A84E" w14:textId="3201FC2B" w:rsidR="000F5710" w:rsidRPr="00484B68" w:rsidRDefault="000F5710" w:rsidP="00BA279C">
      <w:pPr>
        <w:numPr>
          <w:ilvl w:val="0"/>
          <w:numId w:val="6"/>
        </w:numPr>
        <w:spacing w:before="120" w:after="120"/>
        <w:ind w:left="0" w:hanging="14"/>
      </w:pPr>
      <w:r w:rsidRPr="00484B68">
        <w:t xml:space="preserve">The Supplementary Protocol is an international treaty </w:t>
      </w:r>
      <w:r w:rsidR="00B33406" w:rsidRPr="00484B68">
        <w:t>to which</w:t>
      </w:r>
      <w:r w:rsidR="003927C7" w:rsidRPr="00484B68">
        <w:t xml:space="preserve"> </w:t>
      </w:r>
      <w:r w:rsidR="00B33406" w:rsidRPr="00484B68">
        <w:t xml:space="preserve">only </w:t>
      </w:r>
      <w:r w:rsidR="003927C7" w:rsidRPr="00484B68">
        <w:t>Parties to the Cartagena Protocol may become Part</w:t>
      </w:r>
      <w:r w:rsidR="00B33406" w:rsidRPr="00484B68">
        <w:t>y</w:t>
      </w:r>
      <w:r w:rsidR="003927C7" w:rsidRPr="00484B68">
        <w:t xml:space="preserve"> </w:t>
      </w:r>
      <w:r w:rsidR="007F645A" w:rsidRPr="00484B68">
        <w:t>(Article 1</w:t>
      </w:r>
      <w:r w:rsidR="00083C65" w:rsidRPr="00484B68">
        <w:t>6, paragraph 3 of the Supplementary Protocol)</w:t>
      </w:r>
      <w:r w:rsidR="007F645A" w:rsidRPr="00484B68">
        <w:t>.</w:t>
      </w:r>
      <w:r w:rsidR="00065CC9" w:rsidRPr="00484B68">
        <w:t xml:space="preserve"> </w:t>
      </w:r>
    </w:p>
    <w:p w14:paraId="0A7B97CE" w14:textId="32099B60" w:rsidR="00065CC9" w:rsidRPr="00484B68" w:rsidRDefault="000F5710" w:rsidP="00BA279C">
      <w:pPr>
        <w:numPr>
          <w:ilvl w:val="0"/>
          <w:numId w:val="6"/>
        </w:numPr>
        <w:spacing w:before="120" w:after="120"/>
        <w:ind w:left="0" w:firstLine="0"/>
      </w:pPr>
      <w:r w:rsidRPr="00484B68">
        <w:t>By the date of preparation of the present note, 4</w:t>
      </w:r>
      <w:r w:rsidR="00CB754B" w:rsidRPr="00484B68">
        <w:t>9</w:t>
      </w:r>
      <w:r w:rsidRPr="00484B68">
        <w:t xml:space="preserve"> Parties to the Cartagena Protocol had </w:t>
      </w:r>
      <w:r w:rsidR="00EE71C6" w:rsidRPr="00484B68">
        <w:t>become Party</w:t>
      </w:r>
      <w:r w:rsidRPr="00484B68">
        <w:t xml:space="preserve"> to the Supplementary Protocol</w:t>
      </w:r>
      <w:r w:rsidR="000C4870" w:rsidRPr="00484B68">
        <w:t>,</w:t>
      </w:r>
      <w:r w:rsidRPr="00484B68">
        <w:t xml:space="preserve"> as follows:</w:t>
      </w:r>
    </w:p>
    <w:p w14:paraId="7D90D70C" w14:textId="0AC0504C" w:rsidR="00065CC9" w:rsidRPr="00484B68" w:rsidRDefault="000F5710" w:rsidP="00345BEB">
      <w:pPr>
        <w:pStyle w:val="Para1"/>
        <w:numPr>
          <w:ilvl w:val="0"/>
          <w:numId w:val="12"/>
        </w:numPr>
        <w:ind w:left="0" w:firstLine="763"/>
      </w:pPr>
      <w:r w:rsidRPr="00484B68">
        <w:rPr>
          <w:i/>
        </w:rPr>
        <w:t>Africa</w:t>
      </w:r>
      <w:r w:rsidRPr="00484B68">
        <w:t xml:space="preserve">: Burkina Faso, Central African Republic, Congo, Democratic Republic of the Congo, Eswatini, Guinea-Bissau, Liberia, Mali, Togo, </w:t>
      </w:r>
      <w:proofErr w:type="gramStart"/>
      <w:r w:rsidRPr="00484B68">
        <w:t>Uganda;</w:t>
      </w:r>
      <w:proofErr w:type="gramEnd"/>
      <w:r w:rsidRPr="00484B68">
        <w:t xml:space="preserve"> </w:t>
      </w:r>
    </w:p>
    <w:p w14:paraId="0DE58C2B" w14:textId="3FEC35AA" w:rsidR="00065CC9" w:rsidRPr="00484B68" w:rsidRDefault="000F5710" w:rsidP="00345BEB">
      <w:pPr>
        <w:pStyle w:val="Para1"/>
        <w:numPr>
          <w:ilvl w:val="0"/>
          <w:numId w:val="12"/>
        </w:numPr>
        <w:ind w:left="0" w:firstLine="763"/>
      </w:pPr>
      <w:r w:rsidRPr="00484B68">
        <w:rPr>
          <w:i/>
        </w:rPr>
        <w:t>Asia and the Pacific</w:t>
      </w:r>
      <w:r w:rsidRPr="00484B68">
        <w:t xml:space="preserve">: Cambodia, </w:t>
      </w:r>
      <w:r w:rsidR="00B84603" w:rsidRPr="00484B68">
        <w:t>Democratic People</w:t>
      </w:r>
      <w:r w:rsidR="00A1320E" w:rsidRPr="00484B68">
        <w:t>’</w:t>
      </w:r>
      <w:r w:rsidR="00B84603" w:rsidRPr="00484B68">
        <w:t xml:space="preserve">s Republic of Korea, </w:t>
      </w:r>
      <w:r w:rsidRPr="00484B68">
        <w:t xml:space="preserve">India, Japan, Mongolia, Syrian Arab Republic, United Arab Emirates, Viet </w:t>
      </w:r>
      <w:proofErr w:type="gramStart"/>
      <w:r w:rsidRPr="00484B68">
        <w:t>Nam;</w:t>
      </w:r>
      <w:proofErr w:type="gramEnd"/>
      <w:r w:rsidRPr="00484B68">
        <w:t xml:space="preserve"> </w:t>
      </w:r>
    </w:p>
    <w:p w14:paraId="1CF79AD1" w14:textId="26453F46" w:rsidR="00065CC9" w:rsidRPr="00484B68" w:rsidRDefault="000F5710" w:rsidP="00345BEB">
      <w:pPr>
        <w:pStyle w:val="Para1"/>
        <w:numPr>
          <w:ilvl w:val="0"/>
          <w:numId w:val="12"/>
        </w:numPr>
        <w:ind w:left="0" w:firstLine="763"/>
      </w:pPr>
      <w:r w:rsidRPr="00484B68">
        <w:rPr>
          <w:i/>
        </w:rPr>
        <w:t>Central and Eastern Europe</w:t>
      </w:r>
      <w:r w:rsidRPr="00484B68">
        <w:t>: Albania, Bulgaria,</w:t>
      </w:r>
      <w:r w:rsidR="00B84603" w:rsidRPr="00484B68">
        <w:t xml:space="preserve"> Croatia,</w:t>
      </w:r>
      <w:r w:rsidRPr="00484B68">
        <w:t xml:space="preserve"> </w:t>
      </w:r>
      <w:r w:rsidR="000C57DF">
        <w:t>Czechia</w:t>
      </w:r>
      <w:r w:rsidRPr="00484B68">
        <w:t xml:space="preserve">, Estonia, Hungary, Latvia, Lithuania, Republic of Moldova, Romania, Slovakia, </w:t>
      </w:r>
      <w:proofErr w:type="gramStart"/>
      <w:r w:rsidRPr="00484B68">
        <w:t>Slovenia;</w:t>
      </w:r>
      <w:proofErr w:type="gramEnd"/>
      <w:r w:rsidRPr="00484B68">
        <w:t xml:space="preserve"> </w:t>
      </w:r>
    </w:p>
    <w:p w14:paraId="78C3249B" w14:textId="77777777" w:rsidR="00065CC9" w:rsidRPr="00484B68" w:rsidRDefault="000F5710" w:rsidP="00345BEB">
      <w:pPr>
        <w:pStyle w:val="Para1"/>
        <w:numPr>
          <w:ilvl w:val="0"/>
          <w:numId w:val="12"/>
        </w:numPr>
        <w:ind w:left="0" w:firstLine="763"/>
        <w:rPr>
          <w:lang w:val="es-ES"/>
        </w:rPr>
      </w:pPr>
      <w:proofErr w:type="spellStart"/>
      <w:r w:rsidRPr="00484B68">
        <w:rPr>
          <w:i/>
          <w:lang w:val="es-ES"/>
        </w:rPr>
        <w:t>Latin</w:t>
      </w:r>
      <w:proofErr w:type="spellEnd"/>
      <w:r w:rsidRPr="00484B68">
        <w:rPr>
          <w:i/>
          <w:lang w:val="es-ES"/>
        </w:rPr>
        <w:t xml:space="preserve"> </w:t>
      </w:r>
      <w:proofErr w:type="spellStart"/>
      <w:r w:rsidRPr="00484B68">
        <w:rPr>
          <w:i/>
          <w:lang w:val="es-ES"/>
        </w:rPr>
        <w:t>America</w:t>
      </w:r>
      <w:proofErr w:type="spellEnd"/>
      <w:r w:rsidRPr="00484B68">
        <w:rPr>
          <w:i/>
          <w:lang w:val="es-ES"/>
        </w:rPr>
        <w:t xml:space="preserve"> and </w:t>
      </w:r>
      <w:proofErr w:type="spellStart"/>
      <w:r w:rsidRPr="00484B68">
        <w:rPr>
          <w:i/>
          <w:lang w:val="es-ES"/>
        </w:rPr>
        <w:t>the</w:t>
      </w:r>
      <w:proofErr w:type="spellEnd"/>
      <w:r w:rsidRPr="00484B68">
        <w:rPr>
          <w:i/>
          <w:lang w:val="es-ES"/>
        </w:rPr>
        <w:t xml:space="preserve"> </w:t>
      </w:r>
      <w:proofErr w:type="spellStart"/>
      <w:r w:rsidRPr="00484B68">
        <w:rPr>
          <w:i/>
          <w:lang w:val="es-ES"/>
        </w:rPr>
        <w:t>Caribbean</w:t>
      </w:r>
      <w:proofErr w:type="spellEnd"/>
      <w:r w:rsidRPr="00484B68">
        <w:rPr>
          <w:lang w:val="es-ES"/>
        </w:rPr>
        <w:t>:</w:t>
      </w:r>
      <w:r w:rsidR="00B84603" w:rsidRPr="00484B68">
        <w:rPr>
          <w:lang w:val="es-ES"/>
        </w:rPr>
        <w:t xml:space="preserve"> Colombia, </w:t>
      </w:r>
      <w:r w:rsidRPr="00484B68">
        <w:rPr>
          <w:lang w:val="es-ES"/>
        </w:rPr>
        <w:t xml:space="preserve">Cuba, </w:t>
      </w:r>
      <w:proofErr w:type="spellStart"/>
      <w:r w:rsidRPr="00484B68">
        <w:rPr>
          <w:lang w:val="es-ES"/>
        </w:rPr>
        <w:t>Mexico</w:t>
      </w:r>
      <w:proofErr w:type="spellEnd"/>
      <w:r w:rsidR="00B84603" w:rsidRPr="00484B68">
        <w:rPr>
          <w:lang w:val="es-ES"/>
        </w:rPr>
        <w:t>, Venezuela</w:t>
      </w:r>
      <w:r w:rsidRPr="00484B68">
        <w:rPr>
          <w:lang w:val="es-ES"/>
        </w:rPr>
        <w:t xml:space="preserve">; </w:t>
      </w:r>
    </w:p>
    <w:p w14:paraId="58C037B6" w14:textId="61FB178B" w:rsidR="000F5710" w:rsidRPr="006F382E" w:rsidRDefault="000F5710" w:rsidP="00345BEB">
      <w:pPr>
        <w:pStyle w:val="Para1"/>
        <w:numPr>
          <w:ilvl w:val="0"/>
          <w:numId w:val="12"/>
        </w:numPr>
        <w:ind w:left="0" w:firstLine="763"/>
      </w:pPr>
      <w:r w:rsidRPr="00484B68">
        <w:rPr>
          <w:i/>
        </w:rPr>
        <w:t>Western European and Others Group</w:t>
      </w:r>
      <w:r w:rsidRPr="00484B68">
        <w:t xml:space="preserve">: </w:t>
      </w:r>
      <w:r w:rsidR="00B84603" w:rsidRPr="00484B68">
        <w:t xml:space="preserve">Austria, </w:t>
      </w:r>
      <w:r w:rsidRPr="00484B68">
        <w:t xml:space="preserve">Denmark, European Union, Finland, </w:t>
      </w:r>
      <w:r w:rsidR="00B84603" w:rsidRPr="00484B68">
        <w:t xml:space="preserve">France, </w:t>
      </w:r>
      <w:r w:rsidRPr="00484B68">
        <w:t xml:space="preserve">Germany, Ireland, </w:t>
      </w:r>
      <w:r w:rsidR="00B84603" w:rsidRPr="00484B68">
        <w:t xml:space="preserve">Italy, </w:t>
      </w:r>
      <w:r w:rsidRPr="00484B68">
        <w:t xml:space="preserve">Luxembourg, </w:t>
      </w:r>
      <w:r w:rsidRPr="006F382E">
        <w:t xml:space="preserve">Netherlands, Norway, Spain, Sweden, Switzerland, United Kingdom of Great </w:t>
      </w:r>
      <w:proofErr w:type="gramStart"/>
      <w:r w:rsidRPr="006F382E">
        <w:t>Britain</w:t>
      </w:r>
      <w:proofErr w:type="gramEnd"/>
      <w:r w:rsidRPr="006F382E">
        <w:t xml:space="preserve"> and Northern Ireland.</w:t>
      </w:r>
    </w:p>
    <w:p w14:paraId="2D2B4DB8" w14:textId="181919AB" w:rsidR="00827818" w:rsidRPr="005D5421" w:rsidRDefault="00B445F9" w:rsidP="00DC49F5">
      <w:pPr>
        <w:pStyle w:val="Para1"/>
        <w:numPr>
          <w:ilvl w:val="0"/>
          <w:numId w:val="6"/>
        </w:numPr>
        <w:suppressLineNumbers/>
        <w:tabs>
          <w:tab w:val="num" w:pos="630"/>
        </w:tabs>
        <w:suppressAutoHyphens/>
        <w:kinsoku w:val="0"/>
        <w:overflowPunct w:val="0"/>
        <w:autoSpaceDE w:val="0"/>
        <w:autoSpaceDN w:val="0"/>
        <w:adjustRightInd w:val="0"/>
        <w:snapToGrid w:val="0"/>
        <w:ind w:left="0" w:firstLine="0"/>
      </w:pPr>
      <w:r w:rsidRPr="005D5421">
        <w:t xml:space="preserve">The fourth national reports </w:t>
      </w:r>
      <w:r w:rsidR="00863F58" w:rsidRPr="005D5421">
        <w:t xml:space="preserve">under the Cartagena Protocol </w:t>
      </w:r>
      <w:r w:rsidRPr="005D5421">
        <w:t>show that 3</w:t>
      </w:r>
      <w:r w:rsidR="00E20649" w:rsidRPr="005D5421">
        <w:t>7</w:t>
      </w:r>
      <w:r w:rsidRPr="005D5421">
        <w:t xml:space="preserve"> Parties to the Cartagena Protocol that have not yet become Party to the Supplementary Protocol </w:t>
      </w:r>
      <w:bookmarkStart w:id="0" w:name="_Hlk92462137"/>
      <w:r w:rsidRPr="005D5421">
        <w:t>have a national process in place to become Party to the Supplementary Protocol.</w:t>
      </w:r>
      <w:bookmarkEnd w:id="0"/>
      <w:r w:rsidR="00C0599E" w:rsidRPr="005D5421">
        <w:rPr>
          <w:rStyle w:val="FootnoteReference"/>
        </w:rPr>
        <w:footnoteReference w:id="1"/>
      </w:r>
      <w:r w:rsidRPr="005D5421">
        <w:t xml:space="preserve"> </w:t>
      </w:r>
      <w:r w:rsidR="003765FE" w:rsidRPr="005D5421">
        <w:t>The regional breakdown of these 3</w:t>
      </w:r>
      <w:r w:rsidR="00E20649" w:rsidRPr="005D5421">
        <w:t>7</w:t>
      </w:r>
      <w:r w:rsidR="003765FE" w:rsidRPr="005D5421">
        <w:t xml:space="preserve"> Parties is as follows: </w:t>
      </w:r>
      <w:r w:rsidRPr="005D5421">
        <w:t>1</w:t>
      </w:r>
      <w:r w:rsidR="00E20649" w:rsidRPr="005D5421">
        <w:t>6</w:t>
      </w:r>
      <w:r w:rsidRPr="005D5421">
        <w:t xml:space="preserve"> from the African region, 7 from the Asia-Pacific region</w:t>
      </w:r>
      <w:r w:rsidR="003765FE" w:rsidRPr="005D5421">
        <w:t>,</w:t>
      </w:r>
      <w:r w:rsidRPr="005D5421">
        <w:t xml:space="preserve"> </w:t>
      </w:r>
      <w:r w:rsidR="00FF4D50" w:rsidRPr="005D5421">
        <w:t xml:space="preserve">3 from Central and Eastern Europe, </w:t>
      </w:r>
      <w:r w:rsidR="00E20649" w:rsidRPr="005D5421">
        <w:t>7</w:t>
      </w:r>
      <w:r w:rsidRPr="005D5421">
        <w:t xml:space="preserve"> from </w:t>
      </w:r>
      <w:r w:rsidR="0062006E" w:rsidRPr="005D5421">
        <w:t>Latin America and the Caribbean</w:t>
      </w:r>
      <w:r w:rsidR="003765FE" w:rsidRPr="005D5421">
        <w:t xml:space="preserve">, </w:t>
      </w:r>
      <w:r w:rsidR="00FF4D50" w:rsidRPr="005D5421">
        <w:t xml:space="preserve">and </w:t>
      </w:r>
      <w:r w:rsidR="003765FE" w:rsidRPr="005D5421">
        <w:t>4</w:t>
      </w:r>
      <w:r w:rsidR="00FF4D50" w:rsidRPr="005D5421">
        <w:t> </w:t>
      </w:r>
      <w:r w:rsidR="003765FE" w:rsidRPr="005D5421">
        <w:t xml:space="preserve">from </w:t>
      </w:r>
      <w:r w:rsidR="0062006E" w:rsidRPr="005D5421">
        <w:t xml:space="preserve">the </w:t>
      </w:r>
      <w:r w:rsidR="003765FE" w:rsidRPr="005D5421">
        <w:t>W</w:t>
      </w:r>
      <w:r w:rsidR="0062006E" w:rsidRPr="005D5421">
        <w:t xml:space="preserve">estern </w:t>
      </w:r>
      <w:r w:rsidR="003765FE" w:rsidRPr="005D5421">
        <w:t>E</w:t>
      </w:r>
      <w:r w:rsidR="0062006E" w:rsidRPr="005D5421">
        <w:t xml:space="preserve">urope and </w:t>
      </w:r>
      <w:r w:rsidR="00FF4D50" w:rsidRPr="005D5421">
        <w:t>O</w:t>
      </w:r>
      <w:r w:rsidR="0062006E" w:rsidRPr="005D5421">
        <w:t xml:space="preserve">thers </w:t>
      </w:r>
      <w:r w:rsidR="00FF4D50" w:rsidRPr="005D5421">
        <w:t>G</w:t>
      </w:r>
      <w:r w:rsidR="0062006E" w:rsidRPr="005D5421">
        <w:t>roup</w:t>
      </w:r>
      <w:r w:rsidRPr="005D5421">
        <w:t>.</w:t>
      </w:r>
    </w:p>
    <w:p w14:paraId="61262E49" w14:textId="5DD78BA5" w:rsidR="000F5710" w:rsidRPr="00345BEB" w:rsidRDefault="00B84603" w:rsidP="00345BEB">
      <w:pPr>
        <w:pStyle w:val="Heading1"/>
        <w:numPr>
          <w:ilvl w:val="0"/>
          <w:numId w:val="5"/>
        </w:numPr>
        <w:spacing w:before="120"/>
        <w:ind w:left="1701" w:hanging="708"/>
        <w:jc w:val="left"/>
        <w:rPr>
          <w:rFonts w:ascii="Times New Roman Bold" w:hAnsi="Times New Roman Bold"/>
        </w:rPr>
      </w:pPr>
      <w:r w:rsidRPr="00101BDB">
        <w:rPr>
          <w:rFonts w:ascii="Times New Roman Bold" w:hAnsi="Times New Roman Bold"/>
        </w:rPr>
        <w:t xml:space="preserve">Study on </w:t>
      </w:r>
      <w:r w:rsidR="002B10F2" w:rsidRPr="00345BEB">
        <w:rPr>
          <w:rFonts w:ascii="Times New Roman Bold" w:hAnsi="Times New Roman Bold"/>
        </w:rPr>
        <w:t xml:space="preserve">financial security mechanisms </w:t>
      </w:r>
      <w:r w:rsidRPr="00345BEB">
        <w:rPr>
          <w:rFonts w:ascii="Times New Roman Bold" w:hAnsi="Times New Roman Bold"/>
        </w:rPr>
        <w:t>(Article 10 of the Nagoya – Kuala Lumpur Supplementary Protocol)</w:t>
      </w:r>
    </w:p>
    <w:p w14:paraId="10CA9950" w14:textId="3C14087E" w:rsidR="000F5710" w:rsidRPr="005D5421" w:rsidRDefault="00A159E6" w:rsidP="00BA279C">
      <w:pPr>
        <w:numPr>
          <w:ilvl w:val="0"/>
          <w:numId w:val="6"/>
        </w:numPr>
        <w:spacing w:before="120" w:after="120"/>
        <w:ind w:left="0" w:hanging="14"/>
      </w:pPr>
      <w:r w:rsidRPr="005D5421">
        <w:t xml:space="preserve">As </w:t>
      </w:r>
      <w:r w:rsidR="004202A9" w:rsidRPr="00101BDB">
        <w:t>referenced</w:t>
      </w:r>
      <w:r w:rsidRPr="005D5421">
        <w:t xml:space="preserve"> above</w:t>
      </w:r>
      <w:r w:rsidR="000F5710" w:rsidRPr="005D5421">
        <w:t xml:space="preserve">, </w:t>
      </w:r>
      <w:r w:rsidR="003765FE" w:rsidRPr="005D5421">
        <w:t xml:space="preserve">in decision CP-9/15, the Executive Secretary was requested to undertake a comprehensive study, subject to the availability of funds from the Voluntary Trust Fund, </w:t>
      </w:r>
      <w:r w:rsidR="007C2ED1" w:rsidRPr="00101BDB">
        <w:t>f</w:t>
      </w:r>
      <w:r w:rsidR="007C2ED1" w:rsidRPr="005D5421">
        <w:t>or consideration at the next meeting of the Partie</w:t>
      </w:r>
      <w:r w:rsidR="007C2ED1" w:rsidRPr="00101BDB">
        <w:t>s</w:t>
      </w:r>
      <w:r w:rsidR="007C2ED1" w:rsidRPr="005D5421">
        <w:t xml:space="preserve">, </w:t>
      </w:r>
      <w:r w:rsidR="003765FE" w:rsidRPr="005D5421">
        <w:t>addressing (a) the modalities of financial security mechanisms; (b) an assessment of the environmental, economic and social impacts of such mechanisms, in particular on developing countries; (c) an identification of the appropriate entities to provide financial security</w:t>
      </w:r>
      <w:r w:rsidR="003C4D60" w:rsidRPr="005D5421">
        <w:t>.</w:t>
      </w:r>
    </w:p>
    <w:p w14:paraId="500D41F4" w14:textId="7BC4089B" w:rsidR="003C4D60" w:rsidRPr="005D5421" w:rsidRDefault="003C4D60" w:rsidP="00BA279C">
      <w:pPr>
        <w:numPr>
          <w:ilvl w:val="0"/>
          <w:numId w:val="6"/>
        </w:numPr>
        <w:spacing w:before="120" w:after="120"/>
        <w:ind w:left="0" w:hanging="14"/>
      </w:pPr>
      <w:r w:rsidRPr="005D5421">
        <w:t xml:space="preserve">Accordingly, a consultant was commissioned to undertake the study. A draft of the study was made available on the Secretariat website for peer review </w:t>
      </w:r>
      <w:r w:rsidR="004C763E" w:rsidRPr="005D5421">
        <w:t xml:space="preserve">on 25 May 2021 </w:t>
      </w:r>
      <w:r w:rsidRPr="005D5421">
        <w:t>and Parties to the Supplementary Protocol, as well as other Governments, relevant organizations and indigenous peoples and local communities</w:t>
      </w:r>
      <w:r w:rsidR="00847E45" w:rsidRPr="005D5421">
        <w:t>,</w:t>
      </w:r>
      <w:r w:rsidRPr="005D5421">
        <w:t xml:space="preserve"> were invited to submit any comments by 25 June 2021</w:t>
      </w:r>
      <w:r w:rsidR="00DD6A44" w:rsidRPr="005D5421">
        <w:t>.</w:t>
      </w:r>
      <w:r w:rsidR="00AB2BF2" w:rsidRPr="005D5421">
        <w:rPr>
          <w:rStyle w:val="FootnoteReference"/>
        </w:rPr>
        <w:footnoteReference w:id="2"/>
      </w:r>
      <w:r w:rsidRPr="005D5421">
        <w:t xml:space="preserve"> </w:t>
      </w:r>
    </w:p>
    <w:p w14:paraId="48BF59BF" w14:textId="2E618E36" w:rsidR="00BA1942" w:rsidRPr="005D5421" w:rsidRDefault="003C4D60" w:rsidP="00BA279C">
      <w:pPr>
        <w:numPr>
          <w:ilvl w:val="0"/>
          <w:numId w:val="6"/>
        </w:numPr>
        <w:spacing w:before="120" w:after="120"/>
        <w:ind w:left="0" w:hanging="14"/>
      </w:pPr>
      <w:r w:rsidRPr="005D5421">
        <w:t xml:space="preserve">Comments were received by </w:t>
      </w:r>
      <w:r w:rsidR="00251F82" w:rsidRPr="005D5421">
        <w:t>three</w:t>
      </w:r>
      <w:r w:rsidRPr="005D5421">
        <w:t xml:space="preserve"> Parties to the Supplementary Protocol, </w:t>
      </w:r>
      <w:r w:rsidR="00251F82" w:rsidRPr="005D5421">
        <w:t>four</w:t>
      </w:r>
      <w:r w:rsidRPr="005D5421">
        <w:t xml:space="preserve"> other Governments and two organizations</w:t>
      </w:r>
      <w:r w:rsidR="00472572" w:rsidRPr="005D5421">
        <w:t>,</w:t>
      </w:r>
      <w:r w:rsidRPr="005D5421">
        <w:t xml:space="preserve"> and were made available on the website.</w:t>
      </w:r>
      <w:r w:rsidRPr="005D5421">
        <w:rPr>
          <w:rStyle w:val="FootnoteReference"/>
        </w:rPr>
        <w:footnoteReference w:id="3"/>
      </w:r>
      <w:r w:rsidR="00236714" w:rsidRPr="005D5421">
        <w:t xml:space="preserve"> The study was revised </w:t>
      </w:r>
      <w:r w:rsidR="00251F82" w:rsidRPr="005D5421">
        <w:t xml:space="preserve">and finalized, </w:t>
      </w:r>
      <w:proofErr w:type="gramStart"/>
      <w:r w:rsidR="00236714" w:rsidRPr="005D5421">
        <w:t>tak</w:t>
      </w:r>
      <w:r w:rsidR="00251F82" w:rsidRPr="005D5421">
        <w:t>ing</w:t>
      </w:r>
      <w:r w:rsidR="00236714" w:rsidRPr="005D5421">
        <w:t xml:space="preserve"> into account</w:t>
      </w:r>
      <w:proofErr w:type="gramEnd"/>
      <w:r w:rsidR="00236714" w:rsidRPr="005D5421">
        <w:t xml:space="preserve"> the comments received.</w:t>
      </w:r>
    </w:p>
    <w:p w14:paraId="5922895E" w14:textId="1AE9DA5F" w:rsidR="00A8215F" w:rsidRPr="005D5421" w:rsidRDefault="00B84603" w:rsidP="00BA1942">
      <w:pPr>
        <w:numPr>
          <w:ilvl w:val="0"/>
          <w:numId w:val="6"/>
        </w:numPr>
        <w:spacing w:before="120" w:after="120"/>
        <w:ind w:left="0" w:hanging="14"/>
      </w:pPr>
      <w:r w:rsidRPr="005D5421">
        <w:t xml:space="preserve">An executive summary of the study is </w:t>
      </w:r>
      <w:r w:rsidR="00CF7615" w:rsidRPr="005D5421">
        <w:t xml:space="preserve">available </w:t>
      </w:r>
      <w:r w:rsidR="004C763E" w:rsidRPr="005D5421">
        <w:t>as an</w:t>
      </w:r>
      <w:r w:rsidR="00D1440B" w:rsidRPr="005D5421">
        <w:t xml:space="preserve"> </w:t>
      </w:r>
      <w:r w:rsidR="003F0983" w:rsidRPr="005D5421">
        <w:t>a</w:t>
      </w:r>
      <w:r w:rsidR="00D1440B" w:rsidRPr="005D5421">
        <w:t xml:space="preserve">nnex </w:t>
      </w:r>
      <w:r w:rsidR="00CF7615" w:rsidRPr="005D5421">
        <w:t>to th</w:t>
      </w:r>
      <w:r w:rsidR="003F0983" w:rsidRPr="005D5421">
        <w:t>e present</w:t>
      </w:r>
      <w:r w:rsidR="00CF7615" w:rsidRPr="005D5421">
        <w:t xml:space="preserve"> document </w:t>
      </w:r>
      <w:r w:rsidR="00D1440B" w:rsidRPr="005D5421">
        <w:t xml:space="preserve">and the full study is available in </w:t>
      </w:r>
      <w:hyperlink r:id="rId19" w:history="1">
        <w:r w:rsidR="00D1440B" w:rsidRPr="005D5421">
          <w:rPr>
            <w:rStyle w:val="Hyperlink"/>
            <w:sz w:val="22"/>
          </w:rPr>
          <w:t>CBD/CP/MOP/10/INF/1</w:t>
        </w:r>
      </w:hyperlink>
      <w:r w:rsidR="00D1440B" w:rsidRPr="005D5421">
        <w:t>.</w:t>
      </w:r>
    </w:p>
    <w:p w14:paraId="71AE44A9" w14:textId="3040C1C5" w:rsidR="000F5710" w:rsidRPr="00484B68" w:rsidRDefault="00840636" w:rsidP="00C30E3A">
      <w:pPr>
        <w:pStyle w:val="Heading1"/>
        <w:numPr>
          <w:ilvl w:val="0"/>
          <w:numId w:val="5"/>
        </w:numPr>
        <w:spacing w:before="120"/>
        <w:ind w:left="0" w:right="193" w:firstLine="0"/>
      </w:pPr>
      <w:r w:rsidRPr="00484B68">
        <w:lastRenderedPageBreak/>
        <w:t>Competent authorities</w:t>
      </w:r>
    </w:p>
    <w:p w14:paraId="07157BC9" w14:textId="186B2C1B" w:rsidR="000F5710" w:rsidRPr="00484B68" w:rsidRDefault="000F5710" w:rsidP="00BA279C">
      <w:pPr>
        <w:numPr>
          <w:ilvl w:val="0"/>
          <w:numId w:val="6"/>
        </w:numPr>
        <w:spacing w:before="120" w:after="120"/>
        <w:ind w:left="0" w:firstLine="0"/>
        <w:rPr>
          <w:i/>
        </w:rPr>
      </w:pPr>
      <w:r w:rsidRPr="00484B68">
        <w:t xml:space="preserve">The Supplementary Protocol assigns a central role to the “competent authority”. Among other things, Parties are to require operators, in the event of damage and subject to any requirements of the competent authority, to immediately inform the competent authority (Article 5, paragraph 1 (a)). The competent authority </w:t>
      </w:r>
      <w:r w:rsidR="008410A0" w:rsidRPr="00484B68">
        <w:t>must</w:t>
      </w:r>
      <w:r w:rsidRPr="00484B68">
        <w:t xml:space="preserve"> identify the operator that caused the damage, evaluate the </w:t>
      </w:r>
      <w:proofErr w:type="gramStart"/>
      <w:r w:rsidRPr="00484B68">
        <w:t>damage</w:t>
      </w:r>
      <w:proofErr w:type="gramEnd"/>
      <w:r w:rsidRPr="00484B68">
        <w:t xml:space="preserve"> and determine which response measures should be taken by the operator (Article 5, paragraph 2).</w:t>
      </w:r>
      <w:r w:rsidR="008410A0" w:rsidRPr="00484B68">
        <w:t xml:space="preserve"> The competent authority may also implement appropriate response measures and recover these costs</w:t>
      </w:r>
      <w:r w:rsidR="002D639F" w:rsidRPr="00484B68">
        <w:t>, including costs for the evaluation of the damage,</w:t>
      </w:r>
      <w:r w:rsidR="008410A0" w:rsidRPr="00484B68">
        <w:t xml:space="preserve"> from the operator</w:t>
      </w:r>
      <w:r w:rsidR="002D639F" w:rsidRPr="00484B68">
        <w:t xml:space="preserve"> (Article 5, paragraphs 4 and 5)</w:t>
      </w:r>
      <w:r w:rsidR="008410A0" w:rsidRPr="00484B68">
        <w:t>.</w:t>
      </w:r>
      <w:r w:rsidRPr="00484B68">
        <w:t xml:space="preserve"> Publishing contact information on the competent authority in the Biosafety </w:t>
      </w:r>
      <w:proofErr w:type="gramStart"/>
      <w:r w:rsidRPr="00484B68">
        <w:t>Clearing-House</w:t>
      </w:r>
      <w:proofErr w:type="gramEnd"/>
      <w:r w:rsidRPr="00484B68">
        <w:t xml:space="preserve"> would assist operators to fulfil this requirement.</w:t>
      </w:r>
    </w:p>
    <w:p w14:paraId="7987C953" w14:textId="34285FA2" w:rsidR="008F1FA3" w:rsidRPr="00592886" w:rsidRDefault="00A8215F" w:rsidP="00BA279C">
      <w:pPr>
        <w:pStyle w:val="Para1"/>
        <w:numPr>
          <w:ilvl w:val="0"/>
          <w:numId w:val="6"/>
        </w:numPr>
        <w:suppressLineNumbers/>
        <w:suppressAutoHyphens/>
        <w:ind w:left="0" w:firstLine="0"/>
        <w:rPr>
          <w:i/>
          <w:snapToGrid/>
          <w:szCs w:val="22"/>
        </w:rPr>
      </w:pPr>
      <w:r w:rsidRPr="00484B68">
        <w:rPr>
          <w:iCs/>
          <w:szCs w:val="22"/>
        </w:rPr>
        <w:t xml:space="preserve">In decision </w:t>
      </w:r>
      <w:r w:rsidRPr="00484B68">
        <w:t xml:space="preserve">CP-9/15, Parties </w:t>
      </w:r>
      <w:r w:rsidR="002D639F" w:rsidRPr="00484B68">
        <w:t xml:space="preserve">to the Supplementary Protocol were </w:t>
      </w:r>
      <w:r w:rsidR="002D639F" w:rsidRPr="00E82F1F">
        <w:t xml:space="preserve">requested to designate a competent authority to perform the functions set out in Article 5 of the Supplementary Protocol, and to make their contact information available on the Biosafety </w:t>
      </w:r>
      <w:proofErr w:type="gramStart"/>
      <w:r w:rsidR="002D639F" w:rsidRPr="00E82F1F">
        <w:t>Clearing-House</w:t>
      </w:r>
      <w:proofErr w:type="gramEnd"/>
      <w:r w:rsidR="002D639F" w:rsidRPr="00E82F1F">
        <w:t xml:space="preserve">. The same decision </w:t>
      </w:r>
      <w:r w:rsidRPr="00E82F1F">
        <w:t xml:space="preserve">requested </w:t>
      </w:r>
      <w:r w:rsidRPr="00E82F1F">
        <w:rPr>
          <w:iCs/>
          <w:szCs w:val="22"/>
        </w:rPr>
        <w:t>the Executive</w:t>
      </w:r>
      <w:r w:rsidRPr="00E82F1F">
        <w:rPr>
          <w:szCs w:val="22"/>
        </w:rPr>
        <w:t xml:space="preserve"> </w:t>
      </w:r>
      <w:r w:rsidRPr="00592886">
        <w:rPr>
          <w:szCs w:val="22"/>
        </w:rPr>
        <w:t xml:space="preserve">Secretary to create an appropriate common format in the Biosafety </w:t>
      </w:r>
      <w:proofErr w:type="gramStart"/>
      <w:r w:rsidRPr="00592886">
        <w:rPr>
          <w:szCs w:val="22"/>
        </w:rPr>
        <w:t>Clearing-House</w:t>
      </w:r>
      <w:proofErr w:type="gramEnd"/>
      <w:r w:rsidRPr="00592886">
        <w:rPr>
          <w:szCs w:val="22"/>
        </w:rPr>
        <w:t xml:space="preserve"> to enable Parties to share the contact information of their competent authorities</w:t>
      </w:r>
      <w:r w:rsidR="002D639F" w:rsidRPr="00592886">
        <w:rPr>
          <w:szCs w:val="22"/>
        </w:rPr>
        <w:t>.</w:t>
      </w:r>
      <w:r w:rsidRPr="00592886">
        <w:rPr>
          <w:szCs w:val="22"/>
        </w:rPr>
        <w:t xml:space="preserve"> </w:t>
      </w:r>
    </w:p>
    <w:p w14:paraId="457034DD" w14:textId="7B0ACB3E" w:rsidR="00602F51" w:rsidRPr="001147DD" w:rsidRDefault="00A8215F" w:rsidP="00636C0A">
      <w:pPr>
        <w:pStyle w:val="Para1"/>
        <w:numPr>
          <w:ilvl w:val="0"/>
          <w:numId w:val="6"/>
        </w:numPr>
        <w:suppressLineNumbers/>
        <w:suppressAutoHyphens/>
        <w:ind w:left="0" w:firstLine="0"/>
        <w:rPr>
          <w:i/>
          <w:snapToGrid/>
          <w:szCs w:val="22"/>
        </w:rPr>
      </w:pPr>
      <w:r w:rsidRPr="00592886">
        <w:rPr>
          <w:iCs/>
        </w:rPr>
        <w:t>A common format has been developed to enable Parties and non-Parties to submit contact information on the</w:t>
      </w:r>
      <w:r w:rsidR="00D060C6" w:rsidRPr="00592886">
        <w:rPr>
          <w:iCs/>
        </w:rPr>
        <w:t>ir</w:t>
      </w:r>
      <w:r w:rsidRPr="00D86960">
        <w:rPr>
          <w:iCs/>
        </w:rPr>
        <w:t xml:space="preserve"> </w:t>
      </w:r>
      <w:r w:rsidRPr="00345BEB">
        <w:rPr>
          <w:iCs/>
        </w:rPr>
        <w:t xml:space="preserve">Supplementary Protocol </w:t>
      </w:r>
      <w:r w:rsidR="00324744" w:rsidRPr="00101BDB">
        <w:rPr>
          <w:iCs/>
        </w:rPr>
        <w:t>c</w:t>
      </w:r>
      <w:r w:rsidRPr="00345BEB">
        <w:rPr>
          <w:iCs/>
        </w:rPr>
        <w:t xml:space="preserve">ompetent </w:t>
      </w:r>
      <w:r w:rsidR="00324744" w:rsidRPr="00101BDB">
        <w:rPr>
          <w:iCs/>
        </w:rPr>
        <w:t>a</w:t>
      </w:r>
      <w:r w:rsidRPr="00345BEB">
        <w:rPr>
          <w:iCs/>
        </w:rPr>
        <w:t>uthority (SPCA</w:t>
      </w:r>
      <w:r w:rsidRPr="00D86960">
        <w:rPr>
          <w:iCs/>
        </w:rPr>
        <w:t>)</w:t>
      </w:r>
      <w:r w:rsidR="00AE5564" w:rsidRPr="00D86960">
        <w:rPr>
          <w:iCs/>
        </w:rPr>
        <w:t xml:space="preserve"> </w:t>
      </w:r>
      <w:r w:rsidR="002751FC" w:rsidRPr="001147DD">
        <w:rPr>
          <w:iCs/>
        </w:rPr>
        <w:t>and can be accessed</w:t>
      </w:r>
      <w:r w:rsidR="002751FC" w:rsidRPr="00965B8F">
        <w:rPr>
          <w:iCs/>
        </w:rPr>
        <w:t xml:space="preserve"> through the </w:t>
      </w:r>
      <w:r w:rsidR="00D060C6" w:rsidRPr="00965B8F">
        <w:rPr>
          <w:i/>
        </w:rPr>
        <w:t>Submit</w:t>
      </w:r>
      <w:r w:rsidR="00D060C6" w:rsidRPr="00965B8F">
        <w:rPr>
          <w:iCs/>
        </w:rPr>
        <w:t xml:space="preserve"> section of the n</w:t>
      </w:r>
      <w:r w:rsidR="00EE4C43" w:rsidRPr="00965B8F">
        <w:rPr>
          <w:iCs/>
        </w:rPr>
        <w:t xml:space="preserve">ew </w:t>
      </w:r>
      <w:r w:rsidR="002751FC" w:rsidRPr="00965B8F">
        <w:rPr>
          <w:iCs/>
        </w:rPr>
        <w:t>B</w:t>
      </w:r>
      <w:r w:rsidR="00D92B43" w:rsidRPr="00965B8F">
        <w:rPr>
          <w:iCs/>
        </w:rPr>
        <w:t xml:space="preserve">iosafety </w:t>
      </w:r>
      <w:proofErr w:type="gramStart"/>
      <w:r w:rsidR="00D92B43" w:rsidRPr="00965B8F">
        <w:rPr>
          <w:iCs/>
        </w:rPr>
        <w:t>Clearing-House</w:t>
      </w:r>
      <w:proofErr w:type="gramEnd"/>
      <w:r w:rsidR="002751FC" w:rsidRPr="00965B8F">
        <w:rPr>
          <w:iCs/>
        </w:rPr>
        <w:t xml:space="preserve"> </w:t>
      </w:r>
      <w:r w:rsidR="00D060C6" w:rsidRPr="00965B8F">
        <w:rPr>
          <w:iCs/>
        </w:rPr>
        <w:t xml:space="preserve">at </w:t>
      </w:r>
      <w:hyperlink r:id="rId20" w:history="1">
        <w:r w:rsidR="00047019" w:rsidRPr="00965B8F">
          <w:rPr>
            <w:rStyle w:val="Hyperlink"/>
            <w:iCs/>
            <w:sz w:val="22"/>
          </w:rPr>
          <w:t>http://bch.cbd.int/en/register</w:t>
        </w:r>
      </w:hyperlink>
      <w:r w:rsidR="00047019" w:rsidRPr="001147DD">
        <w:rPr>
          <w:iCs/>
        </w:rPr>
        <w:t xml:space="preserve"> </w:t>
      </w:r>
      <w:r w:rsidR="00D060C6" w:rsidRPr="00965B8F">
        <w:rPr>
          <w:iCs/>
        </w:rPr>
        <w:t>(login required).</w:t>
      </w:r>
      <w:r w:rsidR="00AE5564" w:rsidRPr="00965B8F">
        <w:rPr>
          <w:iCs/>
        </w:rPr>
        <w:t xml:space="preserve"> The common format is also available </w:t>
      </w:r>
      <w:r w:rsidR="007C2FCE" w:rsidRPr="00965B8F">
        <w:rPr>
          <w:iCs/>
        </w:rPr>
        <w:t xml:space="preserve">as a </w:t>
      </w:r>
      <w:r w:rsidR="00AE5564" w:rsidRPr="00965B8F">
        <w:rPr>
          <w:iCs/>
        </w:rPr>
        <w:t xml:space="preserve">Word </w:t>
      </w:r>
      <w:r w:rsidR="007C2FCE" w:rsidRPr="00101BDB">
        <w:rPr>
          <w:iCs/>
        </w:rPr>
        <w:t>document</w:t>
      </w:r>
      <w:r w:rsidR="00AE5564" w:rsidRPr="001147DD">
        <w:rPr>
          <w:rStyle w:val="FootnoteReference"/>
          <w:iCs/>
        </w:rPr>
        <w:footnoteReference w:id="4"/>
      </w:r>
      <w:r w:rsidR="00AE5564" w:rsidRPr="001147DD">
        <w:rPr>
          <w:iCs/>
        </w:rPr>
        <w:t xml:space="preserve"> </w:t>
      </w:r>
      <w:r w:rsidR="002751FC" w:rsidRPr="00965B8F">
        <w:rPr>
          <w:iCs/>
        </w:rPr>
        <w:t xml:space="preserve">and in information document </w:t>
      </w:r>
      <w:r w:rsidR="002751FC" w:rsidRPr="00101BDB">
        <w:rPr>
          <w:iCs/>
        </w:rPr>
        <w:t>CBD/CP/MOP/10/INF/</w:t>
      </w:r>
      <w:r w:rsidR="00EC04BB" w:rsidRPr="00101BDB">
        <w:rPr>
          <w:iCs/>
        </w:rPr>
        <w:t>7</w:t>
      </w:r>
      <w:r w:rsidR="00602F51" w:rsidRPr="001147DD">
        <w:rPr>
          <w:iCs/>
        </w:rPr>
        <w:t>.</w:t>
      </w:r>
      <w:r w:rsidR="00602F51" w:rsidRPr="00965B8F">
        <w:rPr>
          <w:iCs/>
        </w:rPr>
        <w:t xml:space="preserve"> A </w:t>
      </w:r>
      <w:r w:rsidR="00BB6A14" w:rsidRPr="00345BEB">
        <w:t>notification</w:t>
      </w:r>
      <w:r w:rsidR="00602F51" w:rsidRPr="001147DD">
        <w:rPr>
          <w:iCs/>
        </w:rPr>
        <w:t xml:space="preserve"> was issued</w:t>
      </w:r>
      <w:r w:rsidR="00636C0A" w:rsidRPr="00965B8F">
        <w:rPr>
          <w:iCs/>
        </w:rPr>
        <w:t xml:space="preserve"> in December 2021</w:t>
      </w:r>
      <w:r w:rsidR="00602F51" w:rsidRPr="00965B8F">
        <w:rPr>
          <w:iCs/>
        </w:rPr>
        <w:t xml:space="preserve"> to </w:t>
      </w:r>
      <w:r w:rsidR="00EE4C43" w:rsidRPr="00965B8F">
        <w:rPr>
          <w:iCs/>
        </w:rPr>
        <w:t>invite Parties to publish the contact details of their competent authorit</w:t>
      </w:r>
      <w:r w:rsidR="00BA1942" w:rsidRPr="00965B8F">
        <w:rPr>
          <w:iCs/>
        </w:rPr>
        <w:t>y</w:t>
      </w:r>
      <w:r w:rsidR="00EE4C43" w:rsidRPr="00965B8F">
        <w:rPr>
          <w:iCs/>
        </w:rPr>
        <w:t xml:space="preserve"> </w:t>
      </w:r>
      <w:r w:rsidR="001D7E35" w:rsidRPr="00965B8F">
        <w:rPr>
          <w:iCs/>
        </w:rPr>
        <w:t>under the Supplementary Protocol</w:t>
      </w:r>
      <w:r w:rsidR="00AE5564" w:rsidRPr="00965B8F">
        <w:rPr>
          <w:iCs/>
        </w:rPr>
        <w:t>.</w:t>
      </w:r>
      <w:r w:rsidR="00BF00E5" w:rsidRPr="001147DD">
        <w:rPr>
          <w:rStyle w:val="FootnoteReference"/>
          <w:iCs/>
        </w:rPr>
        <w:footnoteReference w:id="5"/>
      </w:r>
    </w:p>
    <w:p w14:paraId="321491B2" w14:textId="6823F964" w:rsidR="00636C0A" w:rsidRPr="00003CE3" w:rsidRDefault="00636C0A" w:rsidP="00602F51">
      <w:pPr>
        <w:pStyle w:val="Para1"/>
        <w:numPr>
          <w:ilvl w:val="0"/>
          <w:numId w:val="6"/>
        </w:numPr>
        <w:suppressLineNumbers/>
        <w:suppressAutoHyphens/>
        <w:ind w:left="0" w:firstLine="0"/>
        <w:rPr>
          <w:i/>
          <w:snapToGrid/>
          <w:szCs w:val="22"/>
        </w:rPr>
      </w:pPr>
      <w:r w:rsidRPr="00345BEB">
        <w:rPr>
          <w:szCs w:val="22"/>
        </w:rPr>
        <w:t>According to the fourth national reports (see section V, para</w:t>
      </w:r>
      <w:r w:rsidR="00525AFE" w:rsidRPr="00345BEB">
        <w:rPr>
          <w:szCs w:val="22"/>
        </w:rPr>
        <w:t>graph</w:t>
      </w:r>
      <w:r w:rsidRPr="00345BEB">
        <w:rPr>
          <w:szCs w:val="22"/>
        </w:rPr>
        <w:t xml:space="preserve"> 25, below), 38 Parties had identified their competent authority for the </w:t>
      </w:r>
      <w:r w:rsidRPr="00FE2B76">
        <w:t>Supplementary Protocol. As of 27 January 2022, three Parties to the Supplementary Protocol and two non-Parties</w:t>
      </w:r>
      <w:r w:rsidRPr="00003CE3">
        <w:t xml:space="preserve"> had designated their competent authority in the </w:t>
      </w:r>
      <w:r w:rsidR="008E1284" w:rsidRPr="00003CE3">
        <w:rPr>
          <w:iCs/>
        </w:rPr>
        <w:t xml:space="preserve">Biosafety </w:t>
      </w:r>
      <w:proofErr w:type="gramStart"/>
      <w:r w:rsidR="008E1284" w:rsidRPr="00003CE3">
        <w:rPr>
          <w:iCs/>
        </w:rPr>
        <w:t>Clearing-House</w:t>
      </w:r>
      <w:proofErr w:type="gramEnd"/>
      <w:r w:rsidRPr="00003CE3">
        <w:t>.</w:t>
      </w:r>
    </w:p>
    <w:p w14:paraId="773740AC" w14:textId="5F731994" w:rsidR="00EF6C8F" w:rsidRPr="00345BEB" w:rsidRDefault="002B10F2" w:rsidP="00C30E3A">
      <w:pPr>
        <w:pStyle w:val="Heading1"/>
        <w:numPr>
          <w:ilvl w:val="0"/>
          <w:numId w:val="8"/>
        </w:numPr>
        <w:ind w:left="0" w:firstLine="0"/>
        <w:rPr>
          <w:rFonts w:ascii="Times New Roman Bold" w:hAnsi="Times New Roman Bold"/>
        </w:rPr>
      </w:pPr>
      <w:r w:rsidRPr="00345BEB">
        <w:rPr>
          <w:rFonts w:ascii="Times New Roman Bold" w:hAnsi="Times New Roman Bold"/>
        </w:rPr>
        <w:t>Relevant elements from the fourth national reports</w:t>
      </w:r>
    </w:p>
    <w:p w14:paraId="0136965E" w14:textId="3490CE0C" w:rsidR="009473F1" w:rsidRPr="00FE2B76" w:rsidRDefault="00D50E93" w:rsidP="00D50E93">
      <w:pPr>
        <w:pStyle w:val="CommentText"/>
        <w:suppressLineNumbers/>
        <w:suppressAutoHyphens/>
        <w:rPr>
          <w:snapToGrid w:val="0"/>
          <w:color w:val="000000"/>
          <w:szCs w:val="22"/>
        </w:rPr>
      </w:pPr>
      <w:r w:rsidRPr="00484B68">
        <w:t>17.</w:t>
      </w:r>
      <w:r w:rsidRPr="00484B68">
        <w:tab/>
      </w:r>
      <w:r w:rsidR="00EF6C8F" w:rsidRPr="00484B68">
        <w:t xml:space="preserve">In </w:t>
      </w:r>
      <w:hyperlink r:id="rId21" w:history="1">
        <w:r w:rsidR="00EF6C8F" w:rsidRPr="00484B68">
          <w:rPr>
            <w:rStyle w:val="Hyperlink"/>
            <w:sz w:val="22"/>
          </w:rPr>
          <w:t>decision CP-9/5</w:t>
        </w:r>
      </w:hyperlink>
      <w:r w:rsidR="00EF6C8F" w:rsidRPr="00484B68">
        <w:t xml:space="preserve">, Parties were requested to submit their fourth national reports on the implementation of the </w:t>
      </w:r>
      <w:r w:rsidR="00EF6C8F" w:rsidRPr="00FE2B76">
        <w:t>Cartagena Protocol on Biosafety. Seventeen qu</w:t>
      </w:r>
      <w:r w:rsidR="00EF6C8F" w:rsidRPr="00FE2B76">
        <w:rPr>
          <w:color w:val="000000"/>
          <w:szCs w:val="22"/>
        </w:rPr>
        <w:t>estions of the reporting format relate to the Supplementary Protocol (</w:t>
      </w:r>
      <w:proofErr w:type="gramStart"/>
      <w:r w:rsidR="00EF6C8F" w:rsidRPr="00FE2B76">
        <w:rPr>
          <w:color w:val="000000"/>
          <w:szCs w:val="22"/>
        </w:rPr>
        <w:t>i.e.</w:t>
      </w:r>
      <w:proofErr w:type="gramEnd"/>
      <w:r w:rsidR="00EF6C8F" w:rsidRPr="00FE2B76">
        <w:rPr>
          <w:color w:val="000000"/>
          <w:szCs w:val="22"/>
        </w:rPr>
        <w:t xml:space="preserve"> questions 169 to 185). </w:t>
      </w:r>
      <w:r w:rsidR="00953A30" w:rsidRPr="00FE2B76">
        <w:rPr>
          <w:snapToGrid w:val="0"/>
          <w:color w:val="000000"/>
          <w:szCs w:val="22"/>
        </w:rPr>
        <w:t xml:space="preserve">The information in this section is based on responses provided by those Parties to the Supplementary Protocol that had submitted their fourth national report </w:t>
      </w:r>
      <w:r w:rsidR="00953A30" w:rsidRPr="006B70ED">
        <w:rPr>
          <w:snapToGrid w:val="0"/>
          <w:color w:val="000000"/>
          <w:szCs w:val="22"/>
        </w:rPr>
        <w:t xml:space="preserve">by </w:t>
      </w:r>
      <w:r w:rsidR="00F40E7A" w:rsidRPr="006B70ED">
        <w:rPr>
          <w:snapToGrid w:val="0"/>
          <w:color w:val="000000"/>
          <w:szCs w:val="22"/>
        </w:rPr>
        <w:t>10 January 2022</w:t>
      </w:r>
      <w:r w:rsidR="00953A30" w:rsidRPr="00FE2B76">
        <w:rPr>
          <w:snapToGrid w:val="0"/>
          <w:color w:val="000000"/>
          <w:szCs w:val="22"/>
        </w:rPr>
        <w:t>.</w:t>
      </w:r>
      <w:r w:rsidR="009B377F" w:rsidRPr="00FE2B76">
        <w:rPr>
          <w:rStyle w:val="FootnoteReference"/>
          <w:snapToGrid w:val="0"/>
          <w:color w:val="000000"/>
          <w:szCs w:val="22"/>
        </w:rPr>
        <w:footnoteReference w:id="6"/>
      </w:r>
    </w:p>
    <w:p w14:paraId="046DC844" w14:textId="2C81BCFC" w:rsidR="00944FFE" w:rsidRPr="00FE2B76" w:rsidRDefault="00FF47CB" w:rsidP="0073736A">
      <w:pPr>
        <w:pStyle w:val="CommentText"/>
        <w:numPr>
          <w:ilvl w:val="0"/>
          <w:numId w:val="13"/>
        </w:numPr>
        <w:suppressLineNumbers/>
        <w:tabs>
          <w:tab w:val="clear" w:pos="360"/>
          <w:tab w:val="num" w:pos="720"/>
        </w:tabs>
        <w:suppressAutoHyphens/>
        <w:rPr>
          <w:snapToGrid w:val="0"/>
          <w:color w:val="000000"/>
          <w:szCs w:val="22"/>
        </w:rPr>
      </w:pPr>
      <w:r w:rsidRPr="00FE2B76">
        <w:t xml:space="preserve">In addition to providing useful information on the </w:t>
      </w:r>
      <w:proofErr w:type="gramStart"/>
      <w:r w:rsidRPr="00FE2B76">
        <w:t>current status</w:t>
      </w:r>
      <w:proofErr w:type="gramEnd"/>
      <w:r w:rsidRPr="00FE2B76">
        <w:t xml:space="preserve"> of implementation of the Supplementary Protocol, </w:t>
      </w:r>
      <w:r w:rsidR="007A03C6" w:rsidRPr="00FE2B76">
        <w:t>the</w:t>
      </w:r>
      <w:r w:rsidR="00EF6C8F" w:rsidRPr="00FE2B76">
        <w:t xml:space="preserve"> information </w:t>
      </w:r>
      <w:r w:rsidR="007A03C6" w:rsidRPr="00FE2B76">
        <w:t xml:space="preserve">in this section </w:t>
      </w:r>
      <w:r w:rsidR="00EF6C8F" w:rsidRPr="00FE2B76">
        <w:t xml:space="preserve">may </w:t>
      </w:r>
      <w:r w:rsidRPr="00FE2B76">
        <w:t xml:space="preserve">also </w:t>
      </w:r>
      <w:r w:rsidR="00EF6C8F" w:rsidRPr="00FE2B76">
        <w:t xml:space="preserve">be useful </w:t>
      </w:r>
      <w:r w:rsidR="00AB5AA1" w:rsidRPr="00FE2B76">
        <w:t xml:space="preserve">in the context of </w:t>
      </w:r>
      <w:r w:rsidR="00EF6C8F" w:rsidRPr="00FE2B76">
        <w:t xml:space="preserve">the </w:t>
      </w:r>
      <w:r w:rsidR="00B51463" w:rsidRPr="00FE2B76">
        <w:t xml:space="preserve">future </w:t>
      </w:r>
      <w:r w:rsidR="00EF6C8F" w:rsidRPr="00FE2B76">
        <w:t xml:space="preserve">assessment and review of the Supplementary Protocol further to its Article 13. Article 13 provides that a review of the effectiveness of the Supplementary Protocol shall be undertaken </w:t>
      </w:r>
      <w:r w:rsidR="00E06907" w:rsidRPr="00FE2B76">
        <w:t>“</w:t>
      </w:r>
      <w:r w:rsidR="00EF6C8F" w:rsidRPr="00FE2B76">
        <w:t xml:space="preserve">five years after its entry into force and every five years thereafter, provided information requiring such a review has been made available by Parties. </w:t>
      </w:r>
      <w:r w:rsidR="00946566" w:rsidRPr="00FE2B76">
        <w:t>The review shall be undertaken in the context of the assessment and review of the Protocol as specified in Article 35 of the Protocol, unless otherwise decided by the Parties to this Supplementary Protocol. The first review shall include a review of the effectiveness of Articles 10 and 12.</w:t>
      </w:r>
      <w:r w:rsidR="00E06907" w:rsidRPr="00FE2B76">
        <w:t>”</w:t>
      </w:r>
    </w:p>
    <w:p w14:paraId="42B28FCA" w14:textId="2A94181C" w:rsidR="00827818" w:rsidRPr="00484B68" w:rsidRDefault="00693AFD" w:rsidP="00944FFE">
      <w:pPr>
        <w:pStyle w:val="Para1"/>
        <w:numPr>
          <w:ilvl w:val="0"/>
          <w:numId w:val="13"/>
        </w:numPr>
        <w:suppressLineNumbers/>
        <w:tabs>
          <w:tab w:val="clear" w:pos="360"/>
        </w:tabs>
        <w:suppressAutoHyphens/>
        <w:kinsoku w:val="0"/>
        <w:overflowPunct w:val="0"/>
        <w:autoSpaceDE w:val="0"/>
        <w:autoSpaceDN w:val="0"/>
        <w:adjustRightInd w:val="0"/>
        <w:snapToGrid w:val="0"/>
        <w:rPr>
          <w:color w:val="000000"/>
          <w:szCs w:val="22"/>
        </w:rPr>
      </w:pPr>
      <w:r w:rsidRPr="006B70ED">
        <w:rPr>
          <w:bCs/>
          <w:spacing w:val="-2"/>
          <w:szCs w:val="22"/>
        </w:rPr>
        <w:t>As of 10 January 2022</w:t>
      </w:r>
      <w:r w:rsidR="00724794" w:rsidRPr="00FE2B76">
        <w:rPr>
          <w:bCs/>
          <w:spacing w:val="-2"/>
          <w:szCs w:val="22"/>
        </w:rPr>
        <w:t>, fourth national reports had been received</w:t>
      </w:r>
      <w:r w:rsidR="00447EEF" w:rsidRPr="00FE2B76">
        <w:rPr>
          <w:bCs/>
          <w:spacing w:val="-2"/>
          <w:szCs w:val="22"/>
        </w:rPr>
        <w:t xml:space="preserve"> from </w:t>
      </w:r>
      <w:r w:rsidR="00A84873" w:rsidRPr="00FE2B76">
        <w:rPr>
          <w:bCs/>
          <w:spacing w:val="-2"/>
          <w:szCs w:val="22"/>
        </w:rPr>
        <w:t>44</w:t>
      </w:r>
      <w:r w:rsidR="00212A87" w:rsidRPr="00FE2B76">
        <w:rPr>
          <w:bCs/>
          <w:spacing w:val="-2"/>
          <w:szCs w:val="22"/>
        </w:rPr>
        <w:t xml:space="preserve"> </w:t>
      </w:r>
      <w:r w:rsidR="00D25528" w:rsidRPr="00FE2B76">
        <w:rPr>
          <w:bCs/>
          <w:spacing w:val="-2"/>
          <w:szCs w:val="22"/>
        </w:rPr>
        <w:t xml:space="preserve">of the 49 </w:t>
      </w:r>
      <w:r w:rsidR="00212A87" w:rsidRPr="00FE2B76">
        <w:rPr>
          <w:bCs/>
          <w:spacing w:val="-2"/>
          <w:szCs w:val="22"/>
        </w:rPr>
        <w:t>Part</w:t>
      </w:r>
      <w:r w:rsidR="00A84873" w:rsidRPr="00FE2B76">
        <w:rPr>
          <w:bCs/>
          <w:spacing w:val="-2"/>
          <w:szCs w:val="22"/>
        </w:rPr>
        <w:t>ies</w:t>
      </w:r>
      <w:r w:rsidR="00212A87" w:rsidRPr="00FE2B76">
        <w:rPr>
          <w:bCs/>
          <w:spacing w:val="-2"/>
          <w:szCs w:val="22"/>
        </w:rPr>
        <w:t xml:space="preserve"> </w:t>
      </w:r>
      <w:r w:rsidR="00D25528" w:rsidRPr="00FE2B76">
        <w:rPr>
          <w:bCs/>
          <w:spacing w:val="-2"/>
          <w:szCs w:val="22"/>
        </w:rPr>
        <w:t>(90</w:t>
      </w:r>
      <w:r w:rsidR="00E042FD" w:rsidRPr="00FE2B76">
        <w:rPr>
          <w:bCs/>
          <w:spacing w:val="-2"/>
          <w:szCs w:val="22"/>
        </w:rPr>
        <w:t> per cent</w:t>
      </w:r>
      <w:r w:rsidR="00D25528" w:rsidRPr="00FE2B76">
        <w:rPr>
          <w:bCs/>
          <w:spacing w:val="-2"/>
          <w:szCs w:val="22"/>
        </w:rPr>
        <w:t xml:space="preserve">) </w:t>
      </w:r>
      <w:r w:rsidR="00212A87" w:rsidRPr="00FE2B76">
        <w:rPr>
          <w:bCs/>
          <w:spacing w:val="-2"/>
          <w:szCs w:val="22"/>
        </w:rPr>
        <w:t xml:space="preserve">to the </w:t>
      </w:r>
      <w:r w:rsidR="00B0469D" w:rsidRPr="00FE2B76">
        <w:rPr>
          <w:bCs/>
          <w:spacing w:val="-2"/>
          <w:szCs w:val="22"/>
        </w:rPr>
        <w:t>Supplementary Protocol</w:t>
      </w:r>
      <w:r w:rsidR="00A84873" w:rsidRPr="00FE2B76">
        <w:rPr>
          <w:bCs/>
          <w:spacing w:val="-2"/>
          <w:szCs w:val="22"/>
        </w:rPr>
        <w:t xml:space="preserve">. </w:t>
      </w:r>
      <w:r w:rsidR="003C24D9" w:rsidRPr="00FE2B76">
        <w:rPr>
          <w:bCs/>
          <w:spacing w:val="-2"/>
          <w:szCs w:val="22"/>
        </w:rPr>
        <w:t>Of these, 27 </w:t>
      </w:r>
      <w:r w:rsidR="00B0469D" w:rsidRPr="00FE2B76">
        <w:rPr>
          <w:bCs/>
          <w:spacing w:val="-2"/>
          <w:szCs w:val="22"/>
        </w:rPr>
        <w:t>Parties (</w:t>
      </w:r>
      <w:r w:rsidR="00CF7168" w:rsidRPr="00FE2B76">
        <w:rPr>
          <w:bCs/>
          <w:spacing w:val="-2"/>
          <w:szCs w:val="22"/>
        </w:rPr>
        <w:t>61</w:t>
      </w:r>
      <w:r w:rsidR="00E042FD" w:rsidRPr="00FE2B76">
        <w:rPr>
          <w:bCs/>
          <w:spacing w:val="-2"/>
          <w:szCs w:val="22"/>
        </w:rPr>
        <w:t> per cent</w:t>
      </w:r>
      <w:r w:rsidR="00B0469D" w:rsidRPr="00FE2B76">
        <w:rPr>
          <w:bCs/>
          <w:spacing w:val="-2"/>
          <w:szCs w:val="22"/>
        </w:rPr>
        <w:t xml:space="preserve">) reported having fully </w:t>
      </w:r>
      <w:r w:rsidR="00AC7C01" w:rsidRPr="00FE2B76">
        <w:rPr>
          <w:bCs/>
          <w:spacing w:val="-2"/>
          <w:szCs w:val="22"/>
        </w:rPr>
        <w:t xml:space="preserve">introduced the necessary measures </w:t>
      </w:r>
      <w:r w:rsidR="00B0469D" w:rsidRPr="00FE2B76">
        <w:rPr>
          <w:bCs/>
          <w:spacing w:val="-2"/>
          <w:szCs w:val="22"/>
        </w:rPr>
        <w:t>for the</w:t>
      </w:r>
      <w:r w:rsidR="00B0469D" w:rsidRPr="00484B68">
        <w:rPr>
          <w:bCs/>
          <w:spacing w:val="-2"/>
          <w:szCs w:val="22"/>
        </w:rPr>
        <w:t xml:space="preserve"> implementation of the Supplementary Protocol</w:t>
      </w:r>
      <w:r w:rsidR="00A84873" w:rsidRPr="00484B68">
        <w:rPr>
          <w:bCs/>
          <w:spacing w:val="-2"/>
          <w:szCs w:val="22"/>
        </w:rPr>
        <w:t xml:space="preserve">, </w:t>
      </w:r>
      <w:r w:rsidR="00B46ED4" w:rsidRPr="00484B68">
        <w:rPr>
          <w:bCs/>
          <w:spacing w:val="-2"/>
          <w:szCs w:val="22"/>
        </w:rPr>
        <w:t xml:space="preserve">7 Parties </w:t>
      </w:r>
      <w:r w:rsidR="00B46ED4" w:rsidRPr="00484B68">
        <w:rPr>
          <w:bCs/>
          <w:spacing w:val="-2"/>
          <w:szCs w:val="22"/>
        </w:rPr>
        <w:lastRenderedPageBreak/>
        <w:t>(</w:t>
      </w:r>
      <w:r w:rsidR="00A84873" w:rsidRPr="00484B68">
        <w:rPr>
          <w:bCs/>
          <w:spacing w:val="-2"/>
          <w:szCs w:val="22"/>
        </w:rPr>
        <w:t>16</w:t>
      </w:r>
      <w:r w:rsidR="00E042FD" w:rsidRPr="00484B68">
        <w:rPr>
          <w:bCs/>
          <w:spacing w:val="-2"/>
          <w:szCs w:val="22"/>
        </w:rPr>
        <w:t> per cent</w:t>
      </w:r>
      <w:r w:rsidR="00B46ED4" w:rsidRPr="00484B68">
        <w:rPr>
          <w:bCs/>
          <w:spacing w:val="-2"/>
          <w:szCs w:val="22"/>
        </w:rPr>
        <w:t>)</w:t>
      </w:r>
      <w:r w:rsidR="00B0469D" w:rsidRPr="00484B68">
        <w:rPr>
          <w:bCs/>
          <w:spacing w:val="-2"/>
          <w:szCs w:val="22"/>
        </w:rPr>
        <w:t xml:space="preserve"> reported that national measures were partially in place</w:t>
      </w:r>
      <w:r w:rsidR="00AC7C01" w:rsidRPr="00484B68">
        <w:rPr>
          <w:bCs/>
          <w:spacing w:val="-2"/>
          <w:szCs w:val="22"/>
        </w:rPr>
        <w:t xml:space="preserve">, </w:t>
      </w:r>
      <w:r w:rsidR="00A84873" w:rsidRPr="00484B68">
        <w:rPr>
          <w:bCs/>
          <w:spacing w:val="-2"/>
          <w:szCs w:val="22"/>
        </w:rPr>
        <w:t>5</w:t>
      </w:r>
      <w:r w:rsidR="00C41567" w:rsidRPr="00484B68">
        <w:rPr>
          <w:bCs/>
          <w:spacing w:val="-2"/>
          <w:szCs w:val="22"/>
        </w:rPr>
        <w:t xml:space="preserve"> </w:t>
      </w:r>
      <w:r w:rsidR="00AC7C01" w:rsidRPr="00484B68">
        <w:rPr>
          <w:bCs/>
          <w:spacing w:val="-2"/>
          <w:szCs w:val="22"/>
        </w:rPr>
        <w:t>Parties</w:t>
      </w:r>
      <w:r w:rsidR="00B02B11" w:rsidRPr="00484B68">
        <w:rPr>
          <w:bCs/>
          <w:spacing w:val="-2"/>
          <w:szCs w:val="22"/>
        </w:rPr>
        <w:t xml:space="preserve"> (11</w:t>
      </w:r>
      <w:r w:rsidR="00E042FD" w:rsidRPr="00484B68">
        <w:rPr>
          <w:bCs/>
          <w:spacing w:val="-2"/>
          <w:szCs w:val="22"/>
        </w:rPr>
        <w:t> per cent</w:t>
      </w:r>
      <w:r w:rsidR="00AC7C01" w:rsidRPr="00484B68">
        <w:rPr>
          <w:bCs/>
          <w:spacing w:val="-2"/>
          <w:szCs w:val="22"/>
        </w:rPr>
        <w:t xml:space="preserve">) reported </w:t>
      </w:r>
      <w:r w:rsidR="00B0469D" w:rsidRPr="00484B68">
        <w:rPr>
          <w:bCs/>
          <w:spacing w:val="-2"/>
          <w:szCs w:val="22"/>
        </w:rPr>
        <w:t xml:space="preserve">that only draft measures </w:t>
      </w:r>
      <w:proofErr w:type="gramStart"/>
      <w:r w:rsidR="00B0469D" w:rsidRPr="00484B68">
        <w:rPr>
          <w:bCs/>
          <w:spacing w:val="-2"/>
          <w:szCs w:val="22"/>
        </w:rPr>
        <w:t>existed</w:t>
      </w:r>
      <w:proofErr w:type="gramEnd"/>
      <w:r w:rsidR="00B0469D" w:rsidRPr="00484B68">
        <w:rPr>
          <w:bCs/>
          <w:spacing w:val="-2"/>
          <w:szCs w:val="22"/>
        </w:rPr>
        <w:t xml:space="preserve"> and another </w:t>
      </w:r>
      <w:r w:rsidR="00A84873" w:rsidRPr="00484B68">
        <w:rPr>
          <w:bCs/>
          <w:spacing w:val="-2"/>
          <w:szCs w:val="22"/>
        </w:rPr>
        <w:t>5</w:t>
      </w:r>
      <w:r w:rsidR="00B0469D" w:rsidRPr="00484B68">
        <w:rPr>
          <w:bCs/>
          <w:spacing w:val="-2"/>
          <w:szCs w:val="22"/>
        </w:rPr>
        <w:t xml:space="preserve"> Parties</w:t>
      </w:r>
      <w:r w:rsidR="00B02B11" w:rsidRPr="00484B68">
        <w:rPr>
          <w:bCs/>
          <w:spacing w:val="-2"/>
          <w:szCs w:val="22"/>
        </w:rPr>
        <w:t xml:space="preserve"> (11</w:t>
      </w:r>
      <w:r w:rsidR="00E042FD" w:rsidRPr="00484B68">
        <w:rPr>
          <w:bCs/>
          <w:spacing w:val="-2"/>
          <w:szCs w:val="22"/>
        </w:rPr>
        <w:t> per cent</w:t>
      </w:r>
      <w:r w:rsidR="00B0469D" w:rsidRPr="00484B68">
        <w:rPr>
          <w:bCs/>
          <w:spacing w:val="-2"/>
          <w:szCs w:val="22"/>
        </w:rPr>
        <w:t>) reported that no measures ha</w:t>
      </w:r>
      <w:r w:rsidR="00C33B1F" w:rsidRPr="00484B68">
        <w:rPr>
          <w:bCs/>
          <w:spacing w:val="-2"/>
          <w:szCs w:val="22"/>
        </w:rPr>
        <w:t>d</w:t>
      </w:r>
      <w:r w:rsidR="00B0469D" w:rsidRPr="00484B68">
        <w:rPr>
          <w:bCs/>
          <w:spacing w:val="-2"/>
          <w:szCs w:val="22"/>
        </w:rPr>
        <w:t xml:space="preserve"> yet been taken</w:t>
      </w:r>
      <w:r w:rsidR="00A84873" w:rsidRPr="00484B68">
        <w:rPr>
          <w:bCs/>
          <w:spacing w:val="-2"/>
          <w:szCs w:val="22"/>
        </w:rPr>
        <w:t xml:space="preserve"> (</w:t>
      </w:r>
      <w:r w:rsidR="0022077A" w:rsidRPr="006B70ED">
        <w:rPr>
          <w:bCs/>
          <w:spacing w:val="-2"/>
          <w:szCs w:val="22"/>
        </w:rPr>
        <w:t>q</w:t>
      </w:r>
      <w:r w:rsidR="00A84873" w:rsidRPr="00484B68">
        <w:rPr>
          <w:bCs/>
          <w:spacing w:val="-2"/>
          <w:szCs w:val="22"/>
        </w:rPr>
        <w:t>uestion 171)</w:t>
      </w:r>
      <w:r w:rsidR="00B0469D" w:rsidRPr="00484B68">
        <w:rPr>
          <w:bCs/>
          <w:spacing w:val="-2"/>
          <w:szCs w:val="22"/>
        </w:rPr>
        <w:t>.</w:t>
      </w:r>
      <w:r w:rsidR="0012686E" w:rsidRPr="00484B68">
        <w:rPr>
          <w:rStyle w:val="FootnoteReference"/>
          <w:bCs/>
          <w:spacing w:val="-2"/>
          <w:szCs w:val="22"/>
        </w:rPr>
        <w:footnoteReference w:id="7"/>
      </w:r>
    </w:p>
    <w:p w14:paraId="647ED586" w14:textId="69DB4ADE" w:rsidR="00FB1549" w:rsidRPr="00484B68" w:rsidRDefault="00A52C1D" w:rsidP="00827818">
      <w:pPr>
        <w:pStyle w:val="Para1"/>
        <w:numPr>
          <w:ilvl w:val="0"/>
          <w:numId w:val="13"/>
        </w:numPr>
        <w:suppressLineNumbers/>
        <w:tabs>
          <w:tab w:val="clear" w:pos="360"/>
        </w:tabs>
        <w:suppressAutoHyphens/>
        <w:kinsoku w:val="0"/>
        <w:overflowPunct w:val="0"/>
        <w:autoSpaceDE w:val="0"/>
        <w:autoSpaceDN w:val="0"/>
        <w:adjustRightInd w:val="0"/>
        <w:snapToGrid w:val="0"/>
        <w:rPr>
          <w:color w:val="000000"/>
          <w:szCs w:val="22"/>
        </w:rPr>
      </w:pPr>
      <w:bookmarkStart w:id="1" w:name="_Hlk30412647"/>
      <w:r w:rsidRPr="00484B68">
        <w:rPr>
          <w:bCs/>
          <w:szCs w:val="22"/>
        </w:rPr>
        <w:t>Thirty-nine</w:t>
      </w:r>
      <w:r w:rsidR="003E0D33" w:rsidRPr="00484B68">
        <w:rPr>
          <w:bCs/>
          <w:szCs w:val="22"/>
        </w:rPr>
        <w:t xml:space="preserve"> Parties</w:t>
      </w:r>
      <w:r w:rsidR="00B66AC1" w:rsidRPr="00484B68">
        <w:rPr>
          <w:bCs/>
          <w:szCs w:val="22"/>
        </w:rPr>
        <w:t xml:space="preserve"> </w:t>
      </w:r>
      <w:r w:rsidR="000031CD" w:rsidRPr="00484B68">
        <w:rPr>
          <w:bCs/>
          <w:szCs w:val="22"/>
        </w:rPr>
        <w:t xml:space="preserve">to the Supplementary Protocol </w:t>
      </w:r>
      <w:r w:rsidR="00103F2F" w:rsidRPr="00484B68">
        <w:rPr>
          <w:bCs/>
          <w:szCs w:val="22"/>
        </w:rPr>
        <w:t>reported on which instruments were in place for the implementation of the Supplementary Protocol</w:t>
      </w:r>
      <w:r w:rsidR="00AA2EBE" w:rsidRPr="00484B68">
        <w:rPr>
          <w:bCs/>
          <w:szCs w:val="22"/>
        </w:rPr>
        <w:t xml:space="preserve"> (</w:t>
      </w:r>
      <w:r w:rsidR="0022077A" w:rsidRPr="00484B68">
        <w:rPr>
          <w:bCs/>
          <w:spacing w:val="-2"/>
          <w:szCs w:val="22"/>
        </w:rPr>
        <w:t>q</w:t>
      </w:r>
      <w:r w:rsidR="00AA2EBE" w:rsidRPr="00484B68">
        <w:rPr>
          <w:bCs/>
          <w:szCs w:val="22"/>
        </w:rPr>
        <w:t>uestion 172)</w:t>
      </w:r>
      <w:r w:rsidR="00103F2F" w:rsidRPr="00484B68">
        <w:rPr>
          <w:bCs/>
          <w:szCs w:val="22"/>
        </w:rPr>
        <w:t xml:space="preserve">. </w:t>
      </w:r>
      <w:r w:rsidR="003C5BBC" w:rsidRPr="00484B68">
        <w:rPr>
          <w:bCs/>
          <w:szCs w:val="22"/>
        </w:rPr>
        <w:t xml:space="preserve">Of these, </w:t>
      </w:r>
      <w:r w:rsidR="00685393" w:rsidRPr="00484B68">
        <w:rPr>
          <w:bCs/>
          <w:szCs w:val="22"/>
        </w:rPr>
        <w:t>28</w:t>
      </w:r>
      <w:r w:rsidR="000F2D0A" w:rsidRPr="00484B68">
        <w:rPr>
          <w:bCs/>
          <w:szCs w:val="22"/>
        </w:rPr>
        <w:t> </w:t>
      </w:r>
      <w:r w:rsidR="009B29D0" w:rsidRPr="00484B68">
        <w:rPr>
          <w:bCs/>
          <w:szCs w:val="22"/>
        </w:rPr>
        <w:t>Parties (</w:t>
      </w:r>
      <w:r w:rsidR="00A84873" w:rsidRPr="00484B68">
        <w:rPr>
          <w:bCs/>
          <w:szCs w:val="22"/>
        </w:rPr>
        <w:t>7</w:t>
      </w:r>
      <w:r w:rsidR="00827818" w:rsidRPr="00484B68">
        <w:rPr>
          <w:bCs/>
          <w:szCs w:val="22"/>
        </w:rPr>
        <w:t>2</w:t>
      </w:r>
      <w:r w:rsidR="006F517C" w:rsidRPr="00484B68">
        <w:rPr>
          <w:bCs/>
          <w:spacing w:val="-2"/>
          <w:szCs w:val="22"/>
        </w:rPr>
        <w:t> per cent</w:t>
      </w:r>
      <w:r w:rsidR="009B29D0" w:rsidRPr="00484B68">
        <w:rPr>
          <w:bCs/>
          <w:szCs w:val="22"/>
        </w:rPr>
        <w:t>)</w:t>
      </w:r>
      <w:r w:rsidR="0021525E" w:rsidRPr="00484B68">
        <w:rPr>
          <w:bCs/>
          <w:szCs w:val="22"/>
        </w:rPr>
        <w:t xml:space="preserve"> </w:t>
      </w:r>
      <w:r w:rsidR="00FB1549" w:rsidRPr="00484B68">
        <w:rPr>
          <w:bCs/>
          <w:szCs w:val="22"/>
        </w:rPr>
        <w:t xml:space="preserve">reported having </w:t>
      </w:r>
      <w:r w:rsidR="00AA2EBE" w:rsidRPr="00484B68">
        <w:rPr>
          <w:bCs/>
          <w:szCs w:val="22"/>
        </w:rPr>
        <w:t>one or more national laws</w:t>
      </w:r>
      <w:r w:rsidR="008120DC" w:rsidRPr="00484B68">
        <w:rPr>
          <w:bCs/>
          <w:spacing w:val="-2"/>
          <w:szCs w:val="22"/>
        </w:rPr>
        <w:t xml:space="preserve">, </w:t>
      </w:r>
      <w:r w:rsidR="0021525E" w:rsidRPr="00484B68">
        <w:rPr>
          <w:bCs/>
          <w:szCs w:val="22"/>
        </w:rPr>
        <w:t xml:space="preserve">another </w:t>
      </w:r>
      <w:r w:rsidR="002C0806" w:rsidRPr="00484B68">
        <w:rPr>
          <w:bCs/>
          <w:szCs w:val="22"/>
        </w:rPr>
        <w:t xml:space="preserve">8 </w:t>
      </w:r>
      <w:r w:rsidR="008120DC" w:rsidRPr="00484B68">
        <w:rPr>
          <w:bCs/>
          <w:szCs w:val="22"/>
        </w:rPr>
        <w:t xml:space="preserve">Parties </w:t>
      </w:r>
      <w:r w:rsidR="0021525E" w:rsidRPr="00484B68">
        <w:rPr>
          <w:bCs/>
          <w:szCs w:val="22"/>
        </w:rPr>
        <w:t>(</w:t>
      </w:r>
      <w:r w:rsidR="000238B5" w:rsidRPr="00484B68">
        <w:rPr>
          <w:bCs/>
          <w:szCs w:val="22"/>
        </w:rPr>
        <w:t>21</w:t>
      </w:r>
      <w:r w:rsidR="006F517C" w:rsidRPr="00484B68">
        <w:rPr>
          <w:bCs/>
          <w:spacing w:val="-2"/>
          <w:szCs w:val="22"/>
        </w:rPr>
        <w:t> per cent</w:t>
      </w:r>
      <w:r w:rsidR="0021525E" w:rsidRPr="00484B68">
        <w:rPr>
          <w:bCs/>
          <w:szCs w:val="22"/>
        </w:rPr>
        <w:t>)</w:t>
      </w:r>
      <w:r w:rsidR="00FB1549" w:rsidRPr="00484B68">
        <w:rPr>
          <w:bCs/>
          <w:szCs w:val="22"/>
        </w:rPr>
        <w:t xml:space="preserve"> reported having </w:t>
      </w:r>
      <w:r w:rsidR="00AA2EBE" w:rsidRPr="00484B68">
        <w:rPr>
          <w:bCs/>
          <w:szCs w:val="22"/>
        </w:rPr>
        <w:t>one or more national regulations</w:t>
      </w:r>
      <w:r w:rsidR="0021525E" w:rsidRPr="00484B68">
        <w:rPr>
          <w:bCs/>
          <w:szCs w:val="22"/>
        </w:rPr>
        <w:t xml:space="preserve"> and </w:t>
      </w:r>
      <w:r w:rsidR="002C0806" w:rsidRPr="00484B68">
        <w:rPr>
          <w:bCs/>
          <w:szCs w:val="22"/>
        </w:rPr>
        <w:t>3</w:t>
      </w:r>
      <w:r w:rsidR="00881F29" w:rsidRPr="00484B68">
        <w:rPr>
          <w:bCs/>
          <w:szCs w:val="22"/>
        </w:rPr>
        <w:t xml:space="preserve"> </w:t>
      </w:r>
      <w:r w:rsidR="008120DC" w:rsidRPr="00484B68">
        <w:rPr>
          <w:bCs/>
          <w:szCs w:val="22"/>
        </w:rPr>
        <w:t>Parties</w:t>
      </w:r>
      <w:r w:rsidR="00FB1549" w:rsidRPr="00484B68">
        <w:rPr>
          <w:bCs/>
          <w:szCs w:val="22"/>
        </w:rPr>
        <w:t xml:space="preserve"> </w:t>
      </w:r>
      <w:r w:rsidR="0021525E" w:rsidRPr="00484B68">
        <w:rPr>
          <w:bCs/>
          <w:szCs w:val="22"/>
        </w:rPr>
        <w:t>(</w:t>
      </w:r>
      <w:r w:rsidR="00881F29" w:rsidRPr="00484B68">
        <w:rPr>
          <w:bCs/>
          <w:szCs w:val="22"/>
        </w:rPr>
        <w:t>8</w:t>
      </w:r>
      <w:r w:rsidR="006F517C" w:rsidRPr="00484B68">
        <w:rPr>
          <w:bCs/>
          <w:spacing w:val="-2"/>
          <w:szCs w:val="22"/>
        </w:rPr>
        <w:t> per cent</w:t>
      </w:r>
      <w:r w:rsidR="0021525E" w:rsidRPr="00484B68">
        <w:rPr>
          <w:bCs/>
          <w:szCs w:val="22"/>
        </w:rPr>
        <w:t>)</w:t>
      </w:r>
      <w:r w:rsidR="00FB1549" w:rsidRPr="00484B68">
        <w:rPr>
          <w:bCs/>
          <w:szCs w:val="22"/>
        </w:rPr>
        <w:t xml:space="preserve"> reported having </w:t>
      </w:r>
      <w:r w:rsidR="00AA2EBE" w:rsidRPr="00484B68">
        <w:rPr>
          <w:bCs/>
          <w:szCs w:val="22"/>
        </w:rPr>
        <w:t>no instruments in place</w:t>
      </w:r>
      <w:r w:rsidR="0021525E" w:rsidRPr="00484B68">
        <w:rPr>
          <w:bCs/>
          <w:szCs w:val="22"/>
        </w:rPr>
        <w:t xml:space="preserve">. </w:t>
      </w:r>
    </w:p>
    <w:p w14:paraId="79643DDF" w14:textId="6BABAB3C" w:rsidR="00075EE1" w:rsidRPr="00484B68" w:rsidRDefault="00AA2EBE" w:rsidP="00827818">
      <w:pPr>
        <w:pStyle w:val="Para1"/>
        <w:numPr>
          <w:ilvl w:val="0"/>
          <w:numId w:val="13"/>
        </w:numPr>
        <w:suppressLineNumbers/>
        <w:tabs>
          <w:tab w:val="clear" w:pos="360"/>
          <w:tab w:val="num" w:pos="720"/>
        </w:tabs>
        <w:suppressAutoHyphens/>
        <w:kinsoku w:val="0"/>
        <w:overflowPunct w:val="0"/>
        <w:autoSpaceDE w:val="0"/>
        <w:autoSpaceDN w:val="0"/>
        <w:adjustRightInd w:val="0"/>
        <w:snapToGrid w:val="0"/>
        <w:rPr>
          <w:bCs/>
          <w:szCs w:val="22"/>
        </w:rPr>
      </w:pPr>
      <w:r w:rsidRPr="00484B68">
        <w:rPr>
          <w:bCs/>
          <w:szCs w:val="22"/>
        </w:rPr>
        <w:t xml:space="preserve">Out of the 44 </w:t>
      </w:r>
      <w:r w:rsidR="00972AEB" w:rsidRPr="00484B68">
        <w:rPr>
          <w:bCs/>
          <w:szCs w:val="22"/>
        </w:rPr>
        <w:t>P</w:t>
      </w:r>
      <w:r w:rsidR="005C37BF" w:rsidRPr="00484B68">
        <w:rPr>
          <w:bCs/>
          <w:szCs w:val="22"/>
        </w:rPr>
        <w:t xml:space="preserve">arties </w:t>
      </w:r>
      <w:r w:rsidR="00466A81" w:rsidRPr="00484B68">
        <w:rPr>
          <w:bCs/>
          <w:szCs w:val="22"/>
        </w:rPr>
        <w:t xml:space="preserve">to the Supplementary Protocol </w:t>
      </w:r>
      <w:r w:rsidR="00374939" w:rsidRPr="00484B68">
        <w:rPr>
          <w:bCs/>
          <w:szCs w:val="22"/>
        </w:rPr>
        <w:t>that submitted a fourth national report</w:t>
      </w:r>
      <w:r w:rsidR="00972AEB" w:rsidRPr="00484B68">
        <w:rPr>
          <w:bCs/>
          <w:szCs w:val="22"/>
        </w:rPr>
        <w:t>,</w:t>
      </w:r>
      <w:r w:rsidR="00466A81" w:rsidRPr="00484B68">
        <w:rPr>
          <w:bCs/>
          <w:szCs w:val="22"/>
        </w:rPr>
        <w:t xml:space="preserve"> </w:t>
      </w:r>
      <w:r w:rsidR="00C24063" w:rsidRPr="00484B68">
        <w:rPr>
          <w:bCs/>
          <w:szCs w:val="22"/>
        </w:rPr>
        <w:t>35</w:t>
      </w:r>
      <w:r w:rsidR="006F517C" w:rsidRPr="00484B68">
        <w:rPr>
          <w:bCs/>
          <w:szCs w:val="22"/>
        </w:rPr>
        <w:t> </w:t>
      </w:r>
      <w:r w:rsidR="00DE4A86" w:rsidRPr="00484B68">
        <w:rPr>
          <w:bCs/>
          <w:szCs w:val="22"/>
        </w:rPr>
        <w:t xml:space="preserve">Parties </w:t>
      </w:r>
      <w:r w:rsidR="00466A81" w:rsidRPr="00484B68">
        <w:rPr>
          <w:bCs/>
          <w:szCs w:val="22"/>
        </w:rPr>
        <w:t>(</w:t>
      </w:r>
      <w:r w:rsidR="00827818" w:rsidRPr="00484B68">
        <w:rPr>
          <w:bCs/>
          <w:szCs w:val="22"/>
        </w:rPr>
        <w:t>80</w:t>
      </w:r>
      <w:r w:rsidR="006F517C" w:rsidRPr="00484B68">
        <w:rPr>
          <w:bCs/>
          <w:spacing w:val="-2"/>
          <w:szCs w:val="22"/>
        </w:rPr>
        <w:t> per cent</w:t>
      </w:r>
      <w:r w:rsidR="00466A81" w:rsidRPr="00484B68">
        <w:rPr>
          <w:bCs/>
          <w:szCs w:val="22"/>
        </w:rPr>
        <w:t>)</w:t>
      </w:r>
      <w:r w:rsidR="00315559" w:rsidRPr="00484B68">
        <w:rPr>
          <w:bCs/>
          <w:szCs w:val="22"/>
        </w:rPr>
        <w:t xml:space="preserve"> </w:t>
      </w:r>
      <w:r w:rsidR="00840636" w:rsidRPr="00484B68">
        <w:rPr>
          <w:bCs/>
          <w:szCs w:val="22"/>
        </w:rPr>
        <w:t>reported having administrative or legal instruments that require</w:t>
      </w:r>
      <w:r w:rsidR="0000635D">
        <w:rPr>
          <w:bCs/>
          <w:szCs w:val="22"/>
        </w:rPr>
        <w:t>d</w:t>
      </w:r>
      <w:r w:rsidR="00840636" w:rsidRPr="00484B68">
        <w:rPr>
          <w:bCs/>
          <w:szCs w:val="22"/>
        </w:rPr>
        <w:t xml:space="preserve"> response measures to be taken in case of damage resulting from</w:t>
      </w:r>
      <w:r w:rsidR="003C6714" w:rsidRPr="00484B68">
        <w:rPr>
          <w:bCs/>
          <w:szCs w:val="22"/>
        </w:rPr>
        <w:t xml:space="preserve"> living modified organisms</w:t>
      </w:r>
      <w:r w:rsidR="00840636" w:rsidRPr="00484B68">
        <w:rPr>
          <w:bCs/>
          <w:szCs w:val="22"/>
        </w:rPr>
        <w:t xml:space="preserve"> </w:t>
      </w:r>
      <w:r w:rsidR="003C6714" w:rsidRPr="00484B68">
        <w:rPr>
          <w:bCs/>
          <w:szCs w:val="22"/>
        </w:rPr>
        <w:t>(</w:t>
      </w:r>
      <w:r w:rsidR="00840636" w:rsidRPr="00484B68">
        <w:rPr>
          <w:bCs/>
          <w:szCs w:val="22"/>
        </w:rPr>
        <w:t>LMOs</w:t>
      </w:r>
      <w:r w:rsidR="003C6714" w:rsidRPr="00484B68">
        <w:rPr>
          <w:bCs/>
          <w:szCs w:val="22"/>
        </w:rPr>
        <w:t>)</w:t>
      </w:r>
      <w:r w:rsidR="006822AB" w:rsidRPr="00484B68">
        <w:rPr>
          <w:bCs/>
          <w:szCs w:val="22"/>
        </w:rPr>
        <w:t xml:space="preserve"> (</w:t>
      </w:r>
      <w:r w:rsidR="0022077A" w:rsidRPr="00484B68">
        <w:rPr>
          <w:bCs/>
          <w:spacing w:val="-2"/>
          <w:szCs w:val="22"/>
        </w:rPr>
        <w:t>q</w:t>
      </w:r>
      <w:r w:rsidR="006822AB" w:rsidRPr="00484B68">
        <w:rPr>
          <w:bCs/>
          <w:szCs w:val="22"/>
        </w:rPr>
        <w:t>uestion 173 (a))</w:t>
      </w:r>
      <w:r w:rsidR="00451C40" w:rsidRPr="00484B68">
        <w:rPr>
          <w:bCs/>
          <w:szCs w:val="22"/>
        </w:rPr>
        <w:t xml:space="preserve"> and the </w:t>
      </w:r>
      <w:r w:rsidR="00972AEB" w:rsidRPr="00484B68">
        <w:rPr>
          <w:bCs/>
          <w:szCs w:val="22"/>
        </w:rPr>
        <w:t xml:space="preserve">same number </w:t>
      </w:r>
      <w:r w:rsidR="00451C40" w:rsidRPr="00484B68">
        <w:rPr>
          <w:bCs/>
          <w:szCs w:val="22"/>
        </w:rPr>
        <w:t xml:space="preserve">of Parties </w:t>
      </w:r>
      <w:r w:rsidR="00972AEB" w:rsidRPr="00484B68">
        <w:rPr>
          <w:bCs/>
          <w:szCs w:val="22"/>
        </w:rPr>
        <w:t xml:space="preserve">reported </w:t>
      </w:r>
      <w:r w:rsidR="00451C40" w:rsidRPr="00484B68">
        <w:rPr>
          <w:bCs/>
          <w:szCs w:val="22"/>
        </w:rPr>
        <w:t xml:space="preserve">that </w:t>
      </w:r>
      <w:r w:rsidR="00972AEB" w:rsidRPr="00484B68">
        <w:rPr>
          <w:bCs/>
          <w:szCs w:val="22"/>
        </w:rPr>
        <w:t xml:space="preserve">this was also the case if there was </w:t>
      </w:r>
      <w:r w:rsidR="00972AEB" w:rsidRPr="00345BEB">
        <w:rPr>
          <w:bCs/>
          <w:szCs w:val="22"/>
        </w:rPr>
        <w:t>sufficient likelihood</w:t>
      </w:r>
      <w:r w:rsidR="00972AEB" w:rsidRPr="00484B68">
        <w:rPr>
          <w:bCs/>
          <w:szCs w:val="22"/>
        </w:rPr>
        <w:t xml:space="preserve"> that damage would result if response measures </w:t>
      </w:r>
      <w:r w:rsidR="0000635D">
        <w:rPr>
          <w:bCs/>
          <w:szCs w:val="22"/>
        </w:rPr>
        <w:t>we</w:t>
      </w:r>
      <w:r w:rsidR="00972AEB" w:rsidRPr="00484B68">
        <w:rPr>
          <w:bCs/>
          <w:szCs w:val="22"/>
        </w:rPr>
        <w:t>re not taken (</w:t>
      </w:r>
      <w:r w:rsidR="0022077A" w:rsidRPr="00484B68">
        <w:rPr>
          <w:bCs/>
          <w:spacing w:val="-2"/>
          <w:szCs w:val="22"/>
        </w:rPr>
        <w:t>q</w:t>
      </w:r>
      <w:r w:rsidR="00972AEB" w:rsidRPr="00484B68">
        <w:rPr>
          <w:bCs/>
          <w:szCs w:val="22"/>
        </w:rPr>
        <w:t xml:space="preserve">uestions 173 (b)). </w:t>
      </w:r>
    </w:p>
    <w:p w14:paraId="6D2DBCE6" w14:textId="33D51728" w:rsidR="005E47ED" w:rsidRPr="006B272D" w:rsidRDefault="005E47ED" w:rsidP="00827818">
      <w:pPr>
        <w:pStyle w:val="Para1"/>
        <w:numPr>
          <w:ilvl w:val="0"/>
          <w:numId w:val="13"/>
        </w:numPr>
        <w:suppressLineNumbers/>
        <w:tabs>
          <w:tab w:val="clear" w:pos="360"/>
          <w:tab w:val="num" w:pos="720"/>
        </w:tabs>
        <w:suppressAutoHyphens/>
        <w:kinsoku w:val="0"/>
        <w:overflowPunct w:val="0"/>
        <w:autoSpaceDE w:val="0"/>
        <w:autoSpaceDN w:val="0"/>
        <w:adjustRightInd w:val="0"/>
        <w:snapToGrid w:val="0"/>
        <w:rPr>
          <w:bCs/>
          <w:szCs w:val="22"/>
        </w:rPr>
      </w:pPr>
      <w:r w:rsidRPr="00484B68">
        <w:rPr>
          <w:bCs/>
          <w:szCs w:val="22"/>
        </w:rPr>
        <w:t>Among the 3</w:t>
      </w:r>
      <w:r w:rsidR="00827818" w:rsidRPr="00484B68">
        <w:rPr>
          <w:bCs/>
          <w:szCs w:val="22"/>
        </w:rPr>
        <w:t>5</w:t>
      </w:r>
      <w:r w:rsidRPr="00484B68">
        <w:rPr>
          <w:bCs/>
          <w:szCs w:val="22"/>
        </w:rPr>
        <w:t xml:space="preserve"> Parties </w:t>
      </w:r>
      <w:r w:rsidR="006B0D75" w:rsidRPr="00484B68">
        <w:rPr>
          <w:bCs/>
          <w:szCs w:val="22"/>
        </w:rPr>
        <w:t xml:space="preserve">to the Supplementary Protocol </w:t>
      </w:r>
      <w:r w:rsidRPr="00484B68">
        <w:rPr>
          <w:bCs/>
          <w:szCs w:val="22"/>
        </w:rPr>
        <w:t>that reported having administrative or legal instruments that require</w:t>
      </w:r>
      <w:r w:rsidR="00BD00A8">
        <w:rPr>
          <w:bCs/>
          <w:szCs w:val="22"/>
        </w:rPr>
        <w:t>d</w:t>
      </w:r>
      <w:r w:rsidRPr="00484B68">
        <w:rPr>
          <w:bCs/>
          <w:szCs w:val="22"/>
        </w:rPr>
        <w:t xml:space="preserve"> response measures to be taken in case of damage resulting from LMOs, all but one</w:t>
      </w:r>
      <w:r w:rsidR="00C90326" w:rsidRPr="00484B68">
        <w:rPr>
          <w:bCs/>
          <w:szCs w:val="22"/>
        </w:rPr>
        <w:t xml:space="preserve"> also </w:t>
      </w:r>
      <w:r w:rsidR="00C90326" w:rsidRPr="006B272D">
        <w:rPr>
          <w:bCs/>
          <w:szCs w:val="22"/>
        </w:rPr>
        <w:t xml:space="preserve">reported that these instruments </w:t>
      </w:r>
      <w:r w:rsidR="00B02D88" w:rsidRPr="006B272D">
        <w:rPr>
          <w:bCs/>
          <w:szCs w:val="22"/>
        </w:rPr>
        <w:t xml:space="preserve">also </w:t>
      </w:r>
      <w:r w:rsidR="00C90326" w:rsidRPr="006B272D">
        <w:rPr>
          <w:bCs/>
          <w:szCs w:val="22"/>
        </w:rPr>
        <w:t>require</w:t>
      </w:r>
      <w:r w:rsidR="00BD00A8" w:rsidRPr="006B272D">
        <w:rPr>
          <w:bCs/>
          <w:szCs w:val="22"/>
        </w:rPr>
        <w:t>d</w:t>
      </w:r>
      <w:r w:rsidR="00C90326" w:rsidRPr="006B272D">
        <w:rPr>
          <w:bCs/>
          <w:szCs w:val="22"/>
        </w:rPr>
        <w:t xml:space="preserve"> the operator to take response measures to </w:t>
      </w:r>
      <w:r w:rsidR="00C90326" w:rsidRPr="00345BEB">
        <w:rPr>
          <w:bCs/>
          <w:szCs w:val="22"/>
        </w:rPr>
        <w:t>avoid</w:t>
      </w:r>
      <w:r w:rsidR="00C90326" w:rsidRPr="006B272D">
        <w:rPr>
          <w:bCs/>
          <w:szCs w:val="22"/>
        </w:rPr>
        <w:t xml:space="preserve"> damage (</w:t>
      </w:r>
      <w:r w:rsidR="001D6DB9" w:rsidRPr="006B272D">
        <w:rPr>
          <w:bCs/>
          <w:spacing w:val="-2"/>
          <w:szCs w:val="22"/>
        </w:rPr>
        <w:t>q</w:t>
      </w:r>
      <w:r w:rsidR="00C90326" w:rsidRPr="006B272D">
        <w:rPr>
          <w:bCs/>
          <w:szCs w:val="22"/>
        </w:rPr>
        <w:t>uestion 175).</w:t>
      </w:r>
    </w:p>
    <w:p w14:paraId="05103712" w14:textId="41071156" w:rsidR="003D688A" w:rsidRPr="006B70ED" w:rsidRDefault="00DA6FB8" w:rsidP="00EC32E9">
      <w:pPr>
        <w:pStyle w:val="Para1"/>
        <w:numPr>
          <w:ilvl w:val="0"/>
          <w:numId w:val="13"/>
        </w:numPr>
        <w:suppressLineNumbers/>
        <w:tabs>
          <w:tab w:val="clear" w:pos="360"/>
          <w:tab w:val="num" w:pos="720"/>
        </w:tabs>
        <w:suppressAutoHyphens/>
        <w:kinsoku w:val="0"/>
        <w:overflowPunct w:val="0"/>
        <w:autoSpaceDE w:val="0"/>
        <w:autoSpaceDN w:val="0"/>
        <w:adjustRightInd w:val="0"/>
        <w:snapToGrid w:val="0"/>
        <w:rPr>
          <w:bCs/>
          <w:szCs w:val="22"/>
        </w:rPr>
      </w:pPr>
      <w:r w:rsidRPr="006B272D">
        <w:rPr>
          <w:color w:val="000000"/>
          <w:szCs w:val="22"/>
        </w:rPr>
        <w:t>Parties</w:t>
      </w:r>
      <w:r w:rsidR="006B0D75" w:rsidRPr="006B272D">
        <w:rPr>
          <w:color w:val="000000"/>
          <w:szCs w:val="22"/>
        </w:rPr>
        <w:t xml:space="preserve"> to the Supplementary Protocol</w:t>
      </w:r>
      <w:r w:rsidRPr="006B272D">
        <w:rPr>
          <w:color w:val="000000"/>
          <w:szCs w:val="22"/>
        </w:rPr>
        <w:t xml:space="preserve"> that reported that they had </w:t>
      </w:r>
      <w:r w:rsidRPr="006B272D">
        <w:rPr>
          <w:bCs/>
          <w:szCs w:val="22"/>
        </w:rPr>
        <w:t>administrative or legal instruments in place that</w:t>
      </w:r>
      <w:r w:rsidRPr="00484B68">
        <w:rPr>
          <w:bCs/>
          <w:szCs w:val="22"/>
        </w:rPr>
        <w:t xml:space="preserve"> require</w:t>
      </w:r>
      <w:r w:rsidR="001F412F">
        <w:rPr>
          <w:bCs/>
          <w:szCs w:val="22"/>
        </w:rPr>
        <w:t>d</w:t>
      </w:r>
      <w:r w:rsidRPr="00484B68">
        <w:rPr>
          <w:bCs/>
          <w:szCs w:val="22"/>
        </w:rPr>
        <w:t xml:space="preserve"> response measures to be taken in case of damage resulting from LMOs or if there </w:t>
      </w:r>
      <w:r w:rsidR="001F412F">
        <w:rPr>
          <w:bCs/>
          <w:szCs w:val="22"/>
        </w:rPr>
        <w:t>wa</w:t>
      </w:r>
      <w:r w:rsidRPr="00484B68">
        <w:rPr>
          <w:bCs/>
          <w:szCs w:val="22"/>
        </w:rPr>
        <w:t xml:space="preserve">s sufficient likelihood that damage </w:t>
      </w:r>
      <w:r w:rsidR="001F412F">
        <w:rPr>
          <w:bCs/>
          <w:szCs w:val="22"/>
        </w:rPr>
        <w:t>would</w:t>
      </w:r>
      <w:r w:rsidRPr="00484B68">
        <w:rPr>
          <w:bCs/>
          <w:szCs w:val="22"/>
        </w:rPr>
        <w:t xml:space="preserve"> result if response measures </w:t>
      </w:r>
      <w:r w:rsidR="001F412F">
        <w:rPr>
          <w:bCs/>
          <w:szCs w:val="22"/>
        </w:rPr>
        <w:t>we</w:t>
      </w:r>
      <w:r w:rsidRPr="00484B68">
        <w:rPr>
          <w:bCs/>
          <w:szCs w:val="22"/>
        </w:rPr>
        <w:t>re not taken</w:t>
      </w:r>
      <w:r w:rsidR="00C26514" w:rsidRPr="00484B68">
        <w:rPr>
          <w:bCs/>
          <w:szCs w:val="22"/>
        </w:rPr>
        <w:t xml:space="preserve"> (a total of </w:t>
      </w:r>
      <w:r w:rsidR="005E47ED" w:rsidRPr="00484B68">
        <w:rPr>
          <w:bCs/>
          <w:szCs w:val="22"/>
        </w:rPr>
        <w:t>3</w:t>
      </w:r>
      <w:r w:rsidR="00695F20" w:rsidRPr="00484B68">
        <w:rPr>
          <w:bCs/>
          <w:szCs w:val="22"/>
        </w:rPr>
        <w:t>6</w:t>
      </w:r>
      <w:r w:rsidR="00C26514" w:rsidRPr="00484B68">
        <w:rPr>
          <w:bCs/>
          <w:szCs w:val="22"/>
        </w:rPr>
        <w:t xml:space="preserve"> Parties</w:t>
      </w:r>
      <w:r w:rsidR="00653485">
        <w:rPr>
          <w:bCs/>
          <w:szCs w:val="22"/>
        </w:rPr>
        <w:t>)</w:t>
      </w:r>
      <w:r w:rsidR="00175042" w:rsidRPr="00484B68">
        <w:rPr>
          <w:rStyle w:val="FootnoteReference"/>
          <w:bCs/>
          <w:szCs w:val="22"/>
        </w:rPr>
        <w:footnoteReference w:id="8"/>
      </w:r>
      <w:r w:rsidRPr="00484B68">
        <w:rPr>
          <w:bCs/>
          <w:szCs w:val="22"/>
        </w:rPr>
        <w:t xml:space="preserve"> were also invited to </w:t>
      </w:r>
      <w:r w:rsidR="003D688A" w:rsidRPr="00484B68">
        <w:rPr>
          <w:bCs/>
          <w:szCs w:val="22"/>
        </w:rPr>
        <w:t xml:space="preserve">report </w:t>
      </w:r>
      <w:r w:rsidR="00FD313D" w:rsidRPr="00484B68">
        <w:rPr>
          <w:bCs/>
          <w:szCs w:val="22"/>
        </w:rPr>
        <w:t xml:space="preserve">on </w:t>
      </w:r>
      <w:r w:rsidR="003D688A" w:rsidRPr="00484B68">
        <w:rPr>
          <w:bCs/>
          <w:szCs w:val="22"/>
        </w:rPr>
        <w:t>whether the instruments in question provide</w:t>
      </w:r>
      <w:r w:rsidR="001F412F">
        <w:rPr>
          <w:bCs/>
          <w:szCs w:val="22"/>
        </w:rPr>
        <w:t>d</w:t>
      </w:r>
      <w:r w:rsidR="003D688A" w:rsidRPr="00484B68">
        <w:rPr>
          <w:bCs/>
          <w:szCs w:val="22"/>
        </w:rPr>
        <w:t xml:space="preserve"> for a definition of</w:t>
      </w:r>
      <w:r w:rsidR="005F30E9" w:rsidRPr="00484B68">
        <w:rPr>
          <w:bCs/>
          <w:szCs w:val="22"/>
        </w:rPr>
        <w:t xml:space="preserve"> the term </w:t>
      </w:r>
      <w:r w:rsidR="003D688A" w:rsidRPr="00484B68">
        <w:rPr>
          <w:bCs/>
          <w:szCs w:val="22"/>
        </w:rPr>
        <w:t>“operator”</w:t>
      </w:r>
      <w:r w:rsidR="00EC32E9" w:rsidRPr="00484B68">
        <w:rPr>
          <w:bCs/>
          <w:szCs w:val="22"/>
        </w:rPr>
        <w:t xml:space="preserve"> (</w:t>
      </w:r>
      <w:r w:rsidR="001D6DB9" w:rsidRPr="00484B68">
        <w:rPr>
          <w:bCs/>
          <w:spacing w:val="-2"/>
          <w:szCs w:val="22"/>
        </w:rPr>
        <w:t>q</w:t>
      </w:r>
      <w:r w:rsidR="00EC32E9" w:rsidRPr="00484B68">
        <w:rPr>
          <w:bCs/>
          <w:szCs w:val="22"/>
        </w:rPr>
        <w:t>uestion 176)</w:t>
      </w:r>
      <w:r w:rsidR="003D688A" w:rsidRPr="00484B68">
        <w:rPr>
          <w:bCs/>
          <w:szCs w:val="22"/>
        </w:rPr>
        <w:t xml:space="preserve">. </w:t>
      </w:r>
      <w:r w:rsidR="006B0D75" w:rsidRPr="00484B68">
        <w:rPr>
          <w:bCs/>
          <w:szCs w:val="22"/>
        </w:rPr>
        <w:t>Thirty-one</w:t>
      </w:r>
      <w:r w:rsidR="00423FC0" w:rsidRPr="00484B68">
        <w:rPr>
          <w:bCs/>
          <w:szCs w:val="22"/>
        </w:rPr>
        <w:t xml:space="preserve"> </w:t>
      </w:r>
      <w:r w:rsidR="00E348CD" w:rsidRPr="00484B68">
        <w:rPr>
          <w:bCs/>
          <w:szCs w:val="22"/>
        </w:rPr>
        <w:t xml:space="preserve">of these </w:t>
      </w:r>
      <w:r w:rsidR="00423FC0" w:rsidRPr="00484B68">
        <w:rPr>
          <w:bCs/>
          <w:szCs w:val="22"/>
        </w:rPr>
        <w:t>Parties (86</w:t>
      </w:r>
      <w:r w:rsidR="006F517C" w:rsidRPr="00484B68">
        <w:rPr>
          <w:bCs/>
          <w:spacing w:val="-2"/>
          <w:szCs w:val="22"/>
        </w:rPr>
        <w:t> per cent</w:t>
      </w:r>
      <w:r w:rsidR="00EC32E9" w:rsidRPr="00484B68">
        <w:rPr>
          <w:bCs/>
          <w:szCs w:val="22"/>
        </w:rPr>
        <w:t>) answered in the affirmative</w:t>
      </w:r>
      <w:r w:rsidR="00B34965" w:rsidRPr="00484B68">
        <w:rPr>
          <w:bCs/>
          <w:szCs w:val="22"/>
        </w:rPr>
        <w:t xml:space="preserve"> while </w:t>
      </w:r>
      <w:r w:rsidR="00C24063" w:rsidRPr="00484B68">
        <w:rPr>
          <w:bCs/>
          <w:szCs w:val="22"/>
        </w:rPr>
        <w:t>5</w:t>
      </w:r>
      <w:r w:rsidR="0099410B" w:rsidRPr="00484B68">
        <w:rPr>
          <w:bCs/>
          <w:szCs w:val="22"/>
        </w:rPr>
        <w:t xml:space="preserve"> Parties (14</w:t>
      </w:r>
      <w:r w:rsidR="006F517C" w:rsidRPr="00484B68">
        <w:rPr>
          <w:bCs/>
          <w:spacing w:val="-2"/>
          <w:szCs w:val="22"/>
        </w:rPr>
        <w:t> per cent</w:t>
      </w:r>
      <w:r w:rsidR="0099410B" w:rsidRPr="00484B68">
        <w:rPr>
          <w:bCs/>
          <w:szCs w:val="22"/>
        </w:rPr>
        <w:t xml:space="preserve">) </w:t>
      </w:r>
      <w:r w:rsidR="00EC32E9" w:rsidRPr="00484B68">
        <w:rPr>
          <w:bCs/>
          <w:szCs w:val="22"/>
        </w:rPr>
        <w:t>report</w:t>
      </w:r>
      <w:r w:rsidR="000504D9" w:rsidRPr="00484B68">
        <w:rPr>
          <w:bCs/>
          <w:szCs w:val="22"/>
        </w:rPr>
        <w:t>ed</w:t>
      </w:r>
      <w:r w:rsidR="00EC32E9" w:rsidRPr="00484B68">
        <w:rPr>
          <w:bCs/>
          <w:szCs w:val="22"/>
        </w:rPr>
        <w:t xml:space="preserve"> that their instruments d</w:t>
      </w:r>
      <w:r w:rsidR="001F412F">
        <w:rPr>
          <w:bCs/>
          <w:szCs w:val="22"/>
        </w:rPr>
        <w:t>id</w:t>
      </w:r>
      <w:r w:rsidR="00EC32E9" w:rsidRPr="00484B68">
        <w:rPr>
          <w:bCs/>
          <w:szCs w:val="22"/>
        </w:rPr>
        <w:t xml:space="preserve"> not </w:t>
      </w:r>
      <w:r w:rsidR="00EC32E9" w:rsidRPr="000F07F2">
        <w:rPr>
          <w:bCs/>
          <w:szCs w:val="22"/>
        </w:rPr>
        <w:t>provide for a definition of the “operator”.</w:t>
      </w:r>
      <w:r w:rsidR="00536966" w:rsidRPr="000F07F2">
        <w:rPr>
          <w:bCs/>
          <w:szCs w:val="22"/>
        </w:rPr>
        <w:t xml:space="preserve"> </w:t>
      </w:r>
      <w:r w:rsidR="00B34965" w:rsidRPr="000F07F2">
        <w:rPr>
          <w:bCs/>
          <w:szCs w:val="22"/>
        </w:rPr>
        <w:t xml:space="preserve">Those who responded “yes” to </w:t>
      </w:r>
      <w:r w:rsidR="001D6DB9" w:rsidRPr="000F07F2">
        <w:rPr>
          <w:bCs/>
          <w:spacing w:val="-2"/>
          <w:szCs w:val="22"/>
        </w:rPr>
        <w:t>q</w:t>
      </w:r>
      <w:r w:rsidR="00B34965" w:rsidRPr="000F07F2">
        <w:rPr>
          <w:bCs/>
          <w:szCs w:val="22"/>
        </w:rPr>
        <w:t>uestion 176 were requested to specify what definitio</w:t>
      </w:r>
      <w:r w:rsidR="00B34965" w:rsidRPr="006B70ED">
        <w:rPr>
          <w:bCs/>
          <w:szCs w:val="22"/>
        </w:rPr>
        <w:t>n</w:t>
      </w:r>
      <w:r w:rsidR="001E4389" w:rsidRPr="000F07F2">
        <w:rPr>
          <w:bCs/>
          <w:szCs w:val="22"/>
        </w:rPr>
        <w:t>(s)</w:t>
      </w:r>
      <w:r w:rsidR="00B34965" w:rsidRPr="000F07F2">
        <w:rPr>
          <w:bCs/>
          <w:szCs w:val="22"/>
        </w:rPr>
        <w:t xml:space="preserve"> of “operator” </w:t>
      </w:r>
      <w:r w:rsidR="00BD2FFA" w:rsidRPr="000F07F2">
        <w:rPr>
          <w:bCs/>
          <w:szCs w:val="22"/>
        </w:rPr>
        <w:t>were</w:t>
      </w:r>
      <w:r w:rsidR="00B34965" w:rsidRPr="000F07F2">
        <w:rPr>
          <w:bCs/>
          <w:szCs w:val="22"/>
        </w:rPr>
        <w:t xml:space="preserve"> provided </w:t>
      </w:r>
      <w:r w:rsidR="006C5AE2" w:rsidRPr="000F07F2">
        <w:rPr>
          <w:bCs/>
          <w:szCs w:val="22"/>
        </w:rPr>
        <w:t xml:space="preserve">for </w:t>
      </w:r>
      <w:r w:rsidR="00B34965" w:rsidRPr="000F07F2">
        <w:rPr>
          <w:bCs/>
          <w:szCs w:val="22"/>
        </w:rPr>
        <w:t>in these instruments (</w:t>
      </w:r>
      <w:r w:rsidR="001D6DB9" w:rsidRPr="000F07F2">
        <w:rPr>
          <w:bCs/>
          <w:spacing w:val="-2"/>
          <w:szCs w:val="22"/>
        </w:rPr>
        <w:t>q</w:t>
      </w:r>
      <w:r w:rsidR="00B34965" w:rsidRPr="000F07F2">
        <w:rPr>
          <w:bCs/>
          <w:szCs w:val="22"/>
        </w:rPr>
        <w:t xml:space="preserve">uestion 177). </w:t>
      </w:r>
      <w:r w:rsidR="00B34965" w:rsidRPr="006B70ED">
        <w:rPr>
          <w:bCs/>
          <w:szCs w:val="22"/>
        </w:rPr>
        <w:t>All</w:t>
      </w:r>
      <w:r w:rsidR="00B34965" w:rsidRPr="000F07F2">
        <w:rPr>
          <w:bCs/>
          <w:szCs w:val="22"/>
        </w:rPr>
        <w:t xml:space="preserve"> options suggested in the reporting format (permit holder, person who placed the LMO on the market, developer, producer, notifier, exporter, importer, </w:t>
      </w:r>
      <w:proofErr w:type="gramStart"/>
      <w:r w:rsidR="00B34965" w:rsidRPr="000F07F2">
        <w:rPr>
          <w:bCs/>
          <w:szCs w:val="22"/>
        </w:rPr>
        <w:t>carrier</w:t>
      </w:r>
      <w:proofErr w:type="gramEnd"/>
      <w:r w:rsidR="00B34965" w:rsidRPr="000F07F2">
        <w:rPr>
          <w:bCs/>
          <w:szCs w:val="22"/>
        </w:rPr>
        <w:t xml:space="preserve"> and supplier) </w:t>
      </w:r>
      <w:r w:rsidR="00B34965" w:rsidRPr="006B70ED">
        <w:rPr>
          <w:bCs/>
          <w:szCs w:val="22"/>
        </w:rPr>
        <w:t>were selected</w:t>
      </w:r>
      <w:r w:rsidR="00671F15" w:rsidRPr="006B70ED">
        <w:rPr>
          <w:bCs/>
          <w:szCs w:val="22"/>
        </w:rPr>
        <w:t xml:space="preserve"> in similar proportions</w:t>
      </w:r>
      <w:r w:rsidR="00397B05" w:rsidRPr="006B70ED">
        <w:rPr>
          <w:bCs/>
          <w:szCs w:val="22"/>
        </w:rPr>
        <w:t xml:space="preserve"> by these Parties</w:t>
      </w:r>
      <w:r w:rsidR="00B34965" w:rsidRPr="006B70ED">
        <w:rPr>
          <w:bCs/>
          <w:szCs w:val="22"/>
        </w:rPr>
        <w:t>.</w:t>
      </w:r>
    </w:p>
    <w:p w14:paraId="471574EC" w14:textId="1EE910F6" w:rsidR="00B93BD0" w:rsidRPr="00EF2802" w:rsidRDefault="00D25528" w:rsidP="00B93BD0">
      <w:pPr>
        <w:pStyle w:val="Para1"/>
        <w:numPr>
          <w:ilvl w:val="0"/>
          <w:numId w:val="13"/>
        </w:numPr>
        <w:suppressLineNumbers/>
        <w:tabs>
          <w:tab w:val="clear" w:pos="360"/>
          <w:tab w:val="num" w:pos="720"/>
        </w:tabs>
        <w:suppressAutoHyphens/>
        <w:kinsoku w:val="0"/>
        <w:overflowPunct w:val="0"/>
        <w:autoSpaceDE w:val="0"/>
        <w:autoSpaceDN w:val="0"/>
        <w:adjustRightInd w:val="0"/>
        <w:snapToGrid w:val="0"/>
        <w:rPr>
          <w:bCs/>
          <w:szCs w:val="22"/>
        </w:rPr>
      </w:pPr>
      <w:r w:rsidRPr="00484B68">
        <w:rPr>
          <w:bCs/>
          <w:szCs w:val="22"/>
        </w:rPr>
        <w:t xml:space="preserve">Thirty-five </w:t>
      </w:r>
      <w:r w:rsidR="00B93BD0" w:rsidRPr="00484B68">
        <w:rPr>
          <w:bCs/>
          <w:szCs w:val="22"/>
        </w:rPr>
        <w:t xml:space="preserve">Parties </w:t>
      </w:r>
      <w:r w:rsidR="0028611D" w:rsidRPr="00484B68">
        <w:rPr>
          <w:bCs/>
          <w:szCs w:val="22"/>
        </w:rPr>
        <w:t xml:space="preserve">to the Supplementary Protocol </w:t>
      </w:r>
      <w:r w:rsidR="00B93BD0" w:rsidRPr="00484B68">
        <w:rPr>
          <w:bCs/>
          <w:szCs w:val="22"/>
        </w:rPr>
        <w:t>reported on the requirements imposed on the operator through the administrative and legal instruments (</w:t>
      </w:r>
      <w:r w:rsidR="001D6DB9" w:rsidRPr="00484B68">
        <w:rPr>
          <w:bCs/>
          <w:spacing w:val="-2"/>
          <w:szCs w:val="22"/>
        </w:rPr>
        <w:t>q</w:t>
      </w:r>
      <w:r w:rsidR="00B93BD0" w:rsidRPr="00484B68">
        <w:rPr>
          <w:bCs/>
          <w:szCs w:val="22"/>
        </w:rPr>
        <w:t xml:space="preserve">uestion 174). </w:t>
      </w:r>
      <w:r w:rsidRPr="00484B68">
        <w:rPr>
          <w:bCs/>
          <w:szCs w:val="22"/>
        </w:rPr>
        <w:t>Of these</w:t>
      </w:r>
      <w:r w:rsidR="00B93BD0" w:rsidRPr="00484B68">
        <w:rPr>
          <w:bCs/>
          <w:szCs w:val="22"/>
        </w:rPr>
        <w:t>, 28 Parties</w:t>
      </w:r>
      <w:r w:rsidR="0008467C" w:rsidRPr="00484B68">
        <w:rPr>
          <w:bCs/>
          <w:szCs w:val="22"/>
        </w:rPr>
        <w:t xml:space="preserve"> (80</w:t>
      </w:r>
      <w:r w:rsidR="006F517C" w:rsidRPr="00484B68">
        <w:rPr>
          <w:bCs/>
          <w:spacing w:val="-2"/>
          <w:szCs w:val="22"/>
        </w:rPr>
        <w:t> per cent</w:t>
      </w:r>
      <w:r w:rsidR="0008467C" w:rsidRPr="00484B68">
        <w:rPr>
          <w:bCs/>
          <w:szCs w:val="22"/>
        </w:rPr>
        <w:t>)</w:t>
      </w:r>
      <w:r w:rsidR="00B93BD0" w:rsidRPr="00484B68">
        <w:rPr>
          <w:bCs/>
          <w:szCs w:val="22"/>
        </w:rPr>
        <w:t xml:space="preserve"> reported that their administrative or legal instruments require</w:t>
      </w:r>
      <w:r w:rsidR="00873933">
        <w:rPr>
          <w:bCs/>
          <w:szCs w:val="22"/>
        </w:rPr>
        <w:t>d</w:t>
      </w:r>
      <w:r w:rsidR="00B93BD0" w:rsidRPr="00484B68">
        <w:rPr>
          <w:bCs/>
          <w:szCs w:val="22"/>
        </w:rPr>
        <w:t xml:space="preserve"> the operator to inform the competent authority of the damage, evaluate the damage and take the necessary response measures, 3 Parties </w:t>
      </w:r>
      <w:r w:rsidR="0008467C" w:rsidRPr="00484B68">
        <w:rPr>
          <w:bCs/>
          <w:szCs w:val="22"/>
        </w:rPr>
        <w:t>(</w:t>
      </w:r>
      <w:r w:rsidR="00C92220" w:rsidRPr="00484B68">
        <w:rPr>
          <w:bCs/>
          <w:szCs w:val="22"/>
        </w:rPr>
        <w:t>9</w:t>
      </w:r>
      <w:r w:rsidR="006F517C" w:rsidRPr="00484B68">
        <w:rPr>
          <w:bCs/>
          <w:spacing w:val="-2"/>
          <w:szCs w:val="22"/>
        </w:rPr>
        <w:t> per cent</w:t>
      </w:r>
      <w:r w:rsidR="00C92220" w:rsidRPr="00484B68">
        <w:rPr>
          <w:bCs/>
          <w:szCs w:val="22"/>
        </w:rPr>
        <w:t xml:space="preserve">) </w:t>
      </w:r>
      <w:r w:rsidR="00B93BD0" w:rsidRPr="00484B68">
        <w:rPr>
          <w:bCs/>
          <w:szCs w:val="22"/>
        </w:rPr>
        <w:t xml:space="preserve">reported that the operator </w:t>
      </w:r>
      <w:r w:rsidR="009868A8">
        <w:rPr>
          <w:bCs/>
          <w:szCs w:val="22"/>
        </w:rPr>
        <w:t>wa</w:t>
      </w:r>
      <w:r w:rsidR="00B93BD0" w:rsidRPr="00484B68">
        <w:rPr>
          <w:bCs/>
          <w:szCs w:val="22"/>
        </w:rPr>
        <w:t xml:space="preserve">s required to inform the competent authority and to take response measures, while 3 Parties </w:t>
      </w:r>
      <w:r w:rsidR="00C92220" w:rsidRPr="00484B68">
        <w:rPr>
          <w:bCs/>
          <w:szCs w:val="22"/>
        </w:rPr>
        <w:t>(9</w:t>
      </w:r>
      <w:r w:rsidR="006F517C" w:rsidRPr="00484B68">
        <w:rPr>
          <w:bCs/>
          <w:spacing w:val="-2"/>
          <w:szCs w:val="22"/>
        </w:rPr>
        <w:t> per cent</w:t>
      </w:r>
      <w:r w:rsidR="00C92220" w:rsidRPr="00484B68">
        <w:rPr>
          <w:bCs/>
          <w:szCs w:val="22"/>
        </w:rPr>
        <w:t xml:space="preserve">) </w:t>
      </w:r>
      <w:r w:rsidR="00B93BD0" w:rsidRPr="00484B68">
        <w:rPr>
          <w:bCs/>
          <w:szCs w:val="22"/>
        </w:rPr>
        <w:t>only require</w:t>
      </w:r>
      <w:r w:rsidR="009868A8">
        <w:rPr>
          <w:bCs/>
          <w:szCs w:val="22"/>
        </w:rPr>
        <w:t>d</w:t>
      </w:r>
      <w:r w:rsidR="00B93BD0" w:rsidRPr="00484B68">
        <w:rPr>
          <w:bCs/>
          <w:szCs w:val="22"/>
        </w:rPr>
        <w:t xml:space="preserve"> the operator to inform the competent authority. One Party</w:t>
      </w:r>
      <w:r w:rsidR="00223C02" w:rsidRPr="00484B68">
        <w:rPr>
          <w:bCs/>
          <w:szCs w:val="22"/>
        </w:rPr>
        <w:t xml:space="preserve"> (3</w:t>
      </w:r>
      <w:r w:rsidR="006F517C" w:rsidRPr="00484B68">
        <w:rPr>
          <w:bCs/>
          <w:spacing w:val="-2"/>
          <w:szCs w:val="22"/>
        </w:rPr>
        <w:t> per cent</w:t>
      </w:r>
      <w:r w:rsidR="00223C02" w:rsidRPr="00484B68">
        <w:rPr>
          <w:bCs/>
          <w:szCs w:val="22"/>
        </w:rPr>
        <w:t>)</w:t>
      </w:r>
      <w:r w:rsidR="00B93BD0" w:rsidRPr="00484B68">
        <w:rPr>
          <w:bCs/>
          <w:szCs w:val="22"/>
        </w:rPr>
        <w:t xml:space="preserve"> reported that </w:t>
      </w:r>
      <w:r w:rsidR="00B93BD0" w:rsidRPr="00EF2802">
        <w:rPr>
          <w:bCs/>
          <w:szCs w:val="22"/>
        </w:rPr>
        <w:t xml:space="preserve">the operator was </w:t>
      </w:r>
      <w:r w:rsidR="00511F48" w:rsidRPr="00EF2802">
        <w:rPr>
          <w:bCs/>
          <w:szCs w:val="22"/>
        </w:rPr>
        <w:t xml:space="preserve">subject </w:t>
      </w:r>
      <w:r w:rsidR="00B93BD0" w:rsidRPr="00EF2802">
        <w:rPr>
          <w:bCs/>
          <w:szCs w:val="22"/>
        </w:rPr>
        <w:t xml:space="preserve">to other requirements. </w:t>
      </w:r>
    </w:p>
    <w:p w14:paraId="4EE5CDD1" w14:textId="153571F1" w:rsidR="00840636" w:rsidRPr="00484B68" w:rsidRDefault="005F30E9" w:rsidP="00F24E1B">
      <w:pPr>
        <w:pStyle w:val="Para1"/>
        <w:numPr>
          <w:ilvl w:val="0"/>
          <w:numId w:val="13"/>
        </w:numPr>
        <w:suppressLineNumbers/>
        <w:tabs>
          <w:tab w:val="clear" w:pos="360"/>
          <w:tab w:val="num" w:pos="720"/>
        </w:tabs>
        <w:suppressAutoHyphens/>
        <w:kinsoku w:val="0"/>
        <w:overflowPunct w:val="0"/>
        <w:autoSpaceDE w:val="0"/>
        <w:autoSpaceDN w:val="0"/>
        <w:adjustRightInd w:val="0"/>
        <w:snapToGrid w:val="0"/>
        <w:rPr>
          <w:bCs/>
          <w:szCs w:val="22"/>
        </w:rPr>
      </w:pPr>
      <w:proofErr w:type="gramStart"/>
      <w:r w:rsidRPr="00EF2802">
        <w:rPr>
          <w:bCs/>
          <w:szCs w:val="22"/>
        </w:rPr>
        <w:t>With regard to</w:t>
      </w:r>
      <w:proofErr w:type="gramEnd"/>
      <w:r w:rsidRPr="00EF2802">
        <w:rPr>
          <w:bCs/>
          <w:szCs w:val="22"/>
        </w:rPr>
        <w:t xml:space="preserve"> identifying a competent authority for carrying out the functions set out in the Supplementary Protocol, </w:t>
      </w:r>
      <w:r w:rsidR="00AF567E" w:rsidRPr="00EF2802">
        <w:rPr>
          <w:bCs/>
          <w:szCs w:val="22"/>
        </w:rPr>
        <w:t>3</w:t>
      </w:r>
      <w:r w:rsidR="00ED77EA" w:rsidRPr="00EF2802">
        <w:rPr>
          <w:bCs/>
          <w:szCs w:val="22"/>
        </w:rPr>
        <w:t>8</w:t>
      </w:r>
      <w:r w:rsidR="00AF567E" w:rsidRPr="00EF2802">
        <w:rPr>
          <w:bCs/>
          <w:szCs w:val="22"/>
        </w:rPr>
        <w:t xml:space="preserve"> </w:t>
      </w:r>
      <w:r w:rsidR="00840636" w:rsidRPr="00EF2802">
        <w:rPr>
          <w:bCs/>
          <w:szCs w:val="22"/>
        </w:rPr>
        <w:t>Parties</w:t>
      </w:r>
      <w:r w:rsidR="002A41E4" w:rsidRPr="00EF2802">
        <w:rPr>
          <w:bCs/>
          <w:szCs w:val="22"/>
        </w:rPr>
        <w:t xml:space="preserve"> to the Supplementary Protocol</w:t>
      </w:r>
      <w:r w:rsidR="00F24E1B" w:rsidRPr="00EF2802">
        <w:rPr>
          <w:bCs/>
          <w:szCs w:val="22"/>
        </w:rPr>
        <w:t xml:space="preserve"> </w:t>
      </w:r>
      <w:r w:rsidR="00E348CD" w:rsidRPr="00EF2802">
        <w:rPr>
          <w:bCs/>
          <w:szCs w:val="22"/>
        </w:rPr>
        <w:t xml:space="preserve">of the 44 that submitted their fourth national report </w:t>
      </w:r>
      <w:r w:rsidR="00F24E1B" w:rsidRPr="00EF2802">
        <w:rPr>
          <w:bCs/>
          <w:szCs w:val="22"/>
        </w:rPr>
        <w:t>(86</w:t>
      </w:r>
      <w:r w:rsidR="006F517C" w:rsidRPr="00EF2802">
        <w:rPr>
          <w:bCs/>
          <w:spacing w:val="-2"/>
          <w:szCs w:val="22"/>
        </w:rPr>
        <w:t> per cent</w:t>
      </w:r>
      <w:r w:rsidR="00F24E1B" w:rsidRPr="00EF2802">
        <w:rPr>
          <w:bCs/>
          <w:szCs w:val="22"/>
        </w:rPr>
        <w:t xml:space="preserve">) </w:t>
      </w:r>
      <w:r w:rsidR="00840636" w:rsidRPr="00EF2802">
        <w:rPr>
          <w:bCs/>
          <w:szCs w:val="22"/>
        </w:rPr>
        <w:t xml:space="preserve">reported having identified a </w:t>
      </w:r>
      <w:r w:rsidRPr="00EF2802">
        <w:rPr>
          <w:bCs/>
          <w:szCs w:val="22"/>
        </w:rPr>
        <w:t xml:space="preserve">relevant </w:t>
      </w:r>
      <w:r w:rsidR="00840636" w:rsidRPr="00EF2802">
        <w:rPr>
          <w:bCs/>
          <w:szCs w:val="22"/>
        </w:rPr>
        <w:t>competent authority</w:t>
      </w:r>
      <w:r w:rsidRPr="00EF2802">
        <w:rPr>
          <w:bCs/>
          <w:szCs w:val="22"/>
        </w:rPr>
        <w:t>,</w:t>
      </w:r>
      <w:r w:rsidR="00840636" w:rsidRPr="00EF2802">
        <w:rPr>
          <w:bCs/>
          <w:szCs w:val="22"/>
        </w:rPr>
        <w:t xml:space="preserve"> while </w:t>
      </w:r>
      <w:r w:rsidR="00084682" w:rsidRPr="00EF2802">
        <w:rPr>
          <w:bCs/>
          <w:szCs w:val="22"/>
        </w:rPr>
        <w:t>6</w:t>
      </w:r>
      <w:r w:rsidR="00840636" w:rsidRPr="00EF2802">
        <w:rPr>
          <w:bCs/>
          <w:szCs w:val="22"/>
        </w:rPr>
        <w:t xml:space="preserve"> Parties</w:t>
      </w:r>
      <w:r w:rsidR="00AE7061" w:rsidRPr="00EF2802">
        <w:rPr>
          <w:bCs/>
          <w:szCs w:val="22"/>
        </w:rPr>
        <w:t xml:space="preserve"> (14</w:t>
      </w:r>
      <w:r w:rsidR="006F517C" w:rsidRPr="00EF2802">
        <w:rPr>
          <w:bCs/>
          <w:spacing w:val="-2"/>
          <w:szCs w:val="22"/>
        </w:rPr>
        <w:t> per cent</w:t>
      </w:r>
      <w:r w:rsidR="00840636" w:rsidRPr="00EF2802">
        <w:rPr>
          <w:bCs/>
          <w:szCs w:val="22"/>
        </w:rPr>
        <w:t>) reported that they ha</w:t>
      </w:r>
      <w:r w:rsidR="008347D1" w:rsidRPr="00EF2802">
        <w:rPr>
          <w:bCs/>
          <w:szCs w:val="22"/>
        </w:rPr>
        <w:t>d</w:t>
      </w:r>
      <w:r w:rsidR="00840636" w:rsidRPr="00EF2802">
        <w:rPr>
          <w:bCs/>
          <w:szCs w:val="22"/>
        </w:rPr>
        <w:t xml:space="preserve"> not identified a competent authority</w:t>
      </w:r>
      <w:r w:rsidR="00536966" w:rsidRPr="00EF2802">
        <w:rPr>
          <w:bCs/>
          <w:szCs w:val="22"/>
        </w:rPr>
        <w:t xml:space="preserve"> (</w:t>
      </w:r>
      <w:r w:rsidR="001D6DB9" w:rsidRPr="00EF2802">
        <w:rPr>
          <w:bCs/>
          <w:spacing w:val="-2"/>
          <w:szCs w:val="22"/>
        </w:rPr>
        <w:t>q</w:t>
      </w:r>
      <w:r w:rsidR="00536966" w:rsidRPr="00EF2802">
        <w:rPr>
          <w:bCs/>
          <w:szCs w:val="22"/>
        </w:rPr>
        <w:t>uestion 178)</w:t>
      </w:r>
      <w:r w:rsidR="00840636" w:rsidRPr="00EF2802">
        <w:rPr>
          <w:bCs/>
          <w:szCs w:val="22"/>
        </w:rPr>
        <w:t>.</w:t>
      </w:r>
      <w:r w:rsidR="00536966" w:rsidRPr="00EF2802">
        <w:rPr>
          <w:bCs/>
          <w:szCs w:val="22"/>
        </w:rPr>
        <w:t xml:space="preserve"> Among the Parties that reported having identified a</w:t>
      </w:r>
      <w:r w:rsidR="00536966" w:rsidRPr="00484B68">
        <w:rPr>
          <w:bCs/>
          <w:szCs w:val="22"/>
        </w:rPr>
        <w:t xml:space="preserve"> competent authority for carrying out the functions set out in the Supplementary Protocol, </w:t>
      </w:r>
      <w:r w:rsidR="00AF567E" w:rsidRPr="00484B68">
        <w:rPr>
          <w:bCs/>
          <w:szCs w:val="22"/>
        </w:rPr>
        <w:t>30</w:t>
      </w:r>
      <w:r w:rsidR="00536966" w:rsidRPr="00484B68">
        <w:rPr>
          <w:bCs/>
          <w:szCs w:val="22"/>
        </w:rPr>
        <w:t xml:space="preserve"> </w:t>
      </w:r>
      <w:r w:rsidR="00536966" w:rsidRPr="00AC3064">
        <w:rPr>
          <w:bCs/>
          <w:szCs w:val="22"/>
        </w:rPr>
        <w:t>Parties</w:t>
      </w:r>
      <w:r w:rsidR="00AD39F4" w:rsidRPr="00AC3064">
        <w:rPr>
          <w:bCs/>
          <w:szCs w:val="22"/>
        </w:rPr>
        <w:t xml:space="preserve"> (79</w:t>
      </w:r>
      <w:r w:rsidR="006F517C" w:rsidRPr="00AC3064">
        <w:rPr>
          <w:bCs/>
          <w:spacing w:val="-2"/>
          <w:szCs w:val="22"/>
        </w:rPr>
        <w:t> per cent</w:t>
      </w:r>
      <w:r w:rsidR="00AD39F4" w:rsidRPr="00AC3064">
        <w:rPr>
          <w:bCs/>
          <w:szCs w:val="22"/>
        </w:rPr>
        <w:t>)</w:t>
      </w:r>
      <w:r w:rsidR="00536966" w:rsidRPr="00AC3064">
        <w:rPr>
          <w:bCs/>
          <w:szCs w:val="22"/>
        </w:rPr>
        <w:t xml:space="preserve"> also indicated that the measures that the competent authority </w:t>
      </w:r>
      <w:r w:rsidR="00536966" w:rsidRPr="006B70ED">
        <w:rPr>
          <w:bCs/>
          <w:szCs w:val="22"/>
        </w:rPr>
        <w:t>may</w:t>
      </w:r>
      <w:r w:rsidR="00536966" w:rsidRPr="00AC3064">
        <w:rPr>
          <w:bCs/>
          <w:szCs w:val="22"/>
        </w:rPr>
        <w:t xml:space="preserve"> take included</w:t>
      </w:r>
      <w:r w:rsidR="00536966" w:rsidRPr="00484B68">
        <w:rPr>
          <w:bCs/>
          <w:szCs w:val="22"/>
        </w:rPr>
        <w:t xml:space="preserve"> identifying the operator that caused the damage, evaluating the damage, determining the response measures to be taken by the operator, implementing the response measures</w:t>
      </w:r>
      <w:r w:rsidR="00223A58" w:rsidRPr="00484B68">
        <w:rPr>
          <w:bCs/>
          <w:szCs w:val="22"/>
        </w:rPr>
        <w:t>,</w:t>
      </w:r>
      <w:r w:rsidR="00536966" w:rsidRPr="00484B68">
        <w:rPr>
          <w:bCs/>
          <w:szCs w:val="22"/>
        </w:rPr>
        <w:t xml:space="preserve"> and recovering any associated costs and expenses related to these actions from the operator</w:t>
      </w:r>
      <w:r w:rsidR="00A52C1D" w:rsidRPr="00484B68">
        <w:rPr>
          <w:bCs/>
          <w:szCs w:val="22"/>
        </w:rPr>
        <w:t xml:space="preserve">. The remaining </w:t>
      </w:r>
      <w:r w:rsidR="002A4B9E" w:rsidRPr="00484B68">
        <w:rPr>
          <w:bCs/>
          <w:szCs w:val="22"/>
        </w:rPr>
        <w:t>8</w:t>
      </w:r>
      <w:r w:rsidR="00D97C75" w:rsidRPr="00484B68">
        <w:rPr>
          <w:bCs/>
          <w:szCs w:val="22"/>
        </w:rPr>
        <w:t> </w:t>
      </w:r>
      <w:r w:rsidR="00A52C1D" w:rsidRPr="00484B68">
        <w:rPr>
          <w:bCs/>
          <w:szCs w:val="22"/>
        </w:rPr>
        <w:t>Parties</w:t>
      </w:r>
      <w:r w:rsidR="00AD39F4" w:rsidRPr="00484B68">
        <w:rPr>
          <w:bCs/>
          <w:szCs w:val="22"/>
        </w:rPr>
        <w:t xml:space="preserve"> (21</w:t>
      </w:r>
      <w:r w:rsidR="006F517C" w:rsidRPr="00484B68">
        <w:rPr>
          <w:bCs/>
          <w:spacing w:val="-2"/>
          <w:szCs w:val="22"/>
        </w:rPr>
        <w:t> per cent</w:t>
      </w:r>
      <w:r w:rsidR="00AD39F4" w:rsidRPr="00484B68">
        <w:rPr>
          <w:bCs/>
          <w:szCs w:val="22"/>
        </w:rPr>
        <w:t>)</w:t>
      </w:r>
      <w:r w:rsidR="00A52C1D" w:rsidRPr="00484B68">
        <w:rPr>
          <w:bCs/>
          <w:szCs w:val="22"/>
        </w:rPr>
        <w:t xml:space="preserve"> reported that some, but not all, of these measures could be taken by the competent authority</w:t>
      </w:r>
      <w:r w:rsidR="00536966" w:rsidRPr="00484B68">
        <w:rPr>
          <w:bCs/>
          <w:szCs w:val="22"/>
        </w:rPr>
        <w:t xml:space="preserve"> (</w:t>
      </w:r>
      <w:r w:rsidR="001D6DB9" w:rsidRPr="00484B68">
        <w:rPr>
          <w:bCs/>
          <w:spacing w:val="-2"/>
          <w:szCs w:val="22"/>
        </w:rPr>
        <w:t>q</w:t>
      </w:r>
      <w:r w:rsidR="00536966" w:rsidRPr="00484B68">
        <w:rPr>
          <w:bCs/>
          <w:szCs w:val="22"/>
        </w:rPr>
        <w:t xml:space="preserve">uestion 179). </w:t>
      </w:r>
    </w:p>
    <w:p w14:paraId="3F6D49F3" w14:textId="37800414" w:rsidR="00B66AC1" w:rsidRPr="00484B68" w:rsidRDefault="008C2F96" w:rsidP="008C2F96">
      <w:pPr>
        <w:pStyle w:val="Para1"/>
        <w:numPr>
          <w:ilvl w:val="0"/>
          <w:numId w:val="13"/>
        </w:numPr>
        <w:suppressLineNumbers/>
        <w:tabs>
          <w:tab w:val="clear" w:pos="360"/>
          <w:tab w:val="num" w:pos="720"/>
        </w:tabs>
        <w:suppressAutoHyphens/>
        <w:kinsoku w:val="0"/>
        <w:overflowPunct w:val="0"/>
        <w:autoSpaceDE w:val="0"/>
        <w:autoSpaceDN w:val="0"/>
        <w:adjustRightInd w:val="0"/>
        <w:snapToGrid w:val="0"/>
        <w:rPr>
          <w:bCs/>
          <w:szCs w:val="22"/>
        </w:rPr>
      </w:pPr>
      <w:r w:rsidRPr="00484B68">
        <w:rPr>
          <w:bCs/>
          <w:szCs w:val="22"/>
        </w:rPr>
        <w:lastRenderedPageBreak/>
        <w:t xml:space="preserve">Thirteen Parties to the Supplementary Protocol </w:t>
      </w:r>
      <w:r w:rsidR="00A52C1D" w:rsidRPr="00484B68">
        <w:rPr>
          <w:bCs/>
          <w:szCs w:val="22"/>
        </w:rPr>
        <w:t>(</w:t>
      </w:r>
      <w:r w:rsidRPr="00484B68">
        <w:rPr>
          <w:bCs/>
          <w:szCs w:val="22"/>
        </w:rPr>
        <w:t>30</w:t>
      </w:r>
      <w:r w:rsidR="006F517C" w:rsidRPr="00484B68">
        <w:rPr>
          <w:bCs/>
          <w:spacing w:val="-2"/>
          <w:szCs w:val="22"/>
        </w:rPr>
        <w:t> per cent</w:t>
      </w:r>
      <w:r w:rsidR="00A52C1D" w:rsidRPr="00484B68">
        <w:rPr>
          <w:bCs/>
          <w:szCs w:val="22"/>
        </w:rPr>
        <w:t xml:space="preserve">) </w:t>
      </w:r>
      <w:r w:rsidR="00CF4A60" w:rsidRPr="00484B68">
        <w:rPr>
          <w:bCs/>
          <w:szCs w:val="22"/>
        </w:rPr>
        <w:t>indicated</w:t>
      </w:r>
      <w:r w:rsidR="00190D33" w:rsidRPr="00484B68">
        <w:rPr>
          <w:bCs/>
          <w:szCs w:val="22"/>
        </w:rPr>
        <w:t xml:space="preserve"> that </w:t>
      </w:r>
      <w:r w:rsidR="00FD313D" w:rsidRPr="00484B68">
        <w:rPr>
          <w:bCs/>
          <w:szCs w:val="22"/>
        </w:rPr>
        <w:t>they ha</w:t>
      </w:r>
      <w:r w:rsidR="00FE4D5C">
        <w:rPr>
          <w:bCs/>
          <w:szCs w:val="22"/>
        </w:rPr>
        <w:t>d</w:t>
      </w:r>
      <w:r w:rsidR="00190D33" w:rsidRPr="00484B68">
        <w:rPr>
          <w:bCs/>
          <w:szCs w:val="22"/>
        </w:rPr>
        <w:t xml:space="preserve"> measures in place to provide for financial security for damage resulting from LMOs</w:t>
      </w:r>
      <w:r w:rsidR="00CF4A60" w:rsidRPr="00484B68">
        <w:rPr>
          <w:bCs/>
          <w:szCs w:val="22"/>
        </w:rPr>
        <w:t xml:space="preserve"> (</w:t>
      </w:r>
      <w:r w:rsidR="001D6DB9" w:rsidRPr="00484B68">
        <w:rPr>
          <w:bCs/>
          <w:spacing w:val="-2"/>
          <w:szCs w:val="22"/>
        </w:rPr>
        <w:t>q</w:t>
      </w:r>
      <w:r w:rsidR="00CF4A60" w:rsidRPr="00484B68">
        <w:rPr>
          <w:bCs/>
          <w:szCs w:val="22"/>
        </w:rPr>
        <w:t>uestion 180)</w:t>
      </w:r>
      <w:r w:rsidR="00190D33" w:rsidRPr="00484B68">
        <w:rPr>
          <w:bCs/>
          <w:szCs w:val="22"/>
        </w:rPr>
        <w:t xml:space="preserve">. </w:t>
      </w:r>
      <w:r w:rsidR="00CF4A60" w:rsidRPr="00484B68">
        <w:rPr>
          <w:bCs/>
          <w:szCs w:val="22"/>
        </w:rPr>
        <w:t>Among these Parties, t</w:t>
      </w:r>
      <w:r w:rsidR="001946C5" w:rsidRPr="00484B68">
        <w:rPr>
          <w:bCs/>
          <w:szCs w:val="22"/>
        </w:rPr>
        <w:t xml:space="preserve">he requirement to provide evidence of a secure source of funding was </w:t>
      </w:r>
      <w:r w:rsidR="00CF4A60" w:rsidRPr="00484B68">
        <w:rPr>
          <w:bCs/>
          <w:szCs w:val="22"/>
        </w:rPr>
        <w:t xml:space="preserve">found </w:t>
      </w:r>
      <w:r w:rsidR="001946C5" w:rsidRPr="00484B68">
        <w:rPr>
          <w:bCs/>
          <w:szCs w:val="22"/>
        </w:rPr>
        <w:t xml:space="preserve">to be the most </w:t>
      </w:r>
      <w:r w:rsidR="002336A1" w:rsidRPr="00484B68">
        <w:rPr>
          <w:bCs/>
          <w:szCs w:val="22"/>
        </w:rPr>
        <w:t xml:space="preserve">frequent </w:t>
      </w:r>
      <w:r w:rsidR="001946C5" w:rsidRPr="00484B68">
        <w:rPr>
          <w:bCs/>
          <w:szCs w:val="22"/>
        </w:rPr>
        <w:t>type of financial security measure</w:t>
      </w:r>
      <w:r w:rsidR="00A30DE6" w:rsidRPr="00484B68">
        <w:rPr>
          <w:bCs/>
          <w:szCs w:val="22"/>
        </w:rPr>
        <w:t xml:space="preserve"> </w:t>
      </w:r>
      <w:r w:rsidR="00CF4A60" w:rsidRPr="00484B68">
        <w:rPr>
          <w:bCs/>
          <w:szCs w:val="22"/>
        </w:rPr>
        <w:t xml:space="preserve">in place </w:t>
      </w:r>
      <w:r w:rsidR="00A30DE6" w:rsidRPr="00484B68">
        <w:rPr>
          <w:bCs/>
          <w:szCs w:val="22"/>
        </w:rPr>
        <w:t>(selected by 1</w:t>
      </w:r>
      <w:r w:rsidR="00A52C1D" w:rsidRPr="00484B68">
        <w:rPr>
          <w:bCs/>
          <w:szCs w:val="22"/>
        </w:rPr>
        <w:t>0</w:t>
      </w:r>
      <w:r w:rsidR="00A30DE6" w:rsidRPr="00484B68">
        <w:rPr>
          <w:bCs/>
          <w:szCs w:val="22"/>
        </w:rPr>
        <w:t xml:space="preserve"> Parties)</w:t>
      </w:r>
      <w:r w:rsidR="001946C5" w:rsidRPr="00484B68">
        <w:rPr>
          <w:bCs/>
          <w:szCs w:val="22"/>
        </w:rPr>
        <w:t xml:space="preserve">, </w:t>
      </w:r>
      <w:r w:rsidR="00A30DE6" w:rsidRPr="00484B68">
        <w:rPr>
          <w:bCs/>
          <w:szCs w:val="22"/>
        </w:rPr>
        <w:t xml:space="preserve">followed by mandatory insurance (selected by </w:t>
      </w:r>
      <w:r w:rsidR="00A52C1D" w:rsidRPr="00484B68">
        <w:rPr>
          <w:bCs/>
          <w:szCs w:val="22"/>
        </w:rPr>
        <w:t>6</w:t>
      </w:r>
      <w:r w:rsidR="00A30DE6" w:rsidRPr="00484B68">
        <w:rPr>
          <w:bCs/>
          <w:szCs w:val="22"/>
        </w:rPr>
        <w:t xml:space="preserve"> Parties), government schemes, including funds (selected by </w:t>
      </w:r>
      <w:r w:rsidR="00A52C1D" w:rsidRPr="00484B68">
        <w:rPr>
          <w:bCs/>
          <w:szCs w:val="22"/>
        </w:rPr>
        <w:t>5</w:t>
      </w:r>
      <w:r w:rsidR="00A30DE6" w:rsidRPr="00484B68">
        <w:rPr>
          <w:bCs/>
          <w:szCs w:val="22"/>
        </w:rPr>
        <w:t xml:space="preserve"> Parties) and other types of measures (selected by </w:t>
      </w:r>
      <w:r w:rsidR="00A52C1D" w:rsidRPr="00484B68">
        <w:rPr>
          <w:bCs/>
          <w:szCs w:val="22"/>
        </w:rPr>
        <w:t xml:space="preserve">2 </w:t>
      </w:r>
      <w:r w:rsidR="00A30DE6" w:rsidRPr="00484B68">
        <w:rPr>
          <w:bCs/>
          <w:szCs w:val="22"/>
        </w:rPr>
        <w:t>Parties) (</w:t>
      </w:r>
      <w:r w:rsidR="001D6DB9" w:rsidRPr="00484B68">
        <w:rPr>
          <w:bCs/>
          <w:spacing w:val="-2"/>
          <w:szCs w:val="22"/>
        </w:rPr>
        <w:t>q</w:t>
      </w:r>
      <w:r w:rsidR="00A30DE6" w:rsidRPr="00484B68">
        <w:rPr>
          <w:bCs/>
          <w:szCs w:val="22"/>
        </w:rPr>
        <w:t>uestion 181).</w:t>
      </w:r>
      <w:r w:rsidR="00A30DE6" w:rsidRPr="00484B68">
        <w:rPr>
          <w:rStyle w:val="FootnoteReference"/>
          <w:bCs/>
          <w:szCs w:val="22"/>
        </w:rPr>
        <w:footnoteReference w:id="9"/>
      </w:r>
    </w:p>
    <w:p w14:paraId="09A470FA" w14:textId="7EFC39DC" w:rsidR="001946C5" w:rsidRPr="00484B68" w:rsidRDefault="00375D49" w:rsidP="00827818">
      <w:pPr>
        <w:pStyle w:val="Para1"/>
        <w:numPr>
          <w:ilvl w:val="0"/>
          <w:numId w:val="13"/>
        </w:numPr>
        <w:suppressLineNumbers/>
        <w:tabs>
          <w:tab w:val="clear" w:pos="360"/>
          <w:tab w:val="num" w:pos="720"/>
        </w:tabs>
        <w:suppressAutoHyphens/>
        <w:kinsoku w:val="0"/>
        <w:overflowPunct w:val="0"/>
        <w:autoSpaceDE w:val="0"/>
        <w:autoSpaceDN w:val="0"/>
        <w:adjustRightInd w:val="0"/>
        <w:snapToGrid w:val="0"/>
        <w:rPr>
          <w:bCs/>
          <w:szCs w:val="22"/>
        </w:rPr>
      </w:pPr>
      <w:r w:rsidRPr="00484B68">
        <w:rPr>
          <w:bCs/>
          <w:szCs w:val="22"/>
        </w:rPr>
        <w:t>Forty-</w:t>
      </w:r>
      <w:r w:rsidR="00C83455" w:rsidRPr="00484B68">
        <w:rPr>
          <w:bCs/>
          <w:szCs w:val="22"/>
        </w:rPr>
        <w:t xml:space="preserve">two </w:t>
      </w:r>
      <w:r w:rsidR="001E0BB9" w:rsidRPr="00484B68">
        <w:rPr>
          <w:bCs/>
          <w:szCs w:val="22"/>
        </w:rPr>
        <w:t xml:space="preserve">Parties </w:t>
      </w:r>
      <w:r w:rsidR="000955C1" w:rsidRPr="00484B68">
        <w:rPr>
          <w:bCs/>
          <w:szCs w:val="22"/>
        </w:rPr>
        <w:t xml:space="preserve">to the Supplementary Protocol </w:t>
      </w:r>
      <w:r w:rsidR="001E0BB9" w:rsidRPr="00484B68">
        <w:rPr>
          <w:bCs/>
          <w:szCs w:val="22"/>
        </w:rPr>
        <w:t>reported</w:t>
      </w:r>
      <w:r w:rsidR="00963404" w:rsidRPr="00484B68">
        <w:rPr>
          <w:bCs/>
          <w:szCs w:val="22"/>
        </w:rPr>
        <w:t xml:space="preserve"> on whether they ha</w:t>
      </w:r>
      <w:r w:rsidR="00FE4D5C">
        <w:rPr>
          <w:bCs/>
          <w:szCs w:val="22"/>
        </w:rPr>
        <w:t>d</w:t>
      </w:r>
      <w:r w:rsidR="00963404" w:rsidRPr="00484B68">
        <w:rPr>
          <w:bCs/>
          <w:szCs w:val="22"/>
        </w:rPr>
        <w:t xml:space="preserve"> rules and procedures on civil liability that address</w:t>
      </w:r>
      <w:r w:rsidR="00FE4D5C">
        <w:rPr>
          <w:bCs/>
          <w:szCs w:val="22"/>
        </w:rPr>
        <w:t>ed</w:t>
      </w:r>
      <w:r w:rsidR="00963404" w:rsidRPr="00484B68">
        <w:rPr>
          <w:bCs/>
          <w:szCs w:val="22"/>
        </w:rPr>
        <w:t xml:space="preserve"> damage resulting from LMOs, or </w:t>
      </w:r>
      <w:r w:rsidR="0046223E" w:rsidRPr="00484B68">
        <w:rPr>
          <w:bCs/>
          <w:szCs w:val="22"/>
        </w:rPr>
        <w:t xml:space="preserve">whether </w:t>
      </w:r>
      <w:r w:rsidR="00963404" w:rsidRPr="00484B68">
        <w:rPr>
          <w:bCs/>
          <w:szCs w:val="22"/>
        </w:rPr>
        <w:t>such damage ha</w:t>
      </w:r>
      <w:r w:rsidR="00FE4D5C">
        <w:rPr>
          <w:bCs/>
          <w:szCs w:val="22"/>
        </w:rPr>
        <w:t>d</w:t>
      </w:r>
      <w:r w:rsidR="00963404" w:rsidRPr="00484B68">
        <w:rPr>
          <w:bCs/>
          <w:szCs w:val="22"/>
        </w:rPr>
        <w:t xml:space="preserve"> been recognized in court rulings (</w:t>
      </w:r>
      <w:r w:rsidR="001D6DB9" w:rsidRPr="00484B68">
        <w:rPr>
          <w:bCs/>
          <w:spacing w:val="-2"/>
          <w:szCs w:val="22"/>
        </w:rPr>
        <w:t>q</w:t>
      </w:r>
      <w:r w:rsidR="00963404" w:rsidRPr="00484B68">
        <w:rPr>
          <w:bCs/>
          <w:szCs w:val="22"/>
        </w:rPr>
        <w:t>uestion 182).</w:t>
      </w:r>
      <w:r w:rsidR="00A340B5" w:rsidRPr="00484B68">
        <w:rPr>
          <w:bCs/>
          <w:szCs w:val="22"/>
        </w:rPr>
        <w:t xml:space="preserve"> </w:t>
      </w:r>
      <w:r w:rsidR="00620528" w:rsidRPr="00484B68">
        <w:rPr>
          <w:bCs/>
          <w:szCs w:val="22"/>
        </w:rPr>
        <w:t>Of these</w:t>
      </w:r>
      <w:r w:rsidR="0017703B" w:rsidRPr="00484B68">
        <w:rPr>
          <w:bCs/>
          <w:szCs w:val="22"/>
        </w:rPr>
        <w:t>,</w:t>
      </w:r>
      <w:r w:rsidR="00620528" w:rsidRPr="00484B68">
        <w:rPr>
          <w:bCs/>
          <w:szCs w:val="22"/>
        </w:rPr>
        <w:t xml:space="preserve"> </w:t>
      </w:r>
      <w:r w:rsidR="0017703B" w:rsidRPr="00484B68">
        <w:rPr>
          <w:bCs/>
          <w:szCs w:val="22"/>
        </w:rPr>
        <w:t>24 </w:t>
      </w:r>
      <w:r w:rsidR="00620528" w:rsidRPr="00484B68">
        <w:rPr>
          <w:bCs/>
          <w:szCs w:val="22"/>
        </w:rPr>
        <w:t>Parties</w:t>
      </w:r>
      <w:r w:rsidR="00793461" w:rsidRPr="00484B68">
        <w:rPr>
          <w:bCs/>
          <w:szCs w:val="22"/>
        </w:rPr>
        <w:t xml:space="preserve"> </w:t>
      </w:r>
      <w:r w:rsidR="003E7DFF" w:rsidRPr="00484B68">
        <w:rPr>
          <w:bCs/>
          <w:szCs w:val="22"/>
        </w:rPr>
        <w:t>(57</w:t>
      </w:r>
      <w:r w:rsidR="006F517C" w:rsidRPr="00484B68">
        <w:rPr>
          <w:bCs/>
          <w:spacing w:val="-2"/>
          <w:szCs w:val="22"/>
        </w:rPr>
        <w:t> per cent</w:t>
      </w:r>
      <w:r w:rsidR="003E7DFF" w:rsidRPr="00484B68">
        <w:rPr>
          <w:bCs/>
          <w:szCs w:val="22"/>
        </w:rPr>
        <w:t xml:space="preserve">) </w:t>
      </w:r>
      <w:r w:rsidR="00A340B5" w:rsidRPr="00484B68">
        <w:rPr>
          <w:bCs/>
          <w:szCs w:val="22"/>
        </w:rPr>
        <w:t>indicated</w:t>
      </w:r>
      <w:r w:rsidR="00C83455" w:rsidRPr="00484B68">
        <w:rPr>
          <w:bCs/>
          <w:szCs w:val="22"/>
        </w:rPr>
        <w:t xml:space="preserve"> that civil liability for damage from LMOs ha</w:t>
      </w:r>
      <w:r w:rsidR="00FE4D5C">
        <w:rPr>
          <w:bCs/>
          <w:szCs w:val="22"/>
        </w:rPr>
        <w:t>d</w:t>
      </w:r>
      <w:r w:rsidR="00C83455" w:rsidRPr="00484B68">
        <w:rPr>
          <w:bCs/>
          <w:szCs w:val="22"/>
        </w:rPr>
        <w:t xml:space="preserve"> been recognized in court rulings or legal instruments</w:t>
      </w:r>
      <w:r w:rsidR="00620528" w:rsidRPr="00484B68">
        <w:rPr>
          <w:bCs/>
          <w:szCs w:val="22"/>
        </w:rPr>
        <w:t xml:space="preserve">. Of the 24 Parties, </w:t>
      </w:r>
      <w:r w:rsidR="00A83D47" w:rsidRPr="00484B68">
        <w:rPr>
          <w:bCs/>
          <w:szCs w:val="22"/>
        </w:rPr>
        <w:t>12</w:t>
      </w:r>
      <w:r w:rsidR="00793461" w:rsidRPr="00484B68">
        <w:rPr>
          <w:bCs/>
          <w:szCs w:val="22"/>
        </w:rPr>
        <w:t xml:space="preserve"> Parties</w:t>
      </w:r>
      <w:r w:rsidR="00D8678B" w:rsidRPr="00484B68">
        <w:rPr>
          <w:bCs/>
          <w:szCs w:val="22"/>
        </w:rPr>
        <w:t xml:space="preserve"> </w:t>
      </w:r>
      <w:r w:rsidR="00793461" w:rsidRPr="00484B68">
        <w:rPr>
          <w:bCs/>
          <w:szCs w:val="22"/>
        </w:rPr>
        <w:t xml:space="preserve">indicated that </w:t>
      </w:r>
      <w:r w:rsidR="00C83455" w:rsidRPr="00484B68">
        <w:rPr>
          <w:bCs/>
          <w:szCs w:val="22"/>
        </w:rPr>
        <w:t>such rules and procedures</w:t>
      </w:r>
      <w:r w:rsidR="00793461" w:rsidRPr="00484B68">
        <w:rPr>
          <w:bCs/>
          <w:szCs w:val="22"/>
        </w:rPr>
        <w:t xml:space="preserve"> were</w:t>
      </w:r>
      <w:r w:rsidR="00CF4A60" w:rsidRPr="00484B68">
        <w:rPr>
          <w:bCs/>
          <w:szCs w:val="22"/>
        </w:rPr>
        <w:t xml:space="preserve"> provided</w:t>
      </w:r>
      <w:r w:rsidR="00793461" w:rsidRPr="00484B68">
        <w:rPr>
          <w:bCs/>
          <w:szCs w:val="22"/>
        </w:rPr>
        <w:t xml:space="preserve"> in a civil liability instrument only, </w:t>
      </w:r>
      <w:r w:rsidR="00D8678B" w:rsidRPr="00484B68">
        <w:rPr>
          <w:bCs/>
          <w:szCs w:val="22"/>
        </w:rPr>
        <w:t>4</w:t>
      </w:r>
      <w:r w:rsidR="00793461" w:rsidRPr="00484B68">
        <w:rPr>
          <w:bCs/>
          <w:szCs w:val="22"/>
        </w:rPr>
        <w:t xml:space="preserve"> Parties</w:t>
      </w:r>
      <w:r w:rsidR="008D7F6C" w:rsidRPr="00484B68">
        <w:rPr>
          <w:bCs/>
          <w:szCs w:val="22"/>
        </w:rPr>
        <w:t xml:space="preserve"> </w:t>
      </w:r>
      <w:r w:rsidR="00793461" w:rsidRPr="00484B68">
        <w:rPr>
          <w:bCs/>
          <w:szCs w:val="22"/>
        </w:rPr>
        <w:t xml:space="preserve">indicated that damage resulting from LMOs had only been recognized in court rulings and </w:t>
      </w:r>
      <w:r w:rsidR="00A83D47" w:rsidRPr="00484B68">
        <w:rPr>
          <w:bCs/>
          <w:szCs w:val="22"/>
        </w:rPr>
        <w:t>2</w:t>
      </w:r>
      <w:r w:rsidR="00793461" w:rsidRPr="00484B68">
        <w:rPr>
          <w:bCs/>
          <w:szCs w:val="22"/>
        </w:rPr>
        <w:t xml:space="preserve"> Parties indicated that the relevant rules and procedures were reflected in other instruments only. </w:t>
      </w:r>
      <w:r w:rsidR="00CB2FA6" w:rsidRPr="00484B68">
        <w:rPr>
          <w:bCs/>
          <w:szCs w:val="22"/>
        </w:rPr>
        <w:t xml:space="preserve">One </w:t>
      </w:r>
      <w:r w:rsidR="00EC1ECC" w:rsidRPr="00484B68">
        <w:rPr>
          <w:bCs/>
          <w:szCs w:val="22"/>
        </w:rPr>
        <w:t>Part</w:t>
      </w:r>
      <w:r w:rsidR="00A83D47" w:rsidRPr="00484B68">
        <w:rPr>
          <w:bCs/>
          <w:szCs w:val="22"/>
        </w:rPr>
        <w:t>y</w:t>
      </w:r>
      <w:r w:rsidR="008D7F6C" w:rsidRPr="00484B68">
        <w:rPr>
          <w:bCs/>
          <w:szCs w:val="22"/>
        </w:rPr>
        <w:t xml:space="preserve"> </w:t>
      </w:r>
      <w:r w:rsidR="00EC1ECC" w:rsidRPr="00484B68">
        <w:rPr>
          <w:bCs/>
          <w:szCs w:val="22"/>
        </w:rPr>
        <w:t xml:space="preserve">reported that </w:t>
      </w:r>
      <w:r w:rsidR="00793461" w:rsidRPr="00484B68">
        <w:rPr>
          <w:bCs/>
          <w:szCs w:val="22"/>
        </w:rPr>
        <w:t xml:space="preserve">rules and procedures on civil liability </w:t>
      </w:r>
      <w:r w:rsidR="007638AC" w:rsidRPr="00484B68">
        <w:rPr>
          <w:bCs/>
          <w:szCs w:val="22"/>
        </w:rPr>
        <w:t>that address</w:t>
      </w:r>
      <w:r w:rsidR="00124C3A">
        <w:rPr>
          <w:bCs/>
          <w:szCs w:val="22"/>
        </w:rPr>
        <w:t>ed</w:t>
      </w:r>
      <w:r w:rsidR="007638AC" w:rsidRPr="00484B68">
        <w:rPr>
          <w:bCs/>
          <w:szCs w:val="22"/>
        </w:rPr>
        <w:t xml:space="preserve"> damage resulting from LMO</w:t>
      </w:r>
      <w:r w:rsidR="00EC1ECC" w:rsidRPr="00484B68">
        <w:rPr>
          <w:bCs/>
          <w:szCs w:val="22"/>
        </w:rPr>
        <w:t>s</w:t>
      </w:r>
      <w:r w:rsidR="007638AC" w:rsidRPr="00484B68">
        <w:rPr>
          <w:bCs/>
          <w:szCs w:val="22"/>
        </w:rPr>
        <w:t xml:space="preserve"> </w:t>
      </w:r>
      <w:r w:rsidR="00793461" w:rsidRPr="00484B68">
        <w:rPr>
          <w:bCs/>
          <w:szCs w:val="22"/>
        </w:rPr>
        <w:t>were</w:t>
      </w:r>
      <w:r w:rsidR="007638AC" w:rsidRPr="00484B68">
        <w:rPr>
          <w:bCs/>
          <w:szCs w:val="22"/>
        </w:rPr>
        <w:t xml:space="preserve"> provided in a civil liability instrument</w:t>
      </w:r>
      <w:r w:rsidR="00EC1ECC" w:rsidRPr="00484B68">
        <w:rPr>
          <w:bCs/>
          <w:szCs w:val="22"/>
        </w:rPr>
        <w:t xml:space="preserve"> </w:t>
      </w:r>
      <w:proofErr w:type="gramStart"/>
      <w:r w:rsidR="00EC1ECC" w:rsidRPr="00484B68">
        <w:rPr>
          <w:bCs/>
          <w:szCs w:val="22"/>
        </w:rPr>
        <w:t>and also</w:t>
      </w:r>
      <w:proofErr w:type="gramEnd"/>
      <w:r w:rsidR="00EC1ECC" w:rsidRPr="00484B68">
        <w:rPr>
          <w:bCs/>
          <w:szCs w:val="22"/>
        </w:rPr>
        <w:t xml:space="preserve"> in other instruments,</w:t>
      </w:r>
      <w:r w:rsidR="007638AC" w:rsidRPr="00484B68">
        <w:rPr>
          <w:bCs/>
          <w:szCs w:val="22"/>
        </w:rPr>
        <w:t xml:space="preserve"> and </w:t>
      </w:r>
      <w:r w:rsidR="00A83D47" w:rsidRPr="00484B68">
        <w:rPr>
          <w:bCs/>
          <w:szCs w:val="22"/>
        </w:rPr>
        <w:t xml:space="preserve">an additional </w:t>
      </w:r>
      <w:r w:rsidR="008D7F6C" w:rsidRPr="00484B68">
        <w:rPr>
          <w:bCs/>
          <w:szCs w:val="22"/>
        </w:rPr>
        <w:t>5</w:t>
      </w:r>
      <w:r w:rsidR="00EC1ECC" w:rsidRPr="00484B68">
        <w:rPr>
          <w:bCs/>
          <w:szCs w:val="22"/>
        </w:rPr>
        <w:t xml:space="preserve"> Parties reported that such rules and procedures were</w:t>
      </w:r>
      <w:r w:rsidR="00EE073D" w:rsidRPr="00484B68">
        <w:rPr>
          <w:bCs/>
          <w:szCs w:val="22"/>
        </w:rPr>
        <w:t xml:space="preserve"> provided</w:t>
      </w:r>
      <w:r w:rsidR="00EC1ECC" w:rsidRPr="00484B68">
        <w:rPr>
          <w:bCs/>
          <w:szCs w:val="22"/>
        </w:rPr>
        <w:t xml:space="preserve"> in a civil liability instrument and had also been recognized in court rulings.</w:t>
      </w:r>
    </w:p>
    <w:p w14:paraId="6D97F1B1" w14:textId="2980A92F" w:rsidR="00E717BE" w:rsidRPr="00484B68" w:rsidRDefault="008E37F9" w:rsidP="00827818">
      <w:pPr>
        <w:pStyle w:val="Para1"/>
        <w:numPr>
          <w:ilvl w:val="0"/>
          <w:numId w:val="13"/>
        </w:numPr>
        <w:suppressLineNumbers/>
        <w:tabs>
          <w:tab w:val="clear" w:pos="360"/>
          <w:tab w:val="num" w:pos="720"/>
        </w:tabs>
        <w:suppressAutoHyphens/>
        <w:kinsoku w:val="0"/>
        <w:overflowPunct w:val="0"/>
        <w:autoSpaceDE w:val="0"/>
        <w:autoSpaceDN w:val="0"/>
        <w:adjustRightInd w:val="0"/>
        <w:snapToGrid w:val="0"/>
        <w:rPr>
          <w:bCs/>
          <w:szCs w:val="22"/>
        </w:rPr>
      </w:pPr>
      <w:r w:rsidRPr="00484B68">
        <w:rPr>
          <w:bCs/>
          <w:szCs w:val="22"/>
        </w:rPr>
        <w:t>Based on the high number of</w:t>
      </w:r>
      <w:r w:rsidR="009B295B" w:rsidRPr="00484B68">
        <w:rPr>
          <w:bCs/>
          <w:szCs w:val="22"/>
        </w:rPr>
        <w:t xml:space="preserve"> fourth national</w:t>
      </w:r>
      <w:r w:rsidRPr="00484B68">
        <w:rPr>
          <w:bCs/>
          <w:szCs w:val="22"/>
        </w:rPr>
        <w:t xml:space="preserve"> reports received from Parties to the Supplementary Protocol, it can be concluded that </w:t>
      </w:r>
      <w:r w:rsidR="00BC6E8E" w:rsidRPr="00484B68">
        <w:rPr>
          <w:bCs/>
          <w:szCs w:val="22"/>
        </w:rPr>
        <w:t>most Parties to the Supplementary Protocol hav</w:t>
      </w:r>
      <w:r w:rsidR="00715B5F" w:rsidRPr="00484B68">
        <w:rPr>
          <w:bCs/>
          <w:szCs w:val="22"/>
        </w:rPr>
        <w:t>e</w:t>
      </w:r>
      <w:r w:rsidR="00723F2C" w:rsidRPr="00484B68">
        <w:rPr>
          <w:bCs/>
          <w:szCs w:val="22"/>
        </w:rPr>
        <w:t xml:space="preserve"> </w:t>
      </w:r>
      <w:r w:rsidR="00BC6E8E" w:rsidRPr="00484B68">
        <w:rPr>
          <w:bCs/>
          <w:szCs w:val="22"/>
        </w:rPr>
        <w:t>taken measures for its implementation</w:t>
      </w:r>
      <w:r w:rsidR="00D219C2" w:rsidRPr="00484B68">
        <w:rPr>
          <w:bCs/>
          <w:szCs w:val="22"/>
        </w:rPr>
        <w:t xml:space="preserve">, usually </w:t>
      </w:r>
      <w:r w:rsidR="006B6C50" w:rsidRPr="00484B68">
        <w:rPr>
          <w:bCs/>
          <w:szCs w:val="22"/>
        </w:rPr>
        <w:t>through</w:t>
      </w:r>
      <w:r w:rsidR="00D219C2" w:rsidRPr="00484B68">
        <w:rPr>
          <w:bCs/>
          <w:szCs w:val="22"/>
        </w:rPr>
        <w:t xml:space="preserve"> laws or in regulations</w:t>
      </w:r>
      <w:r w:rsidR="004C7015" w:rsidRPr="00484B68">
        <w:rPr>
          <w:bCs/>
          <w:szCs w:val="22"/>
        </w:rPr>
        <w:t>.</w:t>
      </w:r>
      <w:r w:rsidR="00920FA6" w:rsidRPr="00484B68">
        <w:rPr>
          <w:bCs/>
          <w:szCs w:val="22"/>
        </w:rPr>
        <w:t xml:space="preserve"> </w:t>
      </w:r>
      <w:r w:rsidR="006F4070" w:rsidRPr="00484B68">
        <w:rPr>
          <w:bCs/>
          <w:szCs w:val="22"/>
        </w:rPr>
        <w:t>More than</w:t>
      </w:r>
      <w:r w:rsidR="00D219C2" w:rsidRPr="00484B68">
        <w:rPr>
          <w:bCs/>
          <w:szCs w:val="22"/>
        </w:rPr>
        <w:t xml:space="preserve"> </w:t>
      </w:r>
      <w:r w:rsidR="006F4070" w:rsidRPr="00484B68">
        <w:rPr>
          <w:bCs/>
          <w:szCs w:val="22"/>
        </w:rPr>
        <w:t>three</w:t>
      </w:r>
      <w:r w:rsidR="00701F0E" w:rsidRPr="00484B68">
        <w:rPr>
          <w:bCs/>
          <w:szCs w:val="22"/>
        </w:rPr>
        <w:t> </w:t>
      </w:r>
      <w:r w:rsidR="006F4070" w:rsidRPr="00484B68">
        <w:rPr>
          <w:bCs/>
          <w:szCs w:val="22"/>
        </w:rPr>
        <w:t xml:space="preserve">quarters of the Parties to the Supplementary Protocol require response measures to be taken in case of damage </w:t>
      </w:r>
      <w:r w:rsidR="00A34BC3" w:rsidRPr="00484B68">
        <w:rPr>
          <w:bCs/>
          <w:szCs w:val="22"/>
        </w:rPr>
        <w:t xml:space="preserve">and if there is sufficient likelihood of damage </w:t>
      </w:r>
      <w:r w:rsidR="006F4070" w:rsidRPr="00484B68">
        <w:rPr>
          <w:bCs/>
          <w:szCs w:val="22"/>
        </w:rPr>
        <w:t>resulting from living modified organisms</w:t>
      </w:r>
      <w:r w:rsidR="003C5BBC" w:rsidRPr="00484B68">
        <w:rPr>
          <w:bCs/>
          <w:szCs w:val="22"/>
        </w:rPr>
        <w:t>. Similarly, more than three</w:t>
      </w:r>
      <w:r w:rsidR="00701F0E" w:rsidRPr="00484B68">
        <w:rPr>
          <w:bCs/>
          <w:szCs w:val="22"/>
        </w:rPr>
        <w:t> </w:t>
      </w:r>
      <w:r w:rsidR="003C5BBC" w:rsidRPr="00484B68">
        <w:rPr>
          <w:bCs/>
          <w:szCs w:val="22"/>
        </w:rPr>
        <w:t>quarters of Parties to the Supplementary Protocol</w:t>
      </w:r>
      <w:r w:rsidR="00A34BC3" w:rsidRPr="00484B68">
        <w:rPr>
          <w:bCs/>
          <w:szCs w:val="22"/>
        </w:rPr>
        <w:t xml:space="preserve"> have designated competent authorities and set out the </w:t>
      </w:r>
      <w:r w:rsidR="00234231" w:rsidRPr="00484B68">
        <w:rPr>
          <w:bCs/>
          <w:szCs w:val="22"/>
        </w:rPr>
        <w:t xml:space="preserve">measures competent authorities may </w:t>
      </w:r>
      <w:proofErr w:type="gramStart"/>
      <w:r w:rsidR="00234231" w:rsidRPr="00484B68">
        <w:rPr>
          <w:bCs/>
          <w:szCs w:val="22"/>
        </w:rPr>
        <w:t>take</w:t>
      </w:r>
      <w:r w:rsidR="00A34BC3" w:rsidRPr="00484B68">
        <w:rPr>
          <w:bCs/>
          <w:szCs w:val="22"/>
        </w:rPr>
        <w:t>, and</w:t>
      </w:r>
      <w:proofErr w:type="gramEnd"/>
      <w:r w:rsidR="00A34BC3" w:rsidRPr="00484B68">
        <w:rPr>
          <w:bCs/>
          <w:szCs w:val="22"/>
        </w:rPr>
        <w:t xml:space="preserve"> have </w:t>
      </w:r>
      <w:r w:rsidR="00E37A84" w:rsidRPr="00484B68">
        <w:rPr>
          <w:bCs/>
          <w:szCs w:val="22"/>
        </w:rPr>
        <w:t>assigned responsibilities to operators</w:t>
      </w:r>
      <w:r w:rsidR="00A34BC3" w:rsidRPr="00484B68">
        <w:rPr>
          <w:bCs/>
          <w:szCs w:val="22"/>
        </w:rPr>
        <w:t xml:space="preserve">. </w:t>
      </w:r>
      <w:r w:rsidRPr="00484B68">
        <w:rPr>
          <w:bCs/>
          <w:szCs w:val="22"/>
        </w:rPr>
        <w:t>These rates are encouraging, especially considering the relatively recent entry into force of the Supplementary Protocol. In addition, s</w:t>
      </w:r>
      <w:r w:rsidR="00E37A84" w:rsidRPr="00484B68">
        <w:rPr>
          <w:bCs/>
          <w:szCs w:val="22"/>
        </w:rPr>
        <w:t xml:space="preserve">ome Parties </w:t>
      </w:r>
      <w:r w:rsidR="006F6508" w:rsidRPr="00484B68">
        <w:rPr>
          <w:bCs/>
          <w:szCs w:val="22"/>
        </w:rPr>
        <w:t xml:space="preserve">have introduced requirements relating to financial security and half </w:t>
      </w:r>
      <w:r w:rsidR="000A65DF" w:rsidRPr="00484B68">
        <w:rPr>
          <w:bCs/>
          <w:szCs w:val="22"/>
        </w:rPr>
        <w:t>of the Parties report that c</w:t>
      </w:r>
      <w:r w:rsidR="006F6508" w:rsidRPr="00484B68">
        <w:rPr>
          <w:bCs/>
          <w:szCs w:val="22"/>
        </w:rPr>
        <w:t>ivil liability</w:t>
      </w:r>
      <w:r w:rsidR="000A65DF" w:rsidRPr="00484B68">
        <w:rPr>
          <w:bCs/>
          <w:szCs w:val="22"/>
        </w:rPr>
        <w:t xml:space="preserve"> for damage from LMOs has been recognized in court </w:t>
      </w:r>
      <w:r w:rsidR="00E478BC" w:rsidRPr="00484B68">
        <w:rPr>
          <w:bCs/>
          <w:szCs w:val="22"/>
        </w:rPr>
        <w:t xml:space="preserve">rulings </w:t>
      </w:r>
      <w:r w:rsidR="009B38A9" w:rsidRPr="00484B68">
        <w:rPr>
          <w:bCs/>
          <w:szCs w:val="22"/>
        </w:rPr>
        <w:t>or legal instruments.</w:t>
      </w:r>
    </w:p>
    <w:bookmarkEnd w:id="1"/>
    <w:p w14:paraId="76C3DBEF" w14:textId="77777777" w:rsidR="000F5710" w:rsidRPr="00484B68" w:rsidRDefault="000F5710" w:rsidP="00C30E3A">
      <w:pPr>
        <w:pStyle w:val="Heading1"/>
        <w:numPr>
          <w:ilvl w:val="0"/>
          <w:numId w:val="9"/>
        </w:numPr>
        <w:tabs>
          <w:tab w:val="left" w:pos="426"/>
        </w:tabs>
        <w:ind w:left="0" w:firstLine="0"/>
      </w:pPr>
      <w:r w:rsidRPr="00484B68">
        <w:t>Suggested elements of a draft decision</w:t>
      </w:r>
    </w:p>
    <w:p w14:paraId="52D9626C" w14:textId="066CA9A1" w:rsidR="000F5710" w:rsidRPr="00484B68" w:rsidRDefault="00D50E93" w:rsidP="00D50E93">
      <w:pPr>
        <w:pStyle w:val="HEADING"/>
        <w:keepNext w:val="0"/>
        <w:spacing w:before="120"/>
        <w:jc w:val="both"/>
        <w:rPr>
          <w:b w:val="0"/>
          <w:bCs w:val="0"/>
          <w:caps w:val="0"/>
        </w:rPr>
      </w:pPr>
      <w:r w:rsidRPr="00484B68">
        <w:rPr>
          <w:b w:val="0"/>
          <w:bCs w:val="0"/>
          <w:caps w:val="0"/>
        </w:rPr>
        <w:t>28.</w:t>
      </w:r>
      <w:r w:rsidRPr="00484B68">
        <w:rPr>
          <w:b w:val="0"/>
          <w:bCs w:val="0"/>
          <w:caps w:val="0"/>
        </w:rPr>
        <w:tab/>
      </w:r>
      <w:r w:rsidR="000F5710" w:rsidRPr="00484B68">
        <w:rPr>
          <w:b w:val="0"/>
          <w:bCs w:val="0"/>
          <w:caps w:val="0"/>
        </w:rPr>
        <w:t xml:space="preserve">Taking into consideration the information </w:t>
      </w:r>
      <w:r w:rsidR="000F5710" w:rsidRPr="00E75692">
        <w:rPr>
          <w:b w:val="0"/>
          <w:bCs w:val="0"/>
          <w:caps w:val="0"/>
        </w:rPr>
        <w:t xml:space="preserve">above, the </w:t>
      </w:r>
      <w:r w:rsidR="00077FD3" w:rsidRPr="00E75692">
        <w:rPr>
          <w:b w:val="0"/>
          <w:bCs w:val="0"/>
          <w:caps w:val="0"/>
        </w:rPr>
        <w:t xml:space="preserve">Conference of the Parties serving as the </w:t>
      </w:r>
      <w:r w:rsidR="000F5710" w:rsidRPr="00E75692">
        <w:rPr>
          <w:b w:val="0"/>
          <w:bCs w:val="0"/>
          <w:caps w:val="0"/>
        </w:rPr>
        <w:t xml:space="preserve">meeting of the </w:t>
      </w:r>
      <w:r w:rsidR="0033266C" w:rsidRPr="00E75692">
        <w:rPr>
          <w:b w:val="0"/>
          <w:bCs w:val="0"/>
          <w:caps w:val="0"/>
        </w:rPr>
        <w:t xml:space="preserve">Parties </w:t>
      </w:r>
      <w:r w:rsidR="00077FD3" w:rsidRPr="00E75692">
        <w:rPr>
          <w:b w:val="0"/>
          <w:bCs w:val="0"/>
          <w:caps w:val="0"/>
        </w:rPr>
        <w:t xml:space="preserve">to the Cartagena Protocol </w:t>
      </w:r>
      <w:r w:rsidR="000F5710" w:rsidRPr="00E75692">
        <w:rPr>
          <w:b w:val="0"/>
          <w:bCs w:val="0"/>
          <w:caps w:val="0"/>
        </w:rPr>
        <w:t>may wish to adopt a decision along the following lines:</w:t>
      </w:r>
    </w:p>
    <w:p w14:paraId="485B978D" w14:textId="5BEC83EC" w:rsidR="00055711" w:rsidRPr="00484B68" w:rsidRDefault="000F5710" w:rsidP="00D50E93">
      <w:pPr>
        <w:pStyle w:val="HEADING"/>
        <w:spacing w:before="120"/>
        <w:ind w:firstLine="720"/>
        <w:jc w:val="both"/>
        <w:rPr>
          <w:b w:val="0"/>
          <w:bCs w:val="0"/>
          <w:caps w:val="0"/>
        </w:rPr>
      </w:pPr>
      <w:r w:rsidRPr="00467946">
        <w:rPr>
          <w:b w:val="0"/>
          <w:bCs w:val="0"/>
          <w:i/>
          <w:caps w:val="0"/>
        </w:rPr>
        <w:t>The Conference of the Parties serving as the meeting of the Parties to the Cartagena Protocol on Biosafety and further</w:t>
      </w:r>
      <w:r w:rsidRPr="00484B68">
        <w:rPr>
          <w:b w:val="0"/>
          <w:bCs w:val="0"/>
          <w:i/>
          <w:caps w:val="0"/>
        </w:rPr>
        <w:t xml:space="preserve"> serving as the meeting of the Parties to the Nagoya – Kuala Lumpur Supplementary Protocol on Liability and </w:t>
      </w:r>
      <w:r w:rsidRPr="00467946">
        <w:rPr>
          <w:b w:val="0"/>
          <w:bCs w:val="0"/>
          <w:i/>
          <w:caps w:val="0"/>
        </w:rPr>
        <w:t>Redress</w:t>
      </w:r>
      <w:r w:rsidRPr="00467946">
        <w:rPr>
          <w:rStyle w:val="FootnoteReference"/>
          <w:b w:val="0"/>
          <w:bCs w:val="0"/>
          <w:caps w:val="0"/>
        </w:rPr>
        <w:footnoteReference w:id="10"/>
      </w:r>
    </w:p>
    <w:p w14:paraId="19070445" w14:textId="5CB727EF" w:rsidR="000F5710" w:rsidRPr="00484B68" w:rsidRDefault="00CD76B5" w:rsidP="00C30E3A">
      <w:pPr>
        <w:pStyle w:val="HEADING"/>
        <w:keepNext w:val="0"/>
        <w:numPr>
          <w:ilvl w:val="0"/>
          <w:numId w:val="7"/>
        </w:numPr>
        <w:spacing w:before="120"/>
        <w:ind w:left="0" w:firstLine="720"/>
        <w:jc w:val="both"/>
        <w:rPr>
          <w:b w:val="0"/>
          <w:bCs w:val="0"/>
          <w:caps w:val="0"/>
        </w:rPr>
      </w:pPr>
      <w:r w:rsidRPr="00484B68">
        <w:rPr>
          <w:b w:val="0"/>
          <w:bCs w:val="0"/>
          <w:i/>
          <w:caps w:val="0"/>
        </w:rPr>
        <w:t xml:space="preserve">Welcomes </w:t>
      </w:r>
      <w:r w:rsidRPr="00484B68">
        <w:rPr>
          <w:b w:val="0"/>
          <w:bCs w:val="0"/>
          <w:iCs/>
          <w:caps w:val="0"/>
        </w:rPr>
        <w:t>the additional</w:t>
      </w:r>
      <w:r w:rsidRPr="00484B68">
        <w:rPr>
          <w:b w:val="0"/>
          <w:bCs w:val="0"/>
          <w:i/>
          <w:caps w:val="0"/>
        </w:rPr>
        <w:t xml:space="preserve"> </w:t>
      </w:r>
      <w:r w:rsidR="000F5710" w:rsidRPr="00484B68">
        <w:rPr>
          <w:b w:val="0"/>
          <w:bCs w:val="0"/>
          <w:caps w:val="0"/>
        </w:rPr>
        <w:t>instrument</w:t>
      </w:r>
      <w:r w:rsidRPr="00484B68">
        <w:rPr>
          <w:b w:val="0"/>
          <w:bCs w:val="0"/>
          <w:caps w:val="0"/>
        </w:rPr>
        <w:t>s</w:t>
      </w:r>
      <w:r w:rsidR="000F5710" w:rsidRPr="00484B68">
        <w:rPr>
          <w:b w:val="0"/>
          <w:bCs w:val="0"/>
          <w:caps w:val="0"/>
        </w:rPr>
        <w:t xml:space="preserve"> of ratification, acceptance, approval or accession to the Nagoya – Kuala Lumpur Supplementary Protocol on Liability and Redress</w:t>
      </w:r>
      <w:r w:rsidR="009B57F6" w:rsidRPr="00484B68">
        <w:rPr>
          <w:b w:val="0"/>
          <w:bCs w:val="0"/>
          <w:caps w:val="0"/>
        </w:rPr>
        <w:t xml:space="preserve"> to the Cartagena Protocol on Biosafety</w:t>
      </w:r>
      <w:r w:rsidR="000F5710" w:rsidRPr="00484B68">
        <w:rPr>
          <w:b w:val="0"/>
          <w:bCs w:val="0"/>
          <w:caps w:val="0"/>
        </w:rPr>
        <w:t xml:space="preserve"> </w:t>
      </w:r>
      <w:r w:rsidRPr="00484B68">
        <w:rPr>
          <w:b w:val="0"/>
          <w:bCs w:val="0"/>
          <w:caps w:val="0"/>
        </w:rPr>
        <w:t xml:space="preserve">that have </w:t>
      </w:r>
      <w:r w:rsidR="00EE073D" w:rsidRPr="00484B68">
        <w:rPr>
          <w:b w:val="0"/>
          <w:bCs w:val="0"/>
          <w:caps w:val="0"/>
        </w:rPr>
        <w:t xml:space="preserve">been </w:t>
      </w:r>
      <w:r w:rsidRPr="00484B68">
        <w:rPr>
          <w:b w:val="0"/>
          <w:bCs w:val="0"/>
          <w:caps w:val="0"/>
        </w:rPr>
        <w:t xml:space="preserve">deposited </w:t>
      </w:r>
      <w:r w:rsidR="000F5710" w:rsidRPr="00484B68">
        <w:rPr>
          <w:b w:val="0"/>
          <w:bCs w:val="0"/>
          <w:caps w:val="0"/>
        </w:rPr>
        <w:t xml:space="preserve">and </w:t>
      </w:r>
      <w:r w:rsidR="000F5710" w:rsidRPr="00484B68">
        <w:rPr>
          <w:b w:val="0"/>
          <w:bCs w:val="0"/>
          <w:i/>
          <w:caps w:val="0"/>
        </w:rPr>
        <w:t xml:space="preserve">urges </w:t>
      </w:r>
      <w:r w:rsidR="00AC3568" w:rsidRPr="00484B68">
        <w:rPr>
          <w:b w:val="0"/>
          <w:bCs w:val="0"/>
          <w:caps w:val="0"/>
        </w:rPr>
        <w:t xml:space="preserve">all Parties to the Cartagena Protocol on Biosafety that have not yet done so to deposit their instrument of ratification, acceptance, approval or accession to the Nagoya – Kuala Lumpur Supplementary Protocol on Liability and Redress </w:t>
      </w:r>
      <w:proofErr w:type="gramStart"/>
      <w:r w:rsidR="00AC3568" w:rsidRPr="00484B68">
        <w:rPr>
          <w:b w:val="0"/>
          <w:bCs w:val="0"/>
          <w:caps w:val="0"/>
        </w:rPr>
        <w:t>as soon as possible</w:t>
      </w:r>
      <w:r w:rsidR="000F5710" w:rsidRPr="00484B68">
        <w:rPr>
          <w:b w:val="0"/>
          <w:bCs w:val="0"/>
          <w:caps w:val="0"/>
        </w:rPr>
        <w:t>;</w:t>
      </w:r>
      <w:proofErr w:type="gramEnd"/>
    </w:p>
    <w:p w14:paraId="3D3B813D" w14:textId="4DE6002C" w:rsidR="000F5710" w:rsidRPr="00484B68" w:rsidRDefault="009B38A9" w:rsidP="00124ECD">
      <w:pPr>
        <w:pStyle w:val="HEADING"/>
        <w:keepNext w:val="0"/>
        <w:numPr>
          <w:ilvl w:val="0"/>
          <w:numId w:val="7"/>
        </w:numPr>
        <w:spacing w:before="120"/>
        <w:ind w:left="0" w:firstLine="720"/>
        <w:jc w:val="both"/>
        <w:rPr>
          <w:b w:val="0"/>
          <w:bCs w:val="0"/>
          <w:caps w:val="0"/>
        </w:rPr>
      </w:pPr>
      <w:r w:rsidRPr="00484B68">
        <w:rPr>
          <w:b w:val="0"/>
          <w:bCs w:val="0"/>
          <w:i/>
          <w:caps w:val="0"/>
        </w:rPr>
        <w:t>A</w:t>
      </w:r>
      <w:r w:rsidR="00D25528" w:rsidRPr="00484B68">
        <w:rPr>
          <w:b w:val="0"/>
          <w:bCs w:val="0"/>
          <w:i/>
          <w:caps w:val="0"/>
        </w:rPr>
        <w:t>lso welcomes</w:t>
      </w:r>
      <w:r w:rsidR="00DF3CC2" w:rsidRPr="00484B68">
        <w:rPr>
          <w:b w:val="0"/>
          <w:bCs w:val="0"/>
          <w:i/>
          <w:caps w:val="0"/>
        </w:rPr>
        <w:t xml:space="preserve"> </w:t>
      </w:r>
      <w:r w:rsidR="007700F3" w:rsidRPr="00484B68">
        <w:rPr>
          <w:b w:val="0"/>
          <w:bCs w:val="0"/>
          <w:iCs/>
          <w:caps w:val="0"/>
        </w:rPr>
        <w:t xml:space="preserve">the progress made by many Parties </w:t>
      </w:r>
      <w:r w:rsidR="007700F3" w:rsidRPr="00484B68">
        <w:rPr>
          <w:b w:val="0"/>
          <w:bCs w:val="0"/>
          <w:caps w:val="0"/>
        </w:rPr>
        <w:t xml:space="preserve">in the implementation of the Nagoya – Kuala Lumpur Supplementary Protocol on Liability and Redress and </w:t>
      </w:r>
      <w:r w:rsidR="007700F3" w:rsidRPr="00484B68">
        <w:rPr>
          <w:b w:val="0"/>
          <w:bCs w:val="0"/>
          <w:i/>
          <w:caps w:val="0"/>
        </w:rPr>
        <w:t>u</w:t>
      </w:r>
      <w:r w:rsidR="001825F0" w:rsidRPr="00484B68">
        <w:rPr>
          <w:b w:val="0"/>
          <w:bCs w:val="0"/>
          <w:i/>
          <w:caps w:val="0"/>
        </w:rPr>
        <w:t xml:space="preserve">rges </w:t>
      </w:r>
      <w:r w:rsidR="000F5710" w:rsidRPr="00484B68">
        <w:rPr>
          <w:b w:val="0"/>
          <w:bCs w:val="0"/>
          <w:caps w:val="0"/>
        </w:rPr>
        <w:t xml:space="preserve">Parties to the Supplementary Protocol </w:t>
      </w:r>
      <w:r w:rsidR="00823A51" w:rsidRPr="00484B68">
        <w:rPr>
          <w:b w:val="0"/>
          <w:bCs w:val="0"/>
          <w:caps w:val="0"/>
        </w:rPr>
        <w:t>to take the</w:t>
      </w:r>
      <w:r w:rsidR="007700F3" w:rsidRPr="00484B68">
        <w:rPr>
          <w:b w:val="0"/>
          <w:bCs w:val="0"/>
          <w:caps w:val="0"/>
        </w:rPr>
        <w:t xml:space="preserve"> further</w:t>
      </w:r>
      <w:r w:rsidR="00823A51" w:rsidRPr="00484B68">
        <w:rPr>
          <w:b w:val="0"/>
          <w:bCs w:val="0"/>
          <w:caps w:val="0"/>
        </w:rPr>
        <w:t xml:space="preserve"> necessary steps for its </w:t>
      </w:r>
      <w:r w:rsidR="00D25528" w:rsidRPr="00484B68">
        <w:rPr>
          <w:b w:val="0"/>
          <w:bCs w:val="0"/>
          <w:caps w:val="0"/>
        </w:rPr>
        <w:t xml:space="preserve">full and effective </w:t>
      </w:r>
      <w:proofErr w:type="gramStart"/>
      <w:r w:rsidR="00823A51" w:rsidRPr="00484B68">
        <w:rPr>
          <w:b w:val="0"/>
          <w:bCs w:val="0"/>
          <w:caps w:val="0"/>
        </w:rPr>
        <w:t>implementation;</w:t>
      </w:r>
      <w:proofErr w:type="gramEnd"/>
      <w:r w:rsidR="00823A51" w:rsidRPr="00484B68">
        <w:rPr>
          <w:b w:val="0"/>
          <w:bCs w:val="0"/>
          <w:caps w:val="0"/>
        </w:rPr>
        <w:t xml:space="preserve"> </w:t>
      </w:r>
    </w:p>
    <w:p w14:paraId="511DE873" w14:textId="2BE13C11" w:rsidR="000A2947" w:rsidRPr="00484B68" w:rsidRDefault="000A2947" w:rsidP="00C30E3A">
      <w:pPr>
        <w:pStyle w:val="HEADING"/>
        <w:keepNext w:val="0"/>
        <w:numPr>
          <w:ilvl w:val="0"/>
          <w:numId w:val="7"/>
        </w:numPr>
        <w:spacing w:before="120"/>
        <w:ind w:left="0" w:firstLine="720"/>
        <w:jc w:val="both"/>
        <w:rPr>
          <w:b w:val="0"/>
          <w:bCs w:val="0"/>
          <w:caps w:val="0"/>
        </w:rPr>
      </w:pPr>
      <w:r w:rsidRPr="00484B68">
        <w:rPr>
          <w:b w:val="0"/>
          <w:bCs w:val="0"/>
          <w:i/>
          <w:iCs/>
          <w:caps w:val="0"/>
        </w:rPr>
        <w:lastRenderedPageBreak/>
        <w:t>Underlines</w:t>
      </w:r>
      <w:r w:rsidRPr="00484B68">
        <w:rPr>
          <w:b w:val="0"/>
          <w:bCs w:val="0"/>
          <w:caps w:val="0"/>
        </w:rPr>
        <w:t xml:space="preserve"> the importance of </w:t>
      </w:r>
      <w:r w:rsidR="00234231" w:rsidRPr="00484B68">
        <w:rPr>
          <w:b w:val="0"/>
          <w:bCs w:val="0"/>
          <w:caps w:val="0"/>
        </w:rPr>
        <w:t xml:space="preserve">awareness-raising and capacity-building </w:t>
      </w:r>
      <w:r w:rsidRPr="00484B68">
        <w:rPr>
          <w:b w:val="0"/>
          <w:bCs w:val="0"/>
          <w:caps w:val="0"/>
        </w:rPr>
        <w:t xml:space="preserve">activities to support further ratifications and implementation of the Supplementary Protocol as recognized in decision </w:t>
      </w:r>
      <w:r w:rsidR="00D322BA" w:rsidRPr="00484B68">
        <w:rPr>
          <w:b w:val="0"/>
          <w:bCs w:val="0"/>
          <w:caps w:val="0"/>
        </w:rPr>
        <w:t>CP-10/</w:t>
      </w:r>
      <w:r w:rsidR="0020034B" w:rsidRPr="00484B68">
        <w:rPr>
          <w:b w:val="0"/>
          <w:bCs w:val="0"/>
          <w:caps w:val="0"/>
        </w:rPr>
        <w:t xml:space="preserve">-- </w:t>
      </w:r>
      <w:r w:rsidR="00A9665C" w:rsidRPr="00484B68">
        <w:rPr>
          <w:b w:val="0"/>
          <w:bCs w:val="0"/>
          <w:caps w:val="0"/>
        </w:rPr>
        <w:t xml:space="preserve">on the fourth assessment and review of the Cartagena </w:t>
      </w:r>
      <w:proofErr w:type="gramStart"/>
      <w:r w:rsidR="00A9665C" w:rsidRPr="00484B68">
        <w:rPr>
          <w:b w:val="0"/>
          <w:bCs w:val="0"/>
          <w:caps w:val="0"/>
        </w:rPr>
        <w:t>Protocol</w:t>
      </w:r>
      <w:r w:rsidRPr="00484B68">
        <w:rPr>
          <w:b w:val="0"/>
          <w:bCs w:val="0"/>
          <w:caps w:val="0"/>
        </w:rPr>
        <w:t>;</w:t>
      </w:r>
      <w:proofErr w:type="gramEnd"/>
    </w:p>
    <w:p w14:paraId="687F02B1" w14:textId="3E31273F" w:rsidR="00B34965" w:rsidRPr="00061C5B" w:rsidRDefault="00B34965" w:rsidP="00C30E3A">
      <w:pPr>
        <w:pStyle w:val="HEADING"/>
        <w:keepNext w:val="0"/>
        <w:numPr>
          <w:ilvl w:val="0"/>
          <w:numId w:val="7"/>
        </w:numPr>
        <w:spacing w:before="120"/>
        <w:ind w:left="0" w:firstLine="720"/>
        <w:jc w:val="both"/>
        <w:rPr>
          <w:b w:val="0"/>
          <w:bCs w:val="0"/>
          <w:caps w:val="0"/>
        </w:rPr>
      </w:pPr>
      <w:r w:rsidRPr="00484B68">
        <w:rPr>
          <w:b w:val="0"/>
          <w:bCs w:val="0"/>
          <w:i/>
          <w:iCs/>
          <w:caps w:val="0"/>
        </w:rPr>
        <w:t xml:space="preserve">Welcomes </w:t>
      </w:r>
      <w:r w:rsidRPr="00484B68">
        <w:rPr>
          <w:b w:val="0"/>
          <w:bCs w:val="0"/>
          <w:caps w:val="0"/>
        </w:rPr>
        <w:t xml:space="preserve">the </w:t>
      </w:r>
      <w:r w:rsidR="00343140" w:rsidRPr="00467946">
        <w:rPr>
          <w:b w:val="0"/>
          <w:bCs w:val="0"/>
          <w:caps w:val="0"/>
        </w:rPr>
        <w:t>g</w:t>
      </w:r>
      <w:r w:rsidRPr="00467946">
        <w:rPr>
          <w:b w:val="0"/>
          <w:bCs w:val="0"/>
          <w:caps w:val="0"/>
        </w:rPr>
        <w:t xml:space="preserve">oal on the Nagoya – Kuala Lumpur Supplementary Protocol on Liability and Redress in the </w:t>
      </w:r>
      <w:r w:rsidR="00C74E79" w:rsidRPr="00467946">
        <w:rPr>
          <w:b w:val="0"/>
          <w:bCs w:val="0"/>
          <w:caps w:val="0"/>
        </w:rPr>
        <w:t>i</w:t>
      </w:r>
      <w:r w:rsidRPr="00467946">
        <w:rPr>
          <w:b w:val="0"/>
          <w:bCs w:val="0"/>
          <w:caps w:val="0"/>
        </w:rPr>
        <w:t xml:space="preserve">mplementation </w:t>
      </w:r>
      <w:r w:rsidR="00C74E79" w:rsidRPr="00467946">
        <w:rPr>
          <w:b w:val="0"/>
          <w:bCs w:val="0"/>
          <w:caps w:val="0"/>
        </w:rPr>
        <w:t>p</w:t>
      </w:r>
      <w:r w:rsidRPr="00467946">
        <w:rPr>
          <w:b w:val="0"/>
          <w:bCs w:val="0"/>
          <w:caps w:val="0"/>
        </w:rPr>
        <w:t xml:space="preserve">lan for the </w:t>
      </w:r>
      <w:r w:rsidRPr="00061C5B">
        <w:rPr>
          <w:b w:val="0"/>
          <w:bCs w:val="0"/>
          <w:caps w:val="0"/>
        </w:rPr>
        <w:t xml:space="preserve">Cartagena Protocol and the related activities in the </w:t>
      </w:r>
      <w:r w:rsidR="00C74E79" w:rsidRPr="00061C5B">
        <w:rPr>
          <w:b w:val="0"/>
          <w:bCs w:val="0"/>
          <w:caps w:val="0"/>
        </w:rPr>
        <w:t>c</w:t>
      </w:r>
      <w:r w:rsidRPr="00061C5B">
        <w:rPr>
          <w:b w:val="0"/>
          <w:bCs w:val="0"/>
          <w:caps w:val="0"/>
        </w:rPr>
        <w:t>apacity-</w:t>
      </w:r>
      <w:r w:rsidR="00C74E79" w:rsidRPr="00061C5B">
        <w:rPr>
          <w:b w:val="0"/>
          <w:bCs w:val="0"/>
          <w:caps w:val="0"/>
        </w:rPr>
        <w:t>b</w:t>
      </w:r>
      <w:r w:rsidRPr="00061C5B">
        <w:rPr>
          <w:b w:val="0"/>
          <w:bCs w:val="0"/>
          <w:caps w:val="0"/>
        </w:rPr>
        <w:t xml:space="preserve">uilding </w:t>
      </w:r>
      <w:r w:rsidR="00C74E79" w:rsidRPr="00061C5B">
        <w:rPr>
          <w:b w:val="0"/>
          <w:bCs w:val="0"/>
          <w:caps w:val="0"/>
        </w:rPr>
        <w:t>a</w:t>
      </w:r>
      <w:r w:rsidRPr="00061C5B">
        <w:rPr>
          <w:b w:val="0"/>
          <w:bCs w:val="0"/>
          <w:caps w:val="0"/>
        </w:rPr>
        <w:t xml:space="preserve">ction </w:t>
      </w:r>
      <w:proofErr w:type="gramStart"/>
      <w:r w:rsidR="00C74E79" w:rsidRPr="00061C5B">
        <w:rPr>
          <w:b w:val="0"/>
          <w:bCs w:val="0"/>
          <w:caps w:val="0"/>
        </w:rPr>
        <w:t>p</w:t>
      </w:r>
      <w:r w:rsidRPr="00061C5B">
        <w:rPr>
          <w:b w:val="0"/>
          <w:bCs w:val="0"/>
          <w:caps w:val="0"/>
        </w:rPr>
        <w:t>lan</w:t>
      </w:r>
      <w:r w:rsidR="0036044C" w:rsidRPr="00061C5B">
        <w:rPr>
          <w:b w:val="0"/>
          <w:bCs w:val="0"/>
          <w:caps w:val="0"/>
        </w:rPr>
        <w:t>;</w:t>
      </w:r>
      <w:proofErr w:type="gramEnd"/>
    </w:p>
    <w:p w14:paraId="3299E5CD" w14:textId="7EBB6A2F" w:rsidR="0010457B" w:rsidRPr="00484B68" w:rsidRDefault="000F5710" w:rsidP="00C30E3A">
      <w:pPr>
        <w:pStyle w:val="HEADING"/>
        <w:keepNext w:val="0"/>
        <w:numPr>
          <w:ilvl w:val="0"/>
          <w:numId w:val="7"/>
        </w:numPr>
        <w:spacing w:before="120"/>
        <w:ind w:left="0" w:firstLine="720"/>
        <w:jc w:val="both"/>
        <w:rPr>
          <w:b w:val="0"/>
          <w:bCs w:val="0"/>
          <w:caps w:val="0"/>
        </w:rPr>
      </w:pPr>
      <w:r w:rsidRPr="00484B68">
        <w:rPr>
          <w:b w:val="0"/>
          <w:bCs w:val="0"/>
          <w:i/>
          <w:caps w:val="0"/>
          <w:lang w:val="en-US"/>
        </w:rPr>
        <w:t>Re</w:t>
      </w:r>
      <w:r w:rsidR="00A357C1" w:rsidRPr="00484B68">
        <w:rPr>
          <w:b w:val="0"/>
          <w:bCs w:val="0"/>
          <w:i/>
          <w:caps w:val="0"/>
          <w:lang w:val="en-US"/>
        </w:rPr>
        <w:t>mind</w:t>
      </w:r>
      <w:r w:rsidRPr="00484B68">
        <w:rPr>
          <w:b w:val="0"/>
          <w:bCs w:val="0"/>
          <w:i/>
          <w:caps w:val="0"/>
          <w:lang w:val="en-US"/>
        </w:rPr>
        <w:t xml:space="preserve">s </w:t>
      </w:r>
      <w:r w:rsidRPr="00484B68">
        <w:rPr>
          <w:b w:val="0"/>
          <w:bCs w:val="0"/>
          <w:caps w:val="0"/>
          <w:lang w:val="en-US"/>
        </w:rPr>
        <w:t xml:space="preserve">Parties to the Supplementary Protocol </w:t>
      </w:r>
      <w:r w:rsidRPr="00484B68">
        <w:rPr>
          <w:b w:val="0"/>
          <w:bCs w:val="0"/>
          <w:caps w:val="0"/>
        </w:rPr>
        <w:t xml:space="preserve">to designate a competent authority to perform the functions set out in </w:t>
      </w:r>
      <w:r w:rsidR="00A357C1" w:rsidRPr="00484B68">
        <w:rPr>
          <w:b w:val="0"/>
          <w:bCs w:val="0"/>
          <w:caps w:val="0"/>
        </w:rPr>
        <w:t xml:space="preserve">Article 5 of </w:t>
      </w:r>
      <w:r w:rsidRPr="00484B68">
        <w:rPr>
          <w:b w:val="0"/>
          <w:bCs w:val="0"/>
          <w:caps w:val="0"/>
        </w:rPr>
        <w:t xml:space="preserve">the Supplementary Protocol </w:t>
      </w:r>
      <w:r w:rsidR="00A357C1" w:rsidRPr="00484B68">
        <w:rPr>
          <w:b w:val="0"/>
          <w:bCs w:val="0"/>
          <w:caps w:val="0"/>
        </w:rPr>
        <w:t>and to publish information on these competent authorities</w:t>
      </w:r>
      <w:r w:rsidR="00CD76B5" w:rsidRPr="00484B68">
        <w:rPr>
          <w:b w:val="0"/>
          <w:bCs w:val="0"/>
          <w:caps w:val="0"/>
        </w:rPr>
        <w:t xml:space="preserve"> using the common format available for this </w:t>
      </w:r>
      <w:r w:rsidR="00CD76B5" w:rsidRPr="00D252E7">
        <w:rPr>
          <w:b w:val="0"/>
          <w:bCs w:val="0"/>
          <w:caps w:val="0"/>
        </w:rPr>
        <w:t xml:space="preserve">purpose </w:t>
      </w:r>
      <w:r w:rsidR="00D252E7" w:rsidRPr="00D252E7">
        <w:rPr>
          <w:b w:val="0"/>
          <w:bCs w:val="0"/>
          <w:caps w:val="0"/>
        </w:rPr>
        <w:t>i</w:t>
      </w:r>
      <w:r w:rsidR="00CD76B5" w:rsidRPr="00D252E7">
        <w:rPr>
          <w:b w:val="0"/>
          <w:bCs w:val="0"/>
          <w:caps w:val="0"/>
        </w:rPr>
        <w:t xml:space="preserve">n the </w:t>
      </w:r>
      <w:r w:rsidRPr="00D252E7">
        <w:rPr>
          <w:b w:val="0"/>
          <w:bCs w:val="0"/>
          <w:caps w:val="0"/>
        </w:rPr>
        <w:t>Biosafety Clearing</w:t>
      </w:r>
      <w:r w:rsidRPr="00484B68">
        <w:rPr>
          <w:b w:val="0"/>
          <w:bCs w:val="0"/>
          <w:caps w:val="0"/>
        </w:rPr>
        <w:t>-</w:t>
      </w:r>
      <w:proofErr w:type="gramStart"/>
      <w:r w:rsidRPr="00484B68">
        <w:rPr>
          <w:b w:val="0"/>
          <w:bCs w:val="0"/>
          <w:caps w:val="0"/>
        </w:rPr>
        <w:t>House;</w:t>
      </w:r>
      <w:proofErr w:type="gramEnd"/>
    </w:p>
    <w:p w14:paraId="16E07748" w14:textId="7A8AB47F" w:rsidR="00FF3987" w:rsidRPr="00345BEB" w:rsidRDefault="00327E46" w:rsidP="00345BEB">
      <w:pPr>
        <w:pStyle w:val="ListParagraph"/>
        <w:numPr>
          <w:ilvl w:val="0"/>
          <w:numId w:val="7"/>
        </w:numPr>
        <w:spacing w:before="120"/>
        <w:ind w:left="0" w:firstLine="720"/>
        <w:rPr>
          <w:i/>
        </w:rPr>
      </w:pPr>
      <w:r w:rsidRPr="001959DD">
        <w:rPr>
          <w:i/>
          <w:lang w:val="en-US"/>
        </w:rPr>
        <w:t xml:space="preserve">Welcomes </w:t>
      </w:r>
      <w:r w:rsidRPr="001959DD">
        <w:rPr>
          <w:iCs/>
          <w:lang w:val="en-US"/>
        </w:rPr>
        <w:t>the</w:t>
      </w:r>
      <w:r w:rsidRPr="001959DD">
        <w:rPr>
          <w:iCs/>
        </w:rPr>
        <w:t xml:space="preserve"> </w:t>
      </w:r>
      <w:r w:rsidRPr="001959DD">
        <w:t>study on financial security mechanisms (</w:t>
      </w:r>
      <w:r w:rsidR="00EE073D" w:rsidRPr="001959DD">
        <w:t>A</w:t>
      </w:r>
      <w:r w:rsidRPr="001959DD">
        <w:t>rticle 10 of the Nagoya – Kuala Lumpur Supplementary Protocol)</w:t>
      </w:r>
      <w:r w:rsidR="00E7348C" w:rsidRPr="001959DD">
        <w:t>;</w:t>
      </w:r>
      <w:r w:rsidR="00974FB1" w:rsidRPr="001959DD">
        <w:rPr>
          <w:rStyle w:val="FootnoteReference"/>
        </w:rPr>
        <w:footnoteReference w:id="11"/>
      </w:r>
    </w:p>
    <w:p w14:paraId="3AFFDDEE" w14:textId="6172C471" w:rsidR="00A41344" w:rsidRPr="00345BEB" w:rsidRDefault="00FF3987" w:rsidP="00345BEB">
      <w:pPr>
        <w:pStyle w:val="ListParagraph"/>
        <w:numPr>
          <w:ilvl w:val="0"/>
          <w:numId w:val="7"/>
        </w:numPr>
        <w:spacing w:before="120" w:after="120"/>
        <w:ind w:left="0" w:firstLine="720"/>
        <w:contextualSpacing w:val="0"/>
        <w:rPr>
          <w:i/>
        </w:rPr>
      </w:pPr>
      <w:r w:rsidRPr="00484B68">
        <w:rPr>
          <w:i/>
          <w:iCs/>
        </w:rPr>
        <w:t>Requests</w:t>
      </w:r>
      <w:r w:rsidRPr="00484B68">
        <w:t xml:space="preserve"> Parties</w:t>
      </w:r>
      <w:r w:rsidR="00AE2A38" w:rsidRPr="00484B68">
        <w:t xml:space="preserve"> to the Supplementary Protocol</w:t>
      </w:r>
      <w:r w:rsidR="001C474E" w:rsidRPr="00484B68">
        <w:t xml:space="preserve"> and </w:t>
      </w:r>
      <w:r w:rsidR="001C474E" w:rsidRPr="00484B68">
        <w:rPr>
          <w:i/>
          <w:iCs/>
        </w:rPr>
        <w:t>invites</w:t>
      </w:r>
      <w:r w:rsidR="001C474E" w:rsidRPr="00484B68">
        <w:t xml:space="preserve"> other Governments</w:t>
      </w:r>
      <w:r w:rsidR="000A2947" w:rsidRPr="00484B68">
        <w:t xml:space="preserve"> to submit information to the Executive Secretary on the measures they have in place to provide for financial security for damage from living modified organisms, in particular where they have reported having such measures in place in their fourth national </w:t>
      </w:r>
      <w:proofErr w:type="gramStart"/>
      <w:r w:rsidR="000A2947" w:rsidRPr="00484B68">
        <w:t>reports;</w:t>
      </w:r>
      <w:proofErr w:type="gramEnd"/>
      <w:r w:rsidR="000A2947" w:rsidRPr="00484B68">
        <w:t xml:space="preserve"> </w:t>
      </w:r>
    </w:p>
    <w:p w14:paraId="508A2DDB" w14:textId="7B7866E6" w:rsidR="00327E46" w:rsidRPr="00345BEB" w:rsidRDefault="00460A50" w:rsidP="00345BEB">
      <w:pPr>
        <w:pStyle w:val="ListParagraph"/>
        <w:numPr>
          <w:ilvl w:val="0"/>
          <w:numId w:val="7"/>
        </w:numPr>
        <w:spacing w:before="120" w:after="120"/>
        <w:ind w:left="0" w:firstLine="720"/>
        <w:contextualSpacing w:val="0"/>
        <w:rPr>
          <w:i/>
        </w:rPr>
      </w:pPr>
      <w:r w:rsidRPr="0084693B">
        <w:rPr>
          <w:i/>
        </w:rPr>
        <w:t>R</w:t>
      </w:r>
      <w:r w:rsidR="00A41344" w:rsidRPr="0084693B">
        <w:rPr>
          <w:i/>
        </w:rPr>
        <w:t xml:space="preserve">equests </w:t>
      </w:r>
      <w:r w:rsidR="00A41344" w:rsidRPr="0084693B">
        <w:rPr>
          <w:lang w:val="en-US"/>
        </w:rPr>
        <w:t>the Executive Secretary</w:t>
      </w:r>
      <w:r w:rsidR="00A41344" w:rsidRPr="0084693B">
        <w:rPr>
          <w:b/>
          <w:bCs/>
          <w:iCs/>
        </w:rPr>
        <w:t xml:space="preserve"> </w:t>
      </w:r>
      <w:r w:rsidR="00A41344" w:rsidRPr="0084693B">
        <w:rPr>
          <w:iCs/>
        </w:rPr>
        <w:t>to compile the information submitted further to paragraph</w:t>
      </w:r>
      <w:r w:rsidR="00BD35E8" w:rsidRPr="0084693B">
        <w:rPr>
          <w:iCs/>
        </w:rPr>
        <w:t> </w:t>
      </w:r>
      <w:r w:rsidR="00B34965" w:rsidRPr="0084693B">
        <w:rPr>
          <w:iCs/>
        </w:rPr>
        <w:t>7</w:t>
      </w:r>
      <w:r w:rsidR="00A41344" w:rsidRPr="0084693B">
        <w:rPr>
          <w:iCs/>
        </w:rPr>
        <w:t xml:space="preserve"> and submit it for consideration by the Conference of the Parties serving as the meeting of the Parties</w:t>
      </w:r>
      <w:r w:rsidR="00BD35E8" w:rsidRPr="0084693B">
        <w:rPr>
          <w:iCs/>
        </w:rPr>
        <w:t xml:space="preserve"> to the Protocol</w:t>
      </w:r>
      <w:r w:rsidR="00A41344" w:rsidRPr="0084693B">
        <w:rPr>
          <w:iCs/>
        </w:rPr>
        <w:t xml:space="preserve"> at its eleventh </w:t>
      </w:r>
      <w:proofErr w:type="gramStart"/>
      <w:r w:rsidR="00A41344" w:rsidRPr="0084693B">
        <w:rPr>
          <w:iCs/>
        </w:rPr>
        <w:t>meeting;</w:t>
      </w:r>
      <w:proofErr w:type="gramEnd"/>
    </w:p>
    <w:p w14:paraId="2344848F" w14:textId="2552C236" w:rsidR="000A2947" w:rsidRPr="00484B68" w:rsidRDefault="000A2947" w:rsidP="00345BEB">
      <w:pPr>
        <w:pStyle w:val="ListParagraph"/>
        <w:numPr>
          <w:ilvl w:val="0"/>
          <w:numId w:val="7"/>
        </w:numPr>
        <w:spacing w:before="120" w:after="120"/>
        <w:ind w:left="0" w:firstLine="720"/>
        <w:contextualSpacing w:val="0"/>
        <w:rPr>
          <w:iCs/>
          <w:lang w:val="en-US"/>
        </w:rPr>
      </w:pPr>
      <w:r w:rsidRPr="0084693B">
        <w:rPr>
          <w:i/>
        </w:rPr>
        <w:t>Welcomes</w:t>
      </w:r>
      <w:r w:rsidRPr="0084693B">
        <w:rPr>
          <w:iCs/>
        </w:rPr>
        <w:t xml:space="preserve"> the inclusion of questions o</w:t>
      </w:r>
      <w:r w:rsidRPr="00484B68">
        <w:rPr>
          <w:iCs/>
        </w:rPr>
        <w:t xml:space="preserve">n the Supplementary Protocol in the format for the fifth national report, as agreed to in decision </w:t>
      </w:r>
      <w:r w:rsidRPr="00345BEB">
        <w:rPr>
          <w:iCs/>
        </w:rPr>
        <w:t>CP-10/</w:t>
      </w:r>
      <w:r w:rsidR="00E7348C" w:rsidRPr="00345BEB">
        <w:rPr>
          <w:iCs/>
        </w:rPr>
        <w:t>--</w:t>
      </w:r>
      <w:r w:rsidRPr="00345BEB">
        <w:rPr>
          <w:iCs/>
        </w:rPr>
        <w:t>,</w:t>
      </w:r>
      <w:r w:rsidRPr="00484B68">
        <w:rPr>
          <w:iCs/>
        </w:rPr>
        <w:t xml:space="preserve"> and </w:t>
      </w:r>
      <w:r w:rsidRPr="00484B68">
        <w:rPr>
          <w:i/>
        </w:rPr>
        <w:t>requests</w:t>
      </w:r>
      <w:r w:rsidRPr="00484B68">
        <w:rPr>
          <w:iCs/>
        </w:rPr>
        <w:t xml:space="preserve"> Parties to the Supplementary Protocol and </w:t>
      </w:r>
      <w:r w:rsidRPr="00484B68">
        <w:rPr>
          <w:i/>
        </w:rPr>
        <w:t>invites</w:t>
      </w:r>
      <w:r w:rsidRPr="00484B68">
        <w:rPr>
          <w:iCs/>
        </w:rPr>
        <w:t xml:space="preserve"> other Governments to respond to these </w:t>
      </w:r>
      <w:proofErr w:type="gramStart"/>
      <w:r w:rsidRPr="00484B68">
        <w:rPr>
          <w:iCs/>
        </w:rPr>
        <w:t>questions;</w:t>
      </w:r>
      <w:proofErr w:type="gramEnd"/>
    </w:p>
    <w:p w14:paraId="75E8A711" w14:textId="43B0F930" w:rsidR="000F5710" w:rsidRPr="00484B68" w:rsidRDefault="00CB2FA6" w:rsidP="00345BEB">
      <w:pPr>
        <w:pStyle w:val="ListParagraph"/>
        <w:numPr>
          <w:ilvl w:val="0"/>
          <w:numId w:val="7"/>
        </w:numPr>
        <w:spacing w:before="120" w:after="120"/>
        <w:ind w:left="0" w:firstLine="720"/>
        <w:contextualSpacing w:val="0"/>
        <w:rPr>
          <w:snapToGrid w:val="0"/>
          <w:szCs w:val="18"/>
        </w:rPr>
      </w:pPr>
      <w:r w:rsidRPr="00484B68">
        <w:rPr>
          <w:i/>
        </w:rPr>
        <w:t xml:space="preserve">Recalls </w:t>
      </w:r>
      <w:r w:rsidRPr="00484B68">
        <w:rPr>
          <w:iCs/>
        </w:rPr>
        <w:t>Article 13 of the</w:t>
      </w:r>
      <w:r w:rsidRPr="00484B68">
        <w:rPr>
          <w:i/>
        </w:rPr>
        <w:t xml:space="preserve"> </w:t>
      </w:r>
      <w:r w:rsidRPr="00484B68">
        <w:t>Nagoya Kuala Lumpur Supplementary Protocol on Liability and Redress and</w:t>
      </w:r>
      <w:r w:rsidRPr="00484B68">
        <w:rPr>
          <w:i/>
        </w:rPr>
        <w:t xml:space="preserve"> d</w:t>
      </w:r>
      <w:r w:rsidR="000C077D" w:rsidRPr="00484B68">
        <w:rPr>
          <w:i/>
        </w:rPr>
        <w:t xml:space="preserve">ecides </w:t>
      </w:r>
      <w:r w:rsidR="000C077D" w:rsidRPr="00484B68">
        <w:rPr>
          <w:iCs/>
        </w:rPr>
        <w:t>that</w:t>
      </w:r>
      <w:r w:rsidR="0041537C" w:rsidRPr="00484B68">
        <w:rPr>
          <w:iCs/>
        </w:rPr>
        <w:t xml:space="preserve"> </w:t>
      </w:r>
      <w:r w:rsidR="00B570F6" w:rsidRPr="00484B68">
        <w:rPr>
          <w:iCs/>
        </w:rPr>
        <w:t>t</w:t>
      </w:r>
      <w:r w:rsidR="008F5B96" w:rsidRPr="00484B68">
        <w:rPr>
          <w:iCs/>
        </w:rPr>
        <w:t xml:space="preserve">he first assessment and review of the effectiveness of the Supplementary Protocol </w:t>
      </w:r>
      <w:r w:rsidR="00A357C1" w:rsidRPr="00484B68">
        <w:rPr>
          <w:iCs/>
        </w:rPr>
        <w:t xml:space="preserve">shall </w:t>
      </w:r>
      <w:r w:rsidR="008F5B96" w:rsidRPr="00484B68">
        <w:rPr>
          <w:iCs/>
        </w:rPr>
        <w:t xml:space="preserve">be undertaken in </w:t>
      </w:r>
      <w:r w:rsidR="007F7882" w:rsidRPr="00484B68">
        <w:rPr>
          <w:iCs/>
        </w:rPr>
        <w:t>the context of</w:t>
      </w:r>
      <w:r w:rsidR="008F5B96" w:rsidRPr="00484B68">
        <w:rPr>
          <w:iCs/>
        </w:rPr>
        <w:t xml:space="preserve"> the fifth assessment and review of the effectiveness of the Cartagena Protocol</w:t>
      </w:r>
      <w:r w:rsidR="00A41344" w:rsidRPr="00484B68">
        <w:rPr>
          <w:iCs/>
        </w:rPr>
        <w:t>.</w:t>
      </w:r>
    </w:p>
    <w:p w14:paraId="3093D971" w14:textId="1177C80A" w:rsidR="00D1440B" w:rsidRPr="00484B68" w:rsidRDefault="00D1440B" w:rsidP="00C9161D">
      <w:r w:rsidRPr="00484B68">
        <w:br w:type="page"/>
      </w:r>
    </w:p>
    <w:p w14:paraId="579305AD" w14:textId="407C2667" w:rsidR="00AC1A16" w:rsidRDefault="00AC1A16">
      <w:pPr>
        <w:pStyle w:val="Para1"/>
        <w:keepNext/>
        <w:numPr>
          <w:ilvl w:val="0"/>
          <w:numId w:val="0"/>
        </w:numPr>
        <w:jc w:val="center"/>
        <w:outlineLvl w:val="2"/>
        <w:rPr>
          <w:i/>
          <w:iCs/>
          <w:szCs w:val="22"/>
        </w:rPr>
      </w:pPr>
      <w:r w:rsidRPr="00345BEB">
        <w:rPr>
          <w:i/>
          <w:iCs/>
          <w:szCs w:val="22"/>
        </w:rPr>
        <w:lastRenderedPageBreak/>
        <w:t>Annex</w:t>
      </w:r>
    </w:p>
    <w:p w14:paraId="11DB2936" w14:textId="77777777" w:rsidR="00E4233A" w:rsidRPr="0046662C" w:rsidRDefault="00E4233A" w:rsidP="00345BEB">
      <w:pPr>
        <w:keepNext/>
        <w:spacing w:before="240" w:after="120"/>
        <w:jc w:val="center"/>
        <w:outlineLvl w:val="0"/>
        <w:rPr>
          <w:rFonts w:ascii="Times New Roman Bold" w:hAnsi="Times New Roman Bold"/>
          <w:caps/>
        </w:rPr>
      </w:pPr>
      <w:r w:rsidRPr="00965B8F">
        <w:rPr>
          <w:rFonts w:ascii="Times New Roman Bold" w:hAnsi="Times New Roman Bold"/>
          <w:b/>
          <w:bCs/>
          <w:caps/>
          <w:szCs w:val="22"/>
        </w:rPr>
        <w:t xml:space="preserve">Study on financial security mechanisms </w:t>
      </w:r>
      <w:r w:rsidRPr="00965B8F">
        <w:rPr>
          <w:rFonts w:ascii="Times New Roman Bold" w:hAnsi="Times New Roman Bold"/>
          <w:b/>
          <w:bCs/>
          <w:caps/>
          <w:szCs w:val="22"/>
        </w:rPr>
        <w:br/>
        <w:t xml:space="preserve">(Article 10 of the Nagoya – Kuala Lumpur Supplementary Protocol on Liability and Redress) </w:t>
      </w:r>
      <w:r w:rsidRPr="00965B8F">
        <w:rPr>
          <w:rFonts w:ascii="Times New Roman Bold" w:hAnsi="Times New Roman Bold"/>
          <w:caps/>
          <w:szCs w:val="22"/>
        </w:rPr>
        <w:br/>
      </w:r>
      <w:r w:rsidRPr="00965B8F">
        <w:rPr>
          <w:rFonts w:ascii="Times New Roman Bold" w:hAnsi="Times New Roman Bold"/>
          <w:caps/>
        </w:rPr>
        <w:br/>
        <w:t>Executive summary</w:t>
      </w:r>
      <w:r w:rsidRPr="001147DD">
        <w:rPr>
          <w:rStyle w:val="FootnoteReference"/>
          <w:rFonts w:ascii="Times New Roman Bold" w:hAnsi="Times New Roman Bold"/>
          <w:caps/>
        </w:rPr>
        <w:footnoteReference w:id="12"/>
      </w:r>
    </w:p>
    <w:p w14:paraId="1FC8B9E9" w14:textId="77777777" w:rsidR="00E4233A" w:rsidRPr="006F45CF" w:rsidRDefault="00E4233A" w:rsidP="000C6C85">
      <w:pPr>
        <w:pStyle w:val="Para1"/>
        <w:keepNext/>
        <w:numPr>
          <w:ilvl w:val="0"/>
          <w:numId w:val="0"/>
        </w:numPr>
        <w:rPr>
          <w:i/>
          <w:iCs/>
          <w:kern w:val="22"/>
          <w:szCs w:val="22"/>
        </w:rPr>
      </w:pPr>
      <w:r w:rsidRPr="006F45CF">
        <w:rPr>
          <w:i/>
          <w:iCs/>
          <w:kern w:val="22"/>
          <w:szCs w:val="22"/>
        </w:rPr>
        <w:t>Introduction</w:t>
      </w:r>
    </w:p>
    <w:p w14:paraId="7290F4F3" w14:textId="77777777" w:rsidR="00E4233A" w:rsidRPr="00ED6930" w:rsidRDefault="00E4233A" w:rsidP="000C6C85">
      <w:pPr>
        <w:pStyle w:val="Para1"/>
        <w:tabs>
          <w:tab w:val="clear" w:pos="360"/>
        </w:tabs>
      </w:pPr>
      <w:r w:rsidRPr="0026517F">
        <w:rPr>
          <w:kern w:val="22"/>
          <w:szCs w:val="22"/>
        </w:rPr>
        <w:t>Article</w:t>
      </w:r>
      <w:r w:rsidRPr="00ED6930">
        <w:t xml:space="preserve"> 10, paragraph 3, of the Nagoya–Kuala Lumpur Supplementary Protocol on Liability and Redress provides that the first meeting of the Conference of the Parties serving as the meeting of the Parties to the Cartagena Protocol (COP-MOP) after the entry into force of the Supplementary Protocol shall request the Secretariat to undertake a comprehensive study, which shall address, inter alia:</w:t>
      </w:r>
    </w:p>
    <w:p w14:paraId="3E11F38B" w14:textId="77777777" w:rsidR="00E4233A" w:rsidRPr="00ED6930" w:rsidRDefault="00E4233A" w:rsidP="000C6C85">
      <w:pPr>
        <w:pStyle w:val="Para1"/>
        <w:numPr>
          <w:ilvl w:val="0"/>
          <w:numId w:val="55"/>
        </w:numPr>
        <w:tabs>
          <w:tab w:val="clear" w:pos="360"/>
        </w:tabs>
        <w:ind w:firstLine="774"/>
        <w:rPr>
          <w:kern w:val="22"/>
          <w:szCs w:val="22"/>
        </w:rPr>
      </w:pPr>
      <w:r w:rsidRPr="00ED6930">
        <w:rPr>
          <w:kern w:val="22"/>
          <w:szCs w:val="22"/>
        </w:rPr>
        <w:t xml:space="preserve">The modalities of financial security </w:t>
      </w:r>
      <w:proofErr w:type="gramStart"/>
      <w:r w:rsidRPr="00ED6930">
        <w:rPr>
          <w:kern w:val="22"/>
          <w:szCs w:val="22"/>
        </w:rPr>
        <w:t>mechanisms;</w:t>
      </w:r>
      <w:proofErr w:type="gramEnd"/>
    </w:p>
    <w:p w14:paraId="51B8F4E3" w14:textId="77777777" w:rsidR="00E4233A" w:rsidRPr="00ED6930" w:rsidRDefault="00E4233A" w:rsidP="000C6C85">
      <w:pPr>
        <w:pStyle w:val="Para1"/>
        <w:numPr>
          <w:ilvl w:val="0"/>
          <w:numId w:val="55"/>
        </w:numPr>
        <w:tabs>
          <w:tab w:val="clear" w:pos="360"/>
        </w:tabs>
        <w:ind w:firstLine="774"/>
        <w:rPr>
          <w:kern w:val="22"/>
          <w:szCs w:val="22"/>
        </w:rPr>
      </w:pPr>
      <w:r w:rsidRPr="00ED6930">
        <w:rPr>
          <w:kern w:val="22"/>
          <w:szCs w:val="22"/>
        </w:rPr>
        <w:t xml:space="preserve">An assessment of the environmental, economic and social impacts of such mechanisms, in particular on developing </w:t>
      </w:r>
      <w:proofErr w:type="gramStart"/>
      <w:r w:rsidRPr="00ED6930">
        <w:rPr>
          <w:kern w:val="22"/>
          <w:szCs w:val="22"/>
        </w:rPr>
        <w:t>countries;</w:t>
      </w:r>
      <w:proofErr w:type="gramEnd"/>
    </w:p>
    <w:p w14:paraId="3F9776B1" w14:textId="77777777" w:rsidR="00E4233A" w:rsidRPr="00ED6930" w:rsidRDefault="00E4233A" w:rsidP="000C6C85">
      <w:pPr>
        <w:pStyle w:val="Para1"/>
        <w:numPr>
          <w:ilvl w:val="0"/>
          <w:numId w:val="55"/>
        </w:numPr>
        <w:tabs>
          <w:tab w:val="clear" w:pos="360"/>
        </w:tabs>
        <w:ind w:firstLine="774"/>
        <w:rPr>
          <w:kern w:val="22"/>
          <w:szCs w:val="22"/>
        </w:rPr>
      </w:pPr>
      <w:r w:rsidRPr="00ED6930">
        <w:rPr>
          <w:kern w:val="22"/>
          <w:szCs w:val="22"/>
        </w:rPr>
        <w:t>An identification of the appropriate entities to provide financial security.</w:t>
      </w:r>
    </w:p>
    <w:p w14:paraId="30B1300E" w14:textId="77777777" w:rsidR="00E4233A" w:rsidRPr="006F45CF" w:rsidRDefault="00E4233A" w:rsidP="000C6C85">
      <w:pPr>
        <w:pStyle w:val="Para1"/>
        <w:tabs>
          <w:tab w:val="clear" w:pos="360"/>
        </w:tabs>
        <w:rPr>
          <w:kern w:val="22"/>
          <w:szCs w:val="22"/>
        </w:rPr>
      </w:pPr>
      <w:r w:rsidRPr="00ED6930">
        <w:rPr>
          <w:kern w:val="22"/>
          <w:szCs w:val="22"/>
        </w:rPr>
        <w:t xml:space="preserve">The Conference of the Parties serving as the meeting of the Parties to the Cartagena Protocol gave effect to this provision in its decision CP-9/15, and this study was commissioned in response. The research </w:t>
      </w:r>
      <w:r w:rsidRPr="006F45CF">
        <w:rPr>
          <w:kern w:val="22"/>
          <w:szCs w:val="22"/>
        </w:rPr>
        <w:t>for this study involved reviewing relevant literature</w:t>
      </w:r>
      <w:r>
        <w:rPr>
          <w:kern w:val="22"/>
          <w:szCs w:val="22"/>
        </w:rPr>
        <w:t>,</w:t>
      </w:r>
      <w:r w:rsidRPr="006F45CF">
        <w:rPr>
          <w:kern w:val="22"/>
          <w:szCs w:val="22"/>
        </w:rPr>
        <w:t xml:space="preserve"> including reports and studies prepared during the negotiations of the Supplementary Protocol, available economic literature dealing with the various types of financial security available</w:t>
      </w:r>
      <w:r>
        <w:rPr>
          <w:kern w:val="22"/>
          <w:szCs w:val="22"/>
        </w:rPr>
        <w:t>,</w:t>
      </w:r>
      <w:r w:rsidRPr="006F45CF">
        <w:rPr>
          <w:kern w:val="22"/>
          <w:szCs w:val="22"/>
        </w:rPr>
        <w:t xml:space="preserve"> and literature outlining existing financial security mechanisms established for environmental damage (other than damage from living modified organisms (LMOs)). The literature and examples directly addressing financial security for damage to biodiversity as defined in the Supplementary Protocol is relatively limited; however, examples from other areas are presented to help illustrate the points described.</w:t>
      </w:r>
    </w:p>
    <w:p w14:paraId="188D5511" w14:textId="77777777" w:rsidR="00E4233A" w:rsidRPr="006F45CF" w:rsidRDefault="00E4233A" w:rsidP="000C6C85">
      <w:pPr>
        <w:pStyle w:val="Para1"/>
        <w:tabs>
          <w:tab w:val="clear" w:pos="360"/>
        </w:tabs>
        <w:rPr>
          <w:kern w:val="22"/>
          <w:szCs w:val="22"/>
        </w:rPr>
      </w:pPr>
      <w:r w:rsidRPr="006F45CF">
        <w:rPr>
          <w:kern w:val="22"/>
          <w:szCs w:val="22"/>
        </w:rPr>
        <w:t>Financial security can be seen as a mechanism to protect against financial risk. Financial security mechanisms aim at ensuring the availability of resources to redress damage. They can help protect biodiversity by ensuring that resources are available to take the necessary restorative measures and, in some cases, can also create incentives for preventing damage to biodiversity from occurring in the first place.</w:t>
      </w:r>
    </w:p>
    <w:p w14:paraId="010527B3" w14:textId="77777777" w:rsidR="00E4233A" w:rsidRPr="006F45CF" w:rsidRDefault="00E4233A" w:rsidP="000C6C85">
      <w:pPr>
        <w:pStyle w:val="Para1"/>
        <w:tabs>
          <w:tab w:val="clear" w:pos="360"/>
        </w:tabs>
        <w:rPr>
          <w:kern w:val="22"/>
          <w:szCs w:val="22"/>
        </w:rPr>
      </w:pPr>
      <w:r w:rsidRPr="006F45CF">
        <w:rPr>
          <w:kern w:val="22"/>
          <w:szCs w:val="22"/>
        </w:rPr>
        <w:t xml:space="preserve">First party financial security provides cover to an individual or company that is exposed to a particular risk of damage – it is the potential victim of the damage who seeks financial security. Third party financial security serves those who are liable for damage and provides them </w:t>
      </w:r>
      <w:r>
        <w:rPr>
          <w:kern w:val="22"/>
          <w:szCs w:val="22"/>
        </w:rPr>
        <w:t xml:space="preserve">with </w:t>
      </w:r>
      <w:r w:rsidRPr="006F45CF">
        <w:rPr>
          <w:kern w:val="22"/>
          <w:szCs w:val="22"/>
        </w:rPr>
        <w:t xml:space="preserve">the means to compensate victims (the </w:t>
      </w:r>
      <w:r>
        <w:rPr>
          <w:kern w:val="22"/>
          <w:szCs w:val="22"/>
        </w:rPr>
        <w:t>“</w:t>
      </w:r>
      <w:r w:rsidRPr="006F45CF">
        <w:rPr>
          <w:kern w:val="22"/>
          <w:szCs w:val="22"/>
        </w:rPr>
        <w:t>third party</w:t>
      </w:r>
      <w:r>
        <w:rPr>
          <w:kern w:val="22"/>
          <w:szCs w:val="22"/>
        </w:rPr>
        <w:t>”</w:t>
      </w:r>
      <w:r w:rsidRPr="006F45CF">
        <w:rPr>
          <w:kern w:val="22"/>
          <w:szCs w:val="22"/>
        </w:rPr>
        <w:t>).</w:t>
      </w:r>
    </w:p>
    <w:p w14:paraId="3DD0AC2F" w14:textId="77777777" w:rsidR="00E4233A" w:rsidRPr="006F45CF" w:rsidRDefault="00E4233A" w:rsidP="000C6C85">
      <w:pPr>
        <w:pStyle w:val="Para1"/>
        <w:numPr>
          <w:ilvl w:val="0"/>
          <w:numId w:val="0"/>
        </w:numPr>
        <w:rPr>
          <w:i/>
          <w:iCs/>
          <w:kern w:val="22"/>
          <w:szCs w:val="22"/>
        </w:rPr>
      </w:pPr>
      <w:r w:rsidRPr="006F45CF">
        <w:rPr>
          <w:i/>
          <w:iCs/>
          <w:kern w:val="22"/>
          <w:szCs w:val="22"/>
        </w:rPr>
        <w:t xml:space="preserve">Types of financial security mechanisms and economic, </w:t>
      </w:r>
      <w:proofErr w:type="gramStart"/>
      <w:r w:rsidRPr="006F45CF">
        <w:rPr>
          <w:i/>
          <w:iCs/>
          <w:kern w:val="22"/>
          <w:szCs w:val="22"/>
        </w:rPr>
        <w:t>social</w:t>
      </w:r>
      <w:proofErr w:type="gramEnd"/>
      <w:r w:rsidRPr="006F45CF">
        <w:rPr>
          <w:i/>
          <w:iCs/>
          <w:kern w:val="22"/>
          <w:szCs w:val="22"/>
        </w:rPr>
        <w:t xml:space="preserve"> and environmental impacts</w:t>
      </w:r>
    </w:p>
    <w:p w14:paraId="096A5CB9" w14:textId="77777777" w:rsidR="00E4233A" w:rsidRPr="006F45CF" w:rsidRDefault="00E4233A" w:rsidP="000C6C85">
      <w:pPr>
        <w:pStyle w:val="Para1"/>
        <w:tabs>
          <w:tab w:val="clear" w:pos="360"/>
        </w:tabs>
        <w:rPr>
          <w:kern w:val="22"/>
          <w:szCs w:val="22"/>
        </w:rPr>
      </w:pPr>
      <w:r w:rsidRPr="006F45CF">
        <w:rPr>
          <w:kern w:val="22"/>
          <w:szCs w:val="22"/>
        </w:rPr>
        <w:t>Different types of financial security mechanisms are described in this study, including their modalities of operation and the entities that can provide financial security. Th</w:t>
      </w:r>
      <w:r>
        <w:rPr>
          <w:kern w:val="22"/>
          <w:szCs w:val="22"/>
        </w:rPr>
        <w:t>i</w:t>
      </w:r>
      <w:r w:rsidRPr="006F45CF">
        <w:rPr>
          <w:kern w:val="22"/>
          <w:szCs w:val="22"/>
        </w:rPr>
        <w:t xml:space="preserve">s study explores the suitability of these mechanisms to cover damage to biodiversity caused by LMOs and assesses the economic, </w:t>
      </w:r>
      <w:proofErr w:type="gramStart"/>
      <w:r w:rsidRPr="006F45CF">
        <w:rPr>
          <w:kern w:val="22"/>
          <w:szCs w:val="22"/>
        </w:rPr>
        <w:t>environmental</w:t>
      </w:r>
      <w:proofErr w:type="gramEnd"/>
      <w:r w:rsidRPr="006F45CF">
        <w:rPr>
          <w:kern w:val="22"/>
          <w:szCs w:val="22"/>
        </w:rPr>
        <w:t xml:space="preserve"> and social impacts of these mechanisms, in particular on developing countries. It highlights some key characteristics of these mechanisms, including how they create incentives for prevention</w:t>
      </w:r>
      <w:r>
        <w:rPr>
          <w:kern w:val="22"/>
          <w:szCs w:val="22"/>
        </w:rPr>
        <w:t>,</w:t>
      </w:r>
      <w:r w:rsidRPr="006F45CF">
        <w:rPr>
          <w:kern w:val="22"/>
          <w:szCs w:val="22"/>
        </w:rPr>
        <w:t xml:space="preserve"> their operational and administrative cost</w:t>
      </w:r>
      <w:r>
        <w:rPr>
          <w:kern w:val="22"/>
          <w:szCs w:val="22"/>
        </w:rPr>
        <w:t>s,</w:t>
      </w:r>
      <w:r w:rsidRPr="006F45CF">
        <w:rPr>
          <w:kern w:val="22"/>
          <w:szCs w:val="22"/>
        </w:rPr>
        <w:t xml:space="preserve"> and the moment at which contributions are due (</w:t>
      </w:r>
      <w:proofErr w:type="spellStart"/>
      <w:r w:rsidRPr="006F45CF">
        <w:rPr>
          <w:kern w:val="22"/>
          <w:szCs w:val="22"/>
        </w:rPr>
        <w:t>ex</w:t>
      </w:r>
      <w:r>
        <w:rPr>
          <w:kern w:val="22"/>
          <w:szCs w:val="22"/>
        </w:rPr>
        <w:t> </w:t>
      </w:r>
      <w:r w:rsidRPr="006F45CF">
        <w:rPr>
          <w:kern w:val="22"/>
          <w:szCs w:val="22"/>
        </w:rPr>
        <w:t>ante</w:t>
      </w:r>
      <w:proofErr w:type="spellEnd"/>
      <w:r w:rsidRPr="006F45CF">
        <w:rPr>
          <w:kern w:val="22"/>
          <w:szCs w:val="22"/>
        </w:rPr>
        <w:t xml:space="preserve"> or ex</w:t>
      </w:r>
      <w:r>
        <w:rPr>
          <w:kern w:val="22"/>
          <w:szCs w:val="22"/>
        </w:rPr>
        <w:t> </w:t>
      </w:r>
      <w:r w:rsidRPr="006F45CF">
        <w:rPr>
          <w:kern w:val="22"/>
          <w:szCs w:val="22"/>
        </w:rPr>
        <w:t>post).</w:t>
      </w:r>
    </w:p>
    <w:p w14:paraId="5073D563" w14:textId="77777777" w:rsidR="00E4233A" w:rsidRPr="006F45CF" w:rsidRDefault="00E4233A" w:rsidP="000C6C85">
      <w:pPr>
        <w:pStyle w:val="Para1"/>
        <w:tabs>
          <w:tab w:val="clear" w:pos="360"/>
        </w:tabs>
        <w:rPr>
          <w:kern w:val="22"/>
          <w:szCs w:val="22"/>
        </w:rPr>
      </w:pPr>
      <w:r w:rsidRPr="006B2916">
        <w:rPr>
          <w:i/>
          <w:iCs/>
          <w:kern w:val="22"/>
          <w:szCs w:val="22"/>
        </w:rPr>
        <w:t>Insurance</w:t>
      </w:r>
      <w:r w:rsidRPr="006F45CF">
        <w:rPr>
          <w:kern w:val="22"/>
          <w:szCs w:val="22"/>
        </w:rPr>
        <w:t xml:space="preserve"> can provide financial security for many risks. Insurance guarantees that compensation is available for response measures if damage were to occur. One of the advantages of insurance is that the cost of the risk, which is expressed through the insurance premium, is foreseeable and can be integrated in production costs. However, as it relates to insurance for damage to biodiversity caused by LMOs, insurers would face difficulty calculating an actuarially fair premium, given the lack of sufficient data about the </w:t>
      </w:r>
      <w:r w:rsidRPr="006F45CF">
        <w:rPr>
          <w:kern w:val="22"/>
          <w:szCs w:val="22"/>
        </w:rPr>
        <w:lastRenderedPageBreak/>
        <w:t>probability and potential magnitude of damage. This uncertainty causes insurer ambiguity</w:t>
      </w:r>
      <w:r>
        <w:rPr>
          <w:kern w:val="22"/>
          <w:szCs w:val="22"/>
        </w:rPr>
        <w:t>,</w:t>
      </w:r>
      <w:r w:rsidRPr="006F45CF">
        <w:rPr>
          <w:kern w:val="22"/>
          <w:szCs w:val="22"/>
        </w:rPr>
        <w:t xml:space="preserve"> which may lead to </w:t>
      </w:r>
      <w:proofErr w:type="spellStart"/>
      <w:r w:rsidRPr="006F45CF">
        <w:rPr>
          <w:kern w:val="22"/>
          <w:szCs w:val="22"/>
        </w:rPr>
        <w:t>uninsurability</w:t>
      </w:r>
      <w:proofErr w:type="spellEnd"/>
      <w:r w:rsidRPr="006F45CF">
        <w:rPr>
          <w:kern w:val="22"/>
          <w:szCs w:val="22"/>
        </w:rPr>
        <w:t xml:space="preserve"> or to unaffordability of premiums. Insurance also generally requires large numbers of insured among </w:t>
      </w:r>
      <w:r>
        <w:rPr>
          <w:kern w:val="22"/>
          <w:szCs w:val="22"/>
        </w:rPr>
        <w:t>whom</w:t>
      </w:r>
      <w:r w:rsidRPr="006F45CF">
        <w:rPr>
          <w:kern w:val="22"/>
          <w:szCs w:val="22"/>
        </w:rPr>
        <w:t xml:space="preserve"> the risk is spread and </w:t>
      </w:r>
      <w:r>
        <w:rPr>
          <w:kern w:val="22"/>
          <w:szCs w:val="22"/>
        </w:rPr>
        <w:t xml:space="preserve">from whom </w:t>
      </w:r>
      <w:r w:rsidRPr="006F45CF">
        <w:rPr>
          <w:kern w:val="22"/>
          <w:szCs w:val="22"/>
        </w:rPr>
        <w:t>premiums are collected.</w:t>
      </w:r>
    </w:p>
    <w:p w14:paraId="06CE08F1" w14:textId="77777777" w:rsidR="00E4233A" w:rsidRPr="006F45CF" w:rsidRDefault="00E4233A" w:rsidP="000C6C85">
      <w:pPr>
        <w:pStyle w:val="Para1"/>
        <w:tabs>
          <w:tab w:val="clear" w:pos="360"/>
        </w:tabs>
        <w:rPr>
          <w:kern w:val="22"/>
          <w:szCs w:val="22"/>
        </w:rPr>
      </w:pPr>
      <w:r w:rsidRPr="006F45CF">
        <w:rPr>
          <w:kern w:val="22"/>
          <w:szCs w:val="22"/>
        </w:rPr>
        <w:t>Insurance requires payment of a premium ex</w:t>
      </w:r>
      <w:r>
        <w:rPr>
          <w:kern w:val="22"/>
          <w:szCs w:val="22"/>
        </w:rPr>
        <w:t> </w:t>
      </w:r>
      <w:r w:rsidRPr="006F45CF">
        <w:rPr>
          <w:kern w:val="22"/>
          <w:szCs w:val="22"/>
        </w:rPr>
        <w:t>ante and involves administrative costs</w:t>
      </w:r>
      <w:r>
        <w:rPr>
          <w:kern w:val="22"/>
          <w:szCs w:val="22"/>
        </w:rPr>
        <w:t>;</w:t>
      </w:r>
      <w:r w:rsidRPr="006F45CF">
        <w:rPr>
          <w:kern w:val="22"/>
          <w:szCs w:val="22"/>
        </w:rPr>
        <w:t xml:space="preserve"> therefore</w:t>
      </w:r>
      <w:r>
        <w:rPr>
          <w:kern w:val="22"/>
          <w:szCs w:val="22"/>
        </w:rPr>
        <w:t>, it is</w:t>
      </w:r>
      <w:r w:rsidRPr="006F45CF">
        <w:rPr>
          <w:kern w:val="22"/>
          <w:szCs w:val="22"/>
        </w:rPr>
        <w:t xml:space="preserve"> generally considered costly. The payment of an insurance premium could</w:t>
      </w:r>
      <w:r>
        <w:rPr>
          <w:kern w:val="22"/>
          <w:szCs w:val="22"/>
        </w:rPr>
        <w:t>,</w:t>
      </w:r>
      <w:r w:rsidRPr="006F45CF">
        <w:rPr>
          <w:kern w:val="22"/>
          <w:szCs w:val="22"/>
        </w:rPr>
        <w:t xml:space="preserve"> in principle</w:t>
      </w:r>
      <w:r>
        <w:rPr>
          <w:kern w:val="22"/>
          <w:szCs w:val="22"/>
        </w:rPr>
        <w:t>,</w:t>
      </w:r>
      <w:r w:rsidRPr="006F45CF">
        <w:rPr>
          <w:kern w:val="22"/>
          <w:szCs w:val="22"/>
        </w:rPr>
        <w:t xml:space="preserve"> lead to an increase in the prices of products deriving from LMOs, which could have negative economic and social effects. One of the social effects of insurance is that it is fairer if those creating the risks are the ones required to pay for the insurance, which can be achieved through third party insurance. In the absence of a large insurance market for certain products, premiums may be high to account for insurer ambiguity and because of lack of competition. Through risk differentiation, insurers can adapt policies and premiums to incentivize prudent behaviour and to address moral hazard (</w:t>
      </w:r>
      <w:r>
        <w:rPr>
          <w:kern w:val="22"/>
          <w:szCs w:val="22"/>
        </w:rPr>
        <w:t>that is,</w:t>
      </w:r>
      <w:r w:rsidRPr="006F45CF">
        <w:rPr>
          <w:kern w:val="22"/>
          <w:szCs w:val="22"/>
        </w:rPr>
        <w:t xml:space="preserve"> the tendency of an insured individual to increase the risk as the individual </w:t>
      </w:r>
      <w:r>
        <w:rPr>
          <w:kern w:val="22"/>
          <w:szCs w:val="22"/>
        </w:rPr>
        <w:t>him</w:t>
      </w:r>
      <w:r w:rsidRPr="006F45CF">
        <w:rPr>
          <w:kern w:val="22"/>
          <w:szCs w:val="22"/>
        </w:rPr>
        <w:t>self is no longer exposed to the risk), which can help to prevent negative environmental impacts. Monitoring and control by the insurance company also helps address moral hazard. Issues related to monitoring, governance and enforcement of insurance mechanisms may be particularly challenging in developing countries.</w:t>
      </w:r>
    </w:p>
    <w:p w14:paraId="2939AE17" w14:textId="77777777" w:rsidR="00E4233A" w:rsidRPr="006F45CF" w:rsidRDefault="00E4233A" w:rsidP="000C6C85">
      <w:pPr>
        <w:pStyle w:val="Para1"/>
        <w:tabs>
          <w:tab w:val="clear" w:pos="360"/>
        </w:tabs>
        <w:rPr>
          <w:kern w:val="22"/>
          <w:szCs w:val="22"/>
        </w:rPr>
      </w:pPr>
      <w:r w:rsidRPr="006F45CF">
        <w:rPr>
          <w:kern w:val="22"/>
          <w:szCs w:val="22"/>
        </w:rPr>
        <w:t xml:space="preserve">Insurance facilitates the availability of compensation for </w:t>
      </w:r>
      <w:r>
        <w:rPr>
          <w:kern w:val="22"/>
          <w:szCs w:val="22"/>
        </w:rPr>
        <w:t xml:space="preserve">the </w:t>
      </w:r>
      <w:r w:rsidRPr="006F45CF">
        <w:rPr>
          <w:kern w:val="22"/>
          <w:szCs w:val="22"/>
        </w:rPr>
        <w:t>costs of response measures. Coverage must be sufficient for the environmental benefit to be optimal. Ideally, for facilitating restoration, those who incur costs for taking response measures have a direct action on the insurer to claim the insurance proceeds.</w:t>
      </w:r>
    </w:p>
    <w:p w14:paraId="24D86619" w14:textId="77777777" w:rsidR="00E4233A" w:rsidRPr="006F45CF" w:rsidRDefault="00E4233A" w:rsidP="000C6C85">
      <w:pPr>
        <w:pStyle w:val="Para1"/>
        <w:tabs>
          <w:tab w:val="clear" w:pos="360"/>
        </w:tabs>
        <w:rPr>
          <w:kern w:val="22"/>
          <w:szCs w:val="22"/>
        </w:rPr>
      </w:pPr>
      <w:r w:rsidRPr="006B2916">
        <w:rPr>
          <w:i/>
          <w:iCs/>
          <w:kern w:val="22"/>
          <w:szCs w:val="22"/>
        </w:rPr>
        <w:t>Self-insurance</w:t>
      </w:r>
      <w:r w:rsidRPr="006F45CF">
        <w:rPr>
          <w:kern w:val="22"/>
          <w:szCs w:val="22"/>
        </w:rPr>
        <w:t xml:space="preserve"> provides a mechanism through which operators can cover damage claims with their own assets. Self-insurance can be an attractive model for operators</w:t>
      </w:r>
      <w:r>
        <w:rPr>
          <w:kern w:val="22"/>
          <w:szCs w:val="22"/>
        </w:rPr>
        <w:t>,</w:t>
      </w:r>
      <w:r w:rsidRPr="006F45CF">
        <w:rPr>
          <w:kern w:val="22"/>
          <w:szCs w:val="22"/>
        </w:rPr>
        <w:t xml:space="preserve"> as costs generally arise only when damage occurs, while the operation and establishment of the self-insurance mechanism itself requires </w:t>
      </w:r>
      <w:r>
        <w:rPr>
          <w:kern w:val="22"/>
          <w:szCs w:val="22"/>
        </w:rPr>
        <w:t>modest</w:t>
      </w:r>
      <w:r w:rsidRPr="006F45CF">
        <w:rPr>
          <w:kern w:val="22"/>
          <w:szCs w:val="22"/>
        </w:rPr>
        <w:t xml:space="preserve"> resources. Self-insurance provides an incentive for prevention</w:t>
      </w:r>
      <w:r>
        <w:rPr>
          <w:kern w:val="22"/>
          <w:szCs w:val="22"/>
        </w:rPr>
        <w:t>,</w:t>
      </w:r>
      <w:r w:rsidRPr="006F45CF">
        <w:rPr>
          <w:kern w:val="22"/>
          <w:szCs w:val="22"/>
        </w:rPr>
        <w:t xml:space="preserve"> as the operator would save costs </w:t>
      </w:r>
      <w:proofErr w:type="gramStart"/>
      <w:r w:rsidRPr="006F45CF">
        <w:rPr>
          <w:kern w:val="22"/>
          <w:szCs w:val="22"/>
        </w:rPr>
        <w:t>as long as</w:t>
      </w:r>
      <w:proofErr w:type="gramEnd"/>
      <w:r w:rsidRPr="006F45CF">
        <w:rPr>
          <w:kern w:val="22"/>
          <w:szCs w:val="22"/>
        </w:rPr>
        <w:t xml:space="preserve"> damage </w:t>
      </w:r>
      <w:r>
        <w:rPr>
          <w:kern w:val="22"/>
          <w:szCs w:val="22"/>
        </w:rPr>
        <w:t>did</w:t>
      </w:r>
      <w:r w:rsidRPr="006F45CF">
        <w:rPr>
          <w:kern w:val="22"/>
          <w:szCs w:val="22"/>
        </w:rPr>
        <w:t xml:space="preserve"> not occur.</w:t>
      </w:r>
    </w:p>
    <w:p w14:paraId="1CD19A56" w14:textId="77777777" w:rsidR="00E4233A" w:rsidRPr="006F45CF" w:rsidRDefault="00E4233A" w:rsidP="000C6C85">
      <w:pPr>
        <w:pStyle w:val="Para1"/>
        <w:tabs>
          <w:tab w:val="clear" w:pos="360"/>
        </w:tabs>
        <w:rPr>
          <w:kern w:val="22"/>
          <w:szCs w:val="22"/>
        </w:rPr>
      </w:pPr>
      <w:r w:rsidRPr="006F45CF">
        <w:rPr>
          <w:kern w:val="22"/>
          <w:szCs w:val="22"/>
        </w:rPr>
        <w:t>Self-insurance can only be considered an effective means of financial security if guarantees can be provided that sufficient funds are available, even in case of insolvency, to avoid negative environmental impacts. This requires some level of external control and monitoring.</w:t>
      </w:r>
    </w:p>
    <w:p w14:paraId="301A9322" w14:textId="77777777" w:rsidR="00E4233A" w:rsidRPr="006F45CF" w:rsidRDefault="00E4233A" w:rsidP="000C6C85">
      <w:pPr>
        <w:pStyle w:val="Para1"/>
        <w:tabs>
          <w:tab w:val="clear" w:pos="360"/>
        </w:tabs>
        <w:rPr>
          <w:kern w:val="22"/>
          <w:szCs w:val="22"/>
        </w:rPr>
      </w:pPr>
      <w:r w:rsidRPr="006F45CF">
        <w:rPr>
          <w:kern w:val="22"/>
          <w:szCs w:val="22"/>
        </w:rPr>
        <w:t>In case of insolvency of the operator</w:t>
      </w:r>
      <w:r>
        <w:rPr>
          <w:kern w:val="22"/>
          <w:szCs w:val="22"/>
        </w:rPr>
        <w:t>,</w:t>
      </w:r>
      <w:r w:rsidRPr="006F45CF">
        <w:rPr>
          <w:kern w:val="22"/>
          <w:szCs w:val="22"/>
        </w:rPr>
        <w:t xml:space="preserve"> the assets set aside to cover damage may no longer be available</w:t>
      </w:r>
      <w:r>
        <w:rPr>
          <w:kern w:val="22"/>
          <w:szCs w:val="22"/>
        </w:rPr>
        <w:t>,</w:t>
      </w:r>
      <w:r w:rsidRPr="006F45CF">
        <w:rPr>
          <w:kern w:val="22"/>
          <w:szCs w:val="22"/>
        </w:rPr>
        <w:t xml:space="preserve"> and </w:t>
      </w:r>
      <w:r>
        <w:rPr>
          <w:kern w:val="22"/>
          <w:szCs w:val="22"/>
        </w:rPr>
        <w:t xml:space="preserve">the </w:t>
      </w:r>
      <w:r w:rsidRPr="006F45CF">
        <w:rPr>
          <w:kern w:val="22"/>
          <w:szCs w:val="22"/>
        </w:rPr>
        <w:t>costs associated with the damage may have to borne by other operators or society at large, leading to unfair distribution of losses. Since self-insurance requires large assets, it is an instrument suitable for larger players in the supply chain. Consequently, smaller operators may have to resort to other financial security mechanisms, which may be more expensive, creating competition disparities. Even for larger entities in developing countries, self-insurance may not be available if systems for assessing or reviewing the solvency of operators and monitoring self-insurance guarantees are not available. Self-insurance provides strong incentives for preventing damage</w:t>
      </w:r>
      <w:r>
        <w:rPr>
          <w:kern w:val="22"/>
          <w:szCs w:val="22"/>
        </w:rPr>
        <w:t>,</w:t>
      </w:r>
      <w:r w:rsidRPr="006F45CF">
        <w:rPr>
          <w:kern w:val="22"/>
          <w:szCs w:val="22"/>
        </w:rPr>
        <w:t xml:space="preserve"> as the operator is not able to shift the risk to a third party and</w:t>
      </w:r>
      <w:r>
        <w:rPr>
          <w:kern w:val="22"/>
          <w:szCs w:val="22"/>
        </w:rPr>
        <w:t>,</w:t>
      </w:r>
      <w:r w:rsidRPr="006F45CF">
        <w:rPr>
          <w:kern w:val="22"/>
          <w:szCs w:val="22"/>
        </w:rPr>
        <w:t xml:space="preserve"> therefore</w:t>
      </w:r>
      <w:r>
        <w:rPr>
          <w:kern w:val="22"/>
          <w:szCs w:val="22"/>
        </w:rPr>
        <w:t>,</w:t>
      </w:r>
      <w:r w:rsidRPr="006F45CF">
        <w:rPr>
          <w:kern w:val="22"/>
          <w:szCs w:val="22"/>
        </w:rPr>
        <w:t xml:space="preserve"> no moral hazard risk emerges. However, environmental problems can arise if self-insurance results in insufficient compensation </w:t>
      </w:r>
      <w:r>
        <w:rPr>
          <w:kern w:val="22"/>
          <w:szCs w:val="22"/>
        </w:rPr>
        <w:t>in case</w:t>
      </w:r>
      <w:r w:rsidRPr="006F45CF">
        <w:rPr>
          <w:kern w:val="22"/>
          <w:szCs w:val="22"/>
        </w:rPr>
        <w:t xml:space="preserve"> damage to biodiversity occur</w:t>
      </w:r>
      <w:r>
        <w:rPr>
          <w:kern w:val="22"/>
          <w:szCs w:val="22"/>
        </w:rPr>
        <w:t>s</w:t>
      </w:r>
      <w:r w:rsidRPr="006F45CF">
        <w:rPr>
          <w:kern w:val="22"/>
          <w:szCs w:val="22"/>
        </w:rPr>
        <w:t>.</w:t>
      </w:r>
    </w:p>
    <w:p w14:paraId="068B5A8B" w14:textId="77777777" w:rsidR="00E4233A" w:rsidRPr="006F45CF" w:rsidRDefault="00E4233A" w:rsidP="000C6C85">
      <w:pPr>
        <w:pStyle w:val="Para1"/>
        <w:tabs>
          <w:tab w:val="clear" w:pos="360"/>
        </w:tabs>
        <w:rPr>
          <w:kern w:val="22"/>
          <w:szCs w:val="22"/>
        </w:rPr>
      </w:pPr>
      <w:r w:rsidRPr="006B2916">
        <w:rPr>
          <w:i/>
          <w:iCs/>
          <w:kern w:val="22"/>
          <w:szCs w:val="22"/>
        </w:rPr>
        <w:t>Risk</w:t>
      </w:r>
      <w:r>
        <w:rPr>
          <w:i/>
          <w:iCs/>
          <w:kern w:val="22"/>
          <w:szCs w:val="22"/>
        </w:rPr>
        <w:t xml:space="preserve"> </w:t>
      </w:r>
      <w:r w:rsidRPr="006B2916">
        <w:rPr>
          <w:i/>
          <w:iCs/>
          <w:kern w:val="22"/>
          <w:szCs w:val="22"/>
        </w:rPr>
        <w:t>pooling</w:t>
      </w:r>
      <w:r w:rsidRPr="006F45CF">
        <w:rPr>
          <w:kern w:val="22"/>
          <w:szCs w:val="22"/>
        </w:rPr>
        <w:t xml:space="preserve"> involves the sharing of losses or risk among operators through a risk</w:t>
      </w:r>
      <w:r>
        <w:rPr>
          <w:kern w:val="22"/>
          <w:szCs w:val="22"/>
        </w:rPr>
        <w:t>-</w:t>
      </w:r>
      <w:r w:rsidRPr="006F45CF">
        <w:rPr>
          <w:kern w:val="22"/>
          <w:szCs w:val="22"/>
        </w:rPr>
        <w:t>sharing agreement. In the absence of damage, no substantial contributions are paid under such arrangements</w:t>
      </w:r>
      <w:r>
        <w:rPr>
          <w:kern w:val="22"/>
          <w:szCs w:val="22"/>
        </w:rPr>
        <w:t>,</w:t>
      </w:r>
      <w:r w:rsidRPr="006F45CF">
        <w:rPr>
          <w:kern w:val="22"/>
          <w:szCs w:val="22"/>
        </w:rPr>
        <w:t xml:space="preserve"> as administrative costs are usually low and risk pooling allows for ex</w:t>
      </w:r>
      <w:r>
        <w:rPr>
          <w:kern w:val="22"/>
          <w:szCs w:val="22"/>
        </w:rPr>
        <w:t> </w:t>
      </w:r>
      <w:r w:rsidRPr="006F45CF">
        <w:rPr>
          <w:kern w:val="22"/>
          <w:szCs w:val="22"/>
        </w:rPr>
        <w:t>post payments of premiums. A risk-pooling agreement does not require actuarial information ex</w:t>
      </w:r>
      <w:r>
        <w:rPr>
          <w:kern w:val="22"/>
          <w:szCs w:val="22"/>
        </w:rPr>
        <w:t> </w:t>
      </w:r>
      <w:r w:rsidRPr="006F45CF">
        <w:rPr>
          <w:kern w:val="22"/>
          <w:szCs w:val="22"/>
        </w:rPr>
        <w:t xml:space="preserve">ante on the probability of an accident and the scope of the damage, as no </w:t>
      </w:r>
      <w:proofErr w:type="gramStart"/>
      <w:r w:rsidRPr="006F45CF">
        <w:rPr>
          <w:kern w:val="22"/>
          <w:szCs w:val="22"/>
        </w:rPr>
        <w:t>ex</w:t>
      </w:r>
      <w:r>
        <w:rPr>
          <w:kern w:val="22"/>
          <w:szCs w:val="22"/>
        </w:rPr>
        <w:t> </w:t>
      </w:r>
      <w:r w:rsidRPr="006F45CF">
        <w:rPr>
          <w:kern w:val="22"/>
          <w:szCs w:val="22"/>
        </w:rPr>
        <w:t>ante</w:t>
      </w:r>
      <w:proofErr w:type="gramEnd"/>
      <w:r w:rsidRPr="006F45CF">
        <w:rPr>
          <w:kern w:val="22"/>
          <w:szCs w:val="22"/>
        </w:rPr>
        <w:t xml:space="preserve"> premium has to be fixed.</w:t>
      </w:r>
    </w:p>
    <w:p w14:paraId="2B1D3C25" w14:textId="77777777" w:rsidR="00E4233A" w:rsidRPr="006F45CF" w:rsidRDefault="00E4233A" w:rsidP="000C6C85">
      <w:pPr>
        <w:pStyle w:val="Para1"/>
        <w:tabs>
          <w:tab w:val="clear" w:pos="360"/>
        </w:tabs>
        <w:rPr>
          <w:kern w:val="22"/>
          <w:szCs w:val="22"/>
        </w:rPr>
      </w:pPr>
      <w:r w:rsidRPr="006F45CF">
        <w:rPr>
          <w:kern w:val="22"/>
          <w:szCs w:val="22"/>
        </w:rPr>
        <w:t>Risk-pooling arrangements generally require homogeneity and a limited number of participants</w:t>
      </w:r>
      <w:r>
        <w:rPr>
          <w:kern w:val="22"/>
          <w:szCs w:val="22"/>
        </w:rPr>
        <w:t>. They</w:t>
      </w:r>
      <w:r w:rsidRPr="006F45CF">
        <w:rPr>
          <w:kern w:val="22"/>
          <w:szCs w:val="22"/>
        </w:rPr>
        <w:t xml:space="preserve"> are suitable for situations in which operators are better placed to gauge the risk of their activity than external insurers, for example for highly technical, </w:t>
      </w:r>
      <w:proofErr w:type="gramStart"/>
      <w:r w:rsidRPr="006F45CF">
        <w:rPr>
          <w:kern w:val="22"/>
          <w:szCs w:val="22"/>
        </w:rPr>
        <w:t>complicated</w:t>
      </w:r>
      <w:proofErr w:type="gramEnd"/>
      <w:r w:rsidRPr="006F45CF">
        <w:rPr>
          <w:kern w:val="22"/>
          <w:szCs w:val="22"/>
        </w:rPr>
        <w:t xml:space="preserve"> or new risks.</w:t>
      </w:r>
    </w:p>
    <w:p w14:paraId="1B993362" w14:textId="77777777" w:rsidR="00E4233A" w:rsidRPr="00DD1734" w:rsidRDefault="00E4233A" w:rsidP="000C6C85">
      <w:pPr>
        <w:pStyle w:val="Para1"/>
        <w:tabs>
          <w:tab w:val="clear" w:pos="360"/>
        </w:tabs>
        <w:rPr>
          <w:kern w:val="22"/>
          <w:szCs w:val="22"/>
        </w:rPr>
      </w:pPr>
      <w:r w:rsidRPr="00DD1734">
        <w:rPr>
          <w:kern w:val="22"/>
          <w:szCs w:val="22"/>
        </w:rPr>
        <w:t xml:space="preserve">Risk-pooling arrangements allow operators to differentiate the contribution of each member according to the risk associated with the activity and the preventive measures taken by each of them. Risk pooling creates incentives for mutual monitoring, as a bad risk member can increase the likelihood of damage and the need for compensation by the pool. For risk pooling to be effective, the scheme must be set </w:t>
      </w:r>
      <w:r w:rsidRPr="00DD1734">
        <w:rPr>
          <w:kern w:val="22"/>
          <w:szCs w:val="22"/>
        </w:rPr>
        <w:lastRenderedPageBreak/>
        <w:t>up to include coverage for LMO-related damage to biodiversity, provide sufficient cover and ideally allow for direct claims to be made to access the funds. Risk pools can be established in developing countries among sufficiently homogenous groups of members with the financial capacity to cover LMO-related damage to biodiversity</w:t>
      </w:r>
      <w:r>
        <w:rPr>
          <w:kern w:val="22"/>
          <w:szCs w:val="22"/>
        </w:rPr>
        <w:t>,</w:t>
      </w:r>
      <w:r w:rsidRPr="00DD1734">
        <w:rPr>
          <w:kern w:val="22"/>
          <w:szCs w:val="22"/>
        </w:rPr>
        <w:t xml:space="preserve"> or </w:t>
      </w:r>
      <w:r w:rsidRPr="006B2916">
        <w:rPr>
          <w:kern w:val="22"/>
          <w:szCs w:val="22"/>
        </w:rPr>
        <w:t xml:space="preserve">else </w:t>
      </w:r>
      <w:r w:rsidRPr="00DD1734">
        <w:rPr>
          <w:kern w:val="22"/>
          <w:szCs w:val="22"/>
        </w:rPr>
        <w:t xml:space="preserve">global risk-sharing arrangements funded by a small group of large members </w:t>
      </w:r>
      <w:r w:rsidRPr="006B2916">
        <w:rPr>
          <w:kern w:val="22"/>
          <w:szCs w:val="22"/>
        </w:rPr>
        <w:t>can</w:t>
      </w:r>
      <w:r w:rsidRPr="00DD1734">
        <w:rPr>
          <w:kern w:val="22"/>
          <w:szCs w:val="22"/>
        </w:rPr>
        <w:t xml:space="preserve"> be set</w:t>
      </w:r>
      <w:r w:rsidRPr="006B2916">
        <w:rPr>
          <w:kern w:val="22"/>
          <w:szCs w:val="22"/>
        </w:rPr>
        <w:t xml:space="preserve"> </w:t>
      </w:r>
      <w:r w:rsidRPr="00DD1734">
        <w:rPr>
          <w:kern w:val="22"/>
          <w:szCs w:val="22"/>
        </w:rPr>
        <w:t>up that would cover LMO-related damage to biodiversity occurring in developing countries.</w:t>
      </w:r>
    </w:p>
    <w:p w14:paraId="5F54E535" w14:textId="77777777" w:rsidR="00E4233A" w:rsidRPr="006F45CF" w:rsidRDefault="00E4233A" w:rsidP="000C6C85">
      <w:pPr>
        <w:pStyle w:val="Para1"/>
        <w:tabs>
          <w:tab w:val="clear" w:pos="360"/>
        </w:tabs>
        <w:rPr>
          <w:kern w:val="22"/>
          <w:szCs w:val="22"/>
        </w:rPr>
      </w:pPr>
      <w:r w:rsidRPr="006F45CF">
        <w:rPr>
          <w:kern w:val="22"/>
          <w:szCs w:val="22"/>
        </w:rPr>
        <w:t xml:space="preserve">Pools need to be built in </w:t>
      </w:r>
      <w:r>
        <w:rPr>
          <w:kern w:val="22"/>
          <w:szCs w:val="22"/>
        </w:rPr>
        <w:t xml:space="preserve">such </w:t>
      </w:r>
      <w:r w:rsidRPr="006F45CF">
        <w:rPr>
          <w:kern w:val="22"/>
          <w:szCs w:val="22"/>
        </w:rPr>
        <w:t xml:space="preserve">a way </w:t>
      </w:r>
      <w:r>
        <w:rPr>
          <w:kern w:val="22"/>
          <w:szCs w:val="22"/>
        </w:rPr>
        <w:t xml:space="preserve">as </w:t>
      </w:r>
      <w:r w:rsidRPr="006F45CF">
        <w:rPr>
          <w:kern w:val="22"/>
          <w:szCs w:val="22"/>
        </w:rPr>
        <w:t>to allow monitoring among the members. Where monitoring is effective, risk-pooling leads to a fair distribution of costs as cross-subsidization or free-riding can be excluded through mutual monitoring. Exclusion of members can</w:t>
      </w:r>
      <w:r>
        <w:rPr>
          <w:kern w:val="22"/>
          <w:szCs w:val="22"/>
        </w:rPr>
        <w:t xml:space="preserve"> </w:t>
      </w:r>
      <w:r w:rsidRPr="006F45CF">
        <w:rPr>
          <w:kern w:val="22"/>
          <w:szCs w:val="22"/>
        </w:rPr>
        <w:t>be problematic</w:t>
      </w:r>
      <w:r>
        <w:rPr>
          <w:kern w:val="22"/>
          <w:szCs w:val="22"/>
        </w:rPr>
        <w:t>,</w:t>
      </w:r>
      <w:r w:rsidRPr="006F45CF">
        <w:rPr>
          <w:kern w:val="22"/>
          <w:szCs w:val="22"/>
        </w:rPr>
        <w:t xml:space="preserve"> however</w:t>
      </w:r>
      <w:r>
        <w:rPr>
          <w:kern w:val="22"/>
          <w:szCs w:val="22"/>
        </w:rPr>
        <w:t>,</w:t>
      </w:r>
      <w:r w:rsidRPr="006F45CF">
        <w:rPr>
          <w:kern w:val="22"/>
          <w:szCs w:val="22"/>
        </w:rPr>
        <w:t xml:space="preserve"> if no other financial security mechanisms are available for those not </w:t>
      </w:r>
      <w:r>
        <w:rPr>
          <w:kern w:val="22"/>
          <w:szCs w:val="22"/>
        </w:rPr>
        <w:t xml:space="preserve">who are </w:t>
      </w:r>
      <w:r w:rsidRPr="006F45CF">
        <w:rPr>
          <w:kern w:val="22"/>
          <w:szCs w:val="22"/>
        </w:rPr>
        <w:t>able to participate in the pool. Insufficiency of cover may be an issue where pools are made up of smaller operators or small numbers of operators. As all members in the pool become collectively liable to contribute when the risk materializes, risk pools provide good incentives for mutual monitoring and preventing damage.</w:t>
      </w:r>
    </w:p>
    <w:p w14:paraId="56E9FB58" w14:textId="77777777" w:rsidR="00E4233A" w:rsidRPr="006F45CF" w:rsidRDefault="00E4233A" w:rsidP="000C6C85">
      <w:pPr>
        <w:pStyle w:val="Para1"/>
        <w:tabs>
          <w:tab w:val="clear" w:pos="360"/>
        </w:tabs>
        <w:rPr>
          <w:kern w:val="22"/>
          <w:szCs w:val="22"/>
        </w:rPr>
      </w:pPr>
      <w:r w:rsidRPr="006F45CF">
        <w:rPr>
          <w:kern w:val="22"/>
          <w:szCs w:val="22"/>
        </w:rPr>
        <w:t xml:space="preserve">A </w:t>
      </w:r>
      <w:r w:rsidRPr="006B2916">
        <w:rPr>
          <w:i/>
          <w:iCs/>
          <w:kern w:val="22"/>
          <w:szCs w:val="22"/>
        </w:rPr>
        <w:t>compensation fund</w:t>
      </w:r>
      <w:r w:rsidRPr="006F45CF">
        <w:rPr>
          <w:kern w:val="22"/>
          <w:szCs w:val="22"/>
        </w:rPr>
        <w:t xml:space="preserve"> is a mechanism that directly compensates a particular victim </w:t>
      </w:r>
      <w:r>
        <w:rPr>
          <w:kern w:val="22"/>
          <w:szCs w:val="22"/>
        </w:rPr>
        <w:t>for</w:t>
      </w:r>
      <w:r w:rsidRPr="006F45CF">
        <w:rPr>
          <w:kern w:val="22"/>
          <w:szCs w:val="22"/>
        </w:rPr>
        <w:t xml:space="preserve"> losses. A compensation fund usually requires State intervention at the national or intergovernmental level to regulate its financing (either through contributions by risk</w:t>
      </w:r>
      <w:r>
        <w:rPr>
          <w:kern w:val="22"/>
          <w:szCs w:val="22"/>
        </w:rPr>
        <w:t xml:space="preserve"> </w:t>
      </w:r>
      <w:r w:rsidRPr="006F45CF">
        <w:rPr>
          <w:kern w:val="22"/>
          <w:szCs w:val="22"/>
        </w:rPr>
        <w:t>creators or through general taxation), which is based on ex</w:t>
      </w:r>
      <w:r>
        <w:rPr>
          <w:kern w:val="22"/>
          <w:szCs w:val="22"/>
        </w:rPr>
        <w:t> </w:t>
      </w:r>
      <w:r w:rsidRPr="006F45CF">
        <w:rPr>
          <w:kern w:val="22"/>
          <w:szCs w:val="22"/>
        </w:rPr>
        <w:t>ante payments. A compensation fund can ensure payment when there is no liable party (</w:t>
      </w:r>
      <w:proofErr w:type="gramStart"/>
      <w:r w:rsidRPr="006F45CF">
        <w:rPr>
          <w:kern w:val="22"/>
          <w:szCs w:val="22"/>
        </w:rPr>
        <w:t>e.g.</w:t>
      </w:r>
      <w:proofErr w:type="gramEnd"/>
      <w:r w:rsidRPr="006F45CF">
        <w:rPr>
          <w:kern w:val="22"/>
          <w:szCs w:val="22"/>
        </w:rPr>
        <w:t xml:space="preserve"> in case of natural disasters), when the liable party is insolvent, or when a liable party cannot be identified. Compensation funds are often used in combination with other financial security mechanisms and could provide basic coverage or could be established to supplement other types of financial security. The administration of a fund can be adjusted to specific needs which may reduce barriers for claimants.</w:t>
      </w:r>
    </w:p>
    <w:p w14:paraId="695C37AF" w14:textId="77777777" w:rsidR="00E4233A" w:rsidRPr="006F45CF" w:rsidRDefault="00E4233A" w:rsidP="000C6C85">
      <w:pPr>
        <w:pStyle w:val="Para1"/>
        <w:tabs>
          <w:tab w:val="clear" w:pos="360"/>
        </w:tabs>
        <w:rPr>
          <w:kern w:val="22"/>
          <w:szCs w:val="22"/>
        </w:rPr>
      </w:pPr>
      <w:r w:rsidRPr="006F45CF">
        <w:rPr>
          <w:kern w:val="22"/>
          <w:szCs w:val="22"/>
        </w:rPr>
        <w:t>Administrative costs of funds can be relatively large. If contributions are collected through general taxes, incentives for prevention are low, while the incentive for prevention would be higher if contributions are collected from the operators creating the risk. Funds often have standardized and simplified procedures that facilitate the submission and consideration of claims. Compensation is often based on a fixed lump-sum payment, which may be insufficient to cover the damage but can, on the other hand, expedite access to the redress. The impacts of a compensation fund on developing countries may depend on the characteristics of the fund – a national-level fund may be complex to establish and administer. If funds effectively apply a mechanism of risk differentiation, incentives to prevent damage can be created.</w:t>
      </w:r>
    </w:p>
    <w:p w14:paraId="11D110D0" w14:textId="77777777" w:rsidR="00E4233A" w:rsidRPr="006F45CF" w:rsidRDefault="00E4233A" w:rsidP="000C6C85">
      <w:pPr>
        <w:pStyle w:val="Para1"/>
        <w:tabs>
          <w:tab w:val="clear" w:pos="360"/>
        </w:tabs>
        <w:rPr>
          <w:kern w:val="22"/>
          <w:szCs w:val="22"/>
        </w:rPr>
      </w:pPr>
      <w:r w:rsidRPr="006F45CF">
        <w:rPr>
          <w:kern w:val="22"/>
          <w:szCs w:val="22"/>
        </w:rPr>
        <w:t xml:space="preserve">The study includes examples of financial security mechanisms that combine various characteristics of different mechanisms (hybrid mechanisms) that provide the flexibility needed for </w:t>
      </w:r>
      <w:proofErr w:type="gramStart"/>
      <w:r w:rsidRPr="006F45CF">
        <w:rPr>
          <w:kern w:val="22"/>
          <w:szCs w:val="22"/>
        </w:rPr>
        <w:t>particular sectors</w:t>
      </w:r>
      <w:proofErr w:type="gramEnd"/>
      <w:r w:rsidRPr="006F45CF">
        <w:rPr>
          <w:kern w:val="22"/>
          <w:szCs w:val="22"/>
        </w:rPr>
        <w:t>. Some mechanisms are multi-layered combining different elements of various mechanisms.</w:t>
      </w:r>
    </w:p>
    <w:p w14:paraId="1C7EC60B" w14:textId="77777777" w:rsidR="00E4233A" w:rsidRPr="006F45CF" w:rsidRDefault="00E4233A" w:rsidP="000C6C85">
      <w:pPr>
        <w:pStyle w:val="Para1"/>
        <w:keepNext/>
        <w:numPr>
          <w:ilvl w:val="0"/>
          <w:numId w:val="0"/>
        </w:numPr>
        <w:rPr>
          <w:i/>
          <w:iCs/>
          <w:kern w:val="22"/>
          <w:szCs w:val="22"/>
        </w:rPr>
      </w:pPr>
      <w:r w:rsidRPr="006F45CF">
        <w:rPr>
          <w:i/>
          <w:iCs/>
          <w:kern w:val="22"/>
          <w:szCs w:val="22"/>
        </w:rPr>
        <w:t>Conclusions</w:t>
      </w:r>
    </w:p>
    <w:p w14:paraId="46805C9A" w14:textId="77777777" w:rsidR="00E4233A" w:rsidRPr="006F45CF" w:rsidRDefault="00E4233A" w:rsidP="000C6C85">
      <w:pPr>
        <w:pStyle w:val="Para1"/>
        <w:tabs>
          <w:tab w:val="clear" w:pos="360"/>
        </w:tabs>
        <w:rPr>
          <w:kern w:val="22"/>
          <w:szCs w:val="22"/>
        </w:rPr>
      </w:pPr>
      <w:r w:rsidRPr="006F45CF">
        <w:rPr>
          <w:kern w:val="22"/>
          <w:szCs w:val="22"/>
        </w:rPr>
        <w:t xml:space="preserve">The Supplementary Protocol focuses on damage to biodiversity from LMOs, which poses </w:t>
      </w:r>
      <w:proofErr w:type="gramStart"/>
      <w:r w:rsidRPr="006F45CF">
        <w:rPr>
          <w:kern w:val="22"/>
          <w:szCs w:val="22"/>
        </w:rPr>
        <w:t>a number of</w:t>
      </w:r>
      <w:proofErr w:type="gramEnd"/>
      <w:r w:rsidRPr="006F45CF">
        <w:rPr>
          <w:kern w:val="22"/>
          <w:szCs w:val="22"/>
        </w:rPr>
        <w:t xml:space="preserve"> challenges for financial security mechanisms. One issue is the high uncertainty with respect to the probability of an incident and the potential scope of the damage. A further challenge is that first party financial security mechanisms do not seem to fit very well with the concept of damage to biodiversity as biodiversity is not generally attributed to or owned by an individual. Consequently, third party financial security mechanisms would seem to be more suitable.</w:t>
      </w:r>
    </w:p>
    <w:p w14:paraId="456D5A29" w14:textId="77777777" w:rsidR="00E4233A" w:rsidRPr="006F45CF" w:rsidRDefault="00E4233A" w:rsidP="000C6C85">
      <w:pPr>
        <w:pStyle w:val="Para1"/>
        <w:tabs>
          <w:tab w:val="clear" w:pos="360"/>
        </w:tabs>
        <w:rPr>
          <w:kern w:val="22"/>
          <w:szCs w:val="22"/>
        </w:rPr>
      </w:pPr>
      <w:r w:rsidRPr="006F45CF">
        <w:rPr>
          <w:kern w:val="22"/>
          <w:szCs w:val="22"/>
        </w:rPr>
        <w:t xml:space="preserve">The study identified possible providers of financial security for LMO-related damage to biodiversity in </w:t>
      </w:r>
      <w:r>
        <w:rPr>
          <w:kern w:val="22"/>
          <w:szCs w:val="22"/>
        </w:rPr>
        <w:t xml:space="preserve">the </w:t>
      </w:r>
      <w:r w:rsidRPr="006F45CF">
        <w:rPr>
          <w:kern w:val="22"/>
          <w:szCs w:val="22"/>
        </w:rPr>
        <w:t>light of the suitability of the financial security mechanism. Given the uncertainties surrounding the type of risk (biodiversity damage)</w:t>
      </w:r>
      <w:r>
        <w:rPr>
          <w:kern w:val="22"/>
          <w:szCs w:val="22"/>
        </w:rPr>
        <w:t>,</w:t>
      </w:r>
      <w:r w:rsidRPr="006F45CF">
        <w:rPr>
          <w:kern w:val="22"/>
          <w:szCs w:val="22"/>
        </w:rPr>
        <w:t xml:space="preserve"> there is a high reluctance among insurers to provide cover, which makes it unlikely that insurers would be able to provide third party liability cover for LMO</w:t>
      </w:r>
      <w:r>
        <w:rPr>
          <w:kern w:val="22"/>
          <w:szCs w:val="22"/>
        </w:rPr>
        <w:noBreakHyphen/>
      </w:r>
      <w:r w:rsidRPr="006F45CF">
        <w:rPr>
          <w:kern w:val="22"/>
          <w:szCs w:val="22"/>
        </w:rPr>
        <w:t>related damage to biodiversity. There may</w:t>
      </w:r>
      <w:r>
        <w:rPr>
          <w:kern w:val="22"/>
          <w:szCs w:val="22"/>
        </w:rPr>
        <w:t xml:space="preserve"> </w:t>
      </w:r>
      <w:r w:rsidRPr="006F45CF">
        <w:rPr>
          <w:kern w:val="22"/>
          <w:szCs w:val="22"/>
        </w:rPr>
        <w:t>be, however, other providers of financial security (for example larger operators in the supply chain) who might be willing to provide financial security either via self-insurance or via a risk-sharing agreement.</w:t>
      </w:r>
    </w:p>
    <w:p w14:paraId="0F28A50C" w14:textId="77777777" w:rsidR="00E4233A" w:rsidRPr="006F45CF" w:rsidRDefault="00E4233A" w:rsidP="000C6C85">
      <w:pPr>
        <w:pStyle w:val="Para1"/>
        <w:tabs>
          <w:tab w:val="clear" w:pos="360"/>
        </w:tabs>
        <w:rPr>
          <w:kern w:val="22"/>
          <w:szCs w:val="22"/>
        </w:rPr>
      </w:pPr>
      <w:r w:rsidRPr="006F45CF">
        <w:rPr>
          <w:kern w:val="22"/>
          <w:szCs w:val="22"/>
        </w:rPr>
        <w:t>In that respect</w:t>
      </w:r>
      <w:r>
        <w:rPr>
          <w:kern w:val="22"/>
          <w:szCs w:val="22"/>
        </w:rPr>
        <w:t>,</w:t>
      </w:r>
      <w:r w:rsidRPr="006F45CF">
        <w:rPr>
          <w:kern w:val="22"/>
          <w:szCs w:val="22"/>
        </w:rPr>
        <w:t xml:space="preserve"> </w:t>
      </w:r>
      <w:r>
        <w:rPr>
          <w:kern w:val="22"/>
          <w:szCs w:val="22"/>
        </w:rPr>
        <w:t>G</w:t>
      </w:r>
      <w:r w:rsidRPr="006F45CF">
        <w:rPr>
          <w:kern w:val="22"/>
          <w:szCs w:val="22"/>
        </w:rPr>
        <w:t xml:space="preserve">overnments could play a facilitative role to promote financial security, including by creating the enabling conditions for the development of a variety of financial security mechanisms.  </w:t>
      </w:r>
      <w:r w:rsidRPr="006F45CF">
        <w:rPr>
          <w:kern w:val="22"/>
          <w:szCs w:val="22"/>
        </w:rPr>
        <w:lastRenderedPageBreak/>
        <w:t>Moreover, it would be beneficial that information is shared on existing financial security mechanisms for damage to biodiversity.</w:t>
      </w:r>
    </w:p>
    <w:p w14:paraId="25508225" w14:textId="77777777" w:rsidR="00E4233A" w:rsidRPr="006F45CF" w:rsidRDefault="00E4233A" w:rsidP="000C6C85">
      <w:pPr>
        <w:pStyle w:val="Para1"/>
        <w:tabs>
          <w:tab w:val="clear" w:pos="360"/>
        </w:tabs>
        <w:rPr>
          <w:kern w:val="22"/>
          <w:szCs w:val="22"/>
        </w:rPr>
      </w:pPr>
      <w:r w:rsidRPr="006F45CF">
        <w:rPr>
          <w:kern w:val="22"/>
          <w:szCs w:val="22"/>
        </w:rPr>
        <w:t>The study showed that</w:t>
      </w:r>
      <w:r>
        <w:rPr>
          <w:kern w:val="22"/>
          <w:szCs w:val="22"/>
        </w:rPr>
        <w:t>,</w:t>
      </w:r>
      <w:r w:rsidRPr="006F45CF">
        <w:rPr>
          <w:kern w:val="22"/>
          <w:szCs w:val="22"/>
        </w:rPr>
        <w:t xml:space="preserve"> in </w:t>
      </w:r>
      <w:proofErr w:type="gramStart"/>
      <w:r w:rsidRPr="006F45CF">
        <w:rPr>
          <w:kern w:val="22"/>
          <w:szCs w:val="22"/>
        </w:rPr>
        <w:t>a number of</w:t>
      </w:r>
      <w:proofErr w:type="gramEnd"/>
      <w:r w:rsidRPr="006F45CF">
        <w:rPr>
          <w:kern w:val="22"/>
          <w:szCs w:val="22"/>
        </w:rPr>
        <w:t xml:space="preserve"> developing countries, experience with financial security mechanisms exists, including such informal mechanisms as de facto self-insurance as well as </w:t>
      </w:r>
      <w:proofErr w:type="spellStart"/>
      <w:r w:rsidRPr="006F45CF">
        <w:rPr>
          <w:kern w:val="22"/>
          <w:szCs w:val="22"/>
        </w:rPr>
        <w:t>ris</w:t>
      </w:r>
      <w:proofErr w:type="spellEnd"/>
      <w:r>
        <w:rPr>
          <w:kern w:val="22"/>
          <w:szCs w:val="22"/>
        </w:rPr>
        <w:t>\</w:t>
      </w:r>
      <w:r w:rsidRPr="006F45CF">
        <w:rPr>
          <w:kern w:val="22"/>
          <w:szCs w:val="22"/>
        </w:rPr>
        <w:t xml:space="preserve">-pooling among farmers. The administrative, </w:t>
      </w:r>
      <w:proofErr w:type="gramStart"/>
      <w:r w:rsidRPr="006F45CF">
        <w:rPr>
          <w:kern w:val="22"/>
          <w:szCs w:val="22"/>
        </w:rPr>
        <w:t>regulatory</w:t>
      </w:r>
      <w:proofErr w:type="gramEnd"/>
      <w:r w:rsidRPr="006F45CF">
        <w:rPr>
          <w:kern w:val="22"/>
          <w:szCs w:val="22"/>
        </w:rPr>
        <w:t xml:space="preserve"> and institutional challenges </w:t>
      </w:r>
      <w:r>
        <w:rPr>
          <w:kern w:val="22"/>
          <w:szCs w:val="22"/>
        </w:rPr>
        <w:t xml:space="preserve">that </w:t>
      </w:r>
      <w:r w:rsidRPr="006F45CF">
        <w:rPr>
          <w:kern w:val="22"/>
          <w:szCs w:val="22"/>
        </w:rPr>
        <w:t>many developing countries face would likely exacerbate the general difficulty to develop financial security mechanisms to cover damage to biodiversity caused by LMOs. International practice shows</w:t>
      </w:r>
      <w:r>
        <w:rPr>
          <w:kern w:val="22"/>
          <w:szCs w:val="22"/>
        </w:rPr>
        <w:t>,</w:t>
      </w:r>
      <w:r w:rsidRPr="006F45CF">
        <w:rPr>
          <w:kern w:val="22"/>
          <w:szCs w:val="22"/>
        </w:rPr>
        <w:t xml:space="preserve"> however</w:t>
      </w:r>
      <w:r>
        <w:rPr>
          <w:kern w:val="22"/>
          <w:szCs w:val="22"/>
        </w:rPr>
        <w:t>,</w:t>
      </w:r>
      <w:r w:rsidRPr="006F45CF">
        <w:rPr>
          <w:kern w:val="22"/>
          <w:szCs w:val="22"/>
        </w:rPr>
        <w:t xml:space="preserve"> that</w:t>
      </w:r>
      <w:r>
        <w:rPr>
          <w:kern w:val="22"/>
          <w:szCs w:val="22"/>
        </w:rPr>
        <w:t>,</w:t>
      </w:r>
      <w:r w:rsidRPr="006F45CF">
        <w:rPr>
          <w:kern w:val="22"/>
          <w:szCs w:val="22"/>
        </w:rPr>
        <w:t xml:space="preserve"> with adequate regulatory support, transboundary financial security mechanisms can be developed in which operators in developing countries could also participate.</w:t>
      </w:r>
    </w:p>
    <w:p w14:paraId="3C1800A6" w14:textId="6876B875" w:rsidR="00AD5A41" w:rsidRPr="006F45CF" w:rsidRDefault="00E4233A" w:rsidP="000C6C85">
      <w:pPr>
        <w:pStyle w:val="Para1"/>
        <w:tabs>
          <w:tab w:val="clear" w:pos="360"/>
        </w:tabs>
        <w:rPr>
          <w:kern w:val="22"/>
          <w:szCs w:val="22"/>
        </w:rPr>
      </w:pPr>
      <w:r w:rsidRPr="006F45CF">
        <w:rPr>
          <w:kern w:val="22"/>
          <w:szCs w:val="22"/>
        </w:rPr>
        <w:t xml:space="preserve">Further exploration of this topic would benefit from </w:t>
      </w:r>
      <w:r>
        <w:rPr>
          <w:kern w:val="22"/>
          <w:szCs w:val="22"/>
        </w:rPr>
        <w:t xml:space="preserve">an </w:t>
      </w:r>
      <w:r w:rsidRPr="006F45CF">
        <w:rPr>
          <w:kern w:val="22"/>
          <w:szCs w:val="22"/>
        </w:rPr>
        <w:t xml:space="preserve">exchange </w:t>
      </w:r>
      <w:r>
        <w:rPr>
          <w:kern w:val="22"/>
          <w:szCs w:val="22"/>
        </w:rPr>
        <w:t xml:space="preserve">of </w:t>
      </w:r>
      <w:r w:rsidRPr="006F45CF">
        <w:rPr>
          <w:kern w:val="22"/>
          <w:szCs w:val="22"/>
        </w:rPr>
        <w:t>information on the availability of financial security for damage to biodiversity.</w:t>
      </w:r>
      <w:r w:rsidR="00AD5A41" w:rsidRPr="006F45CF" w:rsidDel="00AD5A41">
        <w:rPr>
          <w:kern w:val="22"/>
          <w:szCs w:val="22"/>
        </w:rPr>
        <w:t xml:space="preserve"> </w:t>
      </w:r>
    </w:p>
    <w:p w14:paraId="271A0592" w14:textId="282DCEC4" w:rsidR="00D1440B" w:rsidRPr="00484B68" w:rsidRDefault="00047019" w:rsidP="00345BEB">
      <w:pPr>
        <w:pStyle w:val="Para1"/>
        <w:numPr>
          <w:ilvl w:val="0"/>
          <w:numId w:val="0"/>
        </w:numPr>
        <w:spacing w:before="100" w:after="100"/>
        <w:jc w:val="center"/>
      </w:pPr>
      <w:r w:rsidRPr="00965B8F">
        <w:t>_________</w:t>
      </w:r>
    </w:p>
    <w:sectPr w:rsidR="00D1440B" w:rsidRPr="00484B68" w:rsidSect="00314C25">
      <w:headerReference w:type="even" r:id="rId22"/>
      <w:headerReference w:type="default" r:id="rId23"/>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50DCFD8" w14:textId="77777777" w:rsidR="00ED18D5" w:rsidRDefault="00ED18D5" w:rsidP="00CF1848">
      <w:r>
        <w:separator/>
      </w:r>
    </w:p>
  </w:endnote>
  <w:endnote w:type="continuationSeparator" w:id="0">
    <w:p w14:paraId="776D1650" w14:textId="77777777" w:rsidR="00ED18D5" w:rsidRDefault="00ED18D5" w:rsidP="00CF184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2FF" w:usb1="400004FF"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07345DA" w14:textId="77777777" w:rsidR="00ED18D5" w:rsidRDefault="00ED18D5" w:rsidP="00CF1848">
      <w:r>
        <w:separator/>
      </w:r>
    </w:p>
  </w:footnote>
  <w:footnote w:type="continuationSeparator" w:id="0">
    <w:p w14:paraId="101A5727" w14:textId="77777777" w:rsidR="00ED18D5" w:rsidRDefault="00ED18D5" w:rsidP="00CF1848">
      <w:r>
        <w:continuationSeparator/>
      </w:r>
    </w:p>
  </w:footnote>
  <w:footnote w:id="1">
    <w:p w14:paraId="3D59092F" w14:textId="6BE32BCF" w:rsidR="00C0599E" w:rsidRPr="005D5421" w:rsidRDefault="00C0599E" w:rsidP="00101BDB">
      <w:pPr>
        <w:pStyle w:val="FootnoteText"/>
        <w:ind w:firstLine="0"/>
        <w:jc w:val="left"/>
      </w:pPr>
      <w:r>
        <w:rPr>
          <w:rStyle w:val="FootnoteReference"/>
        </w:rPr>
        <w:footnoteRef/>
      </w:r>
      <w:r>
        <w:t xml:space="preserve"> </w:t>
      </w:r>
      <w:r w:rsidRPr="00B445F9">
        <w:t>The number of Parties (3</w:t>
      </w:r>
      <w:r>
        <w:t>7</w:t>
      </w:r>
      <w:r w:rsidRPr="00B445F9">
        <w:t xml:space="preserve">) is based on the responses to </w:t>
      </w:r>
      <w:r w:rsidR="00E151CB">
        <w:t>q</w:t>
      </w:r>
      <w:r w:rsidRPr="00B445F9">
        <w:t xml:space="preserve">uestion 170 from all fourth </w:t>
      </w:r>
      <w:r w:rsidRPr="005D5421">
        <w:t xml:space="preserve">national reports received </w:t>
      </w:r>
      <w:r w:rsidR="009674E2" w:rsidRPr="005D5421">
        <w:t>by</w:t>
      </w:r>
      <w:r w:rsidRPr="005D5421">
        <w:t xml:space="preserve"> the date of preparation of this note. Further information provided by Parties to the Supplementary Protocol in their fourth national reports is provided in section V below.</w:t>
      </w:r>
    </w:p>
  </w:footnote>
  <w:footnote w:id="2">
    <w:p w14:paraId="1DECA9F3" w14:textId="03DFB600" w:rsidR="00AB2BF2" w:rsidRPr="003C4D60" w:rsidRDefault="00AB2BF2" w:rsidP="00101BDB">
      <w:pPr>
        <w:pStyle w:val="FootnoteText"/>
        <w:ind w:firstLine="0"/>
      </w:pPr>
      <w:r w:rsidRPr="005D5421">
        <w:rPr>
          <w:rStyle w:val="FootnoteReference"/>
        </w:rPr>
        <w:footnoteRef/>
      </w:r>
      <w:r w:rsidRPr="005D5421">
        <w:t xml:space="preserve"> </w:t>
      </w:r>
      <w:r w:rsidR="00BB6A14" w:rsidRPr="005D5421">
        <w:t xml:space="preserve">Notification </w:t>
      </w:r>
      <w:hyperlink r:id="rId1" w:history="1">
        <w:r w:rsidRPr="005D5421">
          <w:rPr>
            <w:rStyle w:val="Hyperlink"/>
          </w:rPr>
          <w:t>2021-038</w:t>
        </w:r>
      </w:hyperlink>
      <w:r w:rsidRPr="005D5421">
        <w:t xml:space="preserve"> of 25 May 2021.</w:t>
      </w:r>
      <w:r>
        <w:t xml:space="preserve"> </w:t>
      </w:r>
    </w:p>
  </w:footnote>
  <w:footnote w:id="3">
    <w:p w14:paraId="1D85E4E7" w14:textId="470D6BC4" w:rsidR="003C4D60" w:rsidRPr="003C4D60" w:rsidRDefault="003C4D60" w:rsidP="00101BDB">
      <w:pPr>
        <w:pStyle w:val="FootnoteText"/>
        <w:ind w:firstLine="0"/>
      </w:pPr>
      <w:r>
        <w:rPr>
          <w:rStyle w:val="FootnoteReference"/>
        </w:rPr>
        <w:footnoteRef/>
      </w:r>
      <w:r>
        <w:t xml:space="preserve"> </w:t>
      </w:r>
      <w:hyperlink r:id="rId2" w:history="1">
        <w:r w:rsidRPr="0018139D">
          <w:rPr>
            <w:rStyle w:val="Hyperlink"/>
          </w:rPr>
          <w:t>http://bch.cbd.int/protocol/supplementary/Study.shtml</w:t>
        </w:r>
      </w:hyperlink>
      <w:r w:rsidR="009E3638">
        <w:rPr>
          <w:lang w:val="en-US"/>
        </w:rPr>
        <w:t>.</w:t>
      </w:r>
      <w:r>
        <w:t xml:space="preserve"> </w:t>
      </w:r>
    </w:p>
  </w:footnote>
  <w:footnote w:id="4">
    <w:p w14:paraId="09B85CE4" w14:textId="273D7090" w:rsidR="00AE5564" w:rsidRPr="00AE5564" w:rsidRDefault="00AE5564" w:rsidP="00101BDB">
      <w:pPr>
        <w:pStyle w:val="FootnoteText"/>
        <w:ind w:firstLine="0"/>
      </w:pPr>
      <w:r>
        <w:rPr>
          <w:rStyle w:val="FootnoteReference"/>
        </w:rPr>
        <w:footnoteRef/>
      </w:r>
      <w:r>
        <w:t xml:space="preserve"> </w:t>
      </w:r>
      <w:r w:rsidR="00F21E29">
        <w:t xml:space="preserve">Available for download </w:t>
      </w:r>
      <w:r w:rsidR="000B535A" w:rsidRPr="000B535A">
        <w:rPr>
          <w:lang w:val="en-US"/>
        </w:rPr>
        <w:t xml:space="preserve">in </w:t>
      </w:r>
      <w:hyperlink r:id="rId3" w:history="1">
        <w:r w:rsidR="000B535A" w:rsidRPr="000B535A">
          <w:rPr>
            <w:rStyle w:val="Hyperlink"/>
            <w:lang w:val="en-US"/>
          </w:rPr>
          <w:t>Arabic</w:t>
        </w:r>
      </w:hyperlink>
      <w:r w:rsidR="000B535A" w:rsidRPr="000B535A">
        <w:rPr>
          <w:lang w:val="en-US"/>
        </w:rPr>
        <w:t xml:space="preserve">, </w:t>
      </w:r>
      <w:hyperlink r:id="rId4" w:history="1">
        <w:r w:rsidR="000B535A" w:rsidRPr="000B535A">
          <w:rPr>
            <w:rStyle w:val="Hyperlink"/>
            <w:lang w:val="en-US"/>
          </w:rPr>
          <w:t>Chinese</w:t>
        </w:r>
      </w:hyperlink>
      <w:r w:rsidR="000B535A" w:rsidRPr="000B535A">
        <w:rPr>
          <w:lang w:val="en-US"/>
        </w:rPr>
        <w:t xml:space="preserve">, </w:t>
      </w:r>
      <w:hyperlink r:id="rId5" w:history="1">
        <w:r w:rsidR="000B535A" w:rsidRPr="000B535A">
          <w:rPr>
            <w:rStyle w:val="Hyperlink"/>
            <w:lang w:val="en-US"/>
          </w:rPr>
          <w:t>English</w:t>
        </w:r>
      </w:hyperlink>
      <w:r w:rsidR="000B535A" w:rsidRPr="000B535A">
        <w:rPr>
          <w:lang w:val="en-US"/>
        </w:rPr>
        <w:t xml:space="preserve">, </w:t>
      </w:r>
      <w:hyperlink r:id="rId6" w:history="1">
        <w:r w:rsidR="000B535A" w:rsidRPr="000B535A">
          <w:rPr>
            <w:rStyle w:val="Hyperlink"/>
            <w:lang w:val="en-US"/>
          </w:rPr>
          <w:t>French</w:t>
        </w:r>
      </w:hyperlink>
      <w:r w:rsidR="000B535A" w:rsidRPr="000B535A">
        <w:rPr>
          <w:lang w:val="en-US"/>
        </w:rPr>
        <w:t xml:space="preserve">, </w:t>
      </w:r>
      <w:hyperlink r:id="rId7" w:history="1">
        <w:r w:rsidR="000B535A" w:rsidRPr="000B535A">
          <w:rPr>
            <w:rStyle w:val="Hyperlink"/>
            <w:lang w:val="en-US"/>
          </w:rPr>
          <w:t>Russian</w:t>
        </w:r>
      </w:hyperlink>
      <w:r w:rsidR="000B535A" w:rsidRPr="000B535A">
        <w:rPr>
          <w:lang w:val="en-US"/>
        </w:rPr>
        <w:t xml:space="preserve"> or </w:t>
      </w:r>
      <w:hyperlink r:id="rId8" w:history="1">
        <w:r w:rsidR="000B535A" w:rsidRPr="000B535A">
          <w:rPr>
            <w:rStyle w:val="Hyperlink"/>
            <w:lang w:val="en-US"/>
          </w:rPr>
          <w:t>Spanish</w:t>
        </w:r>
      </w:hyperlink>
      <w:r w:rsidR="000B535A">
        <w:t>.</w:t>
      </w:r>
    </w:p>
  </w:footnote>
  <w:footnote w:id="5">
    <w:p w14:paraId="2D91C11E" w14:textId="4482B8DE" w:rsidR="00BF00E5" w:rsidRPr="00BF00E5" w:rsidRDefault="00BF00E5" w:rsidP="00101BDB">
      <w:pPr>
        <w:pStyle w:val="FootnoteText"/>
        <w:ind w:firstLine="0"/>
      </w:pPr>
      <w:r>
        <w:rPr>
          <w:rStyle w:val="FootnoteReference"/>
        </w:rPr>
        <w:footnoteRef/>
      </w:r>
      <w:r>
        <w:t xml:space="preserve"> Notification </w:t>
      </w:r>
      <w:hyperlink r:id="rId9" w:history="1">
        <w:r w:rsidRPr="00BF00E5">
          <w:rPr>
            <w:rStyle w:val="Hyperlink"/>
          </w:rPr>
          <w:t>2021-083</w:t>
        </w:r>
      </w:hyperlink>
      <w:r>
        <w:t xml:space="preserve"> of 9 December 2021.</w:t>
      </w:r>
    </w:p>
  </w:footnote>
  <w:footnote w:id="6">
    <w:p w14:paraId="4FF4F76F" w14:textId="54CF0270" w:rsidR="009B377F" w:rsidRPr="00B90185" w:rsidRDefault="009B377F" w:rsidP="006B70ED">
      <w:pPr>
        <w:pStyle w:val="FootnoteText"/>
        <w:ind w:firstLine="0"/>
        <w:jc w:val="left"/>
      </w:pPr>
      <w:r>
        <w:rPr>
          <w:rStyle w:val="FootnoteReference"/>
        </w:rPr>
        <w:footnoteRef/>
      </w:r>
      <w:r>
        <w:t xml:space="preserve"> </w:t>
      </w:r>
      <w:r w:rsidR="00CB4C01" w:rsidRPr="00CB4C01">
        <w:t xml:space="preserve">Documents </w:t>
      </w:r>
      <w:hyperlink r:id="rId10" w:history="1">
        <w:r w:rsidR="00CB4C01" w:rsidRPr="00277CA7">
          <w:rPr>
            <w:rStyle w:val="Hyperlink"/>
          </w:rPr>
          <w:t>CBD/SBI/3/3</w:t>
        </w:r>
      </w:hyperlink>
      <w:r w:rsidR="00CB4C01" w:rsidRPr="00CB4C01">
        <w:t xml:space="preserve"> and </w:t>
      </w:r>
      <w:hyperlink r:id="rId11" w:history="1">
        <w:r w:rsidR="00CB4C01" w:rsidRPr="00245A73">
          <w:rPr>
            <w:rStyle w:val="Hyperlink"/>
          </w:rPr>
          <w:t>CBD/SBI/3/3/Add.1</w:t>
        </w:r>
      </w:hyperlink>
      <w:r w:rsidR="00CB4C01" w:rsidRPr="00CB4C01">
        <w:t xml:space="preserve"> on the fourth assessment and review of the effectiveness of the Cartagena Protocol and the final evaluation of the Strategic Plan for the Cartagena Protocol on Biosafety for the period 2011-2020 </w:t>
      </w:r>
      <w:r w:rsidR="00E06907">
        <w:t xml:space="preserve">also </w:t>
      </w:r>
      <w:r w:rsidR="00CB4C01" w:rsidRPr="00CB4C01">
        <w:t>include an analysis of information from fourth national reports relevant to</w:t>
      </w:r>
      <w:r w:rsidR="00CB4C01">
        <w:t xml:space="preserve"> the</w:t>
      </w:r>
      <w:r w:rsidR="00CB4C01" w:rsidRPr="00CB4C01">
        <w:t xml:space="preserve"> indicators </w:t>
      </w:r>
      <w:r w:rsidR="00AF07BB">
        <w:t xml:space="preserve">of the Strategic Plan concerning </w:t>
      </w:r>
      <w:r w:rsidR="00CB4C01" w:rsidRPr="00B90185">
        <w:t>liability and redress</w:t>
      </w:r>
      <w:r w:rsidR="00AF07BB" w:rsidRPr="00B90185">
        <w:t xml:space="preserve">. </w:t>
      </w:r>
    </w:p>
  </w:footnote>
  <w:footnote w:id="7">
    <w:p w14:paraId="2202557B" w14:textId="4E4E1434" w:rsidR="0012686E" w:rsidRPr="0012686E" w:rsidRDefault="0012686E" w:rsidP="006B70ED">
      <w:pPr>
        <w:pStyle w:val="FootnoteText"/>
        <w:ind w:firstLine="0"/>
      </w:pPr>
      <w:r w:rsidRPr="00B90185">
        <w:rPr>
          <w:rStyle w:val="FootnoteReference"/>
        </w:rPr>
        <w:footnoteRef/>
      </w:r>
      <w:r w:rsidRPr="00B90185">
        <w:t xml:space="preserve"> Due to rounding</w:t>
      </w:r>
      <w:r w:rsidR="007E7890" w:rsidRPr="00B90185">
        <w:t>,</w:t>
      </w:r>
      <w:r w:rsidRPr="00B90185">
        <w:t xml:space="preserve"> the </w:t>
      </w:r>
      <w:r w:rsidR="00315C0B" w:rsidRPr="00B90185">
        <w:t xml:space="preserve">sum of </w:t>
      </w:r>
      <w:r w:rsidRPr="00B90185">
        <w:t>percentages do</w:t>
      </w:r>
      <w:r w:rsidR="00315C0B" w:rsidRPr="00B90185">
        <w:t xml:space="preserve">es not always </w:t>
      </w:r>
      <w:r w:rsidR="00A244C1" w:rsidRPr="00B90185">
        <w:t>equal 100 in this section</w:t>
      </w:r>
      <w:r w:rsidRPr="00B90185">
        <w:t>.</w:t>
      </w:r>
    </w:p>
  </w:footnote>
  <w:footnote w:id="8">
    <w:p w14:paraId="607799EA" w14:textId="20B7B7D2" w:rsidR="00175042" w:rsidRPr="00175042" w:rsidRDefault="00175042" w:rsidP="006B70ED">
      <w:pPr>
        <w:pStyle w:val="FootnoteText"/>
        <w:ind w:firstLine="0"/>
      </w:pPr>
      <w:r>
        <w:rPr>
          <w:rStyle w:val="FootnoteReference"/>
        </w:rPr>
        <w:footnoteRef/>
      </w:r>
      <w:r>
        <w:t xml:space="preserve"> </w:t>
      </w:r>
      <w:r w:rsidR="000F2E78">
        <w:t xml:space="preserve">The </w:t>
      </w:r>
      <w:r w:rsidR="00E12DC7">
        <w:t>g</w:t>
      </w:r>
      <w:r w:rsidR="000F2E78">
        <w:t xml:space="preserve">roup of Parties responding </w:t>
      </w:r>
      <w:r w:rsidR="00D50E93">
        <w:t>affirmativ</w:t>
      </w:r>
      <w:r w:rsidR="00EF7D95">
        <w:t xml:space="preserve">ely </w:t>
      </w:r>
      <w:r w:rsidR="000F2E78">
        <w:t>to question 173</w:t>
      </w:r>
      <w:r w:rsidR="00525AFE">
        <w:t> </w:t>
      </w:r>
      <w:r w:rsidR="000F2E78">
        <w:t xml:space="preserve">(a) </w:t>
      </w:r>
      <w:r w:rsidR="00EF7D95">
        <w:t xml:space="preserve">was not the same group of Parties that responded </w:t>
      </w:r>
      <w:r w:rsidR="00D50E93">
        <w:t>affirmatively</w:t>
      </w:r>
      <w:r w:rsidR="00EF7D95">
        <w:t xml:space="preserve"> to question </w:t>
      </w:r>
      <w:r w:rsidR="000F2E78">
        <w:t>173</w:t>
      </w:r>
      <w:r w:rsidR="00525AFE">
        <w:t> </w:t>
      </w:r>
      <w:r w:rsidR="000F2E78">
        <w:t>(b</w:t>
      </w:r>
      <w:r w:rsidR="00326AA0">
        <w:t>)</w:t>
      </w:r>
      <w:r w:rsidR="00525AFE">
        <w:t>,</w:t>
      </w:r>
      <w:r w:rsidR="000F2E78">
        <w:t xml:space="preserve"> </w:t>
      </w:r>
      <w:r w:rsidR="000C556F">
        <w:t xml:space="preserve">resulting in </w:t>
      </w:r>
      <w:r w:rsidR="000F2E78">
        <w:t xml:space="preserve">a total of 36 Parties </w:t>
      </w:r>
      <w:r w:rsidR="00DE5B66">
        <w:t>respond</w:t>
      </w:r>
      <w:r w:rsidR="00481686">
        <w:t>ing</w:t>
      </w:r>
      <w:r w:rsidR="00DE5B66">
        <w:t xml:space="preserve"> </w:t>
      </w:r>
      <w:r w:rsidR="00D50E93">
        <w:t>affirmatively</w:t>
      </w:r>
      <w:r w:rsidR="00DE5B66">
        <w:t xml:space="preserve"> to </w:t>
      </w:r>
      <w:r w:rsidR="00567E63">
        <w:t>either</w:t>
      </w:r>
      <w:r w:rsidR="00DE5B66">
        <w:t xml:space="preserve"> of these</w:t>
      </w:r>
      <w:r w:rsidR="00047019">
        <w:t xml:space="preserve"> two</w:t>
      </w:r>
      <w:r w:rsidR="00DE5B66">
        <w:t xml:space="preserve"> questions. </w:t>
      </w:r>
    </w:p>
  </w:footnote>
  <w:footnote w:id="9">
    <w:p w14:paraId="3CAC9FA4" w14:textId="2469F804" w:rsidR="00A30DE6" w:rsidRPr="00A30DE6" w:rsidRDefault="00A30DE6" w:rsidP="006B70ED">
      <w:pPr>
        <w:pStyle w:val="FootnoteText"/>
        <w:ind w:firstLine="0"/>
        <w:jc w:val="left"/>
      </w:pPr>
      <w:r>
        <w:rPr>
          <w:rStyle w:val="FootnoteReference"/>
        </w:rPr>
        <w:footnoteRef/>
      </w:r>
      <w:r>
        <w:t xml:space="preserve"> Parties were invited to select all types of measures that apply to their situation. Several options </w:t>
      </w:r>
      <w:r w:rsidR="001E0BB9">
        <w:t>m</w:t>
      </w:r>
      <w:r>
        <w:t>ay have been selected by each Party and therefore, the cumulative total of the responses is not equivalent to the number of Parties that reported on this question (1</w:t>
      </w:r>
      <w:r w:rsidR="00A52C1D">
        <w:t>3</w:t>
      </w:r>
      <w:r>
        <w:t xml:space="preserve"> Parties).</w:t>
      </w:r>
    </w:p>
  </w:footnote>
  <w:footnote w:id="10">
    <w:p w14:paraId="47BF94E4" w14:textId="105C853A" w:rsidR="000F5710" w:rsidRDefault="000F5710" w:rsidP="006B70ED">
      <w:pPr>
        <w:pStyle w:val="FootnoteText"/>
        <w:suppressLineNumbers/>
        <w:suppressAutoHyphens/>
        <w:ind w:firstLine="0"/>
        <w:jc w:val="left"/>
        <w:rPr>
          <w:szCs w:val="18"/>
          <w:lang w:val="en-CA"/>
        </w:rPr>
      </w:pPr>
      <w:r>
        <w:rPr>
          <w:rStyle w:val="FootnoteReference"/>
          <w:szCs w:val="18"/>
        </w:rPr>
        <w:footnoteRef/>
      </w:r>
      <w:r>
        <w:rPr>
          <w:szCs w:val="18"/>
        </w:rPr>
        <w:t xml:space="preserve"> </w:t>
      </w:r>
      <w:r w:rsidR="0035291B" w:rsidRPr="0035291B">
        <w:rPr>
          <w:szCs w:val="18"/>
        </w:rPr>
        <w:t xml:space="preserve">In accordance with </w:t>
      </w:r>
      <w:r w:rsidR="007C3F77">
        <w:rPr>
          <w:szCs w:val="18"/>
        </w:rPr>
        <w:t>A</w:t>
      </w:r>
      <w:r w:rsidR="0035291B" w:rsidRPr="0035291B">
        <w:rPr>
          <w:szCs w:val="18"/>
        </w:rPr>
        <w:t xml:space="preserve">rticle 14, paragraph 1, of the Supplementary Protocol and subject to paragraph 2 of Article 32 of the Convention, the Conference of the Parties serving as </w:t>
      </w:r>
      <w:r w:rsidR="0035291B" w:rsidRPr="00467946">
        <w:rPr>
          <w:szCs w:val="18"/>
        </w:rPr>
        <w:t>the meeting of the Parties to the Protocol shall serve as the meeting of the Parties to the Supplementary Protocol. Consequently, th</w:t>
      </w:r>
      <w:r w:rsidR="0035291B" w:rsidRPr="0035291B">
        <w:rPr>
          <w:szCs w:val="18"/>
        </w:rPr>
        <w:t>e present decision has been taken by Parties to the Supplementary Protocol</w:t>
      </w:r>
      <w:r w:rsidR="00665D46">
        <w:rPr>
          <w:szCs w:val="18"/>
        </w:rPr>
        <w:t>.</w:t>
      </w:r>
    </w:p>
  </w:footnote>
  <w:footnote w:id="11">
    <w:p w14:paraId="73031761" w14:textId="130FDFFF" w:rsidR="00974FB1" w:rsidRPr="00974FB1" w:rsidRDefault="00974FB1" w:rsidP="006B70ED">
      <w:pPr>
        <w:pStyle w:val="FootnoteText"/>
        <w:ind w:firstLine="0"/>
        <w:jc w:val="left"/>
        <w:rPr>
          <w:lang w:val="en-US"/>
        </w:rPr>
      </w:pPr>
      <w:r>
        <w:rPr>
          <w:rStyle w:val="FootnoteReference"/>
        </w:rPr>
        <w:footnoteRef/>
      </w:r>
      <w:r w:rsidR="003B1AB8">
        <w:t xml:space="preserve"> </w:t>
      </w:r>
      <w:r w:rsidR="001E1E41">
        <w:t>M</w:t>
      </w:r>
      <w:r w:rsidR="00E67184" w:rsidRPr="00CC0AA4">
        <w:t xml:space="preserve">ade available in document </w:t>
      </w:r>
      <w:hyperlink r:id="rId12" w:history="1">
        <w:r w:rsidR="00E67184" w:rsidRPr="009208B0">
          <w:rPr>
            <w:rStyle w:val="Hyperlink"/>
          </w:rPr>
          <w:t>CBD/CP/MOP/10/INF/1</w:t>
        </w:r>
      </w:hyperlink>
      <w:r w:rsidR="003B1AB8">
        <w:rPr>
          <w:lang w:val="en-US"/>
        </w:rPr>
        <w:t xml:space="preserve">. </w:t>
      </w:r>
      <w:r w:rsidR="003B1AB8" w:rsidRPr="009A56B2">
        <w:rPr>
          <w:lang w:val="en-US"/>
        </w:rPr>
        <w:t>T</w:t>
      </w:r>
      <w:r w:rsidR="00D418F8" w:rsidRPr="009A56B2">
        <w:rPr>
          <w:lang w:val="en-US"/>
        </w:rPr>
        <w:t xml:space="preserve">he executive summary of the </w:t>
      </w:r>
      <w:r w:rsidR="00434199" w:rsidRPr="009A56B2">
        <w:rPr>
          <w:lang w:val="en-US"/>
        </w:rPr>
        <w:t xml:space="preserve">study is available in the six </w:t>
      </w:r>
      <w:r w:rsidR="009A56B2" w:rsidRPr="009A56B2">
        <w:rPr>
          <w:lang w:val="en-US"/>
        </w:rPr>
        <w:t xml:space="preserve">official languages of the </w:t>
      </w:r>
      <w:r w:rsidR="00434199" w:rsidRPr="009A56B2">
        <w:rPr>
          <w:lang w:val="en-US"/>
        </w:rPr>
        <w:t>United Nations in the annex to document CBD/CP/MOP/10/9.</w:t>
      </w:r>
    </w:p>
  </w:footnote>
  <w:footnote w:id="12">
    <w:p w14:paraId="647EAFA3" w14:textId="77777777" w:rsidR="00E4233A" w:rsidRPr="001147DD" w:rsidRDefault="00E4233A" w:rsidP="001147DD">
      <w:pPr>
        <w:pStyle w:val="FootnoteText"/>
        <w:ind w:firstLine="0"/>
        <w:rPr>
          <w:szCs w:val="18"/>
          <w:lang w:val="en-US"/>
        </w:rPr>
      </w:pPr>
      <w:r w:rsidRPr="001147DD">
        <w:rPr>
          <w:rStyle w:val="FootnoteReference"/>
          <w:sz w:val="18"/>
          <w:szCs w:val="18"/>
        </w:rPr>
        <w:footnoteRef/>
      </w:r>
      <w:r w:rsidRPr="001147DD">
        <w:rPr>
          <w:szCs w:val="18"/>
        </w:rPr>
        <w:t xml:space="preserve"> From CBD/CP/MOP/10/INF/1, Executive Summary.</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BC20A3F" w14:textId="01B3938D" w:rsidR="00C97992" w:rsidRPr="00134846" w:rsidRDefault="007A14FA" w:rsidP="00534681">
        <w:pPr>
          <w:pStyle w:val="Header"/>
          <w:rPr>
            <w:lang w:val="fr-FR"/>
          </w:rPr>
        </w:pPr>
        <w:r>
          <w:rPr>
            <w:lang w:val="fr-FR"/>
          </w:rPr>
          <w:t>CBD/CP/MOP/10/9</w:t>
        </w:r>
      </w:p>
    </w:sdtContent>
  </w:sdt>
  <w:p w14:paraId="1E0FDE0B" w14:textId="77777777" w:rsidR="00C97992" w:rsidRPr="00134846" w:rsidRDefault="00C97992" w:rsidP="00534681">
    <w:pPr>
      <w:pStyle w:val="Header"/>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Pr="00134846">
      <w:rPr>
        <w:noProof/>
        <w:lang w:val="fr-FR"/>
      </w:rPr>
      <w:t>2</w:t>
    </w:r>
    <w:r>
      <w:rPr>
        <w:noProof/>
      </w:rPr>
      <w:fldChar w:fldCharType="end"/>
    </w:r>
  </w:p>
  <w:p w14:paraId="61C60697" w14:textId="77777777" w:rsidR="00C97992" w:rsidRPr="00134846" w:rsidRDefault="00C97992">
    <w:pPr>
      <w:pStyle w:val="Header"/>
      <w:rPr>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2C4EC37E" w14:textId="37963187" w:rsidR="00C97992" w:rsidRPr="00134846" w:rsidRDefault="007A14FA" w:rsidP="009505C9">
        <w:pPr>
          <w:pStyle w:val="Header"/>
          <w:jc w:val="right"/>
          <w:rPr>
            <w:lang w:val="fr-FR"/>
          </w:rPr>
        </w:pPr>
        <w:r>
          <w:rPr>
            <w:lang w:val="fr-FR"/>
          </w:rPr>
          <w:t>CBD/CP/MOP/10/9</w:t>
        </w:r>
      </w:p>
    </w:sdtContent>
  </w:sdt>
  <w:p w14:paraId="64AE8439" w14:textId="77777777" w:rsidR="00C97992" w:rsidRPr="00134846" w:rsidRDefault="00C97992" w:rsidP="009505C9">
    <w:pPr>
      <w:pStyle w:val="Header"/>
      <w:jc w:val="right"/>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Pr="00134846">
      <w:rPr>
        <w:noProof/>
        <w:lang w:val="fr-FR"/>
      </w:rPr>
      <w:t>3</w:t>
    </w:r>
    <w:r>
      <w:rPr>
        <w:noProof/>
      </w:rPr>
      <w:fldChar w:fldCharType="end"/>
    </w:r>
  </w:p>
  <w:p w14:paraId="16137B8A" w14:textId="77777777" w:rsidR="00C97992" w:rsidRPr="00134846" w:rsidRDefault="00C97992">
    <w:pPr>
      <w:pStyle w:val="Header"/>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567868"/>
    <w:multiLevelType w:val="hybridMultilevel"/>
    <w:tmpl w:val="D916D63A"/>
    <w:lvl w:ilvl="0" w:tplc="29109CA6">
      <w:start w:val="1"/>
      <w:numFmt w:val="decimal"/>
      <w:lvlText w:val="%1."/>
      <w:lvlJc w:val="left"/>
      <w:pPr>
        <w:ind w:left="644" w:hanging="360"/>
      </w:pPr>
      <w:rPr>
        <w:rFonts w:ascii="Times New Roman" w:eastAsia="Times New Roman" w:hAnsi="Times New Roman" w:cs="Times New Roman"/>
        <w:b w:val="0"/>
        <w:i w:val="0"/>
      </w:rPr>
    </w:lvl>
    <w:lvl w:ilvl="1" w:tplc="133C4270">
      <w:start w:val="1"/>
      <w:numFmt w:val="lowerLetter"/>
      <w:lvlText w:val="(%2)"/>
      <w:lvlJc w:val="left"/>
      <w:pPr>
        <w:ind w:left="1364" w:hanging="360"/>
      </w:pPr>
      <w:rPr>
        <w:b w:val="0"/>
        <w:i w:val="0"/>
      </w:rPr>
    </w:lvl>
    <w:lvl w:ilvl="2" w:tplc="1009001B">
      <w:start w:val="1"/>
      <w:numFmt w:val="lowerRoman"/>
      <w:lvlText w:val="%3."/>
      <w:lvlJc w:val="right"/>
      <w:pPr>
        <w:ind w:left="2084" w:hanging="180"/>
      </w:pPr>
    </w:lvl>
    <w:lvl w:ilvl="3" w:tplc="1009000F">
      <w:start w:val="1"/>
      <w:numFmt w:val="decimal"/>
      <w:lvlText w:val="%4."/>
      <w:lvlJc w:val="left"/>
      <w:pPr>
        <w:ind w:left="2804" w:hanging="360"/>
      </w:pPr>
    </w:lvl>
    <w:lvl w:ilvl="4" w:tplc="10090019">
      <w:start w:val="1"/>
      <w:numFmt w:val="lowerLetter"/>
      <w:lvlText w:val="%5."/>
      <w:lvlJc w:val="left"/>
      <w:pPr>
        <w:ind w:left="3524" w:hanging="360"/>
      </w:pPr>
    </w:lvl>
    <w:lvl w:ilvl="5" w:tplc="1009001B">
      <w:start w:val="1"/>
      <w:numFmt w:val="lowerRoman"/>
      <w:lvlText w:val="%6."/>
      <w:lvlJc w:val="right"/>
      <w:pPr>
        <w:ind w:left="4244" w:hanging="180"/>
      </w:pPr>
    </w:lvl>
    <w:lvl w:ilvl="6" w:tplc="1009000F">
      <w:start w:val="1"/>
      <w:numFmt w:val="decimal"/>
      <w:lvlText w:val="%7."/>
      <w:lvlJc w:val="left"/>
      <w:pPr>
        <w:ind w:left="4964" w:hanging="360"/>
      </w:pPr>
    </w:lvl>
    <w:lvl w:ilvl="7" w:tplc="10090019">
      <w:start w:val="1"/>
      <w:numFmt w:val="lowerLetter"/>
      <w:lvlText w:val="%8."/>
      <w:lvlJc w:val="left"/>
      <w:pPr>
        <w:ind w:left="5684" w:hanging="360"/>
      </w:pPr>
    </w:lvl>
    <w:lvl w:ilvl="8" w:tplc="1009001B">
      <w:start w:val="1"/>
      <w:numFmt w:val="lowerRoman"/>
      <w:lvlText w:val="%9."/>
      <w:lvlJc w:val="right"/>
      <w:pPr>
        <w:ind w:left="6404" w:hanging="180"/>
      </w:pPr>
    </w:lvl>
  </w:abstractNum>
  <w:abstractNum w:abstractNumId="1" w15:restartNumberingAfterBreak="0">
    <w:nsid w:val="09EA0DD7"/>
    <w:multiLevelType w:val="hybridMultilevel"/>
    <w:tmpl w:val="2E14FDC0"/>
    <w:lvl w:ilvl="0" w:tplc="561613B4">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 w15:restartNumberingAfterBreak="0">
    <w:nsid w:val="0C176F62"/>
    <w:multiLevelType w:val="hybridMultilevel"/>
    <w:tmpl w:val="07A0D424"/>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 w15:restartNumberingAfterBreak="0">
    <w:nsid w:val="0D150F30"/>
    <w:multiLevelType w:val="multilevel"/>
    <w:tmpl w:val="87123E96"/>
    <w:lvl w:ilvl="0">
      <w:start w:val="20"/>
      <w:numFmt w:val="decimal"/>
      <w:lvlText w:val="%1."/>
      <w:lvlJc w:val="left"/>
      <w:pPr>
        <w:tabs>
          <w:tab w:val="num" w:pos="3240"/>
        </w:tabs>
        <w:ind w:left="3240" w:hanging="360"/>
      </w:pPr>
      <w:rPr>
        <w:rFonts w:hint="default"/>
        <w:b w:val="0"/>
        <w:bCs/>
        <w:i w:val="0"/>
        <w:iCs/>
      </w:rPr>
    </w:lvl>
    <w:lvl w:ilvl="1">
      <w:start w:val="1"/>
      <w:numFmt w:val="decimal"/>
      <w:lvlText w:val="%2."/>
      <w:lvlJc w:val="left"/>
      <w:pPr>
        <w:tabs>
          <w:tab w:val="num" w:pos="3960"/>
        </w:tabs>
        <w:ind w:left="3960" w:hanging="360"/>
      </w:pPr>
      <w:rPr>
        <w:rFonts w:hint="default"/>
      </w:rPr>
    </w:lvl>
    <w:lvl w:ilvl="2">
      <w:start w:val="1"/>
      <w:numFmt w:val="upperLetter"/>
      <w:lvlText w:val="%3."/>
      <w:lvlJc w:val="left"/>
      <w:pPr>
        <w:ind w:left="4680" w:hanging="360"/>
      </w:pPr>
      <w:rPr>
        <w:rFonts w:hint="default"/>
      </w:rPr>
    </w:lvl>
    <w:lvl w:ilvl="3">
      <w:start w:val="1"/>
      <w:numFmt w:val="lowerLetter"/>
      <w:lvlText w:val="(%4)"/>
      <w:lvlJc w:val="left"/>
      <w:pPr>
        <w:ind w:left="5040" w:firstLine="0"/>
      </w:pPr>
      <w:rPr>
        <w:rFonts w:hint="default"/>
      </w:rPr>
    </w:lvl>
    <w:lvl w:ilvl="4">
      <w:start w:val="1"/>
      <w:numFmt w:val="decimal"/>
      <w:lvlText w:val="%5."/>
      <w:lvlJc w:val="left"/>
      <w:pPr>
        <w:tabs>
          <w:tab w:val="num" w:pos="6120"/>
        </w:tabs>
        <w:ind w:left="6120" w:hanging="360"/>
      </w:pPr>
      <w:rPr>
        <w:rFonts w:hint="default"/>
      </w:rPr>
    </w:lvl>
    <w:lvl w:ilvl="5">
      <w:start w:val="1"/>
      <w:numFmt w:val="decimal"/>
      <w:lvlText w:val="%6."/>
      <w:lvlJc w:val="left"/>
      <w:pPr>
        <w:tabs>
          <w:tab w:val="num" w:pos="6840"/>
        </w:tabs>
        <w:ind w:left="6840" w:hanging="360"/>
      </w:pPr>
      <w:rPr>
        <w:rFonts w:hint="default"/>
      </w:rPr>
    </w:lvl>
    <w:lvl w:ilvl="6">
      <w:start w:val="1"/>
      <w:numFmt w:val="decimal"/>
      <w:lvlText w:val="%7."/>
      <w:lvlJc w:val="left"/>
      <w:pPr>
        <w:tabs>
          <w:tab w:val="num" w:pos="7560"/>
        </w:tabs>
        <w:ind w:left="7560" w:hanging="360"/>
      </w:pPr>
      <w:rPr>
        <w:rFonts w:hint="default"/>
      </w:rPr>
    </w:lvl>
    <w:lvl w:ilvl="7">
      <w:start w:val="1"/>
      <w:numFmt w:val="decimal"/>
      <w:lvlText w:val="%8."/>
      <w:lvlJc w:val="left"/>
      <w:pPr>
        <w:tabs>
          <w:tab w:val="num" w:pos="8280"/>
        </w:tabs>
        <w:ind w:left="8280" w:hanging="360"/>
      </w:pPr>
      <w:rPr>
        <w:rFonts w:hint="default"/>
      </w:rPr>
    </w:lvl>
    <w:lvl w:ilvl="8">
      <w:start w:val="1"/>
      <w:numFmt w:val="decimal"/>
      <w:lvlText w:val="%9."/>
      <w:lvlJc w:val="left"/>
      <w:pPr>
        <w:tabs>
          <w:tab w:val="num" w:pos="9000"/>
        </w:tabs>
        <w:ind w:left="9000" w:hanging="360"/>
      </w:pPr>
      <w:rPr>
        <w:rFonts w:hint="default"/>
      </w:rPr>
    </w:lvl>
  </w:abstractNum>
  <w:abstractNum w:abstractNumId="4" w15:restartNumberingAfterBreak="0">
    <w:nsid w:val="10D27F76"/>
    <w:multiLevelType w:val="hybridMultilevel"/>
    <w:tmpl w:val="22CEBB58"/>
    <w:lvl w:ilvl="0" w:tplc="D632C690">
      <w:start w:val="1"/>
      <w:numFmt w:val="decimal"/>
      <w:lvlText w:val="%1."/>
      <w:lvlJc w:val="left"/>
      <w:pPr>
        <w:ind w:left="720" w:hanging="360"/>
      </w:pPr>
      <w:rPr>
        <w:i w:val="0"/>
        <w:i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2AAC387B"/>
    <w:multiLevelType w:val="hybridMultilevel"/>
    <w:tmpl w:val="FFB42690"/>
    <w:lvl w:ilvl="0" w:tplc="5A5CCEDC">
      <w:start w:val="5"/>
      <w:numFmt w:val="upperRoman"/>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7" w15:restartNumberingAfterBreak="0">
    <w:nsid w:val="4833129E"/>
    <w:multiLevelType w:val="multilevel"/>
    <w:tmpl w:val="7BF280FA"/>
    <w:lvl w:ilvl="0">
      <w:start w:val="1"/>
      <w:numFmt w:val="lowerLetter"/>
      <w:lvlText w:val="(%1)"/>
      <w:lvlJc w:val="left"/>
      <w:pPr>
        <w:tabs>
          <w:tab w:val="num" w:pos="360"/>
        </w:tabs>
        <w:ind w:left="0" w:firstLine="0"/>
      </w:pPr>
      <w:rPr>
        <w:rFonts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8"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9" w15:restartNumberingAfterBreak="0">
    <w:nsid w:val="4AB419A0"/>
    <w:multiLevelType w:val="hybridMultilevel"/>
    <w:tmpl w:val="7A76810C"/>
    <w:lvl w:ilvl="0" w:tplc="4FDAEC5E">
      <w:start w:val="6"/>
      <w:numFmt w:val="upperRoman"/>
      <w:lvlText w:val="%1."/>
      <w:lvlJc w:val="left"/>
      <w:pPr>
        <w:ind w:left="117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4B332EE4"/>
    <w:multiLevelType w:val="hybridMultilevel"/>
    <w:tmpl w:val="E44E0634"/>
    <w:lvl w:ilvl="0" w:tplc="3C308F32">
      <w:start w:val="11"/>
      <w:numFmt w:val="bullet"/>
      <w:lvlText w:val="-"/>
      <w:lvlJc w:val="left"/>
      <w:pPr>
        <w:ind w:left="420" w:hanging="360"/>
      </w:pPr>
      <w:rPr>
        <w:rFonts w:ascii="Times New Roman" w:eastAsia="Times New Roman" w:hAnsi="Times New Roman" w:cs="Times New Roman" w:hint="default"/>
      </w:rPr>
    </w:lvl>
    <w:lvl w:ilvl="1" w:tplc="10090003" w:tentative="1">
      <w:start w:val="1"/>
      <w:numFmt w:val="bullet"/>
      <w:lvlText w:val="o"/>
      <w:lvlJc w:val="left"/>
      <w:pPr>
        <w:ind w:left="1140" w:hanging="360"/>
      </w:pPr>
      <w:rPr>
        <w:rFonts w:ascii="Courier New" w:hAnsi="Courier New" w:cs="Courier New" w:hint="default"/>
      </w:rPr>
    </w:lvl>
    <w:lvl w:ilvl="2" w:tplc="10090005" w:tentative="1">
      <w:start w:val="1"/>
      <w:numFmt w:val="bullet"/>
      <w:lvlText w:val=""/>
      <w:lvlJc w:val="left"/>
      <w:pPr>
        <w:ind w:left="1860" w:hanging="360"/>
      </w:pPr>
      <w:rPr>
        <w:rFonts w:ascii="Wingdings" w:hAnsi="Wingdings" w:hint="default"/>
      </w:rPr>
    </w:lvl>
    <w:lvl w:ilvl="3" w:tplc="10090001" w:tentative="1">
      <w:start w:val="1"/>
      <w:numFmt w:val="bullet"/>
      <w:lvlText w:val=""/>
      <w:lvlJc w:val="left"/>
      <w:pPr>
        <w:ind w:left="2580" w:hanging="360"/>
      </w:pPr>
      <w:rPr>
        <w:rFonts w:ascii="Symbol" w:hAnsi="Symbol" w:hint="default"/>
      </w:rPr>
    </w:lvl>
    <w:lvl w:ilvl="4" w:tplc="10090003" w:tentative="1">
      <w:start w:val="1"/>
      <w:numFmt w:val="bullet"/>
      <w:lvlText w:val="o"/>
      <w:lvlJc w:val="left"/>
      <w:pPr>
        <w:ind w:left="3300" w:hanging="360"/>
      </w:pPr>
      <w:rPr>
        <w:rFonts w:ascii="Courier New" w:hAnsi="Courier New" w:cs="Courier New" w:hint="default"/>
      </w:rPr>
    </w:lvl>
    <w:lvl w:ilvl="5" w:tplc="10090005" w:tentative="1">
      <w:start w:val="1"/>
      <w:numFmt w:val="bullet"/>
      <w:lvlText w:val=""/>
      <w:lvlJc w:val="left"/>
      <w:pPr>
        <w:ind w:left="4020" w:hanging="360"/>
      </w:pPr>
      <w:rPr>
        <w:rFonts w:ascii="Wingdings" w:hAnsi="Wingdings" w:hint="default"/>
      </w:rPr>
    </w:lvl>
    <w:lvl w:ilvl="6" w:tplc="10090001" w:tentative="1">
      <w:start w:val="1"/>
      <w:numFmt w:val="bullet"/>
      <w:lvlText w:val=""/>
      <w:lvlJc w:val="left"/>
      <w:pPr>
        <w:ind w:left="4740" w:hanging="360"/>
      </w:pPr>
      <w:rPr>
        <w:rFonts w:ascii="Symbol" w:hAnsi="Symbol" w:hint="default"/>
      </w:rPr>
    </w:lvl>
    <w:lvl w:ilvl="7" w:tplc="10090003" w:tentative="1">
      <w:start w:val="1"/>
      <w:numFmt w:val="bullet"/>
      <w:lvlText w:val="o"/>
      <w:lvlJc w:val="left"/>
      <w:pPr>
        <w:ind w:left="5460" w:hanging="360"/>
      </w:pPr>
      <w:rPr>
        <w:rFonts w:ascii="Courier New" w:hAnsi="Courier New" w:cs="Courier New" w:hint="default"/>
      </w:rPr>
    </w:lvl>
    <w:lvl w:ilvl="8" w:tplc="10090005" w:tentative="1">
      <w:start w:val="1"/>
      <w:numFmt w:val="bullet"/>
      <w:lvlText w:val=""/>
      <w:lvlJc w:val="left"/>
      <w:pPr>
        <w:ind w:left="6180" w:hanging="360"/>
      </w:pPr>
      <w:rPr>
        <w:rFonts w:ascii="Wingdings" w:hAnsi="Wingdings" w:hint="default"/>
      </w:rPr>
    </w:lvl>
  </w:abstractNum>
  <w:abstractNum w:abstractNumId="11"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2" w15:restartNumberingAfterBreak="0">
    <w:nsid w:val="5C975246"/>
    <w:multiLevelType w:val="hybridMultilevel"/>
    <w:tmpl w:val="E8C8FC90"/>
    <w:lvl w:ilvl="0" w:tplc="4342ADA0">
      <w:start w:val="1"/>
      <w:numFmt w:val="upperRoman"/>
      <w:lvlText w:val="%1."/>
      <w:lvlJc w:val="left"/>
      <w:pPr>
        <w:ind w:left="117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60265376"/>
    <w:multiLevelType w:val="hybridMultilevel"/>
    <w:tmpl w:val="D738386A"/>
    <w:lvl w:ilvl="0" w:tplc="56B2537C">
      <w:start w:val="1"/>
      <w:numFmt w:val="decimal"/>
      <w:lvlText w:val="%1."/>
      <w:lvlJc w:val="left"/>
      <w:pPr>
        <w:ind w:left="360" w:hanging="360"/>
      </w:pPr>
      <w:rPr>
        <w:b w:val="0"/>
        <w:i w:val="0"/>
      </w:rPr>
    </w:lvl>
    <w:lvl w:ilvl="1" w:tplc="10090019">
      <w:start w:val="1"/>
      <w:numFmt w:val="lowerLetter"/>
      <w:lvlText w:val="%2."/>
      <w:lvlJc w:val="left"/>
      <w:pPr>
        <w:ind w:left="1364" w:hanging="360"/>
      </w:pPr>
    </w:lvl>
    <w:lvl w:ilvl="2" w:tplc="1009001B">
      <w:start w:val="1"/>
      <w:numFmt w:val="lowerRoman"/>
      <w:lvlText w:val="%3."/>
      <w:lvlJc w:val="right"/>
      <w:pPr>
        <w:ind w:left="2084" w:hanging="180"/>
      </w:pPr>
    </w:lvl>
    <w:lvl w:ilvl="3" w:tplc="1009000F">
      <w:start w:val="1"/>
      <w:numFmt w:val="decimal"/>
      <w:lvlText w:val="%4."/>
      <w:lvlJc w:val="left"/>
      <w:pPr>
        <w:ind w:left="2804" w:hanging="360"/>
      </w:pPr>
    </w:lvl>
    <w:lvl w:ilvl="4" w:tplc="10090019">
      <w:start w:val="1"/>
      <w:numFmt w:val="lowerLetter"/>
      <w:lvlText w:val="%5."/>
      <w:lvlJc w:val="left"/>
      <w:pPr>
        <w:ind w:left="3524" w:hanging="360"/>
      </w:pPr>
    </w:lvl>
    <w:lvl w:ilvl="5" w:tplc="1009001B">
      <w:start w:val="1"/>
      <w:numFmt w:val="lowerRoman"/>
      <w:lvlText w:val="%6."/>
      <w:lvlJc w:val="right"/>
      <w:pPr>
        <w:ind w:left="4244" w:hanging="180"/>
      </w:pPr>
    </w:lvl>
    <w:lvl w:ilvl="6" w:tplc="1009000F">
      <w:start w:val="1"/>
      <w:numFmt w:val="decimal"/>
      <w:lvlText w:val="%7."/>
      <w:lvlJc w:val="left"/>
      <w:pPr>
        <w:ind w:left="4964" w:hanging="360"/>
      </w:pPr>
    </w:lvl>
    <w:lvl w:ilvl="7" w:tplc="10090019">
      <w:start w:val="1"/>
      <w:numFmt w:val="lowerLetter"/>
      <w:lvlText w:val="%8."/>
      <w:lvlJc w:val="left"/>
      <w:pPr>
        <w:ind w:left="5684" w:hanging="360"/>
      </w:pPr>
    </w:lvl>
    <w:lvl w:ilvl="8" w:tplc="1009001B">
      <w:start w:val="1"/>
      <w:numFmt w:val="lowerRoman"/>
      <w:lvlText w:val="%9."/>
      <w:lvlJc w:val="right"/>
      <w:pPr>
        <w:ind w:left="6404" w:hanging="180"/>
      </w:pPr>
    </w:lvl>
  </w:abstractNum>
  <w:abstractNum w:abstractNumId="14" w15:restartNumberingAfterBreak="0">
    <w:nsid w:val="623D0374"/>
    <w:multiLevelType w:val="hybridMultilevel"/>
    <w:tmpl w:val="3C7CED3C"/>
    <w:lvl w:ilvl="0" w:tplc="10090001">
      <w:start w:val="1"/>
      <w:numFmt w:val="bullet"/>
      <w:lvlText w:val=""/>
      <w:lvlJc w:val="left"/>
      <w:pPr>
        <w:ind w:left="780" w:hanging="360"/>
      </w:pPr>
      <w:rPr>
        <w:rFonts w:ascii="Symbol" w:hAnsi="Symbol" w:hint="default"/>
      </w:rPr>
    </w:lvl>
    <w:lvl w:ilvl="1" w:tplc="10090003" w:tentative="1">
      <w:start w:val="1"/>
      <w:numFmt w:val="bullet"/>
      <w:lvlText w:val="o"/>
      <w:lvlJc w:val="left"/>
      <w:pPr>
        <w:ind w:left="1500" w:hanging="360"/>
      </w:pPr>
      <w:rPr>
        <w:rFonts w:ascii="Courier New" w:hAnsi="Courier New" w:cs="Courier New" w:hint="default"/>
      </w:rPr>
    </w:lvl>
    <w:lvl w:ilvl="2" w:tplc="10090005" w:tentative="1">
      <w:start w:val="1"/>
      <w:numFmt w:val="bullet"/>
      <w:lvlText w:val=""/>
      <w:lvlJc w:val="left"/>
      <w:pPr>
        <w:ind w:left="2220" w:hanging="360"/>
      </w:pPr>
      <w:rPr>
        <w:rFonts w:ascii="Wingdings" w:hAnsi="Wingdings" w:hint="default"/>
      </w:rPr>
    </w:lvl>
    <w:lvl w:ilvl="3" w:tplc="10090001" w:tentative="1">
      <w:start w:val="1"/>
      <w:numFmt w:val="bullet"/>
      <w:lvlText w:val=""/>
      <w:lvlJc w:val="left"/>
      <w:pPr>
        <w:ind w:left="2940" w:hanging="360"/>
      </w:pPr>
      <w:rPr>
        <w:rFonts w:ascii="Symbol" w:hAnsi="Symbol" w:hint="default"/>
      </w:rPr>
    </w:lvl>
    <w:lvl w:ilvl="4" w:tplc="10090003" w:tentative="1">
      <w:start w:val="1"/>
      <w:numFmt w:val="bullet"/>
      <w:lvlText w:val="o"/>
      <w:lvlJc w:val="left"/>
      <w:pPr>
        <w:ind w:left="3660" w:hanging="360"/>
      </w:pPr>
      <w:rPr>
        <w:rFonts w:ascii="Courier New" w:hAnsi="Courier New" w:cs="Courier New" w:hint="default"/>
      </w:rPr>
    </w:lvl>
    <w:lvl w:ilvl="5" w:tplc="10090005" w:tentative="1">
      <w:start w:val="1"/>
      <w:numFmt w:val="bullet"/>
      <w:lvlText w:val=""/>
      <w:lvlJc w:val="left"/>
      <w:pPr>
        <w:ind w:left="4380" w:hanging="360"/>
      </w:pPr>
      <w:rPr>
        <w:rFonts w:ascii="Wingdings" w:hAnsi="Wingdings" w:hint="default"/>
      </w:rPr>
    </w:lvl>
    <w:lvl w:ilvl="6" w:tplc="10090001" w:tentative="1">
      <w:start w:val="1"/>
      <w:numFmt w:val="bullet"/>
      <w:lvlText w:val=""/>
      <w:lvlJc w:val="left"/>
      <w:pPr>
        <w:ind w:left="5100" w:hanging="360"/>
      </w:pPr>
      <w:rPr>
        <w:rFonts w:ascii="Symbol" w:hAnsi="Symbol" w:hint="default"/>
      </w:rPr>
    </w:lvl>
    <w:lvl w:ilvl="7" w:tplc="10090003" w:tentative="1">
      <w:start w:val="1"/>
      <w:numFmt w:val="bullet"/>
      <w:lvlText w:val="o"/>
      <w:lvlJc w:val="left"/>
      <w:pPr>
        <w:ind w:left="5820" w:hanging="360"/>
      </w:pPr>
      <w:rPr>
        <w:rFonts w:ascii="Courier New" w:hAnsi="Courier New" w:cs="Courier New" w:hint="default"/>
      </w:rPr>
    </w:lvl>
    <w:lvl w:ilvl="8" w:tplc="10090005" w:tentative="1">
      <w:start w:val="1"/>
      <w:numFmt w:val="bullet"/>
      <w:lvlText w:val=""/>
      <w:lvlJc w:val="left"/>
      <w:pPr>
        <w:ind w:left="6540" w:hanging="360"/>
      </w:pPr>
      <w:rPr>
        <w:rFonts w:ascii="Wingdings" w:hAnsi="Wingdings" w:hint="default"/>
      </w:rPr>
    </w:lvl>
  </w:abstractNum>
  <w:abstractNum w:abstractNumId="15" w15:restartNumberingAfterBreak="0">
    <w:nsid w:val="64655256"/>
    <w:multiLevelType w:val="hybridMultilevel"/>
    <w:tmpl w:val="DE389198"/>
    <w:lvl w:ilvl="0" w:tplc="65E6ADAA">
      <w:start w:val="31"/>
      <w:numFmt w:val="decimal"/>
      <w:lvlText w:val="%1."/>
      <w:lvlJc w:val="left"/>
      <w:pPr>
        <w:ind w:left="810"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65967B95"/>
    <w:multiLevelType w:val="hybridMultilevel"/>
    <w:tmpl w:val="B90EF6BE"/>
    <w:lvl w:ilvl="0" w:tplc="133C4270">
      <w:start w:val="1"/>
      <w:numFmt w:val="lowerLetter"/>
      <w:lvlText w:val="(%1)"/>
      <w:lvlJc w:val="left"/>
      <w:pPr>
        <w:ind w:left="1620" w:hanging="360"/>
      </w:pPr>
      <w:rPr>
        <w:b w:val="0"/>
        <w:i w:val="0"/>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1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6EE23244"/>
    <w:multiLevelType w:val="multilevel"/>
    <w:tmpl w:val="7A360A8E"/>
    <w:lvl w:ilvl="0">
      <w:start w:val="18"/>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080"/>
        </w:tabs>
        <w:ind w:left="0" w:firstLine="720"/>
      </w:pPr>
      <w:rPr>
        <w:rFonts w:hint="default"/>
        <w:b w:val="0"/>
        <w:i w:val="0"/>
        <w:sz w:val="22"/>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9" w15:restartNumberingAfterBreak="0">
    <w:nsid w:val="71300F9E"/>
    <w:multiLevelType w:val="hybridMultilevel"/>
    <w:tmpl w:val="2E14FDC0"/>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20" w15:restartNumberingAfterBreak="0">
    <w:nsid w:val="7A7123D2"/>
    <w:multiLevelType w:val="hybridMultilevel"/>
    <w:tmpl w:val="BE1CD09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7D492CCA"/>
    <w:multiLevelType w:val="hybridMultilevel"/>
    <w:tmpl w:val="14D469AE"/>
    <w:lvl w:ilvl="0" w:tplc="0FD25C8E">
      <w:numFmt w:val="bullet"/>
      <w:lvlText w:val="-"/>
      <w:lvlJc w:val="left"/>
      <w:pPr>
        <w:ind w:left="720" w:hanging="360"/>
      </w:pPr>
      <w:rPr>
        <w:rFonts w:ascii="Times New Roman" w:eastAsia="Times New Roma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2" w15:restartNumberingAfterBreak="0">
    <w:nsid w:val="7E0B4A1F"/>
    <w:multiLevelType w:val="multilevel"/>
    <w:tmpl w:val="54909F82"/>
    <w:lvl w:ilvl="0">
      <w:start w:val="1"/>
      <w:numFmt w:val="lowerLetter"/>
      <w:lvlText w:val="(%1)"/>
      <w:lvlJc w:val="left"/>
      <w:pPr>
        <w:tabs>
          <w:tab w:val="num" w:pos="360"/>
        </w:tabs>
        <w:ind w:left="0" w:firstLine="0"/>
      </w:pPr>
      <w:rPr>
        <w:rFonts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3" w15:restartNumberingAfterBreak="0">
    <w:nsid w:val="7FA35EEF"/>
    <w:multiLevelType w:val="hybridMultilevel"/>
    <w:tmpl w:val="9228B2D4"/>
    <w:lvl w:ilvl="0" w:tplc="35986592">
      <w:start w:val="32"/>
      <w:numFmt w:val="decimal"/>
      <w:lvlText w:val="%1."/>
      <w:lvlJc w:val="left"/>
      <w:pPr>
        <w:ind w:left="360"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6"/>
  </w:num>
  <w:num w:numId="2">
    <w:abstractNumId w:val="11"/>
  </w:num>
  <w:num w:numId="3">
    <w:abstractNumId w:val="8"/>
  </w:num>
  <w:num w:numId="4">
    <w:abstractNumId w:val="17"/>
  </w:num>
  <w:num w:numId="5">
    <w:abstractNumId w:val="12"/>
  </w:num>
  <w:num w:numId="6">
    <w:abstractNumId w:val="13"/>
  </w:num>
  <w:num w:numId="7">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abstractNumId w:val="5"/>
  </w:num>
  <w:num w:numId="9">
    <w:abstractNumId w:val="9"/>
  </w:num>
  <w:num w:numId="10">
    <w:abstractNumId w:val="3"/>
  </w:num>
  <w:num w:numId="11">
    <w:abstractNumId w:val="23"/>
  </w:num>
  <w:num w:numId="12">
    <w:abstractNumId w:val="1"/>
  </w:num>
  <w:num w:numId="13">
    <w:abstractNumId w:val="18"/>
  </w:num>
  <w:num w:numId="14">
    <w:abstractNumId w:val="0"/>
  </w:num>
  <w:num w:numId="15">
    <w:abstractNumId w:val="16"/>
  </w:num>
  <w:num w:numId="16">
    <w:abstractNumId w:val="15"/>
  </w:num>
  <w:num w:numId="17">
    <w:abstractNumId w:val="2"/>
  </w:num>
  <w:num w:numId="18">
    <w:abstractNumId w:val="14"/>
  </w:num>
  <w:num w:numId="19">
    <w:abstractNumId w:val="20"/>
  </w:num>
  <w:num w:numId="20">
    <w:abstractNumId w:val="4"/>
  </w:num>
  <w:num w:numId="21">
    <w:abstractNumId w:val="11"/>
  </w:num>
  <w:num w:numId="22">
    <w:abstractNumId w:val="11"/>
  </w:num>
  <w:num w:numId="23">
    <w:abstractNumId w:val="11"/>
  </w:num>
  <w:num w:numId="24">
    <w:abstractNumId w:val="11"/>
  </w:num>
  <w:num w:numId="25">
    <w:abstractNumId w:val="11"/>
  </w:num>
  <w:num w:numId="26">
    <w:abstractNumId w:val="11"/>
  </w:num>
  <w:num w:numId="27">
    <w:abstractNumId w:val="11"/>
  </w:num>
  <w:num w:numId="28">
    <w:abstractNumId w:val="11"/>
  </w:num>
  <w:num w:numId="29">
    <w:abstractNumId w:val="11"/>
  </w:num>
  <w:num w:numId="30">
    <w:abstractNumId w:val="11"/>
  </w:num>
  <w:num w:numId="31">
    <w:abstractNumId w:val="11"/>
  </w:num>
  <w:num w:numId="32">
    <w:abstractNumId w:val="11"/>
  </w:num>
  <w:num w:numId="33">
    <w:abstractNumId w:val="11"/>
  </w:num>
  <w:num w:numId="34">
    <w:abstractNumId w:val="11"/>
  </w:num>
  <w:num w:numId="35">
    <w:abstractNumId w:val="11"/>
  </w:num>
  <w:num w:numId="36">
    <w:abstractNumId w:val="11"/>
  </w:num>
  <w:num w:numId="37">
    <w:abstractNumId w:val="11"/>
  </w:num>
  <w:num w:numId="38">
    <w:abstractNumId w:val="11"/>
  </w:num>
  <w:num w:numId="39">
    <w:abstractNumId w:val="11"/>
  </w:num>
  <w:num w:numId="40">
    <w:abstractNumId w:val="11"/>
  </w:num>
  <w:num w:numId="41">
    <w:abstractNumId w:val="11"/>
  </w:num>
  <w:num w:numId="42">
    <w:abstractNumId w:val="11"/>
  </w:num>
  <w:num w:numId="43">
    <w:abstractNumId w:val="11"/>
  </w:num>
  <w:num w:numId="44">
    <w:abstractNumId w:val="11"/>
  </w:num>
  <w:num w:numId="45">
    <w:abstractNumId w:val="11"/>
  </w:num>
  <w:num w:numId="46">
    <w:abstractNumId w:val="11"/>
  </w:num>
  <w:num w:numId="47">
    <w:abstractNumId w:val="11"/>
  </w:num>
  <w:num w:numId="48">
    <w:abstractNumId w:val="11"/>
  </w:num>
  <w:num w:numId="49">
    <w:abstractNumId w:val="11"/>
  </w:num>
  <w:num w:numId="50">
    <w:abstractNumId w:val="19"/>
  </w:num>
  <w:num w:numId="51">
    <w:abstractNumId w:val="11"/>
  </w:num>
  <w:num w:numId="52">
    <w:abstractNumId w:val="22"/>
  </w:num>
  <w:num w:numId="53">
    <w:abstractNumId w:val="10"/>
  </w:num>
  <w:num w:numId="54">
    <w:abstractNumId w:val="21"/>
  </w:num>
  <w:num w:numId="55">
    <w:abstractNumId w:val="7"/>
  </w:num>
  <w:num w:numId="56">
    <w:abstractNumId w:val="11"/>
  </w:num>
  <w:num w:numId="57">
    <w:abstractNumId w:val="11"/>
  </w:num>
  <w:num w:numId="58">
    <w:abstractNumId w:val="11"/>
  </w:num>
  <w:num w:numId="59">
    <w:abstractNumId w:val="11"/>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0397"/>
    <w:rsid w:val="00001542"/>
    <w:rsid w:val="000021F3"/>
    <w:rsid w:val="000031CD"/>
    <w:rsid w:val="00003CE3"/>
    <w:rsid w:val="0000418C"/>
    <w:rsid w:val="00005A6C"/>
    <w:rsid w:val="0000635D"/>
    <w:rsid w:val="000075F4"/>
    <w:rsid w:val="00013A64"/>
    <w:rsid w:val="00016B80"/>
    <w:rsid w:val="00021A15"/>
    <w:rsid w:val="000238B5"/>
    <w:rsid w:val="00035CE0"/>
    <w:rsid w:val="000360FC"/>
    <w:rsid w:val="00036A96"/>
    <w:rsid w:val="00037DE2"/>
    <w:rsid w:val="00037E5E"/>
    <w:rsid w:val="00046257"/>
    <w:rsid w:val="00046968"/>
    <w:rsid w:val="00047019"/>
    <w:rsid w:val="000504D9"/>
    <w:rsid w:val="0005102A"/>
    <w:rsid w:val="00055711"/>
    <w:rsid w:val="000559C0"/>
    <w:rsid w:val="00055DD0"/>
    <w:rsid w:val="00061C5B"/>
    <w:rsid w:val="00062067"/>
    <w:rsid w:val="00062CD5"/>
    <w:rsid w:val="00064EBD"/>
    <w:rsid w:val="00065CC9"/>
    <w:rsid w:val="00066DC0"/>
    <w:rsid w:val="00070926"/>
    <w:rsid w:val="0007171B"/>
    <w:rsid w:val="00075EE1"/>
    <w:rsid w:val="00076400"/>
    <w:rsid w:val="00077074"/>
    <w:rsid w:val="00077FD3"/>
    <w:rsid w:val="0008010B"/>
    <w:rsid w:val="00081E0A"/>
    <w:rsid w:val="000834EE"/>
    <w:rsid w:val="00083686"/>
    <w:rsid w:val="00083C65"/>
    <w:rsid w:val="0008402C"/>
    <w:rsid w:val="00084234"/>
    <w:rsid w:val="0008467C"/>
    <w:rsid w:val="00084682"/>
    <w:rsid w:val="000856A6"/>
    <w:rsid w:val="0008656B"/>
    <w:rsid w:val="00092FE7"/>
    <w:rsid w:val="00093E87"/>
    <w:rsid w:val="000955C1"/>
    <w:rsid w:val="00096088"/>
    <w:rsid w:val="00097AC5"/>
    <w:rsid w:val="000A1AE6"/>
    <w:rsid w:val="000A2947"/>
    <w:rsid w:val="000A2EE6"/>
    <w:rsid w:val="000A4A85"/>
    <w:rsid w:val="000A65DF"/>
    <w:rsid w:val="000A7A25"/>
    <w:rsid w:val="000B0066"/>
    <w:rsid w:val="000B0E82"/>
    <w:rsid w:val="000B2D3C"/>
    <w:rsid w:val="000B3DA1"/>
    <w:rsid w:val="000B4317"/>
    <w:rsid w:val="000B535A"/>
    <w:rsid w:val="000B6E6C"/>
    <w:rsid w:val="000B6E8C"/>
    <w:rsid w:val="000B7B39"/>
    <w:rsid w:val="000C077D"/>
    <w:rsid w:val="000C171B"/>
    <w:rsid w:val="000C1723"/>
    <w:rsid w:val="000C3F52"/>
    <w:rsid w:val="000C4870"/>
    <w:rsid w:val="000C54E4"/>
    <w:rsid w:val="000C556F"/>
    <w:rsid w:val="000C57DF"/>
    <w:rsid w:val="000C6C85"/>
    <w:rsid w:val="000C73C7"/>
    <w:rsid w:val="000C7665"/>
    <w:rsid w:val="000D683C"/>
    <w:rsid w:val="000E19E4"/>
    <w:rsid w:val="000E27B3"/>
    <w:rsid w:val="000E4940"/>
    <w:rsid w:val="000E50B0"/>
    <w:rsid w:val="000E5C7B"/>
    <w:rsid w:val="000E5DE9"/>
    <w:rsid w:val="000E5E93"/>
    <w:rsid w:val="000E673A"/>
    <w:rsid w:val="000E756F"/>
    <w:rsid w:val="000F07F2"/>
    <w:rsid w:val="000F1496"/>
    <w:rsid w:val="000F2005"/>
    <w:rsid w:val="000F218E"/>
    <w:rsid w:val="000F2D0A"/>
    <w:rsid w:val="000F2E78"/>
    <w:rsid w:val="000F43A5"/>
    <w:rsid w:val="000F5710"/>
    <w:rsid w:val="000F5939"/>
    <w:rsid w:val="000F685B"/>
    <w:rsid w:val="000F6EA2"/>
    <w:rsid w:val="000F74F5"/>
    <w:rsid w:val="0010023E"/>
    <w:rsid w:val="0010063C"/>
    <w:rsid w:val="00101BDB"/>
    <w:rsid w:val="00102828"/>
    <w:rsid w:val="00102AEF"/>
    <w:rsid w:val="00103F2F"/>
    <w:rsid w:val="0010457B"/>
    <w:rsid w:val="001049F3"/>
    <w:rsid w:val="00104EC6"/>
    <w:rsid w:val="00105372"/>
    <w:rsid w:val="001054D3"/>
    <w:rsid w:val="00105F66"/>
    <w:rsid w:val="00107AC1"/>
    <w:rsid w:val="00112249"/>
    <w:rsid w:val="00113AB2"/>
    <w:rsid w:val="001141B2"/>
    <w:rsid w:val="001147DD"/>
    <w:rsid w:val="00115C0C"/>
    <w:rsid w:val="001214F6"/>
    <w:rsid w:val="00121F4B"/>
    <w:rsid w:val="001224FD"/>
    <w:rsid w:val="00123ABC"/>
    <w:rsid w:val="00124C3A"/>
    <w:rsid w:val="0012686E"/>
    <w:rsid w:val="001268BC"/>
    <w:rsid w:val="00126C00"/>
    <w:rsid w:val="001312AD"/>
    <w:rsid w:val="00131B97"/>
    <w:rsid w:val="00131E7A"/>
    <w:rsid w:val="00134278"/>
    <w:rsid w:val="00134846"/>
    <w:rsid w:val="0013491D"/>
    <w:rsid w:val="00136028"/>
    <w:rsid w:val="00136B8C"/>
    <w:rsid w:val="001370AA"/>
    <w:rsid w:val="00142069"/>
    <w:rsid w:val="001454E9"/>
    <w:rsid w:val="00147182"/>
    <w:rsid w:val="00152ADC"/>
    <w:rsid w:val="0015656C"/>
    <w:rsid w:val="00164F51"/>
    <w:rsid w:val="001661AE"/>
    <w:rsid w:val="00172AF6"/>
    <w:rsid w:val="00175042"/>
    <w:rsid w:val="00176CEE"/>
    <w:rsid w:val="0017703B"/>
    <w:rsid w:val="001825F0"/>
    <w:rsid w:val="00183723"/>
    <w:rsid w:val="00184A47"/>
    <w:rsid w:val="00186DCA"/>
    <w:rsid w:val="00186DD8"/>
    <w:rsid w:val="00186E22"/>
    <w:rsid w:val="001871FF"/>
    <w:rsid w:val="00187747"/>
    <w:rsid w:val="00190758"/>
    <w:rsid w:val="00190D33"/>
    <w:rsid w:val="001928A6"/>
    <w:rsid w:val="00192971"/>
    <w:rsid w:val="00192F04"/>
    <w:rsid w:val="001946C5"/>
    <w:rsid w:val="001959DD"/>
    <w:rsid w:val="00195EA0"/>
    <w:rsid w:val="00196917"/>
    <w:rsid w:val="001A02BF"/>
    <w:rsid w:val="001A3FC8"/>
    <w:rsid w:val="001B13FE"/>
    <w:rsid w:val="001B1A00"/>
    <w:rsid w:val="001B24D8"/>
    <w:rsid w:val="001B3FF0"/>
    <w:rsid w:val="001C07EA"/>
    <w:rsid w:val="001C19B8"/>
    <w:rsid w:val="001C37F8"/>
    <w:rsid w:val="001C37F9"/>
    <w:rsid w:val="001C39D4"/>
    <w:rsid w:val="001C474E"/>
    <w:rsid w:val="001C4D19"/>
    <w:rsid w:val="001C605C"/>
    <w:rsid w:val="001C63E5"/>
    <w:rsid w:val="001D0637"/>
    <w:rsid w:val="001D5914"/>
    <w:rsid w:val="001D6DB9"/>
    <w:rsid w:val="001D6E4E"/>
    <w:rsid w:val="001D7E35"/>
    <w:rsid w:val="001E0BB9"/>
    <w:rsid w:val="001E1E41"/>
    <w:rsid w:val="001E3A8E"/>
    <w:rsid w:val="001E4389"/>
    <w:rsid w:val="001E460E"/>
    <w:rsid w:val="001E4CFF"/>
    <w:rsid w:val="001E5FC8"/>
    <w:rsid w:val="001F0967"/>
    <w:rsid w:val="001F412F"/>
    <w:rsid w:val="001F4543"/>
    <w:rsid w:val="001F6DA7"/>
    <w:rsid w:val="001F6DFE"/>
    <w:rsid w:val="0020034B"/>
    <w:rsid w:val="00205AC4"/>
    <w:rsid w:val="00205EC0"/>
    <w:rsid w:val="00207E90"/>
    <w:rsid w:val="00207F5A"/>
    <w:rsid w:val="00211634"/>
    <w:rsid w:val="00212A87"/>
    <w:rsid w:val="0021360F"/>
    <w:rsid w:val="0021525E"/>
    <w:rsid w:val="0022077A"/>
    <w:rsid w:val="00221B31"/>
    <w:rsid w:val="0022383F"/>
    <w:rsid w:val="00223A58"/>
    <w:rsid w:val="00223C02"/>
    <w:rsid w:val="00226E28"/>
    <w:rsid w:val="00230769"/>
    <w:rsid w:val="002323FD"/>
    <w:rsid w:val="002336A1"/>
    <w:rsid w:val="00234231"/>
    <w:rsid w:val="00236714"/>
    <w:rsid w:val="00237930"/>
    <w:rsid w:val="00237A5D"/>
    <w:rsid w:val="00241A0F"/>
    <w:rsid w:val="00244CD1"/>
    <w:rsid w:val="002457F6"/>
    <w:rsid w:val="00245A73"/>
    <w:rsid w:val="00245CB0"/>
    <w:rsid w:val="002501A9"/>
    <w:rsid w:val="002509D2"/>
    <w:rsid w:val="002510B5"/>
    <w:rsid w:val="00251389"/>
    <w:rsid w:val="00251F82"/>
    <w:rsid w:val="00254136"/>
    <w:rsid w:val="00254517"/>
    <w:rsid w:val="00255F75"/>
    <w:rsid w:val="002569F3"/>
    <w:rsid w:val="00257373"/>
    <w:rsid w:val="00263724"/>
    <w:rsid w:val="00266E84"/>
    <w:rsid w:val="00270B11"/>
    <w:rsid w:val="002751FC"/>
    <w:rsid w:val="0027560A"/>
    <w:rsid w:val="0027605E"/>
    <w:rsid w:val="00276816"/>
    <w:rsid w:val="00277CA7"/>
    <w:rsid w:val="00277E6A"/>
    <w:rsid w:val="0028611D"/>
    <w:rsid w:val="00286826"/>
    <w:rsid w:val="0028732D"/>
    <w:rsid w:val="00290A2E"/>
    <w:rsid w:val="00292363"/>
    <w:rsid w:val="002A020A"/>
    <w:rsid w:val="002A0DF0"/>
    <w:rsid w:val="002A21D4"/>
    <w:rsid w:val="002A41E4"/>
    <w:rsid w:val="002A4B9E"/>
    <w:rsid w:val="002A6516"/>
    <w:rsid w:val="002A66BD"/>
    <w:rsid w:val="002B10F2"/>
    <w:rsid w:val="002B1C95"/>
    <w:rsid w:val="002B3849"/>
    <w:rsid w:val="002B5D0C"/>
    <w:rsid w:val="002B7980"/>
    <w:rsid w:val="002C0806"/>
    <w:rsid w:val="002C1BFC"/>
    <w:rsid w:val="002C1EA9"/>
    <w:rsid w:val="002C2A78"/>
    <w:rsid w:val="002C52E9"/>
    <w:rsid w:val="002C6DC6"/>
    <w:rsid w:val="002C71F3"/>
    <w:rsid w:val="002D45FA"/>
    <w:rsid w:val="002D5B79"/>
    <w:rsid w:val="002D5C95"/>
    <w:rsid w:val="002D639F"/>
    <w:rsid w:val="002E29C8"/>
    <w:rsid w:val="002E2E38"/>
    <w:rsid w:val="002E36A0"/>
    <w:rsid w:val="002E3D2D"/>
    <w:rsid w:val="002E64DE"/>
    <w:rsid w:val="002E6EE8"/>
    <w:rsid w:val="002F068C"/>
    <w:rsid w:val="002F0DC1"/>
    <w:rsid w:val="002F13B5"/>
    <w:rsid w:val="002F3185"/>
    <w:rsid w:val="0030020A"/>
    <w:rsid w:val="00300FA0"/>
    <w:rsid w:val="0030169D"/>
    <w:rsid w:val="00301BBF"/>
    <w:rsid w:val="00303951"/>
    <w:rsid w:val="003060EB"/>
    <w:rsid w:val="003101E0"/>
    <w:rsid w:val="00311E95"/>
    <w:rsid w:val="00314B19"/>
    <w:rsid w:val="00314C25"/>
    <w:rsid w:val="003153EB"/>
    <w:rsid w:val="00315559"/>
    <w:rsid w:val="00315BF9"/>
    <w:rsid w:val="00315C0B"/>
    <w:rsid w:val="00315FF4"/>
    <w:rsid w:val="00316665"/>
    <w:rsid w:val="003177F6"/>
    <w:rsid w:val="003205F4"/>
    <w:rsid w:val="00321985"/>
    <w:rsid w:val="0032291D"/>
    <w:rsid w:val="003232C7"/>
    <w:rsid w:val="00324744"/>
    <w:rsid w:val="00326AA0"/>
    <w:rsid w:val="00327E46"/>
    <w:rsid w:val="00327F1E"/>
    <w:rsid w:val="0033266C"/>
    <w:rsid w:val="00332EF3"/>
    <w:rsid w:val="00335FFD"/>
    <w:rsid w:val="00336ADC"/>
    <w:rsid w:val="00337A4C"/>
    <w:rsid w:val="003400A9"/>
    <w:rsid w:val="00343140"/>
    <w:rsid w:val="0034323F"/>
    <w:rsid w:val="00343728"/>
    <w:rsid w:val="0034564C"/>
    <w:rsid w:val="00345BEB"/>
    <w:rsid w:val="00346F64"/>
    <w:rsid w:val="00351205"/>
    <w:rsid w:val="0035291B"/>
    <w:rsid w:val="003529B2"/>
    <w:rsid w:val="00353AB2"/>
    <w:rsid w:val="00357D19"/>
    <w:rsid w:val="0036044C"/>
    <w:rsid w:val="003630A4"/>
    <w:rsid w:val="003667EF"/>
    <w:rsid w:val="00372F74"/>
    <w:rsid w:val="0037315C"/>
    <w:rsid w:val="003735D6"/>
    <w:rsid w:val="00374939"/>
    <w:rsid w:val="00375D49"/>
    <w:rsid w:val="003760DC"/>
    <w:rsid w:val="003765FE"/>
    <w:rsid w:val="00381439"/>
    <w:rsid w:val="00381A2C"/>
    <w:rsid w:val="00382976"/>
    <w:rsid w:val="00382F0C"/>
    <w:rsid w:val="00383C4D"/>
    <w:rsid w:val="003848F9"/>
    <w:rsid w:val="003856E6"/>
    <w:rsid w:val="00392609"/>
    <w:rsid w:val="003927C7"/>
    <w:rsid w:val="003931D7"/>
    <w:rsid w:val="00393F1E"/>
    <w:rsid w:val="00396BCE"/>
    <w:rsid w:val="00397B05"/>
    <w:rsid w:val="003A2844"/>
    <w:rsid w:val="003B0DAD"/>
    <w:rsid w:val="003B0F81"/>
    <w:rsid w:val="003B1AB8"/>
    <w:rsid w:val="003B7569"/>
    <w:rsid w:val="003B76B1"/>
    <w:rsid w:val="003C0CE9"/>
    <w:rsid w:val="003C142B"/>
    <w:rsid w:val="003C22CB"/>
    <w:rsid w:val="003C24D9"/>
    <w:rsid w:val="003C4D60"/>
    <w:rsid w:val="003C4DA4"/>
    <w:rsid w:val="003C562B"/>
    <w:rsid w:val="003C5BBC"/>
    <w:rsid w:val="003C6714"/>
    <w:rsid w:val="003D0379"/>
    <w:rsid w:val="003D4376"/>
    <w:rsid w:val="003D688A"/>
    <w:rsid w:val="003D6F55"/>
    <w:rsid w:val="003E08F8"/>
    <w:rsid w:val="003E0D33"/>
    <w:rsid w:val="003E38E5"/>
    <w:rsid w:val="003E4B59"/>
    <w:rsid w:val="003E660B"/>
    <w:rsid w:val="003E6D79"/>
    <w:rsid w:val="003E7DFF"/>
    <w:rsid w:val="003F05A9"/>
    <w:rsid w:val="003F0983"/>
    <w:rsid w:val="003F1A38"/>
    <w:rsid w:val="003F1D1E"/>
    <w:rsid w:val="003F3838"/>
    <w:rsid w:val="003F3E24"/>
    <w:rsid w:val="003F7224"/>
    <w:rsid w:val="0040102F"/>
    <w:rsid w:val="00401B36"/>
    <w:rsid w:val="00402428"/>
    <w:rsid w:val="00402A3A"/>
    <w:rsid w:val="00403CB4"/>
    <w:rsid w:val="004045CC"/>
    <w:rsid w:val="0040550B"/>
    <w:rsid w:val="004062A0"/>
    <w:rsid w:val="004106DD"/>
    <w:rsid w:val="00410B9D"/>
    <w:rsid w:val="004112CD"/>
    <w:rsid w:val="00412ABF"/>
    <w:rsid w:val="00412DDE"/>
    <w:rsid w:val="004139E8"/>
    <w:rsid w:val="00413E3D"/>
    <w:rsid w:val="0041537C"/>
    <w:rsid w:val="00420030"/>
    <w:rsid w:val="004202A9"/>
    <w:rsid w:val="00423C22"/>
    <w:rsid w:val="00423C66"/>
    <w:rsid w:val="00423FC0"/>
    <w:rsid w:val="00426F4B"/>
    <w:rsid w:val="00427D21"/>
    <w:rsid w:val="00430A0F"/>
    <w:rsid w:val="00434199"/>
    <w:rsid w:val="00436782"/>
    <w:rsid w:val="00437C57"/>
    <w:rsid w:val="00442D70"/>
    <w:rsid w:val="00444A57"/>
    <w:rsid w:val="004455CC"/>
    <w:rsid w:val="004455EC"/>
    <w:rsid w:val="00446085"/>
    <w:rsid w:val="0044660E"/>
    <w:rsid w:val="00447127"/>
    <w:rsid w:val="00447EEF"/>
    <w:rsid w:val="00450382"/>
    <w:rsid w:val="00451C40"/>
    <w:rsid w:val="00452CBF"/>
    <w:rsid w:val="004556E9"/>
    <w:rsid w:val="00455E6C"/>
    <w:rsid w:val="00456859"/>
    <w:rsid w:val="00460A50"/>
    <w:rsid w:val="0046223E"/>
    <w:rsid w:val="0046279F"/>
    <w:rsid w:val="004644C2"/>
    <w:rsid w:val="00466A81"/>
    <w:rsid w:val="00466BCA"/>
    <w:rsid w:val="004673CB"/>
    <w:rsid w:val="00467946"/>
    <w:rsid w:val="00467F9C"/>
    <w:rsid w:val="00472572"/>
    <w:rsid w:val="00481686"/>
    <w:rsid w:val="00484B68"/>
    <w:rsid w:val="00485E9F"/>
    <w:rsid w:val="00487E16"/>
    <w:rsid w:val="00487E47"/>
    <w:rsid w:val="0049127D"/>
    <w:rsid w:val="004944DC"/>
    <w:rsid w:val="00496740"/>
    <w:rsid w:val="00497481"/>
    <w:rsid w:val="004A2CC1"/>
    <w:rsid w:val="004A394E"/>
    <w:rsid w:val="004B3E6E"/>
    <w:rsid w:val="004B465C"/>
    <w:rsid w:val="004B5E6B"/>
    <w:rsid w:val="004B7002"/>
    <w:rsid w:val="004C10CB"/>
    <w:rsid w:val="004C1BBA"/>
    <w:rsid w:val="004C2182"/>
    <w:rsid w:val="004C2B99"/>
    <w:rsid w:val="004C6C18"/>
    <w:rsid w:val="004C6C7F"/>
    <w:rsid w:val="004C7015"/>
    <w:rsid w:val="004C763E"/>
    <w:rsid w:val="004D29DA"/>
    <w:rsid w:val="004D4678"/>
    <w:rsid w:val="004E23CC"/>
    <w:rsid w:val="004E2828"/>
    <w:rsid w:val="004E5FB8"/>
    <w:rsid w:val="004F4683"/>
    <w:rsid w:val="00500919"/>
    <w:rsid w:val="00500D26"/>
    <w:rsid w:val="00510CFD"/>
    <w:rsid w:val="00510D74"/>
    <w:rsid w:val="00511F48"/>
    <w:rsid w:val="00512E72"/>
    <w:rsid w:val="00513403"/>
    <w:rsid w:val="00525AFE"/>
    <w:rsid w:val="0052787C"/>
    <w:rsid w:val="005338B4"/>
    <w:rsid w:val="00534681"/>
    <w:rsid w:val="005347BD"/>
    <w:rsid w:val="00535F6D"/>
    <w:rsid w:val="00536966"/>
    <w:rsid w:val="00542762"/>
    <w:rsid w:val="00544EBB"/>
    <w:rsid w:val="0054571B"/>
    <w:rsid w:val="00556C61"/>
    <w:rsid w:val="00562E55"/>
    <w:rsid w:val="00563442"/>
    <w:rsid w:val="00564635"/>
    <w:rsid w:val="00565B42"/>
    <w:rsid w:val="00566A00"/>
    <w:rsid w:val="00567E63"/>
    <w:rsid w:val="005702F9"/>
    <w:rsid w:val="00570754"/>
    <w:rsid w:val="00574E09"/>
    <w:rsid w:val="0057594A"/>
    <w:rsid w:val="005777C2"/>
    <w:rsid w:val="00581614"/>
    <w:rsid w:val="0058371B"/>
    <w:rsid w:val="00583A16"/>
    <w:rsid w:val="00584DE5"/>
    <w:rsid w:val="005852FF"/>
    <w:rsid w:val="00592886"/>
    <w:rsid w:val="00595378"/>
    <w:rsid w:val="00597C30"/>
    <w:rsid w:val="005A07B4"/>
    <w:rsid w:val="005A213D"/>
    <w:rsid w:val="005A534D"/>
    <w:rsid w:val="005A78CB"/>
    <w:rsid w:val="005A7F61"/>
    <w:rsid w:val="005B0CBB"/>
    <w:rsid w:val="005B48FD"/>
    <w:rsid w:val="005B4CE6"/>
    <w:rsid w:val="005B6E63"/>
    <w:rsid w:val="005C3050"/>
    <w:rsid w:val="005C37BF"/>
    <w:rsid w:val="005C3FD6"/>
    <w:rsid w:val="005C4C92"/>
    <w:rsid w:val="005C4CE6"/>
    <w:rsid w:val="005D215B"/>
    <w:rsid w:val="005D3ACF"/>
    <w:rsid w:val="005D3F81"/>
    <w:rsid w:val="005D4292"/>
    <w:rsid w:val="005D5101"/>
    <w:rsid w:val="005D5421"/>
    <w:rsid w:val="005D6C0F"/>
    <w:rsid w:val="005D7460"/>
    <w:rsid w:val="005E0471"/>
    <w:rsid w:val="005E442C"/>
    <w:rsid w:val="005E47ED"/>
    <w:rsid w:val="005E4ADF"/>
    <w:rsid w:val="005E5742"/>
    <w:rsid w:val="005E6603"/>
    <w:rsid w:val="005E7CC5"/>
    <w:rsid w:val="005F08E4"/>
    <w:rsid w:val="005F0CC0"/>
    <w:rsid w:val="005F2487"/>
    <w:rsid w:val="005F30E9"/>
    <w:rsid w:val="005F358F"/>
    <w:rsid w:val="005F4719"/>
    <w:rsid w:val="005F7438"/>
    <w:rsid w:val="006026E7"/>
    <w:rsid w:val="00602F51"/>
    <w:rsid w:val="006122BA"/>
    <w:rsid w:val="00612BCA"/>
    <w:rsid w:val="00613686"/>
    <w:rsid w:val="006176F2"/>
    <w:rsid w:val="0062006E"/>
    <w:rsid w:val="00620528"/>
    <w:rsid w:val="0062212C"/>
    <w:rsid w:val="006224B2"/>
    <w:rsid w:val="00624A20"/>
    <w:rsid w:val="00630BF7"/>
    <w:rsid w:val="0063185D"/>
    <w:rsid w:val="00635284"/>
    <w:rsid w:val="00635468"/>
    <w:rsid w:val="00635C58"/>
    <w:rsid w:val="00636C0A"/>
    <w:rsid w:val="00636D75"/>
    <w:rsid w:val="006400D8"/>
    <w:rsid w:val="00640852"/>
    <w:rsid w:val="00641491"/>
    <w:rsid w:val="00642074"/>
    <w:rsid w:val="00642BBF"/>
    <w:rsid w:val="0064586D"/>
    <w:rsid w:val="00651DE5"/>
    <w:rsid w:val="00653485"/>
    <w:rsid w:val="00654450"/>
    <w:rsid w:val="00657410"/>
    <w:rsid w:val="006606F1"/>
    <w:rsid w:val="00661AE5"/>
    <w:rsid w:val="006631FF"/>
    <w:rsid w:val="006650DC"/>
    <w:rsid w:val="00665727"/>
    <w:rsid w:val="00665D46"/>
    <w:rsid w:val="00667E5B"/>
    <w:rsid w:val="00671F15"/>
    <w:rsid w:val="00675A41"/>
    <w:rsid w:val="00676124"/>
    <w:rsid w:val="00676D33"/>
    <w:rsid w:val="00677C56"/>
    <w:rsid w:val="006819DB"/>
    <w:rsid w:val="006822AB"/>
    <w:rsid w:val="00683299"/>
    <w:rsid w:val="00683BEB"/>
    <w:rsid w:val="00684371"/>
    <w:rsid w:val="00685393"/>
    <w:rsid w:val="00685B7B"/>
    <w:rsid w:val="006924F0"/>
    <w:rsid w:val="00693AFD"/>
    <w:rsid w:val="00695F20"/>
    <w:rsid w:val="00696F30"/>
    <w:rsid w:val="00697119"/>
    <w:rsid w:val="006A0125"/>
    <w:rsid w:val="006A1A5E"/>
    <w:rsid w:val="006A1E42"/>
    <w:rsid w:val="006A308F"/>
    <w:rsid w:val="006B0D75"/>
    <w:rsid w:val="006B2290"/>
    <w:rsid w:val="006B272D"/>
    <w:rsid w:val="006B2EF9"/>
    <w:rsid w:val="006B31FB"/>
    <w:rsid w:val="006B4C20"/>
    <w:rsid w:val="006B6C50"/>
    <w:rsid w:val="006B70ED"/>
    <w:rsid w:val="006C5542"/>
    <w:rsid w:val="006C5AE2"/>
    <w:rsid w:val="006D02C1"/>
    <w:rsid w:val="006D2E97"/>
    <w:rsid w:val="006D39AD"/>
    <w:rsid w:val="006D4175"/>
    <w:rsid w:val="006D6B66"/>
    <w:rsid w:val="006E03B8"/>
    <w:rsid w:val="006E7F3F"/>
    <w:rsid w:val="006F0830"/>
    <w:rsid w:val="006F1B8F"/>
    <w:rsid w:val="006F2CA5"/>
    <w:rsid w:val="006F382E"/>
    <w:rsid w:val="006F4070"/>
    <w:rsid w:val="006F4200"/>
    <w:rsid w:val="006F517C"/>
    <w:rsid w:val="006F6508"/>
    <w:rsid w:val="0070184B"/>
    <w:rsid w:val="00701EAF"/>
    <w:rsid w:val="00701F0E"/>
    <w:rsid w:val="0070407D"/>
    <w:rsid w:val="00710BCC"/>
    <w:rsid w:val="00711AB8"/>
    <w:rsid w:val="00711AB9"/>
    <w:rsid w:val="00712DD8"/>
    <w:rsid w:val="007139C9"/>
    <w:rsid w:val="00713D4A"/>
    <w:rsid w:val="007143AC"/>
    <w:rsid w:val="00715B5F"/>
    <w:rsid w:val="00717D88"/>
    <w:rsid w:val="00722B13"/>
    <w:rsid w:val="00722D1D"/>
    <w:rsid w:val="00723139"/>
    <w:rsid w:val="00723531"/>
    <w:rsid w:val="00723B48"/>
    <w:rsid w:val="00723F2C"/>
    <w:rsid w:val="0072431C"/>
    <w:rsid w:val="00724794"/>
    <w:rsid w:val="00726D37"/>
    <w:rsid w:val="007301FE"/>
    <w:rsid w:val="0073736A"/>
    <w:rsid w:val="00737380"/>
    <w:rsid w:val="00740D8D"/>
    <w:rsid w:val="00745FCF"/>
    <w:rsid w:val="007460DA"/>
    <w:rsid w:val="00755055"/>
    <w:rsid w:val="0075679E"/>
    <w:rsid w:val="00761CBC"/>
    <w:rsid w:val="00763226"/>
    <w:rsid w:val="007638AC"/>
    <w:rsid w:val="00764ECB"/>
    <w:rsid w:val="00765BDD"/>
    <w:rsid w:val="007700F3"/>
    <w:rsid w:val="00770B18"/>
    <w:rsid w:val="00780473"/>
    <w:rsid w:val="007849E2"/>
    <w:rsid w:val="00786056"/>
    <w:rsid w:val="007866A8"/>
    <w:rsid w:val="007923F5"/>
    <w:rsid w:val="00792D1F"/>
    <w:rsid w:val="00793461"/>
    <w:rsid w:val="00793FCD"/>
    <w:rsid w:val="007942D3"/>
    <w:rsid w:val="007A03C6"/>
    <w:rsid w:val="007A14FA"/>
    <w:rsid w:val="007A2E1B"/>
    <w:rsid w:val="007A3030"/>
    <w:rsid w:val="007A66F7"/>
    <w:rsid w:val="007A754D"/>
    <w:rsid w:val="007B200B"/>
    <w:rsid w:val="007B2099"/>
    <w:rsid w:val="007B301A"/>
    <w:rsid w:val="007B3C5B"/>
    <w:rsid w:val="007B3FCF"/>
    <w:rsid w:val="007B6C09"/>
    <w:rsid w:val="007B7741"/>
    <w:rsid w:val="007B796D"/>
    <w:rsid w:val="007B7EE3"/>
    <w:rsid w:val="007C09FC"/>
    <w:rsid w:val="007C0F04"/>
    <w:rsid w:val="007C18F0"/>
    <w:rsid w:val="007C228F"/>
    <w:rsid w:val="007C2C08"/>
    <w:rsid w:val="007C2ED1"/>
    <w:rsid w:val="007C2FCE"/>
    <w:rsid w:val="007C3F77"/>
    <w:rsid w:val="007D18C5"/>
    <w:rsid w:val="007D2B7F"/>
    <w:rsid w:val="007E09DA"/>
    <w:rsid w:val="007E1427"/>
    <w:rsid w:val="007E1D63"/>
    <w:rsid w:val="007E431C"/>
    <w:rsid w:val="007E4C9A"/>
    <w:rsid w:val="007E5948"/>
    <w:rsid w:val="007E7890"/>
    <w:rsid w:val="007F049B"/>
    <w:rsid w:val="007F21DA"/>
    <w:rsid w:val="007F4300"/>
    <w:rsid w:val="007F5CD4"/>
    <w:rsid w:val="007F645A"/>
    <w:rsid w:val="007F7115"/>
    <w:rsid w:val="007F7882"/>
    <w:rsid w:val="00804BCA"/>
    <w:rsid w:val="008068BE"/>
    <w:rsid w:val="00807DDA"/>
    <w:rsid w:val="008120DC"/>
    <w:rsid w:val="00817632"/>
    <w:rsid w:val="008178B6"/>
    <w:rsid w:val="008211C1"/>
    <w:rsid w:val="00821424"/>
    <w:rsid w:val="00823A51"/>
    <w:rsid w:val="008258A9"/>
    <w:rsid w:val="00827818"/>
    <w:rsid w:val="008314C2"/>
    <w:rsid w:val="00832598"/>
    <w:rsid w:val="00832DD1"/>
    <w:rsid w:val="00832FC6"/>
    <w:rsid w:val="008346D9"/>
    <w:rsid w:val="008347D1"/>
    <w:rsid w:val="00840636"/>
    <w:rsid w:val="008410A0"/>
    <w:rsid w:val="008431C6"/>
    <w:rsid w:val="00845635"/>
    <w:rsid w:val="00845840"/>
    <w:rsid w:val="00846332"/>
    <w:rsid w:val="0084693B"/>
    <w:rsid w:val="00847121"/>
    <w:rsid w:val="00847E45"/>
    <w:rsid w:val="008517BF"/>
    <w:rsid w:val="008556B3"/>
    <w:rsid w:val="00863A91"/>
    <w:rsid w:val="00863F58"/>
    <w:rsid w:val="00865B74"/>
    <w:rsid w:val="008708C4"/>
    <w:rsid w:val="00871B33"/>
    <w:rsid w:val="00873933"/>
    <w:rsid w:val="00874629"/>
    <w:rsid w:val="00875E64"/>
    <w:rsid w:val="008770C5"/>
    <w:rsid w:val="00880EFB"/>
    <w:rsid w:val="00881F29"/>
    <w:rsid w:val="0088650E"/>
    <w:rsid w:val="00886BF6"/>
    <w:rsid w:val="008872EB"/>
    <w:rsid w:val="008970C7"/>
    <w:rsid w:val="008974F0"/>
    <w:rsid w:val="00897577"/>
    <w:rsid w:val="00897701"/>
    <w:rsid w:val="008A027C"/>
    <w:rsid w:val="008A0DAC"/>
    <w:rsid w:val="008A36B1"/>
    <w:rsid w:val="008A6565"/>
    <w:rsid w:val="008A6D45"/>
    <w:rsid w:val="008B012A"/>
    <w:rsid w:val="008B3BFE"/>
    <w:rsid w:val="008B50D9"/>
    <w:rsid w:val="008B7D74"/>
    <w:rsid w:val="008C1079"/>
    <w:rsid w:val="008C10DD"/>
    <w:rsid w:val="008C2F96"/>
    <w:rsid w:val="008D065F"/>
    <w:rsid w:val="008D2159"/>
    <w:rsid w:val="008D6ADF"/>
    <w:rsid w:val="008D7110"/>
    <w:rsid w:val="008D7F6C"/>
    <w:rsid w:val="008E04A5"/>
    <w:rsid w:val="008E1284"/>
    <w:rsid w:val="008E37F9"/>
    <w:rsid w:val="008E7A00"/>
    <w:rsid w:val="008E7F54"/>
    <w:rsid w:val="008F1FA3"/>
    <w:rsid w:val="008F5B96"/>
    <w:rsid w:val="008F6668"/>
    <w:rsid w:val="008F707D"/>
    <w:rsid w:val="0090027E"/>
    <w:rsid w:val="00901BE5"/>
    <w:rsid w:val="00905B72"/>
    <w:rsid w:val="00906E17"/>
    <w:rsid w:val="00912640"/>
    <w:rsid w:val="00912A51"/>
    <w:rsid w:val="00914BE8"/>
    <w:rsid w:val="00915F74"/>
    <w:rsid w:val="00915F75"/>
    <w:rsid w:val="009208B0"/>
    <w:rsid w:val="00920FA6"/>
    <w:rsid w:val="009217C1"/>
    <w:rsid w:val="0092218B"/>
    <w:rsid w:val="00922A23"/>
    <w:rsid w:val="009239F2"/>
    <w:rsid w:val="00923AC1"/>
    <w:rsid w:val="00930678"/>
    <w:rsid w:val="00930BA1"/>
    <w:rsid w:val="00931601"/>
    <w:rsid w:val="0093169E"/>
    <w:rsid w:val="00933D50"/>
    <w:rsid w:val="009402CA"/>
    <w:rsid w:val="00944FFE"/>
    <w:rsid w:val="009450F1"/>
    <w:rsid w:val="009455E2"/>
    <w:rsid w:val="00946566"/>
    <w:rsid w:val="009473F1"/>
    <w:rsid w:val="00947507"/>
    <w:rsid w:val="009505C9"/>
    <w:rsid w:val="00950752"/>
    <w:rsid w:val="00953528"/>
    <w:rsid w:val="00953A30"/>
    <w:rsid w:val="009553D1"/>
    <w:rsid w:val="0095611A"/>
    <w:rsid w:val="009571DA"/>
    <w:rsid w:val="00960352"/>
    <w:rsid w:val="009610ED"/>
    <w:rsid w:val="00961852"/>
    <w:rsid w:val="00962ABE"/>
    <w:rsid w:val="00963404"/>
    <w:rsid w:val="00965B8F"/>
    <w:rsid w:val="00966424"/>
    <w:rsid w:val="009671BC"/>
    <w:rsid w:val="009674E2"/>
    <w:rsid w:val="00970ABE"/>
    <w:rsid w:val="00972AEB"/>
    <w:rsid w:val="00973BAD"/>
    <w:rsid w:val="00974FB1"/>
    <w:rsid w:val="00977E93"/>
    <w:rsid w:val="0098191A"/>
    <w:rsid w:val="00981D4E"/>
    <w:rsid w:val="009859AE"/>
    <w:rsid w:val="009866D5"/>
    <w:rsid w:val="009868A8"/>
    <w:rsid w:val="00986DAD"/>
    <w:rsid w:val="0098779B"/>
    <w:rsid w:val="0099060F"/>
    <w:rsid w:val="0099410B"/>
    <w:rsid w:val="009949C2"/>
    <w:rsid w:val="00995A00"/>
    <w:rsid w:val="009974EC"/>
    <w:rsid w:val="009A0492"/>
    <w:rsid w:val="009A3AA2"/>
    <w:rsid w:val="009A56B2"/>
    <w:rsid w:val="009A5B8A"/>
    <w:rsid w:val="009A7754"/>
    <w:rsid w:val="009A7E1C"/>
    <w:rsid w:val="009B0321"/>
    <w:rsid w:val="009B113A"/>
    <w:rsid w:val="009B1402"/>
    <w:rsid w:val="009B295B"/>
    <w:rsid w:val="009B29D0"/>
    <w:rsid w:val="009B2C6B"/>
    <w:rsid w:val="009B377F"/>
    <w:rsid w:val="009B38A9"/>
    <w:rsid w:val="009B57F6"/>
    <w:rsid w:val="009B703E"/>
    <w:rsid w:val="009C26DA"/>
    <w:rsid w:val="009C2DE6"/>
    <w:rsid w:val="009C4F48"/>
    <w:rsid w:val="009C51E8"/>
    <w:rsid w:val="009C60C4"/>
    <w:rsid w:val="009D3C86"/>
    <w:rsid w:val="009D6048"/>
    <w:rsid w:val="009D78D5"/>
    <w:rsid w:val="009E06A5"/>
    <w:rsid w:val="009E1EE5"/>
    <w:rsid w:val="009E29CD"/>
    <w:rsid w:val="009E3638"/>
    <w:rsid w:val="009E5910"/>
    <w:rsid w:val="009F179E"/>
    <w:rsid w:val="009F2012"/>
    <w:rsid w:val="009F3589"/>
    <w:rsid w:val="009F3759"/>
    <w:rsid w:val="009F482D"/>
    <w:rsid w:val="00A007F3"/>
    <w:rsid w:val="00A01D2A"/>
    <w:rsid w:val="00A05E5D"/>
    <w:rsid w:val="00A068B8"/>
    <w:rsid w:val="00A1320E"/>
    <w:rsid w:val="00A14F6F"/>
    <w:rsid w:val="00A159E6"/>
    <w:rsid w:val="00A2127D"/>
    <w:rsid w:val="00A244C1"/>
    <w:rsid w:val="00A26B9A"/>
    <w:rsid w:val="00A30DE6"/>
    <w:rsid w:val="00A318D6"/>
    <w:rsid w:val="00A32D06"/>
    <w:rsid w:val="00A340B5"/>
    <w:rsid w:val="00A34BC3"/>
    <w:rsid w:val="00A357C1"/>
    <w:rsid w:val="00A40EB7"/>
    <w:rsid w:val="00A41344"/>
    <w:rsid w:val="00A4294B"/>
    <w:rsid w:val="00A42FD5"/>
    <w:rsid w:val="00A4367E"/>
    <w:rsid w:val="00A479AD"/>
    <w:rsid w:val="00A52C1D"/>
    <w:rsid w:val="00A52FA2"/>
    <w:rsid w:val="00A5486A"/>
    <w:rsid w:val="00A567D7"/>
    <w:rsid w:val="00A60971"/>
    <w:rsid w:val="00A61B92"/>
    <w:rsid w:val="00A63B3A"/>
    <w:rsid w:val="00A67848"/>
    <w:rsid w:val="00A724EF"/>
    <w:rsid w:val="00A7765F"/>
    <w:rsid w:val="00A8076F"/>
    <w:rsid w:val="00A8215F"/>
    <w:rsid w:val="00A83D47"/>
    <w:rsid w:val="00A840C0"/>
    <w:rsid w:val="00A84873"/>
    <w:rsid w:val="00A86C31"/>
    <w:rsid w:val="00A91C69"/>
    <w:rsid w:val="00A9475E"/>
    <w:rsid w:val="00A9665C"/>
    <w:rsid w:val="00A96CC9"/>
    <w:rsid w:val="00AA19C8"/>
    <w:rsid w:val="00AA2EBE"/>
    <w:rsid w:val="00AA6F92"/>
    <w:rsid w:val="00AB178C"/>
    <w:rsid w:val="00AB26CB"/>
    <w:rsid w:val="00AB2BF2"/>
    <w:rsid w:val="00AB5AA1"/>
    <w:rsid w:val="00AB6934"/>
    <w:rsid w:val="00AB6FE2"/>
    <w:rsid w:val="00AC19A8"/>
    <w:rsid w:val="00AC1A16"/>
    <w:rsid w:val="00AC2C09"/>
    <w:rsid w:val="00AC3064"/>
    <w:rsid w:val="00AC3568"/>
    <w:rsid w:val="00AC7C01"/>
    <w:rsid w:val="00AD39F4"/>
    <w:rsid w:val="00AD59D8"/>
    <w:rsid w:val="00AD5A41"/>
    <w:rsid w:val="00AE2A38"/>
    <w:rsid w:val="00AE37EE"/>
    <w:rsid w:val="00AE40FE"/>
    <w:rsid w:val="00AE4F06"/>
    <w:rsid w:val="00AE5564"/>
    <w:rsid w:val="00AE6109"/>
    <w:rsid w:val="00AE618D"/>
    <w:rsid w:val="00AE64C2"/>
    <w:rsid w:val="00AE7061"/>
    <w:rsid w:val="00AE72AC"/>
    <w:rsid w:val="00AF07BB"/>
    <w:rsid w:val="00AF330F"/>
    <w:rsid w:val="00AF4234"/>
    <w:rsid w:val="00AF42DE"/>
    <w:rsid w:val="00AF567E"/>
    <w:rsid w:val="00B019A3"/>
    <w:rsid w:val="00B02103"/>
    <w:rsid w:val="00B02B11"/>
    <w:rsid w:val="00B02D88"/>
    <w:rsid w:val="00B0469D"/>
    <w:rsid w:val="00B04A56"/>
    <w:rsid w:val="00B05FED"/>
    <w:rsid w:val="00B0760B"/>
    <w:rsid w:val="00B079E8"/>
    <w:rsid w:val="00B134B0"/>
    <w:rsid w:val="00B139C3"/>
    <w:rsid w:val="00B14820"/>
    <w:rsid w:val="00B16387"/>
    <w:rsid w:val="00B17491"/>
    <w:rsid w:val="00B2250F"/>
    <w:rsid w:val="00B23041"/>
    <w:rsid w:val="00B240BD"/>
    <w:rsid w:val="00B25429"/>
    <w:rsid w:val="00B2591A"/>
    <w:rsid w:val="00B25E70"/>
    <w:rsid w:val="00B33406"/>
    <w:rsid w:val="00B3369F"/>
    <w:rsid w:val="00B34965"/>
    <w:rsid w:val="00B34B8F"/>
    <w:rsid w:val="00B35519"/>
    <w:rsid w:val="00B3598F"/>
    <w:rsid w:val="00B362D5"/>
    <w:rsid w:val="00B37337"/>
    <w:rsid w:val="00B409F5"/>
    <w:rsid w:val="00B445F9"/>
    <w:rsid w:val="00B45FF0"/>
    <w:rsid w:val="00B46ED4"/>
    <w:rsid w:val="00B47CC1"/>
    <w:rsid w:val="00B47FB7"/>
    <w:rsid w:val="00B51463"/>
    <w:rsid w:val="00B565BD"/>
    <w:rsid w:val="00B570F6"/>
    <w:rsid w:val="00B60993"/>
    <w:rsid w:val="00B61995"/>
    <w:rsid w:val="00B61FFF"/>
    <w:rsid w:val="00B621DA"/>
    <w:rsid w:val="00B65698"/>
    <w:rsid w:val="00B66AC1"/>
    <w:rsid w:val="00B70FC3"/>
    <w:rsid w:val="00B7195C"/>
    <w:rsid w:val="00B72F90"/>
    <w:rsid w:val="00B73F24"/>
    <w:rsid w:val="00B82B70"/>
    <w:rsid w:val="00B83A6B"/>
    <w:rsid w:val="00B84603"/>
    <w:rsid w:val="00B869DD"/>
    <w:rsid w:val="00B87A6B"/>
    <w:rsid w:val="00B87D15"/>
    <w:rsid w:val="00B90185"/>
    <w:rsid w:val="00B91B05"/>
    <w:rsid w:val="00B935F7"/>
    <w:rsid w:val="00B93BD0"/>
    <w:rsid w:val="00B94E6C"/>
    <w:rsid w:val="00BA1942"/>
    <w:rsid w:val="00BA279C"/>
    <w:rsid w:val="00BA2AE3"/>
    <w:rsid w:val="00BA3F60"/>
    <w:rsid w:val="00BA73BA"/>
    <w:rsid w:val="00BB11CE"/>
    <w:rsid w:val="00BB17F2"/>
    <w:rsid w:val="00BB4606"/>
    <w:rsid w:val="00BB4B4F"/>
    <w:rsid w:val="00BB4FE4"/>
    <w:rsid w:val="00BB6A14"/>
    <w:rsid w:val="00BB7963"/>
    <w:rsid w:val="00BC10B1"/>
    <w:rsid w:val="00BC49A3"/>
    <w:rsid w:val="00BC6E8E"/>
    <w:rsid w:val="00BD00A8"/>
    <w:rsid w:val="00BD0289"/>
    <w:rsid w:val="00BD1746"/>
    <w:rsid w:val="00BD2FFA"/>
    <w:rsid w:val="00BD35E8"/>
    <w:rsid w:val="00BD74D0"/>
    <w:rsid w:val="00BE0284"/>
    <w:rsid w:val="00BE31EC"/>
    <w:rsid w:val="00BE3EAB"/>
    <w:rsid w:val="00BE4207"/>
    <w:rsid w:val="00BE4628"/>
    <w:rsid w:val="00BE6ED4"/>
    <w:rsid w:val="00BE7697"/>
    <w:rsid w:val="00BF00E5"/>
    <w:rsid w:val="00BF0FC8"/>
    <w:rsid w:val="00BF157A"/>
    <w:rsid w:val="00BF5F6F"/>
    <w:rsid w:val="00BF77F2"/>
    <w:rsid w:val="00BF7DCB"/>
    <w:rsid w:val="00C00FF3"/>
    <w:rsid w:val="00C0174A"/>
    <w:rsid w:val="00C03743"/>
    <w:rsid w:val="00C04110"/>
    <w:rsid w:val="00C0599E"/>
    <w:rsid w:val="00C05C5C"/>
    <w:rsid w:val="00C07AA0"/>
    <w:rsid w:val="00C102D3"/>
    <w:rsid w:val="00C10F90"/>
    <w:rsid w:val="00C114C3"/>
    <w:rsid w:val="00C14587"/>
    <w:rsid w:val="00C170C3"/>
    <w:rsid w:val="00C20D82"/>
    <w:rsid w:val="00C232A0"/>
    <w:rsid w:val="00C23D2F"/>
    <w:rsid w:val="00C24063"/>
    <w:rsid w:val="00C26514"/>
    <w:rsid w:val="00C30415"/>
    <w:rsid w:val="00C30634"/>
    <w:rsid w:val="00C30E3A"/>
    <w:rsid w:val="00C3100B"/>
    <w:rsid w:val="00C31E44"/>
    <w:rsid w:val="00C33B1F"/>
    <w:rsid w:val="00C348BD"/>
    <w:rsid w:val="00C3630C"/>
    <w:rsid w:val="00C37691"/>
    <w:rsid w:val="00C41567"/>
    <w:rsid w:val="00C41E3E"/>
    <w:rsid w:val="00C424B4"/>
    <w:rsid w:val="00C42BD9"/>
    <w:rsid w:val="00C43E37"/>
    <w:rsid w:val="00C443BD"/>
    <w:rsid w:val="00C451C5"/>
    <w:rsid w:val="00C453B7"/>
    <w:rsid w:val="00C465DF"/>
    <w:rsid w:val="00C4707B"/>
    <w:rsid w:val="00C52596"/>
    <w:rsid w:val="00C52786"/>
    <w:rsid w:val="00C55840"/>
    <w:rsid w:val="00C56D72"/>
    <w:rsid w:val="00C60746"/>
    <w:rsid w:val="00C60DC6"/>
    <w:rsid w:val="00C61CE8"/>
    <w:rsid w:val="00C62F65"/>
    <w:rsid w:val="00C65740"/>
    <w:rsid w:val="00C65E37"/>
    <w:rsid w:val="00C73E6C"/>
    <w:rsid w:val="00C741AA"/>
    <w:rsid w:val="00C74E79"/>
    <w:rsid w:val="00C751E3"/>
    <w:rsid w:val="00C75F6E"/>
    <w:rsid w:val="00C8050A"/>
    <w:rsid w:val="00C8243C"/>
    <w:rsid w:val="00C83455"/>
    <w:rsid w:val="00C836E3"/>
    <w:rsid w:val="00C85C0D"/>
    <w:rsid w:val="00C86842"/>
    <w:rsid w:val="00C86A93"/>
    <w:rsid w:val="00C87811"/>
    <w:rsid w:val="00C90326"/>
    <w:rsid w:val="00C9059D"/>
    <w:rsid w:val="00C90F8F"/>
    <w:rsid w:val="00C9161D"/>
    <w:rsid w:val="00C92220"/>
    <w:rsid w:val="00C92F0C"/>
    <w:rsid w:val="00C93CC2"/>
    <w:rsid w:val="00C94355"/>
    <w:rsid w:val="00C94FA4"/>
    <w:rsid w:val="00C97992"/>
    <w:rsid w:val="00CA0C1D"/>
    <w:rsid w:val="00CA1CDF"/>
    <w:rsid w:val="00CA2315"/>
    <w:rsid w:val="00CA3D3D"/>
    <w:rsid w:val="00CA6D55"/>
    <w:rsid w:val="00CA79B1"/>
    <w:rsid w:val="00CB2FA6"/>
    <w:rsid w:val="00CB4C01"/>
    <w:rsid w:val="00CB5A24"/>
    <w:rsid w:val="00CB5A7D"/>
    <w:rsid w:val="00CB6AC2"/>
    <w:rsid w:val="00CB6C96"/>
    <w:rsid w:val="00CB754B"/>
    <w:rsid w:val="00CB7B68"/>
    <w:rsid w:val="00CB7D3F"/>
    <w:rsid w:val="00CC0AA4"/>
    <w:rsid w:val="00CC258A"/>
    <w:rsid w:val="00CC478A"/>
    <w:rsid w:val="00CC5A42"/>
    <w:rsid w:val="00CC5B66"/>
    <w:rsid w:val="00CD503D"/>
    <w:rsid w:val="00CD6205"/>
    <w:rsid w:val="00CD76B5"/>
    <w:rsid w:val="00CE2583"/>
    <w:rsid w:val="00CE466A"/>
    <w:rsid w:val="00CE4776"/>
    <w:rsid w:val="00CE4DB0"/>
    <w:rsid w:val="00CE7FD1"/>
    <w:rsid w:val="00CF0B7C"/>
    <w:rsid w:val="00CF1848"/>
    <w:rsid w:val="00CF2529"/>
    <w:rsid w:val="00CF43B6"/>
    <w:rsid w:val="00CF4A60"/>
    <w:rsid w:val="00CF603C"/>
    <w:rsid w:val="00CF7168"/>
    <w:rsid w:val="00CF7615"/>
    <w:rsid w:val="00CF7FB2"/>
    <w:rsid w:val="00D03E6D"/>
    <w:rsid w:val="00D060C6"/>
    <w:rsid w:val="00D0753E"/>
    <w:rsid w:val="00D12044"/>
    <w:rsid w:val="00D120A4"/>
    <w:rsid w:val="00D12759"/>
    <w:rsid w:val="00D1440B"/>
    <w:rsid w:val="00D1502E"/>
    <w:rsid w:val="00D16D65"/>
    <w:rsid w:val="00D219C2"/>
    <w:rsid w:val="00D252E7"/>
    <w:rsid w:val="00D25528"/>
    <w:rsid w:val="00D25F71"/>
    <w:rsid w:val="00D279D0"/>
    <w:rsid w:val="00D322BA"/>
    <w:rsid w:val="00D33EFC"/>
    <w:rsid w:val="00D40DBC"/>
    <w:rsid w:val="00D418F8"/>
    <w:rsid w:val="00D41D98"/>
    <w:rsid w:val="00D44356"/>
    <w:rsid w:val="00D44424"/>
    <w:rsid w:val="00D468CA"/>
    <w:rsid w:val="00D4699E"/>
    <w:rsid w:val="00D503BA"/>
    <w:rsid w:val="00D50E5B"/>
    <w:rsid w:val="00D50E93"/>
    <w:rsid w:val="00D526BC"/>
    <w:rsid w:val="00D536BB"/>
    <w:rsid w:val="00D539C7"/>
    <w:rsid w:val="00D54600"/>
    <w:rsid w:val="00D54ABF"/>
    <w:rsid w:val="00D56EE9"/>
    <w:rsid w:val="00D61E17"/>
    <w:rsid w:val="00D61FA4"/>
    <w:rsid w:val="00D62991"/>
    <w:rsid w:val="00D6377E"/>
    <w:rsid w:val="00D637DE"/>
    <w:rsid w:val="00D64CCC"/>
    <w:rsid w:val="00D65B14"/>
    <w:rsid w:val="00D665BC"/>
    <w:rsid w:val="00D7425C"/>
    <w:rsid w:val="00D7476A"/>
    <w:rsid w:val="00D76A18"/>
    <w:rsid w:val="00D80849"/>
    <w:rsid w:val="00D81AD4"/>
    <w:rsid w:val="00D82E8F"/>
    <w:rsid w:val="00D8319A"/>
    <w:rsid w:val="00D8678B"/>
    <w:rsid w:val="00D86960"/>
    <w:rsid w:val="00D92B43"/>
    <w:rsid w:val="00D93AA7"/>
    <w:rsid w:val="00D93B6B"/>
    <w:rsid w:val="00D945F7"/>
    <w:rsid w:val="00D97C75"/>
    <w:rsid w:val="00DA2347"/>
    <w:rsid w:val="00DA2811"/>
    <w:rsid w:val="00DA3FA6"/>
    <w:rsid w:val="00DA5577"/>
    <w:rsid w:val="00DA693C"/>
    <w:rsid w:val="00DA6FB8"/>
    <w:rsid w:val="00DA71F1"/>
    <w:rsid w:val="00DA7867"/>
    <w:rsid w:val="00DB1C6E"/>
    <w:rsid w:val="00DB2BAC"/>
    <w:rsid w:val="00DB4D94"/>
    <w:rsid w:val="00DB6CFE"/>
    <w:rsid w:val="00DB77F5"/>
    <w:rsid w:val="00DC16E5"/>
    <w:rsid w:val="00DC1E94"/>
    <w:rsid w:val="00DC49F5"/>
    <w:rsid w:val="00DC6980"/>
    <w:rsid w:val="00DD118C"/>
    <w:rsid w:val="00DD29C0"/>
    <w:rsid w:val="00DD582A"/>
    <w:rsid w:val="00DD6A44"/>
    <w:rsid w:val="00DE0571"/>
    <w:rsid w:val="00DE05F5"/>
    <w:rsid w:val="00DE145F"/>
    <w:rsid w:val="00DE1A4D"/>
    <w:rsid w:val="00DE40D6"/>
    <w:rsid w:val="00DE4A86"/>
    <w:rsid w:val="00DE546A"/>
    <w:rsid w:val="00DE5B66"/>
    <w:rsid w:val="00DE5DA4"/>
    <w:rsid w:val="00DF0AB5"/>
    <w:rsid w:val="00DF2DEF"/>
    <w:rsid w:val="00DF3CC2"/>
    <w:rsid w:val="00DF4300"/>
    <w:rsid w:val="00DF5C79"/>
    <w:rsid w:val="00DF644C"/>
    <w:rsid w:val="00DF65DC"/>
    <w:rsid w:val="00DF71E5"/>
    <w:rsid w:val="00DF73D6"/>
    <w:rsid w:val="00DF785C"/>
    <w:rsid w:val="00E00021"/>
    <w:rsid w:val="00E0231F"/>
    <w:rsid w:val="00E03B59"/>
    <w:rsid w:val="00E042FD"/>
    <w:rsid w:val="00E0531C"/>
    <w:rsid w:val="00E0565F"/>
    <w:rsid w:val="00E056C9"/>
    <w:rsid w:val="00E06907"/>
    <w:rsid w:val="00E104EA"/>
    <w:rsid w:val="00E11290"/>
    <w:rsid w:val="00E12DC7"/>
    <w:rsid w:val="00E151CB"/>
    <w:rsid w:val="00E1715A"/>
    <w:rsid w:val="00E20649"/>
    <w:rsid w:val="00E21402"/>
    <w:rsid w:val="00E2193B"/>
    <w:rsid w:val="00E2355F"/>
    <w:rsid w:val="00E238B8"/>
    <w:rsid w:val="00E23E00"/>
    <w:rsid w:val="00E25B65"/>
    <w:rsid w:val="00E265DE"/>
    <w:rsid w:val="00E319AC"/>
    <w:rsid w:val="00E32063"/>
    <w:rsid w:val="00E348CD"/>
    <w:rsid w:val="00E34E1B"/>
    <w:rsid w:val="00E36049"/>
    <w:rsid w:val="00E37A84"/>
    <w:rsid w:val="00E40029"/>
    <w:rsid w:val="00E4023D"/>
    <w:rsid w:val="00E41FB4"/>
    <w:rsid w:val="00E4233A"/>
    <w:rsid w:val="00E42342"/>
    <w:rsid w:val="00E451E5"/>
    <w:rsid w:val="00E478BC"/>
    <w:rsid w:val="00E54628"/>
    <w:rsid w:val="00E55014"/>
    <w:rsid w:val="00E57032"/>
    <w:rsid w:val="00E574CD"/>
    <w:rsid w:val="00E57974"/>
    <w:rsid w:val="00E6192A"/>
    <w:rsid w:val="00E625CE"/>
    <w:rsid w:val="00E644ED"/>
    <w:rsid w:val="00E64903"/>
    <w:rsid w:val="00E64CB0"/>
    <w:rsid w:val="00E6573B"/>
    <w:rsid w:val="00E65824"/>
    <w:rsid w:val="00E65A9E"/>
    <w:rsid w:val="00E66235"/>
    <w:rsid w:val="00E66C88"/>
    <w:rsid w:val="00E67184"/>
    <w:rsid w:val="00E67F1A"/>
    <w:rsid w:val="00E70C93"/>
    <w:rsid w:val="00E717BE"/>
    <w:rsid w:val="00E7334D"/>
    <w:rsid w:val="00E7348C"/>
    <w:rsid w:val="00E75692"/>
    <w:rsid w:val="00E76777"/>
    <w:rsid w:val="00E80CC2"/>
    <w:rsid w:val="00E82579"/>
    <w:rsid w:val="00E82F1F"/>
    <w:rsid w:val="00E83238"/>
    <w:rsid w:val="00E8378B"/>
    <w:rsid w:val="00E83C24"/>
    <w:rsid w:val="00E85E62"/>
    <w:rsid w:val="00E8746D"/>
    <w:rsid w:val="00E927B1"/>
    <w:rsid w:val="00E9318D"/>
    <w:rsid w:val="00E949B2"/>
    <w:rsid w:val="00EA05B6"/>
    <w:rsid w:val="00EA073B"/>
    <w:rsid w:val="00EA2CE3"/>
    <w:rsid w:val="00EA3A1B"/>
    <w:rsid w:val="00EA3C99"/>
    <w:rsid w:val="00EA6AC5"/>
    <w:rsid w:val="00EB0AD9"/>
    <w:rsid w:val="00EB0D39"/>
    <w:rsid w:val="00EB1804"/>
    <w:rsid w:val="00EB1EFB"/>
    <w:rsid w:val="00EB4055"/>
    <w:rsid w:val="00EB4681"/>
    <w:rsid w:val="00EC04BB"/>
    <w:rsid w:val="00EC1ECC"/>
    <w:rsid w:val="00EC261A"/>
    <w:rsid w:val="00EC32E9"/>
    <w:rsid w:val="00ED0FF3"/>
    <w:rsid w:val="00ED18D5"/>
    <w:rsid w:val="00ED1ADF"/>
    <w:rsid w:val="00ED3949"/>
    <w:rsid w:val="00ED39ED"/>
    <w:rsid w:val="00ED69F9"/>
    <w:rsid w:val="00ED77EA"/>
    <w:rsid w:val="00EE073D"/>
    <w:rsid w:val="00EE08CC"/>
    <w:rsid w:val="00EE4C43"/>
    <w:rsid w:val="00EE71C6"/>
    <w:rsid w:val="00EF2802"/>
    <w:rsid w:val="00EF6763"/>
    <w:rsid w:val="00EF6C8F"/>
    <w:rsid w:val="00EF6F6A"/>
    <w:rsid w:val="00EF7D95"/>
    <w:rsid w:val="00F02CA6"/>
    <w:rsid w:val="00F054B8"/>
    <w:rsid w:val="00F104AF"/>
    <w:rsid w:val="00F10F78"/>
    <w:rsid w:val="00F1159E"/>
    <w:rsid w:val="00F11B4E"/>
    <w:rsid w:val="00F12B5B"/>
    <w:rsid w:val="00F2183B"/>
    <w:rsid w:val="00F21E29"/>
    <w:rsid w:val="00F22BBC"/>
    <w:rsid w:val="00F24E1B"/>
    <w:rsid w:val="00F25F5E"/>
    <w:rsid w:val="00F26485"/>
    <w:rsid w:val="00F26B12"/>
    <w:rsid w:val="00F3062E"/>
    <w:rsid w:val="00F30A39"/>
    <w:rsid w:val="00F359D4"/>
    <w:rsid w:val="00F40E7A"/>
    <w:rsid w:val="00F42C46"/>
    <w:rsid w:val="00F4586D"/>
    <w:rsid w:val="00F4642F"/>
    <w:rsid w:val="00F476C1"/>
    <w:rsid w:val="00F509D9"/>
    <w:rsid w:val="00F5207A"/>
    <w:rsid w:val="00F525FA"/>
    <w:rsid w:val="00F53193"/>
    <w:rsid w:val="00F5357E"/>
    <w:rsid w:val="00F55DDA"/>
    <w:rsid w:val="00F56CC2"/>
    <w:rsid w:val="00F56D0C"/>
    <w:rsid w:val="00F57059"/>
    <w:rsid w:val="00F60969"/>
    <w:rsid w:val="00F616C1"/>
    <w:rsid w:val="00F620BE"/>
    <w:rsid w:val="00F63C00"/>
    <w:rsid w:val="00F6586C"/>
    <w:rsid w:val="00F65B0D"/>
    <w:rsid w:val="00F6775E"/>
    <w:rsid w:val="00F7089E"/>
    <w:rsid w:val="00F739C2"/>
    <w:rsid w:val="00F745AF"/>
    <w:rsid w:val="00F75F79"/>
    <w:rsid w:val="00F762A2"/>
    <w:rsid w:val="00F7666F"/>
    <w:rsid w:val="00F76E7C"/>
    <w:rsid w:val="00F802C6"/>
    <w:rsid w:val="00F80850"/>
    <w:rsid w:val="00F81B6D"/>
    <w:rsid w:val="00F837D2"/>
    <w:rsid w:val="00F83DD5"/>
    <w:rsid w:val="00F87F09"/>
    <w:rsid w:val="00F90DD6"/>
    <w:rsid w:val="00F9296E"/>
    <w:rsid w:val="00F92E65"/>
    <w:rsid w:val="00F94774"/>
    <w:rsid w:val="00F9489F"/>
    <w:rsid w:val="00F94B74"/>
    <w:rsid w:val="00F96998"/>
    <w:rsid w:val="00FA01D3"/>
    <w:rsid w:val="00FA1056"/>
    <w:rsid w:val="00FA2FF5"/>
    <w:rsid w:val="00FA663B"/>
    <w:rsid w:val="00FA6DED"/>
    <w:rsid w:val="00FB1549"/>
    <w:rsid w:val="00FB17D7"/>
    <w:rsid w:val="00FB3814"/>
    <w:rsid w:val="00FB3849"/>
    <w:rsid w:val="00FC1114"/>
    <w:rsid w:val="00FC1C23"/>
    <w:rsid w:val="00FC409A"/>
    <w:rsid w:val="00FC4EB9"/>
    <w:rsid w:val="00FC53DB"/>
    <w:rsid w:val="00FD0AE7"/>
    <w:rsid w:val="00FD313D"/>
    <w:rsid w:val="00FD487A"/>
    <w:rsid w:val="00FD4891"/>
    <w:rsid w:val="00FD6E79"/>
    <w:rsid w:val="00FD775A"/>
    <w:rsid w:val="00FD7FFC"/>
    <w:rsid w:val="00FE2B76"/>
    <w:rsid w:val="00FE35FA"/>
    <w:rsid w:val="00FE3E3F"/>
    <w:rsid w:val="00FE46FF"/>
    <w:rsid w:val="00FE4D5C"/>
    <w:rsid w:val="00FF3987"/>
    <w:rsid w:val="00FF45F7"/>
    <w:rsid w:val="00FF47CB"/>
    <w:rsid w:val="00FF4D50"/>
    <w:rsid w:val="00FF6CA6"/>
    <w:rsid w:val="00FF798C"/>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344B5DE"/>
  <w15:docId w15:val="{28C5D20A-C364-41AD-937C-E227F6F0802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uiPriority w:val="99"/>
    <w:rsid w:val="007E09DA"/>
    <w:rPr>
      <w:sz w:val="16"/>
    </w:rPr>
  </w:style>
  <w:style w:type="paragraph" w:styleId="CommentText">
    <w:name w:val="annotation text"/>
    <w:basedOn w:val="Normal"/>
    <w:link w:val="CommentTextChar"/>
    <w:uiPriority w:val="99"/>
    <w:rsid w:val="007E09DA"/>
    <w:pPr>
      <w:spacing w:after="120" w:line="240" w:lineRule="exact"/>
    </w:pPr>
  </w:style>
  <w:style w:type="character" w:customStyle="1" w:styleId="CommentTextChar">
    <w:name w:val="Comment Text Char"/>
    <w:basedOn w:val="DefaultParagraphFont"/>
    <w:link w:val="CommentText"/>
    <w:uiPriority w:val="99"/>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har"/>
    <w:qFormat/>
    <w:rsid w:val="00427D21"/>
    <w:rPr>
      <w:sz w:val="22"/>
      <w:u w:val="none"/>
      <w:vertAlign w:val="superscript"/>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qFormat/>
    <w:rsid w:val="007E09DA"/>
    <w:pPr>
      <w:keepLines/>
      <w:spacing w:after="60"/>
      <w:ind w:firstLine="720"/>
    </w:pPr>
    <w:rPr>
      <w:sz w:val="18"/>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qFormat/>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2"/>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3"/>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uiPriority w:val="99"/>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4"/>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styleId="CommentSubject">
    <w:name w:val="annotation subject"/>
    <w:basedOn w:val="CommentText"/>
    <w:next w:val="CommentText"/>
    <w:link w:val="CommentSubjectChar"/>
    <w:uiPriority w:val="99"/>
    <w:semiHidden/>
    <w:unhideWhenUsed/>
    <w:rsid w:val="004673CB"/>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4673CB"/>
    <w:rPr>
      <w:rFonts w:ascii="Times New Roman" w:eastAsia="Times New Roman" w:hAnsi="Times New Roman" w:cs="Times New Roman"/>
      <w:b/>
      <w:bCs/>
      <w:sz w:val="20"/>
      <w:szCs w:val="20"/>
      <w:lang w:val="en-GB"/>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rsid w:val="000F5710"/>
    <w:pPr>
      <w:spacing w:after="160" w:line="240" w:lineRule="exact"/>
      <w:jc w:val="left"/>
    </w:pPr>
    <w:rPr>
      <w:rFonts w:asciiTheme="minorHAnsi" w:eastAsiaTheme="minorEastAsia" w:hAnsiTheme="minorHAnsi" w:cstheme="minorBidi"/>
      <w:vertAlign w:val="superscript"/>
      <w:lang w:val="fr-CA"/>
    </w:rPr>
  </w:style>
  <w:style w:type="character" w:styleId="UnresolvedMention">
    <w:name w:val="Unresolved Mention"/>
    <w:basedOn w:val="DefaultParagraphFont"/>
    <w:uiPriority w:val="99"/>
    <w:semiHidden/>
    <w:unhideWhenUsed/>
    <w:rsid w:val="00134278"/>
    <w:rPr>
      <w:color w:val="605E5C"/>
      <w:shd w:val="clear" w:color="auto" w:fill="E1DFDD"/>
    </w:rPr>
  </w:style>
  <w:style w:type="paragraph" w:customStyle="1" w:styleId="paragraph">
    <w:name w:val="paragraph"/>
    <w:basedOn w:val="Normal"/>
    <w:rsid w:val="00B84603"/>
    <w:pPr>
      <w:spacing w:before="100" w:beforeAutospacing="1" w:after="100" w:afterAutospacing="1"/>
      <w:jc w:val="left"/>
    </w:pPr>
    <w:rPr>
      <w:sz w:val="24"/>
      <w:lang w:val="en-CA" w:eastAsia="en-CA"/>
    </w:rPr>
  </w:style>
  <w:style w:type="character" w:customStyle="1" w:styleId="normaltextrun">
    <w:name w:val="normaltextrun"/>
    <w:basedOn w:val="DefaultParagraphFont"/>
    <w:rsid w:val="00B84603"/>
  </w:style>
  <w:style w:type="paragraph" w:styleId="Revision">
    <w:name w:val="Revision"/>
    <w:hidden/>
    <w:uiPriority w:val="99"/>
    <w:semiHidden/>
    <w:rsid w:val="00A84873"/>
    <w:rPr>
      <w:rFonts w:ascii="Times New Roman" w:eastAsia="Times New Roman" w:hAnsi="Times New Roman" w:cs="Times New Roman"/>
      <w:sz w:val="22"/>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9305440">
      <w:bodyDiv w:val="1"/>
      <w:marLeft w:val="0"/>
      <w:marRight w:val="0"/>
      <w:marTop w:val="0"/>
      <w:marBottom w:val="0"/>
      <w:divBdr>
        <w:top w:val="none" w:sz="0" w:space="0" w:color="auto"/>
        <w:left w:val="none" w:sz="0" w:space="0" w:color="auto"/>
        <w:bottom w:val="none" w:sz="0" w:space="0" w:color="auto"/>
        <w:right w:val="none" w:sz="0" w:space="0" w:color="auto"/>
      </w:divBdr>
    </w:div>
    <w:div w:id="141316162">
      <w:bodyDiv w:val="1"/>
      <w:marLeft w:val="0"/>
      <w:marRight w:val="0"/>
      <w:marTop w:val="0"/>
      <w:marBottom w:val="0"/>
      <w:divBdr>
        <w:top w:val="none" w:sz="0" w:space="0" w:color="auto"/>
        <w:left w:val="none" w:sz="0" w:space="0" w:color="auto"/>
        <w:bottom w:val="none" w:sz="0" w:space="0" w:color="auto"/>
        <w:right w:val="none" w:sz="0" w:space="0" w:color="auto"/>
      </w:divBdr>
    </w:div>
    <w:div w:id="691809734">
      <w:bodyDiv w:val="1"/>
      <w:marLeft w:val="0"/>
      <w:marRight w:val="0"/>
      <w:marTop w:val="0"/>
      <w:marBottom w:val="0"/>
      <w:divBdr>
        <w:top w:val="none" w:sz="0" w:space="0" w:color="auto"/>
        <w:left w:val="none" w:sz="0" w:space="0" w:color="auto"/>
        <w:bottom w:val="none" w:sz="0" w:space="0" w:color="auto"/>
        <w:right w:val="none" w:sz="0" w:space="0" w:color="auto"/>
      </w:divBdr>
    </w:div>
    <w:div w:id="1349915431">
      <w:bodyDiv w:val="1"/>
      <w:marLeft w:val="0"/>
      <w:marRight w:val="0"/>
      <w:marTop w:val="0"/>
      <w:marBottom w:val="0"/>
      <w:divBdr>
        <w:top w:val="none" w:sz="0" w:space="0" w:color="auto"/>
        <w:left w:val="none" w:sz="0" w:space="0" w:color="auto"/>
        <w:bottom w:val="none" w:sz="0" w:space="0" w:color="auto"/>
        <w:right w:val="none" w:sz="0" w:space="0" w:color="auto"/>
      </w:divBdr>
    </w:div>
    <w:div w:id="1516066892">
      <w:bodyDiv w:val="1"/>
      <w:marLeft w:val="0"/>
      <w:marRight w:val="0"/>
      <w:marTop w:val="0"/>
      <w:marBottom w:val="0"/>
      <w:divBdr>
        <w:top w:val="none" w:sz="0" w:space="0" w:color="auto"/>
        <w:left w:val="none" w:sz="0" w:space="0" w:color="auto"/>
        <w:bottom w:val="none" w:sz="0" w:space="0" w:color="auto"/>
        <w:right w:val="none" w:sz="0" w:space="0" w:color="auto"/>
      </w:divBdr>
    </w:div>
    <w:div w:id="1539201362">
      <w:bodyDiv w:val="1"/>
      <w:marLeft w:val="0"/>
      <w:marRight w:val="0"/>
      <w:marTop w:val="0"/>
      <w:marBottom w:val="0"/>
      <w:divBdr>
        <w:top w:val="none" w:sz="0" w:space="0" w:color="auto"/>
        <w:left w:val="none" w:sz="0" w:space="0" w:color="auto"/>
        <w:bottom w:val="none" w:sz="0" w:space="0" w:color="auto"/>
        <w:right w:val="none" w:sz="0" w:space="0" w:color="auto"/>
      </w:divBdr>
    </w:div>
    <w:div w:id="1982686804">
      <w:bodyDiv w:val="1"/>
      <w:marLeft w:val="0"/>
      <w:marRight w:val="0"/>
      <w:marTop w:val="0"/>
      <w:marBottom w:val="0"/>
      <w:divBdr>
        <w:top w:val="none" w:sz="0" w:space="0" w:color="auto"/>
        <w:left w:val="none" w:sz="0" w:space="0" w:color="auto"/>
        <w:bottom w:val="none" w:sz="0" w:space="0" w:color="auto"/>
        <w:right w:val="none" w:sz="0" w:space="0" w:color="auto"/>
      </w:divBdr>
    </w:div>
    <w:div w:id="2062560739">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decisions/cp-mop-09/cp-mop-09-dec-03-en.pdf"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yperlink" Target="https://www.cbd.int/doc/decisions/cp-mop-09/cp-mop-09-dec-05-en.pdf" TargetMode="Externa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yperlink" Target="https://www.cbd.int/doc/decisions/cp-mop-09/cp-mop-09-dec-07-en.pdf"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www.cbd.int/doc/decisions/cp-mop-09/cp-mop-09-dec-15-en.pdf" TargetMode="External"/><Relationship Id="rId20" Type="http://schemas.openxmlformats.org/officeDocument/2006/relationships/hyperlink" Target="http://bch.cbd.int/en/register"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cbd.int/decision/mop/?id=12324" TargetMode="External"/><Relationship Id="rId23" Type="http://schemas.openxmlformats.org/officeDocument/2006/relationships/header" Target="header2.xml"/><Relationship Id="rId10" Type="http://schemas.openxmlformats.org/officeDocument/2006/relationships/footnotes" Target="footnotes.xml"/><Relationship Id="rId19" Type="http://schemas.openxmlformats.org/officeDocument/2006/relationships/hyperlink" Target="https://www.cbd.int/doc/c/666c/d2a6/fb8da84da1a477e5a6879ccb/cp-mop-10-inf-01-en.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emf"/><Relationship Id="rId22" Type="http://schemas.openxmlformats.org/officeDocument/2006/relationships/header" Target="header1.xml"/></Relationships>
</file>

<file path=word/_rels/footnotes.xml.rels><?xml version="1.0" encoding="UTF-8" standalone="yes"?>
<Relationships xmlns="http://schemas.openxmlformats.org/package/2006/relationships"><Relationship Id="rId8" Type="http://schemas.openxmlformats.org/officeDocument/2006/relationships/hyperlink" Target="https://bch.cbd.int/resources/common-formats/es/nationalrecord_03_spca_competentauthority_final_es.docx" TargetMode="External"/><Relationship Id="rId3" Type="http://schemas.openxmlformats.org/officeDocument/2006/relationships/hyperlink" Target="https://bch.cbd.int/resources/common-formats/ar/nationalrecord_03_spca_competentauthority_final_ar.docx" TargetMode="External"/><Relationship Id="rId7" Type="http://schemas.openxmlformats.org/officeDocument/2006/relationships/hyperlink" Target="https://bch.cbd.int/resources/common-formats/ru/nationalrecord_03_spca_competentauthority_final_ru.docx" TargetMode="External"/><Relationship Id="rId12" Type="http://schemas.openxmlformats.org/officeDocument/2006/relationships/hyperlink" Target="https://www.cbd.int/doc/c/666c/d2a6/fb8da84da1a477e5a6879ccb/cp-mop-10-inf-01-en.pdf" TargetMode="External"/><Relationship Id="rId2" Type="http://schemas.openxmlformats.org/officeDocument/2006/relationships/hyperlink" Target="http://bch.cbd.int/protocol/supplementary/Study.shtml" TargetMode="External"/><Relationship Id="rId1" Type="http://schemas.openxmlformats.org/officeDocument/2006/relationships/hyperlink" Target="https://www.cbd.int/doc/notifications/2021/ntf-2021-038-bs-en.pdf" TargetMode="External"/><Relationship Id="rId6" Type="http://schemas.openxmlformats.org/officeDocument/2006/relationships/hyperlink" Target="https://bch.cbd.int/resources/common-formats/fr/nationalrecord_03_spca_competentauthority_final_fr.docx" TargetMode="External"/><Relationship Id="rId11" Type="http://schemas.openxmlformats.org/officeDocument/2006/relationships/hyperlink" Target="https://www.cbd.int/doc/c/435d/8ac8/b423f7468ba8632eb6df2a3f/sbi-03-03-add1-en.pdf" TargetMode="External"/><Relationship Id="rId5" Type="http://schemas.openxmlformats.org/officeDocument/2006/relationships/hyperlink" Target="https://bch.cbd.int/resources/common-formats/en/nationalrecord_03_spca_competentauthority_final_en.docx" TargetMode="External"/><Relationship Id="rId10" Type="http://schemas.openxmlformats.org/officeDocument/2006/relationships/hyperlink" Target="https://www.cbd.int/doc/c/c7d2/aedd/074f2b54468d0e1a308f8f4d/sbi-03-03-en.pdf" TargetMode="External"/><Relationship Id="rId4" Type="http://schemas.openxmlformats.org/officeDocument/2006/relationships/hyperlink" Target="https://bch.cbd.int/resources/common-formats/zh/nationalrecord_03_spca_competentauthority_final_zh.docx" TargetMode="External"/><Relationship Id="rId9" Type="http://schemas.openxmlformats.org/officeDocument/2006/relationships/hyperlink" Target="https://www.cbd.int/doc/notifications/2021/ntf-2021-083-bs-en.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2F635DBAB4524DC8B3348A7758D5E739"/>
        <w:category>
          <w:name w:val="General"/>
          <w:gallery w:val="placeholder"/>
        </w:category>
        <w:types>
          <w:type w:val="bbPlcHdr"/>
        </w:types>
        <w:behaviors>
          <w:behavior w:val="content"/>
        </w:behaviors>
        <w:guid w:val="{3040C501-16D2-46C8-8765-5F49856601E3}"/>
      </w:docPartPr>
      <w:docPartBody>
        <w:p w:rsidR="008D420E" w:rsidRDefault="00810A55">
          <w:r w:rsidRPr="007E02EB">
            <w:rPr>
              <w:rStyle w:val="PlaceholderText"/>
            </w:rPr>
            <w:t>[Title]</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2FF" w:usb1="400004FF"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049AB"/>
    <w:rsid w:val="000617F1"/>
    <w:rsid w:val="00063D45"/>
    <w:rsid w:val="000C1253"/>
    <w:rsid w:val="000F7059"/>
    <w:rsid w:val="001E3842"/>
    <w:rsid w:val="0020413B"/>
    <w:rsid w:val="002A538F"/>
    <w:rsid w:val="002D4BF3"/>
    <w:rsid w:val="002E06BF"/>
    <w:rsid w:val="00355307"/>
    <w:rsid w:val="003E5165"/>
    <w:rsid w:val="0046422C"/>
    <w:rsid w:val="00470BF3"/>
    <w:rsid w:val="004760CF"/>
    <w:rsid w:val="004A139A"/>
    <w:rsid w:val="004A3839"/>
    <w:rsid w:val="004E092F"/>
    <w:rsid w:val="004F2601"/>
    <w:rsid w:val="00500A2B"/>
    <w:rsid w:val="00510CF3"/>
    <w:rsid w:val="005231DB"/>
    <w:rsid w:val="0058288D"/>
    <w:rsid w:val="005C4814"/>
    <w:rsid w:val="00604977"/>
    <w:rsid w:val="00631753"/>
    <w:rsid w:val="00665C6B"/>
    <w:rsid w:val="006801B3"/>
    <w:rsid w:val="00746122"/>
    <w:rsid w:val="0075006C"/>
    <w:rsid w:val="007F033F"/>
    <w:rsid w:val="00810A55"/>
    <w:rsid w:val="00843B4E"/>
    <w:rsid w:val="0085174B"/>
    <w:rsid w:val="00863C40"/>
    <w:rsid w:val="008C6619"/>
    <w:rsid w:val="008D420E"/>
    <w:rsid w:val="00905D0A"/>
    <w:rsid w:val="0098642F"/>
    <w:rsid w:val="00A1254B"/>
    <w:rsid w:val="00A31A2F"/>
    <w:rsid w:val="00AC5FBC"/>
    <w:rsid w:val="00BA59D1"/>
    <w:rsid w:val="00BB2263"/>
    <w:rsid w:val="00BD1F66"/>
    <w:rsid w:val="00C42FC1"/>
    <w:rsid w:val="00C8104B"/>
    <w:rsid w:val="00CB0A20"/>
    <w:rsid w:val="00CB3314"/>
    <w:rsid w:val="00CB647D"/>
    <w:rsid w:val="00CD2DFD"/>
    <w:rsid w:val="00D05A9A"/>
    <w:rsid w:val="00D235A2"/>
    <w:rsid w:val="00D31D12"/>
    <w:rsid w:val="00E26C87"/>
    <w:rsid w:val="00E574EF"/>
    <w:rsid w:val="00E80868"/>
    <w:rsid w:val="00F3138A"/>
    <w:rsid w:val="00FC693C"/>
    <w:rsid w:val="00FC6B87"/>
    <w:rsid w:val="00FC6BBC"/>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574EF"/>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3" ma:contentTypeDescription="Create a new document." ma:contentTypeScope="" ma:versionID="0cbec3429130dbf57f96936d623afa01">
  <xsd:schema xmlns:xsd="http://www.w3.org/2001/XMLSchema" xmlns:xs="http://www.w3.org/2001/XMLSchema" xmlns:p="http://schemas.microsoft.com/office/2006/metadata/properties" xmlns:ns2="358298e0-1b7e-4ebe-8695-94439b74f0d1" xmlns:ns3="13ad741f-c0db-4e29-b5a6-03b4a1bc18ba" targetNamespace="http://schemas.microsoft.com/office/2006/metadata/properties" ma:root="true" ma:fieldsID="6a9b1958c50a4c3d2da5b19cca1474e0" ns2:_="" ns3:_="">
    <xsd:import namespace="358298e0-1b7e-4ebe-8695-94439b74f0d1"/>
    <xsd:import namespace="13ad741f-c0db-4e29-b5a6-03b4a1bc18b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C39A4BD8-229D-4ACD-8DC5-1695C1CF5D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D2EDC78D-C55A-49D9-AB1F-BE70A36FBAF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10</Pages>
  <Words>5074</Words>
  <Characters>28927</Characters>
  <Application>Microsoft Office Word</Application>
  <DocSecurity>0</DocSecurity>
  <Lines>241</Lines>
  <Paragraphs>67</Paragraphs>
  <ScaleCrop>false</ScaleCrop>
  <HeadingPairs>
    <vt:vector size="2" baseType="variant">
      <vt:variant>
        <vt:lpstr>Title</vt:lpstr>
      </vt:variant>
      <vt:variant>
        <vt:i4>1</vt:i4>
      </vt:variant>
    </vt:vector>
  </HeadingPairs>
  <TitlesOfParts>
    <vt:vector size="1" baseType="lpstr">
      <vt:lpstr>Nagoya – Kuala Lumpur Supplementary Protocol on Liability And Redress</vt:lpstr>
    </vt:vector>
  </TitlesOfParts>
  <Company>SCBD</Company>
  <LinksUpToDate>false</LinksUpToDate>
  <CharactersWithSpaces>33934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Nagoya – Kuala Lumpur Supplementary Protocol on Liability And Redress</dc:title>
  <dc:subject>CBD/CP/MOP/10/9</dc:subject>
  <dc:creator>SCBD</dc:creator>
  <cp:keywords>Conference of the Parties to the Convention on Biological Diversity serving as the meeting of the Parties to the Cartagena Protocol on Biosafety, tenth meeting (Part II)</cp:keywords>
  <dc:description/>
  <cp:lastModifiedBy>Veronique Lefebvre</cp:lastModifiedBy>
  <cp:revision>5</cp:revision>
  <cp:lastPrinted>2020-01-21T16:56:00Z</cp:lastPrinted>
  <dcterms:created xsi:type="dcterms:W3CDTF">2022-05-06T15:20:00Z</dcterms:created>
  <dcterms:modified xsi:type="dcterms:W3CDTF">2022-05-06T15:21:00Z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