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2278"/>
        <w:gridCol w:w="7229"/>
      </w:tblGrid>
      <w:tr w:rsidR="008A1499" w:rsidRPr="00375D37" w14:paraId="3AC5C0DD" w14:textId="77777777" w:rsidTr="00375D37">
        <w:trPr>
          <w:trHeight w:val="850"/>
        </w:trPr>
        <w:tc>
          <w:tcPr>
            <w:tcW w:w="975" w:type="dxa"/>
            <w:vAlign w:val="bottom"/>
          </w:tcPr>
          <w:p w14:paraId="64270DC4" w14:textId="77777777" w:rsidR="008A1499" w:rsidRPr="003F1A75" w:rsidRDefault="008A1499" w:rsidP="008A1499">
            <w:pPr>
              <w:pStyle w:val="AASmallLogo"/>
            </w:pPr>
            <w:r w:rsidRPr="003F1A75">
              <w:rPr>
                <w:noProof/>
              </w:rPr>
              <w:drawing>
                <wp:inline distT="0" distB="0" distL="0" distR="0" wp14:anchorId="2E8EE267" wp14:editId="3A905F83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3F1A75">
              <w:t xml:space="preserve"> </w:t>
            </w:r>
          </w:p>
          <w:p w14:paraId="4947FC3B" w14:textId="77777777" w:rsidR="008A1499" w:rsidRPr="003F1A75" w:rsidRDefault="008A1499" w:rsidP="008A1499">
            <w:pPr>
              <w:pStyle w:val="AASmallLogo"/>
            </w:pPr>
          </w:p>
        </w:tc>
        <w:tc>
          <w:tcPr>
            <w:tcW w:w="2278" w:type="dxa"/>
            <w:noWrap/>
            <w:vAlign w:val="bottom"/>
          </w:tcPr>
          <w:p w14:paraId="08E2609B" w14:textId="1B780D8F" w:rsidR="00375D37" w:rsidRPr="00375D37" w:rsidRDefault="00375D37" w:rsidP="00375D37">
            <w:pPr>
              <w:tabs>
                <w:tab w:val="clear" w:pos="567"/>
                <w:tab w:val="clear" w:pos="1134"/>
                <w:tab w:val="clear" w:pos="1701"/>
                <w:tab w:val="clear" w:pos="2268"/>
              </w:tabs>
              <w:spacing w:before="60"/>
              <w:rPr>
                <w:rFonts w:eastAsia="SimHei"/>
                <w:sz w:val="24"/>
                <w:lang w:eastAsia="zh-CN"/>
              </w:rPr>
            </w:pPr>
            <w:r w:rsidRPr="00375D37">
              <w:rPr>
                <w:rFonts w:eastAsia="SimHei"/>
                <w:noProof/>
                <w:lang w:eastAsia="zh-CN"/>
              </w:rPr>
              <w:drawing>
                <wp:anchor distT="0" distB="0" distL="114300" distR="114300" simplePos="0" relativeHeight="251659264" behindDoc="0" locked="0" layoutInCell="1" allowOverlap="1" wp14:anchorId="087ED8A0" wp14:editId="05491E69">
                  <wp:simplePos x="0" y="0"/>
                  <wp:positionH relativeFrom="column">
                    <wp:posOffset>465176</wp:posOffset>
                  </wp:positionH>
                  <wp:positionV relativeFrom="paragraph">
                    <wp:posOffset>43367</wp:posOffset>
                  </wp:positionV>
                  <wp:extent cx="181069" cy="191492"/>
                  <wp:effectExtent l="0" t="0" r="0" b="0"/>
                  <wp:wrapNone/>
                  <wp:docPr id="1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unep-vector-logo.png"/>
                          <pic:cNvPicPr/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1069" cy="19149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Pr="00375D37">
              <w:rPr>
                <w:rFonts w:eastAsia="SimHei" w:hint="eastAsia"/>
                <w:sz w:val="24"/>
                <w:lang w:eastAsia="zh-CN"/>
              </w:rPr>
              <w:t>联合国</w:t>
            </w:r>
          </w:p>
          <w:p w14:paraId="69A45014" w14:textId="6FA0D7AC" w:rsidR="008A1499" w:rsidRPr="003F1A75" w:rsidRDefault="00375D37" w:rsidP="00375D37">
            <w:pPr>
              <w:pStyle w:val="AASmallLogo"/>
            </w:pPr>
            <w:r w:rsidRPr="00375D37">
              <w:rPr>
                <w:rFonts w:eastAsia="SimHei" w:hint="eastAsia"/>
                <w:sz w:val="24"/>
                <w:lang w:eastAsia="zh-CN"/>
              </w:rPr>
              <w:t>环境规划署</w:t>
            </w:r>
          </w:p>
          <w:p w14:paraId="5FA0F7A4" w14:textId="77777777" w:rsidR="008A1499" w:rsidRPr="003F1A75" w:rsidRDefault="008A1499" w:rsidP="008A1499">
            <w:pPr>
              <w:pStyle w:val="AASmallLogo"/>
            </w:pPr>
          </w:p>
        </w:tc>
        <w:tc>
          <w:tcPr>
            <w:tcW w:w="7229" w:type="dxa"/>
            <w:vAlign w:val="bottom"/>
          </w:tcPr>
          <w:p w14:paraId="3D492964" w14:textId="7E3A8E46" w:rsidR="008A1499" w:rsidRPr="003F1A75" w:rsidRDefault="008A1499" w:rsidP="003F1A75">
            <w:pPr>
              <w:pStyle w:val="ABSymbol"/>
            </w:pPr>
            <w:r w:rsidRPr="003F1A75">
              <w:rPr>
                <w:sz w:val="40"/>
              </w:rPr>
              <w:t>CBD</w:t>
            </w:r>
            <w:r w:rsidRPr="003F1A75">
              <w:t>/</w:t>
            </w:r>
            <w:r w:rsidR="00A17A43" w:rsidRPr="00A17A43">
              <w:t>CP/MOP/12/1</w:t>
            </w:r>
            <w:r w:rsidR="00C531F4">
              <w:rPr>
                <w:rStyle w:val="FootnoteReference"/>
              </w:rPr>
              <w:footnoteReference w:customMarkFollows="1" w:id="1"/>
              <w:t>*</w:t>
            </w:r>
          </w:p>
        </w:tc>
      </w:tr>
    </w:tbl>
    <w:p w14:paraId="4F84A877" w14:textId="77777777" w:rsidR="008A1499" w:rsidRPr="003F1A75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375D37" w14:paraId="3CD8FB1A" w14:textId="77777777" w:rsidTr="00375D37">
        <w:trPr>
          <w:trHeight w:val="2016"/>
        </w:trPr>
        <w:tc>
          <w:tcPr>
            <w:tcW w:w="7370" w:type="dxa"/>
          </w:tcPr>
          <w:p w14:paraId="2F3FB054" w14:textId="3648A70E" w:rsidR="008A1499" w:rsidRPr="003F1A75" w:rsidRDefault="008A1499" w:rsidP="008A1499">
            <w:pPr>
              <w:pStyle w:val="ACLargeLogo"/>
            </w:pPr>
            <w:r w:rsidRPr="003F1A75">
              <w:t xml:space="preserve"> </w:t>
            </w:r>
          </w:p>
          <w:p w14:paraId="395C4ADA" w14:textId="1C3D8474" w:rsidR="008A1499" w:rsidRPr="003F1A75" w:rsidRDefault="00375D37" w:rsidP="008A1499">
            <w:pPr>
              <w:pStyle w:val="ACLargeLogo"/>
            </w:pPr>
            <w:r w:rsidRPr="00375D37">
              <w:rPr>
                <w:b/>
                <w:noProof/>
                <w:sz w:val="24"/>
                <w:lang w:val="en-US" w:eastAsia="zh-CN"/>
              </w:rPr>
              <w:drawing>
                <wp:inline distT="0" distB="0" distL="0" distR="0" wp14:anchorId="7F0F0ABD" wp14:editId="7F1BE220">
                  <wp:extent cx="2982802" cy="1077392"/>
                  <wp:effectExtent l="0" t="0" r="8255" b="8890"/>
                  <wp:docPr id="3" name="Picture 3" descr="CBD_logo_ch-CMYK-black [Converted]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 descr="CBD_logo_ch-CMYK-black [Converted]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011892" cy="1087899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3112" w:type="dxa"/>
          </w:tcPr>
          <w:p w14:paraId="24B059D9" w14:textId="77777777" w:rsidR="008A1499" w:rsidRPr="00375D37" w:rsidRDefault="008A1499" w:rsidP="00375D37">
            <w:pPr>
              <w:pStyle w:val="AEDistrNormal"/>
              <w:rPr>
                <w:sz w:val="24"/>
              </w:rPr>
            </w:pPr>
            <w:r w:rsidRPr="00375D37">
              <w:rPr>
                <w:sz w:val="24"/>
              </w:rPr>
              <w:t xml:space="preserve">Distr.: General </w:t>
            </w:r>
          </w:p>
          <w:p w14:paraId="1C73ACB5" w14:textId="3D02E363" w:rsidR="008A1499" w:rsidRPr="00375D37" w:rsidRDefault="005201AC" w:rsidP="00375D37">
            <w:pPr>
              <w:pStyle w:val="AEDistrNormal"/>
              <w:rPr>
                <w:sz w:val="24"/>
              </w:rPr>
            </w:pPr>
            <w:r w:rsidRPr="00375D37">
              <w:rPr>
                <w:sz w:val="24"/>
              </w:rPr>
              <w:t>19 January 2026</w:t>
            </w:r>
          </w:p>
          <w:p w14:paraId="6C80E210" w14:textId="6CAA53A0" w:rsidR="00375D37" w:rsidRPr="00375D37" w:rsidRDefault="00375D37" w:rsidP="00375D37">
            <w:pPr>
              <w:pStyle w:val="AEDistrNormal"/>
              <w:rPr>
                <w:sz w:val="24"/>
              </w:rPr>
            </w:pPr>
            <w:r w:rsidRPr="00375D37">
              <w:rPr>
                <w:sz w:val="24"/>
              </w:rPr>
              <w:t>Chinese</w:t>
            </w:r>
          </w:p>
          <w:p w14:paraId="1CB54B30" w14:textId="77777777" w:rsidR="008A1499" w:rsidRPr="00375D37" w:rsidRDefault="008A1499" w:rsidP="00375D37">
            <w:pPr>
              <w:pStyle w:val="AEDistrNormal6pt"/>
              <w:spacing w:before="0"/>
              <w:rPr>
                <w:sz w:val="24"/>
              </w:rPr>
            </w:pPr>
            <w:r w:rsidRPr="00375D37">
              <w:rPr>
                <w:sz w:val="24"/>
              </w:rPr>
              <w:t xml:space="preserve">Original: English </w:t>
            </w:r>
          </w:p>
          <w:p w14:paraId="72122316" w14:textId="77777777" w:rsidR="008A1499" w:rsidRPr="00375D37" w:rsidRDefault="008A1499" w:rsidP="008A1499">
            <w:pPr>
              <w:pStyle w:val="AEDistrNormal6pt"/>
              <w:rPr>
                <w:sz w:val="24"/>
              </w:rPr>
            </w:pPr>
          </w:p>
        </w:tc>
      </w:tr>
    </w:tbl>
    <w:p w14:paraId="6B25F4E0" w14:textId="77777777" w:rsidR="008A1499" w:rsidRPr="003F1A75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375D37" w14:paraId="0C453772" w14:textId="77777777" w:rsidTr="008A1499">
        <w:trPr>
          <w:trHeight w:val="57"/>
        </w:trPr>
        <w:tc>
          <w:tcPr>
            <w:tcW w:w="6094" w:type="dxa"/>
          </w:tcPr>
          <w:p w14:paraId="2C43D3B3" w14:textId="77777777" w:rsidR="00A17A43" w:rsidRPr="00A17A43" w:rsidRDefault="00A17A43" w:rsidP="00A17A43">
            <w:pPr>
              <w:pStyle w:val="AFCorN12Bold"/>
              <w:rPr>
                <w:bCs/>
                <w:lang w:val="en-US" w:eastAsia="zh-CN"/>
              </w:rPr>
            </w:pPr>
            <w:r w:rsidRPr="00A17A43">
              <w:rPr>
                <w:rFonts w:hint="eastAsia"/>
                <w:bCs/>
                <w:lang w:eastAsia="zh-CN"/>
              </w:rPr>
              <w:t>作为卡塔赫纳生物安全议定书缔约方会议</w:t>
            </w:r>
            <w:r w:rsidRPr="00A17A43">
              <w:rPr>
                <w:bCs/>
                <w:lang w:eastAsia="zh-CN"/>
              </w:rPr>
              <w:br/>
            </w:r>
            <w:r w:rsidRPr="00A17A43">
              <w:rPr>
                <w:rFonts w:hint="eastAsia"/>
                <w:bCs/>
                <w:lang w:eastAsia="zh-CN"/>
              </w:rPr>
              <w:t>的生物多样性公约缔约方大会</w:t>
            </w:r>
          </w:p>
          <w:p w14:paraId="1533EFB9" w14:textId="66224BA7" w:rsidR="008A1499" w:rsidRPr="003F1A75" w:rsidRDefault="00A17A43" w:rsidP="00A17A43">
            <w:pPr>
              <w:pStyle w:val="AFCorN12Bold"/>
              <w:rPr>
                <w:lang w:eastAsia="zh-CN"/>
              </w:rPr>
            </w:pPr>
            <w:r w:rsidRPr="00A17A43">
              <w:rPr>
                <w:rFonts w:hint="eastAsia"/>
                <w:bCs/>
                <w:lang w:val="en-US" w:eastAsia="zh-CN"/>
              </w:rPr>
              <w:t>第十</w:t>
            </w:r>
            <w:r>
              <w:rPr>
                <w:rFonts w:hint="eastAsia"/>
                <w:bCs/>
                <w:lang w:val="en-US" w:eastAsia="zh-CN"/>
              </w:rPr>
              <w:t>二</w:t>
            </w:r>
            <w:r w:rsidRPr="00A17A43">
              <w:rPr>
                <w:rFonts w:hint="eastAsia"/>
                <w:bCs/>
                <w:lang w:val="en-US" w:eastAsia="zh-CN"/>
              </w:rPr>
              <w:t>次会议</w:t>
            </w:r>
          </w:p>
          <w:p w14:paraId="52D4CAC2" w14:textId="3D54F27D" w:rsidR="008A1499" w:rsidRPr="003F1A75" w:rsidRDefault="00375D37" w:rsidP="00B44617">
            <w:pPr>
              <w:pStyle w:val="AFCorNNormal"/>
              <w:rPr>
                <w:lang w:eastAsia="zh-CN"/>
              </w:rPr>
            </w:pPr>
            <w:r w:rsidRPr="00375D37">
              <w:rPr>
                <w:rFonts w:hint="eastAsia"/>
                <w:sz w:val="24"/>
                <w:lang w:eastAsia="zh-CN"/>
              </w:rPr>
              <w:t>2026</w:t>
            </w:r>
            <w:r w:rsidRPr="00375D37">
              <w:rPr>
                <w:rFonts w:hint="eastAsia"/>
                <w:sz w:val="24"/>
                <w:lang w:eastAsia="zh-CN"/>
              </w:rPr>
              <w:t>年</w:t>
            </w:r>
            <w:r w:rsidRPr="00375D37">
              <w:rPr>
                <w:rFonts w:hint="eastAsia"/>
                <w:sz w:val="24"/>
                <w:lang w:eastAsia="zh-CN"/>
              </w:rPr>
              <w:t>10</w:t>
            </w:r>
            <w:r w:rsidRPr="00375D37">
              <w:rPr>
                <w:rFonts w:hint="eastAsia"/>
                <w:sz w:val="24"/>
                <w:lang w:eastAsia="zh-CN"/>
              </w:rPr>
              <w:t>月</w:t>
            </w:r>
            <w:r w:rsidRPr="00375D37">
              <w:rPr>
                <w:rFonts w:hint="eastAsia"/>
                <w:sz w:val="24"/>
                <w:lang w:eastAsia="zh-CN"/>
              </w:rPr>
              <w:t>19</w:t>
            </w:r>
            <w:r w:rsidRPr="00375D37">
              <w:rPr>
                <w:rFonts w:hint="eastAsia"/>
                <w:sz w:val="24"/>
                <w:lang w:eastAsia="zh-CN"/>
              </w:rPr>
              <w:t>日至</w:t>
            </w:r>
            <w:r w:rsidRPr="00375D37">
              <w:rPr>
                <w:rFonts w:hint="eastAsia"/>
                <w:sz w:val="24"/>
                <w:lang w:eastAsia="zh-CN"/>
              </w:rPr>
              <w:t>30</w:t>
            </w:r>
            <w:r w:rsidRPr="00375D37">
              <w:rPr>
                <w:rFonts w:hint="eastAsia"/>
                <w:sz w:val="24"/>
                <w:lang w:eastAsia="zh-CN"/>
              </w:rPr>
              <w:t>日，埃里温</w:t>
            </w:r>
          </w:p>
        </w:tc>
        <w:tc>
          <w:tcPr>
            <w:tcW w:w="4388" w:type="dxa"/>
          </w:tcPr>
          <w:p w14:paraId="487359B4" w14:textId="77777777" w:rsidR="008A1499" w:rsidRPr="00375D37" w:rsidRDefault="008A1499" w:rsidP="008A1499">
            <w:pPr>
              <w:pStyle w:val="CBDNormal"/>
              <w:jc w:val="left"/>
              <w:rPr>
                <w:sz w:val="24"/>
                <w:lang w:eastAsia="zh-CN"/>
              </w:rPr>
            </w:pPr>
          </w:p>
        </w:tc>
      </w:tr>
    </w:tbl>
    <w:p w14:paraId="23AFAA01" w14:textId="07035A31" w:rsidR="00F6586C" w:rsidRPr="003F1A75" w:rsidRDefault="00170D77" w:rsidP="00375D37">
      <w:pPr>
        <w:pStyle w:val="CBDTitle"/>
        <w:tabs>
          <w:tab w:val="clear" w:pos="567"/>
          <w:tab w:val="clear" w:pos="1134"/>
          <w:tab w:val="clear" w:pos="1701"/>
          <w:tab w:val="clear" w:pos="2268"/>
          <w:tab w:val="clear" w:pos="2835"/>
          <w:tab w:val="clear" w:pos="3402"/>
        </w:tabs>
        <w:ind w:left="490"/>
      </w:pPr>
      <w:sdt>
        <w:sdtPr>
          <w:rPr>
            <w:rFonts w:ascii="SimHei" w:eastAsia="SimHei" w:hAnsi="SimHei" w:hint="eastAsia"/>
            <w:b w:val="0"/>
            <w:bCs/>
            <w:lang w:eastAsia="zh-CN"/>
          </w:rPr>
          <w:alias w:val="Title"/>
          <w:tag w:val=""/>
          <w:id w:val="772832786"/>
          <w:placeholder>
            <w:docPart w:val="D2936BE55E004B48AD8A38629A499E22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375D37" w:rsidRPr="00375D37">
            <w:rPr>
              <w:rFonts w:ascii="SimHei" w:eastAsia="SimHei" w:hAnsi="SimHei" w:hint="eastAsia"/>
              <w:b w:val="0"/>
              <w:bCs/>
              <w:lang w:eastAsia="zh-CN"/>
            </w:rPr>
            <w:t>临时议程</w:t>
          </w:r>
        </w:sdtContent>
      </w:sdt>
      <w:r w:rsidR="00105372" w:rsidRPr="003F1A75">
        <w:rPr>
          <w:caps/>
        </w:rPr>
        <w:t xml:space="preserve"> </w:t>
      </w:r>
    </w:p>
    <w:p w14:paraId="64CF54C4" w14:textId="4B4AC0FA" w:rsidR="00375D37" w:rsidRPr="00375D37" w:rsidRDefault="00375D37" w:rsidP="00375D3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</w:rPr>
      </w:pPr>
      <w:proofErr w:type="spellStart"/>
      <w:r w:rsidRPr="00375D37">
        <w:rPr>
          <w:rFonts w:hint="eastAsia"/>
          <w:sz w:val="24"/>
          <w:lang w:val="en-GB"/>
        </w:rPr>
        <w:t>会议开幕</w:t>
      </w:r>
      <w:proofErr w:type="spellEnd"/>
      <w:r w:rsidRPr="00375D37">
        <w:rPr>
          <w:rFonts w:hint="eastAsia"/>
          <w:sz w:val="24"/>
          <w:lang w:val="en-GB"/>
        </w:rPr>
        <w:t>。</w:t>
      </w:r>
    </w:p>
    <w:p w14:paraId="00F3E176" w14:textId="77777777" w:rsidR="00375D37" w:rsidRPr="00375D37" w:rsidRDefault="00375D37" w:rsidP="00375D3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</w:rPr>
      </w:pPr>
      <w:proofErr w:type="spellStart"/>
      <w:r w:rsidRPr="00375D37">
        <w:rPr>
          <w:rFonts w:hint="eastAsia"/>
          <w:sz w:val="24"/>
          <w:lang w:val="en-GB"/>
        </w:rPr>
        <w:t>组织事项</w:t>
      </w:r>
      <w:proofErr w:type="spellEnd"/>
      <w:r w:rsidRPr="00375D37">
        <w:rPr>
          <w:rFonts w:hint="eastAsia"/>
          <w:sz w:val="24"/>
          <w:lang w:val="en-GB"/>
        </w:rPr>
        <w:t>。</w:t>
      </w:r>
    </w:p>
    <w:p w14:paraId="271D21D1" w14:textId="5EFC7A53" w:rsidR="00375D37" w:rsidRPr="00375D37" w:rsidRDefault="00375D37" w:rsidP="00375D3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eastAsia="zh-CN"/>
        </w:rPr>
      </w:pPr>
      <w:r w:rsidRPr="00375D37">
        <w:rPr>
          <w:rFonts w:hint="eastAsia"/>
          <w:sz w:val="24"/>
          <w:lang w:val="en-GB" w:eastAsia="zh-CN"/>
        </w:rPr>
        <w:t>关于</w:t>
      </w:r>
      <w:r w:rsidR="00A17A43" w:rsidRPr="00A17A43">
        <w:rPr>
          <w:rFonts w:hint="eastAsia"/>
          <w:sz w:val="24"/>
          <w:lang w:val="en-GB" w:eastAsia="zh-CN"/>
        </w:rPr>
        <w:t>作为卡塔赫纳生物安全议定书缔约方会议的缔约方大会</w:t>
      </w:r>
      <w:r w:rsidR="00A17A43">
        <w:rPr>
          <w:rFonts w:hint="eastAsia"/>
          <w:sz w:val="24"/>
          <w:lang w:val="en-GB" w:eastAsia="zh-CN"/>
        </w:rPr>
        <w:t>第十二次</w:t>
      </w:r>
      <w:r w:rsidRPr="00375D37">
        <w:rPr>
          <w:rFonts w:hint="eastAsia"/>
          <w:sz w:val="24"/>
          <w:lang w:val="en-GB" w:eastAsia="zh-CN"/>
        </w:rPr>
        <w:t>会议代表的全权证书的报告。</w:t>
      </w:r>
    </w:p>
    <w:p w14:paraId="23A72060" w14:textId="319C5F23" w:rsidR="00375D37" w:rsidRPr="00375D37" w:rsidRDefault="00A17A43" w:rsidP="00375D3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</w:rPr>
      </w:pPr>
      <w:r>
        <w:rPr>
          <w:rFonts w:hint="eastAsia"/>
          <w:sz w:val="24"/>
          <w:lang w:eastAsia="zh-CN"/>
        </w:rPr>
        <w:t>各附属机构的报告</w:t>
      </w:r>
      <w:r w:rsidR="00375D37" w:rsidRPr="00375D37">
        <w:rPr>
          <w:rFonts w:hint="eastAsia"/>
          <w:sz w:val="24"/>
        </w:rPr>
        <w:t>。</w:t>
      </w:r>
    </w:p>
    <w:p w14:paraId="63D5CECC" w14:textId="336FF25E" w:rsidR="00A17A43" w:rsidRDefault="00A17A43" w:rsidP="00375D3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eastAsia="zh-CN"/>
        </w:rPr>
      </w:pPr>
      <w:r>
        <w:rPr>
          <w:rFonts w:hint="eastAsia"/>
          <w:sz w:val="24"/>
          <w:lang w:eastAsia="zh-CN"/>
        </w:rPr>
        <w:t>履约委员会的报告。</w:t>
      </w:r>
    </w:p>
    <w:p w14:paraId="3C11E56F" w14:textId="2F1FA8F3" w:rsidR="00115931" w:rsidRDefault="00115931" w:rsidP="00115931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eastAsia="zh-CN"/>
        </w:rPr>
      </w:pPr>
      <w:r>
        <w:rPr>
          <w:rFonts w:hint="eastAsia"/>
          <w:sz w:val="24"/>
          <w:lang w:eastAsia="zh-CN"/>
        </w:rPr>
        <w:t>《</w:t>
      </w:r>
      <w:r w:rsidR="00A17A43">
        <w:rPr>
          <w:rFonts w:hint="eastAsia"/>
          <w:sz w:val="24"/>
          <w:lang w:eastAsia="zh-CN"/>
        </w:rPr>
        <w:t>卡塔赫纳议定书</w:t>
      </w:r>
      <w:r>
        <w:rPr>
          <w:rFonts w:hint="eastAsia"/>
          <w:sz w:val="24"/>
          <w:lang w:eastAsia="zh-CN"/>
        </w:rPr>
        <w:t>》的行政管理</w:t>
      </w:r>
      <w:r w:rsidR="00A17A43">
        <w:rPr>
          <w:rFonts w:hint="eastAsia"/>
          <w:sz w:val="24"/>
          <w:lang w:eastAsia="zh-CN"/>
        </w:rPr>
        <w:t>和</w:t>
      </w:r>
      <w:r>
        <w:rPr>
          <w:rFonts w:hint="eastAsia"/>
          <w:sz w:val="24"/>
          <w:lang w:eastAsia="zh-CN"/>
        </w:rPr>
        <w:t>信托基金预算。</w:t>
      </w:r>
    </w:p>
    <w:p w14:paraId="06A5D707" w14:textId="7F82242D" w:rsidR="005201AC" w:rsidRPr="00375D37" w:rsidRDefault="00A17A43" w:rsidP="00115931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color w:val="000000" w:themeColor="text1"/>
          <w:sz w:val="24"/>
          <w:lang w:eastAsia="zh-CN"/>
        </w:rPr>
      </w:pPr>
      <w:r>
        <w:rPr>
          <w:rFonts w:hint="eastAsia"/>
          <w:sz w:val="24"/>
          <w:lang w:eastAsia="zh-CN"/>
        </w:rPr>
        <w:t>监测和报告。</w:t>
      </w:r>
    </w:p>
    <w:p w14:paraId="024FDDDF" w14:textId="0D0715E6" w:rsidR="005201AC" w:rsidRPr="00375D37" w:rsidRDefault="00A17A43" w:rsidP="00115931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eastAsia="zh-CN"/>
        </w:rPr>
      </w:pPr>
      <w:r>
        <w:rPr>
          <w:rFonts w:hint="eastAsia"/>
          <w:sz w:val="24"/>
          <w:lang w:val="en-GB" w:eastAsia="zh-CN"/>
        </w:rPr>
        <w:t>对《卡塔赫纳议定书》功效的评估和审查以及对《议定书》执行计划和能力建设计划的中期评价。</w:t>
      </w:r>
    </w:p>
    <w:p w14:paraId="418C7A9E" w14:textId="6060BA77" w:rsidR="005201AC" w:rsidRPr="00375D37" w:rsidRDefault="00A17A43" w:rsidP="001F2F74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eastAsia="zh-CN"/>
        </w:rPr>
      </w:pPr>
      <w:r>
        <w:rPr>
          <w:rFonts w:hint="eastAsia"/>
          <w:sz w:val="24"/>
          <w:lang w:eastAsia="zh-CN"/>
        </w:rPr>
        <w:t>与财务机制</w:t>
      </w:r>
      <w:r w:rsidR="001F2F74">
        <w:rPr>
          <w:rFonts w:hint="eastAsia"/>
          <w:sz w:val="24"/>
          <w:lang w:eastAsia="zh-CN"/>
        </w:rPr>
        <w:t>和资源</w:t>
      </w:r>
      <w:r>
        <w:rPr>
          <w:rFonts w:hint="eastAsia"/>
          <w:sz w:val="24"/>
          <w:lang w:eastAsia="zh-CN"/>
        </w:rPr>
        <w:t>有关的事项。</w:t>
      </w:r>
    </w:p>
    <w:p w14:paraId="4548C7EE" w14:textId="608C9735" w:rsidR="005201AC" w:rsidRPr="00375D37" w:rsidRDefault="001F2F74" w:rsidP="00115931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eastAsia="zh-CN"/>
        </w:rPr>
      </w:pPr>
      <w:r>
        <w:rPr>
          <w:rFonts w:hint="eastAsia"/>
          <w:sz w:val="24"/>
          <w:lang w:val="en-GB" w:eastAsia="zh-CN"/>
        </w:rPr>
        <w:t>生物安全信息交换所的运作和活动</w:t>
      </w:r>
      <w:r w:rsidR="00151431">
        <w:rPr>
          <w:rFonts w:hint="eastAsia"/>
          <w:sz w:val="24"/>
          <w:lang w:val="en-GB" w:eastAsia="zh-CN"/>
        </w:rPr>
        <w:t>。</w:t>
      </w:r>
    </w:p>
    <w:p w14:paraId="78AFCC33" w14:textId="3A795427" w:rsidR="0029524B" w:rsidRDefault="0029524B" w:rsidP="00115931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eastAsia="zh-CN"/>
        </w:rPr>
      </w:pPr>
      <w:r w:rsidRPr="0029524B">
        <w:rPr>
          <w:rFonts w:hint="eastAsia"/>
          <w:sz w:val="24"/>
          <w:lang w:val="en-GB" w:eastAsia="zh-CN"/>
        </w:rPr>
        <w:t>与国际组织</w:t>
      </w:r>
      <w:r w:rsidR="00C552F5">
        <w:rPr>
          <w:rFonts w:hint="eastAsia"/>
          <w:sz w:val="24"/>
          <w:lang w:val="en-GB" w:eastAsia="zh-CN"/>
        </w:rPr>
        <w:t>、</w:t>
      </w:r>
      <w:r w:rsidRPr="0029524B">
        <w:rPr>
          <w:rFonts w:hint="eastAsia"/>
          <w:sz w:val="24"/>
          <w:lang w:val="en-GB" w:eastAsia="zh-CN"/>
        </w:rPr>
        <w:t>其他公约</w:t>
      </w:r>
      <w:r w:rsidR="001F2F74">
        <w:rPr>
          <w:rFonts w:hint="eastAsia"/>
          <w:sz w:val="24"/>
          <w:lang w:val="en-GB" w:eastAsia="zh-CN"/>
        </w:rPr>
        <w:t>下</w:t>
      </w:r>
      <w:r w:rsidR="00C552F5">
        <w:rPr>
          <w:rFonts w:hint="eastAsia"/>
          <w:sz w:val="24"/>
          <w:lang w:val="en-GB" w:eastAsia="zh-CN"/>
        </w:rPr>
        <w:t>建立</w:t>
      </w:r>
      <w:r w:rsidRPr="0029524B">
        <w:rPr>
          <w:rFonts w:hint="eastAsia"/>
          <w:sz w:val="24"/>
          <w:lang w:val="en-GB" w:eastAsia="zh-CN"/>
        </w:rPr>
        <w:t>的机构</w:t>
      </w:r>
      <w:r w:rsidR="001F2F74">
        <w:rPr>
          <w:rFonts w:hint="eastAsia"/>
          <w:sz w:val="24"/>
          <w:lang w:val="en-GB" w:eastAsia="zh-CN"/>
        </w:rPr>
        <w:t>和</w:t>
      </w:r>
      <w:r w:rsidR="00C552F5">
        <w:rPr>
          <w:rFonts w:hint="eastAsia"/>
          <w:sz w:val="24"/>
          <w:lang w:val="en-GB" w:eastAsia="zh-CN"/>
        </w:rPr>
        <w:t>各项</w:t>
      </w:r>
      <w:r w:rsidR="001F2F74">
        <w:rPr>
          <w:rFonts w:hint="eastAsia"/>
          <w:sz w:val="24"/>
          <w:lang w:val="en-GB" w:eastAsia="zh-CN"/>
        </w:rPr>
        <w:t>举措</w:t>
      </w:r>
      <w:r w:rsidRPr="0029524B">
        <w:rPr>
          <w:rFonts w:hint="eastAsia"/>
          <w:sz w:val="24"/>
          <w:lang w:val="en-GB" w:eastAsia="zh-CN"/>
        </w:rPr>
        <w:t>的合作。</w:t>
      </w:r>
    </w:p>
    <w:p w14:paraId="6D34C4E3" w14:textId="265F417F" w:rsidR="00436C83" w:rsidRPr="00436C83" w:rsidRDefault="00436C83" w:rsidP="00711DB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 w:eastAsia="zh-CN"/>
        </w:rPr>
      </w:pPr>
      <w:r w:rsidRPr="00436C83">
        <w:rPr>
          <w:rFonts w:hint="eastAsia"/>
          <w:sz w:val="24"/>
          <w:lang w:val="en-GB" w:eastAsia="zh-CN"/>
        </w:rPr>
        <w:t>审查《</w:t>
      </w:r>
      <w:r>
        <w:rPr>
          <w:rFonts w:hint="eastAsia"/>
          <w:sz w:val="24"/>
          <w:lang w:val="en-GB" w:eastAsia="zh-CN"/>
        </w:rPr>
        <w:t>生物多样性</w:t>
      </w:r>
      <w:r w:rsidRPr="00436C83">
        <w:rPr>
          <w:rFonts w:hint="eastAsia"/>
          <w:sz w:val="24"/>
          <w:lang w:val="en-GB" w:eastAsia="zh-CN"/>
        </w:rPr>
        <w:t>公约》及其议定书下各进程的功效</w:t>
      </w:r>
      <w:r>
        <w:rPr>
          <w:rFonts w:hint="eastAsia"/>
          <w:sz w:val="24"/>
          <w:lang w:val="en-GB" w:eastAsia="zh-CN"/>
        </w:rPr>
        <w:t>。</w:t>
      </w:r>
    </w:p>
    <w:p w14:paraId="49B2BAB7" w14:textId="2BB72A17" w:rsidR="001F2F74" w:rsidRDefault="001F2F74" w:rsidP="00711DB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 w:eastAsia="zh-CN"/>
        </w:rPr>
      </w:pPr>
      <w:r>
        <w:rPr>
          <w:rFonts w:hint="eastAsia"/>
          <w:sz w:val="24"/>
          <w:lang w:val="en-GB" w:eastAsia="zh-CN"/>
        </w:rPr>
        <w:t>改性活生物体的风险评估和风险管理。</w:t>
      </w:r>
    </w:p>
    <w:p w14:paraId="3CF792E6" w14:textId="007F8B41" w:rsidR="001F2F74" w:rsidRDefault="001F2F74" w:rsidP="00711DB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 w:eastAsia="zh-CN"/>
        </w:rPr>
      </w:pPr>
      <w:r w:rsidRPr="001F2F74">
        <w:rPr>
          <w:rFonts w:hint="eastAsia"/>
          <w:sz w:val="24"/>
          <w:lang w:val="en-GB" w:eastAsia="zh-CN"/>
        </w:rPr>
        <w:t>改性活生物体的检测和识别。</w:t>
      </w:r>
    </w:p>
    <w:p w14:paraId="1E7F915B" w14:textId="3D2DC5A8" w:rsidR="001F2F74" w:rsidRDefault="001F2F74" w:rsidP="001F2F74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 w:eastAsia="zh-CN"/>
        </w:rPr>
      </w:pPr>
      <w:r w:rsidRPr="001F2F74">
        <w:rPr>
          <w:rFonts w:hint="eastAsia"/>
          <w:sz w:val="24"/>
          <w:lang w:val="en-GB" w:eastAsia="zh-CN"/>
        </w:rPr>
        <w:t>社会经济考虑因素。</w:t>
      </w:r>
    </w:p>
    <w:p w14:paraId="67B3E0AE" w14:textId="17F7EB7B" w:rsidR="001F2F74" w:rsidRDefault="001F2F74" w:rsidP="001F2F74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 w:eastAsia="zh-CN"/>
        </w:rPr>
      </w:pPr>
      <w:r>
        <w:rPr>
          <w:rFonts w:hint="eastAsia"/>
          <w:sz w:val="24"/>
          <w:lang w:val="en-GB" w:eastAsia="zh-CN"/>
        </w:rPr>
        <w:t>关于现代生物技术新发展的国家</w:t>
      </w:r>
      <w:r w:rsidR="007C5CFB" w:rsidRPr="007C5CFB">
        <w:rPr>
          <w:sz w:val="24"/>
          <w:lang w:val="en-GB" w:eastAsia="zh-CN"/>
        </w:rPr>
        <w:t>法律、法规和准则的信息</w:t>
      </w:r>
      <w:r>
        <w:rPr>
          <w:rFonts w:hint="eastAsia"/>
          <w:sz w:val="24"/>
          <w:lang w:val="en-GB" w:eastAsia="zh-CN"/>
        </w:rPr>
        <w:t>。</w:t>
      </w:r>
    </w:p>
    <w:p w14:paraId="70F501DA" w14:textId="33CB07C7" w:rsidR="001F2F74" w:rsidRPr="001F2F74" w:rsidRDefault="001F2F74" w:rsidP="001F2F74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 w:eastAsia="zh-CN"/>
        </w:rPr>
      </w:pPr>
      <w:r w:rsidRPr="001F2F74">
        <w:rPr>
          <w:rFonts w:hint="eastAsia"/>
          <w:sz w:val="24"/>
          <w:lang w:val="en-GB" w:eastAsia="zh-CN"/>
        </w:rPr>
        <w:t>《关于赔偿责任和补救的名古屋</w:t>
      </w:r>
      <w:r w:rsidRPr="001F2F74">
        <w:rPr>
          <w:rFonts w:hint="eastAsia"/>
          <w:sz w:val="24"/>
          <w:lang w:val="en-GB" w:eastAsia="zh-CN"/>
        </w:rPr>
        <w:t>-</w:t>
      </w:r>
      <w:r w:rsidRPr="001F2F74">
        <w:rPr>
          <w:rFonts w:hint="eastAsia"/>
          <w:sz w:val="24"/>
          <w:lang w:val="en-GB" w:eastAsia="zh-CN"/>
        </w:rPr>
        <w:t>吉隆坡补充议定书》</w:t>
      </w:r>
      <w:r w:rsidR="00DF2685">
        <w:rPr>
          <w:rFonts w:hint="eastAsia"/>
          <w:sz w:val="24"/>
          <w:lang w:val="en-GB" w:eastAsia="zh-CN"/>
        </w:rPr>
        <w:t>。</w:t>
      </w:r>
    </w:p>
    <w:p w14:paraId="6A69D6EE" w14:textId="708B8D64" w:rsidR="005201AC" w:rsidRPr="00375D37" w:rsidRDefault="00436C83" w:rsidP="00711DB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/>
        </w:rPr>
      </w:pPr>
      <w:r>
        <w:rPr>
          <w:rFonts w:hint="eastAsia"/>
          <w:sz w:val="24"/>
          <w:lang w:val="en-GB" w:eastAsia="zh-CN"/>
        </w:rPr>
        <w:lastRenderedPageBreak/>
        <w:t>其他事项。</w:t>
      </w:r>
    </w:p>
    <w:p w14:paraId="796752EE" w14:textId="32266BAC" w:rsidR="005201AC" w:rsidRPr="00375D37" w:rsidRDefault="00436C83" w:rsidP="00DF2685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/>
        </w:rPr>
      </w:pPr>
      <w:r>
        <w:rPr>
          <w:rFonts w:hint="eastAsia"/>
          <w:sz w:val="24"/>
          <w:lang w:val="en-GB" w:eastAsia="zh-CN"/>
        </w:rPr>
        <w:t>通过报告。</w:t>
      </w:r>
    </w:p>
    <w:p w14:paraId="0BE578F0" w14:textId="7B0E9DED" w:rsidR="005201AC" w:rsidRPr="00375D37" w:rsidRDefault="00436C83" w:rsidP="00711DB7">
      <w:pPr>
        <w:pStyle w:val="Para10"/>
        <w:tabs>
          <w:tab w:val="clear" w:pos="567"/>
          <w:tab w:val="clear" w:pos="1134"/>
          <w:tab w:val="clear" w:pos="1701"/>
          <w:tab w:val="clear" w:pos="2268"/>
        </w:tabs>
        <w:ind w:left="980" w:hanging="490"/>
        <w:jc w:val="left"/>
        <w:rPr>
          <w:sz w:val="24"/>
          <w:lang w:val="en-GB"/>
        </w:rPr>
      </w:pPr>
      <w:r>
        <w:rPr>
          <w:rFonts w:hint="eastAsia"/>
          <w:sz w:val="24"/>
          <w:lang w:val="en-GB" w:eastAsia="zh-CN"/>
        </w:rPr>
        <w:t>会议闭幕。</w:t>
      </w:r>
    </w:p>
    <w:p w14:paraId="3E1108E4" w14:textId="77777777" w:rsidR="00A111D1" w:rsidRPr="00375D37" w:rsidRDefault="00A111D1" w:rsidP="006E7BE2">
      <w:pPr>
        <w:pStyle w:val="Para1"/>
        <w:numPr>
          <w:ilvl w:val="0"/>
          <w:numId w:val="0"/>
        </w:numPr>
        <w:ind w:left="567"/>
        <w:jc w:val="center"/>
        <w:rPr>
          <w:sz w:val="24"/>
        </w:rPr>
      </w:pPr>
      <w:r w:rsidRPr="00375D37">
        <w:rPr>
          <w:sz w:val="24"/>
        </w:rPr>
        <w:t>__________</w:t>
      </w:r>
    </w:p>
    <w:sectPr w:rsidR="00A111D1" w:rsidRPr="00375D37" w:rsidSect="00B44617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1134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98DF76D" w14:textId="77777777" w:rsidR="00170D77" w:rsidRPr="003F1A75" w:rsidRDefault="00170D77" w:rsidP="00CF1848">
      <w:r w:rsidRPr="003F1A75">
        <w:separator/>
      </w:r>
    </w:p>
  </w:endnote>
  <w:endnote w:type="continuationSeparator" w:id="0">
    <w:p w14:paraId="6CE37D26" w14:textId="77777777" w:rsidR="00170D77" w:rsidRPr="003F1A75" w:rsidRDefault="00170D77" w:rsidP="00CF1848">
      <w:r w:rsidRPr="003F1A75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SimHei">
    <w:panose1 w:val="02010600030101010101"/>
    <w:charset w:val="86"/>
    <w:family w:val="modern"/>
    <w:pitch w:val="fixed"/>
    <w:sig w:usb0="800002BF" w:usb1="38CF7CFA" w:usb2="00000016" w:usb3="00000000" w:csb0="0004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EFDC242" w14:textId="77777777" w:rsidR="00D75CA6" w:rsidRPr="003F1A75" w:rsidRDefault="00D75CA6" w:rsidP="00D75CA6">
            <w:pPr>
              <w:pStyle w:val="Footer"/>
              <w:jc w:val="left"/>
            </w:pPr>
            <w:r w:rsidRPr="003F1A75">
              <w:rPr>
                <w:b/>
                <w:bCs/>
                <w:szCs w:val="20"/>
              </w:rPr>
              <w:fldChar w:fldCharType="begin"/>
            </w:r>
            <w:r w:rsidRPr="003F1A75">
              <w:rPr>
                <w:b/>
                <w:bCs/>
                <w:szCs w:val="20"/>
              </w:rPr>
              <w:instrText xml:space="preserve"> PAGE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Pr="003F1A75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  <w:r w:rsidRPr="003F1A75">
              <w:rPr>
                <w:szCs w:val="20"/>
              </w:rPr>
              <w:t>/</w:t>
            </w:r>
            <w:r w:rsidRPr="003F1A75">
              <w:rPr>
                <w:b/>
                <w:bCs/>
                <w:szCs w:val="20"/>
              </w:rPr>
              <w:fldChar w:fldCharType="begin"/>
            </w:r>
            <w:r w:rsidRPr="003F1A75">
              <w:rPr>
                <w:b/>
                <w:bCs/>
                <w:szCs w:val="20"/>
              </w:rPr>
              <w:instrText xml:space="preserve"> NUMPAGES 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Pr="003F1A75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4C0B7495" w14:textId="77777777" w:rsidR="00D75CA6" w:rsidRPr="003F1A75" w:rsidRDefault="00D75CA6" w:rsidP="00D75CA6">
        <w:pPr>
          <w:pStyle w:val="Footer"/>
        </w:pPr>
        <w:r w:rsidRPr="003F1A75">
          <w:rPr>
            <w:b/>
            <w:bCs/>
            <w:szCs w:val="20"/>
          </w:rPr>
          <w:fldChar w:fldCharType="begin"/>
        </w:r>
        <w:r w:rsidRPr="003F1A75">
          <w:rPr>
            <w:b/>
            <w:bCs/>
            <w:szCs w:val="20"/>
          </w:rPr>
          <w:instrText xml:space="preserve"> PAGE </w:instrText>
        </w:r>
        <w:r w:rsidRPr="003F1A75">
          <w:rPr>
            <w:b/>
            <w:bCs/>
            <w:szCs w:val="20"/>
          </w:rPr>
          <w:fldChar w:fldCharType="separate"/>
        </w:r>
        <w:r w:rsidRPr="003F1A75">
          <w:rPr>
            <w:b/>
            <w:bCs/>
            <w:szCs w:val="20"/>
          </w:rPr>
          <w:t>2</w:t>
        </w:r>
        <w:r w:rsidRPr="003F1A75">
          <w:rPr>
            <w:b/>
            <w:bCs/>
            <w:szCs w:val="20"/>
          </w:rPr>
          <w:fldChar w:fldCharType="end"/>
        </w:r>
        <w:r w:rsidRPr="003F1A75">
          <w:rPr>
            <w:szCs w:val="20"/>
          </w:rPr>
          <w:t>/</w:t>
        </w:r>
        <w:r w:rsidRPr="003F1A75">
          <w:rPr>
            <w:b/>
            <w:bCs/>
            <w:szCs w:val="20"/>
          </w:rPr>
          <w:fldChar w:fldCharType="begin"/>
        </w:r>
        <w:r w:rsidRPr="003F1A75">
          <w:rPr>
            <w:b/>
            <w:bCs/>
            <w:szCs w:val="20"/>
          </w:rPr>
          <w:instrText xml:space="preserve"> NUMPAGES  </w:instrText>
        </w:r>
        <w:r w:rsidRPr="003F1A75">
          <w:rPr>
            <w:b/>
            <w:bCs/>
            <w:szCs w:val="20"/>
          </w:rPr>
          <w:fldChar w:fldCharType="separate"/>
        </w:r>
        <w:r w:rsidRPr="003F1A75">
          <w:rPr>
            <w:b/>
            <w:bCs/>
            <w:szCs w:val="20"/>
          </w:rPr>
          <w:t>3</w:t>
        </w:r>
        <w:r w:rsidRPr="003F1A75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7FA197E" w14:textId="77777777" w:rsidR="00170D77" w:rsidRPr="003F1A75" w:rsidRDefault="00170D77" w:rsidP="00CF1848">
      <w:r w:rsidRPr="003F1A75">
        <w:separator/>
      </w:r>
    </w:p>
  </w:footnote>
  <w:footnote w:type="continuationSeparator" w:id="0">
    <w:p w14:paraId="67A226D6" w14:textId="77777777" w:rsidR="00170D77" w:rsidRPr="003F1A75" w:rsidRDefault="00170D77" w:rsidP="00CF1848">
      <w:r w:rsidRPr="003F1A75">
        <w:continuationSeparator/>
      </w:r>
    </w:p>
  </w:footnote>
  <w:footnote w:id="1">
    <w:p w14:paraId="2770FE5B" w14:textId="5C919415" w:rsidR="00C531F4" w:rsidRDefault="00C531F4">
      <w:pPr>
        <w:pStyle w:val="FootnoteText"/>
      </w:pPr>
      <w:r>
        <w:rPr>
          <w:rStyle w:val="FootnoteReference"/>
        </w:rPr>
        <w:t>*</w:t>
      </w:r>
      <w:r>
        <w:t xml:space="preserve"> </w:t>
      </w:r>
      <w:proofErr w:type="spellStart"/>
      <w:r w:rsidRPr="00C531F4">
        <w:rPr>
          <w:lang w:val="en-CA"/>
        </w:rPr>
        <w:t>由于技术原因于</w:t>
      </w:r>
      <w:proofErr w:type="spellEnd"/>
      <w:r w:rsidRPr="00C531F4">
        <w:rPr>
          <w:lang w:val="en-CA"/>
        </w:rPr>
        <w:t xml:space="preserve"> 2026 </w:t>
      </w:r>
      <w:r w:rsidRPr="00C531F4">
        <w:rPr>
          <w:lang w:val="en-CA"/>
        </w:rPr>
        <w:t>年</w:t>
      </w:r>
      <w:r w:rsidRPr="00C531F4">
        <w:rPr>
          <w:lang w:val="en-CA"/>
        </w:rPr>
        <w:t xml:space="preserve"> 0</w:t>
      </w:r>
      <w:r w:rsidR="0015650C">
        <w:rPr>
          <w:lang w:val="en-CA"/>
        </w:rPr>
        <w:t>4</w:t>
      </w:r>
      <w:r w:rsidRPr="00C531F4">
        <w:rPr>
          <w:lang w:val="en-CA"/>
        </w:rPr>
        <w:t xml:space="preserve"> </w:t>
      </w:r>
      <w:r w:rsidRPr="00C531F4">
        <w:rPr>
          <w:lang w:val="en-CA"/>
        </w:rPr>
        <w:t>月</w:t>
      </w:r>
      <w:r w:rsidRPr="00C531F4">
        <w:rPr>
          <w:lang w:val="en-CA"/>
        </w:rPr>
        <w:t xml:space="preserve"> </w:t>
      </w:r>
      <w:r w:rsidR="0015650C">
        <w:rPr>
          <w:lang w:val="en-CA"/>
        </w:rPr>
        <w:t>3</w:t>
      </w:r>
      <w:r w:rsidRPr="00C531F4">
        <w:rPr>
          <w:lang w:val="en-CA"/>
        </w:rPr>
        <w:t xml:space="preserve">0 </w:t>
      </w:r>
      <w:proofErr w:type="spellStart"/>
      <w:r w:rsidRPr="00C531F4">
        <w:rPr>
          <w:lang w:val="en-CA"/>
        </w:rPr>
        <w:t>日重发</w:t>
      </w:r>
      <w:proofErr w:type="spellEnd"/>
      <w:r w:rsidRPr="00C531F4">
        <w:rPr>
          <w:lang w:val="en-CA"/>
        </w:rPr>
        <w:t>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42C8EEB7" w14:textId="2F774237" w:rsidR="00534681" w:rsidRPr="003F1A75" w:rsidRDefault="001F2F74" w:rsidP="007C4951">
        <w:pPr>
          <w:pStyle w:val="Header"/>
          <w:spacing w:after="240"/>
          <w:rPr>
            <w:szCs w:val="20"/>
          </w:rPr>
        </w:pPr>
        <w:r w:rsidRPr="006E7F38">
          <w:rPr>
            <w:szCs w:val="20"/>
          </w:rPr>
          <w:t>CBD/CP/MOP/12/1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4DCF4964" w14:textId="2E0A2E7D" w:rsidR="009505C9" w:rsidRPr="003F1A75" w:rsidRDefault="001F2F74" w:rsidP="007C4951">
        <w:pPr>
          <w:pStyle w:val="Header"/>
          <w:spacing w:after="240"/>
          <w:jc w:val="right"/>
        </w:pPr>
        <w:r>
          <w:t>CBD/CP/MOP/12/1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" w15:restartNumberingAfterBreak="0">
    <w:nsid w:val="5D943BEE"/>
    <w:multiLevelType w:val="multilevel"/>
    <w:tmpl w:val="222A08B4"/>
    <w:numStyleLink w:val="ListCBD"/>
  </w:abstractNum>
  <w:abstractNum w:abstractNumId="4" w15:restartNumberingAfterBreak="0">
    <w:nsid w:val="68B70991"/>
    <w:multiLevelType w:val="hybridMultilevel"/>
    <w:tmpl w:val="900A58B2"/>
    <w:lvl w:ilvl="0" w:tplc="1EF4DB82">
      <w:start w:val="1"/>
      <w:numFmt w:val="decimal"/>
      <w:pStyle w:val="Para10"/>
      <w:lvlText w:val="%1."/>
      <w:lvlJc w:val="left"/>
      <w:pPr>
        <w:ind w:left="3796" w:hanging="360"/>
      </w:pPr>
      <w:rPr>
        <w:rFonts w:hint="default"/>
      </w:rPr>
    </w:lvl>
    <w:lvl w:ilvl="1" w:tplc="10090019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2"/>
  </w:num>
  <w:num w:numId="2" w16cid:durableId="1858829">
    <w:abstractNumId w:val="0"/>
  </w:num>
  <w:num w:numId="3" w16cid:durableId="1333221471">
    <w:abstractNumId w:val="6"/>
  </w:num>
  <w:num w:numId="4" w16cid:durableId="1072390599">
    <w:abstractNumId w:val="7"/>
  </w:num>
  <w:num w:numId="5" w16cid:durableId="960385107">
    <w:abstractNumId w:val="1"/>
  </w:num>
  <w:num w:numId="6" w16cid:durableId="893932166">
    <w:abstractNumId w:val="5"/>
  </w:num>
  <w:num w:numId="7" w16cid:durableId="323945383">
    <w:abstractNumId w:val="3"/>
  </w:num>
  <w:num w:numId="8" w16cid:durableId="2069499237">
    <w:abstractNumId w:val="4"/>
  </w:num>
  <w:num w:numId="9" w16cid:durableId="1530147801">
    <w:abstractNumId w:val="4"/>
  </w:num>
  <w:num w:numId="10" w16cid:durableId="1673751372">
    <w:abstractNumId w:val="4"/>
  </w:num>
  <w:num w:numId="11" w16cid:durableId="732846718">
    <w:abstractNumId w:val="4"/>
  </w:num>
  <w:num w:numId="12" w16cid:durableId="1982074141">
    <w:abstractNumId w:val="4"/>
  </w:num>
  <w:num w:numId="13" w16cid:durableId="1518807664">
    <w:abstractNumId w:val="4"/>
  </w:num>
  <w:num w:numId="14" w16cid:durableId="83185783">
    <w:abstractNumId w:val="4"/>
  </w:num>
  <w:num w:numId="15" w16cid:durableId="1202090361">
    <w:abstractNumId w:val="4"/>
  </w:num>
  <w:num w:numId="16" w16cid:durableId="1113017762">
    <w:abstractNumId w:val="4"/>
  </w:num>
  <w:num w:numId="17" w16cid:durableId="2071224327">
    <w:abstractNumId w:val="4"/>
  </w:num>
  <w:num w:numId="18" w16cid:durableId="1233737127">
    <w:abstractNumId w:val="4"/>
  </w:num>
  <w:num w:numId="19" w16cid:durableId="1590583916">
    <w:abstractNumId w:val="4"/>
  </w:num>
  <w:num w:numId="20" w16cid:durableId="759107641">
    <w:abstractNumId w:val="4"/>
  </w:num>
  <w:num w:numId="21" w16cid:durableId="379592175">
    <w:abstractNumId w:val="4"/>
  </w:num>
  <w:num w:numId="22" w16cid:durableId="660232054">
    <w:abstractNumId w:val="4"/>
  </w:num>
  <w:num w:numId="23" w16cid:durableId="690768544">
    <w:abstractNumId w:val="4"/>
  </w:num>
  <w:num w:numId="24" w16cid:durableId="75320969">
    <w:abstractNumId w:val="4"/>
  </w:num>
  <w:num w:numId="25" w16cid:durableId="97410431">
    <w:abstractNumId w:val="4"/>
  </w:num>
  <w:num w:numId="26" w16cid:durableId="1969701329">
    <w:abstractNumId w:val="4"/>
  </w:num>
  <w:num w:numId="27" w16cid:durableId="677926573">
    <w:abstractNumId w:val="4"/>
  </w:num>
  <w:num w:numId="28" w16cid:durableId="1257396939">
    <w:abstractNumId w:val="4"/>
  </w:num>
  <w:num w:numId="29" w16cid:durableId="806899167">
    <w:abstractNumId w:val="4"/>
  </w:num>
  <w:num w:numId="30" w16cid:durableId="54666925">
    <w:abstractNumId w:val="4"/>
  </w:num>
  <w:num w:numId="31" w16cid:durableId="22177043">
    <w:abstractNumId w:val="4"/>
  </w:num>
  <w:num w:numId="32" w16cid:durableId="1190215832">
    <w:abstractNumId w:val="4"/>
  </w:num>
  <w:num w:numId="33" w16cid:durableId="848325804">
    <w:abstractNumId w:val="4"/>
  </w:num>
  <w:num w:numId="34" w16cid:durableId="1981711">
    <w:abstractNumId w:val="4"/>
  </w:num>
  <w:num w:numId="35" w16cid:durableId="561911000">
    <w:abstractNumId w:val="4"/>
  </w:num>
  <w:num w:numId="36" w16cid:durableId="2121098016">
    <w:abstractNumId w:val="4"/>
  </w:num>
  <w:num w:numId="37" w16cid:durableId="608781163">
    <w:abstractNumId w:val="4"/>
  </w:num>
  <w:num w:numId="38" w16cid:durableId="1334602068">
    <w:abstractNumId w:val="4"/>
  </w:num>
  <w:num w:numId="39" w16cid:durableId="484510327">
    <w:abstractNumId w:val="4"/>
  </w:num>
  <w:num w:numId="40" w16cid:durableId="166292218">
    <w:abstractNumId w:val="4"/>
  </w:num>
  <w:num w:numId="41" w16cid:durableId="54202247">
    <w:abstractNumId w:val="4"/>
  </w:num>
  <w:num w:numId="42" w16cid:durableId="1310018700">
    <w:abstractNumId w:val="4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hideSpellingErrors/>
  <w:hideGrammaticalErrors/>
  <w:proofState w:spelling="clean" w:grammar="clean"/>
  <w:attachedTemplate r:id="rId1"/>
  <w:defaultTabStop w:val="49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201AC"/>
    <w:rsid w:val="00002DA6"/>
    <w:rsid w:val="00027107"/>
    <w:rsid w:val="0005743E"/>
    <w:rsid w:val="0007171B"/>
    <w:rsid w:val="000A6B30"/>
    <w:rsid w:val="000B5F05"/>
    <w:rsid w:val="000D0F68"/>
    <w:rsid w:val="000D5956"/>
    <w:rsid w:val="000E673A"/>
    <w:rsid w:val="000E6742"/>
    <w:rsid w:val="000F6945"/>
    <w:rsid w:val="000F6D40"/>
    <w:rsid w:val="000F74F5"/>
    <w:rsid w:val="000F78FC"/>
    <w:rsid w:val="001031DF"/>
    <w:rsid w:val="00105372"/>
    <w:rsid w:val="001054A6"/>
    <w:rsid w:val="001078A1"/>
    <w:rsid w:val="00115931"/>
    <w:rsid w:val="00117082"/>
    <w:rsid w:val="00122358"/>
    <w:rsid w:val="001312AD"/>
    <w:rsid w:val="00131E7A"/>
    <w:rsid w:val="00134846"/>
    <w:rsid w:val="00151431"/>
    <w:rsid w:val="0015650C"/>
    <w:rsid w:val="00170D77"/>
    <w:rsid w:val="00172AF6"/>
    <w:rsid w:val="00176CEE"/>
    <w:rsid w:val="00186DD8"/>
    <w:rsid w:val="001A35EC"/>
    <w:rsid w:val="001B13FE"/>
    <w:rsid w:val="001C69FE"/>
    <w:rsid w:val="001F2007"/>
    <w:rsid w:val="001F2F74"/>
    <w:rsid w:val="00227D0F"/>
    <w:rsid w:val="00240EE6"/>
    <w:rsid w:val="0024199F"/>
    <w:rsid w:val="00290B61"/>
    <w:rsid w:val="0029524B"/>
    <w:rsid w:val="002C4EA0"/>
    <w:rsid w:val="002F3AFE"/>
    <w:rsid w:val="003008FE"/>
    <w:rsid w:val="0030169D"/>
    <w:rsid w:val="003060EB"/>
    <w:rsid w:val="003153EB"/>
    <w:rsid w:val="0032136E"/>
    <w:rsid w:val="00321985"/>
    <w:rsid w:val="00330246"/>
    <w:rsid w:val="0033107C"/>
    <w:rsid w:val="00351205"/>
    <w:rsid w:val="00372F74"/>
    <w:rsid w:val="00375D37"/>
    <w:rsid w:val="003A32BA"/>
    <w:rsid w:val="003B3D67"/>
    <w:rsid w:val="003F1A75"/>
    <w:rsid w:val="003F7224"/>
    <w:rsid w:val="00427D21"/>
    <w:rsid w:val="00436C83"/>
    <w:rsid w:val="00447F4A"/>
    <w:rsid w:val="00456F67"/>
    <w:rsid w:val="004644C2"/>
    <w:rsid w:val="00467F9C"/>
    <w:rsid w:val="004715F1"/>
    <w:rsid w:val="00482A0F"/>
    <w:rsid w:val="00496271"/>
    <w:rsid w:val="004C47FA"/>
    <w:rsid w:val="004C6C0A"/>
    <w:rsid w:val="004D7210"/>
    <w:rsid w:val="004E4687"/>
    <w:rsid w:val="0051006C"/>
    <w:rsid w:val="00510666"/>
    <w:rsid w:val="00511EB2"/>
    <w:rsid w:val="005201AC"/>
    <w:rsid w:val="00527283"/>
    <w:rsid w:val="00534681"/>
    <w:rsid w:val="0056068E"/>
    <w:rsid w:val="00563442"/>
    <w:rsid w:val="0056348E"/>
    <w:rsid w:val="00565B42"/>
    <w:rsid w:val="005671A1"/>
    <w:rsid w:val="00592F95"/>
    <w:rsid w:val="005A14DC"/>
    <w:rsid w:val="005A777E"/>
    <w:rsid w:val="005B35E2"/>
    <w:rsid w:val="005C4CE6"/>
    <w:rsid w:val="005F6AE1"/>
    <w:rsid w:val="00603C3B"/>
    <w:rsid w:val="006122BA"/>
    <w:rsid w:val="00621FA5"/>
    <w:rsid w:val="00631D02"/>
    <w:rsid w:val="00637E16"/>
    <w:rsid w:val="006478BF"/>
    <w:rsid w:val="00647E5B"/>
    <w:rsid w:val="006536BE"/>
    <w:rsid w:val="006A73C1"/>
    <w:rsid w:val="006B2290"/>
    <w:rsid w:val="006B5F74"/>
    <w:rsid w:val="006D7328"/>
    <w:rsid w:val="006E7BE2"/>
    <w:rsid w:val="00711DB7"/>
    <w:rsid w:val="00717D88"/>
    <w:rsid w:val="00726A43"/>
    <w:rsid w:val="00786056"/>
    <w:rsid w:val="007942D3"/>
    <w:rsid w:val="00797CD1"/>
    <w:rsid w:val="007A6F2F"/>
    <w:rsid w:val="007B2099"/>
    <w:rsid w:val="007B6C09"/>
    <w:rsid w:val="007B7741"/>
    <w:rsid w:val="007C4951"/>
    <w:rsid w:val="007C5CFB"/>
    <w:rsid w:val="007E09DA"/>
    <w:rsid w:val="007E0F8A"/>
    <w:rsid w:val="007F718D"/>
    <w:rsid w:val="00800427"/>
    <w:rsid w:val="00801FAD"/>
    <w:rsid w:val="008075A0"/>
    <w:rsid w:val="008178B6"/>
    <w:rsid w:val="00865B74"/>
    <w:rsid w:val="00866063"/>
    <w:rsid w:val="00874001"/>
    <w:rsid w:val="00890CC2"/>
    <w:rsid w:val="0089591C"/>
    <w:rsid w:val="008974F0"/>
    <w:rsid w:val="008A1499"/>
    <w:rsid w:val="008B012A"/>
    <w:rsid w:val="008B4F6E"/>
    <w:rsid w:val="008F1F15"/>
    <w:rsid w:val="00906E17"/>
    <w:rsid w:val="00910EAF"/>
    <w:rsid w:val="009271DC"/>
    <w:rsid w:val="00930BA1"/>
    <w:rsid w:val="0093169E"/>
    <w:rsid w:val="00947F15"/>
    <w:rsid w:val="009505C9"/>
    <w:rsid w:val="00950752"/>
    <w:rsid w:val="00966424"/>
    <w:rsid w:val="00970428"/>
    <w:rsid w:val="00974104"/>
    <w:rsid w:val="009A7E0D"/>
    <w:rsid w:val="009C2DE6"/>
    <w:rsid w:val="009D2A5C"/>
    <w:rsid w:val="00A111D1"/>
    <w:rsid w:val="00A17A43"/>
    <w:rsid w:val="00AA6F92"/>
    <w:rsid w:val="00AB445A"/>
    <w:rsid w:val="00AB6934"/>
    <w:rsid w:val="00AC7ECF"/>
    <w:rsid w:val="00AF42DE"/>
    <w:rsid w:val="00B121E2"/>
    <w:rsid w:val="00B23A45"/>
    <w:rsid w:val="00B24DE7"/>
    <w:rsid w:val="00B26ED3"/>
    <w:rsid w:val="00B3369F"/>
    <w:rsid w:val="00B44617"/>
    <w:rsid w:val="00B478D7"/>
    <w:rsid w:val="00B74AAE"/>
    <w:rsid w:val="00B860AA"/>
    <w:rsid w:val="00B94E6C"/>
    <w:rsid w:val="00BB4606"/>
    <w:rsid w:val="00C11FF5"/>
    <w:rsid w:val="00C23D2F"/>
    <w:rsid w:val="00C443BD"/>
    <w:rsid w:val="00C451C5"/>
    <w:rsid w:val="00C531F4"/>
    <w:rsid w:val="00C552F5"/>
    <w:rsid w:val="00C61BDB"/>
    <w:rsid w:val="00C9161D"/>
    <w:rsid w:val="00CA0C1D"/>
    <w:rsid w:val="00CE651E"/>
    <w:rsid w:val="00CF1848"/>
    <w:rsid w:val="00D12044"/>
    <w:rsid w:val="00D170D9"/>
    <w:rsid w:val="00D33EFC"/>
    <w:rsid w:val="00D40DBC"/>
    <w:rsid w:val="00D45BB0"/>
    <w:rsid w:val="00D57023"/>
    <w:rsid w:val="00D61C85"/>
    <w:rsid w:val="00D7294E"/>
    <w:rsid w:val="00D75CA6"/>
    <w:rsid w:val="00D76A18"/>
    <w:rsid w:val="00D80849"/>
    <w:rsid w:val="00D82E8F"/>
    <w:rsid w:val="00DA2A1B"/>
    <w:rsid w:val="00DB3037"/>
    <w:rsid w:val="00DB4B70"/>
    <w:rsid w:val="00DB5E0F"/>
    <w:rsid w:val="00DC2DBF"/>
    <w:rsid w:val="00DD118C"/>
    <w:rsid w:val="00DD55D0"/>
    <w:rsid w:val="00DE5F64"/>
    <w:rsid w:val="00DE765C"/>
    <w:rsid w:val="00DF2685"/>
    <w:rsid w:val="00DF7B8F"/>
    <w:rsid w:val="00E35442"/>
    <w:rsid w:val="00E46B99"/>
    <w:rsid w:val="00E66235"/>
    <w:rsid w:val="00E83C24"/>
    <w:rsid w:val="00E9318D"/>
    <w:rsid w:val="00E93F3E"/>
    <w:rsid w:val="00EB26D4"/>
    <w:rsid w:val="00EC28AC"/>
    <w:rsid w:val="00F063C2"/>
    <w:rsid w:val="00F12F11"/>
    <w:rsid w:val="00F53193"/>
    <w:rsid w:val="00F5357E"/>
    <w:rsid w:val="00F575CE"/>
    <w:rsid w:val="00F6586C"/>
    <w:rsid w:val="00F9038B"/>
    <w:rsid w:val="00F94774"/>
    <w:rsid w:val="00FA663B"/>
    <w:rsid w:val="00FB2B79"/>
    <w:rsid w:val="00FC53D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13520B21"/>
  <w15:docId w15:val="{D737DC38-E568-4F81-A774-D3D56CABF1D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F1A75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3F1A75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3F1A75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3F1A75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3F1A75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3F1A75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3F1A75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3F1A75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3F1A75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3F1A75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3F1A75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3F1A75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3F1A75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3F1A75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3F1A75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3F1A75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3F1A75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3F1A75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3F1A75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3F1A75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3F1A75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3F1A75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3F1A75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3F1A75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3F1A75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3F1A75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3F1A75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3F1A75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3F1A75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3F1A75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3F1A75"/>
    <w:rPr>
      <w:szCs w:val="18"/>
    </w:rPr>
  </w:style>
  <w:style w:type="paragraph" w:customStyle="1" w:styleId="Annex">
    <w:name w:val="Annex"/>
    <w:basedOn w:val="Normal"/>
    <w:semiHidden/>
    <w:qFormat/>
    <w:rsid w:val="003F1A75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3F1A75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3F1A75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3F1A75"/>
    <w:pPr>
      <w:jc w:val="left"/>
    </w:pPr>
  </w:style>
  <w:style w:type="paragraph" w:customStyle="1" w:styleId="AEDistrNormal">
    <w:name w:val="AE_DistrNormal"/>
    <w:basedOn w:val="Normal"/>
    <w:unhideWhenUsed/>
    <w:rsid w:val="003F1A75"/>
    <w:pPr>
      <w:jc w:val="left"/>
    </w:pPr>
  </w:style>
  <w:style w:type="paragraph" w:customStyle="1" w:styleId="AASmallLogo">
    <w:name w:val="AA_SmallLogo"/>
    <w:basedOn w:val="AEDistrNormal"/>
    <w:unhideWhenUsed/>
    <w:rsid w:val="003F1A75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3F1A75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3F1A7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3F1A75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3F1A75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3F1A75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3F1A75"/>
    <w:pPr>
      <w:contextualSpacing/>
    </w:pPr>
  </w:style>
  <w:style w:type="numbering" w:customStyle="1" w:styleId="ListCBD">
    <w:name w:val="ListCBD"/>
    <w:basedOn w:val="NoList"/>
    <w:uiPriority w:val="99"/>
    <w:rsid w:val="003F1A75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3F1A75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3F1A75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3F1A75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3F1A75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3F1A75"/>
    <w:rPr>
      <w:b/>
      <w:sz w:val="24"/>
    </w:rPr>
  </w:style>
  <w:style w:type="paragraph" w:customStyle="1" w:styleId="CBDAgendaItem">
    <w:name w:val="CBD_AgendaItem"/>
    <w:basedOn w:val="Normal"/>
    <w:qFormat/>
    <w:rsid w:val="003F1A75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3F1A75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3F1A75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3F1A75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3F1A75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3F1A75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3F1A75"/>
  </w:style>
  <w:style w:type="paragraph" w:customStyle="1" w:styleId="CBDH1">
    <w:name w:val="CBD_H1"/>
    <w:basedOn w:val="CBDNormal"/>
    <w:qFormat/>
    <w:rsid w:val="003F1A75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3F1A75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3F1A75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3F1A75"/>
    <w:rPr>
      <w:sz w:val="20"/>
    </w:rPr>
  </w:style>
  <w:style w:type="paragraph" w:customStyle="1" w:styleId="CBDHeader">
    <w:name w:val="CBD_Header"/>
    <w:basedOn w:val="CBDNormal"/>
    <w:next w:val="CBDFooter"/>
    <w:qFormat/>
    <w:rsid w:val="003F1A75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3F1A75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3F1A75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3F1A75"/>
  </w:style>
  <w:style w:type="paragraph" w:customStyle="1" w:styleId="CBDpara-item">
    <w:name w:val="CBD_para-item"/>
    <w:basedOn w:val="Normal"/>
    <w:qFormat/>
    <w:rsid w:val="003F1A75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3F1A75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3F1A75"/>
    <w:pPr>
      <w:spacing w:after="120"/>
      <w:ind w:left="567"/>
    </w:pPr>
  </w:style>
  <w:style w:type="paragraph" w:customStyle="1" w:styleId="Para10">
    <w:name w:val="Para 1"/>
    <w:basedOn w:val="Normal"/>
    <w:qFormat/>
    <w:rsid w:val="005201AC"/>
    <w:pPr>
      <w:numPr>
        <w:numId w:val="8"/>
      </w:numPr>
      <w:spacing w:before="120" w:after="120"/>
    </w:pPr>
    <w:rPr>
      <w:lang w:val="en-CA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LEFEBVR\Downloads\cop-17-template-en%20(1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2936BE55E004B48AD8A38629A499E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31D940-085C-422B-9D58-B0C8DA225546}"/>
      </w:docPartPr>
      <w:docPartBody>
        <w:p w:rsidR="006725E8" w:rsidRDefault="003E2627">
          <w:pPr>
            <w:pStyle w:val="D2936BE55E004B48AD8A38629A499E22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SimHei"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C3B8B"/>
    <w:rsid w:val="00056D0B"/>
    <w:rsid w:val="00082942"/>
    <w:rsid w:val="000C3B8B"/>
    <w:rsid w:val="000F6D40"/>
    <w:rsid w:val="00117082"/>
    <w:rsid w:val="001170DD"/>
    <w:rsid w:val="001D2D87"/>
    <w:rsid w:val="0024199F"/>
    <w:rsid w:val="003E2627"/>
    <w:rsid w:val="00482A0F"/>
    <w:rsid w:val="00496271"/>
    <w:rsid w:val="004C6C0A"/>
    <w:rsid w:val="005B44F9"/>
    <w:rsid w:val="006725E8"/>
    <w:rsid w:val="00910EAF"/>
    <w:rsid w:val="009D2A5C"/>
    <w:rsid w:val="00AA73BF"/>
    <w:rsid w:val="00B478D7"/>
    <w:rsid w:val="00BC3A67"/>
    <w:rsid w:val="00CE651E"/>
    <w:rsid w:val="00D57023"/>
    <w:rsid w:val="00DF7B8F"/>
    <w:rsid w:val="00E6622E"/>
    <w:rsid w:val="00EF1C37"/>
    <w:rsid w:val="00FD419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en-CA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D2936BE55E004B48AD8A38629A499E22">
    <w:name w:val="D2936BE55E004B48AD8A38629A499E2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328EB00E67F346B6174BE96D327B2B" ma:contentTypeVersion="4" ma:contentTypeDescription="Create a new document." ma:contentTypeScope="" ma:versionID="e1f9489f8fb7be08c55f0d3ccac33153">
  <xsd:schema xmlns:xsd="http://www.w3.org/2001/XMLSchema" xmlns:xs="http://www.w3.org/2001/XMLSchema" xmlns:p="http://schemas.microsoft.com/office/2006/metadata/properties" xmlns:ns2="292e8265-61e8-4476-9c6d-719af089d244" targetNamespace="http://schemas.microsoft.com/office/2006/metadata/properties" ma:root="true" ma:fieldsID="c2d7979fbe7b2542f3346c6e8dfe40f3" ns2:_="">
    <xsd:import namespace="292e8265-61e8-4476-9c6d-719af089d24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2e8265-61e8-4476-9c6d-719af089d2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4139C034-668F-4E9B-A530-58323A38C2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2e8265-61e8-4476-9c6d-719af089d2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cop-17-template-en (1)</Template>
  <TotalTime>0</TotalTime>
  <Pages>2</Pages>
  <Words>76</Words>
  <Characters>453</Characters>
  <Application>Microsoft Office Word</Application>
  <DocSecurity>0</DocSecurity>
  <Lines>23</Lines>
  <Paragraphs>15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临时议程</vt:lpstr>
    </vt:vector>
  </TitlesOfParts>
  <Company>SCBD</Company>
  <LinksUpToDate>false</LinksUpToDate>
  <CharactersWithSpaces>514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临时议程</dc:title>
  <dc:subject>CBD/CP/MOP/12/1</dc:subject>
  <dc:creator>Secretariat of the Convention on Biological Diversity</dc:creator>
  <cp:keywords>Convention on Biological Diversity</cp:keywords>
  <cp:lastModifiedBy>Veronique Lefebvre</cp:lastModifiedBy>
  <cp:revision>3</cp:revision>
  <cp:lastPrinted>2026-02-12T13:30:00Z</cp:lastPrinted>
  <dcterms:created xsi:type="dcterms:W3CDTF">2026-05-01T19:44:00Z</dcterms:created>
  <dcterms:modified xsi:type="dcterms:W3CDTF">2026-05-01T19:44:00Z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0x0101007A328EB00E67F346B6174BE96D327B2B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