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121C66" w14:paraId="700CFB8E" w14:textId="77777777" w:rsidTr="008A1499">
        <w:trPr>
          <w:trHeight w:val="850"/>
        </w:trPr>
        <w:tc>
          <w:tcPr>
            <w:tcW w:w="975" w:type="dxa"/>
            <w:vAlign w:val="bottom"/>
          </w:tcPr>
          <w:p w14:paraId="25B8A47D" w14:textId="305A0517" w:rsidR="008A1499" w:rsidRPr="00121C66" w:rsidRDefault="00F37F8A" w:rsidP="008A1499">
            <w:pPr>
              <w:pStyle w:val="AASmallLogo"/>
              <w:rPr>
                <w:lang w:val="fr-FR"/>
              </w:rPr>
            </w:pPr>
            <w:r w:rsidRPr="00121C66">
              <w:rPr>
                <w:lang w:val="fr-FR"/>
              </w:rPr>
              <w:t xml:space="preserve"> </w:t>
            </w:r>
            <w:r w:rsidR="008A1499" w:rsidRPr="00121C66">
              <w:rPr>
                <w:noProof/>
                <w:lang w:val="fr-FR"/>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008A1499" w:rsidRPr="00121C66">
              <w:rPr>
                <w:lang w:val="fr-FR"/>
              </w:rPr>
              <w:t xml:space="preserve"> </w:t>
            </w:r>
          </w:p>
          <w:p w14:paraId="378B0715" w14:textId="77777777" w:rsidR="008A1499" w:rsidRPr="00121C66" w:rsidRDefault="008A1499" w:rsidP="008A1499">
            <w:pPr>
              <w:pStyle w:val="AASmallLogo"/>
              <w:rPr>
                <w:lang w:val="fr-FR"/>
              </w:rPr>
            </w:pPr>
          </w:p>
        </w:tc>
        <w:tc>
          <w:tcPr>
            <w:tcW w:w="1434" w:type="dxa"/>
            <w:noWrap/>
            <w:vAlign w:val="bottom"/>
          </w:tcPr>
          <w:p w14:paraId="6B9B88E4" w14:textId="29DC3BAF" w:rsidR="008A1499" w:rsidRPr="00121C66" w:rsidRDefault="00472794" w:rsidP="008A1499">
            <w:pPr>
              <w:pStyle w:val="AASmallLogo"/>
              <w:rPr>
                <w:lang w:val="fr-FR"/>
              </w:rPr>
            </w:pPr>
            <w:r w:rsidRPr="00121C66">
              <w:rPr>
                <w:noProof/>
                <w:lang w:val="fr-FR"/>
              </w:rPr>
              <w:drawing>
                <wp:inline distT="0" distB="0" distL="0" distR="0" wp14:anchorId="00EA6F16" wp14:editId="3CB44F8C">
                  <wp:extent cx="590550" cy="361950"/>
                  <wp:effectExtent l="0" t="0" r="0" b="0"/>
                  <wp:docPr id="2" name="Image 1"/>
                  <wp:cNvGraphicFramePr/>
                  <a:graphic xmlns:a="http://schemas.openxmlformats.org/drawingml/2006/main">
                    <a:graphicData uri="http://schemas.openxmlformats.org/drawingml/2006/picture">
                      <pic:pic xmlns:pic="http://schemas.openxmlformats.org/drawingml/2006/picture">
                        <pic:nvPicPr>
                          <pic:cNvPr id="2" name="Image 2"/>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r w:rsidR="008A1499" w:rsidRPr="00121C66">
              <w:rPr>
                <w:lang w:val="fr-FR"/>
              </w:rPr>
              <w:t xml:space="preserve"> </w:t>
            </w:r>
          </w:p>
          <w:p w14:paraId="48DF91FB" w14:textId="77777777" w:rsidR="008A1499" w:rsidRPr="00121C66" w:rsidRDefault="008A1499" w:rsidP="008A1499">
            <w:pPr>
              <w:pStyle w:val="AASmallLogo"/>
              <w:rPr>
                <w:lang w:val="fr-FR"/>
              </w:rPr>
            </w:pPr>
          </w:p>
        </w:tc>
        <w:tc>
          <w:tcPr>
            <w:tcW w:w="8073" w:type="dxa"/>
            <w:vAlign w:val="bottom"/>
          </w:tcPr>
          <w:p w14:paraId="43F02D77" w14:textId="48D6EC3E" w:rsidR="008A1499" w:rsidRPr="00121C66" w:rsidRDefault="008A1499" w:rsidP="00B12247">
            <w:pPr>
              <w:pStyle w:val="ABSymbol"/>
              <w:rPr>
                <w:lang w:val="fr-FR"/>
              </w:rPr>
            </w:pPr>
            <w:r w:rsidRPr="00121C66">
              <w:rPr>
                <w:sz w:val="40"/>
                <w:lang w:val="fr-FR"/>
              </w:rPr>
              <w:t>CBD</w:t>
            </w:r>
            <w:r w:rsidRPr="00121C66">
              <w:rPr>
                <w:lang w:val="fr-FR"/>
              </w:rPr>
              <w:t>/</w:t>
            </w:r>
            <w:r w:rsidR="00C4348A" w:rsidRPr="00121C66">
              <w:rPr>
                <w:lang w:val="fr-FR"/>
              </w:rPr>
              <w:t>SBI</w:t>
            </w:r>
            <w:r w:rsidRPr="00121C66">
              <w:rPr>
                <w:lang w:val="fr-FR"/>
              </w:rPr>
              <w:t>/</w:t>
            </w:r>
            <w:r w:rsidR="00FB6391" w:rsidRPr="00121C66">
              <w:rPr>
                <w:lang w:val="fr-FR"/>
              </w:rPr>
              <w:t>7</w:t>
            </w:r>
            <w:r w:rsidR="00AB238C" w:rsidRPr="00121C66">
              <w:rPr>
                <w:lang w:val="fr-FR"/>
              </w:rPr>
              <w:t>/11</w:t>
            </w:r>
          </w:p>
        </w:tc>
      </w:tr>
    </w:tbl>
    <w:p w14:paraId="3D1B61CF" w14:textId="77777777" w:rsidR="008A1499" w:rsidRPr="00121C66" w:rsidRDefault="008A1499" w:rsidP="008A1499">
      <w:pPr>
        <w:pStyle w:val="AISpacer"/>
        <w:rPr>
          <w:lang w:val="fr-FR"/>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121C66" w14:paraId="77C8F6BD" w14:textId="77777777" w:rsidTr="008A1499">
        <w:trPr>
          <w:trHeight w:val="1814"/>
        </w:trPr>
        <w:tc>
          <w:tcPr>
            <w:tcW w:w="7370" w:type="dxa"/>
          </w:tcPr>
          <w:p w14:paraId="5E841957" w14:textId="4A7B856D" w:rsidR="008A1499" w:rsidRPr="00121C66" w:rsidRDefault="00472794" w:rsidP="008A1499">
            <w:pPr>
              <w:pStyle w:val="ACLargeLogo"/>
              <w:rPr>
                <w:lang w:val="fr-FR"/>
              </w:rPr>
            </w:pPr>
            <w:r w:rsidRPr="00121C66">
              <w:rPr>
                <w:noProof/>
                <w:lang w:val="fr-FR"/>
              </w:rPr>
              <w:drawing>
                <wp:inline distT="0" distB="0" distL="0" distR="0" wp14:anchorId="7FBA8BE6" wp14:editId="3295E693">
                  <wp:extent cx="2857500" cy="1076325"/>
                  <wp:effectExtent l="0" t="0" r="0" b="9525"/>
                  <wp:docPr id="1" name="Image 1" descr="CBD_logo_fr-CMYK-black [Converted]"/>
                  <wp:cNvGraphicFramePr/>
                  <a:graphic xmlns:a="http://schemas.openxmlformats.org/drawingml/2006/main">
                    <a:graphicData uri="http://schemas.openxmlformats.org/drawingml/2006/picture">
                      <pic:pic xmlns:pic="http://schemas.openxmlformats.org/drawingml/2006/picture">
                        <pic:nvPicPr>
                          <pic:cNvPr id="1" name="Image 1" descr="CBD_logo_fr-CMYK-black [Converted]"/>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121C66">
              <w:rPr>
                <w:lang w:val="fr-FR"/>
              </w:rPr>
              <w:t xml:space="preserve"> </w:t>
            </w:r>
          </w:p>
          <w:p w14:paraId="0CCD01F7" w14:textId="77777777" w:rsidR="008A1499" w:rsidRPr="00121C66" w:rsidRDefault="008A1499" w:rsidP="008A1499">
            <w:pPr>
              <w:pStyle w:val="ACLargeLogo"/>
              <w:rPr>
                <w:lang w:val="fr-FR"/>
              </w:rPr>
            </w:pPr>
          </w:p>
        </w:tc>
        <w:tc>
          <w:tcPr>
            <w:tcW w:w="3112" w:type="dxa"/>
          </w:tcPr>
          <w:p w14:paraId="2FD10EAA" w14:textId="788B9613" w:rsidR="008A1499" w:rsidRPr="00121C66" w:rsidRDefault="008A1499" w:rsidP="008A1499">
            <w:pPr>
              <w:pStyle w:val="AEDistrNormal"/>
              <w:rPr>
                <w:lang w:val="fr-FR"/>
              </w:rPr>
            </w:pPr>
            <w:proofErr w:type="spellStart"/>
            <w:r w:rsidRPr="00121C66">
              <w:rPr>
                <w:lang w:val="fr-FR"/>
              </w:rPr>
              <w:t>Distr</w:t>
            </w:r>
            <w:proofErr w:type="spellEnd"/>
            <w:r w:rsidRPr="00121C66">
              <w:rPr>
                <w:lang w:val="fr-FR"/>
              </w:rPr>
              <w:t>.</w:t>
            </w:r>
            <w:r w:rsidR="00472794" w:rsidRPr="00121C66">
              <w:rPr>
                <w:lang w:val="fr-FR"/>
              </w:rPr>
              <w:t xml:space="preserve"> générale</w:t>
            </w:r>
            <w:r w:rsidRPr="00121C66">
              <w:rPr>
                <w:lang w:val="fr-FR"/>
              </w:rPr>
              <w:t xml:space="preserve"> </w:t>
            </w:r>
          </w:p>
          <w:p w14:paraId="57A02B11" w14:textId="77777777" w:rsidR="008462EB" w:rsidRPr="00121C66" w:rsidRDefault="00817CAF" w:rsidP="008462EB">
            <w:pPr>
              <w:pStyle w:val="AEDistrNormal"/>
              <w:rPr>
                <w:lang w:val="fr-FR"/>
              </w:rPr>
            </w:pPr>
            <w:r w:rsidRPr="00121C66">
              <w:rPr>
                <w:lang w:val="fr-FR"/>
              </w:rPr>
              <w:t>18</w:t>
            </w:r>
            <w:r w:rsidR="008462EB" w:rsidRPr="00121C66">
              <w:rPr>
                <w:lang w:val="fr-FR"/>
              </w:rPr>
              <w:t> juin </w:t>
            </w:r>
            <w:r w:rsidRPr="00121C66">
              <w:rPr>
                <w:lang w:val="fr-FR"/>
              </w:rPr>
              <w:t>2026</w:t>
            </w:r>
          </w:p>
          <w:p w14:paraId="5BBD0B71" w14:textId="162ECE1E" w:rsidR="008462EB" w:rsidRPr="00121C66" w:rsidRDefault="008462EB" w:rsidP="008462EB">
            <w:pPr>
              <w:pStyle w:val="AEDistrNormal"/>
              <w:rPr>
                <w:lang w:val="fr-FR"/>
              </w:rPr>
            </w:pPr>
            <w:r w:rsidRPr="00121C66">
              <w:rPr>
                <w:lang w:val="fr-FR"/>
              </w:rPr>
              <w:t>Français</w:t>
            </w:r>
          </w:p>
          <w:p w14:paraId="7918EF93" w14:textId="7A461BE9" w:rsidR="008A1499" w:rsidRPr="00121C66" w:rsidRDefault="008462EB" w:rsidP="008462EB">
            <w:pPr>
              <w:pStyle w:val="AEDistrNormal"/>
              <w:rPr>
                <w:lang w:val="fr-FR"/>
              </w:rPr>
            </w:pPr>
            <w:r w:rsidRPr="00121C66">
              <w:rPr>
                <w:lang w:val="fr-FR"/>
              </w:rPr>
              <w:t>O</w:t>
            </w:r>
            <w:r w:rsidR="008A1499" w:rsidRPr="00121C66">
              <w:rPr>
                <w:lang w:val="fr-FR"/>
              </w:rPr>
              <w:t>riginal</w:t>
            </w:r>
            <w:r w:rsidRPr="00121C66">
              <w:rPr>
                <w:lang w:val="fr-FR"/>
              </w:rPr>
              <w:t> </w:t>
            </w:r>
            <w:r w:rsidR="008A1499" w:rsidRPr="00121C66">
              <w:rPr>
                <w:lang w:val="fr-FR"/>
              </w:rPr>
              <w:t xml:space="preserve">: </w:t>
            </w:r>
            <w:r w:rsidRPr="00121C66">
              <w:rPr>
                <w:lang w:val="fr-FR"/>
              </w:rPr>
              <w:t>anglais</w:t>
            </w:r>
            <w:r w:rsidR="008A1499" w:rsidRPr="00121C66">
              <w:rPr>
                <w:lang w:val="fr-FR"/>
              </w:rPr>
              <w:t xml:space="preserve"> </w:t>
            </w:r>
          </w:p>
          <w:p w14:paraId="4CABD9A2" w14:textId="77777777" w:rsidR="008A1499" w:rsidRPr="00121C66" w:rsidRDefault="008A1499" w:rsidP="008A1499">
            <w:pPr>
              <w:pStyle w:val="AEDistrNormal6pt"/>
              <w:rPr>
                <w:lang w:val="fr-FR"/>
              </w:rPr>
            </w:pPr>
          </w:p>
        </w:tc>
      </w:tr>
    </w:tbl>
    <w:p w14:paraId="73AE9729" w14:textId="77777777" w:rsidR="008A1499" w:rsidRPr="00121C66" w:rsidRDefault="008A1499" w:rsidP="008A1499">
      <w:pPr>
        <w:pStyle w:val="AISpacer"/>
        <w:rPr>
          <w:lang w:val="fr-FR"/>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121C66" w14:paraId="49BE74D1" w14:textId="77777777" w:rsidTr="008A1499">
        <w:trPr>
          <w:trHeight w:val="57"/>
        </w:trPr>
        <w:tc>
          <w:tcPr>
            <w:tcW w:w="6094" w:type="dxa"/>
          </w:tcPr>
          <w:p w14:paraId="0BE9EC52" w14:textId="342A114C" w:rsidR="008A1499" w:rsidRPr="00121C66" w:rsidRDefault="00121C66" w:rsidP="008A1499">
            <w:pPr>
              <w:pStyle w:val="AFCorN12Bold"/>
              <w:rPr>
                <w:lang w:val="fr-FR"/>
              </w:rPr>
            </w:pPr>
            <w:r>
              <w:rPr>
                <w:lang w:val="fr-FR"/>
              </w:rPr>
              <w:t>Organe subsidiaire chargé de l’application</w:t>
            </w:r>
          </w:p>
          <w:p w14:paraId="281BB2F9" w14:textId="0F9DD1D0" w:rsidR="008A1499" w:rsidRPr="00121C66" w:rsidRDefault="00121C66" w:rsidP="008A1499">
            <w:pPr>
              <w:pStyle w:val="AFCorNBold"/>
              <w:rPr>
                <w:lang w:val="fr-FR"/>
              </w:rPr>
            </w:pPr>
            <w:r>
              <w:rPr>
                <w:lang w:val="fr-FR"/>
              </w:rPr>
              <w:t>Septième réunion</w:t>
            </w:r>
          </w:p>
          <w:p w14:paraId="49ADC23D" w14:textId="6CA48E43" w:rsidR="008A1499" w:rsidRPr="00121C66" w:rsidRDefault="00FB6391" w:rsidP="008A1499">
            <w:pPr>
              <w:pStyle w:val="AFCorNNormal"/>
              <w:rPr>
                <w:lang w:val="fr-FR"/>
              </w:rPr>
            </w:pPr>
            <w:r w:rsidRPr="00121C66">
              <w:rPr>
                <w:lang w:val="fr-FR"/>
              </w:rPr>
              <w:t>Nairobi</w:t>
            </w:r>
            <w:r w:rsidR="008A1499" w:rsidRPr="00121C66">
              <w:rPr>
                <w:lang w:val="fr-FR"/>
              </w:rPr>
              <w:t xml:space="preserve">, </w:t>
            </w:r>
            <w:r w:rsidRPr="00121C66">
              <w:rPr>
                <w:snapToGrid w:val="0"/>
                <w:kern w:val="22"/>
                <w:lang w:val="fr-FR"/>
              </w:rPr>
              <w:t>4</w:t>
            </w:r>
            <w:r w:rsidR="008A1499" w:rsidRPr="00121C66">
              <w:rPr>
                <w:snapToGrid w:val="0"/>
                <w:kern w:val="22"/>
                <w:lang w:val="fr-FR"/>
              </w:rPr>
              <w:t>–</w:t>
            </w:r>
            <w:r w:rsidR="00C4348A" w:rsidRPr="00121C66">
              <w:rPr>
                <w:snapToGrid w:val="0"/>
                <w:kern w:val="22"/>
                <w:lang w:val="fr-FR"/>
              </w:rPr>
              <w:t>1</w:t>
            </w:r>
            <w:r w:rsidRPr="00121C66">
              <w:rPr>
                <w:snapToGrid w:val="0"/>
                <w:kern w:val="22"/>
                <w:lang w:val="fr-FR"/>
              </w:rPr>
              <w:t>2</w:t>
            </w:r>
            <w:r w:rsidR="00121C66">
              <w:rPr>
                <w:snapToGrid w:val="0"/>
                <w:kern w:val="22"/>
                <w:lang w:val="fr-FR"/>
              </w:rPr>
              <w:t> août </w:t>
            </w:r>
            <w:r w:rsidR="00C4348A" w:rsidRPr="00121C66">
              <w:rPr>
                <w:snapToGrid w:val="0"/>
                <w:kern w:val="22"/>
                <w:lang w:val="fr-FR"/>
              </w:rPr>
              <w:t>2026</w:t>
            </w:r>
          </w:p>
          <w:p w14:paraId="2A017873" w14:textId="71ABBA6F" w:rsidR="008A1499" w:rsidRPr="00121C66" w:rsidRDefault="00121C66" w:rsidP="008A1499">
            <w:pPr>
              <w:pStyle w:val="AFCorNNormal"/>
              <w:rPr>
                <w:lang w:val="fr-FR"/>
              </w:rPr>
            </w:pPr>
            <w:r>
              <w:rPr>
                <w:lang w:val="fr-FR"/>
              </w:rPr>
              <w:t>Point </w:t>
            </w:r>
            <w:r w:rsidR="00AB238C" w:rsidRPr="00121C66">
              <w:rPr>
                <w:lang w:val="fr-FR"/>
              </w:rPr>
              <w:t xml:space="preserve">11 </w:t>
            </w:r>
            <w:r>
              <w:rPr>
                <w:lang w:val="fr-FR"/>
              </w:rPr>
              <w:t>de l’ordre du jour provisoire</w:t>
            </w:r>
            <w:r w:rsidR="005B24CD" w:rsidRPr="00121C66">
              <w:rPr>
                <w:rStyle w:val="Appelnotedebasdep"/>
                <w:lang w:val="fr-FR"/>
              </w:rPr>
              <w:footnoteReference w:customMarkFollows="1" w:id="1"/>
              <w:t>*</w:t>
            </w:r>
            <w:r w:rsidR="00817CAF" w:rsidRPr="00121C66">
              <w:rPr>
                <w:lang w:val="fr-FR"/>
              </w:rPr>
              <w:t xml:space="preserve"> </w:t>
            </w:r>
          </w:p>
          <w:p w14:paraId="1576A8E6" w14:textId="6A9244D2" w:rsidR="008A1499" w:rsidRPr="00121C66" w:rsidRDefault="00641269" w:rsidP="00CA510D">
            <w:pPr>
              <w:pStyle w:val="AFCorNBold"/>
              <w:rPr>
                <w:lang w:val="fr-FR"/>
              </w:rPr>
            </w:pPr>
            <w:r>
              <w:rPr>
                <w:lang w:val="fr-FR"/>
              </w:rPr>
              <w:t>Centre d’échange et gestion des connaissances</w:t>
            </w:r>
            <w:r w:rsidR="00CA510D" w:rsidRPr="00121C66">
              <w:rPr>
                <w:lang w:val="fr-FR"/>
              </w:rPr>
              <w:t xml:space="preserve"> </w:t>
            </w:r>
          </w:p>
        </w:tc>
        <w:tc>
          <w:tcPr>
            <w:tcW w:w="4388" w:type="dxa"/>
          </w:tcPr>
          <w:p w14:paraId="043A4039" w14:textId="77777777" w:rsidR="008A1499" w:rsidRPr="00121C66" w:rsidRDefault="008A1499" w:rsidP="008A1499">
            <w:pPr>
              <w:pStyle w:val="CBDNormal"/>
              <w:jc w:val="left"/>
              <w:rPr>
                <w:lang w:val="fr-FR"/>
              </w:rPr>
            </w:pPr>
          </w:p>
        </w:tc>
      </w:tr>
    </w:tbl>
    <w:p w14:paraId="2A9452EA" w14:textId="0C2FCFBD" w:rsidR="00C9161D" w:rsidRPr="00121C66" w:rsidRDefault="00000000" w:rsidP="00817CAF">
      <w:pPr>
        <w:pStyle w:val="CBDTitle"/>
        <w:rPr>
          <w:lang w:val="fr-FR"/>
        </w:rPr>
      </w:pPr>
      <w:sdt>
        <w:sdtPr>
          <w:rPr>
            <w:lang w:val="fr-FR"/>
          </w:rPr>
          <w:alias w:val="Title"/>
          <w:tag w:val=""/>
          <w:id w:val="772832786"/>
          <w:placeholder>
            <w:docPart w:val="A4D13659B84842F295D7B5522AA03530"/>
          </w:placeholder>
          <w:dataBinding w:prefixMappings="xmlns:ns0='http://purl.org/dc/elements/1.1/' xmlns:ns1='http://schemas.openxmlformats.org/package/2006/metadata/core-properties' " w:xpath="/ns1:coreProperties[1]/ns0:title[1]" w:storeItemID="{6C3C8BC8-F283-45AE-878A-BAB7291924A1}"/>
          <w:text/>
        </w:sdtPr>
        <w:sdtContent>
          <w:r w:rsidR="00743E94">
            <w:rPr>
              <w:lang w:val="fr-FR"/>
            </w:rPr>
            <w:t>Rapport d’étape sur la mise en œuvre de la stratégie de gestion des connaissances</w:t>
          </w:r>
        </w:sdtContent>
      </w:sdt>
      <w:r w:rsidR="005B24CD" w:rsidRPr="00121C66">
        <w:rPr>
          <w:rStyle w:val="Appelnotedebasdep"/>
          <w:lang w:val="fr-FR"/>
        </w:rPr>
        <w:footnoteReference w:customMarkFollows="1" w:id="2"/>
        <w:t>**</w:t>
      </w:r>
    </w:p>
    <w:p w14:paraId="173D9E72" w14:textId="14C325A8" w:rsidR="00F6586C" w:rsidRPr="00121C66" w:rsidRDefault="0030169D" w:rsidP="00A111D1">
      <w:pPr>
        <w:pStyle w:val="CBDSubTitle"/>
        <w:rPr>
          <w:lang w:val="fr-FR"/>
        </w:rPr>
      </w:pPr>
      <w:r w:rsidRPr="00121C66">
        <w:rPr>
          <w:lang w:val="fr-FR"/>
        </w:rPr>
        <w:t xml:space="preserve">Note </w:t>
      </w:r>
      <w:r w:rsidR="00743E94">
        <w:rPr>
          <w:lang w:val="fr-FR"/>
        </w:rPr>
        <w:t>du</w:t>
      </w:r>
      <w:r w:rsidRPr="00121C66">
        <w:rPr>
          <w:lang w:val="fr-FR"/>
        </w:rPr>
        <w:t xml:space="preserve"> </w:t>
      </w:r>
      <w:r w:rsidR="007E0F8A" w:rsidRPr="00121C66">
        <w:rPr>
          <w:lang w:val="fr-FR"/>
        </w:rPr>
        <w:t>Secr</w:t>
      </w:r>
      <w:r w:rsidR="00743E94">
        <w:rPr>
          <w:lang w:val="fr-FR"/>
        </w:rPr>
        <w:t>é</w:t>
      </w:r>
      <w:r w:rsidR="007E0F8A" w:rsidRPr="00121C66">
        <w:rPr>
          <w:lang w:val="fr-FR"/>
        </w:rPr>
        <w:t>tariat</w:t>
      </w:r>
    </w:p>
    <w:p w14:paraId="31F4412C" w14:textId="6F95CE65" w:rsidR="00C9161D" w:rsidRPr="00121C66" w:rsidRDefault="00B06660" w:rsidP="00473B21">
      <w:pPr>
        <w:pStyle w:val="CBDH1"/>
        <w:rPr>
          <w:lang w:val="fr-FR"/>
        </w:rPr>
      </w:pPr>
      <w:r w:rsidRPr="00121C66">
        <w:rPr>
          <w:lang w:val="fr-FR"/>
        </w:rPr>
        <w:t>I.</w:t>
      </w:r>
      <w:r w:rsidRPr="00121C66">
        <w:rPr>
          <w:lang w:val="fr-FR"/>
        </w:rPr>
        <w:tab/>
      </w:r>
      <w:r w:rsidR="009C20BC">
        <w:rPr>
          <w:lang w:val="fr-FR"/>
        </w:rPr>
        <w:t>Contexte</w:t>
      </w:r>
    </w:p>
    <w:p w14:paraId="2E2E2E1A" w14:textId="2F51075A" w:rsidR="001633D0" w:rsidRPr="00121C66" w:rsidRDefault="00A27C8C" w:rsidP="00B96AF0">
      <w:pPr>
        <w:pStyle w:val="CBDNormalNumber"/>
        <w:tabs>
          <w:tab w:val="clear" w:pos="567"/>
        </w:tabs>
        <w:rPr>
          <w:lang w:val="fr-FR"/>
        </w:rPr>
      </w:pPr>
      <w:r>
        <w:rPr>
          <w:lang w:val="fr-FR"/>
        </w:rPr>
        <w:t>Dans ses dé</w:t>
      </w:r>
      <w:r w:rsidR="001633D0" w:rsidRPr="00121C66">
        <w:rPr>
          <w:lang w:val="fr-FR"/>
        </w:rPr>
        <w:t>cision</w:t>
      </w:r>
      <w:r w:rsidR="0021197D" w:rsidRPr="00121C66">
        <w:rPr>
          <w:lang w:val="fr-FR"/>
        </w:rPr>
        <w:t>s</w:t>
      </w:r>
      <w:r w:rsidR="00A64B41">
        <w:rPr>
          <w:lang w:val="fr-FR"/>
        </w:rPr>
        <w:t> </w:t>
      </w:r>
      <w:hyperlink r:id="rId15" w:history="1">
        <w:r>
          <w:rPr>
            <w:rStyle w:val="Lienhypertexte"/>
            <w:lang w:val="fr-FR"/>
          </w:rPr>
          <w:t>16/9 A</w:t>
        </w:r>
        <w:r>
          <w:rPr>
            <w:rStyle w:val="Lienhypertexte"/>
            <w:lang w:val="fr-FR"/>
          </w:rPr>
          <w:t xml:space="preserve"> </w:t>
        </w:r>
        <w:r>
          <w:rPr>
            <w:rStyle w:val="Lienhypertexte"/>
            <w:lang w:val="fr-FR"/>
          </w:rPr>
          <w:t>et B</w:t>
        </w:r>
      </w:hyperlink>
      <w:r w:rsidR="001633D0" w:rsidRPr="00121C66">
        <w:rPr>
          <w:lang w:val="fr-FR"/>
        </w:rPr>
        <w:t xml:space="preserve">, </w:t>
      </w:r>
      <w:r>
        <w:rPr>
          <w:lang w:val="fr-FR"/>
        </w:rPr>
        <w:t>la</w:t>
      </w:r>
      <w:r w:rsidR="001633D0" w:rsidRPr="00121C66">
        <w:rPr>
          <w:lang w:val="fr-FR"/>
        </w:rPr>
        <w:t xml:space="preserve"> Conf</w:t>
      </w:r>
      <w:r>
        <w:rPr>
          <w:lang w:val="fr-FR"/>
        </w:rPr>
        <w:t>é</w:t>
      </w:r>
      <w:r w:rsidR="001633D0" w:rsidRPr="00121C66">
        <w:rPr>
          <w:lang w:val="fr-FR"/>
        </w:rPr>
        <w:t xml:space="preserve">rence </w:t>
      </w:r>
      <w:r>
        <w:rPr>
          <w:lang w:val="fr-FR"/>
        </w:rPr>
        <w:t>des</w:t>
      </w:r>
      <w:r w:rsidR="001633D0" w:rsidRPr="00121C66">
        <w:rPr>
          <w:lang w:val="fr-FR"/>
        </w:rPr>
        <w:t xml:space="preserve"> Parties </w:t>
      </w:r>
      <w:r>
        <w:rPr>
          <w:lang w:val="fr-FR"/>
        </w:rPr>
        <w:t>à</w:t>
      </w:r>
      <w:r w:rsidR="00D97E47" w:rsidRPr="00121C66">
        <w:rPr>
          <w:lang w:val="fr-FR"/>
        </w:rPr>
        <w:t xml:space="preserve"> </w:t>
      </w:r>
      <w:r>
        <w:rPr>
          <w:lang w:val="fr-FR"/>
        </w:rPr>
        <w:t>la</w:t>
      </w:r>
      <w:r w:rsidR="00D97E47" w:rsidRPr="00121C66">
        <w:rPr>
          <w:lang w:val="fr-FR"/>
        </w:rPr>
        <w:t xml:space="preserve"> Convention </w:t>
      </w:r>
      <w:r>
        <w:rPr>
          <w:lang w:val="fr-FR"/>
        </w:rPr>
        <w:t>sur la diversité biologique a adopté</w:t>
      </w:r>
      <w:r w:rsidR="006E77D2">
        <w:rPr>
          <w:lang w:val="fr-FR"/>
        </w:rPr>
        <w:t xml:space="preserve"> respectivement</w:t>
      </w:r>
      <w:r>
        <w:rPr>
          <w:lang w:val="fr-FR"/>
        </w:rPr>
        <w:t xml:space="preserve"> le programme de travail du </w:t>
      </w:r>
      <w:r w:rsidR="006E77D2">
        <w:rPr>
          <w:lang w:val="fr-FR"/>
        </w:rPr>
        <w:t>c</w:t>
      </w:r>
      <w:r>
        <w:rPr>
          <w:lang w:val="fr-FR"/>
        </w:rPr>
        <w:t>entre d’échange pour la période</w:t>
      </w:r>
      <w:r w:rsidR="00A64B41">
        <w:rPr>
          <w:lang w:val="fr-FR"/>
        </w:rPr>
        <w:t> </w:t>
      </w:r>
      <w:r>
        <w:rPr>
          <w:lang w:val="fr-FR"/>
        </w:rPr>
        <w:t xml:space="preserve">2024-2030 et la stratégie de gestion des connaissances visant à appuyer la mise en œuvre du Cadre mondial de la biodiversité de Kunming-Montréal. </w:t>
      </w:r>
      <w:r w:rsidR="000D0280">
        <w:rPr>
          <w:lang w:val="fr-FR"/>
        </w:rPr>
        <w:t xml:space="preserve">Dans </w:t>
      </w:r>
      <w:r w:rsidR="006E77D2">
        <w:rPr>
          <w:lang w:val="fr-FR"/>
        </w:rPr>
        <w:t>la</w:t>
      </w:r>
      <w:r w:rsidR="000D0280">
        <w:rPr>
          <w:lang w:val="fr-FR"/>
        </w:rPr>
        <w:t xml:space="preserve"> </w:t>
      </w:r>
      <w:r w:rsidR="006E77D2">
        <w:rPr>
          <w:lang w:val="fr-FR"/>
        </w:rPr>
        <w:t>seconde</w:t>
      </w:r>
      <w:r w:rsidR="000D0280">
        <w:rPr>
          <w:lang w:val="fr-FR"/>
        </w:rPr>
        <w:t xml:space="preserve"> décision, elle avait prié la Secrétaire exécutive de présenter à l’Organe subsidiaire et à la Conférence des Parties un rapport d’étape sur la mise en œuvre de la stratégie de gestion des connaissances. Dans la première décision</w:t>
      </w:r>
      <w:r w:rsidR="00A64B41">
        <w:rPr>
          <w:lang w:val="fr-FR"/>
        </w:rPr>
        <w:t>,</w:t>
      </w:r>
      <w:r w:rsidR="000D0280">
        <w:rPr>
          <w:lang w:val="fr-FR"/>
        </w:rPr>
        <w:t xml:space="preserve"> elle avait également prié la Secrétaire exécutive de faciliter la mise en œuvre du programme de travail, en suivant les conseils du Groupe consultatif informel sur la coopération technique et scientifique.</w:t>
      </w:r>
    </w:p>
    <w:p w14:paraId="193DBD81" w14:textId="16FDD5ED" w:rsidR="001633D0" w:rsidRPr="00121C66" w:rsidRDefault="000D0280" w:rsidP="00B96AF0">
      <w:pPr>
        <w:pStyle w:val="CBDNormalNumber"/>
        <w:tabs>
          <w:tab w:val="clear" w:pos="567"/>
        </w:tabs>
        <w:rPr>
          <w:lang w:val="fr-FR"/>
        </w:rPr>
      </w:pPr>
      <w:r>
        <w:rPr>
          <w:lang w:val="fr-FR"/>
        </w:rPr>
        <w:t xml:space="preserve">Le Secrétariat a mis le Groupe consultatif informel sur la coopération technique et scientifique au fait des progrès réalisés en matière de mise en œuvre du programme de travail du </w:t>
      </w:r>
      <w:r w:rsidR="006E77D2">
        <w:rPr>
          <w:lang w:val="fr-FR"/>
        </w:rPr>
        <w:t>c</w:t>
      </w:r>
      <w:r>
        <w:rPr>
          <w:lang w:val="fr-FR"/>
        </w:rPr>
        <w:t>entre d’échange et de la stratégie de gestion des connaissances, à sa sixième réunion qui s’est tenue du 27 au 29</w:t>
      </w:r>
      <w:r w:rsidR="00A64B41">
        <w:rPr>
          <w:lang w:val="fr-FR"/>
        </w:rPr>
        <w:t> </w:t>
      </w:r>
      <w:r>
        <w:rPr>
          <w:lang w:val="fr-FR"/>
        </w:rPr>
        <w:t>avril</w:t>
      </w:r>
      <w:r w:rsidR="00A64B41">
        <w:rPr>
          <w:lang w:val="fr-FR"/>
        </w:rPr>
        <w:t> </w:t>
      </w:r>
      <w:r>
        <w:rPr>
          <w:lang w:val="fr-FR"/>
        </w:rPr>
        <w:t xml:space="preserve">2026, pour bénéficier de ses vues et de ses </w:t>
      </w:r>
      <w:r w:rsidR="00136E8E">
        <w:rPr>
          <w:lang w:val="fr-FR"/>
        </w:rPr>
        <w:t>observations</w:t>
      </w:r>
      <w:r>
        <w:rPr>
          <w:lang w:val="fr-FR"/>
        </w:rPr>
        <w:t>. De plus, u</w:t>
      </w:r>
      <w:r w:rsidR="00FB4FCD">
        <w:rPr>
          <w:lang w:val="fr-FR"/>
        </w:rPr>
        <w:t xml:space="preserve">n forum de discussion en ligne a été organisé pour les membres de Groupe, afin qu’ils </w:t>
      </w:r>
      <w:r w:rsidR="000F31E5">
        <w:rPr>
          <w:lang w:val="fr-FR"/>
        </w:rPr>
        <w:t>transmettent</w:t>
      </w:r>
      <w:r w:rsidR="00FB4FCD">
        <w:rPr>
          <w:lang w:val="fr-FR"/>
        </w:rPr>
        <w:t xml:space="preserve"> davantage d’orientations sur le rapport d’étape</w:t>
      </w:r>
      <w:r w:rsidR="00CB62BD" w:rsidRPr="00121C66">
        <w:rPr>
          <w:rStyle w:val="Appelnotedebasdep"/>
          <w:lang w:val="fr-FR"/>
        </w:rPr>
        <w:footnoteReference w:id="3"/>
      </w:r>
      <w:r w:rsidR="00FB4FCD">
        <w:rPr>
          <w:lang w:val="fr-FR"/>
        </w:rPr>
        <w:t xml:space="preserve">. </w:t>
      </w:r>
      <w:r w:rsidR="006E77D2">
        <w:rPr>
          <w:lang w:val="fr-FR"/>
        </w:rPr>
        <w:t>Le</w:t>
      </w:r>
      <w:r w:rsidR="00FB4FCD">
        <w:rPr>
          <w:lang w:val="fr-FR"/>
        </w:rPr>
        <w:t xml:space="preserve"> Secrétariat a mis </w:t>
      </w:r>
      <w:r w:rsidR="00A64B41">
        <w:rPr>
          <w:lang w:val="fr-FR"/>
        </w:rPr>
        <w:t>à</w:t>
      </w:r>
      <w:r w:rsidR="00FB4FCD">
        <w:rPr>
          <w:lang w:val="fr-FR"/>
        </w:rPr>
        <w:t xml:space="preserve"> jour le rapport d’étape, publié en tant que document d’information </w:t>
      </w:r>
      <w:r w:rsidR="00BA0AF9" w:rsidRPr="00121C66">
        <w:rPr>
          <w:lang w:val="fr-FR"/>
        </w:rPr>
        <w:t>CBD/SBI/7/INF/12</w:t>
      </w:r>
      <w:r w:rsidR="006E77D2">
        <w:rPr>
          <w:lang w:val="fr-FR"/>
        </w:rPr>
        <w:t>, en tenant compte des observations reçues</w:t>
      </w:r>
      <w:r w:rsidR="00671DA5" w:rsidRPr="00121C66">
        <w:rPr>
          <w:lang w:val="fr-FR"/>
        </w:rPr>
        <w:t>.</w:t>
      </w:r>
    </w:p>
    <w:p w14:paraId="6C803757" w14:textId="1424D3FD" w:rsidR="000F78FC" w:rsidRPr="00121C66" w:rsidRDefault="000F31E5" w:rsidP="00B96AF0">
      <w:pPr>
        <w:pStyle w:val="CBDNormalNumber"/>
        <w:tabs>
          <w:tab w:val="clear" w:pos="567"/>
        </w:tabs>
        <w:rPr>
          <w:lang w:val="fr-FR"/>
        </w:rPr>
      </w:pPr>
      <w:r>
        <w:rPr>
          <w:lang w:val="fr-FR"/>
        </w:rPr>
        <w:t xml:space="preserve">Le présent document </w:t>
      </w:r>
      <w:r w:rsidR="006E77D2">
        <w:rPr>
          <w:lang w:val="fr-FR"/>
        </w:rPr>
        <w:t>comprend</w:t>
      </w:r>
      <w:r>
        <w:rPr>
          <w:lang w:val="fr-FR"/>
        </w:rPr>
        <w:t xml:space="preserve"> un bref compte rendu des progrès réalisés et un projet de recommandation pour examen par l’Organe subsidiaire chargé de l’application à sa septième réunion, et pour adoption par la Conférence des Parties à sa dix-septième réunion.</w:t>
      </w:r>
    </w:p>
    <w:p w14:paraId="07228F40" w14:textId="263EBAD3" w:rsidR="00732B5E" w:rsidRPr="00121C66" w:rsidRDefault="00B06660" w:rsidP="00473B21">
      <w:pPr>
        <w:pStyle w:val="CBDH1"/>
        <w:rPr>
          <w:lang w:val="fr-FR"/>
        </w:rPr>
      </w:pPr>
      <w:r w:rsidRPr="00121C66">
        <w:rPr>
          <w:lang w:val="fr-FR"/>
        </w:rPr>
        <w:t>II.</w:t>
      </w:r>
      <w:r w:rsidRPr="00121C66">
        <w:rPr>
          <w:lang w:val="fr-FR"/>
        </w:rPr>
        <w:tab/>
      </w:r>
      <w:r w:rsidR="00A35FAF">
        <w:rPr>
          <w:lang w:val="fr-FR"/>
        </w:rPr>
        <w:t xml:space="preserve">Aperçu de la mise en œuvre du programme de travail du </w:t>
      </w:r>
      <w:r w:rsidR="00097AF2">
        <w:rPr>
          <w:lang w:val="fr-FR"/>
        </w:rPr>
        <w:t>c</w:t>
      </w:r>
      <w:r w:rsidR="00A35FAF">
        <w:rPr>
          <w:lang w:val="fr-FR"/>
        </w:rPr>
        <w:t>entre d’échange et de la stratégie de gestion des connaissances</w:t>
      </w:r>
      <w:r w:rsidR="00732B5E" w:rsidRPr="00121C66">
        <w:rPr>
          <w:lang w:val="fr-FR"/>
        </w:rPr>
        <w:t xml:space="preserve"> </w:t>
      </w:r>
    </w:p>
    <w:p w14:paraId="733A6309" w14:textId="1B9CE090" w:rsidR="00333628" w:rsidRPr="00121C66" w:rsidRDefault="002A750E" w:rsidP="00344108">
      <w:pPr>
        <w:pStyle w:val="CBDNormalNumber"/>
        <w:tabs>
          <w:tab w:val="clear" w:pos="567"/>
        </w:tabs>
        <w:rPr>
          <w:lang w:val="fr-FR"/>
        </w:rPr>
      </w:pPr>
      <w:r>
        <w:rPr>
          <w:lang w:val="fr-FR"/>
        </w:rPr>
        <w:t>Le présent compte rendu porte principalement sur les travaux menés par le Secrétariat en vue de la mise en œuvre du programme de travail et de la stratégie, mais il contient également un</w:t>
      </w:r>
      <w:r w:rsidR="00B10632">
        <w:rPr>
          <w:lang w:val="fr-FR"/>
        </w:rPr>
        <w:t xml:space="preserve"> </w:t>
      </w:r>
      <w:r>
        <w:rPr>
          <w:lang w:val="fr-FR"/>
        </w:rPr>
        <w:t xml:space="preserve">bref compte rendu des travaux menés par les Parties </w:t>
      </w:r>
      <w:r w:rsidR="00B10632">
        <w:rPr>
          <w:lang w:val="fr-FR"/>
        </w:rPr>
        <w:t>dans ce domaine. Dans sa décision</w:t>
      </w:r>
      <w:r w:rsidR="00A64B41">
        <w:rPr>
          <w:lang w:val="fr-FR"/>
        </w:rPr>
        <w:t> </w:t>
      </w:r>
      <w:hyperlink r:id="rId16" w:history="1">
        <w:r w:rsidR="00333628" w:rsidRPr="00121C66">
          <w:rPr>
            <w:rStyle w:val="Lienhypertexte"/>
            <w:lang w:val="fr-FR"/>
          </w:rPr>
          <w:t>16/9</w:t>
        </w:r>
        <w:r w:rsidR="00EC1422" w:rsidRPr="00121C66">
          <w:rPr>
            <w:rStyle w:val="Lienhypertexte"/>
            <w:lang w:val="fr-FR"/>
          </w:rPr>
          <w:t> B</w:t>
        </w:r>
      </w:hyperlink>
      <w:r w:rsidR="001419D4" w:rsidRPr="00121C66">
        <w:rPr>
          <w:lang w:val="fr-FR"/>
        </w:rPr>
        <w:t>,</w:t>
      </w:r>
      <w:r w:rsidR="00333628" w:rsidRPr="00121C66">
        <w:rPr>
          <w:lang w:val="fr-FR"/>
        </w:rPr>
        <w:t xml:space="preserve"> </w:t>
      </w:r>
      <w:r w:rsidR="00B10632">
        <w:rPr>
          <w:lang w:val="fr-FR"/>
        </w:rPr>
        <w:t xml:space="preserve">la </w:t>
      </w:r>
      <w:r w:rsidR="00B10632">
        <w:rPr>
          <w:lang w:val="fr-FR"/>
        </w:rPr>
        <w:lastRenderedPageBreak/>
        <w:t>Conférence des Parties invitait l’entité de coordination mondiale, les centres régionaux et sous-régionaux d’appui à la coopération technique et scientifique et les autres organisation</w:t>
      </w:r>
      <w:r w:rsidR="00A64B41">
        <w:rPr>
          <w:lang w:val="fr-FR"/>
        </w:rPr>
        <w:t>s</w:t>
      </w:r>
      <w:r w:rsidR="00B10632">
        <w:rPr>
          <w:lang w:val="fr-FR"/>
        </w:rPr>
        <w:t xml:space="preserve"> concernées à mettre en œuvre le programme de travail du </w:t>
      </w:r>
      <w:r w:rsidR="00097AF2">
        <w:rPr>
          <w:lang w:val="fr-FR"/>
        </w:rPr>
        <w:t>c</w:t>
      </w:r>
      <w:r w:rsidR="00B10632">
        <w:rPr>
          <w:lang w:val="fr-FR"/>
        </w:rPr>
        <w:t xml:space="preserve">entre d’échange et la stratégie de gestion des connaissances ; cependant, dans la mesure où les centres régionaux et sous-régionaux d’appui à la coopération technique et scientifique et l’entité de coordination mondiale sont dans les premières phases de leur mise en place, </w:t>
      </w:r>
      <w:r w:rsidR="00064D86">
        <w:rPr>
          <w:lang w:val="fr-FR"/>
        </w:rPr>
        <w:t>ce document n’inclut pas d</w:t>
      </w:r>
      <w:r w:rsidR="0020329D">
        <w:rPr>
          <w:lang w:val="fr-FR"/>
        </w:rPr>
        <w:t xml:space="preserve">e nouvelles </w:t>
      </w:r>
      <w:r w:rsidR="00064D86">
        <w:rPr>
          <w:lang w:val="fr-FR"/>
        </w:rPr>
        <w:t>informations relatives à ces entités</w:t>
      </w:r>
      <w:r w:rsidR="00B10632">
        <w:rPr>
          <w:lang w:val="fr-FR"/>
        </w:rPr>
        <w:t>. Le Secrétariat collabore avec un certain nombre d’autres organisations compétentes, tel que décrit dans le document d’information.</w:t>
      </w:r>
    </w:p>
    <w:p w14:paraId="21F655CB" w14:textId="15E52335" w:rsidR="00333628" w:rsidRPr="00121C66" w:rsidRDefault="00FE5F19" w:rsidP="00344108">
      <w:pPr>
        <w:pStyle w:val="CBDNormalNumber"/>
        <w:tabs>
          <w:tab w:val="clear" w:pos="567"/>
        </w:tabs>
        <w:rPr>
          <w:lang w:val="fr-FR"/>
        </w:rPr>
      </w:pPr>
      <w:r>
        <w:rPr>
          <w:rStyle w:val="normaltextrun"/>
          <w:lang w:val="fr-FR"/>
        </w:rPr>
        <w:t xml:space="preserve">Un examen plus complet sur la manière dont les Parties et les parties prenantes ont mis en œuvre le programme de travail du </w:t>
      </w:r>
      <w:r w:rsidR="0020329D">
        <w:rPr>
          <w:rStyle w:val="normaltextrun"/>
          <w:lang w:val="fr-FR"/>
        </w:rPr>
        <w:t>c</w:t>
      </w:r>
      <w:r>
        <w:rPr>
          <w:rStyle w:val="normaltextrun"/>
          <w:lang w:val="fr-FR"/>
        </w:rPr>
        <w:t xml:space="preserve">entre d’échange et la stratégie de gestion des connaissances sera entrepris de concert avec </w:t>
      </w:r>
      <w:r w:rsidRPr="0020329D">
        <w:rPr>
          <w:rStyle w:val="normaltextrun"/>
          <w:lang w:val="fr-FR"/>
        </w:rPr>
        <w:t xml:space="preserve">l’examen mondial des progrès collectifs </w:t>
      </w:r>
      <w:r w:rsidR="0020329D" w:rsidRPr="0020329D">
        <w:rPr>
          <w:rStyle w:val="normaltextrun"/>
          <w:lang w:val="fr-FR"/>
        </w:rPr>
        <w:t xml:space="preserve">accomplis dans la </w:t>
      </w:r>
      <w:r w:rsidRPr="0020329D">
        <w:rPr>
          <w:rStyle w:val="normaltextrun"/>
          <w:lang w:val="fr-FR"/>
        </w:rPr>
        <w:t>mise en œuvre du Cadre</w:t>
      </w:r>
      <w:r>
        <w:rPr>
          <w:rStyle w:val="normaltextrun"/>
          <w:lang w:val="fr-FR"/>
        </w:rPr>
        <w:t xml:space="preserve"> à la dix-neuvième réunion de la Conférence des Parties, conformément aux décisions </w:t>
      </w:r>
      <w:hyperlink r:id="rId17" w:history="1">
        <w:r>
          <w:rPr>
            <w:rStyle w:val="Lienhypertexte"/>
            <w:lang w:val="fr-FR"/>
          </w:rPr>
          <w:t>16/9</w:t>
        </w:r>
        <w:r w:rsidR="0020329D">
          <w:rPr>
            <w:rStyle w:val="Lienhypertexte"/>
            <w:lang w:val="fr-FR"/>
          </w:rPr>
          <w:t> </w:t>
        </w:r>
        <w:r>
          <w:rPr>
            <w:rStyle w:val="Lienhypertexte"/>
            <w:lang w:val="fr-FR"/>
          </w:rPr>
          <w:t>A et B</w:t>
        </w:r>
      </w:hyperlink>
      <w:r w:rsidR="00333628" w:rsidRPr="00121C66">
        <w:rPr>
          <w:rStyle w:val="normaltextrun"/>
          <w:lang w:val="fr-FR"/>
        </w:rPr>
        <w:t>.</w:t>
      </w:r>
      <w:r w:rsidR="008E04B3" w:rsidRPr="00121C66">
        <w:rPr>
          <w:rStyle w:val="normaltextrun"/>
          <w:lang w:val="fr-FR"/>
        </w:rPr>
        <w:t xml:space="preserve"> </w:t>
      </w:r>
      <w:r>
        <w:rPr>
          <w:lang w:val="fr-FR"/>
        </w:rPr>
        <w:t xml:space="preserve">Pour la présente réunion, un rapport d’étape plus détaillé est </w:t>
      </w:r>
      <w:r w:rsidR="0020329D">
        <w:rPr>
          <w:lang w:val="fr-FR"/>
        </w:rPr>
        <w:t>disponible</w:t>
      </w:r>
      <w:r>
        <w:rPr>
          <w:lang w:val="fr-FR"/>
        </w:rPr>
        <w:t xml:space="preserve"> dans le document </w:t>
      </w:r>
      <w:r w:rsidR="00A275DC" w:rsidRPr="00121C66">
        <w:rPr>
          <w:lang w:val="fr-FR"/>
        </w:rPr>
        <w:t>CBD/SBI/7/INF/</w:t>
      </w:r>
      <w:r w:rsidR="00D76586" w:rsidRPr="00121C66">
        <w:rPr>
          <w:lang w:val="fr-FR"/>
        </w:rPr>
        <w:t>12</w:t>
      </w:r>
      <w:r w:rsidR="00333628" w:rsidRPr="00121C66">
        <w:rPr>
          <w:lang w:val="fr-FR"/>
        </w:rPr>
        <w:t>.</w:t>
      </w:r>
    </w:p>
    <w:p w14:paraId="02461A9A" w14:textId="075B9B12" w:rsidR="00333628" w:rsidRPr="00121C66" w:rsidRDefault="00E35B80" w:rsidP="00344108">
      <w:pPr>
        <w:pStyle w:val="CBDNormalNumber"/>
        <w:tabs>
          <w:tab w:val="clear" w:pos="567"/>
        </w:tabs>
        <w:rPr>
          <w:lang w:val="fr-FR"/>
        </w:rPr>
      </w:pPr>
      <w:r>
        <w:rPr>
          <w:rStyle w:val="normaltextrun"/>
          <w:lang w:val="fr-FR"/>
        </w:rPr>
        <w:t xml:space="preserve">Un premier examen des informations </w:t>
      </w:r>
      <w:r w:rsidR="0020329D">
        <w:rPr>
          <w:rStyle w:val="normaltextrun"/>
          <w:lang w:val="fr-FR"/>
        </w:rPr>
        <w:t>fournies</w:t>
      </w:r>
      <w:r>
        <w:rPr>
          <w:rStyle w:val="normaltextrun"/>
          <w:lang w:val="fr-FR"/>
        </w:rPr>
        <w:t xml:space="preserve"> dans les stratégies et plans d’action nationaux pour la </w:t>
      </w:r>
      <w:r w:rsidR="0020329D">
        <w:rPr>
          <w:rStyle w:val="normaltextrun"/>
          <w:lang w:val="fr-FR"/>
        </w:rPr>
        <w:t>bio</w:t>
      </w:r>
      <w:r>
        <w:rPr>
          <w:rStyle w:val="normaltextrun"/>
          <w:lang w:val="fr-FR"/>
        </w:rPr>
        <w:t xml:space="preserve">diversité révisés et dans les rapports nationaux montre qu’ils ne contiennent que peu de références explicites aux centres d’échange </w:t>
      </w:r>
      <w:r w:rsidR="0020329D">
        <w:rPr>
          <w:rStyle w:val="normaltextrun"/>
          <w:lang w:val="fr-FR"/>
        </w:rPr>
        <w:t xml:space="preserve">nationaux </w:t>
      </w:r>
      <w:r>
        <w:rPr>
          <w:rStyle w:val="normaltextrun"/>
          <w:lang w:val="fr-FR"/>
        </w:rPr>
        <w:t xml:space="preserve">et aux stratégies de gestion de connaissances ; cependant, des travaux visant à améliorer les centres d’échange </w:t>
      </w:r>
      <w:r w:rsidR="0020329D">
        <w:rPr>
          <w:rStyle w:val="normaltextrun"/>
          <w:lang w:val="fr-FR"/>
        </w:rPr>
        <w:t xml:space="preserve">nationaux </w:t>
      </w:r>
      <w:r>
        <w:rPr>
          <w:rStyle w:val="normaltextrun"/>
          <w:lang w:val="fr-FR"/>
        </w:rPr>
        <w:t xml:space="preserve">et la gestion des connaissances ont souvent été décrits par les Parties dans leurs rapports sur les cibles nationales alignées sur la Cible 21 du Cadre mondial, qui porte sur la </w:t>
      </w:r>
      <w:r w:rsidRPr="0020329D">
        <w:rPr>
          <w:rStyle w:val="normaltextrun"/>
          <w:lang w:val="fr-FR"/>
        </w:rPr>
        <w:t>disponibilité et l’accessibilité de connaissances en vue d’actions en faveur de la biodiversité</w:t>
      </w:r>
      <w:r>
        <w:rPr>
          <w:rStyle w:val="normaltextrun"/>
          <w:lang w:val="fr-FR"/>
        </w:rPr>
        <w:t xml:space="preserve">. Le rapport mondial </w:t>
      </w:r>
      <w:r w:rsidR="00DB1347">
        <w:rPr>
          <w:rStyle w:val="normaltextrun"/>
          <w:lang w:val="fr-FR"/>
        </w:rPr>
        <w:t>des</w:t>
      </w:r>
      <w:r>
        <w:rPr>
          <w:rStyle w:val="normaltextrun"/>
          <w:lang w:val="fr-FR"/>
        </w:rPr>
        <w:t xml:space="preserve"> progrès collectifs </w:t>
      </w:r>
      <w:r w:rsidR="00DB1347">
        <w:rPr>
          <w:rStyle w:val="normaltextrun"/>
          <w:lang w:val="fr-FR"/>
        </w:rPr>
        <w:t>accomplis</w:t>
      </w:r>
      <w:r>
        <w:rPr>
          <w:rStyle w:val="normaltextrun"/>
          <w:lang w:val="fr-FR"/>
        </w:rPr>
        <w:t xml:space="preserve"> </w:t>
      </w:r>
      <w:r w:rsidR="00DB1347">
        <w:rPr>
          <w:rStyle w:val="normaltextrun"/>
          <w:lang w:val="fr-FR"/>
        </w:rPr>
        <w:t>dans la</w:t>
      </w:r>
      <w:r>
        <w:rPr>
          <w:rStyle w:val="normaltextrun"/>
          <w:lang w:val="fr-FR"/>
        </w:rPr>
        <w:t xml:space="preserve"> mise en œuvre du Cadre, à l’examen au point 3 de la présente réunion, contient des informations supplémentaires sur les efforts </w:t>
      </w:r>
      <w:r w:rsidR="006D2BAC">
        <w:rPr>
          <w:rStyle w:val="normaltextrun"/>
          <w:lang w:val="fr-FR"/>
        </w:rPr>
        <w:t>déployés</w:t>
      </w:r>
      <w:r>
        <w:rPr>
          <w:rStyle w:val="normaltextrun"/>
          <w:lang w:val="fr-FR"/>
        </w:rPr>
        <w:t xml:space="preserve"> par les Parties pour </w:t>
      </w:r>
      <w:r w:rsidR="00DB1347">
        <w:rPr>
          <w:rStyle w:val="normaltextrun"/>
          <w:lang w:val="fr-FR"/>
        </w:rPr>
        <w:t>se doter de</w:t>
      </w:r>
      <w:r>
        <w:rPr>
          <w:rStyle w:val="normaltextrun"/>
          <w:lang w:val="fr-FR"/>
        </w:rPr>
        <w:t xml:space="preserve"> centres d’échanges</w:t>
      </w:r>
      <w:r w:rsidR="00333628" w:rsidRPr="00121C66">
        <w:rPr>
          <w:rStyle w:val="normaltextrun"/>
          <w:lang w:val="fr-FR"/>
        </w:rPr>
        <w:t xml:space="preserve"> </w:t>
      </w:r>
      <w:r>
        <w:rPr>
          <w:rStyle w:val="normaltextrun"/>
          <w:lang w:val="fr-FR"/>
        </w:rPr>
        <w:t xml:space="preserve">nationaux et </w:t>
      </w:r>
      <w:r w:rsidR="00DB1347">
        <w:rPr>
          <w:rStyle w:val="normaltextrun"/>
          <w:lang w:val="fr-FR"/>
        </w:rPr>
        <w:t>de</w:t>
      </w:r>
      <w:r>
        <w:rPr>
          <w:rStyle w:val="normaltextrun"/>
          <w:lang w:val="fr-FR"/>
        </w:rPr>
        <w:t xml:space="preserve"> systèmes de gestion des connaissances, comme elles le rapportent dans leurs rapports nationaux.</w:t>
      </w:r>
    </w:p>
    <w:p w14:paraId="56772EDB" w14:textId="53A770BB" w:rsidR="00333628" w:rsidRPr="00121C66" w:rsidRDefault="00012323" w:rsidP="00344108">
      <w:pPr>
        <w:pStyle w:val="CBDNormalNumber"/>
        <w:tabs>
          <w:tab w:val="clear" w:pos="567"/>
        </w:tabs>
        <w:rPr>
          <w:lang w:val="fr-FR"/>
        </w:rPr>
      </w:pPr>
      <w:r>
        <w:rPr>
          <w:lang w:val="fr-FR"/>
        </w:rPr>
        <w:t xml:space="preserve">Le programme de travail du </w:t>
      </w:r>
      <w:r w:rsidR="00674D59">
        <w:rPr>
          <w:lang w:val="fr-FR"/>
        </w:rPr>
        <w:t>c</w:t>
      </w:r>
      <w:r>
        <w:rPr>
          <w:lang w:val="fr-FR"/>
        </w:rPr>
        <w:t xml:space="preserve">entre d’échange comprend une série d’objectifs et de résultats qui contribuent </w:t>
      </w:r>
      <w:r w:rsidR="007A17F3">
        <w:rPr>
          <w:lang w:val="fr-FR"/>
        </w:rPr>
        <w:t>aux articles</w:t>
      </w:r>
      <w:r>
        <w:rPr>
          <w:lang w:val="fr-FR"/>
        </w:rPr>
        <w:t> </w:t>
      </w:r>
      <w:r w:rsidR="007A17F3">
        <w:rPr>
          <w:lang w:val="fr-FR"/>
        </w:rPr>
        <w:t xml:space="preserve">17 et </w:t>
      </w:r>
      <w:r>
        <w:rPr>
          <w:lang w:val="fr-FR"/>
        </w:rPr>
        <w:t xml:space="preserve">18 </w:t>
      </w:r>
      <w:r w:rsidR="007A17F3">
        <w:rPr>
          <w:lang w:val="fr-FR"/>
        </w:rPr>
        <w:t xml:space="preserve">de la Convention, qui portent sur </w:t>
      </w:r>
      <w:r w:rsidR="007A17F3">
        <w:rPr>
          <w:lang w:val="fr-FR"/>
        </w:rPr>
        <w:t xml:space="preserve">l’échange d’informations </w:t>
      </w:r>
      <w:r w:rsidR="007A17F3">
        <w:rPr>
          <w:lang w:val="fr-FR"/>
        </w:rPr>
        <w:t>et</w:t>
      </w:r>
      <w:r>
        <w:rPr>
          <w:lang w:val="fr-FR"/>
        </w:rPr>
        <w:t xml:space="preserve"> la coopération technique et scientifique</w:t>
      </w:r>
      <w:r w:rsidR="007A17F3">
        <w:rPr>
          <w:lang w:val="fr-FR"/>
        </w:rPr>
        <w:t>, respectivement</w:t>
      </w:r>
      <w:r>
        <w:rPr>
          <w:lang w:val="fr-FR"/>
        </w:rPr>
        <w:t xml:space="preserve">, </w:t>
      </w:r>
      <w:r w:rsidR="007A17F3">
        <w:rPr>
          <w:lang w:val="fr-FR"/>
        </w:rPr>
        <w:t>à l’appui</w:t>
      </w:r>
      <w:r>
        <w:rPr>
          <w:lang w:val="fr-FR"/>
        </w:rPr>
        <w:t xml:space="preserve"> de la planification, du suivi, de l’examen et l’établissement de rapports. De manière analogue, la stratégie de gestion des connaissances porte sur le recensement et le traitement des besoins </w:t>
      </w:r>
      <w:r w:rsidR="007A17F3">
        <w:rPr>
          <w:lang w:val="fr-FR"/>
        </w:rPr>
        <w:t>en matière de</w:t>
      </w:r>
      <w:r>
        <w:rPr>
          <w:lang w:val="fr-FR"/>
        </w:rPr>
        <w:t xml:space="preserve"> connaissances pour appuyer les articles</w:t>
      </w:r>
      <w:r w:rsidR="00A64B41">
        <w:rPr>
          <w:lang w:val="fr-FR"/>
        </w:rPr>
        <w:t> </w:t>
      </w:r>
      <w:r>
        <w:rPr>
          <w:lang w:val="fr-FR"/>
        </w:rPr>
        <w:t xml:space="preserve">17 et 18 de la Convention, la planification, le suivi, l’examen et l’établissement de rapports, ainsi que la collaboration. Au sein du programme de travail et de la stratégie de gestion des connaissances, chaque résultat ou objectif </w:t>
      </w:r>
      <w:r w:rsidR="007A17F3">
        <w:rPr>
          <w:lang w:val="fr-FR"/>
        </w:rPr>
        <w:t>identifie d</w:t>
      </w:r>
      <w:r>
        <w:rPr>
          <w:lang w:val="fr-FR"/>
        </w:rPr>
        <w:t xml:space="preserve">es tâches correspondant aux travaux menés au niveau mondial </w:t>
      </w:r>
      <w:r w:rsidR="007A17F3">
        <w:rPr>
          <w:lang w:val="fr-FR"/>
        </w:rPr>
        <w:t xml:space="preserve">et </w:t>
      </w:r>
      <w:r>
        <w:rPr>
          <w:lang w:val="fr-FR"/>
        </w:rPr>
        <w:t xml:space="preserve">qui devraient être réalisées par le Secrétariat pour améliorer le portail central du </w:t>
      </w:r>
      <w:r w:rsidR="007A17F3">
        <w:rPr>
          <w:lang w:val="fr-FR"/>
        </w:rPr>
        <w:t>c</w:t>
      </w:r>
      <w:r>
        <w:rPr>
          <w:lang w:val="fr-FR"/>
        </w:rPr>
        <w:t xml:space="preserve">entre d’échange, renforcer les capacités relatives au </w:t>
      </w:r>
      <w:r w:rsidR="007A17F3">
        <w:rPr>
          <w:lang w:val="fr-FR"/>
        </w:rPr>
        <w:t>c</w:t>
      </w:r>
      <w:r>
        <w:rPr>
          <w:lang w:val="fr-FR"/>
        </w:rPr>
        <w:t>entre d’échange et à la gestion des connaissances et organiser des travaux plus généraux à l’appui du programme de travail et de la stratégie de gestion des connaissances.</w:t>
      </w:r>
    </w:p>
    <w:p w14:paraId="354D6825" w14:textId="4BA3F831" w:rsidR="00333628" w:rsidRPr="00121C66" w:rsidRDefault="00F23C7F" w:rsidP="00344108">
      <w:pPr>
        <w:pStyle w:val="CBDNormalNumber"/>
        <w:tabs>
          <w:tab w:val="clear" w:pos="567"/>
        </w:tabs>
        <w:rPr>
          <w:lang w:val="fr-FR"/>
        </w:rPr>
      </w:pPr>
      <w:r>
        <w:rPr>
          <w:lang w:val="fr-FR"/>
        </w:rPr>
        <w:t xml:space="preserve">Les éléments suivants font partie des principaux succès du Secrétariat </w:t>
      </w:r>
      <w:r w:rsidR="007A17F3">
        <w:rPr>
          <w:lang w:val="fr-FR"/>
        </w:rPr>
        <w:t>dans la</w:t>
      </w:r>
      <w:r>
        <w:rPr>
          <w:lang w:val="fr-FR"/>
        </w:rPr>
        <w:t xml:space="preserve"> mise en œuvre dans ce domaine de travail :</w:t>
      </w:r>
    </w:p>
    <w:p w14:paraId="75A12316" w14:textId="64E6396B" w:rsidR="00333628" w:rsidRPr="00121C66" w:rsidRDefault="00CD25A8" w:rsidP="00F23C7F">
      <w:pPr>
        <w:pStyle w:val="CBDNormalNumber"/>
        <w:numPr>
          <w:ilvl w:val="1"/>
          <w:numId w:val="7"/>
        </w:numPr>
        <w:rPr>
          <w:lang w:val="fr-FR"/>
        </w:rPr>
      </w:pPr>
      <w:r>
        <w:rPr>
          <w:lang w:val="fr-FR"/>
        </w:rPr>
        <w:t xml:space="preserve">Le portail central du </w:t>
      </w:r>
      <w:r w:rsidR="007A17F3">
        <w:rPr>
          <w:lang w:val="fr-FR"/>
        </w:rPr>
        <w:t>c</w:t>
      </w:r>
      <w:r>
        <w:rPr>
          <w:lang w:val="fr-FR"/>
        </w:rPr>
        <w:t xml:space="preserve">entre d’échange a été amélioré grâce à la </w:t>
      </w:r>
      <w:r w:rsidR="007A17F3">
        <w:rPr>
          <w:lang w:val="fr-FR"/>
        </w:rPr>
        <w:t>modernisation</w:t>
      </w:r>
      <w:r>
        <w:rPr>
          <w:lang w:val="fr-FR"/>
        </w:rPr>
        <w:t xml:space="preserve"> de </w:t>
      </w:r>
      <w:r w:rsidR="007A17F3">
        <w:rPr>
          <w:lang w:val="fr-FR"/>
        </w:rPr>
        <w:t>sa</w:t>
      </w:r>
      <w:r>
        <w:rPr>
          <w:lang w:val="fr-FR"/>
        </w:rPr>
        <w:t xml:space="preserve"> </w:t>
      </w:r>
      <w:r w:rsidR="007A17F3" w:rsidRPr="007A17F3">
        <w:rPr>
          <w:lang w:val="fr-FR"/>
        </w:rPr>
        <w:t>base</w:t>
      </w:r>
      <w:r w:rsidRPr="007A17F3">
        <w:rPr>
          <w:lang w:val="fr-FR"/>
        </w:rPr>
        <w:t xml:space="preserve"> technique</w:t>
      </w:r>
      <w:r>
        <w:rPr>
          <w:lang w:val="fr-FR"/>
        </w:rPr>
        <w:t xml:space="preserve">, à l’amélioration de son interface utilisateur et à l’alignement de </w:t>
      </w:r>
      <w:r w:rsidR="007A17F3">
        <w:rPr>
          <w:lang w:val="fr-FR"/>
        </w:rPr>
        <w:t>l’aspect de son interface</w:t>
      </w:r>
      <w:r>
        <w:rPr>
          <w:lang w:val="fr-FR"/>
        </w:rPr>
        <w:t xml:space="preserve"> sur celui du </w:t>
      </w:r>
      <w:r w:rsidR="00A24F59">
        <w:rPr>
          <w:lang w:val="fr-FR"/>
        </w:rPr>
        <w:t>C</w:t>
      </w:r>
      <w:r>
        <w:rPr>
          <w:lang w:val="fr-FR"/>
        </w:rPr>
        <w:t xml:space="preserve">entre d’échange pour la prévention des risques biotechnologiques et du </w:t>
      </w:r>
      <w:r w:rsidRPr="00A24F59">
        <w:rPr>
          <w:lang w:val="fr-FR"/>
        </w:rPr>
        <w:t xml:space="preserve">Centre d’échange </w:t>
      </w:r>
      <w:r w:rsidR="00A24F59" w:rsidRPr="00A24F59">
        <w:rPr>
          <w:lang w:val="fr-FR"/>
        </w:rPr>
        <w:t>sur</w:t>
      </w:r>
      <w:r w:rsidRPr="00A24F59">
        <w:rPr>
          <w:lang w:val="fr-FR"/>
        </w:rPr>
        <w:t xml:space="preserve"> l’accès et le partage des </w:t>
      </w:r>
      <w:r w:rsidR="00A24F59" w:rsidRPr="00A24F59">
        <w:rPr>
          <w:lang w:val="fr-FR"/>
        </w:rPr>
        <w:t>avantages</w:t>
      </w:r>
      <w:r>
        <w:rPr>
          <w:lang w:val="fr-FR"/>
        </w:rPr>
        <w:t> ;</w:t>
      </w:r>
    </w:p>
    <w:p w14:paraId="320AB745" w14:textId="59ECCB8E" w:rsidR="008009CC" w:rsidRPr="00121C66" w:rsidRDefault="00CD25A8" w:rsidP="00671DA5">
      <w:pPr>
        <w:pStyle w:val="CBDNormalNumber"/>
        <w:numPr>
          <w:ilvl w:val="1"/>
          <w:numId w:val="7"/>
        </w:numPr>
        <w:rPr>
          <w:lang w:val="fr-FR"/>
        </w:rPr>
      </w:pPr>
      <w:r>
        <w:rPr>
          <w:lang w:val="fr-FR"/>
        </w:rPr>
        <w:t>L’organisation et l’entretien des archives ont été améliorés, notamment par le nettoyage des bases données, la mise à jour des contenus, un examen des catégories d’archivage et l’élaboration d’un guide de l’utilisateur pour l</w:t>
      </w:r>
      <w:r w:rsidR="00A24F59">
        <w:rPr>
          <w:lang w:val="fr-FR"/>
        </w:rPr>
        <w:t>a</w:t>
      </w:r>
      <w:r>
        <w:rPr>
          <w:lang w:val="fr-FR"/>
        </w:rPr>
        <w:t xml:space="preserve"> </w:t>
      </w:r>
      <w:r w:rsidR="00A24F59">
        <w:rPr>
          <w:lang w:val="fr-FR"/>
        </w:rPr>
        <w:t>nouvelle version du</w:t>
      </w:r>
      <w:r>
        <w:rPr>
          <w:lang w:val="fr-FR"/>
        </w:rPr>
        <w:t xml:space="preserve"> portail ; </w:t>
      </w:r>
    </w:p>
    <w:p w14:paraId="7F86822B" w14:textId="602D89B2" w:rsidR="00333628" w:rsidRPr="00121C66" w:rsidRDefault="00CD25A8" w:rsidP="008009CC">
      <w:pPr>
        <w:pStyle w:val="CBDNormalNumber"/>
        <w:numPr>
          <w:ilvl w:val="1"/>
          <w:numId w:val="7"/>
        </w:numPr>
        <w:rPr>
          <w:lang w:val="fr-FR"/>
        </w:rPr>
      </w:pPr>
      <w:r>
        <w:rPr>
          <w:lang w:val="fr-FR"/>
        </w:rPr>
        <w:t xml:space="preserve">De nouvelles fonctionnalités ont été </w:t>
      </w:r>
      <w:r w:rsidR="00F164C3">
        <w:rPr>
          <w:lang w:val="fr-FR"/>
        </w:rPr>
        <w:t>élaborées</w:t>
      </w:r>
      <w:r>
        <w:rPr>
          <w:lang w:val="fr-FR"/>
        </w:rPr>
        <w:t xml:space="preserve"> pour faciliter les transmissions en réponse aux notifications publiées par le Secrétariat, </w:t>
      </w:r>
      <w:r w:rsidR="00F164C3">
        <w:rPr>
          <w:lang w:val="fr-FR"/>
        </w:rPr>
        <w:t>notamment des</w:t>
      </w:r>
      <w:r>
        <w:rPr>
          <w:lang w:val="fr-FR"/>
        </w:rPr>
        <w:t xml:space="preserve"> </w:t>
      </w:r>
      <w:r w:rsidR="00446620">
        <w:rPr>
          <w:lang w:val="fr-FR"/>
        </w:rPr>
        <w:t xml:space="preserve">fonctions de métadonnées et de recherche améliorées pour rendre les transmissions plus faciles à catégoriser, gérer, trouver et </w:t>
      </w:r>
      <w:r w:rsidR="00F164C3">
        <w:rPr>
          <w:lang w:val="fr-FR"/>
        </w:rPr>
        <w:t>ré</w:t>
      </w:r>
      <w:r w:rsidR="00446620">
        <w:rPr>
          <w:lang w:val="fr-FR"/>
        </w:rPr>
        <w:t>utiliser ;</w:t>
      </w:r>
    </w:p>
    <w:p w14:paraId="663CA813" w14:textId="7CF66580" w:rsidR="00333628" w:rsidRPr="00121C66" w:rsidRDefault="00C201EF" w:rsidP="00333628">
      <w:pPr>
        <w:pStyle w:val="CBDNormalNumber"/>
        <w:numPr>
          <w:ilvl w:val="1"/>
          <w:numId w:val="7"/>
        </w:numPr>
        <w:rPr>
          <w:lang w:val="fr-FR"/>
        </w:rPr>
      </w:pPr>
      <w:r>
        <w:rPr>
          <w:lang w:val="fr-FR"/>
        </w:rPr>
        <w:lastRenderedPageBreak/>
        <w:t>Le recours à des normes communes</w:t>
      </w:r>
      <w:r w:rsidR="00E8040D">
        <w:rPr>
          <w:lang w:val="fr-FR"/>
        </w:rPr>
        <w:t xml:space="preserve"> de taxonomie, de métadonnées </w:t>
      </w:r>
      <w:r w:rsidR="00A64B41">
        <w:rPr>
          <w:lang w:val="fr-FR"/>
        </w:rPr>
        <w:t>et</w:t>
      </w:r>
      <w:r w:rsidR="00E8040D">
        <w:rPr>
          <w:lang w:val="fr-FR"/>
        </w:rPr>
        <w:t xml:space="preserve"> d’informations structurées a été renforcé, y compris l’élaboration d’une représentation structurée du Cadre mondial de la biodiversité de Kunming-Montréal et de son cadre de suivi pour </w:t>
      </w:r>
      <w:r w:rsidR="009673A9">
        <w:rPr>
          <w:lang w:val="fr-FR"/>
        </w:rPr>
        <w:t>favoriser</w:t>
      </w:r>
      <w:r w:rsidR="00E8040D">
        <w:rPr>
          <w:lang w:val="fr-FR"/>
        </w:rPr>
        <w:t xml:space="preserve"> </w:t>
      </w:r>
      <w:r w:rsidR="009673A9">
        <w:rPr>
          <w:lang w:val="fr-FR"/>
        </w:rPr>
        <w:t>un référencement,</w:t>
      </w:r>
      <w:r w:rsidR="00E8040D">
        <w:rPr>
          <w:lang w:val="fr-FR"/>
        </w:rPr>
        <w:t xml:space="preserve"> </w:t>
      </w:r>
      <w:r w:rsidR="009673A9">
        <w:rPr>
          <w:lang w:val="fr-FR"/>
        </w:rPr>
        <w:t>des recherches et une réutilisation plus claire des informations ;</w:t>
      </w:r>
    </w:p>
    <w:p w14:paraId="4008D5DE" w14:textId="7A5E15F2" w:rsidR="00333628" w:rsidRPr="00121C66" w:rsidRDefault="00E8040D" w:rsidP="00333628">
      <w:pPr>
        <w:pStyle w:val="CBDNormalNumber"/>
        <w:numPr>
          <w:ilvl w:val="1"/>
          <w:numId w:val="7"/>
        </w:numPr>
        <w:rPr>
          <w:lang w:val="fr-FR"/>
        </w:rPr>
      </w:pPr>
      <w:r>
        <w:rPr>
          <w:lang w:val="fr-FR"/>
        </w:rPr>
        <w:t>L’outil d’établissement des rapports en ligne</w:t>
      </w:r>
      <w:r w:rsidR="005E66AD" w:rsidRPr="00121C66">
        <w:rPr>
          <w:rStyle w:val="Appelnotedebasdep"/>
          <w:lang w:val="fr-FR"/>
        </w:rPr>
        <w:footnoteReference w:id="4"/>
      </w:r>
      <w:r>
        <w:rPr>
          <w:lang w:val="fr-FR"/>
        </w:rPr>
        <w:t xml:space="preserve"> a été davantage développé et rendu opérationnel, permettant aux Parties et aux autres utilisateurs </w:t>
      </w:r>
      <w:r w:rsidR="00014F38">
        <w:rPr>
          <w:lang w:val="fr-FR"/>
        </w:rPr>
        <w:t xml:space="preserve">de transmettre leurs stratégies et plans d’action nationaux pour la biodiversité, leurs cibles nationales, leurs rapports nationaux et les engagements d’acteurs autres que des gouvernements nationaux par le biais d’un système en ligne </w:t>
      </w:r>
      <w:r w:rsidR="00941B61">
        <w:rPr>
          <w:lang w:val="fr-FR"/>
        </w:rPr>
        <w:t xml:space="preserve">plus </w:t>
      </w:r>
      <w:r w:rsidR="00014F38">
        <w:rPr>
          <w:lang w:val="fr-FR"/>
        </w:rPr>
        <w:t>structuré. Des orientations, des formations et une assistance utilisateur ont également été fournies pour l’outil d’établissement des rapports en ligne ;</w:t>
      </w:r>
    </w:p>
    <w:p w14:paraId="2E016DE1" w14:textId="1D02DAB1" w:rsidR="00333628" w:rsidRPr="00121C66" w:rsidRDefault="007F1705" w:rsidP="00333628">
      <w:pPr>
        <w:pStyle w:val="CBDNormalNumber"/>
        <w:numPr>
          <w:ilvl w:val="1"/>
          <w:numId w:val="7"/>
        </w:numPr>
        <w:rPr>
          <w:lang w:val="fr-FR"/>
        </w:rPr>
      </w:pPr>
      <w:r>
        <w:rPr>
          <w:lang w:val="fr-FR"/>
        </w:rPr>
        <w:t xml:space="preserve">La version améliorée de </w:t>
      </w:r>
      <w:proofErr w:type="spellStart"/>
      <w:r w:rsidR="00333628" w:rsidRPr="00121C66">
        <w:rPr>
          <w:lang w:val="fr-FR"/>
        </w:rPr>
        <w:t>Bioland</w:t>
      </w:r>
      <w:proofErr w:type="spellEnd"/>
      <w:r w:rsidR="00333628" w:rsidRPr="00121C66">
        <w:rPr>
          <w:lang w:val="fr-FR"/>
        </w:rPr>
        <w:t xml:space="preserve"> (2</w:t>
      </w:r>
      <w:r w:rsidR="00A64B41">
        <w:rPr>
          <w:lang w:val="fr-FR"/>
        </w:rPr>
        <w:t>.</w:t>
      </w:r>
      <w:r w:rsidR="00333628" w:rsidRPr="00121C66">
        <w:rPr>
          <w:lang w:val="fr-FR"/>
        </w:rPr>
        <w:t xml:space="preserve">0) </w:t>
      </w:r>
      <w:r>
        <w:rPr>
          <w:lang w:val="fr-FR"/>
        </w:rPr>
        <w:t>a été diffusée</w:t>
      </w:r>
      <w:r w:rsidR="000145AE">
        <w:rPr>
          <w:lang w:val="fr-FR"/>
        </w:rPr>
        <w:t>, à l’appui d</w:t>
      </w:r>
      <w:r w:rsidR="00256C97">
        <w:rPr>
          <w:lang w:val="fr-FR"/>
        </w:rPr>
        <w:t xml:space="preserve">es centres d’échange nationaux par le biais d’une interface améliorée, d’une architecture de l’information mise à jour, d’un transfert des contenus de l’ancienne version de </w:t>
      </w:r>
      <w:proofErr w:type="spellStart"/>
      <w:r w:rsidR="00256C97">
        <w:rPr>
          <w:lang w:val="fr-FR"/>
        </w:rPr>
        <w:t>Bioland</w:t>
      </w:r>
      <w:proofErr w:type="spellEnd"/>
      <w:r w:rsidR="00256C97">
        <w:rPr>
          <w:lang w:val="fr-FR"/>
        </w:rPr>
        <w:t xml:space="preserve"> à la nouvelle et d’orientations élaborées </w:t>
      </w:r>
      <w:r w:rsidR="000145AE">
        <w:rPr>
          <w:lang w:val="fr-FR"/>
        </w:rPr>
        <w:t>pour les</w:t>
      </w:r>
      <w:r w:rsidR="00256C97">
        <w:rPr>
          <w:lang w:val="fr-FR"/>
        </w:rPr>
        <w:t xml:space="preserve"> utilisateurs et </w:t>
      </w:r>
      <w:r w:rsidR="000145AE">
        <w:rPr>
          <w:lang w:val="fr-FR"/>
        </w:rPr>
        <w:t>l</w:t>
      </w:r>
      <w:r w:rsidR="00256C97">
        <w:rPr>
          <w:lang w:val="fr-FR"/>
        </w:rPr>
        <w:t>es administrateurs du site ;</w:t>
      </w:r>
    </w:p>
    <w:p w14:paraId="3390B2A9" w14:textId="0174651F" w:rsidR="00447F4A" w:rsidRPr="00121C66" w:rsidRDefault="000139D5" w:rsidP="00DA7250">
      <w:pPr>
        <w:pStyle w:val="CBDNormalNumber"/>
        <w:numPr>
          <w:ilvl w:val="1"/>
          <w:numId w:val="7"/>
        </w:numPr>
        <w:rPr>
          <w:lang w:val="fr-FR"/>
        </w:rPr>
      </w:pPr>
      <w:r>
        <w:rPr>
          <w:lang w:val="fr-FR"/>
        </w:rPr>
        <w:t>La création de capacités et l’apprentissage entre pairs relatifs à la gestion des connaissances ont été encouragés grâce à des ateliers régionaux de gestion des connaissances pour la biodiversité visant à recenser les besoins, les priorités et les mesures complémentaires aux niveaux nationaux et régionaux.</w:t>
      </w:r>
    </w:p>
    <w:p w14:paraId="0B21DDC0" w14:textId="61BF3E91" w:rsidR="00B241DD" w:rsidRDefault="00136962" w:rsidP="00B241DD">
      <w:pPr>
        <w:pStyle w:val="CBDH1"/>
        <w:contextualSpacing/>
        <w:rPr>
          <w:lang w:val="fr-FR"/>
        </w:rPr>
      </w:pPr>
      <w:r w:rsidRPr="00121C66">
        <w:rPr>
          <w:lang w:val="fr-FR"/>
        </w:rPr>
        <w:t>III.</w:t>
      </w:r>
      <w:r w:rsidRPr="00121C66">
        <w:rPr>
          <w:lang w:val="fr-FR"/>
        </w:rPr>
        <w:tab/>
      </w:r>
      <w:r w:rsidR="00B241DD">
        <w:rPr>
          <w:lang w:val="fr-FR"/>
        </w:rPr>
        <w:t xml:space="preserve">Nouvelle stratégie pour le </w:t>
      </w:r>
      <w:r w:rsidR="003C606E">
        <w:rPr>
          <w:lang w:val="fr-FR"/>
        </w:rPr>
        <w:t>c</w:t>
      </w:r>
      <w:r w:rsidR="00B241DD">
        <w:rPr>
          <w:lang w:val="fr-FR"/>
        </w:rPr>
        <w:t>entre d’échange</w:t>
      </w:r>
    </w:p>
    <w:p w14:paraId="339761F5" w14:textId="44574029" w:rsidR="009963E2" w:rsidRPr="00121C66" w:rsidRDefault="00B241DD" w:rsidP="00B241DD">
      <w:pPr>
        <w:pStyle w:val="CBDH1"/>
        <w:contextualSpacing/>
        <w:rPr>
          <w:lang w:val="fr-FR"/>
        </w:rPr>
      </w:pPr>
      <w:r>
        <w:rPr>
          <w:lang w:val="fr-FR"/>
        </w:rPr>
        <w:tab/>
        <w:t>et la gestion des connaissances</w:t>
      </w:r>
    </w:p>
    <w:p w14:paraId="30A539A3" w14:textId="649AFBF1" w:rsidR="00DE067E" w:rsidRPr="00121C66" w:rsidRDefault="00542A8C" w:rsidP="00473B21">
      <w:pPr>
        <w:pStyle w:val="CBDNormalNumber"/>
        <w:rPr>
          <w:lang w:val="fr-FR"/>
        </w:rPr>
      </w:pPr>
      <w:r>
        <w:rPr>
          <w:lang w:val="fr-FR"/>
        </w:rPr>
        <w:t>Les domaines prioritaires recensés ci-dessous correspondent directement aux priorités définies dans les décisions</w:t>
      </w:r>
      <w:r w:rsidR="00A64B41">
        <w:rPr>
          <w:lang w:val="fr-FR"/>
        </w:rPr>
        <w:t> </w:t>
      </w:r>
      <w:hyperlink r:id="rId18" w:history="1">
        <w:r>
          <w:rPr>
            <w:rStyle w:val="Lienhypertexte"/>
            <w:lang w:val="fr-FR"/>
          </w:rPr>
          <w:t>16/9 A et B</w:t>
        </w:r>
      </w:hyperlink>
      <w:r w:rsidR="007163B5" w:rsidRPr="00121C66">
        <w:rPr>
          <w:lang w:val="fr-FR"/>
        </w:rPr>
        <w:t>,</w:t>
      </w:r>
      <w:r w:rsidR="0072585A" w:rsidRPr="00121C66">
        <w:rPr>
          <w:lang w:val="fr-FR"/>
        </w:rPr>
        <w:t xml:space="preserve"> </w:t>
      </w:r>
      <w:r w:rsidR="00B07250">
        <w:rPr>
          <w:lang w:val="fr-FR"/>
        </w:rPr>
        <w:t>comme</w:t>
      </w:r>
      <w:r w:rsidR="00EA6227">
        <w:rPr>
          <w:lang w:val="fr-FR"/>
        </w:rPr>
        <w:t xml:space="preserve"> renforcer le</w:t>
      </w:r>
      <w:r>
        <w:rPr>
          <w:lang w:val="fr-FR"/>
        </w:rPr>
        <w:t xml:space="preserve"> portail central du </w:t>
      </w:r>
      <w:r w:rsidR="00B07250">
        <w:rPr>
          <w:lang w:val="fr-FR"/>
        </w:rPr>
        <w:t>c</w:t>
      </w:r>
      <w:r>
        <w:rPr>
          <w:lang w:val="fr-FR"/>
        </w:rPr>
        <w:t xml:space="preserve">entre d’échange, </w:t>
      </w:r>
      <w:r w:rsidR="00EA6227">
        <w:rPr>
          <w:lang w:val="fr-FR"/>
        </w:rPr>
        <w:t xml:space="preserve">améliorer l’accessibilité des informations pertinentes, faciliter l’accessibilité, poursuivre la création de l’outil </w:t>
      </w:r>
      <w:proofErr w:type="spellStart"/>
      <w:r w:rsidR="00EA6227">
        <w:rPr>
          <w:lang w:val="fr-FR"/>
        </w:rPr>
        <w:t>Bioland</w:t>
      </w:r>
      <w:proofErr w:type="spellEnd"/>
      <w:r w:rsidR="00EA6227">
        <w:rPr>
          <w:lang w:val="fr-FR"/>
        </w:rPr>
        <w:t xml:space="preserve"> et renforcer les capacités nationales, ainsi que combler les lacunes en matière de données documentées dans le rapport mondial sur les progrès collectifs, examiné au point</w:t>
      </w:r>
      <w:r w:rsidR="00A64B41">
        <w:rPr>
          <w:lang w:val="fr-FR"/>
        </w:rPr>
        <w:t> </w:t>
      </w:r>
      <w:r w:rsidR="00EA6227">
        <w:rPr>
          <w:lang w:val="fr-FR"/>
        </w:rPr>
        <w:t>3 de l’ordre du jour de la réunion, et en particulier les messages transversaux</w:t>
      </w:r>
      <w:r w:rsidR="00A64B41">
        <w:rPr>
          <w:lang w:val="fr-FR"/>
        </w:rPr>
        <w:t> </w:t>
      </w:r>
      <w:r w:rsidR="00DE067E" w:rsidRPr="00121C66">
        <w:rPr>
          <w:lang w:val="fr-FR"/>
        </w:rPr>
        <w:t xml:space="preserve">A.1 </w:t>
      </w:r>
      <w:r w:rsidR="00EA6227">
        <w:rPr>
          <w:lang w:val="fr-FR"/>
        </w:rPr>
        <w:t>et</w:t>
      </w:r>
      <w:r w:rsidR="00DE067E" w:rsidRPr="00121C66">
        <w:rPr>
          <w:lang w:val="fr-FR"/>
        </w:rPr>
        <w:t xml:space="preserve"> C.6 </w:t>
      </w:r>
      <w:r w:rsidR="00EA6227">
        <w:rPr>
          <w:lang w:val="fr-FR"/>
        </w:rPr>
        <w:t>de ce rapport</w:t>
      </w:r>
      <w:r w:rsidR="00DE067E" w:rsidRPr="00121C66">
        <w:rPr>
          <w:lang w:val="fr-FR"/>
        </w:rPr>
        <w:t>.</w:t>
      </w:r>
      <w:r w:rsidR="00671DA5" w:rsidRPr="00121C66">
        <w:rPr>
          <w:rStyle w:val="Appelnotedebasdep"/>
          <w:lang w:val="fr-FR"/>
        </w:rPr>
        <w:footnoteReference w:id="5"/>
      </w:r>
    </w:p>
    <w:p w14:paraId="4DA0DDC8" w14:textId="00EDD236" w:rsidR="00DE067E" w:rsidRPr="00121C66" w:rsidRDefault="00CA58AE" w:rsidP="00D34BEE">
      <w:pPr>
        <w:pStyle w:val="CBDNormalNumber"/>
        <w:tabs>
          <w:tab w:val="clear" w:pos="567"/>
        </w:tabs>
        <w:rPr>
          <w:lang w:val="fr-FR"/>
        </w:rPr>
      </w:pPr>
      <w:r>
        <w:rPr>
          <w:lang w:val="fr-FR"/>
        </w:rPr>
        <w:t>Le Secrétariat a recensé les domaines suivants comme devant être améliorés en priorité lors du prochain exercice biennal :</w:t>
      </w:r>
      <w:r w:rsidR="00DE067E" w:rsidRPr="00121C66">
        <w:rPr>
          <w:lang w:val="fr-FR"/>
        </w:rPr>
        <w:t xml:space="preserve"> </w:t>
      </w:r>
    </w:p>
    <w:p w14:paraId="2F692B02" w14:textId="15DBEF6F" w:rsidR="00DE067E" w:rsidRPr="00121C66" w:rsidRDefault="002C3E22" w:rsidP="00DE067E">
      <w:pPr>
        <w:pStyle w:val="CBDNormalNumber"/>
        <w:numPr>
          <w:ilvl w:val="1"/>
          <w:numId w:val="7"/>
        </w:numPr>
        <w:rPr>
          <w:lang w:val="fr-FR"/>
        </w:rPr>
      </w:pPr>
      <w:r>
        <w:rPr>
          <w:lang w:val="fr-FR"/>
        </w:rPr>
        <w:t xml:space="preserve">Élaborer un système d’information plus connecté, afin que le portail central du </w:t>
      </w:r>
      <w:r w:rsidR="00B07250">
        <w:rPr>
          <w:lang w:val="fr-FR"/>
        </w:rPr>
        <w:t>c</w:t>
      </w:r>
      <w:r>
        <w:rPr>
          <w:lang w:val="fr-FR"/>
        </w:rPr>
        <w:t xml:space="preserve">entre d’échange, le Centre d’échange pour la prévention des risques biotechnologiques, le </w:t>
      </w:r>
      <w:r w:rsidRPr="00B07250">
        <w:rPr>
          <w:lang w:val="fr-FR"/>
        </w:rPr>
        <w:t xml:space="preserve">Centre d’échange </w:t>
      </w:r>
      <w:r w:rsidR="00B07250" w:rsidRPr="00B07250">
        <w:rPr>
          <w:lang w:val="fr-FR"/>
        </w:rPr>
        <w:t>sur</w:t>
      </w:r>
      <w:r w:rsidRPr="00B07250">
        <w:rPr>
          <w:lang w:val="fr-FR"/>
        </w:rPr>
        <w:t xml:space="preserve"> l’accès et le partage des </w:t>
      </w:r>
      <w:r w:rsidR="00B07250">
        <w:rPr>
          <w:lang w:val="fr-FR"/>
        </w:rPr>
        <w:t>avantages</w:t>
      </w:r>
      <w:r>
        <w:rPr>
          <w:lang w:val="fr-FR"/>
        </w:rPr>
        <w:t xml:space="preserve">, le site Web de la Convention, </w:t>
      </w:r>
      <w:proofErr w:type="spellStart"/>
      <w:r>
        <w:rPr>
          <w:lang w:val="fr-FR"/>
        </w:rPr>
        <w:t>Bioland</w:t>
      </w:r>
      <w:proofErr w:type="spellEnd"/>
      <w:r>
        <w:rPr>
          <w:lang w:val="fr-FR"/>
        </w:rPr>
        <w:t>, l’outil d’établissement de</w:t>
      </w:r>
      <w:r w:rsidR="00D33627">
        <w:rPr>
          <w:lang w:val="fr-FR"/>
        </w:rPr>
        <w:t>s</w:t>
      </w:r>
      <w:r>
        <w:rPr>
          <w:lang w:val="fr-FR"/>
        </w:rPr>
        <w:t xml:space="preserve"> rapports en ligne et les systèmes connexes fonctionnent de manière plus synergique, plutôt qu’en tant que plateformes séparées ;</w:t>
      </w:r>
      <w:r w:rsidR="00DE067E" w:rsidRPr="00121C66">
        <w:rPr>
          <w:lang w:val="fr-FR"/>
        </w:rPr>
        <w:t xml:space="preserve"> </w:t>
      </w:r>
    </w:p>
    <w:p w14:paraId="70A3AE09" w14:textId="24D20707" w:rsidR="00DE067E" w:rsidRPr="00121C66" w:rsidRDefault="002C3E22" w:rsidP="00DE067E">
      <w:pPr>
        <w:pStyle w:val="CBDNormalNumber"/>
        <w:numPr>
          <w:ilvl w:val="1"/>
          <w:numId w:val="7"/>
        </w:numPr>
        <w:rPr>
          <w:lang w:val="fr-FR"/>
        </w:rPr>
      </w:pPr>
      <w:r>
        <w:rPr>
          <w:lang w:val="fr-FR"/>
        </w:rPr>
        <w:t xml:space="preserve">Faire en sorte que les informations officielles, notamment les décisions, les </w:t>
      </w:r>
      <w:r w:rsidRPr="002D72D4">
        <w:rPr>
          <w:lang w:val="fr-FR"/>
        </w:rPr>
        <w:t xml:space="preserve">documents de </w:t>
      </w:r>
      <w:r w:rsidR="002D72D4">
        <w:rPr>
          <w:lang w:val="fr-FR"/>
        </w:rPr>
        <w:t>séance</w:t>
      </w:r>
      <w:r>
        <w:rPr>
          <w:lang w:val="fr-FR"/>
        </w:rPr>
        <w:t>, les rapports, les notifications, les documents d’orientation et d’autres informations détenues par le Secrétariat soient plus faciles à trouver et à utiliser ;</w:t>
      </w:r>
    </w:p>
    <w:p w14:paraId="525885F5" w14:textId="6D50B525" w:rsidR="00DE067E" w:rsidRPr="00121C66" w:rsidRDefault="000A7684" w:rsidP="00DE067E">
      <w:pPr>
        <w:pStyle w:val="CBDNormalNumber"/>
        <w:numPr>
          <w:ilvl w:val="1"/>
          <w:numId w:val="7"/>
        </w:numPr>
        <w:rPr>
          <w:lang w:val="fr-FR"/>
        </w:rPr>
      </w:pPr>
      <w:r>
        <w:rPr>
          <w:lang w:val="fr-FR"/>
        </w:rPr>
        <w:t>Rattacher</w:t>
      </w:r>
      <w:r w:rsidR="00E21290">
        <w:rPr>
          <w:lang w:val="fr-FR"/>
        </w:rPr>
        <w:t xml:space="preserve"> les informations issues des rapports </w:t>
      </w:r>
      <w:r>
        <w:rPr>
          <w:lang w:val="fr-FR"/>
        </w:rPr>
        <w:t xml:space="preserve">au </w:t>
      </w:r>
      <w:r w:rsidR="00E21290">
        <w:rPr>
          <w:lang w:val="fr-FR"/>
        </w:rPr>
        <w:t xml:space="preserve">portail central du </w:t>
      </w:r>
      <w:r>
        <w:rPr>
          <w:lang w:val="fr-FR"/>
        </w:rPr>
        <w:t>c</w:t>
      </w:r>
      <w:r w:rsidR="00E21290">
        <w:rPr>
          <w:lang w:val="fr-FR"/>
        </w:rPr>
        <w:t>entre d’échange afin que les stratégies et plans d’action nationaux</w:t>
      </w:r>
      <w:r>
        <w:rPr>
          <w:lang w:val="fr-FR"/>
        </w:rPr>
        <w:t xml:space="preserve"> pour la biodiversité</w:t>
      </w:r>
      <w:r w:rsidR="00E21290">
        <w:rPr>
          <w:lang w:val="fr-FR"/>
        </w:rPr>
        <w:t xml:space="preserve">, les cibles nationales, les rapports nationaux, les informations concernant les indicateurs et les engagements des acteurs non étatiques transmis par le biais de l’outil d’établissement des rapports en ligne soient accessibles, trouvables et réutilisables plus facilement dans le portail central du </w:t>
      </w:r>
      <w:r>
        <w:rPr>
          <w:lang w:val="fr-FR"/>
        </w:rPr>
        <w:t>c</w:t>
      </w:r>
      <w:r w:rsidR="00E21290">
        <w:rPr>
          <w:lang w:val="fr-FR"/>
        </w:rPr>
        <w:t xml:space="preserve">entre d’échange, le site Web de la Convention, </w:t>
      </w:r>
      <w:proofErr w:type="spellStart"/>
      <w:r w:rsidR="00E21290">
        <w:rPr>
          <w:lang w:val="fr-FR"/>
        </w:rPr>
        <w:t>Bioland</w:t>
      </w:r>
      <w:proofErr w:type="spellEnd"/>
      <w:r w:rsidR="00E21290">
        <w:rPr>
          <w:lang w:val="fr-FR"/>
        </w:rPr>
        <w:t xml:space="preserve"> et d’autres systèmes </w:t>
      </w:r>
      <w:r w:rsidR="0004398A">
        <w:rPr>
          <w:lang w:val="fr-FR"/>
        </w:rPr>
        <w:t>pertinents</w:t>
      </w:r>
      <w:r w:rsidR="00E21290">
        <w:rPr>
          <w:lang w:val="fr-FR"/>
        </w:rPr>
        <w:t> ;</w:t>
      </w:r>
    </w:p>
    <w:p w14:paraId="2917D70E" w14:textId="3CDFC965" w:rsidR="00DE067E" w:rsidRPr="00121C66" w:rsidRDefault="00C32D6A" w:rsidP="00DE067E">
      <w:pPr>
        <w:pStyle w:val="CBDNormalNumber"/>
        <w:numPr>
          <w:ilvl w:val="1"/>
          <w:numId w:val="7"/>
        </w:numPr>
        <w:rPr>
          <w:lang w:val="fr-FR"/>
        </w:rPr>
      </w:pPr>
      <w:r>
        <w:rPr>
          <w:lang w:val="fr-FR"/>
        </w:rPr>
        <w:t xml:space="preserve">Créer des pages de profil </w:t>
      </w:r>
      <w:r w:rsidR="002635D0">
        <w:rPr>
          <w:lang w:val="fr-FR"/>
        </w:rPr>
        <w:t>pour les</w:t>
      </w:r>
      <w:r>
        <w:rPr>
          <w:lang w:val="fr-FR"/>
        </w:rPr>
        <w:t xml:space="preserve"> pays afin de donner </w:t>
      </w:r>
      <w:r w:rsidR="00A059B1">
        <w:rPr>
          <w:lang w:val="fr-FR"/>
        </w:rPr>
        <w:t xml:space="preserve">aux Parties et aux autres utilisateurs </w:t>
      </w:r>
      <w:r>
        <w:rPr>
          <w:lang w:val="fr-FR"/>
        </w:rPr>
        <w:t xml:space="preserve">un aperçu plus clair et plus intégré de la planification nationale, des rapports, des </w:t>
      </w:r>
      <w:r>
        <w:rPr>
          <w:lang w:val="fr-FR"/>
        </w:rPr>
        <w:lastRenderedPageBreak/>
        <w:t xml:space="preserve">informations concernant les indicateurs et d’autres connaissances </w:t>
      </w:r>
      <w:r w:rsidR="002635D0">
        <w:rPr>
          <w:lang w:val="fr-FR"/>
        </w:rPr>
        <w:t xml:space="preserve">disponibles </w:t>
      </w:r>
      <w:r>
        <w:rPr>
          <w:lang w:val="fr-FR"/>
        </w:rPr>
        <w:t>au niveau national, y compris en intégrant des informations</w:t>
      </w:r>
      <w:r w:rsidR="00A059B1">
        <w:rPr>
          <w:lang w:val="fr-FR"/>
        </w:rPr>
        <w:t xml:space="preserve"> provenant du </w:t>
      </w:r>
      <w:r w:rsidR="002635D0">
        <w:rPr>
          <w:lang w:val="fr-FR"/>
        </w:rPr>
        <w:t>c</w:t>
      </w:r>
      <w:r w:rsidR="00A059B1">
        <w:rPr>
          <w:lang w:val="fr-FR"/>
        </w:rPr>
        <w:t>entre d’échange dans son ensemble, notamment l’outil d’établissement de</w:t>
      </w:r>
      <w:r w:rsidR="00D33627">
        <w:rPr>
          <w:lang w:val="fr-FR"/>
        </w:rPr>
        <w:t>s</w:t>
      </w:r>
      <w:r w:rsidR="00A059B1">
        <w:rPr>
          <w:lang w:val="fr-FR"/>
        </w:rPr>
        <w:t xml:space="preserve"> rapports en ligne, le portail central, le Centre d’échange pour la prévention des risques biotechnologiques et le </w:t>
      </w:r>
      <w:r w:rsidR="00A059B1" w:rsidRPr="002635D0">
        <w:rPr>
          <w:lang w:val="fr-FR"/>
        </w:rPr>
        <w:t xml:space="preserve">Centre d’échange </w:t>
      </w:r>
      <w:r w:rsidR="00B07250" w:rsidRPr="002635D0">
        <w:rPr>
          <w:lang w:val="fr-FR"/>
        </w:rPr>
        <w:t>sur</w:t>
      </w:r>
      <w:r w:rsidR="00A059B1" w:rsidRPr="002635D0">
        <w:rPr>
          <w:lang w:val="fr-FR"/>
        </w:rPr>
        <w:t xml:space="preserve"> l’accès et le partage des </w:t>
      </w:r>
      <w:r w:rsidR="00B07250" w:rsidRPr="002635D0">
        <w:rPr>
          <w:lang w:val="fr-FR"/>
        </w:rPr>
        <w:t>avantages</w:t>
      </w:r>
      <w:r w:rsidR="00A059B1" w:rsidRPr="002635D0">
        <w:rPr>
          <w:lang w:val="fr-FR"/>
        </w:rPr>
        <w:t> </w:t>
      </w:r>
      <w:r w:rsidR="00A059B1">
        <w:rPr>
          <w:lang w:val="fr-FR"/>
        </w:rPr>
        <w:t>;</w:t>
      </w:r>
    </w:p>
    <w:p w14:paraId="12A1FFC4" w14:textId="04E58C5C" w:rsidR="00DE067E" w:rsidRPr="00121C66" w:rsidRDefault="00220CAD" w:rsidP="00DE067E">
      <w:pPr>
        <w:pStyle w:val="CBDNormalNumber"/>
        <w:numPr>
          <w:ilvl w:val="1"/>
          <w:numId w:val="7"/>
        </w:numPr>
        <w:rPr>
          <w:lang w:val="fr-FR"/>
        </w:rPr>
      </w:pPr>
      <w:r>
        <w:rPr>
          <w:lang w:val="fr-FR"/>
        </w:rPr>
        <w:t xml:space="preserve">Renforcer </w:t>
      </w:r>
      <w:proofErr w:type="spellStart"/>
      <w:r w:rsidR="00DE067E" w:rsidRPr="00121C66">
        <w:rPr>
          <w:lang w:val="fr-FR"/>
        </w:rPr>
        <w:t>Bioland</w:t>
      </w:r>
      <w:proofErr w:type="spellEnd"/>
      <w:r>
        <w:rPr>
          <w:lang w:val="fr-FR"/>
        </w:rPr>
        <w:t xml:space="preserve"> en tant que plateforme commune pour une utilisation nationale et régionale, y compris en </w:t>
      </w:r>
      <w:r w:rsidR="002635D0">
        <w:rPr>
          <w:lang w:val="fr-FR"/>
        </w:rPr>
        <w:t>apportant un soutien aux</w:t>
      </w:r>
      <w:r>
        <w:rPr>
          <w:lang w:val="fr-FR"/>
        </w:rPr>
        <w:t xml:space="preserve"> centres d’échanges nationaux et en offrant des espaces structurés aux Parties et aux centres d’appui à la coopération technique et scientifique ;</w:t>
      </w:r>
    </w:p>
    <w:p w14:paraId="6BDDC736" w14:textId="5560F207" w:rsidR="00DE067E" w:rsidRPr="00121C66" w:rsidRDefault="00220CAD" w:rsidP="00DE067E">
      <w:pPr>
        <w:pStyle w:val="CBDNormalNumber"/>
        <w:numPr>
          <w:ilvl w:val="1"/>
          <w:numId w:val="7"/>
        </w:numPr>
        <w:rPr>
          <w:lang w:val="fr-FR"/>
        </w:rPr>
      </w:pPr>
      <w:r>
        <w:rPr>
          <w:lang w:val="fr-FR"/>
        </w:rPr>
        <w:t>Moderniser les processus de notification et de participation afin de rendre les transmission</w:t>
      </w:r>
      <w:r w:rsidR="00A64B41">
        <w:rPr>
          <w:lang w:val="fr-FR"/>
        </w:rPr>
        <w:t>s</w:t>
      </w:r>
      <w:r>
        <w:rPr>
          <w:lang w:val="fr-FR"/>
        </w:rPr>
        <w:t xml:space="preserve"> plus sécurisées, traçables et plus facilement gérables, tout en améliorant la qualité et la pertinence des réponses reçues ;</w:t>
      </w:r>
    </w:p>
    <w:p w14:paraId="3630479F" w14:textId="29E5E7D6" w:rsidR="00DE067E" w:rsidRPr="00121C66" w:rsidRDefault="00220CAD" w:rsidP="00DE067E">
      <w:pPr>
        <w:pStyle w:val="CBDNormalNumber"/>
        <w:numPr>
          <w:ilvl w:val="1"/>
          <w:numId w:val="7"/>
        </w:numPr>
        <w:rPr>
          <w:lang w:val="fr-FR"/>
        </w:rPr>
      </w:pPr>
      <w:r>
        <w:rPr>
          <w:lang w:val="fr-FR"/>
        </w:rPr>
        <w:t xml:space="preserve">Améliorer les normes des métadonnées, de la taxonomie et des contenus, de manière à ce que les informations soient mieux organisées, </w:t>
      </w:r>
      <w:r w:rsidR="00DB3BEF">
        <w:rPr>
          <w:lang w:val="fr-FR"/>
        </w:rPr>
        <w:t xml:space="preserve">plus cohérentes entre les </w:t>
      </w:r>
      <w:r w:rsidR="00A64B41">
        <w:rPr>
          <w:lang w:val="fr-FR"/>
        </w:rPr>
        <w:t>s</w:t>
      </w:r>
      <w:r w:rsidR="00DB3BEF">
        <w:rPr>
          <w:lang w:val="fr-FR"/>
        </w:rPr>
        <w:t>ystèmes et plus faciles à rechercher, mettre en lien et réutiliser.</w:t>
      </w:r>
    </w:p>
    <w:p w14:paraId="45C7E862" w14:textId="5BFF0A67" w:rsidR="009963E2" w:rsidRPr="00121C66" w:rsidRDefault="00B06660" w:rsidP="00473B21">
      <w:pPr>
        <w:pStyle w:val="CBDH1"/>
        <w:rPr>
          <w:lang w:val="fr-FR"/>
        </w:rPr>
      </w:pPr>
      <w:r w:rsidRPr="00121C66">
        <w:rPr>
          <w:lang w:val="fr-FR"/>
        </w:rPr>
        <w:t>IV.</w:t>
      </w:r>
      <w:r w:rsidRPr="00121C66">
        <w:rPr>
          <w:lang w:val="fr-FR"/>
        </w:rPr>
        <w:tab/>
      </w:r>
      <w:r w:rsidR="00781AB2" w:rsidRPr="00121C66">
        <w:rPr>
          <w:lang w:val="fr-FR"/>
        </w:rPr>
        <w:t>Recomm</w:t>
      </w:r>
      <w:r w:rsidR="00866AF4">
        <w:rPr>
          <w:lang w:val="fr-FR"/>
        </w:rPr>
        <w:t>a</w:t>
      </w:r>
      <w:r w:rsidR="00781AB2" w:rsidRPr="00121C66">
        <w:rPr>
          <w:lang w:val="fr-FR"/>
        </w:rPr>
        <w:t>ndations</w:t>
      </w:r>
    </w:p>
    <w:p w14:paraId="043F5FA9" w14:textId="58CE2F0D" w:rsidR="00C15A1C" w:rsidRPr="00121C66" w:rsidRDefault="00307BDA" w:rsidP="00473B21">
      <w:pPr>
        <w:pStyle w:val="CBDNormalNumber"/>
        <w:ind w:left="630"/>
        <w:rPr>
          <w:lang w:val="fr-FR"/>
        </w:rPr>
      </w:pPr>
      <w:r>
        <w:rPr>
          <w:lang w:val="fr-FR"/>
        </w:rPr>
        <w:t>L</w:t>
      </w:r>
      <w:r w:rsidR="00490502">
        <w:rPr>
          <w:lang w:val="fr-FR"/>
        </w:rPr>
        <w:t>’</w:t>
      </w:r>
      <w:r>
        <w:rPr>
          <w:lang w:val="fr-FR"/>
        </w:rPr>
        <w:t>Organe subsidiaire pourrait souhaiter recommander que, à sa dix-septième réunion, la Conférence des Parties adopte une décision</w:t>
      </w:r>
      <w:r w:rsidR="00844BBB" w:rsidRPr="00121C66">
        <w:rPr>
          <w:rStyle w:val="Appelnotedebasdep"/>
          <w:lang w:val="fr-FR"/>
        </w:rPr>
        <w:footnoteReference w:id="6"/>
      </w:r>
      <w:r w:rsidR="00C15A1C" w:rsidRPr="00121C66">
        <w:rPr>
          <w:lang w:val="fr-FR"/>
        </w:rPr>
        <w:t xml:space="preserve"> </w:t>
      </w:r>
      <w:r w:rsidR="007E40B2">
        <w:rPr>
          <w:lang w:val="fr-FR"/>
        </w:rPr>
        <w:t>sur le modèle suivant </w:t>
      </w:r>
      <w:r w:rsidR="00C36A1A" w:rsidRPr="00121C66">
        <w:rPr>
          <w:lang w:val="fr-FR"/>
        </w:rPr>
        <w:t>:</w:t>
      </w:r>
    </w:p>
    <w:p w14:paraId="0E457771" w14:textId="22F77C17" w:rsidR="00C15A1C" w:rsidRPr="00121C66" w:rsidRDefault="00307BDA" w:rsidP="00473B21">
      <w:pPr>
        <w:pStyle w:val="CBDNormalNoNumber"/>
        <w:tabs>
          <w:tab w:val="clear" w:pos="567"/>
        </w:tabs>
        <w:ind w:left="1134" w:firstLine="567"/>
        <w:rPr>
          <w:lang w:val="fr-FR"/>
        </w:rPr>
      </w:pPr>
      <w:r>
        <w:rPr>
          <w:i/>
          <w:iCs/>
          <w:lang w:val="fr-FR"/>
        </w:rPr>
        <w:t>La Conférence des Parties</w:t>
      </w:r>
      <w:r w:rsidR="00E54574" w:rsidRPr="00121C66">
        <w:rPr>
          <w:lang w:val="fr-FR"/>
        </w:rPr>
        <w:t>,</w:t>
      </w:r>
    </w:p>
    <w:p w14:paraId="1A03E180" w14:textId="4A26AA04" w:rsidR="00C15A1C" w:rsidRPr="00121C66" w:rsidRDefault="00307BDA" w:rsidP="00473B21">
      <w:pPr>
        <w:pStyle w:val="CBDNormalNoNumber"/>
        <w:tabs>
          <w:tab w:val="clear" w:pos="567"/>
        </w:tabs>
        <w:ind w:left="1134" w:firstLine="567"/>
        <w:rPr>
          <w:i/>
          <w:iCs/>
          <w:lang w:val="fr-FR"/>
        </w:rPr>
      </w:pPr>
      <w:r>
        <w:rPr>
          <w:i/>
          <w:iCs/>
          <w:lang w:val="fr-FR"/>
        </w:rPr>
        <w:t>Rappelant</w:t>
      </w:r>
      <w:r w:rsidR="00C15A1C" w:rsidRPr="00121C66">
        <w:rPr>
          <w:i/>
          <w:iCs/>
          <w:lang w:val="fr-FR"/>
        </w:rPr>
        <w:t xml:space="preserve"> </w:t>
      </w:r>
      <w:r>
        <w:rPr>
          <w:lang w:val="fr-FR"/>
        </w:rPr>
        <w:t>ses décisions</w:t>
      </w:r>
      <w:r w:rsidR="00A64B41">
        <w:rPr>
          <w:lang w:val="fr-FR"/>
        </w:rPr>
        <w:t> </w:t>
      </w:r>
      <w:hyperlink r:id="rId19" w:history="1">
        <w:r>
          <w:rPr>
            <w:rStyle w:val="Lienhypertexte"/>
            <w:lang w:val="fr-FR"/>
          </w:rPr>
          <w:t>16/9 A et B</w:t>
        </w:r>
      </w:hyperlink>
      <w:r w:rsidR="00C15A1C" w:rsidRPr="00121C66">
        <w:rPr>
          <w:lang w:val="fr-FR"/>
        </w:rPr>
        <w:t xml:space="preserve"> </w:t>
      </w:r>
      <w:r>
        <w:rPr>
          <w:lang w:val="fr-FR"/>
        </w:rPr>
        <w:t>du</w:t>
      </w:r>
      <w:r w:rsidR="00C15A1C" w:rsidRPr="00121C66">
        <w:rPr>
          <w:lang w:val="fr-FR"/>
        </w:rPr>
        <w:t xml:space="preserve"> 1</w:t>
      </w:r>
      <w:r w:rsidRPr="00307BDA">
        <w:rPr>
          <w:vertAlign w:val="superscript"/>
          <w:lang w:val="fr-FR"/>
        </w:rPr>
        <w:t>er</w:t>
      </w:r>
      <w:r w:rsidR="00A64B41">
        <w:rPr>
          <w:lang w:val="fr-FR"/>
        </w:rPr>
        <w:t> </w:t>
      </w:r>
      <w:r>
        <w:rPr>
          <w:lang w:val="fr-FR"/>
        </w:rPr>
        <w:t>novembre </w:t>
      </w:r>
      <w:r w:rsidR="00C15A1C" w:rsidRPr="00121C66">
        <w:rPr>
          <w:lang w:val="fr-FR"/>
        </w:rPr>
        <w:t>2024,</w:t>
      </w:r>
      <w:r w:rsidR="00C15A1C" w:rsidRPr="00121C66">
        <w:rPr>
          <w:i/>
          <w:iCs/>
          <w:lang w:val="fr-FR"/>
        </w:rPr>
        <w:t xml:space="preserve"> </w:t>
      </w:r>
    </w:p>
    <w:p w14:paraId="13FD7786" w14:textId="50A4EA85" w:rsidR="002A2390" w:rsidRPr="00121C66" w:rsidRDefault="00097EF9">
      <w:pPr>
        <w:pStyle w:val="CBDNormalNoNumber"/>
        <w:tabs>
          <w:tab w:val="clear" w:pos="567"/>
        </w:tabs>
        <w:ind w:left="1134" w:firstLine="567"/>
        <w:rPr>
          <w:lang w:val="fr-FR"/>
        </w:rPr>
      </w:pPr>
      <w:r w:rsidRPr="00121C66">
        <w:rPr>
          <w:lang w:val="fr-FR"/>
        </w:rPr>
        <w:t>1.</w:t>
      </w:r>
      <w:r w:rsidRPr="00121C66">
        <w:rPr>
          <w:i/>
          <w:iCs/>
          <w:lang w:val="fr-FR"/>
        </w:rPr>
        <w:tab/>
      </w:r>
      <w:r w:rsidR="00C15A1C" w:rsidRPr="00121C66">
        <w:rPr>
          <w:i/>
          <w:iCs/>
          <w:lang w:val="fr-FR"/>
        </w:rPr>
        <w:t>Note</w:t>
      </w:r>
      <w:r w:rsidR="00DB3BEF">
        <w:rPr>
          <w:i/>
          <w:iCs/>
          <w:lang w:val="fr-FR"/>
        </w:rPr>
        <w:t xml:space="preserve"> avec satisfaction</w:t>
      </w:r>
      <w:r w:rsidR="00C15A1C" w:rsidRPr="00121C66">
        <w:rPr>
          <w:lang w:val="fr-FR"/>
        </w:rPr>
        <w:t xml:space="preserve"> </w:t>
      </w:r>
      <w:r w:rsidR="00DB3BEF">
        <w:rPr>
          <w:lang w:val="fr-FR"/>
        </w:rPr>
        <w:t xml:space="preserve">les progrès réalisés </w:t>
      </w:r>
      <w:r w:rsidR="006C3510">
        <w:rPr>
          <w:lang w:val="fr-FR"/>
        </w:rPr>
        <w:t>dans la</w:t>
      </w:r>
      <w:r w:rsidR="00DB3BEF">
        <w:rPr>
          <w:lang w:val="fr-FR"/>
        </w:rPr>
        <w:t xml:space="preserve"> mise en œuvre du programme de travail du </w:t>
      </w:r>
      <w:r w:rsidR="006C3510">
        <w:rPr>
          <w:lang w:val="fr-FR"/>
        </w:rPr>
        <w:t>c</w:t>
      </w:r>
      <w:r w:rsidR="00DB3BEF">
        <w:rPr>
          <w:lang w:val="fr-FR"/>
        </w:rPr>
        <w:t>entre d’échange pour la période</w:t>
      </w:r>
      <w:r w:rsidR="00A64B41">
        <w:rPr>
          <w:lang w:val="fr-FR"/>
        </w:rPr>
        <w:t> </w:t>
      </w:r>
      <w:r w:rsidR="002B644E" w:rsidRPr="00121C66">
        <w:rPr>
          <w:lang w:val="fr-FR"/>
        </w:rPr>
        <w:t>2024–2030</w:t>
      </w:r>
      <w:r w:rsidR="002B644E" w:rsidRPr="00121C66">
        <w:rPr>
          <w:rStyle w:val="Appelnotedebasdep"/>
          <w:lang w:val="fr-FR"/>
        </w:rPr>
        <w:footnoteReference w:id="7"/>
      </w:r>
      <w:r w:rsidR="002B644E" w:rsidRPr="00121C66">
        <w:rPr>
          <w:lang w:val="fr-FR"/>
        </w:rPr>
        <w:t xml:space="preserve"> </w:t>
      </w:r>
      <w:r w:rsidR="00DB3BEF">
        <w:rPr>
          <w:lang w:val="fr-FR"/>
        </w:rPr>
        <w:t>et de la stratégie de gestion des connaissances à l’appui de la mise en œuvre du Cadre mondial de la biodiversité de Kunming-Montréal</w:t>
      </w:r>
      <w:r w:rsidR="002B644E" w:rsidRPr="00121C66">
        <w:rPr>
          <w:rStyle w:val="Appelnotedebasdep"/>
          <w:lang w:val="fr-FR"/>
        </w:rPr>
        <w:footnoteReference w:id="8"/>
      </w:r>
      <w:r w:rsidR="00C31B94" w:rsidRPr="00121C66">
        <w:rPr>
          <w:vertAlign w:val="superscript"/>
          <w:lang w:val="fr-FR"/>
        </w:rPr>
        <w:t>,</w:t>
      </w:r>
      <w:r w:rsidR="00CD1386" w:rsidRPr="00121C66">
        <w:rPr>
          <w:rStyle w:val="Appelnotedebasdep"/>
          <w:lang w:val="fr-FR"/>
        </w:rPr>
        <w:footnoteReference w:id="9"/>
      </w:r>
      <w:r w:rsidR="00DB3BEF">
        <w:rPr>
          <w:vertAlign w:val="superscript"/>
          <w:lang w:val="fr-FR"/>
        </w:rPr>
        <w:t> </w:t>
      </w:r>
      <w:r w:rsidR="00DB3BEF">
        <w:rPr>
          <w:lang w:val="fr-FR"/>
        </w:rPr>
        <w:t>;</w:t>
      </w:r>
    </w:p>
    <w:p w14:paraId="21EEAEDD" w14:textId="55C40B52" w:rsidR="00C15A1C" w:rsidRPr="00121C66" w:rsidRDefault="002A2390" w:rsidP="00473B21">
      <w:pPr>
        <w:pStyle w:val="CBDNormalNoNumber"/>
        <w:tabs>
          <w:tab w:val="clear" w:pos="567"/>
        </w:tabs>
        <w:ind w:left="1134" w:firstLine="567"/>
        <w:rPr>
          <w:lang w:val="fr-FR"/>
        </w:rPr>
      </w:pPr>
      <w:r w:rsidRPr="00121C66">
        <w:rPr>
          <w:lang w:val="fr-FR"/>
        </w:rPr>
        <w:t>2.</w:t>
      </w:r>
      <w:r w:rsidRPr="00121C66">
        <w:rPr>
          <w:lang w:val="fr-FR"/>
        </w:rPr>
        <w:tab/>
      </w:r>
      <w:r w:rsidR="00DB3BEF">
        <w:rPr>
          <w:i/>
          <w:iCs/>
          <w:lang w:val="fr-FR"/>
        </w:rPr>
        <w:t>Répète</w:t>
      </w:r>
      <w:r w:rsidR="00C15A1C" w:rsidRPr="00121C66">
        <w:rPr>
          <w:lang w:val="fr-FR"/>
        </w:rPr>
        <w:t xml:space="preserve"> </w:t>
      </w:r>
      <w:r w:rsidR="00DB3BEF">
        <w:rPr>
          <w:lang w:val="fr-FR"/>
        </w:rPr>
        <w:t>la nécessité pour les Parties, les autres gouvernements, les peuples autochtones et communautés locales, les organisations concernées et le Secrétariat de la Convention sur la diversité biologique</w:t>
      </w:r>
      <w:r w:rsidR="00FE25B3" w:rsidRPr="00121C66">
        <w:rPr>
          <w:rStyle w:val="Appelnotedebasdep"/>
          <w:lang w:val="fr-FR"/>
        </w:rPr>
        <w:footnoteReference w:id="10"/>
      </w:r>
      <w:r w:rsidR="006B40E1" w:rsidRPr="00121C66">
        <w:rPr>
          <w:lang w:val="fr-FR"/>
        </w:rPr>
        <w:t xml:space="preserve"> </w:t>
      </w:r>
      <w:r w:rsidR="00DB3BEF">
        <w:rPr>
          <w:lang w:val="fr-FR"/>
        </w:rPr>
        <w:t xml:space="preserve">de poursuivre la mise en œuvre afin de </w:t>
      </w:r>
      <w:r w:rsidR="006C3510">
        <w:rPr>
          <w:lang w:val="fr-FR"/>
        </w:rPr>
        <w:t>réaliser</w:t>
      </w:r>
      <w:r w:rsidR="005E5129">
        <w:rPr>
          <w:lang w:val="fr-FR"/>
        </w:rPr>
        <w:t xml:space="preserve"> le programme de travail du </w:t>
      </w:r>
      <w:r w:rsidR="006C3510">
        <w:rPr>
          <w:lang w:val="fr-FR"/>
        </w:rPr>
        <w:t>c</w:t>
      </w:r>
      <w:r w:rsidR="005E5129">
        <w:rPr>
          <w:lang w:val="fr-FR"/>
        </w:rPr>
        <w:t xml:space="preserve">entre d’échange </w:t>
      </w:r>
      <w:r w:rsidR="005E5129" w:rsidRPr="006C3510">
        <w:rPr>
          <w:lang w:val="fr-FR"/>
        </w:rPr>
        <w:t>et la</w:t>
      </w:r>
      <w:r w:rsidR="005E5129">
        <w:rPr>
          <w:lang w:val="fr-FR"/>
        </w:rPr>
        <w:t xml:space="preserve"> stratégie de gestion des connaissances ; </w:t>
      </w:r>
    </w:p>
    <w:p w14:paraId="5CB71313" w14:textId="34481FF8" w:rsidR="00C15A1C" w:rsidRPr="00121C66" w:rsidRDefault="002A2390" w:rsidP="00473B21">
      <w:pPr>
        <w:pStyle w:val="CBDNormalNoNumber"/>
        <w:tabs>
          <w:tab w:val="clear" w:pos="567"/>
        </w:tabs>
        <w:ind w:left="1134" w:firstLine="567"/>
        <w:rPr>
          <w:lang w:val="fr-FR"/>
        </w:rPr>
      </w:pPr>
      <w:r w:rsidRPr="00121C66">
        <w:rPr>
          <w:lang w:val="fr-FR"/>
        </w:rPr>
        <w:t>3</w:t>
      </w:r>
      <w:r w:rsidR="00097EF9" w:rsidRPr="00121C66">
        <w:rPr>
          <w:lang w:val="fr-FR"/>
        </w:rPr>
        <w:t>.</w:t>
      </w:r>
      <w:r w:rsidR="00097EF9" w:rsidRPr="00121C66">
        <w:rPr>
          <w:i/>
          <w:iCs/>
          <w:lang w:val="fr-FR"/>
        </w:rPr>
        <w:tab/>
      </w:r>
      <w:r w:rsidR="00AC0CC3" w:rsidRPr="00121C66">
        <w:rPr>
          <w:i/>
          <w:iCs/>
          <w:lang w:val="fr-FR"/>
        </w:rPr>
        <w:t>N</w:t>
      </w:r>
      <w:r w:rsidR="00C15A1C" w:rsidRPr="00121C66">
        <w:rPr>
          <w:i/>
          <w:iCs/>
          <w:lang w:val="fr-FR"/>
        </w:rPr>
        <w:t>ote</w:t>
      </w:r>
      <w:r w:rsidR="00C15A1C" w:rsidRPr="00121C66">
        <w:rPr>
          <w:lang w:val="fr-FR"/>
        </w:rPr>
        <w:t xml:space="preserve"> </w:t>
      </w:r>
      <w:r w:rsidR="005E5129">
        <w:rPr>
          <w:lang w:val="fr-FR"/>
        </w:rPr>
        <w:t xml:space="preserve">les besoins de ressources supplémentaires pour continuer de mettre en œuvre le programme de travail du </w:t>
      </w:r>
      <w:r w:rsidR="006C3510">
        <w:rPr>
          <w:lang w:val="fr-FR"/>
        </w:rPr>
        <w:t>c</w:t>
      </w:r>
      <w:r w:rsidR="005E5129">
        <w:rPr>
          <w:lang w:val="fr-FR"/>
        </w:rPr>
        <w:t>entre d’échange et la stratégie de gestion des connaissances ;</w:t>
      </w:r>
    </w:p>
    <w:p w14:paraId="7663A1FB" w14:textId="7A7DDE60" w:rsidR="00C15A1C" w:rsidRPr="00121C66" w:rsidRDefault="002A2390" w:rsidP="00473B21">
      <w:pPr>
        <w:pStyle w:val="CBDNormalNoNumber"/>
        <w:tabs>
          <w:tab w:val="clear" w:pos="567"/>
        </w:tabs>
        <w:ind w:left="1134" w:firstLine="567"/>
        <w:rPr>
          <w:lang w:val="fr-FR"/>
        </w:rPr>
      </w:pPr>
      <w:r w:rsidRPr="00121C66">
        <w:rPr>
          <w:lang w:val="fr-FR"/>
        </w:rPr>
        <w:t>4</w:t>
      </w:r>
      <w:r w:rsidR="00097EF9" w:rsidRPr="00121C66">
        <w:rPr>
          <w:lang w:val="fr-FR"/>
        </w:rPr>
        <w:t>.</w:t>
      </w:r>
      <w:r w:rsidR="00097EF9" w:rsidRPr="00121C66">
        <w:rPr>
          <w:i/>
          <w:iCs/>
          <w:lang w:val="fr-FR"/>
        </w:rPr>
        <w:tab/>
      </w:r>
      <w:r w:rsidR="00C15A1C" w:rsidRPr="00121C66">
        <w:rPr>
          <w:i/>
          <w:iCs/>
          <w:lang w:val="fr-FR"/>
        </w:rPr>
        <w:t xml:space="preserve">Invite </w:t>
      </w:r>
      <w:r w:rsidR="005E5129">
        <w:rPr>
          <w:lang w:val="fr-FR"/>
        </w:rPr>
        <w:t xml:space="preserve">les centres régionaux et sous-régionaux d’appui à la coopération technique et scientifique et l’entité de coordination mondiale du mécanisme de coopération technique et scientifique à inclure des travaux visant à faciliter la mise en œuvre du programme de travail du </w:t>
      </w:r>
      <w:r w:rsidR="006C3510">
        <w:rPr>
          <w:lang w:val="fr-FR"/>
        </w:rPr>
        <w:t>c</w:t>
      </w:r>
      <w:r w:rsidR="005E5129">
        <w:rPr>
          <w:lang w:val="fr-FR"/>
        </w:rPr>
        <w:t>entre d’échange et de la stratégie de gestion des connaissances dans leurs programmes de travail ;</w:t>
      </w:r>
    </w:p>
    <w:p w14:paraId="674A1178" w14:textId="1B42B68F" w:rsidR="00C15A1C" w:rsidRPr="00121C66" w:rsidRDefault="002A2390" w:rsidP="00473B21">
      <w:pPr>
        <w:pStyle w:val="CBDNormalNoNumber"/>
        <w:tabs>
          <w:tab w:val="clear" w:pos="567"/>
        </w:tabs>
        <w:ind w:left="1134" w:firstLine="567"/>
        <w:rPr>
          <w:i/>
          <w:iCs/>
          <w:lang w:val="fr-FR"/>
        </w:rPr>
      </w:pPr>
      <w:r w:rsidRPr="00121C66">
        <w:rPr>
          <w:lang w:val="fr-FR"/>
        </w:rPr>
        <w:t>5</w:t>
      </w:r>
      <w:r w:rsidR="00097EF9" w:rsidRPr="00121C66">
        <w:rPr>
          <w:lang w:val="fr-FR"/>
        </w:rPr>
        <w:t>.</w:t>
      </w:r>
      <w:r w:rsidR="00097EF9" w:rsidRPr="00121C66">
        <w:rPr>
          <w:i/>
          <w:iCs/>
          <w:lang w:val="fr-FR"/>
        </w:rPr>
        <w:tab/>
      </w:r>
      <w:r w:rsidR="00C15A1C" w:rsidRPr="00121C66">
        <w:rPr>
          <w:i/>
          <w:iCs/>
          <w:lang w:val="fr-FR"/>
        </w:rPr>
        <w:t xml:space="preserve">Encourage </w:t>
      </w:r>
      <w:r w:rsidR="00260E6A">
        <w:rPr>
          <w:lang w:val="fr-FR"/>
        </w:rPr>
        <w:t xml:space="preserve">les Parties à partager des informations sur les progrès réalisés </w:t>
      </w:r>
      <w:r w:rsidR="006C3510">
        <w:rPr>
          <w:lang w:val="fr-FR"/>
        </w:rPr>
        <w:t xml:space="preserve">dans la </w:t>
      </w:r>
      <w:r w:rsidR="00260E6A">
        <w:rPr>
          <w:lang w:val="fr-FR"/>
        </w:rPr>
        <w:t xml:space="preserve">mise en œuvre du programme de travail du </w:t>
      </w:r>
      <w:r w:rsidR="006C3510">
        <w:rPr>
          <w:lang w:val="fr-FR"/>
        </w:rPr>
        <w:t>c</w:t>
      </w:r>
      <w:r w:rsidR="00260E6A">
        <w:rPr>
          <w:lang w:val="fr-FR"/>
        </w:rPr>
        <w:t xml:space="preserve">entre d’échange et de la stratégie de gestion des connaissances dans leurs huitièmes rapports nationaux, </w:t>
      </w:r>
      <w:r w:rsidR="006C3510">
        <w:rPr>
          <w:lang w:val="fr-FR"/>
        </w:rPr>
        <w:t>afin</w:t>
      </w:r>
      <w:r w:rsidR="00260E6A">
        <w:rPr>
          <w:lang w:val="fr-FR"/>
        </w:rPr>
        <w:t xml:space="preserve"> de faciliter l’examen de ce domaine de travail </w:t>
      </w:r>
      <w:r w:rsidR="006C3510">
        <w:rPr>
          <w:lang w:val="fr-FR"/>
        </w:rPr>
        <w:t xml:space="preserve">à </w:t>
      </w:r>
      <w:r w:rsidR="00260E6A">
        <w:rPr>
          <w:lang w:val="fr-FR"/>
        </w:rPr>
        <w:t>la dix-neuvième réunion de la Conférence des Parties ;</w:t>
      </w:r>
      <w:r w:rsidR="00C15A1C" w:rsidRPr="00121C66">
        <w:rPr>
          <w:lang w:val="fr-FR"/>
        </w:rPr>
        <w:t xml:space="preserve"> </w:t>
      </w:r>
    </w:p>
    <w:p w14:paraId="1F8D0907" w14:textId="667A492E" w:rsidR="00C15A1C" w:rsidRPr="00121C66" w:rsidRDefault="002A2390" w:rsidP="00473B21">
      <w:pPr>
        <w:pStyle w:val="CBDNormalNoNumber"/>
        <w:tabs>
          <w:tab w:val="clear" w:pos="567"/>
        </w:tabs>
        <w:ind w:left="1134" w:firstLine="567"/>
        <w:rPr>
          <w:lang w:val="fr-FR"/>
        </w:rPr>
      </w:pPr>
      <w:r w:rsidRPr="00121C66">
        <w:rPr>
          <w:lang w:val="fr-FR"/>
        </w:rPr>
        <w:t>6</w:t>
      </w:r>
      <w:r w:rsidR="00097EF9" w:rsidRPr="00121C66">
        <w:rPr>
          <w:lang w:val="fr-FR"/>
        </w:rPr>
        <w:t>.</w:t>
      </w:r>
      <w:r w:rsidR="00097EF9" w:rsidRPr="00121C66">
        <w:rPr>
          <w:i/>
          <w:iCs/>
          <w:lang w:val="fr-FR"/>
        </w:rPr>
        <w:tab/>
      </w:r>
      <w:r w:rsidR="009B43CC">
        <w:rPr>
          <w:i/>
          <w:iCs/>
          <w:lang w:val="fr-FR"/>
        </w:rPr>
        <w:t>Rappelle</w:t>
      </w:r>
      <w:r w:rsidR="00C15A1C" w:rsidRPr="00121C66">
        <w:rPr>
          <w:i/>
          <w:iCs/>
          <w:lang w:val="fr-FR"/>
        </w:rPr>
        <w:t xml:space="preserve"> </w:t>
      </w:r>
      <w:r w:rsidR="009B43CC">
        <w:rPr>
          <w:lang w:val="fr-FR"/>
        </w:rPr>
        <w:t xml:space="preserve">que les progrès accomplis dans la mise en œuvre du programme de travail du </w:t>
      </w:r>
      <w:r w:rsidR="00A83C3B">
        <w:rPr>
          <w:lang w:val="fr-FR"/>
        </w:rPr>
        <w:t>c</w:t>
      </w:r>
      <w:r w:rsidR="009B43CC">
        <w:rPr>
          <w:lang w:val="fr-FR"/>
        </w:rPr>
        <w:t xml:space="preserve">entre d’échange et de la stratégie de gestion des connaissances seront examinés à </w:t>
      </w:r>
      <w:r w:rsidR="009B43CC">
        <w:rPr>
          <w:lang w:val="fr-FR"/>
        </w:rPr>
        <w:lastRenderedPageBreak/>
        <w:t xml:space="preserve">la dix-neuvième réunion de la Conférence des Parties, conjointement avec </w:t>
      </w:r>
      <w:r w:rsidR="0020329D" w:rsidRPr="0020329D">
        <w:rPr>
          <w:rStyle w:val="normaltextrun"/>
          <w:lang w:val="fr-FR"/>
        </w:rPr>
        <w:t>l’examen mondial des progrès collectifs accomplis dans l</w:t>
      </w:r>
      <w:r w:rsidR="0020329D">
        <w:rPr>
          <w:rStyle w:val="normaltextrun"/>
          <w:lang w:val="fr-FR"/>
        </w:rPr>
        <w:t xml:space="preserve">a </w:t>
      </w:r>
      <w:r w:rsidR="009B43CC">
        <w:rPr>
          <w:lang w:val="fr-FR"/>
        </w:rPr>
        <w:t>mise en œuvre du Cadre ;</w:t>
      </w:r>
      <w:r w:rsidR="00C15A1C" w:rsidRPr="00121C66">
        <w:rPr>
          <w:lang w:val="fr-FR"/>
        </w:rPr>
        <w:t xml:space="preserve"> </w:t>
      </w:r>
    </w:p>
    <w:p w14:paraId="00A0229F" w14:textId="2C987B04" w:rsidR="00C15A1C" w:rsidRPr="00121C66" w:rsidRDefault="002A2390" w:rsidP="00473B21">
      <w:pPr>
        <w:pStyle w:val="CBDNormalNoNumber"/>
        <w:tabs>
          <w:tab w:val="clear" w:pos="567"/>
        </w:tabs>
        <w:ind w:left="1134" w:firstLine="567"/>
        <w:rPr>
          <w:i/>
          <w:iCs/>
          <w:lang w:val="fr-FR"/>
        </w:rPr>
      </w:pPr>
      <w:r w:rsidRPr="00121C66">
        <w:rPr>
          <w:lang w:val="fr-FR"/>
        </w:rPr>
        <w:t>7</w:t>
      </w:r>
      <w:r w:rsidR="00097EF9" w:rsidRPr="00121C66">
        <w:rPr>
          <w:lang w:val="fr-FR"/>
        </w:rPr>
        <w:t>.</w:t>
      </w:r>
      <w:r w:rsidR="00097EF9" w:rsidRPr="00121C66">
        <w:rPr>
          <w:i/>
          <w:iCs/>
          <w:lang w:val="fr-FR"/>
        </w:rPr>
        <w:tab/>
      </w:r>
      <w:r w:rsidR="00C15A1C" w:rsidRPr="00121C66">
        <w:rPr>
          <w:i/>
          <w:iCs/>
          <w:lang w:val="fr-FR"/>
        </w:rPr>
        <w:t>Invite</w:t>
      </w:r>
      <w:r w:rsidR="009B43CC" w:rsidRPr="009B43CC">
        <w:rPr>
          <w:lang w:val="fr-FR"/>
        </w:rPr>
        <w:t xml:space="preserve"> </w:t>
      </w:r>
      <w:r w:rsidR="009B43CC">
        <w:rPr>
          <w:lang w:val="fr-FR"/>
        </w:rPr>
        <w:t>les centres d’appui à la coopération et les organisations concernées à collaborer et à partager des informations avec le Secrétariat afin de faciliter l’examen de ce domaine de travail à la dix-neuvième réunion de la Conférence des Parties ;</w:t>
      </w:r>
    </w:p>
    <w:p w14:paraId="1A5CCF68" w14:textId="2ADA43EA" w:rsidR="00C15A1C" w:rsidRPr="00121C66" w:rsidRDefault="002A2390" w:rsidP="00473B21">
      <w:pPr>
        <w:pStyle w:val="CBDNormalNoNumber"/>
        <w:tabs>
          <w:tab w:val="clear" w:pos="567"/>
        </w:tabs>
        <w:ind w:left="1134" w:firstLine="567"/>
        <w:rPr>
          <w:lang w:val="fr-FR"/>
        </w:rPr>
      </w:pPr>
      <w:r w:rsidRPr="00121C66">
        <w:rPr>
          <w:lang w:val="fr-FR"/>
        </w:rPr>
        <w:t>8</w:t>
      </w:r>
      <w:r w:rsidR="00097EF9" w:rsidRPr="00121C66">
        <w:rPr>
          <w:lang w:val="fr-FR"/>
        </w:rPr>
        <w:t>.</w:t>
      </w:r>
      <w:r w:rsidR="00097EF9" w:rsidRPr="00121C66">
        <w:rPr>
          <w:i/>
          <w:iCs/>
          <w:lang w:val="fr-FR"/>
        </w:rPr>
        <w:tab/>
      </w:r>
      <w:r w:rsidR="009B43CC">
        <w:rPr>
          <w:i/>
          <w:iCs/>
          <w:lang w:val="fr-FR"/>
        </w:rPr>
        <w:t>Prie</w:t>
      </w:r>
      <w:r w:rsidR="00C15A1C" w:rsidRPr="00121C66">
        <w:rPr>
          <w:lang w:val="fr-FR"/>
        </w:rPr>
        <w:t xml:space="preserve"> </w:t>
      </w:r>
      <w:r w:rsidR="009B43CC">
        <w:rPr>
          <w:lang w:val="fr-FR"/>
        </w:rPr>
        <w:t>la Secrétaire exécutive, sous la direction du Groupe consultatif informel sur la coopération technique et scientifique et selon la disponibilité des ressources :</w:t>
      </w:r>
    </w:p>
    <w:p w14:paraId="1FD0C8B5" w14:textId="703E01E7" w:rsidR="00C15A1C" w:rsidRPr="00121C66" w:rsidRDefault="00097EF9" w:rsidP="00473B21">
      <w:pPr>
        <w:pStyle w:val="CBDNormalNoNumber"/>
        <w:tabs>
          <w:tab w:val="clear" w:pos="567"/>
        </w:tabs>
        <w:ind w:left="1134" w:firstLine="567"/>
        <w:rPr>
          <w:lang w:val="fr-FR"/>
        </w:rPr>
      </w:pPr>
      <w:r w:rsidRPr="00121C66">
        <w:rPr>
          <w:lang w:val="fr-FR"/>
        </w:rPr>
        <w:t>a)</w:t>
      </w:r>
      <w:r w:rsidRPr="00121C66">
        <w:rPr>
          <w:lang w:val="fr-FR"/>
        </w:rPr>
        <w:tab/>
      </w:r>
      <w:r w:rsidR="009B43CC">
        <w:rPr>
          <w:lang w:val="fr-FR"/>
        </w:rPr>
        <w:t xml:space="preserve">De renforcer et d’accélérer la mise en œuvre du programme de travail du </w:t>
      </w:r>
      <w:r w:rsidR="00A83C3B">
        <w:rPr>
          <w:lang w:val="fr-FR"/>
        </w:rPr>
        <w:t>c</w:t>
      </w:r>
      <w:r w:rsidR="009B43CC">
        <w:rPr>
          <w:lang w:val="fr-FR"/>
        </w:rPr>
        <w:t>entre d’échange et de la stratégie de gestion des connaissances en rendant davantage accessibles, faciles à trouver et à réutiliser les informations transmises par les Parties, à l’appui de la planification, de la mise en œuvre, du suivi et de l’établissement de rapports au titre du Cadre ;</w:t>
      </w:r>
    </w:p>
    <w:p w14:paraId="5122D150" w14:textId="3540F429" w:rsidR="00036DF3" w:rsidRPr="00A83C3B" w:rsidRDefault="00097EF9" w:rsidP="00A83C3B">
      <w:pPr>
        <w:pStyle w:val="CBDNormalNoNumber"/>
        <w:tabs>
          <w:tab w:val="clear" w:pos="567"/>
        </w:tabs>
        <w:ind w:left="1134" w:firstLine="567"/>
        <w:rPr>
          <w:i/>
          <w:iCs/>
          <w:lang w:val="fr-FR"/>
        </w:rPr>
        <w:sectPr w:rsidR="00036DF3" w:rsidRPr="00A83C3B" w:rsidSect="00447F4A">
          <w:headerReference w:type="even" r:id="rId20"/>
          <w:headerReference w:type="default" r:id="rId21"/>
          <w:footerReference w:type="even" r:id="rId22"/>
          <w:footerReference w:type="default" r:id="rId23"/>
          <w:pgSz w:w="12240" w:h="15840"/>
          <w:pgMar w:top="567" w:right="1440" w:bottom="1134" w:left="1440" w:header="709" w:footer="709" w:gutter="0"/>
          <w:cols w:space="708"/>
          <w:titlePg/>
          <w:docGrid w:linePitch="360"/>
        </w:sectPr>
      </w:pPr>
      <w:r w:rsidRPr="00121C66">
        <w:rPr>
          <w:lang w:val="fr-FR"/>
        </w:rPr>
        <w:t>b)</w:t>
      </w:r>
      <w:r w:rsidRPr="00121C66">
        <w:rPr>
          <w:lang w:val="fr-FR"/>
        </w:rPr>
        <w:tab/>
      </w:r>
      <w:r w:rsidR="009B43CC">
        <w:rPr>
          <w:lang w:val="fr-FR"/>
        </w:rPr>
        <w:t xml:space="preserve">De préparer une analyse de la mise en œuvre du programme de travail du </w:t>
      </w:r>
      <w:r w:rsidR="00A83C3B">
        <w:rPr>
          <w:lang w:val="fr-FR"/>
        </w:rPr>
        <w:t>c</w:t>
      </w:r>
      <w:r w:rsidR="009B43CC">
        <w:rPr>
          <w:lang w:val="fr-FR"/>
        </w:rPr>
        <w:t>entre d’échange et de la stratégie de gestion des connaissances afin d’éclairer leur examen à la dix-neuvième réunion de la Conférence des Parties</w:t>
      </w:r>
      <w:r w:rsidR="00A83C3B">
        <w:rPr>
          <w:lang w:val="fr-FR"/>
        </w:rPr>
        <w:t>.</w:t>
      </w:r>
    </w:p>
    <w:p w14:paraId="3FC4D4B0" w14:textId="278E8D4B" w:rsidR="00D744A5" w:rsidRPr="00121C66" w:rsidRDefault="00D744A5" w:rsidP="00D744A5">
      <w:pPr>
        <w:pStyle w:val="CBDAnnex"/>
        <w:rPr>
          <w:lang w:val="fr-FR"/>
        </w:rPr>
      </w:pPr>
      <w:r w:rsidRPr="00121C66">
        <w:rPr>
          <w:lang w:val="fr-FR"/>
        </w:rPr>
        <w:lastRenderedPageBreak/>
        <w:t>Annex</w:t>
      </w:r>
      <w:r w:rsidR="0066273D">
        <w:rPr>
          <w:lang w:val="fr-FR"/>
        </w:rPr>
        <w:t>e</w:t>
      </w:r>
    </w:p>
    <w:p w14:paraId="0D396B13" w14:textId="77777777" w:rsidR="0066273D" w:rsidRPr="00282C6C" w:rsidRDefault="0066273D" w:rsidP="0066273D">
      <w:pPr>
        <w:pStyle w:val="CBDTitle"/>
        <w:rPr>
          <w:lang w:val="fr-FR"/>
        </w:rPr>
      </w:pPr>
      <w:r w:rsidRPr="00282C6C">
        <w:rPr>
          <w:lang w:val="fr-FR"/>
        </w:rPr>
        <w:t>Estimation des ressources extrabudgétaires nécessaires</w:t>
      </w:r>
    </w:p>
    <w:p w14:paraId="33CC8F52" w14:textId="77777777" w:rsidR="0066273D" w:rsidRPr="00282C6C" w:rsidRDefault="0066273D" w:rsidP="0066273D">
      <w:pPr>
        <w:pStyle w:val="CBDNormalNoNumber"/>
        <w:rPr>
          <w:lang w:val="fr-FR"/>
        </w:rPr>
      </w:pPr>
      <w:r w:rsidRPr="00282C6C">
        <w:rPr>
          <w:lang w:val="fr-FR" w:bidi="ar-SY"/>
        </w:rPr>
        <w:t>Le tableau ci-dessous donne une estimation des ressources extrabudgétaires nécessaires pour les activités demandées au Secrétariat, telles qu’elles sont décrites dans le projet de décision, afin d’appuyer son examen. La présente annexe ne fait pas partie du projet de décision soumis à l’Organe subsidiaire pour examen.</w:t>
      </w:r>
    </w:p>
    <w:p w14:paraId="04067C84" w14:textId="77777777" w:rsidR="0066273D" w:rsidRPr="00282C6C" w:rsidRDefault="0066273D" w:rsidP="0066273D">
      <w:pPr>
        <w:pStyle w:val="CBDTableTitle"/>
        <w:tabs>
          <w:tab w:val="clear" w:pos="567"/>
        </w:tabs>
        <w:ind w:left="0"/>
        <w:rPr>
          <w:lang w:val="fr-FR"/>
        </w:rPr>
      </w:pPr>
      <w:r w:rsidRPr="00282C6C">
        <w:rPr>
          <w:lang w:val="fr-FR"/>
        </w:rPr>
        <w:t>Ressources extrabudgétaires nécessaires</w:t>
      </w:r>
    </w:p>
    <w:p w14:paraId="173BB864" w14:textId="77777777" w:rsidR="0066273D" w:rsidRPr="00282C6C" w:rsidRDefault="0066273D" w:rsidP="0066273D">
      <w:pPr>
        <w:spacing w:before="120" w:after="120"/>
        <w:rPr>
          <w:iCs/>
          <w:lang w:val="fr-FR"/>
        </w:rPr>
      </w:pPr>
      <w:r w:rsidRPr="00282C6C">
        <w:rPr>
          <w:iCs/>
          <w:sz w:val="18"/>
          <w:szCs w:val="18"/>
          <w:lang w:val="fr-FR"/>
        </w:rPr>
        <w:t>(Dollars des États-Unis)</w:t>
      </w:r>
    </w:p>
    <w:tbl>
      <w:tblPr>
        <w:tblW w:w="10126" w:type="dxa"/>
        <w:tblLayout w:type="fixed"/>
        <w:tblCellMar>
          <w:left w:w="0" w:type="dxa"/>
          <w:right w:w="0" w:type="dxa"/>
        </w:tblCellMar>
        <w:tblLook w:val="04A0" w:firstRow="1" w:lastRow="0" w:firstColumn="1" w:lastColumn="0" w:noHBand="0" w:noVBand="1"/>
      </w:tblPr>
      <w:tblGrid>
        <w:gridCol w:w="577"/>
        <w:gridCol w:w="3291"/>
        <w:gridCol w:w="1383"/>
        <w:gridCol w:w="1132"/>
        <w:gridCol w:w="1132"/>
        <w:gridCol w:w="849"/>
        <w:gridCol w:w="992"/>
        <w:gridCol w:w="770"/>
      </w:tblGrid>
      <w:tr w:rsidR="0066273D" w:rsidRPr="00121C66" w14:paraId="71B07C88" w14:textId="77777777" w:rsidTr="00B65DDD">
        <w:trPr>
          <w:trHeight w:val="290"/>
        </w:trPr>
        <w:tc>
          <w:tcPr>
            <w:tcW w:w="285" w:type="pct"/>
            <w:tcBorders>
              <w:top w:val="single" w:sz="4" w:space="0" w:color="auto"/>
              <w:bottom w:val="single" w:sz="8" w:space="0" w:color="auto"/>
            </w:tcBorders>
            <w:vAlign w:val="bottom"/>
          </w:tcPr>
          <w:p w14:paraId="77D48746" w14:textId="363B3836" w:rsidR="0066273D" w:rsidRPr="00121C66" w:rsidRDefault="0066273D" w:rsidP="0066273D">
            <w:pPr>
              <w:jc w:val="left"/>
              <w:rPr>
                <w:sz w:val="20"/>
                <w:szCs w:val="20"/>
                <w:lang w:val="fr-FR"/>
              </w:rPr>
            </w:pPr>
            <w:r>
              <w:rPr>
                <w:i/>
                <w:iCs/>
                <w:sz w:val="20"/>
                <w:szCs w:val="20"/>
                <w:lang w:val="fr-FR"/>
              </w:rPr>
              <w:t>Par.</w:t>
            </w:r>
          </w:p>
        </w:tc>
        <w:tc>
          <w:tcPr>
            <w:tcW w:w="1625" w:type="pct"/>
            <w:tcBorders>
              <w:top w:val="single" w:sz="4" w:space="0" w:color="auto"/>
              <w:bottom w:val="single" w:sz="8" w:space="0" w:color="auto"/>
            </w:tcBorders>
            <w:noWrap/>
            <w:tcMar>
              <w:top w:w="0" w:type="dxa"/>
              <w:left w:w="108" w:type="dxa"/>
              <w:bottom w:w="0" w:type="dxa"/>
              <w:right w:w="108" w:type="dxa"/>
            </w:tcMar>
            <w:vAlign w:val="bottom"/>
          </w:tcPr>
          <w:p w14:paraId="2F567E38" w14:textId="21C165E7" w:rsidR="0066273D" w:rsidRPr="00121C66" w:rsidRDefault="0066273D" w:rsidP="0066273D">
            <w:pPr>
              <w:jc w:val="left"/>
              <w:rPr>
                <w:sz w:val="20"/>
                <w:szCs w:val="20"/>
                <w:lang w:val="fr-FR"/>
              </w:rPr>
            </w:pPr>
            <w:r w:rsidRPr="00121C66">
              <w:rPr>
                <w:i/>
                <w:iCs/>
                <w:sz w:val="20"/>
                <w:szCs w:val="20"/>
                <w:lang w:val="fr-FR"/>
              </w:rPr>
              <w:t>Activit</w:t>
            </w:r>
            <w:r>
              <w:rPr>
                <w:i/>
                <w:iCs/>
                <w:sz w:val="20"/>
                <w:szCs w:val="20"/>
                <w:lang w:val="fr-FR"/>
              </w:rPr>
              <w:t>é</w:t>
            </w:r>
          </w:p>
        </w:tc>
        <w:tc>
          <w:tcPr>
            <w:tcW w:w="683" w:type="pct"/>
            <w:tcBorders>
              <w:top w:val="single" w:sz="4" w:space="0" w:color="auto"/>
              <w:bottom w:val="single" w:sz="8" w:space="0" w:color="auto"/>
            </w:tcBorders>
            <w:noWrap/>
            <w:tcMar>
              <w:top w:w="0" w:type="dxa"/>
              <w:left w:w="108" w:type="dxa"/>
              <w:bottom w:w="0" w:type="dxa"/>
              <w:right w:w="108" w:type="dxa"/>
            </w:tcMar>
            <w:vAlign w:val="bottom"/>
          </w:tcPr>
          <w:p w14:paraId="2434F280" w14:textId="08A48204" w:rsidR="0066273D" w:rsidRPr="00121C66" w:rsidRDefault="0066273D" w:rsidP="00B65DDD">
            <w:pPr>
              <w:jc w:val="center"/>
              <w:rPr>
                <w:sz w:val="20"/>
                <w:szCs w:val="20"/>
                <w:lang w:val="fr-FR"/>
              </w:rPr>
            </w:pPr>
            <w:r w:rsidRPr="00282C6C">
              <w:rPr>
                <w:i/>
                <w:iCs/>
                <w:sz w:val="20"/>
                <w:szCs w:val="20"/>
                <w:lang w:val="fr-FR"/>
              </w:rPr>
              <w:t xml:space="preserve">Dépenses relatives aux </w:t>
            </w:r>
            <w:proofErr w:type="spellStart"/>
            <w:r w:rsidRPr="00282C6C">
              <w:rPr>
                <w:i/>
                <w:iCs/>
                <w:sz w:val="20"/>
                <w:szCs w:val="20"/>
                <w:lang w:val="fr-FR"/>
              </w:rPr>
              <w:t>réunions</w:t>
            </w:r>
            <w:r w:rsidRPr="00282C6C">
              <w:rPr>
                <w:i/>
                <w:iCs/>
                <w:sz w:val="20"/>
                <w:szCs w:val="20"/>
                <w:vertAlign w:val="superscript"/>
                <w:lang w:val="fr-FR"/>
              </w:rPr>
              <w:t>a</w:t>
            </w:r>
            <w:proofErr w:type="spellEnd"/>
          </w:p>
        </w:tc>
        <w:tc>
          <w:tcPr>
            <w:tcW w:w="559" w:type="pct"/>
            <w:tcBorders>
              <w:top w:val="single" w:sz="4" w:space="0" w:color="auto"/>
              <w:bottom w:val="single" w:sz="8" w:space="0" w:color="auto"/>
            </w:tcBorders>
            <w:noWrap/>
            <w:tcMar>
              <w:top w:w="0" w:type="dxa"/>
              <w:left w:w="108" w:type="dxa"/>
              <w:bottom w:w="0" w:type="dxa"/>
              <w:right w:w="108" w:type="dxa"/>
            </w:tcMar>
            <w:vAlign w:val="bottom"/>
          </w:tcPr>
          <w:p w14:paraId="1E47EF45" w14:textId="7031605A" w:rsidR="0066273D" w:rsidRPr="00121C66" w:rsidRDefault="0066273D" w:rsidP="00B65DDD">
            <w:pPr>
              <w:jc w:val="center"/>
              <w:rPr>
                <w:sz w:val="20"/>
                <w:szCs w:val="20"/>
                <w:lang w:val="fr-FR"/>
              </w:rPr>
            </w:pPr>
            <w:r w:rsidRPr="00282C6C">
              <w:rPr>
                <w:i/>
                <w:iCs/>
                <w:sz w:val="20"/>
                <w:szCs w:val="20"/>
                <w:lang w:val="fr-FR"/>
              </w:rPr>
              <w:t>Frais de voyage du personnel</w:t>
            </w:r>
          </w:p>
        </w:tc>
        <w:tc>
          <w:tcPr>
            <w:tcW w:w="559" w:type="pct"/>
            <w:tcBorders>
              <w:top w:val="single" w:sz="4" w:space="0" w:color="auto"/>
              <w:bottom w:val="single" w:sz="8" w:space="0" w:color="auto"/>
            </w:tcBorders>
            <w:noWrap/>
            <w:tcMar>
              <w:top w:w="0" w:type="dxa"/>
              <w:left w:w="108" w:type="dxa"/>
              <w:bottom w:w="0" w:type="dxa"/>
              <w:right w:w="108" w:type="dxa"/>
            </w:tcMar>
            <w:vAlign w:val="bottom"/>
          </w:tcPr>
          <w:p w14:paraId="48B2EA94" w14:textId="1A98221B" w:rsidR="0066273D" w:rsidRPr="00121C66" w:rsidRDefault="0066273D" w:rsidP="00B65DDD">
            <w:pPr>
              <w:jc w:val="center"/>
              <w:rPr>
                <w:sz w:val="20"/>
                <w:szCs w:val="20"/>
                <w:lang w:val="fr-FR"/>
              </w:rPr>
            </w:pPr>
            <w:r w:rsidRPr="00282C6C">
              <w:rPr>
                <w:i/>
                <w:iCs/>
                <w:sz w:val="20"/>
                <w:szCs w:val="20"/>
                <w:lang w:val="fr-FR"/>
              </w:rPr>
              <w:t xml:space="preserve">Dépenses de </w:t>
            </w:r>
            <w:proofErr w:type="spellStart"/>
            <w:r w:rsidRPr="00282C6C">
              <w:rPr>
                <w:i/>
                <w:iCs/>
                <w:sz w:val="20"/>
                <w:szCs w:val="20"/>
                <w:lang w:val="fr-FR"/>
              </w:rPr>
              <w:t>personnel</w:t>
            </w:r>
            <w:r w:rsidRPr="00282C6C">
              <w:rPr>
                <w:i/>
                <w:iCs/>
                <w:sz w:val="20"/>
                <w:szCs w:val="20"/>
                <w:vertAlign w:val="superscript"/>
                <w:lang w:val="fr-FR"/>
              </w:rPr>
              <w:t>b</w:t>
            </w:r>
            <w:proofErr w:type="spellEnd"/>
          </w:p>
        </w:tc>
        <w:tc>
          <w:tcPr>
            <w:tcW w:w="419" w:type="pct"/>
            <w:tcBorders>
              <w:top w:val="single" w:sz="4" w:space="0" w:color="auto"/>
              <w:bottom w:val="single" w:sz="8" w:space="0" w:color="auto"/>
            </w:tcBorders>
            <w:noWrap/>
            <w:tcMar>
              <w:top w:w="0" w:type="dxa"/>
              <w:left w:w="108" w:type="dxa"/>
              <w:bottom w:w="0" w:type="dxa"/>
              <w:right w:w="108" w:type="dxa"/>
            </w:tcMar>
            <w:vAlign w:val="bottom"/>
          </w:tcPr>
          <w:p w14:paraId="12DE18AB" w14:textId="455B9450" w:rsidR="0066273D" w:rsidRPr="00121C66" w:rsidRDefault="0066273D" w:rsidP="00B65DDD">
            <w:pPr>
              <w:jc w:val="center"/>
              <w:rPr>
                <w:sz w:val="20"/>
                <w:szCs w:val="20"/>
                <w:lang w:val="fr-FR"/>
              </w:rPr>
            </w:pPr>
            <w:r w:rsidRPr="00282C6C">
              <w:rPr>
                <w:i/>
                <w:iCs/>
                <w:sz w:val="20"/>
                <w:szCs w:val="20"/>
                <w:lang w:val="fr-FR"/>
              </w:rPr>
              <w:t>Sous-total</w:t>
            </w:r>
          </w:p>
        </w:tc>
        <w:tc>
          <w:tcPr>
            <w:tcW w:w="490" w:type="pct"/>
            <w:tcBorders>
              <w:top w:val="single" w:sz="4" w:space="0" w:color="auto"/>
              <w:bottom w:val="single" w:sz="8" w:space="0" w:color="auto"/>
            </w:tcBorders>
            <w:noWrap/>
            <w:tcMar>
              <w:top w:w="0" w:type="dxa"/>
              <w:left w:w="108" w:type="dxa"/>
              <w:bottom w:w="0" w:type="dxa"/>
              <w:right w:w="108" w:type="dxa"/>
            </w:tcMar>
          </w:tcPr>
          <w:p w14:paraId="6D6516FC" w14:textId="24537AAA" w:rsidR="0066273D" w:rsidRPr="00121C66" w:rsidRDefault="0066273D" w:rsidP="00B65DDD">
            <w:pPr>
              <w:jc w:val="center"/>
              <w:rPr>
                <w:sz w:val="20"/>
                <w:szCs w:val="20"/>
                <w:lang w:val="fr-FR"/>
              </w:rPr>
            </w:pPr>
            <w:r w:rsidRPr="00282C6C">
              <w:rPr>
                <w:i/>
                <w:iCs/>
                <w:sz w:val="20"/>
                <w:szCs w:val="20"/>
                <w:lang w:val="fr-FR"/>
              </w:rPr>
              <w:t xml:space="preserve">DAP </w:t>
            </w:r>
            <w:r w:rsidRPr="00282C6C">
              <w:rPr>
                <w:i/>
                <w:iCs/>
                <w:sz w:val="20"/>
                <w:szCs w:val="20"/>
                <w:lang w:val="fr-FR"/>
              </w:rPr>
              <w:br/>
              <w:t>(13 pour cent)</w:t>
            </w:r>
          </w:p>
        </w:tc>
        <w:tc>
          <w:tcPr>
            <w:tcW w:w="380" w:type="pct"/>
            <w:tcBorders>
              <w:top w:val="single" w:sz="4" w:space="0" w:color="auto"/>
              <w:bottom w:val="single" w:sz="8" w:space="0" w:color="auto"/>
            </w:tcBorders>
            <w:noWrap/>
            <w:tcMar>
              <w:top w:w="0" w:type="dxa"/>
              <w:left w:w="108" w:type="dxa"/>
              <w:bottom w:w="0" w:type="dxa"/>
              <w:right w:w="108" w:type="dxa"/>
            </w:tcMar>
            <w:vAlign w:val="bottom"/>
          </w:tcPr>
          <w:p w14:paraId="5A2FAA98" w14:textId="77777777" w:rsidR="0066273D" w:rsidRPr="00121C66" w:rsidRDefault="0066273D" w:rsidP="00B65DDD">
            <w:pPr>
              <w:jc w:val="center"/>
              <w:rPr>
                <w:i/>
                <w:iCs/>
                <w:sz w:val="20"/>
                <w:szCs w:val="20"/>
                <w:lang w:val="fr-FR"/>
              </w:rPr>
            </w:pPr>
            <w:r w:rsidRPr="00121C66">
              <w:rPr>
                <w:i/>
                <w:iCs/>
                <w:sz w:val="20"/>
                <w:szCs w:val="20"/>
                <w:lang w:val="fr-FR"/>
              </w:rPr>
              <w:t>Total</w:t>
            </w:r>
          </w:p>
        </w:tc>
      </w:tr>
      <w:tr w:rsidR="0066273D" w:rsidRPr="00121C66" w14:paraId="05127631" w14:textId="77777777" w:rsidTr="00B65DDD">
        <w:trPr>
          <w:trHeight w:val="290"/>
        </w:trPr>
        <w:tc>
          <w:tcPr>
            <w:tcW w:w="285" w:type="pct"/>
            <w:tcBorders>
              <w:top w:val="single" w:sz="8" w:space="0" w:color="auto"/>
            </w:tcBorders>
          </w:tcPr>
          <w:p w14:paraId="1AA65C27" w14:textId="37B987E3" w:rsidR="0066273D" w:rsidRPr="00121C66" w:rsidRDefault="0066273D" w:rsidP="0066273D">
            <w:pPr>
              <w:rPr>
                <w:sz w:val="20"/>
                <w:szCs w:val="20"/>
                <w:lang w:val="fr-FR"/>
              </w:rPr>
            </w:pPr>
            <w:r w:rsidRPr="00121C66">
              <w:rPr>
                <w:sz w:val="20"/>
                <w:szCs w:val="20"/>
                <w:lang w:val="fr-FR"/>
              </w:rPr>
              <w:t>8 a)</w:t>
            </w:r>
          </w:p>
        </w:tc>
        <w:tc>
          <w:tcPr>
            <w:tcW w:w="1625" w:type="pct"/>
            <w:tcBorders>
              <w:top w:val="single" w:sz="8" w:space="0" w:color="auto"/>
            </w:tcBorders>
            <w:noWrap/>
            <w:tcMar>
              <w:top w:w="0" w:type="dxa"/>
              <w:left w:w="108" w:type="dxa"/>
              <w:bottom w:w="0" w:type="dxa"/>
              <w:right w:w="108" w:type="dxa"/>
            </w:tcMar>
            <w:vAlign w:val="center"/>
          </w:tcPr>
          <w:p w14:paraId="7B2A09A0" w14:textId="2C2DF424" w:rsidR="0066273D" w:rsidRPr="00121C66" w:rsidRDefault="00F74D60" w:rsidP="0066273D">
            <w:pPr>
              <w:jc w:val="left"/>
              <w:rPr>
                <w:sz w:val="20"/>
                <w:szCs w:val="20"/>
                <w:lang w:val="fr-FR"/>
              </w:rPr>
            </w:pPr>
            <w:r>
              <w:rPr>
                <w:sz w:val="20"/>
                <w:szCs w:val="20"/>
                <w:lang w:val="fr-FR"/>
              </w:rPr>
              <w:t xml:space="preserve">Intégrer et renforcer la gestion des archives sur le site Web de la Convention et les systèmes connexes en définissant le </w:t>
            </w:r>
            <w:r w:rsidR="00D33627">
              <w:rPr>
                <w:sz w:val="20"/>
                <w:szCs w:val="20"/>
                <w:lang w:val="fr-FR"/>
              </w:rPr>
              <w:t>c</w:t>
            </w:r>
            <w:r>
              <w:rPr>
                <w:sz w:val="20"/>
                <w:szCs w:val="20"/>
                <w:lang w:val="fr-FR"/>
              </w:rPr>
              <w:t xml:space="preserve">entre d’échange comme la seule source structurée et </w:t>
            </w:r>
            <w:r w:rsidR="008533C7">
              <w:rPr>
                <w:sz w:val="20"/>
                <w:szCs w:val="20"/>
                <w:lang w:val="fr-FR"/>
              </w:rPr>
              <w:t>faisant autorité en matière de contenus réutilisables</w:t>
            </w:r>
          </w:p>
        </w:tc>
        <w:tc>
          <w:tcPr>
            <w:tcW w:w="683" w:type="pct"/>
            <w:tcBorders>
              <w:top w:val="single" w:sz="8" w:space="0" w:color="auto"/>
            </w:tcBorders>
            <w:noWrap/>
            <w:tcMar>
              <w:top w:w="0" w:type="dxa"/>
              <w:left w:w="108" w:type="dxa"/>
              <w:bottom w:w="0" w:type="dxa"/>
              <w:right w:w="108" w:type="dxa"/>
            </w:tcMar>
            <w:vAlign w:val="bottom"/>
            <w:hideMark/>
          </w:tcPr>
          <w:p w14:paraId="16C02794" w14:textId="77777777" w:rsidR="0066273D" w:rsidRPr="00121C66" w:rsidRDefault="0066273D" w:rsidP="0066273D">
            <w:pPr>
              <w:jc w:val="right"/>
              <w:rPr>
                <w:sz w:val="20"/>
                <w:szCs w:val="20"/>
                <w:lang w:val="fr-FR"/>
              </w:rPr>
            </w:pPr>
            <w:r w:rsidRPr="00121C66">
              <w:rPr>
                <w:sz w:val="20"/>
                <w:szCs w:val="20"/>
                <w:lang w:val="fr-FR"/>
              </w:rPr>
              <w:t>–</w:t>
            </w:r>
          </w:p>
        </w:tc>
        <w:tc>
          <w:tcPr>
            <w:tcW w:w="559" w:type="pct"/>
            <w:tcBorders>
              <w:top w:val="single" w:sz="8" w:space="0" w:color="auto"/>
            </w:tcBorders>
            <w:noWrap/>
            <w:tcMar>
              <w:top w:w="0" w:type="dxa"/>
              <w:left w:w="108" w:type="dxa"/>
              <w:bottom w:w="0" w:type="dxa"/>
              <w:right w:w="108" w:type="dxa"/>
            </w:tcMar>
            <w:vAlign w:val="bottom"/>
            <w:hideMark/>
          </w:tcPr>
          <w:p w14:paraId="64BB1455" w14:textId="77777777" w:rsidR="0066273D" w:rsidRPr="00121C66" w:rsidRDefault="0066273D" w:rsidP="0066273D">
            <w:pPr>
              <w:jc w:val="right"/>
              <w:rPr>
                <w:sz w:val="20"/>
                <w:szCs w:val="20"/>
                <w:lang w:val="fr-FR"/>
              </w:rPr>
            </w:pPr>
            <w:r w:rsidRPr="00121C66">
              <w:rPr>
                <w:sz w:val="20"/>
                <w:szCs w:val="20"/>
                <w:lang w:val="fr-FR"/>
              </w:rPr>
              <w:t>–</w:t>
            </w:r>
          </w:p>
        </w:tc>
        <w:tc>
          <w:tcPr>
            <w:tcW w:w="559" w:type="pct"/>
            <w:tcBorders>
              <w:top w:val="single" w:sz="8" w:space="0" w:color="auto"/>
            </w:tcBorders>
            <w:noWrap/>
            <w:tcMar>
              <w:top w:w="0" w:type="dxa"/>
              <w:left w:w="108" w:type="dxa"/>
              <w:bottom w:w="0" w:type="dxa"/>
              <w:right w:w="108" w:type="dxa"/>
            </w:tcMar>
            <w:vAlign w:val="bottom"/>
            <w:hideMark/>
          </w:tcPr>
          <w:p w14:paraId="7807EA3A" w14:textId="38FEB4FA" w:rsidR="0066273D" w:rsidRPr="00121C66" w:rsidRDefault="0066273D" w:rsidP="0066273D">
            <w:pPr>
              <w:jc w:val="right"/>
              <w:rPr>
                <w:sz w:val="20"/>
                <w:szCs w:val="20"/>
                <w:lang w:val="fr-FR"/>
              </w:rPr>
            </w:pPr>
            <w:r w:rsidRPr="00121C66">
              <w:rPr>
                <w:sz w:val="20"/>
                <w:szCs w:val="20"/>
                <w:lang w:val="fr-FR"/>
              </w:rPr>
              <w:t>31</w:t>
            </w:r>
            <w:r w:rsidR="00A64B41">
              <w:rPr>
                <w:sz w:val="20"/>
                <w:szCs w:val="20"/>
                <w:lang w:val="fr-FR"/>
              </w:rPr>
              <w:t> </w:t>
            </w:r>
            <w:r w:rsidRPr="00121C66">
              <w:rPr>
                <w:sz w:val="20"/>
                <w:szCs w:val="20"/>
                <w:lang w:val="fr-FR"/>
              </w:rPr>
              <w:t>500</w:t>
            </w:r>
          </w:p>
        </w:tc>
        <w:tc>
          <w:tcPr>
            <w:tcW w:w="419" w:type="pct"/>
            <w:tcBorders>
              <w:top w:val="single" w:sz="8" w:space="0" w:color="auto"/>
            </w:tcBorders>
            <w:noWrap/>
            <w:tcMar>
              <w:top w:w="0" w:type="dxa"/>
              <w:left w:w="108" w:type="dxa"/>
              <w:bottom w:w="0" w:type="dxa"/>
              <w:right w:w="108" w:type="dxa"/>
            </w:tcMar>
            <w:vAlign w:val="bottom"/>
            <w:hideMark/>
          </w:tcPr>
          <w:p w14:paraId="62B19BBE" w14:textId="0CC4B6B5" w:rsidR="0066273D" w:rsidRPr="00121C66" w:rsidRDefault="0066273D" w:rsidP="0066273D">
            <w:pPr>
              <w:jc w:val="right"/>
              <w:rPr>
                <w:sz w:val="20"/>
                <w:szCs w:val="20"/>
                <w:lang w:val="fr-FR"/>
              </w:rPr>
            </w:pPr>
            <w:r w:rsidRPr="00121C66">
              <w:rPr>
                <w:sz w:val="20"/>
                <w:szCs w:val="20"/>
                <w:lang w:val="fr-FR"/>
              </w:rPr>
              <w:t>31</w:t>
            </w:r>
            <w:r w:rsidR="00A64B41">
              <w:rPr>
                <w:sz w:val="20"/>
                <w:szCs w:val="20"/>
                <w:lang w:val="fr-FR"/>
              </w:rPr>
              <w:t> </w:t>
            </w:r>
            <w:r w:rsidRPr="00121C66">
              <w:rPr>
                <w:sz w:val="20"/>
                <w:szCs w:val="20"/>
                <w:lang w:val="fr-FR"/>
              </w:rPr>
              <w:t>500</w:t>
            </w:r>
          </w:p>
        </w:tc>
        <w:tc>
          <w:tcPr>
            <w:tcW w:w="490" w:type="pct"/>
            <w:tcBorders>
              <w:top w:val="single" w:sz="8" w:space="0" w:color="auto"/>
            </w:tcBorders>
            <w:noWrap/>
            <w:tcMar>
              <w:top w:w="0" w:type="dxa"/>
              <w:left w:w="108" w:type="dxa"/>
              <w:bottom w:w="0" w:type="dxa"/>
              <w:right w:w="108" w:type="dxa"/>
            </w:tcMar>
            <w:vAlign w:val="bottom"/>
            <w:hideMark/>
          </w:tcPr>
          <w:p w14:paraId="52B0BEC9" w14:textId="6B2947B1" w:rsidR="0066273D" w:rsidRPr="00121C66" w:rsidRDefault="0066273D" w:rsidP="0066273D">
            <w:pPr>
              <w:jc w:val="right"/>
              <w:rPr>
                <w:sz w:val="20"/>
                <w:szCs w:val="20"/>
                <w:lang w:val="fr-FR"/>
              </w:rPr>
            </w:pPr>
            <w:r w:rsidRPr="00121C66">
              <w:rPr>
                <w:sz w:val="20"/>
                <w:szCs w:val="20"/>
                <w:lang w:val="fr-FR"/>
              </w:rPr>
              <w:t>4</w:t>
            </w:r>
            <w:r w:rsidR="00A64B41">
              <w:rPr>
                <w:sz w:val="20"/>
                <w:szCs w:val="20"/>
                <w:lang w:val="fr-FR"/>
              </w:rPr>
              <w:t> </w:t>
            </w:r>
            <w:r w:rsidRPr="00121C66">
              <w:rPr>
                <w:sz w:val="20"/>
                <w:szCs w:val="20"/>
                <w:lang w:val="fr-FR"/>
              </w:rPr>
              <w:t>095</w:t>
            </w:r>
          </w:p>
        </w:tc>
        <w:tc>
          <w:tcPr>
            <w:tcW w:w="380" w:type="pct"/>
            <w:tcBorders>
              <w:top w:val="single" w:sz="8" w:space="0" w:color="auto"/>
            </w:tcBorders>
            <w:noWrap/>
            <w:tcMar>
              <w:top w:w="0" w:type="dxa"/>
              <w:left w:w="108" w:type="dxa"/>
              <w:bottom w:w="0" w:type="dxa"/>
              <w:right w:w="108" w:type="dxa"/>
            </w:tcMar>
            <w:vAlign w:val="bottom"/>
            <w:hideMark/>
          </w:tcPr>
          <w:p w14:paraId="6193FB09" w14:textId="69E92DFE" w:rsidR="0066273D" w:rsidRPr="00121C66" w:rsidRDefault="0066273D" w:rsidP="0066273D">
            <w:pPr>
              <w:jc w:val="right"/>
              <w:rPr>
                <w:sz w:val="20"/>
                <w:szCs w:val="20"/>
                <w:lang w:val="fr-FR"/>
              </w:rPr>
            </w:pPr>
            <w:r w:rsidRPr="00121C66">
              <w:rPr>
                <w:sz w:val="20"/>
                <w:szCs w:val="20"/>
                <w:lang w:val="fr-FR"/>
              </w:rPr>
              <w:t>35</w:t>
            </w:r>
            <w:r w:rsidR="00A64B41">
              <w:rPr>
                <w:sz w:val="20"/>
                <w:szCs w:val="20"/>
                <w:lang w:val="fr-FR"/>
              </w:rPr>
              <w:t> </w:t>
            </w:r>
            <w:r w:rsidRPr="00121C66">
              <w:rPr>
                <w:sz w:val="20"/>
                <w:szCs w:val="20"/>
                <w:lang w:val="fr-FR"/>
              </w:rPr>
              <w:t>595</w:t>
            </w:r>
          </w:p>
        </w:tc>
      </w:tr>
      <w:tr w:rsidR="0066273D" w:rsidRPr="00121C66" w14:paraId="44BFEE57" w14:textId="77777777" w:rsidTr="00B65DDD">
        <w:trPr>
          <w:trHeight w:val="290"/>
        </w:trPr>
        <w:tc>
          <w:tcPr>
            <w:tcW w:w="285" w:type="pct"/>
            <w:tcBorders>
              <w:top w:val="single" w:sz="4" w:space="0" w:color="auto"/>
              <w:bottom w:val="single" w:sz="8" w:space="0" w:color="auto"/>
            </w:tcBorders>
          </w:tcPr>
          <w:p w14:paraId="277E69F1" w14:textId="77777777" w:rsidR="0066273D" w:rsidRPr="00121C66" w:rsidRDefault="0066273D" w:rsidP="0066273D">
            <w:pPr>
              <w:rPr>
                <w:sz w:val="20"/>
                <w:szCs w:val="20"/>
                <w:lang w:val="fr-FR"/>
              </w:rPr>
            </w:pPr>
          </w:p>
        </w:tc>
        <w:tc>
          <w:tcPr>
            <w:tcW w:w="1625" w:type="pct"/>
            <w:tcBorders>
              <w:top w:val="single" w:sz="4" w:space="0" w:color="auto"/>
              <w:bottom w:val="single" w:sz="8" w:space="0" w:color="auto"/>
            </w:tcBorders>
            <w:noWrap/>
            <w:tcMar>
              <w:top w:w="0" w:type="dxa"/>
              <w:left w:w="108" w:type="dxa"/>
              <w:bottom w:w="0" w:type="dxa"/>
              <w:right w:w="108" w:type="dxa"/>
            </w:tcMar>
            <w:vAlign w:val="bottom"/>
          </w:tcPr>
          <w:p w14:paraId="37B306F6" w14:textId="77777777" w:rsidR="0066273D" w:rsidRPr="00121C66" w:rsidRDefault="0066273D" w:rsidP="0066273D">
            <w:pPr>
              <w:tabs>
                <w:tab w:val="clear" w:pos="567"/>
                <w:tab w:val="left" w:pos="230"/>
              </w:tabs>
              <w:jc w:val="left"/>
              <w:rPr>
                <w:sz w:val="20"/>
                <w:szCs w:val="20"/>
                <w:lang w:val="fr-FR"/>
              </w:rPr>
            </w:pPr>
            <w:r w:rsidRPr="00121C66">
              <w:rPr>
                <w:b/>
                <w:bCs/>
                <w:sz w:val="20"/>
                <w:szCs w:val="20"/>
                <w:lang w:val="fr-FR"/>
              </w:rPr>
              <w:tab/>
              <w:t>Total</w:t>
            </w:r>
          </w:p>
        </w:tc>
        <w:tc>
          <w:tcPr>
            <w:tcW w:w="1801" w:type="pct"/>
            <w:gridSpan w:val="3"/>
            <w:tcBorders>
              <w:top w:val="single" w:sz="4" w:space="0" w:color="auto"/>
              <w:bottom w:val="single" w:sz="8" w:space="0" w:color="auto"/>
            </w:tcBorders>
            <w:vAlign w:val="bottom"/>
          </w:tcPr>
          <w:p w14:paraId="6A1EDEFC" w14:textId="6D151BA5" w:rsidR="0066273D" w:rsidRPr="00121C66" w:rsidRDefault="0066273D" w:rsidP="0066273D">
            <w:pPr>
              <w:tabs>
                <w:tab w:val="clear" w:pos="1134"/>
              </w:tabs>
              <w:ind w:right="143"/>
              <w:jc w:val="right"/>
              <w:rPr>
                <w:b/>
                <w:bCs/>
                <w:sz w:val="20"/>
                <w:szCs w:val="20"/>
                <w:lang w:val="fr-FR"/>
              </w:rPr>
            </w:pPr>
            <w:r w:rsidRPr="00121C66">
              <w:rPr>
                <w:b/>
                <w:bCs/>
                <w:sz w:val="20"/>
                <w:szCs w:val="20"/>
                <w:lang w:val="fr-FR"/>
              </w:rPr>
              <w:t>31</w:t>
            </w:r>
            <w:r w:rsidR="00A64B41">
              <w:rPr>
                <w:b/>
                <w:bCs/>
                <w:sz w:val="20"/>
                <w:szCs w:val="20"/>
                <w:lang w:val="fr-FR"/>
              </w:rPr>
              <w:t> </w:t>
            </w:r>
            <w:r w:rsidRPr="00121C66">
              <w:rPr>
                <w:b/>
                <w:bCs/>
                <w:sz w:val="20"/>
                <w:szCs w:val="20"/>
                <w:lang w:val="fr-FR"/>
              </w:rPr>
              <w:t>500</w:t>
            </w:r>
          </w:p>
        </w:tc>
        <w:tc>
          <w:tcPr>
            <w:tcW w:w="419" w:type="pct"/>
            <w:tcBorders>
              <w:top w:val="single" w:sz="4" w:space="0" w:color="auto"/>
              <w:bottom w:val="single" w:sz="8" w:space="0" w:color="auto"/>
            </w:tcBorders>
            <w:noWrap/>
            <w:tcMar>
              <w:top w:w="0" w:type="dxa"/>
              <w:left w:w="108" w:type="dxa"/>
              <w:bottom w:w="0" w:type="dxa"/>
              <w:right w:w="108" w:type="dxa"/>
            </w:tcMar>
            <w:vAlign w:val="bottom"/>
          </w:tcPr>
          <w:p w14:paraId="3D5D5EA9" w14:textId="6D43ABE2" w:rsidR="0066273D" w:rsidRPr="00121C66" w:rsidRDefault="0066273D" w:rsidP="0066273D">
            <w:pPr>
              <w:jc w:val="right"/>
              <w:rPr>
                <w:b/>
                <w:bCs/>
                <w:sz w:val="20"/>
                <w:szCs w:val="20"/>
                <w:lang w:val="fr-FR"/>
              </w:rPr>
            </w:pPr>
            <w:r w:rsidRPr="00121C66">
              <w:rPr>
                <w:b/>
                <w:bCs/>
                <w:sz w:val="20"/>
                <w:szCs w:val="20"/>
                <w:lang w:val="fr-FR"/>
              </w:rPr>
              <w:t>31</w:t>
            </w:r>
            <w:r w:rsidR="00A64B41">
              <w:rPr>
                <w:b/>
                <w:bCs/>
                <w:sz w:val="20"/>
                <w:szCs w:val="20"/>
                <w:lang w:val="fr-FR"/>
              </w:rPr>
              <w:t> </w:t>
            </w:r>
            <w:r w:rsidRPr="00121C66">
              <w:rPr>
                <w:b/>
                <w:bCs/>
                <w:sz w:val="20"/>
                <w:szCs w:val="20"/>
                <w:lang w:val="fr-FR"/>
              </w:rPr>
              <w:t>500</w:t>
            </w:r>
          </w:p>
        </w:tc>
        <w:tc>
          <w:tcPr>
            <w:tcW w:w="490" w:type="pct"/>
            <w:tcBorders>
              <w:top w:val="single" w:sz="4" w:space="0" w:color="auto"/>
              <w:bottom w:val="single" w:sz="8" w:space="0" w:color="auto"/>
            </w:tcBorders>
            <w:noWrap/>
            <w:tcMar>
              <w:top w:w="0" w:type="dxa"/>
              <w:left w:w="108" w:type="dxa"/>
              <w:bottom w:w="0" w:type="dxa"/>
              <w:right w:w="108" w:type="dxa"/>
            </w:tcMar>
            <w:vAlign w:val="bottom"/>
          </w:tcPr>
          <w:p w14:paraId="42054F90" w14:textId="42A49FFB" w:rsidR="0066273D" w:rsidRPr="00121C66" w:rsidRDefault="0066273D" w:rsidP="0066273D">
            <w:pPr>
              <w:jc w:val="right"/>
              <w:rPr>
                <w:b/>
                <w:bCs/>
                <w:sz w:val="20"/>
                <w:szCs w:val="20"/>
                <w:lang w:val="fr-FR"/>
              </w:rPr>
            </w:pPr>
            <w:r w:rsidRPr="00121C66">
              <w:rPr>
                <w:b/>
                <w:bCs/>
                <w:sz w:val="20"/>
                <w:szCs w:val="20"/>
                <w:lang w:val="fr-FR"/>
              </w:rPr>
              <w:t>4</w:t>
            </w:r>
            <w:r w:rsidR="00A64B41">
              <w:rPr>
                <w:b/>
                <w:bCs/>
                <w:sz w:val="20"/>
                <w:szCs w:val="20"/>
                <w:lang w:val="fr-FR"/>
              </w:rPr>
              <w:t> </w:t>
            </w:r>
            <w:r w:rsidRPr="00121C66">
              <w:rPr>
                <w:b/>
                <w:bCs/>
                <w:sz w:val="20"/>
                <w:szCs w:val="20"/>
                <w:lang w:val="fr-FR"/>
              </w:rPr>
              <w:t>095</w:t>
            </w:r>
          </w:p>
        </w:tc>
        <w:tc>
          <w:tcPr>
            <w:tcW w:w="380" w:type="pct"/>
            <w:tcBorders>
              <w:top w:val="single" w:sz="4" w:space="0" w:color="auto"/>
              <w:bottom w:val="single" w:sz="8" w:space="0" w:color="auto"/>
            </w:tcBorders>
            <w:noWrap/>
            <w:tcMar>
              <w:top w:w="0" w:type="dxa"/>
              <w:left w:w="108" w:type="dxa"/>
              <w:bottom w:w="0" w:type="dxa"/>
              <w:right w:w="108" w:type="dxa"/>
            </w:tcMar>
            <w:vAlign w:val="bottom"/>
          </w:tcPr>
          <w:p w14:paraId="60CA1CCE" w14:textId="75A88142" w:rsidR="0066273D" w:rsidRPr="00121C66" w:rsidRDefault="0066273D" w:rsidP="0066273D">
            <w:pPr>
              <w:ind w:right="-22"/>
              <w:jc w:val="right"/>
              <w:rPr>
                <w:b/>
                <w:bCs/>
                <w:sz w:val="20"/>
                <w:szCs w:val="20"/>
                <w:lang w:val="fr-FR"/>
              </w:rPr>
            </w:pPr>
            <w:r w:rsidRPr="00121C66">
              <w:rPr>
                <w:b/>
                <w:bCs/>
                <w:sz w:val="20"/>
                <w:szCs w:val="20"/>
                <w:lang w:val="fr-FR"/>
              </w:rPr>
              <w:t>35</w:t>
            </w:r>
            <w:r w:rsidR="00A64B41">
              <w:rPr>
                <w:b/>
                <w:bCs/>
                <w:sz w:val="20"/>
                <w:szCs w:val="20"/>
                <w:lang w:val="fr-FR"/>
              </w:rPr>
              <w:t> </w:t>
            </w:r>
            <w:r w:rsidRPr="00121C66">
              <w:rPr>
                <w:b/>
                <w:bCs/>
                <w:sz w:val="20"/>
                <w:szCs w:val="20"/>
                <w:lang w:val="fr-FR"/>
              </w:rPr>
              <w:t>595</w:t>
            </w:r>
          </w:p>
        </w:tc>
      </w:tr>
    </w:tbl>
    <w:p w14:paraId="69E49FF7" w14:textId="77777777" w:rsidR="00B65DDD" w:rsidRPr="00282C6C" w:rsidRDefault="00B65DDD" w:rsidP="00B65DDD">
      <w:pPr>
        <w:spacing w:before="120"/>
        <w:ind w:firstLine="567"/>
        <w:rPr>
          <w:sz w:val="18"/>
          <w:szCs w:val="18"/>
          <w:lang w:val="fr-FR"/>
        </w:rPr>
      </w:pPr>
      <w:r w:rsidRPr="00282C6C">
        <w:rPr>
          <w:i/>
          <w:iCs/>
          <w:sz w:val="18"/>
          <w:szCs w:val="18"/>
          <w:lang w:val="fr-FR"/>
        </w:rPr>
        <w:t xml:space="preserve">Abréviations : </w:t>
      </w:r>
      <w:r w:rsidRPr="00282C6C">
        <w:rPr>
          <w:sz w:val="18"/>
          <w:szCs w:val="18"/>
          <w:lang w:val="fr-FR"/>
        </w:rPr>
        <w:t>DAP, dépenses d’appui au programme ; Par., paragraphe du projet de décision.</w:t>
      </w:r>
    </w:p>
    <w:p w14:paraId="0BE12D9B" w14:textId="6096319E" w:rsidR="000F2AD7" w:rsidRDefault="000F2AD7" w:rsidP="00473B21">
      <w:pPr>
        <w:tabs>
          <w:tab w:val="left" w:pos="851"/>
        </w:tabs>
        <w:ind w:firstLine="567"/>
        <w:rPr>
          <w:sz w:val="18"/>
          <w:szCs w:val="18"/>
          <w:lang w:val="fr-FR"/>
        </w:rPr>
      </w:pPr>
      <w:r w:rsidRPr="00121C66">
        <w:rPr>
          <w:i/>
          <w:iCs/>
          <w:sz w:val="18"/>
          <w:szCs w:val="18"/>
          <w:vertAlign w:val="superscript"/>
          <w:lang w:val="fr-FR"/>
        </w:rPr>
        <w:t>a</w:t>
      </w:r>
      <w:r w:rsidR="008D0AEA">
        <w:rPr>
          <w:sz w:val="18"/>
          <w:szCs w:val="18"/>
          <w:lang w:val="fr-FR"/>
        </w:rPr>
        <w:tab/>
      </w:r>
      <w:r w:rsidR="008D0AEA">
        <w:rPr>
          <w:sz w:val="18"/>
          <w:szCs w:val="18"/>
          <w:lang w:val="fr-FR"/>
        </w:rPr>
        <w:tab/>
      </w:r>
      <w:r w:rsidR="00B65DDD" w:rsidRPr="00282C6C">
        <w:rPr>
          <w:sz w:val="18"/>
          <w:szCs w:val="18"/>
          <w:lang w:val="fr-FR"/>
        </w:rPr>
        <w:t>Y compris les dépenses liées au déplacement des participants</w:t>
      </w:r>
      <w:r w:rsidRPr="00121C66">
        <w:rPr>
          <w:sz w:val="18"/>
          <w:szCs w:val="18"/>
          <w:lang w:val="fr-FR"/>
        </w:rPr>
        <w:t>.</w:t>
      </w:r>
    </w:p>
    <w:p w14:paraId="6C25F872" w14:textId="64CAD3E8" w:rsidR="008D0AEA" w:rsidRPr="00121C66" w:rsidRDefault="008D0AEA" w:rsidP="008D0AEA">
      <w:pPr>
        <w:ind w:firstLine="567"/>
        <w:rPr>
          <w:sz w:val="18"/>
          <w:szCs w:val="18"/>
          <w:lang w:val="fr-FR"/>
        </w:rPr>
      </w:pPr>
      <w:r w:rsidRPr="00282C6C">
        <w:rPr>
          <w:i/>
          <w:iCs/>
          <w:sz w:val="18"/>
          <w:szCs w:val="18"/>
          <w:vertAlign w:val="superscript"/>
          <w:lang w:val="fr-FR"/>
        </w:rPr>
        <w:t>b</w:t>
      </w:r>
      <w:r>
        <w:rPr>
          <w:sz w:val="18"/>
          <w:szCs w:val="18"/>
          <w:lang w:val="fr-FR"/>
        </w:rPr>
        <w:tab/>
      </w:r>
      <w:r w:rsidRPr="00282C6C">
        <w:rPr>
          <w:sz w:val="18"/>
          <w:szCs w:val="18"/>
          <w:lang w:val="fr-FR"/>
        </w:rPr>
        <w:t xml:space="preserve">Consultants, partenaires et personnel supplémentaire.   </w:t>
      </w:r>
    </w:p>
    <w:p w14:paraId="64A27958" w14:textId="3CA31E05" w:rsidR="00A111D1" w:rsidRPr="00121C66" w:rsidRDefault="00A111D1" w:rsidP="00473B21">
      <w:pPr>
        <w:pStyle w:val="CBDNormalNoNumber"/>
        <w:jc w:val="center"/>
        <w:rPr>
          <w:lang w:val="fr-FR"/>
        </w:rPr>
      </w:pPr>
      <w:r w:rsidRPr="00121C66">
        <w:rPr>
          <w:lang w:val="fr-FR"/>
        </w:rPr>
        <w:t>__________</w:t>
      </w:r>
    </w:p>
    <w:sectPr w:rsidR="00A111D1" w:rsidRPr="00121C66" w:rsidSect="00D744A5">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D38887" w14:textId="77777777" w:rsidR="007F7C51" w:rsidRPr="00866063" w:rsidRDefault="007F7C51" w:rsidP="00CF1848">
      <w:r w:rsidRPr="00866063">
        <w:separator/>
      </w:r>
    </w:p>
  </w:endnote>
  <w:endnote w:type="continuationSeparator" w:id="0">
    <w:p w14:paraId="1E21CD5D" w14:textId="77777777" w:rsidR="007F7C51" w:rsidRPr="00866063" w:rsidRDefault="007F7C51"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2876B5CE" w14:textId="77777777" w:rsidR="00D75CA6" w:rsidRPr="00866063" w:rsidRDefault="00D75CA6" w:rsidP="00D75CA6">
            <w:pPr>
              <w:pStyle w:val="Pieddepage"/>
              <w:jc w:val="left"/>
            </w:pPr>
            <w:r w:rsidRPr="005C4D62">
              <w:rPr>
                <w:szCs w:val="20"/>
              </w:rPr>
              <w:fldChar w:fldCharType="begin"/>
            </w:r>
            <w:r w:rsidRPr="005C4D62">
              <w:rPr>
                <w:szCs w:val="20"/>
              </w:rPr>
              <w:instrText xml:space="preserve"> PAGE </w:instrText>
            </w:r>
            <w:r w:rsidRPr="005C4D62">
              <w:rPr>
                <w:szCs w:val="20"/>
              </w:rPr>
              <w:fldChar w:fldCharType="separate"/>
            </w:r>
            <w:r w:rsidRPr="005C4D62">
              <w:rPr>
                <w:noProof/>
                <w:szCs w:val="20"/>
              </w:rPr>
              <w:t>2</w:t>
            </w:r>
            <w:r w:rsidRPr="005C4D62">
              <w:rPr>
                <w:szCs w:val="20"/>
              </w:rPr>
              <w:fldChar w:fldCharType="end"/>
            </w:r>
            <w:r w:rsidRPr="005C4D62">
              <w:rPr>
                <w:szCs w:val="20"/>
              </w:rPr>
              <w:t>/</w:t>
            </w:r>
            <w:r w:rsidRPr="005C4D62">
              <w:rPr>
                <w:szCs w:val="20"/>
              </w:rPr>
              <w:fldChar w:fldCharType="begin"/>
            </w:r>
            <w:r w:rsidRPr="005C4D62">
              <w:rPr>
                <w:szCs w:val="20"/>
              </w:rPr>
              <w:instrText xml:space="preserve"> NUMPAGES  </w:instrText>
            </w:r>
            <w:r w:rsidRPr="005C4D62">
              <w:rPr>
                <w:szCs w:val="20"/>
              </w:rPr>
              <w:fldChar w:fldCharType="separate"/>
            </w:r>
            <w:r w:rsidRPr="005C4D62">
              <w:rPr>
                <w:noProof/>
                <w:szCs w:val="20"/>
              </w:rPr>
              <w:t>2</w:t>
            </w:r>
            <w:r w:rsidRPr="005C4D62">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66FD83C2" w14:textId="77777777" w:rsidR="00D75CA6" w:rsidRPr="00866063" w:rsidRDefault="00D75CA6" w:rsidP="005C4D62">
        <w:pPr>
          <w:pStyle w:val="Pieddepage"/>
          <w:jc w:val="right"/>
        </w:pPr>
        <w:r w:rsidRPr="005C4D62">
          <w:rPr>
            <w:szCs w:val="20"/>
          </w:rPr>
          <w:fldChar w:fldCharType="begin"/>
        </w:r>
        <w:r w:rsidRPr="005C4D62">
          <w:rPr>
            <w:szCs w:val="20"/>
          </w:rPr>
          <w:instrText xml:space="preserve"> PAGE </w:instrText>
        </w:r>
        <w:r w:rsidRPr="005C4D62">
          <w:rPr>
            <w:szCs w:val="20"/>
          </w:rPr>
          <w:fldChar w:fldCharType="separate"/>
        </w:r>
        <w:r w:rsidRPr="005C4D62">
          <w:rPr>
            <w:szCs w:val="20"/>
          </w:rPr>
          <w:t>2</w:t>
        </w:r>
        <w:r w:rsidRPr="005C4D62">
          <w:rPr>
            <w:szCs w:val="20"/>
          </w:rPr>
          <w:fldChar w:fldCharType="end"/>
        </w:r>
        <w:r w:rsidRPr="005C4D62">
          <w:rPr>
            <w:szCs w:val="20"/>
          </w:rPr>
          <w:t>/</w:t>
        </w:r>
        <w:r w:rsidRPr="005C4D62">
          <w:rPr>
            <w:szCs w:val="20"/>
          </w:rPr>
          <w:fldChar w:fldCharType="begin"/>
        </w:r>
        <w:r w:rsidRPr="005C4D62">
          <w:rPr>
            <w:szCs w:val="20"/>
          </w:rPr>
          <w:instrText xml:space="preserve"> NUMPAGES  </w:instrText>
        </w:r>
        <w:r w:rsidRPr="005C4D62">
          <w:rPr>
            <w:szCs w:val="20"/>
          </w:rPr>
          <w:fldChar w:fldCharType="separate"/>
        </w:r>
        <w:r w:rsidRPr="005C4D62">
          <w:rPr>
            <w:szCs w:val="20"/>
          </w:rPr>
          <w:t>3</w:t>
        </w:r>
        <w:r w:rsidRPr="005C4D62">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EBAF6DA" w14:textId="77777777" w:rsidR="007F7C51" w:rsidRPr="00866063" w:rsidRDefault="007F7C51" w:rsidP="00CF1848">
      <w:r w:rsidRPr="00866063">
        <w:separator/>
      </w:r>
    </w:p>
  </w:footnote>
  <w:footnote w:type="continuationSeparator" w:id="0">
    <w:p w14:paraId="58DC65B5" w14:textId="77777777" w:rsidR="007F7C51" w:rsidRPr="00866063" w:rsidRDefault="007F7C51" w:rsidP="00CF1848">
      <w:r w:rsidRPr="00866063">
        <w:continuationSeparator/>
      </w:r>
    </w:p>
  </w:footnote>
  <w:footnote w:id="1">
    <w:p w14:paraId="69BD8EC5" w14:textId="7DDFC23A" w:rsidR="005B24CD" w:rsidRPr="006C3510" w:rsidRDefault="005B24CD">
      <w:pPr>
        <w:pStyle w:val="Notedebasdepage"/>
        <w:rPr>
          <w:lang w:val="fr-FR"/>
        </w:rPr>
      </w:pPr>
      <w:r w:rsidRPr="006C3510">
        <w:rPr>
          <w:rStyle w:val="Appelnotedebasdep"/>
          <w:lang w:val="fr-FR"/>
        </w:rPr>
        <w:t>*</w:t>
      </w:r>
      <w:r w:rsidRPr="006C3510">
        <w:rPr>
          <w:lang w:val="fr-FR"/>
        </w:rPr>
        <w:t xml:space="preserve"> </w:t>
      </w:r>
      <w:hyperlink r:id="rId1" w:history="1">
        <w:r w:rsidRPr="006C3510">
          <w:rPr>
            <w:rStyle w:val="Lienhypertexte"/>
            <w:lang w:val="fr-FR"/>
          </w:rPr>
          <w:t>CBD/SBI/7/1</w:t>
        </w:r>
      </w:hyperlink>
      <w:r w:rsidRPr="006C3510">
        <w:rPr>
          <w:lang w:val="fr-FR"/>
        </w:rPr>
        <w:t>.</w:t>
      </w:r>
    </w:p>
  </w:footnote>
  <w:footnote w:id="2">
    <w:p w14:paraId="125D772E" w14:textId="326D84F6" w:rsidR="005B24CD" w:rsidRPr="006C3510" w:rsidRDefault="005B24CD">
      <w:pPr>
        <w:pStyle w:val="Notedebasdepage"/>
        <w:rPr>
          <w:lang w:val="fr-FR"/>
        </w:rPr>
      </w:pPr>
      <w:r w:rsidRPr="006C3510">
        <w:rPr>
          <w:rStyle w:val="Appelnotedebasdep"/>
          <w:lang w:val="fr-FR"/>
        </w:rPr>
        <w:t>**</w:t>
      </w:r>
      <w:r w:rsidRPr="006C3510">
        <w:rPr>
          <w:lang w:val="fr-FR"/>
        </w:rPr>
        <w:t xml:space="preserve"> </w:t>
      </w:r>
      <w:r w:rsidR="00966C8B" w:rsidRPr="006C3510">
        <w:rPr>
          <w:lang w:val="fr-FR"/>
        </w:rPr>
        <w:t>Le présent document n’a pas fait l’objet d’une relecture par les services d’édition, exception faite du projet de décision à la section</w:t>
      </w:r>
      <w:r w:rsidR="00A64B41" w:rsidRPr="006C3510">
        <w:rPr>
          <w:lang w:val="fr-FR"/>
        </w:rPr>
        <w:t> </w:t>
      </w:r>
      <w:r w:rsidR="005423AB" w:rsidRPr="006C3510">
        <w:rPr>
          <w:lang w:val="fr-FR"/>
        </w:rPr>
        <w:t>III</w:t>
      </w:r>
      <w:r w:rsidRPr="006C3510">
        <w:rPr>
          <w:lang w:val="fr-FR"/>
        </w:rPr>
        <w:t>.</w:t>
      </w:r>
    </w:p>
  </w:footnote>
  <w:footnote w:id="3">
    <w:p w14:paraId="65624DF9" w14:textId="21401471" w:rsidR="00CB62BD" w:rsidRPr="006C3510" w:rsidRDefault="00CB62BD">
      <w:pPr>
        <w:pStyle w:val="Notedebasdepage"/>
        <w:rPr>
          <w:lang w:val="fr-FR"/>
        </w:rPr>
      </w:pPr>
      <w:r w:rsidRPr="006C3510">
        <w:rPr>
          <w:rStyle w:val="Appelnotedebasdep"/>
          <w:lang w:val="fr-FR"/>
        </w:rPr>
        <w:footnoteRef/>
      </w:r>
      <w:r w:rsidRPr="006C3510">
        <w:rPr>
          <w:lang w:val="fr-FR"/>
        </w:rPr>
        <w:t xml:space="preserve"> </w:t>
      </w:r>
      <w:r w:rsidR="00966C8B" w:rsidRPr="006C3510">
        <w:rPr>
          <w:lang w:val="fr-FR"/>
        </w:rPr>
        <w:t>Voir</w:t>
      </w:r>
      <w:r w:rsidRPr="006C3510">
        <w:rPr>
          <w:lang w:val="fr-FR"/>
        </w:rPr>
        <w:t xml:space="preserve"> </w:t>
      </w:r>
      <w:hyperlink r:id="rId2" w:history="1">
        <w:r w:rsidR="00D9094F" w:rsidRPr="006C3510">
          <w:rPr>
            <w:rStyle w:val="Lienhypertexte"/>
            <w:lang w:val="fr-FR"/>
          </w:rPr>
          <w:t>www.cbd.int/tsc/tsc-iag/forums/tsc-iag-2025-2027</w:t>
        </w:r>
      </w:hyperlink>
      <w:r w:rsidRPr="006C3510">
        <w:rPr>
          <w:lang w:val="fr-FR"/>
        </w:rPr>
        <w:t xml:space="preserve">. </w:t>
      </w:r>
    </w:p>
  </w:footnote>
  <w:footnote w:id="4">
    <w:p w14:paraId="7A86B50D" w14:textId="466C6FC4" w:rsidR="005E66AD" w:rsidRPr="006C3510" w:rsidRDefault="005E66AD">
      <w:pPr>
        <w:pStyle w:val="Notedebasdepage"/>
        <w:rPr>
          <w:lang w:val="fr-FR"/>
        </w:rPr>
      </w:pPr>
      <w:r w:rsidRPr="006C3510">
        <w:rPr>
          <w:rStyle w:val="Appelnotedebasdep"/>
          <w:lang w:val="fr-FR"/>
        </w:rPr>
        <w:footnoteRef/>
      </w:r>
      <w:r w:rsidRPr="006C3510">
        <w:rPr>
          <w:lang w:val="fr-FR"/>
        </w:rPr>
        <w:t xml:space="preserve"> </w:t>
      </w:r>
      <w:hyperlink r:id="rId3" w:anchor="0.4/0/0" w:history="1">
        <w:r w:rsidRPr="006C3510">
          <w:rPr>
            <w:rStyle w:val="Lienhypertexte"/>
            <w:lang w:val="fr-FR"/>
          </w:rPr>
          <w:t>https://ort.cbd.int/#0.4/0/0</w:t>
        </w:r>
      </w:hyperlink>
      <w:r w:rsidRPr="006C3510">
        <w:rPr>
          <w:lang w:val="fr-FR"/>
        </w:rPr>
        <w:t xml:space="preserve">. </w:t>
      </w:r>
    </w:p>
  </w:footnote>
  <w:footnote w:id="5">
    <w:p w14:paraId="6A6E6CAC" w14:textId="3E7A204B" w:rsidR="00671DA5" w:rsidRPr="006C3510" w:rsidRDefault="00671DA5">
      <w:pPr>
        <w:pStyle w:val="Notedebasdepage"/>
        <w:rPr>
          <w:lang w:val="fr-FR"/>
        </w:rPr>
      </w:pPr>
      <w:r w:rsidRPr="006C3510">
        <w:rPr>
          <w:rStyle w:val="Appelnotedebasdep"/>
          <w:lang w:val="fr-FR"/>
        </w:rPr>
        <w:footnoteRef/>
      </w:r>
      <w:r w:rsidRPr="006C3510">
        <w:rPr>
          <w:lang w:val="fr-FR"/>
        </w:rPr>
        <w:t xml:space="preserve"> CBD/SBI/7/2.</w:t>
      </w:r>
    </w:p>
  </w:footnote>
  <w:footnote w:id="6">
    <w:p w14:paraId="1311EF22" w14:textId="3C481CB6" w:rsidR="00844BBB" w:rsidRPr="006C3510" w:rsidRDefault="00844BBB" w:rsidP="00844BBB">
      <w:pPr>
        <w:pStyle w:val="Notedebasdepage"/>
        <w:rPr>
          <w:lang w:val="fr-FR"/>
        </w:rPr>
      </w:pPr>
      <w:r w:rsidRPr="006C3510">
        <w:rPr>
          <w:rStyle w:val="Appelnotedebasdep"/>
          <w:lang w:val="fr-FR"/>
        </w:rPr>
        <w:footnoteRef/>
      </w:r>
      <w:r w:rsidRPr="006C3510">
        <w:rPr>
          <w:lang w:val="fr-FR"/>
        </w:rPr>
        <w:t xml:space="preserve"> </w:t>
      </w:r>
      <w:r w:rsidR="006C3510">
        <w:rPr>
          <w:lang w:val="fr-FR"/>
        </w:rPr>
        <w:t>L’</w:t>
      </w:r>
      <w:r w:rsidR="006C3510" w:rsidRPr="00037D3C">
        <w:rPr>
          <w:lang w:val="fr-FR"/>
        </w:rPr>
        <w:t xml:space="preserve">estimation des ressources extrabudgétaires nécessaires pour les activités </w:t>
      </w:r>
      <w:r w:rsidR="006C3510">
        <w:rPr>
          <w:lang w:val="fr-FR"/>
        </w:rPr>
        <w:t>décrites dans le projet de décision figure à l’annexe du présent document.</w:t>
      </w:r>
    </w:p>
  </w:footnote>
  <w:footnote w:id="7">
    <w:p w14:paraId="20EDFFB4" w14:textId="587D8B00" w:rsidR="002B644E" w:rsidRPr="006C3510" w:rsidRDefault="002B644E" w:rsidP="002B644E">
      <w:pPr>
        <w:pStyle w:val="Notedebasdepage"/>
        <w:rPr>
          <w:lang w:val="fr-FR"/>
        </w:rPr>
      </w:pPr>
      <w:r w:rsidRPr="006C3510">
        <w:rPr>
          <w:rStyle w:val="Appelnotedebasdep"/>
          <w:lang w:val="fr-FR"/>
        </w:rPr>
        <w:footnoteRef/>
      </w:r>
      <w:r w:rsidRPr="006C3510">
        <w:rPr>
          <w:lang w:val="fr-FR"/>
        </w:rPr>
        <w:t xml:space="preserve"> D</w:t>
      </w:r>
      <w:r w:rsidR="00A64B41" w:rsidRPr="006C3510">
        <w:rPr>
          <w:lang w:val="fr-FR"/>
        </w:rPr>
        <w:t>é</w:t>
      </w:r>
      <w:r w:rsidRPr="006C3510">
        <w:rPr>
          <w:lang w:val="fr-FR"/>
        </w:rPr>
        <w:t>cision</w:t>
      </w:r>
      <w:r w:rsidR="00A64B41" w:rsidRPr="006C3510">
        <w:rPr>
          <w:lang w:val="fr-FR"/>
        </w:rPr>
        <w:t> </w:t>
      </w:r>
      <w:hyperlink r:id="rId4" w:history="1">
        <w:r w:rsidRPr="006C3510">
          <w:rPr>
            <w:rStyle w:val="Lienhypertexte"/>
            <w:lang w:val="fr-FR"/>
          </w:rPr>
          <w:t>16/9</w:t>
        </w:r>
        <w:r w:rsidR="00A158C3">
          <w:rPr>
            <w:rStyle w:val="Lienhypertexte"/>
            <w:lang w:val="fr-FR"/>
          </w:rPr>
          <w:t> </w:t>
        </w:r>
        <w:r w:rsidRPr="006C3510">
          <w:rPr>
            <w:rStyle w:val="Lienhypertexte"/>
            <w:lang w:val="fr-FR"/>
          </w:rPr>
          <w:t>A</w:t>
        </w:r>
      </w:hyperlink>
      <w:r w:rsidRPr="006C3510">
        <w:rPr>
          <w:lang w:val="fr-FR"/>
        </w:rPr>
        <w:t>, annex</w:t>
      </w:r>
      <w:r w:rsidR="00A64B41" w:rsidRPr="006C3510">
        <w:rPr>
          <w:lang w:val="fr-FR"/>
        </w:rPr>
        <w:t>e</w:t>
      </w:r>
      <w:r w:rsidRPr="006C3510">
        <w:rPr>
          <w:lang w:val="fr-FR"/>
        </w:rPr>
        <w:t>.</w:t>
      </w:r>
    </w:p>
  </w:footnote>
  <w:footnote w:id="8">
    <w:p w14:paraId="657766F1" w14:textId="366F309D" w:rsidR="002B644E" w:rsidRPr="006C3510" w:rsidRDefault="002B644E" w:rsidP="002B644E">
      <w:pPr>
        <w:pStyle w:val="Notedebasdepage"/>
        <w:rPr>
          <w:lang w:val="fr-FR"/>
        </w:rPr>
      </w:pPr>
      <w:r w:rsidRPr="006C3510">
        <w:rPr>
          <w:rStyle w:val="Appelnotedebasdep"/>
          <w:lang w:val="fr-FR"/>
        </w:rPr>
        <w:footnoteRef/>
      </w:r>
      <w:r w:rsidRPr="006C3510">
        <w:rPr>
          <w:lang w:val="fr-FR"/>
        </w:rPr>
        <w:t xml:space="preserve"> D</w:t>
      </w:r>
      <w:r w:rsidR="006C3510">
        <w:rPr>
          <w:lang w:val="fr-FR"/>
        </w:rPr>
        <w:t>é</w:t>
      </w:r>
      <w:r w:rsidRPr="006C3510">
        <w:rPr>
          <w:lang w:val="fr-FR"/>
        </w:rPr>
        <w:t>cision</w:t>
      </w:r>
      <w:r w:rsidR="00A158C3">
        <w:rPr>
          <w:lang w:val="fr-FR"/>
        </w:rPr>
        <w:t> </w:t>
      </w:r>
      <w:hyperlink r:id="rId5" w:history="1">
        <w:r w:rsidRPr="006C3510">
          <w:rPr>
            <w:rStyle w:val="Lienhypertexte"/>
            <w:lang w:val="fr-FR"/>
          </w:rPr>
          <w:t>16/9</w:t>
        </w:r>
        <w:r w:rsidR="00A158C3">
          <w:rPr>
            <w:rStyle w:val="Lienhypertexte"/>
            <w:lang w:val="fr-FR"/>
          </w:rPr>
          <w:t> </w:t>
        </w:r>
        <w:r w:rsidRPr="006C3510">
          <w:rPr>
            <w:rStyle w:val="Lienhypertexte"/>
            <w:lang w:val="fr-FR"/>
          </w:rPr>
          <w:t>B</w:t>
        </w:r>
      </w:hyperlink>
      <w:r w:rsidRPr="006C3510">
        <w:rPr>
          <w:lang w:val="fr-FR"/>
        </w:rPr>
        <w:t>, annex</w:t>
      </w:r>
      <w:r w:rsidR="006C3510">
        <w:rPr>
          <w:lang w:val="fr-FR"/>
        </w:rPr>
        <w:t>e</w:t>
      </w:r>
      <w:r w:rsidRPr="006C3510">
        <w:rPr>
          <w:lang w:val="fr-FR"/>
        </w:rPr>
        <w:t>.</w:t>
      </w:r>
    </w:p>
  </w:footnote>
  <w:footnote w:id="9">
    <w:p w14:paraId="4EF14C52" w14:textId="7D2923AC" w:rsidR="00CD1386" w:rsidRPr="006C3510" w:rsidRDefault="00CD1386">
      <w:pPr>
        <w:pStyle w:val="Notedebasdepage"/>
        <w:rPr>
          <w:lang w:val="fr-FR"/>
        </w:rPr>
      </w:pPr>
      <w:r w:rsidRPr="006C3510">
        <w:rPr>
          <w:rStyle w:val="Appelnotedebasdep"/>
          <w:lang w:val="fr-FR"/>
        </w:rPr>
        <w:footnoteRef/>
      </w:r>
      <w:r w:rsidRPr="006C3510">
        <w:rPr>
          <w:lang w:val="fr-FR"/>
        </w:rPr>
        <w:t xml:space="preserve"> D</w:t>
      </w:r>
      <w:r w:rsidR="006C3510">
        <w:rPr>
          <w:lang w:val="fr-FR"/>
        </w:rPr>
        <w:t>é</w:t>
      </w:r>
      <w:r w:rsidRPr="006C3510">
        <w:rPr>
          <w:lang w:val="fr-FR"/>
        </w:rPr>
        <w:t>cision</w:t>
      </w:r>
      <w:r w:rsidR="00A158C3">
        <w:rPr>
          <w:lang w:val="fr-FR"/>
        </w:rPr>
        <w:t> </w:t>
      </w:r>
      <w:hyperlink r:id="rId6" w:history="1">
        <w:r w:rsidRPr="006C3510">
          <w:rPr>
            <w:rStyle w:val="Lienhypertexte"/>
            <w:lang w:val="fr-FR"/>
          </w:rPr>
          <w:t>15/4</w:t>
        </w:r>
      </w:hyperlink>
      <w:r w:rsidRPr="006C3510">
        <w:rPr>
          <w:lang w:val="fr-FR"/>
        </w:rPr>
        <w:t>, annex</w:t>
      </w:r>
      <w:r w:rsidR="006C3510">
        <w:rPr>
          <w:lang w:val="fr-FR"/>
        </w:rPr>
        <w:t>e</w:t>
      </w:r>
      <w:r w:rsidRPr="006C3510">
        <w:rPr>
          <w:lang w:val="fr-FR"/>
        </w:rPr>
        <w:t>.</w:t>
      </w:r>
    </w:p>
  </w:footnote>
  <w:footnote w:id="10">
    <w:p w14:paraId="7B835D9B" w14:textId="1D5DF973" w:rsidR="00FE25B3" w:rsidRPr="006C3510" w:rsidRDefault="00FE25B3">
      <w:pPr>
        <w:pStyle w:val="Notedebasdepage"/>
        <w:rPr>
          <w:lang w:val="fr-FR"/>
        </w:rPr>
      </w:pPr>
      <w:r w:rsidRPr="006C3510">
        <w:rPr>
          <w:rStyle w:val="Appelnotedebasdep"/>
          <w:lang w:val="fr-FR"/>
        </w:rPr>
        <w:footnoteRef/>
      </w:r>
      <w:r w:rsidRPr="006C3510">
        <w:rPr>
          <w:lang w:val="fr-FR"/>
        </w:rPr>
        <w:t xml:space="preserve"> </w:t>
      </w:r>
      <w:r w:rsidR="006C3510">
        <w:rPr>
          <w:lang w:val="fr-FR"/>
        </w:rPr>
        <w:t>Nations Unies</w:t>
      </w:r>
      <w:r w:rsidR="006C3510" w:rsidRPr="00114478">
        <w:rPr>
          <w:lang w:val="fr-FR"/>
        </w:rPr>
        <w:t xml:space="preserve">, </w:t>
      </w:r>
      <w:r w:rsidR="006C3510">
        <w:rPr>
          <w:i/>
          <w:iCs/>
          <w:lang w:val="fr-FR"/>
        </w:rPr>
        <w:t>Recueil des Traités</w:t>
      </w:r>
      <w:r w:rsidR="006C3510" w:rsidRPr="00114478">
        <w:rPr>
          <w:lang w:val="fr-FR"/>
        </w:rPr>
        <w:t>, vol.</w:t>
      </w:r>
      <w:r w:rsidR="00A158C3">
        <w:rPr>
          <w:lang w:val="fr-FR"/>
        </w:rPr>
        <w:t> </w:t>
      </w:r>
      <w:r w:rsidR="006C3510" w:rsidRPr="00114478">
        <w:rPr>
          <w:lang w:val="fr-FR"/>
        </w:rPr>
        <w:t xml:space="preserve">1760, </w:t>
      </w:r>
      <w:r w:rsidR="006C3510">
        <w:rPr>
          <w:lang w:val="fr-FR"/>
        </w:rPr>
        <w:t>n</w:t>
      </w:r>
      <w:r w:rsidR="006C3510">
        <w:rPr>
          <w:vertAlign w:val="superscript"/>
          <w:lang w:val="fr-FR"/>
        </w:rPr>
        <w:t>o</w:t>
      </w:r>
      <w:r w:rsidR="00A158C3">
        <w:rPr>
          <w:lang w:val="fr-FR"/>
        </w:rPr>
        <w:t> </w:t>
      </w:r>
      <w:r w:rsidR="006C3510" w:rsidRPr="00114478">
        <w:rPr>
          <w:lang w:val="fr-FR"/>
        </w:rPr>
        <w:t>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6FFD1E6B" w14:textId="4B699EE1" w:rsidR="00534681" w:rsidRPr="00866063" w:rsidRDefault="00586D78" w:rsidP="007C4951">
        <w:pPr>
          <w:pStyle w:val="En-tte"/>
          <w:spacing w:after="240"/>
          <w:rPr>
            <w:szCs w:val="20"/>
          </w:rPr>
        </w:pPr>
        <w:r>
          <w:rPr>
            <w:szCs w:val="20"/>
          </w:rPr>
          <w:t>CBD/SBI/7/11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71C649CE" w14:textId="2E010930" w:rsidR="009505C9" w:rsidRPr="00866063" w:rsidRDefault="00586D78" w:rsidP="007C4951">
        <w:pPr>
          <w:pStyle w:val="En-tte"/>
          <w:spacing w:after="240"/>
          <w:jc w:val="right"/>
        </w:pPr>
        <w:r>
          <w:t>CBD/SBI/7/11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eastAsia="SimSun" w:hAnsi="Times New Roman" w:cs="Times New Roman"/>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Titre1"/>
      <w:lvlText w:val="%1."/>
      <w:lvlJc w:val="left"/>
      <w:pPr>
        <w:tabs>
          <w:tab w:val="num" w:pos="567"/>
        </w:tabs>
        <w:ind w:left="567" w:hanging="567"/>
      </w:pPr>
      <w:rPr>
        <w:rFonts w:ascii="Times New Roman" w:hAnsi="Times New Roman" w:hint="default"/>
        <w:sz w:val="28"/>
      </w:rPr>
    </w:lvl>
    <w:lvl w:ilvl="1">
      <w:start w:val="1"/>
      <w:numFmt w:val="upperLetter"/>
      <w:pStyle w:val="Titre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itre3"/>
      <w:lvlText w:val="%3."/>
      <w:lvlJc w:val="left"/>
      <w:pPr>
        <w:tabs>
          <w:tab w:val="num" w:pos="567"/>
        </w:tabs>
        <w:ind w:left="567" w:hanging="567"/>
      </w:pPr>
      <w:rPr>
        <w:rFonts w:ascii="Times New Roman Bold" w:hAnsi="Times New Roman Bold" w:hint="default"/>
        <w:b/>
        <w:i w:val="0"/>
        <w:sz w:val="22"/>
      </w:rPr>
    </w:lvl>
    <w:lvl w:ilvl="3">
      <w:start w:val="1"/>
      <w:numFmt w:val="lowerLetter"/>
      <w:pStyle w:val="Titre4"/>
      <w:lvlText w:val="(%4)"/>
      <w:lvlJc w:val="left"/>
      <w:pPr>
        <w:tabs>
          <w:tab w:val="num" w:pos="567"/>
        </w:tabs>
        <w:ind w:left="567" w:hanging="567"/>
      </w:pPr>
      <w:rPr>
        <w:rFonts w:ascii="Times New Roman Bold" w:hAnsi="Times New Roman Bold" w:hint="default"/>
        <w:b/>
        <w:i w:val="0"/>
        <w:sz w:val="22"/>
      </w:rPr>
    </w:lvl>
    <w:lvl w:ilvl="4">
      <w:start w:val="1"/>
      <w:numFmt w:val="lowerRoman"/>
      <w:pStyle w:val="Titre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itre6"/>
      <w:lvlText w:val="%6)"/>
      <w:lvlJc w:val="left"/>
      <w:pPr>
        <w:ind w:left="1152" w:hanging="432"/>
      </w:pPr>
      <w:rPr>
        <w:rFonts w:hint="default"/>
      </w:rPr>
    </w:lvl>
    <w:lvl w:ilvl="6">
      <w:start w:val="1"/>
      <w:numFmt w:val="lowerRoman"/>
      <w:pStyle w:val="Titre7"/>
      <w:lvlText w:val="%7)"/>
      <w:lvlJc w:val="right"/>
      <w:pPr>
        <w:ind w:left="1296" w:hanging="288"/>
      </w:pPr>
      <w:rPr>
        <w:rFonts w:hint="default"/>
      </w:rPr>
    </w:lvl>
    <w:lvl w:ilvl="7">
      <w:start w:val="1"/>
      <w:numFmt w:val="lowerLetter"/>
      <w:pStyle w:val="Titre8"/>
      <w:lvlText w:val="%8."/>
      <w:lvlJc w:val="left"/>
      <w:pPr>
        <w:ind w:left="1440" w:hanging="432"/>
      </w:pPr>
      <w:rPr>
        <w:rFonts w:hint="default"/>
      </w:rPr>
    </w:lvl>
    <w:lvl w:ilvl="8">
      <w:start w:val="1"/>
      <w:numFmt w:val="lowerRoman"/>
      <w:pStyle w:val="Titre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 w:numId="8" w16cid:durableId="198384752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37126759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2543809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955017500">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770545766">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155222665">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644286741">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24526548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544024086">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935164267">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276863799">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1F11"/>
    <w:rsid w:val="0000518D"/>
    <w:rsid w:val="00012323"/>
    <w:rsid w:val="00012793"/>
    <w:rsid w:val="000139D5"/>
    <w:rsid w:val="000145AE"/>
    <w:rsid w:val="000148A3"/>
    <w:rsid w:val="00014F38"/>
    <w:rsid w:val="00032306"/>
    <w:rsid w:val="0003409F"/>
    <w:rsid w:val="00036893"/>
    <w:rsid w:val="00036DF3"/>
    <w:rsid w:val="0004398A"/>
    <w:rsid w:val="00044718"/>
    <w:rsid w:val="00054CE2"/>
    <w:rsid w:val="00064D86"/>
    <w:rsid w:val="00065A5D"/>
    <w:rsid w:val="0007171B"/>
    <w:rsid w:val="00082418"/>
    <w:rsid w:val="00097AF2"/>
    <w:rsid w:val="00097EF9"/>
    <w:rsid w:val="000A7684"/>
    <w:rsid w:val="000A7A33"/>
    <w:rsid w:val="000B211C"/>
    <w:rsid w:val="000B613D"/>
    <w:rsid w:val="000B6EA8"/>
    <w:rsid w:val="000C096B"/>
    <w:rsid w:val="000D0280"/>
    <w:rsid w:val="000D0F68"/>
    <w:rsid w:val="000D1302"/>
    <w:rsid w:val="000E673A"/>
    <w:rsid w:val="000F2AD7"/>
    <w:rsid w:val="000F310F"/>
    <w:rsid w:val="000F31E5"/>
    <w:rsid w:val="000F6945"/>
    <w:rsid w:val="000F74F5"/>
    <w:rsid w:val="000F78FC"/>
    <w:rsid w:val="0010277A"/>
    <w:rsid w:val="001029D5"/>
    <w:rsid w:val="0010328A"/>
    <w:rsid w:val="00105372"/>
    <w:rsid w:val="001054A6"/>
    <w:rsid w:val="001078A1"/>
    <w:rsid w:val="001111C4"/>
    <w:rsid w:val="00121C66"/>
    <w:rsid w:val="001254E1"/>
    <w:rsid w:val="001301A9"/>
    <w:rsid w:val="001312AD"/>
    <w:rsid w:val="00131E7A"/>
    <w:rsid w:val="0013306D"/>
    <w:rsid w:val="00134846"/>
    <w:rsid w:val="00136962"/>
    <w:rsid w:val="00136E8E"/>
    <w:rsid w:val="001419D4"/>
    <w:rsid w:val="00142E48"/>
    <w:rsid w:val="00143775"/>
    <w:rsid w:val="001633D0"/>
    <w:rsid w:val="00163EA8"/>
    <w:rsid w:val="00172737"/>
    <w:rsid w:val="00172AF6"/>
    <w:rsid w:val="00176CEE"/>
    <w:rsid w:val="00177FD3"/>
    <w:rsid w:val="00181CD0"/>
    <w:rsid w:val="00186DD8"/>
    <w:rsid w:val="00191E57"/>
    <w:rsid w:val="00192B24"/>
    <w:rsid w:val="001933CA"/>
    <w:rsid w:val="001A246E"/>
    <w:rsid w:val="001A2D69"/>
    <w:rsid w:val="001A35EC"/>
    <w:rsid w:val="001A642D"/>
    <w:rsid w:val="001B0149"/>
    <w:rsid w:val="001B13FE"/>
    <w:rsid w:val="001C4148"/>
    <w:rsid w:val="001C6F3E"/>
    <w:rsid w:val="001D475D"/>
    <w:rsid w:val="001E03AE"/>
    <w:rsid w:val="001E11A2"/>
    <w:rsid w:val="00200AC5"/>
    <w:rsid w:val="0020329D"/>
    <w:rsid w:val="002051CB"/>
    <w:rsid w:val="0021197D"/>
    <w:rsid w:val="00220476"/>
    <w:rsid w:val="002206AB"/>
    <w:rsid w:val="00220CAD"/>
    <w:rsid w:val="00224EFF"/>
    <w:rsid w:val="00233431"/>
    <w:rsid w:val="00250875"/>
    <w:rsid w:val="00252CCC"/>
    <w:rsid w:val="0025339D"/>
    <w:rsid w:val="00256C97"/>
    <w:rsid w:val="00260E6A"/>
    <w:rsid w:val="002635D0"/>
    <w:rsid w:val="002649BA"/>
    <w:rsid w:val="0027038C"/>
    <w:rsid w:val="0029005E"/>
    <w:rsid w:val="00291AC4"/>
    <w:rsid w:val="00295CC7"/>
    <w:rsid w:val="00296DD7"/>
    <w:rsid w:val="002A2390"/>
    <w:rsid w:val="002A5D6E"/>
    <w:rsid w:val="002A6EC0"/>
    <w:rsid w:val="002A750E"/>
    <w:rsid w:val="002B644E"/>
    <w:rsid w:val="002C3E22"/>
    <w:rsid w:val="002C45E7"/>
    <w:rsid w:val="002C48CB"/>
    <w:rsid w:val="002C6E83"/>
    <w:rsid w:val="002D1FE4"/>
    <w:rsid w:val="002D72D4"/>
    <w:rsid w:val="002E2A53"/>
    <w:rsid w:val="002E2F8A"/>
    <w:rsid w:val="002E49F2"/>
    <w:rsid w:val="002E6F61"/>
    <w:rsid w:val="002F27B9"/>
    <w:rsid w:val="003008FE"/>
    <w:rsid w:val="0030169D"/>
    <w:rsid w:val="003060EB"/>
    <w:rsid w:val="00307BDA"/>
    <w:rsid w:val="003153EB"/>
    <w:rsid w:val="00321985"/>
    <w:rsid w:val="00331D02"/>
    <w:rsid w:val="00333628"/>
    <w:rsid w:val="00335594"/>
    <w:rsid w:val="00344108"/>
    <w:rsid w:val="003465C9"/>
    <w:rsid w:val="00351205"/>
    <w:rsid w:val="00351C2A"/>
    <w:rsid w:val="0035738B"/>
    <w:rsid w:val="00357A7C"/>
    <w:rsid w:val="003639E2"/>
    <w:rsid w:val="00372247"/>
    <w:rsid w:val="00372F74"/>
    <w:rsid w:val="00384098"/>
    <w:rsid w:val="0038775B"/>
    <w:rsid w:val="00387CD3"/>
    <w:rsid w:val="003919BA"/>
    <w:rsid w:val="003A5C7E"/>
    <w:rsid w:val="003B2027"/>
    <w:rsid w:val="003B35F7"/>
    <w:rsid w:val="003B3B3C"/>
    <w:rsid w:val="003C1030"/>
    <w:rsid w:val="003C3CA5"/>
    <w:rsid w:val="003C4587"/>
    <w:rsid w:val="003C599E"/>
    <w:rsid w:val="003C606E"/>
    <w:rsid w:val="003C74D6"/>
    <w:rsid w:val="003D51F9"/>
    <w:rsid w:val="003E2C40"/>
    <w:rsid w:val="003E434F"/>
    <w:rsid w:val="003F6E8C"/>
    <w:rsid w:val="003F7224"/>
    <w:rsid w:val="004056C4"/>
    <w:rsid w:val="00410560"/>
    <w:rsid w:val="0042316F"/>
    <w:rsid w:val="00427D21"/>
    <w:rsid w:val="004332A3"/>
    <w:rsid w:val="00446620"/>
    <w:rsid w:val="00447F4A"/>
    <w:rsid w:val="00451182"/>
    <w:rsid w:val="00455AF2"/>
    <w:rsid w:val="00456F67"/>
    <w:rsid w:val="004644C2"/>
    <w:rsid w:val="00467F9C"/>
    <w:rsid w:val="00472794"/>
    <w:rsid w:val="00472B41"/>
    <w:rsid w:val="00473B21"/>
    <w:rsid w:val="00473E12"/>
    <w:rsid w:val="00481F4B"/>
    <w:rsid w:val="00490502"/>
    <w:rsid w:val="00497D15"/>
    <w:rsid w:val="004A4B15"/>
    <w:rsid w:val="004A667A"/>
    <w:rsid w:val="004A7DE8"/>
    <w:rsid w:val="004B1B50"/>
    <w:rsid w:val="004B560E"/>
    <w:rsid w:val="004C16DA"/>
    <w:rsid w:val="004D42D1"/>
    <w:rsid w:val="004D44C1"/>
    <w:rsid w:val="004D5DFD"/>
    <w:rsid w:val="004E78C4"/>
    <w:rsid w:val="004F38F9"/>
    <w:rsid w:val="0050403B"/>
    <w:rsid w:val="005056C1"/>
    <w:rsid w:val="00506CB2"/>
    <w:rsid w:val="0051006C"/>
    <w:rsid w:val="00534681"/>
    <w:rsid w:val="005423AB"/>
    <w:rsid w:val="00542A8C"/>
    <w:rsid w:val="005437EC"/>
    <w:rsid w:val="00543F84"/>
    <w:rsid w:val="00546BF6"/>
    <w:rsid w:val="00546E3C"/>
    <w:rsid w:val="00551F83"/>
    <w:rsid w:val="0055339B"/>
    <w:rsid w:val="0056068E"/>
    <w:rsid w:val="00563442"/>
    <w:rsid w:val="0056348E"/>
    <w:rsid w:val="00565B42"/>
    <w:rsid w:val="00580006"/>
    <w:rsid w:val="00586D78"/>
    <w:rsid w:val="005A4E3B"/>
    <w:rsid w:val="005A515A"/>
    <w:rsid w:val="005A5528"/>
    <w:rsid w:val="005A6EBC"/>
    <w:rsid w:val="005A7EEC"/>
    <w:rsid w:val="005B24CD"/>
    <w:rsid w:val="005B35E2"/>
    <w:rsid w:val="005C4CE6"/>
    <w:rsid w:val="005C4D62"/>
    <w:rsid w:val="005D1554"/>
    <w:rsid w:val="005D2A0C"/>
    <w:rsid w:val="005D67D6"/>
    <w:rsid w:val="005D75EB"/>
    <w:rsid w:val="005D7E50"/>
    <w:rsid w:val="005E5129"/>
    <w:rsid w:val="005E58B0"/>
    <w:rsid w:val="005E66AD"/>
    <w:rsid w:val="005F1432"/>
    <w:rsid w:val="00600DC0"/>
    <w:rsid w:val="006045FF"/>
    <w:rsid w:val="006122BA"/>
    <w:rsid w:val="00612487"/>
    <w:rsid w:val="006137B8"/>
    <w:rsid w:val="00614AFB"/>
    <w:rsid w:val="00616116"/>
    <w:rsid w:val="0062748A"/>
    <w:rsid w:val="00627C92"/>
    <w:rsid w:val="006323E9"/>
    <w:rsid w:val="0063274E"/>
    <w:rsid w:val="00635BF5"/>
    <w:rsid w:val="00641269"/>
    <w:rsid w:val="006478BF"/>
    <w:rsid w:val="00652224"/>
    <w:rsid w:val="006530A8"/>
    <w:rsid w:val="00655616"/>
    <w:rsid w:val="00660B19"/>
    <w:rsid w:val="0066273D"/>
    <w:rsid w:val="00671DA5"/>
    <w:rsid w:val="00672C75"/>
    <w:rsid w:val="00674D59"/>
    <w:rsid w:val="00696AEF"/>
    <w:rsid w:val="006A1A0D"/>
    <w:rsid w:val="006A73C1"/>
    <w:rsid w:val="006B1C41"/>
    <w:rsid w:val="006B2290"/>
    <w:rsid w:val="006B2B73"/>
    <w:rsid w:val="006B40E1"/>
    <w:rsid w:val="006C3510"/>
    <w:rsid w:val="006D2BAC"/>
    <w:rsid w:val="006D3216"/>
    <w:rsid w:val="006D5B0F"/>
    <w:rsid w:val="006E0136"/>
    <w:rsid w:val="006E4821"/>
    <w:rsid w:val="006E77D2"/>
    <w:rsid w:val="007022C3"/>
    <w:rsid w:val="00714EF2"/>
    <w:rsid w:val="007163B5"/>
    <w:rsid w:val="00717D88"/>
    <w:rsid w:val="0072585A"/>
    <w:rsid w:val="00726A43"/>
    <w:rsid w:val="0073116C"/>
    <w:rsid w:val="00732B5E"/>
    <w:rsid w:val="00733450"/>
    <w:rsid w:val="00743E94"/>
    <w:rsid w:val="0077751E"/>
    <w:rsid w:val="00781AB2"/>
    <w:rsid w:val="00786056"/>
    <w:rsid w:val="007908B7"/>
    <w:rsid w:val="00790EEB"/>
    <w:rsid w:val="00793058"/>
    <w:rsid w:val="007942D3"/>
    <w:rsid w:val="007A17F3"/>
    <w:rsid w:val="007B2099"/>
    <w:rsid w:val="007B6C09"/>
    <w:rsid w:val="007B7741"/>
    <w:rsid w:val="007B7967"/>
    <w:rsid w:val="007C4951"/>
    <w:rsid w:val="007C7B31"/>
    <w:rsid w:val="007D1F93"/>
    <w:rsid w:val="007E09DA"/>
    <w:rsid w:val="007E0F8A"/>
    <w:rsid w:val="007E40B2"/>
    <w:rsid w:val="007E560F"/>
    <w:rsid w:val="007F1705"/>
    <w:rsid w:val="007F7067"/>
    <w:rsid w:val="007F718D"/>
    <w:rsid w:val="007F7C51"/>
    <w:rsid w:val="008009CC"/>
    <w:rsid w:val="00800C58"/>
    <w:rsid w:val="00801FAD"/>
    <w:rsid w:val="008029A1"/>
    <w:rsid w:val="00805AB9"/>
    <w:rsid w:val="00817001"/>
    <w:rsid w:val="008178B6"/>
    <w:rsid w:val="00817CAF"/>
    <w:rsid w:val="00832D94"/>
    <w:rsid w:val="008338EC"/>
    <w:rsid w:val="008340D3"/>
    <w:rsid w:val="00844BBB"/>
    <w:rsid w:val="008462EB"/>
    <w:rsid w:val="008521C8"/>
    <w:rsid w:val="008533C7"/>
    <w:rsid w:val="00861DB9"/>
    <w:rsid w:val="00865B74"/>
    <w:rsid w:val="00866063"/>
    <w:rsid w:val="00866AF4"/>
    <w:rsid w:val="00870821"/>
    <w:rsid w:val="00882925"/>
    <w:rsid w:val="008843B4"/>
    <w:rsid w:val="008845B0"/>
    <w:rsid w:val="00886A38"/>
    <w:rsid w:val="008974F0"/>
    <w:rsid w:val="00897D27"/>
    <w:rsid w:val="008A1499"/>
    <w:rsid w:val="008A2FDD"/>
    <w:rsid w:val="008B0080"/>
    <w:rsid w:val="008B012A"/>
    <w:rsid w:val="008C7F5C"/>
    <w:rsid w:val="008D0AEA"/>
    <w:rsid w:val="008E04B3"/>
    <w:rsid w:val="008E71F3"/>
    <w:rsid w:val="008F138E"/>
    <w:rsid w:val="0090077E"/>
    <w:rsid w:val="00900B14"/>
    <w:rsid w:val="00904F01"/>
    <w:rsid w:val="00906E17"/>
    <w:rsid w:val="00916115"/>
    <w:rsid w:val="00920367"/>
    <w:rsid w:val="0092184F"/>
    <w:rsid w:val="0092661E"/>
    <w:rsid w:val="00930BA1"/>
    <w:rsid w:val="0093169E"/>
    <w:rsid w:val="009368E9"/>
    <w:rsid w:val="00937534"/>
    <w:rsid w:val="00941B61"/>
    <w:rsid w:val="009505C9"/>
    <w:rsid w:val="00950752"/>
    <w:rsid w:val="00950950"/>
    <w:rsid w:val="00954930"/>
    <w:rsid w:val="00954B1E"/>
    <w:rsid w:val="00954DDA"/>
    <w:rsid w:val="00961F95"/>
    <w:rsid w:val="009636C1"/>
    <w:rsid w:val="00966424"/>
    <w:rsid w:val="00966C8B"/>
    <w:rsid w:val="009673A9"/>
    <w:rsid w:val="00971208"/>
    <w:rsid w:val="00971B8D"/>
    <w:rsid w:val="00974B9D"/>
    <w:rsid w:val="00985007"/>
    <w:rsid w:val="00987B3B"/>
    <w:rsid w:val="0099523B"/>
    <w:rsid w:val="009963E2"/>
    <w:rsid w:val="009A19EC"/>
    <w:rsid w:val="009A2D15"/>
    <w:rsid w:val="009A4851"/>
    <w:rsid w:val="009B1ADF"/>
    <w:rsid w:val="009B43CC"/>
    <w:rsid w:val="009B65C5"/>
    <w:rsid w:val="009B690D"/>
    <w:rsid w:val="009B781E"/>
    <w:rsid w:val="009B7B40"/>
    <w:rsid w:val="009C20BC"/>
    <w:rsid w:val="009C2DE6"/>
    <w:rsid w:val="009D1B2C"/>
    <w:rsid w:val="00A059B1"/>
    <w:rsid w:val="00A111D1"/>
    <w:rsid w:val="00A158C3"/>
    <w:rsid w:val="00A24F59"/>
    <w:rsid w:val="00A275DC"/>
    <w:rsid w:val="00A27C8C"/>
    <w:rsid w:val="00A35FAF"/>
    <w:rsid w:val="00A41100"/>
    <w:rsid w:val="00A431CB"/>
    <w:rsid w:val="00A5574E"/>
    <w:rsid w:val="00A5792E"/>
    <w:rsid w:val="00A630C1"/>
    <w:rsid w:val="00A64B41"/>
    <w:rsid w:val="00A64CCE"/>
    <w:rsid w:val="00A67DC0"/>
    <w:rsid w:val="00A813DC"/>
    <w:rsid w:val="00A83C3B"/>
    <w:rsid w:val="00A83C6B"/>
    <w:rsid w:val="00A84BB7"/>
    <w:rsid w:val="00A97FFE"/>
    <w:rsid w:val="00AA67D5"/>
    <w:rsid w:val="00AA6F92"/>
    <w:rsid w:val="00AB08EA"/>
    <w:rsid w:val="00AB238C"/>
    <w:rsid w:val="00AB6934"/>
    <w:rsid w:val="00AC0CC3"/>
    <w:rsid w:val="00AD17EE"/>
    <w:rsid w:val="00AE237F"/>
    <w:rsid w:val="00AE3E76"/>
    <w:rsid w:val="00AF3214"/>
    <w:rsid w:val="00AF42DE"/>
    <w:rsid w:val="00AF539B"/>
    <w:rsid w:val="00B04B63"/>
    <w:rsid w:val="00B05155"/>
    <w:rsid w:val="00B06660"/>
    <w:rsid w:val="00B07250"/>
    <w:rsid w:val="00B078E3"/>
    <w:rsid w:val="00B10632"/>
    <w:rsid w:val="00B12247"/>
    <w:rsid w:val="00B22DEA"/>
    <w:rsid w:val="00B241DD"/>
    <w:rsid w:val="00B31F11"/>
    <w:rsid w:val="00B3369F"/>
    <w:rsid w:val="00B409F5"/>
    <w:rsid w:val="00B463B5"/>
    <w:rsid w:val="00B5251B"/>
    <w:rsid w:val="00B538A7"/>
    <w:rsid w:val="00B57BE7"/>
    <w:rsid w:val="00B65DDD"/>
    <w:rsid w:val="00B71E3C"/>
    <w:rsid w:val="00B74041"/>
    <w:rsid w:val="00B83B94"/>
    <w:rsid w:val="00B85423"/>
    <w:rsid w:val="00B87D5E"/>
    <w:rsid w:val="00B9141D"/>
    <w:rsid w:val="00B93C13"/>
    <w:rsid w:val="00B94E6C"/>
    <w:rsid w:val="00B95E14"/>
    <w:rsid w:val="00B96AF0"/>
    <w:rsid w:val="00BA0AF9"/>
    <w:rsid w:val="00BB4606"/>
    <w:rsid w:val="00BB4AE1"/>
    <w:rsid w:val="00BD1D95"/>
    <w:rsid w:val="00BE1403"/>
    <w:rsid w:val="00C008E3"/>
    <w:rsid w:val="00C0127D"/>
    <w:rsid w:val="00C12149"/>
    <w:rsid w:val="00C15A1C"/>
    <w:rsid w:val="00C201EF"/>
    <w:rsid w:val="00C23D2F"/>
    <w:rsid w:val="00C25C53"/>
    <w:rsid w:val="00C31B94"/>
    <w:rsid w:val="00C326A3"/>
    <w:rsid w:val="00C32D6A"/>
    <w:rsid w:val="00C36A1A"/>
    <w:rsid w:val="00C40B45"/>
    <w:rsid w:val="00C4348A"/>
    <w:rsid w:val="00C443BD"/>
    <w:rsid w:val="00C451C5"/>
    <w:rsid w:val="00C453DD"/>
    <w:rsid w:val="00C4798A"/>
    <w:rsid w:val="00C53ACE"/>
    <w:rsid w:val="00C760C9"/>
    <w:rsid w:val="00C844C1"/>
    <w:rsid w:val="00C8587C"/>
    <w:rsid w:val="00C9161D"/>
    <w:rsid w:val="00CA0C1D"/>
    <w:rsid w:val="00CA2FAB"/>
    <w:rsid w:val="00CA510D"/>
    <w:rsid w:val="00CA58AE"/>
    <w:rsid w:val="00CA6AA7"/>
    <w:rsid w:val="00CB258D"/>
    <w:rsid w:val="00CB62BD"/>
    <w:rsid w:val="00CB77E9"/>
    <w:rsid w:val="00CD1386"/>
    <w:rsid w:val="00CD25A8"/>
    <w:rsid w:val="00CD783D"/>
    <w:rsid w:val="00CE4234"/>
    <w:rsid w:val="00CE4881"/>
    <w:rsid w:val="00CE7BDD"/>
    <w:rsid w:val="00CF1848"/>
    <w:rsid w:val="00CF4D1F"/>
    <w:rsid w:val="00CF68CD"/>
    <w:rsid w:val="00D12044"/>
    <w:rsid w:val="00D13049"/>
    <w:rsid w:val="00D13F11"/>
    <w:rsid w:val="00D14607"/>
    <w:rsid w:val="00D14BDD"/>
    <w:rsid w:val="00D170D9"/>
    <w:rsid w:val="00D2645B"/>
    <w:rsid w:val="00D33627"/>
    <w:rsid w:val="00D33C73"/>
    <w:rsid w:val="00D33EFC"/>
    <w:rsid w:val="00D347BD"/>
    <w:rsid w:val="00D34BEE"/>
    <w:rsid w:val="00D40DBC"/>
    <w:rsid w:val="00D470E2"/>
    <w:rsid w:val="00D61C85"/>
    <w:rsid w:val="00D645A4"/>
    <w:rsid w:val="00D65465"/>
    <w:rsid w:val="00D725D3"/>
    <w:rsid w:val="00D744A5"/>
    <w:rsid w:val="00D74FDE"/>
    <w:rsid w:val="00D75CA6"/>
    <w:rsid w:val="00D76586"/>
    <w:rsid w:val="00D76A18"/>
    <w:rsid w:val="00D76C5B"/>
    <w:rsid w:val="00D80849"/>
    <w:rsid w:val="00D82E8F"/>
    <w:rsid w:val="00D84520"/>
    <w:rsid w:val="00D870B5"/>
    <w:rsid w:val="00D9094F"/>
    <w:rsid w:val="00D9769C"/>
    <w:rsid w:val="00D97E47"/>
    <w:rsid w:val="00DA7250"/>
    <w:rsid w:val="00DA7559"/>
    <w:rsid w:val="00DA7BE9"/>
    <w:rsid w:val="00DB0121"/>
    <w:rsid w:val="00DB1347"/>
    <w:rsid w:val="00DB3BEF"/>
    <w:rsid w:val="00DB5E0F"/>
    <w:rsid w:val="00DC04BB"/>
    <w:rsid w:val="00DC0A6D"/>
    <w:rsid w:val="00DC2C8E"/>
    <w:rsid w:val="00DD118C"/>
    <w:rsid w:val="00DE067E"/>
    <w:rsid w:val="00DE6375"/>
    <w:rsid w:val="00DE765C"/>
    <w:rsid w:val="00DF7AFF"/>
    <w:rsid w:val="00E017AF"/>
    <w:rsid w:val="00E11246"/>
    <w:rsid w:val="00E17D0F"/>
    <w:rsid w:val="00E20158"/>
    <w:rsid w:val="00E21290"/>
    <w:rsid w:val="00E32533"/>
    <w:rsid w:val="00E35B80"/>
    <w:rsid w:val="00E372B3"/>
    <w:rsid w:val="00E44339"/>
    <w:rsid w:val="00E54574"/>
    <w:rsid w:val="00E5556F"/>
    <w:rsid w:val="00E576F0"/>
    <w:rsid w:val="00E66235"/>
    <w:rsid w:val="00E73ACC"/>
    <w:rsid w:val="00E8040D"/>
    <w:rsid w:val="00E83C24"/>
    <w:rsid w:val="00E8467F"/>
    <w:rsid w:val="00E92671"/>
    <w:rsid w:val="00E9318D"/>
    <w:rsid w:val="00E93F3E"/>
    <w:rsid w:val="00EA0CF3"/>
    <w:rsid w:val="00EA434B"/>
    <w:rsid w:val="00EA498A"/>
    <w:rsid w:val="00EA6227"/>
    <w:rsid w:val="00EB3B93"/>
    <w:rsid w:val="00EB6D9E"/>
    <w:rsid w:val="00EC0839"/>
    <w:rsid w:val="00EC1422"/>
    <w:rsid w:val="00ED5133"/>
    <w:rsid w:val="00EE0E85"/>
    <w:rsid w:val="00EF2F5F"/>
    <w:rsid w:val="00F01BCF"/>
    <w:rsid w:val="00F0405D"/>
    <w:rsid w:val="00F063C2"/>
    <w:rsid w:val="00F06F31"/>
    <w:rsid w:val="00F11DE4"/>
    <w:rsid w:val="00F164C3"/>
    <w:rsid w:val="00F23C7F"/>
    <w:rsid w:val="00F275A1"/>
    <w:rsid w:val="00F27BF5"/>
    <w:rsid w:val="00F37F8A"/>
    <w:rsid w:val="00F42C72"/>
    <w:rsid w:val="00F45CCF"/>
    <w:rsid w:val="00F53193"/>
    <w:rsid w:val="00F5357E"/>
    <w:rsid w:val="00F6586C"/>
    <w:rsid w:val="00F74D60"/>
    <w:rsid w:val="00F76A53"/>
    <w:rsid w:val="00F76F5A"/>
    <w:rsid w:val="00F8292A"/>
    <w:rsid w:val="00F83D9B"/>
    <w:rsid w:val="00F9038B"/>
    <w:rsid w:val="00F92EF3"/>
    <w:rsid w:val="00F94774"/>
    <w:rsid w:val="00FA663B"/>
    <w:rsid w:val="00FB4FCD"/>
    <w:rsid w:val="00FB6391"/>
    <w:rsid w:val="00FC53DB"/>
    <w:rsid w:val="00FD1140"/>
    <w:rsid w:val="00FD2A02"/>
    <w:rsid w:val="00FD48A7"/>
    <w:rsid w:val="00FE19C3"/>
    <w:rsid w:val="00FE25B3"/>
    <w:rsid w:val="00FE5F19"/>
    <w:rsid w:val="00FF458A"/>
    <w:rsid w:val="00FF513F"/>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2885D64"/>
  <w15:docId w15:val="{AA796ED9-03A6-4DE2-BB77-1E947F7435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Titre1">
    <w:name w:val="heading 1"/>
    <w:basedOn w:val="Normal"/>
    <w:next w:val="Titre2"/>
    <w:link w:val="Titre1C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Titre2">
    <w:name w:val="heading 2"/>
    <w:basedOn w:val="Normal"/>
    <w:next w:val="CBDNormalNumber"/>
    <w:link w:val="Titre2C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Titre3">
    <w:name w:val="heading 3"/>
    <w:basedOn w:val="Normal"/>
    <w:next w:val="CBDNormalNumber"/>
    <w:link w:val="Titre3Car"/>
    <w:uiPriority w:val="9"/>
    <w:qFormat/>
    <w:rsid w:val="00866063"/>
    <w:pPr>
      <w:keepNext/>
      <w:keepLines/>
      <w:numPr>
        <w:ilvl w:val="2"/>
        <w:numId w:val="6"/>
      </w:numPr>
      <w:spacing w:before="120" w:after="120"/>
      <w:jc w:val="left"/>
      <w:outlineLvl w:val="2"/>
    </w:pPr>
    <w:rPr>
      <w:rFonts w:eastAsiaTheme="majorEastAsia"/>
      <w:b/>
      <w:bCs/>
    </w:rPr>
  </w:style>
  <w:style w:type="paragraph" w:styleId="Titre4">
    <w:name w:val="heading 4"/>
    <w:basedOn w:val="Normal"/>
    <w:next w:val="CBDNormalNumber"/>
    <w:link w:val="Titre4Car"/>
    <w:uiPriority w:val="9"/>
    <w:qFormat/>
    <w:rsid w:val="00866063"/>
    <w:pPr>
      <w:keepNext/>
      <w:numPr>
        <w:ilvl w:val="3"/>
        <w:numId w:val="6"/>
      </w:numPr>
      <w:spacing w:before="120" w:after="120"/>
      <w:jc w:val="left"/>
      <w:outlineLvl w:val="3"/>
    </w:pPr>
    <w:rPr>
      <w:rFonts w:eastAsiaTheme="majorEastAsia"/>
      <w:b/>
      <w:bCs/>
    </w:rPr>
  </w:style>
  <w:style w:type="paragraph" w:styleId="Titre5">
    <w:name w:val="heading 5"/>
    <w:basedOn w:val="Normal"/>
    <w:next w:val="Normal"/>
    <w:link w:val="Titre5Car"/>
    <w:uiPriority w:val="9"/>
    <w:qFormat/>
    <w:rsid w:val="00866063"/>
    <w:pPr>
      <w:keepNext/>
      <w:numPr>
        <w:ilvl w:val="4"/>
        <w:numId w:val="6"/>
      </w:numPr>
      <w:spacing w:before="120" w:after="120"/>
      <w:jc w:val="left"/>
      <w:outlineLvl w:val="4"/>
    </w:pPr>
    <w:rPr>
      <w:rFonts w:eastAsiaTheme="majorEastAsia"/>
      <w:i/>
      <w:iCs/>
    </w:rPr>
  </w:style>
  <w:style w:type="paragraph" w:styleId="Titre6">
    <w:name w:val="heading 6"/>
    <w:basedOn w:val="Normal"/>
    <w:next w:val="Normal"/>
    <w:link w:val="Titre6C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itre7">
    <w:name w:val="heading 7"/>
    <w:basedOn w:val="Normal"/>
    <w:next w:val="Normal"/>
    <w:link w:val="Titre7C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itre8">
    <w:name w:val="heading 8"/>
    <w:basedOn w:val="Normal"/>
    <w:next w:val="Normal"/>
    <w:link w:val="Titre8C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itre9">
    <w:name w:val="heading 9"/>
    <w:basedOn w:val="Normal"/>
    <w:next w:val="Normal"/>
    <w:link w:val="Titre9Car"/>
    <w:rsid w:val="00866063"/>
    <w:pPr>
      <w:keepNext/>
      <w:widowControl w:val="0"/>
      <w:numPr>
        <w:ilvl w:val="8"/>
        <w:numId w:val="4"/>
      </w:numPr>
      <w:suppressAutoHyphens/>
      <w:jc w:val="left"/>
      <w:outlineLvl w:val="8"/>
    </w:pPr>
    <w:rPr>
      <w:snapToGrid w:val="0"/>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eastAsia="SimSun" w:hAnsi="Lucida Grande" w:cs="Lucida Grande"/>
      <w:sz w:val="18"/>
      <w:szCs w:val="18"/>
      <w:lang w:val="en-GB"/>
    </w:rPr>
  </w:style>
  <w:style w:type="character" w:styleId="Textedelespacerserv">
    <w:name w:val="Placeholder Text"/>
    <w:basedOn w:val="Policepardfaut"/>
    <w:uiPriority w:val="99"/>
    <w:semiHidden/>
    <w:rsid w:val="00105372"/>
    <w:rPr>
      <w:color w:val="808080"/>
      <w:lang w:val="en-GB"/>
    </w:rPr>
  </w:style>
  <w:style w:type="paragraph" w:styleId="En-tte">
    <w:name w:val="header"/>
    <w:basedOn w:val="Normal"/>
    <w:link w:val="En-tteCar"/>
    <w:rsid w:val="00866063"/>
    <w:pPr>
      <w:pBdr>
        <w:bottom w:val="single" w:sz="4" w:space="1" w:color="auto"/>
      </w:pBdr>
      <w:tabs>
        <w:tab w:val="center" w:pos="4680"/>
        <w:tab w:val="right" w:pos="9360"/>
      </w:tabs>
      <w:jc w:val="left"/>
    </w:pPr>
    <w:rPr>
      <w:sz w:val="20"/>
    </w:rPr>
  </w:style>
  <w:style w:type="character" w:customStyle="1" w:styleId="En-tteCar">
    <w:name w:val="En-tête Car"/>
    <w:basedOn w:val="Policepardfaut"/>
    <w:link w:val="En-tte"/>
    <w:rsid w:val="00866063"/>
    <w:rPr>
      <w:rFonts w:ascii="Times New Roman" w:eastAsia="SimSun" w:hAnsi="Times New Roman" w:cs="Times New Roman"/>
      <w:sz w:val="20"/>
      <w:szCs w:val="22"/>
      <w:lang w:val="en-GB"/>
    </w:rPr>
  </w:style>
  <w:style w:type="paragraph" w:styleId="Pieddepage">
    <w:name w:val="footer"/>
    <w:basedOn w:val="Normal"/>
    <w:link w:val="PieddepageCar"/>
    <w:uiPriority w:val="99"/>
    <w:rsid w:val="00866063"/>
    <w:pPr>
      <w:tabs>
        <w:tab w:val="center" w:pos="4680"/>
        <w:tab w:val="right" w:pos="9360"/>
      </w:tabs>
    </w:pPr>
    <w:rPr>
      <w:sz w:val="20"/>
    </w:rPr>
  </w:style>
  <w:style w:type="character" w:customStyle="1" w:styleId="PieddepageCar">
    <w:name w:val="Pied de page Car"/>
    <w:basedOn w:val="Policepardfaut"/>
    <w:link w:val="Pieddepage"/>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Titre1Car">
    <w:name w:val="Titre 1 Car"/>
    <w:basedOn w:val="Policepardfaut"/>
    <w:link w:val="Titre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Corpsdetexte">
    <w:name w:val="Body Text"/>
    <w:basedOn w:val="Normal"/>
    <w:link w:val="CorpsdetexteC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CorpsdetexteCar">
    <w:name w:val="Corps de texte Car"/>
    <w:basedOn w:val="Policepardfaut"/>
    <w:link w:val="Corpsdetexte"/>
    <w:uiPriority w:val="99"/>
    <w:rsid w:val="00866063"/>
    <w:rPr>
      <w:rFonts w:eastAsiaTheme="minorHAnsi"/>
      <w:kern w:val="2"/>
      <w:sz w:val="22"/>
      <w:szCs w:val="22"/>
      <w:lang w:val="en-GB"/>
      <w14:ligatures w14:val="standardContextual"/>
    </w:rPr>
  </w:style>
  <w:style w:type="paragraph" w:styleId="Retraitcorpsdetexte">
    <w:name w:val="Body Text Indent"/>
    <w:basedOn w:val="Normal"/>
    <w:link w:val="RetraitcorpsdetexteCar"/>
    <w:rsid w:val="007E09DA"/>
    <w:pPr>
      <w:spacing w:before="120" w:after="120"/>
      <w:ind w:left="1440" w:hanging="720"/>
      <w:jc w:val="left"/>
    </w:pPr>
  </w:style>
  <w:style w:type="character" w:customStyle="1" w:styleId="RetraitcorpsdetexteCar">
    <w:name w:val="Retrait corps de texte Car"/>
    <w:basedOn w:val="Policepardfaut"/>
    <w:link w:val="Retraitcorpsdetexte"/>
    <w:rsid w:val="007E09DA"/>
    <w:rPr>
      <w:rFonts w:ascii="Times New Roman" w:eastAsia="SimSun" w:hAnsi="Times New Roman" w:cs="Times New Roman"/>
      <w:sz w:val="22"/>
      <w:szCs w:val="22"/>
      <w:lang w:val="en-GB"/>
    </w:rPr>
  </w:style>
  <w:style w:type="character" w:styleId="Marquedecommentaire">
    <w:name w:val="annotation reference"/>
    <w:basedOn w:val="Policepardfaut"/>
    <w:uiPriority w:val="99"/>
    <w:semiHidden/>
    <w:unhideWhenUsed/>
    <w:rsid w:val="00866063"/>
    <w:rPr>
      <w:sz w:val="16"/>
      <w:szCs w:val="16"/>
      <w:lang w:val="en-GB"/>
    </w:rPr>
  </w:style>
  <w:style w:type="paragraph" w:styleId="Commentaire">
    <w:name w:val="annotation text"/>
    <w:basedOn w:val="Normal"/>
    <w:link w:val="CommentaireCar"/>
    <w:uiPriority w:val="99"/>
    <w:rsid w:val="00866063"/>
    <w:rPr>
      <w:sz w:val="20"/>
      <w:szCs w:val="20"/>
    </w:rPr>
  </w:style>
  <w:style w:type="character" w:customStyle="1" w:styleId="CommentaireCar">
    <w:name w:val="Commentaire Car"/>
    <w:basedOn w:val="Policepardfaut"/>
    <w:link w:val="Commentaire"/>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semiHidden/>
    <w:rsid w:val="007E09DA"/>
    <w:rPr>
      <w:vertAlign w:val="superscript"/>
      <w:lang w:val="en-GB"/>
    </w:rPr>
  </w:style>
  <w:style w:type="paragraph" w:styleId="Notedefin">
    <w:name w:val="endnote text"/>
    <w:basedOn w:val="Normal"/>
    <w:link w:val="NotedefinCar"/>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semiHidden/>
    <w:rsid w:val="007E09DA"/>
    <w:rPr>
      <w:rFonts w:ascii="Courier New" w:eastAsia="SimSun" w:hAnsi="Courier New" w:cs="Times New Roman"/>
      <w:sz w:val="22"/>
      <w:szCs w:val="22"/>
      <w:lang w:val="en-GB"/>
    </w:rPr>
  </w:style>
  <w:style w:type="character" w:styleId="Lienhypertextesuivivisit">
    <w:name w:val="FollowedHyperlink"/>
    <w:rsid w:val="007E09DA"/>
    <w:rPr>
      <w:color w:val="800080"/>
      <w:u w:val="single"/>
      <w:lang w:val="en-GB"/>
    </w:rPr>
  </w:style>
  <w:style w:type="character" w:styleId="Appelnotedebasdep">
    <w:name w:val="footnote reference"/>
    <w:basedOn w:val="Policepardfaut"/>
    <w:uiPriority w:val="99"/>
    <w:semiHidden/>
    <w:unhideWhenUsed/>
    <w:rsid w:val="00866063"/>
    <w:rPr>
      <w:vertAlign w:val="superscript"/>
      <w:lang w:val="en-GB"/>
    </w:rPr>
  </w:style>
  <w:style w:type="paragraph" w:styleId="Notedebasdepage">
    <w:name w:val="footnote text"/>
    <w:basedOn w:val="Normal"/>
    <w:link w:val="NotedebasdepageCar"/>
    <w:uiPriority w:val="99"/>
    <w:semiHidden/>
    <w:unhideWhenUsed/>
    <w:rsid w:val="00866063"/>
    <w:pPr>
      <w:jc w:val="left"/>
    </w:pPr>
    <w:rPr>
      <w:sz w:val="18"/>
      <w:szCs w:val="20"/>
    </w:rPr>
  </w:style>
  <w:style w:type="character" w:customStyle="1" w:styleId="NotedebasdepageCar">
    <w:name w:val="Note de bas de page Car"/>
    <w:basedOn w:val="Policepardfaut"/>
    <w:link w:val="Notedebasdepage"/>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pPr>
  </w:style>
  <w:style w:type="paragraph" w:customStyle="1" w:styleId="Heading1multiline">
    <w:name w:val="Heading 1 (multiline)"/>
    <w:basedOn w:val="Titre1"/>
    <w:rsid w:val="007E09DA"/>
    <w:pPr>
      <w:ind w:left="1843" w:right="996"/>
    </w:pPr>
  </w:style>
  <w:style w:type="paragraph" w:customStyle="1" w:styleId="Heading2multiline">
    <w:name w:val="Heading 2 (multiline)"/>
    <w:basedOn w:val="Titre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pPr>
  </w:style>
  <w:style w:type="character" w:customStyle="1" w:styleId="Titre4Car">
    <w:name w:val="Titre 4 Car"/>
    <w:basedOn w:val="Policepardfaut"/>
    <w:link w:val="Titre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Titre4"/>
    <w:rsid w:val="007E09DA"/>
    <w:pPr>
      <w:ind w:left="720"/>
      <w:outlineLvl w:val="9"/>
    </w:pPr>
  </w:style>
  <w:style w:type="character" w:customStyle="1" w:styleId="Titre5Car">
    <w:name w:val="Titre 5 Car"/>
    <w:basedOn w:val="Policepardfaut"/>
    <w:link w:val="Titre5"/>
    <w:uiPriority w:val="9"/>
    <w:rsid w:val="00866063"/>
    <w:rPr>
      <w:rFonts w:ascii="Times New Roman" w:eastAsiaTheme="majorEastAsia" w:hAnsi="Times New Roman" w:cs="Times New Roman"/>
      <w:i/>
      <w:iCs/>
      <w:sz w:val="22"/>
      <w:szCs w:val="22"/>
      <w:lang w:val="en-GB"/>
    </w:rPr>
  </w:style>
  <w:style w:type="character" w:customStyle="1" w:styleId="Titre6Car">
    <w:name w:val="Titre 6 Car"/>
    <w:basedOn w:val="Policepardfaut"/>
    <w:link w:val="Titre6"/>
    <w:rsid w:val="00866063"/>
    <w:rPr>
      <w:rFonts w:ascii="Times New Roman" w:eastAsia="SimSun" w:hAnsi="Times New Roman" w:cs="Times New Roman"/>
      <w:bCs/>
      <w:szCs w:val="22"/>
      <w:lang w:val="en-GB"/>
    </w:rPr>
  </w:style>
  <w:style w:type="character" w:customStyle="1" w:styleId="Titre7Car">
    <w:name w:val="Titre 7 Car"/>
    <w:basedOn w:val="Policepardfaut"/>
    <w:link w:val="Titre7"/>
    <w:rsid w:val="00866063"/>
    <w:rPr>
      <w:rFonts w:ascii="Times New Roman" w:eastAsia="SimSun" w:hAnsi="Times New Roman" w:cs="Times New Roman"/>
      <w:b/>
      <w:snapToGrid w:val="0"/>
      <w:sz w:val="22"/>
      <w:szCs w:val="22"/>
      <w:u w:val="single"/>
      <w:lang w:val="en-GB"/>
    </w:rPr>
  </w:style>
  <w:style w:type="character" w:customStyle="1" w:styleId="Titre8Car">
    <w:name w:val="Titre 8 Car"/>
    <w:basedOn w:val="Policepardfaut"/>
    <w:link w:val="Titre8"/>
    <w:rsid w:val="00866063"/>
    <w:rPr>
      <w:rFonts w:ascii="Times New Roman" w:eastAsia="SimSun" w:hAnsi="Times New Roman" w:cs="Times New Roman"/>
      <w:b/>
      <w:snapToGrid w:val="0"/>
      <w:sz w:val="22"/>
      <w:szCs w:val="22"/>
      <w:u w:val="single"/>
      <w:lang w:val="en-GB"/>
    </w:rPr>
  </w:style>
  <w:style w:type="character" w:customStyle="1" w:styleId="Titre9Car">
    <w:name w:val="Titre 9 Car"/>
    <w:basedOn w:val="Policepardfaut"/>
    <w:link w:val="Titre9"/>
    <w:rsid w:val="00866063"/>
    <w:rPr>
      <w:rFonts w:ascii="Times New Roman" w:eastAsia="SimSun" w:hAnsi="Times New Roman" w:cs="Times New Roman"/>
      <w:snapToGrid w:val="0"/>
      <w:sz w:val="22"/>
      <w:szCs w:val="22"/>
      <w:u w:val="single"/>
      <w:lang w:val="en-GB"/>
    </w:rPr>
  </w:style>
  <w:style w:type="character" w:styleId="Numrodepage">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Titre2"/>
    <w:qFormat/>
    <w:rsid w:val="0093169E"/>
    <w:pPr>
      <w:outlineLvl w:val="9"/>
    </w:pPr>
    <w:rPr>
      <w:i/>
    </w:rPr>
  </w:style>
  <w:style w:type="paragraph" w:styleId="TitreTR">
    <w:name w:val="toa heading"/>
    <w:basedOn w:val="Normal"/>
    <w:next w:val="Normal"/>
    <w:semiHidden/>
    <w:rsid w:val="007E09DA"/>
    <w:pPr>
      <w:spacing w:before="120"/>
    </w:pPr>
    <w:rPr>
      <w:rFonts w:cs="Arial"/>
      <w:b/>
      <w:bCs/>
      <w:sz w:val="24"/>
    </w:rPr>
  </w:style>
  <w:style w:type="paragraph" w:styleId="TM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M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M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M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M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M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M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M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M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Lienhypertexte">
    <w:name w:val="Hyperlink"/>
    <w:basedOn w:val="Policepardfau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aragraphedeliste">
    <w:name w:val="List Paragraph"/>
    <w:basedOn w:val="Normal"/>
    <w:uiPriority w:val="34"/>
    <w:qFormat/>
    <w:rsid w:val="00866063"/>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table" w:customStyle="1" w:styleId="TableGrid1">
    <w:name w:val="Table Grid1"/>
    <w:basedOn w:val="TableauNormal"/>
    <w:next w:val="Grilledutableau"/>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Notedebasdepage"/>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Objetducommentaire">
    <w:name w:val="annotation subject"/>
    <w:basedOn w:val="Commentaire"/>
    <w:next w:val="Commentaire"/>
    <w:link w:val="ObjetducommentaireCar"/>
    <w:uiPriority w:val="99"/>
    <w:semiHidden/>
    <w:unhideWhenUsed/>
    <w:rsid w:val="00866063"/>
    <w:rPr>
      <w:b/>
      <w:bCs/>
    </w:rPr>
  </w:style>
  <w:style w:type="character" w:customStyle="1" w:styleId="ObjetducommentaireCar">
    <w:name w:val="Objet du commentaire Car"/>
    <w:basedOn w:val="CommentaireCar"/>
    <w:link w:val="Objetducommentaire"/>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e">
    <w:name w:val="List"/>
    <w:basedOn w:val="Normal"/>
    <w:semiHidden/>
    <w:rsid w:val="00866063"/>
    <w:pPr>
      <w:contextualSpacing/>
    </w:pPr>
  </w:style>
  <w:style w:type="numbering" w:customStyle="1" w:styleId="ListCBD">
    <w:name w:val="ListCBD"/>
    <w:basedOn w:val="Aucuneliste"/>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ie">
    <w:name w:val="Bibliography"/>
    <w:basedOn w:val="Normal"/>
    <w:next w:val="Normal"/>
    <w:uiPriority w:val="37"/>
    <w:semiHidden/>
    <w:unhideWhenUsed/>
    <w:rsid w:val="00A111D1"/>
  </w:style>
  <w:style w:type="paragraph" w:styleId="Normalcentr">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Corpsdetexte2">
    <w:name w:val="Body Text 2"/>
    <w:basedOn w:val="Normal"/>
    <w:link w:val="Corpsdetexte2Car"/>
    <w:uiPriority w:val="99"/>
    <w:semiHidden/>
    <w:unhideWhenUsed/>
    <w:rsid w:val="00A111D1"/>
    <w:pPr>
      <w:spacing w:after="120" w:line="480" w:lineRule="auto"/>
    </w:pPr>
  </w:style>
  <w:style w:type="character" w:customStyle="1" w:styleId="Corpsdetexte2Car">
    <w:name w:val="Corps de texte 2 Car"/>
    <w:basedOn w:val="Policepardfaut"/>
    <w:link w:val="Corpsdetexte2"/>
    <w:uiPriority w:val="99"/>
    <w:semiHidden/>
    <w:rsid w:val="00A111D1"/>
    <w:rPr>
      <w:rFonts w:ascii="Times New Roman" w:eastAsia="SimSun" w:hAnsi="Times New Roman" w:cs="Times New Roman"/>
      <w:sz w:val="22"/>
      <w:szCs w:val="22"/>
      <w:lang w:val="en-GB"/>
    </w:rPr>
  </w:style>
  <w:style w:type="paragraph" w:styleId="Corpsdetexte3">
    <w:name w:val="Body Text 3"/>
    <w:basedOn w:val="Normal"/>
    <w:link w:val="Corpsdetexte3Car"/>
    <w:uiPriority w:val="99"/>
    <w:semiHidden/>
    <w:unhideWhenUsed/>
    <w:rsid w:val="00A111D1"/>
    <w:pPr>
      <w:spacing w:after="120"/>
    </w:pPr>
    <w:rPr>
      <w:sz w:val="16"/>
      <w:szCs w:val="16"/>
    </w:rPr>
  </w:style>
  <w:style w:type="character" w:customStyle="1" w:styleId="Corpsdetexte3Car">
    <w:name w:val="Corps de texte 3 Car"/>
    <w:basedOn w:val="Policepardfaut"/>
    <w:link w:val="Corpsdetexte3"/>
    <w:uiPriority w:val="99"/>
    <w:semiHidden/>
    <w:rsid w:val="00A111D1"/>
    <w:rPr>
      <w:rFonts w:ascii="Times New Roman" w:eastAsia="SimSun" w:hAnsi="Times New Roman" w:cs="Times New Roman"/>
      <w:sz w:val="16"/>
      <w:szCs w:val="16"/>
      <w:lang w:val="en-GB"/>
    </w:rPr>
  </w:style>
  <w:style w:type="paragraph" w:styleId="Retrait1religne">
    <w:name w:val="Body Text First Indent"/>
    <w:basedOn w:val="Corpsdetexte"/>
    <w:link w:val="Retrait1religne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Retrait1religneCar">
    <w:name w:val="Retrait 1re ligne Car"/>
    <w:basedOn w:val="CorpsdetexteCar"/>
    <w:link w:val="Retrait1religne"/>
    <w:uiPriority w:val="99"/>
    <w:semiHidden/>
    <w:rsid w:val="00A111D1"/>
    <w:rPr>
      <w:rFonts w:ascii="Times New Roman" w:eastAsia="SimSun" w:hAnsi="Times New Roman" w:cs="Times New Roman"/>
      <w:kern w:val="2"/>
      <w:sz w:val="22"/>
      <w:szCs w:val="22"/>
      <w:lang w:val="en-GB"/>
      <w14:ligatures w14:val="standardContextual"/>
    </w:rPr>
  </w:style>
  <w:style w:type="paragraph" w:styleId="Retraitcorpset1relig">
    <w:name w:val="Body Text First Indent 2"/>
    <w:basedOn w:val="Retraitcorpsdetexte"/>
    <w:link w:val="Retraitcorpset1religCar"/>
    <w:uiPriority w:val="99"/>
    <w:semiHidden/>
    <w:unhideWhenUsed/>
    <w:rsid w:val="00A111D1"/>
    <w:pPr>
      <w:spacing w:before="0" w:after="0"/>
      <w:ind w:left="360" w:firstLine="360"/>
      <w:jc w:val="both"/>
    </w:pPr>
  </w:style>
  <w:style w:type="character" w:customStyle="1" w:styleId="Retraitcorpset1religCar">
    <w:name w:val="Retrait corps et 1re lig. Car"/>
    <w:basedOn w:val="RetraitcorpsdetexteCar"/>
    <w:link w:val="Retraitcorpset1relig"/>
    <w:uiPriority w:val="99"/>
    <w:semiHidden/>
    <w:rsid w:val="00A111D1"/>
    <w:rPr>
      <w:rFonts w:ascii="Times New Roman" w:eastAsia="SimSun" w:hAnsi="Times New Roman" w:cs="Times New Roman"/>
      <w:sz w:val="22"/>
      <w:szCs w:val="22"/>
      <w:lang w:val="en-GB"/>
    </w:rPr>
  </w:style>
  <w:style w:type="paragraph" w:styleId="Retraitcorpsdetexte2">
    <w:name w:val="Body Text Indent 2"/>
    <w:basedOn w:val="Normal"/>
    <w:link w:val="Retraitcorpsdetexte2Car"/>
    <w:uiPriority w:val="99"/>
    <w:semiHidden/>
    <w:unhideWhenUsed/>
    <w:rsid w:val="00A111D1"/>
    <w:pPr>
      <w:spacing w:after="120" w:line="480" w:lineRule="auto"/>
      <w:ind w:left="283"/>
    </w:pPr>
  </w:style>
  <w:style w:type="character" w:customStyle="1" w:styleId="Retraitcorpsdetexte2Car">
    <w:name w:val="Retrait corps de texte 2 Car"/>
    <w:basedOn w:val="Policepardfaut"/>
    <w:link w:val="Retraitcorpsdetexte2"/>
    <w:uiPriority w:val="99"/>
    <w:semiHidden/>
    <w:rsid w:val="00A111D1"/>
    <w:rPr>
      <w:rFonts w:ascii="Times New Roman" w:eastAsia="SimSun" w:hAnsi="Times New Roman" w:cs="Times New Roman"/>
      <w:sz w:val="22"/>
      <w:szCs w:val="22"/>
      <w:lang w:val="en-GB"/>
    </w:rPr>
  </w:style>
  <w:style w:type="paragraph" w:styleId="Retraitcorpsdetexte3">
    <w:name w:val="Body Text Indent 3"/>
    <w:basedOn w:val="Normal"/>
    <w:link w:val="Retraitcorpsdetexte3Car"/>
    <w:uiPriority w:val="99"/>
    <w:semiHidden/>
    <w:unhideWhenUsed/>
    <w:rsid w:val="00A111D1"/>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A111D1"/>
    <w:rPr>
      <w:rFonts w:ascii="Times New Roman" w:eastAsia="SimSun" w:hAnsi="Times New Roman" w:cs="Times New Roman"/>
      <w:sz w:val="16"/>
      <w:szCs w:val="16"/>
      <w:lang w:val="en-GB"/>
    </w:rPr>
  </w:style>
  <w:style w:type="character" w:styleId="Titredulivre">
    <w:name w:val="Book Title"/>
    <w:basedOn w:val="Policepardfaut"/>
    <w:uiPriority w:val="33"/>
    <w:qFormat/>
    <w:rsid w:val="00A111D1"/>
    <w:rPr>
      <w:b/>
      <w:bCs/>
      <w:i/>
      <w:iCs/>
      <w:spacing w:val="5"/>
      <w:lang w:val="en-GB"/>
    </w:rPr>
  </w:style>
  <w:style w:type="paragraph" w:styleId="Formuledepolitesse">
    <w:name w:val="Closing"/>
    <w:basedOn w:val="Normal"/>
    <w:link w:val="FormuledepolitesseCar"/>
    <w:uiPriority w:val="99"/>
    <w:semiHidden/>
    <w:unhideWhenUsed/>
    <w:rsid w:val="00A111D1"/>
    <w:pPr>
      <w:ind w:left="4252"/>
    </w:pPr>
  </w:style>
  <w:style w:type="character" w:customStyle="1" w:styleId="FormuledepolitesseCar">
    <w:name w:val="Formule de politesse Car"/>
    <w:basedOn w:val="Policepardfaut"/>
    <w:link w:val="Formuledepolitesse"/>
    <w:uiPriority w:val="99"/>
    <w:semiHidden/>
    <w:rsid w:val="00A111D1"/>
    <w:rPr>
      <w:rFonts w:ascii="Times New Roman" w:eastAsia="SimSun" w:hAnsi="Times New Roman" w:cs="Times New Roman"/>
      <w:sz w:val="22"/>
      <w:szCs w:val="22"/>
      <w:lang w:val="en-GB"/>
    </w:rPr>
  </w:style>
  <w:style w:type="table" w:styleId="Grillecouleur">
    <w:name w:val="Colorful Grid"/>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couleur-Accent1">
    <w:name w:val="Colorful Grid Accent 1"/>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couleur-Accent2">
    <w:name w:val="Colorful Grid Accent 2"/>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couleur-Accent3">
    <w:name w:val="Colorful Grid Accent 3"/>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couleur-Accent4">
    <w:name w:val="Colorful Grid Accent 4"/>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couleur-Accent5">
    <w:name w:val="Colorful Grid Accent 5"/>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couleur-Accent6">
    <w:name w:val="Colorful Grid Accent 6"/>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stecouleur">
    <w:name w:val="Colorful List"/>
    <w:basedOn w:val="Tableau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stecouleur-Accent1">
    <w:name w:val="Colorful List Accent 1"/>
    <w:basedOn w:val="Tableau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Listecouleur-Accent2">
    <w:name w:val="Colorful List Accent 2"/>
    <w:basedOn w:val="Tableau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Listecouleur-Accent3">
    <w:name w:val="Colorful List Accent 3"/>
    <w:basedOn w:val="Tableau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Listecouleur-Accent4">
    <w:name w:val="Colorful List Accent 4"/>
    <w:basedOn w:val="Tableau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Listecouleur-Accent5">
    <w:name w:val="Colorful List Accent 5"/>
    <w:basedOn w:val="Tableau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Listecouleur-Accent6">
    <w:name w:val="Colorful List Accent 6"/>
    <w:basedOn w:val="Tableau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Tramecouleur">
    <w:name w:val="Colorful Shading"/>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Tramecouleur-Accent1">
    <w:name w:val="Colorful Shading Accent 1"/>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Tramecouleur-Accent2">
    <w:name w:val="Colorful Shading Accent 2"/>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Tramecouleur-Accent3">
    <w:name w:val="Colorful Shading Accent 3"/>
    <w:basedOn w:val="Tableau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Tramecouleur-Accent4">
    <w:name w:val="Colorful Shading Accent 4"/>
    <w:basedOn w:val="Tableau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Tramecouleur-Accent5">
    <w:name w:val="Colorful Shading Accent 5"/>
    <w:basedOn w:val="Tableau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Tramecouleur-Accent6">
    <w:name w:val="Colorful Shading Accent 6"/>
    <w:basedOn w:val="Tableau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Listefonce">
    <w:name w:val="Dark List"/>
    <w:basedOn w:val="Tableau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Listefonce-Accent1">
    <w:name w:val="Dark List Accent 1"/>
    <w:basedOn w:val="Tableau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Listefonce-Accent2">
    <w:name w:val="Dark List Accent 2"/>
    <w:basedOn w:val="Tableau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Listefonce-Accent3">
    <w:name w:val="Dark List Accent 3"/>
    <w:basedOn w:val="Tableau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Listefonce-Accent4">
    <w:name w:val="Dark List Accent 4"/>
    <w:basedOn w:val="Tableau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Listefonce-Accent5">
    <w:name w:val="Dark List Accent 5"/>
    <w:basedOn w:val="Tableau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Listefonce-Accent6">
    <w:name w:val="Dark List Accent 6"/>
    <w:basedOn w:val="Tableau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ar"/>
    <w:uiPriority w:val="99"/>
    <w:semiHidden/>
    <w:unhideWhenUsed/>
    <w:rsid w:val="00A111D1"/>
  </w:style>
  <w:style w:type="character" w:customStyle="1" w:styleId="DateCar">
    <w:name w:val="Date Car"/>
    <w:basedOn w:val="Policepardfaut"/>
    <w:link w:val="Date"/>
    <w:uiPriority w:val="99"/>
    <w:semiHidden/>
    <w:rsid w:val="00A111D1"/>
    <w:rPr>
      <w:rFonts w:ascii="Times New Roman" w:eastAsia="SimSun" w:hAnsi="Times New Roman" w:cs="Times New Roman"/>
      <w:sz w:val="22"/>
      <w:szCs w:val="22"/>
      <w:lang w:val="en-GB"/>
    </w:rPr>
  </w:style>
  <w:style w:type="paragraph" w:styleId="Explorateurdedocuments">
    <w:name w:val="Document Map"/>
    <w:basedOn w:val="Normal"/>
    <w:link w:val="ExplorateurdedocumentsCar"/>
    <w:uiPriority w:val="99"/>
    <w:semiHidden/>
    <w:unhideWhenUsed/>
    <w:rsid w:val="00A111D1"/>
    <w:rPr>
      <w:rFonts w:ascii="Segoe UI" w:hAnsi="Segoe UI" w:cs="Segoe UI"/>
      <w:sz w:val="16"/>
      <w:szCs w:val="16"/>
    </w:rPr>
  </w:style>
  <w:style w:type="character" w:customStyle="1" w:styleId="ExplorateurdedocumentsCar">
    <w:name w:val="Explorateur de documents Car"/>
    <w:basedOn w:val="Policepardfaut"/>
    <w:link w:val="Explorateurdedocuments"/>
    <w:uiPriority w:val="99"/>
    <w:semiHidden/>
    <w:rsid w:val="00A111D1"/>
    <w:rPr>
      <w:rFonts w:ascii="Segoe UI" w:eastAsia="SimSun" w:hAnsi="Segoe UI" w:cs="Segoe UI"/>
      <w:sz w:val="16"/>
      <w:szCs w:val="16"/>
      <w:lang w:val="en-GB"/>
    </w:rPr>
  </w:style>
  <w:style w:type="paragraph" w:styleId="Signaturelectronique">
    <w:name w:val="E-mail Signature"/>
    <w:basedOn w:val="Normal"/>
    <w:link w:val="SignaturelectroniqueCar"/>
    <w:uiPriority w:val="99"/>
    <w:semiHidden/>
    <w:unhideWhenUsed/>
    <w:rsid w:val="00A111D1"/>
  </w:style>
  <w:style w:type="character" w:customStyle="1" w:styleId="SignaturelectroniqueCar">
    <w:name w:val="Signature électronique Car"/>
    <w:basedOn w:val="Policepardfaut"/>
    <w:link w:val="Signaturelectronique"/>
    <w:uiPriority w:val="99"/>
    <w:semiHidden/>
    <w:rsid w:val="00A111D1"/>
    <w:rPr>
      <w:rFonts w:ascii="Times New Roman" w:eastAsia="SimSun" w:hAnsi="Times New Roman" w:cs="Times New Roman"/>
      <w:sz w:val="22"/>
      <w:szCs w:val="22"/>
      <w:lang w:val="en-GB"/>
    </w:rPr>
  </w:style>
  <w:style w:type="character" w:styleId="Accentuation">
    <w:name w:val="Emphasis"/>
    <w:basedOn w:val="Policepardfaut"/>
    <w:uiPriority w:val="20"/>
    <w:qFormat/>
    <w:rsid w:val="00A111D1"/>
    <w:rPr>
      <w:i/>
      <w:iCs/>
      <w:lang w:val="en-GB"/>
    </w:rPr>
  </w:style>
  <w:style w:type="paragraph" w:styleId="Adressedestinatai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Adresseexpditeur">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eauGrille1Clair">
    <w:name w:val="Grid Table 1 Light"/>
    <w:basedOn w:val="Tableau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eauGrille1Clair-Accentuation1">
    <w:name w:val="Grid Table 1 Light Accent 1"/>
    <w:basedOn w:val="Tableau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eauGrille1Clair-Accentuation2">
    <w:name w:val="Grid Table 1 Light Accent 2"/>
    <w:basedOn w:val="Tableau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eauGrille1Clair-Accentuation3">
    <w:name w:val="Grid Table 1 Light Accent 3"/>
    <w:basedOn w:val="Tableau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eauGrille1Clair-Accentuation4">
    <w:name w:val="Grid Table 1 Light Accent 4"/>
    <w:basedOn w:val="Tableau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eauGrille1Clair-Accentuation6">
    <w:name w:val="Grid Table 1 Light Accent 6"/>
    <w:basedOn w:val="Tableau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eauGrille2">
    <w:name w:val="Grid Table 2"/>
    <w:basedOn w:val="Tableau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2-Accentuation1">
    <w:name w:val="Grid Table 2 Accent 1"/>
    <w:basedOn w:val="Tableau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2-Accentuation2">
    <w:name w:val="Grid Table 2 Accent 2"/>
    <w:basedOn w:val="Tableau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2-Accentuation3">
    <w:name w:val="Grid Table 2 Accent 3"/>
    <w:basedOn w:val="Tableau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2-Accentuation4">
    <w:name w:val="Grid Table 2 Accent 4"/>
    <w:basedOn w:val="Tableau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2-Accentuation5">
    <w:name w:val="Grid Table 2 Accent 5"/>
    <w:basedOn w:val="Tableau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2-Accentuation6">
    <w:name w:val="Grid Table 2 Accent 6"/>
    <w:basedOn w:val="Tableau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3">
    <w:name w:val="Grid Table 3"/>
    <w:basedOn w:val="Tableau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3-Accentuation1">
    <w:name w:val="Grid Table 3 Accent 1"/>
    <w:basedOn w:val="Tableau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3-Accentuation2">
    <w:name w:val="Grid Table 3 Accent 2"/>
    <w:basedOn w:val="Tableau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3-Accentuation3">
    <w:name w:val="Grid Table 3 Accent 3"/>
    <w:basedOn w:val="Tableau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3-Accentuation4">
    <w:name w:val="Grid Table 3 Accent 4"/>
    <w:basedOn w:val="Tableau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3-Accentuation5">
    <w:name w:val="Grid Table 3 Accent 5"/>
    <w:basedOn w:val="Tableau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3-Accentuation6">
    <w:name w:val="Grid Table 3 Accent 6"/>
    <w:basedOn w:val="Tableau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eauGrille4">
    <w:name w:val="Grid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4-Accentuation1">
    <w:name w:val="Grid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4-Accentuation2">
    <w:name w:val="Grid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4-Accentuation3">
    <w:name w:val="Grid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4-Accentuation4">
    <w:name w:val="Grid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4-Accentuation5">
    <w:name w:val="Grid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4-Accentuation6">
    <w:name w:val="Grid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5Fonc">
    <w:name w:val="Grid Table 5 Dark"/>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eauGrille5Fonc-Accentuation1">
    <w:name w:val="Grid Table 5 Dark Accent 1"/>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eauGrille5Fonc-Accentuation2">
    <w:name w:val="Grid Table 5 Dark Accent 2"/>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eauGrille5Fonc-Accentuation3">
    <w:name w:val="Grid Table 5 Dark Accent 3"/>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auGrille5Fonc-Accentuation4">
    <w:name w:val="Grid Table 5 Dark Accent 4"/>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eauGrille5Fonc-Accentuation5">
    <w:name w:val="Grid Table 5 Dark Accent 5"/>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eauGrille5Fonc-Accentuation6">
    <w:name w:val="Grid Table 5 Dark Accent 6"/>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eauGrille6Couleur">
    <w:name w:val="Grid Table 6 Colorful"/>
    <w:basedOn w:val="Tableau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6Couleur-Accentuation1">
    <w:name w:val="Grid Table 6 Colorful Accent 1"/>
    <w:basedOn w:val="Tableau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6Couleur-Accentuation2">
    <w:name w:val="Grid Table 6 Colorful Accent 2"/>
    <w:basedOn w:val="Tableau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6Couleur-Accentuation3">
    <w:name w:val="Grid Table 6 Colorful Accent 3"/>
    <w:basedOn w:val="Tableau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6Couleur-Accentuation4">
    <w:name w:val="Grid Table 6 Colorful Accent 4"/>
    <w:basedOn w:val="Tableau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6Couleur-Accentuation5">
    <w:name w:val="Grid Table 6 Colorful Accent 5"/>
    <w:basedOn w:val="Tableau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6Couleur-Accentuation6">
    <w:name w:val="Grid Table 6 Colorful Accent 6"/>
    <w:basedOn w:val="Tableau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7Couleur">
    <w:name w:val="Grid Table 7 Colorful"/>
    <w:basedOn w:val="Tableau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7Couleur-Accentuation1">
    <w:name w:val="Grid Table 7 Colorful Accent 1"/>
    <w:basedOn w:val="Tableau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7Couleur-Accentuation2">
    <w:name w:val="Grid Table 7 Colorful Accent 2"/>
    <w:basedOn w:val="Tableau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7Couleur-Accentuation3">
    <w:name w:val="Grid Table 7 Colorful Accent 3"/>
    <w:basedOn w:val="Tableau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7Couleur-Accentuation4">
    <w:name w:val="Grid Table 7 Colorful Accent 4"/>
    <w:basedOn w:val="Tableau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7Couleur-Accentuation5">
    <w:name w:val="Grid Table 7 Colorful Accent 5"/>
    <w:basedOn w:val="Tableau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7Couleur-Accentuation6">
    <w:name w:val="Grid Table 7 Colorful Accent 6"/>
    <w:basedOn w:val="Tableau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Mot-dise">
    <w:name w:val="Hashtag"/>
    <w:basedOn w:val="Policepardfaut"/>
    <w:uiPriority w:val="99"/>
    <w:semiHidden/>
    <w:unhideWhenUsed/>
    <w:rsid w:val="00A111D1"/>
    <w:rPr>
      <w:color w:val="2B579A"/>
      <w:shd w:val="clear" w:color="auto" w:fill="E1DFDD"/>
      <w:lang w:val="en-GB"/>
    </w:rPr>
  </w:style>
  <w:style w:type="character" w:styleId="AcronymeHTML">
    <w:name w:val="HTML Acronym"/>
    <w:basedOn w:val="Policepardfaut"/>
    <w:uiPriority w:val="99"/>
    <w:semiHidden/>
    <w:unhideWhenUsed/>
    <w:rsid w:val="00A111D1"/>
    <w:rPr>
      <w:lang w:val="en-GB"/>
    </w:rPr>
  </w:style>
  <w:style w:type="paragraph" w:styleId="AdresseHTML">
    <w:name w:val="HTML Address"/>
    <w:basedOn w:val="Normal"/>
    <w:link w:val="AdresseHTMLCar"/>
    <w:uiPriority w:val="99"/>
    <w:semiHidden/>
    <w:unhideWhenUsed/>
    <w:rsid w:val="00A111D1"/>
    <w:rPr>
      <w:i/>
      <w:iCs/>
    </w:rPr>
  </w:style>
  <w:style w:type="character" w:customStyle="1" w:styleId="AdresseHTMLCar">
    <w:name w:val="Adresse HTML Car"/>
    <w:basedOn w:val="Policepardfaut"/>
    <w:link w:val="AdresseHTML"/>
    <w:uiPriority w:val="99"/>
    <w:semiHidden/>
    <w:rsid w:val="00A111D1"/>
    <w:rPr>
      <w:rFonts w:ascii="Times New Roman" w:eastAsia="SimSun" w:hAnsi="Times New Roman" w:cs="Times New Roman"/>
      <w:i/>
      <w:iCs/>
      <w:sz w:val="22"/>
      <w:szCs w:val="22"/>
      <w:lang w:val="en-GB"/>
    </w:rPr>
  </w:style>
  <w:style w:type="character" w:styleId="CitationHTML">
    <w:name w:val="HTML Cite"/>
    <w:basedOn w:val="Policepardfaut"/>
    <w:uiPriority w:val="99"/>
    <w:semiHidden/>
    <w:unhideWhenUsed/>
    <w:rsid w:val="00A111D1"/>
    <w:rPr>
      <w:i/>
      <w:iCs/>
      <w:lang w:val="en-GB"/>
    </w:rPr>
  </w:style>
  <w:style w:type="character" w:styleId="CodeHTML">
    <w:name w:val="HTML Code"/>
    <w:basedOn w:val="Policepardfaut"/>
    <w:uiPriority w:val="99"/>
    <w:semiHidden/>
    <w:unhideWhenUsed/>
    <w:rsid w:val="00A111D1"/>
    <w:rPr>
      <w:rFonts w:ascii="Consolas" w:hAnsi="Consolas"/>
      <w:sz w:val="20"/>
      <w:szCs w:val="20"/>
      <w:lang w:val="en-GB"/>
    </w:rPr>
  </w:style>
  <w:style w:type="character" w:styleId="DfinitionHTML">
    <w:name w:val="HTML Definition"/>
    <w:basedOn w:val="Policepardfaut"/>
    <w:uiPriority w:val="99"/>
    <w:semiHidden/>
    <w:unhideWhenUsed/>
    <w:rsid w:val="00A111D1"/>
    <w:rPr>
      <w:i/>
      <w:iCs/>
      <w:lang w:val="en-GB"/>
    </w:rPr>
  </w:style>
  <w:style w:type="character" w:styleId="ClavierHTML">
    <w:name w:val="HTML Keyboard"/>
    <w:basedOn w:val="Policepardfaut"/>
    <w:uiPriority w:val="99"/>
    <w:semiHidden/>
    <w:unhideWhenUsed/>
    <w:rsid w:val="00A111D1"/>
    <w:rPr>
      <w:rFonts w:ascii="Consolas" w:hAnsi="Consolas"/>
      <w:sz w:val="20"/>
      <w:szCs w:val="20"/>
      <w:lang w:val="en-GB"/>
    </w:rPr>
  </w:style>
  <w:style w:type="paragraph" w:styleId="PrformatHTML">
    <w:name w:val="HTML Preformatted"/>
    <w:basedOn w:val="Normal"/>
    <w:link w:val="PrformatHTMLCar"/>
    <w:uiPriority w:val="99"/>
    <w:semiHidden/>
    <w:unhideWhenUsed/>
    <w:rsid w:val="00A111D1"/>
    <w:rPr>
      <w:rFonts w:ascii="Consolas" w:hAnsi="Consolas"/>
      <w:sz w:val="20"/>
      <w:szCs w:val="20"/>
    </w:rPr>
  </w:style>
  <w:style w:type="character" w:customStyle="1" w:styleId="PrformatHTMLCar">
    <w:name w:val="Préformaté HTML Car"/>
    <w:basedOn w:val="Policepardfaut"/>
    <w:link w:val="PrformatHTML"/>
    <w:uiPriority w:val="99"/>
    <w:semiHidden/>
    <w:rsid w:val="00A111D1"/>
    <w:rPr>
      <w:rFonts w:ascii="Consolas" w:eastAsia="SimSun" w:hAnsi="Consolas" w:cs="Times New Roman"/>
      <w:sz w:val="20"/>
      <w:szCs w:val="20"/>
      <w:lang w:val="en-GB"/>
    </w:rPr>
  </w:style>
  <w:style w:type="character" w:styleId="ExempleHTML">
    <w:name w:val="HTML Sample"/>
    <w:basedOn w:val="Policepardfaut"/>
    <w:uiPriority w:val="99"/>
    <w:semiHidden/>
    <w:unhideWhenUsed/>
    <w:rsid w:val="00A111D1"/>
    <w:rPr>
      <w:rFonts w:ascii="Consolas" w:hAnsi="Consolas"/>
      <w:sz w:val="24"/>
      <w:szCs w:val="24"/>
      <w:lang w:val="en-GB"/>
    </w:rPr>
  </w:style>
  <w:style w:type="character" w:styleId="MachinecrireHTML">
    <w:name w:val="HTML Typewriter"/>
    <w:basedOn w:val="Policepardfaut"/>
    <w:uiPriority w:val="99"/>
    <w:semiHidden/>
    <w:unhideWhenUsed/>
    <w:rsid w:val="00A111D1"/>
    <w:rPr>
      <w:rFonts w:ascii="Consolas" w:hAnsi="Consolas"/>
      <w:sz w:val="20"/>
      <w:szCs w:val="20"/>
      <w:lang w:val="en-GB"/>
    </w:rPr>
  </w:style>
  <w:style w:type="character" w:styleId="VariableHTML">
    <w:name w:val="HTML Variable"/>
    <w:basedOn w:val="Policepardfau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itreindex">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Accentuationintense">
    <w:name w:val="Intense Emphasis"/>
    <w:basedOn w:val="Policepardfaut"/>
    <w:uiPriority w:val="21"/>
    <w:qFormat/>
    <w:rsid w:val="00A111D1"/>
    <w:rPr>
      <w:i/>
      <w:iCs/>
      <w:color w:val="4F81BD" w:themeColor="accent1"/>
      <w:lang w:val="en-GB"/>
    </w:rPr>
  </w:style>
  <w:style w:type="paragraph" w:styleId="Citationintense">
    <w:name w:val="Intense Quote"/>
    <w:basedOn w:val="Normal"/>
    <w:next w:val="Normal"/>
    <w:link w:val="Citationintense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tionintenseCar">
    <w:name w:val="Citation intense Car"/>
    <w:basedOn w:val="Policepardfaut"/>
    <w:link w:val="Citationintense"/>
    <w:uiPriority w:val="30"/>
    <w:rsid w:val="00A111D1"/>
    <w:rPr>
      <w:rFonts w:ascii="Times New Roman" w:eastAsia="SimSun" w:hAnsi="Times New Roman" w:cs="Times New Roman"/>
      <w:i/>
      <w:iCs/>
      <w:color w:val="4F81BD" w:themeColor="accent1"/>
      <w:sz w:val="22"/>
      <w:szCs w:val="22"/>
      <w:lang w:val="en-GB"/>
    </w:rPr>
  </w:style>
  <w:style w:type="character" w:styleId="Rfrenceintense">
    <w:name w:val="Intense Reference"/>
    <w:basedOn w:val="Policepardfaut"/>
    <w:uiPriority w:val="32"/>
    <w:qFormat/>
    <w:rsid w:val="00A111D1"/>
    <w:rPr>
      <w:b/>
      <w:bCs/>
      <w:smallCaps/>
      <w:color w:val="4F81BD" w:themeColor="accent1"/>
      <w:spacing w:val="5"/>
      <w:lang w:val="en-GB"/>
    </w:rPr>
  </w:style>
  <w:style w:type="table" w:styleId="Grilleclaire">
    <w:name w:val="Light Grid"/>
    <w:basedOn w:val="Tableau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Grilleclaire-Accent1">
    <w:name w:val="Light Grid Accent 1"/>
    <w:basedOn w:val="Tableau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Grilleclaire-Accent2">
    <w:name w:val="Light Grid Accent 2"/>
    <w:basedOn w:val="Tableau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Grilleclaire-Accent3">
    <w:name w:val="Light Grid Accent 3"/>
    <w:basedOn w:val="Tableau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Grilleclaire-Accent4">
    <w:name w:val="Light Grid Accent 4"/>
    <w:basedOn w:val="Tableau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Grilleclaire-Accent5">
    <w:name w:val="Light Grid Accent 5"/>
    <w:basedOn w:val="Tableau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Grilleclaire-Accent6">
    <w:name w:val="Light Grid Accent 6"/>
    <w:basedOn w:val="Tableau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eclaire">
    <w:name w:val="Light List"/>
    <w:basedOn w:val="Tableau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steclaire-Accent1">
    <w:name w:val="Light List Accent 1"/>
    <w:basedOn w:val="Tableau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steclaire-Accent2">
    <w:name w:val="Light List Accent 2"/>
    <w:basedOn w:val="Tableau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steclaire-Accent3">
    <w:name w:val="Light List Accent 3"/>
    <w:basedOn w:val="Tableau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steclaire-Accent4">
    <w:name w:val="Light List Accent 4"/>
    <w:basedOn w:val="Tableau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steclaire-Accent5">
    <w:name w:val="Light List Accent 5"/>
    <w:basedOn w:val="Tableau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steclaire-Accent6">
    <w:name w:val="Light List Accent 6"/>
    <w:basedOn w:val="Tableau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Ombrageclair">
    <w:name w:val="Light Shading"/>
    <w:basedOn w:val="Tableau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rameclaire-Accent1">
    <w:name w:val="Light Shading Accent 1"/>
    <w:basedOn w:val="Tableau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Trameclaire-Accent2">
    <w:name w:val="Light Shading Accent 2"/>
    <w:basedOn w:val="Tableau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rameclaire-Accent3">
    <w:name w:val="Light Shading Accent 3"/>
    <w:basedOn w:val="Tableau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Trameclaire-Accent4">
    <w:name w:val="Light Shading Accent 4"/>
    <w:basedOn w:val="Tableau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Trameclaire-Accent5">
    <w:name w:val="Light Shading Accent 5"/>
    <w:basedOn w:val="Tableau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Trameclaire-Accent6">
    <w:name w:val="Light Shading Accent 6"/>
    <w:basedOn w:val="Tableau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umrodeligne">
    <w:name w:val="line number"/>
    <w:basedOn w:val="Policepardfaut"/>
    <w:uiPriority w:val="99"/>
    <w:semiHidden/>
    <w:unhideWhenUsed/>
    <w:rsid w:val="00A111D1"/>
    <w:rPr>
      <w:lang w:val="en-GB"/>
    </w:rPr>
  </w:style>
  <w:style w:type="paragraph" w:styleId="Liste2">
    <w:name w:val="List 2"/>
    <w:basedOn w:val="Normal"/>
    <w:uiPriority w:val="99"/>
    <w:semiHidden/>
    <w:unhideWhenUsed/>
    <w:rsid w:val="00A111D1"/>
    <w:pPr>
      <w:ind w:left="566" w:hanging="283"/>
      <w:contextualSpacing/>
    </w:pPr>
  </w:style>
  <w:style w:type="paragraph" w:styleId="Liste3">
    <w:name w:val="List 3"/>
    <w:basedOn w:val="Normal"/>
    <w:uiPriority w:val="99"/>
    <w:semiHidden/>
    <w:unhideWhenUsed/>
    <w:rsid w:val="00A111D1"/>
    <w:pPr>
      <w:ind w:left="849" w:hanging="283"/>
      <w:contextualSpacing/>
    </w:pPr>
  </w:style>
  <w:style w:type="paragraph" w:styleId="Liste4">
    <w:name w:val="List 4"/>
    <w:basedOn w:val="Normal"/>
    <w:uiPriority w:val="99"/>
    <w:semiHidden/>
    <w:unhideWhenUsed/>
    <w:rsid w:val="00A111D1"/>
    <w:pPr>
      <w:ind w:left="1132" w:hanging="283"/>
      <w:contextualSpacing/>
    </w:pPr>
  </w:style>
  <w:style w:type="paragraph" w:styleId="Liste5">
    <w:name w:val="List 5"/>
    <w:basedOn w:val="Normal"/>
    <w:uiPriority w:val="99"/>
    <w:semiHidden/>
    <w:unhideWhenUsed/>
    <w:rsid w:val="00A111D1"/>
    <w:pPr>
      <w:ind w:left="1415" w:hanging="283"/>
      <w:contextualSpacing/>
    </w:pPr>
  </w:style>
  <w:style w:type="paragraph" w:styleId="Listepuces">
    <w:name w:val="List Bullet"/>
    <w:basedOn w:val="Normal"/>
    <w:uiPriority w:val="99"/>
    <w:semiHidden/>
    <w:unhideWhenUsed/>
    <w:rsid w:val="00A111D1"/>
    <w:pPr>
      <w:tabs>
        <w:tab w:val="num" w:pos="360"/>
      </w:tabs>
      <w:ind w:left="360" w:hanging="360"/>
      <w:contextualSpacing/>
    </w:pPr>
  </w:style>
  <w:style w:type="paragraph" w:styleId="Listepuces2">
    <w:name w:val="List Bullet 2"/>
    <w:basedOn w:val="Normal"/>
    <w:uiPriority w:val="99"/>
    <w:semiHidden/>
    <w:unhideWhenUsed/>
    <w:rsid w:val="00A111D1"/>
    <w:pPr>
      <w:tabs>
        <w:tab w:val="num" w:pos="643"/>
      </w:tabs>
      <w:ind w:left="643" w:hanging="360"/>
      <w:contextualSpacing/>
    </w:pPr>
  </w:style>
  <w:style w:type="paragraph" w:styleId="Listepuces3">
    <w:name w:val="List Bullet 3"/>
    <w:basedOn w:val="Normal"/>
    <w:uiPriority w:val="99"/>
    <w:semiHidden/>
    <w:unhideWhenUsed/>
    <w:rsid w:val="00A111D1"/>
    <w:pPr>
      <w:tabs>
        <w:tab w:val="num" w:pos="926"/>
      </w:tabs>
      <w:ind w:left="926" w:hanging="360"/>
      <w:contextualSpacing/>
    </w:pPr>
  </w:style>
  <w:style w:type="paragraph" w:styleId="Listepuces4">
    <w:name w:val="List Bullet 4"/>
    <w:basedOn w:val="Normal"/>
    <w:uiPriority w:val="99"/>
    <w:semiHidden/>
    <w:unhideWhenUsed/>
    <w:rsid w:val="00A111D1"/>
    <w:pPr>
      <w:tabs>
        <w:tab w:val="num" w:pos="1209"/>
      </w:tabs>
      <w:ind w:left="1209" w:hanging="360"/>
      <w:contextualSpacing/>
    </w:pPr>
  </w:style>
  <w:style w:type="paragraph" w:styleId="Listepuces5">
    <w:name w:val="List Bullet 5"/>
    <w:basedOn w:val="Normal"/>
    <w:uiPriority w:val="99"/>
    <w:semiHidden/>
    <w:unhideWhenUsed/>
    <w:rsid w:val="00A111D1"/>
    <w:pPr>
      <w:tabs>
        <w:tab w:val="num" w:pos="1492"/>
      </w:tabs>
      <w:ind w:left="1492" w:hanging="360"/>
      <w:contextualSpacing/>
    </w:pPr>
  </w:style>
  <w:style w:type="paragraph" w:styleId="Listecontinue">
    <w:name w:val="List Continue"/>
    <w:basedOn w:val="Normal"/>
    <w:uiPriority w:val="99"/>
    <w:semiHidden/>
    <w:unhideWhenUsed/>
    <w:rsid w:val="00A111D1"/>
    <w:pPr>
      <w:spacing w:after="120"/>
      <w:ind w:left="283"/>
      <w:contextualSpacing/>
    </w:pPr>
  </w:style>
  <w:style w:type="paragraph" w:styleId="Listecontinue2">
    <w:name w:val="List Continue 2"/>
    <w:basedOn w:val="Normal"/>
    <w:uiPriority w:val="99"/>
    <w:semiHidden/>
    <w:unhideWhenUsed/>
    <w:rsid w:val="00A111D1"/>
    <w:pPr>
      <w:spacing w:after="120"/>
      <w:ind w:left="566"/>
      <w:contextualSpacing/>
    </w:pPr>
  </w:style>
  <w:style w:type="paragraph" w:styleId="Listecontinue3">
    <w:name w:val="List Continue 3"/>
    <w:basedOn w:val="Normal"/>
    <w:uiPriority w:val="99"/>
    <w:semiHidden/>
    <w:unhideWhenUsed/>
    <w:rsid w:val="00A111D1"/>
    <w:pPr>
      <w:spacing w:after="120"/>
      <w:ind w:left="849"/>
      <w:contextualSpacing/>
    </w:pPr>
  </w:style>
  <w:style w:type="paragraph" w:styleId="Listecontinue4">
    <w:name w:val="List Continue 4"/>
    <w:basedOn w:val="Normal"/>
    <w:uiPriority w:val="99"/>
    <w:semiHidden/>
    <w:unhideWhenUsed/>
    <w:rsid w:val="00A111D1"/>
    <w:pPr>
      <w:spacing w:after="120"/>
      <w:ind w:left="1132"/>
      <w:contextualSpacing/>
    </w:pPr>
  </w:style>
  <w:style w:type="paragraph" w:styleId="Listecontinue5">
    <w:name w:val="List Continue 5"/>
    <w:basedOn w:val="Normal"/>
    <w:uiPriority w:val="99"/>
    <w:semiHidden/>
    <w:unhideWhenUsed/>
    <w:rsid w:val="00A111D1"/>
    <w:pPr>
      <w:spacing w:after="120"/>
      <w:ind w:left="1415"/>
      <w:contextualSpacing/>
    </w:pPr>
  </w:style>
  <w:style w:type="paragraph" w:styleId="Listenumros">
    <w:name w:val="List Number"/>
    <w:basedOn w:val="Normal"/>
    <w:uiPriority w:val="99"/>
    <w:semiHidden/>
    <w:unhideWhenUsed/>
    <w:rsid w:val="00A111D1"/>
    <w:pPr>
      <w:tabs>
        <w:tab w:val="num" w:pos="360"/>
      </w:tabs>
      <w:ind w:left="360" w:hanging="360"/>
      <w:contextualSpacing/>
    </w:pPr>
  </w:style>
  <w:style w:type="paragraph" w:styleId="Listenumros2">
    <w:name w:val="List Number 2"/>
    <w:basedOn w:val="Normal"/>
    <w:uiPriority w:val="99"/>
    <w:semiHidden/>
    <w:unhideWhenUsed/>
    <w:rsid w:val="00A111D1"/>
    <w:pPr>
      <w:tabs>
        <w:tab w:val="num" w:pos="643"/>
      </w:tabs>
      <w:ind w:left="643" w:hanging="360"/>
      <w:contextualSpacing/>
    </w:pPr>
  </w:style>
  <w:style w:type="paragraph" w:styleId="Listenumros3">
    <w:name w:val="List Number 3"/>
    <w:basedOn w:val="Normal"/>
    <w:uiPriority w:val="99"/>
    <w:semiHidden/>
    <w:unhideWhenUsed/>
    <w:rsid w:val="00A111D1"/>
    <w:pPr>
      <w:tabs>
        <w:tab w:val="num" w:pos="926"/>
      </w:tabs>
      <w:ind w:left="926" w:hanging="360"/>
      <w:contextualSpacing/>
    </w:pPr>
  </w:style>
  <w:style w:type="paragraph" w:styleId="Listenumros4">
    <w:name w:val="List Number 4"/>
    <w:basedOn w:val="Normal"/>
    <w:uiPriority w:val="99"/>
    <w:semiHidden/>
    <w:unhideWhenUsed/>
    <w:rsid w:val="00A111D1"/>
    <w:pPr>
      <w:tabs>
        <w:tab w:val="num" w:pos="1209"/>
      </w:tabs>
      <w:ind w:left="1209" w:hanging="360"/>
      <w:contextualSpacing/>
    </w:pPr>
  </w:style>
  <w:style w:type="paragraph" w:styleId="Listenumros5">
    <w:name w:val="List Number 5"/>
    <w:basedOn w:val="Normal"/>
    <w:uiPriority w:val="99"/>
    <w:semiHidden/>
    <w:unhideWhenUsed/>
    <w:rsid w:val="00A111D1"/>
    <w:pPr>
      <w:tabs>
        <w:tab w:val="num" w:pos="1800"/>
      </w:tabs>
      <w:ind w:left="1800" w:hanging="360"/>
      <w:contextualSpacing/>
    </w:pPr>
  </w:style>
  <w:style w:type="table" w:styleId="TableauListe1Clair">
    <w:name w:val="List Table 1 Light"/>
    <w:basedOn w:val="Tableau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1Clair-Accentuation1">
    <w:name w:val="List Table 1 Light Accent 1"/>
    <w:basedOn w:val="Tableau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1Clair-Accentuation2">
    <w:name w:val="List Table 1 Light Accent 2"/>
    <w:basedOn w:val="Tableau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1Clair-Accentuation3">
    <w:name w:val="List Table 1 Light Accent 3"/>
    <w:basedOn w:val="Tableau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1Clair-Accentuation4">
    <w:name w:val="List Table 1 Light Accent 4"/>
    <w:basedOn w:val="Tableau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1Clair-Accentuation5">
    <w:name w:val="List Table 1 Light Accent 5"/>
    <w:basedOn w:val="Tableau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1Clair-Accentuation6">
    <w:name w:val="List Table 1 Light Accent 6"/>
    <w:basedOn w:val="Tableau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2">
    <w:name w:val="List Table 2"/>
    <w:basedOn w:val="Tableau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2-Accentuation1">
    <w:name w:val="List Table 2 Accent 1"/>
    <w:basedOn w:val="Tableau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2-Accentuation2">
    <w:name w:val="List Table 2 Accent 2"/>
    <w:basedOn w:val="Tableau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2-Accentuation3">
    <w:name w:val="List Table 2 Accent 3"/>
    <w:basedOn w:val="Tableau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2-Accentuation4">
    <w:name w:val="List Table 2 Accent 4"/>
    <w:basedOn w:val="Tableau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2-Accentuation5">
    <w:name w:val="List Table 2 Accent 5"/>
    <w:basedOn w:val="Tableau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2-Accentuation6">
    <w:name w:val="List Table 2 Accent 6"/>
    <w:basedOn w:val="Tableau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3">
    <w:name w:val="List Table 3"/>
    <w:basedOn w:val="Tableau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eauListe3-Accentuation1">
    <w:name w:val="List Table 3 Accent 1"/>
    <w:basedOn w:val="Tableau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eauListe3-Accentuation2">
    <w:name w:val="List Table 3 Accent 2"/>
    <w:basedOn w:val="Tableau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eauListe3-Accentuation3">
    <w:name w:val="List Table 3 Accent 3"/>
    <w:basedOn w:val="Tableau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eauListe3-Accentuation4">
    <w:name w:val="List Table 3 Accent 4"/>
    <w:basedOn w:val="Tableau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eauListe3-Accentuation5">
    <w:name w:val="List Table 3 Accent 5"/>
    <w:basedOn w:val="Tableau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eauListe3-Accentuation6">
    <w:name w:val="List Table 3 Accent 6"/>
    <w:basedOn w:val="Tableau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eauListe4">
    <w:name w:val="List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4-Accentuation1">
    <w:name w:val="List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4-Accentuation2">
    <w:name w:val="List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4-Accentuation3">
    <w:name w:val="List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4-Accentuation4">
    <w:name w:val="List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4-Accentuation5">
    <w:name w:val="List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4-Accentuation6">
    <w:name w:val="List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5Fonc">
    <w:name w:val="List Table 5 Dark"/>
    <w:basedOn w:val="Tableau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1">
    <w:name w:val="List Table 5 Dark Accent 1"/>
    <w:basedOn w:val="Tableau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2">
    <w:name w:val="List Table 5 Dark Accent 2"/>
    <w:basedOn w:val="Tableau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3">
    <w:name w:val="List Table 5 Dark Accent 3"/>
    <w:basedOn w:val="Tableau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4">
    <w:name w:val="List Table 5 Dark Accent 4"/>
    <w:basedOn w:val="Tableau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5">
    <w:name w:val="List Table 5 Dark Accent 5"/>
    <w:basedOn w:val="Tableau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6">
    <w:name w:val="List Table 5 Dark Accent 6"/>
    <w:basedOn w:val="Tableau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6Couleur">
    <w:name w:val="List Table 6 Colorful"/>
    <w:basedOn w:val="Tableau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6Couleur-Accentuation1">
    <w:name w:val="List Table 6 Colorful Accent 1"/>
    <w:basedOn w:val="Tableau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6Couleur-Accentuation2">
    <w:name w:val="List Table 6 Colorful Accent 2"/>
    <w:basedOn w:val="Tableau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6Couleur-Accentuation3">
    <w:name w:val="List Table 6 Colorful Accent 3"/>
    <w:basedOn w:val="Tableau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6Couleur-Accentuation4">
    <w:name w:val="List Table 6 Colorful Accent 4"/>
    <w:basedOn w:val="Tableau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6Couleur-Accentuation5">
    <w:name w:val="List Table 6 Colorful Accent 5"/>
    <w:basedOn w:val="Tableau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6Couleur-Accentuation6">
    <w:name w:val="List Table 6 Colorful Accent 6"/>
    <w:basedOn w:val="Tableau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7Couleur">
    <w:name w:val="List Table 7 Colorful"/>
    <w:basedOn w:val="Tableau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1">
    <w:name w:val="List Table 7 Colorful Accent 1"/>
    <w:basedOn w:val="Tableau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2">
    <w:name w:val="List Table 7 Colorful Accent 2"/>
    <w:basedOn w:val="Tableau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3">
    <w:name w:val="List Table 7 Colorful Accent 3"/>
    <w:basedOn w:val="Tableau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4">
    <w:name w:val="List Table 7 Colorful Accent 4"/>
    <w:basedOn w:val="Tableau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5">
    <w:name w:val="List Table 7 Colorful Accent 5"/>
    <w:basedOn w:val="Tableau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6">
    <w:name w:val="List Table 7 Colorful Accent 6"/>
    <w:basedOn w:val="Tableau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demacro">
    <w:name w:val="macro"/>
    <w:link w:val="Textede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TextedemacroCar">
    <w:name w:val="Texte de macro Car"/>
    <w:basedOn w:val="Policepardfaut"/>
    <w:link w:val="Textedemacro"/>
    <w:uiPriority w:val="99"/>
    <w:semiHidden/>
    <w:rsid w:val="00A111D1"/>
    <w:rPr>
      <w:rFonts w:ascii="Consolas" w:eastAsia="SimSun" w:hAnsi="Consolas" w:cs="Times New Roman"/>
      <w:sz w:val="20"/>
      <w:szCs w:val="20"/>
      <w:lang w:val="en-GB"/>
    </w:rPr>
  </w:style>
  <w:style w:type="table" w:styleId="Grillemoyenne1">
    <w:name w:val="Medium Grid 1"/>
    <w:basedOn w:val="Tableau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moyenne1-Accent1">
    <w:name w:val="Medium Grid 1 Accent 1"/>
    <w:basedOn w:val="Tableau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moyenne1-Accent2">
    <w:name w:val="Medium Grid 1 Accent 2"/>
    <w:basedOn w:val="Tableau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moyenne1-Accent3">
    <w:name w:val="Medium Grid 1 Accent 3"/>
    <w:basedOn w:val="Tableau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moyenne1-Accent4">
    <w:name w:val="Medium Grid 1 Accent 4"/>
    <w:basedOn w:val="Tableau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moyenne1-Accent5">
    <w:name w:val="Medium Grid 1 Accent 5"/>
    <w:basedOn w:val="Tableau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moyenne1-Accent6">
    <w:name w:val="Medium Grid 1 Accent 6"/>
    <w:basedOn w:val="Tableau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Grillemoyenne2">
    <w:name w:val="Medium Grid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rillemoyenne2-Accent1">
    <w:name w:val="Medium Grid 2 Accent 1"/>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Grillemoyenne2-Accent2">
    <w:name w:val="Medium Grid 2 Accent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Grillemoyenne2-Accent3">
    <w:name w:val="Medium Grid 2 Accent 3"/>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Grillemoyenne2-Accent4">
    <w:name w:val="Medium Grid 2 Accent 4"/>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Grillemoyenne2-Accent5">
    <w:name w:val="Medium Grid 2 Accent 5"/>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Grillemoyenne2-Accent6">
    <w:name w:val="Medium Grid 2 Accent 6"/>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Grillemoyenne3">
    <w:name w:val="Medium Grid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rillemoyenne3-Accent1">
    <w:name w:val="Medium Grid 3 Accent 1"/>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Grillemoyenne3-Accent2">
    <w:name w:val="Medium Grid 3 Accent 2"/>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Grillemoyenne3-Accent3">
    <w:name w:val="Medium Grid 3 Accent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Grillemoyenne3-Accent4">
    <w:name w:val="Medium Grid 3 Accent 4"/>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Grillemoyenne3-Accent5">
    <w:name w:val="Medium Grid 3 Accent 5"/>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Grillemoyenne3-Accent6">
    <w:name w:val="Medium Grid 3 Accent 6"/>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Listemoyenne1">
    <w:name w:val="Medium List 1"/>
    <w:basedOn w:val="Tableau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Listemoyenne1-Accent1">
    <w:name w:val="Medium List 1 Accent 1"/>
    <w:basedOn w:val="Tableau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Listemoyenne1-Accent2">
    <w:name w:val="Medium List 1 Accent 2"/>
    <w:basedOn w:val="Tableau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Listemoyenne1-Accent3">
    <w:name w:val="Medium List 1 Accent 3"/>
    <w:basedOn w:val="Tableau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Listemoyenne1-Accent4">
    <w:name w:val="Medium List 1 Accent 4"/>
    <w:basedOn w:val="Tableau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Listemoyenne1-Accent5">
    <w:name w:val="Medium List 1 Accent 5"/>
    <w:basedOn w:val="Tableau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Listemoyenne1-Accent6">
    <w:name w:val="Medium List 1 Accent 6"/>
    <w:basedOn w:val="Tableau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Listemoyenne2">
    <w:name w:val="Medium Lis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1">
    <w:name w:val="Medium List 2 Accent 1"/>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2">
    <w:name w:val="Medium List 2 Accen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3">
    <w:name w:val="Medium List 2 Accent 3"/>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4">
    <w:name w:val="Medium List 2 Accent 4"/>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5">
    <w:name w:val="Medium List 2 Accent 5"/>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6">
    <w:name w:val="Medium List 2 Accent 6"/>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Tramemoyenne1">
    <w:name w:val="Medium Shading 1"/>
    <w:basedOn w:val="Tableau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Tramemoyenne1-Accent1">
    <w:name w:val="Medium Shading 1 Accent 1"/>
    <w:basedOn w:val="Tableau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Tramemoyenne1-Accent2">
    <w:name w:val="Medium Shading 1 Accent 2"/>
    <w:basedOn w:val="Tableau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Tramemoyenne1-Accent3">
    <w:name w:val="Medium Shading 1 Accent 3"/>
    <w:basedOn w:val="Tableau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Tramemoyenne1-Accent4">
    <w:name w:val="Medium Shading 1 Accent 4"/>
    <w:basedOn w:val="Tableau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Tramemoyenne1-Accent5">
    <w:name w:val="Medium Shading 1 Accent 5"/>
    <w:basedOn w:val="Tableau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Tramemoyenne1-Accent6">
    <w:name w:val="Medium Shading 1 Accent 6"/>
    <w:basedOn w:val="Tableau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Tramemoyenne2">
    <w:name w:val="Medium Shading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1">
    <w:name w:val="Medium Shading 2 Accent 1"/>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2">
    <w:name w:val="Medium Shading 2 Accent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3">
    <w:name w:val="Medium Shading 2 Accent 3"/>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4">
    <w:name w:val="Medium Shading 2 Accent 4"/>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5">
    <w:name w:val="Medium Shading 2 Accent 5"/>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6">
    <w:name w:val="Medium Shading 2 Accent 6"/>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Policepardfaut"/>
    <w:uiPriority w:val="99"/>
    <w:semiHidden/>
    <w:unhideWhenUsed/>
    <w:rsid w:val="00A111D1"/>
    <w:rPr>
      <w:color w:val="2B579A"/>
      <w:shd w:val="clear" w:color="auto" w:fill="E1DFDD"/>
      <w:lang w:val="en-GB"/>
    </w:rPr>
  </w:style>
  <w:style w:type="paragraph" w:styleId="En-ttedemessage">
    <w:name w:val="Message Header"/>
    <w:basedOn w:val="Normal"/>
    <w:link w:val="En-ttedemessag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ttedemessageCar">
    <w:name w:val="En-tête de message Car"/>
    <w:basedOn w:val="Policepardfaut"/>
    <w:link w:val="En-ttedemessage"/>
    <w:uiPriority w:val="99"/>
    <w:semiHidden/>
    <w:rsid w:val="00A111D1"/>
    <w:rPr>
      <w:rFonts w:asciiTheme="majorHAnsi" w:eastAsiaTheme="majorEastAsia" w:hAnsiTheme="majorHAnsi" w:cstheme="majorBidi"/>
      <w:shd w:val="pct20" w:color="auto" w:fill="auto"/>
      <w:lang w:val="en-GB"/>
    </w:rPr>
  </w:style>
  <w:style w:type="paragraph" w:styleId="Sansinterligne">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Retraitnormal">
    <w:name w:val="Normal Indent"/>
    <w:basedOn w:val="Normal"/>
    <w:uiPriority w:val="99"/>
    <w:semiHidden/>
    <w:unhideWhenUsed/>
    <w:rsid w:val="00A111D1"/>
    <w:pPr>
      <w:ind w:left="720"/>
    </w:pPr>
  </w:style>
  <w:style w:type="paragraph" w:styleId="Titredenote">
    <w:name w:val="Note Heading"/>
    <w:basedOn w:val="Normal"/>
    <w:next w:val="Normal"/>
    <w:link w:val="TitredenoteCar"/>
    <w:uiPriority w:val="99"/>
    <w:semiHidden/>
    <w:unhideWhenUsed/>
    <w:rsid w:val="00A111D1"/>
  </w:style>
  <w:style w:type="character" w:customStyle="1" w:styleId="TitredenoteCar">
    <w:name w:val="Titre de note Car"/>
    <w:basedOn w:val="Policepardfaut"/>
    <w:link w:val="Titredenote"/>
    <w:uiPriority w:val="99"/>
    <w:semiHidden/>
    <w:rsid w:val="00A111D1"/>
    <w:rPr>
      <w:rFonts w:ascii="Times New Roman" w:eastAsia="SimSun" w:hAnsi="Times New Roman" w:cs="Times New Roman"/>
      <w:sz w:val="22"/>
      <w:szCs w:val="22"/>
      <w:lang w:val="en-GB"/>
    </w:rPr>
  </w:style>
  <w:style w:type="table" w:styleId="Tableausimple1">
    <w:name w:val="Plain Table 1"/>
    <w:basedOn w:val="Tableau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2">
    <w:name w:val="Plain Table 2"/>
    <w:basedOn w:val="Tableau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ausimple3">
    <w:name w:val="Plain Table 3"/>
    <w:basedOn w:val="Tableau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ausimple4">
    <w:name w:val="Plain Table 4"/>
    <w:basedOn w:val="Tableau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5">
    <w:name w:val="Plain Table 5"/>
    <w:basedOn w:val="Tableau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brut">
    <w:name w:val="Plain Text"/>
    <w:basedOn w:val="Normal"/>
    <w:link w:val="TextebrutCar"/>
    <w:uiPriority w:val="99"/>
    <w:semiHidden/>
    <w:unhideWhenUsed/>
    <w:rsid w:val="00A111D1"/>
    <w:rPr>
      <w:rFonts w:ascii="Consolas" w:hAnsi="Consolas"/>
      <w:sz w:val="21"/>
      <w:szCs w:val="21"/>
    </w:rPr>
  </w:style>
  <w:style w:type="character" w:customStyle="1" w:styleId="TextebrutCar">
    <w:name w:val="Texte brut Car"/>
    <w:basedOn w:val="Policepardfaut"/>
    <w:link w:val="Textebrut"/>
    <w:uiPriority w:val="99"/>
    <w:semiHidden/>
    <w:rsid w:val="00A111D1"/>
    <w:rPr>
      <w:rFonts w:ascii="Consolas" w:eastAsia="SimSun" w:hAnsi="Consolas" w:cs="Times New Roman"/>
      <w:sz w:val="21"/>
      <w:szCs w:val="21"/>
      <w:lang w:val="en-GB"/>
    </w:rPr>
  </w:style>
  <w:style w:type="paragraph" w:styleId="Citation">
    <w:name w:val="Quote"/>
    <w:basedOn w:val="Normal"/>
    <w:next w:val="Normal"/>
    <w:link w:val="CitationCar"/>
    <w:uiPriority w:val="29"/>
    <w:qFormat/>
    <w:rsid w:val="00A111D1"/>
    <w:pPr>
      <w:spacing w:before="200" w:after="160"/>
      <w:ind w:left="864" w:right="864"/>
      <w:jc w:val="center"/>
    </w:pPr>
    <w:rPr>
      <w:i/>
      <w:iCs/>
      <w:color w:val="404040" w:themeColor="text1" w:themeTint="BF"/>
    </w:rPr>
  </w:style>
  <w:style w:type="character" w:customStyle="1" w:styleId="CitationCar">
    <w:name w:val="Citation Car"/>
    <w:basedOn w:val="Policepardfaut"/>
    <w:link w:val="Citation"/>
    <w:uiPriority w:val="29"/>
    <w:rsid w:val="00A111D1"/>
    <w:rPr>
      <w:rFonts w:ascii="Times New Roman" w:eastAsia="SimSun" w:hAnsi="Times New Roman" w:cs="Times New Roman"/>
      <w:i/>
      <w:iCs/>
      <w:color w:val="404040" w:themeColor="text1" w:themeTint="BF"/>
      <w:sz w:val="22"/>
      <w:szCs w:val="22"/>
      <w:lang w:val="en-GB"/>
    </w:rPr>
  </w:style>
  <w:style w:type="paragraph" w:styleId="Salutations">
    <w:name w:val="Salutation"/>
    <w:basedOn w:val="Normal"/>
    <w:next w:val="Normal"/>
    <w:link w:val="SalutationsCar"/>
    <w:uiPriority w:val="99"/>
    <w:semiHidden/>
    <w:unhideWhenUsed/>
    <w:rsid w:val="00A111D1"/>
  </w:style>
  <w:style w:type="character" w:customStyle="1" w:styleId="SalutationsCar">
    <w:name w:val="Salutations Car"/>
    <w:basedOn w:val="Policepardfaut"/>
    <w:link w:val="Salutations"/>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ar"/>
    <w:uiPriority w:val="99"/>
    <w:semiHidden/>
    <w:unhideWhenUsed/>
    <w:rsid w:val="00A111D1"/>
    <w:pPr>
      <w:ind w:left="4252"/>
    </w:pPr>
  </w:style>
  <w:style w:type="character" w:customStyle="1" w:styleId="SignatureCar">
    <w:name w:val="Signature Car"/>
    <w:basedOn w:val="Policepardfau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Policepardfaut"/>
    <w:uiPriority w:val="99"/>
    <w:semiHidden/>
    <w:unhideWhenUsed/>
    <w:rsid w:val="00A111D1"/>
    <w:rPr>
      <w:u w:val="dotted"/>
      <w:lang w:val="en-GB"/>
    </w:rPr>
  </w:style>
  <w:style w:type="character" w:styleId="SmartLink">
    <w:name w:val="Smart Link"/>
    <w:basedOn w:val="Policepardfaut"/>
    <w:uiPriority w:val="99"/>
    <w:semiHidden/>
    <w:unhideWhenUsed/>
    <w:rsid w:val="00A111D1"/>
    <w:rPr>
      <w:color w:val="0000FF"/>
      <w:u w:val="single"/>
      <w:shd w:val="clear" w:color="auto" w:fill="F3F2F1"/>
      <w:lang w:val="en-GB"/>
    </w:rPr>
  </w:style>
  <w:style w:type="character" w:styleId="lev">
    <w:name w:val="Strong"/>
    <w:basedOn w:val="Policepardfaut"/>
    <w:uiPriority w:val="22"/>
    <w:qFormat/>
    <w:rsid w:val="00A111D1"/>
    <w:rPr>
      <w:b/>
      <w:bCs/>
      <w:lang w:val="en-GB"/>
    </w:rPr>
  </w:style>
  <w:style w:type="character" w:styleId="Accentuationlgre">
    <w:name w:val="Subtle Emphasis"/>
    <w:basedOn w:val="Policepardfaut"/>
    <w:uiPriority w:val="19"/>
    <w:qFormat/>
    <w:rsid w:val="00A111D1"/>
    <w:rPr>
      <w:i/>
      <w:iCs/>
      <w:color w:val="404040" w:themeColor="text1" w:themeTint="BF"/>
      <w:lang w:val="en-GB"/>
    </w:rPr>
  </w:style>
  <w:style w:type="character" w:styleId="Rfrencelgre">
    <w:name w:val="Subtle Reference"/>
    <w:basedOn w:val="Policepardfaut"/>
    <w:uiPriority w:val="31"/>
    <w:qFormat/>
    <w:rsid w:val="00A111D1"/>
    <w:rPr>
      <w:smallCaps/>
      <w:color w:val="5A5A5A" w:themeColor="text1" w:themeTint="A5"/>
      <w:lang w:val="en-GB"/>
    </w:rPr>
  </w:style>
  <w:style w:type="table" w:styleId="Effetsdetableau3D1">
    <w:name w:val="Table 3D effects 1"/>
    <w:basedOn w:val="Tableau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Effetsdetableau3D2">
    <w:name w:val="Table 3D effects 2"/>
    <w:basedOn w:val="Tableau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ffetsdetableau3D3">
    <w:name w:val="Table 3D effects 3"/>
    <w:basedOn w:val="Tableau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1">
    <w:name w:val="Table Classic 1"/>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2">
    <w:name w:val="Table Classic 2"/>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auclassique3">
    <w:name w:val="Table Classic 3"/>
    <w:basedOn w:val="Tableau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auclassique4">
    <w:name w:val="Table Classic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aucolor1">
    <w:name w:val="Table Colorful 1"/>
    <w:basedOn w:val="Tableau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aucolor2">
    <w:name w:val="Table Colorful 2"/>
    <w:basedOn w:val="Tableau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aucolor3">
    <w:name w:val="Table Colorful 3"/>
    <w:basedOn w:val="Tableau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Colonnesdetableau1">
    <w:name w:val="Table Columns 1"/>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2">
    <w:name w:val="Table Columns 2"/>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3">
    <w:name w:val="Table Columns 3"/>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Colonnesdetableau4">
    <w:name w:val="Table Columns 4"/>
    <w:basedOn w:val="Tableau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Colonnesdetableau5">
    <w:name w:val="Table Columns 5"/>
    <w:basedOn w:val="Tableau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aucontemporain">
    <w:name w:val="Table Contemporary"/>
    <w:basedOn w:val="Tableau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aulgant">
    <w:name w:val="Table Elegant"/>
    <w:basedOn w:val="Tableau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lledetableau1">
    <w:name w:val="Table Grid 1"/>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lledetableau2">
    <w:name w:val="Table Grid 2"/>
    <w:basedOn w:val="Tableau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3">
    <w:name w:val="Table Grid 3"/>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4">
    <w:name w:val="Table Grid 4"/>
    <w:basedOn w:val="Tableau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lledetableau5">
    <w:name w:val="Table Grid 5"/>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6">
    <w:name w:val="Table Grid 6"/>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7">
    <w:name w:val="Table Grid 7"/>
    <w:basedOn w:val="Tableau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8">
    <w:name w:val="Table Grid 8"/>
    <w:basedOn w:val="Tableau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Grilledetableauclaire">
    <w:name w:val="Grid Table Light"/>
    <w:basedOn w:val="Tableau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auliste1">
    <w:name w:val="Table List 1"/>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20">
    <w:name w:val="Table List 2"/>
    <w:basedOn w:val="Tableau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30">
    <w:name w:val="Table List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auliste40">
    <w:name w:val="Table List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auliste5">
    <w:name w:val="Table List 5"/>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auliste6">
    <w:name w:val="Table List 6"/>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auliste7">
    <w:name w:val="Table List 7"/>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auliste8">
    <w:name w:val="Table List 8"/>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desrfrencesjuridiqu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desillustration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auprofessionnel">
    <w:name w:val="Table Professional"/>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ausimple10">
    <w:name w:val="Table Simple 1"/>
    <w:basedOn w:val="Tableau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ausimple20">
    <w:name w:val="Table Simple 2"/>
    <w:basedOn w:val="Tableau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ausimple30">
    <w:name w:val="Table Simple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auple1">
    <w:name w:val="Table Subtle 1"/>
    <w:basedOn w:val="Tableau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ple2">
    <w:name w:val="Table Subtle 2"/>
    <w:basedOn w:val="Tableau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hmedutableau">
    <w:name w:val="Table Theme"/>
    <w:basedOn w:val="Tableau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web1">
    <w:name w:val="Table Web 1"/>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2">
    <w:name w:val="Table Web 2"/>
    <w:basedOn w:val="Tableau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3">
    <w:name w:val="Table Web 3"/>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En-ttedetabledesmatires">
    <w:name w:val="TOC Heading"/>
    <w:basedOn w:val="Titre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tionnonrsolue">
    <w:name w:val="Unresolved Mention"/>
    <w:basedOn w:val="Policepardfau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character" w:customStyle="1" w:styleId="normaltextrun">
    <w:name w:val="normaltextrun"/>
    <w:basedOn w:val="Policepardfaut"/>
    <w:rsid w:val="00333628"/>
  </w:style>
  <w:style w:type="numbering" w:customStyle="1" w:styleId="CBDHeadings1">
    <w:name w:val="CBD_Headings1"/>
    <w:basedOn w:val="ListCBD"/>
    <w:uiPriority w:val="99"/>
    <w:rsid w:val="00781AB2"/>
    <w:pPr>
      <w:numPr>
        <w:numId w:val="5"/>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ecisions/cop/?m=cop-16"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ecisions/cop/?m=cop-16"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1.xml"/></Relationships>
</file>

<file path=word/_rels/footnotes.xml.rels><?xml version="1.0" encoding="UTF-8" standalone="yes"?>
<Relationships xmlns="http://schemas.openxmlformats.org/package/2006/relationships"><Relationship Id="rId3" Type="http://schemas.openxmlformats.org/officeDocument/2006/relationships/hyperlink" Target="https://ort.cbd.int/" TargetMode="External"/><Relationship Id="rId2" Type="http://schemas.openxmlformats.org/officeDocument/2006/relationships/hyperlink" Target="http://www.cbd.int/tsc/tsc-iag/forums/tsc-iag-2025-2027" TargetMode="External"/><Relationship Id="rId1" Type="http://schemas.openxmlformats.org/officeDocument/2006/relationships/hyperlink" Target="https://www.cbd.int/documents/CBD/SBI/7/1" TargetMode="External"/><Relationship Id="rId6" Type="http://schemas.openxmlformats.org/officeDocument/2006/relationships/hyperlink" Target="https://www.cbd.int/decisions/cop/?m=cop-15" TargetMode="External"/><Relationship Id="rId5" Type="http://schemas.openxmlformats.org/officeDocument/2006/relationships/hyperlink" Target="https://www.cbd.int/decisions/cop/?m=cop-16" TargetMode="External"/><Relationship Id="rId4" Type="http://schemas.openxmlformats.org/officeDocument/2006/relationships/hyperlink" Target="https://www.cbd.int/decisions/cop/?m=cop-16"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4D13659B84842F295D7B5522AA03530"/>
        <w:category>
          <w:name w:val="General"/>
          <w:gallery w:val="placeholder"/>
        </w:category>
        <w:types>
          <w:type w:val="bbPlcHdr"/>
        </w:types>
        <w:behaviors>
          <w:behavior w:val="content"/>
        </w:behaviors>
        <w:guid w:val="{ECF879D1-1998-49A3-93FB-11A50AE21BE1}"/>
      </w:docPartPr>
      <w:docPartBody>
        <w:p w:rsidR="00B92AA1" w:rsidRDefault="00B92AA1">
          <w:pPr>
            <w:pStyle w:val="A4D13659B84842F295D7B5522AA03530"/>
          </w:pPr>
          <w:r w:rsidRPr="007E02EB">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92AA1"/>
    <w:rsid w:val="0001484E"/>
    <w:rsid w:val="00032306"/>
    <w:rsid w:val="00042498"/>
    <w:rsid w:val="000B613D"/>
    <w:rsid w:val="001111C4"/>
    <w:rsid w:val="00124E9D"/>
    <w:rsid w:val="0015398D"/>
    <w:rsid w:val="001A642D"/>
    <w:rsid w:val="001D5EEC"/>
    <w:rsid w:val="001E11A2"/>
    <w:rsid w:val="002262A7"/>
    <w:rsid w:val="00252CCC"/>
    <w:rsid w:val="00290EF6"/>
    <w:rsid w:val="002A4DC7"/>
    <w:rsid w:val="003705E3"/>
    <w:rsid w:val="00372220"/>
    <w:rsid w:val="003F0981"/>
    <w:rsid w:val="00551F83"/>
    <w:rsid w:val="0063274E"/>
    <w:rsid w:val="0066673B"/>
    <w:rsid w:val="006A1A0D"/>
    <w:rsid w:val="006A7433"/>
    <w:rsid w:val="00714EF2"/>
    <w:rsid w:val="0073445B"/>
    <w:rsid w:val="007B3234"/>
    <w:rsid w:val="00812CFE"/>
    <w:rsid w:val="008140B2"/>
    <w:rsid w:val="00843274"/>
    <w:rsid w:val="008D626A"/>
    <w:rsid w:val="00961F95"/>
    <w:rsid w:val="009636C1"/>
    <w:rsid w:val="009A2D15"/>
    <w:rsid w:val="00A5574E"/>
    <w:rsid w:val="00B340CE"/>
    <w:rsid w:val="00B92AA1"/>
    <w:rsid w:val="00B93C13"/>
    <w:rsid w:val="00BB711C"/>
    <w:rsid w:val="00C53ACE"/>
    <w:rsid w:val="00CB7F8E"/>
    <w:rsid w:val="00D23D2B"/>
    <w:rsid w:val="00DB0121"/>
    <w:rsid w:val="00DD19D8"/>
    <w:rsid w:val="00E02065"/>
    <w:rsid w:val="00E576F0"/>
    <w:rsid w:val="00EF2F5F"/>
    <w:rsid w:val="00F275A1"/>
    <w:rsid w:val="00FC19E7"/>
    <w:rsid w:val="00FD2A02"/>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B340CE"/>
    <w:rPr>
      <w:color w:val="808080"/>
    </w:rPr>
  </w:style>
  <w:style w:type="paragraph" w:customStyle="1" w:styleId="A4D13659B84842F295D7B5522AA03530">
    <w:name w:val="A4D13659B84842F295D7B5522AA0353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customXml/itemProps3.xml><?xml version="1.0" encoding="utf-8"?>
<ds:datastoreItem xmlns:ds="http://schemas.openxmlformats.org/officeDocument/2006/customXml" ds:itemID="{1DF7BCDB-B7B3-45FC-9309-3B0FA0E601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6</Pages>
  <Words>2502</Words>
  <Characters>13764</Characters>
  <Application>Microsoft Office Word</Application>
  <DocSecurity>0</DocSecurity>
  <Lines>114</Lines>
  <Paragraphs>32</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Rapport d’étape sur la mise en œuvre de la stratégie de gestion des connaissances</vt:lpstr>
      <vt:lpstr>Progress report on the implementation of the knowledge management strategy</vt:lpstr>
    </vt:vector>
  </TitlesOfParts>
  <Company>SCBD</Company>
  <LinksUpToDate>false</LinksUpToDate>
  <CharactersWithSpaces>16234</CharactersWithSpaces>
  <SharedDoc>false</SharedDoc>
  <HLinks>
    <vt:vector size="18" baseType="variant">
      <vt:variant>
        <vt:i4>262216</vt:i4>
      </vt:variant>
      <vt:variant>
        <vt:i4>6</vt:i4>
      </vt:variant>
      <vt:variant>
        <vt:i4>0</vt:i4>
      </vt:variant>
      <vt:variant>
        <vt:i4>5</vt:i4>
      </vt:variant>
      <vt:variant>
        <vt:lpwstr>https://www.cbd.int/doc/decisions/cop-16/cop-16-dec-09-en.pdf</vt:lpwstr>
      </vt:variant>
      <vt:variant>
        <vt:lpwstr/>
      </vt:variant>
      <vt:variant>
        <vt:i4>5439509</vt:i4>
      </vt:variant>
      <vt:variant>
        <vt:i4>3</vt:i4>
      </vt:variant>
      <vt:variant>
        <vt:i4>0</vt:i4>
      </vt:variant>
      <vt:variant>
        <vt:i4>5</vt:i4>
      </vt:variant>
      <vt:variant>
        <vt:lpwstr>https://www.cbd.int/tsc/tsc-iag/forums/tsc-iag-2025-2027</vt:lpwstr>
      </vt:variant>
      <vt:variant>
        <vt:lpwstr/>
      </vt:variant>
      <vt:variant>
        <vt:i4>262216</vt:i4>
      </vt:variant>
      <vt:variant>
        <vt:i4>0</vt:i4>
      </vt:variant>
      <vt:variant>
        <vt:i4>0</vt:i4>
      </vt:variant>
      <vt:variant>
        <vt:i4>5</vt:i4>
      </vt:variant>
      <vt:variant>
        <vt:lpwstr>https://www.cbd.int/doc/decisions/cop-16/cop-16-dec-09-en.pdf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Rapport d’étape sur la mise en œuvre de la stratégie de gestion des connaissances</dc:title>
  <dc:subject>CBD/SBI/7/11</dc:subject>
  <dc:creator>Djessy Monnier</dc:creator>
  <cp:keywords>Convention on Biological Diversity</cp:keywords>
  <cp:lastModifiedBy>Gorge Adele</cp:lastModifiedBy>
  <cp:revision>64</cp:revision>
  <cp:lastPrinted>2026-06-22T21:59:00Z</cp:lastPrinted>
  <dcterms:created xsi:type="dcterms:W3CDTF">2026-07-08T08:33:00Z</dcterms:created>
  <dcterms:modified xsi:type="dcterms:W3CDTF">2026-07-09T15:22:00Z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0x0101007A328EB00E67F346B6174BE96D327B2B</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