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F1A75" w14:paraId="54509796" w14:textId="77777777" w:rsidTr="008A1499">
        <w:trPr>
          <w:trHeight w:val="850"/>
        </w:trPr>
        <w:tc>
          <w:tcPr>
            <w:tcW w:w="975" w:type="dxa"/>
            <w:vAlign w:val="bottom"/>
          </w:tcPr>
          <w:p w14:paraId="29EAEB9F" w14:textId="77777777" w:rsidR="00DE5E12" w:rsidRDefault="00DE5E12" w:rsidP="008A1499">
            <w:pPr>
              <w:pStyle w:val="AASmallLogo"/>
            </w:pPr>
            <w:r>
              <w:t>,</w:t>
            </w:r>
          </w:p>
          <w:p w14:paraId="72EA4708" w14:textId="4CBA80C5" w:rsidR="008A1499" w:rsidRPr="003F1A75" w:rsidRDefault="008A1499" w:rsidP="008A1499">
            <w:pPr>
              <w:pStyle w:val="AASmallLogo"/>
            </w:pPr>
            <w:r w:rsidRPr="003F1A75">
              <w:rPr>
                <w:noProof/>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20B3E755" w14:textId="77777777" w:rsidR="008A1499" w:rsidRPr="003F1A75" w:rsidRDefault="008A1499" w:rsidP="008A1499">
            <w:pPr>
              <w:pStyle w:val="AASmallLogo"/>
            </w:pPr>
          </w:p>
        </w:tc>
        <w:tc>
          <w:tcPr>
            <w:tcW w:w="1434" w:type="dxa"/>
            <w:noWrap/>
            <w:vAlign w:val="bottom"/>
          </w:tcPr>
          <w:p w14:paraId="30BE713C" w14:textId="77777777" w:rsidR="008A1499" w:rsidRPr="003F1A75" w:rsidRDefault="008A1499" w:rsidP="008A1499">
            <w:pPr>
              <w:pStyle w:val="AASmallLogo"/>
            </w:pPr>
            <w:r w:rsidRPr="003F1A75">
              <w:rPr>
                <w:noProof/>
              </w:rPr>
              <w:drawing>
                <wp:inline distT="0" distB="0" distL="0" distR="0" wp14:anchorId="593A0233" wp14:editId="21734C39">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150ADDF8" w14:textId="77777777" w:rsidR="008A1499" w:rsidRPr="003F1A75" w:rsidRDefault="008A1499" w:rsidP="008A1499">
            <w:pPr>
              <w:pStyle w:val="AASmallLogo"/>
            </w:pPr>
          </w:p>
        </w:tc>
        <w:tc>
          <w:tcPr>
            <w:tcW w:w="8073" w:type="dxa"/>
            <w:vAlign w:val="bottom"/>
          </w:tcPr>
          <w:p w14:paraId="5CF23E65" w14:textId="7074E438" w:rsidR="008A1499" w:rsidRPr="003F1A75" w:rsidRDefault="008A1499" w:rsidP="003F1A75">
            <w:pPr>
              <w:pStyle w:val="ABSymbol"/>
            </w:pPr>
            <w:r w:rsidRPr="003F1A75">
              <w:rPr>
                <w:sz w:val="40"/>
              </w:rPr>
              <w:t>CBD</w:t>
            </w:r>
            <w:r w:rsidRPr="003F1A75">
              <w:t>/</w:t>
            </w:r>
            <w:r w:rsidR="00F041E5">
              <w:t>C</w:t>
            </w:r>
            <w:r w:rsidR="00975047">
              <w:t>P</w:t>
            </w:r>
            <w:r w:rsidRPr="003F1A75">
              <w:t>/</w:t>
            </w:r>
            <w:r w:rsidR="00975047">
              <w:t>MOP/</w:t>
            </w:r>
            <w:r w:rsidR="00F041E5">
              <w:t>12</w:t>
            </w:r>
            <w:r w:rsidR="00975047">
              <w:t>/</w:t>
            </w:r>
            <w:r w:rsidR="00027788">
              <w:t>L.12</w:t>
            </w:r>
          </w:p>
        </w:tc>
      </w:tr>
    </w:tbl>
    <w:p w14:paraId="32D428BD"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68564309" w14:textId="77777777" w:rsidTr="008A1499">
        <w:trPr>
          <w:trHeight w:val="1814"/>
        </w:trPr>
        <w:tc>
          <w:tcPr>
            <w:tcW w:w="7370" w:type="dxa"/>
          </w:tcPr>
          <w:p w14:paraId="102BACEF" w14:textId="77777777" w:rsidR="008A1499" w:rsidRPr="003F1A75" w:rsidRDefault="008A1499" w:rsidP="008A1499">
            <w:pPr>
              <w:pStyle w:val="ACLargeLogo"/>
            </w:pPr>
            <w:r w:rsidRPr="003F1A75">
              <w:rPr>
                <w:noProof/>
              </w:rPr>
              <w:drawing>
                <wp:inline distT="0" distB="0" distL="0" distR="0" wp14:anchorId="5F3FFD8C" wp14:editId="34EED1B5">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7696113B" w14:textId="77777777" w:rsidR="008A1499" w:rsidRPr="003F1A75" w:rsidRDefault="008A1499" w:rsidP="008A1499">
            <w:pPr>
              <w:pStyle w:val="ACLargeLogo"/>
            </w:pPr>
          </w:p>
        </w:tc>
        <w:tc>
          <w:tcPr>
            <w:tcW w:w="3112" w:type="dxa"/>
          </w:tcPr>
          <w:p w14:paraId="761FFE6A" w14:textId="3AF47E39" w:rsidR="008A1499" w:rsidRPr="003F1A75" w:rsidRDefault="008A1499" w:rsidP="008A1499">
            <w:pPr>
              <w:pStyle w:val="AEDistrNormal"/>
            </w:pPr>
            <w:r w:rsidRPr="003F1A75">
              <w:t xml:space="preserve">Distr.: </w:t>
            </w:r>
            <w:r w:rsidR="001643E3">
              <w:t>Limited</w:t>
            </w:r>
            <w:r w:rsidRPr="003F1A75">
              <w:t xml:space="preserve"> </w:t>
            </w:r>
          </w:p>
          <w:p w14:paraId="44701D9F" w14:textId="4F6421B1" w:rsidR="008A1499" w:rsidRPr="003F1A75" w:rsidRDefault="00D65503" w:rsidP="008A1499">
            <w:pPr>
              <w:pStyle w:val="AEDistrNormal"/>
            </w:pPr>
            <w:r>
              <w:t>2</w:t>
            </w:r>
            <w:r w:rsidR="00027788">
              <w:t>9</w:t>
            </w:r>
            <w:r>
              <w:t xml:space="preserve"> </w:t>
            </w:r>
            <w:r w:rsidR="00813692">
              <w:t xml:space="preserve">October </w:t>
            </w:r>
            <w:r w:rsidR="008D41D3">
              <w:t>2026</w:t>
            </w:r>
          </w:p>
          <w:p w14:paraId="1C2D3302" w14:textId="77777777" w:rsidR="008A1499" w:rsidRPr="003F1A75" w:rsidRDefault="008A1499" w:rsidP="008A1499">
            <w:pPr>
              <w:pStyle w:val="AEDistrNormal6pt"/>
            </w:pPr>
            <w:r w:rsidRPr="003F1A75">
              <w:t xml:space="preserve">Original: English </w:t>
            </w:r>
          </w:p>
          <w:p w14:paraId="0D0A89D4" w14:textId="77777777" w:rsidR="008A1499" w:rsidRPr="003F1A75" w:rsidRDefault="008A1499" w:rsidP="008A1499">
            <w:pPr>
              <w:pStyle w:val="AEDistrNormal6pt"/>
            </w:pPr>
          </w:p>
        </w:tc>
      </w:tr>
    </w:tbl>
    <w:p w14:paraId="505692E0"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7DD2392B" w14:textId="77777777" w:rsidTr="008A1499">
        <w:trPr>
          <w:trHeight w:val="57"/>
        </w:trPr>
        <w:tc>
          <w:tcPr>
            <w:tcW w:w="6094" w:type="dxa"/>
          </w:tcPr>
          <w:p w14:paraId="244D76B7" w14:textId="77777777" w:rsidR="008A1499" w:rsidRPr="003F1A75" w:rsidRDefault="00975047" w:rsidP="008A1499">
            <w:pPr>
              <w:pStyle w:val="AFCorN12Bold"/>
            </w:pPr>
            <w:r>
              <w:t xml:space="preserve">Conference of the Parties to the Convention on Biological Diversity serving as the meeting of the Parties to the </w:t>
            </w:r>
            <w:r w:rsidR="00F041E5">
              <w:t>Cartagena Protocol on Biosafety</w:t>
            </w:r>
          </w:p>
          <w:p w14:paraId="4AD00E11" w14:textId="77777777" w:rsidR="008A1499" w:rsidRPr="003F1A75" w:rsidRDefault="00F041E5" w:rsidP="008A1499">
            <w:pPr>
              <w:pStyle w:val="AFCorNBold"/>
            </w:pPr>
            <w:r>
              <w:t>Twelfth</w:t>
            </w:r>
            <w:r w:rsidR="008A1499" w:rsidRPr="003F1A75">
              <w:t xml:space="preserve"> meeting </w:t>
            </w:r>
          </w:p>
          <w:p w14:paraId="2AB875DF" w14:textId="77777777" w:rsidR="008A1499" w:rsidRPr="003F1A75" w:rsidRDefault="00975047" w:rsidP="008A1499">
            <w:pPr>
              <w:pStyle w:val="AFCorNNormal"/>
            </w:pPr>
            <w:r w:rsidRPr="00975047">
              <w:t>Yerevan, 19–30 October 2026</w:t>
            </w:r>
          </w:p>
          <w:p w14:paraId="018EC1BC" w14:textId="0C9FD42B" w:rsidR="008A1499" w:rsidRPr="003F1A75" w:rsidRDefault="001643E3" w:rsidP="008A1499">
            <w:pPr>
              <w:pStyle w:val="AFCorNNormal"/>
            </w:pPr>
            <w:r>
              <w:t>A</w:t>
            </w:r>
            <w:r w:rsidR="008A1499" w:rsidRPr="003F1A75">
              <w:t>genda</w:t>
            </w:r>
            <w:r>
              <w:t xml:space="preserve"> item</w:t>
            </w:r>
            <w:r w:rsidR="008A1499" w:rsidRPr="003F1A75">
              <w:t xml:space="preserve"> </w:t>
            </w:r>
            <w:r w:rsidR="0055499A">
              <w:t>1</w:t>
            </w:r>
            <w:r w:rsidR="00D15F34">
              <w:t>2</w:t>
            </w:r>
          </w:p>
          <w:p w14:paraId="5CAAF4FB" w14:textId="5C5ED5DB" w:rsidR="0027049E" w:rsidRPr="0027049E" w:rsidRDefault="00D15F34" w:rsidP="00C27280">
            <w:pPr>
              <w:pStyle w:val="AFCorNBold"/>
            </w:pPr>
            <w:r>
              <w:t>Review of the effectiveness of processes under the Convention on Biological Diversity and its Protocols</w:t>
            </w:r>
          </w:p>
        </w:tc>
        <w:tc>
          <w:tcPr>
            <w:tcW w:w="4388" w:type="dxa"/>
          </w:tcPr>
          <w:p w14:paraId="2585170E" w14:textId="77777777" w:rsidR="008A1499" w:rsidRPr="003F1A75" w:rsidRDefault="008A1499" w:rsidP="008A1499">
            <w:pPr>
              <w:pStyle w:val="CBDNormal"/>
              <w:jc w:val="left"/>
            </w:pPr>
          </w:p>
        </w:tc>
      </w:tr>
    </w:tbl>
    <w:p w14:paraId="04E81299" w14:textId="031AA0B8" w:rsidR="00C9161D" w:rsidRPr="003F1A75" w:rsidRDefault="004F2B5E" w:rsidP="005B6825">
      <w:pPr>
        <w:pStyle w:val="CBDTitle"/>
        <w:rPr>
          <w:caps/>
        </w:rPr>
      </w:pPr>
      <w:sdt>
        <w:sdtPr>
          <w:alias w:val="Title"/>
          <w:tag w:val=""/>
          <w:id w:val="772832786"/>
          <w:placeholder>
            <w:docPart w:val="23832C2DC0C54EDEB535C8533C124D97"/>
          </w:placeholder>
          <w:dataBinding w:prefixMappings="xmlns:ns0='http://purl.org/dc/elements/1.1/' xmlns:ns1='http://schemas.openxmlformats.org/package/2006/metadata/core-properties' " w:xpath="/ns1:coreProperties[1]/ns0:title[1]" w:storeItemID="{6C3C8BC8-F283-45AE-878A-BAB7291924A1}"/>
          <w:text/>
        </w:sdtPr>
        <w:sdtEndPr/>
        <w:sdtContent>
          <w:r w:rsidR="00B841AF" w:rsidRPr="005B6825">
            <w:t xml:space="preserve">Options </w:t>
          </w:r>
          <w:r w:rsidR="0020696E" w:rsidRPr="005B6825">
            <w:t xml:space="preserve">for further improving </w:t>
          </w:r>
          <w:r w:rsidR="00B841AF" w:rsidRPr="005B6825">
            <w:t xml:space="preserve">the effectiveness of </w:t>
          </w:r>
          <w:r w:rsidR="0020696E" w:rsidRPr="005B6825">
            <w:t>meetings</w:t>
          </w:r>
          <w:r w:rsidR="00B841AF" w:rsidRPr="005B6825">
            <w:t xml:space="preserve"> under the Convention and its Protocols</w:t>
          </w:r>
        </w:sdtContent>
      </w:sdt>
      <w:r w:rsidR="00105372" w:rsidRPr="003F1A75">
        <w:rPr>
          <w:caps/>
        </w:rPr>
        <w:t xml:space="preserve"> </w:t>
      </w:r>
    </w:p>
    <w:p w14:paraId="561E2151" w14:textId="7BE38F19" w:rsidR="00F6586C" w:rsidRPr="003F1A75" w:rsidRDefault="00726DEC" w:rsidP="00A111D1">
      <w:pPr>
        <w:pStyle w:val="CBDSubTitle"/>
      </w:pPr>
      <w:r>
        <w:t>Draft decision submitted by</w:t>
      </w:r>
      <w:r w:rsidR="0027049E">
        <w:t xml:space="preserve"> the Chair of Working Group I</w:t>
      </w:r>
    </w:p>
    <w:p w14:paraId="522F0097" w14:textId="77777777" w:rsidR="000765EC" w:rsidRPr="00850BE4" w:rsidRDefault="000765EC" w:rsidP="000765EC">
      <w:pPr>
        <w:pStyle w:val="CBDDesicionText"/>
        <w:keepNext/>
        <w:tabs>
          <w:tab w:val="clear" w:pos="1134"/>
        </w:tabs>
        <w:ind w:left="567"/>
      </w:pPr>
      <w:r w:rsidRPr="00850BE4">
        <w:rPr>
          <w:i/>
          <w:iCs/>
        </w:rPr>
        <w:t>The Conference of the Parties serving as the meeting of the Parties to the Cartagena Protocol</w:t>
      </w:r>
      <w:r w:rsidRPr="00850BE4">
        <w:t>,</w:t>
      </w:r>
    </w:p>
    <w:p w14:paraId="70368C3A" w14:textId="77777777" w:rsidR="000765EC" w:rsidRPr="007A59F7" w:rsidRDefault="000765EC" w:rsidP="000765EC">
      <w:pPr>
        <w:pStyle w:val="CBDDesicionText"/>
        <w:tabs>
          <w:tab w:val="clear" w:pos="1134"/>
        </w:tabs>
        <w:ind w:left="567"/>
      </w:pPr>
      <w:r w:rsidRPr="00850BE4">
        <w:rPr>
          <w:i/>
          <w:iCs/>
        </w:rPr>
        <w:t xml:space="preserve">Recalling </w:t>
      </w:r>
      <w:r w:rsidRPr="00850BE4">
        <w:t xml:space="preserve">its decision </w:t>
      </w:r>
      <w:hyperlink r:id="rId15" w:history="1">
        <w:r w:rsidRPr="00850BE4">
          <w:rPr>
            <w:rStyle w:val="Hyperlink"/>
          </w:rPr>
          <w:t>CP-11/5</w:t>
        </w:r>
      </w:hyperlink>
      <w:r w:rsidRPr="00850BE4">
        <w:t xml:space="preserve"> of 1 November 2024,</w:t>
      </w:r>
    </w:p>
    <w:p w14:paraId="77AE7212" w14:textId="385DE49F" w:rsidR="000765EC" w:rsidRPr="00850BE4" w:rsidRDefault="000765EC" w:rsidP="000765EC">
      <w:pPr>
        <w:pStyle w:val="CBDDesicionText"/>
        <w:tabs>
          <w:tab w:val="clear" w:pos="1134"/>
        </w:tabs>
        <w:ind w:left="567"/>
      </w:pPr>
      <w:r w:rsidRPr="00850BE4">
        <w:rPr>
          <w:i/>
          <w:iCs/>
        </w:rPr>
        <w:t>Recognizing</w:t>
      </w:r>
      <w:r w:rsidRPr="00850BE4">
        <w:t xml:space="preserve"> the need to ensure the inclusiveness, transparency and equity</w:t>
      </w:r>
      <w:r w:rsidR="00BB3B8E">
        <w:t xml:space="preserve"> of the processes</w:t>
      </w:r>
      <w:r w:rsidRPr="00850BE4">
        <w:t xml:space="preserve"> of the Cartagena Protocol on Biosafety</w:t>
      </w:r>
      <w:r w:rsidRPr="00850BE4">
        <w:rPr>
          <w:rStyle w:val="FootnoteReference"/>
        </w:rPr>
        <w:footnoteReference w:id="1"/>
      </w:r>
      <w:r w:rsidRPr="00850BE4">
        <w:t xml:space="preserve"> while pursuing efficiencies and, where appropriate, the integration of processes with the Convention on Biological Diversity</w:t>
      </w:r>
      <w:r w:rsidRPr="00850BE4">
        <w:rPr>
          <w:rStyle w:val="FootnoteReference"/>
        </w:rPr>
        <w:footnoteReference w:id="2"/>
      </w:r>
      <w:r w:rsidRPr="00850BE4">
        <w:t xml:space="preserve"> and the Nagoya Protocol on Access to Genetic Resources and the Fair and Equitable Sharing of Benefits Arising from Their Utilization,</w:t>
      </w:r>
      <w:r w:rsidRPr="00850BE4">
        <w:rPr>
          <w:rStyle w:val="FootnoteReference"/>
        </w:rPr>
        <w:footnoteReference w:id="3"/>
      </w:r>
    </w:p>
    <w:p w14:paraId="7A5B170B" w14:textId="77777777" w:rsidR="000765EC" w:rsidRPr="007A59F7" w:rsidRDefault="000765EC" w:rsidP="000765EC">
      <w:pPr>
        <w:pStyle w:val="CBDDesicionText"/>
        <w:tabs>
          <w:tab w:val="clear" w:pos="1134"/>
        </w:tabs>
        <w:ind w:left="567"/>
      </w:pPr>
      <w:r w:rsidRPr="007A59F7">
        <w:rPr>
          <w:rFonts w:eastAsia="Times New Roman"/>
          <w:i/>
        </w:rPr>
        <w:t xml:space="preserve">Reaffirming </w:t>
      </w:r>
      <w:r w:rsidRPr="007A59F7">
        <w:rPr>
          <w:rFonts w:eastAsia="Times New Roman"/>
        </w:rPr>
        <w:t xml:space="preserve">the important role of technology in supporting the </w:t>
      </w:r>
      <w:r w:rsidRPr="00850BE4">
        <w:t>efficiency</w:t>
      </w:r>
      <w:r w:rsidRPr="007A59F7">
        <w:rPr>
          <w:rFonts w:eastAsia="Times New Roman"/>
        </w:rPr>
        <w:t xml:space="preserve"> and effectiveness of meetings, without prejudice to decision-making by consensus,</w:t>
      </w:r>
    </w:p>
    <w:p w14:paraId="1390009A" w14:textId="77777777" w:rsidR="000765EC" w:rsidRPr="00850BE4" w:rsidRDefault="000765EC" w:rsidP="000765EC">
      <w:pPr>
        <w:pStyle w:val="CBDDesicionText"/>
        <w:tabs>
          <w:tab w:val="clear" w:pos="1134"/>
        </w:tabs>
        <w:spacing w:before="120"/>
        <w:ind w:left="567"/>
      </w:pPr>
      <w:r w:rsidRPr="00850BE4">
        <w:rPr>
          <w:rFonts w:eastAsia="Times New Roman"/>
          <w:color w:val="000000"/>
        </w:rPr>
        <w:t>1.</w:t>
      </w:r>
      <w:r w:rsidRPr="00850BE4">
        <w:rPr>
          <w:rFonts w:eastAsia="Times New Roman"/>
          <w:color w:val="000000"/>
        </w:rPr>
        <w:tab/>
      </w:r>
      <w:r w:rsidRPr="00850BE4">
        <w:rPr>
          <w:rFonts w:eastAsia="Times New Roman"/>
          <w:i/>
          <w:iCs/>
          <w:color w:val="000000"/>
        </w:rPr>
        <w:t xml:space="preserve">Takes </w:t>
      </w:r>
      <w:r w:rsidRPr="00850BE4">
        <w:rPr>
          <w:i/>
          <w:iCs/>
        </w:rPr>
        <w:t>note</w:t>
      </w:r>
      <w:r w:rsidRPr="00850BE4">
        <w:t xml:space="preserve"> of decision 17/-- of the Conference of the Parties to the Convention on Biological Diversity;</w:t>
      </w:r>
    </w:p>
    <w:p w14:paraId="1673D450" w14:textId="77777777" w:rsidR="000765EC" w:rsidRPr="00850BE4" w:rsidRDefault="000765EC" w:rsidP="000765EC">
      <w:pPr>
        <w:pStyle w:val="CBDDesicionText"/>
        <w:tabs>
          <w:tab w:val="clear" w:pos="1134"/>
        </w:tabs>
        <w:ind w:left="567"/>
      </w:pPr>
      <w:r w:rsidRPr="00850BE4">
        <w:rPr>
          <w:rFonts w:eastAsia="Times New Roman"/>
          <w:color w:val="000000"/>
        </w:rPr>
        <w:t>2.</w:t>
      </w:r>
      <w:r w:rsidRPr="00850BE4">
        <w:rPr>
          <w:rFonts w:eastAsia="Times New Roman"/>
          <w:color w:val="000000"/>
        </w:rPr>
        <w:tab/>
      </w:r>
      <w:r w:rsidRPr="00850BE4">
        <w:rPr>
          <w:i/>
          <w:iCs/>
        </w:rPr>
        <w:t>Welcomes</w:t>
      </w:r>
      <w:r w:rsidRPr="00850BE4">
        <w:t xml:space="preserve"> the progress made with the decision-tracking tool developed further to decision </w:t>
      </w:r>
      <w:hyperlink r:id="rId16" w:history="1">
        <w:r w:rsidRPr="00850BE4">
          <w:rPr>
            <w:rStyle w:val="Hyperlink"/>
          </w:rPr>
          <w:t>XII/28</w:t>
        </w:r>
      </w:hyperlink>
      <w:r w:rsidRPr="00850BE4">
        <w:t xml:space="preserve"> of 17 October 2014 of the Conference of the Parties to the Convention, as described in document </w:t>
      </w:r>
      <w:hyperlink r:id="rId17" w:history="1">
        <w:r w:rsidRPr="00850BE4">
          <w:rPr>
            <w:rStyle w:val="Hyperlink"/>
          </w:rPr>
          <w:t>CBD/SBI/6/INF/11</w:t>
        </w:r>
      </w:hyperlink>
      <w:r w:rsidRPr="00850BE4">
        <w:t>;</w:t>
      </w:r>
    </w:p>
    <w:p w14:paraId="74A4B5A9" w14:textId="77777777" w:rsidR="000765EC" w:rsidRPr="00850BE4" w:rsidRDefault="000765EC" w:rsidP="000765EC">
      <w:pPr>
        <w:pStyle w:val="CBDDesicionText"/>
        <w:tabs>
          <w:tab w:val="clear" w:pos="1134"/>
        </w:tabs>
        <w:ind w:left="567"/>
      </w:pPr>
      <w:r w:rsidRPr="00850BE4">
        <w:rPr>
          <w:rFonts w:eastAsia="Times New Roman"/>
          <w:color w:val="000000"/>
        </w:rPr>
        <w:t>3.</w:t>
      </w:r>
      <w:r w:rsidRPr="00850BE4">
        <w:rPr>
          <w:rFonts w:eastAsia="Times New Roman"/>
          <w:color w:val="000000"/>
        </w:rPr>
        <w:tab/>
      </w:r>
      <w:r w:rsidRPr="00850BE4">
        <w:rPr>
          <w:i/>
          <w:iCs/>
        </w:rPr>
        <w:t xml:space="preserve">Decides </w:t>
      </w:r>
      <w:r w:rsidRPr="00850BE4">
        <w:t xml:space="preserve">that the decisions of the Conference of the Parties serving as the meeting of the Parties to the Cartagena Protocol on Biosafety should be included in the decision-tracking tool; </w:t>
      </w:r>
    </w:p>
    <w:p w14:paraId="6DDA01DD" w14:textId="77777777" w:rsidR="000765EC" w:rsidRPr="00850BE4" w:rsidRDefault="000765EC" w:rsidP="000765EC">
      <w:pPr>
        <w:pStyle w:val="CBDDesicionText"/>
        <w:tabs>
          <w:tab w:val="clear" w:pos="1134"/>
        </w:tabs>
        <w:ind w:left="567"/>
      </w:pPr>
      <w:r w:rsidRPr="00850BE4">
        <w:rPr>
          <w:rFonts w:eastAsia="Times New Roman"/>
          <w:color w:val="000000"/>
        </w:rPr>
        <w:t>4.</w:t>
      </w:r>
      <w:r w:rsidRPr="00850BE4">
        <w:rPr>
          <w:rFonts w:eastAsia="Times New Roman"/>
          <w:color w:val="000000"/>
        </w:rPr>
        <w:tab/>
      </w:r>
      <w:r w:rsidRPr="00850BE4">
        <w:rPr>
          <w:i/>
          <w:iCs/>
        </w:rPr>
        <w:t>Requests</w:t>
      </w:r>
      <w:r w:rsidRPr="00850BE4">
        <w:t xml:space="preserve"> the Executive Secretary to take the necessary steps in that regard, beginning with decisions of its tenth and eleventh meetings;</w:t>
      </w:r>
      <w:r w:rsidRPr="00850BE4" w:rsidDel="00D73349">
        <w:t xml:space="preserve"> </w:t>
      </w:r>
    </w:p>
    <w:p w14:paraId="5F8663A9" w14:textId="77777777" w:rsidR="000765EC" w:rsidRPr="00850BE4" w:rsidRDefault="000765EC" w:rsidP="000765EC">
      <w:pPr>
        <w:pStyle w:val="CBDDesicionText"/>
        <w:tabs>
          <w:tab w:val="clear" w:pos="1134"/>
        </w:tabs>
        <w:ind w:left="567"/>
      </w:pPr>
      <w:r w:rsidRPr="00850BE4">
        <w:rPr>
          <w:rFonts w:eastAsia="Times New Roman"/>
          <w:color w:val="000000"/>
        </w:rPr>
        <w:t>5.</w:t>
      </w:r>
      <w:r w:rsidRPr="00850BE4">
        <w:rPr>
          <w:rFonts w:eastAsia="Times New Roman"/>
          <w:color w:val="000000"/>
        </w:rPr>
        <w:tab/>
      </w:r>
      <w:r w:rsidRPr="00850BE4">
        <w:rPr>
          <w:i/>
          <w:iCs/>
        </w:rPr>
        <w:t>Recalls</w:t>
      </w:r>
      <w:r w:rsidRPr="00850BE4">
        <w:t xml:space="preserve"> its decision </w:t>
      </w:r>
      <w:hyperlink r:id="rId18" w:history="1">
        <w:r w:rsidRPr="00850BE4">
          <w:rPr>
            <w:rStyle w:val="Hyperlink"/>
          </w:rPr>
          <w:t>BS-VII/9</w:t>
        </w:r>
      </w:hyperlink>
      <w:r w:rsidRPr="00850BE4">
        <w:t xml:space="preserve"> of 3 October 2014, by which it decided to hold its ordinary meetings concurrently with the meetings of the Conference of the Parties to the Convention in the same two-week period in which the meetings of the Conference of the Parties of the Convention were held;</w:t>
      </w:r>
    </w:p>
    <w:p w14:paraId="41AA2548" w14:textId="182A8E46" w:rsidR="000765EC" w:rsidRPr="00850BE4" w:rsidRDefault="000765EC" w:rsidP="000765EC">
      <w:pPr>
        <w:pStyle w:val="CBDDesicionText"/>
        <w:tabs>
          <w:tab w:val="clear" w:pos="1134"/>
        </w:tabs>
        <w:ind w:left="567"/>
      </w:pPr>
      <w:r w:rsidRPr="00850BE4">
        <w:rPr>
          <w:rFonts w:eastAsia="Times New Roman"/>
          <w:color w:val="000000"/>
        </w:rPr>
        <w:lastRenderedPageBreak/>
        <w:t>6.</w:t>
      </w:r>
      <w:r w:rsidRPr="00850BE4">
        <w:rPr>
          <w:rFonts w:eastAsia="Times New Roman"/>
          <w:color w:val="000000"/>
        </w:rPr>
        <w:tab/>
      </w:r>
      <w:r w:rsidRPr="00850BE4">
        <w:rPr>
          <w:i/>
          <w:iCs/>
        </w:rPr>
        <w:t>Reiterates</w:t>
      </w:r>
      <w:r w:rsidRPr="00850BE4">
        <w:t xml:space="preserve"> its call upon developed country Parties, and </w:t>
      </w:r>
      <w:r w:rsidR="00592CCF" w:rsidRPr="00F36F4C">
        <w:t>invites</w:t>
      </w:r>
      <w:r w:rsidR="00592CCF">
        <w:t xml:space="preserve"> </w:t>
      </w:r>
      <w:r w:rsidRPr="00850BE4">
        <w:t>other Parties in a position to do so, to increase their contributions to the relevant voluntary trust fund to ensure the full and effective participation of representatives of developing country Parties, in particular the least developed and small island developing States among them, and Parties with economies in transition in the concurrent meetings, and to increase their contribution to the Special Voluntary Trust Fund for Facilitating the Participation of Indigenous Peoples and Local Communities;</w:t>
      </w:r>
    </w:p>
    <w:p w14:paraId="376521A9" w14:textId="2F947575" w:rsidR="000765EC" w:rsidRDefault="000765EC" w:rsidP="000765EC">
      <w:pPr>
        <w:pStyle w:val="CBDDesicionText"/>
        <w:tabs>
          <w:tab w:val="clear" w:pos="1134"/>
        </w:tabs>
        <w:ind w:left="567"/>
      </w:pPr>
      <w:r w:rsidRPr="00850BE4">
        <w:rPr>
          <w:rFonts w:eastAsia="Times New Roman"/>
          <w:color w:val="000000"/>
        </w:rPr>
        <w:t>7.</w:t>
      </w:r>
      <w:r w:rsidRPr="00850BE4">
        <w:rPr>
          <w:rFonts w:eastAsia="Times New Roman"/>
          <w:color w:val="000000"/>
        </w:rPr>
        <w:tab/>
      </w:r>
      <w:r w:rsidRPr="00850BE4">
        <w:rPr>
          <w:i/>
          <w:iCs/>
        </w:rPr>
        <w:t>Notes</w:t>
      </w:r>
      <w:r w:rsidRPr="00850BE4">
        <w:t xml:space="preserve"> that chairs of groups considering matters under the Cartagena Protocol are to be selected from among the Parties to the Protocol</w:t>
      </w:r>
      <w:r w:rsidR="00D03ACE">
        <w:t>;</w:t>
      </w:r>
    </w:p>
    <w:p w14:paraId="35A7AD34" w14:textId="7F430C9B" w:rsidR="00054C49" w:rsidRPr="00850BE4" w:rsidRDefault="00AA644D" w:rsidP="000765EC">
      <w:pPr>
        <w:pStyle w:val="CBDDesicionText"/>
        <w:tabs>
          <w:tab w:val="clear" w:pos="1134"/>
        </w:tabs>
        <w:ind w:left="567"/>
      </w:pPr>
      <w:r>
        <w:rPr>
          <w:rFonts w:eastAsia="Times New Roman"/>
          <w:color w:val="000000"/>
        </w:rPr>
        <w:t>8</w:t>
      </w:r>
      <w:r w:rsidR="00054C49">
        <w:rPr>
          <w:rFonts w:eastAsia="Times New Roman"/>
          <w:color w:val="000000"/>
        </w:rPr>
        <w:t>.</w:t>
      </w:r>
      <w:r>
        <w:tab/>
      </w:r>
      <w:r w:rsidR="00D03ACE" w:rsidRPr="008804C4">
        <w:rPr>
          <w:rFonts w:eastAsia="Times New Roman"/>
          <w:i/>
          <w:iCs/>
          <w:color w:val="000000"/>
        </w:rPr>
        <w:t>Endorses</w:t>
      </w:r>
      <w:r w:rsidR="00D03ACE" w:rsidRPr="00D03ACE">
        <w:rPr>
          <w:rFonts w:eastAsia="Times New Roman"/>
          <w:color w:val="000000"/>
        </w:rPr>
        <w:t xml:space="preserve"> the establishment </w:t>
      </w:r>
      <w:r w:rsidR="002A1AFA">
        <w:rPr>
          <w:rFonts w:eastAsia="Times New Roman"/>
          <w:color w:val="000000"/>
        </w:rPr>
        <w:t xml:space="preserve">by the Conference of the Parties to the Convention </w:t>
      </w:r>
      <w:r w:rsidR="00D03ACE" w:rsidRPr="00D03ACE">
        <w:rPr>
          <w:rFonts w:eastAsia="Times New Roman"/>
          <w:color w:val="000000"/>
        </w:rPr>
        <w:t xml:space="preserve">of an informal advisory group as a Party-driven process to further improve the effectiveness of the processes and meetings under the Convention and its Protocols in accordance with the terms of reference contained in </w:t>
      </w:r>
      <w:r w:rsidR="00F17F64">
        <w:rPr>
          <w:rFonts w:eastAsia="Times New Roman"/>
          <w:color w:val="000000"/>
        </w:rPr>
        <w:t xml:space="preserve">the </w:t>
      </w:r>
      <w:r w:rsidR="00D03ACE" w:rsidRPr="00D03ACE">
        <w:rPr>
          <w:rFonts w:eastAsia="Times New Roman"/>
          <w:color w:val="000000"/>
        </w:rPr>
        <w:t>annex to decision 17/-- of the Conference of the Parties</w:t>
      </w:r>
      <w:r w:rsidR="000A4EC6">
        <w:rPr>
          <w:rFonts w:eastAsia="Times New Roman"/>
          <w:color w:val="000000"/>
        </w:rPr>
        <w:t xml:space="preserve"> to the Convention</w:t>
      </w:r>
      <w:r w:rsidR="00D03ACE">
        <w:rPr>
          <w:rFonts w:eastAsia="Times New Roman"/>
          <w:color w:val="000000"/>
        </w:rPr>
        <w:t>.</w:t>
      </w:r>
    </w:p>
    <w:p w14:paraId="4E687CBF" w14:textId="359B5B70" w:rsidR="00A111D1" w:rsidRPr="003F1A75" w:rsidRDefault="00A111D1" w:rsidP="00975047">
      <w:pPr>
        <w:pStyle w:val="Para1"/>
        <w:numPr>
          <w:ilvl w:val="0"/>
          <w:numId w:val="0"/>
        </w:numPr>
        <w:ind w:left="567"/>
        <w:jc w:val="center"/>
      </w:pPr>
      <w:r w:rsidRPr="003F1A75">
        <w:t>_______</w:t>
      </w:r>
      <w:r w:rsidR="004B60B3">
        <w:t>___</w:t>
      </w:r>
    </w:p>
    <w:sectPr w:rsidR="00A111D1" w:rsidRPr="003F1A75" w:rsidSect="00C72AAE">
      <w:headerReference w:type="even" r:id="rId19"/>
      <w:headerReference w:type="default" r:id="rId20"/>
      <w:footerReference w:type="even" r:id="rId21"/>
      <w:footerReference w:type="default" r:id="rId22"/>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14FAB8" w14:textId="77777777" w:rsidR="004F2B5E" w:rsidRPr="003F1A75" w:rsidRDefault="004F2B5E" w:rsidP="00CF1848">
      <w:r w:rsidRPr="003F1A75">
        <w:separator/>
      </w:r>
    </w:p>
  </w:endnote>
  <w:endnote w:type="continuationSeparator" w:id="0">
    <w:p w14:paraId="4AEC762D" w14:textId="77777777" w:rsidR="004F2B5E" w:rsidRPr="003F1A75" w:rsidRDefault="004F2B5E"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2440ABB" w14:textId="77777777" w:rsidR="00D75CA6" w:rsidRPr="003F1A75" w:rsidRDefault="00D75CA6" w:rsidP="00D75CA6">
            <w:pPr>
              <w:pStyle w:val="Footer"/>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682F7DF2"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BF1FE3" w14:textId="77777777" w:rsidR="004F2B5E" w:rsidRPr="003F1A75" w:rsidRDefault="004F2B5E" w:rsidP="00CF1848">
      <w:r w:rsidRPr="003F1A75">
        <w:separator/>
      </w:r>
    </w:p>
  </w:footnote>
  <w:footnote w:type="continuationSeparator" w:id="0">
    <w:p w14:paraId="7C7E3993" w14:textId="77777777" w:rsidR="004F2B5E" w:rsidRPr="003F1A75" w:rsidRDefault="004F2B5E" w:rsidP="00CF1848">
      <w:r w:rsidRPr="003F1A75">
        <w:continuationSeparator/>
      </w:r>
    </w:p>
  </w:footnote>
  <w:footnote w:id="1">
    <w:p w14:paraId="3DC91674" w14:textId="77777777" w:rsidR="000765EC" w:rsidRPr="004D4D1A" w:rsidRDefault="000765EC" w:rsidP="000765EC">
      <w:pPr>
        <w:pStyle w:val="FootnoteText"/>
      </w:pPr>
      <w:r>
        <w:rPr>
          <w:rStyle w:val="FootnoteReference"/>
        </w:rPr>
        <w:footnoteRef/>
      </w:r>
      <w:r>
        <w:t xml:space="preserve"> </w:t>
      </w:r>
      <w:r w:rsidRPr="007947F9">
        <w:t xml:space="preserve">United Nations, </w:t>
      </w:r>
      <w:r w:rsidRPr="00840901">
        <w:rPr>
          <w:i/>
          <w:iCs/>
        </w:rPr>
        <w:t>Treaty Series</w:t>
      </w:r>
      <w:r w:rsidRPr="004D4D1A">
        <w:t>, vol. 2226, No. 30619.</w:t>
      </w:r>
    </w:p>
  </w:footnote>
  <w:footnote w:id="2">
    <w:p w14:paraId="531BCED9" w14:textId="77777777" w:rsidR="000765EC" w:rsidRPr="007A59F7" w:rsidRDefault="000765EC" w:rsidP="000765EC">
      <w:pPr>
        <w:pStyle w:val="FootnoteText"/>
        <w:rPr>
          <w:lang w:val="es-ES"/>
        </w:rPr>
      </w:pPr>
      <w:r>
        <w:rPr>
          <w:rStyle w:val="FootnoteReference"/>
        </w:rPr>
        <w:footnoteRef/>
      </w:r>
      <w:r w:rsidRPr="007A59F7">
        <w:rPr>
          <w:lang w:val="es-ES"/>
        </w:rPr>
        <w:t xml:space="preserve"> Ibid., vol. 1760, No. 30619.</w:t>
      </w:r>
    </w:p>
  </w:footnote>
  <w:footnote w:id="3">
    <w:p w14:paraId="6CDB393D" w14:textId="77777777" w:rsidR="000765EC" w:rsidRPr="007A59F7" w:rsidRDefault="000765EC" w:rsidP="000765EC">
      <w:pPr>
        <w:pStyle w:val="FootnoteText"/>
        <w:rPr>
          <w:lang w:val="es-ES"/>
        </w:rPr>
      </w:pPr>
      <w:r>
        <w:rPr>
          <w:rStyle w:val="FootnoteReference"/>
        </w:rPr>
        <w:footnoteRef/>
      </w:r>
      <w:r w:rsidRPr="007A59F7">
        <w:rPr>
          <w:lang w:val="es-ES"/>
        </w:rPr>
        <w:t xml:space="preserve"> Ibid., vol. 3008,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5C4C23D" w14:textId="7F0B7D4A" w:rsidR="00534681" w:rsidRPr="003F1A75" w:rsidRDefault="00027788" w:rsidP="007C4951">
        <w:pPr>
          <w:pStyle w:val="Header"/>
          <w:spacing w:after="240"/>
          <w:rPr>
            <w:szCs w:val="20"/>
          </w:rPr>
        </w:pPr>
        <w:r>
          <w:rPr>
            <w:szCs w:val="20"/>
          </w:rPr>
          <w:t>CBD/CP/MOP/12/L.12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209F30B7" w14:textId="76D2719F" w:rsidR="009505C9" w:rsidRPr="003F1A75" w:rsidRDefault="00027788" w:rsidP="007C4951">
        <w:pPr>
          <w:pStyle w:val="Header"/>
          <w:spacing w:after="240"/>
          <w:jc w:val="right"/>
        </w:pPr>
        <w:r>
          <w:t>CBD/CP/MOP/12/L.12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01D13B9"/>
    <w:multiLevelType w:val="multilevel"/>
    <w:tmpl w:val="601D13B9"/>
    <w:lvl w:ilvl="0">
      <w:start w:val="1"/>
      <w:numFmt w:val="decimal"/>
      <w:lvlText w:val="%1."/>
      <w:lvlJc w:val="left"/>
      <w:pPr>
        <w:ind w:left="1170" w:hanging="360"/>
      </w:pPr>
      <w:rPr>
        <w:rFonts w:hint="default"/>
        <w:b w:val="0"/>
        <w:bCs w:val="0"/>
      </w:rPr>
    </w:lvl>
    <w:lvl w:ilvl="1">
      <w:start w:val="1"/>
      <w:numFmt w:val="lowerLetter"/>
      <w:lvlText w:val="%2."/>
      <w:lvlJc w:val="left"/>
      <w:pPr>
        <w:ind w:left="2520" w:hanging="360"/>
      </w:pPr>
    </w:lvl>
    <w:lvl w:ilvl="2">
      <w:start w:val="1"/>
      <w:numFmt w:val="lowerRoman"/>
      <w:lvlText w:val="%3."/>
      <w:lvlJc w:val="right"/>
      <w:pPr>
        <w:ind w:left="3240" w:hanging="180"/>
      </w:pPr>
    </w:lvl>
    <w:lvl w:ilvl="3">
      <w:start w:val="1"/>
      <w:numFmt w:val="decimal"/>
      <w:lvlText w:val="%4."/>
      <w:lvlJc w:val="left"/>
      <w:pPr>
        <w:ind w:left="3960" w:hanging="360"/>
      </w:pPr>
    </w:lvl>
    <w:lvl w:ilvl="4">
      <w:start w:val="1"/>
      <w:numFmt w:val="lowerLetter"/>
      <w:lvlText w:val="%5."/>
      <w:lvlJc w:val="left"/>
      <w:pPr>
        <w:ind w:left="4680" w:hanging="360"/>
      </w:pPr>
    </w:lvl>
    <w:lvl w:ilvl="5">
      <w:start w:val="1"/>
      <w:numFmt w:val="lowerRoman"/>
      <w:lvlText w:val="%6."/>
      <w:lvlJc w:val="right"/>
      <w:pPr>
        <w:ind w:left="5400" w:hanging="180"/>
      </w:pPr>
    </w:lvl>
    <w:lvl w:ilvl="6">
      <w:start w:val="1"/>
      <w:numFmt w:val="decimal"/>
      <w:lvlText w:val="%7."/>
      <w:lvlJc w:val="left"/>
      <w:pPr>
        <w:ind w:left="6120" w:hanging="360"/>
      </w:pPr>
    </w:lvl>
    <w:lvl w:ilvl="7">
      <w:start w:val="1"/>
      <w:numFmt w:val="lowerLetter"/>
      <w:lvlText w:val="%8."/>
      <w:lvlJc w:val="left"/>
      <w:pPr>
        <w:ind w:left="6840" w:hanging="360"/>
      </w:pPr>
    </w:lvl>
    <w:lvl w:ilvl="8">
      <w:start w:val="1"/>
      <w:numFmt w:val="lowerRoman"/>
      <w:lvlText w:val="%9."/>
      <w:lvlJc w:val="right"/>
      <w:pPr>
        <w:ind w:left="7560" w:hanging="180"/>
      </w:p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6"/>
  </w:num>
  <w:num w:numId="4" w16cid:durableId="1072390599">
    <w:abstractNumId w:val="7"/>
  </w:num>
  <w:num w:numId="5" w16cid:durableId="960385107">
    <w:abstractNumId w:val="1"/>
  </w:num>
  <w:num w:numId="6" w16cid:durableId="893932166">
    <w:abstractNumId w:val="5"/>
  </w:num>
  <w:num w:numId="7" w16cid:durableId="323945383">
    <w:abstractNumId w:val="3"/>
  </w:num>
  <w:num w:numId="8" w16cid:durableId="1948272757">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37BC"/>
    <w:rsid w:val="00006BE5"/>
    <w:rsid w:val="000119CD"/>
    <w:rsid w:val="00027788"/>
    <w:rsid w:val="00054C49"/>
    <w:rsid w:val="0007171B"/>
    <w:rsid w:val="00073013"/>
    <w:rsid w:val="000765EC"/>
    <w:rsid w:val="000A293E"/>
    <w:rsid w:val="000A4EC6"/>
    <w:rsid w:val="000D0F68"/>
    <w:rsid w:val="000E28FE"/>
    <w:rsid w:val="000E673A"/>
    <w:rsid w:val="000F6945"/>
    <w:rsid w:val="000F74F5"/>
    <w:rsid w:val="000F78FC"/>
    <w:rsid w:val="001031DF"/>
    <w:rsid w:val="00105372"/>
    <w:rsid w:val="001054A6"/>
    <w:rsid w:val="001078A1"/>
    <w:rsid w:val="001312AD"/>
    <w:rsid w:val="00131E7A"/>
    <w:rsid w:val="00134846"/>
    <w:rsid w:val="001418A0"/>
    <w:rsid w:val="001643E3"/>
    <w:rsid w:val="00167AAD"/>
    <w:rsid w:val="00172AF6"/>
    <w:rsid w:val="00176CEE"/>
    <w:rsid w:val="0017728E"/>
    <w:rsid w:val="00184FB5"/>
    <w:rsid w:val="00186DD8"/>
    <w:rsid w:val="001A2E96"/>
    <w:rsid w:val="001A35EC"/>
    <w:rsid w:val="001A5872"/>
    <w:rsid w:val="001B13FE"/>
    <w:rsid w:val="001D5F23"/>
    <w:rsid w:val="00203198"/>
    <w:rsid w:val="0020696E"/>
    <w:rsid w:val="00227D0F"/>
    <w:rsid w:val="0023080C"/>
    <w:rsid w:val="00253E25"/>
    <w:rsid w:val="00254EB5"/>
    <w:rsid w:val="0027049E"/>
    <w:rsid w:val="002A1AFA"/>
    <w:rsid w:val="002D0477"/>
    <w:rsid w:val="002F1624"/>
    <w:rsid w:val="002F3918"/>
    <w:rsid w:val="003008FE"/>
    <w:rsid w:val="0030169D"/>
    <w:rsid w:val="0030440B"/>
    <w:rsid w:val="003060EB"/>
    <w:rsid w:val="003153EB"/>
    <w:rsid w:val="0032136E"/>
    <w:rsid w:val="00321985"/>
    <w:rsid w:val="00351205"/>
    <w:rsid w:val="00362434"/>
    <w:rsid w:val="00372F74"/>
    <w:rsid w:val="003C0515"/>
    <w:rsid w:val="003D3690"/>
    <w:rsid w:val="003E1E4D"/>
    <w:rsid w:val="003F1A75"/>
    <w:rsid w:val="003F7224"/>
    <w:rsid w:val="00427D21"/>
    <w:rsid w:val="00431E23"/>
    <w:rsid w:val="00435501"/>
    <w:rsid w:val="00447F4A"/>
    <w:rsid w:val="00453073"/>
    <w:rsid w:val="00456F67"/>
    <w:rsid w:val="004644C2"/>
    <w:rsid w:val="00467F9C"/>
    <w:rsid w:val="00483697"/>
    <w:rsid w:val="00490153"/>
    <w:rsid w:val="004B60B3"/>
    <w:rsid w:val="004F2B5E"/>
    <w:rsid w:val="0051006C"/>
    <w:rsid w:val="00530313"/>
    <w:rsid w:val="00534681"/>
    <w:rsid w:val="00547075"/>
    <w:rsid w:val="0055499A"/>
    <w:rsid w:val="0056068E"/>
    <w:rsid w:val="00563442"/>
    <w:rsid w:val="0056348E"/>
    <w:rsid w:val="00565B42"/>
    <w:rsid w:val="00592CCF"/>
    <w:rsid w:val="005A6F7D"/>
    <w:rsid w:val="005B063C"/>
    <w:rsid w:val="005B35E2"/>
    <w:rsid w:val="005B6825"/>
    <w:rsid w:val="005C4CE6"/>
    <w:rsid w:val="005D3222"/>
    <w:rsid w:val="00602BDF"/>
    <w:rsid w:val="006122BA"/>
    <w:rsid w:val="006158FA"/>
    <w:rsid w:val="00620D9F"/>
    <w:rsid w:val="00630F20"/>
    <w:rsid w:val="0064174C"/>
    <w:rsid w:val="006478BF"/>
    <w:rsid w:val="00656F0E"/>
    <w:rsid w:val="00676ADB"/>
    <w:rsid w:val="006901EE"/>
    <w:rsid w:val="006A73C1"/>
    <w:rsid w:val="006B0323"/>
    <w:rsid w:val="006B2290"/>
    <w:rsid w:val="006B4CBE"/>
    <w:rsid w:val="006E70F4"/>
    <w:rsid w:val="00705A88"/>
    <w:rsid w:val="00717D88"/>
    <w:rsid w:val="007200F8"/>
    <w:rsid w:val="00726A43"/>
    <w:rsid w:val="00726DEC"/>
    <w:rsid w:val="00732DB4"/>
    <w:rsid w:val="007428B5"/>
    <w:rsid w:val="00761A81"/>
    <w:rsid w:val="00786056"/>
    <w:rsid w:val="007942D3"/>
    <w:rsid w:val="007B2099"/>
    <w:rsid w:val="007B65B9"/>
    <w:rsid w:val="007B6C09"/>
    <w:rsid w:val="007B7741"/>
    <w:rsid w:val="007C4951"/>
    <w:rsid w:val="007E09DA"/>
    <w:rsid w:val="007E0F8A"/>
    <w:rsid w:val="007F718D"/>
    <w:rsid w:val="00801FAD"/>
    <w:rsid w:val="00813692"/>
    <w:rsid w:val="008142F0"/>
    <w:rsid w:val="008178B6"/>
    <w:rsid w:val="00823BF1"/>
    <w:rsid w:val="0082453C"/>
    <w:rsid w:val="00847BF5"/>
    <w:rsid w:val="00865B74"/>
    <w:rsid w:val="00866063"/>
    <w:rsid w:val="008804C4"/>
    <w:rsid w:val="008957F2"/>
    <w:rsid w:val="008974F0"/>
    <w:rsid w:val="008A1499"/>
    <w:rsid w:val="008B012A"/>
    <w:rsid w:val="008D41D3"/>
    <w:rsid w:val="008E66D2"/>
    <w:rsid w:val="00906E17"/>
    <w:rsid w:val="00913699"/>
    <w:rsid w:val="009159B9"/>
    <w:rsid w:val="009220E6"/>
    <w:rsid w:val="00930BA1"/>
    <w:rsid w:val="0093169E"/>
    <w:rsid w:val="009505C9"/>
    <w:rsid w:val="00950752"/>
    <w:rsid w:val="00966424"/>
    <w:rsid w:val="00975047"/>
    <w:rsid w:val="00975AF3"/>
    <w:rsid w:val="00975F7B"/>
    <w:rsid w:val="00995C1D"/>
    <w:rsid w:val="009A026A"/>
    <w:rsid w:val="009C2DE6"/>
    <w:rsid w:val="00A111D1"/>
    <w:rsid w:val="00A4188A"/>
    <w:rsid w:val="00A42F30"/>
    <w:rsid w:val="00A45B51"/>
    <w:rsid w:val="00A873B3"/>
    <w:rsid w:val="00AA1B7C"/>
    <w:rsid w:val="00AA644D"/>
    <w:rsid w:val="00AA6F92"/>
    <w:rsid w:val="00AB2B6A"/>
    <w:rsid w:val="00AB6934"/>
    <w:rsid w:val="00AC22E7"/>
    <w:rsid w:val="00AD38EF"/>
    <w:rsid w:val="00AE1597"/>
    <w:rsid w:val="00AF42DE"/>
    <w:rsid w:val="00B15957"/>
    <w:rsid w:val="00B275F9"/>
    <w:rsid w:val="00B3369F"/>
    <w:rsid w:val="00B337BC"/>
    <w:rsid w:val="00B51FC6"/>
    <w:rsid w:val="00B841AF"/>
    <w:rsid w:val="00B94E6C"/>
    <w:rsid w:val="00BA2B9B"/>
    <w:rsid w:val="00BB3238"/>
    <w:rsid w:val="00BB3B8E"/>
    <w:rsid w:val="00BB4606"/>
    <w:rsid w:val="00C10B87"/>
    <w:rsid w:val="00C23D2F"/>
    <w:rsid w:val="00C27280"/>
    <w:rsid w:val="00C443BD"/>
    <w:rsid w:val="00C451C5"/>
    <w:rsid w:val="00C50B99"/>
    <w:rsid w:val="00C537F8"/>
    <w:rsid w:val="00C54710"/>
    <w:rsid w:val="00C578CB"/>
    <w:rsid w:val="00C72AAE"/>
    <w:rsid w:val="00C76273"/>
    <w:rsid w:val="00C9161D"/>
    <w:rsid w:val="00CA0C1D"/>
    <w:rsid w:val="00CD66BC"/>
    <w:rsid w:val="00CE4F54"/>
    <w:rsid w:val="00CF1848"/>
    <w:rsid w:val="00D03ACE"/>
    <w:rsid w:val="00D12044"/>
    <w:rsid w:val="00D12AC1"/>
    <w:rsid w:val="00D133E9"/>
    <w:rsid w:val="00D15F34"/>
    <w:rsid w:val="00D170D9"/>
    <w:rsid w:val="00D20B93"/>
    <w:rsid w:val="00D22900"/>
    <w:rsid w:val="00D33EFC"/>
    <w:rsid w:val="00D40DBC"/>
    <w:rsid w:val="00D61C85"/>
    <w:rsid w:val="00D65503"/>
    <w:rsid w:val="00D75CA6"/>
    <w:rsid w:val="00D76A18"/>
    <w:rsid w:val="00D80849"/>
    <w:rsid w:val="00D82E8F"/>
    <w:rsid w:val="00DA2D75"/>
    <w:rsid w:val="00DB4357"/>
    <w:rsid w:val="00DB5E0F"/>
    <w:rsid w:val="00DC14B8"/>
    <w:rsid w:val="00DD118C"/>
    <w:rsid w:val="00DD544C"/>
    <w:rsid w:val="00DE5E12"/>
    <w:rsid w:val="00DE765C"/>
    <w:rsid w:val="00E073BA"/>
    <w:rsid w:val="00E1061C"/>
    <w:rsid w:val="00E17F1F"/>
    <w:rsid w:val="00E30CA8"/>
    <w:rsid w:val="00E4324A"/>
    <w:rsid w:val="00E56C3B"/>
    <w:rsid w:val="00E66235"/>
    <w:rsid w:val="00E83C24"/>
    <w:rsid w:val="00E90A9F"/>
    <w:rsid w:val="00E9318D"/>
    <w:rsid w:val="00E93F3E"/>
    <w:rsid w:val="00EA3837"/>
    <w:rsid w:val="00EA71AC"/>
    <w:rsid w:val="00ED41B1"/>
    <w:rsid w:val="00EE5CB0"/>
    <w:rsid w:val="00F041E5"/>
    <w:rsid w:val="00F063C2"/>
    <w:rsid w:val="00F17F64"/>
    <w:rsid w:val="00F32041"/>
    <w:rsid w:val="00F36F4C"/>
    <w:rsid w:val="00F53193"/>
    <w:rsid w:val="00F5357E"/>
    <w:rsid w:val="00F55610"/>
    <w:rsid w:val="00F6586C"/>
    <w:rsid w:val="00F9038B"/>
    <w:rsid w:val="00F94774"/>
    <w:rsid w:val="00FA4FBD"/>
    <w:rsid w:val="00FA663B"/>
    <w:rsid w:val="00FC4BBC"/>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B23D24"/>
  <w15:docId w15:val="{53AF1EF6-1ED8-41EB-A983-2DA80FF7E4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C72AAE"/>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mop?m=mop-07"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uments/CBD/SBI/6/INF/11"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bd.int/decisions/?id=13391"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decisions/mop/?m=cp-mop-11"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Biosafety-Cartagena%20Protocol\CP-COP-MOP\CP-MOP-12\Templates&amp;forecasts\cp-mop-12-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832C2DC0C54EDEB535C8533C124D97"/>
        <w:category>
          <w:name w:val="General"/>
          <w:gallery w:val="placeholder"/>
        </w:category>
        <w:types>
          <w:type w:val="bbPlcHdr"/>
        </w:types>
        <w:behaviors>
          <w:behavior w:val="content"/>
        </w:behaviors>
        <w:guid w:val="{851D64ED-A262-4EEB-9DB0-62BC74F57A98}"/>
      </w:docPartPr>
      <w:docPartBody>
        <w:p w:rsidR="001C7BCC" w:rsidRDefault="000554E2">
          <w:pPr>
            <w:pStyle w:val="23832C2DC0C54EDEB535C8533C124D97"/>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5918"/>
    <w:rsid w:val="00042C01"/>
    <w:rsid w:val="000554E2"/>
    <w:rsid w:val="000A293E"/>
    <w:rsid w:val="00121902"/>
    <w:rsid w:val="00141D0A"/>
    <w:rsid w:val="001C7BCC"/>
    <w:rsid w:val="00254EB5"/>
    <w:rsid w:val="00290366"/>
    <w:rsid w:val="002D0477"/>
    <w:rsid w:val="00347549"/>
    <w:rsid w:val="003C0515"/>
    <w:rsid w:val="003D3690"/>
    <w:rsid w:val="00483454"/>
    <w:rsid w:val="005A6F7D"/>
    <w:rsid w:val="005D3222"/>
    <w:rsid w:val="00602BDF"/>
    <w:rsid w:val="00671E19"/>
    <w:rsid w:val="006A3DFE"/>
    <w:rsid w:val="006B4CBE"/>
    <w:rsid w:val="007428B5"/>
    <w:rsid w:val="00761A81"/>
    <w:rsid w:val="007C1FA3"/>
    <w:rsid w:val="00823BF1"/>
    <w:rsid w:val="0084239B"/>
    <w:rsid w:val="00855481"/>
    <w:rsid w:val="008B6D34"/>
    <w:rsid w:val="009159B9"/>
    <w:rsid w:val="00940335"/>
    <w:rsid w:val="009B5918"/>
    <w:rsid w:val="00A35325"/>
    <w:rsid w:val="00B31B5E"/>
    <w:rsid w:val="00C16358"/>
    <w:rsid w:val="00C224DF"/>
    <w:rsid w:val="00C537F8"/>
    <w:rsid w:val="00C54710"/>
    <w:rsid w:val="00C55FA3"/>
    <w:rsid w:val="00D20B93"/>
    <w:rsid w:val="00DC06B3"/>
    <w:rsid w:val="00DD6448"/>
    <w:rsid w:val="00E618A0"/>
    <w:rsid w:val="00EF366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832C2DC0C54EDEB535C8533C124D97">
    <w:name w:val="23832C2DC0C54EDEB535C8533C124D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7571E72C-F102-48FD-B183-3A75141913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cp-mop-12-template-en</Template>
  <TotalTime>0</TotalTime>
  <Pages>2</Pages>
  <Words>528</Words>
  <Characters>3013</Characters>
  <Application>Microsoft Office Word</Application>
  <DocSecurity>0</DocSecurity>
  <Lines>25</Lines>
  <Paragraphs>7</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3534</CharactersWithSpaces>
  <SharedDoc>false</SharedDoc>
  <HLinks>
    <vt:vector size="30" baseType="variant">
      <vt:variant>
        <vt:i4>7929967</vt:i4>
      </vt:variant>
      <vt:variant>
        <vt:i4>9</vt:i4>
      </vt:variant>
      <vt:variant>
        <vt:i4>0</vt:i4>
      </vt:variant>
      <vt:variant>
        <vt:i4>5</vt:i4>
      </vt:variant>
      <vt:variant>
        <vt:lpwstr>https://www.cbd.int/decisions/mop?m=mop-07</vt:lpwstr>
      </vt:variant>
      <vt:variant>
        <vt:lpwstr/>
      </vt:variant>
      <vt:variant>
        <vt:i4>4063288</vt:i4>
      </vt:variant>
      <vt:variant>
        <vt:i4>6</vt:i4>
      </vt:variant>
      <vt:variant>
        <vt:i4>0</vt:i4>
      </vt:variant>
      <vt:variant>
        <vt:i4>5</vt:i4>
      </vt:variant>
      <vt:variant>
        <vt:lpwstr>https://www.cbd.int/documents/CBD/SBI/6/INF/11</vt:lpwstr>
      </vt:variant>
      <vt:variant>
        <vt:lpwstr/>
      </vt:variant>
      <vt:variant>
        <vt:i4>4128875</vt:i4>
      </vt:variant>
      <vt:variant>
        <vt:i4>3</vt:i4>
      </vt:variant>
      <vt:variant>
        <vt:i4>0</vt:i4>
      </vt:variant>
      <vt:variant>
        <vt:i4>5</vt:i4>
      </vt:variant>
      <vt:variant>
        <vt:lpwstr>https://www.cbd.int/decisions/?id=13391</vt:lpwstr>
      </vt:variant>
      <vt:variant>
        <vt:lpwstr/>
      </vt:variant>
      <vt:variant>
        <vt:i4>7405681</vt:i4>
      </vt:variant>
      <vt:variant>
        <vt:i4>0</vt:i4>
      </vt:variant>
      <vt:variant>
        <vt:i4>0</vt:i4>
      </vt:variant>
      <vt:variant>
        <vt:i4>5</vt:i4>
      </vt:variant>
      <vt:variant>
        <vt:lpwstr>https://www.cbd.int/decisions/mop/?m=cp-mop-11</vt:lpwstr>
      </vt:variant>
      <vt:variant>
        <vt:lpwstr/>
      </vt:variant>
      <vt:variant>
        <vt:i4>524362</vt:i4>
      </vt:variant>
      <vt:variant>
        <vt:i4>0</vt:i4>
      </vt:variant>
      <vt:variant>
        <vt:i4>0</vt:i4>
      </vt:variant>
      <vt:variant>
        <vt:i4>5</vt:i4>
      </vt:variant>
      <vt:variant>
        <vt:lpwstr>https://www.cbd.int/doc/decisions/cop-16/cop-16-dec-25-en.pdf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Options for further improving the effectiveness of meetings under the Convention and its Protocols</dc:title>
  <dc:subject>CBD/CP/MOP/12/L.12</dc:subject>
  <dc:creator>Veronique Lefebvre</dc:creator>
  <cp:keywords>Convention on Biological Diversity</cp:keywords>
  <cp:lastModifiedBy>Veronique Lefebvre</cp:lastModifiedBy>
  <cp:revision>3</cp:revision>
  <cp:lastPrinted>2020-01-21T16:56:00Z</cp:lastPrinted>
  <dcterms:created xsi:type="dcterms:W3CDTF">2026-10-29T21:02:00Z</dcterms:created>
  <dcterms:modified xsi:type="dcterms:W3CDTF">2026-10-29T21:02:00Z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