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0406" w14:paraId="4A6E76F4" w14:textId="77777777" w:rsidTr="008A1499">
        <w:trPr>
          <w:trHeight w:val="850"/>
        </w:trPr>
        <w:tc>
          <w:tcPr>
            <w:tcW w:w="975" w:type="dxa"/>
            <w:vAlign w:val="bottom"/>
          </w:tcPr>
          <w:p w14:paraId="11E66102" w14:textId="77777777" w:rsidR="008A1499" w:rsidRPr="00860406" w:rsidRDefault="008A1499" w:rsidP="008A1499">
            <w:pPr>
              <w:pStyle w:val="AASmallLogo"/>
            </w:pPr>
            <w:r w:rsidRPr="00860406">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0406">
              <w:t xml:space="preserve"> </w:t>
            </w:r>
          </w:p>
          <w:p w14:paraId="4E2437E2" w14:textId="77777777" w:rsidR="008A1499" w:rsidRPr="00860406" w:rsidRDefault="008A1499" w:rsidP="008A1499">
            <w:pPr>
              <w:pStyle w:val="AASmallLogo"/>
            </w:pPr>
          </w:p>
        </w:tc>
        <w:tc>
          <w:tcPr>
            <w:tcW w:w="1434" w:type="dxa"/>
            <w:noWrap/>
            <w:vAlign w:val="bottom"/>
          </w:tcPr>
          <w:p w14:paraId="5E80AEBE" w14:textId="0DFD12BE" w:rsidR="008A1499" w:rsidRPr="00860406" w:rsidRDefault="004C0963" w:rsidP="008A1499">
            <w:pPr>
              <w:pStyle w:val="AASmallLogo"/>
            </w:pPr>
            <w:r w:rsidRPr="00860406">
              <w:rPr>
                <w:noProof/>
                <w:lang w:eastAsia="ru-RU"/>
              </w:rPr>
              <w:drawing>
                <wp:inline distT="0" distB="0" distL="0" distR="0" wp14:anchorId="40C4C1E3" wp14:editId="574F0A83">
                  <wp:extent cx="825600" cy="386344"/>
                  <wp:effectExtent l="0" t="0" r="0" b="0"/>
                  <wp:docPr id="899098129"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8A1499" w:rsidRPr="00860406">
              <w:t xml:space="preserve"> </w:t>
            </w:r>
          </w:p>
          <w:p w14:paraId="09BCA078" w14:textId="77777777" w:rsidR="008A1499" w:rsidRPr="00860406" w:rsidRDefault="008A1499" w:rsidP="008A1499">
            <w:pPr>
              <w:pStyle w:val="AASmallLogo"/>
            </w:pPr>
          </w:p>
        </w:tc>
        <w:tc>
          <w:tcPr>
            <w:tcW w:w="8073" w:type="dxa"/>
            <w:vAlign w:val="bottom"/>
          </w:tcPr>
          <w:p w14:paraId="2464CF39" w14:textId="29F57D2E" w:rsidR="008A1499" w:rsidRPr="00860406" w:rsidRDefault="008A1499" w:rsidP="008A1499">
            <w:pPr>
              <w:pStyle w:val="CBDNormal"/>
              <w:jc w:val="right"/>
            </w:pPr>
            <w:r w:rsidRPr="00860406">
              <w:rPr>
                <w:sz w:val="40"/>
                <w:szCs w:val="40"/>
              </w:rPr>
              <w:t>CBD</w:t>
            </w:r>
            <w:r w:rsidRPr="00860406">
              <w:t>/SBI/6/5</w:t>
            </w:r>
          </w:p>
        </w:tc>
      </w:tr>
    </w:tbl>
    <w:p w14:paraId="0AD63FCB" w14:textId="77777777" w:rsidR="008A1499" w:rsidRPr="00860406"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0406" w14:paraId="398E234F" w14:textId="77777777" w:rsidTr="008A1499">
        <w:trPr>
          <w:trHeight w:val="1814"/>
        </w:trPr>
        <w:tc>
          <w:tcPr>
            <w:tcW w:w="7370" w:type="dxa"/>
          </w:tcPr>
          <w:p w14:paraId="5859F75B" w14:textId="164C85CC" w:rsidR="008A1499" w:rsidRPr="00860406" w:rsidRDefault="008D349B" w:rsidP="008A1499">
            <w:pPr>
              <w:pStyle w:val="ACLargeLogo"/>
            </w:pPr>
            <w:r w:rsidRPr="00860406">
              <w:rPr>
                <w:noProof/>
                <w:snapToGrid w:val="0"/>
                <w:kern w:val="22"/>
                <w:lang w:eastAsia="ru-RU"/>
              </w:rPr>
              <w:drawing>
                <wp:inline distT="0" distB="0" distL="0" distR="0" wp14:anchorId="10B5AD97" wp14:editId="24D14277">
                  <wp:extent cx="2623185" cy="1077595"/>
                  <wp:effectExtent l="19050" t="0" r="5715" b="0"/>
                  <wp:docPr id="6"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8A1499" w:rsidRPr="00860406">
              <w:t xml:space="preserve"> </w:t>
            </w:r>
          </w:p>
          <w:p w14:paraId="0E734922" w14:textId="77777777" w:rsidR="008A1499" w:rsidRPr="00860406" w:rsidRDefault="008A1499" w:rsidP="008A1499">
            <w:pPr>
              <w:pStyle w:val="ACLargeLogo"/>
            </w:pPr>
          </w:p>
        </w:tc>
        <w:tc>
          <w:tcPr>
            <w:tcW w:w="3112" w:type="dxa"/>
          </w:tcPr>
          <w:p w14:paraId="4F621998" w14:textId="77777777" w:rsidR="003F6D97" w:rsidRPr="00860406" w:rsidRDefault="003F6D97" w:rsidP="003F6D97">
            <w:pPr>
              <w:pStyle w:val="AEDistrNormal"/>
            </w:pPr>
            <w:r w:rsidRPr="00860406">
              <w:t xml:space="preserve">Distr.: General </w:t>
            </w:r>
          </w:p>
          <w:p w14:paraId="017CCB0B" w14:textId="70CAD186" w:rsidR="003F6D97" w:rsidRPr="00860406" w:rsidRDefault="00864789" w:rsidP="003F6D97">
            <w:pPr>
              <w:pStyle w:val="AEDistrNormal"/>
            </w:pPr>
            <w:r w:rsidRPr="00860406">
              <w:t xml:space="preserve">9 December </w:t>
            </w:r>
            <w:r w:rsidR="003F6D97" w:rsidRPr="00860406">
              <w:t>2025</w:t>
            </w:r>
          </w:p>
          <w:p w14:paraId="2B860AE9" w14:textId="77777777" w:rsidR="003F6D97" w:rsidRPr="00860406" w:rsidRDefault="003F6D97" w:rsidP="003F6D97">
            <w:pPr>
              <w:tabs>
                <w:tab w:val="clear" w:pos="567"/>
              </w:tabs>
            </w:pPr>
            <w:r w:rsidRPr="00860406">
              <w:t>Russian</w:t>
            </w:r>
          </w:p>
          <w:p w14:paraId="505D630A" w14:textId="77777777" w:rsidR="003F6D97" w:rsidRPr="00860406" w:rsidRDefault="003F6D97" w:rsidP="003F6D97">
            <w:pPr>
              <w:tabs>
                <w:tab w:val="clear" w:pos="567"/>
              </w:tabs>
            </w:pPr>
            <w:r w:rsidRPr="00860406">
              <w:t>Original: English</w:t>
            </w:r>
          </w:p>
          <w:p w14:paraId="733B11CD" w14:textId="71A7D9F9" w:rsidR="008A1499" w:rsidRPr="00860406" w:rsidRDefault="008A1499" w:rsidP="008A1499">
            <w:pPr>
              <w:pStyle w:val="AEDistrNormal6pt"/>
            </w:pPr>
            <w:r w:rsidRPr="00860406">
              <w:t xml:space="preserve"> </w:t>
            </w:r>
          </w:p>
          <w:p w14:paraId="3C26DA36" w14:textId="77777777" w:rsidR="008A1499" w:rsidRPr="00860406" w:rsidRDefault="008A1499" w:rsidP="008A1499">
            <w:pPr>
              <w:pStyle w:val="AEDistrNormal6pt"/>
            </w:pPr>
          </w:p>
        </w:tc>
      </w:tr>
    </w:tbl>
    <w:p w14:paraId="1CED5170" w14:textId="77777777" w:rsidR="008A1499" w:rsidRPr="00860406"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0406" w14:paraId="5C4CFD69" w14:textId="77777777" w:rsidTr="008A1499">
        <w:trPr>
          <w:trHeight w:val="57"/>
        </w:trPr>
        <w:tc>
          <w:tcPr>
            <w:tcW w:w="6094" w:type="dxa"/>
          </w:tcPr>
          <w:p w14:paraId="6F1F54AF" w14:textId="77777777" w:rsidR="00B6673A" w:rsidRPr="00860406" w:rsidRDefault="00B6673A" w:rsidP="00B6673A">
            <w:pPr>
              <w:ind w:left="170" w:right="603" w:hanging="170"/>
              <w:jc w:val="left"/>
              <w:rPr>
                <w:b/>
                <w:bCs/>
                <w:sz w:val="24"/>
              </w:rPr>
            </w:pPr>
            <w:r w:rsidRPr="00860406">
              <w:rPr>
                <w:b/>
                <w:bCs/>
                <w:sz w:val="24"/>
              </w:rPr>
              <w:t>Вспомогательный орган по осуществлению</w:t>
            </w:r>
          </w:p>
          <w:p w14:paraId="2000A9C6" w14:textId="77777777" w:rsidR="00B6673A" w:rsidRPr="00860406" w:rsidRDefault="00B6673A" w:rsidP="00B6673A">
            <w:pPr>
              <w:pStyle w:val="AFCorNBold"/>
              <w:tabs>
                <w:tab w:val="clear" w:pos="567"/>
                <w:tab w:val="clear" w:pos="1134"/>
                <w:tab w:val="clear" w:pos="1701"/>
                <w:tab w:val="clear" w:pos="2268"/>
                <w:tab w:val="left" w:pos="0"/>
              </w:tabs>
            </w:pPr>
            <w:r w:rsidRPr="00860406">
              <w:t xml:space="preserve">Шестое совещание </w:t>
            </w:r>
          </w:p>
          <w:p w14:paraId="6181A57A" w14:textId="547DCF7E" w:rsidR="008A1499" w:rsidRPr="00860406" w:rsidRDefault="00B6673A" w:rsidP="00B6673A">
            <w:pPr>
              <w:pStyle w:val="AFCorNNormal"/>
            </w:pPr>
            <w:r w:rsidRPr="00860406">
              <w:t>Рим, 16-19 февраля 2026 года</w:t>
            </w:r>
          </w:p>
          <w:p w14:paraId="45B62E82" w14:textId="62E6D827" w:rsidR="008A1499" w:rsidRPr="00860406" w:rsidRDefault="008A1499" w:rsidP="008A1499">
            <w:pPr>
              <w:pStyle w:val="AFCorNNormal"/>
            </w:pPr>
            <w:r w:rsidRPr="00860406">
              <w:t>Пункт 5 предварительной повестки дня</w:t>
            </w:r>
            <w:r w:rsidRPr="00860406">
              <w:rPr>
                <w:rStyle w:val="Appelnotedebasdep"/>
              </w:rPr>
              <w:footnoteReference w:customMarkFollows="1" w:id="1"/>
              <w:t>*</w:t>
            </w:r>
            <w:r w:rsidRPr="00860406">
              <w:t xml:space="preserve"> </w:t>
            </w:r>
          </w:p>
          <w:p w14:paraId="79230E5C" w14:textId="117DF274" w:rsidR="008A1499" w:rsidRPr="00860406" w:rsidRDefault="006E09BF" w:rsidP="008A1499">
            <w:pPr>
              <w:pStyle w:val="AFCorNBold"/>
            </w:pPr>
            <w:r w:rsidRPr="00860406">
              <w:t>План действий по обеспечению гендерного равенства</w:t>
            </w:r>
          </w:p>
        </w:tc>
        <w:tc>
          <w:tcPr>
            <w:tcW w:w="4388" w:type="dxa"/>
          </w:tcPr>
          <w:p w14:paraId="50EAD728" w14:textId="77777777" w:rsidR="008A1499" w:rsidRPr="00860406" w:rsidRDefault="008A1499" w:rsidP="008A1499">
            <w:pPr>
              <w:pStyle w:val="CBDNormal"/>
              <w:jc w:val="left"/>
            </w:pPr>
          </w:p>
        </w:tc>
      </w:tr>
    </w:tbl>
    <w:p w14:paraId="10A283DB" w14:textId="15942B0A" w:rsidR="00C9161D" w:rsidRPr="00860406" w:rsidRDefault="00000000" w:rsidP="00A111D1">
      <w:pPr>
        <w:pStyle w:val="CBDTitle"/>
        <w:rPr>
          <w:caps/>
        </w:rPr>
      </w:pPr>
      <w:sdt>
        <w:sdtPr>
          <w:alias w:val="Промежуточный обзор осуществления Плана действий по обеспечению гендерного равенства (2023–2030 годы)"/>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Content>
          <w:r w:rsidR="00101229" w:rsidRPr="00860406">
            <w:t>Промежуточный обзор осуществления Плана действий по обеспечению гендерного равенства (2023–2030 годы)</w:t>
          </w:r>
        </w:sdtContent>
      </w:sdt>
      <w:r w:rsidR="000A0BFE" w:rsidRPr="00860406">
        <w:rPr>
          <w:caps/>
        </w:rPr>
        <w:t xml:space="preserve"> </w:t>
      </w:r>
    </w:p>
    <w:p w14:paraId="45A932D0" w14:textId="580B9953" w:rsidR="00F6586C" w:rsidRPr="00860406" w:rsidRDefault="0030169D" w:rsidP="00A111D1">
      <w:pPr>
        <w:pStyle w:val="CBDSubTitle"/>
      </w:pPr>
      <w:r w:rsidRPr="00860406">
        <w:t>Записка секретариата</w:t>
      </w:r>
    </w:p>
    <w:p w14:paraId="070F2FA1" w14:textId="1F90BFBC" w:rsidR="00C9161D" w:rsidRPr="00860406" w:rsidRDefault="00A111D1" w:rsidP="00A111D1">
      <w:pPr>
        <w:pStyle w:val="CBDH1"/>
      </w:pPr>
      <w:r w:rsidRPr="00860406">
        <w:t>I.</w:t>
      </w:r>
      <w:r w:rsidRPr="00860406">
        <w:tab/>
        <w:t>Введение</w:t>
      </w:r>
    </w:p>
    <w:p w14:paraId="3B722053" w14:textId="276D1017" w:rsidR="005F4526" w:rsidRPr="00860406" w:rsidRDefault="005F4526" w:rsidP="00A35418">
      <w:pPr>
        <w:pStyle w:val="CBDNormalNumber"/>
      </w:pPr>
      <w:r w:rsidRPr="00860406">
        <w:t>На своем 15-м</w:t>
      </w:r>
      <w:r w:rsidR="000A2FFA" w:rsidRPr="00860406">
        <w:t xml:space="preserve"> </w:t>
      </w:r>
      <w:r w:rsidRPr="00860406">
        <w:t xml:space="preserve">совещании Конференция Сторон Конвенции о биологическом разнообразии в решении </w:t>
      </w:r>
      <w:hyperlink r:id="rId15" w:history="1">
        <w:r w:rsidRPr="00860406">
          <w:rPr>
            <w:rStyle w:val="Lienhypertexte"/>
          </w:rPr>
          <w:t>15/11</w:t>
        </w:r>
      </w:hyperlink>
      <w:r w:rsidRPr="00860406">
        <w:t xml:space="preserve"> приняла План действий по обеспечению гендерного равенства (2023-2030 годы). В том же решении она предложила Сторон</w:t>
      </w:r>
      <w:r w:rsidR="00D56B38" w:rsidRPr="00860406">
        <w:t>ам</w:t>
      </w:r>
      <w:r w:rsidRPr="00860406">
        <w:t xml:space="preserve"> представить информацию о предпринятых усилиях и шагах по осуществлению Плана действий в их национальных докладах и поручила Исполнительному секретарю провести промежуточный обзор осуществления </w:t>
      </w:r>
      <w:r w:rsidR="001132B0" w:rsidRPr="00860406">
        <w:t>П</w:t>
      </w:r>
      <w:r w:rsidRPr="00860406">
        <w:t>лана действий, в частности, на основе полученной  информации, и при поддержке соответствующих партнеров с целью определения достигнутых результатов, накопленного опыта и необходимой дальнейшей работы для рассмотрения Вспомогательным органом по осуществлению на совещании, предшествующем 17-му совещанию Конференции Сторон.</w:t>
      </w:r>
    </w:p>
    <w:p w14:paraId="244ED0E4" w14:textId="12C98092" w:rsidR="005F4526" w:rsidRPr="00860406" w:rsidRDefault="000C5792" w:rsidP="005F4526">
      <w:pPr>
        <w:pStyle w:val="CBDNormalNumber"/>
      </w:pPr>
      <w:r w:rsidRPr="00860406">
        <w:t xml:space="preserve">Восьмого августа 2025 года </w:t>
      </w:r>
      <w:r w:rsidR="006E6185" w:rsidRPr="00860406">
        <w:t>с</w:t>
      </w:r>
      <w:r w:rsidRPr="00860406">
        <w:t xml:space="preserve">екретариат </w:t>
      </w:r>
      <w:r w:rsidR="00C75AA1" w:rsidRPr="00860406">
        <w:t>направил</w:t>
      </w:r>
      <w:r w:rsidRPr="00860406">
        <w:t xml:space="preserve"> уведомление № </w:t>
      </w:r>
      <w:hyperlink r:id="rId16" w:history="1">
        <w:r w:rsidRPr="00860406">
          <w:rPr>
            <w:rStyle w:val="Lienhypertexte"/>
          </w:rPr>
          <w:t>2025-103</w:t>
        </w:r>
      </w:hyperlink>
      <w:r w:rsidRPr="00860406">
        <w:t xml:space="preserve"> с запросом о представлении соответствующей информации Сторонам, правительствам других стран, коренным народам и местным общинам, а также соответствующим субъектам деятельности, включая женские объединения, и получил в общей сложности 34 материала (20 от Сторон</w:t>
      </w:r>
      <w:r w:rsidR="000F66EA" w:rsidRPr="00860406">
        <w:rPr>
          <w:rStyle w:val="Appelnotedebasdep"/>
        </w:rPr>
        <w:footnoteReference w:id="2"/>
      </w:r>
      <w:r w:rsidRPr="00860406">
        <w:t xml:space="preserve"> и 14 от наблюдателей)</w:t>
      </w:r>
      <w:r w:rsidR="00874D3E" w:rsidRPr="00860406">
        <w:rPr>
          <w:vertAlign w:val="superscript"/>
        </w:rPr>
        <w:footnoteReference w:id="3"/>
      </w:r>
      <w:r w:rsidRPr="00860406">
        <w:t>. Обзор представленных материалов приводится в разделе IV ниже, а с полным текстом материалов можно ознакомиться в интернете</w:t>
      </w:r>
      <w:r w:rsidR="00ED445A" w:rsidRPr="00860406">
        <w:rPr>
          <w:rStyle w:val="Appelnotedebasdep"/>
        </w:rPr>
        <w:footnoteReference w:id="4"/>
      </w:r>
      <w:r w:rsidRPr="00860406">
        <w:t xml:space="preserve">. </w:t>
      </w:r>
    </w:p>
    <w:p w14:paraId="7CB518F5" w14:textId="29EE6A20" w:rsidR="005F4526" w:rsidRPr="00860406" w:rsidRDefault="005F4526" w:rsidP="005F4526">
      <w:pPr>
        <w:pStyle w:val="CBDH1"/>
      </w:pPr>
      <w:r w:rsidRPr="00860406">
        <w:lastRenderedPageBreak/>
        <w:t>II.</w:t>
      </w:r>
      <w:r w:rsidRPr="00860406">
        <w:tab/>
        <w:t>План действий по обеспечению гендерного равенства (2023-2030 годы)</w:t>
      </w:r>
    </w:p>
    <w:p w14:paraId="4A8B6F5B" w14:textId="3DF4B2C6" w:rsidR="005F4526" w:rsidRPr="00860406" w:rsidRDefault="005F4526" w:rsidP="00FD13E7">
      <w:pPr>
        <w:pStyle w:val="CBDNormalNumber"/>
        <w:rPr>
          <w:rFonts w:eastAsia="Times New Roman"/>
        </w:rPr>
      </w:pPr>
      <w:r w:rsidRPr="00860406">
        <w:t xml:space="preserve">Целью Плана действий по обеспечению гендерного равенства является оказание поддержки и содействие осуществлению Куньминско-Монреальской глобальной рамочной программы в области биоразнообразия с учетом гендерной проблематики. План также призван способствовать применению гендерного подхода к внедрению механизмов осуществления, связанных с </w:t>
      </w:r>
      <w:r w:rsidR="00C84E35" w:rsidRPr="00860406">
        <w:t>Р</w:t>
      </w:r>
      <w:r w:rsidRPr="00860406">
        <w:t xml:space="preserve">амочной программой. </w:t>
      </w:r>
    </w:p>
    <w:p w14:paraId="76DE8E8B" w14:textId="25F337D6" w:rsidR="00A26F7A" w:rsidRPr="00860406" w:rsidRDefault="005F4526" w:rsidP="00A26F7A">
      <w:pPr>
        <w:pStyle w:val="CBDNormalNumber"/>
        <w:rPr>
          <w:rFonts w:eastAsia="Times New Roman"/>
        </w:rPr>
      </w:pPr>
      <w:r w:rsidRPr="00860406">
        <w:t>В пункте 7 (h) раздела C Рамочной программы признается, что успешное осуществление Рамочной программы будет зависеть от обеспечения гендерного равенства, расширения прав и возможностей женщин и девочек, а также сокращения неравенства. Задача 23, выполнение которой предусмотрено к 2030</w:t>
      </w:r>
      <w:r w:rsidR="00300989" w:rsidRPr="00860406">
        <w:t xml:space="preserve"> году</w:t>
      </w:r>
      <w:r w:rsidRPr="00860406">
        <w:t xml:space="preserve">, состоит в обеспечении гендерного равенства при осуществлении </w:t>
      </w:r>
      <w:r w:rsidR="00AA7F07" w:rsidRPr="00860406">
        <w:t>Р</w:t>
      </w:r>
      <w:r w:rsidRPr="00860406">
        <w:t xml:space="preserve">амочной программы на основе гендерного подхода, в соответствии с которым все женщины и девочки имеют равные возможности и потенциал для внесения вклада в достижение трех целей Конвенции, в том числе путем признания их равных прав и доступа к земле и природным ресурсам и их полного, равноправного, значимого и информированного участия и лидирующей роли на всех уровнях действий, взаимодействия, политики и принятия решений, связанных с биоразнообразием. План действий по обеспечению гендерного равенства служит основным инструментом, направляющим усилия Сторон при выполнении задачи 23. </w:t>
      </w:r>
    </w:p>
    <w:p w14:paraId="5355D9EE" w14:textId="798B81AF" w:rsidR="005F4526" w:rsidRPr="00860406" w:rsidRDefault="005F4526" w:rsidP="005F4526">
      <w:pPr>
        <w:pStyle w:val="CBDNormalNumber"/>
        <w:rPr>
          <w:rFonts w:eastAsia="Times New Roman"/>
        </w:rPr>
      </w:pPr>
      <w:r w:rsidRPr="00860406">
        <w:t>План действий по обеспечению гендерного равенств</w:t>
      </w:r>
      <w:r w:rsidR="00C92DFA" w:rsidRPr="00860406">
        <w:t>а</w:t>
      </w:r>
      <w:r w:rsidRPr="00860406">
        <w:t xml:space="preserve"> структурирован вокруг трех ожидаемых результатов, подлежащих достижению к 2030 году, а именно: </w:t>
      </w:r>
    </w:p>
    <w:p w14:paraId="1F966AE9" w14:textId="5EF8CBAA" w:rsidR="005F4526" w:rsidRPr="00860406" w:rsidRDefault="005F4526" w:rsidP="002F433C">
      <w:pPr>
        <w:pStyle w:val="CBDNormalNumber"/>
        <w:numPr>
          <w:ilvl w:val="1"/>
          <w:numId w:val="12"/>
        </w:numPr>
      </w:pPr>
      <w:r w:rsidRPr="00860406">
        <w:t xml:space="preserve">ожидаемый результат 1: все люди, в частности все женщины и девочки, обладают равными возможностями и потенциальными способностями вносить вклад в достижение трех целей Конвенции; </w:t>
      </w:r>
    </w:p>
    <w:p w14:paraId="68903240" w14:textId="09AA154C" w:rsidR="005F4526" w:rsidRPr="00860406" w:rsidRDefault="005F4526" w:rsidP="002F433C">
      <w:pPr>
        <w:pStyle w:val="CBDNormalNumber"/>
        <w:numPr>
          <w:ilvl w:val="1"/>
          <w:numId w:val="12"/>
        </w:numPr>
        <w:rPr>
          <w:rFonts w:eastAsia="Times New Roman"/>
        </w:rPr>
      </w:pPr>
      <w:r w:rsidRPr="00860406">
        <w:t xml:space="preserve">ожидаемый результат 2: взгляды, интересы, потребности и права человека всех людей, в частности всех женщин и девочек, в равной степени учитываются в решениях в области политики, планирования и программной деятельности; </w:t>
      </w:r>
    </w:p>
    <w:p w14:paraId="7EE4B7A2" w14:textId="5BDD67E3" w:rsidR="005F4526" w:rsidRPr="00860406" w:rsidRDefault="005F4526" w:rsidP="002F433C">
      <w:pPr>
        <w:pStyle w:val="CBDNormalNumber"/>
        <w:numPr>
          <w:ilvl w:val="1"/>
          <w:numId w:val="12"/>
        </w:numPr>
        <w:rPr>
          <w:rFonts w:eastAsia="Times New Roman"/>
        </w:rPr>
      </w:pPr>
      <w:r w:rsidRPr="00860406">
        <w:t>ожидаемый результат 3: создание благоприятных условий для осуществления Куньминско-Монреальской глобальной рамочной программы в области биоразнообразия с учетом гендерных аспектов.</w:t>
      </w:r>
    </w:p>
    <w:p w14:paraId="2765C1C2" w14:textId="60D6F148" w:rsidR="005F4526" w:rsidRPr="00860406" w:rsidRDefault="005F4526" w:rsidP="005F4526">
      <w:pPr>
        <w:pStyle w:val="CBDH1"/>
      </w:pPr>
      <w:r w:rsidRPr="00860406">
        <w:t>III.</w:t>
      </w:r>
      <w:r w:rsidRPr="00860406">
        <w:tab/>
        <w:t xml:space="preserve">Учет гендерных соображений в национальных стратегиях и планах действий по сохранению биоразнообразия </w:t>
      </w:r>
    </w:p>
    <w:p w14:paraId="05C6E55B" w14:textId="79368F68" w:rsidR="005F4526" w:rsidRPr="00860406" w:rsidRDefault="008A0EFC" w:rsidP="003E2C5C">
      <w:pPr>
        <w:pStyle w:val="CBDNormalNumber"/>
      </w:pPr>
      <w:bookmarkStart w:id="0" w:name="_Hlk213228278"/>
      <w:r w:rsidRPr="00860406">
        <w:t xml:space="preserve">В пункте 4 решения </w:t>
      </w:r>
      <w:hyperlink r:id="rId17" w:history="1">
        <w:r w:rsidRPr="00860406">
          <w:rPr>
            <w:rStyle w:val="Lienhypertexte"/>
          </w:rPr>
          <w:t>15/11</w:t>
        </w:r>
      </w:hyperlink>
      <w:r w:rsidRPr="00860406">
        <w:t xml:space="preserve"> Конференция Сторон настоятельно призвала Стороны и предложила соответствующим организациям при необходимости включить План действий по обеспечению гендерного равенства в национальные стратегии и планы действий по сохранению биоразнообразия. В пункте 6 решения </w:t>
      </w:r>
      <w:hyperlink r:id="rId18" w:history="1">
        <w:r w:rsidRPr="00860406">
          <w:rPr>
            <w:rStyle w:val="Lienhypertexte"/>
          </w:rPr>
          <w:t>15/6</w:t>
        </w:r>
      </w:hyperlink>
      <w:r w:rsidRPr="00860406">
        <w:t xml:space="preserve"> она просила Стороны пересмотреть или обновить свои национальные стратегии и планы действий </w:t>
      </w:r>
      <w:r w:rsidR="00EE2DFA" w:rsidRPr="00860406">
        <w:t xml:space="preserve">по сохранению </w:t>
      </w:r>
      <w:r w:rsidRPr="00860406">
        <w:t>биоразнообразия, чтобы привести их в соответствие с Рамочной программой и ее целями и задачами.</w:t>
      </w:r>
      <w:bookmarkEnd w:id="0"/>
      <w:r w:rsidRPr="00860406">
        <w:t xml:space="preserve"> В настоящем разделе представлен краткий анализ того, каким образом гендерные аспекты были учтены в пересмотренных или обновленных национальных стратегиях и планах действий по сохранению биоразнообразия, а также в национальных задачах, представленных в секретариат в соответствии с решением </w:t>
      </w:r>
      <w:hyperlink r:id="rId19" w:history="1">
        <w:r w:rsidR="00F005F7" w:rsidRPr="00860406">
          <w:rPr>
            <w:rStyle w:val="Lienhypertexte"/>
          </w:rPr>
          <w:t>15/6</w:t>
        </w:r>
      </w:hyperlink>
      <w:r w:rsidRPr="00860406">
        <w:t xml:space="preserve"> до 31 мая 2025 года</w:t>
      </w:r>
      <w:r w:rsidR="007B1E74" w:rsidRPr="00860406">
        <w:rPr>
          <w:rStyle w:val="Appelnotedebasdep"/>
        </w:rPr>
        <w:footnoteReference w:id="5"/>
      </w:r>
      <w:r w:rsidRPr="00860406">
        <w:t xml:space="preserve">. По состоянию на указанную дату 51 Сторона представила пересмотренные или обновленные национальные стратегии и планы действий по сохранению биоразнообразия посредством онлайнового инструмента отчетности. Кроме того, 130 Сторон представили в общей сложности 3 035 </w:t>
      </w:r>
      <w:r w:rsidRPr="00860406">
        <w:lastRenderedPageBreak/>
        <w:t>национальных задач, включая 110 Сторон, представивших 198 национальных задач, связанных с задачей 23.</w:t>
      </w:r>
    </w:p>
    <w:p w14:paraId="3A59782D" w14:textId="3C27AF6C" w:rsidR="005F4526" w:rsidRPr="00860406" w:rsidRDefault="005F4526" w:rsidP="005F4526">
      <w:pPr>
        <w:pStyle w:val="CBDNormalNumber"/>
        <w:rPr>
          <w:rFonts w:eastAsia="Times New Roman"/>
        </w:rPr>
      </w:pPr>
      <w:r w:rsidRPr="00860406">
        <w:t xml:space="preserve">Большинство Сторон отразили гендерную проблематику в своих пересмотренных или обновленных национальных стратегиях и планах действий по сохранению биоразнообразия, зачастую в контексте гендерного равенства, </w:t>
      </w:r>
      <w:r w:rsidR="00713B3E" w:rsidRPr="00860406">
        <w:t>уделения</w:t>
      </w:r>
      <w:r w:rsidRPr="00860406">
        <w:t xml:space="preserve"> внимания гендерным факторам, учета гендерной проблематики, гендерной инклюзивности и гендерного подхода. При этом незначительное число Сторон прямо ссылались на План действий по обеспечению гендерного равенства</w:t>
      </w:r>
      <w:bookmarkStart w:id="1" w:name="_Hlk211428416"/>
      <w:r w:rsidRPr="00860406">
        <w:t xml:space="preserve">. Двадцать пять процентов Сторон указали на участие женщин в процессе разработки национальных стратегий и планов действий по сохранению биоразнообразия, в том числе посредством консультаций с женскими объединениями и включения женщин в состав комитета по пересмотру, а 12% упомянули о будущем участии женских объединений в осуществлении Рамочной программы. </w:t>
      </w:r>
    </w:p>
    <w:p w14:paraId="15641EF5" w14:textId="429F1DB2" w:rsidR="005F4526" w:rsidRPr="00860406" w:rsidRDefault="00F72525" w:rsidP="005F4526">
      <w:pPr>
        <w:pStyle w:val="CBDNormalNumber"/>
        <w:rPr>
          <w:rFonts w:eastAsia="Times New Roman"/>
        </w:rPr>
      </w:pPr>
      <w:r w:rsidRPr="00860406">
        <w:t>Пятьдесят два процента из 198 национальных задач, представленных Сторонами в связи с задачей 23, были охарактеризованы как имеющие высокую степень согласованности с задачей 23, 27% – среднюю степень согласованности, а 13%</w:t>
      </w:r>
      <w:r w:rsidR="00BD3303">
        <w:t xml:space="preserve"> </w:t>
      </w:r>
      <w:r w:rsidRPr="00860406">
        <w:t xml:space="preserve">– низкую степень согласованности. Для оставшихся 8% Стороны не указали степень согласованности. Приблизительно одна пятая часть (17%) Сторон сообщила о национальных задачах, в полной мере учитывающих все три элемента задачи 23 (а именно: обеспечение полного, равноправного, значимого </w:t>
      </w:r>
      <w:r w:rsidR="00B94392">
        <w:t xml:space="preserve">и </w:t>
      </w:r>
      <w:r w:rsidRPr="00860406">
        <w:t>информированного участия женщин и девочек; признание их равных прав на землю и природные ресурсы; и обеспечение гендерного равенства при осуществлении на основе гендерного подхода). Однако многие Стороны (около 60%) установили национальные задачи, которые не охватывают ни один из аспектов задачи 23.</w:t>
      </w:r>
    </w:p>
    <w:p w14:paraId="3D0450DB" w14:textId="127B7A90" w:rsidR="005F4526" w:rsidRPr="00860406" w:rsidRDefault="005F4526" w:rsidP="005F4526">
      <w:pPr>
        <w:pStyle w:val="CBDNormalNumber"/>
        <w:rPr>
          <w:rFonts w:eastAsia="Times New Roman"/>
        </w:rPr>
      </w:pPr>
      <w:r w:rsidRPr="00860406">
        <w:t>Около трети Сторон (34%) сообщили о национальных задачах, полностью учитывающи</w:t>
      </w:r>
      <w:r w:rsidR="00654A94">
        <w:t>х</w:t>
      </w:r>
      <w:r w:rsidRPr="00860406">
        <w:t xml:space="preserve"> вопрос гендерного равенства на основе гендерного подхода, а 35% национальных задач связаны с вопросом обеспечения полного и информированного участия и лидирующей роли женщин и девочек. Приблизительно 20% национальных задач затрагивают вопрос</w:t>
      </w:r>
      <w:r w:rsidR="002B02FF">
        <w:t>ы</w:t>
      </w:r>
      <w:r w:rsidRPr="00860406">
        <w:t xml:space="preserve"> равных прав и доступа женщин к земле и природным ресурсам. </w:t>
      </w:r>
    </w:p>
    <w:p w14:paraId="699EAFB5" w14:textId="2F08A19F" w:rsidR="005F4526" w:rsidRPr="00860406" w:rsidRDefault="005F4526" w:rsidP="000945DE">
      <w:pPr>
        <w:pStyle w:val="CBDNormalNumber"/>
        <w:rPr>
          <w:rFonts w:eastAsia="Times New Roman"/>
        </w:rPr>
      </w:pPr>
      <w:r w:rsidRPr="00860406">
        <w:t>Более половины (55%) национальных задач, связанных с задачей 23, включа</w:t>
      </w:r>
      <w:r w:rsidR="00C204D8">
        <w:t>ют</w:t>
      </w:r>
      <w:r w:rsidRPr="00860406">
        <w:t xml:space="preserve"> информацию о средствах осуществления, которые, как правило, сосредоточены на обеспечении значимого участия женщин и девочек на всех уровнях принятия решений, связанных </w:t>
      </w:r>
      <w:r w:rsidR="00FC7494">
        <w:t xml:space="preserve">с </w:t>
      </w:r>
      <w:r w:rsidRPr="00860406">
        <w:t>биоразнообразием, в соответствии с задачей 2.1 Плана действий по обеспечению гендерного равенства. К ним относ</w:t>
      </w:r>
      <w:r w:rsidR="000E71C0">
        <w:t>я</w:t>
      </w:r>
      <w:r w:rsidR="00FC7494">
        <w:t>тся</w:t>
      </w:r>
      <w:r w:rsidRPr="00860406">
        <w:t xml:space="preserve"> разработка национальных стратегий и планов действий по обеспечению гендерного равенства, установление квот и внедрение мер в поддержку представительства женщин в органах, принимающих решения, а также разработка и укрепление законодательной и политической базы. Другие меры направлены на поддержку и защиту прав женщин, реформирование дискриминационных законов и политик, а также на повышение осведомленности и создание потенциала женщин и девочек в вопросах биоразнообразия. Лишь в 10% национальных задач упоминалось участие субъектов помимо национальных правительств, в основном организаций гражданского общества, коренных народов и местных общин, а также частного сектора. </w:t>
      </w:r>
    </w:p>
    <w:p w14:paraId="07C79DE8" w14:textId="605ADDCF" w:rsidR="005F4526" w:rsidRPr="00860406" w:rsidRDefault="005F4526" w:rsidP="005F4526">
      <w:pPr>
        <w:pStyle w:val="CBDNormalNumber"/>
        <w:rPr>
          <w:rFonts w:eastAsia="Times New Roman"/>
        </w:rPr>
      </w:pPr>
      <w:r w:rsidRPr="00860406">
        <w:t xml:space="preserve">Задача 22 Рамочной программы, </w:t>
      </w:r>
      <w:r w:rsidR="00FC7494">
        <w:t>посвященная</w:t>
      </w:r>
      <w:r w:rsidRPr="00860406">
        <w:t xml:space="preserve"> обеспечени</w:t>
      </w:r>
      <w:r w:rsidR="00FC7494">
        <w:t>ю</w:t>
      </w:r>
      <w:r w:rsidRPr="00860406">
        <w:t xml:space="preserve"> участия в процессе принятия решений и доступа к правосудию и информации, касающейся биоразнообразия, для всех, также имеет отношение к ожидаемым результатам 2 и 3 Плана действий по обеспечению гендерного равенства.</w:t>
      </w:r>
      <w:r w:rsidRPr="00860406">
        <w:rPr>
          <w:color w:val="000000" w:themeColor="text1"/>
        </w:rPr>
        <w:t xml:space="preserve"> </w:t>
      </w:r>
      <w:r w:rsidR="0099694A">
        <w:rPr>
          <w:color w:val="000000" w:themeColor="text1"/>
        </w:rPr>
        <w:t xml:space="preserve">Чуть </w:t>
      </w:r>
      <w:r w:rsidRPr="00860406">
        <w:rPr>
          <w:color w:val="000000" w:themeColor="text1"/>
        </w:rPr>
        <w:t>более половины (53%) национальных задач, представленных Сторонами в связи с задачей 23, также были признаны соответствующими задаче 22.</w:t>
      </w:r>
    </w:p>
    <w:bookmarkEnd w:id="1"/>
    <w:p w14:paraId="233FB4F6" w14:textId="2DDD684C" w:rsidR="005F4526" w:rsidRPr="00860406" w:rsidRDefault="005F4526" w:rsidP="002F433C">
      <w:pPr>
        <w:pStyle w:val="CBDH1"/>
      </w:pPr>
      <w:r w:rsidRPr="00860406">
        <w:t>IV.</w:t>
      </w:r>
      <w:r w:rsidRPr="00860406">
        <w:tab/>
        <w:t xml:space="preserve">Обзор представленных материалов </w:t>
      </w:r>
    </w:p>
    <w:p w14:paraId="373E1F7E" w14:textId="7BBFAE9A" w:rsidR="0083241A" w:rsidRPr="00860406" w:rsidRDefault="0005330C" w:rsidP="005F4526">
      <w:pPr>
        <w:pStyle w:val="CBDNormalNumber"/>
      </w:pPr>
      <w:r w:rsidRPr="00860406">
        <w:t xml:space="preserve">Обзор представленных материалов, содержащийся в настоящем разделе, был подготовлен для оценки прогресса в осуществлении Плана действий по обеспечению гендерного равенства. Он структурирован таким образом, чтобы продемонстрировать, как </w:t>
      </w:r>
      <w:r w:rsidRPr="00860406">
        <w:lastRenderedPageBreak/>
        <w:t xml:space="preserve">информация, содержащаяся в представленных материалах, соотносится с ожидаемыми результатами Плана действий или способствует их достижению. </w:t>
      </w:r>
    </w:p>
    <w:p w14:paraId="1E9AA8CC" w14:textId="4F8B8A8C" w:rsidR="0083241A" w:rsidRPr="00860406" w:rsidRDefault="00E424A8" w:rsidP="002F433C">
      <w:pPr>
        <w:pStyle w:val="CBDH3"/>
        <w:rPr>
          <w:b w:val="0"/>
        </w:rPr>
      </w:pPr>
      <w:r w:rsidRPr="00860406">
        <w:tab/>
        <w:t xml:space="preserve">Ожидаемый результат 1. Все люди, в частности все женщины и девочки, обладают равными возможностями и потенциальными способностями вносить вклад в достижение трех целей Конвенции </w:t>
      </w:r>
    </w:p>
    <w:p w14:paraId="17EF1D1D" w14:textId="0C3E45E0" w:rsidR="005F4526" w:rsidRPr="00860406" w:rsidRDefault="005F4526" w:rsidP="005F4526">
      <w:pPr>
        <w:pStyle w:val="CBDNormalNumber"/>
      </w:pPr>
      <w:r w:rsidRPr="00860406">
        <w:t xml:space="preserve">Многие авторы представленных материалов отметили, что на национальном уровне были созданы правовые и институциональные основы для обеспечения гендерного равенства, такие как федеральное или конституционное законодательство о гендерном равенстве и правах человека. В данном контексте подчеркивалось, что такие основы часто гарантируют юридическое равенство женщин и мужчин, включая права владения и контроля над землей и ресурсами. Многие авторы также </w:t>
      </w:r>
      <w:r w:rsidR="00DD235A">
        <w:t>ссылались</w:t>
      </w:r>
      <w:r w:rsidRPr="00860406">
        <w:t xml:space="preserve"> на существование межсекторальных стратегий, планов действий и аналитических инструментов в области гендерного равенства, направленных на интеграцию гендерной проблематики во все соответствующие области политики, включая биоразнообразие, изменение климата и развитие сельских районов.</w:t>
      </w:r>
    </w:p>
    <w:p w14:paraId="4B3CA6C5" w14:textId="4E25198A" w:rsidR="005F4526" w:rsidRPr="00860406" w:rsidRDefault="005F4526" w:rsidP="005F4526">
      <w:pPr>
        <w:pStyle w:val="CBDNormalNumber"/>
      </w:pPr>
      <w:r w:rsidRPr="00860406">
        <w:t>Многие авторы привели примеры технической и финансовой поддержки, оказанной инициативам по сохранению и восстановлению биоразнообразия на уровне общин, возглавляемым женщинами, включая помощь в приобретении оборудования.  Также было отмечено проведение подготовки по вопросам финансовой грамотности и системам мониторинга на уровне общин. Некоторые авторы указали на разработку ресурсов, включая информационные продукты, а также иные аналитические инструменты и материалы.</w:t>
      </w:r>
    </w:p>
    <w:p w14:paraId="70D6A71C" w14:textId="0051B16E" w:rsidR="005F4526" w:rsidRPr="00860406" w:rsidRDefault="00E424A8" w:rsidP="002F433C">
      <w:pPr>
        <w:pStyle w:val="CBDH3"/>
      </w:pPr>
      <w:r w:rsidRPr="00860406">
        <w:tab/>
        <w:t xml:space="preserve">Ожидаемый результат 2. Взгляды, интересы, потребности и права человека всех людей, в частности всех женщин и девочек, в равной степени учитываются в решениях в области политики, планирования и программной деятельности </w:t>
      </w:r>
    </w:p>
    <w:p w14:paraId="25E5BCB7" w14:textId="264D1EDA" w:rsidR="005F4526" w:rsidRPr="00860406" w:rsidRDefault="005F4526" w:rsidP="005F4526">
      <w:pPr>
        <w:pStyle w:val="CBDNormalNumber"/>
      </w:pPr>
      <w:r w:rsidRPr="00860406">
        <w:t xml:space="preserve">Несколько авторов сообщили о достигнутом прогрессе в обеспечении значимого и эффективного участия и руководящей роли женщин в процессе принятия решений, связанных с биоразнообразием. В связи с этим </w:t>
      </w:r>
      <w:r w:rsidR="003B0979">
        <w:t>упоминалось</w:t>
      </w:r>
      <w:r w:rsidRPr="00860406">
        <w:t xml:space="preserve"> осуществление ряда национальных политик и стратегий, направленных на расширение участия женщин в деятельности по сохранению, восстановлению и устойчивому использованию биоразнообразия. Некоторые авторы также </w:t>
      </w:r>
      <w:r w:rsidR="00AE7334">
        <w:t xml:space="preserve">отметили </w:t>
      </w:r>
      <w:r w:rsidRPr="00860406">
        <w:t>назначение национальных координационных центров по биоразнообразию с гендерной направленностью.</w:t>
      </w:r>
    </w:p>
    <w:p w14:paraId="5E3CA053" w14:textId="798D929A" w:rsidR="00534572" w:rsidRPr="00860406" w:rsidRDefault="000E4CC5" w:rsidP="00CF3319">
      <w:pPr>
        <w:pStyle w:val="CBDNormalNumber"/>
        <w:spacing w:before="100" w:beforeAutospacing="1" w:after="100" w:afterAutospacing="1"/>
      </w:pPr>
      <w:r w:rsidRPr="00860406">
        <w:t>Несколько авторов сообщили об интеграции гендерных соображений в пересмотренные или обновленные национальные стратегии и планы действий по сохранению биоразнообразия посредством установления конкретных задач по обеспечению гендерного равенства и участия</w:t>
      </w:r>
      <w:r w:rsidR="00456DBE">
        <w:t xml:space="preserve"> женщин</w:t>
      </w:r>
      <w:r w:rsidRPr="00860406">
        <w:t xml:space="preserve"> или путем учета гендерных аспектов при выполнении других задач и мероприятий, что соответствует результатам анализа указанных стратегий, планов и национальных задач. Некоторые авторы также отметили усилия по привлечению женских объединений к пересмотру или обновлению национальных стратегий и планов действий по сохранению биоразнообразия посредством консультаций, семинаров и учебных мероприятий. Были описаны меры, принятые для содействия интеграции гендерной проблематики в указанные стратегии и планы, включая предоставление технической поддержки и рекомендаций.</w:t>
      </w:r>
    </w:p>
    <w:p w14:paraId="1398ED7B" w14:textId="6D070EF6" w:rsidR="005F4526" w:rsidRPr="00860406" w:rsidRDefault="00E424A8" w:rsidP="002F433C">
      <w:pPr>
        <w:pStyle w:val="CBDH3"/>
      </w:pPr>
      <w:r w:rsidRPr="00860406">
        <w:tab/>
        <w:t>Ожидаемый результат 3. Создание благоприятных условий для осуществления Куньминско-Монреальской глобальной рамочной программы в области биоразнообразия с учетом гендерных аспектов</w:t>
      </w:r>
    </w:p>
    <w:p w14:paraId="3533BAA2" w14:textId="4ADF98EA" w:rsidR="005F4526" w:rsidRPr="00860406" w:rsidRDefault="005F4526" w:rsidP="005F4526">
      <w:pPr>
        <w:pStyle w:val="CBDNormalNumber"/>
      </w:pPr>
      <w:r w:rsidRPr="00860406">
        <w:t xml:space="preserve">В ряде материалов сообщалось о достигнутом прогрессе в области сбора и использования дезагрегированных данных. Инициативы включали национальный план действий по сбору дезагрегированных по полу данных и пример сотрудничества в одной из стран между национальным статистическим управлением и министерством по делам женщин.  Некоторые авторы также подчеркнули конкретные усилия и меры, принятые для обеспечения </w:t>
      </w:r>
      <w:r w:rsidRPr="00860406">
        <w:lastRenderedPageBreak/>
        <w:t xml:space="preserve">общедоступности дезагрегированных данных, такие как публикация докладов, создание центров гендерной статистики и внедрение интерактивных инструментов визуализации данных. Несколько авторов представили информацию, свидетельствующую о конкретных усилиях по дезагрегации данных по признаку пола, </w:t>
      </w:r>
      <w:r w:rsidR="00F005F7" w:rsidRPr="00860406">
        <w:t>например</w:t>
      </w:r>
      <w:r w:rsidRPr="00860406">
        <w:t xml:space="preserve"> данные о доле женской рабочей силы в соответствующих секторах. </w:t>
      </w:r>
    </w:p>
    <w:p w14:paraId="32706EB8" w14:textId="43841196" w:rsidR="005F4526" w:rsidRPr="00860406" w:rsidRDefault="005F4526" w:rsidP="005F4526">
      <w:pPr>
        <w:pStyle w:val="CBDNormalNumber"/>
      </w:pPr>
      <w:r w:rsidRPr="00860406">
        <w:t xml:space="preserve">Ряд авторов также </w:t>
      </w:r>
      <w:r w:rsidR="00962964">
        <w:t>отметили</w:t>
      </w:r>
      <w:r w:rsidRPr="00860406">
        <w:t xml:space="preserve"> прогресс в осуществлении программ финансирования на основе гендерного подхода. В некоторых материалах сообщалось о внедрении механизмов финансирования, требующих учета гендерных аспектов во всех проектах. Приводились примеры программ финансирования, ориентированных на женщин и инициативы под руководством женщин или уделяющи</w:t>
      </w:r>
      <w:r w:rsidR="001021AC">
        <w:t>х</w:t>
      </w:r>
      <w:r w:rsidRPr="00860406">
        <w:t xml:space="preserve"> им приоритетное внимание. В представленных материалах отмечалась важная роль международных финансовых механизмов, таких как Зеленый климатический фонд (ЗКФ) и Глобальный экологический фонд (ГЭФ), а также поддержки со стороны Инициативы финансирования биоразнообразия (ИФБ), подчеркивая, что часть средств, предоставляемых этими структурами, следует направлять женским объединениям. В данном контексте несколько авторов подчеркнули необходимость активизировать усилия для обеспечения более глубокого понимания взаимосвязей между гендерными вопросами и биоразнообразием, в частности, вклада и роли женщин в сохранении и устойчивом использовании биоразнообразия.</w:t>
      </w:r>
    </w:p>
    <w:p w14:paraId="773E850E" w14:textId="7C5EC561" w:rsidR="00B95844" w:rsidRPr="00860406" w:rsidRDefault="00B95844" w:rsidP="00F127EA">
      <w:pPr>
        <w:pStyle w:val="CBDNormalNumber"/>
      </w:pPr>
      <w:r w:rsidRPr="00860406">
        <w:t xml:space="preserve">Некоторые авторы представили информацию о конкретных мерах по развитию потенциала женских организаций и женщин-делегатов с целью содействия интеграции гендерных соображений в программы, связанные с биоразнообразием. В этой связи </w:t>
      </w:r>
      <w:r w:rsidR="00A03180" w:rsidRPr="00860406">
        <w:t>приводились</w:t>
      </w:r>
      <w:r w:rsidRPr="00860406">
        <w:t xml:space="preserve"> примеры таких мероприятий, как подготовка, тематические брифинги и семинары. </w:t>
      </w:r>
    </w:p>
    <w:p w14:paraId="27409AE7" w14:textId="6418E850" w:rsidR="005F4526" w:rsidRPr="00860406" w:rsidRDefault="005F4526" w:rsidP="002F433C">
      <w:pPr>
        <w:pStyle w:val="CBDH1"/>
      </w:pPr>
      <w:r w:rsidRPr="00860406">
        <w:t>V.</w:t>
      </w:r>
      <w:r w:rsidRPr="00860406">
        <w:tab/>
        <w:t>Накопленный опыт</w:t>
      </w:r>
    </w:p>
    <w:p w14:paraId="74835287" w14:textId="2A794B4D" w:rsidR="005F4526" w:rsidRPr="00860406" w:rsidRDefault="003F5A7A" w:rsidP="005F4526">
      <w:pPr>
        <w:pStyle w:val="CBDNormalNumber"/>
      </w:pPr>
      <w:r w:rsidRPr="00860406">
        <w:t xml:space="preserve">Анализ представленных материалов свидетельствует о сохраняющихся пробелах в осуществлении политики и программ в области обеспечения гендерного равенства. Хотя в ряде стран были разработаны национальные рамочные программы, касающиеся вопросов равенства, на национальном уровне необходима дополнительная работа для обеспечения их эффективного осуществления. Кроме того, сохраняются препятствия, связанные с правами женщин на владение и контроль над земельными ресурсами, а также с их участием в процессах принятия решений. </w:t>
      </w:r>
    </w:p>
    <w:p w14:paraId="3983D039" w14:textId="0A4A9494" w:rsidR="003D653E" w:rsidRPr="00860406" w:rsidRDefault="005F4526" w:rsidP="003D653E">
      <w:pPr>
        <w:pStyle w:val="CBDNormalNumber"/>
      </w:pPr>
      <w:r w:rsidRPr="00860406">
        <w:t>Некоторые авторы подчеркнули важность разработки межсекторального подхода для обеспечения учета гендерной проблематики в различных секторах. Было также отмечено, что женщины из числа коренных народов и местных общин сталкиваются с более серьезными проблемами, в связи с чем следует уделять приоритетное внимание целевой технической и финансовой поддержке.</w:t>
      </w:r>
    </w:p>
    <w:p w14:paraId="48E1F2F6" w14:textId="78055113" w:rsidR="00587356" w:rsidRPr="00860406" w:rsidRDefault="00587356" w:rsidP="0052224A">
      <w:pPr>
        <w:pStyle w:val="CBDNormalNumber"/>
      </w:pPr>
      <w:r w:rsidRPr="00860406">
        <w:t>Некоторые авторы указали на необходимость дальнейшего укрепления потенциала женщин и женских объединений для участия в процессах управлени</w:t>
      </w:r>
      <w:r w:rsidR="009F3942">
        <w:t>я</w:t>
      </w:r>
      <w:r w:rsidRPr="00860406">
        <w:t xml:space="preserve"> биоразнообразием и принятии решений. Данный вывод согласуется с проведенным анализом представленных на данный момент национальных стратегий и планов действий по сохранению биоразнообразия, который показал, что менее половины Сторон упомянули об участии женских объединений в разработке указанных стратегий и планов или указали их в качестве партнеров по осуществлению для достижения результатов в области биоразнообразия на основе гендерного подхода. </w:t>
      </w:r>
    </w:p>
    <w:p w14:paraId="61A8C7A3" w14:textId="68DF2E56" w:rsidR="005F4526" w:rsidRPr="00860406" w:rsidRDefault="005F4526" w:rsidP="005F4526">
      <w:pPr>
        <w:pStyle w:val="CBDNormalNumber"/>
      </w:pPr>
      <w:r w:rsidRPr="00860406">
        <w:t>Несколько авторов подчеркнули, что дезагрегированные по полу данные, в частности данные, отражающие взаимосвязь гендерных аспектов и биоразнообразия, во многих странах по-прежнему остаются недостаточными, фрагментарными или недоступными, что ограничивает возможности мониторинга прогресса и разработки фактологически обоснованных мер. В качестве основных препятствий были обозначены</w:t>
      </w:r>
      <w:r w:rsidRPr="00860406">
        <w:rPr>
          <w:b/>
          <w:bCs/>
        </w:rPr>
        <w:t xml:space="preserve"> </w:t>
      </w:r>
      <w:r w:rsidRPr="00860406">
        <w:t xml:space="preserve">недостаток </w:t>
      </w:r>
      <w:r w:rsidRPr="00860406">
        <w:lastRenderedPageBreak/>
        <w:t>институционального потенциала, нехватка достаточного объема ресурсов и недостаточная координаци</w:t>
      </w:r>
      <w:r w:rsidR="001C09A2">
        <w:t>я</w:t>
      </w:r>
      <w:r w:rsidRPr="00860406">
        <w:t xml:space="preserve"> между различными субъектами, участвующими в сборе, управлении и регулировании данных. Несколько авторов также отметили важность разработки индикаторов, учитывающих гендерные аспекты, для целей мониторинга и оценки.</w:t>
      </w:r>
    </w:p>
    <w:p w14:paraId="22FF9A5F" w14:textId="027C43D2" w:rsidR="005F4526" w:rsidRPr="00860406" w:rsidRDefault="005F4526" w:rsidP="005F4526">
      <w:pPr>
        <w:pStyle w:val="CBDNormalNumber"/>
      </w:pPr>
      <w:r w:rsidRPr="00860406">
        <w:t>В качестве одного из основных пробелов отмечался ограниченный доступ к программам финансирования на основе гендерного подхода. Некоторые авторы отметили сохраняющуюся нехватку целевого финансирования для программ в области биоразнообразия на основе гендерного подхода и инициатив под руководством женщин, в особенности женщин из числа коренных народов и местных общин.  В представленных материалах подчеркивалось важное значение учета проблематики гендерного равенства при формировании национальных бюджетов и в работе международных финансовых механизмов, а также обеспечения доступа женских объединений к целевому финансированию.</w:t>
      </w:r>
    </w:p>
    <w:p w14:paraId="099DB251" w14:textId="379F3F5E" w:rsidR="00EE1758" w:rsidRPr="00860406" w:rsidRDefault="00C65F11" w:rsidP="00587356">
      <w:pPr>
        <w:pStyle w:val="CBDNormalNumber"/>
      </w:pPr>
      <w:r w:rsidRPr="00860406">
        <w:t xml:space="preserve">Отмечалась необходимость развития институционального потенциала для осуществления политики и программ в области биоразнообразия на основе гендерного подхода на национальном и местном уровнях. Также было указано, что вклад женщин и их инициативы зачастую остаются недооцененными. Некоторые авторы обозначили необходимость повышения квалификации специалистов по гендерным вопросам в соответствующих национальных учреждениях. </w:t>
      </w:r>
    </w:p>
    <w:p w14:paraId="721E74AF" w14:textId="7419C8FC" w:rsidR="008C69F2" w:rsidRPr="00860406" w:rsidRDefault="008C69F2" w:rsidP="002F433C">
      <w:pPr>
        <w:pStyle w:val="CBDH1"/>
      </w:pPr>
      <w:r w:rsidRPr="00860406">
        <w:t>VI.</w:t>
      </w:r>
      <w:r w:rsidRPr="00860406">
        <w:tab/>
        <w:t>Рекомендации</w:t>
      </w:r>
    </w:p>
    <w:p w14:paraId="2BF992FA" w14:textId="3516CE89" w:rsidR="008C69F2" w:rsidRPr="00860406" w:rsidRDefault="008C69F2" w:rsidP="008C69F2">
      <w:pPr>
        <w:pStyle w:val="CBDNormalNumber"/>
      </w:pPr>
      <w:r w:rsidRPr="00860406">
        <w:t>Вспомогательный орган по осуществлению, возможно, пожелает принять следующую рекомендацию</w:t>
      </w:r>
      <w:r w:rsidR="00843FD3" w:rsidRPr="00860406">
        <w:rPr>
          <w:rStyle w:val="Appelnotedebasdep"/>
        </w:rPr>
        <w:footnoteReference w:id="6"/>
      </w:r>
      <w:r w:rsidRPr="00860406">
        <w:t>:</w:t>
      </w:r>
    </w:p>
    <w:p w14:paraId="5D615967" w14:textId="77777777" w:rsidR="00B3727F" w:rsidRPr="00860406" w:rsidRDefault="008C69F2" w:rsidP="002F433C">
      <w:pPr>
        <w:pStyle w:val="CBDNormalNoNumber"/>
        <w:ind w:firstLine="567"/>
        <w:rPr>
          <w:i/>
        </w:rPr>
      </w:pPr>
      <w:r w:rsidRPr="00860406">
        <w:rPr>
          <w:i/>
        </w:rPr>
        <w:t>Вспомогательный орган по осуществлению</w:t>
      </w:r>
    </w:p>
    <w:p w14:paraId="06A5B75C" w14:textId="2D9BE3FC" w:rsidR="00B3727F" w:rsidRPr="00860406" w:rsidRDefault="008C69F2" w:rsidP="002F433C">
      <w:pPr>
        <w:pStyle w:val="CBDNormalNoNumber"/>
        <w:ind w:firstLine="567"/>
        <w:rPr>
          <w:iCs/>
        </w:rPr>
      </w:pPr>
      <w:r w:rsidRPr="00860406">
        <w:rPr>
          <w:i/>
        </w:rPr>
        <w:t>рекомендует</w:t>
      </w:r>
      <w:r w:rsidRPr="00860406">
        <w:rPr>
          <w:iCs/>
        </w:rPr>
        <w:t>, чтобы Конференция Сторон на своем 17-м совещании приняла следующ</w:t>
      </w:r>
      <w:r w:rsidR="00846241">
        <w:rPr>
          <w:iCs/>
        </w:rPr>
        <w:t>и</w:t>
      </w:r>
      <w:r w:rsidR="008211F5" w:rsidRPr="00860406">
        <w:rPr>
          <w:iCs/>
        </w:rPr>
        <w:t>е элементы</w:t>
      </w:r>
      <w:r w:rsidRPr="00860406">
        <w:rPr>
          <w:iCs/>
        </w:rPr>
        <w:t xml:space="preserve"> решени</w:t>
      </w:r>
      <w:r w:rsidR="008211F5" w:rsidRPr="00860406">
        <w:rPr>
          <w:iCs/>
        </w:rPr>
        <w:t>я</w:t>
      </w:r>
      <w:r w:rsidR="00B3727F" w:rsidRPr="00860406">
        <w:rPr>
          <w:vertAlign w:val="superscript"/>
        </w:rPr>
        <w:footnoteReference w:id="7"/>
      </w:r>
      <w:r w:rsidRPr="00860406">
        <w:rPr>
          <w:iCs/>
        </w:rPr>
        <w:t>:</w:t>
      </w:r>
    </w:p>
    <w:p w14:paraId="31995708" w14:textId="1FCA3FFF" w:rsidR="008C69F2" w:rsidRPr="00860406" w:rsidRDefault="008C69F2" w:rsidP="008211F5">
      <w:pPr>
        <w:pStyle w:val="CBDNormalNoNumber"/>
        <w:tabs>
          <w:tab w:val="clear" w:pos="567"/>
        </w:tabs>
        <w:ind w:left="1134" w:firstLine="567"/>
      </w:pPr>
      <w:r w:rsidRPr="00860406">
        <w:rPr>
          <w:i/>
        </w:rPr>
        <w:t>Конференция Сторон</w:t>
      </w:r>
    </w:p>
    <w:p w14:paraId="41B66A58" w14:textId="307B013A" w:rsidR="008C69F2" w:rsidRPr="00860406" w:rsidRDefault="008C69F2" w:rsidP="008211F5">
      <w:pPr>
        <w:pStyle w:val="CBDNormalNoNumber"/>
        <w:tabs>
          <w:tab w:val="clear" w:pos="567"/>
        </w:tabs>
        <w:ind w:left="1134" w:firstLine="567"/>
      </w:pPr>
      <w:r w:rsidRPr="00860406">
        <w:t>1.</w:t>
      </w:r>
      <w:r w:rsidRPr="00860406">
        <w:tab/>
      </w:r>
      <w:r w:rsidRPr="00860406">
        <w:rPr>
          <w:i/>
        </w:rPr>
        <w:t>принимает к сведению</w:t>
      </w:r>
      <w:r w:rsidRPr="00860406">
        <w:t xml:space="preserve"> выводы промежуточного обзора осуществления Плана действий по обеспечению гендерного равенства (2023–2030 годы)</w:t>
      </w:r>
      <w:r w:rsidR="004E061D" w:rsidRPr="00860406">
        <w:rPr>
          <w:rStyle w:val="Appelnotedebasdep"/>
        </w:rPr>
        <w:footnoteReference w:id="8"/>
      </w:r>
      <w:r w:rsidRPr="00860406">
        <w:t>, представленные на шестом совещании Вспомогательного органа по осуществлению</w:t>
      </w:r>
      <w:r w:rsidR="008B5899" w:rsidRPr="00860406">
        <w:rPr>
          <w:rStyle w:val="Appelnotedebasdep"/>
        </w:rPr>
        <w:footnoteReference w:id="9"/>
      </w:r>
      <w:r w:rsidRPr="00860406">
        <w:t>;</w:t>
      </w:r>
    </w:p>
    <w:p w14:paraId="0DA3FFF7" w14:textId="79EAE715" w:rsidR="008C69F2" w:rsidRPr="00860406" w:rsidRDefault="008C69F2" w:rsidP="008211F5">
      <w:pPr>
        <w:pStyle w:val="CBDNormalNoNumber"/>
        <w:tabs>
          <w:tab w:val="clear" w:pos="567"/>
        </w:tabs>
        <w:ind w:left="1134" w:firstLine="567"/>
      </w:pPr>
      <w:r w:rsidRPr="00860406">
        <w:t>2.</w:t>
      </w:r>
      <w:r w:rsidRPr="00860406">
        <w:tab/>
      </w:r>
      <w:r w:rsidRPr="00860406">
        <w:rPr>
          <w:i/>
        </w:rPr>
        <w:t>призывает</w:t>
      </w:r>
      <w:r w:rsidRPr="00860406">
        <w:t xml:space="preserve"> Стороны, правительства других стран, субнациональные органы власти, муниципалитеты и другие местные органы власти, а также соответствующие организации продолжать и активизировать свои усилия по осуществлению Плана действий по обеспечению гендерного равенства, в частности путем:</w:t>
      </w:r>
    </w:p>
    <w:p w14:paraId="679F5BB4" w14:textId="7D7F5F80" w:rsidR="008C69F2" w:rsidRPr="00860406" w:rsidRDefault="008C69F2" w:rsidP="008211F5">
      <w:pPr>
        <w:pStyle w:val="CBDNormalNoNumber"/>
        <w:tabs>
          <w:tab w:val="clear" w:pos="567"/>
        </w:tabs>
        <w:ind w:left="1134" w:firstLine="567"/>
      </w:pPr>
      <w:r w:rsidRPr="00860406">
        <w:t xml:space="preserve">(a) </w:t>
      </w:r>
      <w:r w:rsidR="00B46C7E">
        <w:tab/>
      </w:r>
      <w:r w:rsidRPr="00860406">
        <w:t>интеграции гендерных подходов во все политические меры, стратегии и действия, связанные с биоразнообразием, в соответствии с задачей 23 Куньминско-Монреальской глобальной рамочной программы в области биоразнообразия</w:t>
      </w:r>
      <w:r w:rsidR="00C86EDE" w:rsidRPr="00860406">
        <w:rPr>
          <w:rStyle w:val="Appelnotedebasdep"/>
        </w:rPr>
        <w:footnoteReference w:id="10"/>
      </w:r>
      <w:r w:rsidRPr="00860406">
        <w:t>;</w:t>
      </w:r>
    </w:p>
    <w:p w14:paraId="678DF256" w14:textId="0C9B76C5" w:rsidR="008C69F2" w:rsidRPr="00860406" w:rsidRDefault="008C69F2" w:rsidP="008211F5">
      <w:pPr>
        <w:pStyle w:val="CBDNormalNoNumber"/>
        <w:tabs>
          <w:tab w:val="clear" w:pos="567"/>
        </w:tabs>
        <w:ind w:left="1134" w:firstLine="567"/>
      </w:pPr>
      <w:r w:rsidRPr="00860406">
        <w:t xml:space="preserve">(b) </w:t>
      </w:r>
      <w:r w:rsidR="00B46C7E">
        <w:tab/>
      </w:r>
      <w:r w:rsidRPr="00860406">
        <w:t>обеспечени</w:t>
      </w:r>
      <w:r w:rsidR="00284D11">
        <w:t>я</w:t>
      </w:r>
      <w:r w:rsidRPr="00860406">
        <w:t xml:space="preserve"> полного, равноправного, значимого и информированного участия женщин и девочек и лидирующей роли женщин, в том числе из числа коренных народов и местных общин, на всех уровнях процесса принятия решений, связанных с биоразнообразием;</w:t>
      </w:r>
    </w:p>
    <w:p w14:paraId="4B96C74D" w14:textId="30DF4BFB" w:rsidR="008C69F2" w:rsidRPr="00860406" w:rsidRDefault="008C69F2" w:rsidP="008211F5">
      <w:pPr>
        <w:pStyle w:val="CBDNormalNoNumber"/>
        <w:tabs>
          <w:tab w:val="clear" w:pos="567"/>
        </w:tabs>
        <w:ind w:left="1134" w:firstLine="567"/>
      </w:pPr>
      <w:r w:rsidRPr="00860406">
        <w:lastRenderedPageBreak/>
        <w:t xml:space="preserve">(c) </w:t>
      </w:r>
      <w:r w:rsidR="00B46C7E">
        <w:tab/>
      </w:r>
      <w:r w:rsidRPr="00860406">
        <w:t>активизации усилий по сбору, использованию и представлению дезагрегированных по полу данных для содействия мониторингу и оценке прогресса в осуществлении Плана действий;</w:t>
      </w:r>
    </w:p>
    <w:p w14:paraId="7268AAB0" w14:textId="0172B8CD" w:rsidR="008C69F2" w:rsidRPr="00860406" w:rsidRDefault="008C69F2" w:rsidP="008211F5">
      <w:pPr>
        <w:pStyle w:val="CBDNormalNoNumber"/>
        <w:tabs>
          <w:tab w:val="clear" w:pos="567"/>
        </w:tabs>
        <w:ind w:left="1134" w:firstLine="567"/>
      </w:pPr>
      <w:r w:rsidRPr="00860406">
        <w:t xml:space="preserve">(d) </w:t>
      </w:r>
      <w:r w:rsidR="00B46C7E">
        <w:tab/>
      </w:r>
      <w:r w:rsidRPr="00860406">
        <w:t>содействия выделению достаточного объема ресурсов и укреплению институционального потенциала для осуществления Плана действий на основе гендерного подхода, в том числе путем оказания целевой поддержки инициативам, возглавляемым женщинами, особенно из числа коренных народов и местных общин;</w:t>
      </w:r>
    </w:p>
    <w:p w14:paraId="777AEC4E" w14:textId="47FD6447" w:rsidR="005F4526" w:rsidRPr="00860406" w:rsidRDefault="008C69F2" w:rsidP="008211F5">
      <w:pPr>
        <w:pStyle w:val="CBDNormalNoNumber"/>
        <w:tabs>
          <w:tab w:val="clear" w:pos="567"/>
        </w:tabs>
        <w:ind w:left="1134" w:firstLine="567"/>
      </w:pPr>
      <w:r w:rsidRPr="00860406">
        <w:t>3.</w:t>
      </w:r>
      <w:r w:rsidRPr="00860406">
        <w:tab/>
      </w:r>
      <w:r w:rsidRPr="00860406">
        <w:rPr>
          <w:i/>
        </w:rPr>
        <w:t xml:space="preserve">поручает </w:t>
      </w:r>
      <w:r w:rsidRPr="00860406">
        <w:t xml:space="preserve">Исполнительному секретарю при условии наличия ресурсов продолжать оказывать поддержку Сторонам в осуществлении  Плана действий по обеспечению гендерного равенства, в том числе посредством предоставления технических рекомендаций, развития потенциала и обмена знаниями, в сотрудничестве с коренными народами и местными общинами, женщинами, молодежью и соответствующими субъектами деятельности, а также во взаимодействии с региональными и субрегиональными центрами поддержки научно-технического сотрудничества. </w:t>
      </w:r>
    </w:p>
    <w:p w14:paraId="295F37CF" w14:textId="77777777" w:rsidR="00DD59EA" w:rsidRPr="00860406" w:rsidRDefault="00DD59EA">
      <w:pPr>
        <w:pStyle w:val="CBDNormalNoNumber"/>
        <w:ind w:firstLine="567"/>
        <w:sectPr w:rsidR="00DD59EA" w:rsidRPr="00860406" w:rsidSect="00CD71F7">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p>
    <w:p w14:paraId="1C2B4CFC" w14:textId="77777777" w:rsidR="00DD59EA" w:rsidRPr="00860406" w:rsidRDefault="00DD59EA" w:rsidP="00DD59EA">
      <w:pPr>
        <w:pStyle w:val="CBDAnnex"/>
      </w:pPr>
      <w:r w:rsidRPr="00860406">
        <w:lastRenderedPageBreak/>
        <w:t>Приложение</w:t>
      </w:r>
    </w:p>
    <w:p w14:paraId="44351EB6" w14:textId="77777777" w:rsidR="00DD59EA" w:rsidRPr="00860406" w:rsidRDefault="00DD59EA" w:rsidP="00DD59EA">
      <w:pPr>
        <w:pStyle w:val="CBDTitle"/>
      </w:pPr>
      <w:r w:rsidRPr="00860406">
        <w:t>Сметные потребности во внебюджетных ресурсах</w:t>
      </w:r>
    </w:p>
    <w:p w14:paraId="44E80AAD" w14:textId="56F32CEB" w:rsidR="00DD59EA" w:rsidRPr="00860406" w:rsidRDefault="00DD59EA" w:rsidP="00DD59EA">
      <w:pPr>
        <w:pStyle w:val="CBDNormalNoNumber"/>
      </w:pPr>
      <w:r w:rsidRPr="00860406">
        <w:t>Нижеприведенная таблица, подготовленная секретариатом, отражает сметные потребности во внебюджетных ресурсах для осуществления мероприятий, порученных секретариату в соответствии с проектом рекомендации, и предназначена для содействия его рассмотрению. Настоящее приложение не является частью проекта рекомендации, представленного на рассмотрение Вспомогательного органа.</w:t>
      </w:r>
    </w:p>
    <w:p w14:paraId="14EE7188" w14:textId="77777777" w:rsidR="00DD59EA" w:rsidRPr="00860406" w:rsidRDefault="00DD59EA" w:rsidP="00DD59EA">
      <w:pPr>
        <w:pStyle w:val="CBDTableTitle"/>
        <w:tabs>
          <w:tab w:val="clear" w:pos="567"/>
        </w:tabs>
      </w:pPr>
      <w:bookmarkStart w:id="2" w:name="_Hlk216086750"/>
      <w:r w:rsidRPr="00860406">
        <w:t>Потребности во внебюджетных ресурсах</w:t>
      </w:r>
    </w:p>
    <w:bookmarkEnd w:id="2"/>
    <w:p w14:paraId="1A862A5A" w14:textId="77777777" w:rsidR="00DD59EA" w:rsidRPr="00860406" w:rsidRDefault="00DD59EA" w:rsidP="00DD59EA">
      <w:pPr>
        <w:spacing w:before="120" w:after="120"/>
        <w:rPr>
          <w:iCs/>
        </w:rPr>
      </w:pPr>
      <w:r w:rsidRPr="00860406">
        <w:rPr>
          <w:sz w:val="18"/>
        </w:rPr>
        <w:t>(в долл. США)</w:t>
      </w:r>
    </w:p>
    <w:tbl>
      <w:tblPr>
        <w:tblW w:w="0" w:type="auto"/>
        <w:tblLayout w:type="fixed"/>
        <w:tblCellMar>
          <w:left w:w="0" w:type="dxa"/>
          <w:right w:w="0" w:type="dxa"/>
        </w:tblCellMar>
        <w:tblLook w:val="04A0" w:firstRow="1" w:lastRow="0" w:firstColumn="1" w:lastColumn="0" w:noHBand="0" w:noVBand="1"/>
      </w:tblPr>
      <w:tblGrid>
        <w:gridCol w:w="426"/>
        <w:gridCol w:w="2551"/>
        <w:gridCol w:w="1276"/>
        <w:gridCol w:w="850"/>
        <w:gridCol w:w="993"/>
        <w:gridCol w:w="141"/>
        <w:gridCol w:w="993"/>
        <w:gridCol w:w="1134"/>
        <w:gridCol w:w="996"/>
      </w:tblGrid>
      <w:tr w:rsidR="00933872" w:rsidRPr="00860406" w14:paraId="574DE6CB" w14:textId="77777777" w:rsidTr="00500DE3">
        <w:trPr>
          <w:trHeight w:val="290"/>
        </w:trPr>
        <w:tc>
          <w:tcPr>
            <w:tcW w:w="426" w:type="dxa"/>
            <w:tcBorders>
              <w:top w:val="single" w:sz="4" w:space="0" w:color="auto"/>
              <w:bottom w:val="single" w:sz="8" w:space="0" w:color="auto"/>
            </w:tcBorders>
            <w:vAlign w:val="bottom"/>
          </w:tcPr>
          <w:p w14:paraId="28137E29" w14:textId="77777777" w:rsidR="00DD59EA" w:rsidRPr="00860406" w:rsidRDefault="00DD59EA" w:rsidP="002F433C">
            <w:pPr>
              <w:ind w:left="57" w:right="57"/>
              <w:jc w:val="left"/>
              <w:rPr>
                <w:sz w:val="20"/>
                <w:szCs w:val="20"/>
              </w:rPr>
            </w:pPr>
            <w:r w:rsidRPr="00860406">
              <w:rPr>
                <w:i/>
                <w:sz w:val="20"/>
              </w:rPr>
              <w:t>ПП</w:t>
            </w:r>
          </w:p>
        </w:tc>
        <w:tc>
          <w:tcPr>
            <w:tcW w:w="2551" w:type="dxa"/>
            <w:tcBorders>
              <w:top w:val="single" w:sz="4" w:space="0" w:color="auto"/>
              <w:bottom w:val="single" w:sz="8" w:space="0" w:color="auto"/>
            </w:tcBorders>
            <w:noWrap/>
            <w:tcMar>
              <w:top w:w="0" w:type="dxa"/>
              <w:left w:w="108" w:type="dxa"/>
              <w:bottom w:w="0" w:type="dxa"/>
              <w:right w:w="108" w:type="dxa"/>
            </w:tcMar>
            <w:vAlign w:val="bottom"/>
          </w:tcPr>
          <w:p w14:paraId="0EDBBEF8" w14:textId="77777777" w:rsidR="00DD59EA" w:rsidRPr="00860406" w:rsidRDefault="00DD59EA" w:rsidP="00620DCD">
            <w:pPr>
              <w:jc w:val="left"/>
              <w:rPr>
                <w:sz w:val="20"/>
                <w:szCs w:val="20"/>
              </w:rPr>
            </w:pPr>
            <w:r w:rsidRPr="00860406">
              <w:rPr>
                <w:i/>
                <w:sz w:val="20"/>
              </w:rPr>
              <w:t>Мероприятие</w:t>
            </w:r>
          </w:p>
        </w:tc>
        <w:tc>
          <w:tcPr>
            <w:tcW w:w="1276" w:type="dxa"/>
            <w:tcBorders>
              <w:top w:val="single" w:sz="4" w:space="0" w:color="auto"/>
              <w:bottom w:val="single" w:sz="8" w:space="0" w:color="auto"/>
            </w:tcBorders>
            <w:noWrap/>
            <w:tcMar>
              <w:top w:w="0" w:type="dxa"/>
              <w:left w:w="108" w:type="dxa"/>
              <w:bottom w:w="0" w:type="dxa"/>
              <w:right w:w="108" w:type="dxa"/>
            </w:tcMar>
            <w:vAlign w:val="bottom"/>
          </w:tcPr>
          <w:p w14:paraId="1F39DBEE" w14:textId="77777777" w:rsidR="00DD59EA" w:rsidRPr="00860406" w:rsidRDefault="00DD59EA" w:rsidP="00620DCD">
            <w:pPr>
              <w:jc w:val="center"/>
              <w:rPr>
                <w:sz w:val="20"/>
                <w:szCs w:val="20"/>
              </w:rPr>
            </w:pPr>
            <w:r w:rsidRPr="00860406">
              <w:rPr>
                <w:i/>
                <w:sz w:val="20"/>
              </w:rPr>
              <w:t>Расходы на проведение совещаний</w:t>
            </w:r>
            <w:r w:rsidRPr="00860406">
              <w:rPr>
                <w:i/>
                <w:sz w:val="20"/>
                <w:vertAlign w:val="superscript"/>
              </w:rPr>
              <w:t>a</w:t>
            </w:r>
          </w:p>
        </w:tc>
        <w:tc>
          <w:tcPr>
            <w:tcW w:w="850" w:type="dxa"/>
            <w:tcBorders>
              <w:top w:val="single" w:sz="4" w:space="0" w:color="auto"/>
              <w:bottom w:val="single" w:sz="8" w:space="0" w:color="auto"/>
            </w:tcBorders>
            <w:noWrap/>
            <w:tcMar>
              <w:top w:w="0" w:type="dxa"/>
              <w:left w:w="108" w:type="dxa"/>
              <w:bottom w:w="0" w:type="dxa"/>
              <w:right w:w="108" w:type="dxa"/>
            </w:tcMar>
            <w:vAlign w:val="bottom"/>
          </w:tcPr>
          <w:p w14:paraId="09B6F6E8" w14:textId="6543D2A8" w:rsidR="00DD59EA" w:rsidRPr="00860406" w:rsidRDefault="00DD59EA" w:rsidP="00620DCD">
            <w:pPr>
              <w:jc w:val="center"/>
              <w:rPr>
                <w:sz w:val="20"/>
                <w:szCs w:val="20"/>
              </w:rPr>
            </w:pPr>
            <w:r w:rsidRPr="00860406">
              <w:rPr>
                <w:i/>
                <w:sz w:val="20"/>
              </w:rPr>
              <w:t>Служебные командировки</w:t>
            </w:r>
          </w:p>
        </w:tc>
        <w:tc>
          <w:tcPr>
            <w:tcW w:w="1134" w:type="dxa"/>
            <w:gridSpan w:val="2"/>
            <w:tcBorders>
              <w:top w:val="single" w:sz="4" w:space="0" w:color="auto"/>
              <w:bottom w:val="single" w:sz="8" w:space="0" w:color="auto"/>
            </w:tcBorders>
            <w:noWrap/>
            <w:tcMar>
              <w:top w:w="0" w:type="dxa"/>
              <w:left w:w="108" w:type="dxa"/>
              <w:bottom w:w="0" w:type="dxa"/>
              <w:right w:w="108" w:type="dxa"/>
            </w:tcMar>
            <w:vAlign w:val="bottom"/>
          </w:tcPr>
          <w:p w14:paraId="4B2AD3A9" w14:textId="77777777" w:rsidR="00DD59EA" w:rsidRPr="00860406" w:rsidRDefault="00DD59EA" w:rsidP="00620DCD">
            <w:pPr>
              <w:jc w:val="center"/>
              <w:rPr>
                <w:sz w:val="20"/>
                <w:szCs w:val="20"/>
              </w:rPr>
            </w:pPr>
            <w:r w:rsidRPr="00860406">
              <w:rPr>
                <w:i/>
                <w:sz w:val="20"/>
              </w:rPr>
              <w:t>Расходы на персонал</w:t>
            </w:r>
            <w:r w:rsidRPr="00860406">
              <w:rPr>
                <w:i/>
                <w:sz w:val="20"/>
                <w:vertAlign w:val="superscript"/>
              </w:rPr>
              <w:t>b</w:t>
            </w:r>
          </w:p>
        </w:tc>
        <w:tc>
          <w:tcPr>
            <w:tcW w:w="993" w:type="dxa"/>
            <w:tcBorders>
              <w:top w:val="single" w:sz="4" w:space="0" w:color="auto"/>
              <w:bottom w:val="single" w:sz="8" w:space="0" w:color="auto"/>
            </w:tcBorders>
            <w:noWrap/>
            <w:tcMar>
              <w:top w:w="0" w:type="dxa"/>
              <w:left w:w="108" w:type="dxa"/>
              <w:bottom w:w="0" w:type="dxa"/>
              <w:right w:w="108" w:type="dxa"/>
            </w:tcMar>
            <w:vAlign w:val="bottom"/>
          </w:tcPr>
          <w:p w14:paraId="4506C8C5" w14:textId="77777777" w:rsidR="00DD59EA" w:rsidRPr="00860406" w:rsidRDefault="00DD59EA" w:rsidP="00620DCD">
            <w:pPr>
              <w:jc w:val="center"/>
              <w:rPr>
                <w:sz w:val="20"/>
                <w:szCs w:val="20"/>
              </w:rPr>
            </w:pPr>
            <w:r w:rsidRPr="00860406">
              <w:rPr>
                <w:i/>
                <w:sz w:val="20"/>
              </w:rPr>
              <w:t>Промежуточный итог</w:t>
            </w:r>
          </w:p>
        </w:tc>
        <w:tc>
          <w:tcPr>
            <w:tcW w:w="1134" w:type="dxa"/>
            <w:tcBorders>
              <w:top w:val="single" w:sz="4" w:space="0" w:color="auto"/>
              <w:bottom w:val="single" w:sz="8" w:space="0" w:color="auto"/>
            </w:tcBorders>
            <w:noWrap/>
            <w:tcMar>
              <w:top w:w="0" w:type="dxa"/>
              <w:left w:w="108" w:type="dxa"/>
              <w:bottom w:w="0" w:type="dxa"/>
              <w:right w:w="108" w:type="dxa"/>
            </w:tcMar>
            <w:vAlign w:val="bottom"/>
          </w:tcPr>
          <w:p w14:paraId="30510742" w14:textId="77777777" w:rsidR="00DD59EA" w:rsidRPr="00860406" w:rsidRDefault="00DD59EA" w:rsidP="00620DCD">
            <w:pPr>
              <w:jc w:val="center"/>
              <w:rPr>
                <w:sz w:val="20"/>
                <w:szCs w:val="20"/>
              </w:rPr>
            </w:pPr>
            <w:r w:rsidRPr="00860406">
              <w:rPr>
                <w:i/>
                <w:sz w:val="20"/>
              </w:rPr>
              <w:t>РПП</w:t>
            </w:r>
            <w:r w:rsidRPr="00860406">
              <w:rPr>
                <w:i/>
                <w:sz w:val="20"/>
              </w:rPr>
              <w:br/>
              <w:t>(13%)</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2F9032B7" w14:textId="77777777" w:rsidR="00DD59EA" w:rsidRPr="00860406" w:rsidRDefault="00DD59EA" w:rsidP="00620DCD">
            <w:pPr>
              <w:jc w:val="right"/>
              <w:rPr>
                <w:i/>
                <w:iCs/>
                <w:sz w:val="20"/>
                <w:szCs w:val="20"/>
              </w:rPr>
            </w:pPr>
            <w:r w:rsidRPr="00860406">
              <w:rPr>
                <w:i/>
                <w:sz w:val="20"/>
              </w:rPr>
              <w:t>Итого</w:t>
            </w:r>
          </w:p>
        </w:tc>
      </w:tr>
      <w:tr w:rsidR="00933872" w:rsidRPr="00860406" w14:paraId="04CDD98F" w14:textId="77777777" w:rsidTr="003309AF">
        <w:trPr>
          <w:trHeight w:val="290"/>
        </w:trPr>
        <w:tc>
          <w:tcPr>
            <w:tcW w:w="426" w:type="dxa"/>
            <w:tcBorders>
              <w:top w:val="single" w:sz="8" w:space="0" w:color="auto"/>
            </w:tcBorders>
          </w:tcPr>
          <w:p w14:paraId="09AB003B" w14:textId="50F0E4E9" w:rsidR="00C061F7" w:rsidRPr="00860406" w:rsidRDefault="00C061F7" w:rsidP="002F433C">
            <w:pPr>
              <w:ind w:right="57"/>
              <w:jc w:val="right"/>
              <w:rPr>
                <w:sz w:val="20"/>
                <w:szCs w:val="20"/>
              </w:rPr>
            </w:pPr>
            <w:r w:rsidRPr="00860406">
              <w:rPr>
                <w:sz w:val="20"/>
                <w:szCs w:val="20"/>
              </w:rPr>
              <w:t>3</w:t>
            </w:r>
          </w:p>
        </w:tc>
        <w:tc>
          <w:tcPr>
            <w:tcW w:w="2551" w:type="dxa"/>
            <w:tcBorders>
              <w:top w:val="single" w:sz="8" w:space="0" w:color="auto"/>
            </w:tcBorders>
            <w:noWrap/>
            <w:tcMar>
              <w:top w:w="0" w:type="dxa"/>
              <w:left w:w="108" w:type="dxa"/>
              <w:bottom w:w="0" w:type="dxa"/>
              <w:right w:w="108" w:type="dxa"/>
            </w:tcMar>
            <w:vAlign w:val="center"/>
            <w:hideMark/>
          </w:tcPr>
          <w:p w14:paraId="003483DF" w14:textId="00783E9F" w:rsidR="00C061F7" w:rsidRPr="00860406" w:rsidRDefault="00933872" w:rsidP="00C061F7">
            <w:pPr>
              <w:jc w:val="left"/>
              <w:rPr>
                <w:sz w:val="20"/>
                <w:szCs w:val="20"/>
                <w:highlight w:val="yellow"/>
              </w:rPr>
            </w:pPr>
            <w:r w:rsidRPr="00860406">
              <w:rPr>
                <w:sz w:val="20"/>
                <w:szCs w:val="20"/>
              </w:rPr>
              <w:t>Три очных семинара по созданию потенциала</w:t>
            </w:r>
          </w:p>
        </w:tc>
        <w:tc>
          <w:tcPr>
            <w:tcW w:w="1276" w:type="dxa"/>
            <w:tcBorders>
              <w:top w:val="single" w:sz="8" w:space="0" w:color="auto"/>
            </w:tcBorders>
            <w:noWrap/>
            <w:tcMar>
              <w:top w:w="0" w:type="dxa"/>
              <w:left w:w="108" w:type="dxa"/>
              <w:bottom w:w="0" w:type="dxa"/>
              <w:right w:w="108" w:type="dxa"/>
            </w:tcMar>
            <w:vAlign w:val="bottom"/>
          </w:tcPr>
          <w:p w14:paraId="79B3AA78" w14:textId="79E6C80D" w:rsidR="00C061F7" w:rsidRPr="00860406" w:rsidRDefault="00C061F7" w:rsidP="00C061F7">
            <w:pPr>
              <w:jc w:val="right"/>
              <w:rPr>
                <w:sz w:val="20"/>
                <w:szCs w:val="20"/>
              </w:rPr>
            </w:pPr>
            <w:r w:rsidRPr="00860406">
              <w:rPr>
                <w:sz w:val="20"/>
                <w:szCs w:val="20"/>
              </w:rPr>
              <w:t>379 800</w:t>
            </w:r>
          </w:p>
        </w:tc>
        <w:tc>
          <w:tcPr>
            <w:tcW w:w="850" w:type="dxa"/>
            <w:tcBorders>
              <w:top w:val="single" w:sz="8" w:space="0" w:color="auto"/>
            </w:tcBorders>
            <w:noWrap/>
            <w:tcMar>
              <w:top w:w="0" w:type="dxa"/>
              <w:left w:w="108" w:type="dxa"/>
              <w:bottom w:w="0" w:type="dxa"/>
              <w:right w:w="108" w:type="dxa"/>
            </w:tcMar>
            <w:vAlign w:val="bottom"/>
          </w:tcPr>
          <w:p w14:paraId="7C9FC117" w14:textId="2595A292" w:rsidR="00C061F7" w:rsidRPr="00860406" w:rsidRDefault="00C061F7" w:rsidP="00074FFD">
            <w:pPr>
              <w:jc w:val="right"/>
              <w:rPr>
                <w:sz w:val="20"/>
                <w:szCs w:val="20"/>
              </w:rPr>
            </w:pPr>
            <w:r w:rsidRPr="00860406">
              <w:rPr>
                <w:sz w:val="20"/>
                <w:szCs w:val="20"/>
              </w:rPr>
              <w:t>81 000</w:t>
            </w:r>
          </w:p>
        </w:tc>
        <w:tc>
          <w:tcPr>
            <w:tcW w:w="993" w:type="dxa"/>
            <w:tcBorders>
              <w:top w:val="single" w:sz="8" w:space="0" w:color="auto"/>
            </w:tcBorders>
            <w:noWrap/>
            <w:tcMar>
              <w:top w:w="0" w:type="dxa"/>
              <w:left w:w="108" w:type="dxa"/>
              <w:bottom w:w="0" w:type="dxa"/>
              <w:right w:w="108" w:type="dxa"/>
            </w:tcMar>
            <w:vAlign w:val="bottom"/>
            <w:hideMark/>
          </w:tcPr>
          <w:p w14:paraId="17BF958E" w14:textId="788A7AA6" w:rsidR="00C061F7" w:rsidRPr="00860406" w:rsidRDefault="00C061F7" w:rsidP="00C061F7">
            <w:pPr>
              <w:jc w:val="right"/>
              <w:rPr>
                <w:sz w:val="20"/>
                <w:szCs w:val="20"/>
              </w:rPr>
            </w:pPr>
            <w:r w:rsidRPr="00860406">
              <w:rPr>
                <w:sz w:val="20"/>
                <w:szCs w:val="20"/>
              </w:rPr>
              <w:t>–</w:t>
            </w:r>
          </w:p>
        </w:tc>
        <w:tc>
          <w:tcPr>
            <w:tcW w:w="1134" w:type="dxa"/>
            <w:gridSpan w:val="2"/>
            <w:tcBorders>
              <w:top w:val="single" w:sz="8" w:space="0" w:color="auto"/>
            </w:tcBorders>
            <w:noWrap/>
            <w:tcMar>
              <w:top w:w="0" w:type="dxa"/>
              <w:left w:w="108" w:type="dxa"/>
              <w:bottom w:w="0" w:type="dxa"/>
              <w:right w:w="108" w:type="dxa"/>
            </w:tcMar>
            <w:vAlign w:val="bottom"/>
            <w:hideMark/>
          </w:tcPr>
          <w:p w14:paraId="2BD9285A" w14:textId="73903AAC" w:rsidR="00C061F7" w:rsidRPr="00860406" w:rsidRDefault="00C061F7" w:rsidP="00C061F7">
            <w:pPr>
              <w:jc w:val="right"/>
              <w:rPr>
                <w:sz w:val="20"/>
                <w:szCs w:val="20"/>
              </w:rPr>
            </w:pPr>
            <w:r w:rsidRPr="00860406">
              <w:rPr>
                <w:sz w:val="20"/>
                <w:szCs w:val="20"/>
              </w:rPr>
              <w:t>460 800</w:t>
            </w:r>
          </w:p>
        </w:tc>
        <w:tc>
          <w:tcPr>
            <w:tcW w:w="1134" w:type="dxa"/>
            <w:tcBorders>
              <w:top w:val="single" w:sz="8" w:space="0" w:color="auto"/>
            </w:tcBorders>
            <w:noWrap/>
            <w:tcMar>
              <w:top w:w="0" w:type="dxa"/>
              <w:left w:w="108" w:type="dxa"/>
              <w:bottom w:w="0" w:type="dxa"/>
              <w:right w:w="108" w:type="dxa"/>
            </w:tcMar>
            <w:vAlign w:val="bottom"/>
            <w:hideMark/>
          </w:tcPr>
          <w:p w14:paraId="44EDCE46" w14:textId="7F27C8CC" w:rsidR="00C061F7" w:rsidRPr="00860406" w:rsidRDefault="00C061F7" w:rsidP="00C061F7">
            <w:pPr>
              <w:jc w:val="right"/>
              <w:rPr>
                <w:sz w:val="20"/>
                <w:szCs w:val="20"/>
              </w:rPr>
            </w:pPr>
            <w:r w:rsidRPr="00860406">
              <w:rPr>
                <w:sz w:val="20"/>
                <w:szCs w:val="20"/>
              </w:rPr>
              <w:t>59 904</w:t>
            </w:r>
          </w:p>
        </w:tc>
        <w:tc>
          <w:tcPr>
            <w:tcW w:w="996" w:type="dxa"/>
            <w:tcBorders>
              <w:top w:val="single" w:sz="8" w:space="0" w:color="auto"/>
            </w:tcBorders>
            <w:noWrap/>
            <w:tcMar>
              <w:top w:w="0" w:type="dxa"/>
              <w:left w:w="108" w:type="dxa"/>
              <w:bottom w:w="0" w:type="dxa"/>
              <w:right w:w="108" w:type="dxa"/>
            </w:tcMar>
            <w:vAlign w:val="bottom"/>
            <w:hideMark/>
          </w:tcPr>
          <w:p w14:paraId="720F3B81" w14:textId="601ACE2F" w:rsidR="00C061F7" w:rsidRPr="00860406" w:rsidRDefault="00C061F7" w:rsidP="00C061F7">
            <w:pPr>
              <w:jc w:val="right"/>
              <w:rPr>
                <w:sz w:val="20"/>
                <w:szCs w:val="20"/>
              </w:rPr>
            </w:pPr>
            <w:r w:rsidRPr="00860406">
              <w:rPr>
                <w:sz w:val="20"/>
                <w:szCs w:val="20"/>
              </w:rPr>
              <w:t>520 704</w:t>
            </w:r>
          </w:p>
        </w:tc>
      </w:tr>
      <w:tr w:rsidR="00933872" w:rsidRPr="00860406" w14:paraId="774384F9" w14:textId="77777777" w:rsidTr="003309AF">
        <w:trPr>
          <w:trHeight w:val="290"/>
        </w:trPr>
        <w:tc>
          <w:tcPr>
            <w:tcW w:w="426" w:type="dxa"/>
            <w:tcBorders>
              <w:bottom w:val="single" w:sz="4" w:space="0" w:color="auto"/>
            </w:tcBorders>
          </w:tcPr>
          <w:p w14:paraId="0FE8A047" w14:textId="26E6CEB4" w:rsidR="00913657" w:rsidRPr="00860406" w:rsidRDefault="00913657" w:rsidP="002F433C">
            <w:pPr>
              <w:ind w:right="57"/>
              <w:jc w:val="right"/>
              <w:rPr>
                <w:sz w:val="20"/>
                <w:szCs w:val="20"/>
              </w:rPr>
            </w:pPr>
            <w:r w:rsidRPr="00860406">
              <w:rPr>
                <w:sz w:val="20"/>
                <w:szCs w:val="20"/>
              </w:rPr>
              <w:t>3</w:t>
            </w:r>
          </w:p>
        </w:tc>
        <w:tc>
          <w:tcPr>
            <w:tcW w:w="2551" w:type="dxa"/>
            <w:tcBorders>
              <w:bottom w:val="single" w:sz="4" w:space="0" w:color="auto"/>
            </w:tcBorders>
            <w:noWrap/>
            <w:tcMar>
              <w:top w:w="0" w:type="dxa"/>
              <w:left w:w="108" w:type="dxa"/>
              <w:bottom w:w="0" w:type="dxa"/>
              <w:right w:w="108" w:type="dxa"/>
            </w:tcMar>
            <w:vAlign w:val="center"/>
          </w:tcPr>
          <w:p w14:paraId="6A598C79" w14:textId="7EFF3401" w:rsidR="00913657" w:rsidRPr="00860406" w:rsidRDefault="00933872" w:rsidP="00913657">
            <w:pPr>
              <w:jc w:val="left"/>
              <w:rPr>
                <w:sz w:val="20"/>
                <w:szCs w:val="20"/>
                <w:highlight w:val="yellow"/>
              </w:rPr>
            </w:pPr>
            <w:r w:rsidRPr="00860406">
              <w:rPr>
                <w:sz w:val="20"/>
                <w:szCs w:val="20"/>
              </w:rPr>
              <w:t>Один онлайновый семинар по созданию потенциала</w:t>
            </w:r>
          </w:p>
        </w:tc>
        <w:tc>
          <w:tcPr>
            <w:tcW w:w="1276" w:type="dxa"/>
            <w:tcBorders>
              <w:bottom w:val="single" w:sz="4" w:space="0" w:color="auto"/>
            </w:tcBorders>
            <w:noWrap/>
            <w:tcMar>
              <w:top w:w="0" w:type="dxa"/>
              <w:left w:w="108" w:type="dxa"/>
              <w:bottom w:w="0" w:type="dxa"/>
              <w:right w:w="108" w:type="dxa"/>
            </w:tcMar>
            <w:vAlign w:val="bottom"/>
          </w:tcPr>
          <w:p w14:paraId="086EDF25" w14:textId="2BD98DDD" w:rsidR="00913657" w:rsidRPr="00860406" w:rsidRDefault="00913657" w:rsidP="00431BDE">
            <w:pPr>
              <w:jc w:val="right"/>
              <w:rPr>
                <w:sz w:val="20"/>
                <w:szCs w:val="20"/>
              </w:rPr>
            </w:pPr>
            <w:r w:rsidRPr="00860406">
              <w:rPr>
                <w:sz w:val="20"/>
                <w:szCs w:val="20"/>
              </w:rPr>
              <w:t>5 000</w:t>
            </w:r>
          </w:p>
        </w:tc>
        <w:tc>
          <w:tcPr>
            <w:tcW w:w="850" w:type="dxa"/>
            <w:tcBorders>
              <w:bottom w:val="single" w:sz="4" w:space="0" w:color="auto"/>
            </w:tcBorders>
            <w:noWrap/>
            <w:tcMar>
              <w:top w:w="0" w:type="dxa"/>
              <w:left w:w="108" w:type="dxa"/>
              <w:bottom w:w="0" w:type="dxa"/>
              <w:right w:w="108" w:type="dxa"/>
            </w:tcMar>
            <w:vAlign w:val="bottom"/>
          </w:tcPr>
          <w:p w14:paraId="2073321C" w14:textId="5424255C" w:rsidR="00913657" w:rsidRPr="00860406" w:rsidRDefault="00913657" w:rsidP="00913657">
            <w:pPr>
              <w:jc w:val="right"/>
              <w:rPr>
                <w:sz w:val="20"/>
                <w:szCs w:val="20"/>
              </w:rPr>
            </w:pPr>
            <w:r w:rsidRPr="00860406">
              <w:rPr>
                <w:sz w:val="20"/>
                <w:szCs w:val="20"/>
              </w:rPr>
              <w:t>–</w:t>
            </w:r>
          </w:p>
        </w:tc>
        <w:tc>
          <w:tcPr>
            <w:tcW w:w="993" w:type="dxa"/>
            <w:tcBorders>
              <w:bottom w:val="single" w:sz="4" w:space="0" w:color="auto"/>
            </w:tcBorders>
            <w:noWrap/>
            <w:tcMar>
              <w:top w:w="0" w:type="dxa"/>
              <w:left w:w="108" w:type="dxa"/>
              <w:bottom w:w="0" w:type="dxa"/>
              <w:right w:w="108" w:type="dxa"/>
            </w:tcMar>
            <w:vAlign w:val="bottom"/>
          </w:tcPr>
          <w:p w14:paraId="7E562154" w14:textId="09BA1E9B" w:rsidR="00913657" w:rsidRPr="00860406" w:rsidRDefault="00913657" w:rsidP="00913657">
            <w:pPr>
              <w:jc w:val="right"/>
              <w:rPr>
                <w:sz w:val="20"/>
                <w:szCs w:val="20"/>
              </w:rPr>
            </w:pPr>
            <w:r w:rsidRPr="00860406">
              <w:rPr>
                <w:sz w:val="20"/>
                <w:szCs w:val="20"/>
              </w:rPr>
              <w:t>–</w:t>
            </w:r>
          </w:p>
        </w:tc>
        <w:tc>
          <w:tcPr>
            <w:tcW w:w="1134" w:type="dxa"/>
            <w:gridSpan w:val="2"/>
            <w:tcBorders>
              <w:bottom w:val="single" w:sz="4" w:space="0" w:color="auto"/>
            </w:tcBorders>
            <w:noWrap/>
            <w:tcMar>
              <w:top w:w="0" w:type="dxa"/>
              <w:left w:w="108" w:type="dxa"/>
              <w:bottom w:w="0" w:type="dxa"/>
              <w:right w:w="108" w:type="dxa"/>
            </w:tcMar>
            <w:vAlign w:val="bottom"/>
          </w:tcPr>
          <w:p w14:paraId="49498675" w14:textId="4434CE2A" w:rsidR="00913657" w:rsidRPr="00860406" w:rsidRDefault="00913657" w:rsidP="00913657">
            <w:pPr>
              <w:jc w:val="right"/>
              <w:rPr>
                <w:sz w:val="20"/>
                <w:szCs w:val="20"/>
              </w:rPr>
            </w:pPr>
            <w:r w:rsidRPr="00860406">
              <w:rPr>
                <w:sz w:val="20"/>
                <w:szCs w:val="20"/>
              </w:rPr>
              <w:t>5 000</w:t>
            </w:r>
          </w:p>
        </w:tc>
        <w:tc>
          <w:tcPr>
            <w:tcW w:w="1134" w:type="dxa"/>
            <w:tcBorders>
              <w:bottom w:val="single" w:sz="4" w:space="0" w:color="auto"/>
            </w:tcBorders>
            <w:noWrap/>
            <w:tcMar>
              <w:top w:w="0" w:type="dxa"/>
              <w:left w:w="108" w:type="dxa"/>
              <w:bottom w:w="0" w:type="dxa"/>
              <w:right w:w="108" w:type="dxa"/>
            </w:tcMar>
            <w:vAlign w:val="bottom"/>
          </w:tcPr>
          <w:p w14:paraId="24B8028F" w14:textId="38D60164" w:rsidR="00913657" w:rsidRPr="00860406" w:rsidRDefault="00913657" w:rsidP="00913657">
            <w:pPr>
              <w:jc w:val="right"/>
              <w:rPr>
                <w:sz w:val="20"/>
                <w:szCs w:val="20"/>
              </w:rPr>
            </w:pPr>
            <w:r w:rsidRPr="00860406">
              <w:rPr>
                <w:sz w:val="20"/>
                <w:szCs w:val="20"/>
              </w:rPr>
              <w:t>650</w:t>
            </w:r>
          </w:p>
        </w:tc>
        <w:tc>
          <w:tcPr>
            <w:tcW w:w="996" w:type="dxa"/>
            <w:tcBorders>
              <w:bottom w:val="single" w:sz="4" w:space="0" w:color="auto"/>
            </w:tcBorders>
            <w:noWrap/>
            <w:tcMar>
              <w:top w:w="0" w:type="dxa"/>
              <w:left w:w="108" w:type="dxa"/>
              <w:bottom w:w="0" w:type="dxa"/>
              <w:right w:w="108" w:type="dxa"/>
            </w:tcMar>
            <w:vAlign w:val="bottom"/>
          </w:tcPr>
          <w:p w14:paraId="4246E970" w14:textId="73F9E751" w:rsidR="00913657" w:rsidRPr="00860406" w:rsidRDefault="00913657" w:rsidP="00913657">
            <w:pPr>
              <w:jc w:val="right"/>
              <w:rPr>
                <w:sz w:val="20"/>
                <w:szCs w:val="20"/>
              </w:rPr>
            </w:pPr>
            <w:r w:rsidRPr="00860406">
              <w:rPr>
                <w:sz w:val="20"/>
                <w:szCs w:val="20"/>
              </w:rPr>
              <w:t>5 650</w:t>
            </w:r>
          </w:p>
        </w:tc>
      </w:tr>
      <w:tr w:rsidR="00933872" w:rsidRPr="00860406" w14:paraId="4DA14038" w14:textId="77777777" w:rsidTr="00500DE3">
        <w:trPr>
          <w:trHeight w:val="290"/>
        </w:trPr>
        <w:tc>
          <w:tcPr>
            <w:tcW w:w="426" w:type="dxa"/>
            <w:tcBorders>
              <w:top w:val="single" w:sz="4" w:space="0" w:color="auto"/>
              <w:bottom w:val="single" w:sz="8" w:space="0" w:color="auto"/>
            </w:tcBorders>
            <w:vAlign w:val="center"/>
          </w:tcPr>
          <w:p w14:paraId="1438A803" w14:textId="77777777" w:rsidR="00363FBE" w:rsidRPr="00860406" w:rsidRDefault="00363FBE" w:rsidP="002F433C">
            <w:pPr>
              <w:ind w:right="57"/>
              <w:jc w:val="left"/>
              <w:rPr>
                <w:sz w:val="20"/>
                <w:szCs w:val="20"/>
              </w:rPr>
            </w:pPr>
          </w:p>
        </w:tc>
        <w:tc>
          <w:tcPr>
            <w:tcW w:w="2551" w:type="dxa"/>
            <w:tcBorders>
              <w:top w:val="single" w:sz="4" w:space="0" w:color="auto"/>
              <w:bottom w:val="single" w:sz="8" w:space="0" w:color="auto"/>
            </w:tcBorders>
            <w:noWrap/>
            <w:tcMar>
              <w:top w:w="0" w:type="dxa"/>
              <w:left w:w="108" w:type="dxa"/>
              <w:bottom w:w="0" w:type="dxa"/>
              <w:right w:w="108" w:type="dxa"/>
            </w:tcMar>
            <w:vAlign w:val="center"/>
          </w:tcPr>
          <w:p w14:paraId="5C9242A5" w14:textId="77777777" w:rsidR="00363FBE" w:rsidRPr="00860406" w:rsidRDefault="00363FBE" w:rsidP="00363FBE">
            <w:pPr>
              <w:tabs>
                <w:tab w:val="clear" w:pos="567"/>
                <w:tab w:val="left" w:pos="220"/>
              </w:tabs>
              <w:jc w:val="left"/>
              <w:rPr>
                <w:sz w:val="20"/>
                <w:szCs w:val="20"/>
                <w:highlight w:val="yellow"/>
              </w:rPr>
            </w:pPr>
            <w:r w:rsidRPr="00860406">
              <w:rPr>
                <w:b/>
                <w:sz w:val="20"/>
              </w:rPr>
              <w:tab/>
              <w:t>Итого</w:t>
            </w:r>
          </w:p>
        </w:tc>
        <w:tc>
          <w:tcPr>
            <w:tcW w:w="1276" w:type="dxa"/>
            <w:tcBorders>
              <w:top w:val="single" w:sz="4" w:space="0" w:color="auto"/>
              <w:bottom w:val="single" w:sz="8" w:space="0" w:color="auto"/>
            </w:tcBorders>
            <w:noWrap/>
            <w:tcMar>
              <w:top w:w="0" w:type="dxa"/>
              <w:left w:w="108" w:type="dxa"/>
              <w:bottom w:w="0" w:type="dxa"/>
              <w:right w:w="108" w:type="dxa"/>
            </w:tcMar>
            <w:vAlign w:val="center"/>
          </w:tcPr>
          <w:p w14:paraId="72139FB0" w14:textId="77777777" w:rsidR="00363FBE" w:rsidRPr="00860406" w:rsidRDefault="00363FBE" w:rsidP="00363FBE">
            <w:pPr>
              <w:jc w:val="right"/>
              <w:rPr>
                <w:sz w:val="20"/>
                <w:szCs w:val="20"/>
              </w:rPr>
            </w:pPr>
          </w:p>
        </w:tc>
        <w:tc>
          <w:tcPr>
            <w:tcW w:w="850" w:type="dxa"/>
            <w:tcBorders>
              <w:top w:val="single" w:sz="4" w:space="0" w:color="auto"/>
              <w:bottom w:val="single" w:sz="8" w:space="0" w:color="auto"/>
            </w:tcBorders>
            <w:noWrap/>
            <w:tcMar>
              <w:top w:w="0" w:type="dxa"/>
              <w:left w:w="108" w:type="dxa"/>
              <w:bottom w:w="0" w:type="dxa"/>
              <w:right w:w="108" w:type="dxa"/>
            </w:tcMar>
            <w:vAlign w:val="center"/>
          </w:tcPr>
          <w:p w14:paraId="75E2046B" w14:textId="77777777" w:rsidR="00363FBE" w:rsidRPr="00860406" w:rsidRDefault="00363FBE" w:rsidP="00363FBE">
            <w:pPr>
              <w:jc w:val="right"/>
              <w:rPr>
                <w:sz w:val="20"/>
                <w:szCs w:val="20"/>
              </w:rPr>
            </w:pPr>
          </w:p>
        </w:tc>
        <w:tc>
          <w:tcPr>
            <w:tcW w:w="993" w:type="dxa"/>
            <w:tcBorders>
              <w:top w:val="single" w:sz="4" w:space="0" w:color="auto"/>
              <w:bottom w:val="single" w:sz="8" w:space="0" w:color="auto"/>
            </w:tcBorders>
            <w:noWrap/>
            <w:tcMar>
              <w:top w:w="0" w:type="dxa"/>
              <w:left w:w="108" w:type="dxa"/>
              <w:bottom w:w="0" w:type="dxa"/>
              <w:right w:w="108" w:type="dxa"/>
            </w:tcMar>
            <w:vAlign w:val="center"/>
          </w:tcPr>
          <w:p w14:paraId="7AD062D8" w14:textId="77777777" w:rsidR="00363FBE" w:rsidRPr="00860406" w:rsidRDefault="00363FBE" w:rsidP="00363FBE">
            <w:pPr>
              <w:jc w:val="right"/>
              <w:rPr>
                <w:sz w:val="20"/>
                <w:szCs w:val="20"/>
              </w:rPr>
            </w:pPr>
          </w:p>
        </w:tc>
        <w:tc>
          <w:tcPr>
            <w:tcW w:w="1134" w:type="dxa"/>
            <w:gridSpan w:val="2"/>
            <w:tcBorders>
              <w:top w:val="single" w:sz="4" w:space="0" w:color="auto"/>
              <w:bottom w:val="single" w:sz="8" w:space="0" w:color="auto"/>
            </w:tcBorders>
            <w:noWrap/>
            <w:tcMar>
              <w:top w:w="0" w:type="dxa"/>
              <w:left w:w="108" w:type="dxa"/>
              <w:bottom w:w="0" w:type="dxa"/>
              <w:right w:w="108" w:type="dxa"/>
            </w:tcMar>
            <w:vAlign w:val="bottom"/>
          </w:tcPr>
          <w:p w14:paraId="276D00EA" w14:textId="2806C792" w:rsidR="00363FBE" w:rsidRPr="00860406" w:rsidRDefault="00363FBE" w:rsidP="00363FBE">
            <w:pPr>
              <w:jc w:val="right"/>
              <w:rPr>
                <w:sz w:val="20"/>
                <w:szCs w:val="20"/>
              </w:rPr>
            </w:pPr>
            <w:r w:rsidRPr="00860406">
              <w:rPr>
                <w:b/>
                <w:sz w:val="20"/>
              </w:rPr>
              <w:t>465 800</w:t>
            </w:r>
          </w:p>
        </w:tc>
        <w:tc>
          <w:tcPr>
            <w:tcW w:w="1134" w:type="dxa"/>
            <w:tcBorders>
              <w:top w:val="single" w:sz="4" w:space="0" w:color="auto"/>
              <w:bottom w:val="single" w:sz="8" w:space="0" w:color="auto"/>
            </w:tcBorders>
            <w:noWrap/>
            <w:tcMar>
              <w:top w:w="0" w:type="dxa"/>
              <w:left w:w="108" w:type="dxa"/>
              <w:bottom w:w="0" w:type="dxa"/>
              <w:right w:w="108" w:type="dxa"/>
            </w:tcMar>
            <w:vAlign w:val="bottom"/>
          </w:tcPr>
          <w:p w14:paraId="1BC8E202" w14:textId="01F964B4" w:rsidR="00363FBE" w:rsidRPr="00860406" w:rsidRDefault="00363FBE" w:rsidP="00363FBE">
            <w:pPr>
              <w:jc w:val="right"/>
              <w:rPr>
                <w:sz w:val="20"/>
                <w:szCs w:val="20"/>
              </w:rPr>
            </w:pPr>
            <w:r w:rsidRPr="00860406">
              <w:rPr>
                <w:b/>
                <w:sz w:val="20"/>
              </w:rPr>
              <w:t>60 554</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049327C5" w14:textId="246CAEB2" w:rsidR="00363FBE" w:rsidRPr="00860406" w:rsidRDefault="00363FBE" w:rsidP="00363FBE">
            <w:pPr>
              <w:jc w:val="right"/>
              <w:rPr>
                <w:sz w:val="20"/>
                <w:szCs w:val="20"/>
              </w:rPr>
            </w:pPr>
            <w:r w:rsidRPr="00860406">
              <w:rPr>
                <w:b/>
                <w:sz w:val="20"/>
              </w:rPr>
              <w:t>526 354</w:t>
            </w:r>
          </w:p>
        </w:tc>
      </w:tr>
    </w:tbl>
    <w:p w14:paraId="104161EA" w14:textId="77777777" w:rsidR="00DD59EA" w:rsidRPr="00860406" w:rsidRDefault="00DD59EA" w:rsidP="00DD59EA">
      <w:pPr>
        <w:spacing w:before="120"/>
        <w:ind w:firstLine="567"/>
        <w:rPr>
          <w:sz w:val="18"/>
          <w:szCs w:val="18"/>
        </w:rPr>
      </w:pPr>
      <w:r w:rsidRPr="00860406">
        <w:rPr>
          <w:i/>
          <w:sz w:val="18"/>
        </w:rPr>
        <w:t>Сокращения</w:t>
      </w:r>
      <w:r w:rsidRPr="00860406">
        <w:rPr>
          <w:sz w:val="18"/>
        </w:rPr>
        <w:t>: РПП – расходы на поддержку программ; ПП – пункт постановляющей части рекомендации или проекта решения.</w:t>
      </w:r>
    </w:p>
    <w:p w14:paraId="37561351" w14:textId="28AF0611" w:rsidR="00DD59EA" w:rsidRPr="00860406" w:rsidRDefault="00DD59EA" w:rsidP="002F433C">
      <w:pPr>
        <w:tabs>
          <w:tab w:val="left" w:pos="851"/>
        </w:tabs>
        <w:ind w:firstLine="567"/>
        <w:rPr>
          <w:sz w:val="18"/>
          <w:szCs w:val="18"/>
        </w:rPr>
      </w:pPr>
      <w:r w:rsidRPr="00860406">
        <w:rPr>
          <w:i/>
          <w:sz w:val="18"/>
          <w:vertAlign w:val="superscript"/>
        </w:rPr>
        <w:t>a</w:t>
      </w:r>
      <w:r w:rsidRPr="00860406">
        <w:rPr>
          <w:sz w:val="18"/>
        </w:rPr>
        <w:tab/>
        <w:t>Включая проездные расходы участников и услуги устного перевода.</w:t>
      </w:r>
    </w:p>
    <w:p w14:paraId="4D1F150E" w14:textId="09D3131F" w:rsidR="00DD59EA" w:rsidRPr="00860406" w:rsidRDefault="00DD59EA" w:rsidP="002F433C">
      <w:pPr>
        <w:tabs>
          <w:tab w:val="left" w:pos="851"/>
        </w:tabs>
        <w:ind w:firstLine="567"/>
      </w:pPr>
      <w:r w:rsidRPr="00860406">
        <w:rPr>
          <w:i/>
          <w:sz w:val="18"/>
          <w:vertAlign w:val="superscript"/>
        </w:rPr>
        <w:t>b</w:t>
      </w:r>
      <w:r w:rsidRPr="00860406">
        <w:rPr>
          <w:sz w:val="18"/>
        </w:rPr>
        <w:tab/>
        <w:t>Консультанты, партнеры и дополнительный персонал.</w:t>
      </w:r>
    </w:p>
    <w:p w14:paraId="65DB821C" w14:textId="4BF48641" w:rsidR="00A111D1" w:rsidRPr="00860406" w:rsidRDefault="00A111D1" w:rsidP="00C86EDE">
      <w:pPr>
        <w:pStyle w:val="Para1"/>
        <w:numPr>
          <w:ilvl w:val="0"/>
          <w:numId w:val="0"/>
        </w:numPr>
        <w:ind w:left="567"/>
        <w:jc w:val="center"/>
      </w:pPr>
      <w:r w:rsidRPr="00860406">
        <w:t>______</w:t>
      </w:r>
    </w:p>
    <w:sectPr w:rsidR="00A111D1" w:rsidRPr="00860406" w:rsidSect="002F433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8AC903" w14:textId="77777777" w:rsidR="004C110C" w:rsidRPr="00860406" w:rsidRDefault="004C110C" w:rsidP="00CF1848">
      <w:r w:rsidRPr="00860406">
        <w:separator/>
      </w:r>
    </w:p>
  </w:endnote>
  <w:endnote w:type="continuationSeparator" w:id="0">
    <w:p w14:paraId="10B511AC" w14:textId="77777777" w:rsidR="004C110C" w:rsidRPr="00860406" w:rsidRDefault="004C110C" w:rsidP="00CF1848">
      <w:r w:rsidRPr="00860406">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A4E778E" w14:textId="77777777" w:rsidR="00D75CA6" w:rsidRPr="00860406" w:rsidRDefault="00D75CA6" w:rsidP="00D75CA6">
            <w:pPr>
              <w:pStyle w:val="Pieddepage"/>
              <w:jc w:val="left"/>
            </w:pPr>
            <w:r w:rsidRPr="00860406">
              <w:rPr>
                <w:bCs/>
              </w:rPr>
              <w:fldChar w:fldCharType="begin"/>
            </w:r>
            <w:r w:rsidRPr="00860406">
              <w:rPr>
                <w:bCs/>
              </w:rPr>
              <w:instrText xml:space="preserve"> PAGE </w:instrText>
            </w:r>
            <w:r w:rsidRPr="00860406">
              <w:rPr>
                <w:bCs/>
              </w:rPr>
              <w:fldChar w:fldCharType="separate"/>
            </w:r>
            <w:r w:rsidRPr="00860406">
              <w:rPr>
                <w:bCs/>
              </w:rPr>
              <w:t>2</w:t>
            </w:r>
            <w:r w:rsidRPr="00860406">
              <w:rPr>
                <w:bCs/>
              </w:rPr>
              <w:fldChar w:fldCharType="end"/>
            </w:r>
            <w:r w:rsidRPr="00860406">
              <w:rPr>
                <w:bCs/>
              </w:rPr>
              <w:t>/</w:t>
            </w:r>
            <w:r w:rsidRPr="00860406">
              <w:rPr>
                <w:bCs/>
              </w:rPr>
              <w:fldChar w:fldCharType="begin"/>
            </w:r>
            <w:r w:rsidRPr="00860406">
              <w:rPr>
                <w:bCs/>
              </w:rPr>
              <w:instrText xml:space="preserve"> NUMPAGES  </w:instrText>
            </w:r>
            <w:r w:rsidRPr="00860406">
              <w:rPr>
                <w:bCs/>
              </w:rPr>
              <w:fldChar w:fldCharType="separate"/>
            </w:r>
            <w:r w:rsidRPr="00860406">
              <w:rPr>
                <w:bCs/>
              </w:rPr>
              <w:t>2</w:t>
            </w:r>
            <w:r w:rsidRPr="00860406">
              <w:rPr>
                <w:bCs/>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rPr>
        <w:bCs/>
      </w:rPr>
    </w:sdtEndPr>
    <w:sdtContent>
      <w:p w14:paraId="39074EEE" w14:textId="77777777" w:rsidR="00D75CA6" w:rsidRPr="00860406" w:rsidRDefault="00D75CA6" w:rsidP="00BC3BB9">
        <w:pPr>
          <w:pStyle w:val="Pieddepage"/>
          <w:jc w:val="right"/>
          <w:rPr>
            <w:bCs/>
          </w:rPr>
        </w:pPr>
        <w:r w:rsidRPr="00860406">
          <w:rPr>
            <w:bCs/>
          </w:rPr>
          <w:fldChar w:fldCharType="begin"/>
        </w:r>
        <w:r w:rsidRPr="00860406">
          <w:rPr>
            <w:bCs/>
          </w:rPr>
          <w:instrText xml:space="preserve"> PAGE </w:instrText>
        </w:r>
        <w:r w:rsidRPr="00860406">
          <w:rPr>
            <w:bCs/>
          </w:rPr>
          <w:fldChar w:fldCharType="separate"/>
        </w:r>
        <w:r w:rsidRPr="00860406">
          <w:rPr>
            <w:bCs/>
          </w:rPr>
          <w:t>2</w:t>
        </w:r>
        <w:r w:rsidRPr="00860406">
          <w:rPr>
            <w:bCs/>
          </w:rPr>
          <w:fldChar w:fldCharType="end"/>
        </w:r>
        <w:r w:rsidRPr="00860406">
          <w:rPr>
            <w:bCs/>
          </w:rPr>
          <w:t>/</w:t>
        </w:r>
        <w:r w:rsidRPr="00860406">
          <w:rPr>
            <w:bCs/>
          </w:rPr>
          <w:fldChar w:fldCharType="begin"/>
        </w:r>
        <w:r w:rsidRPr="00860406">
          <w:rPr>
            <w:bCs/>
          </w:rPr>
          <w:instrText xml:space="preserve"> NUMPAGES  </w:instrText>
        </w:r>
        <w:r w:rsidRPr="00860406">
          <w:rPr>
            <w:bCs/>
          </w:rPr>
          <w:fldChar w:fldCharType="separate"/>
        </w:r>
        <w:r w:rsidRPr="00860406">
          <w:rPr>
            <w:bCs/>
          </w:rPr>
          <w:t>3</w:t>
        </w:r>
        <w:r w:rsidRPr="00860406">
          <w:rPr>
            <w:bCs/>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4A9A03" w14:textId="77777777" w:rsidR="004C110C" w:rsidRPr="00860406" w:rsidRDefault="004C110C" w:rsidP="00CF1848">
      <w:r w:rsidRPr="00860406">
        <w:separator/>
      </w:r>
    </w:p>
  </w:footnote>
  <w:footnote w:type="continuationSeparator" w:id="0">
    <w:p w14:paraId="272DE931" w14:textId="77777777" w:rsidR="004C110C" w:rsidRPr="00860406" w:rsidRDefault="004C110C" w:rsidP="00CF1848">
      <w:r w:rsidRPr="00860406">
        <w:continuationSeparator/>
      </w:r>
    </w:p>
  </w:footnote>
  <w:footnote w:id="1">
    <w:p w14:paraId="51590560" w14:textId="378EB9D3" w:rsidR="008A1499" w:rsidRPr="00860406" w:rsidRDefault="008A1499">
      <w:pPr>
        <w:pStyle w:val="Notedebasdepage"/>
      </w:pPr>
      <w:r w:rsidRPr="00860406">
        <w:rPr>
          <w:rStyle w:val="Appelnotedebasdep"/>
        </w:rPr>
        <w:t>*</w:t>
      </w:r>
      <w:r w:rsidRPr="00860406">
        <w:t xml:space="preserve"> </w:t>
      </w:r>
      <w:hyperlink r:id="rId1" w:history="1">
        <w:r w:rsidRPr="00860406">
          <w:rPr>
            <w:rStyle w:val="Lienhypertexte"/>
          </w:rPr>
          <w:t>CBD/SBI/6/1</w:t>
        </w:r>
      </w:hyperlink>
      <w:r w:rsidRPr="00860406">
        <w:t>.</w:t>
      </w:r>
    </w:p>
  </w:footnote>
  <w:footnote w:id="2">
    <w:p w14:paraId="2A127D00" w14:textId="5D0C3331" w:rsidR="000F66EA" w:rsidRPr="00860406" w:rsidRDefault="000F66EA" w:rsidP="000945DE">
      <w:pPr>
        <w:pStyle w:val="Notedebasdepage"/>
      </w:pPr>
      <w:r w:rsidRPr="00860406">
        <w:rPr>
          <w:rStyle w:val="Appelnotedebasdep"/>
        </w:rPr>
        <w:footnoteRef/>
      </w:r>
      <w:r w:rsidRPr="00860406">
        <w:t xml:space="preserve"> Бразилия, Гватемала, Германия, Демократическая Республика Конго, Доминиканская Республика, Европейский Союз, Индонезия, Испания, Канада, Колумбия, Коста-Рика, Малави, Мексика, Нигерия, Перу, Соединенное Королевство Великобритании и Северной Ирландии, Таджикистан, Финляндия, Эквадор и Эсватини.</w:t>
      </w:r>
    </w:p>
  </w:footnote>
  <w:footnote w:id="3">
    <w:p w14:paraId="360F2831" w14:textId="706C867D" w:rsidR="00874D3E" w:rsidRPr="00860406" w:rsidRDefault="00874D3E" w:rsidP="000945DE">
      <w:pPr>
        <w:pStyle w:val="Notedebasdepage"/>
        <w:jc w:val="both"/>
      </w:pPr>
      <w:r w:rsidRPr="00860406">
        <w:rPr>
          <w:rStyle w:val="Appelnotedebasdep"/>
        </w:rPr>
        <w:footnoteRef/>
      </w:r>
      <w:r w:rsidRPr="00860406">
        <w:t xml:space="preserve"> Международный совет управляющих лесным хозяйством, Фонд окружающей среды и природных ресурсов, Департамент ООН по экономическим и социальным вопросам, Фонд HATOF, Альянс по детерминантам здоровья коренных народов, Международный союз охраны природы, Ассоциация по сохранению коренных народов Непала, SouthSouthNorth, «СведБио» при Стокгольмском центре по исследованию устойчивости от имени организации «Женщины за биоразнообразие», Структура Организации Объединенных Наций по вопросам гендерного равенства и расширения прав и возможностей женщин («ООН-женщины»), Программа развития ООН, Программа ООН по окружающей среде – Центр по технологиям, связанным с изменением климата, Организация женщин по вопросам окружающей среды и развития от имени Союза женщин КБР и Всемирный фонд дикой природы.</w:t>
      </w:r>
    </w:p>
  </w:footnote>
  <w:footnote w:id="4">
    <w:p w14:paraId="454E61A4" w14:textId="1A033DB4" w:rsidR="00ED445A" w:rsidRPr="00860406" w:rsidRDefault="00ED445A">
      <w:pPr>
        <w:pStyle w:val="Notedebasdepage"/>
      </w:pPr>
      <w:r w:rsidRPr="00860406">
        <w:rPr>
          <w:rStyle w:val="Appelnotedebasdep"/>
        </w:rPr>
        <w:footnoteRef/>
      </w:r>
      <w:r w:rsidRPr="00860406">
        <w:t xml:space="preserve"> См. </w:t>
      </w:r>
      <w:hyperlink r:id="rId2" w:history="1">
        <w:r w:rsidRPr="00860406">
          <w:rPr>
            <w:rStyle w:val="Lienhypertexte"/>
          </w:rPr>
          <w:t>www.cbd.int/notifications/2025-103</w:t>
        </w:r>
      </w:hyperlink>
      <w:r w:rsidRPr="00860406">
        <w:t xml:space="preserve">. </w:t>
      </w:r>
    </w:p>
  </w:footnote>
  <w:footnote w:id="5">
    <w:p w14:paraId="256FA377" w14:textId="01E8E0BF" w:rsidR="007B1E74" w:rsidRPr="00860406" w:rsidRDefault="007B1E74">
      <w:pPr>
        <w:pStyle w:val="Notedebasdepage"/>
      </w:pPr>
      <w:r w:rsidRPr="00860406">
        <w:rPr>
          <w:rStyle w:val="Appelnotedebasdep"/>
        </w:rPr>
        <w:footnoteRef/>
      </w:r>
      <w:r w:rsidRPr="00860406">
        <w:t xml:space="preserve"> Обновленный анализ будет представлен в качестве информационного документа ближе к дате проведения настоящего совещания.</w:t>
      </w:r>
    </w:p>
  </w:footnote>
  <w:footnote w:id="6">
    <w:p w14:paraId="46FE404D" w14:textId="39200B6C" w:rsidR="00843FD3" w:rsidRPr="00860406" w:rsidRDefault="00843FD3" w:rsidP="00843FD3">
      <w:pPr>
        <w:pStyle w:val="Notedebasdepage"/>
      </w:pPr>
      <w:r w:rsidRPr="00860406">
        <w:rPr>
          <w:rStyle w:val="Appelnotedebasdep"/>
        </w:rPr>
        <w:footnoteRef/>
      </w:r>
      <w:r w:rsidRPr="00860406">
        <w:t xml:space="preserve"> Сметные </w:t>
      </w:r>
      <w:r w:rsidR="00A03180" w:rsidRPr="00860406">
        <w:t>потребности во</w:t>
      </w:r>
      <w:r w:rsidRPr="00860406">
        <w:t xml:space="preserve"> внебюджетных ресурсах для осуществления мероприятий, изложенных в проекте рекомендации, приведены в приложении к настоящему документу.</w:t>
      </w:r>
    </w:p>
  </w:footnote>
  <w:footnote w:id="7">
    <w:p w14:paraId="0024B0D7" w14:textId="42300B1C" w:rsidR="00B3727F" w:rsidRPr="00860406" w:rsidRDefault="00B3727F" w:rsidP="00B3727F">
      <w:pPr>
        <w:pStyle w:val="Notedebasdepage"/>
      </w:pPr>
      <w:r w:rsidRPr="00860406">
        <w:rPr>
          <w:rStyle w:val="Appelnotedebasdep"/>
        </w:rPr>
        <w:footnoteRef/>
      </w:r>
      <w:r w:rsidRPr="00860406">
        <w:t xml:space="preserve"> </w:t>
      </w:r>
      <w:r w:rsidR="00585764" w:rsidRPr="00860406">
        <w:t xml:space="preserve">Дополнительные элементы, касающиеся решения о создании </w:t>
      </w:r>
      <w:r w:rsidR="00BF177D" w:rsidRPr="00860406">
        <w:t xml:space="preserve">и развитии </w:t>
      </w:r>
      <w:r w:rsidR="00585764" w:rsidRPr="00860406">
        <w:t xml:space="preserve">потенциала, а также </w:t>
      </w:r>
      <w:r w:rsidR="00BF177D" w:rsidRPr="00860406">
        <w:t>о научно-</w:t>
      </w:r>
      <w:r w:rsidR="00585764" w:rsidRPr="00860406">
        <w:t>техническом сотрудничестве, будут представлены на рассмотрение на седьмом совещании Вспомогательного органа</w:t>
      </w:r>
      <w:r w:rsidRPr="00860406">
        <w:t>.</w:t>
      </w:r>
    </w:p>
  </w:footnote>
  <w:footnote w:id="8">
    <w:p w14:paraId="32A5AA8D" w14:textId="33F7C62D" w:rsidR="004E061D" w:rsidRPr="00860406" w:rsidRDefault="004E061D">
      <w:pPr>
        <w:pStyle w:val="Notedebasdepage"/>
      </w:pPr>
      <w:r w:rsidRPr="00860406">
        <w:rPr>
          <w:rStyle w:val="Appelnotedebasdep"/>
        </w:rPr>
        <w:footnoteRef/>
      </w:r>
      <w:r w:rsidRPr="00860406">
        <w:t xml:space="preserve"> Решение </w:t>
      </w:r>
      <w:hyperlink r:id="rId3" w:history="1">
        <w:r w:rsidRPr="00860406">
          <w:rPr>
            <w:rStyle w:val="Lienhypertexte"/>
          </w:rPr>
          <w:t>15/11</w:t>
        </w:r>
      </w:hyperlink>
      <w:r w:rsidRPr="00860406">
        <w:t>, приложение.</w:t>
      </w:r>
    </w:p>
  </w:footnote>
  <w:footnote w:id="9">
    <w:p w14:paraId="27F57C5F" w14:textId="3E325898" w:rsidR="008B5899" w:rsidRPr="00860406" w:rsidRDefault="008B5899">
      <w:pPr>
        <w:pStyle w:val="Notedebasdepage"/>
      </w:pPr>
      <w:r w:rsidRPr="00860406">
        <w:rPr>
          <w:rStyle w:val="Appelnotedebasdep"/>
        </w:rPr>
        <w:footnoteRef/>
      </w:r>
      <w:r w:rsidRPr="00860406">
        <w:t xml:space="preserve"> См. CBD/SBI/6/5.</w:t>
      </w:r>
    </w:p>
  </w:footnote>
  <w:footnote w:id="10">
    <w:p w14:paraId="0D198C26" w14:textId="4F71E5FD" w:rsidR="00C86EDE" w:rsidRPr="002F433C" w:rsidRDefault="00C86EDE">
      <w:pPr>
        <w:pStyle w:val="Notedebasdepage"/>
      </w:pPr>
      <w:r w:rsidRPr="00860406">
        <w:rPr>
          <w:rStyle w:val="Appelnotedebasdep"/>
        </w:rPr>
        <w:footnoteRef/>
      </w:r>
      <w:r w:rsidRPr="00860406">
        <w:t xml:space="preserve"> Решение </w:t>
      </w:r>
      <w:hyperlink r:id="rId4" w:history="1">
        <w:r w:rsidRPr="00860406">
          <w:rPr>
            <w:rStyle w:val="Lienhypertexte"/>
          </w:rPr>
          <w:t>15/4</w:t>
        </w:r>
      </w:hyperlink>
      <w:r w:rsidRPr="00860406">
        <w:t>, приложение.</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Предмет"/>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74C21D1" w14:textId="1E7386BE" w:rsidR="00534681" w:rsidRPr="00860406" w:rsidRDefault="00462878" w:rsidP="007C4951">
        <w:pPr>
          <w:pStyle w:val="En-tte"/>
          <w:spacing w:after="240"/>
          <w:rPr>
            <w:szCs w:val="20"/>
          </w:rPr>
        </w:pPr>
        <w:r w:rsidRPr="00860406">
          <w:rPr>
            <w:szCs w:val="20"/>
          </w:rPr>
          <w:t>CBD/SBI/6/5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Предмет"/>
      <w:tag w:val=""/>
      <w:id w:val="851227268"/>
      <w:dataBinding w:prefixMappings="xmlns:ns0='http://purl.org/dc/elements/1.1/' xmlns:ns1='http://schemas.openxmlformats.org/package/2006/metadata/core-properties' " w:xpath="/ns1:coreProperties[1]/ns0:subject[1]" w:storeItemID="{6C3C8BC8-F283-45AE-878A-BAB7291924A1}"/>
      <w:text/>
    </w:sdtPr>
    <w:sdtContent>
      <w:p w14:paraId="3331419D" w14:textId="02F93E34" w:rsidR="009505C9" w:rsidRPr="00860406" w:rsidRDefault="00462878" w:rsidP="007C4951">
        <w:pPr>
          <w:pStyle w:val="En-tte"/>
          <w:spacing w:after="240"/>
          <w:jc w:val="right"/>
        </w:pPr>
        <w:r w:rsidRPr="00860406">
          <w:t>CBD/SBI/6/5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4903"/>
    <w:rsid w:val="000107C2"/>
    <w:rsid w:val="00033472"/>
    <w:rsid w:val="0003578D"/>
    <w:rsid w:val="00043779"/>
    <w:rsid w:val="0005062E"/>
    <w:rsid w:val="0005330C"/>
    <w:rsid w:val="00054CAD"/>
    <w:rsid w:val="00056043"/>
    <w:rsid w:val="00057663"/>
    <w:rsid w:val="00063E41"/>
    <w:rsid w:val="00065B49"/>
    <w:rsid w:val="0007171B"/>
    <w:rsid w:val="000722D1"/>
    <w:rsid w:val="00072F4B"/>
    <w:rsid w:val="000735C9"/>
    <w:rsid w:val="00074FFD"/>
    <w:rsid w:val="00085B5C"/>
    <w:rsid w:val="000945DE"/>
    <w:rsid w:val="00096173"/>
    <w:rsid w:val="000A0BFE"/>
    <w:rsid w:val="000A2433"/>
    <w:rsid w:val="000A2FFA"/>
    <w:rsid w:val="000B2AD3"/>
    <w:rsid w:val="000B4B47"/>
    <w:rsid w:val="000B72D9"/>
    <w:rsid w:val="000C1D56"/>
    <w:rsid w:val="000C367B"/>
    <w:rsid w:val="000C5792"/>
    <w:rsid w:val="000C6D0F"/>
    <w:rsid w:val="000D0F68"/>
    <w:rsid w:val="000D34AD"/>
    <w:rsid w:val="000D63D0"/>
    <w:rsid w:val="000E0397"/>
    <w:rsid w:val="000E14C0"/>
    <w:rsid w:val="000E15D6"/>
    <w:rsid w:val="000E4032"/>
    <w:rsid w:val="000E4CC5"/>
    <w:rsid w:val="000E673A"/>
    <w:rsid w:val="000E71C0"/>
    <w:rsid w:val="000F1416"/>
    <w:rsid w:val="000F2E43"/>
    <w:rsid w:val="000F2EC5"/>
    <w:rsid w:val="000F3694"/>
    <w:rsid w:val="000F4600"/>
    <w:rsid w:val="000F66EA"/>
    <w:rsid w:val="000F6945"/>
    <w:rsid w:val="000F74F5"/>
    <w:rsid w:val="000F78FC"/>
    <w:rsid w:val="00101229"/>
    <w:rsid w:val="001021AC"/>
    <w:rsid w:val="001024C7"/>
    <w:rsid w:val="0010270D"/>
    <w:rsid w:val="00103C01"/>
    <w:rsid w:val="00105372"/>
    <w:rsid w:val="001054A6"/>
    <w:rsid w:val="00105860"/>
    <w:rsid w:val="00105C95"/>
    <w:rsid w:val="00106FC6"/>
    <w:rsid w:val="0010759D"/>
    <w:rsid w:val="001078A1"/>
    <w:rsid w:val="001126E0"/>
    <w:rsid w:val="00112C05"/>
    <w:rsid w:val="001132B0"/>
    <w:rsid w:val="001132F0"/>
    <w:rsid w:val="001149F1"/>
    <w:rsid w:val="00116150"/>
    <w:rsid w:val="001312AD"/>
    <w:rsid w:val="00131E7A"/>
    <w:rsid w:val="00133281"/>
    <w:rsid w:val="00134846"/>
    <w:rsid w:val="001376C6"/>
    <w:rsid w:val="00142537"/>
    <w:rsid w:val="00163EA8"/>
    <w:rsid w:val="0016578E"/>
    <w:rsid w:val="00165EEC"/>
    <w:rsid w:val="00170EA3"/>
    <w:rsid w:val="00172AF6"/>
    <w:rsid w:val="00172CAC"/>
    <w:rsid w:val="00174053"/>
    <w:rsid w:val="00176CEE"/>
    <w:rsid w:val="00177FD3"/>
    <w:rsid w:val="00181181"/>
    <w:rsid w:val="00186DD8"/>
    <w:rsid w:val="0018777B"/>
    <w:rsid w:val="00187A07"/>
    <w:rsid w:val="00197D19"/>
    <w:rsid w:val="001A039E"/>
    <w:rsid w:val="001A0FA8"/>
    <w:rsid w:val="001A19CD"/>
    <w:rsid w:val="001A35EC"/>
    <w:rsid w:val="001A41D0"/>
    <w:rsid w:val="001A5255"/>
    <w:rsid w:val="001B13FE"/>
    <w:rsid w:val="001B2912"/>
    <w:rsid w:val="001B2C4F"/>
    <w:rsid w:val="001C09A2"/>
    <w:rsid w:val="001C496D"/>
    <w:rsid w:val="001C59AE"/>
    <w:rsid w:val="001E44D5"/>
    <w:rsid w:val="001F07EB"/>
    <w:rsid w:val="001F0CA9"/>
    <w:rsid w:val="001F1460"/>
    <w:rsid w:val="001F7CEE"/>
    <w:rsid w:val="00210761"/>
    <w:rsid w:val="00211F1A"/>
    <w:rsid w:val="002124B1"/>
    <w:rsid w:val="00217E5C"/>
    <w:rsid w:val="00226FE9"/>
    <w:rsid w:val="00236AF2"/>
    <w:rsid w:val="00236D49"/>
    <w:rsid w:val="002375D7"/>
    <w:rsid w:val="002402F8"/>
    <w:rsid w:val="00243269"/>
    <w:rsid w:val="00243772"/>
    <w:rsid w:val="00245A71"/>
    <w:rsid w:val="002509E1"/>
    <w:rsid w:val="00253128"/>
    <w:rsid w:val="00260B42"/>
    <w:rsid w:val="002633C7"/>
    <w:rsid w:val="00270383"/>
    <w:rsid w:val="002704EB"/>
    <w:rsid w:val="00281A69"/>
    <w:rsid w:val="00282DB4"/>
    <w:rsid w:val="00284D11"/>
    <w:rsid w:val="002852A9"/>
    <w:rsid w:val="00285663"/>
    <w:rsid w:val="00287EB4"/>
    <w:rsid w:val="002915C7"/>
    <w:rsid w:val="002915D3"/>
    <w:rsid w:val="002A0555"/>
    <w:rsid w:val="002A1D5C"/>
    <w:rsid w:val="002A2AC2"/>
    <w:rsid w:val="002A3ECA"/>
    <w:rsid w:val="002A62BC"/>
    <w:rsid w:val="002A7A2D"/>
    <w:rsid w:val="002B02FF"/>
    <w:rsid w:val="002B28D0"/>
    <w:rsid w:val="002B71B9"/>
    <w:rsid w:val="002C064E"/>
    <w:rsid w:val="002C594B"/>
    <w:rsid w:val="002C739F"/>
    <w:rsid w:val="002D2471"/>
    <w:rsid w:val="002E07DF"/>
    <w:rsid w:val="002E48DD"/>
    <w:rsid w:val="002E521C"/>
    <w:rsid w:val="002E5460"/>
    <w:rsid w:val="002E70D5"/>
    <w:rsid w:val="002F1EE5"/>
    <w:rsid w:val="002F23B8"/>
    <w:rsid w:val="002F2E70"/>
    <w:rsid w:val="002F433C"/>
    <w:rsid w:val="002F50E6"/>
    <w:rsid w:val="002F7B45"/>
    <w:rsid w:val="00300307"/>
    <w:rsid w:val="003008FE"/>
    <w:rsid w:val="00300989"/>
    <w:rsid w:val="0030169D"/>
    <w:rsid w:val="00302EEE"/>
    <w:rsid w:val="00306078"/>
    <w:rsid w:val="003060EB"/>
    <w:rsid w:val="003076BB"/>
    <w:rsid w:val="00311275"/>
    <w:rsid w:val="003115E7"/>
    <w:rsid w:val="00311E82"/>
    <w:rsid w:val="003153EB"/>
    <w:rsid w:val="00321609"/>
    <w:rsid w:val="00321985"/>
    <w:rsid w:val="00323331"/>
    <w:rsid w:val="00324C6A"/>
    <w:rsid w:val="003272C8"/>
    <w:rsid w:val="003309AF"/>
    <w:rsid w:val="00330F60"/>
    <w:rsid w:val="003357AF"/>
    <w:rsid w:val="003378DD"/>
    <w:rsid w:val="0034028A"/>
    <w:rsid w:val="003426CC"/>
    <w:rsid w:val="00343B4C"/>
    <w:rsid w:val="00344090"/>
    <w:rsid w:val="00344FF3"/>
    <w:rsid w:val="0035107C"/>
    <w:rsid w:val="00351205"/>
    <w:rsid w:val="00357EFE"/>
    <w:rsid w:val="00363FBE"/>
    <w:rsid w:val="0036422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A3574"/>
    <w:rsid w:val="003A7D40"/>
    <w:rsid w:val="003B03EA"/>
    <w:rsid w:val="003B0979"/>
    <w:rsid w:val="003B1164"/>
    <w:rsid w:val="003B2722"/>
    <w:rsid w:val="003B337D"/>
    <w:rsid w:val="003C1C03"/>
    <w:rsid w:val="003D00FD"/>
    <w:rsid w:val="003D0BB0"/>
    <w:rsid w:val="003D43C0"/>
    <w:rsid w:val="003D4496"/>
    <w:rsid w:val="003D653E"/>
    <w:rsid w:val="003E0D89"/>
    <w:rsid w:val="003E2C5C"/>
    <w:rsid w:val="003E68A2"/>
    <w:rsid w:val="003E7CC5"/>
    <w:rsid w:val="003F2121"/>
    <w:rsid w:val="003F5A7A"/>
    <w:rsid w:val="003F6D97"/>
    <w:rsid w:val="003F7224"/>
    <w:rsid w:val="003F7821"/>
    <w:rsid w:val="004019BF"/>
    <w:rsid w:val="00401D0F"/>
    <w:rsid w:val="00401EE8"/>
    <w:rsid w:val="004036A0"/>
    <w:rsid w:val="00404DBF"/>
    <w:rsid w:val="0041094E"/>
    <w:rsid w:val="0041180B"/>
    <w:rsid w:val="00414418"/>
    <w:rsid w:val="0042472B"/>
    <w:rsid w:val="00425E8E"/>
    <w:rsid w:val="00427D21"/>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DBE"/>
    <w:rsid w:val="00456F67"/>
    <w:rsid w:val="0045768A"/>
    <w:rsid w:val="00457EFE"/>
    <w:rsid w:val="004606B2"/>
    <w:rsid w:val="0046108E"/>
    <w:rsid w:val="00461409"/>
    <w:rsid w:val="00462878"/>
    <w:rsid w:val="004644C2"/>
    <w:rsid w:val="00466600"/>
    <w:rsid w:val="00467F9C"/>
    <w:rsid w:val="00470D35"/>
    <w:rsid w:val="00473374"/>
    <w:rsid w:val="004735F2"/>
    <w:rsid w:val="00474792"/>
    <w:rsid w:val="00475B6D"/>
    <w:rsid w:val="0047751C"/>
    <w:rsid w:val="0048430F"/>
    <w:rsid w:val="00497959"/>
    <w:rsid w:val="004B22EB"/>
    <w:rsid w:val="004B4A72"/>
    <w:rsid w:val="004C0963"/>
    <w:rsid w:val="004C110C"/>
    <w:rsid w:val="004C1E42"/>
    <w:rsid w:val="004C4425"/>
    <w:rsid w:val="004C5C02"/>
    <w:rsid w:val="004C5E35"/>
    <w:rsid w:val="004C7B2F"/>
    <w:rsid w:val="004D2B72"/>
    <w:rsid w:val="004D52CF"/>
    <w:rsid w:val="004D5FC5"/>
    <w:rsid w:val="004D6D30"/>
    <w:rsid w:val="004D7F4B"/>
    <w:rsid w:val="004E061D"/>
    <w:rsid w:val="004E2319"/>
    <w:rsid w:val="004E3244"/>
    <w:rsid w:val="004E5099"/>
    <w:rsid w:val="004E70FB"/>
    <w:rsid w:val="004F57C4"/>
    <w:rsid w:val="004F7F8C"/>
    <w:rsid w:val="00500DE3"/>
    <w:rsid w:val="005028F6"/>
    <w:rsid w:val="005042AC"/>
    <w:rsid w:val="00505F81"/>
    <w:rsid w:val="0050683A"/>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3CE5"/>
    <w:rsid w:val="00534572"/>
    <w:rsid w:val="00534681"/>
    <w:rsid w:val="0054653E"/>
    <w:rsid w:val="00552FE3"/>
    <w:rsid w:val="0055307D"/>
    <w:rsid w:val="0055565A"/>
    <w:rsid w:val="0056068E"/>
    <w:rsid w:val="00561457"/>
    <w:rsid w:val="00563442"/>
    <w:rsid w:val="0056348E"/>
    <w:rsid w:val="00565B42"/>
    <w:rsid w:val="00566D44"/>
    <w:rsid w:val="00581825"/>
    <w:rsid w:val="00584633"/>
    <w:rsid w:val="00585764"/>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51A1"/>
    <w:rsid w:val="005B7CB4"/>
    <w:rsid w:val="005C143A"/>
    <w:rsid w:val="005C27F9"/>
    <w:rsid w:val="005C4CE6"/>
    <w:rsid w:val="005D1CC6"/>
    <w:rsid w:val="005D36BB"/>
    <w:rsid w:val="005D4412"/>
    <w:rsid w:val="005D6523"/>
    <w:rsid w:val="005E3E02"/>
    <w:rsid w:val="005E6BD7"/>
    <w:rsid w:val="005F05C9"/>
    <w:rsid w:val="005F06B5"/>
    <w:rsid w:val="005F3B4C"/>
    <w:rsid w:val="005F4526"/>
    <w:rsid w:val="005F5259"/>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54A94"/>
    <w:rsid w:val="00660B19"/>
    <w:rsid w:val="00661305"/>
    <w:rsid w:val="0066208F"/>
    <w:rsid w:val="00663B88"/>
    <w:rsid w:val="00666ADF"/>
    <w:rsid w:val="00674806"/>
    <w:rsid w:val="00676BE9"/>
    <w:rsid w:val="00681900"/>
    <w:rsid w:val="0068577B"/>
    <w:rsid w:val="00687898"/>
    <w:rsid w:val="00693DAD"/>
    <w:rsid w:val="00695D5F"/>
    <w:rsid w:val="006A04A2"/>
    <w:rsid w:val="006A73C1"/>
    <w:rsid w:val="006B142A"/>
    <w:rsid w:val="006B2290"/>
    <w:rsid w:val="006B405B"/>
    <w:rsid w:val="006B7253"/>
    <w:rsid w:val="006B7E50"/>
    <w:rsid w:val="006C25D7"/>
    <w:rsid w:val="006C598A"/>
    <w:rsid w:val="006C791C"/>
    <w:rsid w:val="006D2187"/>
    <w:rsid w:val="006D3607"/>
    <w:rsid w:val="006E0197"/>
    <w:rsid w:val="006E09BF"/>
    <w:rsid w:val="006E3471"/>
    <w:rsid w:val="006E4FF6"/>
    <w:rsid w:val="006E6185"/>
    <w:rsid w:val="006F336E"/>
    <w:rsid w:val="006F6EC7"/>
    <w:rsid w:val="00700A37"/>
    <w:rsid w:val="00701A30"/>
    <w:rsid w:val="0070219E"/>
    <w:rsid w:val="00702743"/>
    <w:rsid w:val="00702C0D"/>
    <w:rsid w:val="0070469B"/>
    <w:rsid w:val="00707DDC"/>
    <w:rsid w:val="00710850"/>
    <w:rsid w:val="00711D1E"/>
    <w:rsid w:val="007122B2"/>
    <w:rsid w:val="00713A4D"/>
    <w:rsid w:val="00713B3E"/>
    <w:rsid w:val="00714621"/>
    <w:rsid w:val="00716EE5"/>
    <w:rsid w:val="00717CB2"/>
    <w:rsid w:val="00717D88"/>
    <w:rsid w:val="00725AF6"/>
    <w:rsid w:val="00725B6A"/>
    <w:rsid w:val="00726201"/>
    <w:rsid w:val="007268B3"/>
    <w:rsid w:val="00726A43"/>
    <w:rsid w:val="007308C4"/>
    <w:rsid w:val="00731CB8"/>
    <w:rsid w:val="007336A3"/>
    <w:rsid w:val="00733C5F"/>
    <w:rsid w:val="0073465E"/>
    <w:rsid w:val="00747796"/>
    <w:rsid w:val="00747E39"/>
    <w:rsid w:val="007507EB"/>
    <w:rsid w:val="00751151"/>
    <w:rsid w:val="00752E0C"/>
    <w:rsid w:val="00754652"/>
    <w:rsid w:val="007578DA"/>
    <w:rsid w:val="0076783F"/>
    <w:rsid w:val="00770649"/>
    <w:rsid w:val="00782957"/>
    <w:rsid w:val="00782BA1"/>
    <w:rsid w:val="00782BD8"/>
    <w:rsid w:val="007831CB"/>
    <w:rsid w:val="00786056"/>
    <w:rsid w:val="00786992"/>
    <w:rsid w:val="007905AA"/>
    <w:rsid w:val="0079296A"/>
    <w:rsid w:val="007942D3"/>
    <w:rsid w:val="00794D6C"/>
    <w:rsid w:val="007955B5"/>
    <w:rsid w:val="007A1B19"/>
    <w:rsid w:val="007A5A21"/>
    <w:rsid w:val="007B0452"/>
    <w:rsid w:val="007B1E74"/>
    <w:rsid w:val="007B2099"/>
    <w:rsid w:val="007B4177"/>
    <w:rsid w:val="007B5AA5"/>
    <w:rsid w:val="007B6C09"/>
    <w:rsid w:val="007B7741"/>
    <w:rsid w:val="007B7BFC"/>
    <w:rsid w:val="007C4951"/>
    <w:rsid w:val="007C5C3F"/>
    <w:rsid w:val="007C5DB8"/>
    <w:rsid w:val="007C6F55"/>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718D"/>
    <w:rsid w:val="00801FAD"/>
    <w:rsid w:val="008121E2"/>
    <w:rsid w:val="008147E2"/>
    <w:rsid w:val="008178B6"/>
    <w:rsid w:val="00820CC0"/>
    <w:rsid w:val="008211F5"/>
    <w:rsid w:val="00824930"/>
    <w:rsid w:val="00824D8E"/>
    <w:rsid w:val="00825DC3"/>
    <w:rsid w:val="0083241A"/>
    <w:rsid w:val="0084081A"/>
    <w:rsid w:val="00842CC7"/>
    <w:rsid w:val="00843FD3"/>
    <w:rsid w:val="008443EB"/>
    <w:rsid w:val="00846241"/>
    <w:rsid w:val="00851C95"/>
    <w:rsid w:val="00852455"/>
    <w:rsid w:val="00854F92"/>
    <w:rsid w:val="00860406"/>
    <w:rsid w:val="00864789"/>
    <w:rsid w:val="008652B3"/>
    <w:rsid w:val="00865B74"/>
    <w:rsid w:val="00866063"/>
    <w:rsid w:val="0086770E"/>
    <w:rsid w:val="00871824"/>
    <w:rsid w:val="0087182E"/>
    <w:rsid w:val="00874D3E"/>
    <w:rsid w:val="008870FA"/>
    <w:rsid w:val="00887C02"/>
    <w:rsid w:val="008916A7"/>
    <w:rsid w:val="008974F0"/>
    <w:rsid w:val="008A0EFC"/>
    <w:rsid w:val="008A1499"/>
    <w:rsid w:val="008A6C08"/>
    <w:rsid w:val="008A70E0"/>
    <w:rsid w:val="008B012A"/>
    <w:rsid w:val="008B0BEC"/>
    <w:rsid w:val="008B5899"/>
    <w:rsid w:val="008B7717"/>
    <w:rsid w:val="008C15C2"/>
    <w:rsid w:val="008C69F2"/>
    <w:rsid w:val="008D31E6"/>
    <w:rsid w:val="008D349B"/>
    <w:rsid w:val="008D3648"/>
    <w:rsid w:val="008D597D"/>
    <w:rsid w:val="008E00B2"/>
    <w:rsid w:val="008E210A"/>
    <w:rsid w:val="008E35AC"/>
    <w:rsid w:val="008E6ABD"/>
    <w:rsid w:val="008E6DB6"/>
    <w:rsid w:val="008E7438"/>
    <w:rsid w:val="008F1863"/>
    <w:rsid w:val="008F63E2"/>
    <w:rsid w:val="008F7AEE"/>
    <w:rsid w:val="009013EB"/>
    <w:rsid w:val="0090198C"/>
    <w:rsid w:val="00906861"/>
    <w:rsid w:val="00906E17"/>
    <w:rsid w:val="0091071E"/>
    <w:rsid w:val="00913657"/>
    <w:rsid w:val="0092075E"/>
    <w:rsid w:val="009236F9"/>
    <w:rsid w:val="00925A0D"/>
    <w:rsid w:val="009261DB"/>
    <w:rsid w:val="00930BA1"/>
    <w:rsid w:val="0093169E"/>
    <w:rsid w:val="00931AE4"/>
    <w:rsid w:val="00932383"/>
    <w:rsid w:val="00933872"/>
    <w:rsid w:val="009338D9"/>
    <w:rsid w:val="00937188"/>
    <w:rsid w:val="00937CFB"/>
    <w:rsid w:val="00942A20"/>
    <w:rsid w:val="00942B19"/>
    <w:rsid w:val="00943F1B"/>
    <w:rsid w:val="009451C3"/>
    <w:rsid w:val="0094757B"/>
    <w:rsid w:val="009505C9"/>
    <w:rsid w:val="00950752"/>
    <w:rsid w:val="00952C99"/>
    <w:rsid w:val="00953872"/>
    <w:rsid w:val="009544E6"/>
    <w:rsid w:val="009548C3"/>
    <w:rsid w:val="00962964"/>
    <w:rsid w:val="00964DC9"/>
    <w:rsid w:val="00966424"/>
    <w:rsid w:val="009665DF"/>
    <w:rsid w:val="00966D34"/>
    <w:rsid w:val="00967290"/>
    <w:rsid w:val="00967A87"/>
    <w:rsid w:val="009755F0"/>
    <w:rsid w:val="00980AEA"/>
    <w:rsid w:val="00980F86"/>
    <w:rsid w:val="00982585"/>
    <w:rsid w:val="00983B78"/>
    <w:rsid w:val="00986C6A"/>
    <w:rsid w:val="00991BC8"/>
    <w:rsid w:val="009959E8"/>
    <w:rsid w:val="0099694A"/>
    <w:rsid w:val="009A41A6"/>
    <w:rsid w:val="009A4F12"/>
    <w:rsid w:val="009A54A4"/>
    <w:rsid w:val="009A5DE6"/>
    <w:rsid w:val="009A78AE"/>
    <w:rsid w:val="009B7AB0"/>
    <w:rsid w:val="009B7FDE"/>
    <w:rsid w:val="009C011A"/>
    <w:rsid w:val="009C2DE6"/>
    <w:rsid w:val="009C521F"/>
    <w:rsid w:val="009D035A"/>
    <w:rsid w:val="009D0651"/>
    <w:rsid w:val="009D54CA"/>
    <w:rsid w:val="009D5DE3"/>
    <w:rsid w:val="009E0017"/>
    <w:rsid w:val="009E2933"/>
    <w:rsid w:val="009F1469"/>
    <w:rsid w:val="009F1813"/>
    <w:rsid w:val="009F26FF"/>
    <w:rsid w:val="009F38D6"/>
    <w:rsid w:val="009F3942"/>
    <w:rsid w:val="009F5702"/>
    <w:rsid w:val="009F581A"/>
    <w:rsid w:val="009F5E79"/>
    <w:rsid w:val="00A03180"/>
    <w:rsid w:val="00A032EC"/>
    <w:rsid w:val="00A06624"/>
    <w:rsid w:val="00A111D1"/>
    <w:rsid w:val="00A16623"/>
    <w:rsid w:val="00A17E28"/>
    <w:rsid w:val="00A21070"/>
    <w:rsid w:val="00A239A9"/>
    <w:rsid w:val="00A23C8D"/>
    <w:rsid w:val="00A2515F"/>
    <w:rsid w:val="00A26F7A"/>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20D6"/>
    <w:rsid w:val="00AA6780"/>
    <w:rsid w:val="00AA6F92"/>
    <w:rsid w:val="00AA7F07"/>
    <w:rsid w:val="00AB4A3F"/>
    <w:rsid w:val="00AB5C7D"/>
    <w:rsid w:val="00AB6934"/>
    <w:rsid w:val="00AD7AD3"/>
    <w:rsid w:val="00AE3EF4"/>
    <w:rsid w:val="00AE7334"/>
    <w:rsid w:val="00AF202D"/>
    <w:rsid w:val="00AF3288"/>
    <w:rsid w:val="00AF42DE"/>
    <w:rsid w:val="00AF49D5"/>
    <w:rsid w:val="00B02943"/>
    <w:rsid w:val="00B03C82"/>
    <w:rsid w:val="00B072C2"/>
    <w:rsid w:val="00B11F04"/>
    <w:rsid w:val="00B1255B"/>
    <w:rsid w:val="00B317F0"/>
    <w:rsid w:val="00B3369F"/>
    <w:rsid w:val="00B3727F"/>
    <w:rsid w:val="00B4645C"/>
    <w:rsid w:val="00B46C7E"/>
    <w:rsid w:val="00B5168D"/>
    <w:rsid w:val="00B54013"/>
    <w:rsid w:val="00B5432C"/>
    <w:rsid w:val="00B5479B"/>
    <w:rsid w:val="00B55196"/>
    <w:rsid w:val="00B60034"/>
    <w:rsid w:val="00B6673A"/>
    <w:rsid w:val="00B7015E"/>
    <w:rsid w:val="00B71686"/>
    <w:rsid w:val="00B80C6C"/>
    <w:rsid w:val="00B8542E"/>
    <w:rsid w:val="00B8799B"/>
    <w:rsid w:val="00B87E3B"/>
    <w:rsid w:val="00B94392"/>
    <w:rsid w:val="00B94ABF"/>
    <w:rsid w:val="00B94E6C"/>
    <w:rsid w:val="00B95844"/>
    <w:rsid w:val="00B96237"/>
    <w:rsid w:val="00BA35DA"/>
    <w:rsid w:val="00BA497A"/>
    <w:rsid w:val="00BB20DB"/>
    <w:rsid w:val="00BB4606"/>
    <w:rsid w:val="00BC127A"/>
    <w:rsid w:val="00BC3BB9"/>
    <w:rsid w:val="00BD1035"/>
    <w:rsid w:val="00BD2B93"/>
    <w:rsid w:val="00BD3303"/>
    <w:rsid w:val="00BD3DF2"/>
    <w:rsid w:val="00BD7B36"/>
    <w:rsid w:val="00BE2EBB"/>
    <w:rsid w:val="00BE3D3E"/>
    <w:rsid w:val="00BF177D"/>
    <w:rsid w:val="00BF3334"/>
    <w:rsid w:val="00C00880"/>
    <w:rsid w:val="00C01412"/>
    <w:rsid w:val="00C03847"/>
    <w:rsid w:val="00C061F7"/>
    <w:rsid w:val="00C06D0C"/>
    <w:rsid w:val="00C204D8"/>
    <w:rsid w:val="00C21C99"/>
    <w:rsid w:val="00C22D67"/>
    <w:rsid w:val="00C23D2F"/>
    <w:rsid w:val="00C417CE"/>
    <w:rsid w:val="00C4348A"/>
    <w:rsid w:val="00C439C9"/>
    <w:rsid w:val="00C443BD"/>
    <w:rsid w:val="00C451C5"/>
    <w:rsid w:val="00C46F41"/>
    <w:rsid w:val="00C4709C"/>
    <w:rsid w:val="00C47A7A"/>
    <w:rsid w:val="00C561C2"/>
    <w:rsid w:val="00C61CDC"/>
    <w:rsid w:val="00C65CDD"/>
    <w:rsid w:val="00C65F11"/>
    <w:rsid w:val="00C7212E"/>
    <w:rsid w:val="00C74191"/>
    <w:rsid w:val="00C74A74"/>
    <w:rsid w:val="00C75AA1"/>
    <w:rsid w:val="00C75E94"/>
    <w:rsid w:val="00C76684"/>
    <w:rsid w:val="00C8411F"/>
    <w:rsid w:val="00C84E35"/>
    <w:rsid w:val="00C86443"/>
    <w:rsid w:val="00C86EDE"/>
    <w:rsid w:val="00C906F3"/>
    <w:rsid w:val="00C9161D"/>
    <w:rsid w:val="00C92DFA"/>
    <w:rsid w:val="00C938C2"/>
    <w:rsid w:val="00C95330"/>
    <w:rsid w:val="00C962EE"/>
    <w:rsid w:val="00CA0C1D"/>
    <w:rsid w:val="00CA132D"/>
    <w:rsid w:val="00CA20E6"/>
    <w:rsid w:val="00CA4542"/>
    <w:rsid w:val="00CA47E8"/>
    <w:rsid w:val="00CA5F79"/>
    <w:rsid w:val="00CA755E"/>
    <w:rsid w:val="00CB0AFB"/>
    <w:rsid w:val="00CB41E6"/>
    <w:rsid w:val="00CC2B68"/>
    <w:rsid w:val="00CC737A"/>
    <w:rsid w:val="00CD137D"/>
    <w:rsid w:val="00CD37EB"/>
    <w:rsid w:val="00CD3852"/>
    <w:rsid w:val="00CD68C5"/>
    <w:rsid w:val="00CD71F7"/>
    <w:rsid w:val="00CD7557"/>
    <w:rsid w:val="00CE0E48"/>
    <w:rsid w:val="00CE13FE"/>
    <w:rsid w:val="00CE5FC0"/>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51ED9"/>
    <w:rsid w:val="00D53615"/>
    <w:rsid w:val="00D54913"/>
    <w:rsid w:val="00D54B23"/>
    <w:rsid w:val="00D56B38"/>
    <w:rsid w:val="00D61C85"/>
    <w:rsid w:val="00D67CE4"/>
    <w:rsid w:val="00D7143F"/>
    <w:rsid w:val="00D75CA6"/>
    <w:rsid w:val="00D76A18"/>
    <w:rsid w:val="00D80849"/>
    <w:rsid w:val="00D82E8F"/>
    <w:rsid w:val="00D8481A"/>
    <w:rsid w:val="00D91F52"/>
    <w:rsid w:val="00D95732"/>
    <w:rsid w:val="00DA5586"/>
    <w:rsid w:val="00DB39E0"/>
    <w:rsid w:val="00DB5E0F"/>
    <w:rsid w:val="00DB666B"/>
    <w:rsid w:val="00DC2190"/>
    <w:rsid w:val="00DC3555"/>
    <w:rsid w:val="00DC41B2"/>
    <w:rsid w:val="00DC4613"/>
    <w:rsid w:val="00DC5F23"/>
    <w:rsid w:val="00DC765C"/>
    <w:rsid w:val="00DD118C"/>
    <w:rsid w:val="00DD235A"/>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378B"/>
    <w:rsid w:val="00E056F7"/>
    <w:rsid w:val="00E07226"/>
    <w:rsid w:val="00E120FA"/>
    <w:rsid w:val="00E17B0A"/>
    <w:rsid w:val="00E22993"/>
    <w:rsid w:val="00E23675"/>
    <w:rsid w:val="00E33C3F"/>
    <w:rsid w:val="00E424A8"/>
    <w:rsid w:val="00E46DBE"/>
    <w:rsid w:val="00E52539"/>
    <w:rsid w:val="00E53463"/>
    <w:rsid w:val="00E5539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4E46"/>
    <w:rsid w:val="00EB1012"/>
    <w:rsid w:val="00EB28F9"/>
    <w:rsid w:val="00EB4A60"/>
    <w:rsid w:val="00ED0890"/>
    <w:rsid w:val="00ED445A"/>
    <w:rsid w:val="00EE1758"/>
    <w:rsid w:val="00EE1DA0"/>
    <w:rsid w:val="00EE2DFA"/>
    <w:rsid w:val="00EE7316"/>
    <w:rsid w:val="00EF0CF6"/>
    <w:rsid w:val="00EF1EE6"/>
    <w:rsid w:val="00EF5ED4"/>
    <w:rsid w:val="00F005F7"/>
    <w:rsid w:val="00F02E6A"/>
    <w:rsid w:val="00F063C2"/>
    <w:rsid w:val="00F06488"/>
    <w:rsid w:val="00F070D7"/>
    <w:rsid w:val="00F07611"/>
    <w:rsid w:val="00F11722"/>
    <w:rsid w:val="00F127EA"/>
    <w:rsid w:val="00F243D6"/>
    <w:rsid w:val="00F2572A"/>
    <w:rsid w:val="00F27685"/>
    <w:rsid w:val="00F3165F"/>
    <w:rsid w:val="00F336F2"/>
    <w:rsid w:val="00F33A4A"/>
    <w:rsid w:val="00F36710"/>
    <w:rsid w:val="00F36964"/>
    <w:rsid w:val="00F40428"/>
    <w:rsid w:val="00F414A4"/>
    <w:rsid w:val="00F43431"/>
    <w:rsid w:val="00F44432"/>
    <w:rsid w:val="00F45BEF"/>
    <w:rsid w:val="00F473FA"/>
    <w:rsid w:val="00F4784C"/>
    <w:rsid w:val="00F51487"/>
    <w:rsid w:val="00F52E97"/>
    <w:rsid w:val="00F53193"/>
    <w:rsid w:val="00F5357E"/>
    <w:rsid w:val="00F56410"/>
    <w:rsid w:val="00F56A9F"/>
    <w:rsid w:val="00F624C5"/>
    <w:rsid w:val="00F6447A"/>
    <w:rsid w:val="00F6586C"/>
    <w:rsid w:val="00F66334"/>
    <w:rsid w:val="00F674D0"/>
    <w:rsid w:val="00F7170B"/>
    <w:rsid w:val="00F72525"/>
    <w:rsid w:val="00F804A9"/>
    <w:rsid w:val="00F82D5E"/>
    <w:rsid w:val="00F85CF9"/>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B2372"/>
    <w:rsid w:val="00FB583F"/>
    <w:rsid w:val="00FC0CA7"/>
    <w:rsid w:val="00FC2FBE"/>
    <w:rsid w:val="00FC53DB"/>
    <w:rsid w:val="00FC731C"/>
    <w:rsid w:val="00FC7388"/>
    <w:rsid w:val="00FC7494"/>
    <w:rsid w:val="00FD1212"/>
    <w:rsid w:val="00FD13E7"/>
    <w:rsid w:val="00FD3F05"/>
    <w:rsid w:val="00FD44F4"/>
    <w:rsid w:val="00FD7C13"/>
    <w:rsid w:val="00FE3DB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398B1F65-C507-4806-A4C2-E1F1DC50A9E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ru-R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Titre1">
    <w:name w:val="heading 1"/>
    <w:basedOn w:val="Normal"/>
    <w:next w:val="Titre2"/>
    <w:link w:val="Titre1C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11"/>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11"/>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11"/>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ru-RU"/>
    </w:rPr>
  </w:style>
  <w:style w:type="character" w:styleId="Textedelespacerserv">
    <w:name w:val="Placeholder Text"/>
    <w:basedOn w:val="Policepardfaut"/>
    <w:uiPriority w:val="99"/>
    <w:semiHidden/>
    <w:rsid w:val="00105372"/>
    <w:rPr>
      <w:color w:val="808080"/>
      <w:lang w:val="ru-RU"/>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ru-RU"/>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ru-RU"/>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ru-RU"/>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ru-RU"/>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ru-RU"/>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ru-RU"/>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ru-RU"/>
    </w:rPr>
  </w:style>
  <w:style w:type="character" w:styleId="Marquedecommentaire">
    <w:name w:val="annotation reference"/>
    <w:basedOn w:val="Policepardfaut"/>
    <w:uiPriority w:val="99"/>
    <w:semiHidden/>
    <w:unhideWhenUsed/>
    <w:rsid w:val="00866063"/>
    <w:rPr>
      <w:sz w:val="16"/>
      <w:szCs w:val="16"/>
      <w:lang w:val="ru-RU"/>
    </w:rPr>
  </w:style>
  <w:style w:type="paragraph" w:styleId="Commentaire">
    <w:name w:val="annotation text"/>
    <w:basedOn w:val="Normal"/>
    <w:link w:val="CommentaireCar"/>
    <w:uiPriority w:val="99"/>
    <w:semiHidden/>
    <w:rsid w:val="00866063"/>
    <w:rPr>
      <w:sz w:val="20"/>
      <w:szCs w:val="20"/>
    </w:rPr>
  </w:style>
  <w:style w:type="character" w:customStyle="1" w:styleId="CommentaireCar">
    <w:name w:val="Commentaire Car"/>
    <w:basedOn w:val="Policepardfaut"/>
    <w:link w:val="Commentaire"/>
    <w:uiPriority w:val="99"/>
    <w:semiHidden/>
    <w:rsid w:val="00866063"/>
    <w:rPr>
      <w:rFonts w:ascii="Times New Roman" w:eastAsia="SimSun" w:hAnsi="Times New Roman" w:cs="Times New Roman"/>
      <w:sz w:val="20"/>
      <w:szCs w:val="20"/>
      <w:lang w:val="ru-RU"/>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ru-RU"/>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ru-RU"/>
    </w:rPr>
  </w:style>
  <w:style w:type="character" w:styleId="Lienhypertextesuivivisit">
    <w:name w:val="FollowedHyperlink"/>
    <w:rsid w:val="007E09DA"/>
    <w:rPr>
      <w:color w:val="800080"/>
      <w:u w:val="single"/>
      <w:lang w:val="ru-RU"/>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866063"/>
    <w:rPr>
      <w:vertAlign w:val="superscript"/>
      <w:lang w:val="ru-RU"/>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unhideWhenUsed/>
    <w:qFormat/>
    <w:rsid w:val="00866063"/>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qFormat/>
    <w:rsid w:val="00866063"/>
    <w:rPr>
      <w:rFonts w:ascii="Times New Roman" w:eastAsia="SimSun" w:hAnsi="Times New Roman" w:cs="Times New Roman"/>
      <w:sz w:val="18"/>
      <w:szCs w:val="20"/>
      <w:lang w:val="ru-RU"/>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ru-RU"/>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ru-RU"/>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ru-RU"/>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ru-RU"/>
    </w:rPr>
  </w:style>
  <w:style w:type="character" w:customStyle="1" w:styleId="Titre6Car">
    <w:name w:val="Titre 6 Car"/>
    <w:basedOn w:val="Policepardfaut"/>
    <w:link w:val="Titre6"/>
    <w:rsid w:val="00866063"/>
    <w:rPr>
      <w:rFonts w:ascii="Times New Roman" w:eastAsia="SimSun" w:hAnsi="Times New Roman" w:cs="Times New Roman"/>
      <w:bCs/>
      <w:szCs w:val="22"/>
      <w:lang w:val="ru-RU"/>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ru-RU"/>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ru-RU"/>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ru-RU"/>
    </w:rPr>
  </w:style>
  <w:style w:type="character" w:styleId="Numrodepage">
    <w:name w:val="page number"/>
    <w:rsid w:val="007E09DA"/>
    <w:rPr>
      <w:rFonts w:ascii="Times New Roman" w:hAnsi="Times New Roman"/>
      <w:sz w:val="22"/>
      <w:lang w:val="ru-RU"/>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ru-RU"/>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866063"/>
    <w:rPr>
      <w:rFonts w:ascii="Times New Roman" w:hAnsi="Times New Roman"/>
      <w:color w:val="0000FF" w:themeColor="hyperlink"/>
      <w:u w:val="single"/>
      <w:lang w:val="ru-RU"/>
    </w:rPr>
  </w:style>
  <w:style w:type="character" w:customStyle="1" w:styleId="Para1Char">
    <w:name w:val="Para1 Char"/>
    <w:link w:val="Para1"/>
    <w:locked/>
    <w:rsid w:val="005B35E2"/>
    <w:rPr>
      <w:rFonts w:ascii="Times New Roman" w:eastAsia="SimSun" w:hAnsi="Times New Roman" w:cs="Times New Roman"/>
      <w:snapToGrid w:val="0"/>
      <w:sz w:val="22"/>
      <w:szCs w:val="18"/>
      <w:lang w:val="ru-RU"/>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aliases w:val="Unordered List,List Paragraph 2,Dot pt,F5 List Paragraph,List Paragraph1,No Spacing1,List Paragraph Char Char Char,Indicator Text,Numbered Para 1,List Paragraph12,Bullet Points,MAIN CONTENT,Bullet 1,Colorful List - Accent 11"/>
    <w:basedOn w:val="Normal"/>
    <w:link w:val="ParagraphedelisteCar"/>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ru-RU"/>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ru-RU"/>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ru-RU"/>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ru-RU"/>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ru-RU"/>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ru-RU"/>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ru-RU"/>
    </w:rPr>
  </w:style>
  <w:style w:type="character" w:styleId="Titredulivre">
    <w:name w:val="Book Title"/>
    <w:basedOn w:val="Policepardfaut"/>
    <w:uiPriority w:val="33"/>
    <w:qFormat/>
    <w:rsid w:val="00A111D1"/>
    <w:rPr>
      <w:b/>
      <w:bCs/>
      <w:i/>
      <w:iCs/>
      <w:spacing w:val="5"/>
      <w:lang w:val="ru-RU"/>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ru-RU"/>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ru-RU"/>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ru-RU"/>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ru-RU"/>
    </w:rPr>
  </w:style>
  <w:style w:type="character" w:styleId="Accentuation">
    <w:name w:val="Emphasis"/>
    <w:basedOn w:val="Policepardfaut"/>
    <w:uiPriority w:val="20"/>
    <w:qFormat/>
    <w:rsid w:val="00A111D1"/>
    <w:rPr>
      <w:i/>
      <w:iCs/>
      <w:lang w:val="ru-RU"/>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ru-RU"/>
    </w:rPr>
  </w:style>
  <w:style w:type="character" w:styleId="AcronymeHTML">
    <w:name w:val="HTML Acronym"/>
    <w:basedOn w:val="Policepardfaut"/>
    <w:uiPriority w:val="99"/>
    <w:semiHidden/>
    <w:unhideWhenUsed/>
    <w:rsid w:val="00A111D1"/>
    <w:rPr>
      <w:lang w:val="ru-RU"/>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ru-RU"/>
    </w:rPr>
  </w:style>
  <w:style w:type="character" w:styleId="CitationHTML">
    <w:name w:val="HTML Cite"/>
    <w:basedOn w:val="Policepardfaut"/>
    <w:uiPriority w:val="99"/>
    <w:semiHidden/>
    <w:unhideWhenUsed/>
    <w:rsid w:val="00A111D1"/>
    <w:rPr>
      <w:i/>
      <w:iCs/>
      <w:lang w:val="ru-RU"/>
    </w:rPr>
  </w:style>
  <w:style w:type="character" w:styleId="CodeHTML">
    <w:name w:val="HTML Code"/>
    <w:basedOn w:val="Policepardfaut"/>
    <w:uiPriority w:val="99"/>
    <w:semiHidden/>
    <w:unhideWhenUsed/>
    <w:rsid w:val="00A111D1"/>
    <w:rPr>
      <w:rFonts w:ascii="Consolas" w:hAnsi="Consolas"/>
      <w:sz w:val="20"/>
      <w:szCs w:val="20"/>
      <w:lang w:val="ru-RU"/>
    </w:rPr>
  </w:style>
  <w:style w:type="character" w:styleId="DfinitionHTML">
    <w:name w:val="HTML Definition"/>
    <w:basedOn w:val="Policepardfaut"/>
    <w:uiPriority w:val="99"/>
    <w:semiHidden/>
    <w:unhideWhenUsed/>
    <w:rsid w:val="00A111D1"/>
    <w:rPr>
      <w:i/>
      <w:iCs/>
      <w:lang w:val="ru-RU"/>
    </w:rPr>
  </w:style>
  <w:style w:type="character" w:styleId="ClavierHTML">
    <w:name w:val="HTML Keyboard"/>
    <w:basedOn w:val="Policepardfaut"/>
    <w:uiPriority w:val="99"/>
    <w:semiHidden/>
    <w:unhideWhenUsed/>
    <w:rsid w:val="00A111D1"/>
    <w:rPr>
      <w:rFonts w:ascii="Consolas" w:hAnsi="Consolas"/>
      <w:sz w:val="20"/>
      <w:szCs w:val="20"/>
      <w:lang w:val="ru-RU"/>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ru-RU"/>
    </w:rPr>
  </w:style>
  <w:style w:type="character" w:styleId="ExempleHTML">
    <w:name w:val="HTML Sample"/>
    <w:basedOn w:val="Policepardfaut"/>
    <w:uiPriority w:val="99"/>
    <w:semiHidden/>
    <w:unhideWhenUsed/>
    <w:rsid w:val="00A111D1"/>
    <w:rPr>
      <w:rFonts w:ascii="Consolas" w:hAnsi="Consolas"/>
      <w:sz w:val="24"/>
      <w:szCs w:val="24"/>
      <w:lang w:val="ru-RU"/>
    </w:rPr>
  </w:style>
  <w:style w:type="character" w:styleId="MachinecrireHTML">
    <w:name w:val="HTML Typewriter"/>
    <w:basedOn w:val="Policepardfaut"/>
    <w:uiPriority w:val="99"/>
    <w:semiHidden/>
    <w:unhideWhenUsed/>
    <w:rsid w:val="00A111D1"/>
    <w:rPr>
      <w:rFonts w:ascii="Consolas" w:hAnsi="Consolas"/>
      <w:sz w:val="20"/>
      <w:szCs w:val="20"/>
      <w:lang w:val="ru-RU"/>
    </w:rPr>
  </w:style>
  <w:style w:type="character" w:styleId="VariableHTML">
    <w:name w:val="HTML Variable"/>
    <w:basedOn w:val="Policepardfaut"/>
    <w:uiPriority w:val="99"/>
    <w:semiHidden/>
    <w:unhideWhenUsed/>
    <w:rsid w:val="00A111D1"/>
    <w:rPr>
      <w:i/>
      <w:iCs/>
      <w:lang w:val="ru-RU"/>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ru-RU"/>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ru-RU"/>
    </w:rPr>
  </w:style>
  <w:style w:type="character" w:styleId="Rfrenceintense">
    <w:name w:val="Intense Reference"/>
    <w:basedOn w:val="Policepardfaut"/>
    <w:uiPriority w:val="32"/>
    <w:qFormat/>
    <w:rsid w:val="00A111D1"/>
    <w:rPr>
      <w:b/>
      <w:bCs/>
      <w:smallCaps/>
      <w:color w:val="4F81BD" w:themeColor="accent1"/>
      <w:spacing w:val="5"/>
      <w:lang w:val="ru-RU"/>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ru-RU"/>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ru-RU"/>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ru-RU"/>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ru-RU"/>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ru-RU"/>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ru-RU"/>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ru-RU"/>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ru-RU"/>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ru-RU"/>
    </w:rPr>
  </w:style>
  <w:style w:type="character" w:styleId="SmartHyperlink">
    <w:name w:val="Smart Hyperlink"/>
    <w:basedOn w:val="Policepardfaut"/>
    <w:uiPriority w:val="99"/>
    <w:semiHidden/>
    <w:unhideWhenUsed/>
    <w:rsid w:val="00A111D1"/>
    <w:rPr>
      <w:u w:val="dotted"/>
      <w:lang w:val="ru-RU"/>
    </w:rPr>
  </w:style>
  <w:style w:type="character" w:styleId="SmartLink">
    <w:name w:val="Smart Link"/>
    <w:basedOn w:val="Policepardfaut"/>
    <w:uiPriority w:val="99"/>
    <w:semiHidden/>
    <w:unhideWhenUsed/>
    <w:rsid w:val="00A111D1"/>
    <w:rPr>
      <w:color w:val="0000FF"/>
      <w:u w:val="single"/>
      <w:shd w:val="clear" w:color="auto" w:fill="F3F2F1"/>
      <w:lang w:val="ru-RU"/>
    </w:rPr>
  </w:style>
  <w:style w:type="character" w:styleId="lev">
    <w:name w:val="Strong"/>
    <w:basedOn w:val="Policepardfaut"/>
    <w:uiPriority w:val="22"/>
    <w:qFormat/>
    <w:rsid w:val="00A111D1"/>
    <w:rPr>
      <w:b/>
      <w:bCs/>
      <w:lang w:val="ru-RU"/>
    </w:rPr>
  </w:style>
  <w:style w:type="character" w:styleId="Accentuationlgre">
    <w:name w:val="Subtle Emphasis"/>
    <w:basedOn w:val="Policepardfaut"/>
    <w:uiPriority w:val="19"/>
    <w:qFormat/>
    <w:rsid w:val="00A111D1"/>
    <w:rPr>
      <w:i/>
      <w:iCs/>
      <w:color w:val="404040" w:themeColor="text1" w:themeTint="BF"/>
      <w:lang w:val="ru-RU"/>
    </w:rPr>
  </w:style>
  <w:style w:type="character" w:styleId="Rfrencelgre">
    <w:name w:val="Subtle Reference"/>
    <w:basedOn w:val="Policepardfaut"/>
    <w:uiPriority w:val="31"/>
    <w:qFormat/>
    <w:rsid w:val="00A111D1"/>
    <w:rPr>
      <w:smallCaps/>
      <w:color w:val="5A5A5A" w:themeColor="text1" w:themeTint="A5"/>
      <w:lang w:val="ru-RU"/>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ru-RU"/>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ParagraphedelisteCar">
    <w:name w:val="Paragraphe de liste Car"/>
    <w:aliases w:val="Unordered List Car,List Paragraph 2 Car,Dot pt Car,F5 List Paragraph Car,List Paragraph1 Car,No Spacing1 Car,List Paragraph Char Char Char Car,Indicator Text Car,Numbered Para 1 Car,List Paragraph12 Car,Bullet Points Car"/>
    <w:link w:val="Paragraphedeliste"/>
    <w:uiPriority w:val="34"/>
    <w:qFormat/>
    <w:locked/>
    <w:rsid w:val="005F4526"/>
    <w:rPr>
      <w:rFonts w:ascii="Times New Roman" w:eastAsia="SimSun" w:hAnsi="Times New Roman" w:cs="Times New Roman"/>
      <w:sz w:val="22"/>
      <w:szCs w:val="22"/>
      <w:lang w:val="ru-R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5/cop-15-dec-06-ru.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5/cop-15-dec-11-ru.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notifications/2025-103"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oc/decisions/cop-15/cop-15-dec-11-ru.pdf"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decisions/cop-15/cop-15-dec-06-ru.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decisions/cop-15/cop-15-dec-11-ru.pdf" TargetMode="External"/><Relationship Id="rId2" Type="http://schemas.openxmlformats.org/officeDocument/2006/relationships/hyperlink" Target="https://www.cbd.int/notifications/2025-103" TargetMode="External"/><Relationship Id="rId1" Type="http://schemas.openxmlformats.org/officeDocument/2006/relationships/hyperlink" Target="https://www.cbd.int/doc/c/400c/a087/682b60cbfce99723c96a5414/sbi-06-01-ru.pdf" TargetMode="External"/><Relationship Id="rId4" Type="http://schemas.openxmlformats.org/officeDocument/2006/relationships/hyperlink" Target="https://www.cbd.int/doc/decisions/cop-15/cop-15-dec-04-ru.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C26BB"/>
    <w:rsid w:val="002124B1"/>
    <w:rsid w:val="00236AF2"/>
    <w:rsid w:val="00237459"/>
    <w:rsid w:val="002375D7"/>
    <w:rsid w:val="002402F8"/>
    <w:rsid w:val="00245E8C"/>
    <w:rsid w:val="00260A55"/>
    <w:rsid w:val="002915D3"/>
    <w:rsid w:val="003633F8"/>
    <w:rsid w:val="0036422E"/>
    <w:rsid w:val="003701FE"/>
    <w:rsid w:val="003A7D40"/>
    <w:rsid w:val="003B03EA"/>
    <w:rsid w:val="003E7E9A"/>
    <w:rsid w:val="0041094E"/>
    <w:rsid w:val="00433AFA"/>
    <w:rsid w:val="00447F8A"/>
    <w:rsid w:val="00460C7B"/>
    <w:rsid w:val="00497959"/>
    <w:rsid w:val="004D5FC5"/>
    <w:rsid w:val="005028F6"/>
    <w:rsid w:val="00523D1B"/>
    <w:rsid w:val="005336B8"/>
    <w:rsid w:val="0055565A"/>
    <w:rsid w:val="005872BB"/>
    <w:rsid w:val="005F5259"/>
    <w:rsid w:val="0064111F"/>
    <w:rsid w:val="0065362A"/>
    <w:rsid w:val="007133C3"/>
    <w:rsid w:val="00751151"/>
    <w:rsid w:val="0088127C"/>
    <w:rsid w:val="008C15C2"/>
    <w:rsid w:val="008D2472"/>
    <w:rsid w:val="00925A0D"/>
    <w:rsid w:val="00952C99"/>
    <w:rsid w:val="009748E2"/>
    <w:rsid w:val="00983B78"/>
    <w:rsid w:val="00985D5A"/>
    <w:rsid w:val="009878F3"/>
    <w:rsid w:val="009C521F"/>
    <w:rsid w:val="009C5414"/>
    <w:rsid w:val="009D3866"/>
    <w:rsid w:val="009D571D"/>
    <w:rsid w:val="00A40F00"/>
    <w:rsid w:val="00A52E6C"/>
    <w:rsid w:val="00A614E8"/>
    <w:rsid w:val="00AC493C"/>
    <w:rsid w:val="00AC610A"/>
    <w:rsid w:val="00AC624B"/>
    <w:rsid w:val="00B02943"/>
    <w:rsid w:val="00B5168D"/>
    <w:rsid w:val="00B8542E"/>
    <w:rsid w:val="00BC484B"/>
    <w:rsid w:val="00C874EB"/>
    <w:rsid w:val="00CA132D"/>
    <w:rsid w:val="00CC1D8D"/>
    <w:rsid w:val="00D20F76"/>
    <w:rsid w:val="00D24788"/>
    <w:rsid w:val="00D3545C"/>
    <w:rsid w:val="00D657DE"/>
    <w:rsid w:val="00DB566F"/>
    <w:rsid w:val="00DF140A"/>
    <w:rsid w:val="00DF23B6"/>
    <w:rsid w:val="00E518C6"/>
    <w:rsid w:val="00E753C2"/>
    <w:rsid w:val="00EF18F8"/>
    <w:rsid w:val="00F64B50"/>
    <w:rsid w:val="00FA1CD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A846478D-489E-4B9C-B1F6-3562059D06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110</TotalTime>
  <Pages>8</Pages>
  <Words>3228</Words>
  <Characters>17758</Characters>
  <Application>Microsoft Office Word</Application>
  <DocSecurity>0</DocSecurity>
  <Lines>147</Lines>
  <Paragraphs>41</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Промежуточный обзор осуществления Плана действий по обеспечению гендерного равенства (2023–2030 годы)</vt:lpstr>
      <vt:lpstr>Midterm review of the implementation of the Gender Plan of Action 2023–2030</vt:lpstr>
    </vt:vector>
  </TitlesOfParts>
  <Manager/>
  <Company/>
  <LinksUpToDate>false</LinksUpToDate>
  <CharactersWithSpaces>20945</CharactersWithSpaces>
  <SharedDoc>false</SharedDoc>
  <HLinks>
    <vt:vector size="24" baseType="variant">
      <vt:variant>
        <vt:i4>524363</vt:i4>
      </vt:variant>
      <vt:variant>
        <vt:i4>9</vt:i4>
      </vt:variant>
      <vt:variant>
        <vt:i4>0</vt:i4>
      </vt:variant>
      <vt:variant>
        <vt:i4>5</vt:i4>
      </vt:variant>
      <vt:variant>
        <vt:lpwstr>https://www.cbd.int/doc/decisions/cop-15/cop-15-dec-06-en.pdf</vt:lpwstr>
      </vt:variant>
      <vt:variant>
        <vt:lpwstr/>
      </vt:variant>
      <vt:variant>
        <vt:i4>655435</vt:i4>
      </vt:variant>
      <vt:variant>
        <vt:i4>6</vt:i4>
      </vt:variant>
      <vt:variant>
        <vt:i4>0</vt:i4>
      </vt:variant>
      <vt:variant>
        <vt:i4>5</vt:i4>
      </vt:variant>
      <vt:variant>
        <vt:lpwstr>https://www.cbd.int/doc/decisions/cop-15/cop-15-dec-04-en.pdf</vt:lpwstr>
      </vt:variant>
      <vt:variant>
        <vt:lpwstr/>
      </vt:variant>
      <vt:variant>
        <vt:i4>4325380</vt:i4>
      </vt:variant>
      <vt:variant>
        <vt:i4>3</vt:i4>
      </vt:variant>
      <vt:variant>
        <vt:i4>0</vt:i4>
      </vt:variant>
      <vt:variant>
        <vt:i4>5</vt:i4>
      </vt:variant>
      <vt:variant>
        <vt:lpwstr>https://www.cbd.int/doc/notifications/2025/ntf-2025-103-gender-en.pdf</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Промежуточный обзор осуществления Плана действий по обеспечению гендерного равенства (2023–2030 годы)</dc:title>
  <dc:subject>CBD/SBI/6/5</dc:subject>
  <dc:creator>Secretariat of the Convention on Biological Diversity</dc:creator>
  <cp:keywords>Convention on Biological Diversity</cp:keywords>
  <cp:lastModifiedBy>A</cp:lastModifiedBy>
  <cp:revision>87</cp:revision>
  <cp:lastPrinted>2025-11-04T23:18:00Z</cp:lastPrinted>
  <dcterms:created xsi:type="dcterms:W3CDTF">2025-12-11T16:03:00Z</dcterms:created>
  <dcterms:modified xsi:type="dcterms:W3CDTF">2025-12-15T14:38:00Z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