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3"/>
  </p:notesMasterIdLst>
  <p:handoutMasterIdLst>
    <p:handoutMasterId r:id="rId14"/>
  </p:handoutMasterIdLst>
  <p:sldIdLst>
    <p:sldId id="341" r:id="rId5"/>
    <p:sldId id="347" r:id="rId6"/>
    <p:sldId id="352" r:id="rId7"/>
    <p:sldId id="357" r:id="rId8"/>
    <p:sldId id="359" r:id="rId9"/>
    <p:sldId id="356" r:id="rId10"/>
    <p:sldId id="353" r:id="rId11"/>
    <p:sldId id="346" r:id="rId1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1699D1-FB30-4224-A955-23715ED043FA}">
          <p14:sldIdLst>
            <p14:sldId id="341"/>
            <p14:sldId id="347"/>
            <p14:sldId id="352"/>
            <p14:sldId id="357"/>
            <p14:sldId id="359"/>
            <p14:sldId id="356"/>
            <p14:sldId id="353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etitia Sieffert" initials="LS" lastIdx="1" clrIdx="0">
    <p:extLst>
      <p:ext uri="{19B8F6BF-5375-455C-9EA6-DF929625EA0E}">
        <p15:presenceInfo xmlns:p15="http://schemas.microsoft.com/office/powerpoint/2012/main" userId="S::laetitia.sieffert@un.org::519e41a8-ce5d-4f3e-a329-58d1b5b57f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15"/>
    <a:srgbClr val="B4DE86"/>
    <a:srgbClr val="DEF5B1"/>
    <a:srgbClr val="C9E7A7"/>
    <a:srgbClr val="EBF9CF"/>
    <a:srgbClr val="009B48"/>
    <a:srgbClr val="636363"/>
    <a:srgbClr val="6999C9"/>
    <a:srgbClr val="4A6B8D"/>
    <a:srgbClr val="828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62979" autoAdjust="0"/>
  </p:normalViewPr>
  <p:slideViewPr>
    <p:cSldViewPr>
      <p:cViewPr varScale="1">
        <p:scale>
          <a:sx n="73" d="100"/>
          <a:sy n="73" d="100"/>
        </p:scale>
        <p:origin x="187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652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25" y="53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/>
          <a:lstStyle>
            <a:lvl1pPr algn="l">
              <a:defRPr sz="1300"/>
            </a:lvl1pPr>
          </a:lstStyle>
          <a:p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/>
          <a:lstStyle>
            <a:lvl1pPr algn="r">
              <a:defRPr sz="1300"/>
            </a:lvl1pPr>
          </a:lstStyle>
          <a:p>
            <a:fld id="{163ED4EB-593A-4D01-A2D8-D2917BF67A63}" type="datetimeFigureOut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 anchor="b"/>
          <a:lstStyle>
            <a:lvl1pPr algn="l">
              <a:defRPr sz="1300"/>
            </a:lvl1pPr>
          </a:lstStyle>
          <a:p>
            <a:endParaRPr lang="en-GB" alt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 anchor="b"/>
          <a:lstStyle>
            <a:lvl1pPr algn="r">
              <a:defRPr sz="1300"/>
            </a:lvl1pPr>
          </a:lstStyle>
          <a:p>
            <a:fld id="{2754E5B0-FC70-4D41-9F1E-71EBB80EEEAA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343053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/>
          <a:lstStyle>
            <a:lvl1pPr algn="l">
              <a:defRPr sz="1300"/>
            </a:lvl1pPr>
          </a:lstStyle>
          <a:p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/>
          <a:lstStyle>
            <a:lvl1pPr algn="r">
              <a:defRPr sz="1300"/>
            </a:lvl1pPr>
          </a:lstStyle>
          <a:p>
            <a:fld id="{4DCD4657-FE7A-40EC-A519-6D08E67E6336}" type="datetimeFigureOut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numCol="1" rtlCol="0" anchor="ctr"/>
          <a:lstStyle/>
          <a:p>
            <a:endParaRPr lang="en-GB" alt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72" tIns="46586" rIns="93172" bIns="46586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 anchor="b"/>
          <a:lstStyle>
            <a:lvl1pPr algn="l">
              <a:defRPr sz="1300"/>
            </a:lvl1pPr>
          </a:lstStyle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2" tIns="46586" rIns="93172" bIns="46586" numCol="1" rtlCol="0" anchor="b"/>
          <a:lstStyle>
            <a:lvl1pPr algn="r">
              <a:defRPr sz="1300"/>
            </a:lvl1pPr>
          </a:lstStyle>
          <a:p>
            <a:fld id="{E52FD4B1-30B5-43B2-9156-2EAE2278D3B0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11296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1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7909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2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89861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3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44918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4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5299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5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38086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6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51853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7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343612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FD4B1-30B5-43B2-9156-2EAE2278D3B0}" type="slidenum">
              <a:rPr lang="en-GB" altLang="en-GB" smtClean="0"/>
              <a:t>8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13578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97819"/>
            <a:ext cx="7010400" cy="1102519"/>
          </a:xfrm>
        </p:spPr>
        <p:txBody>
          <a:bodyPr numCol="1">
            <a:normAutofit/>
          </a:bodyPr>
          <a:lstStyle>
            <a:lvl1pPr>
              <a:defRPr sz="40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alt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14650"/>
            <a:ext cx="63246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alt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46ED8F-BAC6-404A-A183-B9CF09977E87}" type="datetime1">
              <a:rPr lang="en-GB" altLang="en-GB" smtClean="0"/>
              <a:pPr/>
              <a:t>03/02/2021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22781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519" y="166508"/>
            <a:ext cx="7236281" cy="857250"/>
          </a:xfrm>
        </p:spPr>
        <p:txBody>
          <a:bodyPr numCol="1">
            <a:normAutofit/>
          </a:bodyPr>
          <a:lstStyle>
            <a:lvl1pPr>
              <a:defRPr sz="4000">
                <a:solidFill>
                  <a:srgbClr val="009B4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518" y="1237334"/>
            <a:ext cx="7236281" cy="3394472"/>
          </a:xfrm>
        </p:spPr>
        <p:txBody>
          <a:bodyPr numCol="1"/>
          <a:lstStyle>
            <a:lvl1pPr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alt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solidFill>
                  <a:srgbClr val="636363"/>
                </a:solidFill>
              </a:defRPr>
            </a:lvl1pPr>
          </a:lstStyle>
          <a:p>
            <a:fld id="{7D41A736-61FC-401E-8520-054DC0DC44D1}" type="datetime1">
              <a:rPr lang="en-GB" altLang="en-GB" smtClean="0"/>
              <a:pPr/>
              <a:t>03/02/2021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solidFill>
                  <a:srgbClr val="636363"/>
                </a:solidFill>
              </a:defRPr>
            </a:lvl1pPr>
          </a:lstStyle>
          <a:p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0197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3305176"/>
            <a:ext cx="7391401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2180035"/>
            <a:ext cx="7391401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E0897490-A57E-4381-8B0A-67991651BE34}" type="datetime1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numCol="1"/>
          <a:lstStyle/>
          <a:p>
            <a:fld id="{B908C39C-7168-4A13-8129-584DD1307393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97349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3350"/>
            <a:ext cx="7236281" cy="857250"/>
          </a:xfrm>
        </p:spPr>
        <p:txBody>
          <a:bodyPr numCol="1"/>
          <a:lstStyle/>
          <a:p>
            <a:r>
              <a:rPr lang="en-US" dirty="0"/>
              <a:t>Click to edit Master title style</a:t>
            </a:r>
            <a:endParaRPr lang="en-GB" alt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04950"/>
            <a:ext cx="35052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alt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04950"/>
            <a:ext cx="38862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073E8E9-91CE-4BA8-A758-984BFF1E38DB}" type="datetime1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numCol="1"/>
          <a:lstStyle/>
          <a:p>
            <a:fld id="{B908C39C-7168-4A13-8129-584DD1307393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28584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5979"/>
            <a:ext cx="72390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51335"/>
            <a:ext cx="3352800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1631156"/>
            <a:ext cx="3352800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151335"/>
            <a:ext cx="3733801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1631156"/>
            <a:ext cx="3733801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AB1032C2-1147-4CF6-AFA2-68C4635FE04E}" type="datetime1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numCol="1"/>
          <a:lstStyle/>
          <a:p>
            <a:fld id="{B908C39C-7168-4A13-8129-584DD1307393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58967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6B30B7F2-1AC8-4F0C-9670-72362980AD78}" type="datetime1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numCol="1"/>
          <a:lstStyle/>
          <a:p>
            <a:fld id="{B908C39C-7168-4A13-8129-584DD1307393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31016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A7D3A212-FBE1-423B-83F9-CF5E622873FA}" type="datetime1">
              <a:rPr lang="en-GB" altLang="en-GB" smtClean="0"/>
              <a:t>03/02/2021</a:t>
            </a:fld>
            <a:endParaRPr lang="en-GB" alt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numCol="1"/>
          <a:lstStyle/>
          <a:p>
            <a:fld id="{B908C39C-7168-4A13-8129-584DD1307393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91620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cbd.int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AA6AEF-00C9-44B7-B69B-A1E91D45B4D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9843" y="0"/>
            <a:ext cx="137398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519" y="205979"/>
            <a:ext cx="7236281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alt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0518" y="1200151"/>
            <a:ext cx="7236281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alt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7625F4-4C72-48A6-A47A-C1C0017A8E9A}" type="datetime1">
              <a:rPr lang="en-GB" altLang="en-GB" smtClean="0"/>
              <a:pPr/>
              <a:t>03/02/2021</a:t>
            </a:fld>
            <a:endParaRPr lang="en-GB" alt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rgbClr val="63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alt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450519" y="1123950"/>
            <a:ext cx="7388681" cy="0"/>
          </a:xfrm>
          <a:prstGeom prst="line">
            <a:avLst/>
          </a:prstGeom>
          <a:ln w="12700">
            <a:solidFill>
              <a:srgbClr val="009B48"/>
            </a:solidFill>
          </a:ln>
          <a:scene3d>
            <a:camera prst="orthographicFront"/>
            <a:lightRig rig="threePt" dir="t"/>
          </a:scene3d>
          <a:sp3d>
            <a:bevelT h="127000" prst="slope"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269A40F5-2331-4868-B772-E13B0A929B4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" y="386373"/>
            <a:ext cx="1156607" cy="439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4DEF9-E134-4A9A-B860-B45BB10C17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216" y="4553712"/>
            <a:ext cx="259518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2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9B48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3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3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3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3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3636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bd.int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decadeonrestoration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d.int/doc/c/44f2/38b3/cf38b99f5527f600c19e3c09/sbstta-sbi-ss-02-02-e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UNBiodiversity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2867020/admin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hyperlink" Target="https://www.instagram.com/unbiodiversity/" TargetMode="External"/><Relationship Id="rId4" Type="http://schemas.openxmlformats.org/officeDocument/2006/relationships/hyperlink" Target="https://www.facebook.com/UNBiodiversity/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C367CB-6FA1-4334-92FA-2ECB3C8F621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54B25B-1DFE-4FA2-A33C-8BA4FCCBE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516"/>
            <a:ext cx="9144000" cy="3863984"/>
          </a:xfrm>
          <a:prstGeom prst="rect">
            <a:avLst/>
          </a:prstGeom>
        </p:spPr>
      </p:pic>
      <p:sp>
        <p:nvSpPr>
          <p:cNvPr id="16" name="Line 18">
            <a:extLst>
              <a:ext uri="{FF2B5EF4-FFF2-40B4-BE49-F238E27FC236}">
                <a16:creationId xmlns:a16="http://schemas.microsoft.com/office/drawing/2014/main" id="{DCD130D2-F962-456C-8948-6A1FD6B05FEE}"/>
              </a:ext>
            </a:extLst>
          </p:cNvPr>
          <p:cNvSpPr>
            <a:spLocks noChangeShapeType="1"/>
          </p:cNvSpPr>
          <p:nvPr/>
        </p:nvSpPr>
        <p:spPr>
          <a:xfrm>
            <a:off x="579120" y="1785386"/>
            <a:ext cx="795528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/>
          <a:lstStyle/>
          <a:p>
            <a:endParaRPr lang="en-GB" altLang="en-GB" dirty="0">
              <a:solidFill>
                <a:srgbClr val="000000"/>
              </a:solidFill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CAA1687A-ED91-4B98-A1B9-AEC33944A32F}"/>
              </a:ext>
            </a:extLst>
          </p:cNvPr>
          <p:cNvSpPr>
            <a:spLocks noChangeShapeType="1"/>
          </p:cNvSpPr>
          <p:nvPr/>
        </p:nvSpPr>
        <p:spPr>
          <a:xfrm>
            <a:off x="579120" y="2928386"/>
            <a:ext cx="795528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/>
          <a:lstStyle/>
          <a:p>
            <a:endParaRPr lang="en-GB" altLang="en-GB">
              <a:solidFill>
                <a:srgbClr val="0000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2B3EBDA-5325-467D-8207-5A9C9A22C16B}"/>
              </a:ext>
            </a:extLst>
          </p:cNvPr>
          <p:cNvSpPr txBox="1">
            <a:spLocks noChangeArrowheads="1"/>
          </p:cNvSpPr>
          <p:nvPr/>
        </p:nvSpPr>
        <p:spPr>
          <a:xfrm>
            <a:off x="225424" y="1785386"/>
            <a:ext cx="8689976" cy="110648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B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kern="0" dirty="0">
                <a:solidFill>
                  <a:srgbClr val="FFFFFF"/>
                </a:solidFill>
                <a:latin typeface="Century Gothic"/>
                <a:ea typeface="MS PGothic" pitchFamily="34" charset="-128"/>
              </a:rPr>
              <a:t>Health and Biodiversity</a:t>
            </a:r>
          </a:p>
          <a:p>
            <a:r>
              <a:rPr lang="en-US" sz="2100" kern="0" dirty="0">
                <a:solidFill>
                  <a:srgbClr val="FFFFFF"/>
                </a:solidFill>
                <a:latin typeface="Century Gothic"/>
                <a:ea typeface="MS PGothic" pitchFamily="34" charset="-128"/>
              </a:rPr>
              <a:t>Item 9 of SBSTTA-24</a:t>
            </a:r>
            <a:endParaRPr lang="en-US" sz="2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7B3349D2-C9D8-4AF9-ABA1-FBD647F9BF22}"/>
              </a:ext>
            </a:extLst>
          </p:cNvPr>
          <p:cNvSpPr>
            <a:spLocks noChangeArrowheads="1"/>
          </p:cNvSpPr>
          <p:nvPr/>
        </p:nvSpPr>
        <p:spPr>
          <a:xfrm>
            <a:off x="76200" y="3196501"/>
            <a:ext cx="90678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/>
            <a:endParaRPr lang="en-US" sz="900" b="1" dirty="0">
              <a:solidFill>
                <a:srgbClr val="FFFFFF"/>
              </a:solidFill>
              <a:latin typeface="Century Gothic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Century Gothic" pitchFamily="34" charset="0"/>
                <a:ea typeface="MS PGothic" pitchFamily="34" charset="-128"/>
              </a:rPr>
              <a:t>SSSF, PBU, Laetitia Sieffert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Century Gothic" pitchFamily="34" charset="0"/>
                <a:ea typeface="MS PGothic" pitchFamily="34" charset="-128"/>
              </a:rPr>
              <a:t>2 February 2021</a:t>
            </a:r>
          </a:p>
        </p:txBody>
      </p:sp>
      <p:pic>
        <p:nvPicPr>
          <p:cNvPr id="30" name="Picture 29">
            <a:hlinkClick r:id="rId4"/>
            <a:extLst>
              <a:ext uri="{FF2B5EF4-FFF2-40B4-BE49-F238E27FC236}">
                <a16:creationId xmlns:a16="http://schemas.microsoft.com/office/drawing/2014/main" id="{9E5826D7-F4AC-4294-8CC6-737BDFB79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00" y="4278199"/>
            <a:ext cx="3505200" cy="579551"/>
          </a:xfrm>
          <a:prstGeom prst="rect">
            <a:avLst/>
          </a:prstGeom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C9D136A9-FB1F-4241-8EDE-9BAB158856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48" y="133350"/>
            <a:ext cx="2598352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5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BB75-59DC-4E3E-9D88-F1F9F8DF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 decision 14/4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9BA5-BBC7-4349-BE58-BBBFC62B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518" y="1352550"/>
            <a:ext cx="7617282" cy="3505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3300" i="1" dirty="0"/>
              <a:t>Requests </a:t>
            </a:r>
            <a:r>
              <a:rPr lang="en-GB" sz="3300" dirty="0"/>
              <a:t>formulated</a:t>
            </a:r>
            <a:r>
              <a:rPr lang="en-GB" sz="3300" i="1" dirty="0"/>
              <a:t> </a:t>
            </a:r>
            <a:r>
              <a:rPr lang="en-GB" sz="3300" dirty="0"/>
              <a:t>to the Executive Secretary:</a:t>
            </a:r>
            <a:endParaRPr lang="en-CH" sz="3300" dirty="0"/>
          </a:p>
          <a:p>
            <a:pPr marL="0" indent="0">
              <a:buNone/>
            </a:pPr>
            <a:endParaRPr lang="en-US" dirty="0"/>
          </a:p>
          <a:p>
            <a:r>
              <a:rPr lang="en-US" sz="2900" dirty="0"/>
              <a:t>Integrated science-based </a:t>
            </a:r>
            <a:r>
              <a:rPr lang="en-US" sz="2900" b="1" dirty="0"/>
              <a:t>indicators, metrics and progress measurements tools 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Targeted </a:t>
            </a:r>
            <a:r>
              <a:rPr lang="en-US" sz="2900" b="1" dirty="0"/>
              <a:t>messaging approaches </a:t>
            </a:r>
            <a:r>
              <a:rPr lang="en-US" sz="2900" dirty="0"/>
              <a:t>on mainstreaming biodiversity for the health sector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b="1" dirty="0"/>
              <a:t>Draft global action plan </a:t>
            </a:r>
            <a:r>
              <a:rPr lang="en-US" sz="2900" dirty="0"/>
              <a:t>to mainstream biodiversity and health linkages into national policies, strategies, </a:t>
            </a:r>
            <a:r>
              <a:rPr lang="en-US" sz="2900" dirty="0" err="1"/>
              <a:t>programmes</a:t>
            </a:r>
            <a:r>
              <a:rPr lang="en-US" sz="2900" dirty="0"/>
              <a:t> and accounts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CA" sz="2900" dirty="0"/>
              <a:t>Promotion and facilitation of </a:t>
            </a:r>
            <a:r>
              <a:rPr lang="en-CA" sz="2900" b="1" dirty="0"/>
              <a:t>dialogues</a:t>
            </a:r>
            <a:r>
              <a:rPr lang="en-CA" sz="2900" dirty="0"/>
              <a:t>, regional and subregional </a:t>
            </a:r>
            <a:r>
              <a:rPr lang="en-CA" sz="2900" b="1" dirty="0"/>
              <a:t>capacity-building workshops</a:t>
            </a:r>
            <a:r>
              <a:rPr lang="en-CA" sz="2900" dirty="0"/>
              <a:t> on biodiversity-health approaches</a:t>
            </a:r>
          </a:p>
          <a:p>
            <a:pPr marL="0" indent="0">
              <a:buNone/>
            </a:pPr>
            <a:endParaRPr lang="en-CA" sz="2900" dirty="0"/>
          </a:p>
          <a:p>
            <a:r>
              <a:rPr lang="en-CA" sz="2900" b="1" dirty="0"/>
              <a:t>Compilation of information </a:t>
            </a:r>
            <a:r>
              <a:rPr lang="en-US" sz="2900" dirty="0"/>
              <a:t>and </a:t>
            </a:r>
            <a:r>
              <a:rPr lang="en-US" sz="2900" b="1" dirty="0"/>
              <a:t>exploration of a </a:t>
            </a:r>
            <a:r>
              <a:rPr lang="en-CA" sz="2900" b="1" dirty="0"/>
              <a:t>mechanism to facilitate access to scientific literature</a:t>
            </a:r>
            <a:r>
              <a:rPr lang="en-CA" sz="2900" dirty="0"/>
              <a:t> and other reports on health and biodiversity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9016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BB75-59DC-4E3E-9D88-F1F9F8DF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319" y="166508"/>
            <a:ext cx="7769681" cy="857250"/>
          </a:xfrm>
        </p:spPr>
        <p:txBody>
          <a:bodyPr>
            <a:noAutofit/>
          </a:bodyPr>
          <a:lstStyle/>
          <a:p>
            <a:r>
              <a:rPr lang="en-US" sz="3200" dirty="0"/>
              <a:t>Health and biodiversity for SBSTTA-24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619454-F025-4576-8E60-7B9C8F40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352550"/>
            <a:ext cx="7696200" cy="3581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300" dirty="0"/>
              <a:t>Approach to health and biodiversity :</a:t>
            </a:r>
            <a:endParaRPr lang="en-US" dirty="0"/>
          </a:p>
          <a:p>
            <a:r>
              <a:rPr lang="en-US" sz="2400" dirty="0">
                <a:ea typeface="SimSun" panose="02010600030101010101" pitchFamily="2" charset="-122"/>
              </a:rPr>
              <a:t>Multiple interlinkages between health and biodiversity</a:t>
            </a:r>
          </a:p>
          <a:p>
            <a:r>
              <a:rPr lang="en-US" sz="2400" dirty="0">
                <a:ea typeface="SimSun" panose="02010600030101010101" pitchFamily="2" charset="-122"/>
              </a:rPr>
              <a:t>Biodiversity-inclusive one health approach, among other holistic approaches</a:t>
            </a:r>
          </a:p>
          <a:p>
            <a:r>
              <a:rPr lang="en-US" sz="2400" dirty="0">
                <a:ea typeface="SimSun" panose="02010600030101010101" pitchFamily="2" charset="-122"/>
              </a:rPr>
              <a:t>Contextualization with COVID-19 and reducing risks of future pandemics</a:t>
            </a:r>
          </a:p>
          <a:p>
            <a:r>
              <a:rPr lang="en-US" sz="2400" dirty="0">
                <a:ea typeface="SimSun" panose="02010600030101010101" pitchFamily="2" charset="-122"/>
              </a:rPr>
              <a:t>Recognition of common drivers to biodiversity loss and negative health outcomes</a:t>
            </a:r>
          </a:p>
          <a:p>
            <a:r>
              <a:rPr lang="en-US" sz="2400" dirty="0">
                <a:ea typeface="SimSun" panose="02010600030101010101" pitchFamily="2" charset="-122"/>
              </a:rPr>
              <a:t>‘Build back better’ agenda and post-2020 global biodiversity framework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3300" dirty="0"/>
              <a:t>Partnerships:</a:t>
            </a:r>
          </a:p>
          <a:p>
            <a:r>
              <a:rPr lang="en-US" sz="2300" dirty="0">
                <a:ea typeface="SimSun" panose="02010600030101010101" pitchFamily="2" charset="-122"/>
              </a:rPr>
              <a:t>Inter-agency Liaison Group (ILG) on Biodiversity and Health, WHO-CBD joint </a:t>
            </a:r>
            <a:r>
              <a:rPr lang="en-US" sz="2300" dirty="0" err="1">
                <a:ea typeface="SimSun" panose="02010600030101010101" pitchFamily="2" charset="-122"/>
              </a:rPr>
              <a:t>programme</a:t>
            </a:r>
            <a:r>
              <a:rPr lang="en-US" sz="2300" dirty="0">
                <a:ea typeface="SimSun" panose="02010600030101010101" pitchFamily="2" charset="-122"/>
              </a:rPr>
              <a:t> of work</a:t>
            </a:r>
          </a:p>
          <a:p>
            <a:pPr marL="0" indent="0">
              <a:buNone/>
            </a:pPr>
            <a:r>
              <a:rPr lang="en-US" dirty="0">
                <a:ea typeface="SimSun" panose="02010600030101010101" pitchFamily="2" charset="-122"/>
              </a:rPr>
              <a:t> </a:t>
            </a:r>
          </a:p>
          <a:p>
            <a:pPr marL="0" indent="0">
              <a:buNone/>
            </a:pPr>
            <a:r>
              <a:rPr lang="en-GB" dirty="0"/>
              <a:t>Pre-session documents to be made available for SBSTTA-24 formal meeting</a:t>
            </a:r>
            <a:r>
              <a:rPr lang="en-GB" sz="3200" dirty="0"/>
              <a:t>:</a:t>
            </a:r>
            <a:endParaRPr lang="en-US" dirty="0"/>
          </a:p>
          <a:p>
            <a:r>
              <a:rPr lang="en-CA" sz="2400" dirty="0"/>
              <a:t>Agenda item 9 – Biodiversity and Health and Annex </a:t>
            </a:r>
          </a:p>
          <a:p>
            <a:r>
              <a:rPr lang="en-CA" sz="2400" dirty="0"/>
              <a:t>Information document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132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BB75-59DC-4E3E-9D88-F1F9F8DF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319" y="166508"/>
            <a:ext cx="7769681" cy="857250"/>
          </a:xfrm>
        </p:spPr>
        <p:txBody>
          <a:bodyPr>
            <a:noAutofit/>
          </a:bodyPr>
          <a:lstStyle/>
          <a:p>
            <a:r>
              <a:rPr lang="en-US" sz="3200" dirty="0"/>
              <a:t>Pre-session documents for SBSTTA-24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619454-F025-4576-8E60-7B9C8F40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295400"/>
            <a:ext cx="7696200" cy="37909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300" dirty="0"/>
              <a:t>Agenda item 9 - Biodiversity and Health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>
                <a:ea typeface="SimSun" panose="02010600030101010101" pitchFamily="2" charset="-122"/>
              </a:rPr>
              <a:t>Section I - Recalling requests to the Executive Secretary formulated in decision 14/4 </a:t>
            </a:r>
          </a:p>
          <a:p>
            <a:pPr marL="0" indent="0">
              <a:buNone/>
            </a:pPr>
            <a:endParaRPr lang="en-US" sz="1700" dirty="0">
              <a:ea typeface="SimSun" panose="02010600030101010101" pitchFamily="2" charset="-122"/>
            </a:endParaRPr>
          </a:p>
          <a:p>
            <a:r>
              <a:rPr lang="en-US" sz="2400" dirty="0">
                <a:ea typeface="SimSun" panose="02010600030101010101" pitchFamily="2" charset="-122"/>
              </a:rPr>
              <a:t>Section II - Contextualization of interlinkages between biodiversity and health in light of the COVID-19 pandemic, and reference to the ‘build back better’ agenda</a:t>
            </a:r>
          </a:p>
          <a:p>
            <a:pPr marL="0" indent="0">
              <a:buNone/>
            </a:pPr>
            <a:endParaRPr lang="en-US" sz="1800" dirty="0">
              <a:ea typeface="SimSun" panose="02010600030101010101" pitchFamily="2" charset="-122"/>
            </a:endParaRPr>
          </a:p>
          <a:p>
            <a:r>
              <a:rPr lang="en-US" sz="2400" dirty="0">
                <a:ea typeface="SimSun" panose="02010600030101010101" pitchFamily="2" charset="-122"/>
              </a:rPr>
              <a:t>Section III - Summary of activities and updates</a:t>
            </a:r>
          </a:p>
          <a:p>
            <a:pPr lvl="1"/>
            <a:r>
              <a:rPr lang="en-US" sz="2000" dirty="0">
                <a:ea typeface="SimSun" panose="02010600030101010101" pitchFamily="2" charset="-122"/>
              </a:rPr>
              <a:t>science-based indicators (reference to </a:t>
            </a:r>
            <a:r>
              <a:rPr lang="en-US" sz="2000">
                <a:ea typeface="SimSun" panose="02010600030101010101" pitchFamily="2" charset="-122"/>
              </a:rPr>
              <a:t>post-2020 global </a:t>
            </a:r>
            <a:r>
              <a:rPr lang="en-US" sz="2000" dirty="0">
                <a:ea typeface="SimSun" panose="02010600030101010101" pitchFamily="2" charset="-122"/>
              </a:rPr>
              <a:t>biodiversity framework)</a:t>
            </a:r>
          </a:p>
          <a:p>
            <a:pPr lvl="1"/>
            <a:r>
              <a:rPr lang="en-US" sz="2000" dirty="0">
                <a:ea typeface="SimSun" panose="02010600030101010101" pitchFamily="2" charset="-122"/>
              </a:rPr>
              <a:t>targeted messaging approaches</a:t>
            </a:r>
          </a:p>
          <a:p>
            <a:pPr lvl="1"/>
            <a:r>
              <a:rPr lang="en-US" sz="2000" dirty="0">
                <a:ea typeface="SimSun" panose="02010600030101010101" pitchFamily="2" charset="-122"/>
              </a:rPr>
              <a:t>dialogues and capacity-building workshops</a:t>
            </a:r>
          </a:p>
          <a:p>
            <a:pPr lvl="1"/>
            <a:r>
              <a:rPr lang="en-US" sz="2000" dirty="0">
                <a:ea typeface="SimSun" panose="02010600030101010101" pitchFamily="2" charset="-122"/>
              </a:rPr>
              <a:t>information sharing </a:t>
            </a:r>
          </a:p>
          <a:p>
            <a:pPr marL="457200" lvl="1" indent="0">
              <a:buNone/>
            </a:pPr>
            <a:endParaRPr lang="en-US" sz="1500" dirty="0">
              <a:ea typeface="SimSun" panose="02010600030101010101" pitchFamily="2" charset="-122"/>
            </a:endParaRPr>
          </a:p>
          <a:p>
            <a:r>
              <a:rPr lang="en-US" sz="2400" dirty="0">
                <a:ea typeface="SimSun" panose="02010600030101010101" pitchFamily="2" charset="-122"/>
              </a:rPr>
              <a:t>Section IV - suggested recommendation </a:t>
            </a:r>
          </a:p>
          <a:p>
            <a:pPr marL="0" indent="0">
              <a:buNone/>
            </a:pPr>
            <a:endParaRPr lang="en-US" sz="1800" dirty="0">
              <a:ea typeface="SimSun" panose="02010600030101010101" pitchFamily="2" charset="-122"/>
            </a:endParaRPr>
          </a:p>
          <a:p>
            <a:r>
              <a:rPr lang="en-US" sz="2400" dirty="0">
                <a:ea typeface="SimSun" panose="02010600030101010101" pitchFamily="2" charset="-122"/>
              </a:rPr>
              <a:t>Annex: Global Action Plan for Biodiversity and Health</a:t>
            </a:r>
          </a:p>
          <a:p>
            <a:endParaRPr lang="en-US" sz="2400" dirty="0"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sz="2700" dirty="0"/>
              <a:t>Information document - Synthesis of key messages on mainstreaming health and biodiversity interlinkages</a:t>
            </a:r>
          </a:p>
        </p:txBody>
      </p:sp>
    </p:spTree>
    <p:extLst>
      <p:ext uri="{BB962C8B-B14F-4D97-AF65-F5344CB8AC3E}">
        <p14:creationId xmlns:p14="http://schemas.microsoft.com/office/powerpoint/2010/main" val="13860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BB75-59DC-4E3E-9D88-F1F9F8DF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Timeline for Global Action Plan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282C585A-9E25-438A-A68E-4E7FA1D401F8}"/>
              </a:ext>
            </a:extLst>
          </p:cNvPr>
          <p:cNvSpPr/>
          <p:nvPr/>
        </p:nvSpPr>
        <p:spPr>
          <a:xfrm>
            <a:off x="1837735" y="1733550"/>
            <a:ext cx="1667465" cy="1486965"/>
          </a:xfrm>
          <a:prstGeom prst="chevron">
            <a:avLst>
              <a:gd name="adj" fmla="val 2265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1400" dirty="0"/>
              <a:t>Draft document shared with WHO and ILG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050B377-2696-4EF4-A3EF-DB596D2FD6AA}"/>
              </a:ext>
            </a:extLst>
          </p:cNvPr>
          <p:cNvSpPr/>
          <p:nvPr/>
        </p:nvSpPr>
        <p:spPr>
          <a:xfrm>
            <a:off x="3352800" y="1733550"/>
            <a:ext cx="1676400" cy="1486965"/>
          </a:xfrm>
          <a:prstGeom prst="chevron">
            <a:avLst>
              <a:gd name="adj" fmla="val 2265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1400" dirty="0"/>
              <a:t>Draft document issued for peer review</a:t>
            </a:r>
          </a:p>
          <a:p>
            <a:pPr lvl="0" algn="ctr"/>
            <a:r>
              <a:rPr lang="en-US" sz="1400" dirty="0"/>
              <a:t>(4 weeks)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C4BD90B-DD25-4F99-91AE-3D306108D0F6}"/>
              </a:ext>
            </a:extLst>
          </p:cNvPr>
          <p:cNvSpPr/>
          <p:nvPr/>
        </p:nvSpPr>
        <p:spPr>
          <a:xfrm>
            <a:off x="4876800" y="1733550"/>
            <a:ext cx="1676400" cy="1486965"/>
          </a:xfrm>
          <a:prstGeom prst="chevron">
            <a:avLst>
              <a:gd name="adj" fmla="val 2265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1400" dirty="0"/>
              <a:t>Completion of draft document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E50CA6CB-53B0-46C0-969C-D3C7A4651CB9}"/>
              </a:ext>
            </a:extLst>
          </p:cNvPr>
          <p:cNvSpPr/>
          <p:nvPr/>
        </p:nvSpPr>
        <p:spPr>
          <a:xfrm>
            <a:off x="6400800" y="1733551"/>
            <a:ext cx="1752600" cy="1486964"/>
          </a:xfrm>
          <a:prstGeom prst="chevron">
            <a:avLst>
              <a:gd name="adj" fmla="val 22654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lvl="0" algn="ctr"/>
            <a:r>
              <a:rPr lang="en-US" sz="1400" dirty="0"/>
              <a:t>Availability of documents for SBSTTA-24</a:t>
            </a:r>
          </a:p>
          <a:p>
            <a:pPr lvl="0" algn="ctr"/>
            <a:r>
              <a:rPr lang="en-US" sz="1400" dirty="0"/>
              <a:t>(6 weeks)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8EBCD-BDCD-43BD-A4B4-556AF4E0457C}"/>
              </a:ext>
            </a:extLst>
          </p:cNvPr>
          <p:cNvSpPr txBox="1"/>
          <p:nvPr/>
        </p:nvSpPr>
        <p:spPr>
          <a:xfrm>
            <a:off x="1828800" y="3876586"/>
            <a:ext cx="99059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February</a:t>
            </a:r>
          </a:p>
          <a:p>
            <a:r>
              <a:rPr lang="en-US" sz="11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SBSTTA-24 BRIEFING</a:t>
            </a:r>
            <a:endParaRPr lang="en-CH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50288D-9663-4E93-9F5C-76AE480419C4}"/>
              </a:ext>
            </a:extLst>
          </p:cNvPr>
          <p:cNvSpPr txBox="1"/>
          <p:nvPr/>
        </p:nvSpPr>
        <p:spPr>
          <a:xfrm>
            <a:off x="7848600" y="3876586"/>
            <a:ext cx="1150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FORMAL MEETING OF</a:t>
            </a:r>
          </a:p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SBSTTA-24</a:t>
            </a:r>
            <a:endParaRPr lang="en-CH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H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F803BE-6800-41A7-913C-DD1D4DD704B3}"/>
              </a:ext>
            </a:extLst>
          </p:cNvPr>
          <p:cNvCxnSpPr>
            <a:cxnSpLocks/>
          </p:cNvCxnSpPr>
          <p:nvPr/>
        </p:nvCxnSpPr>
        <p:spPr>
          <a:xfrm>
            <a:off x="4106895" y="3220515"/>
            <a:ext cx="7905" cy="1180035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A6C26E-C8E1-489F-885C-502511844BFA}"/>
              </a:ext>
            </a:extLst>
          </p:cNvPr>
          <p:cNvCxnSpPr>
            <a:cxnSpLocks/>
          </p:cNvCxnSpPr>
          <p:nvPr/>
        </p:nvCxnSpPr>
        <p:spPr>
          <a:xfrm>
            <a:off x="1828800" y="3216315"/>
            <a:ext cx="0" cy="1180035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ADCB63B-FD8C-4594-90CD-17C527B95F1C}"/>
              </a:ext>
            </a:extLst>
          </p:cNvPr>
          <p:cNvSpPr/>
          <p:nvPr/>
        </p:nvSpPr>
        <p:spPr>
          <a:xfrm>
            <a:off x="1761000" y="3144315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8582DD-F921-4916-BCCE-131058AF679D}"/>
              </a:ext>
            </a:extLst>
          </p:cNvPr>
          <p:cNvCxnSpPr>
            <a:cxnSpLocks/>
          </p:cNvCxnSpPr>
          <p:nvPr/>
        </p:nvCxnSpPr>
        <p:spPr>
          <a:xfrm>
            <a:off x="7848600" y="3220515"/>
            <a:ext cx="0" cy="1180035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9876F0B-703B-424B-87F9-C19D57FF39A7}"/>
              </a:ext>
            </a:extLst>
          </p:cNvPr>
          <p:cNvSpPr/>
          <p:nvPr/>
        </p:nvSpPr>
        <p:spPr>
          <a:xfrm>
            <a:off x="4038600" y="3148515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B7F3D4-B6BB-4ACA-8101-BEF32F238BD4}"/>
              </a:ext>
            </a:extLst>
          </p:cNvPr>
          <p:cNvSpPr/>
          <p:nvPr/>
        </p:nvSpPr>
        <p:spPr>
          <a:xfrm>
            <a:off x="7780800" y="3144315"/>
            <a:ext cx="144000" cy="144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FF8C2A-6740-45DC-B62C-D870BD6CD71F}"/>
              </a:ext>
            </a:extLst>
          </p:cNvPr>
          <p:cNvSpPr txBox="1"/>
          <p:nvPr/>
        </p:nvSpPr>
        <p:spPr>
          <a:xfrm>
            <a:off x="4114800" y="3876586"/>
            <a:ext cx="17526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17-19 &amp; 24-26 February</a:t>
            </a:r>
          </a:p>
          <a:p>
            <a:r>
              <a:rPr lang="en-GB" sz="11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INFORMAL MEETING OF SBSTTA-24</a:t>
            </a:r>
            <a:endParaRPr lang="en-CH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9" grpId="0" animBg="1"/>
      <p:bldP spid="13" grpId="0" animBg="1"/>
      <p:bldP spid="10" grpId="0"/>
      <p:bldP spid="17" grpId="0"/>
      <p:bldP spid="12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3BB75-59DC-4E3E-9D88-F1F9F8DF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4300"/>
            <a:ext cx="7848600" cy="857250"/>
          </a:xfrm>
        </p:spPr>
        <p:txBody>
          <a:bodyPr>
            <a:noAutofit/>
          </a:bodyPr>
          <a:lstStyle/>
          <a:p>
            <a:r>
              <a:rPr lang="en-US" sz="3200" dirty="0"/>
              <a:t>References and key materials (1)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CA2BED-6131-4776-A646-F2838448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518" y="1352550"/>
            <a:ext cx="7617282" cy="3657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7200" dirty="0"/>
              <a:t>CBD leading reference documents: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7000" dirty="0"/>
          </a:p>
          <a:p>
            <a:pPr marL="0" indent="0">
              <a:buNone/>
            </a:pPr>
            <a:endParaRPr lang="en-GB" sz="5500" dirty="0"/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7200" dirty="0"/>
              <a:t>Special </a:t>
            </a:r>
            <a:r>
              <a:rPr lang="en-US" sz="7200" dirty="0"/>
              <a:t>virtual session for SBSTTA-24 and SBI-03 on biodiversity, One Health and COVID-19:</a:t>
            </a:r>
            <a:endParaRPr lang="en-US" sz="7200" i="1" dirty="0"/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en-GB" sz="400" kern="1100" dirty="0"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4400" kern="1100" dirty="0">
                <a:ea typeface="Times New Roman" panose="02020603050405020304" pitchFamily="18" charset="0"/>
              </a:rPr>
              <a:t>D</a:t>
            </a:r>
            <a:r>
              <a:rPr lang="en-GB" sz="4400" kern="1100" dirty="0">
                <a:effectLst/>
                <a:ea typeface="Times New Roman" panose="02020603050405020304" pitchFamily="18" charset="0"/>
              </a:rPr>
              <a:t>iscussion document on biodiversity, one health and the response to COVID-19</a:t>
            </a:r>
            <a:r>
              <a:rPr lang="en-CA" sz="4400" kern="1100" cap="all" dirty="0">
                <a:ea typeface="Times New Roman" panose="02020603050405020304" pitchFamily="18" charset="0"/>
              </a:rPr>
              <a:t> </a:t>
            </a:r>
            <a:r>
              <a:rPr lang="en-CA" sz="4000" cap="all" dirty="0">
                <a:effectLst/>
                <a:ea typeface="Times New Roman" panose="02020603050405020304" pitchFamily="18" charset="0"/>
              </a:rPr>
              <a:t>(</a:t>
            </a:r>
            <a:r>
              <a:rPr lang="en-CA" sz="4000" u="sng" cap="all" dirty="0">
                <a:solidFill>
                  <a:srgbClr val="0000FF"/>
                </a:solidFill>
                <a:effectLst/>
                <a:ea typeface="Times New Roman" panose="02020603050405020304" pitchFamily="18" charset="0"/>
                <a:hlinkClick r:id="rId3"/>
              </a:rPr>
              <a:t>CBD/SBSSTA-SBI-SS/2/2</a:t>
            </a:r>
            <a:r>
              <a:rPr lang="en-CA" sz="4000" cap="all" dirty="0">
                <a:effectLst/>
                <a:ea typeface="Times New Roman" panose="02020603050405020304" pitchFamily="18" charset="0"/>
              </a:rPr>
              <a:t>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400" kern="1100" cap="all" dirty="0"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4400" kern="1100" cap="all" dirty="0">
                <a:effectLst/>
                <a:ea typeface="Times New Roman" panose="02020603050405020304" pitchFamily="18" charset="0"/>
              </a:rPr>
              <a:t>T</a:t>
            </a:r>
            <a:r>
              <a:rPr lang="en-GB" sz="4400" kern="1100" dirty="0">
                <a:effectLst/>
                <a:ea typeface="Times New Roman" panose="02020603050405020304" pitchFamily="18" charset="0"/>
              </a:rPr>
              <a:t>echnical information on biodiversity and pandemics </a:t>
            </a:r>
            <a:r>
              <a:rPr lang="en-GB" sz="4000" kern="1100" dirty="0">
                <a:effectLst/>
                <a:ea typeface="Times New Roman" panose="02020603050405020304" pitchFamily="18" charset="0"/>
              </a:rPr>
              <a:t>(</a:t>
            </a:r>
            <a:r>
              <a:rPr lang="en-GB" sz="4000" u="sng" cap="all" dirty="0">
                <a:solidFill>
                  <a:schemeClr val="accent3"/>
                </a:solidFill>
              </a:rPr>
              <a:t>CBD/SBSTTA-SBI-SS/2/Inf/1</a:t>
            </a:r>
            <a:r>
              <a:rPr lang="en-GB" sz="4000" kern="11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8021D-2FB9-4CCD-B513-4268701D64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026"/>
          <a:stretch/>
        </p:blipFill>
        <p:spPr>
          <a:xfrm>
            <a:off x="3733800" y="1830951"/>
            <a:ext cx="2930012" cy="153137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2C549DB-D201-4895-8C1F-9E30864031FD}"/>
              </a:ext>
            </a:extLst>
          </p:cNvPr>
          <p:cNvGrpSpPr/>
          <p:nvPr/>
        </p:nvGrpSpPr>
        <p:grpSpPr>
          <a:xfrm>
            <a:off x="1600200" y="1809750"/>
            <a:ext cx="1809134" cy="1552575"/>
            <a:chOff x="1752600" y="2021756"/>
            <a:chExt cx="1143001" cy="10230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E843E6-3DA4-48E9-88C7-28278F201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7224" b="2323"/>
            <a:stretch/>
          </p:blipFill>
          <p:spPr>
            <a:xfrm>
              <a:off x="1764891" y="2876550"/>
              <a:ext cx="1130710" cy="16821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413520C-4B8B-4FD2-8A1E-B33010FD6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137" b="44334"/>
            <a:stretch/>
          </p:blipFill>
          <p:spPr>
            <a:xfrm>
              <a:off x="1752600" y="2021756"/>
              <a:ext cx="1143000" cy="838201"/>
            </a:xfrm>
            <a:prstGeom prst="rect">
              <a:avLst/>
            </a:prstGeom>
          </p:spPr>
        </p:pic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A2F49AC-D8C1-415D-97AF-863E9BD4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82" y="1581150"/>
            <a:ext cx="1371600" cy="1781175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0BE257-2FE5-4A07-93B9-CC6777790FBA}"/>
              </a:ext>
            </a:extLst>
          </p:cNvPr>
          <p:cNvSpPr/>
          <p:nvPr/>
        </p:nvSpPr>
        <p:spPr>
          <a:xfrm>
            <a:off x="1600200" y="1809750"/>
            <a:ext cx="1809134" cy="155257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4105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CA2BED-6131-4776-A646-F2838448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518" y="1352550"/>
            <a:ext cx="7312482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Reports and activities by partners (non exhaustive) 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C74030-DBB2-430A-B5F5-BC90261D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4300"/>
            <a:ext cx="7848600" cy="857250"/>
          </a:xfrm>
        </p:spPr>
        <p:txBody>
          <a:bodyPr>
            <a:noAutofit/>
          </a:bodyPr>
          <a:lstStyle/>
          <a:p>
            <a:r>
              <a:rPr lang="en-US" sz="3200" dirty="0"/>
              <a:t>References and key materials (2)</a:t>
            </a:r>
          </a:p>
        </p:txBody>
      </p:sp>
      <p:pic>
        <p:nvPicPr>
          <p:cNvPr id="2050" name="Picture 2" descr="cover image">
            <a:extLst>
              <a:ext uri="{FF2B5EF4-FFF2-40B4-BE49-F238E27FC236}">
                <a16:creationId xmlns:a16="http://schemas.microsoft.com/office/drawing/2014/main" id="{77144814-8AB3-4DC7-8D0B-AD54C3A9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09750"/>
            <a:ext cx="1809988" cy="2560856"/>
          </a:xfrm>
          <a:prstGeom prst="rect">
            <a:avLst/>
          </a:prstGeom>
          <a:noFill/>
          <a:ln w="127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84D4B1-8AD1-488F-A0F8-75759E7EAD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" t="1030" r="537" b="3035"/>
          <a:stretch/>
        </p:blipFill>
        <p:spPr>
          <a:xfrm>
            <a:off x="4267200" y="1814285"/>
            <a:ext cx="1840707" cy="2556321"/>
          </a:xfrm>
          <a:prstGeom prst="rect">
            <a:avLst/>
          </a:prstGeom>
          <a:ln w="12700">
            <a:solidFill>
              <a:srgbClr val="002E1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BCD359-2F72-428C-B168-DE01057956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6" b="-1"/>
          <a:stretch/>
        </p:blipFill>
        <p:spPr>
          <a:xfrm>
            <a:off x="6773190" y="1809750"/>
            <a:ext cx="1840706" cy="2560856"/>
          </a:xfrm>
          <a:prstGeom prst="rect">
            <a:avLst/>
          </a:prstGeom>
          <a:ln w="12700">
            <a:solidFill>
              <a:srgbClr val="002E15"/>
            </a:solidFill>
          </a:ln>
        </p:spPr>
      </p:pic>
    </p:spTree>
    <p:extLst>
      <p:ext uri="{BB962C8B-B14F-4D97-AF65-F5344CB8AC3E}">
        <p14:creationId xmlns:p14="http://schemas.microsoft.com/office/powerpoint/2010/main" val="68968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Questions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62BF7B-2AD7-4CA7-AFA3-1C472BAC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560900"/>
            <a:ext cx="2895600" cy="544029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A0CC683C-5412-4DDF-9456-AEA76378F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1809750"/>
            <a:ext cx="3455987" cy="2215991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ko-KR" sz="1600" dirty="0">
                <a:solidFill>
                  <a:srgbClr val="009B48"/>
                </a:solidFill>
                <a:ea typeface="굴림" panose="020B0600000101010101" pitchFamily="34" charset="-127"/>
              </a:rPr>
              <a:t>Secretariat of the Convention </a:t>
            </a:r>
          </a:p>
          <a:p>
            <a:pPr>
              <a:spcBef>
                <a:spcPct val="0"/>
              </a:spcBef>
            </a:pPr>
            <a:r>
              <a:rPr lang="en-US" altLang="ko-KR" sz="1600" dirty="0">
                <a:solidFill>
                  <a:srgbClr val="009B48"/>
                </a:solidFill>
                <a:ea typeface="굴림" panose="020B0600000101010101" pitchFamily="34" charset="-127"/>
              </a:rPr>
              <a:t>on Biological Diversity</a:t>
            </a:r>
            <a:r>
              <a:rPr lang="en-CA" altLang="ko-KR" sz="1600" dirty="0">
                <a:solidFill>
                  <a:srgbClr val="009B48"/>
                </a:solidFill>
                <a:ea typeface="굴림" panose="020B0600000101010101" pitchFamily="34" charset="-127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ko-KR" sz="1500" dirty="0">
              <a:solidFill>
                <a:srgbClr val="636363"/>
              </a:solidFill>
              <a:ea typeface="굴림" panose="020B0503020000020004" pitchFamily="34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ko-KR" sz="1400" dirty="0">
                <a:solidFill>
                  <a:srgbClr val="636363"/>
                </a:solidFill>
                <a:ea typeface="굴림" panose="020B0503020000020004" pitchFamily="34" charset="-127"/>
              </a:rPr>
              <a:t>413 St. Jacques Street, Suite 800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ko-KR" sz="1400" dirty="0">
                <a:solidFill>
                  <a:srgbClr val="636363"/>
                </a:solidFill>
                <a:ea typeface="굴림" panose="020B0503020000020004" pitchFamily="34" charset="-127"/>
              </a:rPr>
              <a:t>Montreal, Quebec, Canada H2Y 1N9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ko-KR" sz="1400" dirty="0">
                <a:solidFill>
                  <a:srgbClr val="636363"/>
                </a:solidFill>
                <a:ea typeface="굴림" panose="020B0503020000020004" pitchFamily="34" charset="-127"/>
              </a:rPr>
              <a:t>Tel. +1 514 288 2220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ko-KR" sz="1500" dirty="0">
              <a:solidFill>
                <a:srgbClr val="636363"/>
              </a:solidFill>
              <a:ea typeface="굴림" panose="020B0503020000020004" pitchFamily="34" charset="-127"/>
            </a:endParaRPr>
          </a:p>
          <a:p>
            <a:pPr>
              <a:spcBef>
                <a:spcPct val="0"/>
              </a:spcBef>
            </a:pPr>
            <a:r>
              <a:rPr lang="en-CA" altLang="ko-KR" sz="1700" dirty="0">
                <a:solidFill>
                  <a:srgbClr val="009B48"/>
                </a:solidFill>
                <a:ea typeface="굴림" panose="020B0600000101010101" pitchFamily="34" charset="-127"/>
              </a:rPr>
              <a:t>secretariat@cbd.int </a:t>
            </a:r>
          </a:p>
          <a:p>
            <a:pPr>
              <a:spcBef>
                <a:spcPct val="0"/>
              </a:spcBef>
            </a:pPr>
            <a:r>
              <a:rPr lang="en-CA" altLang="ko-KR" sz="1700" dirty="0">
                <a:solidFill>
                  <a:srgbClr val="009B48"/>
                </a:solidFill>
                <a:ea typeface="굴림" panose="020B0600000101010101" pitchFamily="34" charset="-127"/>
              </a:rPr>
              <a:t>www.cbd.int</a:t>
            </a:r>
            <a:endParaRPr lang="en-US" altLang="ko-KR" sz="1700" dirty="0">
              <a:solidFill>
                <a:srgbClr val="009B48"/>
              </a:solidFill>
              <a:ea typeface="굴림" panose="020B0600000101010101" pitchFamily="34" charset="-127"/>
            </a:endParaRP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5A225EDB-AB2A-41D7-B587-2CDA9860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3355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>
            <a:extLst>
              <a:ext uri="{FF2B5EF4-FFF2-40B4-BE49-F238E27FC236}">
                <a16:creationId xmlns:a16="http://schemas.microsoft.com/office/drawing/2014/main" id="{305F9F7B-9A9C-4D03-BF4B-B3FE7FF1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2" y="1692275"/>
            <a:ext cx="35258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004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636363"/>
                </a:solidFill>
              </a:rPr>
              <a:t>facebook.com/</a:t>
            </a:r>
            <a:r>
              <a:rPr lang="en-GB" altLang="en-US" sz="1400" dirty="0" err="1">
                <a:solidFill>
                  <a:srgbClr val="636363"/>
                </a:solidFill>
              </a:rPr>
              <a:t>UNBiodiversity</a:t>
            </a:r>
            <a:endParaRPr lang="en-GB" altLang="en-US" sz="1400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636363"/>
                </a:solidFill>
              </a:rPr>
              <a:t>twitter.com/</a:t>
            </a:r>
            <a:r>
              <a:rPr lang="en-GB" altLang="en-US" sz="1400" dirty="0" err="1">
                <a:solidFill>
                  <a:srgbClr val="636363"/>
                </a:solidFill>
              </a:rPr>
              <a:t>UNBiodiversity</a:t>
            </a:r>
            <a:endParaRPr lang="en-GB" altLang="en-US" sz="1400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636363"/>
                </a:solidFill>
              </a:rPr>
              <a:t>instagram.com/</a:t>
            </a:r>
            <a:r>
              <a:rPr lang="en-GB" altLang="en-US" sz="1400" dirty="0" err="1">
                <a:solidFill>
                  <a:srgbClr val="636363"/>
                </a:solidFill>
              </a:rPr>
              <a:t>UNBiodiversity</a:t>
            </a:r>
            <a:endParaRPr lang="en-GB" altLang="en-US" sz="1400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636363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636363"/>
                </a:solidFill>
              </a:rPr>
              <a:t>linkedin.com/company/</a:t>
            </a:r>
            <a:r>
              <a:rPr lang="en-GB" altLang="en-US" sz="1400" dirty="0" err="1">
                <a:solidFill>
                  <a:srgbClr val="636363"/>
                </a:solidFill>
              </a:rPr>
              <a:t>UNBiodiversity</a:t>
            </a:r>
            <a:endParaRPr lang="en-GB" altLang="en-US" sz="1400" dirty="0">
              <a:solidFill>
                <a:srgbClr val="636363"/>
              </a:solidFill>
            </a:endParaRPr>
          </a:p>
        </p:txBody>
      </p:sp>
      <p:pic>
        <p:nvPicPr>
          <p:cNvPr id="11" name="Picture 12">
            <a:hlinkClick r:id="rId6"/>
            <a:extLst>
              <a:ext uri="{FF2B5EF4-FFF2-40B4-BE49-F238E27FC236}">
                <a16:creationId xmlns:a16="http://schemas.microsoft.com/office/drawing/2014/main" id="{ED13CC6E-9784-4851-9FF9-8E8214991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25791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hlinkClick r:id="rId8"/>
            <a:extLst>
              <a:ext uri="{FF2B5EF4-FFF2-40B4-BE49-F238E27FC236}">
                <a16:creationId xmlns:a16="http://schemas.microsoft.com/office/drawing/2014/main" id="{364DDED4-D4CB-46E5-A8A0-85FFB2E8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43998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>
            <a:hlinkClick r:id="rId10"/>
            <a:extLst>
              <a:ext uri="{FF2B5EF4-FFF2-40B4-BE49-F238E27FC236}">
                <a16:creationId xmlns:a16="http://schemas.microsoft.com/office/drawing/2014/main" id="{FA73FA2C-A791-4411-8C6E-066E12366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84428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10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bd-custom 1">
      <a:dk1>
        <a:srgbClr val="636363"/>
      </a:dk1>
      <a:lt1>
        <a:sysClr val="window" lastClr="FFFFFF"/>
      </a:lt1>
      <a:dk2>
        <a:srgbClr val="00483A"/>
      </a:dk2>
      <a:lt2>
        <a:srgbClr val="FFFFFF"/>
      </a:lt2>
      <a:accent1>
        <a:srgbClr val="E8C800"/>
      </a:accent1>
      <a:accent2>
        <a:srgbClr val="DA3B01"/>
      </a:accent2>
      <a:accent3>
        <a:srgbClr val="009B48"/>
      </a:accent3>
      <a:accent4>
        <a:srgbClr val="6054BA"/>
      </a:accent4>
      <a:accent5>
        <a:srgbClr val="0086B7"/>
      </a:accent5>
      <a:accent6>
        <a:srgbClr val="A05800"/>
      </a:accent6>
      <a:hlink>
        <a:srgbClr val="009B48"/>
      </a:hlink>
      <a:folHlink>
        <a:srgbClr val="0048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FACF6D92CD24AA50050CE23F68F74" ma:contentTypeVersion="12" ma:contentTypeDescription="Create a new document." ma:contentTypeScope="" ma:versionID="b2940eda6149edcb6b242f529514f291">
  <xsd:schema xmlns:xsd="http://www.w3.org/2001/XMLSchema" xmlns:xs="http://www.w3.org/2001/XMLSchema" xmlns:p="http://schemas.microsoft.com/office/2006/metadata/properties" xmlns:ns2="358298e0-1b7e-4ebe-8695-94439b74f0d1" xmlns:ns3="13ad741f-c0db-4e29-b5a6-03b4a1bc18ba" targetNamespace="http://schemas.microsoft.com/office/2006/metadata/properties" ma:root="true" ma:fieldsID="22b615662ec7a5f2ba2633737ce3087f" ns2:_="" ns3:_="">
    <xsd:import namespace="358298e0-1b7e-4ebe-8695-94439b74f0d1"/>
    <xsd:import namespace="13ad741f-c0db-4e29-b5a6-03b4a1bc18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298e0-1b7e-4ebe-8695-94439b74f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d741f-c0db-4e29-b5a6-03b4a1bc18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24A7A-73FF-4471-A41B-414F28F467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C09D67-F571-4C00-BF6B-836405F6A21F}">
  <ds:schemaRefs>
    <ds:schemaRef ds:uri="http://purl.org/dc/elements/1.1/"/>
    <ds:schemaRef ds:uri="http://schemas.microsoft.com/office/2006/metadata/properties"/>
    <ds:schemaRef ds:uri="13ad741f-c0db-4e29-b5a6-03b4a1bc18ba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58298e0-1b7e-4ebe-8695-94439b74f0d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997BD36-F03D-4526-AB73-E58A596401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298e0-1b7e-4ebe-8695-94439b74f0d1"/>
    <ds:schemaRef ds:uri="13ad741f-c0db-4e29-b5a6-03b4a1bc1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504</Words>
  <Application>Microsoft Office PowerPoint</Application>
  <PresentationFormat>On-screen Show (16:9)</PresentationFormat>
  <Paragraphs>112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PowerPoint Presentation</vt:lpstr>
      <vt:lpstr>COP decision 14/4</vt:lpstr>
      <vt:lpstr>Health and biodiversity for SBSTTA-24</vt:lpstr>
      <vt:lpstr>Pre-session documents for SBSTTA-24</vt:lpstr>
      <vt:lpstr>Timeline for Global Action Plan</vt:lpstr>
      <vt:lpstr>References and key materials (1)</vt:lpstr>
      <vt:lpstr>References and key materials (2)</vt:lpstr>
      <vt:lpstr>Questions ?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Examinations and Tests Section 2015 Projects and Deliverables</dc:title>
  <dc:creator>Chenghui Xu</dc:creator>
  <cp:lastModifiedBy>Veronique Lefebvre</cp:lastModifiedBy>
  <cp:revision>585</cp:revision>
  <cp:lastPrinted>2021-02-01T14:20:12Z</cp:lastPrinted>
  <dcterms:created xsi:type="dcterms:W3CDTF">2015-06-26T14:39:17Z</dcterms:created>
  <dcterms:modified xsi:type="dcterms:W3CDTF">2021-02-03T16:32:38Z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0x01010069BFACF6D92CD24AA50050CE23F68F74</vt:lpwstr>
  </property>
</Properties>
</file>