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aconcuadrcula"/>
        <w:tblW w:w="10207" w:type="dxa"/>
        <w:tblInd w:w="-3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76"/>
        <w:gridCol w:w="5141"/>
        <w:gridCol w:w="4090"/>
      </w:tblGrid>
      <w:tr w:rsidR="00C9161D" w:rsidRPr="004F2EAE" w14:paraId="07F6750D" w14:textId="77777777" w:rsidTr="009C2DE6">
        <w:trPr>
          <w:trHeight w:val="851"/>
        </w:trPr>
        <w:tc>
          <w:tcPr>
            <w:tcW w:w="976" w:type="dxa"/>
            <w:tcBorders>
              <w:bottom w:val="single" w:sz="12" w:space="0" w:color="auto"/>
            </w:tcBorders>
          </w:tcPr>
          <w:p w14:paraId="1DEFF495" w14:textId="77777777" w:rsidR="00C9161D" w:rsidRPr="004F2EAE" w:rsidRDefault="00C9161D" w:rsidP="00321985">
            <w:pPr>
              <w:rPr>
                <w:lang w:val="es-ES_tradnl"/>
              </w:rPr>
            </w:pPr>
            <w:r w:rsidRPr="004F2EAE">
              <w:rPr>
                <w:lang w:val="es-ES_tradnl"/>
              </w:rPr>
              <w:drawing>
                <wp:inline distT="0" distB="0" distL="0" distR="0" wp14:anchorId="33099486" wp14:editId="1193B5AB">
                  <wp:extent cx="476494" cy="403200"/>
                  <wp:effectExtent l="0" t="0" r="6350" b="3810"/>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494" cy="403200"/>
                          </a:xfrm>
                          <a:prstGeom prst="rect">
                            <a:avLst/>
                          </a:prstGeom>
                          <a:noFill/>
                          <a:ln>
                            <a:noFill/>
                          </a:ln>
                        </pic:spPr>
                      </pic:pic>
                    </a:graphicData>
                  </a:graphic>
                </wp:inline>
              </w:drawing>
            </w:r>
          </w:p>
        </w:tc>
        <w:tc>
          <w:tcPr>
            <w:tcW w:w="5141" w:type="dxa"/>
            <w:tcBorders>
              <w:bottom w:val="single" w:sz="12" w:space="0" w:color="auto"/>
            </w:tcBorders>
            <w:shd w:val="clear" w:color="auto" w:fill="auto"/>
            <w:tcFitText/>
          </w:tcPr>
          <w:p w14:paraId="1986B63F" w14:textId="34DC2465" w:rsidR="00FA663B" w:rsidRPr="004F2EAE" w:rsidRDefault="003308EB" w:rsidP="00321985">
            <w:pPr>
              <w:rPr>
                <w:lang w:val="es-ES_tradnl"/>
              </w:rPr>
            </w:pPr>
            <w:r w:rsidRPr="004F2EAE">
              <w:rPr>
                <w:lang w:val="es-ES_tradnl"/>
              </w:rPr>
              <w:drawing>
                <wp:inline distT="0" distB="0" distL="0" distR="0" wp14:anchorId="7C6D170C" wp14:editId="001A17D5">
                  <wp:extent cx="704215" cy="401320"/>
                  <wp:effectExtent l="0" t="0" r="635" b="0"/>
                  <wp:docPr id="6" name="Imagen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704215" cy="401320"/>
                          </a:xfrm>
                          <a:prstGeom prst="rect">
                            <a:avLst/>
                          </a:prstGeom>
                          <a:noFill/>
                          <a:ln>
                            <a:noFill/>
                          </a:ln>
                        </pic:spPr>
                      </pic:pic>
                    </a:graphicData>
                  </a:graphic>
                </wp:inline>
              </w:drawing>
            </w:r>
          </w:p>
        </w:tc>
        <w:tc>
          <w:tcPr>
            <w:tcW w:w="4090" w:type="dxa"/>
            <w:tcBorders>
              <w:bottom w:val="single" w:sz="12" w:space="0" w:color="auto"/>
            </w:tcBorders>
          </w:tcPr>
          <w:p w14:paraId="600A589D" w14:textId="77777777" w:rsidR="00C9161D" w:rsidRPr="004F2EAE" w:rsidRDefault="00C9161D" w:rsidP="00C9161D">
            <w:pPr>
              <w:jc w:val="right"/>
              <w:rPr>
                <w:rFonts w:ascii="Arial" w:hAnsi="Arial" w:cs="Arial"/>
                <w:b/>
                <w:sz w:val="32"/>
                <w:szCs w:val="32"/>
                <w:lang w:val="es-ES_tradnl"/>
              </w:rPr>
            </w:pPr>
            <w:r w:rsidRPr="004F2EAE">
              <w:rPr>
                <w:rFonts w:ascii="Arial" w:hAnsi="Arial" w:cs="Arial"/>
                <w:b/>
                <w:sz w:val="32"/>
                <w:szCs w:val="32"/>
                <w:lang w:val="es-ES_tradnl"/>
              </w:rPr>
              <w:t>CBD</w:t>
            </w:r>
          </w:p>
        </w:tc>
      </w:tr>
      <w:tr w:rsidR="00C9161D" w:rsidRPr="004F2EAE" w14:paraId="6F751905" w14:textId="77777777" w:rsidTr="00CF1848">
        <w:tc>
          <w:tcPr>
            <w:tcW w:w="6117" w:type="dxa"/>
            <w:gridSpan w:val="2"/>
            <w:tcBorders>
              <w:top w:val="single" w:sz="12" w:space="0" w:color="auto"/>
              <w:bottom w:val="single" w:sz="36" w:space="0" w:color="auto"/>
            </w:tcBorders>
            <w:vAlign w:val="center"/>
          </w:tcPr>
          <w:p w14:paraId="14F52A6C" w14:textId="2D9C0F03" w:rsidR="00C9161D" w:rsidRPr="004F2EAE" w:rsidRDefault="003308EB" w:rsidP="00C9161D">
            <w:pPr>
              <w:rPr>
                <w:lang w:val="es-ES_tradnl"/>
              </w:rPr>
            </w:pPr>
            <w:r w:rsidRPr="004F2EAE">
              <w:rPr>
                <w:color w:val="000000"/>
                <w:sz w:val="20"/>
                <w:szCs w:val="20"/>
                <w:lang w:val="es-ES_tradnl"/>
              </w:rPr>
              <w:drawing>
                <wp:inline distT="0" distB="0" distL="0" distR="0" wp14:anchorId="56F8C207" wp14:editId="20385B84">
                  <wp:extent cx="2906395" cy="1059180"/>
                  <wp:effectExtent l="0" t="0" r="8255" b="7620"/>
                  <wp:docPr id="3"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4"/>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906395" cy="1059180"/>
                          </a:xfrm>
                          <a:prstGeom prst="rect">
                            <a:avLst/>
                          </a:prstGeom>
                          <a:noFill/>
                          <a:ln>
                            <a:noFill/>
                          </a:ln>
                        </pic:spPr>
                      </pic:pic>
                    </a:graphicData>
                  </a:graphic>
                </wp:inline>
              </w:drawing>
            </w:r>
          </w:p>
        </w:tc>
        <w:tc>
          <w:tcPr>
            <w:tcW w:w="4090" w:type="dxa"/>
            <w:tcBorders>
              <w:top w:val="single" w:sz="12" w:space="0" w:color="auto"/>
              <w:bottom w:val="single" w:sz="36" w:space="0" w:color="auto"/>
            </w:tcBorders>
          </w:tcPr>
          <w:p w14:paraId="1C693BA4" w14:textId="77777777" w:rsidR="00C9161D" w:rsidRPr="004F2EAE" w:rsidRDefault="00C9161D" w:rsidP="00176CEE">
            <w:pPr>
              <w:ind w:left="1215"/>
              <w:rPr>
                <w:szCs w:val="22"/>
                <w:lang w:val="es-ES_tradnl"/>
              </w:rPr>
            </w:pPr>
            <w:r w:rsidRPr="004F2EAE">
              <w:rPr>
                <w:szCs w:val="22"/>
                <w:lang w:val="es-ES_tradnl"/>
              </w:rPr>
              <w:t>Distr.</w:t>
            </w:r>
          </w:p>
          <w:p w14:paraId="0C21C438" w14:textId="7E1A7C43" w:rsidR="00C9161D" w:rsidRPr="004F2EAE" w:rsidRDefault="00B26ACD" w:rsidP="00176CEE">
            <w:pPr>
              <w:ind w:left="1215"/>
              <w:rPr>
                <w:szCs w:val="22"/>
                <w:lang w:val="es-ES_tradnl"/>
              </w:rPr>
            </w:pPr>
            <w:r w:rsidRPr="004F2EAE">
              <w:rPr>
                <w:caps/>
                <w:szCs w:val="22"/>
                <w:lang w:val="es-ES_tradnl"/>
              </w:rPr>
              <w:t>LIMIT</w:t>
            </w:r>
            <w:r w:rsidR="003308EB" w:rsidRPr="004F2EAE">
              <w:rPr>
                <w:caps/>
                <w:szCs w:val="22"/>
                <w:lang w:val="es-ES_tradnl"/>
              </w:rPr>
              <w:t>A</w:t>
            </w:r>
            <w:r w:rsidRPr="004F2EAE">
              <w:rPr>
                <w:caps/>
                <w:szCs w:val="22"/>
                <w:lang w:val="es-ES_tradnl"/>
              </w:rPr>
              <w:t>D</w:t>
            </w:r>
            <w:r w:rsidR="003308EB" w:rsidRPr="004F2EAE">
              <w:rPr>
                <w:caps/>
                <w:szCs w:val="22"/>
                <w:lang w:val="es-ES_tradnl"/>
              </w:rPr>
              <w:t>A</w:t>
            </w:r>
          </w:p>
          <w:p w14:paraId="06715052" w14:textId="77777777" w:rsidR="00C9161D" w:rsidRPr="004F2EAE" w:rsidRDefault="00C9161D" w:rsidP="00176CEE">
            <w:pPr>
              <w:ind w:left="1215"/>
              <w:rPr>
                <w:szCs w:val="22"/>
                <w:lang w:val="es-ES_tradnl"/>
              </w:rPr>
            </w:pPr>
          </w:p>
          <w:p w14:paraId="44230134" w14:textId="6113A2F5" w:rsidR="00C9161D" w:rsidRPr="004F2EAE" w:rsidRDefault="00000000" w:rsidP="00176CEE">
            <w:pPr>
              <w:ind w:left="1215"/>
              <w:rPr>
                <w:szCs w:val="22"/>
                <w:lang w:val="es-ES_tradnl"/>
              </w:rPr>
            </w:pPr>
            <w:sdt>
              <w:sdtPr>
                <w:rPr>
                  <w:lang w:val="es-ES_tradnl"/>
                </w:rPr>
                <w:alias w:val="Subject"/>
                <w:tag w:val=""/>
                <w:id w:val="2137136483"/>
                <w:placeholder>
                  <w:docPart w:val="5F1646299CFC497FBD0DBE10082E0C77"/>
                </w:placeholder>
                <w:dataBinding w:prefixMappings="xmlns:ns0='http://purl.org/dc/elements/1.1/' xmlns:ns1='http://schemas.openxmlformats.org/package/2006/metadata/core-properties' " w:xpath="/ns1:coreProperties[1]/ns0:subject[1]" w:storeItemID="{6C3C8BC8-F283-45AE-878A-BAB7291924A1}"/>
                <w:text/>
              </w:sdtPr>
              <w:sdtContent>
                <w:r w:rsidR="00EF3E94" w:rsidRPr="004F2EAE">
                  <w:rPr>
                    <w:lang w:val="es-ES_tradnl"/>
                  </w:rPr>
                  <w:t>CBD/NP/MOP/4/L.7</w:t>
                </w:r>
              </w:sdtContent>
            </w:sdt>
          </w:p>
          <w:p w14:paraId="0DF1F033" w14:textId="7BA33E34" w:rsidR="00C9161D" w:rsidRPr="004F2EAE" w:rsidRDefault="00020166" w:rsidP="00176CEE">
            <w:pPr>
              <w:ind w:left="1215"/>
              <w:rPr>
                <w:szCs w:val="22"/>
                <w:lang w:val="es-ES_tradnl"/>
              </w:rPr>
            </w:pPr>
            <w:r w:rsidRPr="004F2EAE">
              <w:rPr>
                <w:szCs w:val="22"/>
                <w:lang w:val="es-ES_tradnl"/>
              </w:rPr>
              <w:t xml:space="preserve">9 </w:t>
            </w:r>
            <w:r w:rsidR="003308EB" w:rsidRPr="004F2EAE">
              <w:rPr>
                <w:szCs w:val="22"/>
                <w:lang w:val="es-ES_tradnl"/>
              </w:rPr>
              <w:t>de diciembre de</w:t>
            </w:r>
            <w:r w:rsidR="00F6586C" w:rsidRPr="004F2EAE">
              <w:rPr>
                <w:szCs w:val="22"/>
                <w:lang w:val="es-ES_tradnl"/>
              </w:rPr>
              <w:t xml:space="preserve"> 20</w:t>
            </w:r>
            <w:r w:rsidR="00FC25F8" w:rsidRPr="004F2EAE">
              <w:rPr>
                <w:szCs w:val="22"/>
                <w:lang w:val="es-ES_tradnl"/>
              </w:rPr>
              <w:t>2</w:t>
            </w:r>
            <w:r w:rsidR="00B26ACD" w:rsidRPr="004F2EAE">
              <w:rPr>
                <w:szCs w:val="22"/>
                <w:lang w:val="es-ES_tradnl"/>
              </w:rPr>
              <w:t>2</w:t>
            </w:r>
          </w:p>
          <w:p w14:paraId="159892DF" w14:textId="77777777" w:rsidR="00C9161D" w:rsidRPr="004F2EAE" w:rsidRDefault="00C9161D" w:rsidP="00176CEE">
            <w:pPr>
              <w:ind w:left="1215"/>
              <w:rPr>
                <w:szCs w:val="22"/>
                <w:lang w:val="es-ES_tradnl"/>
              </w:rPr>
            </w:pPr>
          </w:p>
          <w:p w14:paraId="33740547" w14:textId="77777777" w:rsidR="003308EB" w:rsidRPr="004F2EAE" w:rsidRDefault="003308EB" w:rsidP="00176CEE">
            <w:pPr>
              <w:ind w:left="1215"/>
              <w:rPr>
                <w:szCs w:val="22"/>
                <w:lang w:val="es-ES_tradnl"/>
              </w:rPr>
            </w:pPr>
            <w:r w:rsidRPr="004F2EAE">
              <w:rPr>
                <w:szCs w:val="22"/>
                <w:lang w:val="es-ES_tradnl"/>
              </w:rPr>
              <w:t>ESPAÑOL</w:t>
            </w:r>
          </w:p>
          <w:p w14:paraId="19472D49" w14:textId="680D3906" w:rsidR="00C9161D" w:rsidRPr="004F2EAE" w:rsidRDefault="006B2290" w:rsidP="00176CEE">
            <w:pPr>
              <w:ind w:left="1215"/>
              <w:rPr>
                <w:szCs w:val="22"/>
                <w:lang w:val="es-ES_tradnl"/>
              </w:rPr>
            </w:pPr>
            <w:r w:rsidRPr="004F2EAE">
              <w:rPr>
                <w:szCs w:val="22"/>
                <w:lang w:val="es-ES_tradnl"/>
              </w:rPr>
              <w:t xml:space="preserve">ORIGINAL: </w:t>
            </w:r>
            <w:r w:rsidR="003308EB" w:rsidRPr="004F2EAE">
              <w:rPr>
                <w:szCs w:val="22"/>
                <w:lang w:val="es-ES_tradnl"/>
              </w:rPr>
              <w:t>INGLÉS</w:t>
            </w:r>
          </w:p>
          <w:p w14:paraId="5AA10CCE" w14:textId="77777777" w:rsidR="00C9161D" w:rsidRPr="004F2EAE" w:rsidRDefault="00C9161D">
            <w:pPr>
              <w:rPr>
                <w:lang w:val="es-ES_tradnl"/>
              </w:rPr>
            </w:pPr>
          </w:p>
        </w:tc>
      </w:tr>
    </w:tbl>
    <w:p w14:paraId="10B2A160" w14:textId="77777777" w:rsidR="003308EB" w:rsidRPr="004F2EAE" w:rsidRDefault="003308EB" w:rsidP="003308EB">
      <w:pPr>
        <w:pStyle w:val="meetingname"/>
        <w:ind w:left="284" w:right="3831" w:hanging="284"/>
        <w:jc w:val="left"/>
        <w:rPr>
          <w:kern w:val="22"/>
          <w:lang w:val="es-ES_tradnl"/>
        </w:rPr>
      </w:pPr>
      <w:r w:rsidRPr="004F2EAE">
        <w:rPr>
          <w:snapToGrid w:val="0"/>
          <w:lang w:val="es-ES_tradnl"/>
        </w:rPr>
        <w:t>CONFERENCIA DE LAS PARTES EN EL CONVENIO SOBRE LA DIVERSIDAD BIOLÓGICA QUE ACTÚA COMO REUNIÓN DE LAS PARTES EN EL PROTOCOLO DE NAGOYA SOBRE ACCESO A LOS RECURSOS GENÉTICOS Y PARTICIPACIÓN JUSTA Y EQUITATIVA EN LOS BENEFICIOS QUE SE DERIVEN DE SU UTILIZACIÓN</w:t>
      </w:r>
    </w:p>
    <w:p w14:paraId="2FE58D6F" w14:textId="77777777" w:rsidR="003308EB" w:rsidRPr="004F2EAE" w:rsidRDefault="003308EB" w:rsidP="003308EB">
      <w:pPr>
        <w:ind w:left="284" w:right="3831" w:hanging="284"/>
        <w:jc w:val="left"/>
        <w:rPr>
          <w:snapToGrid w:val="0"/>
          <w:kern w:val="22"/>
          <w:szCs w:val="22"/>
          <w:lang w:val="es-ES_tradnl"/>
        </w:rPr>
      </w:pPr>
      <w:r w:rsidRPr="004F2EAE">
        <w:rPr>
          <w:snapToGrid w:val="0"/>
          <w:lang w:val="es-ES_tradnl"/>
        </w:rPr>
        <w:t>Cuarta reunión - Parte II</w:t>
      </w:r>
    </w:p>
    <w:p w14:paraId="4268D28C" w14:textId="6C865BDB" w:rsidR="003B7BB2" w:rsidRPr="004F2EAE" w:rsidRDefault="003308EB" w:rsidP="003308EB">
      <w:pPr>
        <w:pStyle w:val="Cornernotation"/>
        <w:kinsoku w:val="0"/>
        <w:overflowPunct w:val="0"/>
        <w:autoSpaceDE w:val="0"/>
        <w:autoSpaceDN w:val="0"/>
        <w:ind w:left="227" w:right="3831" w:hanging="227"/>
        <w:rPr>
          <w:snapToGrid w:val="0"/>
          <w:kern w:val="22"/>
          <w:szCs w:val="22"/>
          <w:lang w:val="es-ES_tradnl" w:eastAsia="nb-NO"/>
        </w:rPr>
      </w:pPr>
      <w:r w:rsidRPr="004F2EAE">
        <w:rPr>
          <w:snapToGrid w:val="0"/>
          <w:lang w:val="es-ES_tradnl"/>
        </w:rPr>
        <w:t>Montreal (Canadá), 7-19 de diciembre de 2022</w:t>
      </w:r>
    </w:p>
    <w:p w14:paraId="5ECF7635" w14:textId="49BE39C5" w:rsidR="00C9161D" w:rsidRPr="004F2EAE" w:rsidRDefault="003308EB" w:rsidP="00BA33A0">
      <w:pPr>
        <w:ind w:right="3792"/>
        <w:rPr>
          <w:lang w:val="es-ES_tradnl"/>
        </w:rPr>
      </w:pPr>
      <w:r w:rsidRPr="004F2EAE">
        <w:rPr>
          <w:snapToGrid w:val="0"/>
          <w:kern w:val="22"/>
          <w:szCs w:val="22"/>
          <w:lang w:val="es-ES_tradnl"/>
        </w:rPr>
        <w:t>Tema 7 del programa</w:t>
      </w:r>
    </w:p>
    <w:p w14:paraId="654C6BA0" w14:textId="62D23704" w:rsidR="006F6EAD" w:rsidRPr="004F2EAE" w:rsidRDefault="003308EB" w:rsidP="006F6EAD">
      <w:pPr>
        <w:spacing w:before="120" w:after="240"/>
        <w:jc w:val="center"/>
        <w:rPr>
          <w:b/>
          <w:caps/>
          <w:lang w:val="es-ES_tradnl"/>
        </w:rPr>
      </w:pPr>
      <w:r w:rsidRPr="004F2EAE">
        <w:rPr>
          <w:rFonts w:ascii="Times New Roman Bold" w:hAnsi="Times New Roman Bold"/>
          <w:kern w:val="22"/>
          <w:szCs w:val="22"/>
          <w:lang w:val="es-ES_tradnl"/>
        </w:rPr>
        <w:t>Mecanismo financiero y recursos financieros (artículo 25</w:t>
      </w:r>
      <w:r w:rsidR="006F6EAD" w:rsidRPr="004F2EAE">
        <w:rPr>
          <w:rFonts w:ascii="Times New Roman Bold" w:hAnsi="Times New Roman Bold"/>
          <w:kern w:val="22"/>
          <w:szCs w:val="22"/>
          <w:lang w:val="es-ES_tradnl"/>
        </w:rPr>
        <w:t>)</w:t>
      </w:r>
    </w:p>
    <w:p w14:paraId="3FC9B896" w14:textId="797EDBE3" w:rsidR="006F6EAD" w:rsidRPr="004F2EAE" w:rsidRDefault="003308EB" w:rsidP="006F6EAD">
      <w:pPr>
        <w:spacing w:before="120" w:after="240"/>
        <w:jc w:val="center"/>
        <w:rPr>
          <w:b/>
          <w:szCs w:val="22"/>
          <w:lang w:val="es-ES_tradnl"/>
        </w:rPr>
      </w:pPr>
      <w:r w:rsidRPr="004F2EAE">
        <w:rPr>
          <w:b/>
          <w:lang w:val="es-ES_tradnl"/>
        </w:rPr>
        <w:t xml:space="preserve">Proyecto de decisión presentado por la </w:t>
      </w:r>
      <w:r w:rsidRPr="004F2EAE">
        <w:rPr>
          <w:b/>
          <w:lang w:val="es-ES_tradnl"/>
        </w:rPr>
        <w:t>Presidenta del Grupo de</w:t>
      </w:r>
      <w:r w:rsidR="004F2EAE">
        <w:rPr>
          <w:b/>
          <w:lang w:val="es-ES_tradnl"/>
        </w:rPr>
        <w:t xml:space="preserve"> </w:t>
      </w:r>
      <w:r w:rsidRPr="004F2EAE">
        <w:rPr>
          <w:b/>
          <w:lang w:val="es-ES_tradnl"/>
        </w:rPr>
        <w:t xml:space="preserve">Trabajo </w:t>
      </w:r>
      <w:r w:rsidR="00020166" w:rsidRPr="004F2EAE">
        <w:rPr>
          <w:b/>
          <w:szCs w:val="22"/>
          <w:lang w:val="es-ES_tradnl"/>
        </w:rPr>
        <w:t>II</w:t>
      </w:r>
    </w:p>
    <w:p w14:paraId="38BB2CB5" w14:textId="0BA81A46" w:rsidR="006F6EAD" w:rsidRPr="004F2EAE" w:rsidRDefault="006F6EAD" w:rsidP="006F6EAD">
      <w:pPr>
        <w:pStyle w:val="Prrafodelista"/>
        <w:suppressLineNumbers/>
        <w:suppressAutoHyphens/>
        <w:kinsoku w:val="0"/>
        <w:overflowPunct w:val="0"/>
        <w:autoSpaceDE w:val="0"/>
        <w:autoSpaceDN w:val="0"/>
        <w:snapToGrid w:val="0"/>
        <w:spacing w:before="240" w:after="240" w:line="480" w:lineRule="auto"/>
        <w:ind w:left="0"/>
        <w:jc w:val="center"/>
        <w:outlineLvl w:val="1"/>
        <w:rPr>
          <w:b/>
          <w:bCs/>
          <w:lang w:val="es-ES_tradnl"/>
        </w:rPr>
      </w:pPr>
      <w:bookmarkStart w:id="0" w:name="_Toc118407977"/>
      <w:r w:rsidRPr="004F2EAE">
        <w:rPr>
          <w:b/>
          <w:bCs/>
          <w:lang w:val="es-ES_tradnl"/>
        </w:rPr>
        <w:t>A.</w:t>
      </w:r>
      <w:r w:rsidRPr="004F2EAE">
        <w:rPr>
          <w:b/>
          <w:bCs/>
          <w:lang w:val="es-ES_tradnl"/>
        </w:rPr>
        <w:tab/>
      </w:r>
      <w:bookmarkEnd w:id="0"/>
      <w:r w:rsidR="003308EB" w:rsidRPr="004F2EAE">
        <w:rPr>
          <w:b/>
          <w:lang w:val="es-ES_tradnl"/>
        </w:rPr>
        <w:t>El mecanismo financiero</w:t>
      </w:r>
    </w:p>
    <w:p w14:paraId="7FAEE9E7" w14:textId="557AB990" w:rsidR="006F6EAD" w:rsidRPr="004F2EAE" w:rsidRDefault="003308EB" w:rsidP="006F6EAD">
      <w:pPr>
        <w:pStyle w:val="Prrafodelista"/>
        <w:suppressLineNumbers/>
        <w:suppressAutoHyphens/>
        <w:kinsoku w:val="0"/>
        <w:overflowPunct w:val="0"/>
        <w:autoSpaceDE w:val="0"/>
        <w:autoSpaceDN w:val="0"/>
        <w:snapToGrid w:val="0"/>
        <w:spacing w:before="120"/>
        <w:ind w:left="0" w:firstLine="720"/>
        <w:contextualSpacing w:val="0"/>
        <w:rPr>
          <w:rFonts w:asciiTheme="majorBidi" w:hAnsiTheme="majorBidi" w:cstheme="majorBidi"/>
          <w:i/>
          <w:iCs/>
          <w:lang w:val="es-ES_tradnl"/>
        </w:rPr>
      </w:pPr>
      <w:r w:rsidRPr="004F2EAE">
        <w:rPr>
          <w:rFonts w:asciiTheme="majorBidi" w:hAnsiTheme="majorBidi"/>
          <w:i/>
          <w:lang w:val="es-ES_tradnl"/>
        </w:rPr>
        <w:t>La Conferencia de las Partes que actúa como reunión de las Partes en el Protocolo de Nagoya</w:t>
      </w:r>
    </w:p>
    <w:p w14:paraId="74502E10" w14:textId="2AD6704C" w:rsidR="006F6EAD" w:rsidRPr="004F2EAE" w:rsidRDefault="003308EB" w:rsidP="006F6EAD">
      <w:pPr>
        <w:suppressLineNumbers/>
        <w:suppressAutoHyphens/>
        <w:kinsoku w:val="0"/>
        <w:overflowPunct w:val="0"/>
        <w:autoSpaceDE w:val="0"/>
        <w:autoSpaceDN w:val="0"/>
        <w:snapToGrid w:val="0"/>
        <w:spacing w:before="120"/>
        <w:ind w:firstLine="709"/>
        <w:rPr>
          <w:rFonts w:asciiTheme="majorBidi" w:hAnsiTheme="majorBidi" w:cstheme="majorBidi"/>
          <w:i/>
          <w:iCs/>
          <w:kern w:val="22"/>
          <w:lang w:val="es-ES_tradnl"/>
        </w:rPr>
      </w:pPr>
      <w:r w:rsidRPr="004F2EAE">
        <w:rPr>
          <w:i/>
          <w:iCs/>
          <w:lang w:val="es-ES_tradnl"/>
        </w:rPr>
        <w:t>Habiendo considerado</w:t>
      </w:r>
      <w:r w:rsidRPr="004F2EAE">
        <w:rPr>
          <w:lang w:val="es-ES_tradnl"/>
        </w:rPr>
        <w:t xml:space="preserve"> la información sobre la aplicación del Protocolo de Nagoya proporcionada en el informe del Consejo del Fondo para el Medio Ambiente Mundial y las orientaciones programáticas de la octava reposición</w:t>
      </w:r>
      <w:r w:rsidRPr="004F2EAE">
        <w:rPr>
          <w:rStyle w:val="Refdenotaalpie"/>
          <w:lang w:val="es-ES_tradnl"/>
        </w:rPr>
        <w:footnoteReference w:id="1"/>
      </w:r>
      <w:r w:rsidRPr="004F2EAE">
        <w:rPr>
          <w:lang w:val="es-ES_tradnl"/>
        </w:rPr>
        <w:t>,</w:t>
      </w:r>
    </w:p>
    <w:p w14:paraId="4304126D" w14:textId="151CF513" w:rsidR="006F6EAD" w:rsidRPr="004F2EAE" w:rsidRDefault="006F6EAD" w:rsidP="006F6EAD">
      <w:pPr>
        <w:pStyle w:val="Para1"/>
        <w:numPr>
          <w:ilvl w:val="0"/>
          <w:numId w:val="0"/>
        </w:numPr>
        <w:ind w:firstLine="709"/>
        <w:rPr>
          <w:rFonts w:asciiTheme="majorBidi" w:hAnsiTheme="majorBidi" w:cstheme="majorBidi"/>
          <w:kern w:val="22"/>
          <w:lang w:val="es-ES_tradnl"/>
        </w:rPr>
      </w:pPr>
      <w:r w:rsidRPr="004F2EAE">
        <w:rPr>
          <w:rFonts w:asciiTheme="majorBidi" w:hAnsiTheme="majorBidi" w:cstheme="majorBidi"/>
          <w:kern w:val="22"/>
          <w:lang w:val="es-ES_tradnl"/>
        </w:rPr>
        <w:t>1.</w:t>
      </w:r>
      <w:r w:rsidRPr="004F2EAE">
        <w:rPr>
          <w:rFonts w:asciiTheme="majorBidi" w:hAnsiTheme="majorBidi" w:cstheme="majorBidi"/>
          <w:i/>
          <w:iCs/>
          <w:kern w:val="22"/>
          <w:lang w:val="es-ES_tradnl"/>
        </w:rPr>
        <w:tab/>
      </w:r>
      <w:r w:rsidR="003308EB" w:rsidRPr="004F2EAE">
        <w:rPr>
          <w:i/>
          <w:iCs/>
          <w:lang w:val="es-ES_tradnl"/>
        </w:rPr>
        <w:t>Acoge con satisfacción</w:t>
      </w:r>
      <w:r w:rsidR="003308EB" w:rsidRPr="004F2EAE">
        <w:rPr>
          <w:lang w:val="es-ES_tradnl"/>
        </w:rPr>
        <w:t xml:space="preserve"> la octava reposición del Fondo Fiduciario del Fondo para el Medio Ambiente Mundial y el apoyo que pone a disposición de las Partes para la aplicación del Protocolo de Nagoya, y expresa su agradecimiento a los países que aportaron a la séptima reposición</w:t>
      </w:r>
      <w:r w:rsidRPr="004F2EAE">
        <w:rPr>
          <w:rFonts w:asciiTheme="majorBidi" w:hAnsiTheme="majorBidi" w:cstheme="majorBidi"/>
          <w:kern w:val="22"/>
          <w:lang w:val="es-ES_tradnl"/>
        </w:rPr>
        <w:t>;</w:t>
      </w:r>
    </w:p>
    <w:p w14:paraId="0E43A7C2" w14:textId="0FEEE939" w:rsidR="006F6EAD" w:rsidRPr="004F2EAE" w:rsidRDefault="006F6EAD" w:rsidP="006F6EAD">
      <w:pPr>
        <w:pStyle w:val="Para1"/>
        <w:numPr>
          <w:ilvl w:val="0"/>
          <w:numId w:val="0"/>
        </w:numPr>
        <w:ind w:firstLine="709"/>
        <w:rPr>
          <w:rFonts w:asciiTheme="majorBidi" w:hAnsiTheme="majorBidi" w:cstheme="majorBidi"/>
          <w:kern w:val="22"/>
          <w:lang w:val="es-ES_tradnl"/>
        </w:rPr>
      </w:pPr>
      <w:r w:rsidRPr="004F2EAE">
        <w:rPr>
          <w:rFonts w:asciiTheme="majorBidi" w:hAnsiTheme="majorBidi" w:cstheme="majorBidi"/>
          <w:kern w:val="22"/>
          <w:lang w:val="es-ES_tradnl"/>
        </w:rPr>
        <w:t>2.</w:t>
      </w:r>
      <w:r w:rsidRPr="004F2EAE">
        <w:rPr>
          <w:rFonts w:asciiTheme="majorBidi" w:hAnsiTheme="majorBidi" w:cstheme="majorBidi"/>
          <w:i/>
          <w:iCs/>
          <w:kern w:val="22"/>
          <w:lang w:val="es-ES_tradnl"/>
        </w:rPr>
        <w:tab/>
      </w:r>
      <w:r w:rsidR="003308EB" w:rsidRPr="004F2EAE">
        <w:rPr>
          <w:rFonts w:asciiTheme="majorBidi" w:hAnsiTheme="majorBidi"/>
          <w:i/>
          <w:iCs/>
          <w:lang w:val="es-ES_tradnl"/>
        </w:rPr>
        <w:t>Acoge también con satisfacción</w:t>
      </w:r>
      <w:r w:rsidR="003308EB" w:rsidRPr="004F2EAE">
        <w:rPr>
          <w:rFonts w:asciiTheme="majorBidi" w:hAnsiTheme="majorBidi"/>
          <w:lang w:val="es-ES_tradnl"/>
        </w:rPr>
        <w:t xml:space="preserve"> la Estrategia para el Área Focal de Biodiversidad contenida en las orientaciones programáticas para la octava reposición del Fondo Fiduciario del Fondo para el Medio Ambiente Mundial, que incluye un objetivo referido a la aplicación efectiva del Protocolo de Nagoya</w:t>
      </w:r>
      <w:r w:rsidRPr="004F2EAE">
        <w:rPr>
          <w:rFonts w:asciiTheme="majorBidi" w:hAnsiTheme="majorBidi" w:cstheme="majorBidi"/>
          <w:kern w:val="22"/>
          <w:lang w:val="es-ES_tradnl"/>
        </w:rPr>
        <w:t>;</w:t>
      </w:r>
    </w:p>
    <w:p w14:paraId="54876DE1" w14:textId="57F56B42" w:rsidR="006F6EAD" w:rsidRPr="004F2EAE" w:rsidRDefault="006F6EAD" w:rsidP="006F6EAD">
      <w:pPr>
        <w:pStyle w:val="Para1"/>
        <w:numPr>
          <w:ilvl w:val="0"/>
          <w:numId w:val="0"/>
        </w:numPr>
        <w:ind w:firstLine="709"/>
        <w:rPr>
          <w:rFonts w:asciiTheme="majorBidi" w:hAnsiTheme="majorBidi" w:cstheme="majorBidi"/>
          <w:kern w:val="22"/>
          <w:lang w:val="es-ES_tradnl"/>
        </w:rPr>
      </w:pPr>
      <w:r w:rsidRPr="004F2EAE">
        <w:rPr>
          <w:rFonts w:asciiTheme="majorBidi" w:hAnsiTheme="majorBidi" w:cstheme="majorBidi"/>
          <w:kern w:val="22"/>
          <w:lang w:val="es-ES_tradnl"/>
        </w:rPr>
        <w:t>3</w:t>
      </w:r>
      <w:r w:rsidRPr="004F2EAE">
        <w:rPr>
          <w:rFonts w:asciiTheme="majorBidi" w:hAnsiTheme="majorBidi" w:cstheme="majorBidi"/>
          <w:i/>
          <w:iCs/>
          <w:kern w:val="22"/>
          <w:lang w:val="es-ES_tradnl"/>
        </w:rPr>
        <w:t>.</w:t>
      </w:r>
      <w:r w:rsidRPr="004F2EAE">
        <w:rPr>
          <w:rFonts w:asciiTheme="majorBidi" w:hAnsiTheme="majorBidi" w:cstheme="majorBidi"/>
          <w:i/>
          <w:iCs/>
          <w:kern w:val="22"/>
          <w:lang w:val="es-ES_tradnl"/>
        </w:rPr>
        <w:tab/>
      </w:r>
      <w:r w:rsidR="003308EB" w:rsidRPr="004F2EAE">
        <w:rPr>
          <w:rFonts w:asciiTheme="majorBidi" w:hAnsiTheme="majorBidi"/>
          <w:i/>
          <w:iCs/>
          <w:lang w:val="es-ES_tradnl"/>
        </w:rPr>
        <w:t>Insta</w:t>
      </w:r>
      <w:r w:rsidR="003308EB" w:rsidRPr="004F2EAE">
        <w:rPr>
          <w:rFonts w:asciiTheme="majorBidi" w:hAnsiTheme="majorBidi"/>
          <w:lang w:val="es-ES_tradnl"/>
        </w:rPr>
        <w:t xml:space="preserve"> a las Partes que reúnen las condiciones a dar prioridad a los proyectos de acceso y participación en los beneficios en la programación de sus asignaciones nacionales para la octava reposición según el Sistema para la Asignación Transparente de Recursos</w:t>
      </w:r>
      <w:r w:rsidRPr="004F2EAE">
        <w:rPr>
          <w:rFonts w:asciiTheme="majorBidi" w:hAnsiTheme="majorBidi" w:cstheme="majorBidi"/>
          <w:kern w:val="22"/>
          <w:lang w:val="es-ES_tradnl"/>
        </w:rPr>
        <w:t>;</w:t>
      </w:r>
    </w:p>
    <w:p w14:paraId="6A8F379D" w14:textId="53213871" w:rsidR="006F6EAD" w:rsidRPr="004F2EAE" w:rsidRDefault="006F6EAD" w:rsidP="006F6EAD">
      <w:pPr>
        <w:pStyle w:val="Para1"/>
        <w:numPr>
          <w:ilvl w:val="0"/>
          <w:numId w:val="0"/>
        </w:numPr>
        <w:ind w:firstLine="709"/>
        <w:rPr>
          <w:rFonts w:asciiTheme="majorBidi" w:hAnsiTheme="majorBidi" w:cstheme="majorBidi"/>
          <w:kern w:val="22"/>
          <w:lang w:val="es-ES_tradnl"/>
        </w:rPr>
      </w:pPr>
      <w:r w:rsidRPr="004F2EAE">
        <w:rPr>
          <w:rFonts w:asciiTheme="majorBidi" w:hAnsiTheme="majorBidi" w:cstheme="majorBidi"/>
          <w:kern w:val="22"/>
          <w:lang w:val="es-ES_tradnl"/>
        </w:rPr>
        <w:t>4.</w:t>
      </w:r>
      <w:r w:rsidRPr="004F2EAE">
        <w:rPr>
          <w:rFonts w:asciiTheme="majorBidi" w:hAnsiTheme="majorBidi" w:cstheme="majorBidi"/>
          <w:i/>
          <w:iCs/>
          <w:kern w:val="22"/>
          <w:lang w:val="es-ES_tradnl"/>
        </w:rPr>
        <w:tab/>
      </w:r>
      <w:r w:rsidR="003308EB" w:rsidRPr="004F2EAE">
        <w:rPr>
          <w:rFonts w:asciiTheme="majorBidi" w:hAnsiTheme="majorBidi"/>
          <w:i/>
          <w:iCs/>
          <w:lang w:val="es-ES_tradnl"/>
        </w:rPr>
        <w:t>Alienta</w:t>
      </w:r>
      <w:r w:rsidR="003308EB" w:rsidRPr="004F2EAE">
        <w:rPr>
          <w:rFonts w:asciiTheme="majorBidi" w:hAnsiTheme="majorBidi"/>
          <w:lang w:val="es-ES_tradnl"/>
        </w:rPr>
        <w:t xml:space="preserve"> a las Partes a incorporar actividades de acceso y participación en los beneficios en proyectos desarrollados bajo otros objetivos del área focal de biodiversidad, los programas integrados y programas mundiales pertinentes de las orientaciones programáticas para la octava reposición del Fondo Fiduciario del Fondo para el Medio Ambiente Mundial</w:t>
      </w:r>
      <w:r w:rsidRPr="004F2EAE">
        <w:rPr>
          <w:rFonts w:asciiTheme="majorBidi" w:hAnsiTheme="majorBidi" w:cstheme="majorBidi"/>
          <w:kern w:val="22"/>
          <w:lang w:val="es-ES_tradnl"/>
        </w:rPr>
        <w:t>;</w:t>
      </w:r>
    </w:p>
    <w:p w14:paraId="13556AF0" w14:textId="764B5E51" w:rsidR="006F6EAD" w:rsidRPr="004F2EAE" w:rsidRDefault="006F6EAD" w:rsidP="006F6EAD">
      <w:pPr>
        <w:pStyle w:val="Para1"/>
        <w:numPr>
          <w:ilvl w:val="0"/>
          <w:numId w:val="0"/>
        </w:numPr>
        <w:ind w:firstLine="709"/>
        <w:rPr>
          <w:rFonts w:asciiTheme="majorBidi" w:hAnsiTheme="majorBidi" w:cstheme="majorBidi"/>
          <w:kern w:val="22"/>
          <w:lang w:val="es-ES_tradnl"/>
        </w:rPr>
      </w:pPr>
      <w:r w:rsidRPr="004F2EAE">
        <w:rPr>
          <w:rFonts w:asciiTheme="majorBidi" w:hAnsiTheme="majorBidi" w:cstheme="majorBidi"/>
          <w:kern w:val="22"/>
          <w:lang w:val="es-ES_tradnl"/>
        </w:rPr>
        <w:t>5.</w:t>
      </w:r>
      <w:r w:rsidRPr="004F2EAE">
        <w:rPr>
          <w:rFonts w:asciiTheme="majorBidi" w:hAnsiTheme="majorBidi" w:cstheme="majorBidi"/>
          <w:kern w:val="22"/>
          <w:lang w:val="es-ES_tradnl"/>
        </w:rPr>
        <w:tab/>
      </w:r>
      <w:r w:rsidR="003308EB" w:rsidRPr="004F2EAE">
        <w:rPr>
          <w:rFonts w:asciiTheme="majorBidi" w:hAnsiTheme="majorBidi"/>
          <w:i/>
          <w:iCs/>
          <w:lang w:val="es-ES_tradnl"/>
        </w:rPr>
        <w:t>Pide</w:t>
      </w:r>
      <w:r w:rsidR="003308EB" w:rsidRPr="004F2EAE">
        <w:rPr>
          <w:rFonts w:asciiTheme="majorBidi" w:hAnsiTheme="majorBidi"/>
          <w:lang w:val="es-ES_tradnl"/>
        </w:rPr>
        <w:t xml:space="preserve"> a la Secretaria Ejecutiva que proporcione información sobre oportunidades de financiación en apoyo de la ejecución de actividades relacionadas con el acceso y la participación en los </w:t>
      </w:r>
      <w:r w:rsidR="003308EB" w:rsidRPr="004F2EAE">
        <w:rPr>
          <w:rFonts w:asciiTheme="majorBidi" w:hAnsiTheme="majorBidi"/>
          <w:lang w:val="es-ES_tradnl"/>
        </w:rPr>
        <w:lastRenderedPageBreak/>
        <w:t>beneficios en el marco de la octava reposición de recursos del Fondo Fiduciario del Fondo para el Medio Ambiente Mundial para las Partes que reúnen las condiciones</w:t>
      </w:r>
      <w:r w:rsidRPr="004F2EAE">
        <w:rPr>
          <w:rFonts w:asciiTheme="majorBidi" w:hAnsiTheme="majorBidi" w:cstheme="majorBidi"/>
          <w:kern w:val="22"/>
          <w:lang w:val="es-ES_tradnl"/>
        </w:rPr>
        <w:t>;</w:t>
      </w:r>
    </w:p>
    <w:p w14:paraId="4EF4380D" w14:textId="7A056A55" w:rsidR="006F6EAD" w:rsidRPr="004F2EAE" w:rsidRDefault="006F6EAD" w:rsidP="006F6EAD">
      <w:pPr>
        <w:pStyle w:val="Para1"/>
        <w:numPr>
          <w:ilvl w:val="0"/>
          <w:numId w:val="0"/>
        </w:numPr>
        <w:ind w:firstLine="709"/>
        <w:rPr>
          <w:rFonts w:asciiTheme="majorBidi" w:hAnsiTheme="majorBidi" w:cstheme="majorBidi"/>
          <w:kern w:val="22"/>
          <w:lang w:val="es-ES_tradnl"/>
        </w:rPr>
      </w:pPr>
      <w:r w:rsidRPr="004F2EAE">
        <w:rPr>
          <w:rFonts w:asciiTheme="majorBidi" w:hAnsiTheme="majorBidi" w:cstheme="majorBidi"/>
          <w:kern w:val="22"/>
          <w:lang w:val="es-ES_tradnl"/>
        </w:rPr>
        <w:t>6.</w:t>
      </w:r>
      <w:r w:rsidRPr="004F2EAE">
        <w:rPr>
          <w:rFonts w:asciiTheme="majorBidi" w:hAnsiTheme="majorBidi" w:cstheme="majorBidi"/>
          <w:kern w:val="22"/>
          <w:lang w:val="es-ES_tradnl"/>
        </w:rPr>
        <w:tab/>
      </w:r>
      <w:r w:rsidR="003308EB" w:rsidRPr="004F2EAE">
        <w:rPr>
          <w:rFonts w:asciiTheme="majorBidi" w:hAnsiTheme="majorBidi"/>
          <w:i/>
          <w:iCs/>
          <w:lang w:val="es-ES_tradnl"/>
        </w:rPr>
        <w:t>Recomienda</w:t>
      </w:r>
      <w:r w:rsidR="003308EB" w:rsidRPr="004F2EAE">
        <w:rPr>
          <w:rFonts w:asciiTheme="majorBidi" w:hAnsiTheme="majorBidi"/>
          <w:lang w:val="es-ES_tradnl"/>
        </w:rPr>
        <w:t xml:space="preserve"> a la Conferencia de las Partes que en su 15ª reunión incluya los siguientes elementos en el marco cuatrienal (2022-2026) de prioridades programáticas orientado a la obtención de resultados para el octavo período de reposición del Fondo Fiduciario del Fondo para el Medio Ambiente Mundial</w:t>
      </w:r>
      <w:r w:rsidRPr="004F2EAE">
        <w:rPr>
          <w:rFonts w:asciiTheme="majorBidi" w:hAnsiTheme="majorBidi" w:cstheme="majorBidi"/>
          <w:kern w:val="22"/>
          <w:lang w:val="es-ES_tradnl"/>
        </w:rPr>
        <w:t xml:space="preserve">: </w:t>
      </w:r>
    </w:p>
    <w:p w14:paraId="0A1733C7" w14:textId="34AF28F7" w:rsidR="006F6EAD" w:rsidRPr="004F2EAE" w:rsidRDefault="006F6EAD" w:rsidP="006F6EAD">
      <w:pPr>
        <w:pStyle w:val="Para1"/>
        <w:numPr>
          <w:ilvl w:val="0"/>
          <w:numId w:val="0"/>
        </w:numPr>
        <w:ind w:firstLine="709"/>
        <w:rPr>
          <w:rFonts w:asciiTheme="majorBidi" w:hAnsiTheme="majorBidi" w:cstheme="majorBidi"/>
          <w:kern w:val="22"/>
          <w:lang w:val="es-ES_tradnl"/>
        </w:rPr>
      </w:pPr>
      <w:r w:rsidRPr="004F2EAE">
        <w:rPr>
          <w:lang w:val="es-ES_tradnl"/>
        </w:rPr>
        <w:t xml:space="preserve">a) </w:t>
      </w:r>
      <w:r w:rsidRPr="004F2EAE">
        <w:rPr>
          <w:lang w:val="es-ES_tradnl"/>
        </w:rPr>
        <w:tab/>
      </w:r>
      <w:r w:rsidR="00F93D61" w:rsidRPr="004F2EAE">
        <w:rPr>
          <w:lang w:val="es-ES_tradnl"/>
        </w:rPr>
        <w:t>Prioridades específicas para la creación sostenida de capacidad en apoyo a la aplicación del Protocolo de Nagoya</w:t>
      </w:r>
      <w:r w:rsidR="00F93D61" w:rsidRPr="004F2EAE">
        <w:rPr>
          <w:rStyle w:val="Refdenotaalpie"/>
          <w:lang w:val="es-ES_tradnl"/>
        </w:rPr>
        <w:footnoteReference w:id="2"/>
      </w:r>
      <w:r w:rsidR="00F93D61" w:rsidRPr="004F2EAE">
        <w:rPr>
          <w:lang w:val="es-ES_tradnl"/>
        </w:rPr>
        <w:t>;</w:t>
      </w:r>
      <w:r w:rsidRPr="004F2EAE">
        <w:rPr>
          <w:vertAlign w:val="superscript"/>
          <w:lang w:val="es-ES_tradnl"/>
        </w:rPr>
        <w:t xml:space="preserve"> </w:t>
      </w:r>
    </w:p>
    <w:p w14:paraId="3729FFBB" w14:textId="6704D9E7" w:rsidR="006F6EAD" w:rsidRPr="004F2EAE" w:rsidRDefault="006F6EAD" w:rsidP="006F6EAD">
      <w:pPr>
        <w:pStyle w:val="Para1"/>
        <w:numPr>
          <w:ilvl w:val="0"/>
          <w:numId w:val="0"/>
        </w:numPr>
        <w:ind w:firstLine="709"/>
        <w:rPr>
          <w:rFonts w:asciiTheme="majorBidi" w:hAnsiTheme="majorBidi" w:cstheme="majorBidi"/>
          <w:kern w:val="22"/>
          <w:lang w:val="es-ES_tradnl"/>
        </w:rPr>
      </w:pPr>
      <w:r w:rsidRPr="004F2EAE">
        <w:rPr>
          <w:rFonts w:asciiTheme="majorBidi" w:hAnsiTheme="majorBidi" w:cstheme="majorBidi"/>
          <w:kern w:val="22"/>
          <w:lang w:val="es-ES_tradnl"/>
        </w:rPr>
        <w:t xml:space="preserve">b) </w:t>
      </w:r>
      <w:r w:rsidRPr="004F2EAE">
        <w:rPr>
          <w:rFonts w:asciiTheme="majorBidi" w:hAnsiTheme="majorBidi" w:cstheme="majorBidi"/>
          <w:kern w:val="22"/>
          <w:lang w:val="es-ES_tradnl"/>
        </w:rPr>
        <w:tab/>
      </w:r>
      <w:r w:rsidR="00F93D61" w:rsidRPr="004F2EAE">
        <w:rPr>
          <w:rFonts w:asciiTheme="majorBidi" w:hAnsiTheme="majorBidi"/>
          <w:lang w:val="es-ES_tradnl"/>
        </w:rPr>
        <w:t xml:space="preserve">Apoyo para la integración y la incorporación del acceso y la participación en los beneficios </w:t>
      </w:r>
      <w:r w:rsidR="00F93D61" w:rsidRPr="004F2EAE">
        <w:rPr>
          <w:rFonts w:asciiTheme="majorBidi" w:hAnsiTheme="majorBidi"/>
          <w:lang w:val="es-ES_tradnl"/>
        </w:rPr>
        <w:t>derivados de los recursos genéticos y los conocimientos tradicionales asociados</w:t>
      </w:r>
      <w:r w:rsidR="004F2EAE">
        <w:rPr>
          <w:rFonts w:asciiTheme="majorBidi" w:hAnsiTheme="majorBidi"/>
          <w:lang w:val="es-ES_tradnl"/>
        </w:rPr>
        <w:t xml:space="preserve"> </w:t>
      </w:r>
      <w:r w:rsidR="00F93D61" w:rsidRPr="004F2EAE">
        <w:rPr>
          <w:rFonts w:asciiTheme="majorBidi" w:hAnsiTheme="majorBidi"/>
          <w:lang w:val="es-ES_tradnl"/>
        </w:rPr>
        <w:t>a dichos</w:t>
      </w:r>
      <w:r w:rsidR="004F2EAE">
        <w:rPr>
          <w:rFonts w:asciiTheme="majorBidi" w:hAnsiTheme="majorBidi"/>
          <w:lang w:val="es-ES_tradnl"/>
        </w:rPr>
        <w:t xml:space="preserve"> </w:t>
      </w:r>
      <w:r w:rsidR="00F93D61" w:rsidRPr="004F2EAE">
        <w:rPr>
          <w:rFonts w:asciiTheme="majorBidi" w:hAnsiTheme="majorBidi"/>
          <w:lang w:val="es-ES_tradnl"/>
        </w:rPr>
        <w:t xml:space="preserve">recursos </w:t>
      </w:r>
      <w:r w:rsidR="00F93D61" w:rsidRPr="004F2EAE">
        <w:rPr>
          <w:rFonts w:asciiTheme="majorBidi" w:hAnsiTheme="majorBidi"/>
          <w:lang w:val="es-ES_tradnl"/>
        </w:rPr>
        <w:t>en las políticas y actividades relacionadas con la diversidad biológica y el desarrollo sostenible</w:t>
      </w:r>
      <w:r w:rsidRPr="004F2EAE">
        <w:rPr>
          <w:rFonts w:asciiTheme="majorBidi" w:hAnsiTheme="majorBidi" w:cstheme="majorBidi"/>
          <w:kern w:val="22"/>
          <w:lang w:val="es-ES_tradnl"/>
        </w:rPr>
        <w:t>;</w:t>
      </w:r>
    </w:p>
    <w:p w14:paraId="03299138" w14:textId="20887A4A" w:rsidR="00F93D61" w:rsidRPr="004F2EAE" w:rsidRDefault="006F6EAD" w:rsidP="006F6EAD">
      <w:pPr>
        <w:pStyle w:val="Para1"/>
        <w:numPr>
          <w:ilvl w:val="0"/>
          <w:numId w:val="0"/>
        </w:numPr>
        <w:ind w:firstLine="709"/>
        <w:rPr>
          <w:rFonts w:asciiTheme="majorBidi" w:hAnsiTheme="majorBidi" w:cstheme="majorBidi"/>
          <w:kern w:val="22"/>
          <w:lang w:val="es-ES_tradnl"/>
        </w:rPr>
      </w:pPr>
      <w:r w:rsidRPr="004F2EAE">
        <w:rPr>
          <w:rFonts w:asciiTheme="majorBidi" w:hAnsiTheme="majorBidi" w:cstheme="majorBidi"/>
          <w:kern w:val="22"/>
          <w:lang w:val="es-ES_tradnl"/>
        </w:rPr>
        <w:t xml:space="preserve">c) </w:t>
      </w:r>
      <w:r w:rsidRPr="004F2EAE">
        <w:rPr>
          <w:rFonts w:asciiTheme="majorBidi" w:hAnsiTheme="majorBidi" w:cstheme="majorBidi"/>
          <w:kern w:val="22"/>
          <w:lang w:val="es-ES_tradnl"/>
        </w:rPr>
        <w:tab/>
      </w:r>
      <w:r w:rsidR="00F93D61" w:rsidRPr="004F2EAE">
        <w:rPr>
          <w:rFonts w:asciiTheme="majorBidi" w:hAnsiTheme="majorBidi"/>
          <w:lang w:val="es-ES_tradnl"/>
        </w:rPr>
        <w:t>Apoyo destinado a desarrollar y mantener capacidades institucionales duraderas para la gestión, el seguimiento y la evaluación de marcos nacionales de acceso y participación en los beneficios</w:t>
      </w:r>
      <w:r w:rsidRPr="004F2EAE">
        <w:rPr>
          <w:rFonts w:asciiTheme="majorBidi" w:hAnsiTheme="majorBidi" w:cstheme="majorBidi"/>
          <w:kern w:val="22"/>
          <w:lang w:val="es-ES_tradnl"/>
        </w:rPr>
        <w:t>;</w:t>
      </w:r>
    </w:p>
    <w:p w14:paraId="1D650B94" w14:textId="40284DE2" w:rsidR="006F6EAD" w:rsidRPr="004F2EAE" w:rsidRDefault="006F6EAD" w:rsidP="006F6EAD">
      <w:pPr>
        <w:pStyle w:val="Para1"/>
        <w:numPr>
          <w:ilvl w:val="0"/>
          <w:numId w:val="0"/>
        </w:numPr>
        <w:ind w:firstLine="709"/>
        <w:rPr>
          <w:rFonts w:asciiTheme="majorBidi" w:hAnsiTheme="majorBidi" w:cstheme="majorBidi"/>
          <w:kern w:val="22"/>
          <w:lang w:val="es-ES_tradnl"/>
        </w:rPr>
      </w:pPr>
      <w:r w:rsidRPr="004F2EAE">
        <w:rPr>
          <w:rFonts w:asciiTheme="majorBidi" w:hAnsiTheme="majorBidi" w:cstheme="majorBidi"/>
          <w:kern w:val="22"/>
          <w:lang w:val="es-ES_tradnl"/>
        </w:rPr>
        <w:t>7.</w:t>
      </w:r>
      <w:r w:rsidRPr="004F2EAE">
        <w:rPr>
          <w:rFonts w:asciiTheme="majorBidi" w:hAnsiTheme="majorBidi" w:cstheme="majorBidi"/>
          <w:kern w:val="22"/>
          <w:lang w:val="es-ES_tradnl"/>
        </w:rPr>
        <w:tab/>
      </w:r>
      <w:r w:rsidR="00F93D61" w:rsidRPr="004F2EAE">
        <w:rPr>
          <w:rFonts w:asciiTheme="majorBidi" w:hAnsiTheme="majorBidi"/>
          <w:i/>
          <w:iCs/>
          <w:lang w:val="es-ES_tradnl"/>
        </w:rPr>
        <w:t>Alienta</w:t>
      </w:r>
      <w:r w:rsidR="00F93D61" w:rsidRPr="004F2EAE">
        <w:rPr>
          <w:rFonts w:asciiTheme="majorBidi" w:hAnsiTheme="majorBidi"/>
          <w:lang w:val="es-ES_tradnl"/>
        </w:rPr>
        <w:t xml:space="preserve"> a las Partes a cooperar a nivel mundial, regional y subregional y </w:t>
      </w:r>
      <w:r w:rsidR="00F93D61" w:rsidRPr="004F2EAE">
        <w:rPr>
          <w:rFonts w:asciiTheme="majorBidi" w:hAnsiTheme="majorBidi"/>
          <w:i/>
          <w:iCs/>
          <w:lang w:val="es-ES_tradnl"/>
        </w:rPr>
        <w:t>recomienda</w:t>
      </w:r>
      <w:r w:rsidR="00F93D61" w:rsidRPr="004F2EAE">
        <w:rPr>
          <w:rFonts w:asciiTheme="majorBidi" w:hAnsiTheme="majorBidi"/>
          <w:lang w:val="es-ES_tradnl"/>
        </w:rPr>
        <w:t xml:space="preserve"> a la Conferencia de las Partes que solicite al Fondo para el Medio Ambiente Mundial que continúe prestando y mejorando el apoyo para proyectos conjuntos</w:t>
      </w:r>
      <w:r w:rsidR="00F93D61" w:rsidRPr="004F2EAE">
        <w:rPr>
          <w:rFonts w:asciiTheme="majorBidi" w:hAnsiTheme="majorBidi"/>
          <w:lang w:val="es-ES_tradnl"/>
        </w:rPr>
        <w:t xml:space="preserve"> de ámbito mundial</w:t>
      </w:r>
      <w:r w:rsidR="004F2EAE">
        <w:rPr>
          <w:rFonts w:asciiTheme="majorBidi" w:hAnsiTheme="majorBidi"/>
          <w:lang w:val="es-ES_tradnl"/>
        </w:rPr>
        <w:t>,</w:t>
      </w:r>
      <w:r w:rsidR="00F93D61" w:rsidRPr="004F2EAE">
        <w:rPr>
          <w:rFonts w:asciiTheme="majorBidi" w:hAnsiTheme="majorBidi"/>
          <w:lang w:val="es-ES_tradnl"/>
        </w:rPr>
        <w:t xml:space="preserve"> regional o nacional</w:t>
      </w:r>
      <w:r w:rsidR="00F93D61" w:rsidRPr="004F2EAE">
        <w:rPr>
          <w:rFonts w:asciiTheme="majorBidi" w:hAnsiTheme="majorBidi"/>
          <w:lang w:val="es-ES_tradnl"/>
        </w:rPr>
        <w:t xml:space="preserve"> a fin de maximizar sinergias y oportunidades para compartir recursos, información, experiencias y conocimientos especializados de manera eficaz en función de los costos</w:t>
      </w:r>
      <w:r w:rsidRPr="004F2EAE">
        <w:rPr>
          <w:rFonts w:asciiTheme="majorBidi" w:hAnsiTheme="majorBidi" w:cstheme="majorBidi"/>
          <w:kern w:val="22"/>
          <w:lang w:val="es-ES_tradnl"/>
        </w:rPr>
        <w:t>;</w:t>
      </w:r>
    </w:p>
    <w:p w14:paraId="4879E02B" w14:textId="2A540CEE" w:rsidR="006F6EAD" w:rsidRPr="004F2EAE" w:rsidRDefault="006F6EAD" w:rsidP="006F6EAD">
      <w:pPr>
        <w:pStyle w:val="Para1"/>
        <w:numPr>
          <w:ilvl w:val="0"/>
          <w:numId w:val="0"/>
        </w:numPr>
        <w:ind w:firstLine="709"/>
        <w:rPr>
          <w:rFonts w:asciiTheme="majorBidi" w:hAnsiTheme="majorBidi" w:cstheme="majorBidi"/>
          <w:lang w:val="es-ES_tradnl"/>
        </w:rPr>
      </w:pPr>
      <w:r w:rsidRPr="004F2EAE">
        <w:rPr>
          <w:rFonts w:asciiTheme="majorBidi" w:hAnsiTheme="majorBidi" w:cstheme="majorBidi"/>
          <w:kern w:val="22"/>
          <w:lang w:val="es-ES_tradnl"/>
        </w:rPr>
        <w:t>8.</w:t>
      </w:r>
      <w:r w:rsidRPr="004F2EAE">
        <w:rPr>
          <w:rFonts w:asciiTheme="majorBidi" w:hAnsiTheme="majorBidi" w:cstheme="majorBidi"/>
          <w:kern w:val="22"/>
          <w:lang w:val="es-ES_tradnl"/>
        </w:rPr>
        <w:tab/>
      </w:r>
      <w:r w:rsidR="00F93D61" w:rsidRPr="004F2EAE">
        <w:rPr>
          <w:rFonts w:asciiTheme="majorBidi" w:hAnsiTheme="majorBidi"/>
          <w:i/>
          <w:iCs/>
          <w:lang w:val="es-ES_tradnl"/>
        </w:rPr>
        <w:t>Recomienda</w:t>
      </w:r>
      <w:r w:rsidR="00F93D61" w:rsidRPr="004F2EAE">
        <w:rPr>
          <w:rFonts w:asciiTheme="majorBidi" w:hAnsiTheme="majorBidi"/>
          <w:lang w:val="es-ES_tradnl"/>
        </w:rPr>
        <w:t xml:space="preserve"> a la Conferencia de las Partes que, al adoptar orientación para el mecanismo financiero, invite al Fondo para el Medio Ambiente Mundial a que ponga oportunamente recursos financieros a disposición de las Partes que reúnan las condiciones con la finalidad de prestarles asistencia en el cumplimiento de la obligación de presentar informes con arreglo a lo dispuesto en el Protocolo</w:t>
      </w:r>
      <w:r w:rsidRPr="004F2EAE">
        <w:rPr>
          <w:rFonts w:asciiTheme="majorBidi" w:hAnsiTheme="majorBidi" w:cstheme="majorBidi"/>
          <w:kern w:val="22"/>
          <w:lang w:val="es-ES_tradnl"/>
        </w:rPr>
        <w:t>;</w:t>
      </w:r>
    </w:p>
    <w:p w14:paraId="06999C54" w14:textId="47EF50FC" w:rsidR="006F6EAD" w:rsidRPr="004F2EAE" w:rsidRDefault="006F6EAD" w:rsidP="006F6EAD">
      <w:pPr>
        <w:pStyle w:val="Para1"/>
        <w:numPr>
          <w:ilvl w:val="0"/>
          <w:numId w:val="0"/>
        </w:numPr>
        <w:ind w:firstLine="709"/>
        <w:rPr>
          <w:rFonts w:asciiTheme="majorBidi" w:hAnsiTheme="majorBidi" w:cstheme="majorBidi"/>
          <w:lang w:val="es-ES_tradnl"/>
        </w:rPr>
      </w:pPr>
      <w:r w:rsidRPr="004F2EAE">
        <w:rPr>
          <w:rFonts w:asciiTheme="majorBidi" w:hAnsiTheme="majorBidi" w:cstheme="majorBidi"/>
          <w:lang w:val="es-ES_tradnl"/>
        </w:rPr>
        <w:t xml:space="preserve">9. </w:t>
      </w:r>
      <w:r w:rsidRPr="004F2EAE">
        <w:rPr>
          <w:rFonts w:asciiTheme="majorBidi" w:hAnsiTheme="majorBidi" w:cstheme="majorBidi"/>
          <w:lang w:val="es-ES_tradnl"/>
        </w:rPr>
        <w:tab/>
      </w:r>
      <w:r w:rsidR="004F2EAE" w:rsidRPr="004F2EAE">
        <w:rPr>
          <w:rFonts w:asciiTheme="majorBidi" w:hAnsiTheme="majorBidi"/>
          <w:i/>
          <w:iCs/>
          <w:lang w:val="es-ES_tradnl"/>
        </w:rPr>
        <w:t>Invita</w:t>
      </w:r>
      <w:r w:rsidR="004F2EAE" w:rsidRPr="004F2EAE">
        <w:rPr>
          <w:rFonts w:asciiTheme="majorBidi" w:hAnsiTheme="majorBidi"/>
          <w:lang w:val="es-ES_tradnl"/>
        </w:rPr>
        <w:t xml:space="preserve"> a las Partes en el Protocolo de Nagoya a participar activamente en el sexto examen de la eficacia del mecanismo financiero en el marco del Convenio</w:t>
      </w:r>
      <w:r w:rsidRPr="004F2EAE">
        <w:rPr>
          <w:rFonts w:asciiTheme="majorBidi" w:hAnsiTheme="majorBidi" w:cstheme="majorBidi"/>
          <w:lang w:val="es-ES_tradnl"/>
        </w:rPr>
        <w:t>;</w:t>
      </w:r>
    </w:p>
    <w:p w14:paraId="4E0EF9AA" w14:textId="36598162" w:rsidR="006F6EAD" w:rsidRPr="004F2EAE" w:rsidRDefault="006F6EAD" w:rsidP="006F6EAD">
      <w:pPr>
        <w:pStyle w:val="Para1"/>
        <w:numPr>
          <w:ilvl w:val="0"/>
          <w:numId w:val="0"/>
        </w:numPr>
        <w:ind w:firstLine="709"/>
        <w:rPr>
          <w:rFonts w:asciiTheme="majorBidi" w:hAnsiTheme="majorBidi" w:cstheme="majorBidi"/>
          <w:lang w:val="es-ES_tradnl"/>
        </w:rPr>
      </w:pPr>
      <w:r w:rsidRPr="004F2EAE">
        <w:rPr>
          <w:rFonts w:asciiTheme="majorBidi" w:hAnsiTheme="majorBidi" w:cstheme="majorBidi"/>
          <w:lang w:val="es-ES_tradnl"/>
        </w:rPr>
        <w:t>10.</w:t>
      </w:r>
      <w:r w:rsidRPr="004F2EAE">
        <w:rPr>
          <w:lang w:val="es-ES_tradnl"/>
        </w:rPr>
        <w:tab/>
      </w:r>
      <w:r w:rsidR="004F2EAE" w:rsidRPr="004F2EAE">
        <w:rPr>
          <w:rFonts w:asciiTheme="majorBidi" w:hAnsiTheme="majorBidi"/>
          <w:i/>
          <w:iCs/>
          <w:lang w:val="es-ES_tradnl"/>
        </w:rPr>
        <w:t>Pide</w:t>
      </w:r>
      <w:r w:rsidR="004F2EAE" w:rsidRPr="004F2EAE">
        <w:rPr>
          <w:rFonts w:asciiTheme="majorBidi" w:hAnsiTheme="majorBidi"/>
          <w:lang w:val="es-ES_tradnl"/>
        </w:rPr>
        <w:t xml:space="preserve"> a la Secretaria Ejecutiva que, con sujeción a la disponibilidad de recursos, en el contexto del sexto examen de la eficacia del mecanismo financiero, recopile opiniones e información de las Partes que reúnan las condiciones sobre sus experiencias y lecciones aprendidas en el acceso y la utilización de fondos del mecanismo financiero para la aplicación del Protocolo de Nagoya, incluida información sobre desafíos en el acceso y la utilización de financiación del Fondo para el Medio Ambiente Mundial, y las razones subyacentes, así como sobre posibles obstáculos a la colaboración regional</w:t>
      </w:r>
      <w:r w:rsidRPr="004F2EAE">
        <w:rPr>
          <w:rFonts w:asciiTheme="majorBidi" w:hAnsiTheme="majorBidi" w:cstheme="majorBidi"/>
          <w:lang w:val="es-ES_tradnl"/>
        </w:rPr>
        <w:t>;</w:t>
      </w:r>
    </w:p>
    <w:p w14:paraId="2F8CBC9C" w14:textId="77777777" w:rsidR="006F6EAD" w:rsidRPr="004F2EAE" w:rsidRDefault="006F6EAD" w:rsidP="006F6EAD">
      <w:pPr>
        <w:pStyle w:val="Prrafodelista"/>
        <w:keepNext/>
        <w:spacing w:before="120"/>
        <w:ind w:left="0"/>
        <w:jc w:val="center"/>
        <w:rPr>
          <w:b/>
          <w:bCs/>
          <w:spacing w:val="-6"/>
          <w:kern w:val="22"/>
          <w:sz w:val="20"/>
          <w:szCs w:val="20"/>
          <w:highlight w:val="yellow"/>
          <w:lang w:val="es-ES_tradnl"/>
        </w:rPr>
      </w:pPr>
    </w:p>
    <w:p w14:paraId="452C7BF2" w14:textId="113ADB48" w:rsidR="006F6EAD" w:rsidRPr="004F2EAE" w:rsidRDefault="006F6EAD" w:rsidP="006F6EAD">
      <w:pPr>
        <w:pStyle w:val="Prrafodelista"/>
        <w:suppressLineNumbers/>
        <w:suppressAutoHyphens/>
        <w:kinsoku w:val="0"/>
        <w:overflowPunct w:val="0"/>
        <w:autoSpaceDE w:val="0"/>
        <w:autoSpaceDN w:val="0"/>
        <w:snapToGrid w:val="0"/>
        <w:spacing w:before="240" w:line="480" w:lineRule="auto"/>
        <w:ind w:left="0"/>
        <w:jc w:val="center"/>
        <w:outlineLvl w:val="1"/>
        <w:rPr>
          <w:b/>
          <w:bCs/>
          <w:lang w:val="es-ES_tradnl"/>
        </w:rPr>
      </w:pPr>
      <w:bookmarkStart w:id="1" w:name="_Toc118407978"/>
      <w:r w:rsidRPr="004F2EAE">
        <w:rPr>
          <w:b/>
          <w:bCs/>
          <w:lang w:val="es-ES_tradnl"/>
        </w:rPr>
        <w:t xml:space="preserve">B. </w:t>
      </w:r>
      <w:r w:rsidRPr="004F2EAE">
        <w:rPr>
          <w:b/>
          <w:bCs/>
          <w:lang w:val="es-ES_tradnl"/>
        </w:rPr>
        <w:tab/>
      </w:r>
      <w:bookmarkEnd w:id="1"/>
      <w:r w:rsidR="004F2EAE" w:rsidRPr="004F2EAE">
        <w:rPr>
          <w:b/>
          <w:lang w:val="es-ES_tradnl"/>
        </w:rPr>
        <w:t>Movilización de recursos</w:t>
      </w:r>
    </w:p>
    <w:p w14:paraId="569BD37F" w14:textId="36F5BCDC" w:rsidR="006F6EAD" w:rsidRPr="004F2EAE" w:rsidRDefault="004F2EAE" w:rsidP="006F6EAD">
      <w:pPr>
        <w:pStyle w:val="Para1"/>
        <w:numPr>
          <w:ilvl w:val="0"/>
          <w:numId w:val="0"/>
        </w:numPr>
        <w:suppressLineNumbers/>
        <w:suppressAutoHyphens/>
        <w:kinsoku w:val="0"/>
        <w:overflowPunct w:val="0"/>
        <w:autoSpaceDE w:val="0"/>
        <w:autoSpaceDN w:val="0"/>
        <w:ind w:firstLine="567"/>
        <w:rPr>
          <w:lang w:val="es-ES_tradnl"/>
        </w:rPr>
      </w:pPr>
      <w:r w:rsidRPr="004F2EAE">
        <w:rPr>
          <w:rFonts w:asciiTheme="majorBidi" w:hAnsiTheme="majorBidi"/>
          <w:i/>
          <w:lang w:val="es-ES_tradnl"/>
        </w:rPr>
        <w:t>La Conferencia de las Partes que actúa como reunión de las Partes en el Protocolo de Nagoya</w:t>
      </w:r>
    </w:p>
    <w:p w14:paraId="330D8E26" w14:textId="534B36F8" w:rsidR="006F6EAD" w:rsidRPr="004F2EAE" w:rsidRDefault="004F2EAE" w:rsidP="006F6EAD">
      <w:pPr>
        <w:pStyle w:val="Para1"/>
        <w:numPr>
          <w:ilvl w:val="0"/>
          <w:numId w:val="0"/>
        </w:numPr>
        <w:suppressLineNumbers/>
        <w:suppressAutoHyphens/>
        <w:kinsoku w:val="0"/>
        <w:overflowPunct w:val="0"/>
        <w:autoSpaceDE w:val="0"/>
        <w:autoSpaceDN w:val="0"/>
        <w:ind w:firstLine="567"/>
        <w:rPr>
          <w:rFonts w:asciiTheme="majorBidi" w:hAnsiTheme="majorBidi" w:cstheme="majorBidi"/>
          <w:lang w:val="es-ES_tradnl"/>
        </w:rPr>
      </w:pPr>
      <w:r w:rsidRPr="004F2EAE">
        <w:rPr>
          <w:rFonts w:asciiTheme="majorBidi" w:hAnsiTheme="majorBidi"/>
          <w:i/>
          <w:iCs/>
          <w:lang w:val="es-ES_tradnl"/>
        </w:rPr>
        <w:t>Recordando</w:t>
      </w:r>
      <w:r w:rsidRPr="004F2EAE">
        <w:rPr>
          <w:rFonts w:asciiTheme="majorBidi" w:hAnsiTheme="majorBidi"/>
          <w:lang w:val="es-ES_tradnl"/>
        </w:rPr>
        <w:t xml:space="preserve"> la decisión NP-1/7 y la decisión XI/4, párrafo 5, por la que la Conferencia de las Partes decidió incluir la consideración de la movilización de recursos para el Protocolo de Nagoya en la implementación de la estrategia de movilización de recursos</w:t>
      </w:r>
      <w:r w:rsidR="006F6EAD" w:rsidRPr="004F2EAE">
        <w:rPr>
          <w:rFonts w:asciiTheme="majorBidi" w:hAnsiTheme="majorBidi" w:cstheme="majorBidi"/>
          <w:kern w:val="22"/>
          <w:lang w:val="es-ES_tradnl"/>
        </w:rPr>
        <w:t>,</w:t>
      </w:r>
    </w:p>
    <w:p w14:paraId="2A130792" w14:textId="44326559" w:rsidR="006F6EAD" w:rsidRPr="004F2EAE" w:rsidRDefault="006F6EAD" w:rsidP="006F6EAD">
      <w:pPr>
        <w:pStyle w:val="Para1"/>
        <w:numPr>
          <w:ilvl w:val="0"/>
          <w:numId w:val="0"/>
        </w:numPr>
        <w:suppressLineNumbers/>
        <w:suppressAutoHyphens/>
        <w:kinsoku w:val="0"/>
        <w:overflowPunct w:val="0"/>
        <w:autoSpaceDE w:val="0"/>
        <w:autoSpaceDN w:val="0"/>
        <w:ind w:firstLine="567"/>
        <w:rPr>
          <w:rFonts w:asciiTheme="majorBidi" w:hAnsiTheme="majorBidi" w:cstheme="majorBidi"/>
          <w:lang w:val="es-ES_tradnl"/>
        </w:rPr>
      </w:pPr>
      <w:r w:rsidRPr="004F2EAE">
        <w:rPr>
          <w:rFonts w:asciiTheme="majorBidi" w:hAnsiTheme="majorBidi" w:cstheme="majorBidi"/>
          <w:lang w:val="es-ES_tradnl"/>
        </w:rPr>
        <w:t>1.</w:t>
      </w:r>
      <w:r w:rsidRPr="004F2EAE">
        <w:rPr>
          <w:rFonts w:asciiTheme="majorBidi" w:hAnsiTheme="majorBidi" w:cstheme="majorBidi"/>
          <w:lang w:val="es-ES_tradnl"/>
        </w:rPr>
        <w:tab/>
      </w:r>
      <w:r w:rsidR="004F2EAE" w:rsidRPr="004F2EAE">
        <w:rPr>
          <w:rFonts w:asciiTheme="majorBidi" w:hAnsiTheme="majorBidi"/>
          <w:i/>
          <w:iCs/>
          <w:lang w:val="es-ES_tradnl"/>
        </w:rPr>
        <w:t>Acoge con satisfacción</w:t>
      </w:r>
      <w:r w:rsidR="004F2EAE" w:rsidRPr="004F2EAE">
        <w:rPr>
          <w:rFonts w:asciiTheme="majorBidi" w:hAnsiTheme="majorBidi"/>
          <w:lang w:val="es-ES_tradnl"/>
        </w:rPr>
        <w:t xml:space="preserve"> la decisión </w:t>
      </w:r>
      <w:r w:rsidR="004F2EAE" w:rsidRPr="004F2EAE">
        <w:rPr>
          <w:rFonts w:asciiTheme="majorBidi" w:hAnsiTheme="majorBidi" w:cstheme="majorBidi"/>
          <w:kern w:val="22"/>
          <w:lang w:val="es-ES_tradnl"/>
        </w:rPr>
        <w:t xml:space="preserve">15/-- </w:t>
      </w:r>
      <w:r w:rsidR="004F2EAE" w:rsidRPr="004F2EAE">
        <w:rPr>
          <w:rFonts w:asciiTheme="majorBidi" w:hAnsiTheme="majorBidi"/>
          <w:lang w:val="es-ES_tradnl"/>
        </w:rPr>
        <w:t xml:space="preserve">de la Conferencia de las Partes </w:t>
      </w:r>
      <w:r w:rsidR="004F2EAE" w:rsidRPr="004F2EAE">
        <w:rPr>
          <w:rFonts w:asciiTheme="majorBidi" w:hAnsiTheme="majorBidi"/>
          <w:lang w:val="es-ES_tradnl"/>
        </w:rPr>
        <w:t>relativa</w:t>
      </w:r>
      <w:r w:rsidR="004F2EAE" w:rsidRPr="004F2EAE">
        <w:rPr>
          <w:rFonts w:asciiTheme="majorBidi" w:hAnsiTheme="majorBidi"/>
          <w:lang w:val="es-ES_tradnl"/>
        </w:rPr>
        <w:t xml:space="preserve"> a la movilización de recursos y </w:t>
      </w:r>
      <w:r w:rsidR="004F2EAE" w:rsidRPr="004F2EAE">
        <w:rPr>
          <w:rFonts w:asciiTheme="majorBidi" w:hAnsiTheme="majorBidi"/>
          <w:i/>
          <w:iCs/>
          <w:lang w:val="es-ES_tradnl"/>
        </w:rPr>
        <w:t>toma nota</w:t>
      </w:r>
      <w:r w:rsidR="004F2EAE" w:rsidRPr="004F2EAE">
        <w:rPr>
          <w:rFonts w:asciiTheme="majorBidi" w:hAnsiTheme="majorBidi"/>
          <w:lang w:val="es-ES_tradnl"/>
        </w:rPr>
        <w:t xml:space="preserve"> del proceso establecido para desarrollar más a fondo la presentación de informes financieros virtud del Convenio</w:t>
      </w:r>
      <w:r w:rsidR="00FE7ACA" w:rsidRPr="004F2EAE">
        <w:rPr>
          <w:rStyle w:val="Refdenotaalpie"/>
          <w:rFonts w:asciiTheme="majorBidi" w:hAnsiTheme="majorBidi" w:cstheme="majorBidi"/>
          <w:kern w:val="22"/>
          <w:lang w:val="es-ES_tradnl"/>
        </w:rPr>
        <w:footnoteReference w:id="3"/>
      </w:r>
      <w:r w:rsidRPr="004F2EAE">
        <w:rPr>
          <w:rFonts w:asciiTheme="majorBidi" w:hAnsiTheme="majorBidi" w:cstheme="majorBidi"/>
          <w:kern w:val="22"/>
          <w:lang w:val="es-ES_tradnl"/>
        </w:rPr>
        <w:t>;</w:t>
      </w:r>
    </w:p>
    <w:p w14:paraId="3716359F" w14:textId="609FBC4A" w:rsidR="006F6EAD" w:rsidRPr="004F2EAE" w:rsidRDefault="006F6EAD" w:rsidP="006F6EAD">
      <w:pPr>
        <w:pStyle w:val="Para1"/>
        <w:numPr>
          <w:ilvl w:val="0"/>
          <w:numId w:val="0"/>
        </w:numPr>
        <w:suppressLineNumbers/>
        <w:suppressAutoHyphens/>
        <w:kinsoku w:val="0"/>
        <w:overflowPunct w:val="0"/>
        <w:autoSpaceDE w:val="0"/>
        <w:autoSpaceDN w:val="0"/>
        <w:ind w:firstLine="567"/>
        <w:rPr>
          <w:rFonts w:asciiTheme="majorBidi" w:hAnsiTheme="majorBidi" w:cstheme="majorBidi"/>
          <w:lang w:val="es-ES_tradnl"/>
        </w:rPr>
      </w:pPr>
      <w:r w:rsidRPr="004F2EAE">
        <w:rPr>
          <w:rFonts w:asciiTheme="majorBidi" w:hAnsiTheme="majorBidi" w:cstheme="majorBidi"/>
          <w:lang w:val="es-ES_tradnl"/>
        </w:rPr>
        <w:lastRenderedPageBreak/>
        <w:t>2.</w:t>
      </w:r>
      <w:r w:rsidRPr="004F2EAE">
        <w:rPr>
          <w:rFonts w:asciiTheme="majorBidi" w:hAnsiTheme="majorBidi" w:cstheme="majorBidi"/>
          <w:lang w:val="es-ES_tradnl"/>
        </w:rPr>
        <w:tab/>
      </w:r>
      <w:r w:rsidR="004F2EAE" w:rsidRPr="004F2EAE">
        <w:rPr>
          <w:rFonts w:asciiTheme="majorBidi" w:hAnsiTheme="majorBidi"/>
          <w:i/>
          <w:iCs/>
          <w:lang w:val="es-ES_tradnl"/>
        </w:rPr>
        <w:t>Pide</w:t>
      </w:r>
      <w:r w:rsidR="004F2EAE" w:rsidRPr="004F2EAE">
        <w:rPr>
          <w:rFonts w:asciiTheme="majorBidi" w:hAnsiTheme="majorBidi"/>
          <w:lang w:val="es-ES_tradnl"/>
        </w:rPr>
        <w:t xml:space="preserve"> al grupo de expertos técnicos sobre presentación de informes financieros que también considere la presentación de informes financieros relacionados con la movilización de recursos para el Protocolo de Nagoya</w:t>
      </w:r>
      <w:r w:rsidRPr="004F2EAE">
        <w:rPr>
          <w:rFonts w:asciiTheme="majorBidi" w:hAnsiTheme="majorBidi" w:cstheme="majorBidi"/>
          <w:kern w:val="22"/>
          <w:lang w:val="es-ES_tradnl"/>
        </w:rPr>
        <w:t>;</w:t>
      </w:r>
    </w:p>
    <w:p w14:paraId="6A13D679" w14:textId="6B3D7D2A" w:rsidR="006F6EAD" w:rsidRPr="004F2EAE" w:rsidRDefault="006F6EAD" w:rsidP="006F6EAD">
      <w:pPr>
        <w:pStyle w:val="Para1"/>
        <w:numPr>
          <w:ilvl w:val="0"/>
          <w:numId w:val="0"/>
        </w:numPr>
        <w:suppressLineNumbers/>
        <w:suppressAutoHyphens/>
        <w:kinsoku w:val="0"/>
        <w:overflowPunct w:val="0"/>
        <w:autoSpaceDE w:val="0"/>
        <w:autoSpaceDN w:val="0"/>
        <w:ind w:firstLine="567"/>
        <w:rPr>
          <w:rFonts w:asciiTheme="majorBidi" w:hAnsiTheme="majorBidi" w:cstheme="majorBidi"/>
          <w:lang w:val="es-ES_tradnl"/>
        </w:rPr>
      </w:pPr>
      <w:r w:rsidRPr="004F2EAE">
        <w:rPr>
          <w:rFonts w:asciiTheme="majorBidi" w:hAnsiTheme="majorBidi" w:cstheme="majorBidi"/>
          <w:lang w:val="es-ES_tradnl"/>
        </w:rPr>
        <w:t>3.</w:t>
      </w:r>
      <w:r w:rsidRPr="004F2EAE">
        <w:rPr>
          <w:rFonts w:asciiTheme="majorBidi" w:hAnsiTheme="majorBidi" w:cstheme="majorBidi"/>
          <w:lang w:val="es-ES_tradnl"/>
        </w:rPr>
        <w:tab/>
      </w:r>
      <w:r w:rsidR="004F2EAE" w:rsidRPr="004F2EAE">
        <w:rPr>
          <w:rFonts w:asciiTheme="majorBidi" w:hAnsiTheme="majorBidi"/>
          <w:i/>
          <w:iCs/>
          <w:lang w:val="es-ES_tradnl"/>
        </w:rPr>
        <w:t>Alienta</w:t>
      </w:r>
      <w:r w:rsidR="004F2EAE" w:rsidRPr="004F2EAE">
        <w:rPr>
          <w:rFonts w:asciiTheme="majorBidi" w:hAnsiTheme="majorBidi"/>
          <w:lang w:val="es-ES_tradnl"/>
        </w:rPr>
        <w:t xml:space="preserve"> a las Partes a considerar la movilización de recursos para el Protocolo de Nagoya en la implementación de la estrategia de movilización de recursos para el período posterior a 2020 y, en particular, a incluir disposiciones para la aplicación del Protocolo de Nagoya en los planes nacionales de financiación de la diversidad biológica, teniendo en cuenta el artículo 20 del Convenio sobre la Diversidad Biológica y el artículo 25 del Protocolo de Nagoya</w:t>
      </w:r>
      <w:r w:rsidRPr="004F2EAE">
        <w:rPr>
          <w:rFonts w:asciiTheme="majorBidi" w:hAnsiTheme="majorBidi" w:cstheme="majorBidi"/>
          <w:lang w:val="es-ES_tradnl"/>
        </w:rPr>
        <w:t>.</w:t>
      </w:r>
    </w:p>
    <w:p w14:paraId="3093D971" w14:textId="5031BACF" w:rsidR="00B3369F" w:rsidRPr="004F2EAE" w:rsidRDefault="006F6EAD" w:rsidP="00E919B3">
      <w:pPr>
        <w:jc w:val="center"/>
        <w:rPr>
          <w:lang w:val="es-ES_tradnl"/>
        </w:rPr>
      </w:pPr>
      <w:r w:rsidRPr="004F2EAE">
        <w:rPr>
          <w:lang w:val="es-ES_tradnl"/>
        </w:rPr>
        <w:t>______</w:t>
      </w:r>
    </w:p>
    <w:sectPr w:rsidR="00B3369F" w:rsidRPr="004F2EAE" w:rsidSect="00E919B3">
      <w:headerReference w:type="even" r:id="rId15"/>
      <w:headerReference w:type="default" r:id="rId16"/>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58061C9" w14:textId="77777777" w:rsidR="00C214DB" w:rsidRDefault="00C214DB" w:rsidP="00CF1848">
      <w:r>
        <w:separator/>
      </w:r>
    </w:p>
  </w:endnote>
  <w:endnote w:type="continuationSeparator" w:id="0">
    <w:p w14:paraId="023413E9" w14:textId="77777777" w:rsidR="00C214DB" w:rsidRDefault="00C214DB" w:rsidP="00CF184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0000000000000000000"/>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6F456F8" w14:textId="77777777" w:rsidR="00C214DB" w:rsidRDefault="00C214DB" w:rsidP="00CF1848">
      <w:r>
        <w:separator/>
      </w:r>
    </w:p>
  </w:footnote>
  <w:footnote w:type="continuationSeparator" w:id="0">
    <w:p w14:paraId="2F0BBE01" w14:textId="77777777" w:rsidR="00C214DB" w:rsidRDefault="00C214DB" w:rsidP="00CF1848">
      <w:r>
        <w:continuationSeparator/>
      </w:r>
    </w:p>
  </w:footnote>
  <w:footnote w:id="1">
    <w:p w14:paraId="7F9ED9AA" w14:textId="77777777" w:rsidR="003308EB" w:rsidRPr="004F2EAE" w:rsidRDefault="003308EB" w:rsidP="003308EB">
      <w:pPr>
        <w:pStyle w:val="Textonotapie"/>
        <w:ind w:firstLine="0"/>
        <w:rPr>
          <w:color w:val="FF0000"/>
          <w:lang w:val="es-ES_tradnl"/>
        </w:rPr>
      </w:pPr>
      <w:r w:rsidRPr="004F2EAE">
        <w:rPr>
          <w:rStyle w:val="Refdenotaalpie"/>
          <w:lang w:val="es-ES_tradnl"/>
        </w:rPr>
        <w:footnoteRef/>
      </w:r>
      <w:r w:rsidRPr="004F2EAE">
        <w:rPr>
          <w:lang w:val="es-ES_tradnl"/>
        </w:rPr>
        <w:t xml:space="preserve"> Informe del Fondo para el Medio Ambiente Mundial presentado a la 15ª reunión de la Conferencia de las Partes en el Convenio sobre la Diversidad Biológica (CBD/COP/15/8); Orientaciones Programáticas del FMAM (</w:t>
      </w:r>
      <w:hyperlink r:id="rId1" w:history="1">
        <w:r w:rsidRPr="004F2EAE">
          <w:rPr>
            <w:rStyle w:val="Hipervnculo"/>
            <w:lang w:val="es-ES_tradnl"/>
          </w:rPr>
          <w:t>GEF/R.08/29/Rev.01</w:t>
        </w:r>
      </w:hyperlink>
      <w:r w:rsidRPr="004F2EAE">
        <w:rPr>
          <w:lang w:val="es-ES_tradnl"/>
        </w:rPr>
        <w:t>).</w:t>
      </w:r>
    </w:p>
  </w:footnote>
  <w:footnote w:id="2">
    <w:p w14:paraId="3B0BD217" w14:textId="77777777" w:rsidR="00F93D61" w:rsidRPr="004F2EAE" w:rsidRDefault="00F93D61" w:rsidP="00F93D61">
      <w:pPr>
        <w:pStyle w:val="Textonotapie"/>
        <w:ind w:firstLine="0"/>
        <w:rPr>
          <w:lang w:val="es-ES_tradnl"/>
        </w:rPr>
      </w:pPr>
      <w:r w:rsidRPr="004F2EAE">
        <w:rPr>
          <w:rStyle w:val="Refdenotaalpie"/>
          <w:lang w:val="es-ES_tradnl"/>
        </w:rPr>
        <w:footnoteRef/>
      </w:r>
      <w:r w:rsidRPr="004F2EAE">
        <w:rPr>
          <w:lang w:val="es-ES_tradnl"/>
        </w:rPr>
        <w:t xml:space="preserve"> Decisión NP-4/-- (creación de capacidad), anexo.</w:t>
      </w:r>
    </w:p>
  </w:footnote>
  <w:footnote w:id="3">
    <w:p w14:paraId="3D22323A" w14:textId="63A7BE90" w:rsidR="00FE7ACA" w:rsidRPr="004F2EAE" w:rsidRDefault="00FE7ACA" w:rsidP="00E919B3">
      <w:pPr>
        <w:pStyle w:val="Textonotapie"/>
        <w:ind w:firstLine="0"/>
        <w:rPr>
          <w:lang w:val="es-ES_tradnl"/>
        </w:rPr>
      </w:pPr>
      <w:r w:rsidRPr="004F2EAE">
        <w:rPr>
          <w:rStyle w:val="Refdenotaalpie"/>
          <w:lang w:val="es-ES_tradnl"/>
        </w:rPr>
        <w:footnoteRef/>
      </w:r>
      <w:r w:rsidRPr="004F2EAE">
        <w:rPr>
          <w:lang w:val="es-ES_tradnl"/>
        </w:rPr>
        <w:t xml:space="preserve"> </w:t>
      </w:r>
      <w:r w:rsidR="00992428" w:rsidRPr="004F2EAE">
        <w:rPr>
          <w:lang w:val="es-ES_tradnl"/>
        </w:rPr>
        <w:t>Decisi</w:t>
      </w:r>
      <w:r w:rsidR="004F2EAE" w:rsidRPr="004F2EAE">
        <w:rPr>
          <w:lang w:val="es-ES_tradnl"/>
        </w:rPr>
        <w:t>ó</w:t>
      </w:r>
      <w:r w:rsidR="00992428" w:rsidRPr="004F2EAE">
        <w:rPr>
          <w:lang w:val="es-ES_tradnl"/>
        </w:rPr>
        <w:t xml:space="preserve">n </w:t>
      </w:r>
      <w:r w:rsidR="000E079D" w:rsidRPr="004F2EAE">
        <w:rPr>
          <w:lang w:val="es-ES_tradnl"/>
        </w:rPr>
        <w:t xml:space="preserve">15/-- </w:t>
      </w:r>
      <w:r w:rsidR="004F2EAE" w:rsidRPr="004F2EAE">
        <w:rPr>
          <w:lang w:val="es-ES_tradnl"/>
        </w:rPr>
        <w:t>sobre la movilización de recursos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lang w:val="es-ES_tradnl"/>
      </w:rPr>
      <w:alias w:val="Subject"/>
      <w:tag w:val=""/>
      <w:id w:val="-1885015078"/>
      <w:placeholder>
        <w:docPart w:val="B91F815427754D9BA6571111AFF15602"/>
      </w:placeholder>
      <w:dataBinding w:prefixMappings="xmlns:ns0='http://purl.org/dc/elements/1.1/' xmlns:ns1='http://schemas.openxmlformats.org/package/2006/metadata/core-properties' " w:xpath="/ns1:coreProperties[1]/ns0:subject[1]" w:storeItemID="{6C3C8BC8-F283-45AE-878A-BAB7291924A1}"/>
      <w:text/>
    </w:sdtPr>
    <w:sdtContent>
      <w:p w14:paraId="3BC20A3F" w14:textId="26B32799" w:rsidR="00534681" w:rsidRPr="004F2EAE" w:rsidRDefault="00EF3E94" w:rsidP="00534681">
        <w:pPr>
          <w:pStyle w:val="Encabezado"/>
          <w:rPr>
            <w:lang w:val="es-ES_tradnl"/>
          </w:rPr>
        </w:pPr>
        <w:r w:rsidRPr="004F2EAE">
          <w:rPr>
            <w:lang w:val="es-ES_tradnl"/>
          </w:rPr>
          <w:t>CBD/NP/MOP/4/L.7</w:t>
        </w:r>
      </w:p>
    </w:sdtContent>
  </w:sdt>
  <w:p w14:paraId="1E0FDE0B" w14:textId="29F17F81" w:rsidR="00534681" w:rsidRPr="004F2EAE" w:rsidRDefault="00534681" w:rsidP="00534681">
    <w:pPr>
      <w:pStyle w:val="Encabezado"/>
      <w:rPr>
        <w:lang w:val="es-ES_tradnl"/>
      </w:rPr>
    </w:pPr>
    <w:r w:rsidRPr="004F2EAE">
      <w:rPr>
        <w:lang w:val="es-ES_tradnl"/>
      </w:rPr>
      <w:t>P</w:t>
    </w:r>
    <w:r w:rsidR="004F2EAE" w:rsidRPr="004F2EAE">
      <w:rPr>
        <w:lang w:val="es-ES_tradnl"/>
      </w:rPr>
      <w:t>ágina</w:t>
    </w:r>
    <w:r w:rsidRPr="004F2EAE">
      <w:rPr>
        <w:lang w:val="es-ES_tradnl"/>
      </w:rPr>
      <w:t xml:space="preserve"> </w:t>
    </w:r>
    <w:r w:rsidRPr="004F2EAE">
      <w:rPr>
        <w:lang w:val="es-ES_tradnl"/>
      </w:rPr>
      <w:fldChar w:fldCharType="begin"/>
    </w:r>
    <w:r w:rsidRPr="004F2EAE">
      <w:rPr>
        <w:lang w:val="es-ES_tradnl"/>
      </w:rPr>
      <w:instrText xml:space="preserve"> PAGE   \* MERGEFORMAT </w:instrText>
    </w:r>
    <w:r w:rsidRPr="004F2EAE">
      <w:rPr>
        <w:lang w:val="es-ES_tradnl"/>
      </w:rPr>
      <w:fldChar w:fldCharType="separate"/>
    </w:r>
    <w:r w:rsidR="00F6586C" w:rsidRPr="004F2EAE">
      <w:rPr>
        <w:lang w:val="es-ES_tradnl"/>
      </w:rPr>
      <w:t>2</w:t>
    </w:r>
    <w:r w:rsidRPr="004F2EAE">
      <w:rPr>
        <w:lang w:val="es-ES_tradnl"/>
      </w:rPr>
      <w:fldChar w:fldCharType="end"/>
    </w:r>
  </w:p>
  <w:p w14:paraId="2DDA4349" w14:textId="77777777" w:rsidR="00000000" w:rsidRPr="004F2EAE" w:rsidRDefault="00000000">
    <w:pPr>
      <w:rPr>
        <w:lang w:val="es-ES_tradnl"/>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lang w:val="es-ES_tradnl"/>
      </w:rPr>
      <w:alias w:val="Subject"/>
      <w:tag w:val=""/>
      <w:id w:val="851227268"/>
      <w:placeholder>
        <w:docPart w:val="9E64A1B551BC4D48B19DB33F17A999C0"/>
      </w:placeholder>
      <w:dataBinding w:prefixMappings="xmlns:ns0='http://purl.org/dc/elements/1.1/' xmlns:ns1='http://schemas.openxmlformats.org/package/2006/metadata/core-properties' " w:xpath="/ns1:coreProperties[1]/ns0:subject[1]" w:storeItemID="{6C3C8BC8-F283-45AE-878A-BAB7291924A1}"/>
      <w:text/>
    </w:sdtPr>
    <w:sdtContent>
      <w:p w14:paraId="2C4EC37E" w14:textId="071D9C37" w:rsidR="009505C9" w:rsidRPr="004F2EAE" w:rsidRDefault="00EF3E94" w:rsidP="009505C9">
        <w:pPr>
          <w:pStyle w:val="Encabezado"/>
          <w:jc w:val="right"/>
          <w:rPr>
            <w:lang w:val="es-ES_tradnl"/>
          </w:rPr>
        </w:pPr>
        <w:r w:rsidRPr="004F2EAE">
          <w:rPr>
            <w:lang w:val="es-ES_tradnl"/>
          </w:rPr>
          <w:t>CBD/NP/MOP/4/L.7</w:t>
        </w:r>
      </w:p>
    </w:sdtContent>
  </w:sdt>
  <w:p w14:paraId="64AE8439" w14:textId="3947A0A3" w:rsidR="009505C9" w:rsidRPr="004F2EAE" w:rsidRDefault="009505C9" w:rsidP="009505C9">
    <w:pPr>
      <w:pStyle w:val="Encabezado"/>
      <w:jc w:val="right"/>
      <w:rPr>
        <w:lang w:val="es-ES_tradnl"/>
      </w:rPr>
    </w:pPr>
    <w:r w:rsidRPr="004F2EAE">
      <w:rPr>
        <w:lang w:val="es-ES_tradnl"/>
      </w:rPr>
      <w:t>P</w:t>
    </w:r>
    <w:r w:rsidR="004F2EAE" w:rsidRPr="004F2EAE">
      <w:rPr>
        <w:lang w:val="es-ES_tradnl"/>
      </w:rPr>
      <w:t>ágina</w:t>
    </w:r>
    <w:r w:rsidRPr="004F2EAE">
      <w:rPr>
        <w:lang w:val="es-ES_tradnl"/>
      </w:rPr>
      <w:t xml:space="preserve"> </w:t>
    </w:r>
    <w:r w:rsidRPr="004F2EAE">
      <w:rPr>
        <w:lang w:val="es-ES_tradnl"/>
      </w:rPr>
      <w:fldChar w:fldCharType="begin"/>
    </w:r>
    <w:r w:rsidRPr="004F2EAE">
      <w:rPr>
        <w:lang w:val="es-ES_tradnl"/>
      </w:rPr>
      <w:instrText xml:space="preserve"> PAGE   \* MERGEFORMAT </w:instrText>
    </w:r>
    <w:r w:rsidRPr="004F2EAE">
      <w:rPr>
        <w:lang w:val="es-ES_tradnl"/>
      </w:rPr>
      <w:fldChar w:fldCharType="separate"/>
    </w:r>
    <w:r w:rsidR="00F6586C" w:rsidRPr="004F2EAE">
      <w:rPr>
        <w:lang w:val="es-ES_tradnl"/>
      </w:rPr>
      <w:t>3</w:t>
    </w:r>
    <w:r w:rsidRPr="004F2EAE">
      <w:rPr>
        <w:lang w:val="es-ES_tradnl"/>
      </w:rPr>
      <w:fldChar w:fldCharType="end"/>
    </w:r>
  </w:p>
  <w:p w14:paraId="16137B8A" w14:textId="77777777" w:rsidR="009505C9" w:rsidRPr="004F2EAE" w:rsidRDefault="009505C9">
    <w:pPr>
      <w:pStyle w:val="Encabezado"/>
      <w:rPr>
        <w:lang w:val="es-ES_tradnl"/>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B740DDC"/>
    <w:multiLevelType w:val="multilevel"/>
    <w:tmpl w:val="72FCC390"/>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191"/>
        </w:tabs>
        <w:ind w:left="1191" w:hanging="471"/>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 w15:restartNumberingAfterBreak="0">
    <w:nsid w:val="0B8510F5"/>
    <w:multiLevelType w:val="hybridMultilevel"/>
    <w:tmpl w:val="EA102A8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19477FA5"/>
    <w:multiLevelType w:val="hybridMultilevel"/>
    <w:tmpl w:val="8512A1B4"/>
    <w:lvl w:ilvl="0" w:tplc="13F6269C">
      <w:start w:val="1"/>
      <w:numFmt w:val="decimal"/>
      <w:lvlText w:val="%1."/>
      <w:lvlJc w:val="left"/>
      <w:pPr>
        <w:tabs>
          <w:tab w:val="num" w:pos="720"/>
        </w:tabs>
        <w:ind w:left="0" w:firstLine="0"/>
      </w:pPr>
      <w:rPr>
        <w:rFonts w:hint="default"/>
      </w:rPr>
    </w:lvl>
    <w:lvl w:ilvl="1" w:tplc="561613B4">
      <w:start w:val="1"/>
      <w:numFmt w:val="lowerLetter"/>
      <w:lvlText w:val="(%2)"/>
      <w:lvlJc w:val="left"/>
      <w:pPr>
        <w:tabs>
          <w:tab w:val="num" w:pos="1080"/>
        </w:tabs>
        <w:ind w:left="1080" w:hanging="360"/>
      </w:pPr>
      <w:rPr>
        <w:rFonts w:hint="default"/>
      </w:r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3"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Ttulo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4" w15:restartNumberingAfterBreak="0">
    <w:nsid w:val="44CC7FBB"/>
    <w:multiLevelType w:val="hybridMultilevel"/>
    <w:tmpl w:val="45E4BE68"/>
    <w:lvl w:ilvl="0" w:tplc="F89AE9DE">
      <w:start w:val="1"/>
      <w:numFmt w:val="lowerLetter"/>
      <w:lvlText w:val="(%1)"/>
      <w:lvlJc w:val="left"/>
      <w:pPr>
        <w:tabs>
          <w:tab w:val="num" w:pos="1080"/>
        </w:tabs>
        <w:ind w:left="1080" w:hanging="360"/>
      </w:pPr>
      <w:rPr>
        <w:rFonts w:hint="default"/>
        <w:b w:val="0"/>
        <w:i w:val="0"/>
      </w:r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5"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6" w15:restartNumberingAfterBreak="0">
    <w:nsid w:val="4E0442B4"/>
    <w:multiLevelType w:val="multilevel"/>
    <w:tmpl w:val="4FF0117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7" w15:restartNumberingAfterBreak="0">
    <w:nsid w:val="581151E5"/>
    <w:multiLevelType w:val="hybridMultilevel"/>
    <w:tmpl w:val="05FA9C00"/>
    <w:lvl w:ilvl="0" w:tplc="72F6D3AC">
      <w:start w:val="1"/>
      <w:numFmt w:val="upperLetter"/>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5C975246"/>
    <w:multiLevelType w:val="hybridMultilevel"/>
    <w:tmpl w:val="8CC0468E"/>
    <w:lvl w:ilvl="0" w:tplc="4342ADA0">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73D802DE"/>
    <w:multiLevelType w:val="hybridMultilevel"/>
    <w:tmpl w:val="33140710"/>
    <w:lvl w:ilvl="0" w:tplc="D30ACC9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7B617DFD"/>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132721970">
    <w:abstractNumId w:val="3"/>
  </w:num>
  <w:num w:numId="2" w16cid:durableId="409273656">
    <w:abstractNumId w:val="6"/>
  </w:num>
  <w:num w:numId="3" w16cid:durableId="1028681723">
    <w:abstractNumId w:val="4"/>
  </w:num>
  <w:num w:numId="4" w16cid:durableId="500196444">
    <w:abstractNumId w:val="6"/>
  </w:num>
  <w:num w:numId="5" w16cid:durableId="299578210">
    <w:abstractNumId w:val="5"/>
  </w:num>
  <w:num w:numId="6" w16cid:durableId="1459184995">
    <w:abstractNumId w:val="0"/>
  </w:num>
  <w:num w:numId="7" w16cid:durableId="1891913107">
    <w:abstractNumId w:val="2"/>
  </w:num>
  <w:num w:numId="8" w16cid:durableId="758252619">
    <w:abstractNumId w:val="4"/>
    <w:lvlOverride w:ilvl="0">
      <w:startOverride w:val="1"/>
    </w:lvlOverride>
  </w:num>
  <w:num w:numId="9" w16cid:durableId="867253373">
    <w:abstractNumId w:val="9"/>
  </w:num>
  <w:num w:numId="10" w16cid:durableId="43188846">
    <w:abstractNumId w:val="4"/>
    <w:lvlOverride w:ilvl="0">
      <w:startOverride w:val="1"/>
    </w:lvlOverride>
  </w:num>
  <w:num w:numId="11" w16cid:durableId="968784464">
    <w:abstractNumId w:val="4"/>
    <w:lvlOverride w:ilvl="0">
      <w:startOverride w:val="1"/>
    </w:lvlOverride>
  </w:num>
  <w:num w:numId="12" w16cid:durableId="404035411">
    <w:abstractNumId w:val="4"/>
    <w:lvlOverride w:ilvl="0">
      <w:startOverride w:val="1"/>
    </w:lvlOverride>
  </w:num>
  <w:num w:numId="13" w16cid:durableId="1989019481">
    <w:abstractNumId w:val="4"/>
    <w:lvlOverride w:ilvl="0">
      <w:startOverride w:val="1"/>
    </w:lvlOverride>
  </w:num>
  <w:num w:numId="14" w16cid:durableId="576401829">
    <w:abstractNumId w:val="8"/>
  </w:num>
  <w:num w:numId="15" w16cid:durableId="1289623950">
    <w:abstractNumId w:val="7"/>
  </w:num>
  <w:num w:numId="16" w16cid:durableId="404227295">
    <w:abstractNumId w:val="1"/>
  </w:num>
  <w:num w:numId="17" w16cid:durableId="1774401598">
    <w:abstractNumId w:val="10"/>
  </w:num>
  <w:num w:numId="18" w16cid:durableId="1916042305">
    <w:abstractNumId w:val="1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75"/>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161D"/>
    <w:rsid w:val="00020166"/>
    <w:rsid w:val="00020A25"/>
    <w:rsid w:val="0007171B"/>
    <w:rsid w:val="00075906"/>
    <w:rsid w:val="00081AE9"/>
    <w:rsid w:val="000C64C2"/>
    <w:rsid w:val="000E079D"/>
    <w:rsid w:val="000E673A"/>
    <w:rsid w:val="000F74F5"/>
    <w:rsid w:val="00105372"/>
    <w:rsid w:val="001226B6"/>
    <w:rsid w:val="001312AD"/>
    <w:rsid w:val="00131E7A"/>
    <w:rsid w:val="00134846"/>
    <w:rsid w:val="00172AF6"/>
    <w:rsid w:val="00176CEE"/>
    <w:rsid w:val="001857AE"/>
    <w:rsid w:val="00186DD8"/>
    <w:rsid w:val="001B13FE"/>
    <w:rsid w:val="001E38DB"/>
    <w:rsid w:val="00291B37"/>
    <w:rsid w:val="002F5A4B"/>
    <w:rsid w:val="0030169D"/>
    <w:rsid w:val="003060EB"/>
    <w:rsid w:val="003153EB"/>
    <w:rsid w:val="00321985"/>
    <w:rsid w:val="003308EB"/>
    <w:rsid w:val="00336C4F"/>
    <w:rsid w:val="00351205"/>
    <w:rsid w:val="00372F74"/>
    <w:rsid w:val="00386DD9"/>
    <w:rsid w:val="003B7BB2"/>
    <w:rsid w:val="003F7224"/>
    <w:rsid w:val="00401217"/>
    <w:rsid w:val="00427D21"/>
    <w:rsid w:val="00427F65"/>
    <w:rsid w:val="004644C2"/>
    <w:rsid w:val="00467F9C"/>
    <w:rsid w:val="004F158C"/>
    <w:rsid w:val="004F2EAE"/>
    <w:rsid w:val="00532787"/>
    <w:rsid w:val="00534681"/>
    <w:rsid w:val="00563442"/>
    <w:rsid w:val="00565B42"/>
    <w:rsid w:val="00580230"/>
    <w:rsid w:val="005B4ADC"/>
    <w:rsid w:val="005C4CE6"/>
    <w:rsid w:val="005E0ED3"/>
    <w:rsid w:val="005F0693"/>
    <w:rsid w:val="00604A13"/>
    <w:rsid w:val="006122BA"/>
    <w:rsid w:val="006B2290"/>
    <w:rsid w:val="006C1DC3"/>
    <w:rsid w:val="006F6EAD"/>
    <w:rsid w:val="00717D88"/>
    <w:rsid w:val="00786056"/>
    <w:rsid w:val="00793324"/>
    <w:rsid w:val="007942D3"/>
    <w:rsid w:val="007B2099"/>
    <w:rsid w:val="007B3F93"/>
    <w:rsid w:val="007B6C09"/>
    <w:rsid w:val="007B7741"/>
    <w:rsid w:val="007E09DA"/>
    <w:rsid w:val="007E0DA8"/>
    <w:rsid w:val="007F35C8"/>
    <w:rsid w:val="00801D03"/>
    <w:rsid w:val="008178B6"/>
    <w:rsid w:val="0083009D"/>
    <w:rsid w:val="00857004"/>
    <w:rsid w:val="00865B74"/>
    <w:rsid w:val="0088262E"/>
    <w:rsid w:val="008827CC"/>
    <w:rsid w:val="008836FD"/>
    <w:rsid w:val="008974F0"/>
    <w:rsid w:val="008B012A"/>
    <w:rsid w:val="008C6498"/>
    <w:rsid w:val="00906E17"/>
    <w:rsid w:val="00930BA1"/>
    <w:rsid w:val="0093169E"/>
    <w:rsid w:val="00937130"/>
    <w:rsid w:val="009505C9"/>
    <w:rsid w:val="00950752"/>
    <w:rsid w:val="00966424"/>
    <w:rsid w:val="00970706"/>
    <w:rsid w:val="00992428"/>
    <w:rsid w:val="009C2DE6"/>
    <w:rsid w:val="00A1252A"/>
    <w:rsid w:val="00AA175D"/>
    <w:rsid w:val="00AA40ED"/>
    <w:rsid w:val="00AA6F92"/>
    <w:rsid w:val="00AB6934"/>
    <w:rsid w:val="00AC4C26"/>
    <w:rsid w:val="00AD3F4A"/>
    <w:rsid w:val="00AD7FFC"/>
    <w:rsid w:val="00AF42DE"/>
    <w:rsid w:val="00B26ACD"/>
    <w:rsid w:val="00B31292"/>
    <w:rsid w:val="00B331F7"/>
    <w:rsid w:val="00B3369F"/>
    <w:rsid w:val="00B94E6C"/>
    <w:rsid w:val="00BA33A0"/>
    <w:rsid w:val="00BB4606"/>
    <w:rsid w:val="00BF11F9"/>
    <w:rsid w:val="00BF6291"/>
    <w:rsid w:val="00C068FF"/>
    <w:rsid w:val="00C214DB"/>
    <w:rsid w:val="00C23D2F"/>
    <w:rsid w:val="00C35E66"/>
    <w:rsid w:val="00C443BD"/>
    <w:rsid w:val="00C451C5"/>
    <w:rsid w:val="00C9161D"/>
    <w:rsid w:val="00CA0C1D"/>
    <w:rsid w:val="00CC1569"/>
    <w:rsid w:val="00CF1848"/>
    <w:rsid w:val="00D12044"/>
    <w:rsid w:val="00D30264"/>
    <w:rsid w:val="00D33EFC"/>
    <w:rsid w:val="00D36C5D"/>
    <w:rsid w:val="00D40DBC"/>
    <w:rsid w:val="00D5429F"/>
    <w:rsid w:val="00D76A18"/>
    <w:rsid w:val="00D80849"/>
    <w:rsid w:val="00D82E8F"/>
    <w:rsid w:val="00DA5CA8"/>
    <w:rsid w:val="00DA7D9A"/>
    <w:rsid w:val="00DD118C"/>
    <w:rsid w:val="00E220AA"/>
    <w:rsid w:val="00E3742D"/>
    <w:rsid w:val="00E50933"/>
    <w:rsid w:val="00E66235"/>
    <w:rsid w:val="00E70B72"/>
    <w:rsid w:val="00E83C24"/>
    <w:rsid w:val="00E919B3"/>
    <w:rsid w:val="00E9318D"/>
    <w:rsid w:val="00EC1F46"/>
    <w:rsid w:val="00EF3E94"/>
    <w:rsid w:val="00F53193"/>
    <w:rsid w:val="00F5357E"/>
    <w:rsid w:val="00F6586C"/>
    <w:rsid w:val="00F677E0"/>
    <w:rsid w:val="00F93D61"/>
    <w:rsid w:val="00F94774"/>
    <w:rsid w:val="00FA0E9A"/>
    <w:rsid w:val="00FA663B"/>
    <w:rsid w:val="00FC25F8"/>
    <w:rsid w:val="00FC53DB"/>
    <w:rsid w:val="00FD4D94"/>
    <w:rsid w:val="00FE2131"/>
    <w:rsid w:val="00FE7ACA"/>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344B5DE"/>
  <w15:docId w15:val="{8D861F63-7FA5-421A-A213-5DA999575B8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qFormat="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E09DA"/>
    <w:pPr>
      <w:jc w:val="both"/>
    </w:pPr>
    <w:rPr>
      <w:rFonts w:ascii="Times New Roman" w:eastAsia="Times New Roman" w:hAnsi="Times New Roman" w:cs="Times New Roman"/>
      <w:sz w:val="22"/>
      <w:lang w:val="en-GB"/>
    </w:rPr>
  </w:style>
  <w:style w:type="paragraph" w:styleId="Ttulo1">
    <w:name w:val="heading 1"/>
    <w:basedOn w:val="Normal"/>
    <w:next w:val="Ttulo2"/>
    <w:link w:val="Ttulo1Car"/>
    <w:qFormat/>
    <w:rsid w:val="007E09DA"/>
    <w:pPr>
      <w:keepNext/>
      <w:tabs>
        <w:tab w:val="left" w:pos="720"/>
      </w:tabs>
      <w:spacing w:before="240" w:after="120"/>
      <w:jc w:val="center"/>
      <w:outlineLvl w:val="0"/>
    </w:pPr>
    <w:rPr>
      <w:b/>
      <w:caps/>
    </w:rPr>
  </w:style>
  <w:style w:type="paragraph" w:styleId="Ttulo2">
    <w:name w:val="heading 2"/>
    <w:basedOn w:val="Normal"/>
    <w:next w:val="Normal"/>
    <w:link w:val="Ttulo2Car"/>
    <w:qFormat/>
    <w:rsid w:val="006122BA"/>
    <w:pPr>
      <w:keepNext/>
      <w:tabs>
        <w:tab w:val="left" w:pos="720"/>
      </w:tabs>
      <w:spacing w:before="120" w:after="120"/>
      <w:jc w:val="center"/>
      <w:outlineLvl w:val="1"/>
    </w:pPr>
    <w:rPr>
      <w:b/>
      <w:bCs/>
      <w:iCs/>
    </w:rPr>
  </w:style>
  <w:style w:type="paragraph" w:styleId="Ttulo3">
    <w:name w:val="heading 3"/>
    <w:basedOn w:val="Normal"/>
    <w:next w:val="Normal"/>
    <w:link w:val="Ttulo3Car"/>
    <w:qFormat/>
    <w:rsid w:val="007E09DA"/>
    <w:pPr>
      <w:keepNext/>
      <w:tabs>
        <w:tab w:val="left" w:pos="567"/>
      </w:tabs>
      <w:spacing w:before="120" w:after="120"/>
      <w:jc w:val="center"/>
      <w:outlineLvl w:val="2"/>
    </w:pPr>
    <w:rPr>
      <w:i/>
      <w:iCs/>
    </w:rPr>
  </w:style>
  <w:style w:type="paragraph" w:styleId="Ttulo4">
    <w:name w:val="heading 4"/>
    <w:basedOn w:val="Normal"/>
    <w:link w:val="Ttulo4Car"/>
    <w:qFormat/>
    <w:rsid w:val="007E09DA"/>
    <w:pPr>
      <w:keepNext/>
      <w:spacing w:before="120" w:after="120"/>
      <w:outlineLvl w:val="3"/>
    </w:pPr>
    <w:rPr>
      <w:rFonts w:ascii="Times New Roman Bold" w:eastAsia="Arial Unicode MS" w:hAnsi="Times New Roman Bold" w:cs="Arial"/>
      <w:b/>
      <w:bCs/>
      <w:i/>
    </w:rPr>
  </w:style>
  <w:style w:type="paragraph" w:styleId="Ttulo5">
    <w:name w:val="heading 5"/>
    <w:basedOn w:val="Normal"/>
    <w:next w:val="Normal"/>
    <w:link w:val="Ttulo5Car"/>
    <w:qFormat/>
    <w:rsid w:val="007E09DA"/>
    <w:pPr>
      <w:keepNext/>
      <w:numPr>
        <w:ilvl w:val="4"/>
        <w:numId w:val="1"/>
      </w:numPr>
      <w:spacing w:before="120" w:after="120"/>
      <w:jc w:val="left"/>
      <w:outlineLvl w:val="4"/>
    </w:pPr>
    <w:rPr>
      <w:bCs/>
      <w:i/>
      <w:szCs w:val="26"/>
      <w:lang w:val="en-CA"/>
    </w:rPr>
  </w:style>
  <w:style w:type="paragraph" w:styleId="Ttulo6">
    <w:name w:val="heading 6"/>
    <w:basedOn w:val="Normal"/>
    <w:next w:val="Normal"/>
    <w:link w:val="Ttulo6Car"/>
    <w:qFormat/>
    <w:rsid w:val="007E09DA"/>
    <w:pPr>
      <w:keepNext/>
      <w:spacing w:after="240" w:line="240" w:lineRule="exact"/>
      <w:ind w:left="720"/>
      <w:outlineLvl w:val="5"/>
    </w:pPr>
    <w:rPr>
      <w:u w:val="single"/>
    </w:rPr>
  </w:style>
  <w:style w:type="paragraph" w:styleId="Ttulo7">
    <w:name w:val="heading 7"/>
    <w:basedOn w:val="Normal"/>
    <w:next w:val="Normal"/>
    <w:link w:val="Ttulo7Car"/>
    <w:rsid w:val="007E09DA"/>
    <w:pPr>
      <w:keepNext/>
      <w:jc w:val="right"/>
      <w:outlineLvl w:val="6"/>
    </w:pPr>
    <w:rPr>
      <w:rFonts w:ascii="Univers" w:hAnsi="Univers"/>
      <w:b/>
      <w:sz w:val="28"/>
    </w:rPr>
  </w:style>
  <w:style w:type="paragraph" w:styleId="Ttulo8">
    <w:name w:val="heading 8"/>
    <w:basedOn w:val="Normal"/>
    <w:next w:val="Normal"/>
    <w:link w:val="Ttulo8Car"/>
    <w:qFormat/>
    <w:rsid w:val="007E09DA"/>
    <w:pPr>
      <w:keepNext/>
      <w:jc w:val="right"/>
      <w:outlineLvl w:val="7"/>
    </w:pPr>
    <w:rPr>
      <w:rFonts w:ascii="Univers" w:hAnsi="Univers"/>
      <w:b/>
      <w:sz w:val="32"/>
    </w:rPr>
  </w:style>
  <w:style w:type="paragraph" w:styleId="Ttulo9">
    <w:name w:val="heading 9"/>
    <w:basedOn w:val="Normal"/>
    <w:next w:val="Normal"/>
    <w:link w:val="Ttulo9Car"/>
    <w:rsid w:val="007E09DA"/>
    <w:pPr>
      <w:keepNext/>
      <w:spacing w:before="100" w:beforeAutospacing="1" w:after="120"/>
      <w:outlineLvl w:val="8"/>
    </w:pPr>
    <w:rPr>
      <w:i/>
      <w:iC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table" w:styleId="Tablaconcuadrcula">
    <w:name w:val="Table Grid"/>
    <w:basedOn w:val="Tabla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xtodeglobo">
    <w:name w:val="Balloon Text"/>
    <w:basedOn w:val="Normal"/>
    <w:link w:val="TextodegloboCar"/>
    <w:uiPriority w:val="99"/>
    <w:semiHidden/>
    <w:unhideWhenUsed/>
    <w:rsid w:val="00C9161D"/>
    <w:rPr>
      <w:rFonts w:ascii="Lucida Grande" w:hAnsi="Lucida Grande" w:cs="Lucida Grande"/>
      <w:sz w:val="18"/>
      <w:szCs w:val="18"/>
    </w:rPr>
  </w:style>
  <w:style w:type="character" w:customStyle="1" w:styleId="TextodegloboCar">
    <w:name w:val="Texto de globo Car"/>
    <w:basedOn w:val="Fuentedeprrafopredeter"/>
    <w:link w:val="Textodeglobo"/>
    <w:uiPriority w:val="99"/>
    <w:semiHidden/>
    <w:rsid w:val="00C9161D"/>
    <w:rPr>
      <w:rFonts w:ascii="Lucida Grande" w:hAnsi="Lucida Grande" w:cs="Lucida Grande"/>
      <w:sz w:val="18"/>
      <w:szCs w:val="18"/>
      <w:lang w:val="en-US"/>
    </w:rPr>
  </w:style>
  <w:style w:type="character" w:styleId="Textodelmarcadordeposicin">
    <w:name w:val="Placeholder Text"/>
    <w:basedOn w:val="Fuentedeprrafopredeter"/>
    <w:uiPriority w:val="99"/>
    <w:semiHidden/>
    <w:rsid w:val="00105372"/>
    <w:rPr>
      <w:color w:val="808080"/>
    </w:rPr>
  </w:style>
  <w:style w:type="paragraph" w:styleId="Encabezado">
    <w:name w:val="header"/>
    <w:basedOn w:val="Normal"/>
    <w:link w:val="EncabezadoCar"/>
    <w:rsid w:val="007E09DA"/>
    <w:pPr>
      <w:tabs>
        <w:tab w:val="center" w:pos="4320"/>
        <w:tab w:val="right" w:pos="8640"/>
      </w:tabs>
    </w:pPr>
  </w:style>
  <w:style w:type="character" w:customStyle="1" w:styleId="EncabezadoCar">
    <w:name w:val="Encabezado Car"/>
    <w:basedOn w:val="Fuentedeprrafopredeter"/>
    <w:link w:val="Encabezado"/>
    <w:rsid w:val="00CF1848"/>
    <w:rPr>
      <w:rFonts w:ascii="Times New Roman" w:eastAsia="Times New Roman" w:hAnsi="Times New Roman" w:cs="Times New Roman"/>
      <w:sz w:val="22"/>
      <w:lang w:val="en-GB"/>
    </w:rPr>
  </w:style>
  <w:style w:type="paragraph" w:styleId="Piedepgina">
    <w:name w:val="footer"/>
    <w:basedOn w:val="Normal"/>
    <w:link w:val="PiedepginaCar"/>
    <w:rsid w:val="007E09DA"/>
    <w:pPr>
      <w:tabs>
        <w:tab w:val="center" w:pos="4320"/>
        <w:tab w:val="right" w:pos="8640"/>
      </w:tabs>
      <w:ind w:firstLine="720"/>
      <w:jc w:val="right"/>
    </w:pPr>
  </w:style>
  <w:style w:type="character" w:customStyle="1" w:styleId="PiedepginaCar">
    <w:name w:val="Pie de página Car"/>
    <w:basedOn w:val="Fuentedeprrafopredeter"/>
    <w:link w:val="Piedepgina"/>
    <w:rsid w:val="00CF1848"/>
    <w:rPr>
      <w:rFonts w:ascii="Times New Roman" w:eastAsia="Times New Roman" w:hAnsi="Times New Roman" w:cs="Times New Roman"/>
      <w:sz w:val="22"/>
      <w:lang w:val="en-GB"/>
    </w:rPr>
  </w:style>
  <w:style w:type="paragraph" w:customStyle="1" w:styleId="meetingname">
    <w:name w:val="meeting name"/>
    <w:basedOn w:val="Normal"/>
    <w:qFormat/>
    <w:rsid w:val="00534681"/>
    <w:pPr>
      <w:ind w:left="142" w:right="4218" w:hanging="142"/>
    </w:pPr>
    <w:rPr>
      <w:caps/>
      <w:szCs w:val="22"/>
    </w:rPr>
  </w:style>
  <w:style w:type="paragraph" w:styleId="Ttulo">
    <w:name w:val="Title"/>
    <w:basedOn w:val="Normal"/>
    <w:next w:val="Normal"/>
    <w:link w:val="TtuloC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tuloCar">
    <w:name w:val="Título Car"/>
    <w:basedOn w:val="Fuentedeprrafopredeter"/>
    <w:link w:val="Ttulo"/>
    <w:uiPriority w:val="10"/>
    <w:rsid w:val="007E09DA"/>
    <w:rPr>
      <w:rFonts w:asciiTheme="majorHAnsi" w:eastAsiaTheme="majorEastAsia" w:hAnsiTheme="majorHAnsi" w:cstheme="majorBidi"/>
      <w:color w:val="17365D" w:themeColor="text2" w:themeShade="BF"/>
      <w:spacing w:val="5"/>
      <w:kern w:val="28"/>
      <w:sz w:val="52"/>
      <w:szCs w:val="52"/>
      <w:lang w:val="en-US"/>
    </w:rPr>
  </w:style>
  <w:style w:type="paragraph" w:styleId="Subttulo">
    <w:name w:val="Subtitle"/>
    <w:basedOn w:val="Normal"/>
    <w:next w:val="Normal"/>
    <w:link w:val="SubttuloC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tuloCar">
    <w:name w:val="Subtítulo Car"/>
    <w:basedOn w:val="Fuentedeprrafopredeter"/>
    <w:link w:val="Subttulo"/>
    <w:uiPriority w:val="11"/>
    <w:rsid w:val="007E09DA"/>
    <w:rPr>
      <w:rFonts w:asciiTheme="majorHAnsi" w:eastAsiaTheme="majorEastAsia" w:hAnsiTheme="majorHAnsi" w:cstheme="majorBidi"/>
      <w:i/>
      <w:iCs/>
      <w:color w:val="4F81BD" w:themeColor="accent1"/>
      <w:spacing w:val="15"/>
      <w:lang w:val="en-US"/>
    </w:rPr>
  </w:style>
  <w:style w:type="character" w:customStyle="1" w:styleId="Ttulo1Car">
    <w:name w:val="Título 1 Car"/>
    <w:basedOn w:val="Fuentedeprrafopredeter"/>
    <w:link w:val="Ttulo1"/>
    <w:rsid w:val="007E09DA"/>
    <w:rPr>
      <w:rFonts w:ascii="Times New Roman" w:eastAsia="Times New Roman" w:hAnsi="Times New Roman" w:cs="Times New Roman"/>
      <w:b/>
      <w:caps/>
      <w:sz w:val="22"/>
      <w:lang w:val="en-GB"/>
    </w:rPr>
  </w:style>
  <w:style w:type="paragraph" w:styleId="Textoindependiente">
    <w:name w:val="Body Text"/>
    <w:basedOn w:val="Normal"/>
    <w:link w:val="TextoindependienteCar"/>
    <w:rsid w:val="007E09DA"/>
    <w:pPr>
      <w:spacing w:before="120" w:after="120"/>
      <w:ind w:firstLine="720"/>
    </w:pPr>
    <w:rPr>
      <w:iCs/>
    </w:rPr>
  </w:style>
  <w:style w:type="character" w:customStyle="1" w:styleId="TextoindependienteCar">
    <w:name w:val="Texto independiente Car"/>
    <w:basedOn w:val="Fuentedeprrafopredeter"/>
    <w:link w:val="Textoindependiente"/>
    <w:rsid w:val="007E09DA"/>
    <w:rPr>
      <w:rFonts w:ascii="Times New Roman" w:eastAsia="Times New Roman" w:hAnsi="Times New Roman" w:cs="Times New Roman"/>
      <w:iCs/>
      <w:sz w:val="22"/>
      <w:lang w:val="en-GB"/>
    </w:rPr>
  </w:style>
  <w:style w:type="paragraph" w:styleId="Sangradetextonormal">
    <w:name w:val="Body Text Indent"/>
    <w:basedOn w:val="Normal"/>
    <w:link w:val="SangradetextonormalCar"/>
    <w:rsid w:val="007E09DA"/>
    <w:pPr>
      <w:spacing w:before="120" w:after="120"/>
      <w:ind w:left="1440" w:hanging="720"/>
      <w:jc w:val="left"/>
    </w:pPr>
  </w:style>
  <w:style w:type="character" w:customStyle="1" w:styleId="SangradetextonormalCar">
    <w:name w:val="Sangría de texto normal Car"/>
    <w:basedOn w:val="Fuentedeprrafopredeter"/>
    <w:link w:val="Sangradetextonormal"/>
    <w:rsid w:val="007E09DA"/>
    <w:rPr>
      <w:rFonts w:ascii="Times New Roman" w:eastAsia="Times New Roman" w:hAnsi="Times New Roman" w:cs="Times New Roman"/>
      <w:sz w:val="22"/>
      <w:lang w:val="en-GB"/>
    </w:rPr>
  </w:style>
  <w:style w:type="character" w:styleId="Refdecomentario">
    <w:name w:val="annotation reference"/>
    <w:semiHidden/>
    <w:rsid w:val="007E09DA"/>
    <w:rPr>
      <w:sz w:val="16"/>
    </w:rPr>
  </w:style>
  <w:style w:type="paragraph" w:styleId="Textocomentario">
    <w:name w:val="annotation text"/>
    <w:basedOn w:val="Normal"/>
    <w:link w:val="TextocomentarioCar"/>
    <w:semiHidden/>
    <w:rsid w:val="007E09DA"/>
    <w:pPr>
      <w:spacing w:after="120" w:line="240" w:lineRule="exact"/>
    </w:pPr>
  </w:style>
  <w:style w:type="character" w:customStyle="1" w:styleId="TextocomentarioCar">
    <w:name w:val="Texto comentario Car"/>
    <w:basedOn w:val="Fuentedeprrafopredeter"/>
    <w:link w:val="Textocomentario"/>
    <w:semiHidden/>
    <w:rsid w:val="007E09DA"/>
    <w:rPr>
      <w:rFonts w:ascii="Times New Roman" w:eastAsia="Times New Roman" w:hAnsi="Times New Roman" w:cs="Times New Roman"/>
      <w:sz w:val="22"/>
      <w:lang w:val="en-GB"/>
    </w:rPr>
  </w:style>
  <w:style w:type="paragraph" w:customStyle="1" w:styleId="Cornernotation">
    <w:name w:val="Corner notation"/>
    <w:basedOn w:val="Normal"/>
    <w:rsid w:val="007E09DA"/>
    <w:pPr>
      <w:ind w:left="170" w:right="3119" w:hanging="170"/>
      <w:jc w:val="left"/>
    </w:pPr>
  </w:style>
  <w:style w:type="character" w:styleId="Refdenotaalfinal">
    <w:name w:val="endnote reference"/>
    <w:semiHidden/>
    <w:rsid w:val="007E09DA"/>
    <w:rPr>
      <w:vertAlign w:val="superscript"/>
    </w:rPr>
  </w:style>
  <w:style w:type="paragraph" w:styleId="Textonotaalfinal">
    <w:name w:val="endnote text"/>
    <w:basedOn w:val="Normal"/>
    <w:link w:val="TextonotaalfinalCar"/>
    <w:semiHidden/>
    <w:rsid w:val="007E09DA"/>
    <w:pPr>
      <w:widowControl w:val="0"/>
      <w:tabs>
        <w:tab w:val="left" w:pos="-720"/>
      </w:tabs>
      <w:suppressAutoHyphens/>
    </w:pPr>
    <w:rPr>
      <w:rFonts w:ascii="Courier New" w:hAnsi="Courier New"/>
    </w:rPr>
  </w:style>
  <w:style w:type="character" w:customStyle="1" w:styleId="TextonotaalfinalCar">
    <w:name w:val="Texto nota al final Car"/>
    <w:basedOn w:val="Fuentedeprrafopredeter"/>
    <w:link w:val="Textonotaalfinal"/>
    <w:semiHidden/>
    <w:rsid w:val="007E09DA"/>
    <w:rPr>
      <w:rFonts w:ascii="Courier New" w:eastAsia="Times New Roman" w:hAnsi="Courier New" w:cs="Times New Roman"/>
      <w:sz w:val="22"/>
      <w:lang w:val="en-GB"/>
    </w:rPr>
  </w:style>
  <w:style w:type="character" w:styleId="Hipervnculovisitado">
    <w:name w:val="FollowedHyperlink"/>
    <w:rsid w:val="007E09DA"/>
    <w:rPr>
      <w:color w:val="800080"/>
      <w:u w:val="single"/>
    </w:rPr>
  </w:style>
  <w:style w:type="character" w:styleId="Refdenotaalpie">
    <w:name w:val="footnote reference"/>
    <w:aliases w:val="number,Footnote Reference Superscript,-E Fußnotenzeichen,(Diplomarbeit FZ),(Diplomarbeit FZ)1,(Diplomarbeit FZ)2,(Diplomarbeit FZ)3,(Diplomarbeit FZ)4,(Diplomarbeit FZ)5,(Diplomarbeit FZ)6,(Diplomarbeit FZ)7,(Diplomarbeit FZ)8"/>
    <w:link w:val="BVIfnrChar"/>
    <w:uiPriority w:val="99"/>
    <w:qFormat/>
    <w:rsid w:val="00427D21"/>
    <w:rPr>
      <w:sz w:val="22"/>
      <w:u w:val="none"/>
      <w:vertAlign w:val="superscript"/>
    </w:rPr>
  </w:style>
  <w:style w:type="paragraph" w:styleId="Textonotapie">
    <w:name w:val="footnote text"/>
    <w:aliases w:val="fn,Geneva 9,Font: Geneva 9,Boston 10,f,ft,Fotnotstext Char,ft Char,single space,footnote text,FOOTNOTES,ADB,single space1,footnote text1,FOOTNOTES1,fn1,ADB1,single space2,footnote text2,FOOTNOTES2,fn2,ADB2,single space3,footnote text3,fn3"/>
    <w:basedOn w:val="Normal"/>
    <w:link w:val="TextonotapieCar"/>
    <w:qFormat/>
    <w:rsid w:val="007E09DA"/>
    <w:pPr>
      <w:keepLines/>
      <w:spacing w:after="60"/>
      <w:ind w:firstLine="720"/>
    </w:pPr>
    <w:rPr>
      <w:sz w:val="18"/>
    </w:rPr>
  </w:style>
  <w:style w:type="character" w:customStyle="1" w:styleId="TextonotapieCar">
    <w:name w:val="Texto nota pie Car"/>
    <w:aliases w:val="fn Car,Geneva 9 Car,Font: Geneva 9 Car,Boston 10 Car,f Car,ft Car,Fotnotstext Char Car,ft Char Car,single space Car,footnote text Car,FOOTNOTES Car,ADB Car,single space1 Car,footnote text1 Car,FOOTNOTES1 Car,fn1 Car,ADB1 Car,fn2 Car"/>
    <w:basedOn w:val="Fuentedeprrafopredeter"/>
    <w:link w:val="Textonotapie"/>
    <w:rsid w:val="007E09DA"/>
    <w:rPr>
      <w:rFonts w:ascii="Times New Roman" w:eastAsia="Times New Roman" w:hAnsi="Times New Roman" w:cs="Times New Roman"/>
      <w:sz w:val="18"/>
      <w:lang w:val="en-GB"/>
    </w:rPr>
  </w:style>
  <w:style w:type="paragraph" w:customStyle="1" w:styleId="HEADING">
    <w:name w:val="HEADING"/>
    <w:basedOn w:val="Normal"/>
    <w:rsid w:val="007E09DA"/>
    <w:pPr>
      <w:keepNext/>
      <w:spacing w:before="240" w:after="120"/>
      <w:jc w:val="center"/>
    </w:pPr>
    <w:rPr>
      <w:b/>
      <w:bCs/>
      <w:caps/>
    </w:rPr>
  </w:style>
  <w:style w:type="character" w:customStyle="1" w:styleId="Ttulo2Car">
    <w:name w:val="Título 2 Car"/>
    <w:basedOn w:val="Fuentedeprrafopredeter"/>
    <w:link w:val="Ttulo2"/>
    <w:rsid w:val="006122BA"/>
    <w:rPr>
      <w:rFonts w:ascii="Times New Roman" w:eastAsia="Times New Roman" w:hAnsi="Times New Roman" w:cs="Times New Roman"/>
      <w:b/>
      <w:bCs/>
      <w:iCs/>
      <w:sz w:val="22"/>
      <w:lang w:val="en-GB"/>
    </w:rPr>
  </w:style>
  <w:style w:type="paragraph" w:customStyle="1" w:styleId="HEADINGNOTFORTOC">
    <w:name w:val="HEADING (NOT FOR TOC)"/>
    <w:basedOn w:val="Ttulo1"/>
    <w:next w:val="Ttulo2"/>
    <w:rsid w:val="007E09DA"/>
  </w:style>
  <w:style w:type="paragraph" w:customStyle="1" w:styleId="Heading1longmultiline">
    <w:name w:val="Heading 1 (long multiline)"/>
    <w:basedOn w:val="Ttulo1"/>
    <w:rsid w:val="007E09DA"/>
    <w:pPr>
      <w:ind w:left="1843" w:hanging="1134"/>
      <w:jc w:val="left"/>
    </w:pPr>
  </w:style>
  <w:style w:type="paragraph" w:customStyle="1" w:styleId="Heading1multiline">
    <w:name w:val="Heading 1 (multiline)"/>
    <w:basedOn w:val="Ttulo1"/>
    <w:rsid w:val="007E09DA"/>
    <w:pPr>
      <w:ind w:left="1843" w:right="996" w:hanging="567"/>
      <w:jc w:val="left"/>
    </w:pPr>
  </w:style>
  <w:style w:type="paragraph" w:customStyle="1" w:styleId="Heading2multiline">
    <w:name w:val="Heading 2 (multiline)"/>
    <w:basedOn w:val="Ttulo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Ttulo3Car">
    <w:name w:val="Título 3 Car"/>
    <w:basedOn w:val="Fuentedeprrafopredeter"/>
    <w:link w:val="Ttulo3"/>
    <w:rsid w:val="007E09DA"/>
    <w:rPr>
      <w:rFonts w:ascii="Times New Roman" w:eastAsia="Times New Roman" w:hAnsi="Times New Roman" w:cs="Times New Roman"/>
      <w:i/>
      <w:iCs/>
      <w:sz w:val="22"/>
      <w:lang w:val="en-GB"/>
    </w:rPr>
  </w:style>
  <w:style w:type="paragraph" w:customStyle="1" w:styleId="heading2notforTOC">
    <w:name w:val="heading 2 not for TOC"/>
    <w:basedOn w:val="Ttulo3"/>
    <w:rsid w:val="007E09DA"/>
  </w:style>
  <w:style w:type="paragraph" w:customStyle="1" w:styleId="Heading3multiline">
    <w:name w:val="Heading 3 (multiline)"/>
    <w:basedOn w:val="Ttulo3"/>
    <w:next w:val="Normal"/>
    <w:rsid w:val="007E09DA"/>
    <w:pPr>
      <w:ind w:left="1418" w:hanging="425"/>
      <w:jc w:val="left"/>
    </w:pPr>
  </w:style>
  <w:style w:type="character" w:customStyle="1" w:styleId="Ttulo4Car">
    <w:name w:val="Título 4 Car"/>
    <w:basedOn w:val="Fuentedeprrafopredeter"/>
    <w:link w:val="Ttulo4"/>
    <w:rsid w:val="007E09DA"/>
    <w:rPr>
      <w:rFonts w:ascii="Times New Roman Bold" w:eastAsia="Arial Unicode MS" w:hAnsi="Times New Roman Bold" w:cs="Arial"/>
      <w:b/>
      <w:bCs/>
      <w:i/>
      <w:sz w:val="22"/>
      <w:lang w:val="en-GB"/>
    </w:rPr>
  </w:style>
  <w:style w:type="paragraph" w:customStyle="1" w:styleId="Heading4indent">
    <w:name w:val="Heading 4 indent"/>
    <w:basedOn w:val="Ttulo4"/>
    <w:rsid w:val="007E09DA"/>
    <w:pPr>
      <w:ind w:left="720"/>
      <w:outlineLvl w:val="9"/>
    </w:pPr>
    <w:rPr>
      <w:rFonts w:ascii="Times New Roman" w:hAnsi="Times New Roman"/>
    </w:rPr>
  </w:style>
  <w:style w:type="character" w:customStyle="1" w:styleId="Ttulo5Car">
    <w:name w:val="Título 5 Car"/>
    <w:basedOn w:val="Fuentedeprrafopredeter"/>
    <w:link w:val="Ttulo5"/>
    <w:rsid w:val="007E09DA"/>
    <w:rPr>
      <w:rFonts w:ascii="Times New Roman" w:eastAsia="Times New Roman" w:hAnsi="Times New Roman" w:cs="Times New Roman"/>
      <w:bCs/>
      <w:i/>
      <w:sz w:val="22"/>
      <w:szCs w:val="26"/>
      <w:lang w:val="en-CA"/>
    </w:rPr>
  </w:style>
  <w:style w:type="character" w:customStyle="1" w:styleId="Ttulo6Car">
    <w:name w:val="Título 6 Car"/>
    <w:basedOn w:val="Fuentedeprrafopredeter"/>
    <w:link w:val="Ttulo6"/>
    <w:rsid w:val="007E09DA"/>
    <w:rPr>
      <w:rFonts w:ascii="Times New Roman" w:eastAsia="Times New Roman" w:hAnsi="Times New Roman" w:cs="Times New Roman"/>
      <w:sz w:val="22"/>
      <w:u w:val="single"/>
      <w:lang w:val="en-GB"/>
    </w:rPr>
  </w:style>
  <w:style w:type="character" w:customStyle="1" w:styleId="Ttulo7Car">
    <w:name w:val="Título 7 Car"/>
    <w:basedOn w:val="Fuentedeprrafopredeter"/>
    <w:link w:val="Ttulo7"/>
    <w:rsid w:val="007E09DA"/>
    <w:rPr>
      <w:rFonts w:ascii="Univers" w:eastAsia="Times New Roman" w:hAnsi="Univers" w:cs="Times New Roman"/>
      <w:b/>
      <w:sz w:val="28"/>
      <w:lang w:val="en-GB"/>
    </w:rPr>
  </w:style>
  <w:style w:type="character" w:customStyle="1" w:styleId="Ttulo8Car">
    <w:name w:val="Título 8 Car"/>
    <w:basedOn w:val="Fuentedeprrafopredeter"/>
    <w:link w:val="Ttulo8"/>
    <w:rsid w:val="007E09DA"/>
    <w:rPr>
      <w:rFonts w:ascii="Univers" w:eastAsia="Times New Roman" w:hAnsi="Univers" w:cs="Times New Roman"/>
      <w:b/>
      <w:sz w:val="32"/>
      <w:lang w:val="en-GB"/>
    </w:rPr>
  </w:style>
  <w:style w:type="character" w:customStyle="1" w:styleId="Ttulo9Car">
    <w:name w:val="Título 9 Car"/>
    <w:basedOn w:val="Fuentedeprrafopredeter"/>
    <w:link w:val="Ttulo9"/>
    <w:rsid w:val="007E09DA"/>
    <w:rPr>
      <w:rFonts w:ascii="Times New Roman" w:eastAsia="Times New Roman" w:hAnsi="Times New Roman" w:cs="Times New Roman"/>
      <w:i/>
      <w:iCs/>
      <w:sz w:val="22"/>
      <w:lang w:val="en-GB"/>
    </w:rPr>
  </w:style>
  <w:style w:type="character" w:styleId="Nmerodepgina">
    <w:name w:val="page number"/>
    <w:rsid w:val="007E09DA"/>
    <w:rPr>
      <w:rFonts w:ascii="Times New Roman" w:hAnsi="Times New Roman"/>
      <w:sz w:val="22"/>
    </w:rPr>
  </w:style>
  <w:style w:type="paragraph" w:customStyle="1" w:styleId="Para1">
    <w:name w:val="Para1"/>
    <w:basedOn w:val="Normal"/>
    <w:link w:val="Para1Char"/>
    <w:rsid w:val="00427D21"/>
    <w:pPr>
      <w:numPr>
        <w:numId w:val="4"/>
      </w:numPr>
      <w:tabs>
        <w:tab w:val="clear" w:pos="360"/>
      </w:tabs>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5"/>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Ttulo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Ttulo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Ttulo2"/>
    <w:qFormat/>
    <w:rsid w:val="0093169E"/>
    <w:pPr>
      <w:jc w:val="left"/>
      <w:outlineLvl w:val="9"/>
    </w:pPr>
    <w:rPr>
      <w:i/>
    </w:rPr>
  </w:style>
  <w:style w:type="paragraph" w:styleId="Encabezadodelista">
    <w:name w:val="toa heading"/>
    <w:basedOn w:val="Normal"/>
    <w:next w:val="Normal"/>
    <w:semiHidden/>
    <w:rsid w:val="007E09DA"/>
    <w:pPr>
      <w:spacing w:before="120"/>
    </w:pPr>
    <w:rPr>
      <w:rFonts w:cs="Arial"/>
      <w:b/>
      <w:bCs/>
      <w:sz w:val="24"/>
    </w:rPr>
  </w:style>
  <w:style w:type="paragraph" w:styleId="TDC1">
    <w:name w:val="toc 1"/>
    <w:basedOn w:val="Normal"/>
    <w:next w:val="Normal"/>
    <w:autoRedefine/>
    <w:semiHidden/>
    <w:rsid w:val="007E09DA"/>
    <w:pPr>
      <w:ind w:left="720" w:hanging="720"/>
    </w:pPr>
    <w:rPr>
      <w:caps/>
    </w:rPr>
  </w:style>
  <w:style w:type="paragraph" w:styleId="TDC2">
    <w:name w:val="toc 2"/>
    <w:basedOn w:val="Normal"/>
    <w:next w:val="Normal"/>
    <w:autoRedefine/>
    <w:semiHidden/>
    <w:rsid w:val="007E09DA"/>
    <w:pPr>
      <w:tabs>
        <w:tab w:val="right" w:leader="dot" w:pos="9356"/>
      </w:tabs>
      <w:ind w:left="1440" w:hanging="720"/>
    </w:pPr>
    <w:rPr>
      <w:noProof/>
      <w:szCs w:val="22"/>
    </w:rPr>
  </w:style>
  <w:style w:type="paragraph" w:styleId="TDC3">
    <w:name w:val="toc 3"/>
    <w:basedOn w:val="Normal"/>
    <w:next w:val="Normal"/>
    <w:autoRedefine/>
    <w:semiHidden/>
    <w:rsid w:val="007E09DA"/>
    <w:pPr>
      <w:ind w:left="2160" w:hanging="720"/>
    </w:pPr>
  </w:style>
  <w:style w:type="paragraph" w:styleId="TDC4">
    <w:name w:val="toc 4"/>
    <w:basedOn w:val="Normal"/>
    <w:next w:val="Normal"/>
    <w:autoRedefine/>
    <w:semiHidden/>
    <w:rsid w:val="007E09DA"/>
    <w:pPr>
      <w:spacing w:before="120" w:after="120"/>
      <w:ind w:left="660"/>
      <w:jc w:val="left"/>
    </w:pPr>
  </w:style>
  <w:style w:type="paragraph" w:styleId="TDC5">
    <w:name w:val="toc 5"/>
    <w:basedOn w:val="Normal"/>
    <w:next w:val="Normal"/>
    <w:autoRedefine/>
    <w:semiHidden/>
    <w:rsid w:val="007E09DA"/>
    <w:pPr>
      <w:spacing w:before="120" w:after="120"/>
      <w:ind w:left="880"/>
      <w:jc w:val="left"/>
    </w:pPr>
  </w:style>
  <w:style w:type="paragraph" w:styleId="TDC6">
    <w:name w:val="toc 6"/>
    <w:basedOn w:val="Normal"/>
    <w:next w:val="Normal"/>
    <w:autoRedefine/>
    <w:semiHidden/>
    <w:rsid w:val="007E09DA"/>
    <w:pPr>
      <w:spacing w:before="120" w:after="120"/>
      <w:ind w:left="1100"/>
      <w:jc w:val="left"/>
    </w:pPr>
  </w:style>
  <w:style w:type="paragraph" w:styleId="TDC7">
    <w:name w:val="toc 7"/>
    <w:basedOn w:val="Normal"/>
    <w:next w:val="Normal"/>
    <w:autoRedefine/>
    <w:semiHidden/>
    <w:rsid w:val="007E09DA"/>
    <w:pPr>
      <w:spacing w:before="120" w:after="120"/>
      <w:ind w:left="1320"/>
      <w:jc w:val="left"/>
    </w:pPr>
  </w:style>
  <w:style w:type="paragraph" w:styleId="TDC8">
    <w:name w:val="toc 8"/>
    <w:basedOn w:val="Normal"/>
    <w:next w:val="Normal"/>
    <w:autoRedefine/>
    <w:semiHidden/>
    <w:rsid w:val="007E09DA"/>
    <w:pPr>
      <w:spacing w:before="120" w:after="120"/>
      <w:ind w:left="1540"/>
      <w:jc w:val="left"/>
    </w:pPr>
  </w:style>
  <w:style w:type="paragraph" w:styleId="TDC9">
    <w:name w:val="toc 9"/>
    <w:basedOn w:val="Normal"/>
    <w:next w:val="Normal"/>
    <w:autoRedefine/>
    <w:semiHidden/>
    <w:rsid w:val="007E09DA"/>
    <w:pPr>
      <w:spacing w:before="120" w:after="120"/>
      <w:ind w:left="1760"/>
      <w:jc w:val="left"/>
    </w:pPr>
  </w:style>
  <w:style w:type="character" w:styleId="Hipervnculo">
    <w:name w:val="Hyperlink"/>
    <w:uiPriority w:val="99"/>
    <w:rsid w:val="00172AF6"/>
    <w:rPr>
      <w:color w:val="0000FF"/>
      <w:sz w:val="18"/>
      <w:u w:val="single"/>
    </w:rPr>
  </w:style>
  <w:style w:type="character" w:customStyle="1" w:styleId="Para1Char">
    <w:name w:val="Para1 Char"/>
    <w:link w:val="Para1"/>
    <w:locked/>
    <w:rsid w:val="00427D21"/>
    <w:rPr>
      <w:rFonts w:ascii="Times New Roman" w:eastAsia="Times New Roma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9"/>
      </w:numPr>
      <w:spacing w:after="120"/>
    </w:pPr>
    <w:rPr>
      <w:rFonts w:cs="Angsana New"/>
    </w:rPr>
  </w:style>
  <w:style w:type="paragraph" w:styleId="Prrafodelista">
    <w:name w:val="List Paragraph"/>
    <w:aliases w:val="Unordered List,List Paragraph 2,Dot pt,F5 List Paragraph,List Paragraph1,No Spacing1,List Paragraph Char Char Char,Indicator Text,Numbered Para 1,List Paragraph12,Bullet Points,MAIN CONTENT,Bullet 1,table bullets"/>
    <w:basedOn w:val="Normal"/>
    <w:link w:val="PrrafodelistaCar"/>
    <w:uiPriority w:val="34"/>
    <w:qFormat/>
    <w:rsid w:val="0093169E"/>
    <w:pPr>
      <w:ind w:left="720"/>
      <w:contextualSpacing/>
    </w:pPr>
  </w:style>
  <w:style w:type="paragraph" w:styleId="Descripci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Ttulo2"/>
    <w:qFormat/>
    <w:rsid w:val="00F6586C"/>
    <w:rPr>
      <w:i/>
    </w:r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Refdenotaalpie"/>
    <w:uiPriority w:val="99"/>
    <w:rsid w:val="006F6EAD"/>
    <w:pPr>
      <w:spacing w:after="160" w:line="240" w:lineRule="exact"/>
      <w:jc w:val="left"/>
    </w:pPr>
    <w:rPr>
      <w:rFonts w:asciiTheme="minorHAnsi" w:eastAsiaTheme="minorEastAsia" w:hAnsiTheme="minorHAnsi" w:cstheme="minorBidi"/>
      <w:vertAlign w:val="superscript"/>
      <w:lang w:val="fr-CA"/>
    </w:rPr>
  </w:style>
  <w:style w:type="character" w:customStyle="1" w:styleId="PrrafodelistaCar">
    <w:name w:val="Párrafo de lista Car"/>
    <w:aliases w:val="Unordered List Car,List Paragraph 2 Car,Dot pt Car,F5 List Paragraph Car,List Paragraph1 Car,No Spacing1 Car,List Paragraph Char Char Char Car,Indicator Text Car,Numbered Para 1 Car,List Paragraph12 Car,Bullet Points Car"/>
    <w:basedOn w:val="Fuentedeprrafopredeter"/>
    <w:link w:val="Prrafodelista"/>
    <w:uiPriority w:val="34"/>
    <w:qFormat/>
    <w:locked/>
    <w:rsid w:val="006F6EAD"/>
    <w:rPr>
      <w:rFonts w:ascii="Times New Roman" w:eastAsia="Times New Roman" w:hAnsi="Times New Roman" w:cs="Times New Roman"/>
      <w:sz w:val="22"/>
      <w:lang w:val="en-GB"/>
    </w:rPr>
  </w:style>
  <w:style w:type="paragraph" w:styleId="Revisin">
    <w:name w:val="Revision"/>
    <w:hidden/>
    <w:uiPriority w:val="99"/>
    <w:semiHidden/>
    <w:rsid w:val="00970706"/>
    <w:rPr>
      <w:rFonts w:ascii="Times New Roman" w:eastAsia="Times New Roman" w:hAnsi="Times New Roman" w:cs="Times New Roman"/>
      <w:sz w:val="22"/>
      <w:lang w:val="en-GB"/>
    </w:rPr>
  </w:style>
  <w:style w:type="paragraph" w:styleId="Asuntodelcomentario">
    <w:name w:val="annotation subject"/>
    <w:basedOn w:val="Textocomentario"/>
    <w:next w:val="Textocomentario"/>
    <w:link w:val="AsuntodelcomentarioCar"/>
    <w:uiPriority w:val="99"/>
    <w:semiHidden/>
    <w:unhideWhenUsed/>
    <w:rsid w:val="00532787"/>
    <w:pPr>
      <w:spacing w:after="0" w:line="240" w:lineRule="auto"/>
    </w:pPr>
    <w:rPr>
      <w:b/>
      <w:bCs/>
      <w:sz w:val="20"/>
      <w:szCs w:val="20"/>
    </w:rPr>
  </w:style>
  <w:style w:type="character" w:customStyle="1" w:styleId="AsuntodelcomentarioCar">
    <w:name w:val="Asunto del comentario Car"/>
    <w:basedOn w:val="TextocomentarioCar"/>
    <w:link w:val="Asuntodelcomentario"/>
    <w:uiPriority w:val="99"/>
    <w:semiHidden/>
    <w:rsid w:val="00532787"/>
    <w:rPr>
      <w:rFonts w:ascii="Times New Roman" w:eastAsia="Times New Roman" w:hAnsi="Times New Roman" w:cs="Times New Roman"/>
      <w:b/>
      <w:bCs/>
      <w:sz w:val="20"/>
      <w:szCs w:val="20"/>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glossaryDocument" Target="glossary/document.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footnotes" Target="foot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s>
</file>

<file path=word/_rels/footnotes.xml.rels><?xml version="1.0" encoding="UTF-8" standalone="yes"?>
<Relationships xmlns="http://schemas.openxmlformats.org/package/2006/relationships"><Relationship Id="rId1" Type="http://schemas.openxmlformats.org/officeDocument/2006/relationships/hyperlink" Target="https://www.thegef.org/sites/default/files/documents/2022-04/GEF_R.08_29_Rev.01_GEF8_Programming_Directions.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F1646299CFC497FBD0DBE10082E0C77"/>
        <w:category>
          <w:name w:val="General"/>
          <w:gallery w:val="placeholder"/>
        </w:category>
        <w:types>
          <w:type w:val="bbPlcHdr"/>
        </w:types>
        <w:behaviors>
          <w:behavior w:val="content"/>
        </w:behaviors>
        <w:guid w:val="{25B6E5DC-AA3F-4B97-9EEB-3DD0770F20AB}"/>
      </w:docPartPr>
      <w:docPartBody>
        <w:p w:rsidR="008D420E" w:rsidRDefault="00810A55">
          <w:r w:rsidRPr="007E02EB">
            <w:rPr>
              <w:rStyle w:val="Textodelmarcadordeposicin"/>
            </w:rPr>
            <w:t>[Subject]</w:t>
          </w:r>
        </w:p>
      </w:docPartBody>
    </w:docPart>
    <w:docPart>
      <w:docPartPr>
        <w:name w:val="B91F815427754D9BA6571111AFF15602"/>
        <w:category>
          <w:name w:val="General"/>
          <w:gallery w:val="placeholder"/>
        </w:category>
        <w:types>
          <w:type w:val="bbPlcHdr"/>
        </w:types>
        <w:behaviors>
          <w:behavior w:val="content"/>
        </w:behaviors>
        <w:guid w:val="{A232002E-BE82-445E-9ECF-0BE8B784A5C1}"/>
      </w:docPartPr>
      <w:docPartBody>
        <w:p w:rsidR="0098642F" w:rsidRDefault="008C6619">
          <w:r w:rsidRPr="006D0F48">
            <w:rPr>
              <w:rStyle w:val="Textodelmarcadordeposicin"/>
            </w:rPr>
            <w:t>[Subject]</w:t>
          </w:r>
        </w:p>
      </w:docPartBody>
    </w:docPart>
    <w:docPart>
      <w:docPartPr>
        <w:name w:val="9E64A1B551BC4D48B19DB33F17A999C0"/>
        <w:category>
          <w:name w:val="General"/>
          <w:gallery w:val="placeholder"/>
        </w:category>
        <w:types>
          <w:type w:val="bbPlcHdr"/>
        </w:types>
        <w:behaviors>
          <w:behavior w:val="content"/>
        </w:behaviors>
        <w:guid w:val="{A97503CA-196A-4545-A30F-592581E2E56B}"/>
      </w:docPartPr>
      <w:docPartBody>
        <w:p w:rsidR="0098642F" w:rsidRDefault="008C6619">
          <w:r w:rsidRPr="006D0F48">
            <w:rPr>
              <w:rStyle w:val="Textodelmarcadordeposicin"/>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0000000000000000000"/>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10A55"/>
    <w:rsid w:val="000B5673"/>
    <w:rsid w:val="002221E3"/>
    <w:rsid w:val="004008E6"/>
    <w:rsid w:val="00440BDE"/>
    <w:rsid w:val="0046422C"/>
    <w:rsid w:val="004760CF"/>
    <w:rsid w:val="004D23AB"/>
    <w:rsid w:val="004E092F"/>
    <w:rsid w:val="00500A2B"/>
    <w:rsid w:val="0058288D"/>
    <w:rsid w:val="00665C6B"/>
    <w:rsid w:val="006801B3"/>
    <w:rsid w:val="006A5D70"/>
    <w:rsid w:val="00810A55"/>
    <w:rsid w:val="008C6619"/>
    <w:rsid w:val="008D420E"/>
    <w:rsid w:val="0098642F"/>
    <w:rsid w:val="00B27D2C"/>
    <w:rsid w:val="00C04427"/>
    <w:rsid w:val="00C11FD5"/>
    <w:rsid w:val="00C8104B"/>
    <w:rsid w:val="00D21220"/>
    <w:rsid w:val="00D31D12"/>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sid w:val="00665C6B"/>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7757B10B752F084BA8DB813B296FB27B" ma:contentTypeVersion="4" ma:contentTypeDescription="Create a new document." ma:contentTypeScope="" ma:versionID="a41c1625e0c5e3501ab261f418a31bef">
  <xsd:schema xmlns:xsd="http://www.w3.org/2001/XMLSchema" xmlns:xs="http://www.w3.org/2001/XMLSchema" xmlns:p="http://schemas.microsoft.com/office/2006/metadata/properties" xmlns:ns2="c81b4b69-2fdc-4c4e-909f-0c008d05f230" xmlns:ns3="a7dbe1ce-d728-48be-9ca1-bdc9cbbc93e0" targetNamespace="http://schemas.microsoft.com/office/2006/metadata/properties" ma:root="true" ma:fieldsID="55486cc2e8c49fd3df5b2f8bfa195cc0" ns2:_="" ns3:_="">
    <xsd:import namespace="c81b4b69-2fdc-4c4e-909f-0c008d05f230"/>
    <xsd:import namespace="a7dbe1ce-d728-48be-9ca1-bdc9cbbc93e0"/>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81b4b69-2fdc-4c4e-909f-0c008d05f2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7dbe1ce-d728-48be-9ca1-bdc9cbbc93e0"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9927EA38-FA4E-4EBD-8FDD-3BE8016BF33A}">
  <ds:schemaRefs>
    <ds:schemaRef ds:uri="http://schemas.openxmlformats.org/officeDocument/2006/bibliography"/>
  </ds:schemaRefs>
</ds:datastoreItem>
</file>

<file path=customXml/itemProps3.xml><?xml version="1.0" encoding="utf-8"?>
<ds:datastoreItem xmlns:ds="http://schemas.openxmlformats.org/officeDocument/2006/customXml" ds:itemID="{1375B112-7233-44D7-AB02-694BC980014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81b4b69-2fdc-4c4e-909f-0c008d05f230"/>
    <ds:schemaRef ds:uri="a7dbe1ce-d728-48be-9ca1-bdc9cbbc93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Normal.dotm</Template>
  <TotalTime>23</TotalTime>
  <Pages>3</Pages>
  <Words>986</Words>
  <Characters>5328</Characters>
  <Application>Microsoft Office Word</Application>
  <DocSecurity>0</DocSecurity>
  <Lines>93</Lines>
  <Paragraphs>42</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TITLE</vt:lpstr>
      <vt:lpstr>TITLE</vt:lpstr>
    </vt:vector>
  </TitlesOfParts>
  <Company>SCBD</Company>
  <LinksUpToDate>false</LinksUpToDate>
  <CharactersWithSpaces>6272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dc:subject>CBD/NP/MOP/4/L.7</dc:subject>
  <dc:creator>SCBD</dc:creator>
  <cp:keywords>Conference of the Parties serving as the meeting of the Parties to the Nagoya Protocol on Access to Genetic Resources and the Fair and Equitable Sharing of Benefits Arising from Their Utilization</cp:keywords>
  <cp:lastModifiedBy>Elena Valdehita</cp:lastModifiedBy>
  <cp:revision>5</cp:revision>
  <cp:lastPrinted>2020-01-21T16:56:00Z</cp:lastPrinted>
  <dcterms:created xsi:type="dcterms:W3CDTF">2022-12-10T05:21:00Z</dcterms:created>
  <dcterms:modified xsi:type="dcterms:W3CDTF">2022-12-10T09:17:00Z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0x0101007757B10B752F084BA8DB813B296FB27B</vt:lpwstr>
  </property>
</Properties>
</file>