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28B33F7" w14:textId="77777777" w:rsidR="00216C10" w:rsidRDefault="00216C10"/>
    <w:tbl>
      <w:tblPr>
        <w:tblW w:w="10482" w:type="dxa"/>
        <w:tblInd w:w="-283" w:type="dxa"/>
        <w:tblLayout w:type="fixed"/>
        <w:tblLook w:val="0000" w:firstRow="0" w:lastRow="0" w:firstColumn="0" w:lastColumn="0" w:noHBand="0" w:noVBand="0"/>
      </w:tblPr>
      <w:tblGrid>
        <w:gridCol w:w="975"/>
        <w:gridCol w:w="2278"/>
        <w:gridCol w:w="7229"/>
      </w:tblGrid>
      <w:tr w:rsidR="008A1499" w:rsidRPr="00375D37" w14:paraId="3AC5C0DD" w14:textId="77777777" w:rsidTr="00375D37">
        <w:trPr>
          <w:trHeight w:val="850"/>
        </w:trPr>
        <w:tc>
          <w:tcPr>
            <w:tcW w:w="975" w:type="dxa"/>
            <w:vAlign w:val="bottom"/>
          </w:tcPr>
          <w:p w14:paraId="64270DC4" w14:textId="77777777" w:rsidR="008A1499" w:rsidRPr="003F1A75" w:rsidRDefault="008A1499" w:rsidP="008A1499">
            <w:pPr>
              <w:pStyle w:val="AASmallLogo"/>
            </w:pPr>
            <w:r w:rsidRPr="003F1A75">
              <w:rPr>
                <w:noProof/>
              </w:rPr>
              <w:drawing>
                <wp:inline distT="0" distB="0" distL="0" distR="0" wp14:anchorId="2E8EE267" wp14:editId="3A905F8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3F1A75">
              <w:t xml:space="preserve"> </w:t>
            </w:r>
          </w:p>
          <w:p w14:paraId="4947FC3B" w14:textId="77777777" w:rsidR="008A1499" w:rsidRPr="003F1A75" w:rsidRDefault="008A1499" w:rsidP="008A1499">
            <w:pPr>
              <w:pStyle w:val="AASmallLogo"/>
            </w:pPr>
          </w:p>
        </w:tc>
        <w:tc>
          <w:tcPr>
            <w:tcW w:w="2278" w:type="dxa"/>
            <w:noWrap/>
            <w:vAlign w:val="bottom"/>
          </w:tcPr>
          <w:p w14:paraId="08E2609B" w14:textId="1B780D8F" w:rsidR="00375D37" w:rsidRPr="00375D37" w:rsidRDefault="00375D37" w:rsidP="00375D37">
            <w:pPr>
              <w:tabs>
                <w:tab w:val="clear" w:pos="567"/>
                <w:tab w:val="clear" w:pos="1134"/>
                <w:tab w:val="clear" w:pos="1701"/>
                <w:tab w:val="clear" w:pos="2268"/>
              </w:tabs>
              <w:spacing w:before="60"/>
              <w:rPr>
                <w:rFonts w:eastAsia="SimHei"/>
                <w:sz w:val="24"/>
                <w:lang w:eastAsia="zh-CN"/>
              </w:rPr>
            </w:pPr>
            <w:r w:rsidRPr="00375D37">
              <w:rPr>
                <w:rFonts w:eastAsia="SimHei"/>
                <w:noProof/>
                <w:lang w:eastAsia="zh-CN"/>
              </w:rPr>
              <w:drawing>
                <wp:anchor distT="0" distB="0" distL="114300" distR="114300" simplePos="0" relativeHeight="251658240" behindDoc="0" locked="0" layoutInCell="1" allowOverlap="1" wp14:anchorId="087ED8A0" wp14:editId="05491E69">
                  <wp:simplePos x="0" y="0"/>
                  <wp:positionH relativeFrom="column">
                    <wp:posOffset>465176</wp:posOffset>
                  </wp:positionH>
                  <wp:positionV relativeFrom="paragraph">
                    <wp:posOffset>43367</wp:posOffset>
                  </wp:positionV>
                  <wp:extent cx="181069" cy="191492"/>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unep-vector-logo.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81069" cy="191492"/>
                          </a:xfrm>
                          <a:prstGeom prst="rect">
                            <a:avLst/>
                          </a:prstGeom>
                        </pic:spPr>
                      </pic:pic>
                    </a:graphicData>
                  </a:graphic>
                  <wp14:sizeRelH relativeFrom="page">
                    <wp14:pctWidth>0</wp14:pctWidth>
                  </wp14:sizeRelH>
                  <wp14:sizeRelV relativeFrom="page">
                    <wp14:pctHeight>0</wp14:pctHeight>
                  </wp14:sizeRelV>
                </wp:anchor>
              </w:drawing>
            </w:r>
            <w:r w:rsidRPr="00375D37">
              <w:rPr>
                <w:rFonts w:eastAsia="SimHei" w:hint="eastAsia"/>
                <w:sz w:val="24"/>
                <w:lang w:eastAsia="zh-CN"/>
              </w:rPr>
              <w:t>联合国</w:t>
            </w:r>
          </w:p>
          <w:p w14:paraId="69A45014" w14:textId="6FA0D7AC" w:rsidR="008A1499" w:rsidRPr="003F1A75" w:rsidRDefault="00375D37" w:rsidP="00375D37">
            <w:pPr>
              <w:pStyle w:val="AASmallLogo"/>
            </w:pPr>
            <w:r w:rsidRPr="00375D37">
              <w:rPr>
                <w:rFonts w:eastAsia="SimHei" w:hint="eastAsia"/>
                <w:sz w:val="24"/>
                <w:lang w:eastAsia="zh-CN"/>
              </w:rPr>
              <w:t>环境规划署</w:t>
            </w:r>
          </w:p>
          <w:p w14:paraId="5FA0F7A4" w14:textId="77777777" w:rsidR="008A1499" w:rsidRPr="003F1A75" w:rsidRDefault="008A1499" w:rsidP="008A1499">
            <w:pPr>
              <w:pStyle w:val="AASmallLogo"/>
            </w:pPr>
          </w:p>
        </w:tc>
        <w:tc>
          <w:tcPr>
            <w:tcW w:w="7229" w:type="dxa"/>
            <w:vAlign w:val="bottom"/>
          </w:tcPr>
          <w:p w14:paraId="3D492964" w14:textId="2127F93E" w:rsidR="008A1499" w:rsidRPr="003F1A75" w:rsidRDefault="008A1499" w:rsidP="003F1A75">
            <w:pPr>
              <w:pStyle w:val="ABSymbol"/>
            </w:pPr>
            <w:r w:rsidRPr="003F1A75">
              <w:rPr>
                <w:sz w:val="40"/>
              </w:rPr>
              <w:t>CBD</w:t>
            </w:r>
            <w:r w:rsidRPr="003F1A75">
              <w:t>/</w:t>
            </w:r>
            <w:r w:rsidR="00240EE6">
              <w:t>COP</w:t>
            </w:r>
            <w:r w:rsidRPr="003F1A75">
              <w:t>/</w:t>
            </w:r>
            <w:r w:rsidR="00240EE6">
              <w:t>17/</w:t>
            </w:r>
            <w:r w:rsidR="00527283">
              <w:t>1</w:t>
            </w:r>
            <w:r w:rsidR="00151EC1" w:rsidRPr="00EF2BCF">
              <w:t>/Rev.1</w:t>
            </w:r>
          </w:p>
        </w:tc>
      </w:tr>
    </w:tbl>
    <w:p w14:paraId="4F84A877" w14:textId="77777777" w:rsidR="008A1499" w:rsidRPr="003F1A75"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375D37" w14:paraId="3CD8FB1A" w14:textId="77777777" w:rsidTr="00375D37">
        <w:trPr>
          <w:trHeight w:val="2016"/>
        </w:trPr>
        <w:tc>
          <w:tcPr>
            <w:tcW w:w="7370" w:type="dxa"/>
          </w:tcPr>
          <w:p w14:paraId="2F3FB054" w14:textId="3648A70E" w:rsidR="008A1499" w:rsidRPr="003F1A75" w:rsidRDefault="008A1499" w:rsidP="008A1499">
            <w:pPr>
              <w:pStyle w:val="ACLargeLogo"/>
            </w:pPr>
            <w:r w:rsidRPr="003F1A75">
              <w:t xml:space="preserve"> </w:t>
            </w:r>
          </w:p>
          <w:p w14:paraId="395C4ADA" w14:textId="1C3D8474" w:rsidR="008A1499" w:rsidRPr="003F1A75" w:rsidRDefault="00375D37" w:rsidP="008A1499">
            <w:pPr>
              <w:pStyle w:val="ACLargeLogo"/>
            </w:pPr>
            <w:r w:rsidRPr="00375D37">
              <w:rPr>
                <w:b/>
                <w:noProof/>
                <w:sz w:val="24"/>
                <w:lang w:val="en-US" w:eastAsia="zh-CN"/>
              </w:rPr>
              <w:drawing>
                <wp:inline distT="0" distB="0" distL="0" distR="0" wp14:anchorId="7F0F0ABD" wp14:editId="7F1BE220">
                  <wp:extent cx="2982802" cy="1077392"/>
                  <wp:effectExtent l="0" t="0" r="8255" b="8890"/>
                  <wp:docPr id="3" name="Picture 3" descr="CBD_logo_ch-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BD_logo_ch-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3011892" cy="1087899"/>
                          </a:xfrm>
                          <a:prstGeom prst="rect">
                            <a:avLst/>
                          </a:prstGeom>
                          <a:noFill/>
                          <a:ln>
                            <a:noFill/>
                          </a:ln>
                        </pic:spPr>
                      </pic:pic>
                    </a:graphicData>
                  </a:graphic>
                </wp:inline>
              </w:drawing>
            </w:r>
          </w:p>
        </w:tc>
        <w:tc>
          <w:tcPr>
            <w:tcW w:w="3112" w:type="dxa"/>
          </w:tcPr>
          <w:p w14:paraId="24B059D9" w14:textId="77777777" w:rsidR="008A1499" w:rsidRPr="00375D37" w:rsidRDefault="008A1499" w:rsidP="00375D37">
            <w:pPr>
              <w:pStyle w:val="AEDistrNormal"/>
              <w:rPr>
                <w:sz w:val="24"/>
              </w:rPr>
            </w:pPr>
            <w:r w:rsidRPr="00375D37">
              <w:rPr>
                <w:sz w:val="24"/>
              </w:rPr>
              <w:t xml:space="preserve">Distr.: General </w:t>
            </w:r>
          </w:p>
          <w:p w14:paraId="1C73ACB5" w14:textId="7F21AEE5" w:rsidR="008A1499" w:rsidRPr="00375D37" w:rsidRDefault="00151EC1" w:rsidP="00375D37">
            <w:pPr>
              <w:pStyle w:val="AEDistrNormal"/>
              <w:rPr>
                <w:sz w:val="24"/>
              </w:rPr>
            </w:pPr>
            <w:r>
              <w:rPr>
                <w:sz w:val="24"/>
              </w:rPr>
              <w:t>16 March</w:t>
            </w:r>
            <w:r w:rsidR="005201AC" w:rsidRPr="00375D37">
              <w:rPr>
                <w:sz w:val="24"/>
              </w:rPr>
              <w:t xml:space="preserve"> 2026</w:t>
            </w:r>
          </w:p>
          <w:p w14:paraId="6C80E210" w14:textId="6CAA53A0" w:rsidR="00375D37" w:rsidRPr="00375D37" w:rsidRDefault="00375D37" w:rsidP="00375D37">
            <w:pPr>
              <w:pStyle w:val="AEDistrNormal"/>
              <w:rPr>
                <w:sz w:val="24"/>
              </w:rPr>
            </w:pPr>
            <w:r w:rsidRPr="00375D37">
              <w:rPr>
                <w:sz w:val="24"/>
              </w:rPr>
              <w:t>Chinese</w:t>
            </w:r>
          </w:p>
          <w:p w14:paraId="1CB54B30" w14:textId="77777777" w:rsidR="008A1499" w:rsidRPr="00375D37" w:rsidRDefault="008A1499" w:rsidP="00375D37">
            <w:pPr>
              <w:pStyle w:val="AEDistrNormal6pt"/>
              <w:spacing w:before="0"/>
              <w:rPr>
                <w:sz w:val="24"/>
              </w:rPr>
            </w:pPr>
            <w:r w:rsidRPr="00375D37">
              <w:rPr>
                <w:sz w:val="24"/>
              </w:rPr>
              <w:t xml:space="preserve">Original: English </w:t>
            </w:r>
          </w:p>
          <w:p w14:paraId="72122316" w14:textId="77777777" w:rsidR="008A1499" w:rsidRPr="00375D37" w:rsidRDefault="008A1499" w:rsidP="008A1499">
            <w:pPr>
              <w:pStyle w:val="AEDistrNormal6pt"/>
              <w:rPr>
                <w:sz w:val="24"/>
              </w:rPr>
            </w:pPr>
          </w:p>
        </w:tc>
      </w:tr>
    </w:tbl>
    <w:p w14:paraId="6B25F4E0" w14:textId="77777777" w:rsidR="008A1499" w:rsidRPr="003F1A75"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75D37" w14:paraId="0C453772" w14:textId="77777777" w:rsidTr="008A1499">
        <w:trPr>
          <w:trHeight w:val="57"/>
        </w:trPr>
        <w:tc>
          <w:tcPr>
            <w:tcW w:w="6094" w:type="dxa"/>
          </w:tcPr>
          <w:p w14:paraId="6795B623" w14:textId="77777777" w:rsidR="00375D37" w:rsidRPr="00375D37" w:rsidRDefault="00375D37" w:rsidP="00375D37">
            <w:pPr>
              <w:pStyle w:val="AFCorN12Bold"/>
              <w:rPr>
                <w:bCs/>
                <w:lang w:eastAsia="zh-CN"/>
              </w:rPr>
            </w:pPr>
            <w:r w:rsidRPr="00375D37">
              <w:rPr>
                <w:rFonts w:hint="eastAsia"/>
                <w:bCs/>
                <w:lang w:eastAsia="zh-CN"/>
              </w:rPr>
              <w:t>生物多样性公约缔约方大会</w:t>
            </w:r>
          </w:p>
          <w:p w14:paraId="1533EFB9" w14:textId="0490CC39" w:rsidR="008A1499" w:rsidRPr="003F1A75" w:rsidRDefault="00375D37" w:rsidP="00375D37">
            <w:pPr>
              <w:pStyle w:val="AFCorN12Bold"/>
              <w:rPr>
                <w:lang w:eastAsia="zh-CN"/>
              </w:rPr>
            </w:pPr>
            <w:r w:rsidRPr="00375D37">
              <w:rPr>
                <w:rFonts w:hint="eastAsia"/>
                <w:bCs/>
                <w:lang w:val="en-US" w:eastAsia="zh-CN"/>
              </w:rPr>
              <w:t>第十</w:t>
            </w:r>
            <w:r>
              <w:rPr>
                <w:rFonts w:hint="eastAsia"/>
                <w:bCs/>
                <w:lang w:val="it-IT" w:eastAsia="zh-CN"/>
              </w:rPr>
              <w:t>七</w:t>
            </w:r>
            <w:r w:rsidRPr="00375D37">
              <w:rPr>
                <w:rFonts w:hint="eastAsia"/>
                <w:bCs/>
                <w:lang w:val="en-US" w:eastAsia="zh-CN"/>
              </w:rPr>
              <w:t>届会议</w:t>
            </w:r>
            <w:r w:rsidR="008A1499" w:rsidRPr="003F1A75">
              <w:rPr>
                <w:lang w:eastAsia="zh-CN"/>
              </w:rPr>
              <w:t xml:space="preserve"> </w:t>
            </w:r>
          </w:p>
          <w:p w14:paraId="52D4CAC2" w14:textId="3D54F27D" w:rsidR="008A1499" w:rsidRPr="003F1A75" w:rsidRDefault="00375D37" w:rsidP="00B44617">
            <w:pPr>
              <w:pStyle w:val="AFCorNNormal"/>
              <w:rPr>
                <w:lang w:eastAsia="zh-CN"/>
              </w:rPr>
            </w:pPr>
            <w:r w:rsidRPr="00375D37">
              <w:rPr>
                <w:rFonts w:hint="eastAsia"/>
                <w:sz w:val="24"/>
                <w:lang w:eastAsia="zh-CN"/>
              </w:rPr>
              <w:t>2026</w:t>
            </w:r>
            <w:r w:rsidRPr="00375D37">
              <w:rPr>
                <w:rFonts w:hint="eastAsia"/>
                <w:sz w:val="24"/>
                <w:lang w:eastAsia="zh-CN"/>
              </w:rPr>
              <w:t>年</w:t>
            </w:r>
            <w:r w:rsidRPr="00375D37">
              <w:rPr>
                <w:rFonts w:hint="eastAsia"/>
                <w:sz w:val="24"/>
                <w:lang w:eastAsia="zh-CN"/>
              </w:rPr>
              <w:t>10</w:t>
            </w:r>
            <w:r w:rsidRPr="00375D37">
              <w:rPr>
                <w:rFonts w:hint="eastAsia"/>
                <w:sz w:val="24"/>
                <w:lang w:eastAsia="zh-CN"/>
              </w:rPr>
              <w:t>月</w:t>
            </w:r>
            <w:r w:rsidRPr="00375D37">
              <w:rPr>
                <w:rFonts w:hint="eastAsia"/>
                <w:sz w:val="24"/>
                <w:lang w:eastAsia="zh-CN"/>
              </w:rPr>
              <w:t>19</w:t>
            </w:r>
            <w:r w:rsidRPr="00375D37">
              <w:rPr>
                <w:rFonts w:hint="eastAsia"/>
                <w:sz w:val="24"/>
                <w:lang w:eastAsia="zh-CN"/>
              </w:rPr>
              <w:t>日至</w:t>
            </w:r>
            <w:r w:rsidRPr="00375D37">
              <w:rPr>
                <w:rFonts w:hint="eastAsia"/>
                <w:sz w:val="24"/>
                <w:lang w:eastAsia="zh-CN"/>
              </w:rPr>
              <w:t>30</w:t>
            </w:r>
            <w:r w:rsidRPr="00375D37">
              <w:rPr>
                <w:rFonts w:hint="eastAsia"/>
                <w:sz w:val="24"/>
                <w:lang w:eastAsia="zh-CN"/>
              </w:rPr>
              <w:t>日，埃里温</w:t>
            </w:r>
          </w:p>
        </w:tc>
        <w:tc>
          <w:tcPr>
            <w:tcW w:w="4388" w:type="dxa"/>
          </w:tcPr>
          <w:p w14:paraId="487359B4" w14:textId="77777777" w:rsidR="008A1499" w:rsidRPr="00375D37" w:rsidRDefault="008A1499" w:rsidP="008A1499">
            <w:pPr>
              <w:pStyle w:val="CBDNormal"/>
              <w:jc w:val="left"/>
              <w:rPr>
                <w:sz w:val="24"/>
                <w:lang w:eastAsia="zh-CN"/>
              </w:rPr>
            </w:pPr>
          </w:p>
        </w:tc>
      </w:tr>
    </w:tbl>
    <w:p w14:paraId="23AFAA01" w14:textId="07035A31" w:rsidR="00F6586C" w:rsidRPr="003F1A75" w:rsidRDefault="00FA444F" w:rsidP="00375D37">
      <w:pPr>
        <w:pStyle w:val="CBDTitle"/>
        <w:tabs>
          <w:tab w:val="clear" w:pos="567"/>
          <w:tab w:val="clear" w:pos="1134"/>
          <w:tab w:val="clear" w:pos="1701"/>
          <w:tab w:val="clear" w:pos="2268"/>
          <w:tab w:val="clear" w:pos="2835"/>
          <w:tab w:val="clear" w:pos="3402"/>
        </w:tabs>
        <w:ind w:left="490"/>
      </w:pPr>
      <w:sdt>
        <w:sdtPr>
          <w:rPr>
            <w:rFonts w:ascii="SimHei" w:eastAsia="SimHei" w:hAnsi="SimHei" w:hint="eastAsia"/>
            <w:b w:val="0"/>
            <w:bCs/>
            <w:lang w:eastAsia="zh-CN"/>
          </w:rPr>
          <w:alias w:val="Title"/>
          <w:tag w:val=""/>
          <w:id w:val="772832786"/>
          <w:placeholder>
            <w:docPart w:val="D2936BE55E004B48AD8A38629A499E22"/>
          </w:placeholder>
          <w:dataBinding w:prefixMappings="xmlns:ns0='http://purl.org/dc/elements/1.1/' xmlns:ns1='http://schemas.openxmlformats.org/package/2006/metadata/core-properties' " w:xpath="/ns1:coreProperties[1]/ns0:title[1]" w:storeItemID="{6C3C8BC8-F283-45AE-878A-BAB7291924A1}"/>
          <w:text/>
        </w:sdtPr>
        <w:sdtEndPr/>
        <w:sdtContent>
          <w:r w:rsidR="00375D37" w:rsidRPr="00375D37">
            <w:rPr>
              <w:rFonts w:ascii="SimHei" w:eastAsia="SimHei" w:hAnsi="SimHei" w:hint="eastAsia"/>
              <w:b w:val="0"/>
              <w:bCs/>
              <w:lang w:eastAsia="zh-CN"/>
            </w:rPr>
            <w:t>临时议程</w:t>
          </w:r>
        </w:sdtContent>
      </w:sdt>
      <w:r w:rsidR="00105372" w:rsidRPr="003F1A75">
        <w:rPr>
          <w:caps/>
        </w:rPr>
        <w:t xml:space="preserve"> </w:t>
      </w:r>
    </w:p>
    <w:p w14:paraId="64CF54C4" w14:textId="4B4AC0FA" w:rsidR="00375D37" w:rsidRPr="00375D37" w:rsidRDefault="00375D37" w:rsidP="00375D37">
      <w:pPr>
        <w:pStyle w:val="Para10"/>
        <w:tabs>
          <w:tab w:val="clear" w:pos="567"/>
          <w:tab w:val="clear" w:pos="1134"/>
          <w:tab w:val="clear" w:pos="1701"/>
          <w:tab w:val="clear" w:pos="2268"/>
        </w:tabs>
        <w:ind w:left="980" w:hanging="490"/>
        <w:jc w:val="left"/>
        <w:rPr>
          <w:sz w:val="24"/>
        </w:rPr>
      </w:pPr>
      <w:proofErr w:type="spellStart"/>
      <w:r w:rsidRPr="00375D37">
        <w:rPr>
          <w:rFonts w:hint="eastAsia"/>
          <w:sz w:val="24"/>
          <w:lang w:val="en-GB"/>
        </w:rPr>
        <w:t>会议开幕</w:t>
      </w:r>
      <w:proofErr w:type="spellEnd"/>
      <w:r w:rsidRPr="00375D37">
        <w:rPr>
          <w:rFonts w:hint="eastAsia"/>
          <w:sz w:val="24"/>
          <w:lang w:val="en-GB"/>
        </w:rPr>
        <w:t>。</w:t>
      </w:r>
    </w:p>
    <w:p w14:paraId="00F3E176" w14:textId="77777777" w:rsidR="00375D37" w:rsidRPr="00375D37" w:rsidRDefault="00375D37" w:rsidP="00375D37">
      <w:pPr>
        <w:pStyle w:val="Para10"/>
        <w:tabs>
          <w:tab w:val="clear" w:pos="567"/>
          <w:tab w:val="clear" w:pos="1134"/>
          <w:tab w:val="clear" w:pos="1701"/>
          <w:tab w:val="clear" w:pos="2268"/>
        </w:tabs>
        <w:ind w:left="980" w:hanging="490"/>
        <w:jc w:val="left"/>
        <w:rPr>
          <w:sz w:val="24"/>
        </w:rPr>
      </w:pPr>
      <w:proofErr w:type="spellStart"/>
      <w:r w:rsidRPr="00375D37">
        <w:rPr>
          <w:rFonts w:hint="eastAsia"/>
          <w:sz w:val="24"/>
          <w:lang w:val="en-GB"/>
        </w:rPr>
        <w:t>组织事项</w:t>
      </w:r>
      <w:proofErr w:type="spellEnd"/>
      <w:r w:rsidRPr="00375D37">
        <w:rPr>
          <w:rFonts w:hint="eastAsia"/>
          <w:sz w:val="24"/>
          <w:lang w:val="en-GB"/>
        </w:rPr>
        <w:t>。</w:t>
      </w:r>
    </w:p>
    <w:p w14:paraId="271D21D1" w14:textId="21DB5EEA" w:rsidR="00375D37" w:rsidRPr="00375D37" w:rsidRDefault="00375D37" w:rsidP="00375D37">
      <w:pPr>
        <w:pStyle w:val="Para10"/>
        <w:tabs>
          <w:tab w:val="clear" w:pos="567"/>
          <w:tab w:val="clear" w:pos="1134"/>
          <w:tab w:val="clear" w:pos="1701"/>
          <w:tab w:val="clear" w:pos="2268"/>
        </w:tabs>
        <w:ind w:left="980" w:hanging="490"/>
        <w:jc w:val="left"/>
        <w:rPr>
          <w:sz w:val="24"/>
          <w:lang w:eastAsia="zh-CN"/>
        </w:rPr>
      </w:pPr>
      <w:r w:rsidRPr="00375D37">
        <w:rPr>
          <w:rFonts w:hint="eastAsia"/>
          <w:sz w:val="24"/>
          <w:lang w:val="en-GB" w:eastAsia="zh-CN"/>
        </w:rPr>
        <w:t>关于缔约方大会第十</w:t>
      </w:r>
      <w:r w:rsidR="00115931">
        <w:rPr>
          <w:rFonts w:hint="eastAsia"/>
          <w:sz w:val="24"/>
          <w:lang w:val="en-GB" w:eastAsia="zh-CN"/>
        </w:rPr>
        <w:t>七</w:t>
      </w:r>
      <w:r w:rsidRPr="00375D37">
        <w:rPr>
          <w:rFonts w:hint="eastAsia"/>
          <w:sz w:val="24"/>
          <w:lang w:val="en-GB" w:eastAsia="zh-CN"/>
        </w:rPr>
        <w:t>届会议代表的全权证书的报告。</w:t>
      </w:r>
    </w:p>
    <w:p w14:paraId="23A72060" w14:textId="77777777" w:rsidR="00375D37" w:rsidRPr="00375D37" w:rsidRDefault="00375D37" w:rsidP="00375D37">
      <w:pPr>
        <w:pStyle w:val="Para10"/>
        <w:tabs>
          <w:tab w:val="clear" w:pos="567"/>
          <w:tab w:val="clear" w:pos="1134"/>
          <w:tab w:val="clear" w:pos="1701"/>
          <w:tab w:val="clear" w:pos="2268"/>
        </w:tabs>
        <w:ind w:left="980" w:hanging="490"/>
        <w:jc w:val="left"/>
        <w:rPr>
          <w:sz w:val="24"/>
        </w:rPr>
      </w:pPr>
      <w:proofErr w:type="spellStart"/>
      <w:r w:rsidRPr="00375D37">
        <w:rPr>
          <w:rFonts w:hint="eastAsia"/>
          <w:sz w:val="24"/>
        </w:rPr>
        <w:t>未决问题</w:t>
      </w:r>
      <w:proofErr w:type="spellEnd"/>
      <w:r w:rsidRPr="00375D37">
        <w:rPr>
          <w:rFonts w:hint="eastAsia"/>
          <w:sz w:val="24"/>
        </w:rPr>
        <w:t>。</w:t>
      </w:r>
    </w:p>
    <w:p w14:paraId="5D91D2DC" w14:textId="77777777" w:rsidR="00375D37" w:rsidRPr="00375D37" w:rsidRDefault="00375D37" w:rsidP="00375D37">
      <w:pPr>
        <w:pStyle w:val="Para10"/>
        <w:tabs>
          <w:tab w:val="clear" w:pos="567"/>
          <w:tab w:val="clear" w:pos="1134"/>
          <w:tab w:val="clear" w:pos="1701"/>
          <w:tab w:val="clear" w:pos="2268"/>
        </w:tabs>
        <w:ind w:left="980" w:hanging="490"/>
        <w:jc w:val="left"/>
        <w:rPr>
          <w:sz w:val="24"/>
          <w:lang w:eastAsia="zh-CN"/>
        </w:rPr>
      </w:pPr>
      <w:r w:rsidRPr="00375D37">
        <w:rPr>
          <w:rFonts w:hint="eastAsia"/>
          <w:sz w:val="24"/>
          <w:lang w:eastAsia="zh-CN"/>
        </w:rPr>
        <w:t>缔约方大会今后会议的日期和地点。</w:t>
      </w:r>
    </w:p>
    <w:p w14:paraId="49126A25" w14:textId="3E532B29" w:rsidR="00375D37" w:rsidRPr="00115931" w:rsidRDefault="00375D37" w:rsidP="00115931">
      <w:pPr>
        <w:pStyle w:val="Para10"/>
        <w:tabs>
          <w:tab w:val="clear" w:pos="567"/>
          <w:tab w:val="clear" w:pos="1134"/>
          <w:tab w:val="clear" w:pos="1701"/>
          <w:tab w:val="clear" w:pos="2268"/>
        </w:tabs>
        <w:ind w:left="980" w:hanging="490"/>
        <w:jc w:val="left"/>
        <w:rPr>
          <w:sz w:val="24"/>
          <w:lang w:eastAsia="zh-CN"/>
        </w:rPr>
      </w:pPr>
      <w:r w:rsidRPr="00375D37">
        <w:rPr>
          <w:rFonts w:hint="eastAsia"/>
          <w:sz w:val="24"/>
          <w:lang w:val="en-GB" w:eastAsia="zh-CN"/>
        </w:rPr>
        <w:t>闭会期间会议和区域筹备会议的报告。</w:t>
      </w:r>
    </w:p>
    <w:p w14:paraId="3C11E56F" w14:textId="37416B19" w:rsidR="00115931" w:rsidRDefault="00115931" w:rsidP="00115931">
      <w:pPr>
        <w:pStyle w:val="Para10"/>
        <w:tabs>
          <w:tab w:val="clear" w:pos="567"/>
          <w:tab w:val="clear" w:pos="1134"/>
          <w:tab w:val="clear" w:pos="1701"/>
          <w:tab w:val="clear" w:pos="2268"/>
        </w:tabs>
        <w:ind w:left="980" w:hanging="490"/>
        <w:jc w:val="left"/>
        <w:rPr>
          <w:sz w:val="24"/>
          <w:lang w:eastAsia="zh-CN"/>
        </w:rPr>
      </w:pPr>
      <w:r>
        <w:rPr>
          <w:rFonts w:hint="eastAsia"/>
          <w:sz w:val="24"/>
          <w:lang w:eastAsia="zh-CN"/>
        </w:rPr>
        <w:t>《生物多样性公约》的行政管理、信托基金预算和对秘书处的职能审查。</w:t>
      </w:r>
    </w:p>
    <w:p w14:paraId="06A5D707" w14:textId="5BA9F90B" w:rsidR="005201AC" w:rsidRPr="00375D37" w:rsidRDefault="00115931" w:rsidP="00115931">
      <w:pPr>
        <w:pStyle w:val="Para10"/>
        <w:tabs>
          <w:tab w:val="clear" w:pos="567"/>
          <w:tab w:val="clear" w:pos="1134"/>
          <w:tab w:val="clear" w:pos="1701"/>
          <w:tab w:val="clear" w:pos="2268"/>
        </w:tabs>
        <w:ind w:left="980" w:hanging="490"/>
        <w:jc w:val="left"/>
        <w:rPr>
          <w:color w:val="000000" w:themeColor="text1"/>
          <w:sz w:val="24"/>
          <w:lang w:eastAsia="zh-CN"/>
        </w:rPr>
      </w:pPr>
      <w:r w:rsidRPr="00115931">
        <w:rPr>
          <w:rFonts w:hint="eastAsia"/>
          <w:sz w:val="24"/>
          <w:lang w:eastAsia="zh-CN"/>
        </w:rPr>
        <w:t>资源调动和财务机制</w:t>
      </w:r>
      <w:r>
        <w:rPr>
          <w:rFonts w:hint="eastAsia"/>
          <w:color w:val="000000" w:themeColor="text1"/>
          <w:sz w:val="24"/>
          <w:lang w:val="en-GB" w:eastAsia="zh-CN"/>
        </w:rPr>
        <w:t>：</w:t>
      </w:r>
    </w:p>
    <w:p w14:paraId="2336EC55" w14:textId="0ACFD5FD" w:rsidR="005201AC" w:rsidRPr="00375D37" w:rsidRDefault="00527283" w:rsidP="00115931">
      <w:pPr>
        <w:pStyle w:val="Para10"/>
        <w:numPr>
          <w:ilvl w:val="0"/>
          <w:numId w:val="0"/>
        </w:numPr>
        <w:tabs>
          <w:tab w:val="clear" w:pos="567"/>
          <w:tab w:val="clear" w:pos="1134"/>
          <w:tab w:val="clear" w:pos="1701"/>
          <w:tab w:val="clear" w:pos="2268"/>
        </w:tabs>
        <w:ind w:left="1469" w:hanging="490"/>
        <w:jc w:val="left"/>
        <w:rPr>
          <w:color w:val="000000" w:themeColor="text1"/>
          <w:sz w:val="24"/>
        </w:rPr>
      </w:pPr>
      <w:r w:rsidRPr="00375D37">
        <w:rPr>
          <w:color w:val="000000" w:themeColor="text1"/>
          <w:sz w:val="24"/>
        </w:rPr>
        <w:t>(a)</w:t>
      </w:r>
      <w:r w:rsidRPr="00375D37">
        <w:rPr>
          <w:color w:val="000000" w:themeColor="text1"/>
          <w:sz w:val="24"/>
        </w:rPr>
        <w:tab/>
      </w:r>
      <w:r w:rsidR="00115931">
        <w:rPr>
          <w:rFonts w:hint="eastAsia"/>
          <w:snapToGrid w:val="0"/>
          <w:color w:val="000000" w:themeColor="text1"/>
          <w:sz w:val="24"/>
          <w:lang w:eastAsia="zh-CN"/>
        </w:rPr>
        <w:t>资源调动；</w:t>
      </w:r>
    </w:p>
    <w:p w14:paraId="0D15399C" w14:textId="5661924E" w:rsidR="005201AC" w:rsidRPr="00375D37" w:rsidRDefault="00527283" w:rsidP="00115931">
      <w:pPr>
        <w:pStyle w:val="Para10"/>
        <w:numPr>
          <w:ilvl w:val="0"/>
          <w:numId w:val="0"/>
        </w:numPr>
        <w:tabs>
          <w:tab w:val="clear" w:pos="567"/>
          <w:tab w:val="clear" w:pos="1134"/>
          <w:tab w:val="clear" w:pos="1701"/>
          <w:tab w:val="clear" w:pos="2268"/>
        </w:tabs>
        <w:ind w:left="1469" w:hanging="490"/>
        <w:jc w:val="left"/>
        <w:rPr>
          <w:color w:val="000000" w:themeColor="text1"/>
          <w:sz w:val="24"/>
          <w:lang w:eastAsia="zh-CN"/>
        </w:rPr>
      </w:pPr>
      <w:r w:rsidRPr="00375D37">
        <w:rPr>
          <w:color w:val="000000" w:themeColor="text1"/>
          <w:sz w:val="24"/>
        </w:rPr>
        <w:t>(b)</w:t>
      </w:r>
      <w:r w:rsidRPr="00375D37">
        <w:rPr>
          <w:color w:val="000000" w:themeColor="text1"/>
          <w:sz w:val="24"/>
        </w:rPr>
        <w:tab/>
      </w:r>
      <w:r w:rsidR="00115931">
        <w:rPr>
          <w:rFonts w:hint="eastAsia"/>
          <w:color w:val="000000" w:themeColor="text1"/>
          <w:sz w:val="24"/>
          <w:lang w:eastAsia="zh-CN"/>
        </w:rPr>
        <w:t>财务机制。</w:t>
      </w:r>
    </w:p>
    <w:p w14:paraId="024FDDDF" w14:textId="45F25C42" w:rsidR="005201AC" w:rsidRPr="00375D37" w:rsidRDefault="00711DB7" w:rsidP="00115931">
      <w:pPr>
        <w:pStyle w:val="Para10"/>
        <w:tabs>
          <w:tab w:val="clear" w:pos="567"/>
          <w:tab w:val="clear" w:pos="1134"/>
          <w:tab w:val="clear" w:pos="1701"/>
          <w:tab w:val="clear" w:pos="2268"/>
        </w:tabs>
        <w:ind w:left="980" w:hanging="490"/>
        <w:jc w:val="left"/>
        <w:rPr>
          <w:sz w:val="24"/>
          <w:lang w:eastAsia="zh-CN"/>
        </w:rPr>
      </w:pPr>
      <w:r w:rsidRPr="00711DB7">
        <w:rPr>
          <w:rFonts w:hint="eastAsia"/>
          <w:sz w:val="24"/>
          <w:lang w:val="en-GB" w:eastAsia="zh-CN"/>
        </w:rPr>
        <w:t>规划、监测、报告和审查</w:t>
      </w:r>
      <w:r>
        <w:rPr>
          <w:rFonts w:hint="eastAsia"/>
          <w:sz w:val="24"/>
          <w:lang w:val="en-GB" w:eastAsia="zh-CN"/>
        </w:rPr>
        <w:t>：</w:t>
      </w:r>
    </w:p>
    <w:p w14:paraId="1243CB21" w14:textId="5C5FF857" w:rsidR="00711DB7"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(a)</w:t>
      </w:r>
      <w:r w:rsidRPr="00375D37">
        <w:rPr>
          <w:sz w:val="24"/>
          <w:lang w:eastAsia="zh-CN"/>
        </w:rPr>
        <w:tab/>
      </w:r>
      <w:r w:rsidR="00711DB7">
        <w:rPr>
          <w:rFonts w:hint="eastAsia"/>
          <w:sz w:val="24"/>
          <w:lang w:eastAsia="zh-CN"/>
        </w:rPr>
        <w:t>《</w:t>
      </w:r>
      <w:r w:rsidR="00711DB7" w:rsidRPr="00711DB7">
        <w:rPr>
          <w:rFonts w:hint="eastAsia"/>
          <w:sz w:val="24"/>
          <w:lang w:val="en-US" w:eastAsia="zh-CN"/>
        </w:rPr>
        <w:t>昆明</w:t>
      </w:r>
      <w:r w:rsidR="00711DB7" w:rsidRPr="00711DB7">
        <w:rPr>
          <w:rFonts w:hint="eastAsia"/>
          <w:sz w:val="24"/>
          <w:lang w:val="en-US" w:eastAsia="zh-CN"/>
        </w:rPr>
        <w:t>-</w:t>
      </w:r>
      <w:r w:rsidR="00711DB7" w:rsidRPr="00711DB7">
        <w:rPr>
          <w:rFonts w:hint="eastAsia"/>
          <w:sz w:val="24"/>
          <w:lang w:val="en-US" w:eastAsia="zh-CN"/>
        </w:rPr>
        <w:t>蒙特利尔全球生物多样性</w:t>
      </w:r>
      <w:r w:rsidR="00711DB7" w:rsidRPr="00711DB7">
        <w:rPr>
          <w:sz w:val="24"/>
          <w:lang w:val="en-US" w:eastAsia="zh-CN"/>
        </w:rPr>
        <w:t>框架</w:t>
      </w:r>
      <w:r w:rsidR="00711DB7">
        <w:rPr>
          <w:rFonts w:hint="eastAsia"/>
          <w:sz w:val="24"/>
          <w:lang w:val="en-US" w:eastAsia="zh-CN"/>
        </w:rPr>
        <w:t>》</w:t>
      </w:r>
      <w:r w:rsidR="00436C83" w:rsidRPr="00711DB7">
        <w:rPr>
          <w:sz w:val="24"/>
          <w:lang w:val="en-US" w:eastAsia="zh-CN"/>
        </w:rPr>
        <w:t>集体</w:t>
      </w:r>
      <w:r w:rsidR="00436C83" w:rsidRPr="00711DB7">
        <w:rPr>
          <w:rFonts w:hint="eastAsia"/>
          <w:sz w:val="24"/>
          <w:lang w:val="en-US" w:eastAsia="zh-CN"/>
        </w:rPr>
        <w:t>执行进度</w:t>
      </w:r>
      <w:r w:rsidR="00711DB7" w:rsidRPr="00711DB7">
        <w:rPr>
          <w:sz w:val="24"/>
          <w:lang w:val="en-US" w:eastAsia="zh-CN"/>
        </w:rPr>
        <w:t>全球审查</w:t>
      </w:r>
      <w:r w:rsidR="00711DB7">
        <w:rPr>
          <w:rFonts w:hint="eastAsia"/>
          <w:sz w:val="24"/>
          <w:lang w:val="en-US" w:eastAsia="zh-CN"/>
        </w:rPr>
        <w:t>；</w:t>
      </w:r>
    </w:p>
    <w:p w14:paraId="7A61E87A" w14:textId="29EDF501" w:rsidR="005201AC" w:rsidRPr="00375D37"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(b)</w:t>
      </w:r>
      <w:r w:rsidRPr="00375D37">
        <w:rPr>
          <w:sz w:val="24"/>
          <w:lang w:eastAsia="zh-CN"/>
        </w:rPr>
        <w:tab/>
      </w:r>
      <w:r w:rsidR="00711DB7" w:rsidRPr="00711DB7">
        <w:rPr>
          <w:sz w:val="24"/>
          <w:lang w:val="en-US" w:eastAsia="zh-CN"/>
        </w:rPr>
        <w:t>《昆明</w:t>
      </w:r>
      <w:r w:rsidR="00711DB7" w:rsidRPr="00711DB7">
        <w:rPr>
          <w:sz w:val="24"/>
          <w:lang w:val="en-US" w:eastAsia="zh-CN"/>
        </w:rPr>
        <w:t>-</w:t>
      </w:r>
      <w:r w:rsidR="00711DB7" w:rsidRPr="00711DB7">
        <w:rPr>
          <w:sz w:val="24"/>
          <w:lang w:val="en-US" w:eastAsia="zh-CN"/>
        </w:rPr>
        <w:t>蒙特利尔全球生物多样性框架》的监测框架</w:t>
      </w:r>
      <w:r w:rsidR="00711DB7">
        <w:rPr>
          <w:rFonts w:hint="eastAsia"/>
          <w:sz w:val="24"/>
          <w:lang w:val="en-US" w:eastAsia="zh-CN"/>
        </w:rPr>
        <w:t>。</w:t>
      </w:r>
    </w:p>
    <w:p w14:paraId="759951D3" w14:textId="426EC2B7" w:rsidR="00711DB7" w:rsidRDefault="00711DB7" w:rsidP="00115931">
      <w:pPr>
        <w:pStyle w:val="Para10"/>
        <w:tabs>
          <w:tab w:val="clear" w:pos="567"/>
          <w:tab w:val="clear" w:pos="1134"/>
          <w:tab w:val="clear" w:pos="1701"/>
          <w:tab w:val="clear" w:pos="2268"/>
        </w:tabs>
        <w:ind w:left="980" w:hanging="490"/>
        <w:jc w:val="left"/>
        <w:rPr>
          <w:sz w:val="24"/>
          <w:lang w:eastAsia="zh-CN"/>
        </w:rPr>
      </w:pPr>
      <w:r>
        <w:rPr>
          <w:rFonts w:hint="eastAsia"/>
          <w:sz w:val="24"/>
          <w:lang w:eastAsia="zh-CN"/>
        </w:rPr>
        <w:t>执行《生物多样性公约》</w:t>
      </w:r>
      <w:r w:rsidRPr="00711DB7">
        <w:rPr>
          <w:rFonts w:hint="eastAsia"/>
          <w:sz w:val="24"/>
          <w:lang w:eastAsia="zh-CN"/>
        </w:rPr>
        <w:t>关于土著人民和地方社区的第</w:t>
      </w:r>
      <w:r w:rsidRPr="00711DB7">
        <w:rPr>
          <w:rFonts w:hint="eastAsia"/>
          <w:sz w:val="24"/>
          <w:lang w:eastAsia="zh-CN"/>
        </w:rPr>
        <w:t>8(</w:t>
      </w:r>
      <w:r>
        <w:rPr>
          <w:rFonts w:hint="eastAsia"/>
          <w:sz w:val="24"/>
          <w:lang w:eastAsia="zh-CN"/>
        </w:rPr>
        <w:t>j</w:t>
      </w:r>
      <w:r w:rsidRPr="00711DB7">
        <w:rPr>
          <w:rFonts w:hint="eastAsia"/>
          <w:sz w:val="24"/>
          <w:lang w:eastAsia="zh-CN"/>
        </w:rPr>
        <w:t>)</w:t>
      </w:r>
      <w:r w:rsidRPr="00711DB7">
        <w:rPr>
          <w:rFonts w:hint="eastAsia"/>
          <w:sz w:val="24"/>
          <w:lang w:eastAsia="zh-CN"/>
        </w:rPr>
        <w:t>条和其他条款</w:t>
      </w:r>
      <w:r w:rsidR="0005743E">
        <w:rPr>
          <w:rFonts w:hint="eastAsia"/>
          <w:sz w:val="24"/>
          <w:lang w:eastAsia="zh-CN"/>
        </w:rPr>
        <w:t>：</w:t>
      </w:r>
    </w:p>
    <w:p w14:paraId="006992A9" w14:textId="735A99F6" w:rsidR="0005743E"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(a)</w:t>
      </w:r>
      <w:r w:rsidRPr="00375D37">
        <w:rPr>
          <w:sz w:val="24"/>
          <w:lang w:eastAsia="zh-CN"/>
        </w:rPr>
        <w:tab/>
      </w:r>
      <w:r w:rsidR="0005743E" w:rsidRPr="0005743E">
        <w:rPr>
          <w:rFonts w:hint="eastAsia"/>
          <w:sz w:val="24"/>
          <w:lang w:val="en-US" w:eastAsia="zh-CN"/>
        </w:rPr>
        <w:t>生物多样性公约关于土著人民和地方社区的第</w:t>
      </w:r>
      <w:r w:rsidR="0005743E" w:rsidRPr="0005743E">
        <w:rPr>
          <w:rFonts w:hint="eastAsia"/>
          <w:sz w:val="24"/>
          <w:lang w:val="en-US" w:eastAsia="zh-CN"/>
        </w:rPr>
        <w:t xml:space="preserve"> 8(j)</w:t>
      </w:r>
      <w:r w:rsidR="0005743E" w:rsidRPr="0005743E">
        <w:rPr>
          <w:rFonts w:hint="eastAsia"/>
          <w:sz w:val="24"/>
          <w:lang w:val="en-US" w:eastAsia="zh-CN"/>
        </w:rPr>
        <w:t>条和其他条款附属机构</w:t>
      </w:r>
      <w:r w:rsidR="0005743E">
        <w:rPr>
          <w:rFonts w:hint="eastAsia"/>
          <w:sz w:val="24"/>
          <w:lang w:val="en-US" w:eastAsia="zh-CN"/>
        </w:rPr>
        <w:t>的工作方法；</w:t>
      </w:r>
    </w:p>
    <w:p w14:paraId="1717DC62" w14:textId="4400698F" w:rsidR="0005743E"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(b)</w:t>
      </w:r>
      <w:r w:rsidRPr="00375D37">
        <w:rPr>
          <w:sz w:val="24"/>
          <w:lang w:eastAsia="zh-CN"/>
        </w:rPr>
        <w:tab/>
      </w:r>
      <w:r w:rsidR="0005743E">
        <w:rPr>
          <w:rFonts w:hint="eastAsia"/>
          <w:sz w:val="24"/>
          <w:lang w:eastAsia="zh-CN"/>
        </w:rPr>
        <w:t>执行至</w:t>
      </w:r>
      <w:r w:rsidR="0005743E">
        <w:rPr>
          <w:rFonts w:hint="eastAsia"/>
          <w:sz w:val="24"/>
          <w:lang w:eastAsia="zh-CN"/>
        </w:rPr>
        <w:t>2030</w:t>
      </w:r>
      <w:r w:rsidR="0005743E">
        <w:rPr>
          <w:rFonts w:hint="eastAsia"/>
          <w:sz w:val="24"/>
          <w:lang w:eastAsia="zh-CN"/>
        </w:rPr>
        <w:t>年《</w:t>
      </w:r>
      <w:r w:rsidR="0005743E" w:rsidRPr="0005743E">
        <w:rPr>
          <w:sz w:val="24"/>
          <w:lang w:val="en-GB" w:eastAsia="zh-CN"/>
        </w:rPr>
        <w:t>生物多样性公约</w:t>
      </w:r>
      <w:r w:rsidR="0005743E">
        <w:rPr>
          <w:rFonts w:hint="eastAsia"/>
          <w:sz w:val="24"/>
          <w:lang w:val="en-GB" w:eastAsia="zh-CN"/>
        </w:rPr>
        <w:t>》</w:t>
      </w:r>
      <w:r w:rsidR="0005743E" w:rsidRPr="0005743E">
        <w:rPr>
          <w:sz w:val="24"/>
          <w:lang w:val="en-GB" w:eastAsia="zh-CN"/>
        </w:rPr>
        <w:t>关于土著人民和地方社区的第</w:t>
      </w:r>
      <w:r w:rsidR="0005743E" w:rsidRPr="0005743E">
        <w:rPr>
          <w:sz w:val="24"/>
          <w:lang w:val="en-GB" w:eastAsia="zh-CN"/>
        </w:rPr>
        <w:t>8(j)</w:t>
      </w:r>
      <w:r w:rsidR="0005743E" w:rsidRPr="0005743E">
        <w:rPr>
          <w:sz w:val="24"/>
          <w:lang w:val="en-GB" w:eastAsia="zh-CN"/>
        </w:rPr>
        <w:t>条和其他条款工作方案</w:t>
      </w:r>
      <w:r w:rsidR="0005743E">
        <w:rPr>
          <w:rFonts w:hint="eastAsia"/>
          <w:sz w:val="24"/>
          <w:lang w:val="en-GB" w:eastAsia="zh-CN"/>
        </w:rPr>
        <w:t>：</w:t>
      </w:r>
    </w:p>
    <w:p w14:paraId="29096310" w14:textId="03A03A62" w:rsidR="00DC2DBF" w:rsidRDefault="00974104" w:rsidP="0005743E">
      <w:pPr>
        <w:pStyle w:val="Para10"/>
        <w:numPr>
          <w:ilvl w:val="0"/>
          <w:numId w:val="0"/>
        </w:numPr>
        <w:tabs>
          <w:tab w:val="clear" w:pos="567"/>
          <w:tab w:val="clear" w:pos="1134"/>
          <w:tab w:val="clear" w:pos="1701"/>
          <w:tab w:val="clear" w:pos="2268"/>
        </w:tabs>
        <w:ind w:left="1469"/>
        <w:jc w:val="left"/>
        <w:rPr>
          <w:sz w:val="24"/>
          <w:lang w:eastAsia="zh-CN"/>
        </w:rPr>
      </w:pPr>
      <w:r w:rsidRPr="00375D37">
        <w:rPr>
          <w:sz w:val="24"/>
          <w:lang w:eastAsia="zh-CN"/>
        </w:rPr>
        <w:t>(</w:t>
      </w:r>
      <w:r w:rsidR="0005743E">
        <w:rPr>
          <w:rFonts w:hint="eastAsia"/>
          <w:sz w:val="24"/>
          <w:lang w:eastAsia="zh-CN"/>
        </w:rPr>
        <w:t>一</w:t>
      </w:r>
      <w:r w:rsidRPr="00375D37">
        <w:rPr>
          <w:sz w:val="24"/>
          <w:lang w:eastAsia="zh-CN"/>
        </w:rPr>
        <w:t>)</w:t>
      </w:r>
      <w:r w:rsidRPr="00375D37">
        <w:rPr>
          <w:sz w:val="24"/>
          <w:lang w:eastAsia="zh-CN"/>
        </w:rPr>
        <w:tab/>
      </w:r>
      <w:r w:rsidR="00392B4B">
        <w:rPr>
          <w:rFonts w:hint="eastAsia"/>
          <w:sz w:val="24"/>
          <w:lang w:eastAsia="zh-CN"/>
        </w:rPr>
        <w:t>加强</w:t>
      </w:r>
      <w:r w:rsidR="004C47FA">
        <w:rPr>
          <w:rFonts w:hint="eastAsia"/>
          <w:sz w:val="24"/>
          <w:lang w:eastAsia="zh-CN"/>
        </w:rPr>
        <w:t>旨在</w:t>
      </w:r>
      <w:r w:rsidR="00DC2DBF" w:rsidRPr="00DC2DBF">
        <w:rPr>
          <w:sz w:val="24"/>
          <w:lang w:val="zh-CN" w:eastAsia="zh-CN"/>
        </w:rPr>
        <w:t>落实</w:t>
      </w:r>
      <w:r w:rsidR="00797CD1">
        <w:rPr>
          <w:rFonts w:hint="eastAsia"/>
          <w:sz w:val="24"/>
          <w:lang w:val="zh-CN" w:eastAsia="zh-CN"/>
        </w:rPr>
        <w:t>（</w:t>
      </w:r>
      <w:r w:rsidR="00797CD1" w:rsidRPr="00DC2DBF">
        <w:rPr>
          <w:sz w:val="24"/>
          <w:lang w:val="zh-CN" w:eastAsia="zh-CN"/>
        </w:rPr>
        <w:t>包括在土著和传统领地上</w:t>
      </w:r>
      <w:r w:rsidR="00797CD1">
        <w:rPr>
          <w:rFonts w:hint="eastAsia"/>
          <w:sz w:val="24"/>
          <w:lang w:val="zh-CN" w:eastAsia="zh-CN"/>
        </w:rPr>
        <w:t>落实）</w:t>
      </w:r>
      <w:r w:rsidR="00DC2DBF" w:rsidRPr="00DC2DBF">
        <w:rPr>
          <w:sz w:val="24"/>
          <w:lang w:val="zh-CN" w:eastAsia="zh-CN"/>
        </w:rPr>
        <w:t>《</w:t>
      </w:r>
      <w:r w:rsidR="00797CD1">
        <w:rPr>
          <w:rFonts w:hint="eastAsia"/>
          <w:sz w:val="24"/>
          <w:lang w:val="zh-CN" w:eastAsia="zh-CN"/>
        </w:rPr>
        <w:t>昆明</w:t>
      </w:r>
      <w:r w:rsidR="00797CD1">
        <w:rPr>
          <w:rFonts w:hint="eastAsia"/>
          <w:sz w:val="24"/>
          <w:lang w:val="zh-CN" w:eastAsia="zh-CN"/>
        </w:rPr>
        <w:t>-</w:t>
      </w:r>
      <w:r w:rsidR="00797CD1">
        <w:rPr>
          <w:rFonts w:hint="eastAsia"/>
          <w:sz w:val="24"/>
          <w:lang w:val="zh-CN" w:eastAsia="zh-CN"/>
        </w:rPr>
        <w:t>蒙特利尔全球生物多样性框架</w:t>
      </w:r>
      <w:r w:rsidR="00DC2DBF" w:rsidRPr="00DC2DBF">
        <w:rPr>
          <w:sz w:val="24"/>
          <w:lang w:val="zh-CN" w:eastAsia="zh-CN"/>
        </w:rPr>
        <w:t>》行动目标</w:t>
      </w:r>
      <w:r w:rsidR="00DC2DBF" w:rsidRPr="00DC2DBF">
        <w:rPr>
          <w:sz w:val="24"/>
          <w:lang w:val="en-GB" w:eastAsia="zh-CN"/>
        </w:rPr>
        <w:t xml:space="preserve"> 2 </w:t>
      </w:r>
      <w:r w:rsidR="00DC2DBF" w:rsidRPr="00DC2DBF">
        <w:rPr>
          <w:sz w:val="24"/>
          <w:lang w:val="zh-CN" w:eastAsia="zh-CN"/>
        </w:rPr>
        <w:t>和</w:t>
      </w:r>
      <w:r w:rsidR="00DC2DBF" w:rsidRPr="00DC2DBF">
        <w:rPr>
          <w:sz w:val="24"/>
          <w:lang w:val="en-GB" w:eastAsia="zh-CN"/>
        </w:rPr>
        <w:t xml:space="preserve"> 3</w:t>
      </w:r>
      <w:r w:rsidR="00797CD1" w:rsidRPr="00DC2DBF">
        <w:rPr>
          <w:sz w:val="24"/>
          <w:lang w:val="zh-CN" w:eastAsia="zh-CN"/>
        </w:rPr>
        <w:t>的</w:t>
      </w:r>
      <w:r w:rsidR="00DC2DBF" w:rsidRPr="00DC2DBF">
        <w:rPr>
          <w:sz w:val="24"/>
          <w:lang w:val="zh-CN" w:eastAsia="zh-CN"/>
        </w:rPr>
        <w:t>法律和政策框架</w:t>
      </w:r>
      <w:r w:rsidR="00DC2DBF" w:rsidRPr="00DC2DBF">
        <w:rPr>
          <w:sz w:val="24"/>
          <w:lang w:val="en-GB" w:eastAsia="zh-CN"/>
        </w:rPr>
        <w:t>，</w:t>
      </w:r>
      <w:r w:rsidR="00797CD1">
        <w:rPr>
          <w:rFonts w:hint="eastAsia"/>
          <w:sz w:val="24"/>
          <w:lang w:val="en-GB" w:eastAsia="zh-CN"/>
        </w:rPr>
        <w:t>从而</w:t>
      </w:r>
      <w:r w:rsidR="00DC2DBF" w:rsidRPr="00DC2DBF">
        <w:rPr>
          <w:sz w:val="24"/>
          <w:lang w:val="zh-CN" w:eastAsia="zh-CN"/>
        </w:rPr>
        <w:t>支持土著人民</w:t>
      </w:r>
      <w:r w:rsidR="00DC2DBF" w:rsidRPr="00DC2DBF">
        <w:rPr>
          <w:sz w:val="24"/>
          <w:lang w:val="zh-CN" w:eastAsia="zh-CN"/>
        </w:rPr>
        <w:lastRenderedPageBreak/>
        <w:t>和地方社区主导的保护和恢复做法</w:t>
      </w:r>
      <w:r w:rsidR="004C47FA">
        <w:rPr>
          <w:rFonts w:hint="eastAsia"/>
          <w:sz w:val="24"/>
          <w:lang w:val="zh-CN" w:eastAsia="zh-CN"/>
        </w:rPr>
        <w:t>的准则</w:t>
      </w:r>
      <w:r w:rsidR="00797CD1">
        <w:rPr>
          <w:rFonts w:hint="eastAsia"/>
          <w:sz w:val="24"/>
          <w:lang w:val="zh-CN" w:eastAsia="zh-CN"/>
        </w:rPr>
        <w:t>（任务</w:t>
      </w:r>
      <w:r w:rsidR="00797CD1">
        <w:rPr>
          <w:rFonts w:hint="eastAsia"/>
          <w:sz w:val="24"/>
          <w:lang w:val="zh-CN" w:eastAsia="zh-CN"/>
        </w:rPr>
        <w:t>1.1</w:t>
      </w:r>
      <w:r w:rsidR="00797CD1">
        <w:rPr>
          <w:rFonts w:hint="eastAsia"/>
          <w:sz w:val="24"/>
          <w:lang w:val="zh-CN" w:eastAsia="zh-CN"/>
        </w:rPr>
        <w:t>）；</w:t>
      </w:r>
      <w:r w:rsidR="00797CD1" w:rsidRPr="00797CD1">
        <w:rPr>
          <w:sz w:val="24"/>
          <w:lang w:val="zh-CN" w:eastAsia="zh-CN"/>
        </w:rPr>
        <w:t>在空间规划和环境影响评估中纳入和考虑传统土地和资源利用的准则</w:t>
      </w:r>
      <w:r w:rsidR="00797CD1">
        <w:rPr>
          <w:rFonts w:hint="eastAsia"/>
          <w:sz w:val="24"/>
          <w:lang w:val="zh-CN" w:eastAsia="zh-CN"/>
        </w:rPr>
        <w:t>（任务</w:t>
      </w:r>
      <w:r w:rsidR="00797CD1">
        <w:rPr>
          <w:rFonts w:hint="eastAsia"/>
          <w:sz w:val="24"/>
          <w:lang w:val="zh-CN" w:eastAsia="zh-CN"/>
        </w:rPr>
        <w:t>1.2</w:t>
      </w:r>
      <w:r w:rsidR="00797CD1">
        <w:rPr>
          <w:rFonts w:hint="eastAsia"/>
          <w:sz w:val="24"/>
          <w:lang w:val="zh-CN" w:eastAsia="zh-CN"/>
        </w:rPr>
        <w:t>）；</w:t>
      </w:r>
    </w:p>
    <w:p w14:paraId="369462C7" w14:textId="50ECA7D5" w:rsidR="00797CD1" w:rsidRPr="002E51A8" w:rsidRDefault="00527283" w:rsidP="0005743E">
      <w:pPr>
        <w:pStyle w:val="Para10"/>
        <w:numPr>
          <w:ilvl w:val="0"/>
          <w:numId w:val="0"/>
        </w:numPr>
        <w:tabs>
          <w:tab w:val="clear" w:pos="567"/>
          <w:tab w:val="clear" w:pos="1134"/>
          <w:tab w:val="clear" w:pos="1701"/>
          <w:tab w:val="clear" w:pos="2268"/>
        </w:tabs>
        <w:ind w:left="1469"/>
        <w:jc w:val="left"/>
        <w:rPr>
          <w:sz w:val="24"/>
          <w:lang w:val="en-US" w:eastAsia="zh-CN"/>
        </w:rPr>
      </w:pPr>
      <w:r w:rsidRPr="00375D37">
        <w:rPr>
          <w:sz w:val="24"/>
          <w:lang w:eastAsia="zh-CN"/>
        </w:rPr>
        <w:t>(</w:t>
      </w:r>
      <w:r w:rsidR="0005743E">
        <w:rPr>
          <w:rFonts w:hint="eastAsia"/>
          <w:sz w:val="24"/>
          <w:lang w:eastAsia="zh-CN"/>
        </w:rPr>
        <w:t>二</w:t>
      </w:r>
      <w:r w:rsidRPr="00375D37">
        <w:rPr>
          <w:sz w:val="24"/>
          <w:lang w:eastAsia="zh-CN"/>
        </w:rPr>
        <w:t>)</w:t>
      </w:r>
      <w:r w:rsidRPr="00375D37">
        <w:rPr>
          <w:sz w:val="24"/>
          <w:lang w:eastAsia="zh-CN"/>
        </w:rPr>
        <w:tab/>
      </w:r>
      <w:r w:rsidR="00797CD1" w:rsidRPr="00797CD1">
        <w:rPr>
          <w:rFonts w:hint="eastAsia"/>
          <w:sz w:val="24"/>
          <w:lang w:val="en-GB" w:eastAsia="zh-CN"/>
        </w:rPr>
        <w:t>《公约》</w:t>
      </w:r>
      <w:r w:rsidR="00797CD1" w:rsidRPr="00797CD1">
        <w:rPr>
          <w:sz w:val="24"/>
          <w:lang w:val="en-GB" w:eastAsia="zh-CN"/>
        </w:rPr>
        <w:t>第</w:t>
      </w:r>
      <w:r w:rsidR="00797CD1" w:rsidRPr="00797CD1">
        <w:rPr>
          <w:sz w:val="24"/>
          <w:lang w:val="en-GB" w:eastAsia="zh-CN"/>
        </w:rPr>
        <w:t>8(j)</w:t>
      </w:r>
      <w:r w:rsidR="00797CD1" w:rsidRPr="00797CD1">
        <w:rPr>
          <w:sz w:val="24"/>
          <w:lang w:val="en-GB" w:eastAsia="zh-CN"/>
        </w:rPr>
        <w:t>条和相关条款范围内关键术语和概念自愿词汇表</w:t>
      </w:r>
      <w:r w:rsidR="00151431">
        <w:rPr>
          <w:rFonts w:hint="eastAsia"/>
          <w:sz w:val="24"/>
          <w:lang w:val="en-GB" w:eastAsia="zh-CN"/>
        </w:rPr>
        <w:t>的</w:t>
      </w:r>
      <w:r w:rsidR="00151431" w:rsidRPr="00797CD1">
        <w:rPr>
          <w:sz w:val="24"/>
          <w:lang w:val="en-GB" w:eastAsia="zh-CN"/>
        </w:rPr>
        <w:t>审查和更新</w:t>
      </w:r>
      <w:r w:rsidR="00151431">
        <w:rPr>
          <w:rFonts w:hint="eastAsia"/>
          <w:sz w:val="24"/>
          <w:lang w:val="en-GB" w:eastAsia="zh-CN"/>
        </w:rPr>
        <w:t>进程（任务</w:t>
      </w:r>
      <w:r w:rsidR="00151431">
        <w:rPr>
          <w:rFonts w:hint="eastAsia"/>
          <w:sz w:val="24"/>
          <w:lang w:val="en-GB" w:eastAsia="zh-CN"/>
        </w:rPr>
        <w:t>5.4</w:t>
      </w:r>
      <w:r w:rsidR="00151431">
        <w:rPr>
          <w:rFonts w:hint="eastAsia"/>
          <w:sz w:val="24"/>
          <w:lang w:val="en-GB" w:eastAsia="zh-CN"/>
        </w:rPr>
        <w:t>）</w:t>
      </w:r>
      <w:r w:rsidR="002E51A8">
        <w:rPr>
          <w:rFonts w:hint="eastAsia"/>
          <w:sz w:val="24"/>
          <w:lang w:val="en-US" w:eastAsia="zh-CN"/>
        </w:rPr>
        <w:t>；</w:t>
      </w:r>
    </w:p>
    <w:p w14:paraId="17DAD790" w14:textId="2BC2EE45" w:rsidR="005201AC" w:rsidRPr="00375D37"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w:t>
      </w:r>
      <w:r w:rsidR="00B25B62">
        <w:rPr>
          <w:sz w:val="24"/>
          <w:lang w:eastAsia="zh-CN"/>
        </w:rPr>
        <w:t>c</w:t>
      </w:r>
      <w:r w:rsidRPr="00375D37">
        <w:rPr>
          <w:sz w:val="24"/>
          <w:lang w:eastAsia="zh-CN"/>
        </w:rPr>
        <w:t>)</w:t>
      </w:r>
      <w:r w:rsidRPr="00375D37">
        <w:rPr>
          <w:sz w:val="24"/>
          <w:lang w:eastAsia="zh-CN"/>
        </w:rPr>
        <w:tab/>
      </w:r>
      <w:r w:rsidR="00151431">
        <w:rPr>
          <w:rFonts w:hint="eastAsia"/>
          <w:sz w:val="24"/>
          <w:lang w:eastAsia="zh-CN"/>
        </w:rPr>
        <w:t>关于《公约》第</w:t>
      </w:r>
      <w:r w:rsidR="00151431">
        <w:rPr>
          <w:rFonts w:hint="eastAsia"/>
          <w:sz w:val="24"/>
          <w:lang w:eastAsia="zh-CN"/>
        </w:rPr>
        <w:t>8(j)</w:t>
      </w:r>
      <w:r w:rsidR="00151431">
        <w:rPr>
          <w:rFonts w:hint="eastAsia"/>
          <w:sz w:val="24"/>
          <w:lang w:eastAsia="zh-CN"/>
        </w:rPr>
        <w:t>条和相关条款的深入对话；</w:t>
      </w:r>
    </w:p>
    <w:p w14:paraId="418C7A9E" w14:textId="703B84CF" w:rsidR="005201AC" w:rsidRPr="00375D37"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w:t>
      </w:r>
      <w:r w:rsidR="00B25B62">
        <w:rPr>
          <w:sz w:val="24"/>
          <w:lang w:eastAsia="zh-CN"/>
        </w:rPr>
        <w:t>d</w:t>
      </w:r>
      <w:r w:rsidRPr="00375D37">
        <w:rPr>
          <w:sz w:val="24"/>
          <w:lang w:eastAsia="zh-CN"/>
        </w:rPr>
        <w:t>)</w:t>
      </w:r>
      <w:r w:rsidRPr="00375D37">
        <w:rPr>
          <w:sz w:val="24"/>
          <w:lang w:eastAsia="zh-CN"/>
        </w:rPr>
        <w:tab/>
      </w:r>
      <w:r w:rsidR="00151431">
        <w:rPr>
          <w:rFonts w:hint="eastAsia"/>
          <w:sz w:val="24"/>
          <w:lang w:eastAsia="zh-CN"/>
        </w:rPr>
        <w:t>土著问题常设论坛的建议。</w:t>
      </w:r>
    </w:p>
    <w:p w14:paraId="4548C7EE" w14:textId="67AB4470" w:rsidR="005201AC" w:rsidRPr="00375D37" w:rsidRDefault="00151431" w:rsidP="00115931">
      <w:pPr>
        <w:pStyle w:val="Para10"/>
        <w:tabs>
          <w:tab w:val="clear" w:pos="567"/>
          <w:tab w:val="clear" w:pos="1134"/>
          <w:tab w:val="clear" w:pos="1701"/>
          <w:tab w:val="clear" w:pos="2268"/>
        </w:tabs>
        <w:ind w:left="980" w:hanging="490"/>
        <w:jc w:val="left"/>
        <w:rPr>
          <w:sz w:val="24"/>
          <w:lang w:eastAsia="zh-CN"/>
        </w:rPr>
      </w:pPr>
      <w:r w:rsidRPr="00151431">
        <w:rPr>
          <w:rFonts w:hint="eastAsia"/>
          <w:sz w:val="24"/>
          <w:lang w:val="en-GB" w:eastAsia="zh-CN"/>
        </w:rPr>
        <w:t>遗传资源数字序列信息</w:t>
      </w:r>
      <w:r>
        <w:rPr>
          <w:rFonts w:hint="eastAsia"/>
          <w:sz w:val="24"/>
          <w:lang w:val="en-GB" w:eastAsia="zh-CN"/>
        </w:rPr>
        <w:t>。</w:t>
      </w:r>
    </w:p>
    <w:p w14:paraId="70354CD7" w14:textId="6F10A4A8" w:rsidR="00151431" w:rsidRDefault="00C848CC" w:rsidP="00115931">
      <w:pPr>
        <w:pStyle w:val="Para10"/>
        <w:tabs>
          <w:tab w:val="clear" w:pos="567"/>
          <w:tab w:val="clear" w:pos="1134"/>
          <w:tab w:val="clear" w:pos="1701"/>
          <w:tab w:val="clear" w:pos="2268"/>
        </w:tabs>
        <w:ind w:left="980" w:hanging="490"/>
        <w:jc w:val="left"/>
        <w:rPr>
          <w:sz w:val="24"/>
          <w:lang w:eastAsia="zh-CN"/>
        </w:rPr>
      </w:pPr>
      <w:r>
        <w:rPr>
          <w:rFonts w:hint="eastAsia"/>
          <w:sz w:val="24"/>
          <w:lang w:eastAsia="zh-CN"/>
        </w:rPr>
        <w:t>与</w:t>
      </w:r>
      <w:r w:rsidR="00151431">
        <w:rPr>
          <w:rFonts w:hint="eastAsia"/>
          <w:sz w:val="24"/>
          <w:lang w:eastAsia="zh-CN"/>
        </w:rPr>
        <w:t>《生物多样性公约》和《昆明</w:t>
      </w:r>
      <w:r w:rsidR="00151431">
        <w:rPr>
          <w:rFonts w:hint="eastAsia"/>
          <w:sz w:val="24"/>
          <w:lang w:eastAsia="zh-CN"/>
        </w:rPr>
        <w:t>-</w:t>
      </w:r>
      <w:r w:rsidR="00151431">
        <w:rPr>
          <w:rFonts w:hint="eastAsia"/>
          <w:sz w:val="24"/>
          <w:lang w:eastAsia="zh-CN"/>
        </w:rPr>
        <w:t>蒙特利尔全球生物多样性框架》执行和宣传工作的支持机制相关</w:t>
      </w:r>
      <w:r>
        <w:rPr>
          <w:rFonts w:hint="eastAsia"/>
          <w:sz w:val="24"/>
          <w:lang w:eastAsia="zh-CN"/>
        </w:rPr>
        <w:t>的</w:t>
      </w:r>
      <w:r w:rsidR="00151431">
        <w:rPr>
          <w:rFonts w:hint="eastAsia"/>
          <w:sz w:val="24"/>
          <w:lang w:eastAsia="zh-CN"/>
        </w:rPr>
        <w:t>事项：</w:t>
      </w:r>
    </w:p>
    <w:p w14:paraId="69CA4287" w14:textId="211C7EDA" w:rsidR="00151431"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(a)</w:t>
      </w:r>
      <w:r w:rsidRPr="00375D37">
        <w:rPr>
          <w:sz w:val="24"/>
          <w:lang w:eastAsia="zh-CN"/>
        </w:rPr>
        <w:tab/>
      </w:r>
      <w:r w:rsidR="00151431">
        <w:rPr>
          <w:rFonts w:hint="eastAsia"/>
          <w:sz w:val="24"/>
          <w:lang w:eastAsia="zh-CN"/>
        </w:rPr>
        <w:t>能力建设和发展以及科技合作；</w:t>
      </w:r>
    </w:p>
    <w:p w14:paraId="44700453" w14:textId="61504D62" w:rsidR="00151431"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(b)</w:t>
      </w:r>
      <w:r w:rsidRPr="00375D37">
        <w:rPr>
          <w:sz w:val="24"/>
          <w:lang w:eastAsia="zh-CN"/>
        </w:rPr>
        <w:tab/>
      </w:r>
      <w:r w:rsidR="00151431">
        <w:rPr>
          <w:rFonts w:hint="eastAsia"/>
          <w:sz w:val="24"/>
          <w:lang w:eastAsia="zh-CN"/>
        </w:rPr>
        <w:t>信息交换所机制和知识管理；</w:t>
      </w:r>
    </w:p>
    <w:p w14:paraId="0332DE44" w14:textId="2F6BD5E0" w:rsidR="005201AC" w:rsidRPr="00375D37"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(c)</w:t>
      </w:r>
      <w:r w:rsidRPr="00375D37">
        <w:rPr>
          <w:sz w:val="24"/>
          <w:lang w:eastAsia="zh-CN"/>
        </w:rPr>
        <w:tab/>
      </w:r>
      <w:r w:rsidR="00511EB2">
        <w:rPr>
          <w:rFonts w:hint="eastAsia"/>
          <w:sz w:val="24"/>
          <w:lang w:eastAsia="zh-CN"/>
        </w:rPr>
        <w:t>宣传</w:t>
      </w:r>
      <w:r w:rsidR="00330246">
        <w:rPr>
          <w:rFonts w:hint="eastAsia"/>
          <w:sz w:val="24"/>
          <w:lang w:eastAsia="zh-CN"/>
        </w:rPr>
        <w:t>、教育和公众意识。</w:t>
      </w:r>
    </w:p>
    <w:p w14:paraId="78AFCC33" w14:textId="0B39B558" w:rsidR="0029524B" w:rsidRDefault="0029524B" w:rsidP="00115931">
      <w:pPr>
        <w:pStyle w:val="Para10"/>
        <w:tabs>
          <w:tab w:val="clear" w:pos="567"/>
          <w:tab w:val="clear" w:pos="1134"/>
          <w:tab w:val="clear" w:pos="1701"/>
          <w:tab w:val="clear" w:pos="2268"/>
        </w:tabs>
        <w:ind w:left="980" w:hanging="490"/>
        <w:jc w:val="left"/>
        <w:rPr>
          <w:sz w:val="24"/>
          <w:lang w:eastAsia="zh-CN"/>
        </w:rPr>
      </w:pPr>
      <w:r w:rsidRPr="0029524B">
        <w:rPr>
          <w:rFonts w:hint="eastAsia"/>
          <w:sz w:val="24"/>
          <w:lang w:val="en-GB" w:eastAsia="zh-CN"/>
        </w:rPr>
        <w:t>与国际组织和根据其他公约建立的机构的合作。</w:t>
      </w:r>
    </w:p>
    <w:p w14:paraId="51857F17" w14:textId="7574AEA1" w:rsidR="005201AC" w:rsidRPr="00115931" w:rsidRDefault="0029524B" w:rsidP="00115931">
      <w:pPr>
        <w:pStyle w:val="Para10"/>
        <w:tabs>
          <w:tab w:val="clear" w:pos="567"/>
          <w:tab w:val="clear" w:pos="1134"/>
          <w:tab w:val="clear" w:pos="1701"/>
          <w:tab w:val="clear" w:pos="2268"/>
        </w:tabs>
        <w:ind w:left="980" w:hanging="490"/>
        <w:jc w:val="left"/>
        <w:rPr>
          <w:sz w:val="24"/>
          <w:lang w:eastAsia="zh-CN"/>
        </w:rPr>
      </w:pPr>
      <w:r>
        <w:rPr>
          <w:rFonts w:hint="eastAsia"/>
          <w:sz w:val="24"/>
          <w:lang w:eastAsia="zh-CN"/>
        </w:rPr>
        <w:t>生物多样性的主流化以及与次国家政府的合作：</w:t>
      </w:r>
    </w:p>
    <w:p w14:paraId="77725C64" w14:textId="6C079E41" w:rsidR="0029524B"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(a)</w:t>
      </w:r>
      <w:r w:rsidRPr="00375D37">
        <w:rPr>
          <w:sz w:val="24"/>
          <w:lang w:eastAsia="zh-CN"/>
        </w:rPr>
        <w:tab/>
      </w:r>
      <w:r w:rsidR="0029524B" w:rsidRPr="0029524B">
        <w:rPr>
          <w:rFonts w:hint="eastAsia"/>
          <w:sz w:val="24"/>
          <w:lang w:val="en-GB" w:eastAsia="zh-CN"/>
        </w:rPr>
        <w:t>生物多样性在部门内和部门之间的主流化</w:t>
      </w:r>
      <w:r w:rsidR="0029524B">
        <w:rPr>
          <w:rFonts w:hint="eastAsia"/>
          <w:sz w:val="24"/>
          <w:lang w:val="en-GB" w:eastAsia="zh-CN"/>
        </w:rPr>
        <w:t>；</w:t>
      </w:r>
    </w:p>
    <w:p w14:paraId="21C56CA6" w14:textId="3529F1F0" w:rsidR="0029524B"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(b)</w:t>
      </w:r>
      <w:r w:rsidRPr="00375D37">
        <w:rPr>
          <w:sz w:val="24"/>
          <w:lang w:eastAsia="zh-CN"/>
        </w:rPr>
        <w:tab/>
      </w:r>
      <w:r w:rsidR="0029524B">
        <w:rPr>
          <w:rFonts w:hint="eastAsia"/>
          <w:sz w:val="24"/>
          <w:lang w:eastAsia="zh-CN"/>
        </w:rPr>
        <w:t>与次国家政府、市政府及其他地方当局合作，加强《昆明</w:t>
      </w:r>
      <w:r w:rsidR="0029524B">
        <w:rPr>
          <w:rFonts w:hint="eastAsia"/>
          <w:sz w:val="24"/>
          <w:lang w:eastAsia="zh-CN"/>
        </w:rPr>
        <w:t>-</w:t>
      </w:r>
      <w:r w:rsidR="0029524B">
        <w:rPr>
          <w:rFonts w:hint="eastAsia"/>
          <w:sz w:val="24"/>
          <w:lang w:eastAsia="zh-CN"/>
        </w:rPr>
        <w:t>蒙特利尔全球生物多样性议定书》的执行。</w:t>
      </w:r>
    </w:p>
    <w:p w14:paraId="7F271A12" w14:textId="03A4CAAB" w:rsidR="005201AC" w:rsidRPr="00375D37" w:rsidRDefault="0029524B" w:rsidP="00115931">
      <w:pPr>
        <w:pStyle w:val="Para10"/>
        <w:tabs>
          <w:tab w:val="clear" w:pos="567"/>
          <w:tab w:val="clear" w:pos="1134"/>
          <w:tab w:val="clear" w:pos="1701"/>
          <w:tab w:val="clear" w:pos="2268"/>
        </w:tabs>
        <w:ind w:left="980" w:hanging="490"/>
        <w:jc w:val="left"/>
        <w:rPr>
          <w:sz w:val="24"/>
          <w:lang w:eastAsia="zh-CN"/>
        </w:rPr>
      </w:pPr>
      <w:r>
        <w:rPr>
          <w:rFonts w:hint="eastAsia"/>
          <w:sz w:val="24"/>
          <w:lang w:eastAsia="zh-CN"/>
        </w:rPr>
        <w:t>《性别平等行动计划》。</w:t>
      </w:r>
    </w:p>
    <w:p w14:paraId="1A2029B0" w14:textId="23C625CC" w:rsidR="005201AC" w:rsidRPr="00375D37" w:rsidRDefault="0029524B" w:rsidP="00115931">
      <w:pPr>
        <w:pStyle w:val="Para10"/>
        <w:tabs>
          <w:tab w:val="clear" w:pos="567"/>
          <w:tab w:val="clear" w:pos="1134"/>
          <w:tab w:val="clear" w:pos="1701"/>
          <w:tab w:val="clear" w:pos="2268"/>
        </w:tabs>
        <w:ind w:left="980" w:hanging="490"/>
        <w:jc w:val="left"/>
        <w:rPr>
          <w:sz w:val="24"/>
        </w:rPr>
      </w:pPr>
      <w:r>
        <w:rPr>
          <w:rFonts w:hint="eastAsia"/>
          <w:sz w:val="24"/>
          <w:lang w:eastAsia="zh-CN"/>
        </w:rPr>
        <w:t>合成生物学。</w:t>
      </w:r>
    </w:p>
    <w:p w14:paraId="3A977295" w14:textId="30B72D64" w:rsidR="0033107C" w:rsidRDefault="0033107C" w:rsidP="00115931">
      <w:pPr>
        <w:pStyle w:val="Para10"/>
        <w:tabs>
          <w:tab w:val="clear" w:pos="567"/>
          <w:tab w:val="clear" w:pos="1134"/>
          <w:tab w:val="clear" w:pos="1701"/>
          <w:tab w:val="clear" w:pos="2268"/>
        </w:tabs>
        <w:ind w:left="980" w:hanging="490"/>
        <w:jc w:val="left"/>
        <w:rPr>
          <w:sz w:val="24"/>
          <w:lang w:eastAsia="zh-CN"/>
        </w:rPr>
      </w:pPr>
      <w:r>
        <w:rPr>
          <w:rFonts w:hint="eastAsia"/>
          <w:sz w:val="24"/>
          <w:lang w:eastAsia="zh-CN"/>
        </w:rPr>
        <w:t>用于支持执行《昆明</w:t>
      </w:r>
      <w:r>
        <w:rPr>
          <w:rFonts w:hint="eastAsia"/>
          <w:sz w:val="24"/>
          <w:lang w:eastAsia="zh-CN"/>
        </w:rPr>
        <w:t>-</w:t>
      </w:r>
      <w:r>
        <w:rPr>
          <w:rFonts w:hint="eastAsia"/>
          <w:sz w:val="24"/>
          <w:lang w:eastAsia="zh-CN"/>
        </w:rPr>
        <w:t>蒙特利尔全球生物多样性框架》的科技需求以及与</w:t>
      </w:r>
      <w:r w:rsidRPr="0033107C">
        <w:rPr>
          <w:sz w:val="24"/>
          <w:lang w:val="en-US" w:eastAsia="zh-CN"/>
        </w:rPr>
        <w:t>生物多样性和生态系统服务政府间科学与政策平台</w:t>
      </w:r>
      <w:r>
        <w:rPr>
          <w:rFonts w:hint="eastAsia"/>
          <w:sz w:val="24"/>
          <w:lang w:val="en-US" w:eastAsia="zh-CN"/>
        </w:rPr>
        <w:t>工作方案相关的事项：</w:t>
      </w:r>
    </w:p>
    <w:p w14:paraId="2DA5875B" w14:textId="7723A171" w:rsidR="00603C3B"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(a)</w:t>
      </w:r>
      <w:r w:rsidRPr="00375D37">
        <w:rPr>
          <w:sz w:val="24"/>
          <w:lang w:eastAsia="zh-CN"/>
        </w:rPr>
        <w:tab/>
      </w:r>
      <w:r w:rsidR="006536BE">
        <w:rPr>
          <w:rFonts w:hint="eastAsia"/>
          <w:sz w:val="24"/>
          <w:lang w:eastAsia="zh-CN"/>
        </w:rPr>
        <w:t>在</w:t>
      </w:r>
      <w:r w:rsidR="00603C3B">
        <w:rPr>
          <w:rFonts w:hint="eastAsia"/>
          <w:sz w:val="24"/>
          <w:lang w:eastAsia="zh-CN"/>
        </w:rPr>
        <w:t>《昆蒙框架》</w:t>
      </w:r>
      <w:r w:rsidR="006536BE">
        <w:rPr>
          <w:rFonts w:hint="eastAsia"/>
          <w:sz w:val="24"/>
          <w:lang w:eastAsia="zh-CN"/>
        </w:rPr>
        <w:t>背景下</w:t>
      </w:r>
      <w:r w:rsidR="00603C3B">
        <w:rPr>
          <w:rFonts w:hint="eastAsia"/>
          <w:sz w:val="24"/>
          <w:lang w:eastAsia="zh-CN"/>
        </w:rPr>
        <w:t>对《公约》</w:t>
      </w:r>
      <w:proofErr w:type="gramStart"/>
      <w:r w:rsidR="00603C3B">
        <w:rPr>
          <w:rFonts w:hint="eastAsia"/>
          <w:sz w:val="24"/>
          <w:lang w:eastAsia="zh-CN"/>
        </w:rPr>
        <w:t>下的各工作方案进行战略审查和分析；</w:t>
      </w:r>
      <w:proofErr w:type="gramEnd"/>
    </w:p>
    <w:p w14:paraId="27A5D40E" w14:textId="410FFA80" w:rsidR="00603C3B"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(b)</w:t>
      </w:r>
      <w:r w:rsidRPr="00375D37">
        <w:rPr>
          <w:sz w:val="24"/>
          <w:lang w:eastAsia="zh-CN"/>
        </w:rPr>
        <w:tab/>
      </w:r>
      <w:r w:rsidR="00603C3B">
        <w:rPr>
          <w:rFonts w:hint="eastAsia"/>
          <w:sz w:val="24"/>
          <w:lang w:eastAsia="zh-CN"/>
        </w:rPr>
        <w:t>扩大的森林生物多样性工作方案</w:t>
      </w:r>
      <w:r w:rsidR="00511EB2">
        <w:rPr>
          <w:rFonts w:hint="eastAsia"/>
          <w:sz w:val="24"/>
          <w:lang w:eastAsia="zh-CN"/>
        </w:rPr>
        <w:t>的</w:t>
      </w:r>
      <w:r w:rsidR="00603C3B">
        <w:rPr>
          <w:rFonts w:hint="eastAsia"/>
          <w:sz w:val="24"/>
          <w:lang w:eastAsia="zh-CN"/>
        </w:rPr>
        <w:t>战略审查和更新；</w:t>
      </w:r>
    </w:p>
    <w:p w14:paraId="62DE965F" w14:textId="6817C155" w:rsidR="005201AC" w:rsidRPr="00375D37"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(c)</w:t>
      </w:r>
      <w:r w:rsidRPr="00375D37">
        <w:rPr>
          <w:sz w:val="24"/>
          <w:lang w:eastAsia="zh-CN"/>
        </w:rPr>
        <w:tab/>
      </w:r>
      <w:r w:rsidR="00603C3B">
        <w:rPr>
          <w:rFonts w:hint="eastAsia"/>
          <w:sz w:val="24"/>
          <w:lang w:eastAsia="zh-CN"/>
        </w:rPr>
        <w:t>保护区工作方案</w:t>
      </w:r>
      <w:r w:rsidR="00511EB2">
        <w:rPr>
          <w:rFonts w:hint="eastAsia"/>
          <w:sz w:val="24"/>
          <w:lang w:eastAsia="zh-CN"/>
        </w:rPr>
        <w:t>的</w:t>
      </w:r>
      <w:r w:rsidR="00603C3B">
        <w:rPr>
          <w:rFonts w:hint="eastAsia"/>
          <w:sz w:val="24"/>
          <w:lang w:eastAsia="zh-CN"/>
        </w:rPr>
        <w:t>战略审查和更新；</w:t>
      </w:r>
    </w:p>
    <w:p w14:paraId="103B9840" w14:textId="6ABB9FB3" w:rsidR="005201AC" w:rsidRPr="00375D37"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(d)</w:t>
      </w:r>
      <w:r w:rsidRPr="00375D37">
        <w:rPr>
          <w:sz w:val="24"/>
          <w:lang w:eastAsia="zh-CN"/>
        </w:rPr>
        <w:tab/>
      </w:r>
      <w:r w:rsidR="006536BE">
        <w:rPr>
          <w:rFonts w:hint="eastAsia"/>
          <w:sz w:val="24"/>
          <w:lang w:eastAsia="zh-CN"/>
        </w:rPr>
        <w:t>在</w:t>
      </w:r>
      <w:r w:rsidR="00603C3B">
        <w:rPr>
          <w:rFonts w:hint="eastAsia"/>
          <w:sz w:val="24"/>
          <w:lang w:eastAsia="zh-CN"/>
        </w:rPr>
        <w:t>《昆蒙框架》</w:t>
      </w:r>
      <w:r w:rsidR="006536BE">
        <w:rPr>
          <w:rFonts w:hint="eastAsia"/>
          <w:sz w:val="24"/>
          <w:lang w:eastAsia="zh-CN"/>
        </w:rPr>
        <w:t>背景下</w:t>
      </w:r>
      <w:r w:rsidR="00603C3B">
        <w:rPr>
          <w:rFonts w:hint="eastAsia"/>
          <w:sz w:val="24"/>
          <w:lang w:eastAsia="zh-CN"/>
        </w:rPr>
        <w:t>可能开展进一步工作的</w:t>
      </w:r>
      <w:r w:rsidR="006536BE">
        <w:rPr>
          <w:rFonts w:hint="eastAsia"/>
          <w:sz w:val="24"/>
          <w:lang w:eastAsia="zh-CN"/>
        </w:rPr>
        <w:t>领域</w:t>
      </w:r>
      <w:r w:rsidR="00603C3B">
        <w:rPr>
          <w:rFonts w:hint="eastAsia"/>
          <w:sz w:val="24"/>
          <w:lang w:eastAsia="zh-CN"/>
        </w:rPr>
        <w:t>；</w:t>
      </w:r>
    </w:p>
    <w:p w14:paraId="594C8BA4" w14:textId="7948AF22" w:rsidR="005201AC" w:rsidRPr="00375D37"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(e)</w:t>
      </w:r>
      <w:r w:rsidRPr="00375D37">
        <w:rPr>
          <w:sz w:val="24"/>
          <w:lang w:eastAsia="zh-CN"/>
        </w:rPr>
        <w:tab/>
      </w:r>
      <w:r w:rsidR="006536BE">
        <w:rPr>
          <w:rFonts w:hint="eastAsia"/>
          <w:sz w:val="24"/>
          <w:lang w:eastAsia="zh-CN"/>
        </w:rPr>
        <w:t>与平台工作方案相关的事项。</w:t>
      </w:r>
    </w:p>
    <w:p w14:paraId="451578EA" w14:textId="74EBBDAB" w:rsidR="003B3D67" w:rsidRDefault="003B3D67" w:rsidP="00711DB7">
      <w:pPr>
        <w:pStyle w:val="Para10"/>
        <w:tabs>
          <w:tab w:val="clear" w:pos="567"/>
          <w:tab w:val="clear" w:pos="1134"/>
          <w:tab w:val="clear" w:pos="1701"/>
          <w:tab w:val="clear" w:pos="2268"/>
        </w:tabs>
        <w:ind w:left="980" w:hanging="490"/>
        <w:jc w:val="left"/>
        <w:rPr>
          <w:sz w:val="24"/>
          <w:lang w:val="en-GB" w:eastAsia="zh-CN"/>
        </w:rPr>
      </w:pPr>
      <w:r>
        <w:rPr>
          <w:rFonts w:hint="eastAsia"/>
          <w:sz w:val="24"/>
          <w:lang w:val="en-GB" w:eastAsia="zh-CN"/>
        </w:rPr>
        <w:t>与执行《昆明</w:t>
      </w:r>
      <w:r>
        <w:rPr>
          <w:rFonts w:hint="eastAsia"/>
          <w:sz w:val="24"/>
          <w:lang w:val="en-GB" w:eastAsia="zh-CN"/>
        </w:rPr>
        <w:t>-</w:t>
      </w:r>
      <w:r>
        <w:rPr>
          <w:rFonts w:hint="eastAsia"/>
          <w:sz w:val="24"/>
          <w:lang w:val="en-GB" w:eastAsia="zh-CN"/>
        </w:rPr>
        <w:t>蒙特利尔全球生物多样性框架》有关的其他问题：</w:t>
      </w:r>
    </w:p>
    <w:p w14:paraId="5CEBBBE6" w14:textId="01F264E9" w:rsidR="005201AC" w:rsidRPr="00375D37"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val="en-GB" w:eastAsia="zh-CN"/>
        </w:rPr>
        <w:t>(a)</w:t>
      </w:r>
      <w:r w:rsidRPr="00375D37">
        <w:rPr>
          <w:sz w:val="24"/>
          <w:lang w:val="en-GB" w:eastAsia="zh-CN"/>
        </w:rPr>
        <w:tab/>
      </w:r>
      <w:r w:rsidR="003B3D67">
        <w:rPr>
          <w:rFonts w:hint="eastAsia"/>
          <w:sz w:val="24"/>
          <w:lang w:eastAsia="zh-CN"/>
        </w:rPr>
        <w:t>生物多样性与气候变化；</w:t>
      </w:r>
    </w:p>
    <w:p w14:paraId="5A94615C" w14:textId="6B0B41BB" w:rsidR="005201AC" w:rsidRPr="00375D37"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(b)</w:t>
      </w:r>
      <w:r w:rsidRPr="00375D37">
        <w:rPr>
          <w:sz w:val="24"/>
          <w:lang w:eastAsia="zh-CN"/>
        </w:rPr>
        <w:tab/>
      </w:r>
      <w:r w:rsidR="003B3D67" w:rsidRPr="003B3D67">
        <w:rPr>
          <w:sz w:val="24"/>
          <w:lang w:val="en-US" w:eastAsia="zh-CN"/>
        </w:rPr>
        <w:t>可持续野生生物管理</w:t>
      </w:r>
      <w:r w:rsidR="003B3D67">
        <w:rPr>
          <w:rFonts w:hint="eastAsia"/>
          <w:sz w:val="24"/>
          <w:lang w:val="en-US" w:eastAsia="zh-CN"/>
        </w:rPr>
        <w:t>；</w:t>
      </w:r>
    </w:p>
    <w:p w14:paraId="0967FB77" w14:textId="70C4956D" w:rsidR="005201AC" w:rsidRPr="00375D37"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(c)</w:t>
      </w:r>
      <w:r w:rsidRPr="00375D37">
        <w:rPr>
          <w:sz w:val="24"/>
          <w:lang w:eastAsia="zh-CN"/>
        </w:rPr>
        <w:tab/>
      </w:r>
      <w:r w:rsidR="003B3D67">
        <w:rPr>
          <w:rFonts w:hint="eastAsia"/>
          <w:sz w:val="24"/>
          <w:lang w:eastAsia="zh-CN"/>
        </w:rPr>
        <w:t>海洋和沿海生物多样性和岛屿生物多样性；</w:t>
      </w:r>
    </w:p>
    <w:p w14:paraId="7526AD10" w14:textId="36B92B8B" w:rsidR="005201AC" w:rsidRPr="00375D37"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(d)</w:t>
      </w:r>
      <w:r w:rsidRPr="00375D37">
        <w:rPr>
          <w:sz w:val="24"/>
          <w:lang w:eastAsia="zh-CN"/>
        </w:rPr>
        <w:tab/>
      </w:r>
      <w:r w:rsidR="003B3D67">
        <w:rPr>
          <w:rFonts w:hint="eastAsia"/>
          <w:sz w:val="24"/>
          <w:lang w:eastAsia="zh-CN"/>
        </w:rPr>
        <w:t>生物多样性与农业；</w:t>
      </w:r>
    </w:p>
    <w:p w14:paraId="67CA3ECA" w14:textId="7508DFF6" w:rsidR="005201AC" w:rsidRPr="00375D37" w:rsidRDefault="00527283" w:rsidP="00711DB7">
      <w:pPr>
        <w:pStyle w:val="Para10"/>
        <w:numPr>
          <w:ilvl w:val="0"/>
          <w:numId w:val="0"/>
        </w:numPr>
        <w:tabs>
          <w:tab w:val="clear" w:pos="567"/>
          <w:tab w:val="clear" w:pos="1134"/>
          <w:tab w:val="clear" w:pos="1701"/>
          <w:tab w:val="clear" w:pos="2268"/>
        </w:tabs>
        <w:ind w:left="1469" w:hanging="490"/>
        <w:jc w:val="left"/>
        <w:rPr>
          <w:sz w:val="24"/>
          <w:lang w:eastAsia="zh-CN"/>
        </w:rPr>
      </w:pPr>
      <w:r w:rsidRPr="00375D37">
        <w:rPr>
          <w:sz w:val="24"/>
          <w:lang w:eastAsia="zh-CN"/>
        </w:rPr>
        <w:t>(e)</w:t>
      </w:r>
      <w:r w:rsidRPr="00375D37">
        <w:rPr>
          <w:sz w:val="24"/>
          <w:lang w:eastAsia="zh-CN"/>
        </w:rPr>
        <w:tab/>
      </w:r>
      <w:r w:rsidR="003B3D67" w:rsidRPr="003B3D67">
        <w:rPr>
          <w:rFonts w:hint="eastAsia"/>
          <w:sz w:val="24"/>
          <w:lang w:val="en-GB" w:eastAsia="zh-CN"/>
        </w:rPr>
        <w:t>外来入侵物种</w:t>
      </w:r>
      <w:r w:rsidR="003B3D67">
        <w:rPr>
          <w:rFonts w:hint="eastAsia"/>
          <w:sz w:val="24"/>
          <w:lang w:val="en-GB" w:eastAsia="zh-CN"/>
        </w:rPr>
        <w:t>；</w:t>
      </w:r>
    </w:p>
    <w:p w14:paraId="54D7AE83" w14:textId="15DA574C" w:rsidR="005201AC" w:rsidRPr="00375D37" w:rsidRDefault="00527283" w:rsidP="00711DB7">
      <w:pPr>
        <w:pStyle w:val="Para10"/>
        <w:numPr>
          <w:ilvl w:val="0"/>
          <w:numId w:val="0"/>
        </w:numPr>
        <w:tabs>
          <w:tab w:val="clear" w:pos="567"/>
          <w:tab w:val="clear" w:pos="1134"/>
          <w:tab w:val="clear" w:pos="1701"/>
          <w:tab w:val="clear" w:pos="2268"/>
        </w:tabs>
        <w:ind w:left="1469" w:hanging="490"/>
        <w:jc w:val="left"/>
        <w:rPr>
          <w:sz w:val="24"/>
          <w:lang w:val="en-GB"/>
        </w:rPr>
      </w:pPr>
      <w:r w:rsidRPr="00375D37">
        <w:rPr>
          <w:sz w:val="24"/>
        </w:rPr>
        <w:lastRenderedPageBreak/>
        <w:t>(f)</w:t>
      </w:r>
      <w:r w:rsidRPr="00375D37">
        <w:rPr>
          <w:sz w:val="24"/>
        </w:rPr>
        <w:tab/>
      </w:r>
      <w:proofErr w:type="spellStart"/>
      <w:r w:rsidR="003B3D67" w:rsidRPr="003B3D67">
        <w:rPr>
          <w:rFonts w:hint="eastAsia"/>
          <w:sz w:val="24"/>
          <w:lang w:val="en-GB"/>
        </w:rPr>
        <w:t>生物多样性与健康</w:t>
      </w:r>
      <w:proofErr w:type="spellEnd"/>
      <w:r w:rsidR="003B3D67">
        <w:rPr>
          <w:rFonts w:hint="eastAsia"/>
          <w:sz w:val="24"/>
          <w:lang w:val="en-GB" w:eastAsia="zh-CN"/>
        </w:rPr>
        <w:t>。</w:t>
      </w:r>
    </w:p>
    <w:p w14:paraId="6D34C4E3" w14:textId="265F417F" w:rsidR="00436C83" w:rsidRPr="00436C83" w:rsidRDefault="00436C83" w:rsidP="00711DB7">
      <w:pPr>
        <w:pStyle w:val="Para10"/>
        <w:tabs>
          <w:tab w:val="clear" w:pos="567"/>
          <w:tab w:val="clear" w:pos="1134"/>
          <w:tab w:val="clear" w:pos="1701"/>
          <w:tab w:val="clear" w:pos="2268"/>
        </w:tabs>
        <w:ind w:left="980" w:hanging="490"/>
        <w:jc w:val="left"/>
        <w:rPr>
          <w:sz w:val="24"/>
          <w:lang w:val="en-GB" w:eastAsia="zh-CN"/>
        </w:rPr>
      </w:pPr>
      <w:r w:rsidRPr="00436C83">
        <w:rPr>
          <w:rFonts w:hint="eastAsia"/>
          <w:sz w:val="24"/>
          <w:lang w:val="en-GB" w:eastAsia="zh-CN"/>
        </w:rPr>
        <w:t>审查《</w:t>
      </w:r>
      <w:r>
        <w:rPr>
          <w:rFonts w:hint="eastAsia"/>
          <w:sz w:val="24"/>
          <w:lang w:val="en-GB" w:eastAsia="zh-CN"/>
        </w:rPr>
        <w:t>生物多样性</w:t>
      </w:r>
      <w:r w:rsidRPr="00436C83">
        <w:rPr>
          <w:rFonts w:hint="eastAsia"/>
          <w:sz w:val="24"/>
          <w:lang w:val="en-GB" w:eastAsia="zh-CN"/>
        </w:rPr>
        <w:t>公约》及其议定书下各进程的功效</w:t>
      </w:r>
      <w:r>
        <w:rPr>
          <w:rFonts w:hint="eastAsia"/>
          <w:sz w:val="24"/>
          <w:lang w:val="en-GB" w:eastAsia="zh-CN"/>
        </w:rPr>
        <w:t>。</w:t>
      </w:r>
    </w:p>
    <w:p w14:paraId="714EBD57" w14:textId="035B279C" w:rsidR="005201AC" w:rsidRPr="00711DB7" w:rsidRDefault="00436C83" w:rsidP="00711DB7">
      <w:pPr>
        <w:pStyle w:val="Para10"/>
        <w:tabs>
          <w:tab w:val="clear" w:pos="567"/>
          <w:tab w:val="clear" w:pos="1134"/>
          <w:tab w:val="clear" w:pos="1701"/>
          <w:tab w:val="clear" w:pos="2268"/>
        </w:tabs>
        <w:ind w:left="980" w:hanging="490"/>
        <w:jc w:val="left"/>
        <w:rPr>
          <w:sz w:val="24"/>
          <w:lang w:val="en-GB" w:eastAsia="zh-CN"/>
        </w:rPr>
      </w:pPr>
      <w:r w:rsidRPr="00436C83">
        <w:rPr>
          <w:rFonts w:hint="eastAsia"/>
          <w:sz w:val="24"/>
          <w:lang w:val="en-GB" w:eastAsia="zh-CN"/>
        </w:rPr>
        <w:t>缔约方大会多年期工作方案。</w:t>
      </w:r>
    </w:p>
    <w:p w14:paraId="6A69D6EE" w14:textId="708B8D64" w:rsidR="005201AC" w:rsidRPr="00375D37" w:rsidRDefault="00436C83" w:rsidP="00711DB7">
      <w:pPr>
        <w:pStyle w:val="Para10"/>
        <w:tabs>
          <w:tab w:val="clear" w:pos="567"/>
          <w:tab w:val="clear" w:pos="1134"/>
          <w:tab w:val="clear" w:pos="1701"/>
          <w:tab w:val="clear" w:pos="2268"/>
        </w:tabs>
        <w:ind w:left="980" w:hanging="490"/>
        <w:jc w:val="left"/>
        <w:rPr>
          <w:sz w:val="24"/>
          <w:lang w:val="en-GB"/>
        </w:rPr>
      </w:pPr>
      <w:r>
        <w:rPr>
          <w:rFonts w:hint="eastAsia"/>
          <w:sz w:val="24"/>
          <w:lang w:val="en-GB" w:eastAsia="zh-CN"/>
        </w:rPr>
        <w:t>其他事项。</w:t>
      </w:r>
    </w:p>
    <w:p w14:paraId="796752EE" w14:textId="32266BAC" w:rsidR="005201AC" w:rsidRPr="00375D37" w:rsidRDefault="00436C83" w:rsidP="00711DB7">
      <w:pPr>
        <w:pStyle w:val="Para10"/>
        <w:tabs>
          <w:tab w:val="clear" w:pos="567"/>
          <w:tab w:val="clear" w:pos="1134"/>
          <w:tab w:val="clear" w:pos="1701"/>
          <w:tab w:val="clear" w:pos="2268"/>
        </w:tabs>
        <w:ind w:left="980" w:hanging="490"/>
        <w:jc w:val="left"/>
        <w:rPr>
          <w:sz w:val="24"/>
          <w:lang w:val="en-GB"/>
        </w:rPr>
      </w:pPr>
      <w:r>
        <w:rPr>
          <w:rFonts w:hint="eastAsia"/>
          <w:sz w:val="24"/>
          <w:lang w:val="en-GB" w:eastAsia="zh-CN"/>
        </w:rPr>
        <w:t>通过报告。</w:t>
      </w:r>
    </w:p>
    <w:p w14:paraId="0BE578F0" w14:textId="7B0E9DED" w:rsidR="005201AC" w:rsidRPr="00375D37" w:rsidRDefault="00436C83" w:rsidP="00711DB7">
      <w:pPr>
        <w:pStyle w:val="Para10"/>
        <w:tabs>
          <w:tab w:val="clear" w:pos="567"/>
          <w:tab w:val="clear" w:pos="1134"/>
          <w:tab w:val="clear" w:pos="1701"/>
          <w:tab w:val="clear" w:pos="2268"/>
        </w:tabs>
        <w:ind w:left="980" w:hanging="490"/>
        <w:jc w:val="left"/>
        <w:rPr>
          <w:sz w:val="24"/>
          <w:lang w:val="en-GB"/>
        </w:rPr>
      </w:pPr>
      <w:r>
        <w:rPr>
          <w:rFonts w:hint="eastAsia"/>
          <w:sz w:val="24"/>
          <w:lang w:val="en-GB" w:eastAsia="zh-CN"/>
        </w:rPr>
        <w:t>会议闭幕。</w:t>
      </w:r>
    </w:p>
    <w:p w14:paraId="3E1108E4" w14:textId="77777777" w:rsidR="00A111D1" w:rsidRPr="00375D37" w:rsidRDefault="00A111D1" w:rsidP="006E7BE2">
      <w:pPr>
        <w:pStyle w:val="Para1"/>
        <w:numPr>
          <w:ilvl w:val="0"/>
          <w:numId w:val="0"/>
        </w:numPr>
        <w:ind w:left="567"/>
        <w:jc w:val="center"/>
        <w:rPr>
          <w:sz w:val="24"/>
        </w:rPr>
      </w:pPr>
      <w:r w:rsidRPr="00375D37">
        <w:rPr>
          <w:sz w:val="24"/>
        </w:rPr>
        <w:t>__________</w:t>
      </w:r>
    </w:p>
    <w:sectPr w:rsidR="00A111D1" w:rsidRPr="00375D37" w:rsidSect="00B44617">
      <w:headerReference w:type="even" r:id="rId15"/>
      <w:headerReference w:type="default" r:id="rId16"/>
      <w:footerReference w:type="even" r:id="rId17"/>
      <w:footerReference w:type="default" r:id="rId18"/>
      <w:pgSz w:w="12240" w:h="15840"/>
      <w:pgMar w:top="1134"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33E9A42" w14:textId="77777777" w:rsidR="00FA444F" w:rsidRPr="003F1A75" w:rsidRDefault="00FA444F" w:rsidP="00CF1848">
      <w:r w:rsidRPr="003F1A75">
        <w:separator/>
      </w:r>
    </w:p>
  </w:endnote>
  <w:endnote w:type="continuationSeparator" w:id="0">
    <w:p w14:paraId="750C2A88" w14:textId="77777777" w:rsidR="00FA444F" w:rsidRPr="003F1A75" w:rsidRDefault="00FA444F"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SimHei">
    <w:panose1 w:val="02010600030101010101"/>
    <w:charset w:val="86"/>
    <w:family w:val="modern"/>
    <w:pitch w:val="fixed"/>
    <w:sig w:usb0="800002BF" w:usb1="38CF7CFA"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2EFDC242" w14:textId="77777777" w:rsidR="00D75CA6" w:rsidRPr="003F1A75" w:rsidRDefault="00D75CA6" w:rsidP="00D75CA6">
            <w:pPr>
              <w:pStyle w:val="Footer"/>
              <w:jc w:val="left"/>
            </w:pPr>
            <w:r w:rsidRPr="003F1A75">
              <w:rPr>
                <w:b/>
                <w:bCs/>
                <w:szCs w:val="20"/>
              </w:rPr>
              <w:fldChar w:fldCharType="begin"/>
            </w:r>
            <w:r w:rsidRPr="003F1A75">
              <w:rPr>
                <w:b/>
                <w:bCs/>
                <w:szCs w:val="20"/>
              </w:rPr>
              <w:instrText xml:space="preserve"> PAGE </w:instrText>
            </w:r>
            <w:r w:rsidRPr="003F1A75">
              <w:rPr>
                <w:b/>
                <w:bCs/>
                <w:szCs w:val="20"/>
              </w:rPr>
              <w:fldChar w:fldCharType="separate"/>
            </w:r>
            <w:r w:rsidRPr="003F1A75">
              <w:rPr>
                <w:b/>
                <w:bCs/>
                <w:noProof/>
                <w:szCs w:val="20"/>
              </w:rPr>
              <w:t>2</w:t>
            </w:r>
            <w:r w:rsidRPr="003F1A75">
              <w:rPr>
                <w:b/>
                <w:bCs/>
                <w:szCs w:val="20"/>
              </w:rPr>
              <w:fldChar w:fldCharType="end"/>
            </w:r>
            <w:r w:rsidRPr="003F1A75">
              <w:rPr>
                <w:szCs w:val="20"/>
              </w:rPr>
              <w:t>/</w:t>
            </w:r>
            <w:r w:rsidRPr="003F1A75">
              <w:rPr>
                <w:b/>
                <w:bCs/>
                <w:szCs w:val="20"/>
              </w:rPr>
              <w:fldChar w:fldCharType="begin"/>
            </w:r>
            <w:r w:rsidRPr="003F1A75">
              <w:rPr>
                <w:b/>
                <w:bCs/>
                <w:szCs w:val="20"/>
              </w:rPr>
              <w:instrText xml:space="preserve"> NUMPAGES  </w:instrText>
            </w:r>
            <w:r w:rsidRPr="003F1A75">
              <w:rPr>
                <w:b/>
                <w:bCs/>
                <w:szCs w:val="20"/>
              </w:rPr>
              <w:fldChar w:fldCharType="separate"/>
            </w:r>
            <w:r w:rsidRPr="003F1A75">
              <w:rPr>
                <w:b/>
                <w:bCs/>
                <w:noProof/>
                <w:szCs w:val="20"/>
              </w:rPr>
              <w:t>2</w:t>
            </w:r>
            <w:r w:rsidRPr="003F1A75">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4C0B7495" w14:textId="77777777" w:rsidR="00D75CA6" w:rsidRPr="003F1A75" w:rsidRDefault="00D75CA6" w:rsidP="00D75CA6">
        <w:pPr>
          <w:pStyle w:val="Footer"/>
        </w:pPr>
        <w:r w:rsidRPr="003F1A75">
          <w:rPr>
            <w:b/>
            <w:bCs/>
            <w:szCs w:val="20"/>
          </w:rPr>
          <w:fldChar w:fldCharType="begin"/>
        </w:r>
        <w:r w:rsidRPr="003F1A75">
          <w:rPr>
            <w:b/>
            <w:bCs/>
            <w:szCs w:val="20"/>
          </w:rPr>
          <w:instrText xml:space="preserve"> PAGE </w:instrText>
        </w:r>
        <w:r w:rsidRPr="003F1A75">
          <w:rPr>
            <w:b/>
            <w:bCs/>
            <w:szCs w:val="20"/>
          </w:rPr>
          <w:fldChar w:fldCharType="separate"/>
        </w:r>
        <w:r w:rsidRPr="003F1A75">
          <w:rPr>
            <w:b/>
            <w:bCs/>
            <w:szCs w:val="20"/>
          </w:rPr>
          <w:t>2</w:t>
        </w:r>
        <w:r w:rsidRPr="003F1A75">
          <w:rPr>
            <w:b/>
            <w:bCs/>
            <w:szCs w:val="20"/>
          </w:rPr>
          <w:fldChar w:fldCharType="end"/>
        </w:r>
        <w:r w:rsidRPr="003F1A75">
          <w:rPr>
            <w:szCs w:val="20"/>
          </w:rPr>
          <w:t>/</w:t>
        </w:r>
        <w:r w:rsidRPr="003F1A75">
          <w:rPr>
            <w:b/>
            <w:bCs/>
            <w:szCs w:val="20"/>
          </w:rPr>
          <w:fldChar w:fldCharType="begin"/>
        </w:r>
        <w:r w:rsidRPr="003F1A75">
          <w:rPr>
            <w:b/>
            <w:bCs/>
            <w:szCs w:val="20"/>
          </w:rPr>
          <w:instrText xml:space="preserve"> NUMPAGES  </w:instrText>
        </w:r>
        <w:r w:rsidRPr="003F1A75">
          <w:rPr>
            <w:b/>
            <w:bCs/>
            <w:szCs w:val="20"/>
          </w:rPr>
          <w:fldChar w:fldCharType="separate"/>
        </w:r>
        <w:r w:rsidRPr="003F1A75">
          <w:rPr>
            <w:b/>
            <w:bCs/>
            <w:szCs w:val="20"/>
          </w:rPr>
          <w:t>3</w:t>
        </w:r>
        <w:r w:rsidRPr="003F1A75">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DA67205" w14:textId="77777777" w:rsidR="00FA444F" w:rsidRPr="003F1A75" w:rsidRDefault="00FA444F" w:rsidP="00CF1848">
      <w:r w:rsidRPr="003F1A75">
        <w:separator/>
      </w:r>
    </w:p>
  </w:footnote>
  <w:footnote w:type="continuationSeparator" w:id="0">
    <w:p w14:paraId="6EFBCF4A" w14:textId="77777777" w:rsidR="00FA444F" w:rsidRPr="003F1A75" w:rsidRDefault="00FA444F" w:rsidP="00CF1848">
      <w:r w:rsidRPr="003F1A75">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42C8EEB7" w14:textId="2900696C" w:rsidR="00534681" w:rsidRPr="003F1A75" w:rsidRDefault="00527283" w:rsidP="007C4951">
        <w:pPr>
          <w:pStyle w:val="Header"/>
          <w:spacing w:after="240"/>
          <w:rPr>
            <w:szCs w:val="20"/>
          </w:rPr>
        </w:pPr>
        <w:r w:rsidRPr="003F1A75">
          <w:rPr>
            <w:szCs w:val="20"/>
          </w:rPr>
          <w:t>CBD</w:t>
        </w:r>
        <w:r>
          <w:rPr>
            <w:szCs w:val="20"/>
          </w:rPr>
          <w:t>/COP/17/1</w:t>
        </w:r>
        <w:r w:rsidR="00151EC1">
          <w:rPr>
            <w:szCs w:val="20"/>
          </w:rPr>
          <w:t>/Rev.1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4DCF4964" w14:textId="62FD74CE" w:rsidR="009505C9" w:rsidRPr="003F1A75" w:rsidRDefault="00151EC1" w:rsidP="007C4951">
        <w:pPr>
          <w:pStyle w:val="Header"/>
          <w:spacing w:after="240"/>
          <w:jc w:val="right"/>
        </w:pPr>
        <w:r>
          <w:t>CBD/COP/17/1/Rev.1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8B70991"/>
    <w:multiLevelType w:val="hybridMultilevel"/>
    <w:tmpl w:val="900A58B2"/>
    <w:lvl w:ilvl="0" w:tplc="1EF4DB82">
      <w:start w:val="1"/>
      <w:numFmt w:val="decimal"/>
      <w:pStyle w:val="Para10"/>
      <w:lvlText w:val="%1."/>
      <w:lvlJc w:val="left"/>
      <w:pPr>
        <w:ind w:left="3796" w:hanging="360"/>
      </w:pPr>
      <w:rPr>
        <w:rFonts w:hint="default"/>
      </w:rPr>
    </w:lvl>
    <w:lvl w:ilvl="1" w:tplc="10090019">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5"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6"/>
  </w:num>
  <w:num w:numId="4" w16cid:durableId="1072390599">
    <w:abstractNumId w:val="7"/>
  </w:num>
  <w:num w:numId="5" w16cid:durableId="960385107">
    <w:abstractNumId w:val="1"/>
  </w:num>
  <w:num w:numId="6" w16cid:durableId="893932166">
    <w:abstractNumId w:val="5"/>
  </w:num>
  <w:num w:numId="7" w16cid:durableId="323945383">
    <w:abstractNumId w:val="3"/>
  </w:num>
  <w:num w:numId="8" w16cid:durableId="2069499237">
    <w:abstractNumId w:val="4"/>
  </w:num>
  <w:num w:numId="9" w16cid:durableId="1530147801">
    <w:abstractNumId w:val="4"/>
  </w:num>
  <w:num w:numId="10" w16cid:durableId="1673751372">
    <w:abstractNumId w:val="4"/>
  </w:num>
  <w:num w:numId="11" w16cid:durableId="732846718">
    <w:abstractNumId w:val="4"/>
  </w:num>
  <w:num w:numId="12" w16cid:durableId="1982074141">
    <w:abstractNumId w:val="4"/>
  </w:num>
  <w:num w:numId="13" w16cid:durableId="1518807664">
    <w:abstractNumId w:val="4"/>
  </w:num>
  <w:num w:numId="14" w16cid:durableId="83185783">
    <w:abstractNumId w:val="4"/>
  </w:num>
  <w:num w:numId="15" w16cid:durableId="1202090361">
    <w:abstractNumId w:val="4"/>
  </w:num>
  <w:num w:numId="16" w16cid:durableId="1113017762">
    <w:abstractNumId w:val="4"/>
  </w:num>
  <w:num w:numId="17" w16cid:durableId="2071224327">
    <w:abstractNumId w:val="4"/>
  </w:num>
  <w:num w:numId="18" w16cid:durableId="1233737127">
    <w:abstractNumId w:val="4"/>
  </w:num>
  <w:num w:numId="19" w16cid:durableId="1590583916">
    <w:abstractNumId w:val="4"/>
  </w:num>
  <w:num w:numId="20" w16cid:durableId="759107641">
    <w:abstractNumId w:val="4"/>
  </w:num>
  <w:num w:numId="21" w16cid:durableId="379592175">
    <w:abstractNumId w:val="4"/>
  </w:num>
  <w:num w:numId="22" w16cid:durableId="660232054">
    <w:abstractNumId w:val="4"/>
  </w:num>
  <w:num w:numId="23" w16cid:durableId="690768544">
    <w:abstractNumId w:val="4"/>
  </w:num>
  <w:num w:numId="24" w16cid:durableId="75320969">
    <w:abstractNumId w:val="4"/>
  </w:num>
  <w:num w:numId="25" w16cid:durableId="97410431">
    <w:abstractNumId w:val="4"/>
  </w:num>
  <w:num w:numId="26" w16cid:durableId="1969701329">
    <w:abstractNumId w:val="4"/>
  </w:num>
  <w:num w:numId="27" w16cid:durableId="677926573">
    <w:abstractNumId w:val="4"/>
  </w:num>
  <w:num w:numId="28" w16cid:durableId="1257396939">
    <w:abstractNumId w:val="4"/>
  </w:num>
  <w:num w:numId="29" w16cid:durableId="806899167">
    <w:abstractNumId w:val="4"/>
  </w:num>
  <w:num w:numId="30" w16cid:durableId="54666925">
    <w:abstractNumId w:val="4"/>
  </w:num>
  <w:num w:numId="31" w16cid:durableId="22177043">
    <w:abstractNumId w:val="4"/>
  </w:num>
  <w:num w:numId="32" w16cid:durableId="1190215832">
    <w:abstractNumId w:val="4"/>
  </w:num>
  <w:num w:numId="33" w16cid:durableId="848325804">
    <w:abstractNumId w:val="4"/>
  </w:num>
  <w:num w:numId="34" w16cid:durableId="1981711">
    <w:abstractNumId w:val="4"/>
  </w:num>
  <w:num w:numId="35" w16cid:durableId="561911000">
    <w:abstractNumId w:val="4"/>
  </w:num>
  <w:num w:numId="36" w16cid:durableId="2121098016">
    <w:abstractNumId w:val="4"/>
  </w:num>
  <w:num w:numId="37" w16cid:durableId="608781163">
    <w:abstractNumId w:val="4"/>
  </w:num>
  <w:num w:numId="38" w16cid:durableId="1334602068">
    <w:abstractNumId w:val="4"/>
  </w:num>
  <w:num w:numId="39" w16cid:durableId="484510327">
    <w:abstractNumId w:val="4"/>
  </w:num>
  <w:num w:numId="40" w16cid:durableId="166292218">
    <w:abstractNumId w:val="4"/>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hideSpellingErrors/>
  <w:hideGrammaticalErrors/>
  <w:proofState w:spelling="clean" w:grammar="clean"/>
  <w:attachedTemplate r:id="rId1"/>
  <w:defaultTabStop w:val="49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201AC"/>
    <w:rsid w:val="00002DA6"/>
    <w:rsid w:val="00027107"/>
    <w:rsid w:val="0005743E"/>
    <w:rsid w:val="0007171B"/>
    <w:rsid w:val="000A6B30"/>
    <w:rsid w:val="000B5F05"/>
    <w:rsid w:val="000D0F68"/>
    <w:rsid w:val="000D5956"/>
    <w:rsid w:val="000E673A"/>
    <w:rsid w:val="000E6742"/>
    <w:rsid w:val="000F6945"/>
    <w:rsid w:val="000F6D40"/>
    <w:rsid w:val="000F74F5"/>
    <w:rsid w:val="000F78FC"/>
    <w:rsid w:val="001031DF"/>
    <w:rsid w:val="00105372"/>
    <w:rsid w:val="001054A6"/>
    <w:rsid w:val="001078A1"/>
    <w:rsid w:val="00115931"/>
    <w:rsid w:val="00117082"/>
    <w:rsid w:val="00122358"/>
    <w:rsid w:val="001312AD"/>
    <w:rsid w:val="00131E7A"/>
    <w:rsid w:val="00134846"/>
    <w:rsid w:val="00151431"/>
    <w:rsid w:val="00151EC1"/>
    <w:rsid w:val="00161820"/>
    <w:rsid w:val="00172AF6"/>
    <w:rsid w:val="00176CEE"/>
    <w:rsid w:val="00186DD8"/>
    <w:rsid w:val="001A35EC"/>
    <w:rsid w:val="001B13FE"/>
    <w:rsid w:val="001C69FE"/>
    <w:rsid w:val="001F2007"/>
    <w:rsid w:val="00216C10"/>
    <w:rsid w:val="00227D0F"/>
    <w:rsid w:val="00240EE6"/>
    <w:rsid w:val="0024199F"/>
    <w:rsid w:val="00286427"/>
    <w:rsid w:val="00290B61"/>
    <w:rsid w:val="0029524B"/>
    <w:rsid w:val="002B032C"/>
    <w:rsid w:val="002C4EA0"/>
    <w:rsid w:val="002E51A8"/>
    <w:rsid w:val="003008FE"/>
    <w:rsid w:val="0030169D"/>
    <w:rsid w:val="003060EB"/>
    <w:rsid w:val="003153EB"/>
    <w:rsid w:val="0032136E"/>
    <w:rsid w:val="00321985"/>
    <w:rsid w:val="00330246"/>
    <w:rsid w:val="0033107C"/>
    <w:rsid w:val="0033743E"/>
    <w:rsid w:val="00341E44"/>
    <w:rsid w:val="00351205"/>
    <w:rsid w:val="00372F74"/>
    <w:rsid w:val="00375D37"/>
    <w:rsid w:val="00392B4B"/>
    <w:rsid w:val="003A32BA"/>
    <w:rsid w:val="003B3D67"/>
    <w:rsid w:val="003F1A75"/>
    <w:rsid w:val="003F3991"/>
    <w:rsid w:val="003F7224"/>
    <w:rsid w:val="00427D21"/>
    <w:rsid w:val="00427F47"/>
    <w:rsid w:val="00436C83"/>
    <w:rsid w:val="00447F4A"/>
    <w:rsid w:val="00451F68"/>
    <w:rsid w:val="00456F67"/>
    <w:rsid w:val="004644C2"/>
    <w:rsid w:val="00467F9C"/>
    <w:rsid w:val="004715F1"/>
    <w:rsid w:val="00482A0F"/>
    <w:rsid w:val="00496271"/>
    <w:rsid w:val="004C47FA"/>
    <w:rsid w:val="004C6C0A"/>
    <w:rsid w:val="004D590F"/>
    <w:rsid w:val="004D7210"/>
    <w:rsid w:val="004E4687"/>
    <w:rsid w:val="004E5069"/>
    <w:rsid w:val="0051006C"/>
    <w:rsid w:val="00510666"/>
    <w:rsid w:val="00511EB2"/>
    <w:rsid w:val="005201AC"/>
    <w:rsid w:val="00527283"/>
    <w:rsid w:val="00534681"/>
    <w:rsid w:val="0056068E"/>
    <w:rsid w:val="00563442"/>
    <w:rsid w:val="0056348E"/>
    <w:rsid w:val="00565B42"/>
    <w:rsid w:val="005671A1"/>
    <w:rsid w:val="005A14DC"/>
    <w:rsid w:val="005B35E2"/>
    <w:rsid w:val="005C4CE6"/>
    <w:rsid w:val="005C71DB"/>
    <w:rsid w:val="005F6AE1"/>
    <w:rsid w:val="00603C3B"/>
    <w:rsid w:val="006122BA"/>
    <w:rsid w:val="00621FA5"/>
    <w:rsid w:val="00631D02"/>
    <w:rsid w:val="00637E16"/>
    <w:rsid w:val="006478BF"/>
    <w:rsid w:val="00647E5B"/>
    <w:rsid w:val="006536BE"/>
    <w:rsid w:val="00660463"/>
    <w:rsid w:val="006A73C1"/>
    <w:rsid w:val="006B2290"/>
    <w:rsid w:val="006B5F74"/>
    <w:rsid w:val="006D7328"/>
    <w:rsid w:val="006E7BE2"/>
    <w:rsid w:val="00711DB7"/>
    <w:rsid w:val="00717D88"/>
    <w:rsid w:val="00726A43"/>
    <w:rsid w:val="00786056"/>
    <w:rsid w:val="007942D3"/>
    <w:rsid w:val="00797CD1"/>
    <w:rsid w:val="007A6F2F"/>
    <w:rsid w:val="007B2099"/>
    <w:rsid w:val="007B442A"/>
    <w:rsid w:val="007B6C09"/>
    <w:rsid w:val="007B7741"/>
    <w:rsid w:val="007C4951"/>
    <w:rsid w:val="007E09DA"/>
    <w:rsid w:val="007E0F8A"/>
    <w:rsid w:val="007F718D"/>
    <w:rsid w:val="00800427"/>
    <w:rsid w:val="00801FAD"/>
    <w:rsid w:val="008075A0"/>
    <w:rsid w:val="008178B6"/>
    <w:rsid w:val="00822FFD"/>
    <w:rsid w:val="00865B74"/>
    <w:rsid w:val="00866063"/>
    <w:rsid w:val="00874001"/>
    <w:rsid w:val="00890CC2"/>
    <w:rsid w:val="0089591C"/>
    <w:rsid w:val="008974F0"/>
    <w:rsid w:val="008A1499"/>
    <w:rsid w:val="008B012A"/>
    <w:rsid w:val="008B4F6E"/>
    <w:rsid w:val="008D0840"/>
    <w:rsid w:val="008F1F15"/>
    <w:rsid w:val="00906E17"/>
    <w:rsid w:val="009271DC"/>
    <w:rsid w:val="00930BA1"/>
    <w:rsid w:val="0093169E"/>
    <w:rsid w:val="00947F15"/>
    <w:rsid w:val="009505C9"/>
    <w:rsid w:val="00950752"/>
    <w:rsid w:val="00966424"/>
    <w:rsid w:val="00970428"/>
    <w:rsid w:val="00974104"/>
    <w:rsid w:val="009A7E0D"/>
    <w:rsid w:val="009C2DE6"/>
    <w:rsid w:val="009D2A5C"/>
    <w:rsid w:val="00A111D1"/>
    <w:rsid w:val="00A616CE"/>
    <w:rsid w:val="00A75055"/>
    <w:rsid w:val="00AA6F92"/>
    <w:rsid w:val="00AB445A"/>
    <w:rsid w:val="00AB6934"/>
    <w:rsid w:val="00AC7ECF"/>
    <w:rsid w:val="00AF42DE"/>
    <w:rsid w:val="00B121E2"/>
    <w:rsid w:val="00B23A45"/>
    <w:rsid w:val="00B25B62"/>
    <w:rsid w:val="00B26ED3"/>
    <w:rsid w:val="00B326C3"/>
    <w:rsid w:val="00B3369F"/>
    <w:rsid w:val="00B44617"/>
    <w:rsid w:val="00B478D7"/>
    <w:rsid w:val="00B74AAE"/>
    <w:rsid w:val="00B860AA"/>
    <w:rsid w:val="00B94E6C"/>
    <w:rsid w:val="00BB4606"/>
    <w:rsid w:val="00BC7ED0"/>
    <w:rsid w:val="00C11FF5"/>
    <w:rsid w:val="00C23D2F"/>
    <w:rsid w:val="00C443BD"/>
    <w:rsid w:val="00C451C5"/>
    <w:rsid w:val="00C61BDB"/>
    <w:rsid w:val="00C848CC"/>
    <w:rsid w:val="00C9161D"/>
    <w:rsid w:val="00CA0C1D"/>
    <w:rsid w:val="00CF1848"/>
    <w:rsid w:val="00D12044"/>
    <w:rsid w:val="00D170D9"/>
    <w:rsid w:val="00D33EFC"/>
    <w:rsid w:val="00D40DBC"/>
    <w:rsid w:val="00D45BB0"/>
    <w:rsid w:val="00D57023"/>
    <w:rsid w:val="00D61C85"/>
    <w:rsid w:val="00D7294E"/>
    <w:rsid w:val="00D75CA6"/>
    <w:rsid w:val="00D76A18"/>
    <w:rsid w:val="00D80849"/>
    <w:rsid w:val="00D82E8F"/>
    <w:rsid w:val="00DA2A1B"/>
    <w:rsid w:val="00DB3037"/>
    <w:rsid w:val="00DB4B70"/>
    <w:rsid w:val="00DB5E0F"/>
    <w:rsid w:val="00DC0974"/>
    <w:rsid w:val="00DC2DBF"/>
    <w:rsid w:val="00DD118C"/>
    <w:rsid w:val="00DE2973"/>
    <w:rsid w:val="00DE765C"/>
    <w:rsid w:val="00E23822"/>
    <w:rsid w:val="00E35442"/>
    <w:rsid w:val="00E66235"/>
    <w:rsid w:val="00E83C24"/>
    <w:rsid w:val="00E9318D"/>
    <w:rsid w:val="00E93F3E"/>
    <w:rsid w:val="00EB26D4"/>
    <w:rsid w:val="00EC28AC"/>
    <w:rsid w:val="00EF2BCF"/>
    <w:rsid w:val="00F03873"/>
    <w:rsid w:val="00F063C2"/>
    <w:rsid w:val="00F53193"/>
    <w:rsid w:val="00F5357E"/>
    <w:rsid w:val="00F609F7"/>
    <w:rsid w:val="00F6586C"/>
    <w:rsid w:val="00F9038B"/>
    <w:rsid w:val="00F94774"/>
    <w:rsid w:val="00FA444F"/>
    <w:rsid w:val="00FA663B"/>
    <w:rsid w:val="00FB2B79"/>
    <w:rsid w:val="00FC12C6"/>
    <w:rsid w:val="00FC53D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3520B21"/>
  <w15:docId w15:val="{D737DC38-E568-4F81-A774-D3D56CABF1D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3F1A75"/>
    <w:rPr>
      <w:vertAlign w:val="superscript"/>
      <w:lang w:val="en-GB"/>
    </w:rPr>
  </w:style>
  <w:style w:type="paragraph" w:styleId="FootnoteText">
    <w:name w:val="footnote text"/>
    <w:basedOn w:val="Normal"/>
    <w:link w:val="FootnoteTextChar"/>
    <w:uiPriority w:val="99"/>
    <w:semiHidden/>
    <w:unhideWhenUsed/>
    <w:rsid w:val="003F1A75"/>
    <w:pPr>
      <w:jc w:val="left"/>
    </w:pPr>
    <w:rPr>
      <w:sz w:val="18"/>
      <w:szCs w:val="20"/>
    </w:rPr>
  </w:style>
  <w:style w:type="character" w:customStyle="1" w:styleId="FootnoteTextChar">
    <w:name w:val="Footnote Text Char"/>
    <w:basedOn w:val="DefaultParagraphFont"/>
    <w:link w:val="FootnoteText"/>
    <w:uiPriority w:val="99"/>
    <w:semiHidden/>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Para10">
    <w:name w:val="Para 1"/>
    <w:basedOn w:val="Normal"/>
    <w:qFormat/>
    <w:rsid w:val="005201AC"/>
    <w:pPr>
      <w:numPr>
        <w:numId w:val="8"/>
      </w:numPr>
      <w:spacing w:before="120" w:after="120"/>
    </w:pPr>
    <w:rPr>
      <w:lang w:val="en-C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LEFEBVR\Downloads\cop-17-template-en%20(1).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2936BE55E004B48AD8A38629A499E22"/>
        <w:category>
          <w:name w:val="General"/>
          <w:gallery w:val="placeholder"/>
        </w:category>
        <w:types>
          <w:type w:val="bbPlcHdr"/>
        </w:types>
        <w:behaviors>
          <w:behavior w:val="content"/>
        </w:behaviors>
        <w:guid w:val="{9431D940-085C-422B-9D58-B0C8DA225546}"/>
      </w:docPartPr>
      <w:docPartBody>
        <w:p w:rsidR="006725E8" w:rsidRDefault="003E2627">
          <w:pPr>
            <w:pStyle w:val="D2936BE55E004B48AD8A38629A499E22"/>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SimHei">
    <w:panose1 w:val="02010600030101010101"/>
    <w:charset w:val="86"/>
    <w:family w:val="modern"/>
    <w:pitch w:val="fixed"/>
    <w:sig w:usb0="800002BF" w:usb1="38CF7CFA" w:usb2="00000016" w:usb3="00000000" w:csb0="00040001"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C3B8B"/>
    <w:rsid w:val="00017890"/>
    <w:rsid w:val="00056D0B"/>
    <w:rsid w:val="000C3B8B"/>
    <w:rsid w:val="000F6D40"/>
    <w:rsid w:val="00117082"/>
    <w:rsid w:val="001170DD"/>
    <w:rsid w:val="001D2D87"/>
    <w:rsid w:val="0024199F"/>
    <w:rsid w:val="0033743E"/>
    <w:rsid w:val="00366188"/>
    <w:rsid w:val="003E2627"/>
    <w:rsid w:val="0041616F"/>
    <w:rsid w:val="00482A0F"/>
    <w:rsid w:val="00496271"/>
    <w:rsid w:val="004C6C0A"/>
    <w:rsid w:val="004D590F"/>
    <w:rsid w:val="00525F3A"/>
    <w:rsid w:val="006725E8"/>
    <w:rsid w:val="006A3376"/>
    <w:rsid w:val="009D2A5C"/>
    <w:rsid w:val="00A616CE"/>
    <w:rsid w:val="00AA73BF"/>
    <w:rsid w:val="00B478D7"/>
    <w:rsid w:val="00B93E4E"/>
    <w:rsid w:val="00D57023"/>
    <w:rsid w:val="00F03873"/>
    <w:rsid w:val="00FD4190"/>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D2936BE55E004B48AD8A38629A499E22">
    <w:name w:val="D2936BE55E004B48AD8A38629A499E2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4" ma:contentTypeDescription="Create a new document." ma:contentTypeScope="" ma:versionID="e1f9489f8fb7be08c55f0d3ccac33153">
  <xsd:schema xmlns:xsd="http://www.w3.org/2001/XMLSchema" xmlns:xs="http://www.w3.org/2001/XMLSchema" xmlns:p="http://schemas.microsoft.com/office/2006/metadata/properties" xmlns:ns2="292e8265-61e8-4476-9c6d-719af089d244" targetNamespace="http://schemas.microsoft.com/office/2006/metadata/properties" ma:root="true" ma:fieldsID="c2d7979fbe7b2542f3346c6e8dfe40f3" ns2:_="">
    <xsd:import namespace="292e8265-61e8-4476-9c6d-719af089d24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5.xml><?xml version="1.0" encoding="utf-8"?>
<ds:datastoreItem xmlns:ds="http://schemas.openxmlformats.org/officeDocument/2006/customXml" ds:itemID="{6F7A2311-702F-4A32-BDBF-5675C283D08A}"/>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cop-17-template-en (1)</Template>
  <TotalTime>2</TotalTime>
  <Pages>3</Pages>
  <Words>205</Words>
  <Characters>1170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临时议程</vt:lpstr>
    </vt:vector>
  </TitlesOfParts>
  <Company>SCBD</Company>
  <LinksUpToDate>false</LinksUpToDate>
  <CharactersWithSpaces>1373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临时议程</dc:title>
  <dc:subject>CBD/COP/17/1/Rev.1</dc:subject>
  <dc:creator>Secretariat of the Convention on Biological Diversity</dc:creator>
  <cp:keywords>Convention on Biological Diversity</cp:keywords>
  <cp:lastModifiedBy>Veronique Lefebvre</cp:lastModifiedBy>
  <cp:revision>5</cp:revision>
  <cp:lastPrinted>2026-03-03T22:31:00Z</cp:lastPrinted>
  <dcterms:created xsi:type="dcterms:W3CDTF">2026-03-16T15:29:00Z</dcterms:created>
  <dcterms:modified xsi:type="dcterms:W3CDTF">2026-03-16T15:30:00Z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0x0101007A328EB00E67F346B6174BE96D327B2B</vt:lpwstr>
  </property>
</Properties>
</file>