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5"/>
  </p:notesMasterIdLst>
  <p:handoutMasterIdLst>
    <p:handoutMasterId r:id="rId16"/>
  </p:handoutMasterIdLst>
  <p:sldIdLst>
    <p:sldId id="341" r:id="rId5"/>
    <p:sldId id="350" r:id="rId6"/>
    <p:sldId id="352" r:id="rId7"/>
    <p:sldId id="349" r:id="rId8"/>
    <p:sldId id="351" r:id="rId9"/>
    <p:sldId id="358" r:id="rId10"/>
    <p:sldId id="359" r:id="rId11"/>
    <p:sldId id="354" r:id="rId12"/>
    <p:sldId id="355" r:id="rId13"/>
    <p:sldId id="346" r:id="rId14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1699D1-FB30-4224-A955-23715ED043FA}">
          <p14:sldIdLst>
            <p14:sldId id="341"/>
            <p14:sldId id="350"/>
            <p14:sldId id="352"/>
            <p14:sldId id="349"/>
            <p14:sldId id="351"/>
            <p14:sldId id="358"/>
            <p14:sldId id="359"/>
            <p14:sldId id="354"/>
            <p14:sldId id="355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48"/>
    <a:srgbClr val="000000"/>
    <a:srgbClr val="636363"/>
    <a:srgbClr val="6999C9"/>
    <a:srgbClr val="4A6B8D"/>
    <a:srgbClr val="828689"/>
    <a:srgbClr val="FFBC5B"/>
    <a:srgbClr val="3C3C3C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3970" autoAdjust="0"/>
  </p:normalViewPr>
  <p:slideViewPr>
    <p:cSldViewPr>
      <p:cViewPr varScale="1">
        <p:scale>
          <a:sx n="109" d="100"/>
          <a:sy n="109" d="100"/>
        </p:scale>
        <p:origin x="85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10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736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/>
          <a:lstStyle>
            <a:lvl1pPr algn="l">
              <a:defRPr sz="1300"/>
            </a:lvl1pPr>
          </a:lstStyle>
          <a:p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/>
          <a:lstStyle>
            <a:lvl1pPr algn="r">
              <a:defRPr sz="1300"/>
            </a:lvl1pPr>
          </a:lstStyle>
          <a:p>
            <a:fld id="{163ED4EB-593A-4D01-A2D8-D2917BF67A63}" type="datetimeFigureOut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 anchor="b"/>
          <a:lstStyle>
            <a:lvl1pPr algn="l">
              <a:defRPr sz="1300"/>
            </a:lvl1pPr>
          </a:lstStyle>
          <a:p>
            <a:endParaRPr lang="en-GB" alt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 anchor="b"/>
          <a:lstStyle>
            <a:lvl1pPr algn="r">
              <a:defRPr sz="1300"/>
            </a:lvl1pPr>
          </a:lstStyle>
          <a:p>
            <a:fld id="{2754E5B0-FC70-4D41-9F1E-71EBB80EEEAA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343053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/>
          <a:lstStyle>
            <a:lvl1pPr algn="l">
              <a:defRPr sz="1300"/>
            </a:lvl1pPr>
          </a:lstStyle>
          <a:p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/>
          <a:lstStyle>
            <a:lvl1pPr algn="r">
              <a:defRPr sz="1300"/>
            </a:lvl1pPr>
          </a:lstStyle>
          <a:p>
            <a:fld id="{4DCD4657-FE7A-40EC-A519-6D08E67E6336}" type="datetimeFigureOut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numCol="1" rtlCol="0" anchor="ctr"/>
          <a:lstStyle/>
          <a:p>
            <a:endParaRPr lang="en-GB" alt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2" tIns="46586" rIns="93172" bIns="46586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 anchor="b"/>
          <a:lstStyle>
            <a:lvl1pPr algn="l">
              <a:defRPr sz="1300"/>
            </a:lvl1pPr>
          </a:lstStyle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 anchor="b"/>
          <a:lstStyle>
            <a:lvl1pPr algn="r">
              <a:defRPr sz="1300"/>
            </a:lvl1pPr>
          </a:lstStyle>
          <a:p>
            <a:fld id="{E52FD4B1-30B5-43B2-9156-2EAE2278D3B0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11296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1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7909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3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62015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4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9928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5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17954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Analyses on biological invasion risk, cost and benefit/efficiency, management feasibility, and the potential impact on biodiversity and cultural values;</a:t>
            </a:r>
          </a:p>
          <a:p>
            <a:r>
              <a:rPr lang="en-US" dirty="0"/>
              <a:t>Environmentally hazardous articles to raise awareness among the officials in agriculture and transport sector and the Customs;</a:t>
            </a:r>
          </a:p>
          <a:p>
            <a:r>
              <a:rPr lang="en-US" dirty="0"/>
              <a:t>Explanatory guide for scientific community to share the data and data tools on invasive alien species;</a:t>
            </a:r>
          </a:p>
          <a:p>
            <a:r>
              <a:rPr lang="en-US" dirty="0"/>
              <a:t>Training guide to fulfill the capacity required;</a:t>
            </a:r>
          </a:p>
          <a:p>
            <a:r>
              <a:rPr lang="en-US" dirty="0"/>
              <a:t>Publication of best practices of invasive alien species management;</a:t>
            </a:r>
          </a:p>
          <a:p>
            <a:r>
              <a:rPr lang="en-US" dirty="0"/>
              <a:t>Explanatory guide on how to apply the SPS measures for invasive alien species</a:t>
            </a:r>
          </a:p>
          <a:p>
            <a:r>
              <a:rPr lang="en-US" dirty="0"/>
              <a:t>     management.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6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27225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7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40971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8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59619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10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13578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97819"/>
            <a:ext cx="7010400" cy="1102519"/>
          </a:xfrm>
        </p:spPr>
        <p:txBody>
          <a:bodyPr numCol="1">
            <a:normAutofit/>
          </a:bodyPr>
          <a:lstStyle>
            <a:lvl1pPr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alt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14650"/>
            <a:ext cx="63246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alt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46ED8F-BAC6-404A-A183-B9CF09977E87}" type="datetime1">
              <a:rPr lang="en-GB" altLang="en-GB" smtClean="0"/>
              <a:pPr/>
              <a:t>03/02/2021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22781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519" y="166508"/>
            <a:ext cx="7236281" cy="857250"/>
          </a:xfrm>
        </p:spPr>
        <p:txBody>
          <a:bodyPr numCol="1">
            <a:normAutofit/>
          </a:bodyPr>
          <a:lstStyle>
            <a:lvl1pPr>
              <a:defRPr sz="4000">
                <a:solidFill>
                  <a:srgbClr val="009B4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518" y="1237334"/>
            <a:ext cx="7236281" cy="3394472"/>
          </a:xfrm>
        </p:spPr>
        <p:txBody>
          <a:bodyPr numCol="1"/>
          <a:lstStyle>
            <a:lvl1pPr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alt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rgbClr val="636363"/>
                </a:solidFill>
              </a:defRPr>
            </a:lvl1pPr>
          </a:lstStyle>
          <a:p>
            <a:fld id="{7D41A736-61FC-401E-8520-054DC0DC44D1}" type="datetime1">
              <a:rPr lang="en-GB" altLang="en-GB" smtClean="0"/>
              <a:pPr/>
              <a:t>03/02/2021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rgbClr val="636363"/>
                </a:solidFill>
              </a:defRPr>
            </a:lvl1pPr>
          </a:lstStyle>
          <a:p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0197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3305176"/>
            <a:ext cx="7391401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2180035"/>
            <a:ext cx="7391401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E0897490-A57E-4381-8B0A-67991651BE34}" type="datetime1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numCol="1"/>
          <a:lstStyle/>
          <a:p>
            <a:fld id="{B908C39C-7168-4A13-8129-584DD1307393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97349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3350"/>
            <a:ext cx="7236281" cy="857250"/>
          </a:xfrm>
        </p:spPr>
        <p:txBody>
          <a:bodyPr numCol="1"/>
          <a:lstStyle/>
          <a:p>
            <a:r>
              <a:rPr lang="en-US" dirty="0"/>
              <a:t>Click to edit Master title style</a:t>
            </a:r>
            <a:endParaRPr lang="en-GB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04950"/>
            <a:ext cx="35052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alt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04950"/>
            <a:ext cx="38862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073E8E9-91CE-4BA8-A758-984BFF1E38DB}" type="datetime1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numCol="1"/>
          <a:lstStyle/>
          <a:p>
            <a:fld id="{B908C39C-7168-4A13-8129-584DD1307393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28584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5979"/>
            <a:ext cx="72390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51335"/>
            <a:ext cx="3352800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1631156"/>
            <a:ext cx="3352800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151335"/>
            <a:ext cx="3733801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631156"/>
            <a:ext cx="3733801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AB1032C2-1147-4CF6-AFA2-68C4635FE04E}" type="datetime1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numCol="1"/>
          <a:lstStyle/>
          <a:p>
            <a:fld id="{B908C39C-7168-4A13-8129-584DD1307393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58967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B30B7F2-1AC8-4F0C-9670-72362980AD78}" type="datetime1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numCol="1"/>
          <a:lstStyle/>
          <a:p>
            <a:fld id="{B908C39C-7168-4A13-8129-584DD1307393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31016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A7D3A212-FBE1-423B-83F9-CF5E622873FA}" type="datetime1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numCol="1"/>
          <a:lstStyle/>
          <a:p>
            <a:fld id="{B908C39C-7168-4A13-8129-584DD1307393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91620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cbd.int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AA6AEF-00C9-44B7-B69B-A1E91D45B4D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9843" y="0"/>
            <a:ext cx="137398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519" y="205979"/>
            <a:ext cx="7236281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alt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0518" y="1200151"/>
            <a:ext cx="7236281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alt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7625F4-4C72-48A6-A47A-C1C0017A8E9A}" type="datetime1">
              <a:rPr lang="en-GB" altLang="en-GB" smtClean="0"/>
              <a:pPr/>
              <a:t>03/02/2021</a:t>
            </a:fld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50519" y="1123950"/>
            <a:ext cx="7388681" cy="0"/>
          </a:xfrm>
          <a:prstGeom prst="line">
            <a:avLst/>
          </a:prstGeom>
          <a:ln w="12700">
            <a:solidFill>
              <a:srgbClr val="009B48"/>
            </a:solidFill>
          </a:ln>
          <a:scene3d>
            <a:camera prst="orthographicFront"/>
            <a:lightRig rig="threePt" dir="t"/>
          </a:scene3d>
          <a:sp3d>
            <a:bevelT h="127000" prst="slope"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269A40F5-2331-4868-B772-E13B0A929B4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" y="386373"/>
            <a:ext cx="1156607" cy="439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4DEF9-E134-4A9A-B860-B45BB10C17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216" y="4553712"/>
            <a:ext cx="259518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9B4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3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3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3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3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3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bd.int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decadeonrestoration.org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UNBiodiversity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2867020/admin/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s://www.instagram.com/unbiodiversity/" TargetMode="External"/><Relationship Id="rId4" Type="http://schemas.openxmlformats.org/officeDocument/2006/relationships/hyperlink" Target="https://www.facebook.com/UNBiodiversity/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d.int/countries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d.int/doc/c/d56b/254f/f263e27be6e1bb97f564e21d/ias-ahteg-2019-01-inf-01-en.pdf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C367CB-6FA1-4334-92FA-2ECB3C8F621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4B25B-1DFE-4FA2-A33C-8BA4FCCBE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221086"/>
            <a:ext cx="9311640" cy="3863984"/>
          </a:xfrm>
          <a:prstGeom prst="rect">
            <a:avLst/>
          </a:prstGeom>
        </p:spPr>
      </p:pic>
      <p:sp>
        <p:nvSpPr>
          <p:cNvPr id="16" name="Line 18">
            <a:extLst>
              <a:ext uri="{FF2B5EF4-FFF2-40B4-BE49-F238E27FC236}">
                <a16:creationId xmlns:a16="http://schemas.microsoft.com/office/drawing/2014/main" id="{DCD130D2-F962-456C-8948-6A1FD6B05FEE}"/>
              </a:ext>
            </a:extLst>
          </p:cNvPr>
          <p:cNvSpPr>
            <a:spLocks noChangeShapeType="1"/>
          </p:cNvSpPr>
          <p:nvPr/>
        </p:nvSpPr>
        <p:spPr>
          <a:xfrm>
            <a:off x="579120" y="1785386"/>
            <a:ext cx="795528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/>
          <a:lstStyle/>
          <a:p>
            <a:endParaRPr lang="en-GB" altLang="en-GB" dirty="0">
              <a:solidFill>
                <a:srgbClr val="000000"/>
              </a:solidFill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CAA1687A-ED91-4B98-A1B9-AEC33944A32F}"/>
              </a:ext>
            </a:extLst>
          </p:cNvPr>
          <p:cNvSpPr>
            <a:spLocks noChangeShapeType="1"/>
          </p:cNvSpPr>
          <p:nvPr/>
        </p:nvSpPr>
        <p:spPr>
          <a:xfrm>
            <a:off x="579120" y="2928386"/>
            <a:ext cx="795528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/>
          <a:lstStyle/>
          <a:p>
            <a:endParaRPr lang="en-GB" altLang="en-GB">
              <a:solidFill>
                <a:srgbClr val="0000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2B3EBDA-5325-467D-8207-5A9C9A22C16B}"/>
              </a:ext>
            </a:extLst>
          </p:cNvPr>
          <p:cNvSpPr txBox="1">
            <a:spLocks noChangeArrowheads="1"/>
          </p:cNvSpPr>
          <p:nvPr/>
        </p:nvSpPr>
        <p:spPr>
          <a:xfrm>
            <a:off x="225424" y="1785386"/>
            <a:ext cx="8689976" cy="110648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B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kern="0" dirty="0">
                <a:solidFill>
                  <a:srgbClr val="FFFFFF"/>
                </a:solidFill>
                <a:latin typeface="Century Gothic"/>
                <a:ea typeface="MS PGothic" pitchFamily="34" charset="-128"/>
              </a:rPr>
              <a:t>Invasive alien species</a:t>
            </a:r>
          </a:p>
          <a:p>
            <a:r>
              <a:rPr lang="en-US" sz="2100" kern="0" dirty="0">
                <a:solidFill>
                  <a:srgbClr val="FFFFFF"/>
                </a:solidFill>
                <a:latin typeface="Century Gothic"/>
                <a:ea typeface="MS PGothic" pitchFamily="34" charset="-128"/>
              </a:rPr>
              <a:t>Item 10 of SBSTTA-24</a:t>
            </a:r>
            <a:endParaRPr lang="en-US" sz="2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7B3349D2-C9D8-4AF9-ABA1-FBD647F9BF22}"/>
              </a:ext>
            </a:extLst>
          </p:cNvPr>
          <p:cNvSpPr>
            <a:spLocks noChangeArrowheads="1"/>
          </p:cNvSpPr>
          <p:nvPr/>
        </p:nvSpPr>
        <p:spPr>
          <a:xfrm>
            <a:off x="76200" y="3196501"/>
            <a:ext cx="90678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/>
            <a:endParaRPr lang="en-US" sz="900" b="1" dirty="0">
              <a:solidFill>
                <a:srgbClr val="FFFFFF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Century Gothic" pitchFamily="34" charset="0"/>
                <a:ea typeface="MS PGothic" pitchFamily="34" charset="-128"/>
              </a:rPr>
              <a:t>SSSF, Junko Shimura and Katie Millette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Century Gothic" pitchFamily="34" charset="0"/>
                <a:ea typeface="MS PGothic" pitchFamily="34" charset="-128"/>
              </a:rPr>
              <a:t>2 February 2021</a:t>
            </a:r>
          </a:p>
        </p:txBody>
      </p:sp>
      <p:pic>
        <p:nvPicPr>
          <p:cNvPr id="30" name="Picture 29">
            <a:hlinkClick r:id="rId4"/>
            <a:extLst>
              <a:ext uri="{FF2B5EF4-FFF2-40B4-BE49-F238E27FC236}">
                <a16:creationId xmlns:a16="http://schemas.microsoft.com/office/drawing/2014/main" id="{9E5826D7-F4AC-4294-8CC6-737BDFB79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4278199"/>
            <a:ext cx="3505200" cy="579551"/>
          </a:xfrm>
          <a:prstGeom prst="rect">
            <a:avLst/>
          </a:prstGeom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C9D136A9-FB1F-4241-8EDE-9BAB158856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48" y="133350"/>
            <a:ext cx="2598352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5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519" y="133350"/>
            <a:ext cx="7236281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Thank you for your attention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Questions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2BF7B-2AD7-4CA7-AFA3-1C472BAC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560900"/>
            <a:ext cx="2895600" cy="544029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A0CC683C-5412-4DDF-9456-AEA76378F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478" y="1692275"/>
            <a:ext cx="3455987" cy="2215991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 dirty="0">
                <a:solidFill>
                  <a:srgbClr val="009B48"/>
                </a:solidFill>
                <a:ea typeface="굴림" panose="020B0600000101010101" pitchFamily="34" charset="-127"/>
              </a:rPr>
              <a:t>Secretariat of the Convention </a:t>
            </a:r>
          </a:p>
          <a:p>
            <a:pPr>
              <a:spcBef>
                <a:spcPct val="0"/>
              </a:spcBef>
            </a:pPr>
            <a:r>
              <a:rPr lang="en-US" altLang="ko-KR" sz="1600" dirty="0">
                <a:solidFill>
                  <a:srgbClr val="009B48"/>
                </a:solidFill>
                <a:ea typeface="굴림" panose="020B0600000101010101" pitchFamily="34" charset="-127"/>
              </a:rPr>
              <a:t>on Biological Diversity</a:t>
            </a:r>
            <a:r>
              <a:rPr lang="en-CA" altLang="ko-KR" sz="1600" dirty="0">
                <a:solidFill>
                  <a:srgbClr val="009B48"/>
                </a:solidFill>
                <a:ea typeface="굴림" panose="020B0600000101010101" pitchFamily="34" charset="-127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ko-KR" sz="1500" dirty="0">
              <a:solidFill>
                <a:srgbClr val="636363"/>
              </a:solidFill>
              <a:ea typeface="굴림" panose="020B0503020000020004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ko-KR" sz="1400" dirty="0">
                <a:solidFill>
                  <a:srgbClr val="636363"/>
                </a:solidFill>
                <a:ea typeface="굴림" panose="020B0503020000020004" pitchFamily="34" charset="-127"/>
              </a:rPr>
              <a:t>413 St. Jacques Street, Suite 800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ko-KR" sz="1400" dirty="0">
                <a:solidFill>
                  <a:srgbClr val="636363"/>
                </a:solidFill>
                <a:ea typeface="굴림" panose="020B0503020000020004" pitchFamily="34" charset="-127"/>
              </a:rPr>
              <a:t>Montreal, Quebec, Canada H2Y 1N9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ko-KR" sz="1400" dirty="0">
                <a:solidFill>
                  <a:srgbClr val="636363"/>
                </a:solidFill>
                <a:ea typeface="굴림" panose="020B0503020000020004" pitchFamily="34" charset="-127"/>
              </a:rPr>
              <a:t>Tel. +1 514 288 2220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ko-KR" sz="1500" dirty="0">
              <a:solidFill>
                <a:srgbClr val="636363"/>
              </a:solidFill>
              <a:ea typeface="굴림" panose="020B0503020000020004" pitchFamily="34" charset="-127"/>
            </a:endParaRPr>
          </a:p>
          <a:p>
            <a:pPr>
              <a:spcBef>
                <a:spcPct val="0"/>
              </a:spcBef>
            </a:pPr>
            <a:r>
              <a:rPr lang="en-CA" altLang="ko-KR" sz="1700" dirty="0">
                <a:solidFill>
                  <a:srgbClr val="009B48"/>
                </a:solidFill>
                <a:ea typeface="굴림" panose="020B0600000101010101" pitchFamily="34" charset="-127"/>
              </a:rPr>
              <a:t>secretariat@cbd.int </a:t>
            </a:r>
          </a:p>
          <a:p>
            <a:pPr>
              <a:spcBef>
                <a:spcPct val="0"/>
              </a:spcBef>
            </a:pPr>
            <a:r>
              <a:rPr lang="en-CA" altLang="ko-KR" sz="1700" dirty="0">
                <a:solidFill>
                  <a:srgbClr val="009B48"/>
                </a:solidFill>
                <a:ea typeface="굴림" panose="020B0600000101010101" pitchFamily="34" charset="-127"/>
              </a:rPr>
              <a:t>www.cbd.int</a:t>
            </a:r>
            <a:endParaRPr lang="en-US" altLang="ko-KR" sz="1700" dirty="0">
              <a:solidFill>
                <a:srgbClr val="009B48"/>
              </a:solidFill>
              <a:ea typeface="굴림" panose="020B0600000101010101" pitchFamily="34" charset="-127"/>
            </a:endParaRP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5A225EDB-AB2A-41D7-B587-2CDA9860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335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>
            <a:extLst>
              <a:ext uri="{FF2B5EF4-FFF2-40B4-BE49-F238E27FC236}">
                <a16:creationId xmlns:a16="http://schemas.microsoft.com/office/drawing/2014/main" id="{305F9F7B-9A9C-4D03-BF4B-B3FE7FF1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2" y="1692275"/>
            <a:ext cx="35258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636363"/>
                </a:solidFill>
              </a:rPr>
              <a:t>facebook.com/</a:t>
            </a:r>
            <a:r>
              <a:rPr lang="en-GB" altLang="en-US" sz="1400" dirty="0" err="1">
                <a:solidFill>
                  <a:srgbClr val="636363"/>
                </a:solidFill>
              </a:rPr>
              <a:t>UNBiodiversity</a:t>
            </a:r>
            <a:endParaRPr lang="en-GB" altLang="en-US" sz="1400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636363"/>
                </a:solidFill>
              </a:rPr>
              <a:t>twitter.com/</a:t>
            </a:r>
            <a:r>
              <a:rPr lang="en-GB" altLang="en-US" sz="1400" dirty="0" err="1">
                <a:solidFill>
                  <a:srgbClr val="636363"/>
                </a:solidFill>
              </a:rPr>
              <a:t>UNBiodiversity</a:t>
            </a:r>
            <a:endParaRPr lang="en-GB" altLang="en-US" sz="1400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636363"/>
                </a:solidFill>
              </a:rPr>
              <a:t>instagram.com/</a:t>
            </a:r>
            <a:r>
              <a:rPr lang="en-GB" altLang="en-US" sz="1400" dirty="0" err="1">
                <a:solidFill>
                  <a:srgbClr val="636363"/>
                </a:solidFill>
              </a:rPr>
              <a:t>UNBiodiversity</a:t>
            </a:r>
            <a:endParaRPr lang="en-GB" altLang="en-US" sz="1400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636363"/>
                </a:solidFill>
              </a:rPr>
              <a:t>linkedin.com/company/</a:t>
            </a:r>
            <a:r>
              <a:rPr lang="en-GB" altLang="en-US" sz="1400" dirty="0" err="1">
                <a:solidFill>
                  <a:srgbClr val="636363"/>
                </a:solidFill>
              </a:rPr>
              <a:t>UNBiodiversity</a:t>
            </a:r>
            <a:endParaRPr lang="en-GB" altLang="en-US" sz="1400" dirty="0">
              <a:solidFill>
                <a:srgbClr val="636363"/>
              </a:solidFill>
            </a:endParaRPr>
          </a:p>
        </p:txBody>
      </p:sp>
      <p:pic>
        <p:nvPicPr>
          <p:cNvPr id="11" name="Picture 12">
            <a:hlinkClick r:id="rId6"/>
            <a:extLst>
              <a:ext uri="{FF2B5EF4-FFF2-40B4-BE49-F238E27FC236}">
                <a16:creationId xmlns:a16="http://schemas.microsoft.com/office/drawing/2014/main" id="{ED13CC6E-9784-4851-9FF9-8E8214991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25791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hlinkClick r:id="rId8"/>
            <a:extLst>
              <a:ext uri="{FF2B5EF4-FFF2-40B4-BE49-F238E27FC236}">
                <a16:creationId xmlns:a16="http://schemas.microsoft.com/office/drawing/2014/main" id="{364DDED4-D4CB-46E5-A8A0-85FFB2E8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43998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>
            <a:hlinkClick r:id="rId10"/>
            <a:extLst>
              <a:ext uri="{FF2B5EF4-FFF2-40B4-BE49-F238E27FC236}">
                <a16:creationId xmlns:a16="http://schemas.microsoft.com/office/drawing/2014/main" id="{FA73FA2C-A791-4411-8C6E-066E1236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84428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10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4F07-60CA-439B-AB25-7DA04AB8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 decision 14/11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C592-E24A-4809-90D4-296DD9697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Online discussion forum </a:t>
            </a:r>
            <a:r>
              <a:rPr lang="en-US" sz="1800" b="1" dirty="0">
                <a:solidFill>
                  <a:srgbClr val="009B48"/>
                </a:solidFill>
              </a:rPr>
              <a:t>on development of IAS management tools and guidance</a:t>
            </a:r>
            <a:endParaRPr lang="en-US" sz="1800" dirty="0"/>
          </a:p>
          <a:p>
            <a:endParaRPr lang="en-US" sz="1800" dirty="0"/>
          </a:p>
          <a:p>
            <a:r>
              <a:rPr lang="en-US" sz="1800" b="1" dirty="0"/>
              <a:t>Ad Hoc Technical Expert Group on IAS </a:t>
            </a:r>
            <a:r>
              <a:rPr lang="en-US" sz="1800" b="1" dirty="0">
                <a:solidFill>
                  <a:srgbClr val="009B48"/>
                </a:solidFill>
              </a:rPr>
              <a:t>to provide advice or develop elements of technical guidance on management measures on invasive alien species to be implemented by broad sectors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/>
              <a:t>To explore with the Secretariat of the United Nations ECOSOC, the WCO and the Inter-agency Liaison Group on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/>
              <a:t>IAS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rgbClr val="009B48"/>
                </a:solidFill>
              </a:rPr>
              <a:t>the possibility of developing a system of classification and labelling</a:t>
            </a:r>
          </a:p>
        </p:txBody>
      </p:sp>
    </p:spTree>
    <p:extLst>
      <p:ext uri="{BB962C8B-B14F-4D97-AF65-F5344CB8AC3E}">
        <p14:creationId xmlns:p14="http://schemas.microsoft.com/office/powerpoint/2010/main" val="26014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4F07-60CA-439B-AB25-7DA04AB8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Findings of GBO5 on Target 9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A02387-4B53-4766-9A0E-7F86CE4D4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788" t="37761" r="8202" b="5749"/>
          <a:stretch/>
        </p:blipFill>
        <p:spPr>
          <a:xfrm>
            <a:off x="1981200" y="2367142"/>
            <a:ext cx="6357283" cy="2609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47F13B-44CE-4B38-8E95-80398560664B}"/>
              </a:ext>
            </a:extLst>
          </p:cNvPr>
          <p:cNvSpPr txBox="1"/>
          <p:nvPr/>
        </p:nvSpPr>
        <p:spPr>
          <a:xfrm rot="16200000">
            <a:off x="1178473" y="3679277"/>
            <a:ext cx="200407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Number of successful eradications</a:t>
            </a:r>
            <a:endParaRPr lang="en-CA" sz="1000" b="1" dirty="0">
              <a:solidFill>
                <a:srgbClr val="000000"/>
              </a:solidFill>
            </a:endParaRP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A8B00E89-9272-435F-BD5B-C150C4B99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8" t="7542" r="8202" b="67276"/>
          <a:stretch/>
        </p:blipFill>
        <p:spPr>
          <a:xfrm>
            <a:off x="1981200" y="1276350"/>
            <a:ext cx="6357284" cy="11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4F07-60CA-439B-AB25-7DA04AB8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66508"/>
            <a:ext cx="7391400" cy="857250"/>
          </a:xfrm>
        </p:spPr>
        <p:txBody>
          <a:bodyPr/>
          <a:lstStyle/>
          <a:p>
            <a:r>
              <a:rPr lang="en-US" dirty="0"/>
              <a:t>Status of Biological Invasions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C592-E24A-4809-90D4-296DD9697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Ca. 22,000 alien species have been spread, globally</a:t>
            </a:r>
          </a:p>
          <a:p>
            <a:r>
              <a:rPr lang="en-US" sz="1800" b="1" dirty="0"/>
              <a:t>Ca. 4,000 (18%) species are invasive alien species</a:t>
            </a:r>
          </a:p>
          <a:p>
            <a:endParaRPr lang="en-US" sz="1100" dirty="0"/>
          </a:p>
          <a:p>
            <a:r>
              <a:rPr lang="en-US" sz="1800" dirty="0"/>
              <a:t>CBD country profile page on CHM (</a:t>
            </a:r>
            <a:r>
              <a:rPr lang="en-US" sz="1800" dirty="0">
                <a:hlinkClick r:id="rId3"/>
              </a:rPr>
              <a:t>http://www.cbd.int/countries</a:t>
            </a:r>
            <a:r>
              <a:rPr lang="en-US" sz="1800" dirty="0"/>
              <a:t>) shows the link to IAS information for Parties contained in GRIIS </a:t>
            </a:r>
          </a:p>
        </p:txBody>
      </p:sp>
      <p:pic>
        <p:nvPicPr>
          <p:cNvPr id="1026" name="Picture 2" descr="http://www.griis.org/css/img/logo.png">
            <a:extLst>
              <a:ext uri="{FF2B5EF4-FFF2-40B4-BE49-F238E27FC236}">
                <a16:creationId xmlns:a16="http://schemas.microsoft.com/office/drawing/2014/main" id="{B4158836-42E5-4EAA-91CD-4AF78C2B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56" y="3195485"/>
            <a:ext cx="16478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D27846-5787-448A-B8DF-B4D420A59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859" y="2952750"/>
            <a:ext cx="1312340" cy="1304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BADE9-BAD8-4B96-AB64-7B16B72CB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155" y="2952750"/>
            <a:ext cx="979445" cy="130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67B9A5-5CEE-4C99-9A58-8742E70B0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3563" y="2952750"/>
            <a:ext cx="1312340" cy="13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4F07-60CA-439B-AB25-7DA04AB8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C592-E24A-4809-90D4-296DD969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379" y="1323409"/>
            <a:ext cx="7451651" cy="4067741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ct val="100000"/>
            </a:pPr>
            <a:r>
              <a:rPr lang="en-US" sz="1600" b="1" dirty="0"/>
              <a:t>National regulations on IAS in 70 countries by 2015</a:t>
            </a:r>
            <a:endParaRPr lang="en-US" sz="1600" dirty="0"/>
          </a:p>
          <a:p>
            <a:pPr lvl="0">
              <a:spcBef>
                <a:spcPts val="0"/>
              </a:spcBef>
              <a:buSzPct val="80000"/>
            </a:pPr>
            <a:endParaRPr lang="en-US" sz="1600" b="1" dirty="0"/>
          </a:p>
          <a:p>
            <a:pPr lvl="0">
              <a:spcBef>
                <a:spcPts val="0"/>
              </a:spcBef>
              <a:buSzPct val="100000"/>
            </a:pPr>
            <a:r>
              <a:rPr lang="en-US" sz="1600" b="1" dirty="0"/>
              <a:t>National regulations are mostly relevant to controls established on IAS</a:t>
            </a:r>
          </a:p>
          <a:p>
            <a:pPr lvl="0">
              <a:spcBef>
                <a:spcPts val="0"/>
              </a:spcBef>
              <a:buSzPct val="80000"/>
            </a:pPr>
            <a:endParaRPr lang="en-US" sz="1600" b="1" dirty="0"/>
          </a:p>
          <a:p>
            <a:pPr lvl="0">
              <a:spcBef>
                <a:spcPts val="0"/>
              </a:spcBef>
              <a:buSzPct val="100000"/>
            </a:pPr>
            <a:r>
              <a:rPr lang="en-US" sz="1600" b="1" dirty="0"/>
              <a:t>Preventive regulations based on formal risk analyses are advised</a:t>
            </a:r>
          </a:p>
          <a:p>
            <a:pPr lvl="0">
              <a:spcBef>
                <a:spcPts val="0"/>
              </a:spcBef>
              <a:buSzPct val="80000"/>
            </a:pPr>
            <a:endParaRPr lang="en-US" sz="1600" b="1" dirty="0"/>
          </a:p>
          <a:p>
            <a:pPr lvl="0">
              <a:spcBef>
                <a:spcPts val="0"/>
              </a:spcBef>
              <a:buSzPct val="100000"/>
            </a:pPr>
            <a:r>
              <a:rPr lang="en-US" sz="1600" b="1" dirty="0"/>
              <a:t>Pathway measures in marine &amp; aquatic environments advanced</a:t>
            </a:r>
          </a:p>
          <a:p>
            <a:pPr lvl="0">
              <a:spcBef>
                <a:spcPts val="0"/>
              </a:spcBef>
              <a:buSzPct val="80000"/>
            </a:pPr>
            <a:endParaRPr lang="en-US" sz="1600" b="1" dirty="0"/>
          </a:p>
          <a:p>
            <a:pPr lvl="0">
              <a:spcBef>
                <a:spcPts val="0"/>
              </a:spcBef>
              <a:buSzPct val="100000"/>
            </a:pPr>
            <a:r>
              <a:rPr lang="en-US" sz="1600" b="1" dirty="0"/>
              <a:t>Unintentional introductions (contaminants, stow-away) guidance is approved (annex to decision 14/11)</a:t>
            </a:r>
            <a:endParaRPr lang="en-US" sz="1400" b="1" dirty="0"/>
          </a:p>
          <a:p>
            <a:pPr marL="228600" lvl="0" indent="-228600">
              <a:spcBef>
                <a:spcPts val="0"/>
              </a:spcBef>
              <a:buSzPct val="80000"/>
              <a:buBlip>
                <a:blip r:embed="rId3"/>
              </a:buBlip>
            </a:pPr>
            <a:endParaRPr lang="en-US" sz="1800" b="1" dirty="0"/>
          </a:p>
          <a:p>
            <a:pPr marL="0" lvl="0" indent="0">
              <a:spcBef>
                <a:spcPts val="0"/>
              </a:spcBef>
              <a:buSzPct val="80000"/>
              <a:buNone/>
            </a:pPr>
            <a:endParaRPr lang="en-US" sz="18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8139E-D7AF-4D60-B2B7-9EEB0FDDC4EB}"/>
              </a:ext>
            </a:extLst>
          </p:cNvPr>
          <p:cNvSpPr/>
          <p:nvPr/>
        </p:nvSpPr>
        <p:spPr>
          <a:xfrm>
            <a:off x="6248400" y="4838492"/>
            <a:ext cx="2676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Turbelin</a:t>
            </a:r>
            <a:r>
              <a:rPr lang="en-US" sz="1200" dirty="0"/>
              <a:t> et al. (2017), </a:t>
            </a:r>
            <a:r>
              <a:rPr lang="en-US" sz="1200" i="1" dirty="0"/>
              <a:t>J. Ecol. </a:t>
            </a:r>
            <a:r>
              <a:rPr lang="en-US" sz="1200" i="1" dirty="0" err="1"/>
              <a:t>Biogeogr</a:t>
            </a:r>
            <a:r>
              <a:rPr lang="en-US" sz="1200" i="1" dirty="0"/>
              <a:t>.</a:t>
            </a:r>
            <a:r>
              <a:rPr lang="en-US" sz="1200" dirty="0"/>
              <a:t>)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01792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0A52568-71EF-4E27-BA5D-C0533314C8CE}"/>
              </a:ext>
            </a:extLst>
          </p:cNvPr>
          <p:cNvCxnSpPr/>
          <p:nvPr/>
        </p:nvCxnSpPr>
        <p:spPr>
          <a:xfrm>
            <a:off x="3505200" y="2114550"/>
            <a:ext cx="2209800" cy="457200"/>
          </a:xfrm>
          <a:prstGeom prst="bentConnector3">
            <a:avLst/>
          </a:prstGeom>
          <a:ln w="76200">
            <a:solidFill>
              <a:srgbClr val="009B4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563BB75-59DC-4E3E-9D88-F1F9F8DF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14300"/>
            <a:ext cx="7388681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Outcome of the Online Forum CBD/IAS/AHTEG/2019/1/INF/1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9BA5-BBC7-4349-BE58-BBBFC62B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318" y="1237334"/>
            <a:ext cx="7922082" cy="3906166"/>
          </a:xfrm>
        </p:spPr>
        <p:txBody>
          <a:bodyPr>
            <a:normAutofit fontScale="25000" lnSpcReduction="20000"/>
          </a:bodyPr>
          <a:lstStyle/>
          <a:p>
            <a:r>
              <a:rPr lang="en-US" sz="6800" b="1" dirty="0"/>
              <a:t>Elements of technical guidance </a:t>
            </a:r>
          </a:p>
          <a:p>
            <a:pPr marL="0" indent="0">
              <a:buNone/>
            </a:pPr>
            <a:r>
              <a:rPr lang="en-US" sz="6800" b="1" dirty="0"/>
              <a:t>      (outcome of Online Forum on IAS, May – Sept 2019)</a:t>
            </a:r>
          </a:p>
          <a:p>
            <a:endParaRPr lang="en-US" sz="6800" b="1" dirty="0"/>
          </a:p>
          <a:p>
            <a:endParaRPr lang="en-US" sz="6800" b="1" dirty="0"/>
          </a:p>
          <a:p>
            <a:endParaRPr lang="en-US" sz="6800" b="1" dirty="0"/>
          </a:p>
          <a:p>
            <a:endParaRPr lang="en-US" sz="6800" b="1" dirty="0"/>
          </a:p>
          <a:p>
            <a:pPr marL="0" indent="0">
              <a:buNone/>
            </a:pPr>
            <a:endParaRPr lang="en-US" sz="6800" b="1" dirty="0"/>
          </a:p>
          <a:p>
            <a:pPr lvl="1"/>
            <a:r>
              <a:rPr lang="en-US" sz="6800" dirty="0"/>
              <a:t>Participation by 98 experts from Parties and organizations, 258 contributions filled in the forum discussion</a:t>
            </a:r>
          </a:p>
          <a:p>
            <a:pPr marL="457200" lvl="1" indent="0">
              <a:buNone/>
            </a:pPr>
            <a:endParaRPr lang="en-US" sz="6800" b="1" dirty="0"/>
          </a:p>
          <a:p>
            <a:pPr lvl="1"/>
            <a:r>
              <a:rPr lang="en-US" sz="6800" dirty="0"/>
              <a:t>Conclusion was considered by AHTEG: </a:t>
            </a:r>
            <a:r>
              <a:rPr lang="en-US" sz="6800" b="1" dirty="0"/>
              <a:t>CBD/IAS/AHTEG/2019/1/INF/1 </a:t>
            </a:r>
          </a:p>
          <a:p>
            <a:pPr marL="457200" lvl="1" indent="0">
              <a:buNone/>
            </a:pPr>
            <a:r>
              <a:rPr lang="en-US" sz="6800" dirty="0"/>
              <a:t>(</a:t>
            </a:r>
            <a:r>
              <a:rPr lang="en-US" sz="6800" dirty="0">
                <a:hlinkClick r:id="rId3"/>
              </a:rPr>
              <a:t>https://www.cbd.int/doc/c/d56b/254f/f263e27be6e1bb97f564e21d/ias-ahteg-2019-01-inf-01-en.pdf</a:t>
            </a:r>
            <a:r>
              <a:rPr lang="en-US" sz="6800" dirty="0"/>
              <a:t>)</a:t>
            </a:r>
            <a:endParaRPr lang="en-US" sz="6800" b="1" dirty="0"/>
          </a:p>
          <a:p>
            <a:pPr lvl="2"/>
            <a:endParaRPr lang="en-US" sz="4800" b="1" dirty="0"/>
          </a:p>
          <a:p>
            <a:pPr lvl="2"/>
            <a:endParaRPr lang="en-US" sz="4800" b="1" dirty="0"/>
          </a:p>
          <a:p>
            <a:pPr marL="914400" lvl="2" indent="0">
              <a:buNone/>
            </a:pPr>
            <a:endParaRPr lang="en-US" sz="1800" b="1" dirty="0"/>
          </a:p>
          <a:p>
            <a:pPr lvl="1"/>
            <a:endParaRPr lang="en-US" sz="2100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9B48"/>
                </a:solidFill>
              </a:rPr>
              <a:t>	</a:t>
            </a:r>
          </a:p>
          <a:p>
            <a:pPr lvl="1"/>
            <a:endParaRPr lang="en-US" dirty="0"/>
          </a:p>
        </p:txBody>
      </p:sp>
      <p:pic>
        <p:nvPicPr>
          <p:cNvPr id="10" name="Graphic 9" descr="Users">
            <a:extLst>
              <a:ext uri="{FF2B5EF4-FFF2-40B4-BE49-F238E27FC236}">
                <a16:creationId xmlns:a16="http://schemas.microsoft.com/office/drawing/2014/main" id="{BF672E1B-02F6-49A6-B6FB-EB18C7E35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0800" y="1962150"/>
            <a:ext cx="914400" cy="914400"/>
          </a:xfrm>
          <a:prstGeom prst="rect">
            <a:avLst/>
          </a:prstGeom>
        </p:spPr>
      </p:pic>
      <p:pic>
        <p:nvPicPr>
          <p:cNvPr id="12" name="Graphic 11" descr="Network">
            <a:extLst>
              <a:ext uri="{FF2B5EF4-FFF2-40B4-BE49-F238E27FC236}">
                <a16:creationId xmlns:a16="http://schemas.microsoft.com/office/drawing/2014/main" id="{2B7577A4-B16F-473C-811E-1AB0ED1B6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4258" y="1911694"/>
            <a:ext cx="914400" cy="914400"/>
          </a:xfrm>
          <a:prstGeom prst="rect">
            <a:avLst/>
          </a:prstGeom>
        </p:spPr>
      </p:pic>
      <p:pic>
        <p:nvPicPr>
          <p:cNvPr id="13" name="Graphic 12" descr="Users">
            <a:extLst>
              <a:ext uri="{FF2B5EF4-FFF2-40B4-BE49-F238E27FC236}">
                <a16:creationId xmlns:a16="http://schemas.microsoft.com/office/drawing/2014/main" id="{193D1029-284A-4A53-8001-C458C0E3C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2" y="19142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2E009B-4ADA-4C0A-832F-721B74B31EF6}"/>
              </a:ext>
            </a:extLst>
          </p:cNvPr>
          <p:cNvGrpSpPr/>
          <p:nvPr/>
        </p:nvGrpSpPr>
        <p:grpSpPr>
          <a:xfrm>
            <a:off x="2146831" y="1088693"/>
            <a:ext cx="5431184" cy="4044333"/>
            <a:chOff x="2146831" y="1088693"/>
            <a:chExt cx="5431184" cy="4044333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8B58EE67-ADAD-432C-88D7-7AA50C55B01A}"/>
                </a:ext>
              </a:extLst>
            </p:cNvPr>
            <p:cNvSpPr/>
            <p:nvPr/>
          </p:nvSpPr>
          <p:spPr>
            <a:xfrm>
              <a:off x="5148732" y="1820808"/>
              <a:ext cx="638772" cy="55038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59DFE44-6D56-4530-B631-7EFB5EB3CB0F}"/>
                </a:ext>
              </a:extLst>
            </p:cNvPr>
            <p:cNvSpPr/>
            <p:nvPr/>
          </p:nvSpPr>
          <p:spPr>
            <a:xfrm>
              <a:off x="4014429" y="2426905"/>
              <a:ext cx="1861548" cy="1445462"/>
            </a:xfrm>
            <a:custGeom>
              <a:avLst/>
              <a:gdLst>
                <a:gd name="connsiteX0" fmla="*/ 0 w 1693021"/>
                <a:gd name="connsiteY0" fmla="*/ 732266 h 1464532"/>
                <a:gd name="connsiteX1" fmla="*/ 418417 w 1693021"/>
                <a:gd name="connsiteY1" fmla="*/ 0 h 1464532"/>
                <a:gd name="connsiteX2" fmla="*/ 1274604 w 1693021"/>
                <a:gd name="connsiteY2" fmla="*/ 0 h 1464532"/>
                <a:gd name="connsiteX3" fmla="*/ 1693021 w 1693021"/>
                <a:gd name="connsiteY3" fmla="*/ 732266 h 1464532"/>
                <a:gd name="connsiteX4" fmla="*/ 1274604 w 1693021"/>
                <a:gd name="connsiteY4" fmla="*/ 1464532 h 1464532"/>
                <a:gd name="connsiteX5" fmla="*/ 418417 w 1693021"/>
                <a:gd name="connsiteY5" fmla="*/ 1464532 h 1464532"/>
                <a:gd name="connsiteX6" fmla="*/ 0 w 1693021"/>
                <a:gd name="connsiteY6" fmla="*/ 732266 h 14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021" h="1464532">
                  <a:moveTo>
                    <a:pt x="0" y="732266"/>
                  </a:moveTo>
                  <a:lnTo>
                    <a:pt x="418417" y="0"/>
                  </a:lnTo>
                  <a:lnTo>
                    <a:pt x="1274604" y="0"/>
                  </a:lnTo>
                  <a:lnTo>
                    <a:pt x="1693021" y="732266"/>
                  </a:lnTo>
                  <a:lnTo>
                    <a:pt x="1274604" y="1464532"/>
                  </a:lnTo>
                  <a:lnTo>
                    <a:pt x="418417" y="1464532"/>
                  </a:lnTo>
                  <a:lnTo>
                    <a:pt x="0" y="73226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417" tIns="265554" rIns="303417" bIns="26555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u="sng" dirty="0">
                  <a:solidFill>
                    <a:srgbClr val="009B48"/>
                  </a:solidFill>
                </a:rPr>
                <a:t>Annex I</a:t>
              </a:r>
              <a:r>
                <a:rPr lang="en-US" sz="1800" u="sng" kern="1200" dirty="0">
                  <a:solidFill>
                    <a:srgbClr val="009B48"/>
                  </a:solidFill>
                </a:rPr>
                <a:t>. </a:t>
              </a:r>
              <a:r>
                <a:rPr lang="en-US" sz="1800" b="1" kern="1200" dirty="0">
                  <a:solidFill>
                    <a:srgbClr val="009B48"/>
                  </a:solidFill>
                </a:rPr>
                <a:t>Multi-criteria decision making</a:t>
              </a: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D94BFE5F-366F-4304-8550-13A611879D71}"/>
                </a:ext>
              </a:extLst>
            </p:cNvPr>
            <p:cNvSpPr/>
            <p:nvPr/>
          </p:nvSpPr>
          <p:spPr>
            <a:xfrm>
              <a:off x="6385890" y="2696030"/>
              <a:ext cx="638772" cy="55038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7EAC64FD-E13E-48BE-9167-6ACD5C48DEA9}"/>
                </a:ext>
              </a:extLst>
            </p:cNvPr>
            <p:cNvSpPr/>
            <p:nvPr/>
          </p:nvSpPr>
          <p:spPr>
            <a:xfrm>
              <a:off x="6939243" y="3826057"/>
              <a:ext cx="638772" cy="55038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08BD4DE1-D347-493E-9E74-B824958299E9}"/>
                </a:ext>
              </a:extLst>
            </p:cNvPr>
            <p:cNvSpPr/>
            <p:nvPr/>
          </p:nvSpPr>
          <p:spPr>
            <a:xfrm>
              <a:off x="5237205" y="4533823"/>
              <a:ext cx="638772" cy="550386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8C954F-C1B1-4FAE-BF62-4DCAD9AB6E74}"/>
                </a:ext>
              </a:extLst>
            </p:cNvPr>
            <p:cNvSpPr/>
            <p:nvPr/>
          </p:nvSpPr>
          <p:spPr>
            <a:xfrm>
              <a:off x="6045863" y="3197798"/>
              <a:ext cx="1387419" cy="1200280"/>
            </a:xfrm>
            <a:custGeom>
              <a:avLst/>
              <a:gdLst>
                <a:gd name="connsiteX0" fmla="*/ 0 w 1387419"/>
                <a:gd name="connsiteY0" fmla="*/ 600140 h 1200280"/>
                <a:gd name="connsiteX1" fmla="*/ 342920 w 1387419"/>
                <a:gd name="connsiteY1" fmla="*/ 0 h 1200280"/>
                <a:gd name="connsiteX2" fmla="*/ 1044499 w 1387419"/>
                <a:gd name="connsiteY2" fmla="*/ 0 h 1200280"/>
                <a:gd name="connsiteX3" fmla="*/ 1387419 w 1387419"/>
                <a:gd name="connsiteY3" fmla="*/ 600140 h 1200280"/>
                <a:gd name="connsiteX4" fmla="*/ 1044499 w 1387419"/>
                <a:gd name="connsiteY4" fmla="*/ 1200280 h 1200280"/>
                <a:gd name="connsiteX5" fmla="*/ 342920 w 1387419"/>
                <a:gd name="connsiteY5" fmla="*/ 1200280 h 1200280"/>
                <a:gd name="connsiteX6" fmla="*/ 0 w 1387419"/>
                <a:gd name="connsiteY6" fmla="*/ 600140 h 120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419" h="1200280">
                  <a:moveTo>
                    <a:pt x="0" y="600140"/>
                  </a:moveTo>
                  <a:lnTo>
                    <a:pt x="342920" y="0"/>
                  </a:lnTo>
                  <a:lnTo>
                    <a:pt x="1044499" y="0"/>
                  </a:lnTo>
                  <a:lnTo>
                    <a:pt x="1387419" y="600140"/>
                  </a:lnTo>
                  <a:lnTo>
                    <a:pt x="1044499" y="1200280"/>
                  </a:lnTo>
                  <a:lnTo>
                    <a:pt x="342920" y="1200280"/>
                  </a:lnTo>
                  <a:lnTo>
                    <a:pt x="0" y="600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245" tIns="219232" rIns="250245" bIns="21923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u="sng" kern="1200" dirty="0">
                  <a:solidFill>
                    <a:srgbClr val="009B48"/>
                  </a:solidFill>
                </a:rPr>
                <a:t>Annex III. </a:t>
              </a:r>
              <a:r>
                <a:rPr lang="en-US" sz="1600" kern="1200" dirty="0">
                  <a:solidFill>
                    <a:srgbClr val="009B48"/>
                  </a:solidFill>
                </a:rPr>
                <a:t>Climate change etc</a:t>
              </a:r>
              <a:r>
                <a:rPr lang="en-US" sz="1300" kern="1200" dirty="0">
                  <a:solidFill>
                    <a:srgbClr val="009B48"/>
                  </a:solidFill>
                </a:rPr>
                <a:t>.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5050DF-6CE1-41A5-A950-D3C97BE00762}"/>
                </a:ext>
              </a:extLst>
            </p:cNvPr>
            <p:cNvSpPr/>
            <p:nvPr/>
          </p:nvSpPr>
          <p:spPr>
            <a:xfrm>
              <a:off x="4139612" y="1088693"/>
              <a:ext cx="1626776" cy="1296903"/>
            </a:xfrm>
            <a:custGeom>
              <a:avLst/>
              <a:gdLst>
                <a:gd name="connsiteX0" fmla="*/ 0 w 1499106"/>
                <a:gd name="connsiteY0" fmla="*/ 648452 h 1296903"/>
                <a:gd name="connsiteX1" fmla="*/ 370525 w 1499106"/>
                <a:gd name="connsiteY1" fmla="*/ 0 h 1296903"/>
                <a:gd name="connsiteX2" fmla="*/ 1128581 w 1499106"/>
                <a:gd name="connsiteY2" fmla="*/ 0 h 1296903"/>
                <a:gd name="connsiteX3" fmla="*/ 1499106 w 1499106"/>
                <a:gd name="connsiteY3" fmla="*/ 648452 h 1296903"/>
                <a:gd name="connsiteX4" fmla="*/ 1128581 w 1499106"/>
                <a:gd name="connsiteY4" fmla="*/ 1296903 h 1296903"/>
                <a:gd name="connsiteX5" fmla="*/ 370525 w 1499106"/>
                <a:gd name="connsiteY5" fmla="*/ 1296903 h 1296903"/>
                <a:gd name="connsiteX6" fmla="*/ 0 w 1499106"/>
                <a:gd name="connsiteY6" fmla="*/ 648452 h 129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106" h="1296903">
                  <a:moveTo>
                    <a:pt x="0" y="648452"/>
                  </a:moveTo>
                  <a:lnTo>
                    <a:pt x="370525" y="0"/>
                  </a:lnTo>
                  <a:lnTo>
                    <a:pt x="1128581" y="0"/>
                  </a:lnTo>
                  <a:lnTo>
                    <a:pt x="1499106" y="648452"/>
                  </a:lnTo>
                  <a:lnTo>
                    <a:pt x="1128581" y="1296903"/>
                  </a:lnTo>
                  <a:lnTo>
                    <a:pt x="370525" y="1296903"/>
                  </a:lnTo>
                  <a:lnTo>
                    <a:pt x="0" y="6484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754" tIns="235245" rIns="268754" bIns="23524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u="sng" kern="1200" dirty="0">
                  <a:solidFill>
                    <a:srgbClr val="009B48"/>
                  </a:solidFill>
                </a:rPr>
                <a:t>Annex I. </a:t>
              </a:r>
              <a:r>
                <a:rPr lang="en-US" sz="1600" kern="1200" dirty="0">
                  <a:solidFill>
                    <a:srgbClr val="009B48"/>
                  </a:solidFill>
                </a:rPr>
                <a:t>Analyses on invasion risk and costs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8E354D7-5D1B-4FD1-89BE-6C45D1B780D3}"/>
                </a:ext>
              </a:extLst>
            </p:cNvPr>
            <p:cNvSpPr/>
            <p:nvPr/>
          </p:nvSpPr>
          <p:spPr>
            <a:xfrm>
              <a:off x="5788735" y="1664637"/>
              <a:ext cx="1569420" cy="1357733"/>
            </a:xfrm>
            <a:custGeom>
              <a:avLst/>
              <a:gdLst>
                <a:gd name="connsiteX0" fmla="*/ 0 w 1569420"/>
                <a:gd name="connsiteY0" fmla="*/ 678867 h 1357733"/>
                <a:gd name="connsiteX1" fmla="*/ 387904 w 1569420"/>
                <a:gd name="connsiteY1" fmla="*/ 0 h 1357733"/>
                <a:gd name="connsiteX2" fmla="*/ 1181516 w 1569420"/>
                <a:gd name="connsiteY2" fmla="*/ 0 h 1357733"/>
                <a:gd name="connsiteX3" fmla="*/ 1569420 w 1569420"/>
                <a:gd name="connsiteY3" fmla="*/ 678867 h 1357733"/>
                <a:gd name="connsiteX4" fmla="*/ 1181516 w 1569420"/>
                <a:gd name="connsiteY4" fmla="*/ 1357733 h 1357733"/>
                <a:gd name="connsiteX5" fmla="*/ 387904 w 1569420"/>
                <a:gd name="connsiteY5" fmla="*/ 1357733 h 1357733"/>
                <a:gd name="connsiteX6" fmla="*/ 0 w 1569420"/>
                <a:gd name="connsiteY6" fmla="*/ 678867 h 13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9420" h="1357733">
                  <a:moveTo>
                    <a:pt x="0" y="678867"/>
                  </a:moveTo>
                  <a:lnTo>
                    <a:pt x="387904" y="0"/>
                  </a:lnTo>
                  <a:lnTo>
                    <a:pt x="1181516" y="0"/>
                  </a:lnTo>
                  <a:lnTo>
                    <a:pt x="1569420" y="678867"/>
                  </a:lnTo>
                  <a:lnTo>
                    <a:pt x="1181516" y="1357733"/>
                  </a:lnTo>
                  <a:lnTo>
                    <a:pt x="387904" y="1357733"/>
                  </a:lnTo>
                  <a:lnTo>
                    <a:pt x="0" y="67886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136" tIns="244055" rIns="279136" bIns="24405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u="sng" kern="1200" dirty="0">
                  <a:solidFill>
                    <a:srgbClr val="009B48"/>
                  </a:solidFill>
                </a:rPr>
                <a:t>Annex II. </a:t>
              </a:r>
              <a:r>
                <a:rPr lang="en-US" sz="1500" kern="1200" dirty="0">
                  <a:solidFill>
                    <a:srgbClr val="009B48"/>
                  </a:solidFill>
                </a:rPr>
                <a:t>Issue of E-Commerce and regulations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5AF69A-4E00-449C-81D7-039D1FE27EF5}"/>
                </a:ext>
              </a:extLst>
            </p:cNvPr>
            <p:cNvSpPr/>
            <p:nvPr/>
          </p:nvSpPr>
          <p:spPr>
            <a:xfrm>
              <a:off x="4176629" y="3932746"/>
              <a:ext cx="1542055" cy="1200280"/>
            </a:xfrm>
            <a:custGeom>
              <a:avLst/>
              <a:gdLst>
                <a:gd name="connsiteX0" fmla="*/ 0 w 1387419"/>
                <a:gd name="connsiteY0" fmla="*/ 600140 h 1200280"/>
                <a:gd name="connsiteX1" fmla="*/ 342920 w 1387419"/>
                <a:gd name="connsiteY1" fmla="*/ 0 h 1200280"/>
                <a:gd name="connsiteX2" fmla="*/ 1044499 w 1387419"/>
                <a:gd name="connsiteY2" fmla="*/ 0 h 1200280"/>
                <a:gd name="connsiteX3" fmla="*/ 1387419 w 1387419"/>
                <a:gd name="connsiteY3" fmla="*/ 600140 h 1200280"/>
                <a:gd name="connsiteX4" fmla="*/ 1044499 w 1387419"/>
                <a:gd name="connsiteY4" fmla="*/ 1200280 h 1200280"/>
                <a:gd name="connsiteX5" fmla="*/ 342920 w 1387419"/>
                <a:gd name="connsiteY5" fmla="*/ 1200280 h 1200280"/>
                <a:gd name="connsiteX6" fmla="*/ 0 w 1387419"/>
                <a:gd name="connsiteY6" fmla="*/ 600140 h 120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419" h="1200280">
                  <a:moveTo>
                    <a:pt x="0" y="600140"/>
                  </a:moveTo>
                  <a:lnTo>
                    <a:pt x="342920" y="0"/>
                  </a:lnTo>
                  <a:lnTo>
                    <a:pt x="1044499" y="0"/>
                  </a:lnTo>
                  <a:lnTo>
                    <a:pt x="1387419" y="600140"/>
                  </a:lnTo>
                  <a:lnTo>
                    <a:pt x="1044499" y="1200280"/>
                  </a:lnTo>
                  <a:lnTo>
                    <a:pt x="342920" y="1200280"/>
                  </a:lnTo>
                  <a:lnTo>
                    <a:pt x="0" y="600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975" tIns="217962" rIns="248975" bIns="217962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u="sng" kern="1200" dirty="0">
                  <a:solidFill>
                    <a:srgbClr val="009B48"/>
                  </a:solidFill>
                </a:rPr>
                <a:t>Annex IV.   </a:t>
              </a:r>
              <a:r>
                <a:rPr lang="en-US" sz="1500" kern="1200" dirty="0">
                  <a:solidFill>
                    <a:srgbClr val="009B48"/>
                  </a:solidFill>
                </a:rPr>
                <a:t>IAS occurrence and impact data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ABAE87-56BB-4E8D-86AE-8C285E38C02B}"/>
                </a:ext>
              </a:extLst>
            </p:cNvPr>
            <p:cNvSpPr/>
            <p:nvPr/>
          </p:nvSpPr>
          <p:spPr>
            <a:xfrm>
              <a:off x="2146831" y="1764385"/>
              <a:ext cx="1434289" cy="1200280"/>
            </a:xfrm>
            <a:custGeom>
              <a:avLst/>
              <a:gdLst>
                <a:gd name="connsiteX0" fmla="*/ 0 w 1387419"/>
                <a:gd name="connsiteY0" fmla="*/ 600140 h 1200280"/>
                <a:gd name="connsiteX1" fmla="*/ 342920 w 1387419"/>
                <a:gd name="connsiteY1" fmla="*/ 0 h 1200280"/>
                <a:gd name="connsiteX2" fmla="*/ 1044499 w 1387419"/>
                <a:gd name="connsiteY2" fmla="*/ 0 h 1200280"/>
                <a:gd name="connsiteX3" fmla="*/ 1387419 w 1387419"/>
                <a:gd name="connsiteY3" fmla="*/ 600140 h 1200280"/>
                <a:gd name="connsiteX4" fmla="*/ 1044499 w 1387419"/>
                <a:gd name="connsiteY4" fmla="*/ 1200280 h 1200280"/>
                <a:gd name="connsiteX5" fmla="*/ 342920 w 1387419"/>
                <a:gd name="connsiteY5" fmla="*/ 1200280 h 1200280"/>
                <a:gd name="connsiteX6" fmla="*/ 0 w 1387419"/>
                <a:gd name="connsiteY6" fmla="*/ 600140 h 120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419" h="1200280">
                  <a:moveTo>
                    <a:pt x="0" y="600140"/>
                  </a:moveTo>
                  <a:lnTo>
                    <a:pt x="342920" y="0"/>
                  </a:lnTo>
                  <a:lnTo>
                    <a:pt x="1044499" y="0"/>
                  </a:lnTo>
                  <a:lnTo>
                    <a:pt x="1387419" y="600140"/>
                  </a:lnTo>
                  <a:lnTo>
                    <a:pt x="1044499" y="1200280"/>
                  </a:lnTo>
                  <a:lnTo>
                    <a:pt x="342920" y="1200280"/>
                  </a:lnTo>
                  <a:lnTo>
                    <a:pt x="0" y="60014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245" tIns="219232" rIns="250245" bIns="21923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u="sng" kern="1200" dirty="0">
                  <a:solidFill>
                    <a:srgbClr val="009B48"/>
                  </a:solidFill>
                </a:rPr>
                <a:t>Annex V. </a:t>
              </a:r>
              <a:r>
                <a:rPr lang="en-US" sz="1600" kern="1200" dirty="0">
                  <a:solidFill>
                    <a:srgbClr val="009B48"/>
                  </a:solidFill>
                </a:rPr>
                <a:t>Existing standards relevant to IAS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BC36B1-DBA8-4D40-8B79-772E550A0EB0}"/>
                </a:ext>
              </a:extLst>
            </p:cNvPr>
            <p:cNvSpPr/>
            <p:nvPr/>
          </p:nvSpPr>
          <p:spPr>
            <a:xfrm>
              <a:off x="2337699" y="3272227"/>
              <a:ext cx="1387419" cy="1200280"/>
            </a:xfrm>
            <a:custGeom>
              <a:avLst/>
              <a:gdLst>
                <a:gd name="connsiteX0" fmla="*/ 0 w 1387419"/>
                <a:gd name="connsiteY0" fmla="*/ 600140 h 1200280"/>
                <a:gd name="connsiteX1" fmla="*/ 342920 w 1387419"/>
                <a:gd name="connsiteY1" fmla="*/ 0 h 1200280"/>
                <a:gd name="connsiteX2" fmla="*/ 1044499 w 1387419"/>
                <a:gd name="connsiteY2" fmla="*/ 0 h 1200280"/>
                <a:gd name="connsiteX3" fmla="*/ 1387419 w 1387419"/>
                <a:gd name="connsiteY3" fmla="*/ 600140 h 1200280"/>
                <a:gd name="connsiteX4" fmla="*/ 1044499 w 1387419"/>
                <a:gd name="connsiteY4" fmla="*/ 1200280 h 1200280"/>
                <a:gd name="connsiteX5" fmla="*/ 342920 w 1387419"/>
                <a:gd name="connsiteY5" fmla="*/ 1200280 h 1200280"/>
                <a:gd name="connsiteX6" fmla="*/ 0 w 1387419"/>
                <a:gd name="connsiteY6" fmla="*/ 600140 h 120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419" h="1200280">
                  <a:moveTo>
                    <a:pt x="0" y="600140"/>
                  </a:moveTo>
                  <a:lnTo>
                    <a:pt x="342920" y="0"/>
                  </a:lnTo>
                  <a:lnTo>
                    <a:pt x="1044499" y="0"/>
                  </a:lnTo>
                  <a:lnTo>
                    <a:pt x="1387419" y="600140"/>
                  </a:lnTo>
                  <a:lnTo>
                    <a:pt x="1044499" y="1200280"/>
                  </a:lnTo>
                  <a:lnTo>
                    <a:pt x="342920" y="1200280"/>
                  </a:lnTo>
                  <a:lnTo>
                    <a:pt x="0" y="60014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245" tIns="219232" rIns="250245" bIns="21923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u="sng" kern="1200" dirty="0">
                  <a:solidFill>
                    <a:srgbClr val="009B48"/>
                  </a:solidFill>
                </a:rPr>
                <a:t>Annex V. </a:t>
              </a:r>
              <a:r>
                <a:rPr lang="en-US" sz="1600" kern="1200" dirty="0">
                  <a:solidFill>
                    <a:srgbClr val="009B48"/>
                  </a:solidFill>
                </a:rPr>
                <a:t>Technical capacity gap to fill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E9E940-6998-4411-89D7-D21B3ADDC48A}"/>
              </a:ext>
            </a:extLst>
          </p:cNvPr>
          <p:cNvSpPr txBox="1"/>
          <p:nvPr/>
        </p:nvSpPr>
        <p:spPr>
          <a:xfrm>
            <a:off x="1752600" y="1545"/>
            <a:ext cx="678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9B4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SBSTTA to consider elements of CBD guidance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AEEBE32-A528-47FD-AEBF-BD1516080DE4}"/>
              </a:ext>
            </a:extLst>
          </p:cNvPr>
          <p:cNvSpPr/>
          <p:nvPr/>
        </p:nvSpPr>
        <p:spPr>
          <a:xfrm rot="16200000">
            <a:off x="4800600" y="3745426"/>
            <a:ext cx="304800" cy="304800"/>
          </a:xfrm>
          <a:prstGeom prst="rightArrow">
            <a:avLst/>
          </a:prstGeom>
          <a:solidFill>
            <a:srgbClr val="009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B48"/>
              </a:solidFill>
              <a:highlight>
                <a:srgbClr val="009B48"/>
              </a:highlight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FF99D23-9F1F-4EC7-91DF-68A512129CB3}"/>
              </a:ext>
            </a:extLst>
          </p:cNvPr>
          <p:cNvSpPr/>
          <p:nvPr/>
        </p:nvSpPr>
        <p:spPr>
          <a:xfrm rot="5400000">
            <a:off x="4785406" y="2267907"/>
            <a:ext cx="304800" cy="304800"/>
          </a:xfrm>
          <a:prstGeom prst="rightArrow">
            <a:avLst/>
          </a:prstGeom>
          <a:solidFill>
            <a:srgbClr val="009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B48"/>
              </a:solidFill>
              <a:highlight>
                <a:srgbClr val="009B48"/>
              </a:highligh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1626858-0815-446C-8BAE-D9CF696D67F5}"/>
              </a:ext>
            </a:extLst>
          </p:cNvPr>
          <p:cNvSpPr/>
          <p:nvPr/>
        </p:nvSpPr>
        <p:spPr>
          <a:xfrm rot="12415255">
            <a:off x="5415476" y="3353007"/>
            <a:ext cx="872060" cy="304800"/>
          </a:xfrm>
          <a:prstGeom prst="rightArrow">
            <a:avLst/>
          </a:prstGeom>
          <a:solidFill>
            <a:srgbClr val="009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B48"/>
              </a:solidFill>
              <a:highlight>
                <a:srgbClr val="009B48"/>
              </a:highlight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3F44CAD-0F8A-4DFE-8447-F5CB70AD45E4}"/>
              </a:ext>
            </a:extLst>
          </p:cNvPr>
          <p:cNvSpPr/>
          <p:nvPr/>
        </p:nvSpPr>
        <p:spPr>
          <a:xfrm rot="1260126">
            <a:off x="3399601" y="2447090"/>
            <a:ext cx="914941" cy="304800"/>
          </a:xfrm>
          <a:prstGeom prst="rightArrow">
            <a:avLst/>
          </a:prstGeom>
          <a:solidFill>
            <a:srgbClr val="009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B48"/>
              </a:solidFill>
              <a:highlight>
                <a:srgbClr val="009B48"/>
              </a:highlight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30F2625-0D6C-434C-959C-E712B7E3E2D0}"/>
              </a:ext>
            </a:extLst>
          </p:cNvPr>
          <p:cNvSpPr/>
          <p:nvPr/>
        </p:nvSpPr>
        <p:spPr>
          <a:xfrm rot="8970898">
            <a:off x="5447721" y="2550188"/>
            <a:ext cx="630844" cy="304800"/>
          </a:xfrm>
          <a:prstGeom prst="rightArrow">
            <a:avLst/>
          </a:prstGeom>
          <a:solidFill>
            <a:srgbClr val="009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B48"/>
              </a:solidFill>
              <a:highlight>
                <a:srgbClr val="009B48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6E0205-D215-4F73-991B-74E05EFE8E92}"/>
              </a:ext>
            </a:extLst>
          </p:cNvPr>
          <p:cNvSpPr/>
          <p:nvPr/>
        </p:nvSpPr>
        <p:spPr>
          <a:xfrm>
            <a:off x="1106231" y="1158659"/>
            <a:ext cx="2507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solidFill>
                  <a:srgbClr val="009B48"/>
                </a:solidFill>
              </a:rPr>
              <a:t>CBD/SBSTTA/24/10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09E97D-3F6B-422D-AC68-C501ADB8B2A2}"/>
              </a:ext>
            </a:extLst>
          </p:cNvPr>
          <p:cNvSpPr/>
          <p:nvPr/>
        </p:nvSpPr>
        <p:spPr>
          <a:xfrm rot="20019899">
            <a:off x="3560931" y="3459611"/>
            <a:ext cx="744249" cy="304800"/>
          </a:xfrm>
          <a:prstGeom prst="rightArrow">
            <a:avLst/>
          </a:prstGeom>
          <a:solidFill>
            <a:srgbClr val="009B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B48"/>
              </a:solidFill>
              <a:highlight>
                <a:srgbClr val="009B48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100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BB75-59DC-4E3E-9D88-F1F9F8DF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Progress on classification and labelling for consignments of living organisms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9BA5-BBC7-4349-BE58-BBBFC62B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519" y="1295400"/>
            <a:ext cx="7464882" cy="401955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9B48"/>
                </a:solidFill>
              </a:rPr>
              <a:t>“Guidance on Devising and Implementing Measures to Address the Risks Associated with the Introduction of Alien Species as Pets, Aquarium and Terrarium Species, and as Live Bait and Live Food” </a:t>
            </a:r>
            <a:r>
              <a:rPr lang="en-US" sz="3500" dirty="0"/>
              <a:t>annexed to decision XII/16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9B48"/>
              </a:solidFill>
            </a:endParaRPr>
          </a:p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9B48"/>
                </a:solidFill>
              </a:rPr>
              <a:t>“Supplementary Voluntary Guidance for Avoiding Unintentional Introductions of Invasive Alien Species Associated with Trade in Live Organisms” </a:t>
            </a:r>
            <a:r>
              <a:rPr lang="en-US" sz="3500" dirty="0"/>
              <a:t>(decision 14/11, annex I) called for the labelling of the “potential risk to biodiversity”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500" dirty="0"/>
          </a:p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An informal document entitled, </a:t>
            </a:r>
            <a:r>
              <a:rPr lang="en-US" sz="3500" dirty="0">
                <a:solidFill>
                  <a:srgbClr val="009B48"/>
                </a:solidFill>
              </a:rPr>
              <a:t>“Environmentally hazardous articles(living organisms)”</a:t>
            </a:r>
            <a:r>
              <a:rPr lang="en-US" sz="3500" dirty="0"/>
              <a:t> to the Sub-Committee of Experts on the Transport of Dangerous Goods at its fifty-fifth session (1 to 5 July 2019 in Geneva). The Sub-Committee noted the request to explore the inclusion of environmentally hazardous living organisms into chapter 2.9, class 9 of the “United Nations Recommendations on the Transport of Dangerous Goods - Model Regulations”, to prevent the introduction of invasive alien species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500" dirty="0"/>
          </a:p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The </a:t>
            </a:r>
            <a:r>
              <a:rPr lang="en-US" sz="3500" dirty="0">
                <a:solidFill>
                  <a:srgbClr val="009B48"/>
                </a:solidFill>
              </a:rPr>
              <a:t>WCO specified prohibited and restricted goods, under the WCO Framework of Standards on cross-border e-commerce</a:t>
            </a:r>
            <a:r>
              <a:rPr lang="en-US" sz="3500" dirty="0"/>
              <a:t>, including living organisms, invasive alien species, sanitary and phytosanitary concerned goods (regulated pests, pathogens)</a:t>
            </a:r>
          </a:p>
          <a:p>
            <a:pPr lvl="1"/>
            <a:endParaRPr lang="en-US" sz="2900" dirty="0"/>
          </a:p>
          <a:p>
            <a:pPr lvl="1"/>
            <a:endParaRPr lang="en-US" sz="29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BB75-59DC-4E3E-9D88-F1F9F8DF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OF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9BA5-BBC7-4349-BE58-BBBFC62B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B48"/>
                </a:solidFill>
              </a:rPr>
              <a:t>CBD/SBSTTA/24/10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9B48"/>
                </a:solidFill>
              </a:rPr>
              <a:t>CBD/SBSTTA/24/INF/15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rgbClr val="009B48"/>
                </a:solidFill>
              </a:rPr>
              <a:t>Invasive alien species: technical specifications under the World Customs Organization Framework of Standards on Cross-border E-commerce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CBD/AHTEG/IAS/2019/1/2 </a:t>
            </a:r>
            <a:r>
              <a:rPr lang="en-US" sz="1800" dirty="0"/>
              <a:t>(Outcome of Online Forum)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CBD/IAS/AHTEG/2019/1/3 </a:t>
            </a:r>
            <a:r>
              <a:rPr lang="en-US" sz="1800" dirty="0"/>
              <a:t>(Outcome of AHTEG)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7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bd-custom 1">
      <a:dk1>
        <a:srgbClr val="636363"/>
      </a:dk1>
      <a:lt1>
        <a:sysClr val="window" lastClr="FFFFFF"/>
      </a:lt1>
      <a:dk2>
        <a:srgbClr val="00483A"/>
      </a:dk2>
      <a:lt2>
        <a:srgbClr val="FFFFFF"/>
      </a:lt2>
      <a:accent1>
        <a:srgbClr val="E8C800"/>
      </a:accent1>
      <a:accent2>
        <a:srgbClr val="DA3B01"/>
      </a:accent2>
      <a:accent3>
        <a:srgbClr val="009B48"/>
      </a:accent3>
      <a:accent4>
        <a:srgbClr val="6054BA"/>
      </a:accent4>
      <a:accent5>
        <a:srgbClr val="0086B7"/>
      </a:accent5>
      <a:accent6>
        <a:srgbClr val="A05800"/>
      </a:accent6>
      <a:hlink>
        <a:srgbClr val="009B48"/>
      </a:hlink>
      <a:folHlink>
        <a:srgbClr val="0048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FACF6D92CD24AA50050CE23F68F74" ma:contentTypeVersion="12" ma:contentTypeDescription="Create a new document." ma:contentTypeScope="" ma:versionID="b2940eda6149edcb6b242f529514f291">
  <xsd:schema xmlns:xsd="http://www.w3.org/2001/XMLSchema" xmlns:xs="http://www.w3.org/2001/XMLSchema" xmlns:p="http://schemas.microsoft.com/office/2006/metadata/properties" xmlns:ns2="358298e0-1b7e-4ebe-8695-94439b74f0d1" xmlns:ns3="13ad741f-c0db-4e29-b5a6-03b4a1bc18ba" targetNamespace="http://schemas.microsoft.com/office/2006/metadata/properties" ma:root="true" ma:fieldsID="22b615662ec7a5f2ba2633737ce3087f" ns2:_="" ns3:_="">
    <xsd:import namespace="358298e0-1b7e-4ebe-8695-94439b74f0d1"/>
    <xsd:import namespace="13ad741f-c0db-4e29-b5a6-03b4a1bc18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298e0-1b7e-4ebe-8695-94439b74f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d741f-c0db-4e29-b5a6-03b4a1bc18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24A7A-73FF-4471-A41B-414F28F467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C09D67-F571-4C00-BF6B-836405F6A21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58298e0-1b7e-4ebe-8695-94439b74f0d1"/>
    <ds:schemaRef ds:uri="http://purl.org/dc/elements/1.1/"/>
    <ds:schemaRef ds:uri="http://schemas.microsoft.com/office/2006/metadata/properties"/>
    <ds:schemaRef ds:uri="13ad741f-c0db-4e29-b5a6-03b4a1bc18b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450413-AB02-4CD2-9F6D-D0C013882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298e0-1b7e-4ebe-8695-94439b74f0d1"/>
    <ds:schemaRef ds:uri="13ad741f-c0db-4e29-b5a6-03b4a1bc1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19925</TotalTime>
  <Words>815</Words>
  <Application>Microsoft Office PowerPoint</Application>
  <PresentationFormat>On-screen Show (16:9)</PresentationFormat>
  <Paragraphs>104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Office Theme</vt:lpstr>
      <vt:lpstr>PowerPoint Presentation</vt:lpstr>
      <vt:lpstr>COP decision 14/11</vt:lpstr>
      <vt:lpstr>Findings of GBO5 on Target 9 </vt:lpstr>
      <vt:lpstr>Status of Biological Invasions</vt:lpstr>
      <vt:lpstr>Status of Regulations</vt:lpstr>
      <vt:lpstr>Outcome of the Online Forum CBD/IAS/AHTEG/2019/1/INF/1</vt:lpstr>
      <vt:lpstr>PowerPoint Presentation</vt:lpstr>
      <vt:lpstr>Progress on classification and labelling for consignments of living organisms</vt:lpstr>
      <vt:lpstr>LIST OF DOCUMENTS</vt:lpstr>
      <vt:lpstr>Thank you for your attention Questions ?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Examinations and Tests Section 2015 Projects and Deliverables</dc:title>
  <dc:creator>Chenghui Xu</dc:creator>
  <cp:lastModifiedBy>Veronique Lefebvre</cp:lastModifiedBy>
  <cp:revision>569</cp:revision>
  <cp:lastPrinted>2017-03-13T10:44:30Z</cp:lastPrinted>
  <dcterms:created xsi:type="dcterms:W3CDTF">2015-06-26T14:39:17Z</dcterms:created>
  <dcterms:modified xsi:type="dcterms:W3CDTF">2021-02-03T16:31:22Z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0x01010069BFACF6D92CD24AA50050CE23F68F74</vt:lpwstr>
  </property>
</Properties>
</file>