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41"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36"/>
        <w:gridCol w:w="5141"/>
        <w:gridCol w:w="4864"/>
      </w:tblGrid>
      <w:tr w:rsidR="004743CB" w:rsidRPr="00704084" w14:paraId="1735809E" w14:textId="77777777" w:rsidTr="00DD2088">
        <w:trPr>
          <w:trHeight w:val="844"/>
        </w:trPr>
        <w:tc>
          <w:tcPr>
            <w:tcW w:w="236" w:type="dxa"/>
            <w:tcBorders>
              <w:bottom w:val="single" w:sz="12" w:space="0" w:color="auto"/>
            </w:tcBorders>
          </w:tcPr>
          <w:p w14:paraId="2B0F937B" w14:textId="77777777" w:rsidR="004743CB" w:rsidRPr="00704084" w:rsidRDefault="004743CB" w:rsidP="00DD2088">
            <w:pPr>
              <w:suppressLineNumbers/>
              <w:suppressAutoHyphens/>
              <w:rPr>
                <w:snapToGrid w:val="0"/>
                <w:kern w:val="22"/>
                <w:lang w:val="fr-FR"/>
              </w:rPr>
            </w:pPr>
            <w:r w:rsidRPr="00704084">
              <w:rPr>
                <w:noProof/>
                <w:snapToGrid w:val="0"/>
                <w:kern w:val="22"/>
                <w:lang w:val="fr-FR"/>
              </w:rPr>
              <w:drawing>
                <wp:anchor distT="0" distB="0" distL="114300" distR="114300" simplePos="0" relativeHeight="251659264" behindDoc="0" locked="0" layoutInCell="1" allowOverlap="1" wp14:anchorId="4E7EAA42" wp14:editId="6C5678EB">
                  <wp:simplePos x="0" y="0"/>
                  <wp:positionH relativeFrom="column">
                    <wp:posOffset>365</wp:posOffset>
                  </wp:positionH>
                  <wp:positionV relativeFrom="page">
                    <wp:posOffset>-122</wp:posOffset>
                  </wp:positionV>
                  <wp:extent cx="482400" cy="406800"/>
                  <wp:effectExtent l="0" t="0" r="0" b="0"/>
                  <wp:wrapNone/>
                  <wp:docPr id="2" name="Picture 2"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82400" cy="406800"/>
                          </a:xfrm>
                          <a:prstGeom prst="rect">
                            <a:avLst/>
                          </a:prstGeom>
                          <a:noFill/>
                          <a:ln>
                            <a:noFill/>
                          </a:ln>
                        </pic:spPr>
                      </pic:pic>
                    </a:graphicData>
                  </a:graphic>
                  <wp14:sizeRelH relativeFrom="margin">
                    <wp14:pctWidth>0</wp14:pctWidth>
                  </wp14:sizeRelH>
                  <wp14:sizeRelV relativeFrom="margin">
                    <wp14:pctHeight>0</wp14:pctHeight>
                  </wp14:sizeRelV>
                </wp:anchor>
              </w:drawing>
            </w:r>
          </w:p>
        </w:tc>
        <w:tc>
          <w:tcPr>
            <w:tcW w:w="5141" w:type="dxa"/>
            <w:tcBorders>
              <w:bottom w:val="single" w:sz="12" w:space="0" w:color="auto"/>
            </w:tcBorders>
            <w:shd w:val="clear" w:color="auto" w:fill="auto"/>
            <w:tcFitText/>
          </w:tcPr>
          <w:p w14:paraId="0F99AE7A" w14:textId="77777777" w:rsidR="004743CB" w:rsidRPr="00704084" w:rsidRDefault="004743CB" w:rsidP="00DD2088">
            <w:pPr>
              <w:suppressLineNumbers/>
              <w:suppressAutoHyphens/>
              <w:rPr>
                <w:snapToGrid w:val="0"/>
                <w:kern w:val="22"/>
                <w:lang w:val="fr-FR"/>
              </w:rPr>
            </w:pPr>
          </w:p>
        </w:tc>
        <w:tc>
          <w:tcPr>
            <w:tcW w:w="4864" w:type="dxa"/>
            <w:tcBorders>
              <w:bottom w:val="single" w:sz="12" w:space="0" w:color="auto"/>
            </w:tcBorders>
          </w:tcPr>
          <w:p w14:paraId="15C73B2A" w14:textId="60E7FF1E" w:rsidR="004743CB" w:rsidRPr="00704084" w:rsidRDefault="004743CB" w:rsidP="00DD2088">
            <w:pPr>
              <w:suppressLineNumbers/>
              <w:suppressAutoHyphens/>
              <w:jc w:val="right"/>
              <w:rPr>
                <w:rFonts w:ascii="Arial" w:hAnsi="Arial" w:cs="Arial"/>
                <w:b/>
                <w:snapToGrid w:val="0"/>
                <w:kern w:val="22"/>
                <w:sz w:val="32"/>
                <w:szCs w:val="32"/>
                <w:lang w:val="fr-FR"/>
              </w:rPr>
            </w:pPr>
            <w:r w:rsidRPr="00704084">
              <w:rPr>
                <w:rFonts w:ascii="Arial" w:hAnsi="Arial" w:cs="Arial"/>
                <w:b/>
                <w:snapToGrid w:val="0"/>
                <w:kern w:val="22"/>
                <w:sz w:val="32"/>
                <w:szCs w:val="32"/>
                <w:lang w:val="fr-FR"/>
              </w:rPr>
              <w:t>CB</w:t>
            </w:r>
            <w:r w:rsidR="00FE36E2">
              <w:rPr>
                <w:rFonts w:ascii="Arial" w:hAnsi="Arial" w:cs="Arial"/>
                <w:b/>
                <w:snapToGrid w:val="0"/>
                <w:kern w:val="22"/>
                <w:sz w:val="32"/>
                <w:szCs w:val="32"/>
                <w:lang w:val="fr-FR"/>
              </w:rPr>
              <w:t>D</w:t>
            </w:r>
          </w:p>
        </w:tc>
      </w:tr>
      <w:tr w:rsidR="004743CB" w:rsidRPr="00704084" w14:paraId="05F20B6C" w14:textId="77777777" w:rsidTr="00DD2088">
        <w:tc>
          <w:tcPr>
            <w:tcW w:w="5377" w:type="dxa"/>
            <w:gridSpan w:val="2"/>
            <w:tcBorders>
              <w:top w:val="single" w:sz="12" w:space="0" w:color="auto"/>
              <w:bottom w:val="single" w:sz="36" w:space="0" w:color="auto"/>
            </w:tcBorders>
            <w:vAlign w:val="center"/>
          </w:tcPr>
          <w:p w14:paraId="7A93F660" w14:textId="77777777" w:rsidR="004743CB" w:rsidRPr="00704084" w:rsidRDefault="004743CB" w:rsidP="00DD2088">
            <w:pPr>
              <w:suppressLineNumbers/>
              <w:suppressAutoHyphens/>
              <w:rPr>
                <w:snapToGrid w:val="0"/>
                <w:kern w:val="22"/>
                <w:lang w:val="fr-FR"/>
              </w:rPr>
            </w:pPr>
            <w:r w:rsidRPr="00704084">
              <w:rPr>
                <w:noProof/>
                <w:lang w:val="fr-FR" w:eastAsia="fr-CA"/>
              </w:rPr>
              <w:drawing>
                <wp:inline distT="0" distB="0" distL="0" distR="0" wp14:anchorId="4C69D27F" wp14:editId="12BD272F">
                  <wp:extent cx="2857500" cy="1076325"/>
                  <wp:effectExtent l="0" t="0" r="0" b="9525"/>
                  <wp:docPr id="9" name="Picture 5"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5" descr="CBD_logo_fr-CMYK-black [Converted]"/>
                          <pic:cNvPicPr>
                            <a:picLocks noChangeAspect="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p>
        </w:tc>
        <w:tc>
          <w:tcPr>
            <w:tcW w:w="4864" w:type="dxa"/>
            <w:tcBorders>
              <w:top w:val="single" w:sz="12" w:space="0" w:color="auto"/>
              <w:bottom w:val="single" w:sz="36" w:space="0" w:color="auto"/>
            </w:tcBorders>
          </w:tcPr>
          <w:p w14:paraId="195FBDEF" w14:textId="77777777" w:rsidR="004743CB" w:rsidRPr="00704084" w:rsidRDefault="004743CB" w:rsidP="00DD2088">
            <w:pPr>
              <w:suppressLineNumbers/>
              <w:suppressAutoHyphens/>
              <w:ind w:left="1644"/>
              <w:rPr>
                <w:snapToGrid w:val="0"/>
                <w:kern w:val="22"/>
                <w:szCs w:val="22"/>
                <w:lang w:val="fr-FR"/>
              </w:rPr>
            </w:pPr>
            <w:r w:rsidRPr="00704084">
              <w:rPr>
                <w:snapToGrid w:val="0"/>
                <w:kern w:val="22"/>
                <w:szCs w:val="22"/>
                <w:lang w:val="fr-FR"/>
              </w:rPr>
              <w:t>Distr.</w:t>
            </w:r>
          </w:p>
          <w:p w14:paraId="09063373" w14:textId="7C005FB2" w:rsidR="004743CB" w:rsidRPr="00704084" w:rsidRDefault="00FE36E2" w:rsidP="00DD2088">
            <w:pPr>
              <w:suppressLineNumbers/>
              <w:suppressAutoHyphens/>
              <w:ind w:left="1644"/>
              <w:jc w:val="left"/>
              <w:rPr>
                <w:snapToGrid w:val="0"/>
                <w:kern w:val="22"/>
                <w:szCs w:val="22"/>
                <w:lang w:val="fr-FR"/>
              </w:rPr>
            </w:pPr>
            <w:sdt>
              <w:sdtPr>
                <w:rPr>
                  <w:snapToGrid w:val="0"/>
                  <w:kern w:val="22"/>
                  <w:szCs w:val="22"/>
                  <w:lang w:val="fr-FR"/>
                </w:rPr>
                <w:alias w:val="Status"/>
                <w:tag w:val=""/>
                <w:id w:val="307985777"/>
                <w:placeholder>
                  <w:docPart w:val="A9F144F1A510484892B473BD8F625F97"/>
                </w:placeholder>
                <w:dataBinding w:prefixMappings="xmlns:ns0='http://purl.org/dc/elements/1.1/' xmlns:ns1='http://schemas.openxmlformats.org/package/2006/metadata/core-properties' " w:xpath="/ns1:coreProperties[1]/ns1:contentStatus[1]" w:storeItemID="{6C3C8BC8-F283-45AE-878A-BAB7291924A1}"/>
                <w:text/>
              </w:sdtPr>
              <w:sdtEndPr/>
              <w:sdtContent>
                <w:r w:rsidR="004743CB" w:rsidRPr="00704084">
                  <w:rPr>
                    <w:snapToGrid w:val="0"/>
                    <w:kern w:val="22"/>
                    <w:szCs w:val="22"/>
                    <w:lang w:val="fr-FR"/>
                  </w:rPr>
                  <w:t>LIMITÉE</w:t>
                </w:r>
              </w:sdtContent>
            </w:sdt>
          </w:p>
          <w:p w14:paraId="4DF06A0A" w14:textId="77777777" w:rsidR="004743CB" w:rsidRPr="00704084" w:rsidRDefault="004743CB" w:rsidP="00DD2088">
            <w:pPr>
              <w:suppressLineNumbers/>
              <w:suppressAutoHyphens/>
              <w:ind w:left="1644"/>
              <w:rPr>
                <w:snapToGrid w:val="0"/>
                <w:kern w:val="22"/>
                <w:szCs w:val="22"/>
                <w:lang w:val="fr-FR"/>
              </w:rPr>
            </w:pPr>
          </w:p>
          <w:p w14:paraId="1B20E25E" w14:textId="5C1B41A5" w:rsidR="004743CB" w:rsidRPr="00704084" w:rsidRDefault="00FE36E2" w:rsidP="00DD2088">
            <w:pPr>
              <w:suppressLineNumbers/>
              <w:suppressAutoHyphens/>
              <w:ind w:left="1644"/>
              <w:rPr>
                <w:snapToGrid w:val="0"/>
                <w:kern w:val="22"/>
                <w:szCs w:val="22"/>
                <w:lang w:val="fr-FR"/>
              </w:rPr>
            </w:pPr>
            <w:sdt>
              <w:sdtPr>
                <w:rPr>
                  <w:lang w:val="fr-FR"/>
                </w:rPr>
                <w:alias w:val="Subject"/>
                <w:tag w:val=""/>
                <w:id w:val="2137136483"/>
                <w:placeholder>
                  <w:docPart w:val="AEEC0901934E4529A266ECEE908FE4BB"/>
                </w:placeholder>
                <w:dataBinding w:prefixMappings="xmlns:ns0='http://purl.org/dc/elements/1.1/' xmlns:ns1='http://schemas.openxmlformats.org/package/2006/metadata/core-properties' " w:xpath="/ns1:coreProperties[1]/ns0:subject[1]" w:storeItemID="{6C3C8BC8-F283-45AE-878A-BAB7291924A1}"/>
                <w:text/>
              </w:sdtPr>
              <w:sdtEndPr/>
              <w:sdtContent>
                <w:r w:rsidR="004743CB" w:rsidRPr="00704084">
                  <w:rPr>
                    <w:lang w:val="fr-FR"/>
                  </w:rPr>
                  <w:t>CBD/CP/MOP/10/L.14</w:t>
                </w:r>
              </w:sdtContent>
            </w:sdt>
          </w:p>
          <w:p w14:paraId="5798F6BB" w14:textId="1D438E2F" w:rsidR="004743CB" w:rsidRPr="00704084" w:rsidRDefault="004743CB" w:rsidP="00DD2088">
            <w:pPr>
              <w:suppressLineNumbers/>
              <w:suppressAutoHyphens/>
              <w:ind w:left="1644"/>
              <w:jc w:val="left"/>
              <w:rPr>
                <w:snapToGrid w:val="0"/>
                <w:kern w:val="22"/>
                <w:szCs w:val="22"/>
                <w:lang w:val="fr-FR"/>
              </w:rPr>
            </w:pPr>
            <w:r w:rsidRPr="00704084">
              <w:rPr>
                <w:snapToGrid w:val="0"/>
                <w:kern w:val="22"/>
                <w:szCs w:val="22"/>
                <w:lang w:val="fr-FR"/>
              </w:rPr>
              <w:t>13 décembre 2022</w:t>
            </w:r>
          </w:p>
          <w:p w14:paraId="223E41D2" w14:textId="77777777" w:rsidR="004743CB" w:rsidRPr="00704084" w:rsidRDefault="004743CB" w:rsidP="00DD2088">
            <w:pPr>
              <w:suppressLineNumbers/>
              <w:suppressAutoHyphens/>
              <w:ind w:left="1644"/>
              <w:rPr>
                <w:snapToGrid w:val="0"/>
                <w:kern w:val="22"/>
                <w:szCs w:val="22"/>
                <w:lang w:val="fr-FR"/>
              </w:rPr>
            </w:pPr>
          </w:p>
          <w:p w14:paraId="496FDF9E" w14:textId="77777777" w:rsidR="004743CB" w:rsidRPr="00704084" w:rsidRDefault="004743CB" w:rsidP="00DD2088">
            <w:pPr>
              <w:suppressLineNumbers/>
              <w:suppressAutoHyphens/>
              <w:ind w:left="1644"/>
              <w:rPr>
                <w:snapToGrid w:val="0"/>
                <w:kern w:val="22"/>
                <w:szCs w:val="22"/>
                <w:lang w:val="fr-FR"/>
              </w:rPr>
            </w:pPr>
            <w:r w:rsidRPr="00704084">
              <w:rPr>
                <w:snapToGrid w:val="0"/>
                <w:kern w:val="22"/>
                <w:szCs w:val="22"/>
                <w:lang w:val="fr-FR"/>
              </w:rPr>
              <w:t xml:space="preserve">FRANÇAIS </w:t>
            </w:r>
            <w:r w:rsidRPr="00704084">
              <w:rPr>
                <w:snapToGrid w:val="0"/>
                <w:kern w:val="22"/>
                <w:szCs w:val="22"/>
                <w:lang w:val="fr-FR"/>
              </w:rPr>
              <w:br/>
              <w:t>ORIGINAL : ANGLAIS</w:t>
            </w:r>
          </w:p>
          <w:p w14:paraId="63E2916E" w14:textId="77777777" w:rsidR="004743CB" w:rsidRPr="00704084" w:rsidRDefault="004743CB" w:rsidP="00DD2088">
            <w:pPr>
              <w:suppressLineNumbers/>
              <w:suppressAutoHyphens/>
              <w:rPr>
                <w:snapToGrid w:val="0"/>
                <w:kern w:val="22"/>
                <w:szCs w:val="22"/>
                <w:lang w:val="fr-FR"/>
              </w:rPr>
            </w:pPr>
          </w:p>
        </w:tc>
      </w:tr>
    </w:tbl>
    <w:p w14:paraId="131FA824" w14:textId="6AF22DBF" w:rsidR="00903805" w:rsidRPr="00704084" w:rsidRDefault="004743CB" w:rsidP="00903805">
      <w:pPr>
        <w:pStyle w:val="Cornernotation"/>
        <w:kinsoku w:val="0"/>
        <w:overflowPunct w:val="0"/>
        <w:autoSpaceDE w:val="0"/>
        <w:autoSpaceDN w:val="0"/>
        <w:spacing w:before="60"/>
        <w:ind w:left="227" w:right="4115" w:hanging="227"/>
        <w:rPr>
          <w:snapToGrid w:val="0"/>
          <w:kern w:val="22"/>
          <w:lang w:val="fr-FR"/>
        </w:rPr>
      </w:pPr>
      <w:r w:rsidRPr="00704084">
        <w:rPr>
          <w:noProof/>
          <w:snapToGrid w:val="0"/>
          <w:lang w:val="fr-FR" w:eastAsia="fr-CA"/>
        </w:rPr>
        <w:drawing>
          <wp:anchor distT="0" distB="0" distL="114300" distR="114300" simplePos="0" relativeHeight="251660288" behindDoc="0" locked="0" layoutInCell="1" allowOverlap="1" wp14:anchorId="7D94EFC4" wp14:editId="55BF2D29">
            <wp:simplePos x="0" y="0"/>
            <wp:positionH relativeFrom="column">
              <wp:posOffset>447675</wp:posOffset>
            </wp:positionH>
            <wp:positionV relativeFrom="paragraph">
              <wp:posOffset>-2030095</wp:posOffset>
            </wp:positionV>
            <wp:extent cx="590400" cy="342000"/>
            <wp:effectExtent l="0" t="0" r="635" b="1270"/>
            <wp:wrapNone/>
            <wp:docPr id="8" name="Imag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90400" cy="342000"/>
                    </a:xfrm>
                    <a:prstGeom prst="rect">
                      <a:avLst/>
                    </a:prstGeom>
                    <a:noFill/>
                  </pic:spPr>
                </pic:pic>
              </a:graphicData>
            </a:graphic>
            <wp14:sizeRelH relativeFrom="margin">
              <wp14:pctWidth>0</wp14:pctWidth>
            </wp14:sizeRelH>
            <wp14:sizeRelV relativeFrom="margin">
              <wp14:pctHeight>0</wp14:pctHeight>
            </wp14:sizeRelV>
          </wp:anchor>
        </w:drawing>
      </w:r>
      <w:r w:rsidRPr="00704084">
        <w:rPr>
          <w:snapToGrid w:val="0"/>
          <w:kern w:val="22"/>
          <w:lang w:val="fr-FR"/>
        </w:rPr>
        <w:t xml:space="preserve">CONFÉRENCE DES PARTIES À </w:t>
      </w:r>
      <w:r w:rsidR="00412865" w:rsidRPr="00704084">
        <w:rPr>
          <w:snapToGrid w:val="0"/>
          <w:kern w:val="22"/>
          <w:lang w:val="fr-FR"/>
        </w:rPr>
        <w:t xml:space="preserve">LA </w:t>
      </w:r>
      <w:r w:rsidRPr="00704084">
        <w:rPr>
          <w:snapToGrid w:val="0"/>
          <w:kern w:val="22"/>
          <w:lang w:val="fr-FR"/>
        </w:rPr>
        <w:t xml:space="preserve">CONVENTION SUR LA </w:t>
      </w:r>
      <w:r w:rsidR="00412865" w:rsidRPr="00704084">
        <w:rPr>
          <w:snapToGrid w:val="0"/>
          <w:kern w:val="22"/>
          <w:lang w:val="fr-FR"/>
        </w:rPr>
        <w:t>DIVERSITÉ BIOLOGIQUE SIÉGEANT EN TANT QUE RÉUNION DES PARTIES AU PROTOCOLE DE CARTAGENA SUR LA PRÉVENTION DES RISQUES BIOTECHNOLOGIQUES</w:t>
      </w:r>
    </w:p>
    <w:p w14:paraId="131FA825" w14:textId="634990A7" w:rsidR="00903805" w:rsidRPr="00704084" w:rsidRDefault="00412865" w:rsidP="00903805">
      <w:pPr>
        <w:pStyle w:val="Cornernotation"/>
        <w:ind w:right="4115"/>
        <w:rPr>
          <w:lang w:val="fr-FR"/>
        </w:rPr>
      </w:pPr>
      <w:r w:rsidRPr="00704084">
        <w:rPr>
          <w:snapToGrid w:val="0"/>
          <w:kern w:val="22"/>
          <w:lang w:val="fr-FR"/>
        </w:rPr>
        <w:t>Dixième réunion</w:t>
      </w:r>
      <w:r w:rsidR="0081052E" w:rsidRPr="00704084">
        <w:rPr>
          <w:snapToGrid w:val="0"/>
          <w:kern w:val="22"/>
          <w:lang w:val="fr-FR"/>
        </w:rPr>
        <w:t>, deuxième partie</w:t>
      </w:r>
    </w:p>
    <w:p w14:paraId="131FA826" w14:textId="77777777" w:rsidR="00903805" w:rsidRPr="00704084" w:rsidRDefault="00412865" w:rsidP="00903805">
      <w:pPr>
        <w:pStyle w:val="Cornernotation"/>
        <w:kinsoku w:val="0"/>
        <w:overflowPunct w:val="0"/>
        <w:autoSpaceDE w:val="0"/>
        <w:autoSpaceDN w:val="0"/>
        <w:ind w:left="227" w:right="4075" w:hanging="227"/>
        <w:rPr>
          <w:snapToGrid w:val="0"/>
          <w:kern w:val="22"/>
          <w:szCs w:val="22"/>
          <w:lang w:val="fr-FR" w:eastAsia="nb-NO"/>
        </w:rPr>
      </w:pPr>
      <w:r w:rsidRPr="00704084">
        <w:rPr>
          <w:snapToGrid w:val="0"/>
          <w:kern w:val="22"/>
          <w:szCs w:val="22"/>
          <w:lang w:val="fr-FR" w:eastAsia="nb-NO"/>
        </w:rPr>
        <w:t>Montréal (Canada), 7</w:t>
      </w:r>
      <w:r w:rsidR="004645B4" w:rsidRPr="00704084">
        <w:rPr>
          <w:snapToGrid w:val="0"/>
          <w:kern w:val="22"/>
          <w:szCs w:val="22"/>
          <w:lang w:val="fr-FR" w:eastAsia="nb-NO"/>
        </w:rPr>
        <w:noBreakHyphen/>
      </w:r>
      <w:r w:rsidRPr="00704084">
        <w:rPr>
          <w:snapToGrid w:val="0"/>
          <w:kern w:val="22"/>
          <w:szCs w:val="22"/>
          <w:lang w:val="fr-FR" w:eastAsia="nb-NO"/>
        </w:rPr>
        <w:t>19 décembre 2022</w:t>
      </w:r>
    </w:p>
    <w:p w14:paraId="131FA828" w14:textId="77777777" w:rsidR="00903805" w:rsidRPr="00704084" w:rsidRDefault="00412865" w:rsidP="00903805">
      <w:pPr>
        <w:pStyle w:val="Cornernotation"/>
        <w:ind w:right="4784"/>
        <w:rPr>
          <w:lang w:val="fr-FR"/>
        </w:rPr>
      </w:pPr>
      <w:r w:rsidRPr="00704084">
        <w:rPr>
          <w:snapToGrid w:val="0"/>
          <w:kern w:val="22"/>
          <w:szCs w:val="22"/>
          <w:lang w:val="fr-FR"/>
        </w:rPr>
        <w:t>Point 7B de l</w:t>
      </w:r>
      <w:r w:rsidR="004645B4" w:rsidRPr="00704084">
        <w:rPr>
          <w:snapToGrid w:val="0"/>
          <w:kern w:val="22"/>
          <w:szCs w:val="22"/>
          <w:lang w:val="fr-FR"/>
        </w:rPr>
        <w:t>’</w:t>
      </w:r>
      <w:r w:rsidRPr="00704084">
        <w:rPr>
          <w:snapToGrid w:val="0"/>
          <w:kern w:val="22"/>
          <w:szCs w:val="22"/>
          <w:lang w:val="fr-FR"/>
        </w:rPr>
        <w:t>ordre du jour</w:t>
      </w:r>
    </w:p>
    <w:p w14:paraId="131FA829" w14:textId="77777777" w:rsidR="00C9161D" w:rsidRPr="00704084" w:rsidRDefault="00412865" w:rsidP="00D42703">
      <w:pPr>
        <w:spacing w:before="240" w:after="240"/>
        <w:jc w:val="center"/>
        <w:rPr>
          <w:b/>
          <w:caps/>
          <w:lang w:val="fr-FR"/>
        </w:rPr>
      </w:pPr>
      <w:r w:rsidRPr="00704084">
        <w:rPr>
          <w:rFonts w:asciiTheme="majorBidi" w:hAnsiTheme="majorBidi" w:cstheme="majorBidi"/>
          <w:b/>
          <w:bCs/>
          <w:lang w:val="fr-FR"/>
        </w:rPr>
        <w:t>Plan d</w:t>
      </w:r>
      <w:r w:rsidR="004645B4" w:rsidRPr="00704084">
        <w:rPr>
          <w:rFonts w:asciiTheme="majorBidi" w:hAnsiTheme="majorBidi" w:cstheme="majorBidi"/>
          <w:b/>
          <w:bCs/>
          <w:lang w:val="fr-FR"/>
        </w:rPr>
        <w:t>’</w:t>
      </w:r>
      <w:r w:rsidRPr="00704084">
        <w:rPr>
          <w:rFonts w:asciiTheme="majorBidi" w:hAnsiTheme="majorBidi" w:cstheme="majorBidi"/>
          <w:b/>
          <w:bCs/>
          <w:lang w:val="fr-FR"/>
        </w:rPr>
        <w:t>action pour le renforcement des capacités du Protocole de Cartagena sur la prévention des risques biotechnologiques et du Protocole additionnel de Nagoya</w:t>
      </w:r>
      <w:r w:rsidR="004645B4" w:rsidRPr="00704084">
        <w:rPr>
          <w:rFonts w:asciiTheme="majorBidi" w:hAnsiTheme="majorBidi" w:cstheme="majorBidi"/>
          <w:b/>
          <w:bCs/>
          <w:lang w:val="fr-FR"/>
        </w:rPr>
        <w:noBreakHyphen/>
      </w:r>
      <w:r w:rsidRPr="00704084">
        <w:rPr>
          <w:rFonts w:asciiTheme="majorBidi" w:hAnsiTheme="majorBidi" w:cstheme="majorBidi"/>
          <w:b/>
          <w:bCs/>
          <w:lang w:val="fr-FR"/>
        </w:rPr>
        <w:t>Kuala Lumpur sur la responsabilité et la réparation</w:t>
      </w:r>
    </w:p>
    <w:p w14:paraId="131FA82A" w14:textId="4CE35956" w:rsidR="00985726" w:rsidRPr="00704084" w:rsidRDefault="00C13AEC" w:rsidP="00B303F7">
      <w:pPr>
        <w:spacing w:before="240" w:after="240"/>
        <w:jc w:val="center"/>
        <w:rPr>
          <w:b/>
          <w:caps/>
          <w:lang w:val="fr-FR"/>
        </w:rPr>
      </w:pPr>
      <w:r w:rsidRPr="00704084">
        <w:rPr>
          <w:b/>
          <w:lang w:val="fr-FR"/>
        </w:rPr>
        <w:t>Projet de décision présenté par le président</w:t>
      </w:r>
      <w:r w:rsidR="00370CF3" w:rsidRPr="00704084">
        <w:rPr>
          <w:b/>
          <w:lang w:val="fr-FR"/>
        </w:rPr>
        <w:t xml:space="preserve"> du groupe de travail II</w:t>
      </w:r>
    </w:p>
    <w:p w14:paraId="131FA82B" w14:textId="77777777" w:rsidR="00C03F8E" w:rsidRPr="00704084" w:rsidRDefault="00D36E75" w:rsidP="00576225">
      <w:pPr>
        <w:shd w:val="clear" w:color="auto" w:fill="FFFFFF" w:themeFill="background1"/>
        <w:spacing w:before="120" w:after="120"/>
        <w:ind w:firstLine="720"/>
        <w:rPr>
          <w:i/>
          <w:iCs/>
          <w:szCs w:val="22"/>
          <w:lang w:val="fr-FR"/>
        </w:rPr>
      </w:pPr>
      <w:r w:rsidRPr="00704084">
        <w:rPr>
          <w:i/>
          <w:iCs/>
          <w:kern w:val="22"/>
          <w:szCs w:val="22"/>
          <w:lang w:val="fr-FR"/>
        </w:rPr>
        <w:t>La Conférence des Parties siégeant en tant que réunion des Parties au Protocole de Cartagena sur la prévention des risques biotechnologiques</w:t>
      </w:r>
      <w:r w:rsidRPr="00704084">
        <w:rPr>
          <w:i/>
          <w:iCs/>
          <w:szCs w:val="22"/>
          <w:lang w:val="fr-FR"/>
        </w:rPr>
        <w:t>,</w:t>
      </w:r>
    </w:p>
    <w:p w14:paraId="131FA82C" w14:textId="77777777" w:rsidR="00633D52" w:rsidRPr="00704084" w:rsidRDefault="00D36E75" w:rsidP="00633D52">
      <w:pPr>
        <w:spacing w:before="120" w:after="120"/>
        <w:ind w:firstLine="720"/>
        <w:rPr>
          <w:rFonts w:asciiTheme="majorBidi" w:hAnsiTheme="majorBidi" w:cstheme="majorBidi"/>
          <w:lang w:val="fr-FR"/>
        </w:rPr>
      </w:pPr>
      <w:r w:rsidRPr="00704084">
        <w:rPr>
          <w:rFonts w:asciiTheme="majorBidi" w:hAnsiTheme="majorBidi" w:cstheme="majorBidi"/>
          <w:i/>
          <w:iCs/>
          <w:lang w:val="fr-FR"/>
        </w:rPr>
        <w:t xml:space="preserve">Reconnaissant </w:t>
      </w:r>
      <w:r w:rsidRPr="00704084">
        <w:rPr>
          <w:rFonts w:asciiTheme="majorBidi" w:hAnsiTheme="majorBidi" w:cstheme="majorBidi"/>
          <w:iCs/>
          <w:lang w:val="fr-FR"/>
        </w:rPr>
        <w:t>l</w:t>
      </w:r>
      <w:r w:rsidR="004645B4" w:rsidRPr="00704084">
        <w:rPr>
          <w:rFonts w:asciiTheme="majorBidi" w:hAnsiTheme="majorBidi" w:cstheme="majorBidi"/>
          <w:iCs/>
          <w:lang w:val="fr-FR"/>
        </w:rPr>
        <w:t>’</w:t>
      </w:r>
      <w:r w:rsidRPr="00704084">
        <w:rPr>
          <w:rFonts w:asciiTheme="majorBidi" w:hAnsiTheme="majorBidi" w:cstheme="majorBidi"/>
          <w:iCs/>
          <w:lang w:val="fr-FR"/>
        </w:rPr>
        <w:t>utilité du cadre et plan d</w:t>
      </w:r>
      <w:r w:rsidR="004645B4" w:rsidRPr="00704084">
        <w:rPr>
          <w:rFonts w:asciiTheme="majorBidi" w:hAnsiTheme="majorBidi" w:cstheme="majorBidi"/>
          <w:iCs/>
          <w:lang w:val="fr-FR"/>
        </w:rPr>
        <w:t>’</w:t>
      </w:r>
      <w:r w:rsidRPr="00704084">
        <w:rPr>
          <w:rFonts w:asciiTheme="majorBidi" w:hAnsiTheme="majorBidi" w:cstheme="majorBidi"/>
          <w:iCs/>
          <w:lang w:val="fr-FR"/>
        </w:rPr>
        <w:t>action pour le renforcement des capacités pour l</w:t>
      </w:r>
      <w:r w:rsidR="004645B4" w:rsidRPr="00704084">
        <w:rPr>
          <w:rFonts w:asciiTheme="majorBidi" w:hAnsiTheme="majorBidi" w:cstheme="majorBidi"/>
          <w:iCs/>
          <w:lang w:val="fr-FR"/>
        </w:rPr>
        <w:t>’</w:t>
      </w:r>
      <w:r w:rsidRPr="00704084">
        <w:rPr>
          <w:rFonts w:asciiTheme="majorBidi" w:hAnsiTheme="majorBidi" w:cstheme="majorBidi"/>
          <w:iCs/>
          <w:lang w:val="fr-FR"/>
        </w:rPr>
        <w:t>application effective du Protocole de Cartagena,</w:t>
      </w:r>
      <w:r w:rsidRPr="00704084">
        <w:rPr>
          <w:rStyle w:val="FootnoteReference"/>
          <w:rFonts w:asciiTheme="majorBidi" w:hAnsiTheme="majorBidi" w:cstheme="majorBidi"/>
          <w:lang w:val="fr-FR"/>
        </w:rPr>
        <w:footnoteReference w:id="1"/>
      </w:r>
    </w:p>
    <w:p w14:paraId="131FA82D" w14:textId="77777777" w:rsidR="00633D52" w:rsidRPr="00704084" w:rsidRDefault="00D36E75" w:rsidP="00633D52">
      <w:pPr>
        <w:spacing w:before="120" w:after="120"/>
        <w:ind w:firstLine="720"/>
        <w:rPr>
          <w:rFonts w:asciiTheme="majorBidi" w:hAnsiTheme="majorBidi" w:cstheme="majorBidi"/>
          <w:lang w:val="fr-FR"/>
        </w:rPr>
      </w:pPr>
      <w:r w:rsidRPr="00704084">
        <w:rPr>
          <w:i/>
          <w:iCs/>
          <w:kern w:val="22"/>
          <w:lang w:val="fr-FR"/>
        </w:rPr>
        <w:t>Rappelant</w:t>
      </w:r>
      <w:r w:rsidRPr="00704084">
        <w:rPr>
          <w:kern w:val="22"/>
          <w:lang w:val="fr-FR"/>
        </w:rPr>
        <w:t xml:space="preserve"> la décision CP</w:t>
      </w:r>
      <w:r w:rsidR="004645B4" w:rsidRPr="00704084">
        <w:rPr>
          <w:kern w:val="22"/>
          <w:lang w:val="fr-FR"/>
        </w:rPr>
        <w:noBreakHyphen/>
      </w:r>
      <w:r w:rsidRPr="00704084">
        <w:rPr>
          <w:kern w:val="22"/>
          <w:lang w:val="fr-FR"/>
        </w:rPr>
        <w:t>9/3, dans laquelle elle a reconnu la nécessité d</w:t>
      </w:r>
      <w:r w:rsidR="004645B4" w:rsidRPr="00704084">
        <w:rPr>
          <w:kern w:val="22"/>
          <w:lang w:val="fr-FR"/>
        </w:rPr>
        <w:t>’</w:t>
      </w:r>
      <w:r w:rsidRPr="00704084">
        <w:rPr>
          <w:kern w:val="22"/>
          <w:lang w:val="fr-FR"/>
        </w:rPr>
        <w:t>élaborer un plan d</w:t>
      </w:r>
      <w:r w:rsidR="004645B4" w:rsidRPr="00704084">
        <w:rPr>
          <w:kern w:val="22"/>
          <w:lang w:val="fr-FR"/>
        </w:rPr>
        <w:t>’</w:t>
      </w:r>
      <w:r w:rsidRPr="00704084">
        <w:rPr>
          <w:kern w:val="22"/>
          <w:lang w:val="fr-FR"/>
        </w:rPr>
        <w:t>action spécifique pour le renforcement des capacités en vue de l</w:t>
      </w:r>
      <w:r w:rsidR="004645B4" w:rsidRPr="00704084">
        <w:rPr>
          <w:kern w:val="22"/>
          <w:lang w:val="fr-FR"/>
        </w:rPr>
        <w:t>’</w:t>
      </w:r>
      <w:r w:rsidRPr="00704084">
        <w:rPr>
          <w:kern w:val="22"/>
          <w:lang w:val="fr-FR"/>
        </w:rPr>
        <w:t>application du Protocole de Cartagena et de son Protocole additionnel, compatible avec le plan de mise en œuvre du Protocole de Cartagena et complémentaire du cadre stratégique à long terme pour la création et le renforcement des capacités pour appuyer la mise en œuvre du cadre mondial de la biodiversité pour l</w:t>
      </w:r>
      <w:r w:rsidR="004645B4" w:rsidRPr="00704084">
        <w:rPr>
          <w:kern w:val="22"/>
          <w:lang w:val="fr-FR"/>
        </w:rPr>
        <w:t>’</w:t>
      </w:r>
      <w:r w:rsidRPr="00704084">
        <w:rPr>
          <w:kern w:val="22"/>
          <w:lang w:val="fr-FR"/>
        </w:rPr>
        <w:t>après</w:t>
      </w:r>
      <w:r w:rsidR="004645B4" w:rsidRPr="00704084">
        <w:rPr>
          <w:kern w:val="22"/>
          <w:lang w:val="fr-FR"/>
        </w:rPr>
        <w:noBreakHyphen/>
      </w:r>
      <w:r w:rsidRPr="00704084">
        <w:rPr>
          <w:kern w:val="22"/>
          <w:lang w:val="fr-FR"/>
        </w:rPr>
        <w:t>2020</w:t>
      </w:r>
      <w:r w:rsidR="00CD7DDC" w:rsidRPr="00704084">
        <w:rPr>
          <w:kern w:val="22"/>
          <w:lang w:val="fr-FR"/>
        </w:rPr>
        <w:t>,</w:t>
      </w:r>
    </w:p>
    <w:p w14:paraId="131FA82E" w14:textId="77777777" w:rsidR="00CD7DDC" w:rsidRPr="00704084" w:rsidRDefault="00CD7DDC" w:rsidP="00CD7DDC">
      <w:pPr>
        <w:pStyle w:val="ListParagraph"/>
        <w:autoSpaceDE w:val="0"/>
        <w:autoSpaceDN w:val="0"/>
        <w:adjustRightInd w:val="0"/>
        <w:ind w:left="0" w:firstLine="720"/>
        <w:contextualSpacing w:val="0"/>
        <w:rPr>
          <w:kern w:val="22"/>
          <w:lang w:val="fr-FR"/>
        </w:rPr>
      </w:pPr>
      <w:r w:rsidRPr="00704084">
        <w:rPr>
          <w:i/>
          <w:iCs/>
          <w:kern w:val="22"/>
          <w:lang w:val="fr-FR"/>
        </w:rPr>
        <w:t>Rappelant également</w:t>
      </w:r>
      <w:r w:rsidRPr="00704084">
        <w:rPr>
          <w:kern w:val="22"/>
          <w:lang w:val="fr-FR"/>
        </w:rPr>
        <w:t xml:space="preserve"> la décision CP</w:t>
      </w:r>
      <w:r w:rsidR="004645B4" w:rsidRPr="00704084">
        <w:rPr>
          <w:kern w:val="22"/>
          <w:lang w:val="fr-FR"/>
        </w:rPr>
        <w:noBreakHyphen/>
      </w:r>
      <w:r w:rsidRPr="00704084">
        <w:rPr>
          <w:kern w:val="22"/>
          <w:lang w:val="fr-FR"/>
        </w:rPr>
        <w:t>9/7, dans laquelle elle a décidé d</w:t>
      </w:r>
      <w:r w:rsidR="004645B4" w:rsidRPr="00704084">
        <w:rPr>
          <w:kern w:val="22"/>
          <w:lang w:val="fr-FR"/>
        </w:rPr>
        <w:t>’</w:t>
      </w:r>
      <w:r w:rsidRPr="00704084">
        <w:rPr>
          <w:kern w:val="22"/>
          <w:lang w:val="fr-FR"/>
        </w:rPr>
        <w:t>élaborer un plan de mise en œuvre du Protocole de Cartagena basé sur le cadre mondial de la biodiversité pour l</w:t>
      </w:r>
      <w:r w:rsidR="004645B4" w:rsidRPr="00704084">
        <w:rPr>
          <w:kern w:val="22"/>
          <w:lang w:val="fr-FR"/>
        </w:rPr>
        <w:t>’</w:t>
      </w:r>
      <w:r w:rsidRPr="00704084">
        <w:rPr>
          <w:kern w:val="22"/>
          <w:lang w:val="fr-FR"/>
        </w:rPr>
        <w:t>après</w:t>
      </w:r>
      <w:r w:rsidR="004645B4" w:rsidRPr="00704084">
        <w:rPr>
          <w:kern w:val="22"/>
          <w:lang w:val="fr-FR"/>
        </w:rPr>
        <w:noBreakHyphen/>
      </w:r>
      <w:r w:rsidRPr="00704084">
        <w:rPr>
          <w:kern w:val="22"/>
          <w:lang w:val="fr-FR"/>
        </w:rPr>
        <w:t>2020 et complémentaire de celui</w:t>
      </w:r>
      <w:r w:rsidR="004645B4" w:rsidRPr="00704084">
        <w:rPr>
          <w:kern w:val="22"/>
          <w:lang w:val="fr-FR"/>
        </w:rPr>
        <w:noBreakHyphen/>
      </w:r>
      <w:r w:rsidRPr="00704084">
        <w:rPr>
          <w:kern w:val="22"/>
          <w:lang w:val="fr-FR"/>
        </w:rPr>
        <w:t>ci,</w:t>
      </w:r>
    </w:p>
    <w:p w14:paraId="131FA82F" w14:textId="77777777" w:rsidR="00CD7DDC" w:rsidRPr="00704084" w:rsidRDefault="00CD7DDC" w:rsidP="00CD7DDC">
      <w:pPr>
        <w:ind w:firstLine="720"/>
        <w:rPr>
          <w:rFonts w:asciiTheme="majorBidi" w:hAnsiTheme="majorBidi" w:cstheme="majorBidi"/>
          <w:lang w:val="fr-FR"/>
        </w:rPr>
      </w:pPr>
      <w:r w:rsidRPr="00704084">
        <w:rPr>
          <w:i/>
          <w:iCs/>
          <w:kern w:val="22"/>
          <w:lang w:val="fr-FR"/>
        </w:rPr>
        <w:t>Accueillant avec satisfaction</w:t>
      </w:r>
      <w:r w:rsidRPr="00704084">
        <w:rPr>
          <w:kern w:val="22"/>
          <w:lang w:val="fr-FR"/>
        </w:rPr>
        <w:t xml:space="preserve"> la contribution du Groupe de liaison sur le Protocole de Cartagena à l</w:t>
      </w:r>
      <w:r w:rsidR="004645B4" w:rsidRPr="00704084">
        <w:rPr>
          <w:kern w:val="22"/>
          <w:lang w:val="fr-FR"/>
        </w:rPr>
        <w:t>’</w:t>
      </w:r>
      <w:r w:rsidRPr="00704084">
        <w:rPr>
          <w:kern w:val="22"/>
          <w:lang w:val="fr-FR"/>
        </w:rPr>
        <w:t>élaboration du plan d</w:t>
      </w:r>
      <w:r w:rsidR="004645B4" w:rsidRPr="00704084">
        <w:rPr>
          <w:kern w:val="22"/>
          <w:lang w:val="fr-FR"/>
        </w:rPr>
        <w:t>’</w:t>
      </w:r>
      <w:r w:rsidRPr="00704084">
        <w:rPr>
          <w:kern w:val="22"/>
          <w:lang w:val="fr-FR"/>
        </w:rPr>
        <w:t>action pour le renforcement des capacités, et l</w:t>
      </w:r>
      <w:r w:rsidR="004645B4" w:rsidRPr="00704084">
        <w:rPr>
          <w:kern w:val="22"/>
          <w:lang w:val="fr-FR"/>
        </w:rPr>
        <w:t>’</w:t>
      </w:r>
      <w:r w:rsidRPr="00704084">
        <w:rPr>
          <w:kern w:val="22"/>
          <w:lang w:val="fr-FR"/>
        </w:rPr>
        <w:t>examen par l</w:t>
      </w:r>
      <w:r w:rsidR="004645B4" w:rsidRPr="00704084">
        <w:rPr>
          <w:kern w:val="22"/>
          <w:lang w:val="fr-FR"/>
        </w:rPr>
        <w:t>’</w:t>
      </w:r>
      <w:r w:rsidRPr="00704084">
        <w:rPr>
          <w:kern w:val="22"/>
          <w:lang w:val="fr-FR"/>
        </w:rPr>
        <w:t>Organe subsidiaire chargé de l</w:t>
      </w:r>
      <w:r w:rsidR="004645B4" w:rsidRPr="00704084">
        <w:rPr>
          <w:kern w:val="22"/>
          <w:lang w:val="fr-FR"/>
        </w:rPr>
        <w:t>’</w:t>
      </w:r>
      <w:r w:rsidRPr="00704084">
        <w:rPr>
          <w:kern w:val="22"/>
          <w:lang w:val="fr-FR"/>
        </w:rPr>
        <w:t>application</w:t>
      </w:r>
      <w:r w:rsidRPr="00704084">
        <w:rPr>
          <w:rFonts w:asciiTheme="majorBidi" w:hAnsiTheme="majorBidi" w:cstheme="majorBidi"/>
          <w:lang w:val="fr-FR"/>
        </w:rPr>
        <w:t xml:space="preserve"> à sa troisième réunion,</w:t>
      </w:r>
    </w:p>
    <w:p w14:paraId="131FA830" w14:textId="5003B44B" w:rsidR="00CD7DDC" w:rsidRPr="00704084" w:rsidRDefault="00CD7DDC" w:rsidP="00CD7DDC">
      <w:pPr>
        <w:ind w:firstLine="720"/>
        <w:rPr>
          <w:rFonts w:asciiTheme="majorBidi" w:hAnsiTheme="majorBidi" w:cstheme="majorBidi"/>
          <w:lang w:val="fr-FR"/>
        </w:rPr>
      </w:pPr>
      <w:r w:rsidRPr="00704084">
        <w:rPr>
          <w:rFonts w:asciiTheme="majorBidi" w:hAnsiTheme="majorBidi" w:cstheme="majorBidi"/>
          <w:i/>
          <w:lang w:val="fr-FR"/>
        </w:rPr>
        <w:t xml:space="preserve">Reconnaissant </w:t>
      </w:r>
      <w:r w:rsidRPr="00704084">
        <w:rPr>
          <w:rFonts w:asciiTheme="majorBidi" w:hAnsiTheme="majorBidi" w:cstheme="majorBidi"/>
          <w:lang w:val="fr-FR"/>
        </w:rPr>
        <w:t>l</w:t>
      </w:r>
      <w:r w:rsidR="004645B4" w:rsidRPr="00704084">
        <w:rPr>
          <w:rFonts w:asciiTheme="majorBidi" w:hAnsiTheme="majorBidi" w:cstheme="majorBidi"/>
          <w:lang w:val="fr-FR"/>
        </w:rPr>
        <w:t>’</w:t>
      </w:r>
      <w:r w:rsidRPr="00704084">
        <w:rPr>
          <w:rFonts w:asciiTheme="majorBidi" w:hAnsiTheme="majorBidi" w:cstheme="majorBidi"/>
          <w:lang w:val="fr-FR"/>
        </w:rPr>
        <w:t xml:space="preserve">intérêt présenté par le Protocole, son plan de mise en œuvre et le plan </w:t>
      </w:r>
      <w:r w:rsidR="00C50BA8" w:rsidRPr="00704084">
        <w:rPr>
          <w:rFonts w:asciiTheme="majorBidi" w:hAnsiTheme="majorBidi" w:cstheme="majorBidi"/>
          <w:lang w:val="fr-FR"/>
        </w:rPr>
        <w:t>d’action pour</w:t>
      </w:r>
      <w:r w:rsidRPr="00704084">
        <w:rPr>
          <w:rFonts w:asciiTheme="majorBidi" w:hAnsiTheme="majorBidi" w:cstheme="majorBidi"/>
          <w:lang w:val="fr-FR"/>
        </w:rPr>
        <w:t xml:space="preserve"> le renforcement des capacités, en tant que plans indépendants mais interconnectés, pour atteindre les objectifs de la Convention sur la diversité biologique,</w:t>
      </w:r>
    </w:p>
    <w:p w14:paraId="131FA831" w14:textId="406B08F6" w:rsidR="00633D52" w:rsidRPr="00704084" w:rsidRDefault="00CD7DDC" w:rsidP="00CD7DDC">
      <w:pPr>
        <w:spacing w:before="120" w:after="120"/>
        <w:ind w:firstLine="720"/>
        <w:rPr>
          <w:rFonts w:asciiTheme="majorBidi" w:hAnsiTheme="majorBidi" w:cstheme="majorBidi"/>
          <w:spacing w:val="-2"/>
          <w:lang w:val="fr-FR"/>
        </w:rPr>
      </w:pPr>
      <w:r w:rsidRPr="00704084">
        <w:rPr>
          <w:rFonts w:asciiTheme="majorBidi" w:hAnsiTheme="majorBidi" w:cstheme="majorBidi"/>
          <w:i/>
          <w:spacing w:val="-2"/>
          <w:lang w:val="fr-FR"/>
        </w:rPr>
        <w:t xml:space="preserve">Reconnaissant </w:t>
      </w:r>
      <w:r w:rsidRPr="00704084">
        <w:rPr>
          <w:rFonts w:asciiTheme="majorBidi" w:hAnsiTheme="majorBidi" w:cstheme="majorBidi"/>
          <w:spacing w:val="-2"/>
          <w:lang w:val="fr-FR"/>
        </w:rPr>
        <w:t>la nécessité d</w:t>
      </w:r>
      <w:r w:rsidR="004645B4" w:rsidRPr="00704084">
        <w:rPr>
          <w:rFonts w:asciiTheme="majorBidi" w:hAnsiTheme="majorBidi" w:cstheme="majorBidi"/>
          <w:spacing w:val="-2"/>
          <w:lang w:val="fr-FR"/>
        </w:rPr>
        <w:t>’</w:t>
      </w:r>
      <w:r w:rsidRPr="00704084">
        <w:rPr>
          <w:rFonts w:asciiTheme="majorBidi" w:hAnsiTheme="majorBidi" w:cstheme="majorBidi"/>
          <w:spacing w:val="-2"/>
          <w:lang w:val="fr-FR"/>
        </w:rPr>
        <w:t>établir régulièrement des priorités pour planifier et programmer les travaux à entreprendre pendant la période du plan d</w:t>
      </w:r>
      <w:r w:rsidR="004645B4" w:rsidRPr="00704084">
        <w:rPr>
          <w:rFonts w:asciiTheme="majorBidi" w:hAnsiTheme="majorBidi" w:cstheme="majorBidi"/>
          <w:spacing w:val="-2"/>
          <w:lang w:val="fr-FR"/>
        </w:rPr>
        <w:t>’</w:t>
      </w:r>
      <w:r w:rsidRPr="00704084">
        <w:rPr>
          <w:rFonts w:asciiTheme="majorBidi" w:hAnsiTheme="majorBidi" w:cstheme="majorBidi"/>
          <w:spacing w:val="-2"/>
          <w:lang w:val="fr-FR"/>
        </w:rPr>
        <w:t>action pour le renforcement des capacités,</w:t>
      </w:r>
    </w:p>
    <w:p w14:paraId="65439384" w14:textId="4C0AD1CE" w:rsidR="003C7E5C" w:rsidRPr="00704084" w:rsidRDefault="003C7E5C" w:rsidP="00CD7DDC">
      <w:pPr>
        <w:spacing w:before="120" w:after="120"/>
        <w:ind w:firstLine="720"/>
        <w:rPr>
          <w:rFonts w:asciiTheme="majorBidi" w:hAnsiTheme="majorBidi" w:cstheme="majorBidi"/>
          <w:spacing w:val="-2"/>
          <w:lang w:val="fr-FR"/>
        </w:rPr>
      </w:pPr>
      <w:r w:rsidRPr="00704084">
        <w:rPr>
          <w:rFonts w:asciiTheme="majorBidi" w:hAnsiTheme="majorBidi" w:cstheme="majorBidi"/>
          <w:i/>
          <w:iCs/>
          <w:spacing w:val="-2"/>
          <w:lang w:val="fr-FR"/>
        </w:rPr>
        <w:t>Rappelant</w:t>
      </w:r>
      <w:r w:rsidRPr="00704084">
        <w:rPr>
          <w:rFonts w:asciiTheme="majorBidi" w:hAnsiTheme="majorBidi" w:cstheme="majorBidi"/>
          <w:spacing w:val="-2"/>
          <w:lang w:val="fr-FR"/>
        </w:rPr>
        <w:t xml:space="preserve"> la décision CP-10/-- sur les mécanismes de financement et les ressources,</w:t>
      </w:r>
    </w:p>
    <w:p w14:paraId="131FA832" w14:textId="0C6BA3D7" w:rsidR="00633D52" w:rsidRPr="00704084" w:rsidRDefault="00633D52" w:rsidP="00633D52">
      <w:pPr>
        <w:spacing w:before="120" w:after="120"/>
        <w:ind w:firstLine="720"/>
        <w:rPr>
          <w:rFonts w:asciiTheme="majorBidi" w:hAnsiTheme="majorBidi" w:cstheme="majorBidi"/>
          <w:lang w:val="fr-FR"/>
        </w:rPr>
      </w:pPr>
      <w:r w:rsidRPr="00704084">
        <w:rPr>
          <w:rFonts w:asciiTheme="majorBidi" w:hAnsiTheme="majorBidi" w:cstheme="majorBidi"/>
          <w:lang w:val="fr-FR"/>
        </w:rPr>
        <w:lastRenderedPageBreak/>
        <w:t>1.</w:t>
      </w:r>
      <w:r w:rsidRPr="00704084">
        <w:rPr>
          <w:rFonts w:asciiTheme="majorBidi" w:hAnsiTheme="majorBidi" w:cstheme="majorBidi"/>
          <w:lang w:val="fr-FR"/>
        </w:rPr>
        <w:tab/>
      </w:r>
      <w:r w:rsidR="00670AE5" w:rsidRPr="00704084">
        <w:rPr>
          <w:rFonts w:asciiTheme="majorBidi" w:hAnsiTheme="majorBidi" w:cstheme="majorBidi"/>
          <w:i/>
          <w:iCs/>
          <w:lang w:val="fr-FR"/>
        </w:rPr>
        <w:t xml:space="preserve">Adopte </w:t>
      </w:r>
      <w:r w:rsidR="00670AE5" w:rsidRPr="00704084">
        <w:rPr>
          <w:rFonts w:asciiTheme="majorBidi" w:hAnsiTheme="majorBidi" w:cstheme="majorBidi"/>
          <w:lang w:val="fr-FR"/>
        </w:rPr>
        <w:t>le plan d</w:t>
      </w:r>
      <w:r w:rsidR="004645B4" w:rsidRPr="00704084">
        <w:rPr>
          <w:rFonts w:asciiTheme="majorBidi" w:hAnsiTheme="majorBidi" w:cstheme="majorBidi"/>
          <w:lang w:val="fr-FR"/>
        </w:rPr>
        <w:t>’</w:t>
      </w:r>
      <w:r w:rsidR="00670AE5" w:rsidRPr="00704084">
        <w:rPr>
          <w:rFonts w:asciiTheme="majorBidi" w:hAnsiTheme="majorBidi" w:cstheme="majorBidi"/>
          <w:lang w:val="fr-FR"/>
        </w:rPr>
        <w:t>action pour le renforcement des capacités, tel qu</w:t>
      </w:r>
      <w:r w:rsidR="004645B4" w:rsidRPr="00704084">
        <w:rPr>
          <w:rFonts w:asciiTheme="majorBidi" w:hAnsiTheme="majorBidi" w:cstheme="majorBidi"/>
          <w:lang w:val="fr-FR"/>
        </w:rPr>
        <w:t>’</w:t>
      </w:r>
      <w:r w:rsidR="00670AE5" w:rsidRPr="00704084">
        <w:rPr>
          <w:rFonts w:asciiTheme="majorBidi" w:hAnsiTheme="majorBidi" w:cstheme="majorBidi"/>
          <w:lang w:val="fr-FR"/>
        </w:rPr>
        <w:t>il figure à l</w:t>
      </w:r>
      <w:r w:rsidR="004645B4" w:rsidRPr="00704084">
        <w:rPr>
          <w:rFonts w:asciiTheme="majorBidi" w:hAnsiTheme="majorBidi" w:cstheme="majorBidi"/>
          <w:lang w:val="fr-FR"/>
        </w:rPr>
        <w:t>’</w:t>
      </w:r>
      <w:r w:rsidR="00670AE5" w:rsidRPr="00704084">
        <w:rPr>
          <w:rFonts w:asciiTheme="majorBidi" w:hAnsiTheme="majorBidi" w:cstheme="majorBidi"/>
          <w:lang w:val="fr-FR"/>
        </w:rPr>
        <w:t xml:space="preserve">annexe à la présente </w:t>
      </w:r>
      <w:r w:rsidR="003D27B5" w:rsidRPr="00704084">
        <w:rPr>
          <w:rFonts w:asciiTheme="majorBidi" w:hAnsiTheme="majorBidi" w:cstheme="majorBidi"/>
          <w:lang w:val="fr-FR"/>
        </w:rPr>
        <w:t>décision ;</w:t>
      </w:r>
    </w:p>
    <w:p w14:paraId="131FA833" w14:textId="4483D8BD" w:rsidR="00633D52" w:rsidRPr="00704084" w:rsidRDefault="00633D52" w:rsidP="00633D52">
      <w:pPr>
        <w:spacing w:before="120" w:after="120"/>
        <w:ind w:firstLine="720"/>
        <w:rPr>
          <w:rFonts w:asciiTheme="majorBidi" w:hAnsiTheme="majorBidi" w:cstheme="majorBidi"/>
          <w:lang w:val="fr-FR"/>
        </w:rPr>
      </w:pPr>
      <w:r w:rsidRPr="00704084">
        <w:rPr>
          <w:rFonts w:asciiTheme="majorBidi" w:hAnsiTheme="majorBidi" w:cstheme="majorBidi"/>
          <w:lang w:val="fr-FR"/>
        </w:rPr>
        <w:t>2.</w:t>
      </w:r>
      <w:r w:rsidRPr="00704084">
        <w:rPr>
          <w:rFonts w:asciiTheme="majorBidi" w:hAnsiTheme="majorBidi" w:cstheme="majorBidi"/>
          <w:lang w:val="fr-FR"/>
        </w:rPr>
        <w:tab/>
      </w:r>
      <w:r w:rsidR="00670AE5" w:rsidRPr="00704084">
        <w:rPr>
          <w:rFonts w:asciiTheme="majorBidi" w:hAnsiTheme="majorBidi" w:cstheme="majorBidi"/>
          <w:i/>
          <w:lang w:val="fr-FR"/>
        </w:rPr>
        <w:t>Accueille avec satisfaction</w:t>
      </w:r>
      <w:r w:rsidR="00670AE5" w:rsidRPr="00704084">
        <w:rPr>
          <w:rFonts w:asciiTheme="majorBidi" w:hAnsiTheme="majorBidi" w:cstheme="majorBidi"/>
          <w:lang w:val="fr-FR"/>
        </w:rPr>
        <w:t xml:space="preserve"> le cadre stratégique à long terme pour la création et le renforcement des capacités adopté dans la décision15/</w:t>
      </w:r>
      <w:r w:rsidR="004645B4" w:rsidRPr="00704084">
        <w:rPr>
          <w:rFonts w:asciiTheme="majorBidi" w:hAnsiTheme="majorBidi" w:cstheme="majorBidi"/>
          <w:lang w:val="fr-FR"/>
        </w:rPr>
        <w:noBreakHyphen/>
      </w:r>
      <w:r w:rsidR="003D27B5" w:rsidRPr="00704084">
        <w:rPr>
          <w:rFonts w:asciiTheme="majorBidi" w:hAnsiTheme="majorBidi" w:cstheme="majorBidi"/>
          <w:lang w:val="fr-FR"/>
        </w:rPr>
        <w:noBreakHyphen/>
        <w:t xml:space="preserve"> ;</w:t>
      </w:r>
    </w:p>
    <w:p w14:paraId="131FA834" w14:textId="66D07730" w:rsidR="00633D52" w:rsidRPr="00704084" w:rsidRDefault="00633D52" w:rsidP="00633D52">
      <w:pPr>
        <w:spacing w:before="120" w:after="120"/>
        <w:ind w:firstLine="720"/>
        <w:rPr>
          <w:rFonts w:asciiTheme="majorBidi" w:hAnsiTheme="majorBidi" w:cstheme="majorBidi"/>
          <w:i/>
          <w:lang w:val="fr-FR"/>
        </w:rPr>
      </w:pPr>
      <w:r w:rsidRPr="00704084">
        <w:rPr>
          <w:rFonts w:asciiTheme="majorBidi" w:hAnsiTheme="majorBidi" w:cstheme="majorBidi"/>
          <w:lang w:val="fr-FR"/>
        </w:rPr>
        <w:t>3.</w:t>
      </w:r>
      <w:r w:rsidRPr="00704084">
        <w:rPr>
          <w:rFonts w:asciiTheme="majorBidi" w:hAnsiTheme="majorBidi" w:cstheme="majorBidi"/>
          <w:lang w:val="fr-FR"/>
        </w:rPr>
        <w:tab/>
      </w:r>
      <w:r w:rsidR="00992F89" w:rsidRPr="00704084">
        <w:rPr>
          <w:rFonts w:asciiTheme="majorBidi" w:hAnsiTheme="majorBidi" w:cstheme="majorBidi"/>
          <w:i/>
          <w:iCs/>
          <w:lang w:val="fr-FR"/>
        </w:rPr>
        <w:t xml:space="preserve">Reconnaît </w:t>
      </w:r>
      <w:r w:rsidR="00992F89" w:rsidRPr="00704084">
        <w:rPr>
          <w:rFonts w:asciiTheme="majorBidi" w:hAnsiTheme="majorBidi" w:cstheme="majorBidi"/>
          <w:iCs/>
          <w:lang w:val="fr-FR"/>
        </w:rPr>
        <w:t>le caractère complémentaire du plan d</w:t>
      </w:r>
      <w:r w:rsidR="004645B4" w:rsidRPr="00704084">
        <w:rPr>
          <w:rFonts w:asciiTheme="majorBidi" w:hAnsiTheme="majorBidi" w:cstheme="majorBidi"/>
          <w:iCs/>
          <w:lang w:val="fr-FR"/>
        </w:rPr>
        <w:t>’</w:t>
      </w:r>
      <w:r w:rsidR="00992F89" w:rsidRPr="00704084">
        <w:rPr>
          <w:rFonts w:asciiTheme="majorBidi" w:hAnsiTheme="majorBidi" w:cstheme="majorBidi"/>
          <w:iCs/>
          <w:lang w:val="fr-FR"/>
        </w:rPr>
        <w:t xml:space="preserve">action pour le renforcement des capacités et du cadre stratégique à long terme pour la création et le renforcement des </w:t>
      </w:r>
      <w:r w:rsidR="003D27B5" w:rsidRPr="00704084">
        <w:rPr>
          <w:rFonts w:asciiTheme="majorBidi" w:hAnsiTheme="majorBidi" w:cstheme="majorBidi"/>
          <w:iCs/>
          <w:lang w:val="fr-FR"/>
        </w:rPr>
        <w:t>capacités ;</w:t>
      </w:r>
    </w:p>
    <w:p w14:paraId="131FA835" w14:textId="0E2337C8" w:rsidR="00633D52" w:rsidRPr="00704084" w:rsidRDefault="00633D52" w:rsidP="00633D52">
      <w:pPr>
        <w:spacing w:before="120" w:after="120"/>
        <w:ind w:firstLine="720"/>
        <w:rPr>
          <w:rFonts w:asciiTheme="majorBidi" w:hAnsiTheme="majorBidi" w:cstheme="majorBidi"/>
          <w:lang w:val="fr-FR"/>
        </w:rPr>
      </w:pPr>
      <w:r w:rsidRPr="00704084">
        <w:rPr>
          <w:rFonts w:asciiTheme="majorBidi" w:hAnsiTheme="majorBidi" w:cstheme="majorBidi"/>
          <w:lang w:val="fr-FR"/>
        </w:rPr>
        <w:t>4.</w:t>
      </w:r>
      <w:r w:rsidRPr="00704084">
        <w:rPr>
          <w:rFonts w:asciiTheme="majorBidi" w:hAnsiTheme="majorBidi" w:cstheme="majorBidi"/>
          <w:lang w:val="fr-FR"/>
        </w:rPr>
        <w:tab/>
      </w:r>
      <w:r w:rsidR="00A91C51" w:rsidRPr="00704084">
        <w:rPr>
          <w:i/>
          <w:iCs/>
          <w:kern w:val="22"/>
          <w:lang w:val="fr-FR"/>
        </w:rPr>
        <w:t xml:space="preserve">Exhorte </w:t>
      </w:r>
      <w:r w:rsidR="00A91C51" w:rsidRPr="00704084">
        <w:rPr>
          <w:kern w:val="22"/>
          <w:lang w:val="fr-FR"/>
        </w:rPr>
        <w:t xml:space="preserve">les Parties et </w:t>
      </w:r>
      <w:r w:rsidR="00A91C51" w:rsidRPr="00704084">
        <w:rPr>
          <w:iCs/>
          <w:kern w:val="22"/>
          <w:lang w:val="fr-FR"/>
        </w:rPr>
        <w:t>invite</w:t>
      </w:r>
      <w:r w:rsidR="00A91C51" w:rsidRPr="00704084">
        <w:rPr>
          <w:i/>
          <w:iCs/>
          <w:kern w:val="22"/>
          <w:lang w:val="fr-FR"/>
        </w:rPr>
        <w:t xml:space="preserve"> </w:t>
      </w:r>
      <w:r w:rsidR="00A91C51" w:rsidRPr="00704084">
        <w:rPr>
          <w:kern w:val="22"/>
          <w:lang w:val="fr-FR"/>
        </w:rPr>
        <w:t>les autres gouvernements à examiner et à harmoniser, selon qu</w:t>
      </w:r>
      <w:r w:rsidR="004645B4" w:rsidRPr="00704084">
        <w:rPr>
          <w:kern w:val="22"/>
          <w:lang w:val="fr-FR"/>
        </w:rPr>
        <w:t>’</w:t>
      </w:r>
      <w:r w:rsidR="00A91C51" w:rsidRPr="00704084">
        <w:rPr>
          <w:kern w:val="22"/>
          <w:lang w:val="fr-FR"/>
        </w:rPr>
        <w:t>il convient, leurs plans d</w:t>
      </w:r>
      <w:r w:rsidR="004645B4" w:rsidRPr="00704084">
        <w:rPr>
          <w:kern w:val="22"/>
          <w:lang w:val="fr-FR"/>
        </w:rPr>
        <w:t>’</w:t>
      </w:r>
      <w:r w:rsidR="00A91C51" w:rsidRPr="00704084">
        <w:rPr>
          <w:kern w:val="22"/>
          <w:lang w:val="fr-FR"/>
        </w:rPr>
        <w:t>action et programmes nationaux relatifs à la mise en œuvre du Protocole, y compris leurs stratégies et plans d</w:t>
      </w:r>
      <w:r w:rsidR="004645B4" w:rsidRPr="00704084">
        <w:rPr>
          <w:kern w:val="22"/>
          <w:lang w:val="fr-FR"/>
        </w:rPr>
        <w:t>’</w:t>
      </w:r>
      <w:r w:rsidR="00A91C51" w:rsidRPr="00704084">
        <w:rPr>
          <w:kern w:val="22"/>
          <w:lang w:val="fr-FR"/>
        </w:rPr>
        <w:t>action nationaux pour la biodiversité, avec le plan d</w:t>
      </w:r>
      <w:r w:rsidR="004645B4" w:rsidRPr="00704084">
        <w:rPr>
          <w:kern w:val="22"/>
          <w:lang w:val="fr-FR"/>
        </w:rPr>
        <w:t>’</w:t>
      </w:r>
      <w:r w:rsidR="00A91C51" w:rsidRPr="00704084">
        <w:rPr>
          <w:kern w:val="22"/>
          <w:lang w:val="fr-FR"/>
        </w:rPr>
        <w:t xml:space="preserve">action pour le renforcement des </w:t>
      </w:r>
      <w:r w:rsidR="003D27B5" w:rsidRPr="00704084">
        <w:rPr>
          <w:kern w:val="22"/>
          <w:lang w:val="fr-FR"/>
        </w:rPr>
        <w:t>capacités</w:t>
      </w:r>
      <w:r w:rsidR="003D27B5" w:rsidRPr="00704084">
        <w:rPr>
          <w:rFonts w:asciiTheme="majorBidi" w:hAnsiTheme="majorBidi" w:cstheme="majorBidi"/>
          <w:lang w:val="fr-FR"/>
        </w:rPr>
        <w:t xml:space="preserve"> ;</w:t>
      </w:r>
    </w:p>
    <w:p w14:paraId="131FA838" w14:textId="2A3E1D39" w:rsidR="00633D52" w:rsidRPr="00704084" w:rsidRDefault="00196812" w:rsidP="0073776F">
      <w:pPr>
        <w:spacing w:before="120" w:after="120"/>
        <w:ind w:firstLine="720"/>
        <w:rPr>
          <w:rFonts w:asciiTheme="majorBidi" w:hAnsiTheme="majorBidi" w:cstheme="majorBidi"/>
          <w:szCs w:val="22"/>
          <w:lang w:val="fr-FR"/>
        </w:rPr>
      </w:pPr>
      <w:r w:rsidRPr="00704084">
        <w:rPr>
          <w:rFonts w:asciiTheme="majorBidi" w:hAnsiTheme="majorBidi" w:cstheme="majorBidi"/>
          <w:szCs w:val="22"/>
          <w:lang w:val="fr-FR"/>
        </w:rPr>
        <w:t>5</w:t>
      </w:r>
      <w:r w:rsidR="0073776F" w:rsidRPr="00704084">
        <w:rPr>
          <w:rFonts w:asciiTheme="majorBidi" w:hAnsiTheme="majorBidi" w:cstheme="majorBidi"/>
          <w:szCs w:val="22"/>
          <w:lang w:val="fr-FR"/>
        </w:rPr>
        <w:t>.</w:t>
      </w:r>
      <w:r w:rsidR="0073776F" w:rsidRPr="00704084">
        <w:rPr>
          <w:rFonts w:asciiTheme="majorBidi" w:hAnsiTheme="majorBidi" w:cstheme="majorBidi"/>
          <w:szCs w:val="22"/>
          <w:lang w:val="fr-FR"/>
        </w:rPr>
        <w:tab/>
      </w:r>
      <w:r w:rsidR="0073776F" w:rsidRPr="00704084">
        <w:rPr>
          <w:i/>
          <w:iCs/>
          <w:kern w:val="22"/>
          <w:lang w:val="fr-FR"/>
        </w:rPr>
        <w:t xml:space="preserve">Décide </w:t>
      </w:r>
      <w:r w:rsidR="0073776F" w:rsidRPr="00704084">
        <w:rPr>
          <w:kern w:val="22"/>
          <w:lang w:val="fr-FR"/>
        </w:rPr>
        <w:t>que les données de référence pour le plan d</w:t>
      </w:r>
      <w:r w:rsidR="004645B4" w:rsidRPr="00704084">
        <w:rPr>
          <w:kern w:val="22"/>
          <w:lang w:val="fr-FR"/>
        </w:rPr>
        <w:t>’</w:t>
      </w:r>
      <w:r w:rsidR="0073776F" w:rsidRPr="00704084">
        <w:rPr>
          <w:kern w:val="22"/>
          <w:lang w:val="fr-FR"/>
        </w:rPr>
        <w:t>action pour le renforcement des capacités comprendront des informations recueillies au cours du quatrième cycle d</w:t>
      </w:r>
      <w:r w:rsidR="004645B4" w:rsidRPr="00704084">
        <w:rPr>
          <w:kern w:val="22"/>
          <w:lang w:val="fr-FR"/>
        </w:rPr>
        <w:t>’</w:t>
      </w:r>
      <w:r w:rsidR="0073776F" w:rsidRPr="00704084">
        <w:rPr>
          <w:kern w:val="22"/>
          <w:lang w:val="fr-FR"/>
        </w:rPr>
        <w:t xml:space="preserve">établissement des </w:t>
      </w:r>
      <w:r w:rsidR="003D27B5" w:rsidRPr="00704084">
        <w:rPr>
          <w:kern w:val="22"/>
          <w:lang w:val="fr-FR"/>
        </w:rPr>
        <w:t>rapports ;</w:t>
      </w:r>
      <w:r w:rsidR="0073776F" w:rsidRPr="00704084">
        <w:rPr>
          <w:rStyle w:val="FootnoteReference"/>
          <w:rFonts w:asciiTheme="majorBidi" w:hAnsiTheme="majorBidi" w:cstheme="majorBidi"/>
          <w:szCs w:val="22"/>
          <w:lang w:val="fr-FR"/>
        </w:rPr>
        <w:footnoteReference w:id="2"/>
      </w:r>
      <w:r w:rsidR="0073776F" w:rsidRPr="00704084">
        <w:rPr>
          <w:kern w:val="22"/>
          <w:lang w:val="fr-FR"/>
        </w:rPr>
        <w:t xml:space="preserve"> </w:t>
      </w:r>
    </w:p>
    <w:p w14:paraId="131FA839" w14:textId="0E2A0EC9" w:rsidR="00633D52" w:rsidRPr="00704084" w:rsidRDefault="00196812" w:rsidP="00633D52">
      <w:pPr>
        <w:spacing w:before="120" w:after="120"/>
        <w:ind w:firstLine="720"/>
        <w:rPr>
          <w:rFonts w:asciiTheme="majorBidi" w:hAnsiTheme="majorBidi" w:cstheme="majorBidi"/>
          <w:lang w:val="fr-FR"/>
        </w:rPr>
      </w:pPr>
      <w:r w:rsidRPr="00704084">
        <w:rPr>
          <w:rFonts w:asciiTheme="majorBidi" w:hAnsiTheme="majorBidi" w:cstheme="majorBidi"/>
          <w:szCs w:val="22"/>
          <w:lang w:val="fr-FR"/>
        </w:rPr>
        <w:t>6</w:t>
      </w:r>
      <w:r w:rsidR="00633D52" w:rsidRPr="00704084">
        <w:rPr>
          <w:rFonts w:asciiTheme="majorBidi" w:hAnsiTheme="majorBidi" w:cstheme="majorBidi"/>
          <w:szCs w:val="22"/>
          <w:lang w:val="fr-FR"/>
        </w:rPr>
        <w:t>.</w:t>
      </w:r>
      <w:r w:rsidR="00633D52" w:rsidRPr="00704084">
        <w:rPr>
          <w:rFonts w:asciiTheme="majorBidi" w:hAnsiTheme="majorBidi" w:cstheme="majorBidi"/>
          <w:i/>
          <w:szCs w:val="22"/>
          <w:lang w:val="fr-FR"/>
        </w:rPr>
        <w:tab/>
      </w:r>
      <w:r w:rsidR="00697202" w:rsidRPr="00704084">
        <w:rPr>
          <w:rFonts w:asciiTheme="majorBidi" w:hAnsiTheme="majorBidi" w:cstheme="majorBidi"/>
          <w:i/>
          <w:szCs w:val="22"/>
          <w:lang w:val="fr-FR"/>
        </w:rPr>
        <w:t xml:space="preserve">Décide également </w:t>
      </w:r>
      <w:r w:rsidR="00697202" w:rsidRPr="00704084">
        <w:rPr>
          <w:rFonts w:asciiTheme="majorBidi" w:hAnsiTheme="majorBidi" w:cstheme="majorBidi"/>
          <w:szCs w:val="22"/>
          <w:lang w:val="fr-FR"/>
        </w:rPr>
        <w:t>d</w:t>
      </w:r>
      <w:r w:rsidR="004645B4" w:rsidRPr="00704084">
        <w:rPr>
          <w:rFonts w:asciiTheme="majorBidi" w:hAnsiTheme="majorBidi" w:cstheme="majorBidi"/>
          <w:szCs w:val="22"/>
          <w:lang w:val="fr-FR"/>
        </w:rPr>
        <w:t>’</w:t>
      </w:r>
      <w:r w:rsidR="00697202" w:rsidRPr="00704084">
        <w:rPr>
          <w:rFonts w:asciiTheme="majorBidi" w:hAnsiTheme="majorBidi" w:cstheme="majorBidi"/>
          <w:szCs w:val="22"/>
          <w:lang w:val="fr-FR"/>
        </w:rPr>
        <w:t>entreprendre une évaluation à mi</w:t>
      </w:r>
      <w:r w:rsidR="004645B4" w:rsidRPr="00704084">
        <w:rPr>
          <w:rFonts w:asciiTheme="majorBidi" w:hAnsiTheme="majorBidi" w:cstheme="majorBidi"/>
          <w:szCs w:val="22"/>
          <w:lang w:val="fr-FR"/>
        </w:rPr>
        <w:noBreakHyphen/>
      </w:r>
      <w:r w:rsidR="00697202" w:rsidRPr="00704084">
        <w:rPr>
          <w:rFonts w:asciiTheme="majorBidi" w:hAnsiTheme="majorBidi" w:cstheme="majorBidi"/>
          <w:szCs w:val="22"/>
          <w:lang w:val="fr-FR"/>
        </w:rPr>
        <w:t>parcours du plan d</w:t>
      </w:r>
      <w:r w:rsidR="004645B4" w:rsidRPr="00704084">
        <w:rPr>
          <w:rFonts w:asciiTheme="majorBidi" w:hAnsiTheme="majorBidi" w:cstheme="majorBidi"/>
          <w:szCs w:val="22"/>
          <w:lang w:val="fr-FR"/>
        </w:rPr>
        <w:t>’</w:t>
      </w:r>
      <w:r w:rsidR="00697202" w:rsidRPr="00704084">
        <w:rPr>
          <w:rFonts w:asciiTheme="majorBidi" w:hAnsiTheme="majorBidi" w:cstheme="majorBidi"/>
          <w:szCs w:val="22"/>
          <w:lang w:val="fr-FR"/>
        </w:rPr>
        <w:t>action pour le renforcement des capacités en même temps que l</w:t>
      </w:r>
      <w:r w:rsidR="004645B4" w:rsidRPr="00704084">
        <w:rPr>
          <w:rFonts w:asciiTheme="majorBidi" w:hAnsiTheme="majorBidi" w:cstheme="majorBidi"/>
          <w:szCs w:val="22"/>
          <w:lang w:val="fr-FR"/>
        </w:rPr>
        <w:t>’</w:t>
      </w:r>
      <w:r w:rsidR="00697202" w:rsidRPr="00704084">
        <w:rPr>
          <w:rFonts w:asciiTheme="majorBidi" w:hAnsiTheme="majorBidi" w:cstheme="majorBidi"/>
          <w:szCs w:val="22"/>
          <w:lang w:val="fr-FR"/>
        </w:rPr>
        <w:t>évaluation à mi</w:t>
      </w:r>
      <w:r w:rsidR="004645B4" w:rsidRPr="00704084">
        <w:rPr>
          <w:rFonts w:asciiTheme="majorBidi" w:hAnsiTheme="majorBidi" w:cstheme="majorBidi"/>
          <w:szCs w:val="22"/>
          <w:lang w:val="fr-FR"/>
        </w:rPr>
        <w:noBreakHyphen/>
      </w:r>
      <w:r w:rsidR="00697202" w:rsidRPr="00704084">
        <w:rPr>
          <w:rFonts w:asciiTheme="majorBidi" w:hAnsiTheme="majorBidi" w:cstheme="majorBidi"/>
          <w:szCs w:val="22"/>
          <w:lang w:val="fr-FR"/>
        </w:rPr>
        <w:t xml:space="preserve">parcours du plan de mise en </w:t>
      </w:r>
      <w:r w:rsidR="003D27B5" w:rsidRPr="00704084">
        <w:rPr>
          <w:rFonts w:asciiTheme="majorBidi" w:hAnsiTheme="majorBidi" w:cstheme="majorBidi"/>
          <w:szCs w:val="22"/>
          <w:lang w:val="fr-FR"/>
        </w:rPr>
        <w:t>œuvre ;</w:t>
      </w:r>
      <w:r w:rsidR="00697202" w:rsidRPr="00704084">
        <w:rPr>
          <w:rStyle w:val="FootnoteReference"/>
          <w:rFonts w:asciiTheme="majorBidi" w:hAnsiTheme="majorBidi" w:cstheme="majorBidi"/>
          <w:szCs w:val="22"/>
          <w:lang w:val="fr-FR"/>
        </w:rPr>
        <w:footnoteReference w:id="3"/>
      </w:r>
    </w:p>
    <w:p w14:paraId="131FA83A" w14:textId="61C5C9FD" w:rsidR="00633D52" w:rsidRPr="00704084" w:rsidRDefault="00196812" w:rsidP="00633D52">
      <w:pPr>
        <w:spacing w:before="120" w:after="120"/>
        <w:ind w:firstLine="720"/>
        <w:rPr>
          <w:rFonts w:asciiTheme="majorBidi" w:hAnsiTheme="majorBidi" w:cstheme="majorBidi"/>
          <w:lang w:val="fr-FR"/>
        </w:rPr>
      </w:pPr>
      <w:r w:rsidRPr="00704084">
        <w:rPr>
          <w:rFonts w:asciiTheme="majorBidi" w:hAnsiTheme="majorBidi" w:cstheme="majorBidi"/>
          <w:lang w:val="fr-FR"/>
        </w:rPr>
        <w:t>7</w:t>
      </w:r>
      <w:r w:rsidR="00633D52" w:rsidRPr="00704084">
        <w:rPr>
          <w:rFonts w:asciiTheme="majorBidi" w:hAnsiTheme="majorBidi" w:cstheme="majorBidi"/>
          <w:lang w:val="fr-FR"/>
        </w:rPr>
        <w:t>.</w:t>
      </w:r>
      <w:r w:rsidR="00633D52" w:rsidRPr="00704084">
        <w:rPr>
          <w:rFonts w:asciiTheme="majorBidi" w:hAnsiTheme="majorBidi" w:cstheme="majorBidi"/>
          <w:lang w:val="fr-FR"/>
        </w:rPr>
        <w:tab/>
      </w:r>
      <w:r w:rsidR="00697202" w:rsidRPr="00704084">
        <w:rPr>
          <w:rFonts w:asciiTheme="majorBidi" w:hAnsiTheme="majorBidi" w:cstheme="majorBidi"/>
          <w:i/>
          <w:lang w:val="fr-FR"/>
        </w:rPr>
        <w:t>Encourage</w:t>
      </w:r>
      <w:r w:rsidR="00697202" w:rsidRPr="00704084">
        <w:rPr>
          <w:rFonts w:asciiTheme="majorBidi" w:hAnsiTheme="majorBidi" w:cstheme="majorBidi"/>
          <w:lang w:val="fr-FR"/>
        </w:rPr>
        <w:t xml:space="preserve"> les Parties, par le biais de leurs autorités nationales compétentes, à identifier les acteurs pertinents afin d</w:t>
      </w:r>
      <w:r w:rsidR="004645B4" w:rsidRPr="00704084">
        <w:rPr>
          <w:rFonts w:asciiTheme="majorBidi" w:hAnsiTheme="majorBidi" w:cstheme="majorBidi"/>
          <w:lang w:val="fr-FR"/>
        </w:rPr>
        <w:t>’</w:t>
      </w:r>
      <w:r w:rsidR="00697202" w:rsidRPr="00704084">
        <w:rPr>
          <w:rFonts w:asciiTheme="majorBidi" w:hAnsiTheme="majorBidi" w:cstheme="majorBidi"/>
          <w:lang w:val="fr-FR"/>
        </w:rPr>
        <w:t>appuyer la mise en œuvre du plan d</w:t>
      </w:r>
      <w:r w:rsidR="004645B4" w:rsidRPr="00704084">
        <w:rPr>
          <w:rFonts w:asciiTheme="majorBidi" w:hAnsiTheme="majorBidi" w:cstheme="majorBidi"/>
          <w:lang w:val="fr-FR"/>
        </w:rPr>
        <w:t>’</w:t>
      </w:r>
      <w:r w:rsidR="00697202" w:rsidRPr="00704084">
        <w:rPr>
          <w:rFonts w:asciiTheme="majorBidi" w:hAnsiTheme="majorBidi" w:cstheme="majorBidi"/>
          <w:lang w:val="fr-FR"/>
        </w:rPr>
        <w:t>action de renforcement des capacités</w:t>
      </w:r>
      <w:r w:rsidRPr="00704084">
        <w:rPr>
          <w:rFonts w:asciiTheme="majorBidi" w:hAnsiTheme="majorBidi" w:cstheme="majorBidi"/>
          <w:lang w:val="fr-FR"/>
        </w:rPr>
        <w:t xml:space="preserve">, selon qu’il convient, </w:t>
      </w:r>
      <w:r w:rsidR="00697202" w:rsidRPr="00704084">
        <w:rPr>
          <w:rFonts w:asciiTheme="majorBidi" w:hAnsiTheme="majorBidi" w:cstheme="majorBidi"/>
          <w:i/>
          <w:lang w:val="fr-FR"/>
        </w:rPr>
        <w:t>prenant note</w:t>
      </w:r>
      <w:r w:rsidR="00697202" w:rsidRPr="00704084">
        <w:rPr>
          <w:rFonts w:asciiTheme="majorBidi" w:hAnsiTheme="majorBidi" w:cstheme="majorBidi"/>
          <w:lang w:val="fr-FR"/>
        </w:rPr>
        <w:t xml:space="preserve"> qu</w:t>
      </w:r>
      <w:r w:rsidR="004645B4" w:rsidRPr="00704084">
        <w:rPr>
          <w:rFonts w:asciiTheme="majorBidi" w:hAnsiTheme="majorBidi" w:cstheme="majorBidi"/>
          <w:lang w:val="fr-FR"/>
        </w:rPr>
        <w:t>’</w:t>
      </w:r>
      <w:r w:rsidR="00697202" w:rsidRPr="00704084">
        <w:rPr>
          <w:rFonts w:asciiTheme="majorBidi" w:hAnsiTheme="majorBidi" w:cstheme="majorBidi"/>
          <w:lang w:val="fr-FR"/>
        </w:rPr>
        <w:t>il importe d</w:t>
      </w:r>
      <w:r w:rsidR="004645B4" w:rsidRPr="00704084">
        <w:rPr>
          <w:rFonts w:asciiTheme="majorBidi" w:hAnsiTheme="majorBidi" w:cstheme="majorBidi"/>
          <w:lang w:val="fr-FR"/>
        </w:rPr>
        <w:t>’</w:t>
      </w:r>
      <w:r w:rsidR="00697202" w:rsidRPr="00704084">
        <w:rPr>
          <w:rFonts w:asciiTheme="majorBidi" w:hAnsiTheme="majorBidi" w:cstheme="majorBidi"/>
          <w:lang w:val="fr-FR"/>
        </w:rPr>
        <w:t>éviter et de gérer les conflits d</w:t>
      </w:r>
      <w:r w:rsidR="004645B4" w:rsidRPr="00704084">
        <w:rPr>
          <w:rFonts w:asciiTheme="majorBidi" w:hAnsiTheme="majorBidi" w:cstheme="majorBidi"/>
          <w:lang w:val="fr-FR"/>
        </w:rPr>
        <w:t>’</w:t>
      </w:r>
      <w:r w:rsidR="00697202" w:rsidRPr="00704084">
        <w:rPr>
          <w:rFonts w:asciiTheme="majorBidi" w:hAnsiTheme="majorBidi" w:cstheme="majorBidi"/>
          <w:lang w:val="fr-FR"/>
        </w:rPr>
        <w:t>intérêts</w:t>
      </w:r>
      <w:r w:rsidRPr="00704084">
        <w:rPr>
          <w:rFonts w:asciiTheme="majorBidi" w:hAnsiTheme="majorBidi" w:cstheme="majorBidi"/>
          <w:lang w:val="fr-FR"/>
        </w:rPr>
        <w:t>,</w:t>
      </w:r>
      <w:r w:rsidR="00697202" w:rsidRPr="00704084">
        <w:rPr>
          <w:rFonts w:asciiTheme="majorBidi" w:hAnsiTheme="majorBidi" w:cstheme="majorBidi"/>
          <w:lang w:val="fr-FR"/>
        </w:rPr>
        <w:t xml:space="preserve"> conformément à la législation </w:t>
      </w:r>
      <w:r w:rsidRPr="00704084">
        <w:rPr>
          <w:rFonts w:asciiTheme="majorBidi" w:hAnsiTheme="majorBidi" w:cstheme="majorBidi"/>
          <w:lang w:val="fr-FR"/>
        </w:rPr>
        <w:t>nationale</w:t>
      </w:r>
      <w:r w:rsidR="00697202" w:rsidRPr="00704084">
        <w:rPr>
          <w:rFonts w:asciiTheme="majorBidi" w:hAnsiTheme="majorBidi" w:cstheme="majorBidi"/>
          <w:lang w:val="fr-FR"/>
        </w:rPr>
        <w:t>.</w:t>
      </w:r>
    </w:p>
    <w:p w14:paraId="131FA83B" w14:textId="77777777" w:rsidR="003624BC" w:rsidRPr="00704084" w:rsidRDefault="003624BC" w:rsidP="003624BC">
      <w:pPr>
        <w:spacing w:before="120" w:after="120"/>
        <w:rPr>
          <w:rFonts w:asciiTheme="majorBidi" w:hAnsiTheme="majorBidi" w:cstheme="majorBidi"/>
          <w:lang w:val="fr-FR"/>
        </w:rPr>
      </w:pPr>
      <w:r w:rsidRPr="00704084">
        <w:rPr>
          <w:rFonts w:asciiTheme="majorBidi" w:hAnsiTheme="majorBidi" w:cstheme="majorBidi"/>
          <w:lang w:val="fr-FR"/>
        </w:rPr>
        <w:br w:type="page"/>
      </w:r>
    </w:p>
    <w:p w14:paraId="131FA83C" w14:textId="56AAEF24" w:rsidR="00633D52" w:rsidRPr="00704084" w:rsidRDefault="00633D52" w:rsidP="00633D52">
      <w:pPr>
        <w:spacing w:before="120" w:after="120"/>
        <w:jc w:val="center"/>
        <w:outlineLvl w:val="2"/>
        <w:rPr>
          <w:rFonts w:asciiTheme="majorBidi" w:hAnsiTheme="majorBidi" w:cstheme="majorBidi"/>
          <w:i/>
          <w:iCs/>
          <w:sz w:val="20"/>
          <w:szCs w:val="20"/>
          <w:lang w:val="fr-FR"/>
        </w:rPr>
      </w:pPr>
      <w:bookmarkStart w:id="0" w:name="_Toc118383063"/>
      <w:r w:rsidRPr="00704084">
        <w:rPr>
          <w:rFonts w:asciiTheme="majorBidi" w:hAnsiTheme="majorBidi" w:cstheme="majorBidi"/>
          <w:i/>
          <w:iCs/>
          <w:sz w:val="20"/>
          <w:szCs w:val="20"/>
          <w:lang w:val="fr-FR"/>
        </w:rPr>
        <w:lastRenderedPageBreak/>
        <w:t>Annex</w:t>
      </w:r>
      <w:bookmarkEnd w:id="0"/>
      <w:r w:rsidR="0006402A" w:rsidRPr="00704084">
        <w:rPr>
          <w:rFonts w:asciiTheme="majorBidi" w:hAnsiTheme="majorBidi" w:cstheme="majorBidi"/>
          <w:i/>
          <w:iCs/>
          <w:sz w:val="20"/>
          <w:szCs w:val="20"/>
          <w:lang w:val="fr-FR"/>
        </w:rPr>
        <w:t>e </w:t>
      </w:r>
    </w:p>
    <w:p w14:paraId="131FA83D" w14:textId="52250745" w:rsidR="00633D52" w:rsidRPr="00704084" w:rsidRDefault="0006402A" w:rsidP="00633D52">
      <w:pPr>
        <w:spacing w:before="120" w:after="120"/>
        <w:jc w:val="center"/>
        <w:outlineLvl w:val="2"/>
        <w:rPr>
          <w:rFonts w:asciiTheme="majorBidi" w:hAnsiTheme="majorBidi" w:cstheme="majorBidi"/>
          <w:b/>
          <w:sz w:val="20"/>
          <w:szCs w:val="20"/>
          <w:lang w:val="fr-FR"/>
        </w:rPr>
      </w:pPr>
      <w:r w:rsidRPr="00704084">
        <w:rPr>
          <w:b/>
          <w:bCs/>
          <w:kern w:val="22"/>
          <w:sz w:val="20"/>
          <w:szCs w:val="20"/>
          <w:lang w:val="fr-FR"/>
        </w:rPr>
        <w:t>PLAN D</w:t>
      </w:r>
      <w:r w:rsidR="004645B4" w:rsidRPr="00704084">
        <w:rPr>
          <w:b/>
          <w:bCs/>
          <w:kern w:val="22"/>
          <w:sz w:val="20"/>
          <w:szCs w:val="20"/>
          <w:lang w:val="fr-FR"/>
        </w:rPr>
        <w:t>’</w:t>
      </w:r>
      <w:r w:rsidRPr="00704084">
        <w:rPr>
          <w:b/>
          <w:bCs/>
          <w:kern w:val="22"/>
          <w:sz w:val="20"/>
          <w:szCs w:val="20"/>
          <w:lang w:val="fr-FR"/>
        </w:rPr>
        <w:t>ACTION POUR LE RENFORCEMENT DES CAPACITÉS DU PROTOCOLE DE CARTAGENA SUR LA PRÉVENTION DES RISQUES BIOTECHNOLOGIQUES</w:t>
      </w:r>
    </w:p>
    <w:p w14:paraId="131FA83E" w14:textId="77777777" w:rsidR="00633D52" w:rsidRPr="00704084" w:rsidRDefault="00633D52" w:rsidP="00633D52">
      <w:pPr>
        <w:tabs>
          <w:tab w:val="left" w:pos="993"/>
        </w:tabs>
        <w:spacing w:before="120" w:after="120"/>
        <w:jc w:val="center"/>
        <w:rPr>
          <w:rFonts w:asciiTheme="majorBidi" w:hAnsiTheme="majorBidi" w:cstheme="majorBidi"/>
          <w:b/>
          <w:sz w:val="20"/>
          <w:szCs w:val="20"/>
          <w:lang w:val="fr-FR"/>
        </w:rPr>
      </w:pPr>
      <w:r w:rsidRPr="00704084">
        <w:rPr>
          <w:rFonts w:asciiTheme="majorBidi" w:hAnsiTheme="majorBidi" w:cstheme="majorBidi"/>
          <w:b/>
          <w:sz w:val="20"/>
          <w:szCs w:val="20"/>
          <w:lang w:val="fr-FR"/>
        </w:rPr>
        <w:t>I.</w:t>
      </w:r>
      <w:r w:rsidRPr="00704084">
        <w:rPr>
          <w:rFonts w:asciiTheme="majorBidi" w:hAnsiTheme="majorBidi" w:cstheme="majorBidi"/>
          <w:b/>
          <w:sz w:val="20"/>
          <w:szCs w:val="20"/>
          <w:lang w:val="fr-FR"/>
        </w:rPr>
        <w:tab/>
      </w:r>
      <w:r w:rsidR="0006402A" w:rsidRPr="00704084">
        <w:rPr>
          <w:b/>
          <w:bCs/>
          <w:kern w:val="22"/>
          <w:sz w:val="20"/>
          <w:szCs w:val="20"/>
          <w:lang w:val="fr-FR"/>
        </w:rPr>
        <w:t>OBJECTIF DU PLAN D</w:t>
      </w:r>
      <w:r w:rsidR="004645B4" w:rsidRPr="00704084">
        <w:rPr>
          <w:b/>
          <w:bCs/>
          <w:kern w:val="22"/>
          <w:sz w:val="20"/>
          <w:szCs w:val="20"/>
          <w:lang w:val="fr-FR"/>
        </w:rPr>
        <w:t>’</w:t>
      </w:r>
      <w:r w:rsidR="0006402A" w:rsidRPr="00704084">
        <w:rPr>
          <w:b/>
          <w:bCs/>
          <w:kern w:val="22"/>
          <w:sz w:val="20"/>
          <w:szCs w:val="20"/>
          <w:lang w:val="fr-FR"/>
        </w:rPr>
        <w:t>ACTION POUR LE RENFORCEMENT DES CAPACITÉS</w:t>
      </w:r>
    </w:p>
    <w:p w14:paraId="3608D0E0" w14:textId="53D19CE9" w:rsidR="00B7742C" w:rsidRPr="00704084" w:rsidRDefault="00BA7999" w:rsidP="008335C1">
      <w:pPr>
        <w:numPr>
          <w:ilvl w:val="0"/>
          <w:numId w:val="21"/>
        </w:numPr>
        <w:spacing w:before="120" w:after="120"/>
        <w:ind w:left="0" w:firstLine="0"/>
        <w:rPr>
          <w:rFonts w:asciiTheme="majorBidi" w:hAnsiTheme="majorBidi" w:cstheme="majorBidi"/>
          <w:sz w:val="20"/>
          <w:szCs w:val="20"/>
          <w:lang w:val="fr-FR"/>
        </w:rPr>
      </w:pPr>
      <w:r w:rsidRPr="00704084">
        <w:rPr>
          <w:kern w:val="22"/>
          <w:sz w:val="20"/>
          <w:szCs w:val="20"/>
          <w:lang w:val="fr-FR"/>
        </w:rPr>
        <w:t>Le plan d</w:t>
      </w:r>
      <w:r w:rsidR="004645B4" w:rsidRPr="00704084">
        <w:rPr>
          <w:kern w:val="22"/>
          <w:sz w:val="20"/>
          <w:szCs w:val="20"/>
          <w:lang w:val="fr-FR"/>
        </w:rPr>
        <w:t>’</w:t>
      </w:r>
      <w:r w:rsidRPr="00704084">
        <w:rPr>
          <w:kern w:val="22"/>
          <w:sz w:val="20"/>
          <w:szCs w:val="20"/>
          <w:lang w:val="fr-FR"/>
        </w:rPr>
        <w:t>action pour le renforcement des capacités a pour objectif de faciliter la création de capacités et le renforcement des capacités des Parties à appliquer le Protocole : a) en identifiant les domaines clés de renforcement des capacités liés aux différents buts du plan de mise en œuvre</w:t>
      </w:r>
      <w:r w:rsidR="00EE22BE" w:rsidRPr="00704084">
        <w:rPr>
          <w:kern w:val="22"/>
          <w:sz w:val="20"/>
          <w:szCs w:val="20"/>
          <w:lang w:val="fr-FR"/>
        </w:rPr>
        <w:t>;</w:t>
      </w:r>
      <w:r w:rsidRPr="00704084">
        <w:rPr>
          <w:kern w:val="22"/>
          <w:sz w:val="20"/>
          <w:szCs w:val="20"/>
          <w:lang w:val="fr-FR"/>
        </w:rPr>
        <w:t xml:space="preserve"> b) en facilitant la participation des partenaires, y compris des donateurs</w:t>
      </w:r>
      <w:r w:rsidR="00EE22BE" w:rsidRPr="00704084">
        <w:rPr>
          <w:kern w:val="22"/>
          <w:sz w:val="20"/>
          <w:szCs w:val="20"/>
          <w:lang w:val="fr-FR"/>
        </w:rPr>
        <w:t>;</w:t>
      </w:r>
      <w:r w:rsidRPr="00704084">
        <w:rPr>
          <w:kern w:val="22"/>
          <w:sz w:val="20"/>
          <w:szCs w:val="20"/>
          <w:lang w:val="fr-FR"/>
        </w:rPr>
        <w:t xml:space="preserve"> c) en favorisant une approche cohérente et coordonnée en matière de renforcement des capacités pour la mise en œuvre du Protocole</w:t>
      </w:r>
      <w:r w:rsidR="00EE22BE" w:rsidRPr="00704084">
        <w:rPr>
          <w:kern w:val="22"/>
          <w:sz w:val="20"/>
          <w:szCs w:val="20"/>
          <w:lang w:val="fr-FR"/>
        </w:rPr>
        <w:t>;</w:t>
      </w:r>
      <w:r w:rsidRPr="00704084">
        <w:rPr>
          <w:kern w:val="22"/>
          <w:sz w:val="20"/>
          <w:szCs w:val="20"/>
          <w:lang w:val="fr-FR"/>
        </w:rPr>
        <w:t xml:space="preserve"> d) en encourageant la coopération et la coordination régionales et internationales. Le plan d</w:t>
      </w:r>
      <w:r w:rsidR="004645B4" w:rsidRPr="00704084">
        <w:rPr>
          <w:kern w:val="22"/>
          <w:sz w:val="20"/>
          <w:szCs w:val="20"/>
          <w:lang w:val="fr-FR"/>
        </w:rPr>
        <w:t>’</w:t>
      </w:r>
      <w:r w:rsidRPr="00704084">
        <w:rPr>
          <w:kern w:val="22"/>
          <w:sz w:val="20"/>
          <w:szCs w:val="20"/>
          <w:lang w:val="fr-FR"/>
        </w:rPr>
        <w:t xml:space="preserve">action pour le renforcement des capacités couvre la même période que le plan de mise en œuvre, à savoir, </w:t>
      </w:r>
      <w:r w:rsidR="00914891" w:rsidRPr="00704084">
        <w:rPr>
          <w:kern w:val="22"/>
          <w:sz w:val="20"/>
          <w:szCs w:val="20"/>
          <w:lang w:val="fr-FR"/>
        </w:rPr>
        <w:t>jusqu’</w:t>
      </w:r>
      <w:r w:rsidRPr="00704084">
        <w:rPr>
          <w:kern w:val="22"/>
          <w:sz w:val="20"/>
          <w:szCs w:val="20"/>
          <w:lang w:val="fr-FR"/>
        </w:rPr>
        <w:t>à</w:t>
      </w:r>
      <w:r w:rsidR="00914891" w:rsidRPr="00704084">
        <w:rPr>
          <w:kern w:val="22"/>
          <w:sz w:val="20"/>
          <w:szCs w:val="20"/>
          <w:lang w:val="fr-FR"/>
        </w:rPr>
        <w:t> </w:t>
      </w:r>
      <w:r w:rsidRPr="00704084">
        <w:rPr>
          <w:kern w:val="22"/>
          <w:sz w:val="20"/>
          <w:szCs w:val="20"/>
          <w:lang w:val="fr-FR"/>
        </w:rPr>
        <w:t>2030.</w:t>
      </w:r>
      <w:r w:rsidR="00B7742C" w:rsidRPr="00704084">
        <w:rPr>
          <w:kern w:val="22"/>
          <w:sz w:val="20"/>
          <w:szCs w:val="20"/>
          <w:lang w:val="fr-FR"/>
        </w:rPr>
        <w:t xml:space="preserve">  </w:t>
      </w:r>
    </w:p>
    <w:p w14:paraId="131FA840" w14:textId="7D6C1259" w:rsidR="00633D52" w:rsidRPr="00704084" w:rsidRDefault="00BA7999" w:rsidP="008335C1">
      <w:pPr>
        <w:numPr>
          <w:ilvl w:val="0"/>
          <w:numId w:val="21"/>
        </w:numPr>
        <w:spacing w:before="120" w:after="120"/>
        <w:ind w:left="0" w:firstLine="0"/>
        <w:rPr>
          <w:rFonts w:asciiTheme="majorBidi" w:hAnsiTheme="majorBidi" w:cstheme="majorBidi"/>
          <w:sz w:val="20"/>
          <w:szCs w:val="20"/>
          <w:lang w:val="fr-FR"/>
        </w:rPr>
      </w:pPr>
      <w:r w:rsidRPr="00704084">
        <w:rPr>
          <w:kern w:val="22"/>
          <w:sz w:val="20"/>
          <w:szCs w:val="20"/>
          <w:lang w:val="fr-FR"/>
        </w:rPr>
        <w:t>Les Parties, les non</w:t>
      </w:r>
      <w:r w:rsidR="004645B4" w:rsidRPr="00704084">
        <w:rPr>
          <w:kern w:val="22"/>
          <w:sz w:val="20"/>
          <w:szCs w:val="20"/>
          <w:lang w:val="fr-FR"/>
        </w:rPr>
        <w:noBreakHyphen/>
      </w:r>
      <w:r w:rsidRPr="00704084">
        <w:rPr>
          <w:kern w:val="22"/>
          <w:sz w:val="20"/>
          <w:szCs w:val="20"/>
          <w:lang w:val="fr-FR"/>
        </w:rPr>
        <w:t>Parties et les parties prenantes de différents secteurs, organisations, peuples autochtones et communautés locales, ainsi que les organismes donateurs, peuvent appuyer la réalisation des activités de renforcement des capacités, y compris celles décrites dans le plan d</w:t>
      </w:r>
      <w:r w:rsidR="004645B4" w:rsidRPr="00704084">
        <w:rPr>
          <w:kern w:val="22"/>
          <w:sz w:val="20"/>
          <w:szCs w:val="20"/>
          <w:lang w:val="fr-FR"/>
        </w:rPr>
        <w:t>’</w:t>
      </w:r>
      <w:r w:rsidRPr="00704084">
        <w:rPr>
          <w:kern w:val="22"/>
          <w:sz w:val="20"/>
          <w:szCs w:val="20"/>
          <w:lang w:val="fr-FR"/>
        </w:rPr>
        <w:t>action pour le renforcement des capacités</w:t>
      </w:r>
      <w:r w:rsidR="00633D52" w:rsidRPr="00704084">
        <w:rPr>
          <w:rFonts w:asciiTheme="majorBidi" w:hAnsiTheme="majorBidi" w:cstheme="majorBidi"/>
          <w:sz w:val="20"/>
          <w:szCs w:val="20"/>
          <w:lang w:val="fr-FR"/>
        </w:rPr>
        <w:t>.</w:t>
      </w:r>
    </w:p>
    <w:p w14:paraId="131FA841" w14:textId="77777777" w:rsidR="00633D52" w:rsidRPr="00704084" w:rsidRDefault="00633D52" w:rsidP="00633D52">
      <w:pPr>
        <w:spacing w:before="120" w:after="120"/>
        <w:ind w:left="1276" w:hanging="709"/>
        <w:jc w:val="left"/>
        <w:rPr>
          <w:rFonts w:asciiTheme="majorBidi" w:hAnsiTheme="majorBidi" w:cstheme="majorBidi"/>
          <w:b/>
          <w:sz w:val="20"/>
          <w:szCs w:val="20"/>
          <w:lang w:val="fr-FR"/>
        </w:rPr>
      </w:pPr>
      <w:r w:rsidRPr="00704084">
        <w:rPr>
          <w:rFonts w:asciiTheme="majorBidi" w:hAnsiTheme="majorBidi" w:cstheme="majorBidi"/>
          <w:b/>
          <w:sz w:val="20"/>
          <w:szCs w:val="20"/>
          <w:lang w:val="fr-FR"/>
        </w:rPr>
        <w:t>II.</w:t>
      </w:r>
      <w:r w:rsidRPr="00704084">
        <w:rPr>
          <w:rFonts w:asciiTheme="majorBidi" w:hAnsiTheme="majorBidi" w:cstheme="majorBidi"/>
          <w:b/>
          <w:sz w:val="20"/>
          <w:szCs w:val="20"/>
          <w:lang w:val="fr-FR"/>
        </w:rPr>
        <w:tab/>
      </w:r>
      <w:r w:rsidR="00BA7999" w:rsidRPr="00704084">
        <w:rPr>
          <w:b/>
          <w:bCs/>
          <w:kern w:val="22"/>
          <w:sz w:val="20"/>
          <w:szCs w:val="20"/>
          <w:lang w:val="fr-FR"/>
        </w:rPr>
        <w:t>LIEN AVEC LE CADRE MONDIAL DE LA BIODIVERSITÉ POUR L</w:t>
      </w:r>
      <w:r w:rsidR="004645B4" w:rsidRPr="00704084">
        <w:rPr>
          <w:b/>
          <w:bCs/>
          <w:kern w:val="22"/>
          <w:sz w:val="20"/>
          <w:szCs w:val="20"/>
          <w:lang w:val="fr-FR"/>
        </w:rPr>
        <w:t>’</w:t>
      </w:r>
      <w:r w:rsidR="00BA7999" w:rsidRPr="00704084">
        <w:rPr>
          <w:b/>
          <w:bCs/>
          <w:kern w:val="22"/>
          <w:sz w:val="20"/>
          <w:szCs w:val="20"/>
          <w:lang w:val="fr-FR"/>
        </w:rPr>
        <w:t>APRÈS</w:t>
      </w:r>
      <w:r w:rsidR="004645B4" w:rsidRPr="00704084">
        <w:rPr>
          <w:b/>
          <w:bCs/>
          <w:kern w:val="22"/>
          <w:sz w:val="20"/>
          <w:szCs w:val="20"/>
          <w:lang w:val="fr-FR"/>
        </w:rPr>
        <w:noBreakHyphen/>
      </w:r>
      <w:r w:rsidR="00BA7999" w:rsidRPr="00704084">
        <w:rPr>
          <w:b/>
          <w:bCs/>
          <w:kern w:val="22"/>
          <w:sz w:val="20"/>
          <w:szCs w:val="20"/>
          <w:lang w:val="fr-FR"/>
        </w:rPr>
        <w:t>2020, LE CADRE STRATÉGIQUE À LONG TERME POUR LA CRÉATION ET LE RENFORCEMENT DES CAPACITÉS DE LA CONVENTION ET DE SES PROTOCOLES, ET LE PROGRAMME DE DÉVELOPPEMENT DURABLE À L</w:t>
      </w:r>
      <w:r w:rsidR="004645B4" w:rsidRPr="00704084">
        <w:rPr>
          <w:b/>
          <w:bCs/>
          <w:kern w:val="22"/>
          <w:sz w:val="20"/>
          <w:szCs w:val="20"/>
          <w:lang w:val="fr-FR"/>
        </w:rPr>
        <w:t>’</w:t>
      </w:r>
      <w:r w:rsidR="00BA7999" w:rsidRPr="00704084">
        <w:rPr>
          <w:b/>
          <w:bCs/>
          <w:kern w:val="22"/>
          <w:sz w:val="20"/>
          <w:szCs w:val="20"/>
          <w:lang w:val="fr-FR"/>
        </w:rPr>
        <w:t>HORIZON 2030</w:t>
      </w:r>
    </w:p>
    <w:p w14:paraId="131FA842" w14:textId="77777777" w:rsidR="00633D52" w:rsidRPr="00704084" w:rsidRDefault="00633D52"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3.</w:t>
      </w:r>
      <w:r w:rsidRPr="00704084">
        <w:rPr>
          <w:rFonts w:asciiTheme="majorBidi" w:hAnsiTheme="majorBidi" w:cstheme="majorBidi"/>
          <w:sz w:val="20"/>
          <w:szCs w:val="20"/>
          <w:lang w:val="fr-FR"/>
        </w:rPr>
        <w:tab/>
      </w:r>
      <w:r w:rsidR="001429DC" w:rsidRPr="00704084">
        <w:rPr>
          <w:kern w:val="22"/>
          <w:sz w:val="20"/>
          <w:szCs w:val="20"/>
          <w:lang w:val="fr-FR"/>
        </w:rPr>
        <w:t>Le plan d</w:t>
      </w:r>
      <w:r w:rsidR="004645B4" w:rsidRPr="00704084">
        <w:rPr>
          <w:kern w:val="22"/>
          <w:sz w:val="20"/>
          <w:szCs w:val="20"/>
          <w:lang w:val="fr-FR"/>
        </w:rPr>
        <w:t>’</w:t>
      </w:r>
      <w:r w:rsidR="001429DC" w:rsidRPr="00704084">
        <w:rPr>
          <w:kern w:val="22"/>
          <w:sz w:val="20"/>
          <w:szCs w:val="20"/>
          <w:lang w:val="fr-FR"/>
        </w:rPr>
        <w:t>action pour le renforcement des capacités a été élaboré en cohérence avec le plan de mise en œuvre du Protocole de Cartagena, comme demandé à la décision CP</w:t>
      </w:r>
      <w:r w:rsidR="004645B4" w:rsidRPr="00704084">
        <w:rPr>
          <w:kern w:val="22"/>
          <w:sz w:val="20"/>
          <w:szCs w:val="20"/>
          <w:lang w:val="fr-FR"/>
        </w:rPr>
        <w:noBreakHyphen/>
      </w:r>
      <w:r w:rsidR="001429DC" w:rsidRPr="00704084">
        <w:rPr>
          <w:kern w:val="22"/>
          <w:sz w:val="20"/>
          <w:szCs w:val="20"/>
          <w:lang w:val="fr-FR"/>
        </w:rPr>
        <w:t>9/3, en donnant des exemples d</w:t>
      </w:r>
      <w:r w:rsidR="004645B4" w:rsidRPr="00704084">
        <w:rPr>
          <w:kern w:val="22"/>
          <w:sz w:val="20"/>
          <w:szCs w:val="20"/>
          <w:lang w:val="fr-FR"/>
        </w:rPr>
        <w:t>’</w:t>
      </w:r>
      <w:r w:rsidR="001429DC" w:rsidRPr="00704084">
        <w:rPr>
          <w:kern w:val="22"/>
          <w:sz w:val="20"/>
          <w:szCs w:val="20"/>
          <w:lang w:val="fr-FR"/>
        </w:rPr>
        <w:t>activités de renforcement des capacités pour chaque but du plan de mise en œuvre. Le plan d</w:t>
      </w:r>
      <w:r w:rsidR="004645B4" w:rsidRPr="00704084">
        <w:rPr>
          <w:kern w:val="22"/>
          <w:sz w:val="20"/>
          <w:szCs w:val="20"/>
          <w:lang w:val="fr-FR"/>
        </w:rPr>
        <w:t>’</w:t>
      </w:r>
      <w:r w:rsidR="001429DC" w:rsidRPr="00704084">
        <w:rPr>
          <w:kern w:val="22"/>
          <w:sz w:val="20"/>
          <w:szCs w:val="20"/>
          <w:lang w:val="fr-FR"/>
        </w:rPr>
        <w:t>action pour le renforcement des capacités est complémentaire du plan de mise en œuvre, car les activités de renforcement des capacités peuvent appuyer la réalisation des buts et des résultats du plan de mise en œuvre. De plus, afin d</w:t>
      </w:r>
      <w:r w:rsidR="004645B4" w:rsidRPr="00704084">
        <w:rPr>
          <w:kern w:val="22"/>
          <w:sz w:val="20"/>
          <w:szCs w:val="20"/>
          <w:lang w:val="fr-FR"/>
        </w:rPr>
        <w:t>’</w:t>
      </w:r>
      <w:r w:rsidR="001429DC" w:rsidRPr="00704084">
        <w:rPr>
          <w:kern w:val="22"/>
          <w:sz w:val="20"/>
          <w:szCs w:val="20"/>
          <w:lang w:val="fr-FR"/>
        </w:rPr>
        <w:t>assurer la cohérence et d</w:t>
      </w:r>
      <w:r w:rsidR="004645B4" w:rsidRPr="00704084">
        <w:rPr>
          <w:kern w:val="22"/>
          <w:sz w:val="20"/>
          <w:szCs w:val="20"/>
          <w:lang w:val="fr-FR"/>
        </w:rPr>
        <w:t>’</w:t>
      </w:r>
      <w:r w:rsidR="001429DC" w:rsidRPr="00704084">
        <w:rPr>
          <w:kern w:val="22"/>
          <w:sz w:val="20"/>
          <w:szCs w:val="20"/>
          <w:lang w:val="fr-FR"/>
        </w:rPr>
        <w:t>éviter d</w:t>
      </w:r>
      <w:r w:rsidR="004645B4" w:rsidRPr="00704084">
        <w:rPr>
          <w:kern w:val="22"/>
          <w:sz w:val="20"/>
          <w:szCs w:val="20"/>
          <w:lang w:val="fr-FR"/>
        </w:rPr>
        <w:t>’</w:t>
      </w:r>
      <w:r w:rsidR="001429DC" w:rsidRPr="00704084">
        <w:rPr>
          <w:kern w:val="22"/>
          <w:sz w:val="20"/>
          <w:szCs w:val="20"/>
          <w:lang w:val="fr-FR"/>
        </w:rPr>
        <w:t>éventuelles redondances, le but B.1. du plan de mise en œuvre traite du renforcement des capacités en général et renvoie aux activités spécifiques de renforcement des capacités décrites dans le plan d</w:t>
      </w:r>
      <w:r w:rsidR="004645B4" w:rsidRPr="00704084">
        <w:rPr>
          <w:kern w:val="22"/>
          <w:sz w:val="20"/>
          <w:szCs w:val="20"/>
          <w:lang w:val="fr-FR"/>
        </w:rPr>
        <w:t>’</w:t>
      </w:r>
      <w:r w:rsidR="001429DC" w:rsidRPr="00704084">
        <w:rPr>
          <w:kern w:val="22"/>
          <w:sz w:val="20"/>
          <w:szCs w:val="20"/>
          <w:lang w:val="fr-FR"/>
        </w:rPr>
        <w:t>action pour le renforcement des capacités</w:t>
      </w:r>
      <w:r w:rsidR="001429DC" w:rsidRPr="00704084">
        <w:rPr>
          <w:rFonts w:asciiTheme="majorBidi" w:hAnsiTheme="majorBidi" w:cstheme="majorBidi"/>
          <w:sz w:val="20"/>
          <w:szCs w:val="20"/>
          <w:lang w:val="fr-FR"/>
        </w:rPr>
        <w:t>.</w:t>
      </w:r>
    </w:p>
    <w:p w14:paraId="131FA843" w14:textId="77777777" w:rsidR="00633D52" w:rsidRPr="00704084" w:rsidRDefault="00633D52" w:rsidP="00633D52">
      <w:pPr>
        <w:spacing w:before="120" w:after="120"/>
        <w:rPr>
          <w:rFonts w:asciiTheme="majorBidi" w:hAnsiTheme="majorBidi" w:cstheme="majorBidi"/>
          <w:i/>
          <w:sz w:val="20"/>
          <w:szCs w:val="20"/>
          <w:lang w:val="fr-FR"/>
        </w:rPr>
      </w:pPr>
      <w:r w:rsidRPr="00704084">
        <w:rPr>
          <w:rFonts w:asciiTheme="majorBidi" w:hAnsiTheme="majorBidi" w:cstheme="majorBidi"/>
          <w:sz w:val="20"/>
          <w:szCs w:val="20"/>
          <w:lang w:val="fr-FR"/>
        </w:rPr>
        <w:t>4.</w:t>
      </w:r>
      <w:r w:rsidRPr="00704084">
        <w:rPr>
          <w:rFonts w:asciiTheme="majorBidi" w:hAnsiTheme="majorBidi" w:cstheme="majorBidi"/>
          <w:sz w:val="20"/>
          <w:szCs w:val="20"/>
          <w:lang w:val="fr-FR"/>
        </w:rPr>
        <w:tab/>
      </w:r>
      <w:r w:rsidR="001429DC" w:rsidRPr="00704084">
        <w:rPr>
          <w:kern w:val="22"/>
          <w:sz w:val="20"/>
          <w:szCs w:val="20"/>
          <w:lang w:val="fr-FR"/>
        </w:rPr>
        <w:t>Le plan d</w:t>
      </w:r>
      <w:r w:rsidR="004645B4" w:rsidRPr="00704084">
        <w:rPr>
          <w:kern w:val="22"/>
          <w:sz w:val="20"/>
          <w:szCs w:val="20"/>
          <w:lang w:val="fr-FR"/>
        </w:rPr>
        <w:t>’</w:t>
      </w:r>
      <w:r w:rsidR="001429DC" w:rsidRPr="00704084">
        <w:rPr>
          <w:kern w:val="22"/>
          <w:sz w:val="20"/>
          <w:szCs w:val="20"/>
          <w:lang w:val="fr-FR"/>
        </w:rPr>
        <w:t>action pour le renforcement des capacités est complémentaire du cadre stratégique à long terme pour la création et le renforcement des capacités. Les principes généraux, les approches et les stratégies pour améliorer la création et le renforcement des capacités, élaborés dans le cadre stratégique à long terme pour le renforcement des capacités, seront pris en considération lors de la planification des activités de renforcement des capacités basées sur le plan d</w:t>
      </w:r>
      <w:r w:rsidR="004645B4" w:rsidRPr="00704084">
        <w:rPr>
          <w:kern w:val="22"/>
          <w:sz w:val="20"/>
          <w:szCs w:val="20"/>
          <w:lang w:val="fr-FR"/>
        </w:rPr>
        <w:t>’</w:t>
      </w:r>
      <w:r w:rsidR="001429DC" w:rsidRPr="00704084">
        <w:rPr>
          <w:kern w:val="22"/>
          <w:sz w:val="20"/>
          <w:szCs w:val="20"/>
          <w:lang w:val="fr-FR"/>
        </w:rPr>
        <w:t>action sur le renforcement des capacités.</w:t>
      </w:r>
    </w:p>
    <w:p w14:paraId="131FA844" w14:textId="77777777" w:rsidR="00633D52" w:rsidRPr="00704084" w:rsidRDefault="00633D52"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5.</w:t>
      </w:r>
      <w:r w:rsidRPr="00704084">
        <w:rPr>
          <w:rFonts w:asciiTheme="majorBidi" w:hAnsiTheme="majorBidi" w:cstheme="majorBidi"/>
          <w:sz w:val="20"/>
          <w:szCs w:val="20"/>
          <w:lang w:val="fr-FR"/>
        </w:rPr>
        <w:tab/>
      </w:r>
      <w:r w:rsidR="00E95792" w:rsidRPr="00704084">
        <w:rPr>
          <w:kern w:val="22"/>
          <w:sz w:val="20"/>
          <w:szCs w:val="20"/>
          <w:lang w:val="fr-FR"/>
        </w:rPr>
        <w:t>Le plan d</w:t>
      </w:r>
      <w:r w:rsidR="004645B4" w:rsidRPr="00704084">
        <w:rPr>
          <w:kern w:val="22"/>
          <w:sz w:val="20"/>
          <w:szCs w:val="20"/>
          <w:lang w:val="fr-FR"/>
        </w:rPr>
        <w:t>’</w:t>
      </w:r>
      <w:r w:rsidR="00E95792" w:rsidRPr="00704084">
        <w:rPr>
          <w:kern w:val="22"/>
          <w:sz w:val="20"/>
          <w:szCs w:val="20"/>
          <w:lang w:val="fr-FR"/>
        </w:rPr>
        <w:t>action pour le renforcement des capacités peut également aider les Parties à atteindre les Objectifs de développement durable, notamment l</w:t>
      </w:r>
      <w:r w:rsidR="004645B4" w:rsidRPr="00704084">
        <w:rPr>
          <w:kern w:val="22"/>
          <w:sz w:val="20"/>
          <w:szCs w:val="20"/>
          <w:lang w:val="fr-FR"/>
        </w:rPr>
        <w:t>’</w:t>
      </w:r>
      <w:r w:rsidR="00E95792" w:rsidRPr="00704084">
        <w:rPr>
          <w:kern w:val="22"/>
          <w:sz w:val="20"/>
          <w:szCs w:val="20"/>
          <w:lang w:val="fr-FR"/>
        </w:rPr>
        <w:t>Objectif 2 (</w:t>
      </w:r>
      <w:r w:rsidR="00E95792" w:rsidRPr="00704084">
        <w:rPr>
          <w:iCs/>
          <w:kern w:val="22"/>
          <w:sz w:val="20"/>
          <w:szCs w:val="20"/>
          <w:lang w:val="fr-FR"/>
        </w:rPr>
        <w:t>Éliminer la faim, assurer la sécurité alimentaire, améliorer la nutrition et promouvoir l</w:t>
      </w:r>
      <w:r w:rsidR="004645B4" w:rsidRPr="00704084">
        <w:rPr>
          <w:iCs/>
          <w:kern w:val="22"/>
          <w:sz w:val="20"/>
          <w:szCs w:val="20"/>
          <w:lang w:val="fr-FR"/>
        </w:rPr>
        <w:t>’</w:t>
      </w:r>
      <w:r w:rsidR="00E95792" w:rsidRPr="00704084">
        <w:rPr>
          <w:iCs/>
          <w:kern w:val="22"/>
          <w:sz w:val="20"/>
          <w:szCs w:val="20"/>
          <w:lang w:val="fr-FR"/>
        </w:rPr>
        <w:t>agriculture durable</w:t>
      </w:r>
      <w:r w:rsidR="00E95792" w:rsidRPr="00704084">
        <w:rPr>
          <w:kern w:val="22"/>
          <w:sz w:val="20"/>
          <w:szCs w:val="20"/>
          <w:lang w:val="fr-FR"/>
        </w:rPr>
        <w:t>) et l</w:t>
      </w:r>
      <w:r w:rsidR="004645B4" w:rsidRPr="00704084">
        <w:rPr>
          <w:kern w:val="22"/>
          <w:sz w:val="20"/>
          <w:szCs w:val="20"/>
          <w:lang w:val="fr-FR"/>
        </w:rPr>
        <w:t>’</w:t>
      </w:r>
      <w:r w:rsidR="00E95792" w:rsidRPr="00704084">
        <w:rPr>
          <w:kern w:val="22"/>
          <w:sz w:val="20"/>
          <w:szCs w:val="20"/>
          <w:lang w:val="fr-FR"/>
        </w:rPr>
        <w:t>Objectif 3 (</w:t>
      </w:r>
      <w:r w:rsidR="00E95792" w:rsidRPr="00704084">
        <w:rPr>
          <w:iCs/>
          <w:kern w:val="22"/>
          <w:sz w:val="20"/>
          <w:szCs w:val="20"/>
          <w:lang w:val="fr-FR"/>
        </w:rPr>
        <w:t>Permettre à tous de vivre en bonne santé et promouvoir le bien</w:t>
      </w:r>
      <w:r w:rsidR="004645B4" w:rsidRPr="00704084">
        <w:rPr>
          <w:iCs/>
          <w:kern w:val="22"/>
          <w:sz w:val="20"/>
          <w:szCs w:val="20"/>
          <w:lang w:val="fr-FR"/>
        </w:rPr>
        <w:noBreakHyphen/>
      </w:r>
      <w:r w:rsidR="00E95792" w:rsidRPr="00704084">
        <w:rPr>
          <w:iCs/>
          <w:kern w:val="22"/>
          <w:sz w:val="20"/>
          <w:szCs w:val="20"/>
          <w:lang w:val="fr-FR"/>
        </w:rPr>
        <w:t>être de tous à tout âge</w:t>
      </w:r>
      <w:r w:rsidR="00E95792" w:rsidRPr="00704084">
        <w:rPr>
          <w:kern w:val="22"/>
          <w:sz w:val="20"/>
          <w:szCs w:val="20"/>
          <w:lang w:val="fr-FR"/>
        </w:rPr>
        <w:t>)</w:t>
      </w:r>
      <w:r w:rsidRPr="00704084">
        <w:rPr>
          <w:rFonts w:asciiTheme="majorBidi" w:hAnsiTheme="majorBidi" w:cstheme="majorBidi"/>
          <w:sz w:val="20"/>
          <w:szCs w:val="20"/>
          <w:lang w:val="fr-FR"/>
        </w:rPr>
        <w:t>.</w:t>
      </w:r>
    </w:p>
    <w:p w14:paraId="131FA845" w14:textId="25C5DDAD" w:rsidR="00633D52" w:rsidRPr="00704084" w:rsidRDefault="00633D52" w:rsidP="00633D52">
      <w:pPr>
        <w:tabs>
          <w:tab w:val="left" w:pos="993"/>
        </w:tabs>
        <w:spacing w:before="120" w:after="120"/>
        <w:jc w:val="center"/>
        <w:rPr>
          <w:b/>
          <w:bCs/>
          <w:kern w:val="22"/>
          <w:sz w:val="20"/>
          <w:szCs w:val="20"/>
          <w:lang w:val="fr-FR"/>
        </w:rPr>
      </w:pPr>
      <w:r w:rsidRPr="00704084">
        <w:rPr>
          <w:rFonts w:asciiTheme="majorBidi" w:hAnsiTheme="majorBidi" w:cstheme="majorBidi"/>
          <w:b/>
          <w:sz w:val="20"/>
          <w:szCs w:val="20"/>
          <w:lang w:val="fr-FR"/>
        </w:rPr>
        <w:t>III.</w:t>
      </w:r>
      <w:r w:rsidR="005D7F71" w:rsidRPr="00704084">
        <w:rPr>
          <w:rFonts w:asciiTheme="majorBidi" w:hAnsiTheme="majorBidi" w:cstheme="majorBidi"/>
          <w:b/>
          <w:sz w:val="20"/>
          <w:szCs w:val="20"/>
          <w:lang w:val="fr-FR"/>
        </w:rPr>
        <w:tab/>
      </w:r>
      <w:r w:rsidR="00E95792" w:rsidRPr="00704084">
        <w:rPr>
          <w:b/>
          <w:bCs/>
          <w:kern w:val="22"/>
          <w:sz w:val="20"/>
          <w:szCs w:val="20"/>
          <w:lang w:val="fr-FR"/>
        </w:rPr>
        <w:t>STRUCTURE DU PLAN D</w:t>
      </w:r>
      <w:r w:rsidR="004645B4" w:rsidRPr="00704084">
        <w:rPr>
          <w:b/>
          <w:bCs/>
          <w:kern w:val="22"/>
          <w:sz w:val="20"/>
          <w:szCs w:val="20"/>
          <w:lang w:val="fr-FR"/>
        </w:rPr>
        <w:t>’</w:t>
      </w:r>
      <w:r w:rsidR="00E95792" w:rsidRPr="00704084">
        <w:rPr>
          <w:b/>
          <w:bCs/>
          <w:kern w:val="22"/>
          <w:sz w:val="20"/>
          <w:szCs w:val="20"/>
          <w:lang w:val="fr-FR"/>
        </w:rPr>
        <w:t>ACTION POUR LE RENFORCEMENT DES CAPACITÉS</w:t>
      </w:r>
    </w:p>
    <w:p w14:paraId="131FA846" w14:textId="77777777" w:rsidR="00633D52" w:rsidRPr="00704084" w:rsidRDefault="00633D52"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6.</w:t>
      </w:r>
      <w:r w:rsidRPr="00704084">
        <w:rPr>
          <w:rFonts w:asciiTheme="majorBidi" w:hAnsiTheme="majorBidi" w:cstheme="majorBidi"/>
          <w:sz w:val="20"/>
          <w:szCs w:val="20"/>
          <w:lang w:val="fr-FR"/>
        </w:rPr>
        <w:tab/>
      </w:r>
      <w:r w:rsidR="000D5549" w:rsidRPr="00704084">
        <w:rPr>
          <w:kern w:val="22"/>
          <w:sz w:val="20"/>
          <w:szCs w:val="20"/>
          <w:lang w:val="fr-FR"/>
        </w:rPr>
        <w:t>L</w:t>
      </w:r>
      <w:r w:rsidR="004645B4" w:rsidRPr="00704084">
        <w:rPr>
          <w:kern w:val="22"/>
          <w:sz w:val="20"/>
          <w:szCs w:val="20"/>
          <w:lang w:val="fr-FR"/>
        </w:rPr>
        <w:t>’</w:t>
      </w:r>
      <w:r w:rsidR="000D5549" w:rsidRPr="00704084">
        <w:rPr>
          <w:kern w:val="22"/>
          <w:sz w:val="20"/>
          <w:szCs w:val="20"/>
          <w:lang w:val="fr-FR"/>
        </w:rPr>
        <w:t>appendice propose un tableau récapitulatif des buts, domaines clés pour le renforcement des capacités et exemples d</w:t>
      </w:r>
      <w:r w:rsidR="004645B4" w:rsidRPr="00704084">
        <w:rPr>
          <w:kern w:val="22"/>
          <w:sz w:val="20"/>
          <w:szCs w:val="20"/>
          <w:lang w:val="fr-FR"/>
        </w:rPr>
        <w:t>’</w:t>
      </w:r>
      <w:r w:rsidR="000D5549" w:rsidRPr="00704084">
        <w:rPr>
          <w:kern w:val="22"/>
          <w:sz w:val="20"/>
          <w:szCs w:val="20"/>
          <w:lang w:val="fr-FR"/>
        </w:rPr>
        <w:t>activités de renforcement des capacités, indicateurs et résultats du plan d</w:t>
      </w:r>
      <w:r w:rsidR="004645B4" w:rsidRPr="00704084">
        <w:rPr>
          <w:kern w:val="22"/>
          <w:sz w:val="20"/>
          <w:szCs w:val="20"/>
          <w:lang w:val="fr-FR"/>
        </w:rPr>
        <w:t>’</w:t>
      </w:r>
      <w:r w:rsidR="000D5549" w:rsidRPr="00704084">
        <w:rPr>
          <w:kern w:val="22"/>
          <w:sz w:val="20"/>
          <w:szCs w:val="20"/>
          <w:lang w:val="fr-FR"/>
        </w:rPr>
        <w:t>action pour le renforcement des capacités.</w:t>
      </w:r>
    </w:p>
    <w:p w14:paraId="131FA847" w14:textId="77777777" w:rsidR="00633D52" w:rsidRPr="00704084" w:rsidRDefault="00633D52"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7.</w:t>
      </w:r>
      <w:r w:rsidRPr="00704084">
        <w:rPr>
          <w:rFonts w:asciiTheme="majorBidi" w:hAnsiTheme="majorBidi" w:cstheme="majorBidi"/>
          <w:sz w:val="20"/>
          <w:szCs w:val="20"/>
          <w:lang w:val="fr-FR"/>
        </w:rPr>
        <w:tab/>
      </w:r>
      <w:r w:rsidR="00D26E47" w:rsidRPr="00704084">
        <w:rPr>
          <w:kern w:val="22"/>
          <w:sz w:val="20"/>
          <w:szCs w:val="20"/>
          <w:lang w:val="fr-FR"/>
        </w:rPr>
        <w:t>Le plan d</w:t>
      </w:r>
      <w:r w:rsidR="004645B4" w:rsidRPr="00704084">
        <w:rPr>
          <w:kern w:val="22"/>
          <w:sz w:val="20"/>
          <w:szCs w:val="20"/>
          <w:lang w:val="fr-FR"/>
        </w:rPr>
        <w:t>’</w:t>
      </w:r>
      <w:r w:rsidR="00D26E47" w:rsidRPr="00704084">
        <w:rPr>
          <w:kern w:val="22"/>
          <w:sz w:val="20"/>
          <w:szCs w:val="20"/>
          <w:lang w:val="fr-FR"/>
        </w:rPr>
        <w:t>action pour le renforcement des capacités est cohérent avec les objectifs du plan de mise en œuvre pour le Protocole de Cartagena. Les buts représentent les réalisations générales souhaitables de la part des Parties. Chaque but comprend des domaines clés pour le renforcement des capacités, des exemples d</w:t>
      </w:r>
      <w:r w:rsidR="004645B4" w:rsidRPr="00704084">
        <w:rPr>
          <w:kern w:val="22"/>
          <w:sz w:val="20"/>
          <w:szCs w:val="20"/>
          <w:lang w:val="fr-FR"/>
        </w:rPr>
        <w:t>’</w:t>
      </w:r>
      <w:r w:rsidR="00D26E47" w:rsidRPr="00704084">
        <w:rPr>
          <w:kern w:val="22"/>
          <w:sz w:val="20"/>
          <w:szCs w:val="20"/>
          <w:lang w:val="fr-FR"/>
        </w:rPr>
        <w:t>activités de renforcement des capacités, des indicateurs et des résultats.</w:t>
      </w:r>
    </w:p>
    <w:p w14:paraId="131FA848" w14:textId="77777777" w:rsidR="00633D52" w:rsidRPr="00704084" w:rsidRDefault="00633D52"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8.</w:t>
      </w:r>
      <w:r w:rsidRPr="00704084">
        <w:rPr>
          <w:rFonts w:asciiTheme="majorBidi" w:hAnsiTheme="majorBidi" w:cstheme="majorBidi"/>
          <w:sz w:val="20"/>
          <w:szCs w:val="20"/>
          <w:lang w:val="fr-FR"/>
        </w:rPr>
        <w:tab/>
      </w:r>
      <w:r w:rsidR="00D26E47" w:rsidRPr="00704084">
        <w:rPr>
          <w:kern w:val="22"/>
          <w:sz w:val="20"/>
          <w:szCs w:val="20"/>
          <w:lang w:val="fr-FR"/>
        </w:rPr>
        <w:t xml:space="preserve">Les </w:t>
      </w:r>
      <w:r w:rsidR="00D26E47" w:rsidRPr="00704084">
        <w:rPr>
          <w:bCs/>
          <w:i/>
          <w:kern w:val="22"/>
          <w:sz w:val="20"/>
          <w:szCs w:val="20"/>
          <w:lang w:val="fr-FR"/>
        </w:rPr>
        <w:t>domaines clés pour le renforcement des capacités</w:t>
      </w:r>
      <w:r w:rsidR="00D26E47" w:rsidRPr="00704084">
        <w:rPr>
          <w:kern w:val="22"/>
          <w:sz w:val="20"/>
          <w:szCs w:val="20"/>
          <w:lang w:val="fr-FR"/>
        </w:rPr>
        <w:t xml:space="preserve"> sont liés à chaque but du plan de mise en œuvre. Ces domaines clés sont cohérents avec les objectifs du plan de mise en œuvre et comprennent les domaines pour lesquels des activités de renforcement des capacités sont proposées</w:t>
      </w:r>
      <w:r w:rsidRPr="00704084">
        <w:rPr>
          <w:rFonts w:asciiTheme="majorBidi" w:hAnsiTheme="majorBidi" w:cstheme="majorBidi"/>
          <w:sz w:val="20"/>
          <w:szCs w:val="20"/>
          <w:lang w:val="fr-FR"/>
        </w:rPr>
        <w:t>.</w:t>
      </w:r>
    </w:p>
    <w:p w14:paraId="131FA849" w14:textId="77777777" w:rsidR="00633D52" w:rsidRPr="00704084" w:rsidRDefault="00633D52"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9.</w:t>
      </w:r>
      <w:r w:rsidRPr="00704084">
        <w:rPr>
          <w:rFonts w:asciiTheme="majorBidi" w:hAnsiTheme="majorBidi" w:cstheme="majorBidi"/>
          <w:sz w:val="20"/>
          <w:szCs w:val="20"/>
          <w:lang w:val="fr-FR"/>
        </w:rPr>
        <w:tab/>
      </w:r>
      <w:r w:rsidR="00D26E47" w:rsidRPr="00704084">
        <w:rPr>
          <w:kern w:val="22"/>
          <w:sz w:val="20"/>
          <w:szCs w:val="20"/>
          <w:lang w:val="fr-FR"/>
        </w:rPr>
        <w:t>Le plan d</w:t>
      </w:r>
      <w:r w:rsidR="004645B4" w:rsidRPr="00704084">
        <w:rPr>
          <w:kern w:val="22"/>
          <w:sz w:val="20"/>
          <w:szCs w:val="20"/>
          <w:lang w:val="fr-FR"/>
        </w:rPr>
        <w:t>’</w:t>
      </w:r>
      <w:r w:rsidR="00D26E47" w:rsidRPr="00704084">
        <w:rPr>
          <w:kern w:val="22"/>
          <w:sz w:val="20"/>
          <w:szCs w:val="20"/>
          <w:lang w:val="fr-FR"/>
        </w:rPr>
        <w:t xml:space="preserve">action propose une liste </w:t>
      </w:r>
      <w:r w:rsidR="00D26E47" w:rsidRPr="00704084">
        <w:rPr>
          <w:i/>
          <w:kern w:val="22"/>
          <w:sz w:val="20"/>
          <w:szCs w:val="20"/>
          <w:lang w:val="fr-FR"/>
        </w:rPr>
        <w:t>d</w:t>
      </w:r>
      <w:r w:rsidR="004645B4" w:rsidRPr="00704084">
        <w:rPr>
          <w:i/>
          <w:kern w:val="22"/>
          <w:sz w:val="20"/>
          <w:szCs w:val="20"/>
          <w:lang w:val="fr-FR"/>
        </w:rPr>
        <w:t>’</w:t>
      </w:r>
      <w:r w:rsidR="00D26E47" w:rsidRPr="00704084">
        <w:rPr>
          <w:i/>
          <w:kern w:val="22"/>
          <w:sz w:val="20"/>
          <w:szCs w:val="20"/>
          <w:lang w:val="fr-FR"/>
        </w:rPr>
        <w:t>exemples</w:t>
      </w:r>
      <w:r w:rsidR="00D26E47" w:rsidRPr="00704084">
        <w:rPr>
          <w:kern w:val="22"/>
          <w:sz w:val="20"/>
          <w:szCs w:val="20"/>
          <w:lang w:val="fr-FR"/>
        </w:rPr>
        <w:t xml:space="preserve"> </w:t>
      </w:r>
      <w:r w:rsidR="00D26E47" w:rsidRPr="00704084">
        <w:rPr>
          <w:bCs/>
          <w:i/>
          <w:kern w:val="22"/>
          <w:sz w:val="20"/>
          <w:szCs w:val="20"/>
          <w:lang w:val="fr-FR"/>
        </w:rPr>
        <w:t>de renforcement des capacités</w:t>
      </w:r>
      <w:r w:rsidR="00D26E47" w:rsidRPr="00704084">
        <w:rPr>
          <w:kern w:val="22"/>
          <w:sz w:val="20"/>
          <w:szCs w:val="20"/>
          <w:lang w:val="fr-FR"/>
        </w:rPr>
        <w:t>, qui a été élaborée en tenant compte des activités de renforcement des capacités toujours pertinentes incluses, entre autres, dans le Cadre et le Plan d</w:t>
      </w:r>
      <w:r w:rsidR="004645B4" w:rsidRPr="00704084">
        <w:rPr>
          <w:kern w:val="22"/>
          <w:sz w:val="20"/>
          <w:szCs w:val="20"/>
          <w:lang w:val="fr-FR"/>
        </w:rPr>
        <w:t>’</w:t>
      </w:r>
      <w:r w:rsidR="00D26E47" w:rsidRPr="00704084">
        <w:rPr>
          <w:kern w:val="22"/>
          <w:sz w:val="20"/>
          <w:szCs w:val="20"/>
          <w:lang w:val="fr-FR"/>
        </w:rPr>
        <w:t>action pour le renforcement des capacités en vue de l</w:t>
      </w:r>
      <w:r w:rsidR="004645B4" w:rsidRPr="00704084">
        <w:rPr>
          <w:kern w:val="22"/>
          <w:sz w:val="20"/>
          <w:szCs w:val="20"/>
          <w:lang w:val="fr-FR"/>
        </w:rPr>
        <w:t>’</w:t>
      </w:r>
      <w:r w:rsidR="00D26E47" w:rsidRPr="00704084">
        <w:rPr>
          <w:kern w:val="22"/>
          <w:sz w:val="20"/>
          <w:szCs w:val="20"/>
          <w:lang w:val="fr-FR"/>
        </w:rPr>
        <w:t>application effective du Protocole de Cartagena (2012</w:t>
      </w:r>
      <w:r w:rsidR="004645B4" w:rsidRPr="00704084">
        <w:rPr>
          <w:kern w:val="22"/>
          <w:sz w:val="20"/>
          <w:szCs w:val="20"/>
          <w:lang w:val="fr-FR"/>
        </w:rPr>
        <w:noBreakHyphen/>
      </w:r>
      <w:r w:rsidR="00D26E47" w:rsidRPr="00704084">
        <w:rPr>
          <w:kern w:val="22"/>
          <w:sz w:val="20"/>
          <w:szCs w:val="20"/>
          <w:lang w:val="fr-FR"/>
        </w:rPr>
        <w:t>2020), ainsi que dans le programme de travail sur la sensibilisation, l</w:t>
      </w:r>
      <w:r w:rsidR="004645B4" w:rsidRPr="00704084">
        <w:rPr>
          <w:kern w:val="22"/>
          <w:sz w:val="20"/>
          <w:szCs w:val="20"/>
          <w:lang w:val="fr-FR"/>
        </w:rPr>
        <w:t>’</w:t>
      </w:r>
      <w:r w:rsidR="00D26E47" w:rsidRPr="00704084">
        <w:rPr>
          <w:kern w:val="22"/>
          <w:sz w:val="20"/>
          <w:szCs w:val="20"/>
          <w:lang w:val="fr-FR"/>
        </w:rPr>
        <w:t xml:space="preserve">éducation et la participation du public. Les activités de </w:t>
      </w:r>
      <w:r w:rsidR="00D26E47" w:rsidRPr="00704084">
        <w:rPr>
          <w:kern w:val="22"/>
          <w:sz w:val="20"/>
          <w:szCs w:val="20"/>
          <w:lang w:val="fr-FR"/>
        </w:rPr>
        <w:lastRenderedPageBreak/>
        <w:t>renforcement des capacités visent à soutenir l</w:t>
      </w:r>
      <w:r w:rsidR="004645B4" w:rsidRPr="00704084">
        <w:rPr>
          <w:kern w:val="22"/>
          <w:sz w:val="20"/>
          <w:szCs w:val="20"/>
          <w:lang w:val="fr-FR"/>
        </w:rPr>
        <w:t>’</w:t>
      </w:r>
      <w:r w:rsidR="00D26E47" w:rsidRPr="00704084">
        <w:rPr>
          <w:kern w:val="22"/>
          <w:sz w:val="20"/>
          <w:szCs w:val="20"/>
          <w:lang w:val="fr-FR"/>
        </w:rPr>
        <w:t>application effective du Protocole de Cartagena. Les activités peuvent contribuer à un ou plusieurs résultats</w:t>
      </w:r>
      <w:r w:rsidRPr="00704084">
        <w:rPr>
          <w:rFonts w:asciiTheme="majorBidi" w:hAnsiTheme="majorBidi" w:cstheme="majorBidi"/>
          <w:sz w:val="20"/>
          <w:szCs w:val="20"/>
          <w:lang w:val="fr-FR"/>
        </w:rPr>
        <w:t>.</w:t>
      </w:r>
    </w:p>
    <w:p w14:paraId="131FA84A" w14:textId="77777777" w:rsidR="00633D52" w:rsidRPr="00704084" w:rsidRDefault="00633D52"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10.</w:t>
      </w:r>
      <w:r w:rsidRPr="00704084">
        <w:rPr>
          <w:rFonts w:asciiTheme="majorBidi" w:hAnsiTheme="majorBidi" w:cstheme="majorBidi"/>
          <w:sz w:val="20"/>
          <w:szCs w:val="20"/>
          <w:lang w:val="fr-FR"/>
        </w:rPr>
        <w:tab/>
      </w:r>
      <w:r w:rsidR="00D17085" w:rsidRPr="00704084">
        <w:rPr>
          <w:kern w:val="22"/>
          <w:sz w:val="20"/>
          <w:szCs w:val="20"/>
          <w:lang w:val="fr-FR"/>
        </w:rPr>
        <w:t>Les domaines clés et les activités de renforcement des capacités décrits dans le plan d</w:t>
      </w:r>
      <w:r w:rsidR="004645B4" w:rsidRPr="00704084">
        <w:rPr>
          <w:kern w:val="22"/>
          <w:sz w:val="20"/>
          <w:szCs w:val="20"/>
          <w:lang w:val="fr-FR"/>
        </w:rPr>
        <w:t>’</w:t>
      </w:r>
      <w:r w:rsidR="00D17085" w:rsidRPr="00704084">
        <w:rPr>
          <w:kern w:val="22"/>
          <w:sz w:val="20"/>
          <w:szCs w:val="20"/>
          <w:lang w:val="fr-FR"/>
        </w:rPr>
        <w:t>action pour le renforcement des capacités ne sont pas censés être normatifs ou exhaustifs. Les domaines clés sont présentés à titre indicatif comme des domaines dans lesquels des capacités peuvent être nécessaires et sur lesquels les interventions de renforcement des capacités peuvent se concentrer, en fonction des circonstances et des besoins nationaux. Les activités de renforcement des capacités sont des exemples, et non une liste exhaustive, car chacun des pays doit adapter les activités à sa réalité et à ses besoins. Il est reconnu que les circonstances et les besoins nationaux et régionaux devraient finalement déterminer la conception et la réalisation des activités de renforcement des capacités, en tenant également compte des orientations stratégiques fournies dans le cadre stratégique à long terme pour la création et le renforcement des capacités, le cas échéant</w:t>
      </w:r>
      <w:r w:rsidRPr="00704084">
        <w:rPr>
          <w:rFonts w:asciiTheme="majorBidi" w:hAnsiTheme="majorBidi" w:cstheme="majorBidi"/>
          <w:sz w:val="20"/>
          <w:szCs w:val="20"/>
          <w:lang w:val="fr-FR"/>
        </w:rPr>
        <w:t>.</w:t>
      </w:r>
    </w:p>
    <w:p w14:paraId="131FA84B" w14:textId="77777777" w:rsidR="00633D52" w:rsidRPr="00704084" w:rsidRDefault="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11.</w:t>
      </w:r>
      <w:r w:rsidRPr="00704084">
        <w:rPr>
          <w:rFonts w:asciiTheme="majorBidi" w:hAnsiTheme="majorBidi" w:cstheme="majorBidi"/>
          <w:sz w:val="20"/>
          <w:szCs w:val="20"/>
          <w:lang w:val="fr-FR"/>
        </w:rPr>
        <w:tab/>
      </w:r>
      <w:r w:rsidR="006D1FEA" w:rsidRPr="00704084">
        <w:rPr>
          <w:rFonts w:eastAsia="MS Mincho"/>
          <w:kern w:val="22"/>
          <w:sz w:val="20"/>
          <w:szCs w:val="20"/>
          <w:lang w:val="fr-FR" w:eastAsia="ja-JP"/>
        </w:rPr>
        <w:t>Le plan d</w:t>
      </w:r>
      <w:r w:rsidR="004645B4" w:rsidRPr="00704084">
        <w:rPr>
          <w:rFonts w:eastAsia="MS Mincho"/>
          <w:kern w:val="22"/>
          <w:sz w:val="20"/>
          <w:szCs w:val="20"/>
          <w:lang w:val="fr-FR" w:eastAsia="ja-JP"/>
        </w:rPr>
        <w:t>’</w:t>
      </w:r>
      <w:r w:rsidR="006D1FEA" w:rsidRPr="00704084">
        <w:rPr>
          <w:rFonts w:eastAsia="MS Mincho"/>
          <w:kern w:val="22"/>
          <w:sz w:val="20"/>
          <w:szCs w:val="20"/>
          <w:lang w:val="fr-FR" w:eastAsia="ja-JP"/>
        </w:rPr>
        <w:t>action fournit également une série d</w:t>
      </w:r>
      <w:r w:rsidR="004645B4" w:rsidRPr="00704084">
        <w:rPr>
          <w:rFonts w:eastAsia="MS Mincho"/>
          <w:kern w:val="22"/>
          <w:sz w:val="20"/>
          <w:szCs w:val="20"/>
          <w:lang w:val="fr-FR" w:eastAsia="ja-JP"/>
        </w:rPr>
        <w:t>’</w:t>
      </w:r>
      <w:r w:rsidR="006D1FEA" w:rsidRPr="00704084">
        <w:rPr>
          <w:rFonts w:eastAsia="MS Mincho"/>
          <w:kern w:val="22"/>
          <w:sz w:val="20"/>
          <w:szCs w:val="20"/>
          <w:lang w:val="fr-FR" w:eastAsia="ja-JP"/>
        </w:rPr>
        <w:t>indicateurs visant à mesurer le succès des activités et/ou des contributions des activités aux résultats. Ils se veulent simples, mesurables et pertinents pour le résultat. Chaque indicateur fait référence à une activité et/ou un résultat</w:t>
      </w:r>
      <w:r w:rsidRPr="00704084">
        <w:rPr>
          <w:rFonts w:asciiTheme="majorBidi" w:hAnsiTheme="majorBidi" w:cstheme="majorBidi"/>
          <w:sz w:val="20"/>
          <w:szCs w:val="20"/>
          <w:lang w:val="fr-FR"/>
        </w:rPr>
        <w:t>.</w:t>
      </w:r>
    </w:p>
    <w:p w14:paraId="131FA84C" w14:textId="77777777" w:rsidR="00633D52" w:rsidRPr="00704084" w:rsidRDefault="00DF2495"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12</w:t>
      </w:r>
      <w:r w:rsidR="00633D52" w:rsidRPr="00704084">
        <w:rPr>
          <w:rFonts w:asciiTheme="majorBidi" w:hAnsiTheme="majorBidi" w:cstheme="majorBidi"/>
          <w:sz w:val="20"/>
          <w:szCs w:val="20"/>
          <w:lang w:val="fr-FR"/>
        </w:rPr>
        <w:t>.</w:t>
      </w:r>
      <w:r w:rsidR="00633D52" w:rsidRPr="00704084">
        <w:rPr>
          <w:rFonts w:asciiTheme="majorBidi" w:hAnsiTheme="majorBidi" w:cstheme="majorBidi"/>
          <w:sz w:val="20"/>
          <w:szCs w:val="20"/>
          <w:lang w:val="fr-FR"/>
        </w:rPr>
        <w:tab/>
      </w:r>
      <w:r w:rsidR="006D1FEA" w:rsidRPr="00704084">
        <w:rPr>
          <w:kern w:val="22"/>
          <w:sz w:val="20"/>
          <w:szCs w:val="20"/>
          <w:lang w:val="fr-FR" w:eastAsia="ja-JP"/>
        </w:rPr>
        <w:t>Les informations sur les activités de renforcement des capacités entreprises ou les ressources ou matériels de renforcement des capacités élaborés dans le cadre du plan d</w:t>
      </w:r>
      <w:r w:rsidR="004645B4" w:rsidRPr="00704084">
        <w:rPr>
          <w:kern w:val="22"/>
          <w:sz w:val="20"/>
          <w:szCs w:val="20"/>
          <w:lang w:val="fr-FR" w:eastAsia="ja-JP"/>
        </w:rPr>
        <w:t>’</w:t>
      </w:r>
      <w:r w:rsidR="006D1FEA" w:rsidRPr="00704084">
        <w:rPr>
          <w:kern w:val="22"/>
          <w:sz w:val="20"/>
          <w:szCs w:val="20"/>
          <w:lang w:val="fr-FR" w:eastAsia="ja-JP"/>
        </w:rPr>
        <w:t>action pour le renforcement des capacités devraient être partagés par l</w:t>
      </w:r>
      <w:r w:rsidR="004645B4" w:rsidRPr="00704084">
        <w:rPr>
          <w:kern w:val="22"/>
          <w:sz w:val="20"/>
          <w:szCs w:val="20"/>
          <w:lang w:val="fr-FR" w:eastAsia="ja-JP"/>
        </w:rPr>
        <w:t>’</w:t>
      </w:r>
      <w:r w:rsidR="006D1FEA" w:rsidRPr="00704084">
        <w:rPr>
          <w:kern w:val="22"/>
          <w:sz w:val="20"/>
          <w:szCs w:val="20"/>
          <w:lang w:val="fr-FR" w:eastAsia="ja-JP"/>
        </w:rPr>
        <w:t>intermédiaire du Centre d</w:t>
      </w:r>
      <w:r w:rsidR="004645B4" w:rsidRPr="00704084">
        <w:rPr>
          <w:kern w:val="22"/>
          <w:sz w:val="20"/>
          <w:szCs w:val="20"/>
          <w:lang w:val="fr-FR" w:eastAsia="ja-JP"/>
        </w:rPr>
        <w:t>’</w:t>
      </w:r>
      <w:r w:rsidR="006D1FEA" w:rsidRPr="00704084">
        <w:rPr>
          <w:kern w:val="22"/>
          <w:sz w:val="20"/>
          <w:szCs w:val="20"/>
          <w:lang w:val="fr-FR" w:eastAsia="ja-JP"/>
        </w:rPr>
        <w:t>échange pour la prévention des risques biotechnologiques</w:t>
      </w:r>
      <w:r w:rsidR="00633D52" w:rsidRPr="00704084">
        <w:rPr>
          <w:rFonts w:asciiTheme="majorBidi" w:hAnsiTheme="majorBidi" w:cstheme="majorBidi"/>
          <w:sz w:val="20"/>
          <w:szCs w:val="20"/>
          <w:lang w:val="fr-FR"/>
        </w:rPr>
        <w:t>.</w:t>
      </w:r>
    </w:p>
    <w:p w14:paraId="131FA84D" w14:textId="77777777" w:rsidR="00633D52" w:rsidRPr="00704084" w:rsidRDefault="00B51FF0" w:rsidP="00633D52">
      <w:pPr>
        <w:keepNext/>
        <w:spacing w:before="120" w:after="160"/>
        <w:jc w:val="center"/>
        <w:rPr>
          <w:rFonts w:asciiTheme="majorBidi" w:hAnsiTheme="majorBidi" w:cstheme="majorBidi"/>
          <w:i/>
          <w:sz w:val="20"/>
          <w:szCs w:val="20"/>
          <w:lang w:val="fr-FR"/>
        </w:rPr>
      </w:pPr>
      <w:r w:rsidRPr="00704084">
        <w:rPr>
          <w:i/>
          <w:iCs/>
          <w:kern w:val="22"/>
          <w:sz w:val="20"/>
          <w:szCs w:val="20"/>
          <w:lang w:val="fr-FR" w:eastAsia="ja-JP"/>
        </w:rPr>
        <w:t>Intervenants en matière de renforcement des capacités et publics ciblés</w:t>
      </w:r>
    </w:p>
    <w:p w14:paraId="131FA84E" w14:textId="77777777" w:rsidR="00633D52" w:rsidRPr="00704084" w:rsidRDefault="00DF2495"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13</w:t>
      </w:r>
      <w:r w:rsidR="00633D52" w:rsidRPr="00704084">
        <w:rPr>
          <w:rFonts w:asciiTheme="majorBidi" w:hAnsiTheme="majorBidi" w:cstheme="majorBidi"/>
          <w:sz w:val="20"/>
          <w:szCs w:val="20"/>
          <w:lang w:val="fr-FR"/>
        </w:rPr>
        <w:t>.</w:t>
      </w:r>
      <w:r w:rsidR="00633D52" w:rsidRPr="00704084">
        <w:rPr>
          <w:rFonts w:asciiTheme="majorBidi" w:hAnsiTheme="majorBidi" w:cstheme="majorBidi"/>
          <w:sz w:val="20"/>
          <w:szCs w:val="20"/>
          <w:lang w:val="fr-FR"/>
        </w:rPr>
        <w:tab/>
      </w:r>
      <w:r w:rsidR="00B51FF0" w:rsidRPr="00704084">
        <w:rPr>
          <w:kern w:val="22"/>
          <w:sz w:val="20"/>
          <w:szCs w:val="20"/>
          <w:lang w:val="fr-FR"/>
        </w:rPr>
        <w:t>Les activités de renforcement des capacités peuvent être menées à différents niveaux, notamment aux niveaux national, régional et mondial.</w:t>
      </w:r>
    </w:p>
    <w:p w14:paraId="131FA84F" w14:textId="77777777" w:rsidR="00633D52" w:rsidRPr="00704084" w:rsidRDefault="00DF2495"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14</w:t>
      </w:r>
      <w:r w:rsidR="00633D52" w:rsidRPr="00704084">
        <w:rPr>
          <w:rFonts w:asciiTheme="majorBidi" w:hAnsiTheme="majorBidi" w:cstheme="majorBidi"/>
          <w:sz w:val="20"/>
          <w:szCs w:val="20"/>
          <w:lang w:val="fr-FR"/>
        </w:rPr>
        <w:t>.</w:t>
      </w:r>
      <w:r w:rsidR="00633D52" w:rsidRPr="00704084">
        <w:rPr>
          <w:rFonts w:asciiTheme="majorBidi" w:hAnsiTheme="majorBidi" w:cstheme="majorBidi"/>
          <w:sz w:val="20"/>
          <w:szCs w:val="20"/>
          <w:lang w:val="fr-FR"/>
        </w:rPr>
        <w:tab/>
      </w:r>
      <w:r w:rsidR="00F840EA" w:rsidRPr="00704084">
        <w:rPr>
          <w:kern w:val="22"/>
          <w:sz w:val="20"/>
          <w:szCs w:val="20"/>
          <w:lang w:val="fr-FR" w:eastAsia="ja-JP"/>
        </w:rPr>
        <w:t>Divers acteurs peuvent être associés à la mise en œuvre des activités de renforcement des capacités. L</w:t>
      </w:r>
      <w:r w:rsidR="004645B4" w:rsidRPr="00704084">
        <w:rPr>
          <w:kern w:val="22"/>
          <w:sz w:val="20"/>
          <w:szCs w:val="20"/>
          <w:lang w:val="fr-FR" w:eastAsia="ja-JP"/>
        </w:rPr>
        <w:t>’</w:t>
      </w:r>
      <w:r w:rsidR="00F840EA" w:rsidRPr="00704084">
        <w:rPr>
          <w:kern w:val="22"/>
          <w:sz w:val="20"/>
          <w:szCs w:val="20"/>
          <w:lang w:val="fr-FR" w:eastAsia="ja-JP"/>
        </w:rPr>
        <w:t>identification des acteurs à cet égard dépend largement des circonstances, des besoins et des priorités à l</w:t>
      </w:r>
      <w:r w:rsidR="004645B4" w:rsidRPr="00704084">
        <w:rPr>
          <w:kern w:val="22"/>
          <w:sz w:val="20"/>
          <w:szCs w:val="20"/>
          <w:lang w:val="fr-FR" w:eastAsia="ja-JP"/>
        </w:rPr>
        <w:t>’</w:t>
      </w:r>
      <w:r w:rsidR="00F840EA" w:rsidRPr="00704084">
        <w:rPr>
          <w:kern w:val="22"/>
          <w:sz w:val="20"/>
          <w:szCs w:val="20"/>
          <w:lang w:val="fr-FR" w:eastAsia="ja-JP"/>
        </w:rPr>
        <w:t xml:space="preserve">échelle nationale. Ces acteurs peuvent inclure, entre autres, les autorités et institutions nationales compétentes, </w:t>
      </w:r>
      <w:r w:rsidR="008C5044" w:rsidRPr="00704084">
        <w:rPr>
          <w:kern w:val="22"/>
          <w:sz w:val="20"/>
          <w:szCs w:val="20"/>
          <w:lang w:val="fr-FR" w:eastAsia="ja-JP"/>
        </w:rPr>
        <w:t>les douaniers et gardes frontière, d</w:t>
      </w:r>
      <w:r w:rsidR="004645B4" w:rsidRPr="00704084">
        <w:rPr>
          <w:kern w:val="22"/>
          <w:sz w:val="20"/>
          <w:szCs w:val="20"/>
          <w:lang w:val="fr-FR" w:eastAsia="ja-JP"/>
        </w:rPr>
        <w:t>’</w:t>
      </w:r>
      <w:r w:rsidR="008C5044" w:rsidRPr="00704084">
        <w:rPr>
          <w:kern w:val="22"/>
          <w:sz w:val="20"/>
          <w:szCs w:val="20"/>
          <w:lang w:val="fr-FR" w:eastAsia="ja-JP"/>
        </w:rPr>
        <w:t xml:space="preserve">autres </w:t>
      </w:r>
      <w:r w:rsidR="00F840EA" w:rsidRPr="00704084">
        <w:rPr>
          <w:kern w:val="22"/>
          <w:sz w:val="20"/>
          <w:szCs w:val="20"/>
          <w:lang w:val="fr-FR" w:eastAsia="ja-JP"/>
        </w:rPr>
        <w:t>gouvernements,</w:t>
      </w:r>
      <w:r w:rsidR="008C5044" w:rsidRPr="00704084">
        <w:rPr>
          <w:kern w:val="22"/>
          <w:sz w:val="20"/>
          <w:szCs w:val="20"/>
          <w:lang w:val="fr-FR" w:eastAsia="ja-JP"/>
        </w:rPr>
        <w:t xml:space="preserve"> le milieu universitaire,</w:t>
      </w:r>
      <w:r w:rsidR="00F840EA" w:rsidRPr="00704084">
        <w:rPr>
          <w:kern w:val="22"/>
          <w:sz w:val="20"/>
          <w:szCs w:val="20"/>
          <w:lang w:val="fr-FR" w:eastAsia="ja-JP"/>
        </w:rPr>
        <w:t xml:space="preserve"> les organismes de recherche,</w:t>
      </w:r>
      <w:r w:rsidR="008C5044" w:rsidRPr="00704084">
        <w:rPr>
          <w:kern w:val="22"/>
          <w:sz w:val="20"/>
          <w:szCs w:val="20"/>
          <w:lang w:val="fr-FR" w:eastAsia="ja-JP"/>
        </w:rPr>
        <w:t xml:space="preserve"> des réseaux de laboratoires, les peuples autochtones et les communautés locales, </w:t>
      </w:r>
      <w:r w:rsidR="00F840EA" w:rsidRPr="00704084">
        <w:rPr>
          <w:kern w:val="22"/>
          <w:sz w:val="20"/>
          <w:szCs w:val="20"/>
          <w:lang w:val="fr-FR" w:eastAsia="ja-JP"/>
        </w:rPr>
        <w:t xml:space="preserve"> les organisations non gouvernementales,</w:t>
      </w:r>
      <w:r w:rsidR="008C5044" w:rsidRPr="00704084">
        <w:rPr>
          <w:kern w:val="22"/>
          <w:sz w:val="20"/>
          <w:szCs w:val="20"/>
          <w:lang w:val="fr-FR" w:eastAsia="ja-JP"/>
        </w:rPr>
        <w:t xml:space="preserve"> le public et d</w:t>
      </w:r>
      <w:r w:rsidR="004645B4" w:rsidRPr="00704084">
        <w:rPr>
          <w:kern w:val="22"/>
          <w:sz w:val="20"/>
          <w:szCs w:val="20"/>
          <w:lang w:val="fr-FR" w:eastAsia="ja-JP"/>
        </w:rPr>
        <w:t>’</w:t>
      </w:r>
      <w:r w:rsidR="008C5044" w:rsidRPr="00704084">
        <w:rPr>
          <w:kern w:val="22"/>
          <w:sz w:val="20"/>
          <w:szCs w:val="20"/>
          <w:lang w:val="fr-FR" w:eastAsia="ja-JP"/>
        </w:rPr>
        <w:t>autres parties prenantes concernées, le Fonds pour l</w:t>
      </w:r>
      <w:r w:rsidR="004645B4" w:rsidRPr="00704084">
        <w:rPr>
          <w:kern w:val="22"/>
          <w:sz w:val="20"/>
          <w:szCs w:val="20"/>
          <w:lang w:val="fr-FR" w:eastAsia="ja-JP"/>
        </w:rPr>
        <w:t>’</w:t>
      </w:r>
      <w:r w:rsidR="008C5044" w:rsidRPr="00704084">
        <w:rPr>
          <w:kern w:val="22"/>
          <w:sz w:val="20"/>
          <w:szCs w:val="20"/>
          <w:lang w:val="fr-FR" w:eastAsia="ja-JP"/>
        </w:rPr>
        <w:t>environnement mondial et d</w:t>
      </w:r>
      <w:r w:rsidR="004645B4" w:rsidRPr="00704084">
        <w:rPr>
          <w:kern w:val="22"/>
          <w:sz w:val="20"/>
          <w:szCs w:val="20"/>
          <w:lang w:val="fr-FR" w:eastAsia="ja-JP"/>
        </w:rPr>
        <w:t>’</w:t>
      </w:r>
      <w:r w:rsidR="008C5044" w:rsidRPr="00704084">
        <w:rPr>
          <w:kern w:val="22"/>
          <w:sz w:val="20"/>
          <w:szCs w:val="20"/>
          <w:lang w:val="fr-FR" w:eastAsia="ja-JP"/>
        </w:rPr>
        <w:t>autres organismes de financement internationaux,</w:t>
      </w:r>
      <w:r w:rsidR="00F840EA" w:rsidRPr="00704084">
        <w:rPr>
          <w:kern w:val="22"/>
          <w:sz w:val="20"/>
          <w:szCs w:val="20"/>
          <w:lang w:val="fr-FR" w:eastAsia="ja-JP"/>
        </w:rPr>
        <w:t xml:space="preserve"> le secteur privé</w:t>
      </w:r>
      <w:r w:rsidR="008C5044" w:rsidRPr="00704084">
        <w:rPr>
          <w:kern w:val="22"/>
          <w:sz w:val="20"/>
          <w:szCs w:val="20"/>
          <w:lang w:val="fr-FR" w:eastAsia="ja-JP"/>
        </w:rPr>
        <w:t xml:space="preserve">, y compris les banques, les corporations et les investisseurs, les organismes des Nations Unies, </w:t>
      </w:r>
      <w:r w:rsidR="00F840EA" w:rsidRPr="00704084">
        <w:rPr>
          <w:kern w:val="22"/>
          <w:sz w:val="20"/>
          <w:szCs w:val="20"/>
          <w:lang w:val="fr-FR" w:eastAsia="ja-JP"/>
        </w:rPr>
        <w:t>et le Secrétariat.</w:t>
      </w:r>
    </w:p>
    <w:p w14:paraId="131FA850" w14:textId="77777777" w:rsidR="00633D52" w:rsidRPr="00704084" w:rsidRDefault="00DF2495"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15</w:t>
      </w:r>
      <w:r w:rsidR="00633D52" w:rsidRPr="00704084">
        <w:rPr>
          <w:rFonts w:asciiTheme="majorBidi" w:hAnsiTheme="majorBidi" w:cstheme="majorBidi"/>
          <w:sz w:val="20"/>
          <w:szCs w:val="20"/>
          <w:lang w:val="fr-FR"/>
        </w:rPr>
        <w:t>.</w:t>
      </w:r>
      <w:r w:rsidR="00633D52" w:rsidRPr="00704084">
        <w:rPr>
          <w:rFonts w:asciiTheme="majorBidi" w:hAnsiTheme="majorBidi" w:cstheme="majorBidi"/>
          <w:sz w:val="20"/>
          <w:szCs w:val="20"/>
          <w:lang w:val="fr-FR"/>
        </w:rPr>
        <w:tab/>
      </w:r>
      <w:r w:rsidR="00644763" w:rsidRPr="00704084">
        <w:rPr>
          <w:kern w:val="22"/>
          <w:sz w:val="20"/>
          <w:szCs w:val="20"/>
          <w:lang w:val="fr-FR" w:eastAsia="ja-JP"/>
        </w:rPr>
        <w:t>De même, un éventail de publics ciblés pourrait bénéficier d</w:t>
      </w:r>
      <w:r w:rsidR="004645B4" w:rsidRPr="00704084">
        <w:rPr>
          <w:kern w:val="22"/>
          <w:sz w:val="20"/>
          <w:szCs w:val="20"/>
          <w:lang w:val="fr-FR" w:eastAsia="ja-JP"/>
        </w:rPr>
        <w:t>’</w:t>
      </w:r>
      <w:r w:rsidR="00644763" w:rsidRPr="00704084">
        <w:rPr>
          <w:kern w:val="22"/>
          <w:sz w:val="20"/>
          <w:szCs w:val="20"/>
          <w:lang w:val="fr-FR" w:eastAsia="ja-JP"/>
        </w:rPr>
        <w:t>activités spécifiques de renforcement des capacités, en fonction des circonstances, des besoins et des priorités à l</w:t>
      </w:r>
      <w:r w:rsidR="004645B4" w:rsidRPr="00704084">
        <w:rPr>
          <w:kern w:val="22"/>
          <w:sz w:val="20"/>
          <w:szCs w:val="20"/>
          <w:lang w:val="fr-FR" w:eastAsia="ja-JP"/>
        </w:rPr>
        <w:t>’</w:t>
      </w:r>
      <w:r w:rsidR="00644763" w:rsidRPr="00704084">
        <w:rPr>
          <w:kern w:val="22"/>
          <w:sz w:val="20"/>
          <w:szCs w:val="20"/>
          <w:lang w:val="fr-FR" w:eastAsia="ja-JP"/>
        </w:rPr>
        <w:t>échelle nationale. Ces publics pourraient inclure, entre autres, des décideurs, des autorités administratives, des techniciens de laboratoire et des agents de douanes</w:t>
      </w:r>
      <w:r w:rsidR="00633D52" w:rsidRPr="00704084">
        <w:rPr>
          <w:rFonts w:asciiTheme="majorBidi" w:hAnsiTheme="majorBidi" w:cstheme="majorBidi"/>
          <w:sz w:val="20"/>
          <w:szCs w:val="20"/>
          <w:lang w:val="fr-FR"/>
        </w:rPr>
        <w:t>.</w:t>
      </w:r>
    </w:p>
    <w:p w14:paraId="131FA851" w14:textId="77777777" w:rsidR="00633D52" w:rsidRPr="00704084" w:rsidRDefault="00DF2495"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16</w:t>
      </w:r>
      <w:r w:rsidR="00633D52" w:rsidRPr="00704084">
        <w:rPr>
          <w:rFonts w:asciiTheme="majorBidi" w:hAnsiTheme="majorBidi" w:cstheme="majorBidi"/>
          <w:sz w:val="20"/>
          <w:szCs w:val="20"/>
          <w:lang w:val="fr-FR"/>
        </w:rPr>
        <w:t>.</w:t>
      </w:r>
      <w:r w:rsidR="00633D52" w:rsidRPr="00704084">
        <w:rPr>
          <w:rFonts w:asciiTheme="majorBidi" w:hAnsiTheme="majorBidi" w:cstheme="majorBidi"/>
          <w:sz w:val="20"/>
          <w:szCs w:val="20"/>
          <w:lang w:val="fr-FR"/>
        </w:rPr>
        <w:tab/>
      </w:r>
      <w:r w:rsidR="00644763" w:rsidRPr="00704084">
        <w:rPr>
          <w:kern w:val="22"/>
          <w:sz w:val="20"/>
          <w:szCs w:val="20"/>
          <w:lang w:val="fr-FR" w:eastAsia="ja-JP"/>
        </w:rPr>
        <w:t>Les acteurs et les publics ciblés doivent être identifiés lors de la conception des activités de renforcement des capacités dans les différents domaines ou sur la base des exemples d</w:t>
      </w:r>
      <w:r w:rsidR="004645B4" w:rsidRPr="00704084">
        <w:rPr>
          <w:kern w:val="22"/>
          <w:sz w:val="20"/>
          <w:szCs w:val="20"/>
          <w:lang w:val="fr-FR" w:eastAsia="ja-JP"/>
        </w:rPr>
        <w:t>’</w:t>
      </w:r>
      <w:r w:rsidR="00644763" w:rsidRPr="00704084">
        <w:rPr>
          <w:kern w:val="22"/>
          <w:sz w:val="20"/>
          <w:szCs w:val="20"/>
          <w:lang w:val="fr-FR" w:eastAsia="ja-JP"/>
        </w:rPr>
        <w:t>activités décrites dans le plan d</w:t>
      </w:r>
      <w:r w:rsidR="004645B4" w:rsidRPr="00704084">
        <w:rPr>
          <w:kern w:val="22"/>
          <w:sz w:val="20"/>
          <w:szCs w:val="20"/>
          <w:lang w:val="fr-FR" w:eastAsia="ja-JP"/>
        </w:rPr>
        <w:t>’</w:t>
      </w:r>
      <w:r w:rsidR="00644763" w:rsidRPr="00704084">
        <w:rPr>
          <w:kern w:val="22"/>
          <w:sz w:val="20"/>
          <w:szCs w:val="20"/>
          <w:lang w:val="fr-FR" w:eastAsia="ja-JP"/>
        </w:rPr>
        <w:t>action pour le renforcement des capacités. Comme indiqué dans les buts de la partie « Environnement favorable » du plan de mise en œuvre et du plan d</w:t>
      </w:r>
      <w:r w:rsidR="004645B4" w:rsidRPr="00704084">
        <w:rPr>
          <w:kern w:val="22"/>
          <w:sz w:val="20"/>
          <w:szCs w:val="20"/>
          <w:lang w:val="fr-FR" w:eastAsia="ja-JP"/>
        </w:rPr>
        <w:t>’</w:t>
      </w:r>
      <w:r w:rsidR="00644763" w:rsidRPr="00704084">
        <w:rPr>
          <w:kern w:val="22"/>
          <w:sz w:val="20"/>
          <w:szCs w:val="20"/>
          <w:lang w:val="fr-FR" w:eastAsia="ja-JP"/>
        </w:rPr>
        <w:t>action pour le renforcement des capacités, la coopération et la collaboration ainsi que la fourniture de ressources adéquates sont des conditions préalables pour entreprendre des activités de renforcement des capacités permettant d</w:t>
      </w:r>
      <w:r w:rsidR="004645B4" w:rsidRPr="00704084">
        <w:rPr>
          <w:kern w:val="22"/>
          <w:sz w:val="20"/>
          <w:szCs w:val="20"/>
          <w:lang w:val="fr-FR" w:eastAsia="ja-JP"/>
        </w:rPr>
        <w:t>’</w:t>
      </w:r>
      <w:r w:rsidR="00644763" w:rsidRPr="00704084">
        <w:rPr>
          <w:kern w:val="22"/>
          <w:sz w:val="20"/>
          <w:szCs w:val="20"/>
          <w:lang w:val="fr-FR" w:eastAsia="ja-JP"/>
        </w:rPr>
        <w:t>appuyer l</w:t>
      </w:r>
      <w:r w:rsidR="004645B4" w:rsidRPr="00704084">
        <w:rPr>
          <w:kern w:val="22"/>
          <w:sz w:val="20"/>
          <w:szCs w:val="20"/>
          <w:lang w:val="fr-FR" w:eastAsia="ja-JP"/>
        </w:rPr>
        <w:t>’</w:t>
      </w:r>
      <w:r w:rsidR="00644763" w:rsidRPr="00704084">
        <w:rPr>
          <w:kern w:val="22"/>
          <w:sz w:val="20"/>
          <w:szCs w:val="20"/>
          <w:lang w:val="fr-FR" w:eastAsia="ja-JP"/>
        </w:rPr>
        <w:t>application du Protocole</w:t>
      </w:r>
      <w:r w:rsidR="00633D52" w:rsidRPr="00704084">
        <w:rPr>
          <w:rFonts w:asciiTheme="majorBidi" w:hAnsiTheme="majorBidi" w:cstheme="majorBidi"/>
          <w:sz w:val="20"/>
          <w:szCs w:val="20"/>
          <w:lang w:val="fr-FR"/>
        </w:rPr>
        <w:t>.</w:t>
      </w:r>
    </w:p>
    <w:p w14:paraId="131FA852" w14:textId="77777777" w:rsidR="00633D52" w:rsidRPr="00704084" w:rsidRDefault="00DF2495"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17</w:t>
      </w:r>
      <w:r w:rsidR="00633D52" w:rsidRPr="00704084">
        <w:rPr>
          <w:rFonts w:asciiTheme="majorBidi" w:hAnsiTheme="majorBidi" w:cstheme="majorBidi"/>
          <w:sz w:val="20"/>
          <w:szCs w:val="20"/>
          <w:lang w:val="fr-FR"/>
        </w:rPr>
        <w:t xml:space="preserve">. </w:t>
      </w:r>
      <w:r w:rsidR="00633D52" w:rsidRPr="00704084">
        <w:rPr>
          <w:rFonts w:asciiTheme="majorBidi" w:hAnsiTheme="majorBidi" w:cstheme="majorBidi"/>
          <w:sz w:val="20"/>
          <w:szCs w:val="20"/>
          <w:lang w:val="fr-FR"/>
        </w:rPr>
        <w:tab/>
      </w:r>
      <w:r w:rsidR="00D92E49" w:rsidRPr="00704084">
        <w:rPr>
          <w:kern w:val="22"/>
          <w:sz w:val="20"/>
          <w:szCs w:val="20"/>
          <w:lang w:val="fr-FR" w:eastAsia="ja-JP"/>
        </w:rPr>
        <w:t>Le Protocole additionnel de Nagoya – Kuala Lumpur sur la responsabilité et la réparation a été adopté par la Conférence des Parties siégeant en tant que réunion des Parties au Protocole en 2010 (décision BS</w:t>
      </w:r>
      <w:r w:rsidR="004645B4" w:rsidRPr="00704084">
        <w:rPr>
          <w:kern w:val="22"/>
          <w:sz w:val="20"/>
          <w:szCs w:val="20"/>
          <w:lang w:val="fr-FR" w:eastAsia="ja-JP"/>
        </w:rPr>
        <w:noBreakHyphen/>
      </w:r>
      <w:r w:rsidR="00D92E49" w:rsidRPr="00704084">
        <w:rPr>
          <w:kern w:val="22"/>
          <w:sz w:val="20"/>
          <w:szCs w:val="20"/>
          <w:lang w:val="fr-FR" w:eastAsia="ja-JP"/>
        </w:rPr>
        <w:t>V/11). Le Plan stratégique du Protocole, également adopté en 2010, comprend des éléments sur la responsabilité et la réparation et sur le Protocole additionnel. Le Protocole additionnel est entré en vigueur le 5 mars 2018</w:t>
      </w:r>
      <w:r w:rsidR="00633D52" w:rsidRPr="00704084">
        <w:rPr>
          <w:rFonts w:asciiTheme="majorBidi" w:hAnsiTheme="majorBidi" w:cstheme="majorBidi"/>
          <w:sz w:val="20"/>
          <w:szCs w:val="20"/>
          <w:lang w:val="fr-FR"/>
        </w:rPr>
        <w:t>.</w:t>
      </w:r>
    </w:p>
    <w:p w14:paraId="131FA853" w14:textId="77777777" w:rsidR="00633D52" w:rsidRPr="00704084" w:rsidRDefault="00DF2495"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18</w:t>
      </w:r>
      <w:r w:rsidR="00633D52" w:rsidRPr="00704084">
        <w:rPr>
          <w:rFonts w:asciiTheme="majorBidi" w:hAnsiTheme="majorBidi" w:cstheme="majorBidi"/>
          <w:sz w:val="20"/>
          <w:szCs w:val="20"/>
          <w:lang w:val="fr-FR"/>
        </w:rPr>
        <w:t xml:space="preserve">. </w:t>
      </w:r>
      <w:r w:rsidR="00633D52" w:rsidRPr="00704084">
        <w:rPr>
          <w:rFonts w:asciiTheme="majorBidi" w:hAnsiTheme="majorBidi" w:cstheme="majorBidi"/>
          <w:sz w:val="20"/>
          <w:szCs w:val="20"/>
          <w:lang w:val="fr-FR"/>
        </w:rPr>
        <w:tab/>
      </w:r>
      <w:r w:rsidR="00D92E49" w:rsidRPr="00704084">
        <w:rPr>
          <w:kern w:val="22"/>
          <w:sz w:val="20"/>
          <w:szCs w:val="20"/>
          <w:lang w:val="fr-FR"/>
        </w:rPr>
        <w:t>Une composante sur le Protocole additionnel a été incluse dans l</w:t>
      </w:r>
      <w:r w:rsidR="004645B4" w:rsidRPr="00704084">
        <w:rPr>
          <w:kern w:val="22"/>
          <w:sz w:val="20"/>
          <w:szCs w:val="20"/>
          <w:lang w:val="fr-FR"/>
        </w:rPr>
        <w:t>’</w:t>
      </w:r>
      <w:r w:rsidR="00D92E49" w:rsidRPr="00704084">
        <w:rPr>
          <w:kern w:val="22"/>
          <w:sz w:val="20"/>
          <w:szCs w:val="20"/>
          <w:lang w:val="fr-FR"/>
        </w:rPr>
        <w:t>appendice ci</w:t>
      </w:r>
      <w:r w:rsidR="004645B4" w:rsidRPr="00704084">
        <w:rPr>
          <w:kern w:val="22"/>
          <w:sz w:val="20"/>
          <w:szCs w:val="20"/>
          <w:lang w:val="fr-FR"/>
        </w:rPr>
        <w:noBreakHyphen/>
      </w:r>
      <w:r w:rsidR="00D92E49" w:rsidRPr="00704084">
        <w:rPr>
          <w:kern w:val="22"/>
          <w:sz w:val="20"/>
          <w:szCs w:val="20"/>
          <w:lang w:val="fr-FR"/>
        </w:rPr>
        <w:t>dessous. L</w:t>
      </w:r>
      <w:r w:rsidR="004645B4" w:rsidRPr="00704084">
        <w:rPr>
          <w:kern w:val="22"/>
          <w:sz w:val="20"/>
          <w:szCs w:val="20"/>
          <w:lang w:val="fr-FR"/>
        </w:rPr>
        <w:t>’</w:t>
      </w:r>
      <w:r w:rsidR="00D92E49" w:rsidRPr="00704084">
        <w:rPr>
          <w:kern w:val="22"/>
          <w:sz w:val="20"/>
          <w:szCs w:val="20"/>
          <w:lang w:val="fr-FR"/>
        </w:rPr>
        <w:t>inclusion de cette composante vise à soutenir l</w:t>
      </w:r>
      <w:r w:rsidR="004645B4" w:rsidRPr="00704084">
        <w:rPr>
          <w:kern w:val="22"/>
          <w:sz w:val="20"/>
          <w:szCs w:val="20"/>
          <w:lang w:val="fr-FR"/>
        </w:rPr>
        <w:t>’</w:t>
      </w:r>
      <w:r w:rsidR="00D92E49" w:rsidRPr="00704084">
        <w:rPr>
          <w:kern w:val="22"/>
          <w:sz w:val="20"/>
          <w:szCs w:val="20"/>
          <w:lang w:val="fr-FR"/>
        </w:rPr>
        <w:t>application du Protocole de Cartagena et à contribuer au renforcement des capacités pour l</w:t>
      </w:r>
      <w:r w:rsidR="004645B4" w:rsidRPr="00704084">
        <w:rPr>
          <w:kern w:val="22"/>
          <w:sz w:val="20"/>
          <w:szCs w:val="20"/>
          <w:lang w:val="fr-FR"/>
        </w:rPr>
        <w:t>’</w:t>
      </w:r>
      <w:r w:rsidR="00D92E49" w:rsidRPr="00704084">
        <w:rPr>
          <w:kern w:val="22"/>
          <w:sz w:val="20"/>
          <w:szCs w:val="20"/>
          <w:lang w:val="fr-FR"/>
        </w:rPr>
        <w:t>application effective du Protocole additionnel, tout en reconnaissant qu</w:t>
      </w:r>
      <w:r w:rsidR="004645B4" w:rsidRPr="00704084">
        <w:rPr>
          <w:kern w:val="22"/>
          <w:sz w:val="20"/>
          <w:szCs w:val="20"/>
          <w:lang w:val="fr-FR"/>
        </w:rPr>
        <w:t>’</w:t>
      </w:r>
      <w:r w:rsidR="00D92E49" w:rsidRPr="00704084">
        <w:rPr>
          <w:kern w:val="22"/>
          <w:sz w:val="20"/>
          <w:szCs w:val="20"/>
          <w:lang w:val="fr-FR"/>
        </w:rPr>
        <w:t>il s</w:t>
      </w:r>
      <w:r w:rsidR="004645B4" w:rsidRPr="00704084">
        <w:rPr>
          <w:kern w:val="22"/>
          <w:sz w:val="20"/>
          <w:szCs w:val="20"/>
          <w:lang w:val="fr-FR"/>
        </w:rPr>
        <w:t>’</w:t>
      </w:r>
      <w:r w:rsidR="00D92E49" w:rsidRPr="00704084">
        <w:rPr>
          <w:kern w:val="22"/>
          <w:sz w:val="20"/>
          <w:szCs w:val="20"/>
          <w:lang w:val="fr-FR"/>
        </w:rPr>
        <w:t>agit d</w:t>
      </w:r>
      <w:r w:rsidR="004645B4" w:rsidRPr="00704084">
        <w:rPr>
          <w:kern w:val="22"/>
          <w:sz w:val="20"/>
          <w:szCs w:val="20"/>
          <w:lang w:val="fr-FR"/>
        </w:rPr>
        <w:t>’</w:t>
      </w:r>
      <w:r w:rsidR="00D92E49" w:rsidRPr="00704084">
        <w:rPr>
          <w:kern w:val="22"/>
          <w:sz w:val="20"/>
          <w:szCs w:val="20"/>
          <w:lang w:val="fr-FR"/>
        </w:rPr>
        <w:t>instruments juridiques distincts et que les obligations découlant de ces instruments ne lient les Parties qu</w:t>
      </w:r>
      <w:r w:rsidR="004645B4" w:rsidRPr="00704084">
        <w:rPr>
          <w:kern w:val="22"/>
          <w:sz w:val="20"/>
          <w:szCs w:val="20"/>
          <w:lang w:val="fr-FR"/>
        </w:rPr>
        <w:t>’</w:t>
      </w:r>
      <w:r w:rsidR="00D92E49" w:rsidRPr="00704084">
        <w:rPr>
          <w:kern w:val="22"/>
          <w:sz w:val="20"/>
          <w:szCs w:val="20"/>
          <w:lang w:val="fr-FR"/>
        </w:rPr>
        <w:t>à l</w:t>
      </w:r>
      <w:r w:rsidR="004645B4" w:rsidRPr="00704084">
        <w:rPr>
          <w:kern w:val="22"/>
          <w:sz w:val="20"/>
          <w:szCs w:val="20"/>
          <w:lang w:val="fr-FR"/>
        </w:rPr>
        <w:t>’</w:t>
      </w:r>
      <w:r w:rsidR="00D92E49" w:rsidRPr="00704084">
        <w:rPr>
          <w:kern w:val="22"/>
          <w:sz w:val="20"/>
          <w:szCs w:val="20"/>
          <w:lang w:val="fr-FR"/>
        </w:rPr>
        <w:t>instrument considéré</w:t>
      </w:r>
      <w:r w:rsidR="00633D52" w:rsidRPr="00704084">
        <w:rPr>
          <w:rFonts w:asciiTheme="majorBidi" w:hAnsiTheme="majorBidi" w:cstheme="majorBidi"/>
          <w:sz w:val="20"/>
          <w:szCs w:val="20"/>
          <w:lang w:val="fr-FR"/>
        </w:rPr>
        <w:t>.</w:t>
      </w:r>
    </w:p>
    <w:p w14:paraId="131FA854" w14:textId="77777777" w:rsidR="00633D52" w:rsidRPr="00704084" w:rsidRDefault="00633D52" w:rsidP="00633D52">
      <w:pPr>
        <w:keepNext/>
        <w:tabs>
          <w:tab w:val="left" w:pos="993"/>
        </w:tabs>
        <w:spacing w:before="120" w:after="120"/>
        <w:jc w:val="center"/>
        <w:rPr>
          <w:rFonts w:asciiTheme="majorBidi" w:hAnsiTheme="majorBidi" w:cstheme="majorBidi"/>
          <w:b/>
          <w:sz w:val="20"/>
          <w:szCs w:val="20"/>
          <w:lang w:val="fr-FR"/>
        </w:rPr>
      </w:pPr>
      <w:r w:rsidRPr="00704084">
        <w:rPr>
          <w:rFonts w:asciiTheme="majorBidi" w:hAnsiTheme="majorBidi" w:cstheme="majorBidi"/>
          <w:b/>
          <w:sz w:val="20"/>
          <w:szCs w:val="20"/>
          <w:lang w:val="fr-FR"/>
        </w:rPr>
        <w:t xml:space="preserve">IV. </w:t>
      </w:r>
      <w:r w:rsidRPr="00704084">
        <w:rPr>
          <w:rFonts w:asciiTheme="majorBidi" w:hAnsiTheme="majorBidi" w:cstheme="majorBidi"/>
          <w:b/>
          <w:sz w:val="20"/>
          <w:szCs w:val="20"/>
          <w:lang w:val="fr-FR"/>
        </w:rPr>
        <w:tab/>
      </w:r>
      <w:r w:rsidR="00D92E49" w:rsidRPr="00704084">
        <w:rPr>
          <w:b/>
          <w:bCs/>
          <w:kern w:val="22"/>
          <w:sz w:val="20"/>
          <w:szCs w:val="20"/>
          <w:lang w:val="fr-FR"/>
        </w:rPr>
        <w:t>ÉVALUATION ET EXAMEN</w:t>
      </w:r>
    </w:p>
    <w:p w14:paraId="131FA855" w14:textId="77777777" w:rsidR="00633D52" w:rsidRPr="00704084" w:rsidRDefault="00DF2495"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19</w:t>
      </w:r>
      <w:r w:rsidR="00633D52" w:rsidRPr="00704084">
        <w:rPr>
          <w:rFonts w:asciiTheme="majorBidi" w:hAnsiTheme="majorBidi" w:cstheme="majorBidi"/>
          <w:sz w:val="20"/>
          <w:szCs w:val="20"/>
          <w:lang w:val="fr-FR"/>
        </w:rPr>
        <w:t xml:space="preserve">. </w:t>
      </w:r>
      <w:r w:rsidR="00633D52" w:rsidRPr="00704084">
        <w:rPr>
          <w:rFonts w:asciiTheme="majorBidi" w:hAnsiTheme="majorBidi" w:cstheme="majorBidi"/>
          <w:sz w:val="20"/>
          <w:szCs w:val="20"/>
          <w:lang w:val="fr-FR"/>
        </w:rPr>
        <w:tab/>
      </w:r>
      <w:r w:rsidR="00D92E49" w:rsidRPr="00704084">
        <w:rPr>
          <w:kern w:val="22"/>
          <w:sz w:val="20"/>
          <w:szCs w:val="20"/>
          <w:lang w:val="fr-FR"/>
        </w:rPr>
        <w:t>La Conférence des Parties siégeant en tant que réunion des Parties au Protocole de Cartagena entreprendra une évaluation à mi</w:t>
      </w:r>
      <w:r w:rsidR="004645B4" w:rsidRPr="00704084">
        <w:rPr>
          <w:kern w:val="22"/>
          <w:sz w:val="20"/>
          <w:szCs w:val="20"/>
          <w:lang w:val="fr-FR"/>
        </w:rPr>
        <w:noBreakHyphen/>
      </w:r>
      <w:r w:rsidR="00D92E49" w:rsidRPr="00704084">
        <w:rPr>
          <w:kern w:val="22"/>
          <w:sz w:val="20"/>
          <w:szCs w:val="20"/>
          <w:lang w:val="fr-FR"/>
        </w:rPr>
        <w:t>parcours et pourra décider d</w:t>
      </w:r>
      <w:r w:rsidR="004645B4" w:rsidRPr="00704084">
        <w:rPr>
          <w:kern w:val="22"/>
          <w:sz w:val="20"/>
          <w:szCs w:val="20"/>
          <w:lang w:val="fr-FR"/>
        </w:rPr>
        <w:t>’</w:t>
      </w:r>
      <w:r w:rsidR="00D92E49" w:rsidRPr="00704084">
        <w:rPr>
          <w:kern w:val="22"/>
          <w:sz w:val="20"/>
          <w:szCs w:val="20"/>
          <w:lang w:val="fr-FR"/>
        </w:rPr>
        <w:t>entreprendre une évaluation finale du plan de mise en œuvre et du plan d</w:t>
      </w:r>
      <w:r w:rsidR="004645B4" w:rsidRPr="00704084">
        <w:rPr>
          <w:kern w:val="22"/>
          <w:sz w:val="20"/>
          <w:szCs w:val="20"/>
          <w:lang w:val="fr-FR"/>
        </w:rPr>
        <w:t>’</w:t>
      </w:r>
      <w:r w:rsidR="00D92E49" w:rsidRPr="00704084">
        <w:rPr>
          <w:kern w:val="22"/>
          <w:sz w:val="20"/>
          <w:szCs w:val="20"/>
          <w:lang w:val="fr-FR"/>
        </w:rPr>
        <w:t>action pour le renforcement des capacités. Ces évaluations pourront s</w:t>
      </w:r>
      <w:r w:rsidR="004645B4" w:rsidRPr="00704084">
        <w:rPr>
          <w:kern w:val="22"/>
          <w:sz w:val="20"/>
          <w:szCs w:val="20"/>
          <w:lang w:val="fr-FR"/>
        </w:rPr>
        <w:t>’</w:t>
      </w:r>
      <w:r w:rsidR="00D92E49" w:rsidRPr="00704084">
        <w:rPr>
          <w:kern w:val="22"/>
          <w:sz w:val="20"/>
          <w:szCs w:val="20"/>
          <w:lang w:val="fr-FR"/>
        </w:rPr>
        <w:t>appuyer sur des informations fournies par les Parties dans leurs rapports nationaux, des informations sur les activités de renforcement des capacités et des informations du Centre d</w:t>
      </w:r>
      <w:r w:rsidR="004645B4" w:rsidRPr="00704084">
        <w:rPr>
          <w:kern w:val="22"/>
          <w:sz w:val="20"/>
          <w:szCs w:val="20"/>
          <w:lang w:val="fr-FR"/>
        </w:rPr>
        <w:t>’</w:t>
      </w:r>
      <w:r w:rsidR="00D92E49" w:rsidRPr="00704084">
        <w:rPr>
          <w:kern w:val="22"/>
          <w:sz w:val="20"/>
          <w:szCs w:val="20"/>
          <w:lang w:val="fr-FR"/>
        </w:rPr>
        <w:t xml:space="preserve">échange pour la prévention des risques biotechnologiques, entre autres. Ces informations </w:t>
      </w:r>
      <w:r w:rsidR="00D92E49" w:rsidRPr="00704084">
        <w:rPr>
          <w:kern w:val="22"/>
          <w:sz w:val="20"/>
          <w:szCs w:val="20"/>
          <w:lang w:val="fr-FR"/>
        </w:rPr>
        <w:lastRenderedPageBreak/>
        <w:t>pourront être utilisées pour évaluer dans quelle mesure les objectifs du plan de mise en œuvre sont atteints, y compris à travers les activités de renforcement des capacités</w:t>
      </w:r>
      <w:r w:rsidR="00633D52" w:rsidRPr="00704084">
        <w:rPr>
          <w:rFonts w:asciiTheme="majorBidi" w:hAnsiTheme="majorBidi" w:cstheme="majorBidi"/>
          <w:sz w:val="20"/>
          <w:szCs w:val="20"/>
          <w:lang w:val="fr-FR"/>
        </w:rPr>
        <w:t>.</w:t>
      </w:r>
    </w:p>
    <w:p w14:paraId="131FA856" w14:textId="77777777" w:rsidR="00633D52" w:rsidRPr="00704084" w:rsidRDefault="00DF2495"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20</w:t>
      </w:r>
      <w:r w:rsidR="00633D52" w:rsidRPr="00704084">
        <w:rPr>
          <w:rFonts w:asciiTheme="majorBidi" w:hAnsiTheme="majorBidi" w:cstheme="majorBidi"/>
          <w:sz w:val="20"/>
          <w:szCs w:val="20"/>
          <w:lang w:val="fr-FR"/>
        </w:rPr>
        <w:t xml:space="preserve">. </w:t>
      </w:r>
      <w:r w:rsidR="00633D52" w:rsidRPr="00704084">
        <w:rPr>
          <w:rFonts w:asciiTheme="majorBidi" w:hAnsiTheme="majorBidi" w:cstheme="majorBidi"/>
          <w:sz w:val="20"/>
          <w:szCs w:val="20"/>
          <w:lang w:val="fr-FR"/>
        </w:rPr>
        <w:tab/>
      </w:r>
      <w:r w:rsidR="00D92E49" w:rsidRPr="00704084">
        <w:rPr>
          <w:kern w:val="22"/>
          <w:sz w:val="20"/>
          <w:szCs w:val="20"/>
          <w:lang w:val="fr-FR"/>
        </w:rPr>
        <w:t>Les résultats du quatrième exercice d</w:t>
      </w:r>
      <w:r w:rsidR="004645B4" w:rsidRPr="00704084">
        <w:rPr>
          <w:kern w:val="22"/>
          <w:sz w:val="20"/>
          <w:szCs w:val="20"/>
          <w:lang w:val="fr-FR"/>
        </w:rPr>
        <w:t>’</w:t>
      </w:r>
      <w:r w:rsidR="00D92E49" w:rsidRPr="00704084">
        <w:rPr>
          <w:kern w:val="22"/>
          <w:sz w:val="20"/>
          <w:szCs w:val="20"/>
          <w:lang w:val="fr-FR"/>
        </w:rPr>
        <w:t>évaluation et d</w:t>
      </w:r>
      <w:r w:rsidR="004645B4" w:rsidRPr="00704084">
        <w:rPr>
          <w:kern w:val="22"/>
          <w:sz w:val="20"/>
          <w:szCs w:val="20"/>
          <w:lang w:val="fr-FR"/>
        </w:rPr>
        <w:t>’</w:t>
      </w:r>
      <w:r w:rsidR="00D92E49" w:rsidRPr="00704084">
        <w:rPr>
          <w:kern w:val="22"/>
          <w:sz w:val="20"/>
          <w:szCs w:val="20"/>
          <w:lang w:val="fr-FR"/>
        </w:rPr>
        <w:t>examen de l</w:t>
      </w:r>
      <w:r w:rsidR="004645B4" w:rsidRPr="00704084">
        <w:rPr>
          <w:kern w:val="22"/>
          <w:sz w:val="20"/>
          <w:szCs w:val="20"/>
          <w:lang w:val="fr-FR"/>
        </w:rPr>
        <w:t>’</w:t>
      </w:r>
      <w:r w:rsidR="00D92E49" w:rsidRPr="00704084">
        <w:rPr>
          <w:kern w:val="22"/>
          <w:sz w:val="20"/>
          <w:szCs w:val="20"/>
          <w:lang w:val="fr-FR"/>
        </w:rPr>
        <w:t>efficacité du Protocole de Cartagena et l</w:t>
      </w:r>
      <w:r w:rsidR="004645B4" w:rsidRPr="00704084">
        <w:rPr>
          <w:kern w:val="22"/>
          <w:sz w:val="20"/>
          <w:szCs w:val="20"/>
          <w:lang w:val="fr-FR"/>
        </w:rPr>
        <w:t>’</w:t>
      </w:r>
      <w:r w:rsidR="00D92E49" w:rsidRPr="00704084">
        <w:rPr>
          <w:kern w:val="22"/>
          <w:sz w:val="20"/>
          <w:szCs w:val="20"/>
          <w:lang w:val="fr-FR"/>
        </w:rPr>
        <w:t>évaluation finale du Plan stratégique du Protocole de Cartagena seront utilisés pour établir une base de référence permettant de mesurer les progrès accomplis dans la réalisation des buts du plan de mise en œuvre et du plan d</w:t>
      </w:r>
      <w:r w:rsidR="004645B4" w:rsidRPr="00704084">
        <w:rPr>
          <w:kern w:val="22"/>
          <w:sz w:val="20"/>
          <w:szCs w:val="20"/>
          <w:lang w:val="fr-FR"/>
        </w:rPr>
        <w:t>’</w:t>
      </w:r>
      <w:r w:rsidR="00D92E49" w:rsidRPr="00704084">
        <w:rPr>
          <w:kern w:val="22"/>
          <w:sz w:val="20"/>
          <w:szCs w:val="20"/>
          <w:lang w:val="fr-FR"/>
        </w:rPr>
        <w:t>action pour le renforcement des capacités</w:t>
      </w:r>
      <w:r w:rsidR="00633D52" w:rsidRPr="00704084">
        <w:rPr>
          <w:rFonts w:asciiTheme="majorBidi" w:hAnsiTheme="majorBidi" w:cstheme="majorBidi"/>
          <w:sz w:val="20"/>
          <w:szCs w:val="20"/>
          <w:lang w:val="fr-FR"/>
        </w:rPr>
        <w:t>.</w:t>
      </w:r>
    </w:p>
    <w:p w14:paraId="131FA857" w14:textId="77777777" w:rsidR="00633D52" w:rsidRPr="00704084" w:rsidRDefault="00633D52" w:rsidP="00737E63">
      <w:pPr>
        <w:keepNext/>
        <w:tabs>
          <w:tab w:val="left" w:pos="993"/>
        </w:tabs>
        <w:spacing w:before="120" w:after="120"/>
        <w:jc w:val="center"/>
        <w:rPr>
          <w:rFonts w:asciiTheme="majorBidi" w:hAnsiTheme="majorBidi" w:cstheme="majorBidi"/>
          <w:b/>
          <w:sz w:val="20"/>
          <w:szCs w:val="20"/>
          <w:lang w:val="fr-FR"/>
        </w:rPr>
      </w:pPr>
      <w:r w:rsidRPr="00704084">
        <w:rPr>
          <w:rFonts w:asciiTheme="majorBidi" w:hAnsiTheme="majorBidi" w:cstheme="majorBidi"/>
          <w:b/>
          <w:sz w:val="20"/>
          <w:szCs w:val="20"/>
          <w:lang w:val="fr-FR"/>
        </w:rPr>
        <w:t xml:space="preserve">V. </w:t>
      </w:r>
      <w:r w:rsidRPr="00704084">
        <w:rPr>
          <w:rFonts w:asciiTheme="majorBidi" w:hAnsiTheme="majorBidi" w:cstheme="majorBidi"/>
          <w:b/>
          <w:sz w:val="20"/>
          <w:szCs w:val="20"/>
          <w:lang w:val="fr-FR"/>
        </w:rPr>
        <w:tab/>
      </w:r>
      <w:r w:rsidR="00D92E49" w:rsidRPr="00704084">
        <w:rPr>
          <w:b/>
          <w:bCs/>
          <w:kern w:val="22"/>
          <w:sz w:val="20"/>
          <w:szCs w:val="20"/>
          <w:lang w:val="fr-FR"/>
        </w:rPr>
        <w:t>PRIORITÉS ET PROGRAMMATION</w:t>
      </w:r>
    </w:p>
    <w:p w14:paraId="131FA858" w14:textId="77777777" w:rsidR="00633D52" w:rsidRPr="00704084" w:rsidRDefault="00DF2495"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21</w:t>
      </w:r>
      <w:r w:rsidR="00633D52" w:rsidRPr="00704084">
        <w:rPr>
          <w:rFonts w:asciiTheme="majorBidi" w:hAnsiTheme="majorBidi" w:cstheme="majorBidi"/>
          <w:sz w:val="20"/>
          <w:szCs w:val="20"/>
          <w:lang w:val="fr-FR"/>
        </w:rPr>
        <w:t>.</w:t>
      </w:r>
      <w:r w:rsidR="00633D52" w:rsidRPr="00704084">
        <w:rPr>
          <w:rFonts w:asciiTheme="majorBidi" w:hAnsiTheme="majorBidi" w:cstheme="majorBidi"/>
          <w:sz w:val="20"/>
          <w:szCs w:val="20"/>
          <w:lang w:val="fr-FR"/>
        </w:rPr>
        <w:tab/>
      </w:r>
      <w:r w:rsidR="00D92E49" w:rsidRPr="00704084">
        <w:rPr>
          <w:kern w:val="22"/>
          <w:sz w:val="20"/>
          <w:szCs w:val="20"/>
          <w:lang w:val="fr-FR" w:eastAsia="ja-JP"/>
        </w:rPr>
        <w:t>La Conférence des Parties siégeant en tant que réunion des Parties au Protocole de Cartagena peut périodiquement fixer des priorités pour la planification et la programmation des travaux à entreprendre dans les délais prévus par le plan d</w:t>
      </w:r>
      <w:r w:rsidR="004645B4" w:rsidRPr="00704084">
        <w:rPr>
          <w:kern w:val="22"/>
          <w:sz w:val="20"/>
          <w:szCs w:val="20"/>
          <w:lang w:val="fr-FR" w:eastAsia="ja-JP"/>
        </w:rPr>
        <w:t>’</w:t>
      </w:r>
      <w:r w:rsidR="00D92E49" w:rsidRPr="00704084">
        <w:rPr>
          <w:kern w:val="22"/>
          <w:sz w:val="20"/>
          <w:szCs w:val="20"/>
          <w:lang w:val="fr-FR" w:eastAsia="ja-JP"/>
        </w:rPr>
        <w:t>action pour le renforcement des capacités. Cela pourrait mener à la nécessité d</w:t>
      </w:r>
      <w:r w:rsidR="004645B4" w:rsidRPr="00704084">
        <w:rPr>
          <w:kern w:val="22"/>
          <w:sz w:val="20"/>
          <w:szCs w:val="20"/>
          <w:lang w:val="fr-FR" w:eastAsia="ja-JP"/>
        </w:rPr>
        <w:t>’</w:t>
      </w:r>
      <w:r w:rsidR="00D92E49" w:rsidRPr="00704084">
        <w:rPr>
          <w:kern w:val="22"/>
          <w:sz w:val="20"/>
          <w:szCs w:val="20"/>
          <w:lang w:val="fr-FR" w:eastAsia="ja-JP"/>
        </w:rPr>
        <w:t>apporter des modifications au plan d</w:t>
      </w:r>
      <w:r w:rsidR="004645B4" w:rsidRPr="00704084">
        <w:rPr>
          <w:kern w:val="22"/>
          <w:sz w:val="20"/>
          <w:szCs w:val="20"/>
          <w:lang w:val="fr-FR" w:eastAsia="ja-JP"/>
        </w:rPr>
        <w:t>’</w:t>
      </w:r>
      <w:r w:rsidR="00D92E49" w:rsidRPr="00704084">
        <w:rPr>
          <w:kern w:val="22"/>
          <w:sz w:val="20"/>
          <w:szCs w:val="20"/>
          <w:lang w:val="fr-FR" w:eastAsia="ja-JP"/>
        </w:rPr>
        <w:t>action pour le renforcement des capacités</w:t>
      </w:r>
      <w:r w:rsidR="00633D52" w:rsidRPr="00704084">
        <w:rPr>
          <w:rFonts w:asciiTheme="majorBidi" w:hAnsiTheme="majorBidi" w:cstheme="majorBidi"/>
          <w:sz w:val="20"/>
          <w:szCs w:val="20"/>
          <w:lang w:val="fr-FR"/>
        </w:rPr>
        <w:t>.</w:t>
      </w:r>
    </w:p>
    <w:p w14:paraId="131FA859" w14:textId="77777777" w:rsidR="00633D52" w:rsidRPr="00704084" w:rsidRDefault="00DF2495"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22</w:t>
      </w:r>
      <w:r w:rsidR="00633D52" w:rsidRPr="00704084">
        <w:rPr>
          <w:rFonts w:asciiTheme="majorBidi" w:hAnsiTheme="majorBidi" w:cstheme="majorBidi"/>
          <w:sz w:val="20"/>
          <w:szCs w:val="20"/>
          <w:lang w:val="fr-FR"/>
        </w:rPr>
        <w:t>.</w:t>
      </w:r>
      <w:r w:rsidR="00633D52" w:rsidRPr="00704084">
        <w:rPr>
          <w:rFonts w:asciiTheme="majorBidi" w:hAnsiTheme="majorBidi" w:cstheme="majorBidi"/>
          <w:sz w:val="20"/>
          <w:szCs w:val="20"/>
          <w:lang w:val="fr-FR"/>
        </w:rPr>
        <w:tab/>
      </w:r>
      <w:r w:rsidR="00D92E49" w:rsidRPr="00704084">
        <w:rPr>
          <w:kern w:val="22"/>
          <w:sz w:val="20"/>
          <w:szCs w:val="20"/>
          <w:lang w:val="fr-FR"/>
        </w:rPr>
        <w:t>En décidant des priorités et de la programmation, la Conférence des Parties siégeant en tant que réunion des Parties au Protocole de Cartagena souhaitera peut</w:t>
      </w:r>
      <w:r w:rsidR="004645B4" w:rsidRPr="00704084">
        <w:rPr>
          <w:kern w:val="22"/>
          <w:sz w:val="20"/>
          <w:szCs w:val="20"/>
          <w:lang w:val="fr-FR"/>
        </w:rPr>
        <w:noBreakHyphen/>
      </w:r>
      <w:r w:rsidR="00D92E49" w:rsidRPr="00704084">
        <w:rPr>
          <w:kern w:val="22"/>
          <w:sz w:val="20"/>
          <w:szCs w:val="20"/>
          <w:lang w:val="fr-FR"/>
        </w:rPr>
        <w:t>être prendre en considération les évolutions et les progrès dans le domaine de la prévention des risques biotechnologiques et de la biotechnologie. À cet égard, le plan d</w:t>
      </w:r>
      <w:r w:rsidR="004645B4" w:rsidRPr="00704084">
        <w:rPr>
          <w:kern w:val="22"/>
          <w:sz w:val="20"/>
          <w:szCs w:val="20"/>
          <w:lang w:val="fr-FR"/>
        </w:rPr>
        <w:t>’</w:t>
      </w:r>
      <w:r w:rsidR="00D92E49" w:rsidRPr="00704084">
        <w:rPr>
          <w:kern w:val="22"/>
          <w:sz w:val="20"/>
          <w:szCs w:val="20"/>
          <w:lang w:val="fr-FR"/>
        </w:rPr>
        <w:t>action pour le renforcement des capacités a adopté une approche selon laquelle les organismes développés grâce aux nouvelles technologies constituant des « organismes vivants modifiés », tels que définis dans le Protocole, sont traités dans le plan</w:t>
      </w:r>
      <w:r w:rsidR="00633D52" w:rsidRPr="00704084">
        <w:rPr>
          <w:rFonts w:asciiTheme="majorBidi" w:hAnsiTheme="majorBidi" w:cstheme="majorBidi"/>
          <w:sz w:val="20"/>
          <w:szCs w:val="20"/>
          <w:lang w:val="fr-FR"/>
        </w:rPr>
        <w:t>.</w:t>
      </w:r>
    </w:p>
    <w:p w14:paraId="131FA85A" w14:textId="77777777" w:rsidR="00633D52" w:rsidRPr="00704084" w:rsidRDefault="00633D52" w:rsidP="00633D52">
      <w:pPr>
        <w:tabs>
          <w:tab w:val="left" w:pos="993"/>
        </w:tabs>
        <w:spacing w:before="120" w:after="120"/>
        <w:jc w:val="center"/>
        <w:rPr>
          <w:rFonts w:asciiTheme="majorBidi" w:hAnsiTheme="majorBidi" w:cstheme="majorBidi"/>
          <w:b/>
          <w:sz w:val="20"/>
          <w:szCs w:val="20"/>
          <w:lang w:val="fr-FR"/>
        </w:rPr>
      </w:pPr>
      <w:r w:rsidRPr="00704084">
        <w:rPr>
          <w:rFonts w:asciiTheme="majorBidi" w:hAnsiTheme="majorBidi" w:cstheme="majorBidi"/>
          <w:b/>
          <w:sz w:val="20"/>
          <w:szCs w:val="20"/>
          <w:lang w:val="fr-FR"/>
        </w:rPr>
        <w:t xml:space="preserve">VI. </w:t>
      </w:r>
      <w:r w:rsidRPr="00704084">
        <w:rPr>
          <w:rFonts w:asciiTheme="majorBidi" w:hAnsiTheme="majorBidi" w:cstheme="majorBidi"/>
          <w:b/>
          <w:sz w:val="20"/>
          <w:szCs w:val="20"/>
          <w:lang w:val="fr-FR"/>
        </w:rPr>
        <w:tab/>
        <w:t>RES</w:t>
      </w:r>
      <w:r w:rsidR="00D92E49" w:rsidRPr="00704084">
        <w:rPr>
          <w:rFonts w:asciiTheme="majorBidi" w:hAnsiTheme="majorBidi" w:cstheme="majorBidi"/>
          <w:b/>
          <w:sz w:val="20"/>
          <w:szCs w:val="20"/>
          <w:lang w:val="fr-FR"/>
        </w:rPr>
        <w:t>S</w:t>
      </w:r>
      <w:r w:rsidRPr="00704084">
        <w:rPr>
          <w:rFonts w:asciiTheme="majorBidi" w:hAnsiTheme="majorBidi" w:cstheme="majorBidi"/>
          <w:b/>
          <w:sz w:val="20"/>
          <w:szCs w:val="20"/>
          <w:lang w:val="fr-FR"/>
        </w:rPr>
        <w:t>OURCES</w:t>
      </w:r>
    </w:p>
    <w:p w14:paraId="131FA85B" w14:textId="77777777" w:rsidR="00633D52" w:rsidRPr="00704084" w:rsidRDefault="00DF2495" w:rsidP="00633D52">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23</w:t>
      </w:r>
      <w:r w:rsidR="00633D52" w:rsidRPr="00704084">
        <w:rPr>
          <w:rFonts w:asciiTheme="majorBidi" w:hAnsiTheme="majorBidi" w:cstheme="majorBidi"/>
          <w:sz w:val="20"/>
          <w:szCs w:val="20"/>
          <w:lang w:val="fr-FR"/>
        </w:rPr>
        <w:t>.</w:t>
      </w:r>
      <w:r w:rsidR="00633D52" w:rsidRPr="00704084">
        <w:rPr>
          <w:rFonts w:asciiTheme="majorBidi" w:hAnsiTheme="majorBidi" w:cstheme="majorBidi"/>
          <w:sz w:val="20"/>
          <w:szCs w:val="20"/>
          <w:lang w:val="fr-FR"/>
        </w:rPr>
        <w:tab/>
      </w:r>
      <w:r w:rsidR="00D92E49" w:rsidRPr="00704084">
        <w:rPr>
          <w:kern w:val="22"/>
          <w:sz w:val="20"/>
          <w:szCs w:val="20"/>
          <w:lang w:val="fr-FR"/>
        </w:rPr>
        <w:t>L</w:t>
      </w:r>
      <w:r w:rsidR="004645B4" w:rsidRPr="00704084">
        <w:rPr>
          <w:kern w:val="22"/>
          <w:sz w:val="20"/>
          <w:szCs w:val="20"/>
          <w:lang w:val="fr-FR"/>
        </w:rPr>
        <w:t>’</w:t>
      </w:r>
      <w:r w:rsidR="00D92E49" w:rsidRPr="00704084">
        <w:rPr>
          <w:kern w:val="22"/>
          <w:sz w:val="20"/>
          <w:szCs w:val="20"/>
          <w:lang w:val="fr-FR"/>
        </w:rPr>
        <w:t>application effective du Protocole dépend dans une large mesure de l</w:t>
      </w:r>
      <w:r w:rsidR="004645B4" w:rsidRPr="00704084">
        <w:rPr>
          <w:kern w:val="22"/>
          <w:sz w:val="20"/>
          <w:szCs w:val="20"/>
          <w:lang w:val="fr-FR"/>
        </w:rPr>
        <w:t>’</w:t>
      </w:r>
      <w:r w:rsidR="00D92E49" w:rsidRPr="00704084">
        <w:rPr>
          <w:kern w:val="22"/>
          <w:sz w:val="20"/>
          <w:szCs w:val="20"/>
          <w:lang w:val="fr-FR"/>
        </w:rPr>
        <w:t>accès à des ressources humaines, techniques et financières adéquates et à une coopération efficace [conformément aux articles 22 e 28 du Protocole]. Le plan d</w:t>
      </w:r>
      <w:r w:rsidR="004645B4" w:rsidRPr="00704084">
        <w:rPr>
          <w:kern w:val="22"/>
          <w:sz w:val="20"/>
          <w:szCs w:val="20"/>
          <w:lang w:val="fr-FR"/>
        </w:rPr>
        <w:t>’</w:t>
      </w:r>
      <w:r w:rsidR="00D92E49" w:rsidRPr="00704084">
        <w:rPr>
          <w:kern w:val="22"/>
          <w:sz w:val="20"/>
          <w:szCs w:val="20"/>
          <w:lang w:val="fr-FR"/>
        </w:rPr>
        <w:t>action pour le renforcement des capacités vise à soutenir les Parties à cet égard, en particulier dans le cadre des buts relatifs à la création d</w:t>
      </w:r>
      <w:r w:rsidR="004645B4" w:rsidRPr="00704084">
        <w:rPr>
          <w:kern w:val="22"/>
          <w:sz w:val="20"/>
          <w:szCs w:val="20"/>
          <w:lang w:val="fr-FR"/>
        </w:rPr>
        <w:t>’</w:t>
      </w:r>
      <w:r w:rsidR="00D92E49" w:rsidRPr="00704084">
        <w:rPr>
          <w:kern w:val="22"/>
          <w:sz w:val="20"/>
          <w:szCs w:val="20"/>
          <w:lang w:val="fr-FR"/>
        </w:rPr>
        <w:t>un environnement favorable</w:t>
      </w:r>
      <w:r w:rsidR="00633D52" w:rsidRPr="00704084">
        <w:rPr>
          <w:rFonts w:asciiTheme="majorBidi" w:hAnsiTheme="majorBidi" w:cstheme="majorBidi"/>
          <w:sz w:val="20"/>
          <w:szCs w:val="20"/>
          <w:lang w:val="fr-FR"/>
        </w:rPr>
        <w:t>.</w:t>
      </w:r>
    </w:p>
    <w:p w14:paraId="131FA85C" w14:textId="77777777" w:rsidR="00633D52" w:rsidRPr="00704084" w:rsidRDefault="00D92E49" w:rsidP="00633D52">
      <w:pPr>
        <w:tabs>
          <w:tab w:val="left" w:pos="993"/>
        </w:tabs>
        <w:spacing w:before="120" w:after="120"/>
        <w:jc w:val="center"/>
        <w:rPr>
          <w:rFonts w:asciiTheme="majorBidi" w:hAnsiTheme="majorBidi" w:cstheme="majorBidi"/>
          <w:b/>
          <w:sz w:val="20"/>
          <w:szCs w:val="20"/>
          <w:lang w:val="fr-FR"/>
        </w:rPr>
      </w:pPr>
      <w:r w:rsidRPr="00704084">
        <w:rPr>
          <w:rFonts w:asciiTheme="majorBidi" w:hAnsiTheme="majorBidi" w:cstheme="majorBidi"/>
          <w:b/>
          <w:sz w:val="20"/>
          <w:szCs w:val="20"/>
          <w:lang w:val="fr-FR"/>
        </w:rPr>
        <w:t xml:space="preserve">VII. </w:t>
      </w:r>
      <w:r w:rsidRPr="00704084">
        <w:rPr>
          <w:rFonts w:asciiTheme="majorBidi" w:hAnsiTheme="majorBidi" w:cstheme="majorBidi"/>
          <w:b/>
          <w:sz w:val="20"/>
          <w:szCs w:val="20"/>
          <w:lang w:val="fr-FR"/>
        </w:rPr>
        <w:tab/>
        <w:t>RÔ</w:t>
      </w:r>
      <w:r w:rsidR="00633D52" w:rsidRPr="00704084">
        <w:rPr>
          <w:rFonts w:asciiTheme="majorBidi" w:hAnsiTheme="majorBidi" w:cstheme="majorBidi"/>
          <w:b/>
          <w:sz w:val="20"/>
          <w:szCs w:val="20"/>
          <w:lang w:val="fr-FR"/>
        </w:rPr>
        <w:t xml:space="preserve">LE </w:t>
      </w:r>
      <w:r w:rsidRPr="00704084">
        <w:rPr>
          <w:rFonts w:asciiTheme="majorBidi" w:hAnsiTheme="majorBidi" w:cstheme="majorBidi"/>
          <w:b/>
          <w:sz w:val="20"/>
          <w:szCs w:val="20"/>
          <w:lang w:val="fr-FR"/>
        </w:rPr>
        <w:t>DU SECRÉ</w:t>
      </w:r>
      <w:r w:rsidR="00633D52" w:rsidRPr="00704084">
        <w:rPr>
          <w:rFonts w:asciiTheme="majorBidi" w:hAnsiTheme="majorBidi" w:cstheme="majorBidi"/>
          <w:b/>
          <w:sz w:val="20"/>
          <w:szCs w:val="20"/>
          <w:lang w:val="fr-FR"/>
        </w:rPr>
        <w:t>TARIAT</w:t>
      </w:r>
    </w:p>
    <w:p w14:paraId="131FA85D" w14:textId="77777777" w:rsidR="000B4C78" w:rsidRPr="00704084" w:rsidRDefault="00DF2495" w:rsidP="00DF2495">
      <w:pPr>
        <w:spacing w:before="120" w:after="120"/>
        <w:rPr>
          <w:rFonts w:asciiTheme="majorBidi" w:hAnsiTheme="majorBidi" w:cstheme="majorBidi"/>
          <w:sz w:val="20"/>
          <w:szCs w:val="20"/>
          <w:lang w:val="fr-FR"/>
        </w:rPr>
      </w:pPr>
      <w:r w:rsidRPr="00704084">
        <w:rPr>
          <w:rFonts w:asciiTheme="majorBidi" w:hAnsiTheme="majorBidi" w:cstheme="majorBidi"/>
          <w:sz w:val="20"/>
          <w:szCs w:val="20"/>
          <w:lang w:val="fr-FR"/>
        </w:rPr>
        <w:t>24</w:t>
      </w:r>
      <w:r w:rsidR="00633D52" w:rsidRPr="00704084">
        <w:rPr>
          <w:rFonts w:asciiTheme="majorBidi" w:hAnsiTheme="majorBidi" w:cstheme="majorBidi"/>
          <w:sz w:val="20"/>
          <w:szCs w:val="20"/>
          <w:lang w:val="fr-FR"/>
        </w:rPr>
        <w:t>.</w:t>
      </w:r>
      <w:r w:rsidR="00633D52" w:rsidRPr="00704084">
        <w:rPr>
          <w:rFonts w:asciiTheme="majorBidi" w:hAnsiTheme="majorBidi" w:cstheme="majorBidi"/>
          <w:sz w:val="20"/>
          <w:szCs w:val="20"/>
          <w:lang w:val="fr-FR"/>
        </w:rPr>
        <w:tab/>
      </w:r>
      <w:r w:rsidR="00D92E49" w:rsidRPr="00704084">
        <w:rPr>
          <w:kern w:val="22"/>
          <w:sz w:val="20"/>
          <w:szCs w:val="20"/>
          <w:lang w:val="fr-FR"/>
        </w:rPr>
        <w:t>Le plan d</w:t>
      </w:r>
      <w:r w:rsidR="004645B4" w:rsidRPr="00704084">
        <w:rPr>
          <w:kern w:val="22"/>
          <w:sz w:val="20"/>
          <w:szCs w:val="20"/>
          <w:lang w:val="fr-FR"/>
        </w:rPr>
        <w:t>’</w:t>
      </w:r>
      <w:r w:rsidR="00D92E49" w:rsidRPr="00704084">
        <w:rPr>
          <w:kern w:val="22"/>
          <w:sz w:val="20"/>
          <w:szCs w:val="20"/>
          <w:lang w:val="fr-FR"/>
        </w:rPr>
        <w:t>action pour le renforcement des capacités s</w:t>
      </w:r>
      <w:r w:rsidR="004645B4" w:rsidRPr="00704084">
        <w:rPr>
          <w:kern w:val="22"/>
          <w:sz w:val="20"/>
          <w:szCs w:val="20"/>
          <w:lang w:val="fr-FR"/>
        </w:rPr>
        <w:t>’</w:t>
      </w:r>
      <w:r w:rsidR="00D92E49" w:rsidRPr="00704084">
        <w:rPr>
          <w:kern w:val="22"/>
          <w:sz w:val="20"/>
          <w:szCs w:val="20"/>
          <w:lang w:val="fr-FR"/>
        </w:rPr>
        <w:t>adressant principalement aux Parties, le Secrétariat de la Convention sur la diversité biologique soutiendra les Parties et autres parties prenantes dans leurs efforts prodigués, conformément aux orientations de la Conférence des Parties siégeant en tant que réunion des Parties au Protocole de Cartagena et conformément à l</w:t>
      </w:r>
      <w:r w:rsidR="004645B4" w:rsidRPr="00704084">
        <w:rPr>
          <w:kern w:val="22"/>
          <w:sz w:val="20"/>
          <w:szCs w:val="20"/>
          <w:lang w:val="fr-FR"/>
        </w:rPr>
        <w:t>’</w:t>
      </w:r>
      <w:r w:rsidR="00D92E49" w:rsidRPr="00704084">
        <w:rPr>
          <w:kern w:val="22"/>
          <w:sz w:val="20"/>
          <w:szCs w:val="20"/>
          <w:lang w:val="fr-FR"/>
        </w:rPr>
        <w:t>article 31 du Protocole de Cartagena et à l</w:t>
      </w:r>
      <w:r w:rsidR="004645B4" w:rsidRPr="00704084">
        <w:rPr>
          <w:kern w:val="22"/>
          <w:sz w:val="20"/>
          <w:szCs w:val="20"/>
          <w:lang w:val="fr-FR"/>
        </w:rPr>
        <w:t>’</w:t>
      </w:r>
      <w:r w:rsidR="00D92E49" w:rsidRPr="00704084">
        <w:rPr>
          <w:kern w:val="22"/>
          <w:sz w:val="20"/>
          <w:szCs w:val="20"/>
          <w:lang w:val="fr-FR"/>
        </w:rPr>
        <w:t>article 24 de la Convention sur la diversité biologique. Ce soutien comprend la gestion et le maintien du Centre d</w:t>
      </w:r>
      <w:r w:rsidR="004645B4" w:rsidRPr="00704084">
        <w:rPr>
          <w:kern w:val="22"/>
          <w:sz w:val="20"/>
          <w:szCs w:val="20"/>
          <w:lang w:val="fr-FR"/>
        </w:rPr>
        <w:t>’</w:t>
      </w:r>
      <w:r w:rsidR="00D92E49" w:rsidRPr="00704084">
        <w:rPr>
          <w:kern w:val="22"/>
          <w:sz w:val="20"/>
          <w:szCs w:val="20"/>
          <w:lang w:val="fr-FR"/>
        </w:rPr>
        <w:t>échange pour la prévention des risques biotechnologiques ainsi que la réalisation d</w:t>
      </w:r>
      <w:r w:rsidR="004645B4" w:rsidRPr="00704084">
        <w:rPr>
          <w:kern w:val="22"/>
          <w:sz w:val="20"/>
          <w:szCs w:val="20"/>
          <w:lang w:val="fr-FR"/>
        </w:rPr>
        <w:t>’</w:t>
      </w:r>
      <w:r w:rsidR="00D92E49" w:rsidRPr="00704084">
        <w:rPr>
          <w:kern w:val="22"/>
          <w:sz w:val="20"/>
          <w:szCs w:val="20"/>
          <w:lang w:val="fr-FR"/>
        </w:rPr>
        <w:t>activités, incluant des activités de renforcement des capacités, comme demandé par la Conférence des Parties siégeant en tant que réunion des Parties au Protocole</w:t>
      </w:r>
      <w:r w:rsidR="00844090" w:rsidRPr="00704084">
        <w:rPr>
          <w:rFonts w:asciiTheme="majorBidi" w:hAnsiTheme="majorBidi" w:cstheme="majorBidi"/>
          <w:sz w:val="20"/>
          <w:szCs w:val="20"/>
          <w:lang w:val="fr-FR"/>
        </w:rPr>
        <w:t>.</w:t>
      </w:r>
    </w:p>
    <w:p w14:paraId="131FA85E" w14:textId="77777777" w:rsidR="008C765C" w:rsidRPr="00704084" w:rsidRDefault="008C765C" w:rsidP="00737E63">
      <w:pPr>
        <w:spacing w:before="120" w:after="120"/>
        <w:rPr>
          <w:rFonts w:asciiTheme="majorBidi" w:hAnsiTheme="majorBidi" w:cstheme="majorBidi"/>
          <w:sz w:val="20"/>
          <w:szCs w:val="20"/>
          <w:lang w:val="fr-FR"/>
        </w:rPr>
        <w:sectPr w:rsidR="008C765C" w:rsidRPr="00704084" w:rsidSect="000A50F5">
          <w:headerReference w:type="even" r:id="rId15"/>
          <w:headerReference w:type="default" r:id="rId16"/>
          <w:pgSz w:w="12240" w:h="15840"/>
          <w:pgMar w:top="562" w:right="1382" w:bottom="1138" w:left="1382" w:header="706" w:footer="706" w:gutter="0"/>
          <w:cols w:space="708"/>
          <w:titlePg/>
          <w:docGrid w:linePitch="360"/>
        </w:sectPr>
      </w:pPr>
    </w:p>
    <w:p w14:paraId="131FA85F" w14:textId="77777777" w:rsidR="00B72BED" w:rsidRPr="00704084" w:rsidRDefault="00554B78" w:rsidP="00737E63">
      <w:pPr>
        <w:suppressLineNumbers/>
        <w:suppressAutoHyphens/>
        <w:spacing w:before="60" w:after="120"/>
        <w:jc w:val="center"/>
        <w:outlineLvl w:val="0"/>
        <w:rPr>
          <w:rFonts w:asciiTheme="majorBidi" w:eastAsia="MS Mincho" w:hAnsiTheme="majorBidi" w:cstheme="majorBidi"/>
          <w:bCs/>
          <w:i/>
          <w:kern w:val="22"/>
          <w:sz w:val="20"/>
          <w:szCs w:val="20"/>
          <w:lang w:val="fr-FR"/>
        </w:rPr>
      </w:pPr>
      <w:bookmarkStart w:id="1" w:name="_Toc118383065"/>
      <w:r w:rsidRPr="00704084">
        <w:rPr>
          <w:rFonts w:asciiTheme="majorBidi" w:eastAsia="MS Mincho" w:hAnsiTheme="majorBidi" w:cstheme="majorBidi"/>
          <w:bCs/>
          <w:i/>
          <w:kern w:val="22"/>
          <w:sz w:val="20"/>
          <w:szCs w:val="20"/>
          <w:lang w:val="fr-FR"/>
        </w:rPr>
        <w:lastRenderedPageBreak/>
        <w:t>Appendice</w:t>
      </w:r>
    </w:p>
    <w:tbl>
      <w:tblPr>
        <w:tblW w:w="1346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5"/>
        <w:gridCol w:w="2543"/>
        <w:gridCol w:w="3118"/>
        <w:gridCol w:w="3261"/>
        <w:gridCol w:w="2835"/>
      </w:tblGrid>
      <w:tr w:rsidR="00DD64E5" w:rsidRPr="00FE36E2" w14:paraId="131FA861" w14:textId="77777777" w:rsidTr="00A42E71">
        <w:trPr>
          <w:tblHeader/>
          <w:jc w:val="center"/>
        </w:trPr>
        <w:tc>
          <w:tcPr>
            <w:tcW w:w="13462" w:type="dxa"/>
            <w:gridSpan w:val="5"/>
            <w:tcBorders>
              <w:bottom w:val="nil"/>
            </w:tcBorders>
            <w:vAlign w:val="center"/>
          </w:tcPr>
          <w:bookmarkEnd w:id="1"/>
          <w:p w14:paraId="131FA860" w14:textId="77777777" w:rsidR="00DD64E5" w:rsidRPr="00704084" w:rsidRDefault="00EE22BE" w:rsidP="00A42E71">
            <w:pPr>
              <w:suppressLineNumbers/>
              <w:suppressAutoHyphens/>
              <w:spacing w:before="60" w:after="60"/>
              <w:jc w:val="center"/>
              <w:outlineLvl w:val="0"/>
              <w:rPr>
                <w:rFonts w:asciiTheme="majorBidi" w:eastAsia="MS Mincho" w:hAnsiTheme="majorBidi" w:cstheme="majorBidi"/>
                <w:b/>
                <w:iCs/>
                <w:kern w:val="22"/>
                <w:sz w:val="20"/>
                <w:szCs w:val="20"/>
                <w:lang w:val="fr-FR"/>
              </w:rPr>
            </w:pPr>
            <w:r w:rsidRPr="00704084">
              <w:rPr>
                <w:rFonts w:asciiTheme="majorBidi" w:eastAsia="MS Mincho" w:hAnsiTheme="majorBidi" w:cstheme="majorBidi"/>
                <w:b/>
                <w:iCs/>
                <w:kern w:val="22"/>
                <w:sz w:val="20"/>
                <w:szCs w:val="20"/>
                <w:lang w:val="fr-FR"/>
              </w:rPr>
              <w:t>Plan d</w:t>
            </w:r>
            <w:r w:rsidR="004645B4" w:rsidRPr="00704084">
              <w:rPr>
                <w:rFonts w:asciiTheme="majorBidi" w:eastAsia="MS Mincho" w:hAnsiTheme="majorBidi" w:cstheme="majorBidi"/>
                <w:b/>
                <w:iCs/>
                <w:kern w:val="22"/>
                <w:sz w:val="20"/>
                <w:szCs w:val="20"/>
                <w:lang w:val="fr-FR"/>
              </w:rPr>
              <w:t>’</w:t>
            </w:r>
            <w:r w:rsidRPr="00704084">
              <w:rPr>
                <w:rFonts w:asciiTheme="majorBidi" w:eastAsia="MS Mincho" w:hAnsiTheme="majorBidi" w:cstheme="majorBidi"/>
                <w:b/>
                <w:iCs/>
                <w:kern w:val="22"/>
                <w:sz w:val="20"/>
                <w:szCs w:val="20"/>
                <w:lang w:val="fr-FR"/>
              </w:rPr>
              <w:t>action de renforcement des capacités</w:t>
            </w:r>
          </w:p>
        </w:tc>
      </w:tr>
      <w:tr w:rsidR="00AC38BC" w:rsidRPr="00704084" w14:paraId="131FA867" w14:textId="77777777" w:rsidTr="00BB18BE">
        <w:trPr>
          <w:tblHeader/>
          <w:jc w:val="center"/>
        </w:trPr>
        <w:tc>
          <w:tcPr>
            <w:tcW w:w="1705" w:type="dxa"/>
            <w:tcBorders>
              <w:bottom w:val="nil"/>
            </w:tcBorders>
            <w:vAlign w:val="center"/>
          </w:tcPr>
          <w:p w14:paraId="131FA862" w14:textId="77777777" w:rsidR="00AC38BC" w:rsidRPr="00704084" w:rsidRDefault="00554B78" w:rsidP="00737E63">
            <w:pPr>
              <w:suppressLineNumbers/>
              <w:suppressAutoHyphens/>
              <w:jc w:val="center"/>
              <w:rPr>
                <w:rFonts w:asciiTheme="majorBidi" w:eastAsia="MS Mincho" w:hAnsiTheme="majorBidi" w:cstheme="majorBidi"/>
                <w:b/>
                <w:iCs/>
                <w:kern w:val="22"/>
                <w:sz w:val="20"/>
                <w:szCs w:val="20"/>
                <w:lang w:val="fr-FR"/>
              </w:rPr>
            </w:pPr>
            <w:r w:rsidRPr="00704084">
              <w:rPr>
                <w:rFonts w:eastAsia="MS Mincho"/>
                <w:b/>
                <w:bCs/>
                <w:kern w:val="22"/>
                <w:sz w:val="20"/>
                <w:szCs w:val="20"/>
                <w:lang w:val="fr-FR"/>
              </w:rPr>
              <w:t>Buts</w:t>
            </w:r>
          </w:p>
        </w:tc>
        <w:tc>
          <w:tcPr>
            <w:tcW w:w="2543" w:type="dxa"/>
            <w:tcBorders>
              <w:bottom w:val="nil"/>
            </w:tcBorders>
            <w:shd w:val="clear" w:color="auto" w:fill="auto"/>
            <w:vAlign w:val="center"/>
          </w:tcPr>
          <w:p w14:paraId="131FA863" w14:textId="77777777" w:rsidR="00AC38BC" w:rsidRPr="00704084" w:rsidRDefault="00554B78" w:rsidP="00737E63">
            <w:pPr>
              <w:suppressLineNumbers/>
              <w:suppressAutoHyphens/>
              <w:jc w:val="center"/>
              <w:rPr>
                <w:rFonts w:asciiTheme="majorBidi" w:eastAsia="MS Mincho" w:hAnsiTheme="majorBidi" w:cstheme="majorBidi"/>
                <w:b/>
                <w:iCs/>
                <w:kern w:val="22"/>
                <w:sz w:val="20"/>
                <w:szCs w:val="20"/>
                <w:lang w:val="fr-FR"/>
              </w:rPr>
            </w:pPr>
            <w:r w:rsidRPr="00704084">
              <w:rPr>
                <w:rFonts w:eastAsia="MS Mincho"/>
                <w:b/>
                <w:iCs/>
                <w:kern w:val="22"/>
                <w:sz w:val="20"/>
                <w:szCs w:val="20"/>
                <w:lang w:val="fr-FR"/>
              </w:rPr>
              <w:t>Domaines clés pour le renforcement des capacités</w:t>
            </w:r>
          </w:p>
        </w:tc>
        <w:tc>
          <w:tcPr>
            <w:tcW w:w="3118" w:type="dxa"/>
            <w:tcBorders>
              <w:bottom w:val="nil"/>
            </w:tcBorders>
            <w:shd w:val="clear" w:color="auto" w:fill="auto"/>
            <w:vAlign w:val="center"/>
          </w:tcPr>
          <w:p w14:paraId="131FA864" w14:textId="77777777" w:rsidR="00AC38BC" w:rsidRPr="00704084" w:rsidRDefault="00554B78" w:rsidP="00737E63">
            <w:pPr>
              <w:suppressLineNumbers/>
              <w:suppressAutoHyphens/>
              <w:jc w:val="center"/>
              <w:rPr>
                <w:rFonts w:asciiTheme="majorBidi" w:eastAsia="MS Mincho" w:hAnsiTheme="majorBidi" w:cstheme="majorBidi"/>
                <w:b/>
                <w:iCs/>
                <w:kern w:val="22"/>
                <w:sz w:val="20"/>
                <w:szCs w:val="20"/>
                <w:lang w:val="fr-FR"/>
              </w:rPr>
            </w:pPr>
            <w:r w:rsidRPr="00704084">
              <w:rPr>
                <w:rFonts w:eastAsia="MS Mincho"/>
                <w:b/>
                <w:iCs/>
                <w:kern w:val="22"/>
                <w:sz w:val="20"/>
                <w:szCs w:val="20"/>
                <w:lang w:val="fr-FR"/>
              </w:rPr>
              <w:t>Activités de renforcement des capacités</w:t>
            </w:r>
          </w:p>
        </w:tc>
        <w:tc>
          <w:tcPr>
            <w:tcW w:w="3261" w:type="dxa"/>
            <w:tcBorders>
              <w:bottom w:val="nil"/>
            </w:tcBorders>
            <w:vAlign w:val="center"/>
          </w:tcPr>
          <w:p w14:paraId="131FA865" w14:textId="77777777" w:rsidR="00AC38BC" w:rsidRPr="00704084" w:rsidRDefault="00554B78" w:rsidP="00737E63">
            <w:pPr>
              <w:suppressLineNumbers/>
              <w:suppressAutoHyphens/>
              <w:jc w:val="center"/>
              <w:rPr>
                <w:rFonts w:asciiTheme="majorBidi" w:eastAsia="MS Mincho" w:hAnsiTheme="majorBidi" w:cstheme="majorBidi"/>
                <w:b/>
                <w:bCs/>
                <w:kern w:val="22"/>
                <w:sz w:val="20"/>
                <w:szCs w:val="20"/>
                <w:lang w:val="fr-FR"/>
              </w:rPr>
            </w:pPr>
            <w:r w:rsidRPr="00704084">
              <w:rPr>
                <w:rFonts w:asciiTheme="majorBidi" w:eastAsia="MS Mincho" w:hAnsiTheme="majorBidi" w:cstheme="majorBidi"/>
                <w:b/>
                <w:bCs/>
                <w:sz w:val="20"/>
                <w:szCs w:val="20"/>
                <w:lang w:val="fr-FR"/>
              </w:rPr>
              <w:t>Indicateu</w:t>
            </w:r>
            <w:r w:rsidR="00AC38BC" w:rsidRPr="00704084">
              <w:rPr>
                <w:rFonts w:asciiTheme="majorBidi" w:eastAsia="MS Mincho" w:hAnsiTheme="majorBidi" w:cstheme="majorBidi"/>
                <w:b/>
                <w:bCs/>
                <w:sz w:val="20"/>
                <w:szCs w:val="20"/>
                <w:lang w:val="fr-FR"/>
              </w:rPr>
              <w:t>rs</w:t>
            </w:r>
          </w:p>
        </w:tc>
        <w:tc>
          <w:tcPr>
            <w:tcW w:w="2835" w:type="dxa"/>
            <w:tcBorders>
              <w:bottom w:val="nil"/>
            </w:tcBorders>
            <w:vAlign w:val="center"/>
          </w:tcPr>
          <w:p w14:paraId="131FA866" w14:textId="77777777" w:rsidR="00AC38BC" w:rsidRPr="00704084" w:rsidRDefault="00554B78" w:rsidP="00737E63">
            <w:pPr>
              <w:suppressLineNumbers/>
              <w:suppressAutoHyphens/>
              <w:jc w:val="center"/>
              <w:rPr>
                <w:rFonts w:asciiTheme="majorBidi" w:eastAsia="MS Mincho" w:hAnsiTheme="majorBidi" w:cstheme="majorBidi"/>
                <w:b/>
                <w:bCs/>
                <w:kern w:val="22"/>
                <w:sz w:val="20"/>
                <w:szCs w:val="20"/>
                <w:lang w:val="fr-FR"/>
              </w:rPr>
            </w:pPr>
            <w:r w:rsidRPr="00704084">
              <w:rPr>
                <w:rFonts w:asciiTheme="majorBidi" w:eastAsia="MS Mincho" w:hAnsiTheme="majorBidi" w:cstheme="majorBidi"/>
                <w:b/>
                <w:iCs/>
                <w:kern w:val="22"/>
                <w:sz w:val="20"/>
                <w:szCs w:val="20"/>
                <w:lang w:val="fr-FR"/>
              </w:rPr>
              <w:t>Résultat</w:t>
            </w:r>
          </w:p>
        </w:tc>
      </w:tr>
      <w:tr w:rsidR="00554B78" w:rsidRPr="00FE36E2" w14:paraId="131FA86D" w14:textId="77777777" w:rsidTr="00BB18BE">
        <w:trPr>
          <w:trHeight w:val="807"/>
          <w:jc w:val="center"/>
        </w:trPr>
        <w:tc>
          <w:tcPr>
            <w:tcW w:w="1705" w:type="dxa"/>
            <w:tcBorders>
              <w:top w:val="nil"/>
              <w:bottom w:val="single" w:sz="2" w:space="0" w:color="auto"/>
            </w:tcBorders>
          </w:tcPr>
          <w:p w14:paraId="131FA868" w14:textId="77777777" w:rsidR="00554B78" w:rsidRPr="00704084" w:rsidRDefault="00554B78" w:rsidP="00A42E71">
            <w:pPr>
              <w:suppressLineNumbers/>
              <w:suppressAutoHyphens/>
              <w:spacing w:before="60" w:after="60"/>
              <w:jc w:val="left"/>
              <w:rPr>
                <w:rFonts w:asciiTheme="majorBidi" w:eastAsia="MS Mincho" w:hAnsiTheme="majorBidi" w:cstheme="majorBidi"/>
                <w:i/>
                <w:iCs/>
                <w:kern w:val="22"/>
                <w:sz w:val="20"/>
                <w:szCs w:val="20"/>
                <w:lang w:val="fr-FR"/>
              </w:rPr>
            </w:pPr>
            <w:r w:rsidRPr="00704084">
              <w:rPr>
                <w:rFonts w:asciiTheme="majorBidi" w:eastAsia="MS Mincho" w:hAnsiTheme="majorBidi" w:cstheme="majorBidi"/>
                <w:i/>
                <w:iCs/>
                <w:kern w:val="22"/>
                <w:sz w:val="20"/>
                <w:szCs w:val="20"/>
                <w:lang w:val="fr-FR"/>
              </w:rPr>
              <w:t>(</w:t>
            </w:r>
            <w:r w:rsidRPr="00704084">
              <w:rPr>
                <w:rFonts w:eastAsia="MS Mincho"/>
                <w:i/>
                <w:iCs/>
                <w:kern w:val="22"/>
                <w:sz w:val="20"/>
                <w:szCs w:val="20"/>
                <w:lang w:val="fr-FR"/>
              </w:rPr>
              <w:t>Réalisations souhaitables</w:t>
            </w:r>
            <w:r w:rsidRPr="00704084">
              <w:rPr>
                <w:rFonts w:asciiTheme="majorBidi" w:eastAsia="MS Mincho" w:hAnsiTheme="majorBidi" w:cstheme="majorBidi"/>
                <w:i/>
                <w:iCs/>
                <w:kern w:val="22"/>
                <w:sz w:val="20"/>
                <w:szCs w:val="20"/>
                <w:lang w:val="fr-FR"/>
              </w:rPr>
              <w:t>)</w:t>
            </w:r>
          </w:p>
        </w:tc>
        <w:tc>
          <w:tcPr>
            <w:tcW w:w="2543" w:type="dxa"/>
            <w:tcBorders>
              <w:top w:val="nil"/>
              <w:bottom w:val="single" w:sz="2" w:space="0" w:color="auto"/>
            </w:tcBorders>
            <w:shd w:val="clear" w:color="auto" w:fill="auto"/>
          </w:tcPr>
          <w:p w14:paraId="131FA869" w14:textId="77777777" w:rsidR="00554B78" w:rsidRPr="00704084" w:rsidRDefault="00554B78" w:rsidP="00A42E71">
            <w:pPr>
              <w:suppressLineNumbers/>
              <w:suppressAutoHyphens/>
              <w:spacing w:before="60" w:after="60"/>
              <w:jc w:val="left"/>
              <w:rPr>
                <w:rFonts w:asciiTheme="majorBidi" w:eastAsia="MS Mincho" w:hAnsiTheme="majorBidi" w:cstheme="majorBidi"/>
                <w:iCs/>
                <w:kern w:val="22"/>
                <w:sz w:val="20"/>
                <w:szCs w:val="20"/>
                <w:lang w:val="fr-FR"/>
              </w:rPr>
            </w:pPr>
            <w:r w:rsidRPr="00704084">
              <w:rPr>
                <w:rFonts w:asciiTheme="majorBidi" w:eastAsia="MS Mincho" w:hAnsiTheme="majorBidi" w:cstheme="majorBidi"/>
                <w:i/>
                <w:iCs/>
                <w:kern w:val="22"/>
                <w:sz w:val="20"/>
                <w:szCs w:val="20"/>
                <w:lang w:val="fr-FR"/>
              </w:rPr>
              <w:t>(</w:t>
            </w:r>
            <w:r w:rsidRPr="00704084">
              <w:rPr>
                <w:rFonts w:eastAsia="MS Mincho"/>
                <w:i/>
                <w:iCs/>
                <w:kern w:val="22"/>
                <w:sz w:val="20"/>
                <w:szCs w:val="20"/>
                <w:lang w:val="fr-FR"/>
              </w:rPr>
              <w:t>(Principaux domaines pouvant nécessiter des capacités)</w:t>
            </w:r>
            <w:r w:rsidRPr="00704084">
              <w:rPr>
                <w:rFonts w:asciiTheme="majorBidi" w:eastAsia="MS Mincho" w:hAnsiTheme="majorBidi" w:cstheme="majorBidi"/>
                <w:i/>
                <w:iCs/>
                <w:kern w:val="22"/>
                <w:sz w:val="20"/>
                <w:szCs w:val="20"/>
                <w:lang w:val="fr-FR"/>
              </w:rPr>
              <w:t>)</w:t>
            </w:r>
          </w:p>
        </w:tc>
        <w:tc>
          <w:tcPr>
            <w:tcW w:w="3118" w:type="dxa"/>
            <w:tcBorders>
              <w:top w:val="nil"/>
              <w:bottom w:val="single" w:sz="2" w:space="0" w:color="auto"/>
            </w:tcBorders>
            <w:shd w:val="clear" w:color="auto" w:fill="auto"/>
          </w:tcPr>
          <w:p w14:paraId="131FA86A" w14:textId="77777777" w:rsidR="00554B78" w:rsidRPr="00704084" w:rsidRDefault="00554B78" w:rsidP="005C1D59">
            <w:pPr>
              <w:suppressLineNumbers/>
              <w:suppressAutoHyphens/>
              <w:spacing w:before="60" w:after="60"/>
              <w:jc w:val="left"/>
              <w:rPr>
                <w:rFonts w:eastAsia="MS Mincho"/>
                <w:kern w:val="22"/>
                <w:sz w:val="20"/>
                <w:szCs w:val="20"/>
                <w:lang w:val="fr-FR"/>
              </w:rPr>
            </w:pPr>
            <w:r w:rsidRPr="00704084">
              <w:rPr>
                <w:rFonts w:eastAsia="MS Mincho"/>
                <w:i/>
                <w:iCs/>
                <w:kern w:val="22"/>
                <w:sz w:val="20"/>
                <w:szCs w:val="20"/>
                <w:lang w:val="fr-FR"/>
              </w:rPr>
              <w:t>(Exemples d</w:t>
            </w:r>
            <w:r w:rsidR="004645B4" w:rsidRPr="00704084">
              <w:rPr>
                <w:rFonts w:eastAsia="MS Mincho"/>
                <w:i/>
                <w:iCs/>
                <w:kern w:val="22"/>
                <w:sz w:val="20"/>
                <w:szCs w:val="20"/>
                <w:lang w:val="fr-FR"/>
              </w:rPr>
              <w:t>’</w:t>
            </w:r>
            <w:r w:rsidRPr="00704084">
              <w:rPr>
                <w:rFonts w:eastAsia="MS Mincho"/>
                <w:i/>
                <w:iCs/>
                <w:kern w:val="22"/>
                <w:sz w:val="20"/>
                <w:szCs w:val="20"/>
                <w:lang w:val="fr-FR"/>
              </w:rPr>
              <w:t>activités de renforcement des capacités suggérées dans les domaines clés pour le renforcement des capacités)</w:t>
            </w:r>
          </w:p>
        </w:tc>
        <w:tc>
          <w:tcPr>
            <w:tcW w:w="3261" w:type="dxa"/>
            <w:tcBorders>
              <w:top w:val="nil"/>
              <w:bottom w:val="single" w:sz="2" w:space="0" w:color="auto"/>
            </w:tcBorders>
          </w:tcPr>
          <w:p w14:paraId="131FA86B" w14:textId="77777777" w:rsidR="00554B78" w:rsidRPr="00704084" w:rsidRDefault="00554B78" w:rsidP="00737E63">
            <w:pPr>
              <w:suppressLineNumbers/>
              <w:suppressAutoHyphens/>
              <w:spacing w:after="60"/>
              <w:jc w:val="left"/>
              <w:rPr>
                <w:rFonts w:asciiTheme="majorBidi" w:eastAsia="MS Mincho" w:hAnsiTheme="majorBidi" w:cstheme="majorBidi"/>
                <w:kern w:val="22"/>
                <w:sz w:val="20"/>
                <w:szCs w:val="20"/>
                <w:lang w:val="fr-FR"/>
              </w:rPr>
            </w:pPr>
            <w:r w:rsidRPr="00704084">
              <w:rPr>
                <w:rFonts w:asciiTheme="majorBidi" w:eastAsia="MS Mincho" w:hAnsiTheme="majorBidi" w:cstheme="majorBidi"/>
                <w:i/>
                <w:iCs/>
                <w:sz w:val="20"/>
                <w:szCs w:val="20"/>
                <w:lang w:val="fr-FR"/>
              </w:rPr>
              <w:t>(</w:t>
            </w:r>
            <w:r w:rsidRPr="00704084">
              <w:rPr>
                <w:rFonts w:eastAsia="MS Mincho"/>
                <w:i/>
                <w:iCs/>
                <w:sz w:val="20"/>
                <w:szCs w:val="20"/>
                <w:lang w:val="fr-FR"/>
              </w:rPr>
              <w:t>Mesure</w:t>
            </w:r>
            <w:r w:rsidR="004645B4" w:rsidRPr="00704084">
              <w:rPr>
                <w:rFonts w:eastAsia="MS Mincho"/>
                <w:i/>
                <w:iCs/>
                <w:sz w:val="20"/>
                <w:szCs w:val="20"/>
                <w:lang w:val="fr-FR"/>
              </w:rPr>
              <w:t>nt</w:t>
            </w:r>
            <w:r w:rsidRPr="00704084">
              <w:rPr>
                <w:rFonts w:eastAsia="MS Mincho"/>
                <w:i/>
                <w:iCs/>
                <w:sz w:val="20"/>
                <w:szCs w:val="20"/>
                <w:lang w:val="fr-FR"/>
              </w:rPr>
              <w:t xml:space="preserve"> si l</w:t>
            </w:r>
            <w:r w:rsidR="004645B4" w:rsidRPr="00704084">
              <w:rPr>
                <w:rFonts w:eastAsia="MS Mincho"/>
                <w:i/>
                <w:iCs/>
                <w:sz w:val="20"/>
                <w:szCs w:val="20"/>
                <w:lang w:val="fr-FR"/>
              </w:rPr>
              <w:t>’</w:t>
            </w:r>
            <w:r w:rsidRPr="00704084">
              <w:rPr>
                <w:rFonts w:eastAsia="MS Mincho"/>
                <w:i/>
                <w:iCs/>
                <w:sz w:val="20"/>
                <w:szCs w:val="20"/>
                <w:lang w:val="fr-FR"/>
              </w:rPr>
              <w:t>activité a eu lieu</w:t>
            </w:r>
            <w:r w:rsidRPr="00704084">
              <w:rPr>
                <w:rFonts w:asciiTheme="majorBidi" w:eastAsia="MS Mincho" w:hAnsiTheme="majorBidi" w:cstheme="majorBidi"/>
                <w:i/>
                <w:iCs/>
                <w:sz w:val="20"/>
                <w:szCs w:val="20"/>
                <w:lang w:val="fr-FR"/>
              </w:rPr>
              <w:t>)</w:t>
            </w:r>
          </w:p>
        </w:tc>
        <w:tc>
          <w:tcPr>
            <w:tcW w:w="2835" w:type="dxa"/>
            <w:tcBorders>
              <w:top w:val="nil"/>
              <w:bottom w:val="single" w:sz="2" w:space="0" w:color="auto"/>
            </w:tcBorders>
          </w:tcPr>
          <w:p w14:paraId="131FA86C" w14:textId="77777777" w:rsidR="00554B78" w:rsidRPr="00704084" w:rsidRDefault="00554B78" w:rsidP="00737E63">
            <w:pPr>
              <w:suppressLineNumbers/>
              <w:suppressAutoHyphens/>
              <w:spacing w:before="60" w:after="60"/>
              <w:jc w:val="left"/>
              <w:rPr>
                <w:rFonts w:asciiTheme="majorBidi" w:eastAsia="MS Mincho" w:hAnsiTheme="majorBidi" w:cstheme="majorBidi"/>
                <w:i/>
                <w:iCs/>
                <w:kern w:val="22"/>
                <w:sz w:val="20"/>
                <w:szCs w:val="20"/>
                <w:lang w:val="fr-FR"/>
              </w:rPr>
            </w:pPr>
            <w:r w:rsidRPr="00704084">
              <w:rPr>
                <w:rFonts w:asciiTheme="majorBidi" w:eastAsia="MS Mincho" w:hAnsiTheme="majorBidi" w:cstheme="majorBidi"/>
                <w:bCs/>
                <w:i/>
                <w:kern w:val="22"/>
                <w:sz w:val="20"/>
                <w:szCs w:val="20"/>
                <w:lang w:val="fr-FR"/>
              </w:rPr>
              <w:t>(</w:t>
            </w:r>
            <w:r w:rsidRPr="00704084">
              <w:rPr>
                <w:rFonts w:eastAsia="MS Mincho"/>
                <w:bCs/>
                <w:i/>
                <w:kern w:val="22"/>
                <w:sz w:val="20"/>
                <w:szCs w:val="20"/>
                <w:lang w:val="fr-FR"/>
              </w:rPr>
              <w:t>Les conséquences d</w:t>
            </w:r>
            <w:r w:rsidR="004645B4" w:rsidRPr="00704084">
              <w:rPr>
                <w:rFonts w:eastAsia="MS Mincho"/>
                <w:bCs/>
                <w:i/>
                <w:kern w:val="22"/>
                <w:sz w:val="20"/>
                <w:szCs w:val="20"/>
                <w:lang w:val="fr-FR"/>
              </w:rPr>
              <w:t>’</w:t>
            </w:r>
            <w:r w:rsidRPr="00704084">
              <w:rPr>
                <w:rFonts w:eastAsia="MS Mincho"/>
                <w:bCs/>
                <w:i/>
                <w:kern w:val="22"/>
                <w:sz w:val="20"/>
                <w:szCs w:val="20"/>
                <w:lang w:val="fr-FR"/>
              </w:rPr>
              <w:t>activités réalisées avec succès</w:t>
            </w:r>
            <w:r w:rsidRPr="00704084">
              <w:rPr>
                <w:rFonts w:asciiTheme="majorBidi" w:eastAsia="MS Mincho" w:hAnsiTheme="majorBidi" w:cstheme="majorBidi"/>
                <w:bCs/>
                <w:i/>
                <w:kern w:val="22"/>
                <w:sz w:val="20"/>
                <w:szCs w:val="20"/>
                <w:lang w:val="fr-FR"/>
              </w:rPr>
              <w:t>)</w:t>
            </w:r>
          </w:p>
        </w:tc>
      </w:tr>
      <w:tr w:rsidR="00DD64E5" w:rsidRPr="00FE36E2" w14:paraId="131FA86F" w14:textId="77777777" w:rsidTr="00A42E71">
        <w:trPr>
          <w:jc w:val="center"/>
        </w:trPr>
        <w:tc>
          <w:tcPr>
            <w:tcW w:w="13462" w:type="dxa"/>
            <w:gridSpan w:val="5"/>
            <w:tcBorders>
              <w:top w:val="single" w:sz="2" w:space="0" w:color="auto"/>
              <w:bottom w:val="single" w:sz="2" w:space="0" w:color="auto"/>
            </w:tcBorders>
          </w:tcPr>
          <w:p w14:paraId="131FA86E" w14:textId="77777777" w:rsidR="00DD64E5" w:rsidRPr="00704084" w:rsidRDefault="00211BCE" w:rsidP="00DD64E5">
            <w:pPr>
              <w:numPr>
                <w:ilvl w:val="0"/>
                <w:numId w:val="20"/>
              </w:numPr>
              <w:suppressLineNumbers/>
              <w:suppressAutoHyphens/>
              <w:spacing w:before="60" w:after="60"/>
              <w:contextualSpacing/>
              <w:jc w:val="center"/>
              <w:rPr>
                <w:rFonts w:asciiTheme="majorBidi" w:eastAsia="MS Mincho" w:hAnsiTheme="majorBidi" w:cstheme="majorBidi"/>
                <w:b/>
                <w:bCs/>
                <w:kern w:val="22"/>
                <w:sz w:val="20"/>
                <w:szCs w:val="20"/>
                <w:lang w:val="fr-FR"/>
              </w:rPr>
            </w:pPr>
            <w:r w:rsidRPr="00704084">
              <w:rPr>
                <w:rFonts w:eastAsia="MS Mincho"/>
                <w:b/>
                <w:bCs/>
                <w:kern w:val="22"/>
                <w:sz w:val="20"/>
                <w:szCs w:val="20"/>
                <w:lang w:val="fr-FR"/>
              </w:rPr>
              <w:t>Domaines de mise en œuvre</w:t>
            </w:r>
          </w:p>
        </w:tc>
      </w:tr>
      <w:tr w:rsidR="00211BCE" w:rsidRPr="00FE36E2" w14:paraId="131FA879" w14:textId="77777777" w:rsidTr="00BB18BE">
        <w:trPr>
          <w:jc w:val="center"/>
        </w:trPr>
        <w:tc>
          <w:tcPr>
            <w:tcW w:w="1705" w:type="dxa"/>
            <w:tcBorders>
              <w:top w:val="single" w:sz="2" w:space="0" w:color="auto"/>
              <w:bottom w:val="single" w:sz="4" w:space="0" w:color="auto"/>
            </w:tcBorders>
          </w:tcPr>
          <w:p w14:paraId="131FA870" w14:textId="63F51105" w:rsidR="00211BCE" w:rsidRPr="00704084" w:rsidRDefault="00211BCE" w:rsidP="005C1D59">
            <w:pPr>
              <w:jc w:val="left"/>
              <w:rPr>
                <w:rFonts w:eastAsia="MS Mincho"/>
                <w:b/>
                <w:kern w:val="22"/>
                <w:sz w:val="20"/>
                <w:szCs w:val="20"/>
                <w:lang w:val="fr-FR"/>
              </w:rPr>
            </w:pPr>
            <w:r w:rsidRPr="00704084">
              <w:rPr>
                <w:b/>
                <w:bCs/>
                <w:kern w:val="22"/>
                <w:sz w:val="20"/>
                <w:szCs w:val="20"/>
                <w:lang w:val="fr-FR"/>
              </w:rPr>
              <w:t xml:space="preserve">A.1. Les Parties ont mis en place des cadres nationaux fonctionnels de prévention des risques </w:t>
            </w:r>
            <w:r w:rsidR="00704084" w:rsidRPr="00704084">
              <w:rPr>
                <w:b/>
                <w:bCs/>
                <w:kern w:val="22"/>
                <w:sz w:val="20"/>
                <w:szCs w:val="20"/>
                <w:lang w:val="fr-FR"/>
              </w:rPr>
              <w:t>biotechno</w:t>
            </w:r>
            <w:r w:rsidR="00D567D7">
              <w:rPr>
                <w:b/>
                <w:bCs/>
                <w:kern w:val="22"/>
                <w:sz w:val="20"/>
                <w:szCs w:val="20"/>
                <w:lang w:val="fr-FR"/>
              </w:rPr>
              <w:t>-</w:t>
            </w:r>
            <w:r w:rsidR="00704084" w:rsidRPr="00704084">
              <w:rPr>
                <w:b/>
                <w:bCs/>
                <w:kern w:val="22"/>
                <w:sz w:val="20"/>
                <w:szCs w:val="20"/>
                <w:lang w:val="fr-FR"/>
              </w:rPr>
              <w:t>logiques</w:t>
            </w:r>
            <w:r w:rsidRPr="00704084">
              <w:rPr>
                <w:b/>
                <w:bCs/>
                <w:kern w:val="22"/>
                <w:sz w:val="20"/>
                <w:szCs w:val="20"/>
                <w:lang w:val="fr-FR"/>
              </w:rPr>
              <w:t>.</w:t>
            </w:r>
          </w:p>
          <w:p w14:paraId="131FA871" w14:textId="77777777" w:rsidR="00211BCE" w:rsidRPr="00704084" w:rsidRDefault="00211BCE" w:rsidP="005C1D59">
            <w:pPr>
              <w:suppressLineNumbers/>
              <w:suppressAutoHyphens/>
              <w:spacing w:before="60" w:after="60"/>
              <w:jc w:val="left"/>
              <w:rPr>
                <w:rFonts w:eastAsia="MS Mincho"/>
                <w:kern w:val="22"/>
                <w:sz w:val="20"/>
                <w:szCs w:val="20"/>
                <w:lang w:val="fr-FR"/>
              </w:rPr>
            </w:pPr>
          </w:p>
        </w:tc>
        <w:tc>
          <w:tcPr>
            <w:tcW w:w="2543" w:type="dxa"/>
            <w:tcBorders>
              <w:top w:val="single" w:sz="2" w:space="0" w:color="auto"/>
              <w:bottom w:val="single" w:sz="4" w:space="0" w:color="auto"/>
            </w:tcBorders>
            <w:shd w:val="clear" w:color="auto" w:fill="auto"/>
          </w:tcPr>
          <w:p w14:paraId="131FA872" w14:textId="7D2F5551" w:rsidR="00211BCE" w:rsidRPr="00704084" w:rsidRDefault="00211BCE" w:rsidP="005C1D59">
            <w:pPr>
              <w:spacing w:before="60" w:after="60"/>
              <w:jc w:val="left"/>
              <w:rPr>
                <w:rFonts w:eastAsia="MS Mincho"/>
                <w:kern w:val="22"/>
                <w:sz w:val="20"/>
                <w:szCs w:val="20"/>
                <w:lang w:val="fr-FR"/>
              </w:rPr>
            </w:pPr>
            <w:r w:rsidRPr="00704084">
              <w:rPr>
                <w:kern w:val="22"/>
                <w:sz w:val="20"/>
                <w:szCs w:val="20"/>
                <w:lang w:val="fr-FR"/>
              </w:rPr>
              <w:t>1) Élaboration et mise en œuvre de mesures juridiques, administratives et d</w:t>
            </w:r>
            <w:r w:rsidR="004645B4" w:rsidRPr="00704084">
              <w:rPr>
                <w:kern w:val="22"/>
                <w:sz w:val="20"/>
                <w:szCs w:val="20"/>
                <w:lang w:val="fr-FR"/>
              </w:rPr>
              <w:t>’</w:t>
            </w:r>
            <w:r w:rsidRPr="00704084">
              <w:rPr>
                <w:kern w:val="22"/>
                <w:sz w:val="20"/>
                <w:szCs w:val="20"/>
                <w:lang w:val="fr-FR"/>
              </w:rPr>
              <w:t>autres mesures pour l</w:t>
            </w:r>
            <w:r w:rsidR="004645B4" w:rsidRPr="00704084">
              <w:rPr>
                <w:kern w:val="22"/>
                <w:sz w:val="20"/>
                <w:szCs w:val="20"/>
                <w:lang w:val="fr-FR"/>
              </w:rPr>
              <w:t>’</w:t>
            </w:r>
            <w:r w:rsidRPr="00704084">
              <w:rPr>
                <w:kern w:val="22"/>
                <w:sz w:val="20"/>
                <w:szCs w:val="20"/>
                <w:lang w:val="fr-FR"/>
              </w:rPr>
              <w:t xml:space="preserve">application du </w:t>
            </w:r>
            <w:r w:rsidR="00BB600B" w:rsidRPr="00704084">
              <w:rPr>
                <w:kern w:val="22"/>
                <w:sz w:val="20"/>
                <w:szCs w:val="20"/>
                <w:lang w:val="fr-FR"/>
              </w:rPr>
              <w:t>Protocole ;</w:t>
            </w:r>
          </w:p>
          <w:p w14:paraId="131FA873" w14:textId="77777777" w:rsidR="00211BCE" w:rsidRPr="00704084" w:rsidRDefault="00211BCE"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2) Renforcement des capacités des autorités nationales compétentes.</w:t>
            </w:r>
          </w:p>
        </w:tc>
        <w:tc>
          <w:tcPr>
            <w:tcW w:w="3118" w:type="dxa"/>
            <w:tcBorders>
              <w:top w:val="single" w:sz="2" w:space="0" w:color="auto"/>
              <w:bottom w:val="single" w:sz="4" w:space="0" w:color="auto"/>
            </w:tcBorders>
            <w:shd w:val="clear" w:color="auto" w:fill="auto"/>
          </w:tcPr>
          <w:p w14:paraId="131FA874" w14:textId="597C4A0C" w:rsidR="00211BCE" w:rsidRPr="00704084" w:rsidRDefault="00211BCE" w:rsidP="005C1D59">
            <w:pPr>
              <w:spacing w:before="60" w:after="60"/>
              <w:jc w:val="left"/>
              <w:rPr>
                <w:rFonts w:eastAsia="MS Mincho"/>
                <w:kern w:val="22"/>
                <w:sz w:val="20"/>
                <w:szCs w:val="20"/>
                <w:lang w:val="fr-FR"/>
              </w:rPr>
            </w:pPr>
            <w:r w:rsidRPr="00704084">
              <w:rPr>
                <w:kern w:val="22"/>
                <w:sz w:val="20"/>
                <w:szCs w:val="20"/>
                <w:lang w:val="fr-FR"/>
              </w:rPr>
              <w:t>i) Dispenser une formation sur l</w:t>
            </w:r>
            <w:r w:rsidR="004645B4" w:rsidRPr="00704084">
              <w:rPr>
                <w:kern w:val="22"/>
                <w:sz w:val="20"/>
                <w:szCs w:val="20"/>
                <w:lang w:val="fr-FR"/>
              </w:rPr>
              <w:t>’</w:t>
            </w:r>
            <w:r w:rsidRPr="00704084">
              <w:rPr>
                <w:kern w:val="22"/>
                <w:sz w:val="20"/>
                <w:szCs w:val="20"/>
                <w:lang w:val="fr-FR"/>
              </w:rPr>
              <w:t>élaboration et la mise en œuvre de mesures juridiques, administratives et d</w:t>
            </w:r>
            <w:r w:rsidR="004645B4" w:rsidRPr="00704084">
              <w:rPr>
                <w:kern w:val="22"/>
                <w:sz w:val="20"/>
                <w:szCs w:val="20"/>
                <w:lang w:val="fr-FR"/>
              </w:rPr>
              <w:t>’</w:t>
            </w:r>
            <w:r w:rsidRPr="00704084">
              <w:rPr>
                <w:kern w:val="22"/>
                <w:sz w:val="20"/>
                <w:szCs w:val="20"/>
                <w:lang w:val="fr-FR"/>
              </w:rPr>
              <w:t>autres mesures pour l</w:t>
            </w:r>
            <w:r w:rsidR="004645B4" w:rsidRPr="00704084">
              <w:rPr>
                <w:kern w:val="22"/>
                <w:sz w:val="20"/>
                <w:szCs w:val="20"/>
                <w:lang w:val="fr-FR"/>
              </w:rPr>
              <w:t>’</w:t>
            </w:r>
            <w:r w:rsidRPr="00704084">
              <w:rPr>
                <w:kern w:val="22"/>
                <w:sz w:val="20"/>
                <w:szCs w:val="20"/>
                <w:lang w:val="fr-FR"/>
              </w:rPr>
              <w:t xml:space="preserve">application du </w:t>
            </w:r>
            <w:r w:rsidR="00BB600B" w:rsidRPr="00704084">
              <w:rPr>
                <w:kern w:val="22"/>
                <w:sz w:val="20"/>
                <w:szCs w:val="20"/>
                <w:lang w:val="fr-FR"/>
              </w:rPr>
              <w:t>Protocole ;</w:t>
            </w:r>
          </w:p>
          <w:p w14:paraId="131FA875" w14:textId="77777777" w:rsidR="00211BCE" w:rsidRPr="00704084" w:rsidRDefault="00211BCE"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ii) Former le personnel des autorités nationales compétentes à l</w:t>
            </w:r>
            <w:r w:rsidR="004645B4" w:rsidRPr="00704084">
              <w:rPr>
                <w:kern w:val="22"/>
                <w:sz w:val="20"/>
                <w:szCs w:val="20"/>
                <w:lang w:val="fr-FR"/>
              </w:rPr>
              <w:t>’</w:t>
            </w:r>
            <w:r w:rsidRPr="00704084">
              <w:rPr>
                <w:kern w:val="22"/>
                <w:sz w:val="20"/>
                <w:szCs w:val="20"/>
                <w:lang w:val="fr-FR"/>
              </w:rPr>
              <w:t>administration de leur système national de réglementation de la prévention des risques biotechnologiques.</w:t>
            </w:r>
          </w:p>
        </w:tc>
        <w:tc>
          <w:tcPr>
            <w:tcW w:w="3261" w:type="dxa"/>
            <w:tcBorders>
              <w:top w:val="single" w:sz="2" w:space="0" w:color="auto"/>
              <w:bottom w:val="single" w:sz="4" w:space="0" w:color="auto"/>
            </w:tcBorders>
          </w:tcPr>
          <w:p w14:paraId="131FA876" w14:textId="0B684517" w:rsidR="00211BCE" w:rsidRPr="00704084" w:rsidRDefault="00211BCE"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t>a) Pourcentage de Parties ayant des besoins de formation en matière d</w:t>
            </w:r>
            <w:r w:rsidR="004645B4" w:rsidRPr="00704084">
              <w:rPr>
                <w:rFonts w:eastAsia="MS Mincho"/>
                <w:sz w:val="20"/>
                <w:szCs w:val="20"/>
                <w:lang w:val="fr-FR"/>
              </w:rPr>
              <w:t>’</w:t>
            </w:r>
            <w:r w:rsidRPr="00704084">
              <w:rPr>
                <w:rFonts w:eastAsia="MS Mincho"/>
                <w:sz w:val="20"/>
                <w:szCs w:val="20"/>
                <w:lang w:val="fr-FR"/>
              </w:rPr>
              <w:t>élaboration et d</w:t>
            </w:r>
            <w:r w:rsidR="004645B4" w:rsidRPr="00704084">
              <w:rPr>
                <w:rFonts w:eastAsia="MS Mincho"/>
                <w:sz w:val="20"/>
                <w:szCs w:val="20"/>
                <w:lang w:val="fr-FR"/>
              </w:rPr>
              <w:t>’</w:t>
            </w:r>
            <w:r w:rsidRPr="00704084">
              <w:rPr>
                <w:rFonts w:eastAsia="MS Mincho"/>
                <w:sz w:val="20"/>
                <w:szCs w:val="20"/>
                <w:lang w:val="fr-FR"/>
              </w:rPr>
              <w:t xml:space="preserve">application de mesures légales, administratives et autres pour appliquer le Protocole, ayant réalisé avec succès des activités de </w:t>
            </w:r>
            <w:r w:rsidR="00BB600B" w:rsidRPr="00704084">
              <w:rPr>
                <w:rFonts w:eastAsia="MS Mincho"/>
                <w:sz w:val="20"/>
                <w:szCs w:val="20"/>
                <w:lang w:val="fr-FR"/>
              </w:rPr>
              <w:t>formation ;</w:t>
            </w:r>
          </w:p>
          <w:p w14:paraId="131FA877" w14:textId="77777777" w:rsidR="00211BCE" w:rsidRPr="00704084" w:rsidRDefault="00211BCE"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t>b) Pourcentage de Parties ayant suffisamment de personnel formé pour administrer le système national de prévention des risques biotechnologiques.</w:t>
            </w:r>
          </w:p>
        </w:tc>
        <w:tc>
          <w:tcPr>
            <w:tcW w:w="2835" w:type="dxa"/>
            <w:tcBorders>
              <w:top w:val="single" w:sz="2" w:space="0" w:color="auto"/>
              <w:bottom w:val="single" w:sz="4" w:space="0" w:color="auto"/>
            </w:tcBorders>
          </w:tcPr>
          <w:p w14:paraId="131FA878" w14:textId="77777777" w:rsidR="00211BCE" w:rsidRPr="00704084" w:rsidRDefault="00211BCE"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Des cadres nationaux fonctionnels de prévention des risques biotechnologiques permettent aux autorités nationales compétentes, aux correspondants nationaux et aux points de contact de l</w:t>
            </w:r>
            <w:r w:rsidR="004645B4" w:rsidRPr="00704084">
              <w:rPr>
                <w:kern w:val="22"/>
                <w:sz w:val="20"/>
                <w:szCs w:val="20"/>
                <w:lang w:val="fr-FR"/>
              </w:rPr>
              <w:t>’</w:t>
            </w:r>
            <w:r w:rsidRPr="00704084">
              <w:rPr>
                <w:kern w:val="22"/>
                <w:sz w:val="20"/>
                <w:szCs w:val="20"/>
                <w:lang w:val="fr-FR"/>
              </w:rPr>
              <w:t>article 17 de toutes les Parties de s</w:t>
            </w:r>
            <w:r w:rsidR="004645B4" w:rsidRPr="00704084">
              <w:rPr>
                <w:kern w:val="22"/>
                <w:sz w:val="20"/>
                <w:szCs w:val="20"/>
                <w:lang w:val="fr-FR"/>
              </w:rPr>
              <w:t>’</w:t>
            </w:r>
            <w:r w:rsidRPr="00704084">
              <w:rPr>
                <w:kern w:val="22"/>
                <w:sz w:val="20"/>
                <w:szCs w:val="20"/>
                <w:lang w:val="fr-FR"/>
              </w:rPr>
              <w:t>acquitter effectivement et efficacement de leurs obligations au titre du Protocole.</w:t>
            </w:r>
          </w:p>
        </w:tc>
      </w:tr>
      <w:tr w:rsidR="00211BCE" w:rsidRPr="00FE36E2" w14:paraId="131FA883" w14:textId="77777777" w:rsidTr="00BB18BE">
        <w:trPr>
          <w:jc w:val="center"/>
        </w:trPr>
        <w:tc>
          <w:tcPr>
            <w:tcW w:w="1705" w:type="dxa"/>
            <w:tcBorders>
              <w:top w:val="single" w:sz="4" w:space="0" w:color="auto"/>
            </w:tcBorders>
          </w:tcPr>
          <w:p w14:paraId="131FA87A" w14:textId="77777777" w:rsidR="00211BCE" w:rsidRPr="00704084" w:rsidRDefault="00211BCE" w:rsidP="005C1D59">
            <w:pPr>
              <w:suppressLineNumbers/>
              <w:suppressAutoHyphens/>
              <w:spacing w:before="60" w:after="60"/>
              <w:jc w:val="left"/>
              <w:rPr>
                <w:rFonts w:eastAsia="MS Mincho"/>
                <w:kern w:val="22"/>
                <w:sz w:val="20"/>
                <w:szCs w:val="20"/>
                <w:lang w:val="fr-FR"/>
              </w:rPr>
            </w:pPr>
            <w:r w:rsidRPr="00704084">
              <w:rPr>
                <w:b/>
                <w:bCs/>
                <w:kern w:val="22"/>
                <w:sz w:val="20"/>
                <w:szCs w:val="20"/>
                <w:lang w:val="fr-FR"/>
              </w:rPr>
              <w:t>A.2. Les Parties ont amélioré la disponibilité et l</w:t>
            </w:r>
            <w:r w:rsidR="004645B4" w:rsidRPr="00704084">
              <w:rPr>
                <w:b/>
                <w:bCs/>
                <w:kern w:val="22"/>
                <w:sz w:val="20"/>
                <w:szCs w:val="20"/>
                <w:lang w:val="fr-FR"/>
              </w:rPr>
              <w:t>’</w:t>
            </w:r>
            <w:r w:rsidRPr="00704084">
              <w:rPr>
                <w:b/>
                <w:bCs/>
                <w:kern w:val="22"/>
                <w:sz w:val="20"/>
                <w:szCs w:val="20"/>
                <w:lang w:val="fr-FR"/>
              </w:rPr>
              <w:t>échange d</w:t>
            </w:r>
            <w:r w:rsidR="004645B4" w:rsidRPr="00704084">
              <w:rPr>
                <w:b/>
                <w:bCs/>
                <w:kern w:val="22"/>
                <w:sz w:val="20"/>
                <w:szCs w:val="20"/>
                <w:lang w:val="fr-FR"/>
              </w:rPr>
              <w:t>’</w:t>
            </w:r>
            <w:r w:rsidRPr="00704084">
              <w:rPr>
                <w:b/>
                <w:bCs/>
                <w:kern w:val="22"/>
                <w:sz w:val="20"/>
                <w:szCs w:val="20"/>
                <w:lang w:val="fr-FR"/>
              </w:rPr>
              <w:t>informations pertinentes par l</w:t>
            </w:r>
            <w:r w:rsidR="004645B4" w:rsidRPr="00704084">
              <w:rPr>
                <w:b/>
                <w:bCs/>
                <w:kern w:val="22"/>
                <w:sz w:val="20"/>
                <w:szCs w:val="20"/>
                <w:lang w:val="fr-FR"/>
              </w:rPr>
              <w:t>’</w:t>
            </w:r>
            <w:r w:rsidRPr="00704084">
              <w:rPr>
                <w:b/>
                <w:bCs/>
                <w:kern w:val="22"/>
                <w:sz w:val="20"/>
                <w:szCs w:val="20"/>
                <w:lang w:val="fr-FR"/>
              </w:rPr>
              <w:t>intermédiaire du CEPRB.</w:t>
            </w:r>
          </w:p>
        </w:tc>
        <w:tc>
          <w:tcPr>
            <w:tcW w:w="2543" w:type="dxa"/>
            <w:tcBorders>
              <w:top w:val="single" w:sz="4" w:space="0" w:color="auto"/>
            </w:tcBorders>
            <w:shd w:val="clear" w:color="auto" w:fill="auto"/>
          </w:tcPr>
          <w:p w14:paraId="131FA87B" w14:textId="7EF584AF" w:rsidR="00211BCE" w:rsidRPr="00704084" w:rsidRDefault="00211BCE" w:rsidP="005C1D59">
            <w:pPr>
              <w:spacing w:before="60" w:after="60"/>
              <w:jc w:val="left"/>
              <w:rPr>
                <w:rFonts w:eastAsia="MS Mincho"/>
                <w:kern w:val="22"/>
                <w:sz w:val="20"/>
                <w:szCs w:val="20"/>
                <w:lang w:val="fr-FR"/>
              </w:rPr>
            </w:pPr>
            <w:r w:rsidRPr="00704084">
              <w:rPr>
                <w:kern w:val="22"/>
                <w:sz w:val="20"/>
                <w:szCs w:val="20"/>
                <w:lang w:val="fr-FR"/>
              </w:rPr>
              <w:t>1) Publication d</w:t>
            </w:r>
            <w:r w:rsidR="004645B4" w:rsidRPr="00704084">
              <w:rPr>
                <w:kern w:val="22"/>
                <w:sz w:val="20"/>
                <w:szCs w:val="20"/>
                <w:lang w:val="fr-FR"/>
              </w:rPr>
              <w:t>’</w:t>
            </w:r>
            <w:r w:rsidRPr="00704084">
              <w:rPr>
                <w:kern w:val="22"/>
                <w:sz w:val="20"/>
                <w:szCs w:val="20"/>
                <w:lang w:val="fr-FR"/>
              </w:rPr>
              <w:t xml:space="preserve">informations sur le </w:t>
            </w:r>
            <w:r w:rsidR="00BB600B" w:rsidRPr="00704084">
              <w:rPr>
                <w:kern w:val="22"/>
                <w:sz w:val="20"/>
                <w:szCs w:val="20"/>
                <w:lang w:val="fr-FR"/>
              </w:rPr>
              <w:t>CEPRB ;</w:t>
            </w:r>
          </w:p>
          <w:p w14:paraId="131FA87C" w14:textId="77777777" w:rsidR="00211BCE" w:rsidRPr="00704084" w:rsidRDefault="00211BCE" w:rsidP="005C1D59">
            <w:pPr>
              <w:suppressLineNumbers/>
              <w:suppressAutoHyphens/>
              <w:spacing w:before="60" w:after="60"/>
              <w:jc w:val="left"/>
              <w:rPr>
                <w:rFonts w:eastAsia="MS Mincho"/>
                <w:strike/>
                <w:kern w:val="22"/>
                <w:sz w:val="20"/>
                <w:szCs w:val="20"/>
                <w:lang w:val="fr-FR"/>
              </w:rPr>
            </w:pPr>
            <w:r w:rsidRPr="00704084">
              <w:rPr>
                <w:kern w:val="22"/>
                <w:sz w:val="20"/>
                <w:szCs w:val="20"/>
                <w:lang w:val="fr-FR"/>
              </w:rPr>
              <w:t>2) Accès et utilisation des informations sur le CEPRB.</w:t>
            </w:r>
          </w:p>
        </w:tc>
        <w:tc>
          <w:tcPr>
            <w:tcW w:w="3118" w:type="dxa"/>
            <w:tcBorders>
              <w:top w:val="single" w:sz="4" w:space="0" w:color="auto"/>
            </w:tcBorders>
            <w:shd w:val="clear" w:color="auto" w:fill="auto"/>
          </w:tcPr>
          <w:p w14:paraId="131FA87D" w14:textId="7CE0E142" w:rsidR="00211BCE" w:rsidRPr="00704084" w:rsidRDefault="00211BCE" w:rsidP="005C1D59">
            <w:pPr>
              <w:spacing w:before="60" w:after="60"/>
              <w:jc w:val="left"/>
              <w:rPr>
                <w:rFonts w:eastAsia="MS Mincho"/>
                <w:kern w:val="22"/>
                <w:sz w:val="20"/>
                <w:szCs w:val="20"/>
                <w:lang w:val="fr-FR"/>
              </w:rPr>
            </w:pPr>
            <w:r w:rsidRPr="00704084">
              <w:rPr>
                <w:kern w:val="22"/>
                <w:sz w:val="20"/>
                <w:szCs w:val="20"/>
                <w:lang w:val="fr-FR"/>
              </w:rPr>
              <w:t xml:space="preserve">i) Élaborer, mettre à jour et maintenir des outils de soutien interactifs, suite à la migration du CEPRB vers la nouvelle </w:t>
            </w:r>
            <w:r w:rsidR="00BB600B" w:rsidRPr="00704084">
              <w:rPr>
                <w:kern w:val="22"/>
                <w:sz w:val="20"/>
                <w:szCs w:val="20"/>
                <w:lang w:val="fr-FR"/>
              </w:rPr>
              <w:t>plateforme</w:t>
            </w:r>
            <w:r w:rsidR="00BB600B">
              <w:rPr>
                <w:kern w:val="22"/>
                <w:sz w:val="20"/>
                <w:szCs w:val="20"/>
                <w:lang w:val="fr-FR"/>
              </w:rPr>
              <w:t> ;</w:t>
            </w:r>
          </w:p>
          <w:p w14:paraId="131FA87E" w14:textId="77777777" w:rsidR="00211BCE" w:rsidRPr="00704084" w:rsidRDefault="00211BCE"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ii) Assurer une formation sur l</w:t>
            </w:r>
            <w:r w:rsidR="004645B4" w:rsidRPr="00704084">
              <w:rPr>
                <w:kern w:val="22"/>
                <w:sz w:val="20"/>
                <w:szCs w:val="20"/>
                <w:lang w:val="fr-FR"/>
              </w:rPr>
              <w:t>’</w:t>
            </w:r>
            <w:r w:rsidRPr="00704084">
              <w:rPr>
                <w:kern w:val="22"/>
                <w:sz w:val="20"/>
                <w:szCs w:val="20"/>
                <w:lang w:val="fr-FR"/>
              </w:rPr>
              <w:t>utilisation du CEPRB.</w:t>
            </w:r>
          </w:p>
        </w:tc>
        <w:tc>
          <w:tcPr>
            <w:tcW w:w="3261" w:type="dxa"/>
            <w:tcBorders>
              <w:top w:val="single" w:sz="4" w:space="0" w:color="auto"/>
            </w:tcBorders>
          </w:tcPr>
          <w:p w14:paraId="131FA87F" w14:textId="52D90ACB" w:rsidR="00211BCE" w:rsidRPr="00704084" w:rsidRDefault="00211BCE"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t xml:space="preserve">a) Pourcentage des outils de soutien interactifs mis à jour en fonction des caractéristiques de la nouvelle plateforme du </w:t>
            </w:r>
            <w:r w:rsidR="00BB600B" w:rsidRPr="00704084">
              <w:rPr>
                <w:rFonts w:eastAsia="MS Mincho"/>
                <w:sz w:val="20"/>
                <w:szCs w:val="20"/>
                <w:lang w:val="fr-FR"/>
              </w:rPr>
              <w:t>CEPRB ;</w:t>
            </w:r>
          </w:p>
          <w:p w14:paraId="131FA880" w14:textId="3A1970FA" w:rsidR="00211BCE" w:rsidRPr="00704084" w:rsidRDefault="00211BCE" w:rsidP="005C1D59">
            <w:pPr>
              <w:suppressLineNumbers/>
              <w:suppressAutoHyphens/>
              <w:spacing w:before="60" w:after="60"/>
              <w:jc w:val="left"/>
              <w:rPr>
                <w:rFonts w:eastAsia="MS Mincho"/>
                <w:sz w:val="20"/>
                <w:szCs w:val="20"/>
                <w:lang w:val="fr-FR"/>
              </w:rPr>
            </w:pPr>
            <w:r w:rsidRPr="00704084">
              <w:rPr>
                <w:rFonts w:eastAsia="MS Mincho"/>
                <w:sz w:val="20"/>
                <w:szCs w:val="20"/>
                <w:lang w:val="fr-FR"/>
              </w:rPr>
              <w:t>b) Nombre d</w:t>
            </w:r>
            <w:r w:rsidR="004645B4" w:rsidRPr="00704084">
              <w:rPr>
                <w:rFonts w:eastAsia="MS Mincho"/>
                <w:sz w:val="20"/>
                <w:szCs w:val="20"/>
                <w:lang w:val="fr-FR"/>
              </w:rPr>
              <w:t>’</w:t>
            </w:r>
            <w:r w:rsidRPr="00704084">
              <w:rPr>
                <w:rFonts w:eastAsia="MS Mincho"/>
                <w:sz w:val="20"/>
                <w:szCs w:val="20"/>
                <w:lang w:val="fr-FR"/>
              </w:rPr>
              <w:t>utilisateurs qui utilisent le matériel de formation sur l</w:t>
            </w:r>
            <w:r w:rsidR="004645B4" w:rsidRPr="00704084">
              <w:rPr>
                <w:rFonts w:eastAsia="MS Mincho"/>
                <w:sz w:val="20"/>
                <w:szCs w:val="20"/>
                <w:lang w:val="fr-FR"/>
              </w:rPr>
              <w:t>’</w:t>
            </w:r>
            <w:r w:rsidRPr="00704084">
              <w:rPr>
                <w:rFonts w:eastAsia="MS Mincho"/>
                <w:sz w:val="20"/>
                <w:szCs w:val="20"/>
                <w:lang w:val="fr-FR"/>
              </w:rPr>
              <w:t xml:space="preserve">utilisation du </w:t>
            </w:r>
            <w:r w:rsidR="00BB600B" w:rsidRPr="00704084">
              <w:rPr>
                <w:rFonts w:eastAsia="MS Mincho"/>
                <w:sz w:val="20"/>
                <w:szCs w:val="20"/>
                <w:lang w:val="fr-FR"/>
              </w:rPr>
              <w:t>CEPRB ;</w:t>
            </w:r>
          </w:p>
          <w:p w14:paraId="131FA881" w14:textId="77777777" w:rsidR="00211BCE" w:rsidRPr="00704084" w:rsidRDefault="00211BCE"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t>c) Pourcentage de Parties ayant des informations pertinentes et à jour sur le CEPRB.</w:t>
            </w:r>
          </w:p>
        </w:tc>
        <w:tc>
          <w:tcPr>
            <w:tcW w:w="2835" w:type="dxa"/>
            <w:tcBorders>
              <w:top w:val="single" w:sz="4" w:space="0" w:color="auto"/>
            </w:tcBorders>
          </w:tcPr>
          <w:p w14:paraId="131FA882" w14:textId="77777777" w:rsidR="00211BCE" w:rsidRPr="00704084" w:rsidRDefault="00211BCE"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Le CEPRB facilite la disponibilité et l</w:t>
            </w:r>
            <w:r w:rsidR="004645B4" w:rsidRPr="00704084">
              <w:rPr>
                <w:kern w:val="22"/>
                <w:sz w:val="20"/>
                <w:szCs w:val="20"/>
                <w:lang w:val="fr-FR"/>
              </w:rPr>
              <w:t>’</w:t>
            </w:r>
            <w:r w:rsidRPr="00704084">
              <w:rPr>
                <w:kern w:val="22"/>
                <w:sz w:val="20"/>
                <w:szCs w:val="20"/>
                <w:lang w:val="fr-FR"/>
              </w:rPr>
              <w:t>échange d</w:t>
            </w:r>
            <w:r w:rsidR="004645B4" w:rsidRPr="00704084">
              <w:rPr>
                <w:kern w:val="22"/>
                <w:sz w:val="20"/>
                <w:szCs w:val="20"/>
                <w:lang w:val="fr-FR"/>
              </w:rPr>
              <w:t>’</w:t>
            </w:r>
            <w:r w:rsidRPr="00704084">
              <w:rPr>
                <w:kern w:val="22"/>
                <w:sz w:val="20"/>
                <w:szCs w:val="20"/>
                <w:lang w:val="fr-FR"/>
              </w:rPr>
              <w:t>informations relatives à la prévention des risques biotechnologiques et permet aux Parties de prendre des décisions éclairées.</w:t>
            </w:r>
          </w:p>
        </w:tc>
      </w:tr>
      <w:tr w:rsidR="00211BCE" w:rsidRPr="00FE36E2" w14:paraId="131FA88E" w14:textId="77777777" w:rsidTr="00BB18BE">
        <w:trPr>
          <w:jc w:val="center"/>
        </w:trPr>
        <w:tc>
          <w:tcPr>
            <w:tcW w:w="1705" w:type="dxa"/>
          </w:tcPr>
          <w:p w14:paraId="131FA884" w14:textId="77777777" w:rsidR="00211BCE" w:rsidRPr="00704084" w:rsidRDefault="00211BCE" w:rsidP="005C1D59">
            <w:pPr>
              <w:suppressLineNumbers/>
              <w:suppressAutoHyphens/>
              <w:spacing w:before="60" w:after="60"/>
              <w:jc w:val="left"/>
              <w:rPr>
                <w:rFonts w:eastAsia="MS Mincho"/>
                <w:kern w:val="22"/>
                <w:sz w:val="20"/>
                <w:szCs w:val="20"/>
                <w:lang w:val="fr-FR"/>
              </w:rPr>
            </w:pPr>
            <w:r w:rsidRPr="00704084">
              <w:rPr>
                <w:b/>
                <w:bCs/>
                <w:kern w:val="22"/>
                <w:sz w:val="20"/>
                <w:szCs w:val="20"/>
                <w:lang w:val="fr-FR"/>
              </w:rPr>
              <w:t>A.3. Des informations complètes sur l</w:t>
            </w:r>
            <w:r w:rsidR="004645B4" w:rsidRPr="00704084">
              <w:rPr>
                <w:b/>
                <w:bCs/>
                <w:kern w:val="22"/>
                <w:sz w:val="20"/>
                <w:szCs w:val="20"/>
                <w:lang w:val="fr-FR"/>
              </w:rPr>
              <w:t>’</w:t>
            </w:r>
            <w:r w:rsidRPr="00704084">
              <w:rPr>
                <w:b/>
                <w:bCs/>
                <w:kern w:val="22"/>
                <w:sz w:val="20"/>
                <w:szCs w:val="20"/>
                <w:lang w:val="fr-FR"/>
              </w:rPr>
              <w:t xml:space="preserve">application du Protocole sont </w:t>
            </w:r>
            <w:r w:rsidRPr="00704084">
              <w:rPr>
                <w:b/>
                <w:bCs/>
                <w:kern w:val="22"/>
                <w:sz w:val="20"/>
                <w:szCs w:val="20"/>
                <w:lang w:val="fr-FR"/>
              </w:rPr>
              <w:lastRenderedPageBreak/>
              <w:t>mises à disposition par les Parties en temps opportun.</w:t>
            </w:r>
          </w:p>
        </w:tc>
        <w:tc>
          <w:tcPr>
            <w:tcW w:w="2543" w:type="dxa"/>
            <w:shd w:val="clear" w:color="auto" w:fill="auto"/>
          </w:tcPr>
          <w:p w14:paraId="131FA885" w14:textId="7D5BC295" w:rsidR="00211BCE" w:rsidRPr="00704084" w:rsidRDefault="00211BCE" w:rsidP="005C1D59">
            <w:pPr>
              <w:spacing w:before="60" w:after="60"/>
              <w:jc w:val="left"/>
              <w:rPr>
                <w:rFonts w:eastAsia="MS Mincho"/>
                <w:kern w:val="22"/>
                <w:sz w:val="20"/>
                <w:szCs w:val="20"/>
                <w:lang w:val="fr-FR"/>
              </w:rPr>
            </w:pPr>
            <w:r w:rsidRPr="00704084">
              <w:rPr>
                <w:kern w:val="22"/>
                <w:sz w:val="20"/>
                <w:szCs w:val="20"/>
                <w:lang w:val="fr-FR"/>
              </w:rPr>
              <w:lastRenderedPageBreak/>
              <w:t xml:space="preserve">1) Établissement et renforcement des systèmes nationaux de coordination pour recueillir des informations sur la </w:t>
            </w:r>
            <w:r w:rsidRPr="00704084">
              <w:rPr>
                <w:kern w:val="22"/>
                <w:sz w:val="20"/>
                <w:szCs w:val="20"/>
                <w:lang w:val="fr-FR"/>
              </w:rPr>
              <w:lastRenderedPageBreak/>
              <w:t xml:space="preserve">prévention des risques </w:t>
            </w:r>
            <w:r w:rsidR="00BB600B" w:rsidRPr="00704084">
              <w:rPr>
                <w:kern w:val="22"/>
                <w:sz w:val="20"/>
                <w:szCs w:val="20"/>
                <w:lang w:val="fr-FR"/>
              </w:rPr>
              <w:t>biotechnologiques ;</w:t>
            </w:r>
          </w:p>
          <w:p w14:paraId="131FA886" w14:textId="77777777" w:rsidR="00211BCE" w:rsidRPr="00704084" w:rsidRDefault="00211BCE"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2) Préparation d</w:t>
            </w:r>
            <w:r w:rsidR="004645B4" w:rsidRPr="00704084">
              <w:rPr>
                <w:kern w:val="22"/>
                <w:sz w:val="20"/>
                <w:szCs w:val="20"/>
                <w:lang w:val="fr-FR"/>
              </w:rPr>
              <w:t>’</w:t>
            </w:r>
            <w:r w:rsidRPr="00704084">
              <w:rPr>
                <w:kern w:val="22"/>
                <w:sz w:val="20"/>
                <w:szCs w:val="20"/>
                <w:lang w:val="fr-FR"/>
              </w:rPr>
              <w:t>un rapport national.</w:t>
            </w:r>
          </w:p>
        </w:tc>
        <w:tc>
          <w:tcPr>
            <w:tcW w:w="3118" w:type="dxa"/>
            <w:shd w:val="clear" w:color="auto" w:fill="auto"/>
          </w:tcPr>
          <w:p w14:paraId="131FA887" w14:textId="13CDCF83" w:rsidR="00211BCE" w:rsidRPr="00704084" w:rsidRDefault="00211BCE" w:rsidP="005C1D59">
            <w:pPr>
              <w:spacing w:before="60" w:after="60"/>
              <w:jc w:val="left"/>
              <w:rPr>
                <w:rFonts w:eastAsia="MS Mincho"/>
                <w:kern w:val="22"/>
                <w:sz w:val="20"/>
                <w:szCs w:val="20"/>
                <w:lang w:val="fr-FR"/>
              </w:rPr>
            </w:pPr>
            <w:r w:rsidRPr="00704084">
              <w:rPr>
                <w:kern w:val="22"/>
                <w:sz w:val="20"/>
                <w:szCs w:val="20"/>
                <w:lang w:val="fr-FR"/>
              </w:rPr>
              <w:lastRenderedPageBreak/>
              <w:t>i) Dispenser une formation sur la collecte d</w:t>
            </w:r>
            <w:r w:rsidR="004645B4" w:rsidRPr="00704084">
              <w:rPr>
                <w:kern w:val="22"/>
                <w:sz w:val="20"/>
                <w:szCs w:val="20"/>
                <w:lang w:val="fr-FR"/>
              </w:rPr>
              <w:t>’</w:t>
            </w:r>
            <w:r w:rsidRPr="00704084">
              <w:rPr>
                <w:kern w:val="22"/>
                <w:sz w:val="20"/>
                <w:szCs w:val="20"/>
                <w:lang w:val="fr-FR"/>
              </w:rPr>
              <w:t xml:space="preserve">informations et la gestion des données adressées aux autorités nationales compétentes pour </w:t>
            </w:r>
            <w:r w:rsidRPr="00704084">
              <w:rPr>
                <w:kern w:val="22"/>
                <w:sz w:val="20"/>
                <w:szCs w:val="20"/>
                <w:lang w:val="fr-FR"/>
              </w:rPr>
              <w:lastRenderedPageBreak/>
              <w:t>l</w:t>
            </w:r>
            <w:r w:rsidR="004645B4" w:rsidRPr="00704084">
              <w:rPr>
                <w:kern w:val="22"/>
                <w:sz w:val="20"/>
                <w:szCs w:val="20"/>
                <w:lang w:val="fr-FR"/>
              </w:rPr>
              <w:t>’</w:t>
            </w:r>
            <w:r w:rsidRPr="00704084">
              <w:rPr>
                <w:kern w:val="22"/>
                <w:sz w:val="20"/>
                <w:szCs w:val="20"/>
                <w:lang w:val="fr-FR"/>
              </w:rPr>
              <w:t xml:space="preserve">établissement des rapports </w:t>
            </w:r>
            <w:r w:rsidR="00BB600B" w:rsidRPr="00704084">
              <w:rPr>
                <w:kern w:val="22"/>
                <w:sz w:val="20"/>
                <w:szCs w:val="20"/>
                <w:lang w:val="fr-FR"/>
              </w:rPr>
              <w:t>nationaux ;</w:t>
            </w:r>
            <w:r w:rsidRPr="00704084">
              <w:rPr>
                <w:kern w:val="22"/>
                <w:sz w:val="20"/>
                <w:szCs w:val="20"/>
                <w:lang w:val="fr-FR"/>
              </w:rPr>
              <w:t xml:space="preserve"> </w:t>
            </w:r>
          </w:p>
          <w:p w14:paraId="131FA888" w14:textId="77777777" w:rsidR="00211BCE" w:rsidRPr="00704084" w:rsidRDefault="00211BCE" w:rsidP="005C1D59">
            <w:pPr>
              <w:suppressLineNumbers/>
              <w:suppressAutoHyphens/>
              <w:spacing w:before="60" w:after="60"/>
              <w:jc w:val="left"/>
              <w:rPr>
                <w:kern w:val="22"/>
                <w:sz w:val="20"/>
                <w:szCs w:val="20"/>
                <w:lang w:val="fr-FR"/>
              </w:rPr>
            </w:pPr>
            <w:r w:rsidRPr="00704084">
              <w:rPr>
                <w:kern w:val="22"/>
                <w:sz w:val="20"/>
                <w:szCs w:val="20"/>
                <w:lang w:val="fr-FR"/>
              </w:rPr>
              <w:t>ii) Concevoir des outils pour aider les Parties à préparer et à remettre leurs rapports nationaux.</w:t>
            </w:r>
          </w:p>
          <w:p w14:paraId="131FA889" w14:textId="77777777" w:rsidR="00211BCE" w:rsidRPr="00704084" w:rsidRDefault="00211BCE" w:rsidP="00EE22BE">
            <w:pPr>
              <w:suppressLineNumbers/>
              <w:suppressAutoHyphens/>
              <w:spacing w:before="60" w:after="60"/>
              <w:jc w:val="left"/>
              <w:rPr>
                <w:rFonts w:eastAsia="MS Mincho"/>
                <w:kern w:val="22"/>
                <w:sz w:val="20"/>
                <w:szCs w:val="20"/>
                <w:lang w:val="fr-FR"/>
              </w:rPr>
            </w:pPr>
            <w:r w:rsidRPr="00704084">
              <w:rPr>
                <w:kern w:val="22"/>
                <w:sz w:val="20"/>
                <w:szCs w:val="20"/>
                <w:lang w:val="fr-FR"/>
              </w:rPr>
              <w:t>iii) Soutenir la coopération entre les Parties afin d</w:t>
            </w:r>
            <w:r w:rsidR="004645B4" w:rsidRPr="00704084">
              <w:rPr>
                <w:kern w:val="22"/>
                <w:sz w:val="20"/>
                <w:szCs w:val="20"/>
                <w:lang w:val="fr-FR"/>
              </w:rPr>
              <w:t>’</w:t>
            </w:r>
            <w:r w:rsidRPr="00704084">
              <w:rPr>
                <w:kern w:val="22"/>
                <w:sz w:val="20"/>
                <w:szCs w:val="20"/>
                <w:lang w:val="fr-FR"/>
              </w:rPr>
              <w:t>aider les Parties ayant des ressources inadéquates à préparer et à remettre leurs rapports nationaux</w:t>
            </w:r>
            <w:r w:rsidR="00EE22BE" w:rsidRPr="00704084">
              <w:rPr>
                <w:kern w:val="22"/>
                <w:sz w:val="20"/>
                <w:szCs w:val="20"/>
                <w:lang w:val="fr-FR"/>
              </w:rPr>
              <w:t>.</w:t>
            </w:r>
          </w:p>
        </w:tc>
        <w:tc>
          <w:tcPr>
            <w:tcW w:w="3261" w:type="dxa"/>
          </w:tcPr>
          <w:p w14:paraId="131FA88A" w14:textId="0FCBE58A" w:rsidR="00211BCE" w:rsidRPr="00704084" w:rsidRDefault="00211BCE"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lastRenderedPageBreak/>
              <w:t>a) Pourcentage de Parties qui font connaître leurs besoins de formation en matière d</w:t>
            </w:r>
            <w:r w:rsidR="004645B4" w:rsidRPr="00704084">
              <w:rPr>
                <w:rFonts w:eastAsia="MS Mincho"/>
                <w:sz w:val="20"/>
                <w:szCs w:val="20"/>
                <w:lang w:val="fr-FR"/>
              </w:rPr>
              <w:t>’</w:t>
            </w:r>
            <w:r w:rsidRPr="00704084">
              <w:rPr>
                <w:rFonts w:eastAsia="MS Mincho"/>
                <w:sz w:val="20"/>
                <w:szCs w:val="20"/>
                <w:lang w:val="fr-FR"/>
              </w:rPr>
              <w:t xml:space="preserve">établissement de rapports nationaux aux autorités </w:t>
            </w:r>
            <w:r w:rsidRPr="00704084">
              <w:rPr>
                <w:rFonts w:eastAsia="MS Mincho"/>
                <w:sz w:val="20"/>
                <w:szCs w:val="20"/>
                <w:lang w:val="fr-FR"/>
              </w:rPr>
              <w:lastRenderedPageBreak/>
              <w:t xml:space="preserve">nationales concernées et mettent au point une </w:t>
            </w:r>
            <w:r w:rsidR="00BB600B" w:rsidRPr="00704084">
              <w:rPr>
                <w:rFonts w:eastAsia="MS Mincho"/>
                <w:sz w:val="20"/>
                <w:szCs w:val="20"/>
                <w:lang w:val="fr-FR"/>
              </w:rPr>
              <w:t>formation ;</w:t>
            </w:r>
          </w:p>
          <w:p w14:paraId="131FA88B" w14:textId="53F51917" w:rsidR="00211BCE" w:rsidRPr="00704084" w:rsidRDefault="00211BCE"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b) Pourcentage de Parties ayant besoin d</w:t>
            </w:r>
            <w:r w:rsidR="004645B4" w:rsidRPr="00704084">
              <w:rPr>
                <w:rFonts w:eastAsia="MS Mincho"/>
                <w:kern w:val="22"/>
                <w:sz w:val="20"/>
                <w:szCs w:val="20"/>
                <w:lang w:val="fr-FR"/>
              </w:rPr>
              <w:t>’</w:t>
            </w:r>
            <w:r w:rsidRPr="00704084">
              <w:rPr>
                <w:rFonts w:eastAsia="MS Mincho"/>
                <w:kern w:val="22"/>
                <w:sz w:val="20"/>
                <w:szCs w:val="20"/>
                <w:lang w:val="fr-FR"/>
              </w:rPr>
              <w:t>assistance, qui utilisent les outils d</w:t>
            </w:r>
            <w:r w:rsidR="004645B4" w:rsidRPr="00704084">
              <w:rPr>
                <w:rFonts w:eastAsia="MS Mincho"/>
                <w:kern w:val="22"/>
                <w:sz w:val="20"/>
                <w:szCs w:val="20"/>
                <w:lang w:val="fr-FR"/>
              </w:rPr>
              <w:t>’</w:t>
            </w:r>
            <w:r w:rsidRPr="00704084">
              <w:rPr>
                <w:rFonts w:eastAsia="MS Mincho"/>
                <w:kern w:val="22"/>
                <w:sz w:val="20"/>
                <w:szCs w:val="20"/>
                <w:lang w:val="fr-FR"/>
              </w:rPr>
              <w:t xml:space="preserve">assistance, préparent et remettent leurs rapports dans les délais </w:t>
            </w:r>
            <w:r w:rsidR="00BB600B" w:rsidRPr="00704084">
              <w:rPr>
                <w:rFonts w:eastAsia="MS Mincho"/>
                <w:kern w:val="22"/>
                <w:sz w:val="20"/>
                <w:szCs w:val="20"/>
                <w:lang w:val="fr-FR"/>
              </w:rPr>
              <w:t>impartis ;</w:t>
            </w:r>
          </w:p>
          <w:p w14:paraId="131FA88C" w14:textId="77777777" w:rsidR="00211BCE" w:rsidRPr="00704084" w:rsidRDefault="00211BCE"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t>c) Pourcentage de Parties nécessitant un soutien, qui bénéficient d</w:t>
            </w:r>
            <w:r w:rsidR="004645B4" w:rsidRPr="00704084">
              <w:rPr>
                <w:rFonts w:eastAsia="MS Mincho"/>
                <w:sz w:val="20"/>
                <w:szCs w:val="20"/>
                <w:lang w:val="fr-FR"/>
              </w:rPr>
              <w:t>’</w:t>
            </w:r>
            <w:r w:rsidRPr="00704084">
              <w:rPr>
                <w:rFonts w:eastAsia="MS Mincho"/>
                <w:sz w:val="20"/>
                <w:szCs w:val="20"/>
                <w:lang w:val="fr-FR"/>
              </w:rPr>
              <w:t>activités de coopération pour les aider à préparer et à remettre leurs rapports nationaux.</w:t>
            </w:r>
          </w:p>
        </w:tc>
        <w:tc>
          <w:tcPr>
            <w:tcW w:w="2835" w:type="dxa"/>
          </w:tcPr>
          <w:p w14:paraId="131FA88D" w14:textId="77777777" w:rsidR="00211BCE" w:rsidRPr="00704084" w:rsidRDefault="00211BCE"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lastRenderedPageBreak/>
              <w:t>Des informations précises et en temps opportun sur l</w:t>
            </w:r>
            <w:r w:rsidR="004645B4" w:rsidRPr="00704084">
              <w:rPr>
                <w:kern w:val="22"/>
                <w:sz w:val="20"/>
                <w:szCs w:val="20"/>
                <w:lang w:val="fr-FR"/>
              </w:rPr>
              <w:t>’</w:t>
            </w:r>
            <w:r w:rsidRPr="00704084">
              <w:rPr>
                <w:kern w:val="22"/>
                <w:sz w:val="20"/>
                <w:szCs w:val="20"/>
                <w:lang w:val="fr-FR"/>
              </w:rPr>
              <w:t xml:space="preserve">application du Protocole permettent à la Conférence des Parties siégeant en tant que réunion des Parties </w:t>
            </w:r>
            <w:r w:rsidRPr="00704084">
              <w:rPr>
                <w:kern w:val="22"/>
                <w:sz w:val="20"/>
                <w:szCs w:val="20"/>
                <w:lang w:val="fr-FR"/>
              </w:rPr>
              <w:lastRenderedPageBreak/>
              <w:t>au Protocole d</w:t>
            </w:r>
            <w:r w:rsidR="004645B4" w:rsidRPr="00704084">
              <w:rPr>
                <w:kern w:val="22"/>
                <w:sz w:val="20"/>
                <w:szCs w:val="20"/>
                <w:lang w:val="fr-FR"/>
              </w:rPr>
              <w:t>’</w:t>
            </w:r>
            <w:r w:rsidRPr="00704084">
              <w:rPr>
                <w:kern w:val="22"/>
                <w:sz w:val="20"/>
                <w:szCs w:val="20"/>
                <w:lang w:val="fr-FR"/>
              </w:rPr>
              <w:t>établir des priorités et d</w:t>
            </w:r>
            <w:r w:rsidR="004645B4" w:rsidRPr="00704084">
              <w:rPr>
                <w:kern w:val="22"/>
                <w:sz w:val="20"/>
                <w:szCs w:val="20"/>
                <w:lang w:val="fr-FR"/>
              </w:rPr>
              <w:t>’</w:t>
            </w:r>
            <w:r w:rsidRPr="00704084">
              <w:rPr>
                <w:kern w:val="22"/>
                <w:sz w:val="20"/>
                <w:szCs w:val="20"/>
                <w:lang w:val="fr-FR"/>
              </w:rPr>
              <w:t>identifier les domaines dans lesquels un soutien est nécessaire.</w:t>
            </w:r>
          </w:p>
        </w:tc>
      </w:tr>
      <w:tr w:rsidR="00351DD2" w:rsidRPr="00FE36E2" w14:paraId="131FA894" w14:textId="77777777" w:rsidTr="00BB18BE">
        <w:trPr>
          <w:jc w:val="center"/>
        </w:trPr>
        <w:tc>
          <w:tcPr>
            <w:tcW w:w="1705" w:type="dxa"/>
          </w:tcPr>
          <w:p w14:paraId="131FA88F" w14:textId="77777777" w:rsidR="00351DD2" w:rsidRPr="00704084" w:rsidRDefault="00351DD2" w:rsidP="005C1D59">
            <w:pPr>
              <w:suppressLineNumbers/>
              <w:suppressAutoHyphens/>
              <w:spacing w:before="60" w:after="60"/>
              <w:jc w:val="left"/>
              <w:rPr>
                <w:rFonts w:eastAsia="MS Mincho"/>
                <w:kern w:val="22"/>
                <w:sz w:val="20"/>
                <w:szCs w:val="20"/>
                <w:lang w:val="fr-FR"/>
              </w:rPr>
            </w:pPr>
            <w:r w:rsidRPr="00704084">
              <w:rPr>
                <w:b/>
                <w:bCs/>
                <w:kern w:val="22"/>
                <w:sz w:val="20"/>
                <w:szCs w:val="20"/>
                <w:lang w:val="fr-FR"/>
              </w:rPr>
              <w:lastRenderedPageBreak/>
              <w:t>A.4. Les Parties se conforment aux exigences du Protocole.</w:t>
            </w:r>
          </w:p>
        </w:tc>
        <w:tc>
          <w:tcPr>
            <w:tcW w:w="2543" w:type="dxa"/>
            <w:shd w:val="clear" w:color="auto" w:fill="auto"/>
          </w:tcPr>
          <w:p w14:paraId="131FA890" w14:textId="77777777" w:rsidR="00351DD2" w:rsidRPr="00704084" w:rsidRDefault="00351DD2" w:rsidP="005C1D59">
            <w:pPr>
              <w:suppressLineNumbers/>
              <w:suppressAutoHyphens/>
              <w:spacing w:before="60" w:after="60"/>
              <w:jc w:val="left"/>
              <w:rPr>
                <w:rFonts w:eastAsia="MS Mincho"/>
                <w:kern w:val="22"/>
                <w:sz w:val="20"/>
                <w:szCs w:val="20"/>
                <w:lang w:val="fr-FR"/>
              </w:rPr>
            </w:pPr>
            <w:r w:rsidRPr="00704084">
              <w:rPr>
                <w:bCs/>
                <w:kern w:val="22"/>
                <w:sz w:val="20"/>
                <w:szCs w:val="20"/>
                <w:lang w:val="fr-FR"/>
              </w:rPr>
              <w:t>1) Résolution des problèmes de non</w:t>
            </w:r>
            <w:r w:rsidR="004645B4" w:rsidRPr="00704084">
              <w:rPr>
                <w:bCs/>
                <w:kern w:val="22"/>
                <w:sz w:val="20"/>
                <w:szCs w:val="20"/>
                <w:lang w:val="fr-FR"/>
              </w:rPr>
              <w:noBreakHyphen/>
            </w:r>
            <w:r w:rsidRPr="00704084">
              <w:rPr>
                <w:bCs/>
                <w:kern w:val="22"/>
                <w:sz w:val="20"/>
                <w:szCs w:val="20"/>
                <w:lang w:val="fr-FR"/>
              </w:rPr>
              <w:t>respect identifiés par le Comité chargé du respect des obligations au titre du Protocole.</w:t>
            </w:r>
          </w:p>
        </w:tc>
        <w:tc>
          <w:tcPr>
            <w:tcW w:w="3118" w:type="dxa"/>
            <w:shd w:val="clear" w:color="auto" w:fill="auto"/>
          </w:tcPr>
          <w:p w14:paraId="131FA891" w14:textId="77777777" w:rsidR="00351DD2" w:rsidRPr="00704084" w:rsidRDefault="00351DD2" w:rsidP="005C1D59">
            <w:pPr>
              <w:suppressLineNumbers/>
              <w:suppressAutoHyphens/>
              <w:spacing w:before="60" w:after="60"/>
              <w:jc w:val="left"/>
              <w:rPr>
                <w:rFonts w:eastAsia="MS Mincho"/>
                <w:kern w:val="22"/>
                <w:sz w:val="20"/>
                <w:szCs w:val="20"/>
                <w:lang w:val="fr-FR"/>
              </w:rPr>
            </w:pPr>
            <w:r w:rsidRPr="00704084">
              <w:rPr>
                <w:bCs/>
                <w:kern w:val="22"/>
                <w:sz w:val="20"/>
                <w:szCs w:val="20"/>
                <w:lang w:val="fr-FR"/>
              </w:rPr>
              <w:t>i) Fournir un appui</w:t>
            </w:r>
            <w:r w:rsidR="00EE22BE" w:rsidRPr="00704084">
              <w:rPr>
                <w:bCs/>
                <w:kern w:val="22"/>
                <w:sz w:val="20"/>
                <w:szCs w:val="20"/>
                <w:lang w:val="fr-FR"/>
              </w:rPr>
              <w:t xml:space="preserve"> technique et financier adéquat</w:t>
            </w:r>
            <w:r w:rsidRPr="00704084">
              <w:rPr>
                <w:bCs/>
                <w:kern w:val="22"/>
                <w:sz w:val="20"/>
                <w:szCs w:val="20"/>
                <w:lang w:val="fr-FR"/>
              </w:rPr>
              <w:t xml:space="preserve"> pour que les Parties concernées mènent à bien les activités prévues dans les plans d</w:t>
            </w:r>
            <w:r w:rsidR="004645B4" w:rsidRPr="00704084">
              <w:rPr>
                <w:bCs/>
                <w:kern w:val="22"/>
                <w:sz w:val="20"/>
                <w:szCs w:val="20"/>
                <w:lang w:val="fr-FR"/>
              </w:rPr>
              <w:t>’</w:t>
            </w:r>
            <w:r w:rsidRPr="00704084">
              <w:rPr>
                <w:bCs/>
                <w:kern w:val="22"/>
                <w:sz w:val="20"/>
                <w:szCs w:val="20"/>
                <w:lang w:val="fr-FR"/>
              </w:rPr>
              <w:t>action pour le respect des dispositions, afin de résoudre les problèmes de non</w:t>
            </w:r>
            <w:r w:rsidR="004645B4" w:rsidRPr="00704084">
              <w:rPr>
                <w:bCs/>
                <w:kern w:val="22"/>
                <w:sz w:val="20"/>
                <w:szCs w:val="20"/>
                <w:lang w:val="fr-FR"/>
              </w:rPr>
              <w:noBreakHyphen/>
            </w:r>
            <w:r w:rsidRPr="00704084">
              <w:rPr>
                <w:bCs/>
                <w:kern w:val="22"/>
                <w:sz w:val="20"/>
                <w:szCs w:val="20"/>
                <w:lang w:val="fr-FR"/>
              </w:rPr>
              <w:t>respect identifiés.</w:t>
            </w:r>
          </w:p>
        </w:tc>
        <w:tc>
          <w:tcPr>
            <w:tcW w:w="3261" w:type="dxa"/>
          </w:tcPr>
          <w:p w14:paraId="131FA892" w14:textId="77777777" w:rsidR="00351DD2" w:rsidRPr="00704084" w:rsidRDefault="00351DD2"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t xml:space="preserve">a) Pourcentage des pays en situation de </w:t>
            </w:r>
            <w:r w:rsidRPr="00704084">
              <w:rPr>
                <w:sz w:val="20"/>
                <w:szCs w:val="20"/>
                <w:lang w:val="fr-FR"/>
              </w:rPr>
              <w:t>non</w:t>
            </w:r>
            <w:r w:rsidR="004645B4" w:rsidRPr="00704084">
              <w:rPr>
                <w:sz w:val="20"/>
                <w:szCs w:val="20"/>
                <w:lang w:val="fr-FR"/>
              </w:rPr>
              <w:noBreakHyphen/>
            </w:r>
            <w:r w:rsidRPr="00704084">
              <w:rPr>
                <w:sz w:val="20"/>
                <w:szCs w:val="20"/>
                <w:lang w:val="fr-FR"/>
              </w:rPr>
              <w:t>conformité, dont l</w:t>
            </w:r>
            <w:r w:rsidR="004645B4" w:rsidRPr="00704084">
              <w:rPr>
                <w:sz w:val="20"/>
                <w:szCs w:val="20"/>
                <w:lang w:val="fr-FR"/>
              </w:rPr>
              <w:t>’</w:t>
            </w:r>
            <w:r w:rsidRPr="00704084">
              <w:rPr>
                <w:sz w:val="20"/>
                <w:szCs w:val="20"/>
                <w:lang w:val="fr-FR"/>
              </w:rPr>
              <w:t>exécution réussie du plan d</w:t>
            </w:r>
            <w:r w:rsidR="004645B4" w:rsidRPr="00704084">
              <w:rPr>
                <w:sz w:val="20"/>
                <w:szCs w:val="20"/>
                <w:lang w:val="fr-FR"/>
              </w:rPr>
              <w:t>’</w:t>
            </w:r>
            <w:r w:rsidRPr="00704084">
              <w:rPr>
                <w:sz w:val="20"/>
                <w:szCs w:val="20"/>
                <w:lang w:val="fr-FR"/>
              </w:rPr>
              <w:t>action pour le respect des dispositions a mené à leur conformité complète</w:t>
            </w:r>
            <w:r w:rsidRPr="00704084">
              <w:rPr>
                <w:rFonts w:eastAsia="MS Mincho"/>
                <w:sz w:val="20"/>
                <w:szCs w:val="20"/>
                <w:lang w:val="fr-FR"/>
              </w:rPr>
              <w:t>.</w:t>
            </w:r>
          </w:p>
        </w:tc>
        <w:tc>
          <w:tcPr>
            <w:tcW w:w="2835" w:type="dxa"/>
          </w:tcPr>
          <w:p w14:paraId="131FA893" w14:textId="77777777" w:rsidR="00351DD2" w:rsidRPr="00704084" w:rsidRDefault="00351DD2"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Un mécanisme de respect efficace facilite l</w:t>
            </w:r>
            <w:r w:rsidR="004645B4" w:rsidRPr="00704084">
              <w:rPr>
                <w:kern w:val="22"/>
                <w:sz w:val="20"/>
                <w:szCs w:val="20"/>
                <w:lang w:val="fr-FR"/>
              </w:rPr>
              <w:t>’</w:t>
            </w:r>
            <w:r w:rsidRPr="00704084">
              <w:rPr>
                <w:kern w:val="22"/>
                <w:sz w:val="20"/>
                <w:szCs w:val="20"/>
                <w:lang w:val="fr-FR"/>
              </w:rPr>
              <w:t>application du Protocole.</w:t>
            </w:r>
          </w:p>
        </w:tc>
      </w:tr>
      <w:tr w:rsidR="00FE173E" w:rsidRPr="00FE36E2" w14:paraId="131FA8A9" w14:textId="77777777" w:rsidTr="00BB18BE">
        <w:trPr>
          <w:trHeight w:val="2156"/>
          <w:jc w:val="center"/>
        </w:trPr>
        <w:tc>
          <w:tcPr>
            <w:tcW w:w="1705" w:type="dxa"/>
          </w:tcPr>
          <w:p w14:paraId="131FA895" w14:textId="77777777" w:rsidR="00FE173E" w:rsidRPr="00704084" w:rsidRDefault="00876CDA" w:rsidP="00A42E71">
            <w:pPr>
              <w:suppressLineNumbers/>
              <w:suppressAutoHyphens/>
              <w:spacing w:before="60" w:after="60"/>
              <w:jc w:val="left"/>
              <w:rPr>
                <w:rFonts w:asciiTheme="majorBidi" w:eastAsia="MS Mincho" w:hAnsiTheme="majorBidi" w:cstheme="majorBidi"/>
                <w:kern w:val="22"/>
                <w:sz w:val="20"/>
                <w:szCs w:val="20"/>
                <w:lang w:val="fr-FR"/>
              </w:rPr>
            </w:pPr>
            <w:r w:rsidRPr="00704084">
              <w:rPr>
                <w:b/>
                <w:bCs/>
                <w:kern w:val="22"/>
                <w:sz w:val="20"/>
                <w:szCs w:val="20"/>
                <w:lang w:val="fr-FR"/>
              </w:rPr>
              <w:t>A.5. Les Parties procèdent à des évaluations scientifiquement fondées des risques relatifs aux OVM, et gèrent et contrôlent les risques identifiés pour prévenir les effets néfastes des OVM sur la conservation et l</w:t>
            </w:r>
            <w:r w:rsidR="004645B4" w:rsidRPr="00704084">
              <w:rPr>
                <w:b/>
                <w:bCs/>
                <w:kern w:val="22"/>
                <w:sz w:val="20"/>
                <w:szCs w:val="20"/>
                <w:lang w:val="fr-FR"/>
              </w:rPr>
              <w:t>’</w:t>
            </w:r>
            <w:r w:rsidRPr="00704084">
              <w:rPr>
                <w:b/>
                <w:bCs/>
                <w:kern w:val="22"/>
                <w:sz w:val="20"/>
                <w:szCs w:val="20"/>
                <w:lang w:val="fr-FR"/>
              </w:rPr>
              <w:t xml:space="preserve">utilisation durable de la </w:t>
            </w:r>
            <w:r w:rsidRPr="00704084">
              <w:rPr>
                <w:b/>
                <w:bCs/>
                <w:kern w:val="22"/>
                <w:sz w:val="20"/>
                <w:szCs w:val="20"/>
                <w:lang w:val="fr-FR"/>
              </w:rPr>
              <w:lastRenderedPageBreak/>
              <w:t>diversité biologique, en tenant compte des risques pour la santé humaine.</w:t>
            </w:r>
          </w:p>
        </w:tc>
        <w:tc>
          <w:tcPr>
            <w:tcW w:w="2543" w:type="dxa"/>
            <w:shd w:val="clear" w:color="auto" w:fill="auto"/>
          </w:tcPr>
          <w:p w14:paraId="131FA896" w14:textId="2A112BA4" w:rsidR="00876CDA" w:rsidRPr="00704084" w:rsidRDefault="00FE173E" w:rsidP="00876CDA">
            <w:pPr>
              <w:spacing w:before="60" w:after="60"/>
              <w:jc w:val="left"/>
              <w:rPr>
                <w:rFonts w:eastAsia="MS Mincho"/>
                <w:kern w:val="22"/>
                <w:sz w:val="20"/>
                <w:szCs w:val="20"/>
                <w:lang w:val="fr-FR"/>
              </w:rPr>
            </w:pPr>
            <w:r w:rsidRPr="00704084">
              <w:rPr>
                <w:rFonts w:asciiTheme="majorBidi" w:eastAsia="MS Mincho" w:hAnsiTheme="majorBidi" w:cstheme="majorBidi"/>
                <w:kern w:val="22"/>
                <w:sz w:val="20"/>
                <w:szCs w:val="20"/>
                <w:lang w:val="fr-FR"/>
              </w:rPr>
              <w:lastRenderedPageBreak/>
              <w:t>(</w:t>
            </w:r>
            <w:r w:rsidR="00876CDA" w:rsidRPr="00704084">
              <w:rPr>
                <w:kern w:val="22"/>
                <w:sz w:val="20"/>
                <w:szCs w:val="20"/>
                <w:lang w:val="fr-FR"/>
              </w:rPr>
              <w:t xml:space="preserve">1) Conduite et examen des évaluations des risques scientifiquement </w:t>
            </w:r>
            <w:r w:rsidR="00BB600B" w:rsidRPr="00704084">
              <w:rPr>
                <w:kern w:val="22"/>
                <w:sz w:val="20"/>
                <w:szCs w:val="20"/>
                <w:lang w:val="fr-FR"/>
              </w:rPr>
              <w:t>fondées ;</w:t>
            </w:r>
          </w:p>
          <w:p w14:paraId="131FA897" w14:textId="5B1C3079" w:rsidR="00876CDA" w:rsidRPr="00704084" w:rsidRDefault="00876CDA" w:rsidP="00876CDA">
            <w:pPr>
              <w:jc w:val="left"/>
              <w:rPr>
                <w:rFonts w:eastAsia="MS Mincho"/>
                <w:kern w:val="22"/>
                <w:sz w:val="20"/>
                <w:szCs w:val="20"/>
                <w:lang w:val="fr-FR"/>
              </w:rPr>
            </w:pPr>
            <w:r w:rsidRPr="00704084">
              <w:rPr>
                <w:kern w:val="22"/>
                <w:sz w:val="20"/>
                <w:szCs w:val="20"/>
                <w:lang w:val="fr-FR"/>
              </w:rPr>
              <w:t xml:space="preserve">2) Réglementation, gestion et contrôle des risques </w:t>
            </w:r>
            <w:r w:rsidR="00BB600B" w:rsidRPr="00704084">
              <w:rPr>
                <w:kern w:val="22"/>
                <w:sz w:val="20"/>
                <w:szCs w:val="20"/>
                <w:lang w:val="fr-FR"/>
              </w:rPr>
              <w:t>identifiés ;</w:t>
            </w:r>
          </w:p>
          <w:p w14:paraId="131FA898" w14:textId="1AFC29A6" w:rsidR="00876CDA" w:rsidRPr="00704084" w:rsidRDefault="00876CDA" w:rsidP="00876CDA">
            <w:pPr>
              <w:jc w:val="left"/>
              <w:rPr>
                <w:rFonts w:eastAsia="MS Mincho"/>
                <w:kern w:val="22"/>
                <w:sz w:val="20"/>
                <w:szCs w:val="20"/>
                <w:lang w:val="fr-FR"/>
              </w:rPr>
            </w:pPr>
            <w:r w:rsidRPr="00704084">
              <w:rPr>
                <w:kern w:val="22"/>
                <w:sz w:val="20"/>
                <w:szCs w:val="20"/>
                <w:lang w:val="fr-FR"/>
              </w:rPr>
              <w:t>3) Accès à l</w:t>
            </w:r>
            <w:r w:rsidR="004645B4" w:rsidRPr="00704084">
              <w:rPr>
                <w:kern w:val="22"/>
                <w:sz w:val="20"/>
                <w:szCs w:val="20"/>
                <w:lang w:val="fr-FR"/>
              </w:rPr>
              <w:t>’</w:t>
            </w:r>
            <w:r w:rsidRPr="00704084">
              <w:rPr>
                <w:kern w:val="22"/>
                <w:sz w:val="20"/>
                <w:szCs w:val="20"/>
                <w:lang w:val="fr-FR"/>
              </w:rPr>
              <w:t>infrastructure et à l</w:t>
            </w:r>
            <w:r w:rsidR="004645B4" w:rsidRPr="00704084">
              <w:rPr>
                <w:kern w:val="22"/>
                <w:sz w:val="20"/>
                <w:szCs w:val="20"/>
                <w:lang w:val="fr-FR"/>
              </w:rPr>
              <w:t>’</w:t>
            </w:r>
            <w:r w:rsidRPr="00704084">
              <w:rPr>
                <w:kern w:val="22"/>
                <w:sz w:val="20"/>
                <w:szCs w:val="20"/>
                <w:lang w:val="fr-FR"/>
              </w:rPr>
              <w:t>expertise technique pour l</w:t>
            </w:r>
            <w:r w:rsidR="004645B4" w:rsidRPr="00704084">
              <w:rPr>
                <w:kern w:val="22"/>
                <w:sz w:val="20"/>
                <w:szCs w:val="20"/>
                <w:lang w:val="fr-FR"/>
              </w:rPr>
              <w:t>’</w:t>
            </w:r>
            <w:r w:rsidRPr="00704084">
              <w:rPr>
                <w:kern w:val="22"/>
                <w:sz w:val="20"/>
                <w:szCs w:val="20"/>
                <w:lang w:val="fr-FR"/>
              </w:rPr>
              <w:t xml:space="preserve">évaluation et la gestion des </w:t>
            </w:r>
            <w:r w:rsidR="00BB600B" w:rsidRPr="00704084">
              <w:rPr>
                <w:kern w:val="22"/>
                <w:sz w:val="20"/>
                <w:szCs w:val="20"/>
                <w:lang w:val="fr-FR"/>
              </w:rPr>
              <w:t>risques ;</w:t>
            </w:r>
          </w:p>
          <w:p w14:paraId="131FA899" w14:textId="0A2A77FE" w:rsidR="00876CDA" w:rsidRPr="00704084" w:rsidRDefault="00876CDA" w:rsidP="00876CDA">
            <w:pPr>
              <w:suppressLineNumbers/>
              <w:suppressAutoHyphens/>
              <w:spacing w:before="60" w:after="60"/>
              <w:jc w:val="left"/>
              <w:rPr>
                <w:kern w:val="22"/>
                <w:sz w:val="20"/>
                <w:szCs w:val="20"/>
                <w:lang w:val="fr-FR"/>
              </w:rPr>
            </w:pPr>
            <w:r w:rsidRPr="00704084">
              <w:rPr>
                <w:kern w:val="22"/>
                <w:sz w:val="20"/>
                <w:szCs w:val="20"/>
                <w:lang w:val="fr-FR"/>
              </w:rPr>
              <w:t>4) Accès aux données scientifiques pertinentes pour l</w:t>
            </w:r>
            <w:r w:rsidR="004645B4" w:rsidRPr="00704084">
              <w:rPr>
                <w:kern w:val="22"/>
                <w:sz w:val="20"/>
                <w:szCs w:val="20"/>
                <w:lang w:val="fr-FR"/>
              </w:rPr>
              <w:t>’</w:t>
            </w:r>
            <w:r w:rsidRPr="00704084">
              <w:rPr>
                <w:kern w:val="22"/>
                <w:sz w:val="20"/>
                <w:szCs w:val="20"/>
                <w:lang w:val="fr-FR"/>
              </w:rPr>
              <w:t xml:space="preserve">évaluation et la gestion des </w:t>
            </w:r>
            <w:r w:rsidR="00BB600B" w:rsidRPr="00704084">
              <w:rPr>
                <w:kern w:val="22"/>
                <w:sz w:val="20"/>
                <w:szCs w:val="20"/>
                <w:lang w:val="fr-FR"/>
              </w:rPr>
              <w:t>risques ;</w:t>
            </w:r>
          </w:p>
          <w:p w14:paraId="131FA89A" w14:textId="77777777" w:rsidR="00FE173E" w:rsidRPr="00704084" w:rsidRDefault="00876CDA" w:rsidP="00876CDA">
            <w:pPr>
              <w:suppressLineNumbers/>
              <w:suppressAutoHyphens/>
              <w:spacing w:before="60" w:after="60"/>
              <w:jc w:val="left"/>
              <w:rPr>
                <w:rFonts w:asciiTheme="majorBidi" w:eastAsia="Times New Roman Bold" w:hAnsiTheme="majorBidi" w:cstheme="majorBidi"/>
                <w:i/>
                <w:iCs/>
                <w:sz w:val="20"/>
                <w:szCs w:val="20"/>
                <w:highlight w:val="yellow"/>
                <w:lang w:val="fr-FR"/>
              </w:rPr>
            </w:pPr>
            <w:r w:rsidRPr="00704084">
              <w:rPr>
                <w:kern w:val="22"/>
                <w:sz w:val="20"/>
                <w:szCs w:val="20"/>
                <w:lang w:val="fr-FR"/>
              </w:rPr>
              <w:lastRenderedPageBreak/>
              <w:t>5) Les Parties ont du personnel qualifié pour entreprendre une évaluation des risques et la gestion des risques au cas par cas.</w:t>
            </w:r>
          </w:p>
          <w:p w14:paraId="131FA89B" w14:textId="77777777" w:rsidR="00FE173E" w:rsidRPr="00704084" w:rsidRDefault="00FE173E" w:rsidP="00A42E71">
            <w:pPr>
              <w:suppressLineNumbers/>
              <w:suppressAutoHyphens/>
              <w:spacing w:before="60" w:after="60"/>
              <w:jc w:val="left"/>
              <w:rPr>
                <w:rFonts w:asciiTheme="majorBidi" w:hAnsiTheme="majorBidi" w:cstheme="majorBidi"/>
                <w:kern w:val="22"/>
                <w:sz w:val="20"/>
                <w:szCs w:val="20"/>
                <w:highlight w:val="yellow"/>
                <w:lang w:val="fr-FR"/>
              </w:rPr>
            </w:pPr>
          </w:p>
        </w:tc>
        <w:tc>
          <w:tcPr>
            <w:tcW w:w="3118" w:type="dxa"/>
            <w:shd w:val="clear" w:color="auto" w:fill="auto"/>
          </w:tcPr>
          <w:p w14:paraId="131FA89C" w14:textId="318DFF07" w:rsidR="00876CDA" w:rsidRPr="00704084" w:rsidRDefault="00876CDA" w:rsidP="00876CDA">
            <w:pPr>
              <w:spacing w:before="60" w:after="60"/>
              <w:jc w:val="left"/>
              <w:rPr>
                <w:rFonts w:eastAsia="MS Mincho"/>
                <w:kern w:val="22"/>
                <w:sz w:val="20"/>
                <w:szCs w:val="20"/>
                <w:lang w:val="fr-FR"/>
              </w:rPr>
            </w:pPr>
            <w:r w:rsidRPr="00704084">
              <w:rPr>
                <w:kern w:val="22"/>
                <w:sz w:val="20"/>
                <w:szCs w:val="20"/>
                <w:lang w:val="fr-FR"/>
              </w:rPr>
              <w:lastRenderedPageBreak/>
              <w:t>i) Concevoir ou mettre à jour, si nécessaire, et diffuser du matériel de formation sur l</w:t>
            </w:r>
            <w:r w:rsidR="004645B4" w:rsidRPr="00704084">
              <w:rPr>
                <w:kern w:val="22"/>
                <w:sz w:val="20"/>
                <w:szCs w:val="20"/>
                <w:lang w:val="fr-FR"/>
              </w:rPr>
              <w:t>’</w:t>
            </w:r>
            <w:r w:rsidRPr="00704084">
              <w:rPr>
                <w:kern w:val="22"/>
                <w:sz w:val="20"/>
                <w:szCs w:val="20"/>
                <w:lang w:val="fr-FR"/>
              </w:rPr>
              <w:t xml:space="preserve">évaluation et la gestion des </w:t>
            </w:r>
            <w:r w:rsidR="00BB600B" w:rsidRPr="00704084">
              <w:rPr>
                <w:kern w:val="22"/>
                <w:sz w:val="20"/>
                <w:szCs w:val="20"/>
                <w:lang w:val="fr-FR"/>
              </w:rPr>
              <w:t>risques ;</w:t>
            </w:r>
          </w:p>
          <w:p w14:paraId="131FA89D" w14:textId="4B7DA533" w:rsidR="00876CDA" w:rsidRPr="00704084" w:rsidRDefault="00876CDA" w:rsidP="00876CDA">
            <w:pPr>
              <w:jc w:val="left"/>
              <w:rPr>
                <w:rFonts w:eastAsia="MS Mincho"/>
                <w:kern w:val="22"/>
                <w:sz w:val="20"/>
                <w:szCs w:val="20"/>
                <w:lang w:val="fr-FR"/>
              </w:rPr>
            </w:pPr>
            <w:r w:rsidRPr="00704084">
              <w:rPr>
                <w:kern w:val="22"/>
                <w:sz w:val="20"/>
                <w:szCs w:val="20"/>
                <w:lang w:val="fr-FR"/>
              </w:rPr>
              <w:t>ii) Dispenser une formation sur la conduite et l</w:t>
            </w:r>
            <w:r w:rsidR="004645B4" w:rsidRPr="00704084">
              <w:rPr>
                <w:kern w:val="22"/>
                <w:sz w:val="20"/>
                <w:szCs w:val="20"/>
                <w:lang w:val="fr-FR"/>
              </w:rPr>
              <w:t>’</w:t>
            </w:r>
            <w:r w:rsidRPr="00704084">
              <w:rPr>
                <w:kern w:val="22"/>
                <w:sz w:val="20"/>
                <w:szCs w:val="20"/>
                <w:lang w:val="fr-FR"/>
              </w:rPr>
              <w:t>examen des évaluations des risques, incluant l</w:t>
            </w:r>
            <w:r w:rsidR="004645B4" w:rsidRPr="00704084">
              <w:rPr>
                <w:kern w:val="22"/>
                <w:sz w:val="20"/>
                <w:szCs w:val="20"/>
                <w:lang w:val="fr-FR"/>
              </w:rPr>
              <w:t>’</w:t>
            </w:r>
            <w:r w:rsidRPr="00704084">
              <w:rPr>
                <w:kern w:val="22"/>
                <w:sz w:val="20"/>
                <w:szCs w:val="20"/>
                <w:lang w:val="fr-FR"/>
              </w:rPr>
              <w:t>utilisation de documents de référence ainsi que la collecte et l</w:t>
            </w:r>
            <w:r w:rsidR="004645B4" w:rsidRPr="00704084">
              <w:rPr>
                <w:kern w:val="22"/>
                <w:sz w:val="20"/>
                <w:szCs w:val="20"/>
                <w:lang w:val="fr-FR"/>
              </w:rPr>
              <w:t>’</w:t>
            </w:r>
            <w:r w:rsidRPr="00704084">
              <w:rPr>
                <w:kern w:val="22"/>
                <w:sz w:val="20"/>
                <w:szCs w:val="20"/>
                <w:lang w:val="fr-FR"/>
              </w:rPr>
              <w:t>analyse d</w:t>
            </w:r>
            <w:r w:rsidR="004645B4" w:rsidRPr="00704084">
              <w:rPr>
                <w:kern w:val="22"/>
                <w:sz w:val="20"/>
                <w:szCs w:val="20"/>
                <w:lang w:val="fr-FR"/>
              </w:rPr>
              <w:t>’</w:t>
            </w:r>
            <w:r w:rsidRPr="00704084">
              <w:rPr>
                <w:kern w:val="22"/>
                <w:sz w:val="20"/>
                <w:szCs w:val="20"/>
                <w:lang w:val="fr-FR"/>
              </w:rPr>
              <w:t xml:space="preserve">informations </w:t>
            </w:r>
            <w:r w:rsidR="00BB600B" w:rsidRPr="00704084">
              <w:rPr>
                <w:kern w:val="22"/>
                <w:sz w:val="20"/>
                <w:szCs w:val="20"/>
                <w:lang w:val="fr-FR"/>
              </w:rPr>
              <w:t>scientifiques ;</w:t>
            </w:r>
          </w:p>
          <w:p w14:paraId="131FA89E" w14:textId="5C97E2EC" w:rsidR="00876CDA" w:rsidRPr="00704084" w:rsidRDefault="00876CDA" w:rsidP="00876CDA">
            <w:pPr>
              <w:jc w:val="left"/>
              <w:rPr>
                <w:rFonts w:eastAsia="MS Mincho"/>
                <w:kern w:val="22"/>
                <w:sz w:val="20"/>
                <w:szCs w:val="20"/>
                <w:lang w:val="fr-FR"/>
              </w:rPr>
            </w:pPr>
            <w:r w:rsidRPr="00704084">
              <w:rPr>
                <w:kern w:val="22"/>
                <w:sz w:val="20"/>
                <w:szCs w:val="20"/>
                <w:lang w:val="fr-FR"/>
              </w:rPr>
              <w:t>iii) Faciliter l</w:t>
            </w:r>
            <w:r w:rsidR="004645B4" w:rsidRPr="00704084">
              <w:rPr>
                <w:kern w:val="22"/>
                <w:sz w:val="20"/>
                <w:szCs w:val="20"/>
                <w:lang w:val="fr-FR"/>
              </w:rPr>
              <w:t>’</w:t>
            </w:r>
            <w:r w:rsidRPr="00704084">
              <w:rPr>
                <w:kern w:val="22"/>
                <w:sz w:val="20"/>
                <w:szCs w:val="20"/>
                <w:lang w:val="fr-FR"/>
              </w:rPr>
              <w:t>accès à une infrastructure et à une expertise adéquates pour l</w:t>
            </w:r>
            <w:r w:rsidR="004645B4" w:rsidRPr="00704084">
              <w:rPr>
                <w:kern w:val="22"/>
                <w:sz w:val="20"/>
                <w:szCs w:val="20"/>
                <w:lang w:val="fr-FR"/>
              </w:rPr>
              <w:t>’</w:t>
            </w:r>
            <w:r w:rsidRPr="00704084">
              <w:rPr>
                <w:kern w:val="22"/>
                <w:sz w:val="20"/>
                <w:szCs w:val="20"/>
                <w:lang w:val="fr-FR"/>
              </w:rPr>
              <w:t xml:space="preserve">évaluation et la gestion des </w:t>
            </w:r>
            <w:r w:rsidR="00BB600B" w:rsidRPr="00704084">
              <w:rPr>
                <w:kern w:val="22"/>
                <w:sz w:val="20"/>
                <w:szCs w:val="20"/>
                <w:lang w:val="fr-FR"/>
              </w:rPr>
              <w:t>risques ;</w:t>
            </w:r>
          </w:p>
          <w:p w14:paraId="131FA89F" w14:textId="4158D1DF" w:rsidR="00876CDA" w:rsidRPr="00704084" w:rsidRDefault="00876CDA" w:rsidP="00876CDA">
            <w:pPr>
              <w:suppressLineNumbers/>
              <w:suppressAutoHyphens/>
              <w:spacing w:before="60" w:after="60"/>
              <w:jc w:val="left"/>
              <w:rPr>
                <w:kern w:val="22"/>
                <w:sz w:val="20"/>
                <w:szCs w:val="20"/>
                <w:lang w:val="fr-FR"/>
              </w:rPr>
            </w:pPr>
            <w:r w:rsidRPr="00704084">
              <w:rPr>
                <w:kern w:val="22"/>
                <w:sz w:val="20"/>
                <w:szCs w:val="20"/>
                <w:lang w:val="fr-FR"/>
              </w:rPr>
              <w:lastRenderedPageBreak/>
              <w:t>iv) Dispenser une formation sur la conduite de recherches scientifiques, l</w:t>
            </w:r>
            <w:r w:rsidR="004645B4" w:rsidRPr="00704084">
              <w:rPr>
                <w:kern w:val="22"/>
                <w:sz w:val="20"/>
                <w:szCs w:val="20"/>
                <w:lang w:val="fr-FR"/>
              </w:rPr>
              <w:t>’</w:t>
            </w:r>
            <w:r w:rsidRPr="00704084">
              <w:rPr>
                <w:kern w:val="22"/>
                <w:sz w:val="20"/>
                <w:szCs w:val="20"/>
                <w:lang w:val="fr-FR"/>
              </w:rPr>
              <w:t>examen et l</w:t>
            </w:r>
            <w:r w:rsidR="004645B4" w:rsidRPr="00704084">
              <w:rPr>
                <w:kern w:val="22"/>
                <w:sz w:val="20"/>
                <w:szCs w:val="20"/>
                <w:lang w:val="fr-FR"/>
              </w:rPr>
              <w:t>’</w:t>
            </w:r>
            <w:r w:rsidRPr="00704084">
              <w:rPr>
                <w:kern w:val="22"/>
                <w:sz w:val="20"/>
                <w:szCs w:val="20"/>
                <w:lang w:val="fr-FR"/>
              </w:rPr>
              <w:t>acquisition de données sur la biodiversité pour des zones écologiques spécifiques pertinentes pour l</w:t>
            </w:r>
            <w:r w:rsidR="004645B4" w:rsidRPr="00704084">
              <w:rPr>
                <w:kern w:val="22"/>
                <w:sz w:val="20"/>
                <w:szCs w:val="20"/>
                <w:lang w:val="fr-FR"/>
              </w:rPr>
              <w:t>’</w:t>
            </w:r>
            <w:r w:rsidRPr="00704084">
              <w:rPr>
                <w:kern w:val="22"/>
                <w:sz w:val="20"/>
                <w:szCs w:val="20"/>
                <w:lang w:val="fr-FR"/>
              </w:rPr>
              <w:t xml:space="preserve">évaluation et la gestion des </w:t>
            </w:r>
            <w:r w:rsidR="00A94572" w:rsidRPr="00704084">
              <w:rPr>
                <w:kern w:val="22"/>
                <w:sz w:val="20"/>
                <w:szCs w:val="20"/>
                <w:lang w:val="fr-FR"/>
              </w:rPr>
              <w:t>risques ;</w:t>
            </w:r>
          </w:p>
          <w:p w14:paraId="131FA8A0" w14:textId="77777777" w:rsidR="00FE173E" w:rsidRPr="00704084" w:rsidRDefault="00876CDA" w:rsidP="00876CDA">
            <w:pPr>
              <w:suppressLineNumbers/>
              <w:suppressAutoHyphens/>
              <w:spacing w:before="60" w:after="60"/>
              <w:jc w:val="left"/>
              <w:rPr>
                <w:rFonts w:asciiTheme="majorBidi" w:eastAsia="MS Mincho" w:hAnsiTheme="majorBidi" w:cstheme="majorBidi"/>
                <w:kern w:val="22"/>
                <w:sz w:val="20"/>
                <w:szCs w:val="20"/>
                <w:lang w:val="fr-FR"/>
              </w:rPr>
            </w:pPr>
            <w:r w:rsidRPr="00704084">
              <w:rPr>
                <w:kern w:val="22"/>
                <w:sz w:val="20"/>
                <w:szCs w:val="20"/>
                <w:lang w:val="fr-FR"/>
              </w:rPr>
              <w:t>v) Créer des liens avec le milieu universitaire et/ou des institutions de recherche particulières afin d</w:t>
            </w:r>
            <w:r w:rsidR="004645B4" w:rsidRPr="00704084">
              <w:rPr>
                <w:kern w:val="22"/>
                <w:sz w:val="20"/>
                <w:szCs w:val="20"/>
                <w:lang w:val="fr-FR"/>
              </w:rPr>
              <w:t>’</w:t>
            </w:r>
            <w:r w:rsidRPr="00704084">
              <w:rPr>
                <w:kern w:val="22"/>
                <w:sz w:val="20"/>
                <w:szCs w:val="20"/>
                <w:lang w:val="fr-FR"/>
              </w:rPr>
              <w:t>élaborer des programmes éducatifs sur l</w:t>
            </w:r>
            <w:r w:rsidR="004645B4" w:rsidRPr="00704084">
              <w:rPr>
                <w:kern w:val="22"/>
                <w:sz w:val="20"/>
                <w:szCs w:val="20"/>
                <w:lang w:val="fr-FR"/>
              </w:rPr>
              <w:t>’</w:t>
            </w:r>
            <w:r w:rsidRPr="00704084">
              <w:rPr>
                <w:kern w:val="22"/>
                <w:sz w:val="20"/>
                <w:szCs w:val="20"/>
                <w:lang w:val="fr-FR"/>
              </w:rPr>
              <w:t>évaluation des risques et la gestion des risques</w:t>
            </w:r>
            <w:r w:rsidR="00FE173E" w:rsidRPr="00704084">
              <w:rPr>
                <w:rFonts w:asciiTheme="majorBidi" w:eastAsia="MS Mincho" w:hAnsiTheme="majorBidi" w:cstheme="majorBidi"/>
                <w:sz w:val="20"/>
                <w:szCs w:val="20"/>
                <w:lang w:val="fr-FR"/>
              </w:rPr>
              <w:t>.</w:t>
            </w:r>
          </w:p>
        </w:tc>
        <w:tc>
          <w:tcPr>
            <w:tcW w:w="3261" w:type="dxa"/>
          </w:tcPr>
          <w:p w14:paraId="131FA8A1" w14:textId="3E865B58" w:rsidR="00876CDA" w:rsidRPr="00704084" w:rsidRDefault="00876CDA" w:rsidP="00876CDA">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lastRenderedPageBreak/>
              <w:t>a) Pourcentage de Parties ayant élaboré ou actualisé leur matériel de formation, selon que de besoin, sur l</w:t>
            </w:r>
            <w:r w:rsidR="004645B4" w:rsidRPr="00704084">
              <w:rPr>
                <w:rFonts w:eastAsia="MS Mincho"/>
                <w:sz w:val="20"/>
                <w:szCs w:val="20"/>
                <w:lang w:val="fr-FR"/>
              </w:rPr>
              <w:t>’</w:t>
            </w:r>
            <w:r w:rsidRPr="00704084">
              <w:rPr>
                <w:rFonts w:eastAsia="MS Mincho"/>
                <w:sz w:val="20"/>
                <w:szCs w:val="20"/>
                <w:lang w:val="fr-FR"/>
              </w:rPr>
              <w:t xml:space="preserve">évaluation des risques scientifiquement fondée et la gestion des </w:t>
            </w:r>
            <w:r w:rsidR="00BB600B" w:rsidRPr="00704084">
              <w:rPr>
                <w:rFonts w:eastAsia="MS Mincho"/>
                <w:sz w:val="20"/>
                <w:szCs w:val="20"/>
                <w:lang w:val="fr-FR"/>
              </w:rPr>
              <w:t>risques ;</w:t>
            </w:r>
          </w:p>
          <w:p w14:paraId="131FA8A2" w14:textId="5782EB14" w:rsidR="00876CDA" w:rsidRPr="00704084" w:rsidRDefault="00876CDA" w:rsidP="00876CDA">
            <w:pPr>
              <w:suppressLineNumbers/>
              <w:suppressAutoHyphens/>
              <w:spacing w:before="60" w:after="60"/>
              <w:jc w:val="left"/>
              <w:rPr>
                <w:i/>
                <w:iCs/>
                <w:sz w:val="20"/>
                <w:szCs w:val="20"/>
                <w:highlight w:val="yellow"/>
                <w:lang w:val="fr-FR"/>
              </w:rPr>
            </w:pPr>
            <w:r w:rsidRPr="00704084">
              <w:rPr>
                <w:rFonts w:eastAsia="MS Mincho"/>
                <w:sz w:val="20"/>
                <w:szCs w:val="20"/>
                <w:lang w:val="fr-FR"/>
              </w:rPr>
              <w:t>b) Pourcentage de Parties ayant dispensé une formation sur la tenue et l</w:t>
            </w:r>
            <w:r w:rsidR="004645B4" w:rsidRPr="00704084">
              <w:rPr>
                <w:rFonts w:eastAsia="MS Mincho"/>
                <w:sz w:val="20"/>
                <w:szCs w:val="20"/>
                <w:lang w:val="fr-FR"/>
              </w:rPr>
              <w:t>’</w:t>
            </w:r>
            <w:r w:rsidRPr="00704084">
              <w:rPr>
                <w:rFonts w:eastAsia="MS Mincho"/>
                <w:sz w:val="20"/>
                <w:szCs w:val="20"/>
                <w:lang w:val="fr-FR"/>
              </w:rPr>
              <w:t xml:space="preserve">examen des évaluations des </w:t>
            </w:r>
            <w:r w:rsidR="00BB600B" w:rsidRPr="00704084">
              <w:rPr>
                <w:rFonts w:eastAsia="MS Mincho"/>
                <w:sz w:val="20"/>
                <w:szCs w:val="20"/>
                <w:lang w:val="fr-FR"/>
              </w:rPr>
              <w:t>risques</w:t>
            </w:r>
            <w:r w:rsidR="00BB600B">
              <w:rPr>
                <w:rFonts w:eastAsia="MS Mincho"/>
                <w:sz w:val="20"/>
                <w:szCs w:val="20"/>
                <w:lang w:val="fr-FR"/>
              </w:rPr>
              <w:t> </w:t>
            </w:r>
            <w:r w:rsidR="00BB600B" w:rsidRPr="00704084">
              <w:rPr>
                <w:rFonts w:eastAsia="MS Mincho"/>
                <w:sz w:val="20"/>
                <w:szCs w:val="20"/>
                <w:lang w:val="fr-FR"/>
              </w:rPr>
              <w:t>;</w:t>
            </w:r>
          </w:p>
          <w:p w14:paraId="131FA8A3" w14:textId="69DD674C" w:rsidR="00876CDA" w:rsidRPr="00704084" w:rsidRDefault="00876CDA" w:rsidP="00876CDA">
            <w:pPr>
              <w:suppressLineNumbers/>
              <w:suppressAutoHyphens/>
              <w:spacing w:before="60" w:after="60"/>
              <w:jc w:val="left"/>
              <w:rPr>
                <w:rFonts w:eastAsia="MS Mincho"/>
                <w:sz w:val="20"/>
                <w:szCs w:val="20"/>
                <w:lang w:val="fr-FR"/>
              </w:rPr>
            </w:pPr>
            <w:r w:rsidRPr="00704084">
              <w:rPr>
                <w:rFonts w:eastAsia="MS Mincho"/>
                <w:sz w:val="20"/>
                <w:szCs w:val="20"/>
                <w:lang w:val="fr-FR"/>
              </w:rPr>
              <w:t>c) Nombre d</w:t>
            </w:r>
            <w:r w:rsidR="004645B4" w:rsidRPr="00704084">
              <w:rPr>
                <w:rFonts w:eastAsia="MS Mincho"/>
                <w:sz w:val="20"/>
                <w:szCs w:val="20"/>
                <w:lang w:val="fr-FR"/>
              </w:rPr>
              <w:t>’</w:t>
            </w:r>
            <w:r w:rsidRPr="00704084">
              <w:rPr>
                <w:rFonts w:eastAsia="MS Mincho"/>
                <w:sz w:val="20"/>
                <w:szCs w:val="20"/>
                <w:lang w:val="fr-FR"/>
              </w:rPr>
              <w:t>experts par Partie qui sont en mesure d</w:t>
            </w:r>
            <w:r w:rsidR="004645B4" w:rsidRPr="00704084">
              <w:rPr>
                <w:rFonts w:eastAsia="MS Mincho"/>
                <w:sz w:val="20"/>
                <w:szCs w:val="20"/>
                <w:lang w:val="fr-FR"/>
              </w:rPr>
              <w:t>’</w:t>
            </w:r>
            <w:r w:rsidRPr="00704084">
              <w:rPr>
                <w:rFonts w:eastAsia="MS Mincho"/>
                <w:sz w:val="20"/>
                <w:szCs w:val="20"/>
                <w:lang w:val="fr-FR"/>
              </w:rPr>
              <w:t>entreprendre ou d</w:t>
            </w:r>
            <w:r w:rsidR="004645B4" w:rsidRPr="00704084">
              <w:rPr>
                <w:rFonts w:eastAsia="MS Mincho"/>
                <w:sz w:val="20"/>
                <w:szCs w:val="20"/>
                <w:lang w:val="fr-FR"/>
              </w:rPr>
              <w:t>’</w:t>
            </w:r>
            <w:r w:rsidRPr="00704084">
              <w:rPr>
                <w:rFonts w:eastAsia="MS Mincho"/>
                <w:sz w:val="20"/>
                <w:szCs w:val="20"/>
                <w:lang w:val="fr-FR"/>
              </w:rPr>
              <w:t xml:space="preserve">examiner une évaluation des risques et gestion des risques au cas par </w:t>
            </w:r>
            <w:r w:rsidR="006A3E2A" w:rsidRPr="00704084">
              <w:rPr>
                <w:rFonts w:eastAsia="MS Mincho"/>
                <w:sz w:val="20"/>
                <w:szCs w:val="20"/>
                <w:lang w:val="fr-FR"/>
              </w:rPr>
              <w:t>cas ;</w:t>
            </w:r>
            <w:r w:rsidRPr="00704084">
              <w:rPr>
                <w:rFonts w:eastAsia="MS Mincho"/>
                <w:sz w:val="20"/>
                <w:szCs w:val="20"/>
                <w:lang w:val="fr-FR"/>
              </w:rPr>
              <w:t xml:space="preserve"> </w:t>
            </w:r>
          </w:p>
          <w:p w14:paraId="131FA8A4" w14:textId="555E38CD" w:rsidR="00876CDA" w:rsidRPr="00704084" w:rsidRDefault="00876CDA" w:rsidP="00876CDA">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lastRenderedPageBreak/>
              <w:t xml:space="preserve">d) Pourcentage de Parties ayant accès à une infrastructure et une expertise adéquates pour évaluer et gérer les </w:t>
            </w:r>
            <w:r w:rsidR="00A94572" w:rsidRPr="00704084">
              <w:rPr>
                <w:rFonts w:eastAsia="MS Mincho"/>
                <w:kern w:val="22"/>
                <w:sz w:val="20"/>
                <w:szCs w:val="20"/>
                <w:lang w:val="fr-FR"/>
              </w:rPr>
              <w:t>risques ;</w:t>
            </w:r>
          </w:p>
          <w:p w14:paraId="131FA8A5" w14:textId="116BD2A6" w:rsidR="00876CDA" w:rsidRPr="00704084" w:rsidRDefault="00876CDA" w:rsidP="00876CDA">
            <w:pPr>
              <w:pStyle w:val="Default"/>
              <w:rPr>
                <w:rFonts w:ascii="Times New Roman" w:eastAsia="MS Mincho" w:hAnsi="Times New Roman" w:cs="Times New Roman"/>
                <w:color w:val="auto"/>
                <w:kern w:val="22"/>
                <w:sz w:val="20"/>
                <w:szCs w:val="20"/>
                <w:lang w:val="fr-FR" w:eastAsia="en-US"/>
              </w:rPr>
            </w:pPr>
            <w:r w:rsidRPr="00704084">
              <w:rPr>
                <w:rFonts w:ascii="Times New Roman" w:eastAsia="MS Mincho" w:hAnsi="Times New Roman" w:cs="Times New Roman"/>
                <w:color w:val="auto"/>
                <w:kern w:val="22"/>
                <w:sz w:val="20"/>
                <w:szCs w:val="20"/>
                <w:lang w:val="fr-FR" w:eastAsia="en-US"/>
              </w:rPr>
              <w:t>e)</w:t>
            </w:r>
            <w:r w:rsidRPr="00704084">
              <w:rPr>
                <w:rFonts w:ascii="Times New Roman" w:eastAsia="MS Mincho" w:hAnsi="Times New Roman" w:cs="Times New Roman"/>
                <w:kern w:val="22"/>
                <w:sz w:val="20"/>
                <w:szCs w:val="20"/>
                <w:lang w:val="fr-FR"/>
              </w:rPr>
              <w:t xml:space="preserve"> </w:t>
            </w:r>
            <w:r w:rsidRPr="00704084">
              <w:rPr>
                <w:rFonts w:ascii="Times New Roman" w:eastAsia="MS Mincho" w:hAnsi="Times New Roman" w:cs="Times New Roman"/>
                <w:color w:val="auto"/>
                <w:kern w:val="22"/>
                <w:sz w:val="20"/>
                <w:szCs w:val="20"/>
                <w:lang w:val="fr-FR" w:eastAsia="en-US"/>
              </w:rPr>
              <w:t>Pourcentage de Parties dispensant une formation en réalisation de recherches scientifiques, examen et acquisition de données pertinentes à l</w:t>
            </w:r>
            <w:r w:rsidR="004645B4" w:rsidRPr="00704084">
              <w:rPr>
                <w:rFonts w:ascii="Times New Roman" w:eastAsia="MS Mincho" w:hAnsi="Times New Roman" w:cs="Times New Roman"/>
                <w:color w:val="auto"/>
                <w:kern w:val="22"/>
                <w:sz w:val="20"/>
                <w:szCs w:val="20"/>
                <w:lang w:val="fr-FR" w:eastAsia="en-US"/>
              </w:rPr>
              <w:t>’</w:t>
            </w:r>
            <w:r w:rsidRPr="00704084">
              <w:rPr>
                <w:rFonts w:ascii="Times New Roman" w:eastAsia="MS Mincho" w:hAnsi="Times New Roman" w:cs="Times New Roman"/>
                <w:color w:val="auto"/>
                <w:kern w:val="22"/>
                <w:sz w:val="20"/>
                <w:szCs w:val="20"/>
                <w:lang w:val="fr-FR" w:eastAsia="en-US"/>
              </w:rPr>
              <w:t xml:space="preserve">évaluation des risques et la gestion des </w:t>
            </w:r>
            <w:r w:rsidR="00A94572" w:rsidRPr="00704084">
              <w:rPr>
                <w:rFonts w:ascii="Times New Roman" w:eastAsia="MS Mincho" w:hAnsi="Times New Roman" w:cs="Times New Roman"/>
                <w:color w:val="auto"/>
                <w:kern w:val="22"/>
                <w:sz w:val="20"/>
                <w:szCs w:val="20"/>
                <w:lang w:val="fr-FR" w:eastAsia="en-US"/>
              </w:rPr>
              <w:t>risques ;</w:t>
            </w:r>
            <w:r w:rsidRPr="00704084">
              <w:rPr>
                <w:rFonts w:ascii="Times New Roman" w:eastAsia="MS Mincho" w:hAnsi="Times New Roman" w:cs="Times New Roman"/>
                <w:color w:val="auto"/>
                <w:kern w:val="22"/>
                <w:sz w:val="20"/>
                <w:szCs w:val="20"/>
                <w:lang w:val="fr-FR" w:eastAsia="en-US"/>
              </w:rPr>
              <w:t xml:space="preserve"> </w:t>
            </w:r>
          </w:p>
          <w:p w14:paraId="131FA8A6" w14:textId="04E25635" w:rsidR="00FE173E" w:rsidRPr="00704084" w:rsidRDefault="00876CDA" w:rsidP="00876CDA">
            <w:pPr>
              <w:autoSpaceDE w:val="0"/>
              <w:autoSpaceDN w:val="0"/>
              <w:adjustRightInd w:val="0"/>
              <w:jc w:val="left"/>
              <w:rPr>
                <w:rFonts w:ascii="Trebuchet MS" w:eastAsiaTheme="minorEastAsia" w:hAnsi="Trebuchet MS" w:cs="Trebuchet MS"/>
                <w:color w:val="000000"/>
                <w:sz w:val="20"/>
                <w:szCs w:val="20"/>
                <w:lang w:val="fr-FR" w:eastAsia="zh-CN"/>
              </w:rPr>
            </w:pPr>
            <w:r w:rsidRPr="00704084">
              <w:rPr>
                <w:rFonts w:eastAsia="MS Mincho"/>
                <w:sz w:val="20"/>
                <w:szCs w:val="20"/>
                <w:lang w:val="fr-FR"/>
              </w:rPr>
              <w:t>f) Pourcentage de Parties entretenant des relations établies avec le milieu universitaire et/ou des institutions de recherche particulières pour l</w:t>
            </w:r>
            <w:r w:rsidR="004645B4" w:rsidRPr="00704084">
              <w:rPr>
                <w:rFonts w:eastAsia="MS Mincho"/>
                <w:sz w:val="20"/>
                <w:szCs w:val="20"/>
                <w:lang w:val="fr-FR"/>
              </w:rPr>
              <w:t>’</w:t>
            </w:r>
            <w:r w:rsidRPr="00704084">
              <w:rPr>
                <w:rFonts w:eastAsia="MS Mincho"/>
                <w:sz w:val="20"/>
                <w:szCs w:val="20"/>
                <w:lang w:val="fr-FR"/>
              </w:rPr>
              <w:t>élaboration de programmes éducatifs particuliers sur l</w:t>
            </w:r>
            <w:r w:rsidR="004645B4" w:rsidRPr="00704084">
              <w:rPr>
                <w:rFonts w:eastAsia="MS Mincho"/>
                <w:sz w:val="20"/>
                <w:szCs w:val="20"/>
                <w:lang w:val="fr-FR"/>
              </w:rPr>
              <w:t>’</w:t>
            </w:r>
            <w:r w:rsidRPr="00704084">
              <w:rPr>
                <w:rFonts w:eastAsia="MS Mincho"/>
                <w:sz w:val="20"/>
                <w:szCs w:val="20"/>
                <w:lang w:val="fr-FR"/>
              </w:rPr>
              <w:t xml:space="preserve">évaluation des risques et la gestion des </w:t>
            </w:r>
            <w:r w:rsidR="00A94572" w:rsidRPr="00704084">
              <w:rPr>
                <w:rFonts w:eastAsia="MS Mincho"/>
                <w:sz w:val="20"/>
                <w:szCs w:val="20"/>
                <w:lang w:val="fr-FR"/>
              </w:rPr>
              <w:t>risques.</w:t>
            </w:r>
          </w:p>
        </w:tc>
        <w:tc>
          <w:tcPr>
            <w:tcW w:w="2835" w:type="dxa"/>
          </w:tcPr>
          <w:p w14:paraId="131FA8A7" w14:textId="77777777" w:rsidR="00FE173E" w:rsidRPr="00704084" w:rsidRDefault="00876CDA" w:rsidP="00A42E71">
            <w:pPr>
              <w:suppressLineNumbers/>
              <w:suppressAutoHyphens/>
              <w:spacing w:before="60" w:after="60"/>
              <w:jc w:val="left"/>
              <w:rPr>
                <w:rFonts w:asciiTheme="majorBidi" w:eastAsia="MS Mincho" w:hAnsiTheme="majorBidi" w:cstheme="majorBidi"/>
                <w:kern w:val="22"/>
                <w:sz w:val="20"/>
                <w:szCs w:val="20"/>
                <w:lang w:val="fr-FR"/>
              </w:rPr>
            </w:pPr>
            <w:r w:rsidRPr="00704084">
              <w:rPr>
                <w:kern w:val="22"/>
                <w:sz w:val="20"/>
                <w:szCs w:val="20"/>
                <w:lang w:val="fr-FR"/>
              </w:rPr>
              <w:lastRenderedPageBreak/>
              <w:t>Les Parties identifient, évaluent, gèrent et contrôlent de manière appropriée les risques que représentent les OVM pour la biodiversité, en tenant également compte des risques pour la santé humaine.</w:t>
            </w:r>
          </w:p>
          <w:p w14:paraId="131FA8A8" w14:textId="77777777" w:rsidR="00FE173E" w:rsidRPr="00704084" w:rsidRDefault="00FE173E" w:rsidP="00A42E71">
            <w:pPr>
              <w:suppressLineNumbers/>
              <w:suppressAutoHyphens/>
              <w:spacing w:before="60" w:after="60"/>
              <w:jc w:val="left"/>
              <w:rPr>
                <w:rFonts w:asciiTheme="majorBidi" w:eastAsia="MS Mincho" w:hAnsiTheme="majorBidi" w:cstheme="majorBidi"/>
                <w:kern w:val="22"/>
                <w:sz w:val="20"/>
                <w:szCs w:val="20"/>
                <w:lang w:val="fr-FR"/>
              </w:rPr>
            </w:pPr>
          </w:p>
        </w:tc>
      </w:tr>
      <w:tr w:rsidR="00A0039C" w:rsidRPr="00FE36E2" w14:paraId="131FA8B8" w14:textId="77777777" w:rsidTr="006B7E30">
        <w:trPr>
          <w:jc w:val="center"/>
        </w:trPr>
        <w:tc>
          <w:tcPr>
            <w:tcW w:w="1705" w:type="dxa"/>
            <w:tcBorders>
              <w:top w:val="single" w:sz="4" w:space="0" w:color="auto"/>
              <w:left w:val="single" w:sz="4" w:space="0" w:color="auto"/>
              <w:bottom w:val="single" w:sz="4" w:space="0" w:color="auto"/>
              <w:right w:val="single" w:sz="4" w:space="0" w:color="auto"/>
            </w:tcBorders>
          </w:tcPr>
          <w:p w14:paraId="131FA8AA" w14:textId="77777777" w:rsidR="00A0039C" w:rsidRPr="00704084" w:rsidRDefault="00A0039C" w:rsidP="005C1D59">
            <w:pPr>
              <w:suppressLineNumbers/>
              <w:suppressAutoHyphens/>
              <w:spacing w:before="60" w:after="60"/>
              <w:jc w:val="left"/>
              <w:rPr>
                <w:kern w:val="22"/>
                <w:sz w:val="20"/>
                <w:szCs w:val="20"/>
                <w:lang w:val="fr-FR"/>
              </w:rPr>
            </w:pPr>
            <w:r w:rsidRPr="00704084">
              <w:rPr>
                <w:b/>
                <w:bCs/>
                <w:kern w:val="22"/>
                <w:sz w:val="20"/>
                <w:szCs w:val="20"/>
                <w:lang w:val="fr-FR"/>
              </w:rPr>
              <w:t>A.6. Les Parties préviennent et réduisent les mouvements transfrontières illicites et non intentionnels d</w:t>
            </w:r>
            <w:r w:rsidR="004645B4" w:rsidRPr="00704084">
              <w:rPr>
                <w:b/>
                <w:bCs/>
                <w:kern w:val="22"/>
                <w:sz w:val="20"/>
                <w:szCs w:val="20"/>
                <w:lang w:val="fr-FR"/>
              </w:rPr>
              <w:t>’</w:t>
            </w:r>
            <w:r w:rsidRPr="00704084">
              <w:rPr>
                <w:b/>
                <w:bCs/>
                <w:kern w:val="22"/>
                <w:sz w:val="20"/>
                <w:szCs w:val="20"/>
                <w:lang w:val="fr-FR"/>
              </w:rPr>
              <w:t>OVM.</w:t>
            </w:r>
          </w:p>
        </w:tc>
        <w:tc>
          <w:tcPr>
            <w:tcW w:w="2543" w:type="dxa"/>
            <w:tcBorders>
              <w:top w:val="single" w:sz="4" w:space="0" w:color="auto"/>
              <w:left w:val="single" w:sz="4" w:space="0" w:color="auto"/>
              <w:bottom w:val="single" w:sz="4" w:space="0" w:color="auto"/>
              <w:right w:val="single" w:sz="4" w:space="0" w:color="auto"/>
            </w:tcBorders>
            <w:shd w:val="clear" w:color="auto" w:fill="auto"/>
            <w:vAlign w:val="center"/>
          </w:tcPr>
          <w:p w14:paraId="131FA8AB" w14:textId="3DAAB53F" w:rsidR="00A0039C" w:rsidRPr="00704084" w:rsidRDefault="00A0039C" w:rsidP="005C1D59">
            <w:pPr>
              <w:spacing w:before="60" w:after="60"/>
              <w:jc w:val="left"/>
              <w:rPr>
                <w:rFonts w:eastAsia="MS Mincho"/>
                <w:kern w:val="22"/>
                <w:sz w:val="20"/>
                <w:szCs w:val="20"/>
                <w:lang w:val="fr-FR"/>
              </w:rPr>
            </w:pPr>
            <w:r w:rsidRPr="00704084">
              <w:rPr>
                <w:kern w:val="22"/>
                <w:sz w:val="20"/>
                <w:szCs w:val="20"/>
                <w:lang w:val="fr-FR"/>
              </w:rPr>
              <w:t>1) Mise en place de systèmes nationaux fonctionnels de détection, de notification et de réponses appropriées aux mouvements transfrontières non intentionnels, conformément à l</w:t>
            </w:r>
            <w:r w:rsidR="004645B4" w:rsidRPr="00704084">
              <w:rPr>
                <w:kern w:val="22"/>
                <w:sz w:val="20"/>
                <w:szCs w:val="20"/>
                <w:lang w:val="fr-FR"/>
              </w:rPr>
              <w:t>’</w:t>
            </w:r>
            <w:r w:rsidRPr="00704084">
              <w:rPr>
                <w:kern w:val="22"/>
                <w:sz w:val="20"/>
                <w:szCs w:val="20"/>
                <w:lang w:val="fr-FR"/>
              </w:rPr>
              <w:t xml:space="preserve">article 17 du </w:t>
            </w:r>
            <w:r w:rsidR="00A94572" w:rsidRPr="00704084">
              <w:rPr>
                <w:kern w:val="22"/>
                <w:sz w:val="20"/>
                <w:szCs w:val="20"/>
                <w:lang w:val="fr-FR"/>
              </w:rPr>
              <w:t>Protocole ;</w:t>
            </w:r>
          </w:p>
          <w:p w14:paraId="131FA8AC" w14:textId="77777777" w:rsidR="00A0039C" w:rsidRPr="00704084" w:rsidRDefault="00A0039C" w:rsidP="005C1D59">
            <w:pPr>
              <w:jc w:val="left"/>
              <w:rPr>
                <w:rFonts w:eastAsia="MS Mincho"/>
                <w:kern w:val="22"/>
                <w:sz w:val="20"/>
                <w:szCs w:val="20"/>
                <w:lang w:val="fr-FR"/>
              </w:rPr>
            </w:pPr>
            <w:r w:rsidRPr="00704084">
              <w:rPr>
                <w:kern w:val="22"/>
                <w:sz w:val="20"/>
                <w:szCs w:val="20"/>
                <w:lang w:val="fr-FR"/>
              </w:rPr>
              <w:t xml:space="preserve">2) Mise en place de mesures nationales fonctionnelles pour prévenir et réduire les mouvements transfrontières illicites conformément </w:t>
            </w:r>
            <w:r w:rsidR="00EE22BE" w:rsidRPr="00704084">
              <w:rPr>
                <w:kern w:val="22"/>
                <w:sz w:val="20"/>
                <w:szCs w:val="20"/>
                <w:lang w:val="fr-FR"/>
              </w:rPr>
              <w:t>à l</w:t>
            </w:r>
            <w:r w:rsidR="004645B4" w:rsidRPr="00704084">
              <w:rPr>
                <w:kern w:val="22"/>
                <w:sz w:val="20"/>
                <w:szCs w:val="20"/>
                <w:lang w:val="fr-FR"/>
              </w:rPr>
              <w:t>’</w:t>
            </w:r>
            <w:r w:rsidR="00EE22BE" w:rsidRPr="00704084">
              <w:rPr>
                <w:kern w:val="22"/>
                <w:sz w:val="20"/>
                <w:szCs w:val="20"/>
                <w:lang w:val="fr-FR"/>
              </w:rPr>
              <w:t>article 25 du Protocole</w:t>
            </w:r>
            <w:r w:rsidRPr="00704084">
              <w:rPr>
                <w:kern w:val="22"/>
                <w:sz w:val="20"/>
                <w:szCs w:val="20"/>
                <w:lang w:val="fr-FR"/>
              </w:rPr>
              <w:t>.</w:t>
            </w:r>
          </w:p>
          <w:p w14:paraId="131FA8AD" w14:textId="77777777" w:rsidR="00A0039C" w:rsidRPr="00704084" w:rsidRDefault="00A0039C" w:rsidP="005C1D59">
            <w:pPr>
              <w:suppressLineNumbers/>
              <w:suppressAutoHyphens/>
              <w:spacing w:before="60" w:after="60"/>
              <w:jc w:val="left"/>
              <w:rPr>
                <w:rFonts w:eastAsia="MS Mincho"/>
                <w:strike/>
                <w:kern w:val="22"/>
                <w:sz w:val="20"/>
                <w:szCs w:val="20"/>
                <w:lang w:val="fr-FR"/>
              </w:rPr>
            </w:pPr>
          </w:p>
        </w:tc>
        <w:tc>
          <w:tcPr>
            <w:tcW w:w="3118" w:type="dxa"/>
            <w:tcBorders>
              <w:top w:val="single" w:sz="4" w:space="0" w:color="auto"/>
              <w:left w:val="single" w:sz="4" w:space="0" w:color="auto"/>
              <w:bottom w:val="single" w:sz="4" w:space="0" w:color="auto"/>
              <w:right w:val="single" w:sz="4" w:space="0" w:color="auto"/>
            </w:tcBorders>
            <w:shd w:val="clear" w:color="auto" w:fill="auto"/>
            <w:vAlign w:val="center"/>
          </w:tcPr>
          <w:p w14:paraId="131FA8AE" w14:textId="720159A9" w:rsidR="00A0039C" w:rsidRPr="00704084" w:rsidRDefault="00A0039C" w:rsidP="005C1D59">
            <w:pPr>
              <w:spacing w:before="60" w:after="60"/>
              <w:jc w:val="left"/>
              <w:rPr>
                <w:rFonts w:eastAsia="MS Mincho"/>
                <w:kern w:val="22"/>
                <w:sz w:val="20"/>
                <w:szCs w:val="20"/>
                <w:lang w:val="fr-FR"/>
              </w:rPr>
            </w:pPr>
            <w:r w:rsidRPr="00704084">
              <w:rPr>
                <w:kern w:val="22"/>
                <w:sz w:val="20"/>
                <w:szCs w:val="20"/>
                <w:lang w:val="fr-FR"/>
              </w:rPr>
              <w:t>i) Dispenser une formation sur la documentation, l</w:t>
            </w:r>
            <w:r w:rsidR="004645B4" w:rsidRPr="00704084">
              <w:rPr>
                <w:kern w:val="22"/>
                <w:sz w:val="20"/>
                <w:szCs w:val="20"/>
                <w:lang w:val="fr-FR"/>
              </w:rPr>
              <w:t>’</w:t>
            </w:r>
            <w:r w:rsidRPr="00704084">
              <w:rPr>
                <w:kern w:val="22"/>
                <w:sz w:val="20"/>
                <w:szCs w:val="20"/>
                <w:lang w:val="fr-FR"/>
              </w:rPr>
              <w:t>échantillonnage, la détection et l</w:t>
            </w:r>
            <w:r w:rsidR="004645B4" w:rsidRPr="00704084">
              <w:rPr>
                <w:kern w:val="22"/>
                <w:sz w:val="20"/>
                <w:szCs w:val="20"/>
                <w:lang w:val="fr-FR"/>
              </w:rPr>
              <w:t>’</w:t>
            </w:r>
            <w:r w:rsidRPr="00704084">
              <w:rPr>
                <w:kern w:val="22"/>
                <w:sz w:val="20"/>
                <w:szCs w:val="20"/>
                <w:lang w:val="fr-FR"/>
              </w:rPr>
              <w:t xml:space="preserve">identification des OVM aux parties prenantes </w:t>
            </w:r>
            <w:r w:rsidR="00A94572" w:rsidRPr="00704084">
              <w:rPr>
                <w:kern w:val="22"/>
                <w:sz w:val="20"/>
                <w:szCs w:val="20"/>
                <w:lang w:val="fr-FR"/>
              </w:rPr>
              <w:t>concernées ;</w:t>
            </w:r>
          </w:p>
          <w:p w14:paraId="131FA8AF" w14:textId="1FFAB2BB" w:rsidR="00A0039C" w:rsidRPr="00704084" w:rsidRDefault="00A0039C" w:rsidP="005C1D59">
            <w:pPr>
              <w:jc w:val="left"/>
              <w:rPr>
                <w:kern w:val="22"/>
                <w:sz w:val="20"/>
                <w:szCs w:val="20"/>
                <w:lang w:val="fr-FR"/>
              </w:rPr>
            </w:pPr>
            <w:r w:rsidRPr="00704084">
              <w:rPr>
                <w:kern w:val="22"/>
                <w:sz w:val="20"/>
                <w:szCs w:val="20"/>
                <w:lang w:val="fr-FR"/>
              </w:rPr>
              <w:t>ii) Dispenser une formation sur les mesures nationales pour prévenir et réduire les mouvements transfrontières illicites, conformément à l</w:t>
            </w:r>
            <w:r w:rsidR="004645B4" w:rsidRPr="00704084">
              <w:rPr>
                <w:kern w:val="22"/>
                <w:sz w:val="20"/>
                <w:szCs w:val="20"/>
                <w:lang w:val="fr-FR"/>
              </w:rPr>
              <w:t>’</w:t>
            </w:r>
            <w:r w:rsidRPr="00704084">
              <w:rPr>
                <w:kern w:val="22"/>
                <w:sz w:val="20"/>
                <w:szCs w:val="20"/>
                <w:lang w:val="fr-FR"/>
              </w:rPr>
              <w:t xml:space="preserve">article 25 du </w:t>
            </w:r>
            <w:r w:rsidR="00A94572" w:rsidRPr="00704084">
              <w:rPr>
                <w:kern w:val="22"/>
                <w:sz w:val="20"/>
                <w:szCs w:val="20"/>
                <w:lang w:val="fr-FR"/>
              </w:rPr>
              <w:t>Protocole ;</w:t>
            </w:r>
          </w:p>
          <w:p w14:paraId="131FA8B0" w14:textId="77777777" w:rsidR="00A0039C" w:rsidRPr="00704084" w:rsidRDefault="00A0039C" w:rsidP="005C1D59">
            <w:pPr>
              <w:jc w:val="left"/>
              <w:rPr>
                <w:kern w:val="22"/>
                <w:sz w:val="20"/>
                <w:szCs w:val="20"/>
                <w:lang w:val="fr-FR"/>
              </w:rPr>
            </w:pPr>
            <w:r w:rsidRPr="00704084">
              <w:rPr>
                <w:kern w:val="22"/>
                <w:sz w:val="20"/>
                <w:szCs w:val="20"/>
                <w:lang w:val="fr-FR"/>
              </w:rPr>
              <w:t>iii) Dispenser une formation sur les mouvements transfrontières illicites d</w:t>
            </w:r>
            <w:r w:rsidR="004645B4" w:rsidRPr="00704084">
              <w:rPr>
                <w:kern w:val="22"/>
                <w:sz w:val="20"/>
                <w:szCs w:val="20"/>
                <w:lang w:val="fr-FR"/>
              </w:rPr>
              <w:t>’</w:t>
            </w:r>
            <w:r w:rsidRPr="00704084">
              <w:rPr>
                <w:kern w:val="22"/>
                <w:sz w:val="20"/>
                <w:szCs w:val="20"/>
                <w:lang w:val="fr-FR"/>
              </w:rPr>
              <w:t>OVM.</w:t>
            </w:r>
          </w:p>
          <w:p w14:paraId="131FA8B1" w14:textId="77777777" w:rsidR="00A0039C" w:rsidRPr="00704084" w:rsidRDefault="00A0039C" w:rsidP="005C1D59">
            <w:pPr>
              <w:jc w:val="left"/>
              <w:rPr>
                <w:kern w:val="22"/>
                <w:sz w:val="20"/>
                <w:szCs w:val="20"/>
                <w:lang w:val="fr-FR"/>
              </w:rPr>
            </w:pPr>
          </w:p>
          <w:p w14:paraId="131FA8B2" w14:textId="77777777" w:rsidR="00A0039C" w:rsidRPr="00704084" w:rsidRDefault="00A0039C" w:rsidP="005C1D59">
            <w:pPr>
              <w:suppressLineNumbers/>
              <w:suppressAutoHyphens/>
              <w:spacing w:before="60" w:after="60"/>
              <w:jc w:val="left"/>
              <w:rPr>
                <w:rFonts w:eastAsia="MS Mincho"/>
                <w:kern w:val="22"/>
                <w:sz w:val="20"/>
                <w:szCs w:val="20"/>
                <w:lang w:val="fr-FR"/>
              </w:rPr>
            </w:pPr>
          </w:p>
        </w:tc>
        <w:tc>
          <w:tcPr>
            <w:tcW w:w="3261" w:type="dxa"/>
            <w:tcBorders>
              <w:top w:val="single" w:sz="4" w:space="0" w:color="auto"/>
              <w:left w:val="single" w:sz="4" w:space="0" w:color="auto"/>
              <w:bottom w:val="single" w:sz="4" w:space="0" w:color="auto"/>
              <w:right w:val="single" w:sz="4" w:space="0" w:color="auto"/>
            </w:tcBorders>
          </w:tcPr>
          <w:p w14:paraId="131FA8B3" w14:textId="5B27B195" w:rsidR="00A0039C" w:rsidRPr="00704084" w:rsidRDefault="00A0039C" w:rsidP="005C1D59">
            <w:pPr>
              <w:suppressLineNumbers/>
              <w:suppressAutoHyphens/>
              <w:spacing w:before="60" w:after="60"/>
              <w:jc w:val="left"/>
              <w:rPr>
                <w:rFonts w:eastAsia="MS Mincho"/>
                <w:sz w:val="20"/>
                <w:szCs w:val="20"/>
                <w:lang w:val="fr-FR"/>
              </w:rPr>
            </w:pPr>
            <w:r w:rsidRPr="00704084">
              <w:rPr>
                <w:rFonts w:eastAsia="MS Mincho"/>
                <w:sz w:val="20"/>
                <w:szCs w:val="20"/>
                <w:lang w:val="fr-FR"/>
              </w:rPr>
              <w:t>a) Pourcentage de Parties dispensant une formation sur la documentation, l</w:t>
            </w:r>
            <w:r w:rsidR="004645B4" w:rsidRPr="00704084">
              <w:rPr>
                <w:rFonts w:eastAsia="MS Mincho"/>
                <w:sz w:val="20"/>
                <w:szCs w:val="20"/>
                <w:lang w:val="fr-FR"/>
              </w:rPr>
              <w:t>’</w:t>
            </w:r>
            <w:r w:rsidRPr="00704084">
              <w:rPr>
                <w:rFonts w:eastAsia="MS Mincho"/>
                <w:sz w:val="20"/>
                <w:szCs w:val="20"/>
                <w:lang w:val="fr-FR"/>
              </w:rPr>
              <w:t>échantillonnage, la détection et l</w:t>
            </w:r>
            <w:r w:rsidR="004645B4" w:rsidRPr="00704084">
              <w:rPr>
                <w:rFonts w:eastAsia="MS Mincho"/>
                <w:sz w:val="20"/>
                <w:szCs w:val="20"/>
                <w:lang w:val="fr-FR"/>
              </w:rPr>
              <w:t>’</w:t>
            </w:r>
            <w:r w:rsidRPr="00704084">
              <w:rPr>
                <w:rFonts w:eastAsia="MS Mincho"/>
                <w:sz w:val="20"/>
                <w:szCs w:val="20"/>
                <w:lang w:val="fr-FR"/>
              </w:rPr>
              <w:t xml:space="preserve">identification des OVM auprès des parties prenantes </w:t>
            </w:r>
            <w:r w:rsidR="00A94572" w:rsidRPr="00704084">
              <w:rPr>
                <w:rFonts w:eastAsia="MS Mincho"/>
                <w:sz w:val="20"/>
                <w:szCs w:val="20"/>
                <w:lang w:val="fr-FR"/>
              </w:rPr>
              <w:t>concernées ;</w:t>
            </w:r>
          </w:p>
          <w:p w14:paraId="131FA8B4" w14:textId="566D3D83" w:rsidR="00A0039C" w:rsidRPr="00704084" w:rsidRDefault="00A0039C"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 xml:space="preserve">b) Nombre de cas signalés de mouvements transfrontières non intentionnels ou illicites </w:t>
            </w:r>
            <w:r w:rsidR="00A94572" w:rsidRPr="00704084">
              <w:rPr>
                <w:rFonts w:eastAsia="MS Mincho"/>
                <w:kern w:val="22"/>
                <w:sz w:val="20"/>
                <w:szCs w:val="20"/>
                <w:lang w:val="fr-FR"/>
              </w:rPr>
              <w:t>d’OVM ;</w:t>
            </w:r>
          </w:p>
          <w:p w14:paraId="131FA8B5" w14:textId="6542D7BD" w:rsidR="00A0039C" w:rsidRPr="00704084" w:rsidRDefault="00A0039C" w:rsidP="005C1D59">
            <w:pPr>
              <w:suppressLineNumbers/>
              <w:suppressAutoHyphens/>
              <w:spacing w:before="60" w:after="60"/>
              <w:jc w:val="left"/>
              <w:rPr>
                <w:rFonts w:eastAsia="MS Mincho"/>
                <w:sz w:val="20"/>
                <w:szCs w:val="20"/>
                <w:lang w:val="fr-FR"/>
              </w:rPr>
            </w:pPr>
            <w:r w:rsidRPr="00704084">
              <w:rPr>
                <w:rFonts w:eastAsia="MS Mincho"/>
                <w:sz w:val="20"/>
                <w:szCs w:val="20"/>
                <w:lang w:val="fr-FR"/>
              </w:rPr>
              <w:t xml:space="preserve">c) Pourcentage de Parties dispensant une formation en mesures nationales fonctionnelles pour prévenir et gérer les mouvements transfrontières non intentionnels ou illicites </w:t>
            </w:r>
            <w:r w:rsidR="00A94572" w:rsidRPr="00704084">
              <w:rPr>
                <w:rFonts w:eastAsia="MS Mincho"/>
                <w:sz w:val="20"/>
                <w:szCs w:val="20"/>
                <w:lang w:val="fr-FR"/>
              </w:rPr>
              <w:t>d’OVM ;</w:t>
            </w:r>
          </w:p>
          <w:p w14:paraId="131FA8B6" w14:textId="77777777" w:rsidR="00A0039C" w:rsidRPr="00704084" w:rsidRDefault="00A0039C"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t>d) Pourcentage de Parties dispensant une formation sur la surveillance des mouvements transfrontières illicites d</w:t>
            </w:r>
            <w:r w:rsidR="004645B4" w:rsidRPr="00704084">
              <w:rPr>
                <w:rFonts w:eastAsia="MS Mincho"/>
                <w:sz w:val="20"/>
                <w:szCs w:val="20"/>
                <w:lang w:val="fr-FR"/>
              </w:rPr>
              <w:t>’</w:t>
            </w:r>
            <w:r w:rsidRPr="00704084">
              <w:rPr>
                <w:rFonts w:eastAsia="MS Mincho"/>
                <w:sz w:val="20"/>
                <w:szCs w:val="20"/>
                <w:lang w:val="fr-FR"/>
              </w:rPr>
              <w:t>OVM.</w:t>
            </w:r>
          </w:p>
        </w:tc>
        <w:tc>
          <w:tcPr>
            <w:tcW w:w="2835" w:type="dxa"/>
            <w:tcBorders>
              <w:top w:val="single" w:sz="4" w:space="0" w:color="auto"/>
              <w:left w:val="single" w:sz="4" w:space="0" w:color="auto"/>
              <w:bottom w:val="single" w:sz="4" w:space="0" w:color="auto"/>
              <w:right w:val="single" w:sz="4" w:space="0" w:color="auto"/>
            </w:tcBorders>
          </w:tcPr>
          <w:p w14:paraId="131FA8B7" w14:textId="77777777" w:rsidR="00A0039C" w:rsidRPr="00704084" w:rsidRDefault="00A0039C"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Les mouvements transfrontières illicites et non intentionnels d</w:t>
            </w:r>
            <w:r w:rsidR="004645B4" w:rsidRPr="00704084">
              <w:rPr>
                <w:kern w:val="22"/>
                <w:sz w:val="20"/>
                <w:szCs w:val="20"/>
                <w:lang w:val="fr-FR"/>
              </w:rPr>
              <w:t>’</w:t>
            </w:r>
            <w:r w:rsidRPr="00704084">
              <w:rPr>
                <w:kern w:val="22"/>
                <w:sz w:val="20"/>
                <w:szCs w:val="20"/>
                <w:lang w:val="fr-FR"/>
              </w:rPr>
              <w:t>OVM sont empêchés ou réduits au minimum.</w:t>
            </w:r>
          </w:p>
        </w:tc>
      </w:tr>
      <w:tr w:rsidR="00A0039C" w:rsidRPr="00FE36E2" w14:paraId="131FA8C1" w14:textId="77777777" w:rsidTr="00170940">
        <w:trPr>
          <w:jc w:val="center"/>
        </w:trPr>
        <w:tc>
          <w:tcPr>
            <w:tcW w:w="1705" w:type="dxa"/>
            <w:tcBorders>
              <w:top w:val="single" w:sz="4" w:space="0" w:color="auto"/>
              <w:left w:val="single" w:sz="4" w:space="0" w:color="auto"/>
              <w:bottom w:val="single" w:sz="4" w:space="0" w:color="auto"/>
              <w:right w:val="single" w:sz="4" w:space="0" w:color="auto"/>
            </w:tcBorders>
          </w:tcPr>
          <w:p w14:paraId="131FA8B9" w14:textId="77777777" w:rsidR="00A0039C" w:rsidRPr="00704084" w:rsidRDefault="00A0039C" w:rsidP="005C1D59">
            <w:pPr>
              <w:suppressLineNumbers/>
              <w:suppressAutoHyphens/>
              <w:spacing w:before="60" w:after="60"/>
              <w:jc w:val="left"/>
              <w:rPr>
                <w:rFonts w:eastAsia="MS Mincho"/>
                <w:kern w:val="22"/>
                <w:sz w:val="20"/>
                <w:szCs w:val="20"/>
                <w:highlight w:val="yellow"/>
                <w:lang w:val="fr-FR"/>
              </w:rPr>
            </w:pPr>
            <w:r w:rsidRPr="00704084">
              <w:rPr>
                <w:b/>
                <w:bCs/>
                <w:kern w:val="22"/>
                <w:sz w:val="20"/>
                <w:szCs w:val="20"/>
                <w:lang w:val="fr-FR"/>
              </w:rPr>
              <w:lastRenderedPageBreak/>
              <w:t>A.7. Les Parties ont mis en place des mesures pour satisfaire aux exigences de manipulation, de transport, d</w:t>
            </w:r>
            <w:r w:rsidR="004645B4" w:rsidRPr="00704084">
              <w:rPr>
                <w:b/>
                <w:bCs/>
                <w:kern w:val="22"/>
                <w:sz w:val="20"/>
                <w:szCs w:val="20"/>
                <w:lang w:val="fr-FR"/>
              </w:rPr>
              <w:t>’</w:t>
            </w:r>
            <w:r w:rsidRPr="00704084">
              <w:rPr>
                <w:b/>
                <w:bCs/>
                <w:kern w:val="22"/>
                <w:sz w:val="20"/>
                <w:szCs w:val="20"/>
                <w:lang w:val="fr-FR"/>
              </w:rPr>
              <w:t>emballage et d</w:t>
            </w:r>
            <w:r w:rsidR="004645B4" w:rsidRPr="00704084">
              <w:rPr>
                <w:b/>
                <w:bCs/>
                <w:kern w:val="22"/>
                <w:sz w:val="20"/>
                <w:szCs w:val="20"/>
                <w:lang w:val="fr-FR"/>
              </w:rPr>
              <w:t>’</w:t>
            </w:r>
            <w:r w:rsidRPr="00704084">
              <w:rPr>
                <w:b/>
                <w:bCs/>
                <w:kern w:val="22"/>
                <w:sz w:val="20"/>
                <w:szCs w:val="20"/>
                <w:lang w:val="fr-FR"/>
              </w:rPr>
              <w:t>identification des OVM au titre de l</w:t>
            </w:r>
            <w:r w:rsidR="004645B4" w:rsidRPr="00704084">
              <w:rPr>
                <w:b/>
                <w:bCs/>
                <w:kern w:val="22"/>
                <w:sz w:val="20"/>
                <w:szCs w:val="20"/>
                <w:lang w:val="fr-FR"/>
              </w:rPr>
              <w:t>’</w:t>
            </w:r>
            <w:r w:rsidRPr="00704084">
              <w:rPr>
                <w:b/>
                <w:bCs/>
                <w:kern w:val="22"/>
                <w:sz w:val="20"/>
                <w:szCs w:val="20"/>
                <w:lang w:val="fr-FR"/>
              </w:rPr>
              <w:t>article 18 du Protocole.</w:t>
            </w:r>
          </w:p>
        </w:tc>
        <w:tc>
          <w:tcPr>
            <w:tcW w:w="2543" w:type="dxa"/>
            <w:tcBorders>
              <w:top w:val="single" w:sz="4" w:space="0" w:color="auto"/>
              <w:left w:val="single" w:sz="4" w:space="0" w:color="auto"/>
              <w:bottom w:val="single" w:sz="4" w:space="0" w:color="auto"/>
              <w:right w:val="single" w:sz="4" w:space="0" w:color="auto"/>
            </w:tcBorders>
            <w:shd w:val="clear" w:color="auto" w:fill="auto"/>
            <w:vAlign w:val="center"/>
          </w:tcPr>
          <w:p w14:paraId="131FA8BA" w14:textId="77777777" w:rsidR="00A0039C" w:rsidRPr="00704084" w:rsidRDefault="00A0039C"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t>1</w:t>
            </w:r>
            <w:r w:rsidRPr="00704084">
              <w:rPr>
                <w:rFonts w:eastAsia="MS Mincho"/>
                <w:kern w:val="22"/>
                <w:sz w:val="20"/>
                <w:szCs w:val="20"/>
                <w:lang w:val="fr-FR"/>
              </w:rPr>
              <w:t xml:space="preserve">) </w:t>
            </w:r>
            <w:r w:rsidRPr="00704084">
              <w:rPr>
                <w:kern w:val="22"/>
                <w:sz w:val="20"/>
                <w:szCs w:val="20"/>
                <w:lang w:val="fr-FR"/>
              </w:rPr>
              <w:t>Mise en place de systèmes nationaux fonctionnels pour la manipulation, le transport, l</w:t>
            </w:r>
            <w:r w:rsidR="004645B4" w:rsidRPr="00704084">
              <w:rPr>
                <w:kern w:val="22"/>
                <w:sz w:val="20"/>
                <w:szCs w:val="20"/>
                <w:lang w:val="fr-FR"/>
              </w:rPr>
              <w:t>’</w:t>
            </w:r>
            <w:r w:rsidRPr="00704084">
              <w:rPr>
                <w:kern w:val="22"/>
                <w:sz w:val="20"/>
                <w:szCs w:val="20"/>
                <w:lang w:val="fr-FR"/>
              </w:rPr>
              <w:t>emballage et l</w:t>
            </w:r>
            <w:r w:rsidR="004645B4" w:rsidRPr="00704084">
              <w:rPr>
                <w:kern w:val="22"/>
                <w:sz w:val="20"/>
                <w:szCs w:val="20"/>
                <w:lang w:val="fr-FR"/>
              </w:rPr>
              <w:t>’</w:t>
            </w:r>
            <w:r w:rsidRPr="00704084">
              <w:rPr>
                <w:kern w:val="22"/>
                <w:sz w:val="20"/>
                <w:szCs w:val="20"/>
                <w:lang w:val="fr-FR"/>
              </w:rPr>
              <w:t>identification, y compris en ce qui concerne la documentation</w:t>
            </w:r>
            <w:r w:rsidRPr="00704084">
              <w:rPr>
                <w:rFonts w:eastAsia="MS Mincho"/>
                <w:kern w:val="22"/>
                <w:sz w:val="20"/>
                <w:szCs w:val="20"/>
                <w:lang w:val="fr-FR"/>
              </w:rPr>
              <w:t>.</w:t>
            </w:r>
          </w:p>
          <w:p w14:paraId="131FA8BB" w14:textId="77777777" w:rsidR="00A0039C" w:rsidRPr="00704084" w:rsidRDefault="00A0039C" w:rsidP="005C1D59">
            <w:pPr>
              <w:suppressLineNumbers/>
              <w:suppressAutoHyphens/>
              <w:spacing w:before="60" w:after="60"/>
              <w:jc w:val="left"/>
              <w:rPr>
                <w:rFonts w:eastAsia="MS Mincho"/>
                <w:kern w:val="22"/>
                <w:sz w:val="20"/>
                <w:szCs w:val="20"/>
                <w:lang w:val="fr-FR"/>
              </w:rPr>
            </w:pPr>
          </w:p>
        </w:tc>
        <w:tc>
          <w:tcPr>
            <w:tcW w:w="3118" w:type="dxa"/>
            <w:tcBorders>
              <w:top w:val="single" w:sz="4" w:space="0" w:color="auto"/>
              <w:left w:val="single" w:sz="4" w:space="0" w:color="auto"/>
              <w:bottom w:val="single" w:sz="4" w:space="0" w:color="auto"/>
              <w:right w:val="single" w:sz="4" w:space="0" w:color="auto"/>
            </w:tcBorders>
            <w:shd w:val="clear" w:color="auto" w:fill="auto"/>
            <w:vAlign w:val="center"/>
          </w:tcPr>
          <w:p w14:paraId="131FA8BC" w14:textId="77777777" w:rsidR="00A0039C" w:rsidRPr="00704084" w:rsidRDefault="00A0039C"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i) Dispenser une formation aux autorités nationales compétentes concernées en matière de manipulation, transport, emballage et identification des OVM.</w:t>
            </w:r>
          </w:p>
          <w:p w14:paraId="131FA8BD" w14:textId="77777777" w:rsidR="00A0039C" w:rsidRPr="00704084" w:rsidRDefault="00A0039C" w:rsidP="005C1D59">
            <w:pPr>
              <w:suppressLineNumbers/>
              <w:suppressAutoHyphens/>
              <w:spacing w:before="60" w:after="60"/>
              <w:jc w:val="left"/>
              <w:rPr>
                <w:rFonts w:eastAsia="MS Mincho"/>
                <w:kern w:val="22"/>
                <w:sz w:val="20"/>
                <w:szCs w:val="20"/>
                <w:lang w:val="fr-FR"/>
              </w:rPr>
            </w:pPr>
          </w:p>
        </w:tc>
        <w:tc>
          <w:tcPr>
            <w:tcW w:w="3261" w:type="dxa"/>
            <w:tcBorders>
              <w:top w:val="single" w:sz="4" w:space="0" w:color="auto"/>
              <w:left w:val="single" w:sz="4" w:space="0" w:color="auto"/>
              <w:bottom w:val="single" w:sz="4" w:space="0" w:color="auto"/>
              <w:right w:val="single" w:sz="4" w:space="0" w:color="auto"/>
            </w:tcBorders>
          </w:tcPr>
          <w:p w14:paraId="131FA8BE" w14:textId="02E7DF47" w:rsidR="00A0039C" w:rsidRPr="00704084" w:rsidRDefault="00A0039C"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t xml:space="preserve">a) Pourcentage de Parties ayant le personnel habilité en matière de vérification de la documentation accompagnant les envois </w:t>
            </w:r>
            <w:r w:rsidR="00A94572" w:rsidRPr="00704084">
              <w:rPr>
                <w:rFonts w:eastAsia="MS Mincho"/>
                <w:sz w:val="20"/>
                <w:szCs w:val="20"/>
                <w:lang w:val="fr-FR"/>
              </w:rPr>
              <w:t>d’OVM ;</w:t>
            </w:r>
          </w:p>
          <w:p w14:paraId="131FA8BF" w14:textId="77777777" w:rsidR="00A0039C" w:rsidRPr="00704084" w:rsidRDefault="00A0039C" w:rsidP="00A1656C">
            <w:pPr>
              <w:suppressLineNumbers/>
              <w:suppressAutoHyphens/>
              <w:spacing w:before="60" w:after="60"/>
              <w:jc w:val="left"/>
              <w:rPr>
                <w:rFonts w:eastAsia="MS Mincho"/>
                <w:kern w:val="22"/>
                <w:sz w:val="20"/>
                <w:szCs w:val="20"/>
                <w:highlight w:val="yellow"/>
                <w:lang w:val="fr-FR"/>
              </w:rPr>
            </w:pPr>
            <w:r w:rsidRPr="00704084">
              <w:rPr>
                <w:rFonts w:eastAsia="MS Mincho"/>
                <w:sz w:val="20"/>
                <w:szCs w:val="20"/>
                <w:lang w:val="fr-FR"/>
              </w:rPr>
              <w:t>b</w:t>
            </w:r>
            <w:r w:rsidR="00A1656C" w:rsidRPr="00704084">
              <w:rPr>
                <w:rFonts w:eastAsia="MS Mincho"/>
                <w:sz w:val="20"/>
                <w:szCs w:val="20"/>
                <w:lang w:val="fr-FR"/>
              </w:rPr>
              <w:t xml:space="preserve">) Pourcentage de Parties ayant </w:t>
            </w:r>
            <w:r w:rsidRPr="00704084">
              <w:rPr>
                <w:rFonts w:eastAsia="MS Mincho"/>
                <w:sz w:val="20"/>
                <w:szCs w:val="20"/>
                <w:lang w:val="fr-FR"/>
              </w:rPr>
              <w:t>été formées</w:t>
            </w:r>
            <w:r w:rsidR="00A1656C" w:rsidRPr="00704084">
              <w:rPr>
                <w:rFonts w:eastAsia="MS Mincho"/>
                <w:sz w:val="20"/>
                <w:szCs w:val="20"/>
                <w:lang w:val="fr-FR"/>
              </w:rPr>
              <w:t xml:space="preserve"> </w:t>
            </w:r>
            <w:r w:rsidRPr="00704084">
              <w:rPr>
                <w:rFonts w:eastAsia="MS Mincho"/>
                <w:sz w:val="20"/>
                <w:szCs w:val="20"/>
                <w:lang w:val="fr-FR"/>
              </w:rPr>
              <w:t xml:space="preserve">en matière de manipulation, transport, </w:t>
            </w:r>
            <w:r w:rsidR="00A1656C" w:rsidRPr="00704084">
              <w:rPr>
                <w:rFonts w:eastAsia="MS Mincho"/>
                <w:sz w:val="20"/>
                <w:szCs w:val="20"/>
                <w:lang w:val="fr-FR"/>
              </w:rPr>
              <w:t xml:space="preserve">emballage et </w:t>
            </w:r>
            <w:r w:rsidRPr="00704084">
              <w:rPr>
                <w:rFonts w:eastAsia="MS Mincho"/>
                <w:sz w:val="20"/>
                <w:szCs w:val="20"/>
                <w:lang w:val="fr-FR"/>
              </w:rPr>
              <w:t>identification des OVM.</w:t>
            </w:r>
          </w:p>
        </w:tc>
        <w:tc>
          <w:tcPr>
            <w:tcW w:w="2835" w:type="dxa"/>
            <w:tcBorders>
              <w:top w:val="single" w:sz="4" w:space="0" w:color="auto"/>
              <w:left w:val="single" w:sz="4" w:space="0" w:color="auto"/>
              <w:bottom w:val="single" w:sz="4" w:space="0" w:color="auto"/>
              <w:right w:val="single" w:sz="4" w:space="0" w:color="auto"/>
            </w:tcBorders>
          </w:tcPr>
          <w:p w14:paraId="131FA8C0" w14:textId="77777777" w:rsidR="00A0039C" w:rsidRPr="00704084" w:rsidRDefault="00A0039C"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Grâce à une manipulation, un transport, un emballage et une identification appropriés des OVM, les Parties sont en mesure de gérer en toute sécurité les mouvements transfrontières intentionnels d</w:t>
            </w:r>
            <w:r w:rsidR="004645B4" w:rsidRPr="00704084">
              <w:rPr>
                <w:kern w:val="22"/>
                <w:sz w:val="20"/>
                <w:szCs w:val="20"/>
                <w:lang w:val="fr-FR"/>
              </w:rPr>
              <w:t>’</w:t>
            </w:r>
            <w:r w:rsidRPr="00704084">
              <w:rPr>
                <w:kern w:val="22"/>
                <w:sz w:val="20"/>
                <w:szCs w:val="20"/>
                <w:lang w:val="fr-FR"/>
              </w:rPr>
              <w:t>OVM.</w:t>
            </w:r>
          </w:p>
        </w:tc>
      </w:tr>
      <w:tr w:rsidR="00B22630" w:rsidRPr="00FE36E2" w14:paraId="131FA8D0" w14:textId="77777777" w:rsidTr="00E73878">
        <w:trPr>
          <w:jc w:val="center"/>
        </w:trPr>
        <w:tc>
          <w:tcPr>
            <w:tcW w:w="1705" w:type="dxa"/>
            <w:tcBorders>
              <w:top w:val="single" w:sz="4" w:space="0" w:color="auto"/>
              <w:left w:val="single" w:sz="4" w:space="0" w:color="auto"/>
              <w:bottom w:val="single" w:sz="4" w:space="0" w:color="auto"/>
              <w:right w:val="single" w:sz="4" w:space="0" w:color="auto"/>
            </w:tcBorders>
          </w:tcPr>
          <w:p w14:paraId="131FA8C2" w14:textId="77777777" w:rsidR="00B22630" w:rsidRPr="00704084" w:rsidRDefault="00B22630" w:rsidP="005C1D59">
            <w:pPr>
              <w:suppressLineNumbers/>
              <w:suppressAutoHyphens/>
              <w:spacing w:before="60" w:after="60"/>
              <w:jc w:val="left"/>
              <w:rPr>
                <w:rFonts w:eastAsia="MS Mincho"/>
                <w:kern w:val="22"/>
                <w:sz w:val="20"/>
                <w:szCs w:val="20"/>
                <w:lang w:val="fr-FR"/>
              </w:rPr>
            </w:pPr>
            <w:r w:rsidRPr="00704084">
              <w:rPr>
                <w:b/>
                <w:bCs/>
                <w:kern w:val="22"/>
                <w:sz w:val="20"/>
                <w:szCs w:val="20"/>
                <w:lang w:val="fr-FR"/>
              </w:rPr>
              <w:t>A.8. Les Parties sont en mesure de détecter et d</w:t>
            </w:r>
            <w:r w:rsidR="004645B4" w:rsidRPr="00704084">
              <w:rPr>
                <w:b/>
                <w:bCs/>
                <w:kern w:val="22"/>
                <w:sz w:val="20"/>
                <w:szCs w:val="20"/>
                <w:lang w:val="fr-FR"/>
              </w:rPr>
              <w:t>’</w:t>
            </w:r>
            <w:r w:rsidRPr="00704084">
              <w:rPr>
                <w:b/>
                <w:bCs/>
                <w:kern w:val="22"/>
                <w:sz w:val="20"/>
                <w:szCs w:val="20"/>
                <w:lang w:val="fr-FR"/>
              </w:rPr>
              <w:t>identifier les OVM.</w:t>
            </w:r>
          </w:p>
        </w:tc>
        <w:tc>
          <w:tcPr>
            <w:tcW w:w="2543" w:type="dxa"/>
            <w:tcBorders>
              <w:top w:val="single" w:sz="4" w:space="0" w:color="auto"/>
              <w:left w:val="single" w:sz="4" w:space="0" w:color="auto"/>
              <w:bottom w:val="single" w:sz="4" w:space="0" w:color="auto"/>
              <w:right w:val="single" w:sz="4" w:space="0" w:color="auto"/>
            </w:tcBorders>
            <w:shd w:val="clear" w:color="auto" w:fill="auto"/>
            <w:vAlign w:val="center"/>
          </w:tcPr>
          <w:p w14:paraId="131FA8C3" w14:textId="1A359772" w:rsidR="00B22630" w:rsidRPr="00704084" w:rsidRDefault="00B22630" w:rsidP="005C1D59">
            <w:pPr>
              <w:jc w:val="left"/>
              <w:rPr>
                <w:rFonts w:eastAsia="MS Mincho"/>
                <w:kern w:val="22"/>
                <w:sz w:val="20"/>
                <w:szCs w:val="20"/>
                <w:lang w:val="fr-FR"/>
              </w:rPr>
            </w:pPr>
            <w:r w:rsidRPr="00704084">
              <w:rPr>
                <w:kern w:val="22"/>
                <w:sz w:val="20"/>
                <w:szCs w:val="20"/>
                <w:lang w:val="fr-FR"/>
              </w:rPr>
              <w:t>1) Élaboration, si besoin, et accès au matériel ressource, aux procédures et aux informations sur l</w:t>
            </w:r>
            <w:r w:rsidR="004645B4" w:rsidRPr="00704084">
              <w:rPr>
                <w:kern w:val="22"/>
                <w:sz w:val="20"/>
                <w:szCs w:val="20"/>
                <w:lang w:val="fr-FR"/>
              </w:rPr>
              <w:t>’</w:t>
            </w:r>
            <w:r w:rsidRPr="00704084">
              <w:rPr>
                <w:kern w:val="22"/>
                <w:sz w:val="20"/>
                <w:szCs w:val="20"/>
                <w:lang w:val="fr-FR"/>
              </w:rPr>
              <w:t>échantillonnage, la détection et l</w:t>
            </w:r>
            <w:r w:rsidR="004645B4" w:rsidRPr="00704084">
              <w:rPr>
                <w:kern w:val="22"/>
                <w:sz w:val="20"/>
                <w:szCs w:val="20"/>
                <w:lang w:val="fr-FR"/>
              </w:rPr>
              <w:t>’</w:t>
            </w:r>
            <w:r w:rsidRPr="00704084">
              <w:rPr>
                <w:kern w:val="22"/>
                <w:sz w:val="20"/>
                <w:szCs w:val="20"/>
                <w:lang w:val="fr-FR"/>
              </w:rPr>
              <w:t xml:space="preserve">identification des </w:t>
            </w:r>
            <w:r w:rsidR="00A94572" w:rsidRPr="00704084">
              <w:rPr>
                <w:kern w:val="22"/>
                <w:sz w:val="20"/>
                <w:szCs w:val="20"/>
                <w:lang w:val="fr-FR"/>
              </w:rPr>
              <w:t>OVM ;</w:t>
            </w:r>
            <w:r w:rsidRPr="00704084">
              <w:rPr>
                <w:kern w:val="22"/>
                <w:sz w:val="20"/>
                <w:szCs w:val="20"/>
                <w:lang w:val="fr-FR"/>
              </w:rPr>
              <w:t xml:space="preserve"> </w:t>
            </w:r>
          </w:p>
          <w:p w14:paraId="131FA8C4" w14:textId="0BBD33C6" w:rsidR="00B22630" w:rsidRPr="00704084" w:rsidRDefault="00B22630" w:rsidP="005C1D59">
            <w:pPr>
              <w:jc w:val="left"/>
              <w:rPr>
                <w:rFonts w:eastAsia="MS Mincho"/>
                <w:kern w:val="22"/>
                <w:sz w:val="20"/>
                <w:szCs w:val="20"/>
                <w:lang w:val="fr-FR"/>
              </w:rPr>
            </w:pPr>
            <w:r w:rsidRPr="00704084">
              <w:rPr>
                <w:kern w:val="22"/>
                <w:sz w:val="20"/>
                <w:szCs w:val="20"/>
                <w:lang w:val="fr-FR"/>
              </w:rPr>
              <w:t>2) Renforcement des capacités des fonctionnaires et du personnel de laboratoire en matière d</w:t>
            </w:r>
            <w:r w:rsidR="004645B4" w:rsidRPr="00704084">
              <w:rPr>
                <w:kern w:val="22"/>
                <w:sz w:val="20"/>
                <w:szCs w:val="20"/>
                <w:lang w:val="fr-FR"/>
              </w:rPr>
              <w:t>’</w:t>
            </w:r>
            <w:r w:rsidRPr="00704084">
              <w:rPr>
                <w:kern w:val="22"/>
                <w:sz w:val="20"/>
                <w:szCs w:val="20"/>
                <w:lang w:val="fr-FR"/>
              </w:rPr>
              <w:t>échantillonnage, de détection et d</w:t>
            </w:r>
            <w:r w:rsidR="004645B4" w:rsidRPr="00704084">
              <w:rPr>
                <w:kern w:val="22"/>
                <w:sz w:val="20"/>
                <w:szCs w:val="20"/>
                <w:lang w:val="fr-FR"/>
              </w:rPr>
              <w:t>’</w:t>
            </w:r>
            <w:r w:rsidRPr="00704084">
              <w:rPr>
                <w:kern w:val="22"/>
                <w:sz w:val="20"/>
                <w:szCs w:val="20"/>
                <w:lang w:val="fr-FR"/>
              </w:rPr>
              <w:t xml:space="preserve">identification des </w:t>
            </w:r>
            <w:r w:rsidR="00A94572" w:rsidRPr="00704084">
              <w:rPr>
                <w:kern w:val="22"/>
                <w:sz w:val="20"/>
                <w:szCs w:val="20"/>
                <w:lang w:val="fr-FR"/>
              </w:rPr>
              <w:t>OVM ;</w:t>
            </w:r>
          </w:p>
          <w:p w14:paraId="131FA8C5" w14:textId="70E6924B" w:rsidR="00B22630" w:rsidRPr="00704084" w:rsidRDefault="00B22630" w:rsidP="005C1D59">
            <w:pPr>
              <w:jc w:val="left"/>
              <w:rPr>
                <w:rFonts w:eastAsia="MS Mincho"/>
                <w:kern w:val="22"/>
                <w:sz w:val="20"/>
                <w:szCs w:val="20"/>
                <w:lang w:val="fr-FR"/>
              </w:rPr>
            </w:pPr>
            <w:r w:rsidRPr="00704084">
              <w:rPr>
                <w:kern w:val="22"/>
                <w:sz w:val="20"/>
                <w:szCs w:val="20"/>
                <w:lang w:val="fr-FR"/>
              </w:rPr>
              <w:t>3) Accès à l</w:t>
            </w:r>
            <w:r w:rsidR="004645B4" w:rsidRPr="00704084">
              <w:rPr>
                <w:kern w:val="22"/>
                <w:sz w:val="20"/>
                <w:szCs w:val="20"/>
                <w:lang w:val="fr-FR"/>
              </w:rPr>
              <w:t>’</w:t>
            </w:r>
            <w:r w:rsidRPr="00704084">
              <w:rPr>
                <w:kern w:val="22"/>
                <w:sz w:val="20"/>
                <w:szCs w:val="20"/>
                <w:lang w:val="fr-FR"/>
              </w:rPr>
              <w:t>infrastructure technique pour la détection et l</w:t>
            </w:r>
            <w:r w:rsidR="004645B4" w:rsidRPr="00704084">
              <w:rPr>
                <w:kern w:val="22"/>
                <w:sz w:val="20"/>
                <w:szCs w:val="20"/>
                <w:lang w:val="fr-FR"/>
              </w:rPr>
              <w:t>’</w:t>
            </w:r>
            <w:r w:rsidRPr="00704084">
              <w:rPr>
                <w:kern w:val="22"/>
                <w:sz w:val="20"/>
                <w:szCs w:val="20"/>
                <w:lang w:val="fr-FR"/>
              </w:rPr>
              <w:t xml:space="preserve">identification, incluant des matériels de référence </w:t>
            </w:r>
            <w:r w:rsidR="00A94572" w:rsidRPr="00704084">
              <w:rPr>
                <w:kern w:val="22"/>
                <w:sz w:val="20"/>
                <w:szCs w:val="20"/>
                <w:lang w:val="fr-FR"/>
              </w:rPr>
              <w:t>certifiés ;</w:t>
            </w:r>
          </w:p>
          <w:p w14:paraId="131FA8C6" w14:textId="77777777" w:rsidR="00B22630" w:rsidRPr="00704084" w:rsidRDefault="00B22630"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4) Renforcement de la collaboration, notamment par l</w:t>
            </w:r>
            <w:r w:rsidR="004645B4" w:rsidRPr="00704084">
              <w:rPr>
                <w:kern w:val="22"/>
                <w:sz w:val="20"/>
                <w:szCs w:val="20"/>
                <w:lang w:val="fr-FR"/>
              </w:rPr>
              <w:t>’</w:t>
            </w:r>
            <w:r w:rsidRPr="00704084">
              <w:rPr>
                <w:kern w:val="22"/>
                <w:sz w:val="20"/>
                <w:szCs w:val="20"/>
                <w:lang w:val="fr-FR"/>
              </w:rPr>
              <w:t>intermédiaire de réseaux de laboratoires</w:t>
            </w:r>
          </w:p>
        </w:tc>
        <w:tc>
          <w:tcPr>
            <w:tcW w:w="3118" w:type="dxa"/>
            <w:tcBorders>
              <w:top w:val="single" w:sz="4" w:space="0" w:color="auto"/>
              <w:left w:val="single" w:sz="4" w:space="0" w:color="auto"/>
              <w:bottom w:val="single" w:sz="4" w:space="0" w:color="auto"/>
              <w:right w:val="single" w:sz="4" w:space="0" w:color="auto"/>
            </w:tcBorders>
            <w:shd w:val="clear" w:color="auto" w:fill="auto"/>
            <w:vAlign w:val="center"/>
          </w:tcPr>
          <w:p w14:paraId="131FA8C7" w14:textId="201B54BD" w:rsidR="00B22630" w:rsidRPr="00704084" w:rsidRDefault="00B22630" w:rsidP="005C1D59">
            <w:pPr>
              <w:jc w:val="left"/>
              <w:rPr>
                <w:rFonts w:eastAsia="MS Mincho"/>
                <w:kern w:val="22"/>
                <w:sz w:val="20"/>
                <w:szCs w:val="20"/>
                <w:lang w:val="fr-FR"/>
              </w:rPr>
            </w:pPr>
            <w:r w:rsidRPr="00704084">
              <w:rPr>
                <w:kern w:val="22"/>
                <w:sz w:val="20"/>
                <w:szCs w:val="20"/>
                <w:lang w:val="fr-FR"/>
              </w:rPr>
              <w:t>i) Assurer une formation sur les méthodologies et les protocoles d</w:t>
            </w:r>
            <w:r w:rsidR="004645B4" w:rsidRPr="00704084">
              <w:rPr>
                <w:kern w:val="22"/>
                <w:sz w:val="20"/>
                <w:szCs w:val="20"/>
                <w:lang w:val="fr-FR"/>
              </w:rPr>
              <w:t>’</w:t>
            </w:r>
            <w:r w:rsidRPr="00704084">
              <w:rPr>
                <w:kern w:val="22"/>
                <w:sz w:val="20"/>
                <w:szCs w:val="20"/>
                <w:lang w:val="fr-FR"/>
              </w:rPr>
              <w:t>échantillonnage, de détection et d</w:t>
            </w:r>
            <w:r w:rsidR="004645B4" w:rsidRPr="00704084">
              <w:rPr>
                <w:kern w:val="22"/>
                <w:sz w:val="20"/>
                <w:szCs w:val="20"/>
                <w:lang w:val="fr-FR"/>
              </w:rPr>
              <w:t>’</w:t>
            </w:r>
            <w:r w:rsidRPr="00704084">
              <w:rPr>
                <w:kern w:val="22"/>
                <w:sz w:val="20"/>
                <w:szCs w:val="20"/>
                <w:lang w:val="fr-FR"/>
              </w:rPr>
              <w:t xml:space="preserve">identification des </w:t>
            </w:r>
            <w:r w:rsidR="00A94572" w:rsidRPr="00704084">
              <w:rPr>
                <w:kern w:val="22"/>
                <w:sz w:val="20"/>
                <w:szCs w:val="20"/>
                <w:lang w:val="fr-FR"/>
              </w:rPr>
              <w:t>OVM ;</w:t>
            </w:r>
          </w:p>
          <w:p w14:paraId="131FA8C8" w14:textId="4BCB348D" w:rsidR="00B22630" w:rsidRPr="00704084" w:rsidRDefault="00B22630" w:rsidP="005C1D59">
            <w:pPr>
              <w:jc w:val="left"/>
              <w:rPr>
                <w:rFonts w:eastAsia="MS Mincho"/>
                <w:kern w:val="22"/>
                <w:sz w:val="20"/>
                <w:szCs w:val="20"/>
                <w:lang w:val="fr-FR"/>
              </w:rPr>
            </w:pPr>
            <w:r w:rsidRPr="00704084">
              <w:rPr>
                <w:kern w:val="22"/>
                <w:sz w:val="20"/>
                <w:szCs w:val="20"/>
                <w:lang w:val="fr-FR"/>
              </w:rPr>
              <w:t>ii) Faciliter l</w:t>
            </w:r>
            <w:r w:rsidR="004645B4" w:rsidRPr="00704084">
              <w:rPr>
                <w:kern w:val="22"/>
                <w:sz w:val="20"/>
                <w:szCs w:val="20"/>
                <w:lang w:val="fr-FR"/>
              </w:rPr>
              <w:t>’</w:t>
            </w:r>
            <w:r w:rsidRPr="00704084">
              <w:rPr>
                <w:kern w:val="22"/>
                <w:sz w:val="20"/>
                <w:szCs w:val="20"/>
                <w:lang w:val="fr-FR"/>
              </w:rPr>
              <w:t>accès et mettre en place des infrastructures de détection et d</w:t>
            </w:r>
            <w:r w:rsidR="004645B4" w:rsidRPr="00704084">
              <w:rPr>
                <w:kern w:val="22"/>
                <w:sz w:val="20"/>
                <w:szCs w:val="20"/>
                <w:lang w:val="fr-FR"/>
              </w:rPr>
              <w:t>’</w:t>
            </w:r>
            <w:r w:rsidRPr="00704084">
              <w:rPr>
                <w:kern w:val="22"/>
                <w:sz w:val="20"/>
                <w:szCs w:val="20"/>
                <w:lang w:val="fr-FR"/>
              </w:rPr>
              <w:t xml:space="preserve">identification des OVM, y compris des laboratoires accrédités, des produits et matériels de référence </w:t>
            </w:r>
            <w:r w:rsidR="00A94572" w:rsidRPr="00704084">
              <w:rPr>
                <w:kern w:val="22"/>
                <w:sz w:val="20"/>
                <w:szCs w:val="20"/>
                <w:lang w:val="fr-FR"/>
              </w:rPr>
              <w:t>certifiés ;</w:t>
            </w:r>
          </w:p>
          <w:p w14:paraId="131FA8C9" w14:textId="77777777" w:rsidR="00B22630" w:rsidRPr="00704084" w:rsidRDefault="00B22630"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iii) Créer, renforcer et maintenir des réseaux de laboratoires pour la détection et l</w:t>
            </w:r>
            <w:r w:rsidR="004645B4" w:rsidRPr="00704084">
              <w:rPr>
                <w:kern w:val="22"/>
                <w:sz w:val="20"/>
                <w:szCs w:val="20"/>
                <w:lang w:val="fr-FR"/>
              </w:rPr>
              <w:t>’</w:t>
            </w:r>
            <w:r w:rsidRPr="00704084">
              <w:rPr>
                <w:kern w:val="22"/>
                <w:sz w:val="20"/>
                <w:szCs w:val="20"/>
                <w:lang w:val="fr-FR"/>
              </w:rPr>
              <w:t>identification des OVM.</w:t>
            </w:r>
          </w:p>
        </w:tc>
        <w:tc>
          <w:tcPr>
            <w:tcW w:w="3261" w:type="dxa"/>
            <w:tcBorders>
              <w:top w:val="single" w:sz="4" w:space="0" w:color="auto"/>
              <w:left w:val="single" w:sz="4" w:space="0" w:color="auto"/>
              <w:bottom w:val="single" w:sz="4" w:space="0" w:color="auto"/>
              <w:right w:val="single" w:sz="4" w:space="0" w:color="auto"/>
            </w:tcBorders>
          </w:tcPr>
          <w:p w14:paraId="131FA8CA" w14:textId="6631B046" w:rsidR="00B22630" w:rsidRPr="00704084" w:rsidRDefault="00B22630"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t>a) Pourcentage de Parties formées aux méthodes et protocoles d</w:t>
            </w:r>
            <w:r w:rsidR="004645B4" w:rsidRPr="00704084">
              <w:rPr>
                <w:rFonts w:eastAsia="MS Mincho"/>
                <w:sz w:val="20"/>
                <w:szCs w:val="20"/>
                <w:lang w:val="fr-FR"/>
              </w:rPr>
              <w:t>’</w:t>
            </w:r>
            <w:r w:rsidRPr="00704084">
              <w:rPr>
                <w:rFonts w:eastAsia="MS Mincho"/>
                <w:sz w:val="20"/>
                <w:szCs w:val="20"/>
                <w:lang w:val="fr-FR"/>
              </w:rPr>
              <w:t>échantillonnage, de détection et d</w:t>
            </w:r>
            <w:r w:rsidR="004645B4" w:rsidRPr="00704084">
              <w:rPr>
                <w:rFonts w:eastAsia="MS Mincho"/>
                <w:sz w:val="20"/>
                <w:szCs w:val="20"/>
                <w:lang w:val="fr-FR"/>
              </w:rPr>
              <w:t>’</w:t>
            </w:r>
            <w:r w:rsidRPr="00704084">
              <w:rPr>
                <w:rFonts w:eastAsia="MS Mincho"/>
                <w:sz w:val="20"/>
                <w:szCs w:val="20"/>
                <w:lang w:val="fr-FR"/>
              </w:rPr>
              <w:t xml:space="preserve">identification des </w:t>
            </w:r>
            <w:r w:rsidR="00A94572" w:rsidRPr="00704084">
              <w:rPr>
                <w:rFonts w:eastAsia="MS Mincho"/>
                <w:sz w:val="20"/>
                <w:szCs w:val="20"/>
                <w:lang w:val="fr-FR"/>
              </w:rPr>
              <w:t>OVM ;</w:t>
            </w:r>
          </w:p>
          <w:p w14:paraId="131FA8CB" w14:textId="6C572A16" w:rsidR="00B22630" w:rsidRPr="00704084" w:rsidRDefault="00B22630"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b) Pourcentage de Parties ayant accès à des infrastructures d</w:t>
            </w:r>
            <w:r w:rsidR="004645B4" w:rsidRPr="00704084">
              <w:rPr>
                <w:rFonts w:eastAsia="MS Mincho"/>
                <w:kern w:val="22"/>
                <w:sz w:val="20"/>
                <w:szCs w:val="20"/>
                <w:lang w:val="fr-FR"/>
              </w:rPr>
              <w:t>’</w:t>
            </w:r>
            <w:r w:rsidRPr="00704084">
              <w:rPr>
                <w:rFonts w:eastAsia="MS Mincho"/>
                <w:kern w:val="22"/>
                <w:sz w:val="20"/>
                <w:szCs w:val="20"/>
                <w:lang w:val="fr-FR"/>
              </w:rPr>
              <w:t>échantillonnage, de détection et d</w:t>
            </w:r>
            <w:r w:rsidR="004645B4" w:rsidRPr="00704084">
              <w:rPr>
                <w:rFonts w:eastAsia="MS Mincho"/>
                <w:kern w:val="22"/>
                <w:sz w:val="20"/>
                <w:szCs w:val="20"/>
                <w:lang w:val="fr-FR"/>
              </w:rPr>
              <w:t>’</w:t>
            </w:r>
            <w:r w:rsidRPr="00704084">
              <w:rPr>
                <w:rFonts w:eastAsia="MS Mincho"/>
                <w:kern w:val="22"/>
                <w:sz w:val="20"/>
                <w:szCs w:val="20"/>
                <w:lang w:val="fr-FR"/>
              </w:rPr>
              <w:t xml:space="preserve">identification des </w:t>
            </w:r>
            <w:r w:rsidR="00A94572" w:rsidRPr="00704084">
              <w:rPr>
                <w:rFonts w:eastAsia="MS Mincho"/>
                <w:kern w:val="22"/>
                <w:sz w:val="20"/>
                <w:szCs w:val="20"/>
                <w:lang w:val="fr-FR"/>
              </w:rPr>
              <w:t>OVM ;</w:t>
            </w:r>
          </w:p>
          <w:p w14:paraId="131FA8CC" w14:textId="2FF1A9BD" w:rsidR="00B22630" w:rsidRPr="00704084" w:rsidRDefault="00B22630"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 xml:space="preserve">c) Pourcentage de Parties ayant mis en place des laboratoires </w:t>
            </w:r>
            <w:r w:rsidR="00A94572" w:rsidRPr="00704084">
              <w:rPr>
                <w:rFonts w:eastAsia="MS Mincho"/>
                <w:kern w:val="22"/>
                <w:sz w:val="20"/>
                <w:szCs w:val="20"/>
                <w:lang w:val="fr-FR"/>
              </w:rPr>
              <w:t>accrédités ;</w:t>
            </w:r>
          </w:p>
          <w:p w14:paraId="131FA8CD" w14:textId="77777777" w:rsidR="00B22630" w:rsidRPr="00704084" w:rsidRDefault="00B22630"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t>d) Pourcentage de Parties étant membres de réseaux de laboratoires de détection et d</w:t>
            </w:r>
            <w:r w:rsidR="004645B4" w:rsidRPr="00704084">
              <w:rPr>
                <w:rFonts w:eastAsia="MS Mincho"/>
                <w:sz w:val="20"/>
                <w:szCs w:val="20"/>
                <w:lang w:val="fr-FR"/>
              </w:rPr>
              <w:t>’</w:t>
            </w:r>
            <w:r w:rsidRPr="00704084">
              <w:rPr>
                <w:rFonts w:eastAsia="MS Mincho"/>
                <w:sz w:val="20"/>
                <w:szCs w:val="20"/>
                <w:lang w:val="fr-FR"/>
              </w:rPr>
              <w:t>identification des OVM.</w:t>
            </w:r>
          </w:p>
        </w:tc>
        <w:tc>
          <w:tcPr>
            <w:tcW w:w="2835" w:type="dxa"/>
            <w:tcBorders>
              <w:top w:val="single" w:sz="4" w:space="0" w:color="auto"/>
              <w:left w:val="single" w:sz="4" w:space="0" w:color="auto"/>
              <w:bottom w:val="single" w:sz="4" w:space="0" w:color="auto"/>
              <w:right w:val="single" w:sz="4" w:space="0" w:color="auto"/>
            </w:tcBorders>
          </w:tcPr>
          <w:p w14:paraId="131FA8CE" w14:textId="57246D09" w:rsidR="00B22630" w:rsidRPr="00704084" w:rsidRDefault="00B22630" w:rsidP="005C1D59">
            <w:pPr>
              <w:suppressLineNumbers/>
              <w:suppressAutoHyphens/>
              <w:spacing w:before="60" w:after="60"/>
              <w:jc w:val="left"/>
              <w:rPr>
                <w:kern w:val="22"/>
                <w:sz w:val="20"/>
                <w:szCs w:val="20"/>
                <w:lang w:val="fr-FR"/>
              </w:rPr>
            </w:pPr>
            <w:r w:rsidRPr="00704084">
              <w:rPr>
                <w:kern w:val="22"/>
                <w:sz w:val="20"/>
                <w:szCs w:val="20"/>
                <w:lang w:val="fr-FR"/>
              </w:rPr>
              <w:t>En détectant les OVM et en les identifiant, les Parties sont en mesure de faire face aux mouvements transfrontières non intentionnels et illicites et de respecter les exigences en matière de manipulation, de transport, d</w:t>
            </w:r>
            <w:r w:rsidR="004645B4" w:rsidRPr="00704084">
              <w:rPr>
                <w:kern w:val="22"/>
                <w:sz w:val="20"/>
                <w:szCs w:val="20"/>
                <w:lang w:val="fr-FR"/>
              </w:rPr>
              <w:t>’</w:t>
            </w:r>
            <w:r w:rsidRPr="00704084">
              <w:rPr>
                <w:kern w:val="22"/>
                <w:sz w:val="20"/>
                <w:szCs w:val="20"/>
                <w:lang w:val="fr-FR"/>
              </w:rPr>
              <w:t>emballage et d</w:t>
            </w:r>
            <w:r w:rsidR="004645B4" w:rsidRPr="00704084">
              <w:rPr>
                <w:kern w:val="22"/>
                <w:sz w:val="20"/>
                <w:szCs w:val="20"/>
                <w:lang w:val="fr-FR"/>
              </w:rPr>
              <w:t>’</w:t>
            </w:r>
            <w:r w:rsidRPr="00704084">
              <w:rPr>
                <w:kern w:val="22"/>
                <w:sz w:val="20"/>
                <w:szCs w:val="20"/>
                <w:lang w:val="fr-FR"/>
              </w:rPr>
              <w:t xml:space="preserve">identification des OVM, conformément au </w:t>
            </w:r>
            <w:r w:rsidR="00A94572" w:rsidRPr="00704084">
              <w:rPr>
                <w:kern w:val="22"/>
                <w:sz w:val="20"/>
                <w:szCs w:val="20"/>
                <w:lang w:val="fr-FR"/>
              </w:rPr>
              <w:t>Protocole ;</w:t>
            </w:r>
          </w:p>
          <w:p w14:paraId="131FA8CF" w14:textId="77777777" w:rsidR="00B22630" w:rsidRPr="00704084" w:rsidRDefault="00B22630"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Le partage d</w:t>
            </w:r>
            <w:r w:rsidR="004645B4" w:rsidRPr="00704084">
              <w:rPr>
                <w:kern w:val="22"/>
                <w:sz w:val="20"/>
                <w:szCs w:val="20"/>
                <w:lang w:val="fr-FR"/>
              </w:rPr>
              <w:t>’</w:t>
            </w:r>
            <w:r w:rsidRPr="00704084">
              <w:rPr>
                <w:kern w:val="22"/>
                <w:sz w:val="20"/>
                <w:szCs w:val="20"/>
                <w:lang w:val="fr-FR"/>
              </w:rPr>
              <w:t>informations et de programmes d</w:t>
            </w:r>
            <w:r w:rsidR="004645B4" w:rsidRPr="00704084">
              <w:rPr>
                <w:kern w:val="22"/>
                <w:sz w:val="20"/>
                <w:szCs w:val="20"/>
                <w:lang w:val="fr-FR"/>
              </w:rPr>
              <w:t>’</w:t>
            </w:r>
            <w:r w:rsidRPr="00704084">
              <w:rPr>
                <w:kern w:val="22"/>
                <w:sz w:val="20"/>
                <w:szCs w:val="20"/>
                <w:lang w:val="fr-FR"/>
              </w:rPr>
              <w:t>assurance de la qualité dans les réseaux de laboratoires favorise des résultats d</w:t>
            </w:r>
            <w:r w:rsidR="004645B4" w:rsidRPr="00704084">
              <w:rPr>
                <w:kern w:val="22"/>
                <w:sz w:val="20"/>
                <w:szCs w:val="20"/>
                <w:lang w:val="fr-FR"/>
              </w:rPr>
              <w:t>’</w:t>
            </w:r>
            <w:r w:rsidRPr="00704084">
              <w:rPr>
                <w:kern w:val="22"/>
                <w:sz w:val="20"/>
                <w:szCs w:val="20"/>
                <w:lang w:val="fr-FR"/>
              </w:rPr>
              <w:t>analyse précis, robustes et fiables et des procédures efficaces.</w:t>
            </w:r>
          </w:p>
        </w:tc>
      </w:tr>
      <w:tr w:rsidR="00B22630" w:rsidRPr="00FE36E2" w14:paraId="131FA8DD" w14:textId="77777777" w:rsidTr="00BB18BE">
        <w:trPr>
          <w:trHeight w:val="752"/>
          <w:jc w:val="center"/>
        </w:trPr>
        <w:tc>
          <w:tcPr>
            <w:tcW w:w="1705" w:type="dxa"/>
            <w:tcBorders>
              <w:bottom w:val="single" w:sz="4" w:space="0" w:color="auto"/>
            </w:tcBorders>
          </w:tcPr>
          <w:p w14:paraId="131FA8D1" w14:textId="77777777" w:rsidR="00B22630" w:rsidRPr="00704084" w:rsidRDefault="00B22630" w:rsidP="005C1D59">
            <w:pPr>
              <w:suppressLineNumbers/>
              <w:suppressAutoHyphens/>
              <w:spacing w:before="60" w:after="60"/>
              <w:jc w:val="left"/>
              <w:rPr>
                <w:rFonts w:eastAsia="MS Mincho"/>
                <w:kern w:val="22"/>
                <w:sz w:val="20"/>
                <w:szCs w:val="20"/>
                <w:lang w:val="fr-FR"/>
              </w:rPr>
            </w:pPr>
            <w:r w:rsidRPr="00704084">
              <w:rPr>
                <w:b/>
                <w:bCs/>
                <w:kern w:val="22"/>
                <w:sz w:val="20"/>
                <w:szCs w:val="20"/>
                <w:lang w:val="fr-FR"/>
              </w:rPr>
              <w:lastRenderedPageBreak/>
              <w:t>A.9. Les Parties qui choisissent de le faire tiennent compte des considérations socio</w:t>
            </w:r>
            <w:r w:rsidR="004645B4" w:rsidRPr="00704084">
              <w:rPr>
                <w:b/>
                <w:bCs/>
                <w:kern w:val="22"/>
                <w:sz w:val="20"/>
                <w:szCs w:val="20"/>
                <w:lang w:val="fr-FR"/>
              </w:rPr>
              <w:noBreakHyphen/>
            </w:r>
            <w:r w:rsidRPr="00704084">
              <w:rPr>
                <w:b/>
                <w:bCs/>
                <w:kern w:val="22"/>
                <w:sz w:val="20"/>
                <w:szCs w:val="20"/>
                <w:lang w:val="fr-FR"/>
              </w:rPr>
              <w:t>économiques lorsqu</w:t>
            </w:r>
            <w:r w:rsidR="004645B4" w:rsidRPr="00704084">
              <w:rPr>
                <w:b/>
                <w:bCs/>
                <w:kern w:val="22"/>
                <w:sz w:val="20"/>
                <w:szCs w:val="20"/>
                <w:lang w:val="fr-FR"/>
              </w:rPr>
              <w:t>’</w:t>
            </w:r>
            <w:r w:rsidRPr="00704084">
              <w:rPr>
                <w:b/>
                <w:bCs/>
                <w:kern w:val="22"/>
                <w:sz w:val="20"/>
                <w:szCs w:val="20"/>
                <w:lang w:val="fr-FR"/>
              </w:rPr>
              <w:t>elles prennent des décisions sur l</w:t>
            </w:r>
            <w:r w:rsidR="004645B4" w:rsidRPr="00704084">
              <w:rPr>
                <w:b/>
                <w:bCs/>
                <w:kern w:val="22"/>
                <w:sz w:val="20"/>
                <w:szCs w:val="20"/>
                <w:lang w:val="fr-FR"/>
              </w:rPr>
              <w:t>’</w:t>
            </w:r>
            <w:r w:rsidRPr="00704084">
              <w:rPr>
                <w:b/>
                <w:bCs/>
                <w:kern w:val="22"/>
                <w:sz w:val="20"/>
                <w:szCs w:val="20"/>
                <w:lang w:val="fr-FR"/>
              </w:rPr>
              <w:t>importation d</w:t>
            </w:r>
            <w:r w:rsidR="004645B4" w:rsidRPr="00704084">
              <w:rPr>
                <w:b/>
                <w:bCs/>
                <w:kern w:val="22"/>
                <w:sz w:val="20"/>
                <w:szCs w:val="20"/>
                <w:lang w:val="fr-FR"/>
              </w:rPr>
              <w:t>’</w:t>
            </w:r>
            <w:r w:rsidRPr="00704084">
              <w:rPr>
                <w:b/>
                <w:bCs/>
                <w:kern w:val="22"/>
                <w:sz w:val="20"/>
                <w:szCs w:val="20"/>
                <w:lang w:val="fr-FR"/>
              </w:rPr>
              <w:t>OVM et coopèrent en matière de recherche et d</w:t>
            </w:r>
            <w:r w:rsidR="004645B4" w:rsidRPr="00704084">
              <w:rPr>
                <w:b/>
                <w:bCs/>
                <w:kern w:val="22"/>
                <w:sz w:val="20"/>
                <w:szCs w:val="20"/>
                <w:lang w:val="fr-FR"/>
              </w:rPr>
              <w:t>’</w:t>
            </w:r>
            <w:r w:rsidRPr="00704084">
              <w:rPr>
                <w:b/>
                <w:bCs/>
                <w:kern w:val="22"/>
                <w:sz w:val="20"/>
                <w:szCs w:val="20"/>
                <w:lang w:val="fr-FR"/>
              </w:rPr>
              <w:t>échange d</w:t>
            </w:r>
            <w:r w:rsidR="004645B4" w:rsidRPr="00704084">
              <w:rPr>
                <w:b/>
                <w:bCs/>
                <w:kern w:val="22"/>
                <w:sz w:val="20"/>
                <w:szCs w:val="20"/>
                <w:lang w:val="fr-FR"/>
              </w:rPr>
              <w:t>’</w:t>
            </w:r>
            <w:r w:rsidRPr="00704084">
              <w:rPr>
                <w:b/>
                <w:bCs/>
                <w:kern w:val="22"/>
                <w:sz w:val="20"/>
                <w:szCs w:val="20"/>
                <w:lang w:val="fr-FR"/>
              </w:rPr>
              <w:t>informations conformément à l</w:t>
            </w:r>
            <w:r w:rsidR="004645B4" w:rsidRPr="00704084">
              <w:rPr>
                <w:b/>
                <w:bCs/>
                <w:kern w:val="22"/>
                <w:sz w:val="20"/>
                <w:szCs w:val="20"/>
                <w:lang w:val="fr-FR"/>
              </w:rPr>
              <w:t>’</w:t>
            </w:r>
            <w:r w:rsidRPr="00704084">
              <w:rPr>
                <w:b/>
                <w:bCs/>
                <w:kern w:val="22"/>
                <w:sz w:val="20"/>
                <w:szCs w:val="20"/>
                <w:lang w:val="fr-FR"/>
              </w:rPr>
              <w:t>article 26 du Protocole.</w:t>
            </w:r>
          </w:p>
        </w:tc>
        <w:tc>
          <w:tcPr>
            <w:tcW w:w="2543" w:type="dxa"/>
            <w:tcBorders>
              <w:bottom w:val="single" w:sz="4" w:space="0" w:color="auto"/>
            </w:tcBorders>
            <w:shd w:val="clear" w:color="auto" w:fill="auto"/>
          </w:tcPr>
          <w:p w14:paraId="131FA8D2" w14:textId="7DB952F3"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t>1) Renforcement des capacités de prise en compte des considérations socio</w:t>
            </w:r>
            <w:r w:rsidR="004645B4" w:rsidRPr="00704084">
              <w:rPr>
                <w:kern w:val="22"/>
                <w:sz w:val="20"/>
                <w:szCs w:val="20"/>
                <w:lang w:val="fr-FR"/>
              </w:rPr>
              <w:noBreakHyphen/>
            </w:r>
            <w:r w:rsidRPr="00704084">
              <w:rPr>
                <w:kern w:val="22"/>
                <w:sz w:val="20"/>
                <w:szCs w:val="20"/>
                <w:lang w:val="fr-FR"/>
              </w:rPr>
              <w:t>économiques conformément à l</w:t>
            </w:r>
            <w:r w:rsidR="004645B4" w:rsidRPr="00704084">
              <w:rPr>
                <w:kern w:val="22"/>
                <w:sz w:val="20"/>
                <w:szCs w:val="20"/>
                <w:lang w:val="fr-FR"/>
              </w:rPr>
              <w:t>’</w:t>
            </w:r>
            <w:r w:rsidRPr="00704084">
              <w:rPr>
                <w:kern w:val="22"/>
                <w:sz w:val="20"/>
                <w:szCs w:val="20"/>
                <w:lang w:val="fr-FR"/>
              </w:rPr>
              <w:t>article </w:t>
            </w:r>
            <w:r w:rsidR="00A33776" w:rsidRPr="00704084">
              <w:rPr>
                <w:kern w:val="22"/>
                <w:sz w:val="20"/>
                <w:szCs w:val="20"/>
                <w:lang w:val="fr-FR"/>
              </w:rPr>
              <w:t>26</w:t>
            </w:r>
            <w:r w:rsidR="00A33776">
              <w:rPr>
                <w:kern w:val="22"/>
                <w:sz w:val="20"/>
                <w:szCs w:val="20"/>
                <w:lang w:val="fr-FR"/>
              </w:rPr>
              <w:t> </w:t>
            </w:r>
            <w:r w:rsidR="00A33776" w:rsidRPr="00704084">
              <w:rPr>
                <w:kern w:val="22"/>
                <w:sz w:val="20"/>
                <w:szCs w:val="20"/>
                <w:lang w:val="fr-FR"/>
              </w:rPr>
              <w:t>;</w:t>
            </w:r>
          </w:p>
          <w:p w14:paraId="131FA8D3" w14:textId="77777777" w:rsidR="00B22630" w:rsidRPr="00704084" w:rsidRDefault="00B22630"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2) Développement de matériel ressource sur les considérations socio</w:t>
            </w:r>
            <w:r w:rsidR="004645B4" w:rsidRPr="00704084">
              <w:rPr>
                <w:kern w:val="22"/>
                <w:sz w:val="20"/>
                <w:szCs w:val="20"/>
                <w:lang w:val="fr-FR"/>
              </w:rPr>
              <w:noBreakHyphen/>
            </w:r>
            <w:r w:rsidRPr="00704084">
              <w:rPr>
                <w:kern w:val="22"/>
                <w:sz w:val="20"/>
                <w:szCs w:val="20"/>
                <w:lang w:val="fr-FR"/>
              </w:rPr>
              <w:t>économiques.</w:t>
            </w:r>
          </w:p>
        </w:tc>
        <w:tc>
          <w:tcPr>
            <w:tcW w:w="3118" w:type="dxa"/>
            <w:tcBorders>
              <w:bottom w:val="single" w:sz="4" w:space="0" w:color="auto"/>
            </w:tcBorders>
            <w:shd w:val="clear" w:color="auto" w:fill="auto"/>
          </w:tcPr>
          <w:p w14:paraId="131FA8D4" w14:textId="359FB624"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t>i) Dispenser une formation aux autorités nationales compétentes sur la prise en compte des considérations socio</w:t>
            </w:r>
            <w:r w:rsidR="004645B4" w:rsidRPr="00704084">
              <w:rPr>
                <w:kern w:val="22"/>
                <w:sz w:val="20"/>
                <w:szCs w:val="20"/>
                <w:lang w:val="fr-FR"/>
              </w:rPr>
              <w:noBreakHyphen/>
            </w:r>
            <w:r w:rsidRPr="00704084">
              <w:rPr>
                <w:kern w:val="22"/>
                <w:sz w:val="20"/>
                <w:szCs w:val="20"/>
                <w:lang w:val="fr-FR"/>
              </w:rPr>
              <w:t>économiques, conformément à l</w:t>
            </w:r>
            <w:r w:rsidR="004645B4" w:rsidRPr="00704084">
              <w:rPr>
                <w:kern w:val="22"/>
                <w:sz w:val="20"/>
                <w:szCs w:val="20"/>
                <w:lang w:val="fr-FR"/>
              </w:rPr>
              <w:t>’</w:t>
            </w:r>
            <w:r w:rsidRPr="00704084">
              <w:rPr>
                <w:kern w:val="22"/>
                <w:sz w:val="20"/>
                <w:szCs w:val="20"/>
                <w:lang w:val="fr-FR"/>
              </w:rPr>
              <w:t>article </w:t>
            </w:r>
            <w:r w:rsidR="00A94572" w:rsidRPr="00704084">
              <w:rPr>
                <w:kern w:val="22"/>
                <w:sz w:val="20"/>
                <w:szCs w:val="20"/>
                <w:lang w:val="fr-FR"/>
              </w:rPr>
              <w:t>26 ;</w:t>
            </w:r>
          </w:p>
          <w:p w14:paraId="131FA8D5" w14:textId="2B467BAD" w:rsidR="00B22630" w:rsidRPr="00704084" w:rsidRDefault="00B22630" w:rsidP="005C1D59">
            <w:pPr>
              <w:jc w:val="left"/>
              <w:rPr>
                <w:rFonts w:eastAsia="MS Mincho"/>
                <w:kern w:val="22"/>
                <w:sz w:val="20"/>
                <w:szCs w:val="20"/>
                <w:lang w:val="fr-FR"/>
              </w:rPr>
            </w:pPr>
            <w:r w:rsidRPr="00704084">
              <w:rPr>
                <w:kern w:val="22"/>
                <w:sz w:val="20"/>
                <w:szCs w:val="20"/>
                <w:lang w:val="fr-FR"/>
              </w:rPr>
              <w:t>ii) Élaborer, si besoin, mettre à jour et diffuser du matériel de formation sur les considérations socio</w:t>
            </w:r>
            <w:r w:rsidR="004645B4" w:rsidRPr="00704084">
              <w:rPr>
                <w:kern w:val="22"/>
                <w:sz w:val="20"/>
                <w:szCs w:val="20"/>
                <w:lang w:val="fr-FR"/>
              </w:rPr>
              <w:noBreakHyphen/>
            </w:r>
            <w:r w:rsidR="00A94572" w:rsidRPr="00704084">
              <w:rPr>
                <w:kern w:val="22"/>
                <w:sz w:val="20"/>
                <w:szCs w:val="20"/>
                <w:lang w:val="fr-FR"/>
              </w:rPr>
              <w:t>économiques ;</w:t>
            </w:r>
          </w:p>
          <w:p w14:paraId="131FA8D6" w14:textId="1C105695" w:rsidR="00B22630" w:rsidRPr="00704084" w:rsidRDefault="00B22630" w:rsidP="005C1D59">
            <w:pPr>
              <w:suppressLineNumbers/>
              <w:suppressAutoHyphens/>
              <w:spacing w:before="60" w:after="60"/>
              <w:jc w:val="left"/>
              <w:rPr>
                <w:kern w:val="22"/>
                <w:sz w:val="20"/>
                <w:szCs w:val="20"/>
                <w:lang w:val="fr-FR"/>
              </w:rPr>
            </w:pPr>
            <w:r w:rsidRPr="00704084">
              <w:rPr>
                <w:kern w:val="22"/>
                <w:sz w:val="20"/>
                <w:szCs w:val="20"/>
                <w:lang w:val="fr-FR"/>
              </w:rPr>
              <w:t>iii) Partager les expériences et les approches pour la prise en compte des considérations socio</w:t>
            </w:r>
            <w:r w:rsidR="004645B4" w:rsidRPr="00704084">
              <w:rPr>
                <w:kern w:val="22"/>
                <w:sz w:val="20"/>
                <w:szCs w:val="20"/>
                <w:lang w:val="fr-FR"/>
              </w:rPr>
              <w:noBreakHyphen/>
            </w:r>
            <w:r w:rsidR="00A94572" w:rsidRPr="00704084">
              <w:rPr>
                <w:kern w:val="22"/>
                <w:sz w:val="20"/>
                <w:szCs w:val="20"/>
                <w:lang w:val="fr-FR"/>
              </w:rPr>
              <w:t>économiques ;</w:t>
            </w:r>
          </w:p>
          <w:p w14:paraId="131FA8D7" w14:textId="246FB089" w:rsidR="00B57CE3" w:rsidRPr="00704084" w:rsidRDefault="00B57CE3" w:rsidP="00B57CE3">
            <w:pPr>
              <w:suppressLineNumbers/>
              <w:suppressAutoHyphens/>
              <w:spacing w:before="60" w:after="60"/>
              <w:jc w:val="left"/>
              <w:rPr>
                <w:kern w:val="22"/>
                <w:sz w:val="20"/>
                <w:szCs w:val="20"/>
                <w:lang w:val="fr-FR"/>
              </w:rPr>
            </w:pPr>
            <w:r w:rsidRPr="00704084">
              <w:rPr>
                <w:kern w:val="22"/>
                <w:sz w:val="20"/>
                <w:szCs w:val="20"/>
                <w:lang w:val="fr-FR"/>
              </w:rPr>
              <w:t>iv) Établir des collaborations en matière de recherche et d</w:t>
            </w:r>
            <w:r w:rsidR="004645B4" w:rsidRPr="00704084">
              <w:rPr>
                <w:kern w:val="22"/>
                <w:sz w:val="20"/>
                <w:szCs w:val="20"/>
                <w:lang w:val="fr-FR"/>
              </w:rPr>
              <w:t>’</w:t>
            </w:r>
            <w:r w:rsidRPr="00704084">
              <w:rPr>
                <w:kern w:val="22"/>
                <w:sz w:val="20"/>
                <w:szCs w:val="20"/>
                <w:lang w:val="fr-FR"/>
              </w:rPr>
              <w:t>échange d</w:t>
            </w:r>
            <w:r w:rsidR="004645B4" w:rsidRPr="00704084">
              <w:rPr>
                <w:kern w:val="22"/>
                <w:sz w:val="20"/>
                <w:szCs w:val="20"/>
                <w:lang w:val="fr-FR"/>
              </w:rPr>
              <w:t>’</w:t>
            </w:r>
            <w:r w:rsidRPr="00704084">
              <w:rPr>
                <w:kern w:val="22"/>
                <w:sz w:val="20"/>
                <w:szCs w:val="20"/>
                <w:lang w:val="fr-FR"/>
              </w:rPr>
              <w:t xml:space="preserve">informations sur toutes </w:t>
            </w:r>
            <w:r w:rsidR="00A94572" w:rsidRPr="00704084">
              <w:rPr>
                <w:kern w:val="22"/>
                <w:sz w:val="20"/>
                <w:szCs w:val="20"/>
                <w:lang w:val="fr-FR"/>
              </w:rPr>
              <w:t>les considérations socio</w:t>
            </w:r>
            <w:r w:rsidR="00A94572">
              <w:rPr>
                <w:kern w:val="22"/>
                <w:sz w:val="20"/>
                <w:szCs w:val="20"/>
                <w:lang w:val="fr-FR"/>
              </w:rPr>
              <w:t>-</w:t>
            </w:r>
            <w:r w:rsidR="00A94572" w:rsidRPr="00704084">
              <w:rPr>
                <w:kern w:val="22"/>
                <w:sz w:val="20"/>
                <w:szCs w:val="20"/>
                <w:lang w:val="fr-FR"/>
              </w:rPr>
              <w:t>économiques</w:t>
            </w:r>
            <w:r w:rsidRPr="00704084">
              <w:rPr>
                <w:kern w:val="22"/>
                <w:sz w:val="20"/>
                <w:szCs w:val="20"/>
                <w:lang w:val="fr-FR"/>
              </w:rPr>
              <w:t xml:space="preserve"> découlant des impacts d</w:t>
            </w:r>
            <w:r w:rsidR="004645B4" w:rsidRPr="00704084">
              <w:rPr>
                <w:kern w:val="22"/>
                <w:sz w:val="20"/>
                <w:szCs w:val="20"/>
                <w:lang w:val="fr-FR"/>
              </w:rPr>
              <w:t>’</w:t>
            </w:r>
            <w:r w:rsidRPr="00704084">
              <w:rPr>
                <w:kern w:val="22"/>
                <w:sz w:val="20"/>
                <w:szCs w:val="20"/>
                <w:lang w:val="fr-FR"/>
              </w:rPr>
              <w:t>OVM sur la conservation et l</w:t>
            </w:r>
            <w:r w:rsidR="004645B4" w:rsidRPr="00704084">
              <w:rPr>
                <w:kern w:val="22"/>
                <w:sz w:val="20"/>
                <w:szCs w:val="20"/>
                <w:lang w:val="fr-FR"/>
              </w:rPr>
              <w:t>’</w:t>
            </w:r>
            <w:r w:rsidRPr="00704084">
              <w:rPr>
                <w:kern w:val="22"/>
                <w:sz w:val="20"/>
                <w:szCs w:val="20"/>
                <w:lang w:val="fr-FR"/>
              </w:rPr>
              <w:t>utilisation durable de la biodiversité, surtout sur les peuples autochtones et les communautés locales, avec le milieu universitaire, d</w:t>
            </w:r>
            <w:r w:rsidR="004645B4" w:rsidRPr="00704084">
              <w:rPr>
                <w:kern w:val="22"/>
                <w:sz w:val="20"/>
                <w:szCs w:val="20"/>
                <w:lang w:val="fr-FR"/>
              </w:rPr>
              <w:t>’</w:t>
            </w:r>
            <w:r w:rsidRPr="00704084">
              <w:rPr>
                <w:kern w:val="22"/>
                <w:sz w:val="20"/>
                <w:szCs w:val="20"/>
                <w:lang w:val="fr-FR"/>
              </w:rPr>
              <w:t>autres parties prenantes et les peuples autochtones et des communautés locales.</w:t>
            </w:r>
          </w:p>
        </w:tc>
        <w:tc>
          <w:tcPr>
            <w:tcW w:w="3261" w:type="dxa"/>
            <w:tcBorders>
              <w:bottom w:val="single" w:sz="4" w:space="0" w:color="auto"/>
            </w:tcBorders>
          </w:tcPr>
          <w:p w14:paraId="131FA8D8" w14:textId="77777777" w:rsidR="00B22630" w:rsidRPr="00704084" w:rsidRDefault="00B22630"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t>[a) Pourcentage d</w:t>
            </w:r>
            <w:r w:rsidR="004645B4" w:rsidRPr="00704084">
              <w:rPr>
                <w:rFonts w:eastAsia="MS Mincho"/>
                <w:sz w:val="20"/>
                <w:szCs w:val="20"/>
                <w:lang w:val="fr-FR"/>
              </w:rPr>
              <w:t>’</w:t>
            </w:r>
            <w:r w:rsidRPr="00704084">
              <w:rPr>
                <w:rFonts w:eastAsia="MS Mincho"/>
                <w:sz w:val="20"/>
                <w:szCs w:val="20"/>
                <w:lang w:val="fr-FR"/>
              </w:rPr>
              <w:t xml:space="preserve">autorités nationales compétentes au sein des Parties ayant accès à une formation adéquate en matière de prise en compte des facteurs socioéconomiques </w:t>
            </w:r>
            <w:r w:rsidR="001F69B0" w:rsidRPr="00704084">
              <w:rPr>
                <w:rFonts w:eastAsia="MS Mincho"/>
                <w:sz w:val="20"/>
                <w:szCs w:val="20"/>
                <w:lang w:val="fr-FR"/>
              </w:rPr>
              <w:t>,</w:t>
            </w:r>
            <w:r w:rsidRPr="00704084">
              <w:rPr>
                <w:rFonts w:eastAsia="MS Mincho"/>
                <w:sz w:val="20"/>
                <w:szCs w:val="20"/>
                <w:lang w:val="fr-FR"/>
              </w:rPr>
              <w:t>notamment en ce qui concerne la valeur de la biodiversité pour les peuples autochtones et les communautés locales</w:t>
            </w:r>
            <w:r w:rsidR="00EE22BE" w:rsidRPr="00704084">
              <w:rPr>
                <w:rFonts w:eastAsia="MS Mincho"/>
                <w:sz w:val="20"/>
                <w:szCs w:val="20"/>
                <w:lang w:val="fr-FR"/>
              </w:rPr>
              <w:t>;</w:t>
            </w:r>
          </w:p>
          <w:p w14:paraId="131FA8D9" w14:textId="6662316A" w:rsidR="00B22630" w:rsidRPr="00704084" w:rsidRDefault="00B22630"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 xml:space="preserve">b) Nombre de matériels de formation sur la prise en considération de facteurs socioéconomiques qui ont été élaborés, mis à jour et </w:t>
            </w:r>
            <w:r w:rsidR="00A33776" w:rsidRPr="00704084">
              <w:rPr>
                <w:rFonts w:eastAsia="MS Mincho"/>
                <w:kern w:val="22"/>
                <w:sz w:val="20"/>
                <w:szCs w:val="20"/>
                <w:lang w:val="fr-FR"/>
              </w:rPr>
              <w:t>diffusés ;</w:t>
            </w:r>
          </w:p>
          <w:p w14:paraId="131FA8DA" w14:textId="599C9870" w:rsidR="00B22630" w:rsidRPr="00704084" w:rsidRDefault="00B22630"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c) Pourcentage de Parties qui communiquent leurs expériences et approches pour prendre en compt</w:t>
            </w:r>
            <w:r w:rsidR="001F69B0" w:rsidRPr="00704084">
              <w:rPr>
                <w:rFonts w:eastAsia="MS Mincho"/>
                <w:kern w:val="22"/>
                <w:sz w:val="20"/>
                <w:szCs w:val="20"/>
                <w:lang w:val="fr-FR"/>
              </w:rPr>
              <w:t xml:space="preserve">e les facteurs </w:t>
            </w:r>
            <w:r w:rsidR="00A33776" w:rsidRPr="00704084">
              <w:rPr>
                <w:rFonts w:eastAsia="MS Mincho"/>
                <w:kern w:val="22"/>
                <w:sz w:val="20"/>
                <w:szCs w:val="20"/>
                <w:lang w:val="fr-FR"/>
              </w:rPr>
              <w:t>socio</w:t>
            </w:r>
            <w:r w:rsidR="00A33776">
              <w:rPr>
                <w:rFonts w:eastAsia="MS Mincho"/>
                <w:kern w:val="22"/>
                <w:sz w:val="20"/>
                <w:szCs w:val="20"/>
                <w:lang w:val="fr-FR"/>
              </w:rPr>
              <w:t>-</w:t>
            </w:r>
            <w:r w:rsidR="00A33776" w:rsidRPr="00704084">
              <w:rPr>
                <w:rFonts w:eastAsia="MS Mincho"/>
                <w:kern w:val="22"/>
                <w:sz w:val="20"/>
                <w:szCs w:val="20"/>
                <w:lang w:val="fr-FR"/>
              </w:rPr>
              <w:t>économiques ;</w:t>
            </w:r>
          </w:p>
          <w:p w14:paraId="131FA8DB" w14:textId="77777777" w:rsidR="00B22630" w:rsidRPr="00704084" w:rsidRDefault="00B22630"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t>d) Pourcentage de Parties ayant établi des collaborations avec des universitaires qui ont l</w:t>
            </w:r>
            <w:r w:rsidR="004645B4" w:rsidRPr="00704084">
              <w:rPr>
                <w:rFonts w:eastAsia="MS Mincho"/>
                <w:sz w:val="20"/>
                <w:szCs w:val="20"/>
                <w:lang w:val="fr-FR"/>
              </w:rPr>
              <w:t>’</w:t>
            </w:r>
            <w:r w:rsidRPr="00704084">
              <w:rPr>
                <w:rFonts w:eastAsia="MS Mincho"/>
                <w:sz w:val="20"/>
                <w:szCs w:val="20"/>
                <w:lang w:val="fr-FR"/>
              </w:rPr>
              <w:t>expérience requise en matière d</w:t>
            </w:r>
            <w:r w:rsidR="004645B4" w:rsidRPr="00704084">
              <w:rPr>
                <w:rFonts w:eastAsia="MS Mincho"/>
                <w:sz w:val="20"/>
                <w:szCs w:val="20"/>
                <w:lang w:val="fr-FR"/>
              </w:rPr>
              <w:t>’</w:t>
            </w:r>
            <w:r w:rsidRPr="00704084">
              <w:rPr>
                <w:rFonts w:eastAsia="MS Mincho"/>
                <w:sz w:val="20"/>
                <w:szCs w:val="20"/>
                <w:lang w:val="fr-FR"/>
              </w:rPr>
              <w:t>évaluations socioéconomiques et auprès des peuples autochtones et des communautés locales.]</w:t>
            </w:r>
          </w:p>
        </w:tc>
        <w:tc>
          <w:tcPr>
            <w:tcW w:w="2835" w:type="dxa"/>
            <w:tcBorders>
              <w:bottom w:val="single" w:sz="4" w:space="0" w:color="auto"/>
            </w:tcBorders>
          </w:tcPr>
          <w:p w14:paraId="131FA8DC" w14:textId="77777777" w:rsidR="00B22630" w:rsidRPr="00704084" w:rsidRDefault="00B22630"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Les Parties qui choisissent de le faire tiennent compte des facteurs socio</w:t>
            </w:r>
            <w:r w:rsidR="004645B4" w:rsidRPr="00704084">
              <w:rPr>
                <w:kern w:val="22"/>
                <w:sz w:val="20"/>
                <w:szCs w:val="20"/>
                <w:lang w:val="fr-FR"/>
              </w:rPr>
              <w:noBreakHyphen/>
            </w:r>
            <w:r w:rsidRPr="00704084">
              <w:rPr>
                <w:kern w:val="22"/>
                <w:sz w:val="20"/>
                <w:szCs w:val="20"/>
                <w:lang w:val="fr-FR"/>
              </w:rPr>
              <w:t>économiques, conformément à l</w:t>
            </w:r>
            <w:r w:rsidR="004645B4" w:rsidRPr="00704084">
              <w:rPr>
                <w:kern w:val="22"/>
                <w:sz w:val="20"/>
                <w:szCs w:val="20"/>
                <w:lang w:val="fr-FR"/>
              </w:rPr>
              <w:t>’</w:t>
            </w:r>
            <w:r w:rsidRPr="00704084">
              <w:rPr>
                <w:kern w:val="22"/>
                <w:sz w:val="20"/>
                <w:szCs w:val="20"/>
                <w:lang w:val="fr-FR"/>
              </w:rPr>
              <w:t>article 26, lors de la prise de décisions sur les importations d</w:t>
            </w:r>
            <w:r w:rsidR="004645B4" w:rsidRPr="00704084">
              <w:rPr>
                <w:kern w:val="22"/>
                <w:sz w:val="20"/>
                <w:szCs w:val="20"/>
                <w:lang w:val="fr-FR"/>
              </w:rPr>
              <w:t>’</w:t>
            </w:r>
            <w:r w:rsidRPr="00704084">
              <w:rPr>
                <w:kern w:val="22"/>
                <w:sz w:val="20"/>
                <w:szCs w:val="20"/>
                <w:lang w:val="fr-FR"/>
              </w:rPr>
              <w:t>OVM.</w:t>
            </w:r>
          </w:p>
        </w:tc>
      </w:tr>
      <w:tr w:rsidR="00B22630" w:rsidRPr="00FE36E2" w14:paraId="131FA8F6" w14:textId="77777777" w:rsidTr="00BB18BE">
        <w:trPr>
          <w:jc w:val="center"/>
        </w:trPr>
        <w:tc>
          <w:tcPr>
            <w:tcW w:w="1705" w:type="dxa"/>
            <w:tcBorders>
              <w:bottom w:val="single" w:sz="4" w:space="0" w:color="auto"/>
            </w:tcBorders>
          </w:tcPr>
          <w:p w14:paraId="131FA8DE" w14:textId="77777777" w:rsidR="00B22630" w:rsidRPr="00704084" w:rsidRDefault="00DB03E6" w:rsidP="005C1D59">
            <w:pPr>
              <w:suppressLineNumbers/>
              <w:suppressAutoHyphens/>
              <w:spacing w:before="60" w:after="60"/>
              <w:jc w:val="left"/>
              <w:rPr>
                <w:rFonts w:eastAsia="MS Mincho"/>
                <w:kern w:val="22"/>
                <w:sz w:val="20"/>
                <w:szCs w:val="20"/>
                <w:lang w:val="fr-FR"/>
              </w:rPr>
            </w:pPr>
            <w:r w:rsidRPr="00704084">
              <w:rPr>
                <w:b/>
                <w:bCs/>
                <w:kern w:val="22"/>
                <w:sz w:val="20"/>
                <w:szCs w:val="20"/>
                <w:lang w:val="fr-FR"/>
              </w:rPr>
              <w:t>A.10.</w:t>
            </w:r>
            <w:r w:rsidR="00B22630" w:rsidRPr="00704084">
              <w:rPr>
                <w:b/>
                <w:bCs/>
                <w:kern w:val="22"/>
                <w:sz w:val="20"/>
                <w:szCs w:val="20"/>
                <w:lang w:val="fr-FR"/>
              </w:rPr>
              <w:t xml:space="preserve"> Parties au Protocole de Cartagena </w:t>
            </w:r>
            <w:r w:rsidR="0058253A" w:rsidRPr="00704084">
              <w:rPr>
                <w:b/>
                <w:bCs/>
                <w:kern w:val="22"/>
                <w:sz w:val="20"/>
                <w:szCs w:val="20"/>
                <w:lang w:val="fr-FR"/>
              </w:rPr>
              <w:t xml:space="preserve">qui </w:t>
            </w:r>
            <w:r w:rsidR="00B22630" w:rsidRPr="00704084">
              <w:rPr>
                <w:b/>
                <w:bCs/>
                <w:kern w:val="22"/>
                <w:sz w:val="20"/>
                <w:szCs w:val="20"/>
                <w:lang w:val="fr-FR"/>
              </w:rPr>
              <w:t xml:space="preserve">deviennent Parties au Protocole additionnel de Nagoya – Kuala Lumpur sur la responsabilité et </w:t>
            </w:r>
            <w:r w:rsidR="00B22630" w:rsidRPr="00704084">
              <w:rPr>
                <w:b/>
                <w:bCs/>
                <w:kern w:val="22"/>
                <w:sz w:val="20"/>
                <w:szCs w:val="20"/>
                <w:lang w:val="fr-FR"/>
              </w:rPr>
              <w:lastRenderedPageBreak/>
              <w:t xml:space="preserve">la réparation, et </w:t>
            </w:r>
            <w:r w:rsidRPr="00704084">
              <w:rPr>
                <w:b/>
                <w:bCs/>
                <w:kern w:val="22"/>
                <w:sz w:val="20"/>
                <w:szCs w:val="20"/>
                <w:lang w:val="fr-FR"/>
              </w:rPr>
              <w:t xml:space="preserve">qui </w:t>
            </w:r>
            <w:r w:rsidR="00B22630" w:rsidRPr="00704084">
              <w:rPr>
                <w:b/>
                <w:bCs/>
                <w:kern w:val="22"/>
                <w:sz w:val="20"/>
                <w:szCs w:val="20"/>
                <w:lang w:val="fr-FR"/>
              </w:rPr>
              <w:t>ont mis en place des mesures pour s</w:t>
            </w:r>
            <w:r w:rsidR="004645B4" w:rsidRPr="00704084">
              <w:rPr>
                <w:b/>
                <w:bCs/>
                <w:kern w:val="22"/>
                <w:sz w:val="20"/>
                <w:szCs w:val="20"/>
                <w:lang w:val="fr-FR"/>
              </w:rPr>
              <w:t>’</w:t>
            </w:r>
            <w:r w:rsidR="00B22630" w:rsidRPr="00704084">
              <w:rPr>
                <w:b/>
                <w:bCs/>
                <w:kern w:val="22"/>
                <w:sz w:val="20"/>
                <w:szCs w:val="20"/>
                <w:lang w:val="fr-FR"/>
              </w:rPr>
              <w:t>acquitter de leurs obligations au titre du Protocole additionnel.</w:t>
            </w:r>
          </w:p>
        </w:tc>
        <w:tc>
          <w:tcPr>
            <w:tcW w:w="2543" w:type="dxa"/>
            <w:tcBorders>
              <w:bottom w:val="single" w:sz="4" w:space="0" w:color="auto"/>
            </w:tcBorders>
            <w:shd w:val="clear" w:color="auto" w:fill="auto"/>
          </w:tcPr>
          <w:p w14:paraId="131FA8DF" w14:textId="6DF9796B" w:rsidR="00B22630" w:rsidRPr="00704084" w:rsidRDefault="00B22630" w:rsidP="005C1D59">
            <w:pPr>
              <w:spacing w:before="60" w:after="60"/>
              <w:jc w:val="left"/>
              <w:rPr>
                <w:kern w:val="22"/>
                <w:sz w:val="20"/>
                <w:szCs w:val="20"/>
                <w:lang w:val="fr-FR"/>
              </w:rPr>
            </w:pPr>
            <w:r w:rsidRPr="00704084">
              <w:rPr>
                <w:kern w:val="22"/>
                <w:sz w:val="20"/>
                <w:szCs w:val="20"/>
                <w:lang w:val="fr-FR"/>
              </w:rPr>
              <w:lastRenderedPageBreak/>
              <w:t xml:space="preserve">1) Soutien apporté aux Parties au Protocole de Cartagena pour favoriser la ratification du Protocole </w:t>
            </w:r>
            <w:r w:rsidR="00A33776" w:rsidRPr="00704084">
              <w:rPr>
                <w:kern w:val="22"/>
                <w:sz w:val="20"/>
                <w:szCs w:val="20"/>
                <w:lang w:val="fr-FR"/>
              </w:rPr>
              <w:t>additionnel ;</w:t>
            </w:r>
          </w:p>
          <w:p w14:paraId="131FA8E0" w14:textId="77777777" w:rsidR="00B22630" w:rsidRPr="00704084" w:rsidRDefault="00B22630" w:rsidP="005C1D59">
            <w:pPr>
              <w:spacing w:before="60" w:after="60"/>
              <w:jc w:val="left"/>
              <w:rPr>
                <w:kern w:val="22"/>
                <w:sz w:val="20"/>
                <w:szCs w:val="20"/>
                <w:lang w:val="fr-FR"/>
              </w:rPr>
            </w:pPr>
          </w:p>
          <w:p w14:paraId="131FA8E1" w14:textId="77777777" w:rsidR="00B22630" w:rsidRPr="00704084" w:rsidRDefault="00B22630" w:rsidP="005C1D59">
            <w:pPr>
              <w:spacing w:before="60" w:after="60"/>
              <w:jc w:val="left"/>
              <w:rPr>
                <w:rFonts w:eastAsia="MS Mincho"/>
                <w:kern w:val="22"/>
                <w:sz w:val="20"/>
                <w:szCs w:val="20"/>
                <w:lang w:val="fr-FR"/>
              </w:rPr>
            </w:pPr>
            <w:r w:rsidRPr="00704084">
              <w:rPr>
                <w:b/>
                <w:kern w:val="22"/>
                <w:sz w:val="20"/>
                <w:szCs w:val="20"/>
                <w:lang w:val="fr-FR"/>
              </w:rPr>
              <w:t>Pour les Parties au</w:t>
            </w:r>
            <w:r w:rsidRPr="00704084">
              <w:rPr>
                <w:kern w:val="22"/>
                <w:sz w:val="20"/>
                <w:szCs w:val="20"/>
                <w:lang w:val="fr-FR"/>
              </w:rPr>
              <w:t xml:space="preserve"> </w:t>
            </w:r>
            <w:r w:rsidRPr="00704084">
              <w:rPr>
                <w:b/>
                <w:bCs/>
                <w:kern w:val="22"/>
                <w:sz w:val="20"/>
                <w:szCs w:val="20"/>
                <w:lang w:val="fr-FR"/>
              </w:rPr>
              <w:t>Protocole additionnel de Nagoya – Kuala Lumpur :</w:t>
            </w:r>
            <w:r w:rsidRPr="00704084">
              <w:rPr>
                <w:kern w:val="22"/>
                <w:sz w:val="20"/>
                <w:szCs w:val="20"/>
                <w:lang w:val="fr-FR"/>
              </w:rPr>
              <w:t xml:space="preserve"> </w:t>
            </w:r>
          </w:p>
          <w:p w14:paraId="131FA8E2" w14:textId="6A92F89A"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lastRenderedPageBreak/>
              <w:t>2) Élaboration de mesures nationales juridiques, administratives et d</w:t>
            </w:r>
            <w:r w:rsidR="004645B4" w:rsidRPr="00704084">
              <w:rPr>
                <w:kern w:val="22"/>
                <w:sz w:val="20"/>
                <w:szCs w:val="20"/>
                <w:lang w:val="fr-FR"/>
              </w:rPr>
              <w:t>’</w:t>
            </w:r>
            <w:r w:rsidRPr="00704084">
              <w:rPr>
                <w:kern w:val="22"/>
                <w:sz w:val="20"/>
                <w:szCs w:val="20"/>
                <w:lang w:val="fr-FR"/>
              </w:rPr>
              <w:t>autres natures requises pour l</w:t>
            </w:r>
            <w:r w:rsidR="004645B4" w:rsidRPr="00704084">
              <w:rPr>
                <w:kern w:val="22"/>
                <w:sz w:val="20"/>
                <w:szCs w:val="20"/>
                <w:lang w:val="fr-FR"/>
              </w:rPr>
              <w:t>’</w:t>
            </w:r>
            <w:r w:rsidRPr="00704084">
              <w:rPr>
                <w:kern w:val="22"/>
                <w:sz w:val="20"/>
                <w:szCs w:val="20"/>
                <w:lang w:val="fr-FR"/>
              </w:rPr>
              <w:t xml:space="preserve">application du Protocole </w:t>
            </w:r>
            <w:r w:rsidR="007B2B61" w:rsidRPr="00704084">
              <w:rPr>
                <w:kern w:val="22"/>
                <w:sz w:val="20"/>
                <w:szCs w:val="20"/>
                <w:lang w:val="fr-FR"/>
              </w:rPr>
              <w:t>additionnel ;</w:t>
            </w:r>
          </w:p>
          <w:p w14:paraId="131FA8E3" w14:textId="63DD4D35"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t>3) Élaboration et accès à du matériel ressource, aux expériences acquises et aux enseignements tirés de l</w:t>
            </w:r>
            <w:r w:rsidR="004645B4" w:rsidRPr="00704084">
              <w:rPr>
                <w:kern w:val="22"/>
                <w:sz w:val="20"/>
                <w:szCs w:val="20"/>
                <w:lang w:val="fr-FR"/>
              </w:rPr>
              <w:t>’</w:t>
            </w:r>
            <w:r w:rsidRPr="00704084">
              <w:rPr>
                <w:kern w:val="22"/>
                <w:sz w:val="20"/>
                <w:szCs w:val="20"/>
                <w:lang w:val="fr-FR"/>
              </w:rPr>
              <w:t xml:space="preserve">application du Protocole </w:t>
            </w:r>
            <w:r w:rsidR="007B2B61" w:rsidRPr="00704084">
              <w:rPr>
                <w:kern w:val="22"/>
                <w:sz w:val="20"/>
                <w:szCs w:val="20"/>
                <w:lang w:val="fr-FR"/>
              </w:rPr>
              <w:t>additionnel ;</w:t>
            </w:r>
          </w:p>
          <w:p w14:paraId="131FA8E4" w14:textId="2843BCAE"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t xml:space="preserve">4) Renforcement des capacités des autorités compétentes des Parties au Protocole additionnel pour remplir leurs </w:t>
            </w:r>
            <w:r w:rsidR="007B2B61" w:rsidRPr="00704084">
              <w:rPr>
                <w:kern w:val="22"/>
                <w:sz w:val="20"/>
                <w:szCs w:val="20"/>
                <w:lang w:val="fr-FR"/>
              </w:rPr>
              <w:t>fonctions ;</w:t>
            </w:r>
          </w:p>
          <w:p w14:paraId="131FA8E5" w14:textId="77777777" w:rsidR="00B22630" w:rsidRPr="00704084" w:rsidRDefault="00B22630" w:rsidP="005C1D59">
            <w:pPr>
              <w:suppressLineNumbers/>
              <w:suppressAutoHyphens/>
              <w:spacing w:before="60" w:after="60"/>
              <w:jc w:val="left"/>
              <w:rPr>
                <w:rFonts w:eastAsia="MS Mincho"/>
                <w:strike/>
                <w:kern w:val="22"/>
                <w:sz w:val="20"/>
                <w:szCs w:val="20"/>
                <w:lang w:val="fr-FR"/>
              </w:rPr>
            </w:pPr>
            <w:r w:rsidRPr="00704084">
              <w:rPr>
                <w:kern w:val="22"/>
                <w:sz w:val="20"/>
                <w:szCs w:val="20"/>
                <w:lang w:val="fr-FR"/>
              </w:rPr>
              <w:t>5) Élaboration ou identification de références relatives à l</w:t>
            </w:r>
            <w:r w:rsidR="004645B4" w:rsidRPr="00704084">
              <w:rPr>
                <w:kern w:val="22"/>
                <w:sz w:val="20"/>
                <w:szCs w:val="20"/>
                <w:lang w:val="fr-FR"/>
              </w:rPr>
              <w:t>’</w:t>
            </w:r>
            <w:r w:rsidRPr="00704084">
              <w:rPr>
                <w:kern w:val="22"/>
                <w:sz w:val="20"/>
                <w:szCs w:val="20"/>
                <w:lang w:val="fr-FR"/>
              </w:rPr>
              <w:t>état de la biodiversité.</w:t>
            </w:r>
          </w:p>
        </w:tc>
        <w:tc>
          <w:tcPr>
            <w:tcW w:w="3118" w:type="dxa"/>
            <w:tcBorders>
              <w:bottom w:val="single" w:sz="4" w:space="0" w:color="auto"/>
            </w:tcBorders>
            <w:shd w:val="clear" w:color="auto" w:fill="auto"/>
          </w:tcPr>
          <w:p w14:paraId="131FA8E6" w14:textId="35ED4CF4" w:rsidR="00B22630" w:rsidRPr="00704084" w:rsidRDefault="00B22630" w:rsidP="005C1D59">
            <w:pPr>
              <w:spacing w:before="60" w:after="60"/>
              <w:jc w:val="left"/>
              <w:rPr>
                <w:kern w:val="22"/>
                <w:sz w:val="20"/>
                <w:szCs w:val="20"/>
                <w:lang w:val="fr-FR"/>
              </w:rPr>
            </w:pPr>
            <w:r w:rsidRPr="00704084">
              <w:rPr>
                <w:kern w:val="22"/>
                <w:sz w:val="20"/>
                <w:szCs w:val="20"/>
                <w:lang w:val="fr-FR"/>
              </w:rPr>
              <w:lastRenderedPageBreak/>
              <w:t xml:space="preserve">i) Dispenser une formation en matière de sensibilisation au Protocole additionnel pour soutenir la ratification et </w:t>
            </w:r>
            <w:r w:rsidR="00A33776" w:rsidRPr="00704084">
              <w:rPr>
                <w:kern w:val="22"/>
                <w:sz w:val="20"/>
                <w:szCs w:val="20"/>
                <w:lang w:val="fr-FR"/>
              </w:rPr>
              <w:t>l’application ;</w:t>
            </w:r>
          </w:p>
          <w:p w14:paraId="131FA8E7" w14:textId="77777777" w:rsidR="00B22630" w:rsidRPr="00704084" w:rsidRDefault="00B22630" w:rsidP="005C1D59">
            <w:pPr>
              <w:spacing w:before="60" w:after="60"/>
              <w:jc w:val="left"/>
              <w:rPr>
                <w:b/>
                <w:kern w:val="22"/>
                <w:sz w:val="20"/>
                <w:szCs w:val="20"/>
                <w:lang w:val="fr-FR"/>
              </w:rPr>
            </w:pPr>
          </w:p>
          <w:p w14:paraId="131FA8E8" w14:textId="77777777" w:rsidR="00B22630" w:rsidRPr="00704084" w:rsidRDefault="00B22630" w:rsidP="005C1D59">
            <w:pPr>
              <w:spacing w:before="60" w:after="60"/>
              <w:jc w:val="left"/>
              <w:rPr>
                <w:rFonts w:eastAsia="MS Mincho"/>
                <w:kern w:val="22"/>
                <w:sz w:val="20"/>
                <w:szCs w:val="20"/>
                <w:lang w:val="fr-FR"/>
              </w:rPr>
            </w:pPr>
            <w:r w:rsidRPr="00704084">
              <w:rPr>
                <w:b/>
                <w:kern w:val="22"/>
                <w:sz w:val="20"/>
                <w:szCs w:val="20"/>
                <w:lang w:val="fr-FR"/>
              </w:rPr>
              <w:t>Pour les Parties au</w:t>
            </w:r>
            <w:r w:rsidRPr="00704084">
              <w:rPr>
                <w:kern w:val="22"/>
                <w:sz w:val="20"/>
                <w:szCs w:val="20"/>
                <w:lang w:val="fr-FR"/>
              </w:rPr>
              <w:t xml:space="preserve"> </w:t>
            </w:r>
            <w:r w:rsidRPr="00704084">
              <w:rPr>
                <w:b/>
                <w:bCs/>
                <w:kern w:val="22"/>
                <w:sz w:val="20"/>
                <w:szCs w:val="20"/>
                <w:lang w:val="fr-FR"/>
              </w:rPr>
              <w:t>Protocole additionnel de Nagoya – Kuala Lumpur </w:t>
            </w:r>
            <w:r w:rsidRPr="00704084">
              <w:rPr>
                <w:rFonts w:eastAsia="MS Mincho"/>
                <w:kern w:val="22"/>
                <w:sz w:val="20"/>
                <w:szCs w:val="20"/>
                <w:lang w:val="fr-FR"/>
              </w:rPr>
              <w:t>:</w:t>
            </w:r>
          </w:p>
          <w:p w14:paraId="131FA8E9" w14:textId="32A30CFC"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lastRenderedPageBreak/>
              <w:t>ii) Dispenser une formation sur l</w:t>
            </w:r>
            <w:r w:rsidR="004645B4" w:rsidRPr="00704084">
              <w:rPr>
                <w:kern w:val="22"/>
                <w:sz w:val="20"/>
                <w:szCs w:val="20"/>
                <w:lang w:val="fr-FR"/>
              </w:rPr>
              <w:t>’</w:t>
            </w:r>
            <w:r w:rsidRPr="00704084">
              <w:rPr>
                <w:kern w:val="22"/>
                <w:sz w:val="20"/>
                <w:szCs w:val="20"/>
                <w:lang w:val="fr-FR"/>
              </w:rPr>
              <w:t xml:space="preserve">analyse des lois, des politiques générales et des cadres institutionnels afin de déterminer comment ils répondent aux exigences du Protocole </w:t>
            </w:r>
            <w:r w:rsidR="007B2B61" w:rsidRPr="00704084">
              <w:rPr>
                <w:kern w:val="22"/>
                <w:sz w:val="20"/>
                <w:szCs w:val="20"/>
                <w:lang w:val="fr-FR"/>
              </w:rPr>
              <w:t>additionnel</w:t>
            </w:r>
            <w:r w:rsidR="007B2B61">
              <w:rPr>
                <w:kern w:val="22"/>
                <w:sz w:val="20"/>
                <w:szCs w:val="20"/>
                <w:lang w:val="fr-FR"/>
              </w:rPr>
              <w:t> </w:t>
            </w:r>
            <w:r w:rsidR="007B2B61" w:rsidRPr="00704084">
              <w:rPr>
                <w:kern w:val="22"/>
                <w:sz w:val="20"/>
                <w:szCs w:val="20"/>
                <w:lang w:val="fr-FR"/>
              </w:rPr>
              <w:t>;</w:t>
            </w:r>
          </w:p>
          <w:p w14:paraId="131FA8EA" w14:textId="0324DF1C"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t>iii) Dispenser une formation sur l</w:t>
            </w:r>
            <w:r w:rsidR="004645B4" w:rsidRPr="00704084">
              <w:rPr>
                <w:kern w:val="22"/>
                <w:sz w:val="20"/>
                <w:szCs w:val="20"/>
                <w:lang w:val="fr-FR"/>
              </w:rPr>
              <w:t>’</w:t>
            </w:r>
            <w:r w:rsidRPr="00704084">
              <w:rPr>
                <w:kern w:val="22"/>
                <w:sz w:val="20"/>
                <w:szCs w:val="20"/>
                <w:lang w:val="fr-FR"/>
              </w:rPr>
              <w:t xml:space="preserve">élaboration ou la révision des cadres juridiques et administratifs nationaux pour appliquer le Protocole </w:t>
            </w:r>
            <w:r w:rsidR="007B2B61" w:rsidRPr="00704084">
              <w:rPr>
                <w:kern w:val="22"/>
                <w:sz w:val="20"/>
                <w:szCs w:val="20"/>
                <w:lang w:val="fr-FR"/>
              </w:rPr>
              <w:t>additionnel ;</w:t>
            </w:r>
          </w:p>
          <w:p w14:paraId="131FA8EB" w14:textId="0811890F"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t>iv) Élaborer du matériel ressource pour aider les autorités compétentes à s</w:t>
            </w:r>
            <w:r w:rsidR="004645B4" w:rsidRPr="00704084">
              <w:rPr>
                <w:kern w:val="22"/>
                <w:sz w:val="20"/>
                <w:szCs w:val="20"/>
                <w:lang w:val="fr-FR"/>
              </w:rPr>
              <w:t>’</w:t>
            </w:r>
            <w:r w:rsidRPr="00704084">
              <w:rPr>
                <w:kern w:val="22"/>
                <w:sz w:val="20"/>
                <w:szCs w:val="20"/>
                <w:lang w:val="fr-FR"/>
              </w:rPr>
              <w:t xml:space="preserve">acquitter de leurs responsabilités au titre du Protocole </w:t>
            </w:r>
            <w:r w:rsidR="007B2B61" w:rsidRPr="00704084">
              <w:rPr>
                <w:kern w:val="22"/>
                <w:sz w:val="20"/>
                <w:szCs w:val="20"/>
                <w:lang w:val="fr-FR"/>
              </w:rPr>
              <w:t>additionnel ;</w:t>
            </w:r>
          </w:p>
          <w:p w14:paraId="131FA8EC" w14:textId="4B99621B"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t xml:space="preserve">v) </w:t>
            </w:r>
            <w:r w:rsidR="00B57CE3" w:rsidRPr="00704084">
              <w:rPr>
                <w:kern w:val="22"/>
                <w:sz w:val="20"/>
                <w:szCs w:val="20"/>
                <w:lang w:val="fr-FR"/>
              </w:rPr>
              <w:t>Fournir une formation sur l</w:t>
            </w:r>
            <w:r w:rsidR="004645B4" w:rsidRPr="00704084">
              <w:rPr>
                <w:kern w:val="22"/>
                <w:sz w:val="20"/>
                <w:szCs w:val="20"/>
                <w:lang w:val="fr-FR"/>
              </w:rPr>
              <w:t>’</w:t>
            </w:r>
            <w:r w:rsidR="00B57CE3" w:rsidRPr="00704084">
              <w:rPr>
                <w:kern w:val="22"/>
                <w:sz w:val="20"/>
                <w:szCs w:val="20"/>
                <w:lang w:val="fr-FR"/>
              </w:rPr>
              <w:t>évaluation des dommages, l</w:t>
            </w:r>
            <w:r w:rsidR="004645B4" w:rsidRPr="00704084">
              <w:rPr>
                <w:kern w:val="22"/>
                <w:sz w:val="20"/>
                <w:szCs w:val="20"/>
                <w:lang w:val="fr-FR"/>
              </w:rPr>
              <w:t>’</w:t>
            </w:r>
            <w:r w:rsidR="00B57CE3" w:rsidRPr="00704084">
              <w:rPr>
                <w:kern w:val="22"/>
                <w:sz w:val="20"/>
                <w:szCs w:val="20"/>
                <w:lang w:val="fr-FR"/>
              </w:rPr>
              <w:t>établissement de liens de causalité, et la détermination des mesures d</w:t>
            </w:r>
            <w:r w:rsidR="004645B4" w:rsidRPr="00704084">
              <w:rPr>
                <w:kern w:val="22"/>
                <w:sz w:val="20"/>
                <w:szCs w:val="20"/>
                <w:lang w:val="fr-FR"/>
              </w:rPr>
              <w:t>’</w:t>
            </w:r>
            <w:r w:rsidR="00B57CE3" w:rsidRPr="00704084">
              <w:rPr>
                <w:kern w:val="22"/>
                <w:sz w:val="20"/>
                <w:szCs w:val="20"/>
                <w:lang w:val="fr-FR"/>
              </w:rPr>
              <w:t>intervention appropriées aux autorités compétentes et à d</w:t>
            </w:r>
            <w:r w:rsidR="004645B4" w:rsidRPr="00704084">
              <w:rPr>
                <w:kern w:val="22"/>
                <w:sz w:val="20"/>
                <w:szCs w:val="20"/>
                <w:lang w:val="fr-FR"/>
              </w:rPr>
              <w:t>’</w:t>
            </w:r>
            <w:r w:rsidR="00B57CE3" w:rsidRPr="00704084">
              <w:rPr>
                <w:kern w:val="22"/>
                <w:sz w:val="20"/>
                <w:szCs w:val="20"/>
                <w:lang w:val="fr-FR"/>
              </w:rPr>
              <w:t xml:space="preserve">autres parties prenantes </w:t>
            </w:r>
            <w:r w:rsidR="007B2B61" w:rsidRPr="00704084">
              <w:rPr>
                <w:kern w:val="22"/>
                <w:sz w:val="20"/>
                <w:szCs w:val="20"/>
                <w:lang w:val="fr-FR"/>
              </w:rPr>
              <w:t>concernées ;</w:t>
            </w:r>
          </w:p>
          <w:p w14:paraId="131FA8ED" w14:textId="77777777"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t>vi) Consolider et partager des informations sur l</w:t>
            </w:r>
            <w:r w:rsidR="004645B4" w:rsidRPr="00704084">
              <w:rPr>
                <w:kern w:val="22"/>
                <w:sz w:val="20"/>
                <w:szCs w:val="20"/>
                <w:lang w:val="fr-FR"/>
              </w:rPr>
              <w:t>’</w:t>
            </w:r>
            <w:r w:rsidRPr="00704084">
              <w:rPr>
                <w:kern w:val="22"/>
                <w:sz w:val="20"/>
                <w:szCs w:val="20"/>
                <w:lang w:val="fr-FR"/>
              </w:rPr>
              <w:t>expérience acquise et les enseignements tirés de l</w:t>
            </w:r>
            <w:r w:rsidR="004645B4" w:rsidRPr="00704084">
              <w:rPr>
                <w:kern w:val="22"/>
                <w:sz w:val="20"/>
                <w:szCs w:val="20"/>
                <w:lang w:val="fr-FR"/>
              </w:rPr>
              <w:t>’</w:t>
            </w:r>
            <w:r w:rsidRPr="00704084">
              <w:rPr>
                <w:kern w:val="22"/>
                <w:sz w:val="20"/>
                <w:szCs w:val="20"/>
                <w:lang w:val="fr-FR"/>
              </w:rPr>
              <w:t>application du Protocole additionnel.</w:t>
            </w:r>
          </w:p>
        </w:tc>
        <w:tc>
          <w:tcPr>
            <w:tcW w:w="3261" w:type="dxa"/>
            <w:tcBorders>
              <w:bottom w:val="single" w:sz="4" w:space="0" w:color="auto"/>
            </w:tcBorders>
          </w:tcPr>
          <w:p w14:paraId="131FA8EE" w14:textId="142E6EFD" w:rsidR="00B22630" w:rsidRPr="00704084" w:rsidRDefault="00B22630"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lastRenderedPageBreak/>
              <w:t>a) Pourcentage de Parties au Protocole de Cartagena ayant reçu une formation sur la ratification du Protocole additionnel de Nagoya Kuala</w:t>
            </w:r>
            <w:r w:rsidR="004645B4" w:rsidRPr="00704084">
              <w:rPr>
                <w:rFonts w:eastAsia="MS Mincho"/>
                <w:sz w:val="20"/>
                <w:szCs w:val="20"/>
                <w:lang w:val="fr-FR"/>
              </w:rPr>
              <w:noBreakHyphen/>
            </w:r>
            <w:r w:rsidRPr="00704084">
              <w:rPr>
                <w:rFonts w:eastAsia="MS Mincho"/>
                <w:sz w:val="20"/>
                <w:szCs w:val="20"/>
                <w:lang w:val="fr-FR"/>
              </w:rPr>
              <w:t xml:space="preserve">Lumpur sur la responsabilité et la </w:t>
            </w:r>
            <w:r w:rsidR="00A33776" w:rsidRPr="00704084">
              <w:rPr>
                <w:rFonts w:eastAsia="MS Mincho"/>
                <w:sz w:val="20"/>
                <w:szCs w:val="20"/>
                <w:lang w:val="fr-FR"/>
              </w:rPr>
              <w:t>réparation ;</w:t>
            </w:r>
          </w:p>
          <w:p w14:paraId="131FA8EF" w14:textId="15726EAD" w:rsidR="00B22630" w:rsidRPr="00704084" w:rsidRDefault="00B22630"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 xml:space="preserve">b) Pourcentage de Parties ayant un personnel formé en analyse des lois, politiques générales et cadres </w:t>
            </w:r>
            <w:r w:rsidRPr="00704084">
              <w:rPr>
                <w:rFonts w:eastAsia="MS Mincho"/>
                <w:kern w:val="22"/>
                <w:sz w:val="20"/>
                <w:szCs w:val="20"/>
                <w:lang w:val="fr-FR"/>
              </w:rPr>
              <w:lastRenderedPageBreak/>
              <w:t xml:space="preserve">institutionnels en lien avec les exigences du Protocole </w:t>
            </w:r>
            <w:r w:rsidR="007B2B61" w:rsidRPr="00704084">
              <w:rPr>
                <w:rFonts w:eastAsia="MS Mincho"/>
                <w:kern w:val="22"/>
                <w:sz w:val="20"/>
                <w:szCs w:val="20"/>
                <w:lang w:val="fr-FR"/>
              </w:rPr>
              <w:t>additionnel ;</w:t>
            </w:r>
          </w:p>
          <w:p w14:paraId="131FA8F0" w14:textId="0961E4D5" w:rsidR="00B22630" w:rsidRPr="00704084" w:rsidRDefault="00B22630"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c) Pourcentage de Parties ayant formé du personnel en matière d</w:t>
            </w:r>
            <w:r w:rsidR="004645B4" w:rsidRPr="00704084">
              <w:rPr>
                <w:rFonts w:eastAsia="MS Mincho"/>
                <w:kern w:val="22"/>
                <w:sz w:val="20"/>
                <w:szCs w:val="20"/>
                <w:lang w:val="fr-FR"/>
              </w:rPr>
              <w:t>’</w:t>
            </w:r>
            <w:r w:rsidRPr="00704084">
              <w:rPr>
                <w:rFonts w:eastAsia="MS Mincho"/>
                <w:kern w:val="22"/>
                <w:sz w:val="20"/>
                <w:szCs w:val="20"/>
                <w:lang w:val="fr-FR"/>
              </w:rPr>
              <w:t xml:space="preserve">élaboration et de révision des cadres juridiques ou administratifs nationaux pour appliquer le Protocole </w:t>
            </w:r>
            <w:r w:rsidR="007B2B61" w:rsidRPr="00704084">
              <w:rPr>
                <w:rFonts w:eastAsia="MS Mincho"/>
                <w:kern w:val="22"/>
                <w:sz w:val="20"/>
                <w:szCs w:val="20"/>
                <w:lang w:val="fr-FR"/>
              </w:rPr>
              <w:t>additionnel ;</w:t>
            </w:r>
            <w:r w:rsidRPr="00704084">
              <w:rPr>
                <w:rFonts w:eastAsia="MS Mincho"/>
                <w:kern w:val="22"/>
                <w:sz w:val="20"/>
                <w:szCs w:val="20"/>
                <w:lang w:val="fr-FR"/>
              </w:rPr>
              <w:t xml:space="preserve"> </w:t>
            </w:r>
          </w:p>
          <w:p w14:paraId="131FA8F1" w14:textId="736775F7" w:rsidR="00B22630" w:rsidRPr="00704084" w:rsidRDefault="00B22630"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 xml:space="preserve">d) Pourcentage de Parties qui utilisent du matériel </w:t>
            </w:r>
            <w:r w:rsidRPr="00704084">
              <w:rPr>
                <w:kern w:val="22"/>
                <w:sz w:val="20"/>
                <w:szCs w:val="20"/>
                <w:lang w:val="fr-FR"/>
              </w:rPr>
              <w:t>ressource</w:t>
            </w:r>
            <w:r w:rsidRPr="00704084">
              <w:rPr>
                <w:rFonts w:eastAsia="MS Mincho"/>
                <w:kern w:val="22"/>
                <w:sz w:val="20"/>
                <w:szCs w:val="20"/>
                <w:lang w:val="fr-FR"/>
              </w:rPr>
              <w:t xml:space="preserve"> </w:t>
            </w:r>
            <w:r w:rsidR="0058253A" w:rsidRPr="00704084">
              <w:rPr>
                <w:rFonts w:eastAsia="MS Mincho"/>
                <w:kern w:val="22"/>
                <w:sz w:val="20"/>
                <w:szCs w:val="20"/>
                <w:lang w:val="fr-FR"/>
              </w:rPr>
              <w:t>concernant l</w:t>
            </w:r>
            <w:r w:rsidR="004645B4" w:rsidRPr="00704084">
              <w:rPr>
                <w:rFonts w:eastAsia="MS Mincho"/>
                <w:kern w:val="22"/>
                <w:sz w:val="20"/>
                <w:szCs w:val="20"/>
                <w:lang w:val="fr-FR"/>
              </w:rPr>
              <w:t>’</w:t>
            </w:r>
            <w:r w:rsidR="0058253A" w:rsidRPr="00704084">
              <w:rPr>
                <w:rFonts w:eastAsia="MS Mincho"/>
                <w:kern w:val="22"/>
                <w:sz w:val="20"/>
                <w:szCs w:val="20"/>
                <w:lang w:val="fr-FR"/>
              </w:rPr>
              <w:t>application du</w:t>
            </w:r>
            <w:r w:rsidRPr="00704084">
              <w:rPr>
                <w:rFonts w:eastAsia="MS Mincho"/>
                <w:kern w:val="22"/>
                <w:sz w:val="20"/>
                <w:szCs w:val="20"/>
                <w:lang w:val="fr-FR"/>
              </w:rPr>
              <w:t xml:space="preserve"> Protocole </w:t>
            </w:r>
            <w:r w:rsidR="007B2B61" w:rsidRPr="00704084">
              <w:rPr>
                <w:rFonts w:eastAsia="MS Mincho"/>
                <w:kern w:val="22"/>
                <w:sz w:val="20"/>
                <w:szCs w:val="20"/>
                <w:lang w:val="fr-FR"/>
              </w:rPr>
              <w:t>additionnel</w:t>
            </w:r>
            <w:r w:rsidR="007B2B61">
              <w:rPr>
                <w:rFonts w:eastAsia="MS Mincho"/>
                <w:kern w:val="22"/>
                <w:sz w:val="20"/>
                <w:szCs w:val="20"/>
                <w:lang w:val="fr-FR"/>
              </w:rPr>
              <w:t> </w:t>
            </w:r>
            <w:r w:rsidR="007B2B61" w:rsidRPr="00704084">
              <w:rPr>
                <w:rFonts w:eastAsia="MS Mincho"/>
                <w:kern w:val="22"/>
                <w:sz w:val="20"/>
                <w:szCs w:val="20"/>
                <w:lang w:val="fr-FR"/>
              </w:rPr>
              <w:t>;</w:t>
            </w:r>
            <w:r w:rsidRPr="00704084">
              <w:rPr>
                <w:rFonts w:eastAsia="MS Mincho"/>
                <w:kern w:val="22"/>
                <w:sz w:val="20"/>
                <w:szCs w:val="20"/>
                <w:lang w:val="fr-FR"/>
              </w:rPr>
              <w:t xml:space="preserve"> </w:t>
            </w:r>
          </w:p>
          <w:p w14:paraId="131FA8F2" w14:textId="19CF7441" w:rsidR="00B22630" w:rsidRPr="00704084" w:rsidRDefault="00B22630"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e)</w:t>
            </w:r>
            <w:r w:rsidR="0058253A" w:rsidRPr="00704084">
              <w:rPr>
                <w:rFonts w:eastAsia="MS Mincho"/>
                <w:kern w:val="22"/>
                <w:sz w:val="20"/>
                <w:szCs w:val="20"/>
                <w:lang w:val="fr-FR"/>
              </w:rPr>
              <w:t xml:space="preserve"> Pourcentage des Parties dont les autorités compétentes et autres parties prenantes concernées ont été formées pour</w:t>
            </w:r>
            <w:r w:rsidR="00B57CE3" w:rsidRPr="00704084">
              <w:rPr>
                <w:rFonts w:eastAsia="MS Mincho"/>
                <w:kern w:val="22"/>
                <w:sz w:val="20"/>
                <w:szCs w:val="20"/>
                <w:lang w:val="fr-FR"/>
              </w:rPr>
              <w:t xml:space="preserve"> être en mesure</w:t>
            </w:r>
            <w:r w:rsidR="0058253A" w:rsidRPr="00704084">
              <w:rPr>
                <w:rFonts w:eastAsia="MS Mincho"/>
                <w:kern w:val="22"/>
                <w:sz w:val="20"/>
                <w:szCs w:val="20"/>
                <w:lang w:val="fr-FR"/>
              </w:rPr>
              <w:t xml:space="preserve"> </w:t>
            </w:r>
            <w:r w:rsidR="00B57CE3" w:rsidRPr="00704084">
              <w:rPr>
                <w:rFonts w:eastAsia="MS Mincho"/>
                <w:kern w:val="22"/>
                <w:sz w:val="20"/>
                <w:szCs w:val="20"/>
                <w:lang w:val="fr-FR"/>
              </w:rPr>
              <w:t>d</w:t>
            </w:r>
            <w:r w:rsidR="004645B4" w:rsidRPr="00704084">
              <w:rPr>
                <w:rFonts w:eastAsia="MS Mincho"/>
                <w:kern w:val="22"/>
                <w:sz w:val="20"/>
                <w:szCs w:val="20"/>
                <w:lang w:val="fr-FR"/>
              </w:rPr>
              <w:t>’</w:t>
            </w:r>
            <w:r w:rsidR="0058253A" w:rsidRPr="00704084">
              <w:rPr>
                <w:rFonts w:eastAsia="MS Mincho"/>
                <w:kern w:val="22"/>
                <w:sz w:val="20"/>
                <w:szCs w:val="20"/>
                <w:lang w:val="fr-FR"/>
              </w:rPr>
              <w:t xml:space="preserve">évaluer les dommages, </w:t>
            </w:r>
            <w:r w:rsidR="00B57CE3" w:rsidRPr="00704084">
              <w:rPr>
                <w:rFonts w:eastAsia="MS Mincho"/>
                <w:kern w:val="22"/>
                <w:sz w:val="20"/>
                <w:szCs w:val="20"/>
                <w:lang w:val="fr-FR"/>
              </w:rPr>
              <w:t>d</w:t>
            </w:r>
            <w:r w:rsidR="004645B4" w:rsidRPr="00704084">
              <w:rPr>
                <w:rFonts w:eastAsia="MS Mincho"/>
                <w:kern w:val="22"/>
                <w:sz w:val="20"/>
                <w:szCs w:val="20"/>
                <w:lang w:val="fr-FR"/>
              </w:rPr>
              <w:t>’</w:t>
            </w:r>
            <w:r w:rsidR="0058253A" w:rsidRPr="00704084">
              <w:rPr>
                <w:rFonts w:eastAsia="MS Mincho"/>
                <w:kern w:val="22"/>
                <w:sz w:val="20"/>
                <w:szCs w:val="20"/>
                <w:lang w:val="fr-FR"/>
              </w:rPr>
              <w:t xml:space="preserve">établir des liens de causalité et </w:t>
            </w:r>
            <w:r w:rsidR="00B57CE3" w:rsidRPr="00704084">
              <w:rPr>
                <w:rFonts w:eastAsia="MS Mincho"/>
                <w:kern w:val="22"/>
                <w:sz w:val="20"/>
                <w:szCs w:val="20"/>
                <w:lang w:val="fr-FR"/>
              </w:rPr>
              <w:t xml:space="preserve">de </w:t>
            </w:r>
            <w:r w:rsidR="0058253A" w:rsidRPr="00704084">
              <w:rPr>
                <w:rFonts w:eastAsia="MS Mincho"/>
                <w:kern w:val="22"/>
                <w:sz w:val="20"/>
                <w:szCs w:val="20"/>
                <w:lang w:val="fr-FR"/>
              </w:rPr>
              <w:t>déterminer les mesures d</w:t>
            </w:r>
            <w:r w:rsidR="004645B4" w:rsidRPr="00704084">
              <w:rPr>
                <w:rFonts w:eastAsia="MS Mincho"/>
                <w:kern w:val="22"/>
                <w:sz w:val="20"/>
                <w:szCs w:val="20"/>
                <w:lang w:val="fr-FR"/>
              </w:rPr>
              <w:t>’</w:t>
            </w:r>
            <w:r w:rsidR="0058253A" w:rsidRPr="00704084">
              <w:rPr>
                <w:rFonts w:eastAsia="MS Mincho"/>
                <w:kern w:val="22"/>
                <w:sz w:val="20"/>
                <w:szCs w:val="20"/>
                <w:lang w:val="fr-FR"/>
              </w:rPr>
              <w:t xml:space="preserve">intervention appropriées à </w:t>
            </w:r>
            <w:r w:rsidR="007B2B61" w:rsidRPr="00704084">
              <w:rPr>
                <w:rFonts w:eastAsia="MS Mincho"/>
                <w:kern w:val="22"/>
                <w:sz w:val="20"/>
                <w:szCs w:val="20"/>
                <w:lang w:val="fr-FR"/>
              </w:rPr>
              <w:t>prendre ;</w:t>
            </w:r>
          </w:p>
          <w:p w14:paraId="131FA8F3" w14:textId="3BF783FD" w:rsidR="00B22630" w:rsidRPr="00704084" w:rsidRDefault="00B22630" w:rsidP="005C1D59">
            <w:pPr>
              <w:suppressLineNumbers/>
              <w:suppressAutoHyphens/>
              <w:spacing w:before="60" w:after="60"/>
              <w:jc w:val="left"/>
              <w:rPr>
                <w:rFonts w:eastAsia="MS Mincho"/>
                <w:sz w:val="20"/>
                <w:szCs w:val="20"/>
                <w:lang w:val="fr-FR"/>
              </w:rPr>
            </w:pPr>
            <w:r w:rsidRPr="00704084">
              <w:rPr>
                <w:rFonts w:eastAsia="MS Mincho"/>
                <w:sz w:val="20"/>
                <w:szCs w:val="20"/>
                <w:lang w:val="fr-FR"/>
              </w:rPr>
              <w:t>f) Pourcentage de Parties qui consolident [et partagent] des informations sur l</w:t>
            </w:r>
            <w:r w:rsidR="004645B4" w:rsidRPr="00704084">
              <w:rPr>
                <w:rFonts w:eastAsia="MS Mincho"/>
                <w:sz w:val="20"/>
                <w:szCs w:val="20"/>
                <w:lang w:val="fr-FR"/>
              </w:rPr>
              <w:t>’</w:t>
            </w:r>
            <w:r w:rsidRPr="00704084">
              <w:rPr>
                <w:rFonts w:eastAsia="MS Mincho"/>
                <w:sz w:val="20"/>
                <w:szCs w:val="20"/>
                <w:lang w:val="fr-FR"/>
              </w:rPr>
              <w:t>expérience acquise et les enseignements tirés de l</w:t>
            </w:r>
            <w:r w:rsidR="004645B4" w:rsidRPr="00704084">
              <w:rPr>
                <w:rFonts w:eastAsia="MS Mincho"/>
                <w:sz w:val="20"/>
                <w:szCs w:val="20"/>
                <w:lang w:val="fr-FR"/>
              </w:rPr>
              <w:t>’</w:t>
            </w:r>
            <w:r w:rsidRPr="00704084">
              <w:rPr>
                <w:rFonts w:eastAsia="MS Mincho"/>
                <w:sz w:val="20"/>
                <w:szCs w:val="20"/>
                <w:lang w:val="fr-FR"/>
              </w:rPr>
              <w:t xml:space="preserve">application du Protocole </w:t>
            </w:r>
            <w:r w:rsidR="005E4BB8" w:rsidRPr="00704084">
              <w:rPr>
                <w:rFonts w:eastAsia="MS Mincho"/>
                <w:sz w:val="20"/>
                <w:szCs w:val="20"/>
                <w:lang w:val="fr-FR"/>
              </w:rPr>
              <w:t>additionnel</w:t>
            </w:r>
            <w:r w:rsidR="005E4BB8">
              <w:rPr>
                <w:rFonts w:eastAsia="MS Mincho"/>
                <w:sz w:val="20"/>
                <w:szCs w:val="20"/>
                <w:lang w:val="fr-FR"/>
              </w:rPr>
              <w:t> </w:t>
            </w:r>
            <w:r w:rsidR="005E4BB8" w:rsidRPr="00704084">
              <w:rPr>
                <w:rFonts w:eastAsia="MS Mincho"/>
                <w:sz w:val="20"/>
                <w:szCs w:val="20"/>
                <w:lang w:val="fr-FR"/>
              </w:rPr>
              <w:t>;</w:t>
            </w:r>
          </w:p>
        </w:tc>
        <w:tc>
          <w:tcPr>
            <w:tcW w:w="2835" w:type="dxa"/>
            <w:tcBorders>
              <w:bottom w:val="single" w:sz="4" w:space="0" w:color="auto"/>
            </w:tcBorders>
          </w:tcPr>
          <w:p w14:paraId="131FA8F4" w14:textId="77777777"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lastRenderedPageBreak/>
              <w:t>L</w:t>
            </w:r>
            <w:r w:rsidR="004645B4" w:rsidRPr="00704084">
              <w:rPr>
                <w:kern w:val="22"/>
                <w:sz w:val="20"/>
                <w:szCs w:val="20"/>
                <w:lang w:val="fr-FR"/>
              </w:rPr>
              <w:t>’</w:t>
            </w:r>
            <w:r w:rsidRPr="00704084">
              <w:rPr>
                <w:kern w:val="22"/>
                <w:sz w:val="20"/>
                <w:szCs w:val="20"/>
                <w:lang w:val="fr-FR"/>
              </w:rPr>
              <w:t>augmentation du nombre de ratifications du Protocole additionnel de Nagoya – Kuala Lumpur sur la responsabilité et la réparation fait progresser l</w:t>
            </w:r>
            <w:r w:rsidR="004645B4" w:rsidRPr="00704084">
              <w:rPr>
                <w:kern w:val="22"/>
                <w:sz w:val="20"/>
                <w:szCs w:val="20"/>
                <w:lang w:val="fr-FR"/>
              </w:rPr>
              <w:t>’</w:t>
            </w:r>
            <w:r w:rsidRPr="00704084">
              <w:rPr>
                <w:kern w:val="22"/>
                <w:sz w:val="20"/>
                <w:szCs w:val="20"/>
                <w:lang w:val="fr-FR"/>
              </w:rPr>
              <w:t xml:space="preserve">élaboration de règles et procédures nationales sur la responsabilité et la réparation pour les dommages résultant </w:t>
            </w:r>
            <w:r w:rsidRPr="00704084">
              <w:rPr>
                <w:kern w:val="22"/>
                <w:sz w:val="20"/>
                <w:szCs w:val="20"/>
                <w:lang w:val="fr-FR"/>
              </w:rPr>
              <w:lastRenderedPageBreak/>
              <w:t>d</w:t>
            </w:r>
            <w:r w:rsidR="004645B4" w:rsidRPr="00704084">
              <w:rPr>
                <w:kern w:val="22"/>
                <w:sz w:val="20"/>
                <w:szCs w:val="20"/>
                <w:lang w:val="fr-FR"/>
              </w:rPr>
              <w:t>’</w:t>
            </w:r>
            <w:r w:rsidRPr="00704084">
              <w:rPr>
                <w:kern w:val="22"/>
                <w:sz w:val="20"/>
                <w:szCs w:val="20"/>
                <w:lang w:val="fr-FR"/>
              </w:rPr>
              <w:t>OVM provenant d</w:t>
            </w:r>
            <w:r w:rsidR="004645B4" w:rsidRPr="00704084">
              <w:rPr>
                <w:kern w:val="22"/>
                <w:sz w:val="20"/>
                <w:szCs w:val="20"/>
                <w:lang w:val="fr-FR"/>
              </w:rPr>
              <w:t>’</w:t>
            </w:r>
            <w:r w:rsidRPr="00704084">
              <w:rPr>
                <w:kern w:val="22"/>
                <w:sz w:val="20"/>
                <w:szCs w:val="20"/>
                <w:lang w:val="fr-FR"/>
              </w:rPr>
              <w:t>un mouvement transfrontière.</w:t>
            </w:r>
          </w:p>
          <w:p w14:paraId="131FA8F5" w14:textId="77777777" w:rsidR="00B22630" w:rsidRPr="00704084" w:rsidRDefault="00B22630" w:rsidP="005C1D59">
            <w:pPr>
              <w:suppressLineNumbers/>
              <w:suppressAutoHyphens/>
              <w:spacing w:before="60" w:after="60"/>
              <w:jc w:val="left"/>
              <w:rPr>
                <w:rFonts w:eastAsia="MS Mincho"/>
                <w:kern w:val="22"/>
                <w:sz w:val="20"/>
                <w:szCs w:val="20"/>
                <w:lang w:val="fr-FR"/>
              </w:rPr>
            </w:pPr>
          </w:p>
        </w:tc>
      </w:tr>
      <w:tr w:rsidR="00DD64E5" w:rsidRPr="00704084" w14:paraId="131FA8F9" w14:textId="77777777" w:rsidTr="00A42E71">
        <w:trPr>
          <w:jc w:val="center"/>
        </w:trPr>
        <w:tc>
          <w:tcPr>
            <w:tcW w:w="1705" w:type="dxa"/>
            <w:tcBorders>
              <w:top w:val="single" w:sz="4" w:space="0" w:color="auto"/>
              <w:left w:val="single" w:sz="4" w:space="0" w:color="auto"/>
              <w:bottom w:val="single" w:sz="4" w:space="0" w:color="auto"/>
              <w:right w:val="single" w:sz="4" w:space="0" w:color="auto"/>
            </w:tcBorders>
          </w:tcPr>
          <w:p w14:paraId="131FA8F7" w14:textId="77777777" w:rsidR="00DD64E5" w:rsidRPr="00704084" w:rsidRDefault="00DD64E5" w:rsidP="00A42E71">
            <w:pPr>
              <w:suppressLineNumbers/>
              <w:suppressAutoHyphens/>
              <w:spacing w:before="60" w:after="60"/>
              <w:ind w:left="714" w:hanging="357"/>
              <w:jc w:val="center"/>
              <w:rPr>
                <w:rFonts w:asciiTheme="majorBidi" w:eastAsia="MS Mincho" w:hAnsiTheme="majorBidi" w:cstheme="majorBidi"/>
                <w:b/>
                <w:bCs/>
                <w:kern w:val="22"/>
                <w:sz w:val="20"/>
                <w:szCs w:val="20"/>
                <w:lang w:val="fr-FR"/>
              </w:rPr>
            </w:pPr>
          </w:p>
        </w:tc>
        <w:tc>
          <w:tcPr>
            <w:tcW w:w="11757" w:type="dxa"/>
            <w:gridSpan w:val="4"/>
            <w:tcBorders>
              <w:top w:val="single" w:sz="4" w:space="0" w:color="auto"/>
              <w:left w:val="single" w:sz="4" w:space="0" w:color="auto"/>
              <w:bottom w:val="single" w:sz="4" w:space="0" w:color="auto"/>
              <w:right w:val="single" w:sz="4" w:space="0" w:color="auto"/>
            </w:tcBorders>
            <w:shd w:val="clear" w:color="auto" w:fill="auto"/>
          </w:tcPr>
          <w:p w14:paraId="131FA8F8" w14:textId="77777777" w:rsidR="00DD64E5" w:rsidRPr="00704084" w:rsidRDefault="00DD64E5" w:rsidP="00A42E71">
            <w:pPr>
              <w:suppressLineNumbers/>
              <w:suppressAutoHyphens/>
              <w:spacing w:before="60" w:after="60"/>
              <w:ind w:left="714" w:hanging="357"/>
              <w:jc w:val="center"/>
              <w:rPr>
                <w:rFonts w:asciiTheme="majorBidi" w:eastAsia="MS Mincho" w:hAnsiTheme="majorBidi" w:cstheme="majorBidi"/>
                <w:b/>
                <w:bCs/>
                <w:kern w:val="22"/>
                <w:sz w:val="20"/>
                <w:szCs w:val="20"/>
                <w:lang w:val="fr-FR"/>
              </w:rPr>
            </w:pPr>
            <w:r w:rsidRPr="00704084">
              <w:rPr>
                <w:rFonts w:asciiTheme="majorBidi" w:eastAsia="MS Mincho" w:hAnsiTheme="majorBidi" w:cstheme="majorBidi"/>
                <w:b/>
                <w:bCs/>
                <w:kern w:val="22"/>
                <w:sz w:val="20"/>
                <w:szCs w:val="20"/>
                <w:lang w:val="fr-FR"/>
              </w:rPr>
              <w:t>B.</w:t>
            </w:r>
            <w:r w:rsidRPr="00704084">
              <w:rPr>
                <w:rFonts w:asciiTheme="majorBidi" w:eastAsia="MS Mincho" w:hAnsiTheme="majorBidi" w:cstheme="majorBidi"/>
                <w:b/>
                <w:bCs/>
                <w:kern w:val="22"/>
                <w:sz w:val="20"/>
                <w:szCs w:val="20"/>
                <w:lang w:val="fr-FR"/>
              </w:rPr>
              <w:tab/>
            </w:r>
            <w:r w:rsidR="00B22630" w:rsidRPr="00704084">
              <w:rPr>
                <w:b/>
                <w:bCs/>
                <w:kern w:val="22"/>
                <w:sz w:val="20"/>
                <w:szCs w:val="20"/>
                <w:lang w:val="fr-FR"/>
              </w:rPr>
              <w:t>Environnement favorable</w:t>
            </w:r>
          </w:p>
        </w:tc>
      </w:tr>
      <w:tr w:rsidR="00B22630" w:rsidRPr="00FE36E2" w14:paraId="131FA90C" w14:textId="77777777" w:rsidTr="00737E63">
        <w:trPr>
          <w:jc w:val="center"/>
        </w:trPr>
        <w:tc>
          <w:tcPr>
            <w:tcW w:w="1705" w:type="dxa"/>
            <w:tcBorders>
              <w:top w:val="single" w:sz="4" w:space="0" w:color="auto"/>
            </w:tcBorders>
          </w:tcPr>
          <w:p w14:paraId="131FA8FA" w14:textId="77777777" w:rsidR="00B22630" w:rsidRPr="00704084" w:rsidRDefault="00B22630" w:rsidP="005C1D59">
            <w:pPr>
              <w:suppressLineNumbers/>
              <w:suppressAutoHyphens/>
              <w:spacing w:before="60" w:after="60"/>
              <w:jc w:val="left"/>
              <w:rPr>
                <w:rFonts w:eastAsia="MS Mincho"/>
                <w:kern w:val="22"/>
                <w:sz w:val="20"/>
                <w:szCs w:val="20"/>
                <w:lang w:val="fr-FR"/>
              </w:rPr>
            </w:pPr>
            <w:r w:rsidRPr="00704084">
              <w:rPr>
                <w:b/>
                <w:bCs/>
                <w:kern w:val="22"/>
                <w:sz w:val="20"/>
                <w:szCs w:val="20"/>
                <w:lang w:val="fr-FR"/>
              </w:rPr>
              <w:t>B.1. Les Parties s</w:t>
            </w:r>
            <w:r w:rsidR="004645B4" w:rsidRPr="00704084">
              <w:rPr>
                <w:b/>
                <w:bCs/>
                <w:kern w:val="22"/>
                <w:sz w:val="20"/>
                <w:szCs w:val="20"/>
                <w:lang w:val="fr-FR"/>
              </w:rPr>
              <w:t>’</w:t>
            </w:r>
            <w:r w:rsidRPr="00704084">
              <w:rPr>
                <w:b/>
                <w:bCs/>
                <w:kern w:val="22"/>
                <w:sz w:val="20"/>
                <w:szCs w:val="20"/>
                <w:lang w:val="fr-FR"/>
              </w:rPr>
              <w:t xml:space="preserve">engagent dans des activités de </w:t>
            </w:r>
            <w:r w:rsidRPr="00704084">
              <w:rPr>
                <w:b/>
                <w:bCs/>
                <w:kern w:val="22"/>
                <w:sz w:val="20"/>
                <w:szCs w:val="20"/>
                <w:lang w:val="fr-FR"/>
              </w:rPr>
              <w:lastRenderedPageBreak/>
              <w:t>renforcement des capacités.</w:t>
            </w:r>
          </w:p>
        </w:tc>
        <w:tc>
          <w:tcPr>
            <w:tcW w:w="2543" w:type="dxa"/>
            <w:tcBorders>
              <w:top w:val="single" w:sz="4" w:space="0" w:color="auto"/>
            </w:tcBorders>
            <w:shd w:val="clear" w:color="auto" w:fill="auto"/>
          </w:tcPr>
          <w:p w14:paraId="131FA8FB" w14:textId="4A60759E"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lastRenderedPageBreak/>
              <w:t xml:space="preserve">1) Autoévaluation des besoins et des priorités en matière de renforcement des </w:t>
            </w:r>
            <w:r w:rsidR="004A50D0" w:rsidRPr="00704084">
              <w:rPr>
                <w:kern w:val="22"/>
                <w:sz w:val="20"/>
                <w:szCs w:val="20"/>
                <w:lang w:val="fr-FR"/>
              </w:rPr>
              <w:t>capacités ;</w:t>
            </w:r>
          </w:p>
          <w:p w14:paraId="131FA8FC" w14:textId="5CBF41A2"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lastRenderedPageBreak/>
              <w:t>2) Fourniture d</w:t>
            </w:r>
            <w:r w:rsidR="004645B4" w:rsidRPr="00704084">
              <w:rPr>
                <w:kern w:val="22"/>
                <w:sz w:val="20"/>
                <w:szCs w:val="20"/>
                <w:lang w:val="fr-FR"/>
              </w:rPr>
              <w:t>’</w:t>
            </w:r>
            <w:r w:rsidRPr="00704084">
              <w:rPr>
                <w:kern w:val="22"/>
                <w:sz w:val="20"/>
                <w:szCs w:val="20"/>
                <w:lang w:val="fr-FR"/>
              </w:rPr>
              <w:t xml:space="preserve">un appui pour les activités de renforcement des </w:t>
            </w:r>
            <w:r w:rsidR="004A50D0" w:rsidRPr="00704084">
              <w:rPr>
                <w:kern w:val="22"/>
                <w:sz w:val="20"/>
                <w:szCs w:val="20"/>
                <w:lang w:val="fr-FR"/>
              </w:rPr>
              <w:t>capacités ;</w:t>
            </w:r>
          </w:p>
          <w:p w14:paraId="131FA8FD" w14:textId="3E3424AB"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t xml:space="preserve">3) Accès aux matériels de renforcement des </w:t>
            </w:r>
            <w:r w:rsidR="004A50D0" w:rsidRPr="00704084">
              <w:rPr>
                <w:kern w:val="22"/>
                <w:sz w:val="20"/>
                <w:szCs w:val="20"/>
                <w:lang w:val="fr-FR"/>
              </w:rPr>
              <w:t>capacités ;</w:t>
            </w:r>
          </w:p>
          <w:p w14:paraId="131FA8FE" w14:textId="77777777" w:rsidR="00B22630" w:rsidRPr="00704084" w:rsidRDefault="00B22630"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4) Coopération dans les activités de renforcement des capacités.</w:t>
            </w:r>
          </w:p>
        </w:tc>
        <w:tc>
          <w:tcPr>
            <w:tcW w:w="3118" w:type="dxa"/>
            <w:tcBorders>
              <w:top w:val="single" w:sz="4" w:space="0" w:color="auto"/>
            </w:tcBorders>
            <w:shd w:val="clear" w:color="auto" w:fill="auto"/>
          </w:tcPr>
          <w:p w14:paraId="131FA8FF" w14:textId="5B6F1459"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lastRenderedPageBreak/>
              <w:t xml:space="preserve">i) Réaliser une autoévaluation des besoins et des priorités en matière de renforcement des </w:t>
            </w:r>
            <w:r w:rsidR="004A50D0" w:rsidRPr="00704084">
              <w:rPr>
                <w:kern w:val="22"/>
                <w:sz w:val="20"/>
                <w:szCs w:val="20"/>
                <w:lang w:val="fr-FR"/>
              </w:rPr>
              <w:t>capacités ;</w:t>
            </w:r>
          </w:p>
          <w:p w14:paraId="131FA900" w14:textId="0413363D"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lastRenderedPageBreak/>
              <w:t>ii) Fournir un appui technique, financier ou autre pour les activités de renforcement des capacités, y compris celles décrites dans le présent plan d</w:t>
            </w:r>
            <w:r w:rsidR="004645B4" w:rsidRPr="00704084">
              <w:rPr>
                <w:kern w:val="22"/>
                <w:sz w:val="20"/>
                <w:szCs w:val="20"/>
                <w:lang w:val="fr-FR"/>
              </w:rPr>
              <w:t>’</w:t>
            </w:r>
            <w:r w:rsidRPr="00704084">
              <w:rPr>
                <w:kern w:val="22"/>
                <w:sz w:val="20"/>
                <w:szCs w:val="20"/>
                <w:lang w:val="fr-FR"/>
              </w:rPr>
              <w:t xml:space="preserve">action pour le renforcement des </w:t>
            </w:r>
            <w:r w:rsidR="004A50D0" w:rsidRPr="00704084">
              <w:rPr>
                <w:kern w:val="22"/>
                <w:sz w:val="20"/>
                <w:szCs w:val="20"/>
                <w:lang w:val="fr-FR"/>
              </w:rPr>
              <w:t>capacités ;</w:t>
            </w:r>
          </w:p>
          <w:p w14:paraId="131FA901" w14:textId="2BB138E4" w:rsidR="00B22630" w:rsidRPr="00704084" w:rsidRDefault="00B22630" w:rsidP="005C1D59">
            <w:pPr>
              <w:spacing w:before="60" w:after="60"/>
              <w:jc w:val="left"/>
              <w:rPr>
                <w:rFonts w:eastAsia="MS Mincho"/>
                <w:kern w:val="22"/>
                <w:sz w:val="20"/>
                <w:szCs w:val="20"/>
                <w:lang w:val="fr-FR"/>
              </w:rPr>
            </w:pPr>
            <w:r w:rsidRPr="00704084">
              <w:rPr>
                <w:kern w:val="22"/>
                <w:sz w:val="20"/>
                <w:szCs w:val="20"/>
                <w:lang w:val="fr-FR"/>
              </w:rPr>
              <w:t xml:space="preserve">iii) Élaborer et diffuser des matériels de renforcement des capacités et les résultats des activités, y compris dans les langues </w:t>
            </w:r>
            <w:r w:rsidR="004A50D0" w:rsidRPr="00704084">
              <w:rPr>
                <w:kern w:val="22"/>
                <w:sz w:val="20"/>
                <w:szCs w:val="20"/>
                <w:lang w:val="fr-FR"/>
              </w:rPr>
              <w:t>locales ;</w:t>
            </w:r>
          </w:p>
          <w:p w14:paraId="131FA902" w14:textId="77777777" w:rsidR="00B22630" w:rsidRPr="00704084" w:rsidRDefault="00B22630"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iv) Coopérer aux niveaux national, bilatéral, régional et multilatéral avec les partenaires des secteurs concernés et les parties prenantes pour mener des activités de renforcement des capacités.</w:t>
            </w:r>
          </w:p>
        </w:tc>
        <w:tc>
          <w:tcPr>
            <w:tcW w:w="3261" w:type="dxa"/>
            <w:tcBorders>
              <w:top w:val="single" w:sz="2" w:space="0" w:color="auto"/>
            </w:tcBorders>
          </w:tcPr>
          <w:p w14:paraId="131FA903" w14:textId="56703E78" w:rsidR="00B22630" w:rsidRPr="00704084" w:rsidRDefault="00B22630" w:rsidP="00A42E71">
            <w:pPr>
              <w:suppressLineNumbers/>
              <w:suppressAutoHyphens/>
              <w:spacing w:before="60" w:after="60"/>
              <w:jc w:val="left"/>
              <w:rPr>
                <w:rFonts w:asciiTheme="majorBidi" w:eastAsia="MS Mincho" w:hAnsiTheme="majorBidi" w:cstheme="majorBidi"/>
                <w:kern w:val="22"/>
                <w:sz w:val="20"/>
                <w:szCs w:val="20"/>
                <w:lang w:val="fr-FR"/>
              </w:rPr>
            </w:pPr>
            <w:r w:rsidRPr="00704084">
              <w:rPr>
                <w:rFonts w:eastAsia="MS Mincho"/>
                <w:sz w:val="20"/>
                <w:szCs w:val="20"/>
                <w:lang w:val="fr-FR"/>
              </w:rPr>
              <w:lastRenderedPageBreak/>
              <w:t xml:space="preserve">a) Pourcentage de Parties ayant réalisé une autoévaluation de leurs </w:t>
            </w:r>
            <w:r w:rsidR="004A50D0" w:rsidRPr="00704084">
              <w:rPr>
                <w:rFonts w:eastAsia="MS Mincho"/>
                <w:sz w:val="20"/>
                <w:szCs w:val="20"/>
                <w:lang w:val="fr-FR"/>
              </w:rPr>
              <w:t>capacités</w:t>
            </w:r>
            <w:r w:rsidR="004A50D0" w:rsidRPr="00704084">
              <w:rPr>
                <w:rFonts w:asciiTheme="majorBidi" w:eastAsia="MS Mincho" w:hAnsiTheme="majorBidi" w:cstheme="majorBidi"/>
                <w:kern w:val="22"/>
                <w:sz w:val="20"/>
                <w:szCs w:val="20"/>
                <w:lang w:val="fr-FR"/>
              </w:rPr>
              <w:t xml:space="preserve"> ;</w:t>
            </w:r>
            <w:r w:rsidRPr="00704084">
              <w:rPr>
                <w:rFonts w:asciiTheme="majorBidi" w:eastAsia="MS Mincho" w:hAnsiTheme="majorBidi" w:cstheme="majorBidi"/>
                <w:kern w:val="22"/>
                <w:sz w:val="20"/>
                <w:szCs w:val="20"/>
                <w:lang w:val="fr-FR"/>
              </w:rPr>
              <w:t xml:space="preserve"> </w:t>
            </w:r>
          </w:p>
          <w:p w14:paraId="131FA904" w14:textId="50562964" w:rsidR="00B22630" w:rsidRPr="00704084" w:rsidRDefault="00B22630" w:rsidP="00A42E71">
            <w:pPr>
              <w:suppressLineNumbers/>
              <w:suppressAutoHyphens/>
              <w:spacing w:before="60" w:after="60"/>
              <w:jc w:val="left"/>
              <w:rPr>
                <w:rFonts w:asciiTheme="majorBidi" w:eastAsia="MS Mincho" w:hAnsiTheme="majorBidi" w:cstheme="majorBidi"/>
                <w:kern w:val="22"/>
                <w:sz w:val="20"/>
                <w:szCs w:val="20"/>
                <w:lang w:val="fr-FR"/>
              </w:rPr>
            </w:pPr>
            <w:r w:rsidRPr="00704084">
              <w:rPr>
                <w:rFonts w:eastAsia="MS Mincho"/>
                <w:kern w:val="22"/>
                <w:sz w:val="20"/>
                <w:szCs w:val="20"/>
                <w:lang w:val="fr-FR"/>
              </w:rPr>
              <w:lastRenderedPageBreak/>
              <w:t xml:space="preserve">b) Pourcentage de Parties qui reçoivent un soutien technique, financier ou autre pour les activités de renforcement des </w:t>
            </w:r>
            <w:r w:rsidR="004A50D0" w:rsidRPr="00704084">
              <w:rPr>
                <w:rFonts w:eastAsia="MS Mincho"/>
                <w:kern w:val="22"/>
                <w:sz w:val="20"/>
                <w:szCs w:val="20"/>
                <w:lang w:val="fr-FR"/>
              </w:rPr>
              <w:t>capacités</w:t>
            </w:r>
            <w:r w:rsidR="004A50D0" w:rsidRPr="00704084">
              <w:rPr>
                <w:rFonts w:asciiTheme="majorBidi" w:eastAsia="MS Mincho" w:hAnsiTheme="majorBidi" w:cstheme="majorBidi"/>
                <w:kern w:val="22"/>
                <w:sz w:val="20"/>
                <w:szCs w:val="20"/>
                <w:lang w:val="fr-FR"/>
              </w:rPr>
              <w:t xml:space="preserve"> ;</w:t>
            </w:r>
          </w:p>
          <w:p w14:paraId="131FA905" w14:textId="57B9701F" w:rsidR="00B22630" w:rsidRPr="00704084" w:rsidRDefault="00B22630" w:rsidP="00A42E71">
            <w:pPr>
              <w:suppressLineNumbers/>
              <w:suppressAutoHyphens/>
              <w:spacing w:before="60" w:after="60"/>
              <w:jc w:val="left"/>
              <w:rPr>
                <w:rFonts w:asciiTheme="majorBidi" w:eastAsia="MS Mincho" w:hAnsiTheme="majorBidi" w:cstheme="majorBidi"/>
                <w:kern w:val="22"/>
                <w:sz w:val="20"/>
                <w:szCs w:val="20"/>
                <w:lang w:val="fr-FR"/>
              </w:rPr>
            </w:pPr>
            <w:r w:rsidRPr="00704084">
              <w:rPr>
                <w:rFonts w:eastAsia="MS Mincho"/>
                <w:kern w:val="22"/>
                <w:sz w:val="20"/>
                <w:szCs w:val="20"/>
                <w:lang w:val="fr-FR"/>
              </w:rPr>
              <w:t xml:space="preserve">c) Pourcentage de Parties qui offrent un soutien technique, financier ou autre pour les activités de renforcement des </w:t>
            </w:r>
            <w:r w:rsidR="004A50D0" w:rsidRPr="00704084">
              <w:rPr>
                <w:rFonts w:eastAsia="MS Mincho"/>
                <w:kern w:val="22"/>
                <w:sz w:val="20"/>
                <w:szCs w:val="20"/>
                <w:lang w:val="fr-FR"/>
              </w:rPr>
              <w:t>capacités</w:t>
            </w:r>
            <w:r w:rsidR="004A50D0" w:rsidRPr="00704084">
              <w:rPr>
                <w:rFonts w:asciiTheme="majorBidi" w:eastAsia="MS Mincho" w:hAnsiTheme="majorBidi" w:cstheme="majorBidi"/>
                <w:kern w:val="22"/>
                <w:sz w:val="20"/>
                <w:szCs w:val="20"/>
                <w:lang w:val="fr-FR"/>
              </w:rPr>
              <w:t xml:space="preserve"> ;</w:t>
            </w:r>
          </w:p>
          <w:p w14:paraId="131FA906" w14:textId="04D6C0BB" w:rsidR="00B22630" w:rsidRPr="00704084" w:rsidRDefault="00B22630" w:rsidP="00B22630">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d) Pourcentage de Parties ayant élaboré et diffusé du matériel de renforcement des capacités et des résultats d</w:t>
            </w:r>
            <w:r w:rsidR="004645B4" w:rsidRPr="00704084">
              <w:rPr>
                <w:rFonts w:eastAsia="MS Mincho"/>
                <w:kern w:val="22"/>
                <w:sz w:val="20"/>
                <w:szCs w:val="20"/>
                <w:lang w:val="fr-FR"/>
              </w:rPr>
              <w:t>’</w:t>
            </w:r>
            <w:r w:rsidRPr="00704084">
              <w:rPr>
                <w:rFonts w:eastAsia="MS Mincho"/>
                <w:kern w:val="22"/>
                <w:sz w:val="20"/>
                <w:szCs w:val="20"/>
                <w:lang w:val="fr-FR"/>
              </w:rPr>
              <w:t xml:space="preserve">activités, notamment dans les langues </w:t>
            </w:r>
            <w:r w:rsidR="004A50D0" w:rsidRPr="00704084">
              <w:rPr>
                <w:rFonts w:eastAsia="MS Mincho"/>
                <w:kern w:val="22"/>
                <w:sz w:val="20"/>
                <w:szCs w:val="20"/>
                <w:lang w:val="fr-FR"/>
              </w:rPr>
              <w:t>locales ;</w:t>
            </w:r>
          </w:p>
          <w:p w14:paraId="131FA907" w14:textId="77777777" w:rsidR="00B22630" w:rsidRPr="00704084" w:rsidRDefault="00B22630" w:rsidP="00B22630">
            <w:pPr>
              <w:suppressLineNumbers/>
              <w:suppressAutoHyphens/>
              <w:spacing w:before="60" w:after="60"/>
              <w:jc w:val="left"/>
              <w:rPr>
                <w:rFonts w:asciiTheme="majorBidi" w:eastAsia="MS Mincho" w:hAnsiTheme="majorBidi" w:cstheme="majorBidi"/>
                <w:kern w:val="22"/>
                <w:sz w:val="20"/>
                <w:szCs w:val="20"/>
                <w:lang w:val="fr-FR"/>
              </w:rPr>
            </w:pPr>
            <w:r w:rsidRPr="00704084">
              <w:rPr>
                <w:rFonts w:eastAsia="MS Mincho"/>
                <w:sz w:val="20"/>
                <w:szCs w:val="20"/>
                <w:lang w:val="fr-FR"/>
              </w:rPr>
              <w:t>e) Pourcentage de Parties ayant établi des liens de partenariat nationaux, bilatéraux, régionaux et multilatéraux avec des partenaires de secteurs pertinents et des parties prenantes pertinentes dans l</w:t>
            </w:r>
            <w:r w:rsidR="004645B4" w:rsidRPr="00704084">
              <w:rPr>
                <w:rFonts w:eastAsia="MS Mincho"/>
                <w:sz w:val="20"/>
                <w:szCs w:val="20"/>
                <w:lang w:val="fr-FR"/>
              </w:rPr>
              <w:t>’</w:t>
            </w:r>
            <w:r w:rsidRPr="00704084">
              <w:rPr>
                <w:rFonts w:eastAsia="MS Mincho"/>
                <w:sz w:val="20"/>
                <w:szCs w:val="20"/>
                <w:lang w:val="fr-FR"/>
              </w:rPr>
              <w:t>exécution des activités de renforcement des capacités.</w:t>
            </w:r>
          </w:p>
        </w:tc>
        <w:tc>
          <w:tcPr>
            <w:tcW w:w="2835" w:type="dxa"/>
            <w:tcBorders>
              <w:top w:val="single" w:sz="2" w:space="0" w:color="auto"/>
            </w:tcBorders>
          </w:tcPr>
          <w:p w14:paraId="131FA908" w14:textId="77777777" w:rsidR="00B22630" w:rsidRPr="00704084" w:rsidRDefault="00E70F27" w:rsidP="00A42E71">
            <w:pPr>
              <w:suppressLineNumbers/>
              <w:suppressAutoHyphens/>
              <w:spacing w:before="60" w:after="60"/>
              <w:jc w:val="left"/>
              <w:rPr>
                <w:rFonts w:asciiTheme="majorBidi" w:eastAsia="MS Mincho" w:hAnsiTheme="majorBidi" w:cstheme="majorBidi"/>
                <w:kern w:val="22"/>
                <w:sz w:val="20"/>
                <w:szCs w:val="20"/>
                <w:lang w:val="fr-FR"/>
              </w:rPr>
            </w:pPr>
            <w:r w:rsidRPr="00704084">
              <w:rPr>
                <w:kern w:val="22"/>
                <w:sz w:val="20"/>
                <w:szCs w:val="20"/>
                <w:lang w:val="fr-FR"/>
              </w:rPr>
              <w:lastRenderedPageBreak/>
              <w:t>Les Parties ont les capacités nécessaires à l</w:t>
            </w:r>
            <w:r w:rsidR="004645B4" w:rsidRPr="00704084">
              <w:rPr>
                <w:kern w:val="22"/>
                <w:sz w:val="20"/>
                <w:szCs w:val="20"/>
                <w:lang w:val="fr-FR"/>
              </w:rPr>
              <w:t>’</w:t>
            </w:r>
            <w:r w:rsidRPr="00704084">
              <w:rPr>
                <w:kern w:val="22"/>
                <w:sz w:val="20"/>
                <w:szCs w:val="20"/>
                <w:lang w:val="fr-FR"/>
              </w:rPr>
              <w:t>application du Protocole</w:t>
            </w:r>
          </w:p>
          <w:p w14:paraId="131FA909" w14:textId="77777777" w:rsidR="00B22630" w:rsidRPr="00704084" w:rsidRDefault="00B22630" w:rsidP="00A42E71">
            <w:pPr>
              <w:suppressLineNumbers/>
              <w:suppressAutoHyphens/>
              <w:spacing w:before="60" w:after="60"/>
              <w:jc w:val="left"/>
              <w:rPr>
                <w:rFonts w:asciiTheme="majorBidi" w:eastAsia="MS Mincho" w:hAnsiTheme="majorBidi" w:cstheme="majorBidi"/>
                <w:kern w:val="22"/>
                <w:sz w:val="20"/>
                <w:szCs w:val="20"/>
                <w:lang w:val="fr-FR"/>
              </w:rPr>
            </w:pPr>
          </w:p>
          <w:p w14:paraId="131FA90A" w14:textId="77777777" w:rsidR="00B22630" w:rsidRPr="00704084" w:rsidRDefault="00E70F27" w:rsidP="00A42E71">
            <w:pPr>
              <w:suppressLineNumbers/>
              <w:suppressAutoHyphens/>
              <w:spacing w:before="60" w:after="60"/>
              <w:jc w:val="left"/>
              <w:rPr>
                <w:rFonts w:asciiTheme="majorBidi" w:eastAsia="MS Mincho" w:hAnsiTheme="majorBidi" w:cstheme="majorBidi"/>
                <w:kern w:val="22"/>
                <w:sz w:val="20"/>
                <w:szCs w:val="20"/>
                <w:lang w:val="fr-FR"/>
              </w:rPr>
            </w:pPr>
            <w:r w:rsidRPr="00704084">
              <w:rPr>
                <w:rFonts w:asciiTheme="majorBidi" w:eastAsia="MS Mincho" w:hAnsiTheme="majorBidi" w:cstheme="majorBidi"/>
                <w:sz w:val="20"/>
                <w:szCs w:val="20"/>
                <w:lang w:val="fr-FR"/>
              </w:rPr>
              <w:lastRenderedPageBreak/>
              <w:t>Les Parties ont identifié leurs besoins en matière de renforcement des capacités et reconnaissent et mettent en place les  mesures nécessaires pour y répondre.</w:t>
            </w:r>
          </w:p>
          <w:p w14:paraId="131FA90B" w14:textId="77777777" w:rsidR="00B22630" w:rsidRPr="00704084" w:rsidRDefault="00B22630" w:rsidP="00A42E71">
            <w:pPr>
              <w:suppressLineNumbers/>
              <w:suppressAutoHyphens/>
              <w:spacing w:before="60" w:after="60"/>
              <w:jc w:val="left"/>
              <w:rPr>
                <w:rFonts w:asciiTheme="majorBidi" w:eastAsia="MS Mincho" w:hAnsiTheme="majorBidi" w:cstheme="majorBidi"/>
                <w:kern w:val="22"/>
                <w:sz w:val="20"/>
                <w:szCs w:val="20"/>
                <w:lang w:val="fr-FR"/>
              </w:rPr>
            </w:pPr>
          </w:p>
        </w:tc>
      </w:tr>
      <w:tr w:rsidR="00FE173E" w:rsidRPr="00FE36E2" w14:paraId="131FA91F" w14:textId="77777777" w:rsidTr="00737E63">
        <w:trPr>
          <w:jc w:val="center"/>
        </w:trPr>
        <w:tc>
          <w:tcPr>
            <w:tcW w:w="1705" w:type="dxa"/>
            <w:tcBorders>
              <w:top w:val="single" w:sz="4" w:space="0" w:color="auto"/>
              <w:left w:val="single" w:sz="4" w:space="0" w:color="auto"/>
              <w:bottom w:val="single" w:sz="4" w:space="0" w:color="auto"/>
              <w:right w:val="single" w:sz="4" w:space="0" w:color="auto"/>
            </w:tcBorders>
          </w:tcPr>
          <w:p w14:paraId="131FA90D" w14:textId="77777777" w:rsidR="00FE173E" w:rsidRPr="00704084" w:rsidRDefault="00A618A6" w:rsidP="00A618A6">
            <w:pPr>
              <w:suppressLineNumbers/>
              <w:suppressAutoHyphens/>
              <w:spacing w:before="60" w:after="60"/>
              <w:jc w:val="left"/>
              <w:rPr>
                <w:rFonts w:asciiTheme="majorBidi" w:hAnsiTheme="majorBidi" w:cstheme="majorBidi"/>
                <w:sz w:val="20"/>
                <w:szCs w:val="20"/>
                <w:lang w:val="fr-FR"/>
              </w:rPr>
            </w:pPr>
            <w:r w:rsidRPr="00704084">
              <w:rPr>
                <w:b/>
                <w:bCs/>
                <w:kern w:val="22"/>
                <w:sz w:val="20"/>
                <w:szCs w:val="20"/>
                <w:lang w:val="fr-FR"/>
              </w:rPr>
              <w:lastRenderedPageBreak/>
              <w:t>B.2. Les Parties mobilisent  des ressources adéquates de toutes les sources pour appuyer l</w:t>
            </w:r>
            <w:r w:rsidR="004645B4" w:rsidRPr="00704084">
              <w:rPr>
                <w:b/>
                <w:bCs/>
                <w:kern w:val="22"/>
                <w:sz w:val="20"/>
                <w:szCs w:val="20"/>
                <w:lang w:val="fr-FR"/>
              </w:rPr>
              <w:t>’</w:t>
            </w:r>
            <w:r w:rsidRPr="00704084">
              <w:rPr>
                <w:b/>
                <w:bCs/>
                <w:kern w:val="22"/>
                <w:sz w:val="20"/>
                <w:szCs w:val="20"/>
                <w:lang w:val="fr-FR"/>
              </w:rPr>
              <w:t>application du Protocole [conformément à l</w:t>
            </w:r>
            <w:r w:rsidR="004645B4" w:rsidRPr="00704084">
              <w:rPr>
                <w:b/>
                <w:bCs/>
                <w:kern w:val="22"/>
                <w:sz w:val="20"/>
                <w:szCs w:val="20"/>
                <w:lang w:val="fr-FR"/>
              </w:rPr>
              <w:t>’</w:t>
            </w:r>
            <w:r w:rsidRPr="00704084">
              <w:rPr>
                <w:b/>
                <w:bCs/>
                <w:kern w:val="22"/>
                <w:sz w:val="20"/>
                <w:szCs w:val="20"/>
                <w:lang w:val="fr-FR"/>
              </w:rPr>
              <w:t>article 28 du Protocole</w:t>
            </w:r>
          </w:p>
        </w:tc>
        <w:tc>
          <w:tcPr>
            <w:tcW w:w="2543" w:type="dxa"/>
            <w:tcBorders>
              <w:top w:val="single" w:sz="4" w:space="0" w:color="auto"/>
              <w:left w:val="single" w:sz="4" w:space="0" w:color="auto"/>
              <w:bottom w:val="single" w:sz="4" w:space="0" w:color="auto"/>
              <w:right w:val="single" w:sz="4" w:space="0" w:color="auto"/>
            </w:tcBorders>
            <w:shd w:val="clear" w:color="auto" w:fill="auto"/>
          </w:tcPr>
          <w:p w14:paraId="131FA90E" w14:textId="6E846515" w:rsidR="00A618A6" w:rsidRPr="00704084" w:rsidRDefault="00A618A6" w:rsidP="00A618A6">
            <w:pPr>
              <w:spacing w:before="60" w:after="60"/>
              <w:jc w:val="left"/>
              <w:rPr>
                <w:rFonts w:eastAsia="MS Mincho"/>
                <w:kern w:val="22"/>
                <w:sz w:val="20"/>
                <w:szCs w:val="20"/>
                <w:lang w:val="fr-FR"/>
              </w:rPr>
            </w:pPr>
            <w:r w:rsidRPr="00704084">
              <w:rPr>
                <w:kern w:val="22"/>
                <w:sz w:val="20"/>
                <w:szCs w:val="20"/>
                <w:lang w:val="fr-FR"/>
              </w:rPr>
              <w:t>1) Mise en place d</w:t>
            </w:r>
            <w:r w:rsidR="004645B4" w:rsidRPr="00704084">
              <w:rPr>
                <w:kern w:val="22"/>
                <w:sz w:val="20"/>
                <w:szCs w:val="20"/>
                <w:lang w:val="fr-FR"/>
              </w:rPr>
              <w:t>’</w:t>
            </w:r>
            <w:r w:rsidRPr="00704084">
              <w:rPr>
                <w:kern w:val="22"/>
                <w:sz w:val="20"/>
                <w:szCs w:val="20"/>
                <w:lang w:val="fr-FR"/>
              </w:rPr>
              <w:t>un mécanisme national d</w:t>
            </w:r>
            <w:r w:rsidR="004645B4" w:rsidRPr="00704084">
              <w:rPr>
                <w:kern w:val="22"/>
                <w:sz w:val="20"/>
                <w:szCs w:val="20"/>
                <w:lang w:val="fr-FR"/>
              </w:rPr>
              <w:t>’</w:t>
            </w:r>
            <w:r w:rsidRPr="00704084">
              <w:rPr>
                <w:kern w:val="22"/>
                <w:sz w:val="20"/>
                <w:szCs w:val="20"/>
                <w:lang w:val="fr-FR"/>
              </w:rPr>
              <w:t xml:space="preserve">allocation budgétaire pour la prévention des risques </w:t>
            </w:r>
            <w:r w:rsidR="004A50D0" w:rsidRPr="00704084">
              <w:rPr>
                <w:kern w:val="22"/>
                <w:sz w:val="20"/>
                <w:szCs w:val="20"/>
                <w:lang w:val="fr-FR"/>
              </w:rPr>
              <w:t>biotechnologiques ;</w:t>
            </w:r>
          </w:p>
          <w:p w14:paraId="131FA90F" w14:textId="1B100EFD" w:rsidR="00A618A6" w:rsidRPr="00704084" w:rsidRDefault="00A618A6" w:rsidP="00A618A6">
            <w:pPr>
              <w:jc w:val="left"/>
              <w:rPr>
                <w:rFonts w:eastAsia="MS Mincho"/>
                <w:kern w:val="22"/>
                <w:sz w:val="20"/>
                <w:szCs w:val="20"/>
                <w:lang w:val="fr-FR"/>
              </w:rPr>
            </w:pPr>
            <w:r w:rsidRPr="00704084">
              <w:rPr>
                <w:kern w:val="22"/>
                <w:sz w:val="20"/>
                <w:szCs w:val="20"/>
                <w:lang w:val="fr-FR"/>
              </w:rPr>
              <w:t xml:space="preserve">2) Coordination avec les autorités, les organismes de financement et les donateurs au niveau </w:t>
            </w:r>
            <w:r w:rsidR="004A50D0" w:rsidRPr="00704084">
              <w:rPr>
                <w:kern w:val="22"/>
                <w:sz w:val="20"/>
                <w:szCs w:val="20"/>
                <w:lang w:val="fr-FR"/>
              </w:rPr>
              <w:t>national ;</w:t>
            </w:r>
          </w:p>
          <w:p w14:paraId="131FA910" w14:textId="77777777" w:rsidR="00FE173E" w:rsidRPr="00704084" w:rsidRDefault="00A618A6" w:rsidP="00A618A6">
            <w:pPr>
              <w:suppressLineNumbers/>
              <w:suppressAutoHyphens/>
              <w:spacing w:before="60" w:after="60"/>
              <w:jc w:val="left"/>
              <w:rPr>
                <w:rFonts w:asciiTheme="majorBidi" w:eastAsia="MS Mincho" w:hAnsiTheme="majorBidi" w:cstheme="majorBidi"/>
                <w:sz w:val="20"/>
                <w:szCs w:val="20"/>
                <w:lang w:val="fr-FR"/>
              </w:rPr>
            </w:pPr>
            <w:r w:rsidRPr="00704084">
              <w:rPr>
                <w:kern w:val="22"/>
                <w:sz w:val="20"/>
                <w:szCs w:val="20"/>
                <w:lang w:val="fr-FR"/>
              </w:rPr>
              <w:t>3) Accès à des ressources supplémentaires dans le cadre d</w:t>
            </w:r>
            <w:r w:rsidR="004645B4" w:rsidRPr="00704084">
              <w:rPr>
                <w:kern w:val="22"/>
                <w:sz w:val="20"/>
                <w:szCs w:val="20"/>
                <w:lang w:val="fr-FR"/>
              </w:rPr>
              <w:t>’</w:t>
            </w:r>
            <w:r w:rsidRPr="00704084">
              <w:rPr>
                <w:kern w:val="22"/>
                <w:sz w:val="20"/>
                <w:szCs w:val="20"/>
                <w:lang w:val="fr-FR"/>
              </w:rPr>
              <w:t>une coopération avec d</w:t>
            </w:r>
            <w:r w:rsidR="004645B4" w:rsidRPr="00704084">
              <w:rPr>
                <w:kern w:val="22"/>
                <w:sz w:val="20"/>
                <w:szCs w:val="20"/>
                <w:lang w:val="fr-FR"/>
              </w:rPr>
              <w:t>’</w:t>
            </w:r>
            <w:r w:rsidRPr="00704084">
              <w:rPr>
                <w:kern w:val="22"/>
                <w:sz w:val="20"/>
                <w:szCs w:val="20"/>
                <w:lang w:val="fr-FR"/>
              </w:rPr>
              <w:t xml:space="preserve">autres Parties et donateurs, y compris le </w:t>
            </w:r>
            <w:r w:rsidRPr="00704084">
              <w:rPr>
                <w:kern w:val="22"/>
                <w:sz w:val="20"/>
                <w:szCs w:val="20"/>
                <w:lang w:val="fr-FR"/>
              </w:rPr>
              <w:lastRenderedPageBreak/>
              <w:t>secteur privé, et par le biais d</w:t>
            </w:r>
            <w:r w:rsidR="004645B4" w:rsidRPr="00704084">
              <w:rPr>
                <w:kern w:val="22"/>
                <w:sz w:val="20"/>
                <w:szCs w:val="20"/>
                <w:lang w:val="fr-FR"/>
              </w:rPr>
              <w:t>’</w:t>
            </w:r>
            <w:r w:rsidRPr="00704084">
              <w:rPr>
                <w:kern w:val="22"/>
                <w:sz w:val="20"/>
                <w:szCs w:val="20"/>
                <w:lang w:val="fr-FR"/>
              </w:rPr>
              <w:t>autres programmes de coopération internationale.</w:t>
            </w:r>
          </w:p>
          <w:p w14:paraId="131FA911" w14:textId="77777777" w:rsidR="00FE173E" w:rsidRPr="00704084" w:rsidRDefault="00FE173E" w:rsidP="00A42E71">
            <w:pPr>
              <w:suppressLineNumbers/>
              <w:suppressAutoHyphens/>
              <w:spacing w:before="60" w:after="60"/>
              <w:jc w:val="left"/>
              <w:rPr>
                <w:rFonts w:asciiTheme="majorBidi" w:hAnsiTheme="majorBidi" w:cstheme="majorBidi"/>
                <w:kern w:val="22"/>
                <w:sz w:val="20"/>
                <w:szCs w:val="20"/>
                <w:lang w:val="fr-FR"/>
              </w:rPr>
            </w:pPr>
          </w:p>
        </w:tc>
        <w:tc>
          <w:tcPr>
            <w:tcW w:w="3118" w:type="dxa"/>
            <w:tcBorders>
              <w:top w:val="single" w:sz="4" w:space="0" w:color="auto"/>
              <w:left w:val="single" w:sz="4" w:space="0" w:color="auto"/>
              <w:bottom w:val="single" w:sz="4" w:space="0" w:color="auto"/>
              <w:right w:val="single" w:sz="4" w:space="0" w:color="auto"/>
            </w:tcBorders>
            <w:shd w:val="clear" w:color="auto" w:fill="auto"/>
          </w:tcPr>
          <w:p w14:paraId="131FA912" w14:textId="054E2A7E" w:rsidR="00995779" w:rsidRPr="00704084" w:rsidRDefault="00995779" w:rsidP="00995779">
            <w:pPr>
              <w:spacing w:before="60" w:after="60"/>
              <w:jc w:val="left"/>
              <w:rPr>
                <w:rFonts w:eastAsia="MS Mincho"/>
                <w:kern w:val="22"/>
                <w:sz w:val="20"/>
                <w:szCs w:val="20"/>
                <w:lang w:val="fr-FR"/>
              </w:rPr>
            </w:pPr>
            <w:r w:rsidRPr="00704084">
              <w:rPr>
                <w:kern w:val="22"/>
                <w:sz w:val="20"/>
                <w:szCs w:val="20"/>
                <w:lang w:val="fr-FR"/>
              </w:rPr>
              <w:lastRenderedPageBreak/>
              <w:t>1) Former ou sensibiliser à l</w:t>
            </w:r>
            <w:r w:rsidR="004645B4" w:rsidRPr="00704084">
              <w:rPr>
                <w:kern w:val="22"/>
                <w:sz w:val="20"/>
                <w:szCs w:val="20"/>
                <w:lang w:val="fr-FR"/>
              </w:rPr>
              <w:t>’</w:t>
            </w:r>
            <w:r w:rsidRPr="00704084">
              <w:rPr>
                <w:kern w:val="22"/>
                <w:sz w:val="20"/>
                <w:szCs w:val="20"/>
                <w:lang w:val="fr-FR"/>
              </w:rPr>
              <w:t>établissement et à l</w:t>
            </w:r>
            <w:r w:rsidR="004645B4" w:rsidRPr="00704084">
              <w:rPr>
                <w:kern w:val="22"/>
                <w:sz w:val="20"/>
                <w:szCs w:val="20"/>
                <w:lang w:val="fr-FR"/>
              </w:rPr>
              <w:t>’</w:t>
            </w:r>
            <w:r w:rsidRPr="00704084">
              <w:rPr>
                <w:kern w:val="22"/>
                <w:sz w:val="20"/>
                <w:szCs w:val="20"/>
                <w:lang w:val="fr-FR"/>
              </w:rPr>
              <w:t>élaboration de mécanismes pour disposer de ressources adéquates provenant de budgets nationaux pour mener à bien les activités nécessaires à l</w:t>
            </w:r>
            <w:r w:rsidR="004645B4" w:rsidRPr="00704084">
              <w:rPr>
                <w:kern w:val="22"/>
                <w:sz w:val="20"/>
                <w:szCs w:val="20"/>
                <w:lang w:val="fr-FR"/>
              </w:rPr>
              <w:t>’</w:t>
            </w:r>
            <w:r w:rsidRPr="00704084">
              <w:rPr>
                <w:kern w:val="22"/>
                <w:sz w:val="20"/>
                <w:szCs w:val="20"/>
                <w:lang w:val="fr-FR"/>
              </w:rPr>
              <w:t xml:space="preserve">application du </w:t>
            </w:r>
            <w:r w:rsidR="004A50D0" w:rsidRPr="00704084">
              <w:rPr>
                <w:kern w:val="22"/>
                <w:sz w:val="20"/>
                <w:szCs w:val="20"/>
                <w:lang w:val="fr-FR"/>
              </w:rPr>
              <w:t>Protocole ;</w:t>
            </w:r>
          </w:p>
          <w:p w14:paraId="131FA913" w14:textId="27ADF234" w:rsidR="00995779" w:rsidRPr="00704084" w:rsidRDefault="00995779" w:rsidP="00995779">
            <w:pPr>
              <w:jc w:val="left"/>
              <w:rPr>
                <w:rFonts w:eastAsia="MS Mincho"/>
                <w:kern w:val="22"/>
                <w:sz w:val="20"/>
                <w:szCs w:val="20"/>
                <w:lang w:val="fr-FR"/>
              </w:rPr>
            </w:pPr>
            <w:r w:rsidRPr="00704084">
              <w:rPr>
                <w:kern w:val="22"/>
                <w:sz w:val="20"/>
                <w:szCs w:val="20"/>
                <w:lang w:val="fr-FR"/>
              </w:rPr>
              <w:t xml:space="preserve">ii) Mettre sur pied/renforcer la coordination au niveau national entre les autorités compétentes, les organismes de financement et les autres </w:t>
            </w:r>
            <w:r w:rsidR="004A50D0" w:rsidRPr="00704084">
              <w:rPr>
                <w:kern w:val="22"/>
                <w:sz w:val="20"/>
                <w:szCs w:val="20"/>
                <w:lang w:val="fr-FR"/>
              </w:rPr>
              <w:t>donateurs ;</w:t>
            </w:r>
          </w:p>
          <w:p w14:paraId="131FA914" w14:textId="77777777" w:rsidR="00995779" w:rsidRPr="00704084" w:rsidRDefault="00995779" w:rsidP="00995779">
            <w:pPr>
              <w:suppressLineNumbers/>
              <w:suppressAutoHyphens/>
              <w:spacing w:before="60" w:after="60"/>
              <w:jc w:val="left"/>
              <w:rPr>
                <w:rFonts w:asciiTheme="majorBidi" w:eastAsia="MS Mincho" w:hAnsiTheme="majorBidi" w:cstheme="majorBidi"/>
                <w:kern w:val="22"/>
                <w:sz w:val="20"/>
                <w:szCs w:val="20"/>
                <w:lang w:val="fr-FR"/>
              </w:rPr>
            </w:pPr>
            <w:r w:rsidRPr="00704084">
              <w:rPr>
                <w:kern w:val="22"/>
                <w:sz w:val="20"/>
                <w:szCs w:val="20"/>
                <w:lang w:val="fr-FR"/>
              </w:rPr>
              <w:t xml:space="preserve">iii) Mettre sur pied [/renforcer] la coopération entre les Parties </w:t>
            </w:r>
            <w:r w:rsidRPr="00704084">
              <w:rPr>
                <w:kern w:val="22"/>
                <w:sz w:val="20"/>
                <w:szCs w:val="20"/>
                <w:lang w:val="fr-FR"/>
              </w:rPr>
              <w:lastRenderedPageBreak/>
              <w:t>donatrices et autres donateurs, les Parties qui sont des pays en développement et les Parties à économie en transition afin d</w:t>
            </w:r>
            <w:r w:rsidR="004645B4" w:rsidRPr="00704084">
              <w:rPr>
                <w:kern w:val="22"/>
                <w:sz w:val="20"/>
                <w:szCs w:val="20"/>
                <w:lang w:val="fr-FR"/>
              </w:rPr>
              <w:t>’</w:t>
            </w:r>
            <w:r w:rsidRPr="00704084">
              <w:rPr>
                <w:kern w:val="22"/>
                <w:sz w:val="20"/>
                <w:szCs w:val="20"/>
                <w:lang w:val="fr-FR"/>
              </w:rPr>
              <w:t>assurer la pleine mise en œuvre du Protocole.</w:t>
            </w:r>
          </w:p>
          <w:p w14:paraId="131FA915" w14:textId="77777777" w:rsidR="00FE173E" w:rsidRPr="00704084" w:rsidRDefault="00FE173E" w:rsidP="00A42E71">
            <w:pPr>
              <w:suppressLineNumbers/>
              <w:suppressAutoHyphens/>
              <w:spacing w:before="60" w:after="60"/>
              <w:jc w:val="left"/>
              <w:rPr>
                <w:rFonts w:asciiTheme="majorBidi" w:eastAsia="MS Mincho" w:hAnsiTheme="majorBidi" w:cstheme="majorBidi"/>
                <w:kern w:val="22"/>
                <w:sz w:val="20"/>
                <w:szCs w:val="20"/>
                <w:lang w:val="fr-FR"/>
              </w:rPr>
            </w:pPr>
          </w:p>
        </w:tc>
        <w:tc>
          <w:tcPr>
            <w:tcW w:w="3261" w:type="dxa"/>
            <w:tcBorders>
              <w:top w:val="single" w:sz="4" w:space="0" w:color="auto"/>
              <w:left w:val="single" w:sz="4" w:space="0" w:color="auto"/>
              <w:bottom w:val="single" w:sz="4" w:space="0" w:color="auto"/>
              <w:right w:val="single" w:sz="4" w:space="0" w:color="auto"/>
            </w:tcBorders>
          </w:tcPr>
          <w:p w14:paraId="131FA916" w14:textId="77777777" w:rsidR="0052347B" w:rsidRPr="00704084" w:rsidRDefault="0052347B" w:rsidP="0052347B">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lastRenderedPageBreak/>
              <w:t>a) Pourcentage de Parties ayant alloué des ressources de leur budget national à la réalisation des activités nécessaires à l</w:t>
            </w:r>
            <w:r w:rsidR="004645B4" w:rsidRPr="00704084">
              <w:rPr>
                <w:rFonts w:eastAsia="MS Mincho"/>
                <w:sz w:val="20"/>
                <w:szCs w:val="20"/>
                <w:lang w:val="fr-FR"/>
              </w:rPr>
              <w:t>’</w:t>
            </w:r>
            <w:r w:rsidRPr="00704084">
              <w:rPr>
                <w:rFonts w:eastAsia="MS Mincho"/>
                <w:sz w:val="20"/>
                <w:szCs w:val="20"/>
                <w:lang w:val="fr-FR"/>
              </w:rPr>
              <w:t>application du Protocole</w:t>
            </w:r>
          </w:p>
          <w:p w14:paraId="131FA917" w14:textId="55DF4408" w:rsidR="0052347B" w:rsidRPr="00704084" w:rsidRDefault="0052347B" w:rsidP="0052347B">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 xml:space="preserve">b) Pourcentage de Parties ayant renforcé la coordination entre les autorités compétentes, les agences de financement et autres </w:t>
            </w:r>
            <w:r w:rsidR="004A50D0" w:rsidRPr="00704084">
              <w:rPr>
                <w:rFonts w:eastAsia="MS Mincho"/>
                <w:kern w:val="22"/>
                <w:sz w:val="20"/>
                <w:szCs w:val="20"/>
                <w:lang w:val="fr-FR"/>
              </w:rPr>
              <w:t>donateurs ;</w:t>
            </w:r>
          </w:p>
          <w:p w14:paraId="131FA918" w14:textId="138AF641" w:rsidR="0052347B" w:rsidRPr="00704084" w:rsidRDefault="0052347B" w:rsidP="0052347B">
            <w:pPr>
              <w:suppressLineNumbers/>
              <w:suppressAutoHyphens/>
              <w:spacing w:before="60" w:after="60"/>
              <w:jc w:val="left"/>
              <w:rPr>
                <w:rFonts w:eastAsia="MS Mincho"/>
                <w:sz w:val="20"/>
                <w:szCs w:val="20"/>
                <w:lang w:val="fr-FR"/>
              </w:rPr>
            </w:pPr>
            <w:r w:rsidRPr="00704084">
              <w:rPr>
                <w:rFonts w:eastAsia="MS Mincho"/>
                <w:sz w:val="20"/>
                <w:szCs w:val="20"/>
                <w:lang w:val="fr-FR"/>
              </w:rPr>
              <w:t xml:space="preserve">c) Pourcentage de Parties ayant renforcé la coopération entre les Parties donatrices, les autres donateurs, les pays en développement Parties et les Parties à économie en </w:t>
            </w:r>
            <w:r w:rsidRPr="00704084">
              <w:rPr>
                <w:rFonts w:eastAsia="MS Mincho"/>
                <w:sz w:val="20"/>
                <w:szCs w:val="20"/>
                <w:lang w:val="fr-FR"/>
              </w:rPr>
              <w:lastRenderedPageBreak/>
              <w:t xml:space="preserve">transition afin de réaliser la mise en œuvre complète du </w:t>
            </w:r>
            <w:r w:rsidR="00916BEE" w:rsidRPr="00704084">
              <w:rPr>
                <w:rFonts w:eastAsia="MS Mincho"/>
                <w:sz w:val="20"/>
                <w:szCs w:val="20"/>
                <w:lang w:val="fr-FR"/>
              </w:rPr>
              <w:t>Protocole ;</w:t>
            </w:r>
          </w:p>
          <w:p w14:paraId="131FA919" w14:textId="77777777" w:rsidR="0052347B" w:rsidRPr="00704084" w:rsidRDefault="0052347B" w:rsidP="0052347B">
            <w:pPr>
              <w:suppressLineNumbers/>
              <w:suppressAutoHyphens/>
              <w:spacing w:before="60" w:after="60"/>
              <w:jc w:val="left"/>
              <w:rPr>
                <w:rFonts w:asciiTheme="majorBidi" w:eastAsia="MS Mincho" w:hAnsiTheme="majorBidi" w:cstheme="majorBidi"/>
                <w:kern w:val="22"/>
                <w:sz w:val="20"/>
                <w:szCs w:val="20"/>
                <w:lang w:val="fr-FR"/>
              </w:rPr>
            </w:pPr>
            <w:r w:rsidRPr="00704084">
              <w:rPr>
                <w:rFonts w:eastAsia="MS Mincho"/>
                <w:sz w:val="20"/>
                <w:szCs w:val="20"/>
                <w:lang w:val="fr-FR"/>
              </w:rPr>
              <w:t>d) Pourcentage de Parties ayant contribué des ressources à d</w:t>
            </w:r>
            <w:r w:rsidR="004645B4" w:rsidRPr="00704084">
              <w:rPr>
                <w:rFonts w:eastAsia="MS Mincho"/>
                <w:sz w:val="20"/>
                <w:szCs w:val="20"/>
                <w:lang w:val="fr-FR"/>
              </w:rPr>
              <w:t>’</w:t>
            </w:r>
            <w:r w:rsidRPr="00704084">
              <w:rPr>
                <w:rFonts w:eastAsia="MS Mincho"/>
                <w:sz w:val="20"/>
                <w:szCs w:val="20"/>
                <w:lang w:val="fr-FR"/>
              </w:rPr>
              <w:t>autres Parties afin de renforcer leurs capacités pour la mise en œuvre du Protocole</w:t>
            </w:r>
          </w:p>
          <w:p w14:paraId="131FA91A" w14:textId="77777777" w:rsidR="00FE173E" w:rsidRPr="00704084" w:rsidRDefault="00FE173E" w:rsidP="00A42E71">
            <w:pPr>
              <w:suppressLineNumbers/>
              <w:suppressAutoHyphens/>
              <w:spacing w:before="60" w:after="60"/>
              <w:jc w:val="left"/>
              <w:rPr>
                <w:rFonts w:asciiTheme="majorBidi" w:eastAsia="MS Mincho" w:hAnsiTheme="majorBidi" w:cstheme="majorBidi"/>
                <w:kern w:val="22"/>
                <w:sz w:val="20"/>
                <w:szCs w:val="20"/>
                <w:lang w:val="fr-FR"/>
              </w:rPr>
            </w:pPr>
          </w:p>
        </w:tc>
        <w:tc>
          <w:tcPr>
            <w:tcW w:w="2835" w:type="dxa"/>
            <w:tcBorders>
              <w:top w:val="single" w:sz="4" w:space="0" w:color="auto"/>
              <w:left w:val="single" w:sz="4" w:space="0" w:color="auto"/>
              <w:bottom w:val="single" w:sz="4" w:space="0" w:color="auto"/>
              <w:right w:val="single" w:sz="4" w:space="0" w:color="auto"/>
            </w:tcBorders>
          </w:tcPr>
          <w:p w14:paraId="131FA91B" w14:textId="454B1597" w:rsidR="0052347B" w:rsidRPr="00704084" w:rsidRDefault="0052347B" w:rsidP="0052347B">
            <w:pPr>
              <w:suppressLineNumbers/>
              <w:suppressAutoHyphens/>
              <w:spacing w:before="60" w:after="60"/>
              <w:jc w:val="left"/>
              <w:rPr>
                <w:kern w:val="22"/>
                <w:sz w:val="20"/>
                <w:szCs w:val="20"/>
                <w:lang w:val="fr-FR"/>
              </w:rPr>
            </w:pPr>
            <w:r w:rsidRPr="00704084">
              <w:rPr>
                <w:kern w:val="22"/>
                <w:sz w:val="20"/>
                <w:szCs w:val="20"/>
                <w:lang w:val="fr-FR"/>
              </w:rPr>
              <w:lastRenderedPageBreak/>
              <w:t xml:space="preserve">La pleine mise en œuvre du Protocole est rendue possible par des ressources </w:t>
            </w:r>
            <w:r w:rsidR="004A50D0" w:rsidRPr="00704084">
              <w:rPr>
                <w:kern w:val="22"/>
                <w:sz w:val="20"/>
                <w:szCs w:val="20"/>
                <w:lang w:val="fr-FR"/>
              </w:rPr>
              <w:t>adéquates ;</w:t>
            </w:r>
          </w:p>
          <w:p w14:paraId="131FA91C" w14:textId="77777777" w:rsidR="00FE173E" w:rsidRPr="00704084" w:rsidRDefault="0052347B" w:rsidP="0052347B">
            <w:pPr>
              <w:suppressLineNumbers/>
              <w:suppressAutoHyphens/>
              <w:spacing w:before="60" w:after="60"/>
              <w:jc w:val="left"/>
              <w:rPr>
                <w:rFonts w:asciiTheme="majorBidi" w:eastAsia="MS Mincho" w:hAnsiTheme="majorBidi" w:cstheme="majorBidi"/>
                <w:kern w:val="22"/>
                <w:sz w:val="20"/>
                <w:szCs w:val="20"/>
                <w:lang w:val="fr-FR"/>
              </w:rPr>
            </w:pPr>
            <w:r w:rsidRPr="00704084">
              <w:rPr>
                <w:kern w:val="22"/>
                <w:sz w:val="20"/>
                <w:szCs w:val="20"/>
                <w:lang w:val="fr-FR"/>
              </w:rPr>
              <w:t xml:space="preserve">Des ressources publiques et privées sont mobilisées et offrent un appui régulier et soutenu aux mesures nécessaires </w:t>
            </w:r>
          </w:p>
          <w:p w14:paraId="131FA91D" w14:textId="77777777" w:rsidR="00FE173E" w:rsidRPr="00704084" w:rsidRDefault="00FE173E" w:rsidP="00A42E71">
            <w:pPr>
              <w:suppressLineNumbers/>
              <w:suppressAutoHyphens/>
              <w:spacing w:before="60" w:after="60"/>
              <w:jc w:val="left"/>
              <w:rPr>
                <w:rFonts w:asciiTheme="majorBidi" w:eastAsia="MS Mincho" w:hAnsiTheme="majorBidi" w:cstheme="majorBidi"/>
                <w:kern w:val="22"/>
                <w:sz w:val="20"/>
                <w:szCs w:val="20"/>
                <w:lang w:val="fr-FR"/>
              </w:rPr>
            </w:pPr>
          </w:p>
          <w:p w14:paraId="131FA91E" w14:textId="77777777" w:rsidR="00FE173E" w:rsidRPr="00704084" w:rsidRDefault="00FE173E" w:rsidP="0052347B">
            <w:pPr>
              <w:suppressLineNumbers/>
              <w:suppressAutoHyphens/>
              <w:spacing w:before="60" w:after="60"/>
              <w:jc w:val="left"/>
              <w:rPr>
                <w:rFonts w:asciiTheme="majorBidi" w:eastAsia="MS Mincho" w:hAnsiTheme="majorBidi" w:cstheme="majorBidi"/>
                <w:kern w:val="22"/>
                <w:sz w:val="20"/>
                <w:szCs w:val="20"/>
                <w:lang w:val="fr-FR"/>
              </w:rPr>
            </w:pPr>
          </w:p>
        </w:tc>
      </w:tr>
      <w:tr w:rsidR="005C7F45" w:rsidRPr="00FE36E2" w14:paraId="131FA936" w14:textId="77777777" w:rsidTr="00737E63">
        <w:trPr>
          <w:jc w:val="center"/>
        </w:trPr>
        <w:tc>
          <w:tcPr>
            <w:tcW w:w="1705" w:type="dxa"/>
          </w:tcPr>
          <w:p w14:paraId="131FA920" w14:textId="77777777" w:rsidR="005C7F45" w:rsidRPr="00704084" w:rsidRDefault="005C7F45" w:rsidP="005C1D59">
            <w:pPr>
              <w:suppressLineNumbers/>
              <w:suppressAutoHyphens/>
              <w:spacing w:before="60" w:after="60"/>
              <w:jc w:val="left"/>
              <w:rPr>
                <w:rFonts w:eastAsia="MS Mincho"/>
                <w:b/>
                <w:bCs/>
                <w:kern w:val="22"/>
                <w:sz w:val="20"/>
                <w:szCs w:val="20"/>
                <w:lang w:val="fr-FR"/>
              </w:rPr>
            </w:pPr>
            <w:r w:rsidRPr="00704084">
              <w:rPr>
                <w:b/>
                <w:bCs/>
                <w:kern w:val="22"/>
                <w:sz w:val="20"/>
                <w:szCs w:val="20"/>
                <w:lang w:val="fr-FR"/>
              </w:rPr>
              <w:t>B.3. Les Parties promeuvent et facilitent la sensibilisation, l</w:t>
            </w:r>
            <w:r w:rsidR="004645B4" w:rsidRPr="00704084">
              <w:rPr>
                <w:b/>
                <w:bCs/>
                <w:kern w:val="22"/>
                <w:sz w:val="20"/>
                <w:szCs w:val="20"/>
                <w:lang w:val="fr-FR"/>
              </w:rPr>
              <w:t>’</w:t>
            </w:r>
            <w:r w:rsidRPr="00704084">
              <w:rPr>
                <w:b/>
                <w:bCs/>
                <w:kern w:val="22"/>
                <w:sz w:val="20"/>
                <w:szCs w:val="20"/>
                <w:lang w:val="fr-FR"/>
              </w:rPr>
              <w:t>éducation et la participation du public sur le transfert, la manipulation et l</w:t>
            </w:r>
            <w:r w:rsidR="004645B4" w:rsidRPr="00704084">
              <w:rPr>
                <w:b/>
                <w:bCs/>
                <w:kern w:val="22"/>
                <w:sz w:val="20"/>
                <w:szCs w:val="20"/>
                <w:lang w:val="fr-FR"/>
              </w:rPr>
              <w:t>’</w:t>
            </w:r>
            <w:r w:rsidRPr="00704084">
              <w:rPr>
                <w:b/>
                <w:bCs/>
                <w:kern w:val="22"/>
                <w:sz w:val="20"/>
                <w:szCs w:val="20"/>
                <w:lang w:val="fr-FR"/>
              </w:rPr>
              <w:t>utilisation sans danger des OVM, conformément à l</w:t>
            </w:r>
            <w:r w:rsidR="004645B4" w:rsidRPr="00704084">
              <w:rPr>
                <w:b/>
                <w:bCs/>
                <w:kern w:val="22"/>
                <w:sz w:val="20"/>
                <w:szCs w:val="20"/>
                <w:lang w:val="fr-FR"/>
              </w:rPr>
              <w:t>’</w:t>
            </w:r>
            <w:r w:rsidRPr="00704084">
              <w:rPr>
                <w:b/>
                <w:bCs/>
                <w:kern w:val="22"/>
                <w:sz w:val="20"/>
                <w:szCs w:val="20"/>
                <w:lang w:val="fr-FR"/>
              </w:rPr>
              <w:t>article 23 du Protocole.</w:t>
            </w:r>
          </w:p>
        </w:tc>
        <w:tc>
          <w:tcPr>
            <w:tcW w:w="2543" w:type="dxa"/>
            <w:shd w:val="clear" w:color="auto" w:fill="auto"/>
          </w:tcPr>
          <w:p w14:paraId="131FA921" w14:textId="18943BCF" w:rsidR="005C7F45" w:rsidRPr="00704084" w:rsidRDefault="005C7F45" w:rsidP="005C1D59">
            <w:pPr>
              <w:spacing w:before="60" w:after="60"/>
              <w:jc w:val="left"/>
              <w:rPr>
                <w:rFonts w:eastAsia="MS Mincho"/>
                <w:kern w:val="22"/>
                <w:sz w:val="20"/>
                <w:szCs w:val="20"/>
                <w:lang w:val="fr-FR"/>
              </w:rPr>
            </w:pPr>
            <w:r w:rsidRPr="00704084">
              <w:rPr>
                <w:kern w:val="22"/>
                <w:sz w:val="20"/>
                <w:szCs w:val="20"/>
                <w:lang w:val="fr-FR"/>
              </w:rPr>
              <w:t>1) Mise en place de systèmes nationaux pour promouvoir la sensibilisation, l</w:t>
            </w:r>
            <w:r w:rsidR="004645B4" w:rsidRPr="00704084">
              <w:rPr>
                <w:kern w:val="22"/>
                <w:sz w:val="20"/>
                <w:szCs w:val="20"/>
                <w:lang w:val="fr-FR"/>
              </w:rPr>
              <w:t>’</w:t>
            </w:r>
            <w:r w:rsidRPr="00704084">
              <w:rPr>
                <w:kern w:val="22"/>
                <w:sz w:val="20"/>
                <w:szCs w:val="20"/>
                <w:lang w:val="fr-FR"/>
              </w:rPr>
              <w:t xml:space="preserve">éducation et la participation du </w:t>
            </w:r>
            <w:r w:rsidR="00916BEE" w:rsidRPr="00704084">
              <w:rPr>
                <w:kern w:val="22"/>
                <w:sz w:val="20"/>
                <w:szCs w:val="20"/>
                <w:lang w:val="fr-FR"/>
              </w:rPr>
              <w:t>public ;</w:t>
            </w:r>
          </w:p>
          <w:p w14:paraId="131FA922" w14:textId="19277487" w:rsidR="005C7F45" w:rsidRPr="00704084" w:rsidRDefault="005C7F45" w:rsidP="005C1D59">
            <w:pPr>
              <w:spacing w:before="60" w:after="60"/>
              <w:jc w:val="left"/>
              <w:rPr>
                <w:rFonts w:eastAsia="MS Mincho"/>
                <w:kern w:val="22"/>
                <w:sz w:val="20"/>
                <w:szCs w:val="20"/>
                <w:lang w:val="fr-FR"/>
              </w:rPr>
            </w:pPr>
            <w:r w:rsidRPr="00704084">
              <w:rPr>
                <w:kern w:val="22"/>
                <w:sz w:val="20"/>
                <w:szCs w:val="20"/>
                <w:lang w:val="fr-FR"/>
              </w:rPr>
              <w:t>2) Élaboration et diffusion de ressources et de matériels de formation sur la sensibilisation, l</w:t>
            </w:r>
            <w:r w:rsidR="004645B4" w:rsidRPr="00704084">
              <w:rPr>
                <w:kern w:val="22"/>
                <w:sz w:val="20"/>
                <w:szCs w:val="20"/>
                <w:lang w:val="fr-FR"/>
              </w:rPr>
              <w:t>’</w:t>
            </w:r>
            <w:r w:rsidRPr="00704084">
              <w:rPr>
                <w:kern w:val="22"/>
                <w:sz w:val="20"/>
                <w:szCs w:val="20"/>
                <w:lang w:val="fr-FR"/>
              </w:rPr>
              <w:t xml:space="preserve">éducation et la participation du </w:t>
            </w:r>
            <w:r w:rsidR="00916BEE" w:rsidRPr="00704084">
              <w:rPr>
                <w:kern w:val="22"/>
                <w:sz w:val="20"/>
                <w:szCs w:val="20"/>
                <w:lang w:val="fr-FR"/>
              </w:rPr>
              <w:t>public ;</w:t>
            </w:r>
          </w:p>
          <w:p w14:paraId="131FA923" w14:textId="6733F199" w:rsidR="005C7F45" w:rsidRPr="00704084" w:rsidRDefault="005C7F45" w:rsidP="005C1D59">
            <w:pPr>
              <w:spacing w:before="60" w:after="60"/>
              <w:jc w:val="left"/>
              <w:rPr>
                <w:rFonts w:eastAsia="MS Mincho"/>
                <w:b/>
                <w:kern w:val="22"/>
                <w:sz w:val="20"/>
                <w:szCs w:val="20"/>
                <w:lang w:val="fr-FR"/>
              </w:rPr>
            </w:pPr>
            <w:r w:rsidRPr="00704084">
              <w:rPr>
                <w:kern w:val="22"/>
                <w:sz w:val="20"/>
                <w:szCs w:val="20"/>
                <w:lang w:val="fr-FR"/>
              </w:rPr>
              <w:t xml:space="preserve">3) Éducation sur la prévention des risques </w:t>
            </w:r>
            <w:r w:rsidR="00916BEE" w:rsidRPr="00704084">
              <w:rPr>
                <w:kern w:val="22"/>
                <w:sz w:val="20"/>
                <w:szCs w:val="20"/>
                <w:lang w:val="fr-FR"/>
              </w:rPr>
              <w:t>biotechnologiques ;</w:t>
            </w:r>
          </w:p>
          <w:p w14:paraId="131FA924" w14:textId="20061AEE" w:rsidR="005C7F45" w:rsidRPr="00704084" w:rsidRDefault="005C7F45" w:rsidP="005C1D59">
            <w:pPr>
              <w:spacing w:before="60" w:after="60"/>
              <w:jc w:val="left"/>
              <w:rPr>
                <w:rFonts w:eastAsia="MS Mincho"/>
                <w:kern w:val="22"/>
                <w:sz w:val="20"/>
                <w:szCs w:val="20"/>
                <w:lang w:val="fr-FR"/>
              </w:rPr>
            </w:pPr>
            <w:r w:rsidRPr="00704084">
              <w:rPr>
                <w:kern w:val="22"/>
                <w:sz w:val="20"/>
                <w:szCs w:val="20"/>
                <w:lang w:val="fr-FR"/>
              </w:rPr>
              <w:t xml:space="preserve">4) Renforcement des mécanismes de participation à la prise de </w:t>
            </w:r>
            <w:r w:rsidR="00916BEE" w:rsidRPr="00704084">
              <w:rPr>
                <w:kern w:val="22"/>
                <w:sz w:val="20"/>
                <w:szCs w:val="20"/>
                <w:lang w:val="fr-FR"/>
              </w:rPr>
              <w:t>décision ;</w:t>
            </w:r>
          </w:p>
          <w:p w14:paraId="131FA925" w14:textId="77777777" w:rsidR="005C7F45" w:rsidRPr="00704084" w:rsidRDefault="005C7F45"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5) Développement de programmes de sensibilisation du public.</w:t>
            </w:r>
          </w:p>
        </w:tc>
        <w:tc>
          <w:tcPr>
            <w:tcW w:w="3118" w:type="dxa"/>
            <w:shd w:val="clear" w:color="auto" w:fill="auto"/>
          </w:tcPr>
          <w:p w14:paraId="131FA926" w14:textId="06A5081A" w:rsidR="005C7F45" w:rsidRPr="00704084" w:rsidRDefault="005C7F45" w:rsidP="005C1D59">
            <w:pPr>
              <w:spacing w:before="60" w:after="60"/>
              <w:jc w:val="left"/>
              <w:rPr>
                <w:rFonts w:eastAsia="MS Mincho"/>
                <w:kern w:val="22"/>
                <w:sz w:val="20"/>
                <w:szCs w:val="20"/>
                <w:lang w:val="fr-FR"/>
              </w:rPr>
            </w:pPr>
            <w:r w:rsidRPr="00704084">
              <w:rPr>
                <w:kern w:val="22"/>
                <w:sz w:val="20"/>
                <w:szCs w:val="20"/>
                <w:lang w:val="fr-FR"/>
              </w:rPr>
              <w:t>i) Élaborer et diffuser des matériels de renforcement des capacités sur la sensibilisation, l</w:t>
            </w:r>
            <w:r w:rsidR="004645B4" w:rsidRPr="00704084">
              <w:rPr>
                <w:kern w:val="22"/>
                <w:sz w:val="20"/>
                <w:szCs w:val="20"/>
                <w:lang w:val="fr-FR"/>
              </w:rPr>
              <w:t>’</w:t>
            </w:r>
            <w:r w:rsidRPr="00704084">
              <w:rPr>
                <w:kern w:val="22"/>
                <w:sz w:val="20"/>
                <w:szCs w:val="20"/>
                <w:lang w:val="fr-FR"/>
              </w:rPr>
              <w:t xml:space="preserve">éducation et la participation du </w:t>
            </w:r>
            <w:r w:rsidR="00916BEE" w:rsidRPr="00704084">
              <w:rPr>
                <w:kern w:val="22"/>
                <w:sz w:val="20"/>
                <w:szCs w:val="20"/>
                <w:lang w:val="fr-FR"/>
              </w:rPr>
              <w:t>public ;</w:t>
            </w:r>
          </w:p>
          <w:p w14:paraId="131FA927" w14:textId="0A339441" w:rsidR="005C7F45" w:rsidRPr="00704084" w:rsidRDefault="005C7F45" w:rsidP="005C1D59">
            <w:pPr>
              <w:spacing w:before="60" w:after="60"/>
              <w:jc w:val="left"/>
              <w:rPr>
                <w:rFonts w:eastAsia="MS Mincho"/>
                <w:kern w:val="22"/>
                <w:sz w:val="20"/>
                <w:szCs w:val="20"/>
                <w:lang w:val="fr-FR"/>
              </w:rPr>
            </w:pPr>
            <w:r w:rsidRPr="00704084">
              <w:rPr>
                <w:kern w:val="22"/>
                <w:sz w:val="20"/>
                <w:szCs w:val="20"/>
                <w:lang w:val="fr-FR"/>
              </w:rPr>
              <w:t>ii) Élaborer ou mettre à jour des programmes d</w:t>
            </w:r>
            <w:r w:rsidR="004645B4" w:rsidRPr="00704084">
              <w:rPr>
                <w:kern w:val="22"/>
                <w:sz w:val="20"/>
                <w:szCs w:val="20"/>
                <w:lang w:val="fr-FR"/>
              </w:rPr>
              <w:t>’</w:t>
            </w:r>
            <w:r w:rsidRPr="00704084">
              <w:rPr>
                <w:kern w:val="22"/>
                <w:sz w:val="20"/>
                <w:szCs w:val="20"/>
                <w:lang w:val="fr-FR"/>
              </w:rPr>
              <w:t xml:space="preserve">éducation sur la prévention des risques biotechnologiques et renforcer les capacités </w:t>
            </w:r>
            <w:r w:rsidR="00916BEE" w:rsidRPr="00704084">
              <w:rPr>
                <w:kern w:val="22"/>
                <w:sz w:val="20"/>
                <w:szCs w:val="20"/>
                <w:lang w:val="fr-FR"/>
              </w:rPr>
              <w:t>institutionnelles ;</w:t>
            </w:r>
          </w:p>
          <w:p w14:paraId="131FA928" w14:textId="1E71E2D7" w:rsidR="005C7F45" w:rsidRPr="00704084" w:rsidRDefault="005C7F45" w:rsidP="005C1D59">
            <w:pPr>
              <w:spacing w:before="60" w:after="60"/>
              <w:jc w:val="left"/>
              <w:rPr>
                <w:rFonts w:eastAsia="MS Mincho"/>
                <w:kern w:val="22"/>
                <w:sz w:val="20"/>
                <w:szCs w:val="20"/>
                <w:lang w:val="fr-FR"/>
              </w:rPr>
            </w:pPr>
            <w:r w:rsidRPr="00704084">
              <w:rPr>
                <w:kern w:val="22"/>
                <w:sz w:val="20"/>
                <w:szCs w:val="20"/>
                <w:lang w:val="fr-FR"/>
              </w:rPr>
              <w:t xml:space="preserve">iii) Intégrer la prévention des risques biotechnologiques dans les programmes éducatifs </w:t>
            </w:r>
            <w:r w:rsidR="00916BEE" w:rsidRPr="00704084">
              <w:rPr>
                <w:kern w:val="22"/>
                <w:sz w:val="20"/>
                <w:szCs w:val="20"/>
                <w:lang w:val="fr-FR"/>
              </w:rPr>
              <w:t>pertinents ;</w:t>
            </w:r>
          </w:p>
          <w:p w14:paraId="131FA929" w14:textId="2673B0F3" w:rsidR="005C7F45" w:rsidRPr="00704084" w:rsidRDefault="005C7F45" w:rsidP="005C1D59">
            <w:pPr>
              <w:spacing w:before="60" w:after="60"/>
              <w:jc w:val="left"/>
              <w:rPr>
                <w:rFonts w:eastAsia="MS Mincho"/>
                <w:kern w:val="22"/>
                <w:sz w:val="20"/>
                <w:szCs w:val="20"/>
                <w:lang w:val="fr-FR"/>
              </w:rPr>
            </w:pPr>
            <w:r w:rsidRPr="00704084">
              <w:rPr>
                <w:kern w:val="22"/>
                <w:sz w:val="20"/>
                <w:szCs w:val="20"/>
                <w:lang w:val="fr-FR"/>
              </w:rPr>
              <w:t>iv) Mettre en place des programmes d</w:t>
            </w:r>
            <w:r w:rsidR="004645B4" w:rsidRPr="00704084">
              <w:rPr>
                <w:kern w:val="22"/>
                <w:sz w:val="20"/>
                <w:szCs w:val="20"/>
                <w:lang w:val="fr-FR"/>
              </w:rPr>
              <w:t>’</w:t>
            </w:r>
            <w:r w:rsidRPr="00704084">
              <w:rPr>
                <w:kern w:val="22"/>
                <w:sz w:val="20"/>
                <w:szCs w:val="20"/>
                <w:lang w:val="fr-FR"/>
              </w:rPr>
              <w:t xml:space="preserve">échanges et de bourses universitaires, notamment dans les domaines de la biotechnologie moderne et la recherche sur la prévention des risques </w:t>
            </w:r>
            <w:r w:rsidR="00916BEE" w:rsidRPr="00704084">
              <w:rPr>
                <w:kern w:val="22"/>
                <w:sz w:val="20"/>
                <w:szCs w:val="20"/>
                <w:lang w:val="fr-FR"/>
              </w:rPr>
              <w:t>biotechnologiques ;</w:t>
            </w:r>
          </w:p>
          <w:p w14:paraId="131FA92A" w14:textId="1E65B505" w:rsidR="005C7F45" w:rsidRPr="00704084" w:rsidRDefault="005C7F45" w:rsidP="005C1D59">
            <w:pPr>
              <w:spacing w:before="60" w:after="60"/>
              <w:jc w:val="left"/>
              <w:rPr>
                <w:rFonts w:eastAsia="MS Mincho"/>
                <w:kern w:val="22"/>
                <w:sz w:val="20"/>
                <w:szCs w:val="20"/>
                <w:lang w:val="fr-FR"/>
              </w:rPr>
            </w:pPr>
            <w:r w:rsidRPr="00704084">
              <w:rPr>
                <w:kern w:val="22"/>
                <w:sz w:val="20"/>
                <w:szCs w:val="20"/>
                <w:lang w:val="fr-FR"/>
              </w:rPr>
              <w:t xml:space="preserve">v) Dispenser une formation sur la participation à la prise de décisions, conformément aux lois et réglementations nationales, y compris sur la mise en place de mécanismes pour informer le public sur les modalités de </w:t>
            </w:r>
            <w:r w:rsidR="00916BEE" w:rsidRPr="00704084">
              <w:rPr>
                <w:kern w:val="22"/>
                <w:sz w:val="20"/>
                <w:szCs w:val="20"/>
                <w:lang w:val="fr-FR"/>
              </w:rPr>
              <w:t>participation ;</w:t>
            </w:r>
          </w:p>
          <w:p w14:paraId="131FA92B" w14:textId="7EC120C8" w:rsidR="005C7F45" w:rsidRPr="00704084" w:rsidRDefault="005C7F45" w:rsidP="005C1D59">
            <w:pPr>
              <w:spacing w:before="60" w:after="60"/>
              <w:jc w:val="left"/>
              <w:rPr>
                <w:rFonts w:eastAsia="MS Mincho"/>
                <w:kern w:val="22"/>
                <w:sz w:val="20"/>
                <w:szCs w:val="20"/>
                <w:lang w:val="fr-FR"/>
              </w:rPr>
            </w:pPr>
            <w:r w:rsidRPr="00704084">
              <w:rPr>
                <w:kern w:val="22"/>
                <w:sz w:val="20"/>
                <w:szCs w:val="20"/>
                <w:lang w:val="fr-FR"/>
              </w:rPr>
              <w:lastRenderedPageBreak/>
              <w:t>vi) Dispenser une formation sur l</w:t>
            </w:r>
            <w:r w:rsidR="004645B4" w:rsidRPr="00704084">
              <w:rPr>
                <w:kern w:val="22"/>
                <w:sz w:val="20"/>
                <w:szCs w:val="20"/>
                <w:lang w:val="fr-FR"/>
              </w:rPr>
              <w:t>’</w:t>
            </w:r>
            <w:r w:rsidRPr="00704084">
              <w:rPr>
                <w:kern w:val="22"/>
                <w:sz w:val="20"/>
                <w:szCs w:val="20"/>
                <w:lang w:val="fr-FR"/>
              </w:rPr>
              <w:t xml:space="preserve">élaboration et la mise en œuvre de programmes de sensibilisation du public à la prévention des risques </w:t>
            </w:r>
            <w:r w:rsidR="00916BEE" w:rsidRPr="00704084">
              <w:rPr>
                <w:kern w:val="22"/>
                <w:sz w:val="20"/>
                <w:szCs w:val="20"/>
                <w:lang w:val="fr-FR"/>
              </w:rPr>
              <w:t>biotechnologiques ;</w:t>
            </w:r>
            <w:r w:rsidRPr="00704084">
              <w:rPr>
                <w:kern w:val="22"/>
                <w:sz w:val="20"/>
                <w:szCs w:val="20"/>
                <w:lang w:val="fr-FR"/>
              </w:rPr>
              <w:t xml:space="preserve"> </w:t>
            </w:r>
          </w:p>
          <w:p w14:paraId="131FA92C" w14:textId="77777777" w:rsidR="005C7F45" w:rsidRPr="00704084" w:rsidRDefault="005C7F45"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vii) Dispenser une formation sur la communication en matière de prévention des risques biotechnologiques.</w:t>
            </w:r>
          </w:p>
        </w:tc>
        <w:tc>
          <w:tcPr>
            <w:tcW w:w="3261" w:type="dxa"/>
          </w:tcPr>
          <w:p w14:paraId="131FA92D" w14:textId="5DA5D2A6" w:rsidR="005C7F45" w:rsidRPr="00704084" w:rsidRDefault="005C7F45" w:rsidP="005C1D59">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lastRenderedPageBreak/>
              <w:t>a) Pourcentage de Parties ayant élaboré et diffusé du matériel de renforcement des capacités sur la sensibilisation, l</w:t>
            </w:r>
            <w:r w:rsidR="004645B4" w:rsidRPr="00704084">
              <w:rPr>
                <w:rFonts w:eastAsia="MS Mincho"/>
                <w:sz w:val="20"/>
                <w:szCs w:val="20"/>
                <w:lang w:val="fr-FR"/>
              </w:rPr>
              <w:t>’</w:t>
            </w:r>
            <w:r w:rsidRPr="00704084">
              <w:rPr>
                <w:rFonts w:eastAsia="MS Mincho"/>
                <w:sz w:val="20"/>
                <w:szCs w:val="20"/>
                <w:lang w:val="fr-FR"/>
              </w:rPr>
              <w:t xml:space="preserve">éducation et la participation du </w:t>
            </w:r>
            <w:r w:rsidR="00916BEE" w:rsidRPr="00704084">
              <w:rPr>
                <w:rFonts w:eastAsia="MS Mincho"/>
                <w:sz w:val="20"/>
                <w:szCs w:val="20"/>
                <w:lang w:val="fr-FR"/>
              </w:rPr>
              <w:t>public ;</w:t>
            </w:r>
          </w:p>
          <w:p w14:paraId="131FA92E" w14:textId="64C52697" w:rsidR="005C7F45" w:rsidRPr="00704084" w:rsidRDefault="005C7F45"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b) Pourcentage de Parties ayant développé ou actualisé des programmes d</w:t>
            </w:r>
            <w:r w:rsidR="004645B4" w:rsidRPr="00704084">
              <w:rPr>
                <w:rFonts w:eastAsia="MS Mincho"/>
                <w:kern w:val="22"/>
                <w:sz w:val="20"/>
                <w:szCs w:val="20"/>
                <w:lang w:val="fr-FR"/>
              </w:rPr>
              <w:t>’</w:t>
            </w:r>
            <w:r w:rsidRPr="00704084">
              <w:rPr>
                <w:rFonts w:eastAsia="MS Mincho"/>
                <w:kern w:val="22"/>
                <w:sz w:val="20"/>
                <w:szCs w:val="20"/>
                <w:lang w:val="fr-FR"/>
              </w:rPr>
              <w:t xml:space="preserve">éducation en matière de prévention des risques biotechnologiques et renforcé les capacités </w:t>
            </w:r>
            <w:r w:rsidR="00916BEE" w:rsidRPr="00704084">
              <w:rPr>
                <w:rFonts w:eastAsia="MS Mincho"/>
                <w:kern w:val="22"/>
                <w:sz w:val="20"/>
                <w:szCs w:val="20"/>
                <w:lang w:val="fr-FR"/>
              </w:rPr>
              <w:t>institutionnelles ;</w:t>
            </w:r>
            <w:r w:rsidRPr="00704084">
              <w:rPr>
                <w:rFonts w:eastAsia="MS Mincho"/>
                <w:kern w:val="22"/>
                <w:sz w:val="20"/>
                <w:szCs w:val="20"/>
                <w:lang w:val="fr-FR"/>
              </w:rPr>
              <w:t xml:space="preserve">  </w:t>
            </w:r>
          </w:p>
          <w:p w14:paraId="131FA92F" w14:textId="3615ABC3" w:rsidR="005C7F45" w:rsidRPr="00704084" w:rsidRDefault="005C7F45"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 xml:space="preserve">c) Pourcentage de Parties ayant intégré la prévention des risques biotechnologiques aux programmes éducatifs </w:t>
            </w:r>
            <w:r w:rsidR="00916BEE" w:rsidRPr="00704084">
              <w:rPr>
                <w:rFonts w:eastAsia="MS Mincho"/>
                <w:kern w:val="22"/>
                <w:sz w:val="20"/>
                <w:szCs w:val="20"/>
                <w:lang w:val="fr-FR"/>
              </w:rPr>
              <w:t>pertinents ;</w:t>
            </w:r>
          </w:p>
          <w:p w14:paraId="131FA930" w14:textId="619F5162" w:rsidR="005C7F45" w:rsidRPr="00704084" w:rsidRDefault="005C7F45"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d) Pourcentage de Parties ayant mis sur pied des programmes d</w:t>
            </w:r>
            <w:r w:rsidR="004645B4" w:rsidRPr="00704084">
              <w:rPr>
                <w:rFonts w:eastAsia="MS Mincho"/>
                <w:kern w:val="22"/>
                <w:sz w:val="20"/>
                <w:szCs w:val="20"/>
                <w:lang w:val="fr-FR"/>
              </w:rPr>
              <w:t>’</w:t>
            </w:r>
            <w:r w:rsidRPr="00704084">
              <w:rPr>
                <w:rFonts w:eastAsia="MS Mincho"/>
                <w:kern w:val="22"/>
                <w:sz w:val="20"/>
                <w:szCs w:val="20"/>
                <w:lang w:val="fr-FR"/>
              </w:rPr>
              <w:t xml:space="preserve">échange universitaires et de bourses de </w:t>
            </w:r>
            <w:r w:rsidR="00916BEE" w:rsidRPr="00704084">
              <w:rPr>
                <w:rFonts w:eastAsia="MS Mincho"/>
                <w:kern w:val="22"/>
                <w:sz w:val="20"/>
                <w:szCs w:val="20"/>
                <w:lang w:val="fr-FR"/>
              </w:rPr>
              <w:t>recherches ;</w:t>
            </w:r>
          </w:p>
          <w:p w14:paraId="131FA931" w14:textId="444ABB41" w:rsidR="005C7F45" w:rsidRPr="00704084" w:rsidRDefault="005C7F45"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 xml:space="preserve">e) Pourcentage de Parties ayant dispensé une formation en participation aux décisions, conformément aux lois et réglementations nationales, dont la mise en place de mécanismes pour </w:t>
            </w:r>
            <w:r w:rsidRPr="00704084">
              <w:rPr>
                <w:rFonts w:eastAsia="MS Mincho"/>
                <w:kern w:val="22"/>
                <w:sz w:val="20"/>
                <w:szCs w:val="20"/>
                <w:lang w:val="fr-FR"/>
              </w:rPr>
              <w:lastRenderedPageBreak/>
              <w:t xml:space="preserve">informer le public des modalités de </w:t>
            </w:r>
            <w:r w:rsidR="00916BEE" w:rsidRPr="00704084">
              <w:rPr>
                <w:rFonts w:eastAsia="MS Mincho"/>
                <w:kern w:val="22"/>
                <w:sz w:val="20"/>
                <w:szCs w:val="20"/>
                <w:lang w:val="fr-FR"/>
              </w:rPr>
              <w:t>participation ;</w:t>
            </w:r>
          </w:p>
          <w:p w14:paraId="131FA932" w14:textId="746D911B" w:rsidR="005C7F45" w:rsidRPr="00704084" w:rsidRDefault="005C7F45" w:rsidP="005C1D59">
            <w:pPr>
              <w:suppressLineNumbers/>
              <w:suppressAutoHyphens/>
              <w:spacing w:before="60" w:after="60"/>
              <w:jc w:val="left"/>
              <w:rPr>
                <w:rFonts w:eastAsia="MS Mincho"/>
                <w:kern w:val="22"/>
                <w:sz w:val="20"/>
                <w:szCs w:val="20"/>
                <w:lang w:val="fr-FR"/>
              </w:rPr>
            </w:pPr>
            <w:r w:rsidRPr="00704084">
              <w:rPr>
                <w:rFonts w:eastAsia="MS Mincho"/>
                <w:kern w:val="22"/>
                <w:sz w:val="20"/>
                <w:szCs w:val="20"/>
                <w:lang w:val="fr-FR"/>
              </w:rPr>
              <w:t>f) Pourcentage de Parties ayant dispensé une formation en matière d</w:t>
            </w:r>
            <w:r w:rsidR="004645B4" w:rsidRPr="00704084">
              <w:rPr>
                <w:rFonts w:eastAsia="MS Mincho"/>
                <w:kern w:val="22"/>
                <w:sz w:val="20"/>
                <w:szCs w:val="20"/>
                <w:lang w:val="fr-FR"/>
              </w:rPr>
              <w:t>’</w:t>
            </w:r>
            <w:r w:rsidRPr="00704084">
              <w:rPr>
                <w:rFonts w:eastAsia="MS Mincho"/>
                <w:kern w:val="22"/>
                <w:sz w:val="20"/>
                <w:szCs w:val="20"/>
                <w:lang w:val="fr-FR"/>
              </w:rPr>
              <w:t xml:space="preserve">élaboration et de mise en œuvre de programmes de sensibilisation à la prévention de risques </w:t>
            </w:r>
            <w:r w:rsidR="00916BEE" w:rsidRPr="00704084">
              <w:rPr>
                <w:rFonts w:eastAsia="MS Mincho"/>
                <w:kern w:val="22"/>
                <w:sz w:val="20"/>
                <w:szCs w:val="20"/>
                <w:lang w:val="fr-FR"/>
              </w:rPr>
              <w:t>biotechnologiques ;</w:t>
            </w:r>
          </w:p>
          <w:p w14:paraId="131FA933" w14:textId="5D48D23E" w:rsidR="005C7F45" w:rsidRPr="00704084" w:rsidRDefault="005C7F45" w:rsidP="005C7F45">
            <w:pPr>
              <w:suppressLineNumbers/>
              <w:suppressAutoHyphens/>
              <w:spacing w:before="60" w:after="60"/>
              <w:jc w:val="left"/>
              <w:rPr>
                <w:rFonts w:eastAsia="MS Mincho"/>
                <w:sz w:val="20"/>
                <w:szCs w:val="20"/>
                <w:lang w:val="fr-FR"/>
              </w:rPr>
            </w:pPr>
            <w:r w:rsidRPr="00704084">
              <w:rPr>
                <w:rFonts w:eastAsia="MS Mincho"/>
                <w:sz w:val="20"/>
                <w:szCs w:val="20"/>
                <w:lang w:val="fr-FR"/>
              </w:rPr>
              <w:t xml:space="preserve">g) Pourcentage de Parties ayant dispensé une formation en communications sur la prévention des risques </w:t>
            </w:r>
            <w:r w:rsidR="00916BEE" w:rsidRPr="00704084">
              <w:rPr>
                <w:rFonts w:eastAsia="MS Mincho"/>
                <w:sz w:val="20"/>
                <w:szCs w:val="20"/>
                <w:lang w:val="fr-FR"/>
              </w:rPr>
              <w:t>biotechnologiques ;</w:t>
            </w:r>
          </w:p>
        </w:tc>
        <w:tc>
          <w:tcPr>
            <w:tcW w:w="2835" w:type="dxa"/>
          </w:tcPr>
          <w:p w14:paraId="131FA934" w14:textId="77777777" w:rsidR="005C7F45" w:rsidRPr="00704084" w:rsidRDefault="008D4944" w:rsidP="00A42E71">
            <w:pPr>
              <w:suppressLineNumbers/>
              <w:suppressAutoHyphens/>
              <w:spacing w:before="60" w:after="60"/>
              <w:jc w:val="left"/>
              <w:rPr>
                <w:rFonts w:asciiTheme="majorBidi" w:eastAsia="MS Mincho" w:hAnsiTheme="majorBidi" w:cstheme="majorBidi"/>
                <w:kern w:val="22"/>
                <w:sz w:val="20"/>
                <w:szCs w:val="20"/>
                <w:lang w:val="fr-FR"/>
              </w:rPr>
            </w:pPr>
            <w:r w:rsidRPr="00704084">
              <w:rPr>
                <w:kern w:val="22"/>
                <w:sz w:val="20"/>
                <w:szCs w:val="20"/>
                <w:lang w:val="fr-FR"/>
              </w:rPr>
              <w:lastRenderedPageBreak/>
              <w:t>Grâce à la sensibilisation, à l</w:t>
            </w:r>
            <w:r w:rsidR="004645B4" w:rsidRPr="00704084">
              <w:rPr>
                <w:kern w:val="22"/>
                <w:sz w:val="20"/>
                <w:szCs w:val="20"/>
                <w:lang w:val="fr-FR"/>
              </w:rPr>
              <w:t>’</w:t>
            </w:r>
            <w:r w:rsidRPr="00704084">
              <w:rPr>
                <w:kern w:val="22"/>
                <w:sz w:val="20"/>
                <w:szCs w:val="20"/>
                <w:lang w:val="fr-FR"/>
              </w:rPr>
              <w:t>éducation et à la participation du public, les Parties font en sorte que le public soit correctement informé du transfert, de la manipulation et de l</w:t>
            </w:r>
            <w:r w:rsidR="004645B4" w:rsidRPr="00704084">
              <w:rPr>
                <w:kern w:val="22"/>
                <w:sz w:val="20"/>
                <w:szCs w:val="20"/>
                <w:lang w:val="fr-FR"/>
              </w:rPr>
              <w:t>’</w:t>
            </w:r>
            <w:r w:rsidRPr="00704084">
              <w:rPr>
                <w:kern w:val="22"/>
                <w:sz w:val="20"/>
                <w:szCs w:val="20"/>
                <w:lang w:val="fr-FR"/>
              </w:rPr>
              <w:t>utilisation en toute sécurité des OVM et participe à la prise de décisions sur le transfert, la manipulation et l</w:t>
            </w:r>
            <w:r w:rsidR="004645B4" w:rsidRPr="00704084">
              <w:rPr>
                <w:kern w:val="22"/>
                <w:sz w:val="20"/>
                <w:szCs w:val="20"/>
                <w:lang w:val="fr-FR"/>
              </w:rPr>
              <w:t>’</w:t>
            </w:r>
            <w:r w:rsidRPr="00704084">
              <w:rPr>
                <w:kern w:val="22"/>
                <w:sz w:val="20"/>
                <w:szCs w:val="20"/>
                <w:lang w:val="fr-FR"/>
              </w:rPr>
              <w:t>utilisation en toute sécurité des OVM</w:t>
            </w:r>
          </w:p>
          <w:p w14:paraId="131FA935" w14:textId="77777777" w:rsidR="005C7F45" w:rsidRPr="00704084" w:rsidRDefault="005C7F45" w:rsidP="00A42E71">
            <w:pPr>
              <w:suppressLineNumbers/>
              <w:suppressAutoHyphens/>
              <w:spacing w:before="60" w:after="60"/>
              <w:jc w:val="left"/>
              <w:rPr>
                <w:rFonts w:asciiTheme="majorBidi" w:eastAsia="MS Mincho" w:hAnsiTheme="majorBidi" w:cstheme="majorBidi"/>
                <w:kern w:val="22"/>
                <w:sz w:val="20"/>
                <w:szCs w:val="20"/>
                <w:lang w:val="fr-FR"/>
              </w:rPr>
            </w:pPr>
          </w:p>
        </w:tc>
      </w:tr>
      <w:tr w:rsidR="005F3407" w:rsidRPr="00FE36E2" w14:paraId="131FA943" w14:textId="77777777" w:rsidTr="00737E63">
        <w:trPr>
          <w:jc w:val="center"/>
        </w:trPr>
        <w:tc>
          <w:tcPr>
            <w:tcW w:w="1705" w:type="dxa"/>
          </w:tcPr>
          <w:p w14:paraId="131FA937" w14:textId="5D597A7D" w:rsidR="005F3407" w:rsidRPr="00704084" w:rsidRDefault="005F3407" w:rsidP="005C1D59">
            <w:pPr>
              <w:suppressLineNumbers/>
              <w:suppressAutoHyphens/>
              <w:spacing w:before="60" w:after="60"/>
              <w:jc w:val="left"/>
              <w:rPr>
                <w:rFonts w:eastAsia="MS Mincho"/>
                <w:kern w:val="22"/>
                <w:sz w:val="20"/>
                <w:szCs w:val="20"/>
                <w:lang w:val="fr-FR"/>
              </w:rPr>
            </w:pPr>
            <w:r w:rsidRPr="00704084">
              <w:rPr>
                <w:b/>
                <w:bCs/>
                <w:kern w:val="22"/>
                <w:sz w:val="20"/>
                <w:szCs w:val="20"/>
                <w:lang w:val="fr-FR"/>
              </w:rPr>
              <w:t xml:space="preserve">B.4. Les Parties renforcent la coopération et la coordination sur les questions de prévention des risques </w:t>
            </w:r>
            <w:r w:rsidR="003E3FBB" w:rsidRPr="00704084">
              <w:rPr>
                <w:b/>
                <w:bCs/>
                <w:kern w:val="22"/>
                <w:sz w:val="20"/>
                <w:szCs w:val="20"/>
                <w:lang w:val="fr-FR"/>
              </w:rPr>
              <w:t>biotechno</w:t>
            </w:r>
            <w:r w:rsidR="003E3FBB">
              <w:rPr>
                <w:b/>
                <w:bCs/>
                <w:kern w:val="22"/>
                <w:sz w:val="20"/>
                <w:szCs w:val="20"/>
                <w:lang w:val="fr-FR"/>
              </w:rPr>
              <w:t>-</w:t>
            </w:r>
            <w:r w:rsidR="003E3FBB" w:rsidRPr="00704084">
              <w:rPr>
                <w:b/>
                <w:bCs/>
                <w:kern w:val="22"/>
                <w:sz w:val="20"/>
                <w:szCs w:val="20"/>
                <w:lang w:val="fr-FR"/>
              </w:rPr>
              <w:t>logiques</w:t>
            </w:r>
            <w:r w:rsidRPr="00704084">
              <w:rPr>
                <w:b/>
                <w:bCs/>
                <w:kern w:val="22"/>
                <w:sz w:val="20"/>
                <w:szCs w:val="20"/>
                <w:lang w:val="fr-FR"/>
              </w:rPr>
              <w:t xml:space="preserve"> aux niveaux national, régional et international.</w:t>
            </w:r>
          </w:p>
        </w:tc>
        <w:tc>
          <w:tcPr>
            <w:tcW w:w="2543" w:type="dxa"/>
            <w:shd w:val="clear" w:color="auto" w:fill="auto"/>
          </w:tcPr>
          <w:p w14:paraId="131FA938" w14:textId="3DF2FC15" w:rsidR="005F3407" w:rsidRPr="00704084" w:rsidRDefault="005F3407" w:rsidP="005C1D59">
            <w:pPr>
              <w:spacing w:before="60" w:after="60"/>
              <w:jc w:val="left"/>
              <w:rPr>
                <w:rFonts w:eastAsia="MS Mincho"/>
                <w:kern w:val="22"/>
                <w:sz w:val="20"/>
                <w:szCs w:val="20"/>
                <w:lang w:val="fr-FR"/>
              </w:rPr>
            </w:pPr>
            <w:r w:rsidRPr="00704084">
              <w:rPr>
                <w:kern w:val="22"/>
                <w:sz w:val="20"/>
                <w:szCs w:val="20"/>
                <w:lang w:val="fr-FR"/>
              </w:rPr>
              <w:t xml:space="preserve">1) Coopération entre les Parties et au sein des </w:t>
            </w:r>
            <w:r w:rsidR="00916BEE" w:rsidRPr="00704084">
              <w:rPr>
                <w:kern w:val="22"/>
                <w:sz w:val="20"/>
                <w:szCs w:val="20"/>
                <w:lang w:val="fr-FR"/>
              </w:rPr>
              <w:t>Parties ;</w:t>
            </w:r>
          </w:p>
          <w:p w14:paraId="131FA939" w14:textId="5B261A77" w:rsidR="005F3407" w:rsidRPr="00704084" w:rsidRDefault="005F3407" w:rsidP="005C1D59">
            <w:pPr>
              <w:spacing w:before="60" w:after="60"/>
              <w:jc w:val="left"/>
              <w:rPr>
                <w:rFonts w:eastAsia="MS Mincho"/>
                <w:kern w:val="22"/>
                <w:sz w:val="20"/>
                <w:szCs w:val="20"/>
                <w:lang w:val="fr-FR"/>
              </w:rPr>
            </w:pPr>
            <w:r w:rsidRPr="00704084">
              <w:rPr>
                <w:kern w:val="22"/>
                <w:sz w:val="20"/>
                <w:szCs w:val="20"/>
                <w:lang w:val="fr-FR"/>
              </w:rPr>
              <w:t xml:space="preserve">2) Participation des peuples autochtones et des communautés locales ainsi que des parties prenantes des secteurs </w:t>
            </w:r>
            <w:r w:rsidR="00916BEE" w:rsidRPr="00704084">
              <w:rPr>
                <w:kern w:val="22"/>
                <w:sz w:val="20"/>
                <w:szCs w:val="20"/>
                <w:lang w:val="fr-FR"/>
              </w:rPr>
              <w:t>concernés ;</w:t>
            </w:r>
          </w:p>
          <w:p w14:paraId="131FA93A" w14:textId="77777777" w:rsidR="005F3407" w:rsidRPr="00704084" w:rsidRDefault="005F3407" w:rsidP="005C1D59">
            <w:pPr>
              <w:suppressLineNumbers/>
              <w:suppressAutoHyphens/>
              <w:spacing w:before="60" w:after="60"/>
              <w:jc w:val="left"/>
              <w:rPr>
                <w:rFonts w:eastAsia="MS Mincho"/>
                <w:kern w:val="22"/>
                <w:sz w:val="20"/>
                <w:szCs w:val="20"/>
                <w:lang w:val="fr-FR"/>
              </w:rPr>
            </w:pPr>
            <w:r w:rsidRPr="00704084">
              <w:rPr>
                <w:kern w:val="22"/>
                <w:sz w:val="20"/>
                <w:szCs w:val="20"/>
                <w:lang w:val="fr-FR"/>
              </w:rPr>
              <w:t>3) Intégration de la prévention des risques biotechnologiques dans la législation, les politiques générales et les plans sectoriels et intersectoriels.</w:t>
            </w:r>
          </w:p>
        </w:tc>
        <w:tc>
          <w:tcPr>
            <w:tcW w:w="3118" w:type="dxa"/>
            <w:shd w:val="clear" w:color="auto" w:fill="auto"/>
          </w:tcPr>
          <w:p w14:paraId="131FA93B" w14:textId="5F22B7A5" w:rsidR="00833493" w:rsidRPr="00704084" w:rsidRDefault="00833493" w:rsidP="00833493">
            <w:pPr>
              <w:spacing w:before="60" w:after="60"/>
              <w:jc w:val="left"/>
              <w:rPr>
                <w:rFonts w:eastAsia="MS Mincho"/>
                <w:kern w:val="22"/>
                <w:sz w:val="20"/>
                <w:szCs w:val="20"/>
                <w:lang w:val="fr-FR"/>
              </w:rPr>
            </w:pPr>
            <w:r w:rsidRPr="00704084">
              <w:rPr>
                <w:kern w:val="22"/>
                <w:sz w:val="20"/>
                <w:szCs w:val="20"/>
                <w:lang w:val="fr-FR"/>
              </w:rPr>
              <w:t>i) Organiser des activités pour faciliter la coopération technique et scientifique, l</w:t>
            </w:r>
            <w:r w:rsidR="004645B4" w:rsidRPr="00704084">
              <w:rPr>
                <w:kern w:val="22"/>
                <w:sz w:val="20"/>
                <w:szCs w:val="20"/>
                <w:lang w:val="fr-FR"/>
              </w:rPr>
              <w:t>’</w:t>
            </w:r>
            <w:r w:rsidRPr="00704084">
              <w:rPr>
                <w:kern w:val="22"/>
                <w:sz w:val="20"/>
                <w:szCs w:val="20"/>
                <w:lang w:val="fr-FR"/>
              </w:rPr>
              <w:t>accès à la technologie et le transfert de technologie, ainsi que le partage d</w:t>
            </w:r>
            <w:r w:rsidR="004645B4" w:rsidRPr="00704084">
              <w:rPr>
                <w:kern w:val="22"/>
                <w:sz w:val="20"/>
                <w:szCs w:val="20"/>
                <w:lang w:val="fr-FR"/>
              </w:rPr>
              <w:t>’</w:t>
            </w:r>
            <w:r w:rsidRPr="00704084">
              <w:rPr>
                <w:kern w:val="22"/>
                <w:sz w:val="20"/>
                <w:szCs w:val="20"/>
                <w:lang w:val="fr-FR"/>
              </w:rPr>
              <w:t>informations et d</w:t>
            </w:r>
            <w:r w:rsidR="004645B4" w:rsidRPr="00704084">
              <w:rPr>
                <w:kern w:val="22"/>
                <w:sz w:val="20"/>
                <w:szCs w:val="20"/>
                <w:lang w:val="fr-FR"/>
              </w:rPr>
              <w:t>’</w:t>
            </w:r>
            <w:r w:rsidRPr="00704084">
              <w:rPr>
                <w:kern w:val="22"/>
                <w:sz w:val="20"/>
                <w:szCs w:val="20"/>
                <w:lang w:val="fr-FR"/>
              </w:rPr>
              <w:t xml:space="preserve">expériences à tous les niveaux, en particulier pour les pays en développement Parties et les petits États insulaires en développement parmi eux, et les pays à économie en </w:t>
            </w:r>
            <w:r w:rsidR="00916BEE" w:rsidRPr="00704084">
              <w:rPr>
                <w:kern w:val="22"/>
                <w:sz w:val="20"/>
                <w:szCs w:val="20"/>
                <w:lang w:val="fr-FR"/>
              </w:rPr>
              <w:t>transition ;</w:t>
            </w:r>
          </w:p>
          <w:p w14:paraId="131FA93C" w14:textId="77777777" w:rsidR="00DB246A" w:rsidRPr="00704084" w:rsidRDefault="00833493" w:rsidP="00DB246A">
            <w:pPr>
              <w:suppressLineNumbers/>
              <w:suppressAutoHyphens/>
              <w:spacing w:before="60" w:after="60"/>
              <w:jc w:val="left"/>
              <w:rPr>
                <w:rFonts w:asciiTheme="majorBidi" w:eastAsia="MS Mincho" w:hAnsiTheme="majorBidi" w:cstheme="majorBidi"/>
                <w:kern w:val="22"/>
                <w:sz w:val="20"/>
                <w:szCs w:val="20"/>
                <w:lang w:val="fr-FR"/>
              </w:rPr>
            </w:pPr>
            <w:r w:rsidRPr="00704084">
              <w:rPr>
                <w:kern w:val="22"/>
                <w:sz w:val="20"/>
                <w:szCs w:val="20"/>
                <w:lang w:val="fr-FR"/>
              </w:rPr>
              <w:t>ii) Organiser des activités conjointes auxquelles participent les peuples autochtones et les communautés locales ainsi que les parties prenantes concernées dans différents secteurs.</w:t>
            </w:r>
          </w:p>
          <w:p w14:paraId="131FA93D" w14:textId="77777777" w:rsidR="005F3407" w:rsidRPr="00704084" w:rsidRDefault="005F3407" w:rsidP="00A42E71">
            <w:pPr>
              <w:suppressLineNumbers/>
              <w:suppressAutoHyphens/>
              <w:spacing w:before="60" w:after="60"/>
              <w:jc w:val="left"/>
              <w:rPr>
                <w:rFonts w:asciiTheme="majorBidi" w:eastAsia="MS Mincho" w:hAnsiTheme="majorBidi" w:cstheme="majorBidi"/>
                <w:kern w:val="22"/>
                <w:sz w:val="20"/>
                <w:szCs w:val="20"/>
                <w:lang w:val="fr-FR"/>
              </w:rPr>
            </w:pPr>
          </w:p>
        </w:tc>
        <w:tc>
          <w:tcPr>
            <w:tcW w:w="3261" w:type="dxa"/>
          </w:tcPr>
          <w:p w14:paraId="131FA93E" w14:textId="69F56280" w:rsidR="00DB246A" w:rsidRPr="00704084" w:rsidRDefault="00DB246A" w:rsidP="00DB246A">
            <w:pPr>
              <w:suppressLineNumbers/>
              <w:suppressAutoHyphens/>
              <w:spacing w:before="60" w:after="60"/>
              <w:jc w:val="left"/>
              <w:rPr>
                <w:rFonts w:eastAsia="MS Mincho"/>
                <w:kern w:val="22"/>
                <w:sz w:val="20"/>
                <w:szCs w:val="20"/>
                <w:lang w:val="fr-FR"/>
              </w:rPr>
            </w:pPr>
            <w:r w:rsidRPr="00704084">
              <w:rPr>
                <w:rFonts w:eastAsia="MS Mincho"/>
                <w:sz w:val="20"/>
                <w:szCs w:val="20"/>
                <w:lang w:val="fr-FR"/>
              </w:rPr>
              <w:t>a) Pourcentage de Parties ayant organisé des activités pour faciliter la coopération technique et scientifique et le partage d</w:t>
            </w:r>
            <w:r w:rsidR="004645B4" w:rsidRPr="00704084">
              <w:rPr>
                <w:rFonts w:eastAsia="MS Mincho"/>
                <w:sz w:val="20"/>
                <w:szCs w:val="20"/>
                <w:lang w:val="fr-FR"/>
              </w:rPr>
              <w:t>’</w:t>
            </w:r>
            <w:r w:rsidRPr="00704084">
              <w:rPr>
                <w:rFonts w:eastAsia="MS Mincho"/>
                <w:sz w:val="20"/>
                <w:szCs w:val="20"/>
                <w:lang w:val="fr-FR"/>
              </w:rPr>
              <w:t xml:space="preserve">informations aux niveaux bilatéral, infrarégional et </w:t>
            </w:r>
            <w:r w:rsidR="00916BEE" w:rsidRPr="00704084">
              <w:rPr>
                <w:rFonts w:eastAsia="MS Mincho"/>
                <w:sz w:val="20"/>
                <w:szCs w:val="20"/>
                <w:lang w:val="fr-FR"/>
              </w:rPr>
              <w:t>régional ;</w:t>
            </w:r>
          </w:p>
          <w:p w14:paraId="131FA93F" w14:textId="77777777" w:rsidR="005F3407" w:rsidRPr="00704084" w:rsidRDefault="00DB246A" w:rsidP="00DB246A">
            <w:pPr>
              <w:suppressLineNumbers/>
              <w:suppressAutoHyphens/>
              <w:spacing w:before="60" w:after="60"/>
              <w:jc w:val="left"/>
              <w:rPr>
                <w:rFonts w:asciiTheme="majorBidi" w:eastAsia="MS Mincho" w:hAnsiTheme="majorBidi" w:cstheme="majorBidi"/>
                <w:kern w:val="22"/>
                <w:sz w:val="20"/>
                <w:szCs w:val="20"/>
                <w:lang w:val="fr-FR"/>
              </w:rPr>
            </w:pPr>
            <w:r w:rsidRPr="00704084">
              <w:rPr>
                <w:rFonts w:eastAsia="MS Mincho"/>
                <w:sz w:val="20"/>
                <w:szCs w:val="20"/>
                <w:lang w:val="fr-FR"/>
              </w:rPr>
              <w:t>b) Pourcentage de Parties ayant organisé des activités conjointes auxquelles ont participé les peuples autochtones et les communautés locales, ainsi que les parties prenantes concernées dans différents secteurs.</w:t>
            </w:r>
          </w:p>
        </w:tc>
        <w:tc>
          <w:tcPr>
            <w:tcW w:w="2835" w:type="dxa"/>
          </w:tcPr>
          <w:p w14:paraId="131FA940" w14:textId="360AFE1E" w:rsidR="00DB246A" w:rsidRPr="00704084" w:rsidRDefault="00DB246A" w:rsidP="00DB246A">
            <w:pPr>
              <w:suppressLineNumbers/>
              <w:suppressAutoHyphens/>
              <w:spacing w:before="60" w:after="60"/>
              <w:jc w:val="left"/>
              <w:rPr>
                <w:kern w:val="22"/>
                <w:sz w:val="20"/>
                <w:szCs w:val="20"/>
                <w:lang w:val="fr-FR"/>
              </w:rPr>
            </w:pPr>
            <w:r w:rsidRPr="00704084">
              <w:rPr>
                <w:kern w:val="22"/>
                <w:sz w:val="20"/>
                <w:szCs w:val="20"/>
                <w:lang w:val="fr-FR"/>
              </w:rPr>
              <w:t xml:space="preserve">Grâce à la coopération aux niveaux national, régional et international et à la participation des parties prenantes, la mise en œuvre du Protocole par les Parties est plus </w:t>
            </w:r>
            <w:r w:rsidR="00916BEE" w:rsidRPr="00704084">
              <w:rPr>
                <w:kern w:val="22"/>
                <w:sz w:val="20"/>
                <w:szCs w:val="20"/>
                <w:lang w:val="fr-FR"/>
              </w:rPr>
              <w:t>efficace ;</w:t>
            </w:r>
          </w:p>
          <w:p w14:paraId="131FA941" w14:textId="77777777" w:rsidR="005F3407" w:rsidRPr="00704084" w:rsidRDefault="00DB246A" w:rsidP="00DB246A">
            <w:pPr>
              <w:suppressLineNumbers/>
              <w:suppressAutoHyphens/>
              <w:spacing w:before="60" w:after="60"/>
              <w:jc w:val="left"/>
              <w:rPr>
                <w:rFonts w:asciiTheme="majorBidi" w:eastAsia="MS Mincho" w:hAnsiTheme="majorBidi" w:cstheme="majorBidi"/>
                <w:kern w:val="22"/>
                <w:sz w:val="20"/>
                <w:szCs w:val="20"/>
                <w:lang w:val="fr-FR"/>
              </w:rPr>
            </w:pPr>
            <w:r w:rsidRPr="00704084">
              <w:rPr>
                <w:kern w:val="22"/>
                <w:sz w:val="20"/>
                <w:szCs w:val="20"/>
                <w:lang w:val="fr-FR"/>
              </w:rPr>
              <w:t>Sensibilisation accrue à l</w:t>
            </w:r>
            <w:r w:rsidR="004645B4" w:rsidRPr="00704084">
              <w:rPr>
                <w:kern w:val="22"/>
                <w:sz w:val="20"/>
                <w:szCs w:val="20"/>
                <w:lang w:val="fr-FR"/>
              </w:rPr>
              <w:t>’</w:t>
            </w:r>
            <w:r w:rsidRPr="00704084">
              <w:rPr>
                <w:kern w:val="22"/>
                <w:sz w:val="20"/>
                <w:szCs w:val="20"/>
                <w:lang w:val="fr-FR"/>
              </w:rPr>
              <w:t>importance de la prévention des risques biotechnologiques à l</w:t>
            </w:r>
            <w:r w:rsidR="004645B4" w:rsidRPr="00704084">
              <w:rPr>
                <w:kern w:val="22"/>
                <w:sz w:val="20"/>
                <w:szCs w:val="20"/>
                <w:lang w:val="fr-FR"/>
              </w:rPr>
              <w:t>’</w:t>
            </w:r>
            <w:r w:rsidRPr="00704084">
              <w:rPr>
                <w:kern w:val="22"/>
                <w:sz w:val="20"/>
                <w:szCs w:val="20"/>
                <w:lang w:val="fr-FR"/>
              </w:rPr>
              <w:t>échelle du gouvernement et chez les parties prenantes concernées</w:t>
            </w:r>
            <w:r w:rsidR="00F13AB8" w:rsidRPr="00704084">
              <w:rPr>
                <w:kern w:val="22"/>
                <w:sz w:val="20"/>
                <w:szCs w:val="20"/>
                <w:lang w:val="fr-FR"/>
              </w:rPr>
              <w:t>.</w:t>
            </w:r>
          </w:p>
          <w:p w14:paraId="131FA942" w14:textId="77777777" w:rsidR="005F3407" w:rsidRPr="00704084" w:rsidRDefault="005F3407" w:rsidP="00A42E71">
            <w:pPr>
              <w:suppressLineNumbers/>
              <w:suppressAutoHyphens/>
              <w:spacing w:before="60" w:after="60"/>
              <w:jc w:val="left"/>
              <w:rPr>
                <w:rFonts w:asciiTheme="majorBidi" w:eastAsia="MS Mincho" w:hAnsiTheme="majorBidi" w:cstheme="majorBidi"/>
                <w:kern w:val="22"/>
                <w:sz w:val="20"/>
                <w:szCs w:val="20"/>
                <w:lang w:val="fr-FR"/>
              </w:rPr>
            </w:pPr>
          </w:p>
        </w:tc>
      </w:tr>
    </w:tbl>
    <w:p w14:paraId="131FA944" w14:textId="77777777" w:rsidR="00176CEE" w:rsidRPr="00704084" w:rsidRDefault="00DD64E5" w:rsidP="00737E63">
      <w:pPr>
        <w:spacing w:before="120" w:after="120"/>
        <w:jc w:val="center"/>
        <w:rPr>
          <w:lang w:val="fr-FR"/>
        </w:rPr>
      </w:pPr>
      <w:r w:rsidRPr="00704084">
        <w:rPr>
          <w:lang w:val="fr-FR"/>
        </w:rPr>
        <w:t>_________</w:t>
      </w:r>
    </w:p>
    <w:p w14:paraId="131FA945" w14:textId="77777777" w:rsidR="00412865" w:rsidRPr="00704084" w:rsidRDefault="00412865">
      <w:pPr>
        <w:spacing w:before="120" w:after="120"/>
        <w:jc w:val="center"/>
        <w:rPr>
          <w:lang w:val="fr-FR"/>
        </w:rPr>
      </w:pPr>
    </w:p>
    <w:sectPr w:rsidR="00412865" w:rsidRPr="00704084" w:rsidSect="003C7E5C">
      <w:pgSz w:w="15840" w:h="12240" w:orient="landscape"/>
      <w:pgMar w:top="1440" w:right="567" w:bottom="1440" w:left="1134"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D2F4EC4" w14:textId="77777777" w:rsidR="004116DC" w:rsidRDefault="004116DC" w:rsidP="00CF1848">
      <w:r>
        <w:separator/>
      </w:r>
    </w:p>
  </w:endnote>
  <w:endnote w:type="continuationSeparator" w:id="0">
    <w:p w14:paraId="1AE818E1" w14:textId="77777777" w:rsidR="004116DC" w:rsidRDefault="004116DC" w:rsidP="00CF184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21002A87" w:usb1="090F0000" w:usb2="00000010"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auto"/>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Trebuchet MS">
    <w:panose1 w:val="020B0603020202020204"/>
    <w:charset w:val="00"/>
    <w:family w:val="swiss"/>
    <w:pitch w:val="variable"/>
    <w:sig w:usb0="000006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4415A5" w14:textId="77777777" w:rsidR="004116DC" w:rsidRDefault="004116DC" w:rsidP="00CF1848">
      <w:r>
        <w:separator/>
      </w:r>
    </w:p>
  </w:footnote>
  <w:footnote w:type="continuationSeparator" w:id="0">
    <w:p w14:paraId="13CA3A2C" w14:textId="77777777" w:rsidR="004116DC" w:rsidRDefault="004116DC" w:rsidP="00CF1848">
      <w:r>
        <w:continuationSeparator/>
      </w:r>
    </w:p>
  </w:footnote>
  <w:footnote w:id="1">
    <w:p w14:paraId="131FA94E" w14:textId="77777777" w:rsidR="00D36E75" w:rsidRPr="00670AE5" w:rsidRDefault="00D36E75" w:rsidP="00D36E75">
      <w:pPr>
        <w:pStyle w:val="FootnoteText"/>
        <w:spacing w:after="0"/>
        <w:ind w:firstLine="0"/>
        <w:jc w:val="left"/>
        <w:rPr>
          <w:szCs w:val="18"/>
          <w:lang w:val="fr-CA"/>
        </w:rPr>
      </w:pPr>
      <w:r w:rsidRPr="00670AE5">
        <w:rPr>
          <w:rStyle w:val="FootnoteReference"/>
          <w:szCs w:val="18"/>
          <w:lang w:val="fr-CA"/>
        </w:rPr>
        <w:footnoteRef/>
      </w:r>
      <w:r w:rsidRPr="00670AE5">
        <w:rPr>
          <w:szCs w:val="18"/>
          <w:lang w:val="fr-CA"/>
        </w:rPr>
        <w:t xml:space="preserve"> Annexe I à la décision BS/VI/3.</w:t>
      </w:r>
    </w:p>
  </w:footnote>
  <w:footnote w:id="2">
    <w:p w14:paraId="131FA94F" w14:textId="77777777" w:rsidR="0073776F" w:rsidRPr="00796616" w:rsidRDefault="0073776F" w:rsidP="0073776F">
      <w:pPr>
        <w:pStyle w:val="FootnoteText"/>
        <w:ind w:firstLine="0"/>
        <w:jc w:val="left"/>
        <w:rPr>
          <w:szCs w:val="18"/>
          <w:lang w:val="fr-CA"/>
        </w:rPr>
      </w:pPr>
      <w:r w:rsidRPr="00DA533E">
        <w:rPr>
          <w:rStyle w:val="FootnoteReference"/>
          <w:szCs w:val="18"/>
        </w:rPr>
        <w:footnoteRef/>
      </w:r>
      <w:r w:rsidRPr="00796616">
        <w:rPr>
          <w:szCs w:val="18"/>
          <w:lang w:val="fr-CA"/>
        </w:rPr>
        <w:t xml:space="preserve"> CBD/SBI/3/3/Add.1.</w:t>
      </w:r>
    </w:p>
  </w:footnote>
  <w:footnote w:id="3">
    <w:p w14:paraId="131FA950" w14:textId="2A6000FB" w:rsidR="00697202" w:rsidRPr="00796616" w:rsidRDefault="00697202" w:rsidP="00697202">
      <w:pPr>
        <w:pStyle w:val="FootnoteText"/>
        <w:ind w:firstLine="0"/>
        <w:jc w:val="left"/>
        <w:rPr>
          <w:szCs w:val="18"/>
          <w:lang w:val="fr-CA"/>
        </w:rPr>
      </w:pPr>
      <w:r w:rsidRPr="00DA533E">
        <w:rPr>
          <w:rStyle w:val="FootnoteReference"/>
          <w:szCs w:val="18"/>
        </w:rPr>
        <w:footnoteRef/>
      </w:r>
      <w:r w:rsidRPr="00796616">
        <w:rPr>
          <w:szCs w:val="18"/>
          <w:lang w:val="fr-CA"/>
        </w:rPr>
        <w:t xml:space="preserve"> Décision CP</w:t>
      </w:r>
      <w:r w:rsidR="004645B4">
        <w:rPr>
          <w:szCs w:val="18"/>
          <w:lang w:val="fr-CA"/>
        </w:rPr>
        <w:noBreakHyphen/>
      </w:r>
      <w:r w:rsidRPr="00796616">
        <w:rPr>
          <w:szCs w:val="18"/>
          <w:lang w:val="fr-CA"/>
        </w:rPr>
        <w:t>10/</w:t>
      </w:r>
      <w:r w:rsidR="004645B4">
        <w:rPr>
          <w:szCs w:val="18"/>
          <w:lang w:val="fr-CA"/>
        </w:rPr>
        <w:noBreakHyphen/>
      </w:r>
      <w:r w:rsidR="004645B4">
        <w:rPr>
          <w:szCs w:val="18"/>
          <w:lang w:val="fr-CA"/>
        </w:rPr>
        <w:noBreakHyphen/>
      </w:r>
      <w:r w:rsidRPr="00796616">
        <w:rPr>
          <w:szCs w:val="18"/>
          <w:lang w:val="fr-CA"/>
        </w:rPr>
        <w:t>.</w:t>
      </w:r>
      <w:r w:rsidR="0041619B">
        <w:rPr>
          <w:szCs w:val="18"/>
          <w:lang w:val="fr-CA"/>
        </w:rPr>
        <w:t xml:space="preserve"> </w:t>
      </w:r>
      <w:r w:rsidR="0041619B" w:rsidRPr="001D434C">
        <w:rPr>
          <w:szCs w:val="18"/>
          <w:lang w:val="fr-CA"/>
        </w:rPr>
        <w:t xml:space="preserve">sur le plan </w:t>
      </w:r>
      <w:r w:rsidR="00B84D13" w:rsidRPr="001D434C">
        <w:rPr>
          <w:szCs w:val="18"/>
          <w:lang w:val="fr-CA"/>
        </w:rPr>
        <w:t>de mise en œuvre</w:t>
      </w:r>
      <w:r w:rsidR="0041619B" w:rsidRPr="001D434C">
        <w:rPr>
          <w:szCs w:val="18"/>
          <w:lang w:val="fr-CA"/>
        </w:rPr>
        <w:t xml:space="preserve"> pour le Protocole de Cartagena sur la prévention des risques biotechnologiques.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Subject"/>
      <w:tag w:val=""/>
      <w:id w:val="1594125222"/>
      <w:placeholder>
        <w:docPart w:val="E0A2A743B81A4B3C85C4D4F24EDEFC7E"/>
      </w:placeholder>
      <w:dataBinding w:prefixMappings="xmlns:ns0='http://purl.org/dc/elements/1.1/' xmlns:ns1='http://schemas.openxmlformats.org/package/2006/metadata/core-properties' " w:xpath="/ns1:coreProperties[1]/ns0:subject[1]" w:storeItemID="{6C3C8BC8-F283-45AE-878A-BAB7291924A1}"/>
      <w:text/>
    </w:sdtPr>
    <w:sdtEndPr/>
    <w:sdtContent>
      <w:p w14:paraId="131FA94A" w14:textId="7EBD5E6D" w:rsidR="00A373EB" w:rsidRPr="00442EED" w:rsidRDefault="004743CB" w:rsidP="00A373EB">
        <w:pPr>
          <w:pStyle w:val="Cornernotation"/>
          <w:ind w:right="-36"/>
          <w:rPr>
            <w:i/>
            <w:iCs/>
          </w:rPr>
        </w:pPr>
        <w:r>
          <w:t>CBD/CP/MOP/10/L.14</w:t>
        </w:r>
      </w:p>
    </w:sdtContent>
  </w:sdt>
  <w:p w14:paraId="131FA94B" w14:textId="77777777" w:rsidR="000E579F" w:rsidRPr="00DF1739" w:rsidRDefault="00A373EB" w:rsidP="00DF1739">
    <w:pPr>
      <w:pStyle w:val="Header"/>
      <w:spacing w:after="240"/>
      <w:rPr>
        <w:lang w:val="en-US"/>
      </w:rPr>
    </w:pPr>
    <w:r w:rsidRPr="00C35549">
      <w:rPr>
        <w:lang w:val="en-US"/>
      </w:rPr>
      <w:t xml:space="preserve">Page </w:t>
    </w:r>
    <w:r w:rsidR="00F56058">
      <w:fldChar w:fldCharType="begin"/>
    </w:r>
    <w:r w:rsidRPr="00C35549">
      <w:rPr>
        <w:lang w:val="en-US"/>
      </w:rPr>
      <w:instrText xml:space="preserve"> PAGE   \* MERGEFORMAT </w:instrText>
    </w:r>
    <w:r w:rsidR="00F56058">
      <w:fldChar w:fldCharType="separate"/>
    </w:r>
    <w:r w:rsidR="00F13AB8" w:rsidRPr="00F13AB8">
      <w:rPr>
        <w:noProof/>
      </w:rPr>
      <w:t>14</w:t>
    </w:r>
    <w:r w:rsidR="00F56058">
      <w:rPr>
        <w:noProof/>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en-US"/>
      </w:r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31FA94C" w14:textId="41D6E12F" w:rsidR="009505C9" w:rsidRPr="00A373EB" w:rsidRDefault="004743CB" w:rsidP="009505C9">
        <w:pPr>
          <w:pStyle w:val="Header"/>
          <w:jc w:val="right"/>
          <w:rPr>
            <w:lang w:val="en-US"/>
          </w:rPr>
        </w:pPr>
        <w:r>
          <w:rPr>
            <w:lang w:val="en-US"/>
          </w:rPr>
          <w:t>CBD/CP/MOP/10/L.14</w:t>
        </w:r>
      </w:p>
    </w:sdtContent>
  </w:sdt>
  <w:p w14:paraId="131FA94D" w14:textId="77777777" w:rsidR="000E579F" w:rsidRDefault="009505C9" w:rsidP="00737E63">
    <w:pPr>
      <w:pStyle w:val="Header"/>
      <w:spacing w:after="240"/>
      <w:jc w:val="right"/>
    </w:pPr>
    <w:r w:rsidRPr="00A373EB">
      <w:rPr>
        <w:lang w:val="en-US"/>
      </w:rPr>
      <w:t xml:space="preserve">Page </w:t>
    </w:r>
    <w:r w:rsidR="00F56058">
      <w:fldChar w:fldCharType="begin"/>
    </w:r>
    <w:r w:rsidRPr="00A373EB">
      <w:rPr>
        <w:lang w:val="en-US"/>
      </w:rPr>
      <w:instrText xml:space="preserve"> PAGE   \* MERGEFORMAT </w:instrText>
    </w:r>
    <w:r w:rsidR="00F56058">
      <w:fldChar w:fldCharType="separate"/>
    </w:r>
    <w:r w:rsidR="00F13AB8">
      <w:rPr>
        <w:noProof/>
        <w:lang w:val="en-US"/>
      </w:rPr>
      <w:t>13</w:t>
    </w:r>
    <w:r w:rsidR="00F56058">
      <w:rPr>
        <w:noProof/>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3DA51F5"/>
    <w:multiLevelType w:val="hybridMultilevel"/>
    <w:tmpl w:val="C2747BB4"/>
    <w:lvl w:ilvl="0" w:tplc="A1AA5F78">
      <w:start w:val="1"/>
      <w:numFmt w:val="decimal"/>
      <w:lvlText w:val="%1."/>
      <w:lvlJc w:val="left"/>
      <w:pPr>
        <w:ind w:left="720" w:hanging="360"/>
      </w:pPr>
      <w:rPr>
        <w:rFonts w:hint="default"/>
      </w:rPr>
    </w:lvl>
    <w:lvl w:ilvl="1" w:tplc="DEACFC66" w:tentative="1">
      <w:start w:val="1"/>
      <w:numFmt w:val="lowerLetter"/>
      <w:lvlText w:val="%2."/>
      <w:lvlJc w:val="left"/>
      <w:pPr>
        <w:ind w:left="1440" w:hanging="360"/>
      </w:pPr>
    </w:lvl>
    <w:lvl w:ilvl="2" w:tplc="A0545D06" w:tentative="1">
      <w:start w:val="1"/>
      <w:numFmt w:val="lowerRoman"/>
      <w:lvlText w:val="%3."/>
      <w:lvlJc w:val="right"/>
      <w:pPr>
        <w:ind w:left="2160" w:hanging="180"/>
      </w:pPr>
    </w:lvl>
    <w:lvl w:ilvl="3" w:tplc="197065CA" w:tentative="1">
      <w:start w:val="1"/>
      <w:numFmt w:val="decimal"/>
      <w:lvlText w:val="%4."/>
      <w:lvlJc w:val="left"/>
      <w:pPr>
        <w:ind w:left="2880" w:hanging="360"/>
      </w:pPr>
    </w:lvl>
    <w:lvl w:ilvl="4" w:tplc="716826CA" w:tentative="1">
      <w:start w:val="1"/>
      <w:numFmt w:val="lowerLetter"/>
      <w:lvlText w:val="%5."/>
      <w:lvlJc w:val="left"/>
      <w:pPr>
        <w:ind w:left="3600" w:hanging="360"/>
      </w:pPr>
    </w:lvl>
    <w:lvl w:ilvl="5" w:tplc="835E515E" w:tentative="1">
      <w:start w:val="1"/>
      <w:numFmt w:val="lowerRoman"/>
      <w:lvlText w:val="%6."/>
      <w:lvlJc w:val="right"/>
      <w:pPr>
        <w:ind w:left="4320" w:hanging="180"/>
      </w:pPr>
    </w:lvl>
    <w:lvl w:ilvl="6" w:tplc="E826886C" w:tentative="1">
      <w:start w:val="1"/>
      <w:numFmt w:val="decimal"/>
      <w:lvlText w:val="%7."/>
      <w:lvlJc w:val="left"/>
      <w:pPr>
        <w:ind w:left="5040" w:hanging="360"/>
      </w:pPr>
    </w:lvl>
    <w:lvl w:ilvl="7" w:tplc="FB1CFB7E" w:tentative="1">
      <w:start w:val="1"/>
      <w:numFmt w:val="lowerLetter"/>
      <w:lvlText w:val="%8."/>
      <w:lvlJc w:val="left"/>
      <w:pPr>
        <w:ind w:left="5760" w:hanging="360"/>
      </w:pPr>
    </w:lvl>
    <w:lvl w:ilvl="8" w:tplc="BA142D46" w:tentative="1">
      <w:start w:val="1"/>
      <w:numFmt w:val="lowerRoman"/>
      <w:lvlText w:val="%9."/>
      <w:lvlJc w:val="right"/>
      <w:pPr>
        <w:ind w:left="6480" w:hanging="180"/>
      </w:pPr>
    </w:lvl>
  </w:abstractNum>
  <w:abstractNum w:abstractNumId="3"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4"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5"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6"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7" w15:restartNumberingAfterBreak="0">
    <w:nsid w:val="4BFC3668"/>
    <w:multiLevelType w:val="hybridMultilevel"/>
    <w:tmpl w:val="EC120F76"/>
    <w:lvl w:ilvl="0" w:tplc="BD9C88C8">
      <w:start w:val="1"/>
      <w:numFmt w:val="low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8"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9"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4"/>
  </w:num>
  <w:num w:numId="2">
    <w:abstractNumId w:val="8"/>
  </w:num>
  <w:num w:numId="3">
    <w:abstractNumId w:val="5"/>
  </w:num>
  <w:num w:numId="4">
    <w:abstractNumId w:val="8"/>
  </w:num>
  <w:num w:numId="5">
    <w:abstractNumId w:val="6"/>
  </w:num>
  <w:num w:numId="6">
    <w:abstractNumId w:val="0"/>
  </w:num>
  <w:num w:numId="7">
    <w:abstractNumId w:val="3"/>
  </w:num>
  <w:num w:numId="8">
    <w:abstractNumId w:val="5"/>
    <w:lvlOverride w:ilvl="0">
      <w:startOverride w:val="1"/>
    </w:lvlOverride>
  </w:num>
  <w:num w:numId="9">
    <w:abstractNumId w:val="11"/>
  </w:num>
  <w:num w:numId="10">
    <w:abstractNumId w:val="5"/>
    <w:lvlOverride w:ilvl="0">
      <w:startOverride w:val="1"/>
    </w:lvlOverride>
  </w:num>
  <w:num w:numId="11">
    <w:abstractNumId w:val="5"/>
    <w:lvlOverride w:ilvl="0">
      <w:startOverride w:val="1"/>
    </w:lvlOverride>
  </w:num>
  <w:num w:numId="12">
    <w:abstractNumId w:val="5"/>
    <w:lvlOverride w:ilvl="0">
      <w:startOverride w:val="1"/>
    </w:lvlOverride>
  </w:num>
  <w:num w:numId="13">
    <w:abstractNumId w:val="5"/>
    <w:lvlOverride w:ilvl="0">
      <w:startOverride w:val="1"/>
    </w:lvlOverride>
  </w:num>
  <w:num w:numId="14">
    <w:abstractNumId w:val="10"/>
  </w:num>
  <w:num w:numId="15">
    <w:abstractNumId w:val="9"/>
  </w:num>
  <w:num w:numId="16">
    <w:abstractNumId w:val="1"/>
  </w:num>
  <w:num w:numId="17">
    <w:abstractNumId w:val="12"/>
  </w:num>
  <w:num w:numId="18">
    <w:abstractNumId w:val="13"/>
  </w:num>
  <w:num w:numId="19">
    <w:abstractNumId w:val="8"/>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7"/>
  </w:num>
  <w:num w:numId="21">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attachedTemplate r:id="rId1"/>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4172D"/>
    <w:rsid w:val="00023699"/>
    <w:rsid w:val="000604D2"/>
    <w:rsid w:val="0006402A"/>
    <w:rsid w:val="0007171B"/>
    <w:rsid w:val="000972F9"/>
    <w:rsid w:val="000A50F5"/>
    <w:rsid w:val="000B12DD"/>
    <w:rsid w:val="000B4C78"/>
    <w:rsid w:val="000B5580"/>
    <w:rsid w:val="000C7F47"/>
    <w:rsid w:val="000D0F0A"/>
    <w:rsid w:val="000D5549"/>
    <w:rsid w:val="000E15DD"/>
    <w:rsid w:val="000E579F"/>
    <w:rsid w:val="000E673A"/>
    <w:rsid w:val="000E76CE"/>
    <w:rsid w:val="000F74F5"/>
    <w:rsid w:val="000F7FDB"/>
    <w:rsid w:val="00105372"/>
    <w:rsid w:val="001210E3"/>
    <w:rsid w:val="001312AD"/>
    <w:rsid w:val="00131E7A"/>
    <w:rsid w:val="00134846"/>
    <w:rsid w:val="001429DC"/>
    <w:rsid w:val="00151F4B"/>
    <w:rsid w:val="00172AF6"/>
    <w:rsid w:val="00176CEE"/>
    <w:rsid w:val="00186DD8"/>
    <w:rsid w:val="00196812"/>
    <w:rsid w:val="001A174D"/>
    <w:rsid w:val="001B124C"/>
    <w:rsid w:val="001B13FE"/>
    <w:rsid w:val="001B2E91"/>
    <w:rsid w:val="001C5B5F"/>
    <w:rsid w:val="001D04B9"/>
    <w:rsid w:val="001D197D"/>
    <w:rsid w:val="001D38CF"/>
    <w:rsid w:val="001D434C"/>
    <w:rsid w:val="001E0382"/>
    <w:rsid w:val="001F2159"/>
    <w:rsid w:val="001F69B0"/>
    <w:rsid w:val="00203ED6"/>
    <w:rsid w:val="00211BCE"/>
    <w:rsid w:val="002122C7"/>
    <w:rsid w:val="00215539"/>
    <w:rsid w:val="00216FD5"/>
    <w:rsid w:val="00232825"/>
    <w:rsid w:val="00244133"/>
    <w:rsid w:val="00271FF9"/>
    <w:rsid w:val="00293C55"/>
    <w:rsid w:val="00294601"/>
    <w:rsid w:val="002A1D31"/>
    <w:rsid w:val="002A3C63"/>
    <w:rsid w:val="002B67C9"/>
    <w:rsid w:val="0030169D"/>
    <w:rsid w:val="00302AAD"/>
    <w:rsid w:val="003060EB"/>
    <w:rsid w:val="00307317"/>
    <w:rsid w:val="00311EE0"/>
    <w:rsid w:val="003153EB"/>
    <w:rsid w:val="003160EC"/>
    <w:rsid w:val="00321985"/>
    <w:rsid w:val="00321E78"/>
    <w:rsid w:val="003277B3"/>
    <w:rsid w:val="00332A6E"/>
    <w:rsid w:val="003340BB"/>
    <w:rsid w:val="00345A76"/>
    <w:rsid w:val="00351205"/>
    <w:rsid w:val="00351DD2"/>
    <w:rsid w:val="003624BC"/>
    <w:rsid w:val="00370CF3"/>
    <w:rsid w:val="00372F74"/>
    <w:rsid w:val="003748B8"/>
    <w:rsid w:val="00391C9D"/>
    <w:rsid w:val="00395DAC"/>
    <w:rsid w:val="003B102D"/>
    <w:rsid w:val="003B128B"/>
    <w:rsid w:val="003C1708"/>
    <w:rsid w:val="003C47EA"/>
    <w:rsid w:val="003C7AEF"/>
    <w:rsid w:val="003C7E5C"/>
    <w:rsid w:val="003D27B5"/>
    <w:rsid w:val="003E3AFE"/>
    <w:rsid w:val="003E3FBB"/>
    <w:rsid w:val="003E5B0D"/>
    <w:rsid w:val="003F7224"/>
    <w:rsid w:val="004116DC"/>
    <w:rsid w:val="00412865"/>
    <w:rsid w:val="0041619B"/>
    <w:rsid w:val="00427D21"/>
    <w:rsid w:val="00430E63"/>
    <w:rsid w:val="00442EED"/>
    <w:rsid w:val="00443E56"/>
    <w:rsid w:val="0045612B"/>
    <w:rsid w:val="004644C2"/>
    <w:rsid w:val="004645B4"/>
    <w:rsid w:val="00467F9C"/>
    <w:rsid w:val="004712A8"/>
    <w:rsid w:val="004743CB"/>
    <w:rsid w:val="004A3E92"/>
    <w:rsid w:val="004A50D0"/>
    <w:rsid w:val="004C5801"/>
    <w:rsid w:val="004E7A4A"/>
    <w:rsid w:val="004F7C92"/>
    <w:rsid w:val="0050129E"/>
    <w:rsid w:val="00502828"/>
    <w:rsid w:val="005056F9"/>
    <w:rsid w:val="00515562"/>
    <w:rsid w:val="005208AC"/>
    <w:rsid w:val="0052347B"/>
    <w:rsid w:val="0052618E"/>
    <w:rsid w:val="00534681"/>
    <w:rsid w:val="00534FAE"/>
    <w:rsid w:val="0054172D"/>
    <w:rsid w:val="005421C7"/>
    <w:rsid w:val="00552670"/>
    <w:rsid w:val="00554B78"/>
    <w:rsid w:val="00563442"/>
    <w:rsid w:val="00565B42"/>
    <w:rsid w:val="00576225"/>
    <w:rsid w:val="00576D5C"/>
    <w:rsid w:val="00580F8B"/>
    <w:rsid w:val="0058253A"/>
    <w:rsid w:val="005A523C"/>
    <w:rsid w:val="005B10F7"/>
    <w:rsid w:val="005C4CE6"/>
    <w:rsid w:val="005C7F45"/>
    <w:rsid w:val="005D7F71"/>
    <w:rsid w:val="005E2F0C"/>
    <w:rsid w:val="005E4BB8"/>
    <w:rsid w:val="005E5B7C"/>
    <w:rsid w:val="005F3407"/>
    <w:rsid w:val="00610563"/>
    <w:rsid w:val="006122BA"/>
    <w:rsid w:val="006148F7"/>
    <w:rsid w:val="006175C3"/>
    <w:rsid w:val="006278CD"/>
    <w:rsid w:val="00633D52"/>
    <w:rsid w:val="00640D4E"/>
    <w:rsid w:val="00644763"/>
    <w:rsid w:val="00663A9F"/>
    <w:rsid w:val="00664348"/>
    <w:rsid w:val="00670691"/>
    <w:rsid w:val="00670AE5"/>
    <w:rsid w:val="00671D0D"/>
    <w:rsid w:val="00672170"/>
    <w:rsid w:val="00673967"/>
    <w:rsid w:val="00691E64"/>
    <w:rsid w:val="00697202"/>
    <w:rsid w:val="00697E73"/>
    <w:rsid w:val="006A3E2A"/>
    <w:rsid w:val="006B2290"/>
    <w:rsid w:val="006B2780"/>
    <w:rsid w:val="006C373E"/>
    <w:rsid w:val="006C59A1"/>
    <w:rsid w:val="006D1FEA"/>
    <w:rsid w:val="006F13B7"/>
    <w:rsid w:val="006F251D"/>
    <w:rsid w:val="00704084"/>
    <w:rsid w:val="00717D88"/>
    <w:rsid w:val="0072527E"/>
    <w:rsid w:val="007268C1"/>
    <w:rsid w:val="0073450A"/>
    <w:rsid w:val="0073776F"/>
    <w:rsid w:val="00737E63"/>
    <w:rsid w:val="00786056"/>
    <w:rsid w:val="0079139E"/>
    <w:rsid w:val="00791623"/>
    <w:rsid w:val="007942D3"/>
    <w:rsid w:val="007A31E8"/>
    <w:rsid w:val="007B2099"/>
    <w:rsid w:val="007B2B61"/>
    <w:rsid w:val="007B6C09"/>
    <w:rsid w:val="007B7741"/>
    <w:rsid w:val="007C379B"/>
    <w:rsid w:val="007C5064"/>
    <w:rsid w:val="007C7B7C"/>
    <w:rsid w:val="007D71A2"/>
    <w:rsid w:val="007E09DA"/>
    <w:rsid w:val="007F5D44"/>
    <w:rsid w:val="00801D07"/>
    <w:rsid w:val="0081052E"/>
    <w:rsid w:val="008178B6"/>
    <w:rsid w:val="0082191A"/>
    <w:rsid w:val="00823C25"/>
    <w:rsid w:val="008269CE"/>
    <w:rsid w:val="00833493"/>
    <w:rsid w:val="00844090"/>
    <w:rsid w:val="008511C0"/>
    <w:rsid w:val="00852F36"/>
    <w:rsid w:val="00854352"/>
    <w:rsid w:val="00854831"/>
    <w:rsid w:val="00860085"/>
    <w:rsid w:val="0086263A"/>
    <w:rsid w:val="00865B74"/>
    <w:rsid w:val="00876CDA"/>
    <w:rsid w:val="0088357A"/>
    <w:rsid w:val="00894923"/>
    <w:rsid w:val="008974F0"/>
    <w:rsid w:val="008A05E1"/>
    <w:rsid w:val="008B012A"/>
    <w:rsid w:val="008C5044"/>
    <w:rsid w:val="008C765C"/>
    <w:rsid w:val="008D25E0"/>
    <w:rsid w:val="008D4944"/>
    <w:rsid w:val="008E619C"/>
    <w:rsid w:val="008F2C7B"/>
    <w:rsid w:val="00903805"/>
    <w:rsid w:val="0090556C"/>
    <w:rsid w:val="00906E17"/>
    <w:rsid w:val="00914891"/>
    <w:rsid w:val="00916BEE"/>
    <w:rsid w:val="00930BA1"/>
    <w:rsid w:val="0093169E"/>
    <w:rsid w:val="009505C9"/>
    <w:rsid w:val="00950752"/>
    <w:rsid w:val="00954B1F"/>
    <w:rsid w:val="00955818"/>
    <w:rsid w:val="00966424"/>
    <w:rsid w:val="00985726"/>
    <w:rsid w:val="00992F89"/>
    <w:rsid w:val="00995779"/>
    <w:rsid w:val="0099605E"/>
    <w:rsid w:val="009C2805"/>
    <w:rsid w:val="009C2DE6"/>
    <w:rsid w:val="009C2ED7"/>
    <w:rsid w:val="009E186F"/>
    <w:rsid w:val="009F0FBA"/>
    <w:rsid w:val="00A0039C"/>
    <w:rsid w:val="00A10D1B"/>
    <w:rsid w:val="00A1656C"/>
    <w:rsid w:val="00A2196A"/>
    <w:rsid w:val="00A32702"/>
    <w:rsid w:val="00A33776"/>
    <w:rsid w:val="00A373EB"/>
    <w:rsid w:val="00A44E36"/>
    <w:rsid w:val="00A618A6"/>
    <w:rsid w:val="00A8136A"/>
    <w:rsid w:val="00A91C51"/>
    <w:rsid w:val="00A94572"/>
    <w:rsid w:val="00AA59EB"/>
    <w:rsid w:val="00AA5CA2"/>
    <w:rsid w:val="00AA6F92"/>
    <w:rsid w:val="00AB023C"/>
    <w:rsid w:val="00AB08B6"/>
    <w:rsid w:val="00AB3D36"/>
    <w:rsid w:val="00AB6934"/>
    <w:rsid w:val="00AC38BC"/>
    <w:rsid w:val="00AD2A59"/>
    <w:rsid w:val="00AD5EAA"/>
    <w:rsid w:val="00AD62A2"/>
    <w:rsid w:val="00AD7037"/>
    <w:rsid w:val="00AE636D"/>
    <w:rsid w:val="00AF42DE"/>
    <w:rsid w:val="00B22630"/>
    <w:rsid w:val="00B303F7"/>
    <w:rsid w:val="00B3369F"/>
    <w:rsid w:val="00B350E1"/>
    <w:rsid w:val="00B51FF0"/>
    <w:rsid w:val="00B560FA"/>
    <w:rsid w:val="00B57CE3"/>
    <w:rsid w:val="00B72BED"/>
    <w:rsid w:val="00B7742C"/>
    <w:rsid w:val="00B82EB9"/>
    <w:rsid w:val="00B8438B"/>
    <w:rsid w:val="00B84D13"/>
    <w:rsid w:val="00B94E6C"/>
    <w:rsid w:val="00BA7999"/>
    <w:rsid w:val="00BB18BE"/>
    <w:rsid w:val="00BB4606"/>
    <w:rsid w:val="00BB600B"/>
    <w:rsid w:val="00BB7ED6"/>
    <w:rsid w:val="00BC3C3C"/>
    <w:rsid w:val="00BE4044"/>
    <w:rsid w:val="00BE6ED6"/>
    <w:rsid w:val="00BF0001"/>
    <w:rsid w:val="00BF5CEA"/>
    <w:rsid w:val="00BF7003"/>
    <w:rsid w:val="00C03F8E"/>
    <w:rsid w:val="00C04EE9"/>
    <w:rsid w:val="00C05231"/>
    <w:rsid w:val="00C13AEC"/>
    <w:rsid w:val="00C23D2F"/>
    <w:rsid w:val="00C325E3"/>
    <w:rsid w:val="00C443BD"/>
    <w:rsid w:val="00C451C5"/>
    <w:rsid w:val="00C50BA8"/>
    <w:rsid w:val="00C51B7C"/>
    <w:rsid w:val="00C5483D"/>
    <w:rsid w:val="00C610BE"/>
    <w:rsid w:val="00C9161D"/>
    <w:rsid w:val="00C95247"/>
    <w:rsid w:val="00CA0C1D"/>
    <w:rsid w:val="00CA3E8F"/>
    <w:rsid w:val="00CD0549"/>
    <w:rsid w:val="00CD4B53"/>
    <w:rsid w:val="00CD7DDC"/>
    <w:rsid w:val="00CE055C"/>
    <w:rsid w:val="00CF1848"/>
    <w:rsid w:val="00CF3E4D"/>
    <w:rsid w:val="00D031DB"/>
    <w:rsid w:val="00D12044"/>
    <w:rsid w:val="00D17085"/>
    <w:rsid w:val="00D23A96"/>
    <w:rsid w:val="00D23D25"/>
    <w:rsid w:val="00D263F7"/>
    <w:rsid w:val="00D26E47"/>
    <w:rsid w:val="00D26E85"/>
    <w:rsid w:val="00D32478"/>
    <w:rsid w:val="00D33EFC"/>
    <w:rsid w:val="00D3468F"/>
    <w:rsid w:val="00D36E75"/>
    <w:rsid w:val="00D40DBC"/>
    <w:rsid w:val="00D42703"/>
    <w:rsid w:val="00D44538"/>
    <w:rsid w:val="00D567D7"/>
    <w:rsid w:val="00D62045"/>
    <w:rsid w:val="00D70585"/>
    <w:rsid w:val="00D710E4"/>
    <w:rsid w:val="00D76A18"/>
    <w:rsid w:val="00D80849"/>
    <w:rsid w:val="00D82E8F"/>
    <w:rsid w:val="00D841A9"/>
    <w:rsid w:val="00D8786E"/>
    <w:rsid w:val="00D92E49"/>
    <w:rsid w:val="00DB03E6"/>
    <w:rsid w:val="00DB0A74"/>
    <w:rsid w:val="00DB246A"/>
    <w:rsid w:val="00DB5ECE"/>
    <w:rsid w:val="00DD118C"/>
    <w:rsid w:val="00DD64E5"/>
    <w:rsid w:val="00DE112D"/>
    <w:rsid w:val="00DF1739"/>
    <w:rsid w:val="00DF2495"/>
    <w:rsid w:val="00E2157F"/>
    <w:rsid w:val="00E460A9"/>
    <w:rsid w:val="00E52837"/>
    <w:rsid w:val="00E5389C"/>
    <w:rsid w:val="00E66235"/>
    <w:rsid w:val="00E70F27"/>
    <w:rsid w:val="00E72C9C"/>
    <w:rsid w:val="00E83C24"/>
    <w:rsid w:val="00E84252"/>
    <w:rsid w:val="00E9318D"/>
    <w:rsid w:val="00E94C55"/>
    <w:rsid w:val="00E95792"/>
    <w:rsid w:val="00ED05C0"/>
    <w:rsid w:val="00ED3228"/>
    <w:rsid w:val="00ED73B1"/>
    <w:rsid w:val="00EE024C"/>
    <w:rsid w:val="00EE0BB2"/>
    <w:rsid w:val="00EE22BE"/>
    <w:rsid w:val="00EF5DAC"/>
    <w:rsid w:val="00F13AB8"/>
    <w:rsid w:val="00F35069"/>
    <w:rsid w:val="00F36191"/>
    <w:rsid w:val="00F53193"/>
    <w:rsid w:val="00F5357E"/>
    <w:rsid w:val="00F56058"/>
    <w:rsid w:val="00F6586C"/>
    <w:rsid w:val="00F840EA"/>
    <w:rsid w:val="00F94774"/>
    <w:rsid w:val="00F9795B"/>
    <w:rsid w:val="00FA1B6A"/>
    <w:rsid w:val="00FA1BCB"/>
    <w:rsid w:val="00FA663B"/>
    <w:rsid w:val="00FC53DB"/>
    <w:rsid w:val="00FD5EC5"/>
    <w:rsid w:val="00FE173E"/>
    <w:rsid w:val="00FE36E2"/>
  </w:rsids>
  <m:mathPr>
    <m:mathFont m:val="Cambria Math"/>
    <m:brkBin m:val="before"/>
    <m:brkBinSub m:val="--"/>
    <m:smallFrac m:val="0"/>
    <m:dispDef/>
    <m:lMargin m:val="0"/>
    <m:rMargin m:val="0"/>
    <m:defJc m:val="centerGroup"/>
    <m:wrapIndent m:val="1440"/>
    <m:intLim m:val="subSup"/>
    <m:naryLim m:val="undOvr"/>
  </m:mathPr>
  <w:themeFontLang w:val="fr-CA" w:eastAsia="zh-CN"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31FA81B"/>
  <w15:docId w15:val="{7E5E7D4C-A541-4E16-962E-AF560F98097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
    <w:link w:val="BVIfnrChar"/>
    <w:qFormat/>
    <w:rsid w:val="00427D21"/>
    <w:rPr>
      <w:sz w:val="22"/>
      <w:u w:val="none"/>
      <w:vertAlign w:val="superscript"/>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n3"/>
    <w:basedOn w:val="Normal"/>
    <w:link w:val="FootnoteTextChar"/>
    <w:qFormat/>
    <w:rsid w:val="007E09DA"/>
    <w:pPr>
      <w:keepLines/>
      <w:spacing w:after="60"/>
      <w:ind w:firstLine="720"/>
    </w:pPr>
    <w:rPr>
      <w:sz w:val="18"/>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qFormat/>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table bullets"/>
    <w:basedOn w:val="Normal"/>
    <w:link w:val="ListParagraphChar"/>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styleId="CommentSubject">
    <w:name w:val="annotation subject"/>
    <w:basedOn w:val="CommentText"/>
    <w:next w:val="CommentText"/>
    <w:link w:val="CommentSubjectChar"/>
    <w:uiPriority w:val="99"/>
    <w:semiHidden/>
    <w:unhideWhenUsed/>
    <w:rsid w:val="00ED05C0"/>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ED05C0"/>
    <w:rPr>
      <w:rFonts w:ascii="Times New Roman" w:eastAsia="Times New Roman" w:hAnsi="Times New Roman" w:cs="Times New Roman"/>
      <w:b/>
      <w:bCs/>
      <w:sz w:val="20"/>
      <w:szCs w:val="20"/>
      <w:lang w:val="en-GB"/>
    </w:rPr>
  </w:style>
  <w:style w:type="character" w:styleId="LineNumber">
    <w:name w:val="line number"/>
    <w:basedOn w:val="DefaultParagraphFont"/>
    <w:uiPriority w:val="99"/>
    <w:semiHidden/>
    <w:unhideWhenUsed/>
    <w:rsid w:val="003C7AEF"/>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rsid w:val="00D36E75"/>
    <w:pPr>
      <w:spacing w:before="120" w:after="160" w:line="240" w:lineRule="exact"/>
    </w:pPr>
    <w:rPr>
      <w:rFonts w:asciiTheme="minorHAnsi" w:eastAsiaTheme="minorEastAsia" w:hAnsiTheme="minorHAnsi" w:cstheme="minorBidi"/>
      <w:vertAlign w:val="superscript"/>
      <w:lang w:val="fr-CA"/>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basedOn w:val="DefaultParagraphFont"/>
    <w:link w:val="ListParagraph"/>
    <w:uiPriority w:val="34"/>
    <w:qFormat/>
    <w:locked/>
    <w:rsid w:val="00CD7DDC"/>
    <w:rPr>
      <w:rFonts w:ascii="Times New Roman" w:eastAsia="Times New Roman" w:hAnsi="Times New Roman" w:cs="Times New Roman"/>
      <w:sz w:val="22"/>
      <w:lang w:val="en-GB"/>
    </w:rPr>
  </w:style>
  <w:style w:type="paragraph" w:customStyle="1" w:styleId="Default">
    <w:name w:val="Default"/>
    <w:rsid w:val="00351DD2"/>
    <w:pPr>
      <w:autoSpaceDE w:val="0"/>
      <w:autoSpaceDN w:val="0"/>
      <w:adjustRightInd w:val="0"/>
    </w:pPr>
    <w:rPr>
      <w:rFonts w:ascii="Trebuchet MS" w:hAnsi="Trebuchet MS" w:cs="Trebuchet MS"/>
      <w:color w:val="000000"/>
      <w:lang w:val="en-US" w:eastAsia="zh-C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5259254">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efebvre\United%20Nations\MEA-CBD-Editing%20Team%20-%20Documents\General\Templates\2020-template-cbd2.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E0A2A743B81A4B3C85C4D4F24EDEFC7E"/>
        <w:category>
          <w:name w:val="General"/>
          <w:gallery w:val="placeholder"/>
        </w:category>
        <w:types>
          <w:type w:val="bbPlcHdr"/>
        </w:types>
        <w:behaviors>
          <w:behavior w:val="content"/>
        </w:behaviors>
        <w:guid w:val="{E3C6D588-CF6A-4A11-8366-E2059A76B58E}"/>
      </w:docPartPr>
      <w:docPartBody>
        <w:p w:rsidR="009A09AB" w:rsidRDefault="007C7D84" w:rsidP="007C7D84">
          <w:pPr>
            <w:pStyle w:val="E0A2A743B81A4B3C85C4D4F24EDEFC7E"/>
          </w:pPr>
          <w:r>
            <w:rPr>
              <w:rStyle w:val="PlaceholderText"/>
            </w:rPr>
            <w:t>[Subject]</w:t>
          </w:r>
        </w:p>
      </w:docPartBody>
    </w:docPart>
    <w:docPart>
      <w:docPartPr>
        <w:name w:val="A9F144F1A510484892B473BD8F625F97"/>
        <w:category>
          <w:name w:val="Général"/>
          <w:gallery w:val="placeholder"/>
        </w:category>
        <w:types>
          <w:type w:val="bbPlcHdr"/>
        </w:types>
        <w:behaviors>
          <w:behavior w:val="content"/>
        </w:behaviors>
        <w:guid w:val="{D724C57A-EF6A-4782-B1B2-F086B45F6CC9}"/>
      </w:docPartPr>
      <w:docPartBody>
        <w:p w:rsidR="00EB780B" w:rsidRDefault="003533F8" w:rsidP="003533F8">
          <w:pPr>
            <w:pStyle w:val="A9F144F1A510484892B473BD8F625F97"/>
          </w:pPr>
          <w:r w:rsidRPr="007E02EB">
            <w:rPr>
              <w:rStyle w:val="PlaceholderText"/>
            </w:rPr>
            <w:t>[Status]</w:t>
          </w:r>
        </w:p>
      </w:docPartBody>
    </w:docPart>
    <w:docPart>
      <w:docPartPr>
        <w:name w:val="AEEC0901934E4529A266ECEE908FE4BB"/>
        <w:category>
          <w:name w:val="Général"/>
          <w:gallery w:val="placeholder"/>
        </w:category>
        <w:types>
          <w:type w:val="bbPlcHdr"/>
        </w:types>
        <w:behaviors>
          <w:behavior w:val="content"/>
        </w:behaviors>
        <w:guid w:val="{AADEEBF3-0243-4BEE-833E-38A22DBB7B4F}"/>
      </w:docPartPr>
      <w:docPartBody>
        <w:p w:rsidR="00EB780B" w:rsidRDefault="003533F8" w:rsidP="003533F8">
          <w:pPr>
            <w:pStyle w:val="AEEC0901934E4529A266ECEE908FE4BB"/>
          </w:pPr>
          <w:r w:rsidRPr="007E02EB">
            <w:rPr>
              <w:rStyle w:val="PlaceholderText"/>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21002A87" w:usb1="090F0000" w:usb2="00000010"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auto"/>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Trebuchet MS">
    <w:panose1 w:val="020B0603020202020204"/>
    <w:charset w:val="00"/>
    <w:family w:val="swiss"/>
    <w:pitch w:val="variable"/>
    <w:sig w:usb0="000006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formatting="0"/>
  <w:defaultTabStop w:val="720"/>
  <w:hyphenationZone w:val="425"/>
  <w:characterSpacingControl w:val="doNotCompress"/>
  <w:compat>
    <w:useFELayout/>
    <w:compatSetting w:name="compatibilityMode" w:uri="http://schemas.microsoft.com/office/word" w:val="12"/>
    <w:compatSetting w:name="useWord2013TrackBottomHyphenation" w:uri="http://schemas.microsoft.com/office/word" w:val="1"/>
  </w:compat>
  <w:rsids>
    <w:rsidRoot w:val="00AB72FA"/>
    <w:rsid w:val="00032833"/>
    <w:rsid w:val="001B792D"/>
    <w:rsid w:val="00211626"/>
    <w:rsid w:val="002F295A"/>
    <w:rsid w:val="003055E8"/>
    <w:rsid w:val="003533F8"/>
    <w:rsid w:val="004C1D63"/>
    <w:rsid w:val="004C6765"/>
    <w:rsid w:val="00664796"/>
    <w:rsid w:val="007C7D84"/>
    <w:rsid w:val="00800648"/>
    <w:rsid w:val="00854BF9"/>
    <w:rsid w:val="009A09AB"/>
    <w:rsid w:val="009E53FB"/>
    <w:rsid w:val="00AB72FA"/>
    <w:rsid w:val="00AD5448"/>
    <w:rsid w:val="00B1011B"/>
    <w:rsid w:val="00D36602"/>
    <w:rsid w:val="00E81541"/>
    <w:rsid w:val="00EB780B"/>
    <w:rsid w:val="00FC7B27"/>
  </w:rsids>
  <m:mathPr>
    <m:mathFont m:val="Cambria Math"/>
    <m:brkBin m:val="before"/>
    <m:brkBinSub m:val="--"/>
    <m:smallFrac m:val="0"/>
    <m:dispDef/>
    <m:lMargin m:val="0"/>
    <m:rMargin m:val="0"/>
    <m:defJc m:val="centerGroup"/>
    <m:wrapIndent m:val="1440"/>
    <m:intLim m:val="subSup"/>
    <m:naryLim m:val="undOvr"/>
  </m:mathPr>
  <w:themeFontLang w:val="fr-CA"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CA" w:eastAsia="en-CA"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055E8"/>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3533F8"/>
    <w:rPr>
      <w:color w:val="808080"/>
    </w:rPr>
  </w:style>
  <w:style w:type="paragraph" w:customStyle="1" w:styleId="E0A2A743B81A4B3C85C4D4F24EDEFC7E">
    <w:name w:val="E0A2A743B81A4B3C85C4D4F24EDEFC7E"/>
    <w:rsid w:val="007C7D84"/>
    <w:rPr>
      <w:lang w:val="en-US" w:eastAsia="zh-CN"/>
    </w:rPr>
  </w:style>
  <w:style w:type="paragraph" w:customStyle="1" w:styleId="A9F144F1A510484892B473BD8F625F97">
    <w:name w:val="A9F144F1A510484892B473BD8F625F97"/>
    <w:rsid w:val="003533F8"/>
    <w:rPr>
      <w:lang w:val="fr-FR" w:eastAsia="fr-FR"/>
    </w:rPr>
  </w:style>
  <w:style w:type="paragraph" w:customStyle="1" w:styleId="AEEC0901934E4529A266ECEE908FE4BB">
    <w:name w:val="AEEC0901934E4529A266ECEE908FE4BB"/>
    <w:rsid w:val="003533F8"/>
    <w:rPr>
      <w:lang w:val="fr-FR" w:eastAsia="fr-FR"/>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6" ma:contentTypeDescription="Create a new document." ma:contentTypeScope="" ma:versionID="c4c16e1197cbe4f6532fc82c1f1e71e6">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0ec9788a2d0b4eb663de8bd5a6a0cb9f"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DA9928B2-B9A6-4D10-83C3-C7D3C6AA4F0A}">
  <ds:schemaRefs>
    <ds:schemaRef ds:uri="http://schemas.openxmlformats.org/officeDocument/2006/bibliography"/>
  </ds:schemaRefs>
</ds:datastoreItem>
</file>

<file path=customXml/itemProps5.xml><?xml version="1.0" encoding="utf-8"?>
<ds:datastoreItem xmlns:ds="http://schemas.openxmlformats.org/officeDocument/2006/customXml" ds:itemID="{EDF62DC6-035F-44A2-AEE1-B50120D0AF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2020-template-cbd2.dotx</Template>
  <TotalTime>0</TotalTime>
  <Pages>14</Pages>
  <Words>6509</Words>
  <Characters>37102</Characters>
  <Application>Microsoft Office Word</Application>
  <DocSecurity>0</DocSecurity>
  <Lines>309</Lines>
  <Paragraphs>87</Paragraphs>
  <ScaleCrop>false</ScaleCrop>
  <HeadingPairs>
    <vt:vector size="2" baseType="variant">
      <vt:variant>
        <vt:lpstr>Title</vt:lpstr>
      </vt:variant>
      <vt:variant>
        <vt:i4>1</vt:i4>
      </vt:variant>
    </vt:vector>
  </HeadingPairs>
  <TitlesOfParts>
    <vt:vector size="1" baseType="lpstr">
      <vt:lpstr>Capacity-building action plan for the Cartagena Protocol on Biosafety and the Nagoya Kuala-Lumpur Supplementary Protocol on Liability and Redress</vt:lpstr>
    </vt:vector>
  </TitlesOfParts>
  <Company>SCBD</Company>
  <LinksUpToDate>false</LinksUpToDate>
  <CharactersWithSpaces>43524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Capacity-building action plan for the Cartagena Protocol on Biosafety and the Nagoya Kuala-Lumpur Supplementary Protocol on Liability and Redress</dc:title>
  <dc:subject>CBD/CP/MOP/10/L.14</dc:subject>
  <dc:creator>Veronique Lefebvre</dc:creator>
  <cp:keywords>Conference of the Parties to the Convention on Biological Diversity serving as the meeting of the Parties to the Cartagena Protocol on Biosafety, tenth meeting</cp:keywords>
  <cp:lastModifiedBy>Xue He Yan</cp:lastModifiedBy>
  <cp:revision>29</cp:revision>
  <cp:lastPrinted>2020-01-21T16:56:00Z</cp:lastPrinted>
  <dcterms:created xsi:type="dcterms:W3CDTF">2022-12-14T19:08:00Z</dcterms:created>
  <dcterms:modified xsi:type="dcterms:W3CDTF">2022-12-14T20:38:00Z</dcterms:modified>
  <cp:contentStatus>LIMITÉE</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MediaServiceImageTags">
    <vt:lpwstr/>
  </property>
</Properties>
</file>