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6"/>
  </p:notesMasterIdLst>
  <p:handoutMasterIdLst>
    <p:handoutMasterId r:id="rId47"/>
  </p:handoutMasterIdLst>
  <p:sldIdLst>
    <p:sldId id="300" r:id="rId5"/>
    <p:sldId id="299" r:id="rId6"/>
    <p:sldId id="304" r:id="rId7"/>
    <p:sldId id="301" r:id="rId8"/>
    <p:sldId id="256" r:id="rId9"/>
    <p:sldId id="264" r:id="rId10"/>
    <p:sldId id="265" r:id="rId11"/>
    <p:sldId id="266" r:id="rId12"/>
    <p:sldId id="267" r:id="rId13"/>
    <p:sldId id="268" r:id="rId14"/>
    <p:sldId id="269" r:id="rId15"/>
    <p:sldId id="270" r:id="rId16"/>
    <p:sldId id="282" r:id="rId17"/>
    <p:sldId id="283" r:id="rId18"/>
    <p:sldId id="284" r:id="rId19"/>
    <p:sldId id="285" r:id="rId20"/>
    <p:sldId id="286" r:id="rId21"/>
    <p:sldId id="287" r:id="rId22"/>
    <p:sldId id="271" r:id="rId23"/>
    <p:sldId id="289" r:id="rId24"/>
    <p:sldId id="290" r:id="rId25"/>
    <p:sldId id="272" r:id="rId26"/>
    <p:sldId id="273" r:id="rId27"/>
    <p:sldId id="274" r:id="rId28"/>
    <p:sldId id="275" r:id="rId29"/>
    <p:sldId id="276" r:id="rId30"/>
    <p:sldId id="277" r:id="rId31"/>
    <p:sldId id="278" r:id="rId32"/>
    <p:sldId id="279" r:id="rId33"/>
    <p:sldId id="280" r:id="rId34"/>
    <p:sldId id="281" r:id="rId35"/>
    <p:sldId id="291" r:id="rId36"/>
    <p:sldId id="305" r:id="rId37"/>
    <p:sldId id="292" r:id="rId38"/>
    <p:sldId id="293" r:id="rId39"/>
    <p:sldId id="294" r:id="rId40"/>
    <p:sldId id="295" r:id="rId41"/>
    <p:sldId id="296" r:id="rId42"/>
    <p:sldId id="297" r:id="rId43"/>
    <p:sldId id="302" r:id="rId44"/>
    <p:sldId id="30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934F"/>
    <a:srgbClr val="F2B800"/>
    <a:srgbClr val="009B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16E56C-74C0-CB4C-895D-71F6F4367E94}" v="123" dt="2026-06-30T19:53:39.4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94756"/>
  </p:normalViewPr>
  <p:slideViewPr>
    <p:cSldViewPr snapToGrid="0">
      <p:cViewPr varScale="1">
        <p:scale>
          <a:sx n="105" d="100"/>
          <a:sy n="105" d="100"/>
        </p:scale>
        <p:origin x="72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1755A-CD4D-FD32-BBD5-F696192863F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8C52C6-5A58-34A3-9BBF-957B63B5B3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AB4D8E6-3200-7E4D-AD15-A4C2FF4A5E6F}" type="datetimeFigureOut">
              <a:rPr lang="en-US" smtClean="0"/>
              <a:t>7/2/2026</a:t>
            </a:fld>
            <a:endParaRPr lang="en-US"/>
          </a:p>
        </p:txBody>
      </p:sp>
      <p:sp>
        <p:nvSpPr>
          <p:cNvPr id="4" name="Footer Placeholder 3">
            <a:extLst>
              <a:ext uri="{FF2B5EF4-FFF2-40B4-BE49-F238E27FC236}">
                <a16:creationId xmlns:a16="http://schemas.microsoft.com/office/drawing/2014/main" id="{595E5854-BEC3-A289-6031-6E2FF98154A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389D4E-FA5A-39C5-E63B-E4E0DA98F76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DEC735D-7A5D-4644-A2D7-ADB78A3129E6}" type="slidenum">
              <a:rPr lang="en-US" smtClean="0"/>
              <a:t>‹#›</a:t>
            </a:fld>
            <a:endParaRPr lang="en-US"/>
          </a:p>
        </p:txBody>
      </p:sp>
    </p:spTree>
    <p:extLst>
      <p:ext uri="{BB962C8B-B14F-4D97-AF65-F5344CB8AC3E}">
        <p14:creationId xmlns:p14="http://schemas.microsoft.com/office/powerpoint/2010/main" val="28576070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328534-1FB8-C943-8FF7-65E2A9AE7217}" type="datetimeFigureOut">
              <a:rPr lang="en-US" smtClean="0"/>
              <a:t>7/2/2026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CDF61F-42FA-B044-A276-5A9E58442BF6}" type="slidenum">
              <a:rPr lang="en-US" smtClean="0"/>
              <a:t>‹#›</a:t>
            </a:fld>
            <a:endParaRPr lang="en-US"/>
          </a:p>
        </p:txBody>
      </p:sp>
    </p:spTree>
    <p:extLst>
      <p:ext uri="{BB962C8B-B14F-4D97-AF65-F5344CB8AC3E}">
        <p14:creationId xmlns:p14="http://schemas.microsoft.com/office/powerpoint/2010/main" val="698641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B3F13-4D53-7EF1-99A7-377E440A7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B2625-CD5B-92E5-9B8A-374E766C2E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CBCDC4-E9FB-D067-ECA6-A5A6C1DD8C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081FC1-94B5-0F5F-9F1E-6CD41A257698}"/>
              </a:ext>
            </a:extLst>
          </p:cNvPr>
          <p:cNvSpPr>
            <a:spLocks noGrp="1"/>
          </p:cNvSpPr>
          <p:nvPr>
            <p:ph type="sldNum" sz="quarter" idx="5"/>
          </p:nvPr>
        </p:nvSpPr>
        <p:spPr/>
        <p:txBody>
          <a:bodyPr/>
          <a:lstStyle/>
          <a:p>
            <a:fld id="{55CDF61F-42FA-B044-A276-5A9E58442BF6}" type="slidenum">
              <a:rPr lang="en-US" smtClean="0"/>
              <a:t>1</a:t>
            </a:fld>
            <a:endParaRPr lang="en-US"/>
          </a:p>
        </p:txBody>
      </p:sp>
    </p:spTree>
    <p:extLst>
      <p:ext uri="{BB962C8B-B14F-4D97-AF65-F5344CB8AC3E}">
        <p14:creationId xmlns:p14="http://schemas.microsoft.com/office/powerpoint/2010/main" val="2116926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CDF61F-42FA-B044-A276-5A9E58442BF6}" type="slidenum">
              <a:rPr lang="en-US" smtClean="0"/>
              <a:t>5</a:t>
            </a:fld>
            <a:endParaRPr lang="en-US"/>
          </a:p>
        </p:txBody>
      </p:sp>
    </p:spTree>
    <p:extLst>
      <p:ext uri="{BB962C8B-B14F-4D97-AF65-F5344CB8AC3E}">
        <p14:creationId xmlns:p14="http://schemas.microsoft.com/office/powerpoint/2010/main" val="1173097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Inter"/>
                <a:ea typeface="+mn-ea"/>
                <a:cs typeface="+mn-cs"/>
              </a:rPr>
              <a:t>Integrated approach to: </a:t>
            </a:r>
          </a:p>
          <a:p>
            <a:pPr marL="342900" lvl="0" indent="-342900">
              <a:buFont typeface="Arial" panose="020B0604020202020204" pitchFamily="34" charset="0"/>
              <a:buChar char="•"/>
              <a:defRPr/>
            </a:pPr>
            <a:r>
              <a:rPr lang="en-US" sz="1200">
                <a:solidFill>
                  <a:prstClr val="black"/>
                </a:solidFill>
                <a:latin typeface="Inter"/>
              </a:rPr>
              <a:t>S</a:t>
            </a:r>
            <a:r>
              <a:rPr kumimoji="0" lang="en-US" sz="1200" b="0" i="0" u="none" strike="noStrike" kern="1200" cap="none" spc="0" normalizeH="0" baseline="0" noProof="0" err="1">
                <a:ln>
                  <a:noFill/>
                </a:ln>
                <a:solidFill>
                  <a:prstClr val="black"/>
                </a:solidFill>
                <a:effectLst/>
                <a:uLnTx/>
                <a:uFillTx/>
                <a:latin typeface="Inter"/>
                <a:ea typeface="+mn-ea"/>
                <a:cs typeface="+mn-cs"/>
              </a:rPr>
              <a:t>trategies</a:t>
            </a:r>
            <a:r>
              <a:rPr kumimoji="0" lang="en-US" sz="1200" b="0" i="0" u="none" strike="noStrike" kern="1200" cap="none" spc="0" normalizeH="0" baseline="0" noProof="0">
                <a:ln>
                  <a:noFill/>
                </a:ln>
                <a:solidFill>
                  <a:prstClr val="black"/>
                </a:solidFill>
                <a:effectLst/>
                <a:uLnTx/>
                <a:uFillTx/>
                <a:latin typeface="Inter"/>
                <a:ea typeface="+mn-ea"/>
                <a:cs typeface="+mn-cs"/>
              </a:rPr>
              <a:t> for equitable participation</a:t>
            </a:r>
          </a:p>
          <a:p>
            <a:pPr marL="342900" lvl="0" indent="-342900">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Inter"/>
                <a:ea typeface="+mn-ea"/>
                <a:cs typeface="+mn-cs"/>
              </a:rPr>
              <a:t>Strategies to promote fair and equitable benefits sharing</a:t>
            </a:r>
          </a:p>
          <a:p>
            <a:pPr marL="342900" lvl="0" indent="-342900">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Inter"/>
                <a:ea typeface="+mn-ea"/>
                <a:cs typeface="+mn-cs"/>
              </a:rPr>
              <a:t>Mechanisms for technology transfer, knowledge-sharing and technical and scientific cooperation</a:t>
            </a:r>
          </a:p>
          <a:p>
            <a:endParaRPr lang="en-CA"/>
          </a:p>
          <a:p>
            <a:r>
              <a:rPr lang="en-CA"/>
              <a:t>Other changes from peer review included liaising with colleagues to ensure language was consistent with other programmes of work</a:t>
            </a:r>
          </a:p>
          <a:p>
            <a:endParaRPr lang="en-CA"/>
          </a:p>
        </p:txBody>
      </p:sp>
      <p:sp>
        <p:nvSpPr>
          <p:cNvPr id="4" name="Slide Number Placeholder 3"/>
          <p:cNvSpPr>
            <a:spLocks noGrp="1"/>
          </p:cNvSpPr>
          <p:nvPr>
            <p:ph type="sldNum" sz="quarter" idx="5"/>
          </p:nvPr>
        </p:nvSpPr>
        <p:spPr/>
        <p:txBody>
          <a:bodyPr/>
          <a:lstStyle/>
          <a:p>
            <a:fld id="{55CDF61F-42FA-B044-A276-5A9E58442BF6}" type="slidenum">
              <a:rPr lang="en-US" smtClean="0"/>
              <a:t>8</a:t>
            </a:fld>
            <a:endParaRPr lang="en-US"/>
          </a:p>
        </p:txBody>
      </p:sp>
    </p:spTree>
    <p:extLst>
      <p:ext uri="{BB962C8B-B14F-4D97-AF65-F5344CB8AC3E}">
        <p14:creationId xmlns:p14="http://schemas.microsoft.com/office/powerpoint/2010/main" val="3694588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CDF61F-42FA-B044-A276-5A9E58442BF6}" type="slidenum">
              <a:rPr lang="en-US" smtClean="0"/>
              <a:t>13</a:t>
            </a:fld>
            <a:endParaRPr lang="en-US"/>
          </a:p>
        </p:txBody>
      </p:sp>
    </p:spTree>
    <p:extLst>
      <p:ext uri="{BB962C8B-B14F-4D97-AF65-F5344CB8AC3E}">
        <p14:creationId xmlns:p14="http://schemas.microsoft.com/office/powerpoint/2010/main" val="1173097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CDF61F-42FA-B044-A276-5A9E58442BF6}" type="slidenum">
              <a:rPr lang="en-US" smtClean="0"/>
              <a:t>22</a:t>
            </a:fld>
            <a:endParaRPr lang="en-US"/>
          </a:p>
        </p:txBody>
      </p:sp>
    </p:spTree>
    <p:extLst>
      <p:ext uri="{BB962C8B-B14F-4D97-AF65-F5344CB8AC3E}">
        <p14:creationId xmlns:p14="http://schemas.microsoft.com/office/powerpoint/2010/main" val="1173097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5CDF61F-42FA-B044-A276-5A9E58442BF6}" type="slidenum">
              <a:rPr lang="en-US" smtClean="0"/>
              <a:t>32</a:t>
            </a:fld>
            <a:endParaRPr lang="en-US"/>
          </a:p>
        </p:txBody>
      </p:sp>
    </p:spTree>
    <p:extLst>
      <p:ext uri="{BB962C8B-B14F-4D97-AF65-F5344CB8AC3E}">
        <p14:creationId xmlns:p14="http://schemas.microsoft.com/office/powerpoint/2010/main" val="1173097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00FEE-5C56-07CC-A41D-E98DB292B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A6AF3D-82D0-9F5A-4AA3-8C0377FFC6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AE767F-5DDA-2067-E146-F2BE14D436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35136B-EA90-01D2-1A76-A67958A41704}"/>
              </a:ext>
            </a:extLst>
          </p:cNvPr>
          <p:cNvSpPr>
            <a:spLocks noGrp="1"/>
          </p:cNvSpPr>
          <p:nvPr>
            <p:ph type="sldNum" sz="quarter" idx="5"/>
          </p:nvPr>
        </p:nvSpPr>
        <p:spPr/>
        <p:txBody>
          <a:bodyPr/>
          <a:lstStyle/>
          <a:p>
            <a:fld id="{55CDF61F-42FA-B044-A276-5A9E58442BF6}" type="slidenum">
              <a:rPr lang="en-US" smtClean="0"/>
              <a:t>33</a:t>
            </a:fld>
            <a:endParaRPr lang="en-US"/>
          </a:p>
        </p:txBody>
      </p:sp>
    </p:spTree>
    <p:extLst>
      <p:ext uri="{BB962C8B-B14F-4D97-AF65-F5344CB8AC3E}">
        <p14:creationId xmlns:p14="http://schemas.microsoft.com/office/powerpoint/2010/main" val="3115231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2159F53-FA85-B0C0-6C2C-9B91D18D85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3" name="TextBox 22">
            <a:extLst>
              <a:ext uri="{FF2B5EF4-FFF2-40B4-BE49-F238E27FC236}">
                <a16:creationId xmlns:a16="http://schemas.microsoft.com/office/drawing/2014/main" id="{F0617314-30AD-CA55-780C-BFEDE71DAE41}"/>
              </a:ext>
            </a:extLst>
          </p:cNvPr>
          <p:cNvSpPr txBox="1"/>
          <p:nvPr userDrawn="1"/>
        </p:nvSpPr>
        <p:spPr>
          <a:xfrm>
            <a:off x="6096000" y="324515"/>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581759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7A16-BA04-5C13-9402-487B4F89EF43}"/>
              </a:ext>
            </a:extLst>
          </p:cNvPr>
          <p:cNvSpPr>
            <a:spLocks noGrp="1"/>
          </p:cNvSpPr>
          <p:nvPr>
            <p:ph type="title"/>
          </p:nvPr>
        </p:nvSpPr>
        <p:spPr>
          <a:xfrm>
            <a:off x="177019" y="827314"/>
            <a:ext cx="10505495" cy="1215066"/>
          </a:xfrm>
        </p:spPr>
        <p:txBody>
          <a:bodyPr>
            <a:normAutofit/>
          </a:bodyPr>
          <a:lstStyle>
            <a:lvl1pPr>
              <a:defRPr sz="4400" b="1">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Tree>
    <p:extLst>
      <p:ext uri="{BB962C8B-B14F-4D97-AF65-F5344CB8AC3E}">
        <p14:creationId xmlns:p14="http://schemas.microsoft.com/office/powerpoint/2010/main" val="225160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5A11-20CF-066B-7C54-10C783A1F84E}"/>
              </a:ext>
            </a:extLst>
          </p:cNvPr>
          <p:cNvSpPr>
            <a:spLocks noGrp="1"/>
          </p:cNvSpPr>
          <p:nvPr>
            <p:ph type="title"/>
          </p:nvPr>
        </p:nvSpPr>
        <p:spPr>
          <a:xfrm>
            <a:off x="487326" y="875488"/>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CC926444-CA06-1DB3-2EA2-638139EC0C9D}"/>
              </a:ext>
            </a:extLst>
          </p:cNvPr>
          <p:cNvSpPr>
            <a:spLocks noGrp="1"/>
          </p:cNvSpPr>
          <p:nvPr>
            <p:ph idx="1"/>
          </p:nvPr>
        </p:nvSpPr>
        <p:spPr>
          <a:xfrm>
            <a:off x="487326" y="2201051"/>
            <a:ext cx="10515600" cy="3781461"/>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0273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63831-1EF0-7B29-83F6-90D78820596D}"/>
              </a:ext>
            </a:extLst>
          </p:cNvPr>
          <p:cNvSpPr>
            <a:spLocks noGrp="1"/>
          </p:cNvSpPr>
          <p:nvPr>
            <p:ph type="title"/>
          </p:nvPr>
        </p:nvSpPr>
        <p:spPr>
          <a:xfrm>
            <a:off x="831850" y="1709738"/>
            <a:ext cx="10515600" cy="2852737"/>
          </a:xfrm>
        </p:spPr>
        <p:txBody>
          <a:bodyPr anchor="b">
            <a:normAutofit/>
          </a:bodyPr>
          <a:lstStyle>
            <a:lvl1pPr>
              <a:defRPr sz="4400"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D6082060-DE01-1704-611F-FE3D4EC1137B}"/>
              </a:ext>
            </a:extLst>
          </p:cNvPr>
          <p:cNvSpPr>
            <a:spLocks noGrp="1"/>
          </p:cNvSpPr>
          <p:nvPr>
            <p:ph type="body" idx="1"/>
          </p:nvPr>
        </p:nvSpPr>
        <p:spPr>
          <a:xfrm>
            <a:off x="831850" y="4589463"/>
            <a:ext cx="10515600" cy="1390423"/>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77497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82F8-C393-410C-2BB2-521DB220AF3E}"/>
              </a:ext>
            </a:extLst>
          </p:cNvPr>
          <p:cNvSpPr>
            <a:spLocks noGrp="1"/>
          </p:cNvSpPr>
          <p:nvPr>
            <p:ph type="title"/>
          </p:nvPr>
        </p:nvSpPr>
        <p:spPr>
          <a:xfrm>
            <a:off x="762000" y="875488"/>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763A157B-D381-A29C-3AA8-5529E72CD732}"/>
              </a:ext>
            </a:extLst>
          </p:cNvPr>
          <p:cNvSpPr>
            <a:spLocks noGrp="1"/>
          </p:cNvSpPr>
          <p:nvPr>
            <p:ph sz="half" idx="1"/>
          </p:nvPr>
        </p:nvSpPr>
        <p:spPr>
          <a:xfrm>
            <a:off x="760228" y="2370137"/>
            <a:ext cx="5181600" cy="361237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856AB0-3F1D-CB45-28AC-FEEE22DBF2A9}"/>
              </a:ext>
            </a:extLst>
          </p:cNvPr>
          <p:cNvSpPr>
            <a:spLocks noGrp="1"/>
          </p:cNvSpPr>
          <p:nvPr>
            <p:ph sz="half" idx="2"/>
          </p:nvPr>
        </p:nvSpPr>
        <p:spPr>
          <a:xfrm>
            <a:off x="6172200" y="2370137"/>
            <a:ext cx="5181600" cy="3612375"/>
          </a:xfrm>
        </p:spPr>
        <p:txBody>
          <a:bodyPr/>
          <a:lstStyle>
            <a:lvl1pPr>
              <a:defRPr>
                <a:latin typeface="Open Sans" panose="020B0606030504020204" pitchFamily="34" charset="0"/>
                <a:ea typeface="Open Sans" panose="020B0606030504020204" pitchFamily="34" charset="0"/>
                <a:cs typeface="Open Sans" panose="020B0606030504020204" pitchFamily="34" charset="0"/>
              </a:defRPr>
            </a:lvl1pPr>
            <a:lvl2pPr>
              <a:defRPr>
                <a:latin typeface="Open Sans" panose="020B0606030504020204" pitchFamily="34" charset="0"/>
                <a:ea typeface="Open Sans" panose="020B0606030504020204" pitchFamily="34" charset="0"/>
                <a:cs typeface="Open Sans" panose="020B0606030504020204" pitchFamily="34" charset="0"/>
              </a:defRPr>
            </a:lvl2pPr>
            <a:lvl3pPr>
              <a:defRPr>
                <a:latin typeface="Open Sans" panose="020B0606030504020204" pitchFamily="34" charset="0"/>
                <a:ea typeface="Open Sans" panose="020B0606030504020204" pitchFamily="34" charset="0"/>
                <a:cs typeface="Open Sans" panose="020B0606030504020204" pitchFamily="34" charset="0"/>
              </a:defRPr>
            </a:lvl3pPr>
            <a:lvl4pPr>
              <a:defRPr>
                <a:latin typeface="Open Sans" panose="020B0606030504020204" pitchFamily="34" charset="0"/>
                <a:ea typeface="Open Sans" panose="020B0606030504020204" pitchFamily="34" charset="0"/>
                <a:cs typeface="Open Sans" panose="020B0606030504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9471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7FAC-9EEB-4D38-0603-39C246F7FF7C}"/>
              </a:ext>
            </a:extLst>
          </p:cNvPr>
          <p:cNvSpPr>
            <a:spLocks noGrp="1"/>
          </p:cNvSpPr>
          <p:nvPr>
            <p:ph type="title"/>
          </p:nvPr>
        </p:nvSpPr>
        <p:spPr>
          <a:xfrm>
            <a:off x="157716" y="577776"/>
            <a:ext cx="10515600" cy="1325563"/>
          </a:xfrm>
        </p:spPr>
        <p:txBody>
          <a:bodyPr/>
          <a:lstStyle>
            <a:lvl1pPr>
              <a:defRPr b="1">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Tree>
    <p:extLst>
      <p:ext uri="{BB962C8B-B14F-4D97-AF65-F5344CB8AC3E}">
        <p14:creationId xmlns:p14="http://schemas.microsoft.com/office/powerpoint/2010/main" val="2802017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0312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E4016-9586-E964-C702-374E167303C9}"/>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B7FBCC-B5B4-5C37-1F90-9038BDB216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FDB850-F0B4-1D26-2E70-B8FAC9E1E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78859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3AF08C-94FC-DD93-185D-F3A263780A2E}"/>
              </a:ext>
            </a:extLst>
          </p:cNvPr>
          <p:cNvSpPr>
            <a:spLocks noGrp="1"/>
          </p:cNvSpPr>
          <p:nvPr>
            <p:ph type="title"/>
          </p:nvPr>
        </p:nvSpPr>
        <p:spPr>
          <a:xfrm>
            <a:off x="834571" y="933223"/>
            <a:ext cx="10515600" cy="8924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36AEEC-CA3D-E63E-0960-B272DEB71CE7}"/>
              </a:ext>
            </a:extLst>
          </p:cNvPr>
          <p:cNvSpPr>
            <a:spLocks noGrp="1"/>
          </p:cNvSpPr>
          <p:nvPr>
            <p:ph type="body" idx="1"/>
          </p:nvPr>
        </p:nvSpPr>
        <p:spPr>
          <a:xfrm>
            <a:off x="838200" y="1825625"/>
            <a:ext cx="10515600" cy="42268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6D103571-8EE2-B2B8-F350-0896AAE8A28E}"/>
              </a:ext>
            </a:extLst>
          </p:cNvPr>
          <p:cNvSpPr txBox="1"/>
          <p:nvPr userDrawn="1"/>
        </p:nvSpPr>
        <p:spPr>
          <a:xfrm>
            <a:off x="4079216" y="0"/>
            <a:ext cx="4026310" cy="400110"/>
          </a:xfrm>
          <a:prstGeom prst="rect">
            <a:avLst/>
          </a:prstGeom>
          <a:noFill/>
        </p:spPr>
        <p:txBody>
          <a:bodyPr wrap="square" rtlCol="0" anchor="ctr" anchorCtr="0">
            <a:spAutoFit/>
          </a:bodyPr>
          <a:lstStyle/>
          <a:p>
            <a:pPr algn="ctr"/>
            <a:r>
              <a:rPr lang="en-US" sz="2000" b="1">
                <a:solidFill>
                  <a:schemeClr val="bg1"/>
                </a:solidFill>
                <a:latin typeface="Open Sans" panose="020B0606030504020204" pitchFamily="34" charset="0"/>
                <a:ea typeface="Open Sans" panose="020B0606030504020204" pitchFamily="34" charset="0"/>
                <a:cs typeface="Open Sans" panose="020B0606030504020204" pitchFamily="34" charset="0"/>
              </a:rPr>
              <a:t>SBSTTA 28</a:t>
            </a:r>
          </a:p>
        </p:txBody>
      </p:sp>
    </p:spTree>
    <p:extLst>
      <p:ext uri="{BB962C8B-B14F-4D97-AF65-F5344CB8AC3E}">
        <p14:creationId xmlns:p14="http://schemas.microsoft.com/office/powerpoint/2010/main" val="420374739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4" r:id="rId6"/>
    <p:sldLayoutId id="2147483655" r:id="rId7"/>
    <p:sldLayoutId id="2147483656" r:id="rId8"/>
  </p:sldLayoutIdLst>
  <p:hf sldNum="0" hdr="0" ftr="0" dt="0"/>
  <p:txStyles>
    <p:title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cbd.int/doc/decisions/cop-16/cop-16-dec-21-en.pdf" TargetMode="Externa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hyperlink" Target="https://www.cbd.int/documents/CBD/SBSTTA/28/4/ADD1"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6FC46C9-FFD2-6BDB-0B38-1C533F0415A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295D5F-C5E0-6303-E524-EDA9CF224583}"/>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14D10E70-F873-D5E6-B20B-64545674324F}"/>
              </a:ext>
            </a:extLst>
          </p:cNvPr>
          <p:cNvSpPr txBox="1">
            <a:spLocks/>
          </p:cNvSpPr>
          <p:nvPr/>
        </p:nvSpPr>
        <p:spPr>
          <a:xfrm>
            <a:off x="1486916" y="2869457"/>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 (SBSTTA 28)</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683F6262-DDAD-0CFA-C22B-B02DB4226933}"/>
              </a:ext>
            </a:extLst>
          </p:cNvPr>
          <p:cNvSpPr txBox="1">
            <a:spLocks/>
          </p:cNvSpPr>
          <p:nvPr/>
        </p:nvSpPr>
        <p:spPr>
          <a:xfrm>
            <a:off x="1205161" y="5035795"/>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
        <p:nvSpPr>
          <p:cNvPr id="3" name="Title 1">
            <a:extLst>
              <a:ext uri="{FF2B5EF4-FFF2-40B4-BE49-F238E27FC236}">
                <a16:creationId xmlns:a16="http://schemas.microsoft.com/office/drawing/2014/main" id="{64BD4FE7-D4FD-10DE-5C59-EE854B7BD7AB}"/>
              </a:ext>
            </a:extLst>
          </p:cNvPr>
          <p:cNvSpPr txBox="1">
            <a:spLocks/>
          </p:cNvSpPr>
          <p:nvPr/>
        </p:nvSpPr>
        <p:spPr>
          <a:xfrm>
            <a:off x="441741" y="1700713"/>
            <a:ext cx="11273157" cy="1079522"/>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Information Webinar in preparation for the upcoming </a:t>
            </a:r>
          </a:p>
        </p:txBody>
      </p:sp>
    </p:spTree>
    <p:extLst>
      <p:ext uri="{BB962C8B-B14F-4D97-AF65-F5344CB8AC3E}">
        <p14:creationId xmlns:p14="http://schemas.microsoft.com/office/powerpoint/2010/main" val="3374917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DBF1ADB-D48C-16D7-E0CF-AAE239E33742}"/>
              </a:ext>
            </a:extLst>
          </p:cNvPr>
          <p:cNvGraphicFramePr>
            <a:graphicFrameLocks noGrp="1"/>
          </p:cNvGraphicFramePr>
          <p:nvPr>
            <p:extLst>
              <p:ext uri="{D42A27DB-BD31-4B8C-83A1-F6EECF244321}">
                <p14:modId xmlns:p14="http://schemas.microsoft.com/office/powerpoint/2010/main" val="2009292062"/>
              </p:ext>
            </p:extLst>
          </p:nvPr>
        </p:nvGraphicFramePr>
        <p:xfrm>
          <a:off x="931333" y="1982821"/>
          <a:ext cx="10329333" cy="4015663"/>
        </p:xfrm>
        <a:graphic>
          <a:graphicData uri="http://schemas.openxmlformats.org/drawingml/2006/table">
            <a:tbl>
              <a:tblPr bandRow="1">
                <a:tableStyleId>{5C22544A-7EE6-4342-B048-85BDC9FD1C3A}</a:tableStyleId>
              </a:tblPr>
              <a:tblGrid>
                <a:gridCol w="2295570">
                  <a:extLst>
                    <a:ext uri="{9D8B030D-6E8A-4147-A177-3AD203B41FA5}">
                      <a16:colId xmlns:a16="http://schemas.microsoft.com/office/drawing/2014/main" val="537479438"/>
                    </a:ext>
                  </a:extLst>
                </a:gridCol>
                <a:gridCol w="2961381">
                  <a:extLst>
                    <a:ext uri="{9D8B030D-6E8A-4147-A177-3AD203B41FA5}">
                      <a16:colId xmlns:a16="http://schemas.microsoft.com/office/drawing/2014/main" val="251566051"/>
                    </a:ext>
                  </a:extLst>
                </a:gridCol>
                <a:gridCol w="5072382">
                  <a:extLst>
                    <a:ext uri="{9D8B030D-6E8A-4147-A177-3AD203B41FA5}">
                      <a16:colId xmlns:a16="http://schemas.microsoft.com/office/drawing/2014/main" val="3931990897"/>
                    </a:ext>
                  </a:extLst>
                </a:gridCol>
              </a:tblGrid>
              <a:tr h="341099">
                <a:tc>
                  <a:txBody>
                    <a:bodyPr/>
                    <a:lstStyle/>
                    <a:p>
                      <a:pPr>
                        <a:buNone/>
                      </a:pPr>
                      <a:r>
                        <a:rPr lang="en-US" sz="1600" b="1">
                          <a:solidFill>
                            <a:srgbClr val="18934F"/>
                          </a:solidFill>
                          <a:latin typeface="Century Gothic" panose="020B0502020202020204" pitchFamily="34" charset="0"/>
                        </a:rPr>
                        <a:t>Date</a:t>
                      </a:r>
                    </a:p>
                  </a:txBody>
                  <a:tcPr marL="60839" marR="60839" marT="30420" marB="30420" anchor="ctr">
                    <a:lnL>
                      <a:noFill/>
                    </a:lnL>
                    <a:lnR>
                      <a:noFill/>
                    </a:lnR>
                    <a:lnT>
                      <a:noFill/>
                    </a:lnT>
                    <a:lnB>
                      <a:noFill/>
                    </a:lnB>
                    <a:noFill/>
                  </a:tcPr>
                </a:tc>
                <a:tc>
                  <a:txBody>
                    <a:bodyPr/>
                    <a:lstStyle/>
                    <a:p>
                      <a:pPr>
                        <a:buNone/>
                      </a:pPr>
                      <a:r>
                        <a:rPr lang="en-US" sz="1600" b="1">
                          <a:solidFill>
                            <a:srgbClr val="18934F"/>
                          </a:solidFill>
                          <a:latin typeface="Century Gothic" panose="020B0502020202020204" pitchFamily="34" charset="0"/>
                        </a:rPr>
                        <a:t>Webinar Theme</a:t>
                      </a:r>
                    </a:p>
                  </a:txBody>
                  <a:tcPr marL="60839" marR="60839" marT="30420" marB="30420" anchor="ctr">
                    <a:lnL>
                      <a:noFill/>
                    </a:lnL>
                    <a:lnR>
                      <a:noFill/>
                    </a:lnR>
                    <a:lnT>
                      <a:noFill/>
                    </a:lnT>
                    <a:lnB>
                      <a:noFill/>
                    </a:lnB>
                    <a:noFill/>
                  </a:tcPr>
                </a:tc>
                <a:tc>
                  <a:txBody>
                    <a:bodyPr/>
                    <a:lstStyle/>
                    <a:p>
                      <a:pPr>
                        <a:buNone/>
                      </a:pPr>
                      <a:r>
                        <a:rPr lang="en-US" sz="1600" b="1">
                          <a:solidFill>
                            <a:srgbClr val="18934F"/>
                          </a:solidFill>
                          <a:latin typeface="Century Gothic" panose="020B0502020202020204" pitchFamily="34" charset="0"/>
                        </a:rPr>
                        <a:t>Main Topics</a:t>
                      </a:r>
                    </a:p>
                  </a:txBody>
                  <a:tcPr marL="60839" marR="60839" marT="30420" marB="30420" anchor="ctr">
                    <a:lnL>
                      <a:noFill/>
                    </a:lnL>
                    <a:lnR>
                      <a:noFill/>
                    </a:lnR>
                    <a:lnT>
                      <a:noFill/>
                    </a:lnT>
                    <a:lnB>
                      <a:noFill/>
                    </a:lnB>
                    <a:noFill/>
                  </a:tcPr>
                </a:tc>
                <a:extLst>
                  <a:ext uri="{0D108BD9-81ED-4DB2-BD59-A6C34878D82A}">
                    <a16:rowId xmlns:a16="http://schemas.microsoft.com/office/drawing/2014/main" val="3689153633"/>
                  </a:ext>
                </a:extLst>
              </a:tr>
              <a:tr h="806234">
                <a:tc>
                  <a:txBody>
                    <a:bodyPr/>
                    <a:lstStyle/>
                    <a:p>
                      <a:pPr>
                        <a:buNone/>
                      </a:pPr>
                      <a:r>
                        <a:rPr lang="en-US" sz="1050">
                          <a:latin typeface="Century Gothic" panose="020B0502020202020204" pitchFamily="34" charset="0"/>
                        </a:rPr>
                        <a:t>25 June 2026</a:t>
                      </a:r>
                    </a:p>
                  </a:txBody>
                  <a:tcPr marL="60839" marR="60839" marT="30420" marB="30420" anchor="ctr">
                    <a:lnL>
                      <a:noFill/>
                    </a:lnL>
                    <a:lnR>
                      <a:noFill/>
                    </a:lnR>
                    <a:lnT>
                      <a:noFill/>
                    </a:lnT>
                    <a:lnB>
                      <a:noFill/>
                    </a:lnB>
                    <a:solidFill>
                      <a:schemeClr val="bg1">
                        <a:lumMod val="75000"/>
                      </a:schemeClr>
                    </a:solidFill>
                  </a:tcPr>
                </a:tc>
                <a:tc>
                  <a:txBody>
                    <a:bodyPr/>
                    <a:lstStyle/>
                    <a:p>
                      <a:pPr>
                        <a:buNone/>
                      </a:pPr>
                      <a:r>
                        <a:rPr lang="en-US" sz="1050">
                          <a:latin typeface="Century Gothic" panose="020B0502020202020204" pitchFamily="34" charset="0"/>
                        </a:rPr>
                        <a:t>SBSTTA-28 Information Webinar</a:t>
                      </a:r>
                    </a:p>
                  </a:txBody>
                  <a:tcPr marL="60839" marR="60839" marT="30420" marB="30420" anchor="ctr">
                    <a:lnL>
                      <a:noFill/>
                    </a:lnL>
                    <a:lnR>
                      <a:noFill/>
                    </a:lnR>
                    <a:lnT>
                      <a:noFill/>
                    </a:lnT>
                    <a:lnB>
                      <a:noFill/>
                    </a:lnB>
                    <a:solidFill>
                      <a:schemeClr val="bg1">
                        <a:lumMod val="75000"/>
                      </a:schemeClr>
                    </a:solidFill>
                  </a:tcPr>
                </a:tc>
                <a:tc>
                  <a:txBody>
                    <a:bodyPr/>
                    <a:lstStyle/>
                    <a:p>
                      <a:pPr>
                        <a:buNone/>
                      </a:pPr>
                      <a:r>
                        <a:rPr lang="en-US" sz="1050">
                          <a:latin typeface="Century Gothic" panose="020B0502020202020204" pitchFamily="34" charset="0"/>
                        </a:rPr>
                        <a:t>Synthetic biology, sustainable wildlife management, strategic review of the </a:t>
                      </a:r>
                      <a:r>
                        <a:rPr lang="en-US" sz="1050" err="1">
                          <a:latin typeface="Century Gothic" panose="020B0502020202020204" pitchFamily="34" charset="0"/>
                        </a:rPr>
                        <a:t>PoWPA</a:t>
                      </a:r>
                      <a:r>
                        <a:rPr lang="en-US" sz="1050">
                          <a:latin typeface="Century Gothic" panose="020B0502020202020204" pitchFamily="34" charset="0"/>
                        </a:rPr>
                        <a:t> , and marine and coastal biodiversity.</a:t>
                      </a:r>
                    </a:p>
                  </a:txBody>
                  <a:tcPr marL="60839" marR="60839" marT="30420" marB="30420" anchor="ctr">
                    <a:lnL>
                      <a:noFill/>
                    </a:lnL>
                    <a:lnR>
                      <a:noFill/>
                    </a:lnR>
                    <a:lnT>
                      <a:noFill/>
                    </a:lnT>
                    <a:lnB>
                      <a:noFill/>
                    </a:lnB>
                    <a:solidFill>
                      <a:schemeClr val="bg1">
                        <a:lumMod val="75000"/>
                      </a:schemeClr>
                    </a:solidFill>
                  </a:tcPr>
                </a:tc>
                <a:extLst>
                  <a:ext uri="{0D108BD9-81ED-4DB2-BD59-A6C34878D82A}">
                    <a16:rowId xmlns:a16="http://schemas.microsoft.com/office/drawing/2014/main" val="1265241440"/>
                  </a:ext>
                </a:extLst>
              </a:tr>
              <a:tr h="573666">
                <a:tc>
                  <a:txBody>
                    <a:bodyPr/>
                    <a:lstStyle/>
                    <a:p>
                      <a:pPr>
                        <a:buNone/>
                      </a:pPr>
                      <a:r>
                        <a:rPr lang="en-US" sz="1050">
                          <a:latin typeface="Century Gothic" panose="020B0502020202020204" pitchFamily="34" charset="0"/>
                        </a:rPr>
                        <a:t>2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Early Submission of Statements</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Modalities and practical arrangements for the early submission of statements.</a:t>
                      </a:r>
                    </a:p>
                  </a:txBody>
                  <a:tcPr marL="60839" marR="60839" marT="30420" marB="30420" anchor="ctr">
                    <a:lnL>
                      <a:noFill/>
                    </a:lnL>
                    <a:lnR>
                      <a:noFill/>
                    </a:lnR>
                    <a:lnT>
                      <a:noFill/>
                    </a:lnT>
                    <a:lnB>
                      <a:noFill/>
                    </a:lnB>
                    <a:noFill/>
                  </a:tcPr>
                </a:tc>
                <a:extLst>
                  <a:ext uri="{0D108BD9-81ED-4DB2-BD59-A6C34878D82A}">
                    <a16:rowId xmlns:a16="http://schemas.microsoft.com/office/drawing/2014/main" val="116218725"/>
                  </a:ext>
                </a:extLst>
              </a:tr>
              <a:tr h="573666">
                <a:tc>
                  <a:txBody>
                    <a:bodyPr/>
                    <a:lstStyle/>
                    <a:p>
                      <a:pPr>
                        <a:buNone/>
                      </a:pPr>
                      <a:r>
                        <a:rPr lang="en-US" sz="1050">
                          <a:latin typeface="Century Gothic" panose="020B0502020202020204" pitchFamily="34" charset="0"/>
                        </a:rPr>
                        <a:t>3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SBSTTA-28 Information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Global report on collective progress, monitoring framework for the KMGBF, and collaboration with IPBES.</a:t>
                      </a:r>
                    </a:p>
                  </a:txBody>
                  <a:tcPr marL="60839" marR="60839" marT="30420" marB="30420" anchor="ctr">
                    <a:lnL>
                      <a:noFill/>
                    </a:lnL>
                    <a:lnR>
                      <a:noFill/>
                    </a:lnR>
                    <a:lnT>
                      <a:noFill/>
                    </a:lnT>
                    <a:lnB>
                      <a:noFill/>
                    </a:lnB>
                    <a:noFill/>
                  </a:tcPr>
                </a:tc>
                <a:extLst>
                  <a:ext uri="{0D108BD9-81ED-4DB2-BD59-A6C34878D82A}">
                    <a16:rowId xmlns:a16="http://schemas.microsoft.com/office/drawing/2014/main" val="293171173"/>
                  </a:ext>
                </a:extLst>
              </a:tr>
              <a:tr h="573666">
                <a:tc>
                  <a:txBody>
                    <a:bodyPr/>
                    <a:lstStyle/>
                    <a:p>
                      <a:pPr>
                        <a:buNone/>
                      </a:pPr>
                      <a:r>
                        <a:rPr lang="en-US" sz="1050">
                          <a:latin typeface="Century Gothic" panose="020B0502020202020204" pitchFamily="34" charset="0"/>
                        </a:rPr>
                        <a:t>7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SBI-7 Preparation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Resource mobilization, financial mechanism, digital sequence information, and planning, monitoring, reporting and review.</a:t>
                      </a:r>
                    </a:p>
                  </a:txBody>
                  <a:tcPr marL="60839" marR="60839" marT="30420" marB="30420" anchor="ctr">
                    <a:lnL>
                      <a:noFill/>
                    </a:lnL>
                    <a:lnR>
                      <a:noFill/>
                    </a:lnR>
                    <a:lnT>
                      <a:noFill/>
                    </a:lnT>
                    <a:lnB>
                      <a:noFill/>
                    </a:lnB>
                    <a:noFill/>
                  </a:tcPr>
                </a:tc>
                <a:extLst>
                  <a:ext uri="{0D108BD9-81ED-4DB2-BD59-A6C34878D82A}">
                    <a16:rowId xmlns:a16="http://schemas.microsoft.com/office/drawing/2014/main" val="162326879"/>
                  </a:ext>
                </a:extLst>
              </a:tr>
              <a:tr h="573666">
                <a:tc>
                  <a:txBody>
                    <a:bodyPr/>
                    <a:lstStyle/>
                    <a:p>
                      <a:pPr>
                        <a:buNone/>
                      </a:pPr>
                      <a:r>
                        <a:rPr lang="en-US" sz="1050">
                          <a:latin typeface="Century Gothic" panose="020B0502020202020204" pitchFamily="34" charset="0"/>
                        </a:rPr>
                        <a:t>8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SBI-7 Preparation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Cartagena Protocol, Nagoya Protocol, capacity-building, and mainstreaming.</a:t>
                      </a:r>
                    </a:p>
                  </a:txBody>
                  <a:tcPr marL="60839" marR="60839" marT="30420" marB="30420" anchor="ctr">
                    <a:lnL>
                      <a:noFill/>
                    </a:lnL>
                    <a:lnR>
                      <a:noFill/>
                    </a:lnR>
                    <a:lnT>
                      <a:noFill/>
                    </a:lnT>
                    <a:lnB>
                      <a:noFill/>
                    </a:lnB>
                    <a:noFill/>
                  </a:tcPr>
                </a:tc>
                <a:extLst>
                  <a:ext uri="{0D108BD9-81ED-4DB2-BD59-A6C34878D82A}">
                    <a16:rowId xmlns:a16="http://schemas.microsoft.com/office/drawing/2014/main" val="2701485759"/>
                  </a:ext>
                </a:extLst>
              </a:tr>
              <a:tr h="573666">
                <a:tc>
                  <a:txBody>
                    <a:bodyPr/>
                    <a:lstStyle/>
                    <a:p>
                      <a:pPr>
                        <a:buNone/>
                      </a:pPr>
                      <a:r>
                        <a:rPr lang="en-US" sz="1050">
                          <a:latin typeface="Century Gothic" panose="020B0502020202020204" pitchFamily="34" charset="0"/>
                        </a:rPr>
                        <a:t>21 July 2026</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Functional Review and Budget Webinar</a:t>
                      </a:r>
                    </a:p>
                  </a:txBody>
                  <a:tcPr marL="60839" marR="60839" marT="30420" marB="30420" anchor="ctr">
                    <a:lnL>
                      <a:noFill/>
                    </a:lnL>
                    <a:lnR>
                      <a:noFill/>
                    </a:lnR>
                    <a:lnT>
                      <a:noFill/>
                    </a:lnT>
                    <a:lnB>
                      <a:noFill/>
                    </a:lnB>
                    <a:noFill/>
                  </a:tcPr>
                </a:tc>
                <a:tc>
                  <a:txBody>
                    <a:bodyPr/>
                    <a:lstStyle/>
                    <a:p>
                      <a:pPr>
                        <a:buNone/>
                      </a:pPr>
                      <a:r>
                        <a:rPr lang="en-US" sz="1050">
                          <a:latin typeface="Century Gothic" panose="020B0502020202020204" pitchFamily="34" charset="0"/>
                        </a:rPr>
                        <a:t>Progress on the Functional Review of the Secretariat and the draft budget for 2027–2028.</a:t>
                      </a:r>
                    </a:p>
                  </a:txBody>
                  <a:tcPr marL="60839" marR="60839" marT="30420" marB="30420" anchor="ctr">
                    <a:lnL>
                      <a:noFill/>
                    </a:lnL>
                    <a:lnR>
                      <a:noFill/>
                    </a:lnR>
                    <a:lnT>
                      <a:noFill/>
                    </a:lnT>
                    <a:lnB>
                      <a:noFill/>
                    </a:lnB>
                    <a:noFill/>
                  </a:tcPr>
                </a:tc>
                <a:extLst>
                  <a:ext uri="{0D108BD9-81ED-4DB2-BD59-A6C34878D82A}">
                    <a16:rowId xmlns:a16="http://schemas.microsoft.com/office/drawing/2014/main" val="4239953065"/>
                  </a:ext>
                </a:extLst>
              </a:tr>
            </a:tbl>
          </a:graphicData>
        </a:graphic>
      </p:graphicFrame>
      <p:sp>
        <p:nvSpPr>
          <p:cNvPr id="6" name="Title 1">
            <a:extLst>
              <a:ext uri="{FF2B5EF4-FFF2-40B4-BE49-F238E27FC236}">
                <a16:creationId xmlns:a16="http://schemas.microsoft.com/office/drawing/2014/main" id="{CAF975C8-8005-2E64-D05B-AEC6E8969C4E}"/>
              </a:ext>
            </a:extLst>
          </p:cNvPr>
          <p:cNvSpPr>
            <a:spLocks noGrp="1"/>
          </p:cNvSpPr>
          <p:nvPr/>
        </p:nvSpPr>
        <p:spPr>
          <a:xfrm>
            <a:off x="414267" y="86211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dirty="0">
                <a:solidFill>
                  <a:srgbClr val="18934F"/>
                </a:solidFill>
              </a:rPr>
              <a:t>SBSTTA-28 and SBI-7 Preparatory Webinar Series</a:t>
            </a:r>
            <a:endParaRPr lang="en-US" sz="2700" b="0" dirty="0">
              <a:solidFill>
                <a:srgbClr val="18934F"/>
              </a:solidFill>
              <a:latin typeface="Century Gothic"/>
              <a:ea typeface="Open Sans"/>
              <a:cs typeface="Open Sans"/>
            </a:endParaRPr>
          </a:p>
        </p:txBody>
      </p:sp>
      <p:pic>
        <p:nvPicPr>
          <p:cNvPr id="7" name="Graphic 6" descr="Arrow Right with solid fill">
            <a:extLst>
              <a:ext uri="{FF2B5EF4-FFF2-40B4-BE49-F238E27FC236}">
                <a16:creationId xmlns:a16="http://schemas.microsoft.com/office/drawing/2014/main" id="{AE7D7563-43AE-342E-40CA-FB4908EE92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15600" y="2433711"/>
            <a:ext cx="669820" cy="669820"/>
          </a:xfrm>
          <a:prstGeom prst="rect">
            <a:avLst/>
          </a:prstGeom>
        </p:spPr>
      </p:pic>
    </p:spTree>
    <p:extLst>
      <p:ext uri="{BB962C8B-B14F-4D97-AF65-F5344CB8AC3E}">
        <p14:creationId xmlns:p14="http://schemas.microsoft.com/office/powerpoint/2010/main" val="3052645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DCECA84-6985-6DEB-4C4A-E646D36103DC}"/>
              </a:ext>
            </a:extLst>
          </p:cNvPr>
          <p:cNvSpPr>
            <a:spLocks noGrp="1"/>
          </p:cNvSpPr>
          <p:nvPr>
            <p:ph idx="1"/>
          </p:nvPr>
        </p:nvSpPr>
        <p:spPr/>
        <p:txBody>
          <a:bodyPr>
            <a:normAutofit/>
          </a:bodyPr>
          <a:lstStyle/>
          <a:p>
            <a:r>
              <a:rPr lang="en-CA" sz="1900" dirty="0">
                <a:latin typeface="Century Gothic" panose="020B0502020202020204" pitchFamily="34" charset="0"/>
              </a:rPr>
              <a:t>Welcome and introduction (5 minutes)</a:t>
            </a:r>
          </a:p>
          <a:p>
            <a:r>
              <a:rPr lang="en-CA" sz="1900" dirty="0">
                <a:latin typeface="Century Gothic" panose="020B0502020202020204" pitchFamily="34" charset="0"/>
              </a:rPr>
              <a:t>Agenda Item 5: Synthetic Biology (15 minutes)</a:t>
            </a:r>
          </a:p>
          <a:p>
            <a:r>
              <a:rPr lang="en-CA" sz="1900" dirty="0">
                <a:latin typeface="Century Gothic" panose="020B0502020202020204" pitchFamily="34" charset="0"/>
              </a:rPr>
              <a:t>Agenda Item 6: Sustainable Wildlife Management (15 minutes)</a:t>
            </a:r>
          </a:p>
          <a:p>
            <a:r>
              <a:rPr lang="en-CA" sz="1900" dirty="0">
                <a:latin typeface="Century Gothic" panose="020B0502020202020204" pitchFamily="34" charset="0"/>
              </a:rPr>
              <a:t>Agenda Item 7: Strategic review of and potential updates of the programme of work on protected areas (15 minutes)</a:t>
            </a:r>
          </a:p>
          <a:p>
            <a:r>
              <a:rPr lang="en-CA" sz="1900" dirty="0">
                <a:latin typeface="Century Gothic" panose="020B0502020202020204" pitchFamily="34" charset="0"/>
              </a:rPr>
              <a:t>Agenda Item 8: Conservation and sustainable use of marine and coastal biodiversity (10 minutes)</a:t>
            </a:r>
          </a:p>
          <a:p>
            <a:r>
              <a:rPr lang="en-CA" sz="1900" dirty="0">
                <a:latin typeface="Century Gothic" panose="020B0502020202020204" pitchFamily="34" charset="0"/>
              </a:rPr>
              <a:t>Questions and answers (20 minutes)</a:t>
            </a:r>
          </a:p>
          <a:p>
            <a:r>
              <a:rPr lang="en-CA" sz="1900" dirty="0">
                <a:latin typeface="Century Gothic" panose="020B0502020202020204" pitchFamily="34" charset="0"/>
              </a:rPr>
              <a:t>Closing remarks and next steps (5 minutes)</a:t>
            </a:r>
          </a:p>
          <a:p>
            <a:endParaRPr lang="fr-CA" dirty="0"/>
          </a:p>
        </p:txBody>
      </p:sp>
      <p:sp>
        <p:nvSpPr>
          <p:cNvPr id="7" name="Title 1">
            <a:extLst>
              <a:ext uri="{FF2B5EF4-FFF2-40B4-BE49-F238E27FC236}">
                <a16:creationId xmlns:a16="http://schemas.microsoft.com/office/drawing/2014/main" id="{12118603-61AE-E39D-3B60-01149FB006F1}"/>
              </a:ext>
            </a:extLst>
          </p:cNvPr>
          <p:cNvSpPr>
            <a:spLocks noGrp="1"/>
          </p:cNvSpPr>
          <p:nvPr/>
        </p:nvSpPr>
        <p:spPr>
          <a:xfrm>
            <a:off x="487326" y="108034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dirty="0">
                <a:solidFill>
                  <a:srgbClr val="18934F"/>
                </a:solidFill>
              </a:rPr>
              <a:t>Agenda</a:t>
            </a:r>
            <a:endParaRPr lang="en-US" sz="2700" b="0" dirty="0">
              <a:solidFill>
                <a:srgbClr val="18934F"/>
              </a:solidFill>
              <a:latin typeface="Century Gothic"/>
              <a:ea typeface="Open Sans"/>
              <a:cs typeface="Open Sans"/>
            </a:endParaRPr>
          </a:p>
        </p:txBody>
      </p:sp>
    </p:spTree>
    <p:extLst>
      <p:ext uri="{BB962C8B-B14F-4D97-AF65-F5344CB8AC3E}">
        <p14:creationId xmlns:p14="http://schemas.microsoft.com/office/powerpoint/2010/main" val="36236585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2F68AF4-509A-BFC8-1F3F-31DC273F2549}"/>
              </a:ext>
            </a:extLst>
          </p:cNvPr>
          <p:cNvSpPr>
            <a:spLocks noGrp="1"/>
          </p:cNvSpPr>
          <p:nvPr/>
        </p:nvSpPr>
        <p:spPr>
          <a:xfrm>
            <a:off x="414267" y="862111"/>
            <a:ext cx="9780050" cy="1120710"/>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CA" sz="2800">
                <a:solidFill>
                  <a:srgbClr val="18934F"/>
                </a:solidFill>
              </a:rPr>
              <a:t>Webinar structure</a:t>
            </a:r>
            <a:endParaRPr lang="en-US" sz="2700" b="0">
              <a:solidFill>
                <a:srgbClr val="18934F"/>
              </a:solidFill>
              <a:latin typeface="Century Gothic"/>
              <a:ea typeface="Open Sans"/>
              <a:cs typeface="Open Sans"/>
            </a:endParaRPr>
          </a:p>
        </p:txBody>
      </p:sp>
      <p:sp>
        <p:nvSpPr>
          <p:cNvPr id="4" name="Content Placeholder 5">
            <a:extLst>
              <a:ext uri="{FF2B5EF4-FFF2-40B4-BE49-F238E27FC236}">
                <a16:creationId xmlns:a16="http://schemas.microsoft.com/office/drawing/2014/main" id="{BA5992B6-E37A-2936-CCF4-91D94B5D91EE}"/>
              </a:ext>
            </a:extLst>
          </p:cNvPr>
          <p:cNvSpPr txBox="1">
            <a:spLocks/>
          </p:cNvSpPr>
          <p:nvPr/>
        </p:nvSpPr>
        <p:spPr>
          <a:xfrm>
            <a:off x="414267" y="1842866"/>
            <a:ext cx="11572876" cy="426073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800"/>
              </a:spcAft>
              <a:buClr>
                <a:srgbClr val="18934F"/>
              </a:buClr>
            </a:pPr>
            <a:r>
              <a:rPr lang="en-US" sz="2000" b="1" kern="100">
                <a:latin typeface="Century Gothic" panose="020B0502020202020204" pitchFamily="34" charset="0"/>
                <a:ea typeface="DengXian" panose="02010600030101010101" pitchFamily="2" charset="-122"/>
              </a:rPr>
              <a:t>Aim: provide technical information, including an overview of the documentation.</a:t>
            </a:r>
          </a:p>
          <a:p>
            <a:pPr>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The webinar is NOT a negotiation session</a:t>
            </a:r>
          </a:p>
          <a:p>
            <a:pPr>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Each agenda item will be presented and then there will be a Q&amp;A </a:t>
            </a:r>
          </a:p>
          <a:p>
            <a:pPr lvl="1">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Please use the Q&amp;A function on Teams to raise your questions</a:t>
            </a:r>
          </a:p>
          <a:p>
            <a:pPr lvl="1">
              <a:lnSpc>
                <a:spcPct val="115000"/>
              </a:lnSpc>
              <a:spcAft>
                <a:spcPts val="800"/>
              </a:spcAft>
              <a:buClr>
                <a:srgbClr val="18934F"/>
              </a:buClr>
            </a:pPr>
            <a:r>
              <a:rPr lang="en-US" sz="2000" kern="100">
                <a:latin typeface="Century Gothic" panose="020B0502020202020204" pitchFamily="34" charset="0"/>
                <a:ea typeface="DengXian" panose="02010600030101010101" pitchFamily="2" charset="-122"/>
              </a:rPr>
              <a:t>Technical questions or points of clarification will be addressed </a:t>
            </a:r>
          </a:p>
          <a:p>
            <a:pPr marL="0" indent="0">
              <a:lnSpc>
                <a:spcPct val="115000"/>
              </a:lnSpc>
              <a:spcAft>
                <a:spcPts val="800"/>
              </a:spcAft>
              <a:buClr>
                <a:srgbClr val="18934F"/>
              </a:buClr>
              <a:buFont typeface="Arial" panose="020B0604020202020204" pitchFamily="34" charset="0"/>
              <a:buNone/>
            </a:pPr>
            <a:r>
              <a:rPr lang="en-US" sz="2000" b="1" kern="100">
                <a:latin typeface="Century Gothic" panose="020B0502020202020204" pitchFamily="34" charset="0"/>
                <a:ea typeface="DengXian" panose="02010600030101010101" pitchFamily="2" charset="-122"/>
              </a:rPr>
              <a:t> </a:t>
            </a:r>
          </a:p>
        </p:txBody>
      </p:sp>
    </p:spTree>
    <p:extLst>
      <p:ext uri="{BB962C8B-B14F-4D97-AF65-F5344CB8AC3E}">
        <p14:creationId xmlns:p14="http://schemas.microsoft.com/office/powerpoint/2010/main" val="2278710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F0A8B-4030-BA50-94D3-8E4839B72B2B}"/>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9A4815C-B240-63E7-C07F-6E941217F3E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dirty="0">
                <a:solidFill>
                  <a:srgbClr val="FFFFFF"/>
                </a:solidFill>
                <a:latin typeface="Century Gothic"/>
                <a:ea typeface="Open Sans"/>
                <a:cs typeface="Open Sans"/>
              </a:rPr>
              <a:t>28th meeting of the Subsidiary Body on Scientific, Technical and Technological Advice</a:t>
            </a:r>
            <a:endParaRPr lang="en-US" sz="3100" dirty="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6F27867-F62B-87EA-1225-B3BD01B7C5E4}"/>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dirty="0">
                <a:solidFill>
                  <a:srgbClr val="FFFFFF"/>
                </a:solidFill>
                <a:latin typeface="Century Gothic"/>
                <a:ea typeface="Open Sans"/>
                <a:cs typeface="Open Sans"/>
              </a:rPr>
              <a:t>27 July – 1 August 2026</a:t>
            </a:r>
          </a:p>
          <a:p>
            <a:pPr algn="ctr">
              <a:lnSpc>
                <a:spcPct val="150000"/>
              </a:lnSpc>
            </a:pPr>
            <a:r>
              <a:rPr lang="en-CA" sz="3100" b="0" dirty="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2936909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9" y="1328"/>
            <a:ext cx="11766062" cy="8778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US" sz="3000">
                <a:solidFill>
                  <a:schemeClr val="bg1"/>
                </a:solidFill>
                <a:latin typeface="Century Gothic" panose="020B0502020202020204" pitchFamily="34" charset="0"/>
                <a:ea typeface="Open Sans"/>
                <a:cs typeface="Open Sans"/>
              </a:rPr>
              <a:t>Item 5: Recent decision on synthetic biology (decision 16/21)</a:t>
            </a:r>
            <a:endParaRPr lang="en-CA" sz="3000">
              <a:solidFill>
                <a:schemeClr val="bg1"/>
              </a:solidFill>
              <a:latin typeface="Century Gothic" panose="020B0502020202020204" pitchFamily="34" charset="0"/>
              <a:ea typeface="Open Sans"/>
              <a:cs typeface="Open Sans"/>
            </a:endParaRPr>
          </a:p>
        </p:txBody>
      </p:sp>
      <p:sp>
        <p:nvSpPr>
          <p:cNvPr id="17" name="TextBox 16">
            <a:extLst>
              <a:ext uri="{FF2B5EF4-FFF2-40B4-BE49-F238E27FC236}">
                <a16:creationId xmlns:a16="http://schemas.microsoft.com/office/drawing/2014/main" id="{98C7E94B-5B60-C26E-791E-28DAFB5000C3}"/>
              </a:ext>
            </a:extLst>
          </p:cNvPr>
          <p:cNvSpPr txBox="1"/>
          <p:nvPr/>
        </p:nvSpPr>
        <p:spPr>
          <a:xfrm>
            <a:off x="211470" y="839044"/>
            <a:ext cx="11402568" cy="5632311"/>
          </a:xfrm>
          <a:prstGeom prst="rect">
            <a:avLst/>
          </a:prstGeom>
          <a:noFill/>
        </p:spPr>
        <p:txBody>
          <a:bodyPr wrap="square" rtlCol="0">
            <a:spAutoFit/>
          </a:bodyPr>
          <a:lstStyle/>
          <a:p>
            <a:pPr marL="285750" indent="-285750">
              <a:buFont typeface="Arial" panose="020B0604020202020204" pitchFamily="34" charset="0"/>
              <a:buChar char="•"/>
            </a:pPr>
            <a:r>
              <a:rPr lang="en-CA" sz="2000">
                <a:latin typeface="Century Gothic" panose="020B0502020202020204" pitchFamily="34" charset="0"/>
              </a:rPr>
              <a:t>Thematic action plan to support capacity-building and development, access to and transfer of technology and knowledge-sharing in the context of synthetic biology for the implementation of the Convention and the Kunming-Montreal Global Biodiversity Framework</a:t>
            </a:r>
          </a:p>
          <a:p>
            <a:pPr marL="285750" indent="-285750">
              <a:buFont typeface="Arial" panose="020B0604020202020204" pitchFamily="34" charset="0"/>
              <a:buChar char="•"/>
            </a:pPr>
            <a:r>
              <a:rPr lang="en-CA" sz="2000">
                <a:latin typeface="Century Gothic" panose="020B0502020202020204" pitchFamily="34" charset="0"/>
              </a:rPr>
              <a:t>Established a new Ad Hoc Technical Expert Group on Synthetic Biology</a:t>
            </a:r>
          </a:p>
          <a:p>
            <a:pPr marL="285750" indent="-285750">
              <a:buFont typeface="Arial" panose="020B0604020202020204" pitchFamily="34" charset="0"/>
              <a:buChar char="•"/>
            </a:pPr>
            <a:r>
              <a:rPr lang="en-CA" sz="2000">
                <a:latin typeface="Century Gothic" panose="020B0502020202020204" pitchFamily="34" charset="0"/>
              </a:rPr>
              <a:t>Submissions of information</a:t>
            </a:r>
          </a:p>
          <a:p>
            <a:pPr marL="285750" indent="-285750">
              <a:buFont typeface="Arial" panose="020B0604020202020204" pitchFamily="34" charset="0"/>
              <a:buChar char="•"/>
            </a:pPr>
            <a:r>
              <a:rPr lang="en-CA" sz="2000">
                <a:latin typeface="Century Gothic" panose="020B0502020202020204" pitchFamily="34" charset="0"/>
              </a:rPr>
              <a:t>Convening of the Open-ended Online Forum</a:t>
            </a:r>
          </a:p>
          <a:p>
            <a:pPr marL="285750" indent="-285750">
              <a:buFont typeface="Arial" panose="020B0604020202020204" pitchFamily="34" charset="0"/>
              <a:buChar char="•"/>
            </a:pPr>
            <a:r>
              <a:rPr lang="en-CA" sz="2000">
                <a:latin typeface="Century Gothic" panose="020B0502020202020204" pitchFamily="34" charset="0"/>
              </a:rPr>
              <a:t>Commissioning an independent scientific study</a:t>
            </a:r>
          </a:p>
          <a:p>
            <a:pPr marL="285750" indent="-285750">
              <a:buFont typeface="Arial" panose="020B0604020202020204" pitchFamily="34" charset="0"/>
              <a:buChar char="•"/>
            </a:pPr>
            <a:endParaRPr lang="en-CA" sz="2000">
              <a:latin typeface="Century Gothic" panose="020B0502020202020204" pitchFamily="34" charset="0"/>
            </a:endParaRPr>
          </a:p>
          <a:p>
            <a:pPr marL="285750" indent="-285750">
              <a:buFont typeface="Arial" panose="020B0604020202020204" pitchFamily="34" charset="0"/>
              <a:buChar char="•"/>
            </a:pPr>
            <a:r>
              <a:rPr lang="en-CA" sz="2000">
                <a:latin typeface="Century Gothic" panose="020B0502020202020204" pitchFamily="34" charset="0"/>
              </a:rPr>
              <a:t>Ad Hoc Technical Expert Group on Synthetic Biology</a:t>
            </a:r>
          </a:p>
          <a:p>
            <a:pPr marL="742950" lvl="1" indent="-285750">
              <a:buFont typeface="Arial" panose="020B0604020202020204" pitchFamily="34" charset="0"/>
              <a:buChar char="•"/>
            </a:pPr>
            <a:r>
              <a:rPr lang="en-CA" sz="2000">
                <a:latin typeface="Century Gothic" panose="020B0502020202020204" pitchFamily="34" charset="0"/>
              </a:rPr>
              <a:t>Review and synthesize information gathered</a:t>
            </a:r>
          </a:p>
          <a:p>
            <a:pPr marL="742950" lvl="1" indent="-285750">
              <a:buFont typeface="Arial" panose="020B0604020202020204" pitchFamily="34" charset="0"/>
              <a:buChar char="•"/>
            </a:pPr>
            <a:r>
              <a:rPr lang="en-CA" sz="2000">
                <a:latin typeface="Century Gothic" panose="020B0502020202020204" pitchFamily="34" charset="0"/>
              </a:rPr>
              <a:t>Build upon the work under the Convention and its Protocols</a:t>
            </a:r>
          </a:p>
          <a:p>
            <a:pPr marL="742950" lvl="1" indent="-285750">
              <a:buFont typeface="Arial" panose="020B0604020202020204" pitchFamily="34" charset="0"/>
              <a:buChar char="•"/>
            </a:pPr>
            <a:r>
              <a:rPr lang="en-CA" sz="2000">
                <a:latin typeface="Century Gothic" panose="020B0502020202020204" pitchFamily="34" charset="0"/>
              </a:rPr>
              <a:t>Identify current and potential benefits of synthetic biology</a:t>
            </a:r>
          </a:p>
          <a:p>
            <a:pPr marL="742950" lvl="1" indent="-285750">
              <a:buFont typeface="Arial" panose="020B0604020202020204" pitchFamily="34" charset="0"/>
              <a:buChar char="•"/>
            </a:pPr>
            <a:r>
              <a:rPr lang="en-CA" sz="2000">
                <a:latin typeface="Century Gothic" panose="020B0502020202020204" pitchFamily="34" charset="0"/>
              </a:rPr>
              <a:t>Identify the potential positive and the potential negative impacts of the most recent technological developments</a:t>
            </a:r>
          </a:p>
          <a:p>
            <a:pPr marL="742950" lvl="1" indent="-285750">
              <a:buFont typeface="Arial" panose="020B0604020202020204" pitchFamily="34" charset="0"/>
              <a:buChar char="•"/>
            </a:pPr>
            <a:r>
              <a:rPr lang="en-CA" sz="2000">
                <a:latin typeface="Century Gothic" panose="020B0502020202020204" pitchFamily="34" charset="0"/>
              </a:rPr>
              <a:t>Provide advice on how capacity-building, technology transfer and knowledge-sharing could be taken into account in the light of future developments</a:t>
            </a:r>
          </a:p>
          <a:p>
            <a:pPr marL="285750" indent="-285750">
              <a:buFont typeface="Arial" panose="020B0604020202020204" pitchFamily="34" charset="0"/>
              <a:buChar char="•"/>
            </a:pPr>
            <a:endParaRPr lang="en-CA" sz="2000">
              <a:latin typeface="Century Gothic" panose="020B0502020202020204" pitchFamily="34" charset="0"/>
            </a:endParaRPr>
          </a:p>
        </p:txBody>
      </p:sp>
    </p:spTree>
    <p:extLst>
      <p:ext uri="{BB962C8B-B14F-4D97-AF65-F5344CB8AC3E}">
        <p14:creationId xmlns:p14="http://schemas.microsoft.com/office/powerpoint/2010/main" val="2203851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E1C34-6E08-8692-F624-5E9A0B0136B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B7B2C69-446A-FCF6-CDC8-CF7665BF5262}"/>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2F9020E-AFAF-C705-44C1-DA6BDF4F9C38}"/>
              </a:ext>
            </a:extLst>
          </p:cNvPr>
          <p:cNvSpPr txBox="1">
            <a:spLocks/>
          </p:cNvSpPr>
          <p:nvPr/>
        </p:nvSpPr>
        <p:spPr>
          <a:xfrm>
            <a:off x="180974" y="0"/>
            <a:ext cx="11830051" cy="8792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2800">
                <a:solidFill>
                  <a:schemeClr val="bg1"/>
                </a:solidFill>
                <a:latin typeface="Century Gothic" panose="020B0502020202020204" pitchFamily="34" charset="0"/>
                <a:ea typeface="Open Sans"/>
                <a:cs typeface="Open Sans"/>
              </a:rPr>
              <a:t>Item 5: </a:t>
            </a:r>
            <a:r>
              <a:rPr lang="en-CA" sz="2800">
                <a:solidFill>
                  <a:schemeClr val="bg1"/>
                </a:solidFill>
                <a:latin typeface="Century Gothic" panose="020B0502020202020204" pitchFamily="34" charset="0"/>
              </a:rPr>
              <a:t>2025-2026 Intersessional period (based on decision </a:t>
            </a:r>
            <a:r>
              <a:rPr lang="en-CA" sz="2800">
                <a:solidFill>
                  <a:schemeClr val="accent4">
                    <a:lumMod val="60000"/>
                    <a:lumOff val="40000"/>
                  </a:schemeClr>
                </a:solidFill>
                <a:latin typeface="Century Gothic" panose="020B0502020202020204" pitchFamily="34" charset="0"/>
                <a:hlinkClick r:id="rId2">
                  <a:extLst>
                    <a:ext uri="{A12FA001-AC4F-418D-AE19-62706E023703}">
                      <ahyp:hlinkClr xmlns:ahyp="http://schemas.microsoft.com/office/drawing/2018/hyperlinkcolor" val="tx"/>
                    </a:ext>
                  </a:extLst>
                </a:hlinkClick>
              </a:rPr>
              <a:t>16/21</a:t>
            </a:r>
            <a:r>
              <a:rPr lang="en-CA" sz="2800">
                <a:solidFill>
                  <a:schemeClr val="bg1"/>
                </a:solidFill>
                <a:latin typeface="Century Gothic" panose="020B0502020202020204" pitchFamily="34" charset="0"/>
              </a:rPr>
              <a:t>)</a:t>
            </a:r>
          </a:p>
        </p:txBody>
      </p:sp>
      <p:cxnSp>
        <p:nvCxnSpPr>
          <p:cNvPr id="10" name="Straight Connector 9">
            <a:extLst>
              <a:ext uri="{FF2B5EF4-FFF2-40B4-BE49-F238E27FC236}">
                <a16:creationId xmlns:a16="http://schemas.microsoft.com/office/drawing/2014/main" id="{69343C58-DC7E-7998-8C79-0665A6D95278}"/>
              </a:ext>
            </a:extLst>
          </p:cNvPr>
          <p:cNvCxnSpPr>
            <a:cxnSpLocks/>
          </p:cNvCxnSpPr>
          <p:nvPr/>
        </p:nvCxnSpPr>
        <p:spPr>
          <a:xfrm>
            <a:off x="485775" y="3609975"/>
            <a:ext cx="1132522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65017B4-EC5C-B250-EA8D-D3BE70829FFA}"/>
              </a:ext>
            </a:extLst>
          </p:cNvPr>
          <p:cNvCxnSpPr>
            <a:cxnSpLocks/>
          </p:cNvCxnSpPr>
          <p:nvPr/>
        </p:nvCxnSpPr>
        <p:spPr>
          <a:xfrm>
            <a:off x="733425" y="2981325"/>
            <a:ext cx="0" cy="51220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13" name="TextBox 12">
            <a:extLst>
              <a:ext uri="{FF2B5EF4-FFF2-40B4-BE49-F238E27FC236}">
                <a16:creationId xmlns:a16="http://schemas.microsoft.com/office/drawing/2014/main" id="{C6FA1D4E-8D09-4777-1B17-47AD0F31D4CB}"/>
              </a:ext>
            </a:extLst>
          </p:cNvPr>
          <p:cNvSpPr txBox="1"/>
          <p:nvPr/>
        </p:nvSpPr>
        <p:spPr>
          <a:xfrm>
            <a:off x="261938" y="2611993"/>
            <a:ext cx="1252494" cy="369332"/>
          </a:xfrm>
          <a:prstGeom prst="rect">
            <a:avLst/>
          </a:prstGeom>
          <a:noFill/>
        </p:spPr>
        <p:txBody>
          <a:bodyPr wrap="square" rtlCol="0">
            <a:spAutoFit/>
          </a:bodyPr>
          <a:lstStyle/>
          <a:p>
            <a:r>
              <a:rPr lang="en-CA" b="1">
                <a:latin typeface="Century Gothic" panose="020B0502020202020204" pitchFamily="34" charset="0"/>
              </a:rPr>
              <a:t>COP-16</a:t>
            </a:r>
          </a:p>
        </p:txBody>
      </p:sp>
      <p:sp>
        <p:nvSpPr>
          <p:cNvPr id="14" name="TextBox 13">
            <a:extLst>
              <a:ext uri="{FF2B5EF4-FFF2-40B4-BE49-F238E27FC236}">
                <a16:creationId xmlns:a16="http://schemas.microsoft.com/office/drawing/2014/main" id="{A4C5013C-21B2-DF57-C948-CCDC2B53260C}"/>
              </a:ext>
            </a:extLst>
          </p:cNvPr>
          <p:cNvSpPr txBox="1"/>
          <p:nvPr/>
        </p:nvSpPr>
        <p:spPr>
          <a:xfrm>
            <a:off x="261938" y="3609975"/>
            <a:ext cx="1433512" cy="369332"/>
          </a:xfrm>
          <a:prstGeom prst="rect">
            <a:avLst/>
          </a:prstGeom>
          <a:noFill/>
        </p:spPr>
        <p:txBody>
          <a:bodyPr wrap="square" rtlCol="0">
            <a:spAutoFit/>
          </a:bodyPr>
          <a:lstStyle/>
          <a:p>
            <a:r>
              <a:rPr lang="en-CA" b="1">
                <a:latin typeface="Century Gothic" panose="020B0502020202020204" pitchFamily="34" charset="0"/>
              </a:rPr>
              <a:t>Oct. 2024</a:t>
            </a:r>
          </a:p>
        </p:txBody>
      </p:sp>
      <p:cxnSp>
        <p:nvCxnSpPr>
          <p:cNvPr id="15" name="Straight Arrow Connector 14">
            <a:extLst>
              <a:ext uri="{FF2B5EF4-FFF2-40B4-BE49-F238E27FC236}">
                <a16:creationId xmlns:a16="http://schemas.microsoft.com/office/drawing/2014/main" id="{1DC7ECF5-D2A8-1CF7-290B-C533C5E51A29}"/>
              </a:ext>
            </a:extLst>
          </p:cNvPr>
          <p:cNvCxnSpPr>
            <a:cxnSpLocks/>
          </p:cNvCxnSpPr>
          <p:nvPr/>
        </p:nvCxnSpPr>
        <p:spPr>
          <a:xfrm>
            <a:off x="11334750" y="2981325"/>
            <a:ext cx="0" cy="51220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665C39C1-1347-9D17-54C2-88895C716765}"/>
              </a:ext>
            </a:extLst>
          </p:cNvPr>
          <p:cNvSpPr txBox="1"/>
          <p:nvPr/>
        </p:nvSpPr>
        <p:spPr>
          <a:xfrm>
            <a:off x="10863262" y="2611993"/>
            <a:ext cx="1091056" cy="369332"/>
          </a:xfrm>
          <a:prstGeom prst="rect">
            <a:avLst/>
          </a:prstGeom>
          <a:noFill/>
        </p:spPr>
        <p:txBody>
          <a:bodyPr wrap="square" rtlCol="0">
            <a:spAutoFit/>
          </a:bodyPr>
          <a:lstStyle/>
          <a:p>
            <a:r>
              <a:rPr lang="en-CA" b="1">
                <a:latin typeface="Century Gothic" panose="020B0502020202020204" pitchFamily="34" charset="0"/>
              </a:rPr>
              <a:t>COP-17</a:t>
            </a:r>
          </a:p>
        </p:txBody>
      </p:sp>
      <p:sp>
        <p:nvSpPr>
          <p:cNvPr id="17" name="TextBox 16">
            <a:extLst>
              <a:ext uri="{FF2B5EF4-FFF2-40B4-BE49-F238E27FC236}">
                <a16:creationId xmlns:a16="http://schemas.microsoft.com/office/drawing/2014/main" id="{2006C299-AEB4-3038-6CDF-32ECB537DC87}"/>
              </a:ext>
            </a:extLst>
          </p:cNvPr>
          <p:cNvSpPr txBox="1"/>
          <p:nvPr/>
        </p:nvSpPr>
        <p:spPr>
          <a:xfrm>
            <a:off x="10824056" y="3620570"/>
            <a:ext cx="1326055" cy="369332"/>
          </a:xfrm>
          <a:prstGeom prst="rect">
            <a:avLst/>
          </a:prstGeom>
          <a:noFill/>
        </p:spPr>
        <p:txBody>
          <a:bodyPr wrap="square" rtlCol="0">
            <a:spAutoFit/>
          </a:bodyPr>
          <a:lstStyle/>
          <a:p>
            <a:r>
              <a:rPr lang="en-CA" b="1">
                <a:latin typeface="Century Gothic" panose="020B0502020202020204" pitchFamily="34" charset="0"/>
              </a:rPr>
              <a:t>Oct. 2026</a:t>
            </a:r>
          </a:p>
        </p:txBody>
      </p:sp>
      <p:pic>
        <p:nvPicPr>
          <p:cNvPr id="18" name="Picture 17" descr="Biodiversidade em Bytes: De quem são os genes no mundo digital?">
            <a:extLst>
              <a:ext uri="{FF2B5EF4-FFF2-40B4-BE49-F238E27FC236}">
                <a16:creationId xmlns:a16="http://schemas.microsoft.com/office/drawing/2014/main" id="{AADB04CE-8E86-424E-CAA2-88D4AE925BDF}"/>
              </a:ext>
            </a:extLst>
          </p:cNvPr>
          <p:cNvPicPr>
            <a:picLocks noChangeAspect="1"/>
          </p:cNvPicPr>
          <p:nvPr/>
        </p:nvPicPr>
        <p:blipFill>
          <a:blip r:embed="rId3"/>
          <a:srcRect l="32544" t="9524" r="32666" b="8975"/>
          <a:stretch>
            <a:fillRect/>
          </a:stretch>
        </p:blipFill>
        <p:spPr>
          <a:xfrm>
            <a:off x="308770" y="1340883"/>
            <a:ext cx="849309" cy="1326117"/>
          </a:xfrm>
          <a:prstGeom prst="rect">
            <a:avLst/>
          </a:prstGeom>
        </p:spPr>
      </p:pic>
      <p:pic>
        <p:nvPicPr>
          <p:cNvPr id="19" name="Picture 18" descr="COP17 logo">
            <a:extLst>
              <a:ext uri="{FF2B5EF4-FFF2-40B4-BE49-F238E27FC236}">
                <a16:creationId xmlns:a16="http://schemas.microsoft.com/office/drawing/2014/main" id="{31399BE5-5804-A923-20CC-34C9F68FA430}"/>
              </a:ext>
            </a:extLst>
          </p:cNvPr>
          <p:cNvPicPr>
            <a:picLocks noChangeAspect="1"/>
          </p:cNvPicPr>
          <p:nvPr/>
        </p:nvPicPr>
        <p:blipFill>
          <a:blip r:embed="rId4"/>
          <a:srcRect l="1750" t="6410" r="54626" b="14543"/>
          <a:stretch>
            <a:fillRect/>
          </a:stretch>
        </p:blipFill>
        <p:spPr>
          <a:xfrm>
            <a:off x="10384567" y="2027218"/>
            <a:ext cx="1655033" cy="584775"/>
          </a:xfrm>
          <a:prstGeom prst="rect">
            <a:avLst/>
          </a:prstGeom>
        </p:spPr>
      </p:pic>
      <p:cxnSp>
        <p:nvCxnSpPr>
          <p:cNvPr id="20" name="Straight Arrow Connector 19">
            <a:extLst>
              <a:ext uri="{FF2B5EF4-FFF2-40B4-BE49-F238E27FC236}">
                <a16:creationId xmlns:a16="http://schemas.microsoft.com/office/drawing/2014/main" id="{C37493F6-5625-F49D-B914-D30C513E9660}"/>
              </a:ext>
            </a:extLst>
          </p:cNvPr>
          <p:cNvCxnSpPr>
            <a:cxnSpLocks/>
          </p:cNvCxnSpPr>
          <p:nvPr/>
        </p:nvCxnSpPr>
        <p:spPr>
          <a:xfrm>
            <a:off x="8801100" y="2981325"/>
            <a:ext cx="0" cy="51220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21" name="TextBox 20">
            <a:extLst>
              <a:ext uri="{FF2B5EF4-FFF2-40B4-BE49-F238E27FC236}">
                <a16:creationId xmlns:a16="http://schemas.microsoft.com/office/drawing/2014/main" id="{07A0F874-1520-91C8-DC06-18585DE470CD}"/>
              </a:ext>
            </a:extLst>
          </p:cNvPr>
          <p:cNvSpPr txBox="1"/>
          <p:nvPr/>
        </p:nvSpPr>
        <p:spPr>
          <a:xfrm>
            <a:off x="8329613" y="2611993"/>
            <a:ext cx="942974" cy="369332"/>
          </a:xfrm>
          <a:prstGeom prst="rect">
            <a:avLst/>
          </a:prstGeom>
          <a:noFill/>
        </p:spPr>
        <p:txBody>
          <a:bodyPr wrap="square" rtlCol="0">
            <a:spAutoFit/>
          </a:bodyPr>
          <a:lstStyle/>
          <a:p>
            <a:r>
              <a:rPr lang="en-CA" b="1">
                <a:latin typeface="Century Gothic" panose="020B0502020202020204" pitchFamily="34" charset="0"/>
              </a:rPr>
              <a:t>AHTEG</a:t>
            </a:r>
          </a:p>
        </p:txBody>
      </p:sp>
      <p:sp>
        <p:nvSpPr>
          <p:cNvPr id="22" name="TextBox 21">
            <a:extLst>
              <a:ext uri="{FF2B5EF4-FFF2-40B4-BE49-F238E27FC236}">
                <a16:creationId xmlns:a16="http://schemas.microsoft.com/office/drawing/2014/main" id="{323FC9DE-5317-2A3E-C0BF-0D92C3B9BBAC}"/>
              </a:ext>
            </a:extLst>
          </p:cNvPr>
          <p:cNvSpPr txBox="1"/>
          <p:nvPr/>
        </p:nvSpPr>
        <p:spPr>
          <a:xfrm>
            <a:off x="8329612" y="3609975"/>
            <a:ext cx="1282844" cy="369332"/>
          </a:xfrm>
          <a:prstGeom prst="rect">
            <a:avLst/>
          </a:prstGeom>
          <a:noFill/>
        </p:spPr>
        <p:txBody>
          <a:bodyPr wrap="square" rtlCol="0">
            <a:spAutoFit/>
          </a:bodyPr>
          <a:lstStyle/>
          <a:p>
            <a:r>
              <a:rPr lang="en-CA" b="1">
                <a:latin typeface="Century Gothic" panose="020B0502020202020204" pitchFamily="34" charset="0"/>
              </a:rPr>
              <a:t>May 2026</a:t>
            </a:r>
          </a:p>
        </p:txBody>
      </p:sp>
      <p:cxnSp>
        <p:nvCxnSpPr>
          <p:cNvPr id="23" name="Straight Arrow Connector 22">
            <a:extLst>
              <a:ext uri="{FF2B5EF4-FFF2-40B4-BE49-F238E27FC236}">
                <a16:creationId xmlns:a16="http://schemas.microsoft.com/office/drawing/2014/main" id="{007087CD-BCE0-343A-4396-F0A0E6B1A811}"/>
              </a:ext>
            </a:extLst>
          </p:cNvPr>
          <p:cNvCxnSpPr>
            <a:cxnSpLocks/>
          </p:cNvCxnSpPr>
          <p:nvPr/>
        </p:nvCxnSpPr>
        <p:spPr>
          <a:xfrm>
            <a:off x="10067925" y="2991921"/>
            <a:ext cx="0" cy="512207"/>
          </a:xfrm>
          <a:prstGeom prst="straightConnector1">
            <a:avLst/>
          </a:prstGeom>
          <a:ln w="38100">
            <a:tailEnd type="triangle"/>
          </a:ln>
        </p:spPr>
        <p:style>
          <a:lnRef idx="1">
            <a:schemeClr val="accent3"/>
          </a:lnRef>
          <a:fillRef idx="0">
            <a:schemeClr val="accent3"/>
          </a:fillRef>
          <a:effectRef idx="0">
            <a:schemeClr val="accent3"/>
          </a:effectRef>
          <a:fontRef idx="minor">
            <a:schemeClr val="tx1"/>
          </a:fontRef>
        </p:style>
      </p:cxnSp>
      <p:sp>
        <p:nvSpPr>
          <p:cNvPr id="24" name="TextBox 23">
            <a:extLst>
              <a:ext uri="{FF2B5EF4-FFF2-40B4-BE49-F238E27FC236}">
                <a16:creationId xmlns:a16="http://schemas.microsoft.com/office/drawing/2014/main" id="{7DD13E1B-99CC-F243-488D-5ABCDD6A91DF}"/>
              </a:ext>
            </a:extLst>
          </p:cNvPr>
          <p:cNvSpPr txBox="1"/>
          <p:nvPr/>
        </p:nvSpPr>
        <p:spPr>
          <a:xfrm>
            <a:off x="9392502" y="2622588"/>
            <a:ext cx="1470759" cy="369332"/>
          </a:xfrm>
          <a:prstGeom prst="rect">
            <a:avLst/>
          </a:prstGeom>
          <a:noFill/>
        </p:spPr>
        <p:txBody>
          <a:bodyPr wrap="square" rtlCol="0">
            <a:spAutoFit/>
          </a:bodyPr>
          <a:lstStyle/>
          <a:p>
            <a:r>
              <a:rPr lang="en-CA" b="1">
                <a:latin typeface="Century Gothic" panose="020B0502020202020204" pitchFamily="34" charset="0"/>
              </a:rPr>
              <a:t>SBSTTA/SBI</a:t>
            </a:r>
          </a:p>
        </p:txBody>
      </p:sp>
      <p:sp>
        <p:nvSpPr>
          <p:cNvPr id="25" name="TextBox 24">
            <a:extLst>
              <a:ext uri="{FF2B5EF4-FFF2-40B4-BE49-F238E27FC236}">
                <a16:creationId xmlns:a16="http://schemas.microsoft.com/office/drawing/2014/main" id="{0027E95B-F1DC-03C5-7737-83A164B05C05}"/>
              </a:ext>
            </a:extLst>
          </p:cNvPr>
          <p:cNvSpPr txBox="1"/>
          <p:nvPr/>
        </p:nvSpPr>
        <p:spPr>
          <a:xfrm>
            <a:off x="9502316" y="3620570"/>
            <a:ext cx="1282844" cy="646331"/>
          </a:xfrm>
          <a:prstGeom prst="rect">
            <a:avLst/>
          </a:prstGeom>
          <a:noFill/>
        </p:spPr>
        <p:txBody>
          <a:bodyPr wrap="square" rtlCol="0">
            <a:spAutoFit/>
          </a:bodyPr>
          <a:lstStyle/>
          <a:p>
            <a:pPr algn="ctr"/>
            <a:r>
              <a:rPr lang="en-CA" b="1">
                <a:latin typeface="Century Gothic" panose="020B0502020202020204" pitchFamily="34" charset="0"/>
              </a:rPr>
              <a:t>July-Aug. 2026</a:t>
            </a:r>
          </a:p>
        </p:txBody>
      </p:sp>
      <p:cxnSp>
        <p:nvCxnSpPr>
          <p:cNvPr id="26" name="Straight Arrow Connector 25">
            <a:extLst>
              <a:ext uri="{FF2B5EF4-FFF2-40B4-BE49-F238E27FC236}">
                <a16:creationId xmlns:a16="http://schemas.microsoft.com/office/drawing/2014/main" id="{E1941EA1-8921-6154-61E3-3F29BD6F384C}"/>
              </a:ext>
            </a:extLst>
          </p:cNvPr>
          <p:cNvCxnSpPr/>
          <p:nvPr/>
        </p:nvCxnSpPr>
        <p:spPr>
          <a:xfrm>
            <a:off x="1800225" y="3409950"/>
            <a:ext cx="1666875" cy="0"/>
          </a:xfrm>
          <a:prstGeom prst="straightConnector1">
            <a:avLst/>
          </a:prstGeom>
          <a:ln w="38100">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27" name="Straight Arrow Connector 26">
            <a:extLst>
              <a:ext uri="{FF2B5EF4-FFF2-40B4-BE49-F238E27FC236}">
                <a16:creationId xmlns:a16="http://schemas.microsoft.com/office/drawing/2014/main" id="{ED9E1253-556C-4A5F-DDCC-D4ACDEEF9676}"/>
              </a:ext>
            </a:extLst>
          </p:cNvPr>
          <p:cNvCxnSpPr>
            <a:cxnSpLocks/>
          </p:cNvCxnSpPr>
          <p:nvPr/>
        </p:nvCxnSpPr>
        <p:spPr>
          <a:xfrm>
            <a:off x="1800225" y="3917752"/>
            <a:ext cx="6424612" cy="0"/>
          </a:xfrm>
          <a:prstGeom prst="straightConnector1">
            <a:avLst/>
          </a:prstGeom>
          <a:ln w="381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id="{6E74A7F1-49EE-7CC8-B42C-546D0C71FB45}"/>
              </a:ext>
            </a:extLst>
          </p:cNvPr>
          <p:cNvCxnSpPr>
            <a:cxnSpLocks/>
          </p:cNvCxnSpPr>
          <p:nvPr/>
        </p:nvCxnSpPr>
        <p:spPr>
          <a:xfrm>
            <a:off x="6096000" y="3409950"/>
            <a:ext cx="928688" cy="0"/>
          </a:xfrm>
          <a:prstGeom prst="straightConnector1">
            <a:avLst/>
          </a:prstGeom>
          <a:ln w="38100">
            <a:solidFill>
              <a:schemeClr val="accent4"/>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29" name="TextBox 28">
            <a:extLst>
              <a:ext uri="{FF2B5EF4-FFF2-40B4-BE49-F238E27FC236}">
                <a16:creationId xmlns:a16="http://schemas.microsoft.com/office/drawing/2014/main" id="{8E9C41D8-62DF-2BFB-873E-F0BF2F52223B}"/>
              </a:ext>
            </a:extLst>
          </p:cNvPr>
          <p:cNvSpPr txBox="1"/>
          <p:nvPr/>
        </p:nvSpPr>
        <p:spPr>
          <a:xfrm>
            <a:off x="1514433" y="2669441"/>
            <a:ext cx="2372211" cy="646331"/>
          </a:xfrm>
          <a:prstGeom prst="rect">
            <a:avLst/>
          </a:prstGeom>
          <a:noFill/>
        </p:spPr>
        <p:txBody>
          <a:bodyPr wrap="square" rtlCol="0">
            <a:spAutoFit/>
          </a:bodyPr>
          <a:lstStyle/>
          <a:p>
            <a:pPr algn="ctr"/>
            <a:r>
              <a:rPr lang="en-CA" b="1">
                <a:solidFill>
                  <a:srgbClr val="4EA72E"/>
                </a:solidFill>
                <a:latin typeface="Century Gothic" panose="020B0502020202020204" pitchFamily="34" charset="0"/>
              </a:rPr>
              <a:t>Submissions of info</a:t>
            </a:r>
          </a:p>
          <a:p>
            <a:pPr algn="ctr"/>
            <a:r>
              <a:rPr lang="en-CA" b="1">
                <a:solidFill>
                  <a:srgbClr val="4EA72E"/>
                </a:solidFill>
                <a:latin typeface="Century Gothic" panose="020B0502020202020204" pitchFamily="34" charset="0"/>
              </a:rPr>
              <a:t>May-Aug. 2025</a:t>
            </a:r>
          </a:p>
        </p:txBody>
      </p:sp>
      <p:sp>
        <p:nvSpPr>
          <p:cNvPr id="30" name="TextBox 29">
            <a:extLst>
              <a:ext uri="{FF2B5EF4-FFF2-40B4-BE49-F238E27FC236}">
                <a16:creationId xmlns:a16="http://schemas.microsoft.com/office/drawing/2014/main" id="{8E203819-758B-C2DC-36F1-352FD6565D7B}"/>
              </a:ext>
            </a:extLst>
          </p:cNvPr>
          <p:cNvSpPr txBox="1"/>
          <p:nvPr/>
        </p:nvSpPr>
        <p:spPr>
          <a:xfrm>
            <a:off x="5668779" y="2705397"/>
            <a:ext cx="1830204" cy="646331"/>
          </a:xfrm>
          <a:prstGeom prst="rect">
            <a:avLst/>
          </a:prstGeom>
          <a:noFill/>
        </p:spPr>
        <p:txBody>
          <a:bodyPr wrap="square" rtlCol="0">
            <a:spAutoFit/>
          </a:bodyPr>
          <a:lstStyle/>
          <a:p>
            <a:pPr algn="ctr"/>
            <a:r>
              <a:rPr lang="en-CA" b="1">
                <a:solidFill>
                  <a:schemeClr val="accent4"/>
                </a:solidFill>
                <a:latin typeface="Century Gothic" panose="020B0502020202020204" pitchFamily="34" charset="0"/>
              </a:rPr>
              <a:t>Online forum</a:t>
            </a:r>
          </a:p>
          <a:p>
            <a:pPr algn="ctr"/>
            <a:r>
              <a:rPr lang="en-CA" b="1">
                <a:solidFill>
                  <a:schemeClr val="accent4"/>
                </a:solidFill>
                <a:latin typeface="Century Gothic" panose="020B0502020202020204" pitchFamily="34" charset="0"/>
              </a:rPr>
              <a:t>Feb.-Mar. 2026</a:t>
            </a:r>
          </a:p>
        </p:txBody>
      </p:sp>
      <p:sp>
        <p:nvSpPr>
          <p:cNvPr id="31" name="TextBox 30">
            <a:extLst>
              <a:ext uri="{FF2B5EF4-FFF2-40B4-BE49-F238E27FC236}">
                <a16:creationId xmlns:a16="http://schemas.microsoft.com/office/drawing/2014/main" id="{60A0A2E5-F522-56A5-47B8-4D99AC7CD2B0}"/>
              </a:ext>
            </a:extLst>
          </p:cNvPr>
          <p:cNvSpPr txBox="1"/>
          <p:nvPr/>
        </p:nvSpPr>
        <p:spPr>
          <a:xfrm>
            <a:off x="2699146" y="3934064"/>
            <a:ext cx="4793457" cy="2031325"/>
          </a:xfrm>
          <a:prstGeom prst="rect">
            <a:avLst/>
          </a:prstGeom>
          <a:noFill/>
        </p:spPr>
        <p:txBody>
          <a:bodyPr wrap="square" rtlCol="0">
            <a:spAutoFit/>
          </a:bodyPr>
          <a:lstStyle/>
          <a:p>
            <a:r>
              <a:rPr lang="en-CA" b="1">
                <a:solidFill>
                  <a:schemeClr val="accent2"/>
                </a:solidFill>
                <a:latin typeface="Century Gothic" panose="020B0502020202020204" pitchFamily="34" charset="0"/>
              </a:rPr>
              <a:t>Commissioning of independent scientific study</a:t>
            </a:r>
          </a:p>
          <a:p>
            <a:r>
              <a:rPr lang="en-CA" b="1">
                <a:solidFill>
                  <a:schemeClr val="accent2"/>
                </a:solidFill>
                <a:latin typeface="Century Gothic" panose="020B0502020202020204" pitchFamily="34" charset="0"/>
              </a:rPr>
              <a:t>May 2025-2026</a:t>
            </a:r>
          </a:p>
          <a:p>
            <a:pPr marL="285750" indent="-285750">
              <a:buFont typeface="Arial" panose="020B0604020202020204" pitchFamily="34" charset="0"/>
              <a:buChar char="•"/>
            </a:pPr>
            <a:r>
              <a:rPr lang="en-CA">
                <a:solidFill>
                  <a:schemeClr val="accent2"/>
                </a:solidFill>
                <a:latin typeface="Century Gothic" panose="020B0502020202020204" pitchFamily="34" charset="0"/>
              </a:rPr>
              <a:t>Expression of interest: May-June 2025</a:t>
            </a:r>
          </a:p>
          <a:p>
            <a:pPr marL="285750" indent="-285750">
              <a:buFont typeface="Arial" panose="020B0604020202020204" pitchFamily="34" charset="0"/>
              <a:buChar char="•"/>
            </a:pPr>
            <a:r>
              <a:rPr lang="en-CA">
                <a:solidFill>
                  <a:schemeClr val="accent2"/>
                </a:solidFill>
                <a:latin typeface="Century Gothic" panose="020B0502020202020204" pitchFamily="34" charset="0"/>
              </a:rPr>
              <a:t>First draft: Aug 2025-Mar 2026</a:t>
            </a:r>
          </a:p>
          <a:p>
            <a:pPr marL="285750" indent="-285750">
              <a:buFont typeface="Arial" panose="020B0604020202020204" pitchFamily="34" charset="0"/>
              <a:buChar char="•"/>
            </a:pPr>
            <a:r>
              <a:rPr lang="en-CA">
                <a:solidFill>
                  <a:schemeClr val="accent2"/>
                </a:solidFill>
                <a:latin typeface="Century Gothic" panose="020B0502020202020204" pitchFamily="34" charset="0"/>
              </a:rPr>
              <a:t>Peer review: Mar-Apr 2026</a:t>
            </a:r>
          </a:p>
          <a:p>
            <a:pPr marL="285750" indent="-285750">
              <a:buFont typeface="Arial" panose="020B0604020202020204" pitchFamily="34" charset="0"/>
              <a:buChar char="•"/>
            </a:pPr>
            <a:r>
              <a:rPr lang="en-CA">
                <a:solidFill>
                  <a:schemeClr val="accent2"/>
                </a:solidFill>
                <a:latin typeface="Century Gothic" panose="020B0502020202020204" pitchFamily="34" charset="0"/>
              </a:rPr>
              <a:t>Finalization: Apr-May 2026</a:t>
            </a:r>
          </a:p>
        </p:txBody>
      </p:sp>
      <p:cxnSp>
        <p:nvCxnSpPr>
          <p:cNvPr id="32" name="Straight Arrow Connector 31">
            <a:extLst>
              <a:ext uri="{FF2B5EF4-FFF2-40B4-BE49-F238E27FC236}">
                <a16:creationId xmlns:a16="http://schemas.microsoft.com/office/drawing/2014/main" id="{9947495F-838E-3BD0-3F2C-0D136D972662}"/>
              </a:ext>
            </a:extLst>
          </p:cNvPr>
          <p:cNvCxnSpPr>
            <a:cxnSpLocks/>
          </p:cNvCxnSpPr>
          <p:nvPr/>
        </p:nvCxnSpPr>
        <p:spPr>
          <a:xfrm>
            <a:off x="3486150" y="2317789"/>
            <a:ext cx="4305300" cy="0"/>
          </a:xfrm>
          <a:prstGeom prst="straightConnector1">
            <a:avLst/>
          </a:prstGeom>
          <a:ln w="38100">
            <a:solidFill>
              <a:schemeClr val="accent5"/>
            </a:solidFill>
            <a:headEnd type="triangle"/>
            <a:tailEnd type="triangle"/>
          </a:ln>
        </p:spPr>
        <p:style>
          <a:lnRef idx="1">
            <a:schemeClr val="accent6"/>
          </a:lnRef>
          <a:fillRef idx="0">
            <a:schemeClr val="accent6"/>
          </a:fillRef>
          <a:effectRef idx="0">
            <a:schemeClr val="accent6"/>
          </a:effectRef>
          <a:fontRef idx="minor">
            <a:schemeClr val="tx1"/>
          </a:fontRef>
        </p:style>
      </p:cxnSp>
      <p:sp>
        <p:nvSpPr>
          <p:cNvPr id="33" name="TextBox 32">
            <a:extLst>
              <a:ext uri="{FF2B5EF4-FFF2-40B4-BE49-F238E27FC236}">
                <a16:creationId xmlns:a16="http://schemas.microsoft.com/office/drawing/2014/main" id="{DC10A5C4-2DAA-3A9E-0965-27DF67CA8A87}"/>
              </a:ext>
            </a:extLst>
          </p:cNvPr>
          <p:cNvSpPr txBox="1"/>
          <p:nvPr/>
        </p:nvSpPr>
        <p:spPr>
          <a:xfrm>
            <a:off x="3675980" y="782239"/>
            <a:ext cx="4201194" cy="1477328"/>
          </a:xfrm>
          <a:prstGeom prst="rect">
            <a:avLst/>
          </a:prstGeom>
          <a:noFill/>
        </p:spPr>
        <p:txBody>
          <a:bodyPr wrap="square" rtlCol="0">
            <a:spAutoFit/>
          </a:bodyPr>
          <a:lstStyle/>
          <a:p>
            <a:r>
              <a:rPr lang="en-CA" b="1">
                <a:solidFill>
                  <a:schemeClr val="accent5"/>
                </a:solidFill>
                <a:latin typeface="Century Gothic" panose="020B0502020202020204" pitchFamily="34" charset="0"/>
              </a:rPr>
              <a:t>Thematic action plan</a:t>
            </a:r>
          </a:p>
          <a:p>
            <a:r>
              <a:rPr lang="en-CA" b="1">
                <a:solidFill>
                  <a:schemeClr val="accent5"/>
                </a:solidFill>
                <a:latin typeface="Century Gothic" panose="020B0502020202020204" pitchFamily="34" charset="0"/>
              </a:rPr>
              <a:t>Aug. 2025-Apr. 2026</a:t>
            </a:r>
          </a:p>
          <a:p>
            <a:pPr marL="285750" indent="-285750">
              <a:buFont typeface="Arial" panose="020B0604020202020204" pitchFamily="34" charset="0"/>
              <a:buChar char="•"/>
            </a:pPr>
            <a:r>
              <a:rPr lang="en-CA">
                <a:solidFill>
                  <a:schemeClr val="accent5"/>
                </a:solidFill>
                <a:latin typeface="Century Gothic" panose="020B0502020202020204" pitchFamily="34" charset="0"/>
              </a:rPr>
              <a:t>First draft: Aug-Dec 2025</a:t>
            </a:r>
          </a:p>
          <a:p>
            <a:pPr marL="285750" indent="-285750">
              <a:buFont typeface="Arial" panose="020B0604020202020204" pitchFamily="34" charset="0"/>
              <a:buChar char="•"/>
            </a:pPr>
            <a:r>
              <a:rPr lang="en-CA">
                <a:solidFill>
                  <a:schemeClr val="accent5"/>
                </a:solidFill>
                <a:latin typeface="Century Gothic" panose="020B0502020202020204" pitchFamily="34" charset="0"/>
              </a:rPr>
              <a:t>Peer review: Dec 2025-Jan 2026</a:t>
            </a:r>
          </a:p>
          <a:p>
            <a:pPr marL="285750" indent="-285750">
              <a:buFont typeface="Arial" panose="020B0604020202020204" pitchFamily="34" charset="0"/>
              <a:buChar char="•"/>
            </a:pPr>
            <a:r>
              <a:rPr lang="en-CA">
                <a:solidFill>
                  <a:schemeClr val="accent5"/>
                </a:solidFill>
                <a:latin typeface="Century Gothic" panose="020B0502020202020204" pitchFamily="34" charset="0"/>
              </a:rPr>
              <a:t>Finalization: Jan-Apr 2026</a:t>
            </a:r>
          </a:p>
        </p:txBody>
      </p:sp>
      <p:cxnSp>
        <p:nvCxnSpPr>
          <p:cNvPr id="34" name="Straight Arrow Connector 33">
            <a:extLst>
              <a:ext uri="{FF2B5EF4-FFF2-40B4-BE49-F238E27FC236}">
                <a16:creationId xmlns:a16="http://schemas.microsoft.com/office/drawing/2014/main" id="{DC6E9C89-8171-70FE-4D82-5A40A61BB300}"/>
              </a:ext>
            </a:extLst>
          </p:cNvPr>
          <p:cNvCxnSpPr/>
          <p:nvPr/>
        </p:nvCxnSpPr>
        <p:spPr>
          <a:xfrm>
            <a:off x="5048250" y="3058597"/>
            <a:ext cx="0" cy="37040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BA8321E2-C11C-7E1B-7AA1-8F9A7B7ABAB3}"/>
              </a:ext>
            </a:extLst>
          </p:cNvPr>
          <p:cNvSpPr txBox="1"/>
          <p:nvPr/>
        </p:nvSpPr>
        <p:spPr>
          <a:xfrm>
            <a:off x="4120267" y="2427655"/>
            <a:ext cx="1830201" cy="646331"/>
          </a:xfrm>
          <a:prstGeom prst="rect">
            <a:avLst/>
          </a:prstGeom>
          <a:noFill/>
        </p:spPr>
        <p:txBody>
          <a:bodyPr wrap="square" rtlCol="0">
            <a:spAutoFit/>
          </a:bodyPr>
          <a:lstStyle/>
          <a:p>
            <a:r>
              <a:rPr lang="en-CA" b="1" err="1">
                <a:solidFill>
                  <a:srgbClr val="F2B800"/>
                </a:solidFill>
                <a:latin typeface="Century Gothic" panose="020B0502020202020204" pitchFamily="34" charset="0"/>
              </a:rPr>
              <a:t>Vilm</a:t>
            </a:r>
            <a:r>
              <a:rPr lang="en-CA" b="1">
                <a:solidFill>
                  <a:srgbClr val="F2B800"/>
                </a:solidFill>
                <a:latin typeface="Century Gothic" panose="020B0502020202020204" pitchFamily="34" charset="0"/>
              </a:rPr>
              <a:t> workshop</a:t>
            </a:r>
          </a:p>
          <a:p>
            <a:pPr algn="ctr"/>
            <a:r>
              <a:rPr lang="en-CA" b="1">
                <a:solidFill>
                  <a:srgbClr val="F2B800"/>
                </a:solidFill>
                <a:latin typeface="Century Gothic" panose="020B0502020202020204" pitchFamily="34" charset="0"/>
              </a:rPr>
              <a:t>Nov. 2025</a:t>
            </a:r>
          </a:p>
        </p:txBody>
      </p:sp>
      <p:sp>
        <p:nvSpPr>
          <p:cNvPr id="36" name="TextBox 35">
            <a:extLst>
              <a:ext uri="{FF2B5EF4-FFF2-40B4-BE49-F238E27FC236}">
                <a16:creationId xmlns:a16="http://schemas.microsoft.com/office/drawing/2014/main" id="{EB2BEA47-F161-5F7D-4F7A-5C83DB9184C6}"/>
              </a:ext>
            </a:extLst>
          </p:cNvPr>
          <p:cNvSpPr txBox="1"/>
          <p:nvPr/>
        </p:nvSpPr>
        <p:spPr>
          <a:xfrm>
            <a:off x="8093476" y="4297678"/>
            <a:ext cx="3860842" cy="1908215"/>
          </a:xfrm>
          <a:prstGeom prst="rect">
            <a:avLst/>
          </a:prstGeom>
          <a:noFill/>
        </p:spPr>
        <p:txBody>
          <a:bodyPr wrap="square" rtlCol="0">
            <a:spAutoFit/>
          </a:bodyPr>
          <a:lstStyle/>
          <a:p>
            <a:r>
              <a:rPr lang="en-CA" b="1" u="sng">
                <a:solidFill>
                  <a:srgbClr val="E13303"/>
                </a:solidFill>
                <a:latin typeface="Century Gothic" panose="020B0502020202020204" pitchFamily="34" charset="0"/>
              </a:rPr>
              <a:t>SBSTTA</a:t>
            </a:r>
            <a:r>
              <a:rPr lang="en-CA" b="1">
                <a:solidFill>
                  <a:srgbClr val="E13303"/>
                </a:solidFill>
                <a:latin typeface="Century Gothic" panose="020B0502020202020204" pitchFamily="34" charset="0"/>
              </a:rPr>
              <a:t>:</a:t>
            </a:r>
          </a:p>
          <a:p>
            <a:pPr marL="285750" indent="-285750">
              <a:buFont typeface="Arial" panose="020B0604020202020204" pitchFamily="34" charset="0"/>
              <a:buChar char="•"/>
            </a:pPr>
            <a:r>
              <a:rPr lang="en-CA" b="1">
                <a:solidFill>
                  <a:srgbClr val="E13303"/>
                </a:solidFill>
                <a:latin typeface="Century Gothic" panose="020B0502020202020204" pitchFamily="34" charset="0"/>
              </a:rPr>
              <a:t>Outcomes of AHTEG</a:t>
            </a:r>
          </a:p>
          <a:p>
            <a:pPr marL="285750" indent="-285750">
              <a:buFont typeface="Arial" panose="020B0604020202020204" pitchFamily="34" charset="0"/>
              <a:buChar char="•"/>
            </a:pPr>
            <a:r>
              <a:rPr lang="en-CA" b="1">
                <a:solidFill>
                  <a:srgbClr val="E13303"/>
                </a:solidFill>
                <a:latin typeface="Century Gothic" panose="020B0502020202020204" pitchFamily="34" charset="0"/>
              </a:rPr>
              <a:t>Thematic action plan</a:t>
            </a:r>
          </a:p>
          <a:p>
            <a:endParaRPr lang="en-CA" sz="1000" b="1">
              <a:solidFill>
                <a:srgbClr val="E13303"/>
              </a:solidFill>
              <a:latin typeface="Century Gothic" panose="020B0502020202020204" pitchFamily="34" charset="0"/>
            </a:endParaRPr>
          </a:p>
          <a:p>
            <a:r>
              <a:rPr lang="en-CA" b="1" u="sng">
                <a:solidFill>
                  <a:srgbClr val="E13303"/>
                </a:solidFill>
                <a:latin typeface="Century Gothic" panose="020B0502020202020204" pitchFamily="34" charset="0"/>
              </a:rPr>
              <a:t>SBI</a:t>
            </a:r>
            <a:r>
              <a:rPr lang="en-CA" b="1">
                <a:solidFill>
                  <a:srgbClr val="E13303"/>
                </a:solidFill>
                <a:latin typeface="Century Gothic" panose="020B0502020202020204" pitchFamily="34" charset="0"/>
              </a:rPr>
              <a:t>:</a:t>
            </a:r>
          </a:p>
          <a:p>
            <a:pPr marL="285750" indent="-285750">
              <a:buFont typeface="Arial" panose="020B0604020202020204" pitchFamily="34" charset="0"/>
              <a:buChar char="•"/>
            </a:pPr>
            <a:r>
              <a:rPr lang="en-CA" b="1">
                <a:solidFill>
                  <a:srgbClr val="E13303"/>
                </a:solidFill>
                <a:latin typeface="Century Gothic" panose="020B0502020202020204" pitchFamily="34" charset="0"/>
              </a:rPr>
              <a:t>Implementation elements of the thematic action plan</a:t>
            </a:r>
          </a:p>
        </p:txBody>
      </p:sp>
    </p:spTree>
    <p:extLst>
      <p:ext uri="{BB962C8B-B14F-4D97-AF65-F5344CB8AC3E}">
        <p14:creationId xmlns:p14="http://schemas.microsoft.com/office/powerpoint/2010/main" val="3675749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A007-3EB3-7E94-30B8-3ABA787E69E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E219D30-C9BE-3B5F-CE26-D395F087148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3E85C7E4-3CB1-D5B8-21F4-A9AA1B43EF12}"/>
              </a:ext>
            </a:extLst>
          </p:cNvPr>
          <p:cNvSpPr txBox="1">
            <a:spLocks/>
          </p:cNvSpPr>
          <p:nvPr/>
        </p:nvSpPr>
        <p:spPr>
          <a:xfrm>
            <a:off x="0" y="110007"/>
            <a:ext cx="13354050" cy="595487"/>
          </a:xfrm>
          <a:prstGeom prst="rect">
            <a:avLst/>
          </a:prstGeom>
        </p:spPr>
        <p:txBody>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a:solidFill>
                  <a:schemeClr val="bg1"/>
                </a:solidFill>
                <a:latin typeface="Century Gothic" panose="020B0502020202020204" pitchFamily="34" charset="0"/>
              </a:rPr>
              <a:t>Thematic action plan (</a:t>
            </a:r>
            <a:r>
              <a:rPr lang="en-US" sz="3200">
                <a:solidFill>
                  <a:schemeClr val="accent4">
                    <a:lumMod val="60000"/>
                    <a:lumOff val="40000"/>
                  </a:schemeClr>
                </a:solidFill>
                <a:latin typeface="Century Gothic" panose="020B0502020202020204" pitchFamily="34" charset="0"/>
                <a:hlinkClick r:id="rId3">
                  <a:extLst>
                    <a:ext uri="{A12FA001-AC4F-418D-AE19-62706E023703}">
                      <ahyp:hlinkClr xmlns:ahyp="http://schemas.microsoft.com/office/drawing/2018/hyperlinkcolor" val="tx"/>
                    </a:ext>
                  </a:extLst>
                </a:hlinkClick>
              </a:rPr>
              <a:t>SBSTTA 4/Add.1 </a:t>
            </a:r>
            <a:r>
              <a:rPr lang="en-US" sz="3200">
                <a:solidFill>
                  <a:schemeClr val="bg1"/>
                </a:solidFill>
                <a:latin typeface="Century Gothic" panose="020B0502020202020204" pitchFamily="34" charset="0"/>
              </a:rPr>
              <a:t>+ SBI 8/Add.1)</a:t>
            </a:r>
            <a:endParaRPr lang="en-CA" sz="3200">
              <a:solidFill>
                <a:schemeClr val="bg1"/>
              </a:solidFill>
              <a:latin typeface="Century Gothic" panose="020B0502020202020204" pitchFamily="34" charset="0"/>
            </a:endParaRPr>
          </a:p>
        </p:txBody>
      </p:sp>
      <p:sp>
        <p:nvSpPr>
          <p:cNvPr id="10" name="TextBox 9">
            <a:extLst>
              <a:ext uri="{FF2B5EF4-FFF2-40B4-BE49-F238E27FC236}">
                <a16:creationId xmlns:a16="http://schemas.microsoft.com/office/drawing/2014/main" id="{655F8086-C2A9-8868-91B7-1AE3F62094D4}"/>
              </a:ext>
            </a:extLst>
          </p:cNvPr>
          <p:cNvSpPr txBox="1"/>
          <p:nvPr/>
        </p:nvSpPr>
        <p:spPr>
          <a:xfrm>
            <a:off x="141810" y="812899"/>
            <a:ext cx="11906250" cy="498598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Support capacity-building, technology transfer and knowledge-sharing for implementation of Convention + KMGBF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Institute of Genetics and Cytology of the National Academy of Sciences of Belarus + EU funding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700">
                <a:solidFill>
                  <a:prstClr val="black"/>
                </a:solidFill>
                <a:latin typeface="Century Gothic" panose="020B0502020202020204" pitchFamily="34" charset="0"/>
              </a:rPr>
              <a:t>Based on: </a:t>
            </a:r>
            <a:r>
              <a:rPr lang="en-US" sz="1700">
                <a:solidFill>
                  <a:prstClr val="black"/>
                </a:solidFill>
                <a:latin typeface="Century Gothic" panose="020B0502020202020204" pitchFamily="34" charset="0"/>
              </a:rPr>
              <a:t>29 submissions from 19 Parties, 1 UN agency and 9 organizations</a:t>
            </a:r>
            <a:endParaRPr kumimoji="0" lang="en-CA" sz="1700" b="0" i="0" u="none" strike="noStrike" kern="1200" cap="none" spc="0" normalizeH="0" baseline="0" noProof="0">
              <a:ln>
                <a:noFill/>
              </a:ln>
              <a:solidFill>
                <a:prstClr val="black"/>
              </a:solidFill>
              <a:effectLst/>
              <a:uLnTx/>
              <a:uFillTx/>
              <a:latin typeface="Century Gothic" panose="020B0502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Peer review (notification 2025-149) – 36 submissions (17 Parties, 1 non-Party, 18 Organizations)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1050" b="0" i="0" u="none" strike="noStrike" kern="1200" cap="none" spc="0" normalizeH="0" baseline="0" noProof="0">
              <a:ln>
                <a:noFill/>
              </a:ln>
              <a:solidFill>
                <a:prstClr val="black"/>
              </a:solidFill>
              <a:effectLst/>
              <a:uLnTx/>
              <a:uFillTx/>
              <a:latin typeface="Century Gothic" panose="020B0502020202020204" pitchFamily="34" charset="0"/>
            </a:endParaRP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Introduction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Structure</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Linkage to the Convention and the KMGBF</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Use of the thematic action plan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Guiding principles</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Means of implementation</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Role of the Secretariat and the Scientific and Technical Support Centres</a:t>
            </a:r>
          </a:p>
          <a:p>
            <a:pPr marL="400050" marR="0" lvl="0" indent="-400050" algn="l" defTabSz="914400" rtl="0" eaLnBrk="1" fontAlgn="auto" latinLnBrk="0" hangingPunct="1">
              <a:lnSpc>
                <a:spcPct val="100000"/>
              </a:lnSpc>
              <a:spcBef>
                <a:spcPts val="0"/>
              </a:spcBef>
              <a:spcAft>
                <a:spcPts val="0"/>
              </a:spcAft>
              <a:buClrTx/>
              <a:buSzTx/>
              <a:buFont typeface="+mj-lt"/>
              <a:buAutoNum type="romanUcPeriod"/>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Monitoring and reporting on the progress in the implementation of the thematic action 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050" b="0" i="0" u="none" strike="noStrike" kern="1200" cap="none" spc="0" normalizeH="0" baseline="0" noProof="0">
              <a:ln>
                <a:noFill/>
              </a:ln>
              <a:solidFill>
                <a:prstClr val="black"/>
              </a:solidFill>
              <a:effectLst/>
              <a:uLnTx/>
              <a:uFillTx/>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700" b="0" i="0" u="none" strike="noStrike" kern="1200" cap="none" spc="0" normalizeH="0" baseline="0" noProof="0">
                <a:ln>
                  <a:noFill/>
                </a:ln>
                <a:solidFill>
                  <a:prstClr val="black"/>
                </a:solidFill>
                <a:effectLst/>
                <a:uLnTx/>
                <a:uFillTx/>
                <a:latin typeface="Century Gothic" panose="020B0502020202020204" pitchFamily="34" charset="0"/>
              </a:rPr>
              <a:t>Outcome area 1: </a:t>
            </a:r>
            <a:r>
              <a:rPr kumimoji="0" lang="en-US" sz="1700" b="0" i="0" u="none" strike="noStrike" kern="1200" cap="none" spc="0" normalizeH="0" baseline="0" noProof="0">
                <a:ln>
                  <a:noFill/>
                </a:ln>
                <a:solidFill>
                  <a:prstClr val="black"/>
                </a:solidFill>
                <a:effectLst/>
                <a:uLnTx/>
                <a:uFillTx/>
                <a:latin typeface="Century Gothic" panose="020B0502020202020204" pitchFamily="34" charset="0"/>
              </a:rPr>
              <a:t> Strengthened capacity for research and development and assessment of synthetic biology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Century Gothic" panose="020B0502020202020204" pitchFamily="34" charset="0"/>
              </a:rPr>
              <a:t>Outcome area 2:  Improved access to and transfer of technology relevant to synthetic biology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prstClr val="black"/>
                </a:solidFill>
                <a:effectLst/>
                <a:uLnTx/>
                <a:uFillTx/>
                <a:latin typeface="Century Gothic" panose="020B0502020202020204" pitchFamily="34" charset="0"/>
              </a:rPr>
              <a:t>Outcome area 3: Enhanced knowledge-sharing on synthetic biology, including its development, assessment, governance and regulation</a:t>
            </a:r>
          </a:p>
        </p:txBody>
      </p:sp>
      <p:sp>
        <p:nvSpPr>
          <p:cNvPr id="13" name="Rectangle 12">
            <a:extLst>
              <a:ext uri="{FF2B5EF4-FFF2-40B4-BE49-F238E27FC236}">
                <a16:creationId xmlns:a16="http://schemas.microsoft.com/office/drawing/2014/main" id="{76F4E8A2-5341-2129-077A-4EC7B5B75B43}"/>
              </a:ext>
            </a:extLst>
          </p:cNvPr>
          <p:cNvSpPr/>
          <p:nvPr/>
        </p:nvSpPr>
        <p:spPr>
          <a:xfrm>
            <a:off x="6677025" y="2815539"/>
            <a:ext cx="5275784" cy="803961"/>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r>
              <a:rPr lang="en-CA" sz="1700" b="1">
                <a:solidFill>
                  <a:schemeClr val="accent5"/>
                </a:solidFill>
                <a:latin typeface="Century Gothic" panose="020B0502020202020204" pitchFamily="34" charset="0"/>
              </a:rPr>
              <a:t>For both R&amp;D + assessment</a:t>
            </a:r>
          </a:p>
          <a:p>
            <a:pPr marL="342900" indent="-342900">
              <a:buFont typeface="Wingdings" panose="05000000000000000000" pitchFamily="2" charset="2"/>
              <a:buChar char="Ø"/>
            </a:pPr>
            <a:r>
              <a:rPr lang="en-CA" sz="1700" b="1">
                <a:solidFill>
                  <a:schemeClr val="accent5"/>
                </a:solidFill>
                <a:latin typeface="Century Gothic" panose="020B0502020202020204" pitchFamily="34" charset="0"/>
              </a:rPr>
              <a:t>Indicators removed between versions</a:t>
            </a:r>
          </a:p>
        </p:txBody>
      </p:sp>
    </p:spTree>
    <p:extLst>
      <p:ext uri="{BB962C8B-B14F-4D97-AF65-F5344CB8AC3E}">
        <p14:creationId xmlns:p14="http://schemas.microsoft.com/office/powerpoint/2010/main" val="3278451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26E8-F05C-CB37-D724-BEC8C300185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701E28D-FAB6-A757-2587-2309F04D32E2}"/>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entury Gothic" panose="020B0502020202020204" pitchFamily="34" charset="0"/>
            </a:endParaRPr>
          </a:p>
        </p:txBody>
      </p:sp>
      <p:sp>
        <p:nvSpPr>
          <p:cNvPr id="7" name="Title 1">
            <a:extLst>
              <a:ext uri="{FF2B5EF4-FFF2-40B4-BE49-F238E27FC236}">
                <a16:creationId xmlns:a16="http://schemas.microsoft.com/office/drawing/2014/main" id="{42DEBF8E-778C-CC11-A0AD-6BF4A4E2C20E}"/>
              </a:ext>
            </a:extLst>
          </p:cNvPr>
          <p:cNvSpPr txBox="1">
            <a:spLocks/>
          </p:cNvSpPr>
          <p:nvPr/>
        </p:nvSpPr>
        <p:spPr>
          <a:xfrm>
            <a:off x="178288" y="1328"/>
            <a:ext cx="1184226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Item 5: Outcomes of the AHTEG on synthetic biology</a:t>
            </a:r>
          </a:p>
        </p:txBody>
      </p:sp>
      <p:sp>
        <p:nvSpPr>
          <p:cNvPr id="8" name="Content Placeholder 5">
            <a:extLst>
              <a:ext uri="{FF2B5EF4-FFF2-40B4-BE49-F238E27FC236}">
                <a16:creationId xmlns:a16="http://schemas.microsoft.com/office/drawing/2014/main" id="{F955A386-88B1-4624-4253-9243C8F88F18}"/>
              </a:ext>
            </a:extLst>
          </p:cNvPr>
          <p:cNvSpPr txBox="1">
            <a:spLocks/>
          </p:cNvSpPr>
          <p:nvPr/>
        </p:nvSpPr>
        <p:spPr>
          <a:xfrm>
            <a:off x="250159" y="835206"/>
            <a:ext cx="7217441" cy="518758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Century Gothic" panose="020B0502020202020204" pitchFamily="34" charset="0"/>
              </a:rPr>
              <a:t>Meeting of the AHTEG was held from 19 to 22 May 2026</a:t>
            </a:r>
          </a:p>
          <a:p>
            <a:r>
              <a:rPr lang="en-US" sz="2000">
                <a:latin typeface="Century Gothic" panose="020B0502020202020204" pitchFamily="34" charset="0"/>
              </a:rPr>
              <a:t>Funding from EU</a:t>
            </a:r>
          </a:p>
          <a:p>
            <a:r>
              <a:rPr lang="en-US" sz="2000">
                <a:latin typeface="Century Gothic" panose="020B0502020202020204" pitchFamily="34" charset="0"/>
              </a:rPr>
              <a:t>28 experts + SBSTTA chair and staff from UNEP attended</a:t>
            </a:r>
          </a:p>
          <a:p>
            <a:r>
              <a:rPr lang="en-US" sz="2000">
                <a:latin typeface="Century Gothic" panose="020B0502020202020204" pitchFamily="34" charset="0"/>
              </a:rPr>
              <a:t>Conclusions relevant for SBSBTA in Annex IV to CBD/SBSTTA/28/4</a:t>
            </a:r>
          </a:p>
          <a:p>
            <a:endParaRPr lang="en-US" sz="2000">
              <a:latin typeface="Century Gothic" panose="020B0502020202020204" pitchFamily="34" charset="0"/>
            </a:endParaRPr>
          </a:p>
          <a:p>
            <a:r>
              <a:rPr lang="en-US" sz="2000">
                <a:latin typeface="Century Gothic" panose="020B0502020202020204" pitchFamily="34" charset="0"/>
              </a:rPr>
              <a:t>Capacity-building, technology transfer and knowledge-sharing in light of future developments</a:t>
            </a:r>
          </a:p>
          <a:p>
            <a:pPr lvl="1"/>
            <a:r>
              <a:rPr lang="en-US" sz="2000">
                <a:latin typeface="Century Gothic" panose="020B0502020202020204" pitchFamily="34" charset="0"/>
              </a:rPr>
              <a:t>Approach should be flexible + forward looking</a:t>
            </a:r>
          </a:p>
          <a:p>
            <a:pPr lvl="1"/>
            <a:r>
              <a:rPr lang="en-US" sz="2000">
                <a:latin typeface="Century Gothic" panose="020B0502020202020204" pitchFamily="34" charset="0"/>
              </a:rPr>
              <a:t>Parties would benefit from horizon scanning</a:t>
            </a:r>
          </a:p>
          <a:p>
            <a:endParaRPr lang="en-US" sz="2000">
              <a:latin typeface="Century Gothic" panose="020B0502020202020204" pitchFamily="34" charset="0"/>
            </a:endParaRPr>
          </a:p>
          <a:p>
            <a:r>
              <a:rPr lang="en-US" sz="2000">
                <a:latin typeface="Century Gothic" panose="020B0502020202020204" pitchFamily="34" charset="0"/>
              </a:rPr>
              <a:t>Review and synthesis of information gathered</a:t>
            </a:r>
          </a:p>
          <a:p>
            <a:pPr lvl="1"/>
            <a:r>
              <a:rPr lang="en-US" sz="2000">
                <a:latin typeface="Century Gothic" panose="020B0502020202020204" pitchFamily="34" charset="0"/>
              </a:rPr>
              <a:t>Suggestions for improving scientific studies</a:t>
            </a:r>
          </a:p>
          <a:p>
            <a:pPr lvl="1"/>
            <a:r>
              <a:rPr lang="en-US" sz="2000">
                <a:latin typeface="Century Gothic" panose="020B0502020202020204" pitchFamily="34" charset="0"/>
              </a:rPr>
              <a:t>Noted IUCN policy and BWC working group</a:t>
            </a:r>
          </a:p>
          <a:p>
            <a:endParaRPr lang="en-US" sz="2000">
              <a:latin typeface="Century Gothic" panose="020B0502020202020204" pitchFamily="34" charset="0"/>
            </a:endParaRPr>
          </a:p>
          <a:p>
            <a:endParaRPr lang="en-US" sz="2000">
              <a:latin typeface="Century Gothic" panose="020B0502020202020204" pitchFamily="34" charset="0"/>
            </a:endParaRPr>
          </a:p>
        </p:txBody>
      </p:sp>
      <p:pic>
        <p:nvPicPr>
          <p:cNvPr id="10" name="Picture 9">
            <a:extLst>
              <a:ext uri="{FF2B5EF4-FFF2-40B4-BE49-F238E27FC236}">
                <a16:creationId xmlns:a16="http://schemas.microsoft.com/office/drawing/2014/main" id="{18A6384F-F9F9-C859-3419-2F39B7F8E9E2}"/>
              </a:ext>
            </a:extLst>
          </p:cNvPr>
          <p:cNvPicPr>
            <a:picLocks noChangeAspect="1"/>
          </p:cNvPicPr>
          <p:nvPr/>
        </p:nvPicPr>
        <p:blipFill>
          <a:blip r:embed="rId2"/>
          <a:stretch>
            <a:fillRect/>
          </a:stretch>
        </p:blipFill>
        <p:spPr>
          <a:xfrm>
            <a:off x="7487715" y="1736729"/>
            <a:ext cx="4512720" cy="3384540"/>
          </a:xfrm>
          <a:prstGeom prst="rect">
            <a:avLst/>
          </a:prstGeom>
        </p:spPr>
      </p:pic>
    </p:spTree>
    <p:extLst>
      <p:ext uri="{BB962C8B-B14F-4D97-AF65-F5344CB8AC3E}">
        <p14:creationId xmlns:p14="http://schemas.microsoft.com/office/powerpoint/2010/main" val="12231313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D6AA-5FC0-B8F0-A652-6FC88652BC2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1F6EB36-934E-7A2B-9D49-489E92798681}"/>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38205717-17D9-CB3D-B11F-AC6BB77462D2}"/>
              </a:ext>
            </a:extLst>
          </p:cNvPr>
          <p:cNvSpPr txBox="1">
            <a:spLocks/>
          </p:cNvSpPr>
          <p:nvPr/>
        </p:nvSpPr>
        <p:spPr>
          <a:xfrm>
            <a:off x="178288" y="1328"/>
            <a:ext cx="1184226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Century Gothic" panose="020B0502020202020204" pitchFamily="34" charset="0"/>
                <a:ea typeface="Open Sans"/>
                <a:cs typeface="Open Sans"/>
              </a:rPr>
              <a:t>Item 5: Outcomes of the AHTEG on synthetic biology</a:t>
            </a:r>
          </a:p>
        </p:txBody>
      </p:sp>
      <p:sp>
        <p:nvSpPr>
          <p:cNvPr id="10" name="Content Placeholder 5">
            <a:extLst>
              <a:ext uri="{FF2B5EF4-FFF2-40B4-BE49-F238E27FC236}">
                <a16:creationId xmlns:a16="http://schemas.microsoft.com/office/drawing/2014/main" id="{C9DB72F3-6DCD-D0C3-D2AC-5180DDD338E3}"/>
              </a:ext>
            </a:extLst>
          </p:cNvPr>
          <p:cNvSpPr txBox="1">
            <a:spLocks/>
          </p:cNvSpPr>
          <p:nvPr/>
        </p:nvSpPr>
        <p:spPr>
          <a:xfrm>
            <a:off x="286033" y="860787"/>
            <a:ext cx="11486867" cy="518758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1800" u="sng">
                <a:latin typeface="Century Gothic" panose="020B0502020202020204" pitchFamily="34" charset="0"/>
              </a:rPr>
              <a:t>Current benefits of synthetic biology </a:t>
            </a:r>
            <a:r>
              <a:rPr lang="en-CA" sz="1800">
                <a:latin typeface="Century Gothic" panose="020B0502020202020204" pitchFamily="34" charset="0"/>
              </a:rPr>
              <a:t>(Annex I to CBD/SBSTTA/28/4)</a:t>
            </a:r>
          </a:p>
          <a:p>
            <a:pPr lvl="1"/>
            <a:r>
              <a:rPr lang="en-CA" sz="1800">
                <a:latin typeface="Century Gothic" panose="020B0502020202020204" pitchFamily="34" charset="0"/>
              </a:rPr>
              <a:t>Initial, illustrative list – Table with examples, target of the Framework and the benefit(s)</a:t>
            </a:r>
          </a:p>
          <a:p>
            <a:pPr lvl="1"/>
            <a:r>
              <a:rPr lang="en-CA" sz="1800">
                <a:latin typeface="Century Gothic" panose="020B0502020202020204" pitchFamily="34" charset="0"/>
              </a:rPr>
              <a:t>Differing perspectives on what could be considered to be a benefit; lack of mechanisms for quantifying</a:t>
            </a:r>
            <a:endParaRPr lang="en-CA" sz="800">
              <a:latin typeface="Century Gothic" panose="020B0502020202020204" pitchFamily="34" charset="0"/>
            </a:endParaRPr>
          </a:p>
          <a:p>
            <a:r>
              <a:rPr lang="en-CA" sz="1800" u="sng">
                <a:latin typeface="Century Gothic" panose="020B0502020202020204" pitchFamily="34" charset="0"/>
              </a:rPr>
              <a:t>Potential benefits of synthetic biology </a:t>
            </a:r>
            <a:r>
              <a:rPr lang="en-CA" sz="1800">
                <a:latin typeface="Century Gothic" panose="020B0502020202020204" pitchFamily="34" charset="0"/>
              </a:rPr>
              <a:t>(Annex II to CBD/SBSTTA/28/4)</a:t>
            </a:r>
          </a:p>
          <a:p>
            <a:pPr lvl="1"/>
            <a:r>
              <a:rPr lang="en-US" sz="1800">
                <a:latin typeface="Century Gothic" panose="020B0502020202020204" pitchFamily="34" charset="0"/>
              </a:rPr>
              <a:t>Targets addressed: 1, 2, 4 to 13, 16, 17, 19 and 20</a:t>
            </a:r>
          </a:p>
          <a:p>
            <a:pPr lvl="1"/>
            <a:r>
              <a:rPr lang="en-CA" sz="1800">
                <a:latin typeface="Century Gothic" panose="020B0502020202020204" pitchFamily="34" charset="0"/>
              </a:rPr>
              <a:t>Contextualized uses with illustrative examples – context-specific</a:t>
            </a:r>
          </a:p>
          <a:p>
            <a:pPr lvl="1"/>
            <a:r>
              <a:rPr lang="en-CA" sz="1800">
                <a:latin typeface="Century Gothic" panose="020B0502020202020204" pitchFamily="34" charset="0"/>
              </a:rPr>
              <a:t>Links to Framework may need additional consideration and connection to indicators have yet to be established</a:t>
            </a:r>
            <a:endParaRPr lang="en-CA" sz="400">
              <a:latin typeface="Century Gothic" panose="020B0502020202020204" pitchFamily="34" charset="0"/>
            </a:endParaRPr>
          </a:p>
          <a:p>
            <a:r>
              <a:rPr lang="en-CA" sz="1800" u="sng">
                <a:latin typeface="Century Gothic" panose="020B0502020202020204" pitchFamily="34" charset="0"/>
              </a:rPr>
              <a:t>Most recent technological developments in synthetic biology </a:t>
            </a:r>
            <a:r>
              <a:rPr lang="en-CA" sz="1800">
                <a:latin typeface="Century Gothic" panose="020B0502020202020204" pitchFamily="34" charset="0"/>
              </a:rPr>
              <a:t>(Annex III to CBD/SBSTTA/28/4)</a:t>
            </a:r>
            <a:endParaRPr lang="en-US" sz="1800">
              <a:latin typeface="Century Gothic" panose="020B0502020202020204" pitchFamily="34" charset="0"/>
            </a:endParaRPr>
          </a:p>
          <a:p>
            <a:pPr lvl="1"/>
            <a:r>
              <a:rPr lang="en-US" sz="1800">
                <a:latin typeface="Century Gothic" panose="020B0502020202020204" pitchFamily="34" charset="0"/>
              </a:rPr>
              <a:t>Prioritized the following areas of technological development:</a:t>
            </a:r>
          </a:p>
          <a:p>
            <a:pPr lvl="2"/>
            <a:r>
              <a:rPr lang="en-US" sz="1800">
                <a:latin typeface="Century Gothic" panose="020B0502020202020204" pitchFamily="34" charset="0"/>
              </a:rPr>
              <a:t>Artificial intelligence and computational biology</a:t>
            </a:r>
          </a:p>
          <a:p>
            <a:pPr lvl="2"/>
            <a:r>
              <a:rPr lang="en-US" sz="1800">
                <a:latin typeface="Century Gothic" panose="020B0502020202020204" pitchFamily="34" charset="0"/>
              </a:rPr>
              <a:t>Bioremediation and waste reduction applications</a:t>
            </a:r>
          </a:p>
          <a:p>
            <a:pPr lvl="2"/>
            <a:r>
              <a:rPr lang="en-US" sz="1800">
                <a:latin typeface="Century Gothic" panose="020B0502020202020204" pitchFamily="34" charset="0"/>
              </a:rPr>
              <a:t>Artificial cells, synthetic genomics and artificial biochemical pathways</a:t>
            </a:r>
          </a:p>
          <a:p>
            <a:pPr lvl="2"/>
            <a:r>
              <a:rPr lang="en-US" sz="1800">
                <a:latin typeface="Century Gothic" panose="020B0502020202020204" pitchFamily="34" charset="0"/>
              </a:rPr>
              <a:t>Applications for conservation use</a:t>
            </a:r>
          </a:p>
          <a:p>
            <a:pPr lvl="2"/>
            <a:r>
              <a:rPr lang="en-US" sz="1800">
                <a:latin typeface="Century Gothic" panose="020B0502020202020204" pitchFamily="34" charset="0"/>
              </a:rPr>
              <a:t>Microbiome engineering</a:t>
            </a:r>
          </a:p>
          <a:p>
            <a:endParaRPr lang="en-US" sz="1800">
              <a:latin typeface="Century Gothic" panose="020B0502020202020204" pitchFamily="34" charset="0"/>
            </a:endParaRPr>
          </a:p>
          <a:p>
            <a:endParaRPr lang="en-US" sz="1800">
              <a:latin typeface="Century Gothic" panose="020B0502020202020204" pitchFamily="34" charset="0"/>
            </a:endParaRPr>
          </a:p>
        </p:txBody>
      </p:sp>
    </p:spTree>
    <p:extLst>
      <p:ext uri="{BB962C8B-B14F-4D97-AF65-F5344CB8AC3E}">
        <p14:creationId xmlns:p14="http://schemas.microsoft.com/office/powerpoint/2010/main" val="1714705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C45CE-3FF7-CFAC-7DE2-4160912E274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8D31614-7102-2D87-8C43-166C80812BEC}"/>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00">
              <a:latin typeface="Century Gothic" panose="020B0502020202020204" pitchFamily="34" charset="0"/>
            </a:endParaRPr>
          </a:p>
        </p:txBody>
      </p:sp>
      <p:sp>
        <p:nvSpPr>
          <p:cNvPr id="7" name="Title 1">
            <a:extLst>
              <a:ext uri="{FF2B5EF4-FFF2-40B4-BE49-F238E27FC236}">
                <a16:creationId xmlns:a16="http://schemas.microsoft.com/office/drawing/2014/main" id="{FF57C565-E697-8CCD-55B6-A8A60AC7CFEC}"/>
              </a:ext>
            </a:extLst>
          </p:cNvPr>
          <p:cNvSpPr txBox="1">
            <a:spLocks/>
          </p:cNvSpPr>
          <p:nvPr/>
        </p:nvSpPr>
        <p:spPr>
          <a:xfrm>
            <a:off x="178288" y="1328"/>
            <a:ext cx="11832737" cy="8778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3600">
                <a:solidFill>
                  <a:schemeClr val="bg1"/>
                </a:solidFill>
                <a:latin typeface="Open Sans"/>
                <a:ea typeface="Open Sans"/>
                <a:cs typeface="Open Sans"/>
              </a:rPr>
              <a:t>Item 5: Draft recommendation</a:t>
            </a:r>
          </a:p>
        </p:txBody>
      </p:sp>
      <p:sp>
        <p:nvSpPr>
          <p:cNvPr id="9" name="Content Placeholder 5">
            <a:extLst>
              <a:ext uri="{FF2B5EF4-FFF2-40B4-BE49-F238E27FC236}">
                <a16:creationId xmlns:a16="http://schemas.microsoft.com/office/drawing/2014/main" id="{4CB3BB88-99EF-C604-6520-7C8FAAA76FAF}"/>
              </a:ext>
            </a:extLst>
          </p:cNvPr>
          <p:cNvSpPr txBox="1">
            <a:spLocks/>
          </p:cNvSpPr>
          <p:nvPr/>
        </p:nvSpPr>
        <p:spPr>
          <a:xfrm>
            <a:off x="178288" y="794952"/>
            <a:ext cx="10576033" cy="5187587"/>
          </a:xfrm>
          <a:prstGeom prst="rect">
            <a:avLst/>
          </a:prstGeom>
        </p:spPr>
        <p:txBody>
          <a:bodyPr>
            <a:noAutofit/>
          </a:bodyPr>
          <a:lstStyle>
            <a:lvl1pPr marL="228611" indent="-228611" algn="l" defTabSz="609630" rtl="0" eaLnBrk="1" latinLnBrk="0" hangingPunct="1">
              <a:spcBef>
                <a:spcPct val="20000"/>
              </a:spcBef>
              <a:buFont typeface="Arial" pitchFamily="34" charset="0"/>
              <a:buChar char="•"/>
              <a:defRPr sz="8800" kern="1200">
                <a:solidFill>
                  <a:schemeClr val="tx1"/>
                </a:solidFill>
                <a:latin typeface="+mn-lt"/>
                <a:ea typeface="+mn-ea"/>
                <a:cs typeface="Arial" panose="020B0604020202020204" pitchFamily="34" charset="0"/>
              </a:defRPr>
            </a:lvl1pPr>
            <a:lvl2pPr marL="609630" indent="-304815" algn="l" defTabSz="609630" rtl="0" eaLnBrk="1" latinLnBrk="0" hangingPunct="1">
              <a:spcBef>
                <a:spcPct val="20000"/>
              </a:spcBef>
              <a:buFont typeface="Arial" panose="020B0604020202020204" pitchFamily="34" charset="0"/>
              <a:buChar char="•"/>
              <a:defRPr sz="4400" kern="1200">
                <a:solidFill>
                  <a:schemeClr val="tx1"/>
                </a:solidFill>
                <a:latin typeface="+mn-lt"/>
                <a:ea typeface="+mn-ea"/>
                <a:cs typeface="Arial" panose="020B0604020202020204" pitchFamily="34" charset="0"/>
              </a:defRPr>
            </a:lvl2pPr>
            <a:lvl3pPr marL="762038" indent="-152408" algn="l" defTabSz="609630" rtl="0" eaLnBrk="1" latinLnBrk="0" hangingPunct="1">
              <a:spcBef>
                <a:spcPct val="20000"/>
              </a:spcBef>
              <a:buFont typeface="Arial" pitchFamily="34" charset="0"/>
              <a:buChar char="•"/>
              <a:defRPr sz="4400" kern="1200">
                <a:solidFill>
                  <a:schemeClr val="tx1"/>
                </a:solidFill>
                <a:latin typeface="+mn-lt"/>
                <a:ea typeface="+mn-ea"/>
                <a:cs typeface="Arial" panose="020B0604020202020204" pitchFamily="34" charset="0"/>
              </a:defRPr>
            </a:lvl3pPr>
            <a:lvl4pPr marL="1143057" indent="-228611" algn="l" defTabSz="609630" rtl="0" eaLnBrk="1" latinLnBrk="0" hangingPunct="1">
              <a:spcBef>
                <a:spcPct val="20000"/>
              </a:spcBef>
              <a:buFont typeface="Arial" panose="020B0604020202020204" pitchFamily="34" charset="0"/>
              <a:buChar char="•"/>
              <a:defRPr sz="4400" kern="1200">
                <a:solidFill>
                  <a:schemeClr val="tx1"/>
                </a:solidFill>
                <a:latin typeface="+mn-lt"/>
                <a:ea typeface="+mn-ea"/>
                <a:cs typeface="Arial" panose="020B0604020202020204" pitchFamily="34" charset="0"/>
              </a:defRPr>
            </a:lvl4pPr>
            <a:lvl5pPr marL="1219261" indent="0" algn="l" defTabSz="609630" rtl="0" eaLnBrk="1" latinLnBrk="0" hangingPunct="1">
              <a:spcBef>
                <a:spcPct val="20000"/>
              </a:spcBef>
              <a:buFont typeface="Arial" panose="020B0604020202020204" pitchFamily="34" charset="0"/>
              <a:buNone/>
              <a:defRPr sz="4400" kern="1200">
                <a:solidFill>
                  <a:schemeClr val="tx1"/>
                </a:solidFill>
                <a:latin typeface="+mn-lt"/>
                <a:ea typeface="+mn-ea"/>
                <a:cs typeface="Arial" panose="020B0604020202020204" pitchFamily="34" charset="0"/>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a:lstStyle>
          <a:p>
            <a:r>
              <a:rPr lang="en-US" sz="1800">
                <a:latin typeface="Century Gothic" panose="020B0502020202020204" pitchFamily="34" charset="0"/>
              </a:rPr>
              <a:t>Recommendations to SBSTTA + SBI were kept separate; merged following meetings</a:t>
            </a:r>
          </a:p>
          <a:p>
            <a:r>
              <a:rPr lang="en-US" sz="1800">
                <a:latin typeface="Century Gothic" panose="020B0502020202020204" pitchFamily="34" charset="0"/>
              </a:rPr>
              <a:t>Adoption of thematic action plan</a:t>
            </a:r>
          </a:p>
          <a:p>
            <a:r>
              <a:rPr lang="en-US" sz="1800">
                <a:latin typeface="Century Gothic" panose="020B0502020202020204" pitchFamily="34" charset="0"/>
              </a:rPr>
              <a:t>Welcoming of the work of the AHTEG</a:t>
            </a:r>
          </a:p>
          <a:p>
            <a:r>
              <a:rPr lang="en-US" sz="1800">
                <a:latin typeface="Century Gothic" panose="020B0502020202020204" pitchFamily="34" charset="0"/>
              </a:rPr>
              <a:t>Taking note of the outcomes from the AHTEG</a:t>
            </a:r>
          </a:p>
          <a:p>
            <a:r>
              <a:rPr lang="en-US" sz="1800">
                <a:latin typeface="Century Gothic" panose="020B0502020202020204" pitchFamily="34" charset="0"/>
              </a:rPr>
              <a:t>Further information gathering on the five prioritized areas of technological development*</a:t>
            </a:r>
          </a:p>
          <a:p>
            <a:pPr lvl="1"/>
            <a:r>
              <a:rPr lang="en-US" sz="1800">
                <a:latin typeface="Century Gothic" panose="020B0502020202020204" pitchFamily="34" charset="0"/>
              </a:rPr>
              <a:t>Submissions of information + Discussions of the Open-Ended Online Forum</a:t>
            </a:r>
          </a:p>
          <a:p>
            <a:r>
              <a:rPr lang="en-US" sz="1800">
                <a:latin typeface="Century Gothic" panose="020B0502020202020204" pitchFamily="34" charset="0"/>
              </a:rPr>
              <a:t>Establishment of an ad hoc technical expert group</a:t>
            </a:r>
          </a:p>
          <a:p>
            <a:pPr lvl="1"/>
            <a:r>
              <a:rPr lang="en-US" sz="1800">
                <a:latin typeface="Century Gothic" panose="020B0502020202020204" pitchFamily="34" charset="0"/>
              </a:rPr>
              <a:t>Assess areas of technological development</a:t>
            </a:r>
          </a:p>
          <a:p>
            <a:pPr lvl="1"/>
            <a:r>
              <a:rPr lang="en-US" sz="1800">
                <a:latin typeface="Century Gothic" panose="020B0502020202020204" pitchFamily="34" charset="0"/>
              </a:rPr>
              <a:t>Provide recommendations on how to address these areas</a:t>
            </a:r>
          </a:p>
          <a:p>
            <a:pPr lvl="1"/>
            <a:r>
              <a:rPr lang="en-US" sz="1800">
                <a:latin typeface="Century Gothic" panose="020B0502020202020204" pitchFamily="34" charset="0"/>
              </a:rPr>
              <a:t>Report to SBSTTA</a:t>
            </a:r>
          </a:p>
          <a:p>
            <a:r>
              <a:rPr lang="en-US" sz="1800">
                <a:latin typeface="Century Gothic" panose="020B0502020202020204" pitchFamily="34" charset="0"/>
              </a:rPr>
              <a:t>Requests to Executive Secretary</a:t>
            </a:r>
          </a:p>
          <a:p>
            <a:pPr lvl="1"/>
            <a:r>
              <a:rPr lang="en-US" sz="1800">
                <a:latin typeface="Century Gothic" panose="020B0502020202020204" pitchFamily="34" charset="0"/>
              </a:rPr>
              <a:t>Syntheses of information</a:t>
            </a:r>
          </a:p>
          <a:p>
            <a:pPr lvl="1"/>
            <a:r>
              <a:rPr lang="en-US" sz="1800">
                <a:latin typeface="Century Gothic" panose="020B0502020202020204" pitchFamily="34" charset="0"/>
              </a:rPr>
              <a:t>Convening AHTEG</a:t>
            </a:r>
          </a:p>
          <a:p>
            <a:pPr lvl="1"/>
            <a:r>
              <a:rPr lang="en-US" sz="1800">
                <a:latin typeface="Century Gothic" panose="020B0502020202020204" pitchFamily="34" charset="0"/>
              </a:rPr>
              <a:t>Support full and effective participation of indigenous people and local communities</a:t>
            </a:r>
          </a:p>
          <a:p>
            <a:pPr lvl="1"/>
            <a:r>
              <a:rPr lang="en-US" sz="1800">
                <a:latin typeface="Century Gothic" panose="020B0502020202020204" pitchFamily="34" charset="0"/>
              </a:rPr>
              <a:t>Support for women, youth and academia</a:t>
            </a:r>
          </a:p>
          <a:p>
            <a:pPr lvl="1"/>
            <a:r>
              <a:rPr lang="en-US" sz="1800">
                <a:latin typeface="Century Gothic" panose="020B0502020202020204" pitchFamily="34" charset="0"/>
              </a:rPr>
              <a:t>Cooperation with other international organizations </a:t>
            </a:r>
          </a:p>
          <a:p>
            <a:pPr lvl="1"/>
            <a:endParaRPr lang="en-US" sz="1800">
              <a:latin typeface="Century Gothic" panose="020B0502020202020204" pitchFamily="34" charset="0"/>
            </a:endParaRPr>
          </a:p>
          <a:p>
            <a:endParaRPr lang="en-US" sz="1800">
              <a:latin typeface="Century Gothic" panose="020B0502020202020204" pitchFamily="34" charset="0"/>
            </a:endParaRPr>
          </a:p>
        </p:txBody>
      </p:sp>
      <p:sp>
        <p:nvSpPr>
          <p:cNvPr id="12" name="TextBox 11">
            <a:extLst>
              <a:ext uri="{FF2B5EF4-FFF2-40B4-BE49-F238E27FC236}">
                <a16:creationId xmlns:a16="http://schemas.microsoft.com/office/drawing/2014/main" id="{CC2B332B-A11C-D0EC-EF4B-90CE5E22AFBA}"/>
              </a:ext>
            </a:extLst>
          </p:cNvPr>
          <p:cNvSpPr txBox="1"/>
          <p:nvPr/>
        </p:nvSpPr>
        <p:spPr>
          <a:xfrm>
            <a:off x="3848787" y="6052560"/>
            <a:ext cx="5455851" cy="1015663"/>
          </a:xfrm>
          <a:prstGeom prst="rect">
            <a:avLst/>
          </a:prstGeom>
          <a:noFill/>
        </p:spPr>
        <p:txBody>
          <a:bodyPr wrap="square" rtlCol="0">
            <a:spAutoFit/>
          </a:bodyPr>
          <a:lstStyle/>
          <a:p>
            <a:pPr marL="0" lvl="2"/>
            <a:r>
              <a:rPr lang="en-US" sz="1200">
                <a:latin typeface="Century Gothic" panose="020B0502020202020204" pitchFamily="34" charset="0"/>
              </a:rPr>
              <a:t>* Artificial intelligence and computational biology; Bioremediation and waste reduction applications; Artificial cells, synthetic genomics and artificial biochemical pathways; Applications for conservation use; Microbiome engineering</a:t>
            </a:r>
          </a:p>
          <a:p>
            <a:endParaRPr lang="en-CA" sz="1200">
              <a:latin typeface="Century Gothic" panose="020B0502020202020204" pitchFamily="34" charset="0"/>
            </a:endParaRPr>
          </a:p>
        </p:txBody>
      </p:sp>
    </p:spTree>
    <p:extLst>
      <p:ext uri="{BB962C8B-B14F-4D97-AF65-F5344CB8AC3E}">
        <p14:creationId xmlns:p14="http://schemas.microsoft.com/office/powerpoint/2010/main" val="1097742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53CA2-2B28-F17E-ECF7-A5FED3A4527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EFABD1-7F2B-8D74-8082-93A3DA1CEF1D}"/>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18C48E4-362C-CB39-255C-B4A4B56DEE19}"/>
              </a:ext>
            </a:extLst>
          </p:cNvPr>
          <p:cNvSpPr txBox="1">
            <a:spLocks/>
          </p:cNvSpPr>
          <p:nvPr/>
        </p:nvSpPr>
        <p:spPr>
          <a:xfrm>
            <a:off x="178288" y="1328"/>
            <a:ext cx="11832737" cy="87789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3000">
                <a:solidFill>
                  <a:schemeClr val="bg1"/>
                </a:solidFill>
                <a:latin typeface="Century Gothic" panose="020B0502020202020204" pitchFamily="34" charset="0"/>
                <a:ea typeface="Open Sans"/>
                <a:cs typeface="Open Sans"/>
              </a:rPr>
              <a:t>Item 5: Additional information related to synthetic biology</a:t>
            </a:r>
          </a:p>
        </p:txBody>
      </p:sp>
      <p:sp>
        <p:nvSpPr>
          <p:cNvPr id="9" name="TextBox 8">
            <a:extLst>
              <a:ext uri="{FF2B5EF4-FFF2-40B4-BE49-F238E27FC236}">
                <a16:creationId xmlns:a16="http://schemas.microsoft.com/office/drawing/2014/main" id="{14C35633-E994-51A4-EC45-1245E5B8531D}"/>
              </a:ext>
            </a:extLst>
          </p:cNvPr>
          <p:cNvSpPr txBox="1"/>
          <p:nvPr/>
        </p:nvSpPr>
        <p:spPr>
          <a:xfrm>
            <a:off x="987414" y="879219"/>
            <a:ext cx="7886701" cy="5016758"/>
          </a:xfrm>
          <a:prstGeom prst="rect">
            <a:avLst/>
          </a:prstGeom>
          <a:noFill/>
        </p:spPr>
        <p:txBody>
          <a:bodyPr wrap="square" rtlCol="0">
            <a:spAutoFit/>
          </a:bodyPr>
          <a:lstStyle/>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sng" strike="noStrike" kern="1200" cap="none" spc="0" normalizeH="0" baseline="0" noProof="0">
                <a:ln>
                  <a:noFill/>
                </a:ln>
                <a:solidFill>
                  <a:prstClr val="black"/>
                </a:solidFill>
                <a:effectLst/>
                <a:uLnTx/>
                <a:uFillTx/>
                <a:latin typeface="Century Gothic" panose="020B0502020202020204" pitchFamily="34" charset="0"/>
              </a:rPr>
              <a:t>Workshop held before SBSTTA-28</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Noon session on synthetic biology</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25 July 2026</a:t>
            </a:r>
          </a:p>
          <a:p>
            <a:pPr marL="742950" marR="0" lvl="1"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Nairobi, Kenya</a:t>
            </a:r>
            <a:endParaRPr lang="en-CA" sz="2000">
              <a:solidFill>
                <a:prstClr val="black"/>
              </a:solidFill>
              <a:latin typeface="Century Gothic" panose="020B0502020202020204" pitchFamily="34" charset="0"/>
            </a:endParaRP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2000" b="0" i="0" u="none" strike="noStrike" kern="1200" cap="none" spc="0" normalizeH="0" baseline="0" noProof="0">
              <a:ln>
                <a:noFill/>
              </a:ln>
              <a:solidFill>
                <a:prstClr val="black"/>
              </a:solidFill>
              <a:effectLst/>
              <a:uLnTx/>
              <a:uFillTx/>
              <a:latin typeface="Century Gothic" panose="020B0502020202020204" pitchFamily="34" charset="0"/>
            </a:endParaRPr>
          </a:p>
          <a:p>
            <a:pPr marL="285750" indent="-285750">
              <a:buFont typeface="Arial" panose="020B0604020202020204" pitchFamily="34" charset="0"/>
              <a:buChar cha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Documents from the meeting of the AHTEG</a:t>
            </a:r>
          </a:p>
          <a:p>
            <a:pPr marL="742950" lvl="1" indent="-285750">
              <a:buFont typeface="Arial" panose="020B0604020202020204" pitchFamily="34" charset="0"/>
              <a:buChar char="•"/>
            </a:pPr>
            <a:r>
              <a:rPr lang="en-CA" sz="2000">
                <a:solidFill>
                  <a:prstClr val="black"/>
                </a:solidFill>
                <a:latin typeface="Century Gothic" panose="020B0502020202020204" pitchFamily="34" charset="0"/>
              </a:rPr>
              <a:t>Report + considerations</a:t>
            </a:r>
            <a:endParaRPr kumimoji="0" lang="en-CA" sz="2000" b="0" i="0" u="none" strike="noStrike" kern="1200" cap="none" spc="0" normalizeH="0" baseline="0" noProof="0">
              <a:ln>
                <a:noFill/>
              </a:ln>
              <a:solidFill>
                <a:prstClr val="black"/>
              </a:solidFill>
              <a:effectLst/>
              <a:uLnTx/>
              <a:uFillTx/>
              <a:latin typeface="Century Gothic" panose="020B0502020202020204" pitchFamily="34" charset="0"/>
            </a:endParaRPr>
          </a:p>
          <a:p>
            <a:pPr marL="742950" lvl="1" indent="-285750">
              <a:buFont typeface="Arial" panose="020B0604020202020204" pitchFamily="34" charset="0"/>
              <a:buChar char="•"/>
            </a:pPr>
            <a:endParaRPr kumimoji="0" lang="en-CA" sz="2000" b="0" i="0" u="none" strike="noStrike" kern="1200" cap="none" spc="0" normalizeH="0" baseline="0" noProof="0">
              <a:ln>
                <a:noFill/>
              </a:ln>
              <a:solidFill>
                <a:prstClr val="black"/>
              </a:solidFill>
              <a:effectLst/>
              <a:uLnTx/>
              <a:uFillTx/>
              <a:latin typeface="Century Gothic" panose="020B0502020202020204" pitchFamily="34" charset="0"/>
            </a:endParaRPr>
          </a:p>
          <a:p>
            <a:pPr marL="742950" lvl="1" indent="-285750">
              <a:buFont typeface="Arial" panose="020B0604020202020204" pitchFamily="34" charset="0"/>
              <a:buChar char="•"/>
            </a:pPr>
            <a:endParaRPr kumimoji="0" lang="en-CA" sz="2000" b="0" i="0" u="none" strike="noStrike" kern="1200" cap="none" spc="0" normalizeH="0" baseline="0" noProof="0">
              <a:ln>
                <a:noFill/>
              </a:ln>
              <a:solidFill>
                <a:prstClr val="black"/>
              </a:solidFill>
              <a:effectLst/>
              <a:uLnTx/>
              <a:uFillTx/>
              <a:latin typeface="Century Gothic" panose="020B0502020202020204" pitchFamily="34" charset="0"/>
            </a:endParaRP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Implementation elements of the thematic action plan will be considered at the seventh meeting of the SBI</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2000">
              <a:solidFill>
                <a:prstClr val="black"/>
              </a:solidFill>
              <a:latin typeface="Century Gothic" panose="020B0502020202020204" pitchFamily="34" charset="0"/>
            </a:endParaRP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Report of the first synthetic biology capacity-building workshop:</a:t>
            </a:r>
          </a:p>
          <a:p>
            <a:pPr marL="742950" lvl="1" indent="-285750">
              <a:buFont typeface="Arial" panose="020B0604020202020204" pitchFamily="34" charset="0"/>
              <a:buChar char="•"/>
              <a:defRPr/>
            </a:pP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2-6 November 2025, Ilse of </a:t>
            </a:r>
            <a:r>
              <a:rPr kumimoji="0" lang="en-CA" sz="2000" b="0" i="0" u="none" strike="noStrike" kern="1200" cap="none" spc="0" normalizeH="0" baseline="0" noProof="0" err="1">
                <a:ln>
                  <a:noFill/>
                </a:ln>
                <a:solidFill>
                  <a:prstClr val="black"/>
                </a:solidFill>
                <a:effectLst/>
                <a:uLnTx/>
                <a:uFillTx/>
                <a:latin typeface="Century Gothic" panose="020B0502020202020204" pitchFamily="34" charset="0"/>
              </a:rPr>
              <a:t>Vilm</a:t>
            </a:r>
            <a:r>
              <a:rPr kumimoji="0" lang="en-CA" sz="2000" b="0" i="0" u="none" strike="noStrike" kern="1200" cap="none" spc="0" normalizeH="0" baseline="0" noProof="0">
                <a:ln>
                  <a:noFill/>
                </a:ln>
                <a:solidFill>
                  <a:prstClr val="black"/>
                </a:solidFill>
                <a:effectLst/>
                <a:uLnTx/>
                <a:uFillTx/>
                <a:latin typeface="Century Gothic" panose="020B0502020202020204" pitchFamily="34" charset="0"/>
              </a:rPr>
              <a:t>, Germany</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CA" sz="2000" b="0" i="0" u="none" strike="noStrike" kern="1200" cap="none" spc="0" normalizeH="0" baseline="0" noProof="0">
              <a:ln>
                <a:noFill/>
              </a:ln>
              <a:solidFill>
                <a:prstClr val="black"/>
              </a:solidFill>
              <a:effectLst/>
              <a:uLnTx/>
              <a:uFillTx/>
              <a:latin typeface="Century Gothic" panose="020B0502020202020204" pitchFamily="34" charset="0"/>
            </a:endParaRPr>
          </a:p>
        </p:txBody>
      </p:sp>
      <p:pic>
        <p:nvPicPr>
          <p:cNvPr id="12" name="Picture 11" descr="15 Best Things To Do In Yerevan, Armenia - ETIC Journal">
            <a:extLst>
              <a:ext uri="{FF2B5EF4-FFF2-40B4-BE49-F238E27FC236}">
                <a16:creationId xmlns:a16="http://schemas.microsoft.com/office/drawing/2014/main" id="{BEFE7888-D29E-5D22-910A-DE6870D3D8CE}"/>
              </a:ext>
            </a:extLst>
          </p:cNvPr>
          <p:cNvPicPr>
            <a:picLocks noChangeAspect="1"/>
          </p:cNvPicPr>
          <p:nvPr/>
        </p:nvPicPr>
        <p:blipFill>
          <a:blip r:embed="rId2"/>
          <a:stretch>
            <a:fillRect/>
          </a:stretch>
        </p:blipFill>
        <p:spPr>
          <a:xfrm>
            <a:off x="8143875" y="3086798"/>
            <a:ext cx="3803755" cy="2536333"/>
          </a:xfrm>
          <a:prstGeom prst="rect">
            <a:avLst/>
          </a:prstGeom>
        </p:spPr>
      </p:pic>
      <p:pic>
        <p:nvPicPr>
          <p:cNvPr id="14" name="Picture 13" descr="UNEP Archives - Brahma Kumaris Environment Initiative">
            <a:extLst>
              <a:ext uri="{FF2B5EF4-FFF2-40B4-BE49-F238E27FC236}">
                <a16:creationId xmlns:a16="http://schemas.microsoft.com/office/drawing/2014/main" id="{2B36DDAB-555C-DC28-4ADB-AC76D2DEBFD6}"/>
              </a:ext>
            </a:extLst>
          </p:cNvPr>
          <p:cNvPicPr>
            <a:picLocks noChangeAspect="1"/>
          </p:cNvPicPr>
          <p:nvPr/>
        </p:nvPicPr>
        <p:blipFill>
          <a:blip r:embed="rId3"/>
          <a:stretch>
            <a:fillRect/>
          </a:stretch>
        </p:blipFill>
        <p:spPr>
          <a:xfrm>
            <a:off x="8143876" y="1023625"/>
            <a:ext cx="3803756" cy="1901878"/>
          </a:xfrm>
          <a:prstGeom prst="rect">
            <a:avLst/>
          </a:prstGeom>
        </p:spPr>
      </p:pic>
      <p:pic>
        <p:nvPicPr>
          <p:cNvPr id="16" name="Picture 15">
            <a:extLst>
              <a:ext uri="{FF2B5EF4-FFF2-40B4-BE49-F238E27FC236}">
                <a16:creationId xmlns:a16="http://schemas.microsoft.com/office/drawing/2014/main" id="{A72911C7-3225-4697-746B-49B211D6E64D}"/>
              </a:ext>
            </a:extLst>
          </p:cNvPr>
          <p:cNvPicPr>
            <a:picLocks noChangeAspect="1"/>
          </p:cNvPicPr>
          <p:nvPr/>
        </p:nvPicPr>
        <p:blipFill>
          <a:blip r:embed="rId4"/>
          <a:stretch>
            <a:fillRect/>
          </a:stretch>
        </p:blipFill>
        <p:spPr>
          <a:xfrm>
            <a:off x="387340" y="1176699"/>
            <a:ext cx="877892" cy="877892"/>
          </a:xfrm>
          <a:prstGeom prst="rect">
            <a:avLst/>
          </a:prstGeom>
        </p:spPr>
      </p:pic>
      <p:pic>
        <p:nvPicPr>
          <p:cNvPr id="18" name="Picture 17">
            <a:extLst>
              <a:ext uri="{FF2B5EF4-FFF2-40B4-BE49-F238E27FC236}">
                <a16:creationId xmlns:a16="http://schemas.microsoft.com/office/drawing/2014/main" id="{90669EB2-C6D3-0E5C-45D7-60B70BE0F142}"/>
              </a:ext>
            </a:extLst>
          </p:cNvPr>
          <p:cNvPicPr>
            <a:picLocks noChangeAspect="1"/>
          </p:cNvPicPr>
          <p:nvPr/>
        </p:nvPicPr>
        <p:blipFill>
          <a:blip r:embed="rId5"/>
          <a:stretch>
            <a:fillRect/>
          </a:stretch>
        </p:blipFill>
        <p:spPr>
          <a:xfrm>
            <a:off x="387340" y="2647852"/>
            <a:ext cx="877891" cy="877891"/>
          </a:xfrm>
          <a:prstGeom prst="rect">
            <a:avLst/>
          </a:prstGeom>
        </p:spPr>
      </p:pic>
      <p:pic>
        <p:nvPicPr>
          <p:cNvPr id="20" name="Picture 19">
            <a:extLst>
              <a:ext uri="{FF2B5EF4-FFF2-40B4-BE49-F238E27FC236}">
                <a16:creationId xmlns:a16="http://schemas.microsoft.com/office/drawing/2014/main" id="{49D7443F-CB1A-3553-A48A-F3B7F25BDA72}"/>
              </a:ext>
            </a:extLst>
          </p:cNvPr>
          <p:cNvPicPr>
            <a:picLocks noChangeAspect="1"/>
          </p:cNvPicPr>
          <p:nvPr/>
        </p:nvPicPr>
        <p:blipFill>
          <a:blip r:embed="rId5"/>
          <a:stretch>
            <a:fillRect/>
          </a:stretch>
        </p:blipFill>
        <p:spPr>
          <a:xfrm>
            <a:off x="387340" y="4810152"/>
            <a:ext cx="877892" cy="877892"/>
          </a:xfrm>
          <a:prstGeom prst="rect">
            <a:avLst/>
          </a:prstGeom>
        </p:spPr>
      </p:pic>
    </p:spTree>
    <p:extLst>
      <p:ext uri="{BB962C8B-B14F-4D97-AF65-F5344CB8AC3E}">
        <p14:creationId xmlns:p14="http://schemas.microsoft.com/office/powerpoint/2010/main" val="4069827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F0A8B-4030-BA50-94D3-8E4839B72B2B}"/>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9A4815C-B240-63E7-C07F-6E941217F3E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6F27867-F62B-87EA-1225-B3BD01B7C5E4}"/>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361324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38883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62461288-D0AF-ECF9-E007-032A7D0F1A0B}"/>
              </a:ext>
            </a:extLst>
          </p:cNvPr>
          <p:cNvSpPr>
            <a:spLocks noGrp="1"/>
          </p:cNvSpPr>
          <p:nvPr>
            <p:ph type="subTitle" idx="1"/>
          </p:nvPr>
        </p:nvSpPr>
        <p:spPr>
          <a:xfrm>
            <a:off x="1581107" y="2435077"/>
            <a:ext cx="9032487" cy="380295"/>
          </a:xfrm>
        </p:spPr>
        <p:txBody>
          <a:bodyPr vert="horz" lIns="90000" tIns="45720" rIns="91440" bIns="45720" rtlCol="0" anchor="t">
            <a:noAutofit/>
          </a:bodyPr>
          <a:lstStyle/>
          <a:p>
            <a:r>
              <a:rPr lang="en-US" sz="3200" b="1">
                <a:solidFill>
                  <a:srgbClr val="18934F"/>
                </a:solidFill>
                <a:latin typeface="Century Gothic"/>
                <a:ea typeface="Open Sans"/>
                <a:cs typeface="Open Sans"/>
              </a:rPr>
              <a:t>Item 6. Sustainable wildlife management </a:t>
            </a:r>
          </a:p>
          <a:p>
            <a:endParaRPr lang="en-CA" sz="3200" b="1">
              <a:solidFill>
                <a:srgbClr val="000000"/>
              </a:solidFill>
              <a:latin typeface="Century Gothic"/>
              <a:ea typeface="Open Sans"/>
              <a:cs typeface="Open Sans"/>
            </a:endParaRPr>
          </a:p>
          <a:p>
            <a:endParaRPr lang="en-CA" sz="3200" b="1">
              <a:solidFill>
                <a:srgbClr val="18934F"/>
              </a:solidFill>
              <a:latin typeface="Century Gothic"/>
              <a:ea typeface="Open Sans"/>
              <a:cs typeface="Open Sans"/>
            </a:endParaRPr>
          </a:p>
        </p:txBody>
      </p:sp>
    </p:spTree>
    <p:extLst>
      <p:ext uri="{BB962C8B-B14F-4D97-AF65-F5344CB8AC3E}">
        <p14:creationId xmlns:p14="http://schemas.microsoft.com/office/powerpoint/2010/main" val="280904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A007-3EB3-7E94-30B8-3ABA787E69E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CD834C-DF85-7923-586F-F6F493004933}"/>
              </a:ext>
            </a:extLst>
          </p:cNvPr>
          <p:cNvSpPr>
            <a:spLocks noGrp="1"/>
          </p:cNvSpPr>
          <p:nvPr>
            <p:ph type="subTitle" idx="1"/>
          </p:nvPr>
        </p:nvSpPr>
        <p:spPr>
          <a:xfrm>
            <a:off x="405450" y="1107020"/>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Background</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FE219D30-C9BE-3B5F-CE26-D395F087148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61F9C8D-6094-C9E8-22CE-0E5A3EAD8AFC}"/>
              </a:ext>
            </a:extLst>
          </p:cNvPr>
          <p:cNvSpPr txBox="1">
            <a:spLocks/>
          </p:cNvSpPr>
          <p:nvPr/>
        </p:nvSpPr>
        <p:spPr>
          <a:xfrm>
            <a:off x="178288" y="1328"/>
            <a:ext cx="2589629"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2" name="TextBox 1">
            <a:extLst>
              <a:ext uri="{FF2B5EF4-FFF2-40B4-BE49-F238E27FC236}">
                <a16:creationId xmlns:a16="http://schemas.microsoft.com/office/drawing/2014/main" id="{04876770-021A-3387-DDA9-C1E204D90CE1}"/>
              </a:ext>
            </a:extLst>
          </p:cNvPr>
          <p:cNvSpPr txBox="1"/>
          <p:nvPr/>
        </p:nvSpPr>
        <p:spPr>
          <a:xfrm>
            <a:off x="403809" y="2024345"/>
            <a:ext cx="555430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Wingdings" panose="05000000000000000000" pitchFamily="2" charset="2"/>
              <a:buChar char="§"/>
            </a:pPr>
            <a:r>
              <a:rPr lang="en-US" dirty="0">
                <a:latin typeface="Century Gothic"/>
              </a:rPr>
              <a:t>Decision 16/15: Requested the Executive Secretary to prepare </a:t>
            </a:r>
            <a:r>
              <a:rPr lang="en-US" b="1" dirty="0">
                <a:latin typeface="Century Gothic"/>
              </a:rPr>
              <a:t>draft global guidance on the sustainable management of wildlife applicable to multiple species and multiple practices</a:t>
            </a:r>
            <a:r>
              <a:rPr lang="en-US" dirty="0">
                <a:latin typeface="Century Gothic"/>
              </a:rPr>
              <a:t>, with a focus on:</a:t>
            </a:r>
          </a:p>
          <a:p>
            <a:pPr marL="742950" lvl="1" indent="-285750">
              <a:buFont typeface="Courier New" panose="02070309020205020404" pitchFamily="49" charset="0"/>
              <a:buChar char="o"/>
            </a:pPr>
            <a:r>
              <a:rPr lang="en-US" dirty="0">
                <a:latin typeface="Century Gothic"/>
              </a:rPr>
              <a:t>Inclusive and participatory decision-making;</a:t>
            </a:r>
          </a:p>
          <a:p>
            <a:pPr marL="742950" lvl="1" indent="-285750">
              <a:buFont typeface="Courier New" panose="02070309020205020404" pitchFamily="49" charset="0"/>
              <a:buChar char="o"/>
            </a:pPr>
            <a:r>
              <a:rPr lang="en-US" dirty="0">
                <a:latin typeface="Century Gothic"/>
              </a:rPr>
              <a:t>The inclusion of multiple systems of knowledge and the recognition of rights;</a:t>
            </a:r>
          </a:p>
          <a:p>
            <a:pPr marL="742950" lvl="1" indent="-285750">
              <a:buFont typeface="Courier New" panose="02070309020205020404" pitchFamily="49" charset="0"/>
              <a:buChar char="o"/>
            </a:pPr>
            <a:r>
              <a:rPr lang="en-US" dirty="0">
                <a:latin typeface="Century Gothic"/>
              </a:rPr>
              <a:t>The equitable distribution of costs and benefits.</a:t>
            </a:r>
          </a:p>
          <a:p>
            <a:pPr algn="l"/>
            <a:endParaRPr lang="en-US" dirty="0">
              <a:latin typeface="Century Gothic"/>
            </a:endParaRPr>
          </a:p>
        </p:txBody>
      </p:sp>
      <p:sp>
        <p:nvSpPr>
          <p:cNvPr id="8" name="TextBox 7">
            <a:extLst>
              <a:ext uri="{FF2B5EF4-FFF2-40B4-BE49-F238E27FC236}">
                <a16:creationId xmlns:a16="http://schemas.microsoft.com/office/drawing/2014/main" id="{21D96776-0BD4-5256-822F-95BE681B7B8A}"/>
              </a:ext>
            </a:extLst>
          </p:cNvPr>
          <p:cNvSpPr txBox="1"/>
          <p:nvPr/>
        </p:nvSpPr>
        <p:spPr>
          <a:xfrm>
            <a:off x="6290878" y="1886458"/>
            <a:ext cx="5554306"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a:latin typeface="Century Gothic"/>
              </a:rPr>
              <a:t>This mandate comes from previous discussions under the CBD, namely:</a:t>
            </a:r>
          </a:p>
          <a:p>
            <a:pPr marL="285750" indent="-285750" algn="l">
              <a:buFont typeface="Wingdings" panose="05000000000000000000" pitchFamily="2" charset="2"/>
              <a:buChar char="§"/>
            </a:pPr>
            <a:r>
              <a:rPr lang="en-US" dirty="0">
                <a:latin typeface="Century Gothic"/>
              </a:rPr>
              <a:t>Decision 14/7 requested the Executive Secretary to identify areas where complementary guidance may be needed.</a:t>
            </a:r>
          </a:p>
          <a:p>
            <a:pPr marL="285750" indent="-285750" algn="l">
              <a:buFont typeface="Wingdings" panose="05000000000000000000" pitchFamily="2" charset="2"/>
              <a:buChar char="§"/>
            </a:pPr>
            <a:r>
              <a:rPr lang="en-US" dirty="0">
                <a:latin typeface="Century Gothic"/>
              </a:rPr>
              <a:t>Decision 15/23 requested the Executive Secretary to complete the mandate from decision 14/7.</a:t>
            </a:r>
          </a:p>
          <a:p>
            <a:pPr marL="285750" indent="-285750" algn="l">
              <a:buFont typeface="Wingdings" panose="05000000000000000000" pitchFamily="2" charset="2"/>
              <a:buChar char="§"/>
            </a:pPr>
            <a:r>
              <a:rPr lang="en-US" dirty="0">
                <a:latin typeface="Century Gothic"/>
              </a:rPr>
              <a:t> Gap analysis conducted by the CPW and the Secretariat, to identify areas not adequately covered by existing guidance. (INF docs COP 16)</a:t>
            </a:r>
          </a:p>
        </p:txBody>
      </p:sp>
      <p:sp>
        <p:nvSpPr>
          <p:cNvPr id="9" name="Left Brace 8">
            <a:extLst>
              <a:ext uri="{FF2B5EF4-FFF2-40B4-BE49-F238E27FC236}">
                <a16:creationId xmlns:a16="http://schemas.microsoft.com/office/drawing/2014/main" id="{7E173EF0-8E6E-EC93-2E9F-1F4F956E5290}"/>
              </a:ext>
            </a:extLst>
          </p:cNvPr>
          <p:cNvSpPr/>
          <p:nvPr/>
        </p:nvSpPr>
        <p:spPr>
          <a:xfrm>
            <a:off x="5488645" y="1748572"/>
            <a:ext cx="605111" cy="3693319"/>
          </a:xfrm>
          <a:prstGeom prst="leftBrace">
            <a:avLst>
              <a:gd name="adj1" fmla="val 47979"/>
              <a:gd name="adj2" fmla="val 50000"/>
            </a:avLst>
          </a:prstGeom>
          <a:ln w="31750">
            <a:solidFill>
              <a:srgbClr val="1893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58122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26E8-F05C-CB37-D724-BEC8C300185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055023-E3BA-F61B-0B8F-D0FCC9B430FD}"/>
              </a:ext>
            </a:extLst>
          </p:cNvPr>
          <p:cNvSpPr>
            <a:spLocks noGrp="1"/>
          </p:cNvSpPr>
          <p:nvPr>
            <p:ph type="subTitle" idx="1"/>
          </p:nvPr>
        </p:nvSpPr>
        <p:spPr>
          <a:xfrm>
            <a:off x="390936" y="1034449"/>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Approach</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9701E28D-FAB6-A757-2587-2309F04D32E2}"/>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2DEBF8E-778C-CC11-A0AD-6BF4A4E2C20E}"/>
              </a:ext>
            </a:extLst>
          </p:cNvPr>
          <p:cNvSpPr txBox="1">
            <a:spLocks/>
          </p:cNvSpPr>
          <p:nvPr/>
        </p:nvSpPr>
        <p:spPr>
          <a:xfrm>
            <a:off x="178288" y="1328"/>
            <a:ext cx="250210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2" name="TextBox 1">
            <a:extLst>
              <a:ext uri="{FF2B5EF4-FFF2-40B4-BE49-F238E27FC236}">
                <a16:creationId xmlns:a16="http://schemas.microsoft.com/office/drawing/2014/main" id="{06A112E0-8471-9BC9-9554-5CF9B07C8127}"/>
              </a:ext>
            </a:extLst>
          </p:cNvPr>
          <p:cNvSpPr txBox="1"/>
          <p:nvPr/>
        </p:nvSpPr>
        <p:spPr>
          <a:xfrm>
            <a:off x="629586" y="4739237"/>
            <a:ext cx="1072116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panose="020B0604020202020204" pitchFamily="34" charset="0"/>
              <a:buChar char="•"/>
            </a:pPr>
            <a:r>
              <a:rPr lang="en-US" sz="1200" dirty="0">
                <a:latin typeface="Century Gothic"/>
              </a:rPr>
              <a:t>Review of existing materials: relevant CBD decisions, existing guidance, the IPBES assessment on the sustainable use of wild species, the CPW and CBD’s  gap analysis</a:t>
            </a:r>
          </a:p>
        </p:txBody>
      </p:sp>
      <p:sp>
        <p:nvSpPr>
          <p:cNvPr id="22" name="Left Brace 21">
            <a:extLst>
              <a:ext uri="{FF2B5EF4-FFF2-40B4-BE49-F238E27FC236}">
                <a16:creationId xmlns:a16="http://schemas.microsoft.com/office/drawing/2014/main" id="{1000AF49-4A9C-68D6-46D8-7AD6FD99ED0C}"/>
              </a:ext>
            </a:extLst>
          </p:cNvPr>
          <p:cNvSpPr/>
          <p:nvPr/>
        </p:nvSpPr>
        <p:spPr>
          <a:xfrm rot="5400000">
            <a:off x="5887631" y="-1253861"/>
            <a:ext cx="605111" cy="10965004"/>
          </a:xfrm>
          <a:prstGeom prst="leftBrace">
            <a:avLst>
              <a:gd name="adj1" fmla="val 47979"/>
              <a:gd name="adj2" fmla="val 50000"/>
            </a:avLst>
          </a:prstGeom>
          <a:ln w="31750">
            <a:solidFill>
              <a:srgbClr val="18934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3" name="Group 22">
            <a:extLst>
              <a:ext uri="{FF2B5EF4-FFF2-40B4-BE49-F238E27FC236}">
                <a16:creationId xmlns:a16="http://schemas.microsoft.com/office/drawing/2014/main" id="{E9F78FB2-AC48-574C-CD54-29C6E10CB600}"/>
              </a:ext>
            </a:extLst>
          </p:cNvPr>
          <p:cNvGrpSpPr/>
          <p:nvPr/>
        </p:nvGrpSpPr>
        <p:grpSpPr>
          <a:xfrm>
            <a:off x="629586" y="1455240"/>
            <a:ext cx="10000422" cy="2521817"/>
            <a:chOff x="750088" y="1713776"/>
            <a:chExt cx="10000422" cy="2521817"/>
          </a:xfrm>
        </p:grpSpPr>
        <p:grpSp>
          <p:nvGrpSpPr>
            <p:cNvPr id="24" name="Group 23">
              <a:extLst>
                <a:ext uri="{FF2B5EF4-FFF2-40B4-BE49-F238E27FC236}">
                  <a16:creationId xmlns:a16="http://schemas.microsoft.com/office/drawing/2014/main" id="{42AF36A8-5EB2-2CFE-AFF8-0EF58317BCBD}"/>
                </a:ext>
              </a:extLst>
            </p:cNvPr>
            <p:cNvGrpSpPr/>
            <p:nvPr/>
          </p:nvGrpSpPr>
          <p:grpSpPr>
            <a:xfrm>
              <a:off x="1053751" y="1713776"/>
              <a:ext cx="9417377" cy="891243"/>
              <a:chOff x="490194" y="5203595"/>
              <a:chExt cx="9417377" cy="891243"/>
            </a:xfrm>
          </p:grpSpPr>
          <p:cxnSp>
            <p:nvCxnSpPr>
              <p:cNvPr id="29" name="Straight Arrow Connector 28">
                <a:extLst>
                  <a:ext uri="{FF2B5EF4-FFF2-40B4-BE49-F238E27FC236}">
                    <a16:creationId xmlns:a16="http://schemas.microsoft.com/office/drawing/2014/main" id="{EA6F427D-72BE-FC3E-C54B-F0D2D92FB5D1}"/>
                  </a:ext>
                </a:extLst>
              </p:cNvPr>
              <p:cNvCxnSpPr/>
              <p:nvPr/>
            </p:nvCxnSpPr>
            <p:spPr>
              <a:xfrm>
                <a:off x="490194" y="5344998"/>
                <a:ext cx="94173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F1BEF298-4171-46DF-40DF-BB4F61B75D1B}"/>
                  </a:ext>
                </a:extLst>
              </p:cNvPr>
              <p:cNvSpPr/>
              <p:nvPr/>
            </p:nvSpPr>
            <p:spPr>
              <a:xfrm>
                <a:off x="1206631" y="5213023"/>
                <a:ext cx="245097" cy="2262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8703A14A-FAA7-75A2-EE3A-DDE3D2478B85}"/>
                  </a:ext>
                </a:extLst>
              </p:cNvPr>
              <p:cNvSpPr/>
              <p:nvPr/>
            </p:nvSpPr>
            <p:spPr>
              <a:xfrm>
                <a:off x="3756499" y="5241301"/>
                <a:ext cx="245097" cy="2262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DE68250C-F45C-A987-F573-0E22D1582C0D}"/>
                  </a:ext>
                </a:extLst>
              </p:cNvPr>
              <p:cNvSpPr/>
              <p:nvPr/>
            </p:nvSpPr>
            <p:spPr>
              <a:xfrm>
                <a:off x="6188054" y="5231875"/>
                <a:ext cx="245097" cy="2262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DA908D8-2D13-BCF7-2B48-C7A900CE135B}"/>
                  </a:ext>
                </a:extLst>
              </p:cNvPr>
              <p:cNvSpPr/>
              <p:nvPr/>
            </p:nvSpPr>
            <p:spPr>
              <a:xfrm>
                <a:off x="8848347" y="5203595"/>
                <a:ext cx="245097" cy="205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7F0EB68C-EDAC-6C0B-46D1-ED5BCDC6608E}"/>
                  </a:ext>
                </a:extLst>
              </p:cNvPr>
              <p:cNvSpPr txBox="1"/>
              <p:nvPr/>
            </p:nvSpPr>
            <p:spPr>
              <a:xfrm>
                <a:off x="490194" y="5607526"/>
                <a:ext cx="1949191" cy="430887"/>
              </a:xfrm>
              <a:prstGeom prst="rect">
                <a:avLst/>
              </a:prstGeom>
              <a:noFill/>
            </p:spPr>
            <p:txBody>
              <a:bodyPr wrap="square" lIns="91440" tIns="45720" rIns="91440" bIns="45720" rtlCol="0" anchor="t">
                <a:spAutoFit/>
              </a:bodyPr>
              <a:lstStyle/>
              <a:p>
                <a:r>
                  <a:rPr lang="en-US" sz="1100" b="1"/>
                  <a:t>Submissions of Information</a:t>
                </a:r>
              </a:p>
              <a:p>
                <a:pPr algn="ctr"/>
                <a:r>
                  <a:rPr lang="en-US" sz="1100" b="1"/>
                  <a:t>April-May 2025</a:t>
                </a:r>
              </a:p>
            </p:txBody>
          </p:sp>
          <p:sp>
            <p:nvSpPr>
              <p:cNvPr id="35" name="TextBox 34">
                <a:extLst>
                  <a:ext uri="{FF2B5EF4-FFF2-40B4-BE49-F238E27FC236}">
                    <a16:creationId xmlns:a16="http://schemas.microsoft.com/office/drawing/2014/main" id="{CA0510E0-10CC-7829-53AB-CC8D65DFCCA6}"/>
                  </a:ext>
                </a:extLst>
              </p:cNvPr>
              <p:cNvSpPr txBox="1"/>
              <p:nvPr/>
            </p:nvSpPr>
            <p:spPr>
              <a:xfrm>
                <a:off x="3299112" y="5625916"/>
                <a:ext cx="1159869" cy="461665"/>
              </a:xfrm>
              <a:prstGeom prst="rect">
                <a:avLst/>
              </a:prstGeom>
              <a:noFill/>
            </p:spPr>
            <p:txBody>
              <a:bodyPr wrap="none" lIns="91440" tIns="45720" rIns="91440" bIns="45720" rtlCol="0" anchor="t">
                <a:spAutoFit/>
              </a:bodyPr>
              <a:lstStyle/>
              <a:p>
                <a:pPr algn="ctr"/>
                <a:r>
                  <a:rPr lang="en-US" sz="1200" b="1"/>
                  <a:t>Expert meeting</a:t>
                </a:r>
                <a:endParaRPr lang="en-US" b="1"/>
              </a:p>
              <a:p>
                <a:pPr algn="ctr"/>
                <a:r>
                  <a:rPr lang="en-US" sz="1200" b="1"/>
                  <a:t>February 2026</a:t>
                </a:r>
              </a:p>
            </p:txBody>
          </p:sp>
          <p:sp>
            <p:nvSpPr>
              <p:cNvPr id="36" name="TextBox 35">
                <a:extLst>
                  <a:ext uri="{FF2B5EF4-FFF2-40B4-BE49-F238E27FC236}">
                    <a16:creationId xmlns:a16="http://schemas.microsoft.com/office/drawing/2014/main" id="{30CF7F7D-AA16-68CC-21C6-6EFFCE6FA98E}"/>
                  </a:ext>
                </a:extLst>
              </p:cNvPr>
              <p:cNvSpPr txBox="1"/>
              <p:nvPr/>
            </p:nvSpPr>
            <p:spPr>
              <a:xfrm>
                <a:off x="5841242" y="5633173"/>
                <a:ext cx="938720" cy="461665"/>
              </a:xfrm>
              <a:prstGeom prst="rect">
                <a:avLst/>
              </a:prstGeom>
              <a:noFill/>
            </p:spPr>
            <p:txBody>
              <a:bodyPr wrap="none" lIns="91440" tIns="45720" rIns="91440" bIns="45720" rtlCol="0" anchor="t">
                <a:spAutoFit/>
              </a:bodyPr>
              <a:lstStyle/>
              <a:p>
                <a:pPr algn="ctr"/>
                <a:r>
                  <a:rPr lang="en-US" sz="1200" b="1"/>
                  <a:t>Peer review</a:t>
                </a:r>
                <a:endParaRPr lang="en-US" b="1"/>
              </a:p>
              <a:p>
                <a:pPr algn="ctr"/>
                <a:r>
                  <a:rPr lang="en-US" sz="1200" b="1"/>
                  <a:t>April 2026</a:t>
                </a:r>
              </a:p>
            </p:txBody>
          </p:sp>
          <p:sp>
            <p:nvSpPr>
              <p:cNvPr id="37" name="TextBox 36">
                <a:extLst>
                  <a:ext uri="{FF2B5EF4-FFF2-40B4-BE49-F238E27FC236}">
                    <a16:creationId xmlns:a16="http://schemas.microsoft.com/office/drawing/2014/main" id="{A22AD357-AE22-C831-951A-FB40E04ECD46}"/>
                  </a:ext>
                </a:extLst>
              </p:cNvPr>
              <p:cNvSpPr txBox="1"/>
              <p:nvPr/>
            </p:nvSpPr>
            <p:spPr>
              <a:xfrm>
                <a:off x="8524677" y="5571241"/>
                <a:ext cx="979627" cy="461665"/>
              </a:xfrm>
              <a:prstGeom prst="rect">
                <a:avLst/>
              </a:prstGeom>
              <a:noFill/>
            </p:spPr>
            <p:txBody>
              <a:bodyPr wrap="none" lIns="91440" tIns="45720" rIns="91440" bIns="45720" rtlCol="0" anchor="t">
                <a:spAutoFit/>
              </a:bodyPr>
              <a:lstStyle/>
              <a:p>
                <a:pPr algn="ctr"/>
                <a:r>
                  <a:rPr lang="en-US" sz="1200" b="1"/>
                  <a:t>SBSTTA</a:t>
                </a:r>
                <a:endParaRPr lang="en-US" b="1"/>
              </a:p>
              <a:p>
                <a:pPr algn="ctr"/>
                <a:r>
                  <a:rPr lang="en-US" sz="1200" b="1"/>
                  <a:t>August 2026</a:t>
                </a:r>
              </a:p>
            </p:txBody>
          </p:sp>
        </p:grpSp>
        <p:sp>
          <p:nvSpPr>
            <p:cNvPr id="25" name="TextBox 24">
              <a:extLst>
                <a:ext uri="{FF2B5EF4-FFF2-40B4-BE49-F238E27FC236}">
                  <a16:creationId xmlns:a16="http://schemas.microsoft.com/office/drawing/2014/main" id="{2BDBC87D-460A-9E1E-729C-A773128A6870}"/>
                </a:ext>
              </a:extLst>
            </p:cNvPr>
            <p:cNvSpPr txBox="1"/>
            <p:nvPr/>
          </p:nvSpPr>
          <p:spPr>
            <a:xfrm>
              <a:off x="750088" y="2756255"/>
              <a:ext cx="2562752" cy="1384995"/>
            </a:xfrm>
            <a:prstGeom prst="rect">
              <a:avLst/>
            </a:prstGeom>
            <a:noFill/>
          </p:spPr>
          <p:txBody>
            <a:bodyPr wrap="square" rtlCol="0">
              <a:spAutoFit/>
            </a:bodyPr>
            <a:lstStyle/>
            <a:p>
              <a:r>
                <a:rPr lang="en-ZW" sz="1200" dirty="0">
                  <a:cs typeface="Arial"/>
                </a:rPr>
                <a:t>Notifications 2025-014 and 2025-015</a:t>
              </a:r>
              <a:endParaRPr lang="en-ZW" sz="1200" b="1" dirty="0">
                <a:cs typeface="Arial"/>
              </a:endParaRPr>
            </a:p>
            <a:p>
              <a:r>
                <a:rPr lang="en-ZW" sz="1200" dirty="0">
                  <a:cs typeface="Arial"/>
                </a:rPr>
                <a:t>Submissions </a:t>
              </a:r>
              <a:r>
                <a:rPr lang="en-ZW" sz="1200" b="1" dirty="0">
                  <a:cs typeface="Arial"/>
                </a:rPr>
                <a:t>provided information on practical experiences, implementation challenges, and proposed priorities for inclusion in the guidance.</a:t>
              </a:r>
              <a:endParaRPr lang="en-US" sz="1200" b="1" dirty="0"/>
            </a:p>
          </p:txBody>
        </p:sp>
        <p:sp>
          <p:nvSpPr>
            <p:cNvPr id="26" name="TextBox 25">
              <a:extLst>
                <a:ext uri="{FF2B5EF4-FFF2-40B4-BE49-F238E27FC236}">
                  <a16:creationId xmlns:a16="http://schemas.microsoft.com/office/drawing/2014/main" id="{391572E0-FBFB-FFA7-FCB7-4F22AFAABBB2}"/>
                </a:ext>
              </a:extLst>
            </p:cNvPr>
            <p:cNvSpPr txBox="1"/>
            <p:nvPr/>
          </p:nvSpPr>
          <p:spPr>
            <a:xfrm>
              <a:off x="3574065" y="2850598"/>
              <a:ext cx="2187018" cy="1384995"/>
            </a:xfrm>
            <a:prstGeom prst="rect">
              <a:avLst/>
            </a:prstGeom>
            <a:noFill/>
          </p:spPr>
          <p:txBody>
            <a:bodyPr wrap="square" rtlCol="0">
              <a:spAutoFit/>
            </a:bodyPr>
            <a:lstStyle>
              <a:defPPr>
                <a:defRPr lang="en-US"/>
              </a:defPPr>
              <a:lvl1pPr>
                <a:defRPr sz="1100">
                  <a:cs typeface="Arial"/>
                </a:defRPr>
              </a:lvl1pPr>
            </a:lstStyle>
            <a:p>
              <a:r>
                <a:rPr lang="en-US" sz="1200" dirty="0"/>
                <a:t>Brought together Parties, IPLCs, UN bodies, scientific experts, and other stakeholders. </a:t>
              </a:r>
              <a:r>
                <a:rPr lang="en-US" sz="1200" b="1" dirty="0"/>
                <a:t>The meeting helped validate findings and refine key elements of the guidance.</a:t>
              </a:r>
              <a:r>
                <a:rPr lang="en-US" sz="1200" dirty="0"/>
                <a:t> </a:t>
              </a:r>
            </a:p>
          </p:txBody>
        </p:sp>
        <p:sp>
          <p:nvSpPr>
            <p:cNvPr id="27" name="TextBox 26">
              <a:extLst>
                <a:ext uri="{FF2B5EF4-FFF2-40B4-BE49-F238E27FC236}">
                  <a16:creationId xmlns:a16="http://schemas.microsoft.com/office/drawing/2014/main" id="{53903000-FF9B-EA82-CBBF-E61FEBE3759F}"/>
                </a:ext>
              </a:extLst>
            </p:cNvPr>
            <p:cNvSpPr txBox="1"/>
            <p:nvPr/>
          </p:nvSpPr>
          <p:spPr>
            <a:xfrm>
              <a:off x="5871296" y="2918645"/>
              <a:ext cx="2417805" cy="1015663"/>
            </a:xfrm>
            <a:prstGeom prst="rect">
              <a:avLst/>
            </a:prstGeom>
            <a:noFill/>
          </p:spPr>
          <p:txBody>
            <a:bodyPr wrap="square" rtlCol="0">
              <a:spAutoFit/>
            </a:bodyPr>
            <a:lstStyle>
              <a:defPPr>
                <a:defRPr lang="en-US"/>
              </a:defPPr>
              <a:lvl1pPr>
                <a:defRPr sz="1100">
                  <a:cs typeface="Arial"/>
                </a:defRPr>
              </a:lvl1pPr>
            </a:lstStyle>
            <a:p>
              <a:r>
                <a:rPr lang="en-US" sz="1200" dirty="0"/>
                <a:t>The draft guidance was circulated to Parties and organizations for feedback through notification 2026-024. </a:t>
              </a:r>
              <a:r>
                <a:rPr lang="en-US" sz="1200" b="1" dirty="0"/>
                <a:t>Comments helped improve the draft document</a:t>
              </a:r>
              <a:r>
                <a:rPr lang="en-US" sz="1200" dirty="0"/>
                <a:t>. </a:t>
              </a:r>
            </a:p>
          </p:txBody>
        </p:sp>
        <p:sp>
          <p:nvSpPr>
            <p:cNvPr id="28" name="TextBox 27">
              <a:extLst>
                <a:ext uri="{FF2B5EF4-FFF2-40B4-BE49-F238E27FC236}">
                  <a16:creationId xmlns:a16="http://schemas.microsoft.com/office/drawing/2014/main" id="{2660BC98-7DEB-5FB7-D918-7221CA715E35}"/>
                </a:ext>
              </a:extLst>
            </p:cNvPr>
            <p:cNvSpPr txBox="1"/>
            <p:nvPr/>
          </p:nvSpPr>
          <p:spPr>
            <a:xfrm>
              <a:off x="8563492" y="2914485"/>
              <a:ext cx="2187018" cy="830997"/>
            </a:xfrm>
            <a:prstGeom prst="rect">
              <a:avLst/>
            </a:prstGeom>
            <a:noFill/>
          </p:spPr>
          <p:txBody>
            <a:bodyPr wrap="square" rtlCol="0">
              <a:spAutoFit/>
            </a:bodyPr>
            <a:lstStyle>
              <a:defPPr>
                <a:defRPr lang="en-US"/>
              </a:defPPr>
              <a:lvl1pPr>
                <a:defRPr sz="1100">
                  <a:cs typeface="Arial"/>
                </a:defRPr>
              </a:lvl1pPr>
            </a:lstStyle>
            <a:p>
              <a:r>
                <a:rPr lang="en-US" sz="1200"/>
                <a:t>The guidance was revised based on all inputs. The new draft has now been made available for SBSTTA consideration. </a:t>
              </a:r>
            </a:p>
          </p:txBody>
        </p:sp>
      </p:grpSp>
      <p:sp>
        <p:nvSpPr>
          <p:cNvPr id="38" name="TextBox 37">
            <a:extLst>
              <a:ext uri="{FF2B5EF4-FFF2-40B4-BE49-F238E27FC236}">
                <a16:creationId xmlns:a16="http://schemas.microsoft.com/office/drawing/2014/main" id="{B2206A1B-D6DE-F8B0-ED4A-2A5E41CAF409}"/>
              </a:ext>
            </a:extLst>
          </p:cNvPr>
          <p:cNvSpPr txBox="1"/>
          <p:nvPr/>
        </p:nvSpPr>
        <p:spPr>
          <a:xfrm>
            <a:off x="670168" y="5332508"/>
            <a:ext cx="105966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1200">
                <a:latin typeface="Century Gothic"/>
              </a:defRPr>
            </a:lvl1pPr>
          </a:lstStyle>
          <a:p>
            <a:pPr marL="171450" indent="-171450">
              <a:buFont typeface="Arial" panose="020B0604020202020204" pitchFamily="34" charset="0"/>
              <a:buChar char="•"/>
            </a:pPr>
            <a:r>
              <a:rPr lang="en-US" dirty="0"/>
              <a:t>The Secretariat convened an informal technical steering committee composed of CPW, CMS, and CITES. The committee provided support</a:t>
            </a:r>
          </a:p>
          <a:p>
            <a:r>
              <a:rPr lang="en-US" dirty="0"/>
              <a:t>for the preparation of the draft global guidance</a:t>
            </a:r>
          </a:p>
        </p:txBody>
      </p:sp>
    </p:spTree>
    <p:extLst>
      <p:ext uri="{BB962C8B-B14F-4D97-AF65-F5344CB8AC3E}">
        <p14:creationId xmlns:p14="http://schemas.microsoft.com/office/powerpoint/2010/main" val="2816126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D6AA-5FC0-B8F0-A652-6FC88652BC2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AA16A19-AB65-B24E-58E9-A17CB502D3DC}"/>
              </a:ext>
            </a:extLst>
          </p:cNvPr>
          <p:cNvSpPr>
            <a:spLocks noGrp="1"/>
          </p:cNvSpPr>
          <p:nvPr>
            <p:ph type="subTitle" idx="1"/>
          </p:nvPr>
        </p:nvSpPr>
        <p:spPr>
          <a:xfrm>
            <a:off x="303850" y="1070734"/>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Key findings</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41F6EB36-934E-7A2B-9D49-489E92798681}"/>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0AEDA0D-9043-6A1F-FC99-8855C83F27B2}"/>
              </a:ext>
            </a:extLst>
          </p:cNvPr>
          <p:cNvSpPr txBox="1">
            <a:spLocks/>
          </p:cNvSpPr>
          <p:nvPr/>
        </p:nvSpPr>
        <p:spPr>
          <a:xfrm>
            <a:off x="178288" y="1328"/>
            <a:ext cx="2512399"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graphicFrame>
        <p:nvGraphicFramePr>
          <p:cNvPr id="2" name="Table 1">
            <a:extLst>
              <a:ext uri="{FF2B5EF4-FFF2-40B4-BE49-F238E27FC236}">
                <a16:creationId xmlns:a16="http://schemas.microsoft.com/office/drawing/2014/main" id="{976D31E0-62B7-C65B-1E23-1342D57F2E84}"/>
              </a:ext>
            </a:extLst>
          </p:cNvPr>
          <p:cNvGraphicFramePr>
            <a:graphicFrameLocks noGrp="1"/>
          </p:cNvGraphicFramePr>
          <p:nvPr>
            <p:extLst>
              <p:ext uri="{D42A27DB-BD31-4B8C-83A1-F6EECF244321}">
                <p14:modId xmlns:p14="http://schemas.microsoft.com/office/powerpoint/2010/main" val="2563741786"/>
              </p:ext>
            </p:extLst>
          </p:nvPr>
        </p:nvGraphicFramePr>
        <p:xfrm>
          <a:off x="303850" y="1562013"/>
          <a:ext cx="11403740" cy="4762883"/>
        </p:xfrm>
        <a:graphic>
          <a:graphicData uri="http://schemas.openxmlformats.org/drawingml/2006/table">
            <a:tbl>
              <a:tblPr firstRow="1" bandRow="1">
                <a:tableStyleId>{5C22544A-7EE6-4342-B048-85BDC9FD1C3A}</a:tableStyleId>
              </a:tblPr>
              <a:tblGrid>
                <a:gridCol w="5537795">
                  <a:extLst>
                    <a:ext uri="{9D8B030D-6E8A-4147-A177-3AD203B41FA5}">
                      <a16:colId xmlns:a16="http://schemas.microsoft.com/office/drawing/2014/main" val="153165763"/>
                    </a:ext>
                  </a:extLst>
                </a:gridCol>
                <a:gridCol w="5865945">
                  <a:extLst>
                    <a:ext uri="{9D8B030D-6E8A-4147-A177-3AD203B41FA5}">
                      <a16:colId xmlns:a16="http://schemas.microsoft.com/office/drawing/2014/main" val="971718074"/>
                    </a:ext>
                  </a:extLst>
                </a:gridCol>
              </a:tblGrid>
              <a:tr h="245372">
                <a:tc>
                  <a:txBody>
                    <a:bodyPr/>
                    <a:lstStyle/>
                    <a:p>
                      <a:r>
                        <a:rPr lang="en-US" sz="1400" dirty="0">
                          <a:latin typeface="Century Gothic" panose="020B0502020202020204" pitchFamily="34" charset="0"/>
                        </a:rPr>
                        <a:t>Contextual</a:t>
                      </a:r>
                    </a:p>
                  </a:txBody>
                  <a:tcPr/>
                </a:tc>
                <a:tc>
                  <a:txBody>
                    <a:bodyPr/>
                    <a:lstStyle/>
                    <a:p>
                      <a:r>
                        <a:rPr lang="en-US" sz="1400" dirty="0">
                          <a:latin typeface="Century Gothic" panose="020B0502020202020204" pitchFamily="34" charset="0"/>
                        </a:rPr>
                        <a:t>Technical</a:t>
                      </a:r>
                    </a:p>
                  </a:txBody>
                  <a:tcPr/>
                </a:tc>
                <a:extLst>
                  <a:ext uri="{0D108BD9-81ED-4DB2-BD59-A6C34878D82A}">
                    <a16:rowId xmlns:a16="http://schemas.microsoft.com/office/drawing/2014/main" val="3409277470"/>
                  </a:ext>
                </a:extLst>
              </a:tr>
              <a:tr h="11376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entury Gothic" panose="020B0502020202020204" pitchFamily="34" charset="0"/>
                        </a:rPr>
                        <a:t>Fragmented policies and poor coordination across sectors continue to be a major barrier </a:t>
                      </a:r>
                      <a:r>
                        <a:rPr lang="en-US" sz="1200" dirty="0">
                          <a:latin typeface="Century Gothic" panose="020B0502020202020204" pitchFamily="34" charset="0"/>
                        </a:rPr>
                        <a:t>to the effective implementation of SWM measures. Thus, cross-sectoral policy coherence and coordination are important for facilitating the implementation of the guidance</a:t>
                      </a:r>
                    </a:p>
                    <a:p>
                      <a:endParaRPr lang="en-US" sz="1200" dirty="0">
                        <a:latin typeface="Century Gothic" panose="020B0502020202020204" pitchFamily="34" charset="0"/>
                      </a:endParaRPr>
                    </a:p>
                  </a:txBody>
                  <a:tcPr/>
                </a:tc>
                <a:tc>
                  <a:txBody>
                    <a:bodyPr/>
                    <a:lstStyle/>
                    <a:p>
                      <a:r>
                        <a:rPr lang="en-US" sz="1200" dirty="0">
                          <a:latin typeface="Century Gothic" panose="020B0502020202020204" pitchFamily="34" charset="0"/>
                        </a:rPr>
                        <a:t>Recognition of the impact of the drivers of biodiversity loss on the decline of many wildlife populations and species </a:t>
                      </a:r>
                    </a:p>
                  </a:txBody>
                  <a:tcPr/>
                </a:tc>
                <a:extLst>
                  <a:ext uri="{0D108BD9-81ED-4DB2-BD59-A6C34878D82A}">
                    <a16:rowId xmlns:a16="http://schemas.microsoft.com/office/drawing/2014/main" val="2573548062"/>
                  </a:ext>
                </a:extLst>
              </a:tr>
              <a:tr h="1223640">
                <a:tc>
                  <a:txBody>
                    <a:bodyPr/>
                    <a:lstStyle/>
                    <a:p>
                      <a:r>
                        <a:rPr lang="en-US" sz="1200" dirty="0">
                          <a:latin typeface="Century Gothic" panose="020B0502020202020204" pitchFamily="34" charset="0"/>
                        </a:rPr>
                        <a:t>The need for a management systems  that integrates </a:t>
                      </a:r>
                      <a:r>
                        <a:rPr lang="en-US" sz="1200" b="1" dirty="0">
                          <a:latin typeface="Century Gothic" panose="020B0502020202020204" pitchFamily="34" charset="0"/>
                        </a:rPr>
                        <a:t>scientific and local systems of knowledge </a:t>
                      </a:r>
                      <a:r>
                        <a:rPr lang="en-US" sz="1200" dirty="0">
                          <a:latin typeface="Century Gothic" panose="020B0502020202020204" pitchFamily="34" charset="0"/>
                        </a:rPr>
                        <a:t>and ensures that wildlife management remains ecologically sustainable and aligned with conservation objectives</a:t>
                      </a:r>
                    </a:p>
                  </a:txBody>
                  <a:tcPr/>
                </a:tc>
                <a:tc>
                  <a:txBody>
                    <a:bodyPr/>
                    <a:lstStyle/>
                    <a:p>
                      <a:r>
                        <a:rPr lang="en-US" sz="1200" dirty="0">
                          <a:latin typeface="Century Gothic" panose="020B0502020202020204" pitchFamily="34" charset="0"/>
                        </a:rPr>
                        <a:t>The importance of sustainable use was highlighted along with the need for stronger safeguards and precautionary restrictions</a:t>
                      </a:r>
                    </a:p>
                    <a:p>
                      <a:endParaRPr lang="en-US" sz="1200" dirty="0">
                        <a:latin typeface="Century Gothic" panose="020B0502020202020204" pitchFamily="34" charset="0"/>
                      </a:endParaRPr>
                    </a:p>
                  </a:txBody>
                  <a:tcPr/>
                </a:tc>
                <a:extLst>
                  <a:ext uri="{0D108BD9-81ED-4DB2-BD59-A6C34878D82A}">
                    <a16:rowId xmlns:a16="http://schemas.microsoft.com/office/drawing/2014/main" val="1518729247"/>
                  </a:ext>
                </a:extLst>
              </a:tr>
              <a:tr h="1316083">
                <a:tc>
                  <a:txBody>
                    <a:bodyPr/>
                    <a:lstStyle/>
                    <a:p>
                      <a:r>
                        <a:rPr lang="en-US" sz="1200" dirty="0">
                          <a:latin typeface="Century Gothic" panose="020B0502020202020204" pitchFamily="34" charset="0"/>
                        </a:rPr>
                        <a:t>Effective SWM depends </a:t>
                      </a:r>
                      <a:r>
                        <a:rPr lang="en-US" sz="1200" b="1" dirty="0">
                          <a:latin typeface="Century Gothic" panose="020B0502020202020204" pitchFamily="34" charset="0"/>
                        </a:rPr>
                        <a:t>on structured and meaningful participation of IPLCs, a wide range of stakeholders</a:t>
                      </a:r>
                      <a:r>
                        <a:rPr lang="en-US" sz="1200" dirty="0">
                          <a:latin typeface="Century Gothic" panose="020B0502020202020204" pitchFamily="34" charset="0"/>
                        </a:rPr>
                        <a:t>, and it can be strengthened when it draws on multiple systems of knowledge and is implemented in ways that ensure the recognition of rights, governance systems and responsibilities</a:t>
                      </a:r>
                    </a:p>
                    <a:p>
                      <a:endParaRPr lang="en-US" sz="1200" dirty="0">
                        <a:latin typeface="Century Gothic" panose="020B0502020202020204" pitchFamily="34" charset="0"/>
                      </a:endParaRPr>
                    </a:p>
                  </a:txBody>
                  <a:tcPr/>
                </a:tc>
                <a:tc>
                  <a:txBody>
                    <a:bodyPr/>
                    <a:lstStyle/>
                    <a:p>
                      <a:r>
                        <a:rPr lang="en-US" sz="1200" dirty="0">
                          <a:latin typeface="Century Gothic" panose="020B0502020202020204" pitchFamily="34" charset="0"/>
                        </a:rPr>
                        <a:t>Global guidance must remain flexible enough to accommodate different species, ecosystems, and national circumstances, but it can be complemented with more context-specific implementation guidance</a:t>
                      </a:r>
                    </a:p>
                    <a:p>
                      <a:endParaRPr lang="en-US" sz="1200" dirty="0">
                        <a:latin typeface="Century Gothic" panose="020B0502020202020204" pitchFamily="34" charset="0"/>
                      </a:endParaRPr>
                    </a:p>
                  </a:txBody>
                  <a:tcPr/>
                </a:tc>
                <a:extLst>
                  <a:ext uri="{0D108BD9-81ED-4DB2-BD59-A6C34878D82A}">
                    <a16:rowId xmlns:a16="http://schemas.microsoft.com/office/drawing/2014/main" val="2961895578"/>
                  </a:ext>
                </a:extLst>
              </a:tr>
              <a:tr h="780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The equitable </a:t>
                      </a:r>
                      <a:r>
                        <a:rPr lang="en-US" sz="1200" b="1" dirty="0">
                          <a:latin typeface="Century Gothic" panose="020B0502020202020204" pitchFamily="34" charset="0"/>
                        </a:rPr>
                        <a:t>distribution of costs and benefits is important </a:t>
                      </a:r>
                      <a:r>
                        <a:rPr lang="en-US" sz="1200" dirty="0">
                          <a:latin typeface="Century Gothic" panose="020B0502020202020204" pitchFamily="34" charset="0"/>
                        </a:rPr>
                        <a:t>for SWM, as it strengthens fairness, legitimacy and long-term effectiveness</a:t>
                      </a:r>
                    </a:p>
                    <a:p>
                      <a:endParaRPr lang="en-US" sz="1200" dirty="0">
                        <a:latin typeface="Century Gothic" panose="020B0502020202020204" pitchFamily="34" charset="0"/>
                      </a:endParaRPr>
                    </a:p>
                  </a:txBody>
                  <a:tcPr/>
                </a:tc>
                <a:tc>
                  <a:txBody>
                    <a:bodyPr/>
                    <a:lstStyle/>
                    <a:p>
                      <a:r>
                        <a:rPr lang="en-US" sz="1200" dirty="0">
                          <a:latin typeface="Century Gothic" panose="020B0502020202020204" pitchFamily="34" charset="0"/>
                        </a:rPr>
                        <a:t>SWM is supported by a broad international normative framework, including the CBD, CMS, CITES, FAO, and IUCN</a:t>
                      </a:r>
                    </a:p>
                  </a:txBody>
                  <a:tcPr/>
                </a:tc>
                <a:extLst>
                  <a:ext uri="{0D108BD9-81ED-4DB2-BD59-A6C34878D82A}">
                    <a16:rowId xmlns:a16="http://schemas.microsoft.com/office/drawing/2014/main" val="1347597080"/>
                  </a:ext>
                </a:extLst>
              </a:tr>
            </a:tbl>
          </a:graphicData>
        </a:graphic>
      </p:graphicFrame>
    </p:spTree>
    <p:extLst>
      <p:ext uri="{BB962C8B-B14F-4D97-AF65-F5344CB8AC3E}">
        <p14:creationId xmlns:p14="http://schemas.microsoft.com/office/powerpoint/2010/main" val="10497640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C45CE-3FF7-CFAC-7DE2-4160912E27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CFA37D8-419A-0C00-EB69-BD6F4984A8DB}"/>
              </a:ext>
            </a:extLst>
          </p:cNvPr>
          <p:cNvSpPr>
            <a:spLocks noGrp="1"/>
          </p:cNvSpPr>
          <p:nvPr>
            <p:ph type="subTitle" idx="1"/>
          </p:nvPr>
        </p:nvSpPr>
        <p:spPr>
          <a:xfrm>
            <a:off x="390936" y="1034449"/>
            <a:ext cx="9032487" cy="380295"/>
          </a:xfrm>
        </p:spPr>
        <p:txBody>
          <a:bodyPr vert="horz" lIns="90000" tIns="45720" rIns="91440" bIns="45720" rtlCol="0" anchor="t">
            <a:noAutofit/>
          </a:bodyPr>
          <a:lstStyle/>
          <a:p>
            <a:pPr algn="l"/>
            <a:r>
              <a:rPr lang="en-US" sz="1900" b="1">
                <a:solidFill>
                  <a:srgbClr val="18934F"/>
                </a:solidFill>
                <a:latin typeface="Century Gothic"/>
                <a:ea typeface="Open Sans"/>
                <a:cs typeface="Open Sans"/>
              </a:rPr>
              <a:t>The draft global guidance in summary</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E8D31614-7102-2D87-8C43-166C80812BEC}"/>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F57C565-E697-8CCD-55B6-A8A60AC7CFEC}"/>
              </a:ext>
            </a:extLst>
          </p:cNvPr>
          <p:cNvSpPr txBox="1">
            <a:spLocks/>
          </p:cNvSpPr>
          <p:nvPr/>
        </p:nvSpPr>
        <p:spPr>
          <a:xfrm>
            <a:off x="178288" y="1328"/>
            <a:ext cx="2677156"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658AF200-7DB8-8540-7054-5A971C26A6D3}"/>
              </a:ext>
            </a:extLst>
          </p:cNvPr>
          <p:cNvSpPr txBox="1"/>
          <p:nvPr/>
        </p:nvSpPr>
        <p:spPr>
          <a:xfrm>
            <a:off x="388901" y="1714737"/>
            <a:ext cx="11412279"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a:latin typeface="Century Gothic"/>
              </a:rPr>
              <a:t>The draft guidance has been structured as follows:</a:t>
            </a:r>
          </a:p>
          <a:p>
            <a:pPr algn="l"/>
            <a:endParaRPr lang="en-US" sz="2000">
              <a:latin typeface="Century Gothic"/>
            </a:endParaRPr>
          </a:p>
          <a:p>
            <a:pPr marL="285750" indent="-285750" algn="l">
              <a:buFont typeface="Wingdings" panose="05000000000000000000" pitchFamily="2" charset="2"/>
              <a:buChar char="§"/>
            </a:pPr>
            <a:r>
              <a:rPr lang="en-US" sz="2000">
                <a:latin typeface="Century Gothic"/>
              </a:rPr>
              <a:t>Context</a:t>
            </a:r>
          </a:p>
          <a:p>
            <a:pPr marL="285750" indent="-285750" algn="l">
              <a:buFont typeface="Wingdings" panose="05000000000000000000" pitchFamily="2" charset="2"/>
              <a:buChar char="§"/>
            </a:pPr>
            <a:r>
              <a:rPr lang="en-US" sz="2000">
                <a:latin typeface="Century Gothic"/>
              </a:rPr>
              <a:t>Mandate</a:t>
            </a:r>
          </a:p>
          <a:p>
            <a:pPr marL="285750" indent="-285750" algn="l">
              <a:buFont typeface="Wingdings" panose="05000000000000000000" pitchFamily="2" charset="2"/>
              <a:buChar char="§"/>
            </a:pPr>
            <a:r>
              <a:rPr lang="en-US" sz="2000">
                <a:latin typeface="Century Gothic"/>
              </a:rPr>
              <a:t>Purpose and scope</a:t>
            </a:r>
          </a:p>
          <a:p>
            <a:pPr marL="285750" indent="-285750" algn="l">
              <a:buFont typeface="Wingdings" panose="05000000000000000000" pitchFamily="2" charset="2"/>
              <a:buChar char="§"/>
            </a:pPr>
            <a:r>
              <a:rPr lang="en-US" sz="2000">
                <a:latin typeface="Century Gothic"/>
              </a:rPr>
              <a:t>Principles</a:t>
            </a:r>
          </a:p>
          <a:p>
            <a:pPr marL="285750" indent="-285750" algn="l">
              <a:buFont typeface="Wingdings" panose="05000000000000000000" pitchFamily="2" charset="2"/>
              <a:buChar char="§"/>
            </a:pPr>
            <a:r>
              <a:rPr lang="en-US" sz="2000">
                <a:latin typeface="Century Gothic"/>
              </a:rPr>
              <a:t>Safeguards</a:t>
            </a:r>
          </a:p>
          <a:p>
            <a:pPr marL="285750" indent="-285750" algn="l">
              <a:buFont typeface="Wingdings" panose="05000000000000000000" pitchFamily="2" charset="2"/>
              <a:buChar char="§"/>
            </a:pPr>
            <a:r>
              <a:rPr lang="en-US" sz="2000">
                <a:latin typeface="Century Gothic"/>
              </a:rPr>
              <a:t>Key elements for developing and implementing policies on sustainable wildlife management</a:t>
            </a:r>
          </a:p>
          <a:p>
            <a:pPr marL="285750" indent="-285750" algn="l">
              <a:buFont typeface="Wingdings" panose="05000000000000000000" pitchFamily="2" charset="2"/>
              <a:buChar char="§"/>
            </a:pPr>
            <a:r>
              <a:rPr lang="en-US" sz="2000">
                <a:latin typeface="Century Gothic"/>
              </a:rPr>
              <a:t>Actions for implementation for sustainable wildlife management</a:t>
            </a:r>
          </a:p>
          <a:p>
            <a:pPr algn="l"/>
            <a:r>
              <a:rPr lang="en-US" sz="2000">
                <a:latin typeface="Century Gothic"/>
              </a:rPr>
              <a:t>	A. Cross-cutting Elements: Policy coherence and cross-sectoral integration</a:t>
            </a:r>
          </a:p>
          <a:p>
            <a:pPr algn="l"/>
            <a:r>
              <a:rPr lang="en-US" sz="2000">
                <a:latin typeface="Century Gothic"/>
              </a:rPr>
              <a:t>	B. Inclusive and participatory decision-making</a:t>
            </a:r>
          </a:p>
          <a:p>
            <a:pPr algn="l"/>
            <a:r>
              <a:rPr lang="en-US" sz="2000">
                <a:latin typeface="Century Gothic"/>
              </a:rPr>
              <a:t>	C. Inclusion of multiple systems of knowledge and a human rights-based approach</a:t>
            </a:r>
          </a:p>
          <a:p>
            <a:pPr algn="l"/>
            <a:r>
              <a:rPr lang="en-US" sz="2000">
                <a:latin typeface="Century Gothic"/>
              </a:rPr>
              <a:t>	D. Equitable distribution of costs and benefits</a:t>
            </a:r>
          </a:p>
          <a:p>
            <a:pPr algn="l"/>
            <a:endParaRPr lang="en-US" sz="2000">
              <a:latin typeface="Century Gothic"/>
            </a:endParaRPr>
          </a:p>
        </p:txBody>
      </p:sp>
    </p:spTree>
    <p:extLst>
      <p:ext uri="{BB962C8B-B14F-4D97-AF65-F5344CB8AC3E}">
        <p14:creationId xmlns:p14="http://schemas.microsoft.com/office/powerpoint/2010/main" val="3383121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054E0-4DB7-BA15-F924-CB220F15A17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46D0E84-C5BF-A62B-B757-A1FB9C9BE3B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1950B41-38C1-B51A-67A0-DD32CF53FC53}"/>
              </a:ext>
            </a:extLst>
          </p:cNvPr>
          <p:cNvSpPr txBox="1">
            <a:spLocks/>
          </p:cNvSpPr>
          <p:nvPr/>
        </p:nvSpPr>
        <p:spPr>
          <a:xfrm>
            <a:off x="178288" y="1328"/>
            <a:ext cx="2893399" cy="8778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2800" dirty="0">
                <a:solidFill>
                  <a:schemeClr val="bg1"/>
                </a:solidFill>
                <a:latin typeface="Open Sans"/>
                <a:ea typeface="Open Sans"/>
                <a:cs typeface="Open Sans"/>
              </a:rPr>
              <a:t>SBSTTA 28</a:t>
            </a:r>
          </a:p>
        </p:txBody>
      </p:sp>
      <p:sp>
        <p:nvSpPr>
          <p:cNvPr id="4" name="Subtitle 3">
            <a:extLst>
              <a:ext uri="{FF2B5EF4-FFF2-40B4-BE49-F238E27FC236}">
                <a16:creationId xmlns:a16="http://schemas.microsoft.com/office/drawing/2014/main" id="{89292B10-3F1F-3805-EFB8-1650BF90CB1D}"/>
              </a:ext>
            </a:extLst>
          </p:cNvPr>
          <p:cNvSpPr>
            <a:spLocks noGrp="1"/>
          </p:cNvSpPr>
          <p:nvPr>
            <p:ph type="subTitle" idx="1"/>
          </p:nvPr>
        </p:nvSpPr>
        <p:spPr/>
        <p:txBody>
          <a:bodyPr/>
          <a:lstStyle/>
          <a:p>
            <a:endParaRPr lang="fr-CA"/>
          </a:p>
        </p:txBody>
      </p:sp>
      <p:sp>
        <p:nvSpPr>
          <p:cNvPr id="6" name="Subtitle 2">
            <a:extLst>
              <a:ext uri="{FF2B5EF4-FFF2-40B4-BE49-F238E27FC236}">
                <a16:creationId xmlns:a16="http://schemas.microsoft.com/office/drawing/2014/main" id="{37F66C74-1BCF-337D-F89B-40606CA3D7DE}"/>
              </a:ext>
            </a:extLst>
          </p:cNvPr>
          <p:cNvSpPr txBox="1">
            <a:spLocks/>
          </p:cNvSpPr>
          <p:nvPr/>
        </p:nvSpPr>
        <p:spPr>
          <a:xfrm>
            <a:off x="303850" y="1041706"/>
            <a:ext cx="9032487" cy="380295"/>
          </a:xfrm>
          <a:prstGeom prst="rect">
            <a:avLst/>
          </a:prstGeom>
        </p:spPr>
        <p:txBody>
          <a:bodyPr vert="horz" lIns="9000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900" b="1">
                <a:solidFill>
                  <a:srgbClr val="18934F"/>
                </a:solidFill>
                <a:latin typeface="Century Gothic"/>
                <a:ea typeface="Open Sans"/>
                <a:cs typeface="Open Sans"/>
              </a:rPr>
              <a:t>Key conclusions/ what the guidance proposes</a:t>
            </a:r>
            <a:endParaRPr lang="en-CA" sz="1900">
              <a:solidFill>
                <a:srgbClr val="000000"/>
              </a:solidFill>
              <a:latin typeface="Century Gothic"/>
              <a:ea typeface="Open Sans"/>
              <a:cs typeface="Open Sans"/>
            </a:endParaRPr>
          </a:p>
          <a:p>
            <a:pPr algn="l"/>
            <a:endParaRPr lang="en-CA" sz="1900" b="1" dirty="0">
              <a:solidFill>
                <a:srgbClr val="18934F"/>
              </a:solidFill>
              <a:latin typeface="Century Gothic"/>
              <a:ea typeface="Open Sans"/>
              <a:cs typeface="Open Sans"/>
            </a:endParaRPr>
          </a:p>
        </p:txBody>
      </p:sp>
      <p:sp>
        <p:nvSpPr>
          <p:cNvPr id="8" name="TextBox 7">
            <a:extLst>
              <a:ext uri="{FF2B5EF4-FFF2-40B4-BE49-F238E27FC236}">
                <a16:creationId xmlns:a16="http://schemas.microsoft.com/office/drawing/2014/main" id="{9A40C127-4DA6-7849-6547-4CF343BE6765}"/>
              </a:ext>
            </a:extLst>
          </p:cNvPr>
          <p:cNvSpPr txBox="1"/>
          <p:nvPr/>
        </p:nvSpPr>
        <p:spPr>
          <a:xfrm>
            <a:off x="388901" y="1714737"/>
            <a:ext cx="11412279"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Wingdings" panose="05000000000000000000" pitchFamily="2" charset="2"/>
              <a:buChar char="§"/>
            </a:pPr>
            <a:r>
              <a:rPr lang="en-US" sz="2000" dirty="0">
                <a:latin typeface="Century Gothic"/>
              </a:rPr>
              <a:t>The guidance sets out </a:t>
            </a:r>
            <a:r>
              <a:rPr lang="en-US" sz="2000" b="1" dirty="0">
                <a:latin typeface="Century Gothic"/>
              </a:rPr>
              <a:t>general principles, safeguards and broad areas for action </a:t>
            </a:r>
            <a:r>
              <a:rPr lang="en-US" sz="2000" dirty="0">
                <a:latin typeface="Century Gothic"/>
              </a:rPr>
              <a:t>to support Parties in strengthening national approaches to sustainable wildlife management. </a:t>
            </a:r>
          </a:p>
          <a:p>
            <a:pPr marL="285750" indent="-285750" algn="l">
              <a:buFont typeface="Wingdings" panose="05000000000000000000" pitchFamily="2" charset="2"/>
              <a:buChar char="§"/>
            </a:pPr>
            <a:endParaRPr lang="en-US" sz="2000" dirty="0">
              <a:latin typeface="Century Gothic"/>
            </a:endParaRPr>
          </a:p>
          <a:p>
            <a:pPr marL="285750" indent="-285750" algn="l">
              <a:buFont typeface="Wingdings" panose="05000000000000000000" pitchFamily="2" charset="2"/>
              <a:buChar char="§"/>
            </a:pPr>
            <a:r>
              <a:rPr lang="en-US" sz="2000" dirty="0">
                <a:latin typeface="Century Gothic"/>
              </a:rPr>
              <a:t>Implementation of the present guidance </a:t>
            </a:r>
            <a:r>
              <a:rPr lang="en-US" sz="2000" b="1" dirty="0">
                <a:latin typeface="Century Gothic"/>
              </a:rPr>
              <a:t>may be adapted to national and local contexts</a:t>
            </a:r>
            <a:r>
              <a:rPr lang="en-US" sz="2000" dirty="0">
                <a:latin typeface="Century Gothic"/>
              </a:rPr>
              <a:t>, taking into account ecological conditions, cultural diversity and governance systems.</a:t>
            </a:r>
          </a:p>
          <a:p>
            <a:pPr marL="285750" indent="-285750" algn="l">
              <a:buFont typeface="Wingdings" panose="05000000000000000000" pitchFamily="2" charset="2"/>
              <a:buChar char="§"/>
            </a:pPr>
            <a:endParaRPr lang="en-US" sz="2000" dirty="0">
              <a:latin typeface="Century Gothic"/>
            </a:endParaRPr>
          </a:p>
          <a:p>
            <a:pPr marL="285750" indent="-285750" algn="l">
              <a:buFont typeface="Wingdings" panose="05000000000000000000" pitchFamily="2" charset="2"/>
              <a:buChar char="§"/>
            </a:pPr>
            <a:r>
              <a:rPr lang="en-US" sz="2000" dirty="0">
                <a:latin typeface="Century Gothic"/>
              </a:rPr>
              <a:t>The guidance propose actions on 4 areas:</a:t>
            </a:r>
          </a:p>
          <a:p>
            <a:pPr marL="800100" lvl="1" indent="-342900">
              <a:buFont typeface="+mj-lt"/>
              <a:buAutoNum type="alphaUcPeriod"/>
            </a:pPr>
            <a:r>
              <a:rPr lang="en-US" sz="2000" dirty="0">
                <a:latin typeface="Century Gothic"/>
              </a:rPr>
              <a:t>Cross-cutting elements: policy coherence and cross-sectoral integration</a:t>
            </a:r>
          </a:p>
          <a:p>
            <a:pPr marL="800100" lvl="1" indent="-342900">
              <a:buFont typeface="+mj-lt"/>
              <a:buAutoNum type="alphaUcPeriod"/>
            </a:pPr>
            <a:r>
              <a:rPr lang="en-US" sz="2000" dirty="0">
                <a:latin typeface="Century Gothic"/>
              </a:rPr>
              <a:t>Inclusive and participatory decision-making</a:t>
            </a:r>
          </a:p>
          <a:p>
            <a:pPr marL="800100" lvl="1" indent="-342900">
              <a:buFont typeface="+mj-lt"/>
              <a:buAutoNum type="alphaUcPeriod"/>
            </a:pPr>
            <a:r>
              <a:rPr lang="en-US" sz="2000" dirty="0">
                <a:latin typeface="Century Gothic"/>
              </a:rPr>
              <a:t>Inclusion of multiple systems of knowledge and recognition of rights</a:t>
            </a:r>
          </a:p>
          <a:p>
            <a:pPr marL="800100" lvl="1" indent="-342900">
              <a:buFont typeface="+mj-lt"/>
              <a:buAutoNum type="alphaUcPeriod"/>
            </a:pPr>
            <a:r>
              <a:rPr lang="en-US" sz="2000" dirty="0">
                <a:latin typeface="Century Gothic"/>
              </a:rPr>
              <a:t>Equitable distribution of costs and benefits</a:t>
            </a:r>
          </a:p>
          <a:p>
            <a:pPr algn="l"/>
            <a:endParaRPr lang="en-US" sz="2000" dirty="0">
              <a:latin typeface="Century Gothic"/>
            </a:endParaRPr>
          </a:p>
        </p:txBody>
      </p:sp>
    </p:spTree>
    <p:extLst>
      <p:ext uri="{BB962C8B-B14F-4D97-AF65-F5344CB8AC3E}">
        <p14:creationId xmlns:p14="http://schemas.microsoft.com/office/powerpoint/2010/main" val="2425179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FF491-1139-6365-66A7-75639B6AF50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41C38D0-C33A-0E2F-5388-291F94A1825E}"/>
              </a:ext>
            </a:extLst>
          </p:cNvPr>
          <p:cNvSpPr>
            <a:spLocks noGrp="1"/>
          </p:cNvSpPr>
          <p:nvPr>
            <p:ph type="subTitle" idx="1"/>
          </p:nvPr>
        </p:nvSpPr>
        <p:spPr>
          <a:xfrm>
            <a:off x="441736" y="1070734"/>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SBSTTA recommendation</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4C47C925-57A7-FA12-8658-22508DB7AB94}"/>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7A7301F-FFE0-69AE-7C46-48F762AD0989}"/>
              </a:ext>
            </a:extLst>
          </p:cNvPr>
          <p:cNvSpPr txBox="1">
            <a:spLocks/>
          </p:cNvSpPr>
          <p:nvPr/>
        </p:nvSpPr>
        <p:spPr>
          <a:xfrm>
            <a:off x="178288" y="1328"/>
            <a:ext cx="2569034"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6" name="TextBox 5">
            <a:extLst>
              <a:ext uri="{FF2B5EF4-FFF2-40B4-BE49-F238E27FC236}">
                <a16:creationId xmlns:a16="http://schemas.microsoft.com/office/drawing/2014/main" id="{1099C27D-22D2-CE48-E1BD-9B788E6399E5}"/>
              </a:ext>
            </a:extLst>
          </p:cNvPr>
          <p:cNvSpPr txBox="1"/>
          <p:nvPr/>
        </p:nvSpPr>
        <p:spPr>
          <a:xfrm>
            <a:off x="439701" y="1620394"/>
            <a:ext cx="1141227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Wingdings" panose="05000000000000000000" pitchFamily="2" charset="2"/>
              <a:buChar char="§"/>
            </a:pPr>
            <a:r>
              <a:rPr lang="en-US" dirty="0">
                <a:latin typeface="Century Gothic"/>
              </a:rPr>
              <a:t>The draft recommendation proposes that COP 17 adopt the global guidance and encourage Parties and relevant stakeholders to integrate it into national biodiversity strategies and action plans, wildlife policies, legal and institutional frameworks, and relevant sectoral and cross-sectoral plans;</a:t>
            </a:r>
          </a:p>
          <a:p>
            <a:pPr marL="285750" indent="-285750" algn="l">
              <a:buFont typeface="Wingdings" panose="05000000000000000000" pitchFamily="2" charset="2"/>
              <a:buChar char="§"/>
            </a:pPr>
            <a:endParaRPr lang="en-US" dirty="0">
              <a:latin typeface="Century Gothic"/>
            </a:endParaRPr>
          </a:p>
          <a:p>
            <a:pPr marL="285750" indent="-285750" algn="l">
              <a:buFont typeface="Wingdings" panose="05000000000000000000" pitchFamily="2" charset="2"/>
              <a:buChar char="§"/>
            </a:pPr>
            <a:r>
              <a:rPr lang="en-US" dirty="0">
                <a:latin typeface="Century Gothic"/>
              </a:rPr>
              <a:t>It further promotes </a:t>
            </a:r>
            <a:r>
              <a:rPr lang="en-US" i="1" dirty="0">
                <a:latin typeface="Century Gothic"/>
              </a:rPr>
              <a:t>coherent implementation across sectors involved in wildlife management</a:t>
            </a:r>
            <a:r>
              <a:rPr lang="en-US" dirty="0">
                <a:latin typeface="Century Gothic"/>
              </a:rPr>
              <a:t>, </a:t>
            </a:r>
            <a:r>
              <a:rPr lang="en-US" i="1" dirty="0">
                <a:latin typeface="Century Gothic"/>
              </a:rPr>
              <a:t>implementation of the guidance through capacity-building</a:t>
            </a:r>
            <a:r>
              <a:rPr lang="en-US" dirty="0">
                <a:latin typeface="Century Gothic"/>
              </a:rPr>
              <a:t>, </a:t>
            </a:r>
            <a:r>
              <a:rPr lang="en-US" i="1" dirty="0">
                <a:latin typeface="Century Gothic"/>
              </a:rPr>
              <a:t>technical cooperation and resource mobilization</a:t>
            </a:r>
            <a:r>
              <a:rPr lang="en-US" dirty="0">
                <a:latin typeface="Century Gothic"/>
              </a:rPr>
              <a:t>, and encourages </a:t>
            </a:r>
            <a:r>
              <a:rPr lang="en-US" i="1" dirty="0">
                <a:latin typeface="Century Gothic"/>
              </a:rPr>
              <a:t>the monitoring of implementation, exchange of experiences and lessons learned, and reporting on progress</a:t>
            </a:r>
            <a:r>
              <a:rPr lang="en-US" dirty="0">
                <a:latin typeface="Century Gothic"/>
              </a:rPr>
              <a:t>;</a:t>
            </a:r>
          </a:p>
          <a:p>
            <a:pPr marL="285750" indent="-285750" algn="l">
              <a:buFont typeface="Wingdings" panose="05000000000000000000" pitchFamily="2" charset="2"/>
              <a:buChar char="§"/>
            </a:pPr>
            <a:endParaRPr lang="en-US" dirty="0">
              <a:latin typeface="Century Gothic"/>
            </a:endParaRPr>
          </a:p>
          <a:p>
            <a:pPr marL="285750" indent="-285750" algn="l">
              <a:buFont typeface="Wingdings" panose="05000000000000000000" pitchFamily="2" charset="2"/>
              <a:buChar char="§"/>
            </a:pPr>
            <a:r>
              <a:rPr lang="en-US" dirty="0">
                <a:latin typeface="Century Gothic"/>
              </a:rPr>
              <a:t>Requests the Executive Secretary to, among other things promote awareness and facilitate the use of the guidance, exchange of experiences, and compile information on the use and effectiveness of the guidance and present the information to SBSTTA.</a:t>
            </a:r>
          </a:p>
          <a:p>
            <a:pPr algn="l"/>
            <a:endParaRPr lang="en-US" dirty="0">
              <a:latin typeface="Century Gothic"/>
            </a:endParaRPr>
          </a:p>
        </p:txBody>
      </p:sp>
    </p:spTree>
    <p:extLst>
      <p:ext uri="{BB962C8B-B14F-4D97-AF65-F5344CB8AC3E}">
        <p14:creationId xmlns:p14="http://schemas.microsoft.com/office/powerpoint/2010/main" val="1620638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17004-695E-EA98-4DC1-E765F0BB05B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E1CD62C-529B-1C8D-EB08-29BD9077084B}"/>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992FB9C-1128-6119-0846-6452EAF48874}"/>
              </a:ext>
            </a:extLst>
          </p:cNvPr>
          <p:cNvSpPr txBox="1">
            <a:spLocks/>
          </p:cNvSpPr>
          <p:nvPr/>
        </p:nvSpPr>
        <p:spPr>
          <a:xfrm>
            <a:off x="178288" y="1328"/>
            <a:ext cx="2512399"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90E173C8-265C-688B-97D2-F777A4862750}"/>
              </a:ext>
            </a:extLst>
          </p:cNvPr>
          <p:cNvSpPr>
            <a:spLocks noGrp="1"/>
          </p:cNvSpPr>
          <p:nvPr>
            <p:ph type="subTitle" idx="1"/>
          </p:nvPr>
        </p:nvSpPr>
        <p:spPr>
          <a:xfrm>
            <a:off x="1581107" y="2435077"/>
            <a:ext cx="9032487" cy="380295"/>
          </a:xfrm>
        </p:spPr>
        <p:txBody>
          <a:bodyPr vert="horz" lIns="90000" tIns="45720" rIns="91440" bIns="45720" rtlCol="0" anchor="t">
            <a:noAutofit/>
          </a:bodyPr>
          <a:lstStyle/>
          <a:p>
            <a:r>
              <a:rPr lang="en-US" sz="3600" b="1">
                <a:solidFill>
                  <a:srgbClr val="18934F"/>
                </a:solidFill>
                <a:latin typeface="Century Gothic"/>
                <a:ea typeface="Open Sans"/>
                <a:cs typeface="Open Sans"/>
              </a:rPr>
              <a:t>Thank you</a:t>
            </a:r>
          </a:p>
          <a:p>
            <a:endParaRPr lang="en-CA" sz="3200" b="1">
              <a:solidFill>
                <a:srgbClr val="000000"/>
              </a:solidFill>
              <a:latin typeface="Century Gothic"/>
              <a:ea typeface="Open Sans"/>
              <a:cs typeface="Open Sans"/>
            </a:endParaRPr>
          </a:p>
          <a:p>
            <a:endParaRPr lang="en-CA" sz="3200" b="1">
              <a:solidFill>
                <a:srgbClr val="18934F"/>
              </a:solidFill>
              <a:latin typeface="Century Gothic"/>
              <a:ea typeface="Open Sans"/>
              <a:cs typeface="Open Sans"/>
            </a:endParaRPr>
          </a:p>
        </p:txBody>
      </p:sp>
    </p:spTree>
    <p:extLst>
      <p:ext uri="{BB962C8B-B14F-4D97-AF65-F5344CB8AC3E}">
        <p14:creationId xmlns:p14="http://schemas.microsoft.com/office/powerpoint/2010/main" val="2627029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F0A8B-4030-BA50-94D3-8E4839B72B2B}"/>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9A4815C-B240-63E7-C07F-6E941217F3E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6F27867-F62B-87EA-1225-B3BD01B7C5E4}"/>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4220540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512399"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62461288-D0AF-ECF9-E007-032A7D0F1A0B}"/>
              </a:ext>
            </a:extLst>
          </p:cNvPr>
          <p:cNvSpPr>
            <a:spLocks noGrp="1"/>
          </p:cNvSpPr>
          <p:nvPr>
            <p:ph type="subTitle" idx="1"/>
          </p:nvPr>
        </p:nvSpPr>
        <p:spPr>
          <a:xfrm>
            <a:off x="1581107" y="2435077"/>
            <a:ext cx="9032487" cy="380295"/>
          </a:xfrm>
        </p:spPr>
        <p:txBody>
          <a:bodyPr vert="horz" lIns="90000" tIns="45720" rIns="91440" bIns="45720" rtlCol="0" anchor="t">
            <a:noAutofit/>
          </a:bodyPr>
          <a:lstStyle/>
          <a:p>
            <a:r>
              <a:rPr lang="en-US" sz="3200" b="1">
                <a:solidFill>
                  <a:srgbClr val="18934F"/>
                </a:solidFill>
                <a:latin typeface="Century Gothic"/>
                <a:ea typeface="Open Sans"/>
                <a:cs typeface="Open Sans"/>
              </a:rPr>
              <a:t>Item 7. </a:t>
            </a:r>
            <a:r>
              <a:rPr lang="en-CA" sz="3200" b="1">
                <a:solidFill>
                  <a:srgbClr val="18934F"/>
                </a:solidFill>
                <a:latin typeface="Century Gothic"/>
                <a:ea typeface="Open Sans"/>
                <a:cs typeface="Open Sans"/>
              </a:rPr>
              <a:t>Strategic Review of and Update to the Programme of Work on Protected Areas</a:t>
            </a:r>
            <a:endParaRPr lang="en-CA" sz="3200" b="1">
              <a:solidFill>
                <a:srgbClr val="000000"/>
              </a:solidFill>
              <a:latin typeface="Century Gothic"/>
              <a:ea typeface="Open Sans"/>
              <a:cs typeface="Open Sans"/>
            </a:endParaRPr>
          </a:p>
          <a:p>
            <a:endParaRPr lang="en-CA" sz="3200" b="1">
              <a:solidFill>
                <a:srgbClr val="18934F"/>
              </a:solidFill>
              <a:latin typeface="Century Gothic"/>
              <a:ea typeface="Open Sans"/>
              <a:cs typeface="Open Sans"/>
            </a:endParaRPr>
          </a:p>
        </p:txBody>
      </p:sp>
    </p:spTree>
    <p:extLst>
      <p:ext uri="{BB962C8B-B14F-4D97-AF65-F5344CB8AC3E}">
        <p14:creationId xmlns:p14="http://schemas.microsoft.com/office/powerpoint/2010/main" val="2421048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A007-3EB3-7E94-30B8-3ABA787E69E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CD834C-DF85-7923-586F-F6F493004933}"/>
              </a:ext>
            </a:extLst>
          </p:cNvPr>
          <p:cNvSpPr>
            <a:spLocks noGrp="1"/>
          </p:cNvSpPr>
          <p:nvPr>
            <p:ph type="subTitle" idx="1"/>
          </p:nvPr>
        </p:nvSpPr>
        <p:spPr>
          <a:xfrm>
            <a:off x="405450" y="1107020"/>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Background</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FE219D30-C9BE-3B5F-CE26-D395F087148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61F9C8D-6094-C9E8-22CE-0E5A3EAD8AFC}"/>
              </a:ext>
            </a:extLst>
          </p:cNvPr>
          <p:cNvSpPr txBox="1">
            <a:spLocks/>
          </p:cNvSpPr>
          <p:nvPr/>
        </p:nvSpPr>
        <p:spPr>
          <a:xfrm>
            <a:off x="178288" y="1328"/>
            <a:ext cx="2610224"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308DB712-26F9-0D47-A268-18C3009FFFDE}"/>
              </a:ext>
            </a:extLst>
          </p:cNvPr>
          <p:cNvSpPr txBox="1"/>
          <p:nvPr/>
        </p:nvSpPr>
        <p:spPr>
          <a:xfrm>
            <a:off x="403808" y="2024345"/>
            <a:ext cx="10707887" cy="36163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600"/>
              </a:spcBef>
              <a:spcAft>
                <a:spcPts val="600"/>
              </a:spcAft>
            </a:pPr>
            <a:r>
              <a:rPr lang="en-CA" b="1">
                <a:latin typeface="Century Gothic" panose="020B0502020202020204" pitchFamily="34" charset="0"/>
              </a:rPr>
              <a:t>Review of the Programme of Work on Protected Areas (</a:t>
            </a:r>
            <a:r>
              <a:rPr lang="en-CA" b="1" err="1">
                <a:latin typeface="Century Gothic" panose="020B0502020202020204" pitchFamily="34" charset="0"/>
              </a:rPr>
              <a:t>PoWPA</a:t>
            </a:r>
            <a:r>
              <a:rPr lang="en-CA" b="1">
                <a:latin typeface="Century Gothic" panose="020B0502020202020204" pitchFamily="34" charset="0"/>
              </a:rPr>
              <a:t>)</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Adopted at COP 7 (2004) as the primary global framework for protected areas.</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Guided national and international action on protected area systems for over 20 years.</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COP 16 requested a strategic review of </a:t>
            </a:r>
            <a:r>
              <a:rPr lang="en-CA" err="1">
                <a:latin typeface="Century Gothic"/>
              </a:rPr>
              <a:t>PoWPA</a:t>
            </a:r>
            <a:r>
              <a:rPr lang="en-CA">
                <a:latin typeface="Century Gothic"/>
              </a:rPr>
              <a:t> in light of the Kunming-Montreal Global Biodiversity Framework (KMGBF) – decision 16/32.</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The review was to assess the continued relevance and identify opportunities to align </a:t>
            </a:r>
            <a:r>
              <a:rPr lang="en-CA" err="1">
                <a:latin typeface="Century Gothic"/>
              </a:rPr>
              <a:t>PoWPA</a:t>
            </a:r>
            <a:r>
              <a:rPr lang="en-CA">
                <a:latin typeface="Century Gothic"/>
              </a:rPr>
              <a:t> with current biodiversity goals.</a:t>
            </a:r>
            <a:endParaRPr lang="en-US">
              <a:latin typeface="Century Gothic"/>
            </a:endParaRPr>
          </a:p>
          <a:p>
            <a:pPr algn="l"/>
            <a:endParaRPr lang="en-US">
              <a:latin typeface="Century Gothic"/>
            </a:endParaRPr>
          </a:p>
        </p:txBody>
      </p:sp>
    </p:spTree>
    <p:extLst>
      <p:ext uri="{BB962C8B-B14F-4D97-AF65-F5344CB8AC3E}">
        <p14:creationId xmlns:p14="http://schemas.microsoft.com/office/powerpoint/2010/main" val="16349744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826E8-F05C-CB37-D724-BEC8C300185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8055023-E3BA-F61B-0B8F-D0FCC9B430FD}"/>
              </a:ext>
            </a:extLst>
          </p:cNvPr>
          <p:cNvSpPr>
            <a:spLocks noGrp="1"/>
          </p:cNvSpPr>
          <p:nvPr>
            <p:ph type="subTitle" idx="1"/>
          </p:nvPr>
        </p:nvSpPr>
        <p:spPr>
          <a:xfrm>
            <a:off x="390936" y="1034449"/>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Methodology</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9701E28D-FAB6-A757-2587-2309F04D32E2}"/>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42DEBF8E-778C-CC11-A0AD-6BF4A4E2C20E}"/>
              </a:ext>
            </a:extLst>
          </p:cNvPr>
          <p:cNvSpPr txBox="1">
            <a:spLocks/>
          </p:cNvSpPr>
          <p:nvPr/>
        </p:nvSpPr>
        <p:spPr>
          <a:xfrm>
            <a:off x="178288" y="1328"/>
            <a:ext cx="2445467"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2" name="Content Placeholder 5">
            <a:extLst>
              <a:ext uri="{FF2B5EF4-FFF2-40B4-BE49-F238E27FC236}">
                <a16:creationId xmlns:a16="http://schemas.microsoft.com/office/drawing/2014/main" id="{1668D97C-C213-2650-BC0F-BFB7B8F84523}"/>
              </a:ext>
            </a:extLst>
          </p:cNvPr>
          <p:cNvSpPr txBox="1">
            <a:spLocks/>
          </p:cNvSpPr>
          <p:nvPr/>
        </p:nvSpPr>
        <p:spPr>
          <a:xfrm>
            <a:off x="390936" y="1785808"/>
            <a:ext cx="11360228" cy="40377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CA" sz="1800" b="1">
                <a:latin typeface="Century Gothic" panose="020B0502020202020204" pitchFamily="34" charset="0"/>
              </a:rPr>
              <a:t>1. Strategic review and gap analysis</a:t>
            </a:r>
          </a:p>
          <a:p>
            <a:pPr marL="285750" indent="-285750" algn="l">
              <a:spcBef>
                <a:spcPts val="0"/>
              </a:spcBef>
              <a:buClr>
                <a:srgbClr val="53AE94"/>
              </a:buClr>
              <a:buFont typeface="Wingdings" panose="05000000000000000000" pitchFamily="2" charset="2"/>
              <a:buChar char="§"/>
            </a:pPr>
            <a:r>
              <a:rPr lang="en-CA" sz="1800">
                <a:latin typeface="Century Gothic"/>
                <a:ea typeface="+mn-ea"/>
                <a:cs typeface="+mn-cs"/>
              </a:rPr>
              <a:t>Mapping of </a:t>
            </a:r>
            <a:r>
              <a:rPr lang="en-CA" sz="1800" err="1">
                <a:latin typeface="Century Gothic"/>
                <a:ea typeface="+mn-ea"/>
                <a:cs typeface="+mn-cs"/>
              </a:rPr>
              <a:t>PoWPA</a:t>
            </a:r>
            <a:r>
              <a:rPr lang="en-CA" sz="1800">
                <a:latin typeface="Century Gothic"/>
                <a:ea typeface="+mn-ea"/>
                <a:cs typeface="+mn-cs"/>
              </a:rPr>
              <a:t> goals, elements and activities against the KMGBF</a:t>
            </a:r>
          </a:p>
          <a:p>
            <a:pPr marL="285750" indent="-285750" algn="l">
              <a:spcBef>
                <a:spcPts val="0"/>
              </a:spcBef>
              <a:buClr>
                <a:srgbClr val="53AE94"/>
              </a:buClr>
              <a:buFont typeface="Wingdings" panose="05000000000000000000" pitchFamily="2" charset="2"/>
              <a:buChar char="§"/>
            </a:pPr>
            <a:r>
              <a:rPr lang="en-CA" sz="1800">
                <a:latin typeface="Century Gothic"/>
                <a:ea typeface="+mn-ea"/>
                <a:cs typeface="+mn-cs"/>
              </a:rPr>
              <a:t>Call for views and information (notification 2025-135): 29 submissions received (13 Parties, 16 organizations).</a:t>
            </a:r>
          </a:p>
          <a:p>
            <a:pPr marL="285750" indent="-285750" algn="l">
              <a:spcBef>
                <a:spcPts val="0"/>
              </a:spcBef>
              <a:buClr>
                <a:srgbClr val="53AE94"/>
              </a:buClr>
              <a:buFont typeface="Wingdings" panose="05000000000000000000" pitchFamily="2" charset="2"/>
              <a:buChar char="§"/>
            </a:pPr>
            <a:r>
              <a:rPr lang="en-CA" sz="1800">
                <a:latin typeface="Century Gothic"/>
                <a:ea typeface="+mn-ea"/>
                <a:cs typeface="+mn-cs"/>
              </a:rPr>
              <a:t>Review of relevant COP decisions and CBD technical and scientific documents</a:t>
            </a:r>
          </a:p>
          <a:p>
            <a:pPr algn="l">
              <a:spcBef>
                <a:spcPts val="0"/>
              </a:spcBef>
            </a:pPr>
            <a:endParaRPr lang="en-CA" sz="1800" b="1">
              <a:latin typeface="Century Gothic" panose="020B0502020202020204" pitchFamily="34" charset="0"/>
            </a:endParaRPr>
          </a:p>
          <a:p>
            <a:pPr algn="l">
              <a:spcBef>
                <a:spcPts val="0"/>
              </a:spcBef>
            </a:pPr>
            <a:r>
              <a:rPr lang="en-CA" sz="1800" b="1">
                <a:latin typeface="Century Gothic" panose="020B0502020202020204" pitchFamily="34" charset="0"/>
              </a:rPr>
              <a:t>2. Peer review</a:t>
            </a:r>
          </a:p>
          <a:p>
            <a:pPr marL="285750" indent="-285750" algn="l">
              <a:spcBef>
                <a:spcPts val="0"/>
              </a:spcBef>
              <a:buClr>
                <a:srgbClr val="53AE94"/>
              </a:buClr>
              <a:buFont typeface="Wingdings" panose="05000000000000000000" pitchFamily="2" charset="2"/>
              <a:buChar char="§"/>
            </a:pPr>
            <a:r>
              <a:rPr lang="en-CA" sz="1800">
                <a:latin typeface="Century Gothic"/>
                <a:ea typeface="+mn-ea"/>
                <a:cs typeface="+mn-cs"/>
              </a:rPr>
              <a:t>Draft review circulated through notification 2026-023: 32 submissions received (15 Parties, 17 organizations)</a:t>
            </a:r>
          </a:p>
          <a:p>
            <a:pPr algn="l">
              <a:spcBef>
                <a:spcPts val="0"/>
              </a:spcBef>
            </a:pPr>
            <a:endParaRPr lang="en-CA" sz="1800" b="1">
              <a:latin typeface="Century Gothic" panose="020B0502020202020204" pitchFamily="34" charset="0"/>
            </a:endParaRPr>
          </a:p>
          <a:p>
            <a:pPr algn="l">
              <a:spcBef>
                <a:spcPts val="0"/>
              </a:spcBef>
            </a:pPr>
            <a:r>
              <a:rPr lang="en-CA" sz="1800" b="1">
                <a:latin typeface="Century Gothic" panose="020B0502020202020204" pitchFamily="34" charset="0"/>
              </a:rPr>
              <a:t>3. Output</a:t>
            </a:r>
          </a:p>
          <a:p>
            <a:pPr marL="285750" indent="-285750" algn="l">
              <a:spcBef>
                <a:spcPts val="0"/>
              </a:spcBef>
              <a:buClr>
                <a:srgbClr val="53AE94"/>
              </a:buClr>
              <a:buFont typeface="Wingdings" panose="05000000000000000000" pitchFamily="2" charset="2"/>
              <a:buChar char="§"/>
            </a:pPr>
            <a:r>
              <a:rPr lang="en-CA" sz="1800">
                <a:latin typeface="Century Gothic"/>
                <a:ea typeface="+mn-ea"/>
                <a:cs typeface="+mn-cs"/>
              </a:rPr>
              <a:t>Strategic review of and update to the programme of work on protected areas (SBSTTA 28 agenda item 7, CBD/SBSTTA/28/6)</a:t>
            </a:r>
          </a:p>
        </p:txBody>
      </p:sp>
    </p:spTree>
    <p:extLst>
      <p:ext uri="{BB962C8B-B14F-4D97-AF65-F5344CB8AC3E}">
        <p14:creationId xmlns:p14="http://schemas.microsoft.com/office/powerpoint/2010/main" val="2206907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D6AA-5FC0-B8F0-A652-6FC88652BC2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AA16A19-AB65-B24E-58E9-A17CB502D3DC}"/>
              </a:ext>
            </a:extLst>
          </p:cNvPr>
          <p:cNvSpPr>
            <a:spLocks noGrp="1"/>
          </p:cNvSpPr>
          <p:nvPr>
            <p:ph type="subTitle" idx="1"/>
          </p:nvPr>
        </p:nvSpPr>
        <p:spPr>
          <a:xfrm>
            <a:off x="303850" y="1070734"/>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Key findings 1: </a:t>
            </a:r>
            <a:r>
              <a:rPr lang="en-CA" sz="1900" b="1" err="1">
                <a:solidFill>
                  <a:srgbClr val="18934F"/>
                </a:solidFill>
                <a:latin typeface="Century Gothic"/>
                <a:ea typeface="Open Sans"/>
                <a:cs typeface="Open Sans"/>
              </a:rPr>
              <a:t>PoWPA</a:t>
            </a:r>
            <a:r>
              <a:rPr lang="en-CA" sz="1900" b="1">
                <a:solidFill>
                  <a:srgbClr val="18934F"/>
                </a:solidFill>
                <a:latin typeface="Century Gothic"/>
                <a:ea typeface="Open Sans"/>
                <a:cs typeface="Open Sans"/>
              </a:rPr>
              <a:t> Remains Relevant</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41F6EB36-934E-7A2B-9D49-489E92798681}"/>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0AEDA0D-9043-6A1F-FC99-8855C83F27B2}"/>
              </a:ext>
            </a:extLst>
          </p:cNvPr>
          <p:cNvSpPr txBox="1">
            <a:spLocks/>
          </p:cNvSpPr>
          <p:nvPr/>
        </p:nvSpPr>
        <p:spPr>
          <a:xfrm>
            <a:off x="178288" y="1328"/>
            <a:ext cx="2512399"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34B42C54-D500-9A38-E224-09046E2363C8}"/>
              </a:ext>
            </a:extLst>
          </p:cNvPr>
          <p:cNvSpPr txBox="1"/>
          <p:nvPr/>
        </p:nvSpPr>
        <p:spPr>
          <a:xfrm>
            <a:off x="388901" y="1714737"/>
            <a:ext cx="11412279" cy="32162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ts val="600"/>
              </a:spcBef>
              <a:spcAft>
                <a:spcPts val="1800"/>
              </a:spcAft>
              <a:buClr>
                <a:srgbClr val="53AE94"/>
              </a:buClr>
              <a:buFont typeface="Wingdings" panose="05000000000000000000" pitchFamily="2" charset="2"/>
              <a:buChar char="§"/>
            </a:pPr>
            <a:r>
              <a:rPr lang="en-CA">
                <a:latin typeface="Century Gothic"/>
              </a:rPr>
              <a:t>Strong support from Parties, indigenous peoples and local communities, and relevant organizations. </a:t>
            </a:r>
          </a:p>
          <a:p>
            <a:pPr marL="285750" lvl="0" indent="-285750">
              <a:spcBef>
                <a:spcPts val="600"/>
              </a:spcBef>
              <a:spcAft>
                <a:spcPts val="1800"/>
              </a:spcAft>
              <a:buClr>
                <a:srgbClr val="53AE94"/>
              </a:buClr>
              <a:buFont typeface="Wingdings" panose="05000000000000000000" pitchFamily="2" charset="2"/>
              <a:buChar char="§"/>
            </a:pPr>
            <a:r>
              <a:rPr lang="en-CA" err="1">
                <a:latin typeface="Century Gothic"/>
              </a:rPr>
              <a:t>PoWPA</a:t>
            </a:r>
            <a:r>
              <a:rPr lang="en-CA">
                <a:latin typeface="Century Gothic"/>
              </a:rPr>
              <a:t> continues to serve as a reference for national planning and implementation of protected and conserved areas.</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Many countries continue to use </a:t>
            </a:r>
            <a:r>
              <a:rPr lang="en-CA" err="1">
                <a:latin typeface="Century Gothic"/>
              </a:rPr>
              <a:t>PoWPA</a:t>
            </a:r>
            <a:r>
              <a:rPr lang="en-CA">
                <a:latin typeface="Century Gothic"/>
              </a:rPr>
              <a:t> concepts, approaches and tools.</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Particular relevance recognized in supporting implementation of Target 3.</a:t>
            </a:r>
          </a:p>
          <a:p>
            <a:pPr algn="l"/>
            <a:endParaRPr lang="en-US" sz="2000">
              <a:latin typeface="Century Gothic"/>
            </a:endParaRPr>
          </a:p>
        </p:txBody>
      </p:sp>
    </p:spTree>
    <p:extLst>
      <p:ext uri="{BB962C8B-B14F-4D97-AF65-F5344CB8AC3E}">
        <p14:creationId xmlns:p14="http://schemas.microsoft.com/office/powerpoint/2010/main" val="1029134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C45CE-3FF7-CFAC-7DE2-4160912E27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CFA37D8-419A-0C00-EB69-BD6F4984A8DB}"/>
              </a:ext>
            </a:extLst>
          </p:cNvPr>
          <p:cNvSpPr>
            <a:spLocks noGrp="1"/>
          </p:cNvSpPr>
          <p:nvPr>
            <p:ph type="subTitle" idx="1"/>
          </p:nvPr>
        </p:nvSpPr>
        <p:spPr>
          <a:xfrm>
            <a:off x="390936" y="1034449"/>
            <a:ext cx="9354948"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Key Finding 2: Strong Alignment with the KMGBF</a:t>
            </a:r>
          </a:p>
          <a:p>
            <a:pPr algn="l"/>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E8D31614-7102-2D87-8C43-166C80812BEC}"/>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F57C565-E697-8CCD-55B6-A8A60AC7CFEC}"/>
              </a:ext>
            </a:extLst>
          </p:cNvPr>
          <p:cNvSpPr txBox="1">
            <a:spLocks/>
          </p:cNvSpPr>
          <p:nvPr/>
        </p:nvSpPr>
        <p:spPr>
          <a:xfrm>
            <a:off x="178288" y="1328"/>
            <a:ext cx="250210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658AF200-7DB8-8540-7054-5A971C26A6D3}"/>
              </a:ext>
            </a:extLst>
          </p:cNvPr>
          <p:cNvSpPr txBox="1"/>
          <p:nvPr/>
        </p:nvSpPr>
        <p:spPr>
          <a:xfrm>
            <a:off x="388901" y="1714737"/>
            <a:ext cx="11412279"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entury Gothic"/>
                <a:ea typeface="Open Sans"/>
                <a:cs typeface="Open Sans"/>
              </a:rPr>
              <a:t>The </a:t>
            </a:r>
            <a:r>
              <a:rPr lang="en-CA" b="1" err="1">
                <a:latin typeface="Century Gothic"/>
                <a:ea typeface="Open Sans"/>
                <a:cs typeface="Open Sans"/>
              </a:rPr>
              <a:t>PoWPA</a:t>
            </a:r>
            <a:r>
              <a:rPr lang="en-CA" b="1">
                <a:latin typeface="Century Gothic"/>
                <a:ea typeface="Open Sans"/>
                <a:cs typeface="Open Sans"/>
              </a:rPr>
              <a:t> contributes directly to several KMGBF targets, particularly Target 3.</a:t>
            </a:r>
          </a:p>
          <a:p>
            <a:pPr lvl="0">
              <a:spcAft>
                <a:spcPts val="600"/>
              </a:spcAft>
              <a:buClr>
                <a:srgbClr val="53AE94"/>
              </a:buClr>
            </a:pPr>
            <a:endParaRPr lang="en-CA">
              <a:latin typeface="Century Gothic"/>
            </a:endParaRPr>
          </a:p>
          <a:p>
            <a:pPr marL="285750" lvl="0" indent="-285750">
              <a:spcAft>
                <a:spcPts val="600"/>
              </a:spcAft>
              <a:buClr>
                <a:srgbClr val="53AE94"/>
              </a:buClr>
              <a:buFont typeface="Wingdings" panose="05000000000000000000" pitchFamily="2" charset="2"/>
              <a:buChar char="§"/>
            </a:pPr>
            <a:r>
              <a:rPr lang="en-CA">
                <a:latin typeface="Century Gothic"/>
              </a:rPr>
              <a:t>Strong guidance already exists on:</a:t>
            </a:r>
          </a:p>
          <a:p>
            <a:pPr marL="742950" lvl="1" indent="-285750">
              <a:spcAft>
                <a:spcPts val="600"/>
              </a:spcAft>
              <a:buClr>
                <a:srgbClr val="53AE94"/>
              </a:buClr>
              <a:buFont typeface="Wingdings" panose="05000000000000000000" pitchFamily="2" charset="2"/>
              <a:buChar char="§"/>
            </a:pPr>
            <a:r>
              <a:rPr lang="en-CA">
                <a:latin typeface="Century Gothic"/>
              </a:rPr>
              <a:t>Protected area planning</a:t>
            </a:r>
          </a:p>
          <a:p>
            <a:pPr marL="742950" lvl="1" indent="-285750">
              <a:spcAft>
                <a:spcPts val="1800"/>
              </a:spcAft>
              <a:buClr>
                <a:srgbClr val="53AE94"/>
              </a:buClr>
              <a:buFont typeface="Wingdings" panose="05000000000000000000" pitchFamily="2" charset="2"/>
              <a:buChar char="§"/>
            </a:pPr>
            <a:r>
              <a:rPr lang="en-CA">
                <a:latin typeface="Century Gothic"/>
              </a:rPr>
              <a:t>Management effectiveness including governance, participation and equity</a:t>
            </a:r>
          </a:p>
          <a:p>
            <a:pPr marL="285750" lvl="0" indent="-285750">
              <a:spcAft>
                <a:spcPts val="1800"/>
              </a:spcAft>
              <a:buClr>
                <a:srgbClr val="53AE94"/>
              </a:buClr>
              <a:buFont typeface="Wingdings" panose="05000000000000000000" pitchFamily="2" charset="2"/>
              <a:buChar char="§"/>
            </a:pPr>
            <a:r>
              <a:rPr lang="en-CA">
                <a:latin typeface="Century Gothic"/>
              </a:rPr>
              <a:t>Further alignment could strengthen coherence with evolving policy approaches, scientific knowledge and terminology.</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Relevance recognized in supporting implementation of Target 3.</a:t>
            </a:r>
          </a:p>
          <a:p>
            <a:pPr marL="285750" lvl="0" indent="-285750">
              <a:spcBef>
                <a:spcPts val="600"/>
              </a:spcBef>
              <a:spcAft>
                <a:spcPts val="1800"/>
              </a:spcAft>
              <a:buClr>
                <a:srgbClr val="53AE94"/>
              </a:buClr>
              <a:buFont typeface="Wingdings" panose="05000000000000000000" pitchFamily="2" charset="2"/>
              <a:buChar char="§"/>
            </a:pPr>
            <a:r>
              <a:rPr lang="en-CA">
                <a:latin typeface="Century Gothic"/>
              </a:rPr>
              <a:t>Some targets would benefit from updated and strengthened alignment</a:t>
            </a:r>
            <a:endParaRPr lang="en-US">
              <a:latin typeface="Century Gothic"/>
            </a:endParaRPr>
          </a:p>
        </p:txBody>
      </p:sp>
    </p:spTree>
    <p:extLst>
      <p:ext uri="{BB962C8B-B14F-4D97-AF65-F5344CB8AC3E}">
        <p14:creationId xmlns:p14="http://schemas.microsoft.com/office/powerpoint/2010/main" val="1823097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054E0-4DB7-BA15-F924-CB220F15A17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862946-2938-FB96-ECC0-406C2122DFC3}"/>
              </a:ext>
            </a:extLst>
          </p:cNvPr>
          <p:cNvSpPr>
            <a:spLocks noGrp="1"/>
          </p:cNvSpPr>
          <p:nvPr>
            <p:ph type="subTitle" idx="1"/>
          </p:nvPr>
        </p:nvSpPr>
        <p:spPr>
          <a:xfrm>
            <a:off x="448993" y="1114277"/>
            <a:ext cx="9032487" cy="380295"/>
          </a:xfrm>
        </p:spPr>
        <p:txBody>
          <a:bodyPr vert="horz" lIns="90000" tIns="45720" rIns="91440" bIns="45720" rtlCol="0" anchor="t">
            <a:noAutofit/>
          </a:bodyPr>
          <a:lstStyle/>
          <a:p>
            <a:pPr algn="l"/>
            <a:r>
              <a:rPr lang="en-US" sz="1900" b="1">
                <a:solidFill>
                  <a:srgbClr val="18934F"/>
                </a:solidFill>
                <a:latin typeface="Century Gothic"/>
                <a:ea typeface="Open Sans"/>
                <a:cs typeface="Open Sans"/>
              </a:rPr>
              <a:t>Key findings 3: Priority Focus on </a:t>
            </a:r>
            <a:r>
              <a:rPr lang="en-CA" sz="1900" b="1">
                <a:solidFill>
                  <a:srgbClr val="18934F"/>
                </a:solidFill>
                <a:latin typeface="Century Gothic"/>
                <a:ea typeface="Open Sans"/>
                <a:cs typeface="Open Sans"/>
              </a:rPr>
              <a:t>Target 3</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046D0E84-C5BF-A62B-B757-A1FB9C9BE3B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1950B41-38C1-B51A-67A0-DD32CF53FC53}"/>
              </a:ext>
            </a:extLst>
          </p:cNvPr>
          <p:cNvSpPr txBox="1">
            <a:spLocks/>
          </p:cNvSpPr>
          <p:nvPr/>
        </p:nvSpPr>
        <p:spPr>
          <a:xfrm>
            <a:off x="178288" y="1328"/>
            <a:ext cx="2610224"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49174D3C-44C5-A581-129E-18A9E637E8F8}"/>
              </a:ext>
            </a:extLst>
          </p:cNvPr>
          <p:cNvSpPr txBox="1"/>
          <p:nvPr/>
        </p:nvSpPr>
        <p:spPr>
          <a:xfrm>
            <a:off x="388901" y="1645790"/>
            <a:ext cx="11412279"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spcBef>
                <a:spcPts val="0"/>
              </a:spcBef>
              <a:spcAft>
                <a:spcPts val="1200"/>
              </a:spcAft>
              <a:buClr>
                <a:srgbClr val="53AE94"/>
              </a:buClr>
            </a:pPr>
            <a:r>
              <a:rPr lang="en-CA" b="1">
                <a:latin typeface="Century Gothic"/>
              </a:rPr>
              <a:t>Phased prioritization approach</a:t>
            </a:r>
            <a:r>
              <a:rPr lang="en-CA">
                <a:latin typeface="Century Gothic"/>
              </a:rPr>
              <a:t>: Most submissions identified Target 3 as the primary focus for updating </a:t>
            </a:r>
            <a:r>
              <a:rPr lang="en-CA" err="1">
                <a:latin typeface="Century Gothic"/>
              </a:rPr>
              <a:t>PoWPA</a:t>
            </a:r>
            <a:r>
              <a:rPr lang="en-CA">
                <a:latin typeface="Century Gothic"/>
              </a:rPr>
              <a:t>.</a:t>
            </a:r>
          </a:p>
          <a:p>
            <a:pPr indent="-285750">
              <a:buClr>
                <a:srgbClr val="53AE94"/>
              </a:buClr>
              <a:buFont typeface="Wingdings" panose="05000000000000000000" pitchFamily="2" charset="2"/>
              <a:buChar char="§"/>
            </a:pPr>
            <a:r>
              <a:rPr lang="en-CA">
                <a:latin typeface="Century Gothic"/>
              </a:rPr>
              <a:t>Based on submissions and the gap analysis, the Secretariat organized proposed updates into 3 categories, allowing efforts to focus primarily on the areas most relevant to supporting implementation of Target 3.</a:t>
            </a:r>
          </a:p>
          <a:p>
            <a:pPr algn="l"/>
            <a:endParaRPr lang="en-US" sz="2000">
              <a:latin typeface="Century Gothic"/>
            </a:endParaRPr>
          </a:p>
        </p:txBody>
      </p:sp>
      <p:graphicFrame>
        <p:nvGraphicFramePr>
          <p:cNvPr id="2" name="Table 1">
            <a:extLst>
              <a:ext uri="{FF2B5EF4-FFF2-40B4-BE49-F238E27FC236}">
                <a16:creationId xmlns:a16="http://schemas.microsoft.com/office/drawing/2014/main" id="{D5DEC0A4-96D8-2922-A49B-EFB91B009F07}"/>
              </a:ext>
            </a:extLst>
          </p:cNvPr>
          <p:cNvGraphicFramePr>
            <a:graphicFrameLocks noGrp="1"/>
          </p:cNvGraphicFramePr>
          <p:nvPr/>
        </p:nvGraphicFramePr>
        <p:xfrm>
          <a:off x="935127" y="3525853"/>
          <a:ext cx="8546353" cy="1651000"/>
        </p:xfrm>
        <a:graphic>
          <a:graphicData uri="http://schemas.openxmlformats.org/drawingml/2006/table">
            <a:tbl>
              <a:tblPr firstRow="1" bandRow="1">
                <a:tableStyleId>{5940675A-B579-460E-94D1-54222C63F5DA}</a:tableStyleId>
              </a:tblPr>
              <a:tblGrid>
                <a:gridCol w="3669553">
                  <a:extLst>
                    <a:ext uri="{9D8B030D-6E8A-4147-A177-3AD203B41FA5}">
                      <a16:colId xmlns:a16="http://schemas.microsoft.com/office/drawing/2014/main" val="3675080588"/>
                    </a:ext>
                  </a:extLst>
                </a:gridCol>
                <a:gridCol w="4876800">
                  <a:extLst>
                    <a:ext uri="{9D8B030D-6E8A-4147-A177-3AD203B41FA5}">
                      <a16:colId xmlns:a16="http://schemas.microsoft.com/office/drawing/2014/main" val="3935650095"/>
                    </a:ext>
                  </a:extLst>
                </a:gridCol>
              </a:tblGrid>
              <a:tr h="370840">
                <a:tc>
                  <a:txBody>
                    <a:bodyPr/>
                    <a:lstStyle/>
                    <a:p>
                      <a:r>
                        <a:rPr lang="fr-CA" sz="1800" b="1" err="1"/>
                        <a:t>Priority</a:t>
                      </a:r>
                      <a:r>
                        <a:rPr lang="fr-CA" sz="1800" b="1"/>
                        <a:t> actions</a:t>
                      </a:r>
                    </a:p>
                  </a:txBody>
                  <a:tcPr>
                    <a:solidFill>
                      <a:schemeClr val="bg1">
                        <a:lumMod val="85000"/>
                      </a:schemeClr>
                    </a:solidFill>
                  </a:tcPr>
                </a:tc>
                <a:tc>
                  <a:txBody>
                    <a:bodyPr/>
                    <a:lstStyle/>
                    <a:p>
                      <a:r>
                        <a:rPr lang="en-CA" sz="1800"/>
                        <a:t>Areas most directly relevant to supporting Target 3 implementation</a:t>
                      </a:r>
                    </a:p>
                  </a:txBody>
                  <a:tcPr/>
                </a:tc>
                <a:extLst>
                  <a:ext uri="{0D108BD9-81ED-4DB2-BD59-A6C34878D82A}">
                    <a16:rowId xmlns:a16="http://schemas.microsoft.com/office/drawing/2014/main" val="1809100275"/>
                  </a:ext>
                </a:extLst>
              </a:tr>
              <a:tr h="0">
                <a:tc>
                  <a:txBody>
                    <a:bodyPr/>
                    <a:lstStyle/>
                    <a:p>
                      <a:r>
                        <a:rPr lang="fr-CA" sz="1800" b="1" err="1"/>
                        <a:t>Complementary</a:t>
                      </a:r>
                      <a:r>
                        <a:rPr lang="fr-CA" sz="1800" b="1"/>
                        <a:t> actions</a:t>
                      </a:r>
                    </a:p>
                  </a:txBody>
                  <a:tcPr>
                    <a:solidFill>
                      <a:schemeClr val="bg1">
                        <a:lumMod val="85000"/>
                      </a:schemeClr>
                    </a:solidFill>
                  </a:tcPr>
                </a:tc>
                <a:tc>
                  <a:txBody>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lang="en-CA" sz="1800"/>
                        <a:t>Targets partially addressed by the programme</a:t>
                      </a:r>
                    </a:p>
                    <a:p>
                      <a:endParaRPr lang="fr-CA" sz="1800"/>
                    </a:p>
                  </a:txBody>
                  <a:tcPr/>
                </a:tc>
                <a:extLst>
                  <a:ext uri="{0D108BD9-81ED-4DB2-BD59-A6C34878D82A}">
                    <a16:rowId xmlns:a16="http://schemas.microsoft.com/office/drawing/2014/main" val="841436537"/>
                  </a:ext>
                </a:extLst>
              </a:tr>
              <a:tr h="370840">
                <a:tc>
                  <a:txBody>
                    <a:bodyPr/>
                    <a:lstStyle/>
                    <a:p>
                      <a:r>
                        <a:rPr lang="en-CA" sz="1800" b="1"/>
                        <a:t>Areas for further development</a:t>
                      </a:r>
                      <a:endParaRPr lang="fr-CA" sz="1800" b="1"/>
                    </a:p>
                  </a:txBody>
                  <a:tcPr>
                    <a:solidFill>
                      <a:schemeClr val="bg1">
                        <a:lumMod val="85000"/>
                      </a:schemeClr>
                    </a:solidFill>
                  </a:tcPr>
                </a:tc>
                <a:tc>
                  <a:txBody>
                    <a:bodyPr/>
                    <a:lstStyle/>
                    <a:p>
                      <a:r>
                        <a:rPr lang="en-CA" sz="1800"/>
                        <a:t>Address gaps and emerging issues</a:t>
                      </a:r>
                      <a:endParaRPr lang="fr-CA" sz="1800"/>
                    </a:p>
                  </a:txBody>
                  <a:tcPr/>
                </a:tc>
                <a:extLst>
                  <a:ext uri="{0D108BD9-81ED-4DB2-BD59-A6C34878D82A}">
                    <a16:rowId xmlns:a16="http://schemas.microsoft.com/office/drawing/2014/main" val="2021567379"/>
                  </a:ext>
                </a:extLst>
              </a:tr>
            </a:tbl>
          </a:graphicData>
        </a:graphic>
      </p:graphicFrame>
    </p:spTree>
    <p:extLst>
      <p:ext uri="{BB962C8B-B14F-4D97-AF65-F5344CB8AC3E}">
        <p14:creationId xmlns:p14="http://schemas.microsoft.com/office/powerpoint/2010/main" val="3283287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070AC-D7B7-F89A-1AE7-5F8A694397A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EF8ADAF-9776-4D0D-87B5-735A7A58103B}"/>
              </a:ext>
            </a:extLst>
          </p:cNvPr>
          <p:cNvSpPr>
            <a:spLocks noGrp="1"/>
          </p:cNvSpPr>
          <p:nvPr>
            <p:ph type="subTitle" idx="1"/>
          </p:nvPr>
        </p:nvSpPr>
        <p:spPr>
          <a:xfrm>
            <a:off x="303850" y="1041706"/>
            <a:ext cx="9032487" cy="380295"/>
          </a:xfrm>
        </p:spPr>
        <p:txBody>
          <a:bodyPr vert="horz" lIns="90000" tIns="45720" rIns="91440" bIns="45720" rtlCol="0" anchor="t">
            <a:noAutofit/>
          </a:bodyPr>
          <a:lstStyle/>
          <a:p>
            <a:pPr algn="l"/>
            <a:r>
              <a:rPr lang="en-US" sz="1900" b="1">
                <a:solidFill>
                  <a:srgbClr val="18934F"/>
                </a:solidFill>
                <a:latin typeface="Century Gothic"/>
                <a:ea typeface="Open Sans"/>
                <a:cs typeface="Open Sans"/>
              </a:rPr>
              <a:t>Key priorities identified by submitters</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28111850-F8B8-89B8-FC33-3DFDBBB3F2C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3ACECF0-46E3-3FF6-2219-8FEF2ACD9DF6}"/>
              </a:ext>
            </a:extLst>
          </p:cNvPr>
          <p:cNvSpPr txBox="1">
            <a:spLocks/>
          </p:cNvSpPr>
          <p:nvPr/>
        </p:nvSpPr>
        <p:spPr>
          <a:xfrm>
            <a:off x="178288" y="1328"/>
            <a:ext cx="2635967"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11" name="TextBox 10">
            <a:extLst>
              <a:ext uri="{FF2B5EF4-FFF2-40B4-BE49-F238E27FC236}">
                <a16:creationId xmlns:a16="http://schemas.microsoft.com/office/drawing/2014/main" id="{DBBDF9A6-E967-16E1-518C-2CD920CABDC3}"/>
              </a:ext>
            </a:extLst>
          </p:cNvPr>
          <p:cNvSpPr txBox="1"/>
          <p:nvPr/>
        </p:nvSpPr>
        <p:spPr>
          <a:xfrm>
            <a:off x="388901" y="1714737"/>
            <a:ext cx="11412279" cy="423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1" indent="-285750">
              <a:spcBef>
                <a:spcPts val="0"/>
              </a:spcBef>
              <a:spcAft>
                <a:spcPts val="600"/>
              </a:spcAft>
              <a:buClr>
                <a:srgbClr val="53AE94"/>
              </a:buClr>
              <a:buFont typeface="Wingdings" panose="05000000000000000000" pitchFamily="2" charset="2"/>
              <a:buChar char="§"/>
            </a:pPr>
            <a:r>
              <a:rPr lang="en-CA">
                <a:latin typeface="Century Gothic"/>
              </a:rPr>
              <a:t>Better integration of other effective area-based conservation measures &amp; indigenous and traditional territories.</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Human rights-based approaches and equitable governance.</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Ecological connectivity.</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Climate change and resilience.</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Sustainable finance</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Monitoring and evaluation systems.</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Facilitate exchange of experiences and good practices.</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Strengthen capacity-building and technical support.</a:t>
            </a:r>
          </a:p>
          <a:p>
            <a:pPr marL="0" lvl="1" indent="-285750">
              <a:spcBef>
                <a:spcPts val="0"/>
              </a:spcBef>
              <a:spcAft>
                <a:spcPts val="600"/>
              </a:spcAft>
              <a:buClr>
                <a:srgbClr val="53AE94"/>
              </a:buClr>
              <a:buFont typeface="Wingdings" panose="05000000000000000000" pitchFamily="2" charset="2"/>
              <a:buChar char="§"/>
            </a:pPr>
            <a:r>
              <a:rPr lang="en-CA">
                <a:latin typeface="Century Gothic"/>
              </a:rPr>
              <a:t>Alignment with the timeframe of the KMGBF.</a:t>
            </a:r>
          </a:p>
          <a:p>
            <a:pPr marL="304815" lvl="1" indent="0">
              <a:spcBef>
                <a:spcPts val="0"/>
              </a:spcBef>
              <a:buNone/>
            </a:pPr>
            <a:endParaRPr lang="en-CA" sz="2400"/>
          </a:p>
          <a:p>
            <a:pPr algn="l"/>
            <a:endParaRPr lang="en-US" sz="2000">
              <a:latin typeface="Century Gothic"/>
            </a:endParaRPr>
          </a:p>
        </p:txBody>
      </p:sp>
    </p:spTree>
    <p:extLst>
      <p:ext uri="{BB962C8B-B14F-4D97-AF65-F5344CB8AC3E}">
        <p14:creationId xmlns:p14="http://schemas.microsoft.com/office/powerpoint/2010/main" val="4241417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FF491-1139-6365-66A7-75639B6AF50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41C38D0-C33A-0E2F-5388-291F94A1825E}"/>
              </a:ext>
            </a:extLst>
          </p:cNvPr>
          <p:cNvSpPr>
            <a:spLocks noGrp="1"/>
          </p:cNvSpPr>
          <p:nvPr>
            <p:ph type="subTitle" idx="1"/>
          </p:nvPr>
        </p:nvSpPr>
        <p:spPr>
          <a:xfrm>
            <a:off x="441736" y="1070734"/>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SBSTTA recommendation</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4C47C925-57A7-FA12-8658-22508DB7AB94}"/>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7A7301F-FFE0-69AE-7C46-48F762AD0989}"/>
              </a:ext>
            </a:extLst>
          </p:cNvPr>
          <p:cNvSpPr txBox="1">
            <a:spLocks/>
          </p:cNvSpPr>
          <p:nvPr/>
        </p:nvSpPr>
        <p:spPr>
          <a:xfrm>
            <a:off x="178288" y="1328"/>
            <a:ext cx="2646264"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6" name="TextBox 5">
            <a:extLst>
              <a:ext uri="{FF2B5EF4-FFF2-40B4-BE49-F238E27FC236}">
                <a16:creationId xmlns:a16="http://schemas.microsoft.com/office/drawing/2014/main" id="{989068B3-36EF-D2D6-B0BB-C09450236EB8}"/>
              </a:ext>
            </a:extLst>
          </p:cNvPr>
          <p:cNvSpPr txBox="1"/>
          <p:nvPr/>
        </p:nvSpPr>
        <p:spPr>
          <a:xfrm>
            <a:off x="440671" y="1831992"/>
            <a:ext cx="11308528" cy="3846053"/>
          </a:xfrm>
          <a:prstGeom prst="rect">
            <a:avLst/>
          </a:prstGeom>
          <a:noFill/>
        </p:spPr>
        <p:txBody>
          <a:bodyPr wrap="square">
            <a:spAutoFit/>
          </a:bodyPr>
          <a:lstStyle/>
          <a:p>
            <a:pPr marL="0" indent="0">
              <a:lnSpc>
                <a:spcPct val="120000"/>
              </a:lnSpc>
              <a:spcBef>
                <a:spcPts val="0"/>
              </a:spcBef>
              <a:spcAft>
                <a:spcPts val="1200"/>
              </a:spcAft>
              <a:buNone/>
            </a:pPr>
            <a:r>
              <a:rPr lang="en-CA" sz="1800" b="1">
                <a:latin typeface="Century Gothic" panose="020B0502020202020204" pitchFamily="34" charset="0"/>
              </a:rPr>
              <a:t>SBSTTA draft recommendation to the COP:</a:t>
            </a:r>
            <a:endParaRPr lang="en-CA" sz="1800">
              <a:latin typeface="Century Gothic" panose="020B0502020202020204" pitchFamily="34" charset="0"/>
            </a:endParaRPr>
          </a:p>
          <a:p>
            <a:pPr marL="0" lvl="1" indent="-285750">
              <a:lnSpc>
                <a:spcPct val="120000"/>
              </a:lnSpc>
              <a:spcAft>
                <a:spcPts val="600"/>
              </a:spcAft>
              <a:buClr>
                <a:srgbClr val="53AE94"/>
              </a:buClr>
              <a:buFont typeface="Wingdings" panose="05000000000000000000" pitchFamily="2" charset="2"/>
              <a:buChar char="§"/>
            </a:pPr>
            <a:r>
              <a:rPr lang="en-CA">
                <a:latin typeface="Century Gothic"/>
              </a:rPr>
              <a:t>Recognize the continued contribution of </a:t>
            </a:r>
            <a:r>
              <a:rPr lang="en-CA" err="1">
                <a:latin typeface="Century Gothic"/>
              </a:rPr>
              <a:t>PoWPA</a:t>
            </a:r>
            <a:r>
              <a:rPr lang="en-CA">
                <a:latin typeface="Century Gothic"/>
              </a:rPr>
              <a:t> to implementation of the KMGBF, particularly Target 3. </a:t>
            </a:r>
          </a:p>
          <a:p>
            <a:pPr marL="0" lvl="1" indent="-285750">
              <a:lnSpc>
                <a:spcPct val="120000"/>
              </a:lnSpc>
              <a:spcAft>
                <a:spcPts val="600"/>
              </a:spcAft>
              <a:buClr>
                <a:srgbClr val="53AE94"/>
              </a:buClr>
              <a:buFont typeface="Wingdings" panose="05000000000000000000" pitchFamily="2" charset="2"/>
              <a:buChar char="§"/>
            </a:pPr>
            <a:r>
              <a:rPr lang="en-CA">
                <a:latin typeface="Century Gothic"/>
              </a:rPr>
              <a:t>Update the programme to strengthen alignment with the KMGBF and address identified gaps. </a:t>
            </a:r>
          </a:p>
          <a:p>
            <a:pPr marL="0" lvl="1" indent="-285750">
              <a:lnSpc>
                <a:spcPct val="120000"/>
              </a:lnSpc>
              <a:spcAft>
                <a:spcPts val="600"/>
              </a:spcAft>
              <a:buClr>
                <a:srgbClr val="53AE94"/>
              </a:buClr>
              <a:buFont typeface="Wingdings" panose="05000000000000000000" pitchFamily="2" charset="2"/>
              <a:buChar char="§"/>
            </a:pPr>
            <a:r>
              <a:rPr lang="en-CA">
                <a:latin typeface="Century Gothic"/>
              </a:rPr>
              <a:t>Rename the programme as the ”Programme of Work on Protected and Conserved Areas" to improve clarity and coherence.</a:t>
            </a:r>
          </a:p>
          <a:p>
            <a:pPr marL="0" lvl="1" indent="-285750">
              <a:lnSpc>
                <a:spcPct val="120000"/>
              </a:lnSpc>
              <a:spcAft>
                <a:spcPts val="600"/>
              </a:spcAft>
              <a:buClr>
                <a:srgbClr val="53AE94"/>
              </a:buClr>
              <a:buFont typeface="Wingdings" panose="05000000000000000000" pitchFamily="2" charset="2"/>
              <a:buChar char="§"/>
            </a:pPr>
            <a:r>
              <a:rPr lang="en-CA">
                <a:latin typeface="Century Gothic"/>
              </a:rPr>
              <a:t>Promote implementation through human rights-based approaches including equitable governance.</a:t>
            </a:r>
          </a:p>
          <a:p>
            <a:pPr marL="0" lvl="1" indent="-285750">
              <a:lnSpc>
                <a:spcPct val="120000"/>
              </a:lnSpc>
              <a:spcAft>
                <a:spcPts val="600"/>
              </a:spcAft>
              <a:buClr>
                <a:srgbClr val="53AE94"/>
              </a:buClr>
              <a:buFont typeface="Wingdings" panose="05000000000000000000" pitchFamily="2" charset="2"/>
              <a:buChar char="§"/>
            </a:pPr>
            <a:r>
              <a:rPr lang="en-CA">
                <a:latin typeface="Century Gothic"/>
              </a:rPr>
              <a:t>Request continued support from the Secretariat and partners through capacity-building, knowledge sharing and technical assistance</a:t>
            </a:r>
            <a:endParaRPr lang="fr-CA">
              <a:latin typeface="Century Gothic"/>
            </a:endParaRPr>
          </a:p>
        </p:txBody>
      </p:sp>
    </p:spTree>
    <p:extLst>
      <p:ext uri="{BB962C8B-B14F-4D97-AF65-F5344CB8AC3E}">
        <p14:creationId xmlns:p14="http://schemas.microsoft.com/office/powerpoint/2010/main" val="1213407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17004-695E-EA98-4DC1-E765F0BB05B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E1CD62C-529B-1C8D-EB08-29BD9077084B}"/>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992FB9C-1128-6119-0846-6452EAF48874}"/>
              </a:ext>
            </a:extLst>
          </p:cNvPr>
          <p:cNvSpPr txBox="1">
            <a:spLocks/>
          </p:cNvSpPr>
          <p:nvPr/>
        </p:nvSpPr>
        <p:spPr>
          <a:xfrm>
            <a:off x="178288" y="1328"/>
            <a:ext cx="2141697"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90E173C8-265C-688B-97D2-F777A4862750}"/>
              </a:ext>
            </a:extLst>
          </p:cNvPr>
          <p:cNvSpPr>
            <a:spLocks noGrp="1"/>
          </p:cNvSpPr>
          <p:nvPr>
            <p:ph type="subTitle" idx="1"/>
          </p:nvPr>
        </p:nvSpPr>
        <p:spPr>
          <a:xfrm>
            <a:off x="1581107" y="2435077"/>
            <a:ext cx="9032487" cy="380295"/>
          </a:xfrm>
        </p:spPr>
        <p:txBody>
          <a:bodyPr vert="horz" lIns="90000" tIns="45720" rIns="91440" bIns="45720" rtlCol="0" anchor="t">
            <a:noAutofit/>
          </a:bodyPr>
          <a:lstStyle/>
          <a:p>
            <a:r>
              <a:rPr lang="en-US" sz="3600" b="1">
                <a:solidFill>
                  <a:srgbClr val="18934F"/>
                </a:solidFill>
                <a:latin typeface="Century Gothic"/>
                <a:ea typeface="Open Sans"/>
                <a:cs typeface="Open Sans"/>
              </a:rPr>
              <a:t>Thank you</a:t>
            </a:r>
          </a:p>
          <a:p>
            <a:endParaRPr lang="en-CA" sz="3200" b="1">
              <a:solidFill>
                <a:srgbClr val="000000"/>
              </a:solidFill>
              <a:latin typeface="Century Gothic"/>
              <a:ea typeface="Open Sans"/>
              <a:cs typeface="Open Sans"/>
            </a:endParaRPr>
          </a:p>
          <a:p>
            <a:endParaRPr lang="en-CA" sz="3200" b="1">
              <a:solidFill>
                <a:srgbClr val="18934F"/>
              </a:solidFill>
              <a:latin typeface="Century Gothic"/>
              <a:ea typeface="Open Sans"/>
              <a:cs typeface="Open Sans"/>
            </a:endParaRPr>
          </a:p>
        </p:txBody>
      </p:sp>
    </p:spTree>
    <p:extLst>
      <p:ext uri="{BB962C8B-B14F-4D97-AF65-F5344CB8AC3E}">
        <p14:creationId xmlns:p14="http://schemas.microsoft.com/office/powerpoint/2010/main" val="2324922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DF0A8B-4030-BA50-94D3-8E4839B72B2B}"/>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9A4815C-B240-63E7-C07F-6E941217F3E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46F27867-F62B-87EA-1225-B3BD01B7C5E4}"/>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2405353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A9B7A-6FFB-54E3-3F5D-BD516298BF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E44ACE-69DD-FF56-C7E6-E1E8C7C42D86}"/>
              </a:ext>
            </a:extLst>
          </p:cNvPr>
          <p:cNvSpPr/>
          <p:nvPr/>
        </p:nvSpPr>
        <p:spPr>
          <a:xfrm>
            <a:off x="3016" y="1312079"/>
            <a:ext cx="12185597" cy="5534069"/>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4955CF23-FEC4-FC0B-0DC3-09090F42E2A4}"/>
              </a:ext>
            </a:extLst>
          </p:cNvPr>
          <p:cNvSpPr txBox="1">
            <a:spLocks/>
          </p:cNvSpPr>
          <p:nvPr/>
        </p:nvSpPr>
        <p:spPr>
          <a:xfrm>
            <a:off x="1389092" y="2313403"/>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a:solidFill>
                  <a:srgbClr val="FFFFFF"/>
                </a:solidFill>
                <a:latin typeface="Century Gothic"/>
                <a:ea typeface="Open Sans"/>
                <a:cs typeface="Open Sans"/>
              </a:rPr>
              <a:t>28th meeting of the Subsidiary Body on Scientific, Technical and Technological Advice</a:t>
            </a:r>
            <a:endParaRPr lang="en-US" sz="3100">
              <a:solidFill>
                <a:srgbClr val="FFFFFF"/>
              </a:solidFill>
              <a:latin typeface="Century Gothic"/>
              <a:ea typeface="Open Sans"/>
              <a:cs typeface="Open Sans"/>
            </a:endParaRPr>
          </a:p>
        </p:txBody>
      </p:sp>
      <p:sp>
        <p:nvSpPr>
          <p:cNvPr id="5" name="Title 1">
            <a:extLst>
              <a:ext uri="{FF2B5EF4-FFF2-40B4-BE49-F238E27FC236}">
                <a16:creationId xmlns:a16="http://schemas.microsoft.com/office/drawing/2014/main" id="{AAC0E7EC-9240-0537-B3EC-7912801A315D}"/>
              </a:ext>
            </a:extLst>
          </p:cNvPr>
          <p:cNvSpPr txBox="1">
            <a:spLocks/>
          </p:cNvSpPr>
          <p:nvPr/>
        </p:nvSpPr>
        <p:spPr>
          <a:xfrm>
            <a:off x="1205161" y="3903092"/>
            <a:ext cx="9780050" cy="1120710"/>
          </a:xfrm>
          <a:prstGeom prst="rect">
            <a:avLst/>
          </a:prstGeom>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lnSpc>
                <a:spcPct val="150000"/>
              </a:lnSpc>
            </a:pPr>
            <a:r>
              <a:rPr lang="en-CA" sz="3100" b="0">
                <a:solidFill>
                  <a:srgbClr val="FFFFFF"/>
                </a:solidFill>
                <a:latin typeface="Century Gothic"/>
                <a:ea typeface="Open Sans"/>
                <a:cs typeface="Open Sans"/>
              </a:rPr>
              <a:t>27 July – 1 August 2026</a:t>
            </a:r>
          </a:p>
          <a:p>
            <a:pPr algn="ctr">
              <a:lnSpc>
                <a:spcPct val="150000"/>
              </a:lnSpc>
            </a:pPr>
            <a:r>
              <a:rPr lang="en-CA" sz="3100" b="0">
                <a:solidFill>
                  <a:srgbClr val="FFFFFF"/>
                </a:solidFill>
                <a:latin typeface="Century Gothic"/>
                <a:ea typeface="Open Sans"/>
                <a:cs typeface="Open Sans"/>
              </a:rPr>
              <a:t>Nairobi, Kenya</a:t>
            </a:r>
          </a:p>
        </p:txBody>
      </p:sp>
    </p:spTree>
    <p:extLst>
      <p:ext uri="{BB962C8B-B14F-4D97-AF65-F5344CB8AC3E}">
        <p14:creationId xmlns:p14="http://schemas.microsoft.com/office/powerpoint/2010/main" val="5347833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491805"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9" name="Subtitle 2">
            <a:extLst>
              <a:ext uri="{FF2B5EF4-FFF2-40B4-BE49-F238E27FC236}">
                <a16:creationId xmlns:a16="http://schemas.microsoft.com/office/drawing/2014/main" id="{62461288-D0AF-ECF9-E007-032A7D0F1A0B}"/>
              </a:ext>
            </a:extLst>
          </p:cNvPr>
          <p:cNvSpPr>
            <a:spLocks noGrp="1"/>
          </p:cNvSpPr>
          <p:nvPr>
            <p:ph type="subTitle" idx="1"/>
          </p:nvPr>
        </p:nvSpPr>
        <p:spPr>
          <a:xfrm>
            <a:off x="2682598" y="2623490"/>
            <a:ext cx="9032487" cy="380295"/>
          </a:xfrm>
        </p:spPr>
        <p:txBody>
          <a:bodyPr vert="horz" lIns="90000" tIns="45720" rIns="91440" bIns="45720" rtlCol="0" anchor="t">
            <a:noAutofit/>
          </a:bodyPr>
          <a:lstStyle/>
          <a:p>
            <a:r>
              <a:rPr lang="en-US" sz="3200" b="1">
                <a:solidFill>
                  <a:srgbClr val="18934F"/>
                </a:solidFill>
                <a:latin typeface="Century Gothic"/>
                <a:ea typeface="Open Sans"/>
                <a:cs typeface="Open Sans"/>
              </a:rPr>
              <a:t>Item 8. Marine and Coastal Biodiversity</a:t>
            </a:r>
          </a:p>
          <a:p>
            <a:endParaRPr lang="en-CA" sz="3200" b="1">
              <a:solidFill>
                <a:srgbClr val="000000"/>
              </a:solidFill>
              <a:latin typeface="Century Gothic"/>
              <a:ea typeface="Open Sans"/>
              <a:cs typeface="Open Sans"/>
            </a:endParaRPr>
          </a:p>
          <a:p>
            <a:endParaRPr lang="en-CA" sz="3200" b="1">
              <a:solidFill>
                <a:srgbClr val="18934F"/>
              </a:solidFill>
              <a:latin typeface="Century Gothic"/>
              <a:ea typeface="Open Sans"/>
              <a:cs typeface="Open Sans"/>
            </a:endParaRPr>
          </a:p>
        </p:txBody>
      </p:sp>
      <p:sp>
        <p:nvSpPr>
          <p:cNvPr id="2" name="TextBox 1">
            <a:extLst>
              <a:ext uri="{FF2B5EF4-FFF2-40B4-BE49-F238E27FC236}">
                <a16:creationId xmlns:a16="http://schemas.microsoft.com/office/drawing/2014/main" id="{6717C674-41B7-FA96-9F26-5EDAD952456C}"/>
              </a:ext>
            </a:extLst>
          </p:cNvPr>
          <p:cNvSpPr txBox="1"/>
          <p:nvPr/>
        </p:nvSpPr>
        <p:spPr>
          <a:xfrm>
            <a:off x="3257650" y="5678639"/>
            <a:ext cx="968290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rgbClr val="18934F"/>
                </a:solidFill>
                <a:latin typeface="Century Gothic"/>
              </a:rPr>
              <a:t>Joe </a:t>
            </a:r>
            <a:r>
              <a:rPr lang="en-US" sz="1600" err="1">
                <a:solidFill>
                  <a:srgbClr val="18934F"/>
                </a:solidFill>
                <a:latin typeface="Century Gothic"/>
              </a:rPr>
              <a:t>Appiott</a:t>
            </a:r>
            <a:r>
              <a:rPr lang="en-US" sz="1600">
                <a:solidFill>
                  <a:srgbClr val="18934F"/>
                </a:solidFill>
                <a:latin typeface="Century Gothic"/>
              </a:rPr>
              <a:t>, </a:t>
            </a:r>
            <a:r>
              <a:rPr lang="en-US" sz="1600" err="1">
                <a:solidFill>
                  <a:srgbClr val="18934F"/>
                </a:solidFill>
                <a:latin typeface="Century Gothic"/>
              </a:rPr>
              <a:t>Programme</a:t>
            </a:r>
            <a:r>
              <a:rPr lang="en-US" sz="1600">
                <a:solidFill>
                  <a:srgbClr val="18934F"/>
                </a:solidFill>
                <a:latin typeface="Century Gothic"/>
              </a:rPr>
              <a:t> Management Officer, Marine, Coastal and Island Biodiversity</a:t>
            </a:r>
          </a:p>
        </p:txBody>
      </p:sp>
      <p:pic>
        <p:nvPicPr>
          <p:cNvPr id="3" name="Content Placeholder 3">
            <a:extLst>
              <a:ext uri="{FF2B5EF4-FFF2-40B4-BE49-F238E27FC236}">
                <a16:creationId xmlns:a16="http://schemas.microsoft.com/office/drawing/2014/main" id="{BCE04672-FBF5-F08A-3625-0F0E04A02D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78288" y="1047781"/>
            <a:ext cx="2478544" cy="4969412"/>
          </a:xfrm>
          <a:prstGeom prst="rect">
            <a:avLst/>
          </a:prstGeom>
        </p:spPr>
      </p:pic>
    </p:spTree>
    <p:extLst>
      <p:ext uri="{BB962C8B-B14F-4D97-AF65-F5344CB8AC3E}">
        <p14:creationId xmlns:p14="http://schemas.microsoft.com/office/powerpoint/2010/main" val="37139876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A007-3EB3-7E94-30B8-3ABA787E69E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2CD834C-DF85-7923-586F-F6F493004933}"/>
              </a:ext>
            </a:extLst>
          </p:cNvPr>
          <p:cNvSpPr>
            <a:spLocks noGrp="1"/>
          </p:cNvSpPr>
          <p:nvPr>
            <p:ph type="subTitle" idx="1"/>
          </p:nvPr>
        </p:nvSpPr>
        <p:spPr>
          <a:xfrm>
            <a:off x="405450" y="1107020"/>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Overview</a:t>
            </a:r>
          </a:p>
        </p:txBody>
      </p:sp>
      <p:sp>
        <p:nvSpPr>
          <p:cNvPr id="5" name="Rectangle 4">
            <a:extLst>
              <a:ext uri="{FF2B5EF4-FFF2-40B4-BE49-F238E27FC236}">
                <a16:creationId xmlns:a16="http://schemas.microsoft.com/office/drawing/2014/main" id="{FE219D30-C9BE-3B5F-CE26-D395F087148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61F9C8D-6094-C9E8-22CE-0E5A3EAD8AFC}"/>
              </a:ext>
            </a:extLst>
          </p:cNvPr>
          <p:cNvSpPr txBox="1">
            <a:spLocks/>
          </p:cNvSpPr>
          <p:nvPr/>
        </p:nvSpPr>
        <p:spPr>
          <a:xfrm>
            <a:off x="178288" y="1328"/>
            <a:ext cx="2512399"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2" name="Rounded Rectangle 1">
            <a:extLst>
              <a:ext uri="{FF2B5EF4-FFF2-40B4-BE49-F238E27FC236}">
                <a16:creationId xmlns:a16="http://schemas.microsoft.com/office/drawing/2014/main" id="{3A00E8A5-FBC0-202B-3B22-1F7DCC235209}"/>
              </a:ext>
            </a:extLst>
          </p:cNvPr>
          <p:cNvSpPr/>
          <p:nvPr/>
        </p:nvSpPr>
        <p:spPr>
          <a:xfrm>
            <a:off x="346841" y="1651845"/>
            <a:ext cx="3692324" cy="1770927"/>
          </a:xfrm>
          <a:prstGeom prst="roundRect">
            <a:avLst/>
          </a:prstGeom>
          <a:solidFill>
            <a:schemeClr val="bg1"/>
          </a:solidFill>
          <a:ln>
            <a:solidFill>
              <a:srgbClr val="18934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solidFill>
                  <a:srgbClr val="18934F"/>
                </a:solidFill>
                <a:latin typeface="Century Gothic" panose="020B0502020202020204" pitchFamily="34" charset="0"/>
              </a:rPr>
              <a:t>Ecologically or Biologically Significant Marine Areas (EBSAs)</a:t>
            </a:r>
          </a:p>
        </p:txBody>
      </p:sp>
      <p:sp>
        <p:nvSpPr>
          <p:cNvPr id="8" name="Rounded Rectangle 7">
            <a:extLst>
              <a:ext uri="{FF2B5EF4-FFF2-40B4-BE49-F238E27FC236}">
                <a16:creationId xmlns:a16="http://schemas.microsoft.com/office/drawing/2014/main" id="{FA106B10-DCF3-B946-FED4-3128A5AEBAAC}"/>
              </a:ext>
            </a:extLst>
          </p:cNvPr>
          <p:cNvSpPr/>
          <p:nvPr/>
        </p:nvSpPr>
        <p:spPr>
          <a:xfrm>
            <a:off x="346841" y="4227363"/>
            <a:ext cx="3692324" cy="1770927"/>
          </a:xfrm>
          <a:prstGeom prst="round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a:latin typeface="Century Gothic" panose="020B0502020202020204" pitchFamily="34" charset="0"/>
              </a:rPr>
              <a:t>Conservation and sustainable use of marine and coastal biodiversity</a:t>
            </a:r>
          </a:p>
        </p:txBody>
      </p:sp>
      <p:cxnSp>
        <p:nvCxnSpPr>
          <p:cNvPr id="9" name="Straight Connector 8">
            <a:extLst>
              <a:ext uri="{FF2B5EF4-FFF2-40B4-BE49-F238E27FC236}">
                <a16:creationId xmlns:a16="http://schemas.microsoft.com/office/drawing/2014/main" id="{B9FD124A-99DB-3624-DF25-3141401997FC}"/>
              </a:ext>
            </a:extLst>
          </p:cNvPr>
          <p:cNvCxnSpPr/>
          <p:nvPr/>
        </p:nvCxnSpPr>
        <p:spPr>
          <a:xfrm>
            <a:off x="583324" y="4129839"/>
            <a:ext cx="11193517" cy="0"/>
          </a:xfrm>
          <a:prstGeom prst="line">
            <a:avLst/>
          </a:prstGeom>
          <a:ln w="28575">
            <a:solidFill>
              <a:srgbClr val="18934F"/>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73FD4BB-8234-9241-B6DD-F98C482FBAB9}"/>
              </a:ext>
            </a:extLst>
          </p:cNvPr>
          <p:cNvSpPr txBox="1"/>
          <p:nvPr/>
        </p:nvSpPr>
        <p:spPr>
          <a:xfrm>
            <a:off x="4240924" y="1153012"/>
            <a:ext cx="7772400" cy="2539157"/>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a:latin typeface="Century Gothic" panose="020B0502020202020204" pitchFamily="34" charset="0"/>
              </a:rPr>
              <a:t>Submissions of new EBSA descriptions and modifications to existing descriptions</a:t>
            </a:r>
          </a:p>
          <a:p>
            <a:pPr marL="285750" indent="-285750">
              <a:spcBef>
                <a:spcPts val="600"/>
              </a:spcBef>
              <a:buFont typeface="Arial" panose="020B0604020202020204" pitchFamily="34" charset="0"/>
              <a:buChar char="•"/>
            </a:pPr>
            <a:r>
              <a:rPr lang="en-US">
                <a:latin typeface="Century Gothic" panose="020B0502020202020204" pitchFamily="34" charset="0"/>
              </a:rPr>
              <a:t>Continuation of EBSA Informal Advisory Group</a:t>
            </a:r>
          </a:p>
          <a:p>
            <a:pPr marL="285750" indent="-285750">
              <a:spcBef>
                <a:spcPts val="600"/>
              </a:spcBef>
              <a:buFont typeface="Arial" panose="020B0604020202020204" pitchFamily="34" charset="0"/>
              <a:buChar char="•"/>
            </a:pPr>
            <a:r>
              <a:rPr lang="en-US">
                <a:latin typeface="Century Gothic" panose="020B0502020202020204" pitchFamily="34" charset="0"/>
              </a:rPr>
              <a:t>Voluntary guidelines on peer-review processes for the description of EBSAs and other relevant compatible and complementary scientific criteria</a:t>
            </a:r>
          </a:p>
          <a:p>
            <a:pPr marL="285750" indent="-285750">
              <a:spcBef>
                <a:spcPts val="600"/>
              </a:spcBef>
              <a:buFont typeface="Arial" panose="020B0604020202020204" pitchFamily="34" charset="0"/>
              <a:buChar char="•"/>
            </a:pPr>
            <a:r>
              <a:rPr lang="en-US">
                <a:latin typeface="Century Gothic" panose="020B0502020202020204" pitchFamily="34" charset="0"/>
              </a:rPr>
              <a:t>Catalyzing new EBSA submissions in ABNJ (possible global workshop to catalyze submissions)</a:t>
            </a:r>
          </a:p>
        </p:txBody>
      </p:sp>
      <p:sp>
        <p:nvSpPr>
          <p:cNvPr id="12" name="TextBox 11">
            <a:extLst>
              <a:ext uri="{FF2B5EF4-FFF2-40B4-BE49-F238E27FC236}">
                <a16:creationId xmlns:a16="http://schemas.microsoft.com/office/drawing/2014/main" id="{0001504F-58FB-0800-D224-AB4C44568BB5}"/>
              </a:ext>
            </a:extLst>
          </p:cNvPr>
          <p:cNvSpPr txBox="1"/>
          <p:nvPr/>
        </p:nvSpPr>
        <p:spPr>
          <a:xfrm>
            <a:off x="4240924" y="4450865"/>
            <a:ext cx="7772400" cy="1554272"/>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a:latin typeface="Century Gothic" panose="020B0502020202020204" pitchFamily="34" charset="0"/>
              </a:rPr>
              <a:t>Updating of previous CBD guidance (e.g., MPA networks, cold-water biodiversity, EIAs/SEAs)</a:t>
            </a:r>
          </a:p>
          <a:p>
            <a:pPr marL="285750" indent="-285750">
              <a:spcBef>
                <a:spcPts val="600"/>
              </a:spcBef>
              <a:buFont typeface="Arial" panose="020B0604020202020204" pitchFamily="34" charset="0"/>
              <a:buChar char="•"/>
            </a:pPr>
            <a:r>
              <a:rPr lang="en-US">
                <a:latin typeface="Century Gothic" panose="020B0502020202020204" pitchFamily="34" charset="0"/>
              </a:rPr>
              <a:t>Issues related to marine biodiversity beyond national jurisdiction (BBNJ), including possible formation of an Informal Advisory Group on BBNJ</a:t>
            </a:r>
          </a:p>
        </p:txBody>
      </p:sp>
    </p:spTree>
    <p:extLst>
      <p:ext uri="{BB962C8B-B14F-4D97-AF65-F5344CB8AC3E}">
        <p14:creationId xmlns:p14="http://schemas.microsoft.com/office/powerpoint/2010/main" val="2042705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D9711-1F3C-0F14-2121-633FFD88F93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C1FA944-08CE-7682-F7FF-B21397F9894E}"/>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E505D67A-6CBC-4E57-8366-6CE4770E7A4D}"/>
              </a:ext>
            </a:extLst>
          </p:cNvPr>
          <p:cNvSpPr txBox="1">
            <a:spLocks/>
          </p:cNvSpPr>
          <p:nvPr/>
        </p:nvSpPr>
        <p:spPr>
          <a:xfrm>
            <a:off x="178288" y="1328"/>
            <a:ext cx="2599926" cy="877891"/>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3" name="Subtitle 2">
            <a:extLst>
              <a:ext uri="{FF2B5EF4-FFF2-40B4-BE49-F238E27FC236}">
                <a16:creationId xmlns:a16="http://schemas.microsoft.com/office/drawing/2014/main" id="{C6FEE38A-4647-D5A8-4A16-BBC6B880B8D7}"/>
              </a:ext>
            </a:extLst>
          </p:cNvPr>
          <p:cNvSpPr txBox="1">
            <a:spLocks/>
          </p:cNvSpPr>
          <p:nvPr/>
        </p:nvSpPr>
        <p:spPr>
          <a:xfrm>
            <a:off x="303850" y="1070734"/>
            <a:ext cx="9032487" cy="380295"/>
          </a:xfrm>
          <a:prstGeom prst="rect">
            <a:avLst/>
          </a:prstGeom>
        </p:spPr>
        <p:txBody>
          <a:bodyPr vert="horz" lIns="9000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CA" sz="1900" b="1">
                <a:solidFill>
                  <a:srgbClr val="18934F"/>
                </a:solidFill>
                <a:latin typeface="Century Gothic"/>
                <a:ea typeface="Open Sans"/>
                <a:cs typeface="Open Sans"/>
              </a:rPr>
              <a:t>EBSA SUBMISSIONS</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8" name="TextBox 7">
            <a:extLst>
              <a:ext uri="{FF2B5EF4-FFF2-40B4-BE49-F238E27FC236}">
                <a16:creationId xmlns:a16="http://schemas.microsoft.com/office/drawing/2014/main" id="{0A6A79CC-C23D-29F1-87E2-BD3A8E05DC95}"/>
              </a:ext>
            </a:extLst>
          </p:cNvPr>
          <p:cNvSpPr txBox="1"/>
          <p:nvPr/>
        </p:nvSpPr>
        <p:spPr>
          <a:xfrm>
            <a:off x="178288" y="1451029"/>
            <a:ext cx="6503866" cy="4662815"/>
          </a:xfrm>
          <a:prstGeom prst="rect">
            <a:avLst/>
          </a:prstGeom>
          <a:noFill/>
        </p:spPr>
        <p:txBody>
          <a:bodyPr wrap="square" rtlCol="0">
            <a:spAutoFit/>
          </a:bodyPr>
          <a:lstStyle/>
          <a:p>
            <a:pPr marL="285750" indent="-285750">
              <a:buFont typeface="Arial" panose="020B0604020202020204" pitchFamily="34" charset="0"/>
              <a:buChar char="•"/>
            </a:pPr>
            <a:r>
              <a:rPr lang="en-US">
                <a:latin typeface="Century Gothic" panose="020B0502020202020204" pitchFamily="34" charset="0"/>
              </a:rPr>
              <a:t>New modalities for the EBSA process adopted at CBD COP 16 (decision 16/16)</a:t>
            </a:r>
          </a:p>
          <a:p>
            <a:pPr marL="285750" indent="-285750">
              <a:spcBef>
                <a:spcPts val="1200"/>
              </a:spcBef>
              <a:buFont typeface="Arial" panose="020B0604020202020204" pitchFamily="34" charset="0"/>
              <a:buChar char="•"/>
            </a:pPr>
            <a:r>
              <a:rPr lang="en-US">
                <a:latin typeface="Century Gothic" panose="020B0502020202020204" pitchFamily="34" charset="0"/>
              </a:rPr>
              <a:t>29 submissions from Angola, Côte d’Ivoire, Namibia and South Africa</a:t>
            </a:r>
          </a:p>
          <a:p>
            <a:pPr marL="800100" lvl="1" indent="-342900">
              <a:spcBef>
                <a:spcPts val="600"/>
              </a:spcBef>
              <a:buFont typeface="Wingdings" pitchFamily="2" charset="2"/>
              <a:buChar char="Ø"/>
            </a:pPr>
            <a:r>
              <a:rPr lang="en-US">
                <a:latin typeface="Century Gothic" panose="020B0502020202020204" pitchFamily="34" charset="0"/>
              </a:rPr>
              <a:t>All within national jurisdiction (some straddling multiple jurisdictions)</a:t>
            </a:r>
          </a:p>
          <a:p>
            <a:pPr marL="800100" lvl="1" indent="-342900">
              <a:spcBef>
                <a:spcPts val="600"/>
              </a:spcBef>
              <a:buFont typeface="Wingdings" pitchFamily="2" charset="2"/>
              <a:buChar char="Ø"/>
            </a:pPr>
            <a:r>
              <a:rPr lang="en-US">
                <a:latin typeface="Century Gothic" panose="020B0502020202020204" pitchFamily="34" charset="0"/>
              </a:rPr>
              <a:t>11 submissions for new areas; 18 submissions for modifications</a:t>
            </a:r>
          </a:p>
          <a:p>
            <a:pPr marL="285750" indent="-285750">
              <a:spcBef>
                <a:spcPts val="1200"/>
              </a:spcBef>
              <a:buFont typeface="Arial" panose="020B0604020202020204" pitchFamily="34" charset="0"/>
              <a:buChar char="•"/>
            </a:pPr>
            <a:r>
              <a:rPr lang="en-US">
                <a:latin typeface="Century Gothic" panose="020B0502020202020204" pitchFamily="34" charset="0"/>
              </a:rPr>
              <a:t>In line with the modalities, submissions have been opened for comment for 6 months and comments addressed</a:t>
            </a:r>
          </a:p>
          <a:p>
            <a:pPr marL="285750" indent="-285750">
              <a:spcBef>
                <a:spcPts val="1200"/>
              </a:spcBef>
              <a:buFont typeface="Arial" panose="020B0604020202020204" pitchFamily="34" charset="0"/>
              <a:buChar char="•"/>
            </a:pPr>
            <a:r>
              <a:rPr lang="en-US">
                <a:latin typeface="Century Gothic" panose="020B0502020202020204" pitchFamily="34" charset="0"/>
              </a:rPr>
              <a:t>Next step is consideration by SBSTTA and COP </a:t>
            </a:r>
          </a:p>
          <a:p>
            <a:pPr marL="800100" lvl="1" indent="-342900">
              <a:spcBef>
                <a:spcPts val="600"/>
              </a:spcBef>
              <a:buFont typeface="Wingdings" pitchFamily="2" charset="2"/>
              <a:buChar char="Ø"/>
            </a:pPr>
            <a:r>
              <a:rPr lang="en-US">
                <a:latin typeface="Century Gothic" panose="020B0502020202020204" pitchFamily="34" charset="0"/>
              </a:rPr>
              <a:t>COP to decide whether to include in EBSA repository </a:t>
            </a:r>
          </a:p>
        </p:txBody>
      </p:sp>
      <p:pic>
        <p:nvPicPr>
          <p:cNvPr id="10" name="Picture 9">
            <a:extLst>
              <a:ext uri="{FF2B5EF4-FFF2-40B4-BE49-F238E27FC236}">
                <a16:creationId xmlns:a16="http://schemas.microsoft.com/office/drawing/2014/main" id="{57524527-4E33-618F-96BA-EB65369F5000}"/>
              </a:ext>
            </a:extLst>
          </p:cNvPr>
          <p:cNvPicPr>
            <a:picLocks noChangeAspect="1"/>
          </p:cNvPicPr>
          <p:nvPr/>
        </p:nvPicPr>
        <p:blipFill>
          <a:blip r:embed="rId2"/>
          <a:stretch>
            <a:fillRect/>
          </a:stretch>
        </p:blipFill>
        <p:spPr>
          <a:xfrm>
            <a:off x="7174523" y="879219"/>
            <a:ext cx="4839189" cy="4201930"/>
          </a:xfrm>
          <a:prstGeom prst="rect">
            <a:avLst/>
          </a:prstGeom>
          <a:ln>
            <a:solidFill>
              <a:schemeClr val="accent1">
                <a:shade val="15000"/>
              </a:schemeClr>
            </a:solidFill>
          </a:ln>
        </p:spPr>
      </p:pic>
      <p:sp>
        <p:nvSpPr>
          <p:cNvPr id="11" name="Rectangle 10">
            <a:extLst>
              <a:ext uri="{FF2B5EF4-FFF2-40B4-BE49-F238E27FC236}">
                <a16:creationId xmlns:a16="http://schemas.microsoft.com/office/drawing/2014/main" id="{B7E8FD27-24AE-C610-7830-DB707F34198B}"/>
              </a:ext>
            </a:extLst>
          </p:cNvPr>
          <p:cNvSpPr/>
          <p:nvPr/>
        </p:nvSpPr>
        <p:spPr>
          <a:xfrm>
            <a:off x="6096000" y="5159038"/>
            <a:ext cx="5917712" cy="946355"/>
          </a:xfrm>
          <a:prstGeom prst="rect">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4FBD00E-3AB9-543B-7E6C-8AF840AF87F6}"/>
              </a:ext>
            </a:extLst>
          </p:cNvPr>
          <p:cNvSpPr txBox="1"/>
          <p:nvPr/>
        </p:nvSpPr>
        <p:spPr>
          <a:xfrm>
            <a:off x="6252728" y="5148714"/>
            <a:ext cx="5760984" cy="1107996"/>
          </a:xfrm>
          <a:prstGeom prst="rect">
            <a:avLst/>
          </a:prstGeom>
          <a:noFill/>
        </p:spPr>
        <p:txBody>
          <a:bodyPr wrap="square" rtlCol="0">
            <a:spAutoFit/>
          </a:bodyPr>
          <a:lstStyle/>
          <a:p>
            <a:pPr marL="285750" indent="-285750">
              <a:buFont typeface="Arial" panose="020B0604020202020204" pitchFamily="34" charset="0"/>
              <a:buChar char="•"/>
            </a:pPr>
            <a:r>
              <a:rPr lang="en-US" sz="2200">
                <a:latin typeface="Avenir Book" panose="02000503020000020003" pitchFamily="2" charset="0"/>
              </a:rPr>
              <a:t>No submissions received in marine areas beyond national jurisdiction (ABNJ) </a:t>
            </a:r>
          </a:p>
          <a:p>
            <a:pPr marL="285750" indent="-285750">
              <a:buFont typeface="Arial" panose="020B0604020202020204" pitchFamily="34" charset="0"/>
              <a:buChar char="•"/>
            </a:pPr>
            <a:endParaRPr lang="en-US" sz="2200">
              <a:latin typeface="Avenir Book" panose="02000503020000020003" pitchFamily="2" charset="0"/>
            </a:endParaRPr>
          </a:p>
        </p:txBody>
      </p:sp>
    </p:spTree>
    <p:extLst>
      <p:ext uri="{BB962C8B-B14F-4D97-AF65-F5344CB8AC3E}">
        <p14:creationId xmlns:p14="http://schemas.microsoft.com/office/powerpoint/2010/main" val="4036263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A6741-270A-5505-F0DB-E283908F01A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026B0DB-4D81-CB38-7187-E773CF0D886B}"/>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6E36A66-0C0C-6FB8-34CD-1D210E2B60A4}"/>
              </a:ext>
            </a:extLst>
          </p:cNvPr>
          <p:cNvSpPr txBox="1">
            <a:spLocks/>
          </p:cNvSpPr>
          <p:nvPr/>
        </p:nvSpPr>
        <p:spPr>
          <a:xfrm>
            <a:off x="198882" y="1328"/>
            <a:ext cx="246606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sp>
        <p:nvSpPr>
          <p:cNvPr id="3" name="Subtitle 2">
            <a:extLst>
              <a:ext uri="{FF2B5EF4-FFF2-40B4-BE49-F238E27FC236}">
                <a16:creationId xmlns:a16="http://schemas.microsoft.com/office/drawing/2014/main" id="{100EEB78-5243-279F-9079-50827F279F16}"/>
              </a:ext>
            </a:extLst>
          </p:cNvPr>
          <p:cNvSpPr txBox="1">
            <a:spLocks/>
          </p:cNvSpPr>
          <p:nvPr/>
        </p:nvSpPr>
        <p:spPr>
          <a:xfrm>
            <a:off x="303850" y="1070734"/>
            <a:ext cx="9032487" cy="380295"/>
          </a:xfrm>
          <a:prstGeom prst="rect">
            <a:avLst/>
          </a:prstGeom>
        </p:spPr>
        <p:txBody>
          <a:bodyPr vert="horz" lIns="9000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CA" sz="1900" b="1">
                <a:solidFill>
                  <a:srgbClr val="18934F"/>
                </a:solidFill>
                <a:latin typeface="Century Gothic"/>
                <a:ea typeface="Open Sans"/>
                <a:cs typeface="Open Sans"/>
              </a:rPr>
              <a:t>EBSA PEER- REVIEW GUIDELINES; EBSA IAG</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8" name="TextBox 7">
            <a:extLst>
              <a:ext uri="{FF2B5EF4-FFF2-40B4-BE49-F238E27FC236}">
                <a16:creationId xmlns:a16="http://schemas.microsoft.com/office/drawing/2014/main" id="{214839B0-D44C-BFA6-4122-C644649F6AEA}"/>
              </a:ext>
            </a:extLst>
          </p:cNvPr>
          <p:cNvSpPr txBox="1"/>
          <p:nvPr/>
        </p:nvSpPr>
        <p:spPr>
          <a:xfrm>
            <a:off x="178288" y="1451029"/>
            <a:ext cx="12013712" cy="3970318"/>
          </a:xfrm>
          <a:prstGeom prst="rect">
            <a:avLst/>
          </a:prstGeom>
          <a:noFill/>
        </p:spPr>
        <p:txBody>
          <a:bodyPr wrap="square" rtlCol="0">
            <a:spAutoFit/>
          </a:bodyPr>
          <a:lstStyle/>
          <a:p>
            <a:pPr marL="285750" indent="-285750">
              <a:buFont typeface="Arial" panose="020B0604020202020204" pitchFamily="34" charset="0"/>
              <a:buChar char="•"/>
            </a:pPr>
            <a:r>
              <a:rPr lang="en-US">
                <a:latin typeface="Century Gothic" panose="020B0502020202020204" pitchFamily="34" charset="0"/>
              </a:rPr>
              <a:t>Voluntary guidelines on peer-review processes for the description of areas meeting the EBSA criteria and other relevant compatible and complementary scientific criteria</a:t>
            </a:r>
          </a:p>
          <a:p>
            <a:pPr marL="800100" lvl="1" indent="-342900">
              <a:buFont typeface="Wingdings" pitchFamily="2" charset="2"/>
              <a:buChar char="Ø"/>
            </a:pPr>
            <a:r>
              <a:rPr lang="en-US">
                <a:latin typeface="Century Gothic" panose="020B0502020202020204" pitchFamily="34" charset="0"/>
              </a:rPr>
              <a:t>Requested in decision 16/16</a:t>
            </a:r>
          </a:p>
          <a:p>
            <a:pPr lvl="1"/>
            <a:endParaRPr lang="en-US">
              <a:latin typeface="Century Gothic" panose="020B0502020202020204" pitchFamily="34" charset="0"/>
            </a:endParaRPr>
          </a:p>
          <a:p>
            <a:pPr marL="342900" indent="-342900">
              <a:buFont typeface="Arial" panose="020B0604020202020204" pitchFamily="34" charset="0"/>
              <a:buChar char="•"/>
            </a:pPr>
            <a:r>
              <a:rPr lang="en-US">
                <a:latin typeface="Century Gothic" panose="020B0502020202020204" pitchFamily="34" charset="0"/>
              </a:rPr>
              <a:t>Draft guidelines were…</a:t>
            </a:r>
          </a:p>
          <a:p>
            <a:pPr marL="914400" lvl="1" indent="-457200">
              <a:buFont typeface="+mj-lt"/>
              <a:buAutoNum type="arabicPeriod"/>
            </a:pPr>
            <a:r>
              <a:rPr lang="en-US">
                <a:latin typeface="Century Gothic" panose="020B0502020202020204" pitchFamily="34" charset="0"/>
              </a:rPr>
              <a:t>Developed by the Secretariat, then</a:t>
            </a:r>
          </a:p>
          <a:p>
            <a:pPr marL="914400" lvl="1" indent="-457200">
              <a:buFont typeface="+mj-lt"/>
              <a:buAutoNum type="arabicPeriod"/>
            </a:pPr>
            <a:r>
              <a:rPr lang="en-US">
                <a:latin typeface="Century Gothic" panose="020B0502020202020204" pitchFamily="34" charset="0"/>
              </a:rPr>
              <a:t>Reviewed by the EBSA Informal Advisory Group, then</a:t>
            </a:r>
          </a:p>
          <a:p>
            <a:pPr marL="914400" lvl="1" indent="-457200">
              <a:buFont typeface="+mj-lt"/>
              <a:buAutoNum type="arabicPeriod"/>
            </a:pPr>
            <a:r>
              <a:rPr lang="en-US">
                <a:latin typeface="Century Gothic" panose="020B0502020202020204" pitchFamily="34" charset="0"/>
              </a:rPr>
              <a:t>Opened for comment through notification 2026-011</a:t>
            </a:r>
          </a:p>
          <a:p>
            <a:pPr lvl="1"/>
            <a:endParaRPr lang="en-US">
              <a:latin typeface="Century Gothic" panose="020B0502020202020204" pitchFamily="34" charset="0"/>
            </a:endParaRPr>
          </a:p>
          <a:p>
            <a:pPr marL="449263" lvl="1" indent="-438150">
              <a:buFont typeface="Arial" panose="020B0604020202020204" pitchFamily="34" charset="0"/>
              <a:buChar char="•"/>
            </a:pPr>
            <a:r>
              <a:rPr lang="en-GB">
                <a:latin typeface="Century Gothic" panose="020B0502020202020204" pitchFamily="34" charset="0"/>
              </a:rPr>
              <a:t>Sections of the </a:t>
            </a:r>
            <a:r>
              <a:rPr lang="en-US">
                <a:latin typeface="Century Gothic" panose="020B0502020202020204" pitchFamily="34" charset="0"/>
              </a:rPr>
              <a:t>draft guidelines:</a:t>
            </a:r>
            <a:endParaRPr lang="en-GB">
              <a:latin typeface="Century Gothic" panose="020B0502020202020204" pitchFamily="34" charset="0"/>
            </a:endParaRPr>
          </a:p>
          <a:p>
            <a:pPr marL="906463" lvl="2" indent="-438150">
              <a:buFont typeface="Wingdings" pitchFamily="2" charset="2"/>
              <a:buChar char="Ø"/>
            </a:pPr>
            <a:r>
              <a:rPr lang="en-GB">
                <a:latin typeface="Century Gothic" panose="020B0502020202020204" pitchFamily="34" charset="0"/>
              </a:rPr>
              <a:t>Information regarding the criteria for which the area is being proposed</a:t>
            </a:r>
            <a:r>
              <a:rPr lang="en-CA">
                <a:latin typeface="Century Gothic" panose="020B0502020202020204" pitchFamily="34" charset="0"/>
              </a:rPr>
              <a:t> </a:t>
            </a:r>
          </a:p>
          <a:p>
            <a:pPr marL="906463" lvl="2" indent="-438150">
              <a:buFont typeface="Wingdings" pitchFamily="2" charset="2"/>
              <a:buChar char="Ø"/>
            </a:pPr>
            <a:r>
              <a:rPr lang="en-GB">
                <a:latin typeface="Century Gothic" panose="020B0502020202020204" pitchFamily="34" charset="0"/>
              </a:rPr>
              <a:t>Clear justification of why the area meets the criteria </a:t>
            </a:r>
            <a:endParaRPr lang="en-CA">
              <a:latin typeface="Century Gothic" panose="020B0502020202020204" pitchFamily="34" charset="0"/>
            </a:endParaRPr>
          </a:p>
          <a:p>
            <a:pPr marL="906463" lvl="2" indent="-438150">
              <a:buFont typeface="Wingdings" pitchFamily="2" charset="2"/>
              <a:buChar char="Ø"/>
            </a:pPr>
            <a:r>
              <a:rPr lang="en-GB">
                <a:latin typeface="Century Gothic" panose="020B0502020202020204" pitchFamily="34" charset="0"/>
              </a:rPr>
              <a:t>Experts engaged in the peer-review process</a:t>
            </a:r>
            <a:r>
              <a:rPr lang="en-CA">
                <a:latin typeface="Century Gothic" panose="020B0502020202020204" pitchFamily="34" charset="0"/>
              </a:rPr>
              <a:t> </a:t>
            </a:r>
          </a:p>
          <a:p>
            <a:pPr marL="906463" lvl="2" indent="-438150">
              <a:buFont typeface="Wingdings" pitchFamily="2" charset="2"/>
              <a:buChar char="Ø"/>
            </a:pPr>
            <a:r>
              <a:rPr lang="en-GB">
                <a:latin typeface="Century Gothic" panose="020B0502020202020204" pitchFamily="34" charset="0"/>
              </a:rPr>
              <a:t>Establishing and conducting the peer-review process</a:t>
            </a:r>
            <a:r>
              <a:rPr lang="en-CA">
                <a:latin typeface="Century Gothic" panose="020B0502020202020204" pitchFamily="34" charset="0"/>
              </a:rPr>
              <a:t> </a:t>
            </a:r>
            <a:endParaRPr lang="en-US">
              <a:latin typeface="Century Gothic" panose="020B0502020202020204" pitchFamily="34" charset="0"/>
            </a:endParaRPr>
          </a:p>
        </p:txBody>
      </p:sp>
      <p:sp>
        <p:nvSpPr>
          <p:cNvPr id="13" name="TextBox 12">
            <a:extLst>
              <a:ext uri="{FF2B5EF4-FFF2-40B4-BE49-F238E27FC236}">
                <a16:creationId xmlns:a16="http://schemas.microsoft.com/office/drawing/2014/main" id="{0BD906FE-CD37-958F-8720-CB134A62828E}"/>
              </a:ext>
            </a:extLst>
          </p:cNvPr>
          <p:cNvSpPr txBox="1"/>
          <p:nvPr/>
        </p:nvSpPr>
        <p:spPr>
          <a:xfrm>
            <a:off x="222578" y="5417166"/>
            <a:ext cx="11709862" cy="646331"/>
          </a:xfrm>
          <a:prstGeom prst="rect">
            <a:avLst/>
          </a:prstGeom>
          <a:noFill/>
        </p:spPr>
        <p:txBody>
          <a:bodyPr wrap="square" rtlCol="0">
            <a:spAutoFit/>
          </a:bodyPr>
          <a:lstStyle/>
          <a:p>
            <a:pPr marL="285750" indent="-285750">
              <a:buFont typeface="Arial" panose="020B0604020202020204" pitchFamily="34" charset="0"/>
              <a:buChar char="•"/>
            </a:pPr>
            <a:r>
              <a:rPr lang="en-US">
                <a:latin typeface="Avenir Book" panose="02000503020000020003" pitchFamily="2" charset="0"/>
              </a:rPr>
              <a:t>EBSA Informal Advisory Group held two meetings as well as a special informal session on issues related to marine biodiversity of areas beyond national jurisdiction </a:t>
            </a:r>
          </a:p>
        </p:txBody>
      </p:sp>
      <p:cxnSp>
        <p:nvCxnSpPr>
          <p:cNvPr id="2" name="Straight Connector 1">
            <a:extLst>
              <a:ext uri="{FF2B5EF4-FFF2-40B4-BE49-F238E27FC236}">
                <a16:creationId xmlns:a16="http://schemas.microsoft.com/office/drawing/2014/main" id="{16D4FF0A-9BB9-E2C5-A6F0-E77C5670C3CE}"/>
              </a:ext>
            </a:extLst>
          </p:cNvPr>
          <p:cNvCxnSpPr/>
          <p:nvPr/>
        </p:nvCxnSpPr>
        <p:spPr>
          <a:xfrm>
            <a:off x="428263" y="5388812"/>
            <a:ext cx="11354764" cy="0"/>
          </a:xfrm>
          <a:prstGeom prst="line">
            <a:avLst/>
          </a:prstGeom>
          <a:ln w="15875">
            <a:solidFill>
              <a:srgbClr val="18934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241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E1C34-6E08-8692-F624-5E9A0B0136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21C4BE3-8CAB-4518-4B3B-4A75062499E3}"/>
              </a:ext>
            </a:extLst>
          </p:cNvPr>
          <p:cNvSpPr>
            <a:spLocks noGrp="1"/>
          </p:cNvSpPr>
          <p:nvPr>
            <p:ph type="subTitle" idx="1"/>
          </p:nvPr>
        </p:nvSpPr>
        <p:spPr>
          <a:xfrm>
            <a:off x="301815" y="1096345"/>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MARINE BIODIVERSITY OF AREAS BEYOND NATIONAL JURISDICTION (ABNJ)</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CB7B2C69-446A-FCF6-CDC8-CF7665BF5262}"/>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2F9020E-AFAF-C705-44C1-DA6BDF4F9C38}"/>
              </a:ext>
            </a:extLst>
          </p:cNvPr>
          <p:cNvSpPr txBox="1">
            <a:spLocks/>
          </p:cNvSpPr>
          <p:nvPr/>
        </p:nvSpPr>
        <p:spPr>
          <a:xfrm>
            <a:off x="178288" y="1328"/>
            <a:ext cx="2502102"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pic>
        <p:nvPicPr>
          <p:cNvPr id="4" name="Picture 3">
            <a:extLst>
              <a:ext uri="{FF2B5EF4-FFF2-40B4-BE49-F238E27FC236}">
                <a16:creationId xmlns:a16="http://schemas.microsoft.com/office/drawing/2014/main" id="{1B2430F0-C436-E417-4B98-FE1176A200F5}"/>
              </a:ext>
            </a:extLst>
          </p:cNvPr>
          <p:cNvPicPr>
            <a:picLocks noChangeAspect="1"/>
          </p:cNvPicPr>
          <p:nvPr/>
        </p:nvPicPr>
        <p:blipFill>
          <a:blip r:embed="rId2"/>
          <a:stretch>
            <a:fillRect/>
          </a:stretch>
        </p:blipFill>
        <p:spPr>
          <a:xfrm>
            <a:off x="301816" y="1532913"/>
            <a:ext cx="4045102" cy="4664164"/>
          </a:xfrm>
          <a:prstGeom prst="rect">
            <a:avLst/>
          </a:prstGeom>
        </p:spPr>
      </p:pic>
      <p:sp>
        <p:nvSpPr>
          <p:cNvPr id="6" name="TextBox 5">
            <a:extLst>
              <a:ext uri="{FF2B5EF4-FFF2-40B4-BE49-F238E27FC236}">
                <a16:creationId xmlns:a16="http://schemas.microsoft.com/office/drawing/2014/main" id="{83D9A380-A714-7D09-D722-24449E704686}"/>
              </a:ext>
            </a:extLst>
          </p:cNvPr>
          <p:cNvSpPr txBox="1"/>
          <p:nvPr/>
        </p:nvSpPr>
        <p:spPr>
          <a:xfrm>
            <a:off x="4463381" y="1532912"/>
            <a:ext cx="7426803" cy="5463034"/>
          </a:xfrm>
          <a:prstGeom prst="rect">
            <a:avLst/>
          </a:prstGeom>
          <a:noFill/>
        </p:spPr>
        <p:txBody>
          <a:bodyPr wrap="square" rtlCol="0">
            <a:spAutoFit/>
          </a:bodyPr>
          <a:lstStyle/>
          <a:p>
            <a:pPr marL="285750" indent="-285750">
              <a:buFont typeface="Arial" panose="020B0604020202020204" pitchFamily="34" charset="0"/>
              <a:buChar char="•"/>
            </a:pPr>
            <a:r>
              <a:rPr lang="en-US">
                <a:latin typeface="Century Gothic" panose="020B0502020202020204" pitchFamily="34" charset="0"/>
              </a:rPr>
              <a:t>Expert workshop on scientific and technical work conducted under the Convention on Biological Diversity relevant to marine biodiversity in areas beyond national jurisdiction, Bergen, Norway, 2-5 December 2025</a:t>
            </a:r>
          </a:p>
          <a:p>
            <a:endParaRPr lang="en-US">
              <a:latin typeface="Century Gothic" panose="020B0502020202020204" pitchFamily="34" charset="0"/>
            </a:endParaRPr>
          </a:p>
          <a:p>
            <a:pPr marL="285750" indent="-285750">
              <a:buFont typeface="Arial" panose="020B0604020202020204" pitchFamily="34" charset="0"/>
              <a:buChar char="•"/>
            </a:pPr>
            <a:r>
              <a:rPr lang="en-US" u="sng">
                <a:latin typeface="Century Gothic" panose="020B0502020202020204" pitchFamily="34" charset="0"/>
              </a:rPr>
              <a:t>Bergen’s ocean of opportunities</a:t>
            </a:r>
            <a:r>
              <a:rPr lang="en-US">
                <a:latin typeface="Century Gothic" panose="020B0502020202020204" pitchFamily="34" charset="0"/>
              </a:rPr>
              <a:t>: Co-Chairs’ summary of opportunities for cooperation and further work under the CBD to contribute to the conservation and sustainable use of biodiversity of ABNJ</a:t>
            </a:r>
          </a:p>
          <a:p>
            <a:pPr marL="800100" lvl="1" indent="-342900">
              <a:spcBef>
                <a:spcPts val="600"/>
              </a:spcBef>
              <a:buFont typeface="Wingdings" pitchFamily="2" charset="2"/>
              <a:buChar char="Ø"/>
            </a:pPr>
            <a:r>
              <a:rPr lang="en-US">
                <a:latin typeface="Century Gothic" panose="020B0502020202020204" pitchFamily="34" charset="0"/>
              </a:rPr>
              <a:t>Opportunities to </a:t>
            </a:r>
            <a:r>
              <a:rPr lang="en-US" err="1">
                <a:latin typeface="Century Gothic" panose="020B0502020202020204" pitchFamily="34" charset="0"/>
              </a:rPr>
              <a:t>catalyse</a:t>
            </a:r>
            <a:r>
              <a:rPr lang="en-US">
                <a:latin typeface="Century Gothic" panose="020B0502020202020204" pitchFamily="34" charset="0"/>
              </a:rPr>
              <a:t> improved national-level coordination and cooperation</a:t>
            </a:r>
          </a:p>
          <a:p>
            <a:pPr marL="800100" lvl="1" indent="-342900">
              <a:spcBef>
                <a:spcPts val="600"/>
              </a:spcBef>
              <a:buFont typeface="Wingdings" pitchFamily="2" charset="2"/>
              <a:buChar char="Ø"/>
            </a:pPr>
            <a:r>
              <a:rPr lang="en-US">
                <a:latin typeface="Century Gothic" panose="020B0502020202020204" pitchFamily="34" charset="0"/>
              </a:rPr>
              <a:t>Opportunities for cooperation across competent organizations on biodiversity-related issues</a:t>
            </a:r>
          </a:p>
          <a:p>
            <a:pPr marL="800100" lvl="1" indent="-342900">
              <a:spcBef>
                <a:spcPts val="600"/>
              </a:spcBef>
              <a:buFont typeface="Wingdings" pitchFamily="2" charset="2"/>
              <a:buChar char="Ø"/>
            </a:pPr>
            <a:r>
              <a:rPr lang="en-US">
                <a:latin typeface="Century Gothic" panose="020B0502020202020204" pitchFamily="34" charset="0"/>
              </a:rPr>
              <a:t>Opportunities for further work under the Convention on Biological Diversity</a:t>
            </a:r>
          </a:p>
          <a:p>
            <a:pPr marL="742950" lvl="1" indent="-285750">
              <a:spcBef>
                <a:spcPts val="1200"/>
              </a:spcBef>
              <a:buFont typeface="Arial" panose="020B0604020202020204" pitchFamily="34" charset="0"/>
              <a:buChar char="•"/>
            </a:pPr>
            <a:endParaRPr lang="en-US" sz="2200">
              <a:latin typeface="Avenir Book" panose="02000503020000020003" pitchFamily="2" charset="0"/>
            </a:endParaRPr>
          </a:p>
          <a:p>
            <a:pPr marL="742950" lvl="1" indent="-285750">
              <a:spcBef>
                <a:spcPts val="1200"/>
              </a:spcBef>
              <a:buFont typeface="Arial" panose="020B0604020202020204" pitchFamily="34" charset="0"/>
              <a:buChar char="•"/>
            </a:pPr>
            <a:endParaRPr lang="en-US" sz="2200">
              <a:latin typeface="Avenir Book" panose="02000503020000020003" pitchFamily="2" charset="0"/>
            </a:endParaRPr>
          </a:p>
        </p:txBody>
      </p:sp>
    </p:spTree>
    <p:extLst>
      <p:ext uri="{BB962C8B-B14F-4D97-AF65-F5344CB8AC3E}">
        <p14:creationId xmlns:p14="http://schemas.microsoft.com/office/powerpoint/2010/main" val="42243521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9CE41-E64D-B2AA-D087-8B7F7C8FD74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3448687-975C-DE3F-202D-0B6846287DCE}"/>
              </a:ext>
            </a:extLst>
          </p:cNvPr>
          <p:cNvSpPr>
            <a:spLocks noGrp="1"/>
          </p:cNvSpPr>
          <p:nvPr>
            <p:ph type="subTitle" idx="1"/>
          </p:nvPr>
        </p:nvSpPr>
        <p:spPr>
          <a:xfrm>
            <a:off x="301815" y="1096345"/>
            <a:ext cx="9032487" cy="380295"/>
          </a:xfrm>
        </p:spPr>
        <p:txBody>
          <a:bodyPr vert="horz" lIns="90000" tIns="45720" rIns="91440" bIns="45720" rtlCol="0" anchor="t">
            <a:noAutofit/>
          </a:bodyPr>
          <a:lstStyle/>
          <a:p>
            <a:pPr algn="l"/>
            <a:r>
              <a:rPr lang="en-CA" sz="1900" b="1">
                <a:solidFill>
                  <a:srgbClr val="18934F"/>
                </a:solidFill>
                <a:latin typeface="Century Gothic"/>
                <a:ea typeface="Open Sans"/>
                <a:cs typeface="Open Sans"/>
              </a:rPr>
              <a:t>OVERVIEW OF THE DRAFT RECOMMENDATIONS</a:t>
            </a:r>
            <a:endParaRPr lang="en-CA" sz="1900">
              <a:solidFill>
                <a:srgbClr val="000000"/>
              </a:solidFill>
              <a:latin typeface="Century Gothic"/>
              <a:ea typeface="Open Sans"/>
              <a:cs typeface="Open Sans"/>
            </a:endParaRPr>
          </a:p>
          <a:p>
            <a:pPr algn="l"/>
            <a:endParaRPr lang="en-CA" sz="1900" b="1">
              <a:solidFill>
                <a:srgbClr val="18934F"/>
              </a:solidFill>
              <a:latin typeface="Century Gothic"/>
              <a:ea typeface="Open Sans"/>
              <a:cs typeface="Open Sans"/>
            </a:endParaRPr>
          </a:p>
        </p:txBody>
      </p:sp>
      <p:sp>
        <p:nvSpPr>
          <p:cNvPr id="5" name="Rectangle 4">
            <a:extLst>
              <a:ext uri="{FF2B5EF4-FFF2-40B4-BE49-F238E27FC236}">
                <a16:creationId xmlns:a16="http://schemas.microsoft.com/office/drawing/2014/main" id="{DBFFDB59-CC11-EADA-51AE-970C30FB05C9}"/>
              </a:ext>
            </a:extLst>
          </p:cNvPr>
          <p:cNvSpPr/>
          <p:nvPr/>
        </p:nvSpPr>
        <p:spPr>
          <a:xfrm>
            <a:off x="553" y="2602"/>
            <a:ext cx="12188765" cy="706625"/>
          </a:xfrm>
          <a:prstGeom prst="rect">
            <a:avLst/>
          </a:prstGeom>
          <a:solidFill>
            <a:srgbClr val="1893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3D616F6-E02D-42FD-D27B-A6776630FDF8}"/>
              </a:ext>
            </a:extLst>
          </p:cNvPr>
          <p:cNvSpPr txBox="1">
            <a:spLocks/>
          </p:cNvSpPr>
          <p:nvPr/>
        </p:nvSpPr>
        <p:spPr>
          <a:xfrm>
            <a:off x="178288" y="1328"/>
            <a:ext cx="2445467" cy="87789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0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algn="ctr"/>
            <a:r>
              <a:rPr lang="en-CA" sz="4400">
                <a:solidFill>
                  <a:schemeClr val="bg1"/>
                </a:solidFill>
                <a:latin typeface="Open Sans"/>
                <a:ea typeface="Open Sans"/>
                <a:cs typeface="Open Sans"/>
              </a:rPr>
              <a:t>SBSTTA 28</a:t>
            </a:r>
          </a:p>
        </p:txBody>
      </p:sp>
      <p:graphicFrame>
        <p:nvGraphicFramePr>
          <p:cNvPr id="14" name="Table 13">
            <a:extLst>
              <a:ext uri="{FF2B5EF4-FFF2-40B4-BE49-F238E27FC236}">
                <a16:creationId xmlns:a16="http://schemas.microsoft.com/office/drawing/2014/main" id="{76E68A81-EBFB-E724-EBEB-116A32E6B8BC}"/>
              </a:ext>
            </a:extLst>
          </p:cNvPr>
          <p:cNvGraphicFramePr>
            <a:graphicFrameLocks noGrp="1"/>
          </p:cNvGraphicFramePr>
          <p:nvPr/>
        </p:nvGraphicFramePr>
        <p:xfrm>
          <a:off x="548641" y="3743960"/>
          <a:ext cx="11425951" cy="2956560"/>
        </p:xfrm>
        <a:graphic>
          <a:graphicData uri="http://schemas.openxmlformats.org/drawingml/2006/table">
            <a:tbl>
              <a:tblPr firstRow="1" bandRow="1">
                <a:tableStyleId>{93296810-A885-4BE3-A3E7-6D5BEEA58F35}</a:tableStyleId>
              </a:tblPr>
              <a:tblGrid>
                <a:gridCol w="8960608">
                  <a:extLst>
                    <a:ext uri="{9D8B030D-6E8A-4147-A177-3AD203B41FA5}">
                      <a16:colId xmlns:a16="http://schemas.microsoft.com/office/drawing/2014/main" val="1145734065"/>
                    </a:ext>
                  </a:extLst>
                </a:gridCol>
                <a:gridCol w="2465343">
                  <a:extLst>
                    <a:ext uri="{9D8B030D-6E8A-4147-A177-3AD203B41FA5}">
                      <a16:colId xmlns:a16="http://schemas.microsoft.com/office/drawing/2014/main" val="1911405475"/>
                    </a:ext>
                  </a:extLst>
                </a:gridCol>
              </a:tblGrid>
              <a:tr h="370840">
                <a:tc gridSpan="2">
                  <a:txBody>
                    <a:bodyPr/>
                    <a:lstStyle/>
                    <a:p>
                      <a:pPr algn="ctr"/>
                      <a:r>
                        <a:rPr lang="en-US" sz="1200">
                          <a:latin typeface="Century Gothic" panose="020B0502020202020204" pitchFamily="34" charset="0"/>
                        </a:rPr>
                        <a:t>Conservation and sustainable use</a:t>
                      </a:r>
                      <a:endParaRPr lang="en-US" sz="1200" i="0">
                        <a:latin typeface="Century Gothic" panose="020B0502020202020204" pitchFamily="34" charset="0"/>
                      </a:endParaRPr>
                    </a:p>
                  </a:txBody>
                  <a:tcPr/>
                </a:tc>
                <a:tc hMerge="1">
                  <a:txBody>
                    <a:bodyPr/>
                    <a:lstStyle/>
                    <a:p>
                      <a:endParaRPr lang="en-US"/>
                    </a:p>
                  </a:txBody>
                  <a:tcPr/>
                </a:tc>
                <a:extLst>
                  <a:ext uri="{0D108BD9-81ED-4DB2-BD59-A6C34878D82A}">
                    <a16:rowId xmlns:a16="http://schemas.microsoft.com/office/drawing/2014/main" val="1750518698"/>
                  </a:ext>
                </a:extLst>
              </a:tr>
              <a:tr h="370840">
                <a:tc>
                  <a:txBody>
                    <a:bodyPr/>
                    <a:lstStyle/>
                    <a:p>
                      <a:r>
                        <a:rPr lang="en-US" sz="1200">
                          <a:latin typeface="Century Gothic" panose="020B0502020202020204" pitchFamily="34" charset="0"/>
                        </a:rPr>
                        <a:t>Welcome entry into force of BBNJ Agreement</a:t>
                      </a:r>
                    </a:p>
                  </a:txBody>
                  <a:tcPr/>
                </a:tc>
                <a:tc>
                  <a:txBody>
                    <a:bodyPr/>
                    <a:lstStyle/>
                    <a:p>
                      <a:r>
                        <a:rPr lang="en-US" sz="1200">
                          <a:latin typeface="Century Gothic" panose="020B0502020202020204" pitchFamily="34" charset="0"/>
                        </a:rPr>
                        <a:t>Paragraph 7</a:t>
                      </a:r>
                    </a:p>
                  </a:txBody>
                  <a:tcPr/>
                </a:tc>
                <a:extLst>
                  <a:ext uri="{0D108BD9-81ED-4DB2-BD59-A6C34878D82A}">
                    <a16:rowId xmlns:a16="http://schemas.microsoft.com/office/drawing/2014/main" val="2054739961"/>
                  </a:ext>
                </a:extLst>
              </a:tr>
              <a:tr h="370840">
                <a:tc>
                  <a:txBody>
                    <a:bodyPr/>
                    <a:lstStyle/>
                    <a:p>
                      <a:r>
                        <a:rPr lang="en-US" sz="1200">
                          <a:latin typeface="Century Gothic" panose="020B0502020202020204" pitchFamily="34" charset="0"/>
                        </a:rPr>
                        <a:t>Appreciation for CBD ABNJ expert workshop</a:t>
                      </a:r>
                    </a:p>
                  </a:txBody>
                  <a:tcPr/>
                </a:tc>
                <a:tc>
                  <a:txBody>
                    <a:bodyPr/>
                    <a:lstStyle/>
                    <a:p>
                      <a:r>
                        <a:rPr lang="en-US" sz="1200">
                          <a:latin typeface="Century Gothic" panose="020B0502020202020204" pitchFamily="34" charset="0"/>
                        </a:rPr>
                        <a:t>Paragraph 8</a:t>
                      </a:r>
                    </a:p>
                  </a:txBody>
                  <a:tcPr/>
                </a:tc>
                <a:extLst>
                  <a:ext uri="{0D108BD9-81ED-4DB2-BD59-A6C34878D82A}">
                    <a16:rowId xmlns:a16="http://schemas.microsoft.com/office/drawing/2014/main" val="3511843831"/>
                  </a:ext>
                </a:extLst>
              </a:tr>
              <a:tr h="370840">
                <a:tc>
                  <a:txBody>
                    <a:bodyPr/>
                    <a:lstStyle/>
                    <a:p>
                      <a:r>
                        <a:rPr lang="en-US" sz="1200">
                          <a:latin typeface="Century Gothic" panose="020B0502020202020204" pitchFamily="34" charset="0"/>
                        </a:rPr>
                        <a:t>Encourage strengthened national-level coordination on BBNJ issues </a:t>
                      </a:r>
                    </a:p>
                  </a:txBody>
                  <a:tcPr/>
                </a:tc>
                <a:tc>
                  <a:txBody>
                    <a:bodyPr/>
                    <a:lstStyle/>
                    <a:p>
                      <a:r>
                        <a:rPr lang="en-US" sz="1200">
                          <a:latin typeface="Century Gothic" panose="020B0502020202020204" pitchFamily="34" charset="0"/>
                        </a:rPr>
                        <a:t>Paragraph 9</a:t>
                      </a:r>
                    </a:p>
                  </a:txBody>
                  <a:tcPr/>
                </a:tc>
                <a:extLst>
                  <a:ext uri="{0D108BD9-81ED-4DB2-BD59-A6C34878D82A}">
                    <a16:rowId xmlns:a16="http://schemas.microsoft.com/office/drawing/2014/main" val="462900797"/>
                  </a:ext>
                </a:extLst>
              </a:tr>
              <a:tr h="370840">
                <a:tc>
                  <a:txBody>
                    <a:bodyPr/>
                    <a:lstStyle/>
                    <a:p>
                      <a:r>
                        <a:rPr lang="en-US" sz="1200">
                          <a:latin typeface="Century Gothic" panose="020B0502020202020204" pitchFamily="34" charset="0"/>
                        </a:rPr>
                        <a:t>Encourage use of CBD guidance in conservation and sustainable use in ABNJ</a:t>
                      </a:r>
                    </a:p>
                  </a:txBody>
                  <a:tcPr/>
                </a:tc>
                <a:tc>
                  <a:txBody>
                    <a:bodyPr/>
                    <a:lstStyle/>
                    <a:p>
                      <a:r>
                        <a:rPr lang="en-US" sz="1200">
                          <a:latin typeface="Century Gothic" panose="020B0502020202020204" pitchFamily="34" charset="0"/>
                        </a:rPr>
                        <a:t>Paragraph 10</a:t>
                      </a:r>
                    </a:p>
                  </a:txBody>
                  <a:tcPr/>
                </a:tc>
                <a:extLst>
                  <a:ext uri="{0D108BD9-81ED-4DB2-BD59-A6C34878D82A}">
                    <a16:rowId xmlns:a16="http://schemas.microsoft.com/office/drawing/2014/main" val="870634621"/>
                  </a:ext>
                </a:extLst>
              </a:tr>
              <a:tr h="370840">
                <a:tc>
                  <a:txBody>
                    <a:bodyPr/>
                    <a:lstStyle/>
                    <a:p>
                      <a:r>
                        <a:rPr lang="en-US" sz="1200">
                          <a:latin typeface="Century Gothic" panose="020B0502020202020204" pitchFamily="34" charset="0"/>
                        </a:rPr>
                        <a:t>Request Secretariat to work with other competent organizations to share tools and guidance under CBD that are relevant to ABNJ management</a:t>
                      </a:r>
                    </a:p>
                  </a:txBody>
                  <a:tcPr/>
                </a:tc>
                <a:tc>
                  <a:txBody>
                    <a:bodyPr/>
                    <a:lstStyle/>
                    <a:p>
                      <a:r>
                        <a:rPr lang="en-US" sz="1200">
                          <a:latin typeface="Century Gothic" panose="020B0502020202020204" pitchFamily="34" charset="0"/>
                        </a:rPr>
                        <a:t>Paragraph 11</a:t>
                      </a:r>
                    </a:p>
                  </a:txBody>
                  <a:tcPr/>
                </a:tc>
                <a:extLst>
                  <a:ext uri="{0D108BD9-81ED-4DB2-BD59-A6C34878D82A}">
                    <a16:rowId xmlns:a16="http://schemas.microsoft.com/office/drawing/2014/main" val="581376417"/>
                  </a:ext>
                </a:extLst>
              </a:tr>
              <a:tr h="370840">
                <a:tc>
                  <a:txBody>
                    <a:bodyPr/>
                    <a:lstStyle/>
                    <a:p>
                      <a:r>
                        <a:rPr lang="en-US" sz="1200">
                          <a:latin typeface="Century Gothic" panose="020B0502020202020204" pitchFamily="34" charset="0"/>
                        </a:rPr>
                        <a:t>Request Secretariat to update specific previous guidance </a:t>
                      </a:r>
                    </a:p>
                  </a:txBody>
                  <a:tcPr/>
                </a:tc>
                <a:tc>
                  <a:txBody>
                    <a:bodyPr/>
                    <a:lstStyle/>
                    <a:p>
                      <a:r>
                        <a:rPr lang="en-US" sz="1200">
                          <a:latin typeface="Century Gothic" panose="020B0502020202020204" pitchFamily="34" charset="0"/>
                        </a:rPr>
                        <a:t>Paragraph 12</a:t>
                      </a:r>
                    </a:p>
                  </a:txBody>
                  <a:tcPr/>
                </a:tc>
                <a:extLst>
                  <a:ext uri="{0D108BD9-81ED-4DB2-BD59-A6C34878D82A}">
                    <a16:rowId xmlns:a16="http://schemas.microsoft.com/office/drawing/2014/main" val="1825879113"/>
                  </a:ext>
                </a:extLst>
              </a:tr>
              <a:tr h="0">
                <a:tc>
                  <a:txBody>
                    <a:bodyPr/>
                    <a:lstStyle/>
                    <a:p>
                      <a:r>
                        <a:rPr lang="en-US" sz="1200">
                          <a:latin typeface="Century Gothic" panose="020B0502020202020204" pitchFamily="34" charset="0"/>
                        </a:rPr>
                        <a:t>Establish Informal Advisory Group for BBNJ issues</a:t>
                      </a:r>
                    </a:p>
                  </a:txBody>
                  <a:tcPr/>
                </a:tc>
                <a:tc>
                  <a:txBody>
                    <a:bodyPr/>
                    <a:lstStyle/>
                    <a:p>
                      <a:r>
                        <a:rPr lang="en-US" sz="1200">
                          <a:latin typeface="Century Gothic" panose="020B0502020202020204" pitchFamily="34" charset="0"/>
                        </a:rPr>
                        <a:t>Paragraph 13</a:t>
                      </a:r>
                    </a:p>
                  </a:txBody>
                  <a:tcPr/>
                </a:tc>
                <a:extLst>
                  <a:ext uri="{0D108BD9-81ED-4DB2-BD59-A6C34878D82A}">
                    <a16:rowId xmlns:a16="http://schemas.microsoft.com/office/drawing/2014/main" val="3933931204"/>
                  </a:ext>
                </a:extLst>
              </a:tr>
            </a:tbl>
          </a:graphicData>
        </a:graphic>
      </p:graphicFrame>
      <p:graphicFrame>
        <p:nvGraphicFramePr>
          <p:cNvPr id="15" name="Table 14">
            <a:extLst>
              <a:ext uri="{FF2B5EF4-FFF2-40B4-BE49-F238E27FC236}">
                <a16:creationId xmlns:a16="http://schemas.microsoft.com/office/drawing/2014/main" id="{DC012D6F-707B-C2EB-86A8-5BBE62A2895C}"/>
              </a:ext>
            </a:extLst>
          </p:cNvPr>
          <p:cNvGraphicFramePr>
            <a:graphicFrameLocks noGrp="1"/>
          </p:cNvGraphicFramePr>
          <p:nvPr/>
        </p:nvGraphicFramePr>
        <p:xfrm>
          <a:off x="1364566" y="1476640"/>
          <a:ext cx="9186204" cy="2150335"/>
        </p:xfrm>
        <a:graphic>
          <a:graphicData uri="http://schemas.openxmlformats.org/drawingml/2006/table">
            <a:tbl>
              <a:tblPr firstRow="1" bandRow="1">
                <a:tableStyleId>{5C22544A-7EE6-4342-B048-85BDC9FD1C3A}</a:tableStyleId>
              </a:tblPr>
              <a:tblGrid>
                <a:gridCol w="6350386">
                  <a:extLst>
                    <a:ext uri="{9D8B030D-6E8A-4147-A177-3AD203B41FA5}">
                      <a16:colId xmlns:a16="http://schemas.microsoft.com/office/drawing/2014/main" val="1145734065"/>
                    </a:ext>
                  </a:extLst>
                </a:gridCol>
                <a:gridCol w="2835818">
                  <a:extLst>
                    <a:ext uri="{9D8B030D-6E8A-4147-A177-3AD203B41FA5}">
                      <a16:colId xmlns:a16="http://schemas.microsoft.com/office/drawing/2014/main" val="1911405475"/>
                    </a:ext>
                  </a:extLst>
                </a:gridCol>
              </a:tblGrid>
              <a:tr h="338627">
                <a:tc gridSpan="2">
                  <a:txBody>
                    <a:bodyPr/>
                    <a:lstStyle/>
                    <a:p>
                      <a:pPr algn="ctr"/>
                      <a:r>
                        <a:rPr lang="en-US" sz="1600" i="0">
                          <a:latin typeface="Century Gothic" panose="020B0502020202020204" pitchFamily="34" charset="0"/>
                        </a:rPr>
                        <a:t>Ecologically or biologically significant marine areas (EBSAs)</a:t>
                      </a:r>
                    </a:p>
                  </a:txBody>
                  <a:tcPr>
                    <a:solidFill>
                      <a:srgbClr val="18934F"/>
                    </a:solidFill>
                  </a:tcPr>
                </a:tc>
                <a:tc hMerge="1">
                  <a:txBody>
                    <a:bodyPr/>
                    <a:lstStyle/>
                    <a:p>
                      <a:endParaRPr lang="en-US"/>
                    </a:p>
                  </a:txBody>
                  <a:tcPr/>
                </a:tc>
                <a:extLst>
                  <a:ext uri="{0D108BD9-81ED-4DB2-BD59-A6C34878D82A}">
                    <a16:rowId xmlns:a16="http://schemas.microsoft.com/office/drawing/2014/main" val="1750518698"/>
                  </a:ext>
                </a:extLst>
              </a:tr>
              <a:tr h="338627">
                <a:tc>
                  <a:txBody>
                    <a:bodyPr/>
                    <a:lstStyle/>
                    <a:p>
                      <a:r>
                        <a:rPr lang="en-US" sz="1200">
                          <a:latin typeface="Century Gothic" panose="020B0502020202020204" pitchFamily="34" charset="0"/>
                        </a:rPr>
                        <a:t>Extend term of the EBSA Informal Advisory Group</a:t>
                      </a:r>
                    </a:p>
                  </a:txBody>
                  <a:tcPr/>
                </a:tc>
                <a:tc>
                  <a:txBody>
                    <a:bodyPr/>
                    <a:lstStyle/>
                    <a:p>
                      <a:r>
                        <a:rPr lang="en-US" sz="1200">
                          <a:latin typeface="Century Gothic" panose="020B0502020202020204" pitchFamily="34" charset="0"/>
                        </a:rPr>
                        <a:t>Paragraph 1</a:t>
                      </a:r>
                    </a:p>
                  </a:txBody>
                  <a:tcPr/>
                </a:tc>
                <a:extLst>
                  <a:ext uri="{0D108BD9-81ED-4DB2-BD59-A6C34878D82A}">
                    <a16:rowId xmlns:a16="http://schemas.microsoft.com/office/drawing/2014/main" val="2054739961"/>
                  </a:ext>
                </a:extLst>
              </a:tr>
              <a:tr h="338627">
                <a:tc>
                  <a:txBody>
                    <a:bodyPr/>
                    <a:lstStyle/>
                    <a:p>
                      <a:r>
                        <a:rPr lang="en-US" sz="1200">
                          <a:latin typeface="Century Gothic" panose="020B0502020202020204" pitchFamily="34" charset="0"/>
                        </a:rPr>
                        <a:t>Consideration of EBSA submissions</a:t>
                      </a:r>
                    </a:p>
                  </a:txBody>
                  <a:tcPr/>
                </a:tc>
                <a:tc>
                  <a:txBody>
                    <a:bodyPr/>
                    <a:lstStyle/>
                    <a:p>
                      <a:r>
                        <a:rPr lang="en-US" sz="1200">
                          <a:latin typeface="Century Gothic" panose="020B0502020202020204" pitchFamily="34" charset="0"/>
                        </a:rPr>
                        <a:t>Paragraphs 2 and 5</a:t>
                      </a:r>
                    </a:p>
                  </a:txBody>
                  <a:tcPr/>
                </a:tc>
                <a:extLst>
                  <a:ext uri="{0D108BD9-81ED-4DB2-BD59-A6C34878D82A}">
                    <a16:rowId xmlns:a16="http://schemas.microsoft.com/office/drawing/2014/main" val="3511843831"/>
                  </a:ext>
                </a:extLst>
              </a:tr>
              <a:tr h="338627">
                <a:tc>
                  <a:txBody>
                    <a:bodyPr/>
                    <a:lstStyle/>
                    <a:p>
                      <a:r>
                        <a:rPr lang="en-US" sz="1200">
                          <a:latin typeface="Century Gothic" panose="020B0502020202020204" pitchFamily="34" charset="0"/>
                        </a:rPr>
                        <a:t>Encourage further engagement in EBSA process</a:t>
                      </a:r>
                    </a:p>
                  </a:txBody>
                  <a:tcPr/>
                </a:tc>
                <a:tc>
                  <a:txBody>
                    <a:bodyPr/>
                    <a:lstStyle/>
                    <a:p>
                      <a:r>
                        <a:rPr lang="en-US" sz="1200">
                          <a:latin typeface="Century Gothic" panose="020B0502020202020204" pitchFamily="34" charset="0"/>
                        </a:rPr>
                        <a:t>Paragraph 3</a:t>
                      </a:r>
                    </a:p>
                  </a:txBody>
                  <a:tcPr/>
                </a:tc>
                <a:extLst>
                  <a:ext uri="{0D108BD9-81ED-4DB2-BD59-A6C34878D82A}">
                    <a16:rowId xmlns:a16="http://schemas.microsoft.com/office/drawing/2014/main" val="462900797"/>
                  </a:ext>
                </a:extLst>
              </a:tr>
              <a:tr h="338627">
                <a:tc>
                  <a:txBody>
                    <a:bodyPr/>
                    <a:lstStyle/>
                    <a:p>
                      <a:r>
                        <a:rPr lang="en-US" sz="1200">
                          <a:latin typeface="Century Gothic" panose="020B0502020202020204" pitchFamily="34" charset="0"/>
                        </a:rPr>
                        <a:t>Adopt voluntary guidelines</a:t>
                      </a:r>
                    </a:p>
                  </a:txBody>
                  <a:tcPr/>
                </a:tc>
                <a:tc>
                  <a:txBody>
                    <a:bodyPr/>
                    <a:lstStyle/>
                    <a:p>
                      <a:r>
                        <a:rPr lang="en-US" sz="1200">
                          <a:latin typeface="Century Gothic" panose="020B0502020202020204" pitchFamily="34" charset="0"/>
                        </a:rPr>
                        <a:t>Paragraph 4</a:t>
                      </a:r>
                    </a:p>
                  </a:txBody>
                  <a:tcPr/>
                </a:tc>
                <a:extLst>
                  <a:ext uri="{0D108BD9-81ED-4DB2-BD59-A6C34878D82A}">
                    <a16:rowId xmlns:a16="http://schemas.microsoft.com/office/drawing/2014/main" val="870634621"/>
                  </a:ext>
                </a:extLst>
              </a:tr>
              <a:tr h="417486">
                <a:tc>
                  <a:txBody>
                    <a:bodyPr/>
                    <a:lstStyle/>
                    <a:p>
                      <a:r>
                        <a:rPr lang="en-US" sz="1200">
                          <a:latin typeface="Century Gothic" panose="020B0502020202020204" pitchFamily="34" charset="0"/>
                        </a:rPr>
                        <a:t>Request Secretariat to catalyze further EBSA submissions, including through global EBSA ABNJ catalyzing workshop</a:t>
                      </a:r>
                    </a:p>
                  </a:txBody>
                  <a:tcPr/>
                </a:tc>
                <a:tc>
                  <a:txBody>
                    <a:bodyPr/>
                    <a:lstStyle/>
                    <a:p>
                      <a:r>
                        <a:rPr lang="en-US" sz="1200">
                          <a:latin typeface="Century Gothic" panose="020B0502020202020204" pitchFamily="34" charset="0"/>
                        </a:rPr>
                        <a:t>Paragraph 6</a:t>
                      </a:r>
                    </a:p>
                  </a:txBody>
                  <a:tcPr/>
                </a:tc>
                <a:extLst>
                  <a:ext uri="{0D108BD9-81ED-4DB2-BD59-A6C34878D82A}">
                    <a16:rowId xmlns:a16="http://schemas.microsoft.com/office/drawing/2014/main" val="581376417"/>
                  </a:ext>
                </a:extLst>
              </a:tr>
            </a:tbl>
          </a:graphicData>
        </a:graphic>
      </p:graphicFrame>
    </p:spTree>
    <p:extLst>
      <p:ext uri="{BB962C8B-B14F-4D97-AF65-F5344CB8AC3E}">
        <p14:creationId xmlns:p14="http://schemas.microsoft.com/office/powerpoint/2010/main" val="34975927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71FAA-2E45-FB22-34AE-DF3EF212ECA0}"/>
              </a:ext>
            </a:extLst>
          </p:cNvPr>
          <p:cNvSpPr>
            <a:spLocks noGrp="1"/>
          </p:cNvSpPr>
          <p:nvPr>
            <p:ph type="title"/>
          </p:nvPr>
        </p:nvSpPr>
        <p:spPr>
          <a:xfrm>
            <a:off x="4608342" y="2821467"/>
            <a:ext cx="10505495" cy="1215066"/>
          </a:xfrm>
        </p:spPr>
        <p:txBody>
          <a:bodyPr>
            <a:normAutofit/>
          </a:bodyPr>
          <a:lstStyle/>
          <a:p>
            <a:r>
              <a:rPr lang="fr-CA" sz="6000">
                <a:solidFill>
                  <a:srgbClr val="18934F"/>
                </a:solidFill>
              </a:rPr>
              <a:t>Q &amp; A</a:t>
            </a:r>
          </a:p>
        </p:txBody>
      </p:sp>
    </p:spTree>
    <p:extLst>
      <p:ext uri="{BB962C8B-B14F-4D97-AF65-F5344CB8AC3E}">
        <p14:creationId xmlns:p14="http://schemas.microsoft.com/office/powerpoint/2010/main" val="4196691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C90F-5CAC-244F-7CBA-70F09F8228AF}"/>
              </a:ext>
            </a:extLst>
          </p:cNvPr>
          <p:cNvSpPr>
            <a:spLocks noGrp="1"/>
          </p:cNvSpPr>
          <p:nvPr>
            <p:ph type="title"/>
          </p:nvPr>
        </p:nvSpPr>
        <p:spPr>
          <a:xfrm>
            <a:off x="4098166" y="2821467"/>
            <a:ext cx="10505495" cy="1215066"/>
          </a:xfrm>
        </p:spPr>
        <p:txBody>
          <a:bodyPr>
            <a:normAutofit/>
          </a:bodyPr>
          <a:lstStyle/>
          <a:p>
            <a:r>
              <a:rPr lang="fr-CA" err="1">
                <a:solidFill>
                  <a:srgbClr val="18934F"/>
                </a:solidFill>
                <a:latin typeface="Century Gothic" panose="020B0502020202020204" pitchFamily="34" charset="0"/>
              </a:rPr>
              <a:t>Thank</a:t>
            </a:r>
            <a:r>
              <a:rPr lang="fr-CA">
                <a:solidFill>
                  <a:srgbClr val="18934F"/>
                </a:solidFill>
                <a:latin typeface="Century Gothic" panose="020B0502020202020204" pitchFamily="34" charset="0"/>
              </a:rPr>
              <a:t> </a:t>
            </a:r>
            <a:r>
              <a:rPr lang="fr-CA" err="1">
                <a:solidFill>
                  <a:srgbClr val="18934F"/>
                </a:solidFill>
                <a:latin typeface="Century Gothic" panose="020B0502020202020204" pitchFamily="34" charset="0"/>
              </a:rPr>
              <a:t>you</a:t>
            </a:r>
            <a:endParaRPr lang="fr-CA">
              <a:solidFill>
                <a:srgbClr val="18934F"/>
              </a:solidFill>
              <a:latin typeface="Century Gothic" panose="020B0502020202020204" pitchFamily="34" charset="0"/>
            </a:endParaRPr>
          </a:p>
        </p:txBody>
      </p:sp>
      <p:sp>
        <p:nvSpPr>
          <p:cNvPr id="3" name="Title 1">
            <a:extLst>
              <a:ext uri="{FF2B5EF4-FFF2-40B4-BE49-F238E27FC236}">
                <a16:creationId xmlns:a16="http://schemas.microsoft.com/office/drawing/2014/main" id="{50D5E71B-938D-F716-EFF9-ADB9EA56B0D6}"/>
              </a:ext>
            </a:extLst>
          </p:cNvPr>
          <p:cNvSpPr txBox="1">
            <a:spLocks/>
          </p:cNvSpPr>
          <p:nvPr/>
        </p:nvSpPr>
        <p:spPr>
          <a:xfrm>
            <a:off x="2949474" y="4187149"/>
            <a:ext cx="6293051" cy="12150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fr-CA" sz="2400">
                <a:solidFill>
                  <a:srgbClr val="18934F"/>
                </a:solidFill>
                <a:latin typeface="Century Gothic" panose="020B0502020202020204" pitchFamily="34" charset="0"/>
              </a:rPr>
              <a:t>https://</a:t>
            </a:r>
            <a:r>
              <a:rPr lang="fr-CA" sz="2400" err="1">
                <a:solidFill>
                  <a:srgbClr val="18934F"/>
                </a:solidFill>
                <a:latin typeface="Century Gothic" panose="020B0502020202020204" pitchFamily="34" charset="0"/>
              </a:rPr>
              <a:t>www.cbd.int</a:t>
            </a:r>
            <a:r>
              <a:rPr lang="fr-CA" sz="2400">
                <a:solidFill>
                  <a:srgbClr val="18934F"/>
                </a:solidFill>
                <a:latin typeface="Century Gothic" panose="020B0502020202020204" pitchFamily="34" charset="0"/>
              </a:rPr>
              <a:t>/meetings/SBSTTA-28</a:t>
            </a:r>
          </a:p>
        </p:txBody>
      </p:sp>
    </p:spTree>
    <p:extLst>
      <p:ext uri="{BB962C8B-B14F-4D97-AF65-F5344CB8AC3E}">
        <p14:creationId xmlns:p14="http://schemas.microsoft.com/office/powerpoint/2010/main" val="2119367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F89A1CA3BED3C469C139F788A31C985" ma:contentTypeVersion="19" ma:contentTypeDescription="Create a new document." ma:contentTypeScope="" ma:versionID="e6eb2dd96b7ed942d309cacbf94f9fda">
  <xsd:schema xmlns:xsd="http://www.w3.org/2001/XMLSchema" xmlns:xs="http://www.w3.org/2001/XMLSchema" xmlns:p="http://schemas.microsoft.com/office/2006/metadata/properties" xmlns:ns2="2b17de70-292b-4cdd-ad12-91d4f3f90ca7" xmlns:ns3="9ab5e01d-22f1-442b-9c00-f7642eadf620" xmlns:ns4="985ec44e-1bab-4c0b-9df0-6ba128686fc9" targetNamespace="http://schemas.microsoft.com/office/2006/metadata/properties" ma:root="true" ma:fieldsID="7db2bb544f0d504fc39fbf44f627d26c" ns2:_="" ns3:_="" ns4:_="">
    <xsd:import namespace="2b17de70-292b-4cdd-ad12-91d4f3f90ca7"/>
    <xsd:import namespace="9ab5e01d-22f1-442b-9c00-f7642eadf62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17de70-292b-4cdd-ad12-91d4f3f90c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b5e01d-22f1-442b-9c00-f7642eadf620"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8893731d-00df-43eb-acbd-2f47983f3011}" ma:internalName="TaxCatchAll" ma:showField="CatchAllData" ma:web="9ab5e01d-22f1-442b-9c00-f7642eadf6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2b17de70-292b-4cdd-ad12-91d4f3f90ca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907FB2F-FF03-4952-8562-7E4346586A47}">
  <ds:schemaRefs>
    <ds:schemaRef ds:uri="http://schemas.microsoft.com/sharepoint/v3/contenttype/forms"/>
  </ds:schemaRefs>
</ds:datastoreItem>
</file>

<file path=customXml/itemProps2.xml><?xml version="1.0" encoding="utf-8"?>
<ds:datastoreItem xmlns:ds="http://schemas.openxmlformats.org/officeDocument/2006/customXml" ds:itemID="{86589320-701C-473B-A2E5-4EC95161813E}">
  <ds:schemaRefs>
    <ds:schemaRef ds:uri="2b17de70-292b-4cdd-ad12-91d4f3f90ca7"/>
    <ds:schemaRef ds:uri="985ec44e-1bab-4c0b-9df0-6ba128686fc9"/>
    <ds:schemaRef ds:uri="9ab5e01d-22f1-442b-9c00-f7642eadf6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753FFF-B90D-4EA9-872D-2FC7082FEE35}">
  <ds:schemaRefs>
    <ds:schemaRef ds:uri="http://schemas.openxmlformats.org/package/2006/metadata/core-properties"/>
    <ds:schemaRef ds:uri="http://schemas.microsoft.com/office/infopath/2007/PartnerControls"/>
    <ds:schemaRef ds:uri="2b17de70-292b-4cdd-ad12-91d4f3f90ca7"/>
    <ds:schemaRef ds:uri="http://purl.org/dc/terms/"/>
    <ds:schemaRef ds:uri="http://purl.org/dc/elements/1.1/"/>
    <ds:schemaRef ds:uri="9ab5e01d-22f1-442b-9c00-f7642eadf620"/>
    <ds:schemaRef ds:uri="http://www.w3.org/XML/1998/namespace"/>
    <ds:schemaRef ds:uri="http://schemas.microsoft.com/office/2006/documentManagement/types"/>
    <ds:schemaRef ds:uri="985ec44e-1bab-4c0b-9df0-6ba128686fc9"/>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7eb58d0f-f804-411f-a20e-09ebfae62b4c}"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112</TotalTime>
  <Words>3448</Words>
  <Application>Microsoft Office PowerPoint</Application>
  <PresentationFormat>Widescreen</PresentationFormat>
  <Paragraphs>417</Paragraphs>
  <Slides>41</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Aptos</vt:lpstr>
      <vt:lpstr>Arial</vt:lpstr>
      <vt:lpstr>Avenir Book</vt:lpstr>
      <vt:lpstr>Century Gothic</vt:lpstr>
      <vt:lpstr>Courier New</vt:lpstr>
      <vt:lpstr>Inter</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&amp; A</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De Oliveira Lima Gaspar</dc:creator>
  <cp:lastModifiedBy>Veronique Lefebvre</cp:lastModifiedBy>
  <cp:revision>2</cp:revision>
  <dcterms:created xsi:type="dcterms:W3CDTF">2025-09-08T20:30:27Z</dcterms:created>
  <dcterms:modified xsi:type="dcterms:W3CDTF">2026-07-02T18:49:46Z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0x0101007F89A1CA3BED3C469C139F788A31C985</vt:lpwstr>
  </property>
  <property fmtid="{D5CDD505-2E9C-101B-9397-08002B2CF9AE}" pid="3" name="MediaServiceImageTags">
    <vt:lpwstr/>
  </property>
</Properties>
</file>