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58" r:id="rId5"/>
    <p:sldId id="256" r:id="rId6"/>
    <p:sldId id="257" r:id="rId7"/>
    <p:sldId id="259" r:id="rId8"/>
    <p:sldId id="272" r:id="rId9"/>
    <p:sldId id="267" r:id="rId10"/>
    <p:sldId id="261" r:id="rId11"/>
  </p:sldIdLst>
  <p:sldSz cx="9144000" cy="5143500" type="screen16x9"/>
  <p:notesSz cx="7010400" cy="92964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ayeon Kim" initials="TK" lastIdx="1" clrIdx="0">
    <p:extLst>
      <p:ext uri="{19B8F6BF-5375-455C-9EA6-DF929625EA0E}">
        <p15:presenceInfo xmlns:p15="http://schemas.microsoft.com/office/powerpoint/2012/main" userId="S::tkim5@thegef.org::3866f564-fef5-4e1f-92c4-0cf776e847a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179"/>
    <a:srgbClr val="275E37"/>
    <a:srgbClr val="387E4A"/>
    <a:srgbClr val="3161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3256" autoAdjust="0"/>
  </p:normalViewPr>
  <p:slideViewPr>
    <p:cSldViewPr>
      <p:cViewPr varScale="1">
        <p:scale>
          <a:sx n="67" d="100"/>
          <a:sy n="67" d="100"/>
        </p:scale>
        <p:origin x="1260" y="40"/>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notesViewPr>
    <p:cSldViewPr>
      <p:cViewPr>
        <p:scale>
          <a:sx n="98" d="100"/>
          <a:sy n="98" d="100"/>
        </p:scale>
        <p:origin x="1628" y="-133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Thomas Zimsky" userId="1d343266-3d6d-478f-9b20-36767ba5e147" providerId="ADAL" clId="{12C8FF71-0D82-46A1-BB1E-F4521CFFE4CE}"/>
    <pc:docChg chg="undo custSel modSld">
      <pc:chgData name="Mark Thomas Zimsky" userId="1d343266-3d6d-478f-9b20-36767ba5e147" providerId="ADAL" clId="{12C8FF71-0D82-46A1-BB1E-F4521CFFE4CE}" dt="2020-12-13T23:30:53.979" v="1413" actId="20577"/>
      <pc:docMkLst>
        <pc:docMk/>
      </pc:docMkLst>
      <pc:sldChg chg="modSp modNotesTx">
        <pc:chgData name="Mark Thomas Zimsky" userId="1d343266-3d6d-478f-9b20-36767ba5e147" providerId="ADAL" clId="{12C8FF71-0D82-46A1-BB1E-F4521CFFE4CE}" dt="2020-12-13T23:18:57.796" v="1151" actId="20577"/>
        <pc:sldMkLst>
          <pc:docMk/>
          <pc:sldMk cId="2078249969" sldId="256"/>
        </pc:sldMkLst>
        <pc:spChg chg="mod">
          <ac:chgData name="Mark Thomas Zimsky" userId="1d343266-3d6d-478f-9b20-36767ba5e147" providerId="ADAL" clId="{12C8FF71-0D82-46A1-BB1E-F4521CFFE4CE}" dt="2020-12-13T23:17:57.535" v="1136" actId="14100"/>
          <ac:spMkLst>
            <pc:docMk/>
            <pc:sldMk cId="2078249969" sldId="256"/>
            <ac:spMk id="6" creationId="{00000000-0000-0000-0000-000000000000}"/>
          </ac:spMkLst>
        </pc:spChg>
      </pc:sldChg>
      <pc:sldChg chg="modNotesTx">
        <pc:chgData name="Mark Thomas Zimsky" userId="1d343266-3d6d-478f-9b20-36767ba5e147" providerId="ADAL" clId="{12C8FF71-0D82-46A1-BB1E-F4521CFFE4CE}" dt="2020-12-13T23:20:03.868" v="1244" actId="20577"/>
        <pc:sldMkLst>
          <pc:docMk/>
          <pc:sldMk cId="2913143826" sldId="257"/>
        </pc:sldMkLst>
      </pc:sldChg>
      <pc:sldChg chg="modNotesTx">
        <pc:chgData name="Mark Thomas Zimsky" userId="1d343266-3d6d-478f-9b20-36767ba5e147" providerId="ADAL" clId="{12C8FF71-0D82-46A1-BB1E-F4521CFFE4CE}" dt="2020-12-13T23:03:40.138" v="602" actId="20577"/>
        <pc:sldMkLst>
          <pc:docMk/>
          <pc:sldMk cId="340823041" sldId="258"/>
        </pc:sldMkLst>
      </pc:sldChg>
      <pc:sldChg chg="modNotesTx">
        <pc:chgData name="Mark Thomas Zimsky" userId="1d343266-3d6d-478f-9b20-36767ba5e147" providerId="ADAL" clId="{12C8FF71-0D82-46A1-BB1E-F4521CFFE4CE}" dt="2020-12-13T23:20:42.291" v="1258" actId="20577"/>
        <pc:sldMkLst>
          <pc:docMk/>
          <pc:sldMk cId="2476602862" sldId="259"/>
        </pc:sldMkLst>
      </pc:sldChg>
      <pc:sldChg chg="modNotesTx">
        <pc:chgData name="Mark Thomas Zimsky" userId="1d343266-3d6d-478f-9b20-36767ba5e147" providerId="ADAL" clId="{12C8FF71-0D82-46A1-BB1E-F4521CFFE4CE}" dt="2020-12-13T23:30:53.979" v="1413" actId="20577"/>
        <pc:sldMkLst>
          <pc:docMk/>
          <pc:sldMk cId="3211629763" sldId="261"/>
        </pc:sldMkLst>
      </pc:sldChg>
      <pc:sldChg chg="modNotes modNotesTx">
        <pc:chgData name="Mark Thomas Zimsky" userId="1d343266-3d6d-478f-9b20-36767ba5e147" providerId="ADAL" clId="{12C8FF71-0D82-46A1-BB1E-F4521CFFE4CE}" dt="2020-12-13T23:28:10.047" v="1380" actId="20577"/>
        <pc:sldMkLst>
          <pc:docMk/>
          <pc:sldMk cId="2583579873" sldId="267"/>
        </pc:sldMkLst>
      </pc:sldChg>
      <pc:sldChg chg="modSp">
        <pc:chgData name="Mark Thomas Zimsky" userId="1d343266-3d6d-478f-9b20-36767ba5e147" providerId="ADAL" clId="{12C8FF71-0D82-46A1-BB1E-F4521CFFE4CE}" dt="2020-12-13T23:29:13.150" v="1391" actId="20577"/>
        <pc:sldMkLst>
          <pc:docMk/>
          <pc:sldMk cId="2285846050" sldId="272"/>
        </pc:sldMkLst>
        <pc:spChg chg="mod">
          <ac:chgData name="Mark Thomas Zimsky" userId="1d343266-3d6d-478f-9b20-36767ba5e147" providerId="ADAL" clId="{12C8FF71-0D82-46A1-BB1E-F4521CFFE4CE}" dt="2020-12-13T23:29:13.150" v="1391" actId="20577"/>
          <ac:spMkLst>
            <pc:docMk/>
            <pc:sldMk cId="2285846050" sldId="272"/>
            <ac:spMk id="2" creationId="{86A64BC0-8A1B-41AC-A33F-BB81CDC44554}"/>
          </ac:spMkLst>
        </pc:spChg>
        <pc:spChg chg="mod">
          <ac:chgData name="Mark Thomas Zimsky" userId="1d343266-3d6d-478f-9b20-36767ba5e147" providerId="ADAL" clId="{12C8FF71-0D82-46A1-BB1E-F4521CFFE4CE}" dt="2020-12-13T23:22:16.963" v="1365" actId="27636"/>
          <ac:spMkLst>
            <pc:docMk/>
            <pc:sldMk cId="2285846050" sldId="272"/>
            <ac:spMk id="3" creationId="{81D2E86B-63EC-40D5-8DBD-6660D9AD419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15BF5B-4BAA-464B-A2D9-B4707AC05603}" type="doc">
      <dgm:prSet loTypeId="urn:microsoft.com/office/officeart/2005/8/layout/chevron1" loCatId="process" qsTypeId="urn:microsoft.com/office/officeart/2005/8/quickstyle/simple1" qsCatId="simple" csTypeId="urn:microsoft.com/office/officeart/2005/8/colors/accent1_2" csCatId="accent1" phldr="1"/>
      <dgm:spPr/>
    </dgm:pt>
    <dgm:pt modelId="{6E91842C-9FDC-4110-B7C5-D6DB4675D503}">
      <dgm:prSet phldrT="[Text]" custT="1"/>
      <dgm:spPr>
        <a:solidFill>
          <a:srgbClr val="72A179"/>
        </a:solidFill>
      </dgm:spPr>
      <dgm:t>
        <a:bodyPr/>
        <a:lstStyle/>
        <a:p>
          <a:r>
            <a:rPr lang="en-US" altLang="ko-KR" sz="1800" dirty="0">
              <a:latin typeface="Selima" pitchFamily="50" charset="0"/>
              <a:cs typeface="Segoe UI Semilight" panose="020B0402040204020203" pitchFamily="34" charset="0"/>
            </a:rPr>
            <a:t>Short-term</a:t>
          </a:r>
          <a:endParaRPr lang="en-US" sz="1800" dirty="0"/>
        </a:p>
      </dgm:t>
    </dgm:pt>
    <dgm:pt modelId="{E8D5469B-6CCD-43F0-BB58-2B834C45BBA1}" type="parTrans" cxnId="{384CD4F5-010A-476F-A121-883418B2EAE7}">
      <dgm:prSet/>
      <dgm:spPr/>
      <dgm:t>
        <a:bodyPr/>
        <a:lstStyle/>
        <a:p>
          <a:endParaRPr lang="en-US"/>
        </a:p>
      </dgm:t>
    </dgm:pt>
    <dgm:pt modelId="{BD2293C9-0E25-454F-AC01-1ACA3CC7DF06}" type="sibTrans" cxnId="{384CD4F5-010A-476F-A121-883418B2EAE7}">
      <dgm:prSet/>
      <dgm:spPr/>
      <dgm:t>
        <a:bodyPr/>
        <a:lstStyle/>
        <a:p>
          <a:endParaRPr lang="en-US"/>
        </a:p>
      </dgm:t>
    </dgm:pt>
    <dgm:pt modelId="{49516818-FA80-425B-BA29-A1F520400EB1}">
      <dgm:prSet phldrT="[Text]" custT="1"/>
      <dgm:spPr>
        <a:solidFill>
          <a:srgbClr val="387E4A"/>
        </a:solidFill>
      </dgm:spPr>
      <dgm:t>
        <a:bodyPr/>
        <a:lstStyle/>
        <a:p>
          <a:r>
            <a:rPr lang="en-US" altLang="ko-KR" sz="1800" dirty="0">
              <a:latin typeface="Selima" pitchFamily="50" charset="0"/>
              <a:cs typeface="Segoe UI Semilight" panose="020B0402040204020203" pitchFamily="34" charset="0"/>
            </a:rPr>
            <a:t>Mid-term</a:t>
          </a:r>
          <a:endParaRPr lang="en-US" sz="1800" dirty="0"/>
        </a:p>
      </dgm:t>
    </dgm:pt>
    <dgm:pt modelId="{88A69636-4E81-4E13-BA90-E9482F5EEF11}" type="parTrans" cxnId="{218236C1-BA67-48E0-9C12-414EA4C98F80}">
      <dgm:prSet/>
      <dgm:spPr/>
      <dgm:t>
        <a:bodyPr/>
        <a:lstStyle/>
        <a:p>
          <a:endParaRPr lang="en-US"/>
        </a:p>
      </dgm:t>
    </dgm:pt>
    <dgm:pt modelId="{DAB47177-4517-4EE3-92AB-5678AB74B0E3}" type="sibTrans" cxnId="{218236C1-BA67-48E0-9C12-414EA4C98F80}">
      <dgm:prSet/>
      <dgm:spPr/>
      <dgm:t>
        <a:bodyPr/>
        <a:lstStyle/>
        <a:p>
          <a:endParaRPr lang="en-US"/>
        </a:p>
      </dgm:t>
    </dgm:pt>
    <dgm:pt modelId="{DBDF66EC-9773-413E-9352-45CD51736BAA}">
      <dgm:prSet phldrT="[Text]" custT="1"/>
      <dgm:spPr>
        <a:solidFill>
          <a:srgbClr val="275E37"/>
        </a:solidFill>
      </dgm:spPr>
      <dgm:t>
        <a:bodyPr/>
        <a:lstStyle/>
        <a:p>
          <a:r>
            <a:rPr lang="en-US" sz="1800" dirty="0"/>
            <a:t>Long-term</a:t>
          </a:r>
        </a:p>
      </dgm:t>
    </dgm:pt>
    <dgm:pt modelId="{C8627371-EA15-47D9-8041-04C03E79B755}" type="parTrans" cxnId="{8B38CE4C-A316-4D27-A4DB-599769183917}">
      <dgm:prSet/>
      <dgm:spPr/>
      <dgm:t>
        <a:bodyPr/>
        <a:lstStyle/>
        <a:p>
          <a:endParaRPr lang="en-US"/>
        </a:p>
      </dgm:t>
    </dgm:pt>
    <dgm:pt modelId="{4E65CC6D-CD98-4578-AC9C-BDA31768F53B}" type="sibTrans" cxnId="{8B38CE4C-A316-4D27-A4DB-599769183917}">
      <dgm:prSet/>
      <dgm:spPr/>
      <dgm:t>
        <a:bodyPr/>
        <a:lstStyle/>
        <a:p>
          <a:endParaRPr lang="en-US"/>
        </a:p>
      </dgm:t>
    </dgm:pt>
    <dgm:pt modelId="{DB7FFDC4-2C64-40BD-A96D-DE65BCFA6453}" type="pres">
      <dgm:prSet presAssocID="{9915BF5B-4BAA-464B-A2D9-B4707AC05603}" presName="Name0" presStyleCnt="0">
        <dgm:presLayoutVars>
          <dgm:dir/>
          <dgm:animLvl val="lvl"/>
          <dgm:resizeHandles val="exact"/>
        </dgm:presLayoutVars>
      </dgm:prSet>
      <dgm:spPr/>
    </dgm:pt>
    <dgm:pt modelId="{E13847D7-A581-4388-803A-8898041B1AC4}" type="pres">
      <dgm:prSet presAssocID="{6E91842C-9FDC-4110-B7C5-D6DB4675D503}" presName="parTxOnly" presStyleLbl="node1" presStyleIdx="0" presStyleCnt="3">
        <dgm:presLayoutVars>
          <dgm:chMax val="0"/>
          <dgm:chPref val="0"/>
          <dgm:bulletEnabled val="1"/>
        </dgm:presLayoutVars>
      </dgm:prSet>
      <dgm:spPr/>
    </dgm:pt>
    <dgm:pt modelId="{45317BF0-3AB4-46EF-8D83-F1275ED377C0}" type="pres">
      <dgm:prSet presAssocID="{BD2293C9-0E25-454F-AC01-1ACA3CC7DF06}" presName="parTxOnlySpace" presStyleCnt="0"/>
      <dgm:spPr/>
    </dgm:pt>
    <dgm:pt modelId="{9E861A04-6C0F-467D-9C02-381A600054A2}" type="pres">
      <dgm:prSet presAssocID="{49516818-FA80-425B-BA29-A1F520400EB1}" presName="parTxOnly" presStyleLbl="node1" presStyleIdx="1" presStyleCnt="3">
        <dgm:presLayoutVars>
          <dgm:chMax val="0"/>
          <dgm:chPref val="0"/>
          <dgm:bulletEnabled val="1"/>
        </dgm:presLayoutVars>
      </dgm:prSet>
      <dgm:spPr/>
    </dgm:pt>
    <dgm:pt modelId="{1F6DEF5E-B982-41DE-942B-C4A622CA6387}" type="pres">
      <dgm:prSet presAssocID="{DAB47177-4517-4EE3-92AB-5678AB74B0E3}" presName="parTxOnlySpace" presStyleCnt="0"/>
      <dgm:spPr/>
    </dgm:pt>
    <dgm:pt modelId="{D5D7D0B3-4302-4503-9507-E55DF9C9E070}" type="pres">
      <dgm:prSet presAssocID="{DBDF66EC-9773-413E-9352-45CD51736BAA}" presName="parTxOnly" presStyleLbl="node1" presStyleIdx="2" presStyleCnt="3">
        <dgm:presLayoutVars>
          <dgm:chMax val="0"/>
          <dgm:chPref val="0"/>
          <dgm:bulletEnabled val="1"/>
        </dgm:presLayoutVars>
      </dgm:prSet>
      <dgm:spPr/>
    </dgm:pt>
  </dgm:ptLst>
  <dgm:cxnLst>
    <dgm:cxn modelId="{78D0DA27-6B4D-4A25-8C5D-F7F708D55655}" type="presOf" srcId="{6E91842C-9FDC-4110-B7C5-D6DB4675D503}" destId="{E13847D7-A581-4388-803A-8898041B1AC4}" srcOrd="0" destOrd="0" presId="urn:microsoft.com/office/officeart/2005/8/layout/chevron1"/>
    <dgm:cxn modelId="{8C496A3E-CE99-4C73-B3E7-62E2F11AB090}" type="presOf" srcId="{DBDF66EC-9773-413E-9352-45CD51736BAA}" destId="{D5D7D0B3-4302-4503-9507-E55DF9C9E070}" srcOrd="0" destOrd="0" presId="urn:microsoft.com/office/officeart/2005/8/layout/chevron1"/>
    <dgm:cxn modelId="{8B38CE4C-A316-4D27-A4DB-599769183917}" srcId="{9915BF5B-4BAA-464B-A2D9-B4707AC05603}" destId="{DBDF66EC-9773-413E-9352-45CD51736BAA}" srcOrd="2" destOrd="0" parTransId="{C8627371-EA15-47D9-8041-04C03E79B755}" sibTransId="{4E65CC6D-CD98-4578-AC9C-BDA31768F53B}"/>
    <dgm:cxn modelId="{DDF10C6F-84E8-4A2B-9689-66096999177D}" type="presOf" srcId="{49516818-FA80-425B-BA29-A1F520400EB1}" destId="{9E861A04-6C0F-467D-9C02-381A600054A2}" srcOrd="0" destOrd="0" presId="urn:microsoft.com/office/officeart/2005/8/layout/chevron1"/>
    <dgm:cxn modelId="{218236C1-BA67-48E0-9C12-414EA4C98F80}" srcId="{9915BF5B-4BAA-464B-A2D9-B4707AC05603}" destId="{49516818-FA80-425B-BA29-A1F520400EB1}" srcOrd="1" destOrd="0" parTransId="{88A69636-4E81-4E13-BA90-E9482F5EEF11}" sibTransId="{DAB47177-4517-4EE3-92AB-5678AB74B0E3}"/>
    <dgm:cxn modelId="{DA119BF4-2836-4E16-94A1-44A46470F2AE}" type="presOf" srcId="{9915BF5B-4BAA-464B-A2D9-B4707AC05603}" destId="{DB7FFDC4-2C64-40BD-A96D-DE65BCFA6453}" srcOrd="0" destOrd="0" presId="urn:microsoft.com/office/officeart/2005/8/layout/chevron1"/>
    <dgm:cxn modelId="{384CD4F5-010A-476F-A121-883418B2EAE7}" srcId="{9915BF5B-4BAA-464B-A2D9-B4707AC05603}" destId="{6E91842C-9FDC-4110-B7C5-D6DB4675D503}" srcOrd="0" destOrd="0" parTransId="{E8D5469B-6CCD-43F0-BB58-2B834C45BBA1}" sibTransId="{BD2293C9-0E25-454F-AC01-1ACA3CC7DF06}"/>
    <dgm:cxn modelId="{49F197A3-6A1D-4F15-BDE5-D03E7BD6F344}" type="presParOf" srcId="{DB7FFDC4-2C64-40BD-A96D-DE65BCFA6453}" destId="{E13847D7-A581-4388-803A-8898041B1AC4}" srcOrd="0" destOrd="0" presId="urn:microsoft.com/office/officeart/2005/8/layout/chevron1"/>
    <dgm:cxn modelId="{4CB702DE-7EB1-45AE-9166-959CE6C31A3C}" type="presParOf" srcId="{DB7FFDC4-2C64-40BD-A96D-DE65BCFA6453}" destId="{45317BF0-3AB4-46EF-8D83-F1275ED377C0}" srcOrd="1" destOrd="0" presId="urn:microsoft.com/office/officeart/2005/8/layout/chevron1"/>
    <dgm:cxn modelId="{C33C7F83-CAB8-403D-8097-72A7D0482797}" type="presParOf" srcId="{DB7FFDC4-2C64-40BD-A96D-DE65BCFA6453}" destId="{9E861A04-6C0F-467D-9C02-381A600054A2}" srcOrd="2" destOrd="0" presId="urn:microsoft.com/office/officeart/2005/8/layout/chevron1"/>
    <dgm:cxn modelId="{DFFFC3FB-FAC5-4550-9921-F33B4F922016}" type="presParOf" srcId="{DB7FFDC4-2C64-40BD-A96D-DE65BCFA6453}" destId="{1F6DEF5E-B982-41DE-942B-C4A622CA6387}" srcOrd="3" destOrd="0" presId="urn:microsoft.com/office/officeart/2005/8/layout/chevron1"/>
    <dgm:cxn modelId="{CD413B25-70AA-41F5-8F4B-689013C326B3}" type="presParOf" srcId="{DB7FFDC4-2C64-40BD-A96D-DE65BCFA6453}" destId="{D5D7D0B3-4302-4503-9507-E55DF9C9E070}"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3847D7-A581-4388-803A-8898041B1AC4}">
      <dsp:nvSpPr>
        <dsp:cNvPr id="0" name=""/>
        <dsp:cNvSpPr/>
      </dsp:nvSpPr>
      <dsp:spPr>
        <a:xfrm>
          <a:off x="2385" y="0"/>
          <a:ext cx="2906254" cy="661979"/>
        </a:xfrm>
        <a:prstGeom prst="chevron">
          <a:avLst/>
        </a:prstGeom>
        <a:solidFill>
          <a:srgbClr val="72A17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altLang="ko-KR" sz="1800" kern="1200" dirty="0">
              <a:latin typeface="Selima" pitchFamily="50" charset="0"/>
              <a:cs typeface="Segoe UI Semilight" panose="020B0402040204020203" pitchFamily="34" charset="0"/>
            </a:rPr>
            <a:t>Short-term</a:t>
          </a:r>
          <a:endParaRPr lang="en-US" sz="1800" kern="1200" dirty="0"/>
        </a:p>
      </dsp:txBody>
      <dsp:txXfrm>
        <a:off x="333375" y="0"/>
        <a:ext cx="2244275" cy="661979"/>
      </dsp:txXfrm>
    </dsp:sp>
    <dsp:sp modelId="{9E861A04-6C0F-467D-9C02-381A600054A2}">
      <dsp:nvSpPr>
        <dsp:cNvPr id="0" name=""/>
        <dsp:cNvSpPr/>
      </dsp:nvSpPr>
      <dsp:spPr>
        <a:xfrm>
          <a:off x="2618014" y="0"/>
          <a:ext cx="2906254" cy="661979"/>
        </a:xfrm>
        <a:prstGeom prst="chevron">
          <a:avLst/>
        </a:prstGeom>
        <a:solidFill>
          <a:srgbClr val="387E4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altLang="ko-KR" sz="1800" kern="1200" dirty="0">
              <a:latin typeface="Selima" pitchFamily="50" charset="0"/>
              <a:cs typeface="Segoe UI Semilight" panose="020B0402040204020203" pitchFamily="34" charset="0"/>
            </a:rPr>
            <a:t>Mid-term</a:t>
          </a:r>
          <a:endParaRPr lang="en-US" sz="1800" kern="1200" dirty="0"/>
        </a:p>
      </dsp:txBody>
      <dsp:txXfrm>
        <a:off x="2949004" y="0"/>
        <a:ext cx="2244275" cy="661979"/>
      </dsp:txXfrm>
    </dsp:sp>
    <dsp:sp modelId="{D5D7D0B3-4302-4503-9507-E55DF9C9E070}">
      <dsp:nvSpPr>
        <dsp:cNvPr id="0" name=""/>
        <dsp:cNvSpPr/>
      </dsp:nvSpPr>
      <dsp:spPr>
        <a:xfrm>
          <a:off x="5233643" y="0"/>
          <a:ext cx="2906254" cy="661979"/>
        </a:xfrm>
        <a:prstGeom prst="chevron">
          <a:avLst/>
        </a:prstGeom>
        <a:solidFill>
          <a:srgbClr val="275E3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kern="1200" dirty="0"/>
            <a:t>Long-term</a:t>
          </a:r>
        </a:p>
      </dsp:txBody>
      <dsp:txXfrm>
        <a:off x="5564633" y="0"/>
        <a:ext cx="2244275" cy="66197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6C82AB1-2995-4CF0-91E2-D734A198350D}" type="datetimeFigureOut">
              <a:rPr lang="en-US" smtClean="0"/>
              <a:t>12/13/2020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44F3AC6-A2F8-4180-94D3-4820C1EFF2B0}" type="slidenum">
              <a:rPr lang="en-US" smtClean="0"/>
              <a:t>‹#›</a:t>
            </a:fld>
            <a:endParaRPr lang="en-US"/>
          </a:p>
        </p:txBody>
      </p:sp>
    </p:spTree>
    <p:extLst>
      <p:ext uri="{BB962C8B-B14F-4D97-AF65-F5344CB8AC3E}">
        <p14:creationId xmlns:p14="http://schemas.microsoft.com/office/powerpoint/2010/main" val="10652651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My name is Mark Zimsky and I am the head of the biodiversity program at the GEF Secretariat.  It is a pleasure to participate in this special CBD meeting on biodiversity, one health, and covid-19.</a:t>
            </a:r>
            <a:endParaRPr lang="en-US" dirty="0"/>
          </a:p>
        </p:txBody>
      </p:sp>
      <p:sp>
        <p:nvSpPr>
          <p:cNvPr id="4" name="Slide Number Placeholder 3"/>
          <p:cNvSpPr>
            <a:spLocks noGrp="1"/>
          </p:cNvSpPr>
          <p:nvPr>
            <p:ph type="sldNum" sz="quarter" idx="5"/>
          </p:nvPr>
        </p:nvSpPr>
        <p:spPr/>
        <p:txBody>
          <a:bodyPr/>
          <a:lstStyle/>
          <a:p>
            <a:fld id="{C44F3AC6-A2F8-4180-94D3-4820C1EFF2B0}" type="slidenum">
              <a:rPr lang="en-US" smtClean="0"/>
              <a:t>1</a:t>
            </a:fld>
            <a:endParaRPr lang="en-US"/>
          </a:p>
        </p:txBody>
      </p:sp>
    </p:spTree>
    <p:extLst>
      <p:ext uri="{BB962C8B-B14F-4D97-AF65-F5344CB8AC3E}">
        <p14:creationId xmlns:p14="http://schemas.microsoft.com/office/powerpoint/2010/main" val="423915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 would like to bring to your attention the work of the GEF COVID-19 task force.  The Task Force has been convened to help map a way forward to respond to the risks and opportunities that COVID-19 presents in the short, medium and long-term.  For an organization like the GEF, the disruptions caused by COVID-19 have proven to be insidious and widespread. We decided early in the pandemic to start examining what we could do, along with our partner agencies, to ameliorate the impacts of COVID and put in place measures that could mitigate the emergence of new zoonotic diseases.  It became obvious that three areas of our work – protected areas and landscape management, food systems and land use, and our work on global wildlife trade– each could play a central role in dealing with COVID-19. I will now briefly describe the progress with the work of the task force.</a:t>
            </a:r>
          </a:p>
        </p:txBody>
      </p:sp>
      <p:sp>
        <p:nvSpPr>
          <p:cNvPr id="4" name="Slide Number Placeholder 3"/>
          <p:cNvSpPr>
            <a:spLocks noGrp="1"/>
          </p:cNvSpPr>
          <p:nvPr>
            <p:ph type="sldNum" sz="quarter" idx="5"/>
          </p:nvPr>
        </p:nvSpPr>
        <p:spPr/>
        <p:txBody>
          <a:bodyPr/>
          <a:lstStyle/>
          <a:p>
            <a:fld id="{C44F3AC6-A2F8-4180-94D3-4820C1EFF2B0}" type="slidenum">
              <a:rPr lang="en-US" smtClean="0"/>
              <a:t>2</a:t>
            </a:fld>
            <a:endParaRPr lang="en-US"/>
          </a:p>
        </p:txBody>
      </p:sp>
    </p:spTree>
    <p:extLst>
      <p:ext uri="{BB962C8B-B14F-4D97-AF65-F5344CB8AC3E}">
        <p14:creationId xmlns:p14="http://schemas.microsoft.com/office/powerpoint/2010/main" val="872612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 of the task force can be divided in short-, medium-, and long-term objectives. In the short-term, we envision greater focus on wildlife trade and consumption challenges through our Global Wildlife Program.  One area of focus would be to speed up analyses on the future risks of emerging infectious diseases of zoonotic nature.  We have also introduced for all GEF projects a set of guidelines on how to deal with the pandemic in project design and how GEF investments can start contributing to green recovery efforts. Finally, the task force is serving to provide guidance to the GEF-8 cycle which will begin negotiations in early 2021. </a:t>
            </a:r>
          </a:p>
        </p:txBody>
      </p:sp>
      <p:sp>
        <p:nvSpPr>
          <p:cNvPr id="4" name="Slide Number Placeholder 3"/>
          <p:cNvSpPr>
            <a:spLocks noGrp="1"/>
          </p:cNvSpPr>
          <p:nvPr>
            <p:ph type="sldNum" sz="quarter" idx="5"/>
          </p:nvPr>
        </p:nvSpPr>
        <p:spPr/>
        <p:txBody>
          <a:bodyPr/>
          <a:lstStyle/>
          <a:p>
            <a:fld id="{C44F3AC6-A2F8-4180-94D3-4820C1EFF2B0}" type="slidenum">
              <a:rPr lang="en-US" smtClean="0"/>
              <a:t>3</a:t>
            </a:fld>
            <a:endParaRPr lang="en-US"/>
          </a:p>
        </p:txBody>
      </p:sp>
    </p:spTree>
    <p:extLst>
      <p:ext uri="{BB962C8B-B14F-4D97-AF65-F5344CB8AC3E}">
        <p14:creationId xmlns:p14="http://schemas.microsoft.com/office/powerpoint/2010/main" val="3226263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task force is composed of like-minded organizations including GEF agencies, conservation NGOs and health and philanthropic foundations, who have generously invested their time and expertise to help us consider how to best tackle the challenges of COVID-19.</a:t>
            </a:r>
          </a:p>
        </p:txBody>
      </p:sp>
      <p:sp>
        <p:nvSpPr>
          <p:cNvPr id="4" name="Slide Number Placeholder 3"/>
          <p:cNvSpPr>
            <a:spLocks noGrp="1"/>
          </p:cNvSpPr>
          <p:nvPr>
            <p:ph type="sldNum" sz="quarter" idx="5"/>
          </p:nvPr>
        </p:nvSpPr>
        <p:spPr/>
        <p:txBody>
          <a:bodyPr/>
          <a:lstStyle/>
          <a:p>
            <a:fld id="{C44F3AC6-A2F8-4180-94D3-4820C1EFF2B0}" type="slidenum">
              <a:rPr lang="en-US" smtClean="0"/>
              <a:t>4</a:t>
            </a:fld>
            <a:endParaRPr lang="en-US"/>
          </a:p>
        </p:txBody>
      </p:sp>
    </p:spTree>
    <p:extLst>
      <p:ext uri="{BB962C8B-B14F-4D97-AF65-F5344CB8AC3E}">
        <p14:creationId xmlns:p14="http://schemas.microsoft.com/office/powerpoint/2010/main" val="528634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4F3AC6-A2F8-4180-94D3-4820C1EFF2B0}" type="slidenum">
              <a:rPr lang="en-US" smtClean="0"/>
              <a:t>5</a:t>
            </a:fld>
            <a:endParaRPr lang="en-US"/>
          </a:p>
        </p:txBody>
      </p:sp>
    </p:spTree>
    <p:extLst>
      <p:ext uri="{BB962C8B-B14F-4D97-AF65-F5344CB8AC3E}">
        <p14:creationId xmlns:p14="http://schemas.microsoft.com/office/powerpoint/2010/main" val="2213647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major output of the task force is the GEF COVID-19 Response Strategy White Paper. This White Paper was designed to help identify the future risks linked to emerging infectious diseases. The paper was not restricted to topics that are currently within the GEF’s current purview but looked more broadly to include issues that might rise in priority and even be chosen to be included in GEF-8. This paper was jointly produced with input from members of the GEF COVID-19 Response Task Force and is not intended to generate binding directives to the GEF.  Rather, this information paper was drafted with the aim of serving as one element among others that can guide GEF directions in the short, medium and long term when dealing with the impact and ramifications of the current pandemic. It contains an in-depth discussion of where the GEF could find opportunities that may help address the current crisis and prevent future ones. Each of the topics concludes with a list of possible investments that the GEF and its partners might choose to consider including in their priorities. Some of these recommendations are within the current GEF mandate while others would represent new avenues of investment if the GEF chooses to pursue them and if they are valuable to further the GEF’s mission. Many of these investment ideas are already being actively pursued by GEF partners and other organizations.</a:t>
            </a:r>
          </a:p>
        </p:txBody>
      </p:sp>
      <p:sp>
        <p:nvSpPr>
          <p:cNvPr id="4" name="Slide Number Placeholder 3"/>
          <p:cNvSpPr>
            <a:spLocks noGrp="1"/>
          </p:cNvSpPr>
          <p:nvPr>
            <p:ph type="sldNum" sz="quarter" idx="5"/>
          </p:nvPr>
        </p:nvSpPr>
        <p:spPr/>
        <p:txBody>
          <a:bodyPr/>
          <a:lstStyle/>
          <a:p>
            <a:fld id="{C44F3AC6-A2F8-4180-94D3-4820C1EFF2B0}" type="slidenum">
              <a:rPr lang="en-US" smtClean="0"/>
              <a:t>6</a:t>
            </a:fld>
            <a:endParaRPr lang="en-US"/>
          </a:p>
        </p:txBody>
      </p:sp>
    </p:spTree>
    <p:extLst>
      <p:ext uri="{BB962C8B-B14F-4D97-AF65-F5344CB8AC3E}">
        <p14:creationId xmlns:p14="http://schemas.microsoft.com/office/powerpoint/2010/main" val="3164554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white paper can be found in GEF’s website under the link provided above. With this, I thank you very much for </a:t>
            </a:r>
            <a:r>
              <a:rPr lang="en-US"/>
              <a:t>your attention.</a:t>
            </a:r>
            <a:endParaRPr lang="en-US" dirty="0"/>
          </a:p>
        </p:txBody>
      </p:sp>
      <p:sp>
        <p:nvSpPr>
          <p:cNvPr id="4" name="Slide Number Placeholder 3"/>
          <p:cNvSpPr>
            <a:spLocks noGrp="1"/>
          </p:cNvSpPr>
          <p:nvPr>
            <p:ph type="sldNum" sz="quarter" idx="5"/>
          </p:nvPr>
        </p:nvSpPr>
        <p:spPr/>
        <p:txBody>
          <a:bodyPr/>
          <a:lstStyle/>
          <a:p>
            <a:fld id="{C44F3AC6-A2F8-4180-94D3-4820C1EFF2B0}" type="slidenum">
              <a:rPr lang="en-US" smtClean="0"/>
              <a:t>7</a:t>
            </a:fld>
            <a:endParaRPr lang="en-US"/>
          </a:p>
        </p:txBody>
      </p:sp>
    </p:spTree>
    <p:extLst>
      <p:ext uri="{BB962C8B-B14F-4D97-AF65-F5344CB8AC3E}">
        <p14:creationId xmlns:p14="http://schemas.microsoft.com/office/powerpoint/2010/main" val="33102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19"/>
            <a:ext cx="7772400" cy="1102519"/>
          </a:xfrm>
        </p:spPr>
        <p:txBody>
          <a:bodyPr/>
          <a:lstStyle/>
          <a:p>
            <a:r>
              <a:rPr lang="ko-KR" altLang="en-US"/>
              <a:t>마스터 제목 스타일 편집</a:t>
            </a:r>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CA063BDF-9E7E-49E2-AF1A-F41A5786BE32}" type="datetimeFigureOut">
              <a:rPr lang="ko-KR" altLang="en-US" smtClean="0"/>
              <a:t>2020-12-13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4685DDA-3522-498C-AC00-CB2FF3C12EEE}" type="slidenum">
              <a:rPr lang="ko-KR" altLang="en-US" smtClean="0"/>
              <a:t>‹#›</a:t>
            </a:fld>
            <a:endParaRPr lang="ko-KR" altLang="en-US"/>
          </a:p>
        </p:txBody>
      </p:sp>
    </p:spTree>
    <p:extLst>
      <p:ext uri="{BB962C8B-B14F-4D97-AF65-F5344CB8AC3E}">
        <p14:creationId xmlns:p14="http://schemas.microsoft.com/office/powerpoint/2010/main" val="293605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CA063BDF-9E7E-49E2-AF1A-F41A5786BE32}" type="datetimeFigureOut">
              <a:rPr lang="ko-KR" altLang="en-US" smtClean="0"/>
              <a:t>2020-12-13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4685DDA-3522-498C-AC00-CB2FF3C12EEE}" type="slidenum">
              <a:rPr lang="ko-KR" altLang="en-US" smtClean="0"/>
              <a:t>‹#›</a:t>
            </a:fld>
            <a:endParaRPr lang="ko-KR" altLang="en-US"/>
          </a:p>
        </p:txBody>
      </p:sp>
    </p:spTree>
    <p:extLst>
      <p:ext uri="{BB962C8B-B14F-4D97-AF65-F5344CB8AC3E}">
        <p14:creationId xmlns:p14="http://schemas.microsoft.com/office/powerpoint/2010/main" val="1072033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CA063BDF-9E7E-49E2-AF1A-F41A5786BE32}" type="datetimeFigureOut">
              <a:rPr lang="ko-KR" altLang="en-US" smtClean="0"/>
              <a:t>2020-12-13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4685DDA-3522-498C-AC00-CB2FF3C12EEE}" type="slidenum">
              <a:rPr lang="ko-KR" altLang="en-US" smtClean="0"/>
              <a:t>‹#›</a:t>
            </a:fld>
            <a:endParaRPr lang="ko-KR" altLang="en-US"/>
          </a:p>
        </p:txBody>
      </p:sp>
    </p:spTree>
    <p:extLst>
      <p:ext uri="{BB962C8B-B14F-4D97-AF65-F5344CB8AC3E}">
        <p14:creationId xmlns:p14="http://schemas.microsoft.com/office/powerpoint/2010/main" val="3426774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CA063BDF-9E7E-49E2-AF1A-F41A5786BE32}" type="datetimeFigureOut">
              <a:rPr lang="ko-KR" altLang="en-US" smtClean="0"/>
              <a:t>2020-12-13</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4685DDA-3522-498C-AC00-CB2FF3C12EEE}" type="slidenum">
              <a:rPr lang="ko-KR" altLang="en-US" smtClean="0"/>
              <a:t>‹#›</a:t>
            </a:fld>
            <a:endParaRPr lang="ko-KR" altLang="en-US"/>
          </a:p>
        </p:txBody>
      </p:sp>
    </p:spTree>
    <p:extLst>
      <p:ext uri="{BB962C8B-B14F-4D97-AF65-F5344CB8AC3E}">
        <p14:creationId xmlns:p14="http://schemas.microsoft.com/office/powerpoint/2010/main" val="1186490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05979"/>
            <a:ext cx="8229600" cy="857250"/>
          </a:xfr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CA063BDF-9E7E-49E2-AF1A-F41A5786BE32}" type="datetimeFigureOut">
              <a:rPr lang="ko-KR" altLang="en-US" smtClean="0"/>
              <a:t>2020-12-13</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94685DDA-3522-498C-AC00-CB2FF3C12EEE}" type="slidenum">
              <a:rPr lang="ko-KR" altLang="en-US" smtClean="0"/>
              <a:t>‹#›</a:t>
            </a:fld>
            <a:endParaRPr lang="ko-KR" altLang="en-US"/>
          </a:p>
        </p:txBody>
      </p:sp>
    </p:spTree>
    <p:extLst>
      <p:ext uri="{BB962C8B-B14F-4D97-AF65-F5344CB8AC3E}">
        <p14:creationId xmlns:p14="http://schemas.microsoft.com/office/powerpoint/2010/main" val="153109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CA063BDF-9E7E-49E2-AF1A-F41A5786BE32}" type="datetimeFigureOut">
              <a:rPr lang="ko-KR" altLang="en-US" smtClean="0"/>
              <a:t>2020-12-13</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94685DDA-3522-498C-AC00-CB2FF3C12EEE}" type="slidenum">
              <a:rPr lang="ko-KR" altLang="en-US" smtClean="0"/>
              <a:t>‹#›</a:t>
            </a:fld>
            <a:endParaRPr lang="ko-KR" altLang="en-US"/>
          </a:p>
        </p:txBody>
      </p:sp>
    </p:spTree>
    <p:extLst>
      <p:ext uri="{BB962C8B-B14F-4D97-AF65-F5344CB8AC3E}">
        <p14:creationId xmlns:p14="http://schemas.microsoft.com/office/powerpoint/2010/main" val="3698329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CA063BDF-9E7E-49E2-AF1A-F41A5786BE32}" type="datetimeFigureOut">
              <a:rPr lang="ko-KR" altLang="en-US" smtClean="0"/>
              <a:t>2020-12-13</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94685DDA-3522-498C-AC00-CB2FF3C12EEE}" type="slidenum">
              <a:rPr lang="ko-KR" altLang="en-US" smtClean="0"/>
              <a:t>‹#›</a:t>
            </a:fld>
            <a:endParaRPr lang="ko-KR" altLang="en-US"/>
          </a:p>
        </p:txBody>
      </p:sp>
    </p:spTree>
    <p:extLst>
      <p:ext uri="{BB962C8B-B14F-4D97-AF65-F5344CB8AC3E}">
        <p14:creationId xmlns:p14="http://schemas.microsoft.com/office/powerpoint/2010/main" val="4091074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1" y="204787"/>
            <a:ext cx="3008313" cy="871538"/>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CA063BDF-9E7E-49E2-AF1A-F41A5786BE32}" type="datetimeFigureOut">
              <a:rPr lang="ko-KR" altLang="en-US" smtClean="0"/>
              <a:t>2020-12-13</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4685DDA-3522-498C-AC00-CB2FF3C12EEE}" type="slidenum">
              <a:rPr lang="ko-KR" altLang="en-US" smtClean="0"/>
              <a:t>‹#›</a:t>
            </a:fld>
            <a:endParaRPr lang="ko-KR" altLang="en-US"/>
          </a:p>
        </p:txBody>
      </p:sp>
    </p:spTree>
    <p:extLst>
      <p:ext uri="{BB962C8B-B14F-4D97-AF65-F5344CB8AC3E}">
        <p14:creationId xmlns:p14="http://schemas.microsoft.com/office/powerpoint/2010/main" val="37546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0"/>
            <a:ext cx="5486400" cy="425054"/>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CA063BDF-9E7E-49E2-AF1A-F41A5786BE32}" type="datetimeFigureOut">
              <a:rPr lang="ko-KR" altLang="en-US" smtClean="0"/>
              <a:t>2020-12-13</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4685DDA-3522-498C-AC00-CB2FF3C12EEE}" type="slidenum">
              <a:rPr lang="ko-KR" altLang="en-US" smtClean="0"/>
              <a:t>‹#›</a:t>
            </a:fld>
            <a:endParaRPr lang="ko-KR" altLang="en-US"/>
          </a:p>
        </p:txBody>
      </p:sp>
    </p:spTree>
    <p:extLst>
      <p:ext uri="{BB962C8B-B14F-4D97-AF65-F5344CB8AC3E}">
        <p14:creationId xmlns:p14="http://schemas.microsoft.com/office/powerpoint/2010/main" val="2378610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CA063BDF-9E7E-49E2-AF1A-F41A5786BE32}" type="datetimeFigureOut">
              <a:rPr lang="ko-KR" altLang="en-US" smtClean="0"/>
              <a:t>2020-12-13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4685DDA-3522-498C-AC00-CB2FF3C12EEE}" type="slidenum">
              <a:rPr lang="ko-KR" altLang="en-US" smtClean="0"/>
              <a:t>‹#›</a:t>
            </a:fld>
            <a:endParaRPr lang="ko-KR" altLang="en-US"/>
          </a:p>
        </p:txBody>
      </p:sp>
    </p:spTree>
    <p:extLst>
      <p:ext uri="{BB962C8B-B14F-4D97-AF65-F5344CB8AC3E}">
        <p14:creationId xmlns:p14="http://schemas.microsoft.com/office/powerpoint/2010/main" val="1178983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154781"/>
            <a:ext cx="2057400" cy="3290888"/>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154781"/>
            <a:ext cx="6019800" cy="3290888"/>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CA063BDF-9E7E-49E2-AF1A-F41A5786BE32}" type="datetimeFigureOut">
              <a:rPr lang="ko-KR" altLang="en-US" smtClean="0"/>
              <a:t>2020-12-13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4685DDA-3522-498C-AC00-CB2FF3C12EEE}" type="slidenum">
              <a:rPr lang="ko-KR" altLang="en-US" smtClean="0"/>
              <a:t>‹#›</a:t>
            </a:fld>
            <a:endParaRPr lang="ko-KR" altLang="en-US"/>
          </a:p>
        </p:txBody>
      </p:sp>
    </p:spTree>
    <p:extLst>
      <p:ext uri="{BB962C8B-B14F-4D97-AF65-F5344CB8AC3E}">
        <p14:creationId xmlns:p14="http://schemas.microsoft.com/office/powerpoint/2010/main" val="1322575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A063BDF-9E7E-49E2-AF1A-F41A5786BE32}" type="datetimeFigureOut">
              <a:rPr lang="ko-KR" altLang="en-US" smtClean="0"/>
              <a:t>2020-12-13</a:t>
            </a:fld>
            <a:endParaRPr lang="ko-KR" altLang="en-US"/>
          </a:p>
        </p:txBody>
      </p:sp>
      <p:sp>
        <p:nvSpPr>
          <p:cNvPr id="5" name="바닥글 개체 틀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4685DDA-3522-498C-AC00-CB2FF3C12EEE}" type="slidenum">
              <a:rPr lang="ko-KR" altLang="en-US" smtClean="0"/>
              <a:t>‹#›</a:t>
            </a:fld>
            <a:endParaRPr lang="ko-KR" altLang="en-US"/>
          </a:p>
        </p:txBody>
      </p:sp>
    </p:spTree>
    <p:extLst>
      <p:ext uri="{BB962C8B-B14F-4D97-AF65-F5344CB8AC3E}">
        <p14:creationId xmlns:p14="http://schemas.microsoft.com/office/powerpoint/2010/main" val="2423128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png"/><Relationship Id="rId3" Type="http://schemas.openxmlformats.org/officeDocument/2006/relationships/image" Target="../media/image3.jpe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직사각형 3">
            <a:extLst>
              <a:ext uri="{FF2B5EF4-FFF2-40B4-BE49-F238E27FC236}">
                <a16:creationId xmlns:a16="http://schemas.microsoft.com/office/drawing/2014/main" id="{F7AAE0C1-D6A0-484A-A08F-C5AA02387A38}"/>
              </a:ext>
            </a:extLst>
          </p:cNvPr>
          <p:cNvSpPr/>
          <p:nvPr/>
        </p:nvSpPr>
        <p:spPr>
          <a:xfrm>
            <a:off x="4355976" y="0"/>
            <a:ext cx="4788023" cy="5143500"/>
          </a:xfrm>
          <a:prstGeom prst="rect">
            <a:avLst/>
          </a:prstGeom>
          <a:solidFill>
            <a:srgbClr val="275E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6" name="TextBox 5"/>
          <p:cNvSpPr txBox="1"/>
          <p:nvPr/>
        </p:nvSpPr>
        <p:spPr>
          <a:xfrm>
            <a:off x="467544" y="562412"/>
            <a:ext cx="3672408" cy="3354765"/>
          </a:xfrm>
          <a:prstGeom prst="rect">
            <a:avLst/>
          </a:prstGeom>
          <a:noFill/>
        </p:spPr>
        <p:txBody>
          <a:bodyPr wrap="square" rtlCol="0">
            <a:spAutoFit/>
          </a:bodyPr>
          <a:lstStyle/>
          <a:p>
            <a:pPr lvl="0" algn="ctr" eaLnBrk="0" fontAlgn="base" latinLnBrk="0" hangingPunct="0">
              <a:spcBef>
                <a:spcPct val="0"/>
              </a:spcBef>
              <a:spcAft>
                <a:spcPct val="0"/>
              </a:spcAft>
            </a:pPr>
            <a:br>
              <a:rPr lang="en-US" altLang="en-US" sz="2000" dirty="0">
                <a:solidFill>
                  <a:srgbClr val="FF0000"/>
                </a:solidFill>
                <a:latin typeface="Andes" panose="02000000000000000000" pitchFamily="50" charset="0"/>
              </a:rPr>
            </a:br>
            <a:r>
              <a:rPr lang="en-US" altLang="en-US" sz="2800" dirty="0">
                <a:latin typeface="Andes" panose="02000000000000000000" pitchFamily="50" charset="0"/>
              </a:rPr>
              <a:t>GEF’s COVID-19 </a:t>
            </a:r>
          </a:p>
          <a:p>
            <a:pPr lvl="0" algn="ctr" eaLnBrk="0" fontAlgn="base" latinLnBrk="0" hangingPunct="0">
              <a:spcBef>
                <a:spcPct val="0"/>
              </a:spcBef>
              <a:spcAft>
                <a:spcPct val="0"/>
              </a:spcAft>
            </a:pPr>
            <a:r>
              <a:rPr lang="en-US" altLang="en-US" sz="2800" dirty="0">
                <a:latin typeface="Andes" panose="02000000000000000000" pitchFamily="50" charset="0"/>
              </a:rPr>
              <a:t>Response Task Force</a:t>
            </a:r>
          </a:p>
          <a:p>
            <a:pPr lvl="0" algn="ctr" eaLnBrk="0" fontAlgn="base" latinLnBrk="0" hangingPunct="0">
              <a:spcBef>
                <a:spcPct val="0"/>
              </a:spcBef>
              <a:spcAft>
                <a:spcPct val="0"/>
              </a:spcAft>
            </a:pPr>
            <a:endParaRPr lang="en-US" altLang="en-US" sz="2000" dirty="0">
              <a:solidFill>
                <a:srgbClr val="FF0000"/>
              </a:solidFill>
              <a:latin typeface="Andes" panose="02000000000000000000" pitchFamily="50" charset="0"/>
            </a:endParaRPr>
          </a:p>
          <a:p>
            <a:pPr lvl="0" algn="ctr" eaLnBrk="0" fontAlgn="base" latinLnBrk="0" hangingPunct="0">
              <a:spcBef>
                <a:spcPct val="0"/>
              </a:spcBef>
              <a:spcAft>
                <a:spcPct val="0"/>
              </a:spcAft>
            </a:pPr>
            <a:endParaRPr lang="en-US" altLang="en-US" sz="2000" dirty="0">
              <a:solidFill>
                <a:srgbClr val="FF0000"/>
              </a:solidFill>
              <a:latin typeface="Andes" panose="02000000000000000000" pitchFamily="50" charset="0"/>
            </a:endParaRPr>
          </a:p>
          <a:p>
            <a:pPr lvl="0" algn="ctr" eaLnBrk="0" fontAlgn="base" latinLnBrk="0" hangingPunct="0">
              <a:spcBef>
                <a:spcPct val="0"/>
              </a:spcBef>
              <a:spcAft>
                <a:spcPct val="0"/>
              </a:spcAft>
            </a:pPr>
            <a:r>
              <a:rPr lang="en-US" altLang="en-US" sz="1600" dirty="0">
                <a:latin typeface="Arial" panose="020B0604020202020204" pitchFamily="34" charset="0"/>
              </a:rPr>
              <a:t>CBD Meeting on Biodiversity, One Health and COVID-19</a:t>
            </a:r>
          </a:p>
          <a:p>
            <a:pPr lvl="0" algn="ctr" eaLnBrk="0" fontAlgn="base" latinLnBrk="0" hangingPunct="0">
              <a:spcBef>
                <a:spcPct val="0"/>
              </a:spcBef>
              <a:spcAft>
                <a:spcPct val="0"/>
              </a:spcAft>
            </a:pPr>
            <a:r>
              <a:rPr lang="en-US" altLang="en-US" sz="1600" dirty="0">
                <a:latin typeface="Arial" panose="020B0604020202020204" pitchFamily="34" charset="0"/>
              </a:rPr>
              <a:t>December 15, 2020</a:t>
            </a:r>
            <a:br>
              <a:rPr lang="en-US" altLang="en-US" sz="1600" dirty="0">
                <a:latin typeface="Arial" panose="020B0604020202020204" pitchFamily="34" charset="0"/>
              </a:rPr>
            </a:br>
            <a:br>
              <a:rPr lang="en-US" altLang="en-US" sz="1600" dirty="0">
                <a:latin typeface="Arial" panose="020B0604020202020204" pitchFamily="34" charset="0"/>
              </a:rPr>
            </a:br>
            <a:r>
              <a:rPr lang="en-US" altLang="en-US" sz="1600" dirty="0">
                <a:latin typeface="Arial" panose="020B0604020202020204" pitchFamily="34" charset="0"/>
              </a:rPr>
              <a:t>Mark Zimsky</a:t>
            </a:r>
          </a:p>
          <a:p>
            <a:pPr lvl="0" algn="ctr" eaLnBrk="0" fontAlgn="base" latinLnBrk="0" hangingPunct="0">
              <a:spcBef>
                <a:spcPct val="0"/>
              </a:spcBef>
              <a:spcAft>
                <a:spcPct val="0"/>
              </a:spcAft>
            </a:pPr>
            <a:r>
              <a:rPr lang="en-US" altLang="en-US" sz="1600" dirty="0">
                <a:latin typeface="Arial" panose="020B0604020202020204" pitchFamily="34" charset="0"/>
              </a:rPr>
              <a:t>GEF Biodiversity Coordinator</a:t>
            </a:r>
          </a:p>
        </p:txBody>
      </p:sp>
      <p:cxnSp>
        <p:nvCxnSpPr>
          <p:cNvPr id="7" name="직선 연결선 6"/>
          <p:cNvCxnSpPr/>
          <p:nvPr/>
        </p:nvCxnSpPr>
        <p:spPr>
          <a:xfrm>
            <a:off x="395536" y="2139702"/>
            <a:ext cx="3744416"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a:off x="395536" y="562412"/>
            <a:ext cx="3744416"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6" descr="Covid-19: Pangolins found to carry diseases linked to contagion">
            <a:extLst>
              <a:ext uri="{FF2B5EF4-FFF2-40B4-BE49-F238E27FC236}">
                <a16:creationId xmlns:a16="http://schemas.microsoft.com/office/drawing/2014/main" id="{889EFDA1-7FCE-4981-841F-743EBED0282C}"/>
              </a:ext>
            </a:extLst>
          </p:cNvPr>
          <p:cNvPicPr>
            <a:picLocks noChangeAspect="1" noChangeArrowheads="1"/>
          </p:cNvPicPr>
          <p:nvPr/>
        </p:nvPicPr>
        <p:blipFill rotWithShape="1">
          <a:blip r:embed="rId3">
            <a:duotone>
              <a:prstClr val="black"/>
              <a:srgbClr val="D9C3A5">
                <a:tint val="50000"/>
                <a:satMod val="180000"/>
              </a:srgbClr>
            </a:duotone>
            <a:extLst>
              <a:ext uri="{28A0092B-C50C-407E-A947-70E740481C1C}">
                <a14:useLocalDpi xmlns:a14="http://schemas.microsoft.com/office/drawing/2010/main" val="0"/>
              </a:ext>
            </a:extLst>
          </a:blip>
          <a:srcRect t="6010" b="22374"/>
          <a:stretch/>
        </p:blipFill>
        <p:spPr bwMode="auto">
          <a:xfrm>
            <a:off x="4470922" y="123479"/>
            <a:ext cx="4558136" cy="489654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Logo, company name&#10;&#10;Description automatically generated">
            <a:extLst>
              <a:ext uri="{FF2B5EF4-FFF2-40B4-BE49-F238E27FC236}">
                <a16:creationId xmlns:a16="http://schemas.microsoft.com/office/drawing/2014/main" id="{00BFFA33-E702-4B2B-B129-36286B445A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672" y="4040287"/>
            <a:ext cx="864096" cy="1004762"/>
          </a:xfrm>
          <a:prstGeom prst="rect">
            <a:avLst/>
          </a:prstGeom>
        </p:spPr>
      </p:pic>
    </p:spTree>
    <p:extLst>
      <p:ext uri="{BB962C8B-B14F-4D97-AF65-F5344CB8AC3E}">
        <p14:creationId xmlns:p14="http://schemas.microsoft.com/office/powerpoint/2010/main" val="340823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907704" y="195486"/>
            <a:ext cx="5328592" cy="523220"/>
          </a:xfrm>
          <a:prstGeom prst="rect">
            <a:avLst/>
          </a:prstGeom>
          <a:noFill/>
        </p:spPr>
        <p:txBody>
          <a:bodyPr wrap="square" rtlCol="0">
            <a:spAutoFit/>
          </a:bodyPr>
          <a:lstStyle/>
          <a:p>
            <a:pPr algn="ctr"/>
            <a:r>
              <a:rPr lang="en-US" altLang="ko-KR" sz="2800" dirty="0">
                <a:latin typeface="Franklin Gothic Demi" panose="020B0703020102020204" pitchFamily="34" charset="0"/>
              </a:rPr>
              <a:t>COVID-19 impact on GEF’s work</a:t>
            </a:r>
            <a:endParaRPr lang="ko-KR" altLang="en-US" sz="2800" dirty="0">
              <a:latin typeface="Franklin Gothic Demi" panose="020B0703020102020204" pitchFamily="34" charset="0"/>
            </a:endParaRPr>
          </a:p>
        </p:txBody>
      </p:sp>
      <p:sp>
        <p:nvSpPr>
          <p:cNvPr id="10" name="TextBox 9"/>
          <p:cNvSpPr txBox="1"/>
          <p:nvPr/>
        </p:nvSpPr>
        <p:spPr>
          <a:xfrm>
            <a:off x="323528" y="962982"/>
            <a:ext cx="8640960" cy="3970318"/>
          </a:xfrm>
          <a:prstGeom prst="rect">
            <a:avLst/>
          </a:prstGeom>
          <a:noFill/>
        </p:spPr>
        <p:txBody>
          <a:bodyPr wrap="square" rtlCol="0">
            <a:spAutoFit/>
          </a:bodyPr>
          <a:lstStyle/>
          <a:p>
            <a:pPr marL="171450" indent="-171450">
              <a:buFont typeface="Arial" panose="020B0604020202020204" pitchFamily="34" charset="0"/>
              <a:buChar char="•"/>
            </a:pPr>
            <a:r>
              <a:rPr lang="en-US" altLang="ko-KR" dirty="0">
                <a:latin typeface="Quattrocento" panose="02000502030000000004" pitchFamily="2" charset="0"/>
              </a:rPr>
              <a:t>Currently impacting  GEF’s project design, operations and implementation</a:t>
            </a:r>
          </a:p>
          <a:p>
            <a:pPr marL="171450" indent="-171450">
              <a:buFont typeface="Arial" panose="020B0604020202020204" pitchFamily="34" charset="0"/>
              <a:buChar char="•"/>
            </a:pPr>
            <a:endParaRPr lang="en-US" altLang="ko-KR" dirty="0">
              <a:latin typeface="Quattrocento" panose="02000502030000000004" pitchFamily="2" charset="0"/>
            </a:endParaRPr>
          </a:p>
          <a:p>
            <a:pPr marL="171450" indent="-171450">
              <a:buFont typeface="Arial" panose="020B0604020202020204" pitchFamily="34" charset="0"/>
              <a:buChar char="•"/>
            </a:pPr>
            <a:r>
              <a:rPr lang="en-US" altLang="ko-KR" dirty="0">
                <a:latin typeface="Quattrocento" panose="02000502030000000004" pitchFamily="2" charset="0"/>
              </a:rPr>
              <a:t>In many instances, GEF projects are designed to address the actual drivers and root causes that have led to the current pandemic:</a:t>
            </a:r>
          </a:p>
          <a:p>
            <a:pPr marL="171450" indent="-171450">
              <a:buFont typeface="Arial" panose="020B0604020202020204" pitchFamily="34" charset="0"/>
              <a:buChar char="•"/>
            </a:pPr>
            <a:endParaRPr lang="en-US" altLang="ko-KR" b="1" dirty="0">
              <a:latin typeface="Quattrocento" panose="02000502030000000004" pitchFamily="2" charset="0"/>
            </a:endParaRPr>
          </a:p>
          <a:p>
            <a:pPr lvl="1"/>
            <a:r>
              <a:rPr lang="en-US" altLang="ko-KR" b="1" dirty="0">
                <a:latin typeface="Quattrocento" panose="02000502030000000004" pitchFamily="2" charset="0"/>
              </a:rPr>
              <a:t>Collectively, conserving protected areas, mainstreaming biodiversity into production landscapes and seascapes, reducing impact of food systems on natural ecosystems, improving land use planning, all help prevent the emergence of zoonotic diseases </a:t>
            </a:r>
          </a:p>
          <a:p>
            <a:pPr lvl="1"/>
            <a:endParaRPr lang="en-US" altLang="ko-KR" b="1" dirty="0">
              <a:latin typeface="Quattrocento" panose="02000502030000000004" pitchFamily="2" charset="0"/>
            </a:endParaRPr>
          </a:p>
          <a:p>
            <a:pPr marL="171450" indent="-171450">
              <a:buFont typeface="Arial" panose="020B0604020202020204" pitchFamily="34" charset="0"/>
              <a:buChar char="•"/>
            </a:pPr>
            <a:r>
              <a:rPr lang="en-US" altLang="ko-KR" dirty="0">
                <a:latin typeface="Quattrocento" panose="02000502030000000004" pitchFamily="2" charset="0"/>
              </a:rPr>
              <a:t>COVID-19 poses both risk and opportunity to the viability of GEF investments now and into the future</a:t>
            </a:r>
          </a:p>
          <a:p>
            <a:pPr marL="171450" indent="-171450">
              <a:buFont typeface="Arial" panose="020B0604020202020204" pitchFamily="34" charset="0"/>
              <a:buChar char="•"/>
            </a:pPr>
            <a:r>
              <a:rPr lang="en-US" altLang="ko-KR" dirty="0">
                <a:latin typeface="Quattrocento" panose="02000502030000000004" pitchFamily="2" charset="0"/>
              </a:rPr>
              <a:t>GEF formed a COVID-19 task force of technical experts and their respective institutions to help GEF map a way forward to respond to the risk and opportunity that COVID-19 presents in the short, medium and long-term</a:t>
            </a:r>
          </a:p>
        </p:txBody>
      </p:sp>
    </p:spTree>
    <p:extLst>
      <p:ext uri="{BB962C8B-B14F-4D97-AF65-F5344CB8AC3E}">
        <p14:creationId xmlns:p14="http://schemas.microsoft.com/office/powerpoint/2010/main" val="2078249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75E37"/>
        </a:solidFill>
        <a:effectLst/>
      </p:bgPr>
    </p:bg>
    <p:spTree>
      <p:nvGrpSpPr>
        <p:cNvPr id="1" name=""/>
        <p:cNvGrpSpPr/>
        <p:nvPr/>
      </p:nvGrpSpPr>
      <p:grpSpPr>
        <a:xfrm>
          <a:off x="0" y="0"/>
          <a:ext cx="0" cy="0"/>
          <a:chOff x="0" y="0"/>
          <a:chExt cx="0" cy="0"/>
        </a:xfrm>
      </p:grpSpPr>
      <p:sp>
        <p:nvSpPr>
          <p:cNvPr id="4" name="직사각형 3"/>
          <p:cNvSpPr/>
          <p:nvPr/>
        </p:nvSpPr>
        <p:spPr>
          <a:xfrm>
            <a:off x="233518" y="231490"/>
            <a:ext cx="8676964" cy="4680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Box 9"/>
          <p:cNvSpPr txBox="1"/>
          <p:nvPr/>
        </p:nvSpPr>
        <p:spPr>
          <a:xfrm>
            <a:off x="6271591" y="990628"/>
            <a:ext cx="1961271" cy="461665"/>
          </a:xfrm>
          <a:prstGeom prst="rect">
            <a:avLst/>
          </a:prstGeom>
          <a:noFill/>
        </p:spPr>
        <p:txBody>
          <a:bodyPr wrap="square" rtlCol="0">
            <a:spAutoFit/>
          </a:bodyPr>
          <a:lstStyle/>
          <a:p>
            <a:pPr algn="ctr"/>
            <a:endParaRPr lang="ko-KR" altLang="en-US" sz="2400" dirty="0">
              <a:latin typeface="Selima" pitchFamily="50" charset="0"/>
              <a:cs typeface="Segoe UI Semilight" panose="020B0402040204020203" pitchFamily="34" charset="0"/>
            </a:endParaRPr>
          </a:p>
        </p:txBody>
      </p:sp>
      <p:sp>
        <p:nvSpPr>
          <p:cNvPr id="11" name="TextBox 10"/>
          <p:cNvSpPr txBox="1"/>
          <p:nvPr/>
        </p:nvSpPr>
        <p:spPr>
          <a:xfrm>
            <a:off x="624800" y="1833086"/>
            <a:ext cx="2836912" cy="2308324"/>
          </a:xfrm>
          <a:prstGeom prst="rect">
            <a:avLst/>
          </a:prstGeom>
          <a:noFill/>
        </p:spPr>
        <p:txBody>
          <a:bodyPr wrap="square" rtlCol="0">
            <a:spAutoFit/>
          </a:bodyPr>
          <a:lstStyle/>
          <a:p>
            <a:pPr marL="171450" indent="-171450">
              <a:buFont typeface="Arial" panose="020B0604020202020204" pitchFamily="34" charset="0"/>
              <a:buChar char="•"/>
            </a:pPr>
            <a:r>
              <a:rPr lang="en-US" altLang="ko-KR" dirty="0">
                <a:latin typeface="Quattrocento" panose="02000502030000000004" pitchFamily="2" charset="0"/>
              </a:rPr>
              <a:t>Greater focus on wildlife trade and consumption challenges</a:t>
            </a:r>
          </a:p>
          <a:p>
            <a:pPr marL="171450" indent="-171450">
              <a:buFont typeface="Arial" panose="020B0604020202020204" pitchFamily="34" charset="0"/>
              <a:buChar char="•"/>
            </a:pPr>
            <a:r>
              <a:rPr lang="en-US" altLang="ko-KR" dirty="0">
                <a:latin typeface="Quattrocento" panose="02000502030000000004" pitchFamily="2" charset="0"/>
              </a:rPr>
              <a:t>Conduct analysis on the future risks of emerging infectious diseases</a:t>
            </a:r>
          </a:p>
          <a:p>
            <a:pPr marL="171450" indent="-171450">
              <a:buFont typeface="Arial" panose="020B0604020202020204" pitchFamily="34" charset="0"/>
              <a:buChar char="•"/>
            </a:pPr>
            <a:r>
              <a:rPr lang="en-US" altLang="ko-KR" dirty="0">
                <a:latin typeface="Quattrocento" panose="02000502030000000004" pitchFamily="2" charset="0"/>
              </a:rPr>
              <a:t>Identify risks in GEF projects and programs </a:t>
            </a:r>
            <a:endParaRPr lang="ko-KR" altLang="en-US" dirty="0">
              <a:latin typeface="Quattrocento" panose="02000502030000000004" pitchFamily="2" charset="0"/>
            </a:endParaRPr>
          </a:p>
        </p:txBody>
      </p:sp>
      <p:sp>
        <p:nvSpPr>
          <p:cNvPr id="12" name="TextBox 11"/>
          <p:cNvSpPr txBox="1"/>
          <p:nvPr/>
        </p:nvSpPr>
        <p:spPr>
          <a:xfrm>
            <a:off x="3517286" y="1833087"/>
            <a:ext cx="2430270" cy="1754326"/>
          </a:xfrm>
          <a:prstGeom prst="rect">
            <a:avLst/>
          </a:prstGeom>
          <a:noFill/>
        </p:spPr>
        <p:txBody>
          <a:bodyPr wrap="square" rtlCol="0">
            <a:spAutoFit/>
          </a:bodyPr>
          <a:lstStyle/>
          <a:p>
            <a:pPr marL="171450" indent="-171450">
              <a:buFont typeface="Arial" panose="020B0604020202020204" pitchFamily="34" charset="0"/>
              <a:buChar char="•"/>
            </a:pPr>
            <a:r>
              <a:rPr lang="en-US" altLang="ko-KR" dirty="0">
                <a:latin typeface="Quattrocento" panose="02000502030000000004" pitchFamily="2" charset="0"/>
              </a:rPr>
              <a:t>Develop an internal blueprint on deploying GEF-7 projects that can help sustainable post-COVID-19 recovery</a:t>
            </a:r>
            <a:endParaRPr lang="ko-KR" altLang="en-US" dirty="0">
              <a:latin typeface="Quattrocento" panose="02000502030000000004" pitchFamily="2" charset="0"/>
            </a:endParaRPr>
          </a:p>
        </p:txBody>
      </p:sp>
      <p:sp>
        <p:nvSpPr>
          <p:cNvPr id="13" name="TextBox 12"/>
          <p:cNvSpPr txBox="1"/>
          <p:nvPr/>
        </p:nvSpPr>
        <p:spPr>
          <a:xfrm>
            <a:off x="6073570" y="1833086"/>
            <a:ext cx="2430270" cy="1754326"/>
          </a:xfrm>
          <a:prstGeom prst="rect">
            <a:avLst/>
          </a:prstGeom>
          <a:noFill/>
        </p:spPr>
        <p:txBody>
          <a:bodyPr wrap="square" rtlCol="0">
            <a:spAutoFit/>
          </a:bodyPr>
          <a:lstStyle/>
          <a:p>
            <a:pPr marL="171450" indent="-171450">
              <a:buFont typeface="Arial" panose="020B0604020202020204" pitchFamily="34" charset="0"/>
              <a:buChar char="•"/>
            </a:pPr>
            <a:r>
              <a:rPr lang="en-US" altLang="ko-KR">
                <a:latin typeface="Quattrocento" panose="02000502030000000004" pitchFamily="2" charset="0"/>
              </a:rPr>
              <a:t>Provide guidance to  </a:t>
            </a:r>
            <a:r>
              <a:rPr lang="en-US" altLang="ko-KR" dirty="0">
                <a:latin typeface="Quattrocento" panose="02000502030000000004" pitchFamily="2" charset="0"/>
              </a:rPr>
              <a:t>the GEF-8 cycle identifying promising action areas within the mandate of the GEF</a:t>
            </a:r>
            <a:endParaRPr lang="ko-KR" altLang="en-US" dirty="0">
              <a:latin typeface="Quattrocento" panose="02000502030000000004" pitchFamily="2" charset="0"/>
            </a:endParaRPr>
          </a:p>
        </p:txBody>
      </p:sp>
      <p:sp>
        <p:nvSpPr>
          <p:cNvPr id="2" name="Rectangle 1">
            <a:extLst>
              <a:ext uri="{FF2B5EF4-FFF2-40B4-BE49-F238E27FC236}">
                <a16:creationId xmlns:a16="http://schemas.microsoft.com/office/drawing/2014/main" id="{5038BEF3-7EF4-4781-ADDE-99586FDAD565}"/>
              </a:ext>
            </a:extLst>
          </p:cNvPr>
          <p:cNvSpPr/>
          <p:nvPr/>
        </p:nvSpPr>
        <p:spPr>
          <a:xfrm>
            <a:off x="278053" y="295803"/>
            <a:ext cx="7454840" cy="523220"/>
          </a:xfrm>
          <a:prstGeom prst="rect">
            <a:avLst/>
          </a:prstGeom>
        </p:spPr>
        <p:txBody>
          <a:bodyPr wrap="square">
            <a:spAutoFit/>
          </a:bodyPr>
          <a:lstStyle/>
          <a:p>
            <a:r>
              <a:rPr lang="en-US" sz="2800" dirty="0">
                <a:latin typeface="Franklin Gothic Demi" panose="020B0703020102020204" pitchFamily="34" charset="0"/>
              </a:rPr>
              <a:t>Objectives of the GEF COVID-19 Task Force</a:t>
            </a:r>
          </a:p>
        </p:txBody>
      </p:sp>
      <p:cxnSp>
        <p:nvCxnSpPr>
          <p:cNvPr id="14" name="직선 연결선 8">
            <a:extLst>
              <a:ext uri="{FF2B5EF4-FFF2-40B4-BE49-F238E27FC236}">
                <a16:creationId xmlns:a16="http://schemas.microsoft.com/office/drawing/2014/main" id="{6D23F01B-C6A1-4881-9D2E-10DDC81186A9}"/>
              </a:ext>
            </a:extLst>
          </p:cNvPr>
          <p:cNvCxnSpPr>
            <a:cxnSpLocks/>
          </p:cNvCxnSpPr>
          <p:nvPr/>
        </p:nvCxnSpPr>
        <p:spPr>
          <a:xfrm>
            <a:off x="379038" y="790597"/>
            <a:ext cx="678525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6" name="Diagram 15">
            <a:extLst>
              <a:ext uri="{FF2B5EF4-FFF2-40B4-BE49-F238E27FC236}">
                <a16:creationId xmlns:a16="http://schemas.microsoft.com/office/drawing/2014/main" id="{5325DA50-1AF5-4117-B96B-06A994302F8A}"/>
              </a:ext>
            </a:extLst>
          </p:cNvPr>
          <p:cNvGraphicFramePr/>
          <p:nvPr>
            <p:extLst>
              <p:ext uri="{D42A27DB-BD31-4B8C-83A1-F6EECF244321}">
                <p14:modId xmlns:p14="http://schemas.microsoft.com/office/powerpoint/2010/main" val="436846939"/>
              </p:ext>
            </p:extLst>
          </p:nvPr>
        </p:nvGraphicFramePr>
        <p:xfrm>
          <a:off x="624800" y="1096341"/>
          <a:ext cx="8142284" cy="6619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13143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98051" y="934752"/>
            <a:ext cx="2113725" cy="29798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직사각형 5"/>
          <p:cNvSpPr/>
          <p:nvPr/>
        </p:nvSpPr>
        <p:spPr>
          <a:xfrm>
            <a:off x="2317246" y="934754"/>
            <a:ext cx="4098182" cy="29798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직사각형 6"/>
          <p:cNvSpPr/>
          <p:nvPr/>
        </p:nvSpPr>
        <p:spPr>
          <a:xfrm>
            <a:off x="6503890" y="937955"/>
            <a:ext cx="2520280" cy="29798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직사각형 7"/>
          <p:cNvSpPr/>
          <p:nvPr/>
        </p:nvSpPr>
        <p:spPr>
          <a:xfrm>
            <a:off x="98052" y="4011910"/>
            <a:ext cx="8938444" cy="100567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Rectangle 14">
            <a:extLst>
              <a:ext uri="{FF2B5EF4-FFF2-40B4-BE49-F238E27FC236}">
                <a16:creationId xmlns:a16="http://schemas.microsoft.com/office/drawing/2014/main" id="{0A363AAA-6ECD-4F90-B083-98B56EC23B7D}"/>
              </a:ext>
            </a:extLst>
          </p:cNvPr>
          <p:cNvSpPr/>
          <p:nvPr/>
        </p:nvSpPr>
        <p:spPr>
          <a:xfrm>
            <a:off x="278053" y="295803"/>
            <a:ext cx="7454840" cy="523220"/>
          </a:xfrm>
          <a:prstGeom prst="rect">
            <a:avLst/>
          </a:prstGeom>
        </p:spPr>
        <p:txBody>
          <a:bodyPr wrap="square">
            <a:spAutoFit/>
          </a:bodyPr>
          <a:lstStyle/>
          <a:p>
            <a:r>
              <a:rPr lang="en-US" sz="2800" dirty="0">
                <a:latin typeface="Franklin Gothic Demi" panose="020B0703020102020204" pitchFamily="34" charset="0"/>
              </a:rPr>
              <a:t>Composition of the Task Force</a:t>
            </a:r>
          </a:p>
        </p:txBody>
      </p:sp>
      <p:cxnSp>
        <p:nvCxnSpPr>
          <p:cNvPr id="16" name="직선 연결선 8">
            <a:extLst>
              <a:ext uri="{FF2B5EF4-FFF2-40B4-BE49-F238E27FC236}">
                <a16:creationId xmlns:a16="http://schemas.microsoft.com/office/drawing/2014/main" id="{A60EC249-9C0C-49C4-911A-E5A4E837F03A}"/>
              </a:ext>
            </a:extLst>
          </p:cNvPr>
          <p:cNvCxnSpPr>
            <a:cxnSpLocks/>
          </p:cNvCxnSpPr>
          <p:nvPr/>
        </p:nvCxnSpPr>
        <p:spPr>
          <a:xfrm>
            <a:off x="379038" y="790597"/>
            <a:ext cx="678525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2050" name="Picture 2">
            <a:extLst>
              <a:ext uri="{FF2B5EF4-FFF2-40B4-BE49-F238E27FC236}">
                <a16:creationId xmlns:a16="http://schemas.microsoft.com/office/drawing/2014/main" id="{AC5C3470-8CCD-49CD-9E84-8AD183BB2D1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881" r="73625" b="23435"/>
          <a:stretch/>
        </p:blipFill>
        <p:spPr bwMode="auto">
          <a:xfrm>
            <a:off x="712552" y="2726974"/>
            <a:ext cx="1275282" cy="52322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united-nations-development-programme-undp-vector-logo - ECOM">
            <a:extLst>
              <a:ext uri="{FF2B5EF4-FFF2-40B4-BE49-F238E27FC236}">
                <a16:creationId xmlns:a16="http://schemas.microsoft.com/office/drawing/2014/main" id="{3FCF2B2F-4E89-4343-AB8E-E059E0EDCD4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6560" t="2210" r="37400" b="2212"/>
          <a:stretch/>
        </p:blipFill>
        <p:spPr bwMode="auto">
          <a:xfrm>
            <a:off x="2543606" y="1827403"/>
            <a:ext cx="649524" cy="132447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Global Wildlife Conservation - Conservation Optimism">
            <a:extLst>
              <a:ext uri="{FF2B5EF4-FFF2-40B4-BE49-F238E27FC236}">
                <a16:creationId xmlns:a16="http://schemas.microsoft.com/office/drawing/2014/main" id="{D713BB22-1627-4D1B-9D9F-945B51A7DCF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67827" y="1385470"/>
            <a:ext cx="1023875" cy="102387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Wildlife Conservation Society - Wikipedia">
            <a:extLst>
              <a:ext uri="{FF2B5EF4-FFF2-40B4-BE49-F238E27FC236}">
                <a16:creationId xmlns:a16="http://schemas.microsoft.com/office/drawing/2014/main" id="{E4CC5EE1-21CF-497A-8B3B-E1E64CA03C6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32561" y="2181239"/>
            <a:ext cx="998278" cy="102387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UNEP Blue Logo | PAGE">
            <a:extLst>
              <a:ext uri="{FF2B5EF4-FFF2-40B4-BE49-F238E27FC236}">
                <a16:creationId xmlns:a16="http://schemas.microsoft.com/office/drawing/2014/main" id="{980AD62E-6651-48E7-B227-B5D06E2067E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94090" y="1306798"/>
            <a:ext cx="1076699" cy="813361"/>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Betty Gordon Moore Foundation - 1975x767 PNG Download - PNGkit">
            <a:extLst>
              <a:ext uri="{FF2B5EF4-FFF2-40B4-BE49-F238E27FC236}">
                <a16:creationId xmlns:a16="http://schemas.microsoft.com/office/drawing/2014/main" id="{F8D2F2FE-8D62-4093-AB33-B8E4DB8D1AA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00686" y="4094516"/>
            <a:ext cx="1551548" cy="677383"/>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World Wildlife Fund logo and symbol, meaning, history, PNG">
            <a:extLst>
              <a:ext uri="{FF2B5EF4-FFF2-40B4-BE49-F238E27FC236}">
                <a16:creationId xmlns:a16="http://schemas.microsoft.com/office/drawing/2014/main" id="{1D436F9B-97D7-4B2C-B389-181DB3C5D32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41479" y="2892587"/>
            <a:ext cx="950982" cy="951864"/>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descr="The World Bank Logo | evolution history and meaning, PNG">
            <a:extLst>
              <a:ext uri="{FF2B5EF4-FFF2-40B4-BE49-F238E27FC236}">
                <a16:creationId xmlns:a16="http://schemas.microsoft.com/office/drawing/2014/main" id="{F7781B5A-4B6C-498E-B7B4-99DD3E9AF01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438211" y="1949177"/>
            <a:ext cx="2287819" cy="1286898"/>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descr="About - EcoHealth Alliance">
            <a:extLst>
              <a:ext uri="{FF2B5EF4-FFF2-40B4-BE49-F238E27FC236}">
                <a16:creationId xmlns:a16="http://schemas.microsoft.com/office/drawing/2014/main" id="{9320F9A1-6AF4-45E8-A473-08038DC8BB3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876649" y="4119108"/>
            <a:ext cx="1979712" cy="699773"/>
          </a:xfrm>
          <a:prstGeom prst="rect">
            <a:avLst/>
          </a:prstGeom>
          <a:noFill/>
          <a:extLst>
            <a:ext uri="{909E8E84-426E-40DD-AFC4-6F175D3DCCD1}">
              <a14:hiddenFill xmlns:a14="http://schemas.microsoft.com/office/drawing/2010/main">
                <a:solidFill>
                  <a:srgbClr val="FFFFFF"/>
                </a:solidFill>
              </a14:hiddenFill>
            </a:ext>
          </a:extLst>
        </p:spPr>
      </p:pic>
      <p:pic>
        <p:nvPicPr>
          <p:cNvPr id="2076" name="Picture 28" descr="International Conservation Caucus Foundation - Wikipedia">
            <a:extLst>
              <a:ext uri="{FF2B5EF4-FFF2-40B4-BE49-F238E27FC236}">
                <a16:creationId xmlns:a16="http://schemas.microsoft.com/office/drawing/2014/main" id="{29A694D5-DE21-4929-9FCD-6685B8B344FD}"/>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833301" y="2827951"/>
            <a:ext cx="836998" cy="825585"/>
          </a:xfrm>
          <a:prstGeom prst="rect">
            <a:avLst/>
          </a:prstGeom>
          <a:noFill/>
          <a:extLst>
            <a:ext uri="{909E8E84-426E-40DD-AFC4-6F175D3DCCD1}">
              <a14:hiddenFill xmlns:a14="http://schemas.microsoft.com/office/drawing/2010/main">
                <a:solidFill>
                  <a:srgbClr val="FFFFFF"/>
                </a:solidFill>
              </a14:hiddenFill>
            </a:ext>
          </a:extLst>
        </p:spPr>
      </p:pic>
      <p:pic>
        <p:nvPicPr>
          <p:cNvPr id="2078" name="Picture 30">
            <a:extLst>
              <a:ext uri="{FF2B5EF4-FFF2-40B4-BE49-F238E27FC236}">
                <a16:creationId xmlns:a16="http://schemas.microsoft.com/office/drawing/2014/main" id="{75D8D963-A22D-4D25-9D8C-2F09D08425CE}"/>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142593" y="1196303"/>
            <a:ext cx="904897" cy="919369"/>
          </a:xfrm>
          <a:prstGeom prst="rect">
            <a:avLst/>
          </a:prstGeom>
          <a:noFill/>
          <a:extLst>
            <a:ext uri="{909E8E84-426E-40DD-AFC4-6F175D3DCCD1}">
              <a14:hiddenFill xmlns:a14="http://schemas.microsoft.com/office/drawing/2010/main">
                <a:solidFill>
                  <a:srgbClr val="FFFFFF"/>
                </a:solidFill>
              </a14:hiddenFill>
            </a:ext>
          </a:extLst>
        </p:spPr>
      </p:pic>
      <p:pic>
        <p:nvPicPr>
          <p:cNvPr id="2084" name="Picture 36" descr="United Nations Foundation | Brands of the World™ | Download vector logos  and logotypes">
            <a:extLst>
              <a:ext uri="{FF2B5EF4-FFF2-40B4-BE49-F238E27FC236}">
                <a16:creationId xmlns:a16="http://schemas.microsoft.com/office/drawing/2014/main" id="{F6955733-675D-4BE3-8612-B94137C850AC}"/>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790630" y="4097541"/>
            <a:ext cx="745761" cy="745761"/>
          </a:xfrm>
          <a:prstGeom prst="rect">
            <a:avLst/>
          </a:prstGeom>
          <a:noFill/>
          <a:extLst>
            <a:ext uri="{909E8E84-426E-40DD-AFC4-6F175D3DCCD1}">
              <a14:hiddenFill xmlns:a14="http://schemas.microsoft.com/office/drawing/2010/main">
                <a:solidFill>
                  <a:srgbClr val="FFFFFF"/>
                </a:solidFill>
              </a14:hiddenFill>
            </a:ext>
          </a:extLst>
        </p:spPr>
      </p:pic>
      <p:pic>
        <p:nvPicPr>
          <p:cNvPr id="2086" name="Picture 38" descr="GEF Logo | Global Environment Facility">
            <a:extLst>
              <a:ext uri="{FF2B5EF4-FFF2-40B4-BE49-F238E27FC236}">
                <a16:creationId xmlns:a16="http://schemas.microsoft.com/office/drawing/2014/main" id="{225ADA33-17CD-4961-A28D-8308D028C5F8}"/>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96139" y="1438111"/>
            <a:ext cx="899643" cy="1051531"/>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33">
            <a:extLst>
              <a:ext uri="{FF2B5EF4-FFF2-40B4-BE49-F238E27FC236}">
                <a16:creationId xmlns:a16="http://schemas.microsoft.com/office/drawing/2014/main" id="{3DBFECCD-4B21-4202-8D70-318C163FAC51}"/>
              </a:ext>
            </a:extLst>
          </p:cNvPr>
          <p:cNvSpPr/>
          <p:nvPr/>
        </p:nvSpPr>
        <p:spPr>
          <a:xfrm>
            <a:off x="98051" y="922974"/>
            <a:ext cx="1082135" cy="307777"/>
          </a:xfrm>
          <a:prstGeom prst="rect">
            <a:avLst/>
          </a:prstGeom>
        </p:spPr>
        <p:txBody>
          <a:bodyPr wrap="square">
            <a:spAutoFit/>
          </a:bodyPr>
          <a:lstStyle/>
          <a:p>
            <a:r>
              <a:rPr lang="en-US" sz="1400" dirty="0">
                <a:solidFill>
                  <a:srgbClr val="275E37"/>
                </a:solidFill>
                <a:latin typeface="Franklin Gothic Demi" panose="020B0703020102020204" pitchFamily="34" charset="0"/>
              </a:rPr>
              <a:t>GEF bodies</a:t>
            </a:r>
          </a:p>
        </p:txBody>
      </p:sp>
      <p:sp>
        <p:nvSpPr>
          <p:cNvPr id="35" name="Rectangle 34">
            <a:extLst>
              <a:ext uri="{FF2B5EF4-FFF2-40B4-BE49-F238E27FC236}">
                <a16:creationId xmlns:a16="http://schemas.microsoft.com/office/drawing/2014/main" id="{C93A1336-ED03-4A4D-8210-C88A335ACF14}"/>
              </a:ext>
            </a:extLst>
          </p:cNvPr>
          <p:cNvSpPr/>
          <p:nvPr/>
        </p:nvSpPr>
        <p:spPr>
          <a:xfrm>
            <a:off x="2385479" y="941438"/>
            <a:ext cx="1320548" cy="523220"/>
          </a:xfrm>
          <a:prstGeom prst="rect">
            <a:avLst/>
          </a:prstGeom>
        </p:spPr>
        <p:txBody>
          <a:bodyPr wrap="square">
            <a:spAutoFit/>
          </a:bodyPr>
          <a:lstStyle/>
          <a:p>
            <a:r>
              <a:rPr lang="en-US" sz="1400" dirty="0">
                <a:solidFill>
                  <a:srgbClr val="275E37"/>
                </a:solidFill>
                <a:latin typeface="Franklin Gothic Demi" panose="020B0703020102020204" pitchFamily="34" charset="0"/>
              </a:rPr>
              <a:t>GEF </a:t>
            </a:r>
          </a:p>
          <a:p>
            <a:r>
              <a:rPr lang="en-US" sz="1400" dirty="0">
                <a:solidFill>
                  <a:srgbClr val="275E37"/>
                </a:solidFill>
                <a:latin typeface="Franklin Gothic Demi" panose="020B0703020102020204" pitchFamily="34" charset="0"/>
              </a:rPr>
              <a:t>Agencies</a:t>
            </a:r>
          </a:p>
        </p:txBody>
      </p:sp>
      <p:sp>
        <p:nvSpPr>
          <p:cNvPr id="36" name="Rectangle 35">
            <a:extLst>
              <a:ext uri="{FF2B5EF4-FFF2-40B4-BE49-F238E27FC236}">
                <a16:creationId xmlns:a16="http://schemas.microsoft.com/office/drawing/2014/main" id="{8834ECC9-FE0D-4083-91D5-670526E78E8B}"/>
              </a:ext>
            </a:extLst>
          </p:cNvPr>
          <p:cNvSpPr/>
          <p:nvPr/>
        </p:nvSpPr>
        <p:spPr>
          <a:xfrm>
            <a:off x="6495986" y="937955"/>
            <a:ext cx="2334853" cy="307777"/>
          </a:xfrm>
          <a:prstGeom prst="rect">
            <a:avLst/>
          </a:prstGeom>
        </p:spPr>
        <p:txBody>
          <a:bodyPr wrap="square">
            <a:spAutoFit/>
          </a:bodyPr>
          <a:lstStyle/>
          <a:p>
            <a:r>
              <a:rPr lang="en-US" sz="1400" dirty="0">
                <a:solidFill>
                  <a:srgbClr val="275E37"/>
                </a:solidFill>
                <a:latin typeface="Franklin Gothic Demi" panose="020B0703020102020204" pitchFamily="34" charset="0"/>
              </a:rPr>
              <a:t>Conservation Organizations</a:t>
            </a:r>
          </a:p>
        </p:txBody>
      </p:sp>
      <p:sp>
        <p:nvSpPr>
          <p:cNvPr id="37" name="Rectangle 36">
            <a:extLst>
              <a:ext uri="{FF2B5EF4-FFF2-40B4-BE49-F238E27FC236}">
                <a16:creationId xmlns:a16="http://schemas.microsoft.com/office/drawing/2014/main" id="{96158E9D-B1E3-4E16-B845-570E23B37684}"/>
              </a:ext>
            </a:extLst>
          </p:cNvPr>
          <p:cNvSpPr/>
          <p:nvPr/>
        </p:nvSpPr>
        <p:spPr>
          <a:xfrm>
            <a:off x="293267" y="4115210"/>
            <a:ext cx="2657294" cy="738664"/>
          </a:xfrm>
          <a:prstGeom prst="rect">
            <a:avLst/>
          </a:prstGeom>
        </p:spPr>
        <p:txBody>
          <a:bodyPr wrap="square">
            <a:spAutoFit/>
          </a:bodyPr>
          <a:lstStyle/>
          <a:p>
            <a:r>
              <a:rPr lang="en-US" sz="1400" dirty="0">
                <a:solidFill>
                  <a:srgbClr val="275E37"/>
                </a:solidFill>
                <a:latin typeface="Franklin Gothic Demi" panose="020B0703020102020204" pitchFamily="34" charset="0"/>
              </a:rPr>
              <a:t>Health and </a:t>
            </a:r>
          </a:p>
          <a:p>
            <a:r>
              <a:rPr lang="en-US" sz="1400" dirty="0">
                <a:solidFill>
                  <a:srgbClr val="275E37"/>
                </a:solidFill>
                <a:latin typeface="Franklin Gothic Demi" panose="020B0703020102020204" pitchFamily="34" charset="0"/>
              </a:rPr>
              <a:t>Philanthropic</a:t>
            </a:r>
          </a:p>
          <a:p>
            <a:r>
              <a:rPr lang="en-US" sz="1400" dirty="0">
                <a:solidFill>
                  <a:srgbClr val="275E37"/>
                </a:solidFill>
                <a:latin typeface="Franklin Gothic Demi" panose="020B0703020102020204" pitchFamily="34" charset="0"/>
              </a:rPr>
              <a:t>Organizations</a:t>
            </a:r>
          </a:p>
        </p:txBody>
      </p:sp>
      <p:sp>
        <p:nvSpPr>
          <p:cNvPr id="55" name="직사각형 3">
            <a:extLst>
              <a:ext uri="{FF2B5EF4-FFF2-40B4-BE49-F238E27FC236}">
                <a16:creationId xmlns:a16="http://schemas.microsoft.com/office/drawing/2014/main" id="{E702AED8-1389-4BC1-9E97-49C8CA2F8FEF}"/>
              </a:ext>
            </a:extLst>
          </p:cNvPr>
          <p:cNvSpPr/>
          <p:nvPr/>
        </p:nvSpPr>
        <p:spPr>
          <a:xfrm>
            <a:off x="0" y="-463"/>
            <a:ext cx="9144000" cy="214434"/>
          </a:xfrm>
          <a:prstGeom prst="rect">
            <a:avLst/>
          </a:prstGeom>
          <a:solidFill>
            <a:srgbClr val="275E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2476602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64BC0-8A1B-41AC-A33F-BB81CDC44554}"/>
              </a:ext>
            </a:extLst>
          </p:cNvPr>
          <p:cNvSpPr>
            <a:spLocks noGrp="1"/>
          </p:cNvSpPr>
          <p:nvPr>
            <p:ph type="title"/>
          </p:nvPr>
        </p:nvSpPr>
        <p:spPr/>
        <p:txBody>
          <a:bodyPr>
            <a:noAutofit/>
          </a:bodyPr>
          <a:lstStyle/>
          <a:p>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Key Topics Covered </a:t>
            </a:r>
            <a:br>
              <a:rPr lang="en-US" dirty="0">
                <a:latin typeface="Franklin Gothic Demi" panose="020B0703020102020204" pitchFamily="34" charset="0"/>
              </a:rPr>
            </a:br>
            <a:endParaRPr lang="en-US" dirty="0"/>
          </a:p>
        </p:txBody>
      </p:sp>
      <p:sp>
        <p:nvSpPr>
          <p:cNvPr id="3" name="Content Placeholder 2">
            <a:extLst>
              <a:ext uri="{FF2B5EF4-FFF2-40B4-BE49-F238E27FC236}">
                <a16:creationId xmlns:a16="http://schemas.microsoft.com/office/drawing/2014/main" id="{81D2E86B-63EC-40D5-8DBD-6660D9AD4193}"/>
              </a:ext>
            </a:extLst>
          </p:cNvPr>
          <p:cNvSpPr>
            <a:spLocks noGrp="1"/>
          </p:cNvSpPr>
          <p:nvPr>
            <p:ph idx="1"/>
          </p:nvPr>
        </p:nvSpPr>
        <p:spPr>
          <a:xfrm>
            <a:off x="179512" y="1203597"/>
            <a:ext cx="8830816" cy="3733923"/>
          </a:xfrm>
        </p:spPr>
        <p:txBody>
          <a:bodyPr>
            <a:normAutofit/>
          </a:bodyPr>
          <a:lstStyle/>
          <a:p>
            <a:r>
              <a:rPr lang="en-US" sz="3000" dirty="0">
                <a:latin typeface="Calibri" panose="020F0502020204030204" pitchFamily="34" charset="0"/>
                <a:cs typeface="Calibri" panose="020F0502020204030204" pitchFamily="34" charset="0"/>
              </a:rPr>
              <a:t>Wildlife trade and consumption (link to GEF GWP)</a:t>
            </a:r>
          </a:p>
          <a:p>
            <a:r>
              <a:rPr lang="en-US" sz="3000" dirty="0">
                <a:latin typeface="Calibri" panose="020F0502020204030204" pitchFamily="34" charset="0"/>
                <a:cs typeface="Calibri" panose="020F0502020204030204" pitchFamily="34" charset="0"/>
              </a:rPr>
              <a:t>SFM in the Amazon (link to GEF ASL Program) </a:t>
            </a:r>
          </a:p>
          <a:p>
            <a:r>
              <a:rPr lang="en-US" sz="3000" dirty="0">
                <a:latin typeface="Calibri" panose="020F0502020204030204" pitchFamily="34" charset="0"/>
                <a:cs typeface="Calibri" panose="020F0502020204030204" pitchFamily="34" charset="0"/>
              </a:rPr>
              <a:t>Food systems &amp; land use (link to GEF FOLUR Program)</a:t>
            </a:r>
          </a:p>
          <a:p>
            <a:r>
              <a:rPr lang="en-US" sz="3000" dirty="0">
                <a:latin typeface="Calibri" panose="020F0502020204030204" pitchFamily="34" charset="0"/>
                <a:cs typeface="Calibri" panose="020F0502020204030204" pitchFamily="34" charset="0"/>
              </a:rPr>
              <a:t>Nature-based Tourism</a:t>
            </a:r>
          </a:p>
          <a:p>
            <a:r>
              <a:rPr lang="en-US" sz="3000" dirty="0">
                <a:latin typeface="Calibri" panose="020F0502020204030204" pitchFamily="34" charset="0"/>
                <a:cs typeface="Calibri" panose="020F0502020204030204" pitchFamily="34" charset="0"/>
              </a:rPr>
              <a:t>Indigenous peoples</a:t>
            </a:r>
          </a:p>
          <a:p>
            <a:r>
              <a:rPr lang="en-US" sz="3000" dirty="0">
                <a:latin typeface="Calibri" panose="020F0502020204030204" pitchFamily="34" charset="0"/>
                <a:cs typeface="Calibri" panose="020F0502020204030204" pitchFamily="34" charset="0"/>
              </a:rPr>
              <a:t>Behavior change and systems change</a:t>
            </a:r>
          </a:p>
          <a:p>
            <a:endParaRPr lang="en-US" dirty="0"/>
          </a:p>
        </p:txBody>
      </p:sp>
    </p:spTree>
    <p:extLst>
      <p:ext uri="{BB962C8B-B14F-4D97-AF65-F5344CB8AC3E}">
        <p14:creationId xmlns:p14="http://schemas.microsoft.com/office/powerpoint/2010/main" val="2285846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51520" y="416645"/>
            <a:ext cx="4896544" cy="523220"/>
          </a:xfrm>
          <a:prstGeom prst="rect">
            <a:avLst/>
          </a:prstGeom>
          <a:noFill/>
        </p:spPr>
        <p:txBody>
          <a:bodyPr wrap="square" rtlCol="0">
            <a:spAutoFit/>
          </a:bodyPr>
          <a:lstStyle/>
          <a:p>
            <a:r>
              <a:rPr lang="en-US" altLang="ko-KR" sz="2800" dirty="0">
                <a:latin typeface="Franklin Gothic Demi" panose="020B0703020102020204" pitchFamily="34" charset="0"/>
              </a:rPr>
              <a:t>Outline</a:t>
            </a:r>
            <a:endParaRPr lang="ko-KR" altLang="en-US" sz="2800" dirty="0">
              <a:latin typeface="Franklin Gothic Demi" panose="020B0703020102020204" pitchFamily="34" charset="0"/>
            </a:endParaRPr>
          </a:p>
        </p:txBody>
      </p:sp>
      <p:cxnSp>
        <p:nvCxnSpPr>
          <p:cNvPr id="9" name="직선 연결선 8"/>
          <p:cNvCxnSpPr>
            <a:cxnSpLocks/>
          </p:cNvCxnSpPr>
          <p:nvPr/>
        </p:nvCxnSpPr>
        <p:spPr>
          <a:xfrm>
            <a:off x="251520" y="987574"/>
            <a:ext cx="1368152"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51520" y="1150495"/>
            <a:ext cx="8568952" cy="4632037"/>
          </a:xfrm>
          <a:prstGeom prst="rect">
            <a:avLst/>
          </a:prstGeom>
          <a:noFill/>
        </p:spPr>
        <p:txBody>
          <a:bodyPr wrap="square" rtlCol="0">
            <a:spAutoFit/>
          </a:bodyPr>
          <a:lstStyle/>
          <a:p>
            <a:pPr marL="342900" indent="-342900">
              <a:buFont typeface="+mj-lt"/>
              <a:buAutoNum type="arabicPeriod"/>
            </a:pPr>
            <a:r>
              <a:rPr lang="en-US" altLang="ko-KR" b="1" dirty="0">
                <a:solidFill>
                  <a:srgbClr val="275E37"/>
                </a:solidFill>
                <a:latin typeface="Quattrocento" panose="02000502030000000004" pitchFamily="2" charset="0"/>
              </a:rPr>
              <a:t>GEF and a COVID-19 Response Strategy</a:t>
            </a:r>
          </a:p>
          <a:p>
            <a:pPr marL="342900" indent="-342900">
              <a:spcBef>
                <a:spcPts val="600"/>
              </a:spcBef>
              <a:buFont typeface="+mj-lt"/>
              <a:buAutoNum type="arabicPeriod"/>
            </a:pPr>
            <a:r>
              <a:rPr lang="en-US" altLang="ko-KR" b="1" dirty="0">
                <a:solidFill>
                  <a:srgbClr val="275E37"/>
                </a:solidFill>
                <a:latin typeface="Quattrocento" panose="02000502030000000004" pitchFamily="2" charset="0"/>
              </a:rPr>
              <a:t>Background on the Science of SARS-CoV-2 and other Zoonotic Diseases </a:t>
            </a:r>
          </a:p>
          <a:p>
            <a:pPr marL="342900" indent="-342900">
              <a:spcBef>
                <a:spcPts val="600"/>
              </a:spcBef>
              <a:buFont typeface="+mj-lt"/>
              <a:buAutoNum type="arabicPeriod"/>
            </a:pPr>
            <a:r>
              <a:rPr lang="en-US" altLang="ko-KR" b="1" dirty="0">
                <a:solidFill>
                  <a:srgbClr val="275E37"/>
                </a:solidFill>
                <a:latin typeface="Quattrocento" panose="02000502030000000004" pitchFamily="2" charset="0"/>
              </a:rPr>
              <a:t>Opportunities for GEF Investment at a Project/Program Scale</a:t>
            </a:r>
          </a:p>
          <a:p>
            <a:pPr marL="628650" lvl="1" indent="-171450">
              <a:buFont typeface="Arial" panose="020B0604020202020204" pitchFamily="34" charset="0"/>
              <a:buChar char="•"/>
            </a:pPr>
            <a:r>
              <a:rPr lang="en-US" altLang="ko-KR" dirty="0">
                <a:latin typeface="Quattrocento" panose="02000502030000000004" pitchFamily="2" charset="0"/>
              </a:rPr>
              <a:t>Biodiversity, Land Use Change/Land Degradation, Infrastructure, Human Health connections, Wildlife Trade, Domestic Animals and Agriculture, Climate Change, Disease management, Chemicals and Waste</a:t>
            </a:r>
          </a:p>
          <a:p>
            <a:pPr marL="342900" indent="-342900">
              <a:spcBef>
                <a:spcPts val="600"/>
              </a:spcBef>
              <a:buFont typeface="+mj-lt"/>
              <a:buAutoNum type="arabicPeriod"/>
            </a:pPr>
            <a:r>
              <a:rPr lang="en-US" altLang="ko-KR" b="1" dirty="0">
                <a:solidFill>
                  <a:srgbClr val="275E37"/>
                </a:solidFill>
                <a:latin typeface="Quattrocento" panose="02000502030000000004" pitchFamily="2" charset="0"/>
              </a:rPr>
              <a:t>Opportunities for GEF Investment and Partnership at a Global scale</a:t>
            </a:r>
          </a:p>
          <a:p>
            <a:pPr marL="628650" lvl="1" indent="-171450">
              <a:buFont typeface="Arial" panose="020B0604020202020204" pitchFamily="34" charset="0"/>
              <a:buChar char="•"/>
            </a:pPr>
            <a:r>
              <a:rPr lang="en-US" altLang="ko-KR" dirty="0">
                <a:latin typeface="Quattrocento" panose="02000502030000000004" pitchFamily="2" charset="0"/>
              </a:rPr>
              <a:t>Behavior Change, One Health approaches, Resilience, Innovative Finance and Private Sector Engagement</a:t>
            </a:r>
          </a:p>
          <a:p>
            <a:pPr marL="342900" lvl="0" indent="-342900">
              <a:spcBef>
                <a:spcPts val="600"/>
              </a:spcBef>
              <a:buFont typeface="+mj-lt"/>
              <a:buAutoNum type="arabicPeriod"/>
            </a:pPr>
            <a:r>
              <a:rPr lang="en-US" altLang="ko-KR" b="1" dirty="0">
                <a:solidFill>
                  <a:srgbClr val="275E37"/>
                </a:solidFill>
                <a:latin typeface="Quattrocento" panose="02000502030000000004" pitchFamily="2" charset="0"/>
              </a:rPr>
              <a:t>Green Recovery:  </a:t>
            </a:r>
            <a:r>
              <a:rPr lang="en-US" altLang="ko-KR" dirty="0">
                <a:latin typeface="Quattrocento" panose="02000502030000000004" pitchFamily="2" charset="0"/>
              </a:rPr>
              <a:t>Green and blue infrastructure and modernizing global environmental governance; promote greening stimulus packages that include green building renovation, clean public transport, decentralized energy systems and promotion of local food supply chain and urban farming.</a:t>
            </a:r>
          </a:p>
          <a:p>
            <a:pPr marL="342900" lvl="0" indent="-342900">
              <a:spcBef>
                <a:spcPts val="600"/>
              </a:spcBef>
              <a:buFont typeface="+mj-lt"/>
              <a:buAutoNum type="arabicPeriod"/>
            </a:pPr>
            <a:endParaRPr lang="en-US" altLang="ko-KR" b="1" dirty="0">
              <a:solidFill>
                <a:srgbClr val="275E37"/>
              </a:solidFill>
              <a:latin typeface="Quattrocento" panose="02000502030000000004" pitchFamily="2" charset="0"/>
            </a:endParaRPr>
          </a:p>
          <a:p>
            <a:pPr marL="628650" lvl="1" indent="-171450">
              <a:buFont typeface="Arial" panose="020B0604020202020204" pitchFamily="34" charset="0"/>
              <a:buChar char="•"/>
            </a:pPr>
            <a:endParaRPr lang="en-US" altLang="ko-KR" dirty="0">
              <a:latin typeface="Quattrocento" panose="02000502030000000004" pitchFamily="2" charset="0"/>
            </a:endParaRPr>
          </a:p>
        </p:txBody>
      </p:sp>
      <p:sp>
        <p:nvSpPr>
          <p:cNvPr id="7" name="TextBox 6">
            <a:extLst>
              <a:ext uri="{FF2B5EF4-FFF2-40B4-BE49-F238E27FC236}">
                <a16:creationId xmlns:a16="http://schemas.microsoft.com/office/drawing/2014/main" id="{4E83B87F-8094-4B51-9DD8-FEA770D45570}"/>
              </a:ext>
            </a:extLst>
          </p:cNvPr>
          <p:cNvSpPr txBox="1"/>
          <p:nvPr/>
        </p:nvSpPr>
        <p:spPr>
          <a:xfrm>
            <a:off x="143508" y="173823"/>
            <a:ext cx="4896544" cy="338554"/>
          </a:xfrm>
          <a:prstGeom prst="rect">
            <a:avLst/>
          </a:prstGeom>
          <a:noFill/>
        </p:spPr>
        <p:txBody>
          <a:bodyPr wrap="square" rtlCol="0">
            <a:spAutoFit/>
          </a:bodyPr>
          <a:lstStyle/>
          <a:p>
            <a:r>
              <a:rPr lang="en-US" altLang="ko-KR" sz="1600" dirty="0">
                <a:latin typeface="Franklin Gothic Demi" panose="020B0703020102020204" pitchFamily="34" charset="0"/>
              </a:rPr>
              <a:t>White Paper</a:t>
            </a:r>
            <a:endParaRPr lang="ko-KR" altLang="en-US" sz="1600" dirty="0">
              <a:latin typeface="Franklin Gothic Demi" panose="020B0703020102020204" pitchFamily="34" charset="0"/>
            </a:endParaRPr>
          </a:p>
        </p:txBody>
      </p:sp>
      <p:pic>
        <p:nvPicPr>
          <p:cNvPr id="8" name="Picture 7">
            <a:extLst>
              <a:ext uri="{FF2B5EF4-FFF2-40B4-BE49-F238E27FC236}">
                <a16:creationId xmlns:a16="http://schemas.microsoft.com/office/drawing/2014/main" id="{0DA88744-5606-40D0-96F2-72308E614018}"/>
              </a:ext>
            </a:extLst>
          </p:cNvPr>
          <p:cNvPicPr>
            <a:picLocks noChangeAspect="1"/>
          </p:cNvPicPr>
          <p:nvPr/>
        </p:nvPicPr>
        <p:blipFill>
          <a:blip r:embed="rId3"/>
          <a:stretch>
            <a:fillRect/>
          </a:stretch>
        </p:blipFill>
        <p:spPr>
          <a:xfrm>
            <a:off x="6992725" y="123478"/>
            <a:ext cx="1971763" cy="1314508"/>
          </a:xfrm>
          <a:prstGeom prst="rect">
            <a:avLst/>
          </a:prstGeom>
        </p:spPr>
      </p:pic>
    </p:spTree>
    <p:extLst>
      <p:ext uri="{BB962C8B-B14F-4D97-AF65-F5344CB8AC3E}">
        <p14:creationId xmlns:p14="http://schemas.microsoft.com/office/powerpoint/2010/main" val="2583579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그림 9"/>
          <p:cNvPicPr>
            <a:picLocks noChangeAspect="1"/>
          </p:cNvPicPr>
          <p:nvPr/>
        </p:nvPicPr>
        <p:blipFill rotWithShape="1">
          <a:blip r:embed="rId3">
            <a:extLst>
              <a:ext uri="{28A0092B-C50C-407E-A947-70E740481C1C}">
                <a14:useLocalDpi xmlns:a14="http://schemas.microsoft.com/office/drawing/2010/main" val="0"/>
              </a:ext>
            </a:extLst>
          </a:blip>
          <a:srcRect t="50000"/>
          <a:stretch/>
        </p:blipFill>
        <p:spPr>
          <a:xfrm>
            <a:off x="2232388" y="0"/>
            <a:ext cx="2589540" cy="1294770"/>
          </a:xfrm>
          <a:prstGeom prst="rect">
            <a:avLst/>
          </a:prstGeom>
          <a:solidFill>
            <a:schemeClr val="bg1"/>
          </a:solidFill>
        </p:spPr>
      </p:pic>
      <p:sp>
        <p:nvSpPr>
          <p:cNvPr id="4" name="직사각형 3"/>
          <p:cNvSpPr/>
          <p:nvPr/>
        </p:nvSpPr>
        <p:spPr>
          <a:xfrm>
            <a:off x="395536" y="339502"/>
            <a:ext cx="2952328" cy="446449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직사각형 4"/>
          <p:cNvSpPr/>
          <p:nvPr/>
        </p:nvSpPr>
        <p:spPr>
          <a:xfrm>
            <a:off x="0" y="2787774"/>
            <a:ext cx="5433946" cy="1440160"/>
          </a:xfrm>
          <a:prstGeom prst="rect">
            <a:avLst/>
          </a:prstGeom>
          <a:solidFill>
            <a:srgbClr val="275E3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4400" i="1" dirty="0">
                <a:latin typeface="Quentin" panose="02000506000000020002" pitchFamily="2" charset="0"/>
              </a:rPr>
              <a:t>Thank you</a:t>
            </a:r>
            <a:endParaRPr lang="ko-KR" altLang="en-US" sz="4400" i="1" dirty="0">
              <a:latin typeface="Quentin" panose="02000506000000020002" pitchFamily="2" charset="0"/>
            </a:endParaRPr>
          </a:p>
        </p:txBody>
      </p:sp>
      <p:pic>
        <p:nvPicPr>
          <p:cNvPr id="9" name="Picture 38" descr="GEF Logo | Global Environment Facility">
            <a:extLst>
              <a:ext uri="{FF2B5EF4-FFF2-40B4-BE49-F238E27FC236}">
                <a16:creationId xmlns:a16="http://schemas.microsoft.com/office/drawing/2014/main" id="{4524F9A2-E444-4933-8D4B-6CF07BCFECD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3261" y="1057720"/>
            <a:ext cx="1368152" cy="159913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CA5ED0E0-D6C7-4244-BEA5-4ACFA89A03A9}"/>
              </a:ext>
            </a:extLst>
          </p:cNvPr>
          <p:cNvSpPr/>
          <p:nvPr/>
        </p:nvSpPr>
        <p:spPr>
          <a:xfrm>
            <a:off x="3365714" y="1425685"/>
            <a:ext cx="5382750" cy="584775"/>
          </a:xfrm>
          <a:prstGeom prst="rect">
            <a:avLst/>
          </a:prstGeom>
        </p:spPr>
        <p:txBody>
          <a:bodyPr wrap="square">
            <a:spAutoFit/>
          </a:bodyPr>
          <a:lstStyle/>
          <a:p>
            <a:r>
              <a:rPr lang="en-US" sz="1600" b="1" dirty="0"/>
              <a:t>https://www.thegef.org/council-meeting-documents/white-paper-gef-covid-19-response-strategy</a:t>
            </a:r>
          </a:p>
        </p:txBody>
      </p:sp>
    </p:spTree>
    <p:extLst>
      <p:ext uri="{BB962C8B-B14F-4D97-AF65-F5344CB8AC3E}">
        <p14:creationId xmlns:p14="http://schemas.microsoft.com/office/powerpoint/2010/main" val="3211629763"/>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9BFACF6D92CD24AA50050CE23F68F74" ma:contentTypeVersion="12" ma:contentTypeDescription="Create a new document." ma:contentTypeScope="" ma:versionID="b2940eda6149edcb6b242f529514f291">
  <xsd:schema xmlns:xsd="http://www.w3.org/2001/XMLSchema" xmlns:xs="http://www.w3.org/2001/XMLSchema" xmlns:p="http://schemas.microsoft.com/office/2006/metadata/properties" xmlns:ns2="358298e0-1b7e-4ebe-8695-94439b74f0d1" xmlns:ns3="13ad741f-c0db-4e29-b5a6-03b4a1bc18ba" targetNamespace="http://schemas.microsoft.com/office/2006/metadata/properties" ma:root="true" ma:fieldsID="22b615662ec7a5f2ba2633737ce3087f" ns2:_="" ns3:_="">
    <xsd:import namespace="358298e0-1b7e-4ebe-8695-94439b74f0d1"/>
    <xsd:import namespace="13ad741f-c0db-4e29-b5a6-03b4a1bc18b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8298e0-1b7e-4ebe-8695-94439b74f0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ad741f-c0db-4e29-b5a6-03b4a1bc18b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2A95EFB-FDE2-4689-BFB4-B3CC9FA1E0A0}">
  <ds:schemaRefs>
    <ds:schemaRef ds:uri="http://schemas.openxmlformats.org/package/2006/metadata/core-properties"/>
    <ds:schemaRef ds:uri="http://purl.org/dc/dcmitype/"/>
    <ds:schemaRef ds:uri="http://purl.org/dc/terms/"/>
    <ds:schemaRef ds:uri="http://purl.org/dc/elements/1.1/"/>
    <ds:schemaRef ds:uri="http://schemas.microsoft.com/office/2006/metadata/properties"/>
    <ds:schemaRef ds:uri="http://schemas.microsoft.com/office/infopath/2007/PartnerControls"/>
    <ds:schemaRef ds:uri="http://schemas.microsoft.com/office/2006/documentManagement/types"/>
    <ds:schemaRef ds:uri="fb6f0dd5-0349-47c8-82f6-4423e71a7ac1"/>
    <ds:schemaRef ds:uri="ac8e30ca-65e9-4041-b86a-4d1b6d416c33"/>
    <ds:schemaRef ds:uri="http://www.w3.org/XML/1998/namespace"/>
  </ds:schemaRefs>
</ds:datastoreItem>
</file>

<file path=customXml/itemProps2.xml><?xml version="1.0" encoding="utf-8"?>
<ds:datastoreItem xmlns:ds="http://schemas.openxmlformats.org/officeDocument/2006/customXml" ds:itemID="{4ABE8FE0-8C6C-4FC2-B1DD-5B1C84594C98}">
  <ds:schemaRefs>
    <ds:schemaRef ds:uri="http://schemas.microsoft.com/sharepoint/v3/contenttype/forms"/>
  </ds:schemaRefs>
</ds:datastoreItem>
</file>

<file path=customXml/itemProps3.xml><?xml version="1.0" encoding="utf-8"?>
<ds:datastoreItem xmlns:ds="http://schemas.openxmlformats.org/officeDocument/2006/customXml" ds:itemID="{2DB4D365-CEB6-4FFB-8E92-500F30158462}"/>
</file>

<file path=docProps/app.xml><?xml version="1.0" encoding="utf-8"?>
<Properties xmlns="http://schemas.openxmlformats.org/officeDocument/2006/extended-properties" xmlns:vt="http://schemas.openxmlformats.org/officeDocument/2006/docPropsVTypes">
  <TotalTime>9919</TotalTime>
  <Words>1060</Words>
  <Application>Microsoft Office PowerPoint</Application>
  <PresentationFormat>On-screen Show (16:9)</PresentationFormat>
  <Paragraphs>64</Paragraphs>
  <Slides>7</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맑은 고딕</vt:lpstr>
      <vt:lpstr>Andes</vt:lpstr>
      <vt:lpstr>Arial</vt:lpstr>
      <vt:lpstr>Calibri</vt:lpstr>
      <vt:lpstr>Franklin Gothic Demi</vt:lpstr>
      <vt:lpstr>Quattrocento</vt:lpstr>
      <vt:lpstr>Quentin</vt:lpstr>
      <vt:lpstr>Selima</vt:lpstr>
      <vt:lpstr>Office 테마</vt:lpstr>
      <vt:lpstr>PowerPoint Presentation</vt:lpstr>
      <vt:lpstr>PowerPoint Presentation</vt:lpstr>
      <vt:lpstr>PowerPoint Presentation</vt:lpstr>
      <vt:lpstr>PowerPoint Presentation</vt:lpstr>
      <vt:lpstr> Key Topics Covered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조은희</dc:creator>
  <cp:lastModifiedBy>Mark Thomas Zimsky</cp:lastModifiedBy>
  <cp:revision>18</cp:revision>
  <dcterms:created xsi:type="dcterms:W3CDTF">2018-05-08T17:57:43Z</dcterms:created>
  <dcterms:modified xsi:type="dcterms:W3CDTF">2020-12-13T23:31:00Z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0x01010069BFACF6D92CD24AA50050CE23F68F74</vt:lpwstr>
  </property>
</Properties>
</file>