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14:paraId="07F6750D" w14:textId="77777777" w:rsidTr="009C2DE6">
        <w:trPr>
          <w:trHeight w:val="851"/>
        </w:trPr>
        <w:tc>
          <w:tcPr>
            <w:tcW w:w="976" w:type="dxa"/>
            <w:tcBorders>
              <w:bottom w:val="single" w:sz="12" w:space="0" w:color="auto"/>
            </w:tcBorders>
          </w:tcPr>
          <w:p w14:paraId="1DEFF495" w14:textId="77777777" w:rsidR="00C9161D" w:rsidRPr="00321985" w:rsidRDefault="00C9161D" w:rsidP="00321985">
            <w:r>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321985" w:rsidRDefault="00AA6F92" w:rsidP="00321985">
            <w:r w:rsidRPr="00FB5618">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C9161D" w:rsidRDefault="00C9161D" w:rsidP="00C9161D">
            <w:pPr>
              <w:jc w:val="right"/>
              <w:rPr>
                <w:rFonts w:ascii="Arial" w:hAnsi="Arial" w:cs="Arial"/>
                <w:b/>
                <w:sz w:val="32"/>
                <w:szCs w:val="32"/>
              </w:rPr>
            </w:pPr>
            <w:r w:rsidRPr="00C9161D">
              <w:rPr>
                <w:rFonts w:ascii="Arial" w:hAnsi="Arial" w:cs="Arial"/>
                <w:b/>
                <w:sz w:val="32"/>
                <w:szCs w:val="32"/>
              </w:rPr>
              <w:t>CBD</w:t>
            </w:r>
          </w:p>
        </w:tc>
      </w:tr>
      <w:tr w:rsidR="00C9161D"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Default="00C9161D" w:rsidP="00C9161D">
            <w:r>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C9161D" w:rsidRDefault="00C9161D" w:rsidP="00176CEE">
            <w:pPr>
              <w:ind w:left="1215"/>
              <w:rPr>
                <w:szCs w:val="22"/>
              </w:rPr>
            </w:pPr>
            <w:r w:rsidRPr="00C9161D">
              <w:rPr>
                <w:szCs w:val="22"/>
              </w:rPr>
              <w:t>Distr.</w:t>
            </w:r>
          </w:p>
          <w:p w14:paraId="0C21C438" w14:textId="3BA3F041" w:rsidR="00C9161D" w:rsidRPr="00C9161D" w:rsidRDefault="00B26ACD" w:rsidP="00176CEE">
            <w:pPr>
              <w:ind w:left="1215"/>
              <w:rPr>
                <w:szCs w:val="22"/>
              </w:rPr>
            </w:pPr>
            <w:r>
              <w:rPr>
                <w:caps/>
                <w:szCs w:val="22"/>
              </w:rPr>
              <w:t>LIMITED</w:t>
            </w:r>
          </w:p>
          <w:p w14:paraId="06715052" w14:textId="77777777" w:rsidR="00C9161D" w:rsidRPr="00C9161D" w:rsidRDefault="00C9161D" w:rsidP="00176CEE">
            <w:pPr>
              <w:ind w:left="1215"/>
              <w:rPr>
                <w:szCs w:val="22"/>
              </w:rPr>
            </w:pPr>
          </w:p>
          <w:p w14:paraId="44230134" w14:textId="69B68307" w:rsidR="00C9161D" w:rsidRPr="00C9161D" w:rsidRDefault="00D34719" w:rsidP="00176CEE">
            <w:pPr>
              <w:ind w:left="1215"/>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30169D">
                  <w:rPr>
                    <w:lang w:val="en-US"/>
                  </w:rPr>
                  <w:t>CBD/</w:t>
                </w:r>
                <w:r w:rsidR="00937130">
                  <w:rPr>
                    <w:lang w:val="en-US"/>
                  </w:rPr>
                  <w:t>C</w:t>
                </w:r>
                <w:r w:rsidR="005E0ED3">
                  <w:rPr>
                    <w:lang w:val="en-US"/>
                  </w:rPr>
                  <w:t>P/MOP/10</w:t>
                </w:r>
                <w:r w:rsidR="00937130">
                  <w:rPr>
                    <w:lang w:val="en-US"/>
                  </w:rPr>
                  <w:t>/</w:t>
                </w:r>
                <w:r w:rsidR="00B26ACD">
                  <w:rPr>
                    <w:lang w:val="en-US"/>
                  </w:rPr>
                  <w:t>L.</w:t>
                </w:r>
                <w:r w:rsidR="00FB5618">
                  <w:rPr>
                    <w:lang w:val="en-US"/>
                  </w:rPr>
                  <w:t>5</w:t>
                </w:r>
              </w:sdtContent>
            </w:sdt>
          </w:p>
          <w:p w14:paraId="0DF1F033" w14:textId="01E13F15" w:rsidR="00C9161D" w:rsidRPr="00C9161D" w:rsidRDefault="002D7597" w:rsidP="00176CEE">
            <w:pPr>
              <w:ind w:left="1215"/>
              <w:rPr>
                <w:szCs w:val="22"/>
              </w:rPr>
            </w:pPr>
            <w:r>
              <w:rPr>
                <w:szCs w:val="22"/>
                <w:lang w:val="en-US"/>
              </w:rPr>
              <w:t>9 December</w:t>
            </w:r>
            <w:r w:rsidR="00F6586C">
              <w:rPr>
                <w:szCs w:val="22"/>
                <w:lang w:val="en-US"/>
              </w:rPr>
              <w:t xml:space="preserve"> 20</w:t>
            </w:r>
            <w:r w:rsidR="00FC25F8">
              <w:rPr>
                <w:szCs w:val="22"/>
                <w:lang w:val="en-US"/>
              </w:rPr>
              <w:t>2</w:t>
            </w:r>
            <w:r w:rsidR="00B26ACD">
              <w:rPr>
                <w:szCs w:val="22"/>
                <w:lang w:val="en-US"/>
              </w:rPr>
              <w:t>2</w:t>
            </w:r>
          </w:p>
          <w:p w14:paraId="159892DF" w14:textId="77777777" w:rsidR="00C9161D" w:rsidRPr="00C9161D" w:rsidRDefault="00C9161D" w:rsidP="00176CEE">
            <w:pPr>
              <w:ind w:left="1215"/>
              <w:rPr>
                <w:szCs w:val="22"/>
              </w:rPr>
            </w:pPr>
          </w:p>
          <w:p w14:paraId="19472D49" w14:textId="77777777" w:rsidR="00C9161D" w:rsidRPr="00C9161D" w:rsidRDefault="006B2290" w:rsidP="00176CEE">
            <w:pPr>
              <w:ind w:left="1215"/>
              <w:rPr>
                <w:szCs w:val="22"/>
              </w:rPr>
            </w:pPr>
            <w:r>
              <w:rPr>
                <w:szCs w:val="22"/>
              </w:rPr>
              <w:t xml:space="preserve">ORIGINAL: </w:t>
            </w:r>
            <w:r w:rsidR="00C9161D" w:rsidRPr="00C9161D">
              <w:rPr>
                <w:szCs w:val="22"/>
              </w:rPr>
              <w:t>ENGLISH</w:t>
            </w:r>
          </w:p>
          <w:p w14:paraId="5AA10CCE" w14:textId="77777777" w:rsidR="00C9161D" w:rsidRDefault="00C9161D"/>
        </w:tc>
      </w:tr>
    </w:tbl>
    <w:p w14:paraId="1BF4A9A2" w14:textId="51CFE6F1" w:rsidR="003B7BB2" w:rsidRPr="00910961" w:rsidRDefault="003B7BB2" w:rsidP="003B7BB2">
      <w:pPr>
        <w:pStyle w:val="Cornernotation"/>
        <w:kinsoku w:val="0"/>
        <w:overflowPunct w:val="0"/>
        <w:autoSpaceDE w:val="0"/>
        <w:autoSpaceDN w:val="0"/>
        <w:spacing w:before="60"/>
        <w:ind w:left="227" w:right="4302" w:hanging="227"/>
        <w:rPr>
          <w:snapToGrid w:val="0"/>
          <w:kern w:val="22"/>
        </w:rPr>
      </w:pPr>
      <w:r w:rsidRPr="00910961">
        <w:rPr>
          <w:snapToGrid w:val="0"/>
          <w:kern w:val="22"/>
        </w:rPr>
        <w:t xml:space="preserve">CONFERENCE OF THE PARTIES TO THE CONVENTION ON BIOLOGICAL DIVERSITY </w:t>
      </w:r>
      <w:r w:rsidR="005E0ED3">
        <w:rPr>
          <w:snapToGrid w:val="0"/>
          <w:kern w:val="22"/>
        </w:rPr>
        <w:t>SERVING AS THE MEETING OF THE PARTIES TO THE CARTAGENA PROTOCOL ON BIOSAFETY</w:t>
      </w:r>
    </w:p>
    <w:p w14:paraId="141C6194" w14:textId="15DB9022" w:rsidR="003B7BB2" w:rsidRPr="00910961" w:rsidRDefault="00201591" w:rsidP="003B7BB2">
      <w:pPr>
        <w:pStyle w:val="Cornernotation"/>
        <w:kinsoku w:val="0"/>
        <w:overflowPunct w:val="0"/>
        <w:autoSpaceDE w:val="0"/>
        <w:autoSpaceDN w:val="0"/>
        <w:ind w:left="0" w:right="4512" w:firstLine="0"/>
        <w:rPr>
          <w:snapToGrid w:val="0"/>
          <w:kern w:val="22"/>
        </w:rPr>
      </w:pPr>
      <w:r>
        <w:rPr>
          <w:snapToGrid w:val="0"/>
          <w:kern w:val="22"/>
        </w:rPr>
        <w:t>Tenth</w:t>
      </w:r>
      <w:r w:rsidR="003B7BB2" w:rsidRPr="00910961">
        <w:rPr>
          <w:snapToGrid w:val="0"/>
          <w:kern w:val="22"/>
        </w:rPr>
        <w:t xml:space="preserve"> meeting</w:t>
      </w:r>
      <w:r w:rsidR="00AD7FFC">
        <w:rPr>
          <w:snapToGrid w:val="0"/>
          <w:kern w:val="22"/>
        </w:rPr>
        <w:t xml:space="preserve"> </w:t>
      </w:r>
      <w:r w:rsidR="00B26ACD">
        <w:rPr>
          <w:snapToGrid w:val="0"/>
          <w:kern w:val="22"/>
        </w:rPr>
        <w:t>– Part II</w:t>
      </w:r>
    </w:p>
    <w:p w14:paraId="4268D28C" w14:textId="78B11728" w:rsidR="003B7BB2" w:rsidRPr="00660CB5" w:rsidRDefault="00B26ACD" w:rsidP="00AD7FFC">
      <w:pPr>
        <w:pStyle w:val="Cornernotation"/>
        <w:kinsoku w:val="0"/>
        <w:overflowPunct w:val="0"/>
        <w:autoSpaceDE w:val="0"/>
        <w:autoSpaceDN w:val="0"/>
        <w:ind w:left="227" w:right="4512" w:hanging="227"/>
        <w:rPr>
          <w:snapToGrid w:val="0"/>
          <w:kern w:val="22"/>
          <w:szCs w:val="22"/>
          <w:lang w:eastAsia="nb-NO"/>
        </w:rPr>
      </w:pPr>
      <w:r>
        <w:rPr>
          <w:snapToGrid w:val="0"/>
          <w:kern w:val="22"/>
          <w:szCs w:val="22"/>
          <w:lang w:eastAsia="nb-NO"/>
        </w:rPr>
        <w:t>Montreal, Canada, 7-19 December 2022</w:t>
      </w:r>
    </w:p>
    <w:p w14:paraId="5ECF7635" w14:textId="3B61071E" w:rsidR="00C9161D" w:rsidRPr="00C9161D" w:rsidRDefault="00B26ACD" w:rsidP="00C9161D">
      <w:r>
        <w:rPr>
          <w:snapToGrid w:val="0"/>
          <w:kern w:val="22"/>
          <w:szCs w:val="22"/>
        </w:rPr>
        <w:t>Agenda i</w:t>
      </w:r>
      <w:r w:rsidR="00134846" w:rsidRPr="004B44DE">
        <w:rPr>
          <w:snapToGrid w:val="0"/>
          <w:kern w:val="22"/>
          <w:szCs w:val="22"/>
        </w:rPr>
        <w:t xml:space="preserve">tem </w:t>
      </w:r>
      <w:r w:rsidR="002D7597">
        <w:rPr>
          <w:snapToGrid w:val="0"/>
          <w:kern w:val="22"/>
          <w:szCs w:val="22"/>
        </w:rPr>
        <w:t>17</w:t>
      </w:r>
      <w:r w:rsidR="00134846" w:rsidRPr="004B44DE">
        <w:rPr>
          <w:snapToGrid w:val="0"/>
          <w:kern w:val="22"/>
          <w:szCs w:val="22"/>
        </w:rPr>
        <w:t xml:space="preserve"> </w:t>
      </w:r>
    </w:p>
    <w:p w14:paraId="57F6B7A1" w14:textId="5EFEA2C0" w:rsidR="00C9161D" w:rsidRDefault="00D34719" w:rsidP="00172AF6">
      <w:pPr>
        <w:spacing w:before="120" w:after="240"/>
        <w:jc w:val="center"/>
        <w:rPr>
          <w:b/>
          <w:caps/>
        </w:rPr>
      </w:pPr>
      <w:sdt>
        <w:sdtPr>
          <w:rPr>
            <w:rFonts w:asciiTheme="majorBidi" w:hAnsiTheme="majorBidi" w:cstheme="majorBidi"/>
            <w:b/>
            <w:bCs/>
            <w:caps/>
            <w:snapToGrid w:val="0"/>
            <w:kern w:val="22"/>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FB5618" w:rsidRPr="00D10531">
            <w:rPr>
              <w:rFonts w:asciiTheme="majorBidi" w:hAnsiTheme="majorBidi" w:cstheme="majorBidi"/>
              <w:b/>
              <w:bCs/>
              <w:snapToGrid w:val="0"/>
              <w:kern w:val="22"/>
            </w:rPr>
            <w:t xml:space="preserve">Nagoya – Kuala Lumpur Supplementary Protocol </w:t>
          </w:r>
          <w:r w:rsidR="00FB5618">
            <w:rPr>
              <w:rFonts w:asciiTheme="majorBidi" w:hAnsiTheme="majorBidi" w:cstheme="majorBidi"/>
              <w:b/>
              <w:bCs/>
              <w:snapToGrid w:val="0"/>
              <w:kern w:val="22"/>
            </w:rPr>
            <w:t>o</w:t>
          </w:r>
          <w:r w:rsidR="00FB5618" w:rsidRPr="00D10531">
            <w:rPr>
              <w:rFonts w:asciiTheme="majorBidi" w:hAnsiTheme="majorBidi" w:cstheme="majorBidi"/>
              <w:b/>
              <w:bCs/>
              <w:snapToGrid w:val="0"/>
              <w:kern w:val="22"/>
            </w:rPr>
            <w:t xml:space="preserve">n Liability </w:t>
          </w:r>
          <w:r w:rsidR="00FB5618">
            <w:rPr>
              <w:rFonts w:asciiTheme="majorBidi" w:hAnsiTheme="majorBidi" w:cstheme="majorBidi"/>
              <w:b/>
              <w:bCs/>
              <w:snapToGrid w:val="0"/>
              <w:kern w:val="22"/>
            </w:rPr>
            <w:t>a</w:t>
          </w:r>
          <w:r w:rsidR="00FB5618" w:rsidRPr="00D10531">
            <w:rPr>
              <w:rFonts w:asciiTheme="majorBidi" w:hAnsiTheme="majorBidi" w:cstheme="majorBidi"/>
              <w:b/>
              <w:bCs/>
              <w:snapToGrid w:val="0"/>
              <w:kern w:val="22"/>
            </w:rPr>
            <w:t>nd Redress</w:t>
          </w:r>
        </w:sdtContent>
      </w:sdt>
      <w:r w:rsidR="00105372" w:rsidRPr="00105372">
        <w:rPr>
          <w:b/>
          <w:caps/>
        </w:rPr>
        <w:t xml:space="preserve"> </w:t>
      </w:r>
    </w:p>
    <w:p w14:paraId="2EEF764E" w14:textId="446C64F5" w:rsidR="00F6586C" w:rsidRPr="00A1252A" w:rsidRDefault="00EC1F46" w:rsidP="00A1252A">
      <w:pPr>
        <w:pStyle w:val="Style1"/>
        <w:outlineLvl w:val="9"/>
        <w:rPr>
          <w:bCs w:val="0"/>
          <w:i w:val="0"/>
          <w:iCs w:val="0"/>
        </w:rPr>
      </w:pPr>
      <w:r w:rsidRPr="00A1252A">
        <w:rPr>
          <w:bCs w:val="0"/>
          <w:i w:val="0"/>
          <w:iCs w:val="0"/>
        </w:rPr>
        <w:t xml:space="preserve">Draft decision submitted by the </w:t>
      </w:r>
      <w:r w:rsidR="00BF11F9" w:rsidRPr="00A1252A">
        <w:rPr>
          <w:bCs w:val="0"/>
          <w:i w:val="0"/>
          <w:iCs w:val="0"/>
        </w:rPr>
        <w:t xml:space="preserve">Chair </w:t>
      </w:r>
      <w:r w:rsidR="00A1252A" w:rsidRPr="00A1252A">
        <w:rPr>
          <w:bCs w:val="0"/>
          <w:i w:val="0"/>
          <w:iCs w:val="0"/>
        </w:rPr>
        <w:t xml:space="preserve">of Working Group </w:t>
      </w:r>
      <w:r w:rsidR="002D7597">
        <w:rPr>
          <w:bCs w:val="0"/>
          <w:i w:val="0"/>
          <w:iCs w:val="0"/>
        </w:rPr>
        <w:t>II</w:t>
      </w:r>
    </w:p>
    <w:p w14:paraId="03FDA4AC" w14:textId="77777777" w:rsidR="002D7597" w:rsidRDefault="002D7597" w:rsidP="002D7597">
      <w:pPr>
        <w:pStyle w:val="HEADING"/>
        <w:shd w:val="clear" w:color="auto" w:fill="FFFFFF" w:themeFill="background1"/>
        <w:ind w:firstLine="720"/>
        <w:jc w:val="both"/>
        <w:rPr>
          <w:b w:val="0"/>
          <w:bCs w:val="0"/>
          <w:i/>
          <w:caps w:val="0"/>
        </w:rPr>
      </w:pPr>
      <w:r w:rsidRPr="002A6AE2">
        <w:rPr>
          <w:b w:val="0"/>
          <w:bCs w:val="0"/>
          <w:i/>
          <w:caps w:val="0"/>
        </w:rPr>
        <w:t>The Conference of the Parties serving as the meeting of the Parties to the Cartagena Protocol on Biosafety and further serving as the meeting of the Parties to the Nagoya – Kuala Lumpur Supplementary Protocol on Liability and Redress</w:t>
      </w:r>
      <w:r>
        <w:rPr>
          <w:b w:val="0"/>
          <w:bCs w:val="0"/>
          <w:i/>
          <w:caps w:val="0"/>
        </w:rPr>
        <w:t>,</w:t>
      </w:r>
      <w:r w:rsidRPr="002A6AE2">
        <w:rPr>
          <w:rStyle w:val="FootnoteReference"/>
          <w:b w:val="0"/>
          <w:bCs w:val="0"/>
          <w:caps w:val="0"/>
          <w:kern w:val="22"/>
          <w:sz w:val="20"/>
          <w:szCs w:val="20"/>
        </w:rPr>
        <w:footnoteReference w:id="1"/>
      </w:r>
    </w:p>
    <w:p w14:paraId="34A317B4" w14:textId="77777777" w:rsidR="002D7597" w:rsidRDefault="002D7597" w:rsidP="002D7597">
      <w:pPr>
        <w:pStyle w:val="HEADING"/>
        <w:shd w:val="clear" w:color="auto" w:fill="FFFFFF" w:themeFill="background1"/>
        <w:ind w:firstLine="720"/>
        <w:jc w:val="both"/>
        <w:rPr>
          <w:b w:val="0"/>
          <w:bCs w:val="0"/>
          <w:iCs/>
          <w:caps w:val="0"/>
        </w:rPr>
      </w:pPr>
      <w:r>
        <w:rPr>
          <w:b w:val="0"/>
          <w:bCs w:val="0"/>
          <w:i/>
          <w:caps w:val="0"/>
        </w:rPr>
        <w:t xml:space="preserve">Recalling </w:t>
      </w:r>
      <w:r>
        <w:rPr>
          <w:b w:val="0"/>
          <w:bCs w:val="0"/>
          <w:iCs/>
          <w:caps w:val="0"/>
        </w:rPr>
        <w:t xml:space="preserve">decision CP-9/15, </w:t>
      </w:r>
    </w:p>
    <w:p w14:paraId="6FD11739" w14:textId="77777777" w:rsidR="002D7597" w:rsidRPr="00E01720" w:rsidRDefault="002D7597" w:rsidP="002D7597">
      <w:pPr>
        <w:pStyle w:val="HEADING"/>
        <w:shd w:val="clear" w:color="auto" w:fill="FFFFFF" w:themeFill="background1"/>
        <w:ind w:firstLine="720"/>
        <w:jc w:val="both"/>
        <w:rPr>
          <w:b w:val="0"/>
          <w:bCs w:val="0"/>
          <w:iCs/>
          <w:caps w:val="0"/>
        </w:rPr>
      </w:pPr>
      <w:r>
        <w:rPr>
          <w:b w:val="0"/>
          <w:bCs w:val="0"/>
          <w:i/>
          <w:caps w:val="0"/>
        </w:rPr>
        <w:t xml:space="preserve">Noting </w:t>
      </w:r>
      <w:r>
        <w:rPr>
          <w:b w:val="0"/>
          <w:bCs w:val="0"/>
          <w:iCs/>
          <w:caps w:val="0"/>
        </w:rPr>
        <w:t xml:space="preserve">the information provided by Parties in their fourth national reports relating to the </w:t>
      </w:r>
      <w:bookmarkStart w:id="0" w:name="_Hlk121335950"/>
      <w:r>
        <w:rPr>
          <w:b w:val="0"/>
          <w:bCs w:val="0"/>
          <w:iCs/>
          <w:caps w:val="0"/>
        </w:rPr>
        <w:t>Nagoya –Kuala Lumpur Supplementary Protocol on Liability and Redress</w:t>
      </w:r>
      <w:bookmarkEnd w:id="0"/>
      <w:r>
        <w:rPr>
          <w:b w:val="0"/>
          <w:bCs w:val="0"/>
          <w:iCs/>
          <w:caps w:val="0"/>
        </w:rPr>
        <w:t xml:space="preserve">, </w:t>
      </w:r>
    </w:p>
    <w:p w14:paraId="4374E6CF" w14:textId="77777777" w:rsidR="002D7597" w:rsidRDefault="002D7597" w:rsidP="002D7597">
      <w:pPr>
        <w:pStyle w:val="HEADING"/>
        <w:keepNext w:val="0"/>
        <w:shd w:val="clear" w:color="auto" w:fill="FFFFFF" w:themeFill="background1"/>
        <w:spacing w:before="120"/>
        <w:ind w:firstLine="720"/>
        <w:jc w:val="both"/>
        <w:rPr>
          <w:b w:val="0"/>
          <w:bCs w:val="0"/>
          <w:caps w:val="0"/>
        </w:rPr>
      </w:pPr>
      <w:r>
        <w:rPr>
          <w:b w:val="0"/>
          <w:bCs w:val="0"/>
          <w:kern w:val="22"/>
          <w:szCs w:val="22"/>
        </w:rPr>
        <w:t>1</w:t>
      </w:r>
      <w:r w:rsidRPr="002A6AE2">
        <w:rPr>
          <w:b w:val="0"/>
          <w:bCs w:val="0"/>
          <w:kern w:val="22"/>
          <w:szCs w:val="22"/>
        </w:rPr>
        <w:t>.</w:t>
      </w:r>
      <w:r w:rsidRPr="002A6AE2">
        <w:rPr>
          <w:b w:val="0"/>
          <w:bCs w:val="0"/>
          <w:kern w:val="22"/>
          <w:szCs w:val="22"/>
        </w:rPr>
        <w:tab/>
      </w:r>
      <w:r w:rsidRPr="002A6AE2">
        <w:rPr>
          <w:b w:val="0"/>
          <w:bCs w:val="0"/>
          <w:i/>
          <w:caps w:val="0"/>
        </w:rPr>
        <w:t xml:space="preserve">Welcomes </w:t>
      </w:r>
      <w:r w:rsidRPr="002A6AE2">
        <w:rPr>
          <w:b w:val="0"/>
          <w:bCs w:val="0"/>
          <w:iCs/>
          <w:caps w:val="0"/>
        </w:rPr>
        <w:t>the additional</w:t>
      </w:r>
      <w:r w:rsidRPr="002A6AE2">
        <w:rPr>
          <w:b w:val="0"/>
          <w:bCs w:val="0"/>
          <w:i/>
          <w:caps w:val="0"/>
        </w:rPr>
        <w:t xml:space="preserve"> </w:t>
      </w:r>
      <w:r w:rsidRPr="002A6AE2">
        <w:rPr>
          <w:b w:val="0"/>
          <w:bCs w:val="0"/>
          <w:caps w:val="0"/>
        </w:rPr>
        <w:t xml:space="preserve">instruments of ratification, acceptance, approval or accession to the Nagoya – Kuala Lumpur Supplementary Protocol on Liability and Redress to the Cartagena Protocol on Biosafety that have been </w:t>
      </w:r>
      <w:proofErr w:type="gramStart"/>
      <w:r w:rsidRPr="002A6AE2">
        <w:rPr>
          <w:b w:val="0"/>
          <w:bCs w:val="0"/>
          <w:caps w:val="0"/>
        </w:rPr>
        <w:t>deposited</w:t>
      </w:r>
      <w:r>
        <w:rPr>
          <w:b w:val="0"/>
          <w:bCs w:val="0"/>
          <w:caps w:val="0"/>
        </w:rPr>
        <w:t>;</w:t>
      </w:r>
      <w:proofErr w:type="gramEnd"/>
    </w:p>
    <w:p w14:paraId="76C76BD6" w14:textId="77777777" w:rsidR="002D7597" w:rsidRPr="002A6AE2" w:rsidRDefault="002D7597" w:rsidP="002D7597">
      <w:pPr>
        <w:pStyle w:val="HEADING"/>
        <w:keepNext w:val="0"/>
        <w:shd w:val="clear" w:color="auto" w:fill="FFFFFF" w:themeFill="background1"/>
        <w:spacing w:before="120"/>
        <w:ind w:firstLine="720"/>
        <w:jc w:val="both"/>
        <w:rPr>
          <w:b w:val="0"/>
          <w:bCs w:val="0"/>
          <w:caps w:val="0"/>
        </w:rPr>
      </w:pPr>
      <w:r>
        <w:rPr>
          <w:b w:val="0"/>
          <w:bCs w:val="0"/>
          <w:caps w:val="0"/>
        </w:rPr>
        <w:t>2.</w:t>
      </w:r>
      <w:r>
        <w:rPr>
          <w:b w:val="0"/>
          <w:bCs w:val="0"/>
          <w:caps w:val="0"/>
        </w:rPr>
        <w:tab/>
      </w:r>
      <w:r>
        <w:rPr>
          <w:b w:val="0"/>
          <w:bCs w:val="0"/>
          <w:i/>
          <w:caps w:val="0"/>
        </w:rPr>
        <w:t xml:space="preserve">Notes with regret </w:t>
      </w:r>
      <w:r>
        <w:rPr>
          <w:b w:val="0"/>
          <w:bCs w:val="0"/>
          <w:iCs/>
          <w:caps w:val="0"/>
        </w:rPr>
        <w:t>the limited number of Parties to the Cartagena Protocol on Biosafety that have ratified the Nagoya – Kuala Lumpur Supplementary Protocol on Liability and Redress</w:t>
      </w:r>
      <w:r w:rsidRPr="00E01720">
        <w:rPr>
          <w:b w:val="0"/>
          <w:bCs w:val="0"/>
          <w:i/>
          <w:iCs/>
          <w:caps w:val="0"/>
        </w:rPr>
        <w:t xml:space="preserve"> </w:t>
      </w:r>
      <w:r w:rsidRPr="00B34E14">
        <w:rPr>
          <w:b w:val="0"/>
          <w:bCs w:val="0"/>
          <w:caps w:val="0"/>
        </w:rPr>
        <w:t>and</w:t>
      </w:r>
      <w:r>
        <w:rPr>
          <w:b w:val="0"/>
          <w:bCs w:val="0"/>
          <w:i/>
          <w:iCs/>
          <w:caps w:val="0"/>
        </w:rPr>
        <w:t xml:space="preserve"> i</w:t>
      </w:r>
      <w:r>
        <w:rPr>
          <w:b w:val="0"/>
          <w:bCs w:val="0"/>
          <w:i/>
          <w:caps w:val="0"/>
        </w:rPr>
        <w:t>nvites</w:t>
      </w:r>
      <w:r w:rsidRPr="002A6AE2">
        <w:rPr>
          <w:b w:val="0"/>
          <w:bCs w:val="0"/>
          <w:i/>
          <w:caps w:val="0"/>
        </w:rPr>
        <w:t xml:space="preserve"> </w:t>
      </w:r>
      <w:r w:rsidRPr="002A6AE2">
        <w:rPr>
          <w:b w:val="0"/>
          <w:bCs w:val="0"/>
          <w:caps w:val="0"/>
        </w:rPr>
        <w:t xml:space="preserve">all Parties to the Cartagena Protocol on Biosafety that have not yet done so to deposit their instrument of ratification, acceptance, approval or accession to the Nagoya – Kuala Lumpur Supplementary Protocol on Liability and Redress </w:t>
      </w:r>
      <w:proofErr w:type="gramStart"/>
      <w:r w:rsidRPr="002A6AE2">
        <w:rPr>
          <w:b w:val="0"/>
          <w:bCs w:val="0"/>
          <w:caps w:val="0"/>
        </w:rPr>
        <w:t>as soon as possible;</w:t>
      </w:r>
      <w:proofErr w:type="gramEnd"/>
    </w:p>
    <w:p w14:paraId="5B80EC5F" w14:textId="77777777" w:rsidR="002D7597" w:rsidRPr="002A6AE2" w:rsidRDefault="002D7597" w:rsidP="002D7597">
      <w:pPr>
        <w:pStyle w:val="HEADING"/>
        <w:keepNext w:val="0"/>
        <w:shd w:val="clear" w:color="auto" w:fill="FFFFFF" w:themeFill="background1"/>
        <w:spacing w:before="120"/>
        <w:ind w:firstLine="720"/>
        <w:jc w:val="both"/>
        <w:rPr>
          <w:b w:val="0"/>
          <w:bCs w:val="0"/>
          <w:caps w:val="0"/>
        </w:rPr>
      </w:pPr>
      <w:r>
        <w:rPr>
          <w:b w:val="0"/>
          <w:bCs w:val="0"/>
          <w:kern w:val="22"/>
          <w:szCs w:val="22"/>
        </w:rPr>
        <w:t>3</w:t>
      </w:r>
      <w:r w:rsidRPr="002A6AE2">
        <w:rPr>
          <w:b w:val="0"/>
          <w:bCs w:val="0"/>
          <w:kern w:val="22"/>
          <w:szCs w:val="22"/>
        </w:rPr>
        <w:t>.</w:t>
      </w:r>
      <w:r w:rsidRPr="002A6AE2">
        <w:rPr>
          <w:b w:val="0"/>
          <w:bCs w:val="0"/>
          <w:kern w:val="22"/>
          <w:szCs w:val="22"/>
        </w:rPr>
        <w:tab/>
      </w:r>
      <w:r>
        <w:rPr>
          <w:b w:val="0"/>
          <w:bCs w:val="0"/>
          <w:i/>
          <w:caps w:val="0"/>
        </w:rPr>
        <w:t>W</w:t>
      </w:r>
      <w:r w:rsidRPr="002A6AE2">
        <w:rPr>
          <w:b w:val="0"/>
          <w:bCs w:val="0"/>
          <w:i/>
          <w:caps w:val="0"/>
        </w:rPr>
        <w:t xml:space="preserve">elcomes </w:t>
      </w:r>
      <w:r w:rsidRPr="002A6AE2">
        <w:rPr>
          <w:b w:val="0"/>
          <w:bCs w:val="0"/>
          <w:iCs/>
          <w:caps w:val="0"/>
        </w:rPr>
        <w:t xml:space="preserve">the progress made by many Parties </w:t>
      </w:r>
      <w:r w:rsidRPr="002A6AE2">
        <w:rPr>
          <w:b w:val="0"/>
          <w:bCs w:val="0"/>
          <w:caps w:val="0"/>
        </w:rPr>
        <w:t>in the implementation of the Nagoya</w:t>
      </w:r>
      <w:r>
        <w:rPr>
          <w:b w:val="0"/>
          <w:bCs w:val="0"/>
          <w:caps w:val="0"/>
        </w:rPr>
        <w:t xml:space="preserve"> </w:t>
      </w:r>
      <w:r w:rsidRPr="002A6AE2">
        <w:rPr>
          <w:b w:val="0"/>
          <w:bCs w:val="0"/>
          <w:caps w:val="0"/>
        </w:rPr>
        <w:t>–</w:t>
      </w:r>
      <w:r>
        <w:rPr>
          <w:b w:val="0"/>
          <w:bCs w:val="0"/>
          <w:caps w:val="0"/>
        </w:rPr>
        <w:t xml:space="preserve"> </w:t>
      </w:r>
      <w:r w:rsidRPr="002A6AE2">
        <w:rPr>
          <w:b w:val="0"/>
          <w:bCs w:val="0"/>
          <w:caps w:val="0"/>
        </w:rPr>
        <w:t xml:space="preserve">Kuala Lumpur Supplementary Protocol on Liability and Redress and </w:t>
      </w:r>
      <w:r w:rsidRPr="002A6AE2">
        <w:rPr>
          <w:b w:val="0"/>
          <w:bCs w:val="0"/>
          <w:i/>
          <w:caps w:val="0"/>
        </w:rPr>
        <w:t xml:space="preserve">urges </w:t>
      </w:r>
      <w:r w:rsidRPr="002A6AE2">
        <w:rPr>
          <w:b w:val="0"/>
          <w:bCs w:val="0"/>
          <w:caps w:val="0"/>
        </w:rPr>
        <w:t xml:space="preserve">Parties to the Supplementary Protocol to take the further necessary steps for its full and effective </w:t>
      </w:r>
      <w:proofErr w:type="gramStart"/>
      <w:r w:rsidRPr="002A6AE2">
        <w:rPr>
          <w:b w:val="0"/>
          <w:bCs w:val="0"/>
          <w:caps w:val="0"/>
        </w:rPr>
        <w:t>implementation;</w:t>
      </w:r>
      <w:proofErr w:type="gramEnd"/>
      <w:r w:rsidRPr="002A6AE2">
        <w:rPr>
          <w:b w:val="0"/>
          <w:bCs w:val="0"/>
          <w:caps w:val="0"/>
        </w:rPr>
        <w:t xml:space="preserve"> </w:t>
      </w:r>
    </w:p>
    <w:p w14:paraId="7BF8ED9F" w14:textId="77777777" w:rsidR="002D7597" w:rsidRPr="002A6AE2" w:rsidRDefault="002D7597" w:rsidP="002D7597">
      <w:pPr>
        <w:pStyle w:val="HEADING"/>
        <w:keepNext w:val="0"/>
        <w:shd w:val="clear" w:color="auto" w:fill="FFFFFF" w:themeFill="background1"/>
        <w:spacing w:before="120"/>
        <w:ind w:firstLine="720"/>
        <w:jc w:val="both"/>
        <w:rPr>
          <w:b w:val="0"/>
          <w:bCs w:val="0"/>
          <w:caps w:val="0"/>
        </w:rPr>
      </w:pPr>
      <w:r>
        <w:rPr>
          <w:b w:val="0"/>
          <w:bCs w:val="0"/>
          <w:kern w:val="22"/>
          <w:szCs w:val="22"/>
        </w:rPr>
        <w:t>4</w:t>
      </w:r>
      <w:r w:rsidRPr="002A6AE2">
        <w:rPr>
          <w:b w:val="0"/>
          <w:bCs w:val="0"/>
          <w:kern w:val="22"/>
          <w:szCs w:val="22"/>
        </w:rPr>
        <w:t>.</w:t>
      </w:r>
      <w:r w:rsidRPr="002A6AE2">
        <w:rPr>
          <w:b w:val="0"/>
          <w:bCs w:val="0"/>
          <w:kern w:val="22"/>
          <w:szCs w:val="22"/>
        </w:rPr>
        <w:tab/>
      </w:r>
      <w:r w:rsidRPr="002A6AE2">
        <w:rPr>
          <w:b w:val="0"/>
          <w:bCs w:val="0"/>
          <w:i/>
          <w:iCs/>
          <w:caps w:val="0"/>
        </w:rPr>
        <w:t>Underlines</w:t>
      </w:r>
      <w:r w:rsidRPr="002A6AE2">
        <w:rPr>
          <w:b w:val="0"/>
          <w:bCs w:val="0"/>
          <w:caps w:val="0"/>
        </w:rPr>
        <w:t xml:space="preserve"> the importance of awareness-raising and capacity-building activities to support further ratifications and implementation of the Supplementary Protocol as recognized in decision CP-10/-- on the fourth assessment and review of the Cartagena </w:t>
      </w:r>
      <w:proofErr w:type="gramStart"/>
      <w:r w:rsidRPr="002A6AE2">
        <w:rPr>
          <w:b w:val="0"/>
          <w:bCs w:val="0"/>
          <w:caps w:val="0"/>
        </w:rPr>
        <w:t>Protocol;</w:t>
      </w:r>
      <w:proofErr w:type="gramEnd"/>
    </w:p>
    <w:p w14:paraId="17C0E94C" w14:textId="77777777" w:rsidR="002D7597" w:rsidRPr="002A6AE2" w:rsidRDefault="002D7597" w:rsidP="002D7597">
      <w:pPr>
        <w:pStyle w:val="HEADING"/>
        <w:keepNext w:val="0"/>
        <w:shd w:val="clear" w:color="auto" w:fill="FFFFFF" w:themeFill="background1"/>
        <w:spacing w:before="120"/>
        <w:ind w:firstLine="720"/>
        <w:jc w:val="both"/>
        <w:rPr>
          <w:b w:val="0"/>
          <w:bCs w:val="0"/>
          <w:caps w:val="0"/>
        </w:rPr>
      </w:pPr>
      <w:r>
        <w:rPr>
          <w:b w:val="0"/>
          <w:bCs w:val="0"/>
          <w:kern w:val="22"/>
          <w:szCs w:val="22"/>
        </w:rPr>
        <w:t>5</w:t>
      </w:r>
      <w:r w:rsidRPr="002A6AE2">
        <w:rPr>
          <w:b w:val="0"/>
          <w:bCs w:val="0"/>
          <w:kern w:val="22"/>
          <w:szCs w:val="22"/>
        </w:rPr>
        <w:t>.</w:t>
      </w:r>
      <w:r w:rsidRPr="002A6AE2">
        <w:rPr>
          <w:b w:val="0"/>
          <w:bCs w:val="0"/>
          <w:kern w:val="22"/>
          <w:szCs w:val="22"/>
        </w:rPr>
        <w:tab/>
      </w:r>
      <w:r w:rsidRPr="002A6AE2">
        <w:rPr>
          <w:b w:val="0"/>
          <w:bCs w:val="0"/>
          <w:i/>
          <w:iCs/>
          <w:caps w:val="0"/>
        </w:rPr>
        <w:t xml:space="preserve">Welcomes </w:t>
      </w:r>
      <w:r w:rsidRPr="002A6AE2">
        <w:rPr>
          <w:b w:val="0"/>
          <w:bCs w:val="0"/>
          <w:caps w:val="0"/>
        </w:rPr>
        <w:t>the goal on the Nagoya</w:t>
      </w:r>
      <w:r>
        <w:rPr>
          <w:b w:val="0"/>
          <w:bCs w:val="0"/>
          <w:caps w:val="0"/>
        </w:rPr>
        <w:t xml:space="preserve"> </w:t>
      </w:r>
      <w:r w:rsidRPr="002A6AE2">
        <w:rPr>
          <w:b w:val="0"/>
          <w:bCs w:val="0"/>
          <w:caps w:val="0"/>
        </w:rPr>
        <w:t>–</w:t>
      </w:r>
      <w:r>
        <w:rPr>
          <w:b w:val="0"/>
          <w:bCs w:val="0"/>
          <w:caps w:val="0"/>
        </w:rPr>
        <w:t xml:space="preserve"> </w:t>
      </w:r>
      <w:r w:rsidRPr="002A6AE2">
        <w:rPr>
          <w:b w:val="0"/>
          <w:bCs w:val="0"/>
          <w:caps w:val="0"/>
        </w:rPr>
        <w:t>Kuala Lumpur Supplementary Protocol on Liability and Redress in the implementation plan for the Cartagena Protocol and in the capacity</w:t>
      </w:r>
      <w:r w:rsidRPr="002A6AE2">
        <w:rPr>
          <w:b w:val="0"/>
          <w:bCs w:val="0"/>
          <w:caps w:val="0"/>
        </w:rPr>
        <w:noBreakHyphen/>
        <w:t>building action plan</w:t>
      </w:r>
      <w:r>
        <w:rPr>
          <w:b w:val="0"/>
          <w:bCs w:val="0"/>
          <w:caps w:val="0"/>
        </w:rPr>
        <w:t xml:space="preserve"> </w:t>
      </w:r>
      <w:r>
        <w:rPr>
          <w:b w:val="0"/>
          <w:bCs w:val="0"/>
          <w:caps w:val="0"/>
        </w:rPr>
        <w:lastRenderedPageBreak/>
        <w:t xml:space="preserve">for the Cartagena Protocol, as well as the related capacity-building activities, and </w:t>
      </w:r>
      <w:r>
        <w:rPr>
          <w:b w:val="0"/>
          <w:bCs w:val="0"/>
          <w:i/>
          <w:iCs/>
          <w:caps w:val="0"/>
        </w:rPr>
        <w:t xml:space="preserve">recognizes </w:t>
      </w:r>
      <w:r>
        <w:rPr>
          <w:b w:val="0"/>
          <w:bCs w:val="0"/>
          <w:caps w:val="0"/>
        </w:rPr>
        <w:t xml:space="preserve">that some of these activities are directed primarily at Parties to the Nagoya </w:t>
      </w:r>
      <w:r>
        <w:rPr>
          <w:b w:val="0"/>
          <w:bCs w:val="0"/>
          <w:iCs/>
          <w:caps w:val="0"/>
        </w:rPr>
        <w:t xml:space="preserve">– </w:t>
      </w:r>
      <w:r>
        <w:rPr>
          <w:b w:val="0"/>
          <w:bCs w:val="0"/>
          <w:caps w:val="0"/>
        </w:rPr>
        <w:t xml:space="preserve">Kuala Lumpur Supplementary Protocol on Liability and </w:t>
      </w:r>
      <w:proofErr w:type="gramStart"/>
      <w:r>
        <w:rPr>
          <w:b w:val="0"/>
          <w:bCs w:val="0"/>
          <w:caps w:val="0"/>
        </w:rPr>
        <w:t>Redress</w:t>
      </w:r>
      <w:r w:rsidRPr="002A6AE2">
        <w:rPr>
          <w:b w:val="0"/>
          <w:bCs w:val="0"/>
          <w:caps w:val="0"/>
        </w:rPr>
        <w:t>;</w:t>
      </w:r>
      <w:proofErr w:type="gramEnd"/>
    </w:p>
    <w:p w14:paraId="5EC2B7E3" w14:textId="77777777" w:rsidR="002D7597" w:rsidRPr="002A6AE2" w:rsidRDefault="002D7597" w:rsidP="002D7597">
      <w:pPr>
        <w:pStyle w:val="HEADING"/>
        <w:keepNext w:val="0"/>
        <w:shd w:val="clear" w:color="auto" w:fill="FFFFFF" w:themeFill="background1"/>
        <w:spacing w:before="120"/>
        <w:ind w:firstLine="720"/>
        <w:jc w:val="both"/>
        <w:rPr>
          <w:b w:val="0"/>
          <w:bCs w:val="0"/>
          <w:caps w:val="0"/>
        </w:rPr>
      </w:pPr>
      <w:r>
        <w:rPr>
          <w:b w:val="0"/>
          <w:bCs w:val="0"/>
          <w:kern w:val="22"/>
          <w:szCs w:val="22"/>
        </w:rPr>
        <w:t>6</w:t>
      </w:r>
      <w:r w:rsidRPr="002A6AE2">
        <w:rPr>
          <w:b w:val="0"/>
          <w:bCs w:val="0"/>
          <w:kern w:val="22"/>
          <w:szCs w:val="22"/>
        </w:rPr>
        <w:t>.</w:t>
      </w:r>
      <w:r w:rsidRPr="002A6AE2">
        <w:rPr>
          <w:b w:val="0"/>
          <w:bCs w:val="0"/>
          <w:kern w:val="22"/>
          <w:szCs w:val="22"/>
        </w:rPr>
        <w:tab/>
      </w:r>
      <w:r w:rsidRPr="002A6AE2">
        <w:rPr>
          <w:b w:val="0"/>
          <w:bCs w:val="0"/>
          <w:i/>
          <w:caps w:val="0"/>
          <w:lang w:val="en-US"/>
        </w:rPr>
        <w:t xml:space="preserve">Reminds </w:t>
      </w:r>
      <w:r w:rsidRPr="002A6AE2">
        <w:rPr>
          <w:b w:val="0"/>
          <w:bCs w:val="0"/>
          <w:caps w:val="0"/>
          <w:lang w:val="en-US"/>
        </w:rPr>
        <w:t xml:space="preserve">Parties to the </w:t>
      </w:r>
      <w:r w:rsidRPr="00BB4EE9">
        <w:rPr>
          <w:b w:val="0"/>
          <w:bCs w:val="0"/>
          <w:iCs/>
          <w:caps w:val="0"/>
        </w:rPr>
        <w:t>Nagoya</w:t>
      </w:r>
      <w:r>
        <w:rPr>
          <w:b w:val="0"/>
          <w:bCs w:val="0"/>
          <w:iCs/>
          <w:caps w:val="0"/>
        </w:rPr>
        <w:t xml:space="preserve"> – </w:t>
      </w:r>
      <w:r w:rsidRPr="00BB4EE9">
        <w:rPr>
          <w:b w:val="0"/>
          <w:bCs w:val="0"/>
          <w:iCs/>
          <w:caps w:val="0"/>
        </w:rPr>
        <w:t>Kuala Lumpur</w:t>
      </w:r>
      <w:r w:rsidRPr="00BB4EE9">
        <w:rPr>
          <w:caps w:val="0"/>
          <w:lang w:val="en-US"/>
        </w:rPr>
        <w:t xml:space="preserve"> </w:t>
      </w:r>
      <w:r w:rsidRPr="002A6AE2">
        <w:rPr>
          <w:b w:val="0"/>
          <w:bCs w:val="0"/>
          <w:caps w:val="0"/>
          <w:lang w:val="en-US"/>
        </w:rPr>
        <w:t>Supplementary Protocol</w:t>
      </w:r>
      <w:r>
        <w:rPr>
          <w:b w:val="0"/>
          <w:bCs w:val="0"/>
          <w:caps w:val="0"/>
          <w:lang w:val="en-US"/>
        </w:rPr>
        <w:t xml:space="preserve"> on Liability and Redress</w:t>
      </w:r>
      <w:r w:rsidRPr="002A6AE2">
        <w:rPr>
          <w:b w:val="0"/>
          <w:bCs w:val="0"/>
          <w:caps w:val="0"/>
          <w:lang w:val="en-US"/>
        </w:rPr>
        <w:t xml:space="preserve"> </w:t>
      </w:r>
      <w:r w:rsidRPr="002A6AE2">
        <w:rPr>
          <w:b w:val="0"/>
          <w:bCs w:val="0"/>
          <w:caps w:val="0"/>
        </w:rPr>
        <w:t>to designate a competent authority to perform the functions set out in Article 5 of the Supplementary Protocol and to publish information on these competent authorities using the common format available for this purpose in the Biosafety Clearing-</w:t>
      </w:r>
      <w:proofErr w:type="gramStart"/>
      <w:r w:rsidRPr="002A6AE2">
        <w:rPr>
          <w:b w:val="0"/>
          <w:bCs w:val="0"/>
          <w:caps w:val="0"/>
        </w:rPr>
        <w:t>House;</w:t>
      </w:r>
      <w:proofErr w:type="gramEnd"/>
    </w:p>
    <w:p w14:paraId="6F1570E7" w14:textId="77777777" w:rsidR="002D7597" w:rsidRDefault="002D7597" w:rsidP="002D7597">
      <w:pPr>
        <w:shd w:val="clear" w:color="auto" w:fill="FFFFFF" w:themeFill="background1"/>
        <w:spacing w:before="120"/>
        <w:ind w:firstLine="720"/>
      </w:pPr>
      <w:r>
        <w:rPr>
          <w:kern w:val="22"/>
          <w:szCs w:val="22"/>
        </w:rPr>
        <w:t>7</w:t>
      </w:r>
      <w:r w:rsidRPr="002A6AE2">
        <w:rPr>
          <w:kern w:val="22"/>
          <w:szCs w:val="22"/>
        </w:rPr>
        <w:t>.</w:t>
      </w:r>
      <w:r w:rsidRPr="002A6AE2">
        <w:rPr>
          <w:kern w:val="22"/>
          <w:szCs w:val="22"/>
        </w:rPr>
        <w:tab/>
      </w:r>
      <w:r w:rsidRPr="002A6AE2">
        <w:rPr>
          <w:i/>
          <w:lang w:val="en-US"/>
        </w:rPr>
        <w:t xml:space="preserve">Welcomes </w:t>
      </w:r>
      <w:r w:rsidRPr="002A6AE2">
        <w:rPr>
          <w:iCs/>
          <w:lang w:val="en-US"/>
        </w:rPr>
        <w:t>the</w:t>
      </w:r>
      <w:r w:rsidRPr="002A6AE2">
        <w:rPr>
          <w:iCs/>
        </w:rPr>
        <w:t xml:space="preserve"> </w:t>
      </w:r>
      <w:r w:rsidRPr="002A6AE2">
        <w:t>study on financial security mechanisms (Article 10 of the Nagoya – Kuala Lumpur Supplementary Protocol);</w:t>
      </w:r>
      <w:r w:rsidRPr="002A6AE2">
        <w:rPr>
          <w:rStyle w:val="FootnoteReference"/>
          <w:kern w:val="22"/>
          <w:sz w:val="20"/>
          <w:szCs w:val="20"/>
        </w:rPr>
        <w:footnoteReference w:id="2"/>
      </w:r>
    </w:p>
    <w:p w14:paraId="24994E46" w14:textId="77777777" w:rsidR="002D7597" w:rsidRPr="00842CF0" w:rsidRDefault="002D7597" w:rsidP="002D7597">
      <w:pPr>
        <w:shd w:val="clear" w:color="auto" w:fill="FFFFFF" w:themeFill="background1"/>
        <w:spacing w:before="120"/>
        <w:ind w:firstLine="720"/>
        <w:rPr>
          <w:iCs/>
        </w:rPr>
      </w:pPr>
      <w:r>
        <w:t>8.</w:t>
      </w:r>
      <w:r>
        <w:tab/>
      </w:r>
      <w:r>
        <w:rPr>
          <w:i/>
          <w:iCs/>
        </w:rPr>
        <w:t xml:space="preserve">Reminds </w:t>
      </w:r>
      <w:r>
        <w:t xml:space="preserve">Parties to the </w:t>
      </w:r>
      <w:r w:rsidRPr="00D72909">
        <w:rPr>
          <w:iCs/>
        </w:rPr>
        <w:t>Nagoya</w:t>
      </w:r>
      <w:r>
        <w:rPr>
          <w:iCs/>
        </w:rPr>
        <w:t xml:space="preserve"> </w:t>
      </w:r>
      <w:r>
        <w:rPr>
          <w:b/>
          <w:bCs/>
          <w:iCs/>
          <w:caps/>
        </w:rPr>
        <w:t xml:space="preserve">– </w:t>
      </w:r>
      <w:r w:rsidRPr="00D72909">
        <w:rPr>
          <w:iCs/>
        </w:rPr>
        <w:t>Kuala Lumpur Supplementary Protocol on Liability and Redress</w:t>
      </w:r>
      <w:r>
        <w:rPr>
          <w:iCs/>
        </w:rPr>
        <w:t xml:space="preserve"> of the polluter pays principle and </w:t>
      </w:r>
      <w:r>
        <w:rPr>
          <w:i/>
        </w:rPr>
        <w:t xml:space="preserve">encourages </w:t>
      </w:r>
      <w:r>
        <w:rPr>
          <w:iCs/>
        </w:rPr>
        <w:t xml:space="preserve">them to take this principle into account, where applicable, when further developing financial security </w:t>
      </w:r>
      <w:proofErr w:type="gramStart"/>
      <w:r>
        <w:rPr>
          <w:iCs/>
        </w:rPr>
        <w:t>mechanisms;</w:t>
      </w:r>
      <w:proofErr w:type="gramEnd"/>
    </w:p>
    <w:p w14:paraId="285C8CC0" w14:textId="3A1C2AEF" w:rsidR="002D7597" w:rsidRPr="002A6AE2" w:rsidRDefault="002D7597" w:rsidP="002D7597">
      <w:pPr>
        <w:shd w:val="clear" w:color="auto" w:fill="FFFFFF" w:themeFill="background1"/>
        <w:spacing w:before="120" w:after="120"/>
        <w:ind w:firstLine="720"/>
        <w:rPr>
          <w:i/>
        </w:rPr>
      </w:pPr>
      <w:r>
        <w:rPr>
          <w:kern w:val="22"/>
          <w:szCs w:val="22"/>
        </w:rPr>
        <w:t>9</w:t>
      </w:r>
      <w:r w:rsidRPr="002A6AE2">
        <w:rPr>
          <w:kern w:val="22"/>
          <w:szCs w:val="22"/>
        </w:rPr>
        <w:t>.</w:t>
      </w:r>
      <w:r w:rsidRPr="002A6AE2">
        <w:rPr>
          <w:kern w:val="22"/>
          <w:szCs w:val="22"/>
        </w:rPr>
        <w:tab/>
      </w:r>
      <w:r w:rsidRPr="002A6AE2">
        <w:rPr>
          <w:i/>
          <w:iCs/>
        </w:rPr>
        <w:t>Requests</w:t>
      </w:r>
      <w:r w:rsidRPr="002A6AE2">
        <w:t xml:space="preserve"> Parties to the Supplementary Protocol and </w:t>
      </w:r>
      <w:r w:rsidRPr="002A6AE2">
        <w:rPr>
          <w:i/>
          <w:iCs/>
        </w:rPr>
        <w:t>invites</w:t>
      </w:r>
      <w:r w:rsidRPr="002A6AE2">
        <w:t xml:space="preserve"> other Governments to submit information to the Executive Secretary on the measures they have in place to provide for financial security for damage from living modified organisms, in particular where they have reported having such measures in place in their fourth national </w:t>
      </w:r>
      <w:proofErr w:type="gramStart"/>
      <w:r w:rsidRPr="002A6AE2">
        <w:t>reports;</w:t>
      </w:r>
      <w:proofErr w:type="gramEnd"/>
      <w:r w:rsidRPr="002A6AE2">
        <w:t xml:space="preserve"> </w:t>
      </w:r>
    </w:p>
    <w:p w14:paraId="019079DF" w14:textId="77777777" w:rsidR="002D7597" w:rsidRPr="002A6AE2" w:rsidRDefault="002D7597" w:rsidP="002D7597">
      <w:pPr>
        <w:shd w:val="clear" w:color="auto" w:fill="FFFFFF" w:themeFill="background1"/>
        <w:spacing w:before="120" w:after="120"/>
        <w:ind w:firstLine="720"/>
        <w:rPr>
          <w:i/>
        </w:rPr>
      </w:pPr>
      <w:r>
        <w:rPr>
          <w:kern w:val="22"/>
          <w:szCs w:val="22"/>
        </w:rPr>
        <w:t>10</w:t>
      </w:r>
      <w:r w:rsidRPr="002A6AE2">
        <w:rPr>
          <w:kern w:val="22"/>
          <w:szCs w:val="22"/>
        </w:rPr>
        <w:t>.</w:t>
      </w:r>
      <w:r w:rsidRPr="002A6AE2">
        <w:rPr>
          <w:kern w:val="22"/>
          <w:szCs w:val="22"/>
        </w:rPr>
        <w:tab/>
      </w:r>
      <w:r w:rsidRPr="002A6AE2">
        <w:rPr>
          <w:i/>
        </w:rPr>
        <w:t xml:space="preserve">Requests </w:t>
      </w:r>
      <w:r w:rsidRPr="002A6AE2">
        <w:rPr>
          <w:lang w:val="en-US"/>
        </w:rPr>
        <w:t>the Executive Secretary</w:t>
      </w:r>
      <w:r w:rsidRPr="002A6AE2">
        <w:rPr>
          <w:iCs/>
        </w:rPr>
        <w:t xml:space="preserve"> to compile the information submitted further to paragraph 7 and submit it for consideration by the Conference of the Parties serving as the meeting of the Parties to the Protocol at its eleventh </w:t>
      </w:r>
      <w:proofErr w:type="gramStart"/>
      <w:r w:rsidRPr="002A6AE2">
        <w:rPr>
          <w:iCs/>
        </w:rPr>
        <w:t>meeting;</w:t>
      </w:r>
      <w:proofErr w:type="gramEnd"/>
    </w:p>
    <w:p w14:paraId="1EA00481" w14:textId="77777777" w:rsidR="002D7597" w:rsidRPr="00212041" w:rsidRDefault="002D7597" w:rsidP="002D7597">
      <w:pPr>
        <w:shd w:val="clear" w:color="auto" w:fill="FFFFFF" w:themeFill="background1"/>
        <w:spacing w:before="120" w:after="120"/>
        <w:ind w:firstLine="720"/>
        <w:rPr>
          <w:iCs/>
          <w:lang w:val="en-US"/>
        </w:rPr>
      </w:pPr>
      <w:r>
        <w:rPr>
          <w:kern w:val="22"/>
          <w:szCs w:val="22"/>
        </w:rPr>
        <w:t>11</w:t>
      </w:r>
      <w:r w:rsidRPr="00212041">
        <w:rPr>
          <w:kern w:val="22"/>
          <w:szCs w:val="22"/>
        </w:rPr>
        <w:t>.</w:t>
      </w:r>
      <w:r w:rsidRPr="00212041">
        <w:rPr>
          <w:kern w:val="22"/>
          <w:szCs w:val="22"/>
        </w:rPr>
        <w:tab/>
      </w:r>
      <w:r w:rsidRPr="00212041">
        <w:rPr>
          <w:i/>
        </w:rPr>
        <w:t>Welcomes</w:t>
      </w:r>
      <w:r w:rsidRPr="00212041">
        <w:rPr>
          <w:iCs/>
        </w:rPr>
        <w:t xml:space="preserve"> the inclusion of questions on the Supplementary Protocol in the format for the fifth national report, as agreed to in decision CP-10/--, and </w:t>
      </w:r>
      <w:r w:rsidRPr="00212041">
        <w:rPr>
          <w:i/>
        </w:rPr>
        <w:t>requests</w:t>
      </w:r>
      <w:r w:rsidRPr="00212041">
        <w:rPr>
          <w:iCs/>
        </w:rPr>
        <w:t xml:space="preserve"> Parties to the Supplementary Protocol and </w:t>
      </w:r>
      <w:r w:rsidRPr="00212041">
        <w:rPr>
          <w:i/>
        </w:rPr>
        <w:t>invites</w:t>
      </w:r>
      <w:r w:rsidRPr="00212041">
        <w:rPr>
          <w:iCs/>
        </w:rPr>
        <w:t xml:space="preserve"> other Governments to respond to these </w:t>
      </w:r>
      <w:proofErr w:type="gramStart"/>
      <w:r w:rsidRPr="00212041">
        <w:rPr>
          <w:iCs/>
        </w:rPr>
        <w:t>questions;</w:t>
      </w:r>
      <w:proofErr w:type="gramEnd"/>
    </w:p>
    <w:p w14:paraId="7BD98DF2" w14:textId="77777777" w:rsidR="002D7597" w:rsidRPr="00212041" w:rsidRDefault="002D7597" w:rsidP="002D7597">
      <w:pPr>
        <w:shd w:val="clear" w:color="auto" w:fill="FFFFFF" w:themeFill="background1"/>
        <w:spacing w:before="120" w:after="120"/>
        <w:ind w:firstLine="720"/>
        <w:rPr>
          <w:rFonts w:asciiTheme="majorBidi" w:hAnsiTheme="majorBidi" w:cstheme="majorBidi"/>
          <w:b/>
          <w:bCs/>
          <w:snapToGrid w:val="0"/>
          <w:kern w:val="22"/>
        </w:rPr>
      </w:pPr>
      <w:r w:rsidRPr="00212041">
        <w:rPr>
          <w:kern w:val="22"/>
          <w:szCs w:val="22"/>
        </w:rPr>
        <w:t>1</w:t>
      </w:r>
      <w:r>
        <w:rPr>
          <w:kern w:val="22"/>
          <w:szCs w:val="22"/>
        </w:rPr>
        <w:t>2</w:t>
      </w:r>
      <w:r w:rsidRPr="00212041">
        <w:rPr>
          <w:kern w:val="22"/>
          <w:szCs w:val="22"/>
        </w:rPr>
        <w:t>.</w:t>
      </w:r>
      <w:r w:rsidRPr="00212041">
        <w:rPr>
          <w:kern w:val="22"/>
          <w:szCs w:val="22"/>
        </w:rPr>
        <w:tab/>
      </w:r>
      <w:r w:rsidRPr="00212041">
        <w:rPr>
          <w:i/>
        </w:rPr>
        <w:t xml:space="preserve">Recalls </w:t>
      </w:r>
      <w:r w:rsidRPr="00212041">
        <w:rPr>
          <w:iCs/>
        </w:rPr>
        <w:t>Article 13 of the</w:t>
      </w:r>
      <w:r w:rsidRPr="00212041">
        <w:rPr>
          <w:i/>
        </w:rPr>
        <w:t xml:space="preserve"> </w:t>
      </w:r>
      <w:r w:rsidRPr="00484B68">
        <w:t>Nagoya</w:t>
      </w:r>
      <w:r>
        <w:t xml:space="preserve"> </w:t>
      </w:r>
      <w:r w:rsidRPr="00467946">
        <w:t>–</w:t>
      </w:r>
      <w:r>
        <w:t xml:space="preserve"> </w:t>
      </w:r>
      <w:r w:rsidRPr="00484B68">
        <w:t>Kuala Lumpur Supplementary Protocol on Liability and Redress and</w:t>
      </w:r>
      <w:r w:rsidRPr="00212041">
        <w:rPr>
          <w:i/>
        </w:rPr>
        <w:t xml:space="preserve"> decides </w:t>
      </w:r>
      <w:r w:rsidRPr="00212041">
        <w:rPr>
          <w:iCs/>
        </w:rPr>
        <w:t>that the first assessment and review of the effectiveness of the Supplementary Protocol shall be undertaken in the context of the fifth assessment and review of the effectiveness of the Cartagena Protocol.</w:t>
      </w:r>
    </w:p>
    <w:p w14:paraId="753B7F74" w14:textId="77777777" w:rsidR="00C9161D" w:rsidRDefault="00C9161D" w:rsidP="00C9161D">
      <w:pPr>
        <w:jc w:val="center"/>
      </w:pPr>
      <w:r w:rsidRPr="00C9161D">
        <w:t>______</w:t>
      </w:r>
    </w:p>
    <w:p w14:paraId="3093D971" w14:textId="77777777" w:rsidR="00B3369F" w:rsidRPr="00C9161D" w:rsidRDefault="00B3369F" w:rsidP="00C9161D"/>
    <w:sectPr w:rsidR="00B3369F" w:rsidRPr="00C9161D" w:rsidSect="00FB5618">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9A74A2" w14:textId="77777777" w:rsidR="00D34719" w:rsidRDefault="00D34719" w:rsidP="00CF1848">
      <w:r>
        <w:separator/>
      </w:r>
    </w:p>
  </w:endnote>
  <w:endnote w:type="continuationSeparator" w:id="0">
    <w:p w14:paraId="6BE5BC23" w14:textId="77777777" w:rsidR="00D34719" w:rsidRDefault="00D34719"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4594543" w14:textId="77777777" w:rsidR="00D34719" w:rsidRDefault="00D34719" w:rsidP="00CF1848">
      <w:r>
        <w:separator/>
      </w:r>
    </w:p>
  </w:footnote>
  <w:footnote w:type="continuationSeparator" w:id="0">
    <w:p w14:paraId="628FF68C" w14:textId="77777777" w:rsidR="00D34719" w:rsidRDefault="00D34719" w:rsidP="00CF1848">
      <w:r>
        <w:continuationSeparator/>
      </w:r>
    </w:p>
  </w:footnote>
  <w:footnote w:id="1">
    <w:p w14:paraId="64277463" w14:textId="77777777" w:rsidR="002D7597" w:rsidRDefault="002D7597" w:rsidP="002D7597">
      <w:pPr>
        <w:pStyle w:val="FootnoteText"/>
        <w:suppressLineNumbers/>
        <w:suppressAutoHyphens/>
        <w:spacing w:before="60"/>
        <w:ind w:firstLine="0"/>
        <w:jc w:val="left"/>
        <w:rPr>
          <w:szCs w:val="18"/>
          <w:lang w:val="en-CA"/>
        </w:rPr>
      </w:pPr>
      <w:r w:rsidRPr="00552AA0">
        <w:rPr>
          <w:rStyle w:val="FootnoteReference"/>
          <w:kern w:val="22"/>
          <w:sz w:val="20"/>
          <w:szCs w:val="20"/>
        </w:rPr>
        <w:footnoteRef/>
      </w:r>
      <w:r>
        <w:rPr>
          <w:szCs w:val="18"/>
        </w:rPr>
        <w:t xml:space="preserve"> </w:t>
      </w:r>
      <w:r w:rsidRPr="0035291B">
        <w:rPr>
          <w:szCs w:val="18"/>
        </w:rPr>
        <w:t xml:space="preserve">In accordance with </w:t>
      </w:r>
      <w:r>
        <w:rPr>
          <w:szCs w:val="18"/>
        </w:rPr>
        <w:t>A</w:t>
      </w:r>
      <w:r w:rsidRPr="0035291B">
        <w:rPr>
          <w:szCs w:val="18"/>
        </w:rPr>
        <w:t xml:space="preserve">rticle 14, paragraph 1, of the Supplementary Protocol and subject to paragraph 2 of Article 32 of the Convention, the Conference of the Parties serving as </w:t>
      </w:r>
      <w:r w:rsidRPr="00467946">
        <w:rPr>
          <w:szCs w:val="18"/>
        </w:rPr>
        <w:t>the meeting of the Parties to the Protocol shall serve as the meeting of the Parties to the Supplementary Protocol. Consequently, th</w:t>
      </w:r>
      <w:r w:rsidRPr="0035291B">
        <w:rPr>
          <w:szCs w:val="18"/>
        </w:rPr>
        <w:t>e present decision has been taken by Parties to the Supplementary Protocol</w:t>
      </w:r>
      <w:r>
        <w:rPr>
          <w:szCs w:val="18"/>
        </w:rPr>
        <w:t>.</w:t>
      </w:r>
    </w:p>
  </w:footnote>
  <w:footnote w:id="2">
    <w:p w14:paraId="58A8D8BF" w14:textId="77777777" w:rsidR="002D7597" w:rsidRPr="00974FB1" w:rsidRDefault="002D7597" w:rsidP="002D7597">
      <w:pPr>
        <w:pStyle w:val="FootnoteText"/>
        <w:spacing w:before="60"/>
        <w:ind w:firstLine="0"/>
        <w:jc w:val="left"/>
        <w:rPr>
          <w:lang w:val="en-US"/>
        </w:rPr>
      </w:pPr>
      <w:r w:rsidRPr="00552AA0">
        <w:rPr>
          <w:rStyle w:val="FootnoteReference"/>
          <w:kern w:val="22"/>
          <w:sz w:val="20"/>
          <w:szCs w:val="20"/>
        </w:rPr>
        <w:footnoteRef/>
      </w:r>
      <w:r w:rsidRPr="00552AA0">
        <w:rPr>
          <w:rStyle w:val="FootnoteReference"/>
          <w:kern w:val="22"/>
          <w:sz w:val="20"/>
          <w:szCs w:val="20"/>
        </w:rPr>
        <w:t xml:space="preserve"> </w:t>
      </w:r>
      <w:r>
        <w:t>M</w:t>
      </w:r>
      <w:r w:rsidRPr="00CC0AA4">
        <w:t xml:space="preserve">ade available in document </w:t>
      </w:r>
      <w:hyperlink r:id="rId1" w:history="1">
        <w:r w:rsidRPr="009208B0">
          <w:rPr>
            <w:rStyle w:val="Hyperlink"/>
          </w:rPr>
          <w:t>CBD/CP/MOP/10/INF/1</w:t>
        </w:r>
      </w:hyperlink>
      <w:r>
        <w:rPr>
          <w:lang w:val="en-US"/>
        </w:rPr>
        <w:t xml:space="preserve">. </w:t>
      </w:r>
      <w:r w:rsidRPr="009A56B2">
        <w:rPr>
          <w:lang w:val="en-US"/>
        </w:rPr>
        <w:t>The executive summary of the study is available in the six official languages of the United Nations in the annex to document CBD/CP/MOP/10/9.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7F2F9DA7" w:rsidR="00534681" w:rsidRPr="00134846" w:rsidRDefault="00FB5618" w:rsidP="00534681">
        <w:pPr>
          <w:pStyle w:val="Header"/>
          <w:rPr>
            <w:lang w:val="fr-FR"/>
          </w:rPr>
        </w:pPr>
        <w:r>
          <w:rPr>
            <w:lang w:val="fr-FR"/>
          </w:rPr>
          <w:t>CBD/CP/MOP/10/L.5</w:t>
        </w:r>
      </w:p>
    </w:sdtContent>
  </w:sdt>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42C3549E" w:rsidR="009505C9" w:rsidRPr="00134846" w:rsidRDefault="00FB5618" w:rsidP="009505C9">
        <w:pPr>
          <w:pStyle w:val="Header"/>
          <w:jc w:val="right"/>
          <w:rPr>
            <w:lang w:val="fr-FR"/>
          </w:rPr>
        </w:pPr>
        <w:r>
          <w:rPr>
            <w:lang w:val="fr-FR"/>
          </w:rPr>
          <w:t>CBD/CP/MOP/10/L.5</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p w14:paraId="16137B8A" w14:textId="77777777" w:rsidR="009505C9" w:rsidRPr="00134846" w:rsidRDefault="009505C9">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9"/>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8"/>
  </w:num>
  <w:num w:numId="15">
    <w:abstractNumId w:val="7"/>
  </w:num>
  <w:num w:numId="16">
    <w:abstractNumId w:val="1"/>
  </w:num>
  <w:num w:numId="17">
    <w:abstractNumId w:val="10"/>
  </w:num>
  <w:num w:numId="18">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20A25"/>
    <w:rsid w:val="00027E8E"/>
    <w:rsid w:val="0007171B"/>
    <w:rsid w:val="000C64C2"/>
    <w:rsid w:val="000E673A"/>
    <w:rsid w:val="000F74F5"/>
    <w:rsid w:val="00105372"/>
    <w:rsid w:val="001312AD"/>
    <w:rsid w:val="00131E7A"/>
    <w:rsid w:val="00134846"/>
    <w:rsid w:val="00172AF6"/>
    <w:rsid w:val="00176CEE"/>
    <w:rsid w:val="00186DD8"/>
    <w:rsid w:val="001B13FE"/>
    <w:rsid w:val="00201591"/>
    <w:rsid w:val="002D7597"/>
    <w:rsid w:val="0030169D"/>
    <w:rsid w:val="003060EB"/>
    <w:rsid w:val="003153EB"/>
    <w:rsid w:val="00321985"/>
    <w:rsid w:val="00351205"/>
    <w:rsid w:val="00372F74"/>
    <w:rsid w:val="003B7BB2"/>
    <w:rsid w:val="003F7224"/>
    <w:rsid w:val="00424BD8"/>
    <w:rsid w:val="00427D21"/>
    <w:rsid w:val="0046038D"/>
    <w:rsid w:val="004644C2"/>
    <w:rsid w:val="00467F9C"/>
    <w:rsid w:val="00534681"/>
    <w:rsid w:val="00563442"/>
    <w:rsid w:val="00565B42"/>
    <w:rsid w:val="005B4ADC"/>
    <w:rsid w:val="005C4CE6"/>
    <w:rsid w:val="005E0ED3"/>
    <w:rsid w:val="006122BA"/>
    <w:rsid w:val="0063588C"/>
    <w:rsid w:val="00664067"/>
    <w:rsid w:val="006B2290"/>
    <w:rsid w:val="00717D88"/>
    <w:rsid w:val="007552CE"/>
    <w:rsid w:val="007740BA"/>
    <w:rsid w:val="00786056"/>
    <w:rsid w:val="007942D3"/>
    <w:rsid w:val="007B2099"/>
    <w:rsid w:val="007B6C09"/>
    <w:rsid w:val="007B7741"/>
    <w:rsid w:val="007E09DA"/>
    <w:rsid w:val="008178B6"/>
    <w:rsid w:val="00865B74"/>
    <w:rsid w:val="008974F0"/>
    <w:rsid w:val="008B012A"/>
    <w:rsid w:val="00906E17"/>
    <w:rsid w:val="00930BA1"/>
    <w:rsid w:val="0093169E"/>
    <w:rsid w:val="00937130"/>
    <w:rsid w:val="009505C9"/>
    <w:rsid w:val="00950752"/>
    <w:rsid w:val="00966424"/>
    <w:rsid w:val="009C2DE6"/>
    <w:rsid w:val="00A1252A"/>
    <w:rsid w:val="00AA6F92"/>
    <w:rsid w:val="00AB6934"/>
    <w:rsid w:val="00AD7FFC"/>
    <w:rsid w:val="00AF42DE"/>
    <w:rsid w:val="00B26ACD"/>
    <w:rsid w:val="00B3369F"/>
    <w:rsid w:val="00B66AFC"/>
    <w:rsid w:val="00B94E6C"/>
    <w:rsid w:val="00BB4606"/>
    <w:rsid w:val="00BF11F9"/>
    <w:rsid w:val="00C23D2F"/>
    <w:rsid w:val="00C443BD"/>
    <w:rsid w:val="00C451C5"/>
    <w:rsid w:val="00C9161D"/>
    <w:rsid w:val="00CA0C1D"/>
    <w:rsid w:val="00CF1848"/>
    <w:rsid w:val="00D10531"/>
    <w:rsid w:val="00D12044"/>
    <w:rsid w:val="00D30264"/>
    <w:rsid w:val="00D33EFC"/>
    <w:rsid w:val="00D34719"/>
    <w:rsid w:val="00D40DBC"/>
    <w:rsid w:val="00D67904"/>
    <w:rsid w:val="00D76A18"/>
    <w:rsid w:val="00D80849"/>
    <w:rsid w:val="00D82E8F"/>
    <w:rsid w:val="00DD118C"/>
    <w:rsid w:val="00E66235"/>
    <w:rsid w:val="00E83C24"/>
    <w:rsid w:val="00E9318D"/>
    <w:rsid w:val="00EC1F46"/>
    <w:rsid w:val="00EE182C"/>
    <w:rsid w:val="00F420D5"/>
    <w:rsid w:val="00F53193"/>
    <w:rsid w:val="00F5357E"/>
    <w:rsid w:val="00F6586C"/>
    <w:rsid w:val="00F94774"/>
    <w:rsid w:val="00FA0E9A"/>
    <w:rsid w:val="00FA663B"/>
    <w:rsid w:val="00FB5618"/>
    <w:rsid w:val="00FC25F8"/>
    <w:rsid w:val="00FC53DB"/>
    <w:rsid w:val="00FE21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2D7597"/>
    <w:pPr>
      <w:spacing w:before="120" w:after="160" w:line="240" w:lineRule="exact"/>
    </w:pPr>
    <w:rPr>
      <w:rFonts w:asciiTheme="minorHAnsi" w:eastAsiaTheme="minorEastAsia" w:hAnsiTheme="minorHAnsi" w:cstheme="minorBidi"/>
      <w:vertAlign w:val="superscript"/>
      <w:lang w:val="fr-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1" Type="http://schemas.openxmlformats.org/officeDocument/2006/relationships/hyperlink" Target="https://www.cbd.int/doc/c/666c/d2a6/fb8da84da1a477e5a6879ccb/cp-mop-10-inf-01-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16789F"/>
    <w:rsid w:val="0046422C"/>
    <w:rsid w:val="004760CF"/>
    <w:rsid w:val="004E092F"/>
    <w:rsid w:val="00500A2B"/>
    <w:rsid w:val="0058288D"/>
    <w:rsid w:val="00665C6B"/>
    <w:rsid w:val="006801B3"/>
    <w:rsid w:val="007B330B"/>
    <w:rsid w:val="00810A55"/>
    <w:rsid w:val="008C6619"/>
    <w:rsid w:val="008D420E"/>
    <w:rsid w:val="0098642F"/>
    <w:rsid w:val="00A44F2A"/>
    <w:rsid w:val="00B27D2C"/>
    <w:rsid w:val="00C8104B"/>
    <w:rsid w:val="00CC289F"/>
    <w:rsid w:val="00D31D12"/>
    <w:rsid w:val="00D5560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7757B10B752F084BA8DB813B296FB27B" ma:contentTypeVersion="4" ma:contentTypeDescription="Create a new document." ma:contentTypeScope="" ma:versionID="a41c1625e0c5e3501ab261f418a31bef">
  <xsd:schema xmlns:xsd="http://www.w3.org/2001/XMLSchema" xmlns:xs="http://www.w3.org/2001/XMLSchema" xmlns:p="http://schemas.microsoft.com/office/2006/metadata/properties" xmlns:ns2="c81b4b69-2fdc-4c4e-909f-0c008d05f230" xmlns:ns3="a7dbe1ce-d728-48be-9ca1-bdc9cbbc93e0" targetNamespace="http://schemas.microsoft.com/office/2006/metadata/properties" ma:root="true" ma:fieldsID="55486cc2e8c49fd3df5b2f8bfa195cc0" ns2:_="" ns3:_="">
    <xsd:import namespace="c81b4b69-2fdc-4c4e-909f-0c008d05f230"/>
    <xsd:import namespace="a7dbe1ce-d728-48be-9ca1-bdc9cbbc93e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1b4b69-2fdc-4c4e-909f-0c008d05f2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dbe1ce-d728-48be-9ca1-bdc9cbbc93e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BEC7F48-48CC-4622-B3A9-4D5F479A54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1b4b69-2fdc-4c4e-909f-0c008d05f230"/>
    <ds:schemaRef ds:uri="a7dbe1ce-d728-48be-9ca1-bdc9cbbc93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Pages>
  <Words>658</Words>
  <Characters>3757</Characters>
  <Application>Microsoft Office Word</Application>
  <DocSecurity>0</DocSecurity>
  <Lines>31</Lines>
  <Paragraphs>8</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4407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Nagoya – Kuala Lumpur Supplementary Protocol on Liability and Redress</dc:title>
  <dc:subject>CBD/CP/MOP/10/L.5</dc:subject>
  <dc:creator>SCBD</dc:creator>
  <cp:keywords>Conference of the Parties serving as the meeting of the parties to the Cartagena Protocol on Biosafety, tenth meeting</cp:keywords>
  <cp:lastModifiedBy>Veronique Lefebvre</cp:lastModifiedBy>
  <cp:revision>4</cp:revision>
  <cp:lastPrinted>2020-01-21T16:56:00Z</cp:lastPrinted>
  <dcterms:created xsi:type="dcterms:W3CDTF">2022-12-09T21:43:00Z</dcterms:created>
  <dcterms:modified xsi:type="dcterms:W3CDTF">2022-12-09T21:43:00Z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0x0101007757B10B752F084BA8DB813B296FB27B</vt:lpwstr>
  </property>
  <property fmtid="{D5CDD505-2E9C-101B-9397-08002B2CF9AE}" pid="3" name="MediaServiceImageTags">
    <vt:lpwstr/>
  </property>
</Properties>
</file>