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B8B5DB" w14:textId="77777777" w:rsidR="00691212" w:rsidRPr="0026437A" w:rsidRDefault="00691212">
      <w:pPr>
        <w:rPr>
          <w:lang w:val="fr-FR"/>
        </w:rPr>
      </w:pPr>
    </w:p>
    <w:tbl>
      <w:tblPr>
        <w:tblW w:w="10482" w:type="dxa"/>
        <w:tblInd w:w="-283" w:type="dxa"/>
        <w:tblLayout w:type="fixed"/>
        <w:tblLook w:val="0000" w:firstRow="0" w:lastRow="0" w:firstColumn="0" w:lastColumn="0" w:noHBand="0" w:noVBand="0"/>
      </w:tblPr>
      <w:tblGrid>
        <w:gridCol w:w="975"/>
        <w:gridCol w:w="1434"/>
        <w:gridCol w:w="8073"/>
      </w:tblGrid>
      <w:tr w:rsidR="008A1499" w:rsidRPr="0026437A" w14:paraId="5FD772FB" w14:textId="77777777" w:rsidTr="008A1499">
        <w:trPr>
          <w:trHeight w:val="850"/>
        </w:trPr>
        <w:tc>
          <w:tcPr>
            <w:tcW w:w="975" w:type="dxa"/>
            <w:vAlign w:val="bottom"/>
          </w:tcPr>
          <w:p w14:paraId="4FF0B03E" w14:textId="2DD75783" w:rsidR="008A1499" w:rsidRPr="0026437A" w:rsidRDefault="00E46EB8" w:rsidP="008A1499">
            <w:pPr>
              <w:pStyle w:val="AASmallLogo"/>
              <w:rPr>
                <w:lang w:val="fr-FR"/>
              </w:rPr>
            </w:pPr>
            <w:r w:rsidRPr="0026437A">
              <w:rPr>
                <w:lang w:val="fr-FR"/>
              </w:rPr>
              <w:t xml:space="preserve"> </w:t>
            </w:r>
            <w:r w:rsidRPr="0026437A">
              <w:rPr>
                <w:noProof/>
                <w:lang w:val="fr-FR"/>
              </w:rPr>
              <w:drawing>
                <wp:inline distT="0" distB="0" distL="0" distR="0" wp14:anchorId="46D91335" wp14:editId="10C2B326">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26437A">
              <w:rPr>
                <w:lang w:val="fr-FR"/>
              </w:rPr>
              <w:t xml:space="preserve"> </w:t>
            </w:r>
          </w:p>
          <w:p w14:paraId="5FA60B5F" w14:textId="77777777" w:rsidR="008A1499" w:rsidRPr="0026437A" w:rsidRDefault="008A1499" w:rsidP="008A1499">
            <w:pPr>
              <w:pStyle w:val="AASmallLogo"/>
              <w:rPr>
                <w:lang w:val="fr-FR"/>
              </w:rPr>
            </w:pPr>
          </w:p>
        </w:tc>
        <w:tc>
          <w:tcPr>
            <w:tcW w:w="1434" w:type="dxa"/>
            <w:noWrap/>
            <w:vAlign w:val="bottom"/>
          </w:tcPr>
          <w:p w14:paraId="000F14FB" w14:textId="324E4E7A" w:rsidR="008A1499" w:rsidRPr="0026437A" w:rsidRDefault="008A1499" w:rsidP="008A1499">
            <w:pPr>
              <w:pStyle w:val="AASmallLogo"/>
              <w:rPr>
                <w:lang w:val="fr-FR"/>
              </w:rPr>
            </w:pPr>
            <w:r w:rsidRPr="0026437A">
              <w:rPr>
                <w:lang w:val="fr-FR"/>
              </w:rPr>
              <w:t xml:space="preserve"> </w:t>
            </w:r>
            <w:r w:rsidR="00F07AE3" w:rsidRPr="003C196D">
              <w:rPr>
                <w:noProof/>
                <w:lang w:val="fr-FR" w:eastAsia="fr-FR"/>
              </w:rPr>
              <w:drawing>
                <wp:inline distT="0" distB="0" distL="0" distR="0" wp14:anchorId="012579D0" wp14:editId="15BECBB9">
                  <wp:extent cx="590550" cy="361950"/>
                  <wp:effectExtent l="0" t="0" r="0" b="0"/>
                  <wp:docPr id="2"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p>
          <w:p w14:paraId="5DA49003" w14:textId="77777777" w:rsidR="008A1499" w:rsidRPr="0026437A" w:rsidRDefault="008A1499" w:rsidP="008A1499">
            <w:pPr>
              <w:pStyle w:val="AASmallLogo"/>
              <w:rPr>
                <w:lang w:val="fr-FR"/>
              </w:rPr>
            </w:pPr>
          </w:p>
        </w:tc>
        <w:tc>
          <w:tcPr>
            <w:tcW w:w="8073" w:type="dxa"/>
            <w:vAlign w:val="bottom"/>
          </w:tcPr>
          <w:p w14:paraId="0D35B117" w14:textId="410CB286" w:rsidR="008A1499" w:rsidRPr="0026437A" w:rsidRDefault="008A1499" w:rsidP="000E4EE5">
            <w:pPr>
              <w:pStyle w:val="ABSymbol"/>
              <w:rPr>
                <w:lang w:val="fr-FR"/>
              </w:rPr>
            </w:pPr>
            <w:r w:rsidRPr="0026437A">
              <w:rPr>
                <w:sz w:val="40"/>
                <w:lang w:val="fr-FR"/>
              </w:rPr>
              <w:t>CBD</w:t>
            </w:r>
            <w:r w:rsidRPr="0026437A">
              <w:rPr>
                <w:lang w:val="fr-FR"/>
              </w:rPr>
              <w:t>/SBI/7/3/Add.1</w:t>
            </w:r>
          </w:p>
        </w:tc>
      </w:tr>
    </w:tbl>
    <w:p w14:paraId="6762E6CA" w14:textId="77777777" w:rsidR="008A1499" w:rsidRPr="0026437A" w:rsidRDefault="008A1499" w:rsidP="008A1499">
      <w:pPr>
        <w:pStyle w:val="AISpacer"/>
        <w:rPr>
          <w:lang w:val="fr-FR"/>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26437A" w14:paraId="6534970E" w14:textId="77777777" w:rsidTr="008A1499">
        <w:trPr>
          <w:trHeight w:val="1814"/>
        </w:trPr>
        <w:tc>
          <w:tcPr>
            <w:tcW w:w="7370" w:type="dxa"/>
          </w:tcPr>
          <w:p w14:paraId="583CCAE4" w14:textId="158673CE" w:rsidR="008A1499" w:rsidRPr="0026437A" w:rsidRDefault="008A1499" w:rsidP="008A1499">
            <w:pPr>
              <w:pStyle w:val="ACLargeLogo"/>
              <w:rPr>
                <w:lang w:val="fr-FR"/>
              </w:rPr>
            </w:pPr>
            <w:r w:rsidRPr="0026437A">
              <w:rPr>
                <w:lang w:val="fr-FR"/>
              </w:rPr>
              <w:t xml:space="preserve"> </w:t>
            </w:r>
          </w:p>
          <w:p w14:paraId="2F40822B" w14:textId="5404CE4A" w:rsidR="008A1499" w:rsidRPr="0026437A" w:rsidRDefault="00272CE7" w:rsidP="008A1499">
            <w:pPr>
              <w:pStyle w:val="ACLargeLogo"/>
              <w:rPr>
                <w:lang w:val="fr-FR"/>
              </w:rPr>
            </w:pPr>
            <w:r w:rsidRPr="003C196D">
              <w:rPr>
                <w:noProof/>
                <w:lang w:val="fr-FR" w:eastAsia="fr-FR"/>
              </w:rPr>
              <w:drawing>
                <wp:inline distT="0" distB="0" distL="0" distR="0" wp14:anchorId="576AC2E6" wp14:editId="35C3DF7A">
                  <wp:extent cx="2857500" cy="1076325"/>
                  <wp:effectExtent l="0" t="0" r="0" b="9525"/>
                  <wp:docPr id="1" name="Image 1"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8" descr="CBD_logo_fr-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p>
        </w:tc>
        <w:tc>
          <w:tcPr>
            <w:tcW w:w="3112" w:type="dxa"/>
          </w:tcPr>
          <w:p w14:paraId="4F72915B" w14:textId="01AF6D1C" w:rsidR="00EB20CB" w:rsidRPr="0026437A" w:rsidRDefault="00EB20CB" w:rsidP="00EB20CB">
            <w:pPr>
              <w:pStyle w:val="AEDistrNormal"/>
              <w:rPr>
                <w:lang w:val="fr-FR"/>
              </w:rPr>
            </w:pPr>
            <w:r w:rsidRPr="0026437A">
              <w:rPr>
                <w:lang w:val="fr-FR"/>
              </w:rPr>
              <w:t xml:space="preserve">Distr. : </w:t>
            </w:r>
            <w:r w:rsidR="00B76819" w:rsidRPr="0026437A">
              <w:rPr>
                <w:lang w:val="fr-FR"/>
              </w:rPr>
              <w:t>g</w:t>
            </w:r>
            <w:r w:rsidRPr="0026437A">
              <w:rPr>
                <w:lang w:val="fr-FR"/>
              </w:rPr>
              <w:t xml:space="preserve">énérale </w:t>
            </w:r>
          </w:p>
          <w:p w14:paraId="793F1F54" w14:textId="049907B1" w:rsidR="00EB20CB" w:rsidRPr="0026437A" w:rsidRDefault="00EB20CB" w:rsidP="00EB20CB">
            <w:pPr>
              <w:pStyle w:val="AEDistrNormal"/>
              <w:rPr>
                <w:lang w:val="fr-FR"/>
              </w:rPr>
            </w:pPr>
            <w:r w:rsidRPr="0026437A">
              <w:rPr>
                <w:lang w:val="fr-FR"/>
              </w:rPr>
              <w:t>12 juin 2026</w:t>
            </w:r>
          </w:p>
          <w:p w14:paraId="05A1E077" w14:textId="77777777" w:rsidR="00EB20CB" w:rsidRPr="0026437A" w:rsidRDefault="00EB20CB" w:rsidP="00EB20CB">
            <w:pPr>
              <w:pStyle w:val="AEDistrNormal"/>
              <w:rPr>
                <w:lang w:val="fr-FR"/>
              </w:rPr>
            </w:pPr>
            <w:r w:rsidRPr="0026437A">
              <w:rPr>
                <w:lang w:val="fr-FR"/>
              </w:rPr>
              <w:t xml:space="preserve">Français </w:t>
            </w:r>
          </w:p>
          <w:p w14:paraId="6FFCCF5A" w14:textId="2E2CEDF4" w:rsidR="008A1499" w:rsidRPr="0026437A" w:rsidRDefault="00EB20CB" w:rsidP="00EB20CB">
            <w:pPr>
              <w:pStyle w:val="AEDistrNormal6pt"/>
              <w:rPr>
                <w:lang w:val="fr-FR"/>
              </w:rPr>
            </w:pPr>
            <w:r w:rsidRPr="0026437A">
              <w:rPr>
                <w:lang w:val="fr-FR"/>
              </w:rPr>
              <w:t>Original : anglais</w:t>
            </w:r>
          </w:p>
          <w:p w14:paraId="50ABADBA" w14:textId="77777777" w:rsidR="008A1499" w:rsidRPr="0026437A" w:rsidRDefault="008A1499" w:rsidP="008A1499">
            <w:pPr>
              <w:pStyle w:val="AEDistrNormal6pt"/>
              <w:rPr>
                <w:lang w:val="fr-FR"/>
              </w:rPr>
            </w:pPr>
          </w:p>
        </w:tc>
      </w:tr>
    </w:tbl>
    <w:p w14:paraId="2D93CFCD" w14:textId="77777777" w:rsidR="008A1499" w:rsidRPr="0026437A" w:rsidRDefault="008A1499" w:rsidP="008A1499">
      <w:pPr>
        <w:pStyle w:val="AISpacer"/>
        <w:rPr>
          <w:lang w:val="fr-FR"/>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26437A" w14:paraId="73A417EC" w14:textId="77777777" w:rsidTr="008A1499">
        <w:trPr>
          <w:trHeight w:val="57"/>
        </w:trPr>
        <w:tc>
          <w:tcPr>
            <w:tcW w:w="6094" w:type="dxa"/>
          </w:tcPr>
          <w:p w14:paraId="1A97AB8A" w14:textId="7D2D30DF" w:rsidR="008A1499" w:rsidRPr="0026437A" w:rsidRDefault="0066143E" w:rsidP="008A1499">
            <w:pPr>
              <w:pStyle w:val="AFCorN12Bold"/>
              <w:rPr>
                <w:lang w:val="fr-FR"/>
              </w:rPr>
            </w:pPr>
            <w:r w:rsidRPr="0026437A">
              <w:rPr>
                <w:lang w:val="fr-FR"/>
              </w:rPr>
              <w:t>Organe subsidiaire chargé de l</w:t>
            </w:r>
            <w:r w:rsidR="00D001E0">
              <w:rPr>
                <w:lang w:val="fr-FR"/>
              </w:rPr>
              <w:t>’</w:t>
            </w:r>
            <w:r w:rsidRPr="0026437A">
              <w:rPr>
                <w:lang w:val="fr-FR"/>
              </w:rPr>
              <w:t>application</w:t>
            </w:r>
            <w:r w:rsidR="00C4348A" w:rsidRPr="0026437A">
              <w:rPr>
                <w:lang w:val="fr-FR"/>
              </w:rPr>
              <w:t xml:space="preserve"> </w:t>
            </w:r>
          </w:p>
          <w:p w14:paraId="479C8C39" w14:textId="75E74671" w:rsidR="008A1499" w:rsidRPr="0026437A" w:rsidRDefault="00213B07" w:rsidP="008A1499">
            <w:pPr>
              <w:pStyle w:val="AFCorNBold"/>
              <w:rPr>
                <w:lang w:val="fr-FR"/>
              </w:rPr>
            </w:pPr>
            <w:r w:rsidRPr="0026437A">
              <w:rPr>
                <w:lang w:val="fr-FR"/>
              </w:rPr>
              <w:t>Septième réunion</w:t>
            </w:r>
            <w:r w:rsidR="00C4348A" w:rsidRPr="0026437A">
              <w:rPr>
                <w:lang w:val="fr-FR"/>
              </w:rPr>
              <w:t xml:space="preserve"> </w:t>
            </w:r>
          </w:p>
          <w:p w14:paraId="5BBC3E4C" w14:textId="1C5AA360" w:rsidR="008A1499" w:rsidRPr="0026437A" w:rsidRDefault="00BA498A" w:rsidP="008A1499">
            <w:pPr>
              <w:pStyle w:val="AFCorNNormal"/>
              <w:rPr>
                <w:lang w:val="fr-FR"/>
              </w:rPr>
            </w:pPr>
            <w:r w:rsidRPr="0026437A">
              <w:rPr>
                <w:lang w:val="fr-FR"/>
              </w:rPr>
              <w:t xml:space="preserve">Nairobi, </w:t>
            </w:r>
            <w:r w:rsidRPr="0026437A">
              <w:rPr>
                <w:snapToGrid w:val="0"/>
                <w:kern w:val="22"/>
                <w:lang w:val="fr-FR"/>
              </w:rPr>
              <w:t>4</w:t>
            </w:r>
            <w:r w:rsidR="00EB72B6" w:rsidRPr="0026437A">
              <w:rPr>
                <w:snapToGrid w:val="0"/>
                <w:kern w:val="22"/>
                <w:lang w:val="fr-FR"/>
              </w:rPr>
              <w:t>-</w:t>
            </w:r>
            <w:r w:rsidRPr="0026437A">
              <w:rPr>
                <w:snapToGrid w:val="0"/>
                <w:kern w:val="22"/>
                <w:lang w:val="fr-FR"/>
              </w:rPr>
              <w:t xml:space="preserve">12 </w:t>
            </w:r>
            <w:r w:rsidR="00EB72B6" w:rsidRPr="0026437A">
              <w:rPr>
                <w:snapToGrid w:val="0"/>
                <w:kern w:val="22"/>
                <w:lang w:val="fr-FR"/>
              </w:rPr>
              <w:t>août</w:t>
            </w:r>
            <w:r w:rsidRPr="0026437A">
              <w:rPr>
                <w:snapToGrid w:val="0"/>
                <w:kern w:val="22"/>
                <w:lang w:val="fr-FR"/>
              </w:rPr>
              <w:t xml:space="preserve"> 2026</w:t>
            </w:r>
          </w:p>
          <w:p w14:paraId="5FAED069" w14:textId="51491AF9" w:rsidR="008A1499" w:rsidRPr="0026437A" w:rsidRDefault="003357A9" w:rsidP="008A1499">
            <w:pPr>
              <w:pStyle w:val="AFCorNNormal"/>
              <w:rPr>
                <w:lang w:val="fr-FR"/>
              </w:rPr>
            </w:pPr>
            <w:r w:rsidRPr="0026437A">
              <w:rPr>
                <w:lang w:val="fr-FR"/>
              </w:rPr>
              <w:t xml:space="preserve">Point </w:t>
            </w:r>
            <w:r w:rsidR="008A1499" w:rsidRPr="0026437A">
              <w:rPr>
                <w:lang w:val="fr-FR"/>
              </w:rPr>
              <w:t xml:space="preserve">4 a) </w:t>
            </w:r>
            <w:r w:rsidRPr="0026437A">
              <w:rPr>
                <w:lang w:val="fr-FR"/>
              </w:rPr>
              <w:t>de l</w:t>
            </w:r>
            <w:r w:rsidR="00D001E0">
              <w:rPr>
                <w:lang w:val="fr-FR"/>
              </w:rPr>
              <w:t>’</w:t>
            </w:r>
            <w:r w:rsidRPr="0026437A">
              <w:rPr>
                <w:lang w:val="fr-FR"/>
              </w:rPr>
              <w:t>ordre du jour provisoire</w:t>
            </w:r>
            <w:r w:rsidR="008A1499" w:rsidRPr="0026437A">
              <w:rPr>
                <w:rStyle w:val="Appelnotedebasdep"/>
                <w:lang w:val="fr-FR"/>
              </w:rPr>
              <w:footnoteReference w:customMarkFollows="1" w:id="1"/>
              <w:t>*</w:t>
            </w:r>
            <w:r w:rsidR="008A1499" w:rsidRPr="0026437A">
              <w:rPr>
                <w:lang w:val="fr-FR"/>
              </w:rPr>
              <w:t xml:space="preserve"> </w:t>
            </w:r>
          </w:p>
          <w:p w14:paraId="507E2E13" w14:textId="739E8340" w:rsidR="008A1499" w:rsidRPr="0026437A" w:rsidRDefault="003014D9" w:rsidP="000E4EE5">
            <w:pPr>
              <w:pStyle w:val="AFCorNBold"/>
              <w:spacing w:after="120"/>
              <w:rPr>
                <w:lang w:val="fr-FR"/>
              </w:rPr>
            </w:pPr>
            <w:r w:rsidRPr="0026437A">
              <w:rPr>
                <w:lang w:val="fr-FR"/>
              </w:rPr>
              <w:t>Mobilisation des ressources et mécanisme</w:t>
            </w:r>
            <w:r w:rsidR="000D7717" w:rsidRPr="0026437A">
              <w:rPr>
                <w:lang w:val="fr-FR"/>
              </w:rPr>
              <w:t xml:space="preserve"> </w:t>
            </w:r>
            <w:r w:rsidR="000D7717" w:rsidRPr="0026437A">
              <w:rPr>
                <w:lang w:val="fr-FR"/>
              </w:rPr>
              <w:br/>
            </w:r>
            <w:r w:rsidRPr="0026437A">
              <w:rPr>
                <w:lang w:val="fr-FR"/>
              </w:rPr>
              <w:t>de financement :</w:t>
            </w:r>
            <w:r w:rsidR="000D7717" w:rsidRPr="0026437A">
              <w:rPr>
                <w:lang w:val="fr-FR"/>
              </w:rPr>
              <w:t xml:space="preserve"> </w:t>
            </w:r>
            <w:r w:rsidRPr="0026437A">
              <w:rPr>
                <w:lang w:val="fr-FR"/>
              </w:rPr>
              <w:t>mobilisation des ressources</w:t>
            </w:r>
            <w:r w:rsidR="000D7717" w:rsidRPr="0026437A">
              <w:rPr>
                <w:lang w:val="fr-FR"/>
              </w:rPr>
              <w:t xml:space="preserve"> </w:t>
            </w:r>
          </w:p>
        </w:tc>
        <w:tc>
          <w:tcPr>
            <w:tcW w:w="4388" w:type="dxa"/>
          </w:tcPr>
          <w:p w14:paraId="13BA7841" w14:textId="77777777" w:rsidR="008A1499" w:rsidRPr="0026437A" w:rsidRDefault="008A1499" w:rsidP="008A1499">
            <w:pPr>
              <w:pStyle w:val="CBDNormal"/>
              <w:jc w:val="left"/>
              <w:rPr>
                <w:lang w:val="fr-FR"/>
              </w:rPr>
            </w:pPr>
          </w:p>
        </w:tc>
      </w:tr>
    </w:tbl>
    <w:p w14:paraId="78DC84C0" w14:textId="6564EE48" w:rsidR="005E7725" w:rsidRPr="0026437A" w:rsidRDefault="00A82D82" w:rsidP="00A111D1">
      <w:pPr>
        <w:pStyle w:val="CBDTitle"/>
        <w:rPr>
          <w:lang w:val="fr-FR"/>
        </w:rPr>
      </w:pPr>
      <w:sdt>
        <w:sdtPr>
          <w:rPr>
            <w:lang w:val="fr-FR"/>
          </w:rPr>
          <w:alias w:val="Title"/>
          <w:tag w:val=""/>
          <w:id w:val="772832786"/>
          <w:placeholder>
            <w:docPart w:val="16F7C4C6E0774FBE8B9CB0BFE7A0FE36"/>
          </w:placeholder>
          <w:dataBinding w:prefixMappings="xmlns:ns0='http://purl.org/dc/elements/1.1/' xmlns:ns1='http://schemas.openxmlformats.org/package/2006/metadata/core-properties' " w:xpath="/ns1:coreProperties[1]/ns0:title[1]" w:storeItemID="{6C3C8BC8-F283-45AE-878A-BAB7291924A1}"/>
          <w:text/>
        </w:sdtPr>
        <w:sdtEndPr/>
        <w:sdtContent>
          <w:r w:rsidR="00624D0C" w:rsidRPr="0026437A">
            <w:rPr>
              <w:lang w:val="fr-FR"/>
            </w:rPr>
            <w:t>Propositions relatives à la périodicité optimale des notifications en vue de la révision et de la modification de la liste établie conformément au paragraphe 2 de l</w:t>
          </w:r>
          <w:r w:rsidR="00D001E0">
            <w:rPr>
              <w:lang w:val="fr-FR"/>
            </w:rPr>
            <w:t>’</w:t>
          </w:r>
          <w:r w:rsidR="00624D0C" w:rsidRPr="0026437A">
            <w:rPr>
              <w:lang w:val="fr-FR"/>
            </w:rPr>
            <w:t>article 20 de la Convention, tenant compte des possibilités d</w:t>
          </w:r>
          <w:r w:rsidR="00D001E0">
            <w:rPr>
              <w:lang w:val="fr-FR"/>
            </w:rPr>
            <w:t>’</w:t>
          </w:r>
          <w:r w:rsidR="00624D0C" w:rsidRPr="0026437A">
            <w:rPr>
              <w:lang w:val="fr-FR"/>
            </w:rPr>
            <w:t>élargissement de la base des contributeurs</w:t>
          </w:r>
        </w:sdtContent>
      </w:sdt>
      <w:r w:rsidR="008F695E" w:rsidRPr="0026437A">
        <w:rPr>
          <w:rStyle w:val="Appelnotedebasdep"/>
          <w:lang w:val="fr-FR"/>
        </w:rPr>
        <w:footnoteReference w:customMarkFollows="1" w:id="2"/>
        <w:t>**</w:t>
      </w:r>
    </w:p>
    <w:p w14:paraId="41F49149" w14:textId="7988FC62" w:rsidR="00F6586C" w:rsidRPr="0026437A" w:rsidRDefault="0030169D" w:rsidP="00A111D1">
      <w:pPr>
        <w:pStyle w:val="CBDSubTitle"/>
        <w:rPr>
          <w:lang w:val="fr-FR"/>
        </w:rPr>
      </w:pPr>
      <w:r w:rsidRPr="0026437A">
        <w:rPr>
          <w:lang w:val="fr-FR"/>
        </w:rPr>
        <w:t xml:space="preserve">Note </w:t>
      </w:r>
      <w:r w:rsidR="003014D9" w:rsidRPr="0026437A">
        <w:rPr>
          <w:lang w:val="fr-FR"/>
        </w:rPr>
        <w:t xml:space="preserve">du </w:t>
      </w:r>
      <w:r w:rsidRPr="0026437A">
        <w:rPr>
          <w:lang w:val="fr-FR"/>
        </w:rPr>
        <w:t>Secr</w:t>
      </w:r>
      <w:r w:rsidR="003014D9" w:rsidRPr="0026437A">
        <w:rPr>
          <w:lang w:val="fr-FR"/>
        </w:rPr>
        <w:t>é</w:t>
      </w:r>
      <w:r w:rsidRPr="0026437A">
        <w:rPr>
          <w:lang w:val="fr-FR"/>
        </w:rPr>
        <w:t>tariat</w:t>
      </w:r>
    </w:p>
    <w:p w14:paraId="5E766945" w14:textId="2F21FAAE" w:rsidR="00C9161D" w:rsidRPr="0026437A" w:rsidRDefault="00A111D1" w:rsidP="00A111D1">
      <w:pPr>
        <w:pStyle w:val="CBDH1"/>
        <w:rPr>
          <w:lang w:val="fr-FR"/>
        </w:rPr>
      </w:pPr>
      <w:r w:rsidRPr="0026437A">
        <w:rPr>
          <w:lang w:val="fr-FR"/>
        </w:rPr>
        <w:t>I.</w:t>
      </w:r>
      <w:r w:rsidRPr="0026437A">
        <w:rPr>
          <w:lang w:val="fr-FR"/>
        </w:rPr>
        <w:tab/>
        <w:t>Introduction</w:t>
      </w:r>
    </w:p>
    <w:p w14:paraId="489784AB" w14:textId="1E8B1D11" w:rsidR="00CB0032" w:rsidRPr="0026437A" w:rsidRDefault="001B5F99" w:rsidP="0049250F">
      <w:pPr>
        <w:pStyle w:val="CBDNormalNumber"/>
        <w:rPr>
          <w:lang w:val="fr-FR"/>
        </w:rPr>
      </w:pPr>
      <w:r w:rsidRPr="0026437A">
        <w:rPr>
          <w:lang w:val="fr-FR"/>
        </w:rPr>
        <w:t xml:space="preserve">Conformément au paragraphe </w:t>
      </w:r>
      <w:r w:rsidR="00CB0032" w:rsidRPr="0026437A">
        <w:rPr>
          <w:lang w:val="fr-FR"/>
        </w:rPr>
        <w:t>47</w:t>
      </w:r>
      <w:r w:rsidRPr="0026437A">
        <w:rPr>
          <w:lang w:val="fr-FR"/>
        </w:rPr>
        <w:t>, alinéa</w:t>
      </w:r>
      <w:r w:rsidR="00CB0032" w:rsidRPr="0026437A">
        <w:rPr>
          <w:lang w:val="fr-FR"/>
        </w:rPr>
        <w:t xml:space="preserve"> b) </w:t>
      </w:r>
      <w:r w:rsidRPr="0026437A">
        <w:rPr>
          <w:lang w:val="fr-FR"/>
        </w:rPr>
        <w:t xml:space="preserve">de la </w:t>
      </w:r>
      <w:r w:rsidR="00CB0032" w:rsidRPr="0026437A">
        <w:rPr>
          <w:lang w:val="fr-FR"/>
        </w:rPr>
        <w:t>d</w:t>
      </w:r>
      <w:r w:rsidRPr="0026437A">
        <w:rPr>
          <w:lang w:val="fr-FR"/>
        </w:rPr>
        <w:t>é</w:t>
      </w:r>
      <w:r w:rsidR="00CB0032" w:rsidRPr="0026437A">
        <w:rPr>
          <w:lang w:val="fr-FR"/>
        </w:rPr>
        <w:t xml:space="preserve">cision </w:t>
      </w:r>
      <w:hyperlink r:id="rId15" w:history="1">
        <w:r w:rsidR="00CB0032" w:rsidRPr="0026437A">
          <w:rPr>
            <w:rStyle w:val="Hyperlien"/>
            <w:lang w:val="fr-FR"/>
          </w:rPr>
          <w:t>15/7</w:t>
        </w:r>
      </w:hyperlink>
      <w:r w:rsidR="00CB0032" w:rsidRPr="0026437A">
        <w:rPr>
          <w:lang w:val="fr-FR"/>
        </w:rPr>
        <w:t xml:space="preserve"> </w:t>
      </w:r>
      <w:r w:rsidRPr="0026437A">
        <w:rPr>
          <w:lang w:val="fr-FR"/>
        </w:rPr>
        <w:t>(mobilisation des ressources)</w:t>
      </w:r>
      <w:r w:rsidR="00CB0032" w:rsidRPr="0026437A">
        <w:rPr>
          <w:lang w:val="fr-FR"/>
        </w:rPr>
        <w:t xml:space="preserve">, </w:t>
      </w:r>
      <w:r w:rsidRPr="0026437A">
        <w:rPr>
          <w:lang w:val="fr-FR"/>
        </w:rPr>
        <w:t>la Secrétaire exécutive a envoyé une notification aux pays en développement Parties et aux Parties à économie en transition les invitant à déterminer, selon leurs circonstances nationales, s</w:t>
      </w:r>
      <w:r w:rsidR="00D001E0">
        <w:rPr>
          <w:lang w:val="fr-FR"/>
        </w:rPr>
        <w:t>’</w:t>
      </w:r>
      <w:r w:rsidRPr="0026437A">
        <w:rPr>
          <w:lang w:val="fr-FR"/>
        </w:rPr>
        <w:t xml:space="preserve">ils sont en mesure de remplir volontairement les obligations des pays </w:t>
      </w:r>
      <w:r w:rsidR="002C3694">
        <w:rPr>
          <w:lang w:val="fr-FR"/>
        </w:rPr>
        <w:t>développés</w:t>
      </w:r>
      <w:r w:rsidRPr="0026437A">
        <w:rPr>
          <w:lang w:val="fr-FR"/>
        </w:rPr>
        <w:t xml:space="preserve"> Parties conformément à l</w:t>
      </w:r>
      <w:r w:rsidR="00D001E0">
        <w:rPr>
          <w:lang w:val="fr-FR"/>
        </w:rPr>
        <w:t>’</w:t>
      </w:r>
      <w:r w:rsidRPr="0026437A">
        <w:rPr>
          <w:lang w:val="fr-FR"/>
        </w:rPr>
        <w:t xml:space="preserve">article 20 de la Convention et, le cas échéant, de lui en faire part </w:t>
      </w:r>
      <w:r w:rsidR="000914E1" w:rsidRPr="0026437A">
        <w:rPr>
          <w:lang w:val="fr-FR"/>
        </w:rPr>
        <w:t>(</w:t>
      </w:r>
      <w:r w:rsidRPr="0026437A">
        <w:rPr>
          <w:lang w:val="fr-FR"/>
        </w:rPr>
        <w:t xml:space="preserve">voir les </w:t>
      </w:r>
      <w:r w:rsidR="000914E1" w:rsidRPr="0026437A">
        <w:rPr>
          <w:lang w:val="fr-FR"/>
        </w:rPr>
        <w:t>notification</w:t>
      </w:r>
      <w:r w:rsidR="00353418" w:rsidRPr="0026437A">
        <w:rPr>
          <w:lang w:val="fr-FR"/>
        </w:rPr>
        <w:t>s</w:t>
      </w:r>
      <w:r w:rsidRPr="0026437A">
        <w:rPr>
          <w:lang w:val="fr-FR"/>
        </w:rPr>
        <w:t> </w:t>
      </w:r>
      <w:hyperlink r:id="rId16" w:history="1">
        <w:r w:rsidR="007B1156" w:rsidRPr="0026437A">
          <w:rPr>
            <w:rStyle w:val="Hyperlien"/>
            <w:lang w:val="fr-FR"/>
          </w:rPr>
          <w:t>2023-063</w:t>
        </w:r>
      </w:hyperlink>
      <w:r w:rsidR="007B1156" w:rsidRPr="0026437A">
        <w:rPr>
          <w:lang w:val="fr-FR"/>
        </w:rPr>
        <w:t xml:space="preserve"> </w:t>
      </w:r>
      <w:r w:rsidRPr="0026437A">
        <w:rPr>
          <w:lang w:val="fr-FR"/>
        </w:rPr>
        <w:t xml:space="preserve">du </w:t>
      </w:r>
      <w:r w:rsidR="007B1156" w:rsidRPr="0026437A">
        <w:rPr>
          <w:lang w:val="fr-FR"/>
        </w:rPr>
        <w:t xml:space="preserve">13 </w:t>
      </w:r>
      <w:r w:rsidRPr="0026437A">
        <w:rPr>
          <w:lang w:val="fr-FR"/>
        </w:rPr>
        <w:t xml:space="preserve">juin </w:t>
      </w:r>
      <w:r w:rsidR="007B1156" w:rsidRPr="0026437A">
        <w:rPr>
          <w:lang w:val="fr-FR"/>
        </w:rPr>
        <w:t xml:space="preserve">2023 </w:t>
      </w:r>
      <w:r w:rsidRPr="0026437A">
        <w:rPr>
          <w:lang w:val="fr-FR"/>
        </w:rPr>
        <w:t>et</w:t>
      </w:r>
      <w:r w:rsidR="007B1156" w:rsidRPr="0026437A">
        <w:rPr>
          <w:lang w:val="fr-FR"/>
        </w:rPr>
        <w:t xml:space="preserve"> </w:t>
      </w:r>
      <w:hyperlink r:id="rId17" w:history="1">
        <w:r w:rsidR="007B1156" w:rsidRPr="0026437A">
          <w:rPr>
            <w:rStyle w:val="Hyperlien"/>
            <w:lang w:val="fr-FR"/>
          </w:rPr>
          <w:t>2023-132</w:t>
        </w:r>
      </w:hyperlink>
      <w:r w:rsidR="007B1156" w:rsidRPr="0026437A">
        <w:rPr>
          <w:lang w:val="fr-FR"/>
        </w:rPr>
        <w:t xml:space="preserve"> </w:t>
      </w:r>
      <w:r w:rsidRPr="0026437A">
        <w:rPr>
          <w:lang w:val="fr-FR"/>
        </w:rPr>
        <w:t xml:space="preserve">du </w:t>
      </w:r>
      <w:r w:rsidR="007B1156" w:rsidRPr="0026437A">
        <w:rPr>
          <w:lang w:val="fr-FR"/>
        </w:rPr>
        <w:t>11</w:t>
      </w:r>
      <w:r w:rsidRPr="0026437A">
        <w:rPr>
          <w:lang w:val="fr-FR"/>
        </w:rPr>
        <w:t xml:space="preserve"> dé</w:t>
      </w:r>
      <w:r w:rsidR="007B1156" w:rsidRPr="0026437A">
        <w:rPr>
          <w:lang w:val="fr-FR"/>
        </w:rPr>
        <w:t>cemb</w:t>
      </w:r>
      <w:r w:rsidRPr="0026437A">
        <w:rPr>
          <w:lang w:val="fr-FR"/>
        </w:rPr>
        <w:t>r</w:t>
      </w:r>
      <w:r w:rsidR="007B1156" w:rsidRPr="0026437A">
        <w:rPr>
          <w:lang w:val="fr-FR"/>
        </w:rPr>
        <w:t>e 2023</w:t>
      </w:r>
      <w:r w:rsidR="00AC3A8B" w:rsidRPr="0026437A">
        <w:rPr>
          <w:lang w:val="fr-FR"/>
        </w:rPr>
        <w:t>)</w:t>
      </w:r>
      <w:r w:rsidR="00CB0032" w:rsidRPr="0026437A">
        <w:rPr>
          <w:lang w:val="fr-FR"/>
        </w:rPr>
        <w:t>.</w:t>
      </w:r>
    </w:p>
    <w:p w14:paraId="7E439D7C" w14:textId="6912EB10" w:rsidR="00F6424A" w:rsidRPr="0026437A" w:rsidRDefault="00356B27" w:rsidP="00577DD9">
      <w:pPr>
        <w:pStyle w:val="CBDNormalNumber"/>
        <w:rPr>
          <w:lang w:val="fr-FR"/>
        </w:rPr>
      </w:pPr>
      <w:r w:rsidRPr="0026437A">
        <w:rPr>
          <w:lang w:val="fr-FR"/>
        </w:rPr>
        <w:t xml:space="preserve">Au </w:t>
      </w:r>
      <w:r w:rsidR="00F6424A" w:rsidRPr="0026437A">
        <w:rPr>
          <w:lang w:val="fr-FR"/>
        </w:rPr>
        <w:t>paragraph</w:t>
      </w:r>
      <w:r w:rsidRPr="0026437A">
        <w:rPr>
          <w:lang w:val="fr-FR"/>
        </w:rPr>
        <w:t>e</w:t>
      </w:r>
      <w:r w:rsidR="00F6424A" w:rsidRPr="0026437A">
        <w:rPr>
          <w:lang w:val="fr-FR"/>
        </w:rPr>
        <w:t xml:space="preserve"> 18 </w:t>
      </w:r>
      <w:r w:rsidRPr="0026437A">
        <w:rPr>
          <w:lang w:val="fr-FR"/>
        </w:rPr>
        <w:t xml:space="preserve">de la </w:t>
      </w:r>
      <w:r w:rsidR="00F6424A" w:rsidRPr="0026437A">
        <w:rPr>
          <w:lang w:val="fr-FR"/>
        </w:rPr>
        <w:t>d</w:t>
      </w:r>
      <w:r w:rsidRPr="0026437A">
        <w:rPr>
          <w:lang w:val="fr-FR"/>
        </w:rPr>
        <w:t>é</w:t>
      </w:r>
      <w:r w:rsidR="00F6424A" w:rsidRPr="0026437A">
        <w:rPr>
          <w:lang w:val="fr-FR"/>
        </w:rPr>
        <w:t xml:space="preserve">cision </w:t>
      </w:r>
      <w:hyperlink r:id="rId18" w:history="1">
        <w:r w:rsidR="00F6424A" w:rsidRPr="0026437A">
          <w:rPr>
            <w:rStyle w:val="Hyperlien"/>
            <w:lang w:val="fr-FR"/>
          </w:rPr>
          <w:t>16/34</w:t>
        </w:r>
      </w:hyperlink>
      <w:r w:rsidR="00F6424A" w:rsidRPr="0026437A">
        <w:rPr>
          <w:lang w:val="fr-FR"/>
        </w:rPr>
        <w:t xml:space="preserve"> </w:t>
      </w:r>
      <w:r w:rsidRPr="0026437A">
        <w:rPr>
          <w:lang w:val="fr-FR"/>
        </w:rPr>
        <w:t>(mobilisation des ressources),</w:t>
      </w:r>
      <w:r w:rsidR="006E43FD" w:rsidRPr="0026437A">
        <w:rPr>
          <w:lang w:val="fr-FR"/>
        </w:rPr>
        <w:t xml:space="preserve"> la Conférence des Parties a noté qu</w:t>
      </w:r>
      <w:r w:rsidR="00D001E0">
        <w:rPr>
          <w:lang w:val="fr-FR"/>
        </w:rPr>
        <w:t>’</w:t>
      </w:r>
      <w:r w:rsidR="006E43FD" w:rsidRPr="0026437A">
        <w:rPr>
          <w:lang w:val="fr-FR"/>
        </w:rPr>
        <w:t>aucune Partie n</w:t>
      </w:r>
      <w:r w:rsidR="00D001E0">
        <w:rPr>
          <w:lang w:val="fr-FR"/>
        </w:rPr>
        <w:t>’</w:t>
      </w:r>
      <w:r w:rsidR="006E43FD" w:rsidRPr="0026437A">
        <w:rPr>
          <w:lang w:val="fr-FR"/>
        </w:rPr>
        <w:t xml:space="preserve">avait répondu aux notifications envoyées par la Secrétaire exécutive </w:t>
      </w:r>
      <w:r w:rsidR="00FC07F3">
        <w:rPr>
          <w:lang w:val="fr-FR"/>
        </w:rPr>
        <w:t xml:space="preserve">comme demandé dans la </w:t>
      </w:r>
      <w:r w:rsidR="00FC07F3" w:rsidRPr="0026437A">
        <w:rPr>
          <w:lang w:val="fr-FR"/>
        </w:rPr>
        <w:t xml:space="preserve">décision </w:t>
      </w:r>
      <w:hyperlink r:id="rId19" w:history="1">
        <w:r w:rsidR="00FC07F3" w:rsidRPr="0026437A">
          <w:rPr>
            <w:rStyle w:val="Hyperlien"/>
            <w:lang w:val="fr-FR"/>
          </w:rPr>
          <w:t>15/7</w:t>
        </w:r>
      </w:hyperlink>
      <w:r w:rsidR="006E43FD" w:rsidRPr="0026437A">
        <w:rPr>
          <w:lang w:val="fr-FR"/>
        </w:rPr>
        <w:t xml:space="preserve"> et, à cet égard, a </w:t>
      </w:r>
      <w:r w:rsidR="00FC07F3">
        <w:rPr>
          <w:lang w:val="fr-FR"/>
        </w:rPr>
        <w:t xml:space="preserve">prié </w:t>
      </w:r>
      <w:r w:rsidR="006E43FD" w:rsidRPr="0026437A">
        <w:rPr>
          <w:lang w:val="fr-FR"/>
        </w:rPr>
        <w:t>la Secrétaire exécutive d</w:t>
      </w:r>
      <w:r w:rsidR="00FC07F3">
        <w:rPr>
          <w:lang w:val="fr-FR"/>
        </w:rPr>
        <w:t xml:space="preserve">e déterminer </w:t>
      </w:r>
      <w:r w:rsidR="006E43FD" w:rsidRPr="0026437A">
        <w:rPr>
          <w:lang w:val="fr-FR"/>
        </w:rPr>
        <w:t>la meilleure périodicité pour l</w:t>
      </w:r>
      <w:r w:rsidR="002C3694">
        <w:rPr>
          <w:lang w:val="fr-FR"/>
        </w:rPr>
        <w:t xml:space="preserve">a </w:t>
      </w:r>
      <w:r w:rsidR="006E43FD" w:rsidRPr="0026437A">
        <w:rPr>
          <w:lang w:val="fr-FR"/>
        </w:rPr>
        <w:t xml:space="preserve">nouvelle série de notifications.  </w:t>
      </w:r>
    </w:p>
    <w:p w14:paraId="4E39B8AB" w14:textId="498295D9" w:rsidR="00987AA7" w:rsidRPr="0026437A" w:rsidRDefault="006E43FD" w:rsidP="00B95141">
      <w:pPr>
        <w:pStyle w:val="CBDNormalNumber"/>
        <w:rPr>
          <w:lang w:val="fr-FR"/>
        </w:rPr>
      </w:pPr>
      <w:r w:rsidRPr="0026437A">
        <w:rPr>
          <w:lang w:val="fr-FR"/>
        </w:rPr>
        <w:t xml:space="preserve">Au </w:t>
      </w:r>
      <w:r w:rsidR="00305507" w:rsidRPr="0026437A">
        <w:rPr>
          <w:lang w:val="fr-FR"/>
        </w:rPr>
        <w:t>paragraph</w:t>
      </w:r>
      <w:r w:rsidRPr="0026437A">
        <w:rPr>
          <w:lang w:val="fr-FR"/>
        </w:rPr>
        <w:t>e</w:t>
      </w:r>
      <w:r w:rsidR="00305507" w:rsidRPr="0026437A">
        <w:rPr>
          <w:lang w:val="fr-FR"/>
        </w:rPr>
        <w:t xml:space="preserve"> 24 </w:t>
      </w:r>
      <w:r w:rsidRPr="0026437A">
        <w:rPr>
          <w:lang w:val="fr-FR"/>
        </w:rPr>
        <w:t>de la même décision</w:t>
      </w:r>
      <w:r w:rsidR="00305507" w:rsidRPr="0026437A">
        <w:rPr>
          <w:lang w:val="fr-FR"/>
        </w:rPr>
        <w:t xml:space="preserve">, </w:t>
      </w:r>
      <w:r w:rsidR="006B7878" w:rsidRPr="0026437A">
        <w:rPr>
          <w:lang w:val="fr-FR"/>
        </w:rPr>
        <w:t xml:space="preserve">la </w:t>
      </w:r>
      <w:r w:rsidR="00305507" w:rsidRPr="0026437A">
        <w:rPr>
          <w:lang w:val="fr-FR"/>
        </w:rPr>
        <w:t>Conf</w:t>
      </w:r>
      <w:r w:rsidR="006B7878" w:rsidRPr="0026437A">
        <w:rPr>
          <w:lang w:val="fr-FR"/>
        </w:rPr>
        <w:t>é</w:t>
      </w:r>
      <w:r w:rsidR="00305507" w:rsidRPr="0026437A">
        <w:rPr>
          <w:lang w:val="fr-FR"/>
        </w:rPr>
        <w:t xml:space="preserve">rence </w:t>
      </w:r>
      <w:r w:rsidR="006B7878" w:rsidRPr="0026437A">
        <w:rPr>
          <w:lang w:val="fr-FR"/>
        </w:rPr>
        <w:t xml:space="preserve">des </w:t>
      </w:r>
      <w:r w:rsidR="00305507" w:rsidRPr="0026437A">
        <w:rPr>
          <w:lang w:val="fr-FR"/>
        </w:rPr>
        <w:t xml:space="preserve">Parties </w:t>
      </w:r>
      <w:r w:rsidR="006B7878" w:rsidRPr="0026437A">
        <w:rPr>
          <w:lang w:val="fr-FR"/>
        </w:rPr>
        <w:t>a demandé qu</w:t>
      </w:r>
      <w:r w:rsidR="00D001E0">
        <w:rPr>
          <w:lang w:val="fr-FR"/>
        </w:rPr>
        <w:t>’</w:t>
      </w:r>
      <w:r w:rsidR="006B7878" w:rsidRPr="0026437A">
        <w:rPr>
          <w:lang w:val="fr-FR"/>
        </w:rPr>
        <w:t>avant la dix-septième réunion de la Conférence des Parties, l</w:t>
      </w:r>
      <w:r w:rsidR="00D001E0">
        <w:rPr>
          <w:lang w:val="fr-FR"/>
        </w:rPr>
        <w:t>’</w:t>
      </w:r>
      <w:r w:rsidR="006B7878" w:rsidRPr="0026437A">
        <w:rPr>
          <w:lang w:val="fr-FR"/>
        </w:rPr>
        <w:t>Organe subsidiaire chargé de l</w:t>
      </w:r>
      <w:r w:rsidR="00D001E0">
        <w:rPr>
          <w:lang w:val="fr-FR"/>
        </w:rPr>
        <w:t>’</w:t>
      </w:r>
      <w:r w:rsidR="006B7878" w:rsidRPr="0026437A">
        <w:rPr>
          <w:lang w:val="fr-FR"/>
        </w:rPr>
        <w:t>application examine les éléments mentionnés aux alinéas 22 a) et 23 a) ci-dessus et « étudie plus avant les possibilités d</w:t>
      </w:r>
      <w:r w:rsidR="00D001E0">
        <w:rPr>
          <w:lang w:val="fr-FR"/>
        </w:rPr>
        <w:t>’</w:t>
      </w:r>
      <w:r w:rsidR="006B7878" w:rsidRPr="0026437A">
        <w:rPr>
          <w:lang w:val="fr-FR"/>
        </w:rPr>
        <w:t xml:space="preserve">élargir la base des contributeurs ». </w:t>
      </w:r>
    </w:p>
    <w:p w14:paraId="4AB2059B" w14:textId="61924F87" w:rsidR="00B13E35" w:rsidRPr="0026437A" w:rsidRDefault="00BB74D2" w:rsidP="00B95141">
      <w:pPr>
        <w:pStyle w:val="CBDNormalNumber"/>
        <w:rPr>
          <w:lang w:val="fr-FR"/>
        </w:rPr>
      </w:pPr>
      <w:r w:rsidRPr="0026437A">
        <w:rPr>
          <w:lang w:val="fr-FR"/>
        </w:rPr>
        <w:t xml:space="preserve">Les demandes formulées aux paragraphes 18 et 24 de la </w:t>
      </w:r>
      <w:r w:rsidR="00CD0DC0" w:rsidRPr="0026437A">
        <w:rPr>
          <w:lang w:val="fr-FR"/>
        </w:rPr>
        <w:t xml:space="preserve">décision </w:t>
      </w:r>
      <w:hyperlink r:id="rId20" w:history="1">
        <w:r w:rsidR="00CD0DC0" w:rsidRPr="0026437A">
          <w:rPr>
            <w:rStyle w:val="Hyperlien"/>
            <w:lang w:val="fr-FR"/>
          </w:rPr>
          <w:t>16/34</w:t>
        </w:r>
      </w:hyperlink>
      <w:r w:rsidR="00C41576" w:rsidRPr="0026437A">
        <w:rPr>
          <w:lang w:val="fr-FR"/>
        </w:rPr>
        <w:t xml:space="preserve"> </w:t>
      </w:r>
      <w:r w:rsidR="006C3132" w:rsidRPr="0026437A">
        <w:rPr>
          <w:lang w:val="fr-FR"/>
        </w:rPr>
        <w:t>sont étroitement liées. Si la question de l</w:t>
      </w:r>
      <w:r w:rsidR="00D001E0">
        <w:rPr>
          <w:lang w:val="fr-FR"/>
        </w:rPr>
        <w:t>’</w:t>
      </w:r>
      <w:r w:rsidR="006C3132" w:rsidRPr="0026437A">
        <w:rPr>
          <w:lang w:val="fr-FR"/>
        </w:rPr>
        <w:t>élargissement de la base des contributeurs est, d</w:t>
      </w:r>
      <w:r w:rsidR="00D001E0">
        <w:rPr>
          <w:lang w:val="fr-FR"/>
        </w:rPr>
        <w:t>’</w:t>
      </w:r>
      <w:r w:rsidR="006C3132" w:rsidRPr="0026437A">
        <w:rPr>
          <w:lang w:val="fr-FR"/>
        </w:rPr>
        <w:t>un point de vue conceptuel, plus vaste</w:t>
      </w:r>
      <w:r w:rsidR="00E31B5F" w:rsidRPr="0026437A">
        <w:rPr>
          <w:lang w:val="fr-FR"/>
        </w:rPr>
        <w:t>,</w:t>
      </w:r>
      <w:r w:rsidR="006C3132" w:rsidRPr="0026437A">
        <w:rPr>
          <w:lang w:val="fr-FR"/>
        </w:rPr>
        <w:t xml:space="preserve"> puisqu</w:t>
      </w:r>
      <w:r w:rsidR="00D001E0">
        <w:rPr>
          <w:lang w:val="fr-FR"/>
        </w:rPr>
        <w:t>’</w:t>
      </w:r>
      <w:r w:rsidR="006C3132" w:rsidRPr="0026437A">
        <w:rPr>
          <w:lang w:val="fr-FR"/>
        </w:rPr>
        <w:t xml:space="preserve">elle englobe également le renforcement du rôle des financements privés (non </w:t>
      </w:r>
      <w:r w:rsidR="00E31B5F" w:rsidRPr="0026437A">
        <w:rPr>
          <w:lang w:val="fr-FR"/>
        </w:rPr>
        <w:t>s</w:t>
      </w:r>
      <w:r w:rsidR="006C3132" w:rsidRPr="0026437A">
        <w:rPr>
          <w:lang w:val="fr-FR"/>
        </w:rPr>
        <w:t xml:space="preserve">ouverains) et des financements </w:t>
      </w:r>
      <w:r w:rsidR="00A353FC" w:rsidRPr="0026437A">
        <w:rPr>
          <w:lang w:val="fr-FR"/>
        </w:rPr>
        <w:t>novateurs</w:t>
      </w:r>
      <w:r w:rsidR="006C3132" w:rsidRPr="0026437A">
        <w:rPr>
          <w:lang w:val="fr-FR"/>
        </w:rPr>
        <w:t>, en plus des financements publics traditionnels en faveur de la biodiversité</w:t>
      </w:r>
      <w:r w:rsidR="00E31B5F" w:rsidRPr="0026437A">
        <w:rPr>
          <w:lang w:val="fr-FR"/>
        </w:rPr>
        <w:t>,</w:t>
      </w:r>
      <w:r w:rsidR="006C3132" w:rsidRPr="0026437A">
        <w:rPr>
          <w:lang w:val="fr-FR"/>
        </w:rPr>
        <w:t xml:space="preserve"> un </w:t>
      </w:r>
      <w:r w:rsidR="00A353FC" w:rsidRPr="0026437A">
        <w:rPr>
          <w:lang w:val="fr-FR"/>
        </w:rPr>
        <w:t xml:space="preserve">élément </w:t>
      </w:r>
      <w:r w:rsidR="006C3132" w:rsidRPr="0026437A">
        <w:rPr>
          <w:lang w:val="fr-FR"/>
        </w:rPr>
        <w:t>important</w:t>
      </w:r>
      <w:r w:rsidR="00C018AD">
        <w:rPr>
          <w:lang w:val="fr-FR"/>
        </w:rPr>
        <w:t xml:space="preserve"> de cette question</w:t>
      </w:r>
      <w:r w:rsidR="006C3132" w:rsidRPr="0026437A">
        <w:rPr>
          <w:lang w:val="fr-FR"/>
        </w:rPr>
        <w:t xml:space="preserve"> </w:t>
      </w:r>
      <w:r w:rsidR="00A353FC" w:rsidRPr="0026437A">
        <w:rPr>
          <w:lang w:val="fr-FR"/>
        </w:rPr>
        <w:t>est l</w:t>
      </w:r>
      <w:r w:rsidR="00D001E0">
        <w:rPr>
          <w:lang w:val="fr-FR"/>
        </w:rPr>
        <w:t>’</w:t>
      </w:r>
      <w:r w:rsidR="006C3132" w:rsidRPr="0026437A">
        <w:rPr>
          <w:lang w:val="fr-FR"/>
        </w:rPr>
        <w:t>élargi</w:t>
      </w:r>
      <w:r w:rsidR="00A353FC" w:rsidRPr="0026437A">
        <w:rPr>
          <w:lang w:val="fr-FR"/>
        </w:rPr>
        <w:t xml:space="preserve">ssement de </w:t>
      </w:r>
      <w:r w:rsidR="006C3132" w:rsidRPr="0026437A">
        <w:rPr>
          <w:lang w:val="fr-FR"/>
        </w:rPr>
        <w:t>l</w:t>
      </w:r>
      <w:r w:rsidR="00D001E0">
        <w:rPr>
          <w:lang w:val="fr-FR"/>
        </w:rPr>
        <w:t>’</w:t>
      </w:r>
      <w:r w:rsidR="006C3132" w:rsidRPr="0026437A">
        <w:rPr>
          <w:lang w:val="fr-FR"/>
        </w:rPr>
        <w:t xml:space="preserve">éventail des acteurs souverains qui </w:t>
      </w:r>
      <w:r w:rsidR="000064D9" w:rsidRPr="0026437A">
        <w:rPr>
          <w:lang w:val="fr-FR"/>
        </w:rPr>
        <w:t xml:space="preserve">offrent un appui financier </w:t>
      </w:r>
      <w:r w:rsidR="006C3132" w:rsidRPr="0026437A">
        <w:rPr>
          <w:lang w:val="fr-FR"/>
        </w:rPr>
        <w:t xml:space="preserve">international en faveur de la biodiversité aux pays en développement et aux pays à économie en transition, dans le contexte de la nécessité de mobiliser des ressources financières nouvelles et </w:t>
      </w:r>
      <w:r w:rsidR="005D3B1F" w:rsidRPr="0026437A">
        <w:rPr>
          <w:lang w:val="fr-FR"/>
        </w:rPr>
        <w:t>additionnelles, conformément</w:t>
      </w:r>
      <w:r w:rsidR="006C3132" w:rsidRPr="0026437A">
        <w:rPr>
          <w:lang w:val="fr-FR"/>
        </w:rPr>
        <w:t xml:space="preserve"> </w:t>
      </w:r>
      <w:r w:rsidR="005D3B1F" w:rsidRPr="0026437A">
        <w:rPr>
          <w:lang w:val="fr-FR"/>
        </w:rPr>
        <w:t xml:space="preserve">au </w:t>
      </w:r>
      <w:r w:rsidR="006C3132" w:rsidRPr="0026437A">
        <w:rPr>
          <w:lang w:val="fr-FR"/>
        </w:rPr>
        <w:t>paragraphe</w:t>
      </w:r>
      <w:r w:rsidR="005D3B1F" w:rsidRPr="0026437A">
        <w:rPr>
          <w:lang w:val="fr-FR"/>
        </w:rPr>
        <w:t> </w:t>
      </w:r>
      <w:r w:rsidR="006C3132" w:rsidRPr="0026437A">
        <w:rPr>
          <w:lang w:val="fr-FR"/>
        </w:rPr>
        <w:t xml:space="preserve">2 de </w:t>
      </w:r>
      <w:r w:rsidR="006C3132" w:rsidRPr="0026437A">
        <w:rPr>
          <w:lang w:val="fr-FR"/>
        </w:rPr>
        <w:lastRenderedPageBreak/>
        <w:t>l</w:t>
      </w:r>
      <w:r w:rsidR="00D001E0">
        <w:rPr>
          <w:lang w:val="fr-FR"/>
        </w:rPr>
        <w:t>’</w:t>
      </w:r>
      <w:r w:rsidR="006C3132" w:rsidRPr="0026437A">
        <w:rPr>
          <w:lang w:val="fr-FR"/>
        </w:rPr>
        <w:t>article</w:t>
      </w:r>
      <w:r w:rsidR="005D3B1F" w:rsidRPr="0026437A">
        <w:rPr>
          <w:lang w:val="fr-FR"/>
        </w:rPr>
        <w:t> </w:t>
      </w:r>
      <w:r w:rsidR="006C3132" w:rsidRPr="0026437A">
        <w:rPr>
          <w:lang w:val="fr-FR"/>
        </w:rPr>
        <w:t>20</w:t>
      </w:r>
      <w:r w:rsidR="00544BB4" w:rsidRPr="0026437A">
        <w:rPr>
          <w:rStyle w:val="Appelnotedebasdep"/>
          <w:lang w:val="fr-FR"/>
        </w:rPr>
        <w:footnoteReference w:id="3"/>
      </w:r>
      <w:r w:rsidR="005D3B1F" w:rsidRPr="0026437A">
        <w:rPr>
          <w:lang w:val="fr-FR"/>
        </w:rPr>
        <w:t>.</w:t>
      </w:r>
      <w:r w:rsidR="00C41576" w:rsidRPr="0026437A">
        <w:rPr>
          <w:lang w:val="fr-FR"/>
        </w:rPr>
        <w:t xml:space="preserve"> </w:t>
      </w:r>
      <w:r w:rsidR="00624D0C" w:rsidRPr="0026437A">
        <w:rPr>
          <w:lang w:val="fr-FR"/>
        </w:rPr>
        <w:t>La liste devant être dressée, r</w:t>
      </w:r>
      <w:r w:rsidR="00C018AD">
        <w:rPr>
          <w:lang w:val="fr-FR"/>
        </w:rPr>
        <w:t xml:space="preserve">éexaminée </w:t>
      </w:r>
      <w:r w:rsidR="00624D0C" w:rsidRPr="0026437A">
        <w:rPr>
          <w:lang w:val="fr-FR"/>
        </w:rPr>
        <w:t xml:space="preserve">périodiquement </w:t>
      </w:r>
      <w:r w:rsidR="00C018AD">
        <w:rPr>
          <w:lang w:val="fr-FR"/>
        </w:rPr>
        <w:t>et, s</w:t>
      </w:r>
      <w:r w:rsidR="00D001E0">
        <w:rPr>
          <w:lang w:val="fr-FR"/>
        </w:rPr>
        <w:t>’</w:t>
      </w:r>
      <w:r w:rsidR="00C018AD">
        <w:rPr>
          <w:lang w:val="fr-FR"/>
        </w:rPr>
        <w:t xml:space="preserve">il y a lieu, </w:t>
      </w:r>
      <w:r w:rsidR="00C018AD" w:rsidRPr="0026437A">
        <w:rPr>
          <w:lang w:val="fr-FR"/>
        </w:rPr>
        <w:t xml:space="preserve">modifiée </w:t>
      </w:r>
      <w:r w:rsidR="00624D0C" w:rsidRPr="0026437A">
        <w:rPr>
          <w:lang w:val="fr-FR"/>
        </w:rPr>
        <w:t>conformément au paragraphe 2 de l</w:t>
      </w:r>
      <w:r w:rsidR="00D001E0">
        <w:rPr>
          <w:lang w:val="fr-FR"/>
        </w:rPr>
        <w:t>’</w:t>
      </w:r>
      <w:r w:rsidR="00624D0C" w:rsidRPr="0026437A">
        <w:rPr>
          <w:lang w:val="fr-FR"/>
        </w:rPr>
        <w:t xml:space="preserve">article 20 de la Convention, dont il est question dans la demande </w:t>
      </w:r>
      <w:r w:rsidR="00C018AD">
        <w:rPr>
          <w:lang w:val="fr-FR"/>
        </w:rPr>
        <w:t>formulée</w:t>
      </w:r>
      <w:r w:rsidR="00624D0C" w:rsidRPr="0026437A">
        <w:rPr>
          <w:lang w:val="fr-FR"/>
        </w:rPr>
        <w:t xml:space="preserve"> au paragraphe 18 de la décision</w:t>
      </w:r>
      <w:r w:rsidR="00CC3857" w:rsidRPr="0026437A">
        <w:rPr>
          <w:lang w:val="fr-FR"/>
        </w:rPr>
        <w:t> </w:t>
      </w:r>
      <w:hyperlink r:id="rId21" w:history="1">
        <w:r w:rsidR="00624D0C" w:rsidRPr="0026437A">
          <w:rPr>
            <w:rStyle w:val="Hyperlien"/>
            <w:lang w:val="fr-FR"/>
          </w:rPr>
          <w:t>16/34</w:t>
        </w:r>
      </w:hyperlink>
      <w:r w:rsidR="00624D0C" w:rsidRPr="0026437A">
        <w:rPr>
          <w:lang w:val="fr-FR"/>
        </w:rPr>
        <w:t>,</w:t>
      </w:r>
      <w:r w:rsidR="00C41576" w:rsidRPr="0026437A">
        <w:rPr>
          <w:lang w:val="fr-FR"/>
        </w:rPr>
        <w:t xml:space="preserve"> </w:t>
      </w:r>
      <w:r w:rsidR="00624D0C" w:rsidRPr="0026437A">
        <w:rPr>
          <w:lang w:val="fr-FR"/>
        </w:rPr>
        <w:t>vise à refléter cet élargissement.</w:t>
      </w:r>
    </w:p>
    <w:p w14:paraId="0EE199F2" w14:textId="5E5D70C4" w:rsidR="00681F5C" w:rsidRPr="0026437A" w:rsidRDefault="00727949" w:rsidP="00B95141">
      <w:pPr>
        <w:pStyle w:val="CBDNormalNumber"/>
        <w:rPr>
          <w:lang w:val="fr-FR"/>
        </w:rPr>
      </w:pPr>
      <w:r w:rsidRPr="0026437A">
        <w:rPr>
          <w:lang w:val="fr-FR"/>
        </w:rPr>
        <w:t>La question de l</w:t>
      </w:r>
      <w:r w:rsidR="00D001E0">
        <w:rPr>
          <w:lang w:val="fr-FR"/>
        </w:rPr>
        <w:t>’</w:t>
      </w:r>
      <w:r w:rsidRPr="0026437A">
        <w:rPr>
          <w:lang w:val="fr-FR"/>
        </w:rPr>
        <w:t xml:space="preserve">élargissement de la base des contributeurs </w:t>
      </w:r>
      <w:r w:rsidR="00711A68" w:rsidRPr="0026437A">
        <w:rPr>
          <w:lang w:val="fr-FR"/>
        </w:rPr>
        <w:t xml:space="preserve">relève des </w:t>
      </w:r>
      <w:r w:rsidRPr="0026437A">
        <w:rPr>
          <w:lang w:val="fr-FR"/>
        </w:rPr>
        <w:t xml:space="preserve">deux mandats énoncés au </w:t>
      </w:r>
      <w:r w:rsidR="002B4D2D" w:rsidRPr="0026437A">
        <w:rPr>
          <w:lang w:val="fr-FR"/>
        </w:rPr>
        <w:t>paragraph</w:t>
      </w:r>
      <w:r w:rsidR="00CC3857" w:rsidRPr="0026437A">
        <w:rPr>
          <w:lang w:val="fr-FR"/>
        </w:rPr>
        <w:t>e</w:t>
      </w:r>
      <w:r w:rsidR="008B027F" w:rsidRPr="0026437A">
        <w:rPr>
          <w:lang w:val="fr-FR"/>
        </w:rPr>
        <w:t> </w:t>
      </w:r>
      <w:r w:rsidR="002B4D2D" w:rsidRPr="0026437A">
        <w:rPr>
          <w:lang w:val="fr-FR"/>
        </w:rPr>
        <w:t xml:space="preserve">19 </w:t>
      </w:r>
      <w:r w:rsidR="00CC3857" w:rsidRPr="0026437A">
        <w:rPr>
          <w:lang w:val="fr-FR"/>
        </w:rPr>
        <w:t xml:space="preserve">de la </w:t>
      </w:r>
      <w:r w:rsidR="00CD0DC0" w:rsidRPr="0026437A">
        <w:rPr>
          <w:lang w:val="fr-FR"/>
        </w:rPr>
        <w:t>décision</w:t>
      </w:r>
      <w:r w:rsidR="00CC3857" w:rsidRPr="0026437A">
        <w:rPr>
          <w:lang w:val="fr-FR"/>
        </w:rPr>
        <w:t> </w:t>
      </w:r>
      <w:hyperlink r:id="rId22" w:history="1">
        <w:r w:rsidR="00CD0DC0" w:rsidRPr="0026437A">
          <w:rPr>
            <w:rStyle w:val="Hyperlien"/>
            <w:lang w:val="fr-FR"/>
          </w:rPr>
          <w:t>16/34</w:t>
        </w:r>
      </w:hyperlink>
      <w:r w:rsidR="002B4D2D" w:rsidRPr="0026437A">
        <w:rPr>
          <w:lang w:val="fr-FR"/>
        </w:rPr>
        <w:t xml:space="preserve">, </w:t>
      </w:r>
      <w:r w:rsidR="00BB3452" w:rsidRPr="0026437A">
        <w:rPr>
          <w:lang w:val="fr-FR"/>
        </w:rPr>
        <w:t xml:space="preserve">notamment dans les deux premières tâches </w:t>
      </w:r>
      <w:r w:rsidR="00711A68" w:rsidRPr="0026437A">
        <w:rPr>
          <w:lang w:val="fr-FR"/>
        </w:rPr>
        <w:t>s</w:t>
      </w:r>
      <w:r w:rsidR="00D001E0">
        <w:rPr>
          <w:lang w:val="fr-FR"/>
        </w:rPr>
        <w:t>’</w:t>
      </w:r>
      <w:r w:rsidR="00711A68" w:rsidRPr="0026437A">
        <w:rPr>
          <w:lang w:val="fr-FR"/>
        </w:rPr>
        <w:t xml:space="preserve">inscrivant dans ces mandats aux termes des </w:t>
      </w:r>
      <w:r w:rsidR="00CC3857" w:rsidRPr="0026437A">
        <w:rPr>
          <w:lang w:val="fr-FR"/>
        </w:rPr>
        <w:t>alinéas </w:t>
      </w:r>
      <w:r w:rsidR="002B4D2D" w:rsidRPr="0026437A">
        <w:rPr>
          <w:lang w:val="fr-FR"/>
        </w:rPr>
        <w:t>22</w:t>
      </w:r>
      <w:r w:rsidR="00CC3857" w:rsidRPr="0026437A">
        <w:rPr>
          <w:lang w:val="fr-FR"/>
        </w:rPr>
        <w:t> </w:t>
      </w:r>
      <w:r w:rsidR="002B4D2D" w:rsidRPr="0026437A">
        <w:rPr>
          <w:lang w:val="fr-FR"/>
        </w:rPr>
        <w:t xml:space="preserve">a) </w:t>
      </w:r>
      <w:r w:rsidR="00CC3857" w:rsidRPr="0026437A">
        <w:rPr>
          <w:lang w:val="fr-FR"/>
        </w:rPr>
        <w:t>et</w:t>
      </w:r>
      <w:r w:rsidR="002B4D2D" w:rsidRPr="0026437A">
        <w:rPr>
          <w:lang w:val="fr-FR"/>
        </w:rPr>
        <w:t xml:space="preserve"> 23</w:t>
      </w:r>
      <w:r w:rsidR="00CC3857" w:rsidRPr="0026437A">
        <w:rPr>
          <w:lang w:val="fr-FR"/>
        </w:rPr>
        <w:t> </w:t>
      </w:r>
      <w:r w:rsidR="002B4D2D" w:rsidRPr="0026437A">
        <w:rPr>
          <w:lang w:val="fr-FR"/>
        </w:rPr>
        <w:t xml:space="preserve">a) </w:t>
      </w:r>
      <w:r w:rsidR="00CC3857" w:rsidRPr="0026437A">
        <w:rPr>
          <w:lang w:val="fr-FR"/>
        </w:rPr>
        <w:t>de la dé</w:t>
      </w:r>
      <w:r w:rsidR="002B4D2D" w:rsidRPr="0026437A">
        <w:rPr>
          <w:lang w:val="fr-FR"/>
        </w:rPr>
        <w:t>cision</w:t>
      </w:r>
      <w:r w:rsidR="00CC3857" w:rsidRPr="0026437A">
        <w:rPr>
          <w:lang w:val="fr-FR"/>
        </w:rPr>
        <w:t> </w:t>
      </w:r>
      <w:r w:rsidR="002B4D2D" w:rsidRPr="0026437A">
        <w:rPr>
          <w:lang w:val="fr-FR"/>
        </w:rPr>
        <w:t>:</w:t>
      </w:r>
    </w:p>
    <w:p w14:paraId="0608E4EC" w14:textId="38C39369" w:rsidR="00C41576" w:rsidRPr="0026437A" w:rsidRDefault="00262925" w:rsidP="00624D0C">
      <w:pPr>
        <w:pStyle w:val="CBDNormalNumber"/>
        <w:numPr>
          <w:ilvl w:val="1"/>
          <w:numId w:val="7"/>
        </w:numPr>
        <w:rPr>
          <w:lang w:val="fr-FR"/>
        </w:rPr>
      </w:pPr>
      <w:r w:rsidRPr="0026437A">
        <w:rPr>
          <w:lang w:val="fr-FR"/>
        </w:rPr>
        <w:t>S</w:t>
      </w:r>
      <w:r w:rsidR="00D001E0">
        <w:rPr>
          <w:lang w:val="fr-FR"/>
        </w:rPr>
        <w:t>’</w:t>
      </w:r>
      <w:r w:rsidRPr="0026437A">
        <w:rPr>
          <w:lang w:val="fr-FR"/>
        </w:rPr>
        <w:t>agissant d</w:t>
      </w:r>
      <w:r w:rsidR="00E35D84" w:rsidRPr="0026437A">
        <w:rPr>
          <w:lang w:val="fr-FR"/>
        </w:rPr>
        <w:t>e la poursuite de l</w:t>
      </w:r>
      <w:r w:rsidR="00D001E0">
        <w:rPr>
          <w:lang w:val="fr-FR"/>
        </w:rPr>
        <w:t>’</w:t>
      </w:r>
      <w:r w:rsidR="00E35D84" w:rsidRPr="0026437A">
        <w:rPr>
          <w:lang w:val="fr-FR"/>
        </w:rPr>
        <w:t xml:space="preserve">élaboration des critères relatifs à la structure institutionnelle chargée de faire fonctionner le mécanisme </w:t>
      </w:r>
      <w:r w:rsidR="002F53A6">
        <w:rPr>
          <w:lang w:val="fr-FR"/>
        </w:rPr>
        <w:t xml:space="preserve">de </w:t>
      </w:r>
      <w:r w:rsidR="00E35D84" w:rsidRPr="0026437A">
        <w:rPr>
          <w:lang w:val="fr-FR"/>
        </w:rPr>
        <w:t>financ</w:t>
      </w:r>
      <w:r w:rsidR="002F53A6">
        <w:rPr>
          <w:lang w:val="fr-FR"/>
        </w:rPr>
        <w:t>ement</w:t>
      </w:r>
      <w:r w:rsidR="00CD0C17" w:rsidRPr="0026437A">
        <w:rPr>
          <w:lang w:val="fr-FR"/>
        </w:rPr>
        <w:t xml:space="preserve">, </w:t>
      </w:r>
      <w:r w:rsidR="009676B5" w:rsidRPr="0026437A">
        <w:rPr>
          <w:lang w:val="fr-FR"/>
        </w:rPr>
        <w:t xml:space="preserve">il convient de souligner que la </w:t>
      </w:r>
      <w:r w:rsidR="00CD0C17" w:rsidRPr="0026437A">
        <w:rPr>
          <w:lang w:val="fr-FR"/>
        </w:rPr>
        <w:t xml:space="preserve">compilation </w:t>
      </w:r>
      <w:r w:rsidR="00E35D84" w:rsidRPr="0026437A">
        <w:rPr>
          <w:lang w:val="fr-FR"/>
        </w:rPr>
        <w:t>d</w:t>
      </w:r>
      <w:r w:rsidR="00D001E0">
        <w:rPr>
          <w:lang w:val="fr-FR"/>
        </w:rPr>
        <w:t>’</w:t>
      </w:r>
      <w:r w:rsidR="00E35D84" w:rsidRPr="0026437A">
        <w:rPr>
          <w:lang w:val="fr-FR"/>
        </w:rPr>
        <w:t>avis figurant à l</w:t>
      </w:r>
      <w:r w:rsidR="00D001E0">
        <w:rPr>
          <w:lang w:val="fr-FR"/>
        </w:rPr>
        <w:t>’</w:t>
      </w:r>
      <w:r w:rsidR="00CD0C17" w:rsidRPr="0026437A">
        <w:rPr>
          <w:lang w:val="fr-FR"/>
        </w:rPr>
        <w:t>annex</w:t>
      </w:r>
      <w:r w:rsidR="00E35D84" w:rsidRPr="0026437A">
        <w:rPr>
          <w:lang w:val="fr-FR"/>
        </w:rPr>
        <w:t>e </w:t>
      </w:r>
      <w:r w:rsidR="00CD0C17" w:rsidRPr="0026437A">
        <w:rPr>
          <w:lang w:val="fr-FR"/>
        </w:rPr>
        <w:t xml:space="preserve">II </w:t>
      </w:r>
      <w:r w:rsidR="00E35D84" w:rsidRPr="0026437A">
        <w:rPr>
          <w:lang w:val="fr-FR"/>
        </w:rPr>
        <w:t xml:space="preserve">de la </w:t>
      </w:r>
      <w:r w:rsidR="00CD0DC0" w:rsidRPr="0026437A">
        <w:rPr>
          <w:lang w:val="fr-FR"/>
        </w:rPr>
        <w:t>décision</w:t>
      </w:r>
      <w:r w:rsidR="00E35D84" w:rsidRPr="0026437A">
        <w:rPr>
          <w:lang w:val="fr-FR"/>
        </w:rPr>
        <w:t> </w:t>
      </w:r>
      <w:hyperlink r:id="rId23" w:history="1">
        <w:r w:rsidR="00CD0DC0" w:rsidRPr="0026437A">
          <w:rPr>
            <w:rStyle w:val="Hyperlien"/>
            <w:lang w:val="fr-FR"/>
          </w:rPr>
          <w:t>16/34</w:t>
        </w:r>
      </w:hyperlink>
      <w:r w:rsidR="00CD0C17" w:rsidRPr="0026437A">
        <w:rPr>
          <w:lang w:val="fr-FR"/>
        </w:rPr>
        <w:t xml:space="preserve"> </w:t>
      </w:r>
      <w:r w:rsidR="00E74B31" w:rsidRPr="0026437A">
        <w:rPr>
          <w:lang w:val="fr-FR"/>
        </w:rPr>
        <w:t>contient également un élément faisant mention de la « </w:t>
      </w:r>
      <w:r w:rsidR="00241B37" w:rsidRPr="0026437A">
        <w:rPr>
          <w:lang w:val="fr-FR"/>
        </w:rPr>
        <w:t>[</w:t>
      </w:r>
      <w:r w:rsidR="00241B37" w:rsidRPr="0026437A">
        <w:rPr>
          <w:i/>
          <w:iCs/>
          <w:lang w:val="fr-FR"/>
        </w:rPr>
        <w:t>b</w:t>
      </w:r>
      <w:r w:rsidR="00241B37" w:rsidRPr="0026437A">
        <w:rPr>
          <w:lang w:val="fr-FR"/>
        </w:rPr>
        <w:t>]</w:t>
      </w:r>
      <w:r w:rsidR="00241B37" w:rsidRPr="0026437A">
        <w:rPr>
          <w:i/>
          <w:iCs/>
          <w:lang w:val="fr-FR"/>
        </w:rPr>
        <w:t>ase de contributeurs permettant de mobiliser les ressources provenant de toutes les sources</w:t>
      </w:r>
      <w:r w:rsidR="00E74B31" w:rsidRPr="0026437A">
        <w:rPr>
          <w:lang w:val="fr-FR"/>
        </w:rPr>
        <w:t> ».</w:t>
      </w:r>
      <w:r w:rsidR="00CD0C17" w:rsidRPr="0026437A">
        <w:rPr>
          <w:i/>
          <w:iCs/>
          <w:lang w:val="fr-FR"/>
        </w:rPr>
        <w:t xml:space="preserve"> </w:t>
      </w:r>
      <w:r w:rsidR="00D9716D" w:rsidRPr="0026437A">
        <w:rPr>
          <w:lang w:val="fr-FR"/>
        </w:rPr>
        <w:t xml:space="preserve">Cette question est approfondie </w:t>
      </w:r>
      <w:r w:rsidR="00E35D84" w:rsidRPr="0026437A">
        <w:rPr>
          <w:lang w:val="fr-FR"/>
        </w:rPr>
        <w:t xml:space="preserve">dans le </w:t>
      </w:r>
      <w:r w:rsidR="00CD0C17" w:rsidRPr="0026437A">
        <w:rPr>
          <w:lang w:val="fr-FR"/>
        </w:rPr>
        <w:t>document CBD/SBI/</w:t>
      </w:r>
      <w:r w:rsidR="0035513D" w:rsidRPr="0026437A">
        <w:rPr>
          <w:lang w:val="fr-FR"/>
        </w:rPr>
        <w:t>7</w:t>
      </w:r>
      <w:r w:rsidR="00CD0C17" w:rsidRPr="0026437A">
        <w:rPr>
          <w:lang w:val="fr-FR"/>
        </w:rPr>
        <w:t>/3/Add.3</w:t>
      </w:r>
      <w:r w:rsidR="00D9716D" w:rsidRPr="0026437A">
        <w:rPr>
          <w:lang w:val="fr-FR"/>
        </w:rPr>
        <w:t> </w:t>
      </w:r>
      <w:r w:rsidR="00ED321A" w:rsidRPr="0026437A">
        <w:rPr>
          <w:lang w:val="fr-FR"/>
        </w:rPr>
        <w:t>;</w:t>
      </w:r>
      <w:r w:rsidR="00CD0C17" w:rsidRPr="0026437A">
        <w:rPr>
          <w:lang w:val="fr-FR"/>
        </w:rPr>
        <w:t xml:space="preserve"> </w:t>
      </w:r>
    </w:p>
    <w:p w14:paraId="4C0D5FA8" w14:textId="18AA2DB9" w:rsidR="00094850" w:rsidRPr="0026437A" w:rsidRDefault="007D0B48" w:rsidP="00681F5C">
      <w:pPr>
        <w:pStyle w:val="CBDNormalNumber"/>
        <w:numPr>
          <w:ilvl w:val="1"/>
          <w:numId w:val="7"/>
        </w:numPr>
        <w:rPr>
          <w:lang w:val="fr-FR"/>
        </w:rPr>
      </w:pPr>
      <w:r w:rsidRPr="0026437A">
        <w:rPr>
          <w:lang w:val="fr-FR"/>
        </w:rPr>
        <w:t>En ce qui concerne le recensement des obstacles à l</w:t>
      </w:r>
      <w:r w:rsidR="00D001E0">
        <w:rPr>
          <w:lang w:val="fr-FR"/>
        </w:rPr>
        <w:t>’</w:t>
      </w:r>
      <w:r w:rsidRPr="0026437A">
        <w:rPr>
          <w:lang w:val="fr-FR"/>
        </w:rPr>
        <w:t>efficacité du financement mondial de la biodiversité et la recommandation d</w:t>
      </w:r>
      <w:r w:rsidR="00D001E0">
        <w:rPr>
          <w:lang w:val="fr-FR"/>
        </w:rPr>
        <w:t>’</w:t>
      </w:r>
      <w:r w:rsidRPr="0026437A">
        <w:rPr>
          <w:lang w:val="fr-FR"/>
        </w:rPr>
        <w:t xml:space="preserve">éléments en vue de son renforcement, </w:t>
      </w:r>
      <w:r w:rsidR="00BC7C9F" w:rsidRPr="0026437A">
        <w:rPr>
          <w:lang w:val="fr-FR"/>
        </w:rPr>
        <w:t xml:space="preserve">la base de contributeurs relativement restreinte peut être considérée comme un obstacle et son élargissement, comme un élément permettant de renforcer le financement mondial de la biodiversité. Cette question est approfondie dans le document </w:t>
      </w:r>
      <w:r w:rsidR="00094850" w:rsidRPr="0026437A">
        <w:rPr>
          <w:lang w:val="fr-FR"/>
        </w:rPr>
        <w:t>CBD/SBI/</w:t>
      </w:r>
      <w:r w:rsidR="0035513D" w:rsidRPr="0026437A">
        <w:rPr>
          <w:lang w:val="fr-FR"/>
        </w:rPr>
        <w:t>7</w:t>
      </w:r>
      <w:r w:rsidR="00094850" w:rsidRPr="0026437A">
        <w:rPr>
          <w:lang w:val="fr-FR"/>
        </w:rPr>
        <w:t>/3/Add.4.</w:t>
      </w:r>
    </w:p>
    <w:p w14:paraId="2912DF65" w14:textId="0EA02622" w:rsidR="005C6EE4" w:rsidRPr="0026437A" w:rsidRDefault="00654391" w:rsidP="00BE64A2">
      <w:pPr>
        <w:pStyle w:val="CBDNormalNumber"/>
        <w:rPr>
          <w:snapToGrid w:val="0"/>
          <w:lang w:val="fr-FR"/>
        </w:rPr>
      </w:pPr>
      <w:r w:rsidRPr="0026437A">
        <w:rPr>
          <w:snapToGrid w:val="0"/>
          <w:lang w:val="fr-FR"/>
        </w:rPr>
        <w:t xml:space="preserve">Le </w:t>
      </w:r>
      <w:r w:rsidR="0006544E" w:rsidRPr="0026437A">
        <w:rPr>
          <w:snapToGrid w:val="0"/>
          <w:lang w:val="fr-FR"/>
        </w:rPr>
        <w:t>présent document</w:t>
      </w:r>
      <w:r w:rsidRPr="0026437A">
        <w:rPr>
          <w:snapToGrid w:val="0"/>
          <w:lang w:val="fr-FR"/>
        </w:rPr>
        <w:t xml:space="preserve"> met </w:t>
      </w:r>
      <w:r w:rsidR="0006544E" w:rsidRPr="0026437A">
        <w:rPr>
          <w:snapToGrid w:val="0"/>
          <w:lang w:val="fr-FR"/>
        </w:rPr>
        <w:t>l</w:t>
      </w:r>
      <w:r w:rsidR="00D001E0">
        <w:rPr>
          <w:snapToGrid w:val="0"/>
          <w:lang w:val="fr-FR"/>
        </w:rPr>
        <w:t>’</w:t>
      </w:r>
      <w:r w:rsidR="0006544E" w:rsidRPr="0026437A">
        <w:rPr>
          <w:snapToGrid w:val="0"/>
          <w:lang w:val="fr-FR"/>
        </w:rPr>
        <w:t>accent sur la question de l</w:t>
      </w:r>
      <w:r w:rsidR="00D001E0">
        <w:rPr>
          <w:snapToGrid w:val="0"/>
          <w:lang w:val="fr-FR"/>
        </w:rPr>
        <w:t>’</w:t>
      </w:r>
      <w:r w:rsidR="0006544E" w:rsidRPr="0026437A">
        <w:rPr>
          <w:snapToGrid w:val="0"/>
          <w:lang w:val="fr-FR"/>
        </w:rPr>
        <w:t xml:space="preserve">élargissement de la base de contributeurs souverains dans le cadre de la réflexion sur la périodicité </w:t>
      </w:r>
      <w:r w:rsidR="00CB537E" w:rsidRPr="0026437A">
        <w:rPr>
          <w:snapToGrid w:val="0"/>
          <w:lang w:val="fr-FR"/>
        </w:rPr>
        <w:t xml:space="preserve">optimale de </w:t>
      </w:r>
      <w:r w:rsidR="0006544E" w:rsidRPr="0026437A">
        <w:rPr>
          <w:snapToGrid w:val="0"/>
          <w:lang w:val="fr-FR"/>
        </w:rPr>
        <w:t>l</w:t>
      </w:r>
      <w:r w:rsidR="00D001E0">
        <w:rPr>
          <w:snapToGrid w:val="0"/>
          <w:lang w:val="fr-FR"/>
        </w:rPr>
        <w:t>’</w:t>
      </w:r>
      <w:r w:rsidR="00CB537E" w:rsidRPr="0026437A">
        <w:rPr>
          <w:snapToGrid w:val="0"/>
          <w:lang w:val="fr-FR"/>
        </w:rPr>
        <w:t xml:space="preserve">actualisation </w:t>
      </w:r>
      <w:r w:rsidR="0006544E" w:rsidRPr="0026437A">
        <w:rPr>
          <w:snapToGrid w:val="0"/>
          <w:lang w:val="fr-FR"/>
        </w:rPr>
        <w:t xml:space="preserve">de la liste </w:t>
      </w:r>
      <w:r w:rsidR="00CB537E" w:rsidRPr="0026437A">
        <w:rPr>
          <w:snapToGrid w:val="0"/>
          <w:lang w:val="fr-FR"/>
        </w:rPr>
        <w:t xml:space="preserve">prévue par le </w:t>
      </w:r>
      <w:r w:rsidR="0006544E" w:rsidRPr="0026437A">
        <w:rPr>
          <w:snapToGrid w:val="0"/>
          <w:lang w:val="fr-FR"/>
        </w:rPr>
        <w:t>paragraphe</w:t>
      </w:r>
      <w:r w:rsidR="00CB537E" w:rsidRPr="0026437A">
        <w:rPr>
          <w:snapToGrid w:val="0"/>
          <w:lang w:val="fr-FR"/>
        </w:rPr>
        <w:t> </w:t>
      </w:r>
      <w:r w:rsidR="0006544E" w:rsidRPr="0026437A">
        <w:rPr>
          <w:snapToGrid w:val="0"/>
          <w:lang w:val="fr-FR"/>
        </w:rPr>
        <w:t>2 de l</w:t>
      </w:r>
      <w:r w:rsidR="00D001E0">
        <w:rPr>
          <w:snapToGrid w:val="0"/>
          <w:lang w:val="fr-FR"/>
        </w:rPr>
        <w:t>’</w:t>
      </w:r>
      <w:r w:rsidR="0006544E" w:rsidRPr="0026437A">
        <w:rPr>
          <w:snapToGrid w:val="0"/>
          <w:lang w:val="fr-FR"/>
        </w:rPr>
        <w:t>article</w:t>
      </w:r>
      <w:r w:rsidR="00CB537E" w:rsidRPr="0026437A">
        <w:rPr>
          <w:snapToGrid w:val="0"/>
          <w:lang w:val="fr-FR"/>
        </w:rPr>
        <w:t> </w:t>
      </w:r>
      <w:r w:rsidR="0006544E" w:rsidRPr="0026437A">
        <w:rPr>
          <w:snapToGrid w:val="0"/>
          <w:lang w:val="fr-FR"/>
        </w:rPr>
        <w:t>20 de la Convention.</w:t>
      </w:r>
      <w:r w:rsidR="003E672E" w:rsidRPr="0026437A">
        <w:rPr>
          <w:snapToGrid w:val="0"/>
          <w:lang w:val="fr-FR"/>
        </w:rPr>
        <w:t xml:space="preserve"> </w:t>
      </w:r>
    </w:p>
    <w:p w14:paraId="37FEFB68" w14:textId="579B5FC0" w:rsidR="00ED6B39" w:rsidRPr="0026437A" w:rsidRDefault="000860E5" w:rsidP="000860E5">
      <w:pPr>
        <w:pStyle w:val="CBDH1"/>
        <w:rPr>
          <w:snapToGrid w:val="0"/>
          <w:lang w:val="fr-FR"/>
        </w:rPr>
      </w:pPr>
      <w:r w:rsidRPr="0026437A">
        <w:rPr>
          <w:snapToGrid w:val="0"/>
          <w:lang w:val="fr-FR"/>
        </w:rPr>
        <w:t>II.</w:t>
      </w:r>
      <w:r w:rsidRPr="0026437A">
        <w:rPr>
          <w:snapToGrid w:val="0"/>
          <w:lang w:val="fr-FR"/>
        </w:rPr>
        <w:tab/>
      </w:r>
      <w:r w:rsidR="005669F0" w:rsidRPr="0026437A">
        <w:rPr>
          <w:snapToGrid w:val="0"/>
          <w:lang w:val="fr-FR"/>
        </w:rPr>
        <w:t xml:space="preserve">Travaux entrepris en application du </w:t>
      </w:r>
      <w:r w:rsidR="00CB537E" w:rsidRPr="0026437A">
        <w:rPr>
          <w:snapToGrid w:val="0"/>
          <w:lang w:val="fr-FR"/>
        </w:rPr>
        <w:t>paragraphe 2 de l</w:t>
      </w:r>
      <w:r w:rsidR="00D001E0">
        <w:rPr>
          <w:snapToGrid w:val="0"/>
          <w:lang w:val="fr-FR"/>
        </w:rPr>
        <w:t>’</w:t>
      </w:r>
      <w:r w:rsidR="00CB537E" w:rsidRPr="0026437A">
        <w:rPr>
          <w:snapToGrid w:val="0"/>
          <w:lang w:val="fr-FR"/>
        </w:rPr>
        <w:t>article 20 de la Convention</w:t>
      </w:r>
    </w:p>
    <w:p w14:paraId="17D8A96E" w14:textId="40073CF9" w:rsidR="000D7053" w:rsidRPr="0026437A" w:rsidRDefault="005669F0" w:rsidP="00BE64A2">
      <w:pPr>
        <w:pStyle w:val="CBDNormalNumber"/>
        <w:rPr>
          <w:snapToGrid w:val="0"/>
          <w:lang w:val="fr-FR"/>
        </w:rPr>
      </w:pPr>
      <w:r w:rsidRPr="0026437A">
        <w:rPr>
          <w:snapToGrid w:val="0"/>
          <w:lang w:val="fr-FR"/>
        </w:rPr>
        <w:t xml:space="preserve">Le </w:t>
      </w:r>
      <w:r w:rsidR="004150C3" w:rsidRPr="0026437A">
        <w:rPr>
          <w:snapToGrid w:val="0"/>
          <w:lang w:val="fr-FR"/>
        </w:rPr>
        <w:t>paragraph</w:t>
      </w:r>
      <w:r w:rsidRPr="0026437A">
        <w:rPr>
          <w:snapToGrid w:val="0"/>
          <w:lang w:val="fr-FR"/>
        </w:rPr>
        <w:t>e</w:t>
      </w:r>
      <w:r w:rsidR="004150C3" w:rsidRPr="0026437A">
        <w:rPr>
          <w:snapToGrid w:val="0"/>
          <w:lang w:val="fr-FR"/>
        </w:rPr>
        <w:t xml:space="preserve"> </w:t>
      </w:r>
      <w:r w:rsidR="000D7053" w:rsidRPr="0026437A">
        <w:rPr>
          <w:snapToGrid w:val="0"/>
          <w:lang w:val="fr-FR"/>
        </w:rPr>
        <w:t>2</w:t>
      </w:r>
      <w:r w:rsidRPr="0026437A">
        <w:rPr>
          <w:snapToGrid w:val="0"/>
          <w:lang w:val="fr-FR"/>
        </w:rPr>
        <w:t xml:space="preserve"> de l</w:t>
      </w:r>
      <w:r w:rsidR="00D001E0">
        <w:rPr>
          <w:snapToGrid w:val="0"/>
          <w:lang w:val="fr-FR"/>
        </w:rPr>
        <w:t>’</w:t>
      </w:r>
      <w:r w:rsidRPr="0026437A">
        <w:rPr>
          <w:snapToGrid w:val="0"/>
          <w:lang w:val="fr-FR"/>
        </w:rPr>
        <w:t xml:space="preserve">article 20 de la </w:t>
      </w:r>
      <w:r w:rsidR="000D7053" w:rsidRPr="0026437A">
        <w:rPr>
          <w:snapToGrid w:val="0"/>
          <w:lang w:val="fr-FR"/>
        </w:rPr>
        <w:t xml:space="preserve">Convention </w:t>
      </w:r>
      <w:r w:rsidRPr="0026437A">
        <w:rPr>
          <w:snapToGrid w:val="0"/>
          <w:lang w:val="fr-FR"/>
        </w:rPr>
        <w:t xml:space="preserve">prévoit ce qui suit </w:t>
      </w:r>
      <w:r w:rsidR="000D7053" w:rsidRPr="0026437A">
        <w:rPr>
          <w:snapToGrid w:val="0"/>
          <w:lang w:val="fr-FR"/>
        </w:rPr>
        <w:t>(</w:t>
      </w:r>
      <w:r w:rsidR="002A5325" w:rsidRPr="0026437A">
        <w:rPr>
          <w:snapToGrid w:val="0"/>
          <w:lang w:val="fr-FR"/>
        </w:rPr>
        <w:t>sans caractères gras dans l</w:t>
      </w:r>
      <w:r w:rsidR="00D001E0">
        <w:rPr>
          <w:snapToGrid w:val="0"/>
          <w:lang w:val="fr-FR"/>
        </w:rPr>
        <w:t>’</w:t>
      </w:r>
      <w:r w:rsidR="002A5325" w:rsidRPr="0026437A">
        <w:rPr>
          <w:snapToGrid w:val="0"/>
          <w:lang w:val="fr-FR"/>
        </w:rPr>
        <w:t>original</w:t>
      </w:r>
      <w:r w:rsidR="000D7053" w:rsidRPr="0026437A">
        <w:rPr>
          <w:snapToGrid w:val="0"/>
          <w:lang w:val="fr-FR"/>
        </w:rPr>
        <w:t>)</w:t>
      </w:r>
      <w:r w:rsidR="002A5325" w:rsidRPr="0026437A">
        <w:rPr>
          <w:snapToGrid w:val="0"/>
          <w:lang w:val="fr-FR"/>
        </w:rPr>
        <w:t> </w:t>
      </w:r>
      <w:r w:rsidR="000D7053" w:rsidRPr="0026437A">
        <w:rPr>
          <w:snapToGrid w:val="0"/>
          <w:lang w:val="fr-FR"/>
        </w:rPr>
        <w:t>:</w:t>
      </w:r>
    </w:p>
    <w:p w14:paraId="69F609D4" w14:textId="659997EB" w:rsidR="00BE64A2" w:rsidRPr="0026437A" w:rsidRDefault="001857F3" w:rsidP="00F5412E">
      <w:pPr>
        <w:pStyle w:val="Paragraphedeliste"/>
        <w:ind w:left="1134" w:right="571"/>
        <w:rPr>
          <w:snapToGrid w:val="0"/>
          <w:lang w:val="fr-FR"/>
        </w:rPr>
      </w:pPr>
      <w:r w:rsidRPr="0026437A">
        <w:rPr>
          <w:b/>
          <w:bCs/>
          <w:lang w:val="fr-FR"/>
        </w:rPr>
        <w:t>Les Parties qui sont des pays développés fournissent des ressources financières nouvelles et additionnelles</w:t>
      </w:r>
      <w:r w:rsidRPr="0026437A">
        <w:rPr>
          <w:lang w:val="fr-FR"/>
        </w:rPr>
        <w:t xml:space="preserve"> </w:t>
      </w:r>
      <w:r w:rsidRPr="0026437A">
        <w:rPr>
          <w:b/>
          <w:bCs/>
          <w:lang w:val="fr-FR"/>
        </w:rPr>
        <w:t xml:space="preserve">pour permettre aux Parties qui sont des pays en développement </w:t>
      </w:r>
      <w:r w:rsidRPr="0026437A">
        <w:rPr>
          <w:lang w:val="fr-FR"/>
        </w:rPr>
        <w:t xml:space="preserve">de faire face à la totalité des surcoûts convenus que leur impose la mise en </w:t>
      </w:r>
      <w:r w:rsidR="00DD66B3" w:rsidRPr="0026437A">
        <w:rPr>
          <w:lang w:val="fr-FR"/>
        </w:rPr>
        <w:t>œuvre</w:t>
      </w:r>
      <w:r w:rsidRPr="0026437A">
        <w:rPr>
          <w:lang w:val="fr-FR"/>
        </w:rPr>
        <w:t xml:space="preserve"> des mesures par lesquelles ils s</w:t>
      </w:r>
      <w:r w:rsidR="00D001E0">
        <w:rPr>
          <w:lang w:val="fr-FR"/>
        </w:rPr>
        <w:t>’</w:t>
      </w:r>
      <w:r w:rsidRPr="0026437A">
        <w:rPr>
          <w:lang w:val="fr-FR"/>
        </w:rPr>
        <w:t xml:space="preserve">acquittent des obligations découlant de la présente Convention et de bénéficier de ses dispositions </w:t>
      </w:r>
      <w:r w:rsidR="00A46A44" w:rsidRPr="0026437A">
        <w:rPr>
          <w:snapToGrid w:val="0"/>
          <w:lang w:val="fr-FR"/>
        </w:rPr>
        <w:t xml:space="preserve">(…). </w:t>
      </w:r>
      <w:r w:rsidR="00995688" w:rsidRPr="0026437A">
        <w:rPr>
          <w:b/>
          <w:bCs/>
          <w:lang w:val="fr-FR"/>
        </w:rPr>
        <w:t>Les autres Parties, y compris les pays qui se trouvent dans une phase de transition vers l</w:t>
      </w:r>
      <w:r w:rsidR="00D001E0">
        <w:rPr>
          <w:b/>
          <w:bCs/>
          <w:lang w:val="fr-FR"/>
        </w:rPr>
        <w:t>’</w:t>
      </w:r>
      <w:r w:rsidR="00995688" w:rsidRPr="0026437A">
        <w:rPr>
          <w:b/>
          <w:bCs/>
          <w:lang w:val="fr-FR"/>
        </w:rPr>
        <w:t>économie de marché, peuvent assumer volontairement les obligations des Parties qui sont des pays développés.</w:t>
      </w:r>
      <w:r w:rsidR="00995688" w:rsidRPr="0026437A">
        <w:rPr>
          <w:lang w:val="fr-FR"/>
        </w:rPr>
        <w:t xml:space="preserve"> Aux fins du présent article, </w:t>
      </w:r>
      <w:r w:rsidR="00581983" w:rsidRPr="0026437A">
        <w:rPr>
          <w:lang w:val="fr-FR"/>
        </w:rPr>
        <w:t xml:space="preserve">la Conférence des Parties dresse à sa première réunion </w:t>
      </w:r>
      <w:r w:rsidR="00581983" w:rsidRPr="0026437A">
        <w:rPr>
          <w:b/>
          <w:bCs/>
          <w:lang w:val="fr-FR"/>
        </w:rPr>
        <w:t>la liste des Parties qui sont des pays développés et des autres Parties qui assument volontairement les obligations des Parties qui sont des pays développés</w:t>
      </w:r>
      <w:r w:rsidR="00581983" w:rsidRPr="0026437A">
        <w:rPr>
          <w:lang w:val="fr-FR"/>
        </w:rPr>
        <w:t>.</w:t>
      </w:r>
      <w:r w:rsidR="00A46A44" w:rsidRPr="0026437A">
        <w:rPr>
          <w:snapToGrid w:val="0"/>
          <w:lang w:val="fr-FR"/>
        </w:rPr>
        <w:t xml:space="preserve"> </w:t>
      </w:r>
      <w:r w:rsidR="00BF6F59" w:rsidRPr="0026437A">
        <w:rPr>
          <w:snapToGrid w:val="0"/>
          <w:lang w:val="fr-FR"/>
        </w:rPr>
        <w:t xml:space="preserve">La Conférence des Parties revoit périodiquement cette liste et la modifie en cas de besoin. </w:t>
      </w:r>
      <w:r w:rsidR="00A46A44" w:rsidRPr="0026437A">
        <w:rPr>
          <w:snapToGrid w:val="0"/>
          <w:lang w:val="fr-FR"/>
        </w:rPr>
        <w:t xml:space="preserve">(…). </w:t>
      </w:r>
    </w:p>
    <w:p w14:paraId="0E6FA1C3" w14:textId="63B2E627" w:rsidR="004B52E5" w:rsidRPr="0026437A" w:rsidRDefault="002A5325" w:rsidP="0079782D">
      <w:pPr>
        <w:pStyle w:val="CBDNormalNumber"/>
        <w:rPr>
          <w:b/>
          <w:bCs/>
          <w:snapToGrid w:val="0"/>
          <w:lang w:val="fr-FR"/>
        </w:rPr>
      </w:pPr>
      <w:r w:rsidRPr="0026437A">
        <w:rPr>
          <w:lang w:val="fr-FR"/>
        </w:rPr>
        <w:lastRenderedPageBreak/>
        <w:t>Ainsi, l</w:t>
      </w:r>
      <w:r w:rsidR="00D001E0">
        <w:rPr>
          <w:lang w:val="fr-FR"/>
        </w:rPr>
        <w:t>’</w:t>
      </w:r>
      <w:r w:rsidR="006A4428" w:rsidRPr="0026437A">
        <w:rPr>
          <w:lang w:val="fr-FR"/>
        </w:rPr>
        <w:t>article</w:t>
      </w:r>
      <w:r w:rsidRPr="0026437A">
        <w:rPr>
          <w:lang w:val="fr-FR"/>
        </w:rPr>
        <w:t> </w:t>
      </w:r>
      <w:r w:rsidR="006A4428" w:rsidRPr="0026437A">
        <w:rPr>
          <w:lang w:val="fr-FR"/>
        </w:rPr>
        <w:t>:</w:t>
      </w:r>
    </w:p>
    <w:p w14:paraId="4738468B" w14:textId="2E402A9D" w:rsidR="00667ECA" w:rsidRPr="0026437A" w:rsidRDefault="00753B06" w:rsidP="004B52E5">
      <w:pPr>
        <w:pStyle w:val="CBDNormalNumber"/>
        <w:numPr>
          <w:ilvl w:val="1"/>
          <w:numId w:val="7"/>
        </w:numPr>
        <w:rPr>
          <w:b/>
          <w:bCs/>
          <w:snapToGrid w:val="0"/>
          <w:lang w:val="fr-FR"/>
        </w:rPr>
      </w:pPr>
      <w:r w:rsidRPr="0026437A">
        <w:rPr>
          <w:lang w:val="fr-FR"/>
        </w:rPr>
        <w:t xml:space="preserve">Impose aux </w:t>
      </w:r>
      <w:r w:rsidR="003A03DA" w:rsidRPr="0026437A">
        <w:rPr>
          <w:lang w:val="fr-FR"/>
        </w:rPr>
        <w:t xml:space="preserve">Parties qui sont des pays développés </w:t>
      </w:r>
      <w:r w:rsidRPr="0026437A">
        <w:rPr>
          <w:lang w:val="fr-FR"/>
        </w:rPr>
        <w:t>l</w:t>
      </w:r>
      <w:r w:rsidR="00D001E0">
        <w:rPr>
          <w:lang w:val="fr-FR"/>
        </w:rPr>
        <w:t>’</w:t>
      </w:r>
      <w:r w:rsidRPr="0026437A">
        <w:rPr>
          <w:lang w:val="fr-FR"/>
        </w:rPr>
        <w:t xml:space="preserve">obligation </w:t>
      </w:r>
      <w:r w:rsidR="003A03DA" w:rsidRPr="0026437A">
        <w:rPr>
          <w:lang w:val="fr-FR"/>
        </w:rPr>
        <w:t xml:space="preserve">de fournir des ressources financières nouvelles et </w:t>
      </w:r>
      <w:r w:rsidRPr="0026437A">
        <w:rPr>
          <w:lang w:val="fr-FR"/>
        </w:rPr>
        <w:t xml:space="preserve">additionnelles </w:t>
      </w:r>
      <w:r w:rsidR="003A03DA" w:rsidRPr="0026437A">
        <w:rPr>
          <w:lang w:val="fr-FR"/>
        </w:rPr>
        <w:t>aux Parties qui sont des pays en développement</w:t>
      </w:r>
      <w:r w:rsidRPr="0026437A">
        <w:rPr>
          <w:lang w:val="fr-FR"/>
        </w:rPr>
        <w:t> </w:t>
      </w:r>
      <w:r w:rsidR="003A03DA" w:rsidRPr="0026437A">
        <w:rPr>
          <w:lang w:val="fr-FR"/>
        </w:rPr>
        <w:t xml:space="preserve">; </w:t>
      </w:r>
    </w:p>
    <w:p w14:paraId="2BF7FD62" w14:textId="6B71EF4C" w:rsidR="004E7B45" w:rsidRPr="0026437A" w:rsidRDefault="005E49E4" w:rsidP="004B52E5">
      <w:pPr>
        <w:pStyle w:val="CBDNormalNumber"/>
        <w:numPr>
          <w:ilvl w:val="1"/>
          <w:numId w:val="7"/>
        </w:numPr>
        <w:rPr>
          <w:b/>
          <w:bCs/>
          <w:snapToGrid w:val="0"/>
          <w:lang w:val="fr-FR"/>
        </w:rPr>
      </w:pPr>
      <w:r w:rsidRPr="0026437A">
        <w:rPr>
          <w:lang w:val="fr-FR"/>
        </w:rPr>
        <w:t xml:space="preserve">Prévoit </w:t>
      </w:r>
      <w:r w:rsidR="0074367A" w:rsidRPr="0026437A">
        <w:rPr>
          <w:lang w:val="fr-FR"/>
        </w:rPr>
        <w:t xml:space="preserve">que </w:t>
      </w:r>
      <w:r w:rsidR="00A22DAA">
        <w:rPr>
          <w:lang w:val="fr-FR"/>
        </w:rPr>
        <w:t xml:space="preserve">les </w:t>
      </w:r>
      <w:r w:rsidR="0074367A" w:rsidRPr="0026437A">
        <w:rPr>
          <w:lang w:val="fr-FR"/>
        </w:rPr>
        <w:t>autres Parties peuvent assumer volontairement ces obligations</w:t>
      </w:r>
      <w:r w:rsidRPr="0026437A">
        <w:rPr>
          <w:lang w:val="fr-FR"/>
        </w:rPr>
        <w:t> </w:t>
      </w:r>
      <w:r w:rsidR="0074367A" w:rsidRPr="0026437A">
        <w:rPr>
          <w:lang w:val="fr-FR"/>
        </w:rPr>
        <w:t>;</w:t>
      </w:r>
    </w:p>
    <w:p w14:paraId="4D7D562B" w14:textId="7F63286F" w:rsidR="00286C5A" w:rsidRPr="0026437A" w:rsidRDefault="00E51D1F" w:rsidP="004B52E5">
      <w:pPr>
        <w:pStyle w:val="CBDNormalNumber"/>
        <w:numPr>
          <w:ilvl w:val="1"/>
          <w:numId w:val="7"/>
        </w:numPr>
        <w:rPr>
          <w:b/>
          <w:bCs/>
          <w:snapToGrid w:val="0"/>
          <w:lang w:val="fr-FR"/>
        </w:rPr>
      </w:pPr>
      <w:r w:rsidRPr="0026437A">
        <w:rPr>
          <w:lang w:val="fr-FR"/>
        </w:rPr>
        <w:t xml:space="preserve">Prévoit que la Conférence des Parties dressera une liste des </w:t>
      </w:r>
      <w:r w:rsidR="00A22DAA" w:rsidRPr="0026437A">
        <w:rPr>
          <w:lang w:val="fr-FR"/>
        </w:rPr>
        <w:t xml:space="preserve">pays développés </w:t>
      </w:r>
      <w:r w:rsidRPr="0026437A">
        <w:rPr>
          <w:lang w:val="fr-FR"/>
        </w:rPr>
        <w:t xml:space="preserve">Parties et des autres Parties qui assument volontairement les obligations des </w:t>
      </w:r>
      <w:r w:rsidR="00A22DAA" w:rsidRPr="0026437A">
        <w:rPr>
          <w:lang w:val="fr-FR"/>
        </w:rPr>
        <w:t>pays développés Parties</w:t>
      </w:r>
      <w:r w:rsidRPr="0026437A">
        <w:rPr>
          <w:lang w:val="fr-FR"/>
        </w:rPr>
        <w:t>, la réexaminera périodiquement et, s</w:t>
      </w:r>
      <w:r w:rsidR="00D001E0">
        <w:rPr>
          <w:lang w:val="fr-FR"/>
        </w:rPr>
        <w:t>’</w:t>
      </w:r>
      <w:r w:rsidRPr="0026437A">
        <w:rPr>
          <w:lang w:val="fr-FR"/>
        </w:rPr>
        <w:t xml:space="preserve">il y a lieu, la modifiera. </w:t>
      </w:r>
    </w:p>
    <w:p w14:paraId="352F9BB6" w14:textId="25A4B503" w:rsidR="00E82B36" w:rsidRPr="0026437A" w:rsidRDefault="00E51D1F" w:rsidP="001C320A">
      <w:pPr>
        <w:pStyle w:val="CBDNormalNumber"/>
        <w:ind w:hanging="27"/>
        <w:rPr>
          <w:kern w:val="22"/>
          <w:lang w:val="fr-FR"/>
        </w:rPr>
      </w:pPr>
      <w:r w:rsidRPr="0026437A">
        <w:rPr>
          <w:kern w:val="22"/>
          <w:lang w:val="fr-FR"/>
        </w:rPr>
        <w:t xml:space="preserve">En outre, le </w:t>
      </w:r>
      <w:r w:rsidR="006C150D" w:rsidRPr="0026437A">
        <w:rPr>
          <w:kern w:val="22"/>
          <w:lang w:val="fr-FR"/>
        </w:rPr>
        <w:t>paragraph</w:t>
      </w:r>
      <w:r w:rsidRPr="0026437A">
        <w:rPr>
          <w:kern w:val="22"/>
          <w:lang w:val="fr-FR"/>
        </w:rPr>
        <w:t>e</w:t>
      </w:r>
      <w:r w:rsidR="006C150D" w:rsidRPr="0026437A">
        <w:rPr>
          <w:kern w:val="22"/>
          <w:lang w:val="fr-FR"/>
        </w:rPr>
        <w:t xml:space="preserve"> </w:t>
      </w:r>
      <w:r w:rsidR="005E49E4" w:rsidRPr="0026437A">
        <w:rPr>
          <w:kern w:val="22"/>
          <w:lang w:val="fr-FR"/>
        </w:rPr>
        <w:t>premier de l</w:t>
      </w:r>
      <w:r w:rsidR="00D001E0">
        <w:rPr>
          <w:kern w:val="22"/>
          <w:lang w:val="fr-FR"/>
        </w:rPr>
        <w:t>’</w:t>
      </w:r>
      <w:r w:rsidR="005E49E4" w:rsidRPr="0026437A">
        <w:rPr>
          <w:kern w:val="22"/>
          <w:lang w:val="fr-FR"/>
        </w:rPr>
        <w:t>a</w:t>
      </w:r>
      <w:r w:rsidR="00E82B36" w:rsidRPr="0026437A">
        <w:rPr>
          <w:kern w:val="22"/>
          <w:lang w:val="fr-FR"/>
        </w:rPr>
        <w:t>rticle</w:t>
      </w:r>
      <w:r w:rsidR="005E49E4" w:rsidRPr="0026437A">
        <w:rPr>
          <w:kern w:val="22"/>
          <w:lang w:val="fr-FR"/>
        </w:rPr>
        <w:t> </w:t>
      </w:r>
      <w:r w:rsidR="00E82B36" w:rsidRPr="0026437A">
        <w:rPr>
          <w:kern w:val="22"/>
          <w:lang w:val="fr-FR"/>
        </w:rPr>
        <w:t xml:space="preserve">21 </w:t>
      </w:r>
      <w:r w:rsidR="00791182" w:rsidRPr="0026437A">
        <w:rPr>
          <w:kern w:val="22"/>
          <w:lang w:val="fr-FR"/>
        </w:rPr>
        <w:t xml:space="preserve">renvoie à la </w:t>
      </w:r>
      <w:r w:rsidR="00E82B36" w:rsidRPr="0026437A">
        <w:rPr>
          <w:kern w:val="22"/>
          <w:lang w:val="fr-FR"/>
        </w:rPr>
        <w:t>lis</w:t>
      </w:r>
      <w:r w:rsidR="00791182" w:rsidRPr="0026437A">
        <w:rPr>
          <w:kern w:val="22"/>
          <w:lang w:val="fr-FR"/>
        </w:rPr>
        <w:t xml:space="preserve">te dans le </w:t>
      </w:r>
      <w:r w:rsidR="00E82B36" w:rsidRPr="0026437A">
        <w:rPr>
          <w:kern w:val="22"/>
          <w:lang w:val="fr-FR"/>
        </w:rPr>
        <w:t>context</w:t>
      </w:r>
      <w:r w:rsidR="00791182" w:rsidRPr="0026437A">
        <w:rPr>
          <w:kern w:val="22"/>
          <w:lang w:val="fr-FR"/>
        </w:rPr>
        <w:t>e</w:t>
      </w:r>
      <w:r w:rsidR="00E82B36" w:rsidRPr="0026437A">
        <w:rPr>
          <w:kern w:val="22"/>
          <w:lang w:val="fr-FR"/>
        </w:rPr>
        <w:t xml:space="preserve"> </w:t>
      </w:r>
      <w:r w:rsidR="00791182" w:rsidRPr="0026437A">
        <w:rPr>
          <w:kern w:val="22"/>
          <w:lang w:val="fr-FR"/>
        </w:rPr>
        <w:t>du partage du fardeau entre les Parties contribuant au mécanisme de financement de la Convention</w:t>
      </w:r>
      <w:r w:rsidR="00E82B36" w:rsidRPr="0026437A">
        <w:rPr>
          <w:kern w:val="22"/>
          <w:lang w:val="fr-FR"/>
        </w:rPr>
        <w:t>.</w:t>
      </w:r>
    </w:p>
    <w:p w14:paraId="6CB89ACC" w14:textId="44D1253B" w:rsidR="00E67195" w:rsidRPr="0026437A" w:rsidRDefault="00C8205D" w:rsidP="001C320A">
      <w:pPr>
        <w:pStyle w:val="CBDNormalNumber"/>
        <w:ind w:hanging="27"/>
        <w:rPr>
          <w:kern w:val="22"/>
          <w:lang w:val="fr-FR"/>
        </w:rPr>
      </w:pPr>
      <w:r w:rsidRPr="0026437A">
        <w:rPr>
          <w:kern w:val="22"/>
          <w:lang w:val="fr-FR"/>
        </w:rPr>
        <w:t xml:space="preserve">En conséquence, une liste des pays développés </w:t>
      </w:r>
      <w:r w:rsidR="00F840D8" w:rsidRPr="0026437A">
        <w:rPr>
          <w:kern w:val="22"/>
          <w:lang w:val="fr-FR"/>
        </w:rPr>
        <w:t>P</w:t>
      </w:r>
      <w:r w:rsidRPr="0026437A">
        <w:rPr>
          <w:kern w:val="22"/>
          <w:lang w:val="fr-FR"/>
        </w:rPr>
        <w:t>arties et des autres Parties qui assument volontairement les obligations de</w:t>
      </w:r>
      <w:r w:rsidR="00A22DAA">
        <w:rPr>
          <w:kern w:val="22"/>
          <w:lang w:val="fr-FR"/>
        </w:rPr>
        <w:t xml:space="preserve"> ces Parties </w:t>
      </w:r>
      <w:r w:rsidRPr="0026437A">
        <w:rPr>
          <w:kern w:val="22"/>
          <w:lang w:val="fr-FR"/>
        </w:rPr>
        <w:t xml:space="preserve">a été </w:t>
      </w:r>
      <w:r w:rsidR="00F840D8" w:rsidRPr="0026437A">
        <w:rPr>
          <w:kern w:val="22"/>
          <w:lang w:val="fr-FR"/>
        </w:rPr>
        <w:t xml:space="preserve">dressée </w:t>
      </w:r>
      <w:r w:rsidRPr="0026437A">
        <w:rPr>
          <w:kern w:val="22"/>
          <w:lang w:val="fr-FR"/>
        </w:rPr>
        <w:t xml:space="preserve">et adoptée par la Conférence des Parties </w:t>
      </w:r>
      <w:r w:rsidR="00F840D8" w:rsidRPr="0026437A">
        <w:rPr>
          <w:kern w:val="22"/>
          <w:lang w:val="fr-FR"/>
        </w:rPr>
        <w:t xml:space="preserve">à </w:t>
      </w:r>
      <w:r w:rsidRPr="0026437A">
        <w:rPr>
          <w:kern w:val="22"/>
          <w:lang w:val="fr-FR"/>
        </w:rPr>
        <w:t>sa première réunion, en 1994. Cette liste comprenait deux sous-listes</w:t>
      </w:r>
      <w:r w:rsidR="00F840D8" w:rsidRPr="0026437A">
        <w:rPr>
          <w:kern w:val="22"/>
          <w:lang w:val="fr-FR"/>
        </w:rPr>
        <w:t> </w:t>
      </w:r>
      <w:r w:rsidRPr="0026437A">
        <w:rPr>
          <w:kern w:val="22"/>
          <w:lang w:val="fr-FR"/>
        </w:rPr>
        <w:t xml:space="preserve">: </w:t>
      </w:r>
      <w:r w:rsidR="00F840D8" w:rsidRPr="0026437A">
        <w:rPr>
          <w:kern w:val="22"/>
          <w:lang w:val="fr-FR"/>
        </w:rPr>
        <w:t xml:space="preserve">la </w:t>
      </w:r>
      <w:r w:rsidRPr="0026437A">
        <w:rPr>
          <w:kern w:val="22"/>
          <w:lang w:val="fr-FR"/>
        </w:rPr>
        <w:t xml:space="preserve">liste des pays développés </w:t>
      </w:r>
      <w:r w:rsidR="00F840D8" w:rsidRPr="0026437A">
        <w:rPr>
          <w:kern w:val="22"/>
          <w:lang w:val="fr-FR"/>
        </w:rPr>
        <w:t>P</w:t>
      </w:r>
      <w:r w:rsidRPr="0026437A">
        <w:rPr>
          <w:kern w:val="22"/>
          <w:lang w:val="fr-FR"/>
        </w:rPr>
        <w:t xml:space="preserve">arties, </w:t>
      </w:r>
      <w:r w:rsidR="00F840D8" w:rsidRPr="0026437A">
        <w:rPr>
          <w:kern w:val="22"/>
          <w:lang w:val="fr-FR"/>
        </w:rPr>
        <w:t xml:space="preserve">soit </w:t>
      </w:r>
      <w:r w:rsidRPr="0026437A">
        <w:rPr>
          <w:kern w:val="22"/>
          <w:lang w:val="fr-FR"/>
        </w:rPr>
        <w:t>22</w:t>
      </w:r>
      <w:r w:rsidR="00F840D8" w:rsidRPr="0026437A">
        <w:rPr>
          <w:kern w:val="22"/>
          <w:lang w:val="fr-FR"/>
        </w:rPr>
        <w:t> </w:t>
      </w:r>
      <w:r w:rsidRPr="0026437A">
        <w:rPr>
          <w:kern w:val="22"/>
          <w:lang w:val="fr-FR"/>
        </w:rPr>
        <w:t xml:space="preserve">États, et </w:t>
      </w:r>
      <w:r w:rsidR="00F840D8" w:rsidRPr="0026437A">
        <w:rPr>
          <w:kern w:val="22"/>
          <w:lang w:val="fr-FR"/>
        </w:rPr>
        <w:t xml:space="preserve">la </w:t>
      </w:r>
      <w:r w:rsidRPr="0026437A">
        <w:rPr>
          <w:kern w:val="22"/>
          <w:lang w:val="fr-FR"/>
        </w:rPr>
        <w:t xml:space="preserve">sous-liste </w:t>
      </w:r>
      <w:r w:rsidR="00F840D8" w:rsidRPr="0026437A">
        <w:rPr>
          <w:kern w:val="22"/>
          <w:lang w:val="fr-FR"/>
        </w:rPr>
        <w:t xml:space="preserve">vierge </w:t>
      </w:r>
      <w:r w:rsidRPr="0026437A">
        <w:rPr>
          <w:kern w:val="22"/>
          <w:lang w:val="fr-FR"/>
        </w:rPr>
        <w:t xml:space="preserve">des Parties qui assument volontairement les obligations des pays développés </w:t>
      </w:r>
      <w:r w:rsidR="00F840D8" w:rsidRPr="0026437A">
        <w:rPr>
          <w:kern w:val="22"/>
          <w:lang w:val="fr-FR"/>
        </w:rPr>
        <w:t>P</w:t>
      </w:r>
      <w:r w:rsidRPr="0026437A">
        <w:rPr>
          <w:kern w:val="22"/>
          <w:lang w:val="fr-FR"/>
        </w:rPr>
        <w:t xml:space="preserve">arties </w:t>
      </w:r>
      <w:r w:rsidR="003145D8" w:rsidRPr="0026437A">
        <w:rPr>
          <w:kern w:val="22"/>
          <w:lang w:val="fr-FR"/>
        </w:rPr>
        <w:t>(</w:t>
      </w:r>
      <w:r w:rsidR="00B07088" w:rsidRPr="0026437A">
        <w:rPr>
          <w:kern w:val="22"/>
          <w:lang w:val="fr-FR"/>
        </w:rPr>
        <w:t>voir le paragraphe premier et l</w:t>
      </w:r>
      <w:r w:rsidR="00D001E0">
        <w:rPr>
          <w:kern w:val="22"/>
          <w:lang w:val="fr-FR"/>
        </w:rPr>
        <w:t>’</w:t>
      </w:r>
      <w:r w:rsidR="00B07088" w:rsidRPr="0026437A">
        <w:rPr>
          <w:kern w:val="22"/>
          <w:lang w:val="fr-FR"/>
        </w:rPr>
        <w:t xml:space="preserve">annexe II de la </w:t>
      </w:r>
      <w:r w:rsidR="003145D8" w:rsidRPr="0026437A">
        <w:rPr>
          <w:kern w:val="22"/>
          <w:lang w:val="fr-FR"/>
        </w:rPr>
        <w:t>d</w:t>
      </w:r>
      <w:r w:rsidR="00B07088" w:rsidRPr="0026437A">
        <w:rPr>
          <w:kern w:val="22"/>
          <w:lang w:val="fr-FR"/>
        </w:rPr>
        <w:t>é</w:t>
      </w:r>
      <w:r w:rsidR="003145D8" w:rsidRPr="0026437A">
        <w:rPr>
          <w:kern w:val="22"/>
          <w:lang w:val="fr-FR"/>
        </w:rPr>
        <w:t>cision</w:t>
      </w:r>
      <w:r w:rsidR="00B07088" w:rsidRPr="0026437A">
        <w:rPr>
          <w:kern w:val="22"/>
          <w:lang w:val="fr-FR"/>
        </w:rPr>
        <w:t> </w:t>
      </w:r>
      <w:hyperlink r:id="rId24" w:history="1">
        <w:r w:rsidR="003145D8" w:rsidRPr="0026437A">
          <w:rPr>
            <w:rStyle w:val="Hyperlien"/>
            <w:kern w:val="22"/>
            <w:lang w:val="fr-FR"/>
          </w:rPr>
          <w:t>I/2</w:t>
        </w:r>
      </w:hyperlink>
      <w:r w:rsidR="003145D8" w:rsidRPr="0026437A">
        <w:rPr>
          <w:kern w:val="22"/>
          <w:lang w:val="fr-FR"/>
        </w:rPr>
        <w:t>).</w:t>
      </w:r>
    </w:p>
    <w:p w14:paraId="039D336F" w14:textId="16E411A6" w:rsidR="003564D1" w:rsidRPr="0026437A" w:rsidRDefault="00313081" w:rsidP="001C320A">
      <w:pPr>
        <w:pStyle w:val="CBDNormalNumber"/>
        <w:ind w:hanging="27"/>
        <w:rPr>
          <w:kern w:val="22"/>
          <w:lang w:val="fr-FR"/>
        </w:rPr>
      </w:pPr>
      <w:r w:rsidRPr="0026437A">
        <w:rPr>
          <w:kern w:val="22"/>
          <w:lang w:val="fr-FR"/>
        </w:rPr>
        <w:t>La Conférence des Parties a adopté une liste modifiée à sa huitième réunion, en 2006 (voir le paragraphe premier et l</w:t>
      </w:r>
      <w:r w:rsidR="00D001E0">
        <w:rPr>
          <w:kern w:val="22"/>
          <w:lang w:val="fr-FR"/>
        </w:rPr>
        <w:t>’</w:t>
      </w:r>
      <w:r w:rsidRPr="0026437A">
        <w:rPr>
          <w:kern w:val="22"/>
          <w:lang w:val="fr-FR"/>
        </w:rPr>
        <w:t>annexe de la décision </w:t>
      </w:r>
      <w:hyperlink r:id="rId25" w:history="1">
        <w:r w:rsidR="007645AD" w:rsidRPr="0026437A">
          <w:rPr>
            <w:rStyle w:val="Hyperlien"/>
            <w:kern w:val="22"/>
            <w:lang w:val="fr-FR"/>
          </w:rPr>
          <w:t>VIII/18</w:t>
        </w:r>
      </w:hyperlink>
      <w:r w:rsidR="007645AD" w:rsidRPr="0026437A">
        <w:rPr>
          <w:kern w:val="22"/>
          <w:lang w:val="fr-FR"/>
        </w:rPr>
        <w:t xml:space="preserve">). </w:t>
      </w:r>
      <w:r w:rsidR="00A72DE4" w:rsidRPr="0026437A">
        <w:rPr>
          <w:kern w:val="22"/>
          <w:lang w:val="fr-FR"/>
        </w:rPr>
        <w:t>La liste modifiée n</w:t>
      </w:r>
      <w:r w:rsidR="00D001E0">
        <w:rPr>
          <w:kern w:val="22"/>
          <w:lang w:val="fr-FR"/>
        </w:rPr>
        <w:t>’</w:t>
      </w:r>
      <w:r w:rsidR="00A72DE4" w:rsidRPr="0026437A">
        <w:rPr>
          <w:kern w:val="22"/>
          <w:lang w:val="fr-FR"/>
        </w:rPr>
        <w:t>établit pas de distinction entre les pays développés Parties et les Parties qui assument volontairement les obligations de</w:t>
      </w:r>
      <w:r w:rsidR="00A22DAA">
        <w:rPr>
          <w:kern w:val="22"/>
          <w:lang w:val="fr-FR"/>
        </w:rPr>
        <w:t xml:space="preserve"> ce</w:t>
      </w:r>
      <w:r w:rsidR="00A72DE4" w:rsidRPr="0026437A">
        <w:rPr>
          <w:kern w:val="22"/>
          <w:lang w:val="fr-FR"/>
        </w:rPr>
        <w:t xml:space="preserve">s Parties, et est constituée de </w:t>
      </w:r>
      <w:r w:rsidR="007645AD" w:rsidRPr="0026437A">
        <w:rPr>
          <w:kern w:val="22"/>
          <w:lang w:val="fr-FR"/>
        </w:rPr>
        <w:t xml:space="preserve">25 </w:t>
      </w:r>
      <w:r w:rsidR="00A72DE4" w:rsidRPr="0026437A">
        <w:rPr>
          <w:kern w:val="22"/>
          <w:lang w:val="fr-FR"/>
        </w:rPr>
        <w:t xml:space="preserve">États </w:t>
      </w:r>
      <w:r w:rsidR="007645AD" w:rsidRPr="0026437A">
        <w:rPr>
          <w:kern w:val="22"/>
          <w:lang w:val="fr-FR"/>
        </w:rPr>
        <w:t>Parties.</w:t>
      </w:r>
    </w:p>
    <w:p w14:paraId="759DDD35" w14:textId="7BB33E1F" w:rsidR="003D2D74" w:rsidRPr="0026437A" w:rsidRDefault="005B1C9C" w:rsidP="001C320A">
      <w:pPr>
        <w:pStyle w:val="CBDNormalNumber"/>
        <w:ind w:hanging="27"/>
        <w:rPr>
          <w:kern w:val="22"/>
          <w:lang w:val="fr-FR"/>
        </w:rPr>
      </w:pPr>
      <w:r w:rsidRPr="0026437A">
        <w:rPr>
          <w:kern w:val="22"/>
          <w:lang w:val="fr-FR"/>
        </w:rPr>
        <w:t>Comme expliqué ci-dessus, aucune manifestation d</w:t>
      </w:r>
      <w:r w:rsidR="00D001E0">
        <w:rPr>
          <w:kern w:val="22"/>
          <w:lang w:val="fr-FR"/>
        </w:rPr>
        <w:t>’</w:t>
      </w:r>
      <w:r w:rsidRPr="0026437A">
        <w:rPr>
          <w:kern w:val="22"/>
          <w:lang w:val="fr-FR"/>
        </w:rPr>
        <w:t xml:space="preserve">intérêt pour </w:t>
      </w:r>
      <w:r w:rsidR="00A22DAA">
        <w:rPr>
          <w:kern w:val="22"/>
          <w:lang w:val="fr-FR"/>
        </w:rPr>
        <w:t xml:space="preserve">l’inscription sur la </w:t>
      </w:r>
      <w:r w:rsidRPr="0026437A">
        <w:rPr>
          <w:kern w:val="22"/>
          <w:lang w:val="fr-FR"/>
        </w:rPr>
        <w:t>liste n</w:t>
      </w:r>
      <w:r w:rsidR="00D001E0">
        <w:rPr>
          <w:kern w:val="22"/>
          <w:lang w:val="fr-FR"/>
        </w:rPr>
        <w:t>’</w:t>
      </w:r>
      <w:r w:rsidRPr="0026437A">
        <w:rPr>
          <w:kern w:val="22"/>
          <w:lang w:val="fr-FR"/>
        </w:rPr>
        <w:t>a été reçue à la suite des notifications envoyées conformément à l</w:t>
      </w:r>
      <w:r w:rsidR="00D001E0">
        <w:rPr>
          <w:kern w:val="22"/>
          <w:lang w:val="fr-FR"/>
        </w:rPr>
        <w:t>’</w:t>
      </w:r>
      <w:r w:rsidRPr="0026437A">
        <w:rPr>
          <w:kern w:val="22"/>
          <w:lang w:val="fr-FR"/>
        </w:rPr>
        <w:t>alinéa</w:t>
      </w:r>
      <w:r w:rsidR="00DF4807" w:rsidRPr="0026437A">
        <w:rPr>
          <w:kern w:val="22"/>
          <w:lang w:val="fr-FR"/>
        </w:rPr>
        <w:t> 47 </w:t>
      </w:r>
      <w:r w:rsidRPr="0026437A">
        <w:rPr>
          <w:kern w:val="22"/>
          <w:lang w:val="fr-FR"/>
        </w:rPr>
        <w:t xml:space="preserve">b) de la </w:t>
      </w:r>
      <w:r w:rsidR="00A75E71" w:rsidRPr="0026437A">
        <w:rPr>
          <w:kern w:val="22"/>
          <w:lang w:val="fr-FR"/>
        </w:rPr>
        <w:t>d</w:t>
      </w:r>
      <w:r w:rsidR="00DF4807" w:rsidRPr="0026437A">
        <w:rPr>
          <w:kern w:val="22"/>
          <w:lang w:val="fr-FR"/>
        </w:rPr>
        <w:t>é</w:t>
      </w:r>
      <w:r w:rsidR="00A75E71" w:rsidRPr="0026437A">
        <w:rPr>
          <w:kern w:val="22"/>
          <w:lang w:val="fr-FR"/>
        </w:rPr>
        <w:t>cision</w:t>
      </w:r>
      <w:r w:rsidR="00DF4807" w:rsidRPr="0026437A">
        <w:rPr>
          <w:kern w:val="22"/>
          <w:lang w:val="fr-FR"/>
        </w:rPr>
        <w:t> </w:t>
      </w:r>
      <w:hyperlink r:id="rId26" w:history="1">
        <w:r w:rsidR="00A75E71" w:rsidRPr="0026437A">
          <w:rPr>
            <w:rStyle w:val="Hyperlien"/>
            <w:kern w:val="22"/>
            <w:lang w:val="fr-FR"/>
          </w:rPr>
          <w:t>15/7</w:t>
        </w:r>
      </w:hyperlink>
      <w:r w:rsidR="00A75E71" w:rsidRPr="0026437A">
        <w:rPr>
          <w:kern w:val="22"/>
          <w:lang w:val="fr-FR"/>
        </w:rPr>
        <w:t xml:space="preserve">. </w:t>
      </w:r>
      <w:r w:rsidR="00FA2A1B" w:rsidRPr="0026437A">
        <w:rPr>
          <w:kern w:val="22"/>
          <w:lang w:val="fr-FR"/>
        </w:rPr>
        <w:t>La liste adoptée par la Conférence des Parties à sa huitième réunion reste donc la plus récente.</w:t>
      </w:r>
    </w:p>
    <w:p w14:paraId="5083F01D" w14:textId="75E1611C" w:rsidR="00E95EF2" w:rsidRPr="0026437A" w:rsidRDefault="00AA244D" w:rsidP="001C320A">
      <w:pPr>
        <w:pStyle w:val="CBDNormalNumber"/>
        <w:ind w:hanging="27"/>
        <w:rPr>
          <w:kern w:val="22"/>
          <w:lang w:val="fr-FR"/>
        </w:rPr>
      </w:pPr>
      <w:r w:rsidRPr="0026437A">
        <w:rPr>
          <w:kern w:val="22"/>
          <w:lang w:val="fr-FR"/>
        </w:rPr>
        <w:t>D</w:t>
      </w:r>
      <w:r w:rsidR="00D001E0">
        <w:rPr>
          <w:kern w:val="22"/>
          <w:lang w:val="fr-FR"/>
        </w:rPr>
        <w:t>’</w:t>
      </w:r>
      <w:r w:rsidR="00AA1630" w:rsidRPr="0026437A">
        <w:rPr>
          <w:kern w:val="22"/>
          <w:lang w:val="fr-FR"/>
        </w:rPr>
        <w:t xml:space="preserve">un point de vue conceptuel, deux voies </w:t>
      </w:r>
      <w:r w:rsidRPr="0026437A">
        <w:rPr>
          <w:kern w:val="22"/>
          <w:lang w:val="fr-FR"/>
        </w:rPr>
        <w:t>sont possibles pour l</w:t>
      </w:r>
      <w:r w:rsidR="00D001E0">
        <w:rPr>
          <w:kern w:val="22"/>
          <w:lang w:val="fr-FR"/>
        </w:rPr>
        <w:t>’</w:t>
      </w:r>
      <w:r w:rsidRPr="0026437A">
        <w:rPr>
          <w:kern w:val="22"/>
          <w:lang w:val="fr-FR"/>
        </w:rPr>
        <w:t>inscription d</w:t>
      </w:r>
      <w:r w:rsidR="00D001E0">
        <w:rPr>
          <w:kern w:val="22"/>
          <w:lang w:val="fr-FR"/>
        </w:rPr>
        <w:t>’</w:t>
      </w:r>
      <w:r w:rsidR="00AA1630" w:rsidRPr="0026437A">
        <w:rPr>
          <w:kern w:val="22"/>
          <w:lang w:val="fr-FR"/>
        </w:rPr>
        <w:t>un pays sur la liste</w:t>
      </w:r>
      <w:r w:rsidRPr="0026437A">
        <w:rPr>
          <w:kern w:val="22"/>
          <w:lang w:val="fr-FR"/>
        </w:rPr>
        <w:t> </w:t>
      </w:r>
      <w:r w:rsidR="00AA1630" w:rsidRPr="0026437A">
        <w:rPr>
          <w:kern w:val="22"/>
          <w:lang w:val="fr-FR"/>
        </w:rPr>
        <w:t>:</w:t>
      </w:r>
      <w:r w:rsidRPr="0026437A">
        <w:rPr>
          <w:kern w:val="22"/>
          <w:lang w:val="fr-FR"/>
        </w:rPr>
        <w:t xml:space="preserve"> </w:t>
      </w:r>
    </w:p>
    <w:p w14:paraId="618A6528" w14:textId="0498A12A" w:rsidR="00682B05" w:rsidRPr="0026437A" w:rsidRDefault="00AA244D" w:rsidP="00E95EF2">
      <w:pPr>
        <w:pStyle w:val="CBDNormalNumber"/>
        <w:numPr>
          <w:ilvl w:val="1"/>
          <w:numId w:val="7"/>
        </w:numPr>
        <w:rPr>
          <w:kern w:val="22"/>
          <w:lang w:val="fr-FR"/>
        </w:rPr>
      </w:pPr>
      <w:r w:rsidRPr="0026437A">
        <w:rPr>
          <w:kern w:val="22"/>
          <w:lang w:val="fr-FR"/>
        </w:rPr>
        <w:t>Être un pays développé </w:t>
      </w:r>
      <w:r w:rsidR="00340F9E" w:rsidRPr="0026437A">
        <w:rPr>
          <w:kern w:val="22"/>
          <w:lang w:val="fr-FR"/>
        </w:rPr>
        <w:t>;</w:t>
      </w:r>
    </w:p>
    <w:p w14:paraId="14BC58E9" w14:textId="115B0494" w:rsidR="00744932" w:rsidRPr="0026437A" w:rsidRDefault="00691FFA" w:rsidP="00E95EF2">
      <w:pPr>
        <w:pStyle w:val="CBDNormalNumber"/>
        <w:numPr>
          <w:ilvl w:val="1"/>
          <w:numId w:val="7"/>
        </w:numPr>
        <w:rPr>
          <w:kern w:val="22"/>
          <w:lang w:val="fr-FR"/>
        </w:rPr>
      </w:pPr>
      <w:r w:rsidRPr="0026437A">
        <w:rPr>
          <w:kern w:val="22"/>
          <w:lang w:val="fr-FR"/>
        </w:rPr>
        <w:t>Compter parmi les autres Parties et décider d</w:t>
      </w:r>
      <w:r w:rsidR="00D001E0">
        <w:rPr>
          <w:kern w:val="22"/>
          <w:lang w:val="fr-FR"/>
        </w:rPr>
        <w:t>’</w:t>
      </w:r>
      <w:r w:rsidRPr="0026437A">
        <w:rPr>
          <w:kern w:val="22"/>
          <w:lang w:val="fr-FR"/>
        </w:rPr>
        <w:t xml:space="preserve">assumer volontairement les obligations des pays développés Parties. Un élément </w:t>
      </w:r>
      <w:r w:rsidR="000E0499">
        <w:rPr>
          <w:kern w:val="22"/>
          <w:lang w:val="fr-FR"/>
        </w:rPr>
        <w:t xml:space="preserve">susceptible d’avoir une grande incidence sur une </w:t>
      </w:r>
      <w:r w:rsidRPr="0026437A">
        <w:rPr>
          <w:kern w:val="22"/>
          <w:lang w:val="fr-FR"/>
        </w:rPr>
        <w:t xml:space="preserve">telle décision </w:t>
      </w:r>
      <w:r w:rsidR="000E0499">
        <w:rPr>
          <w:kern w:val="22"/>
          <w:lang w:val="fr-FR"/>
        </w:rPr>
        <w:t xml:space="preserve">est </w:t>
      </w:r>
      <w:r w:rsidRPr="0026437A">
        <w:rPr>
          <w:kern w:val="22"/>
          <w:lang w:val="fr-FR"/>
        </w:rPr>
        <w:t xml:space="preserve">être </w:t>
      </w:r>
      <w:r w:rsidR="0073699E" w:rsidRPr="0026437A">
        <w:rPr>
          <w:kern w:val="22"/>
          <w:lang w:val="fr-FR"/>
        </w:rPr>
        <w:t>l</w:t>
      </w:r>
      <w:r w:rsidR="00D001E0">
        <w:rPr>
          <w:kern w:val="22"/>
          <w:lang w:val="fr-FR"/>
        </w:rPr>
        <w:t>’</w:t>
      </w:r>
      <w:r w:rsidR="00586046" w:rsidRPr="0026437A">
        <w:rPr>
          <w:kern w:val="22"/>
          <w:lang w:val="fr-FR"/>
        </w:rPr>
        <w:t>écart du pays avec le statut de pays développé</w:t>
      </w:r>
      <w:r w:rsidR="00336FC5" w:rsidRPr="0026437A">
        <w:rPr>
          <w:kern w:val="22"/>
          <w:lang w:val="fr-FR"/>
        </w:rPr>
        <w:t>,</w:t>
      </w:r>
      <w:r w:rsidR="00586046" w:rsidRPr="0026437A">
        <w:rPr>
          <w:kern w:val="22"/>
          <w:lang w:val="fr-FR"/>
        </w:rPr>
        <w:t xml:space="preserve"> </w:t>
      </w:r>
      <w:r w:rsidR="00336FC5" w:rsidRPr="0026437A">
        <w:rPr>
          <w:kern w:val="22"/>
          <w:lang w:val="fr-FR"/>
        </w:rPr>
        <w:t>tel que perçu par ses</w:t>
      </w:r>
      <w:r w:rsidRPr="0026437A">
        <w:rPr>
          <w:kern w:val="22"/>
          <w:lang w:val="fr-FR"/>
        </w:rPr>
        <w:t xml:space="preserve"> </w:t>
      </w:r>
      <w:r w:rsidR="00A22DAA">
        <w:rPr>
          <w:kern w:val="22"/>
          <w:lang w:val="fr-FR"/>
        </w:rPr>
        <w:t>décideurs</w:t>
      </w:r>
      <w:r w:rsidR="00E84695" w:rsidRPr="0026437A">
        <w:rPr>
          <w:kern w:val="22"/>
          <w:lang w:val="fr-FR"/>
        </w:rPr>
        <w:t>.</w:t>
      </w:r>
    </w:p>
    <w:p w14:paraId="40138E1F" w14:textId="75A2DEB0" w:rsidR="00170259" w:rsidRPr="0026437A" w:rsidRDefault="002B29FF" w:rsidP="001C320A">
      <w:pPr>
        <w:pStyle w:val="CBDNormalNumber"/>
        <w:ind w:hanging="27"/>
        <w:rPr>
          <w:kern w:val="22"/>
          <w:lang w:val="fr-FR"/>
        </w:rPr>
      </w:pPr>
      <w:r w:rsidRPr="0026437A">
        <w:rPr>
          <w:kern w:val="22"/>
          <w:lang w:val="fr-FR"/>
        </w:rPr>
        <w:t>Pour déterminer la périodicité optimale des appels à manifestation d</w:t>
      </w:r>
      <w:r w:rsidR="00D001E0">
        <w:rPr>
          <w:kern w:val="22"/>
          <w:lang w:val="fr-FR"/>
        </w:rPr>
        <w:t>’</w:t>
      </w:r>
      <w:r w:rsidRPr="0026437A">
        <w:rPr>
          <w:kern w:val="22"/>
          <w:lang w:val="fr-FR"/>
        </w:rPr>
        <w:t>intérêt en vue de l</w:t>
      </w:r>
      <w:r w:rsidR="00D001E0">
        <w:rPr>
          <w:kern w:val="22"/>
          <w:lang w:val="fr-FR"/>
        </w:rPr>
        <w:t>’</w:t>
      </w:r>
      <w:r w:rsidRPr="0026437A">
        <w:rPr>
          <w:kern w:val="22"/>
          <w:lang w:val="fr-FR"/>
        </w:rPr>
        <w:t>inscription sur la liste, la question est de savoir combien de manifestations d</w:t>
      </w:r>
      <w:r w:rsidR="00D001E0">
        <w:rPr>
          <w:kern w:val="22"/>
          <w:lang w:val="fr-FR"/>
        </w:rPr>
        <w:t>’</w:t>
      </w:r>
      <w:r w:rsidRPr="0026437A">
        <w:rPr>
          <w:kern w:val="22"/>
          <w:lang w:val="fr-FR"/>
        </w:rPr>
        <w:t xml:space="preserve">intérêt </w:t>
      </w:r>
      <w:r w:rsidR="00E722D3" w:rsidRPr="0026437A">
        <w:rPr>
          <w:kern w:val="22"/>
          <w:lang w:val="fr-FR"/>
        </w:rPr>
        <w:t xml:space="preserve">sont </w:t>
      </w:r>
      <w:r w:rsidRPr="0026437A">
        <w:rPr>
          <w:kern w:val="22"/>
          <w:lang w:val="fr-FR"/>
        </w:rPr>
        <w:t xml:space="preserve">raisonnablement </w:t>
      </w:r>
      <w:r w:rsidR="00E722D3" w:rsidRPr="0026437A">
        <w:rPr>
          <w:kern w:val="22"/>
          <w:lang w:val="fr-FR"/>
        </w:rPr>
        <w:t>susceptibles d</w:t>
      </w:r>
      <w:r w:rsidR="00D001E0">
        <w:rPr>
          <w:kern w:val="22"/>
          <w:lang w:val="fr-FR"/>
        </w:rPr>
        <w:t>’</w:t>
      </w:r>
      <w:r w:rsidR="00E722D3" w:rsidRPr="0026437A">
        <w:rPr>
          <w:kern w:val="22"/>
          <w:lang w:val="fr-FR"/>
        </w:rPr>
        <w:t xml:space="preserve">être reçues, </w:t>
      </w:r>
      <w:r w:rsidRPr="0026437A">
        <w:rPr>
          <w:kern w:val="22"/>
          <w:lang w:val="fr-FR"/>
        </w:rPr>
        <w:t>c</w:t>
      </w:r>
      <w:r w:rsidR="00D001E0">
        <w:rPr>
          <w:kern w:val="22"/>
          <w:lang w:val="fr-FR"/>
        </w:rPr>
        <w:t>’</w:t>
      </w:r>
      <w:r w:rsidRPr="0026437A">
        <w:rPr>
          <w:kern w:val="22"/>
          <w:lang w:val="fr-FR"/>
        </w:rPr>
        <w:t>est-à-dire s</w:t>
      </w:r>
      <w:r w:rsidR="00D001E0">
        <w:rPr>
          <w:kern w:val="22"/>
          <w:lang w:val="fr-FR"/>
        </w:rPr>
        <w:t>’</w:t>
      </w:r>
      <w:r w:rsidRPr="0026437A">
        <w:rPr>
          <w:kern w:val="22"/>
          <w:lang w:val="fr-FR"/>
        </w:rPr>
        <w:t>il existe, à un moment donné, une «</w:t>
      </w:r>
      <w:r w:rsidR="00E722D3" w:rsidRPr="0026437A">
        <w:rPr>
          <w:kern w:val="22"/>
          <w:lang w:val="fr-FR"/>
        </w:rPr>
        <w:t> </w:t>
      </w:r>
      <w:r w:rsidRPr="0026437A">
        <w:rPr>
          <w:kern w:val="22"/>
          <w:lang w:val="fr-FR"/>
        </w:rPr>
        <w:t>masse critique</w:t>
      </w:r>
      <w:r w:rsidR="00E722D3" w:rsidRPr="0026437A">
        <w:rPr>
          <w:kern w:val="22"/>
          <w:lang w:val="fr-FR"/>
        </w:rPr>
        <w:t> </w:t>
      </w:r>
      <w:r w:rsidRPr="0026437A">
        <w:rPr>
          <w:kern w:val="22"/>
          <w:lang w:val="fr-FR"/>
        </w:rPr>
        <w:t xml:space="preserve">» de Parties à la Convention qui pourraient </w:t>
      </w:r>
      <w:r w:rsidR="000E0499">
        <w:rPr>
          <w:kern w:val="22"/>
          <w:lang w:val="fr-FR"/>
        </w:rPr>
        <w:t xml:space="preserve">ou devraient </w:t>
      </w:r>
      <w:r w:rsidR="00E722D3" w:rsidRPr="0026437A">
        <w:rPr>
          <w:kern w:val="22"/>
          <w:lang w:val="fr-FR"/>
        </w:rPr>
        <w:t>souhaiter être</w:t>
      </w:r>
      <w:r w:rsidRPr="0026437A">
        <w:rPr>
          <w:kern w:val="22"/>
          <w:lang w:val="fr-FR"/>
        </w:rPr>
        <w:t xml:space="preserve"> inscri</w:t>
      </w:r>
      <w:r w:rsidR="00E722D3" w:rsidRPr="0026437A">
        <w:rPr>
          <w:kern w:val="22"/>
          <w:lang w:val="fr-FR"/>
        </w:rPr>
        <w:t xml:space="preserve">ts </w:t>
      </w:r>
      <w:r w:rsidRPr="0026437A">
        <w:rPr>
          <w:kern w:val="22"/>
          <w:lang w:val="fr-FR"/>
        </w:rPr>
        <w:t>sur la liste, selon l</w:t>
      </w:r>
      <w:r w:rsidR="00D001E0">
        <w:rPr>
          <w:kern w:val="22"/>
          <w:lang w:val="fr-FR"/>
        </w:rPr>
        <w:t>’</w:t>
      </w:r>
      <w:r w:rsidRPr="0026437A">
        <w:rPr>
          <w:kern w:val="22"/>
          <w:lang w:val="fr-FR"/>
        </w:rPr>
        <w:t xml:space="preserve">une des deux voies susmentionnées. </w:t>
      </w:r>
      <w:r w:rsidR="00E722D3" w:rsidRPr="0026437A">
        <w:rPr>
          <w:kern w:val="22"/>
          <w:lang w:val="fr-FR"/>
        </w:rPr>
        <w:t xml:space="preserve">La réponse à cette question est </w:t>
      </w:r>
      <w:r w:rsidR="000B2706" w:rsidRPr="0026437A">
        <w:rPr>
          <w:kern w:val="22"/>
          <w:lang w:val="fr-FR"/>
        </w:rPr>
        <w:t xml:space="preserve">subordonnée à </w:t>
      </w:r>
      <w:r w:rsidR="000E0499">
        <w:rPr>
          <w:kern w:val="22"/>
          <w:lang w:val="fr-FR"/>
        </w:rPr>
        <w:t>ce qui suit</w:t>
      </w:r>
      <w:r w:rsidR="000B2706" w:rsidRPr="0026437A">
        <w:rPr>
          <w:kern w:val="22"/>
          <w:lang w:val="fr-FR"/>
        </w:rPr>
        <w:t> </w:t>
      </w:r>
      <w:r w:rsidRPr="0026437A">
        <w:rPr>
          <w:kern w:val="22"/>
          <w:lang w:val="fr-FR"/>
        </w:rPr>
        <w:t>:</w:t>
      </w:r>
      <w:r w:rsidR="000B2706" w:rsidRPr="0026437A">
        <w:rPr>
          <w:kern w:val="22"/>
          <w:lang w:val="fr-FR"/>
        </w:rPr>
        <w:t xml:space="preserve"> </w:t>
      </w:r>
    </w:p>
    <w:p w14:paraId="7BC7E2C1" w14:textId="7D9FE9EA" w:rsidR="00741F88" w:rsidRPr="0026437A" w:rsidRDefault="008F7A56" w:rsidP="00170259">
      <w:pPr>
        <w:pStyle w:val="CBDNormalNumber"/>
        <w:numPr>
          <w:ilvl w:val="1"/>
          <w:numId w:val="7"/>
        </w:numPr>
        <w:rPr>
          <w:kern w:val="22"/>
          <w:lang w:val="fr-FR"/>
        </w:rPr>
      </w:pPr>
      <w:r w:rsidRPr="0026437A">
        <w:rPr>
          <w:kern w:val="22"/>
          <w:lang w:val="fr-FR"/>
        </w:rPr>
        <w:t xml:space="preserve">Premièrement, il faudrait définir un ensemble de critères permettant de déterminer si un pays appartient </w:t>
      </w:r>
      <w:r w:rsidR="000E0499">
        <w:rPr>
          <w:kern w:val="22"/>
          <w:lang w:val="fr-FR"/>
        </w:rPr>
        <w:t xml:space="preserve">à la catégorie </w:t>
      </w:r>
      <w:r w:rsidRPr="0026437A">
        <w:rPr>
          <w:kern w:val="22"/>
          <w:lang w:val="fr-FR"/>
        </w:rPr>
        <w:t>des «pays développés</w:t>
      </w:r>
      <w:r w:rsidRPr="0026437A">
        <w:rPr>
          <w:kern w:val="22"/>
          <w:rtl/>
          <w:lang w:val="fr-FR" w:bidi="ar-AE"/>
        </w:rPr>
        <w:t> </w:t>
      </w:r>
      <w:r w:rsidRPr="0026437A">
        <w:rPr>
          <w:kern w:val="22"/>
          <w:lang w:val="fr-FR"/>
        </w:rPr>
        <w:t>» conformément à l</w:t>
      </w:r>
      <w:r w:rsidR="00D001E0">
        <w:rPr>
          <w:kern w:val="22"/>
          <w:lang w:val="fr-FR"/>
        </w:rPr>
        <w:t>’</w:t>
      </w:r>
      <w:r w:rsidRPr="0026437A">
        <w:rPr>
          <w:kern w:val="22"/>
          <w:lang w:val="fr-FR"/>
        </w:rPr>
        <w:t>alinéa 13 a) ci-dessus</w:t>
      </w:r>
      <w:r w:rsidRPr="0026437A">
        <w:rPr>
          <w:kern w:val="22"/>
          <w:rtl/>
          <w:lang w:val="fr-FR" w:bidi="ar-AE"/>
        </w:rPr>
        <w:t> </w:t>
      </w:r>
      <w:r w:rsidRPr="0026437A">
        <w:rPr>
          <w:kern w:val="22"/>
          <w:lang w:val="fr-FR"/>
        </w:rPr>
        <w:t>;</w:t>
      </w:r>
      <w:r w:rsidRPr="0026437A">
        <w:rPr>
          <w:kern w:val="22"/>
          <w:rtl/>
          <w:lang w:val="fr-FR" w:bidi="ar-AE"/>
        </w:rPr>
        <w:t xml:space="preserve"> </w:t>
      </w:r>
    </w:p>
    <w:p w14:paraId="4FFB9D92" w14:textId="428C6CBD" w:rsidR="00283A89" w:rsidRPr="0026437A" w:rsidRDefault="00082283" w:rsidP="00CA556F">
      <w:pPr>
        <w:pStyle w:val="CBDNormalNumber"/>
        <w:numPr>
          <w:ilvl w:val="1"/>
          <w:numId w:val="7"/>
        </w:numPr>
        <w:rPr>
          <w:kern w:val="22"/>
          <w:lang w:val="fr-FR"/>
        </w:rPr>
      </w:pPr>
      <w:r w:rsidRPr="0026437A">
        <w:rPr>
          <w:kern w:val="22"/>
          <w:lang w:val="fr-FR"/>
        </w:rPr>
        <w:t>Deuxièmement,</w:t>
      </w:r>
      <w:r w:rsidR="000E0499">
        <w:rPr>
          <w:kern w:val="22"/>
          <w:lang w:val="fr-FR"/>
        </w:rPr>
        <w:t xml:space="preserve"> les autres Parties</w:t>
      </w:r>
      <w:r w:rsidRPr="0026437A">
        <w:rPr>
          <w:kern w:val="22"/>
          <w:lang w:val="fr-FR"/>
        </w:rPr>
        <w:t xml:space="preserve"> pourraient </w:t>
      </w:r>
      <w:r w:rsidR="00A36923" w:rsidRPr="0026437A">
        <w:rPr>
          <w:kern w:val="22"/>
          <w:lang w:val="fr-FR"/>
        </w:rPr>
        <w:t>fonder sur certains critères leur</w:t>
      </w:r>
      <w:r w:rsidRPr="0026437A">
        <w:rPr>
          <w:kern w:val="22"/>
          <w:lang w:val="fr-FR"/>
        </w:rPr>
        <w:t xml:space="preserve"> décision d</w:t>
      </w:r>
      <w:r w:rsidR="00D001E0">
        <w:rPr>
          <w:kern w:val="22"/>
          <w:lang w:val="fr-FR"/>
        </w:rPr>
        <w:t>’</w:t>
      </w:r>
      <w:r w:rsidRPr="0026437A">
        <w:rPr>
          <w:kern w:val="22"/>
          <w:lang w:val="fr-FR"/>
        </w:rPr>
        <w:t>assumer volontaire</w:t>
      </w:r>
      <w:r w:rsidR="00A36923" w:rsidRPr="0026437A">
        <w:rPr>
          <w:kern w:val="22"/>
          <w:lang w:val="fr-FR"/>
        </w:rPr>
        <w:t>ment</w:t>
      </w:r>
      <w:r w:rsidRPr="0026437A">
        <w:rPr>
          <w:kern w:val="22"/>
          <w:lang w:val="fr-FR"/>
        </w:rPr>
        <w:t xml:space="preserve"> les obligations des pays développés</w:t>
      </w:r>
      <w:r w:rsidR="00A36923" w:rsidRPr="0026437A">
        <w:rPr>
          <w:kern w:val="22"/>
          <w:lang w:val="fr-FR"/>
        </w:rPr>
        <w:t xml:space="preserve"> </w:t>
      </w:r>
      <w:r w:rsidR="000E0499">
        <w:rPr>
          <w:kern w:val="22"/>
          <w:lang w:val="fr-FR"/>
        </w:rPr>
        <w:t xml:space="preserve">Parties </w:t>
      </w:r>
      <w:r w:rsidR="00A36923" w:rsidRPr="0026437A">
        <w:rPr>
          <w:kern w:val="22"/>
          <w:lang w:val="fr-FR"/>
        </w:rPr>
        <w:t>conformément à l</w:t>
      </w:r>
      <w:r w:rsidR="00D001E0">
        <w:rPr>
          <w:kern w:val="22"/>
          <w:lang w:val="fr-FR"/>
        </w:rPr>
        <w:t>’</w:t>
      </w:r>
      <w:r w:rsidR="00A36923" w:rsidRPr="0026437A">
        <w:rPr>
          <w:kern w:val="22"/>
          <w:lang w:val="fr-FR"/>
        </w:rPr>
        <w:t>alinéa 13 b) ci-dessus.</w:t>
      </w:r>
    </w:p>
    <w:p w14:paraId="41792A19" w14:textId="7E605945" w:rsidR="004629E9" w:rsidRPr="0026437A" w:rsidRDefault="009D3FEB" w:rsidP="001C320A">
      <w:pPr>
        <w:pStyle w:val="CBDNormalNumber"/>
        <w:ind w:hanging="27"/>
        <w:rPr>
          <w:kern w:val="22"/>
          <w:lang w:val="fr-FR"/>
        </w:rPr>
      </w:pPr>
      <w:r w:rsidRPr="0026437A">
        <w:rPr>
          <w:kern w:val="22"/>
          <w:lang w:val="fr-FR"/>
        </w:rPr>
        <w:t>L</w:t>
      </w:r>
      <w:r w:rsidR="00D001E0">
        <w:rPr>
          <w:kern w:val="22"/>
          <w:lang w:val="fr-FR"/>
        </w:rPr>
        <w:t>’</w:t>
      </w:r>
      <w:r w:rsidRPr="0026437A">
        <w:rPr>
          <w:kern w:val="22"/>
          <w:lang w:val="fr-FR"/>
        </w:rPr>
        <w:t>application d</w:t>
      </w:r>
      <w:r w:rsidR="005B08DD" w:rsidRPr="0026437A">
        <w:rPr>
          <w:kern w:val="22"/>
          <w:lang w:val="fr-FR"/>
        </w:rPr>
        <w:t>e l</w:t>
      </w:r>
      <w:r w:rsidR="00D001E0">
        <w:rPr>
          <w:kern w:val="22"/>
          <w:lang w:val="fr-FR"/>
        </w:rPr>
        <w:t>’</w:t>
      </w:r>
      <w:r w:rsidR="005B08DD" w:rsidRPr="0026437A">
        <w:rPr>
          <w:kern w:val="22"/>
          <w:lang w:val="fr-FR"/>
        </w:rPr>
        <w:t xml:space="preserve">alinéa </w:t>
      </w:r>
      <w:r w:rsidR="00E73B02" w:rsidRPr="0026437A">
        <w:rPr>
          <w:kern w:val="22"/>
          <w:lang w:val="fr-FR"/>
        </w:rPr>
        <w:t>a) ci-dessus</w:t>
      </w:r>
      <w:r w:rsidRPr="0026437A">
        <w:rPr>
          <w:kern w:val="22"/>
          <w:lang w:val="fr-FR"/>
        </w:rPr>
        <w:t xml:space="preserve"> est compliquée du fait </w:t>
      </w:r>
      <w:r w:rsidR="00E73B02" w:rsidRPr="0026437A">
        <w:rPr>
          <w:kern w:val="22"/>
          <w:lang w:val="fr-FR"/>
        </w:rPr>
        <w:t>qu</w:t>
      </w:r>
      <w:r w:rsidR="00D001E0">
        <w:rPr>
          <w:kern w:val="22"/>
          <w:lang w:val="fr-FR"/>
        </w:rPr>
        <w:t>’</w:t>
      </w:r>
      <w:r w:rsidR="008F233F" w:rsidRPr="0026437A">
        <w:rPr>
          <w:kern w:val="22"/>
          <w:lang w:val="fr-FR"/>
        </w:rPr>
        <w:t xml:space="preserve">aucune </w:t>
      </w:r>
      <w:r w:rsidR="00E73B02" w:rsidRPr="0026437A">
        <w:rPr>
          <w:kern w:val="22"/>
          <w:lang w:val="fr-FR"/>
        </w:rPr>
        <w:t xml:space="preserve">définition </w:t>
      </w:r>
      <w:r w:rsidR="008F233F" w:rsidRPr="0026437A">
        <w:rPr>
          <w:kern w:val="22"/>
          <w:lang w:val="fr-FR"/>
        </w:rPr>
        <w:t>de l</w:t>
      </w:r>
      <w:r w:rsidR="00D001E0">
        <w:rPr>
          <w:kern w:val="22"/>
          <w:lang w:val="fr-FR"/>
        </w:rPr>
        <w:t>’</w:t>
      </w:r>
      <w:r w:rsidR="008F233F" w:rsidRPr="0026437A">
        <w:rPr>
          <w:kern w:val="22"/>
          <w:lang w:val="fr-FR"/>
        </w:rPr>
        <w:t>expression « </w:t>
      </w:r>
      <w:r w:rsidR="00E73B02" w:rsidRPr="0026437A">
        <w:rPr>
          <w:kern w:val="22"/>
          <w:lang w:val="fr-FR"/>
        </w:rPr>
        <w:t>pays développés</w:t>
      </w:r>
      <w:r w:rsidR="008F233F" w:rsidRPr="0026437A">
        <w:rPr>
          <w:kern w:val="22"/>
          <w:lang w:val="fr-FR"/>
        </w:rPr>
        <w:t> </w:t>
      </w:r>
      <w:r w:rsidR="00E73B02" w:rsidRPr="0026437A">
        <w:rPr>
          <w:kern w:val="22"/>
          <w:lang w:val="fr-FR"/>
        </w:rPr>
        <w:t xml:space="preserve">» </w:t>
      </w:r>
      <w:r w:rsidR="008F233F" w:rsidRPr="0026437A">
        <w:rPr>
          <w:kern w:val="22"/>
          <w:lang w:val="fr-FR"/>
        </w:rPr>
        <w:t>(et aucun critère</w:t>
      </w:r>
      <w:r w:rsidR="0074515D" w:rsidRPr="0026437A">
        <w:rPr>
          <w:kern w:val="22"/>
          <w:lang w:val="fr-FR"/>
        </w:rPr>
        <w:t xml:space="preserve"> quali</w:t>
      </w:r>
      <w:r w:rsidR="005B08DD" w:rsidRPr="0026437A">
        <w:rPr>
          <w:kern w:val="22"/>
          <w:lang w:val="fr-FR"/>
        </w:rPr>
        <w:t>ficatif</w:t>
      </w:r>
      <w:r w:rsidR="008F233F" w:rsidRPr="0026437A">
        <w:rPr>
          <w:kern w:val="22"/>
          <w:lang w:val="fr-FR"/>
        </w:rPr>
        <w:t>)</w:t>
      </w:r>
      <w:r w:rsidR="0074515D" w:rsidRPr="0026437A">
        <w:rPr>
          <w:kern w:val="22"/>
          <w:lang w:val="fr-FR"/>
        </w:rPr>
        <w:t xml:space="preserve"> </w:t>
      </w:r>
      <w:r w:rsidR="008F233F" w:rsidRPr="0026437A">
        <w:rPr>
          <w:kern w:val="22"/>
          <w:lang w:val="fr-FR"/>
        </w:rPr>
        <w:t xml:space="preserve">ne fait </w:t>
      </w:r>
      <w:r w:rsidR="00E73B02" w:rsidRPr="0026437A">
        <w:rPr>
          <w:kern w:val="22"/>
          <w:lang w:val="fr-FR"/>
        </w:rPr>
        <w:t xml:space="preserve">consensus </w:t>
      </w:r>
      <w:r w:rsidR="008F233F" w:rsidRPr="0026437A">
        <w:rPr>
          <w:kern w:val="22"/>
          <w:lang w:val="fr-FR"/>
        </w:rPr>
        <w:t>à l</w:t>
      </w:r>
      <w:r w:rsidR="00D001E0">
        <w:rPr>
          <w:kern w:val="22"/>
          <w:lang w:val="fr-FR"/>
        </w:rPr>
        <w:t>’</w:t>
      </w:r>
      <w:r w:rsidR="008F233F" w:rsidRPr="0026437A">
        <w:rPr>
          <w:kern w:val="22"/>
          <w:lang w:val="fr-FR"/>
        </w:rPr>
        <w:t xml:space="preserve">échelle </w:t>
      </w:r>
      <w:r w:rsidR="00E73B02" w:rsidRPr="0026437A">
        <w:rPr>
          <w:kern w:val="22"/>
          <w:lang w:val="fr-FR"/>
        </w:rPr>
        <w:t>mondial</w:t>
      </w:r>
      <w:r w:rsidR="008F233F" w:rsidRPr="0026437A">
        <w:rPr>
          <w:kern w:val="22"/>
          <w:lang w:val="fr-FR"/>
        </w:rPr>
        <w:t>e</w:t>
      </w:r>
      <w:r w:rsidR="00E73B02" w:rsidRPr="0026437A">
        <w:rPr>
          <w:kern w:val="22"/>
          <w:lang w:val="fr-FR"/>
        </w:rPr>
        <w:t xml:space="preserve">. Il existe toutefois plusieurs systèmes de classification des pays, ainsi que des ensembles de critères </w:t>
      </w:r>
      <w:r w:rsidR="0074515D" w:rsidRPr="0026437A">
        <w:rPr>
          <w:kern w:val="22"/>
          <w:lang w:val="fr-FR"/>
        </w:rPr>
        <w:t>qualitatifs</w:t>
      </w:r>
      <w:r w:rsidR="00E73B02" w:rsidRPr="0026437A">
        <w:rPr>
          <w:kern w:val="22"/>
          <w:lang w:val="fr-FR"/>
        </w:rPr>
        <w:t xml:space="preserve">, gérés et appliqués par les Nations </w:t>
      </w:r>
      <w:r w:rsidR="0074515D" w:rsidRPr="0026437A">
        <w:rPr>
          <w:kern w:val="22"/>
          <w:lang w:val="fr-FR"/>
        </w:rPr>
        <w:t>U</w:t>
      </w:r>
      <w:r w:rsidR="00E73B02" w:rsidRPr="0026437A">
        <w:rPr>
          <w:kern w:val="22"/>
          <w:lang w:val="fr-FR"/>
        </w:rPr>
        <w:t xml:space="preserve">nies et les organisations internationales </w:t>
      </w:r>
      <w:r w:rsidR="0074515D" w:rsidRPr="0026437A">
        <w:rPr>
          <w:kern w:val="22"/>
          <w:lang w:val="fr-FR"/>
        </w:rPr>
        <w:t>compétentes</w:t>
      </w:r>
      <w:r w:rsidR="00E73B02" w:rsidRPr="0026437A">
        <w:rPr>
          <w:kern w:val="22"/>
          <w:lang w:val="fr-FR"/>
        </w:rPr>
        <w:t xml:space="preserve">, qui pourraient servir de référence ou, </w:t>
      </w:r>
      <w:r w:rsidR="005B08DD" w:rsidRPr="0026437A">
        <w:rPr>
          <w:kern w:val="22"/>
          <w:lang w:val="fr-FR"/>
        </w:rPr>
        <w:t>s</w:t>
      </w:r>
      <w:r w:rsidR="00D001E0">
        <w:rPr>
          <w:kern w:val="22"/>
          <w:lang w:val="fr-FR"/>
        </w:rPr>
        <w:t>’</w:t>
      </w:r>
      <w:r w:rsidR="005B08DD" w:rsidRPr="0026437A">
        <w:rPr>
          <w:kern w:val="22"/>
          <w:lang w:val="fr-FR"/>
        </w:rPr>
        <w:t>agissant de l</w:t>
      </w:r>
      <w:r w:rsidR="00D001E0">
        <w:rPr>
          <w:kern w:val="22"/>
          <w:lang w:val="fr-FR"/>
        </w:rPr>
        <w:t>’</w:t>
      </w:r>
      <w:r w:rsidR="005B08DD" w:rsidRPr="0026437A">
        <w:rPr>
          <w:kern w:val="22"/>
          <w:lang w:val="fr-FR"/>
        </w:rPr>
        <w:t xml:space="preserve">alinéa </w:t>
      </w:r>
      <w:r w:rsidR="00E73B02" w:rsidRPr="0026437A">
        <w:rPr>
          <w:kern w:val="22"/>
          <w:lang w:val="fr-FR"/>
        </w:rPr>
        <w:t xml:space="preserve">b) ci-dessus, </w:t>
      </w:r>
      <w:r w:rsidR="005B08DD" w:rsidRPr="0026437A">
        <w:rPr>
          <w:kern w:val="22"/>
          <w:lang w:val="fr-FR"/>
        </w:rPr>
        <w:t>aider les autres Parties à décider s</w:t>
      </w:r>
      <w:r w:rsidR="000E0499">
        <w:rPr>
          <w:kern w:val="22"/>
          <w:lang w:val="fr-FR"/>
        </w:rPr>
        <w:t xml:space="preserve">i elles </w:t>
      </w:r>
      <w:r w:rsidR="005B08DD" w:rsidRPr="0026437A">
        <w:rPr>
          <w:kern w:val="22"/>
          <w:lang w:val="fr-FR"/>
        </w:rPr>
        <w:t xml:space="preserve">doivent </w:t>
      </w:r>
      <w:r w:rsidR="00E73B02" w:rsidRPr="0026437A">
        <w:rPr>
          <w:kern w:val="22"/>
          <w:lang w:val="fr-FR"/>
        </w:rPr>
        <w:t>assumer volontaire</w:t>
      </w:r>
      <w:r w:rsidR="0074515D" w:rsidRPr="0026437A">
        <w:rPr>
          <w:kern w:val="22"/>
          <w:lang w:val="fr-FR"/>
        </w:rPr>
        <w:t xml:space="preserve">ment </w:t>
      </w:r>
      <w:r w:rsidR="00E73B02" w:rsidRPr="0026437A">
        <w:rPr>
          <w:kern w:val="22"/>
          <w:lang w:val="fr-FR"/>
        </w:rPr>
        <w:t>les obligations des pays développés</w:t>
      </w:r>
      <w:r w:rsidR="000E0499">
        <w:rPr>
          <w:kern w:val="22"/>
          <w:lang w:val="fr-FR"/>
        </w:rPr>
        <w:t xml:space="preserve"> Parties</w:t>
      </w:r>
      <w:r w:rsidR="00E73B02" w:rsidRPr="0026437A">
        <w:rPr>
          <w:kern w:val="22"/>
          <w:lang w:val="fr-FR"/>
        </w:rPr>
        <w:t>.</w:t>
      </w:r>
    </w:p>
    <w:p w14:paraId="179DD416" w14:textId="7DB92EB9" w:rsidR="00AC32AA" w:rsidRPr="0026437A" w:rsidRDefault="00AC32AA" w:rsidP="00AC32AA">
      <w:pPr>
        <w:pStyle w:val="CBDH1"/>
        <w:rPr>
          <w:lang w:val="fr-FR"/>
        </w:rPr>
      </w:pPr>
      <w:r w:rsidRPr="0026437A">
        <w:rPr>
          <w:lang w:val="fr-FR"/>
        </w:rPr>
        <w:lastRenderedPageBreak/>
        <w:t>III.</w:t>
      </w:r>
      <w:r w:rsidRPr="0026437A">
        <w:rPr>
          <w:lang w:val="fr-FR"/>
        </w:rPr>
        <w:tab/>
      </w:r>
      <w:r w:rsidR="009A5BBC" w:rsidRPr="0026437A">
        <w:rPr>
          <w:lang w:val="fr-FR"/>
        </w:rPr>
        <w:t xml:space="preserve">Examen et analyse des systèmes de classification existants </w:t>
      </w:r>
    </w:p>
    <w:p w14:paraId="0B322292" w14:textId="27533437" w:rsidR="00CD124F" w:rsidRPr="0026437A" w:rsidRDefault="0074515D" w:rsidP="00F5412E">
      <w:pPr>
        <w:pStyle w:val="CBDH2"/>
        <w:numPr>
          <w:ilvl w:val="0"/>
          <w:numId w:val="8"/>
        </w:numPr>
        <w:ind w:left="567" w:hanging="567"/>
        <w:rPr>
          <w:lang w:val="fr-FR"/>
        </w:rPr>
      </w:pPr>
      <w:r w:rsidRPr="0026437A">
        <w:rPr>
          <w:lang w:val="fr-FR"/>
        </w:rPr>
        <w:t xml:space="preserve">Examen </w:t>
      </w:r>
    </w:p>
    <w:p w14:paraId="55C57442" w14:textId="3AF9987A" w:rsidR="003A7DD1" w:rsidRPr="0026437A" w:rsidRDefault="0023635D" w:rsidP="001C320A">
      <w:pPr>
        <w:pStyle w:val="CBDNormalNumber"/>
        <w:ind w:hanging="27"/>
        <w:rPr>
          <w:kern w:val="22"/>
          <w:lang w:val="fr-FR"/>
        </w:rPr>
      </w:pPr>
      <w:r w:rsidRPr="0026437A">
        <w:rPr>
          <w:kern w:val="22"/>
          <w:lang w:val="fr-FR"/>
        </w:rPr>
        <w:t>Les Nations Unies n</w:t>
      </w:r>
      <w:r w:rsidR="00D001E0">
        <w:rPr>
          <w:kern w:val="22"/>
          <w:lang w:val="fr-FR"/>
        </w:rPr>
        <w:t>’</w:t>
      </w:r>
      <w:r w:rsidRPr="0026437A">
        <w:rPr>
          <w:kern w:val="22"/>
          <w:lang w:val="fr-FR"/>
        </w:rPr>
        <w:t xml:space="preserve">ont pas dressé de liste officielle de « pays développés » et de « pays en développement ». </w:t>
      </w:r>
      <w:r w:rsidR="00132167" w:rsidRPr="0026437A">
        <w:rPr>
          <w:kern w:val="22"/>
          <w:lang w:val="fr-FR"/>
        </w:rPr>
        <w:t xml:space="preserve">Les listes qui se rapprochent le plus des </w:t>
      </w:r>
      <w:r w:rsidRPr="0026437A">
        <w:rPr>
          <w:kern w:val="22"/>
          <w:lang w:val="fr-FR"/>
        </w:rPr>
        <w:t xml:space="preserve">listes officielles et </w:t>
      </w:r>
      <w:r w:rsidR="00132167" w:rsidRPr="0026437A">
        <w:rPr>
          <w:kern w:val="22"/>
          <w:lang w:val="fr-FR"/>
        </w:rPr>
        <w:t>d</w:t>
      </w:r>
      <w:r w:rsidRPr="0026437A">
        <w:rPr>
          <w:kern w:val="22"/>
          <w:lang w:val="fr-FR"/>
        </w:rPr>
        <w:t xml:space="preserve">es </w:t>
      </w:r>
      <w:r w:rsidR="00EB0F8C" w:rsidRPr="0026437A">
        <w:rPr>
          <w:kern w:val="22"/>
          <w:lang w:val="fr-FR"/>
        </w:rPr>
        <w:t xml:space="preserve">procédures </w:t>
      </w:r>
      <w:r w:rsidR="00132167" w:rsidRPr="0026437A">
        <w:rPr>
          <w:kern w:val="22"/>
          <w:lang w:val="fr-FR"/>
        </w:rPr>
        <w:t xml:space="preserve">connexes sont </w:t>
      </w:r>
      <w:r w:rsidRPr="0026437A">
        <w:rPr>
          <w:kern w:val="22"/>
          <w:lang w:val="fr-FR"/>
        </w:rPr>
        <w:t>la liste des pays les moins avancés, tenue à jour depuis 1971 par le Comité des politiques de développement des Nations Unies afin d</w:t>
      </w:r>
      <w:r w:rsidR="0005039D" w:rsidRPr="0026437A">
        <w:rPr>
          <w:kern w:val="22"/>
          <w:lang w:val="fr-FR"/>
        </w:rPr>
        <w:t>e recenser</w:t>
      </w:r>
      <w:r w:rsidRPr="0026437A">
        <w:rPr>
          <w:kern w:val="22"/>
          <w:lang w:val="fr-FR"/>
        </w:rPr>
        <w:t xml:space="preserve"> les pays confrontés à des obstacles structurels au développement durable, et la liste des pays </w:t>
      </w:r>
      <w:r w:rsidR="0005039D" w:rsidRPr="0026437A">
        <w:rPr>
          <w:kern w:val="22"/>
          <w:lang w:val="fr-FR"/>
        </w:rPr>
        <w:t xml:space="preserve">admissibles </w:t>
      </w:r>
      <w:r w:rsidRPr="0026437A">
        <w:rPr>
          <w:kern w:val="22"/>
          <w:lang w:val="fr-FR"/>
        </w:rPr>
        <w:t xml:space="preserve">aux </w:t>
      </w:r>
      <w:r w:rsidR="0005039D" w:rsidRPr="0026437A">
        <w:rPr>
          <w:kern w:val="22"/>
          <w:lang w:val="fr-FR"/>
        </w:rPr>
        <w:t xml:space="preserve">dons </w:t>
      </w:r>
      <w:r w:rsidRPr="0026437A">
        <w:rPr>
          <w:kern w:val="22"/>
          <w:lang w:val="fr-FR"/>
        </w:rPr>
        <w:t xml:space="preserve">ou aux prêts </w:t>
      </w:r>
      <w:r w:rsidR="008B1B17">
        <w:rPr>
          <w:kern w:val="22"/>
          <w:lang w:val="fr-FR"/>
        </w:rPr>
        <w:t xml:space="preserve">assortis de </w:t>
      </w:r>
      <w:r w:rsidRPr="0026437A">
        <w:rPr>
          <w:kern w:val="22"/>
          <w:lang w:val="fr-FR"/>
        </w:rPr>
        <w:t xml:space="preserve">conditions </w:t>
      </w:r>
      <w:r w:rsidR="00FB7CFD" w:rsidRPr="0026437A">
        <w:rPr>
          <w:kern w:val="22"/>
          <w:lang w:val="fr-FR"/>
        </w:rPr>
        <w:t>extrêmement favorables</w:t>
      </w:r>
      <w:r w:rsidRPr="0026437A">
        <w:rPr>
          <w:kern w:val="22"/>
          <w:lang w:val="fr-FR"/>
        </w:rPr>
        <w:t xml:space="preserve"> de la Banque mondiale, tenue à jour par l</w:t>
      </w:r>
      <w:r w:rsidR="00D001E0">
        <w:rPr>
          <w:kern w:val="22"/>
          <w:lang w:val="fr-FR"/>
        </w:rPr>
        <w:t>’</w:t>
      </w:r>
      <w:r w:rsidRPr="0026437A">
        <w:rPr>
          <w:kern w:val="22"/>
          <w:lang w:val="fr-FR"/>
        </w:rPr>
        <w:t>Association internationale de</w:t>
      </w:r>
      <w:r w:rsidR="00FE6115" w:rsidRPr="0026437A">
        <w:rPr>
          <w:kern w:val="22"/>
          <w:lang w:val="fr-FR"/>
        </w:rPr>
        <w:t xml:space="preserve"> </w:t>
      </w:r>
      <w:r w:rsidRPr="0026437A">
        <w:rPr>
          <w:kern w:val="22"/>
          <w:lang w:val="fr-FR"/>
        </w:rPr>
        <w:t>développement</w:t>
      </w:r>
      <w:r w:rsidR="00FE6115" w:rsidRPr="0026437A">
        <w:rPr>
          <w:kern w:val="22"/>
          <w:lang w:val="fr-FR"/>
        </w:rPr>
        <w:t xml:space="preserve"> (IDA)</w:t>
      </w:r>
      <w:r w:rsidRPr="0026437A">
        <w:rPr>
          <w:kern w:val="22"/>
          <w:lang w:val="fr-FR"/>
        </w:rPr>
        <w:t>. D</w:t>
      </w:r>
      <w:r w:rsidR="00D001E0">
        <w:rPr>
          <w:kern w:val="22"/>
          <w:lang w:val="fr-FR"/>
        </w:rPr>
        <w:t>’</w:t>
      </w:r>
      <w:r w:rsidRPr="0026437A">
        <w:rPr>
          <w:kern w:val="22"/>
          <w:lang w:val="fr-FR"/>
        </w:rPr>
        <w:t>autres classifications, décrites ci-</w:t>
      </w:r>
      <w:r w:rsidR="00FB7CFD" w:rsidRPr="0026437A">
        <w:rPr>
          <w:kern w:val="22"/>
          <w:lang w:val="fr-FR"/>
        </w:rPr>
        <w:t>après</w:t>
      </w:r>
      <w:r w:rsidRPr="0026437A">
        <w:rPr>
          <w:kern w:val="22"/>
          <w:lang w:val="fr-FR"/>
        </w:rPr>
        <w:t xml:space="preserve">, utilisent le revenu ou des indicateurs qualitatifs. Les listes de pays qui en résultent </w:t>
      </w:r>
      <w:r w:rsidR="00FB7CFD" w:rsidRPr="0026437A">
        <w:rPr>
          <w:kern w:val="22"/>
          <w:lang w:val="fr-FR"/>
        </w:rPr>
        <w:t xml:space="preserve">figurent </w:t>
      </w:r>
      <w:r w:rsidRPr="0026437A">
        <w:rPr>
          <w:kern w:val="22"/>
          <w:lang w:val="fr-FR"/>
        </w:rPr>
        <w:t>dans un document d</w:t>
      </w:r>
      <w:r w:rsidR="00D001E0">
        <w:rPr>
          <w:kern w:val="22"/>
          <w:lang w:val="fr-FR"/>
        </w:rPr>
        <w:t>’</w:t>
      </w:r>
      <w:r w:rsidRPr="0026437A">
        <w:rPr>
          <w:kern w:val="22"/>
          <w:lang w:val="fr-FR"/>
        </w:rPr>
        <w:t>information.</w:t>
      </w:r>
    </w:p>
    <w:p w14:paraId="758317ED" w14:textId="264347C8" w:rsidR="00AC32AA" w:rsidRPr="0026437A" w:rsidRDefault="00015B48" w:rsidP="00DA67B6">
      <w:pPr>
        <w:pStyle w:val="CBDNormalNumber"/>
        <w:rPr>
          <w:lang w:val="fr-FR"/>
        </w:rPr>
      </w:pPr>
      <w:r w:rsidRPr="0026437A">
        <w:rPr>
          <w:i/>
          <w:iCs/>
          <w:kern w:val="22"/>
          <w:lang w:val="fr-FR"/>
        </w:rPr>
        <w:t>L</w:t>
      </w:r>
      <w:r w:rsidR="009D6EEA" w:rsidRPr="0026437A">
        <w:rPr>
          <w:i/>
          <w:iCs/>
          <w:kern w:val="22"/>
          <w:lang w:val="fr-FR"/>
        </w:rPr>
        <w:t>ist</w:t>
      </w:r>
      <w:r w:rsidR="00A33EC4" w:rsidRPr="0026437A">
        <w:rPr>
          <w:i/>
          <w:iCs/>
          <w:kern w:val="22"/>
          <w:lang w:val="fr-FR"/>
        </w:rPr>
        <w:t>e des pays les moins avancés</w:t>
      </w:r>
      <w:r w:rsidR="009D6EEA" w:rsidRPr="0026437A">
        <w:rPr>
          <w:rStyle w:val="Appelnotedebasdep"/>
          <w:kern w:val="22"/>
          <w:lang w:val="fr-FR"/>
        </w:rPr>
        <w:footnoteReference w:id="4"/>
      </w:r>
      <w:r w:rsidR="00A33EC4" w:rsidRPr="0026437A">
        <w:rPr>
          <w:kern w:val="22"/>
          <w:lang w:val="fr-FR"/>
        </w:rPr>
        <w:t>.</w:t>
      </w:r>
      <w:r w:rsidR="009D6EEA" w:rsidRPr="0026437A">
        <w:rPr>
          <w:i/>
          <w:iCs/>
          <w:kern w:val="22"/>
          <w:lang w:val="fr-FR"/>
        </w:rPr>
        <w:t xml:space="preserve"> </w:t>
      </w:r>
      <w:r w:rsidR="00495F90" w:rsidRPr="0026437A">
        <w:rPr>
          <w:kern w:val="22"/>
          <w:lang w:val="fr-FR"/>
        </w:rPr>
        <w:t>La liste des pays les moins avancés est révisée tous les trois ans (la prochaine révision aura lieu en 2027) selon des critères fondés sur trois indices : a) le revenu national brut (RNB) par habitant, b) l</w:t>
      </w:r>
      <w:r w:rsidR="00D001E0">
        <w:rPr>
          <w:kern w:val="22"/>
          <w:lang w:val="fr-FR"/>
        </w:rPr>
        <w:t>’</w:t>
      </w:r>
      <w:r w:rsidR="00495F90" w:rsidRPr="0026437A">
        <w:rPr>
          <w:kern w:val="22"/>
          <w:lang w:val="fr-FR"/>
        </w:rPr>
        <w:t>indice d</w:t>
      </w:r>
      <w:r w:rsidR="001F5EBB" w:rsidRPr="0026437A">
        <w:rPr>
          <w:kern w:val="22"/>
          <w:lang w:val="fr-FR"/>
        </w:rPr>
        <w:t xml:space="preserve">u capital </w:t>
      </w:r>
      <w:r w:rsidR="00495F90" w:rsidRPr="0026437A">
        <w:rPr>
          <w:kern w:val="22"/>
          <w:lang w:val="fr-FR"/>
        </w:rPr>
        <w:t>humain, un</w:t>
      </w:r>
      <w:r w:rsidR="00113FBF" w:rsidRPr="0026437A">
        <w:rPr>
          <w:kern w:val="22"/>
          <w:lang w:val="fr-FR"/>
        </w:rPr>
        <w:t xml:space="preserve">e note globale </w:t>
      </w:r>
      <w:r w:rsidR="00495F90" w:rsidRPr="0026437A">
        <w:rPr>
          <w:kern w:val="22"/>
          <w:lang w:val="fr-FR"/>
        </w:rPr>
        <w:t xml:space="preserve">(0-100) </w:t>
      </w:r>
      <w:r w:rsidR="003F2C91" w:rsidRPr="0026437A">
        <w:rPr>
          <w:kern w:val="22"/>
          <w:lang w:val="fr-FR"/>
        </w:rPr>
        <w:t>attribuée en fonction d</w:t>
      </w:r>
      <w:r w:rsidR="00D001E0">
        <w:rPr>
          <w:kern w:val="22"/>
          <w:lang w:val="fr-FR"/>
        </w:rPr>
        <w:t>’</w:t>
      </w:r>
      <w:r w:rsidR="003F2C91" w:rsidRPr="0026437A">
        <w:rPr>
          <w:kern w:val="22"/>
          <w:lang w:val="fr-FR"/>
        </w:rPr>
        <w:t>i</w:t>
      </w:r>
      <w:r w:rsidR="00495F90" w:rsidRPr="0026437A">
        <w:rPr>
          <w:kern w:val="22"/>
          <w:lang w:val="fr-FR"/>
        </w:rPr>
        <w:t xml:space="preserve">ndicateurs de </w:t>
      </w:r>
      <w:r w:rsidR="003F2C91" w:rsidRPr="0026437A">
        <w:rPr>
          <w:kern w:val="22"/>
          <w:lang w:val="fr-FR"/>
        </w:rPr>
        <w:t xml:space="preserve">la </w:t>
      </w:r>
      <w:r w:rsidR="00495F90" w:rsidRPr="0026437A">
        <w:rPr>
          <w:kern w:val="22"/>
          <w:lang w:val="fr-FR"/>
        </w:rPr>
        <w:t xml:space="preserve">santé et </w:t>
      </w:r>
      <w:r w:rsidR="003F2C91" w:rsidRPr="0026437A">
        <w:rPr>
          <w:kern w:val="22"/>
          <w:lang w:val="fr-FR"/>
        </w:rPr>
        <w:t>de l</w:t>
      </w:r>
      <w:r w:rsidR="00D001E0">
        <w:rPr>
          <w:kern w:val="22"/>
          <w:lang w:val="fr-FR"/>
        </w:rPr>
        <w:t>’</w:t>
      </w:r>
      <w:r w:rsidR="00495F90" w:rsidRPr="0026437A">
        <w:rPr>
          <w:kern w:val="22"/>
          <w:lang w:val="fr-FR"/>
        </w:rPr>
        <w:t>éducation, et c) l</w:t>
      </w:r>
      <w:r w:rsidR="00D001E0">
        <w:rPr>
          <w:kern w:val="22"/>
          <w:lang w:val="fr-FR"/>
        </w:rPr>
        <w:t>’</w:t>
      </w:r>
      <w:r w:rsidR="00495F90" w:rsidRPr="0026437A">
        <w:rPr>
          <w:kern w:val="22"/>
          <w:lang w:val="fr-FR"/>
        </w:rPr>
        <w:t>indice de vulnérabilité économique et environnementale, un</w:t>
      </w:r>
      <w:r w:rsidR="003F2C91" w:rsidRPr="0026437A">
        <w:rPr>
          <w:kern w:val="22"/>
          <w:lang w:val="fr-FR"/>
        </w:rPr>
        <w:t>e</w:t>
      </w:r>
      <w:r w:rsidR="00495F90" w:rsidRPr="0026437A">
        <w:rPr>
          <w:kern w:val="22"/>
          <w:lang w:val="fr-FR"/>
        </w:rPr>
        <w:t xml:space="preserve"> </w:t>
      </w:r>
      <w:r w:rsidR="003F2C91" w:rsidRPr="0026437A">
        <w:rPr>
          <w:kern w:val="22"/>
          <w:lang w:val="fr-FR"/>
        </w:rPr>
        <w:t xml:space="preserve">note globale </w:t>
      </w:r>
      <w:r w:rsidR="00495F90" w:rsidRPr="0026437A">
        <w:rPr>
          <w:kern w:val="22"/>
          <w:lang w:val="fr-FR"/>
        </w:rPr>
        <w:t xml:space="preserve">(0-100) mesurant la vulnérabilité économique et environnementale. Pour </w:t>
      </w:r>
      <w:r w:rsidR="004A6616" w:rsidRPr="0026437A">
        <w:rPr>
          <w:kern w:val="22"/>
          <w:lang w:val="fr-FR"/>
        </w:rPr>
        <w:t xml:space="preserve">compter parmi les </w:t>
      </w:r>
      <w:r w:rsidR="00495F90" w:rsidRPr="0026437A">
        <w:rPr>
          <w:kern w:val="22"/>
          <w:lang w:val="fr-FR"/>
        </w:rPr>
        <w:t>pays le</w:t>
      </w:r>
      <w:r w:rsidR="004A6616" w:rsidRPr="0026437A">
        <w:rPr>
          <w:kern w:val="22"/>
          <w:lang w:val="fr-FR"/>
        </w:rPr>
        <w:t>s</w:t>
      </w:r>
      <w:r w:rsidR="00495F90" w:rsidRPr="0026437A">
        <w:rPr>
          <w:kern w:val="22"/>
          <w:lang w:val="fr-FR"/>
        </w:rPr>
        <w:t xml:space="preserve"> moins avancé</w:t>
      </w:r>
      <w:r w:rsidR="004A6616" w:rsidRPr="0026437A">
        <w:rPr>
          <w:kern w:val="22"/>
          <w:lang w:val="fr-FR"/>
        </w:rPr>
        <w:t>s</w:t>
      </w:r>
      <w:r w:rsidR="00495F90" w:rsidRPr="0026437A">
        <w:rPr>
          <w:kern w:val="22"/>
          <w:lang w:val="fr-FR"/>
        </w:rPr>
        <w:t xml:space="preserve">, un pays doit remplir ces trois critères ou </w:t>
      </w:r>
      <w:r w:rsidR="00D7582C" w:rsidRPr="0026437A">
        <w:rPr>
          <w:kern w:val="22"/>
          <w:lang w:val="fr-FR"/>
        </w:rPr>
        <w:t xml:space="preserve">être </w:t>
      </w:r>
      <w:r w:rsidR="00495F90" w:rsidRPr="0026437A">
        <w:rPr>
          <w:kern w:val="22"/>
          <w:lang w:val="fr-FR"/>
        </w:rPr>
        <w:t>recommand</w:t>
      </w:r>
      <w:r w:rsidR="00D7582C" w:rsidRPr="0026437A">
        <w:rPr>
          <w:kern w:val="22"/>
          <w:lang w:val="fr-FR"/>
        </w:rPr>
        <w:t xml:space="preserve">é à titre </w:t>
      </w:r>
      <w:r w:rsidR="00495F90" w:rsidRPr="0026437A">
        <w:rPr>
          <w:kern w:val="22"/>
          <w:lang w:val="fr-FR"/>
        </w:rPr>
        <w:t>exceptionnel, les seuils actuels étant les suivants</w:t>
      </w:r>
      <w:r w:rsidR="002C1A56" w:rsidRPr="0026437A">
        <w:rPr>
          <w:kern w:val="22"/>
          <w:lang w:val="fr-FR"/>
        </w:rPr>
        <w:t> </w:t>
      </w:r>
      <w:r w:rsidR="00495F90" w:rsidRPr="0026437A">
        <w:rPr>
          <w:kern w:val="22"/>
          <w:lang w:val="fr-FR"/>
        </w:rPr>
        <w:t>: RNB par habitant (moyenne sur trois ans) ≤ 1</w:t>
      </w:r>
      <w:r w:rsidR="002C1A56" w:rsidRPr="0026437A">
        <w:rPr>
          <w:kern w:val="22"/>
          <w:lang w:val="fr-FR"/>
        </w:rPr>
        <w:t> </w:t>
      </w:r>
      <w:r w:rsidR="00495F90" w:rsidRPr="0026437A">
        <w:rPr>
          <w:kern w:val="22"/>
          <w:lang w:val="fr-FR"/>
        </w:rPr>
        <w:t>088</w:t>
      </w:r>
      <w:r w:rsidR="002C1A56" w:rsidRPr="0026437A">
        <w:rPr>
          <w:kern w:val="22"/>
          <w:lang w:val="fr-FR"/>
        </w:rPr>
        <w:t> </w:t>
      </w:r>
      <w:r w:rsidR="00495F90" w:rsidRPr="0026437A">
        <w:rPr>
          <w:kern w:val="22"/>
          <w:lang w:val="fr-FR"/>
        </w:rPr>
        <w:t>$</w:t>
      </w:r>
      <w:r w:rsidR="002C1A56" w:rsidRPr="0026437A">
        <w:rPr>
          <w:kern w:val="22"/>
          <w:lang w:val="fr-FR"/>
        </w:rPr>
        <w:t> </w:t>
      </w:r>
      <w:r w:rsidR="00495F90" w:rsidRPr="0026437A">
        <w:rPr>
          <w:kern w:val="22"/>
          <w:lang w:val="fr-FR"/>
        </w:rPr>
        <w:t xml:space="preserve">; indice </w:t>
      </w:r>
      <w:r w:rsidR="002C1A56" w:rsidRPr="0026437A">
        <w:rPr>
          <w:kern w:val="22"/>
          <w:lang w:val="fr-FR"/>
        </w:rPr>
        <w:t xml:space="preserve">du capital </w:t>
      </w:r>
      <w:r w:rsidR="00495F90" w:rsidRPr="0026437A">
        <w:rPr>
          <w:kern w:val="22"/>
          <w:lang w:val="fr-FR"/>
        </w:rPr>
        <w:t>humain &lt; 60 (</w:t>
      </w:r>
      <w:r w:rsidR="0028555C" w:rsidRPr="0026437A">
        <w:rPr>
          <w:kern w:val="22"/>
          <w:lang w:val="fr-FR"/>
        </w:rPr>
        <w:t xml:space="preserve">faible capital </w:t>
      </w:r>
      <w:r w:rsidR="00495F90" w:rsidRPr="0026437A">
        <w:rPr>
          <w:kern w:val="22"/>
          <w:lang w:val="fr-FR"/>
        </w:rPr>
        <w:t>humain)</w:t>
      </w:r>
      <w:r w:rsidR="0028555C" w:rsidRPr="0026437A">
        <w:rPr>
          <w:kern w:val="22"/>
          <w:lang w:val="fr-FR"/>
        </w:rPr>
        <w:t> </w:t>
      </w:r>
      <w:r w:rsidR="00495F90" w:rsidRPr="0026437A">
        <w:rPr>
          <w:kern w:val="22"/>
          <w:lang w:val="fr-FR"/>
        </w:rPr>
        <w:t xml:space="preserve">; indice de vulnérabilité économique et environnementale &gt; 36 (forte vulnérabilité). </w:t>
      </w:r>
      <w:r w:rsidR="00E769F5" w:rsidRPr="0026437A">
        <w:rPr>
          <w:kern w:val="22"/>
          <w:lang w:val="fr-FR"/>
        </w:rPr>
        <w:t>Le retrait d</w:t>
      </w:r>
      <w:r w:rsidR="00D001E0">
        <w:rPr>
          <w:kern w:val="22"/>
          <w:lang w:val="fr-FR"/>
        </w:rPr>
        <w:t>’</w:t>
      </w:r>
      <w:r w:rsidR="00E769F5" w:rsidRPr="0026437A">
        <w:rPr>
          <w:kern w:val="22"/>
          <w:lang w:val="fr-FR"/>
        </w:rPr>
        <w:t xml:space="preserve">un </w:t>
      </w:r>
      <w:r w:rsidR="0005654C" w:rsidRPr="0026437A">
        <w:rPr>
          <w:kern w:val="22"/>
          <w:lang w:val="fr-FR"/>
        </w:rPr>
        <w:t xml:space="preserve">pays </w:t>
      </w:r>
      <w:r w:rsidR="00E769F5" w:rsidRPr="0026437A">
        <w:rPr>
          <w:kern w:val="22"/>
          <w:lang w:val="fr-FR"/>
        </w:rPr>
        <w:t xml:space="preserve">de </w:t>
      </w:r>
      <w:r w:rsidR="00495F90" w:rsidRPr="0026437A">
        <w:rPr>
          <w:kern w:val="22"/>
          <w:lang w:val="fr-FR"/>
        </w:rPr>
        <w:t xml:space="preserve">la liste </w:t>
      </w:r>
      <w:r w:rsidR="00E769F5" w:rsidRPr="0026437A">
        <w:rPr>
          <w:kern w:val="22"/>
          <w:lang w:val="fr-FR"/>
        </w:rPr>
        <w:t xml:space="preserve">est subordonné à une augmentation de 20 % du </w:t>
      </w:r>
      <w:r w:rsidR="0005654C" w:rsidRPr="0026437A">
        <w:rPr>
          <w:kern w:val="22"/>
          <w:lang w:val="fr-FR"/>
        </w:rPr>
        <w:t xml:space="preserve">RNB </w:t>
      </w:r>
      <w:r w:rsidR="00495F90" w:rsidRPr="0026437A">
        <w:rPr>
          <w:kern w:val="22"/>
          <w:lang w:val="fr-FR"/>
        </w:rPr>
        <w:t>(RNB par habitant ≥ 1</w:t>
      </w:r>
      <w:r w:rsidR="0005654C" w:rsidRPr="0026437A">
        <w:rPr>
          <w:kern w:val="22"/>
          <w:lang w:val="fr-FR"/>
        </w:rPr>
        <w:t> </w:t>
      </w:r>
      <w:r w:rsidR="00495F90" w:rsidRPr="0026437A">
        <w:rPr>
          <w:kern w:val="22"/>
          <w:lang w:val="fr-FR"/>
        </w:rPr>
        <w:t>306</w:t>
      </w:r>
      <w:r w:rsidR="0005654C" w:rsidRPr="0026437A">
        <w:rPr>
          <w:kern w:val="22"/>
          <w:lang w:val="fr-FR"/>
        </w:rPr>
        <w:t> $</w:t>
      </w:r>
      <w:r w:rsidR="00495F90" w:rsidRPr="0026437A">
        <w:rPr>
          <w:kern w:val="22"/>
          <w:lang w:val="fr-FR"/>
        </w:rPr>
        <w:t xml:space="preserve">). Un pays remplit les conditions requises pour </w:t>
      </w:r>
      <w:r w:rsidR="0005654C" w:rsidRPr="0026437A">
        <w:rPr>
          <w:kern w:val="22"/>
          <w:lang w:val="fr-FR"/>
        </w:rPr>
        <w:t xml:space="preserve">être retiré </w:t>
      </w:r>
      <w:r w:rsidR="00495F90" w:rsidRPr="0026437A">
        <w:rPr>
          <w:kern w:val="22"/>
          <w:lang w:val="fr-FR"/>
        </w:rPr>
        <w:t>de la liste s</w:t>
      </w:r>
      <w:r w:rsidR="00D001E0">
        <w:rPr>
          <w:kern w:val="22"/>
          <w:lang w:val="fr-FR"/>
        </w:rPr>
        <w:t>’</w:t>
      </w:r>
      <w:r w:rsidR="00495F90" w:rsidRPr="0026437A">
        <w:rPr>
          <w:kern w:val="22"/>
          <w:lang w:val="fr-FR"/>
        </w:rPr>
        <w:t xml:space="preserve">il satisfait à au moins deux critères lors de deux examens triennaux consécutifs, ou à titre exceptionnel sur la seule base du revenu si son RNB </w:t>
      </w:r>
      <w:r w:rsidR="00E545E9" w:rsidRPr="0026437A">
        <w:rPr>
          <w:kern w:val="22"/>
          <w:lang w:val="fr-FR"/>
        </w:rPr>
        <w:t xml:space="preserve">équivaut à au moins </w:t>
      </w:r>
      <w:r w:rsidR="00495F90" w:rsidRPr="0026437A">
        <w:rPr>
          <w:kern w:val="22"/>
          <w:lang w:val="fr-FR"/>
        </w:rPr>
        <w:t xml:space="preserve">trois fois le seuil de </w:t>
      </w:r>
      <w:r w:rsidR="00120705" w:rsidRPr="0026437A">
        <w:rPr>
          <w:kern w:val="22"/>
          <w:lang w:val="fr-FR"/>
        </w:rPr>
        <w:t xml:space="preserve">retrait </w:t>
      </w:r>
      <w:r w:rsidR="00495F90" w:rsidRPr="0026437A">
        <w:rPr>
          <w:kern w:val="22"/>
          <w:lang w:val="fr-FR"/>
        </w:rPr>
        <w:t>de la liste (3</w:t>
      </w:r>
      <w:r w:rsidR="00120705" w:rsidRPr="0026437A">
        <w:rPr>
          <w:kern w:val="22"/>
          <w:lang w:val="fr-FR"/>
        </w:rPr>
        <w:t> </w:t>
      </w:r>
      <w:r w:rsidR="00495F90" w:rsidRPr="0026437A">
        <w:rPr>
          <w:kern w:val="22"/>
          <w:lang w:val="fr-FR"/>
        </w:rPr>
        <w:t>918</w:t>
      </w:r>
      <w:r w:rsidR="00120705" w:rsidRPr="0026437A">
        <w:rPr>
          <w:kern w:val="22"/>
          <w:lang w:val="fr-FR"/>
        </w:rPr>
        <w:t> $</w:t>
      </w:r>
      <w:r w:rsidR="00495F90" w:rsidRPr="0026437A">
        <w:rPr>
          <w:kern w:val="22"/>
          <w:lang w:val="fr-FR"/>
        </w:rPr>
        <w:t>) et est jugé durable. L</w:t>
      </w:r>
      <w:r w:rsidR="00E545E9" w:rsidRPr="0026437A">
        <w:rPr>
          <w:kern w:val="22"/>
          <w:lang w:val="fr-FR"/>
        </w:rPr>
        <w:t xml:space="preserve">e retrait </w:t>
      </w:r>
      <w:r w:rsidR="00495F90" w:rsidRPr="0026437A">
        <w:rPr>
          <w:kern w:val="22"/>
          <w:lang w:val="fr-FR"/>
        </w:rPr>
        <w:t>n</w:t>
      </w:r>
      <w:r w:rsidR="00D001E0">
        <w:rPr>
          <w:kern w:val="22"/>
          <w:lang w:val="fr-FR"/>
        </w:rPr>
        <w:t>’</w:t>
      </w:r>
      <w:r w:rsidR="00495F90" w:rsidRPr="0026437A">
        <w:rPr>
          <w:kern w:val="22"/>
          <w:lang w:val="fr-FR"/>
        </w:rPr>
        <w:t>est pas automatique</w:t>
      </w:r>
      <w:r w:rsidR="00E545E9" w:rsidRPr="0026437A">
        <w:rPr>
          <w:kern w:val="22"/>
          <w:lang w:val="fr-FR"/>
        </w:rPr>
        <w:t xml:space="preserve"> et</w:t>
      </w:r>
      <w:r w:rsidR="00495F90" w:rsidRPr="0026437A">
        <w:rPr>
          <w:kern w:val="22"/>
          <w:lang w:val="fr-FR"/>
        </w:rPr>
        <w:t xml:space="preserve"> </w:t>
      </w:r>
      <w:r w:rsidR="00E545E9" w:rsidRPr="0026437A">
        <w:rPr>
          <w:kern w:val="22"/>
          <w:lang w:val="fr-FR"/>
        </w:rPr>
        <w:t>doit faire l</w:t>
      </w:r>
      <w:r w:rsidR="00D001E0">
        <w:rPr>
          <w:kern w:val="22"/>
          <w:lang w:val="fr-FR"/>
        </w:rPr>
        <w:t>’</w:t>
      </w:r>
      <w:r w:rsidR="00E545E9" w:rsidRPr="0026437A">
        <w:rPr>
          <w:kern w:val="22"/>
          <w:lang w:val="fr-FR"/>
        </w:rPr>
        <w:t>objet d</w:t>
      </w:r>
      <w:r w:rsidR="00D001E0">
        <w:rPr>
          <w:kern w:val="22"/>
          <w:lang w:val="fr-FR"/>
        </w:rPr>
        <w:t>’</w:t>
      </w:r>
      <w:r w:rsidR="00E545E9" w:rsidRPr="0026437A">
        <w:rPr>
          <w:kern w:val="22"/>
          <w:lang w:val="fr-FR"/>
        </w:rPr>
        <w:t xml:space="preserve">une </w:t>
      </w:r>
      <w:r w:rsidR="00495F90" w:rsidRPr="0026437A">
        <w:rPr>
          <w:kern w:val="22"/>
          <w:lang w:val="fr-FR"/>
        </w:rPr>
        <w:t xml:space="preserve">recommandation du Comité des politiques de développement, </w:t>
      </w:r>
      <w:r w:rsidR="00E545E9" w:rsidRPr="0026437A">
        <w:rPr>
          <w:kern w:val="22"/>
          <w:lang w:val="fr-FR"/>
        </w:rPr>
        <w:t xml:space="preserve">être approuvé par le </w:t>
      </w:r>
      <w:r w:rsidR="00495F90" w:rsidRPr="0026437A">
        <w:rPr>
          <w:kern w:val="22"/>
          <w:lang w:val="fr-FR"/>
        </w:rPr>
        <w:t xml:space="preserve">Conseil économique et social et </w:t>
      </w:r>
      <w:r w:rsidR="00E545E9" w:rsidRPr="0026437A">
        <w:rPr>
          <w:kern w:val="22"/>
          <w:lang w:val="fr-FR"/>
        </w:rPr>
        <w:t>être adopté en vertu d</w:t>
      </w:r>
      <w:r w:rsidR="00D001E0">
        <w:rPr>
          <w:kern w:val="22"/>
          <w:lang w:val="fr-FR"/>
        </w:rPr>
        <w:t>’</w:t>
      </w:r>
      <w:r w:rsidR="00E545E9" w:rsidRPr="0026437A">
        <w:rPr>
          <w:kern w:val="22"/>
          <w:lang w:val="fr-FR"/>
        </w:rPr>
        <w:t xml:space="preserve">une </w:t>
      </w:r>
      <w:r w:rsidR="00495F90" w:rsidRPr="0026437A">
        <w:rPr>
          <w:kern w:val="22"/>
          <w:lang w:val="fr-FR"/>
        </w:rPr>
        <w:t>résolution de l</w:t>
      </w:r>
      <w:r w:rsidR="00D001E0">
        <w:rPr>
          <w:kern w:val="22"/>
          <w:lang w:val="fr-FR"/>
        </w:rPr>
        <w:t>’</w:t>
      </w:r>
      <w:r w:rsidR="00495F90" w:rsidRPr="0026437A">
        <w:rPr>
          <w:kern w:val="22"/>
          <w:lang w:val="fr-FR"/>
        </w:rPr>
        <w:t xml:space="preserve">Assemblée générale des Nations </w:t>
      </w:r>
      <w:r w:rsidR="00E545E9" w:rsidRPr="0026437A">
        <w:rPr>
          <w:kern w:val="22"/>
          <w:lang w:val="fr-FR"/>
        </w:rPr>
        <w:t>U</w:t>
      </w:r>
      <w:r w:rsidR="00495F90" w:rsidRPr="0026437A">
        <w:rPr>
          <w:kern w:val="22"/>
          <w:lang w:val="fr-FR"/>
        </w:rPr>
        <w:t xml:space="preserve">nies. Les pays </w:t>
      </w:r>
      <w:r w:rsidR="00686BCA" w:rsidRPr="0026437A">
        <w:rPr>
          <w:kern w:val="22"/>
          <w:lang w:val="fr-FR"/>
        </w:rPr>
        <w:t>en voie d</w:t>
      </w:r>
      <w:r w:rsidR="00D001E0">
        <w:rPr>
          <w:kern w:val="22"/>
          <w:lang w:val="fr-FR"/>
        </w:rPr>
        <w:t>’</w:t>
      </w:r>
      <w:r w:rsidR="00686BCA" w:rsidRPr="0026437A">
        <w:rPr>
          <w:kern w:val="22"/>
          <w:lang w:val="fr-FR"/>
        </w:rPr>
        <w:t xml:space="preserve">être retirés </w:t>
      </w:r>
      <w:r w:rsidR="00495F90" w:rsidRPr="0026437A">
        <w:rPr>
          <w:kern w:val="22"/>
          <w:lang w:val="fr-FR"/>
        </w:rPr>
        <w:t>de la liste bénéficient d</w:t>
      </w:r>
      <w:r w:rsidR="00D001E0">
        <w:rPr>
          <w:kern w:val="22"/>
          <w:lang w:val="fr-FR"/>
        </w:rPr>
        <w:t>’</w:t>
      </w:r>
      <w:r w:rsidR="00495F90" w:rsidRPr="0026437A">
        <w:rPr>
          <w:kern w:val="22"/>
          <w:lang w:val="fr-FR"/>
        </w:rPr>
        <w:t>une période préparatoire de 3 à 6</w:t>
      </w:r>
      <w:r w:rsidR="00686BCA" w:rsidRPr="0026437A">
        <w:rPr>
          <w:kern w:val="22"/>
          <w:lang w:val="fr-FR"/>
        </w:rPr>
        <w:t> </w:t>
      </w:r>
      <w:r w:rsidR="00495F90" w:rsidRPr="0026437A">
        <w:rPr>
          <w:kern w:val="22"/>
          <w:lang w:val="fr-FR"/>
        </w:rPr>
        <w:t xml:space="preserve">ans, </w:t>
      </w:r>
      <w:r w:rsidR="00686BCA" w:rsidRPr="0026437A">
        <w:rPr>
          <w:kern w:val="22"/>
          <w:lang w:val="fr-FR"/>
        </w:rPr>
        <w:t xml:space="preserve">qui peut être </w:t>
      </w:r>
      <w:r w:rsidR="00495F90" w:rsidRPr="0026437A">
        <w:rPr>
          <w:kern w:val="22"/>
          <w:lang w:val="fr-FR"/>
        </w:rPr>
        <w:t>prolong</w:t>
      </w:r>
      <w:r w:rsidR="00686BCA" w:rsidRPr="0026437A">
        <w:rPr>
          <w:kern w:val="22"/>
          <w:lang w:val="fr-FR"/>
        </w:rPr>
        <w:t xml:space="preserve">ée </w:t>
      </w:r>
      <w:r w:rsidR="00495F90" w:rsidRPr="0026437A">
        <w:rPr>
          <w:kern w:val="22"/>
          <w:lang w:val="fr-FR"/>
        </w:rPr>
        <w:t>en cas de vulnérabilités. En mars</w:t>
      </w:r>
      <w:r w:rsidR="00686BCA" w:rsidRPr="0026437A">
        <w:rPr>
          <w:kern w:val="22"/>
          <w:lang w:val="fr-FR"/>
        </w:rPr>
        <w:t> </w:t>
      </w:r>
      <w:r w:rsidR="00495F90" w:rsidRPr="0026437A">
        <w:rPr>
          <w:kern w:val="22"/>
          <w:lang w:val="fr-FR"/>
        </w:rPr>
        <w:t xml:space="preserve">2026, 44 pays </w:t>
      </w:r>
      <w:r w:rsidR="00686BCA" w:rsidRPr="0026437A">
        <w:rPr>
          <w:kern w:val="22"/>
          <w:lang w:val="fr-FR"/>
        </w:rPr>
        <w:t xml:space="preserve">figuraient sur la liste des pays </w:t>
      </w:r>
      <w:r w:rsidR="00495F90" w:rsidRPr="0026437A">
        <w:rPr>
          <w:kern w:val="22"/>
          <w:lang w:val="fr-FR"/>
        </w:rPr>
        <w:t xml:space="preserve">les moins avancés. Depuis 1992, </w:t>
      </w:r>
      <w:r w:rsidR="00686BCA" w:rsidRPr="0026437A">
        <w:rPr>
          <w:kern w:val="22"/>
          <w:lang w:val="fr-FR"/>
        </w:rPr>
        <w:t>8 </w:t>
      </w:r>
      <w:r w:rsidR="00495F90" w:rsidRPr="0026437A">
        <w:rPr>
          <w:kern w:val="22"/>
          <w:lang w:val="fr-FR"/>
        </w:rPr>
        <w:t xml:space="preserve">pays ont </w:t>
      </w:r>
      <w:r w:rsidR="00686BCA" w:rsidRPr="0026437A">
        <w:rPr>
          <w:kern w:val="22"/>
          <w:lang w:val="fr-FR"/>
        </w:rPr>
        <w:t xml:space="preserve">été retirés de </w:t>
      </w:r>
      <w:r w:rsidR="00495F90" w:rsidRPr="0026437A">
        <w:rPr>
          <w:kern w:val="22"/>
          <w:lang w:val="fr-FR"/>
        </w:rPr>
        <w:t>la liste</w:t>
      </w:r>
      <w:r w:rsidR="00686BCA" w:rsidRPr="0026437A">
        <w:rPr>
          <w:kern w:val="22"/>
          <w:lang w:val="fr-FR"/>
        </w:rPr>
        <w:t xml:space="preserve">, le premier retrait ayant eu </w:t>
      </w:r>
      <w:r w:rsidR="00495F90" w:rsidRPr="0026437A">
        <w:rPr>
          <w:kern w:val="22"/>
          <w:lang w:val="fr-FR"/>
        </w:rPr>
        <w:t>lieu en 1994.</w:t>
      </w:r>
    </w:p>
    <w:p w14:paraId="1D0EFB48" w14:textId="512B02DD" w:rsidR="00AB78A9" w:rsidRPr="0026437A" w:rsidRDefault="002B5C4F" w:rsidP="00DA67B6">
      <w:pPr>
        <w:pStyle w:val="CBDNormalNumber"/>
        <w:rPr>
          <w:lang w:val="fr-FR"/>
        </w:rPr>
      </w:pPr>
      <w:r w:rsidRPr="0026437A">
        <w:rPr>
          <w:i/>
          <w:iCs/>
          <w:lang w:val="fr-FR"/>
        </w:rPr>
        <w:t>Liste de l</w:t>
      </w:r>
      <w:r w:rsidR="00D001E0">
        <w:rPr>
          <w:i/>
          <w:iCs/>
          <w:lang w:val="fr-FR"/>
        </w:rPr>
        <w:t>’</w:t>
      </w:r>
      <w:r w:rsidRPr="0026437A">
        <w:rPr>
          <w:i/>
          <w:iCs/>
          <w:lang w:val="fr-FR"/>
        </w:rPr>
        <w:t>Association internationale de développement</w:t>
      </w:r>
      <w:r w:rsidR="00F53D81" w:rsidRPr="0026437A">
        <w:rPr>
          <w:rStyle w:val="Appelnotedebasdep"/>
          <w:lang w:val="fr-FR"/>
        </w:rPr>
        <w:footnoteReference w:id="5"/>
      </w:r>
      <w:r w:rsidRPr="0026437A">
        <w:rPr>
          <w:lang w:val="fr-FR"/>
        </w:rPr>
        <w:t>.</w:t>
      </w:r>
      <w:r w:rsidR="009D6EEA" w:rsidRPr="0026437A">
        <w:rPr>
          <w:lang w:val="fr-FR"/>
        </w:rPr>
        <w:t xml:space="preserve"> </w:t>
      </w:r>
      <w:r w:rsidR="00DE7F4D" w:rsidRPr="0026437A">
        <w:rPr>
          <w:lang w:val="fr-FR"/>
        </w:rPr>
        <w:t>L</w:t>
      </w:r>
      <w:r w:rsidR="00D001E0">
        <w:rPr>
          <w:lang w:val="fr-FR"/>
        </w:rPr>
        <w:t>’</w:t>
      </w:r>
      <w:r w:rsidR="00DE7F4D" w:rsidRPr="0026437A">
        <w:rPr>
          <w:lang w:val="fr-FR"/>
        </w:rPr>
        <w:t xml:space="preserve">Association internationale de développement tient à jour une liste officielle des pays admissibles aux dons ou </w:t>
      </w:r>
      <w:r w:rsidR="00DE7F4D" w:rsidRPr="0026437A">
        <w:rPr>
          <w:kern w:val="22"/>
          <w:lang w:val="fr-FR"/>
        </w:rPr>
        <w:t xml:space="preserve">aux prêts </w:t>
      </w:r>
      <w:r w:rsidR="00642D6E">
        <w:rPr>
          <w:kern w:val="22"/>
          <w:lang w:val="fr-FR"/>
        </w:rPr>
        <w:t xml:space="preserve">assortis de </w:t>
      </w:r>
      <w:r w:rsidR="00DE7F4D" w:rsidRPr="0026437A">
        <w:rPr>
          <w:kern w:val="22"/>
          <w:lang w:val="fr-FR"/>
        </w:rPr>
        <w:t xml:space="preserve">conditions extrêmement favorables </w:t>
      </w:r>
      <w:r w:rsidR="00DE7F4D" w:rsidRPr="0026437A">
        <w:rPr>
          <w:lang w:val="fr-FR"/>
        </w:rPr>
        <w:t>de la Banque mondiale. Les critères d</w:t>
      </w:r>
      <w:r w:rsidR="00D001E0">
        <w:rPr>
          <w:lang w:val="fr-FR"/>
        </w:rPr>
        <w:t>’</w:t>
      </w:r>
      <w:r w:rsidR="00DE7F4D" w:rsidRPr="0026437A">
        <w:rPr>
          <w:lang w:val="fr-FR"/>
        </w:rPr>
        <w:t xml:space="preserve">admissibilité </w:t>
      </w:r>
      <w:r w:rsidR="00863EE8" w:rsidRPr="0026437A">
        <w:rPr>
          <w:lang w:val="fr-FR"/>
        </w:rPr>
        <w:t xml:space="preserve">reposent essentiellement </w:t>
      </w:r>
      <w:r w:rsidR="00DE7F4D" w:rsidRPr="0026437A">
        <w:rPr>
          <w:lang w:val="fr-FR"/>
        </w:rPr>
        <w:t xml:space="preserve">sur </w:t>
      </w:r>
      <w:r w:rsidR="00863EE8" w:rsidRPr="0026437A">
        <w:rPr>
          <w:lang w:val="fr-FR"/>
        </w:rPr>
        <w:t xml:space="preserve">le </w:t>
      </w:r>
      <w:r w:rsidR="00DE7F4D" w:rsidRPr="0026437A">
        <w:rPr>
          <w:lang w:val="fr-FR"/>
        </w:rPr>
        <w:t xml:space="preserve">RNB par habitant </w:t>
      </w:r>
      <w:r w:rsidR="00863EE8" w:rsidRPr="0026437A">
        <w:rPr>
          <w:lang w:val="fr-FR"/>
        </w:rPr>
        <w:t>(</w:t>
      </w:r>
      <w:r w:rsidR="00DE7F4D" w:rsidRPr="0026437A">
        <w:rPr>
          <w:lang w:val="fr-FR"/>
        </w:rPr>
        <w:t>inférieur à 1</w:t>
      </w:r>
      <w:r w:rsidR="00863EE8" w:rsidRPr="0026437A">
        <w:rPr>
          <w:lang w:val="fr-FR"/>
        </w:rPr>
        <w:t> </w:t>
      </w:r>
      <w:r w:rsidR="00DE7F4D" w:rsidRPr="0026437A">
        <w:rPr>
          <w:lang w:val="fr-FR"/>
        </w:rPr>
        <w:t>325</w:t>
      </w:r>
      <w:r w:rsidR="00863EE8" w:rsidRPr="0026437A">
        <w:rPr>
          <w:lang w:val="fr-FR"/>
        </w:rPr>
        <w:t xml:space="preserve"> $ en </w:t>
      </w:r>
      <w:r w:rsidR="00DE7F4D" w:rsidRPr="0026437A">
        <w:rPr>
          <w:lang w:val="fr-FR"/>
        </w:rPr>
        <w:t xml:space="preserve">2026), mais tiennent également compte du statut de petite économie et de la </w:t>
      </w:r>
      <w:r w:rsidR="00FA06AB" w:rsidRPr="0026437A">
        <w:rPr>
          <w:lang w:val="fr-FR"/>
        </w:rPr>
        <w:t xml:space="preserve">capacité à contracter un emprunt classique auprès de </w:t>
      </w:r>
      <w:r w:rsidR="00DE7F4D" w:rsidRPr="0026437A">
        <w:rPr>
          <w:lang w:val="fr-FR"/>
        </w:rPr>
        <w:t>la Banque mondiale. En 2026, 78</w:t>
      </w:r>
      <w:r w:rsidR="00FA06AB" w:rsidRPr="0026437A">
        <w:rPr>
          <w:lang w:val="fr-FR"/>
        </w:rPr>
        <w:t> </w:t>
      </w:r>
      <w:r w:rsidR="00DE7F4D" w:rsidRPr="0026437A">
        <w:rPr>
          <w:lang w:val="fr-FR"/>
        </w:rPr>
        <w:t>pays figuraient sur cette liste. Le nombre total de pays</w:t>
      </w:r>
      <w:r w:rsidR="003418E4" w:rsidRPr="0026437A">
        <w:rPr>
          <w:lang w:val="fr-FR"/>
        </w:rPr>
        <w:t xml:space="preserve"> admissibles se situe </w:t>
      </w:r>
      <w:r w:rsidR="00DE7F4D" w:rsidRPr="0026437A">
        <w:rPr>
          <w:lang w:val="fr-FR"/>
        </w:rPr>
        <w:t xml:space="preserve">depuis longtemps </w:t>
      </w:r>
      <w:r w:rsidR="00642D6E">
        <w:rPr>
          <w:lang w:val="fr-FR"/>
        </w:rPr>
        <w:t xml:space="preserve">dans une fourchette </w:t>
      </w:r>
      <w:r w:rsidR="00DE7F4D" w:rsidRPr="0026437A">
        <w:rPr>
          <w:lang w:val="fr-FR"/>
        </w:rPr>
        <w:t>entre 7</w:t>
      </w:r>
      <w:r w:rsidR="003418E4" w:rsidRPr="0026437A">
        <w:rPr>
          <w:lang w:val="fr-FR"/>
        </w:rPr>
        <w:t>8</w:t>
      </w:r>
      <w:r w:rsidR="00642D6E">
        <w:rPr>
          <w:lang w:val="fr-FR"/>
        </w:rPr>
        <w:t>-79</w:t>
      </w:r>
      <w:r w:rsidR="00DE7F4D" w:rsidRPr="0026437A">
        <w:rPr>
          <w:lang w:val="fr-FR"/>
        </w:rPr>
        <w:t xml:space="preserve"> et </w:t>
      </w:r>
      <w:r w:rsidR="00642D6E">
        <w:rPr>
          <w:lang w:val="fr-FR"/>
        </w:rPr>
        <w:t>82-</w:t>
      </w:r>
      <w:r w:rsidR="00DE7F4D" w:rsidRPr="0026437A">
        <w:rPr>
          <w:lang w:val="fr-FR"/>
        </w:rPr>
        <w:t>8</w:t>
      </w:r>
      <w:r w:rsidR="003418E4" w:rsidRPr="0026437A">
        <w:rPr>
          <w:lang w:val="fr-FR"/>
        </w:rPr>
        <w:t>3</w:t>
      </w:r>
      <w:r w:rsidR="00DE7F4D" w:rsidRPr="0026437A">
        <w:rPr>
          <w:lang w:val="fr-FR"/>
        </w:rPr>
        <w:t xml:space="preserve">, les </w:t>
      </w:r>
      <w:r w:rsidR="003418E4" w:rsidRPr="0026437A">
        <w:rPr>
          <w:lang w:val="fr-FR"/>
        </w:rPr>
        <w:t xml:space="preserve">retraits </w:t>
      </w:r>
      <w:r w:rsidR="00DE7F4D" w:rsidRPr="0026437A">
        <w:rPr>
          <w:lang w:val="fr-FR"/>
        </w:rPr>
        <w:t>de la liste ayant été compensés par l</w:t>
      </w:r>
      <w:r w:rsidR="00D001E0">
        <w:rPr>
          <w:lang w:val="fr-FR"/>
        </w:rPr>
        <w:t>’</w:t>
      </w:r>
      <w:r w:rsidR="00DE7F4D" w:rsidRPr="0026437A">
        <w:rPr>
          <w:lang w:val="fr-FR"/>
        </w:rPr>
        <w:t>arrivée de nouveaux États indépendants et par des réin</w:t>
      </w:r>
      <w:r w:rsidR="00C43015" w:rsidRPr="0026437A">
        <w:rPr>
          <w:lang w:val="fr-FR"/>
        </w:rPr>
        <w:t xml:space="preserve">scriptions </w:t>
      </w:r>
      <w:r w:rsidR="00DE7F4D" w:rsidRPr="0026437A">
        <w:rPr>
          <w:lang w:val="fr-FR"/>
        </w:rPr>
        <w:t>occasionnelles. Depuis 1992, 20</w:t>
      </w:r>
      <w:r w:rsidR="00C43015" w:rsidRPr="0026437A">
        <w:rPr>
          <w:lang w:val="fr-FR"/>
        </w:rPr>
        <w:t> </w:t>
      </w:r>
      <w:r w:rsidR="00DE7F4D" w:rsidRPr="0026437A">
        <w:rPr>
          <w:lang w:val="fr-FR"/>
        </w:rPr>
        <w:t xml:space="preserve">pays ont </w:t>
      </w:r>
      <w:r w:rsidR="00C43015" w:rsidRPr="0026437A">
        <w:rPr>
          <w:lang w:val="fr-FR"/>
        </w:rPr>
        <w:t xml:space="preserve">été retirés de </w:t>
      </w:r>
      <w:r w:rsidR="00DE7F4D" w:rsidRPr="0026437A">
        <w:rPr>
          <w:lang w:val="fr-FR"/>
        </w:rPr>
        <w:t>la liste (réin</w:t>
      </w:r>
      <w:r w:rsidR="002E0372" w:rsidRPr="0026437A">
        <w:rPr>
          <w:lang w:val="fr-FR"/>
        </w:rPr>
        <w:t>scriptions exclues</w:t>
      </w:r>
      <w:r w:rsidR="00DE7F4D" w:rsidRPr="0026437A">
        <w:rPr>
          <w:lang w:val="fr-FR"/>
        </w:rPr>
        <w:t>)</w:t>
      </w:r>
      <w:r w:rsidR="00C43015" w:rsidRPr="0026437A">
        <w:rPr>
          <w:lang w:val="fr-FR"/>
        </w:rPr>
        <w:t xml:space="preserve">, </w:t>
      </w:r>
      <w:r w:rsidR="00DE7F4D" w:rsidRPr="0026437A">
        <w:rPr>
          <w:lang w:val="fr-FR"/>
        </w:rPr>
        <w:t>dont 13 après 2006.</w:t>
      </w:r>
    </w:p>
    <w:p w14:paraId="574226EF" w14:textId="0A4090B5" w:rsidR="008642DD" w:rsidRPr="0026437A" w:rsidRDefault="002E0372" w:rsidP="00433E4B">
      <w:pPr>
        <w:pStyle w:val="CBDNormalNumber"/>
        <w:rPr>
          <w:lang w:val="fr-FR"/>
        </w:rPr>
      </w:pPr>
      <w:r w:rsidRPr="0026437A">
        <w:rPr>
          <w:i/>
          <w:iCs/>
          <w:lang w:val="fr-FR"/>
        </w:rPr>
        <w:t>Classification de la Banque mondiale</w:t>
      </w:r>
      <w:r w:rsidR="00AA2E68" w:rsidRPr="0026437A">
        <w:rPr>
          <w:rStyle w:val="Appelnotedebasdep"/>
          <w:lang w:val="fr-FR"/>
        </w:rPr>
        <w:footnoteReference w:id="6"/>
      </w:r>
      <w:r w:rsidRPr="0026437A">
        <w:rPr>
          <w:lang w:val="fr-FR"/>
        </w:rPr>
        <w:t>.</w:t>
      </w:r>
      <w:r w:rsidR="00E11C69" w:rsidRPr="0026437A">
        <w:rPr>
          <w:lang w:val="fr-FR"/>
        </w:rPr>
        <w:t xml:space="preserve"> </w:t>
      </w:r>
      <w:r w:rsidR="00E84B4D" w:rsidRPr="0026437A">
        <w:rPr>
          <w:lang w:val="fr-FR"/>
        </w:rPr>
        <w:t xml:space="preserve">La Banque mondiale classe chaque année les économies (217 en 2026) par catégorie de revenus, en se fondant sur le RNB par habitant. Les seuils actuels sont les suivants : a) </w:t>
      </w:r>
      <w:r w:rsidR="0050552E" w:rsidRPr="0026437A">
        <w:rPr>
          <w:lang w:val="fr-FR"/>
        </w:rPr>
        <w:t xml:space="preserve">pays à </w:t>
      </w:r>
      <w:r w:rsidR="00E84B4D" w:rsidRPr="0026437A">
        <w:rPr>
          <w:lang w:val="fr-FR"/>
        </w:rPr>
        <w:t xml:space="preserve">faible revenu : ≤ 1 135 $ ; b) </w:t>
      </w:r>
      <w:r w:rsidR="0050552E" w:rsidRPr="0026437A">
        <w:rPr>
          <w:lang w:val="fr-FR"/>
        </w:rPr>
        <w:t xml:space="preserve">pays à </w:t>
      </w:r>
      <w:r w:rsidR="00E13641">
        <w:rPr>
          <w:lang w:val="fr-FR"/>
        </w:rPr>
        <w:t>revenu intermédiaire inférieur</w:t>
      </w:r>
      <w:r w:rsidR="0050552E" w:rsidRPr="0026437A">
        <w:rPr>
          <w:lang w:val="fr-FR"/>
        </w:rPr>
        <w:t xml:space="preserve"> : </w:t>
      </w:r>
      <w:r w:rsidR="00E84B4D" w:rsidRPr="0026437A">
        <w:rPr>
          <w:lang w:val="fr-FR"/>
        </w:rPr>
        <w:t>1</w:t>
      </w:r>
      <w:r w:rsidR="0050552E" w:rsidRPr="0026437A">
        <w:rPr>
          <w:lang w:val="fr-FR"/>
        </w:rPr>
        <w:t> </w:t>
      </w:r>
      <w:r w:rsidR="00E84B4D" w:rsidRPr="0026437A">
        <w:rPr>
          <w:lang w:val="fr-FR"/>
        </w:rPr>
        <w:t>136</w:t>
      </w:r>
      <w:r w:rsidR="0050552E" w:rsidRPr="0026437A">
        <w:rPr>
          <w:lang w:val="fr-FR"/>
        </w:rPr>
        <w:t> </w:t>
      </w:r>
      <w:r w:rsidR="00E84B4D" w:rsidRPr="0026437A">
        <w:rPr>
          <w:lang w:val="fr-FR"/>
        </w:rPr>
        <w:t>$ - 4</w:t>
      </w:r>
      <w:r w:rsidR="0050552E" w:rsidRPr="0026437A">
        <w:rPr>
          <w:lang w:val="fr-FR"/>
        </w:rPr>
        <w:t> </w:t>
      </w:r>
      <w:r w:rsidR="00E84B4D" w:rsidRPr="0026437A">
        <w:rPr>
          <w:lang w:val="fr-FR"/>
        </w:rPr>
        <w:t>495</w:t>
      </w:r>
      <w:r w:rsidR="0050552E" w:rsidRPr="0026437A">
        <w:rPr>
          <w:lang w:val="fr-FR"/>
        </w:rPr>
        <w:t> </w:t>
      </w:r>
      <w:r w:rsidR="00E84B4D" w:rsidRPr="0026437A">
        <w:rPr>
          <w:lang w:val="fr-FR"/>
        </w:rPr>
        <w:t>$</w:t>
      </w:r>
      <w:r w:rsidR="0050552E" w:rsidRPr="0026437A">
        <w:rPr>
          <w:lang w:val="fr-FR"/>
        </w:rPr>
        <w:t> </w:t>
      </w:r>
      <w:r w:rsidR="00E84B4D" w:rsidRPr="0026437A">
        <w:rPr>
          <w:lang w:val="fr-FR"/>
        </w:rPr>
        <w:t xml:space="preserve">; c) </w:t>
      </w:r>
      <w:r w:rsidR="00845E36" w:rsidRPr="0026437A">
        <w:rPr>
          <w:lang w:val="fr-FR"/>
        </w:rPr>
        <w:t xml:space="preserve">pays à </w:t>
      </w:r>
      <w:r w:rsidR="00E13641">
        <w:rPr>
          <w:lang w:val="fr-FR"/>
        </w:rPr>
        <w:t>revenu intermédiaire supérieur</w:t>
      </w:r>
      <w:r w:rsidR="00845E36" w:rsidRPr="0026437A">
        <w:rPr>
          <w:lang w:val="fr-FR"/>
        </w:rPr>
        <w:t> </w:t>
      </w:r>
      <w:r w:rsidR="00E84B4D" w:rsidRPr="0026437A">
        <w:rPr>
          <w:lang w:val="fr-FR"/>
        </w:rPr>
        <w:t>: 4</w:t>
      </w:r>
      <w:r w:rsidR="00845E36" w:rsidRPr="0026437A">
        <w:rPr>
          <w:lang w:val="fr-FR"/>
        </w:rPr>
        <w:t> </w:t>
      </w:r>
      <w:r w:rsidR="00E84B4D" w:rsidRPr="0026437A">
        <w:rPr>
          <w:lang w:val="fr-FR"/>
        </w:rPr>
        <w:t>496</w:t>
      </w:r>
      <w:r w:rsidR="00845E36" w:rsidRPr="0026437A">
        <w:rPr>
          <w:lang w:val="fr-FR"/>
        </w:rPr>
        <w:t> </w:t>
      </w:r>
      <w:r w:rsidR="00E84B4D" w:rsidRPr="0026437A">
        <w:rPr>
          <w:lang w:val="fr-FR"/>
        </w:rPr>
        <w:t>$ - 13</w:t>
      </w:r>
      <w:r w:rsidR="00845E36" w:rsidRPr="0026437A">
        <w:rPr>
          <w:lang w:val="fr-FR"/>
        </w:rPr>
        <w:t> </w:t>
      </w:r>
      <w:r w:rsidR="00E84B4D" w:rsidRPr="0026437A">
        <w:rPr>
          <w:lang w:val="fr-FR"/>
        </w:rPr>
        <w:t>935</w:t>
      </w:r>
      <w:r w:rsidR="00845E36" w:rsidRPr="0026437A">
        <w:rPr>
          <w:lang w:val="fr-FR"/>
        </w:rPr>
        <w:t> </w:t>
      </w:r>
      <w:r w:rsidR="00E84B4D" w:rsidRPr="0026437A">
        <w:rPr>
          <w:lang w:val="fr-FR"/>
        </w:rPr>
        <w:t>$</w:t>
      </w:r>
      <w:r w:rsidR="00845E36" w:rsidRPr="0026437A">
        <w:rPr>
          <w:lang w:val="fr-FR"/>
        </w:rPr>
        <w:t> </w:t>
      </w:r>
      <w:r w:rsidR="00E84B4D" w:rsidRPr="0026437A">
        <w:rPr>
          <w:lang w:val="fr-FR"/>
        </w:rPr>
        <w:t xml:space="preserve">; d) </w:t>
      </w:r>
      <w:r w:rsidR="00142B76" w:rsidRPr="0026437A">
        <w:rPr>
          <w:lang w:val="fr-FR"/>
        </w:rPr>
        <w:t xml:space="preserve">pays à </w:t>
      </w:r>
      <w:r w:rsidR="00E84B4D" w:rsidRPr="0026437A">
        <w:rPr>
          <w:lang w:val="fr-FR"/>
        </w:rPr>
        <w:t>revenu élevé</w:t>
      </w:r>
      <w:r w:rsidR="00845E36" w:rsidRPr="0026437A">
        <w:rPr>
          <w:lang w:val="fr-FR"/>
        </w:rPr>
        <w:t> </w:t>
      </w:r>
      <w:r w:rsidR="00E84B4D" w:rsidRPr="0026437A">
        <w:rPr>
          <w:lang w:val="fr-FR"/>
        </w:rPr>
        <w:t>: &gt; 13</w:t>
      </w:r>
      <w:r w:rsidR="00845E36" w:rsidRPr="0026437A">
        <w:rPr>
          <w:lang w:val="fr-FR"/>
        </w:rPr>
        <w:t> </w:t>
      </w:r>
      <w:r w:rsidR="00E84B4D" w:rsidRPr="0026437A">
        <w:rPr>
          <w:lang w:val="fr-FR"/>
        </w:rPr>
        <w:t>935</w:t>
      </w:r>
      <w:r w:rsidR="00845E36" w:rsidRPr="0026437A">
        <w:rPr>
          <w:lang w:val="fr-FR"/>
        </w:rPr>
        <w:t> </w:t>
      </w:r>
      <w:r w:rsidR="00E84B4D" w:rsidRPr="0026437A">
        <w:rPr>
          <w:lang w:val="fr-FR"/>
        </w:rPr>
        <w:t>$</w:t>
      </w:r>
      <w:r w:rsidR="00F03BDC" w:rsidRPr="0026437A">
        <w:rPr>
          <w:rStyle w:val="Appelnotedebasdep"/>
          <w:lang w:val="fr-FR"/>
        </w:rPr>
        <w:footnoteReference w:id="7"/>
      </w:r>
      <w:r w:rsidR="00142B76" w:rsidRPr="0026437A">
        <w:rPr>
          <w:lang w:val="fr-FR"/>
        </w:rPr>
        <w:t>.</w:t>
      </w:r>
      <w:r w:rsidR="00433E4B" w:rsidRPr="0026437A">
        <w:rPr>
          <w:lang w:val="fr-FR"/>
        </w:rPr>
        <w:t xml:space="preserve"> </w:t>
      </w:r>
      <w:r w:rsidR="00E20E40" w:rsidRPr="0026437A">
        <w:rPr>
          <w:lang w:val="fr-FR"/>
        </w:rPr>
        <w:t xml:space="preserve">Contrairement </w:t>
      </w:r>
      <w:r w:rsidR="00EB0F8C" w:rsidRPr="0026437A">
        <w:rPr>
          <w:lang w:val="fr-FR"/>
        </w:rPr>
        <w:t>à l</w:t>
      </w:r>
      <w:r w:rsidR="00D001E0">
        <w:rPr>
          <w:lang w:val="fr-FR"/>
        </w:rPr>
        <w:t>’</w:t>
      </w:r>
      <w:r w:rsidR="00EB0F8C" w:rsidRPr="0026437A">
        <w:rPr>
          <w:lang w:val="fr-FR"/>
        </w:rPr>
        <w:t>ONU et à l</w:t>
      </w:r>
      <w:r w:rsidR="00D001E0">
        <w:rPr>
          <w:lang w:val="fr-FR"/>
        </w:rPr>
        <w:t>’</w:t>
      </w:r>
      <w:r w:rsidR="00EB0F8C" w:rsidRPr="0026437A">
        <w:rPr>
          <w:lang w:val="fr-FR"/>
        </w:rPr>
        <w:t>IDA, la Banque mondiale n</w:t>
      </w:r>
      <w:r w:rsidR="00D001E0">
        <w:rPr>
          <w:lang w:val="fr-FR"/>
        </w:rPr>
        <w:t>’</w:t>
      </w:r>
      <w:r w:rsidR="00EB0F8C" w:rsidRPr="0026437A">
        <w:rPr>
          <w:lang w:val="fr-FR"/>
        </w:rPr>
        <w:t xml:space="preserve">a pas établi de </w:t>
      </w:r>
      <w:r w:rsidR="00E20E40" w:rsidRPr="0026437A">
        <w:rPr>
          <w:lang w:val="fr-FR"/>
        </w:rPr>
        <w:t>processus officiel de reclassement</w:t>
      </w:r>
      <w:r w:rsidR="00EB0F8C" w:rsidRPr="0026437A">
        <w:rPr>
          <w:lang w:val="fr-FR"/>
        </w:rPr>
        <w:t> </w:t>
      </w:r>
      <w:r w:rsidR="00E20E40" w:rsidRPr="0026437A">
        <w:rPr>
          <w:lang w:val="fr-FR"/>
        </w:rPr>
        <w:t>: l</w:t>
      </w:r>
      <w:r w:rsidR="00EB0F8C" w:rsidRPr="0026437A">
        <w:rPr>
          <w:lang w:val="fr-FR"/>
        </w:rPr>
        <w:t xml:space="preserve">e pays est </w:t>
      </w:r>
      <w:r w:rsidR="00E20E40" w:rsidRPr="0026437A">
        <w:rPr>
          <w:lang w:val="fr-FR"/>
        </w:rPr>
        <w:t xml:space="preserve">automatiquement </w:t>
      </w:r>
      <w:r w:rsidR="00EB0F8C" w:rsidRPr="0026437A">
        <w:rPr>
          <w:lang w:val="fr-FR"/>
        </w:rPr>
        <w:t xml:space="preserve">reclassé </w:t>
      </w:r>
      <w:r w:rsidR="00E20E40" w:rsidRPr="0026437A">
        <w:rPr>
          <w:lang w:val="fr-FR"/>
        </w:rPr>
        <w:t xml:space="preserve">lorsque le RNB franchit </w:t>
      </w:r>
      <w:r w:rsidR="00EB0F8C" w:rsidRPr="0026437A">
        <w:rPr>
          <w:lang w:val="fr-FR"/>
        </w:rPr>
        <w:t xml:space="preserve">un certain </w:t>
      </w:r>
      <w:r w:rsidR="00E20E40" w:rsidRPr="0026437A">
        <w:rPr>
          <w:lang w:val="fr-FR"/>
        </w:rPr>
        <w:t xml:space="preserve">seuil, </w:t>
      </w:r>
      <w:r w:rsidR="00EB0F8C" w:rsidRPr="0026437A">
        <w:rPr>
          <w:lang w:val="fr-FR"/>
        </w:rPr>
        <w:t xml:space="preserve">et </w:t>
      </w:r>
      <w:r w:rsidR="00E20E40" w:rsidRPr="0026437A">
        <w:rPr>
          <w:lang w:val="fr-FR"/>
        </w:rPr>
        <w:t>certaines économies</w:t>
      </w:r>
      <w:r w:rsidR="00F24968" w:rsidRPr="0026437A">
        <w:rPr>
          <w:lang w:val="fr-FR"/>
        </w:rPr>
        <w:t xml:space="preserve"> se trouvent </w:t>
      </w:r>
      <w:r w:rsidR="004606E3" w:rsidRPr="0026437A">
        <w:rPr>
          <w:lang w:val="fr-FR"/>
        </w:rPr>
        <w:t>près des lignes de démarcation</w:t>
      </w:r>
      <w:r w:rsidR="00E20E40" w:rsidRPr="0026437A">
        <w:rPr>
          <w:lang w:val="fr-FR"/>
        </w:rPr>
        <w:t xml:space="preserve">, </w:t>
      </w:r>
      <w:r w:rsidR="004606E3" w:rsidRPr="0026437A">
        <w:rPr>
          <w:lang w:val="fr-FR"/>
        </w:rPr>
        <w:t>passant d</w:t>
      </w:r>
      <w:r w:rsidR="00D001E0">
        <w:rPr>
          <w:lang w:val="fr-FR"/>
        </w:rPr>
        <w:t>’</w:t>
      </w:r>
      <w:r w:rsidR="004606E3" w:rsidRPr="0026437A">
        <w:rPr>
          <w:lang w:val="fr-FR"/>
        </w:rPr>
        <w:t xml:space="preserve">une </w:t>
      </w:r>
      <w:r w:rsidR="004606E3" w:rsidRPr="0026437A">
        <w:rPr>
          <w:lang w:val="fr-FR"/>
        </w:rPr>
        <w:lastRenderedPageBreak/>
        <w:t>catégorie à l</w:t>
      </w:r>
      <w:r w:rsidR="00D001E0">
        <w:rPr>
          <w:lang w:val="fr-FR"/>
        </w:rPr>
        <w:t>’</w:t>
      </w:r>
      <w:r w:rsidR="004606E3" w:rsidRPr="0026437A">
        <w:rPr>
          <w:lang w:val="fr-FR"/>
        </w:rPr>
        <w:t xml:space="preserve">autre </w:t>
      </w:r>
      <w:r w:rsidR="00E20E40" w:rsidRPr="0026437A">
        <w:rPr>
          <w:lang w:val="fr-FR"/>
        </w:rPr>
        <w:t>au fil du temps. En 2024 (dernière</w:t>
      </w:r>
      <w:r w:rsidR="004606E3" w:rsidRPr="0026437A">
        <w:rPr>
          <w:lang w:val="fr-FR"/>
        </w:rPr>
        <w:t xml:space="preserve"> année pour laquelle des </w:t>
      </w:r>
      <w:r w:rsidR="00E20E40" w:rsidRPr="0026437A">
        <w:rPr>
          <w:lang w:val="fr-FR"/>
        </w:rPr>
        <w:t xml:space="preserve">données </w:t>
      </w:r>
      <w:r w:rsidR="004606E3" w:rsidRPr="0026437A">
        <w:rPr>
          <w:lang w:val="fr-FR"/>
        </w:rPr>
        <w:t xml:space="preserve">sont </w:t>
      </w:r>
      <w:r w:rsidR="00E20E40" w:rsidRPr="0026437A">
        <w:rPr>
          <w:lang w:val="fr-FR"/>
        </w:rPr>
        <w:t xml:space="preserve">disponibles), on comptait </w:t>
      </w:r>
      <w:r w:rsidR="004606E3" w:rsidRPr="0026437A">
        <w:rPr>
          <w:lang w:val="fr-FR"/>
        </w:rPr>
        <w:t xml:space="preserve">parmi les Parties à la Convention </w:t>
      </w:r>
      <w:r w:rsidR="00E20E40" w:rsidRPr="0026437A">
        <w:rPr>
          <w:lang w:val="fr-FR"/>
        </w:rPr>
        <w:t>25</w:t>
      </w:r>
      <w:r w:rsidR="004606E3" w:rsidRPr="0026437A">
        <w:rPr>
          <w:lang w:val="fr-FR"/>
        </w:rPr>
        <w:t> </w:t>
      </w:r>
      <w:r w:rsidR="00E20E40" w:rsidRPr="0026437A">
        <w:rPr>
          <w:lang w:val="fr-FR"/>
        </w:rPr>
        <w:t>pays à faible revenu, 50</w:t>
      </w:r>
      <w:r w:rsidR="00E13641">
        <w:rPr>
          <w:lang w:val="fr-FR"/>
        </w:rPr>
        <w:t> </w:t>
      </w:r>
      <w:r w:rsidR="004606E3" w:rsidRPr="0026437A">
        <w:rPr>
          <w:lang w:val="fr-FR"/>
        </w:rPr>
        <w:t xml:space="preserve">pays à </w:t>
      </w:r>
      <w:r w:rsidR="00E13641">
        <w:rPr>
          <w:lang w:val="fr-FR"/>
        </w:rPr>
        <w:t>revenu intermédiaire inférieur</w:t>
      </w:r>
      <w:r w:rsidR="00E20E40" w:rsidRPr="0026437A">
        <w:rPr>
          <w:lang w:val="fr-FR"/>
        </w:rPr>
        <w:t>, 53</w:t>
      </w:r>
      <w:r w:rsidR="00B277E3">
        <w:rPr>
          <w:lang w:val="fr-FR"/>
        </w:rPr>
        <w:t> </w:t>
      </w:r>
      <w:r w:rsidR="004606E3" w:rsidRPr="0026437A">
        <w:rPr>
          <w:lang w:val="fr-FR"/>
        </w:rPr>
        <w:t xml:space="preserve">pays à </w:t>
      </w:r>
      <w:r w:rsidR="00E13641">
        <w:rPr>
          <w:lang w:val="fr-FR"/>
        </w:rPr>
        <w:t>revenu intermédiaire supérieur</w:t>
      </w:r>
      <w:r w:rsidR="00E20E40" w:rsidRPr="0026437A">
        <w:rPr>
          <w:lang w:val="fr-FR"/>
        </w:rPr>
        <w:t xml:space="preserve"> et 63</w:t>
      </w:r>
      <w:r w:rsidR="004606E3" w:rsidRPr="0026437A">
        <w:rPr>
          <w:lang w:val="fr-FR"/>
        </w:rPr>
        <w:t> </w:t>
      </w:r>
      <w:r w:rsidR="00E20E40" w:rsidRPr="0026437A">
        <w:rPr>
          <w:lang w:val="fr-FR"/>
        </w:rPr>
        <w:t>pays à revenu élevé</w:t>
      </w:r>
      <w:r w:rsidR="00433E4B" w:rsidRPr="0026437A">
        <w:rPr>
          <w:rStyle w:val="Appelnotedebasdep"/>
          <w:lang w:val="fr-FR"/>
        </w:rPr>
        <w:footnoteReference w:id="8"/>
      </w:r>
      <w:r w:rsidR="004606E3" w:rsidRPr="0026437A">
        <w:rPr>
          <w:lang w:val="fr-FR"/>
        </w:rPr>
        <w:t>.</w:t>
      </w:r>
      <w:r w:rsidR="00433E4B" w:rsidRPr="0026437A">
        <w:rPr>
          <w:lang w:val="fr-FR"/>
        </w:rPr>
        <w:t xml:space="preserve"> </w:t>
      </w:r>
      <w:r w:rsidR="007A7876" w:rsidRPr="0026437A">
        <w:rPr>
          <w:lang w:val="fr-FR"/>
        </w:rPr>
        <w:t>Au total, 32</w:t>
      </w:r>
      <w:r w:rsidR="006E259E" w:rsidRPr="0026437A">
        <w:rPr>
          <w:lang w:val="fr-FR"/>
        </w:rPr>
        <w:t> P</w:t>
      </w:r>
      <w:r w:rsidR="007A7876" w:rsidRPr="0026437A">
        <w:rPr>
          <w:lang w:val="fr-FR"/>
        </w:rPr>
        <w:t>arties à la Convention ont été ajouté</w:t>
      </w:r>
      <w:r w:rsidR="006E259E" w:rsidRPr="0026437A">
        <w:rPr>
          <w:lang w:val="fr-FR"/>
        </w:rPr>
        <w:t>e</w:t>
      </w:r>
      <w:r w:rsidR="007A7876" w:rsidRPr="0026437A">
        <w:rPr>
          <w:lang w:val="fr-FR"/>
        </w:rPr>
        <w:t xml:space="preserve">s à la catégorie des pays à revenu élevé depuis 1992, dont 19 après 2006 (en excluant les </w:t>
      </w:r>
      <w:r w:rsidR="00056BE2" w:rsidRPr="0026437A">
        <w:rPr>
          <w:lang w:val="fr-FR"/>
        </w:rPr>
        <w:t xml:space="preserve">pays sortis ultérieurement de la catégorie et </w:t>
      </w:r>
      <w:r w:rsidR="007A7876" w:rsidRPr="0026437A">
        <w:rPr>
          <w:lang w:val="fr-FR"/>
        </w:rPr>
        <w:t xml:space="preserve">les lacunes dans les données). Tous les pays figurant sur la liste des Parties </w:t>
      </w:r>
      <w:r w:rsidR="00056BE2" w:rsidRPr="0026437A">
        <w:rPr>
          <w:lang w:val="fr-FR"/>
        </w:rPr>
        <w:t xml:space="preserve">dressée </w:t>
      </w:r>
      <w:r w:rsidR="007A7876" w:rsidRPr="0026437A">
        <w:rPr>
          <w:lang w:val="fr-FR"/>
        </w:rPr>
        <w:t>en application du paragraphe</w:t>
      </w:r>
      <w:r w:rsidR="00056BE2" w:rsidRPr="0026437A">
        <w:rPr>
          <w:lang w:val="fr-FR"/>
        </w:rPr>
        <w:t> </w:t>
      </w:r>
      <w:r w:rsidR="007A7876" w:rsidRPr="0026437A">
        <w:rPr>
          <w:lang w:val="fr-FR"/>
        </w:rPr>
        <w:t>2 de l</w:t>
      </w:r>
      <w:r w:rsidR="00D001E0">
        <w:rPr>
          <w:lang w:val="fr-FR"/>
        </w:rPr>
        <w:t>’</w:t>
      </w:r>
      <w:r w:rsidR="007A7876" w:rsidRPr="0026437A">
        <w:rPr>
          <w:lang w:val="fr-FR"/>
        </w:rPr>
        <w:t>article</w:t>
      </w:r>
      <w:r w:rsidR="00056BE2" w:rsidRPr="0026437A">
        <w:rPr>
          <w:lang w:val="fr-FR"/>
        </w:rPr>
        <w:t> </w:t>
      </w:r>
      <w:r w:rsidR="007A7876" w:rsidRPr="0026437A">
        <w:rPr>
          <w:lang w:val="fr-FR"/>
        </w:rPr>
        <w:t xml:space="preserve">20 de la Convention sont classés </w:t>
      </w:r>
      <w:r w:rsidR="00056BE2" w:rsidRPr="0026437A">
        <w:rPr>
          <w:lang w:val="fr-FR"/>
        </w:rPr>
        <w:t xml:space="preserve">dans la catégorie des </w:t>
      </w:r>
      <w:r w:rsidR="007A7876" w:rsidRPr="0026437A">
        <w:rPr>
          <w:lang w:val="fr-FR"/>
        </w:rPr>
        <w:t>pays à revenu élevé</w:t>
      </w:r>
      <w:r w:rsidR="00056BE2" w:rsidRPr="0026437A">
        <w:rPr>
          <w:lang w:val="fr-FR"/>
        </w:rPr>
        <w:t> </w:t>
      </w:r>
      <w:r w:rsidR="007A7876" w:rsidRPr="0026437A">
        <w:rPr>
          <w:lang w:val="fr-FR"/>
        </w:rPr>
        <w:t>; 38</w:t>
      </w:r>
      <w:r w:rsidR="00056BE2" w:rsidRPr="0026437A">
        <w:rPr>
          <w:lang w:val="fr-FR"/>
        </w:rPr>
        <w:t> </w:t>
      </w:r>
      <w:r w:rsidR="007A7876" w:rsidRPr="0026437A">
        <w:rPr>
          <w:lang w:val="fr-FR"/>
        </w:rPr>
        <w:t>pays à revenu élevé</w:t>
      </w:r>
      <w:r w:rsidR="00056BE2" w:rsidRPr="0026437A">
        <w:rPr>
          <w:lang w:val="fr-FR"/>
        </w:rPr>
        <w:t xml:space="preserve"> qui sont </w:t>
      </w:r>
      <w:r w:rsidR="007A7876" w:rsidRPr="0026437A">
        <w:rPr>
          <w:lang w:val="fr-FR"/>
        </w:rPr>
        <w:t>Parties à la Convention ne figurent pas sur la liste de la Convention.</w:t>
      </w:r>
    </w:p>
    <w:p w14:paraId="1B4698AE" w14:textId="4976F961" w:rsidR="00786198" w:rsidRPr="0026437A" w:rsidRDefault="00501655" w:rsidP="005E5914">
      <w:pPr>
        <w:pStyle w:val="CBDNormalNumber"/>
        <w:rPr>
          <w:lang w:val="fr-FR"/>
        </w:rPr>
      </w:pPr>
      <w:r w:rsidRPr="0026437A">
        <w:rPr>
          <w:i/>
          <w:iCs/>
          <w:lang w:val="fr-FR"/>
        </w:rPr>
        <w:t>Classification du Fonds monétaire international (FMI</w:t>
      </w:r>
      <w:r w:rsidR="003E19B4" w:rsidRPr="0026437A">
        <w:rPr>
          <w:i/>
          <w:iCs/>
          <w:lang w:val="fr-FR"/>
        </w:rPr>
        <w:t>)</w:t>
      </w:r>
      <w:r w:rsidR="000D275D" w:rsidRPr="0026437A">
        <w:rPr>
          <w:rStyle w:val="Appelnotedebasdep"/>
          <w:lang w:val="fr-FR"/>
        </w:rPr>
        <w:footnoteReference w:id="9"/>
      </w:r>
      <w:r w:rsidRPr="0026437A">
        <w:rPr>
          <w:lang w:val="fr-FR"/>
        </w:rPr>
        <w:t>.</w:t>
      </w:r>
      <w:r w:rsidR="00786198" w:rsidRPr="0026437A">
        <w:rPr>
          <w:lang w:val="fr-FR"/>
        </w:rPr>
        <w:t xml:space="preserve"> </w:t>
      </w:r>
      <w:r w:rsidR="008A0693" w:rsidRPr="0026437A">
        <w:rPr>
          <w:lang w:val="fr-FR"/>
        </w:rPr>
        <w:t>D</w:t>
      </w:r>
      <w:r w:rsidR="009C0216" w:rsidRPr="0026437A">
        <w:rPr>
          <w:lang w:val="fr-FR"/>
        </w:rPr>
        <w:t xml:space="preserve">ans sa publication </w:t>
      </w:r>
      <w:r w:rsidR="009C0216" w:rsidRPr="0026437A">
        <w:rPr>
          <w:i/>
          <w:iCs/>
          <w:lang w:val="fr-FR"/>
        </w:rPr>
        <w:t>Perspectives de l</w:t>
      </w:r>
      <w:r w:rsidR="00D001E0">
        <w:rPr>
          <w:i/>
          <w:iCs/>
          <w:lang w:val="fr-FR"/>
        </w:rPr>
        <w:t>’</w:t>
      </w:r>
      <w:r w:rsidR="009C0216" w:rsidRPr="0026437A">
        <w:rPr>
          <w:i/>
          <w:iCs/>
          <w:lang w:val="fr-FR"/>
        </w:rPr>
        <w:t>économie mondiale</w:t>
      </w:r>
      <w:r w:rsidR="008A0693" w:rsidRPr="0026437A">
        <w:rPr>
          <w:lang w:val="fr-FR"/>
        </w:rPr>
        <w:t>, l</w:t>
      </w:r>
      <w:r w:rsidR="009C0216" w:rsidRPr="0026437A">
        <w:rPr>
          <w:lang w:val="fr-FR"/>
        </w:rPr>
        <w:t xml:space="preserve">e FMI classe les </w:t>
      </w:r>
      <w:r w:rsidR="002B1EC6">
        <w:rPr>
          <w:lang w:val="fr-FR"/>
        </w:rPr>
        <w:t>pays</w:t>
      </w:r>
      <w:r w:rsidR="009C0216" w:rsidRPr="0026437A">
        <w:rPr>
          <w:lang w:val="fr-FR"/>
        </w:rPr>
        <w:t xml:space="preserve"> à des fins d</w:t>
      </w:r>
      <w:r w:rsidR="00D001E0">
        <w:rPr>
          <w:lang w:val="fr-FR"/>
        </w:rPr>
        <w:t>’</w:t>
      </w:r>
      <w:r w:rsidR="009C0216" w:rsidRPr="0026437A">
        <w:rPr>
          <w:lang w:val="fr-FR"/>
        </w:rPr>
        <w:t xml:space="preserve">analyse, en les répartissant entre </w:t>
      </w:r>
      <w:r w:rsidR="0081772C" w:rsidRPr="0026437A">
        <w:rPr>
          <w:lang w:val="fr-FR"/>
        </w:rPr>
        <w:t xml:space="preserve">deux groupes : </w:t>
      </w:r>
      <w:r w:rsidR="009C0216" w:rsidRPr="0026437A">
        <w:rPr>
          <w:lang w:val="fr-FR"/>
        </w:rPr>
        <w:t>«</w:t>
      </w:r>
      <w:r w:rsidR="0081772C" w:rsidRPr="0026437A">
        <w:rPr>
          <w:lang w:val="fr-FR"/>
        </w:rPr>
        <w:t xml:space="preserve"> pays </w:t>
      </w:r>
      <w:r w:rsidR="009C0216" w:rsidRPr="0026437A">
        <w:rPr>
          <w:lang w:val="fr-FR"/>
        </w:rPr>
        <w:t>avancés</w:t>
      </w:r>
      <w:r w:rsidR="0081772C" w:rsidRPr="0026437A">
        <w:rPr>
          <w:lang w:val="fr-FR"/>
        </w:rPr>
        <w:t> </w:t>
      </w:r>
      <w:r w:rsidR="009C0216" w:rsidRPr="0026437A">
        <w:rPr>
          <w:lang w:val="fr-FR"/>
        </w:rPr>
        <w:t>» et «</w:t>
      </w:r>
      <w:r w:rsidR="0081772C" w:rsidRPr="0026437A">
        <w:rPr>
          <w:lang w:val="fr-FR"/>
        </w:rPr>
        <w:t xml:space="preserve"> pays </w:t>
      </w:r>
      <w:r w:rsidR="009C0216" w:rsidRPr="0026437A">
        <w:rPr>
          <w:lang w:val="fr-FR"/>
        </w:rPr>
        <w:t>émergents et en développement</w:t>
      </w:r>
      <w:r w:rsidR="0081772C" w:rsidRPr="0026437A">
        <w:rPr>
          <w:lang w:val="fr-FR"/>
        </w:rPr>
        <w:t> </w:t>
      </w:r>
      <w:r w:rsidR="009C0216" w:rsidRPr="0026437A">
        <w:rPr>
          <w:lang w:val="fr-FR"/>
        </w:rPr>
        <w:t>». Quelques pays non membres du FMI ne sont pas pris en compte</w:t>
      </w:r>
      <w:r w:rsidR="00786198" w:rsidRPr="0026437A">
        <w:rPr>
          <w:rStyle w:val="Appelnotedebasdep"/>
          <w:lang w:val="fr-FR"/>
        </w:rPr>
        <w:footnoteReference w:id="10"/>
      </w:r>
      <w:r w:rsidR="0099034A" w:rsidRPr="0026437A">
        <w:rPr>
          <w:lang w:val="fr-FR"/>
        </w:rPr>
        <w:t>.</w:t>
      </w:r>
      <w:r w:rsidR="00786198" w:rsidRPr="0026437A">
        <w:rPr>
          <w:lang w:val="fr-FR"/>
        </w:rPr>
        <w:t xml:space="preserve"> </w:t>
      </w:r>
      <w:r w:rsidR="007F4FA2" w:rsidRPr="0026437A">
        <w:rPr>
          <w:lang w:val="fr-FR"/>
        </w:rPr>
        <w:t>Cette classification n</w:t>
      </w:r>
      <w:r w:rsidR="00D001E0">
        <w:rPr>
          <w:lang w:val="fr-FR"/>
        </w:rPr>
        <w:t>’</w:t>
      </w:r>
      <w:r w:rsidR="007F4FA2" w:rsidRPr="0026437A">
        <w:rPr>
          <w:lang w:val="fr-FR"/>
        </w:rPr>
        <w:t>est pas établie suivant des règles strictes ; elle prend en compte le revenu par habitant, la diversification des exportations et le degré d</w:t>
      </w:r>
      <w:r w:rsidR="00D001E0">
        <w:rPr>
          <w:lang w:val="fr-FR"/>
        </w:rPr>
        <w:t>’</w:t>
      </w:r>
      <w:r w:rsidR="007F4FA2" w:rsidRPr="0026437A">
        <w:rPr>
          <w:lang w:val="fr-FR"/>
        </w:rPr>
        <w:t>intégration dans le système financier mondial. En conséquence, il n</w:t>
      </w:r>
      <w:r w:rsidR="00D001E0">
        <w:rPr>
          <w:lang w:val="fr-FR"/>
        </w:rPr>
        <w:t>’</w:t>
      </w:r>
      <w:r w:rsidR="007F4FA2" w:rsidRPr="0026437A">
        <w:rPr>
          <w:lang w:val="fr-FR"/>
        </w:rPr>
        <w:t xml:space="preserve">existe pas de processus formel de </w:t>
      </w:r>
      <w:r w:rsidR="008F55AF" w:rsidRPr="0026437A">
        <w:rPr>
          <w:lang w:val="fr-FR"/>
        </w:rPr>
        <w:t xml:space="preserve">retrait </w:t>
      </w:r>
      <w:r w:rsidR="007F4FA2" w:rsidRPr="0026437A">
        <w:rPr>
          <w:lang w:val="fr-FR"/>
        </w:rPr>
        <w:t xml:space="preserve">ni de transition. Les reclassements sont relativement rares et </w:t>
      </w:r>
      <w:r w:rsidR="002B1EC6">
        <w:rPr>
          <w:lang w:val="fr-FR"/>
        </w:rPr>
        <w:t>f</w:t>
      </w:r>
      <w:r w:rsidR="008F55AF" w:rsidRPr="0026437A">
        <w:rPr>
          <w:lang w:val="fr-FR"/>
        </w:rPr>
        <w:t xml:space="preserve">ont </w:t>
      </w:r>
      <w:r w:rsidR="002B1EC6">
        <w:rPr>
          <w:lang w:val="fr-FR"/>
        </w:rPr>
        <w:t xml:space="preserve">suite à des </w:t>
      </w:r>
      <w:r w:rsidR="007F4FA2" w:rsidRPr="0026437A">
        <w:rPr>
          <w:lang w:val="fr-FR"/>
        </w:rPr>
        <w:t>progrès économiques soutenus. En octobre</w:t>
      </w:r>
      <w:r w:rsidR="008F55AF" w:rsidRPr="0026437A">
        <w:rPr>
          <w:lang w:val="fr-FR"/>
        </w:rPr>
        <w:t> </w:t>
      </w:r>
      <w:r w:rsidR="007F4FA2" w:rsidRPr="0026437A">
        <w:rPr>
          <w:lang w:val="fr-FR"/>
        </w:rPr>
        <w:t>2025 (</w:t>
      </w:r>
      <w:r w:rsidR="003060D5" w:rsidRPr="0026437A">
        <w:rPr>
          <w:lang w:val="fr-FR"/>
        </w:rPr>
        <w:t xml:space="preserve">dernier mois pour lequel des </w:t>
      </w:r>
      <w:r w:rsidR="008F55AF" w:rsidRPr="0026437A">
        <w:rPr>
          <w:lang w:val="fr-FR"/>
        </w:rPr>
        <w:t xml:space="preserve">données </w:t>
      </w:r>
      <w:r w:rsidR="003060D5" w:rsidRPr="0026437A">
        <w:rPr>
          <w:lang w:val="fr-FR"/>
        </w:rPr>
        <w:t xml:space="preserve">sont </w:t>
      </w:r>
      <w:r w:rsidR="007F4FA2" w:rsidRPr="0026437A">
        <w:rPr>
          <w:lang w:val="fr-FR"/>
        </w:rPr>
        <w:t>disponibles), 37</w:t>
      </w:r>
      <w:r w:rsidR="003060D5" w:rsidRPr="0026437A">
        <w:rPr>
          <w:lang w:val="fr-FR"/>
        </w:rPr>
        <w:t> </w:t>
      </w:r>
      <w:r w:rsidR="007F4FA2" w:rsidRPr="0026437A">
        <w:rPr>
          <w:lang w:val="fr-FR"/>
        </w:rPr>
        <w:t>pays avancé</w:t>
      </w:r>
      <w:r w:rsidR="003060D5" w:rsidRPr="0026437A">
        <w:rPr>
          <w:lang w:val="fr-FR"/>
        </w:rPr>
        <w:t>s</w:t>
      </w:r>
      <w:r w:rsidR="007F4FA2" w:rsidRPr="0026437A">
        <w:rPr>
          <w:lang w:val="fr-FR"/>
        </w:rPr>
        <w:t xml:space="preserve"> et 153</w:t>
      </w:r>
      <w:r w:rsidR="003060D5" w:rsidRPr="0026437A">
        <w:rPr>
          <w:lang w:val="fr-FR"/>
        </w:rPr>
        <w:t> </w:t>
      </w:r>
      <w:r w:rsidR="007F4FA2" w:rsidRPr="0026437A">
        <w:rPr>
          <w:lang w:val="fr-FR"/>
        </w:rPr>
        <w:t>pays émergents et en développement</w:t>
      </w:r>
      <w:r w:rsidR="003060D5" w:rsidRPr="0026437A">
        <w:rPr>
          <w:lang w:val="fr-FR"/>
        </w:rPr>
        <w:t xml:space="preserve"> étaient P</w:t>
      </w:r>
      <w:r w:rsidR="007F4FA2" w:rsidRPr="0026437A">
        <w:rPr>
          <w:lang w:val="fr-FR"/>
        </w:rPr>
        <w:t>arties à la Convention. En 1992 (et jusqu</w:t>
      </w:r>
      <w:r w:rsidR="00D001E0">
        <w:rPr>
          <w:lang w:val="fr-FR"/>
        </w:rPr>
        <w:t>’</w:t>
      </w:r>
      <w:r w:rsidR="002B1EC6">
        <w:rPr>
          <w:lang w:val="fr-FR"/>
        </w:rPr>
        <w:t xml:space="preserve">à la publication des </w:t>
      </w:r>
      <w:r w:rsidR="007F4FA2" w:rsidRPr="0026437A">
        <w:rPr>
          <w:i/>
          <w:iCs/>
          <w:lang w:val="fr-FR"/>
        </w:rPr>
        <w:t xml:space="preserve">Perspectives </w:t>
      </w:r>
      <w:r w:rsidR="003060D5" w:rsidRPr="0026437A">
        <w:rPr>
          <w:i/>
          <w:iCs/>
          <w:lang w:val="fr-FR"/>
        </w:rPr>
        <w:t>de l</w:t>
      </w:r>
      <w:r w:rsidR="00D001E0">
        <w:rPr>
          <w:i/>
          <w:iCs/>
          <w:lang w:val="fr-FR"/>
        </w:rPr>
        <w:t>’</w:t>
      </w:r>
      <w:r w:rsidR="007F4FA2" w:rsidRPr="0026437A">
        <w:rPr>
          <w:i/>
          <w:iCs/>
          <w:lang w:val="fr-FR"/>
        </w:rPr>
        <w:t>économi</w:t>
      </w:r>
      <w:r w:rsidR="003060D5" w:rsidRPr="0026437A">
        <w:rPr>
          <w:i/>
          <w:iCs/>
          <w:lang w:val="fr-FR"/>
        </w:rPr>
        <w:t>e</w:t>
      </w:r>
      <w:r w:rsidR="007F4FA2" w:rsidRPr="0026437A">
        <w:rPr>
          <w:i/>
          <w:iCs/>
          <w:lang w:val="fr-FR"/>
        </w:rPr>
        <w:t xml:space="preserve"> mondiale</w:t>
      </w:r>
      <w:r w:rsidR="007F4FA2" w:rsidRPr="0026437A">
        <w:rPr>
          <w:lang w:val="fr-FR"/>
        </w:rPr>
        <w:t xml:space="preserve"> de mai</w:t>
      </w:r>
      <w:r w:rsidR="003060D5" w:rsidRPr="0026437A">
        <w:rPr>
          <w:lang w:val="fr-FR"/>
        </w:rPr>
        <w:t> </w:t>
      </w:r>
      <w:r w:rsidR="007F4FA2" w:rsidRPr="0026437A">
        <w:rPr>
          <w:lang w:val="fr-FR"/>
        </w:rPr>
        <w:t>1997), ce groupe était désigné sous le nom de «</w:t>
      </w:r>
      <w:r w:rsidR="003060D5" w:rsidRPr="0026437A">
        <w:rPr>
          <w:lang w:val="fr-FR"/>
        </w:rPr>
        <w:t> </w:t>
      </w:r>
      <w:r w:rsidR="007F4FA2" w:rsidRPr="0026437A">
        <w:rPr>
          <w:lang w:val="fr-FR"/>
        </w:rPr>
        <w:t>pays industrialisés</w:t>
      </w:r>
      <w:r w:rsidR="003060D5" w:rsidRPr="0026437A">
        <w:rPr>
          <w:lang w:val="fr-FR"/>
        </w:rPr>
        <w:t> </w:t>
      </w:r>
      <w:r w:rsidR="007F4FA2" w:rsidRPr="0026437A">
        <w:rPr>
          <w:lang w:val="fr-FR"/>
        </w:rPr>
        <w:t>» et comprenait 22</w:t>
      </w:r>
      <w:r w:rsidR="002B1EC6">
        <w:rPr>
          <w:lang w:val="fr-FR"/>
        </w:rPr>
        <w:t> pays</w:t>
      </w:r>
      <w:r w:rsidR="003060D5" w:rsidRPr="0026437A">
        <w:rPr>
          <w:lang w:val="fr-FR"/>
        </w:rPr>
        <w:t> </w:t>
      </w:r>
      <w:r w:rsidR="007F4FA2" w:rsidRPr="0026437A">
        <w:rPr>
          <w:lang w:val="fr-FR"/>
        </w:rPr>
        <w:t xml:space="preserve">; 15 ont donc été ajoutés depuis 1992, dont 11 depuis 2006. Tous les pays figurant sur la liste de la Convention qui sont membres du FMI sont classés </w:t>
      </w:r>
      <w:r w:rsidR="003060D5" w:rsidRPr="0026437A">
        <w:rPr>
          <w:lang w:val="fr-FR"/>
        </w:rPr>
        <w:t xml:space="preserve">dans la catégorie des pays </w:t>
      </w:r>
      <w:r w:rsidR="007F4FA2" w:rsidRPr="0026437A">
        <w:rPr>
          <w:lang w:val="fr-FR"/>
        </w:rPr>
        <w:t>avancés</w:t>
      </w:r>
      <w:r w:rsidR="003060D5" w:rsidRPr="0026437A">
        <w:rPr>
          <w:lang w:val="fr-FR"/>
        </w:rPr>
        <w:t> </w:t>
      </w:r>
      <w:r w:rsidR="007F4FA2" w:rsidRPr="0026437A">
        <w:rPr>
          <w:lang w:val="fr-FR"/>
        </w:rPr>
        <w:t>; au total</w:t>
      </w:r>
      <w:r w:rsidR="003060D5" w:rsidRPr="0026437A">
        <w:rPr>
          <w:lang w:val="fr-FR"/>
        </w:rPr>
        <w:t>,</w:t>
      </w:r>
      <w:r w:rsidR="007F4FA2" w:rsidRPr="0026437A">
        <w:rPr>
          <w:lang w:val="fr-FR"/>
        </w:rPr>
        <w:t xml:space="preserve"> 13</w:t>
      </w:r>
      <w:r w:rsidR="002B1EC6">
        <w:rPr>
          <w:lang w:val="fr-FR"/>
        </w:rPr>
        <w:t> </w:t>
      </w:r>
      <w:r w:rsidR="003060D5" w:rsidRPr="0026437A">
        <w:rPr>
          <w:lang w:val="fr-FR"/>
        </w:rPr>
        <w:t>P</w:t>
      </w:r>
      <w:r w:rsidR="007F4FA2" w:rsidRPr="0026437A">
        <w:rPr>
          <w:lang w:val="fr-FR"/>
        </w:rPr>
        <w:t>arties à la Convention sont classé</w:t>
      </w:r>
      <w:r w:rsidR="003060D5" w:rsidRPr="0026437A">
        <w:rPr>
          <w:lang w:val="fr-FR"/>
        </w:rPr>
        <w:t>e</w:t>
      </w:r>
      <w:r w:rsidR="007F4FA2" w:rsidRPr="0026437A">
        <w:rPr>
          <w:lang w:val="fr-FR"/>
        </w:rPr>
        <w:t xml:space="preserve">s </w:t>
      </w:r>
      <w:r w:rsidR="003060D5" w:rsidRPr="0026437A">
        <w:rPr>
          <w:lang w:val="fr-FR"/>
        </w:rPr>
        <w:t xml:space="preserve">dans la catégorie des pays </w:t>
      </w:r>
      <w:r w:rsidR="007F4FA2" w:rsidRPr="0026437A">
        <w:rPr>
          <w:lang w:val="fr-FR"/>
        </w:rPr>
        <w:t>avancés</w:t>
      </w:r>
      <w:r w:rsidR="003060D5" w:rsidRPr="0026437A">
        <w:rPr>
          <w:lang w:val="fr-FR"/>
        </w:rPr>
        <w:t>,</w:t>
      </w:r>
      <w:r w:rsidR="007F4FA2" w:rsidRPr="0026437A">
        <w:rPr>
          <w:lang w:val="fr-FR"/>
        </w:rPr>
        <w:t xml:space="preserve"> mais ne figurent pas sur la liste.</w:t>
      </w:r>
      <w:r w:rsidR="003060D5" w:rsidRPr="0026437A">
        <w:rPr>
          <w:lang w:val="fr-FR"/>
        </w:rPr>
        <w:t xml:space="preserve"> </w:t>
      </w:r>
    </w:p>
    <w:p w14:paraId="7E183C68" w14:textId="621711CD" w:rsidR="00705EAB" w:rsidRPr="0026437A" w:rsidRDefault="007A56C8" w:rsidP="001C320A">
      <w:pPr>
        <w:pStyle w:val="CBDNormalNumber"/>
        <w:ind w:hanging="27"/>
        <w:rPr>
          <w:kern w:val="22"/>
          <w:lang w:val="fr-FR"/>
        </w:rPr>
      </w:pPr>
      <w:r w:rsidRPr="0026437A">
        <w:rPr>
          <w:i/>
          <w:iCs/>
          <w:kern w:val="22"/>
          <w:lang w:val="fr-FR"/>
        </w:rPr>
        <w:t>Adhésion au Comité d</w:t>
      </w:r>
      <w:r w:rsidR="00D001E0">
        <w:rPr>
          <w:i/>
          <w:iCs/>
          <w:kern w:val="22"/>
          <w:lang w:val="fr-FR"/>
        </w:rPr>
        <w:t>’</w:t>
      </w:r>
      <w:r w:rsidRPr="0026437A">
        <w:rPr>
          <w:i/>
          <w:iCs/>
          <w:kern w:val="22"/>
          <w:lang w:val="fr-FR"/>
        </w:rPr>
        <w:t>aide au développement de l</w:t>
      </w:r>
      <w:r w:rsidR="00D001E0">
        <w:rPr>
          <w:i/>
          <w:iCs/>
          <w:kern w:val="22"/>
          <w:lang w:val="fr-FR"/>
        </w:rPr>
        <w:t>’</w:t>
      </w:r>
      <w:r w:rsidRPr="0026437A">
        <w:rPr>
          <w:i/>
          <w:iCs/>
          <w:kern w:val="22"/>
          <w:lang w:val="fr-FR"/>
        </w:rPr>
        <w:t>Organisation de coopération et de développement économiques (OCDE)</w:t>
      </w:r>
      <w:r w:rsidR="003C366E" w:rsidRPr="0026437A">
        <w:rPr>
          <w:rStyle w:val="Appelnotedebasdep"/>
          <w:kern w:val="22"/>
          <w:lang w:val="fr-FR"/>
        </w:rPr>
        <w:footnoteReference w:id="11"/>
      </w:r>
      <w:r w:rsidRPr="0026437A">
        <w:rPr>
          <w:kern w:val="22"/>
          <w:lang w:val="fr-FR"/>
        </w:rPr>
        <w:t>.</w:t>
      </w:r>
      <w:r w:rsidR="00967881" w:rsidRPr="0026437A">
        <w:rPr>
          <w:kern w:val="22"/>
          <w:lang w:val="fr-FR"/>
        </w:rPr>
        <w:t xml:space="preserve"> </w:t>
      </w:r>
      <w:r w:rsidR="00FB3D47" w:rsidRPr="0026437A">
        <w:rPr>
          <w:kern w:val="22"/>
          <w:lang w:val="fr-FR"/>
        </w:rPr>
        <w:t>Le Comité d</w:t>
      </w:r>
      <w:r w:rsidR="00D001E0">
        <w:rPr>
          <w:kern w:val="22"/>
          <w:lang w:val="fr-FR"/>
        </w:rPr>
        <w:t>’</w:t>
      </w:r>
      <w:r w:rsidR="00FB3D47" w:rsidRPr="0026437A">
        <w:rPr>
          <w:kern w:val="22"/>
          <w:lang w:val="fr-FR"/>
        </w:rPr>
        <w:t>aide au développement (CAD) de l</w:t>
      </w:r>
      <w:r w:rsidR="00D001E0">
        <w:rPr>
          <w:kern w:val="22"/>
          <w:lang w:val="fr-FR"/>
        </w:rPr>
        <w:t>’</w:t>
      </w:r>
      <w:r w:rsidR="00FB3D47" w:rsidRPr="0026437A">
        <w:rPr>
          <w:kern w:val="22"/>
          <w:lang w:val="fr-FR"/>
        </w:rPr>
        <w:t xml:space="preserve">OCDE est la principale instance internationale </w:t>
      </w:r>
      <w:r w:rsidR="006E6DA3" w:rsidRPr="0026437A">
        <w:rPr>
          <w:kern w:val="22"/>
          <w:lang w:val="fr-FR"/>
        </w:rPr>
        <w:t xml:space="preserve">au sein de laquelle </w:t>
      </w:r>
      <w:r w:rsidR="00FB3D47" w:rsidRPr="0026437A">
        <w:rPr>
          <w:kern w:val="22"/>
          <w:lang w:val="fr-FR"/>
        </w:rPr>
        <w:t xml:space="preserve">les </w:t>
      </w:r>
      <w:r w:rsidR="00D729C9" w:rsidRPr="0026437A">
        <w:rPr>
          <w:kern w:val="22"/>
          <w:lang w:val="fr-FR"/>
        </w:rPr>
        <w:t>pourvoyeurs d</w:t>
      </w:r>
      <w:r w:rsidR="00D001E0">
        <w:rPr>
          <w:kern w:val="22"/>
          <w:lang w:val="fr-FR"/>
        </w:rPr>
        <w:t>’</w:t>
      </w:r>
      <w:r w:rsidR="00D729C9" w:rsidRPr="0026437A">
        <w:rPr>
          <w:kern w:val="22"/>
          <w:lang w:val="fr-FR"/>
        </w:rPr>
        <w:t xml:space="preserve">aide </w:t>
      </w:r>
      <w:r w:rsidR="00FB3D47" w:rsidRPr="0026437A">
        <w:rPr>
          <w:kern w:val="22"/>
          <w:lang w:val="fr-FR"/>
        </w:rPr>
        <w:t>bilatéra</w:t>
      </w:r>
      <w:r w:rsidR="00D729C9" w:rsidRPr="0026437A">
        <w:rPr>
          <w:kern w:val="22"/>
          <w:lang w:val="fr-FR"/>
        </w:rPr>
        <w:t xml:space="preserve">le au </w:t>
      </w:r>
      <w:r w:rsidR="00FB3D47" w:rsidRPr="0026437A">
        <w:rPr>
          <w:kern w:val="22"/>
          <w:lang w:val="fr-FR"/>
        </w:rPr>
        <w:t xml:space="preserve">développement </w:t>
      </w:r>
      <w:r w:rsidR="006E6DA3" w:rsidRPr="0026437A">
        <w:rPr>
          <w:kern w:val="22"/>
          <w:lang w:val="fr-FR"/>
        </w:rPr>
        <w:t xml:space="preserve">axent leurs efforts sur </w:t>
      </w:r>
      <w:r w:rsidR="00FB3D47" w:rsidRPr="0026437A">
        <w:rPr>
          <w:kern w:val="22"/>
          <w:lang w:val="fr-FR"/>
        </w:rPr>
        <w:t xml:space="preserve">la coopération au </w:t>
      </w:r>
      <w:r w:rsidR="006E6DA3" w:rsidRPr="0026437A">
        <w:rPr>
          <w:kern w:val="22"/>
          <w:lang w:val="fr-FR"/>
        </w:rPr>
        <w:t xml:space="preserve">service du </w:t>
      </w:r>
      <w:r w:rsidR="00FB3D47" w:rsidRPr="0026437A">
        <w:rPr>
          <w:kern w:val="22"/>
          <w:lang w:val="fr-FR"/>
        </w:rPr>
        <w:t>développement, l</w:t>
      </w:r>
      <w:r w:rsidR="00D001E0">
        <w:rPr>
          <w:kern w:val="22"/>
          <w:lang w:val="fr-FR"/>
        </w:rPr>
        <w:t>’</w:t>
      </w:r>
      <w:r w:rsidR="00FB3D47" w:rsidRPr="0026437A">
        <w:rPr>
          <w:kern w:val="22"/>
          <w:lang w:val="fr-FR"/>
        </w:rPr>
        <w:t>efficacité de l</w:t>
      </w:r>
      <w:r w:rsidR="00D001E0">
        <w:rPr>
          <w:kern w:val="22"/>
          <w:lang w:val="fr-FR"/>
        </w:rPr>
        <w:t>’</w:t>
      </w:r>
      <w:r w:rsidR="00FB3D47" w:rsidRPr="0026437A">
        <w:rPr>
          <w:kern w:val="22"/>
          <w:lang w:val="fr-FR"/>
        </w:rPr>
        <w:t xml:space="preserve">aide, la réduction de la pauvreté et le développement durable. Contrairement aux systèmes présentés précédemment, </w:t>
      </w:r>
      <w:r w:rsidR="00400E06" w:rsidRPr="0026437A">
        <w:rPr>
          <w:kern w:val="22"/>
          <w:lang w:val="fr-FR"/>
        </w:rPr>
        <w:t>le C</w:t>
      </w:r>
      <w:r w:rsidR="00FB3D47" w:rsidRPr="0026437A">
        <w:rPr>
          <w:kern w:val="22"/>
          <w:lang w:val="fr-FR"/>
        </w:rPr>
        <w:t xml:space="preserve">AD ne </w:t>
      </w:r>
      <w:r w:rsidR="00400E06" w:rsidRPr="0026437A">
        <w:rPr>
          <w:kern w:val="22"/>
          <w:lang w:val="fr-FR"/>
        </w:rPr>
        <w:t xml:space="preserve">subordonne </w:t>
      </w:r>
      <w:r w:rsidR="00FB3D47" w:rsidRPr="0026437A">
        <w:rPr>
          <w:kern w:val="22"/>
          <w:lang w:val="fr-FR"/>
        </w:rPr>
        <w:t xml:space="preserve">pas </w:t>
      </w:r>
      <w:r w:rsidR="00400E06" w:rsidRPr="0026437A">
        <w:rPr>
          <w:kern w:val="22"/>
          <w:lang w:val="fr-FR"/>
        </w:rPr>
        <w:t>l</w:t>
      </w:r>
      <w:r w:rsidR="00D001E0">
        <w:rPr>
          <w:kern w:val="22"/>
          <w:lang w:val="fr-FR"/>
        </w:rPr>
        <w:t>’</w:t>
      </w:r>
      <w:r w:rsidR="00400E06" w:rsidRPr="0026437A">
        <w:rPr>
          <w:kern w:val="22"/>
          <w:lang w:val="fr-FR"/>
        </w:rPr>
        <w:t xml:space="preserve">adhésion au franchissement de </w:t>
      </w:r>
      <w:r w:rsidR="00FB3D47" w:rsidRPr="0026437A">
        <w:rPr>
          <w:kern w:val="22"/>
          <w:lang w:val="fr-FR"/>
        </w:rPr>
        <w:t xml:space="preserve">seuils </w:t>
      </w:r>
      <w:r w:rsidR="00400E06" w:rsidRPr="0026437A">
        <w:rPr>
          <w:kern w:val="22"/>
          <w:lang w:val="fr-FR"/>
        </w:rPr>
        <w:t xml:space="preserve">numériques </w:t>
      </w:r>
      <w:r w:rsidR="00FB3D47" w:rsidRPr="0026437A">
        <w:rPr>
          <w:kern w:val="22"/>
          <w:lang w:val="fr-FR"/>
        </w:rPr>
        <w:t>fixes tels que le RNB par habitant ou le volume de l</w:t>
      </w:r>
      <w:r w:rsidR="00D001E0">
        <w:rPr>
          <w:kern w:val="22"/>
          <w:lang w:val="fr-FR"/>
        </w:rPr>
        <w:t>’</w:t>
      </w:r>
      <w:r w:rsidR="00FB3D47" w:rsidRPr="0026437A">
        <w:rPr>
          <w:kern w:val="22"/>
          <w:lang w:val="fr-FR"/>
        </w:rPr>
        <w:t xml:space="preserve">aide publique au développement (APD). </w:t>
      </w:r>
      <w:r w:rsidR="002104ED" w:rsidRPr="0026437A">
        <w:rPr>
          <w:kern w:val="22"/>
          <w:lang w:val="fr-FR"/>
        </w:rPr>
        <w:t>L</w:t>
      </w:r>
      <w:r w:rsidR="00D001E0">
        <w:rPr>
          <w:kern w:val="22"/>
          <w:lang w:val="fr-FR"/>
        </w:rPr>
        <w:t>’</w:t>
      </w:r>
      <w:r w:rsidR="002104ED" w:rsidRPr="0026437A">
        <w:rPr>
          <w:kern w:val="22"/>
          <w:lang w:val="fr-FR"/>
        </w:rPr>
        <w:t xml:space="preserve">adhésion est plutôt déterminée par </w:t>
      </w:r>
      <w:r w:rsidR="00FB3D47" w:rsidRPr="0026437A">
        <w:rPr>
          <w:kern w:val="22"/>
          <w:lang w:val="fr-FR"/>
        </w:rPr>
        <w:t>un processus d</w:t>
      </w:r>
      <w:r w:rsidR="00D001E0">
        <w:rPr>
          <w:kern w:val="22"/>
          <w:lang w:val="fr-FR"/>
        </w:rPr>
        <w:t>’</w:t>
      </w:r>
      <w:r w:rsidR="00FB3D47" w:rsidRPr="0026437A">
        <w:rPr>
          <w:kern w:val="22"/>
          <w:lang w:val="fr-FR"/>
        </w:rPr>
        <w:t xml:space="preserve">évaluation qualitative géré par le CAD. Les </w:t>
      </w:r>
      <w:r w:rsidR="002104ED" w:rsidRPr="0026437A">
        <w:rPr>
          <w:kern w:val="22"/>
          <w:lang w:val="fr-FR"/>
        </w:rPr>
        <w:t>pourvoyeurs d</w:t>
      </w:r>
      <w:r w:rsidR="00D001E0">
        <w:rPr>
          <w:kern w:val="22"/>
          <w:lang w:val="fr-FR"/>
        </w:rPr>
        <w:t>’</w:t>
      </w:r>
      <w:r w:rsidR="002104ED" w:rsidRPr="0026437A">
        <w:rPr>
          <w:kern w:val="22"/>
          <w:lang w:val="fr-FR"/>
        </w:rPr>
        <w:t xml:space="preserve">aide </w:t>
      </w:r>
      <w:r w:rsidR="00FB3D47" w:rsidRPr="0026437A">
        <w:rPr>
          <w:kern w:val="22"/>
          <w:lang w:val="fr-FR"/>
        </w:rPr>
        <w:t>bilatéra</w:t>
      </w:r>
      <w:r w:rsidR="002104ED" w:rsidRPr="0026437A">
        <w:rPr>
          <w:kern w:val="22"/>
          <w:lang w:val="fr-FR"/>
        </w:rPr>
        <w:t xml:space="preserve">le </w:t>
      </w:r>
      <w:r w:rsidR="00FB3D47" w:rsidRPr="0026437A">
        <w:rPr>
          <w:kern w:val="22"/>
          <w:lang w:val="fr-FR"/>
        </w:rPr>
        <w:t>(qu</w:t>
      </w:r>
      <w:r w:rsidR="00D001E0">
        <w:rPr>
          <w:kern w:val="22"/>
          <w:lang w:val="fr-FR"/>
        </w:rPr>
        <w:t>’</w:t>
      </w:r>
      <w:r w:rsidR="00FB3D47" w:rsidRPr="0026437A">
        <w:rPr>
          <w:kern w:val="22"/>
          <w:lang w:val="fr-FR"/>
        </w:rPr>
        <w:t>ils soient membres de l</w:t>
      </w:r>
      <w:r w:rsidR="00D001E0">
        <w:rPr>
          <w:kern w:val="22"/>
          <w:lang w:val="fr-FR"/>
        </w:rPr>
        <w:t>’</w:t>
      </w:r>
      <w:r w:rsidR="00FB3D47" w:rsidRPr="0026437A">
        <w:rPr>
          <w:kern w:val="22"/>
          <w:lang w:val="fr-FR"/>
        </w:rPr>
        <w:t>OCDE ou non) peuvent manifester leur intérêt, et les candidats sont évalués en fonction de leur capacité à contribuer. Les principaux critères d</w:t>
      </w:r>
      <w:r w:rsidR="00D001E0">
        <w:rPr>
          <w:kern w:val="22"/>
          <w:lang w:val="fr-FR"/>
        </w:rPr>
        <w:t>’</w:t>
      </w:r>
      <w:r w:rsidR="00FB3D47" w:rsidRPr="0026437A">
        <w:rPr>
          <w:kern w:val="22"/>
          <w:lang w:val="fr-FR"/>
        </w:rPr>
        <w:t>évaluation sont les suivants</w:t>
      </w:r>
      <w:r w:rsidR="002104ED" w:rsidRPr="0026437A">
        <w:rPr>
          <w:kern w:val="22"/>
          <w:lang w:val="fr-FR"/>
        </w:rPr>
        <w:t> </w:t>
      </w:r>
      <w:r w:rsidR="00FB3D47" w:rsidRPr="0026437A">
        <w:rPr>
          <w:kern w:val="22"/>
          <w:lang w:val="fr-FR"/>
        </w:rPr>
        <w:t>: a) l</w:t>
      </w:r>
      <w:r w:rsidR="00D001E0">
        <w:rPr>
          <w:kern w:val="22"/>
          <w:lang w:val="fr-FR"/>
        </w:rPr>
        <w:t>’</w:t>
      </w:r>
      <w:r w:rsidR="00FB3D47" w:rsidRPr="0026437A">
        <w:rPr>
          <w:kern w:val="22"/>
          <w:lang w:val="fr-FR"/>
        </w:rPr>
        <w:t>existence d</w:t>
      </w:r>
      <w:r w:rsidR="00D001E0">
        <w:rPr>
          <w:kern w:val="22"/>
          <w:lang w:val="fr-FR"/>
        </w:rPr>
        <w:t>’</w:t>
      </w:r>
      <w:r w:rsidR="00FB3D47" w:rsidRPr="0026437A">
        <w:rPr>
          <w:kern w:val="22"/>
          <w:lang w:val="fr-FR"/>
        </w:rPr>
        <w:t>un cadre</w:t>
      </w:r>
      <w:r w:rsidR="000735FB" w:rsidRPr="0026437A">
        <w:rPr>
          <w:kern w:val="22"/>
          <w:lang w:val="fr-FR"/>
        </w:rPr>
        <w:t xml:space="preserve"> directeur</w:t>
      </w:r>
      <w:r w:rsidR="00FB3D47" w:rsidRPr="0026437A">
        <w:rPr>
          <w:kern w:val="22"/>
          <w:lang w:val="fr-FR"/>
        </w:rPr>
        <w:t xml:space="preserve">, institutionnel et </w:t>
      </w:r>
      <w:r w:rsidR="000735FB" w:rsidRPr="0026437A">
        <w:rPr>
          <w:kern w:val="22"/>
          <w:lang w:val="fr-FR"/>
        </w:rPr>
        <w:t xml:space="preserve">redditionnel </w:t>
      </w:r>
      <w:r w:rsidR="00FB3D47" w:rsidRPr="0026437A">
        <w:rPr>
          <w:kern w:val="22"/>
          <w:lang w:val="fr-FR"/>
        </w:rPr>
        <w:t>qui engage le pays à œuvrer en faveur du développement durable en partenariat avec les pays en développement et les pays en transition</w:t>
      </w:r>
      <w:r w:rsidR="0074470D" w:rsidRPr="0026437A">
        <w:rPr>
          <w:kern w:val="22"/>
          <w:lang w:val="fr-FR"/>
        </w:rPr>
        <w:t xml:space="preserve"> économique</w:t>
      </w:r>
      <w:r w:rsidR="00FB3D47" w:rsidRPr="0026437A">
        <w:rPr>
          <w:kern w:val="22"/>
          <w:lang w:val="fr-FR"/>
        </w:rPr>
        <w:t xml:space="preserve">, en utilisant des </w:t>
      </w:r>
      <w:r w:rsidR="005720F9" w:rsidRPr="0026437A">
        <w:rPr>
          <w:kern w:val="22"/>
          <w:lang w:val="fr-FR"/>
        </w:rPr>
        <w:t xml:space="preserve">fonds </w:t>
      </w:r>
      <w:r w:rsidR="00FB3D47" w:rsidRPr="0026437A">
        <w:rPr>
          <w:kern w:val="22"/>
          <w:lang w:val="fr-FR"/>
        </w:rPr>
        <w:t>publi</w:t>
      </w:r>
      <w:r w:rsidR="005720F9" w:rsidRPr="0026437A">
        <w:rPr>
          <w:kern w:val="22"/>
          <w:lang w:val="fr-FR"/>
        </w:rPr>
        <w:t>cs </w:t>
      </w:r>
      <w:r w:rsidR="00FB3D47" w:rsidRPr="0026437A">
        <w:rPr>
          <w:kern w:val="22"/>
          <w:lang w:val="fr-FR"/>
        </w:rPr>
        <w:t xml:space="preserve">; b) </w:t>
      </w:r>
      <w:r w:rsidR="00C156B4">
        <w:rPr>
          <w:kern w:val="22"/>
          <w:lang w:val="fr-FR"/>
        </w:rPr>
        <w:t xml:space="preserve">la </w:t>
      </w:r>
      <w:r w:rsidR="008F2E82" w:rsidRPr="00EF56B9">
        <w:rPr>
          <w:kern w:val="22"/>
          <w:lang w:val="fr-FR"/>
        </w:rPr>
        <w:t xml:space="preserve">participation </w:t>
      </w:r>
      <w:r w:rsidR="00C156B4">
        <w:rPr>
          <w:kern w:val="22"/>
          <w:lang w:val="fr-FR"/>
        </w:rPr>
        <w:t xml:space="preserve">et l’adhésion manifestes </w:t>
      </w:r>
      <w:r w:rsidR="008F2E82" w:rsidRPr="00EF56B9">
        <w:rPr>
          <w:kern w:val="22"/>
          <w:lang w:val="fr-FR"/>
        </w:rPr>
        <w:t xml:space="preserve">aux </w:t>
      </w:r>
      <w:r w:rsidR="00FB3D47" w:rsidRPr="00EF56B9">
        <w:rPr>
          <w:kern w:val="22"/>
          <w:lang w:val="fr-FR"/>
        </w:rPr>
        <w:t>travaux du Comité</w:t>
      </w:r>
      <w:r w:rsidR="005720F9" w:rsidRPr="0026437A">
        <w:rPr>
          <w:kern w:val="22"/>
          <w:lang w:val="fr-FR"/>
        </w:rPr>
        <w:t> </w:t>
      </w:r>
      <w:r w:rsidR="00FB3D47" w:rsidRPr="0026437A">
        <w:rPr>
          <w:kern w:val="22"/>
          <w:lang w:val="fr-FR"/>
        </w:rPr>
        <w:t>; c) la volonté et la capacité de progresser et, à terme, de se conformer aux normes du CAD, notamment en matière de déclaration de l</w:t>
      </w:r>
      <w:r w:rsidR="00D001E0">
        <w:rPr>
          <w:kern w:val="22"/>
          <w:lang w:val="fr-FR"/>
        </w:rPr>
        <w:t>’</w:t>
      </w:r>
      <w:r w:rsidR="00FB3D47" w:rsidRPr="0026437A">
        <w:rPr>
          <w:kern w:val="22"/>
          <w:lang w:val="fr-FR"/>
        </w:rPr>
        <w:t>APD. L</w:t>
      </w:r>
      <w:r w:rsidR="00D001E0">
        <w:rPr>
          <w:kern w:val="22"/>
          <w:lang w:val="fr-FR"/>
        </w:rPr>
        <w:t>’</w:t>
      </w:r>
      <w:r w:rsidR="00FB3D47" w:rsidRPr="0026437A">
        <w:rPr>
          <w:kern w:val="22"/>
          <w:lang w:val="fr-FR"/>
        </w:rPr>
        <w:t>adhésion se fait sur invitation</w:t>
      </w:r>
      <w:r w:rsidR="00D56D2D" w:rsidRPr="0026437A">
        <w:rPr>
          <w:kern w:val="22"/>
          <w:lang w:val="fr-FR"/>
        </w:rPr>
        <w:t>, sous réserve de l</w:t>
      </w:r>
      <w:r w:rsidR="00D001E0">
        <w:rPr>
          <w:kern w:val="22"/>
          <w:lang w:val="fr-FR"/>
        </w:rPr>
        <w:t>’</w:t>
      </w:r>
      <w:r w:rsidR="00FB3D47" w:rsidRPr="0026437A">
        <w:rPr>
          <w:kern w:val="22"/>
          <w:lang w:val="fr-FR"/>
        </w:rPr>
        <w:t>approbation consensuelle du CAD. Depuis 1992, 13</w:t>
      </w:r>
      <w:r w:rsidR="00D56D2D" w:rsidRPr="0026437A">
        <w:rPr>
          <w:kern w:val="22"/>
          <w:lang w:val="fr-FR"/>
        </w:rPr>
        <w:t> </w:t>
      </w:r>
      <w:r w:rsidR="00FB3D47" w:rsidRPr="0026437A">
        <w:rPr>
          <w:kern w:val="22"/>
          <w:lang w:val="fr-FR"/>
        </w:rPr>
        <w:t xml:space="preserve">membres ont </w:t>
      </w:r>
      <w:r w:rsidR="00D56D2D" w:rsidRPr="0026437A">
        <w:rPr>
          <w:kern w:val="22"/>
          <w:lang w:val="fr-FR"/>
        </w:rPr>
        <w:t xml:space="preserve">adhéré au </w:t>
      </w:r>
      <w:r w:rsidR="00FB3D47" w:rsidRPr="0026437A">
        <w:rPr>
          <w:kern w:val="22"/>
          <w:lang w:val="fr-FR"/>
        </w:rPr>
        <w:t xml:space="preserve">CAD, dont 9 après 2006. </w:t>
      </w:r>
      <w:r w:rsidR="00D56D2D" w:rsidRPr="0026437A">
        <w:rPr>
          <w:kern w:val="22"/>
          <w:lang w:val="fr-FR"/>
        </w:rPr>
        <w:t xml:space="preserve">Le CAD </w:t>
      </w:r>
      <w:r w:rsidR="00FB3D47" w:rsidRPr="0026437A">
        <w:rPr>
          <w:kern w:val="22"/>
          <w:lang w:val="fr-FR"/>
        </w:rPr>
        <w:t>compte actuellement 32</w:t>
      </w:r>
      <w:r w:rsidR="00D56D2D" w:rsidRPr="0026437A">
        <w:rPr>
          <w:kern w:val="22"/>
          <w:lang w:val="fr-FR"/>
        </w:rPr>
        <w:t> </w:t>
      </w:r>
      <w:r w:rsidR="00FB3D47" w:rsidRPr="0026437A">
        <w:rPr>
          <w:kern w:val="22"/>
          <w:lang w:val="fr-FR"/>
        </w:rPr>
        <w:t xml:space="preserve">membres </w:t>
      </w:r>
      <w:r w:rsidR="00C00C6A" w:rsidRPr="0026437A">
        <w:rPr>
          <w:kern w:val="22"/>
          <w:lang w:val="fr-FR"/>
        </w:rPr>
        <w:t>titulaires</w:t>
      </w:r>
      <w:r w:rsidR="00FB3D47" w:rsidRPr="0026437A">
        <w:rPr>
          <w:kern w:val="22"/>
          <w:lang w:val="fr-FR"/>
        </w:rPr>
        <w:t xml:space="preserve">, </w:t>
      </w:r>
      <w:r w:rsidR="00C00C6A" w:rsidRPr="0026437A">
        <w:rPr>
          <w:kern w:val="22"/>
          <w:lang w:val="fr-FR"/>
        </w:rPr>
        <w:t>qui sont P</w:t>
      </w:r>
      <w:r w:rsidR="00FB3D47" w:rsidRPr="0026437A">
        <w:rPr>
          <w:kern w:val="22"/>
          <w:lang w:val="fr-FR"/>
        </w:rPr>
        <w:t>arties à la Convention (31</w:t>
      </w:r>
      <w:r w:rsidR="00C00C6A" w:rsidRPr="0026437A">
        <w:rPr>
          <w:kern w:val="22"/>
          <w:lang w:val="fr-FR"/>
        </w:rPr>
        <w:t> </w:t>
      </w:r>
      <w:r w:rsidR="00FB3D47" w:rsidRPr="0026437A">
        <w:rPr>
          <w:kern w:val="22"/>
          <w:lang w:val="fr-FR"/>
        </w:rPr>
        <w:t>pays membres plus l</w:t>
      </w:r>
      <w:r w:rsidR="00D001E0">
        <w:rPr>
          <w:kern w:val="22"/>
          <w:lang w:val="fr-FR"/>
        </w:rPr>
        <w:t>’</w:t>
      </w:r>
      <w:r w:rsidR="00FB3D47" w:rsidRPr="0026437A">
        <w:rPr>
          <w:kern w:val="22"/>
          <w:lang w:val="fr-FR"/>
        </w:rPr>
        <w:t>Union européenne).</w:t>
      </w:r>
      <w:r w:rsidR="00967881" w:rsidRPr="0026437A">
        <w:rPr>
          <w:kern w:val="22"/>
          <w:lang w:val="fr-FR"/>
        </w:rPr>
        <w:t xml:space="preserve"> </w:t>
      </w:r>
    </w:p>
    <w:p w14:paraId="63CEE675" w14:textId="52AA6189" w:rsidR="00705EAB" w:rsidRPr="0026437A" w:rsidRDefault="00B52397" w:rsidP="00705EAB">
      <w:pPr>
        <w:pStyle w:val="CBDNormalNumber"/>
        <w:ind w:hanging="27"/>
        <w:rPr>
          <w:i/>
          <w:iCs/>
          <w:kern w:val="22"/>
          <w:lang w:val="fr-FR"/>
        </w:rPr>
      </w:pPr>
      <w:r w:rsidRPr="0026437A">
        <w:rPr>
          <w:kern w:val="22"/>
          <w:lang w:val="fr-FR"/>
        </w:rPr>
        <w:t>Tous les pays figurant sur la liste la plus récente de la Convention sont actuellement membres titulaires du CAD, à l</w:t>
      </w:r>
      <w:r w:rsidR="00D001E0">
        <w:rPr>
          <w:kern w:val="22"/>
          <w:lang w:val="fr-FR"/>
        </w:rPr>
        <w:t>’</w:t>
      </w:r>
      <w:r w:rsidRPr="0026437A">
        <w:rPr>
          <w:kern w:val="22"/>
          <w:lang w:val="fr-FR"/>
        </w:rPr>
        <w:t xml:space="preserve">exception de Monaco, qui </w:t>
      </w:r>
      <w:r w:rsidR="007D7B3B" w:rsidRPr="0026437A">
        <w:rPr>
          <w:kern w:val="22"/>
          <w:lang w:val="fr-FR"/>
        </w:rPr>
        <w:t xml:space="preserve">a été </w:t>
      </w:r>
      <w:r w:rsidRPr="0026437A">
        <w:rPr>
          <w:kern w:val="22"/>
          <w:lang w:val="fr-FR"/>
        </w:rPr>
        <w:t xml:space="preserve">toutefois reconnu comme </w:t>
      </w:r>
      <w:r w:rsidR="007D7B3B" w:rsidRPr="0026437A">
        <w:rPr>
          <w:kern w:val="22"/>
          <w:lang w:val="fr-FR"/>
        </w:rPr>
        <w:t xml:space="preserve">pourvoyeur </w:t>
      </w:r>
      <w:r w:rsidRPr="0026437A">
        <w:rPr>
          <w:kern w:val="22"/>
          <w:lang w:val="fr-FR"/>
        </w:rPr>
        <w:t xml:space="preserve">non membre du CAD et </w:t>
      </w:r>
      <w:r w:rsidR="007D7B3B" w:rsidRPr="0026437A">
        <w:rPr>
          <w:kern w:val="22"/>
          <w:lang w:val="fr-FR"/>
        </w:rPr>
        <w:t xml:space="preserve">fait rapport sur ses activités </w:t>
      </w:r>
      <w:r w:rsidRPr="0026437A">
        <w:rPr>
          <w:kern w:val="22"/>
          <w:lang w:val="fr-FR"/>
        </w:rPr>
        <w:t>à l</w:t>
      </w:r>
      <w:r w:rsidR="00D001E0">
        <w:rPr>
          <w:kern w:val="22"/>
          <w:lang w:val="fr-FR"/>
        </w:rPr>
        <w:t>’</w:t>
      </w:r>
      <w:r w:rsidRPr="0026437A">
        <w:rPr>
          <w:kern w:val="22"/>
          <w:lang w:val="fr-FR"/>
        </w:rPr>
        <w:t xml:space="preserve">OCDE depuis 2022. Au total, huit membres </w:t>
      </w:r>
      <w:r w:rsidR="007D7B3B" w:rsidRPr="0026437A">
        <w:rPr>
          <w:kern w:val="22"/>
          <w:lang w:val="fr-FR"/>
        </w:rPr>
        <w:t xml:space="preserve">titulaires </w:t>
      </w:r>
      <w:r w:rsidRPr="0026437A">
        <w:rPr>
          <w:kern w:val="22"/>
          <w:lang w:val="fr-FR"/>
        </w:rPr>
        <w:t xml:space="preserve">du CAD </w:t>
      </w:r>
      <w:r w:rsidR="007D7B3B" w:rsidRPr="0026437A">
        <w:rPr>
          <w:kern w:val="22"/>
          <w:lang w:val="fr-FR"/>
        </w:rPr>
        <w:t xml:space="preserve">qui sont </w:t>
      </w:r>
      <w:r w:rsidR="00C156B4">
        <w:rPr>
          <w:kern w:val="22"/>
          <w:lang w:val="fr-FR"/>
        </w:rPr>
        <w:t xml:space="preserve">également </w:t>
      </w:r>
      <w:r w:rsidR="007D7B3B" w:rsidRPr="0026437A">
        <w:rPr>
          <w:kern w:val="22"/>
          <w:lang w:val="fr-FR"/>
        </w:rPr>
        <w:t>P</w:t>
      </w:r>
      <w:r w:rsidRPr="0026437A">
        <w:rPr>
          <w:kern w:val="22"/>
          <w:lang w:val="fr-FR"/>
        </w:rPr>
        <w:t xml:space="preserve">arties à la Convention ne figurent pas sur cette liste. </w:t>
      </w:r>
    </w:p>
    <w:p w14:paraId="24971514" w14:textId="44439AD3" w:rsidR="00AC32AA" w:rsidRPr="0026437A" w:rsidRDefault="002C6D0A" w:rsidP="00705EAB">
      <w:pPr>
        <w:pStyle w:val="CBDNormalNumber"/>
        <w:ind w:hanging="27"/>
        <w:rPr>
          <w:i/>
          <w:iCs/>
          <w:kern w:val="22"/>
          <w:lang w:val="fr-FR"/>
        </w:rPr>
      </w:pPr>
      <w:r w:rsidRPr="0026437A">
        <w:rPr>
          <w:i/>
          <w:iCs/>
          <w:kern w:val="22"/>
          <w:lang w:val="fr-FR"/>
        </w:rPr>
        <w:lastRenderedPageBreak/>
        <w:t xml:space="preserve">Participants </w:t>
      </w:r>
      <w:r w:rsidR="00160253" w:rsidRPr="0026437A">
        <w:rPr>
          <w:i/>
          <w:iCs/>
          <w:kern w:val="22"/>
          <w:lang w:val="fr-FR"/>
        </w:rPr>
        <w:t>et associés du CAD</w:t>
      </w:r>
      <w:r w:rsidR="00C13DDB" w:rsidRPr="0026437A">
        <w:rPr>
          <w:i/>
          <w:iCs/>
          <w:kern w:val="22"/>
          <w:lang w:val="fr-FR"/>
        </w:rPr>
        <w:t>.</w:t>
      </w:r>
      <w:r w:rsidR="00C13DDB" w:rsidRPr="0026437A">
        <w:rPr>
          <w:kern w:val="22"/>
          <w:lang w:val="fr-FR"/>
        </w:rPr>
        <w:t xml:space="preserve"> </w:t>
      </w:r>
      <w:r w:rsidR="00E938B3" w:rsidRPr="0026437A">
        <w:rPr>
          <w:kern w:val="22"/>
          <w:lang w:val="fr-FR"/>
        </w:rPr>
        <w:t xml:space="preserve">Outre les membres </w:t>
      </w:r>
      <w:r w:rsidR="004F2874">
        <w:rPr>
          <w:kern w:val="22"/>
          <w:lang w:val="fr-FR"/>
        </w:rPr>
        <w:t>titulaires</w:t>
      </w:r>
      <w:r w:rsidR="00E938B3" w:rsidRPr="0026437A">
        <w:rPr>
          <w:kern w:val="22"/>
          <w:lang w:val="fr-FR"/>
        </w:rPr>
        <w:t>, le CAD compte un associé (qui est également l</w:t>
      </w:r>
      <w:r w:rsidR="00D001E0">
        <w:rPr>
          <w:kern w:val="22"/>
          <w:lang w:val="fr-FR"/>
        </w:rPr>
        <w:t>’</w:t>
      </w:r>
      <w:r w:rsidR="00E938B3" w:rsidRPr="0026437A">
        <w:rPr>
          <w:kern w:val="22"/>
          <w:lang w:val="fr-FR"/>
        </w:rPr>
        <w:t>un des pays candidats à l</w:t>
      </w:r>
      <w:r w:rsidR="00D001E0">
        <w:rPr>
          <w:kern w:val="22"/>
          <w:lang w:val="fr-FR"/>
        </w:rPr>
        <w:t>’</w:t>
      </w:r>
      <w:r w:rsidR="00E938B3" w:rsidRPr="0026437A">
        <w:rPr>
          <w:kern w:val="22"/>
          <w:lang w:val="fr-FR"/>
        </w:rPr>
        <w:t>adhésion à l</w:t>
      </w:r>
      <w:r w:rsidR="00D001E0">
        <w:rPr>
          <w:kern w:val="22"/>
          <w:lang w:val="fr-FR"/>
        </w:rPr>
        <w:t>’</w:t>
      </w:r>
      <w:r w:rsidR="00E938B3" w:rsidRPr="0026437A">
        <w:rPr>
          <w:kern w:val="22"/>
          <w:lang w:val="fr-FR"/>
        </w:rPr>
        <w:t xml:space="preserve">OCDE) et sept participants qui, contrairement aux membres </w:t>
      </w:r>
      <w:r w:rsidR="009A43DB" w:rsidRPr="0026437A">
        <w:rPr>
          <w:kern w:val="22"/>
          <w:lang w:val="fr-FR"/>
        </w:rPr>
        <w:t xml:space="preserve">titulaires et </w:t>
      </w:r>
      <w:r w:rsidR="00E938B3" w:rsidRPr="0026437A">
        <w:rPr>
          <w:kern w:val="22"/>
          <w:lang w:val="fr-FR"/>
        </w:rPr>
        <w:t>aux associés, n</w:t>
      </w:r>
      <w:r w:rsidR="00D001E0">
        <w:rPr>
          <w:kern w:val="22"/>
          <w:lang w:val="fr-FR"/>
        </w:rPr>
        <w:t>’</w:t>
      </w:r>
      <w:r w:rsidR="005A0C52" w:rsidRPr="0026437A">
        <w:rPr>
          <w:kern w:val="22"/>
          <w:lang w:val="fr-FR"/>
        </w:rPr>
        <w:t xml:space="preserve">exercent pas de </w:t>
      </w:r>
      <w:r w:rsidR="00E938B3" w:rsidRPr="0026437A">
        <w:rPr>
          <w:kern w:val="22"/>
          <w:lang w:val="fr-FR"/>
        </w:rPr>
        <w:t>droit décision</w:t>
      </w:r>
      <w:r w:rsidR="005A0C52" w:rsidRPr="0026437A">
        <w:rPr>
          <w:kern w:val="22"/>
          <w:lang w:val="fr-FR"/>
        </w:rPr>
        <w:t>nel</w:t>
      </w:r>
      <w:r w:rsidR="00E938B3" w:rsidRPr="0026437A">
        <w:rPr>
          <w:kern w:val="22"/>
          <w:lang w:val="fr-FR"/>
        </w:rPr>
        <w:t xml:space="preserve"> et ne sont pas tenus de </w:t>
      </w:r>
      <w:r w:rsidR="00F317DC" w:rsidRPr="0026437A">
        <w:rPr>
          <w:kern w:val="22"/>
          <w:lang w:val="fr-FR"/>
        </w:rPr>
        <w:t>s</w:t>
      </w:r>
      <w:r w:rsidR="00D001E0">
        <w:rPr>
          <w:kern w:val="22"/>
          <w:lang w:val="fr-FR"/>
        </w:rPr>
        <w:t>’</w:t>
      </w:r>
      <w:r w:rsidR="00F317DC" w:rsidRPr="0026437A">
        <w:rPr>
          <w:kern w:val="22"/>
          <w:lang w:val="fr-FR"/>
        </w:rPr>
        <w:t xml:space="preserve">acquitter de </w:t>
      </w:r>
      <w:r w:rsidR="00E938B3" w:rsidRPr="0026437A">
        <w:rPr>
          <w:kern w:val="22"/>
          <w:lang w:val="fr-FR"/>
        </w:rPr>
        <w:t>l</w:t>
      </w:r>
      <w:r w:rsidR="00D001E0">
        <w:rPr>
          <w:kern w:val="22"/>
          <w:lang w:val="fr-FR"/>
        </w:rPr>
        <w:t>’</w:t>
      </w:r>
      <w:r w:rsidR="00E938B3" w:rsidRPr="0026437A">
        <w:rPr>
          <w:kern w:val="22"/>
          <w:lang w:val="fr-FR"/>
        </w:rPr>
        <w:t xml:space="preserve">ensemble des obligations </w:t>
      </w:r>
      <w:r w:rsidR="00F317DC" w:rsidRPr="0026437A">
        <w:rPr>
          <w:kern w:val="22"/>
          <w:lang w:val="fr-FR"/>
        </w:rPr>
        <w:t xml:space="preserve">qui incombent aux membres </w:t>
      </w:r>
      <w:r w:rsidR="00E938B3" w:rsidRPr="0026437A">
        <w:rPr>
          <w:kern w:val="22"/>
          <w:lang w:val="fr-FR"/>
        </w:rPr>
        <w:t xml:space="preserve">du CAD. Ils participent à titre volontaire en tant que </w:t>
      </w:r>
      <w:r w:rsidR="005A0C52" w:rsidRPr="0026437A">
        <w:rPr>
          <w:kern w:val="22"/>
          <w:lang w:val="fr-FR"/>
        </w:rPr>
        <w:t xml:space="preserve">pourvoyeurs </w:t>
      </w:r>
      <w:r w:rsidR="00E938B3" w:rsidRPr="0026437A">
        <w:rPr>
          <w:kern w:val="22"/>
          <w:lang w:val="fr-FR"/>
        </w:rPr>
        <w:t xml:space="preserve">ou </w:t>
      </w:r>
      <w:r w:rsidR="007C783F" w:rsidRPr="0026437A">
        <w:rPr>
          <w:kern w:val="22"/>
          <w:lang w:val="fr-FR"/>
        </w:rPr>
        <w:t xml:space="preserve">bailleurs </w:t>
      </w:r>
      <w:r w:rsidR="00E938B3" w:rsidRPr="0026437A">
        <w:rPr>
          <w:kern w:val="22"/>
          <w:lang w:val="fr-FR"/>
        </w:rPr>
        <w:t>émergents d</w:t>
      </w:r>
      <w:r w:rsidR="00D001E0">
        <w:rPr>
          <w:kern w:val="22"/>
          <w:lang w:val="fr-FR"/>
        </w:rPr>
        <w:t>’</w:t>
      </w:r>
      <w:r w:rsidR="00E938B3" w:rsidRPr="0026437A">
        <w:rPr>
          <w:kern w:val="22"/>
          <w:lang w:val="fr-FR"/>
        </w:rPr>
        <w:t xml:space="preserve">APD. Aucun des huit participants et associés actuels du CAD ne figure sur la liste de la Convention. </w:t>
      </w:r>
    </w:p>
    <w:p w14:paraId="0D6163B0" w14:textId="48DF1897" w:rsidR="00D728B9" w:rsidRPr="0026437A" w:rsidRDefault="00947AB4" w:rsidP="00F5412E">
      <w:pPr>
        <w:pStyle w:val="CBDH2"/>
        <w:numPr>
          <w:ilvl w:val="0"/>
          <w:numId w:val="8"/>
        </w:numPr>
        <w:tabs>
          <w:tab w:val="clear" w:pos="567"/>
        </w:tabs>
        <w:ind w:left="567" w:hanging="567"/>
        <w:rPr>
          <w:lang w:val="fr-FR"/>
        </w:rPr>
      </w:pPr>
      <w:r w:rsidRPr="0026437A">
        <w:rPr>
          <w:lang w:val="fr-FR"/>
        </w:rPr>
        <w:t>Analys</w:t>
      </w:r>
      <w:r w:rsidR="003060D5" w:rsidRPr="0026437A">
        <w:rPr>
          <w:lang w:val="fr-FR"/>
        </w:rPr>
        <w:t>e</w:t>
      </w:r>
    </w:p>
    <w:p w14:paraId="740E0F3C" w14:textId="77299140" w:rsidR="00D558C1" w:rsidRPr="0026437A" w:rsidRDefault="00D308F5" w:rsidP="007A5FDB">
      <w:pPr>
        <w:pStyle w:val="CBDNormalNumber"/>
        <w:rPr>
          <w:lang w:val="fr-FR"/>
        </w:rPr>
      </w:pPr>
      <w:r w:rsidRPr="0026437A">
        <w:rPr>
          <w:kern w:val="22"/>
          <w:lang w:val="fr-FR"/>
        </w:rPr>
        <w:t xml:space="preserve">Certaines observations peuvent être formulées </w:t>
      </w:r>
      <w:r w:rsidR="00657648" w:rsidRPr="0026437A">
        <w:rPr>
          <w:kern w:val="22"/>
          <w:lang w:val="fr-FR"/>
        </w:rPr>
        <w:t>à l</w:t>
      </w:r>
      <w:r w:rsidR="00D001E0">
        <w:rPr>
          <w:kern w:val="22"/>
          <w:lang w:val="fr-FR"/>
        </w:rPr>
        <w:t>’</w:t>
      </w:r>
      <w:r w:rsidRPr="0026437A">
        <w:rPr>
          <w:kern w:val="22"/>
          <w:lang w:val="fr-FR"/>
        </w:rPr>
        <w:t xml:space="preserve">égard </w:t>
      </w:r>
      <w:r w:rsidR="00657648" w:rsidRPr="0026437A">
        <w:rPr>
          <w:kern w:val="22"/>
          <w:lang w:val="fr-FR"/>
        </w:rPr>
        <w:t>de</w:t>
      </w:r>
      <w:r w:rsidRPr="0026437A">
        <w:rPr>
          <w:kern w:val="22"/>
          <w:lang w:val="fr-FR"/>
        </w:rPr>
        <w:t xml:space="preserve"> l</w:t>
      </w:r>
      <w:r w:rsidR="00D001E0">
        <w:rPr>
          <w:kern w:val="22"/>
          <w:lang w:val="fr-FR"/>
        </w:rPr>
        <w:t>’</w:t>
      </w:r>
      <w:r w:rsidRPr="0026437A">
        <w:rPr>
          <w:kern w:val="22"/>
          <w:lang w:val="fr-FR"/>
        </w:rPr>
        <w:t xml:space="preserve">examen ci-dessus. Premièrement, </w:t>
      </w:r>
      <w:r w:rsidRPr="0026437A">
        <w:rPr>
          <w:lang w:val="fr-FR"/>
        </w:rPr>
        <w:t xml:space="preserve">exception </w:t>
      </w:r>
      <w:r w:rsidR="0028542B" w:rsidRPr="0026437A">
        <w:rPr>
          <w:lang w:val="fr-FR"/>
        </w:rPr>
        <w:t xml:space="preserve">faite du </w:t>
      </w:r>
      <w:r w:rsidRPr="0026437A">
        <w:rPr>
          <w:lang w:val="fr-FR"/>
        </w:rPr>
        <w:t>CAD de l</w:t>
      </w:r>
      <w:r w:rsidR="00D001E0">
        <w:rPr>
          <w:lang w:val="fr-FR"/>
        </w:rPr>
        <w:t>’</w:t>
      </w:r>
      <w:r w:rsidRPr="0026437A">
        <w:rPr>
          <w:lang w:val="fr-FR"/>
        </w:rPr>
        <w:t xml:space="preserve">OCDE, </w:t>
      </w:r>
      <w:r w:rsidR="0028542B" w:rsidRPr="0026437A">
        <w:rPr>
          <w:lang w:val="fr-FR"/>
        </w:rPr>
        <w:t>le</w:t>
      </w:r>
      <w:r w:rsidRPr="0026437A">
        <w:rPr>
          <w:lang w:val="fr-FR"/>
        </w:rPr>
        <w:t xml:space="preserve"> RNB par habitant </w:t>
      </w:r>
      <w:r w:rsidR="0028542B" w:rsidRPr="0026437A">
        <w:rPr>
          <w:lang w:val="fr-FR"/>
        </w:rPr>
        <w:t xml:space="preserve">constitue un </w:t>
      </w:r>
      <w:r w:rsidRPr="0026437A">
        <w:rPr>
          <w:lang w:val="fr-FR"/>
        </w:rPr>
        <w:t>critère important</w:t>
      </w:r>
      <w:r w:rsidR="0028542B" w:rsidRPr="0026437A">
        <w:rPr>
          <w:lang w:val="fr-FR"/>
        </w:rPr>
        <w:t xml:space="preserve"> pour toutes les classifications</w:t>
      </w:r>
      <w:r w:rsidRPr="0026437A">
        <w:rPr>
          <w:lang w:val="fr-FR"/>
        </w:rPr>
        <w:t xml:space="preserve">. Dans la plupart des cas, ce critère est </w:t>
      </w:r>
      <w:r w:rsidR="0028542B" w:rsidRPr="0026437A">
        <w:rPr>
          <w:lang w:val="fr-FR"/>
        </w:rPr>
        <w:t xml:space="preserve">toutefois </w:t>
      </w:r>
      <w:r w:rsidRPr="0026437A">
        <w:rPr>
          <w:lang w:val="fr-FR"/>
        </w:rPr>
        <w:t>complété, voire contrebalancé, par d</w:t>
      </w:r>
      <w:r w:rsidR="00D001E0">
        <w:rPr>
          <w:lang w:val="fr-FR"/>
        </w:rPr>
        <w:t>’</w:t>
      </w:r>
      <w:r w:rsidRPr="0026437A">
        <w:rPr>
          <w:lang w:val="fr-FR"/>
        </w:rPr>
        <w:t xml:space="preserve">autres critères, tels que le niveau </w:t>
      </w:r>
      <w:r w:rsidR="0028542B" w:rsidRPr="0026437A">
        <w:rPr>
          <w:lang w:val="fr-FR"/>
        </w:rPr>
        <w:t xml:space="preserve">de scolarité </w:t>
      </w:r>
      <w:r w:rsidRPr="0026437A">
        <w:rPr>
          <w:lang w:val="fr-FR"/>
        </w:rPr>
        <w:t>et l</w:t>
      </w:r>
      <w:r w:rsidR="00D001E0">
        <w:rPr>
          <w:lang w:val="fr-FR"/>
        </w:rPr>
        <w:t>’</w:t>
      </w:r>
      <w:r w:rsidRPr="0026437A">
        <w:rPr>
          <w:lang w:val="fr-FR"/>
        </w:rPr>
        <w:t>état de santé</w:t>
      </w:r>
      <w:r w:rsidR="004F2874">
        <w:rPr>
          <w:lang w:val="fr-FR"/>
        </w:rPr>
        <w:t xml:space="preserve">, </w:t>
      </w:r>
      <w:r w:rsidRPr="0026437A">
        <w:rPr>
          <w:lang w:val="fr-FR"/>
        </w:rPr>
        <w:t>la vulnérabilité économique et environnementale</w:t>
      </w:r>
      <w:r w:rsidR="004F2874">
        <w:rPr>
          <w:lang w:val="fr-FR"/>
        </w:rPr>
        <w:t>,</w:t>
      </w:r>
      <w:r w:rsidRPr="0026437A">
        <w:rPr>
          <w:lang w:val="fr-FR"/>
        </w:rPr>
        <w:t xml:space="preserve"> le statut de petite économie</w:t>
      </w:r>
      <w:r w:rsidR="004F2874">
        <w:rPr>
          <w:lang w:val="fr-FR"/>
        </w:rPr>
        <w:t>,</w:t>
      </w:r>
      <w:r w:rsidRPr="0026437A">
        <w:rPr>
          <w:lang w:val="fr-FR"/>
        </w:rPr>
        <w:t xml:space="preserve"> la solvabilité</w:t>
      </w:r>
      <w:r w:rsidR="004F2874">
        <w:rPr>
          <w:lang w:val="fr-FR"/>
        </w:rPr>
        <w:t>,</w:t>
      </w:r>
      <w:r w:rsidRPr="0026437A">
        <w:rPr>
          <w:lang w:val="fr-FR"/>
        </w:rPr>
        <w:t xml:space="preserve"> la diversification des exportations et l</w:t>
      </w:r>
      <w:r w:rsidR="00D001E0">
        <w:rPr>
          <w:lang w:val="fr-FR"/>
        </w:rPr>
        <w:t>’</w:t>
      </w:r>
      <w:r w:rsidRPr="0026437A">
        <w:rPr>
          <w:lang w:val="fr-FR"/>
        </w:rPr>
        <w:t xml:space="preserve">intégration financière </w:t>
      </w:r>
      <w:r w:rsidR="00913D47" w:rsidRPr="0026437A">
        <w:rPr>
          <w:lang w:val="fr-FR"/>
        </w:rPr>
        <w:t>à l</w:t>
      </w:r>
      <w:r w:rsidR="00D001E0">
        <w:rPr>
          <w:lang w:val="fr-FR"/>
        </w:rPr>
        <w:t>’</w:t>
      </w:r>
      <w:r w:rsidR="00913D47" w:rsidRPr="0026437A">
        <w:rPr>
          <w:lang w:val="fr-FR"/>
        </w:rPr>
        <w:t xml:space="preserve">échelle </w:t>
      </w:r>
      <w:r w:rsidRPr="0026437A">
        <w:rPr>
          <w:lang w:val="fr-FR"/>
        </w:rPr>
        <w:t>mondiale</w:t>
      </w:r>
      <w:r w:rsidR="00913D47" w:rsidRPr="0026437A">
        <w:rPr>
          <w:lang w:val="fr-FR"/>
        </w:rPr>
        <w:t>,</w:t>
      </w:r>
      <w:r w:rsidRPr="0026437A">
        <w:rPr>
          <w:lang w:val="fr-FR"/>
        </w:rPr>
        <w:t xml:space="preserve"> ces deux derniers critères </w:t>
      </w:r>
      <w:r w:rsidR="00913D47" w:rsidRPr="0026437A">
        <w:rPr>
          <w:lang w:val="fr-FR"/>
        </w:rPr>
        <w:t xml:space="preserve">étant </w:t>
      </w:r>
      <w:r w:rsidRPr="0026437A">
        <w:rPr>
          <w:lang w:val="fr-FR"/>
        </w:rPr>
        <w:t>liés à la vulnérabilité économique. Ces critères ne sont pas harmonisés entre les différents systèmes</w:t>
      </w:r>
      <w:r w:rsidR="00657648" w:rsidRPr="0026437A">
        <w:rPr>
          <w:lang w:val="fr-FR"/>
        </w:rPr>
        <w:t> </w:t>
      </w:r>
      <w:r w:rsidRPr="0026437A">
        <w:rPr>
          <w:lang w:val="fr-FR"/>
        </w:rPr>
        <w:t>; il n</w:t>
      </w:r>
      <w:r w:rsidR="00D001E0">
        <w:rPr>
          <w:lang w:val="fr-FR"/>
        </w:rPr>
        <w:t>’</w:t>
      </w:r>
      <w:r w:rsidRPr="0026437A">
        <w:rPr>
          <w:lang w:val="fr-FR"/>
        </w:rPr>
        <w:t>existe donc pas d</w:t>
      </w:r>
      <w:r w:rsidR="00D001E0">
        <w:rPr>
          <w:lang w:val="fr-FR"/>
        </w:rPr>
        <w:t>’</w:t>
      </w:r>
      <w:r w:rsidRPr="0026437A">
        <w:rPr>
          <w:lang w:val="fr-FR"/>
        </w:rPr>
        <w:t>ensemble de critères universellement reconnus qui pourrait éclairer les déterminations à effectuer conformément au paragraphe</w:t>
      </w:r>
      <w:r w:rsidR="00913D47" w:rsidRPr="0026437A">
        <w:rPr>
          <w:lang w:val="fr-FR"/>
        </w:rPr>
        <w:t> </w:t>
      </w:r>
      <w:r w:rsidRPr="0026437A">
        <w:rPr>
          <w:lang w:val="fr-FR"/>
        </w:rPr>
        <w:t>13 ci-dessus.</w:t>
      </w:r>
    </w:p>
    <w:p w14:paraId="4156A27D" w14:textId="060D0D5A" w:rsidR="003D70E9" w:rsidRPr="0026437A" w:rsidRDefault="00035845" w:rsidP="007A5FDB">
      <w:pPr>
        <w:pStyle w:val="CBDNormalNumber"/>
        <w:rPr>
          <w:lang w:val="fr-FR"/>
        </w:rPr>
      </w:pPr>
      <w:r w:rsidRPr="0026437A">
        <w:rPr>
          <w:lang w:val="fr-FR"/>
        </w:rPr>
        <w:t xml:space="preserve">Il convient de </w:t>
      </w:r>
      <w:r w:rsidR="002975ED" w:rsidRPr="0026437A">
        <w:rPr>
          <w:lang w:val="fr-FR"/>
        </w:rPr>
        <w:t>souligner que, s</w:t>
      </w:r>
      <w:r w:rsidR="00D001E0">
        <w:rPr>
          <w:lang w:val="fr-FR"/>
        </w:rPr>
        <w:t>’</w:t>
      </w:r>
      <w:r w:rsidR="002975ED" w:rsidRPr="0026437A">
        <w:rPr>
          <w:lang w:val="fr-FR"/>
        </w:rPr>
        <w:t xml:space="preserve">agissant de </w:t>
      </w:r>
      <w:r w:rsidRPr="0026437A">
        <w:rPr>
          <w:lang w:val="fr-FR"/>
        </w:rPr>
        <w:t>la définition des pays développés, le paragraphe</w:t>
      </w:r>
      <w:r w:rsidR="002975ED" w:rsidRPr="0026437A">
        <w:rPr>
          <w:lang w:val="fr-FR"/>
        </w:rPr>
        <w:t> </w:t>
      </w:r>
      <w:r w:rsidRPr="0026437A">
        <w:rPr>
          <w:lang w:val="fr-FR"/>
        </w:rPr>
        <w:t>2 de l</w:t>
      </w:r>
      <w:r w:rsidR="00D001E0">
        <w:rPr>
          <w:lang w:val="fr-FR"/>
        </w:rPr>
        <w:t>’</w:t>
      </w:r>
      <w:r w:rsidRPr="0026437A">
        <w:rPr>
          <w:lang w:val="fr-FR"/>
        </w:rPr>
        <w:t>article</w:t>
      </w:r>
      <w:r w:rsidR="002975ED" w:rsidRPr="0026437A">
        <w:rPr>
          <w:lang w:val="fr-FR"/>
        </w:rPr>
        <w:t> </w:t>
      </w:r>
      <w:r w:rsidRPr="0026437A">
        <w:rPr>
          <w:lang w:val="fr-FR"/>
        </w:rPr>
        <w:t xml:space="preserve">20 fait </w:t>
      </w:r>
      <w:r w:rsidR="002975ED" w:rsidRPr="0026437A">
        <w:rPr>
          <w:lang w:val="fr-FR"/>
        </w:rPr>
        <w:t xml:space="preserve">mention des </w:t>
      </w:r>
      <w:r w:rsidRPr="0026437A">
        <w:rPr>
          <w:lang w:val="fr-FR"/>
        </w:rPr>
        <w:t xml:space="preserve">pays développés dans le contexte de la fourniture de ressources financières nouvelles et </w:t>
      </w:r>
      <w:r w:rsidR="002975ED" w:rsidRPr="0026437A">
        <w:rPr>
          <w:lang w:val="fr-FR"/>
        </w:rPr>
        <w:t xml:space="preserve">additionnelles </w:t>
      </w:r>
      <w:r w:rsidRPr="0026437A">
        <w:rPr>
          <w:lang w:val="fr-FR"/>
        </w:rPr>
        <w:t>aux pays en développement</w:t>
      </w:r>
      <w:r w:rsidR="002975ED" w:rsidRPr="0026437A">
        <w:rPr>
          <w:lang w:val="fr-FR"/>
        </w:rPr>
        <w:t>,</w:t>
      </w:r>
      <w:r w:rsidRPr="0026437A">
        <w:rPr>
          <w:lang w:val="fr-FR"/>
        </w:rPr>
        <w:t xml:space="preserve"> c</w:t>
      </w:r>
      <w:r w:rsidR="00D001E0">
        <w:rPr>
          <w:lang w:val="fr-FR"/>
        </w:rPr>
        <w:t>’</w:t>
      </w:r>
      <w:r w:rsidRPr="0026437A">
        <w:rPr>
          <w:lang w:val="fr-FR"/>
        </w:rPr>
        <w:t>est-à-dire qu</w:t>
      </w:r>
      <w:r w:rsidR="00D001E0">
        <w:rPr>
          <w:lang w:val="fr-FR"/>
        </w:rPr>
        <w:t>’</w:t>
      </w:r>
      <w:r w:rsidRPr="0026437A">
        <w:rPr>
          <w:lang w:val="fr-FR"/>
        </w:rPr>
        <w:t>il met l</w:t>
      </w:r>
      <w:r w:rsidR="00D001E0">
        <w:rPr>
          <w:lang w:val="fr-FR"/>
        </w:rPr>
        <w:t>’</w:t>
      </w:r>
      <w:r w:rsidRPr="0026437A">
        <w:rPr>
          <w:lang w:val="fr-FR"/>
        </w:rPr>
        <w:t>accent sur les pays développés en leur qualité de fournisseurs de ressources financières. Dans ce contexte, l</w:t>
      </w:r>
      <w:r w:rsidR="00D001E0">
        <w:rPr>
          <w:lang w:val="fr-FR"/>
        </w:rPr>
        <w:t>’</w:t>
      </w:r>
      <w:r w:rsidRPr="0026437A">
        <w:rPr>
          <w:lang w:val="fr-FR"/>
        </w:rPr>
        <w:t>adhésion d</w:t>
      </w:r>
      <w:r w:rsidR="00D001E0">
        <w:rPr>
          <w:lang w:val="fr-FR"/>
        </w:rPr>
        <w:t>’</w:t>
      </w:r>
      <w:r w:rsidRPr="0026437A">
        <w:rPr>
          <w:lang w:val="fr-FR"/>
        </w:rPr>
        <w:t>un pays au CAD de l</w:t>
      </w:r>
      <w:r w:rsidR="00D001E0">
        <w:rPr>
          <w:lang w:val="fr-FR"/>
        </w:rPr>
        <w:t>’</w:t>
      </w:r>
      <w:r w:rsidRPr="0026437A">
        <w:rPr>
          <w:lang w:val="fr-FR"/>
        </w:rPr>
        <w:t xml:space="preserve">OCDE </w:t>
      </w:r>
      <w:r w:rsidR="00D853EA" w:rsidRPr="0026437A">
        <w:rPr>
          <w:lang w:val="fr-FR"/>
        </w:rPr>
        <w:t xml:space="preserve">en tant que membre titulaire </w:t>
      </w:r>
      <w:r w:rsidR="002975ED" w:rsidRPr="0026437A">
        <w:rPr>
          <w:lang w:val="fr-FR"/>
        </w:rPr>
        <w:t xml:space="preserve">est </w:t>
      </w:r>
      <w:r w:rsidRPr="0026437A">
        <w:rPr>
          <w:lang w:val="fr-FR"/>
        </w:rPr>
        <w:t>en soi pertinent</w:t>
      </w:r>
      <w:r w:rsidR="002975ED" w:rsidRPr="0026437A">
        <w:rPr>
          <w:lang w:val="fr-FR"/>
        </w:rPr>
        <w:t>e, indiquant</w:t>
      </w:r>
      <w:r w:rsidRPr="0026437A">
        <w:rPr>
          <w:lang w:val="fr-FR"/>
        </w:rPr>
        <w:t xml:space="preserve"> que le pays se considère comme </w:t>
      </w:r>
      <w:r w:rsidR="002975ED" w:rsidRPr="0026437A">
        <w:rPr>
          <w:lang w:val="fr-FR"/>
        </w:rPr>
        <w:t xml:space="preserve">un membre de </w:t>
      </w:r>
      <w:r w:rsidRPr="0026437A">
        <w:rPr>
          <w:lang w:val="fr-FR"/>
        </w:rPr>
        <w:t>la communauté internationale fournissant une aide publique au développement aux pays en développement et aux pays en transition</w:t>
      </w:r>
      <w:r w:rsidR="002975ED" w:rsidRPr="0026437A">
        <w:rPr>
          <w:lang w:val="fr-FR"/>
        </w:rPr>
        <w:t xml:space="preserve"> économique</w:t>
      </w:r>
      <w:r w:rsidR="00676F99" w:rsidRPr="0026437A">
        <w:rPr>
          <w:lang w:val="fr-FR"/>
        </w:rPr>
        <w:t xml:space="preserve">. </w:t>
      </w:r>
    </w:p>
    <w:p w14:paraId="06C35C9B" w14:textId="2AE0E732" w:rsidR="00676F99" w:rsidRPr="0026437A" w:rsidRDefault="00D853EA" w:rsidP="007A5FDB">
      <w:pPr>
        <w:pStyle w:val="CBDNormalNumber"/>
        <w:rPr>
          <w:lang w:val="fr-FR"/>
        </w:rPr>
      </w:pPr>
      <w:r w:rsidRPr="0026437A">
        <w:rPr>
          <w:lang w:val="fr-FR"/>
        </w:rPr>
        <w:t>À ce jour, il n</w:t>
      </w:r>
      <w:r w:rsidR="00D001E0">
        <w:rPr>
          <w:lang w:val="fr-FR"/>
        </w:rPr>
        <w:t>’</w:t>
      </w:r>
      <w:r w:rsidRPr="0026437A">
        <w:rPr>
          <w:lang w:val="fr-FR"/>
        </w:rPr>
        <w:t>a pas été nécessaire d</w:t>
      </w:r>
      <w:r w:rsidR="00D001E0">
        <w:rPr>
          <w:lang w:val="fr-FR"/>
        </w:rPr>
        <w:t>’</w:t>
      </w:r>
      <w:r w:rsidRPr="0026437A">
        <w:rPr>
          <w:lang w:val="fr-FR"/>
        </w:rPr>
        <w:t>être membre titulaire d</w:t>
      </w:r>
      <w:r w:rsidR="00051D3A" w:rsidRPr="0026437A">
        <w:rPr>
          <w:lang w:val="fr-FR"/>
        </w:rPr>
        <w:t>u CAD pour figurer sur la liste de la Convention</w:t>
      </w:r>
      <w:r w:rsidRPr="0026437A">
        <w:rPr>
          <w:lang w:val="fr-FR"/>
        </w:rPr>
        <w:t> </w:t>
      </w:r>
      <w:r w:rsidR="00051D3A" w:rsidRPr="0026437A">
        <w:rPr>
          <w:lang w:val="fr-FR"/>
        </w:rPr>
        <w:t>: a) Monaco figurait déjà sur la liste en 1996</w:t>
      </w:r>
      <w:r w:rsidR="004F2874">
        <w:rPr>
          <w:lang w:val="fr-FR"/>
        </w:rPr>
        <w:t>,</w:t>
      </w:r>
      <w:r w:rsidR="00051D3A" w:rsidRPr="0026437A">
        <w:rPr>
          <w:lang w:val="fr-FR"/>
        </w:rPr>
        <w:t xml:space="preserve"> mais n</w:t>
      </w:r>
      <w:r w:rsidR="00D001E0">
        <w:rPr>
          <w:lang w:val="fr-FR"/>
        </w:rPr>
        <w:t>’</w:t>
      </w:r>
      <w:r w:rsidR="00051D3A" w:rsidRPr="0026437A">
        <w:rPr>
          <w:lang w:val="fr-FR"/>
        </w:rPr>
        <w:t>est</w:t>
      </w:r>
      <w:r w:rsidRPr="0026437A">
        <w:rPr>
          <w:lang w:val="fr-FR"/>
        </w:rPr>
        <w:t xml:space="preserve"> toujours</w:t>
      </w:r>
      <w:r w:rsidR="00051D3A" w:rsidRPr="0026437A">
        <w:rPr>
          <w:lang w:val="fr-FR"/>
        </w:rPr>
        <w:t xml:space="preserve"> pas membre du CAD (</w:t>
      </w:r>
      <w:r w:rsidRPr="0026437A">
        <w:rPr>
          <w:lang w:val="fr-FR"/>
        </w:rPr>
        <w:t xml:space="preserve">la principauté </w:t>
      </w:r>
      <w:r w:rsidR="00051D3A" w:rsidRPr="0026437A">
        <w:rPr>
          <w:lang w:val="fr-FR"/>
        </w:rPr>
        <w:t>est toutefois reconnu</w:t>
      </w:r>
      <w:r w:rsidR="00284148">
        <w:rPr>
          <w:lang w:val="fr-FR"/>
        </w:rPr>
        <w:t>e</w:t>
      </w:r>
      <w:r w:rsidR="00051D3A" w:rsidRPr="0026437A">
        <w:rPr>
          <w:lang w:val="fr-FR"/>
        </w:rPr>
        <w:t xml:space="preserve"> comme fournisseur d</w:t>
      </w:r>
      <w:r w:rsidR="00D001E0">
        <w:rPr>
          <w:lang w:val="fr-FR"/>
        </w:rPr>
        <w:t>’</w:t>
      </w:r>
      <w:r w:rsidR="00051D3A" w:rsidRPr="0026437A">
        <w:rPr>
          <w:lang w:val="fr-FR"/>
        </w:rPr>
        <w:t xml:space="preserve">APD non membre du CAD et </w:t>
      </w:r>
      <w:r w:rsidRPr="0026437A">
        <w:rPr>
          <w:lang w:val="fr-FR"/>
        </w:rPr>
        <w:t xml:space="preserve">communique volontairement </w:t>
      </w:r>
      <w:r w:rsidR="00051D3A" w:rsidRPr="0026437A">
        <w:rPr>
          <w:lang w:val="fr-FR"/>
        </w:rPr>
        <w:t>des informations au CAD)</w:t>
      </w:r>
      <w:r w:rsidRPr="0026437A">
        <w:rPr>
          <w:lang w:val="fr-FR"/>
        </w:rPr>
        <w:t> </w:t>
      </w:r>
      <w:r w:rsidR="00051D3A" w:rsidRPr="0026437A">
        <w:rPr>
          <w:lang w:val="fr-FR"/>
        </w:rPr>
        <w:t>; b) l</w:t>
      </w:r>
      <w:r w:rsidR="00D001E0">
        <w:rPr>
          <w:lang w:val="fr-FR"/>
        </w:rPr>
        <w:t>’</w:t>
      </w:r>
      <w:r w:rsidR="00051D3A" w:rsidRPr="0026437A">
        <w:rPr>
          <w:lang w:val="fr-FR"/>
        </w:rPr>
        <w:t>Islande a été inscrite sur la liste en 1996, mais n</w:t>
      </w:r>
      <w:r w:rsidR="00D001E0">
        <w:rPr>
          <w:lang w:val="fr-FR"/>
        </w:rPr>
        <w:t>’</w:t>
      </w:r>
      <w:r w:rsidR="00051D3A" w:rsidRPr="0026437A">
        <w:rPr>
          <w:lang w:val="fr-FR"/>
        </w:rPr>
        <w:t>est devenue membre du CAD qu</w:t>
      </w:r>
      <w:r w:rsidR="00D001E0">
        <w:rPr>
          <w:lang w:val="fr-FR"/>
        </w:rPr>
        <w:t>’</w:t>
      </w:r>
      <w:r w:rsidR="00051D3A" w:rsidRPr="0026437A">
        <w:rPr>
          <w:lang w:val="fr-FR"/>
        </w:rPr>
        <w:t>en 2013</w:t>
      </w:r>
      <w:r w:rsidRPr="0026437A">
        <w:rPr>
          <w:lang w:val="fr-FR"/>
        </w:rPr>
        <w:t xml:space="preserve">, et </w:t>
      </w:r>
      <w:r w:rsidR="00051D3A" w:rsidRPr="0026437A">
        <w:rPr>
          <w:lang w:val="fr-FR"/>
        </w:rPr>
        <w:t>a</w:t>
      </w:r>
      <w:r w:rsidRPr="0026437A">
        <w:rPr>
          <w:lang w:val="fr-FR"/>
        </w:rPr>
        <w:t xml:space="preserve"> obtenu </w:t>
      </w:r>
      <w:r w:rsidR="00051D3A" w:rsidRPr="0026437A">
        <w:rPr>
          <w:lang w:val="fr-FR"/>
        </w:rPr>
        <w:t>le statut d</w:t>
      </w:r>
      <w:r w:rsidR="00D001E0">
        <w:rPr>
          <w:lang w:val="fr-FR"/>
        </w:rPr>
        <w:t>’</w:t>
      </w:r>
      <w:r w:rsidR="00051D3A" w:rsidRPr="0026437A">
        <w:rPr>
          <w:lang w:val="fr-FR"/>
        </w:rPr>
        <w:t xml:space="preserve">observateur auprès du CAD </w:t>
      </w:r>
      <w:r w:rsidRPr="0026437A">
        <w:rPr>
          <w:lang w:val="fr-FR"/>
        </w:rPr>
        <w:t xml:space="preserve">en </w:t>
      </w:r>
      <w:r w:rsidR="00051D3A" w:rsidRPr="0026437A">
        <w:rPr>
          <w:lang w:val="fr-FR"/>
        </w:rPr>
        <w:t>1990</w:t>
      </w:r>
      <w:r w:rsidRPr="0026437A">
        <w:rPr>
          <w:lang w:val="fr-FR"/>
        </w:rPr>
        <w:t> </w:t>
      </w:r>
      <w:r w:rsidR="00051D3A" w:rsidRPr="0026437A">
        <w:rPr>
          <w:lang w:val="fr-FR"/>
        </w:rPr>
        <w:t>; et c) la Tchéquie a été inscrite sur la liste en 2006, mais n</w:t>
      </w:r>
      <w:r w:rsidR="00D001E0">
        <w:rPr>
          <w:lang w:val="fr-FR"/>
        </w:rPr>
        <w:t>’</w:t>
      </w:r>
      <w:r w:rsidR="00051D3A" w:rsidRPr="0026437A">
        <w:rPr>
          <w:lang w:val="fr-FR"/>
        </w:rPr>
        <w:t xml:space="preserve">a </w:t>
      </w:r>
      <w:r w:rsidRPr="0026437A">
        <w:rPr>
          <w:lang w:val="fr-FR"/>
        </w:rPr>
        <w:t xml:space="preserve">adhéré au </w:t>
      </w:r>
      <w:r w:rsidR="00051D3A" w:rsidRPr="0026437A">
        <w:rPr>
          <w:lang w:val="fr-FR"/>
        </w:rPr>
        <w:t>CAD qu</w:t>
      </w:r>
      <w:r w:rsidR="00D001E0">
        <w:rPr>
          <w:lang w:val="fr-FR"/>
        </w:rPr>
        <w:t>’</w:t>
      </w:r>
      <w:r w:rsidR="00051D3A" w:rsidRPr="0026437A">
        <w:rPr>
          <w:lang w:val="fr-FR"/>
        </w:rPr>
        <w:t>en 2013</w:t>
      </w:r>
      <w:r w:rsidRPr="0026437A">
        <w:rPr>
          <w:lang w:val="fr-FR"/>
        </w:rPr>
        <w:t xml:space="preserve">, et a obtenu </w:t>
      </w:r>
      <w:r w:rsidR="00051D3A" w:rsidRPr="0026437A">
        <w:rPr>
          <w:lang w:val="fr-FR"/>
        </w:rPr>
        <w:t>le statut d</w:t>
      </w:r>
      <w:r w:rsidR="00D001E0">
        <w:rPr>
          <w:lang w:val="fr-FR"/>
        </w:rPr>
        <w:t>’</w:t>
      </w:r>
      <w:r w:rsidR="00051D3A" w:rsidRPr="0026437A">
        <w:rPr>
          <w:lang w:val="fr-FR"/>
        </w:rPr>
        <w:t xml:space="preserve">observateur auprès du CAD </w:t>
      </w:r>
      <w:r w:rsidRPr="0026437A">
        <w:rPr>
          <w:lang w:val="fr-FR"/>
        </w:rPr>
        <w:t xml:space="preserve">lors de </w:t>
      </w:r>
      <w:r w:rsidR="00051D3A" w:rsidRPr="0026437A">
        <w:rPr>
          <w:lang w:val="fr-FR"/>
        </w:rPr>
        <w:t>son adhésion à l</w:t>
      </w:r>
      <w:r w:rsidR="00D001E0">
        <w:rPr>
          <w:lang w:val="fr-FR"/>
        </w:rPr>
        <w:t>’</w:t>
      </w:r>
      <w:r w:rsidR="00051D3A" w:rsidRPr="0026437A">
        <w:rPr>
          <w:lang w:val="fr-FR"/>
        </w:rPr>
        <w:t>OCDE en 1995</w:t>
      </w:r>
      <w:r w:rsidRPr="0026437A">
        <w:rPr>
          <w:lang w:val="fr-FR"/>
        </w:rPr>
        <w:t xml:space="preserve"> ; </w:t>
      </w:r>
      <w:r w:rsidR="00051D3A" w:rsidRPr="0026437A">
        <w:rPr>
          <w:lang w:val="fr-FR"/>
        </w:rPr>
        <w:t xml:space="preserve">iv) </w:t>
      </w:r>
      <w:r w:rsidRPr="0026437A">
        <w:rPr>
          <w:lang w:val="fr-FR"/>
        </w:rPr>
        <w:t>l</w:t>
      </w:r>
      <w:r w:rsidR="00051D3A" w:rsidRPr="0026437A">
        <w:rPr>
          <w:lang w:val="fr-FR"/>
        </w:rPr>
        <w:t xml:space="preserve">a Slovénie a été </w:t>
      </w:r>
      <w:r w:rsidRPr="0026437A">
        <w:rPr>
          <w:lang w:val="fr-FR"/>
        </w:rPr>
        <w:t xml:space="preserve">inscrite sur </w:t>
      </w:r>
      <w:r w:rsidR="00051D3A" w:rsidRPr="0026437A">
        <w:rPr>
          <w:lang w:val="fr-FR"/>
        </w:rPr>
        <w:t>la liste en 2006, mais n</w:t>
      </w:r>
      <w:r w:rsidR="00D001E0">
        <w:rPr>
          <w:lang w:val="fr-FR"/>
        </w:rPr>
        <w:t>’</w:t>
      </w:r>
      <w:r w:rsidR="00051D3A" w:rsidRPr="0026437A">
        <w:rPr>
          <w:lang w:val="fr-FR"/>
        </w:rPr>
        <w:t>a adhéré au CAD qu</w:t>
      </w:r>
      <w:r w:rsidR="00D001E0">
        <w:rPr>
          <w:lang w:val="fr-FR"/>
        </w:rPr>
        <w:t>’</w:t>
      </w:r>
      <w:r w:rsidR="00051D3A" w:rsidRPr="0026437A">
        <w:rPr>
          <w:lang w:val="fr-FR"/>
        </w:rPr>
        <w:t>en 2013</w:t>
      </w:r>
      <w:r w:rsidRPr="0026437A">
        <w:rPr>
          <w:lang w:val="fr-FR"/>
        </w:rPr>
        <w:t xml:space="preserve">, et a obtenu le </w:t>
      </w:r>
      <w:r w:rsidR="00051D3A" w:rsidRPr="0026437A">
        <w:rPr>
          <w:lang w:val="fr-FR"/>
        </w:rPr>
        <w:t>statut d</w:t>
      </w:r>
      <w:r w:rsidR="00D001E0">
        <w:rPr>
          <w:lang w:val="fr-FR"/>
        </w:rPr>
        <w:t>’</w:t>
      </w:r>
      <w:r w:rsidR="00051D3A" w:rsidRPr="0026437A">
        <w:rPr>
          <w:lang w:val="fr-FR"/>
        </w:rPr>
        <w:t xml:space="preserve">observateur auprès du CAD </w:t>
      </w:r>
      <w:r w:rsidRPr="0026437A">
        <w:rPr>
          <w:lang w:val="fr-FR"/>
        </w:rPr>
        <w:t xml:space="preserve">lors de </w:t>
      </w:r>
      <w:r w:rsidR="00051D3A" w:rsidRPr="0026437A">
        <w:rPr>
          <w:lang w:val="fr-FR"/>
        </w:rPr>
        <w:t>son adhésion à l</w:t>
      </w:r>
      <w:r w:rsidR="00D001E0">
        <w:rPr>
          <w:lang w:val="fr-FR"/>
        </w:rPr>
        <w:t>’</w:t>
      </w:r>
      <w:r w:rsidR="00051D3A" w:rsidRPr="0026437A">
        <w:rPr>
          <w:lang w:val="fr-FR"/>
        </w:rPr>
        <w:t>OCDE en 2010. Toutefois, comme indiqué ci-dessus, toutes les Parties figurant sur la liste, à l</w:t>
      </w:r>
      <w:r w:rsidR="00D001E0">
        <w:rPr>
          <w:lang w:val="fr-FR"/>
        </w:rPr>
        <w:t>’</w:t>
      </w:r>
      <w:r w:rsidR="00051D3A" w:rsidRPr="0026437A">
        <w:rPr>
          <w:lang w:val="fr-FR"/>
        </w:rPr>
        <w:t xml:space="preserve">exception de Monaco, sont membres </w:t>
      </w:r>
      <w:r w:rsidRPr="0026437A">
        <w:rPr>
          <w:lang w:val="fr-FR"/>
        </w:rPr>
        <w:t xml:space="preserve">titulaires </w:t>
      </w:r>
      <w:r w:rsidR="00051D3A" w:rsidRPr="0026437A">
        <w:rPr>
          <w:lang w:val="fr-FR"/>
        </w:rPr>
        <w:t>du CAD.</w:t>
      </w:r>
      <w:r w:rsidRPr="0026437A">
        <w:rPr>
          <w:lang w:val="fr-FR"/>
        </w:rPr>
        <w:t xml:space="preserve"> </w:t>
      </w:r>
    </w:p>
    <w:p w14:paraId="6355F516" w14:textId="740C6645" w:rsidR="000736A5" w:rsidRPr="0026437A" w:rsidRDefault="00B2261A" w:rsidP="00F5412E">
      <w:pPr>
        <w:pStyle w:val="CBDNormalNumber"/>
        <w:rPr>
          <w:lang w:val="fr-FR"/>
        </w:rPr>
      </w:pPr>
      <w:r w:rsidRPr="0026437A">
        <w:rPr>
          <w:lang w:val="fr-FR"/>
        </w:rPr>
        <w:t>Ainsi, bien que l</w:t>
      </w:r>
      <w:r w:rsidR="00D001E0">
        <w:rPr>
          <w:lang w:val="fr-FR"/>
        </w:rPr>
        <w:t>’</w:t>
      </w:r>
      <w:r w:rsidRPr="0026437A">
        <w:rPr>
          <w:lang w:val="fr-FR"/>
        </w:rPr>
        <w:t>adhésion au CAD en tant que membre titulaire n</w:t>
      </w:r>
      <w:r w:rsidR="00D001E0">
        <w:rPr>
          <w:lang w:val="fr-FR"/>
        </w:rPr>
        <w:t>’</w:t>
      </w:r>
      <w:r w:rsidRPr="0026437A">
        <w:rPr>
          <w:lang w:val="fr-FR"/>
        </w:rPr>
        <w:t>ait pas constitué une condition préalable à l</w:t>
      </w:r>
      <w:r w:rsidR="00D001E0">
        <w:rPr>
          <w:lang w:val="fr-FR"/>
        </w:rPr>
        <w:t>’</w:t>
      </w:r>
      <w:r w:rsidRPr="0026437A">
        <w:rPr>
          <w:lang w:val="fr-FR"/>
        </w:rPr>
        <w:t>inscription sur la liste de la Convention, compte tenu des raisons invoquées ci-dessus en faveur d</w:t>
      </w:r>
      <w:r w:rsidR="00D001E0">
        <w:rPr>
          <w:lang w:val="fr-FR"/>
        </w:rPr>
        <w:t>’</w:t>
      </w:r>
      <w:r w:rsidRPr="0026437A">
        <w:rPr>
          <w:lang w:val="fr-FR"/>
        </w:rPr>
        <w:t>une telle adhésion, et étant donné que le paragraphe 2 de l</w:t>
      </w:r>
      <w:r w:rsidR="00D001E0">
        <w:rPr>
          <w:lang w:val="fr-FR"/>
        </w:rPr>
        <w:t>’</w:t>
      </w:r>
      <w:r w:rsidRPr="0026437A">
        <w:rPr>
          <w:lang w:val="fr-FR"/>
        </w:rPr>
        <w:t>article 20 fait mention des pays développés dans le contexte de la fourniture de ressources financières nouvelles et additionnelles, l</w:t>
      </w:r>
      <w:r w:rsidR="00D001E0">
        <w:rPr>
          <w:lang w:val="fr-FR"/>
        </w:rPr>
        <w:t>’</w:t>
      </w:r>
      <w:r w:rsidRPr="0026437A">
        <w:rPr>
          <w:lang w:val="fr-FR"/>
        </w:rPr>
        <w:t xml:space="preserve">adhésion au CAD pourrait </w:t>
      </w:r>
      <w:r w:rsidR="00767E1B" w:rsidRPr="00D511AB">
        <w:rPr>
          <w:lang w:val="fr-FR"/>
        </w:rPr>
        <w:t>sans doute</w:t>
      </w:r>
      <w:r w:rsidR="00D511AB">
        <w:rPr>
          <w:lang w:val="fr-FR"/>
        </w:rPr>
        <w:t>,</w:t>
      </w:r>
      <w:r w:rsidR="00767E1B" w:rsidRPr="0026437A">
        <w:rPr>
          <w:lang w:val="fr-FR"/>
        </w:rPr>
        <w:t xml:space="preserve"> </w:t>
      </w:r>
      <w:r w:rsidRPr="00D511AB">
        <w:rPr>
          <w:lang w:val="fr-FR"/>
        </w:rPr>
        <w:t>en soi</w:t>
      </w:r>
      <w:r w:rsidR="00D511AB">
        <w:rPr>
          <w:lang w:val="fr-FR"/>
        </w:rPr>
        <w:t>,</w:t>
      </w:r>
      <w:r w:rsidRPr="0026437A">
        <w:rPr>
          <w:lang w:val="fr-FR"/>
        </w:rPr>
        <w:t xml:space="preserve"> </w:t>
      </w:r>
      <w:r w:rsidR="00767E1B" w:rsidRPr="0026437A">
        <w:rPr>
          <w:lang w:val="fr-FR"/>
        </w:rPr>
        <w:t xml:space="preserve">être </w:t>
      </w:r>
      <w:r w:rsidRPr="0026437A">
        <w:rPr>
          <w:lang w:val="fr-FR"/>
        </w:rPr>
        <w:t>pertinent</w:t>
      </w:r>
      <w:r w:rsidR="00767E1B" w:rsidRPr="0026437A">
        <w:rPr>
          <w:lang w:val="fr-FR"/>
        </w:rPr>
        <w:t>e</w:t>
      </w:r>
      <w:r w:rsidRPr="0026437A">
        <w:rPr>
          <w:lang w:val="fr-FR"/>
        </w:rPr>
        <w:t xml:space="preserve"> </w:t>
      </w:r>
      <w:r w:rsidR="00767E1B" w:rsidRPr="0026437A">
        <w:rPr>
          <w:lang w:val="fr-FR"/>
        </w:rPr>
        <w:t>dans l</w:t>
      </w:r>
      <w:r w:rsidR="00D001E0">
        <w:rPr>
          <w:lang w:val="fr-FR"/>
        </w:rPr>
        <w:t>’</w:t>
      </w:r>
      <w:r w:rsidR="00767E1B" w:rsidRPr="0026437A">
        <w:rPr>
          <w:lang w:val="fr-FR"/>
        </w:rPr>
        <w:t>optique de l</w:t>
      </w:r>
      <w:r w:rsidR="00D001E0">
        <w:rPr>
          <w:lang w:val="fr-FR"/>
        </w:rPr>
        <w:t>’</w:t>
      </w:r>
      <w:r w:rsidR="00767E1B" w:rsidRPr="0026437A">
        <w:rPr>
          <w:lang w:val="fr-FR"/>
        </w:rPr>
        <w:t>inscription sur la liste.</w:t>
      </w:r>
    </w:p>
    <w:p w14:paraId="3C27FE5A" w14:textId="709D1525" w:rsidR="00EF747C" w:rsidRPr="0026437A" w:rsidRDefault="00B0508A" w:rsidP="00F5412E">
      <w:pPr>
        <w:pStyle w:val="CBDNormalNumber"/>
        <w:rPr>
          <w:lang w:val="fr-FR"/>
        </w:rPr>
      </w:pPr>
      <w:r w:rsidRPr="0026437A">
        <w:rPr>
          <w:lang w:val="fr-FR"/>
        </w:rPr>
        <w:t>S</w:t>
      </w:r>
      <w:r w:rsidR="00D001E0">
        <w:rPr>
          <w:lang w:val="fr-FR"/>
        </w:rPr>
        <w:t>’</w:t>
      </w:r>
      <w:r w:rsidRPr="0026437A">
        <w:rPr>
          <w:lang w:val="fr-FR"/>
        </w:rPr>
        <w:t xml:space="preserve">agissant de la </w:t>
      </w:r>
      <w:r w:rsidR="00D511AB">
        <w:rPr>
          <w:lang w:val="fr-FR"/>
        </w:rPr>
        <w:t xml:space="preserve">décision qui incombe aux décideurs des </w:t>
      </w:r>
      <w:r w:rsidRPr="0026437A">
        <w:rPr>
          <w:lang w:val="fr-FR"/>
        </w:rPr>
        <w:t xml:space="preserve">autres </w:t>
      </w:r>
      <w:r w:rsidR="00D511AB">
        <w:rPr>
          <w:lang w:val="fr-FR"/>
        </w:rPr>
        <w:t xml:space="preserve">Parties eu égard aux </w:t>
      </w:r>
      <w:r w:rsidRPr="0026437A">
        <w:rPr>
          <w:lang w:val="fr-FR"/>
        </w:rPr>
        <w:t xml:space="preserve">obligations des </w:t>
      </w:r>
      <w:r w:rsidR="00D511AB" w:rsidRPr="0026437A">
        <w:rPr>
          <w:lang w:val="fr-FR"/>
        </w:rPr>
        <w:t xml:space="preserve">pays développés </w:t>
      </w:r>
      <w:r w:rsidR="00127A85" w:rsidRPr="0026437A">
        <w:rPr>
          <w:lang w:val="fr-FR"/>
        </w:rPr>
        <w:t xml:space="preserve">Parties </w:t>
      </w:r>
      <w:r w:rsidRPr="0026437A">
        <w:rPr>
          <w:lang w:val="fr-FR"/>
        </w:rPr>
        <w:t>conformément au paragraphe</w:t>
      </w:r>
      <w:r w:rsidR="00127A85" w:rsidRPr="0026437A">
        <w:rPr>
          <w:lang w:val="fr-FR"/>
        </w:rPr>
        <w:t> </w:t>
      </w:r>
      <w:r w:rsidRPr="0026437A">
        <w:rPr>
          <w:lang w:val="fr-FR"/>
        </w:rPr>
        <w:t>2 de l</w:t>
      </w:r>
      <w:r w:rsidR="00D001E0">
        <w:rPr>
          <w:lang w:val="fr-FR"/>
        </w:rPr>
        <w:t>’</w:t>
      </w:r>
      <w:r w:rsidRPr="0026437A">
        <w:rPr>
          <w:lang w:val="fr-FR"/>
        </w:rPr>
        <w:t>article</w:t>
      </w:r>
      <w:r w:rsidR="00127A85" w:rsidRPr="0026437A">
        <w:rPr>
          <w:lang w:val="fr-FR"/>
        </w:rPr>
        <w:t> </w:t>
      </w:r>
      <w:r w:rsidRPr="0026437A">
        <w:rPr>
          <w:lang w:val="fr-FR"/>
        </w:rPr>
        <w:t>20</w:t>
      </w:r>
      <w:r w:rsidR="00127A85" w:rsidRPr="0026437A">
        <w:rPr>
          <w:lang w:val="fr-FR"/>
        </w:rPr>
        <w:t xml:space="preserve">, il convient de souligner </w:t>
      </w:r>
      <w:r w:rsidR="00174CAB" w:rsidRPr="0026437A">
        <w:rPr>
          <w:lang w:val="fr-FR"/>
        </w:rPr>
        <w:t>qu</w:t>
      </w:r>
      <w:r w:rsidR="00D001E0">
        <w:rPr>
          <w:lang w:val="fr-FR"/>
        </w:rPr>
        <w:t>’</w:t>
      </w:r>
      <w:r w:rsidR="00174CAB" w:rsidRPr="0026437A">
        <w:rPr>
          <w:lang w:val="fr-FR"/>
        </w:rPr>
        <w:t xml:space="preserve">une telle décision peut </w:t>
      </w:r>
      <w:r w:rsidR="00127A85" w:rsidRPr="0026437A">
        <w:rPr>
          <w:lang w:val="fr-FR"/>
        </w:rPr>
        <w:t xml:space="preserve">être </w:t>
      </w:r>
      <w:r w:rsidR="00174CAB" w:rsidRPr="0026437A">
        <w:rPr>
          <w:lang w:val="fr-FR"/>
        </w:rPr>
        <w:t xml:space="preserve">difficile à prendre, car les décideurs de nombreux pays peuvent </w:t>
      </w:r>
      <w:r w:rsidR="00D511AB">
        <w:rPr>
          <w:lang w:val="fr-FR"/>
        </w:rPr>
        <w:t xml:space="preserve">être d’avis </w:t>
      </w:r>
      <w:r w:rsidR="00F20CDB" w:rsidRPr="0026437A">
        <w:rPr>
          <w:lang w:val="fr-FR"/>
        </w:rPr>
        <w:t xml:space="preserve">que </w:t>
      </w:r>
      <w:r w:rsidR="00174CAB" w:rsidRPr="0026437A">
        <w:rPr>
          <w:lang w:val="fr-FR"/>
        </w:rPr>
        <w:t xml:space="preserve">leur pays, </w:t>
      </w:r>
      <w:r w:rsidR="00F20CDB" w:rsidRPr="0026437A">
        <w:rPr>
          <w:lang w:val="fr-FR"/>
        </w:rPr>
        <w:t>pour ce qui est de l</w:t>
      </w:r>
      <w:r w:rsidR="00D001E0">
        <w:rPr>
          <w:lang w:val="fr-FR"/>
        </w:rPr>
        <w:t>’</w:t>
      </w:r>
      <w:r w:rsidR="00F20CDB" w:rsidRPr="0026437A">
        <w:rPr>
          <w:lang w:val="fr-FR"/>
        </w:rPr>
        <w:t>écart avec les</w:t>
      </w:r>
      <w:r w:rsidR="00174CAB" w:rsidRPr="0026437A">
        <w:rPr>
          <w:lang w:val="fr-FR"/>
        </w:rPr>
        <w:t xml:space="preserve"> pays développés, </w:t>
      </w:r>
      <w:r w:rsidR="008E3B64" w:rsidRPr="0026437A">
        <w:rPr>
          <w:lang w:val="fr-FR"/>
        </w:rPr>
        <w:t xml:space="preserve">se trouve dans une </w:t>
      </w:r>
      <w:r w:rsidR="00174CAB" w:rsidRPr="0026437A">
        <w:rPr>
          <w:lang w:val="fr-FR"/>
        </w:rPr>
        <w:t xml:space="preserve">zone grise. </w:t>
      </w:r>
      <w:r w:rsidR="00F74DF7" w:rsidRPr="0026437A">
        <w:rPr>
          <w:lang w:val="fr-FR"/>
        </w:rPr>
        <w:t xml:space="preserve">Sensiblement pour la même </w:t>
      </w:r>
      <w:r w:rsidR="00174CAB" w:rsidRPr="0026437A">
        <w:rPr>
          <w:lang w:val="fr-FR"/>
        </w:rPr>
        <w:t xml:space="preserve">raison, il peut </w:t>
      </w:r>
      <w:r w:rsidR="000E63E0" w:rsidRPr="0026437A">
        <w:rPr>
          <w:lang w:val="fr-FR"/>
        </w:rPr>
        <w:t xml:space="preserve">être </w:t>
      </w:r>
      <w:r w:rsidR="00174CAB" w:rsidRPr="0026437A">
        <w:rPr>
          <w:lang w:val="fr-FR"/>
        </w:rPr>
        <w:t>difficile de privilégier une catégori</w:t>
      </w:r>
      <w:r w:rsidR="000B5C33" w:rsidRPr="0026437A">
        <w:rPr>
          <w:lang w:val="fr-FR"/>
        </w:rPr>
        <w:t xml:space="preserve">e </w:t>
      </w:r>
      <w:r w:rsidR="000E63E0" w:rsidRPr="0026437A">
        <w:rPr>
          <w:lang w:val="fr-FR"/>
        </w:rPr>
        <w:t>donnée d</w:t>
      </w:r>
      <w:r w:rsidR="000B5C33" w:rsidRPr="0026437A">
        <w:rPr>
          <w:lang w:val="fr-FR"/>
        </w:rPr>
        <w:t xml:space="preserve">es </w:t>
      </w:r>
      <w:r w:rsidR="00174CAB" w:rsidRPr="0026437A">
        <w:rPr>
          <w:lang w:val="fr-FR"/>
        </w:rPr>
        <w:t xml:space="preserve">systèmes de classification examinés ci-dessus, par exemple </w:t>
      </w:r>
      <w:r w:rsidR="000E63E0" w:rsidRPr="0026437A">
        <w:rPr>
          <w:lang w:val="fr-FR"/>
        </w:rPr>
        <w:t xml:space="preserve">les </w:t>
      </w:r>
      <w:r w:rsidR="00174CAB" w:rsidRPr="0026437A">
        <w:rPr>
          <w:lang w:val="fr-FR"/>
        </w:rPr>
        <w:t>catégorie</w:t>
      </w:r>
      <w:r w:rsidR="000E63E0" w:rsidRPr="0026437A">
        <w:rPr>
          <w:lang w:val="fr-FR"/>
        </w:rPr>
        <w:t>s</w:t>
      </w:r>
      <w:r w:rsidR="00174CAB" w:rsidRPr="0026437A">
        <w:rPr>
          <w:lang w:val="fr-FR"/>
        </w:rPr>
        <w:t xml:space="preserve"> «</w:t>
      </w:r>
      <w:r w:rsidR="000B5C33" w:rsidRPr="0026437A">
        <w:rPr>
          <w:lang w:val="fr-FR"/>
        </w:rPr>
        <w:t> </w:t>
      </w:r>
      <w:r w:rsidR="000E63E0" w:rsidRPr="0026437A">
        <w:rPr>
          <w:lang w:val="fr-FR"/>
        </w:rPr>
        <w:t xml:space="preserve">pays </w:t>
      </w:r>
      <w:r w:rsidR="00174CAB" w:rsidRPr="0026437A">
        <w:rPr>
          <w:lang w:val="fr-FR"/>
        </w:rPr>
        <w:t xml:space="preserve">à </w:t>
      </w:r>
      <w:r w:rsidR="00E13641">
        <w:rPr>
          <w:lang w:val="fr-FR"/>
        </w:rPr>
        <w:t>revenu intermédiaire supérieur</w:t>
      </w:r>
      <w:r w:rsidR="000B5C33" w:rsidRPr="0026437A">
        <w:rPr>
          <w:lang w:val="fr-FR"/>
        </w:rPr>
        <w:t> </w:t>
      </w:r>
      <w:r w:rsidR="00174CAB" w:rsidRPr="0026437A">
        <w:rPr>
          <w:lang w:val="fr-FR"/>
        </w:rPr>
        <w:t>» et «</w:t>
      </w:r>
      <w:r w:rsidR="000B5C33" w:rsidRPr="0026437A">
        <w:rPr>
          <w:lang w:val="fr-FR"/>
        </w:rPr>
        <w:t> </w:t>
      </w:r>
      <w:r w:rsidR="000E63E0" w:rsidRPr="0026437A">
        <w:rPr>
          <w:lang w:val="fr-FR"/>
        </w:rPr>
        <w:t xml:space="preserve">pays </w:t>
      </w:r>
      <w:r w:rsidR="00174CAB" w:rsidRPr="0026437A">
        <w:rPr>
          <w:lang w:val="fr-FR"/>
        </w:rPr>
        <w:t>à revenu élevé</w:t>
      </w:r>
      <w:r w:rsidR="000B5C33" w:rsidRPr="0026437A">
        <w:rPr>
          <w:lang w:val="fr-FR"/>
        </w:rPr>
        <w:t> </w:t>
      </w:r>
      <w:r w:rsidR="00174CAB" w:rsidRPr="0026437A">
        <w:rPr>
          <w:lang w:val="fr-FR"/>
        </w:rPr>
        <w:t xml:space="preserve">» du système de la Banque mondiale ou la catégorie « </w:t>
      </w:r>
      <w:r w:rsidR="000B5C33" w:rsidRPr="0026437A">
        <w:rPr>
          <w:lang w:val="fr-FR"/>
        </w:rPr>
        <w:t xml:space="preserve">pays </w:t>
      </w:r>
      <w:r w:rsidR="00174CAB" w:rsidRPr="0026437A">
        <w:rPr>
          <w:lang w:val="fr-FR"/>
        </w:rPr>
        <w:t>avancés » du système du FMI, comme seul</w:t>
      </w:r>
      <w:r w:rsidR="006D5253" w:rsidRPr="0026437A">
        <w:rPr>
          <w:lang w:val="fr-FR"/>
        </w:rPr>
        <w:t xml:space="preserve"> fondement de la </w:t>
      </w:r>
      <w:r w:rsidR="00174CAB" w:rsidRPr="0026437A">
        <w:rPr>
          <w:lang w:val="fr-FR"/>
        </w:rPr>
        <w:t xml:space="preserve">décision. </w:t>
      </w:r>
      <w:r w:rsidR="00BF7543" w:rsidRPr="0026437A">
        <w:rPr>
          <w:lang w:val="fr-FR"/>
        </w:rPr>
        <w:t>Ces</w:t>
      </w:r>
      <w:r w:rsidR="00174CAB" w:rsidRPr="0026437A">
        <w:rPr>
          <w:lang w:val="fr-FR"/>
        </w:rPr>
        <w:t xml:space="preserve"> systèmes, </w:t>
      </w:r>
      <w:r w:rsidR="00BF7543" w:rsidRPr="0026437A">
        <w:rPr>
          <w:lang w:val="fr-FR"/>
        </w:rPr>
        <w:t xml:space="preserve">considérés </w:t>
      </w:r>
      <w:r w:rsidR="00174CAB" w:rsidRPr="0026437A">
        <w:rPr>
          <w:lang w:val="fr-FR"/>
        </w:rPr>
        <w:t xml:space="preserve">dans leur ensemble, </w:t>
      </w:r>
      <w:r w:rsidR="00BF7543" w:rsidRPr="0026437A">
        <w:rPr>
          <w:lang w:val="fr-FR"/>
        </w:rPr>
        <w:t xml:space="preserve">contiennent toutefois </w:t>
      </w:r>
      <w:r w:rsidR="00174CAB" w:rsidRPr="0026437A">
        <w:rPr>
          <w:lang w:val="fr-FR"/>
        </w:rPr>
        <w:t xml:space="preserve">des informations </w:t>
      </w:r>
      <w:r w:rsidR="00BF7543" w:rsidRPr="0026437A">
        <w:rPr>
          <w:lang w:val="fr-FR"/>
        </w:rPr>
        <w:t>susceptibles d</w:t>
      </w:r>
      <w:r w:rsidR="00D001E0">
        <w:rPr>
          <w:lang w:val="fr-FR"/>
        </w:rPr>
        <w:t>’</w:t>
      </w:r>
      <w:r w:rsidR="00BF7543" w:rsidRPr="0026437A">
        <w:rPr>
          <w:lang w:val="fr-FR"/>
        </w:rPr>
        <w:t xml:space="preserve">aider les décideurs nationaux à </w:t>
      </w:r>
      <w:r w:rsidR="00D511AB">
        <w:rPr>
          <w:lang w:val="fr-FR"/>
        </w:rPr>
        <w:t xml:space="preserve">s’orienter </w:t>
      </w:r>
      <w:r w:rsidR="00174CAB" w:rsidRPr="0026437A">
        <w:rPr>
          <w:lang w:val="fr-FR"/>
        </w:rPr>
        <w:t xml:space="preserve">dans </w:t>
      </w:r>
      <w:r w:rsidR="00BF7543" w:rsidRPr="0026437A">
        <w:rPr>
          <w:lang w:val="fr-FR"/>
        </w:rPr>
        <w:t xml:space="preserve">la </w:t>
      </w:r>
      <w:r w:rsidR="00174CAB" w:rsidRPr="0026437A">
        <w:rPr>
          <w:lang w:val="fr-FR"/>
        </w:rPr>
        <w:t xml:space="preserve">zone grise et </w:t>
      </w:r>
      <w:r w:rsidR="00BF7543" w:rsidRPr="0026437A">
        <w:rPr>
          <w:lang w:val="fr-FR"/>
        </w:rPr>
        <w:t xml:space="preserve">à déterminer si </w:t>
      </w:r>
      <w:r w:rsidR="00174CAB" w:rsidRPr="0026437A">
        <w:rPr>
          <w:lang w:val="fr-FR"/>
        </w:rPr>
        <w:t xml:space="preserve">leur pays, </w:t>
      </w:r>
      <w:r w:rsidR="00D511AB">
        <w:rPr>
          <w:lang w:val="fr-FR"/>
        </w:rPr>
        <w:t xml:space="preserve">en tant que </w:t>
      </w:r>
      <w:r w:rsidR="00BF7543" w:rsidRPr="0026437A">
        <w:rPr>
          <w:lang w:val="fr-FR"/>
        </w:rPr>
        <w:t>P</w:t>
      </w:r>
      <w:r w:rsidR="00174CAB" w:rsidRPr="0026437A">
        <w:rPr>
          <w:lang w:val="fr-FR"/>
        </w:rPr>
        <w:t xml:space="preserve">artie à </w:t>
      </w:r>
      <w:r w:rsidR="00174CAB" w:rsidRPr="0026437A">
        <w:rPr>
          <w:lang w:val="fr-FR"/>
        </w:rPr>
        <w:lastRenderedPageBreak/>
        <w:t xml:space="preserve">la Convention, </w:t>
      </w:r>
      <w:r w:rsidR="00BF7543" w:rsidRPr="0026437A">
        <w:rPr>
          <w:lang w:val="fr-FR"/>
        </w:rPr>
        <w:t xml:space="preserve">doit </w:t>
      </w:r>
      <w:r w:rsidR="00174CAB" w:rsidRPr="0026437A">
        <w:rPr>
          <w:lang w:val="fr-FR"/>
        </w:rPr>
        <w:t>assumer</w:t>
      </w:r>
      <w:r w:rsidR="00BF7543" w:rsidRPr="0026437A">
        <w:rPr>
          <w:lang w:val="fr-FR"/>
        </w:rPr>
        <w:t xml:space="preserve"> volontairement</w:t>
      </w:r>
      <w:r w:rsidR="00174CAB" w:rsidRPr="0026437A">
        <w:rPr>
          <w:lang w:val="fr-FR"/>
        </w:rPr>
        <w:t xml:space="preserve"> les obligations des pays développés </w:t>
      </w:r>
      <w:r w:rsidR="00BF7543" w:rsidRPr="0026437A">
        <w:rPr>
          <w:lang w:val="fr-FR"/>
        </w:rPr>
        <w:t>P</w:t>
      </w:r>
      <w:r w:rsidR="00174CAB" w:rsidRPr="0026437A">
        <w:rPr>
          <w:lang w:val="fr-FR"/>
        </w:rPr>
        <w:t>arties, conformément au paragraphe</w:t>
      </w:r>
      <w:r w:rsidR="00FD2DFF" w:rsidRPr="0026437A">
        <w:rPr>
          <w:lang w:val="fr-FR"/>
        </w:rPr>
        <w:t> </w:t>
      </w:r>
      <w:r w:rsidR="00485053" w:rsidRPr="0026437A">
        <w:rPr>
          <w:lang w:val="fr-FR"/>
        </w:rPr>
        <w:t xml:space="preserve">2 </w:t>
      </w:r>
      <w:r w:rsidR="00FD2DFF" w:rsidRPr="0026437A">
        <w:rPr>
          <w:lang w:val="fr-FR"/>
        </w:rPr>
        <w:t>de l</w:t>
      </w:r>
      <w:r w:rsidR="00D001E0">
        <w:rPr>
          <w:lang w:val="fr-FR"/>
        </w:rPr>
        <w:t>’</w:t>
      </w:r>
      <w:r w:rsidR="00FD2DFF" w:rsidRPr="0026437A">
        <w:rPr>
          <w:lang w:val="fr-FR"/>
        </w:rPr>
        <w:t>a</w:t>
      </w:r>
      <w:r w:rsidR="00614D04" w:rsidRPr="0026437A">
        <w:rPr>
          <w:lang w:val="fr-FR"/>
        </w:rPr>
        <w:t>rticle</w:t>
      </w:r>
      <w:r w:rsidR="00FD2DFF" w:rsidRPr="0026437A">
        <w:rPr>
          <w:lang w:val="fr-FR"/>
        </w:rPr>
        <w:t> </w:t>
      </w:r>
      <w:r w:rsidR="00614D04" w:rsidRPr="0026437A">
        <w:rPr>
          <w:lang w:val="fr-FR"/>
        </w:rPr>
        <w:t xml:space="preserve">20 </w:t>
      </w:r>
      <w:r w:rsidR="00FD2DFF" w:rsidRPr="0026437A">
        <w:rPr>
          <w:lang w:val="fr-FR"/>
        </w:rPr>
        <w:t xml:space="preserve">de la </w:t>
      </w:r>
      <w:r w:rsidR="00614D04" w:rsidRPr="0026437A">
        <w:rPr>
          <w:lang w:val="fr-FR"/>
        </w:rPr>
        <w:t>Convention</w:t>
      </w:r>
      <w:r w:rsidR="00D90365" w:rsidRPr="0026437A">
        <w:rPr>
          <w:rStyle w:val="Appelnotedebasdep"/>
          <w:kern w:val="22"/>
          <w:lang w:val="fr-FR"/>
        </w:rPr>
        <w:footnoteReference w:id="12"/>
      </w:r>
      <w:r w:rsidR="00FD2DFF" w:rsidRPr="0026437A">
        <w:rPr>
          <w:lang w:val="fr-FR"/>
        </w:rPr>
        <w:t>.</w:t>
      </w:r>
    </w:p>
    <w:p w14:paraId="0CDCD6C1" w14:textId="579659FC" w:rsidR="00BA72C4" w:rsidRPr="0026437A" w:rsidRDefault="00095B3A" w:rsidP="00095B3A">
      <w:pPr>
        <w:pStyle w:val="CBDH1"/>
        <w:rPr>
          <w:lang w:val="fr-FR"/>
        </w:rPr>
      </w:pPr>
      <w:r w:rsidRPr="0026437A">
        <w:rPr>
          <w:lang w:val="fr-FR"/>
        </w:rPr>
        <w:t>IV.</w:t>
      </w:r>
      <w:r w:rsidRPr="0026437A">
        <w:rPr>
          <w:lang w:val="fr-FR"/>
        </w:rPr>
        <w:tab/>
        <w:t>Conclusion</w:t>
      </w:r>
      <w:r w:rsidR="009565C4" w:rsidRPr="0026437A">
        <w:rPr>
          <w:lang w:val="fr-FR"/>
        </w:rPr>
        <w:t>s</w:t>
      </w:r>
      <w:r w:rsidRPr="0026437A">
        <w:rPr>
          <w:lang w:val="fr-FR"/>
        </w:rPr>
        <w:t xml:space="preserve"> </w:t>
      </w:r>
      <w:r w:rsidR="0052591B" w:rsidRPr="0026437A">
        <w:rPr>
          <w:lang w:val="fr-FR"/>
        </w:rPr>
        <w:t>et éléments d</w:t>
      </w:r>
      <w:r w:rsidR="00D001E0">
        <w:rPr>
          <w:lang w:val="fr-FR"/>
        </w:rPr>
        <w:t>’</w:t>
      </w:r>
      <w:r w:rsidR="0052591B" w:rsidRPr="0026437A">
        <w:rPr>
          <w:lang w:val="fr-FR"/>
        </w:rPr>
        <w:t xml:space="preserve">une </w:t>
      </w:r>
      <w:r w:rsidRPr="0026437A">
        <w:rPr>
          <w:lang w:val="fr-FR"/>
        </w:rPr>
        <w:t>recomm</w:t>
      </w:r>
      <w:r w:rsidR="0052591B" w:rsidRPr="0026437A">
        <w:rPr>
          <w:lang w:val="fr-FR"/>
        </w:rPr>
        <w:t>a</w:t>
      </w:r>
      <w:r w:rsidRPr="0026437A">
        <w:rPr>
          <w:lang w:val="fr-FR"/>
        </w:rPr>
        <w:t>ndation</w:t>
      </w:r>
    </w:p>
    <w:p w14:paraId="03DBF8E7" w14:textId="248A7EE7" w:rsidR="006B625C" w:rsidRPr="0026437A" w:rsidRDefault="00D77290" w:rsidP="000E4EE5">
      <w:pPr>
        <w:pStyle w:val="CBDNormalNumber"/>
        <w:keepNext/>
        <w:rPr>
          <w:lang w:val="fr-FR"/>
        </w:rPr>
      </w:pPr>
      <w:r w:rsidRPr="005C0DA3">
        <w:rPr>
          <w:lang w:val="fr-FR"/>
        </w:rPr>
        <w:t>La dernière tentative</w:t>
      </w:r>
      <w:r w:rsidR="004D760C">
        <w:rPr>
          <w:lang w:val="fr-FR"/>
        </w:rPr>
        <w:t xml:space="preserve"> d</w:t>
      </w:r>
      <w:r w:rsidR="00D001E0">
        <w:rPr>
          <w:lang w:val="fr-FR"/>
        </w:rPr>
        <w:t>’</w:t>
      </w:r>
      <w:r w:rsidR="004D760C">
        <w:rPr>
          <w:lang w:val="fr-FR"/>
        </w:rPr>
        <w:t>actualisation</w:t>
      </w:r>
      <w:r w:rsidRPr="005C0DA3">
        <w:rPr>
          <w:lang w:val="fr-FR"/>
        </w:rPr>
        <w:t xml:space="preserve">, en 2023, </w:t>
      </w:r>
      <w:r w:rsidR="004D760C">
        <w:rPr>
          <w:lang w:val="fr-FR"/>
        </w:rPr>
        <w:t>de</w:t>
      </w:r>
      <w:r w:rsidRPr="005C0DA3">
        <w:rPr>
          <w:lang w:val="fr-FR"/>
        </w:rPr>
        <w:t xml:space="preserve"> la </w:t>
      </w:r>
      <w:r w:rsidRPr="005C0DA3">
        <w:rPr>
          <w:kern w:val="22"/>
          <w:lang w:val="fr-FR"/>
        </w:rPr>
        <w:t xml:space="preserve">liste des Parties </w:t>
      </w:r>
      <w:r>
        <w:rPr>
          <w:kern w:val="22"/>
          <w:lang w:val="fr-FR"/>
        </w:rPr>
        <w:t xml:space="preserve">dressée </w:t>
      </w:r>
      <w:r w:rsidRPr="005C0DA3">
        <w:rPr>
          <w:kern w:val="22"/>
          <w:lang w:val="fr-FR"/>
        </w:rPr>
        <w:t>en application du paragraphe</w:t>
      </w:r>
      <w:r>
        <w:rPr>
          <w:kern w:val="22"/>
          <w:lang w:val="fr-FR"/>
        </w:rPr>
        <w:t> </w:t>
      </w:r>
      <w:r w:rsidRPr="005C0DA3">
        <w:rPr>
          <w:kern w:val="22"/>
          <w:lang w:val="fr-FR"/>
        </w:rPr>
        <w:t>2 de l</w:t>
      </w:r>
      <w:r w:rsidR="00D001E0">
        <w:rPr>
          <w:kern w:val="22"/>
          <w:lang w:val="fr-FR"/>
        </w:rPr>
        <w:t>’</w:t>
      </w:r>
      <w:r w:rsidRPr="005C0DA3">
        <w:rPr>
          <w:kern w:val="22"/>
          <w:lang w:val="fr-FR"/>
        </w:rPr>
        <w:t>article</w:t>
      </w:r>
      <w:r>
        <w:rPr>
          <w:kern w:val="22"/>
          <w:lang w:val="fr-FR"/>
        </w:rPr>
        <w:t> </w:t>
      </w:r>
      <w:r w:rsidRPr="005C0DA3">
        <w:rPr>
          <w:kern w:val="22"/>
          <w:lang w:val="fr-FR"/>
        </w:rPr>
        <w:t xml:space="preserve">20 de la Convention, </w:t>
      </w:r>
      <w:r w:rsidRPr="005C0DA3">
        <w:rPr>
          <w:lang w:val="fr-FR"/>
        </w:rPr>
        <w:t>qui doit être tenue à jour conformément au</w:t>
      </w:r>
      <w:r>
        <w:rPr>
          <w:lang w:val="fr-FR"/>
        </w:rPr>
        <w:t>dit</w:t>
      </w:r>
      <w:r w:rsidRPr="005C0DA3">
        <w:rPr>
          <w:lang w:val="fr-FR"/>
        </w:rPr>
        <w:t xml:space="preserve"> paragraphe, </w:t>
      </w:r>
      <w:r w:rsidR="004D760C">
        <w:rPr>
          <w:lang w:val="fr-FR"/>
        </w:rPr>
        <w:t>mettait l</w:t>
      </w:r>
      <w:r w:rsidR="00D001E0">
        <w:rPr>
          <w:lang w:val="fr-FR"/>
        </w:rPr>
        <w:t>’</w:t>
      </w:r>
      <w:r w:rsidR="004D760C">
        <w:rPr>
          <w:lang w:val="fr-FR"/>
        </w:rPr>
        <w:t xml:space="preserve">accent sur </w:t>
      </w:r>
      <w:r w:rsidRPr="005C0DA3">
        <w:rPr>
          <w:lang w:val="fr-FR"/>
        </w:rPr>
        <w:t xml:space="preserve">les pays qui assument volontairement les obligations des </w:t>
      </w:r>
      <w:r w:rsidR="004D760C">
        <w:rPr>
          <w:lang w:val="fr-FR"/>
        </w:rPr>
        <w:t xml:space="preserve">pays développés </w:t>
      </w:r>
      <w:r w:rsidRPr="005C0DA3">
        <w:rPr>
          <w:lang w:val="fr-FR"/>
        </w:rPr>
        <w:t>Parties, telles qu</w:t>
      </w:r>
      <w:r w:rsidR="00D001E0">
        <w:rPr>
          <w:lang w:val="fr-FR"/>
        </w:rPr>
        <w:t>’</w:t>
      </w:r>
      <w:r w:rsidRPr="005C0DA3">
        <w:rPr>
          <w:lang w:val="fr-FR"/>
        </w:rPr>
        <w:t xml:space="preserve">énoncées dans </w:t>
      </w:r>
      <w:r w:rsidR="004D760C">
        <w:rPr>
          <w:lang w:val="fr-FR"/>
        </w:rPr>
        <w:t xml:space="preserve">ledit </w:t>
      </w:r>
      <w:r w:rsidRPr="005C0DA3">
        <w:rPr>
          <w:lang w:val="fr-FR"/>
        </w:rPr>
        <w:t>article de la Convention. Toutefois, conformément au paragraphe</w:t>
      </w:r>
      <w:r w:rsidR="00D762CA">
        <w:rPr>
          <w:lang w:val="fr-FR"/>
        </w:rPr>
        <w:t> </w:t>
      </w:r>
      <w:r w:rsidRPr="005C0DA3">
        <w:rPr>
          <w:lang w:val="fr-FR"/>
        </w:rPr>
        <w:t>2 de l</w:t>
      </w:r>
      <w:r w:rsidR="00D001E0">
        <w:rPr>
          <w:lang w:val="fr-FR"/>
        </w:rPr>
        <w:t>’</w:t>
      </w:r>
      <w:r w:rsidRPr="005C0DA3">
        <w:rPr>
          <w:lang w:val="fr-FR"/>
        </w:rPr>
        <w:t>article</w:t>
      </w:r>
      <w:r w:rsidR="00D762CA">
        <w:rPr>
          <w:lang w:val="fr-FR"/>
        </w:rPr>
        <w:t> </w:t>
      </w:r>
      <w:r w:rsidRPr="005C0DA3">
        <w:rPr>
          <w:lang w:val="fr-FR"/>
        </w:rPr>
        <w:t xml:space="preserve">20, la liste </w:t>
      </w:r>
      <w:r w:rsidR="00D762CA">
        <w:rPr>
          <w:lang w:val="fr-FR"/>
        </w:rPr>
        <w:t xml:space="preserve">devant être </w:t>
      </w:r>
      <w:r w:rsidRPr="005C0DA3">
        <w:rPr>
          <w:lang w:val="fr-FR"/>
        </w:rPr>
        <w:t>établi</w:t>
      </w:r>
      <w:r w:rsidR="00D762CA">
        <w:rPr>
          <w:lang w:val="fr-FR"/>
        </w:rPr>
        <w:t xml:space="preserve">e, </w:t>
      </w:r>
      <w:r w:rsidRPr="005C0DA3">
        <w:rPr>
          <w:lang w:val="fr-FR"/>
        </w:rPr>
        <w:t>périodiquement réexaminée et</w:t>
      </w:r>
      <w:r w:rsidR="00D762CA">
        <w:rPr>
          <w:lang w:val="fr-FR"/>
        </w:rPr>
        <w:t>, s</w:t>
      </w:r>
      <w:r w:rsidR="00D001E0">
        <w:rPr>
          <w:lang w:val="fr-FR"/>
        </w:rPr>
        <w:t>’</w:t>
      </w:r>
      <w:r w:rsidR="00D762CA">
        <w:rPr>
          <w:lang w:val="fr-FR"/>
        </w:rPr>
        <w:t>il y a lieu,</w:t>
      </w:r>
      <w:r w:rsidRPr="005C0DA3">
        <w:rPr>
          <w:lang w:val="fr-FR"/>
        </w:rPr>
        <w:t xml:space="preserve"> modifiée, doit inclure les pays développés </w:t>
      </w:r>
      <w:r w:rsidR="00D511AB">
        <w:rPr>
          <w:lang w:val="fr-FR"/>
        </w:rPr>
        <w:t xml:space="preserve">Parties </w:t>
      </w:r>
      <w:r w:rsidRPr="005C0DA3">
        <w:rPr>
          <w:lang w:val="fr-FR"/>
        </w:rPr>
        <w:t xml:space="preserve">et les </w:t>
      </w:r>
      <w:r w:rsidR="00D511AB">
        <w:rPr>
          <w:lang w:val="fr-FR"/>
        </w:rPr>
        <w:t xml:space="preserve">Parties </w:t>
      </w:r>
      <w:r w:rsidRPr="005C0DA3">
        <w:rPr>
          <w:lang w:val="fr-FR"/>
        </w:rPr>
        <w:t>qui assument volontairement les obligations de</w:t>
      </w:r>
      <w:r w:rsidR="001B43AB">
        <w:rPr>
          <w:lang w:val="fr-FR"/>
        </w:rPr>
        <w:t xml:space="preserve"> ce</w:t>
      </w:r>
      <w:r w:rsidRPr="005C0DA3">
        <w:rPr>
          <w:lang w:val="fr-FR"/>
        </w:rPr>
        <w:t xml:space="preserve">s </w:t>
      </w:r>
      <w:r w:rsidR="00D511AB">
        <w:rPr>
          <w:lang w:val="fr-FR"/>
        </w:rPr>
        <w:t>Parties</w:t>
      </w:r>
      <w:r w:rsidRPr="005C0DA3">
        <w:rPr>
          <w:lang w:val="fr-FR"/>
        </w:rPr>
        <w:t>.</w:t>
      </w:r>
      <w:r w:rsidR="00D762CA">
        <w:rPr>
          <w:lang w:val="fr-FR"/>
        </w:rPr>
        <w:t xml:space="preserve"> </w:t>
      </w:r>
    </w:p>
    <w:p w14:paraId="3B3B7965" w14:textId="7582336D" w:rsidR="00393E2C" w:rsidRPr="0026437A" w:rsidRDefault="001B43AB" w:rsidP="000E4EE5">
      <w:pPr>
        <w:pStyle w:val="CBDNormalNumber"/>
        <w:keepNext/>
        <w:rPr>
          <w:lang w:val="fr-FR"/>
        </w:rPr>
      </w:pPr>
      <w:r>
        <w:rPr>
          <w:lang w:val="fr-FR"/>
        </w:rPr>
        <w:t>S</w:t>
      </w:r>
      <w:r w:rsidR="00D001E0">
        <w:rPr>
          <w:lang w:val="fr-FR"/>
        </w:rPr>
        <w:t>’</w:t>
      </w:r>
      <w:r>
        <w:rPr>
          <w:lang w:val="fr-FR"/>
        </w:rPr>
        <w:t xml:space="preserve">agissant de </w:t>
      </w:r>
      <w:r w:rsidR="00430650" w:rsidRPr="005C0DA3">
        <w:rPr>
          <w:lang w:val="fr-FR"/>
        </w:rPr>
        <w:t xml:space="preserve">la périodicité optimale pour </w:t>
      </w:r>
      <w:r>
        <w:rPr>
          <w:lang w:val="fr-FR"/>
        </w:rPr>
        <w:t>l</w:t>
      </w:r>
      <w:r w:rsidR="00D001E0">
        <w:rPr>
          <w:lang w:val="fr-FR"/>
        </w:rPr>
        <w:t>’</w:t>
      </w:r>
      <w:r>
        <w:rPr>
          <w:lang w:val="fr-FR"/>
        </w:rPr>
        <w:t xml:space="preserve">appel à </w:t>
      </w:r>
      <w:r w:rsidR="00430650" w:rsidRPr="005C0DA3">
        <w:rPr>
          <w:lang w:val="fr-FR"/>
        </w:rPr>
        <w:t>manifestations d</w:t>
      </w:r>
      <w:r w:rsidR="00D001E0">
        <w:rPr>
          <w:lang w:val="fr-FR"/>
        </w:rPr>
        <w:t>’</w:t>
      </w:r>
      <w:r w:rsidR="00430650" w:rsidRPr="005C0DA3">
        <w:rPr>
          <w:lang w:val="fr-FR"/>
        </w:rPr>
        <w:t>intérêt en vue de l</w:t>
      </w:r>
      <w:r w:rsidR="00D001E0">
        <w:rPr>
          <w:lang w:val="fr-FR"/>
        </w:rPr>
        <w:t>’</w:t>
      </w:r>
      <w:r w:rsidR="00430650" w:rsidRPr="005C0DA3">
        <w:rPr>
          <w:lang w:val="fr-FR"/>
        </w:rPr>
        <w:t>inscription sur la liste, la notion de «</w:t>
      </w:r>
      <w:r w:rsidR="00681B46">
        <w:rPr>
          <w:lang w:val="fr-FR"/>
        </w:rPr>
        <w:t> </w:t>
      </w:r>
      <w:r w:rsidR="00430650" w:rsidRPr="005C0DA3">
        <w:rPr>
          <w:lang w:val="fr-FR"/>
        </w:rPr>
        <w:t>masse critique</w:t>
      </w:r>
      <w:r w:rsidR="00681B46">
        <w:rPr>
          <w:lang w:val="fr-FR"/>
        </w:rPr>
        <w:t> </w:t>
      </w:r>
      <w:r w:rsidR="00430650" w:rsidRPr="005C0DA3">
        <w:rPr>
          <w:lang w:val="fr-FR"/>
        </w:rPr>
        <w:t>» a été introduite dans la section</w:t>
      </w:r>
      <w:r w:rsidR="00D511AB">
        <w:rPr>
          <w:lang w:val="fr-FR"/>
        </w:rPr>
        <w:t> </w:t>
      </w:r>
      <w:r w:rsidR="00430650" w:rsidRPr="005C0DA3">
        <w:rPr>
          <w:lang w:val="fr-FR"/>
        </w:rPr>
        <w:t xml:space="preserve">II ci-dessus. </w:t>
      </w:r>
      <w:r w:rsidR="00681B46">
        <w:rPr>
          <w:lang w:val="fr-FR"/>
        </w:rPr>
        <w:t>Il ressort de l</w:t>
      </w:r>
      <w:r w:rsidR="00D001E0">
        <w:rPr>
          <w:lang w:val="fr-FR"/>
        </w:rPr>
        <w:t>’</w:t>
      </w:r>
      <w:r w:rsidR="00430650" w:rsidRPr="005C0DA3">
        <w:rPr>
          <w:lang w:val="fr-FR"/>
        </w:rPr>
        <w:t>analyse présentée dans la section précédente qu</w:t>
      </w:r>
      <w:r w:rsidR="00D001E0">
        <w:rPr>
          <w:lang w:val="fr-FR"/>
        </w:rPr>
        <w:t>’</w:t>
      </w:r>
      <w:r w:rsidR="00430650" w:rsidRPr="005C0DA3">
        <w:rPr>
          <w:lang w:val="fr-FR"/>
        </w:rPr>
        <w:t>une telle masse critique existe</w:t>
      </w:r>
      <w:r w:rsidR="00681B46">
        <w:rPr>
          <w:lang w:val="fr-FR"/>
        </w:rPr>
        <w:t>rait</w:t>
      </w:r>
      <w:r w:rsidR="00430650" w:rsidRPr="005C0DA3">
        <w:rPr>
          <w:lang w:val="fr-FR"/>
        </w:rPr>
        <w:t xml:space="preserve"> déjà, pour les deux voies conceptuelles susmentionnées</w:t>
      </w:r>
      <w:r w:rsidR="00681B46">
        <w:rPr>
          <w:lang w:val="fr-FR"/>
        </w:rPr>
        <w:t> </w:t>
      </w:r>
      <w:r w:rsidR="00430650" w:rsidRPr="005C0DA3">
        <w:rPr>
          <w:lang w:val="fr-FR"/>
        </w:rPr>
        <w:t>:</w:t>
      </w:r>
      <w:r w:rsidR="00681B46">
        <w:rPr>
          <w:lang w:val="fr-FR"/>
        </w:rPr>
        <w:t xml:space="preserve"> </w:t>
      </w:r>
    </w:p>
    <w:p w14:paraId="1A84A99C" w14:textId="0B914EDB" w:rsidR="00831E05" w:rsidRPr="0026437A" w:rsidRDefault="00B15DCD" w:rsidP="00831E05">
      <w:pPr>
        <w:pStyle w:val="CBDNormalNumber"/>
        <w:keepNext/>
        <w:numPr>
          <w:ilvl w:val="1"/>
          <w:numId w:val="7"/>
        </w:numPr>
        <w:rPr>
          <w:lang w:val="fr-FR"/>
        </w:rPr>
      </w:pPr>
      <w:r w:rsidRPr="005C0DA3">
        <w:rPr>
          <w:lang w:val="fr-FR"/>
        </w:rPr>
        <w:t>En ce qui concerne les pays développés</w:t>
      </w:r>
      <w:r w:rsidR="006B469B">
        <w:rPr>
          <w:lang w:val="fr-FR"/>
        </w:rPr>
        <w:t xml:space="preserve"> Parties</w:t>
      </w:r>
      <w:r w:rsidRPr="005C0DA3">
        <w:rPr>
          <w:lang w:val="fr-FR"/>
        </w:rPr>
        <w:t>, au</w:t>
      </w:r>
      <w:r>
        <w:rPr>
          <w:lang w:val="fr-FR"/>
        </w:rPr>
        <w:t xml:space="preserve">x fins du </w:t>
      </w:r>
      <w:r w:rsidRPr="005C0DA3">
        <w:rPr>
          <w:lang w:val="fr-FR"/>
        </w:rPr>
        <w:t>paragraphe</w:t>
      </w:r>
      <w:r>
        <w:rPr>
          <w:lang w:val="fr-FR"/>
        </w:rPr>
        <w:t> </w:t>
      </w:r>
      <w:r w:rsidRPr="005C0DA3">
        <w:rPr>
          <w:lang w:val="fr-FR"/>
        </w:rPr>
        <w:t>2 de l</w:t>
      </w:r>
      <w:r w:rsidR="00D001E0">
        <w:rPr>
          <w:lang w:val="fr-FR"/>
        </w:rPr>
        <w:t>’</w:t>
      </w:r>
      <w:r w:rsidRPr="005C0DA3">
        <w:rPr>
          <w:lang w:val="fr-FR"/>
        </w:rPr>
        <w:t>article</w:t>
      </w:r>
      <w:r>
        <w:rPr>
          <w:lang w:val="fr-FR"/>
        </w:rPr>
        <w:t> </w:t>
      </w:r>
      <w:r w:rsidRPr="005C0DA3">
        <w:rPr>
          <w:lang w:val="fr-FR"/>
        </w:rPr>
        <w:t>20, même en appliquant le critère analytique le plus restrictif (l</w:t>
      </w:r>
      <w:r w:rsidR="00D001E0">
        <w:rPr>
          <w:lang w:val="fr-FR"/>
        </w:rPr>
        <w:t>’</w:t>
      </w:r>
      <w:r w:rsidRPr="005C0DA3">
        <w:rPr>
          <w:lang w:val="fr-FR"/>
        </w:rPr>
        <w:t>appartenance au CAD de l</w:t>
      </w:r>
      <w:r w:rsidR="00D001E0">
        <w:rPr>
          <w:lang w:val="fr-FR"/>
        </w:rPr>
        <w:t>’</w:t>
      </w:r>
      <w:r w:rsidRPr="005C0DA3">
        <w:rPr>
          <w:lang w:val="fr-FR"/>
        </w:rPr>
        <w:t xml:space="preserve">OCDE), on </w:t>
      </w:r>
      <w:r>
        <w:rPr>
          <w:lang w:val="fr-FR"/>
        </w:rPr>
        <w:t xml:space="preserve">dénombre </w:t>
      </w:r>
      <w:r w:rsidRPr="005C0DA3">
        <w:rPr>
          <w:lang w:val="fr-FR"/>
        </w:rPr>
        <w:t xml:space="preserve">huit membres </w:t>
      </w:r>
      <w:r>
        <w:rPr>
          <w:lang w:val="fr-FR"/>
        </w:rPr>
        <w:t xml:space="preserve">titulaires </w:t>
      </w:r>
      <w:r w:rsidRPr="005C0DA3">
        <w:rPr>
          <w:lang w:val="fr-FR"/>
        </w:rPr>
        <w:t>du CAD qui sont également Parties à la Convention et qui ne figurent pas sur la liste de la Convention</w:t>
      </w:r>
      <w:r>
        <w:rPr>
          <w:lang w:val="fr-FR"/>
        </w:rPr>
        <w:t> </w:t>
      </w:r>
      <w:r w:rsidRPr="005C0DA3">
        <w:rPr>
          <w:lang w:val="fr-FR"/>
        </w:rPr>
        <w:t xml:space="preserve">; </w:t>
      </w:r>
    </w:p>
    <w:p w14:paraId="1F63872C" w14:textId="6F1EFD8C" w:rsidR="00831E05" w:rsidRPr="0026437A" w:rsidRDefault="00750C9E" w:rsidP="00831E05">
      <w:pPr>
        <w:pStyle w:val="CBDNormalNumber"/>
        <w:keepNext/>
        <w:numPr>
          <w:ilvl w:val="1"/>
          <w:numId w:val="7"/>
        </w:numPr>
        <w:rPr>
          <w:lang w:val="fr-FR"/>
        </w:rPr>
      </w:pPr>
      <w:r>
        <w:rPr>
          <w:lang w:val="fr-FR"/>
        </w:rPr>
        <w:t xml:space="preserve">Pour ce </w:t>
      </w:r>
      <w:r w:rsidR="00D64D21" w:rsidRPr="005C0DA3">
        <w:rPr>
          <w:lang w:val="fr-FR"/>
        </w:rPr>
        <w:t xml:space="preserve">qui </w:t>
      </w:r>
      <w:r>
        <w:rPr>
          <w:lang w:val="fr-FR"/>
        </w:rPr>
        <w:t xml:space="preserve">est des </w:t>
      </w:r>
      <w:r w:rsidR="006B469B">
        <w:rPr>
          <w:lang w:val="fr-FR"/>
        </w:rPr>
        <w:t xml:space="preserve">Parties </w:t>
      </w:r>
      <w:r w:rsidR="00D64D21" w:rsidRPr="005C0DA3">
        <w:rPr>
          <w:lang w:val="fr-FR"/>
        </w:rPr>
        <w:t>susceptibles d</w:t>
      </w:r>
      <w:r w:rsidR="00D001E0">
        <w:rPr>
          <w:lang w:val="fr-FR"/>
        </w:rPr>
        <w:t>’</w:t>
      </w:r>
      <w:r w:rsidR="00D64D21" w:rsidRPr="005C0DA3">
        <w:rPr>
          <w:lang w:val="fr-FR"/>
        </w:rPr>
        <w:t>assumer volontaire</w:t>
      </w:r>
      <w:r>
        <w:rPr>
          <w:lang w:val="fr-FR"/>
        </w:rPr>
        <w:t>ment</w:t>
      </w:r>
      <w:r w:rsidR="00D64D21" w:rsidRPr="005C0DA3">
        <w:rPr>
          <w:lang w:val="fr-FR"/>
        </w:rPr>
        <w:t xml:space="preserve"> les obligations des pays développés </w:t>
      </w:r>
      <w:r w:rsidR="006B469B">
        <w:rPr>
          <w:lang w:val="fr-FR"/>
        </w:rPr>
        <w:t xml:space="preserve">Parties </w:t>
      </w:r>
      <w:r w:rsidR="00D64D21" w:rsidRPr="005C0DA3">
        <w:rPr>
          <w:lang w:val="fr-FR"/>
        </w:rPr>
        <w:t>conformément au paragraphe</w:t>
      </w:r>
      <w:r>
        <w:rPr>
          <w:lang w:val="fr-FR"/>
        </w:rPr>
        <w:t> </w:t>
      </w:r>
      <w:r w:rsidR="00D64D21" w:rsidRPr="005C0DA3">
        <w:rPr>
          <w:lang w:val="fr-FR"/>
        </w:rPr>
        <w:t>2 de l</w:t>
      </w:r>
      <w:r w:rsidR="00D001E0">
        <w:rPr>
          <w:lang w:val="fr-FR"/>
        </w:rPr>
        <w:t>’</w:t>
      </w:r>
      <w:r w:rsidR="00D64D21" w:rsidRPr="005C0DA3">
        <w:rPr>
          <w:lang w:val="fr-FR"/>
        </w:rPr>
        <w:t>article</w:t>
      </w:r>
      <w:r>
        <w:rPr>
          <w:lang w:val="fr-FR"/>
        </w:rPr>
        <w:t> </w:t>
      </w:r>
      <w:r w:rsidR="00D64D21" w:rsidRPr="005C0DA3">
        <w:rPr>
          <w:lang w:val="fr-FR"/>
        </w:rPr>
        <w:t xml:space="preserve">20, même la </w:t>
      </w:r>
      <w:r>
        <w:rPr>
          <w:lang w:val="fr-FR"/>
        </w:rPr>
        <w:t xml:space="preserve">liste la </w:t>
      </w:r>
      <w:r w:rsidR="00D64D21" w:rsidRPr="005C0DA3">
        <w:rPr>
          <w:lang w:val="fr-FR"/>
        </w:rPr>
        <w:t xml:space="preserve">plus restreinte des listes </w:t>
      </w:r>
      <w:r>
        <w:rPr>
          <w:lang w:val="fr-FR"/>
        </w:rPr>
        <w:t xml:space="preserve">décrites </w:t>
      </w:r>
      <w:r w:rsidR="005C377B">
        <w:rPr>
          <w:lang w:val="fr-FR"/>
        </w:rPr>
        <w:t>précédemment</w:t>
      </w:r>
      <w:r w:rsidR="00D64D21" w:rsidRPr="005C0DA3">
        <w:rPr>
          <w:lang w:val="fr-FR"/>
        </w:rPr>
        <w:t xml:space="preserve"> (participants et associés du CAD de l</w:t>
      </w:r>
      <w:r w:rsidR="00D001E0">
        <w:rPr>
          <w:lang w:val="fr-FR"/>
        </w:rPr>
        <w:t>’</w:t>
      </w:r>
      <w:r w:rsidR="00D64D21" w:rsidRPr="005C0DA3">
        <w:rPr>
          <w:lang w:val="fr-FR"/>
        </w:rPr>
        <w:t xml:space="preserve">OCDE) comprend huit pays, à savoir sept participants et un associé </w:t>
      </w:r>
      <w:r w:rsidR="006B469B">
        <w:rPr>
          <w:lang w:val="fr-FR"/>
        </w:rPr>
        <w:t>d</w:t>
      </w:r>
      <w:r w:rsidR="00D64D21" w:rsidRPr="005C0DA3">
        <w:rPr>
          <w:lang w:val="fr-FR"/>
        </w:rPr>
        <w:t>u CAD de l</w:t>
      </w:r>
      <w:r w:rsidR="00D001E0">
        <w:rPr>
          <w:lang w:val="fr-FR"/>
        </w:rPr>
        <w:t>’</w:t>
      </w:r>
      <w:r w:rsidR="00D64D21" w:rsidRPr="005C0DA3">
        <w:rPr>
          <w:lang w:val="fr-FR"/>
        </w:rPr>
        <w:t>OCDE, qui sont Parties à la Convention</w:t>
      </w:r>
      <w:r w:rsidR="006B469B">
        <w:rPr>
          <w:lang w:val="fr-FR"/>
        </w:rPr>
        <w:t>,</w:t>
      </w:r>
      <w:r w:rsidR="00D64D21" w:rsidRPr="005C0DA3">
        <w:rPr>
          <w:lang w:val="fr-FR"/>
        </w:rPr>
        <w:t xml:space="preserve"> mais ne figurent pas sur la liste </w:t>
      </w:r>
      <w:r w:rsidR="00D64D21" w:rsidRPr="005C0DA3">
        <w:rPr>
          <w:kern w:val="22"/>
          <w:lang w:val="fr-FR"/>
        </w:rPr>
        <w:t>de la Convention</w:t>
      </w:r>
      <w:r w:rsidR="00D64D21" w:rsidRPr="005C0DA3">
        <w:rPr>
          <w:lang w:val="fr-FR"/>
        </w:rPr>
        <w:t>.</w:t>
      </w:r>
    </w:p>
    <w:p w14:paraId="385F3515" w14:textId="001CE61B" w:rsidR="005151CE" w:rsidRPr="0026437A" w:rsidRDefault="001E4DB5" w:rsidP="000E4EE5">
      <w:pPr>
        <w:pStyle w:val="CBDNormalNumber"/>
        <w:keepNext/>
        <w:rPr>
          <w:lang w:val="fr-FR"/>
        </w:rPr>
      </w:pPr>
      <w:r>
        <w:rPr>
          <w:lang w:val="fr-FR"/>
        </w:rPr>
        <w:t xml:space="preserve">Ces </w:t>
      </w:r>
      <w:r w:rsidRPr="005C0DA3">
        <w:rPr>
          <w:lang w:val="fr-FR"/>
        </w:rPr>
        <w:t xml:space="preserve">masses critiques </w:t>
      </w:r>
      <w:r>
        <w:rPr>
          <w:lang w:val="fr-FR"/>
        </w:rPr>
        <w:t xml:space="preserve">donnent à penser </w:t>
      </w:r>
      <w:r w:rsidRPr="005C0DA3">
        <w:rPr>
          <w:lang w:val="fr-FR"/>
        </w:rPr>
        <w:t>qu</w:t>
      </w:r>
      <w:r w:rsidR="00D001E0">
        <w:rPr>
          <w:lang w:val="fr-FR"/>
        </w:rPr>
        <w:t>’</w:t>
      </w:r>
      <w:r w:rsidRPr="005C0DA3">
        <w:rPr>
          <w:lang w:val="fr-FR"/>
        </w:rPr>
        <w:t>une notification pourrait être</w:t>
      </w:r>
      <w:r>
        <w:rPr>
          <w:lang w:val="fr-FR"/>
        </w:rPr>
        <w:t xml:space="preserve"> diffusée</w:t>
      </w:r>
      <w:r w:rsidRPr="005C0DA3">
        <w:rPr>
          <w:lang w:val="fr-FR"/>
        </w:rPr>
        <w:t xml:space="preserve"> immédiatement</w:t>
      </w:r>
      <w:r>
        <w:rPr>
          <w:lang w:val="fr-FR"/>
        </w:rPr>
        <w:t xml:space="preserve"> pour </w:t>
      </w:r>
      <w:r w:rsidRPr="005C0DA3">
        <w:rPr>
          <w:lang w:val="fr-FR"/>
        </w:rPr>
        <w:t>invit</w:t>
      </w:r>
      <w:r>
        <w:rPr>
          <w:lang w:val="fr-FR"/>
        </w:rPr>
        <w:t xml:space="preserve">er </w:t>
      </w:r>
      <w:r w:rsidRPr="005C0DA3">
        <w:rPr>
          <w:lang w:val="fr-FR"/>
        </w:rPr>
        <w:t xml:space="preserve">les pays développés Parties </w:t>
      </w:r>
      <w:r>
        <w:rPr>
          <w:lang w:val="fr-FR"/>
        </w:rPr>
        <w:t xml:space="preserve">et </w:t>
      </w:r>
      <w:r w:rsidRPr="005C0DA3">
        <w:rPr>
          <w:lang w:val="fr-FR"/>
        </w:rPr>
        <w:t>les autres Parties susceptibles d</w:t>
      </w:r>
      <w:r w:rsidR="00D001E0">
        <w:rPr>
          <w:lang w:val="fr-FR"/>
        </w:rPr>
        <w:t>’</w:t>
      </w:r>
      <w:r w:rsidRPr="005C0DA3">
        <w:rPr>
          <w:lang w:val="fr-FR"/>
        </w:rPr>
        <w:t>assumer volontairement les obligations de</w:t>
      </w:r>
      <w:r>
        <w:rPr>
          <w:lang w:val="fr-FR"/>
        </w:rPr>
        <w:t xml:space="preserve"> ce</w:t>
      </w:r>
      <w:r w:rsidRPr="005C0DA3">
        <w:rPr>
          <w:lang w:val="fr-FR"/>
        </w:rPr>
        <w:t>s Parties, conformément à l</w:t>
      </w:r>
      <w:r w:rsidR="00D001E0">
        <w:rPr>
          <w:lang w:val="fr-FR"/>
        </w:rPr>
        <w:t>’</w:t>
      </w:r>
      <w:r w:rsidRPr="005C0DA3">
        <w:rPr>
          <w:lang w:val="fr-FR"/>
        </w:rPr>
        <w:t>article</w:t>
      </w:r>
      <w:r>
        <w:rPr>
          <w:lang w:val="fr-FR"/>
        </w:rPr>
        <w:t> </w:t>
      </w:r>
      <w:r w:rsidRPr="005C0DA3">
        <w:rPr>
          <w:lang w:val="fr-FR"/>
        </w:rPr>
        <w:t xml:space="preserve">20 de la Convention, à manifester leur intérêt à figurer sur la liste. La périodicité des </w:t>
      </w:r>
      <w:r>
        <w:rPr>
          <w:lang w:val="fr-FR"/>
        </w:rPr>
        <w:t>appels à manifestations d</w:t>
      </w:r>
      <w:r w:rsidR="00D001E0">
        <w:rPr>
          <w:lang w:val="fr-FR"/>
        </w:rPr>
        <w:t>’</w:t>
      </w:r>
      <w:r>
        <w:rPr>
          <w:lang w:val="fr-FR"/>
        </w:rPr>
        <w:t xml:space="preserve">intérêt serait </w:t>
      </w:r>
      <w:r w:rsidRPr="005C0DA3">
        <w:rPr>
          <w:lang w:val="fr-FR"/>
        </w:rPr>
        <w:t xml:space="preserve">également </w:t>
      </w:r>
      <w:r>
        <w:rPr>
          <w:lang w:val="fr-FR"/>
        </w:rPr>
        <w:t xml:space="preserve">tributaire </w:t>
      </w:r>
      <w:r w:rsidRPr="005C0DA3">
        <w:rPr>
          <w:lang w:val="fr-FR"/>
        </w:rPr>
        <w:t xml:space="preserve">du succès de cette </w:t>
      </w:r>
      <w:r w:rsidR="003A134C">
        <w:rPr>
          <w:lang w:val="fr-FR"/>
        </w:rPr>
        <w:t>invitation</w:t>
      </w:r>
      <w:r>
        <w:rPr>
          <w:lang w:val="fr-FR"/>
        </w:rPr>
        <w:t> </w:t>
      </w:r>
      <w:r w:rsidRPr="005C0DA3">
        <w:rPr>
          <w:lang w:val="fr-FR"/>
        </w:rPr>
        <w:t xml:space="preserve">; </w:t>
      </w:r>
      <w:r w:rsidR="00742262">
        <w:rPr>
          <w:lang w:val="fr-FR"/>
        </w:rPr>
        <w:t xml:space="preserve">une diffusion alternée de la notification (une réunion sur </w:t>
      </w:r>
      <w:r w:rsidRPr="005C0DA3">
        <w:rPr>
          <w:lang w:val="fr-FR"/>
        </w:rPr>
        <w:t>deux de la Conférence des Parties</w:t>
      </w:r>
      <w:r w:rsidR="00742262">
        <w:rPr>
          <w:lang w:val="fr-FR"/>
        </w:rPr>
        <w:t>)</w:t>
      </w:r>
      <w:r w:rsidRPr="005C0DA3">
        <w:rPr>
          <w:lang w:val="fr-FR"/>
        </w:rPr>
        <w:t xml:space="preserve"> pourrait constituer un compromis raisonnable entre la nécessité d</w:t>
      </w:r>
      <w:r w:rsidR="00D001E0">
        <w:rPr>
          <w:lang w:val="fr-FR"/>
        </w:rPr>
        <w:t>’</w:t>
      </w:r>
      <w:r w:rsidRPr="005C0DA3">
        <w:rPr>
          <w:lang w:val="fr-FR"/>
        </w:rPr>
        <w:t xml:space="preserve">éviter </w:t>
      </w:r>
      <w:r w:rsidR="003C4E9D">
        <w:rPr>
          <w:lang w:val="fr-FR"/>
        </w:rPr>
        <w:t xml:space="preserve">la </w:t>
      </w:r>
      <w:r w:rsidRPr="005C0DA3">
        <w:rPr>
          <w:lang w:val="fr-FR"/>
        </w:rPr>
        <w:t xml:space="preserve">lassitude face aux notifications et </w:t>
      </w:r>
      <w:r w:rsidR="003C4E9D">
        <w:rPr>
          <w:lang w:val="fr-FR"/>
        </w:rPr>
        <w:t>l</w:t>
      </w:r>
      <w:r w:rsidR="00D001E0">
        <w:rPr>
          <w:lang w:val="fr-FR"/>
        </w:rPr>
        <w:t>’</w:t>
      </w:r>
      <w:r w:rsidR="003C4E9D">
        <w:rPr>
          <w:lang w:val="fr-FR"/>
        </w:rPr>
        <w:t xml:space="preserve">alignement sur </w:t>
      </w:r>
      <w:r w:rsidRPr="005C0DA3">
        <w:rPr>
          <w:lang w:val="fr-FR"/>
        </w:rPr>
        <w:t xml:space="preserve">le cycle des </w:t>
      </w:r>
      <w:r w:rsidR="003A134C">
        <w:rPr>
          <w:lang w:val="fr-FR"/>
        </w:rPr>
        <w:t xml:space="preserve">réunions </w:t>
      </w:r>
      <w:r w:rsidRPr="005C0DA3">
        <w:rPr>
          <w:lang w:val="fr-FR"/>
        </w:rPr>
        <w:t xml:space="preserve">de la </w:t>
      </w:r>
      <w:r w:rsidRPr="005C0DA3">
        <w:rPr>
          <w:lang w:val="fr-FR"/>
        </w:rPr>
        <w:lastRenderedPageBreak/>
        <w:t>Conférence des Parties. Cet</w:t>
      </w:r>
      <w:r w:rsidR="003A134C">
        <w:rPr>
          <w:lang w:val="fr-FR"/>
        </w:rPr>
        <w:t xml:space="preserve">te modalité </w:t>
      </w:r>
      <w:r w:rsidRPr="005C0DA3">
        <w:rPr>
          <w:lang w:val="fr-FR"/>
        </w:rPr>
        <w:t>pourrait être réexaminé</w:t>
      </w:r>
      <w:r w:rsidR="003A134C">
        <w:rPr>
          <w:lang w:val="fr-FR"/>
        </w:rPr>
        <w:t>e</w:t>
      </w:r>
      <w:r w:rsidRPr="005C0DA3">
        <w:rPr>
          <w:lang w:val="fr-FR"/>
        </w:rPr>
        <w:t xml:space="preserve"> </w:t>
      </w:r>
      <w:r w:rsidR="00742262">
        <w:rPr>
          <w:lang w:val="fr-FR"/>
        </w:rPr>
        <w:t xml:space="preserve">à </w:t>
      </w:r>
      <w:r w:rsidRPr="005C0DA3">
        <w:rPr>
          <w:lang w:val="fr-FR"/>
        </w:rPr>
        <w:t xml:space="preserve">une </w:t>
      </w:r>
      <w:r w:rsidR="003A134C">
        <w:rPr>
          <w:lang w:val="fr-FR"/>
        </w:rPr>
        <w:t xml:space="preserve">réunion </w:t>
      </w:r>
      <w:r w:rsidRPr="005C0DA3">
        <w:rPr>
          <w:lang w:val="fr-FR"/>
        </w:rPr>
        <w:t>de la Conférence des Parties.</w:t>
      </w:r>
      <w:r w:rsidR="00112E26" w:rsidRPr="0026437A">
        <w:rPr>
          <w:lang w:val="fr-FR"/>
        </w:rPr>
        <w:t xml:space="preserve"> </w:t>
      </w:r>
    </w:p>
    <w:p w14:paraId="2E972779" w14:textId="484AF4DD" w:rsidR="00BA72C4" w:rsidRPr="0026437A" w:rsidRDefault="00067736" w:rsidP="000E4EE5">
      <w:pPr>
        <w:pStyle w:val="CBDNormalNumber"/>
        <w:keepNext/>
        <w:rPr>
          <w:lang w:val="fr-FR"/>
        </w:rPr>
      </w:pPr>
      <w:r>
        <w:rPr>
          <w:lang w:val="fr-FR"/>
        </w:rPr>
        <w:t xml:space="preserve">À la lumière </w:t>
      </w:r>
      <w:r w:rsidRPr="005C0DA3">
        <w:rPr>
          <w:lang w:val="fr-FR"/>
        </w:rPr>
        <w:t>des informations et de l</w:t>
      </w:r>
      <w:r w:rsidR="00D001E0">
        <w:rPr>
          <w:lang w:val="fr-FR"/>
        </w:rPr>
        <w:t>’</w:t>
      </w:r>
      <w:r w:rsidRPr="005C0DA3">
        <w:rPr>
          <w:lang w:val="fr-FR"/>
        </w:rPr>
        <w:t xml:space="preserve">analyse </w:t>
      </w:r>
      <w:r>
        <w:rPr>
          <w:lang w:val="fr-FR"/>
        </w:rPr>
        <w:t xml:space="preserve">présentées </w:t>
      </w:r>
      <w:r w:rsidRPr="005C0DA3">
        <w:rPr>
          <w:lang w:val="fr-FR"/>
        </w:rPr>
        <w:t>ci-dessus, l</w:t>
      </w:r>
      <w:r w:rsidR="00D001E0">
        <w:rPr>
          <w:lang w:val="fr-FR"/>
        </w:rPr>
        <w:t>’</w:t>
      </w:r>
      <w:r w:rsidRPr="005C0DA3">
        <w:rPr>
          <w:lang w:val="fr-FR"/>
        </w:rPr>
        <w:t xml:space="preserve">Organe subsidiaire </w:t>
      </w:r>
      <w:r>
        <w:rPr>
          <w:lang w:val="fr-FR"/>
        </w:rPr>
        <w:t>chargé de l</w:t>
      </w:r>
      <w:r w:rsidR="00D001E0">
        <w:rPr>
          <w:lang w:val="fr-FR"/>
        </w:rPr>
        <w:t>’</w:t>
      </w:r>
      <w:r>
        <w:rPr>
          <w:lang w:val="fr-FR"/>
        </w:rPr>
        <w:t>application</w:t>
      </w:r>
      <w:r w:rsidRPr="005C0DA3">
        <w:rPr>
          <w:lang w:val="fr-FR"/>
        </w:rPr>
        <w:t xml:space="preserve"> </w:t>
      </w:r>
      <w:r>
        <w:rPr>
          <w:lang w:val="fr-FR"/>
        </w:rPr>
        <w:t xml:space="preserve">souhaitera peut-être </w:t>
      </w:r>
      <w:r w:rsidRPr="005C0DA3">
        <w:rPr>
          <w:lang w:val="fr-FR"/>
        </w:rPr>
        <w:t xml:space="preserve">adopter une recommandation portant sur </w:t>
      </w:r>
      <w:r>
        <w:rPr>
          <w:lang w:val="fr-FR"/>
        </w:rPr>
        <w:t>ce qui suit </w:t>
      </w:r>
      <w:r w:rsidRPr="005C0DA3">
        <w:rPr>
          <w:lang w:val="fr-FR"/>
        </w:rPr>
        <w:t>:</w:t>
      </w:r>
      <w:r>
        <w:rPr>
          <w:lang w:val="fr-FR"/>
        </w:rPr>
        <w:t xml:space="preserve"> </w:t>
      </w:r>
    </w:p>
    <w:p w14:paraId="5D0A5989" w14:textId="61D031B3" w:rsidR="007A52DD" w:rsidRPr="0026437A" w:rsidRDefault="00704AEE" w:rsidP="00B33DE0">
      <w:pPr>
        <w:pStyle w:val="CBDNormalNumber"/>
        <w:keepNext/>
        <w:numPr>
          <w:ilvl w:val="1"/>
          <w:numId w:val="7"/>
        </w:numPr>
        <w:rPr>
          <w:lang w:val="fr-FR"/>
        </w:rPr>
      </w:pPr>
      <w:r w:rsidRPr="005C0DA3">
        <w:rPr>
          <w:lang w:val="fr-FR"/>
        </w:rPr>
        <w:t>Inviter les pays développés Parties et les autres Parties susceptibles d</w:t>
      </w:r>
      <w:r w:rsidR="00D001E0">
        <w:rPr>
          <w:lang w:val="fr-FR"/>
        </w:rPr>
        <w:t>’</w:t>
      </w:r>
      <w:r w:rsidRPr="005C0DA3">
        <w:rPr>
          <w:lang w:val="fr-FR"/>
        </w:rPr>
        <w:t>assumer</w:t>
      </w:r>
      <w:r>
        <w:rPr>
          <w:lang w:val="fr-FR"/>
        </w:rPr>
        <w:t xml:space="preserve"> </w:t>
      </w:r>
      <w:r w:rsidRPr="005C0DA3">
        <w:rPr>
          <w:lang w:val="fr-FR"/>
        </w:rPr>
        <w:t>volontaire</w:t>
      </w:r>
      <w:r>
        <w:rPr>
          <w:lang w:val="fr-FR"/>
        </w:rPr>
        <w:t xml:space="preserve">ment </w:t>
      </w:r>
      <w:r w:rsidRPr="005C0DA3">
        <w:rPr>
          <w:lang w:val="fr-FR"/>
        </w:rPr>
        <w:t>les obligations de</w:t>
      </w:r>
      <w:r>
        <w:rPr>
          <w:lang w:val="fr-FR"/>
        </w:rPr>
        <w:t xml:space="preserve"> ce</w:t>
      </w:r>
      <w:r w:rsidRPr="005C0DA3">
        <w:rPr>
          <w:lang w:val="fr-FR"/>
        </w:rPr>
        <w:t>s Parties conformément au paragraphe</w:t>
      </w:r>
      <w:r>
        <w:rPr>
          <w:lang w:val="fr-FR"/>
        </w:rPr>
        <w:t> </w:t>
      </w:r>
      <w:r w:rsidRPr="005C0DA3">
        <w:rPr>
          <w:lang w:val="fr-FR"/>
        </w:rPr>
        <w:t>2 de l</w:t>
      </w:r>
      <w:r w:rsidR="00D001E0">
        <w:rPr>
          <w:lang w:val="fr-FR"/>
        </w:rPr>
        <w:t>’</w:t>
      </w:r>
      <w:r w:rsidRPr="005C0DA3">
        <w:rPr>
          <w:lang w:val="fr-FR"/>
        </w:rPr>
        <w:t>article</w:t>
      </w:r>
      <w:r>
        <w:rPr>
          <w:lang w:val="fr-FR"/>
        </w:rPr>
        <w:t> </w:t>
      </w:r>
      <w:r w:rsidRPr="005C0DA3">
        <w:rPr>
          <w:lang w:val="fr-FR"/>
        </w:rPr>
        <w:t>20 de la Convention à manifester leur intérêt à figurer sur la liste de la Convention</w:t>
      </w:r>
      <w:r>
        <w:rPr>
          <w:lang w:val="fr-FR"/>
        </w:rPr>
        <w:t> </w:t>
      </w:r>
      <w:r w:rsidRPr="005C0DA3">
        <w:rPr>
          <w:lang w:val="fr-FR"/>
        </w:rPr>
        <w:t>;</w:t>
      </w:r>
      <w:r>
        <w:rPr>
          <w:lang w:val="fr-FR"/>
        </w:rPr>
        <w:t xml:space="preserve"> </w:t>
      </w:r>
    </w:p>
    <w:p w14:paraId="7CFC0E78" w14:textId="7C8FC4CC" w:rsidR="001C1D13" w:rsidRPr="0026437A" w:rsidRDefault="00173EFD" w:rsidP="00B33DE0">
      <w:pPr>
        <w:pStyle w:val="CBDNormalNumber"/>
        <w:keepNext/>
        <w:numPr>
          <w:ilvl w:val="1"/>
          <w:numId w:val="7"/>
        </w:numPr>
        <w:rPr>
          <w:lang w:val="fr-FR"/>
        </w:rPr>
      </w:pPr>
      <w:r w:rsidRPr="005C0DA3">
        <w:rPr>
          <w:lang w:val="fr-FR"/>
        </w:rPr>
        <w:t xml:space="preserve">Décider de </w:t>
      </w:r>
      <w:r>
        <w:rPr>
          <w:lang w:val="fr-FR"/>
        </w:rPr>
        <w:t xml:space="preserve">diffuser </w:t>
      </w:r>
      <w:r w:rsidRPr="005C0DA3">
        <w:rPr>
          <w:lang w:val="fr-FR"/>
        </w:rPr>
        <w:t xml:space="preserve">de nouvelles invitations à cet effet </w:t>
      </w:r>
      <w:r>
        <w:rPr>
          <w:lang w:val="fr-FR"/>
        </w:rPr>
        <w:t xml:space="preserve">aux réunions </w:t>
      </w:r>
      <w:r w:rsidRPr="005C0DA3">
        <w:rPr>
          <w:lang w:val="fr-FR"/>
        </w:rPr>
        <w:t xml:space="preserve">de la Conférence des Parties </w:t>
      </w:r>
      <w:r w:rsidR="00651189">
        <w:rPr>
          <w:lang w:val="fr-FR"/>
        </w:rPr>
        <w:t>qualifiée</w:t>
      </w:r>
      <w:r w:rsidR="00471E24">
        <w:rPr>
          <w:lang w:val="fr-FR"/>
        </w:rPr>
        <w:t>s</w:t>
      </w:r>
      <w:r w:rsidR="00651189">
        <w:rPr>
          <w:lang w:val="fr-FR"/>
        </w:rPr>
        <w:t xml:space="preserve"> par un </w:t>
      </w:r>
      <w:r w:rsidR="00286771">
        <w:rPr>
          <w:lang w:val="fr-FR"/>
        </w:rPr>
        <w:t>adjectif</w:t>
      </w:r>
      <w:r w:rsidR="00651189">
        <w:rPr>
          <w:lang w:val="fr-FR"/>
        </w:rPr>
        <w:t xml:space="preserve"> numéral</w:t>
      </w:r>
      <w:r w:rsidR="00286771">
        <w:rPr>
          <w:lang w:val="fr-FR"/>
        </w:rPr>
        <w:t xml:space="preserve"> </w:t>
      </w:r>
      <w:r w:rsidR="00603D15">
        <w:rPr>
          <w:lang w:val="fr-FR"/>
        </w:rPr>
        <w:t xml:space="preserve">impair ; </w:t>
      </w:r>
      <w:r w:rsidRPr="005C0DA3">
        <w:rPr>
          <w:lang w:val="fr-FR"/>
        </w:rPr>
        <w:t xml:space="preserve"> </w:t>
      </w:r>
    </w:p>
    <w:p w14:paraId="66671F5F" w14:textId="5F322670" w:rsidR="006C5F0D" w:rsidRPr="0026437A" w:rsidRDefault="006453A1" w:rsidP="00B33DE0">
      <w:pPr>
        <w:pStyle w:val="CBDNormalNumber"/>
        <w:keepNext/>
        <w:numPr>
          <w:ilvl w:val="1"/>
          <w:numId w:val="7"/>
        </w:numPr>
        <w:rPr>
          <w:lang w:val="fr-FR"/>
        </w:rPr>
      </w:pPr>
      <w:r>
        <w:rPr>
          <w:lang w:val="fr-FR"/>
        </w:rPr>
        <w:t>Prier le s</w:t>
      </w:r>
      <w:r w:rsidRPr="005C0DA3">
        <w:rPr>
          <w:lang w:val="fr-FR"/>
        </w:rPr>
        <w:t>ecrétariat</w:t>
      </w:r>
      <w:r>
        <w:rPr>
          <w:lang w:val="fr-FR"/>
        </w:rPr>
        <w:t xml:space="preserve"> </w:t>
      </w:r>
      <w:r w:rsidRPr="005C0DA3">
        <w:rPr>
          <w:lang w:val="fr-FR"/>
        </w:rPr>
        <w:t>: i) de transmettre aux Parties l</w:t>
      </w:r>
      <w:r w:rsidR="00D001E0">
        <w:rPr>
          <w:lang w:val="fr-FR"/>
        </w:rPr>
        <w:t>’</w:t>
      </w:r>
      <w:r w:rsidRPr="005C0DA3">
        <w:rPr>
          <w:lang w:val="fr-FR"/>
        </w:rPr>
        <w:t>invitation figurant à l</w:t>
      </w:r>
      <w:r w:rsidR="00D001E0">
        <w:rPr>
          <w:lang w:val="fr-FR"/>
        </w:rPr>
        <w:t>’</w:t>
      </w:r>
      <w:r w:rsidRPr="005C0DA3">
        <w:rPr>
          <w:lang w:val="fr-FR"/>
        </w:rPr>
        <w:t>alinéa a)</w:t>
      </w:r>
      <w:r>
        <w:rPr>
          <w:lang w:val="fr-FR"/>
        </w:rPr>
        <w:t> </w:t>
      </w:r>
      <w:r w:rsidRPr="005C0DA3">
        <w:rPr>
          <w:lang w:val="fr-FR"/>
        </w:rPr>
        <w:t>ci-dessus</w:t>
      </w:r>
      <w:r>
        <w:rPr>
          <w:lang w:val="fr-FR"/>
        </w:rPr>
        <w:t> </w:t>
      </w:r>
      <w:r w:rsidRPr="005C0DA3">
        <w:rPr>
          <w:lang w:val="fr-FR"/>
        </w:rPr>
        <w:t xml:space="preserve">; ii) </w:t>
      </w:r>
      <w:r>
        <w:rPr>
          <w:lang w:val="fr-FR"/>
        </w:rPr>
        <w:t xml:space="preserve">de </w:t>
      </w:r>
      <w:r w:rsidRPr="005C0DA3">
        <w:rPr>
          <w:lang w:val="fr-FR"/>
        </w:rPr>
        <w:t>transmettre les futures invitations conformément à l</w:t>
      </w:r>
      <w:r w:rsidR="00D001E0">
        <w:rPr>
          <w:lang w:val="fr-FR"/>
        </w:rPr>
        <w:t>’</w:t>
      </w:r>
      <w:r w:rsidRPr="005C0DA3">
        <w:rPr>
          <w:lang w:val="fr-FR"/>
        </w:rPr>
        <w:t>alinéa b) ci-dessus</w:t>
      </w:r>
      <w:r>
        <w:rPr>
          <w:lang w:val="fr-FR"/>
        </w:rPr>
        <w:t> </w:t>
      </w:r>
      <w:r w:rsidRPr="005C0DA3">
        <w:rPr>
          <w:lang w:val="fr-FR"/>
        </w:rPr>
        <w:t>; iii) de mettre à jour la liste en y intégrant les manifestations d</w:t>
      </w:r>
      <w:r w:rsidR="00D001E0">
        <w:rPr>
          <w:lang w:val="fr-FR"/>
        </w:rPr>
        <w:t>’</w:t>
      </w:r>
      <w:r w:rsidRPr="005C0DA3">
        <w:rPr>
          <w:lang w:val="fr-FR"/>
        </w:rPr>
        <w:t xml:space="preserve">intérêt reçues, et de la soumettre pour examen et adoption aux </w:t>
      </w:r>
      <w:r>
        <w:rPr>
          <w:lang w:val="fr-FR"/>
        </w:rPr>
        <w:t xml:space="preserve">réunions </w:t>
      </w:r>
      <w:r w:rsidRPr="005C0DA3">
        <w:rPr>
          <w:lang w:val="fr-FR"/>
        </w:rPr>
        <w:t xml:space="preserve">de la Conférence des Parties </w:t>
      </w:r>
      <w:r>
        <w:rPr>
          <w:lang w:val="fr-FR"/>
        </w:rPr>
        <w:t>qualifiées par un adjectif numéral impair</w:t>
      </w:r>
      <w:r w:rsidRPr="005C0DA3">
        <w:rPr>
          <w:lang w:val="fr-FR"/>
        </w:rPr>
        <w:t xml:space="preserve">, à compter de la dix-huitième </w:t>
      </w:r>
      <w:r>
        <w:rPr>
          <w:lang w:val="fr-FR"/>
        </w:rPr>
        <w:t xml:space="preserve">réunion </w:t>
      </w:r>
      <w:r w:rsidRPr="005C0DA3">
        <w:rPr>
          <w:lang w:val="fr-FR"/>
        </w:rPr>
        <w:t>de la Conférence des Parties</w:t>
      </w:r>
      <w:r>
        <w:rPr>
          <w:lang w:val="fr-FR"/>
        </w:rPr>
        <w:t> </w:t>
      </w:r>
      <w:r w:rsidRPr="005C0DA3">
        <w:rPr>
          <w:lang w:val="fr-FR"/>
        </w:rPr>
        <w:t>;</w:t>
      </w:r>
      <w:r>
        <w:rPr>
          <w:lang w:val="fr-FR"/>
        </w:rPr>
        <w:t xml:space="preserve"> </w:t>
      </w:r>
    </w:p>
    <w:p w14:paraId="645E72CC" w14:textId="689A15EC" w:rsidR="008012CC" w:rsidRPr="0026437A" w:rsidRDefault="00915313" w:rsidP="00B33DE0">
      <w:pPr>
        <w:pStyle w:val="CBDNormalNumber"/>
        <w:keepNext/>
        <w:numPr>
          <w:ilvl w:val="1"/>
          <w:numId w:val="7"/>
        </w:numPr>
        <w:rPr>
          <w:lang w:val="fr-FR"/>
        </w:rPr>
      </w:pPr>
      <w:r>
        <w:rPr>
          <w:lang w:val="fr-FR"/>
        </w:rPr>
        <w:t>E</w:t>
      </w:r>
      <w:r w:rsidRPr="005C0DA3">
        <w:rPr>
          <w:lang w:val="fr-FR"/>
        </w:rPr>
        <w:t xml:space="preserve">xaminer ces </w:t>
      </w:r>
      <w:r>
        <w:rPr>
          <w:lang w:val="fr-FR"/>
        </w:rPr>
        <w:t xml:space="preserve">modalités à </w:t>
      </w:r>
      <w:r w:rsidRPr="005C0DA3">
        <w:rPr>
          <w:lang w:val="fr-FR"/>
        </w:rPr>
        <w:t>la vingt</w:t>
      </w:r>
      <w:r w:rsidR="00CB777F">
        <w:rPr>
          <w:lang w:val="fr-FR"/>
        </w:rPr>
        <w:t>-</w:t>
      </w:r>
      <w:r w:rsidRPr="005C0DA3">
        <w:rPr>
          <w:lang w:val="fr-FR"/>
        </w:rPr>
        <w:t>et</w:t>
      </w:r>
      <w:r w:rsidR="00CB777F">
        <w:rPr>
          <w:lang w:val="fr-FR"/>
        </w:rPr>
        <w:t>-</w:t>
      </w:r>
      <w:r w:rsidRPr="005C0DA3">
        <w:rPr>
          <w:lang w:val="fr-FR"/>
        </w:rPr>
        <w:t>unième réunion de la Conférence des Parties.</w:t>
      </w:r>
      <w:r w:rsidR="0008271D" w:rsidRPr="0026437A">
        <w:rPr>
          <w:lang w:val="fr-FR"/>
        </w:rPr>
        <w:t xml:space="preserve">   </w:t>
      </w:r>
    </w:p>
    <w:p w14:paraId="5B777C3B" w14:textId="7DD4ECA6" w:rsidR="00DF41DF" w:rsidRPr="0026437A" w:rsidRDefault="00BE399B" w:rsidP="000E4EE5">
      <w:pPr>
        <w:pStyle w:val="CBDNormalNumber"/>
        <w:keepNext/>
        <w:rPr>
          <w:lang w:val="fr-FR"/>
        </w:rPr>
      </w:pPr>
      <w:r w:rsidRPr="005C0DA3">
        <w:rPr>
          <w:lang w:val="fr-FR"/>
        </w:rPr>
        <w:t xml:space="preserve">Le libellé </w:t>
      </w:r>
      <w:r>
        <w:rPr>
          <w:lang w:val="fr-FR"/>
        </w:rPr>
        <w:t xml:space="preserve">intégrant </w:t>
      </w:r>
      <w:r w:rsidRPr="005C0DA3">
        <w:rPr>
          <w:lang w:val="fr-FR"/>
        </w:rPr>
        <w:t xml:space="preserve">ces éléments sera inclus dans le projet de recommandation consolidé </w:t>
      </w:r>
      <w:r>
        <w:rPr>
          <w:lang w:val="fr-FR"/>
        </w:rPr>
        <w:t xml:space="preserve">présenté </w:t>
      </w:r>
      <w:r w:rsidRPr="005C0DA3">
        <w:rPr>
          <w:lang w:val="fr-FR"/>
        </w:rPr>
        <w:t xml:space="preserve">dans le document </w:t>
      </w:r>
      <w:r w:rsidR="008C4B46" w:rsidRPr="0026437A">
        <w:rPr>
          <w:lang w:val="fr-FR"/>
        </w:rPr>
        <w:t>CBD/SBI/</w:t>
      </w:r>
      <w:r w:rsidR="00914319" w:rsidRPr="0026437A">
        <w:rPr>
          <w:lang w:val="fr-FR"/>
        </w:rPr>
        <w:t>7</w:t>
      </w:r>
      <w:r w:rsidR="008C4B46" w:rsidRPr="0026437A">
        <w:rPr>
          <w:lang w:val="fr-FR"/>
        </w:rPr>
        <w:t>/3.</w:t>
      </w:r>
    </w:p>
    <w:p w14:paraId="38FE3296" w14:textId="6571D4AD" w:rsidR="00E26AC4" w:rsidRPr="0026437A" w:rsidRDefault="00F946F9" w:rsidP="000E4EE5">
      <w:pPr>
        <w:pStyle w:val="CBDNormalNumber"/>
        <w:numPr>
          <w:ilvl w:val="0"/>
          <w:numId w:val="0"/>
        </w:numPr>
        <w:tabs>
          <w:tab w:val="left" w:pos="3469"/>
          <w:tab w:val="center" w:pos="4963"/>
        </w:tabs>
        <w:ind w:left="567"/>
        <w:jc w:val="center"/>
        <w:rPr>
          <w:lang w:val="fr-FR"/>
        </w:rPr>
      </w:pPr>
      <w:r w:rsidRPr="0026437A">
        <w:rPr>
          <w:lang w:val="fr-FR"/>
        </w:rPr>
        <w:t>__________</w:t>
      </w:r>
    </w:p>
    <w:sectPr w:rsidR="00E26AC4" w:rsidRPr="0026437A" w:rsidSect="00C27EB7">
      <w:headerReference w:type="even" r:id="rId27"/>
      <w:headerReference w:type="default" r:id="rId28"/>
      <w:footerReference w:type="even" r:id="rId29"/>
      <w:footerReference w:type="default" r:id="rId30"/>
      <w:pgSz w:w="12240" w:h="15840" w:code="1"/>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D2A157E" w14:textId="77777777" w:rsidR="00A82D82" w:rsidRPr="00866063" w:rsidRDefault="00A82D82" w:rsidP="00CF1848">
      <w:r w:rsidRPr="00866063">
        <w:separator/>
      </w:r>
    </w:p>
  </w:endnote>
  <w:endnote w:type="continuationSeparator" w:id="0">
    <w:p w14:paraId="12934FB0" w14:textId="77777777" w:rsidR="00A82D82" w:rsidRPr="00866063" w:rsidRDefault="00A82D82"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Arial"/>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ACFF"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panose1 w:val="02020603050405020304"/>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7D40BB4" w14:textId="77777777" w:rsidR="00D75CA6" w:rsidRPr="00866063" w:rsidRDefault="00D75CA6" w:rsidP="000E4EE5">
            <w:pPr>
              <w:pStyle w:val="CBDFooter"/>
            </w:pPr>
            <w:r w:rsidRPr="001C3B15">
              <w:fldChar w:fldCharType="begin"/>
            </w:r>
            <w:r w:rsidRPr="001C3B15">
              <w:instrText xml:space="preserve"> PAGE </w:instrText>
            </w:r>
            <w:r w:rsidRPr="001C3B15">
              <w:fldChar w:fldCharType="separate"/>
            </w:r>
            <w:r w:rsidRPr="001C3B15">
              <w:rPr>
                <w:noProof/>
              </w:rPr>
              <w:t>2</w:t>
            </w:r>
            <w:r w:rsidRPr="001C3B15">
              <w:fldChar w:fldCharType="end"/>
            </w:r>
            <w:r w:rsidRPr="001C3B15">
              <w:t>/</w:t>
            </w:r>
            <w:r w:rsidRPr="001C3B15">
              <w:fldChar w:fldCharType="begin"/>
            </w:r>
            <w:r w:rsidRPr="001C3B15">
              <w:instrText xml:space="preserve"> NUMPAGES  </w:instrText>
            </w:r>
            <w:r w:rsidRPr="001C3B15">
              <w:fldChar w:fldCharType="separate"/>
            </w:r>
            <w:r w:rsidRPr="001C3B15">
              <w:rPr>
                <w:noProof/>
              </w:rPr>
              <w:t>2</w:t>
            </w:r>
            <w:r w:rsidRPr="001C3B15">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79EDC26B" w14:textId="77777777" w:rsidR="00D75CA6" w:rsidRPr="00852A49" w:rsidRDefault="00D75CA6" w:rsidP="000E4EE5">
        <w:pPr>
          <w:pStyle w:val="CBDFooter"/>
          <w:jc w:val="right"/>
        </w:pPr>
        <w:r w:rsidRPr="00852A49">
          <w:fldChar w:fldCharType="begin"/>
        </w:r>
        <w:r w:rsidRPr="00852A49">
          <w:instrText xml:space="preserve"> PAGE </w:instrText>
        </w:r>
        <w:r w:rsidRPr="00852A49">
          <w:fldChar w:fldCharType="separate"/>
        </w:r>
        <w:r w:rsidRPr="00852A49">
          <w:t>2</w:t>
        </w:r>
        <w:r w:rsidRPr="00852A49">
          <w:fldChar w:fldCharType="end"/>
        </w:r>
        <w:r w:rsidRPr="00852A49">
          <w:t>/</w:t>
        </w:r>
        <w:r w:rsidRPr="00852A49">
          <w:fldChar w:fldCharType="begin"/>
        </w:r>
        <w:r w:rsidRPr="00852A49">
          <w:instrText xml:space="preserve"> NUMPAGES  </w:instrText>
        </w:r>
        <w:r w:rsidRPr="00852A49">
          <w:fldChar w:fldCharType="separate"/>
        </w:r>
        <w:r w:rsidRPr="00852A49">
          <w:t>3</w:t>
        </w:r>
        <w:r w:rsidRPr="00852A4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7C153E" w14:textId="77777777" w:rsidR="00A82D82" w:rsidRPr="00866063" w:rsidRDefault="00A82D82" w:rsidP="00CF1848">
      <w:r w:rsidRPr="00866063">
        <w:separator/>
      </w:r>
    </w:p>
  </w:footnote>
  <w:footnote w:type="continuationSeparator" w:id="0">
    <w:p w14:paraId="572270A1" w14:textId="77777777" w:rsidR="00A82D82" w:rsidRPr="00866063" w:rsidRDefault="00A82D82" w:rsidP="00CF1848">
      <w:r w:rsidRPr="00866063">
        <w:continuationSeparator/>
      </w:r>
    </w:p>
  </w:footnote>
  <w:footnote w:id="1">
    <w:p w14:paraId="1728F436" w14:textId="49B9CBC7" w:rsidR="008A1499" w:rsidRPr="00D001E0" w:rsidRDefault="008A1499">
      <w:pPr>
        <w:pStyle w:val="Notedebasdepage"/>
        <w:rPr>
          <w:lang w:val="fr-FR"/>
        </w:rPr>
      </w:pPr>
      <w:r w:rsidRPr="00D001E0">
        <w:rPr>
          <w:rStyle w:val="Appelnotedebasdep"/>
          <w:lang w:val="fr-FR"/>
        </w:rPr>
        <w:t>*</w:t>
      </w:r>
      <w:r w:rsidRPr="00D001E0">
        <w:rPr>
          <w:lang w:val="fr-FR"/>
        </w:rPr>
        <w:t xml:space="preserve"> CBD/</w:t>
      </w:r>
      <w:r w:rsidR="00163EA8" w:rsidRPr="00D001E0">
        <w:rPr>
          <w:lang w:val="fr-FR"/>
        </w:rPr>
        <w:t>SBI/</w:t>
      </w:r>
      <w:r w:rsidR="00CC2C10" w:rsidRPr="00D001E0">
        <w:rPr>
          <w:lang w:val="fr-FR"/>
        </w:rPr>
        <w:t>7</w:t>
      </w:r>
      <w:r w:rsidRPr="00D001E0">
        <w:rPr>
          <w:lang w:val="fr-FR"/>
        </w:rPr>
        <w:t>/1.</w:t>
      </w:r>
    </w:p>
  </w:footnote>
  <w:footnote w:id="2">
    <w:p w14:paraId="3C84FD79" w14:textId="62DE5B16" w:rsidR="008F695E" w:rsidRPr="00D001E0" w:rsidRDefault="008F695E">
      <w:pPr>
        <w:pStyle w:val="Notedebasdepage"/>
        <w:rPr>
          <w:lang w:val="fr-FR"/>
        </w:rPr>
      </w:pPr>
      <w:r w:rsidRPr="00D001E0">
        <w:rPr>
          <w:rStyle w:val="Appelnotedebasdep"/>
          <w:lang w:val="fr-FR"/>
        </w:rPr>
        <w:t>**</w:t>
      </w:r>
      <w:r w:rsidRPr="00D001E0">
        <w:rPr>
          <w:lang w:val="fr-FR"/>
        </w:rPr>
        <w:t xml:space="preserve"> </w:t>
      </w:r>
      <w:r w:rsidR="00462A70" w:rsidRPr="00D001E0">
        <w:rPr>
          <w:lang w:val="fr-FR"/>
        </w:rPr>
        <w:t>Le présent</w:t>
      </w:r>
      <w:r w:rsidR="00754BCE" w:rsidRPr="00D001E0">
        <w:rPr>
          <w:lang w:val="fr-FR"/>
        </w:rPr>
        <w:t xml:space="preserve"> </w:t>
      </w:r>
      <w:r w:rsidR="00462A70" w:rsidRPr="00D001E0">
        <w:rPr>
          <w:lang w:val="fr-FR"/>
        </w:rPr>
        <w:t>document n</w:t>
      </w:r>
      <w:r w:rsidR="00D001E0">
        <w:rPr>
          <w:lang w:val="fr-FR"/>
        </w:rPr>
        <w:t>’</w:t>
      </w:r>
      <w:r w:rsidR="00462A70" w:rsidRPr="00D001E0">
        <w:rPr>
          <w:lang w:val="fr-FR"/>
        </w:rPr>
        <w:t>a pas été revu par les services d</w:t>
      </w:r>
      <w:r w:rsidR="00D001E0">
        <w:rPr>
          <w:lang w:val="fr-FR"/>
        </w:rPr>
        <w:t>’</w:t>
      </w:r>
      <w:r w:rsidR="00462A70" w:rsidRPr="00D001E0">
        <w:rPr>
          <w:lang w:val="fr-FR"/>
        </w:rPr>
        <w:t>édition</w:t>
      </w:r>
      <w:r w:rsidRPr="00D001E0">
        <w:rPr>
          <w:lang w:val="fr-FR"/>
        </w:rPr>
        <w:t>.</w:t>
      </w:r>
    </w:p>
  </w:footnote>
  <w:footnote w:id="3">
    <w:p w14:paraId="5C831C25" w14:textId="52DB05E1" w:rsidR="00544BB4" w:rsidRPr="00D001E0" w:rsidRDefault="00544BB4" w:rsidP="00CE20C4">
      <w:pPr>
        <w:pStyle w:val="Notedebasdepage"/>
        <w:jc w:val="both"/>
        <w:rPr>
          <w:lang w:val="fr-FR"/>
        </w:rPr>
      </w:pPr>
      <w:r w:rsidRPr="00D001E0">
        <w:rPr>
          <w:rStyle w:val="Appelnotedebasdep"/>
          <w:lang w:val="fr-FR"/>
        </w:rPr>
        <w:footnoteRef/>
      </w:r>
      <w:r w:rsidRPr="00D001E0">
        <w:rPr>
          <w:lang w:val="fr-FR"/>
        </w:rPr>
        <w:t xml:space="preserve"> </w:t>
      </w:r>
      <w:r w:rsidR="002A3F17" w:rsidRPr="00D001E0">
        <w:rPr>
          <w:lang w:val="fr-FR"/>
        </w:rPr>
        <w:t xml:space="preserve">Le texte ci-après, tiré du huitième bilan global du </w:t>
      </w:r>
      <w:r w:rsidR="00711BDE" w:rsidRPr="00D001E0">
        <w:rPr>
          <w:lang w:val="fr-FR"/>
        </w:rPr>
        <w:t>Fonds pour l</w:t>
      </w:r>
      <w:r w:rsidR="00D001E0">
        <w:rPr>
          <w:lang w:val="fr-FR"/>
        </w:rPr>
        <w:t>’</w:t>
      </w:r>
      <w:r w:rsidR="00711BDE" w:rsidRPr="00D001E0">
        <w:rPr>
          <w:lang w:val="fr-FR"/>
        </w:rPr>
        <w:t xml:space="preserve">environnement mondial </w:t>
      </w:r>
      <w:r w:rsidR="00D001E0">
        <w:rPr>
          <w:lang w:val="fr-FR"/>
        </w:rPr>
        <w:t xml:space="preserve">(GEF) </w:t>
      </w:r>
      <w:r w:rsidR="00711BDE" w:rsidRPr="00D001E0">
        <w:rPr>
          <w:lang w:val="fr-FR"/>
        </w:rPr>
        <w:t>réalisé par le Bureau indépendant d</w:t>
      </w:r>
      <w:r w:rsidR="00D001E0">
        <w:rPr>
          <w:lang w:val="fr-FR"/>
        </w:rPr>
        <w:t>’</w:t>
      </w:r>
      <w:r w:rsidR="00711BDE" w:rsidRPr="00D001E0">
        <w:rPr>
          <w:lang w:val="fr-FR"/>
        </w:rPr>
        <w:t>évaluation du GEF</w:t>
      </w:r>
      <w:r w:rsidRPr="00D001E0">
        <w:rPr>
          <w:lang w:val="fr-FR"/>
        </w:rPr>
        <w:t xml:space="preserve">, </w:t>
      </w:r>
      <w:r w:rsidR="00711BDE" w:rsidRPr="00D001E0">
        <w:rPr>
          <w:lang w:val="fr-FR"/>
        </w:rPr>
        <w:t>témoigne d</w:t>
      </w:r>
      <w:r w:rsidR="00E1436A" w:rsidRPr="00D001E0">
        <w:rPr>
          <w:lang w:val="fr-FR"/>
        </w:rPr>
        <w:t>e la grande portée de cette question ainsi que de son caractère pluriel </w:t>
      </w:r>
      <w:r w:rsidRPr="00D001E0">
        <w:rPr>
          <w:lang w:val="fr-FR"/>
        </w:rPr>
        <w:t>:</w:t>
      </w:r>
      <w:r w:rsidR="001F69B6" w:rsidRPr="00D001E0">
        <w:rPr>
          <w:lang w:val="fr-FR"/>
        </w:rPr>
        <w:t xml:space="preserve"> </w:t>
      </w:r>
      <w:r w:rsidR="006A3B63" w:rsidRPr="00D001E0">
        <w:rPr>
          <w:i/>
          <w:iCs/>
          <w:lang w:val="fr-FR"/>
        </w:rPr>
        <w:t>Renforcer la viabilité financière et réduire la dépendance à l</w:t>
      </w:r>
      <w:r w:rsidR="00D001E0">
        <w:rPr>
          <w:i/>
          <w:iCs/>
          <w:lang w:val="fr-FR"/>
        </w:rPr>
        <w:t>’</w:t>
      </w:r>
      <w:r w:rsidR="006A3B63" w:rsidRPr="00D001E0">
        <w:rPr>
          <w:i/>
          <w:iCs/>
          <w:lang w:val="fr-FR"/>
        </w:rPr>
        <w:t>égard d</w:t>
      </w:r>
      <w:r w:rsidR="00D001E0">
        <w:rPr>
          <w:i/>
          <w:iCs/>
          <w:lang w:val="fr-FR"/>
        </w:rPr>
        <w:t>’</w:t>
      </w:r>
      <w:r w:rsidR="006A3B63" w:rsidRPr="00D001E0">
        <w:rPr>
          <w:i/>
          <w:iCs/>
          <w:lang w:val="fr-FR"/>
        </w:rPr>
        <w:t>un petit groupe de bailleurs de fonds en améliorant les pratiques de cofinancement et en poursuivant les efforts actuels de diversification de la base de financement. (…) Pour stabiliser durablement les financements, le GEF devrait adopter un plan stratégique de mobilisation des ressources intégrant des efforts visant à élargir la base des bailleurs de fonds souverains, à faire appel à d</w:t>
      </w:r>
      <w:r w:rsidR="00D001E0">
        <w:rPr>
          <w:i/>
          <w:iCs/>
          <w:lang w:val="fr-FR"/>
        </w:rPr>
        <w:t>’</w:t>
      </w:r>
      <w:r w:rsidR="006A3B63" w:rsidRPr="00D001E0">
        <w:rPr>
          <w:i/>
          <w:iCs/>
          <w:lang w:val="fr-FR"/>
        </w:rPr>
        <w:t>anciens contributeurs et à étendre la sensibilisation aux régions sous-représentées. Le plan devrait également prévoir un cadre structuré pour approcher les fondations philanthropiques, les entreprises et d</w:t>
      </w:r>
      <w:r w:rsidR="00D001E0">
        <w:rPr>
          <w:i/>
          <w:iCs/>
          <w:lang w:val="fr-FR"/>
        </w:rPr>
        <w:t>’</w:t>
      </w:r>
      <w:r w:rsidR="006A3B63" w:rsidRPr="00D001E0">
        <w:rPr>
          <w:i/>
          <w:iCs/>
          <w:lang w:val="fr-FR"/>
        </w:rPr>
        <w:t>autres contributeurs non souverains, en s</w:t>
      </w:r>
      <w:r w:rsidR="00D001E0">
        <w:rPr>
          <w:i/>
          <w:iCs/>
          <w:lang w:val="fr-FR"/>
        </w:rPr>
        <w:t>’</w:t>
      </w:r>
      <w:r w:rsidR="006A3B63" w:rsidRPr="00D001E0">
        <w:rPr>
          <w:i/>
          <w:iCs/>
          <w:lang w:val="fr-FR"/>
        </w:rPr>
        <w:t>inspirant de stratégies ayant démontré leur efficacité chez les principaux fonds mondiaux. Parallèlement, le GEF devrait envisager de collaborer avec des groupes régionaux et mondiaux montrant un intérêt pour l</w:t>
      </w:r>
      <w:r w:rsidR="00D001E0">
        <w:rPr>
          <w:i/>
          <w:iCs/>
          <w:lang w:val="fr-FR"/>
        </w:rPr>
        <w:t>’</w:t>
      </w:r>
      <w:r w:rsidR="006A3B63" w:rsidRPr="00D001E0">
        <w:rPr>
          <w:i/>
          <w:iCs/>
          <w:lang w:val="fr-FR"/>
        </w:rPr>
        <w:t>environnement, tel que le G20, qui a déjà émis des recommandations à l</w:t>
      </w:r>
      <w:r w:rsidR="00D001E0">
        <w:rPr>
          <w:i/>
          <w:iCs/>
          <w:lang w:val="fr-FR"/>
        </w:rPr>
        <w:t>’</w:t>
      </w:r>
      <w:r w:rsidR="006A3B63" w:rsidRPr="00D001E0">
        <w:rPr>
          <w:i/>
          <w:iCs/>
          <w:lang w:val="fr-FR"/>
        </w:rPr>
        <w:t>intention du GEF et dont tous les membres sont des partenaires du GEF. Ensemble, ces mesures permettraient de réduire le risque de concentration, d</w:t>
      </w:r>
      <w:r w:rsidR="00D001E0">
        <w:rPr>
          <w:i/>
          <w:iCs/>
          <w:lang w:val="fr-FR"/>
        </w:rPr>
        <w:t>’</w:t>
      </w:r>
      <w:r w:rsidR="006A3B63" w:rsidRPr="00D001E0">
        <w:rPr>
          <w:i/>
          <w:iCs/>
          <w:lang w:val="fr-FR"/>
        </w:rPr>
        <w:t>élargir l</w:t>
      </w:r>
      <w:r w:rsidR="00D001E0">
        <w:rPr>
          <w:i/>
          <w:iCs/>
          <w:lang w:val="fr-FR"/>
        </w:rPr>
        <w:t>’</w:t>
      </w:r>
      <w:r w:rsidR="006A3B63" w:rsidRPr="00D001E0">
        <w:rPr>
          <w:i/>
          <w:iCs/>
          <w:lang w:val="fr-FR"/>
        </w:rPr>
        <w:t xml:space="preserve">assise financière du GEF et de renforcer sa capacité à répondre aux défis environnementaux mondiaux croissants. </w:t>
      </w:r>
      <w:r w:rsidR="007C68F9" w:rsidRPr="00D001E0">
        <w:rPr>
          <w:lang w:val="fr-FR"/>
        </w:rPr>
        <w:t xml:space="preserve">Voir </w:t>
      </w:r>
      <w:r w:rsidR="00FB1BB9" w:rsidRPr="00D001E0">
        <w:rPr>
          <w:lang w:val="fr-FR"/>
        </w:rPr>
        <w:t>le résumé exécutif du huitième bilan global du GEF (</w:t>
      </w:r>
      <w:hyperlink r:id="rId1" w:history="1">
        <w:r w:rsidR="003357A9" w:rsidRPr="00D001E0">
          <w:rPr>
            <w:rStyle w:val="Hyperlien"/>
            <w:lang w:val="fr-FR"/>
          </w:rPr>
          <w:t>https://www.gefieo.org/content/dam/partners/ieo/docs/mgr/support-docs/OPS8-French-Executive-Summary.pdf</w:t>
        </w:r>
      </w:hyperlink>
      <w:r w:rsidR="00FB1BB9" w:rsidRPr="00D001E0">
        <w:rPr>
          <w:lang w:val="fr-FR"/>
        </w:rPr>
        <w:t xml:space="preserve">). </w:t>
      </w:r>
    </w:p>
  </w:footnote>
  <w:footnote w:id="4">
    <w:p w14:paraId="54675B50" w14:textId="310E77F8" w:rsidR="009A2143" w:rsidRPr="00D001E0" w:rsidRDefault="009A2143">
      <w:pPr>
        <w:pStyle w:val="Notedebasdepage"/>
        <w:rPr>
          <w:lang w:val="fr-FR"/>
        </w:rPr>
      </w:pPr>
      <w:r w:rsidRPr="00D001E0">
        <w:rPr>
          <w:rStyle w:val="Appelnotedebasdep"/>
          <w:lang w:val="fr-FR"/>
        </w:rPr>
        <w:footnoteRef/>
      </w:r>
      <w:r w:rsidRPr="00D001E0">
        <w:rPr>
          <w:lang w:val="fr-FR"/>
        </w:rPr>
        <w:t xml:space="preserve"> </w:t>
      </w:r>
      <w:hyperlink r:id="rId2" w:history="1">
        <w:r w:rsidR="00686BCA" w:rsidRPr="00D001E0">
          <w:rPr>
            <w:rStyle w:val="Hyperlien"/>
            <w:lang w:val="fr-FR"/>
          </w:rPr>
          <w:t>https://www.un-ilibrary.org/content/books/9789211071818</w:t>
        </w:r>
      </w:hyperlink>
      <w:r w:rsidR="00686BCA" w:rsidRPr="00D001E0">
        <w:rPr>
          <w:lang w:val="fr-FR"/>
        </w:rPr>
        <w:t>.</w:t>
      </w:r>
    </w:p>
  </w:footnote>
  <w:footnote w:id="5">
    <w:p w14:paraId="188217F2" w14:textId="34E65BC0" w:rsidR="00F53D81" w:rsidRPr="00D001E0" w:rsidRDefault="00F53D81" w:rsidP="00F53D81">
      <w:pPr>
        <w:pStyle w:val="Notedebasdepage"/>
        <w:rPr>
          <w:lang w:val="fr-FR"/>
        </w:rPr>
      </w:pPr>
      <w:r w:rsidRPr="00D001E0">
        <w:rPr>
          <w:rStyle w:val="Appelnotedebasdep"/>
          <w:lang w:val="fr-FR"/>
        </w:rPr>
        <w:footnoteRef/>
      </w:r>
      <w:r w:rsidRPr="00D001E0">
        <w:rPr>
          <w:lang w:val="fr-FR"/>
        </w:rPr>
        <w:t xml:space="preserve"> </w:t>
      </w:r>
      <w:hyperlink r:id="rId3" w:history="1">
        <w:r w:rsidR="00597114" w:rsidRPr="00D001E0">
          <w:rPr>
            <w:rStyle w:val="Hyperlien"/>
            <w:lang w:val="fr-FR"/>
          </w:rPr>
          <w:t>https://ida.banquemondiale.org/fr/about/emprunteurs-de-lida</w:t>
        </w:r>
      </w:hyperlink>
      <w:r w:rsidR="004F501F" w:rsidRPr="00D001E0">
        <w:rPr>
          <w:lang w:val="fr-FR"/>
        </w:rPr>
        <w:t>.</w:t>
      </w:r>
      <w:r w:rsidR="00597114" w:rsidRPr="00D001E0">
        <w:rPr>
          <w:lang w:val="fr-FR"/>
        </w:rPr>
        <w:t xml:space="preserve"> </w:t>
      </w:r>
    </w:p>
  </w:footnote>
  <w:footnote w:id="6">
    <w:p w14:paraId="1B7E7FF2" w14:textId="7CD7587E" w:rsidR="00AA2E68" w:rsidRPr="00D001E0" w:rsidRDefault="00AA2E68" w:rsidP="00AA2E68">
      <w:pPr>
        <w:pStyle w:val="Notedebasdepage"/>
        <w:rPr>
          <w:lang w:val="fr-FR"/>
        </w:rPr>
      </w:pPr>
      <w:r w:rsidRPr="00D001E0">
        <w:rPr>
          <w:rStyle w:val="Appelnotedebasdep"/>
          <w:lang w:val="fr-FR"/>
        </w:rPr>
        <w:footnoteRef/>
      </w:r>
      <w:r w:rsidRPr="00D001E0">
        <w:rPr>
          <w:lang w:val="fr-FR"/>
        </w:rPr>
        <w:t xml:space="preserve"> </w:t>
      </w:r>
      <w:hyperlink r:id="rId4" w:history="1">
        <w:r w:rsidR="00597114" w:rsidRPr="00D001E0">
          <w:rPr>
            <w:rStyle w:val="Hyperlien"/>
            <w:lang w:val="fr-FR"/>
          </w:rPr>
          <w:t>https://datahelpdesk.worldbank.org/knowledgebase/articles/378834-how-does-the-world-bank-classify-countries</w:t>
        </w:r>
      </w:hyperlink>
      <w:r w:rsidRPr="00D001E0">
        <w:rPr>
          <w:lang w:val="fr-FR"/>
        </w:rPr>
        <w:t xml:space="preserve">.  </w:t>
      </w:r>
    </w:p>
  </w:footnote>
  <w:footnote w:id="7">
    <w:p w14:paraId="559BD741" w14:textId="2198D8AD" w:rsidR="00F03BDC" w:rsidRPr="00D001E0" w:rsidRDefault="00F03BDC" w:rsidP="00F03BDC">
      <w:pPr>
        <w:pStyle w:val="Notedebasdepage"/>
        <w:rPr>
          <w:lang w:val="fr-FR"/>
        </w:rPr>
      </w:pPr>
      <w:r w:rsidRPr="00D001E0">
        <w:rPr>
          <w:rStyle w:val="Appelnotedebasdep"/>
          <w:lang w:val="fr-FR"/>
        </w:rPr>
        <w:footnoteRef/>
      </w:r>
      <w:r w:rsidRPr="00D001E0">
        <w:rPr>
          <w:lang w:val="fr-FR"/>
        </w:rPr>
        <w:t xml:space="preserve"> </w:t>
      </w:r>
      <w:hyperlink r:id="rId5" w:history="1">
        <w:r w:rsidR="00385623" w:rsidRPr="00D001E0">
          <w:rPr>
            <w:rStyle w:val="Hyperlien"/>
            <w:lang w:val="fr-FR"/>
          </w:rPr>
          <w:t>https://blogs.worldbank.org/fr/opendata/actualisation-classification-pays-par-niveau-de-revenu</w:t>
        </w:r>
      </w:hyperlink>
      <w:r w:rsidR="00385623" w:rsidRPr="00D001E0">
        <w:rPr>
          <w:lang w:val="fr-FR"/>
        </w:rPr>
        <w:t>.</w:t>
      </w:r>
      <w:r w:rsidRPr="00D001E0">
        <w:rPr>
          <w:lang w:val="fr-FR"/>
        </w:rPr>
        <w:t xml:space="preserve"> </w:t>
      </w:r>
    </w:p>
  </w:footnote>
  <w:footnote w:id="8">
    <w:p w14:paraId="14CCA041" w14:textId="451D19FC" w:rsidR="00B373E9" w:rsidRPr="00D001E0" w:rsidRDefault="00B373E9">
      <w:pPr>
        <w:pStyle w:val="Notedebasdepage"/>
        <w:rPr>
          <w:lang w:val="fr-FR"/>
        </w:rPr>
      </w:pPr>
      <w:r w:rsidRPr="00D001E0">
        <w:rPr>
          <w:rStyle w:val="Appelnotedebasdep"/>
          <w:lang w:val="fr-FR"/>
        </w:rPr>
        <w:footnoteRef/>
      </w:r>
      <w:r w:rsidRPr="00D001E0">
        <w:rPr>
          <w:lang w:val="fr-FR"/>
        </w:rPr>
        <w:t xml:space="preserve"> </w:t>
      </w:r>
      <w:r w:rsidR="00D0786B" w:rsidRPr="00D001E0">
        <w:rPr>
          <w:lang w:val="fr-FR"/>
        </w:rPr>
        <w:t>Cinq Parties à la Convention ne sont pas classées par la Banque mondiale. Les chiffres fournis reposent également sur nos propres calculs, car la Banque mondiale classe des « économies » et certains pays regroupent plusieurs économies</w:t>
      </w:r>
      <w:r w:rsidR="00C20ABE">
        <w:rPr>
          <w:lang w:val="fr-FR"/>
        </w:rPr>
        <w:t>.</w:t>
      </w:r>
    </w:p>
  </w:footnote>
  <w:footnote w:id="9">
    <w:p w14:paraId="004CC4F7" w14:textId="6D74C638" w:rsidR="000D275D" w:rsidRPr="00D001E0" w:rsidRDefault="000D275D" w:rsidP="000D275D">
      <w:pPr>
        <w:pStyle w:val="Notedebasdepage"/>
        <w:rPr>
          <w:lang w:val="fr-FR"/>
        </w:rPr>
      </w:pPr>
      <w:r w:rsidRPr="00D001E0">
        <w:rPr>
          <w:rStyle w:val="Appelnotedebasdep"/>
          <w:lang w:val="fr-FR"/>
        </w:rPr>
        <w:footnoteRef/>
      </w:r>
      <w:r w:rsidRPr="00D001E0">
        <w:rPr>
          <w:lang w:val="fr-FR"/>
        </w:rPr>
        <w:t xml:space="preserve"> </w:t>
      </w:r>
      <w:hyperlink r:id="rId6" w:history="1">
        <w:r w:rsidR="00B10899" w:rsidRPr="00D001E0">
          <w:rPr>
            <w:rStyle w:val="Hyperlien"/>
            <w:lang w:val="fr-FR"/>
          </w:rPr>
          <w:t>Perspectives de l</w:t>
        </w:r>
        <w:r w:rsidR="00B10899">
          <w:rPr>
            <w:rStyle w:val="Hyperlien"/>
            <w:lang w:val="fr-FR"/>
          </w:rPr>
          <w:t>’</w:t>
        </w:r>
        <w:r w:rsidR="00B10899" w:rsidRPr="00D001E0">
          <w:rPr>
            <w:rStyle w:val="Hyperlien"/>
            <w:lang w:val="fr-FR"/>
          </w:rPr>
          <w:t>économie mondiale, octobre 2025; Dans une économie mondiale en constante évolution, les perspectives restent sombres</w:t>
        </w:r>
      </w:hyperlink>
      <w:r w:rsidR="00C20ABE">
        <w:t>.</w:t>
      </w:r>
    </w:p>
  </w:footnote>
  <w:footnote w:id="10">
    <w:p w14:paraId="108DCC4D" w14:textId="3D22CBB2" w:rsidR="006308AF" w:rsidRPr="00D001E0" w:rsidRDefault="006308AF" w:rsidP="006308AF">
      <w:pPr>
        <w:pStyle w:val="Notedebasdepage"/>
        <w:rPr>
          <w:lang w:val="fr-FR"/>
        </w:rPr>
      </w:pPr>
      <w:r w:rsidRPr="00D001E0">
        <w:rPr>
          <w:rStyle w:val="Appelnotedebasdep"/>
          <w:lang w:val="fr-FR"/>
        </w:rPr>
        <w:footnoteRef/>
      </w:r>
      <w:r w:rsidRPr="00D001E0">
        <w:rPr>
          <w:lang w:val="fr-FR"/>
        </w:rPr>
        <w:t xml:space="preserve"> Six Parties </w:t>
      </w:r>
      <w:r w:rsidR="00D0786B" w:rsidRPr="00D001E0">
        <w:rPr>
          <w:lang w:val="fr-FR"/>
        </w:rPr>
        <w:t xml:space="preserve">à la </w:t>
      </w:r>
      <w:r w:rsidRPr="00D001E0">
        <w:rPr>
          <w:lang w:val="fr-FR"/>
        </w:rPr>
        <w:t xml:space="preserve">Convention </w:t>
      </w:r>
      <w:r w:rsidR="00D0786B" w:rsidRPr="00D001E0">
        <w:rPr>
          <w:lang w:val="fr-FR"/>
        </w:rPr>
        <w:t>ne sont pas classées par le FMI</w:t>
      </w:r>
      <w:r w:rsidRPr="00D001E0">
        <w:rPr>
          <w:lang w:val="fr-FR"/>
        </w:rPr>
        <w:t>.</w:t>
      </w:r>
    </w:p>
  </w:footnote>
  <w:footnote w:id="11">
    <w:p w14:paraId="4F8E1DF1" w14:textId="3EED3032" w:rsidR="003C366E" w:rsidRPr="00D001E0" w:rsidRDefault="003C366E" w:rsidP="003C366E">
      <w:pPr>
        <w:pStyle w:val="Notedebasdepage"/>
        <w:rPr>
          <w:lang w:val="fr-FR"/>
        </w:rPr>
      </w:pPr>
      <w:r w:rsidRPr="00D001E0">
        <w:rPr>
          <w:rStyle w:val="Appelnotedebasdep"/>
          <w:lang w:val="fr-FR"/>
        </w:rPr>
        <w:footnoteRef/>
      </w:r>
      <w:r w:rsidRPr="00D001E0">
        <w:rPr>
          <w:lang w:val="fr-FR"/>
        </w:rPr>
        <w:t xml:space="preserve"> </w:t>
      </w:r>
      <w:hyperlink r:id="rId7" w:history="1">
        <w:r w:rsidR="003060D5" w:rsidRPr="00D001E0">
          <w:rPr>
            <w:rStyle w:val="Hyperlien"/>
            <w:lang w:val="fr-FR"/>
          </w:rPr>
          <w:t>https://www.oecd.org/fr/about/committees/development-assistance-committee.html</w:t>
        </w:r>
      </w:hyperlink>
      <w:r w:rsidR="003060D5" w:rsidRPr="00D001E0">
        <w:rPr>
          <w:lang w:val="fr-FR"/>
        </w:rPr>
        <w:t>.</w:t>
      </w:r>
      <w:r w:rsidR="00E61EC8" w:rsidRPr="00D001E0">
        <w:rPr>
          <w:lang w:val="fr-FR"/>
        </w:rPr>
        <w:t xml:space="preserve"> </w:t>
      </w:r>
      <w:r w:rsidRPr="00D001E0">
        <w:rPr>
          <w:lang w:val="fr-FR"/>
        </w:rPr>
        <w:t xml:space="preserve"> </w:t>
      </w:r>
    </w:p>
  </w:footnote>
  <w:footnote w:id="12">
    <w:p w14:paraId="711F9EB6" w14:textId="6B4D2D72" w:rsidR="00D90365" w:rsidRPr="00D001E0" w:rsidRDefault="00D90365" w:rsidP="00D90365">
      <w:pPr>
        <w:pStyle w:val="Notedebasdepage"/>
        <w:rPr>
          <w:lang w:val="fr-FR"/>
        </w:rPr>
      </w:pPr>
      <w:r w:rsidRPr="00D001E0">
        <w:rPr>
          <w:rStyle w:val="Appelnotedebasdep"/>
          <w:lang w:val="fr-FR"/>
        </w:rPr>
        <w:footnoteRef/>
      </w:r>
      <w:r w:rsidRPr="00D001E0">
        <w:rPr>
          <w:lang w:val="fr-FR"/>
        </w:rPr>
        <w:t xml:space="preserve"> </w:t>
      </w:r>
      <w:r w:rsidR="00121A23" w:rsidRPr="00D001E0">
        <w:rPr>
          <w:lang w:val="fr-FR"/>
        </w:rPr>
        <w:t>Cela</w:t>
      </w:r>
      <w:r w:rsidR="00B12D4D" w:rsidRPr="00D001E0">
        <w:rPr>
          <w:lang w:val="fr-FR"/>
        </w:rPr>
        <w:t xml:space="preserve"> pourrait prendre la forme d</w:t>
      </w:r>
      <w:r w:rsidR="00D001E0">
        <w:rPr>
          <w:lang w:val="fr-FR"/>
        </w:rPr>
        <w:t>’</w:t>
      </w:r>
      <w:r w:rsidR="00B12D4D" w:rsidRPr="00D001E0">
        <w:rPr>
          <w:lang w:val="fr-FR"/>
        </w:rPr>
        <w:t xml:space="preserve">une série de questions indicatives, </w:t>
      </w:r>
      <w:r w:rsidR="00121A23" w:rsidRPr="00D001E0">
        <w:rPr>
          <w:lang w:val="fr-FR"/>
        </w:rPr>
        <w:t>par exemple :</w:t>
      </w:r>
    </w:p>
    <w:p w14:paraId="65188D39" w14:textId="3B09EC7A" w:rsidR="00D90365" w:rsidRPr="00D001E0" w:rsidRDefault="00D90365" w:rsidP="00D90365">
      <w:pPr>
        <w:pStyle w:val="Notedebasdepage"/>
        <w:rPr>
          <w:lang w:val="fr-FR"/>
        </w:rPr>
      </w:pPr>
      <w:r w:rsidRPr="00D001E0">
        <w:rPr>
          <w:lang w:val="fr-FR"/>
        </w:rPr>
        <w:t>a)</w:t>
      </w:r>
      <w:r w:rsidR="00E81519" w:rsidRPr="00D001E0">
        <w:rPr>
          <w:lang w:val="fr-FR"/>
        </w:rPr>
        <w:t xml:space="preserve"> </w:t>
      </w:r>
      <w:r w:rsidR="00CE2842" w:rsidRPr="00D001E0">
        <w:rPr>
          <w:lang w:val="fr-FR"/>
        </w:rPr>
        <w:t xml:space="preserve">Le pays est-il </w:t>
      </w:r>
      <w:r w:rsidR="00CE2842" w:rsidRPr="00D001E0">
        <w:rPr>
          <w:u w:val="single"/>
          <w:lang w:val="fr-FR"/>
        </w:rPr>
        <w:t>absent</w:t>
      </w:r>
      <w:r w:rsidR="00CE2842" w:rsidRPr="00D001E0">
        <w:rPr>
          <w:lang w:val="fr-FR"/>
        </w:rPr>
        <w:t xml:space="preserve"> </w:t>
      </w:r>
      <w:r w:rsidR="00487C4B" w:rsidRPr="00D001E0">
        <w:rPr>
          <w:lang w:val="fr-FR"/>
        </w:rPr>
        <w:t xml:space="preserve">de </w:t>
      </w:r>
      <w:r w:rsidR="00CE2842" w:rsidRPr="00D001E0">
        <w:rPr>
          <w:lang w:val="fr-FR"/>
        </w:rPr>
        <w:t xml:space="preserve">la liste des pays les moins avancés </w:t>
      </w:r>
      <w:r w:rsidR="00487C4B" w:rsidRPr="00D001E0">
        <w:rPr>
          <w:lang w:val="fr-FR"/>
        </w:rPr>
        <w:t xml:space="preserve">dressée </w:t>
      </w:r>
      <w:r w:rsidR="00CE2842" w:rsidRPr="00D001E0">
        <w:rPr>
          <w:lang w:val="fr-FR"/>
        </w:rPr>
        <w:t xml:space="preserve">par le Comité des politiques de développement (CDP) des Nations </w:t>
      </w:r>
      <w:r w:rsidR="00487C4B" w:rsidRPr="00D001E0">
        <w:rPr>
          <w:lang w:val="fr-FR"/>
        </w:rPr>
        <w:t>U</w:t>
      </w:r>
      <w:r w:rsidR="00CE2842" w:rsidRPr="00D001E0">
        <w:rPr>
          <w:lang w:val="fr-FR"/>
        </w:rPr>
        <w:t>nies</w:t>
      </w:r>
      <w:r w:rsidR="00487C4B" w:rsidRPr="00D001E0">
        <w:rPr>
          <w:lang w:val="fr-FR"/>
        </w:rPr>
        <w:t> </w:t>
      </w:r>
      <w:r w:rsidR="00CE2842" w:rsidRPr="00D001E0">
        <w:rPr>
          <w:lang w:val="fr-FR"/>
        </w:rPr>
        <w:t>?</w:t>
      </w:r>
    </w:p>
    <w:p w14:paraId="79EEAD21" w14:textId="39775B4F" w:rsidR="00D90365" w:rsidRPr="00D001E0" w:rsidRDefault="00D90365" w:rsidP="00D90365">
      <w:pPr>
        <w:pStyle w:val="Notedebasdepage"/>
        <w:rPr>
          <w:lang w:val="fr-FR"/>
        </w:rPr>
      </w:pPr>
      <w:r w:rsidRPr="00D001E0">
        <w:rPr>
          <w:lang w:val="fr-FR"/>
        </w:rPr>
        <w:t>b)</w:t>
      </w:r>
      <w:r w:rsidR="00E81519" w:rsidRPr="00D001E0">
        <w:rPr>
          <w:lang w:val="fr-FR"/>
        </w:rPr>
        <w:t xml:space="preserve"> </w:t>
      </w:r>
      <w:r w:rsidR="00D41141" w:rsidRPr="00D001E0">
        <w:rPr>
          <w:lang w:val="fr-FR"/>
        </w:rPr>
        <w:t xml:space="preserve">Le pays est-il </w:t>
      </w:r>
      <w:r w:rsidR="00D41141" w:rsidRPr="00D001E0">
        <w:rPr>
          <w:u w:val="single"/>
          <w:lang w:val="fr-FR"/>
        </w:rPr>
        <w:t>absent</w:t>
      </w:r>
      <w:r w:rsidR="00D41141" w:rsidRPr="00D001E0">
        <w:rPr>
          <w:lang w:val="fr-FR"/>
        </w:rPr>
        <w:t xml:space="preserve"> de la liste </w:t>
      </w:r>
      <w:r w:rsidR="0051483D" w:rsidRPr="00D001E0">
        <w:rPr>
          <w:lang w:val="fr-FR"/>
        </w:rPr>
        <w:t xml:space="preserve">des pays admissibles aux dons ou aux prêts </w:t>
      </w:r>
      <w:r w:rsidR="00B328A6" w:rsidRPr="00D001E0">
        <w:rPr>
          <w:lang w:val="fr-FR"/>
        </w:rPr>
        <w:t xml:space="preserve">assortis de </w:t>
      </w:r>
      <w:r w:rsidR="0051483D" w:rsidRPr="00D001E0">
        <w:rPr>
          <w:lang w:val="fr-FR"/>
        </w:rPr>
        <w:t xml:space="preserve">conditions </w:t>
      </w:r>
      <w:r w:rsidR="00B328A6" w:rsidRPr="00D001E0">
        <w:rPr>
          <w:lang w:val="fr-FR"/>
        </w:rPr>
        <w:t xml:space="preserve">extrêmement favorables </w:t>
      </w:r>
      <w:r w:rsidR="0051483D" w:rsidRPr="00D001E0">
        <w:rPr>
          <w:lang w:val="fr-FR"/>
        </w:rPr>
        <w:t>de la Banque mondiale, tenue à jour par l</w:t>
      </w:r>
      <w:r w:rsidR="00D001E0">
        <w:rPr>
          <w:lang w:val="fr-FR"/>
        </w:rPr>
        <w:t>’</w:t>
      </w:r>
      <w:r w:rsidR="0051483D" w:rsidRPr="00D001E0">
        <w:rPr>
          <w:lang w:val="fr-FR"/>
        </w:rPr>
        <w:t>Association internationale de développement</w:t>
      </w:r>
      <w:r w:rsidR="002B4D11" w:rsidRPr="00D001E0">
        <w:rPr>
          <w:lang w:val="fr-FR"/>
        </w:rPr>
        <w:t> </w:t>
      </w:r>
      <w:r w:rsidR="0051483D" w:rsidRPr="00D001E0">
        <w:rPr>
          <w:lang w:val="fr-FR"/>
        </w:rPr>
        <w:t>?</w:t>
      </w:r>
      <w:r w:rsidR="00B328A6" w:rsidRPr="00D001E0">
        <w:rPr>
          <w:lang w:val="fr-FR"/>
        </w:rPr>
        <w:t xml:space="preserve"> </w:t>
      </w:r>
    </w:p>
    <w:p w14:paraId="5474BAA1" w14:textId="32A5295D" w:rsidR="00D90365" w:rsidRPr="00D001E0" w:rsidRDefault="00D90365" w:rsidP="00D90365">
      <w:pPr>
        <w:pStyle w:val="Notedebasdepage"/>
        <w:rPr>
          <w:lang w:val="fr-FR"/>
        </w:rPr>
      </w:pPr>
      <w:r w:rsidRPr="00D001E0">
        <w:rPr>
          <w:lang w:val="fr-FR"/>
        </w:rPr>
        <w:t>c)</w:t>
      </w:r>
      <w:r w:rsidR="00E81519" w:rsidRPr="00D001E0">
        <w:rPr>
          <w:lang w:val="fr-FR"/>
        </w:rPr>
        <w:t xml:space="preserve"> </w:t>
      </w:r>
      <w:r w:rsidR="006E6A74" w:rsidRPr="00D001E0">
        <w:rPr>
          <w:lang w:val="fr-FR"/>
        </w:rPr>
        <w:t>L</w:t>
      </w:r>
      <w:r w:rsidR="00B34AF7" w:rsidRPr="00D001E0">
        <w:rPr>
          <w:lang w:val="fr-FR"/>
        </w:rPr>
        <w:t xml:space="preserve">e </w:t>
      </w:r>
      <w:r w:rsidR="006E6A74" w:rsidRPr="00D001E0">
        <w:rPr>
          <w:lang w:val="fr-FR"/>
        </w:rPr>
        <w:t xml:space="preserve">pays </w:t>
      </w:r>
      <w:r w:rsidR="00B34AF7" w:rsidRPr="00D001E0">
        <w:rPr>
          <w:lang w:val="fr-FR"/>
        </w:rPr>
        <w:t>a-</w:t>
      </w:r>
      <w:r w:rsidR="006E6A74" w:rsidRPr="00D001E0">
        <w:rPr>
          <w:lang w:val="fr-FR"/>
        </w:rPr>
        <w:t>t-</w:t>
      </w:r>
      <w:r w:rsidR="00B34AF7" w:rsidRPr="00D001E0">
        <w:rPr>
          <w:lang w:val="fr-FR"/>
        </w:rPr>
        <w:t xml:space="preserve">il été </w:t>
      </w:r>
      <w:r w:rsidR="006E6A74" w:rsidRPr="00D001E0">
        <w:rPr>
          <w:lang w:val="fr-FR"/>
        </w:rPr>
        <w:t xml:space="preserve">classé dans la catégorie </w:t>
      </w:r>
      <w:r w:rsidR="009316F5" w:rsidRPr="00D001E0">
        <w:rPr>
          <w:lang w:val="fr-FR"/>
        </w:rPr>
        <w:t xml:space="preserve">des </w:t>
      </w:r>
      <w:r w:rsidR="00B34AF7" w:rsidRPr="00D001E0">
        <w:rPr>
          <w:lang w:val="fr-FR"/>
        </w:rPr>
        <w:t xml:space="preserve">pays </w:t>
      </w:r>
      <w:r w:rsidR="006E6A74" w:rsidRPr="00D001E0">
        <w:rPr>
          <w:lang w:val="fr-FR"/>
        </w:rPr>
        <w:t xml:space="preserve">à </w:t>
      </w:r>
      <w:r w:rsidR="00E13641">
        <w:rPr>
          <w:lang w:val="fr-FR"/>
        </w:rPr>
        <w:t>revenu intermédiaire supérieur</w:t>
      </w:r>
      <w:r w:rsidR="006E6A74" w:rsidRPr="00D001E0">
        <w:rPr>
          <w:lang w:val="fr-FR"/>
        </w:rPr>
        <w:t xml:space="preserve"> ou </w:t>
      </w:r>
      <w:r w:rsidR="009316F5" w:rsidRPr="00D001E0">
        <w:rPr>
          <w:lang w:val="fr-FR"/>
        </w:rPr>
        <w:t xml:space="preserve">des </w:t>
      </w:r>
      <w:r w:rsidR="00B34AF7" w:rsidRPr="00D001E0">
        <w:rPr>
          <w:lang w:val="fr-FR"/>
        </w:rPr>
        <w:t xml:space="preserve">pays </w:t>
      </w:r>
      <w:r w:rsidR="006E6A74" w:rsidRPr="00D001E0">
        <w:rPr>
          <w:lang w:val="fr-FR"/>
        </w:rPr>
        <w:t>à revenu élevé par la Banque mondiale</w:t>
      </w:r>
      <w:r w:rsidR="00B34AF7" w:rsidRPr="00D001E0">
        <w:rPr>
          <w:lang w:val="fr-FR"/>
        </w:rPr>
        <w:t> </w:t>
      </w:r>
      <w:r w:rsidR="006E6A74" w:rsidRPr="00D001E0">
        <w:rPr>
          <w:lang w:val="fr-FR"/>
        </w:rPr>
        <w:t>?</w:t>
      </w:r>
    </w:p>
    <w:p w14:paraId="1D28A535" w14:textId="6DEC0AE7" w:rsidR="00D90365" w:rsidRPr="00D001E0" w:rsidRDefault="00D90365" w:rsidP="00D90365">
      <w:pPr>
        <w:pStyle w:val="Notedebasdepage"/>
        <w:rPr>
          <w:lang w:val="fr-FR"/>
        </w:rPr>
      </w:pPr>
      <w:r w:rsidRPr="00D001E0">
        <w:rPr>
          <w:lang w:val="fr-FR"/>
        </w:rPr>
        <w:t>d)</w:t>
      </w:r>
      <w:r w:rsidR="00E81519" w:rsidRPr="00D001E0">
        <w:rPr>
          <w:lang w:val="fr-FR"/>
        </w:rPr>
        <w:t xml:space="preserve"> </w:t>
      </w:r>
      <w:r w:rsidR="00B34AF7" w:rsidRPr="00D001E0">
        <w:rPr>
          <w:lang w:val="fr-FR"/>
        </w:rPr>
        <w:t xml:space="preserve">Le pays a-t-il été classé dans la catégorie </w:t>
      </w:r>
      <w:r w:rsidR="009316F5" w:rsidRPr="00D001E0">
        <w:rPr>
          <w:lang w:val="fr-FR"/>
        </w:rPr>
        <w:t xml:space="preserve">des </w:t>
      </w:r>
      <w:r w:rsidR="00B34AF7" w:rsidRPr="00D001E0">
        <w:rPr>
          <w:lang w:val="fr-FR"/>
        </w:rPr>
        <w:t>pays à revenu élevé par la Banque mondiale ?</w:t>
      </w:r>
    </w:p>
    <w:p w14:paraId="3B569940" w14:textId="7DBC9330" w:rsidR="00D90365" w:rsidRPr="00D001E0" w:rsidRDefault="00D90365" w:rsidP="00D90365">
      <w:pPr>
        <w:pStyle w:val="Notedebasdepage"/>
        <w:rPr>
          <w:lang w:val="fr-FR"/>
        </w:rPr>
      </w:pPr>
      <w:r w:rsidRPr="00D001E0">
        <w:rPr>
          <w:lang w:val="fr-FR"/>
        </w:rPr>
        <w:t>e)</w:t>
      </w:r>
      <w:r w:rsidR="00E81519" w:rsidRPr="00D001E0">
        <w:rPr>
          <w:lang w:val="fr-FR"/>
        </w:rPr>
        <w:t xml:space="preserve"> </w:t>
      </w:r>
      <w:r w:rsidR="009316F5" w:rsidRPr="00D001E0">
        <w:rPr>
          <w:lang w:val="fr-FR"/>
        </w:rPr>
        <w:t>Le pays a-t-il été classé dans la catégorie des pays avancés par le Fonds monétaire international ?</w:t>
      </w:r>
    </w:p>
    <w:p w14:paraId="3B5FD8CE" w14:textId="04B5AB45" w:rsidR="00D90365" w:rsidRPr="00D001E0" w:rsidRDefault="00D90365" w:rsidP="00D90365">
      <w:pPr>
        <w:pStyle w:val="Notedebasdepage"/>
        <w:rPr>
          <w:lang w:val="fr-FR"/>
        </w:rPr>
      </w:pPr>
      <w:r w:rsidRPr="00D001E0">
        <w:rPr>
          <w:lang w:val="fr-FR"/>
        </w:rPr>
        <w:t>f)</w:t>
      </w:r>
      <w:r w:rsidR="00E81519" w:rsidRPr="00D001E0">
        <w:rPr>
          <w:lang w:val="fr-FR"/>
        </w:rPr>
        <w:t xml:space="preserve"> </w:t>
      </w:r>
      <w:r w:rsidR="00222A13" w:rsidRPr="00D001E0">
        <w:rPr>
          <w:lang w:val="fr-FR"/>
        </w:rPr>
        <w:t>Le pays est-il membre ou associé du Comité d</w:t>
      </w:r>
      <w:r w:rsidR="00D001E0">
        <w:rPr>
          <w:lang w:val="fr-FR"/>
        </w:rPr>
        <w:t>’</w:t>
      </w:r>
      <w:r w:rsidR="00222A13" w:rsidRPr="00D001E0">
        <w:rPr>
          <w:lang w:val="fr-FR"/>
        </w:rPr>
        <w:t>aide au développement de l</w:t>
      </w:r>
      <w:r w:rsidR="00D001E0">
        <w:rPr>
          <w:lang w:val="fr-FR"/>
        </w:rPr>
        <w:t>’</w:t>
      </w:r>
      <w:r w:rsidR="00222A13" w:rsidRPr="00D001E0">
        <w:rPr>
          <w:lang w:val="fr-FR"/>
        </w:rPr>
        <w:t>Organisation de coopération et de développement économiques (OCDE) </w:t>
      </w:r>
      <w:r w:rsidRPr="00D001E0">
        <w:rPr>
          <w:lang w:val="fr-FR"/>
        </w:rPr>
        <w:t>?</w:t>
      </w:r>
    </w:p>
    <w:p w14:paraId="3151081E" w14:textId="47934C00" w:rsidR="00D448C6" w:rsidRPr="00D001E0" w:rsidRDefault="0026437A" w:rsidP="00D90365">
      <w:pPr>
        <w:pStyle w:val="Notedebasdepage"/>
        <w:rPr>
          <w:lang w:val="fr-FR"/>
        </w:rPr>
      </w:pPr>
      <w:r w:rsidRPr="00D001E0">
        <w:rPr>
          <w:lang w:val="fr-FR"/>
        </w:rPr>
        <w:t>Le nombre de réponses affirmatives, de même que d</w:t>
      </w:r>
      <w:r w:rsidR="00D001E0">
        <w:rPr>
          <w:lang w:val="fr-FR"/>
        </w:rPr>
        <w:t>’</w:t>
      </w:r>
      <w:r w:rsidRPr="00D001E0">
        <w:rPr>
          <w:lang w:val="fr-FR"/>
        </w:rPr>
        <w:t xml:space="preserve">autres critères, tels que ceux mentionnés au paragraphe 24 ci-dessus, pourrait être pris en compte dans la décision.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7E286FC" w14:textId="4E0F8738" w:rsidR="00534681" w:rsidRPr="00866063" w:rsidRDefault="005E7725" w:rsidP="007C4951">
        <w:pPr>
          <w:pStyle w:val="En-tte"/>
          <w:spacing w:after="240"/>
          <w:rPr>
            <w:szCs w:val="20"/>
          </w:rPr>
        </w:pPr>
        <w:r>
          <w:rPr>
            <w:szCs w:val="20"/>
          </w:rPr>
          <w:t>CBD/SBI/</w:t>
        </w:r>
        <w:r w:rsidR="00B64491">
          <w:rPr>
            <w:szCs w:val="20"/>
          </w:rPr>
          <w:t>7</w:t>
        </w:r>
        <w:r>
          <w:rPr>
            <w:szCs w:val="20"/>
          </w:rPr>
          <w:t>/3/Add.1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6A75160" w14:textId="1A972B0C" w:rsidR="009505C9" w:rsidRPr="00866063" w:rsidRDefault="00B64491" w:rsidP="007C4951">
        <w:pPr>
          <w:pStyle w:val="En-tte"/>
          <w:spacing w:after="240"/>
          <w:jc w:val="right"/>
        </w:pPr>
        <w:r>
          <w:t>CBD/SBI/7/3/Add.1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F0E11AA"/>
    <w:multiLevelType w:val="hybridMultilevel"/>
    <w:tmpl w:val="DA48B310"/>
    <w:lvl w:ilvl="0" w:tplc="0409000F">
      <w:start w:val="1"/>
      <w:numFmt w:val="decimal"/>
      <w:lvlText w:val="%1."/>
      <w:lvlJc w:val="left"/>
      <w:pPr>
        <w:ind w:left="1287" w:hanging="360"/>
      </w:p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 w15:restartNumberingAfterBreak="0">
    <w:nsid w:val="2CBD7D9F"/>
    <w:multiLevelType w:val="hybridMultilevel"/>
    <w:tmpl w:val="A8E4BD1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44676DA9"/>
    <w:multiLevelType w:val="hybridMultilevel"/>
    <w:tmpl w:val="0ECAB010"/>
    <w:lvl w:ilvl="0" w:tplc="04090001">
      <w:start w:val="1"/>
      <w:numFmt w:val="bullet"/>
      <w:lvlText w:val=""/>
      <w:lvlJc w:val="left"/>
      <w:pPr>
        <w:ind w:left="1287" w:hanging="360"/>
      </w:pPr>
      <w:rPr>
        <w:rFonts w:ascii="Symbol" w:hAnsi="Symbol" w:hint="default"/>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Titre1"/>
      <w:lvlText w:val="%1."/>
      <w:lvlJc w:val="left"/>
      <w:pPr>
        <w:tabs>
          <w:tab w:val="num" w:pos="567"/>
        </w:tabs>
        <w:ind w:left="567" w:hanging="567"/>
      </w:pPr>
      <w:rPr>
        <w:rFonts w:ascii="Times New Roman" w:hAnsi="Times New Roman" w:hint="default"/>
        <w:sz w:val="28"/>
      </w:rPr>
    </w:lvl>
    <w:lvl w:ilvl="1">
      <w:start w:val="1"/>
      <w:numFmt w:val="upperLetter"/>
      <w:pStyle w:val="Titre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itre3"/>
      <w:lvlText w:val="%3."/>
      <w:lvlJc w:val="left"/>
      <w:pPr>
        <w:tabs>
          <w:tab w:val="num" w:pos="567"/>
        </w:tabs>
        <w:ind w:left="567" w:hanging="567"/>
      </w:pPr>
      <w:rPr>
        <w:rFonts w:ascii="Times New Roman Bold" w:hAnsi="Times New Roman Bold" w:hint="default"/>
        <w:b/>
        <w:i w:val="0"/>
        <w:sz w:val="22"/>
      </w:rPr>
    </w:lvl>
    <w:lvl w:ilvl="3">
      <w:start w:val="1"/>
      <w:numFmt w:val="lowerLetter"/>
      <w:pStyle w:val="Titre4"/>
      <w:lvlText w:val="(%4)"/>
      <w:lvlJc w:val="left"/>
      <w:pPr>
        <w:tabs>
          <w:tab w:val="num" w:pos="567"/>
        </w:tabs>
        <w:ind w:left="567" w:hanging="567"/>
      </w:pPr>
      <w:rPr>
        <w:rFonts w:ascii="Times New Roman Bold" w:hAnsi="Times New Roman Bold" w:hint="default"/>
        <w:b/>
        <w:i w:val="0"/>
        <w:sz w:val="22"/>
      </w:rPr>
    </w:lvl>
    <w:lvl w:ilvl="4">
      <w:start w:val="1"/>
      <w:numFmt w:val="lowerRoman"/>
      <w:pStyle w:val="Titre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itre6"/>
      <w:lvlText w:val="%6)"/>
      <w:lvlJc w:val="left"/>
      <w:pPr>
        <w:ind w:left="1152" w:hanging="432"/>
      </w:pPr>
      <w:rPr>
        <w:rFonts w:hint="default"/>
      </w:rPr>
    </w:lvl>
    <w:lvl w:ilvl="6">
      <w:start w:val="1"/>
      <w:numFmt w:val="lowerRoman"/>
      <w:pStyle w:val="Titre7"/>
      <w:lvlText w:val="%7)"/>
      <w:lvlJc w:val="right"/>
      <w:pPr>
        <w:ind w:left="1296" w:hanging="288"/>
      </w:pPr>
      <w:rPr>
        <w:rFonts w:hint="default"/>
      </w:rPr>
    </w:lvl>
    <w:lvl w:ilvl="7">
      <w:start w:val="1"/>
      <w:numFmt w:val="lowerLetter"/>
      <w:pStyle w:val="Titre8"/>
      <w:lvlText w:val="%8."/>
      <w:lvlJc w:val="left"/>
      <w:pPr>
        <w:ind w:left="1440" w:hanging="432"/>
      </w:pPr>
      <w:rPr>
        <w:rFonts w:hint="default"/>
      </w:rPr>
    </w:lvl>
    <w:lvl w:ilvl="8">
      <w:start w:val="1"/>
      <w:numFmt w:val="lowerRoman"/>
      <w:pStyle w:val="Titre9"/>
      <w:lvlText w:val="%9."/>
      <w:lvlJc w:val="right"/>
      <w:pPr>
        <w:ind w:left="1584" w:hanging="144"/>
      </w:pPr>
      <w:rPr>
        <w:rFonts w:hint="default"/>
      </w:rPr>
    </w:lvl>
  </w:abstractNum>
  <w:num w:numId="1" w16cid:durableId="830828777">
    <w:abstractNumId w:val="5"/>
  </w:num>
  <w:num w:numId="2" w16cid:durableId="1858829">
    <w:abstractNumId w:val="3"/>
  </w:num>
  <w:num w:numId="3" w16cid:durableId="1333221471">
    <w:abstractNumId w:val="8"/>
  </w:num>
  <w:num w:numId="4" w16cid:durableId="1072390599">
    <w:abstractNumId w:val="9"/>
  </w:num>
  <w:num w:numId="5" w16cid:durableId="960385107">
    <w:abstractNumId w:val="4"/>
  </w:num>
  <w:num w:numId="6" w16cid:durableId="893932166">
    <w:abstractNumId w:val="7"/>
  </w:num>
  <w:num w:numId="7" w16cid:durableId="323945383">
    <w:abstractNumId w:val="6"/>
    <w:lvlOverride w:ilvl="0">
      <w:lvl w:ilvl="0">
        <w:start w:val="1"/>
        <w:numFmt w:val="decimal"/>
        <w:pStyle w:val="CBDNormalNumber"/>
        <w:lvlText w:val="%1."/>
        <w:lvlJc w:val="left"/>
        <w:pPr>
          <w:ind w:left="45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eastAsia="SimSun" w:hAnsi="Times New Roman" w:cs="Times New Roman"/>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8" w16cid:durableId="1036003375">
    <w:abstractNumId w:val="1"/>
  </w:num>
  <w:num w:numId="9" w16cid:durableId="818691144">
    <w:abstractNumId w:val="6"/>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0" w16cid:durableId="777067900">
    <w:abstractNumId w:val="2"/>
  </w:num>
  <w:num w:numId="11" w16cid:durableId="1089695081">
    <w:abstractNumId w:val="0"/>
  </w:num>
  <w:num w:numId="12" w16cid:durableId="1379936736">
    <w:abstractNumId w:val="6"/>
    <w:lvlOverride w:ilvl="0">
      <w:startOverride w:val="1"/>
      <w:lvl w:ilvl="0">
        <w:start w:val="1"/>
        <w:numFmt w:val="decimal"/>
        <w:pStyle w:val="CBDNormalNumber"/>
        <w:lvlText w:val="%1."/>
        <w:lvlJc w:val="left"/>
        <w:pPr>
          <w:ind w:left="630"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3" w16cid:durableId="1365011264">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4" w16cid:durableId="1616867445">
    <w:abstractNumId w:val="6"/>
    <w:lvlOverride w:ilvl="0">
      <w:startOverride w:val="1"/>
      <w:lvl w:ilvl="0">
        <w:start w:val="1"/>
        <w:numFmt w:val="decimal"/>
        <w:pStyle w:val="CBDNormalNumber"/>
        <w:lvlText w:val="%1."/>
        <w:lvlJc w:val="left"/>
        <w:pPr>
          <w:ind w:left="540"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5" w16cid:durableId="1821575764">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6" w16cid:durableId="702947973">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7" w16cid:durableId="2038891841">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proofState w:spelling="clean"/>
  <w:doNotTrackFormatting/>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50A2E"/>
    <w:rsid w:val="00000C26"/>
    <w:rsid w:val="0000161D"/>
    <w:rsid w:val="00002AC0"/>
    <w:rsid w:val="00003410"/>
    <w:rsid w:val="0000404C"/>
    <w:rsid w:val="00004119"/>
    <w:rsid w:val="0000425A"/>
    <w:rsid w:val="00004357"/>
    <w:rsid w:val="00004B1B"/>
    <w:rsid w:val="0000572E"/>
    <w:rsid w:val="0000575D"/>
    <w:rsid w:val="0000589E"/>
    <w:rsid w:val="00005A8D"/>
    <w:rsid w:val="000063FD"/>
    <w:rsid w:val="000064D9"/>
    <w:rsid w:val="000066AD"/>
    <w:rsid w:val="00006F05"/>
    <w:rsid w:val="000071A4"/>
    <w:rsid w:val="00010018"/>
    <w:rsid w:val="00010D1C"/>
    <w:rsid w:val="00011DE9"/>
    <w:rsid w:val="000129F0"/>
    <w:rsid w:val="00013517"/>
    <w:rsid w:val="00013542"/>
    <w:rsid w:val="000137B0"/>
    <w:rsid w:val="00014B48"/>
    <w:rsid w:val="00014D4F"/>
    <w:rsid w:val="00015945"/>
    <w:rsid w:val="00015B48"/>
    <w:rsid w:val="000160DA"/>
    <w:rsid w:val="00016148"/>
    <w:rsid w:val="00017A72"/>
    <w:rsid w:val="00017CA8"/>
    <w:rsid w:val="0002103E"/>
    <w:rsid w:val="0002189B"/>
    <w:rsid w:val="000219D0"/>
    <w:rsid w:val="00021EE0"/>
    <w:rsid w:val="00023591"/>
    <w:rsid w:val="000241FE"/>
    <w:rsid w:val="000249E4"/>
    <w:rsid w:val="00024D47"/>
    <w:rsid w:val="00024EB5"/>
    <w:rsid w:val="00024FF9"/>
    <w:rsid w:val="000257D6"/>
    <w:rsid w:val="00025877"/>
    <w:rsid w:val="00025BFC"/>
    <w:rsid w:val="00026712"/>
    <w:rsid w:val="00027DAC"/>
    <w:rsid w:val="000300D6"/>
    <w:rsid w:val="00030582"/>
    <w:rsid w:val="00030749"/>
    <w:rsid w:val="00030C46"/>
    <w:rsid w:val="000311A1"/>
    <w:rsid w:val="000317B0"/>
    <w:rsid w:val="000324FD"/>
    <w:rsid w:val="00032671"/>
    <w:rsid w:val="000327C1"/>
    <w:rsid w:val="00032971"/>
    <w:rsid w:val="00032B28"/>
    <w:rsid w:val="00032BCB"/>
    <w:rsid w:val="00033507"/>
    <w:rsid w:val="00035845"/>
    <w:rsid w:val="000368D5"/>
    <w:rsid w:val="00040302"/>
    <w:rsid w:val="00040AC9"/>
    <w:rsid w:val="00042496"/>
    <w:rsid w:val="000427BD"/>
    <w:rsid w:val="000435DE"/>
    <w:rsid w:val="00043826"/>
    <w:rsid w:val="00044130"/>
    <w:rsid w:val="00044335"/>
    <w:rsid w:val="00045C2E"/>
    <w:rsid w:val="000467A9"/>
    <w:rsid w:val="00046E1D"/>
    <w:rsid w:val="00046EEB"/>
    <w:rsid w:val="000472E3"/>
    <w:rsid w:val="000476D7"/>
    <w:rsid w:val="00047DB4"/>
    <w:rsid w:val="00047F14"/>
    <w:rsid w:val="0005039D"/>
    <w:rsid w:val="000513FE"/>
    <w:rsid w:val="00051D3A"/>
    <w:rsid w:val="00052130"/>
    <w:rsid w:val="00053291"/>
    <w:rsid w:val="00053900"/>
    <w:rsid w:val="000543E2"/>
    <w:rsid w:val="00054708"/>
    <w:rsid w:val="000554D5"/>
    <w:rsid w:val="00055779"/>
    <w:rsid w:val="00055CC6"/>
    <w:rsid w:val="0005639E"/>
    <w:rsid w:val="0005654C"/>
    <w:rsid w:val="0005663E"/>
    <w:rsid w:val="00056BE2"/>
    <w:rsid w:val="00056C53"/>
    <w:rsid w:val="00056E81"/>
    <w:rsid w:val="00056F74"/>
    <w:rsid w:val="00057CC9"/>
    <w:rsid w:val="00057FCA"/>
    <w:rsid w:val="000600EF"/>
    <w:rsid w:val="00060364"/>
    <w:rsid w:val="00060D58"/>
    <w:rsid w:val="00061C77"/>
    <w:rsid w:val="00062317"/>
    <w:rsid w:val="000637AB"/>
    <w:rsid w:val="000641B3"/>
    <w:rsid w:val="00064DB3"/>
    <w:rsid w:val="0006544E"/>
    <w:rsid w:val="00066357"/>
    <w:rsid w:val="00066BB4"/>
    <w:rsid w:val="0006709D"/>
    <w:rsid w:val="000676FD"/>
    <w:rsid w:val="00067736"/>
    <w:rsid w:val="00070E32"/>
    <w:rsid w:val="00070F70"/>
    <w:rsid w:val="000714FB"/>
    <w:rsid w:val="0007171B"/>
    <w:rsid w:val="00071C69"/>
    <w:rsid w:val="00071ED4"/>
    <w:rsid w:val="000735FB"/>
    <w:rsid w:val="000736A5"/>
    <w:rsid w:val="00073E39"/>
    <w:rsid w:val="00074653"/>
    <w:rsid w:val="000753DB"/>
    <w:rsid w:val="000754F9"/>
    <w:rsid w:val="00076643"/>
    <w:rsid w:val="0007762C"/>
    <w:rsid w:val="000777E3"/>
    <w:rsid w:val="00077A25"/>
    <w:rsid w:val="00080ED5"/>
    <w:rsid w:val="000815D6"/>
    <w:rsid w:val="00082283"/>
    <w:rsid w:val="0008271D"/>
    <w:rsid w:val="00082838"/>
    <w:rsid w:val="00082FB5"/>
    <w:rsid w:val="00082FF0"/>
    <w:rsid w:val="00082FF4"/>
    <w:rsid w:val="000835FD"/>
    <w:rsid w:val="00084BCE"/>
    <w:rsid w:val="00084E04"/>
    <w:rsid w:val="00085D8C"/>
    <w:rsid w:val="00085D97"/>
    <w:rsid w:val="0008604E"/>
    <w:rsid w:val="000860E5"/>
    <w:rsid w:val="00086A7A"/>
    <w:rsid w:val="000906A2"/>
    <w:rsid w:val="00090F05"/>
    <w:rsid w:val="00090F44"/>
    <w:rsid w:val="000914E1"/>
    <w:rsid w:val="00091825"/>
    <w:rsid w:val="00091849"/>
    <w:rsid w:val="00093D34"/>
    <w:rsid w:val="000946D6"/>
    <w:rsid w:val="00094850"/>
    <w:rsid w:val="000948AD"/>
    <w:rsid w:val="00094B8F"/>
    <w:rsid w:val="00095394"/>
    <w:rsid w:val="00095A34"/>
    <w:rsid w:val="00095B3A"/>
    <w:rsid w:val="00096330"/>
    <w:rsid w:val="00096584"/>
    <w:rsid w:val="00096650"/>
    <w:rsid w:val="000A42FB"/>
    <w:rsid w:val="000A490B"/>
    <w:rsid w:val="000A55D5"/>
    <w:rsid w:val="000A6865"/>
    <w:rsid w:val="000A6A0F"/>
    <w:rsid w:val="000A70A4"/>
    <w:rsid w:val="000B09BA"/>
    <w:rsid w:val="000B1A2E"/>
    <w:rsid w:val="000B2706"/>
    <w:rsid w:val="000B2CBD"/>
    <w:rsid w:val="000B2FFD"/>
    <w:rsid w:val="000B3042"/>
    <w:rsid w:val="000B304F"/>
    <w:rsid w:val="000B4D92"/>
    <w:rsid w:val="000B4F64"/>
    <w:rsid w:val="000B5C33"/>
    <w:rsid w:val="000B6658"/>
    <w:rsid w:val="000B6EF2"/>
    <w:rsid w:val="000B7101"/>
    <w:rsid w:val="000C0302"/>
    <w:rsid w:val="000C06F0"/>
    <w:rsid w:val="000C2311"/>
    <w:rsid w:val="000C2371"/>
    <w:rsid w:val="000C2F14"/>
    <w:rsid w:val="000C4408"/>
    <w:rsid w:val="000C4DA4"/>
    <w:rsid w:val="000C5432"/>
    <w:rsid w:val="000C56A8"/>
    <w:rsid w:val="000C5EE9"/>
    <w:rsid w:val="000C6247"/>
    <w:rsid w:val="000C63BC"/>
    <w:rsid w:val="000C6C03"/>
    <w:rsid w:val="000D0F68"/>
    <w:rsid w:val="000D275D"/>
    <w:rsid w:val="000D27F3"/>
    <w:rsid w:val="000D4BBA"/>
    <w:rsid w:val="000D4CF7"/>
    <w:rsid w:val="000D5238"/>
    <w:rsid w:val="000D52BD"/>
    <w:rsid w:val="000D59D5"/>
    <w:rsid w:val="000D5D6D"/>
    <w:rsid w:val="000D5EA1"/>
    <w:rsid w:val="000D5F64"/>
    <w:rsid w:val="000D703B"/>
    <w:rsid w:val="000D7053"/>
    <w:rsid w:val="000D7238"/>
    <w:rsid w:val="000D7717"/>
    <w:rsid w:val="000D785D"/>
    <w:rsid w:val="000E0223"/>
    <w:rsid w:val="000E0499"/>
    <w:rsid w:val="000E17DA"/>
    <w:rsid w:val="000E19C7"/>
    <w:rsid w:val="000E1CF9"/>
    <w:rsid w:val="000E1F94"/>
    <w:rsid w:val="000E2239"/>
    <w:rsid w:val="000E3A16"/>
    <w:rsid w:val="000E4383"/>
    <w:rsid w:val="000E4A43"/>
    <w:rsid w:val="000E4EE5"/>
    <w:rsid w:val="000E52EB"/>
    <w:rsid w:val="000E5AFE"/>
    <w:rsid w:val="000E630D"/>
    <w:rsid w:val="000E63E0"/>
    <w:rsid w:val="000E673A"/>
    <w:rsid w:val="000E688E"/>
    <w:rsid w:val="000E6B8B"/>
    <w:rsid w:val="000E6F3A"/>
    <w:rsid w:val="000E75AA"/>
    <w:rsid w:val="000E791B"/>
    <w:rsid w:val="000E7946"/>
    <w:rsid w:val="000F00D7"/>
    <w:rsid w:val="000F0B15"/>
    <w:rsid w:val="000F10DA"/>
    <w:rsid w:val="000F17A7"/>
    <w:rsid w:val="000F2F68"/>
    <w:rsid w:val="000F5762"/>
    <w:rsid w:val="000F5862"/>
    <w:rsid w:val="000F598E"/>
    <w:rsid w:val="000F5B46"/>
    <w:rsid w:val="000F6175"/>
    <w:rsid w:val="000F6259"/>
    <w:rsid w:val="000F6614"/>
    <w:rsid w:val="000F6918"/>
    <w:rsid w:val="000F6945"/>
    <w:rsid w:val="000F72AE"/>
    <w:rsid w:val="000F74D8"/>
    <w:rsid w:val="000F74F5"/>
    <w:rsid w:val="000F77A0"/>
    <w:rsid w:val="000F78FC"/>
    <w:rsid w:val="000F7FD3"/>
    <w:rsid w:val="00100762"/>
    <w:rsid w:val="00100882"/>
    <w:rsid w:val="00100B77"/>
    <w:rsid w:val="00101BDB"/>
    <w:rsid w:val="0010205B"/>
    <w:rsid w:val="00102907"/>
    <w:rsid w:val="0010292B"/>
    <w:rsid w:val="00103037"/>
    <w:rsid w:val="00103414"/>
    <w:rsid w:val="00103E29"/>
    <w:rsid w:val="00103E57"/>
    <w:rsid w:val="00105372"/>
    <w:rsid w:val="001054A6"/>
    <w:rsid w:val="00105C7C"/>
    <w:rsid w:val="00105CB7"/>
    <w:rsid w:val="00105DB8"/>
    <w:rsid w:val="00106CD2"/>
    <w:rsid w:val="001078A1"/>
    <w:rsid w:val="00107E34"/>
    <w:rsid w:val="001103FF"/>
    <w:rsid w:val="00110E16"/>
    <w:rsid w:val="001112D4"/>
    <w:rsid w:val="001117DA"/>
    <w:rsid w:val="0011198C"/>
    <w:rsid w:val="00111DBB"/>
    <w:rsid w:val="0011241D"/>
    <w:rsid w:val="001126EE"/>
    <w:rsid w:val="00112C6F"/>
    <w:rsid w:val="00112E26"/>
    <w:rsid w:val="001131F8"/>
    <w:rsid w:val="001132FC"/>
    <w:rsid w:val="00113467"/>
    <w:rsid w:val="001136E0"/>
    <w:rsid w:val="00113FBF"/>
    <w:rsid w:val="00114017"/>
    <w:rsid w:val="001147DC"/>
    <w:rsid w:val="00114A07"/>
    <w:rsid w:val="00114CE0"/>
    <w:rsid w:val="00115E4C"/>
    <w:rsid w:val="00115FCD"/>
    <w:rsid w:val="001163BB"/>
    <w:rsid w:val="001164A9"/>
    <w:rsid w:val="00117665"/>
    <w:rsid w:val="00117814"/>
    <w:rsid w:val="00117CBA"/>
    <w:rsid w:val="00117CE8"/>
    <w:rsid w:val="00120705"/>
    <w:rsid w:val="00120FA7"/>
    <w:rsid w:val="00121244"/>
    <w:rsid w:val="0012131A"/>
    <w:rsid w:val="001214CA"/>
    <w:rsid w:val="00121A23"/>
    <w:rsid w:val="00122088"/>
    <w:rsid w:val="001222D1"/>
    <w:rsid w:val="00124131"/>
    <w:rsid w:val="001241A5"/>
    <w:rsid w:val="00126571"/>
    <w:rsid w:val="00126E41"/>
    <w:rsid w:val="00127A85"/>
    <w:rsid w:val="00127B92"/>
    <w:rsid w:val="00130A70"/>
    <w:rsid w:val="001312AD"/>
    <w:rsid w:val="001319EB"/>
    <w:rsid w:val="00131C4C"/>
    <w:rsid w:val="00131E7A"/>
    <w:rsid w:val="00131F82"/>
    <w:rsid w:val="00132167"/>
    <w:rsid w:val="00132A74"/>
    <w:rsid w:val="00132DC5"/>
    <w:rsid w:val="0013323E"/>
    <w:rsid w:val="001336FF"/>
    <w:rsid w:val="00133DB7"/>
    <w:rsid w:val="001347F1"/>
    <w:rsid w:val="00134846"/>
    <w:rsid w:val="001349E2"/>
    <w:rsid w:val="00135757"/>
    <w:rsid w:val="00135AB9"/>
    <w:rsid w:val="00136C7F"/>
    <w:rsid w:val="0013784E"/>
    <w:rsid w:val="00142180"/>
    <w:rsid w:val="001429C9"/>
    <w:rsid w:val="00142B76"/>
    <w:rsid w:val="001433D9"/>
    <w:rsid w:val="00145988"/>
    <w:rsid w:val="00146A7F"/>
    <w:rsid w:val="001503D3"/>
    <w:rsid w:val="00151046"/>
    <w:rsid w:val="001517CB"/>
    <w:rsid w:val="001519F1"/>
    <w:rsid w:val="00152EB7"/>
    <w:rsid w:val="00153BA9"/>
    <w:rsid w:val="00153C0D"/>
    <w:rsid w:val="00153CAD"/>
    <w:rsid w:val="00154040"/>
    <w:rsid w:val="001544BF"/>
    <w:rsid w:val="00154627"/>
    <w:rsid w:val="001547C4"/>
    <w:rsid w:val="00154877"/>
    <w:rsid w:val="001552A1"/>
    <w:rsid w:val="00155382"/>
    <w:rsid w:val="001556E1"/>
    <w:rsid w:val="0015579A"/>
    <w:rsid w:val="0015613E"/>
    <w:rsid w:val="001565BD"/>
    <w:rsid w:val="0015669D"/>
    <w:rsid w:val="001567BB"/>
    <w:rsid w:val="00157AEC"/>
    <w:rsid w:val="00160253"/>
    <w:rsid w:val="00161E9A"/>
    <w:rsid w:val="001623C3"/>
    <w:rsid w:val="0016325B"/>
    <w:rsid w:val="00163EA8"/>
    <w:rsid w:val="001643BC"/>
    <w:rsid w:val="001646E6"/>
    <w:rsid w:val="00165F8B"/>
    <w:rsid w:val="00165FB8"/>
    <w:rsid w:val="00166096"/>
    <w:rsid w:val="00166969"/>
    <w:rsid w:val="00166CD2"/>
    <w:rsid w:val="00167302"/>
    <w:rsid w:val="00167AC2"/>
    <w:rsid w:val="00170259"/>
    <w:rsid w:val="00170DC9"/>
    <w:rsid w:val="00171139"/>
    <w:rsid w:val="00171426"/>
    <w:rsid w:val="0017164B"/>
    <w:rsid w:val="00171677"/>
    <w:rsid w:val="00171D66"/>
    <w:rsid w:val="00172AF6"/>
    <w:rsid w:val="00172DD6"/>
    <w:rsid w:val="00173330"/>
    <w:rsid w:val="00173EFD"/>
    <w:rsid w:val="00174CAB"/>
    <w:rsid w:val="00175C0D"/>
    <w:rsid w:val="00176736"/>
    <w:rsid w:val="00176CEE"/>
    <w:rsid w:val="00177308"/>
    <w:rsid w:val="0017790A"/>
    <w:rsid w:val="00177D41"/>
    <w:rsid w:val="00177FD3"/>
    <w:rsid w:val="0018118C"/>
    <w:rsid w:val="001811FD"/>
    <w:rsid w:val="00181336"/>
    <w:rsid w:val="00181693"/>
    <w:rsid w:val="0018233C"/>
    <w:rsid w:val="001823C9"/>
    <w:rsid w:val="0018481A"/>
    <w:rsid w:val="00184DC8"/>
    <w:rsid w:val="00184F0B"/>
    <w:rsid w:val="001857F3"/>
    <w:rsid w:val="0018596B"/>
    <w:rsid w:val="00185FB6"/>
    <w:rsid w:val="00186297"/>
    <w:rsid w:val="001864F6"/>
    <w:rsid w:val="00186939"/>
    <w:rsid w:val="00186DD8"/>
    <w:rsid w:val="00187221"/>
    <w:rsid w:val="00187A9A"/>
    <w:rsid w:val="00187BFD"/>
    <w:rsid w:val="001907DD"/>
    <w:rsid w:val="001908D7"/>
    <w:rsid w:val="00190C4E"/>
    <w:rsid w:val="00190D8D"/>
    <w:rsid w:val="00190F5F"/>
    <w:rsid w:val="00191867"/>
    <w:rsid w:val="00191A2E"/>
    <w:rsid w:val="001927F6"/>
    <w:rsid w:val="00192C53"/>
    <w:rsid w:val="00192F6C"/>
    <w:rsid w:val="001934FD"/>
    <w:rsid w:val="00193AC7"/>
    <w:rsid w:val="00194013"/>
    <w:rsid w:val="00194AED"/>
    <w:rsid w:val="0019530E"/>
    <w:rsid w:val="00195453"/>
    <w:rsid w:val="001955D4"/>
    <w:rsid w:val="00195612"/>
    <w:rsid w:val="00195C71"/>
    <w:rsid w:val="00195D29"/>
    <w:rsid w:val="00195FD7"/>
    <w:rsid w:val="00196846"/>
    <w:rsid w:val="00197079"/>
    <w:rsid w:val="001A0581"/>
    <w:rsid w:val="001A0947"/>
    <w:rsid w:val="001A128B"/>
    <w:rsid w:val="001A195A"/>
    <w:rsid w:val="001A1BFE"/>
    <w:rsid w:val="001A1C94"/>
    <w:rsid w:val="001A2198"/>
    <w:rsid w:val="001A2E99"/>
    <w:rsid w:val="001A3477"/>
    <w:rsid w:val="001A35EC"/>
    <w:rsid w:val="001A4CBF"/>
    <w:rsid w:val="001A4CF9"/>
    <w:rsid w:val="001A5EB5"/>
    <w:rsid w:val="001A6622"/>
    <w:rsid w:val="001A6CED"/>
    <w:rsid w:val="001B02BC"/>
    <w:rsid w:val="001B0DE3"/>
    <w:rsid w:val="001B13AE"/>
    <w:rsid w:val="001B13FE"/>
    <w:rsid w:val="001B208C"/>
    <w:rsid w:val="001B24E0"/>
    <w:rsid w:val="001B41EF"/>
    <w:rsid w:val="001B422E"/>
    <w:rsid w:val="001B43AB"/>
    <w:rsid w:val="001B51B5"/>
    <w:rsid w:val="001B5703"/>
    <w:rsid w:val="001B59C7"/>
    <w:rsid w:val="001B5C8E"/>
    <w:rsid w:val="001B5F99"/>
    <w:rsid w:val="001B650F"/>
    <w:rsid w:val="001B6599"/>
    <w:rsid w:val="001B66D6"/>
    <w:rsid w:val="001B6820"/>
    <w:rsid w:val="001B748E"/>
    <w:rsid w:val="001C0441"/>
    <w:rsid w:val="001C05D6"/>
    <w:rsid w:val="001C08C9"/>
    <w:rsid w:val="001C1142"/>
    <w:rsid w:val="001C195D"/>
    <w:rsid w:val="001C1D13"/>
    <w:rsid w:val="001C1EC9"/>
    <w:rsid w:val="001C21D9"/>
    <w:rsid w:val="001C2889"/>
    <w:rsid w:val="001C2D81"/>
    <w:rsid w:val="001C320A"/>
    <w:rsid w:val="001C33F6"/>
    <w:rsid w:val="001C3A8E"/>
    <w:rsid w:val="001C3B15"/>
    <w:rsid w:val="001C4657"/>
    <w:rsid w:val="001C528D"/>
    <w:rsid w:val="001C5BB8"/>
    <w:rsid w:val="001C5E4D"/>
    <w:rsid w:val="001C6902"/>
    <w:rsid w:val="001C6971"/>
    <w:rsid w:val="001C7288"/>
    <w:rsid w:val="001C72C3"/>
    <w:rsid w:val="001C7903"/>
    <w:rsid w:val="001C7B3D"/>
    <w:rsid w:val="001C7FD2"/>
    <w:rsid w:val="001D0302"/>
    <w:rsid w:val="001D0550"/>
    <w:rsid w:val="001D0A31"/>
    <w:rsid w:val="001D0CE3"/>
    <w:rsid w:val="001D16AB"/>
    <w:rsid w:val="001D1CDB"/>
    <w:rsid w:val="001D228E"/>
    <w:rsid w:val="001D2F92"/>
    <w:rsid w:val="001D35DA"/>
    <w:rsid w:val="001D42CC"/>
    <w:rsid w:val="001D48FD"/>
    <w:rsid w:val="001D5551"/>
    <w:rsid w:val="001D55CD"/>
    <w:rsid w:val="001D6782"/>
    <w:rsid w:val="001D69E0"/>
    <w:rsid w:val="001D734D"/>
    <w:rsid w:val="001D761C"/>
    <w:rsid w:val="001E0FDA"/>
    <w:rsid w:val="001E166B"/>
    <w:rsid w:val="001E229C"/>
    <w:rsid w:val="001E2737"/>
    <w:rsid w:val="001E28A2"/>
    <w:rsid w:val="001E2A23"/>
    <w:rsid w:val="001E3C8D"/>
    <w:rsid w:val="001E41E3"/>
    <w:rsid w:val="001E434C"/>
    <w:rsid w:val="001E4432"/>
    <w:rsid w:val="001E452E"/>
    <w:rsid w:val="001E4A7C"/>
    <w:rsid w:val="001E4DB5"/>
    <w:rsid w:val="001E76DF"/>
    <w:rsid w:val="001E76FE"/>
    <w:rsid w:val="001E7A6D"/>
    <w:rsid w:val="001E7AD2"/>
    <w:rsid w:val="001F0F18"/>
    <w:rsid w:val="001F203A"/>
    <w:rsid w:val="001F23DD"/>
    <w:rsid w:val="001F261A"/>
    <w:rsid w:val="001F3341"/>
    <w:rsid w:val="001F3AD3"/>
    <w:rsid w:val="001F3AED"/>
    <w:rsid w:val="001F475D"/>
    <w:rsid w:val="001F5C4F"/>
    <w:rsid w:val="001F5EBB"/>
    <w:rsid w:val="001F602A"/>
    <w:rsid w:val="001F6675"/>
    <w:rsid w:val="001F679F"/>
    <w:rsid w:val="001F69B6"/>
    <w:rsid w:val="001F6AB8"/>
    <w:rsid w:val="001F70C8"/>
    <w:rsid w:val="001F70DE"/>
    <w:rsid w:val="001F7F47"/>
    <w:rsid w:val="0020003E"/>
    <w:rsid w:val="00202229"/>
    <w:rsid w:val="00202313"/>
    <w:rsid w:val="002035DB"/>
    <w:rsid w:val="00204ED7"/>
    <w:rsid w:val="00204FFB"/>
    <w:rsid w:val="00205442"/>
    <w:rsid w:val="00205783"/>
    <w:rsid w:val="00205CBC"/>
    <w:rsid w:val="00206D2A"/>
    <w:rsid w:val="00206DDF"/>
    <w:rsid w:val="002075B2"/>
    <w:rsid w:val="002104ED"/>
    <w:rsid w:val="00210534"/>
    <w:rsid w:val="002106DF"/>
    <w:rsid w:val="002108F2"/>
    <w:rsid w:val="00210B0C"/>
    <w:rsid w:val="00211AC2"/>
    <w:rsid w:val="002126BB"/>
    <w:rsid w:val="00212A3C"/>
    <w:rsid w:val="00213100"/>
    <w:rsid w:val="0021392E"/>
    <w:rsid w:val="00213B07"/>
    <w:rsid w:val="00214F44"/>
    <w:rsid w:val="00215831"/>
    <w:rsid w:val="00220788"/>
    <w:rsid w:val="00220A53"/>
    <w:rsid w:val="00221144"/>
    <w:rsid w:val="002212E3"/>
    <w:rsid w:val="002214BC"/>
    <w:rsid w:val="0022213F"/>
    <w:rsid w:val="00222173"/>
    <w:rsid w:val="002225E2"/>
    <w:rsid w:val="00222A13"/>
    <w:rsid w:val="00222A19"/>
    <w:rsid w:val="00223002"/>
    <w:rsid w:val="0022314E"/>
    <w:rsid w:val="00224668"/>
    <w:rsid w:val="00224B4D"/>
    <w:rsid w:val="00224FBD"/>
    <w:rsid w:val="00225182"/>
    <w:rsid w:val="00225286"/>
    <w:rsid w:val="0022530F"/>
    <w:rsid w:val="002255AA"/>
    <w:rsid w:val="002267E9"/>
    <w:rsid w:val="00226DE6"/>
    <w:rsid w:val="00230C7B"/>
    <w:rsid w:val="002310B3"/>
    <w:rsid w:val="002311BB"/>
    <w:rsid w:val="00231C3A"/>
    <w:rsid w:val="00232845"/>
    <w:rsid w:val="00233CCD"/>
    <w:rsid w:val="00234831"/>
    <w:rsid w:val="00234A20"/>
    <w:rsid w:val="00234AD6"/>
    <w:rsid w:val="00235534"/>
    <w:rsid w:val="0023635D"/>
    <w:rsid w:val="002363E3"/>
    <w:rsid w:val="00236602"/>
    <w:rsid w:val="0023754B"/>
    <w:rsid w:val="00237BD4"/>
    <w:rsid w:val="00237D4E"/>
    <w:rsid w:val="00240312"/>
    <w:rsid w:val="00240890"/>
    <w:rsid w:val="0024127D"/>
    <w:rsid w:val="0024134B"/>
    <w:rsid w:val="00241916"/>
    <w:rsid w:val="0024193E"/>
    <w:rsid w:val="00241B37"/>
    <w:rsid w:val="00241B40"/>
    <w:rsid w:val="002426E1"/>
    <w:rsid w:val="00243C3E"/>
    <w:rsid w:val="00244566"/>
    <w:rsid w:val="00245762"/>
    <w:rsid w:val="00247115"/>
    <w:rsid w:val="002473AD"/>
    <w:rsid w:val="002477B1"/>
    <w:rsid w:val="0024788C"/>
    <w:rsid w:val="0025006E"/>
    <w:rsid w:val="00250B2C"/>
    <w:rsid w:val="00251023"/>
    <w:rsid w:val="00251E0E"/>
    <w:rsid w:val="0025220F"/>
    <w:rsid w:val="0025278E"/>
    <w:rsid w:val="00253005"/>
    <w:rsid w:val="002531E3"/>
    <w:rsid w:val="00253E1A"/>
    <w:rsid w:val="00254695"/>
    <w:rsid w:val="00255DFA"/>
    <w:rsid w:val="00256369"/>
    <w:rsid w:val="00256652"/>
    <w:rsid w:val="002566CE"/>
    <w:rsid w:val="0025711A"/>
    <w:rsid w:val="002578D2"/>
    <w:rsid w:val="00260514"/>
    <w:rsid w:val="002617E3"/>
    <w:rsid w:val="00261FBB"/>
    <w:rsid w:val="00262925"/>
    <w:rsid w:val="00262A78"/>
    <w:rsid w:val="00263C5A"/>
    <w:rsid w:val="00263CC1"/>
    <w:rsid w:val="00263E91"/>
    <w:rsid w:val="00264075"/>
    <w:rsid w:val="0026437A"/>
    <w:rsid w:val="00265560"/>
    <w:rsid w:val="00265862"/>
    <w:rsid w:val="00265B0C"/>
    <w:rsid w:val="00265F14"/>
    <w:rsid w:val="0026604E"/>
    <w:rsid w:val="002669A8"/>
    <w:rsid w:val="00266BE1"/>
    <w:rsid w:val="00266C6D"/>
    <w:rsid w:val="00267C9B"/>
    <w:rsid w:val="00270043"/>
    <w:rsid w:val="002707EA"/>
    <w:rsid w:val="002725F4"/>
    <w:rsid w:val="00272A7D"/>
    <w:rsid w:val="00272C47"/>
    <w:rsid w:val="00272CE7"/>
    <w:rsid w:val="00273552"/>
    <w:rsid w:val="00273792"/>
    <w:rsid w:val="002741D2"/>
    <w:rsid w:val="00274AC9"/>
    <w:rsid w:val="00274D1C"/>
    <w:rsid w:val="00275014"/>
    <w:rsid w:val="002752B3"/>
    <w:rsid w:val="0027554F"/>
    <w:rsid w:val="002761A1"/>
    <w:rsid w:val="00276430"/>
    <w:rsid w:val="00276EB6"/>
    <w:rsid w:val="002775CB"/>
    <w:rsid w:val="0027779D"/>
    <w:rsid w:val="00280C12"/>
    <w:rsid w:val="00281D37"/>
    <w:rsid w:val="00281DA3"/>
    <w:rsid w:val="00282A67"/>
    <w:rsid w:val="00282F91"/>
    <w:rsid w:val="00283058"/>
    <w:rsid w:val="00283237"/>
    <w:rsid w:val="00283273"/>
    <w:rsid w:val="002834D1"/>
    <w:rsid w:val="00283689"/>
    <w:rsid w:val="00283A89"/>
    <w:rsid w:val="00283F4C"/>
    <w:rsid w:val="00284148"/>
    <w:rsid w:val="00284CA0"/>
    <w:rsid w:val="0028542B"/>
    <w:rsid w:val="0028555C"/>
    <w:rsid w:val="002858F3"/>
    <w:rsid w:val="002864B9"/>
    <w:rsid w:val="00286771"/>
    <w:rsid w:val="002869FA"/>
    <w:rsid w:val="00286C5A"/>
    <w:rsid w:val="002872AF"/>
    <w:rsid w:val="00287727"/>
    <w:rsid w:val="002900CE"/>
    <w:rsid w:val="002908A1"/>
    <w:rsid w:val="002908E4"/>
    <w:rsid w:val="002908E9"/>
    <w:rsid w:val="00290F56"/>
    <w:rsid w:val="0029153C"/>
    <w:rsid w:val="00292292"/>
    <w:rsid w:val="002927A3"/>
    <w:rsid w:val="00293B32"/>
    <w:rsid w:val="002948F5"/>
    <w:rsid w:val="002949CC"/>
    <w:rsid w:val="00294B9C"/>
    <w:rsid w:val="0029635D"/>
    <w:rsid w:val="00296EEC"/>
    <w:rsid w:val="002975ED"/>
    <w:rsid w:val="00297A07"/>
    <w:rsid w:val="00297DD0"/>
    <w:rsid w:val="00297F62"/>
    <w:rsid w:val="002A0900"/>
    <w:rsid w:val="002A0BCA"/>
    <w:rsid w:val="002A10D5"/>
    <w:rsid w:val="002A216E"/>
    <w:rsid w:val="002A238A"/>
    <w:rsid w:val="002A29A0"/>
    <w:rsid w:val="002A3F17"/>
    <w:rsid w:val="002A5325"/>
    <w:rsid w:val="002A5783"/>
    <w:rsid w:val="002A5C46"/>
    <w:rsid w:val="002A5E67"/>
    <w:rsid w:val="002A6C4C"/>
    <w:rsid w:val="002A6D1C"/>
    <w:rsid w:val="002A785E"/>
    <w:rsid w:val="002A7C75"/>
    <w:rsid w:val="002B035C"/>
    <w:rsid w:val="002B0DB2"/>
    <w:rsid w:val="002B144D"/>
    <w:rsid w:val="002B14DB"/>
    <w:rsid w:val="002B1EC6"/>
    <w:rsid w:val="002B29FF"/>
    <w:rsid w:val="002B36A7"/>
    <w:rsid w:val="002B3B79"/>
    <w:rsid w:val="002B3FCF"/>
    <w:rsid w:val="002B44A1"/>
    <w:rsid w:val="002B4BBE"/>
    <w:rsid w:val="002B4D11"/>
    <w:rsid w:val="002B4D2D"/>
    <w:rsid w:val="002B565C"/>
    <w:rsid w:val="002B5C4F"/>
    <w:rsid w:val="002B5D5E"/>
    <w:rsid w:val="002B61D3"/>
    <w:rsid w:val="002B70D2"/>
    <w:rsid w:val="002B7DAB"/>
    <w:rsid w:val="002C06FF"/>
    <w:rsid w:val="002C0AB5"/>
    <w:rsid w:val="002C1A56"/>
    <w:rsid w:val="002C2147"/>
    <w:rsid w:val="002C2B68"/>
    <w:rsid w:val="002C3694"/>
    <w:rsid w:val="002C4820"/>
    <w:rsid w:val="002C49FC"/>
    <w:rsid w:val="002C6618"/>
    <w:rsid w:val="002C6AC3"/>
    <w:rsid w:val="002C6B71"/>
    <w:rsid w:val="002C6D0A"/>
    <w:rsid w:val="002D0135"/>
    <w:rsid w:val="002D0DA4"/>
    <w:rsid w:val="002D1DD1"/>
    <w:rsid w:val="002D28A5"/>
    <w:rsid w:val="002D28D6"/>
    <w:rsid w:val="002D2E76"/>
    <w:rsid w:val="002D3B90"/>
    <w:rsid w:val="002D3BC4"/>
    <w:rsid w:val="002D621C"/>
    <w:rsid w:val="002D642F"/>
    <w:rsid w:val="002D6BD5"/>
    <w:rsid w:val="002D7324"/>
    <w:rsid w:val="002E0240"/>
    <w:rsid w:val="002E0372"/>
    <w:rsid w:val="002E04E1"/>
    <w:rsid w:val="002E1949"/>
    <w:rsid w:val="002E1D55"/>
    <w:rsid w:val="002E1DCD"/>
    <w:rsid w:val="002E20A0"/>
    <w:rsid w:val="002E2930"/>
    <w:rsid w:val="002E297E"/>
    <w:rsid w:val="002E371B"/>
    <w:rsid w:val="002E3B47"/>
    <w:rsid w:val="002E42EB"/>
    <w:rsid w:val="002E435D"/>
    <w:rsid w:val="002E5565"/>
    <w:rsid w:val="002E57FA"/>
    <w:rsid w:val="002E5DCF"/>
    <w:rsid w:val="002E72E2"/>
    <w:rsid w:val="002E7705"/>
    <w:rsid w:val="002E7E93"/>
    <w:rsid w:val="002F0590"/>
    <w:rsid w:val="002F0AE3"/>
    <w:rsid w:val="002F1E28"/>
    <w:rsid w:val="002F2872"/>
    <w:rsid w:val="002F37A3"/>
    <w:rsid w:val="002F53A6"/>
    <w:rsid w:val="002F625E"/>
    <w:rsid w:val="002F6332"/>
    <w:rsid w:val="002F66B3"/>
    <w:rsid w:val="002F684F"/>
    <w:rsid w:val="002F7BA1"/>
    <w:rsid w:val="002F7DAB"/>
    <w:rsid w:val="003006C4"/>
    <w:rsid w:val="003008FE"/>
    <w:rsid w:val="00300952"/>
    <w:rsid w:val="00300DD1"/>
    <w:rsid w:val="003014D9"/>
    <w:rsid w:val="0030169D"/>
    <w:rsid w:val="00301E78"/>
    <w:rsid w:val="00302016"/>
    <w:rsid w:val="003026A3"/>
    <w:rsid w:val="00302F4E"/>
    <w:rsid w:val="00303BB4"/>
    <w:rsid w:val="003044AE"/>
    <w:rsid w:val="00304AAA"/>
    <w:rsid w:val="00304BB5"/>
    <w:rsid w:val="00305507"/>
    <w:rsid w:val="003060D5"/>
    <w:rsid w:val="003060EB"/>
    <w:rsid w:val="00306DC7"/>
    <w:rsid w:val="00307951"/>
    <w:rsid w:val="00311DBC"/>
    <w:rsid w:val="00313081"/>
    <w:rsid w:val="0031316A"/>
    <w:rsid w:val="0031345E"/>
    <w:rsid w:val="003135CC"/>
    <w:rsid w:val="00313BF6"/>
    <w:rsid w:val="00314415"/>
    <w:rsid w:val="003145D8"/>
    <w:rsid w:val="003147C5"/>
    <w:rsid w:val="00314B2D"/>
    <w:rsid w:val="003153EB"/>
    <w:rsid w:val="003167B4"/>
    <w:rsid w:val="0031693A"/>
    <w:rsid w:val="00316A12"/>
    <w:rsid w:val="00316D86"/>
    <w:rsid w:val="0031767F"/>
    <w:rsid w:val="003200E7"/>
    <w:rsid w:val="00320A42"/>
    <w:rsid w:val="00320B58"/>
    <w:rsid w:val="00321985"/>
    <w:rsid w:val="00321B1A"/>
    <w:rsid w:val="00322DC5"/>
    <w:rsid w:val="00323AC3"/>
    <w:rsid w:val="00323F82"/>
    <w:rsid w:val="00324119"/>
    <w:rsid w:val="00324151"/>
    <w:rsid w:val="003249B2"/>
    <w:rsid w:val="00324A8A"/>
    <w:rsid w:val="00324E56"/>
    <w:rsid w:val="00324F78"/>
    <w:rsid w:val="0032555A"/>
    <w:rsid w:val="00325A70"/>
    <w:rsid w:val="00325EA6"/>
    <w:rsid w:val="00326236"/>
    <w:rsid w:val="00326376"/>
    <w:rsid w:val="003266D9"/>
    <w:rsid w:val="0033009A"/>
    <w:rsid w:val="00330339"/>
    <w:rsid w:val="00330C15"/>
    <w:rsid w:val="0033149D"/>
    <w:rsid w:val="00332E15"/>
    <w:rsid w:val="00332FB5"/>
    <w:rsid w:val="00333301"/>
    <w:rsid w:val="00333738"/>
    <w:rsid w:val="003343AB"/>
    <w:rsid w:val="00334678"/>
    <w:rsid w:val="003357A9"/>
    <w:rsid w:val="00335E93"/>
    <w:rsid w:val="0033606C"/>
    <w:rsid w:val="003361A8"/>
    <w:rsid w:val="00336870"/>
    <w:rsid w:val="00336B5A"/>
    <w:rsid w:val="00336DF4"/>
    <w:rsid w:val="00336FC5"/>
    <w:rsid w:val="003377CF"/>
    <w:rsid w:val="00337BDD"/>
    <w:rsid w:val="003400B2"/>
    <w:rsid w:val="003401CF"/>
    <w:rsid w:val="0034072E"/>
    <w:rsid w:val="00340C44"/>
    <w:rsid w:val="00340F9E"/>
    <w:rsid w:val="003418E4"/>
    <w:rsid w:val="00341D96"/>
    <w:rsid w:val="0034247E"/>
    <w:rsid w:val="003441E6"/>
    <w:rsid w:val="00344C0C"/>
    <w:rsid w:val="003462C2"/>
    <w:rsid w:val="00346C12"/>
    <w:rsid w:val="00346D6C"/>
    <w:rsid w:val="0034756C"/>
    <w:rsid w:val="00347C7D"/>
    <w:rsid w:val="00350318"/>
    <w:rsid w:val="00351205"/>
    <w:rsid w:val="0035290F"/>
    <w:rsid w:val="00353418"/>
    <w:rsid w:val="003534B2"/>
    <w:rsid w:val="00353727"/>
    <w:rsid w:val="0035384C"/>
    <w:rsid w:val="00353881"/>
    <w:rsid w:val="003538B5"/>
    <w:rsid w:val="00353CF2"/>
    <w:rsid w:val="003543E3"/>
    <w:rsid w:val="00354F7A"/>
    <w:rsid w:val="0035513D"/>
    <w:rsid w:val="0035598E"/>
    <w:rsid w:val="00356038"/>
    <w:rsid w:val="003564D1"/>
    <w:rsid w:val="0035658E"/>
    <w:rsid w:val="003565BB"/>
    <w:rsid w:val="00356B27"/>
    <w:rsid w:val="00356FB1"/>
    <w:rsid w:val="00357695"/>
    <w:rsid w:val="00360233"/>
    <w:rsid w:val="0036029B"/>
    <w:rsid w:val="00360D6C"/>
    <w:rsid w:val="00361E58"/>
    <w:rsid w:val="00362D8E"/>
    <w:rsid w:val="00363676"/>
    <w:rsid w:val="00365080"/>
    <w:rsid w:val="00365598"/>
    <w:rsid w:val="00365A9B"/>
    <w:rsid w:val="003660DF"/>
    <w:rsid w:val="0036616D"/>
    <w:rsid w:val="00366EE5"/>
    <w:rsid w:val="00366F2C"/>
    <w:rsid w:val="00367112"/>
    <w:rsid w:val="003672E1"/>
    <w:rsid w:val="00367E43"/>
    <w:rsid w:val="00367F11"/>
    <w:rsid w:val="00367F4C"/>
    <w:rsid w:val="003706B1"/>
    <w:rsid w:val="00370D96"/>
    <w:rsid w:val="00371429"/>
    <w:rsid w:val="0037237A"/>
    <w:rsid w:val="00372F74"/>
    <w:rsid w:val="0037373F"/>
    <w:rsid w:val="00374B90"/>
    <w:rsid w:val="0037512A"/>
    <w:rsid w:val="0037741C"/>
    <w:rsid w:val="00377726"/>
    <w:rsid w:val="00377A4E"/>
    <w:rsid w:val="00377F45"/>
    <w:rsid w:val="00380074"/>
    <w:rsid w:val="00380084"/>
    <w:rsid w:val="00380864"/>
    <w:rsid w:val="00382132"/>
    <w:rsid w:val="0038302F"/>
    <w:rsid w:val="00383530"/>
    <w:rsid w:val="003838C6"/>
    <w:rsid w:val="00383AF1"/>
    <w:rsid w:val="003844DF"/>
    <w:rsid w:val="00384A61"/>
    <w:rsid w:val="00384E98"/>
    <w:rsid w:val="003851E1"/>
    <w:rsid w:val="0038561E"/>
    <w:rsid w:val="00385623"/>
    <w:rsid w:val="003861CB"/>
    <w:rsid w:val="003862B6"/>
    <w:rsid w:val="00386C8D"/>
    <w:rsid w:val="00386D23"/>
    <w:rsid w:val="003878B7"/>
    <w:rsid w:val="00387CD3"/>
    <w:rsid w:val="00387EDE"/>
    <w:rsid w:val="003906ED"/>
    <w:rsid w:val="00390A54"/>
    <w:rsid w:val="00390A7A"/>
    <w:rsid w:val="00390B1B"/>
    <w:rsid w:val="00391405"/>
    <w:rsid w:val="00391744"/>
    <w:rsid w:val="00391AA4"/>
    <w:rsid w:val="00392682"/>
    <w:rsid w:val="00392B68"/>
    <w:rsid w:val="00393E2C"/>
    <w:rsid w:val="00394AB5"/>
    <w:rsid w:val="00395842"/>
    <w:rsid w:val="0039705B"/>
    <w:rsid w:val="00397838"/>
    <w:rsid w:val="00397E0A"/>
    <w:rsid w:val="003A011A"/>
    <w:rsid w:val="003A03DA"/>
    <w:rsid w:val="003A0B95"/>
    <w:rsid w:val="003A129C"/>
    <w:rsid w:val="003A134C"/>
    <w:rsid w:val="003A1A8E"/>
    <w:rsid w:val="003A1AD4"/>
    <w:rsid w:val="003A2109"/>
    <w:rsid w:val="003A38B9"/>
    <w:rsid w:val="003A4823"/>
    <w:rsid w:val="003A4BE6"/>
    <w:rsid w:val="003A57C9"/>
    <w:rsid w:val="003A5AAF"/>
    <w:rsid w:val="003A5AC0"/>
    <w:rsid w:val="003A612C"/>
    <w:rsid w:val="003A6376"/>
    <w:rsid w:val="003A7CA8"/>
    <w:rsid w:val="003A7D99"/>
    <w:rsid w:val="003A7DD1"/>
    <w:rsid w:val="003A7E78"/>
    <w:rsid w:val="003B1811"/>
    <w:rsid w:val="003B1A65"/>
    <w:rsid w:val="003B2570"/>
    <w:rsid w:val="003B26D3"/>
    <w:rsid w:val="003B2766"/>
    <w:rsid w:val="003B2C82"/>
    <w:rsid w:val="003B2D77"/>
    <w:rsid w:val="003B3E86"/>
    <w:rsid w:val="003B3FF4"/>
    <w:rsid w:val="003B478B"/>
    <w:rsid w:val="003B4F9F"/>
    <w:rsid w:val="003B6022"/>
    <w:rsid w:val="003B61E0"/>
    <w:rsid w:val="003C1125"/>
    <w:rsid w:val="003C1810"/>
    <w:rsid w:val="003C18AD"/>
    <w:rsid w:val="003C29F2"/>
    <w:rsid w:val="003C2B84"/>
    <w:rsid w:val="003C32CC"/>
    <w:rsid w:val="003C3479"/>
    <w:rsid w:val="003C366E"/>
    <w:rsid w:val="003C4320"/>
    <w:rsid w:val="003C46A7"/>
    <w:rsid w:val="003C48A3"/>
    <w:rsid w:val="003C4E9D"/>
    <w:rsid w:val="003C646A"/>
    <w:rsid w:val="003C6848"/>
    <w:rsid w:val="003C6B48"/>
    <w:rsid w:val="003C6F11"/>
    <w:rsid w:val="003C7205"/>
    <w:rsid w:val="003C72DF"/>
    <w:rsid w:val="003C7912"/>
    <w:rsid w:val="003C7916"/>
    <w:rsid w:val="003C7EA3"/>
    <w:rsid w:val="003D0EBB"/>
    <w:rsid w:val="003D1525"/>
    <w:rsid w:val="003D1D1E"/>
    <w:rsid w:val="003D21B7"/>
    <w:rsid w:val="003D2845"/>
    <w:rsid w:val="003D2D1B"/>
    <w:rsid w:val="003D2D74"/>
    <w:rsid w:val="003D3EFD"/>
    <w:rsid w:val="003D4512"/>
    <w:rsid w:val="003D4BAA"/>
    <w:rsid w:val="003D4BE4"/>
    <w:rsid w:val="003D5DF8"/>
    <w:rsid w:val="003D67A0"/>
    <w:rsid w:val="003D6AC8"/>
    <w:rsid w:val="003D6F42"/>
    <w:rsid w:val="003D70E9"/>
    <w:rsid w:val="003D7F01"/>
    <w:rsid w:val="003E01B8"/>
    <w:rsid w:val="003E1074"/>
    <w:rsid w:val="003E15A4"/>
    <w:rsid w:val="003E19B4"/>
    <w:rsid w:val="003E1AA1"/>
    <w:rsid w:val="003E3422"/>
    <w:rsid w:val="003E37CA"/>
    <w:rsid w:val="003E3D80"/>
    <w:rsid w:val="003E3FAE"/>
    <w:rsid w:val="003E43E2"/>
    <w:rsid w:val="003E4AFD"/>
    <w:rsid w:val="003E5661"/>
    <w:rsid w:val="003E56D1"/>
    <w:rsid w:val="003E57B9"/>
    <w:rsid w:val="003E59B9"/>
    <w:rsid w:val="003E5F30"/>
    <w:rsid w:val="003E672E"/>
    <w:rsid w:val="003E76FB"/>
    <w:rsid w:val="003E7A61"/>
    <w:rsid w:val="003F0EE7"/>
    <w:rsid w:val="003F209B"/>
    <w:rsid w:val="003F2C91"/>
    <w:rsid w:val="003F3AF7"/>
    <w:rsid w:val="003F47B6"/>
    <w:rsid w:val="003F4B90"/>
    <w:rsid w:val="003F5737"/>
    <w:rsid w:val="003F5962"/>
    <w:rsid w:val="003F5B3A"/>
    <w:rsid w:val="003F5B6D"/>
    <w:rsid w:val="003F5CD2"/>
    <w:rsid w:val="003F5D1B"/>
    <w:rsid w:val="003F6701"/>
    <w:rsid w:val="003F67EF"/>
    <w:rsid w:val="003F7224"/>
    <w:rsid w:val="003F7A85"/>
    <w:rsid w:val="003F7EA8"/>
    <w:rsid w:val="004002BD"/>
    <w:rsid w:val="00400513"/>
    <w:rsid w:val="00400973"/>
    <w:rsid w:val="00400E06"/>
    <w:rsid w:val="00401149"/>
    <w:rsid w:val="004011A9"/>
    <w:rsid w:val="004011C9"/>
    <w:rsid w:val="0040176C"/>
    <w:rsid w:val="00401787"/>
    <w:rsid w:val="0040236A"/>
    <w:rsid w:val="00402E4C"/>
    <w:rsid w:val="00403ADA"/>
    <w:rsid w:val="00403CE9"/>
    <w:rsid w:val="00404195"/>
    <w:rsid w:val="00404AC9"/>
    <w:rsid w:val="00404CDA"/>
    <w:rsid w:val="00405AC2"/>
    <w:rsid w:val="004075A8"/>
    <w:rsid w:val="0040775A"/>
    <w:rsid w:val="004106FD"/>
    <w:rsid w:val="0041099A"/>
    <w:rsid w:val="004116CE"/>
    <w:rsid w:val="00411DAE"/>
    <w:rsid w:val="00413408"/>
    <w:rsid w:val="00413E4D"/>
    <w:rsid w:val="004150C3"/>
    <w:rsid w:val="0041620C"/>
    <w:rsid w:val="004162AF"/>
    <w:rsid w:val="00416C2B"/>
    <w:rsid w:val="004212D9"/>
    <w:rsid w:val="004224A2"/>
    <w:rsid w:val="0042380E"/>
    <w:rsid w:val="00423F61"/>
    <w:rsid w:val="0042670E"/>
    <w:rsid w:val="00427182"/>
    <w:rsid w:val="00427812"/>
    <w:rsid w:val="00427D21"/>
    <w:rsid w:val="00427E90"/>
    <w:rsid w:val="0043002F"/>
    <w:rsid w:val="00430650"/>
    <w:rsid w:val="00432FB6"/>
    <w:rsid w:val="00433870"/>
    <w:rsid w:val="00433BE8"/>
    <w:rsid w:val="00433E4B"/>
    <w:rsid w:val="0043443E"/>
    <w:rsid w:val="00434BA4"/>
    <w:rsid w:val="00434E92"/>
    <w:rsid w:val="0043518E"/>
    <w:rsid w:val="004355EA"/>
    <w:rsid w:val="00435C07"/>
    <w:rsid w:val="00435FC3"/>
    <w:rsid w:val="00436A57"/>
    <w:rsid w:val="004376EC"/>
    <w:rsid w:val="00437BA9"/>
    <w:rsid w:val="0044019B"/>
    <w:rsid w:val="00440368"/>
    <w:rsid w:val="0044151C"/>
    <w:rsid w:val="004417B8"/>
    <w:rsid w:val="00441AC6"/>
    <w:rsid w:val="00442045"/>
    <w:rsid w:val="004427D2"/>
    <w:rsid w:val="00442D9B"/>
    <w:rsid w:val="00443141"/>
    <w:rsid w:val="00444152"/>
    <w:rsid w:val="004445C6"/>
    <w:rsid w:val="00444AB3"/>
    <w:rsid w:val="00444C0A"/>
    <w:rsid w:val="004450FA"/>
    <w:rsid w:val="004461B2"/>
    <w:rsid w:val="004477C6"/>
    <w:rsid w:val="00447C4F"/>
    <w:rsid w:val="00447F4A"/>
    <w:rsid w:val="004500BF"/>
    <w:rsid w:val="004502F3"/>
    <w:rsid w:val="004503F9"/>
    <w:rsid w:val="004505EC"/>
    <w:rsid w:val="0045071B"/>
    <w:rsid w:val="00450E94"/>
    <w:rsid w:val="004518BA"/>
    <w:rsid w:val="00451AD6"/>
    <w:rsid w:val="00451B34"/>
    <w:rsid w:val="00452D52"/>
    <w:rsid w:val="00454C60"/>
    <w:rsid w:val="00454F21"/>
    <w:rsid w:val="00455310"/>
    <w:rsid w:val="00455781"/>
    <w:rsid w:val="00455AF2"/>
    <w:rsid w:val="004568D7"/>
    <w:rsid w:val="00456F67"/>
    <w:rsid w:val="004605D3"/>
    <w:rsid w:val="004606E3"/>
    <w:rsid w:val="00461FCC"/>
    <w:rsid w:val="0046208E"/>
    <w:rsid w:val="0046274E"/>
    <w:rsid w:val="004629E9"/>
    <w:rsid w:val="00462A70"/>
    <w:rsid w:val="00463865"/>
    <w:rsid w:val="00464463"/>
    <w:rsid w:val="004644C2"/>
    <w:rsid w:val="00464CC7"/>
    <w:rsid w:val="00465432"/>
    <w:rsid w:val="00466220"/>
    <w:rsid w:val="00466824"/>
    <w:rsid w:val="0046697D"/>
    <w:rsid w:val="00467B32"/>
    <w:rsid w:val="00467F9C"/>
    <w:rsid w:val="00467FD8"/>
    <w:rsid w:val="00471528"/>
    <w:rsid w:val="00471E24"/>
    <w:rsid w:val="00472645"/>
    <w:rsid w:val="004729D1"/>
    <w:rsid w:val="00472B4B"/>
    <w:rsid w:val="00473067"/>
    <w:rsid w:val="004735F5"/>
    <w:rsid w:val="00473751"/>
    <w:rsid w:val="00474877"/>
    <w:rsid w:val="00474A0D"/>
    <w:rsid w:val="0047518F"/>
    <w:rsid w:val="00476AA8"/>
    <w:rsid w:val="0047733F"/>
    <w:rsid w:val="004773A1"/>
    <w:rsid w:val="00480048"/>
    <w:rsid w:val="00480136"/>
    <w:rsid w:val="0048051B"/>
    <w:rsid w:val="0048131D"/>
    <w:rsid w:val="004816A0"/>
    <w:rsid w:val="004816D8"/>
    <w:rsid w:val="00481C87"/>
    <w:rsid w:val="00481D91"/>
    <w:rsid w:val="00483405"/>
    <w:rsid w:val="00483C34"/>
    <w:rsid w:val="00484269"/>
    <w:rsid w:val="004845FD"/>
    <w:rsid w:val="0048499F"/>
    <w:rsid w:val="00484C2F"/>
    <w:rsid w:val="00485053"/>
    <w:rsid w:val="004851C0"/>
    <w:rsid w:val="0048558B"/>
    <w:rsid w:val="004860DD"/>
    <w:rsid w:val="00486644"/>
    <w:rsid w:val="004866CD"/>
    <w:rsid w:val="00486B18"/>
    <w:rsid w:val="004872F8"/>
    <w:rsid w:val="00487518"/>
    <w:rsid w:val="00487859"/>
    <w:rsid w:val="00487BB9"/>
    <w:rsid w:val="00487C4B"/>
    <w:rsid w:val="004912C3"/>
    <w:rsid w:val="004918C9"/>
    <w:rsid w:val="00491F68"/>
    <w:rsid w:val="0049250F"/>
    <w:rsid w:val="00493062"/>
    <w:rsid w:val="004939CE"/>
    <w:rsid w:val="00493B78"/>
    <w:rsid w:val="00494124"/>
    <w:rsid w:val="004948A4"/>
    <w:rsid w:val="00494C2D"/>
    <w:rsid w:val="0049531F"/>
    <w:rsid w:val="0049581C"/>
    <w:rsid w:val="00495AA7"/>
    <w:rsid w:val="00495F90"/>
    <w:rsid w:val="00496039"/>
    <w:rsid w:val="004A04A5"/>
    <w:rsid w:val="004A0722"/>
    <w:rsid w:val="004A1C02"/>
    <w:rsid w:val="004A286C"/>
    <w:rsid w:val="004A499B"/>
    <w:rsid w:val="004A5E89"/>
    <w:rsid w:val="004A6616"/>
    <w:rsid w:val="004A7662"/>
    <w:rsid w:val="004A79A6"/>
    <w:rsid w:val="004A7A4A"/>
    <w:rsid w:val="004A7E0F"/>
    <w:rsid w:val="004B0F37"/>
    <w:rsid w:val="004B185A"/>
    <w:rsid w:val="004B1B4C"/>
    <w:rsid w:val="004B1C42"/>
    <w:rsid w:val="004B22F6"/>
    <w:rsid w:val="004B2F06"/>
    <w:rsid w:val="004B3226"/>
    <w:rsid w:val="004B4056"/>
    <w:rsid w:val="004B40C5"/>
    <w:rsid w:val="004B478C"/>
    <w:rsid w:val="004B52E5"/>
    <w:rsid w:val="004B6F8B"/>
    <w:rsid w:val="004C0190"/>
    <w:rsid w:val="004C0E2E"/>
    <w:rsid w:val="004C0E53"/>
    <w:rsid w:val="004C20C7"/>
    <w:rsid w:val="004C3DDF"/>
    <w:rsid w:val="004C4CBB"/>
    <w:rsid w:val="004C4F7D"/>
    <w:rsid w:val="004C50B0"/>
    <w:rsid w:val="004C51E8"/>
    <w:rsid w:val="004C71BA"/>
    <w:rsid w:val="004C735B"/>
    <w:rsid w:val="004C7673"/>
    <w:rsid w:val="004C7BD8"/>
    <w:rsid w:val="004C7D7B"/>
    <w:rsid w:val="004C7F1A"/>
    <w:rsid w:val="004D001B"/>
    <w:rsid w:val="004D0148"/>
    <w:rsid w:val="004D0BCF"/>
    <w:rsid w:val="004D2477"/>
    <w:rsid w:val="004D26EA"/>
    <w:rsid w:val="004D2892"/>
    <w:rsid w:val="004D2924"/>
    <w:rsid w:val="004D29EF"/>
    <w:rsid w:val="004D2BC6"/>
    <w:rsid w:val="004D2F8A"/>
    <w:rsid w:val="004D30ED"/>
    <w:rsid w:val="004D3736"/>
    <w:rsid w:val="004D3D99"/>
    <w:rsid w:val="004D41CF"/>
    <w:rsid w:val="004D48F0"/>
    <w:rsid w:val="004D5430"/>
    <w:rsid w:val="004D66DF"/>
    <w:rsid w:val="004D71E0"/>
    <w:rsid w:val="004D760C"/>
    <w:rsid w:val="004D7F02"/>
    <w:rsid w:val="004D7FDE"/>
    <w:rsid w:val="004E016B"/>
    <w:rsid w:val="004E0522"/>
    <w:rsid w:val="004E05A2"/>
    <w:rsid w:val="004E146E"/>
    <w:rsid w:val="004E1628"/>
    <w:rsid w:val="004E275C"/>
    <w:rsid w:val="004E41AC"/>
    <w:rsid w:val="004E4273"/>
    <w:rsid w:val="004E456F"/>
    <w:rsid w:val="004E4837"/>
    <w:rsid w:val="004E545B"/>
    <w:rsid w:val="004E6223"/>
    <w:rsid w:val="004E7184"/>
    <w:rsid w:val="004E778C"/>
    <w:rsid w:val="004E7832"/>
    <w:rsid w:val="004E7A26"/>
    <w:rsid w:val="004E7B45"/>
    <w:rsid w:val="004E7FE9"/>
    <w:rsid w:val="004F050C"/>
    <w:rsid w:val="004F2874"/>
    <w:rsid w:val="004F4833"/>
    <w:rsid w:val="004F49D1"/>
    <w:rsid w:val="004F4F33"/>
    <w:rsid w:val="004F501F"/>
    <w:rsid w:val="004F5257"/>
    <w:rsid w:val="004F53D8"/>
    <w:rsid w:val="004F5C2E"/>
    <w:rsid w:val="004F6D14"/>
    <w:rsid w:val="004F729A"/>
    <w:rsid w:val="00500CF2"/>
    <w:rsid w:val="00500F71"/>
    <w:rsid w:val="00501064"/>
    <w:rsid w:val="0050132B"/>
    <w:rsid w:val="005014E4"/>
    <w:rsid w:val="00501655"/>
    <w:rsid w:val="005025B3"/>
    <w:rsid w:val="005026BC"/>
    <w:rsid w:val="00503DE4"/>
    <w:rsid w:val="00504E9E"/>
    <w:rsid w:val="0050552E"/>
    <w:rsid w:val="005055DF"/>
    <w:rsid w:val="00505C85"/>
    <w:rsid w:val="005062D8"/>
    <w:rsid w:val="00506D5E"/>
    <w:rsid w:val="0050702F"/>
    <w:rsid w:val="0051006C"/>
    <w:rsid w:val="00510394"/>
    <w:rsid w:val="00510A4F"/>
    <w:rsid w:val="00512C73"/>
    <w:rsid w:val="005142D0"/>
    <w:rsid w:val="0051483D"/>
    <w:rsid w:val="00514C3F"/>
    <w:rsid w:val="00514DC9"/>
    <w:rsid w:val="005151C8"/>
    <w:rsid w:val="005151CE"/>
    <w:rsid w:val="005159DB"/>
    <w:rsid w:val="00520461"/>
    <w:rsid w:val="0052125C"/>
    <w:rsid w:val="0052126D"/>
    <w:rsid w:val="00521446"/>
    <w:rsid w:val="0052170D"/>
    <w:rsid w:val="00522A15"/>
    <w:rsid w:val="00523B44"/>
    <w:rsid w:val="00523D1B"/>
    <w:rsid w:val="00523E9D"/>
    <w:rsid w:val="005244BD"/>
    <w:rsid w:val="00524CA3"/>
    <w:rsid w:val="0052591B"/>
    <w:rsid w:val="00525980"/>
    <w:rsid w:val="005269E5"/>
    <w:rsid w:val="00526EFE"/>
    <w:rsid w:val="0052773C"/>
    <w:rsid w:val="00527E07"/>
    <w:rsid w:val="005303CB"/>
    <w:rsid w:val="00530BDE"/>
    <w:rsid w:val="0053314D"/>
    <w:rsid w:val="00533A6D"/>
    <w:rsid w:val="00533BCA"/>
    <w:rsid w:val="00533BE0"/>
    <w:rsid w:val="00534681"/>
    <w:rsid w:val="00534EA2"/>
    <w:rsid w:val="00534FDE"/>
    <w:rsid w:val="005350EB"/>
    <w:rsid w:val="005354C1"/>
    <w:rsid w:val="005356D2"/>
    <w:rsid w:val="00535E30"/>
    <w:rsid w:val="00535F07"/>
    <w:rsid w:val="00536B6E"/>
    <w:rsid w:val="005370ED"/>
    <w:rsid w:val="005373B2"/>
    <w:rsid w:val="00537B40"/>
    <w:rsid w:val="0054065C"/>
    <w:rsid w:val="00540F81"/>
    <w:rsid w:val="00541703"/>
    <w:rsid w:val="0054191B"/>
    <w:rsid w:val="00542200"/>
    <w:rsid w:val="00542DE2"/>
    <w:rsid w:val="00543091"/>
    <w:rsid w:val="00543E58"/>
    <w:rsid w:val="00543F2C"/>
    <w:rsid w:val="005449FC"/>
    <w:rsid w:val="00544BB4"/>
    <w:rsid w:val="005450DD"/>
    <w:rsid w:val="0054541B"/>
    <w:rsid w:val="005455E1"/>
    <w:rsid w:val="00545D7D"/>
    <w:rsid w:val="00547614"/>
    <w:rsid w:val="00550407"/>
    <w:rsid w:val="00550BBC"/>
    <w:rsid w:val="00550EAE"/>
    <w:rsid w:val="005522F1"/>
    <w:rsid w:val="00552680"/>
    <w:rsid w:val="00552C8D"/>
    <w:rsid w:val="00553D33"/>
    <w:rsid w:val="0055450C"/>
    <w:rsid w:val="00554D7C"/>
    <w:rsid w:val="00555365"/>
    <w:rsid w:val="005555FC"/>
    <w:rsid w:val="00556D30"/>
    <w:rsid w:val="00557252"/>
    <w:rsid w:val="0055725F"/>
    <w:rsid w:val="0056004B"/>
    <w:rsid w:val="0056014A"/>
    <w:rsid w:val="0056068E"/>
    <w:rsid w:val="00560DFA"/>
    <w:rsid w:val="00561239"/>
    <w:rsid w:val="00561513"/>
    <w:rsid w:val="00561672"/>
    <w:rsid w:val="00561D93"/>
    <w:rsid w:val="00563442"/>
    <w:rsid w:val="0056348E"/>
    <w:rsid w:val="005634F5"/>
    <w:rsid w:val="00564938"/>
    <w:rsid w:val="00564A50"/>
    <w:rsid w:val="00564BB2"/>
    <w:rsid w:val="00564FB1"/>
    <w:rsid w:val="0056570B"/>
    <w:rsid w:val="00565821"/>
    <w:rsid w:val="005659F3"/>
    <w:rsid w:val="00565B42"/>
    <w:rsid w:val="0056603D"/>
    <w:rsid w:val="00566900"/>
    <w:rsid w:val="005669F0"/>
    <w:rsid w:val="00567352"/>
    <w:rsid w:val="00567432"/>
    <w:rsid w:val="00567E95"/>
    <w:rsid w:val="005709B9"/>
    <w:rsid w:val="00570E44"/>
    <w:rsid w:val="00571218"/>
    <w:rsid w:val="005719FC"/>
    <w:rsid w:val="00571A39"/>
    <w:rsid w:val="00571B75"/>
    <w:rsid w:val="005720F9"/>
    <w:rsid w:val="00572239"/>
    <w:rsid w:val="00572D47"/>
    <w:rsid w:val="00573198"/>
    <w:rsid w:val="0057350E"/>
    <w:rsid w:val="005747D5"/>
    <w:rsid w:val="0057500D"/>
    <w:rsid w:val="00575303"/>
    <w:rsid w:val="005753C9"/>
    <w:rsid w:val="005761F7"/>
    <w:rsid w:val="00576DB9"/>
    <w:rsid w:val="00577DD9"/>
    <w:rsid w:val="00580341"/>
    <w:rsid w:val="00580FA3"/>
    <w:rsid w:val="005815A4"/>
    <w:rsid w:val="00581983"/>
    <w:rsid w:val="005819D9"/>
    <w:rsid w:val="005824D2"/>
    <w:rsid w:val="005826CD"/>
    <w:rsid w:val="005838D5"/>
    <w:rsid w:val="00583C71"/>
    <w:rsid w:val="005847AE"/>
    <w:rsid w:val="005849E0"/>
    <w:rsid w:val="00584C6D"/>
    <w:rsid w:val="00585043"/>
    <w:rsid w:val="0058504C"/>
    <w:rsid w:val="005854E4"/>
    <w:rsid w:val="00585C0D"/>
    <w:rsid w:val="00586046"/>
    <w:rsid w:val="00586B9D"/>
    <w:rsid w:val="00587289"/>
    <w:rsid w:val="005872A9"/>
    <w:rsid w:val="00590B26"/>
    <w:rsid w:val="00590D84"/>
    <w:rsid w:val="00590EAB"/>
    <w:rsid w:val="0059122D"/>
    <w:rsid w:val="005913A2"/>
    <w:rsid w:val="005919BB"/>
    <w:rsid w:val="00591D8C"/>
    <w:rsid w:val="005929A3"/>
    <w:rsid w:val="005929FB"/>
    <w:rsid w:val="00593437"/>
    <w:rsid w:val="005939EB"/>
    <w:rsid w:val="0059417C"/>
    <w:rsid w:val="005946C4"/>
    <w:rsid w:val="00594837"/>
    <w:rsid w:val="00594FA2"/>
    <w:rsid w:val="00595245"/>
    <w:rsid w:val="005954BC"/>
    <w:rsid w:val="0059574A"/>
    <w:rsid w:val="00597114"/>
    <w:rsid w:val="00597DA8"/>
    <w:rsid w:val="005A0B42"/>
    <w:rsid w:val="005A0C52"/>
    <w:rsid w:val="005A0D8A"/>
    <w:rsid w:val="005A116F"/>
    <w:rsid w:val="005A13DB"/>
    <w:rsid w:val="005A1721"/>
    <w:rsid w:val="005A1C0B"/>
    <w:rsid w:val="005A2AB8"/>
    <w:rsid w:val="005A2E1C"/>
    <w:rsid w:val="005A2F7D"/>
    <w:rsid w:val="005A3406"/>
    <w:rsid w:val="005A3509"/>
    <w:rsid w:val="005A358C"/>
    <w:rsid w:val="005A35C2"/>
    <w:rsid w:val="005A3C9E"/>
    <w:rsid w:val="005A3D01"/>
    <w:rsid w:val="005A4830"/>
    <w:rsid w:val="005A4E4E"/>
    <w:rsid w:val="005A52CA"/>
    <w:rsid w:val="005A6251"/>
    <w:rsid w:val="005A6FF0"/>
    <w:rsid w:val="005A77BB"/>
    <w:rsid w:val="005B0166"/>
    <w:rsid w:val="005B03AF"/>
    <w:rsid w:val="005B0701"/>
    <w:rsid w:val="005B08DD"/>
    <w:rsid w:val="005B0BA2"/>
    <w:rsid w:val="005B0CF2"/>
    <w:rsid w:val="005B1459"/>
    <w:rsid w:val="005B155B"/>
    <w:rsid w:val="005B1C9C"/>
    <w:rsid w:val="005B23D6"/>
    <w:rsid w:val="005B24F5"/>
    <w:rsid w:val="005B3023"/>
    <w:rsid w:val="005B35E2"/>
    <w:rsid w:val="005B3628"/>
    <w:rsid w:val="005B3E07"/>
    <w:rsid w:val="005B3F32"/>
    <w:rsid w:val="005B42F7"/>
    <w:rsid w:val="005B4C98"/>
    <w:rsid w:val="005B4DFD"/>
    <w:rsid w:val="005B4E99"/>
    <w:rsid w:val="005B553D"/>
    <w:rsid w:val="005B5756"/>
    <w:rsid w:val="005B589F"/>
    <w:rsid w:val="005B698F"/>
    <w:rsid w:val="005B75FF"/>
    <w:rsid w:val="005B7D0B"/>
    <w:rsid w:val="005C01C3"/>
    <w:rsid w:val="005C1F36"/>
    <w:rsid w:val="005C2561"/>
    <w:rsid w:val="005C28FA"/>
    <w:rsid w:val="005C377B"/>
    <w:rsid w:val="005C3C97"/>
    <w:rsid w:val="005C3C9B"/>
    <w:rsid w:val="005C3CC0"/>
    <w:rsid w:val="005C447A"/>
    <w:rsid w:val="005C49FB"/>
    <w:rsid w:val="005C4A88"/>
    <w:rsid w:val="005C4C98"/>
    <w:rsid w:val="005C4CE6"/>
    <w:rsid w:val="005C5A9A"/>
    <w:rsid w:val="005C5D65"/>
    <w:rsid w:val="005C5F12"/>
    <w:rsid w:val="005C6253"/>
    <w:rsid w:val="005C62C8"/>
    <w:rsid w:val="005C6BF7"/>
    <w:rsid w:val="005C6D7E"/>
    <w:rsid w:val="005C6EE4"/>
    <w:rsid w:val="005C74CB"/>
    <w:rsid w:val="005C7592"/>
    <w:rsid w:val="005C7890"/>
    <w:rsid w:val="005C7AA7"/>
    <w:rsid w:val="005D048C"/>
    <w:rsid w:val="005D1004"/>
    <w:rsid w:val="005D138A"/>
    <w:rsid w:val="005D1EC1"/>
    <w:rsid w:val="005D2938"/>
    <w:rsid w:val="005D2A41"/>
    <w:rsid w:val="005D338B"/>
    <w:rsid w:val="005D3B1F"/>
    <w:rsid w:val="005D446D"/>
    <w:rsid w:val="005D4C06"/>
    <w:rsid w:val="005D4C43"/>
    <w:rsid w:val="005D4FED"/>
    <w:rsid w:val="005D5179"/>
    <w:rsid w:val="005D6440"/>
    <w:rsid w:val="005D7262"/>
    <w:rsid w:val="005E1046"/>
    <w:rsid w:val="005E158C"/>
    <w:rsid w:val="005E27A6"/>
    <w:rsid w:val="005E2F5A"/>
    <w:rsid w:val="005E45CE"/>
    <w:rsid w:val="005E49E4"/>
    <w:rsid w:val="005E4C69"/>
    <w:rsid w:val="005E511A"/>
    <w:rsid w:val="005E525C"/>
    <w:rsid w:val="005E5914"/>
    <w:rsid w:val="005E5ABC"/>
    <w:rsid w:val="005E6914"/>
    <w:rsid w:val="005E70AE"/>
    <w:rsid w:val="005E7725"/>
    <w:rsid w:val="005E7B59"/>
    <w:rsid w:val="005F0FDD"/>
    <w:rsid w:val="005F127D"/>
    <w:rsid w:val="005F1341"/>
    <w:rsid w:val="005F13AA"/>
    <w:rsid w:val="005F1B2B"/>
    <w:rsid w:val="005F20AE"/>
    <w:rsid w:val="005F26F5"/>
    <w:rsid w:val="005F2DD6"/>
    <w:rsid w:val="005F33F3"/>
    <w:rsid w:val="005F39C1"/>
    <w:rsid w:val="005F3BB2"/>
    <w:rsid w:val="005F43D6"/>
    <w:rsid w:val="005F508D"/>
    <w:rsid w:val="005F5E07"/>
    <w:rsid w:val="005F650C"/>
    <w:rsid w:val="005F6717"/>
    <w:rsid w:val="00600111"/>
    <w:rsid w:val="006009A0"/>
    <w:rsid w:val="00600BAD"/>
    <w:rsid w:val="00600E3A"/>
    <w:rsid w:val="006012E3"/>
    <w:rsid w:val="00602879"/>
    <w:rsid w:val="0060373A"/>
    <w:rsid w:val="0060377C"/>
    <w:rsid w:val="00603D15"/>
    <w:rsid w:val="006047BA"/>
    <w:rsid w:val="0060498A"/>
    <w:rsid w:val="00604B0B"/>
    <w:rsid w:val="006054DD"/>
    <w:rsid w:val="00605DCC"/>
    <w:rsid w:val="00606199"/>
    <w:rsid w:val="00606AC3"/>
    <w:rsid w:val="0060782D"/>
    <w:rsid w:val="00607C06"/>
    <w:rsid w:val="00607CF6"/>
    <w:rsid w:val="00610101"/>
    <w:rsid w:val="006114C3"/>
    <w:rsid w:val="00611A10"/>
    <w:rsid w:val="006122BA"/>
    <w:rsid w:val="00614D04"/>
    <w:rsid w:val="006151FD"/>
    <w:rsid w:val="00615610"/>
    <w:rsid w:val="00616E30"/>
    <w:rsid w:val="00616E43"/>
    <w:rsid w:val="00616EFE"/>
    <w:rsid w:val="0061740F"/>
    <w:rsid w:val="00617680"/>
    <w:rsid w:val="00617B3B"/>
    <w:rsid w:val="00617C3D"/>
    <w:rsid w:val="00620016"/>
    <w:rsid w:val="00620CA8"/>
    <w:rsid w:val="006216B7"/>
    <w:rsid w:val="00621FF8"/>
    <w:rsid w:val="00622525"/>
    <w:rsid w:val="00622D83"/>
    <w:rsid w:val="00623293"/>
    <w:rsid w:val="00623721"/>
    <w:rsid w:val="006237B3"/>
    <w:rsid w:val="00623ACC"/>
    <w:rsid w:val="0062428F"/>
    <w:rsid w:val="0062462E"/>
    <w:rsid w:val="00624C7C"/>
    <w:rsid w:val="00624D0C"/>
    <w:rsid w:val="006256DE"/>
    <w:rsid w:val="00625782"/>
    <w:rsid w:val="006264C5"/>
    <w:rsid w:val="00626D6F"/>
    <w:rsid w:val="00626EA9"/>
    <w:rsid w:val="006300D6"/>
    <w:rsid w:val="006301EA"/>
    <w:rsid w:val="00630387"/>
    <w:rsid w:val="006308AF"/>
    <w:rsid w:val="00630EB5"/>
    <w:rsid w:val="00631AF7"/>
    <w:rsid w:val="00632A61"/>
    <w:rsid w:val="00633440"/>
    <w:rsid w:val="00633DF2"/>
    <w:rsid w:val="00634019"/>
    <w:rsid w:val="00634440"/>
    <w:rsid w:val="00634A29"/>
    <w:rsid w:val="00634F35"/>
    <w:rsid w:val="00635981"/>
    <w:rsid w:val="00636343"/>
    <w:rsid w:val="00636B2C"/>
    <w:rsid w:val="006376DA"/>
    <w:rsid w:val="00637DED"/>
    <w:rsid w:val="0064036B"/>
    <w:rsid w:val="00640EB7"/>
    <w:rsid w:val="00641853"/>
    <w:rsid w:val="00641D77"/>
    <w:rsid w:val="0064216F"/>
    <w:rsid w:val="00642825"/>
    <w:rsid w:val="0064286A"/>
    <w:rsid w:val="00642D6E"/>
    <w:rsid w:val="00643127"/>
    <w:rsid w:val="00643186"/>
    <w:rsid w:val="006431C5"/>
    <w:rsid w:val="006435B6"/>
    <w:rsid w:val="00643FDB"/>
    <w:rsid w:val="00644557"/>
    <w:rsid w:val="0064461B"/>
    <w:rsid w:val="006453A1"/>
    <w:rsid w:val="006456F8"/>
    <w:rsid w:val="00645D17"/>
    <w:rsid w:val="00645E87"/>
    <w:rsid w:val="00645F05"/>
    <w:rsid w:val="00646825"/>
    <w:rsid w:val="00647809"/>
    <w:rsid w:val="006478BF"/>
    <w:rsid w:val="00650EAC"/>
    <w:rsid w:val="0065104A"/>
    <w:rsid w:val="0065113F"/>
    <w:rsid w:val="00651189"/>
    <w:rsid w:val="006518BF"/>
    <w:rsid w:val="00651EF5"/>
    <w:rsid w:val="00651F77"/>
    <w:rsid w:val="0065224E"/>
    <w:rsid w:val="0065377C"/>
    <w:rsid w:val="0065407F"/>
    <w:rsid w:val="00654391"/>
    <w:rsid w:val="006543B5"/>
    <w:rsid w:val="00654C53"/>
    <w:rsid w:val="00655A21"/>
    <w:rsid w:val="00656977"/>
    <w:rsid w:val="00656A73"/>
    <w:rsid w:val="00656B3E"/>
    <w:rsid w:val="00656BA0"/>
    <w:rsid w:val="00656D1A"/>
    <w:rsid w:val="00657648"/>
    <w:rsid w:val="006603C0"/>
    <w:rsid w:val="00660B19"/>
    <w:rsid w:val="00660EB3"/>
    <w:rsid w:val="00661029"/>
    <w:rsid w:val="00661318"/>
    <w:rsid w:val="0066143E"/>
    <w:rsid w:val="006617B1"/>
    <w:rsid w:val="00662101"/>
    <w:rsid w:val="00662FC2"/>
    <w:rsid w:val="00663796"/>
    <w:rsid w:val="006644DE"/>
    <w:rsid w:val="00664C87"/>
    <w:rsid w:val="006656B7"/>
    <w:rsid w:val="00665729"/>
    <w:rsid w:val="0066588A"/>
    <w:rsid w:val="0066657D"/>
    <w:rsid w:val="00666716"/>
    <w:rsid w:val="00666B64"/>
    <w:rsid w:val="006675E6"/>
    <w:rsid w:val="0066792A"/>
    <w:rsid w:val="0066799A"/>
    <w:rsid w:val="00667B41"/>
    <w:rsid w:val="00667D13"/>
    <w:rsid w:val="00667ECA"/>
    <w:rsid w:val="0067037E"/>
    <w:rsid w:val="006706C3"/>
    <w:rsid w:val="006708A6"/>
    <w:rsid w:val="00670C28"/>
    <w:rsid w:val="00670D1E"/>
    <w:rsid w:val="00670DA7"/>
    <w:rsid w:val="00672F8C"/>
    <w:rsid w:val="00672FA1"/>
    <w:rsid w:val="006730FA"/>
    <w:rsid w:val="0067390F"/>
    <w:rsid w:val="00674537"/>
    <w:rsid w:val="00674867"/>
    <w:rsid w:val="00674F55"/>
    <w:rsid w:val="0067572B"/>
    <w:rsid w:val="006757DA"/>
    <w:rsid w:val="00675844"/>
    <w:rsid w:val="00675F2C"/>
    <w:rsid w:val="00675FF1"/>
    <w:rsid w:val="006761ED"/>
    <w:rsid w:val="00676F99"/>
    <w:rsid w:val="0068036B"/>
    <w:rsid w:val="006807C9"/>
    <w:rsid w:val="006807DF"/>
    <w:rsid w:val="00681B46"/>
    <w:rsid w:val="00681F5C"/>
    <w:rsid w:val="00682144"/>
    <w:rsid w:val="00682966"/>
    <w:rsid w:val="00682B05"/>
    <w:rsid w:val="00682C5E"/>
    <w:rsid w:val="00683302"/>
    <w:rsid w:val="006837F6"/>
    <w:rsid w:val="006838D5"/>
    <w:rsid w:val="00684D67"/>
    <w:rsid w:val="00686289"/>
    <w:rsid w:val="00686302"/>
    <w:rsid w:val="00686387"/>
    <w:rsid w:val="00686852"/>
    <w:rsid w:val="00686BCA"/>
    <w:rsid w:val="00686BFE"/>
    <w:rsid w:val="00686EB3"/>
    <w:rsid w:val="006876E8"/>
    <w:rsid w:val="00687D1B"/>
    <w:rsid w:val="00687DD6"/>
    <w:rsid w:val="006902EF"/>
    <w:rsid w:val="00691212"/>
    <w:rsid w:val="00691A8E"/>
    <w:rsid w:val="00691FFA"/>
    <w:rsid w:val="00692457"/>
    <w:rsid w:val="00692E89"/>
    <w:rsid w:val="006935F4"/>
    <w:rsid w:val="00693C99"/>
    <w:rsid w:val="00695297"/>
    <w:rsid w:val="00696AD4"/>
    <w:rsid w:val="006973C1"/>
    <w:rsid w:val="00697AD9"/>
    <w:rsid w:val="006A0956"/>
    <w:rsid w:val="006A0D57"/>
    <w:rsid w:val="006A15E5"/>
    <w:rsid w:val="006A17BA"/>
    <w:rsid w:val="006A2D87"/>
    <w:rsid w:val="006A3B63"/>
    <w:rsid w:val="006A4428"/>
    <w:rsid w:val="006A5063"/>
    <w:rsid w:val="006A519C"/>
    <w:rsid w:val="006A565F"/>
    <w:rsid w:val="006A648C"/>
    <w:rsid w:val="006A73C1"/>
    <w:rsid w:val="006A7C74"/>
    <w:rsid w:val="006B00DA"/>
    <w:rsid w:val="006B00E6"/>
    <w:rsid w:val="006B0449"/>
    <w:rsid w:val="006B1050"/>
    <w:rsid w:val="006B1A25"/>
    <w:rsid w:val="006B1C2D"/>
    <w:rsid w:val="006B1C4B"/>
    <w:rsid w:val="006B2290"/>
    <w:rsid w:val="006B2702"/>
    <w:rsid w:val="006B33A8"/>
    <w:rsid w:val="006B469B"/>
    <w:rsid w:val="006B516D"/>
    <w:rsid w:val="006B570A"/>
    <w:rsid w:val="006B625C"/>
    <w:rsid w:val="006B63E5"/>
    <w:rsid w:val="006B6B2D"/>
    <w:rsid w:val="006B6D97"/>
    <w:rsid w:val="006B740E"/>
    <w:rsid w:val="006B7878"/>
    <w:rsid w:val="006B7FBA"/>
    <w:rsid w:val="006C0446"/>
    <w:rsid w:val="006C076F"/>
    <w:rsid w:val="006C0EE3"/>
    <w:rsid w:val="006C150D"/>
    <w:rsid w:val="006C2FF4"/>
    <w:rsid w:val="006C3132"/>
    <w:rsid w:val="006C3A5C"/>
    <w:rsid w:val="006C3B25"/>
    <w:rsid w:val="006C5357"/>
    <w:rsid w:val="006C5B9E"/>
    <w:rsid w:val="006C5E61"/>
    <w:rsid w:val="006C5EEE"/>
    <w:rsid w:val="006C5F0D"/>
    <w:rsid w:val="006C660C"/>
    <w:rsid w:val="006C76F6"/>
    <w:rsid w:val="006C79E1"/>
    <w:rsid w:val="006D0433"/>
    <w:rsid w:val="006D0DE2"/>
    <w:rsid w:val="006D1707"/>
    <w:rsid w:val="006D4258"/>
    <w:rsid w:val="006D4E72"/>
    <w:rsid w:val="006D4EF9"/>
    <w:rsid w:val="006D5253"/>
    <w:rsid w:val="006D5364"/>
    <w:rsid w:val="006D57D3"/>
    <w:rsid w:val="006D645E"/>
    <w:rsid w:val="006D693E"/>
    <w:rsid w:val="006D78F8"/>
    <w:rsid w:val="006E0790"/>
    <w:rsid w:val="006E1938"/>
    <w:rsid w:val="006E20BB"/>
    <w:rsid w:val="006E20BC"/>
    <w:rsid w:val="006E2376"/>
    <w:rsid w:val="006E240F"/>
    <w:rsid w:val="006E259E"/>
    <w:rsid w:val="006E2F52"/>
    <w:rsid w:val="006E331C"/>
    <w:rsid w:val="006E3F5F"/>
    <w:rsid w:val="006E43FD"/>
    <w:rsid w:val="006E5413"/>
    <w:rsid w:val="006E551A"/>
    <w:rsid w:val="006E58C9"/>
    <w:rsid w:val="006E60D6"/>
    <w:rsid w:val="006E683C"/>
    <w:rsid w:val="006E6A74"/>
    <w:rsid w:val="006E6DA3"/>
    <w:rsid w:val="006E6F67"/>
    <w:rsid w:val="006E7320"/>
    <w:rsid w:val="006E7922"/>
    <w:rsid w:val="006E7BE6"/>
    <w:rsid w:val="006F0ABF"/>
    <w:rsid w:val="006F2257"/>
    <w:rsid w:val="006F2959"/>
    <w:rsid w:val="006F2F2F"/>
    <w:rsid w:val="006F3131"/>
    <w:rsid w:val="006F39BE"/>
    <w:rsid w:val="006F403E"/>
    <w:rsid w:val="006F4100"/>
    <w:rsid w:val="006F478A"/>
    <w:rsid w:val="006F5D3F"/>
    <w:rsid w:val="006F5E1E"/>
    <w:rsid w:val="006F6720"/>
    <w:rsid w:val="006F7C7A"/>
    <w:rsid w:val="006F7E4A"/>
    <w:rsid w:val="006F7E90"/>
    <w:rsid w:val="007003A1"/>
    <w:rsid w:val="00701672"/>
    <w:rsid w:val="00701947"/>
    <w:rsid w:val="00701B98"/>
    <w:rsid w:val="00701E46"/>
    <w:rsid w:val="0070276E"/>
    <w:rsid w:val="007046F6"/>
    <w:rsid w:val="00704AEE"/>
    <w:rsid w:val="00704B40"/>
    <w:rsid w:val="00704F85"/>
    <w:rsid w:val="00705579"/>
    <w:rsid w:val="0070571E"/>
    <w:rsid w:val="00705AE0"/>
    <w:rsid w:val="00705EAB"/>
    <w:rsid w:val="0070681B"/>
    <w:rsid w:val="0070695E"/>
    <w:rsid w:val="00706E38"/>
    <w:rsid w:val="00707F7A"/>
    <w:rsid w:val="00710BEF"/>
    <w:rsid w:val="00711A68"/>
    <w:rsid w:val="00711BDE"/>
    <w:rsid w:val="007123ED"/>
    <w:rsid w:val="007127A9"/>
    <w:rsid w:val="00712B2D"/>
    <w:rsid w:val="00713AD1"/>
    <w:rsid w:val="00713C1C"/>
    <w:rsid w:val="007144DE"/>
    <w:rsid w:val="00714C48"/>
    <w:rsid w:val="00716C5D"/>
    <w:rsid w:val="00717056"/>
    <w:rsid w:val="00717CEF"/>
    <w:rsid w:val="00717D88"/>
    <w:rsid w:val="00717EC2"/>
    <w:rsid w:val="00720485"/>
    <w:rsid w:val="00720493"/>
    <w:rsid w:val="007204C8"/>
    <w:rsid w:val="00721361"/>
    <w:rsid w:val="007214B7"/>
    <w:rsid w:val="007214FE"/>
    <w:rsid w:val="0072168E"/>
    <w:rsid w:val="007217AB"/>
    <w:rsid w:val="00721B62"/>
    <w:rsid w:val="0072214B"/>
    <w:rsid w:val="00722A7D"/>
    <w:rsid w:val="00722EBD"/>
    <w:rsid w:val="0072309F"/>
    <w:rsid w:val="007232E9"/>
    <w:rsid w:val="00723AB4"/>
    <w:rsid w:val="0072500B"/>
    <w:rsid w:val="00726A43"/>
    <w:rsid w:val="007275AF"/>
    <w:rsid w:val="00727768"/>
    <w:rsid w:val="00727949"/>
    <w:rsid w:val="00730B40"/>
    <w:rsid w:val="00730CA1"/>
    <w:rsid w:val="00731095"/>
    <w:rsid w:val="0073134A"/>
    <w:rsid w:val="007313D6"/>
    <w:rsid w:val="0073298D"/>
    <w:rsid w:val="0073298F"/>
    <w:rsid w:val="00733557"/>
    <w:rsid w:val="00733CBB"/>
    <w:rsid w:val="00734182"/>
    <w:rsid w:val="00735504"/>
    <w:rsid w:val="007356EA"/>
    <w:rsid w:val="00735B31"/>
    <w:rsid w:val="0073699E"/>
    <w:rsid w:val="00737A89"/>
    <w:rsid w:val="00737E04"/>
    <w:rsid w:val="007409F6"/>
    <w:rsid w:val="00740C74"/>
    <w:rsid w:val="00740C96"/>
    <w:rsid w:val="00741EDF"/>
    <w:rsid w:val="00741F88"/>
    <w:rsid w:val="00742262"/>
    <w:rsid w:val="00742B59"/>
    <w:rsid w:val="0074337A"/>
    <w:rsid w:val="0074367A"/>
    <w:rsid w:val="00743E34"/>
    <w:rsid w:val="0074412B"/>
    <w:rsid w:val="00744246"/>
    <w:rsid w:val="0074470D"/>
    <w:rsid w:val="007447A5"/>
    <w:rsid w:val="00744932"/>
    <w:rsid w:val="0074515D"/>
    <w:rsid w:val="00745DF4"/>
    <w:rsid w:val="00746DA6"/>
    <w:rsid w:val="00746FE7"/>
    <w:rsid w:val="00747400"/>
    <w:rsid w:val="00747734"/>
    <w:rsid w:val="00750C9E"/>
    <w:rsid w:val="00750F8A"/>
    <w:rsid w:val="007510DB"/>
    <w:rsid w:val="00751485"/>
    <w:rsid w:val="0075238F"/>
    <w:rsid w:val="00752500"/>
    <w:rsid w:val="007531A0"/>
    <w:rsid w:val="007535C6"/>
    <w:rsid w:val="00753B06"/>
    <w:rsid w:val="0075446E"/>
    <w:rsid w:val="00754927"/>
    <w:rsid w:val="00754BCE"/>
    <w:rsid w:val="00754DE9"/>
    <w:rsid w:val="00755C14"/>
    <w:rsid w:val="00756324"/>
    <w:rsid w:val="007567BD"/>
    <w:rsid w:val="00756B28"/>
    <w:rsid w:val="0075757D"/>
    <w:rsid w:val="007575F6"/>
    <w:rsid w:val="00761355"/>
    <w:rsid w:val="00761949"/>
    <w:rsid w:val="00761C57"/>
    <w:rsid w:val="00762393"/>
    <w:rsid w:val="007632A6"/>
    <w:rsid w:val="00763498"/>
    <w:rsid w:val="00763515"/>
    <w:rsid w:val="00763599"/>
    <w:rsid w:val="00764185"/>
    <w:rsid w:val="007644C4"/>
    <w:rsid w:val="007645AD"/>
    <w:rsid w:val="007649CB"/>
    <w:rsid w:val="00764CE4"/>
    <w:rsid w:val="00764D8D"/>
    <w:rsid w:val="00764E10"/>
    <w:rsid w:val="00764F75"/>
    <w:rsid w:val="00765268"/>
    <w:rsid w:val="00766E76"/>
    <w:rsid w:val="007676FA"/>
    <w:rsid w:val="00767B32"/>
    <w:rsid w:val="00767CFC"/>
    <w:rsid w:val="00767DBF"/>
    <w:rsid w:val="00767E1B"/>
    <w:rsid w:val="00771087"/>
    <w:rsid w:val="007726BA"/>
    <w:rsid w:val="007733ED"/>
    <w:rsid w:val="007738AF"/>
    <w:rsid w:val="0077438A"/>
    <w:rsid w:val="007744D4"/>
    <w:rsid w:val="007750A3"/>
    <w:rsid w:val="007755BA"/>
    <w:rsid w:val="00776686"/>
    <w:rsid w:val="007767AA"/>
    <w:rsid w:val="00777813"/>
    <w:rsid w:val="0077792D"/>
    <w:rsid w:val="00777A6B"/>
    <w:rsid w:val="007800BC"/>
    <w:rsid w:val="007809DD"/>
    <w:rsid w:val="00780ADD"/>
    <w:rsid w:val="00780CC1"/>
    <w:rsid w:val="00780EDE"/>
    <w:rsid w:val="007824EB"/>
    <w:rsid w:val="007825A3"/>
    <w:rsid w:val="0078296B"/>
    <w:rsid w:val="00783806"/>
    <w:rsid w:val="007844EB"/>
    <w:rsid w:val="00786056"/>
    <w:rsid w:val="007860A3"/>
    <w:rsid w:val="00786198"/>
    <w:rsid w:val="007862CC"/>
    <w:rsid w:val="00786463"/>
    <w:rsid w:val="007873B7"/>
    <w:rsid w:val="00790164"/>
    <w:rsid w:val="00791182"/>
    <w:rsid w:val="007913F2"/>
    <w:rsid w:val="00791CBE"/>
    <w:rsid w:val="00791F27"/>
    <w:rsid w:val="00792316"/>
    <w:rsid w:val="00792A42"/>
    <w:rsid w:val="007934CC"/>
    <w:rsid w:val="0079387C"/>
    <w:rsid w:val="007942D3"/>
    <w:rsid w:val="0079572C"/>
    <w:rsid w:val="00796866"/>
    <w:rsid w:val="007969B3"/>
    <w:rsid w:val="007972D2"/>
    <w:rsid w:val="0079782B"/>
    <w:rsid w:val="0079782D"/>
    <w:rsid w:val="007A0CB4"/>
    <w:rsid w:val="007A1A53"/>
    <w:rsid w:val="007A2A30"/>
    <w:rsid w:val="007A2D22"/>
    <w:rsid w:val="007A2F75"/>
    <w:rsid w:val="007A4403"/>
    <w:rsid w:val="007A444C"/>
    <w:rsid w:val="007A4636"/>
    <w:rsid w:val="007A48A3"/>
    <w:rsid w:val="007A4D35"/>
    <w:rsid w:val="007A4DB3"/>
    <w:rsid w:val="007A52DD"/>
    <w:rsid w:val="007A56C8"/>
    <w:rsid w:val="007A5EDA"/>
    <w:rsid w:val="007A5FDB"/>
    <w:rsid w:val="007A69AF"/>
    <w:rsid w:val="007A6C70"/>
    <w:rsid w:val="007A72A5"/>
    <w:rsid w:val="007A7876"/>
    <w:rsid w:val="007A7A8B"/>
    <w:rsid w:val="007B0AF4"/>
    <w:rsid w:val="007B1156"/>
    <w:rsid w:val="007B116E"/>
    <w:rsid w:val="007B1230"/>
    <w:rsid w:val="007B144D"/>
    <w:rsid w:val="007B2099"/>
    <w:rsid w:val="007B218E"/>
    <w:rsid w:val="007B2D19"/>
    <w:rsid w:val="007B2E08"/>
    <w:rsid w:val="007B360A"/>
    <w:rsid w:val="007B3B4C"/>
    <w:rsid w:val="007B4CC8"/>
    <w:rsid w:val="007B4F98"/>
    <w:rsid w:val="007B518A"/>
    <w:rsid w:val="007B54E4"/>
    <w:rsid w:val="007B5FF2"/>
    <w:rsid w:val="007B6206"/>
    <w:rsid w:val="007B6C09"/>
    <w:rsid w:val="007B7697"/>
    <w:rsid w:val="007B7741"/>
    <w:rsid w:val="007B7D2D"/>
    <w:rsid w:val="007C0037"/>
    <w:rsid w:val="007C0274"/>
    <w:rsid w:val="007C030F"/>
    <w:rsid w:val="007C083D"/>
    <w:rsid w:val="007C0F2D"/>
    <w:rsid w:val="007C1493"/>
    <w:rsid w:val="007C1FC0"/>
    <w:rsid w:val="007C4951"/>
    <w:rsid w:val="007C4B89"/>
    <w:rsid w:val="007C5499"/>
    <w:rsid w:val="007C5837"/>
    <w:rsid w:val="007C5AF6"/>
    <w:rsid w:val="007C5F77"/>
    <w:rsid w:val="007C68F9"/>
    <w:rsid w:val="007C6AAD"/>
    <w:rsid w:val="007C70F9"/>
    <w:rsid w:val="007C7109"/>
    <w:rsid w:val="007C7534"/>
    <w:rsid w:val="007C783F"/>
    <w:rsid w:val="007C7F0A"/>
    <w:rsid w:val="007D0710"/>
    <w:rsid w:val="007D0B48"/>
    <w:rsid w:val="007D1320"/>
    <w:rsid w:val="007D15C4"/>
    <w:rsid w:val="007D1A26"/>
    <w:rsid w:val="007D1CD6"/>
    <w:rsid w:val="007D2098"/>
    <w:rsid w:val="007D2FC4"/>
    <w:rsid w:val="007D36B4"/>
    <w:rsid w:val="007D4646"/>
    <w:rsid w:val="007D4E3A"/>
    <w:rsid w:val="007D5147"/>
    <w:rsid w:val="007D5893"/>
    <w:rsid w:val="007D5A6D"/>
    <w:rsid w:val="007D5FB7"/>
    <w:rsid w:val="007D6D6B"/>
    <w:rsid w:val="007D7828"/>
    <w:rsid w:val="007D7B3B"/>
    <w:rsid w:val="007E09DA"/>
    <w:rsid w:val="007E0F17"/>
    <w:rsid w:val="007E0F8A"/>
    <w:rsid w:val="007E130D"/>
    <w:rsid w:val="007E1C73"/>
    <w:rsid w:val="007E1D8E"/>
    <w:rsid w:val="007E1F4D"/>
    <w:rsid w:val="007E2FA5"/>
    <w:rsid w:val="007E373C"/>
    <w:rsid w:val="007E412B"/>
    <w:rsid w:val="007E4541"/>
    <w:rsid w:val="007E454F"/>
    <w:rsid w:val="007E5528"/>
    <w:rsid w:val="007E59A4"/>
    <w:rsid w:val="007E5FD8"/>
    <w:rsid w:val="007E60BE"/>
    <w:rsid w:val="007E67F7"/>
    <w:rsid w:val="007E6D78"/>
    <w:rsid w:val="007E6F32"/>
    <w:rsid w:val="007E7999"/>
    <w:rsid w:val="007F130A"/>
    <w:rsid w:val="007F150D"/>
    <w:rsid w:val="007F21D9"/>
    <w:rsid w:val="007F32C8"/>
    <w:rsid w:val="007F34D2"/>
    <w:rsid w:val="007F3CF0"/>
    <w:rsid w:val="007F462E"/>
    <w:rsid w:val="007F4909"/>
    <w:rsid w:val="007F4FA2"/>
    <w:rsid w:val="007F6506"/>
    <w:rsid w:val="007F6654"/>
    <w:rsid w:val="007F67E9"/>
    <w:rsid w:val="007F692F"/>
    <w:rsid w:val="007F6B9D"/>
    <w:rsid w:val="007F718D"/>
    <w:rsid w:val="00800591"/>
    <w:rsid w:val="00800F66"/>
    <w:rsid w:val="008012CC"/>
    <w:rsid w:val="00801D3F"/>
    <w:rsid w:val="00801FAD"/>
    <w:rsid w:val="00803810"/>
    <w:rsid w:val="00804169"/>
    <w:rsid w:val="00804669"/>
    <w:rsid w:val="00805DFC"/>
    <w:rsid w:val="00806407"/>
    <w:rsid w:val="0080789E"/>
    <w:rsid w:val="00807C3F"/>
    <w:rsid w:val="00807DC3"/>
    <w:rsid w:val="00810D5C"/>
    <w:rsid w:val="00810F59"/>
    <w:rsid w:val="008110B0"/>
    <w:rsid w:val="00811F21"/>
    <w:rsid w:val="008121E0"/>
    <w:rsid w:val="008136B3"/>
    <w:rsid w:val="00813AEA"/>
    <w:rsid w:val="0081407C"/>
    <w:rsid w:val="0081428F"/>
    <w:rsid w:val="0081466A"/>
    <w:rsid w:val="008147CA"/>
    <w:rsid w:val="00816A7F"/>
    <w:rsid w:val="0081772C"/>
    <w:rsid w:val="008178B6"/>
    <w:rsid w:val="008178B8"/>
    <w:rsid w:val="008200A8"/>
    <w:rsid w:val="008202E5"/>
    <w:rsid w:val="00820316"/>
    <w:rsid w:val="00820399"/>
    <w:rsid w:val="00820561"/>
    <w:rsid w:val="00820A33"/>
    <w:rsid w:val="00821747"/>
    <w:rsid w:val="00821FB1"/>
    <w:rsid w:val="00823391"/>
    <w:rsid w:val="0082357E"/>
    <w:rsid w:val="00823746"/>
    <w:rsid w:val="00823817"/>
    <w:rsid w:val="00823821"/>
    <w:rsid w:val="00825CB7"/>
    <w:rsid w:val="0082712B"/>
    <w:rsid w:val="0082769C"/>
    <w:rsid w:val="00827AAD"/>
    <w:rsid w:val="00827D6C"/>
    <w:rsid w:val="00830D1F"/>
    <w:rsid w:val="00831572"/>
    <w:rsid w:val="00831B03"/>
    <w:rsid w:val="00831DE0"/>
    <w:rsid w:val="00831E05"/>
    <w:rsid w:val="00831EBE"/>
    <w:rsid w:val="00832D13"/>
    <w:rsid w:val="0083300A"/>
    <w:rsid w:val="00834251"/>
    <w:rsid w:val="00834665"/>
    <w:rsid w:val="00834E3B"/>
    <w:rsid w:val="0083508D"/>
    <w:rsid w:val="008360AD"/>
    <w:rsid w:val="00836FBA"/>
    <w:rsid w:val="00837B83"/>
    <w:rsid w:val="00837BC2"/>
    <w:rsid w:val="00841263"/>
    <w:rsid w:val="00841BD4"/>
    <w:rsid w:val="008426BB"/>
    <w:rsid w:val="00842D33"/>
    <w:rsid w:val="008442A5"/>
    <w:rsid w:val="00844515"/>
    <w:rsid w:val="008445E5"/>
    <w:rsid w:val="008447AE"/>
    <w:rsid w:val="008454C8"/>
    <w:rsid w:val="00845C03"/>
    <w:rsid w:val="00845E36"/>
    <w:rsid w:val="00845FEE"/>
    <w:rsid w:val="00846674"/>
    <w:rsid w:val="00846945"/>
    <w:rsid w:val="008471B2"/>
    <w:rsid w:val="008477A8"/>
    <w:rsid w:val="0084781C"/>
    <w:rsid w:val="00847DE6"/>
    <w:rsid w:val="00850E55"/>
    <w:rsid w:val="00851517"/>
    <w:rsid w:val="008515C2"/>
    <w:rsid w:val="0085181A"/>
    <w:rsid w:val="00851D9D"/>
    <w:rsid w:val="00851F5E"/>
    <w:rsid w:val="008520DA"/>
    <w:rsid w:val="008520FF"/>
    <w:rsid w:val="00852625"/>
    <w:rsid w:val="0085276C"/>
    <w:rsid w:val="00852A49"/>
    <w:rsid w:val="0085313A"/>
    <w:rsid w:val="00853BA7"/>
    <w:rsid w:val="00854390"/>
    <w:rsid w:val="00854C11"/>
    <w:rsid w:val="00854E33"/>
    <w:rsid w:val="008571A5"/>
    <w:rsid w:val="00857B45"/>
    <w:rsid w:val="00857BDC"/>
    <w:rsid w:val="00857C57"/>
    <w:rsid w:val="008604FD"/>
    <w:rsid w:val="0086095B"/>
    <w:rsid w:val="00861587"/>
    <w:rsid w:val="00861CC8"/>
    <w:rsid w:val="00862161"/>
    <w:rsid w:val="008630B8"/>
    <w:rsid w:val="0086341A"/>
    <w:rsid w:val="008634D2"/>
    <w:rsid w:val="00863546"/>
    <w:rsid w:val="00863EE8"/>
    <w:rsid w:val="008642DD"/>
    <w:rsid w:val="00864F68"/>
    <w:rsid w:val="00865B74"/>
    <w:rsid w:val="00865E63"/>
    <w:rsid w:val="00866063"/>
    <w:rsid w:val="00866727"/>
    <w:rsid w:val="00866840"/>
    <w:rsid w:val="008668A1"/>
    <w:rsid w:val="00867B10"/>
    <w:rsid w:val="008708BD"/>
    <w:rsid w:val="00870DFA"/>
    <w:rsid w:val="008713FD"/>
    <w:rsid w:val="00872618"/>
    <w:rsid w:val="00873EB1"/>
    <w:rsid w:val="008740CB"/>
    <w:rsid w:val="00874ADF"/>
    <w:rsid w:val="008751AA"/>
    <w:rsid w:val="00875B91"/>
    <w:rsid w:val="00876350"/>
    <w:rsid w:val="008764CC"/>
    <w:rsid w:val="00877A24"/>
    <w:rsid w:val="008810BD"/>
    <w:rsid w:val="00881245"/>
    <w:rsid w:val="0088168B"/>
    <w:rsid w:val="00881A24"/>
    <w:rsid w:val="00881C58"/>
    <w:rsid w:val="00881E1B"/>
    <w:rsid w:val="008822D1"/>
    <w:rsid w:val="008830E4"/>
    <w:rsid w:val="00883378"/>
    <w:rsid w:val="008838F5"/>
    <w:rsid w:val="00883FE9"/>
    <w:rsid w:val="0088496D"/>
    <w:rsid w:val="00885C22"/>
    <w:rsid w:val="00885C57"/>
    <w:rsid w:val="00885D76"/>
    <w:rsid w:val="00886465"/>
    <w:rsid w:val="008864EF"/>
    <w:rsid w:val="00887049"/>
    <w:rsid w:val="00887392"/>
    <w:rsid w:val="0088788F"/>
    <w:rsid w:val="008904B4"/>
    <w:rsid w:val="00890620"/>
    <w:rsid w:val="008955E4"/>
    <w:rsid w:val="00896105"/>
    <w:rsid w:val="008974F0"/>
    <w:rsid w:val="008A0693"/>
    <w:rsid w:val="008A0742"/>
    <w:rsid w:val="008A0DCF"/>
    <w:rsid w:val="008A1301"/>
    <w:rsid w:val="008A1499"/>
    <w:rsid w:val="008A1E43"/>
    <w:rsid w:val="008A2490"/>
    <w:rsid w:val="008A27DC"/>
    <w:rsid w:val="008A2A91"/>
    <w:rsid w:val="008A2D1E"/>
    <w:rsid w:val="008A3549"/>
    <w:rsid w:val="008A4BE2"/>
    <w:rsid w:val="008A58C8"/>
    <w:rsid w:val="008A5F49"/>
    <w:rsid w:val="008A6CF2"/>
    <w:rsid w:val="008A70CE"/>
    <w:rsid w:val="008A7149"/>
    <w:rsid w:val="008A757B"/>
    <w:rsid w:val="008B012A"/>
    <w:rsid w:val="008B027F"/>
    <w:rsid w:val="008B1B17"/>
    <w:rsid w:val="008B1BE1"/>
    <w:rsid w:val="008B254E"/>
    <w:rsid w:val="008B2DA6"/>
    <w:rsid w:val="008B3253"/>
    <w:rsid w:val="008B3391"/>
    <w:rsid w:val="008B3756"/>
    <w:rsid w:val="008B3CDC"/>
    <w:rsid w:val="008B40A3"/>
    <w:rsid w:val="008B4472"/>
    <w:rsid w:val="008B472D"/>
    <w:rsid w:val="008B5BE2"/>
    <w:rsid w:val="008B6016"/>
    <w:rsid w:val="008B61DB"/>
    <w:rsid w:val="008B6462"/>
    <w:rsid w:val="008B6ED2"/>
    <w:rsid w:val="008B76BE"/>
    <w:rsid w:val="008B7BE4"/>
    <w:rsid w:val="008B7D7A"/>
    <w:rsid w:val="008B7E6A"/>
    <w:rsid w:val="008C03F4"/>
    <w:rsid w:val="008C0551"/>
    <w:rsid w:val="008C111D"/>
    <w:rsid w:val="008C2530"/>
    <w:rsid w:val="008C2A01"/>
    <w:rsid w:val="008C308A"/>
    <w:rsid w:val="008C33D2"/>
    <w:rsid w:val="008C3995"/>
    <w:rsid w:val="008C41F9"/>
    <w:rsid w:val="008C4B46"/>
    <w:rsid w:val="008C575F"/>
    <w:rsid w:val="008C59A6"/>
    <w:rsid w:val="008C5B4F"/>
    <w:rsid w:val="008C663C"/>
    <w:rsid w:val="008C678E"/>
    <w:rsid w:val="008C6906"/>
    <w:rsid w:val="008C6CB4"/>
    <w:rsid w:val="008C7770"/>
    <w:rsid w:val="008C7BB5"/>
    <w:rsid w:val="008D00ED"/>
    <w:rsid w:val="008D0305"/>
    <w:rsid w:val="008D09CC"/>
    <w:rsid w:val="008D0C5F"/>
    <w:rsid w:val="008D177F"/>
    <w:rsid w:val="008D1B1B"/>
    <w:rsid w:val="008D2A80"/>
    <w:rsid w:val="008D3E6B"/>
    <w:rsid w:val="008D428F"/>
    <w:rsid w:val="008D5F6B"/>
    <w:rsid w:val="008E06D6"/>
    <w:rsid w:val="008E08D2"/>
    <w:rsid w:val="008E11B2"/>
    <w:rsid w:val="008E16B4"/>
    <w:rsid w:val="008E177E"/>
    <w:rsid w:val="008E1C1E"/>
    <w:rsid w:val="008E28FC"/>
    <w:rsid w:val="008E3179"/>
    <w:rsid w:val="008E3B64"/>
    <w:rsid w:val="008E3FE2"/>
    <w:rsid w:val="008E4423"/>
    <w:rsid w:val="008E480D"/>
    <w:rsid w:val="008E51D3"/>
    <w:rsid w:val="008E5DC6"/>
    <w:rsid w:val="008E630D"/>
    <w:rsid w:val="008E67E8"/>
    <w:rsid w:val="008E7183"/>
    <w:rsid w:val="008E71DC"/>
    <w:rsid w:val="008E7642"/>
    <w:rsid w:val="008F04BF"/>
    <w:rsid w:val="008F11BD"/>
    <w:rsid w:val="008F179F"/>
    <w:rsid w:val="008F1A14"/>
    <w:rsid w:val="008F1AC7"/>
    <w:rsid w:val="008F22F2"/>
    <w:rsid w:val="008F233F"/>
    <w:rsid w:val="008F2E82"/>
    <w:rsid w:val="008F361C"/>
    <w:rsid w:val="008F3AFD"/>
    <w:rsid w:val="008F403D"/>
    <w:rsid w:val="008F420F"/>
    <w:rsid w:val="008F4834"/>
    <w:rsid w:val="008F4914"/>
    <w:rsid w:val="008F5004"/>
    <w:rsid w:val="008F55AF"/>
    <w:rsid w:val="008F60DF"/>
    <w:rsid w:val="008F6343"/>
    <w:rsid w:val="008F695E"/>
    <w:rsid w:val="008F708D"/>
    <w:rsid w:val="008F7A56"/>
    <w:rsid w:val="00900521"/>
    <w:rsid w:val="00900B33"/>
    <w:rsid w:val="00901700"/>
    <w:rsid w:val="00901879"/>
    <w:rsid w:val="00901D63"/>
    <w:rsid w:val="009025D9"/>
    <w:rsid w:val="00902C5B"/>
    <w:rsid w:val="0090317F"/>
    <w:rsid w:val="009032B3"/>
    <w:rsid w:val="00903E9F"/>
    <w:rsid w:val="009041FB"/>
    <w:rsid w:val="009047DB"/>
    <w:rsid w:val="00904D84"/>
    <w:rsid w:val="0090574A"/>
    <w:rsid w:val="009060C2"/>
    <w:rsid w:val="00906731"/>
    <w:rsid w:val="00906AC9"/>
    <w:rsid w:val="00906E17"/>
    <w:rsid w:val="00906F64"/>
    <w:rsid w:val="009071F9"/>
    <w:rsid w:val="009075D7"/>
    <w:rsid w:val="00907681"/>
    <w:rsid w:val="009100FC"/>
    <w:rsid w:val="0091038C"/>
    <w:rsid w:val="009129C8"/>
    <w:rsid w:val="00912CD6"/>
    <w:rsid w:val="00913B36"/>
    <w:rsid w:val="00913D47"/>
    <w:rsid w:val="00913DF3"/>
    <w:rsid w:val="00913E64"/>
    <w:rsid w:val="0091416B"/>
    <w:rsid w:val="00914319"/>
    <w:rsid w:val="0091484F"/>
    <w:rsid w:val="00914BCA"/>
    <w:rsid w:val="00915313"/>
    <w:rsid w:val="0091547C"/>
    <w:rsid w:val="00916436"/>
    <w:rsid w:val="009169EF"/>
    <w:rsid w:val="00916BDB"/>
    <w:rsid w:val="009170FE"/>
    <w:rsid w:val="0091773E"/>
    <w:rsid w:val="00917A35"/>
    <w:rsid w:val="00917E79"/>
    <w:rsid w:val="00920128"/>
    <w:rsid w:val="0092085C"/>
    <w:rsid w:val="00920D69"/>
    <w:rsid w:val="00920DC1"/>
    <w:rsid w:val="00921108"/>
    <w:rsid w:val="0092152D"/>
    <w:rsid w:val="00922D23"/>
    <w:rsid w:val="00923BC6"/>
    <w:rsid w:val="00923E2A"/>
    <w:rsid w:val="00925006"/>
    <w:rsid w:val="00925ED9"/>
    <w:rsid w:val="00926B84"/>
    <w:rsid w:val="00927715"/>
    <w:rsid w:val="009305DC"/>
    <w:rsid w:val="00930805"/>
    <w:rsid w:val="00930BA1"/>
    <w:rsid w:val="009311A7"/>
    <w:rsid w:val="00931403"/>
    <w:rsid w:val="0093169E"/>
    <w:rsid w:val="009316F5"/>
    <w:rsid w:val="00932462"/>
    <w:rsid w:val="00932E8A"/>
    <w:rsid w:val="00933811"/>
    <w:rsid w:val="0093383F"/>
    <w:rsid w:val="0093413C"/>
    <w:rsid w:val="00935EC9"/>
    <w:rsid w:val="0093621C"/>
    <w:rsid w:val="009368C3"/>
    <w:rsid w:val="0093716C"/>
    <w:rsid w:val="00937F35"/>
    <w:rsid w:val="00940010"/>
    <w:rsid w:val="00940964"/>
    <w:rsid w:val="00941B40"/>
    <w:rsid w:val="009425BF"/>
    <w:rsid w:val="009426F7"/>
    <w:rsid w:val="00942A34"/>
    <w:rsid w:val="00942E24"/>
    <w:rsid w:val="00943A71"/>
    <w:rsid w:val="00943CB5"/>
    <w:rsid w:val="00944F4B"/>
    <w:rsid w:val="009455ED"/>
    <w:rsid w:val="00945CD3"/>
    <w:rsid w:val="00945F29"/>
    <w:rsid w:val="009468FD"/>
    <w:rsid w:val="00947A11"/>
    <w:rsid w:val="00947AB4"/>
    <w:rsid w:val="009500C4"/>
    <w:rsid w:val="009505C9"/>
    <w:rsid w:val="00950752"/>
    <w:rsid w:val="00950FB0"/>
    <w:rsid w:val="00951729"/>
    <w:rsid w:val="009518B3"/>
    <w:rsid w:val="00951BAB"/>
    <w:rsid w:val="00951FBE"/>
    <w:rsid w:val="0095224C"/>
    <w:rsid w:val="009526B4"/>
    <w:rsid w:val="00952C99"/>
    <w:rsid w:val="00952FEC"/>
    <w:rsid w:val="00953BC5"/>
    <w:rsid w:val="0095460E"/>
    <w:rsid w:val="00955176"/>
    <w:rsid w:val="009551A2"/>
    <w:rsid w:val="009557C9"/>
    <w:rsid w:val="00955B19"/>
    <w:rsid w:val="009565C4"/>
    <w:rsid w:val="00956840"/>
    <w:rsid w:val="00956B27"/>
    <w:rsid w:val="00957033"/>
    <w:rsid w:val="00957340"/>
    <w:rsid w:val="00957E0E"/>
    <w:rsid w:val="00960355"/>
    <w:rsid w:val="00960669"/>
    <w:rsid w:val="009612E9"/>
    <w:rsid w:val="009615E7"/>
    <w:rsid w:val="00963AC8"/>
    <w:rsid w:val="00964C48"/>
    <w:rsid w:val="00966413"/>
    <w:rsid w:val="00966424"/>
    <w:rsid w:val="00966557"/>
    <w:rsid w:val="00966944"/>
    <w:rsid w:val="00966945"/>
    <w:rsid w:val="00967196"/>
    <w:rsid w:val="0096720F"/>
    <w:rsid w:val="009673AB"/>
    <w:rsid w:val="009676B5"/>
    <w:rsid w:val="00967881"/>
    <w:rsid w:val="00970847"/>
    <w:rsid w:val="00970D89"/>
    <w:rsid w:val="0097135E"/>
    <w:rsid w:val="00971369"/>
    <w:rsid w:val="0097141D"/>
    <w:rsid w:val="009717D4"/>
    <w:rsid w:val="00971F2F"/>
    <w:rsid w:val="00972469"/>
    <w:rsid w:val="00972F28"/>
    <w:rsid w:val="00972FEA"/>
    <w:rsid w:val="009731C2"/>
    <w:rsid w:val="00973452"/>
    <w:rsid w:val="009737BA"/>
    <w:rsid w:val="00973870"/>
    <w:rsid w:val="00973A3F"/>
    <w:rsid w:val="00974D81"/>
    <w:rsid w:val="009755CD"/>
    <w:rsid w:val="00976EB8"/>
    <w:rsid w:val="0097753C"/>
    <w:rsid w:val="00981CB9"/>
    <w:rsid w:val="00982403"/>
    <w:rsid w:val="00982A5E"/>
    <w:rsid w:val="00982BDE"/>
    <w:rsid w:val="00982EE1"/>
    <w:rsid w:val="00983CAF"/>
    <w:rsid w:val="00984F4E"/>
    <w:rsid w:val="00985208"/>
    <w:rsid w:val="009853E6"/>
    <w:rsid w:val="00986370"/>
    <w:rsid w:val="00987AA7"/>
    <w:rsid w:val="0099034A"/>
    <w:rsid w:val="00992546"/>
    <w:rsid w:val="00992A99"/>
    <w:rsid w:val="00992D72"/>
    <w:rsid w:val="00993362"/>
    <w:rsid w:val="00993FCD"/>
    <w:rsid w:val="00994347"/>
    <w:rsid w:val="00994433"/>
    <w:rsid w:val="00994D93"/>
    <w:rsid w:val="00995688"/>
    <w:rsid w:val="009956C6"/>
    <w:rsid w:val="0099620D"/>
    <w:rsid w:val="00996F28"/>
    <w:rsid w:val="00997993"/>
    <w:rsid w:val="00997B48"/>
    <w:rsid w:val="00997D37"/>
    <w:rsid w:val="009A0D65"/>
    <w:rsid w:val="009A0E73"/>
    <w:rsid w:val="009A0FAB"/>
    <w:rsid w:val="009A2143"/>
    <w:rsid w:val="009A2635"/>
    <w:rsid w:val="009A29D7"/>
    <w:rsid w:val="009A391D"/>
    <w:rsid w:val="009A43DB"/>
    <w:rsid w:val="009A444E"/>
    <w:rsid w:val="009A453C"/>
    <w:rsid w:val="009A4687"/>
    <w:rsid w:val="009A4A54"/>
    <w:rsid w:val="009A4A8C"/>
    <w:rsid w:val="009A4AD7"/>
    <w:rsid w:val="009A5342"/>
    <w:rsid w:val="009A5505"/>
    <w:rsid w:val="009A57E9"/>
    <w:rsid w:val="009A5809"/>
    <w:rsid w:val="009A5BBC"/>
    <w:rsid w:val="009A630B"/>
    <w:rsid w:val="009A6926"/>
    <w:rsid w:val="009A72DF"/>
    <w:rsid w:val="009B04B3"/>
    <w:rsid w:val="009B16AA"/>
    <w:rsid w:val="009B21C2"/>
    <w:rsid w:val="009B25B0"/>
    <w:rsid w:val="009B2635"/>
    <w:rsid w:val="009B2E74"/>
    <w:rsid w:val="009B2ED7"/>
    <w:rsid w:val="009B3270"/>
    <w:rsid w:val="009B3285"/>
    <w:rsid w:val="009B41EA"/>
    <w:rsid w:val="009B48F9"/>
    <w:rsid w:val="009B60BD"/>
    <w:rsid w:val="009B683C"/>
    <w:rsid w:val="009B6F33"/>
    <w:rsid w:val="009B75D3"/>
    <w:rsid w:val="009B7DBC"/>
    <w:rsid w:val="009C0216"/>
    <w:rsid w:val="009C0829"/>
    <w:rsid w:val="009C0C6A"/>
    <w:rsid w:val="009C1118"/>
    <w:rsid w:val="009C12E9"/>
    <w:rsid w:val="009C1E69"/>
    <w:rsid w:val="009C2747"/>
    <w:rsid w:val="009C281E"/>
    <w:rsid w:val="009C2A7F"/>
    <w:rsid w:val="009C2DE6"/>
    <w:rsid w:val="009C348C"/>
    <w:rsid w:val="009C4290"/>
    <w:rsid w:val="009C46CB"/>
    <w:rsid w:val="009C4A94"/>
    <w:rsid w:val="009C500D"/>
    <w:rsid w:val="009C53A8"/>
    <w:rsid w:val="009C53AA"/>
    <w:rsid w:val="009C5D45"/>
    <w:rsid w:val="009C69AB"/>
    <w:rsid w:val="009C7768"/>
    <w:rsid w:val="009D020D"/>
    <w:rsid w:val="009D065B"/>
    <w:rsid w:val="009D0A3D"/>
    <w:rsid w:val="009D1F7D"/>
    <w:rsid w:val="009D2891"/>
    <w:rsid w:val="009D2E8A"/>
    <w:rsid w:val="009D3C19"/>
    <w:rsid w:val="009D3FEB"/>
    <w:rsid w:val="009D4690"/>
    <w:rsid w:val="009D4737"/>
    <w:rsid w:val="009D55B9"/>
    <w:rsid w:val="009D5911"/>
    <w:rsid w:val="009D5F18"/>
    <w:rsid w:val="009D6C0F"/>
    <w:rsid w:val="009D6EEA"/>
    <w:rsid w:val="009E020D"/>
    <w:rsid w:val="009E05B6"/>
    <w:rsid w:val="009E1279"/>
    <w:rsid w:val="009E19CA"/>
    <w:rsid w:val="009E1DD4"/>
    <w:rsid w:val="009E214E"/>
    <w:rsid w:val="009E2242"/>
    <w:rsid w:val="009E25B4"/>
    <w:rsid w:val="009E26BC"/>
    <w:rsid w:val="009E3738"/>
    <w:rsid w:val="009E37D3"/>
    <w:rsid w:val="009E3951"/>
    <w:rsid w:val="009E3C37"/>
    <w:rsid w:val="009E4DD4"/>
    <w:rsid w:val="009E50EE"/>
    <w:rsid w:val="009E585C"/>
    <w:rsid w:val="009E69B3"/>
    <w:rsid w:val="009E754E"/>
    <w:rsid w:val="009E7640"/>
    <w:rsid w:val="009E7893"/>
    <w:rsid w:val="009F061D"/>
    <w:rsid w:val="009F1716"/>
    <w:rsid w:val="009F201B"/>
    <w:rsid w:val="009F2FCB"/>
    <w:rsid w:val="009F455A"/>
    <w:rsid w:val="009F494D"/>
    <w:rsid w:val="009F55D6"/>
    <w:rsid w:val="009F5E6E"/>
    <w:rsid w:val="009F634D"/>
    <w:rsid w:val="009F7300"/>
    <w:rsid w:val="009F732C"/>
    <w:rsid w:val="009F79C7"/>
    <w:rsid w:val="00A0026B"/>
    <w:rsid w:val="00A003A7"/>
    <w:rsid w:val="00A0068E"/>
    <w:rsid w:val="00A00EAA"/>
    <w:rsid w:val="00A00EE8"/>
    <w:rsid w:val="00A01DF8"/>
    <w:rsid w:val="00A02183"/>
    <w:rsid w:val="00A0368B"/>
    <w:rsid w:val="00A03B3D"/>
    <w:rsid w:val="00A044E0"/>
    <w:rsid w:val="00A04544"/>
    <w:rsid w:val="00A04AE9"/>
    <w:rsid w:val="00A05358"/>
    <w:rsid w:val="00A056D5"/>
    <w:rsid w:val="00A05C91"/>
    <w:rsid w:val="00A06D27"/>
    <w:rsid w:val="00A10017"/>
    <w:rsid w:val="00A103FC"/>
    <w:rsid w:val="00A10559"/>
    <w:rsid w:val="00A111D1"/>
    <w:rsid w:val="00A11B68"/>
    <w:rsid w:val="00A11E4A"/>
    <w:rsid w:val="00A12940"/>
    <w:rsid w:val="00A15F60"/>
    <w:rsid w:val="00A16E4E"/>
    <w:rsid w:val="00A17C7F"/>
    <w:rsid w:val="00A202A5"/>
    <w:rsid w:val="00A206CA"/>
    <w:rsid w:val="00A208BE"/>
    <w:rsid w:val="00A216B4"/>
    <w:rsid w:val="00A22438"/>
    <w:rsid w:val="00A22C41"/>
    <w:rsid w:val="00A22DAA"/>
    <w:rsid w:val="00A22F95"/>
    <w:rsid w:val="00A2369A"/>
    <w:rsid w:val="00A24E1A"/>
    <w:rsid w:val="00A259C2"/>
    <w:rsid w:val="00A262E2"/>
    <w:rsid w:val="00A27187"/>
    <w:rsid w:val="00A279AF"/>
    <w:rsid w:val="00A30BC0"/>
    <w:rsid w:val="00A3107A"/>
    <w:rsid w:val="00A31C94"/>
    <w:rsid w:val="00A322E8"/>
    <w:rsid w:val="00A33EC4"/>
    <w:rsid w:val="00A34747"/>
    <w:rsid w:val="00A353BF"/>
    <w:rsid w:val="00A353FC"/>
    <w:rsid w:val="00A35421"/>
    <w:rsid w:val="00A35E62"/>
    <w:rsid w:val="00A36923"/>
    <w:rsid w:val="00A37058"/>
    <w:rsid w:val="00A376EA"/>
    <w:rsid w:val="00A408BB"/>
    <w:rsid w:val="00A41BCE"/>
    <w:rsid w:val="00A41CBD"/>
    <w:rsid w:val="00A4233C"/>
    <w:rsid w:val="00A4233F"/>
    <w:rsid w:val="00A42BA3"/>
    <w:rsid w:val="00A446FF"/>
    <w:rsid w:val="00A44FDB"/>
    <w:rsid w:val="00A45A4F"/>
    <w:rsid w:val="00A4673E"/>
    <w:rsid w:val="00A46A44"/>
    <w:rsid w:val="00A4738F"/>
    <w:rsid w:val="00A50268"/>
    <w:rsid w:val="00A503BA"/>
    <w:rsid w:val="00A5043E"/>
    <w:rsid w:val="00A51370"/>
    <w:rsid w:val="00A52426"/>
    <w:rsid w:val="00A540E8"/>
    <w:rsid w:val="00A541ED"/>
    <w:rsid w:val="00A55B1C"/>
    <w:rsid w:val="00A573EB"/>
    <w:rsid w:val="00A5794E"/>
    <w:rsid w:val="00A60280"/>
    <w:rsid w:val="00A6085C"/>
    <w:rsid w:val="00A60F5A"/>
    <w:rsid w:val="00A6102C"/>
    <w:rsid w:val="00A612CA"/>
    <w:rsid w:val="00A6186B"/>
    <w:rsid w:val="00A61F76"/>
    <w:rsid w:val="00A636B4"/>
    <w:rsid w:val="00A640C9"/>
    <w:rsid w:val="00A64D64"/>
    <w:rsid w:val="00A65D87"/>
    <w:rsid w:val="00A66FAA"/>
    <w:rsid w:val="00A670E4"/>
    <w:rsid w:val="00A6716D"/>
    <w:rsid w:val="00A67666"/>
    <w:rsid w:val="00A67BE4"/>
    <w:rsid w:val="00A70916"/>
    <w:rsid w:val="00A70C03"/>
    <w:rsid w:val="00A71223"/>
    <w:rsid w:val="00A7127C"/>
    <w:rsid w:val="00A7137F"/>
    <w:rsid w:val="00A716C2"/>
    <w:rsid w:val="00A72DE4"/>
    <w:rsid w:val="00A7388A"/>
    <w:rsid w:val="00A749B6"/>
    <w:rsid w:val="00A74C4A"/>
    <w:rsid w:val="00A75E71"/>
    <w:rsid w:val="00A767C6"/>
    <w:rsid w:val="00A76829"/>
    <w:rsid w:val="00A77322"/>
    <w:rsid w:val="00A77912"/>
    <w:rsid w:val="00A77E0E"/>
    <w:rsid w:val="00A80812"/>
    <w:rsid w:val="00A80899"/>
    <w:rsid w:val="00A81839"/>
    <w:rsid w:val="00A8189F"/>
    <w:rsid w:val="00A81C6F"/>
    <w:rsid w:val="00A824CD"/>
    <w:rsid w:val="00A8280D"/>
    <w:rsid w:val="00A82955"/>
    <w:rsid w:val="00A82D82"/>
    <w:rsid w:val="00A82DE9"/>
    <w:rsid w:val="00A836CD"/>
    <w:rsid w:val="00A83A4B"/>
    <w:rsid w:val="00A83D11"/>
    <w:rsid w:val="00A83FBF"/>
    <w:rsid w:val="00A844A2"/>
    <w:rsid w:val="00A853A1"/>
    <w:rsid w:val="00A874AB"/>
    <w:rsid w:val="00A93CCB"/>
    <w:rsid w:val="00A944FE"/>
    <w:rsid w:val="00A94530"/>
    <w:rsid w:val="00A95022"/>
    <w:rsid w:val="00A9656F"/>
    <w:rsid w:val="00AA0CC8"/>
    <w:rsid w:val="00AA133F"/>
    <w:rsid w:val="00AA1630"/>
    <w:rsid w:val="00AA1C91"/>
    <w:rsid w:val="00AA244D"/>
    <w:rsid w:val="00AA2930"/>
    <w:rsid w:val="00AA2AAE"/>
    <w:rsid w:val="00AA2B83"/>
    <w:rsid w:val="00AA2C59"/>
    <w:rsid w:val="00AA2E68"/>
    <w:rsid w:val="00AA361C"/>
    <w:rsid w:val="00AA423A"/>
    <w:rsid w:val="00AA4593"/>
    <w:rsid w:val="00AA487F"/>
    <w:rsid w:val="00AA6519"/>
    <w:rsid w:val="00AA6F92"/>
    <w:rsid w:val="00AA753B"/>
    <w:rsid w:val="00AB0740"/>
    <w:rsid w:val="00AB096E"/>
    <w:rsid w:val="00AB0999"/>
    <w:rsid w:val="00AB0DDF"/>
    <w:rsid w:val="00AB197A"/>
    <w:rsid w:val="00AB1A41"/>
    <w:rsid w:val="00AB1A97"/>
    <w:rsid w:val="00AB2EA0"/>
    <w:rsid w:val="00AB3624"/>
    <w:rsid w:val="00AB417D"/>
    <w:rsid w:val="00AB50B3"/>
    <w:rsid w:val="00AB53EA"/>
    <w:rsid w:val="00AB575E"/>
    <w:rsid w:val="00AB604E"/>
    <w:rsid w:val="00AB6934"/>
    <w:rsid w:val="00AB6B1E"/>
    <w:rsid w:val="00AB724E"/>
    <w:rsid w:val="00AB78A9"/>
    <w:rsid w:val="00AC04B5"/>
    <w:rsid w:val="00AC0A2A"/>
    <w:rsid w:val="00AC1466"/>
    <w:rsid w:val="00AC1662"/>
    <w:rsid w:val="00AC2B9A"/>
    <w:rsid w:val="00AC2EA8"/>
    <w:rsid w:val="00AC32AA"/>
    <w:rsid w:val="00AC36EB"/>
    <w:rsid w:val="00AC38D7"/>
    <w:rsid w:val="00AC3A8B"/>
    <w:rsid w:val="00AC402B"/>
    <w:rsid w:val="00AC4ADF"/>
    <w:rsid w:val="00AC4C19"/>
    <w:rsid w:val="00AC4CCF"/>
    <w:rsid w:val="00AC4CEF"/>
    <w:rsid w:val="00AC4E83"/>
    <w:rsid w:val="00AC519D"/>
    <w:rsid w:val="00AC52DE"/>
    <w:rsid w:val="00AC6579"/>
    <w:rsid w:val="00AC7D52"/>
    <w:rsid w:val="00AD12D6"/>
    <w:rsid w:val="00AD137F"/>
    <w:rsid w:val="00AD302B"/>
    <w:rsid w:val="00AD397D"/>
    <w:rsid w:val="00AD3C3C"/>
    <w:rsid w:val="00AD454E"/>
    <w:rsid w:val="00AD4C50"/>
    <w:rsid w:val="00AD5695"/>
    <w:rsid w:val="00AD5DD2"/>
    <w:rsid w:val="00AD66A6"/>
    <w:rsid w:val="00AD7C68"/>
    <w:rsid w:val="00AD7FBE"/>
    <w:rsid w:val="00AD7FEB"/>
    <w:rsid w:val="00AE01E1"/>
    <w:rsid w:val="00AE0770"/>
    <w:rsid w:val="00AE1234"/>
    <w:rsid w:val="00AE19D6"/>
    <w:rsid w:val="00AE1E44"/>
    <w:rsid w:val="00AE338F"/>
    <w:rsid w:val="00AE3912"/>
    <w:rsid w:val="00AE3BA6"/>
    <w:rsid w:val="00AE49DB"/>
    <w:rsid w:val="00AE4B47"/>
    <w:rsid w:val="00AE5DE8"/>
    <w:rsid w:val="00AE6480"/>
    <w:rsid w:val="00AE67C5"/>
    <w:rsid w:val="00AE6C53"/>
    <w:rsid w:val="00AE6CC4"/>
    <w:rsid w:val="00AE732B"/>
    <w:rsid w:val="00AE7BE1"/>
    <w:rsid w:val="00AF0138"/>
    <w:rsid w:val="00AF01A0"/>
    <w:rsid w:val="00AF0579"/>
    <w:rsid w:val="00AF1C77"/>
    <w:rsid w:val="00AF1C8D"/>
    <w:rsid w:val="00AF252D"/>
    <w:rsid w:val="00AF2BF7"/>
    <w:rsid w:val="00AF3F7B"/>
    <w:rsid w:val="00AF40F0"/>
    <w:rsid w:val="00AF42DE"/>
    <w:rsid w:val="00AF4939"/>
    <w:rsid w:val="00AF4E53"/>
    <w:rsid w:val="00AF4EB4"/>
    <w:rsid w:val="00AF5064"/>
    <w:rsid w:val="00AF52CB"/>
    <w:rsid w:val="00AF5A30"/>
    <w:rsid w:val="00AF5A43"/>
    <w:rsid w:val="00AF5B65"/>
    <w:rsid w:val="00AF632A"/>
    <w:rsid w:val="00AF6FF4"/>
    <w:rsid w:val="00AF7CF0"/>
    <w:rsid w:val="00B0001C"/>
    <w:rsid w:val="00B00079"/>
    <w:rsid w:val="00B004BC"/>
    <w:rsid w:val="00B01614"/>
    <w:rsid w:val="00B0250E"/>
    <w:rsid w:val="00B04533"/>
    <w:rsid w:val="00B0485B"/>
    <w:rsid w:val="00B04BD0"/>
    <w:rsid w:val="00B04E37"/>
    <w:rsid w:val="00B0508A"/>
    <w:rsid w:val="00B056A9"/>
    <w:rsid w:val="00B05E84"/>
    <w:rsid w:val="00B07088"/>
    <w:rsid w:val="00B0744E"/>
    <w:rsid w:val="00B07E8C"/>
    <w:rsid w:val="00B10899"/>
    <w:rsid w:val="00B10A44"/>
    <w:rsid w:val="00B1128D"/>
    <w:rsid w:val="00B12289"/>
    <w:rsid w:val="00B12A3A"/>
    <w:rsid w:val="00B12D4D"/>
    <w:rsid w:val="00B133C4"/>
    <w:rsid w:val="00B13542"/>
    <w:rsid w:val="00B13E35"/>
    <w:rsid w:val="00B1418C"/>
    <w:rsid w:val="00B15DCD"/>
    <w:rsid w:val="00B16841"/>
    <w:rsid w:val="00B17FB2"/>
    <w:rsid w:val="00B20572"/>
    <w:rsid w:val="00B20782"/>
    <w:rsid w:val="00B21593"/>
    <w:rsid w:val="00B2261A"/>
    <w:rsid w:val="00B23961"/>
    <w:rsid w:val="00B23FD1"/>
    <w:rsid w:val="00B24EF8"/>
    <w:rsid w:val="00B25C03"/>
    <w:rsid w:val="00B26B5C"/>
    <w:rsid w:val="00B270B4"/>
    <w:rsid w:val="00B271A6"/>
    <w:rsid w:val="00B274E8"/>
    <w:rsid w:val="00B2767F"/>
    <w:rsid w:val="00B277E3"/>
    <w:rsid w:val="00B3202F"/>
    <w:rsid w:val="00B32609"/>
    <w:rsid w:val="00B328A6"/>
    <w:rsid w:val="00B3369F"/>
    <w:rsid w:val="00B33BD9"/>
    <w:rsid w:val="00B33DE0"/>
    <w:rsid w:val="00B3485D"/>
    <w:rsid w:val="00B3488D"/>
    <w:rsid w:val="00B34AF7"/>
    <w:rsid w:val="00B34FCA"/>
    <w:rsid w:val="00B3581A"/>
    <w:rsid w:val="00B35F31"/>
    <w:rsid w:val="00B35F45"/>
    <w:rsid w:val="00B36755"/>
    <w:rsid w:val="00B373E9"/>
    <w:rsid w:val="00B37CF6"/>
    <w:rsid w:val="00B406CB"/>
    <w:rsid w:val="00B407E4"/>
    <w:rsid w:val="00B43910"/>
    <w:rsid w:val="00B44094"/>
    <w:rsid w:val="00B44B2A"/>
    <w:rsid w:val="00B4567E"/>
    <w:rsid w:val="00B461E3"/>
    <w:rsid w:val="00B46E45"/>
    <w:rsid w:val="00B46F15"/>
    <w:rsid w:val="00B47883"/>
    <w:rsid w:val="00B47B67"/>
    <w:rsid w:val="00B501C2"/>
    <w:rsid w:val="00B50207"/>
    <w:rsid w:val="00B502A3"/>
    <w:rsid w:val="00B505BA"/>
    <w:rsid w:val="00B50FA5"/>
    <w:rsid w:val="00B51340"/>
    <w:rsid w:val="00B5173D"/>
    <w:rsid w:val="00B519AE"/>
    <w:rsid w:val="00B52397"/>
    <w:rsid w:val="00B52629"/>
    <w:rsid w:val="00B53D82"/>
    <w:rsid w:val="00B5445D"/>
    <w:rsid w:val="00B54A7B"/>
    <w:rsid w:val="00B54C06"/>
    <w:rsid w:val="00B55346"/>
    <w:rsid w:val="00B56426"/>
    <w:rsid w:val="00B56AB1"/>
    <w:rsid w:val="00B56C67"/>
    <w:rsid w:val="00B579AB"/>
    <w:rsid w:val="00B57A5B"/>
    <w:rsid w:val="00B60011"/>
    <w:rsid w:val="00B6023D"/>
    <w:rsid w:val="00B6037F"/>
    <w:rsid w:val="00B60385"/>
    <w:rsid w:val="00B60A2B"/>
    <w:rsid w:val="00B60AA6"/>
    <w:rsid w:val="00B60FAB"/>
    <w:rsid w:val="00B612BB"/>
    <w:rsid w:val="00B61FD2"/>
    <w:rsid w:val="00B628F3"/>
    <w:rsid w:val="00B62E56"/>
    <w:rsid w:val="00B63073"/>
    <w:rsid w:val="00B64139"/>
    <w:rsid w:val="00B64491"/>
    <w:rsid w:val="00B6487A"/>
    <w:rsid w:val="00B648AD"/>
    <w:rsid w:val="00B65C50"/>
    <w:rsid w:val="00B65C84"/>
    <w:rsid w:val="00B661B0"/>
    <w:rsid w:val="00B66768"/>
    <w:rsid w:val="00B66CA2"/>
    <w:rsid w:val="00B66D06"/>
    <w:rsid w:val="00B67CD9"/>
    <w:rsid w:val="00B67EC5"/>
    <w:rsid w:val="00B67EFF"/>
    <w:rsid w:val="00B7037F"/>
    <w:rsid w:val="00B711BE"/>
    <w:rsid w:val="00B7189B"/>
    <w:rsid w:val="00B7359C"/>
    <w:rsid w:val="00B737DF"/>
    <w:rsid w:val="00B73D3A"/>
    <w:rsid w:val="00B73D7C"/>
    <w:rsid w:val="00B742C9"/>
    <w:rsid w:val="00B75839"/>
    <w:rsid w:val="00B758BD"/>
    <w:rsid w:val="00B767E4"/>
    <w:rsid w:val="00B76819"/>
    <w:rsid w:val="00B76F6B"/>
    <w:rsid w:val="00B76FD1"/>
    <w:rsid w:val="00B82E05"/>
    <w:rsid w:val="00B83B69"/>
    <w:rsid w:val="00B84C31"/>
    <w:rsid w:val="00B84D93"/>
    <w:rsid w:val="00B85175"/>
    <w:rsid w:val="00B85832"/>
    <w:rsid w:val="00B858F0"/>
    <w:rsid w:val="00B859FC"/>
    <w:rsid w:val="00B86118"/>
    <w:rsid w:val="00B86446"/>
    <w:rsid w:val="00B87208"/>
    <w:rsid w:val="00B8758D"/>
    <w:rsid w:val="00B87B05"/>
    <w:rsid w:val="00B904CC"/>
    <w:rsid w:val="00B907F8"/>
    <w:rsid w:val="00B9092B"/>
    <w:rsid w:val="00B909D3"/>
    <w:rsid w:val="00B910E1"/>
    <w:rsid w:val="00B91755"/>
    <w:rsid w:val="00B91E30"/>
    <w:rsid w:val="00B9227C"/>
    <w:rsid w:val="00B92C0B"/>
    <w:rsid w:val="00B930DF"/>
    <w:rsid w:val="00B94CC3"/>
    <w:rsid w:val="00B94E6C"/>
    <w:rsid w:val="00B95141"/>
    <w:rsid w:val="00B96657"/>
    <w:rsid w:val="00B969C2"/>
    <w:rsid w:val="00B96F73"/>
    <w:rsid w:val="00B9774C"/>
    <w:rsid w:val="00B979ED"/>
    <w:rsid w:val="00BA00C6"/>
    <w:rsid w:val="00BA0AE6"/>
    <w:rsid w:val="00BA22CE"/>
    <w:rsid w:val="00BA38EF"/>
    <w:rsid w:val="00BA3FC0"/>
    <w:rsid w:val="00BA498A"/>
    <w:rsid w:val="00BA6157"/>
    <w:rsid w:val="00BA72C4"/>
    <w:rsid w:val="00BA7F40"/>
    <w:rsid w:val="00BB0806"/>
    <w:rsid w:val="00BB0EDA"/>
    <w:rsid w:val="00BB1728"/>
    <w:rsid w:val="00BB189C"/>
    <w:rsid w:val="00BB1C14"/>
    <w:rsid w:val="00BB218B"/>
    <w:rsid w:val="00BB2321"/>
    <w:rsid w:val="00BB2925"/>
    <w:rsid w:val="00BB29D3"/>
    <w:rsid w:val="00BB2D25"/>
    <w:rsid w:val="00BB2EC1"/>
    <w:rsid w:val="00BB3452"/>
    <w:rsid w:val="00BB367D"/>
    <w:rsid w:val="00BB3809"/>
    <w:rsid w:val="00BB44D7"/>
    <w:rsid w:val="00BB4606"/>
    <w:rsid w:val="00BB4C24"/>
    <w:rsid w:val="00BB4DE1"/>
    <w:rsid w:val="00BB4F20"/>
    <w:rsid w:val="00BB5DED"/>
    <w:rsid w:val="00BB5F83"/>
    <w:rsid w:val="00BB5FE3"/>
    <w:rsid w:val="00BB74D2"/>
    <w:rsid w:val="00BB7818"/>
    <w:rsid w:val="00BB7911"/>
    <w:rsid w:val="00BC0110"/>
    <w:rsid w:val="00BC0728"/>
    <w:rsid w:val="00BC2B38"/>
    <w:rsid w:val="00BC2F26"/>
    <w:rsid w:val="00BC3803"/>
    <w:rsid w:val="00BC3FB9"/>
    <w:rsid w:val="00BC4169"/>
    <w:rsid w:val="00BC4932"/>
    <w:rsid w:val="00BC495B"/>
    <w:rsid w:val="00BC4DF8"/>
    <w:rsid w:val="00BC5656"/>
    <w:rsid w:val="00BC7421"/>
    <w:rsid w:val="00BC7C9F"/>
    <w:rsid w:val="00BD0754"/>
    <w:rsid w:val="00BD0795"/>
    <w:rsid w:val="00BD0B65"/>
    <w:rsid w:val="00BD0F24"/>
    <w:rsid w:val="00BD11A1"/>
    <w:rsid w:val="00BD11BA"/>
    <w:rsid w:val="00BD2609"/>
    <w:rsid w:val="00BD3D2F"/>
    <w:rsid w:val="00BD3E8A"/>
    <w:rsid w:val="00BD4E95"/>
    <w:rsid w:val="00BD57EA"/>
    <w:rsid w:val="00BD5C97"/>
    <w:rsid w:val="00BD5FB0"/>
    <w:rsid w:val="00BD6544"/>
    <w:rsid w:val="00BD6C00"/>
    <w:rsid w:val="00BD754B"/>
    <w:rsid w:val="00BD75D2"/>
    <w:rsid w:val="00BE00AF"/>
    <w:rsid w:val="00BE0485"/>
    <w:rsid w:val="00BE0DFE"/>
    <w:rsid w:val="00BE162A"/>
    <w:rsid w:val="00BE2657"/>
    <w:rsid w:val="00BE399B"/>
    <w:rsid w:val="00BE41C3"/>
    <w:rsid w:val="00BE4722"/>
    <w:rsid w:val="00BE49BE"/>
    <w:rsid w:val="00BE4C18"/>
    <w:rsid w:val="00BE5A99"/>
    <w:rsid w:val="00BE64A2"/>
    <w:rsid w:val="00BE6542"/>
    <w:rsid w:val="00BE70F7"/>
    <w:rsid w:val="00BE7321"/>
    <w:rsid w:val="00BF0C97"/>
    <w:rsid w:val="00BF1084"/>
    <w:rsid w:val="00BF11C6"/>
    <w:rsid w:val="00BF1736"/>
    <w:rsid w:val="00BF1C7C"/>
    <w:rsid w:val="00BF1CE3"/>
    <w:rsid w:val="00BF209B"/>
    <w:rsid w:val="00BF2373"/>
    <w:rsid w:val="00BF2715"/>
    <w:rsid w:val="00BF2D54"/>
    <w:rsid w:val="00BF3AD2"/>
    <w:rsid w:val="00BF3D5E"/>
    <w:rsid w:val="00BF4575"/>
    <w:rsid w:val="00BF4765"/>
    <w:rsid w:val="00BF476C"/>
    <w:rsid w:val="00BF47E9"/>
    <w:rsid w:val="00BF4C42"/>
    <w:rsid w:val="00BF4DF3"/>
    <w:rsid w:val="00BF4EDD"/>
    <w:rsid w:val="00BF5380"/>
    <w:rsid w:val="00BF59C5"/>
    <w:rsid w:val="00BF6F59"/>
    <w:rsid w:val="00BF7543"/>
    <w:rsid w:val="00C00143"/>
    <w:rsid w:val="00C00C6A"/>
    <w:rsid w:val="00C01712"/>
    <w:rsid w:val="00C018AD"/>
    <w:rsid w:val="00C0211E"/>
    <w:rsid w:val="00C02A5E"/>
    <w:rsid w:val="00C036E2"/>
    <w:rsid w:val="00C036E8"/>
    <w:rsid w:val="00C038A0"/>
    <w:rsid w:val="00C03A4D"/>
    <w:rsid w:val="00C03B0C"/>
    <w:rsid w:val="00C03DB3"/>
    <w:rsid w:val="00C046D5"/>
    <w:rsid w:val="00C0545A"/>
    <w:rsid w:val="00C05EB1"/>
    <w:rsid w:val="00C06230"/>
    <w:rsid w:val="00C0637A"/>
    <w:rsid w:val="00C071FC"/>
    <w:rsid w:val="00C07294"/>
    <w:rsid w:val="00C10F87"/>
    <w:rsid w:val="00C138C9"/>
    <w:rsid w:val="00C13BD9"/>
    <w:rsid w:val="00C13DDB"/>
    <w:rsid w:val="00C14F65"/>
    <w:rsid w:val="00C156B4"/>
    <w:rsid w:val="00C15BD6"/>
    <w:rsid w:val="00C15F98"/>
    <w:rsid w:val="00C16777"/>
    <w:rsid w:val="00C167B3"/>
    <w:rsid w:val="00C200D5"/>
    <w:rsid w:val="00C209CA"/>
    <w:rsid w:val="00C20ABE"/>
    <w:rsid w:val="00C20DFC"/>
    <w:rsid w:val="00C21125"/>
    <w:rsid w:val="00C2113E"/>
    <w:rsid w:val="00C22772"/>
    <w:rsid w:val="00C22821"/>
    <w:rsid w:val="00C229CB"/>
    <w:rsid w:val="00C22DB8"/>
    <w:rsid w:val="00C2385E"/>
    <w:rsid w:val="00C23C9B"/>
    <w:rsid w:val="00C23D2F"/>
    <w:rsid w:val="00C242CE"/>
    <w:rsid w:val="00C245DB"/>
    <w:rsid w:val="00C24E77"/>
    <w:rsid w:val="00C25496"/>
    <w:rsid w:val="00C25CDB"/>
    <w:rsid w:val="00C2618E"/>
    <w:rsid w:val="00C27EB7"/>
    <w:rsid w:val="00C30343"/>
    <w:rsid w:val="00C303AE"/>
    <w:rsid w:val="00C31F0D"/>
    <w:rsid w:val="00C324A9"/>
    <w:rsid w:val="00C32590"/>
    <w:rsid w:val="00C3259D"/>
    <w:rsid w:val="00C3324E"/>
    <w:rsid w:val="00C336FF"/>
    <w:rsid w:val="00C3372B"/>
    <w:rsid w:val="00C33DCF"/>
    <w:rsid w:val="00C33EC2"/>
    <w:rsid w:val="00C34124"/>
    <w:rsid w:val="00C349CD"/>
    <w:rsid w:val="00C34ADA"/>
    <w:rsid w:val="00C3547D"/>
    <w:rsid w:val="00C35885"/>
    <w:rsid w:val="00C37AEE"/>
    <w:rsid w:val="00C37EF9"/>
    <w:rsid w:val="00C402A9"/>
    <w:rsid w:val="00C40874"/>
    <w:rsid w:val="00C40DCA"/>
    <w:rsid w:val="00C4102A"/>
    <w:rsid w:val="00C412D2"/>
    <w:rsid w:val="00C41576"/>
    <w:rsid w:val="00C41885"/>
    <w:rsid w:val="00C41C64"/>
    <w:rsid w:val="00C42756"/>
    <w:rsid w:val="00C42EE2"/>
    <w:rsid w:val="00C43015"/>
    <w:rsid w:val="00C4345B"/>
    <w:rsid w:val="00C4348A"/>
    <w:rsid w:val="00C443BD"/>
    <w:rsid w:val="00C443DB"/>
    <w:rsid w:val="00C4447B"/>
    <w:rsid w:val="00C446C5"/>
    <w:rsid w:val="00C4470C"/>
    <w:rsid w:val="00C44936"/>
    <w:rsid w:val="00C44A2E"/>
    <w:rsid w:val="00C451C5"/>
    <w:rsid w:val="00C4530D"/>
    <w:rsid w:val="00C456F2"/>
    <w:rsid w:val="00C45D38"/>
    <w:rsid w:val="00C46C8A"/>
    <w:rsid w:val="00C46D67"/>
    <w:rsid w:val="00C472CB"/>
    <w:rsid w:val="00C47605"/>
    <w:rsid w:val="00C47836"/>
    <w:rsid w:val="00C47920"/>
    <w:rsid w:val="00C47F13"/>
    <w:rsid w:val="00C511D4"/>
    <w:rsid w:val="00C514B7"/>
    <w:rsid w:val="00C51CF9"/>
    <w:rsid w:val="00C51F3E"/>
    <w:rsid w:val="00C52231"/>
    <w:rsid w:val="00C52FA5"/>
    <w:rsid w:val="00C53CA8"/>
    <w:rsid w:val="00C551A5"/>
    <w:rsid w:val="00C55CF9"/>
    <w:rsid w:val="00C56507"/>
    <w:rsid w:val="00C57065"/>
    <w:rsid w:val="00C611FD"/>
    <w:rsid w:val="00C613C3"/>
    <w:rsid w:val="00C614C6"/>
    <w:rsid w:val="00C6153F"/>
    <w:rsid w:val="00C6181B"/>
    <w:rsid w:val="00C61905"/>
    <w:rsid w:val="00C623FE"/>
    <w:rsid w:val="00C627FB"/>
    <w:rsid w:val="00C639F5"/>
    <w:rsid w:val="00C63EBF"/>
    <w:rsid w:val="00C647E4"/>
    <w:rsid w:val="00C6488F"/>
    <w:rsid w:val="00C64FC6"/>
    <w:rsid w:val="00C65D6D"/>
    <w:rsid w:val="00C6696B"/>
    <w:rsid w:val="00C66D1B"/>
    <w:rsid w:val="00C67429"/>
    <w:rsid w:val="00C67695"/>
    <w:rsid w:val="00C67D4F"/>
    <w:rsid w:val="00C70853"/>
    <w:rsid w:val="00C708D6"/>
    <w:rsid w:val="00C70A41"/>
    <w:rsid w:val="00C70BF4"/>
    <w:rsid w:val="00C7248A"/>
    <w:rsid w:val="00C72BA1"/>
    <w:rsid w:val="00C737A2"/>
    <w:rsid w:val="00C73FDC"/>
    <w:rsid w:val="00C74418"/>
    <w:rsid w:val="00C74CDE"/>
    <w:rsid w:val="00C7568E"/>
    <w:rsid w:val="00C75D1A"/>
    <w:rsid w:val="00C761F5"/>
    <w:rsid w:val="00C7759B"/>
    <w:rsid w:val="00C801E0"/>
    <w:rsid w:val="00C810E9"/>
    <w:rsid w:val="00C813DE"/>
    <w:rsid w:val="00C817D8"/>
    <w:rsid w:val="00C8205D"/>
    <w:rsid w:val="00C820A7"/>
    <w:rsid w:val="00C8358D"/>
    <w:rsid w:val="00C83644"/>
    <w:rsid w:val="00C837EF"/>
    <w:rsid w:val="00C84023"/>
    <w:rsid w:val="00C84CD6"/>
    <w:rsid w:val="00C84EFF"/>
    <w:rsid w:val="00C85618"/>
    <w:rsid w:val="00C90991"/>
    <w:rsid w:val="00C9161D"/>
    <w:rsid w:val="00C91A97"/>
    <w:rsid w:val="00C92120"/>
    <w:rsid w:val="00C92B27"/>
    <w:rsid w:val="00C92C6F"/>
    <w:rsid w:val="00C93224"/>
    <w:rsid w:val="00C93506"/>
    <w:rsid w:val="00C945E9"/>
    <w:rsid w:val="00C96A5E"/>
    <w:rsid w:val="00C9742D"/>
    <w:rsid w:val="00C97740"/>
    <w:rsid w:val="00C97943"/>
    <w:rsid w:val="00CA00C1"/>
    <w:rsid w:val="00CA0404"/>
    <w:rsid w:val="00CA0C1D"/>
    <w:rsid w:val="00CA0DC7"/>
    <w:rsid w:val="00CA1272"/>
    <w:rsid w:val="00CA19D8"/>
    <w:rsid w:val="00CA2614"/>
    <w:rsid w:val="00CA2619"/>
    <w:rsid w:val="00CA31B1"/>
    <w:rsid w:val="00CA38E1"/>
    <w:rsid w:val="00CA3BD9"/>
    <w:rsid w:val="00CA3D12"/>
    <w:rsid w:val="00CA3E2E"/>
    <w:rsid w:val="00CA3EA7"/>
    <w:rsid w:val="00CA4099"/>
    <w:rsid w:val="00CA4936"/>
    <w:rsid w:val="00CA4B26"/>
    <w:rsid w:val="00CA5000"/>
    <w:rsid w:val="00CA556F"/>
    <w:rsid w:val="00CA751C"/>
    <w:rsid w:val="00CA7C70"/>
    <w:rsid w:val="00CB0032"/>
    <w:rsid w:val="00CB05E4"/>
    <w:rsid w:val="00CB0A80"/>
    <w:rsid w:val="00CB0CAA"/>
    <w:rsid w:val="00CB0DA3"/>
    <w:rsid w:val="00CB2D04"/>
    <w:rsid w:val="00CB33F5"/>
    <w:rsid w:val="00CB37C6"/>
    <w:rsid w:val="00CB3F6D"/>
    <w:rsid w:val="00CB4521"/>
    <w:rsid w:val="00CB50BE"/>
    <w:rsid w:val="00CB51C9"/>
    <w:rsid w:val="00CB537E"/>
    <w:rsid w:val="00CB707E"/>
    <w:rsid w:val="00CB7306"/>
    <w:rsid w:val="00CB777F"/>
    <w:rsid w:val="00CC02B8"/>
    <w:rsid w:val="00CC0396"/>
    <w:rsid w:val="00CC09D0"/>
    <w:rsid w:val="00CC1355"/>
    <w:rsid w:val="00CC144A"/>
    <w:rsid w:val="00CC1740"/>
    <w:rsid w:val="00CC1AAF"/>
    <w:rsid w:val="00CC1FE1"/>
    <w:rsid w:val="00CC2984"/>
    <w:rsid w:val="00CC2C10"/>
    <w:rsid w:val="00CC3022"/>
    <w:rsid w:val="00CC3857"/>
    <w:rsid w:val="00CC469A"/>
    <w:rsid w:val="00CC472A"/>
    <w:rsid w:val="00CC5380"/>
    <w:rsid w:val="00CC59C5"/>
    <w:rsid w:val="00CC6092"/>
    <w:rsid w:val="00CC6A48"/>
    <w:rsid w:val="00CC6E42"/>
    <w:rsid w:val="00CC7108"/>
    <w:rsid w:val="00CC7452"/>
    <w:rsid w:val="00CC7D52"/>
    <w:rsid w:val="00CC7F40"/>
    <w:rsid w:val="00CD04F1"/>
    <w:rsid w:val="00CD0C17"/>
    <w:rsid w:val="00CD0C33"/>
    <w:rsid w:val="00CD0DC0"/>
    <w:rsid w:val="00CD1114"/>
    <w:rsid w:val="00CD124F"/>
    <w:rsid w:val="00CD1E3A"/>
    <w:rsid w:val="00CD2C8A"/>
    <w:rsid w:val="00CD5E0D"/>
    <w:rsid w:val="00CD5E8D"/>
    <w:rsid w:val="00CD63C3"/>
    <w:rsid w:val="00CD6CEF"/>
    <w:rsid w:val="00CD76FA"/>
    <w:rsid w:val="00CD7C3F"/>
    <w:rsid w:val="00CE034F"/>
    <w:rsid w:val="00CE062E"/>
    <w:rsid w:val="00CE20C4"/>
    <w:rsid w:val="00CE2842"/>
    <w:rsid w:val="00CE2B59"/>
    <w:rsid w:val="00CE3CD3"/>
    <w:rsid w:val="00CE4582"/>
    <w:rsid w:val="00CE4773"/>
    <w:rsid w:val="00CE49D1"/>
    <w:rsid w:val="00CE5252"/>
    <w:rsid w:val="00CE5475"/>
    <w:rsid w:val="00CE629E"/>
    <w:rsid w:val="00CE72C4"/>
    <w:rsid w:val="00CE7974"/>
    <w:rsid w:val="00CF017B"/>
    <w:rsid w:val="00CF0B2A"/>
    <w:rsid w:val="00CF0C69"/>
    <w:rsid w:val="00CF1031"/>
    <w:rsid w:val="00CF1632"/>
    <w:rsid w:val="00CF1848"/>
    <w:rsid w:val="00CF2BB2"/>
    <w:rsid w:val="00CF31F6"/>
    <w:rsid w:val="00CF3370"/>
    <w:rsid w:val="00CF3A6F"/>
    <w:rsid w:val="00CF4A40"/>
    <w:rsid w:val="00CF4AA1"/>
    <w:rsid w:val="00CF519D"/>
    <w:rsid w:val="00CF62EF"/>
    <w:rsid w:val="00CF66D1"/>
    <w:rsid w:val="00CF6844"/>
    <w:rsid w:val="00D0004A"/>
    <w:rsid w:val="00D001E0"/>
    <w:rsid w:val="00D0097C"/>
    <w:rsid w:val="00D00C27"/>
    <w:rsid w:val="00D01099"/>
    <w:rsid w:val="00D01E0D"/>
    <w:rsid w:val="00D027F7"/>
    <w:rsid w:val="00D035C3"/>
    <w:rsid w:val="00D038BE"/>
    <w:rsid w:val="00D04D62"/>
    <w:rsid w:val="00D04DEB"/>
    <w:rsid w:val="00D05EE1"/>
    <w:rsid w:val="00D05F0D"/>
    <w:rsid w:val="00D06182"/>
    <w:rsid w:val="00D0786B"/>
    <w:rsid w:val="00D07A2E"/>
    <w:rsid w:val="00D07C62"/>
    <w:rsid w:val="00D07D97"/>
    <w:rsid w:val="00D104CD"/>
    <w:rsid w:val="00D113DC"/>
    <w:rsid w:val="00D11503"/>
    <w:rsid w:val="00D12044"/>
    <w:rsid w:val="00D1205E"/>
    <w:rsid w:val="00D121B5"/>
    <w:rsid w:val="00D129AB"/>
    <w:rsid w:val="00D1304D"/>
    <w:rsid w:val="00D1341F"/>
    <w:rsid w:val="00D14329"/>
    <w:rsid w:val="00D14C55"/>
    <w:rsid w:val="00D15801"/>
    <w:rsid w:val="00D15886"/>
    <w:rsid w:val="00D16D90"/>
    <w:rsid w:val="00D16DC7"/>
    <w:rsid w:val="00D17051"/>
    <w:rsid w:val="00D170D1"/>
    <w:rsid w:val="00D170D9"/>
    <w:rsid w:val="00D17352"/>
    <w:rsid w:val="00D17AC9"/>
    <w:rsid w:val="00D17C02"/>
    <w:rsid w:val="00D20236"/>
    <w:rsid w:val="00D2070A"/>
    <w:rsid w:val="00D20CF2"/>
    <w:rsid w:val="00D21512"/>
    <w:rsid w:val="00D21AFD"/>
    <w:rsid w:val="00D21F3E"/>
    <w:rsid w:val="00D22523"/>
    <w:rsid w:val="00D25408"/>
    <w:rsid w:val="00D260AD"/>
    <w:rsid w:val="00D26107"/>
    <w:rsid w:val="00D263A3"/>
    <w:rsid w:val="00D269F4"/>
    <w:rsid w:val="00D27183"/>
    <w:rsid w:val="00D27CAA"/>
    <w:rsid w:val="00D27F71"/>
    <w:rsid w:val="00D308F5"/>
    <w:rsid w:val="00D31908"/>
    <w:rsid w:val="00D319CC"/>
    <w:rsid w:val="00D32B05"/>
    <w:rsid w:val="00D32D88"/>
    <w:rsid w:val="00D33EFC"/>
    <w:rsid w:val="00D355C4"/>
    <w:rsid w:val="00D359A6"/>
    <w:rsid w:val="00D36C95"/>
    <w:rsid w:val="00D372FC"/>
    <w:rsid w:val="00D37857"/>
    <w:rsid w:val="00D37957"/>
    <w:rsid w:val="00D37EF6"/>
    <w:rsid w:val="00D37F85"/>
    <w:rsid w:val="00D402C1"/>
    <w:rsid w:val="00D40DBC"/>
    <w:rsid w:val="00D41141"/>
    <w:rsid w:val="00D41F10"/>
    <w:rsid w:val="00D4261B"/>
    <w:rsid w:val="00D43721"/>
    <w:rsid w:val="00D444D7"/>
    <w:rsid w:val="00D448C6"/>
    <w:rsid w:val="00D44C52"/>
    <w:rsid w:val="00D44CAA"/>
    <w:rsid w:val="00D45E4B"/>
    <w:rsid w:val="00D46A6C"/>
    <w:rsid w:val="00D470F3"/>
    <w:rsid w:val="00D506F2"/>
    <w:rsid w:val="00D508B2"/>
    <w:rsid w:val="00D511AB"/>
    <w:rsid w:val="00D51315"/>
    <w:rsid w:val="00D51B02"/>
    <w:rsid w:val="00D51E93"/>
    <w:rsid w:val="00D51F25"/>
    <w:rsid w:val="00D52154"/>
    <w:rsid w:val="00D526C6"/>
    <w:rsid w:val="00D52D61"/>
    <w:rsid w:val="00D53042"/>
    <w:rsid w:val="00D5313A"/>
    <w:rsid w:val="00D53456"/>
    <w:rsid w:val="00D53A94"/>
    <w:rsid w:val="00D53C0C"/>
    <w:rsid w:val="00D541F3"/>
    <w:rsid w:val="00D54DCA"/>
    <w:rsid w:val="00D552B6"/>
    <w:rsid w:val="00D55424"/>
    <w:rsid w:val="00D5557F"/>
    <w:rsid w:val="00D558C1"/>
    <w:rsid w:val="00D55DC4"/>
    <w:rsid w:val="00D566DC"/>
    <w:rsid w:val="00D56722"/>
    <w:rsid w:val="00D56D2D"/>
    <w:rsid w:val="00D57305"/>
    <w:rsid w:val="00D578A6"/>
    <w:rsid w:val="00D57F5D"/>
    <w:rsid w:val="00D60F84"/>
    <w:rsid w:val="00D61265"/>
    <w:rsid w:val="00D618DF"/>
    <w:rsid w:val="00D61A09"/>
    <w:rsid w:val="00D61C85"/>
    <w:rsid w:val="00D62051"/>
    <w:rsid w:val="00D63567"/>
    <w:rsid w:val="00D63C4E"/>
    <w:rsid w:val="00D643DD"/>
    <w:rsid w:val="00D645A4"/>
    <w:rsid w:val="00D64D21"/>
    <w:rsid w:val="00D660F0"/>
    <w:rsid w:val="00D6664E"/>
    <w:rsid w:val="00D66D52"/>
    <w:rsid w:val="00D66FE0"/>
    <w:rsid w:val="00D67CEA"/>
    <w:rsid w:val="00D70A9F"/>
    <w:rsid w:val="00D728B9"/>
    <w:rsid w:val="00D729C9"/>
    <w:rsid w:val="00D72F3B"/>
    <w:rsid w:val="00D73B9F"/>
    <w:rsid w:val="00D73CBA"/>
    <w:rsid w:val="00D7447E"/>
    <w:rsid w:val="00D7582C"/>
    <w:rsid w:val="00D758F3"/>
    <w:rsid w:val="00D75CA6"/>
    <w:rsid w:val="00D76134"/>
    <w:rsid w:val="00D762CA"/>
    <w:rsid w:val="00D763AF"/>
    <w:rsid w:val="00D76A18"/>
    <w:rsid w:val="00D76D0B"/>
    <w:rsid w:val="00D77290"/>
    <w:rsid w:val="00D772CC"/>
    <w:rsid w:val="00D77552"/>
    <w:rsid w:val="00D77A82"/>
    <w:rsid w:val="00D8003F"/>
    <w:rsid w:val="00D80849"/>
    <w:rsid w:val="00D82E8F"/>
    <w:rsid w:val="00D83002"/>
    <w:rsid w:val="00D83195"/>
    <w:rsid w:val="00D844B7"/>
    <w:rsid w:val="00D84930"/>
    <w:rsid w:val="00D84BDB"/>
    <w:rsid w:val="00D853EA"/>
    <w:rsid w:val="00D855A9"/>
    <w:rsid w:val="00D85600"/>
    <w:rsid w:val="00D85738"/>
    <w:rsid w:val="00D86705"/>
    <w:rsid w:val="00D868D8"/>
    <w:rsid w:val="00D86F93"/>
    <w:rsid w:val="00D870AE"/>
    <w:rsid w:val="00D87C68"/>
    <w:rsid w:val="00D87D25"/>
    <w:rsid w:val="00D87E11"/>
    <w:rsid w:val="00D9035F"/>
    <w:rsid w:val="00D90365"/>
    <w:rsid w:val="00D903BE"/>
    <w:rsid w:val="00D90C46"/>
    <w:rsid w:val="00D91ABE"/>
    <w:rsid w:val="00D91B86"/>
    <w:rsid w:val="00D92110"/>
    <w:rsid w:val="00D92561"/>
    <w:rsid w:val="00D9284C"/>
    <w:rsid w:val="00D9287A"/>
    <w:rsid w:val="00D92AA4"/>
    <w:rsid w:val="00D92FA5"/>
    <w:rsid w:val="00D93C9D"/>
    <w:rsid w:val="00D93DD7"/>
    <w:rsid w:val="00D941EF"/>
    <w:rsid w:val="00D95307"/>
    <w:rsid w:val="00D95514"/>
    <w:rsid w:val="00D95839"/>
    <w:rsid w:val="00D95A86"/>
    <w:rsid w:val="00D95C44"/>
    <w:rsid w:val="00D961B0"/>
    <w:rsid w:val="00D96A18"/>
    <w:rsid w:val="00D9716D"/>
    <w:rsid w:val="00DA0592"/>
    <w:rsid w:val="00DA06ED"/>
    <w:rsid w:val="00DA0A5A"/>
    <w:rsid w:val="00DA1986"/>
    <w:rsid w:val="00DA24BF"/>
    <w:rsid w:val="00DA34C0"/>
    <w:rsid w:val="00DA3BC6"/>
    <w:rsid w:val="00DA4423"/>
    <w:rsid w:val="00DA5035"/>
    <w:rsid w:val="00DA5E4D"/>
    <w:rsid w:val="00DA61A3"/>
    <w:rsid w:val="00DA6490"/>
    <w:rsid w:val="00DA65C7"/>
    <w:rsid w:val="00DA67B6"/>
    <w:rsid w:val="00DB0382"/>
    <w:rsid w:val="00DB0C5A"/>
    <w:rsid w:val="00DB0CFC"/>
    <w:rsid w:val="00DB1A3F"/>
    <w:rsid w:val="00DB22C3"/>
    <w:rsid w:val="00DB2C2F"/>
    <w:rsid w:val="00DB49D7"/>
    <w:rsid w:val="00DB4E11"/>
    <w:rsid w:val="00DB59D9"/>
    <w:rsid w:val="00DB5B31"/>
    <w:rsid w:val="00DB5E0F"/>
    <w:rsid w:val="00DB6879"/>
    <w:rsid w:val="00DB6A83"/>
    <w:rsid w:val="00DB6E4C"/>
    <w:rsid w:val="00DB6F26"/>
    <w:rsid w:val="00DB700D"/>
    <w:rsid w:val="00DB706C"/>
    <w:rsid w:val="00DB76AC"/>
    <w:rsid w:val="00DB7FB0"/>
    <w:rsid w:val="00DC0146"/>
    <w:rsid w:val="00DC0932"/>
    <w:rsid w:val="00DC143A"/>
    <w:rsid w:val="00DC1624"/>
    <w:rsid w:val="00DC2241"/>
    <w:rsid w:val="00DC3CCF"/>
    <w:rsid w:val="00DC4696"/>
    <w:rsid w:val="00DC4EF7"/>
    <w:rsid w:val="00DC59CC"/>
    <w:rsid w:val="00DC5B7E"/>
    <w:rsid w:val="00DC753C"/>
    <w:rsid w:val="00DD01EA"/>
    <w:rsid w:val="00DD03DF"/>
    <w:rsid w:val="00DD0A91"/>
    <w:rsid w:val="00DD10E9"/>
    <w:rsid w:val="00DD118C"/>
    <w:rsid w:val="00DD1AE2"/>
    <w:rsid w:val="00DD27FC"/>
    <w:rsid w:val="00DD32EB"/>
    <w:rsid w:val="00DD33FE"/>
    <w:rsid w:val="00DD4329"/>
    <w:rsid w:val="00DD4AA1"/>
    <w:rsid w:val="00DD66B3"/>
    <w:rsid w:val="00DD69BC"/>
    <w:rsid w:val="00DD705E"/>
    <w:rsid w:val="00DE001C"/>
    <w:rsid w:val="00DE0076"/>
    <w:rsid w:val="00DE1368"/>
    <w:rsid w:val="00DE178D"/>
    <w:rsid w:val="00DE1792"/>
    <w:rsid w:val="00DE1956"/>
    <w:rsid w:val="00DE19E2"/>
    <w:rsid w:val="00DE1F83"/>
    <w:rsid w:val="00DE204F"/>
    <w:rsid w:val="00DE3140"/>
    <w:rsid w:val="00DE3759"/>
    <w:rsid w:val="00DE375B"/>
    <w:rsid w:val="00DE40A5"/>
    <w:rsid w:val="00DE5691"/>
    <w:rsid w:val="00DE5BD1"/>
    <w:rsid w:val="00DE5C17"/>
    <w:rsid w:val="00DE5F4F"/>
    <w:rsid w:val="00DE5FF5"/>
    <w:rsid w:val="00DE65B2"/>
    <w:rsid w:val="00DE73E0"/>
    <w:rsid w:val="00DE765C"/>
    <w:rsid w:val="00DE76CC"/>
    <w:rsid w:val="00DE7F4D"/>
    <w:rsid w:val="00DF02B1"/>
    <w:rsid w:val="00DF0371"/>
    <w:rsid w:val="00DF0482"/>
    <w:rsid w:val="00DF1590"/>
    <w:rsid w:val="00DF266B"/>
    <w:rsid w:val="00DF2F45"/>
    <w:rsid w:val="00DF322A"/>
    <w:rsid w:val="00DF3601"/>
    <w:rsid w:val="00DF3F0D"/>
    <w:rsid w:val="00DF3F3C"/>
    <w:rsid w:val="00DF40E4"/>
    <w:rsid w:val="00DF41DF"/>
    <w:rsid w:val="00DF461C"/>
    <w:rsid w:val="00DF4807"/>
    <w:rsid w:val="00DF4B77"/>
    <w:rsid w:val="00DF59B2"/>
    <w:rsid w:val="00DF65A8"/>
    <w:rsid w:val="00DF666A"/>
    <w:rsid w:val="00DF693F"/>
    <w:rsid w:val="00DF7051"/>
    <w:rsid w:val="00DF7291"/>
    <w:rsid w:val="00DF76C8"/>
    <w:rsid w:val="00DF7EE7"/>
    <w:rsid w:val="00E004FD"/>
    <w:rsid w:val="00E01994"/>
    <w:rsid w:val="00E01C87"/>
    <w:rsid w:val="00E045DF"/>
    <w:rsid w:val="00E05091"/>
    <w:rsid w:val="00E066EA"/>
    <w:rsid w:val="00E06704"/>
    <w:rsid w:val="00E068B7"/>
    <w:rsid w:val="00E06BA3"/>
    <w:rsid w:val="00E078E9"/>
    <w:rsid w:val="00E104EF"/>
    <w:rsid w:val="00E1117D"/>
    <w:rsid w:val="00E115A9"/>
    <w:rsid w:val="00E11C69"/>
    <w:rsid w:val="00E1242A"/>
    <w:rsid w:val="00E13641"/>
    <w:rsid w:val="00E139FB"/>
    <w:rsid w:val="00E13BEF"/>
    <w:rsid w:val="00E1436A"/>
    <w:rsid w:val="00E150E5"/>
    <w:rsid w:val="00E15C51"/>
    <w:rsid w:val="00E165FF"/>
    <w:rsid w:val="00E16CC7"/>
    <w:rsid w:val="00E205C4"/>
    <w:rsid w:val="00E209BB"/>
    <w:rsid w:val="00E20E19"/>
    <w:rsid w:val="00E20E40"/>
    <w:rsid w:val="00E21919"/>
    <w:rsid w:val="00E21FB5"/>
    <w:rsid w:val="00E22017"/>
    <w:rsid w:val="00E23353"/>
    <w:rsid w:val="00E237EB"/>
    <w:rsid w:val="00E23EA8"/>
    <w:rsid w:val="00E23F63"/>
    <w:rsid w:val="00E2419A"/>
    <w:rsid w:val="00E24DB7"/>
    <w:rsid w:val="00E24FAB"/>
    <w:rsid w:val="00E2547D"/>
    <w:rsid w:val="00E25A59"/>
    <w:rsid w:val="00E2687D"/>
    <w:rsid w:val="00E269A7"/>
    <w:rsid w:val="00E26AC4"/>
    <w:rsid w:val="00E271AE"/>
    <w:rsid w:val="00E27EE0"/>
    <w:rsid w:val="00E27F86"/>
    <w:rsid w:val="00E31B5F"/>
    <w:rsid w:val="00E32B08"/>
    <w:rsid w:val="00E32B7C"/>
    <w:rsid w:val="00E3340F"/>
    <w:rsid w:val="00E338D1"/>
    <w:rsid w:val="00E338FC"/>
    <w:rsid w:val="00E341BB"/>
    <w:rsid w:val="00E34388"/>
    <w:rsid w:val="00E35CFB"/>
    <w:rsid w:val="00E35D84"/>
    <w:rsid w:val="00E363A7"/>
    <w:rsid w:val="00E36A9A"/>
    <w:rsid w:val="00E36CCD"/>
    <w:rsid w:val="00E36D91"/>
    <w:rsid w:val="00E371D0"/>
    <w:rsid w:val="00E3751F"/>
    <w:rsid w:val="00E40304"/>
    <w:rsid w:val="00E40AFF"/>
    <w:rsid w:val="00E40B48"/>
    <w:rsid w:val="00E40BD9"/>
    <w:rsid w:val="00E414E6"/>
    <w:rsid w:val="00E41C6E"/>
    <w:rsid w:val="00E41D5F"/>
    <w:rsid w:val="00E4251F"/>
    <w:rsid w:val="00E43013"/>
    <w:rsid w:val="00E4302E"/>
    <w:rsid w:val="00E43F7C"/>
    <w:rsid w:val="00E440B5"/>
    <w:rsid w:val="00E4438C"/>
    <w:rsid w:val="00E44DB7"/>
    <w:rsid w:val="00E462A6"/>
    <w:rsid w:val="00E4634C"/>
    <w:rsid w:val="00E46EB8"/>
    <w:rsid w:val="00E503DE"/>
    <w:rsid w:val="00E50660"/>
    <w:rsid w:val="00E50A2E"/>
    <w:rsid w:val="00E50DDB"/>
    <w:rsid w:val="00E50E00"/>
    <w:rsid w:val="00E51D1F"/>
    <w:rsid w:val="00E530D6"/>
    <w:rsid w:val="00E5310B"/>
    <w:rsid w:val="00E53E42"/>
    <w:rsid w:val="00E54215"/>
    <w:rsid w:val="00E545E9"/>
    <w:rsid w:val="00E54A24"/>
    <w:rsid w:val="00E54B43"/>
    <w:rsid w:val="00E55ED4"/>
    <w:rsid w:val="00E56613"/>
    <w:rsid w:val="00E56868"/>
    <w:rsid w:val="00E56ED2"/>
    <w:rsid w:val="00E61866"/>
    <w:rsid w:val="00E61AE7"/>
    <w:rsid w:val="00E61CBB"/>
    <w:rsid w:val="00E61EC8"/>
    <w:rsid w:val="00E61F77"/>
    <w:rsid w:val="00E62110"/>
    <w:rsid w:val="00E62147"/>
    <w:rsid w:val="00E63A0B"/>
    <w:rsid w:val="00E656F6"/>
    <w:rsid w:val="00E66235"/>
    <w:rsid w:val="00E66900"/>
    <w:rsid w:val="00E67195"/>
    <w:rsid w:val="00E677D4"/>
    <w:rsid w:val="00E67992"/>
    <w:rsid w:val="00E67CF5"/>
    <w:rsid w:val="00E67E64"/>
    <w:rsid w:val="00E7093C"/>
    <w:rsid w:val="00E70FA4"/>
    <w:rsid w:val="00E7121B"/>
    <w:rsid w:val="00E719EA"/>
    <w:rsid w:val="00E71A1F"/>
    <w:rsid w:val="00E722D3"/>
    <w:rsid w:val="00E72EEB"/>
    <w:rsid w:val="00E73228"/>
    <w:rsid w:val="00E73233"/>
    <w:rsid w:val="00E73B02"/>
    <w:rsid w:val="00E743AF"/>
    <w:rsid w:val="00E74B31"/>
    <w:rsid w:val="00E75012"/>
    <w:rsid w:val="00E7617D"/>
    <w:rsid w:val="00E769F5"/>
    <w:rsid w:val="00E77798"/>
    <w:rsid w:val="00E777B6"/>
    <w:rsid w:val="00E802A2"/>
    <w:rsid w:val="00E804F8"/>
    <w:rsid w:val="00E8054C"/>
    <w:rsid w:val="00E81110"/>
    <w:rsid w:val="00E81519"/>
    <w:rsid w:val="00E8208D"/>
    <w:rsid w:val="00E82550"/>
    <w:rsid w:val="00E829D7"/>
    <w:rsid w:val="00E82B36"/>
    <w:rsid w:val="00E82DB9"/>
    <w:rsid w:val="00E83C24"/>
    <w:rsid w:val="00E843F0"/>
    <w:rsid w:val="00E84695"/>
    <w:rsid w:val="00E84B4D"/>
    <w:rsid w:val="00E8563C"/>
    <w:rsid w:val="00E8670A"/>
    <w:rsid w:val="00E870A6"/>
    <w:rsid w:val="00E875CA"/>
    <w:rsid w:val="00E87617"/>
    <w:rsid w:val="00E904AF"/>
    <w:rsid w:val="00E90E1A"/>
    <w:rsid w:val="00E91297"/>
    <w:rsid w:val="00E915F1"/>
    <w:rsid w:val="00E9177A"/>
    <w:rsid w:val="00E919C1"/>
    <w:rsid w:val="00E91EEF"/>
    <w:rsid w:val="00E92523"/>
    <w:rsid w:val="00E927B9"/>
    <w:rsid w:val="00E92C22"/>
    <w:rsid w:val="00E92C48"/>
    <w:rsid w:val="00E9318D"/>
    <w:rsid w:val="00E93658"/>
    <w:rsid w:val="00E938B3"/>
    <w:rsid w:val="00E93B90"/>
    <w:rsid w:val="00E93CFD"/>
    <w:rsid w:val="00E93DF4"/>
    <w:rsid w:val="00E93F3E"/>
    <w:rsid w:val="00E94147"/>
    <w:rsid w:val="00E95221"/>
    <w:rsid w:val="00E95EF2"/>
    <w:rsid w:val="00E96622"/>
    <w:rsid w:val="00E96C1C"/>
    <w:rsid w:val="00EA10CA"/>
    <w:rsid w:val="00EA2582"/>
    <w:rsid w:val="00EA26F9"/>
    <w:rsid w:val="00EA35A6"/>
    <w:rsid w:val="00EA35D1"/>
    <w:rsid w:val="00EA4217"/>
    <w:rsid w:val="00EA43B2"/>
    <w:rsid w:val="00EA679E"/>
    <w:rsid w:val="00EA69A5"/>
    <w:rsid w:val="00EA6A57"/>
    <w:rsid w:val="00EA6FB4"/>
    <w:rsid w:val="00EA70B5"/>
    <w:rsid w:val="00EA70F7"/>
    <w:rsid w:val="00EA7161"/>
    <w:rsid w:val="00EA733D"/>
    <w:rsid w:val="00EA76CC"/>
    <w:rsid w:val="00EB066E"/>
    <w:rsid w:val="00EB0F8C"/>
    <w:rsid w:val="00EB103C"/>
    <w:rsid w:val="00EB134C"/>
    <w:rsid w:val="00EB20CB"/>
    <w:rsid w:val="00EB327B"/>
    <w:rsid w:val="00EB3BD4"/>
    <w:rsid w:val="00EB3ECE"/>
    <w:rsid w:val="00EB469C"/>
    <w:rsid w:val="00EB5542"/>
    <w:rsid w:val="00EB6534"/>
    <w:rsid w:val="00EB6B66"/>
    <w:rsid w:val="00EB72B6"/>
    <w:rsid w:val="00EB7523"/>
    <w:rsid w:val="00EB7711"/>
    <w:rsid w:val="00EC0521"/>
    <w:rsid w:val="00EC0683"/>
    <w:rsid w:val="00EC0CA9"/>
    <w:rsid w:val="00EC12B0"/>
    <w:rsid w:val="00EC1FB8"/>
    <w:rsid w:val="00EC2C54"/>
    <w:rsid w:val="00EC2F55"/>
    <w:rsid w:val="00EC3CEF"/>
    <w:rsid w:val="00EC3FAD"/>
    <w:rsid w:val="00EC434F"/>
    <w:rsid w:val="00EC5C1C"/>
    <w:rsid w:val="00EC62E7"/>
    <w:rsid w:val="00EC6D44"/>
    <w:rsid w:val="00EC7246"/>
    <w:rsid w:val="00ED1276"/>
    <w:rsid w:val="00ED1974"/>
    <w:rsid w:val="00ED2787"/>
    <w:rsid w:val="00ED321A"/>
    <w:rsid w:val="00ED326A"/>
    <w:rsid w:val="00ED35C8"/>
    <w:rsid w:val="00ED36B5"/>
    <w:rsid w:val="00ED38FD"/>
    <w:rsid w:val="00ED3CF4"/>
    <w:rsid w:val="00ED511A"/>
    <w:rsid w:val="00ED6B39"/>
    <w:rsid w:val="00ED6BDC"/>
    <w:rsid w:val="00ED741B"/>
    <w:rsid w:val="00ED78A5"/>
    <w:rsid w:val="00ED7B67"/>
    <w:rsid w:val="00ED7F72"/>
    <w:rsid w:val="00EE01C5"/>
    <w:rsid w:val="00EE0379"/>
    <w:rsid w:val="00EE0B86"/>
    <w:rsid w:val="00EE19A2"/>
    <w:rsid w:val="00EE1A42"/>
    <w:rsid w:val="00EE242B"/>
    <w:rsid w:val="00EE4048"/>
    <w:rsid w:val="00EE4E4D"/>
    <w:rsid w:val="00EE4EF6"/>
    <w:rsid w:val="00EE61B0"/>
    <w:rsid w:val="00EE64DD"/>
    <w:rsid w:val="00EE7C16"/>
    <w:rsid w:val="00EE7CFC"/>
    <w:rsid w:val="00EE7E54"/>
    <w:rsid w:val="00EE7F4D"/>
    <w:rsid w:val="00EF0CBB"/>
    <w:rsid w:val="00EF0E94"/>
    <w:rsid w:val="00EF159A"/>
    <w:rsid w:val="00EF1FA9"/>
    <w:rsid w:val="00EF288C"/>
    <w:rsid w:val="00EF46C5"/>
    <w:rsid w:val="00EF5408"/>
    <w:rsid w:val="00EF56B9"/>
    <w:rsid w:val="00EF6C91"/>
    <w:rsid w:val="00EF747C"/>
    <w:rsid w:val="00EF7E5D"/>
    <w:rsid w:val="00F0009E"/>
    <w:rsid w:val="00F001ED"/>
    <w:rsid w:val="00F0136B"/>
    <w:rsid w:val="00F01450"/>
    <w:rsid w:val="00F01C1D"/>
    <w:rsid w:val="00F02094"/>
    <w:rsid w:val="00F0217A"/>
    <w:rsid w:val="00F0286E"/>
    <w:rsid w:val="00F03BDC"/>
    <w:rsid w:val="00F04760"/>
    <w:rsid w:val="00F05703"/>
    <w:rsid w:val="00F05F78"/>
    <w:rsid w:val="00F06215"/>
    <w:rsid w:val="00F063C2"/>
    <w:rsid w:val="00F066B3"/>
    <w:rsid w:val="00F07162"/>
    <w:rsid w:val="00F073AE"/>
    <w:rsid w:val="00F07AE3"/>
    <w:rsid w:val="00F07D29"/>
    <w:rsid w:val="00F1005F"/>
    <w:rsid w:val="00F1064E"/>
    <w:rsid w:val="00F11976"/>
    <w:rsid w:val="00F13564"/>
    <w:rsid w:val="00F13602"/>
    <w:rsid w:val="00F13B7D"/>
    <w:rsid w:val="00F13F58"/>
    <w:rsid w:val="00F14033"/>
    <w:rsid w:val="00F144E2"/>
    <w:rsid w:val="00F1576F"/>
    <w:rsid w:val="00F161AE"/>
    <w:rsid w:val="00F16887"/>
    <w:rsid w:val="00F16B8A"/>
    <w:rsid w:val="00F16C24"/>
    <w:rsid w:val="00F16CB2"/>
    <w:rsid w:val="00F171D1"/>
    <w:rsid w:val="00F1799A"/>
    <w:rsid w:val="00F202FB"/>
    <w:rsid w:val="00F20CDB"/>
    <w:rsid w:val="00F20DBB"/>
    <w:rsid w:val="00F224F4"/>
    <w:rsid w:val="00F22F31"/>
    <w:rsid w:val="00F231B7"/>
    <w:rsid w:val="00F2344C"/>
    <w:rsid w:val="00F2346E"/>
    <w:rsid w:val="00F23629"/>
    <w:rsid w:val="00F24968"/>
    <w:rsid w:val="00F24B40"/>
    <w:rsid w:val="00F24F88"/>
    <w:rsid w:val="00F2576D"/>
    <w:rsid w:val="00F26F5C"/>
    <w:rsid w:val="00F271EC"/>
    <w:rsid w:val="00F2734E"/>
    <w:rsid w:val="00F275A1"/>
    <w:rsid w:val="00F27960"/>
    <w:rsid w:val="00F27FFB"/>
    <w:rsid w:val="00F30224"/>
    <w:rsid w:val="00F30D17"/>
    <w:rsid w:val="00F30E6F"/>
    <w:rsid w:val="00F30FE4"/>
    <w:rsid w:val="00F317DC"/>
    <w:rsid w:val="00F333DE"/>
    <w:rsid w:val="00F33B54"/>
    <w:rsid w:val="00F35408"/>
    <w:rsid w:val="00F35CB4"/>
    <w:rsid w:val="00F369E9"/>
    <w:rsid w:val="00F36DEC"/>
    <w:rsid w:val="00F37D28"/>
    <w:rsid w:val="00F37F33"/>
    <w:rsid w:val="00F40614"/>
    <w:rsid w:val="00F410ED"/>
    <w:rsid w:val="00F41B3A"/>
    <w:rsid w:val="00F4237A"/>
    <w:rsid w:val="00F42C08"/>
    <w:rsid w:val="00F44494"/>
    <w:rsid w:val="00F447FB"/>
    <w:rsid w:val="00F448C7"/>
    <w:rsid w:val="00F44912"/>
    <w:rsid w:val="00F47CF3"/>
    <w:rsid w:val="00F47D8F"/>
    <w:rsid w:val="00F5024E"/>
    <w:rsid w:val="00F504B2"/>
    <w:rsid w:val="00F504DE"/>
    <w:rsid w:val="00F5101A"/>
    <w:rsid w:val="00F51A84"/>
    <w:rsid w:val="00F51F95"/>
    <w:rsid w:val="00F52098"/>
    <w:rsid w:val="00F5295A"/>
    <w:rsid w:val="00F53193"/>
    <w:rsid w:val="00F5357E"/>
    <w:rsid w:val="00F53D81"/>
    <w:rsid w:val="00F5412E"/>
    <w:rsid w:val="00F54D8A"/>
    <w:rsid w:val="00F55080"/>
    <w:rsid w:val="00F561DB"/>
    <w:rsid w:val="00F5647A"/>
    <w:rsid w:val="00F579ED"/>
    <w:rsid w:val="00F60098"/>
    <w:rsid w:val="00F60C03"/>
    <w:rsid w:val="00F60CFB"/>
    <w:rsid w:val="00F615E2"/>
    <w:rsid w:val="00F62415"/>
    <w:rsid w:val="00F624C0"/>
    <w:rsid w:val="00F638FC"/>
    <w:rsid w:val="00F63FC8"/>
    <w:rsid w:val="00F6424A"/>
    <w:rsid w:val="00F64A1B"/>
    <w:rsid w:val="00F6586C"/>
    <w:rsid w:val="00F6600B"/>
    <w:rsid w:val="00F66DEC"/>
    <w:rsid w:val="00F67788"/>
    <w:rsid w:val="00F67A8A"/>
    <w:rsid w:val="00F705A0"/>
    <w:rsid w:val="00F70B1B"/>
    <w:rsid w:val="00F70BB6"/>
    <w:rsid w:val="00F70DA8"/>
    <w:rsid w:val="00F7121D"/>
    <w:rsid w:val="00F72A8E"/>
    <w:rsid w:val="00F73097"/>
    <w:rsid w:val="00F73818"/>
    <w:rsid w:val="00F738AB"/>
    <w:rsid w:val="00F73D1F"/>
    <w:rsid w:val="00F746F8"/>
    <w:rsid w:val="00F74BD5"/>
    <w:rsid w:val="00F74DF7"/>
    <w:rsid w:val="00F75271"/>
    <w:rsid w:val="00F76883"/>
    <w:rsid w:val="00F77E96"/>
    <w:rsid w:val="00F800CD"/>
    <w:rsid w:val="00F80300"/>
    <w:rsid w:val="00F807F2"/>
    <w:rsid w:val="00F80BF6"/>
    <w:rsid w:val="00F8216B"/>
    <w:rsid w:val="00F82875"/>
    <w:rsid w:val="00F82A66"/>
    <w:rsid w:val="00F838ED"/>
    <w:rsid w:val="00F83A5A"/>
    <w:rsid w:val="00F83CC7"/>
    <w:rsid w:val="00F840D8"/>
    <w:rsid w:val="00F84186"/>
    <w:rsid w:val="00F84646"/>
    <w:rsid w:val="00F84A61"/>
    <w:rsid w:val="00F855C5"/>
    <w:rsid w:val="00F8590B"/>
    <w:rsid w:val="00F85EE4"/>
    <w:rsid w:val="00F86669"/>
    <w:rsid w:val="00F86F74"/>
    <w:rsid w:val="00F87144"/>
    <w:rsid w:val="00F8736F"/>
    <w:rsid w:val="00F9038B"/>
    <w:rsid w:val="00F90C64"/>
    <w:rsid w:val="00F912DD"/>
    <w:rsid w:val="00F91308"/>
    <w:rsid w:val="00F91840"/>
    <w:rsid w:val="00F91C6A"/>
    <w:rsid w:val="00F9272D"/>
    <w:rsid w:val="00F92AC4"/>
    <w:rsid w:val="00F9363C"/>
    <w:rsid w:val="00F93921"/>
    <w:rsid w:val="00F94611"/>
    <w:rsid w:val="00F946F9"/>
    <w:rsid w:val="00F94757"/>
    <w:rsid w:val="00F94774"/>
    <w:rsid w:val="00F94CB8"/>
    <w:rsid w:val="00F96E74"/>
    <w:rsid w:val="00F977D2"/>
    <w:rsid w:val="00F97989"/>
    <w:rsid w:val="00FA03C6"/>
    <w:rsid w:val="00FA06AB"/>
    <w:rsid w:val="00FA0F38"/>
    <w:rsid w:val="00FA1BA2"/>
    <w:rsid w:val="00FA1C91"/>
    <w:rsid w:val="00FA21EC"/>
    <w:rsid w:val="00FA2607"/>
    <w:rsid w:val="00FA2A1B"/>
    <w:rsid w:val="00FA367B"/>
    <w:rsid w:val="00FA451B"/>
    <w:rsid w:val="00FA47A1"/>
    <w:rsid w:val="00FA4884"/>
    <w:rsid w:val="00FA5580"/>
    <w:rsid w:val="00FA55F5"/>
    <w:rsid w:val="00FA5DF1"/>
    <w:rsid w:val="00FA5F89"/>
    <w:rsid w:val="00FA6107"/>
    <w:rsid w:val="00FA663B"/>
    <w:rsid w:val="00FA6A89"/>
    <w:rsid w:val="00FA6E60"/>
    <w:rsid w:val="00FA6FE2"/>
    <w:rsid w:val="00FB1AE5"/>
    <w:rsid w:val="00FB1BB9"/>
    <w:rsid w:val="00FB1C13"/>
    <w:rsid w:val="00FB1C8D"/>
    <w:rsid w:val="00FB1E66"/>
    <w:rsid w:val="00FB207D"/>
    <w:rsid w:val="00FB2E4B"/>
    <w:rsid w:val="00FB2FFC"/>
    <w:rsid w:val="00FB3D47"/>
    <w:rsid w:val="00FB4811"/>
    <w:rsid w:val="00FB4AA7"/>
    <w:rsid w:val="00FB506D"/>
    <w:rsid w:val="00FB5505"/>
    <w:rsid w:val="00FB58BA"/>
    <w:rsid w:val="00FB5D2C"/>
    <w:rsid w:val="00FB69A6"/>
    <w:rsid w:val="00FB758A"/>
    <w:rsid w:val="00FB77D2"/>
    <w:rsid w:val="00FB7CFD"/>
    <w:rsid w:val="00FC01A8"/>
    <w:rsid w:val="00FC07F3"/>
    <w:rsid w:val="00FC10E9"/>
    <w:rsid w:val="00FC1D48"/>
    <w:rsid w:val="00FC1EDA"/>
    <w:rsid w:val="00FC29D0"/>
    <w:rsid w:val="00FC4086"/>
    <w:rsid w:val="00FC427F"/>
    <w:rsid w:val="00FC53DB"/>
    <w:rsid w:val="00FC5754"/>
    <w:rsid w:val="00FC5B32"/>
    <w:rsid w:val="00FC646C"/>
    <w:rsid w:val="00FC6B66"/>
    <w:rsid w:val="00FC7161"/>
    <w:rsid w:val="00FC7B50"/>
    <w:rsid w:val="00FD126E"/>
    <w:rsid w:val="00FD1AB4"/>
    <w:rsid w:val="00FD23B9"/>
    <w:rsid w:val="00FD26BE"/>
    <w:rsid w:val="00FD27D8"/>
    <w:rsid w:val="00FD2AB6"/>
    <w:rsid w:val="00FD2D0A"/>
    <w:rsid w:val="00FD2DFF"/>
    <w:rsid w:val="00FD3213"/>
    <w:rsid w:val="00FD36E9"/>
    <w:rsid w:val="00FD41F9"/>
    <w:rsid w:val="00FD4561"/>
    <w:rsid w:val="00FD47B1"/>
    <w:rsid w:val="00FD4ABF"/>
    <w:rsid w:val="00FD4C72"/>
    <w:rsid w:val="00FD4D20"/>
    <w:rsid w:val="00FD6D78"/>
    <w:rsid w:val="00FD6DFE"/>
    <w:rsid w:val="00FE05F6"/>
    <w:rsid w:val="00FE073C"/>
    <w:rsid w:val="00FE123C"/>
    <w:rsid w:val="00FE18D4"/>
    <w:rsid w:val="00FE1D17"/>
    <w:rsid w:val="00FE1FB8"/>
    <w:rsid w:val="00FE2034"/>
    <w:rsid w:val="00FE2204"/>
    <w:rsid w:val="00FE2C71"/>
    <w:rsid w:val="00FE2ECF"/>
    <w:rsid w:val="00FE362E"/>
    <w:rsid w:val="00FE3D78"/>
    <w:rsid w:val="00FE3DB8"/>
    <w:rsid w:val="00FE41C9"/>
    <w:rsid w:val="00FE4FAE"/>
    <w:rsid w:val="00FE5B2A"/>
    <w:rsid w:val="00FE6115"/>
    <w:rsid w:val="00FE62C9"/>
    <w:rsid w:val="00FE680A"/>
    <w:rsid w:val="00FE695E"/>
    <w:rsid w:val="00FE7314"/>
    <w:rsid w:val="00FE7AFE"/>
    <w:rsid w:val="00FF0A8A"/>
    <w:rsid w:val="00FF1264"/>
    <w:rsid w:val="00FF1BF8"/>
    <w:rsid w:val="00FF201F"/>
    <w:rsid w:val="00FF2DE6"/>
    <w:rsid w:val="00FF2E52"/>
    <w:rsid w:val="00FF39E8"/>
    <w:rsid w:val="00FF4E4B"/>
    <w:rsid w:val="00FF5423"/>
    <w:rsid w:val="00FF6246"/>
    <w:rsid w:val="00FF65A2"/>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51C6CFD"/>
  <w15:docId w15:val="{FD1EBD52-0475-4463-ACFB-384ADECA8A4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Titre1">
    <w:name w:val="heading 1"/>
    <w:basedOn w:val="Normal"/>
    <w:next w:val="Titre2"/>
    <w:link w:val="Titre1C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Titre2">
    <w:name w:val="heading 2"/>
    <w:basedOn w:val="Normal"/>
    <w:next w:val="CBDNormalNumber"/>
    <w:link w:val="Titre2C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Titre3">
    <w:name w:val="heading 3"/>
    <w:basedOn w:val="Normal"/>
    <w:next w:val="CBDNormalNumber"/>
    <w:link w:val="Titre3Car"/>
    <w:uiPriority w:val="9"/>
    <w:qFormat/>
    <w:rsid w:val="00866063"/>
    <w:pPr>
      <w:keepNext/>
      <w:keepLines/>
      <w:numPr>
        <w:ilvl w:val="2"/>
        <w:numId w:val="6"/>
      </w:numPr>
      <w:spacing w:before="120" w:after="120"/>
      <w:jc w:val="left"/>
      <w:outlineLvl w:val="2"/>
    </w:pPr>
    <w:rPr>
      <w:rFonts w:eastAsiaTheme="majorEastAsia"/>
      <w:b/>
      <w:bCs/>
    </w:rPr>
  </w:style>
  <w:style w:type="paragraph" w:styleId="Titre4">
    <w:name w:val="heading 4"/>
    <w:basedOn w:val="Normal"/>
    <w:next w:val="CBDNormalNumber"/>
    <w:link w:val="Titre4Car"/>
    <w:uiPriority w:val="9"/>
    <w:qFormat/>
    <w:rsid w:val="00866063"/>
    <w:pPr>
      <w:keepNext/>
      <w:numPr>
        <w:ilvl w:val="3"/>
        <w:numId w:val="6"/>
      </w:numPr>
      <w:spacing w:before="120" w:after="120"/>
      <w:jc w:val="left"/>
      <w:outlineLvl w:val="3"/>
    </w:pPr>
    <w:rPr>
      <w:rFonts w:eastAsiaTheme="majorEastAsia"/>
      <w:b/>
      <w:bCs/>
    </w:rPr>
  </w:style>
  <w:style w:type="paragraph" w:styleId="Titre5">
    <w:name w:val="heading 5"/>
    <w:basedOn w:val="Normal"/>
    <w:next w:val="Normal"/>
    <w:link w:val="Titre5Car"/>
    <w:uiPriority w:val="9"/>
    <w:qFormat/>
    <w:rsid w:val="00866063"/>
    <w:pPr>
      <w:keepNext/>
      <w:numPr>
        <w:ilvl w:val="4"/>
        <w:numId w:val="6"/>
      </w:numPr>
      <w:spacing w:before="120" w:after="120"/>
      <w:jc w:val="left"/>
      <w:outlineLvl w:val="4"/>
    </w:pPr>
    <w:rPr>
      <w:rFonts w:eastAsiaTheme="majorEastAsia"/>
      <w:i/>
      <w:iCs/>
    </w:rPr>
  </w:style>
  <w:style w:type="paragraph" w:styleId="Titre6">
    <w:name w:val="heading 6"/>
    <w:basedOn w:val="Normal"/>
    <w:next w:val="Normal"/>
    <w:link w:val="Titre6C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itre7">
    <w:name w:val="heading 7"/>
    <w:basedOn w:val="Normal"/>
    <w:next w:val="Normal"/>
    <w:link w:val="Titre7C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itre8">
    <w:name w:val="heading 8"/>
    <w:basedOn w:val="Normal"/>
    <w:next w:val="Normal"/>
    <w:link w:val="Titre8C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itre9">
    <w:name w:val="heading 9"/>
    <w:basedOn w:val="Normal"/>
    <w:next w:val="Normal"/>
    <w:link w:val="Titre9Car"/>
    <w:rsid w:val="00866063"/>
    <w:pPr>
      <w:keepNext/>
      <w:widowControl w:val="0"/>
      <w:numPr>
        <w:ilvl w:val="8"/>
        <w:numId w:val="4"/>
      </w:numPr>
      <w:suppressAutoHyphens/>
      <w:jc w:val="left"/>
      <w:outlineLvl w:val="8"/>
    </w:pPr>
    <w:rPr>
      <w:snapToGrid w:val="0"/>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eastAsia="SimSun" w:hAnsi="Lucida Grande" w:cs="Lucida Grande"/>
      <w:sz w:val="18"/>
      <w:szCs w:val="18"/>
      <w:lang w:val="en-GB"/>
    </w:rPr>
  </w:style>
  <w:style w:type="character" w:styleId="Textedelespacerserv">
    <w:name w:val="Placeholder Text"/>
    <w:basedOn w:val="Policepardfaut"/>
    <w:uiPriority w:val="99"/>
    <w:semiHidden/>
    <w:rsid w:val="00105372"/>
    <w:rPr>
      <w:color w:val="808080"/>
      <w:lang w:val="en-GB"/>
    </w:rPr>
  </w:style>
  <w:style w:type="paragraph" w:styleId="En-tte">
    <w:name w:val="header"/>
    <w:basedOn w:val="Normal"/>
    <w:link w:val="En-tteCar"/>
    <w:rsid w:val="00866063"/>
    <w:pPr>
      <w:pBdr>
        <w:bottom w:val="single" w:sz="4" w:space="1" w:color="auto"/>
      </w:pBdr>
      <w:tabs>
        <w:tab w:val="center" w:pos="4680"/>
        <w:tab w:val="right" w:pos="9360"/>
      </w:tabs>
      <w:jc w:val="left"/>
    </w:pPr>
    <w:rPr>
      <w:sz w:val="20"/>
    </w:rPr>
  </w:style>
  <w:style w:type="character" w:customStyle="1" w:styleId="En-tteCar">
    <w:name w:val="En-tête Car"/>
    <w:basedOn w:val="Policepardfaut"/>
    <w:link w:val="En-tte"/>
    <w:rsid w:val="00866063"/>
    <w:rPr>
      <w:rFonts w:ascii="Times New Roman" w:eastAsia="SimSun" w:hAnsi="Times New Roman" w:cs="Times New Roman"/>
      <w:sz w:val="20"/>
      <w:szCs w:val="22"/>
      <w:lang w:val="en-GB"/>
    </w:rPr>
  </w:style>
  <w:style w:type="paragraph" w:styleId="Pieddepage">
    <w:name w:val="footer"/>
    <w:basedOn w:val="Normal"/>
    <w:link w:val="PieddepageCar"/>
    <w:uiPriority w:val="99"/>
    <w:rsid w:val="00866063"/>
    <w:pPr>
      <w:tabs>
        <w:tab w:val="center" w:pos="4680"/>
        <w:tab w:val="right" w:pos="9360"/>
      </w:tabs>
    </w:pPr>
    <w:rPr>
      <w:sz w:val="20"/>
    </w:rPr>
  </w:style>
  <w:style w:type="character" w:customStyle="1" w:styleId="PieddepageCar">
    <w:name w:val="Pied de page Car"/>
    <w:basedOn w:val="Policepardfaut"/>
    <w:link w:val="Pieddepage"/>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Titre1Car">
    <w:name w:val="Titre 1 Car"/>
    <w:basedOn w:val="Policepardfaut"/>
    <w:link w:val="Titre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Corpsdetexte">
    <w:name w:val="Body Text"/>
    <w:basedOn w:val="Normal"/>
    <w:link w:val="CorpsdetexteC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CorpsdetexteCar">
    <w:name w:val="Corps de texte Car"/>
    <w:basedOn w:val="Policepardfaut"/>
    <w:link w:val="Corpsdetexte"/>
    <w:uiPriority w:val="99"/>
    <w:rsid w:val="00866063"/>
    <w:rPr>
      <w:rFonts w:eastAsiaTheme="minorHAnsi"/>
      <w:kern w:val="2"/>
      <w:sz w:val="22"/>
      <w:szCs w:val="22"/>
      <w:lang w:val="en-GB"/>
      <w14:ligatures w14:val="standardContextual"/>
    </w:rPr>
  </w:style>
  <w:style w:type="paragraph" w:styleId="Retraitcorpsdetexte">
    <w:name w:val="Body Text Indent"/>
    <w:basedOn w:val="Normal"/>
    <w:link w:val="RetraitcorpsdetexteCar"/>
    <w:rsid w:val="007E09DA"/>
    <w:pPr>
      <w:spacing w:before="120" w:after="120"/>
      <w:ind w:left="1440" w:hanging="720"/>
      <w:jc w:val="left"/>
    </w:pPr>
  </w:style>
  <w:style w:type="character" w:customStyle="1" w:styleId="RetraitcorpsdetexteCar">
    <w:name w:val="Retrait corps de texte Car"/>
    <w:basedOn w:val="Policepardfaut"/>
    <w:link w:val="Retraitcorpsdetexte"/>
    <w:rsid w:val="007E09DA"/>
    <w:rPr>
      <w:rFonts w:ascii="Times New Roman" w:eastAsia="SimSun" w:hAnsi="Times New Roman" w:cs="Times New Roman"/>
      <w:sz w:val="22"/>
      <w:szCs w:val="22"/>
      <w:lang w:val="en-GB"/>
    </w:rPr>
  </w:style>
  <w:style w:type="character" w:styleId="Marquedecommentaire">
    <w:name w:val="annotation reference"/>
    <w:basedOn w:val="Policepardfaut"/>
    <w:uiPriority w:val="99"/>
    <w:unhideWhenUsed/>
    <w:rsid w:val="00866063"/>
    <w:rPr>
      <w:sz w:val="16"/>
      <w:szCs w:val="16"/>
      <w:lang w:val="en-GB"/>
    </w:rPr>
  </w:style>
  <w:style w:type="paragraph" w:styleId="Commentaire">
    <w:name w:val="annotation text"/>
    <w:basedOn w:val="Normal"/>
    <w:link w:val="CommentaireCar"/>
    <w:uiPriority w:val="99"/>
    <w:rsid w:val="00866063"/>
    <w:rPr>
      <w:sz w:val="20"/>
      <w:szCs w:val="20"/>
    </w:rPr>
  </w:style>
  <w:style w:type="character" w:customStyle="1" w:styleId="CommentaireCar">
    <w:name w:val="Commentaire Car"/>
    <w:basedOn w:val="Policepardfaut"/>
    <w:link w:val="Commentaire"/>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semiHidden/>
    <w:rsid w:val="007E09DA"/>
    <w:rPr>
      <w:vertAlign w:val="superscript"/>
      <w:lang w:val="en-GB"/>
    </w:rPr>
  </w:style>
  <w:style w:type="paragraph" w:styleId="Notedefin">
    <w:name w:val="endnote text"/>
    <w:basedOn w:val="Normal"/>
    <w:link w:val="NotedefinCar"/>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semiHidden/>
    <w:rsid w:val="007E09DA"/>
    <w:rPr>
      <w:rFonts w:ascii="Courier New" w:eastAsia="SimSun" w:hAnsi="Courier New" w:cs="Times New Roman"/>
      <w:sz w:val="22"/>
      <w:szCs w:val="22"/>
      <w:lang w:val="en-GB"/>
    </w:rPr>
  </w:style>
  <w:style w:type="character" w:styleId="Lienvisit">
    <w:name w:val="FollowedHyperlink"/>
    <w:rsid w:val="007E09DA"/>
    <w:rPr>
      <w:color w:val="800080"/>
      <w:u w:val="single"/>
      <w:lang w:val="en-GB"/>
    </w:rPr>
  </w:style>
  <w:style w:type="character" w:styleId="Appelnotedebasdep">
    <w:name w:val="footnote reference"/>
    <w:aliases w:val="number,Footnote Reference Superscript,-E Fußnotenzeichen,(Diplomarbeit FZ),(Diplomarbeit FZ)1,(Diplomarbeit FZ)2,(Diplomarbeit FZ)3,(Diplomarbeit FZ)4,(Diplomarbeit FZ)5,(Diplomarbeit FZ)6,(Diplomarbeit FZ)7,(Diplomarbeit FZ)8"/>
    <w:basedOn w:val="Policepardfaut"/>
    <w:link w:val="BVIfnrChar"/>
    <w:uiPriority w:val="99"/>
    <w:unhideWhenUsed/>
    <w:qFormat/>
    <w:rsid w:val="00866063"/>
    <w:rPr>
      <w:vertAlign w:val="superscript"/>
      <w:lang w:val="en-GB"/>
    </w:rPr>
  </w:style>
  <w:style w:type="paragraph" w:styleId="Notedebasdepage">
    <w:name w:val="footnote text"/>
    <w:aliases w:val="Geneva 9,Font: Geneva 9,Boston 10,f,ft,Fotnotstext Char,ft Char,single space,footnote text,FOOTNOTES,ADB,single space1,footnote text1,FOOTNOTES1,fn1,ADB1,single space2,footnote text2,FOOTNOTES2,fn2,ADB2,single space3,fn3,fn"/>
    <w:basedOn w:val="Normal"/>
    <w:link w:val="NotedebasdepageCar"/>
    <w:uiPriority w:val="99"/>
    <w:unhideWhenUsed/>
    <w:qFormat/>
    <w:rsid w:val="00866063"/>
    <w:pPr>
      <w:jc w:val="left"/>
    </w:pPr>
    <w:rPr>
      <w:sz w:val="18"/>
      <w:szCs w:val="20"/>
    </w:rPr>
  </w:style>
  <w:style w:type="character" w:customStyle="1" w:styleId="NotedebasdepageCar">
    <w:name w:val="Note de bas de page Car"/>
    <w:aliases w:val="Geneva 9 Car,Font: Geneva 9 Car,Boston 10 Car,f Car,ft Car,Fotnotstext Char Car,ft Char Car,single space Car,footnote text Car,FOOTNOTES Car,ADB Car,single space1 Car,footnote text1 Car,FOOTNOTES1 Car,fn1 Car,ADB1 Car,fn2 Car"/>
    <w:basedOn w:val="Policepardfaut"/>
    <w:link w:val="Notedebasdepage"/>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pPr>
  </w:style>
  <w:style w:type="paragraph" w:customStyle="1" w:styleId="Heading1multiline">
    <w:name w:val="Heading 1 (multiline)"/>
    <w:basedOn w:val="Titre1"/>
    <w:rsid w:val="007E09DA"/>
    <w:pPr>
      <w:ind w:left="1843" w:right="996"/>
    </w:pPr>
  </w:style>
  <w:style w:type="paragraph" w:customStyle="1" w:styleId="Heading2multiline">
    <w:name w:val="Heading 2 (multiline)"/>
    <w:basedOn w:val="Titre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pPr>
  </w:style>
  <w:style w:type="character" w:customStyle="1" w:styleId="Titre4Car">
    <w:name w:val="Titre 4 Car"/>
    <w:basedOn w:val="Policepardfaut"/>
    <w:link w:val="Titre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Titre4"/>
    <w:rsid w:val="007E09DA"/>
    <w:pPr>
      <w:ind w:left="720"/>
      <w:outlineLvl w:val="9"/>
    </w:pPr>
  </w:style>
  <w:style w:type="character" w:customStyle="1" w:styleId="Titre5Car">
    <w:name w:val="Titre 5 Car"/>
    <w:basedOn w:val="Policepardfaut"/>
    <w:link w:val="Titre5"/>
    <w:uiPriority w:val="9"/>
    <w:rsid w:val="00866063"/>
    <w:rPr>
      <w:rFonts w:ascii="Times New Roman" w:eastAsiaTheme="majorEastAsia" w:hAnsi="Times New Roman" w:cs="Times New Roman"/>
      <w:i/>
      <w:iCs/>
      <w:sz w:val="22"/>
      <w:szCs w:val="22"/>
      <w:lang w:val="en-GB"/>
    </w:rPr>
  </w:style>
  <w:style w:type="character" w:customStyle="1" w:styleId="Titre6Car">
    <w:name w:val="Titre 6 Car"/>
    <w:basedOn w:val="Policepardfaut"/>
    <w:link w:val="Titre6"/>
    <w:rsid w:val="00866063"/>
    <w:rPr>
      <w:rFonts w:ascii="Times New Roman" w:eastAsia="SimSun" w:hAnsi="Times New Roman" w:cs="Times New Roman"/>
      <w:bCs/>
      <w:szCs w:val="22"/>
      <w:lang w:val="en-GB"/>
    </w:rPr>
  </w:style>
  <w:style w:type="character" w:customStyle="1" w:styleId="Titre7Car">
    <w:name w:val="Titre 7 Car"/>
    <w:basedOn w:val="Policepardfaut"/>
    <w:link w:val="Titre7"/>
    <w:rsid w:val="00866063"/>
    <w:rPr>
      <w:rFonts w:ascii="Times New Roman" w:eastAsia="SimSun" w:hAnsi="Times New Roman" w:cs="Times New Roman"/>
      <w:b/>
      <w:snapToGrid w:val="0"/>
      <w:sz w:val="22"/>
      <w:szCs w:val="22"/>
      <w:u w:val="single"/>
      <w:lang w:val="en-GB"/>
    </w:rPr>
  </w:style>
  <w:style w:type="character" w:customStyle="1" w:styleId="Titre8Car">
    <w:name w:val="Titre 8 Car"/>
    <w:basedOn w:val="Policepardfaut"/>
    <w:link w:val="Titre8"/>
    <w:rsid w:val="00866063"/>
    <w:rPr>
      <w:rFonts w:ascii="Times New Roman" w:eastAsia="SimSun" w:hAnsi="Times New Roman" w:cs="Times New Roman"/>
      <w:b/>
      <w:snapToGrid w:val="0"/>
      <w:sz w:val="22"/>
      <w:szCs w:val="22"/>
      <w:u w:val="single"/>
      <w:lang w:val="en-GB"/>
    </w:rPr>
  </w:style>
  <w:style w:type="character" w:customStyle="1" w:styleId="Titre9Car">
    <w:name w:val="Titre 9 Car"/>
    <w:basedOn w:val="Policepardfaut"/>
    <w:link w:val="Titre9"/>
    <w:rsid w:val="00866063"/>
    <w:rPr>
      <w:rFonts w:ascii="Times New Roman" w:eastAsia="SimSun" w:hAnsi="Times New Roman" w:cs="Times New Roman"/>
      <w:snapToGrid w:val="0"/>
      <w:sz w:val="22"/>
      <w:szCs w:val="22"/>
      <w:u w:val="single"/>
      <w:lang w:val="en-GB"/>
    </w:rPr>
  </w:style>
  <w:style w:type="character" w:styleId="Numrodepage">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Titre2"/>
    <w:qFormat/>
    <w:rsid w:val="0093169E"/>
    <w:pPr>
      <w:outlineLvl w:val="9"/>
    </w:pPr>
    <w:rPr>
      <w:i/>
    </w:rPr>
  </w:style>
  <w:style w:type="paragraph" w:styleId="TitreTR">
    <w:name w:val="toa heading"/>
    <w:basedOn w:val="Normal"/>
    <w:next w:val="Normal"/>
    <w:semiHidden/>
    <w:rsid w:val="007E09DA"/>
    <w:pPr>
      <w:spacing w:before="120"/>
    </w:pPr>
    <w:rPr>
      <w:rFonts w:cs="Arial"/>
      <w:b/>
      <w:bCs/>
      <w:sz w:val="24"/>
    </w:rPr>
  </w:style>
  <w:style w:type="paragraph" w:styleId="TM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M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M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M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M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M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M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M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M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en">
    <w:name w:val="Hyperlink"/>
    <w:basedOn w:val="Policepardfau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aragraphedeliste">
    <w:name w:val="List Paragraph"/>
    <w:basedOn w:val="Normal"/>
    <w:qFormat/>
    <w:rsid w:val="00866063"/>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table" w:customStyle="1" w:styleId="TableGrid1">
    <w:name w:val="Table Grid1"/>
    <w:basedOn w:val="TableauNormal"/>
    <w:next w:val="Grilledutableau"/>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Notedebasdepage"/>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ind w:left="567"/>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Objetducommentaire">
    <w:name w:val="annotation subject"/>
    <w:basedOn w:val="Commentaire"/>
    <w:next w:val="Commentaire"/>
    <w:link w:val="ObjetducommentaireCar"/>
    <w:uiPriority w:val="99"/>
    <w:semiHidden/>
    <w:unhideWhenUsed/>
    <w:rsid w:val="00866063"/>
    <w:rPr>
      <w:b/>
      <w:bCs/>
    </w:rPr>
  </w:style>
  <w:style w:type="character" w:customStyle="1" w:styleId="ObjetducommentaireCar">
    <w:name w:val="Objet du commentaire Car"/>
    <w:basedOn w:val="CommentaireCar"/>
    <w:link w:val="Objetducommentaire"/>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e">
    <w:name w:val="List"/>
    <w:basedOn w:val="Normal"/>
    <w:semiHidden/>
    <w:rsid w:val="00866063"/>
    <w:pPr>
      <w:contextualSpacing/>
    </w:pPr>
  </w:style>
  <w:style w:type="numbering" w:customStyle="1" w:styleId="ListCBD">
    <w:name w:val="ListCBD"/>
    <w:basedOn w:val="Aucuneliste"/>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ie">
    <w:name w:val="Bibliography"/>
    <w:basedOn w:val="Normal"/>
    <w:next w:val="Normal"/>
    <w:uiPriority w:val="37"/>
    <w:semiHidden/>
    <w:unhideWhenUsed/>
    <w:rsid w:val="00A111D1"/>
  </w:style>
  <w:style w:type="paragraph" w:styleId="Normalcentr">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Corpsdetexte2">
    <w:name w:val="Body Text 2"/>
    <w:basedOn w:val="Normal"/>
    <w:link w:val="Corpsdetexte2Car"/>
    <w:uiPriority w:val="99"/>
    <w:semiHidden/>
    <w:unhideWhenUsed/>
    <w:rsid w:val="00A111D1"/>
    <w:pPr>
      <w:spacing w:after="120" w:line="480" w:lineRule="auto"/>
    </w:pPr>
  </w:style>
  <w:style w:type="character" w:customStyle="1" w:styleId="Corpsdetexte2Car">
    <w:name w:val="Corps de texte 2 Car"/>
    <w:basedOn w:val="Policepardfaut"/>
    <w:link w:val="Corpsdetexte2"/>
    <w:uiPriority w:val="99"/>
    <w:semiHidden/>
    <w:rsid w:val="00A111D1"/>
    <w:rPr>
      <w:rFonts w:ascii="Times New Roman" w:eastAsia="SimSun" w:hAnsi="Times New Roman" w:cs="Times New Roman"/>
      <w:sz w:val="22"/>
      <w:szCs w:val="22"/>
      <w:lang w:val="en-GB"/>
    </w:rPr>
  </w:style>
  <w:style w:type="paragraph" w:styleId="Corpsdetexte3">
    <w:name w:val="Body Text 3"/>
    <w:basedOn w:val="Normal"/>
    <w:link w:val="Corpsdetexte3Car"/>
    <w:uiPriority w:val="99"/>
    <w:semiHidden/>
    <w:unhideWhenUsed/>
    <w:rsid w:val="00A111D1"/>
    <w:pPr>
      <w:spacing w:after="120"/>
    </w:pPr>
    <w:rPr>
      <w:sz w:val="16"/>
      <w:szCs w:val="16"/>
    </w:rPr>
  </w:style>
  <w:style w:type="character" w:customStyle="1" w:styleId="Corpsdetexte3Car">
    <w:name w:val="Corps de texte 3 Car"/>
    <w:basedOn w:val="Policepardfaut"/>
    <w:link w:val="Corpsdetexte3"/>
    <w:uiPriority w:val="99"/>
    <w:semiHidden/>
    <w:rsid w:val="00A111D1"/>
    <w:rPr>
      <w:rFonts w:ascii="Times New Roman" w:eastAsia="SimSun" w:hAnsi="Times New Roman" w:cs="Times New Roman"/>
      <w:sz w:val="16"/>
      <w:szCs w:val="16"/>
      <w:lang w:val="en-GB"/>
    </w:rPr>
  </w:style>
  <w:style w:type="paragraph" w:styleId="Retrait1religne">
    <w:name w:val="Body Text First Indent"/>
    <w:basedOn w:val="Corpsdetexte"/>
    <w:link w:val="Retrait1religne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Retrait1religneCar">
    <w:name w:val="Retrait 1re ligne Car"/>
    <w:basedOn w:val="CorpsdetexteCar"/>
    <w:link w:val="Retrait1religne"/>
    <w:uiPriority w:val="99"/>
    <w:semiHidden/>
    <w:rsid w:val="00A111D1"/>
    <w:rPr>
      <w:rFonts w:ascii="Times New Roman" w:eastAsia="SimSun" w:hAnsi="Times New Roman" w:cs="Times New Roman"/>
      <w:kern w:val="2"/>
      <w:sz w:val="22"/>
      <w:szCs w:val="22"/>
      <w:lang w:val="en-GB"/>
      <w14:ligatures w14:val="standardContextual"/>
    </w:rPr>
  </w:style>
  <w:style w:type="paragraph" w:styleId="Retraitcorpset1relig">
    <w:name w:val="Body Text First Indent 2"/>
    <w:basedOn w:val="Retraitcorpsdetexte"/>
    <w:link w:val="Retraitcorpset1religCar"/>
    <w:uiPriority w:val="99"/>
    <w:semiHidden/>
    <w:unhideWhenUsed/>
    <w:rsid w:val="00A111D1"/>
    <w:pPr>
      <w:spacing w:before="0" w:after="0"/>
      <w:ind w:left="360" w:firstLine="360"/>
      <w:jc w:val="both"/>
    </w:pPr>
  </w:style>
  <w:style w:type="character" w:customStyle="1" w:styleId="Retraitcorpset1religCar">
    <w:name w:val="Retrait corps et 1re lig. Car"/>
    <w:basedOn w:val="RetraitcorpsdetexteCar"/>
    <w:link w:val="Retraitcorpset1relig"/>
    <w:uiPriority w:val="99"/>
    <w:semiHidden/>
    <w:rsid w:val="00A111D1"/>
    <w:rPr>
      <w:rFonts w:ascii="Times New Roman" w:eastAsia="SimSun" w:hAnsi="Times New Roman" w:cs="Times New Roman"/>
      <w:sz w:val="22"/>
      <w:szCs w:val="22"/>
      <w:lang w:val="en-GB"/>
    </w:rPr>
  </w:style>
  <w:style w:type="paragraph" w:styleId="Retraitcorpsdetexte2">
    <w:name w:val="Body Text Indent 2"/>
    <w:basedOn w:val="Normal"/>
    <w:link w:val="Retraitcorpsdetexte2Car"/>
    <w:uiPriority w:val="99"/>
    <w:semiHidden/>
    <w:unhideWhenUsed/>
    <w:rsid w:val="00A111D1"/>
    <w:pPr>
      <w:spacing w:after="120" w:line="480" w:lineRule="auto"/>
      <w:ind w:left="283"/>
    </w:pPr>
  </w:style>
  <w:style w:type="character" w:customStyle="1" w:styleId="Retraitcorpsdetexte2Car">
    <w:name w:val="Retrait corps de texte 2 Car"/>
    <w:basedOn w:val="Policepardfaut"/>
    <w:link w:val="Retraitcorpsdetexte2"/>
    <w:uiPriority w:val="99"/>
    <w:semiHidden/>
    <w:rsid w:val="00A111D1"/>
    <w:rPr>
      <w:rFonts w:ascii="Times New Roman" w:eastAsia="SimSun" w:hAnsi="Times New Roman" w:cs="Times New Roman"/>
      <w:sz w:val="22"/>
      <w:szCs w:val="22"/>
      <w:lang w:val="en-GB"/>
    </w:rPr>
  </w:style>
  <w:style w:type="paragraph" w:styleId="Retraitcorpsdetexte3">
    <w:name w:val="Body Text Indent 3"/>
    <w:basedOn w:val="Normal"/>
    <w:link w:val="Retraitcorpsdetexte3Car"/>
    <w:uiPriority w:val="99"/>
    <w:semiHidden/>
    <w:unhideWhenUsed/>
    <w:rsid w:val="00A111D1"/>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A111D1"/>
    <w:rPr>
      <w:rFonts w:ascii="Times New Roman" w:eastAsia="SimSun" w:hAnsi="Times New Roman" w:cs="Times New Roman"/>
      <w:sz w:val="16"/>
      <w:szCs w:val="16"/>
      <w:lang w:val="en-GB"/>
    </w:rPr>
  </w:style>
  <w:style w:type="character" w:styleId="Titredulivre">
    <w:name w:val="Book Title"/>
    <w:basedOn w:val="Policepardfaut"/>
    <w:uiPriority w:val="33"/>
    <w:qFormat/>
    <w:rsid w:val="00A111D1"/>
    <w:rPr>
      <w:b/>
      <w:bCs/>
      <w:i/>
      <w:iCs/>
      <w:spacing w:val="5"/>
      <w:lang w:val="en-GB"/>
    </w:rPr>
  </w:style>
  <w:style w:type="paragraph" w:styleId="Formuledepolitesse">
    <w:name w:val="Closing"/>
    <w:basedOn w:val="Normal"/>
    <w:link w:val="FormuledepolitesseCar"/>
    <w:uiPriority w:val="99"/>
    <w:semiHidden/>
    <w:unhideWhenUsed/>
    <w:rsid w:val="00A111D1"/>
    <w:pPr>
      <w:ind w:left="4252"/>
    </w:pPr>
  </w:style>
  <w:style w:type="character" w:customStyle="1" w:styleId="FormuledepolitesseCar">
    <w:name w:val="Formule de politesse Car"/>
    <w:basedOn w:val="Policepardfaut"/>
    <w:link w:val="Formuledepolitesse"/>
    <w:uiPriority w:val="99"/>
    <w:semiHidden/>
    <w:rsid w:val="00A111D1"/>
    <w:rPr>
      <w:rFonts w:ascii="Times New Roman" w:eastAsia="SimSun" w:hAnsi="Times New Roman" w:cs="Times New Roman"/>
      <w:sz w:val="22"/>
      <w:szCs w:val="22"/>
      <w:lang w:val="en-GB"/>
    </w:rPr>
  </w:style>
  <w:style w:type="table" w:styleId="Grillecouleur">
    <w:name w:val="Colorful Grid"/>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couleur-Accent1">
    <w:name w:val="Colorful Grid Accent 1"/>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couleur-Accent2">
    <w:name w:val="Colorful Grid Accent 2"/>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couleur-Accent3">
    <w:name w:val="Colorful Grid Accent 3"/>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couleur-Accent4">
    <w:name w:val="Colorful Grid Accent 4"/>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couleur-Accent5">
    <w:name w:val="Colorful Grid Accent 5"/>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couleur-Accent6">
    <w:name w:val="Colorful Grid Accent 6"/>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stecouleur">
    <w:name w:val="Colorful List"/>
    <w:basedOn w:val="Tableau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stecouleur-Accent1">
    <w:name w:val="Colorful List Accent 1"/>
    <w:basedOn w:val="Tableau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Listecouleur-Accent2">
    <w:name w:val="Colorful List Accent 2"/>
    <w:basedOn w:val="Tableau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Listecouleur-Accent3">
    <w:name w:val="Colorful List Accent 3"/>
    <w:basedOn w:val="Tableau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Listecouleur-Accent4">
    <w:name w:val="Colorful List Accent 4"/>
    <w:basedOn w:val="Tableau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Listecouleur-Accent5">
    <w:name w:val="Colorful List Accent 5"/>
    <w:basedOn w:val="Tableau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Listecouleur-Accent6">
    <w:name w:val="Colorful List Accent 6"/>
    <w:basedOn w:val="Tableau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Tramecouleur">
    <w:name w:val="Colorful Shading"/>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Tramecouleur-Accent1">
    <w:name w:val="Colorful Shading Accent 1"/>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Tramecouleur-Accent2">
    <w:name w:val="Colorful Shading Accent 2"/>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Tramecouleur-Accent3">
    <w:name w:val="Colorful Shading Accent 3"/>
    <w:basedOn w:val="Tableau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Tramecouleur-Accent4">
    <w:name w:val="Colorful Shading Accent 4"/>
    <w:basedOn w:val="Tableau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Tramecouleur-Accent5">
    <w:name w:val="Colorful Shading Accent 5"/>
    <w:basedOn w:val="Tableau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Tramecouleur-Accent6">
    <w:name w:val="Colorful Shading Accent 6"/>
    <w:basedOn w:val="Tableau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Listefonce">
    <w:name w:val="Dark List"/>
    <w:basedOn w:val="Tableau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Listefonce-Accent1">
    <w:name w:val="Dark List Accent 1"/>
    <w:basedOn w:val="Tableau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Listefonce-Accent2">
    <w:name w:val="Dark List Accent 2"/>
    <w:basedOn w:val="Tableau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Listefonce-Accent3">
    <w:name w:val="Dark List Accent 3"/>
    <w:basedOn w:val="Tableau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Listefonce-Accent4">
    <w:name w:val="Dark List Accent 4"/>
    <w:basedOn w:val="Tableau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Listefonce-Accent5">
    <w:name w:val="Dark List Accent 5"/>
    <w:basedOn w:val="Tableau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Listefonce-Accent6">
    <w:name w:val="Dark List Accent 6"/>
    <w:basedOn w:val="Tableau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ar"/>
    <w:uiPriority w:val="99"/>
    <w:semiHidden/>
    <w:unhideWhenUsed/>
    <w:rsid w:val="00A111D1"/>
  </w:style>
  <w:style w:type="character" w:customStyle="1" w:styleId="DateCar">
    <w:name w:val="Date Car"/>
    <w:basedOn w:val="Policepardfaut"/>
    <w:link w:val="Date"/>
    <w:uiPriority w:val="99"/>
    <w:semiHidden/>
    <w:rsid w:val="00A111D1"/>
    <w:rPr>
      <w:rFonts w:ascii="Times New Roman" w:eastAsia="SimSun" w:hAnsi="Times New Roman" w:cs="Times New Roman"/>
      <w:sz w:val="22"/>
      <w:szCs w:val="22"/>
      <w:lang w:val="en-GB"/>
    </w:rPr>
  </w:style>
  <w:style w:type="paragraph" w:styleId="Explorateurdedocuments">
    <w:name w:val="Document Map"/>
    <w:basedOn w:val="Normal"/>
    <w:link w:val="ExplorateurdedocumentsCar"/>
    <w:uiPriority w:val="99"/>
    <w:semiHidden/>
    <w:unhideWhenUsed/>
    <w:rsid w:val="00A111D1"/>
    <w:rPr>
      <w:rFonts w:ascii="Segoe UI" w:hAnsi="Segoe UI" w:cs="Segoe UI"/>
      <w:sz w:val="16"/>
      <w:szCs w:val="16"/>
    </w:rPr>
  </w:style>
  <w:style w:type="character" w:customStyle="1" w:styleId="ExplorateurdedocumentsCar">
    <w:name w:val="Explorateur de documents Car"/>
    <w:basedOn w:val="Policepardfaut"/>
    <w:link w:val="Explorateurdedocuments"/>
    <w:uiPriority w:val="99"/>
    <w:semiHidden/>
    <w:rsid w:val="00A111D1"/>
    <w:rPr>
      <w:rFonts w:ascii="Segoe UI" w:eastAsia="SimSun" w:hAnsi="Segoe UI" w:cs="Segoe UI"/>
      <w:sz w:val="16"/>
      <w:szCs w:val="16"/>
      <w:lang w:val="en-GB"/>
    </w:rPr>
  </w:style>
  <w:style w:type="paragraph" w:styleId="Signaturelectronique">
    <w:name w:val="E-mail Signature"/>
    <w:basedOn w:val="Normal"/>
    <w:link w:val="SignaturelectroniqueCar"/>
    <w:uiPriority w:val="99"/>
    <w:semiHidden/>
    <w:unhideWhenUsed/>
    <w:rsid w:val="00A111D1"/>
  </w:style>
  <w:style w:type="character" w:customStyle="1" w:styleId="SignaturelectroniqueCar">
    <w:name w:val="Signature électronique Car"/>
    <w:basedOn w:val="Policepardfaut"/>
    <w:link w:val="Signaturelectronique"/>
    <w:uiPriority w:val="99"/>
    <w:semiHidden/>
    <w:rsid w:val="00A111D1"/>
    <w:rPr>
      <w:rFonts w:ascii="Times New Roman" w:eastAsia="SimSun" w:hAnsi="Times New Roman" w:cs="Times New Roman"/>
      <w:sz w:val="22"/>
      <w:szCs w:val="22"/>
      <w:lang w:val="en-GB"/>
    </w:rPr>
  </w:style>
  <w:style w:type="character" w:styleId="Accentuation">
    <w:name w:val="Emphasis"/>
    <w:basedOn w:val="Policepardfaut"/>
    <w:uiPriority w:val="20"/>
    <w:qFormat/>
    <w:rsid w:val="00A111D1"/>
    <w:rPr>
      <w:i/>
      <w:iCs/>
      <w:lang w:val="en-GB"/>
    </w:rPr>
  </w:style>
  <w:style w:type="paragraph" w:styleId="Adressedestinatai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Adresseexpditeur">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eauGrille1Clair">
    <w:name w:val="Grid Table 1 Light"/>
    <w:basedOn w:val="Tableau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eauGrille1clair-Accentuation1">
    <w:name w:val="Grid Table 1 Light Accent 1"/>
    <w:basedOn w:val="Tableau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eauGrille1Clair-Accentuation2">
    <w:name w:val="Grid Table 1 Light Accent 2"/>
    <w:basedOn w:val="Tableau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eauGrille1clair-Accentuation3">
    <w:name w:val="Grid Table 1 Light Accent 3"/>
    <w:basedOn w:val="Tableau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eauGrille1clair-Accentuation4">
    <w:name w:val="Grid Table 1 Light Accent 4"/>
    <w:basedOn w:val="Tableau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eauGrille1clair-Accentuation6">
    <w:name w:val="Grid Table 1 Light Accent 6"/>
    <w:basedOn w:val="Tableau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eauGrille2">
    <w:name w:val="Grid Table 2"/>
    <w:basedOn w:val="Tableau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2-Accentuation1">
    <w:name w:val="Grid Table 2 Accent 1"/>
    <w:basedOn w:val="Tableau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2-Accentuation2">
    <w:name w:val="Grid Table 2 Accent 2"/>
    <w:basedOn w:val="Tableau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2-Accentuation3">
    <w:name w:val="Grid Table 2 Accent 3"/>
    <w:basedOn w:val="Tableau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2-Accentuation4">
    <w:name w:val="Grid Table 2 Accent 4"/>
    <w:basedOn w:val="Tableau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2-Accentuation5">
    <w:name w:val="Grid Table 2 Accent 5"/>
    <w:basedOn w:val="Tableau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2-Accentuation6">
    <w:name w:val="Grid Table 2 Accent 6"/>
    <w:basedOn w:val="Tableau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3">
    <w:name w:val="Grid Table 3"/>
    <w:basedOn w:val="Tableau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3-Accentuation1">
    <w:name w:val="Grid Table 3 Accent 1"/>
    <w:basedOn w:val="Tableau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3-Accentuation2">
    <w:name w:val="Grid Table 3 Accent 2"/>
    <w:basedOn w:val="Tableau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3-Accentuation3">
    <w:name w:val="Grid Table 3 Accent 3"/>
    <w:basedOn w:val="Tableau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3-Accentuation4">
    <w:name w:val="Grid Table 3 Accent 4"/>
    <w:basedOn w:val="Tableau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3-Accentuation5">
    <w:name w:val="Grid Table 3 Accent 5"/>
    <w:basedOn w:val="Tableau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3-Accentuation6">
    <w:name w:val="Grid Table 3 Accent 6"/>
    <w:basedOn w:val="Tableau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eauGrille4">
    <w:name w:val="Grid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4-Accentuation1">
    <w:name w:val="Grid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4-Accentuation2">
    <w:name w:val="Grid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4-Accentuation3">
    <w:name w:val="Grid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4-Accentuation4">
    <w:name w:val="Grid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4-Accentuation5">
    <w:name w:val="Grid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4-Accentuation6">
    <w:name w:val="Grid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5Fonc">
    <w:name w:val="Grid Table 5 Dark"/>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eauGrille5Fonc-Accentuation1">
    <w:name w:val="Grid Table 5 Dark Accent 1"/>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eauGrille5Fonc-Accentuation2">
    <w:name w:val="Grid Table 5 Dark Accent 2"/>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eauGrille5Fonc-Accentuation3">
    <w:name w:val="Grid Table 5 Dark Accent 3"/>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auGrille5Fonc-Accentuation4">
    <w:name w:val="Grid Table 5 Dark Accent 4"/>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eauGrille5Fonc-Accentuation5">
    <w:name w:val="Grid Table 5 Dark Accent 5"/>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eauGrille5Fonc-Accentuation6">
    <w:name w:val="Grid Table 5 Dark Accent 6"/>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eauGrille6Couleur">
    <w:name w:val="Grid Table 6 Colorful"/>
    <w:basedOn w:val="Tableau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6Couleur-Accentuation1">
    <w:name w:val="Grid Table 6 Colorful Accent 1"/>
    <w:basedOn w:val="Tableau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6Couleur-Accentuation2">
    <w:name w:val="Grid Table 6 Colorful Accent 2"/>
    <w:basedOn w:val="Tableau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6Couleur-Accentuation3">
    <w:name w:val="Grid Table 6 Colorful Accent 3"/>
    <w:basedOn w:val="Tableau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6Couleur-Accentuation4">
    <w:name w:val="Grid Table 6 Colorful Accent 4"/>
    <w:basedOn w:val="Tableau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6Couleur-Accentuation5">
    <w:name w:val="Grid Table 6 Colorful Accent 5"/>
    <w:basedOn w:val="Tableau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6Couleur-Accentuation6">
    <w:name w:val="Grid Table 6 Colorful Accent 6"/>
    <w:basedOn w:val="Tableau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7Couleur">
    <w:name w:val="Grid Table 7 Colorful"/>
    <w:basedOn w:val="Tableau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7Couleur-Accentuation1">
    <w:name w:val="Grid Table 7 Colorful Accent 1"/>
    <w:basedOn w:val="Tableau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7Couleur-Accentuation2">
    <w:name w:val="Grid Table 7 Colorful Accent 2"/>
    <w:basedOn w:val="Tableau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7Couleur-Accentuation3">
    <w:name w:val="Grid Table 7 Colorful Accent 3"/>
    <w:basedOn w:val="Tableau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7Couleur-Accentuation4">
    <w:name w:val="Grid Table 7 Colorful Accent 4"/>
    <w:basedOn w:val="Tableau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7Couleur-Accentuation5">
    <w:name w:val="Grid Table 7 Colorful Accent 5"/>
    <w:basedOn w:val="Tableau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7Couleur-Accentuation6">
    <w:name w:val="Grid Table 7 Colorful Accent 6"/>
    <w:basedOn w:val="Tableau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Mot-dise">
    <w:name w:val="Hashtag"/>
    <w:basedOn w:val="Policepardfaut"/>
    <w:uiPriority w:val="99"/>
    <w:semiHidden/>
    <w:unhideWhenUsed/>
    <w:rsid w:val="00A111D1"/>
    <w:rPr>
      <w:color w:val="2B579A"/>
      <w:shd w:val="clear" w:color="auto" w:fill="E1DFDD"/>
      <w:lang w:val="en-GB"/>
    </w:rPr>
  </w:style>
  <w:style w:type="character" w:styleId="AcronymeHTML">
    <w:name w:val="HTML Acronym"/>
    <w:basedOn w:val="Policepardfaut"/>
    <w:uiPriority w:val="99"/>
    <w:semiHidden/>
    <w:unhideWhenUsed/>
    <w:rsid w:val="00A111D1"/>
    <w:rPr>
      <w:lang w:val="en-GB"/>
    </w:rPr>
  </w:style>
  <w:style w:type="paragraph" w:styleId="AdresseHTML">
    <w:name w:val="HTML Address"/>
    <w:basedOn w:val="Normal"/>
    <w:link w:val="AdresseHTMLCar"/>
    <w:uiPriority w:val="99"/>
    <w:semiHidden/>
    <w:unhideWhenUsed/>
    <w:rsid w:val="00A111D1"/>
    <w:rPr>
      <w:i/>
      <w:iCs/>
    </w:rPr>
  </w:style>
  <w:style w:type="character" w:customStyle="1" w:styleId="AdresseHTMLCar">
    <w:name w:val="Adresse HTML Car"/>
    <w:basedOn w:val="Policepardfaut"/>
    <w:link w:val="AdresseHTML"/>
    <w:uiPriority w:val="99"/>
    <w:semiHidden/>
    <w:rsid w:val="00A111D1"/>
    <w:rPr>
      <w:rFonts w:ascii="Times New Roman" w:eastAsia="SimSun" w:hAnsi="Times New Roman" w:cs="Times New Roman"/>
      <w:i/>
      <w:iCs/>
      <w:sz w:val="22"/>
      <w:szCs w:val="22"/>
      <w:lang w:val="en-GB"/>
    </w:rPr>
  </w:style>
  <w:style w:type="character" w:styleId="CitationHTML">
    <w:name w:val="HTML Cite"/>
    <w:basedOn w:val="Policepardfaut"/>
    <w:uiPriority w:val="99"/>
    <w:semiHidden/>
    <w:unhideWhenUsed/>
    <w:rsid w:val="00A111D1"/>
    <w:rPr>
      <w:i/>
      <w:iCs/>
      <w:lang w:val="en-GB"/>
    </w:rPr>
  </w:style>
  <w:style w:type="character" w:styleId="CodeHTML">
    <w:name w:val="HTML Code"/>
    <w:basedOn w:val="Policepardfaut"/>
    <w:uiPriority w:val="99"/>
    <w:semiHidden/>
    <w:unhideWhenUsed/>
    <w:rsid w:val="00A111D1"/>
    <w:rPr>
      <w:rFonts w:ascii="Consolas" w:hAnsi="Consolas"/>
      <w:sz w:val="20"/>
      <w:szCs w:val="20"/>
      <w:lang w:val="en-GB"/>
    </w:rPr>
  </w:style>
  <w:style w:type="character" w:styleId="DfinitionHTML">
    <w:name w:val="HTML Definition"/>
    <w:basedOn w:val="Policepardfaut"/>
    <w:uiPriority w:val="99"/>
    <w:semiHidden/>
    <w:unhideWhenUsed/>
    <w:rsid w:val="00A111D1"/>
    <w:rPr>
      <w:i/>
      <w:iCs/>
      <w:lang w:val="en-GB"/>
    </w:rPr>
  </w:style>
  <w:style w:type="character" w:styleId="ClavierHTML">
    <w:name w:val="HTML Keyboard"/>
    <w:basedOn w:val="Policepardfaut"/>
    <w:uiPriority w:val="99"/>
    <w:semiHidden/>
    <w:unhideWhenUsed/>
    <w:rsid w:val="00A111D1"/>
    <w:rPr>
      <w:rFonts w:ascii="Consolas" w:hAnsi="Consolas"/>
      <w:sz w:val="20"/>
      <w:szCs w:val="20"/>
      <w:lang w:val="en-GB"/>
    </w:rPr>
  </w:style>
  <w:style w:type="paragraph" w:styleId="PrformatHTML">
    <w:name w:val="HTML Preformatted"/>
    <w:basedOn w:val="Normal"/>
    <w:link w:val="PrformatHTMLCar"/>
    <w:uiPriority w:val="99"/>
    <w:semiHidden/>
    <w:unhideWhenUsed/>
    <w:rsid w:val="00A111D1"/>
    <w:rPr>
      <w:rFonts w:ascii="Consolas" w:hAnsi="Consolas"/>
      <w:sz w:val="20"/>
      <w:szCs w:val="20"/>
    </w:rPr>
  </w:style>
  <w:style w:type="character" w:customStyle="1" w:styleId="PrformatHTMLCar">
    <w:name w:val="Préformaté HTML Car"/>
    <w:basedOn w:val="Policepardfaut"/>
    <w:link w:val="PrformatHTML"/>
    <w:uiPriority w:val="99"/>
    <w:semiHidden/>
    <w:rsid w:val="00A111D1"/>
    <w:rPr>
      <w:rFonts w:ascii="Consolas" w:eastAsia="SimSun" w:hAnsi="Consolas" w:cs="Times New Roman"/>
      <w:sz w:val="20"/>
      <w:szCs w:val="20"/>
      <w:lang w:val="en-GB"/>
    </w:rPr>
  </w:style>
  <w:style w:type="character" w:styleId="ExempleHTML">
    <w:name w:val="HTML Sample"/>
    <w:basedOn w:val="Policepardfaut"/>
    <w:uiPriority w:val="99"/>
    <w:semiHidden/>
    <w:unhideWhenUsed/>
    <w:rsid w:val="00A111D1"/>
    <w:rPr>
      <w:rFonts w:ascii="Consolas" w:hAnsi="Consolas"/>
      <w:sz w:val="24"/>
      <w:szCs w:val="24"/>
      <w:lang w:val="en-GB"/>
    </w:rPr>
  </w:style>
  <w:style w:type="character" w:styleId="MachinecrireHTML">
    <w:name w:val="HTML Typewriter"/>
    <w:basedOn w:val="Policepardfaut"/>
    <w:uiPriority w:val="99"/>
    <w:semiHidden/>
    <w:unhideWhenUsed/>
    <w:rsid w:val="00A111D1"/>
    <w:rPr>
      <w:rFonts w:ascii="Consolas" w:hAnsi="Consolas"/>
      <w:sz w:val="20"/>
      <w:szCs w:val="20"/>
      <w:lang w:val="en-GB"/>
    </w:rPr>
  </w:style>
  <w:style w:type="character" w:styleId="VariableHTML">
    <w:name w:val="HTML Variable"/>
    <w:basedOn w:val="Policepardfau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itreindex">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Accentuationintense">
    <w:name w:val="Intense Emphasis"/>
    <w:basedOn w:val="Policepardfaut"/>
    <w:uiPriority w:val="21"/>
    <w:qFormat/>
    <w:rsid w:val="00A111D1"/>
    <w:rPr>
      <w:i/>
      <w:iCs/>
      <w:color w:val="4F81BD" w:themeColor="accent1"/>
      <w:lang w:val="en-GB"/>
    </w:rPr>
  </w:style>
  <w:style w:type="paragraph" w:styleId="Citationintense">
    <w:name w:val="Intense Quote"/>
    <w:basedOn w:val="Normal"/>
    <w:next w:val="Normal"/>
    <w:link w:val="Citationintense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tionintenseCar">
    <w:name w:val="Citation intense Car"/>
    <w:basedOn w:val="Policepardfaut"/>
    <w:link w:val="Citationintense"/>
    <w:uiPriority w:val="30"/>
    <w:rsid w:val="00A111D1"/>
    <w:rPr>
      <w:rFonts w:ascii="Times New Roman" w:eastAsia="SimSun" w:hAnsi="Times New Roman" w:cs="Times New Roman"/>
      <w:i/>
      <w:iCs/>
      <w:color w:val="4F81BD" w:themeColor="accent1"/>
      <w:sz w:val="22"/>
      <w:szCs w:val="22"/>
      <w:lang w:val="en-GB"/>
    </w:rPr>
  </w:style>
  <w:style w:type="character" w:styleId="Rfrenceintense">
    <w:name w:val="Intense Reference"/>
    <w:basedOn w:val="Policepardfaut"/>
    <w:uiPriority w:val="32"/>
    <w:qFormat/>
    <w:rsid w:val="00A111D1"/>
    <w:rPr>
      <w:b/>
      <w:bCs/>
      <w:smallCaps/>
      <w:color w:val="4F81BD" w:themeColor="accent1"/>
      <w:spacing w:val="5"/>
      <w:lang w:val="en-GB"/>
    </w:rPr>
  </w:style>
  <w:style w:type="table" w:styleId="Grilleclaire">
    <w:name w:val="Light Grid"/>
    <w:basedOn w:val="Tableau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Grilleclaire-Accent1">
    <w:name w:val="Light Grid Accent 1"/>
    <w:basedOn w:val="Tableau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Grilleclaire-Accent2">
    <w:name w:val="Light Grid Accent 2"/>
    <w:basedOn w:val="Tableau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Grilleclaire-Accent3">
    <w:name w:val="Light Grid Accent 3"/>
    <w:basedOn w:val="Tableau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Grilleclaire-Accent4">
    <w:name w:val="Light Grid Accent 4"/>
    <w:basedOn w:val="Tableau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Grilleclaire-Accent5">
    <w:name w:val="Light Grid Accent 5"/>
    <w:basedOn w:val="Tableau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Grilleclaire-Accent6">
    <w:name w:val="Light Grid Accent 6"/>
    <w:basedOn w:val="Tableau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eclaire">
    <w:name w:val="Light List"/>
    <w:basedOn w:val="Tableau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steclaire-Accent1">
    <w:name w:val="Light List Accent 1"/>
    <w:basedOn w:val="Tableau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steclaire-Accent2">
    <w:name w:val="Light List Accent 2"/>
    <w:basedOn w:val="Tableau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steclaire-Accent3">
    <w:name w:val="Light List Accent 3"/>
    <w:basedOn w:val="Tableau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steclaire-Accent4">
    <w:name w:val="Light List Accent 4"/>
    <w:basedOn w:val="Tableau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steclaire-Accent5">
    <w:name w:val="Light List Accent 5"/>
    <w:basedOn w:val="Tableau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steclaire-Accent6">
    <w:name w:val="Light List Accent 6"/>
    <w:basedOn w:val="Tableau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Ombrageclair">
    <w:name w:val="Light Shading"/>
    <w:basedOn w:val="Tableau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rameclaire-Accent1">
    <w:name w:val="Light Shading Accent 1"/>
    <w:basedOn w:val="Tableau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Trameclaire-Accent2">
    <w:name w:val="Light Shading Accent 2"/>
    <w:basedOn w:val="Tableau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rameclaire-Accent3">
    <w:name w:val="Light Shading Accent 3"/>
    <w:basedOn w:val="Tableau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Trameclaire-Accent4">
    <w:name w:val="Light Shading Accent 4"/>
    <w:basedOn w:val="Tableau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Trameclaire-Accent5">
    <w:name w:val="Light Shading Accent 5"/>
    <w:basedOn w:val="Tableau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Trameclaire-Accent6">
    <w:name w:val="Light Shading Accent 6"/>
    <w:basedOn w:val="Tableau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umrodeligne">
    <w:name w:val="line number"/>
    <w:basedOn w:val="Policepardfaut"/>
    <w:uiPriority w:val="99"/>
    <w:semiHidden/>
    <w:unhideWhenUsed/>
    <w:rsid w:val="00A111D1"/>
    <w:rPr>
      <w:lang w:val="en-GB"/>
    </w:rPr>
  </w:style>
  <w:style w:type="paragraph" w:styleId="Liste2">
    <w:name w:val="List 2"/>
    <w:basedOn w:val="Normal"/>
    <w:uiPriority w:val="99"/>
    <w:semiHidden/>
    <w:unhideWhenUsed/>
    <w:rsid w:val="00A111D1"/>
    <w:pPr>
      <w:ind w:left="566" w:hanging="283"/>
      <w:contextualSpacing/>
    </w:pPr>
  </w:style>
  <w:style w:type="paragraph" w:styleId="Liste3">
    <w:name w:val="List 3"/>
    <w:basedOn w:val="Normal"/>
    <w:uiPriority w:val="99"/>
    <w:semiHidden/>
    <w:unhideWhenUsed/>
    <w:rsid w:val="00A111D1"/>
    <w:pPr>
      <w:ind w:left="849" w:hanging="283"/>
      <w:contextualSpacing/>
    </w:pPr>
  </w:style>
  <w:style w:type="paragraph" w:styleId="Liste4">
    <w:name w:val="List 4"/>
    <w:basedOn w:val="Normal"/>
    <w:uiPriority w:val="99"/>
    <w:semiHidden/>
    <w:unhideWhenUsed/>
    <w:rsid w:val="00A111D1"/>
    <w:pPr>
      <w:ind w:left="1132" w:hanging="283"/>
      <w:contextualSpacing/>
    </w:pPr>
  </w:style>
  <w:style w:type="paragraph" w:styleId="Liste5">
    <w:name w:val="List 5"/>
    <w:basedOn w:val="Normal"/>
    <w:uiPriority w:val="99"/>
    <w:semiHidden/>
    <w:unhideWhenUsed/>
    <w:rsid w:val="00A111D1"/>
    <w:pPr>
      <w:ind w:left="1415" w:hanging="283"/>
      <w:contextualSpacing/>
    </w:pPr>
  </w:style>
  <w:style w:type="paragraph" w:styleId="Listepuces">
    <w:name w:val="List Bullet"/>
    <w:basedOn w:val="Normal"/>
    <w:uiPriority w:val="99"/>
    <w:semiHidden/>
    <w:unhideWhenUsed/>
    <w:rsid w:val="00A111D1"/>
    <w:pPr>
      <w:tabs>
        <w:tab w:val="num" w:pos="360"/>
      </w:tabs>
      <w:ind w:left="360" w:hanging="360"/>
      <w:contextualSpacing/>
    </w:pPr>
  </w:style>
  <w:style w:type="paragraph" w:styleId="Listepuces2">
    <w:name w:val="List Bullet 2"/>
    <w:basedOn w:val="Normal"/>
    <w:uiPriority w:val="99"/>
    <w:semiHidden/>
    <w:unhideWhenUsed/>
    <w:rsid w:val="00A111D1"/>
    <w:pPr>
      <w:tabs>
        <w:tab w:val="num" w:pos="643"/>
      </w:tabs>
      <w:ind w:left="643" w:hanging="360"/>
      <w:contextualSpacing/>
    </w:pPr>
  </w:style>
  <w:style w:type="paragraph" w:styleId="Listepuces3">
    <w:name w:val="List Bullet 3"/>
    <w:basedOn w:val="Normal"/>
    <w:uiPriority w:val="99"/>
    <w:semiHidden/>
    <w:unhideWhenUsed/>
    <w:rsid w:val="00A111D1"/>
    <w:pPr>
      <w:tabs>
        <w:tab w:val="num" w:pos="926"/>
      </w:tabs>
      <w:ind w:left="926" w:hanging="360"/>
      <w:contextualSpacing/>
    </w:pPr>
  </w:style>
  <w:style w:type="paragraph" w:styleId="Listepuces4">
    <w:name w:val="List Bullet 4"/>
    <w:basedOn w:val="Normal"/>
    <w:uiPriority w:val="99"/>
    <w:semiHidden/>
    <w:unhideWhenUsed/>
    <w:rsid w:val="00A111D1"/>
    <w:pPr>
      <w:tabs>
        <w:tab w:val="num" w:pos="1209"/>
      </w:tabs>
      <w:ind w:left="1209" w:hanging="360"/>
      <w:contextualSpacing/>
    </w:pPr>
  </w:style>
  <w:style w:type="paragraph" w:styleId="Listepuces5">
    <w:name w:val="List Bullet 5"/>
    <w:basedOn w:val="Normal"/>
    <w:uiPriority w:val="99"/>
    <w:semiHidden/>
    <w:unhideWhenUsed/>
    <w:rsid w:val="00A111D1"/>
    <w:pPr>
      <w:tabs>
        <w:tab w:val="num" w:pos="1492"/>
      </w:tabs>
      <w:ind w:left="1492" w:hanging="360"/>
      <w:contextualSpacing/>
    </w:pPr>
  </w:style>
  <w:style w:type="paragraph" w:styleId="Listecontinue">
    <w:name w:val="List Continue"/>
    <w:basedOn w:val="Normal"/>
    <w:uiPriority w:val="99"/>
    <w:semiHidden/>
    <w:unhideWhenUsed/>
    <w:rsid w:val="00A111D1"/>
    <w:pPr>
      <w:spacing w:after="120"/>
      <w:ind w:left="283"/>
      <w:contextualSpacing/>
    </w:pPr>
  </w:style>
  <w:style w:type="paragraph" w:styleId="Listecontinue2">
    <w:name w:val="List Continue 2"/>
    <w:basedOn w:val="Normal"/>
    <w:uiPriority w:val="99"/>
    <w:semiHidden/>
    <w:unhideWhenUsed/>
    <w:rsid w:val="00A111D1"/>
    <w:pPr>
      <w:spacing w:after="120"/>
      <w:ind w:left="566"/>
      <w:contextualSpacing/>
    </w:pPr>
  </w:style>
  <w:style w:type="paragraph" w:styleId="Listecontinue3">
    <w:name w:val="List Continue 3"/>
    <w:basedOn w:val="Normal"/>
    <w:uiPriority w:val="99"/>
    <w:semiHidden/>
    <w:unhideWhenUsed/>
    <w:rsid w:val="00A111D1"/>
    <w:pPr>
      <w:spacing w:after="120"/>
      <w:ind w:left="849"/>
      <w:contextualSpacing/>
    </w:pPr>
  </w:style>
  <w:style w:type="paragraph" w:styleId="Listecontinue4">
    <w:name w:val="List Continue 4"/>
    <w:basedOn w:val="Normal"/>
    <w:uiPriority w:val="99"/>
    <w:semiHidden/>
    <w:unhideWhenUsed/>
    <w:rsid w:val="00A111D1"/>
    <w:pPr>
      <w:spacing w:after="120"/>
      <w:ind w:left="1132"/>
      <w:contextualSpacing/>
    </w:pPr>
  </w:style>
  <w:style w:type="paragraph" w:styleId="Listecontinue5">
    <w:name w:val="List Continue 5"/>
    <w:basedOn w:val="Normal"/>
    <w:uiPriority w:val="99"/>
    <w:semiHidden/>
    <w:unhideWhenUsed/>
    <w:rsid w:val="00A111D1"/>
    <w:pPr>
      <w:spacing w:after="120"/>
      <w:ind w:left="1415"/>
      <w:contextualSpacing/>
    </w:pPr>
  </w:style>
  <w:style w:type="paragraph" w:styleId="Listenumros">
    <w:name w:val="List Number"/>
    <w:basedOn w:val="Normal"/>
    <w:uiPriority w:val="99"/>
    <w:semiHidden/>
    <w:unhideWhenUsed/>
    <w:rsid w:val="00A111D1"/>
    <w:pPr>
      <w:tabs>
        <w:tab w:val="num" w:pos="360"/>
      </w:tabs>
      <w:ind w:left="360" w:hanging="360"/>
      <w:contextualSpacing/>
    </w:pPr>
  </w:style>
  <w:style w:type="paragraph" w:styleId="Listenumros2">
    <w:name w:val="List Number 2"/>
    <w:basedOn w:val="Normal"/>
    <w:uiPriority w:val="99"/>
    <w:semiHidden/>
    <w:unhideWhenUsed/>
    <w:rsid w:val="00A111D1"/>
    <w:pPr>
      <w:tabs>
        <w:tab w:val="num" w:pos="643"/>
      </w:tabs>
      <w:ind w:left="643" w:hanging="360"/>
      <w:contextualSpacing/>
    </w:pPr>
  </w:style>
  <w:style w:type="paragraph" w:styleId="Listenumros3">
    <w:name w:val="List Number 3"/>
    <w:basedOn w:val="Normal"/>
    <w:uiPriority w:val="99"/>
    <w:semiHidden/>
    <w:unhideWhenUsed/>
    <w:rsid w:val="00A111D1"/>
    <w:pPr>
      <w:tabs>
        <w:tab w:val="num" w:pos="926"/>
      </w:tabs>
      <w:ind w:left="926" w:hanging="360"/>
      <w:contextualSpacing/>
    </w:pPr>
  </w:style>
  <w:style w:type="paragraph" w:styleId="Listenumros4">
    <w:name w:val="List Number 4"/>
    <w:basedOn w:val="Normal"/>
    <w:uiPriority w:val="99"/>
    <w:semiHidden/>
    <w:unhideWhenUsed/>
    <w:rsid w:val="00A111D1"/>
    <w:pPr>
      <w:tabs>
        <w:tab w:val="num" w:pos="1209"/>
      </w:tabs>
      <w:ind w:left="1209" w:hanging="360"/>
      <w:contextualSpacing/>
    </w:pPr>
  </w:style>
  <w:style w:type="paragraph" w:styleId="Listenumros5">
    <w:name w:val="List Number 5"/>
    <w:basedOn w:val="Normal"/>
    <w:uiPriority w:val="99"/>
    <w:semiHidden/>
    <w:unhideWhenUsed/>
    <w:rsid w:val="00A111D1"/>
    <w:pPr>
      <w:tabs>
        <w:tab w:val="num" w:pos="1800"/>
      </w:tabs>
      <w:ind w:left="1800" w:hanging="360"/>
      <w:contextualSpacing/>
    </w:pPr>
  </w:style>
  <w:style w:type="table" w:styleId="TableauListe1Clair">
    <w:name w:val="List Table 1 Light"/>
    <w:basedOn w:val="Tableau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1Clair-Accentuation1">
    <w:name w:val="List Table 1 Light Accent 1"/>
    <w:basedOn w:val="Tableau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1Clair-Accentuation2">
    <w:name w:val="List Table 1 Light Accent 2"/>
    <w:basedOn w:val="Tableau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1Clair-Accentuation3">
    <w:name w:val="List Table 1 Light Accent 3"/>
    <w:basedOn w:val="Tableau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1Clair-Accentuation4">
    <w:name w:val="List Table 1 Light Accent 4"/>
    <w:basedOn w:val="Tableau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1Clair-Accentuation5">
    <w:name w:val="List Table 1 Light Accent 5"/>
    <w:basedOn w:val="Tableau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1Clair-Accentuation6">
    <w:name w:val="List Table 1 Light Accent 6"/>
    <w:basedOn w:val="Tableau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2">
    <w:name w:val="List Table 2"/>
    <w:basedOn w:val="Tableau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2-Accentuation1">
    <w:name w:val="List Table 2 Accent 1"/>
    <w:basedOn w:val="Tableau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2-Accentuation2">
    <w:name w:val="List Table 2 Accent 2"/>
    <w:basedOn w:val="Tableau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2-Accentuation3">
    <w:name w:val="List Table 2 Accent 3"/>
    <w:basedOn w:val="Tableau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2-Accentuation4">
    <w:name w:val="List Table 2 Accent 4"/>
    <w:basedOn w:val="Tableau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2-Accentuation5">
    <w:name w:val="List Table 2 Accent 5"/>
    <w:basedOn w:val="Tableau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2-Accentuation6">
    <w:name w:val="List Table 2 Accent 6"/>
    <w:basedOn w:val="Tableau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3">
    <w:name w:val="List Table 3"/>
    <w:basedOn w:val="Tableau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eauListe3-Accentuation1">
    <w:name w:val="List Table 3 Accent 1"/>
    <w:basedOn w:val="Tableau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eauListe3-Accentuation2">
    <w:name w:val="List Table 3 Accent 2"/>
    <w:basedOn w:val="Tableau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eauListe3-Accentuation3">
    <w:name w:val="List Table 3 Accent 3"/>
    <w:basedOn w:val="Tableau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eauListe3-Accentuation4">
    <w:name w:val="List Table 3 Accent 4"/>
    <w:basedOn w:val="Tableau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eauListe3-Accentuation5">
    <w:name w:val="List Table 3 Accent 5"/>
    <w:basedOn w:val="Tableau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eauListe3-Accentuation6">
    <w:name w:val="List Table 3 Accent 6"/>
    <w:basedOn w:val="Tableau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eauListe4">
    <w:name w:val="List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4-Accentuation1">
    <w:name w:val="List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4-Accentuation2">
    <w:name w:val="List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4-Accentuation3">
    <w:name w:val="List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4-Accentuation4">
    <w:name w:val="List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4-Accentuation5">
    <w:name w:val="List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4-Accentuation6">
    <w:name w:val="List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5Fonc">
    <w:name w:val="List Table 5 Dark"/>
    <w:basedOn w:val="Tableau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1">
    <w:name w:val="List Table 5 Dark Accent 1"/>
    <w:basedOn w:val="Tableau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2">
    <w:name w:val="List Table 5 Dark Accent 2"/>
    <w:basedOn w:val="Tableau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3">
    <w:name w:val="List Table 5 Dark Accent 3"/>
    <w:basedOn w:val="Tableau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4">
    <w:name w:val="List Table 5 Dark Accent 4"/>
    <w:basedOn w:val="Tableau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5">
    <w:name w:val="List Table 5 Dark Accent 5"/>
    <w:basedOn w:val="Tableau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6">
    <w:name w:val="List Table 5 Dark Accent 6"/>
    <w:basedOn w:val="Tableau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6Couleur">
    <w:name w:val="List Table 6 Colorful"/>
    <w:basedOn w:val="Tableau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6Couleur-Accentuation1">
    <w:name w:val="List Table 6 Colorful Accent 1"/>
    <w:basedOn w:val="Tableau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6Couleur-Accentuation2">
    <w:name w:val="List Table 6 Colorful Accent 2"/>
    <w:basedOn w:val="Tableau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6Couleur-Accentuation3">
    <w:name w:val="List Table 6 Colorful Accent 3"/>
    <w:basedOn w:val="Tableau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6Couleur-Accentuation4">
    <w:name w:val="List Table 6 Colorful Accent 4"/>
    <w:basedOn w:val="Tableau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6Couleur-Accentuation5">
    <w:name w:val="List Table 6 Colorful Accent 5"/>
    <w:basedOn w:val="Tableau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6Couleur-Accentuation6">
    <w:name w:val="List Table 6 Colorful Accent 6"/>
    <w:basedOn w:val="Tableau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7Couleur">
    <w:name w:val="List Table 7 Colorful"/>
    <w:basedOn w:val="Tableau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1">
    <w:name w:val="List Table 7 Colorful Accent 1"/>
    <w:basedOn w:val="Tableau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2">
    <w:name w:val="List Table 7 Colorful Accent 2"/>
    <w:basedOn w:val="Tableau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3">
    <w:name w:val="List Table 7 Colorful Accent 3"/>
    <w:basedOn w:val="Tableau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4">
    <w:name w:val="List Table 7 Colorful Accent 4"/>
    <w:basedOn w:val="Tableau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5">
    <w:name w:val="List Table 7 Colorful Accent 5"/>
    <w:basedOn w:val="Tableau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6">
    <w:name w:val="List Table 7 Colorful Accent 6"/>
    <w:basedOn w:val="Tableau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demacro">
    <w:name w:val="macro"/>
    <w:link w:val="Textede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TextedemacroCar">
    <w:name w:val="Texte de macro Car"/>
    <w:basedOn w:val="Policepardfaut"/>
    <w:link w:val="Textedemacro"/>
    <w:uiPriority w:val="99"/>
    <w:semiHidden/>
    <w:rsid w:val="00A111D1"/>
    <w:rPr>
      <w:rFonts w:ascii="Consolas" w:eastAsia="SimSun" w:hAnsi="Consolas" w:cs="Times New Roman"/>
      <w:sz w:val="20"/>
      <w:szCs w:val="20"/>
      <w:lang w:val="en-GB"/>
    </w:rPr>
  </w:style>
  <w:style w:type="table" w:styleId="Grillemoyenne1">
    <w:name w:val="Medium Grid 1"/>
    <w:basedOn w:val="Tableau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moyenne1-Accent1">
    <w:name w:val="Medium Grid 1 Accent 1"/>
    <w:basedOn w:val="Tableau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moyenne1-Accent2">
    <w:name w:val="Medium Grid 1 Accent 2"/>
    <w:basedOn w:val="Tableau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moyenne1-Accent3">
    <w:name w:val="Medium Grid 1 Accent 3"/>
    <w:basedOn w:val="Tableau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moyenne1-Accent4">
    <w:name w:val="Medium Grid 1 Accent 4"/>
    <w:basedOn w:val="Tableau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moyenne1-Accent5">
    <w:name w:val="Medium Grid 1 Accent 5"/>
    <w:basedOn w:val="Tableau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moyenne1-Accent6">
    <w:name w:val="Medium Grid 1 Accent 6"/>
    <w:basedOn w:val="Tableau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Grillemoyenne2">
    <w:name w:val="Medium Grid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rillemoyenne2-Accent1">
    <w:name w:val="Medium Grid 2 Accent 1"/>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Grillemoyenne2-Accent2">
    <w:name w:val="Medium Grid 2 Accent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Grillemoyenne2-Accent3">
    <w:name w:val="Medium Grid 2 Accent 3"/>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Grillemoyenne2-Accent4">
    <w:name w:val="Medium Grid 2 Accent 4"/>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Grillemoyenne2-Accent5">
    <w:name w:val="Medium Grid 2 Accent 5"/>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Grillemoyenne2-Accent6">
    <w:name w:val="Medium Grid 2 Accent 6"/>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Grillemoyenne3">
    <w:name w:val="Medium Grid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rillemoyenne3-Accent1">
    <w:name w:val="Medium Grid 3 Accent 1"/>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Grillemoyenne3-Accent2">
    <w:name w:val="Medium Grid 3 Accent 2"/>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Grillemoyenne3-Accent3">
    <w:name w:val="Medium Grid 3 Accent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Grillemoyenne3-Accent4">
    <w:name w:val="Medium Grid 3 Accent 4"/>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Grillemoyenne3-Accent5">
    <w:name w:val="Medium Grid 3 Accent 5"/>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Grillemoyenne3-Accent6">
    <w:name w:val="Medium Grid 3 Accent 6"/>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Listemoyenne1">
    <w:name w:val="Medium List 1"/>
    <w:basedOn w:val="Tableau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Listemoyenne1-Accent1">
    <w:name w:val="Medium List 1 Accent 1"/>
    <w:basedOn w:val="Tableau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Listemoyenne1-Accent2">
    <w:name w:val="Medium List 1 Accent 2"/>
    <w:basedOn w:val="Tableau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Listemoyenne1-Accent3">
    <w:name w:val="Medium List 1 Accent 3"/>
    <w:basedOn w:val="Tableau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Listemoyenne1-Accent4">
    <w:name w:val="Medium List 1 Accent 4"/>
    <w:basedOn w:val="Tableau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Listemoyenne1-Accent5">
    <w:name w:val="Medium List 1 Accent 5"/>
    <w:basedOn w:val="Tableau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Listemoyenne1-Accent6">
    <w:name w:val="Medium List 1 Accent 6"/>
    <w:basedOn w:val="Tableau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Listemoyenne2">
    <w:name w:val="Medium Lis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1">
    <w:name w:val="Medium List 2 Accent 1"/>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2">
    <w:name w:val="Medium List 2 Accen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3">
    <w:name w:val="Medium List 2 Accent 3"/>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4">
    <w:name w:val="Medium List 2 Accent 4"/>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5">
    <w:name w:val="Medium List 2 Accent 5"/>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6">
    <w:name w:val="Medium List 2 Accent 6"/>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Tramemoyenne1">
    <w:name w:val="Medium Shading 1"/>
    <w:basedOn w:val="Tableau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Tramemoyenne1-Accent1">
    <w:name w:val="Medium Shading 1 Accent 1"/>
    <w:basedOn w:val="Tableau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Tramemoyenne1-Accent2">
    <w:name w:val="Medium Shading 1 Accent 2"/>
    <w:basedOn w:val="Tableau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Tramemoyenne1-Accent3">
    <w:name w:val="Medium Shading 1 Accent 3"/>
    <w:basedOn w:val="Tableau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Tramemoyenne1-Accent4">
    <w:name w:val="Medium Shading 1 Accent 4"/>
    <w:basedOn w:val="Tableau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Tramemoyenne1-Accent5">
    <w:name w:val="Medium Shading 1 Accent 5"/>
    <w:basedOn w:val="Tableau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Tramemoyenne1-Accent6">
    <w:name w:val="Medium Shading 1 Accent 6"/>
    <w:basedOn w:val="Tableau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Tramemoyenne2">
    <w:name w:val="Medium Shading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1">
    <w:name w:val="Medium Shading 2 Accent 1"/>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2">
    <w:name w:val="Medium Shading 2 Accent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3">
    <w:name w:val="Medium Shading 2 Accent 3"/>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4">
    <w:name w:val="Medium Shading 2 Accent 4"/>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5">
    <w:name w:val="Medium Shading 2 Accent 5"/>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6">
    <w:name w:val="Medium Shading 2 Accent 6"/>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Policepardfaut"/>
    <w:uiPriority w:val="99"/>
    <w:semiHidden/>
    <w:unhideWhenUsed/>
    <w:rsid w:val="00A111D1"/>
    <w:rPr>
      <w:color w:val="2B579A"/>
      <w:shd w:val="clear" w:color="auto" w:fill="E1DFDD"/>
      <w:lang w:val="en-GB"/>
    </w:rPr>
  </w:style>
  <w:style w:type="paragraph" w:styleId="En-ttedemessage">
    <w:name w:val="Message Header"/>
    <w:basedOn w:val="Normal"/>
    <w:link w:val="En-ttedemessag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ttedemessageCar">
    <w:name w:val="En-tête de message Car"/>
    <w:basedOn w:val="Policepardfaut"/>
    <w:link w:val="En-ttedemessage"/>
    <w:uiPriority w:val="99"/>
    <w:semiHidden/>
    <w:rsid w:val="00A111D1"/>
    <w:rPr>
      <w:rFonts w:asciiTheme="majorHAnsi" w:eastAsiaTheme="majorEastAsia" w:hAnsiTheme="majorHAnsi" w:cstheme="majorBidi"/>
      <w:shd w:val="pct20" w:color="auto" w:fill="auto"/>
      <w:lang w:val="en-GB"/>
    </w:rPr>
  </w:style>
  <w:style w:type="paragraph" w:styleId="Sansinterligne">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Retraitnormal">
    <w:name w:val="Normal Indent"/>
    <w:basedOn w:val="Normal"/>
    <w:uiPriority w:val="99"/>
    <w:semiHidden/>
    <w:unhideWhenUsed/>
    <w:rsid w:val="00A111D1"/>
    <w:pPr>
      <w:ind w:left="720"/>
    </w:pPr>
  </w:style>
  <w:style w:type="paragraph" w:styleId="Titredenote">
    <w:name w:val="Note Heading"/>
    <w:basedOn w:val="Normal"/>
    <w:next w:val="Normal"/>
    <w:link w:val="TitredenoteCar"/>
    <w:uiPriority w:val="99"/>
    <w:semiHidden/>
    <w:unhideWhenUsed/>
    <w:rsid w:val="00A111D1"/>
  </w:style>
  <w:style w:type="character" w:customStyle="1" w:styleId="TitredenoteCar">
    <w:name w:val="Titre de note Car"/>
    <w:basedOn w:val="Policepardfaut"/>
    <w:link w:val="Titredenote"/>
    <w:uiPriority w:val="99"/>
    <w:semiHidden/>
    <w:rsid w:val="00A111D1"/>
    <w:rPr>
      <w:rFonts w:ascii="Times New Roman" w:eastAsia="SimSun" w:hAnsi="Times New Roman" w:cs="Times New Roman"/>
      <w:sz w:val="22"/>
      <w:szCs w:val="22"/>
      <w:lang w:val="en-GB"/>
    </w:rPr>
  </w:style>
  <w:style w:type="table" w:styleId="Tableausimple1">
    <w:name w:val="Plain Table 1"/>
    <w:basedOn w:val="Tableau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2">
    <w:name w:val="Plain Table 2"/>
    <w:basedOn w:val="Tableau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ausimple3">
    <w:name w:val="Plain Table 3"/>
    <w:basedOn w:val="Tableau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ausimple4">
    <w:name w:val="Plain Table 4"/>
    <w:basedOn w:val="Tableau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5">
    <w:name w:val="Plain Table 5"/>
    <w:basedOn w:val="Tableau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brut">
    <w:name w:val="Plain Text"/>
    <w:basedOn w:val="Normal"/>
    <w:link w:val="TextebrutCar"/>
    <w:uiPriority w:val="99"/>
    <w:semiHidden/>
    <w:unhideWhenUsed/>
    <w:rsid w:val="00A111D1"/>
    <w:rPr>
      <w:rFonts w:ascii="Consolas" w:hAnsi="Consolas"/>
      <w:sz w:val="21"/>
      <w:szCs w:val="21"/>
    </w:rPr>
  </w:style>
  <w:style w:type="character" w:customStyle="1" w:styleId="TextebrutCar">
    <w:name w:val="Texte brut Car"/>
    <w:basedOn w:val="Policepardfaut"/>
    <w:link w:val="Textebrut"/>
    <w:uiPriority w:val="99"/>
    <w:semiHidden/>
    <w:rsid w:val="00A111D1"/>
    <w:rPr>
      <w:rFonts w:ascii="Consolas" w:eastAsia="SimSun" w:hAnsi="Consolas" w:cs="Times New Roman"/>
      <w:sz w:val="21"/>
      <w:szCs w:val="21"/>
      <w:lang w:val="en-GB"/>
    </w:rPr>
  </w:style>
  <w:style w:type="paragraph" w:styleId="Citation">
    <w:name w:val="Quote"/>
    <w:basedOn w:val="Normal"/>
    <w:next w:val="Normal"/>
    <w:link w:val="CitationCar"/>
    <w:uiPriority w:val="29"/>
    <w:qFormat/>
    <w:rsid w:val="00A111D1"/>
    <w:pPr>
      <w:spacing w:before="200" w:after="160"/>
      <w:ind w:left="864" w:right="864"/>
      <w:jc w:val="center"/>
    </w:pPr>
    <w:rPr>
      <w:i/>
      <w:iCs/>
      <w:color w:val="404040" w:themeColor="text1" w:themeTint="BF"/>
    </w:rPr>
  </w:style>
  <w:style w:type="character" w:customStyle="1" w:styleId="CitationCar">
    <w:name w:val="Citation Car"/>
    <w:basedOn w:val="Policepardfaut"/>
    <w:link w:val="Citation"/>
    <w:uiPriority w:val="29"/>
    <w:rsid w:val="00A111D1"/>
    <w:rPr>
      <w:rFonts w:ascii="Times New Roman" w:eastAsia="SimSun" w:hAnsi="Times New Roman" w:cs="Times New Roman"/>
      <w:i/>
      <w:iCs/>
      <w:color w:val="404040" w:themeColor="text1" w:themeTint="BF"/>
      <w:sz w:val="22"/>
      <w:szCs w:val="22"/>
      <w:lang w:val="en-GB"/>
    </w:rPr>
  </w:style>
  <w:style w:type="paragraph" w:styleId="Salutations">
    <w:name w:val="Salutation"/>
    <w:basedOn w:val="Normal"/>
    <w:next w:val="Normal"/>
    <w:link w:val="SalutationsCar"/>
    <w:uiPriority w:val="99"/>
    <w:semiHidden/>
    <w:unhideWhenUsed/>
    <w:rsid w:val="00A111D1"/>
  </w:style>
  <w:style w:type="character" w:customStyle="1" w:styleId="SalutationsCar">
    <w:name w:val="Salutations Car"/>
    <w:basedOn w:val="Policepardfaut"/>
    <w:link w:val="Salutations"/>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ar"/>
    <w:uiPriority w:val="99"/>
    <w:semiHidden/>
    <w:unhideWhenUsed/>
    <w:rsid w:val="00A111D1"/>
    <w:pPr>
      <w:ind w:left="4252"/>
    </w:pPr>
  </w:style>
  <w:style w:type="character" w:customStyle="1" w:styleId="SignatureCar">
    <w:name w:val="Signature Car"/>
    <w:basedOn w:val="Policepardfau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Policepardfaut"/>
    <w:uiPriority w:val="99"/>
    <w:semiHidden/>
    <w:unhideWhenUsed/>
    <w:rsid w:val="00A111D1"/>
    <w:rPr>
      <w:u w:val="dotted"/>
      <w:lang w:val="en-GB"/>
    </w:rPr>
  </w:style>
  <w:style w:type="character" w:styleId="SmartLink">
    <w:name w:val="Smart Link"/>
    <w:basedOn w:val="Policepardfaut"/>
    <w:uiPriority w:val="99"/>
    <w:semiHidden/>
    <w:unhideWhenUsed/>
    <w:rsid w:val="00A111D1"/>
    <w:rPr>
      <w:color w:val="0000FF"/>
      <w:u w:val="single"/>
      <w:shd w:val="clear" w:color="auto" w:fill="F3F2F1"/>
      <w:lang w:val="en-GB"/>
    </w:rPr>
  </w:style>
  <w:style w:type="character" w:styleId="lev">
    <w:name w:val="Strong"/>
    <w:basedOn w:val="Policepardfaut"/>
    <w:uiPriority w:val="22"/>
    <w:qFormat/>
    <w:rsid w:val="00A111D1"/>
    <w:rPr>
      <w:b/>
      <w:bCs/>
      <w:lang w:val="en-GB"/>
    </w:rPr>
  </w:style>
  <w:style w:type="character" w:styleId="Accentuationlgre">
    <w:name w:val="Subtle Emphasis"/>
    <w:basedOn w:val="Policepardfaut"/>
    <w:uiPriority w:val="19"/>
    <w:qFormat/>
    <w:rsid w:val="00A111D1"/>
    <w:rPr>
      <w:i/>
      <w:iCs/>
      <w:color w:val="404040" w:themeColor="text1" w:themeTint="BF"/>
      <w:lang w:val="en-GB"/>
    </w:rPr>
  </w:style>
  <w:style w:type="character" w:styleId="Rfrencelgre">
    <w:name w:val="Subtle Reference"/>
    <w:basedOn w:val="Policepardfaut"/>
    <w:uiPriority w:val="31"/>
    <w:qFormat/>
    <w:rsid w:val="00A111D1"/>
    <w:rPr>
      <w:smallCaps/>
      <w:color w:val="5A5A5A" w:themeColor="text1" w:themeTint="A5"/>
      <w:lang w:val="en-GB"/>
    </w:rPr>
  </w:style>
  <w:style w:type="table" w:styleId="Effetsdetableau3D1">
    <w:name w:val="Table 3D effects 1"/>
    <w:basedOn w:val="Tableau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Effetsdetableau3D2">
    <w:name w:val="Table 3D effects 2"/>
    <w:basedOn w:val="Tableau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ffetsdetableau3D3">
    <w:name w:val="Table 3D effects 3"/>
    <w:basedOn w:val="Tableau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1">
    <w:name w:val="Table Classic 1"/>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2">
    <w:name w:val="Table Classic 2"/>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auclassique3">
    <w:name w:val="Table Classic 3"/>
    <w:basedOn w:val="Tableau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auclassique4">
    <w:name w:val="Table Classic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aucolor1">
    <w:name w:val="Table Colorful 1"/>
    <w:basedOn w:val="Tableau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aucolor2">
    <w:name w:val="Table Colorful 2"/>
    <w:basedOn w:val="Tableau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aucolor3">
    <w:name w:val="Table Colorful 3"/>
    <w:basedOn w:val="Tableau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Colonnesdetableau1">
    <w:name w:val="Table Columns 1"/>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2">
    <w:name w:val="Table Columns 2"/>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3">
    <w:name w:val="Table Columns 3"/>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Colonnesdetableau4">
    <w:name w:val="Table Columns 4"/>
    <w:basedOn w:val="Tableau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Colonnesdetableau5">
    <w:name w:val="Table Columns 5"/>
    <w:basedOn w:val="Tableau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aucontemporain">
    <w:name w:val="Table Contemporary"/>
    <w:basedOn w:val="Tableau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aulgant">
    <w:name w:val="Table Elegant"/>
    <w:basedOn w:val="Tableau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lledetableau1">
    <w:name w:val="Table Grid 1"/>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lledetableau2">
    <w:name w:val="Table Grid 2"/>
    <w:basedOn w:val="Tableau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3">
    <w:name w:val="Table Grid 3"/>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4">
    <w:name w:val="Table Grid 4"/>
    <w:basedOn w:val="Tableau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lledetableau5">
    <w:name w:val="Table Grid 5"/>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6">
    <w:name w:val="Table Grid 6"/>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7">
    <w:name w:val="Table Grid 7"/>
    <w:basedOn w:val="Tableau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8">
    <w:name w:val="Table Grid 8"/>
    <w:basedOn w:val="Tableau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Grilledetableauclaire">
    <w:name w:val="Grid Table Light"/>
    <w:basedOn w:val="Tableau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auliste1">
    <w:name w:val="Table List 1"/>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20">
    <w:name w:val="Table List 2"/>
    <w:basedOn w:val="Tableau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30">
    <w:name w:val="Table List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auliste40">
    <w:name w:val="Table List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auliste5">
    <w:name w:val="Table List 5"/>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auliste6">
    <w:name w:val="Table List 6"/>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auliste7">
    <w:name w:val="Table List 7"/>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auliste8">
    <w:name w:val="Table List 8"/>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desrfrencesjuridiqu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desillustration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auprofessionnel">
    <w:name w:val="Table Professional"/>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ausimple10">
    <w:name w:val="Table Simple 1"/>
    <w:basedOn w:val="Tableau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ausimple20">
    <w:name w:val="Table Simple 2"/>
    <w:basedOn w:val="Tableau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ausimple30">
    <w:name w:val="Table Simple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auple1">
    <w:name w:val="Table Subtle 1"/>
    <w:basedOn w:val="Tableau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ple2">
    <w:name w:val="Table Subtle 2"/>
    <w:basedOn w:val="Tableau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hmedutableau">
    <w:name w:val="Table Theme"/>
    <w:basedOn w:val="Tableau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Web1">
    <w:name w:val="Table Web 1"/>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2">
    <w:name w:val="Table Web 2"/>
    <w:basedOn w:val="Tableau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3">
    <w:name w:val="Table Web 3"/>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En-ttedetabledesmatires">
    <w:name w:val="TOC Heading"/>
    <w:basedOn w:val="Titre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tionnonrsolue">
    <w:name w:val="Unresolved Mention"/>
    <w:basedOn w:val="Policepardfau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Cornernotation-Item">
    <w:name w:val="Corner notation - Item"/>
    <w:basedOn w:val="Normal"/>
    <w:qFormat/>
    <w:rsid w:val="00D17051"/>
    <w:pPr>
      <w:tabs>
        <w:tab w:val="clear" w:pos="567"/>
        <w:tab w:val="clear" w:pos="1134"/>
        <w:tab w:val="clear" w:pos="1701"/>
        <w:tab w:val="clear" w:pos="2268"/>
      </w:tabs>
      <w:ind w:left="170" w:right="3119" w:hanging="170"/>
      <w:jc w:val="left"/>
    </w:pPr>
    <w:rPr>
      <w:rFonts w:eastAsia="Times New Roman"/>
      <w:b/>
      <w:bCs/>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Appelnotedebasdep"/>
    <w:uiPriority w:val="99"/>
    <w:qFormat/>
    <w:rsid w:val="003E37CA"/>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cbd.int/doc/decisions/cop-16/cop-16-dec-34-fr.pdf" TargetMode="External"/><Relationship Id="rId26" Type="http://schemas.openxmlformats.org/officeDocument/2006/relationships/hyperlink" Target="https://www.cbd.int/decisions/cop?m=cop-15" TargetMode="External"/><Relationship Id="rId3" Type="http://schemas.openxmlformats.org/officeDocument/2006/relationships/customXml" Target="../customXml/item3.xml"/><Relationship Id="rId21" Type="http://schemas.openxmlformats.org/officeDocument/2006/relationships/hyperlink" Target="https://www.cbd.int/doc/decisions/cop-16/cop-16-dec-34-fr.pdf"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notifications/2023/ntf-2023-132-rm-en.pdf" TargetMode="External"/><Relationship Id="rId25" Type="http://schemas.openxmlformats.org/officeDocument/2006/relationships/hyperlink" Target="https://www.cbd.int/decisions/cop?m=cop-08"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cbd.int/doc/notifications/2023/ntf-2023-063-rm-en.pdf" TargetMode="External"/><Relationship Id="rId20" Type="http://schemas.openxmlformats.org/officeDocument/2006/relationships/hyperlink" Target="https://www.cbd.int/doc/decisions/cop-16/cop-16-dec-34-fr.pdf" TargetMode="External"/><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cop?m=cop-01" TargetMode="Externa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www.cbd.int/doc/decisions/cop-15/cop-15-dec-07-fr.pdf" TargetMode="External"/><Relationship Id="rId23" Type="http://schemas.openxmlformats.org/officeDocument/2006/relationships/hyperlink" Target="https://www.cbd.int/doc/decisions/cop-16/cop-16-dec-34-fr.pdf" TargetMode="External"/><Relationship Id="rId28"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hyperlink" Target="https://www.cbd.int/doc/decisions/cop-15/cop-15-dec-07-fr.pdf" TargetMode="Externa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oc/decisions/cop-16/cop-16-dec-34-fr.pdf" TargetMode="External"/><Relationship Id="rId27" Type="http://schemas.openxmlformats.org/officeDocument/2006/relationships/header" Target="header1.xml"/><Relationship Id="rId30" Type="http://schemas.openxmlformats.org/officeDocument/2006/relationships/footer" Target="footer2.xml"/><Relationship Id="rId8" Type="http://schemas.openxmlformats.org/officeDocument/2006/relationships/settings" Target="settings.xml"/></Relationships>
</file>

<file path=word/_rels/footnotes.xml.rels><?xml version="1.0" encoding="UTF-8" standalone="yes"?>
<Relationships xmlns="http://schemas.openxmlformats.org/package/2006/relationships"><Relationship Id="rId3" Type="http://schemas.openxmlformats.org/officeDocument/2006/relationships/hyperlink" Target="https://ida.banquemondiale.org/fr/about/emprunteurs-de-lida" TargetMode="External"/><Relationship Id="rId7" Type="http://schemas.openxmlformats.org/officeDocument/2006/relationships/hyperlink" Target="https://www.oecd.org/fr/about/committees/development-assistance-committee.html" TargetMode="External"/><Relationship Id="rId2" Type="http://schemas.openxmlformats.org/officeDocument/2006/relationships/hyperlink" Target="https://www.un-ilibrary.org/content/books/9789211071818" TargetMode="External"/><Relationship Id="rId1" Type="http://schemas.openxmlformats.org/officeDocument/2006/relationships/hyperlink" Target="https://www.gefieo.org/content/dam/partners/ieo/docs/mgr/support-docs/OPS8-French-Executive-Summary.pdf" TargetMode="External"/><Relationship Id="rId6" Type="http://schemas.openxmlformats.org/officeDocument/2006/relationships/hyperlink" Target="https://www.imf.org/-/media/files/publications/weo/2025/october/french/text.pdf" TargetMode="External"/><Relationship Id="rId5" Type="http://schemas.openxmlformats.org/officeDocument/2006/relationships/hyperlink" Target="https://blogs.worldbank.org/fr/opendata/actualisation-classification-pays-par-niveau-de-revenu" TargetMode="External"/><Relationship Id="rId4" Type="http://schemas.openxmlformats.org/officeDocument/2006/relationships/hyperlink" Target="https://datahelpdesk.worldbank.org/knowledgebase/articles/378834-how-does-the-world-bank-classify-countrie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6F7C4C6E0774FBE8B9CB0BFE7A0FE36"/>
        <w:category>
          <w:name w:val="General"/>
          <w:gallery w:val="placeholder"/>
        </w:category>
        <w:types>
          <w:type w:val="bbPlcHdr"/>
        </w:types>
        <w:behaviors>
          <w:behavior w:val="content"/>
        </w:behaviors>
        <w:guid w:val="{B863C583-AD8E-4CCD-83E9-80B5074BD6DD}"/>
      </w:docPartPr>
      <w:docPartBody>
        <w:p w:rsidR="00DF5B8D" w:rsidRDefault="007571F7">
          <w:pPr>
            <w:pStyle w:val="16F7C4C6E0774FBE8B9CB0BFE7A0FE36"/>
          </w:pPr>
          <w:r w:rsidRPr="007E02EB">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Arial"/>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ACFF"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panose1 w:val="02020603050405020304"/>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C3FEB"/>
    <w:rsid w:val="00005055"/>
    <w:rsid w:val="000071A4"/>
    <w:rsid w:val="00032B28"/>
    <w:rsid w:val="00036008"/>
    <w:rsid w:val="00066899"/>
    <w:rsid w:val="00076DC6"/>
    <w:rsid w:val="000F6175"/>
    <w:rsid w:val="00140604"/>
    <w:rsid w:val="001519F1"/>
    <w:rsid w:val="0015613E"/>
    <w:rsid w:val="00171426"/>
    <w:rsid w:val="00194BEF"/>
    <w:rsid w:val="001F6AB8"/>
    <w:rsid w:val="00210B0C"/>
    <w:rsid w:val="00214426"/>
    <w:rsid w:val="002325B0"/>
    <w:rsid w:val="00294B9C"/>
    <w:rsid w:val="002D28A5"/>
    <w:rsid w:val="002E396B"/>
    <w:rsid w:val="00316A12"/>
    <w:rsid w:val="00340DEC"/>
    <w:rsid w:val="00347C7D"/>
    <w:rsid w:val="003A1A8E"/>
    <w:rsid w:val="003B26D3"/>
    <w:rsid w:val="003C49B3"/>
    <w:rsid w:val="003E1AA1"/>
    <w:rsid w:val="00402E4C"/>
    <w:rsid w:val="00433FFD"/>
    <w:rsid w:val="00455781"/>
    <w:rsid w:val="004B1D77"/>
    <w:rsid w:val="004D1BD5"/>
    <w:rsid w:val="004E7184"/>
    <w:rsid w:val="00505C85"/>
    <w:rsid w:val="00512C73"/>
    <w:rsid w:val="00523D1B"/>
    <w:rsid w:val="00564BB2"/>
    <w:rsid w:val="00565855"/>
    <w:rsid w:val="005709B9"/>
    <w:rsid w:val="00572239"/>
    <w:rsid w:val="00572E30"/>
    <w:rsid w:val="00585C0D"/>
    <w:rsid w:val="005A01F5"/>
    <w:rsid w:val="005A116F"/>
    <w:rsid w:val="005A478C"/>
    <w:rsid w:val="005B09E7"/>
    <w:rsid w:val="005C1D40"/>
    <w:rsid w:val="005C2561"/>
    <w:rsid w:val="005D5179"/>
    <w:rsid w:val="005F508D"/>
    <w:rsid w:val="00603A27"/>
    <w:rsid w:val="00645D17"/>
    <w:rsid w:val="00651EF5"/>
    <w:rsid w:val="006B2702"/>
    <w:rsid w:val="006F403E"/>
    <w:rsid w:val="006F7040"/>
    <w:rsid w:val="007071A1"/>
    <w:rsid w:val="007214FE"/>
    <w:rsid w:val="00722EBD"/>
    <w:rsid w:val="00723AB4"/>
    <w:rsid w:val="00737E04"/>
    <w:rsid w:val="007571F7"/>
    <w:rsid w:val="007972D2"/>
    <w:rsid w:val="007A5EDA"/>
    <w:rsid w:val="007C1B40"/>
    <w:rsid w:val="007D7C6C"/>
    <w:rsid w:val="008343D1"/>
    <w:rsid w:val="00892575"/>
    <w:rsid w:val="008B254E"/>
    <w:rsid w:val="008C3FEB"/>
    <w:rsid w:val="008E16B4"/>
    <w:rsid w:val="008E28FC"/>
    <w:rsid w:val="008E5DC6"/>
    <w:rsid w:val="00914ACA"/>
    <w:rsid w:val="00920C87"/>
    <w:rsid w:val="009240DF"/>
    <w:rsid w:val="009455ED"/>
    <w:rsid w:val="00952C99"/>
    <w:rsid w:val="00954367"/>
    <w:rsid w:val="00966413"/>
    <w:rsid w:val="0096720F"/>
    <w:rsid w:val="0098270E"/>
    <w:rsid w:val="009C348C"/>
    <w:rsid w:val="00A044E0"/>
    <w:rsid w:val="00A3506D"/>
    <w:rsid w:val="00A450B7"/>
    <w:rsid w:val="00A618BA"/>
    <w:rsid w:val="00A942AE"/>
    <w:rsid w:val="00AA137B"/>
    <w:rsid w:val="00AA388B"/>
    <w:rsid w:val="00AC3C54"/>
    <w:rsid w:val="00B07E8C"/>
    <w:rsid w:val="00B25AFF"/>
    <w:rsid w:val="00B35F45"/>
    <w:rsid w:val="00B56426"/>
    <w:rsid w:val="00B60011"/>
    <w:rsid w:val="00B7359C"/>
    <w:rsid w:val="00B75386"/>
    <w:rsid w:val="00B82265"/>
    <w:rsid w:val="00BB0EDA"/>
    <w:rsid w:val="00BB3809"/>
    <w:rsid w:val="00BB6ED9"/>
    <w:rsid w:val="00BF53CB"/>
    <w:rsid w:val="00C361DB"/>
    <w:rsid w:val="00C42A05"/>
    <w:rsid w:val="00C53768"/>
    <w:rsid w:val="00C639F5"/>
    <w:rsid w:val="00C642F9"/>
    <w:rsid w:val="00C70A41"/>
    <w:rsid w:val="00C7297B"/>
    <w:rsid w:val="00C85159"/>
    <w:rsid w:val="00CA597B"/>
    <w:rsid w:val="00CB3F6D"/>
    <w:rsid w:val="00CC1355"/>
    <w:rsid w:val="00CC6E42"/>
    <w:rsid w:val="00CF34B2"/>
    <w:rsid w:val="00D638AC"/>
    <w:rsid w:val="00DC3456"/>
    <w:rsid w:val="00DC7E54"/>
    <w:rsid w:val="00DF5B8D"/>
    <w:rsid w:val="00E14789"/>
    <w:rsid w:val="00E173C5"/>
    <w:rsid w:val="00E503DE"/>
    <w:rsid w:val="00E5310B"/>
    <w:rsid w:val="00E54215"/>
    <w:rsid w:val="00EA733D"/>
    <w:rsid w:val="00F275A1"/>
    <w:rsid w:val="00F320A7"/>
    <w:rsid w:val="00F73097"/>
    <w:rsid w:val="00F868CB"/>
    <w:rsid w:val="00F87195"/>
    <w:rsid w:val="00F936E9"/>
    <w:rsid w:val="00FB0EDA"/>
    <w:rsid w:val="00FE123C"/>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Pr>
      <w:color w:val="808080"/>
    </w:rPr>
  </w:style>
  <w:style w:type="paragraph" w:customStyle="1" w:styleId="16F7C4C6E0774FBE8B9CB0BFE7A0FE36">
    <w:name w:val="16F7C4C6E0774FBE8B9CB0BFE7A0FE3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1D3E576-C775-4CB2-8866-9FD0D0C56F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1908</TotalTime>
  <Pages>8</Pages>
  <Words>4167</Words>
  <Characters>22920</Characters>
  <Application>Microsoft Office Word</Application>
  <DocSecurity>0</DocSecurity>
  <Lines>191</Lines>
  <Paragraphs>54</Paragraphs>
  <ScaleCrop>false</ScaleCrop>
  <HeadingPairs>
    <vt:vector size="2" baseType="variant">
      <vt:variant>
        <vt:lpstr>Title</vt:lpstr>
      </vt:variant>
      <vt:variant>
        <vt:i4>1</vt:i4>
      </vt:variant>
    </vt:vector>
  </HeadingPairs>
  <TitlesOfParts>
    <vt:vector size="1" baseType="lpstr">
      <vt:lpstr>Resource mobilization</vt:lpstr>
    </vt:vector>
  </TitlesOfParts>
  <Company>SCBD</Company>
  <LinksUpToDate>false</LinksUpToDate>
  <CharactersWithSpaces>27033</CharactersWithSpaces>
  <SharedDoc>false</SharedDoc>
  <HLinks>
    <vt:vector size="12" baseType="variant">
      <vt:variant>
        <vt:i4>7209057</vt:i4>
      </vt:variant>
      <vt:variant>
        <vt:i4>0</vt:i4>
      </vt:variant>
      <vt:variant>
        <vt:i4>0</vt:i4>
      </vt:variant>
      <vt:variant>
        <vt:i4>5</vt:i4>
      </vt:variant>
      <vt:variant>
        <vt:lpwstr>https://www.cbd.int/decisions/cop/?m=cop-16</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Propositions relatives à la périodicité optimale des notifications en vue de la révision et de la modification de la liste établie conformément au paragraphe 2 de l’article 20 de la Convention, tenant compte des possibilités d’élargissement de la base des contributeurs</dc:title>
  <dc:subject>CBD/SBI/7/3/Add.1</dc:subject>
  <dc:creator>Andrew Floudiotis</dc:creator>
  <cp:keywords>Convention on Biological Diversity</cp:keywords>
  <dc:description/>
  <cp:lastModifiedBy>Carl Lavoie</cp:lastModifiedBy>
  <cp:revision>260</cp:revision>
  <cp:lastPrinted>2025-10-30T18:34:00Z</cp:lastPrinted>
  <dcterms:created xsi:type="dcterms:W3CDTF">2026-06-25T19:01:00Z</dcterms:created>
  <dcterms:modified xsi:type="dcterms:W3CDTF">2026-06-29T19:01:00Z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ies>
</file>