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9678"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3561"/>
      </w:tblGrid>
      <w:tr w:rsidR="00C9161D" w14:paraId="07F6750D" w14:textId="77777777" w:rsidTr="005F475F">
        <w:trPr>
          <w:trHeight w:val="851"/>
        </w:trPr>
        <w:tc>
          <w:tcPr>
            <w:tcW w:w="774" w:type="dxa"/>
            <w:tcBorders>
              <w:bottom w:val="single" w:sz="12" w:space="0" w:color="auto"/>
            </w:tcBorders>
          </w:tcPr>
          <w:p w14:paraId="1DEFF495" w14:textId="77777777" w:rsidR="00C9161D" w:rsidRPr="00321985" w:rsidRDefault="00C9161D" w:rsidP="00E400EE">
            <w:pPr>
              <w:ind w:right="-136"/>
            </w:pPr>
            <w:r>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321985" w:rsidRDefault="00AA6F92" w:rsidP="00E400EE">
            <w:pPr>
              <w:ind w:right="-136"/>
            </w:pPr>
            <w:r w:rsidRPr="00AA6F92">
              <w:rPr>
                <w:noProof/>
              </w:rPr>
              <w:drawing>
                <wp:inline distT="0" distB="0" distL="0" distR="0" wp14:anchorId="4030DC6E" wp14:editId="44D003EB">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p>
        </w:tc>
        <w:tc>
          <w:tcPr>
            <w:tcW w:w="3763" w:type="dxa"/>
            <w:tcBorders>
              <w:bottom w:val="single" w:sz="12" w:space="0" w:color="auto"/>
            </w:tcBorders>
          </w:tcPr>
          <w:p w14:paraId="600A589D" w14:textId="77777777" w:rsidR="00C9161D" w:rsidRPr="00C9161D" w:rsidRDefault="00C9161D" w:rsidP="00E400EE">
            <w:pPr>
              <w:ind w:right="-136"/>
              <w:jc w:val="right"/>
              <w:rPr>
                <w:rFonts w:ascii="Arial" w:hAnsi="Arial" w:cs="Arial"/>
                <w:b/>
                <w:sz w:val="32"/>
                <w:szCs w:val="32"/>
              </w:rPr>
            </w:pPr>
            <w:r w:rsidRPr="00C9161D">
              <w:rPr>
                <w:rFonts w:ascii="Arial" w:hAnsi="Arial" w:cs="Arial"/>
                <w:b/>
                <w:sz w:val="32"/>
                <w:szCs w:val="32"/>
              </w:rPr>
              <w:t>CBD</w:t>
            </w:r>
          </w:p>
        </w:tc>
      </w:tr>
      <w:tr w:rsidR="00C9161D" w14:paraId="6F751905" w14:textId="77777777" w:rsidTr="005F475F">
        <w:tc>
          <w:tcPr>
            <w:tcW w:w="5915" w:type="dxa"/>
            <w:gridSpan w:val="2"/>
            <w:tcBorders>
              <w:top w:val="single" w:sz="12" w:space="0" w:color="auto"/>
              <w:bottom w:val="single" w:sz="36" w:space="0" w:color="auto"/>
            </w:tcBorders>
            <w:vAlign w:val="center"/>
          </w:tcPr>
          <w:p w14:paraId="14F52A6C" w14:textId="77777777" w:rsidR="00C9161D" w:rsidRDefault="00C9161D" w:rsidP="00E400EE">
            <w:pPr>
              <w:ind w:right="-136"/>
            </w:pPr>
            <w:r>
              <w:rPr>
                <w:noProof/>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3763" w:type="dxa"/>
            <w:tcBorders>
              <w:top w:val="single" w:sz="12" w:space="0" w:color="auto"/>
              <w:bottom w:val="single" w:sz="36" w:space="0" w:color="auto"/>
            </w:tcBorders>
          </w:tcPr>
          <w:p w14:paraId="1C693BA4" w14:textId="77777777" w:rsidR="00C9161D" w:rsidRPr="00C9161D" w:rsidRDefault="00C9161D" w:rsidP="00E400EE">
            <w:pPr>
              <w:ind w:left="661" w:right="-136"/>
              <w:rPr>
                <w:szCs w:val="22"/>
              </w:rPr>
            </w:pPr>
            <w:r w:rsidRPr="00C9161D">
              <w:rPr>
                <w:szCs w:val="22"/>
              </w:rPr>
              <w:t>Distr.</w:t>
            </w:r>
          </w:p>
          <w:p w14:paraId="0C21C438" w14:textId="3BA3F041" w:rsidR="00C9161D" w:rsidRPr="00C9161D" w:rsidRDefault="00B26ACD" w:rsidP="00E400EE">
            <w:pPr>
              <w:ind w:left="661" w:right="-136"/>
              <w:rPr>
                <w:szCs w:val="22"/>
              </w:rPr>
            </w:pPr>
            <w:r>
              <w:rPr>
                <w:caps/>
                <w:szCs w:val="22"/>
              </w:rPr>
              <w:t>LIMITED</w:t>
            </w:r>
          </w:p>
          <w:p w14:paraId="06715052" w14:textId="77777777" w:rsidR="00C9161D" w:rsidRPr="00C9161D" w:rsidRDefault="00C9161D" w:rsidP="00E400EE">
            <w:pPr>
              <w:ind w:left="661" w:right="-136"/>
              <w:rPr>
                <w:szCs w:val="22"/>
              </w:rPr>
            </w:pPr>
          </w:p>
          <w:p w14:paraId="44230134" w14:textId="5447757E" w:rsidR="00C9161D" w:rsidRPr="00C9161D" w:rsidRDefault="00CD2C3D" w:rsidP="00E400EE">
            <w:pPr>
              <w:ind w:left="661" w:right="-136"/>
              <w:rPr>
                <w:szCs w:val="22"/>
              </w:rPr>
            </w:pPr>
            <w:sdt>
              <w:sdtPr>
                <w:rPr>
                  <w:lang w:val="en-US"/>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D12661">
                  <w:rPr>
                    <w:lang w:val="en-US"/>
                  </w:rPr>
                  <w:t>CBD/NP/MOP/4/L.8</w:t>
                </w:r>
              </w:sdtContent>
            </w:sdt>
          </w:p>
          <w:p w14:paraId="0DF1F033" w14:textId="51114D28" w:rsidR="00C9161D" w:rsidRPr="00C9161D" w:rsidRDefault="00D12661" w:rsidP="00E400EE">
            <w:pPr>
              <w:ind w:left="661" w:right="-136"/>
              <w:rPr>
                <w:szCs w:val="22"/>
              </w:rPr>
            </w:pPr>
            <w:r>
              <w:rPr>
                <w:szCs w:val="22"/>
                <w:lang w:val="en-US"/>
              </w:rPr>
              <w:t>10 December</w:t>
            </w:r>
            <w:r w:rsidR="00F6586C">
              <w:rPr>
                <w:szCs w:val="22"/>
                <w:lang w:val="en-US"/>
              </w:rPr>
              <w:t xml:space="preserve"> 20</w:t>
            </w:r>
            <w:r w:rsidR="00FC25F8">
              <w:rPr>
                <w:szCs w:val="22"/>
                <w:lang w:val="en-US"/>
              </w:rPr>
              <w:t>2</w:t>
            </w:r>
            <w:r w:rsidR="00B26ACD">
              <w:rPr>
                <w:szCs w:val="22"/>
                <w:lang w:val="en-US"/>
              </w:rPr>
              <w:t>2</w:t>
            </w:r>
          </w:p>
          <w:p w14:paraId="159892DF" w14:textId="77777777" w:rsidR="00C9161D" w:rsidRPr="00C9161D" w:rsidRDefault="00C9161D" w:rsidP="00E400EE">
            <w:pPr>
              <w:ind w:left="661" w:right="-136"/>
              <w:rPr>
                <w:szCs w:val="22"/>
              </w:rPr>
            </w:pPr>
          </w:p>
          <w:p w14:paraId="19472D49" w14:textId="77777777" w:rsidR="00C9161D" w:rsidRPr="00C9161D" w:rsidRDefault="006B2290" w:rsidP="00E400EE">
            <w:pPr>
              <w:ind w:left="661" w:right="-136"/>
              <w:rPr>
                <w:szCs w:val="22"/>
              </w:rPr>
            </w:pPr>
            <w:r>
              <w:rPr>
                <w:szCs w:val="22"/>
              </w:rPr>
              <w:t xml:space="preserve">ORIGINAL: </w:t>
            </w:r>
            <w:r w:rsidR="00C9161D" w:rsidRPr="00C9161D">
              <w:rPr>
                <w:szCs w:val="22"/>
              </w:rPr>
              <w:t>ENGLISH</w:t>
            </w:r>
          </w:p>
          <w:p w14:paraId="5AA10CCE" w14:textId="77777777" w:rsidR="00C9161D" w:rsidRDefault="00C9161D" w:rsidP="00E400EE">
            <w:pPr>
              <w:ind w:right="-136"/>
            </w:pPr>
          </w:p>
        </w:tc>
      </w:tr>
    </w:tbl>
    <w:p w14:paraId="1BF4A9A2" w14:textId="1D92CDB0" w:rsidR="003B7BB2" w:rsidRPr="00910961" w:rsidRDefault="003B7BB2" w:rsidP="00BA33A0">
      <w:pPr>
        <w:pStyle w:val="Cornernotation"/>
        <w:kinsoku w:val="0"/>
        <w:overflowPunct w:val="0"/>
        <w:autoSpaceDE w:val="0"/>
        <w:autoSpaceDN w:val="0"/>
        <w:spacing w:before="60"/>
        <w:ind w:left="227" w:right="3792" w:hanging="227"/>
        <w:rPr>
          <w:snapToGrid w:val="0"/>
          <w:kern w:val="22"/>
        </w:rPr>
      </w:pPr>
      <w:r w:rsidRPr="00910961">
        <w:rPr>
          <w:snapToGrid w:val="0"/>
          <w:kern w:val="22"/>
        </w:rPr>
        <w:t xml:space="preserve">CONFERENCE OF THE PARTIES TO THE CONVENTION ON BIOLOGICAL DIVERSITY </w:t>
      </w:r>
      <w:r w:rsidR="005E0ED3">
        <w:rPr>
          <w:snapToGrid w:val="0"/>
          <w:kern w:val="22"/>
        </w:rPr>
        <w:t xml:space="preserve">SERVING AS THE MEETING OF THE PARTIES TO THE </w:t>
      </w:r>
      <w:r w:rsidR="0083009D">
        <w:rPr>
          <w:snapToGrid w:val="0"/>
          <w:kern w:val="22"/>
        </w:rPr>
        <w:t>NAGOYA PROTOCOL ON ACCESS TO GENETIC RESOURCES AND THE FAIR AND EQUITABLE SHARING</w:t>
      </w:r>
      <w:r w:rsidR="00BA33A0">
        <w:rPr>
          <w:snapToGrid w:val="0"/>
          <w:kern w:val="22"/>
        </w:rPr>
        <w:t xml:space="preserve"> OF BENEFITS ARISING FROM THEIR UTILIZATION</w:t>
      </w:r>
    </w:p>
    <w:p w14:paraId="141C6194" w14:textId="056A5FC1" w:rsidR="003B7BB2" w:rsidRPr="00910961" w:rsidRDefault="00BA33A0" w:rsidP="00BA33A0">
      <w:pPr>
        <w:pStyle w:val="Cornernotation"/>
        <w:kinsoku w:val="0"/>
        <w:overflowPunct w:val="0"/>
        <w:autoSpaceDE w:val="0"/>
        <w:autoSpaceDN w:val="0"/>
        <w:ind w:left="0" w:right="3792" w:firstLine="0"/>
        <w:rPr>
          <w:snapToGrid w:val="0"/>
          <w:kern w:val="22"/>
        </w:rPr>
      </w:pPr>
      <w:r>
        <w:rPr>
          <w:snapToGrid w:val="0"/>
          <w:kern w:val="22"/>
        </w:rPr>
        <w:t>Fourth</w:t>
      </w:r>
      <w:r w:rsidR="003B7BB2" w:rsidRPr="00910961">
        <w:rPr>
          <w:snapToGrid w:val="0"/>
          <w:kern w:val="22"/>
        </w:rPr>
        <w:t xml:space="preserve"> meeting</w:t>
      </w:r>
      <w:r w:rsidR="00AD7FFC">
        <w:rPr>
          <w:snapToGrid w:val="0"/>
          <w:kern w:val="22"/>
        </w:rPr>
        <w:t xml:space="preserve"> </w:t>
      </w:r>
      <w:r w:rsidR="00B26ACD">
        <w:rPr>
          <w:snapToGrid w:val="0"/>
          <w:kern w:val="22"/>
        </w:rPr>
        <w:t>– Part II</w:t>
      </w:r>
    </w:p>
    <w:p w14:paraId="4268D28C" w14:textId="78B11728" w:rsidR="003B7BB2" w:rsidRPr="00660CB5" w:rsidRDefault="00B26ACD" w:rsidP="00BA33A0">
      <w:pPr>
        <w:pStyle w:val="Cornernotation"/>
        <w:kinsoku w:val="0"/>
        <w:overflowPunct w:val="0"/>
        <w:autoSpaceDE w:val="0"/>
        <w:autoSpaceDN w:val="0"/>
        <w:ind w:left="227" w:right="3792" w:hanging="227"/>
        <w:rPr>
          <w:snapToGrid w:val="0"/>
          <w:kern w:val="22"/>
          <w:szCs w:val="22"/>
          <w:lang w:eastAsia="nb-NO"/>
        </w:rPr>
      </w:pPr>
      <w:r>
        <w:rPr>
          <w:snapToGrid w:val="0"/>
          <w:kern w:val="22"/>
          <w:szCs w:val="22"/>
          <w:lang w:eastAsia="nb-NO"/>
        </w:rPr>
        <w:t>Montreal, Canada, 7-19 December 2022</w:t>
      </w:r>
    </w:p>
    <w:p w14:paraId="5ECF7635" w14:textId="5F3ABA3B" w:rsidR="00C9161D" w:rsidRPr="00C9161D" w:rsidRDefault="00B26ACD" w:rsidP="00BA33A0">
      <w:pPr>
        <w:ind w:right="3792"/>
      </w:pPr>
      <w:r>
        <w:rPr>
          <w:snapToGrid w:val="0"/>
          <w:kern w:val="22"/>
          <w:szCs w:val="22"/>
        </w:rPr>
        <w:t>Agenda i</w:t>
      </w:r>
      <w:r w:rsidR="00134846" w:rsidRPr="004B44DE">
        <w:rPr>
          <w:snapToGrid w:val="0"/>
          <w:kern w:val="22"/>
          <w:szCs w:val="22"/>
        </w:rPr>
        <w:t xml:space="preserve">tem </w:t>
      </w:r>
      <w:r w:rsidR="00EF2A4A">
        <w:rPr>
          <w:snapToGrid w:val="0"/>
          <w:kern w:val="22"/>
          <w:szCs w:val="22"/>
        </w:rPr>
        <w:t>12</w:t>
      </w:r>
      <w:r w:rsidR="00134846" w:rsidRPr="004B44DE">
        <w:rPr>
          <w:snapToGrid w:val="0"/>
          <w:kern w:val="22"/>
          <w:szCs w:val="22"/>
        </w:rPr>
        <w:t xml:space="preserve"> </w:t>
      </w:r>
    </w:p>
    <w:p w14:paraId="57F6B7A1" w14:textId="4745C529" w:rsidR="00C9161D" w:rsidRDefault="00CD2C3D" w:rsidP="00172AF6">
      <w:pPr>
        <w:spacing w:before="120" w:after="240"/>
        <w:jc w:val="center"/>
        <w:rPr>
          <w:b/>
          <w:caps/>
        </w:rPr>
      </w:pPr>
      <w:sdt>
        <w:sdtPr>
          <w:rPr>
            <w:rFonts w:ascii="Times New Roman Bold" w:hAnsi="Times New Roman Bold"/>
            <w:kern w:val="22"/>
            <w:szCs w:val="22"/>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Content>
          <w:r w:rsidRPr="00975C88">
            <w:rPr>
              <w:rFonts w:ascii="Times New Roman Bold" w:hAnsi="Times New Roman Bold"/>
              <w:kern w:val="22"/>
              <w:szCs w:val="22"/>
            </w:rPr>
            <w:t>Review of effectiveness of structures and processes under the Convention and its Protocols</w:t>
          </w:r>
        </w:sdtContent>
      </w:sdt>
      <w:r w:rsidR="00105372" w:rsidRPr="00105372">
        <w:rPr>
          <w:b/>
          <w:caps/>
        </w:rPr>
        <w:t xml:space="preserve"> </w:t>
      </w:r>
    </w:p>
    <w:p w14:paraId="2EEF764E" w14:textId="41776CFB" w:rsidR="00F6586C" w:rsidRPr="00A1252A" w:rsidRDefault="00EC1F46" w:rsidP="00A1252A">
      <w:pPr>
        <w:pStyle w:val="Style1"/>
        <w:outlineLvl w:val="9"/>
        <w:rPr>
          <w:bCs w:val="0"/>
          <w:i w:val="0"/>
          <w:iCs w:val="0"/>
        </w:rPr>
      </w:pPr>
      <w:r w:rsidRPr="00A1252A">
        <w:rPr>
          <w:bCs w:val="0"/>
          <w:i w:val="0"/>
          <w:iCs w:val="0"/>
        </w:rPr>
        <w:t xml:space="preserve">Draft decision submitted by the </w:t>
      </w:r>
      <w:r w:rsidR="00BF11F9" w:rsidRPr="00A1252A">
        <w:rPr>
          <w:bCs w:val="0"/>
          <w:i w:val="0"/>
          <w:iCs w:val="0"/>
        </w:rPr>
        <w:t xml:space="preserve">Chair </w:t>
      </w:r>
      <w:r w:rsidR="00A1252A" w:rsidRPr="00A1252A">
        <w:rPr>
          <w:bCs w:val="0"/>
          <w:i w:val="0"/>
          <w:iCs w:val="0"/>
        </w:rPr>
        <w:t>of Working Group</w:t>
      </w:r>
      <w:r w:rsidR="00E93967">
        <w:rPr>
          <w:bCs w:val="0"/>
          <w:i w:val="0"/>
          <w:iCs w:val="0"/>
        </w:rPr>
        <w:t xml:space="preserve"> II</w:t>
      </w:r>
    </w:p>
    <w:p w14:paraId="7D61932C" w14:textId="2E4BFE80" w:rsidR="00770DFA" w:rsidRPr="00770DFA" w:rsidRDefault="00770DFA" w:rsidP="00770DFA">
      <w:pPr>
        <w:suppressLineNumbers/>
        <w:suppressAutoHyphens/>
        <w:autoSpaceDE w:val="0"/>
        <w:autoSpaceDN w:val="0"/>
        <w:adjustRightInd w:val="0"/>
        <w:spacing w:before="120" w:after="120"/>
        <w:ind w:firstLine="720"/>
        <w:rPr>
          <w:i/>
          <w:iCs/>
          <w:kern w:val="22"/>
          <w:szCs w:val="22"/>
          <w14:cntxtAlts/>
        </w:rPr>
      </w:pPr>
      <w:r w:rsidRPr="00770DFA">
        <w:rPr>
          <w:i/>
          <w:iCs/>
          <w:kern w:val="22"/>
          <w:szCs w:val="22"/>
          <w14:cntxtAlts/>
        </w:rPr>
        <w:t>The Conference of the Parties serving as the meeting of the Parties to the Nagoya Protocol</w:t>
      </w:r>
      <w:r w:rsidRPr="00770DFA">
        <w:rPr>
          <w:kern w:val="22"/>
          <w:szCs w:val="22"/>
          <w14:cntxtAlts/>
        </w:rPr>
        <w:t>,</w:t>
      </w:r>
    </w:p>
    <w:p w14:paraId="23580974" w14:textId="77777777" w:rsidR="00770DFA" w:rsidRPr="00770DFA" w:rsidRDefault="00770DFA" w:rsidP="005F475F">
      <w:pPr>
        <w:keepNext/>
        <w:numPr>
          <w:ilvl w:val="0"/>
          <w:numId w:val="19"/>
        </w:numPr>
        <w:suppressLineNumbers/>
        <w:tabs>
          <w:tab w:val="left" w:pos="1134"/>
        </w:tabs>
        <w:suppressAutoHyphens/>
        <w:autoSpaceDE w:val="0"/>
        <w:autoSpaceDN w:val="0"/>
        <w:adjustRightInd w:val="0"/>
        <w:spacing w:before="240" w:after="120"/>
        <w:ind w:firstLine="720"/>
        <w:jc w:val="center"/>
        <w:rPr>
          <w:i/>
          <w:iCs/>
          <w:kern w:val="22"/>
          <w:szCs w:val="22"/>
          <w14:cntxtAlts/>
        </w:rPr>
      </w:pPr>
      <w:r w:rsidRPr="00770DFA">
        <w:rPr>
          <w:rFonts w:eastAsia="Malgun Gothic"/>
          <w:b/>
          <w:bCs/>
          <w:kern w:val="22"/>
          <w:szCs w:val="22"/>
          <w14:cntxtAlts/>
        </w:rPr>
        <w:t>Experience with concurrent meetings</w:t>
      </w:r>
    </w:p>
    <w:p w14:paraId="036F7465" w14:textId="77777777" w:rsidR="00770DFA" w:rsidRPr="00770DFA" w:rsidRDefault="00770DFA" w:rsidP="00770DFA">
      <w:pPr>
        <w:suppressLineNumbers/>
        <w:suppressAutoHyphens/>
        <w:autoSpaceDE w:val="0"/>
        <w:autoSpaceDN w:val="0"/>
        <w:adjustRightInd w:val="0"/>
        <w:spacing w:before="120" w:after="120"/>
        <w:ind w:firstLine="720"/>
        <w:rPr>
          <w:kern w:val="22"/>
          <w:szCs w:val="22"/>
          <w14:cntxtAlts/>
        </w:rPr>
      </w:pPr>
      <w:r w:rsidRPr="00770DFA">
        <w:rPr>
          <w:i/>
          <w:iCs/>
          <w:kern w:val="22"/>
          <w:szCs w:val="22"/>
          <w14:cntxtAlts/>
        </w:rPr>
        <w:t xml:space="preserve">Recalling </w:t>
      </w:r>
      <w:r w:rsidRPr="00770DFA">
        <w:rPr>
          <w:kern w:val="22"/>
          <w:szCs w:val="22"/>
          <w14:cntxtAlts/>
        </w:rPr>
        <w:t>decisions NP-1/12, NP-2/12 and NP-3/10,</w:t>
      </w:r>
    </w:p>
    <w:p w14:paraId="65D10495" w14:textId="77777777" w:rsidR="00770DFA" w:rsidRPr="00770DFA" w:rsidRDefault="00770DFA" w:rsidP="00770DFA">
      <w:pPr>
        <w:suppressLineNumbers/>
        <w:suppressAutoHyphens/>
        <w:autoSpaceDE w:val="0"/>
        <w:autoSpaceDN w:val="0"/>
        <w:adjustRightInd w:val="0"/>
        <w:spacing w:before="120" w:after="120"/>
        <w:ind w:firstLine="720"/>
        <w:rPr>
          <w:kern w:val="22"/>
          <w:szCs w:val="22"/>
          <w14:cntxtAlts/>
        </w:rPr>
      </w:pPr>
      <w:r w:rsidRPr="00770DFA">
        <w:rPr>
          <w:i/>
          <w:iCs/>
          <w:kern w:val="22"/>
          <w:szCs w:val="22"/>
          <w14:cntxtAlts/>
        </w:rPr>
        <w:t xml:space="preserve">Having reviewed </w:t>
      </w:r>
      <w:r w:rsidRPr="00770DFA">
        <w:rPr>
          <w:kern w:val="22"/>
          <w:szCs w:val="22"/>
          <w14:cntxtAlts/>
        </w:rPr>
        <w:t>the experience in holding concurrently meetings of the Conference of the Parties, the Conference of the Parties serving as the meeting of the Parties to the Cartagena Protocol and the Conference of the Parties serving as the meeting of the Parties to the Nagoya Protocol, using the criteria agreed earlier,</w:t>
      </w:r>
    </w:p>
    <w:p w14:paraId="1EA9A352" w14:textId="77777777" w:rsidR="00770DFA" w:rsidRPr="00770DFA" w:rsidRDefault="00770DFA" w:rsidP="00770DFA">
      <w:pPr>
        <w:suppressLineNumbers/>
        <w:suppressAutoHyphens/>
        <w:autoSpaceDE w:val="0"/>
        <w:autoSpaceDN w:val="0"/>
        <w:adjustRightInd w:val="0"/>
        <w:spacing w:before="120" w:after="120"/>
        <w:ind w:firstLine="720"/>
        <w:rPr>
          <w:kern w:val="22"/>
          <w:szCs w:val="22"/>
          <w14:cntxtAlts/>
        </w:rPr>
      </w:pPr>
      <w:r w:rsidRPr="00770DFA">
        <w:rPr>
          <w:i/>
          <w:iCs/>
          <w:kern w:val="22"/>
          <w:szCs w:val="22"/>
          <w14:cntxtAlts/>
        </w:rPr>
        <w:t xml:space="preserve">Taking into account </w:t>
      </w:r>
      <w:r w:rsidRPr="00770DFA">
        <w:rPr>
          <w:kern w:val="22"/>
          <w:szCs w:val="22"/>
          <w14:cntxtAlts/>
        </w:rPr>
        <w:t>the views of Parties and observers that participated in the concurrent meetings held in 2016 and 2018 as synthesized and presented in the notes by the Executive Secretary on the review of experience in holding concurrent meetings of the Conference of the Parties to the Convention and meetings of the Parties to the Protocols,</w:t>
      </w:r>
      <w:r w:rsidRPr="00770DFA">
        <w:rPr>
          <w:sz w:val="18"/>
          <w:vertAlign w:val="superscript"/>
        </w:rPr>
        <w:footnoteReference w:id="1"/>
      </w:r>
    </w:p>
    <w:p w14:paraId="6CEB366F" w14:textId="77777777" w:rsidR="00770DFA" w:rsidRPr="00770DFA" w:rsidRDefault="00770DFA" w:rsidP="00770DFA">
      <w:pPr>
        <w:suppressLineNumbers/>
        <w:suppressAutoHyphens/>
        <w:autoSpaceDE w:val="0"/>
        <w:autoSpaceDN w:val="0"/>
        <w:adjustRightInd w:val="0"/>
        <w:spacing w:before="120" w:after="120"/>
        <w:ind w:firstLine="720"/>
        <w:rPr>
          <w:kern w:val="22"/>
          <w:szCs w:val="22"/>
          <w14:cntxtAlts/>
        </w:rPr>
      </w:pPr>
      <w:r w:rsidRPr="00770DFA">
        <w:rPr>
          <w:kern w:val="22"/>
          <w:szCs w:val="22"/>
          <w14:cntxtAlts/>
        </w:rPr>
        <w:t>1.</w:t>
      </w:r>
      <w:r w:rsidRPr="00770DFA">
        <w:rPr>
          <w:kern w:val="22"/>
          <w:szCs w:val="22"/>
          <w14:cntxtAlts/>
        </w:rPr>
        <w:tab/>
      </w:r>
      <w:r w:rsidRPr="00770DFA">
        <w:rPr>
          <w:i/>
          <w:iCs/>
          <w:kern w:val="22"/>
          <w:szCs w:val="22"/>
          <w14:cntxtAlts/>
        </w:rPr>
        <w:t xml:space="preserve">Notes with satisfaction </w:t>
      </w:r>
      <w:r w:rsidRPr="00770DFA">
        <w:rPr>
          <w:kern w:val="22"/>
          <w:szCs w:val="22"/>
          <w14:cntxtAlts/>
        </w:rPr>
        <w:t>that the concurrent meetings were overall considered to have allowed for increased integration among the Convention and its Protocols, and improved consultations, coordination and synergies among the respective national focal points;</w:t>
      </w:r>
    </w:p>
    <w:p w14:paraId="169442A1" w14:textId="77777777" w:rsidR="00770DFA" w:rsidRPr="00770DFA" w:rsidRDefault="00770DFA" w:rsidP="00770DFA">
      <w:pPr>
        <w:suppressLineNumbers/>
        <w:suppressAutoHyphens/>
        <w:autoSpaceDE w:val="0"/>
        <w:autoSpaceDN w:val="0"/>
        <w:adjustRightInd w:val="0"/>
        <w:spacing w:before="120" w:after="120"/>
        <w:ind w:firstLine="720"/>
        <w:rPr>
          <w:kern w:val="22"/>
          <w:szCs w:val="22"/>
          <w14:cntxtAlts/>
        </w:rPr>
      </w:pPr>
      <w:r w:rsidRPr="00770DFA">
        <w:rPr>
          <w:kern w:val="22"/>
          <w:szCs w:val="22"/>
          <w14:cntxtAlts/>
        </w:rPr>
        <w:t>2.</w:t>
      </w:r>
      <w:r w:rsidRPr="00770DFA">
        <w:rPr>
          <w:kern w:val="22"/>
          <w:szCs w:val="22"/>
          <w14:cntxtAlts/>
        </w:rPr>
        <w:tab/>
      </w:r>
      <w:r w:rsidRPr="00770DFA">
        <w:rPr>
          <w:i/>
          <w:iCs/>
          <w:kern w:val="22"/>
          <w:szCs w:val="22"/>
          <w14:cntxtAlts/>
        </w:rPr>
        <w:t xml:space="preserve">Notes </w:t>
      </w:r>
      <w:r w:rsidRPr="00770DFA">
        <w:rPr>
          <w:kern w:val="22"/>
          <w:szCs w:val="22"/>
          <w14:cntxtAlts/>
        </w:rPr>
        <w:t>that most of the criteria were considered as being met or partially met, and that further improvements in the functioning of the concurrent meetings are desirable, in particular to improve the outcomes and effectiveness of the meetings of the Parties to the Protocols;</w:t>
      </w:r>
    </w:p>
    <w:p w14:paraId="50CCC92B" w14:textId="77777777" w:rsidR="00770DFA" w:rsidRPr="00770DFA" w:rsidRDefault="00770DFA" w:rsidP="00770DFA">
      <w:pPr>
        <w:suppressLineNumbers/>
        <w:suppressAutoHyphens/>
        <w:autoSpaceDE w:val="0"/>
        <w:autoSpaceDN w:val="0"/>
        <w:adjustRightInd w:val="0"/>
        <w:spacing w:before="120" w:after="120"/>
        <w:ind w:firstLine="720"/>
        <w:rPr>
          <w:kern w:val="22"/>
          <w:szCs w:val="22"/>
          <w14:cntxtAlts/>
        </w:rPr>
      </w:pPr>
      <w:r w:rsidRPr="00770DFA">
        <w:rPr>
          <w:kern w:val="22"/>
          <w:szCs w:val="22"/>
          <w14:cntxtAlts/>
        </w:rPr>
        <w:t>3.</w:t>
      </w:r>
      <w:r w:rsidRPr="00770DFA">
        <w:rPr>
          <w:kern w:val="22"/>
          <w:szCs w:val="22"/>
          <w14:cntxtAlts/>
        </w:rPr>
        <w:tab/>
      </w:r>
      <w:r w:rsidRPr="00770DFA">
        <w:rPr>
          <w:i/>
          <w:iCs/>
          <w:kern w:val="22"/>
          <w:szCs w:val="22"/>
          <w14:cntxtAlts/>
        </w:rPr>
        <w:t xml:space="preserve">Reiterates </w:t>
      </w:r>
      <w:r w:rsidRPr="00770DFA">
        <w:rPr>
          <w:kern w:val="22"/>
          <w:szCs w:val="22"/>
          <w14:cntxtAlts/>
        </w:rPr>
        <w:t>the importance of ensuring the full and effective participation of representatives of developing country Parties, in particular the least developed countries and small island developing States among them, and countries with economies in transition, in the concurrent meetings, and the importance, in particular, of ensuring adequate participation of representatives in meetings of the Parties to the protocols by making funding available for such participation, and, in this regard, recalls decision 14/37, paragraphs 36 to 46;</w:t>
      </w:r>
    </w:p>
    <w:p w14:paraId="5B4E56AE" w14:textId="77777777" w:rsidR="00770DFA" w:rsidRPr="00770DFA" w:rsidRDefault="00770DFA" w:rsidP="00770DFA">
      <w:pPr>
        <w:suppressLineNumbers/>
        <w:suppressAutoHyphens/>
        <w:autoSpaceDE w:val="0"/>
        <w:autoSpaceDN w:val="0"/>
        <w:adjustRightInd w:val="0"/>
        <w:spacing w:before="120" w:after="120"/>
        <w:ind w:firstLine="720"/>
        <w:rPr>
          <w:kern w:val="22"/>
          <w:szCs w:val="22"/>
          <w14:cntxtAlts/>
        </w:rPr>
      </w:pPr>
      <w:r w:rsidRPr="00770DFA">
        <w:rPr>
          <w:kern w:val="22"/>
          <w:szCs w:val="22"/>
          <w14:cntxtAlts/>
        </w:rPr>
        <w:lastRenderedPageBreak/>
        <w:t>4.</w:t>
      </w:r>
      <w:r w:rsidRPr="00770DFA">
        <w:rPr>
          <w:kern w:val="22"/>
          <w:szCs w:val="22"/>
          <w14:cntxtAlts/>
        </w:rPr>
        <w:tab/>
      </w:r>
      <w:r w:rsidRPr="00770DFA">
        <w:rPr>
          <w:i/>
          <w:iCs/>
          <w:kern w:val="22"/>
          <w:szCs w:val="22"/>
          <w14:cntxtAlts/>
        </w:rPr>
        <w:t xml:space="preserve">Requests </w:t>
      </w:r>
      <w:r w:rsidRPr="00770DFA">
        <w:rPr>
          <w:kern w:val="22"/>
          <w:szCs w:val="22"/>
          <w14:cntxtAlts/>
        </w:rPr>
        <w:t>the Executive Secretary, in consultation with the Bureau, to further improve the planning and organization of future concurrent meetings on the basis of the experience gained to date and the views expressed by Parties and observers;</w:t>
      </w:r>
    </w:p>
    <w:p w14:paraId="676025CE" w14:textId="77777777" w:rsidR="00770DFA" w:rsidRPr="00770DFA" w:rsidRDefault="00770DFA" w:rsidP="005F475F">
      <w:pPr>
        <w:keepNext/>
        <w:suppressLineNumbers/>
        <w:tabs>
          <w:tab w:val="left" w:pos="1134"/>
        </w:tabs>
        <w:suppressAutoHyphens/>
        <w:autoSpaceDE w:val="0"/>
        <w:autoSpaceDN w:val="0"/>
        <w:adjustRightInd w:val="0"/>
        <w:spacing w:before="240" w:after="120"/>
        <w:jc w:val="center"/>
        <w:rPr>
          <w:b/>
          <w:bCs/>
          <w:kern w:val="22"/>
          <w:szCs w:val="22"/>
          <w14:cntxtAlts/>
        </w:rPr>
      </w:pPr>
      <w:r w:rsidRPr="00770DFA">
        <w:rPr>
          <w:b/>
          <w:bCs/>
          <w:kern w:val="22"/>
          <w:szCs w:val="22"/>
          <w14:cntxtAlts/>
        </w:rPr>
        <w:t>B.</w:t>
      </w:r>
      <w:r w:rsidRPr="00770DFA">
        <w:rPr>
          <w:b/>
          <w:bCs/>
          <w:kern w:val="22"/>
          <w:szCs w:val="22"/>
          <w14:cntxtAlts/>
        </w:rPr>
        <w:tab/>
        <w:t>Experience with virtual meetings</w:t>
      </w:r>
    </w:p>
    <w:p w14:paraId="6E972C72" w14:textId="77777777" w:rsidR="00770DFA" w:rsidRPr="00770DFA" w:rsidRDefault="00770DFA" w:rsidP="00770DFA">
      <w:pPr>
        <w:suppressLineNumbers/>
        <w:suppressAutoHyphens/>
        <w:autoSpaceDE w:val="0"/>
        <w:autoSpaceDN w:val="0"/>
        <w:adjustRightInd w:val="0"/>
        <w:spacing w:after="120"/>
        <w:ind w:firstLine="720"/>
        <w:rPr>
          <w:kern w:val="22"/>
          <w:szCs w:val="22"/>
          <w14:cntxtAlts/>
        </w:rPr>
      </w:pPr>
      <w:r w:rsidRPr="00770DFA">
        <w:rPr>
          <w:i/>
          <w:iCs/>
          <w:kern w:val="22"/>
          <w:szCs w:val="22"/>
          <w14:cntxtAlts/>
        </w:rPr>
        <w:t>Recognizing</w:t>
      </w:r>
      <w:r w:rsidRPr="00770DFA">
        <w:rPr>
          <w:kern w:val="22"/>
          <w:szCs w:val="22"/>
          <w14:cntxtAlts/>
        </w:rPr>
        <w:t xml:space="preserve"> the restrictions imposed as a result of the COVID-19 pandemic since March 2020, which rendered in-person meetings impracticable, and led to the convening of virtual meetings,</w:t>
      </w:r>
    </w:p>
    <w:p w14:paraId="3890FEBC" w14:textId="77777777" w:rsidR="00770DFA" w:rsidRPr="00770DFA" w:rsidRDefault="00770DFA" w:rsidP="00770DFA">
      <w:pPr>
        <w:suppressLineNumbers/>
        <w:suppressAutoHyphens/>
        <w:autoSpaceDE w:val="0"/>
        <w:autoSpaceDN w:val="0"/>
        <w:adjustRightInd w:val="0"/>
        <w:spacing w:after="120"/>
        <w:ind w:firstLine="720"/>
        <w:rPr>
          <w:kern w:val="22"/>
          <w:szCs w:val="22"/>
          <w:lang w:val="en-US"/>
          <w14:cntxtAlts/>
        </w:rPr>
      </w:pPr>
      <w:r w:rsidRPr="00770DFA">
        <w:rPr>
          <w:kern w:val="22"/>
          <w:szCs w:val="22"/>
          <w14:cntxtAlts/>
        </w:rPr>
        <w:t>5.</w:t>
      </w:r>
      <w:r w:rsidRPr="00770DFA">
        <w:rPr>
          <w:kern w:val="22"/>
          <w:szCs w:val="22"/>
          <w14:cntxtAlts/>
        </w:rPr>
        <w:tab/>
      </w:r>
      <w:r w:rsidRPr="00770DFA">
        <w:rPr>
          <w:i/>
          <w:iCs/>
          <w:kern w:val="22"/>
          <w:szCs w:val="22"/>
          <w14:cntxtAlts/>
        </w:rPr>
        <w:t xml:space="preserve">Notes </w:t>
      </w:r>
      <w:r w:rsidRPr="00770DFA">
        <w:rPr>
          <w:kern w:val="22"/>
          <w:szCs w:val="22"/>
          <w14:cntxtAlts/>
        </w:rPr>
        <w:t>the expeditious adjustments and arrangements made by the Secretariat, and the understanding and flexibility demonstrated by presiding officers and participants, which allowed the convening of a number of meetings and consultations in a virtual setting in response to the limitations caused by the pandemic situation, notwithstanding the inconveniences arising from such a setting, and the limitations that were agreed with regard to decision-making;</w:t>
      </w:r>
    </w:p>
    <w:p w14:paraId="2D894CBD" w14:textId="77777777" w:rsidR="00770DFA" w:rsidRPr="00770DFA" w:rsidRDefault="00770DFA" w:rsidP="00770DFA">
      <w:pPr>
        <w:suppressLineNumbers/>
        <w:suppressAutoHyphens/>
        <w:autoSpaceDE w:val="0"/>
        <w:autoSpaceDN w:val="0"/>
        <w:adjustRightInd w:val="0"/>
        <w:spacing w:after="120"/>
        <w:ind w:firstLine="720"/>
        <w:rPr>
          <w:kern w:val="22"/>
          <w:szCs w:val="22"/>
          <w14:cntxtAlts/>
        </w:rPr>
      </w:pPr>
      <w:r w:rsidRPr="00770DFA">
        <w:rPr>
          <w:kern w:val="22"/>
          <w:szCs w:val="22"/>
          <w:lang w:val="en-US"/>
          <w14:cntxtAlts/>
        </w:rPr>
        <w:t>6.</w:t>
      </w:r>
      <w:r w:rsidRPr="00770DFA">
        <w:rPr>
          <w:i/>
          <w:iCs/>
          <w:kern w:val="22"/>
          <w:szCs w:val="22"/>
          <w:lang w:val="en-US"/>
          <w14:cntxtAlts/>
        </w:rPr>
        <w:tab/>
        <w:t xml:space="preserve">Agrees </w:t>
      </w:r>
      <w:r w:rsidRPr="00770DFA">
        <w:rPr>
          <w:kern w:val="22"/>
          <w:szCs w:val="22"/>
          <w:lang w:val="en-US"/>
          <w14:cntxtAlts/>
        </w:rPr>
        <w:t>that convening of formal meetings in a virtual setting, while important in terms of responding to the extraordinary circumstances caused by the COVID-19 pandemic, does not set a precedent for the future organization of similar meetings under the Convention and the Protocols;</w:t>
      </w:r>
    </w:p>
    <w:p w14:paraId="0751AB5B" w14:textId="346F3B15" w:rsidR="00770DFA" w:rsidRPr="00770DFA" w:rsidRDefault="00770DFA" w:rsidP="00770DFA">
      <w:pPr>
        <w:suppressLineNumbers/>
        <w:suppressAutoHyphens/>
        <w:autoSpaceDE w:val="0"/>
        <w:autoSpaceDN w:val="0"/>
        <w:adjustRightInd w:val="0"/>
        <w:spacing w:after="120"/>
        <w:ind w:firstLine="720"/>
        <w:rPr>
          <w:kern w:val="22"/>
          <w:szCs w:val="22"/>
          <w14:cntxtAlts/>
        </w:rPr>
      </w:pPr>
      <w:r w:rsidRPr="00770DFA">
        <w:rPr>
          <w:kern w:val="22"/>
          <w:szCs w:val="22"/>
          <w14:cntxtAlts/>
        </w:rPr>
        <w:t>7.</w:t>
      </w:r>
      <w:r w:rsidRPr="00770DFA">
        <w:rPr>
          <w:kern w:val="22"/>
          <w:szCs w:val="22"/>
          <w14:cntxtAlts/>
        </w:rPr>
        <w:tab/>
      </w:r>
      <w:r w:rsidRPr="00770DFA">
        <w:rPr>
          <w:i/>
          <w:iCs/>
          <w:kern w:val="22"/>
          <w:szCs w:val="22"/>
          <w14:cntxtAlts/>
        </w:rPr>
        <w:t xml:space="preserve">Encourages </w:t>
      </w:r>
      <w:r w:rsidRPr="00770DFA">
        <w:rPr>
          <w:kern w:val="22"/>
          <w:szCs w:val="22"/>
          <w14:cntxtAlts/>
        </w:rPr>
        <w:t xml:space="preserve">Parties and observers to continue to participate in hybrid meetings, </w:t>
      </w:r>
      <w:r w:rsidR="00D02BBA">
        <w:rPr>
          <w:kern w:val="22"/>
          <w:szCs w:val="22"/>
          <w14:cntxtAlts/>
        </w:rPr>
        <w:t xml:space="preserve">when applicable, and in extraordinary circumstances, in virtual meetings, </w:t>
      </w:r>
      <w:r w:rsidRPr="00770DFA">
        <w:rPr>
          <w:kern w:val="22"/>
          <w:szCs w:val="22"/>
          <w14:cntxtAlts/>
        </w:rPr>
        <w:t xml:space="preserve">while recognizing the need to ensure the full and effective participation of </w:t>
      </w:r>
      <w:r w:rsidR="005534D8">
        <w:rPr>
          <w:kern w:val="22"/>
          <w:szCs w:val="22"/>
          <w14:cntxtAlts/>
        </w:rPr>
        <w:t xml:space="preserve">Parties, especially </w:t>
      </w:r>
      <w:r w:rsidRPr="00770DFA">
        <w:rPr>
          <w:kern w:val="22"/>
          <w:szCs w:val="22"/>
          <w14:cntxtAlts/>
        </w:rPr>
        <w:t>developing country Parties</w:t>
      </w:r>
      <w:r w:rsidR="0081570C">
        <w:rPr>
          <w:kern w:val="22"/>
          <w:szCs w:val="22"/>
          <w14:cntxtAlts/>
        </w:rPr>
        <w:t>,</w:t>
      </w:r>
      <w:r w:rsidR="0081570C" w:rsidRPr="0081570C">
        <w:rPr>
          <w:kern w:val="22"/>
          <w:szCs w:val="22"/>
          <w14:cntxtAlts/>
        </w:rPr>
        <w:t xml:space="preserve"> </w:t>
      </w:r>
      <w:r w:rsidR="0081570C">
        <w:rPr>
          <w:kern w:val="22"/>
          <w:szCs w:val="22"/>
          <w14:cntxtAlts/>
        </w:rPr>
        <w:t xml:space="preserve">in particular the least developed and small island developing States among them, and Parties with economies in transition, </w:t>
      </w:r>
      <w:r w:rsidRPr="00770DFA">
        <w:rPr>
          <w:kern w:val="22"/>
          <w:szCs w:val="22"/>
          <w14:cntxtAlts/>
        </w:rPr>
        <w:t xml:space="preserve"> to promote transparent and inclusive processes under the Convention and the Protocols</w:t>
      </w:r>
      <w:r w:rsidR="00DB2549">
        <w:rPr>
          <w:kern w:val="22"/>
          <w:szCs w:val="22"/>
          <w14:cntxtAlts/>
        </w:rPr>
        <w:t>, as long as no final decisions are taken virtually</w:t>
      </w:r>
      <w:r w:rsidR="003B43FD">
        <w:rPr>
          <w:kern w:val="22"/>
          <w:szCs w:val="22"/>
          <w14:cntxtAlts/>
        </w:rPr>
        <w:t>,</w:t>
      </w:r>
      <w:r w:rsidR="00DB2549">
        <w:rPr>
          <w:kern w:val="22"/>
          <w:szCs w:val="22"/>
          <w14:cntxtAlts/>
        </w:rPr>
        <w:t xml:space="preserve"> with the exception of budgetary and procedural matters</w:t>
      </w:r>
      <w:r w:rsidRPr="00770DFA">
        <w:rPr>
          <w:iCs/>
          <w:kern w:val="22"/>
          <w:szCs w:val="22"/>
          <w14:cntxtAlts/>
        </w:rPr>
        <w:t>;</w:t>
      </w:r>
    </w:p>
    <w:p w14:paraId="63277A7A" w14:textId="1F47FC49" w:rsidR="00770DFA" w:rsidRPr="00770DFA" w:rsidRDefault="00770DFA" w:rsidP="00770DFA">
      <w:pPr>
        <w:suppressLineNumbers/>
        <w:suppressAutoHyphens/>
        <w:autoSpaceDE w:val="0"/>
        <w:autoSpaceDN w:val="0"/>
        <w:adjustRightInd w:val="0"/>
        <w:spacing w:after="120"/>
        <w:ind w:firstLine="720"/>
        <w:rPr>
          <w:kern w:val="22"/>
          <w:szCs w:val="22"/>
          <w14:cntxtAlts/>
        </w:rPr>
      </w:pPr>
      <w:r w:rsidRPr="00770DFA">
        <w:rPr>
          <w:kern w:val="22"/>
          <w:szCs w:val="22"/>
          <w14:cntxtAlts/>
        </w:rPr>
        <w:t>8.</w:t>
      </w:r>
      <w:r w:rsidRPr="00770DFA">
        <w:rPr>
          <w:kern w:val="22"/>
          <w:szCs w:val="22"/>
          <w14:cntxtAlts/>
        </w:rPr>
        <w:tab/>
      </w:r>
      <w:r w:rsidRPr="00770DFA">
        <w:rPr>
          <w:i/>
          <w:iCs/>
          <w:kern w:val="22"/>
          <w:szCs w:val="22"/>
          <w14:cntxtAlts/>
        </w:rPr>
        <w:t>Requests</w:t>
      </w:r>
      <w:r w:rsidRPr="00770DFA">
        <w:rPr>
          <w:kern w:val="22"/>
          <w:szCs w:val="22"/>
          <w14:cntxtAlts/>
        </w:rPr>
        <w:t xml:space="preserve"> the Executive Secretary to compile views from Parties, and relevant stakeholders, and the experience and relevant studies available, especially within the United Nations system, in conducting virtual and hybrid meetings held in 2021 and 2022, and prepare options for procedures for such </w:t>
      </w:r>
      <w:r w:rsidR="00BE0549">
        <w:rPr>
          <w:kern w:val="22"/>
          <w:szCs w:val="22"/>
          <w14:cntxtAlts/>
        </w:rPr>
        <w:t xml:space="preserve">hybrid </w:t>
      </w:r>
      <w:r w:rsidRPr="00770DFA">
        <w:rPr>
          <w:kern w:val="22"/>
          <w:szCs w:val="22"/>
          <w14:cntxtAlts/>
        </w:rPr>
        <w:t>meetings</w:t>
      </w:r>
      <w:r w:rsidR="00BE0549">
        <w:rPr>
          <w:kern w:val="22"/>
          <w:szCs w:val="22"/>
          <w14:cntxtAlts/>
        </w:rPr>
        <w:t>,</w:t>
      </w:r>
      <w:r w:rsidRPr="00770DFA">
        <w:rPr>
          <w:kern w:val="22"/>
          <w:szCs w:val="22"/>
          <w14:cntxtAlts/>
        </w:rPr>
        <w:t xml:space="preserve"> </w:t>
      </w:r>
      <w:r w:rsidR="00E12B51">
        <w:rPr>
          <w:kern w:val="22"/>
          <w:szCs w:val="22"/>
          <w14:cntxtAlts/>
        </w:rPr>
        <w:t xml:space="preserve">and </w:t>
      </w:r>
      <w:r w:rsidRPr="00770DFA">
        <w:rPr>
          <w:kern w:val="22"/>
          <w:szCs w:val="22"/>
          <w14:cntxtAlts/>
        </w:rPr>
        <w:t>under extraordinary circumstances</w:t>
      </w:r>
      <w:r w:rsidR="00E12B51">
        <w:rPr>
          <w:kern w:val="22"/>
          <w:szCs w:val="22"/>
          <w14:cntxtAlts/>
        </w:rPr>
        <w:t xml:space="preserve"> for virtual meetings</w:t>
      </w:r>
      <w:r w:rsidRPr="00770DFA">
        <w:rPr>
          <w:kern w:val="22"/>
          <w:szCs w:val="22"/>
          <w14:cntxtAlts/>
        </w:rPr>
        <w:t xml:space="preserve">, taking into account the specific challenges faced by delegations with network and connectivity problems, </w:t>
      </w:r>
      <w:r w:rsidR="0057691D">
        <w:rPr>
          <w:kern w:val="22"/>
          <w:szCs w:val="22"/>
          <w14:cntxtAlts/>
        </w:rPr>
        <w:t>especially</w:t>
      </w:r>
      <w:r w:rsidRPr="00770DFA">
        <w:rPr>
          <w:kern w:val="22"/>
          <w:szCs w:val="22"/>
          <w14:cntxtAlts/>
        </w:rPr>
        <w:t xml:space="preserve"> by developing country Parties,</w:t>
      </w:r>
      <w:r w:rsidR="0057691D" w:rsidRPr="0057691D">
        <w:rPr>
          <w:kern w:val="22"/>
          <w:szCs w:val="22"/>
          <w14:cntxtAlts/>
        </w:rPr>
        <w:t xml:space="preserve"> </w:t>
      </w:r>
      <w:r w:rsidR="0057691D">
        <w:rPr>
          <w:kern w:val="22"/>
          <w:szCs w:val="22"/>
          <w14:cntxtAlts/>
        </w:rPr>
        <w:t>in particular the least developed and small island developing States among them, and Parties with economies in transition,</w:t>
      </w:r>
      <w:r w:rsidR="0057691D" w:rsidRPr="00395F46">
        <w:rPr>
          <w:kern w:val="22"/>
          <w:szCs w:val="22"/>
          <w14:cntxtAlts/>
        </w:rPr>
        <w:t xml:space="preserve"> </w:t>
      </w:r>
      <w:r w:rsidRPr="00770DFA">
        <w:rPr>
          <w:kern w:val="22"/>
          <w:szCs w:val="22"/>
          <w14:cntxtAlts/>
        </w:rPr>
        <w:t>as well as indigenous peoples and local communities and observers, and by those delegations from countries where meetings are scheduled at difficult times, addressing issues about equity, participation and legitimacy for consideration by the Subsidiary Body on Implementation, at its fourth meeting;</w:t>
      </w:r>
      <w:r w:rsidR="0057691D">
        <w:rPr>
          <w:kern w:val="22"/>
          <w:szCs w:val="22"/>
          <w14:cntxtAlts/>
        </w:rPr>
        <w:t xml:space="preserve"> </w:t>
      </w:r>
    </w:p>
    <w:p w14:paraId="7C9291E7" w14:textId="5D4094FC" w:rsidR="00770DFA" w:rsidRPr="00770DFA" w:rsidRDefault="00770DFA" w:rsidP="00770DFA">
      <w:pPr>
        <w:suppressLineNumbers/>
        <w:suppressAutoHyphens/>
        <w:autoSpaceDE w:val="0"/>
        <w:autoSpaceDN w:val="0"/>
        <w:adjustRightInd w:val="0"/>
        <w:spacing w:after="120"/>
        <w:ind w:firstLine="720"/>
        <w:rPr>
          <w:kern w:val="22"/>
          <w:szCs w:val="22"/>
          <w14:cntxtAlts/>
        </w:rPr>
      </w:pPr>
      <w:r w:rsidRPr="00770DFA">
        <w:rPr>
          <w:kern w:val="22"/>
          <w:szCs w:val="22"/>
          <w14:cntxtAlts/>
        </w:rPr>
        <w:t>9.</w:t>
      </w:r>
      <w:r w:rsidRPr="00770DFA">
        <w:rPr>
          <w:kern w:val="22"/>
          <w:szCs w:val="22"/>
          <w14:cntxtAlts/>
        </w:rPr>
        <w:tab/>
      </w:r>
      <w:r w:rsidRPr="00770DFA">
        <w:rPr>
          <w:i/>
          <w:iCs/>
          <w:kern w:val="22"/>
          <w:szCs w:val="22"/>
          <w14:cntxtAlts/>
        </w:rPr>
        <w:t>Requests</w:t>
      </w:r>
      <w:r w:rsidRPr="00770DFA">
        <w:rPr>
          <w:kern w:val="22"/>
          <w:szCs w:val="22"/>
          <w14:cntxtAlts/>
        </w:rPr>
        <w:t xml:space="preserve"> the Subsidiary Body on Implementation to consider the compilation of views</w:t>
      </w:r>
      <w:r w:rsidR="00D4669E">
        <w:rPr>
          <w:kern w:val="22"/>
          <w:szCs w:val="22"/>
          <w14:cntxtAlts/>
        </w:rPr>
        <w:t>, analysis</w:t>
      </w:r>
      <w:r w:rsidRPr="00770DFA">
        <w:rPr>
          <w:kern w:val="22"/>
          <w:szCs w:val="22"/>
          <w14:cntxtAlts/>
        </w:rPr>
        <w:t xml:space="preserve"> and options referred to in paragraph 8 above and to make recommendations </w:t>
      </w:r>
      <w:r w:rsidR="00D4669E">
        <w:rPr>
          <w:kern w:val="22"/>
          <w:szCs w:val="22"/>
          <w14:cntxtAlts/>
        </w:rPr>
        <w:t xml:space="preserve">to address the issues </w:t>
      </w:r>
      <w:r w:rsidRPr="00770DFA">
        <w:rPr>
          <w:kern w:val="22"/>
          <w:szCs w:val="22"/>
          <w14:cntxtAlts/>
        </w:rPr>
        <w:t>to the governing bodies of the Convention and the Protocols for consideration at their next meeting.</w:t>
      </w:r>
    </w:p>
    <w:p w14:paraId="1DF4473A" w14:textId="27A63731" w:rsidR="00770DFA" w:rsidRPr="00770DFA" w:rsidRDefault="00770DFA" w:rsidP="005F475F">
      <w:pPr>
        <w:keepNext/>
        <w:suppressLineNumbers/>
        <w:suppressAutoHyphens/>
        <w:autoSpaceDE w:val="0"/>
        <w:autoSpaceDN w:val="0"/>
        <w:adjustRightInd w:val="0"/>
        <w:spacing w:before="240" w:after="120"/>
        <w:ind w:hanging="11"/>
        <w:jc w:val="center"/>
        <w:rPr>
          <w:kern w:val="22"/>
          <w:szCs w:val="22"/>
          <w14:cntxtAlts/>
        </w:rPr>
      </w:pPr>
      <w:r w:rsidRPr="00770DFA">
        <w:rPr>
          <w:b/>
          <w:bCs/>
          <w:kern w:val="22"/>
          <w:szCs w:val="22"/>
          <w14:cntxtAlts/>
        </w:rPr>
        <w:t xml:space="preserve">C. </w:t>
      </w:r>
      <w:r w:rsidR="00E400EE">
        <w:rPr>
          <w:b/>
          <w:bCs/>
          <w:kern w:val="22"/>
          <w:szCs w:val="22"/>
          <w14:cntxtAlts/>
        </w:rPr>
        <w:tab/>
      </w:r>
      <w:r w:rsidRPr="00770DFA">
        <w:rPr>
          <w:b/>
          <w:bCs/>
          <w:kern w:val="22"/>
          <w:szCs w:val="22"/>
          <w14:cntxtAlts/>
        </w:rPr>
        <w:t>Other areas to improve effectiveness</w:t>
      </w:r>
    </w:p>
    <w:p w14:paraId="6B7EA98D" w14:textId="3743ED52" w:rsidR="00F6586C" w:rsidRDefault="00770DFA" w:rsidP="005F475F">
      <w:pPr>
        <w:suppressLineNumbers/>
        <w:suppressAutoHyphens/>
        <w:autoSpaceDE w:val="0"/>
        <w:autoSpaceDN w:val="0"/>
        <w:adjustRightInd w:val="0"/>
        <w:spacing w:after="120"/>
        <w:ind w:firstLine="720"/>
      </w:pPr>
      <w:r w:rsidRPr="00770DFA">
        <w:rPr>
          <w:kern w:val="22"/>
          <w:szCs w:val="22"/>
          <w14:cntxtAlts/>
        </w:rPr>
        <w:t>10.</w:t>
      </w:r>
      <w:r w:rsidRPr="00770DFA">
        <w:rPr>
          <w:kern w:val="22"/>
          <w:szCs w:val="22"/>
          <w14:cntxtAlts/>
        </w:rPr>
        <w:tab/>
      </w:r>
      <w:r w:rsidRPr="00770DFA">
        <w:rPr>
          <w:i/>
          <w:iCs/>
          <w:kern w:val="22"/>
          <w:szCs w:val="22"/>
          <w14:cntxtAlts/>
        </w:rPr>
        <w:t>Requests</w:t>
      </w:r>
      <w:r w:rsidRPr="00770DFA">
        <w:rPr>
          <w:kern w:val="22"/>
          <w:szCs w:val="22"/>
          <w14:cntxtAlts/>
        </w:rPr>
        <w:t xml:space="preserve"> the Executive Secretary to prepare, in consultation with Parties, </w:t>
      </w:r>
      <w:r w:rsidR="00F10839">
        <w:rPr>
          <w:kern w:val="22"/>
          <w:szCs w:val="22"/>
          <w14:cntxtAlts/>
        </w:rPr>
        <w:t xml:space="preserve">Bureau members, </w:t>
      </w:r>
      <w:r w:rsidRPr="00770DFA">
        <w:rPr>
          <w:kern w:val="22"/>
          <w:szCs w:val="22"/>
          <w14:cntxtAlts/>
        </w:rPr>
        <w:t>partners, stakeholders</w:t>
      </w:r>
      <w:r w:rsidR="00F10839">
        <w:rPr>
          <w:kern w:val="22"/>
          <w:szCs w:val="22"/>
          <w14:cntxtAlts/>
        </w:rPr>
        <w:t>,</w:t>
      </w:r>
      <w:r w:rsidRPr="00770DFA">
        <w:rPr>
          <w:kern w:val="22"/>
          <w:szCs w:val="22"/>
          <w14:cntxtAlts/>
        </w:rPr>
        <w:t xml:space="preserve"> an analysis of options to further improve the effectiveness of meetings under the Convention and the Protocols, including, inter alia, options to improve negotiating processes, to better follow-up on previous decisions, to benefit from innovations in decision-making methods and technologies, and to</w:t>
      </w:r>
      <w:r w:rsidR="00B35600">
        <w:rPr>
          <w:kern w:val="22"/>
          <w:szCs w:val="22"/>
          <w14:cntxtAlts/>
        </w:rPr>
        <w:t xml:space="preserve"> explore modalities for the</w:t>
      </w:r>
      <w:r w:rsidRPr="00770DFA">
        <w:rPr>
          <w:kern w:val="22"/>
          <w:szCs w:val="22"/>
          <w14:cntxtAlts/>
        </w:rPr>
        <w:t xml:space="preserve"> engagement of observers in processes under the Convention and the Protocols, </w:t>
      </w:r>
      <w:r w:rsidR="007459D5">
        <w:rPr>
          <w:kern w:val="22"/>
          <w:szCs w:val="22"/>
          <w14:cntxtAlts/>
        </w:rPr>
        <w:t>while ensuring that the rules of procedure of the Convention and the Protocols</w:t>
      </w:r>
      <w:r w:rsidR="00416E32">
        <w:rPr>
          <w:kern w:val="22"/>
          <w:szCs w:val="22"/>
          <w14:cntxtAlts/>
        </w:rPr>
        <w:t xml:space="preserve"> are respected, </w:t>
      </w:r>
      <w:r w:rsidRPr="00770DFA">
        <w:rPr>
          <w:kern w:val="22"/>
          <w:szCs w:val="22"/>
          <w14:cntxtAlts/>
        </w:rPr>
        <w:t>and to submit such analysis of options to the Subsidiary Body on Implementation for its consideration at its fourth meeting.</w:t>
      </w:r>
    </w:p>
    <w:p w14:paraId="3093D971" w14:textId="6DC906AE" w:rsidR="00B3369F" w:rsidRPr="00C9161D" w:rsidRDefault="00E400EE" w:rsidP="005F475F">
      <w:pPr>
        <w:jc w:val="center"/>
      </w:pPr>
      <w:r>
        <w:t>__________</w:t>
      </w:r>
    </w:p>
    <w:sectPr w:rsidR="00B3369F" w:rsidRPr="00C9161D" w:rsidSect="005F475F">
      <w:headerReference w:type="even" r:id="rId15"/>
      <w:head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246B262" w14:textId="77777777" w:rsidR="004040BE" w:rsidRDefault="004040BE" w:rsidP="00CF1848">
      <w:r>
        <w:separator/>
      </w:r>
    </w:p>
  </w:endnote>
  <w:endnote w:type="continuationSeparator" w:id="0">
    <w:p w14:paraId="03DEC209" w14:textId="77777777" w:rsidR="004040BE" w:rsidRDefault="004040BE"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Malgun Gothic">
    <w:altName w:val="맑은 고딕"/>
    <w:panose1 w:val="020B0503020000020004"/>
    <w:charset w:val="81"/>
    <w:family w:val="swiss"/>
    <w:pitch w:val="variable"/>
    <w:sig w:usb0="9000002F" w:usb1="29D77CFB" w:usb2="00000012" w:usb3="00000000" w:csb0="0008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F06F50" w14:textId="77777777" w:rsidR="004040BE" w:rsidRDefault="004040BE" w:rsidP="00CF1848">
      <w:r>
        <w:separator/>
      </w:r>
    </w:p>
  </w:footnote>
  <w:footnote w:type="continuationSeparator" w:id="0">
    <w:p w14:paraId="3F1E895B" w14:textId="77777777" w:rsidR="004040BE" w:rsidRDefault="004040BE" w:rsidP="00CF1848">
      <w:r>
        <w:continuationSeparator/>
      </w:r>
    </w:p>
  </w:footnote>
  <w:footnote w:id="1">
    <w:p w14:paraId="64FFAD18" w14:textId="77777777" w:rsidR="00770DFA" w:rsidRPr="005C7DD5" w:rsidRDefault="00770DFA" w:rsidP="00770DFA">
      <w:pPr>
        <w:keepLines/>
        <w:suppressLineNumbers/>
        <w:suppressAutoHyphens/>
        <w:spacing w:after="60"/>
        <w:jc w:val="left"/>
        <w:rPr>
          <w:kern w:val="18"/>
          <w:sz w:val="18"/>
          <w:szCs w:val="18"/>
        </w:rPr>
      </w:pPr>
      <w:r w:rsidRPr="003F1E5C">
        <w:rPr>
          <w:rStyle w:val="FootnoteReference"/>
        </w:rPr>
        <w:footnoteRef/>
      </w:r>
      <w:r w:rsidRPr="00EA714F">
        <w:rPr>
          <w:kern w:val="18"/>
          <w:sz w:val="18"/>
          <w:szCs w:val="18"/>
          <w:lang w:val="en-US"/>
        </w:rPr>
        <w:t xml:space="preserve"> </w:t>
      </w:r>
      <w:r w:rsidRPr="00207F9F">
        <w:rPr>
          <w:kern w:val="18"/>
          <w:sz w:val="18"/>
          <w:szCs w:val="18"/>
        </w:rPr>
        <w:t xml:space="preserve">See </w:t>
      </w:r>
      <w:hyperlink r:id="rId1" w:history="1">
        <w:r w:rsidRPr="00EA714F">
          <w:rPr>
            <w:rStyle w:val="Hyperlink"/>
            <w:kern w:val="18"/>
            <w:szCs w:val="18"/>
          </w:rPr>
          <w:t>CBD/SBI/2/16/Add.1</w:t>
        </w:r>
      </w:hyperlink>
      <w:r w:rsidRPr="00EA714F">
        <w:rPr>
          <w:kern w:val="18"/>
          <w:sz w:val="18"/>
          <w:szCs w:val="18"/>
        </w:rPr>
        <w:t xml:space="preserve"> and associated information notes (</w:t>
      </w:r>
      <w:hyperlink r:id="rId2" w:history="1">
        <w:r w:rsidRPr="00EA714F">
          <w:rPr>
            <w:rStyle w:val="Hyperlink"/>
            <w:kern w:val="18"/>
            <w:szCs w:val="18"/>
          </w:rPr>
          <w:t>CBD/SBI/2/INF/1</w:t>
        </w:r>
      </w:hyperlink>
      <w:r w:rsidRPr="00EA714F">
        <w:rPr>
          <w:kern w:val="18"/>
          <w:sz w:val="18"/>
          <w:szCs w:val="18"/>
        </w:rPr>
        <w:t xml:space="preserve"> and </w:t>
      </w:r>
      <w:hyperlink r:id="rId3" w:history="1">
        <w:r w:rsidRPr="00EA714F">
          <w:rPr>
            <w:rStyle w:val="Hyperlink"/>
            <w:kern w:val="18"/>
            <w:szCs w:val="18"/>
          </w:rPr>
          <w:t>INF/2</w:t>
        </w:r>
      </w:hyperlink>
      <w:r w:rsidRPr="00EA714F">
        <w:rPr>
          <w:kern w:val="18"/>
          <w:sz w:val="18"/>
          <w:szCs w:val="18"/>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1E2632DB" w:rsidR="00534681" w:rsidRPr="00134846" w:rsidRDefault="00D12661" w:rsidP="00534681">
        <w:pPr>
          <w:pStyle w:val="Header"/>
          <w:rPr>
            <w:lang w:val="fr-FR"/>
          </w:rPr>
        </w:pPr>
        <w:r>
          <w:rPr>
            <w:lang w:val="fr-FR"/>
          </w:rPr>
          <w:t>CBD/NP/MOP/4/L.8</w:t>
        </w:r>
      </w:p>
    </w:sdtContent>
  </w:sdt>
  <w:p w14:paraId="1E0FDE0B" w14:textId="77777777" w:rsidR="00534681" w:rsidRPr="00134846" w:rsidRDefault="00534681"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2</w:t>
    </w:r>
    <w:r>
      <w:rPr>
        <w:noProof/>
      </w:rPr>
      <w:fldChar w:fldCharType="end"/>
    </w:r>
  </w:p>
  <w:p w14:paraId="61C60697" w14:textId="77777777" w:rsidR="00534681" w:rsidRPr="00134846" w:rsidRDefault="00534681">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5994F14C" w:rsidR="009505C9" w:rsidRPr="00134846" w:rsidRDefault="00D12661" w:rsidP="009505C9">
        <w:pPr>
          <w:pStyle w:val="Header"/>
          <w:jc w:val="right"/>
          <w:rPr>
            <w:lang w:val="fr-FR"/>
          </w:rPr>
        </w:pPr>
        <w:r>
          <w:rPr>
            <w:lang w:val="fr-FR"/>
          </w:rPr>
          <w:t>CBD/NP/MOP/4/L.8</w:t>
        </w:r>
      </w:p>
    </w:sdtContent>
  </w:sdt>
  <w:p w14:paraId="64AE8439" w14:textId="77777777" w:rsidR="009505C9" w:rsidRPr="00134846" w:rsidRDefault="009505C9"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F6586C" w:rsidRPr="00134846">
      <w:rPr>
        <w:noProof/>
        <w:lang w:val="fr-FR"/>
      </w:rPr>
      <w:t>3</w:t>
    </w:r>
    <w:r>
      <w:rPr>
        <w:noProof/>
      </w:rPr>
      <w:fldChar w:fldCharType="end"/>
    </w:r>
  </w:p>
  <w:p w14:paraId="16137B8A" w14:textId="77777777" w:rsidR="009505C9" w:rsidRPr="00134846" w:rsidRDefault="009505C9">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6E4945E0"/>
    <w:multiLevelType w:val="hybridMultilevel"/>
    <w:tmpl w:val="2154E7BA"/>
    <w:lvl w:ilvl="0" w:tplc="8DE02CA0">
      <w:start w:val="1"/>
      <w:numFmt w:val="upperLetter"/>
      <w:lvlText w:val="%1."/>
      <w:lvlJc w:val="left"/>
      <w:pPr>
        <w:ind w:left="360" w:hanging="360"/>
      </w:pPr>
      <w:rPr>
        <w:b/>
        <w:bCs/>
        <w:i w:val="0"/>
      </w:r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6"/>
  </w:num>
  <w:num w:numId="3">
    <w:abstractNumId w:val="4"/>
  </w:num>
  <w:num w:numId="4">
    <w:abstractNumId w:val="6"/>
  </w:num>
  <w:num w:numId="5">
    <w:abstractNumId w:val="5"/>
  </w:num>
  <w:num w:numId="6">
    <w:abstractNumId w:val="0"/>
  </w:num>
  <w:num w:numId="7">
    <w:abstractNumId w:val="2"/>
  </w:num>
  <w:num w:numId="8">
    <w:abstractNumId w:val="4"/>
    <w:lvlOverride w:ilvl="0">
      <w:startOverride w:val="1"/>
    </w:lvlOverride>
  </w:num>
  <w:num w:numId="9">
    <w:abstractNumId w:val="10"/>
  </w:num>
  <w:num w:numId="10">
    <w:abstractNumId w:val="4"/>
    <w:lvlOverride w:ilvl="0">
      <w:startOverride w:val="1"/>
    </w:lvlOverride>
  </w:num>
  <w:num w:numId="11">
    <w:abstractNumId w:val="4"/>
    <w:lvlOverride w:ilvl="0">
      <w:startOverride w:val="1"/>
    </w:lvlOverride>
  </w:num>
  <w:num w:numId="12">
    <w:abstractNumId w:val="4"/>
    <w:lvlOverride w:ilvl="0">
      <w:startOverride w:val="1"/>
    </w:lvlOverride>
  </w:num>
  <w:num w:numId="13">
    <w:abstractNumId w:val="4"/>
    <w:lvlOverride w:ilvl="0">
      <w:startOverride w:val="1"/>
    </w:lvlOverride>
  </w:num>
  <w:num w:numId="14">
    <w:abstractNumId w:val="8"/>
  </w:num>
  <w:num w:numId="15">
    <w:abstractNumId w:val="7"/>
  </w:num>
  <w:num w:numId="16">
    <w:abstractNumId w:val="1"/>
  </w:num>
  <w:num w:numId="17">
    <w:abstractNumId w:val="11"/>
  </w:num>
  <w:num w:numId="18">
    <w:abstractNumId w:val="12"/>
  </w:num>
  <w:num w:numId="19">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20A25"/>
    <w:rsid w:val="0007171B"/>
    <w:rsid w:val="000C64C2"/>
    <w:rsid w:val="000E673A"/>
    <w:rsid w:val="000F74F5"/>
    <w:rsid w:val="00105372"/>
    <w:rsid w:val="001226B6"/>
    <w:rsid w:val="001312AD"/>
    <w:rsid w:val="00131E7A"/>
    <w:rsid w:val="00134846"/>
    <w:rsid w:val="00172AF6"/>
    <w:rsid w:val="00176CEE"/>
    <w:rsid w:val="00186DD8"/>
    <w:rsid w:val="00192DCC"/>
    <w:rsid w:val="001B13FE"/>
    <w:rsid w:val="001E38DB"/>
    <w:rsid w:val="0030169D"/>
    <w:rsid w:val="003060EB"/>
    <w:rsid w:val="003153EB"/>
    <w:rsid w:val="00321985"/>
    <w:rsid w:val="00351205"/>
    <w:rsid w:val="00372F74"/>
    <w:rsid w:val="00374864"/>
    <w:rsid w:val="00386DD9"/>
    <w:rsid w:val="003B43FD"/>
    <w:rsid w:val="003B7BB2"/>
    <w:rsid w:val="003F7224"/>
    <w:rsid w:val="004040BE"/>
    <w:rsid w:val="00416E32"/>
    <w:rsid w:val="00427D21"/>
    <w:rsid w:val="004644C2"/>
    <w:rsid w:val="00467F9C"/>
    <w:rsid w:val="004E008D"/>
    <w:rsid w:val="00510AB8"/>
    <w:rsid w:val="00534681"/>
    <w:rsid w:val="005534D8"/>
    <w:rsid w:val="00555030"/>
    <w:rsid w:val="00563442"/>
    <w:rsid w:val="00565B42"/>
    <w:rsid w:val="0057691D"/>
    <w:rsid w:val="00577822"/>
    <w:rsid w:val="00582593"/>
    <w:rsid w:val="005B4ADC"/>
    <w:rsid w:val="005C4CE6"/>
    <w:rsid w:val="005E0ED3"/>
    <w:rsid w:val="005F0693"/>
    <w:rsid w:val="005F475F"/>
    <w:rsid w:val="00604A13"/>
    <w:rsid w:val="006122BA"/>
    <w:rsid w:val="00640B6F"/>
    <w:rsid w:val="006B2290"/>
    <w:rsid w:val="00717D88"/>
    <w:rsid w:val="007459D5"/>
    <w:rsid w:val="0076667D"/>
    <w:rsid w:val="00770DFA"/>
    <w:rsid w:val="00786056"/>
    <w:rsid w:val="007942D3"/>
    <w:rsid w:val="007B2099"/>
    <w:rsid w:val="007B6C09"/>
    <w:rsid w:val="007B7741"/>
    <w:rsid w:val="007E09DA"/>
    <w:rsid w:val="007E0DA8"/>
    <w:rsid w:val="0081570C"/>
    <w:rsid w:val="00816A81"/>
    <w:rsid w:val="008178B6"/>
    <w:rsid w:val="0083009D"/>
    <w:rsid w:val="00865B74"/>
    <w:rsid w:val="008974F0"/>
    <w:rsid w:val="008B012A"/>
    <w:rsid w:val="00906E17"/>
    <w:rsid w:val="00922D12"/>
    <w:rsid w:val="00930BA1"/>
    <w:rsid w:val="0093169E"/>
    <w:rsid w:val="00937130"/>
    <w:rsid w:val="009505C9"/>
    <w:rsid w:val="00950752"/>
    <w:rsid w:val="009574A5"/>
    <w:rsid w:val="00966424"/>
    <w:rsid w:val="009C2DE6"/>
    <w:rsid w:val="00A1252A"/>
    <w:rsid w:val="00AA40ED"/>
    <w:rsid w:val="00AA6F92"/>
    <w:rsid w:val="00AB6934"/>
    <w:rsid w:val="00AD7FFC"/>
    <w:rsid w:val="00AF42DE"/>
    <w:rsid w:val="00AF4E68"/>
    <w:rsid w:val="00B26ACD"/>
    <w:rsid w:val="00B3369F"/>
    <w:rsid w:val="00B35600"/>
    <w:rsid w:val="00B94E6C"/>
    <w:rsid w:val="00BA33A0"/>
    <w:rsid w:val="00BB4606"/>
    <w:rsid w:val="00BE0549"/>
    <w:rsid w:val="00BF11F9"/>
    <w:rsid w:val="00C23D2F"/>
    <w:rsid w:val="00C443BD"/>
    <w:rsid w:val="00C451C5"/>
    <w:rsid w:val="00C9161D"/>
    <w:rsid w:val="00CA0C1D"/>
    <w:rsid w:val="00CD2C3D"/>
    <w:rsid w:val="00CF1848"/>
    <w:rsid w:val="00D02BBA"/>
    <w:rsid w:val="00D12044"/>
    <w:rsid w:val="00D12661"/>
    <w:rsid w:val="00D13143"/>
    <w:rsid w:val="00D30264"/>
    <w:rsid w:val="00D33EFC"/>
    <w:rsid w:val="00D40DBC"/>
    <w:rsid w:val="00D4669E"/>
    <w:rsid w:val="00D76A18"/>
    <w:rsid w:val="00D80849"/>
    <w:rsid w:val="00D82E8F"/>
    <w:rsid w:val="00DB2549"/>
    <w:rsid w:val="00DD118C"/>
    <w:rsid w:val="00DD1BBE"/>
    <w:rsid w:val="00DF2674"/>
    <w:rsid w:val="00E0424E"/>
    <w:rsid w:val="00E12B51"/>
    <w:rsid w:val="00E400EE"/>
    <w:rsid w:val="00E66235"/>
    <w:rsid w:val="00E83C24"/>
    <w:rsid w:val="00E9318D"/>
    <w:rsid w:val="00E93967"/>
    <w:rsid w:val="00EC1F46"/>
    <w:rsid w:val="00EF2A4A"/>
    <w:rsid w:val="00F10839"/>
    <w:rsid w:val="00F53193"/>
    <w:rsid w:val="00F5357E"/>
    <w:rsid w:val="00F6586C"/>
    <w:rsid w:val="00F7559E"/>
    <w:rsid w:val="00F94774"/>
    <w:rsid w:val="00FA0E9A"/>
    <w:rsid w:val="00FA663B"/>
    <w:rsid w:val="00FC25F8"/>
    <w:rsid w:val="00FC53DB"/>
    <w:rsid w:val="00FD4D94"/>
    <w:rsid w:val="00FE213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link w:val="BVIfnrChar"/>
    <w:rsid w:val="00427D21"/>
    <w:rPr>
      <w:sz w:val="22"/>
      <w:u w:val="none"/>
      <w:vertAlign w:val="superscript"/>
    </w:rPr>
  </w:style>
  <w:style w:type="paragraph" w:styleId="FootnoteText">
    <w:name w:val="footnote text"/>
    <w:basedOn w:val="Normal"/>
    <w:link w:val="FootnoteTextChar"/>
    <w:semiHidden/>
    <w:rsid w:val="007E09DA"/>
    <w:pPr>
      <w:keepLines/>
      <w:spacing w:after="60"/>
      <w:ind w:firstLine="720"/>
    </w:pPr>
    <w:rPr>
      <w:sz w:val="18"/>
    </w:rPr>
  </w:style>
  <w:style w:type="character" w:customStyle="1" w:styleId="FootnoteTextChar">
    <w:name w:val="Footnote Text Char"/>
    <w:basedOn w:val="DefaultParagraphFont"/>
    <w:link w:val="FootnoteText"/>
    <w:semiHidden/>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rsid w:val="00770DFA"/>
    <w:pPr>
      <w:spacing w:after="160" w:line="240" w:lineRule="exact"/>
      <w:jc w:val="left"/>
    </w:pPr>
    <w:rPr>
      <w:rFonts w:asciiTheme="minorHAnsi" w:eastAsiaTheme="minorEastAsia" w:hAnsiTheme="minorHAnsi" w:cstheme="minorBidi"/>
      <w:vertAlign w:val="superscript"/>
      <w:lang w:val="fr-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c/28b9/9ae8/d4ee604de9dea40eca158d65/sbi-02-inf-02-en.pdf" TargetMode="External"/><Relationship Id="rId2" Type="http://schemas.openxmlformats.org/officeDocument/2006/relationships/hyperlink" Target="https://www.cbd.int/doc/c/e896/e6a9/58e656fef046cec35bbbe6d7/sbi-02-inf-01-en.pdf" TargetMode="External"/><Relationship Id="rId1" Type="http://schemas.openxmlformats.org/officeDocument/2006/relationships/hyperlink" Target="https://www.cbd.int/doc/c/2a4e/4a1b/9aa23008d4af76c6e2cf4de8/sbi-02-16-add1-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Malgun Gothic">
    <w:altName w:val="맑은 고딕"/>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46422C"/>
    <w:rsid w:val="004760CF"/>
    <w:rsid w:val="004E092F"/>
    <w:rsid w:val="00500A2B"/>
    <w:rsid w:val="0058288D"/>
    <w:rsid w:val="005F46FB"/>
    <w:rsid w:val="00665C6B"/>
    <w:rsid w:val="006801B3"/>
    <w:rsid w:val="00810A55"/>
    <w:rsid w:val="008C6619"/>
    <w:rsid w:val="008D420E"/>
    <w:rsid w:val="0098642F"/>
    <w:rsid w:val="00AC6A8A"/>
    <w:rsid w:val="00B27D2C"/>
    <w:rsid w:val="00C04427"/>
    <w:rsid w:val="00C8104B"/>
    <w:rsid w:val="00D31D12"/>
    <w:rsid w:val="00F1239E"/>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BB91E24A-3976-4DA9-945E-B20556D495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10</TotalTime>
  <Pages>2</Pages>
  <Words>944</Words>
  <Characters>5385</Characters>
  <Application>Microsoft Office Word</Application>
  <DocSecurity>0</DocSecurity>
  <Lines>44</Lines>
  <Paragraphs>12</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6317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 of effectiveness of structures and processes under the Convention and its Protocols</dc:title>
  <dc:subject>CBD/NP/MOP/4/L.8</dc:subject>
  <dc:creator>SCBD</dc:creator>
  <cp:keywords>Conference of the Parties serving as the meeting of the Parties to the Nagoya Protocol on Access to Genetic Resources and the Fair and Equitable Sharing of Benefits Arising from Their Utilization</cp:keywords>
  <cp:lastModifiedBy>Veronique Lefebvre</cp:lastModifiedBy>
  <cp:revision>5</cp:revision>
  <cp:lastPrinted>2020-01-21T16:56:00Z</cp:lastPrinted>
  <dcterms:created xsi:type="dcterms:W3CDTF">2022-12-10T18:27:00Z</dcterms:created>
  <dcterms:modified xsi:type="dcterms:W3CDTF">2022-12-10T18:52:00Z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