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D52A8" w14:paraId="4A6E76F4" w14:textId="77777777" w:rsidTr="008A1499">
        <w:trPr>
          <w:trHeight w:val="850"/>
        </w:trPr>
        <w:tc>
          <w:tcPr>
            <w:tcW w:w="975" w:type="dxa"/>
            <w:vAlign w:val="bottom"/>
          </w:tcPr>
          <w:p w14:paraId="11E66102" w14:textId="3CE437E1" w:rsidR="008A1499" w:rsidRPr="001D52A8" w:rsidRDefault="00BC65E6" w:rsidP="008A1499">
            <w:pPr>
              <w:pStyle w:val="AASmallLogo"/>
            </w:pPr>
            <w:r w:rsidRPr="001D52A8">
              <w:t xml:space="preserve"> </w:t>
            </w:r>
            <w:r w:rsidR="008A1499" w:rsidRPr="001D52A8">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1D52A8">
              <w:t xml:space="preserve"> </w:t>
            </w:r>
          </w:p>
          <w:p w14:paraId="4E2437E2" w14:textId="77777777" w:rsidR="008A1499" w:rsidRPr="001D52A8" w:rsidRDefault="008A1499" w:rsidP="008A1499">
            <w:pPr>
              <w:pStyle w:val="AASmallLogo"/>
            </w:pPr>
          </w:p>
        </w:tc>
        <w:tc>
          <w:tcPr>
            <w:tcW w:w="1434" w:type="dxa"/>
            <w:noWrap/>
            <w:vAlign w:val="bottom"/>
          </w:tcPr>
          <w:p w14:paraId="5E80AEBE" w14:textId="67A198D3" w:rsidR="008A1499" w:rsidRPr="001D52A8" w:rsidRDefault="001D52A8" w:rsidP="008A1499">
            <w:pPr>
              <w:pStyle w:val="AASmallLogo"/>
            </w:pPr>
            <w:r w:rsidRPr="001D52A8">
              <w:rPr>
                <w:noProof/>
                <w14:ligatures w14:val="standardContextual"/>
              </w:rPr>
              <w:drawing>
                <wp:inline distT="0" distB="0" distL="0" distR="0" wp14:anchorId="3D70B297" wp14:editId="27801FD3">
                  <wp:extent cx="593725" cy="340995"/>
                  <wp:effectExtent l="0" t="0" r="0" b="1905"/>
                  <wp:docPr id="4"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1"/>
                          <pic:cNvPicPr>
                            <a:picLocks noChangeAspect="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1D52A8">
              <w:t xml:space="preserve"> </w:t>
            </w:r>
          </w:p>
          <w:p w14:paraId="09BCA078" w14:textId="77777777" w:rsidR="008A1499" w:rsidRPr="001D52A8" w:rsidRDefault="008A1499" w:rsidP="008A1499">
            <w:pPr>
              <w:pStyle w:val="AASmallLogo"/>
            </w:pPr>
          </w:p>
        </w:tc>
        <w:tc>
          <w:tcPr>
            <w:tcW w:w="8073" w:type="dxa"/>
            <w:vAlign w:val="bottom"/>
          </w:tcPr>
          <w:p w14:paraId="2464CF39" w14:textId="6987628B" w:rsidR="008A1499" w:rsidRPr="001D52A8" w:rsidRDefault="008A1499" w:rsidP="00084F4E">
            <w:pPr>
              <w:pStyle w:val="ABSymbol"/>
            </w:pPr>
            <w:r w:rsidRPr="001D52A8">
              <w:rPr>
                <w:sz w:val="40"/>
              </w:rPr>
              <w:t>CBD</w:t>
            </w:r>
            <w:r w:rsidRPr="001D52A8">
              <w:t>/</w:t>
            </w:r>
            <w:r w:rsidR="00C4348A" w:rsidRPr="001D52A8">
              <w:t>SBI</w:t>
            </w:r>
            <w:r w:rsidRPr="001D52A8">
              <w:t>/</w:t>
            </w:r>
            <w:r w:rsidR="00C4348A" w:rsidRPr="001D52A8">
              <w:t>6/</w:t>
            </w:r>
            <w:r w:rsidR="006641EA">
              <w:t>L</w:t>
            </w:r>
            <w:r w:rsidR="00004340" w:rsidRPr="001D52A8">
              <w:t>.</w:t>
            </w:r>
            <w:r w:rsidR="004E1EB6" w:rsidRPr="001D52A8">
              <w:t>2</w:t>
            </w:r>
          </w:p>
        </w:tc>
      </w:tr>
    </w:tbl>
    <w:p w14:paraId="0AD63FCB" w14:textId="77777777" w:rsidR="008A1499" w:rsidRPr="001D52A8" w:rsidRDefault="008A1499" w:rsidP="008A1499">
      <w:pPr>
        <w:pStyle w:val="AISpacer"/>
        <w:rPr>
          <w:lang w:val="fr-CA"/>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1D52A8" w14:paraId="398E234F" w14:textId="77777777" w:rsidTr="008A1499">
        <w:trPr>
          <w:trHeight w:val="1814"/>
        </w:trPr>
        <w:tc>
          <w:tcPr>
            <w:tcW w:w="7370" w:type="dxa"/>
          </w:tcPr>
          <w:p w14:paraId="5859F75B" w14:textId="7BB42B12" w:rsidR="008A1499" w:rsidRPr="001D52A8" w:rsidRDefault="001D52A8" w:rsidP="008A1499">
            <w:pPr>
              <w:pStyle w:val="ACLargeLogo"/>
            </w:pPr>
            <w:r w:rsidRPr="001D52A8">
              <w:rPr>
                <w:noProof/>
                <w14:ligatures w14:val="standardContextual"/>
              </w:rPr>
              <w:drawing>
                <wp:inline distT="0" distB="0" distL="0" distR="0" wp14:anchorId="49E55BA2" wp14:editId="7EF926B2">
                  <wp:extent cx="2857500" cy="1076325"/>
                  <wp:effectExtent l="0" t="0" r="0" b="9525"/>
                  <wp:docPr id="6"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5" descr="CBD_logo_fr-CMYK-black [Converted]"/>
                          <pic:cNvPicPr>
                            <a:picLocks noChangeAspect="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1D52A8">
              <w:t xml:space="preserve"> </w:t>
            </w:r>
          </w:p>
          <w:p w14:paraId="0E734922" w14:textId="77777777" w:rsidR="008A1499" w:rsidRPr="001D52A8" w:rsidRDefault="008A1499" w:rsidP="008A1499">
            <w:pPr>
              <w:pStyle w:val="ACLargeLogo"/>
            </w:pPr>
          </w:p>
        </w:tc>
        <w:tc>
          <w:tcPr>
            <w:tcW w:w="3112" w:type="dxa"/>
          </w:tcPr>
          <w:p w14:paraId="77C9667A" w14:textId="0B644423" w:rsidR="008A1499" w:rsidRPr="001D52A8" w:rsidRDefault="008A1499" w:rsidP="008A1499">
            <w:pPr>
              <w:pStyle w:val="AEDistrNormal"/>
            </w:pPr>
            <w:proofErr w:type="spellStart"/>
            <w:r w:rsidRPr="001D52A8">
              <w:t>Distr</w:t>
            </w:r>
            <w:proofErr w:type="spellEnd"/>
            <w:r w:rsidRPr="001D52A8">
              <w:t>.</w:t>
            </w:r>
            <w:r w:rsidR="001D52A8" w:rsidRPr="001D52A8">
              <w:t xml:space="preserve"> </w:t>
            </w:r>
            <w:r w:rsidRPr="001D52A8">
              <w:t>:</w:t>
            </w:r>
            <w:r w:rsidR="001D52A8" w:rsidRPr="001D52A8">
              <w:t xml:space="preserve"> Limitée</w:t>
            </w:r>
            <w:r w:rsidRPr="001D52A8">
              <w:t xml:space="preserve">  </w:t>
            </w:r>
          </w:p>
          <w:p w14:paraId="046D6151" w14:textId="0E690149" w:rsidR="008A1499" w:rsidRPr="001D52A8" w:rsidRDefault="004E1EB6" w:rsidP="008A1499">
            <w:pPr>
              <w:pStyle w:val="AEDistrNormal"/>
            </w:pPr>
            <w:r w:rsidRPr="001D52A8">
              <w:t>1</w:t>
            </w:r>
            <w:r w:rsidR="00FF2685">
              <w:t>9</w:t>
            </w:r>
            <w:r w:rsidR="00E55399" w:rsidRPr="001D52A8">
              <w:t xml:space="preserve"> </w:t>
            </w:r>
            <w:r w:rsidR="001D52A8" w:rsidRPr="001D52A8">
              <w:t>février</w:t>
            </w:r>
            <w:r w:rsidR="00E55399" w:rsidRPr="001D52A8">
              <w:t xml:space="preserve"> 202</w:t>
            </w:r>
            <w:r w:rsidR="00004340" w:rsidRPr="001D52A8">
              <w:t>6</w:t>
            </w:r>
          </w:p>
          <w:p w14:paraId="5FFB6AF7" w14:textId="77777777" w:rsidR="001D52A8" w:rsidRPr="001D52A8" w:rsidRDefault="001D52A8" w:rsidP="001D52A8">
            <w:pPr>
              <w:pStyle w:val="AEDistrNormal"/>
            </w:pPr>
            <w:r w:rsidRPr="001D52A8">
              <w:t>Français</w:t>
            </w:r>
          </w:p>
          <w:p w14:paraId="733B11CD" w14:textId="47F9B0AA" w:rsidR="008A1499" w:rsidRPr="001D52A8" w:rsidRDefault="008A1499" w:rsidP="001D52A8">
            <w:pPr>
              <w:pStyle w:val="AEDistrNormal"/>
            </w:pPr>
            <w:r w:rsidRPr="001D52A8">
              <w:t xml:space="preserve">Original: </w:t>
            </w:r>
            <w:r w:rsidR="006641EA">
              <w:t>Anglais</w:t>
            </w:r>
            <w:r w:rsidRPr="001D52A8">
              <w:t xml:space="preserve"> </w:t>
            </w:r>
          </w:p>
          <w:p w14:paraId="3C26DA36" w14:textId="77777777" w:rsidR="008A1499" w:rsidRPr="001D52A8" w:rsidRDefault="008A1499" w:rsidP="008A1499">
            <w:pPr>
              <w:pStyle w:val="AEDistrNormal6pt"/>
            </w:pPr>
          </w:p>
        </w:tc>
      </w:tr>
    </w:tbl>
    <w:p w14:paraId="1CED5170" w14:textId="77777777" w:rsidR="008A1499" w:rsidRPr="001D52A8" w:rsidRDefault="008A1499" w:rsidP="008A1499">
      <w:pPr>
        <w:pStyle w:val="AISpacer"/>
        <w:rPr>
          <w:lang w:val="fr-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1D52A8" w14:paraId="5C4CFD69" w14:textId="77777777" w:rsidTr="008A1499">
        <w:trPr>
          <w:trHeight w:val="57"/>
        </w:trPr>
        <w:tc>
          <w:tcPr>
            <w:tcW w:w="6094" w:type="dxa"/>
          </w:tcPr>
          <w:p w14:paraId="24A63236" w14:textId="77777777" w:rsidR="001D52A8" w:rsidRPr="001D52A8" w:rsidRDefault="001D52A8" w:rsidP="001D52A8">
            <w:pPr>
              <w:pStyle w:val="AFCorN12Bold"/>
            </w:pPr>
            <w:r w:rsidRPr="001D52A8">
              <w:t xml:space="preserve">Organe subsidiaire chargé de l’application </w:t>
            </w:r>
          </w:p>
          <w:p w14:paraId="16E107E7" w14:textId="77777777" w:rsidR="001D52A8" w:rsidRPr="001D52A8" w:rsidRDefault="001D52A8" w:rsidP="001D52A8">
            <w:pPr>
              <w:pStyle w:val="AFCorNBold"/>
            </w:pPr>
            <w:r w:rsidRPr="001D52A8">
              <w:t xml:space="preserve">Sixième réunion </w:t>
            </w:r>
          </w:p>
          <w:p w14:paraId="51F8EAEE" w14:textId="77777777" w:rsidR="001D52A8" w:rsidRPr="001D52A8" w:rsidRDefault="001D52A8" w:rsidP="001D52A8">
            <w:pPr>
              <w:pStyle w:val="AFCorNNormal"/>
            </w:pPr>
            <w:r w:rsidRPr="001D52A8">
              <w:t>Rome, 16–19 février 2026</w:t>
            </w:r>
          </w:p>
          <w:p w14:paraId="55598746" w14:textId="08DD5CF6" w:rsidR="001D52A8" w:rsidRPr="001D52A8" w:rsidRDefault="001D52A8" w:rsidP="001D52A8">
            <w:pPr>
              <w:pStyle w:val="AFCorNNormal"/>
            </w:pPr>
            <w:r w:rsidRPr="001D52A8">
              <w:t xml:space="preserve">Point 5 de l'ordre du jour </w:t>
            </w:r>
          </w:p>
          <w:p w14:paraId="79230E5C" w14:textId="66A767F6" w:rsidR="008A1499" w:rsidRPr="001D52A8" w:rsidRDefault="001D52A8" w:rsidP="001D52A8">
            <w:pPr>
              <w:pStyle w:val="AFCorNBold"/>
            </w:pPr>
            <w:r w:rsidRPr="001D52A8">
              <w:t>Plan d'action pour l'égalité des sexes</w:t>
            </w:r>
          </w:p>
        </w:tc>
        <w:tc>
          <w:tcPr>
            <w:tcW w:w="4388" w:type="dxa"/>
          </w:tcPr>
          <w:p w14:paraId="50EAD728" w14:textId="77777777" w:rsidR="008A1499" w:rsidRPr="001D52A8" w:rsidRDefault="008A1499" w:rsidP="008A1499">
            <w:pPr>
              <w:pStyle w:val="CBDNormal"/>
              <w:jc w:val="left"/>
              <w:rPr>
                <w:lang w:val="fr-CA"/>
              </w:rPr>
            </w:pPr>
          </w:p>
        </w:tc>
      </w:tr>
    </w:tbl>
    <w:p w14:paraId="10A283DB" w14:textId="10585CA0" w:rsidR="00C9161D" w:rsidRPr="001D52A8" w:rsidRDefault="00EA0C11" w:rsidP="00A111D1">
      <w:pPr>
        <w:pStyle w:val="CBDTitle"/>
        <w:rPr>
          <w:caps/>
          <w:lang w:val="fr-CA"/>
        </w:rPr>
      </w:pPr>
      <w:sdt>
        <w:sdtPr>
          <w:rPr>
            <w:lang w:val="fr-CA"/>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1D52A8" w:rsidRPr="001D52A8">
            <w:rPr>
              <w:lang w:val="fr-CA"/>
            </w:rPr>
            <w:t>Examen à mi-parcours de la mise en œuvre du Plan d'action pour l'égalité des sexes (2023-2030)</w:t>
          </w:r>
        </w:sdtContent>
      </w:sdt>
      <w:r w:rsidR="00105372" w:rsidRPr="001D52A8">
        <w:rPr>
          <w:caps/>
          <w:lang w:val="fr-CA"/>
        </w:rPr>
        <w:t xml:space="preserve"> </w:t>
      </w:r>
    </w:p>
    <w:p w14:paraId="45A932D0" w14:textId="746531CD" w:rsidR="00F6586C" w:rsidRPr="001D52A8" w:rsidRDefault="001D52A8" w:rsidP="00A111D1">
      <w:pPr>
        <w:pStyle w:val="CBDSubTitle"/>
        <w:rPr>
          <w:lang w:val="fr-CA"/>
        </w:rPr>
      </w:pPr>
      <w:r>
        <w:rPr>
          <w:lang w:val="fr-CA"/>
        </w:rPr>
        <w:t>Projet de recommandation proposé par l</w:t>
      </w:r>
      <w:r w:rsidR="004B53A6">
        <w:rPr>
          <w:lang w:val="fr-CA"/>
        </w:rPr>
        <w:t>a</w:t>
      </w:r>
      <w:r>
        <w:rPr>
          <w:lang w:val="fr-CA"/>
        </w:rPr>
        <w:t xml:space="preserve"> président</w:t>
      </w:r>
      <w:r w:rsidR="004B53A6">
        <w:rPr>
          <w:lang w:val="fr-CA"/>
        </w:rPr>
        <w:t>e</w:t>
      </w:r>
    </w:p>
    <w:p w14:paraId="1D4AE3F4" w14:textId="77777777" w:rsidR="001D52A8" w:rsidRPr="001D52A8" w:rsidRDefault="001D52A8" w:rsidP="001D52A8">
      <w:pPr>
        <w:pStyle w:val="CBDNormalNoNumber"/>
        <w:ind w:firstLine="567"/>
        <w:rPr>
          <w:i/>
          <w:iCs/>
          <w:lang w:val="fr-CA"/>
        </w:rPr>
      </w:pPr>
      <w:r w:rsidRPr="001D52A8">
        <w:rPr>
          <w:i/>
          <w:iCs/>
          <w:lang w:val="fr-CA"/>
        </w:rPr>
        <w:t>L'Organe subsidiaire chargé de l'application</w:t>
      </w:r>
    </w:p>
    <w:p w14:paraId="58C858E8" w14:textId="77777777" w:rsidR="001D52A8" w:rsidRPr="001D52A8" w:rsidRDefault="001D52A8" w:rsidP="001D52A8">
      <w:pPr>
        <w:pStyle w:val="CBDRecommendText"/>
        <w:ind w:firstLine="567"/>
      </w:pPr>
      <w:r w:rsidRPr="001D52A8">
        <w:rPr>
          <w:i/>
          <w:iCs/>
        </w:rPr>
        <w:t>Recommande</w:t>
      </w:r>
      <w:r w:rsidRPr="001D52A8">
        <w:t xml:space="preserve"> à la Conférence des Parties d'adopter, à sa dix-septième réunion, des éléments de décision</w:t>
      </w:r>
      <w:r w:rsidRPr="001D52A8">
        <w:rPr>
          <w:rStyle w:val="Appelnotedebasdep"/>
          <w:lang w:val="fr-CA"/>
        </w:rPr>
        <w:footnoteReference w:id="1"/>
      </w:r>
      <w:r w:rsidRPr="001D52A8">
        <w:t xml:space="preserve"> selon le modèle suivant :</w:t>
      </w:r>
    </w:p>
    <w:p w14:paraId="1907A4BC" w14:textId="77777777" w:rsidR="001D52A8" w:rsidRPr="001D52A8" w:rsidRDefault="001D52A8" w:rsidP="001D52A8">
      <w:pPr>
        <w:pStyle w:val="CBDNormalNoNumber"/>
        <w:tabs>
          <w:tab w:val="clear" w:pos="567"/>
        </w:tabs>
        <w:ind w:left="1134" w:firstLine="567"/>
        <w:rPr>
          <w:lang w:val="fr-CA"/>
        </w:rPr>
      </w:pPr>
      <w:r w:rsidRPr="001D52A8">
        <w:rPr>
          <w:i/>
          <w:iCs/>
          <w:lang w:val="fr-CA"/>
        </w:rPr>
        <w:t>La Conférence des Parties</w:t>
      </w:r>
    </w:p>
    <w:p w14:paraId="55477BB7" w14:textId="6F8A794E" w:rsidR="001D52A8" w:rsidRPr="001D52A8" w:rsidRDefault="001D52A8" w:rsidP="001D52A8">
      <w:pPr>
        <w:pStyle w:val="CBDNormalNoNumber"/>
        <w:tabs>
          <w:tab w:val="clear" w:pos="567"/>
        </w:tabs>
        <w:ind w:left="1134" w:firstLine="567"/>
        <w:rPr>
          <w:lang w:val="fr-CA"/>
        </w:rPr>
      </w:pPr>
      <w:r w:rsidRPr="001D52A8">
        <w:rPr>
          <w:lang w:val="fr-CA"/>
        </w:rPr>
        <w:t>1.</w:t>
      </w:r>
      <w:r w:rsidRPr="001D52A8">
        <w:rPr>
          <w:lang w:val="fr-CA"/>
        </w:rPr>
        <w:tab/>
      </w:r>
      <w:r w:rsidRPr="001D52A8">
        <w:rPr>
          <w:i/>
          <w:iCs/>
          <w:lang w:val="fr-CA"/>
        </w:rPr>
        <w:t>Prend note</w:t>
      </w:r>
      <w:r w:rsidRPr="001D52A8">
        <w:rPr>
          <w:lang w:val="fr-CA"/>
        </w:rPr>
        <w:t xml:space="preserve"> des conclusions de l'examen à mi-parcours de la mise en œuvre du Plan d'action pour l'égalité des sexes 2023-2030</w:t>
      </w:r>
      <w:r w:rsidR="004B53A6">
        <w:rPr>
          <w:lang w:val="fr-CA"/>
        </w:rPr>
        <w:t>,</w:t>
      </w:r>
      <w:r w:rsidRPr="001D52A8">
        <w:rPr>
          <w:rStyle w:val="Appelnotedebasdep"/>
          <w:lang w:val="fr-CA"/>
        </w:rPr>
        <w:footnoteReference w:id="2"/>
      </w:r>
      <w:r w:rsidRPr="001D52A8">
        <w:rPr>
          <w:lang w:val="fr-CA"/>
        </w:rPr>
        <w:t xml:space="preserve"> </w:t>
      </w:r>
      <w:r w:rsidR="000E7223">
        <w:rPr>
          <w:lang w:val="fr-CA"/>
        </w:rPr>
        <w:t xml:space="preserve">notamment les progrès recensés, les enseignements tirés et les lacunes restantes, </w:t>
      </w:r>
      <w:r w:rsidRPr="001D52A8">
        <w:rPr>
          <w:lang w:val="fr-CA"/>
        </w:rPr>
        <w:t>soumises à la sixième réunion de l'Organe subsidiaire chargé de l'application</w:t>
      </w:r>
      <w:r w:rsidR="000E7223">
        <w:rPr>
          <w:lang w:val="fr-CA"/>
        </w:rPr>
        <w:t> </w:t>
      </w:r>
      <w:r w:rsidR="004B53A6">
        <w:rPr>
          <w:lang w:val="fr-CA"/>
        </w:rPr>
        <w:t>;</w:t>
      </w:r>
      <w:r w:rsidRPr="001D52A8">
        <w:rPr>
          <w:rStyle w:val="Appelnotedebasdep"/>
          <w:lang w:val="fr-CA"/>
        </w:rPr>
        <w:footnoteReference w:id="3"/>
      </w:r>
    </w:p>
    <w:p w14:paraId="65E15620" w14:textId="64E91EED" w:rsidR="000E7223" w:rsidRDefault="001D52A8" w:rsidP="001D52A8">
      <w:pPr>
        <w:pStyle w:val="CBDNormalNoNumber"/>
        <w:tabs>
          <w:tab w:val="clear" w:pos="567"/>
        </w:tabs>
        <w:ind w:left="1134" w:firstLine="567"/>
        <w:rPr>
          <w:lang w:val="fr-CA"/>
        </w:rPr>
      </w:pPr>
      <w:r w:rsidRPr="001D52A8">
        <w:rPr>
          <w:lang w:val="fr-CA"/>
        </w:rPr>
        <w:t>2.</w:t>
      </w:r>
      <w:r w:rsidRPr="001D52A8">
        <w:rPr>
          <w:lang w:val="fr-CA"/>
        </w:rPr>
        <w:tab/>
      </w:r>
      <w:r w:rsidR="000E7223" w:rsidRPr="000E7223">
        <w:rPr>
          <w:i/>
          <w:iCs/>
          <w:lang w:val="fr-CA"/>
        </w:rPr>
        <w:t>Reconnaît</w:t>
      </w:r>
      <w:r w:rsidR="000E7223">
        <w:rPr>
          <w:lang w:val="fr-CA"/>
        </w:rPr>
        <w:t xml:space="preserve"> le rôle que joue le Plan d’action pour l’égalité des sexes en tant que principal instrument d’appui à la mise en œuvre sensible au genre du Cadre mondial de la biodiversité de Kunming-Montréal,</w:t>
      </w:r>
      <w:r w:rsidR="000E7223" w:rsidRPr="005142F4">
        <w:rPr>
          <w:rStyle w:val="Appelnotedebasdep"/>
          <w:lang w:val="fr-CA"/>
        </w:rPr>
        <w:t xml:space="preserve"> </w:t>
      </w:r>
      <w:r w:rsidR="000E7223">
        <w:rPr>
          <w:rStyle w:val="Appelnotedebasdep"/>
        </w:rPr>
        <w:footnoteReference w:id="4"/>
      </w:r>
      <w:r w:rsidR="000E7223">
        <w:rPr>
          <w:lang w:val="fr-CA"/>
        </w:rPr>
        <w:t xml:space="preserve"> notamment sa cible 23, et ses liens avec la cible 22 et la section C ;</w:t>
      </w:r>
    </w:p>
    <w:p w14:paraId="73815032" w14:textId="0F73BC6B" w:rsidR="006641EA" w:rsidRPr="006641EA" w:rsidRDefault="000E7223" w:rsidP="001D52A8">
      <w:pPr>
        <w:pStyle w:val="CBDNormalNoNumber"/>
        <w:tabs>
          <w:tab w:val="clear" w:pos="567"/>
        </w:tabs>
        <w:ind w:left="1134" w:firstLine="567"/>
        <w:rPr>
          <w:lang w:val="fr-CA"/>
        </w:rPr>
      </w:pPr>
      <w:r>
        <w:rPr>
          <w:lang w:val="fr-CA"/>
        </w:rPr>
        <w:t>3.</w:t>
      </w:r>
      <w:r>
        <w:rPr>
          <w:lang w:val="fr-CA"/>
        </w:rPr>
        <w:tab/>
      </w:r>
      <w:r w:rsidR="006641EA" w:rsidRPr="006641EA">
        <w:rPr>
          <w:i/>
          <w:iCs/>
          <w:lang w:val="fr-CA"/>
        </w:rPr>
        <w:t>Réitère</w:t>
      </w:r>
      <w:r w:rsidR="006641EA">
        <w:rPr>
          <w:lang w:val="fr-CA"/>
        </w:rPr>
        <w:t xml:space="preserve"> le paragraphe 2 de la décision </w:t>
      </w:r>
      <w:hyperlink r:id="rId15" w:history="1">
        <w:r w:rsidR="006641EA" w:rsidRPr="006641EA">
          <w:rPr>
            <w:rStyle w:val="Lienhypertexte"/>
            <w:lang w:val="fr-CA"/>
          </w:rPr>
          <w:t>15/11</w:t>
        </w:r>
      </w:hyperlink>
      <w:r w:rsidR="006641EA" w:rsidRPr="006641EA">
        <w:rPr>
          <w:lang w:val="fr-CA"/>
        </w:rPr>
        <w:t xml:space="preserve"> </w:t>
      </w:r>
      <w:r w:rsidR="006641EA">
        <w:rPr>
          <w:lang w:val="fr-CA"/>
        </w:rPr>
        <w:t xml:space="preserve">du 19 décembre 2022, et encourage la mise en œuvre plus avancée du Plan d’action pour l’égalité des sexes, </w:t>
      </w:r>
      <w:r w:rsidR="00A579E4">
        <w:rPr>
          <w:lang w:val="fr-CA"/>
        </w:rPr>
        <w:t>selon les</w:t>
      </w:r>
      <w:r w:rsidR="006641EA">
        <w:rPr>
          <w:lang w:val="fr-CA"/>
        </w:rPr>
        <w:t xml:space="preserve"> circonstances, priorités et capacités nationales</w:t>
      </w:r>
      <w:r w:rsidR="00A579E4">
        <w:rPr>
          <w:lang w:val="fr-CA"/>
        </w:rPr>
        <w:t xml:space="preserve">, conformément à la section C du Cadre, notamment par les moyens suivants </w:t>
      </w:r>
      <w:r w:rsidR="006641EA">
        <w:rPr>
          <w:lang w:val="fr-CA"/>
        </w:rPr>
        <w:t>:</w:t>
      </w:r>
    </w:p>
    <w:p w14:paraId="734979BE" w14:textId="488AFB4E" w:rsidR="001D52A8" w:rsidRPr="001D52A8" w:rsidRDefault="001D52A8" w:rsidP="001D52A8">
      <w:pPr>
        <w:pStyle w:val="CBDNormalNoNumber"/>
        <w:tabs>
          <w:tab w:val="clear" w:pos="567"/>
        </w:tabs>
        <w:ind w:left="1134" w:firstLine="567"/>
        <w:rPr>
          <w:lang w:val="fr-CA"/>
        </w:rPr>
      </w:pPr>
      <w:r w:rsidRPr="001D52A8">
        <w:rPr>
          <w:lang w:val="fr-CA"/>
        </w:rPr>
        <w:t>a)</w:t>
      </w:r>
      <w:r w:rsidRPr="001D52A8">
        <w:rPr>
          <w:lang w:val="fr-CA"/>
        </w:rPr>
        <w:tab/>
      </w:r>
      <w:r w:rsidR="004B53A6">
        <w:rPr>
          <w:lang w:val="fr-CA"/>
        </w:rPr>
        <w:t xml:space="preserve">Assurer la mise en œuvre efficace de méthodes sensibles au genre </w:t>
      </w:r>
      <w:r w:rsidRPr="001D52A8">
        <w:rPr>
          <w:lang w:val="fr-CA"/>
        </w:rPr>
        <w:t>dans toutes les politiques, stratégies</w:t>
      </w:r>
      <w:r w:rsidR="004B53A6">
        <w:rPr>
          <w:lang w:val="fr-CA"/>
        </w:rPr>
        <w:t>, plans</w:t>
      </w:r>
      <w:r w:rsidRPr="001D52A8">
        <w:rPr>
          <w:lang w:val="fr-CA"/>
        </w:rPr>
        <w:t xml:space="preserve"> et actions </w:t>
      </w:r>
      <w:r w:rsidR="004B53A6">
        <w:rPr>
          <w:lang w:val="fr-CA"/>
        </w:rPr>
        <w:t xml:space="preserve">liés </w:t>
      </w:r>
      <w:r w:rsidRPr="001D52A8">
        <w:rPr>
          <w:lang w:val="fr-CA"/>
        </w:rPr>
        <w:t>à la biodiversité</w:t>
      </w:r>
      <w:r w:rsidR="0065517F">
        <w:rPr>
          <w:lang w:val="fr-CA"/>
        </w:rPr>
        <w:t xml:space="preserve"> de tous les niveaux</w:t>
      </w:r>
      <w:r w:rsidRPr="001D52A8">
        <w:rPr>
          <w:lang w:val="fr-CA"/>
        </w:rPr>
        <w:t xml:space="preserve">, </w:t>
      </w:r>
      <w:r w:rsidR="004B53A6">
        <w:rPr>
          <w:lang w:val="fr-CA"/>
        </w:rPr>
        <w:t xml:space="preserve">notamment en tenant compte de </w:t>
      </w:r>
      <w:r w:rsidR="00574D5A">
        <w:rPr>
          <w:lang w:val="fr-CA"/>
        </w:rPr>
        <w:t>ces</w:t>
      </w:r>
      <w:r w:rsidR="004B53A6">
        <w:rPr>
          <w:lang w:val="fr-CA"/>
        </w:rPr>
        <w:t xml:space="preserve"> méthodes présentées dans les stratégies et plans d’action nationaux pour la diversité révisés ou mis à jour </w:t>
      </w:r>
      <w:r w:rsidRPr="001D52A8">
        <w:rPr>
          <w:lang w:val="fr-CA"/>
        </w:rPr>
        <w:t>;</w:t>
      </w:r>
    </w:p>
    <w:p w14:paraId="64D063F5" w14:textId="383BD2EA" w:rsidR="001D52A8" w:rsidRPr="001D52A8" w:rsidRDefault="001D52A8" w:rsidP="001D52A8">
      <w:pPr>
        <w:pStyle w:val="CBDNormalNoNumber"/>
        <w:tabs>
          <w:tab w:val="clear" w:pos="567"/>
        </w:tabs>
        <w:ind w:left="1134" w:firstLine="567"/>
        <w:rPr>
          <w:lang w:val="fr-CA"/>
        </w:rPr>
      </w:pPr>
      <w:r w:rsidRPr="001D52A8">
        <w:rPr>
          <w:lang w:val="fr-CA"/>
        </w:rPr>
        <w:t>b)</w:t>
      </w:r>
      <w:r w:rsidRPr="001D52A8">
        <w:rPr>
          <w:lang w:val="fr-CA"/>
        </w:rPr>
        <w:tab/>
        <w:t xml:space="preserve">Assurer la participation </w:t>
      </w:r>
      <w:r w:rsidR="00566AB3">
        <w:rPr>
          <w:lang w:val="fr-CA"/>
        </w:rPr>
        <w:t>à part entière</w:t>
      </w:r>
      <w:r w:rsidRPr="001D52A8">
        <w:rPr>
          <w:lang w:val="fr-CA"/>
        </w:rPr>
        <w:t>, équitable, significative et éclairée des femmes</w:t>
      </w:r>
      <w:r w:rsidR="00A579E4">
        <w:rPr>
          <w:lang w:val="fr-CA"/>
        </w:rPr>
        <w:t xml:space="preserve"> et des filles, et le leadership des femmes</w:t>
      </w:r>
      <w:r w:rsidRPr="001D52A8">
        <w:rPr>
          <w:lang w:val="fr-CA"/>
        </w:rPr>
        <w:t>, y</w:t>
      </w:r>
      <w:r w:rsidR="00566AB3">
        <w:rPr>
          <w:lang w:val="fr-CA"/>
        </w:rPr>
        <w:t xml:space="preserve"> compris</w:t>
      </w:r>
      <w:r w:rsidRPr="001D52A8">
        <w:rPr>
          <w:lang w:val="fr-CA"/>
        </w:rPr>
        <w:t xml:space="preserve"> </w:t>
      </w:r>
      <w:r w:rsidR="00566AB3">
        <w:rPr>
          <w:lang w:val="fr-CA"/>
        </w:rPr>
        <w:t>chez l</w:t>
      </w:r>
      <w:r w:rsidRPr="001D52A8">
        <w:rPr>
          <w:lang w:val="fr-CA"/>
        </w:rPr>
        <w:t>es peuples autochtones et communautés locales, dans la prise de décision</w:t>
      </w:r>
      <w:r w:rsidR="00574D5A">
        <w:rPr>
          <w:lang w:val="fr-CA"/>
        </w:rPr>
        <w:t>s</w:t>
      </w:r>
      <w:r w:rsidRPr="001D52A8">
        <w:rPr>
          <w:lang w:val="fr-CA"/>
        </w:rPr>
        <w:t xml:space="preserve"> liée</w:t>
      </w:r>
      <w:r w:rsidR="00574D5A">
        <w:rPr>
          <w:lang w:val="fr-CA"/>
        </w:rPr>
        <w:t>s</w:t>
      </w:r>
      <w:r w:rsidRPr="001D52A8">
        <w:rPr>
          <w:lang w:val="fr-CA"/>
        </w:rPr>
        <w:t xml:space="preserve"> à la biodiversité à tous les niveaux ;</w:t>
      </w:r>
    </w:p>
    <w:p w14:paraId="2997AA9D" w14:textId="7CD35BB3" w:rsidR="001D52A8" w:rsidRPr="001D52A8" w:rsidRDefault="001D52A8" w:rsidP="001D52A8">
      <w:pPr>
        <w:pStyle w:val="CBDNormalNoNumber"/>
        <w:tabs>
          <w:tab w:val="clear" w:pos="567"/>
        </w:tabs>
        <w:ind w:left="1134" w:firstLine="567"/>
        <w:rPr>
          <w:lang w:val="fr-CA"/>
        </w:rPr>
      </w:pPr>
      <w:r w:rsidRPr="001D52A8">
        <w:rPr>
          <w:lang w:val="fr-CA"/>
        </w:rPr>
        <w:lastRenderedPageBreak/>
        <w:t>c)</w:t>
      </w:r>
      <w:r w:rsidRPr="001D52A8">
        <w:rPr>
          <w:lang w:val="fr-CA"/>
        </w:rPr>
        <w:tab/>
      </w:r>
      <w:r w:rsidR="006C6E71" w:rsidRPr="006C6E71">
        <w:rPr>
          <w:lang w:val="fr-CA"/>
        </w:rPr>
        <w:t xml:space="preserve">Améliorer les efforts </w:t>
      </w:r>
      <w:r w:rsidR="00574D5A">
        <w:rPr>
          <w:lang w:val="fr-CA"/>
        </w:rPr>
        <w:t>pour</w:t>
      </w:r>
      <w:r w:rsidR="006C6E71" w:rsidRPr="006C6E71">
        <w:rPr>
          <w:lang w:val="fr-CA"/>
        </w:rPr>
        <w:t xml:space="preserve"> produire, utiliser et d</w:t>
      </w:r>
      <w:r w:rsidR="00574D5A">
        <w:rPr>
          <w:lang w:val="fr-CA"/>
        </w:rPr>
        <w:t>é</w:t>
      </w:r>
      <w:r w:rsidR="006C6E71" w:rsidRPr="006C6E71">
        <w:rPr>
          <w:lang w:val="fr-CA"/>
        </w:rPr>
        <w:t xml:space="preserve">clarer des données ventilées par sexe, âge et autres facteurs démographiques et indicateurs de genre, si possible, </w:t>
      </w:r>
      <w:r w:rsidR="00A579E4">
        <w:rPr>
          <w:lang w:val="fr-CA"/>
        </w:rPr>
        <w:t xml:space="preserve">conformément au paragraphe 4 de la décision </w:t>
      </w:r>
      <w:hyperlink r:id="rId16" w:history="1">
        <w:r w:rsidR="00A579E4" w:rsidRPr="006641EA">
          <w:rPr>
            <w:rStyle w:val="Lienhypertexte"/>
            <w:lang w:val="fr-CA"/>
          </w:rPr>
          <w:t>15/11</w:t>
        </w:r>
      </w:hyperlink>
      <w:r w:rsidR="00A579E4">
        <w:rPr>
          <w:lang w:val="fr-CA"/>
        </w:rPr>
        <w:t xml:space="preserve">, </w:t>
      </w:r>
      <w:r w:rsidRPr="006C6E71">
        <w:rPr>
          <w:lang w:val="fr-CA"/>
        </w:rPr>
        <w:t>afin d'appuyer le suivi et l'évaluation des progrès réalisés dans la mise en œuvre du Plan d'action</w:t>
      </w:r>
      <w:r w:rsidRPr="001D52A8">
        <w:rPr>
          <w:lang w:val="fr-CA"/>
        </w:rPr>
        <w:t xml:space="preserve"> ;</w:t>
      </w:r>
    </w:p>
    <w:p w14:paraId="3A78FF22" w14:textId="0FCB9E59" w:rsidR="001D52A8" w:rsidRDefault="001D52A8" w:rsidP="001D52A8">
      <w:pPr>
        <w:pStyle w:val="CBDNormalNoNumber"/>
        <w:tabs>
          <w:tab w:val="clear" w:pos="567"/>
        </w:tabs>
        <w:ind w:left="1134" w:firstLine="567"/>
        <w:rPr>
          <w:lang w:val="fr-CA"/>
        </w:rPr>
      </w:pPr>
      <w:r w:rsidRPr="001D52A8">
        <w:rPr>
          <w:lang w:val="fr-CA"/>
        </w:rPr>
        <w:t>d)</w:t>
      </w:r>
      <w:r w:rsidRPr="001D52A8">
        <w:rPr>
          <w:lang w:val="fr-CA"/>
        </w:rPr>
        <w:tab/>
        <w:t xml:space="preserve">Promouvoir l'allocation de ressources </w:t>
      </w:r>
      <w:r w:rsidR="006C6E71">
        <w:rPr>
          <w:lang w:val="fr-CA"/>
        </w:rPr>
        <w:t xml:space="preserve">financières </w:t>
      </w:r>
      <w:r w:rsidR="00A579E4">
        <w:rPr>
          <w:lang w:val="fr-CA"/>
        </w:rPr>
        <w:t xml:space="preserve">et humaines </w:t>
      </w:r>
      <w:r w:rsidRPr="001D52A8">
        <w:rPr>
          <w:lang w:val="fr-CA"/>
        </w:rPr>
        <w:t>adéquates</w:t>
      </w:r>
      <w:r w:rsidR="006C6E71">
        <w:rPr>
          <w:lang w:val="fr-CA"/>
        </w:rPr>
        <w:t>, prévisibles</w:t>
      </w:r>
      <w:r w:rsidR="00574D5A">
        <w:rPr>
          <w:lang w:val="fr-CA"/>
        </w:rPr>
        <w:t>, accessibles</w:t>
      </w:r>
      <w:r w:rsidR="006C6E71">
        <w:rPr>
          <w:lang w:val="fr-CA"/>
        </w:rPr>
        <w:t xml:space="preserve"> et dédiées</w:t>
      </w:r>
      <w:r w:rsidRPr="001D52A8">
        <w:rPr>
          <w:lang w:val="fr-CA"/>
        </w:rPr>
        <w:t xml:space="preserve"> et </w:t>
      </w:r>
      <w:r w:rsidR="00566AB3">
        <w:rPr>
          <w:lang w:val="fr-CA"/>
        </w:rPr>
        <w:t>renforcer l</w:t>
      </w:r>
      <w:r w:rsidRPr="001D52A8">
        <w:rPr>
          <w:lang w:val="fr-CA"/>
        </w:rPr>
        <w:t xml:space="preserve">es capacités institutionnelles pour une mise en œuvre du Plan d'action </w:t>
      </w:r>
      <w:r w:rsidR="00A579E4">
        <w:rPr>
          <w:lang w:val="fr-CA"/>
        </w:rPr>
        <w:t>sensible au</w:t>
      </w:r>
      <w:r w:rsidRPr="001D52A8">
        <w:rPr>
          <w:lang w:val="fr-CA"/>
        </w:rPr>
        <w:t xml:space="preserve"> genre</w:t>
      </w:r>
      <w:r w:rsidR="00A579E4">
        <w:rPr>
          <w:lang w:val="fr-CA"/>
        </w:rPr>
        <w:t xml:space="preserve"> et fondée sur les droits</w:t>
      </w:r>
      <w:r w:rsidRPr="001D52A8">
        <w:rPr>
          <w:lang w:val="fr-CA"/>
        </w:rPr>
        <w:t xml:space="preserve">, y compris grâce à un appui ciblé aux initiatives menées par les femmes, en particulier </w:t>
      </w:r>
      <w:r w:rsidR="00566AB3">
        <w:rPr>
          <w:lang w:val="fr-CA"/>
        </w:rPr>
        <w:t>chez</w:t>
      </w:r>
      <w:r w:rsidRPr="001D52A8">
        <w:rPr>
          <w:lang w:val="fr-CA"/>
        </w:rPr>
        <w:t xml:space="preserve"> les peuples autochtones et communautés locales</w:t>
      </w:r>
      <w:r w:rsidR="00574D5A">
        <w:rPr>
          <w:lang w:val="fr-CA"/>
        </w:rPr>
        <w:t> </w:t>
      </w:r>
      <w:r w:rsidRPr="001D52A8">
        <w:rPr>
          <w:lang w:val="fr-CA"/>
        </w:rPr>
        <w:t>;</w:t>
      </w:r>
    </w:p>
    <w:p w14:paraId="4E4C9BEA" w14:textId="61146B3B" w:rsidR="006C6E71" w:rsidRDefault="006C6E71" w:rsidP="001D52A8">
      <w:pPr>
        <w:pStyle w:val="CBDNormalNoNumber"/>
        <w:tabs>
          <w:tab w:val="clear" w:pos="567"/>
        </w:tabs>
        <w:ind w:left="1134" w:firstLine="567"/>
        <w:rPr>
          <w:lang w:val="fr-CA"/>
        </w:rPr>
      </w:pPr>
      <w:r>
        <w:rPr>
          <w:lang w:val="fr-CA"/>
        </w:rPr>
        <w:t>4.</w:t>
      </w:r>
      <w:r>
        <w:rPr>
          <w:lang w:val="fr-CA"/>
        </w:rPr>
        <w:tab/>
      </w:r>
      <w:r w:rsidRPr="00175063">
        <w:rPr>
          <w:i/>
          <w:iCs/>
          <w:lang w:val="fr-CA"/>
        </w:rPr>
        <w:t>Encourage</w:t>
      </w:r>
      <w:r w:rsidR="00D77CE8">
        <w:rPr>
          <w:i/>
          <w:iCs/>
          <w:lang w:val="fr-CA"/>
        </w:rPr>
        <w:t xml:space="preserve"> </w:t>
      </w:r>
      <w:r>
        <w:rPr>
          <w:lang w:val="fr-CA"/>
        </w:rPr>
        <w:t xml:space="preserve">les Parties à mettre en œuvre </w:t>
      </w:r>
      <w:r w:rsidR="00062BDB">
        <w:rPr>
          <w:lang w:val="fr-CA"/>
        </w:rPr>
        <w:t xml:space="preserve"> </w:t>
      </w:r>
      <w:r>
        <w:rPr>
          <w:lang w:val="fr-CA"/>
        </w:rPr>
        <w:t>le Plan d’action pour l’égalité des sexes dans tous les aspects et à tous les niveaux de la planification, du suivi, de l’établissement de rapports et d</w:t>
      </w:r>
      <w:r w:rsidR="00574D5A">
        <w:rPr>
          <w:lang w:val="fr-CA"/>
        </w:rPr>
        <w:t xml:space="preserve">es </w:t>
      </w:r>
      <w:r>
        <w:rPr>
          <w:lang w:val="fr-CA"/>
        </w:rPr>
        <w:t>examen</w:t>
      </w:r>
      <w:r w:rsidR="00574D5A">
        <w:rPr>
          <w:lang w:val="fr-CA"/>
        </w:rPr>
        <w:t>s</w:t>
      </w:r>
      <w:r>
        <w:rPr>
          <w:lang w:val="fr-CA"/>
        </w:rPr>
        <w:t xml:space="preserve"> en lien avec le Cadre mondial de la biodiversité de Kunming-Montréal,</w:t>
      </w:r>
      <w:r w:rsidR="00175063">
        <w:rPr>
          <w:rStyle w:val="Appelnotedebasdep"/>
          <w:lang w:val="fr-CA"/>
        </w:rPr>
        <w:t> </w:t>
      </w:r>
      <w:r w:rsidR="00175063">
        <w:rPr>
          <w:rStyle w:val="Appelnotedebasdep"/>
        </w:rPr>
        <w:footnoteReference w:id="5"/>
      </w:r>
      <w:r>
        <w:rPr>
          <w:lang w:val="fr-CA"/>
        </w:rPr>
        <w:t xml:space="preserve"> conformément au paragraphe 4 de la décision </w:t>
      </w:r>
      <w:hyperlink r:id="rId17" w:history="1">
        <w:r w:rsidRPr="004323FC">
          <w:rPr>
            <w:rStyle w:val="Lienhypertexte"/>
            <w:lang w:val="fr-FR"/>
          </w:rPr>
          <w:t>15/6</w:t>
        </w:r>
      </w:hyperlink>
      <w:r w:rsidRPr="006C6E71">
        <w:rPr>
          <w:lang w:val="fr-CA"/>
        </w:rPr>
        <w:t xml:space="preserve"> </w:t>
      </w:r>
      <w:r>
        <w:rPr>
          <w:lang w:val="fr-CA"/>
        </w:rPr>
        <w:t xml:space="preserve">du 19 décembre 2022, et </w:t>
      </w:r>
      <w:r w:rsidR="00574D5A">
        <w:rPr>
          <w:lang w:val="fr-CA"/>
        </w:rPr>
        <w:t>à</w:t>
      </w:r>
      <w:r w:rsidR="005A3732">
        <w:rPr>
          <w:lang w:val="fr-CA"/>
        </w:rPr>
        <w:t> </w:t>
      </w:r>
      <w:r>
        <w:rPr>
          <w:lang w:val="fr-CA"/>
        </w:rPr>
        <w:t>utiliser l’indicateur de composante 23.CT.2</w:t>
      </w:r>
      <w:r w:rsidR="00175063">
        <w:rPr>
          <w:rStyle w:val="Appelnotedebasdep"/>
        </w:rPr>
        <w:footnoteReference w:id="6"/>
      </w:r>
      <w:r>
        <w:rPr>
          <w:lang w:val="fr-CA"/>
        </w:rPr>
        <w:t xml:space="preserve"> dans </w:t>
      </w:r>
      <w:r w:rsidR="001B1BAA">
        <w:rPr>
          <w:lang w:val="fr-CA"/>
        </w:rPr>
        <w:t>la</w:t>
      </w:r>
      <w:r>
        <w:rPr>
          <w:lang w:val="fr-CA"/>
        </w:rPr>
        <w:t xml:space="preserve"> mise en œuvre </w:t>
      </w:r>
      <w:r w:rsidR="001B1BAA">
        <w:rPr>
          <w:lang w:val="fr-CA"/>
        </w:rPr>
        <w:t>du Plan au niveau national </w:t>
      </w:r>
      <w:r>
        <w:rPr>
          <w:lang w:val="fr-CA"/>
        </w:rPr>
        <w:t xml:space="preserve">;  </w:t>
      </w:r>
    </w:p>
    <w:p w14:paraId="612BBBD5" w14:textId="397713BF" w:rsidR="00175063" w:rsidRPr="001D52A8" w:rsidRDefault="00175063" w:rsidP="001D52A8">
      <w:pPr>
        <w:pStyle w:val="CBDNormalNoNumber"/>
        <w:tabs>
          <w:tab w:val="clear" w:pos="567"/>
        </w:tabs>
        <w:ind w:left="1134" w:firstLine="567"/>
        <w:rPr>
          <w:lang w:val="fr-CA"/>
        </w:rPr>
      </w:pPr>
      <w:r>
        <w:rPr>
          <w:lang w:val="fr-CA"/>
        </w:rPr>
        <w:t>5.</w:t>
      </w:r>
      <w:r>
        <w:rPr>
          <w:lang w:val="fr-CA"/>
        </w:rPr>
        <w:tab/>
      </w:r>
      <w:r w:rsidR="00A579E4">
        <w:rPr>
          <w:i/>
          <w:iCs/>
          <w:lang w:val="fr-CA"/>
        </w:rPr>
        <w:t>Invite</w:t>
      </w:r>
      <w:r>
        <w:rPr>
          <w:lang w:val="fr-CA"/>
        </w:rPr>
        <w:t xml:space="preserve"> les institutions financières internationales</w:t>
      </w:r>
      <w:r w:rsidR="00574D5A">
        <w:rPr>
          <w:lang w:val="fr-CA"/>
        </w:rPr>
        <w:t xml:space="preserve"> compétentes</w:t>
      </w:r>
      <w:r>
        <w:rPr>
          <w:lang w:val="fr-CA"/>
        </w:rPr>
        <w:t xml:space="preserve">, dont le Fonds pour l’environnement mondial, à appuyer les mesures pour la biodiversité </w:t>
      </w:r>
      <w:r w:rsidR="00574D5A">
        <w:rPr>
          <w:lang w:val="fr-CA"/>
        </w:rPr>
        <w:t xml:space="preserve">sensibles au genre </w:t>
      </w:r>
      <w:r>
        <w:rPr>
          <w:lang w:val="fr-CA"/>
        </w:rPr>
        <w:t>et à améliorer les processus d’accès au financement</w:t>
      </w:r>
      <w:r w:rsidR="00A579E4">
        <w:rPr>
          <w:lang w:val="fr-CA"/>
        </w:rPr>
        <w:t>, grâce à des modalités simplifiées</w:t>
      </w:r>
      <w:r w:rsidR="001B1BAA">
        <w:rPr>
          <w:lang w:val="fr-CA"/>
        </w:rPr>
        <w:t>,</w:t>
      </w:r>
      <w:r>
        <w:rPr>
          <w:lang w:val="fr-CA"/>
        </w:rPr>
        <w:t xml:space="preserve"> des initiatives dirigées par des femmes, y compris </w:t>
      </w:r>
      <w:r w:rsidR="00574D5A">
        <w:rPr>
          <w:lang w:val="fr-CA"/>
        </w:rPr>
        <w:t>celles issues des</w:t>
      </w:r>
      <w:r>
        <w:rPr>
          <w:lang w:val="fr-CA"/>
        </w:rPr>
        <w:t xml:space="preserve"> peuples autochtones et communautés locales</w:t>
      </w:r>
      <w:r w:rsidR="00A579E4">
        <w:rPr>
          <w:lang w:val="fr-CA"/>
        </w:rPr>
        <w:t>, dans le respect de leurs mandats respectifs</w:t>
      </w:r>
      <w:r>
        <w:rPr>
          <w:lang w:val="fr-CA"/>
        </w:rPr>
        <w:t xml:space="preserve"> ; </w:t>
      </w:r>
      <w:r w:rsidR="00574D5A">
        <w:rPr>
          <w:lang w:val="fr-CA"/>
        </w:rPr>
        <w:t xml:space="preserve"> </w:t>
      </w:r>
    </w:p>
    <w:p w14:paraId="54F81924" w14:textId="164269C1" w:rsidR="00175063" w:rsidRDefault="00175063" w:rsidP="001D52A8">
      <w:pPr>
        <w:pStyle w:val="CBDNormalNoNumber"/>
        <w:tabs>
          <w:tab w:val="clear" w:pos="567"/>
        </w:tabs>
        <w:ind w:left="1134" w:firstLine="567"/>
        <w:rPr>
          <w:lang w:val="fr-CA"/>
        </w:rPr>
      </w:pPr>
      <w:r>
        <w:rPr>
          <w:lang w:val="fr-CA"/>
        </w:rPr>
        <w:t>6</w:t>
      </w:r>
      <w:r w:rsidR="001D52A8" w:rsidRPr="001D52A8">
        <w:rPr>
          <w:lang w:val="fr-CA"/>
        </w:rPr>
        <w:t>.</w:t>
      </w:r>
      <w:r w:rsidR="001D52A8" w:rsidRPr="001D52A8">
        <w:rPr>
          <w:lang w:val="fr-CA"/>
        </w:rPr>
        <w:tab/>
      </w:r>
      <w:r w:rsidR="001D52A8" w:rsidRPr="001D52A8">
        <w:rPr>
          <w:i/>
          <w:iCs/>
          <w:lang w:val="fr-CA"/>
        </w:rPr>
        <w:t xml:space="preserve">Prie </w:t>
      </w:r>
      <w:r w:rsidR="001D52A8" w:rsidRPr="001D52A8">
        <w:rPr>
          <w:lang w:val="fr-CA"/>
        </w:rPr>
        <w:t>la Secrétaire exécutive, sous réserve de la disponibilité des ressources</w:t>
      </w:r>
      <w:r>
        <w:rPr>
          <w:lang w:val="fr-CA"/>
        </w:rPr>
        <w:t> :</w:t>
      </w:r>
      <w:r w:rsidR="001D52A8" w:rsidRPr="001D52A8">
        <w:rPr>
          <w:lang w:val="fr-CA"/>
        </w:rPr>
        <w:t xml:space="preserve"> </w:t>
      </w:r>
    </w:p>
    <w:p w14:paraId="43B2BB86" w14:textId="336F9A24" w:rsidR="00175063" w:rsidRDefault="00175063" w:rsidP="001D52A8">
      <w:pPr>
        <w:pStyle w:val="CBDNormalNoNumber"/>
        <w:tabs>
          <w:tab w:val="clear" w:pos="567"/>
        </w:tabs>
        <w:ind w:left="1134" w:firstLine="567"/>
        <w:rPr>
          <w:lang w:val="fr-CA"/>
        </w:rPr>
      </w:pPr>
      <w:r>
        <w:rPr>
          <w:lang w:val="fr-CA"/>
        </w:rPr>
        <w:t>a)</w:t>
      </w:r>
      <w:r>
        <w:rPr>
          <w:lang w:val="fr-CA"/>
        </w:rPr>
        <w:tab/>
        <w:t>D</w:t>
      </w:r>
      <w:r w:rsidR="001D52A8" w:rsidRPr="001D52A8">
        <w:rPr>
          <w:lang w:val="fr-CA"/>
        </w:rPr>
        <w:t>e continuer à aider les Parties</w:t>
      </w:r>
      <w:r w:rsidR="00A579E4">
        <w:rPr>
          <w:lang w:val="fr-CA"/>
        </w:rPr>
        <w:t>, en particulier les pays en développement</w:t>
      </w:r>
      <w:r w:rsidR="002C78A3">
        <w:rPr>
          <w:lang w:val="fr-CA"/>
        </w:rPr>
        <w:t xml:space="preserve"> Parties</w:t>
      </w:r>
      <w:r w:rsidR="00A579E4">
        <w:rPr>
          <w:lang w:val="fr-CA"/>
        </w:rPr>
        <w:t>,</w:t>
      </w:r>
      <w:r w:rsidR="001D52A8" w:rsidRPr="001D52A8">
        <w:rPr>
          <w:lang w:val="fr-CA"/>
        </w:rPr>
        <w:t xml:space="preserve"> à mettre en œuvre le Plan d'action pour l'égalité des sexes, notamment grâce à des orientations techniques, au renforcement des capacités et à l'échange de connaissances, en collaboration avec les peuples autochtones et communautés locales, les femmes</w:t>
      </w:r>
      <w:r w:rsidR="000277A2">
        <w:rPr>
          <w:lang w:val="fr-CA"/>
        </w:rPr>
        <w:t>, les jeunes</w:t>
      </w:r>
      <w:r>
        <w:rPr>
          <w:lang w:val="fr-CA"/>
        </w:rPr>
        <w:t xml:space="preserve"> et autres parties prenantes concernées</w:t>
      </w:r>
      <w:r w:rsidR="001D52A8" w:rsidRPr="001D52A8">
        <w:rPr>
          <w:lang w:val="fr-CA"/>
        </w:rPr>
        <w:t xml:space="preserve">, en association avec les centres d'appui à la coopération technique et scientifique aux niveaux régional et </w:t>
      </w:r>
      <w:r w:rsidR="00574D5A">
        <w:rPr>
          <w:lang w:val="fr-CA"/>
        </w:rPr>
        <w:t>infra</w:t>
      </w:r>
      <w:r w:rsidR="001D52A8" w:rsidRPr="001D52A8">
        <w:rPr>
          <w:lang w:val="fr-CA"/>
        </w:rPr>
        <w:t>régional</w:t>
      </w:r>
      <w:r>
        <w:rPr>
          <w:lang w:val="fr-CA"/>
        </w:rPr>
        <w:t> ;</w:t>
      </w:r>
    </w:p>
    <w:p w14:paraId="058D77DB" w14:textId="47ABA52C" w:rsidR="00175063" w:rsidRDefault="00175063" w:rsidP="001D52A8">
      <w:pPr>
        <w:pStyle w:val="CBDNormalNoNumber"/>
        <w:tabs>
          <w:tab w:val="clear" w:pos="567"/>
        </w:tabs>
        <w:ind w:left="1134" w:firstLine="567"/>
        <w:rPr>
          <w:lang w:val="fr-CA"/>
        </w:rPr>
      </w:pPr>
      <w:r>
        <w:rPr>
          <w:lang w:val="fr-CA"/>
        </w:rPr>
        <w:t>b)</w:t>
      </w:r>
      <w:r>
        <w:rPr>
          <w:lang w:val="fr-CA"/>
        </w:rPr>
        <w:tab/>
        <w:t xml:space="preserve">D’organiser des activités de renforcement des capacités, dont des ateliers </w:t>
      </w:r>
      <w:r w:rsidR="000277A2">
        <w:rPr>
          <w:lang w:val="fr-CA"/>
        </w:rPr>
        <w:t>en ligne</w:t>
      </w:r>
      <w:r>
        <w:rPr>
          <w:lang w:val="fr-CA"/>
        </w:rPr>
        <w:t xml:space="preserve"> et en personne, </w:t>
      </w:r>
      <w:r w:rsidR="000277A2">
        <w:rPr>
          <w:lang w:val="fr-CA"/>
        </w:rPr>
        <w:t xml:space="preserve">grâce à la participation et la collaboration des organisations et réseaux de femmes, </w:t>
      </w:r>
      <w:r>
        <w:rPr>
          <w:lang w:val="fr-CA"/>
        </w:rPr>
        <w:t xml:space="preserve">en tenant compte du rapport coût-efficacité et en priorisant les lacunes techniques recensées lors de l’examen </w:t>
      </w:r>
      <w:r w:rsidR="00574D5A">
        <w:rPr>
          <w:lang w:val="fr-CA"/>
        </w:rPr>
        <w:t>à</w:t>
      </w:r>
      <w:r>
        <w:rPr>
          <w:lang w:val="fr-CA"/>
        </w:rPr>
        <w:t xml:space="preserve"> mi-parcours ;</w:t>
      </w:r>
    </w:p>
    <w:p w14:paraId="4EE09ABC" w14:textId="36D15C88" w:rsidR="001D52A8" w:rsidRPr="001D52A8" w:rsidRDefault="00175063" w:rsidP="0065517F">
      <w:pPr>
        <w:pStyle w:val="CBDNormalNoNumber"/>
        <w:tabs>
          <w:tab w:val="clear" w:pos="567"/>
        </w:tabs>
        <w:ind w:left="1134" w:firstLine="567"/>
        <w:rPr>
          <w:lang w:val="fr-CA"/>
        </w:rPr>
      </w:pPr>
      <w:r>
        <w:rPr>
          <w:lang w:val="fr-CA"/>
        </w:rPr>
        <w:t>c)</w:t>
      </w:r>
      <w:r>
        <w:rPr>
          <w:lang w:val="fr-CA"/>
        </w:rPr>
        <w:tab/>
      </w:r>
      <w:r w:rsidR="0065517F">
        <w:rPr>
          <w:lang w:val="fr-CA"/>
        </w:rPr>
        <w:t>De réaliser</w:t>
      </w:r>
      <w:r>
        <w:rPr>
          <w:lang w:val="fr-CA"/>
        </w:rPr>
        <w:t xml:space="preserve"> un examen final du Plan d’action pour l’égalité des sexes en mettant en évidence </w:t>
      </w:r>
      <w:r w:rsidR="0065517F">
        <w:rPr>
          <w:lang w:val="fr-CA"/>
        </w:rPr>
        <w:t>l</w:t>
      </w:r>
      <w:r>
        <w:rPr>
          <w:lang w:val="fr-CA"/>
        </w:rPr>
        <w:t xml:space="preserve">es progrès accomplis </w:t>
      </w:r>
      <w:r w:rsidR="000277A2">
        <w:rPr>
          <w:lang w:val="fr-CA"/>
        </w:rPr>
        <w:t>dans la mise en œuvre de</w:t>
      </w:r>
      <w:r>
        <w:rPr>
          <w:lang w:val="fr-CA"/>
        </w:rPr>
        <w:t xml:space="preserve"> chacun des ob</w:t>
      </w:r>
      <w:r w:rsidR="0065517F">
        <w:rPr>
          <w:lang w:val="fr-CA"/>
        </w:rPr>
        <w:t>j</w:t>
      </w:r>
      <w:r>
        <w:rPr>
          <w:lang w:val="fr-CA"/>
        </w:rPr>
        <w:t>ectifs et des mesures indicatives recensées</w:t>
      </w:r>
      <w:r w:rsidR="000277A2">
        <w:rPr>
          <w:lang w:val="fr-CA"/>
        </w:rPr>
        <w:t xml:space="preserve"> dans le Plan</w:t>
      </w:r>
      <w:r>
        <w:rPr>
          <w:lang w:val="fr-CA"/>
        </w:rPr>
        <w:t xml:space="preserve">, ainsi que </w:t>
      </w:r>
      <w:r w:rsidR="001B1BAA">
        <w:rPr>
          <w:lang w:val="fr-CA"/>
        </w:rPr>
        <w:t>l</w:t>
      </w:r>
      <w:r>
        <w:rPr>
          <w:lang w:val="fr-CA"/>
        </w:rPr>
        <w:t>es enseignements tirés</w:t>
      </w:r>
      <w:r w:rsidR="0065517F">
        <w:rPr>
          <w:lang w:val="fr-CA"/>
        </w:rPr>
        <w:t xml:space="preserve"> et </w:t>
      </w:r>
      <w:r w:rsidR="001B1BAA">
        <w:rPr>
          <w:lang w:val="fr-CA"/>
        </w:rPr>
        <w:t>l</w:t>
      </w:r>
      <w:r w:rsidR="0065517F">
        <w:rPr>
          <w:lang w:val="fr-CA"/>
        </w:rPr>
        <w:t>es prochaines étapes, pour examen par l’Organe subsidiaire chargé de l'application lors d’une réunion qui aura lieu avant la dix-neuvième réunion de la Conférence des Parties</w:t>
      </w:r>
      <w:r w:rsidR="001D52A8" w:rsidRPr="001D52A8">
        <w:rPr>
          <w:lang w:val="fr-CA"/>
        </w:rPr>
        <w:t>.</w:t>
      </w:r>
      <w:r w:rsidR="00C9036F">
        <w:rPr>
          <w:lang w:val="fr-CA"/>
        </w:rPr>
        <w:t xml:space="preserve"> </w:t>
      </w:r>
    </w:p>
    <w:p w14:paraId="65DB821C" w14:textId="4BF48641" w:rsidR="00A111D1" w:rsidRPr="00866063" w:rsidRDefault="00A111D1" w:rsidP="00C86EDE">
      <w:pPr>
        <w:pStyle w:val="Para1"/>
        <w:numPr>
          <w:ilvl w:val="0"/>
          <w:numId w:val="0"/>
        </w:numPr>
        <w:ind w:left="567"/>
        <w:jc w:val="center"/>
      </w:pPr>
      <w:r w:rsidRPr="001D52A8">
        <w:t>__________</w:t>
      </w:r>
    </w:p>
    <w:sectPr w:rsidR="00A111D1" w:rsidRPr="00866063" w:rsidSect="00084F4E">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E60CAC" w14:textId="77777777" w:rsidR="00EA0C11" w:rsidRPr="001D52A8" w:rsidRDefault="00EA0C11" w:rsidP="00CF1848">
      <w:r w:rsidRPr="001D52A8">
        <w:separator/>
      </w:r>
    </w:p>
  </w:endnote>
  <w:endnote w:type="continuationSeparator" w:id="0">
    <w:p w14:paraId="1559C272" w14:textId="77777777" w:rsidR="00EA0C11" w:rsidRPr="001D52A8" w:rsidRDefault="00EA0C11" w:rsidP="00CF1848">
      <w:r w:rsidRPr="001D52A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1D52A8" w:rsidRDefault="00D75CA6" w:rsidP="00D75CA6">
            <w:pPr>
              <w:pStyle w:val="Pieddepage"/>
              <w:jc w:val="left"/>
            </w:pPr>
            <w:r w:rsidRPr="001D52A8">
              <w:rPr>
                <w:b/>
                <w:bCs/>
                <w:szCs w:val="20"/>
              </w:rPr>
              <w:fldChar w:fldCharType="begin"/>
            </w:r>
            <w:r w:rsidRPr="001D52A8">
              <w:rPr>
                <w:b/>
                <w:bCs/>
                <w:szCs w:val="20"/>
              </w:rPr>
              <w:instrText xml:space="preserve"> PAGE </w:instrText>
            </w:r>
            <w:r w:rsidRPr="001D52A8">
              <w:rPr>
                <w:b/>
                <w:bCs/>
                <w:szCs w:val="20"/>
              </w:rPr>
              <w:fldChar w:fldCharType="separate"/>
            </w:r>
            <w:r w:rsidRPr="001D52A8">
              <w:rPr>
                <w:b/>
                <w:bCs/>
                <w:szCs w:val="20"/>
              </w:rPr>
              <w:t>2</w:t>
            </w:r>
            <w:r w:rsidRPr="001D52A8">
              <w:rPr>
                <w:b/>
                <w:bCs/>
                <w:szCs w:val="20"/>
              </w:rPr>
              <w:fldChar w:fldCharType="end"/>
            </w:r>
            <w:r w:rsidRPr="001D52A8">
              <w:rPr>
                <w:szCs w:val="20"/>
              </w:rPr>
              <w:t>/</w:t>
            </w:r>
            <w:r w:rsidRPr="001D52A8">
              <w:rPr>
                <w:b/>
                <w:bCs/>
                <w:szCs w:val="20"/>
              </w:rPr>
              <w:fldChar w:fldCharType="begin"/>
            </w:r>
            <w:r w:rsidRPr="001D52A8">
              <w:rPr>
                <w:b/>
                <w:bCs/>
                <w:szCs w:val="20"/>
              </w:rPr>
              <w:instrText xml:space="preserve"> NUMPAGES  </w:instrText>
            </w:r>
            <w:r w:rsidRPr="001D52A8">
              <w:rPr>
                <w:b/>
                <w:bCs/>
                <w:szCs w:val="20"/>
              </w:rPr>
              <w:fldChar w:fldCharType="separate"/>
            </w:r>
            <w:r w:rsidRPr="001D52A8">
              <w:rPr>
                <w:b/>
                <w:bCs/>
                <w:szCs w:val="20"/>
              </w:rPr>
              <w:t>2</w:t>
            </w:r>
            <w:r w:rsidRPr="001D52A8">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1D52A8" w:rsidRDefault="00D75CA6" w:rsidP="00B810C3">
        <w:pPr>
          <w:pStyle w:val="Pieddepage"/>
          <w:jc w:val="right"/>
        </w:pPr>
        <w:r w:rsidRPr="001D52A8">
          <w:rPr>
            <w:b/>
            <w:bCs/>
            <w:szCs w:val="20"/>
          </w:rPr>
          <w:fldChar w:fldCharType="begin"/>
        </w:r>
        <w:r w:rsidRPr="001D52A8">
          <w:rPr>
            <w:b/>
            <w:bCs/>
            <w:szCs w:val="20"/>
          </w:rPr>
          <w:instrText xml:space="preserve"> PAGE </w:instrText>
        </w:r>
        <w:r w:rsidRPr="001D52A8">
          <w:rPr>
            <w:b/>
            <w:bCs/>
            <w:szCs w:val="20"/>
          </w:rPr>
          <w:fldChar w:fldCharType="separate"/>
        </w:r>
        <w:r w:rsidRPr="001D52A8">
          <w:rPr>
            <w:b/>
            <w:bCs/>
            <w:szCs w:val="20"/>
          </w:rPr>
          <w:t>2</w:t>
        </w:r>
        <w:r w:rsidRPr="001D52A8">
          <w:rPr>
            <w:b/>
            <w:bCs/>
            <w:szCs w:val="20"/>
          </w:rPr>
          <w:fldChar w:fldCharType="end"/>
        </w:r>
        <w:r w:rsidRPr="001D52A8">
          <w:rPr>
            <w:szCs w:val="20"/>
          </w:rPr>
          <w:t>/</w:t>
        </w:r>
        <w:r w:rsidRPr="001D52A8">
          <w:rPr>
            <w:b/>
            <w:bCs/>
            <w:szCs w:val="20"/>
          </w:rPr>
          <w:fldChar w:fldCharType="begin"/>
        </w:r>
        <w:r w:rsidRPr="001D52A8">
          <w:rPr>
            <w:b/>
            <w:bCs/>
            <w:szCs w:val="20"/>
          </w:rPr>
          <w:instrText xml:space="preserve"> NUMPAGES  </w:instrText>
        </w:r>
        <w:r w:rsidRPr="001D52A8">
          <w:rPr>
            <w:b/>
            <w:bCs/>
            <w:szCs w:val="20"/>
          </w:rPr>
          <w:fldChar w:fldCharType="separate"/>
        </w:r>
        <w:r w:rsidRPr="001D52A8">
          <w:rPr>
            <w:b/>
            <w:bCs/>
            <w:szCs w:val="20"/>
          </w:rPr>
          <w:t>3</w:t>
        </w:r>
        <w:r w:rsidRPr="001D52A8">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F66A74" w14:textId="77777777" w:rsidR="00EA0C11" w:rsidRPr="001D52A8" w:rsidRDefault="00EA0C11" w:rsidP="00CF1848">
      <w:r w:rsidRPr="001D52A8">
        <w:separator/>
      </w:r>
    </w:p>
  </w:footnote>
  <w:footnote w:type="continuationSeparator" w:id="0">
    <w:p w14:paraId="434CBEA7" w14:textId="77777777" w:rsidR="00EA0C11" w:rsidRPr="001D52A8" w:rsidRDefault="00EA0C11" w:rsidP="00CF1848">
      <w:r w:rsidRPr="001D52A8">
        <w:continuationSeparator/>
      </w:r>
    </w:p>
  </w:footnote>
  <w:footnote w:id="1">
    <w:p w14:paraId="199D00E8" w14:textId="77777777" w:rsidR="001D52A8" w:rsidRPr="001D52A8" w:rsidRDefault="001D52A8" w:rsidP="001D52A8">
      <w:pPr>
        <w:pStyle w:val="Notedebasdepage"/>
      </w:pPr>
      <w:r w:rsidRPr="001D52A8">
        <w:rPr>
          <w:rStyle w:val="Appelnotedebasdep"/>
          <w:lang w:val="fr-CA"/>
        </w:rPr>
        <w:footnoteRef/>
      </w:r>
      <w:r w:rsidRPr="001D52A8">
        <w:t xml:space="preserve"> Des éléments supplémentaires relatifs à la décision sur la création et le renforcement des capacités et la coopération technique et scientifique seront soumis pour examen à la septième réunion de l'Organe subsidiaire.</w:t>
      </w:r>
    </w:p>
  </w:footnote>
  <w:footnote w:id="2">
    <w:p w14:paraId="37387942" w14:textId="77777777" w:rsidR="001D52A8" w:rsidRPr="001D52A8" w:rsidRDefault="001D52A8" w:rsidP="001D52A8">
      <w:pPr>
        <w:pStyle w:val="Notedebasdepage"/>
      </w:pPr>
      <w:r w:rsidRPr="001D52A8">
        <w:rPr>
          <w:rStyle w:val="Appelnotedebasdep"/>
          <w:lang w:val="fr-CA"/>
        </w:rPr>
        <w:footnoteRef/>
      </w:r>
      <w:r w:rsidRPr="001D52A8">
        <w:t xml:space="preserve"> Décision </w:t>
      </w:r>
      <w:hyperlink r:id="rId1" w:history="1">
        <w:r w:rsidRPr="001D52A8">
          <w:rPr>
            <w:rStyle w:val="Lienhypertexte"/>
            <w:lang w:val="fr-CA"/>
          </w:rPr>
          <w:t>15/11</w:t>
        </w:r>
      </w:hyperlink>
      <w:r w:rsidRPr="001D52A8">
        <w:t>, annexe.</w:t>
      </w:r>
    </w:p>
  </w:footnote>
  <w:footnote w:id="3">
    <w:p w14:paraId="0C909C91" w14:textId="0E4419CC" w:rsidR="001D52A8" w:rsidRPr="001D52A8" w:rsidRDefault="001D52A8" w:rsidP="001D52A8">
      <w:pPr>
        <w:pStyle w:val="Notedebasdepage"/>
      </w:pPr>
      <w:r w:rsidRPr="001D52A8">
        <w:rPr>
          <w:rStyle w:val="Appelnotedebasdep"/>
          <w:lang w:val="fr-CA"/>
        </w:rPr>
        <w:footnoteRef/>
      </w:r>
      <w:r w:rsidRPr="001D52A8">
        <w:t xml:space="preserve"> Voir </w:t>
      </w:r>
      <w:hyperlink r:id="rId2" w:history="1">
        <w:r w:rsidRPr="00703C85">
          <w:rPr>
            <w:rStyle w:val="Lienhypertexte"/>
            <w:lang w:val="fr-CA"/>
          </w:rPr>
          <w:t>CBD/SBI/6/5.</w:t>
        </w:r>
      </w:hyperlink>
    </w:p>
  </w:footnote>
  <w:footnote w:id="4">
    <w:p w14:paraId="671D2A35" w14:textId="5C6FAD83" w:rsidR="000E7223" w:rsidRPr="005142F4" w:rsidRDefault="000E7223" w:rsidP="000E7223">
      <w:pPr>
        <w:pStyle w:val="Notedebasdepage"/>
      </w:pPr>
      <w:r>
        <w:rPr>
          <w:rStyle w:val="Appelnotedebasdep"/>
        </w:rPr>
        <w:footnoteRef/>
      </w:r>
      <w:r>
        <w:t xml:space="preserve"> </w:t>
      </w:r>
      <w:r w:rsidRPr="005142F4">
        <w:t>D</w:t>
      </w:r>
      <w:r w:rsidR="00A579E4">
        <w:t>é</w:t>
      </w:r>
      <w:r w:rsidRPr="005142F4">
        <w:t xml:space="preserve">cision </w:t>
      </w:r>
      <w:hyperlink r:id="rId3" w:history="1">
        <w:r w:rsidRPr="005142F4">
          <w:rPr>
            <w:rStyle w:val="Lienhypertexte"/>
            <w:lang w:val="fr-CA"/>
          </w:rPr>
          <w:t>15/4</w:t>
        </w:r>
      </w:hyperlink>
      <w:r w:rsidRPr="005142F4">
        <w:t>, annex</w:t>
      </w:r>
      <w:r w:rsidR="00A579E4">
        <w:t>e.</w:t>
      </w:r>
    </w:p>
  </w:footnote>
  <w:footnote w:id="5">
    <w:p w14:paraId="01FA351A" w14:textId="008361CE" w:rsidR="00175063" w:rsidRPr="0065517F" w:rsidRDefault="00175063" w:rsidP="00175063">
      <w:pPr>
        <w:pStyle w:val="Notedebasdepage"/>
      </w:pPr>
      <w:r>
        <w:rPr>
          <w:rStyle w:val="Appelnotedebasdep"/>
        </w:rPr>
        <w:footnoteRef/>
      </w:r>
      <w:r>
        <w:t xml:space="preserve"> </w:t>
      </w:r>
      <w:r w:rsidRPr="0065517F">
        <w:t>D</w:t>
      </w:r>
      <w:r w:rsidR="0065517F" w:rsidRPr="0065517F">
        <w:t>é</w:t>
      </w:r>
      <w:r w:rsidRPr="0065517F">
        <w:t xml:space="preserve">cision </w:t>
      </w:r>
      <w:hyperlink r:id="rId4" w:history="1">
        <w:r w:rsidRPr="0065517F">
          <w:rPr>
            <w:rStyle w:val="Lienhypertexte"/>
            <w:lang w:val="fr-CA"/>
          </w:rPr>
          <w:t>15/4</w:t>
        </w:r>
      </w:hyperlink>
      <w:r w:rsidRPr="0065517F">
        <w:t>, annex</w:t>
      </w:r>
      <w:r w:rsidR="0065517F" w:rsidRPr="0065517F">
        <w:t>e</w:t>
      </w:r>
      <w:r w:rsidRPr="0065517F">
        <w:t>.</w:t>
      </w:r>
    </w:p>
  </w:footnote>
  <w:footnote w:id="6">
    <w:p w14:paraId="49F9B15A" w14:textId="548B8E42" w:rsidR="00175063" w:rsidRPr="0065517F" w:rsidRDefault="00175063" w:rsidP="00175063">
      <w:pPr>
        <w:pStyle w:val="Notedebasdepage"/>
      </w:pPr>
      <w:r>
        <w:rPr>
          <w:rStyle w:val="Appelnotedebasdep"/>
        </w:rPr>
        <w:footnoteRef/>
      </w:r>
      <w:r>
        <w:t xml:space="preserve"> </w:t>
      </w:r>
      <w:r w:rsidR="0065517F" w:rsidRPr="0065517F">
        <w:t>Voir</w:t>
      </w:r>
      <w:r w:rsidR="0065517F">
        <w:t xml:space="preserve"> la</w:t>
      </w:r>
      <w:r w:rsidRPr="0065517F">
        <w:t xml:space="preserve"> d</w:t>
      </w:r>
      <w:r w:rsidR="0065517F">
        <w:t>é</w:t>
      </w:r>
      <w:r w:rsidRPr="0065517F">
        <w:t xml:space="preserve">cision </w:t>
      </w:r>
      <w:hyperlink r:id="rId5" w:history="1">
        <w:r w:rsidRPr="0065517F">
          <w:rPr>
            <w:rStyle w:val="Lienhypertexte"/>
            <w:lang w:val="fr-CA"/>
          </w:rPr>
          <w:t>16/31</w:t>
        </w:r>
      </w:hyperlink>
      <w:r w:rsidRPr="0065517F">
        <w:t xml:space="preserve">, </w:t>
      </w:r>
      <w:r w:rsidR="0065517F">
        <w:t>annexe</w:t>
      </w:r>
      <w:r w:rsidRPr="0065517F">
        <w:t xml:space="preserve"> II.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6396F307" w:rsidR="00534681" w:rsidRPr="001D52A8" w:rsidRDefault="00A131D5" w:rsidP="007C4951">
        <w:pPr>
          <w:pStyle w:val="En-tte"/>
          <w:spacing w:after="240"/>
          <w:rPr>
            <w:szCs w:val="20"/>
          </w:rPr>
        </w:pPr>
        <w:r w:rsidRPr="001D52A8">
          <w:rPr>
            <w:szCs w:val="20"/>
          </w:rPr>
          <w:t>CBD/SBI/6/</w:t>
        </w:r>
        <w:r w:rsidR="006641EA">
          <w:rPr>
            <w:szCs w:val="20"/>
          </w:rPr>
          <w:t>L</w:t>
        </w:r>
        <w:r w:rsidRPr="001D52A8">
          <w:rPr>
            <w:szCs w:val="20"/>
          </w:rPr>
          <w:t>.2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4C4A6E4C" w:rsidR="009505C9" w:rsidRPr="001D52A8" w:rsidRDefault="006641EA" w:rsidP="007C4951">
        <w:pPr>
          <w:pStyle w:val="En-tte"/>
          <w:spacing w:after="240"/>
          <w:jc w:val="right"/>
        </w:pPr>
        <w:r>
          <w:t>CBD/SBI/6/L.2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proofState w:spelling="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Za1AM5E8RAsAAAA"/>
  </w:docVars>
  <w:rsids>
    <w:rsidRoot w:val="00105860"/>
    <w:rsid w:val="0000332F"/>
    <w:rsid w:val="00004340"/>
    <w:rsid w:val="00004903"/>
    <w:rsid w:val="0000705F"/>
    <w:rsid w:val="00007FAF"/>
    <w:rsid w:val="00010263"/>
    <w:rsid w:val="000107C2"/>
    <w:rsid w:val="000277A2"/>
    <w:rsid w:val="000302A4"/>
    <w:rsid w:val="00033472"/>
    <w:rsid w:val="0003578D"/>
    <w:rsid w:val="00043779"/>
    <w:rsid w:val="0004470E"/>
    <w:rsid w:val="00046EFE"/>
    <w:rsid w:val="0005062E"/>
    <w:rsid w:val="0005330C"/>
    <w:rsid w:val="00056043"/>
    <w:rsid w:val="000575A5"/>
    <w:rsid w:val="00057663"/>
    <w:rsid w:val="00060EA8"/>
    <w:rsid w:val="00062BDB"/>
    <w:rsid w:val="00063E41"/>
    <w:rsid w:val="00065B49"/>
    <w:rsid w:val="00065DF1"/>
    <w:rsid w:val="0007171B"/>
    <w:rsid w:val="000722D1"/>
    <w:rsid w:val="00072F4B"/>
    <w:rsid w:val="000735C9"/>
    <w:rsid w:val="00074069"/>
    <w:rsid w:val="00074FFD"/>
    <w:rsid w:val="00084F4E"/>
    <w:rsid w:val="00085B5C"/>
    <w:rsid w:val="00086B01"/>
    <w:rsid w:val="000945DE"/>
    <w:rsid w:val="000958C3"/>
    <w:rsid w:val="00095F46"/>
    <w:rsid w:val="00096173"/>
    <w:rsid w:val="000A2433"/>
    <w:rsid w:val="000B0AFD"/>
    <w:rsid w:val="000B2AD3"/>
    <w:rsid w:val="000B4B47"/>
    <w:rsid w:val="000B72D9"/>
    <w:rsid w:val="000C1D56"/>
    <w:rsid w:val="000C367B"/>
    <w:rsid w:val="000C5792"/>
    <w:rsid w:val="000C6D0F"/>
    <w:rsid w:val="000D0F68"/>
    <w:rsid w:val="000D34AD"/>
    <w:rsid w:val="000D63D0"/>
    <w:rsid w:val="000D7093"/>
    <w:rsid w:val="000D7D0C"/>
    <w:rsid w:val="000E0397"/>
    <w:rsid w:val="000E14C0"/>
    <w:rsid w:val="000E15D6"/>
    <w:rsid w:val="000E4032"/>
    <w:rsid w:val="000E4CC5"/>
    <w:rsid w:val="000E673A"/>
    <w:rsid w:val="000E7223"/>
    <w:rsid w:val="000F1416"/>
    <w:rsid w:val="000F1F0E"/>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1B9"/>
    <w:rsid w:val="001149F1"/>
    <w:rsid w:val="00116150"/>
    <w:rsid w:val="00124634"/>
    <w:rsid w:val="00125CC7"/>
    <w:rsid w:val="001312AD"/>
    <w:rsid w:val="00131E7A"/>
    <w:rsid w:val="0013291C"/>
    <w:rsid w:val="00133281"/>
    <w:rsid w:val="00134846"/>
    <w:rsid w:val="00134924"/>
    <w:rsid w:val="00136F0C"/>
    <w:rsid w:val="001376C6"/>
    <w:rsid w:val="00142537"/>
    <w:rsid w:val="0014774C"/>
    <w:rsid w:val="001557C5"/>
    <w:rsid w:val="00163EA8"/>
    <w:rsid w:val="001655FB"/>
    <w:rsid w:val="0016578E"/>
    <w:rsid w:val="00165EEC"/>
    <w:rsid w:val="00167532"/>
    <w:rsid w:val="00170EA3"/>
    <w:rsid w:val="00172AF6"/>
    <w:rsid w:val="00172CAC"/>
    <w:rsid w:val="00174053"/>
    <w:rsid w:val="00175063"/>
    <w:rsid w:val="00176CEE"/>
    <w:rsid w:val="00177FD3"/>
    <w:rsid w:val="00181181"/>
    <w:rsid w:val="00181C0A"/>
    <w:rsid w:val="00182336"/>
    <w:rsid w:val="0018586A"/>
    <w:rsid w:val="001869D7"/>
    <w:rsid w:val="00186DD8"/>
    <w:rsid w:val="0018777B"/>
    <w:rsid w:val="00187A07"/>
    <w:rsid w:val="00197D19"/>
    <w:rsid w:val="001A039E"/>
    <w:rsid w:val="001A0FA8"/>
    <w:rsid w:val="001A19CD"/>
    <w:rsid w:val="001A31D1"/>
    <w:rsid w:val="001A35EC"/>
    <w:rsid w:val="001A41D0"/>
    <w:rsid w:val="001A5255"/>
    <w:rsid w:val="001B13FE"/>
    <w:rsid w:val="001B1BAA"/>
    <w:rsid w:val="001B2912"/>
    <w:rsid w:val="001B2C4F"/>
    <w:rsid w:val="001B325A"/>
    <w:rsid w:val="001B40AB"/>
    <w:rsid w:val="001B55EE"/>
    <w:rsid w:val="001C496D"/>
    <w:rsid w:val="001C59AE"/>
    <w:rsid w:val="001D52A8"/>
    <w:rsid w:val="001E1D73"/>
    <w:rsid w:val="001E3276"/>
    <w:rsid w:val="001E44D5"/>
    <w:rsid w:val="001F07EB"/>
    <w:rsid w:val="001F0CA9"/>
    <w:rsid w:val="001F1460"/>
    <w:rsid w:val="001F4E0C"/>
    <w:rsid w:val="001F5FDD"/>
    <w:rsid w:val="001F6AB8"/>
    <w:rsid w:val="001F7CEE"/>
    <w:rsid w:val="00210761"/>
    <w:rsid w:val="00211F1A"/>
    <w:rsid w:val="002124B1"/>
    <w:rsid w:val="00217BEE"/>
    <w:rsid w:val="00217E5C"/>
    <w:rsid w:val="00226E79"/>
    <w:rsid w:val="00226FE9"/>
    <w:rsid w:val="00236AF2"/>
    <w:rsid w:val="00236D49"/>
    <w:rsid w:val="002375D7"/>
    <w:rsid w:val="002402F8"/>
    <w:rsid w:val="00243269"/>
    <w:rsid w:val="00243772"/>
    <w:rsid w:val="00245A71"/>
    <w:rsid w:val="002509E1"/>
    <w:rsid w:val="00253128"/>
    <w:rsid w:val="002576E6"/>
    <w:rsid w:val="00260B42"/>
    <w:rsid w:val="00270383"/>
    <w:rsid w:val="002704EB"/>
    <w:rsid w:val="00281A69"/>
    <w:rsid w:val="00282DB4"/>
    <w:rsid w:val="002852A9"/>
    <w:rsid w:val="00285663"/>
    <w:rsid w:val="00287EB4"/>
    <w:rsid w:val="002915C7"/>
    <w:rsid w:val="002915D3"/>
    <w:rsid w:val="002A0555"/>
    <w:rsid w:val="002A1D5C"/>
    <w:rsid w:val="002A2AC2"/>
    <w:rsid w:val="002A3ECA"/>
    <w:rsid w:val="002A4516"/>
    <w:rsid w:val="002A5D08"/>
    <w:rsid w:val="002A62BC"/>
    <w:rsid w:val="002A7A2D"/>
    <w:rsid w:val="002B28D0"/>
    <w:rsid w:val="002B6BBF"/>
    <w:rsid w:val="002B71B9"/>
    <w:rsid w:val="002C064E"/>
    <w:rsid w:val="002C3771"/>
    <w:rsid w:val="002C3B61"/>
    <w:rsid w:val="002C594B"/>
    <w:rsid w:val="002C739F"/>
    <w:rsid w:val="002C78A3"/>
    <w:rsid w:val="002D2471"/>
    <w:rsid w:val="002D2BBB"/>
    <w:rsid w:val="002E04E7"/>
    <w:rsid w:val="002E07DF"/>
    <w:rsid w:val="002E48DD"/>
    <w:rsid w:val="002E521C"/>
    <w:rsid w:val="002E5460"/>
    <w:rsid w:val="002E70D5"/>
    <w:rsid w:val="002E7B3B"/>
    <w:rsid w:val="002F1EE5"/>
    <w:rsid w:val="002F23B8"/>
    <w:rsid w:val="002F2E70"/>
    <w:rsid w:val="002F433C"/>
    <w:rsid w:val="002F50E6"/>
    <w:rsid w:val="002F7B45"/>
    <w:rsid w:val="00300307"/>
    <w:rsid w:val="003008FE"/>
    <w:rsid w:val="0030169D"/>
    <w:rsid w:val="00301AA4"/>
    <w:rsid w:val="00302EEE"/>
    <w:rsid w:val="00306078"/>
    <w:rsid w:val="003060EB"/>
    <w:rsid w:val="003076BB"/>
    <w:rsid w:val="00311275"/>
    <w:rsid w:val="003115E7"/>
    <w:rsid w:val="00311E82"/>
    <w:rsid w:val="003153EB"/>
    <w:rsid w:val="00321609"/>
    <w:rsid w:val="00321985"/>
    <w:rsid w:val="00322DAE"/>
    <w:rsid w:val="00324FF4"/>
    <w:rsid w:val="003272C8"/>
    <w:rsid w:val="00330F60"/>
    <w:rsid w:val="00333F55"/>
    <w:rsid w:val="003357AF"/>
    <w:rsid w:val="0034028A"/>
    <w:rsid w:val="003426CC"/>
    <w:rsid w:val="00344090"/>
    <w:rsid w:val="00344FF3"/>
    <w:rsid w:val="00347C7D"/>
    <w:rsid w:val="00350153"/>
    <w:rsid w:val="0035107C"/>
    <w:rsid w:val="00351205"/>
    <w:rsid w:val="00357EFE"/>
    <w:rsid w:val="00363FBE"/>
    <w:rsid w:val="0036422E"/>
    <w:rsid w:val="003701FE"/>
    <w:rsid w:val="0037151B"/>
    <w:rsid w:val="00372687"/>
    <w:rsid w:val="00372F74"/>
    <w:rsid w:val="00373670"/>
    <w:rsid w:val="00376F0B"/>
    <w:rsid w:val="003772D9"/>
    <w:rsid w:val="00377C41"/>
    <w:rsid w:val="003803B2"/>
    <w:rsid w:val="00381B0E"/>
    <w:rsid w:val="003822BB"/>
    <w:rsid w:val="003828BD"/>
    <w:rsid w:val="00384619"/>
    <w:rsid w:val="00387800"/>
    <w:rsid w:val="0038780B"/>
    <w:rsid w:val="00387924"/>
    <w:rsid w:val="00387CD3"/>
    <w:rsid w:val="00387E0A"/>
    <w:rsid w:val="0039012C"/>
    <w:rsid w:val="00391605"/>
    <w:rsid w:val="003932F1"/>
    <w:rsid w:val="003A3574"/>
    <w:rsid w:val="003A577E"/>
    <w:rsid w:val="003A6D4F"/>
    <w:rsid w:val="003B03EA"/>
    <w:rsid w:val="003B1164"/>
    <w:rsid w:val="003B1355"/>
    <w:rsid w:val="003B2722"/>
    <w:rsid w:val="003B337D"/>
    <w:rsid w:val="003C1C03"/>
    <w:rsid w:val="003C228C"/>
    <w:rsid w:val="003C4E1E"/>
    <w:rsid w:val="003D00FD"/>
    <w:rsid w:val="003D0BB0"/>
    <w:rsid w:val="003D43C0"/>
    <w:rsid w:val="003D4496"/>
    <w:rsid w:val="003D63BC"/>
    <w:rsid w:val="003D653E"/>
    <w:rsid w:val="003D6E88"/>
    <w:rsid w:val="003E2C5C"/>
    <w:rsid w:val="003E68A2"/>
    <w:rsid w:val="003E7CC5"/>
    <w:rsid w:val="003F2121"/>
    <w:rsid w:val="003F5A7A"/>
    <w:rsid w:val="003F7224"/>
    <w:rsid w:val="003F7821"/>
    <w:rsid w:val="004019BF"/>
    <w:rsid w:val="00401D0F"/>
    <w:rsid w:val="00401EE8"/>
    <w:rsid w:val="004036A0"/>
    <w:rsid w:val="00404DBF"/>
    <w:rsid w:val="004056EB"/>
    <w:rsid w:val="0041094E"/>
    <w:rsid w:val="0041180B"/>
    <w:rsid w:val="00414418"/>
    <w:rsid w:val="0042472B"/>
    <w:rsid w:val="00425713"/>
    <w:rsid w:val="00425E8E"/>
    <w:rsid w:val="00427D21"/>
    <w:rsid w:val="004304B6"/>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409"/>
    <w:rsid w:val="00462878"/>
    <w:rsid w:val="004644C2"/>
    <w:rsid w:val="00466600"/>
    <w:rsid w:val="00467F9C"/>
    <w:rsid w:val="00470D35"/>
    <w:rsid w:val="00473374"/>
    <w:rsid w:val="004735F2"/>
    <w:rsid w:val="00474792"/>
    <w:rsid w:val="0047751C"/>
    <w:rsid w:val="0048430F"/>
    <w:rsid w:val="00497959"/>
    <w:rsid w:val="004A1C86"/>
    <w:rsid w:val="004A2E48"/>
    <w:rsid w:val="004B22EB"/>
    <w:rsid w:val="004B3E99"/>
    <w:rsid w:val="004B4A72"/>
    <w:rsid w:val="004B53A6"/>
    <w:rsid w:val="004C1E42"/>
    <w:rsid w:val="004C223C"/>
    <w:rsid w:val="004C3D1A"/>
    <w:rsid w:val="004C3DDE"/>
    <w:rsid w:val="004C4425"/>
    <w:rsid w:val="004C5C02"/>
    <w:rsid w:val="004C5E35"/>
    <w:rsid w:val="004C7B2F"/>
    <w:rsid w:val="004D2B72"/>
    <w:rsid w:val="004D52CF"/>
    <w:rsid w:val="004D5FC5"/>
    <w:rsid w:val="004D6D30"/>
    <w:rsid w:val="004D7F4B"/>
    <w:rsid w:val="004E061D"/>
    <w:rsid w:val="004E1EB6"/>
    <w:rsid w:val="004E2319"/>
    <w:rsid w:val="004E3244"/>
    <w:rsid w:val="004E5099"/>
    <w:rsid w:val="004E70FB"/>
    <w:rsid w:val="004F57C4"/>
    <w:rsid w:val="004F7F8C"/>
    <w:rsid w:val="005028F6"/>
    <w:rsid w:val="00502FA4"/>
    <w:rsid w:val="005035F1"/>
    <w:rsid w:val="005042AC"/>
    <w:rsid w:val="00505F81"/>
    <w:rsid w:val="00506374"/>
    <w:rsid w:val="0050683A"/>
    <w:rsid w:val="0051006C"/>
    <w:rsid w:val="005142F4"/>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3DD4"/>
    <w:rsid w:val="00534572"/>
    <w:rsid w:val="00534681"/>
    <w:rsid w:val="00545A89"/>
    <w:rsid w:val="0054653E"/>
    <w:rsid w:val="00552FE3"/>
    <w:rsid w:val="0055307D"/>
    <w:rsid w:val="0055565A"/>
    <w:rsid w:val="0056068E"/>
    <w:rsid w:val="00561457"/>
    <w:rsid w:val="00563442"/>
    <w:rsid w:val="0056348E"/>
    <w:rsid w:val="00565B42"/>
    <w:rsid w:val="00565ED8"/>
    <w:rsid w:val="00566AB3"/>
    <w:rsid w:val="00566D44"/>
    <w:rsid w:val="00567D6A"/>
    <w:rsid w:val="0057259E"/>
    <w:rsid w:val="00574D5A"/>
    <w:rsid w:val="00581825"/>
    <w:rsid w:val="00584633"/>
    <w:rsid w:val="005872BB"/>
    <w:rsid w:val="00587356"/>
    <w:rsid w:val="0059105E"/>
    <w:rsid w:val="0059151D"/>
    <w:rsid w:val="0059182A"/>
    <w:rsid w:val="00594553"/>
    <w:rsid w:val="005A140D"/>
    <w:rsid w:val="005A18D8"/>
    <w:rsid w:val="005A2F69"/>
    <w:rsid w:val="005A3732"/>
    <w:rsid w:val="005A6B0B"/>
    <w:rsid w:val="005A6DAE"/>
    <w:rsid w:val="005A6FB9"/>
    <w:rsid w:val="005A708E"/>
    <w:rsid w:val="005A7148"/>
    <w:rsid w:val="005A79F0"/>
    <w:rsid w:val="005A7EAC"/>
    <w:rsid w:val="005B296C"/>
    <w:rsid w:val="005B2E8E"/>
    <w:rsid w:val="005B35E2"/>
    <w:rsid w:val="005B44E0"/>
    <w:rsid w:val="005B4585"/>
    <w:rsid w:val="005B51A1"/>
    <w:rsid w:val="005B7912"/>
    <w:rsid w:val="005B7CB4"/>
    <w:rsid w:val="005C143A"/>
    <w:rsid w:val="005C27F9"/>
    <w:rsid w:val="005C4CE6"/>
    <w:rsid w:val="005D1CC6"/>
    <w:rsid w:val="005D36BB"/>
    <w:rsid w:val="005D4412"/>
    <w:rsid w:val="005D6523"/>
    <w:rsid w:val="005E2A25"/>
    <w:rsid w:val="005E3E02"/>
    <w:rsid w:val="005E6BD7"/>
    <w:rsid w:val="005F05C9"/>
    <w:rsid w:val="005F06B5"/>
    <w:rsid w:val="005F3B4C"/>
    <w:rsid w:val="005F4526"/>
    <w:rsid w:val="005F5259"/>
    <w:rsid w:val="00603F63"/>
    <w:rsid w:val="00605C0B"/>
    <w:rsid w:val="00605D9E"/>
    <w:rsid w:val="00606ABD"/>
    <w:rsid w:val="0060745E"/>
    <w:rsid w:val="00610A54"/>
    <w:rsid w:val="006122BA"/>
    <w:rsid w:val="00612C8F"/>
    <w:rsid w:val="006171C6"/>
    <w:rsid w:val="00622A4E"/>
    <w:rsid w:val="00623221"/>
    <w:rsid w:val="0062579A"/>
    <w:rsid w:val="006259EF"/>
    <w:rsid w:val="00625BE0"/>
    <w:rsid w:val="00625E96"/>
    <w:rsid w:val="006306FF"/>
    <w:rsid w:val="0063499D"/>
    <w:rsid w:val="00635F12"/>
    <w:rsid w:val="00637785"/>
    <w:rsid w:val="0064111F"/>
    <w:rsid w:val="00641DF2"/>
    <w:rsid w:val="00646736"/>
    <w:rsid w:val="006472D2"/>
    <w:rsid w:val="006478BF"/>
    <w:rsid w:val="00650037"/>
    <w:rsid w:val="00650E0D"/>
    <w:rsid w:val="0065517F"/>
    <w:rsid w:val="00660B19"/>
    <w:rsid w:val="00661305"/>
    <w:rsid w:val="0066208F"/>
    <w:rsid w:val="006634EF"/>
    <w:rsid w:val="00663B88"/>
    <w:rsid w:val="006641EA"/>
    <w:rsid w:val="00666ADF"/>
    <w:rsid w:val="00670287"/>
    <w:rsid w:val="00670FBE"/>
    <w:rsid w:val="00674806"/>
    <w:rsid w:val="00676BE9"/>
    <w:rsid w:val="00677AB8"/>
    <w:rsid w:val="00681900"/>
    <w:rsid w:val="00683732"/>
    <w:rsid w:val="00683837"/>
    <w:rsid w:val="00685376"/>
    <w:rsid w:val="0068577B"/>
    <w:rsid w:val="00687898"/>
    <w:rsid w:val="00693DAD"/>
    <w:rsid w:val="00695D5F"/>
    <w:rsid w:val="006A04A2"/>
    <w:rsid w:val="006A73C1"/>
    <w:rsid w:val="006B142A"/>
    <w:rsid w:val="006B2290"/>
    <w:rsid w:val="006B405B"/>
    <w:rsid w:val="006B7253"/>
    <w:rsid w:val="006B7E50"/>
    <w:rsid w:val="006C25D7"/>
    <w:rsid w:val="006C6E71"/>
    <w:rsid w:val="006C791C"/>
    <w:rsid w:val="006D2187"/>
    <w:rsid w:val="006D3607"/>
    <w:rsid w:val="006E0197"/>
    <w:rsid w:val="006E09BF"/>
    <w:rsid w:val="006E3471"/>
    <w:rsid w:val="006E4FF6"/>
    <w:rsid w:val="006F336E"/>
    <w:rsid w:val="006F6EC7"/>
    <w:rsid w:val="00700A37"/>
    <w:rsid w:val="00701A30"/>
    <w:rsid w:val="0070219E"/>
    <w:rsid w:val="00702743"/>
    <w:rsid w:val="00702C0D"/>
    <w:rsid w:val="00703C85"/>
    <w:rsid w:val="0070469B"/>
    <w:rsid w:val="0070471D"/>
    <w:rsid w:val="00707DDC"/>
    <w:rsid w:val="00710850"/>
    <w:rsid w:val="00711D1E"/>
    <w:rsid w:val="007122B2"/>
    <w:rsid w:val="00713A4D"/>
    <w:rsid w:val="00714621"/>
    <w:rsid w:val="007149A0"/>
    <w:rsid w:val="00716EE5"/>
    <w:rsid w:val="00717CB2"/>
    <w:rsid w:val="00717D88"/>
    <w:rsid w:val="00722EBD"/>
    <w:rsid w:val="00725023"/>
    <w:rsid w:val="00725AF6"/>
    <w:rsid w:val="00725B6A"/>
    <w:rsid w:val="00726201"/>
    <w:rsid w:val="00726A43"/>
    <w:rsid w:val="007308C4"/>
    <w:rsid w:val="00731CB8"/>
    <w:rsid w:val="007336A3"/>
    <w:rsid w:val="00733C5F"/>
    <w:rsid w:val="0073465E"/>
    <w:rsid w:val="00735117"/>
    <w:rsid w:val="00747796"/>
    <w:rsid w:val="00747E39"/>
    <w:rsid w:val="007507EB"/>
    <w:rsid w:val="00751151"/>
    <w:rsid w:val="00752E0C"/>
    <w:rsid w:val="00754652"/>
    <w:rsid w:val="007578DA"/>
    <w:rsid w:val="00762421"/>
    <w:rsid w:val="00765171"/>
    <w:rsid w:val="0076783F"/>
    <w:rsid w:val="00770649"/>
    <w:rsid w:val="00777C64"/>
    <w:rsid w:val="00782280"/>
    <w:rsid w:val="00782957"/>
    <w:rsid w:val="00782BA1"/>
    <w:rsid w:val="00782BD8"/>
    <w:rsid w:val="007831CB"/>
    <w:rsid w:val="00786056"/>
    <w:rsid w:val="00786992"/>
    <w:rsid w:val="007905AA"/>
    <w:rsid w:val="0079296A"/>
    <w:rsid w:val="007942D3"/>
    <w:rsid w:val="007946DF"/>
    <w:rsid w:val="00794D6C"/>
    <w:rsid w:val="007955B5"/>
    <w:rsid w:val="0079637F"/>
    <w:rsid w:val="0079730B"/>
    <w:rsid w:val="007A1B19"/>
    <w:rsid w:val="007A3861"/>
    <w:rsid w:val="007A5A21"/>
    <w:rsid w:val="007A5CCA"/>
    <w:rsid w:val="007B0452"/>
    <w:rsid w:val="007B1E74"/>
    <w:rsid w:val="007B2099"/>
    <w:rsid w:val="007B4177"/>
    <w:rsid w:val="007B5AA5"/>
    <w:rsid w:val="007B6C09"/>
    <w:rsid w:val="007B7741"/>
    <w:rsid w:val="007B7BFC"/>
    <w:rsid w:val="007C1729"/>
    <w:rsid w:val="007C2084"/>
    <w:rsid w:val="007C4951"/>
    <w:rsid w:val="007C5C3F"/>
    <w:rsid w:val="007C5DB8"/>
    <w:rsid w:val="007D08F9"/>
    <w:rsid w:val="007D43FA"/>
    <w:rsid w:val="007D553F"/>
    <w:rsid w:val="007D6A0A"/>
    <w:rsid w:val="007D6D12"/>
    <w:rsid w:val="007D7429"/>
    <w:rsid w:val="007E098D"/>
    <w:rsid w:val="007E09DA"/>
    <w:rsid w:val="007E0EEF"/>
    <w:rsid w:val="007E0F8A"/>
    <w:rsid w:val="007E1E4B"/>
    <w:rsid w:val="007E2119"/>
    <w:rsid w:val="007E5A8D"/>
    <w:rsid w:val="007E65B8"/>
    <w:rsid w:val="007E75EC"/>
    <w:rsid w:val="007E7AF5"/>
    <w:rsid w:val="007F0687"/>
    <w:rsid w:val="007F1BD7"/>
    <w:rsid w:val="007F718D"/>
    <w:rsid w:val="00801FAD"/>
    <w:rsid w:val="008121E2"/>
    <w:rsid w:val="008141BC"/>
    <w:rsid w:val="008147E2"/>
    <w:rsid w:val="008178B6"/>
    <w:rsid w:val="00820CC0"/>
    <w:rsid w:val="00824930"/>
    <w:rsid w:val="00824D8E"/>
    <w:rsid w:val="00825DC3"/>
    <w:rsid w:val="0083241A"/>
    <w:rsid w:val="00835B86"/>
    <w:rsid w:val="0084081A"/>
    <w:rsid w:val="00842CC7"/>
    <w:rsid w:val="00843FD3"/>
    <w:rsid w:val="008443EB"/>
    <w:rsid w:val="0084632F"/>
    <w:rsid w:val="008463BE"/>
    <w:rsid w:val="00851C95"/>
    <w:rsid w:val="00852455"/>
    <w:rsid w:val="00852F4D"/>
    <w:rsid w:val="00854F92"/>
    <w:rsid w:val="00861825"/>
    <w:rsid w:val="008652B3"/>
    <w:rsid w:val="00865B74"/>
    <w:rsid w:val="00866063"/>
    <w:rsid w:val="0086770E"/>
    <w:rsid w:val="00871824"/>
    <w:rsid w:val="0087182E"/>
    <w:rsid w:val="00871901"/>
    <w:rsid w:val="008735EC"/>
    <w:rsid w:val="0087367C"/>
    <w:rsid w:val="00874D3E"/>
    <w:rsid w:val="008870FA"/>
    <w:rsid w:val="00887C02"/>
    <w:rsid w:val="00890340"/>
    <w:rsid w:val="008916A7"/>
    <w:rsid w:val="008974F0"/>
    <w:rsid w:val="008A0EFC"/>
    <w:rsid w:val="008A1499"/>
    <w:rsid w:val="008A3B78"/>
    <w:rsid w:val="008A6C08"/>
    <w:rsid w:val="008A70E0"/>
    <w:rsid w:val="008B012A"/>
    <w:rsid w:val="008B0BEC"/>
    <w:rsid w:val="008B1FC4"/>
    <w:rsid w:val="008B5899"/>
    <w:rsid w:val="008B7717"/>
    <w:rsid w:val="008C15C2"/>
    <w:rsid w:val="008C2E02"/>
    <w:rsid w:val="008C5E32"/>
    <w:rsid w:val="008C69F2"/>
    <w:rsid w:val="008D1B3F"/>
    <w:rsid w:val="008D31E6"/>
    <w:rsid w:val="008D3648"/>
    <w:rsid w:val="008D597D"/>
    <w:rsid w:val="008E00B2"/>
    <w:rsid w:val="008E210A"/>
    <w:rsid w:val="008E35AC"/>
    <w:rsid w:val="008E4132"/>
    <w:rsid w:val="008E6ABD"/>
    <w:rsid w:val="008E6DB6"/>
    <w:rsid w:val="008E7438"/>
    <w:rsid w:val="008F1863"/>
    <w:rsid w:val="008F63E2"/>
    <w:rsid w:val="008F7AEE"/>
    <w:rsid w:val="009013EB"/>
    <w:rsid w:val="00906861"/>
    <w:rsid w:val="00906CC1"/>
    <w:rsid w:val="00906E17"/>
    <w:rsid w:val="0091071E"/>
    <w:rsid w:val="00911DC2"/>
    <w:rsid w:val="0091318C"/>
    <w:rsid w:val="00913657"/>
    <w:rsid w:val="009152CA"/>
    <w:rsid w:val="0092075E"/>
    <w:rsid w:val="0092133B"/>
    <w:rsid w:val="009236F9"/>
    <w:rsid w:val="00925A0D"/>
    <w:rsid w:val="009261DB"/>
    <w:rsid w:val="00930BA1"/>
    <w:rsid w:val="0093169E"/>
    <w:rsid w:val="00931AE4"/>
    <w:rsid w:val="00933872"/>
    <w:rsid w:val="009338D9"/>
    <w:rsid w:val="0093715B"/>
    <w:rsid w:val="00937188"/>
    <w:rsid w:val="00937CFB"/>
    <w:rsid w:val="00942A20"/>
    <w:rsid w:val="00942B19"/>
    <w:rsid w:val="00943F1B"/>
    <w:rsid w:val="009451C3"/>
    <w:rsid w:val="0094757B"/>
    <w:rsid w:val="009505C9"/>
    <w:rsid w:val="00950752"/>
    <w:rsid w:val="00952C99"/>
    <w:rsid w:val="009534E5"/>
    <w:rsid w:val="00953872"/>
    <w:rsid w:val="009544E6"/>
    <w:rsid w:val="009548C3"/>
    <w:rsid w:val="00964DC9"/>
    <w:rsid w:val="0096618B"/>
    <w:rsid w:val="00966424"/>
    <w:rsid w:val="009665DF"/>
    <w:rsid w:val="00966D34"/>
    <w:rsid w:val="00967290"/>
    <w:rsid w:val="00967A87"/>
    <w:rsid w:val="009755F0"/>
    <w:rsid w:val="00980AEA"/>
    <w:rsid w:val="00980F86"/>
    <w:rsid w:val="00982585"/>
    <w:rsid w:val="00982974"/>
    <w:rsid w:val="00983B78"/>
    <w:rsid w:val="009841A0"/>
    <w:rsid w:val="00986C6A"/>
    <w:rsid w:val="00991BC8"/>
    <w:rsid w:val="009959E8"/>
    <w:rsid w:val="00995B94"/>
    <w:rsid w:val="009A41A6"/>
    <w:rsid w:val="009A4F12"/>
    <w:rsid w:val="009A54A4"/>
    <w:rsid w:val="009A5DE6"/>
    <w:rsid w:val="009A7490"/>
    <w:rsid w:val="009A78AE"/>
    <w:rsid w:val="009B1F09"/>
    <w:rsid w:val="009B3EB5"/>
    <w:rsid w:val="009B7AB0"/>
    <w:rsid w:val="009B7FDE"/>
    <w:rsid w:val="009C011A"/>
    <w:rsid w:val="009C2DE6"/>
    <w:rsid w:val="009C521F"/>
    <w:rsid w:val="009C5E77"/>
    <w:rsid w:val="009D035A"/>
    <w:rsid w:val="009D0651"/>
    <w:rsid w:val="009D54CA"/>
    <w:rsid w:val="009D5DE3"/>
    <w:rsid w:val="009E0017"/>
    <w:rsid w:val="009E2933"/>
    <w:rsid w:val="009F1469"/>
    <w:rsid w:val="009F1813"/>
    <w:rsid w:val="009F26FF"/>
    <w:rsid w:val="009F38D6"/>
    <w:rsid w:val="009F581A"/>
    <w:rsid w:val="009F78E5"/>
    <w:rsid w:val="00A02F37"/>
    <w:rsid w:val="00A032EC"/>
    <w:rsid w:val="00A06624"/>
    <w:rsid w:val="00A111D1"/>
    <w:rsid w:val="00A131D5"/>
    <w:rsid w:val="00A16623"/>
    <w:rsid w:val="00A17E28"/>
    <w:rsid w:val="00A21070"/>
    <w:rsid w:val="00A23209"/>
    <w:rsid w:val="00A239A9"/>
    <w:rsid w:val="00A23C8D"/>
    <w:rsid w:val="00A2515F"/>
    <w:rsid w:val="00A26F7A"/>
    <w:rsid w:val="00A318EF"/>
    <w:rsid w:val="00A341BB"/>
    <w:rsid w:val="00A35418"/>
    <w:rsid w:val="00A40F00"/>
    <w:rsid w:val="00A41055"/>
    <w:rsid w:val="00A4370A"/>
    <w:rsid w:val="00A4498D"/>
    <w:rsid w:val="00A47BFE"/>
    <w:rsid w:val="00A47FE6"/>
    <w:rsid w:val="00A52E6C"/>
    <w:rsid w:val="00A53794"/>
    <w:rsid w:val="00A55F70"/>
    <w:rsid w:val="00A56DAE"/>
    <w:rsid w:val="00A5702F"/>
    <w:rsid w:val="00A579E4"/>
    <w:rsid w:val="00A629CA"/>
    <w:rsid w:val="00A62BCB"/>
    <w:rsid w:val="00A759E7"/>
    <w:rsid w:val="00A768F2"/>
    <w:rsid w:val="00A77843"/>
    <w:rsid w:val="00A839C7"/>
    <w:rsid w:val="00A84B31"/>
    <w:rsid w:val="00A859AB"/>
    <w:rsid w:val="00A8747C"/>
    <w:rsid w:val="00A878AC"/>
    <w:rsid w:val="00A87C9E"/>
    <w:rsid w:val="00A87E56"/>
    <w:rsid w:val="00A902F7"/>
    <w:rsid w:val="00A92668"/>
    <w:rsid w:val="00A934BC"/>
    <w:rsid w:val="00A93580"/>
    <w:rsid w:val="00A9458F"/>
    <w:rsid w:val="00A969F8"/>
    <w:rsid w:val="00AA0045"/>
    <w:rsid w:val="00AA11E1"/>
    <w:rsid w:val="00AA20D6"/>
    <w:rsid w:val="00AA298C"/>
    <w:rsid w:val="00AA5445"/>
    <w:rsid w:val="00AA6780"/>
    <w:rsid w:val="00AA6F92"/>
    <w:rsid w:val="00AB4A3F"/>
    <w:rsid w:val="00AB5C7D"/>
    <w:rsid w:val="00AB6934"/>
    <w:rsid w:val="00AB79C3"/>
    <w:rsid w:val="00AD5758"/>
    <w:rsid w:val="00AD7AD3"/>
    <w:rsid w:val="00AE3EF4"/>
    <w:rsid w:val="00AE4DBA"/>
    <w:rsid w:val="00AE685A"/>
    <w:rsid w:val="00AE7337"/>
    <w:rsid w:val="00AF202D"/>
    <w:rsid w:val="00AF3288"/>
    <w:rsid w:val="00AF42DE"/>
    <w:rsid w:val="00AF49D5"/>
    <w:rsid w:val="00B03C82"/>
    <w:rsid w:val="00B072C2"/>
    <w:rsid w:val="00B11F04"/>
    <w:rsid w:val="00B1255B"/>
    <w:rsid w:val="00B26D4D"/>
    <w:rsid w:val="00B317F0"/>
    <w:rsid w:val="00B3369F"/>
    <w:rsid w:val="00B4645C"/>
    <w:rsid w:val="00B5168D"/>
    <w:rsid w:val="00B535B7"/>
    <w:rsid w:val="00B54013"/>
    <w:rsid w:val="00B5432C"/>
    <w:rsid w:val="00B5479B"/>
    <w:rsid w:val="00B55196"/>
    <w:rsid w:val="00B60034"/>
    <w:rsid w:val="00B7015E"/>
    <w:rsid w:val="00B71686"/>
    <w:rsid w:val="00B80C6C"/>
    <w:rsid w:val="00B810C3"/>
    <w:rsid w:val="00B85FF0"/>
    <w:rsid w:val="00B87732"/>
    <w:rsid w:val="00B87E3B"/>
    <w:rsid w:val="00B94ABF"/>
    <w:rsid w:val="00B94E6C"/>
    <w:rsid w:val="00B95844"/>
    <w:rsid w:val="00B9588E"/>
    <w:rsid w:val="00B971D5"/>
    <w:rsid w:val="00BA35DA"/>
    <w:rsid w:val="00BA39F0"/>
    <w:rsid w:val="00BA497A"/>
    <w:rsid w:val="00BB20DB"/>
    <w:rsid w:val="00BB4606"/>
    <w:rsid w:val="00BC127A"/>
    <w:rsid w:val="00BC65E6"/>
    <w:rsid w:val="00BD1035"/>
    <w:rsid w:val="00BD3DF2"/>
    <w:rsid w:val="00BD7B36"/>
    <w:rsid w:val="00BE0453"/>
    <w:rsid w:val="00BE2EBB"/>
    <w:rsid w:val="00BE3D3E"/>
    <w:rsid w:val="00BF3334"/>
    <w:rsid w:val="00BF715E"/>
    <w:rsid w:val="00C00880"/>
    <w:rsid w:val="00C061F7"/>
    <w:rsid w:val="00C06D0C"/>
    <w:rsid w:val="00C21C99"/>
    <w:rsid w:val="00C22D67"/>
    <w:rsid w:val="00C23D2F"/>
    <w:rsid w:val="00C25345"/>
    <w:rsid w:val="00C417CE"/>
    <w:rsid w:val="00C4348A"/>
    <w:rsid w:val="00C439C9"/>
    <w:rsid w:val="00C443BD"/>
    <w:rsid w:val="00C451C5"/>
    <w:rsid w:val="00C46F41"/>
    <w:rsid w:val="00C4709C"/>
    <w:rsid w:val="00C47A7A"/>
    <w:rsid w:val="00C52FC1"/>
    <w:rsid w:val="00C561C2"/>
    <w:rsid w:val="00C57E32"/>
    <w:rsid w:val="00C61CDC"/>
    <w:rsid w:val="00C65CDD"/>
    <w:rsid w:val="00C65F11"/>
    <w:rsid w:val="00C7212E"/>
    <w:rsid w:val="00C74191"/>
    <w:rsid w:val="00C74A74"/>
    <w:rsid w:val="00C75E94"/>
    <w:rsid w:val="00C76684"/>
    <w:rsid w:val="00C76E9B"/>
    <w:rsid w:val="00C77F8D"/>
    <w:rsid w:val="00C8411F"/>
    <w:rsid w:val="00C854FB"/>
    <w:rsid w:val="00C86443"/>
    <w:rsid w:val="00C86EDE"/>
    <w:rsid w:val="00C9036F"/>
    <w:rsid w:val="00C906F3"/>
    <w:rsid w:val="00C90F4E"/>
    <w:rsid w:val="00C9161D"/>
    <w:rsid w:val="00C938C2"/>
    <w:rsid w:val="00C95330"/>
    <w:rsid w:val="00C962EE"/>
    <w:rsid w:val="00CA0C1D"/>
    <w:rsid w:val="00CA132D"/>
    <w:rsid w:val="00CA20E6"/>
    <w:rsid w:val="00CA4542"/>
    <w:rsid w:val="00CA4784"/>
    <w:rsid w:val="00CA47E8"/>
    <w:rsid w:val="00CA5F79"/>
    <w:rsid w:val="00CA755E"/>
    <w:rsid w:val="00CB0AFB"/>
    <w:rsid w:val="00CB0B3D"/>
    <w:rsid w:val="00CB41E6"/>
    <w:rsid w:val="00CC0B09"/>
    <w:rsid w:val="00CC2B68"/>
    <w:rsid w:val="00CC3F5B"/>
    <w:rsid w:val="00CC737A"/>
    <w:rsid w:val="00CD0EE6"/>
    <w:rsid w:val="00CD137D"/>
    <w:rsid w:val="00CD37EB"/>
    <w:rsid w:val="00CD3852"/>
    <w:rsid w:val="00CD68C5"/>
    <w:rsid w:val="00CD71F7"/>
    <w:rsid w:val="00CD7557"/>
    <w:rsid w:val="00CE0E48"/>
    <w:rsid w:val="00CE13FE"/>
    <w:rsid w:val="00CE5FC0"/>
    <w:rsid w:val="00CE756E"/>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17471"/>
    <w:rsid w:val="00D20F76"/>
    <w:rsid w:val="00D24788"/>
    <w:rsid w:val="00D2690A"/>
    <w:rsid w:val="00D26FDF"/>
    <w:rsid w:val="00D30479"/>
    <w:rsid w:val="00D33EFC"/>
    <w:rsid w:val="00D352DC"/>
    <w:rsid w:val="00D3545C"/>
    <w:rsid w:val="00D357B8"/>
    <w:rsid w:val="00D360B5"/>
    <w:rsid w:val="00D40DBC"/>
    <w:rsid w:val="00D431D9"/>
    <w:rsid w:val="00D43FD7"/>
    <w:rsid w:val="00D44085"/>
    <w:rsid w:val="00D51ED9"/>
    <w:rsid w:val="00D53615"/>
    <w:rsid w:val="00D54913"/>
    <w:rsid w:val="00D54B23"/>
    <w:rsid w:val="00D61348"/>
    <w:rsid w:val="00D61C85"/>
    <w:rsid w:val="00D67CE4"/>
    <w:rsid w:val="00D7143F"/>
    <w:rsid w:val="00D738A6"/>
    <w:rsid w:val="00D752FF"/>
    <w:rsid w:val="00D75CA6"/>
    <w:rsid w:val="00D76A18"/>
    <w:rsid w:val="00D77CE8"/>
    <w:rsid w:val="00D80849"/>
    <w:rsid w:val="00D82E8F"/>
    <w:rsid w:val="00D8481A"/>
    <w:rsid w:val="00D9082F"/>
    <w:rsid w:val="00D91F52"/>
    <w:rsid w:val="00D93927"/>
    <w:rsid w:val="00D95732"/>
    <w:rsid w:val="00DA38FC"/>
    <w:rsid w:val="00DA5586"/>
    <w:rsid w:val="00DA79ED"/>
    <w:rsid w:val="00DB39E0"/>
    <w:rsid w:val="00DB5E0F"/>
    <w:rsid w:val="00DB666B"/>
    <w:rsid w:val="00DC2190"/>
    <w:rsid w:val="00DC2D01"/>
    <w:rsid w:val="00DC3555"/>
    <w:rsid w:val="00DC41B2"/>
    <w:rsid w:val="00DC4613"/>
    <w:rsid w:val="00DC5F23"/>
    <w:rsid w:val="00DC765C"/>
    <w:rsid w:val="00DD118C"/>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1DA6"/>
    <w:rsid w:val="00E0269B"/>
    <w:rsid w:val="00E0378B"/>
    <w:rsid w:val="00E056F7"/>
    <w:rsid w:val="00E07226"/>
    <w:rsid w:val="00E120FA"/>
    <w:rsid w:val="00E13ED2"/>
    <w:rsid w:val="00E17B0A"/>
    <w:rsid w:val="00E22993"/>
    <w:rsid w:val="00E23675"/>
    <w:rsid w:val="00E33C3F"/>
    <w:rsid w:val="00E341F7"/>
    <w:rsid w:val="00E352FB"/>
    <w:rsid w:val="00E424A8"/>
    <w:rsid w:val="00E46DBE"/>
    <w:rsid w:val="00E52539"/>
    <w:rsid w:val="00E53463"/>
    <w:rsid w:val="00E55399"/>
    <w:rsid w:val="00E579DC"/>
    <w:rsid w:val="00E6021C"/>
    <w:rsid w:val="00E65CD7"/>
    <w:rsid w:val="00E66235"/>
    <w:rsid w:val="00E67678"/>
    <w:rsid w:val="00E743F7"/>
    <w:rsid w:val="00E77B0C"/>
    <w:rsid w:val="00E8013C"/>
    <w:rsid w:val="00E81697"/>
    <w:rsid w:val="00E83C24"/>
    <w:rsid w:val="00E83EEE"/>
    <w:rsid w:val="00E873BA"/>
    <w:rsid w:val="00E9064C"/>
    <w:rsid w:val="00E907C0"/>
    <w:rsid w:val="00E90F57"/>
    <w:rsid w:val="00E92A38"/>
    <w:rsid w:val="00E9318D"/>
    <w:rsid w:val="00E93F3E"/>
    <w:rsid w:val="00EA0C11"/>
    <w:rsid w:val="00EA11DF"/>
    <w:rsid w:val="00EA4E46"/>
    <w:rsid w:val="00EB1012"/>
    <w:rsid w:val="00EB28F9"/>
    <w:rsid w:val="00EB4A60"/>
    <w:rsid w:val="00EB5CC8"/>
    <w:rsid w:val="00ED0890"/>
    <w:rsid w:val="00ED445A"/>
    <w:rsid w:val="00ED5DC3"/>
    <w:rsid w:val="00EE1758"/>
    <w:rsid w:val="00EE1DA0"/>
    <w:rsid w:val="00EE2F6A"/>
    <w:rsid w:val="00EE7316"/>
    <w:rsid w:val="00EF0CF6"/>
    <w:rsid w:val="00EF1EE6"/>
    <w:rsid w:val="00EF5ED4"/>
    <w:rsid w:val="00F063C2"/>
    <w:rsid w:val="00F06488"/>
    <w:rsid w:val="00F070D7"/>
    <w:rsid w:val="00F07611"/>
    <w:rsid w:val="00F10D51"/>
    <w:rsid w:val="00F11722"/>
    <w:rsid w:val="00F127EA"/>
    <w:rsid w:val="00F23F7D"/>
    <w:rsid w:val="00F243D6"/>
    <w:rsid w:val="00F2572A"/>
    <w:rsid w:val="00F27685"/>
    <w:rsid w:val="00F3165F"/>
    <w:rsid w:val="00F31738"/>
    <w:rsid w:val="00F336F2"/>
    <w:rsid w:val="00F33A4A"/>
    <w:rsid w:val="00F36710"/>
    <w:rsid w:val="00F36964"/>
    <w:rsid w:val="00F40428"/>
    <w:rsid w:val="00F414A4"/>
    <w:rsid w:val="00F43431"/>
    <w:rsid w:val="00F44432"/>
    <w:rsid w:val="00F45BEF"/>
    <w:rsid w:val="00F473FA"/>
    <w:rsid w:val="00F4784C"/>
    <w:rsid w:val="00F51487"/>
    <w:rsid w:val="00F51EE2"/>
    <w:rsid w:val="00F52E97"/>
    <w:rsid w:val="00F53193"/>
    <w:rsid w:val="00F5357E"/>
    <w:rsid w:val="00F56410"/>
    <w:rsid w:val="00F56A9F"/>
    <w:rsid w:val="00F624C5"/>
    <w:rsid w:val="00F6586C"/>
    <w:rsid w:val="00F66334"/>
    <w:rsid w:val="00F674D0"/>
    <w:rsid w:val="00F72525"/>
    <w:rsid w:val="00F804A9"/>
    <w:rsid w:val="00F82D5E"/>
    <w:rsid w:val="00F85726"/>
    <w:rsid w:val="00F85CF9"/>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A7AB9"/>
    <w:rsid w:val="00FB2372"/>
    <w:rsid w:val="00FB583F"/>
    <w:rsid w:val="00FC0CA7"/>
    <w:rsid w:val="00FC2FBE"/>
    <w:rsid w:val="00FC43A0"/>
    <w:rsid w:val="00FC53DB"/>
    <w:rsid w:val="00FC731C"/>
    <w:rsid w:val="00FC7388"/>
    <w:rsid w:val="00FD1212"/>
    <w:rsid w:val="00FD13E7"/>
    <w:rsid w:val="00FD3F05"/>
    <w:rsid w:val="00FD44F4"/>
    <w:rsid w:val="00FD7C13"/>
    <w:rsid w:val="00FE3DBF"/>
    <w:rsid w:val="00FF16E8"/>
    <w:rsid w:val="00FF19B8"/>
    <w:rsid w:val="00FF2685"/>
    <w:rsid w:val="00FF4F3B"/>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Titre1">
    <w:name w:val="heading 1"/>
    <w:basedOn w:val="Normal"/>
    <w:next w:val="Titre2"/>
    <w:link w:val="Titre1C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11"/>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11"/>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11"/>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en-GB"/>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866063"/>
    <w:rPr>
      <w:sz w:val="16"/>
      <w:szCs w:val="16"/>
      <w:lang w:val="en-GB"/>
    </w:rPr>
  </w:style>
  <w:style w:type="paragraph" w:styleId="Commentaire">
    <w:name w:val="annotation text"/>
    <w:basedOn w:val="Normal"/>
    <w:link w:val="CommentaireCar"/>
    <w:uiPriority w:val="99"/>
    <w:semiHidden/>
    <w:rsid w:val="00866063"/>
    <w:rPr>
      <w:sz w:val="20"/>
      <w:szCs w:val="20"/>
    </w:rPr>
  </w:style>
  <w:style w:type="character" w:customStyle="1" w:styleId="CommentaireCar">
    <w:name w:val="Commentaire Car"/>
    <w:basedOn w:val="Policepardfaut"/>
    <w:link w:val="Commentaire"/>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hypertextesuivivisit">
    <w:name w:val="FollowedHyperlink"/>
    <w:rsid w:val="007E09DA"/>
    <w:rPr>
      <w:color w:val="800080"/>
      <w:u w:val="single"/>
      <w:lang w:val="en-GB"/>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866063"/>
    <w:rPr>
      <w:vertAlign w:val="superscript"/>
      <w:lang w:val="en-GB"/>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unhideWhenUsed/>
    <w:qFormat/>
    <w:rsid w:val="00866063"/>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866063"/>
    <w:rPr>
      <w:rFonts w:ascii="Times New Roman" w:eastAsia="SimSun" w:hAnsi="Times New Roman" w:cs="Times New Roman"/>
      <w:bCs/>
      <w:szCs w:val="22"/>
      <w:lang w:val="en-GB"/>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aliases w:val="Unordered List,List Paragraph 2,Dot pt,F5 List Paragraph,List Paragraph1,No Spacing1,List Paragraph Char Char Char,Indicator Text,Numbered Para 1,List Paragraph12,Bullet Points,MAIN CONTENT,Bullet 1,Colorful List - Accent 11"/>
    <w:basedOn w:val="Normal"/>
    <w:link w:val="ParagraphedelisteCar"/>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ParagraphedelisteCar">
    <w:name w:val="Paragraphe de liste Car"/>
    <w:aliases w:val="Unordered List Car,List Paragraph 2 Car,Dot pt Car,F5 List Paragraph Car,List Paragraph1 Car,No Spacing1 Car,List Paragraph Char Char Char Car,Indicator Text Car,Numbered Para 1 Car,List Paragraph12 Car,Bullet Points Car"/>
    <w:link w:val="Paragraphedeliste"/>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5/cop-15-dec-06-fr.pdf" TargetMode="Externa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575A5"/>
    <w:rsid w:val="000B608A"/>
    <w:rsid w:val="000F3694"/>
    <w:rsid w:val="001024C7"/>
    <w:rsid w:val="001126E0"/>
    <w:rsid w:val="00125D27"/>
    <w:rsid w:val="00133053"/>
    <w:rsid w:val="001C26BB"/>
    <w:rsid w:val="002124B1"/>
    <w:rsid w:val="00235383"/>
    <w:rsid w:val="00236AF2"/>
    <w:rsid w:val="00237459"/>
    <w:rsid w:val="002375D7"/>
    <w:rsid w:val="002402F8"/>
    <w:rsid w:val="00245E8C"/>
    <w:rsid w:val="00260A55"/>
    <w:rsid w:val="002915D3"/>
    <w:rsid w:val="002A22D2"/>
    <w:rsid w:val="002E52FA"/>
    <w:rsid w:val="00324FF4"/>
    <w:rsid w:val="00347C7D"/>
    <w:rsid w:val="003633F8"/>
    <w:rsid w:val="0036422E"/>
    <w:rsid w:val="003701FE"/>
    <w:rsid w:val="003A577E"/>
    <w:rsid w:val="003B03EA"/>
    <w:rsid w:val="003E7E9A"/>
    <w:rsid w:val="0041094E"/>
    <w:rsid w:val="00433AFA"/>
    <w:rsid w:val="00447F8A"/>
    <w:rsid w:val="00460C7B"/>
    <w:rsid w:val="00497959"/>
    <w:rsid w:val="004A3022"/>
    <w:rsid w:val="004D5FC5"/>
    <w:rsid w:val="004E2AD1"/>
    <w:rsid w:val="005028F6"/>
    <w:rsid w:val="00502FA4"/>
    <w:rsid w:val="00523D1B"/>
    <w:rsid w:val="005336B8"/>
    <w:rsid w:val="0055565A"/>
    <w:rsid w:val="005872BB"/>
    <w:rsid w:val="005A140D"/>
    <w:rsid w:val="005F5259"/>
    <w:rsid w:val="0064111F"/>
    <w:rsid w:val="0064732D"/>
    <w:rsid w:val="0065362A"/>
    <w:rsid w:val="006632E2"/>
    <w:rsid w:val="006634EF"/>
    <w:rsid w:val="00674942"/>
    <w:rsid w:val="006E3D4C"/>
    <w:rsid w:val="006F5F46"/>
    <w:rsid w:val="007133C3"/>
    <w:rsid w:val="00722EBD"/>
    <w:rsid w:val="00751151"/>
    <w:rsid w:val="00762421"/>
    <w:rsid w:val="0079637F"/>
    <w:rsid w:val="007C1729"/>
    <w:rsid w:val="0087367C"/>
    <w:rsid w:val="0088127C"/>
    <w:rsid w:val="008B1FC4"/>
    <w:rsid w:val="008C15C2"/>
    <w:rsid w:val="008D2472"/>
    <w:rsid w:val="00925A0D"/>
    <w:rsid w:val="00952C99"/>
    <w:rsid w:val="009748E2"/>
    <w:rsid w:val="00983B78"/>
    <w:rsid w:val="00985D5A"/>
    <w:rsid w:val="009878F3"/>
    <w:rsid w:val="009C521F"/>
    <w:rsid w:val="009C5414"/>
    <w:rsid w:val="009D571D"/>
    <w:rsid w:val="00A028C4"/>
    <w:rsid w:val="00A02F37"/>
    <w:rsid w:val="00A14D6A"/>
    <w:rsid w:val="00A40F00"/>
    <w:rsid w:val="00A52E6C"/>
    <w:rsid w:val="00A614E8"/>
    <w:rsid w:val="00A74081"/>
    <w:rsid w:val="00AC493C"/>
    <w:rsid w:val="00AC610A"/>
    <w:rsid w:val="00AC624B"/>
    <w:rsid w:val="00B5168D"/>
    <w:rsid w:val="00B9588E"/>
    <w:rsid w:val="00BC484B"/>
    <w:rsid w:val="00C874EB"/>
    <w:rsid w:val="00CA132D"/>
    <w:rsid w:val="00CC1D8D"/>
    <w:rsid w:val="00CD0EE6"/>
    <w:rsid w:val="00D20F76"/>
    <w:rsid w:val="00D24788"/>
    <w:rsid w:val="00D3545C"/>
    <w:rsid w:val="00D77F11"/>
    <w:rsid w:val="00D8008A"/>
    <w:rsid w:val="00DB566F"/>
    <w:rsid w:val="00DC2D01"/>
    <w:rsid w:val="00DF140A"/>
    <w:rsid w:val="00DF23B6"/>
    <w:rsid w:val="00E22B55"/>
    <w:rsid w:val="00E518C6"/>
    <w:rsid w:val="00E753C2"/>
    <w:rsid w:val="00EB35FE"/>
    <w:rsid w:val="00EF18F8"/>
    <w:rsid w:val="00F64B50"/>
    <w:rsid w:val="00FA1CD1"/>
    <w:rsid w:val="00FB6A2D"/>
    <w:rsid w:val="00FC43A0"/>
    <w:rsid w:val="00FD366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73F6D12D-1DB5-4D2D-AADE-79930EBA6C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36</TotalTime>
  <Pages>2</Pages>
  <Words>795</Words>
  <Characters>4378</Characters>
  <Application>Microsoft Office Word</Application>
  <DocSecurity>0</DocSecurity>
  <Lines>36</Lines>
  <Paragraphs>10</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Examen à mi-parcours de la mise en œuvre du Plan d'action pour l'égalité des sexes (2023-2030)</vt:lpstr>
      <vt:lpstr>Midterm review of the implementation of the Gender Plan of Action 2023–2030</vt:lpstr>
    </vt:vector>
  </TitlesOfParts>
  <Manager/>
  <Company/>
  <LinksUpToDate>false</LinksUpToDate>
  <CharactersWithSpaces>5163</CharactersWithSpaces>
  <SharedDoc>false</SharedDoc>
  <HLinks>
    <vt:vector size="54" baseType="variant">
      <vt:variant>
        <vt:i4>7209057</vt:i4>
      </vt:variant>
      <vt:variant>
        <vt:i4>12</vt:i4>
      </vt:variant>
      <vt:variant>
        <vt:i4>0</vt:i4>
      </vt:variant>
      <vt:variant>
        <vt:i4>5</vt:i4>
      </vt:variant>
      <vt:variant>
        <vt:lpwstr>https://www.cbd.int/decisions/cop/?m=cop-15</vt:lpwstr>
      </vt:variant>
      <vt:variant>
        <vt:lpwstr/>
      </vt:variant>
      <vt:variant>
        <vt:i4>524363</vt:i4>
      </vt:variant>
      <vt:variant>
        <vt:i4>9</vt:i4>
      </vt:variant>
      <vt:variant>
        <vt:i4>0</vt:i4>
      </vt:variant>
      <vt:variant>
        <vt:i4>5</vt:i4>
      </vt:variant>
      <vt:variant>
        <vt:lpwstr>https://www.cbd.int/doc/decisions/cop-15/cop-15-dec-06-en.pdf</vt:lpwstr>
      </vt:variant>
      <vt:variant>
        <vt:lpwstr/>
      </vt:variant>
      <vt:variant>
        <vt:i4>983114</vt:i4>
      </vt:variant>
      <vt:variant>
        <vt:i4>6</vt:i4>
      </vt:variant>
      <vt:variant>
        <vt:i4>0</vt:i4>
      </vt:variant>
      <vt:variant>
        <vt:i4>5</vt:i4>
      </vt:variant>
      <vt:variant>
        <vt:lpwstr>https://www.cbd.int/doc/decisions/cop-15/cop-15-dec-11-en.pdf</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Examen à mi-parcours de la mise en œuvre du Plan d'action pour l'égalité des sexes (2023-2030)</dc:title>
  <dc:subject>CBD/SBI/6/L.2</dc:subject>
  <dc:creator>Secretariat of the Convention on Biological Diversity</dc:creator>
  <cp:keywords>Convention on Biological Diversity</cp:keywords>
  <cp:lastModifiedBy>Virginie Dupont-Shakh</cp:lastModifiedBy>
  <cp:revision>13</cp:revision>
  <cp:lastPrinted>2025-11-04T23:18:00Z</cp:lastPrinted>
  <dcterms:created xsi:type="dcterms:W3CDTF">2026-02-18T23:17:00Z</dcterms:created>
  <dcterms:modified xsi:type="dcterms:W3CDTF">2026-02-19T11:12:00Z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0x010100A64E39D605242D4892AF7B1D68371B66</vt:lpwstr>
  </property>
</Properties>
</file>